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tags/tag2.xml" ContentType="application/vnd.openxmlformats-officedocument.presentationml.tags+xml"/>
  <Override PartName="/ppt/notesSlides/notesSlide2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4460" r:id="rId1"/>
  </p:sldMasterIdLst>
  <p:notesMasterIdLst>
    <p:notesMasterId r:id="rId30"/>
  </p:notesMasterIdLst>
  <p:handoutMasterIdLst>
    <p:handoutMasterId r:id="rId31"/>
  </p:handoutMasterIdLst>
  <p:sldIdLst>
    <p:sldId id="256" r:id="rId2"/>
    <p:sldId id="257" r:id="rId3"/>
    <p:sldId id="258" r:id="rId4"/>
    <p:sldId id="269" r:id="rId5"/>
    <p:sldId id="261" r:id="rId6"/>
    <p:sldId id="273" r:id="rId7"/>
    <p:sldId id="274" r:id="rId8"/>
    <p:sldId id="275" r:id="rId9"/>
    <p:sldId id="276" r:id="rId10"/>
    <p:sldId id="285" r:id="rId11"/>
    <p:sldId id="277" r:id="rId12"/>
    <p:sldId id="286" r:id="rId13"/>
    <p:sldId id="287" r:id="rId14"/>
    <p:sldId id="289" r:id="rId15"/>
    <p:sldId id="290" r:id="rId16"/>
    <p:sldId id="291" r:id="rId17"/>
    <p:sldId id="292" r:id="rId18"/>
    <p:sldId id="294" r:id="rId19"/>
    <p:sldId id="295" r:id="rId20"/>
    <p:sldId id="296" r:id="rId21"/>
    <p:sldId id="297" r:id="rId22"/>
    <p:sldId id="300" r:id="rId23"/>
    <p:sldId id="299" r:id="rId24"/>
    <p:sldId id="298" r:id="rId25"/>
    <p:sldId id="264" r:id="rId26"/>
    <p:sldId id="267" r:id="rId27"/>
    <p:sldId id="293" r:id="rId28"/>
    <p:sldId id="302" r:id="rId29"/>
  </p:sldIdLst>
  <p:sldSz cx="9144000" cy="6858000" type="screen4x3"/>
  <p:notesSz cx="9296400" cy="7010400"/>
  <p:custDataLst>
    <p:tags r:id="rId32"/>
  </p:custDataLst>
  <p:defaultTex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mn-cs"/>
      </a:defRPr>
    </a:lvl1pPr>
    <a:lvl2pPr marL="457200" algn="l" rtl="0" fontAlgn="base">
      <a:spcBef>
        <a:spcPct val="0"/>
      </a:spcBef>
      <a:spcAft>
        <a:spcPct val="0"/>
      </a:spcAft>
      <a:defRPr kern="1200">
        <a:solidFill>
          <a:schemeClr val="tx1"/>
        </a:solidFill>
        <a:latin typeface="Arial" panose="020B0604020202020204" pitchFamily="34" charset="0"/>
        <a:ea typeface="+mn-ea"/>
        <a:cs typeface="+mn-cs"/>
      </a:defRPr>
    </a:lvl2pPr>
    <a:lvl3pPr marL="914400" algn="l" rtl="0" fontAlgn="base">
      <a:spcBef>
        <a:spcPct val="0"/>
      </a:spcBef>
      <a:spcAft>
        <a:spcPct val="0"/>
      </a:spcAft>
      <a:defRPr kern="1200">
        <a:solidFill>
          <a:schemeClr val="tx1"/>
        </a:solidFill>
        <a:latin typeface="Arial" panose="020B0604020202020204" pitchFamily="34" charset="0"/>
        <a:ea typeface="+mn-ea"/>
        <a:cs typeface="+mn-cs"/>
      </a:defRPr>
    </a:lvl3pPr>
    <a:lvl4pPr marL="1371600" algn="l" rtl="0" fontAlgn="base">
      <a:spcBef>
        <a:spcPct val="0"/>
      </a:spcBef>
      <a:spcAft>
        <a:spcPct val="0"/>
      </a:spcAft>
      <a:defRPr kern="1200">
        <a:solidFill>
          <a:schemeClr val="tx1"/>
        </a:solidFill>
        <a:latin typeface="Arial" panose="020B0604020202020204" pitchFamily="34" charset="0"/>
        <a:ea typeface="+mn-ea"/>
        <a:cs typeface="+mn-cs"/>
      </a:defRPr>
    </a:lvl4pPr>
    <a:lvl5pPr marL="1828800" algn="l" rtl="0" fontAlgn="base">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7521" autoAdjust="0"/>
    <p:restoredTop sz="81391" autoAdjust="0"/>
  </p:normalViewPr>
  <p:slideViewPr>
    <p:cSldViewPr>
      <p:cViewPr varScale="1">
        <p:scale>
          <a:sx n="70" d="100"/>
          <a:sy n="70" d="100"/>
        </p:scale>
        <p:origin x="-514" y="-67"/>
      </p:cViewPr>
      <p:guideLst>
        <p:guide orient="horz" pos="2160"/>
        <p:guide pos="2880"/>
      </p:guideLst>
    </p:cSldViewPr>
  </p:slideViewPr>
  <p:outlineViewPr>
    <p:cViewPr>
      <p:scale>
        <a:sx n="33" d="100"/>
        <a:sy n="33" d="100"/>
      </p:scale>
      <p:origin x="0" y="5832"/>
    </p:cViewPr>
  </p:outlineViewPr>
  <p:notesTextViewPr>
    <p:cViewPr>
      <p:scale>
        <a:sx n="100" d="100"/>
        <a:sy n="100" d="100"/>
      </p:scale>
      <p:origin x="0" y="0"/>
    </p:cViewPr>
  </p:notesTextViewPr>
  <p:notesViewPr>
    <p:cSldViewPr>
      <p:cViewPr varScale="1">
        <p:scale>
          <a:sx n="66" d="100"/>
          <a:sy n="66" d="100"/>
        </p:scale>
        <p:origin x="0" y="0"/>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gs" Target="tags/tag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openxmlformats.org/officeDocument/2006/relationships/theme" Target="theme/theme1.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029075" cy="350838"/>
          </a:xfrm>
          <a:prstGeom prst="rect">
            <a:avLst/>
          </a:prstGeom>
        </p:spPr>
        <p:txBody>
          <a:bodyPr vert="horz" lIns="93177" tIns="46589" rIns="93177" bIns="46589" rtlCol="0"/>
          <a:lstStyle>
            <a:lvl1pPr algn="l" fontAlgn="auto">
              <a:spcBef>
                <a:spcPts val="0"/>
              </a:spcBef>
              <a:spcAft>
                <a:spcPts val="0"/>
              </a:spcAft>
              <a:defRPr sz="1000">
                <a:latin typeface="Arial" pitchFamily="34" charset="0"/>
                <a:cs typeface="Arial" pitchFamily="34" charset="0"/>
              </a:defRPr>
            </a:lvl1pPr>
          </a:lstStyle>
          <a:p>
            <a:pPr>
              <a:defRPr/>
            </a:pPr>
            <a:endParaRPr lang="en-US"/>
          </a:p>
        </p:txBody>
      </p:sp>
      <p:sp>
        <p:nvSpPr>
          <p:cNvPr id="3" name="Date Placeholder 2"/>
          <p:cNvSpPr>
            <a:spLocks noGrp="1"/>
          </p:cNvSpPr>
          <p:nvPr>
            <p:ph type="dt" sz="quarter" idx="1"/>
          </p:nvPr>
        </p:nvSpPr>
        <p:spPr>
          <a:xfrm>
            <a:off x="5265738" y="0"/>
            <a:ext cx="4029075" cy="350838"/>
          </a:xfrm>
          <a:prstGeom prst="rect">
            <a:avLst/>
          </a:prstGeom>
        </p:spPr>
        <p:txBody>
          <a:bodyPr vert="horz" lIns="93177" tIns="46589" rIns="93177" bIns="46589" rtlCol="0"/>
          <a:lstStyle>
            <a:lvl1pPr algn="r" fontAlgn="auto">
              <a:spcBef>
                <a:spcPts val="0"/>
              </a:spcBef>
              <a:spcAft>
                <a:spcPts val="0"/>
              </a:spcAft>
              <a:defRPr sz="1000">
                <a:latin typeface="Arial" pitchFamily="34" charset="0"/>
                <a:cs typeface="Arial" pitchFamily="34" charset="0"/>
              </a:defRPr>
            </a:lvl1pPr>
          </a:lstStyle>
          <a:p>
            <a:pPr>
              <a:defRPr/>
            </a:pPr>
            <a:fld id="{9FCAE3D3-E05F-45FE-A946-D9C9779E7227}" type="datetimeFigureOut">
              <a:rPr lang="en-US"/>
              <a:pPr>
                <a:defRPr/>
              </a:pPr>
              <a:t>6/2/2017</a:t>
            </a:fld>
            <a:endParaRPr lang="en-US" dirty="0"/>
          </a:p>
        </p:txBody>
      </p:sp>
      <p:sp>
        <p:nvSpPr>
          <p:cNvPr id="4" name="Footer Placeholder 3"/>
          <p:cNvSpPr>
            <a:spLocks noGrp="1"/>
          </p:cNvSpPr>
          <p:nvPr>
            <p:ph type="ftr" sz="quarter" idx="2"/>
          </p:nvPr>
        </p:nvSpPr>
        <p:spPr>
          <a:xfrm>
            <a:off x="0" y="6657975"/>
            <a:ext cx="4029075" cy="350838"/>
          </a:xfrm>
          <a:prstGeom prst="rect">
            <a:avLst/>
          </a:prstGeom>
        </p:spPr>
        <p:txBody>
          <a:bodyPr vert="horz" lIns="93177" tIns="46589" rIns="93177" bIns="46589" rtlCol="0" anchor="b"/>
          <a:lstStyle>
            <a:lvl1pPr algn="l" fontAlgn="auto">
              <a:spcBef>
                <a:spcPts val="0"/>
              </a:spcBef>
              <a:spcAft>
                <a:spcPts val="0"/>
              </a:spcAft>
              <a:defRPr sz="1000">
                <a:latin typeface="Arial" pitchFamily="34" charset="0"/>
                <a:cs typeface="Arial" pitchFamily="34" charset="0"/>
              </a:defRPr>
            </a:lvl1pPr>
          </a:lstStyle>
          <a:p>
            <a:pPr>
              <a:defRPr/>
            </a:pPr>
            <a:endParaRPr lang="en-US"/>
          </a:p>
        </p:txBody>
      </p:sp>
      <p:sp>
        <p:nvSpPr>
          <p:cNvPr id="5" name="Slide Number Placeholder 4"/>
          <p:cNvSpPr>
            <a:spLocks noGrp="1"/>
          </p:cNvSpPr>
          <p:nvPr>
            <p:ph type="sldNum" sz="quarter" idx="3"/>
          </p:nvPr>
        </p:nvSpPr>
        <p:spPr>
          <a:xfrm>
            <a:off x="5265738" y="6657975"/>
            <a:ext cx="4029075" cy="350838"/>
          </a:xfrm>
          <a:prstGeom prst="rect">
            <a:avLst/>
          </a:prstGeom>
        </p:spPr>
        <p:txBody>
          <a:bodyPr vert="horz" wrap="square" lIns="93177" tIns="46589" rIns="93177" bIns="46589" numCol="1" anchor="b" anchorCtr="0" compatLnSpc="1">
            <a:prstTxWarp prst="textNoShape">
              <a:avLst/>
            </a:prstTxWarp>
          </a:bodyPr>
          <a:lstStyle>
            <a:lvl1pPr algn="r">
              <a:defRPr sz="1000">
                <a:cs typeface="Arial" panose="020B0604020202020204" pitchFamily="34" charset="0"/>
              </a:defRPr>
            </a:lvl1pPr>
          </a:lstStyle>
          <a:p>
            <a:fld id="{174F05CF-ACA9-4F44-A6DE-42F8058D4951}" type="slidenum">
              <a:rPr lang="en-US" altLang="en-US"/>
              <a:pPr/>
              <a:t>‹#›</a:t>
            </a:fld>
            <a:endParaRPr lang="en-US" altLang="en-US"/>
          </a:p>
        </p:txBody>
      </p:sp>
    </p:spTree>
    <p:extLst>
      <p:ext uri="{BB962C8B-B14F-4D97-AF65-F5344CB8AC3E}">
        <p14:creationId xmlns:p14="http://schemas.microsoft.com/office/powerpoint/2010/main" val="2339513017"/>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029075" cy="350838"/>
          </a:xfrm>
          <a:prstGeom prst="rect">
            <a:avLst/>
          </a:prstGeom>
        </p:spPr>
        <p:txBody>
          <a:bodyPr vert="horz" lIns="93177" tIns="46589" rIns="93177" bIns="46589" rtlCol="0"/>
          <a:lstStyle>
            <a:lvl1pPr algn="l" fontAlgn="auto">
              <a:spcBef>
                <a:spcPts val="0"/>
              </a:spcBef>
              <a:spcAft>
                <a:spcPts val="0"/>
              </a:spcAft>
              <a:defRPr sz="1000">
                <a:latin typeface="Arial" pitchFamily="34" charset="0"/>
                <a:cs typeface="Arial" pitchFamily="34" charset="0"/>
              </a:defRPr>
            </a:lvl1pPr>
          </a:lstStyle>
          <a:p>
            <a:pPr>
              <a:defRPr/>
            </a:pPr>
            <a:endParaRPr lang="en-US"/>
          </a:p>
        </p:txBody>
      </p:sp>
      <p:sp>
        <p:nvSpPr>
          <p:cNvPr id="3" name="Date Placeholder 2"/>
          <p:cNvSpPr>
            <a:spLocks noGrp="1"/>
          </p:cNvSpPr>
          <p:nvPr>
            <p:ph type="dt" idx="1"/>
          </p:nvPr>
        </p:nvSpPr>
        <p:spPr>
          <a:xfrm>
            <a:off x="5265738" y="0"/>
            <a:ext cx="4029075" cy="350838"/>
          </a:xfrm>
          <a:prstGeom prst="rect">
            <a:avLst/>
          </a:prstGeom>
        </p:spPr>
        <p:txBody>
          <a:bodyPr vert="horz" lIns="93177" tIns="46589" rIns="93177" bIns="46589" rtlCol="0"/>
          <a:lstStyle>
            <a:lvl1pPr algn="r" fontAlgn="auto">
              <a:spcBef>
                <a:spcPts val="0"/>
              </a:spcBef>
              <a:spcAft>
                <a:spcPts val="0"/>
              </a:spcAft>
              <a:defRPr sz="1000">
                <a:latin typeface="Arial" pitchFamily="34" charset="0"/>
                <a:cs typeface="Arial" pitchFamily="34" charset="0"/>
              </a:defRPr>
            </a:lvl1pPr>
          </a:lstStyle>
          <a:p>
            <a:pPr>
              <a:defRPr/>
            </a:pPr>
            <a:fld id="{9350723D-A97D-45E2-A504-1EBC0C61E5FE}" type="datetimeFigureOut">
              <a:rPr lang="en-US"/>
              <a:pPr>
                <a:defRPr/>
              </a:pPr>
              <a:t>6/2/2017</a:t>
            </a:fld>
            <a:endParaRPr lang="en-US" dirty="0"/>
          </a:p>
        </p:txBody>
      </p:sp>
      <p:sp>
        <p:nvSpPr>
          <p:cNvPr id="4" name="Slide Image Placeholder 3"/>
          <p:cNvSpPr>
            <a:spLocks noGrp="1" noRot="1" noChangeAspect="1"/>
          </p:cNvSpPr>
          <p:nvPr>
            <p:ph type="sldImg" idx="2"/>
          </p:nvPr>
        </p:nvSpPr>
        <p:spPr>
          <a:xfrm>
            <a:off x="2895600" y="525463"/>
            <a:ext cx="3505200" cy="2628900"/>
          </a:xfrm>
          <a:prstGeom prst="rect">
            <a:avLst/>
          </a:prstGeom>
          <a:noFill/>
          <a:ln w="12700">
            <a:solidFill>
              <a:prstClr val="black"/>
            </a:solidFill>
          </a:ln>
        </p:spPr>
        <p:txBody>
          <a:bodyPr vert="horz" lIns="93177" tIns="46589" rIns="93177" bIns="46589" rtlCol="0" anchor="ctr"/>
          <a:lstStyle/>
          <a:p>
            <a:pPr lvl="0"/>
            <a:endParaRPr lang="en-US" noProof="0"/>
          </a:p>
        </p:txBody>
      </p:sp>
      <p:sp>
        <p:nvSpPr>
          <p:cNvPr id="5" name="Notes Placeholder 4"/>
          <p:cNvSpPr>
            <a:spLocks noGrp="1"/>
          </p:cNvSpPr>
          <p:nvPr>
            <p:ph type="body" sz="quarter" idx="3"/>
          </p:nvPr>
        </p:nvSpPr>
        <p:spPr>
          <a:xfrm>
            <a:off x="930275" y="3330575"/>
            <a:ext cx="7435850" cy="3154363"/>
          </a:xfrm>
          <a:prstGeom prst="rect">
            <a:avLst/>
          </a:prstGeom>
        </p:spPr>
        <p:txBody>
          <a:bodyPr vert="horz" lIns="93177" tIns="46589" rIns="93177" bIns="46589" rtlCol="0"/>
          <a:lstStyle/>
          <a:p>
            <a:pPr lvl="0"/>
            <a:r>
              <a:rPr lang="en-US" noProof="0" dirty="0" smtClean="0"/>
              <a:t>Click to edit Master text styles</a:t>
            </a:r>
          </a:p>
          <a:p>
            <a:pPr lvl="1"/>
            <a:r>
              <a:rPr lang="en-US" noProof="0" dirty="0" smtClean="0"/>
              <a:t>Second level</a:t>
            </a:r>
          </a:p>
          <a:p>
            <a:pPr lvl="2"/>
            <a:r>
              <a:rPr lang="en-US" noProof="0" dirty="0" smtClean="0"/>
              <a:t>Third level</a:t>
            </a:r>
          </a:p>
          <a:p>
            <a:pPr lvl="3"/>
            <a:r>
              <a:rPr lang="en-US" noProof="0" dirty="0" smtClean="0"/>
              <a:t>Fourth level</a:t>
            </a:r>
          </a:p>
          <a:p>
            <a:pPr lvl="4"/>
            <a:r>
              <a:rPr lang="en-US" noProof="0" dirty="0" smtClean="0"/>
              <a:t>Fifth level</a:t>
            </a:r>
            <a:endParaRPr lang="en-US" noProof="0" dirty="0"/>
          </a:p>
        </p:txBody>
      </p:sp>
      <p:sp>
        <p:nvSpPr>
          <p:cNvPr id="6" name="Footer Placeholder 5"/>
          <p:cNvSpPr>
            <a:spLocks noGrp="1"/>
          </p:cNvSpPr>
          <p:nvPr>
            <p:ph type="ftr" sz="quarter" idx="4"/>
          </p:nvPr>
        </p:nvSpPr>
        <p:spPr>
          <a:xfrm>
            <a:off x="0" y="6657975"/>
            <a:ext cx="4029075" cy="350838"/>
          </a:xfrm>
          <a:prstGeom prst="rect">
            <a:avLst/>
          </a:prstGeom>
        </p:spPr>
        <p:txBody>
          <a:bodyPr vert="horz" lIns="93177" tIns="46589" rIns="93177" bIns="46589" rtlCol="0" anchor="b"/>
          <a:lstStyle>
            <a:lvl1pPr algn="l" fontAlgn="auto">
              <a:spcBef>
                <a:spcPts val="0"/>
              </a:spcBef>
              <a:spcAft>
                <a:spcPts val="0"/>
              </a:spcAft>
              <a:defRPr sz="1000">
                <a:latin typeface="Arial" pitchFamily="34" charset="0"/>
                <a:cs typeface="Arial" pitchFamily="34" charset="0"/>
              </a:defRPr>
            </a:lvl1pPr>
          </a:lstStyle>
          <a:p>
            <a:pPr>
              <a:defRPr/>
            </a:pPr>
            <a:endParaRPr lang="en-US"/>
          </a:p>
        </p:txBody>
      </p:sp>
      <p:sp>
        <p:nvSpPr>
          <p:cNvPr id="7" name="Slide Number Placeholder 6"/>
          <p:cNvSpPr>
            <a:spLocks noGrp="1"/>
          </p:cNvSpPr>
          <p:nvPr>
            <p:ph type="sldNum" sz="quarter" idx="5"/>
          </p:nvPr>
        </p:nvSpPr>
        <p:spPr>
          <a:xfrm>
            <a:off x="5265738" y="6657975"/>
            <a:ext cx="4029075" cy="350838"/>
          </a:xfrm>
          <a:prstGeom prst="rect">
            <a:avLst/>
          </a:prstGeom>
        </p:spPr>
        <p:txBody>
          <a:bodyPr vert="horz" wrap="square" lIns="93177" tIns="46589" rIns="93177" bIns="46589" numCol="1" anchor="b" anchorCtr="0" compatLnSpc="1">
            <a:prstTxWarp prst="textNoShape">
              <a:avLst/>
            </a:prstTxWarp>
          </a:bodyPr>
          <a:lstStyle>
            <a:lvl1pPr algn="r">
              <a:defRPr sz="1000">
                <a:cs typeface="Arial" panose="020B0604020202020204" pitchFamily="34" charset="0"/>
              </a:defRPr>
            </a:lvl1pPr>
          </a:lstStyle>
          <a:p>
            <a:fld id="{AA7979AE-994B-4CB4-AD32-A8FC495279C8}" type="slidenum">
              <a:rPr lang="en-US" altLang="en-US"/>
              <a:pPr/>
              <a:t>‹#›</a:t>
            </a:fld>
            <a:endParaRPr lang="en-US" altLang="en-US"/>
          </a:p>
        </p:txBody>
      </p:sp>
    </p:spTree>
    <p:extLst>
      <p:ext uri="{BB962C8B-B14F-4D97-AF65-F5344CB8AC3E}">
        <p14:creationId xmlns:p14="http://schemas.microsoft.com/office/powerpoint/2010/main" val="1114831055"/>
      </p:ext>
    </p:extLst>
  </p:cSld>
  <p:clrMap bg1="lt1" tx1="dk1" bg2="lt2" tx2="dk2" accent1="accent1" accent2="accent2" accent3="accent3" accent4="accent4" accent5="accent5" accent6="accent6" hlink="hlink" folHlink="folHlink"/>
  <p:hf hdr="0" dt="0"/>
  <p:notesStyle>
    <a:lvl1pPr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1pPr>
    <a:lvl2pPr marL="457200"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2pPr>
    <a:lvl3pPr marL="914400"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3pPr>
    <a:lvl4pPr marL="1371600"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4pPr>
    <a:lvl5pPr marL="1828800"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98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dirty="0" smtClean="0"/>
              <a:t>Welcome to </a:t>
            </a:r>
            <a:r>
              <a:rPr lang="en-US" altLang="en-US" b="1" i="1" dirty="0" smtClean="0"/>
              <a:t>Health Management Information Systems, What is Health Informatics?</a:t>
            </a:r>
            <a:r>
              <a:rPr lang="en-US" altLang="en-US" dirty="0" smtClean="0"/>
              <a:t>.  This is Lecture </a:t>
            </a:r>
            <a:r>
              <a:rPr lang="en-US" altLang="en-US" b="1" dirty="0" smtClean="0"/>
              <a:t>a</a:t>
            </a:r>
            <a:r>
              <a:rPr lang="en-US" altLang="en-US" dirty="0" smtClean="0"/>
              <a:t>.  </a:t>
            </a:r>
          </a:p>
          <a:p>
            <a:endParaRPr lang="en-US" altLang="en-US" dirty="0" smtClean="0"/>
          </a:p>
          <a:p>
            <a:pPr eaLnBrk="1" hangingPunct="1">
              <a:spcBef>
                <a:spcPct val="0"/>
              </a:spcBef>
            </a:pPr>
            <a:r>
              <a:rPr lang="en-US" altLang="en-US" dirty="0" smtClean="0"/>
              <a:t>This lecture will define information management, information technology, and informatics, describe the fundamental theorem of informatics, explain the meaning of biomedical and health informatics as a field of study, and offer definitions of the major biomedical informatics areas of applications. It also will provide an overview of informatics drivers and trends in the health care field. </a:t>
            </a:r>
          </a:p>
          <a:p>
            <a:pPr eaLnBrk="1" hangingPunct="1">
              <a:spcBef>
                <a:spcPct val="0"/>
              </a:spcBef>
            </a:pPr>
            <a:endParaRPr lang="en-US" altLang="en-US" dirty="0" smtClean="0"/>
          </a:p>
        </p:txBody>
      </p:sp>
      <p:sp>
        <p:nvSpPr>
          <p:cNvPr id="41988"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smtClean="0"/>
          </a:p>
        </p:txBody>
      </p:sp>
      <p:sp>
        <p:nvSpPr>
          <p:cNvPr id="41989"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959420FA-A6AC-4DEE-8297-59A02DE17BB5}" type="slidenum">
              <a:rPr lang="en-US" altLang="en-US"/>
              <a:pPr eaLnBrk="1" hangingPunct="1"/>
              <a:t>1</a:t>
            </a:fld>
            <a:endParaRPr lang="en-US" altLang="en-US"/>
          </a:p>
        </p:txBody>
      </p:sp>
    </p:spTree>
    <p:extLst>
      <p:ext uri="{BB962C8B-B14F-4D97-AF65-F5344CB8AC3E}">
        <p14:creationId xmlns:p14="http://schemas.microsoft.com/office/powerpoint/2010/main" val="266232497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222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smtClean="0"/>
              <a:t>Another term you may come across is health informatics. It has various interpretations but each one connects information science to health care in some fashion. </a:t>
            </a:r>
          </a:p>
          <a:p>
            <a:endParaRPr lang="en-US" altLang="en-US" smtClean="0"/>
          </a:p>
          <a:p>
            <a:r>
              <a:rPr lang="en-US" altLang="en-US" smtClean="0"/>
              <a:t>For example, AMIA’s perspective is “The informatics community typically uses the term health informatics to refer to applied research and practice of informatics across the clinical and public health domain” (AMIA, 2011, para. 3). While AHIMA defines health care informatics as “The field of information science concerned with the management of all aspects of health data and information through the application of computers and computer technologies” (AHIMA, 2012, pp. 154-155).</a:t>
            </a:r>
          </a:p>
          <a:p>
            <a:endParaRPr lang="en-US" altLang="en-US" smtClean="0"/>
          </a:p>
          <a:p>
            <a:r>
              <a:rPr lang="en-US" altLang="en-US" smtClean="0"/>
              <a:t>As you can imagine, applying information science to health care requires health informatics standards to define acceptable methods for collecting, organizing, maintaining, and exchanging data among health management information systems.</a:t>
            </a:r>
          </a:p>
        </p:txBody>
      </p:sp>
      <p:sp>
        <p:nvSpPr>
          <p:cNvPr id="52228"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smtClean="0"/>
          </a:p>
        </p:txBody>
      </p:sp>
      <p:sp>
        <p:nvSpPr>
          <p:cNvPr id="52229"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7058B58D-4C44-47CA-8DE6-BA683A19A5D9}" type="slidenum">
              <a:rPr lang="en-US" altLang="en-US"/>
              <a:pPr eaLnBrk="1" hangingPunct="1"/>
              <a:t>10</a:t>
            </a:fld>
            <a:endParaRPr lang="en-US" altLang="en-US"/>
          </a:p>
        </p:txBody>
      </p:sp>
    </p:spTree>
    <p:extLst>
      <p:ext uri="{BB962C8B-B14F-4D97-AF65-F5344CB8AC3E}">
        <p14:creationId xmlns:p14="http://schemas.microsoft.com/office/powerpoint/2010/main" val="18769007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325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smtClean="0"/>
              <a:t>Shortliffe &amp; Blois (2001) view biomedical informatics as four subfields which is represented by Figure 1.2 shown on the slide: Public health informatics, clinical informatics, imaging informatics, and bioinformatics each with a specific focus as represented by the left-hand side. The right hand side lists the component sciences in biomedical informatics which includes computer science, clinical science, basic biomedical science, cognitive science, bioengineering, management science, and epidemiology and statistics.</a:t>
            </a:r>
          </a:p>
          <a:p>
            <a:endParaRPr lang="en-US" altLang="en-US" smtClean="0"/>
          </a:p>
          <a:p>
            <a:r>
              <a:rPr lang="en-US" altLang="en-US" smtClean="0"/>
              <a:t>The next few slides explain Figure 1.2 further.</a:t>
            </a:r>
          </a:p>
          <a:p>
            <a:endParaRPr lang="en-US" altLang="en-US" smtClean="0"/>
          </a:p>
        </p:txBody>
      </p:sp>
      <p:sp>
        <p:nvSpPr>
          <p:cNvPr id="53252"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smtClean="0"/>
          </a:p>
        </p:txBody>
      </p:sp>
      <p:sp>
        <p:nvSpPr>
          <p:cNvPr id="53253"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A3F16031-F84E-47A4-B379-EC18639E8FD1}" type="slidenum">
              <a:rPr lang="en-US" altLang="en-US"/>
              <a:pPr eaLnBrk="1" hangingPunct="1"/>
              <a:t>11</a:t>
            </a:fld>
            <a:endParaRPr lang="en-US" altLang="en-US"/>
          </a:p>
        </p:txBody>
      </p:sp>
    </p:spTree>
    <p:extLst>
      <p:ext uri="{BB962C8B-B14F-4D97-AF65-F5344CB8AC3E}">
        <p14:creationId xmlns:p14="http://schemas.microsoft.com/office/powerpoint/2010/main" val="198980308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427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lvl="1"/>
            <a:r>
              <a:rPr lang="en-US" altLang="en-US" smtClean="0"/>
              <a:t>To begin, Shortliffe &amp; Blois define biomedical informatics as “the scientific field that deals with biomedical information, data, and knowledge – their storage, retrieval, and optimal use for problem-solving and decision-making” (Shortliffe &amp; Blois, 2001, p. 24). </a:t>
            </a:r>
          </a:p>
          <a:p>
            <a:pPr marL="0" lvl="1"/>
            <a:endParaRPr lang="en-US" altLang="en-US" smtClean="0"/>
          </a:p>
          <a:p>
            <a:pPr marL="0" lvl="1"/>
            <a:r>
              <a:rPr lang="en-US" altLang="en-US" smtClean="0"/>
              <a:t>As a field of study, Shortliffe &amp; Blois state that biomedical informatics is “concerned with the broad range of issues in the management and use of biomedical information, including biomedical computing and the study and nature of biomedical information itself” (Shortliffe &amp; Blois, 2001, p. 920).</a:t>
            </a:r>
          </a:p>
        </p:txBody>
      </p:sp>
      <p:sp>
        <p:nvSpPr>
          <p:cNvPr id="54276"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smtClean="0"/>
          </a:p>
        </p:txBody>
      </p:sp>
      <p:sp>
        <p:nvSpPr>
          <p:cNvPr id="54277"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7A1F1FA7-56DA-4DBB-AD46-5657F5FE488A}" type="slidenum">
              <a:rPr lang="en-US" altLang="en-US"/>
              <a:pPr eaLnBrk="1" hangingPunct="1"/>
              <a:t>12</a:t>
            </a:fld>
            <a:endParaRPr lang="en-US" altLang="en-US"/>
          </a:p>
        </p:txBody>
      </p:sp>
    </p:spTree>
    <p:extLst>
      <p:ext uri="{BB962C8B-B14F-4D97-AF65-F5344CB8AC3E}">
        <p14:creationId xmlns:p14="http://schemas.microsoft.com/office/powerpoint/2010/main" val="317490164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4035" name="Notes Placeholder 2"/>
          <p:cNvSpPr>
            <a:spLocks noGrp="1"/>
          </p:cNvSpPr>
          <p:nvPr>
            <p:ph type="body" idx="1"/>
          </p:nvPr>
        </p:nvSpPr>
        <p:spPr bwMode="auto"/>
        <p:txBody>
          <a:bodyPr wrap="square" numCol="1" anchor="t" anchorCtr="0" compatLnSpc="1">
            <a:prstTxWarp prst="textNoShape">
              <a:avLst/>
            </a:prstTxWarp>
          </a:bodyPr>
          <a:lstStyle/>
          <a:p>
            <a:pPr>
              <a:spcBef>
                <a:spcPts val="0"/>
              </a:spcBef>
              <a:defRPr/>
            </a:pPr>
            <a:r>
              <a:rPr lang="en-US" dirty="0" smtClean="0">
                <a:solidFill>
                  <a:srgbClr val="000000"/>
                </a:solidFill>
              </a:rPr>
              <a:t>Biomedical informatics encompasses public health, clinical, and imaging informatics, as well as the biological and bio-molecular informatics domains. </a:t>
            </a:r>
            <a:r>
              <a:rPr lang="en-US" dirty="0" smtClean="0"/>
              <a:t>These four subfields -- public health informatics, clinical informatics, imaging informatics, and bioinformatics -- are where the informatics applications are geared toward a specific area;  such as the individual in the case of clinical informatics. </a:t>
            </a:r>
          </a:p>
          <a:p>
            <a:pPr>
              <a:spcBef>
                <a:spcPts val="0"/>
              </a:spcBef>
              <a:defRPr/>
            </a:pPr>
            <a:endParaRPr lang="en-US" dirty="0" smtClean="0"/>
          </a:p>
          <a:p>
            <a:pPr>
              <a:spcBef>
                <a:spcPts val="0"/>
              </a:spcBef>
              <a:defRPr/>
            </a:pPr>
            <a:r>
              <a:rPr lang="en-US" dirty="0" smtClean="0"/>
              <a:t>The University of Medicine &amp; Dentistry of New Jersey and the New Jersey Institute of Technology published </a:t>
            </a:r>
            <a:r>
              <a:rPr lang="en-US" dirty="0" smtClean="0">
                <a:solidFill>
                  <a:srgbClr val="000000"/>
                </a:solidFill>
              </a:rPr>
              <a:t>some examples of a biomedical informatics application including:</a:t>
            </a:r>
          </a:p>
          <a:p>
            <a:pPr marL="372709" indent="-174708">
              <a:spcBef>
                <a:spcPts val="0"/>
              </a:spcBef>
              <a:buFont typeface="Arial" pitchFamily="34" charset="0"/>
              <a:buChar char="•"/>
              <a:defRPr/>
            </a:pPr>
            <a:r>
              <a:rPr lang="en-US" dirty="0" smtClean="0"/>
              <a:t>“Reducing diagnostic uncertainties and improving clinical decision-making by using computing techniques and information technologies</a:t>
            </a:r>
          </a:p>
          <a:p>
            <a:pPr marL="372709" indent="-174708">
              <a:spcBef>
                <a:spcPts val="0"/>
              </a:spcBef>
              <a:buFont typeface="Arial" pitchFamily="34" charset="0"/>
              <a:buChar char="•"/>
              <a:defRPr/>
            </a:pPr>
            <a:r>
              <a:rPr lang="en-US" dirty="0" smtClean="0"/>
              <a:t>Utilizing computational approaches and modern computer-based techniques in drug design, molecular genetics and cellular genetics to solve complex clinical problems</a:t>
            </a:r>
          </a:p>
          <a:p>
            <a:pPr marL="372709" indent="-174708">
              <a:spcBef>
                <a:spcPts val="0"/>
              </a:spcBef>
              <a:buFont typeface="Arial" pitchFamily="34" charset="0"/>
              <a:buChar char="•"/>
              <a:defRPr/>
            </a:pPr>
            <a:r>
              <a:rPr lang="en-US" dirty="0" smtClean="0"/>
              <a:t>Designing and managing clinical, pharmacy, radiology, laboratory or hospital information systems” (“MD/MS,” </a:t>
            </a:r>
            <a:r>
              <a:rPr lang="en-US" dirty="0" err="1" smtClean="0"/>
              <a:t>n.d</a:t>
            </a:r>
            <a:r>
              <a:rPr lang="en-US" dirty="0" smtClean="0"/>
              <a:t>.).</a:t>
            </a:r>
          </a:p>
          <a:p>
            <a:pPr>
              <a:spcBef>
                <a:spcPts val="0"/>
              </a:spcBef>
              <a:defRPr/>
            </a:pPr>
            <a:endParaRPr lang="en-US" dirty="0" smtClean="0"/>
          </a:p>
          <a:p>
            <a:pPr>
              <a:spcBef>
                <a:spcPts val="0"/>
              </a:spcBef>
              <a:defRPr/>
            </a:pPr>
            <a:r>
              <a:rPr lang="en-US" dirty="0" smtClean="0"/>
              <a:t>The next four slides provide additional information for each subfield.</a:t>
            </a:r>
          </a:p>
        </p:txBody>
      </p:sp>
      <p:sp>
        <p:nvSpPr>
          <p:cNvPr id="55300"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smtClean="0"/>
          </a:p>
        </p:txBody>
      </p:sp>
      <p:sp>
        <p:nvSpPr>
          <p:cNvPr id="55301"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7473D88D-CE85-4C75-80AB-9BCE087C590F}" type="slidenum">
              <a:rPr lang="en-US" altLang="en-US"/>
              <a:pPr eaLnBrk="1" hangingPunct="1"/>
              <a:t>13</a:t>
            </a:fld>
            <a:endParaRPr lang="en-US" altLang="en-US"/>
          </a:p>
        </p:txBody>
      </p:sp>
    </p:spTree>
    <p:extLst>
      <p:ext uri="{BB962C8B-B14F-4D97-AF65-F5344CB8AC3E}">
        <p14:creationId xmlns:p14="http://schemas.microsoft.com/office/powerpoint/2010/main" val="240531719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632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The first informatics segment is public health informatics. </a:t>
            </a:r>
            <a:r>
              <a:rPr lang="en-US" altLang="en-US" dirty="0" err="1" smtClean="0"/>
              <a:t>Shortliffe</a:t>
            </a:r>
            <a:r>
              <a:rPr lang="en-US" altLang="en-US" dirty="0" smtClean="0"/>
              <a:t> &amp; Blois define public health informatics as “an application area of biomedical informatics in which the field’s methods and techniques are applied to problems drawn from the domain of public health” (</a:t>
            </a:r>
            <a:r>
              <a:rPr lang="en-US" altLang="en-US" dirty="0" err="1" smtClean="0"/>
              <a:t>Shortliffe</a:t>
            </a:r>
            <a:r>
              <a:rPr lang="en-US" altLang="en-US" dirty="0" smtClean="0"/>
              <a:t> &amp; Blois, 2001, p. 977).  </a:t>
            </a:r>
          </a:p>
          <a:p>
            <a:endParaRPr lang="en-US" altLang="en-US" dirty="0" smtClean="0"/>
          </a:p>
          <a:p>
            <a:r>
              <a:rPr lang="en-US" altLang="en-US" dirty="0" smtClean="0"/>
              <a:t>Public health informatics is population- and society-focused.</a:t>
            </a:r>
          </a:p>
          <a:p>
            <a:endParaRPr lang="en-US" altLang="en-US" dirty="0" smtClean="0"/>
          </a:p>
          <a:p>
            <a:r>
              <a:rPr lang="en-US" altLang="en-US" dirty="0" smtClean="0"/>
              <a:t>Examples of public health informatics applications include:</a:t>
            </a:r>
          </a:p>
          <a:p>
            <a:endParaRPr lang="en-US" altLang="en-US" dirty="0" smtClean="0"/>
          </a:p>
          <a:p>
            <a:r>
              <a:rPr lang="en-US" altLang="en-US" dirty="0" smtClean="0"/>
              <a:t>The National Notifiable Disease Surveillance System</a:t>
            </a:r>
          </a:p>
          <a:p>
            <a:endParaRPr lang="en-US" altLang="en-US" dirty="0" smtClean="0"/>
          </a:p>
          <a:p>
            <a:r>
              <a:rPr lang="en-US" altLang="en-US" dirty="0" smtClean="0"/>
              <a:t>The National Electronic Telecommunications System for Surveillance (NETSS) </a:t>
            </a:r>
          </a:p>
          <a:p>
            <a:endParaRPr lang="en-US" altLang="en-US" dirty="0" smtClean="0"/>
          </a:p>
          <a:p>
            <a:r>
              <a:rPr lang="en-US" altLang="en-US" dirty="0" smtClean="0"/>
              <a:t>Immunization registries</a:t>
            </a:r>
          </a:p>
          <a:p>
            <a:r>
              <a:rPr lang="en-US" altLang="en-US" dirty="0" smtClean="0"/>
              <a:t>    Immunization information systems</a:t>
            </a:r>
          </a:p>
          <a:p>
            <a:endParaRPr lang="en-US" altLang="en-US" dirty="0" smtClean="0"/>
          </a:p>
          <a:p>
            <a:r>
              <a:rPr lang="en-US" altLang="en-US" dirty="0" smtClean="0"/>
              <a:t>Homeland Security</a:t>
            </a:r>
          </a:p>
          <a:p>
            <a:r>
              <a:rPr lang="en-US" altLang="en-US" dirty="0" smtClean="0"/>
              <a:t>    Bioterrorism </a:t>
            </a:r>
          </a:p>
        </p:txBody>
      </p:sp>
      <p:sp>
        <p:nvSpPr>
          <p:cNvPr id="56324"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smtClean="0"/>
          </a:p>
        </p:txBody>
      </p:sp>
      <p:sp>
        <p:nvSpPr>
          <p:cNvPr id="56325"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885AA4F9-E0A4-4920-8C3D-17480C97AB70}" type="slidenum">
              <a:rPr lang="en-US" altLang="en-US"/>
              <a:pPr eaLnBrk="1" hangingPunct="1"/>
              <a:t>14</a:t>
            </a:fld>
            <a:endParaRPr lang="en-US" altLang="en-US"/>
          </a:p>
        </p:txBody>
      </p:sp>
    </p:spTree>
    <p:extLst>
      <p:ext uri="{BB962C8B-B14F-4D97-AF65-F5344CB8AC3E}">
        <p14:creationId xmlns:p14="http://schemas.microsoft.com/office/powerpoint/2010/main" val="254409783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734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smtClean="0"/>
              <a:t>The second informatics segment is clinical informatics. As defined by Shortliffe &amp; Blois, “clinical informatics is the application of biomedical informatics in the patient care domain; a combination of computer science, information science, and clinical science, designed to assist in the management and processing of clinical data, information, and knowledge to support clinical practice” (Shortliffe &amp; Blois, 2001, p. 924). </a:t>
            </a:r>
          </a:p>
          <a:p>
            <a:endParaRPr lang="en-US" altLang="en-US" smtClean="0"/>
          </a:p>
          <a:p>
            <a:r>
              <a:rPr lang="en-US" altLang="en-US" smtClean="0"/>
              <a:t>Clinical informatics is individual (patient-oriented) focused.</a:t>
            </a:r>
          </a:p>
          <a:p>
            <a:endParaRPr lang="en-US" altLang="en-US" smtClean="0"/>
          </a:p>
          <a:p>
            <a:r>
              <a:rPr lang="en-US" altLang="en-US" smtClean="0"/>
              <a:t>An example of clinical informatics applications would be the electronic medical record.</a:t>
            </a:r>
          </a:p>
          <a:p>
            <a:endParaRPr lang="en-US" altLang="en-US" smtClean="0"/>
          </a:p>
        </p:txBody>
      </p:sp>
      <p:sp>
        <p:nvSpPr>
          <p:cNvPr id="57348"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smtClean="0"/>
          </a:p>
        </p:txBody>
      </p:sp>
      <p:sp>
        <p:nvSpPr>
          <p:cNvPr id="57349"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31107A02-FE39-48A9-90C1-ABD97E0492E9}" type="slidenum">
              <a:rPr lang="en-US" altLang="en-US"/>
              <a:pPr eaLnBrk="1" hangingPunct="1"/>
              <a:t>15</a:t>
            </a:fld>
            <a:endParaRPr lang="en-US" altLang="en-US"/>
          </a:p>
        </p:txBody>
      </p:sp>
    </p:spTree>
    <p:extLst>
      <p:ext uri="{BB962C8B-B14F-4D97-AF65-F5344CB8AC3E}">
        <p14:creationId xmlns:p14="http://schemas.microsoft.com/office/powerpoint/2010/main" val="264474122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83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smtClean="0"/>
              <a:t>The third informatics segment is imaging informatics. Imaging informatics is “concerned with the common issues that arise in all image modalities, relating to the acquisition of images in ,or conversion to, digital form; and the analysis, manipulation, and use of those images once they are in digital form” (Shortliffe &amp; Blois, 2001, p. 948). </a:t>
            </a:r>
          </a:p>
          <a:p>
            <a:endParaRPr lang="en-US" altLang="en-US" smtClean="0"/>
          </a:p>
          <a:p>
            <a:r>
              <a:rPr lang="en-US" altLang="en-US" smtClean="0"/>
              <a:t>Imaging informatics is tissues and organs focused.</a:t>
            </a:r>
          </a:p>
          <a:p>
            <a:endParaRPr lang="en-US" altLang="en-US" smtClean="0"/>
          </a:p>
          <a:p>
            <a:r>
              <a:rPr lang="en-US" altLang="en-US" smtClean="0"/>
              <a:t>An example of imaging informatics applications is a computerized tomography (CT) scanner, which uses software algorithms to recreate a three-dimensional image of the body parts. Another example is Picture Archiving and Communication Systems (PACS) which are a combination of hardware and software dedicated to the short- and long-term storage, retrieval, management, distribution, and presentation of images.</a:t>
            </a:r>
          </a:p>
          <a:p>
            <a:endParaRPr lang="en-US" altLang="en-US" smtClean="0"/>
          </a:p>
        </p:txBody>
      </p:sp>
      <p:sp>
        <p:nvSpPr>
          <p:cNvPr id="58372"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smtClean="0"/>
          </a:p>
        </p:txBody>
      </p:sp>
      <p:sp>
        <p:nvSpPr>
          <p:cNvPr id="58373"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9B7DACCB-E601-498C-9617-EFED3FF71FF9}" type="slidenum">
              <a:rPr lang="en-US" altLang="en-US"/>
              <a:pPr eaLnBrk="1" hangingPunct="1"/>
              <a:t>16</a:t>
            </a:fld>
            <a:endParaRPr lang="en-US" altLang="en-US"/>
          </a:p>
        </p:txBody>
      </p:sp>
    </p:spTree>
    <p:extLst>
      <p:ext uri="{BB962C8B-B14F-4D97-AF65-F5344CB8AC3E}">
        <p14:creationId xmlns:p14="http://schemas.microsoft.com/office/powerpoint/2010/main" val="257285612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939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smtClean="0"/>
              <a:t>The final informatics segment is bioinformatics or “the study of how information is represented and transmitted in biological systems, starting at the molecular level” (Altman &amp; Mooney, 2001, p. 763).</a:t>
            </a:r>
          </a:p>
          <a:p>
            <a:endParaRPr lang="en-US" altLang="en-US" smtClean="0"/>
          </a:p>
          <a:p>
            <a:pPr marL="0" lvl="2"/>
            <a:r>
              <a:rPr lang="en-US" altLang="en-US" smtClean="0"/>
              <a:t>Bioinformatics is molecular- and cellular processes-focused.</a:t>
            </a:r>
          </a:p>
          <a:p>
            <a:pPr marL="0" lvl="2"/>
            <a:endParaRPr lang="en-US" altLang="en-US" smtClean="0"/>
          </a:p>
          <a:p>
            <a:pPr marL="0" lvl="2"/>
            <a:r>
              <a:rPr lang="en-US" altLang="en-US" smtClean="0"/>
              <a:t>An example of bioinformatics applications is genomic sequencing.</a:t>
            </a:r>
          </a:p>
          <a:p>
            <a:endParaRPr lang="en-US" altLang="en-US" smtClean="0"/>
          </a:p>
        </p:txBody>
      </p:sp>
      <p:sp>
        <p:nvSpPr>
          <p:cNvPr id="59396"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smtClean="0"/>
          </a:p>
        </p:txBody>
      </p:sp>
      <p:sp>
        <p:nvSpPr>
          <p:cNvPr id="59397"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09D234DE-4C07-4F53-9D3E-31A4A7ACC188}" type="slidenum">
              <a:rPr lang="en-US" altLang="en-US"/>
              <a:pPr eaLnBrk="1" hangingPunct="1"/>
              <a:t>17</a:t>
            </a:fld>
            <a:endParaRPr lang="en-US" altLang="en-US"/>
          </a:p>
        </p:txBody>
      </p:sp>
    </p:spTree>
    <p:extLst>
      <p:ext uri="{BB962C8B-B14F-4D97-AF65-F5344CB8AC3E}">
        <p14:creationId xmlns:p14="http://schemas.microsoft.com/office/powerpoint/2010/main" val="56482544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041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r>
              <a:rPr lang="en-US" altLang="en-US" dirty="0" smtClean="0"/>
              <a:t>Having covered the sub-</a:t>
            </a:r>
            <a:r>
              <a:rPr lang="en-US" altLang="en-US" dirty="0" err="1" smtClean="0"/>
              <a:t>diciplines</a:t>
            </a:r>
            <a:r>
              <a:rPr lang="en-US" altLang="en-US" dirty="0" smtClean="0"/>
              <a:t> of biomedical informatics, </a:t>
            </a:r>
            <a:r>
              <a:rPr lang="en-US" altLang="en-US" dirty="0" err="1" smtClean="0"/>
              <a:t>Shortliffe</a:t>
            </a:r>
            <a:r>
              <a:rPr lang="en-US" altLang="en-US" dirty="0" smtClean="0"/>
              <a:t> &amp; Blois (2001) addresses the component sciences that biomedical informatics draws on and contributes to. These include: computer science, clinical science, basic biomedical science, cognitive science, bioengineering, management science, and epidemiology and statistics. </a:t>
            </a:r>
          </a:p>
          <a:p>
            <a:endParaRPr lang="en-US" altLang="en-US" dirty="0" smtClean="0"/>
          </a:p>
        </p:txBody>
      </p:sp>
      <p:sp>
        <p:nvSpPr>
          <p:cNvPr id="60420"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smtClean="0"/>
          </a:p>
        </p:txBody>
      </p:sp>
      <p:sp>
        <p:nvSpPr>
          <p:cNvPr id="60421"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EA6A4D95-92AA-4419-A881-95E84FC67A5F}" type="slidenum">
              <a:rPr lang="en-US" altLang="en-US"/>
              <a:pPr eaLnBrk="1" hangingPunct="1"/>
              <a:t>18</a:t>
            </a:fld>
            <a:endParaRPr lang="en-US" altLang="en-US"/>
          </a:p>
        </p:txBody>
      </p:sp>
    </p:spTree>
    <p:extLst>
      <p:ext uri="{BB962C8B-B14F-4D97-AF65-F5344CB8AC3E}">
        <p14:creationId xmlns:p14="http://schemas.microsoft.com/office/powerpoint/2010/main" val="80030458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4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r>
              <a:rPr lang="en-US" altLang="en-US" dirty="0" smtClean="0"/>
              <a:t>Let’s now explore what is a driving force in health care that is fueling the need for informatics applications.</a:t>
            </a:r>
          </a:p>
          <a:p>
            <a:pPr>
              <a:spcBef>
                <a:spcPct val="0"/>
              </a:spcBef>
            </a:pPr>
            <a:endParaRPr lang="en-US" altLang="en-US" dirty="0" smtClean="0"/>
          </a:p>
          <a:p>
            <a:pPr>
              <a:spcBef>
                <a:spcPct val="0"/>
              </a:spcBef>
            </a:pPr>
            <a:r>
              <a:rPr lang="en-US" altLang="en-US" dirty="0" smtClean="0"/>
              <a:t>The American Recovery and Reinvestment Act or ARRA is officially Public Law 111-5 signed into law February 2009. </a:t>
            </a:r>
          </a:p>
          <a:p>
            <a:pPr>
              <a:spcBef>
                <a:spcPct val="0"/>
              </a:spcBef>
            </a:pPr>
            <a:endParaRPr lang="en-US" altLang="en-US" dirty="0" smtClean="0"/>
          </a:p>
          <a:p>
            <a:pPr>
              <a:spcBef>
                <a:spcPct val="0"/>
              </a:spcBef>
            </a:pPr>
            <a:r>
              <a:rPr lang="en-US" altLang="en-US" dirty="0" smtClean="0"/>
              <a:t>The Health Information Technology for Economic and Clinical Health, often referred to as HITECH, is a provision of the American Recovery and Reinvestment Act. The HITECH section of ARRA deals with many of the health information communication and technology provisions. </a:t>
            </a:r>
          </a:p>
          <a:p>
            <a:pPr>
              <a:spcBef>
                <a:spcPct val="0"/>
              </a:spcBef>
            </a:pPr>
            <a:endParaRPr lang="en-US" altLang="en-US" dirty="0" smtClean="0"/>
          </a:p>
          <a:p>
            <a:pPr marL="0" lvl="2">
              <a:spcBef>
                <a:spcPct val="0"/>
              </a:spcBef>
            </a:pPr>
            <a:r>
              <a:rPr lang="en-US" altLang="en-US" dirty="0" smtClean="0"/>
              <a:t>ARRA, and specifically HITECH, was a major driver of health informatics through its many different stimulus opportunities, one of which is $19.2 billion for health information technology. The Office of the National Coordinator for Health Information Technology defines health information technology (HIT) as “The application of information processing involving both computer hardware and software that deals with the storage, retrieval, sharing, and use of health care information, data, and knowledge for communication and decision making” (U.S. Department of Health and Human Services, 2009, para. 8).</a:t>
            </a:r>
          </a:p>
          <a:p>
            <a:pPr>
              <a:spcBef>
                <a:spcPct val="0"/>
              </a:spcBef>
            </a:pPr>
            <a:endParaRPr lang="en-US" altLang="en-US" dirty="0" smtClean="0"/>
          </a:p>
          <a:p>
            <a:pPr>
              <a:spcBef>
                <a:spcPct val="0"/>
              </a:spcBef>
            </a:pPr>
            <a:r>
              <a:rPr lang="en-US" altLang="en-US" dirty="0" smtClean="0"/>
              <a:t>The funding assisted providers and states in adopting and utilizing health IT in order to achieve widespread adoption of health IT and enable electronic exchange of health information. The stimulus funding has since slowed but penalties for NOT using</a:t>
            </a:r>
            <a:r>
              <a:rPr lang="en-US" altLang="en-US" baseline="0" dirty="0" smtClean="0"/>
              <a:t> electronic health records meaningfully are in place and the drivers are still there.</a:t>
            </a:r>
          </a:p>
          <a:p>
            <a:pPr>
              <a:spcBef>
                <a:spcPct val="0"/>
              </a:spcBef>
            </a:pPr>
            <a:endParaRPr lang="en-US" altLang="en-US" baseline="0" dirty="0" smtClean="0"/>
          </a:p>
          <a:p>
            <a:pPr>
              <a:spcBef>
                <a:spcPct val="0"/>
              </a:spcBef>
            </a:pPr>
            <a:r>
              <a:rPr lang="en-US" altLang="en-US" baseline="0" dirty="0" smtClean="0"/>
              <a:t>In addition, the Patient Protection and Affordable Care Act, sometimes called </a:t>
            </a:r>
            <a:r>
              <a:rPr lang="en-US" altLang="en-US" baseline="0" dirty="0" err="1" smtClean="0"/>
              <a:t>ObamaCare</a:t>
            </a:r>
            <a:r>
              <a:rPr lang="en-US" altLang="en-US" baseline="0" dirty="0" smtClean="0"/>
              <a:t>, is emerging as a significant driver for change in healthcare. These changes, many of which focus on changing how healthcare organizations are funded or reimbursed, require robust use of health IT for collecting, measuring, and reporting on care. The ACA will likely be the most significant driver for Health IT changes in the future. </a:t>
            </a:r>
            <a:endParaRPr lang="en-US" altLang="en-US" dirty="0" smtClean="0"/>
          </a:p>
        </p:txBody>
      </p:sp>
      <p:sp>
        <p:nvSpPr>
          <p:cNvPr id="61444"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smtClean="0"/>
          </a:p>
        </p:txBody>
      </p:sp>
      <p:sp>
        <p:nvSpPr>
          <p:cNvPr id="61445"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20F5395A-678A-4B17-B01B-9FEE0732841F}" type="slidenum">
              <a:rPr lang="en-US" altLang="en-US"/>
              <a:pPr eaLnBrk="1" hangingPunct="1"/>
              <a:t>19</a:t>
            </a:fld>
            <a:endParaRPr lang="en-US" altLang="en-US"/>
          </a:p>
        </p:txBody>
      </p:sp>
    </p:spTree>
    <p:extLst>
      <p:ext uri="{BB962C8B-B14F-4D97-AF65-F5344CB8AC3E}">
        <p14:creationId xmlns:p14="http://schemas.microsoft.com/office/powerpoint/2010/main" val="72023357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301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dirty="0" smtClean="0"/>
              <a:t>The Objectives for this lecture</a:t>
            </a:r>
            <a:r>
              <a:rPr lang="en-US" altLang="en-US" b="1" dirty="0" smtClean="0"/>
              <a:t> </a:t>
            </a:r>
            <a:r>
              <a:rPr lang="en-US" altLang="en-US" dirty="0" smtClean="0"/>
              <a:t>are to:</a:t>
            </a:r>
          </a:p>
          <a:p>
            <a:pPr eaLnBrk="1" hangingPunct="1">
              <a:spcBef>
                <a:spcPct val="0"/>
              </a:spcBef>
              <a:buFontTx/>
              <a:buChar char="•"/>
            </a:pPr>
            <a:r>
              <a:rPr lang="en-US" altLang="en-US" dirty="0" smtClean="0"/>
              <a:t> Define information management, information system (technology) and informatics;  </a:t>
            </a:r>
          </a:p>
          <a:p>
            <a:pPr eaLnBrk="1" hangingPunct="1">
              <a:spcBef>
                <a:spcPct val="0"/>
              </a:spcBef>
              <a:buFontTx/>
              <a:buChar char="•"/>
            </a:pPr>
            <a:r>
              <a:rPr lang="en-US" altLang="en-US" dirty="0" smtClean="0"/>
              <a:t> Explain the basic theoretical concept that underlies informatics practice;</a:t>
            </a:r>
          </a:p>
          <a:p>
            <a:pPr eaLnBrk="1" hangingPunct="1">
              <a:spcBef>
                <a:spcPct val="0"/>
              </a:spcBef>
              <a:buFontTx/>
              <a:buChar char="•"/>
            </a:pPr>
            <a:r>
              <a:rPr lang="en-US" altLang="en-US" dirty="0" smtClean="0"/>
              <a:t> Define the meaning of biomedical and health informatics as a field of study;</a:t>
            </a:r>
          </a:p>
          <a:p>
            <a:pPr eaLnBrk="1" hangingPunct="1">
              <a:spcBef>
                <a:spcPct val="0"/>
              </a:spcBef>
              <a:buFontTx/>
              <a:buChar char="•"/>
            </a:pPr>
            <a:r>
              <a:rPr lang="en-US" altLang="en-US" dirty="0" smtClean="0"/>
              <a:t> Describe the biomedical informatics areas of applications; and</a:t>
            </a:r>
          </a:p>
          <a:p>
            <a:pPr eaLnBrk="1" hangingPunct="1">
              <a:spcBef>
                <a:spcPct val="0"/>
              </a:spcBef>
              <a:buFontTx/>
              <a:buChar char="•"/>
            </a:pPr>
            <a:r>
              <a:rPr lang="en-US" altLang="en-US" dirty="0" smtClean="0"/>
              <a:t> Summarize the informatics drivers and trends.</a:t>
            </a:r>
          </a:p>
          <a:p>
            <a:pPr eaLnBrk="1" hangingPunct="1">
              <a:spcBef>
                <a:spcPct val="0"/>
              </a:spcBef>
              <a:buFontTx/>
              <a:buNone/>
            </a:pPr>
            <a:endParaRPr lang="en-US" altLang="en-US" dirty="0" smtClean="0"/>
          </a:p>
          <a:p>
            <a:pPr eaLnBrk="1" hangingPunct="1">
              <a:spcBef>
                <a:spcPct val="0"/>
              </a:spcBef>
            </a:pPr>
            <a:endParaRPr lang="en-US" altLang="en-US" dirty="0" smtClean="0"/>
          </a:p>
        </p:txBody>
      </p:sp>
      <p:sp>
        <p:nvSpPr>
          <p:cNvPr id="43012"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smtClean="0"/>
          </a:p>
        </p:txBody>
      </p:sp>
      <p:sp>
        <p:nvSpPr>
          <p:cNvPr id="43013"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412B1E20-3685-42F3-994C-00B8E96834E4}" type="slidenum">
              <a:rPr lang="en-US" altLang="en-US"/>
              <a:pPr eaLnBrk="1" hangingPunct="1"/>
              <a:t>2</a:t>
            </a:fld>
            <a:endParaRPr lang="en-US" altLang="en-US"/>
          </a:p>
        </p:txBody>
      </p:sp>
    </p:spTree>
    <p:extLst>
      <p:ext uri="{BB962C8B-B14F-4D97-AF65-F5344CB8AC3E}">
        <p14:creationId xmlns:p14="http://schemas.microsoft.com/office/powerpoint/2010/main" val="298166358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246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r>
              <a:rPr lang="en-US" altLang="en-US" dirty="0" smtClean="0"/>
              <a:t>Why else are informatics applications a growing need? </a:t>
            </a:r>
          </a:p>
          <a:p>
            <a:pPr eaLnBrk="1" hangingPunct="1"/>
            <a:endParaRPr lang="en-US" altLang="en-US" dirty="0" smtClean="0"/>
          </a:p>
          <a:p>
            <a:pPr eaLnBrk="1" hangingPunct="1"/>
            <a:r>
              <a:rPr lang="en-US" altLang="en-US" dirty="0" smtClean="0"/>
              <a:t>Trends which are stimulating the need for health informatics applications include: the focus on eHealth, the adoption and implementation of electronic medical records or EMRs, and electronic health records or EHRs, and the growing desire to be able to electronically exchange health information across organizations within a region, community or hospital system. </a:t>
            </a:r>
          </a:p>
          <a:p>
            <a:pPr eaLnBrk="1" hangingPunct="1"/>
            <a:endParaRPr lang="en-US" altLang="en-US" dirty="0" smtClean="0"/>
          </a:p>
          <a:p>
            <a:pPr eaLnBrk="1" hangingPunct="1"/>
            <a:r>
              <a:rPr lang="en-US" altLang="en-US" dirty="0" smtClean="0"/>
              <a:t>The application of information technology to health care is a critical tool in achieving the benefits of eHealth, EMRs, EHRs, and health information exchange. </a:t>
            </a:r>
          </a:p>
          <a:p>
            <a:pPr eaLnBrk="1" hangingPunct="1"/>
            <a:endParaRPr lang="en-US" altLang="en-US" dirty="0" smtClean="0"/>
          </a:p>
          <a:p>
            <a:pPr eaLnBrk="1" hangingPunct="1"/>
            <a:r>
              <a:rPr lang="en-US" altLang="en-US" dirty="0" smtClean="0"/>
              <a:t>As you will learn later in this unit, practitioners of informatics known as </a:t>
            </a:r>
            <a:r>
              <a:rPr lang="en-US" altLang="en-US" dirty="0" err="1" smtClean="0"/>
              <a:t>informaticians</a:t>
            </a:r>
            <a:r>
              <a:rPr lang="en-US" altLang="en-US" dirty="0" smtClean="0"/>
              <a:t> use information technology to advance cost-effective care, high-quality care, and patient safety.</a:t>
            </a:r>
          </a:p>
          <a:p>
            <a:pPr eaLnBrk="1" hangingPunct="1"/>
            <a:endParaRPr lang="en-US" altLang="en-US" dirty="0" smtClean="0"/>
          </a:p>
          <a:p>
            <a:pPr eaLnBrk="1" hangingPunct="1"/>
            <a:r>
              <a:rPr lang="en-US" altLang="en-US" dirty="0" smtClean="0"/>
              <a:t>But first, let’s review the connection informatics has to eHealth, electronic medical records, electronic health records, and health information exchange. </a:t>
            </a:r>
          </a:p>
        </p:txBody>
      </p:sp>
      <p:sp>
        <p:nvSpPr>
          <p:cNvPr id="62468"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smtClean="0"/>
          </a:p>
        </p:txBody>
      </p:sp>
      <p:sp>
        <p:nvSpPr>
          <p:cNvPr id="62469"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A1E31AA8-063E-4D1A-A3D6-2FB0717703E6}" type="slidenum">
              <a:rPr lang="en-US" altLang="en-US"/>
              <a:pPr eaLnBrk="1" hangingPunct="1"/>
              <a:t>20</a:t>
            </a:fld>
            <a:endParaRPr lang="en-US" altLang="en-US"/>
          </a:p>
        </p:txBody>
      </p:sp>
    </p:spTree>
    <p:extLst>
      <p:ext uri="{BB962C8B-B14F-4D97-AF65-F5344CB8AC3E}">
        <p14:creationId xmlns:p14="http://schemas.microsoft.com/office/powerpoint/2010/main" val="151961086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349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defTabSz="946150">
              <a:spcBef>
                <a:spcPct val="0"/>
              </a:spcBef>
            </a:pPr>
            <a:r>
              <a:rPr lang="en-US" altLang="en-US" dirty="0" smtClean="0"/>
              <a:t>A general direction with regards to health IT relates to the global environment. The World Health Organization or WHO, a United Nations agency responsible for directing and coordinating international health activities, recognized a trend involving the use of information and communication technologies and its impact on health care delivery, public health, research and health-related activities.</a:t>
            </a:r>
          </a:p>
          <a:p>
            <a:pPr defTabSz="946150">
              <a:spcBef>
                <a:spcPct val="0"/>
              </a:spcBef>
            </a:pPr>
            <a:endParaRPr lang="en-US" altLang="en-US" dirty="0" smtClean="0"/>
          </a:p>
          <a:p>
            <a:pPr defTabSz="946150">
              <a:spcBef>
                <a:spcPct val="0"/>
              </a:spcBef>
            </a:pPr>
            <a:r>
              <a:rPr lang="en-US" altLang="en-US" dirty="0" smtClean="0"/>
              <a:t>With this recognition, WHO set about defining eHealth and developing a WHO eHealth strategy to help direct WHO’s activities on eHealth. As defined by the WHO, “eHealth is the use of information and communication technologies (ICT) for health to, for example, treat patients, pursue research, educate students, track diseases and monitor public health” (WHO, 2011).</a:t>
            </a:r>
          </a:p>
          <a:p>
            <a:pPr defTabSz="946150">
              <a:spcBef>
                <a:spcPct val="0"/>
              </a:spcBef>
            </a:pPr>
            <a:r>
              <a:rPr lang="en-US" altLang="en-US" dirty="0" smtClean="0"/>
              <a:t> </a:t>
            </a:r>
          </a:p>
          <a:p>
            <a:pPr defTabSz="946150">
              <a:spcBef>
                <a:spcPct val="0"/>
              </a:spcBef>
            </a:pPr>
            <a:r>
              <a:rPr lang="en-US" altLang="en-US" dirty="0" smtClean="0"/>
              <a:t>The HIMSS definition is “The application of Internet and other related technologies in the healthcare industry to improve the access, efficiency, effectiveness, and quality of clinical and business processes utilized by healthcare organizations, practitioners, patients, and consumers to improve the health status of patients” (HIMSS, 2003, p.4).</a:t>
            </a:r>
          </a:p>
          <a:p>
            <a:pPr defTabSz="946150">
              <a:spcBef>
                <a:spcPct val="0"/>
              </a:spcBef>
            </a:pPr>
            <a:endParaRPr lang="en-US" altLang="en-US" dirty="0" smtClean="0"/>
          </a:p>
          <a:p>
            <a:pPr defTabSz="946150">
              <a:spcBef>
                <a:spcPct val="0"/>
              </a:spcBef>
            </a:pPr>
            <a:r>
              <a:rPr lang="en-US" altLang="en-US" dirty="0" smtClean="0"/>
              <a:t>Thus, there is a very close connection between eHealth and informatics as it is the combined use of electronic communication and information technology in the health segment. Some in the industry see eHealth as a sub-discipline of health informatics. Certainly, the application of information and communication technology to health care is a critical tool in achieving the benefits of eHealth, such as improving health care delivery. </a:t>
            </a:r>
          </a:p>
          <a:p>
            <a:pPr defTabSz="946150">
              <a:spcBef>
                <a:spcPct val="0"/>
              </a:spcBef>
            </a:pPr>
            <a:endParaRPr lang="en-US" altLang="en-US" dirty="0" smtClean="0"/>
          </a:p>
          <a:p>
            <a:pPr defTabSz="946150">
              <a:spcBef>
                <a:spcPct val="0"/>
              </a:spcBef>
            </a:pPr>
            <a:r>
              <a:rPr lang="en-US" altLang="en-US" dirty="0" smtClean="0"/>
              <a:t>An example of eHealth is telemedicine which is delivery of health care at a distance most often via the Internet.</a:t>
            </a:r>
          </a:p>
          <a:p>
            <a:pPr defTabSz="946150" eaLnBrk="1" hangingPunct="1"/>
            <a:endParaRPr lang="en-US" altLang="en-US" dirty="0" smtClean="0"/>
          </a:p>
        </p:txBody>
      </p:sp>
      <p:sp>
        <p:nvSpPr>
          <p:cNvPr id="63492"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smtClean="0"/>
          </a:p>
        </p:txBody>
      </p:sp>
      <p:sp>
        <p:nvSpPr>
          <p:cNvPr id="63493"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5E614B1B-9FB3-4753-B89B-8AB6B8F2FE2D}" type="slidenum">
              <a:rPr lang="en-US" altLang="en-US"/>
              <a:pPr eaLnBrk="1" hangingPunct="1"/>
              <a:t>21</a:t>
            </a:fld>
            <a:endParaRPr lang="en-US" altLang="en-US"/>
          </a:p>
        </p:txBody>
      </p:sp>
    </p:spTree>
    <p:extLst>
      <p:ext uri="{BB962C8B-B14F-4D97-AF65-F5344CB8AC3E}">
        <p14:creationId xmlns:p14="http://schemas.microsoft.com/office/powerpoint/2010/main" val="62767172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451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Another trend of health IT which is impacting the field of health informatics is the adoption of electronic medical records or EMRs, and electronic health records or EHRs. These applications could be thought of as centerpieces of health informatics.</a:t>
            </a:r>
          </a:p>
          <a:p>
            <a:endParaRPr lang="en-US" altLang="en-US" dirty="0" smtClean="0"/>
          </a:p>
          <a:p>
            <a:r>
              <a:rPr lang="en-US" altLang="en-US" dirty="0" smtClean="0"/>
              <a:t>The report, </a:t>
            </a:r>
            <a:r>
              <a:rPr lang="en-US" altLang="en-US" i="1" dirty="0" smtClean="0"/>
              <a:t>Defining Key Health Information Technology Terms </a:t>
            </a:r>
            <a:r>
              <a:rPr lang="en-US" altLang="en-US" dirty="0" smtClean="0"/>
              <a:t>defines an EMR as “an electronic record of health-related information on an individual that can be created, gathered, managed, and consulted by authorized clinicians and staff within one health care organization” (NAHIT, 2008, p. 6). </a:t>
            </a:r>
          </a:p>
          <a:p>
            <a:endParaRPr lang="en-US" altLang="en-US" dirty="0" smtClean="0"/>
          </a:p>
          <a:p>
            <a:r>
              <a:rPr lang="en-US" altLang="en-US" dirty="0" smtClean="0"/>
              <a:t>An electronic medical record is a record of medical care created, managed, and maintained by one health care organization.</a:t>
            </a:r>
          </a:p>
          <a:p>
            <a:endParaRPr lang="en-US" altLang="en-US" dirty="0" smtClean="0"/>
          </a:p>
          <a:p>
            <a:r>
              <a:rPr lang="en-US" altLang="en-US" dirty="0" smtClean="0"/>
              <a:t>EMRs, being an electronic equivalent of an individual’s legal medical record for use by providers and staff within one health care organization, are part of the health information technology infrastructure and have a direct tie to health informatics.</a:t>
            </a:r>
          </a:p>
        </p:txBody>
      </p:sp>
      <p:sp>
        <p:nvSpPr>
          <p:cNvPr id="64516"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smtClean="0"/>
          </a:p>
        </p:txBody>
      </p:sp>
      <p:sp>
        <p:nvSpPr>
          <p:cNvPr id="64517"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E7392D06-0D81-4CE6-8692-AED0AEDD37C4}" type="slidenum">
              <a:rPr lang="en-US" altLang="en-US"/>
              <a:pPr eaLnBrk="1" hangingPunct="1"/>
              <a:t>22</a:t>
            </a:fld>
            <a:endParaRPr lang="en-US" altLang="en-US"/>
          </a:p>
        </p:txBody>
      </p:sp>
    </p:spTree>
    <p:extLst>
      <p:ext uri="{BB962C8B-B14F-4D97-AF65-F5344CB8AC3E}">
        <p14:creationId xmlns:p14="http://schemas.microsoft.com/office/powerpoint/2010/main" val="344042765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553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A related trend driving the health IT market, and the direction the health care industry is going, is the implementation of electronic health records. </a:t>
            </a:r>
          </a:p>
          <a:p>
            <a:endParaRPr lang="en-US" altLang="en-US" dirty="0" smtClean="0"/>
          </a:p>
          <a:p>
            <a:r>
              <a:rPr lang="en-US" altLang="en-US" dirty="0" smtClean="0"/>
              <a:t>As with electronic medical records, EHRs could be considered to be the center of health informatics. In the report, </a:t>
            </a:r>
            <a:r>
              <a:rPr lang="en-US" altLang="en-US" i="1" dirty="0" smtClean="0"/>
              <a:t>Defining Key Health Information Technology Terms</a:t>
            </a:r>
            <a:r>
              <a:rPr lang="en-US" altLang="en-US" dirty="0" smtClean="0"/>
              <a:t>, is this definition: </a:t>
            </a:r>
          </a:p>
          <a:p>
            <a:endParaRPr lang="en-US" altLang="en-US" dirty="0" smtClean="0"/>
          </a:p>
          <a:p>
            <a:r>
              <a:rPr lang="en-US" altLang="en-US" dirty="0" smtClean="0"/>
              <a:t>“An electronic record of health-related information on an individual that conforms to nationally recognized interoperability standards and that can be created, managed, and consulted by authorized clinicians and staff across more than one health care organization” (NAHIT, 2008, p. 6). </a:t>
            </a:r>
          </a:p>
          <a:p>
            <a:endParaRPr lang="en-US" altLang="en-US" dirty="0" smtClean="0"/>
          </a:p>
          <a:p>
            <a:r>
              <a:rPr lang="en-US" altLang="en-US" dirty="0" smtClean="0"/>
              <a:t>Key components of electronic health records include: administrative system components, laboratory system components, radiology system components, pharmacy system components, computerized provider order entry, and clinical documentation.</a:t>
            </a:r>
          </a:p>
          <a:p>
            <a:pPr marL="0" lvl="1"/>
            <a:endParaRPr lang="en-US" altLang="en-US" dirty="0" smtClean="0"/>
          </a:p>
          <a:p>
            <a:pPr marL="0" lvl="1"/>
            <a:r>
              <a:rPr lang="en-US" altLang="en-US" dirty="0" smtClean="0"/>
              <a:t>Being a repository of individual health records that reside in numerous information systems and locations, EHRs are intended to support efficient, high-quality integrated health care, independent of the place and time of health care delivery. Consequently, EHRs, too, are part of a health information technology infrastructure, and therefore, linked to health informatics. </a:t>
            </a:r>
          </a:p>
        </p:txBody>
      </p:sp>
      <p:sp>
        <p:nvSpPr>
          <p:cNvPr id="65540"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smtClean="0"/>
          </a:p>
        </p:txBody>
      </p:sp>
      <p:sp>
        <p:nvSpPr>
          <p:cNvPr id="65541"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15C60FB5-DF92-4328-A62D-85454CCE30A4}" type="slidenum">
              <a:rPr lang="en-US" altLang="en-US"/>
              <a:pPr eaLnBrk="1" hangingPunct="1"/>
              <a:t>23</a:t>
            </a:fld>
            <a:endParaRPr lang="en-US" altLang="en-US"/>
          </a:p>
        </p:txBody>
      </p:sp>
    </p:spTree>
    <p:extLst>
      <p:ext uri="{BB962C8B-B14F-4D97-AF65-F5344CB8AC3E}">
        <p14:creationId xmlns:p14="http://schemas.microsoft.com/office/powerpoint/2010/main" val="326476689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656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r>
              <a:rPr lang="en-US" altLang="en-US" dirty="0" smtClean="0"/>
              <a:t>The final trend is the utilization of health IT, in order to achieve widespread adoption of health IT and enable electronic exchange of health information. Included in the report, </a:t>
            </a:r>
            <a:r>
              <a:rPr lang="en-US" altLang="en-US" i="1" dirty="0" smtClean="0"/>
              <a:t>Defining Key Health Information Technology Terms, </a:t>
            </a:r>
            <a:r>
              <a:rPr lang="en-US" altLang="en-US" dirty="0" smtClean="0"/>
              <a:t>is the following definition for health information exchange (HIE):</a:t>
            </a:r>
          </a:p>
          <a:p>
            <a:pPr eaLnBrk="1" hangingPunct="1"/>
            <a:endParaRPr lang="en-US" altLang="en-US" dirty="0" smtClean="0"/>
          </a:p>
          <a:p>
            <a:pPr eaLnBrk="1" hangingPunct="1"/>
            <a:r>
              <a:rPr lang="en-US" altLang="en-US" dirty="0" smtClean="0"/>
              <a:t>“The electronic movement of health-related information among organizations according to nationally recognized standards” (NAHIT, 2008, p. 6). 	</a:t>
            </a:r>
          </a:p>
          <a:p>
            <a:pPr eaLnBrk="1" hangingPunct="1"/>
            <a:r>
              <a:rPr lang="en-US" altLang="en-US" dirty="0" smtClean="0"/>
              <a:t>HIE involves networks that give providers the ability to electronically transmit in a secure manner an individual’s health records.</a:t>
            </a:r>
          </a:p>
          <a:p>
            <a:pPr eaLnBrk="1" hangingPunct="1"/>
            <a:endParaRPr lang="en-US" altLang="en-US" dirty="0" smtClean="0"/>
          </a:p>
          <a:p>
            <a:pPr eaLnBrk="1" hangingPunct="1"/>
            <a:r>
              <a:rPr lang="en-US" altLang="en-US" dirty="0" smtClean="0"/>
              <a:t>Through the utilization of EHRs, HIE supports the sharing of health-related information to facilitate coordinated care. EHRs draw information from many sources through health information exchange. Thus, the process of health information exchange is another piece of the health information technology infrastructure and informatics. There are many local, state, and national HIE initiatives going on throughout the U.S. </a:t>
            </a:r>
          </a:p>
        </p:txBody>
      </p:sp>
      <p:sp>
        <p:nvSpPr>
          <p:cNvPr id="66564"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smtClean="0"/>
          </a:p>
        </p:txBody>
      </p:sp>
      <p:sp>
        <p:nvSpPr>
          <p:cNvPr id="66565"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5EEFECEF-03C2-4479-BB6B-E82462175BB4}" type="slidenum">
              <a:rPr lang="en-US" altLang="en-US"/>
              <a:pPr eaLnBrk="1" hangingPunct="1"/>
              <a:t>24</a:t>
            </a:fld>
            <a:endParaRPr lang="en-US" altLang="en-US"/>
          </a:p>
        </p:txBody>
      </p:sp>
    </p:spTree>
    <p:extLst>
      <p:ext uri="{BB962C8B-B14F-4D97-AF65-F5344CB8AC3E}">
        <p14:creationId xmlns:p14="http://schemas.microsoft.com/office/powerpoint/2010/main" val="263297766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758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dirty="0" smtClean="0"/>
              <a:t>This concludes Lecture </a:t>
            </a:r>
            <a:r>
              <a:rPr lang="en-US" altLang="en-US" b="1" dirty="0" smtClean="0"/>
              <a:t>a</a:t>
            </a:r>
            <a:r>
              <a:rPr lang="en-US" altLang="en-US" dirty="0" smtClean="0"/>
              <a:t> of </a:t>
            </a:r>
            <a:r>
              <a:rPr lang="en-US" altLang="en-US" b="1" dirty="0" smtClean="0"/>
              <a:t>What is Health Informatics?.</a:t>
            </a:r>
            <a:r>
              <a:rPr lang="en-US" altLang="en-US" dirty="0" smtClean="0"/>
              <a:t>  </a:t>
            </a:r>
          </a:p>
          <a:p>
            <a:pPr eaLnBrk="1" hangingPunct="1">
              <a:spcBef>
                <a:spcPct val="0"/>
              </a:spcBef>
            </a:pPr>
            <a:endParaRPr lang="en-US" altLang="en-US" dirty="0" smtClean="0"/>
          </a:p>
          <a:p>
            <a:pPr eaLnBrk="1" hangingPunct="1">
              <a:spcBef>
                <a:spcPct val="0"/>
              </a:spcBef>
            </a:pPr>
            <a:r>
              <a:rPr lang="en-US" altLang="en-US" dirty="0" smtClean="0"/>
              <a:t>This lecture defined information management, information technology, and informatics, described the fundamental theorem of informatics, explained the meaning of biomedical and health informatics as a field of study, and offered definitions of the major biomedical informatics areas of applications. It also provided an overview of informatics drivers and trends in the health care field. </a:t>
            </a:r>
          </a:p>
        </p:txBody>
      </p:sp>
      <p:sp>
        <p:nvSpPr>
          <p:cNvPr id="67588"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smtClean="0"/>
          </a:p>
        </p:txBody>
      </p:sp>
      <p:sp>
        <p:nvSpPr>
          <p:cNvPr id="67589"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4AD35725-48A0-49B2-9FE6-8027271BFF8C}" type="slidenum">
              <a:rPr lang="en-US" altLang="en-US"/>
              <a:pPr eaLnBrk="1" hangingPunct="1"/>
              <a:t>25</a:t>
            </a:fld>
            <a:endParaRPr lang="en-US" altLang="en-US"/>
          </a:p>
        </p:txBody>
      </p:sp>
    </p:spTree>
    <p:extLst>
      <p:ext uri="{BB962C8B-B14F-4D97-AF65-F5344CB8AC3E}">
        <p14:creationId xmlns:p14="http://schemas.microsoft.com/office/powerpoint/2010/main" val="27811373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861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smtClean="0"/>
              <a:t>No audio</a:t>
            </a:r>
          </a:p>
        </p:txBody>
      </p:sp>
      <p:sp>
        <p:nvSpPr>
          <p:cNvPr id="68612"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smtClean="0"/>
          </a:p>
        </p:txBody>
      </p:sp>
      <p:sp>
        <p:nvSpPr>
          <p:cNvPr id="68613"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179276E6-335F-452E-9B30-BA0832C8A8E0}" type="slidenum">
              <a:rPr lang="en-US" altLang="en-US"/>
              <a:pPr eaLnBrk="1" hangingPunct="1"/>
              <a:t>26</a:t>
            </a:fld>
            <a:endParaRPr lang="en-US" altLang="en-US"/>
          </a:p>
        </p:txBody>
      </p:sp>
    </p:spTree>
    <p:extLst>
      <p:ext uri="{BB962C8B-B14F-4D97-AF65-F5344CB8AC3E}">
        <p14:creationId xmlns:p14="http://schemas.microsoft.com/office/powerpoint/2010/main" val="4087527744"/>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963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No audio</a:t>
            </a:r>
          </a:p>
        </p:txBody>
      </p:sp>
      <p:sp>
        <p:nvSpPr>
          <p:cNvPr id="69636"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smtClean="0"/>
          </a:p>
        </p:txBody>
      </p:sp>
      <p:sp>
        <p:nvSpPr>
          <p:cNvPr id="69637"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32CC8C32-D26F-49E6-B687-03604D9361D3}" type="slidenum">
              <a:rPr lang="en-US" altLang="en-US"/>
              <a:pPr eaLnBrk="1" hangingPunct="1"/>
              <a:t>27</a:t>
            </a:fld>
            <a:endParaRPr lang="en-US" altLang="en-US"/>
          </a:p>
        </p:txBody>
      </p:sp>
    </p:spTree>
    <p:extLst>
      <p:ext uri="{BB962C8B-B14F-4D97-AF65-F5344CB8AC3E}">
        <p14:creationId xmlns:p14="http://schemas.microsoft.com/office/powerpoint/2010/main" val="1192597554"/>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29579">
              <a:defRPr/>
            </a:pPr>
            <a:r>
              <a:rPr lang="en-US" sz="1000" dirty="0" smtClean="0">
                <a:solidFill>
                  <a:schemeClr val="tx1"/>
                </a:solidFill>
                <a:latin typeface="Arial" panose="020B0604020202020204" pitchFamily="34" charset="0"/>
                <a:cs typeface="Arial" panose="020B0604020202020204" pitchFamily="34" charset="0"/>
              </a:rPr>
              <a:t>No</a:t>
            </a:r>
            <a:r>
              <a:rPr lang="en-US" sz="1000" baseline="0" dirty="0" smtClean="0">
                <a:solidFill>
                  <a:schemeClr val="tx1"/>
                </a:solidFill>
                <a:latin typeface="Arial" panose="020B0604020202020204" pitchFamily="34" charset="0"/>
                <a:cs typeface="Arial" panose="020B0604020202020204" pitchFamily="34" charset="0"/>
              </a:rPr>
              <a:t> audio</a:t>
            </a:r>
          </a:p>
        </p:txBody>
      </p:sp>
      <p:sp>
        <p:nvSpPr>
          <p:cNvPr id="4" name="Footer Placeholder 3"/>
          <p:cNvSpPr>
            <a:spLocks noGrp="1"/>
          </p:cNvSpPr>
          <p:nvPr>
            <p:ph type="ftr" sz="quarter" idx="10"/>
          </p:nvPr>
        </p:nvSpPr>
        <p:spPr/>
        <p:txBody>
          <a:bodyPr/>
          <a:lstStyle/>
          <a:p>
            <a:pPr>
              <a:defRPr/>
            </a:pPr>
            <a:r>
              <a:rPr lang="en-US" dirty="0" smtClean="0"/>
              <a:t>Health IT Workforce Curriculum Version 4.0</a:t>
            </a:r>
            <a:endParaRPr lang="en-US" dirty="0"/>
          </a:p>
        </p:txBody>
      </p:sp>
      <p:sp>
        <p:nvSpPr>
          <p:cNvPr id="5" name="Slide Number Placeholder 4"/>
          <p:cNvSpPr>
            <a:spLocks noGrp="1"/>
          </p:cNvSpPr>
          <p:nvPr>
            <p:ph type="sldNum" sz="quarter" idx="11"/>
          </p:nvPr>
        </p:nvSpPr>
        <p:spPr/>
        <p:txBody>
          <a:bodyPr/>
          <a:lstStyle/>
          <a:p>
            <a:fld id="{BC67021A-487C-4D8E-B66A-9A323BD1E9A7}" type="slidenum">
              <a:rPr lang="en-US" altLang="en-US" smtClean="0"/>
              <a:pPr/>
              <a:t>28</a:t>
            </a:fld>
            <a:endParaRPr lang="en-US" altLang="en-US" dirty="0"/>
          </a:p>
        </p:txBody>
      </p:sp>
    </p:spTree>
    <p:extLst>
      <p:ext uri="{BB962C8B-B14F-4D97-AF65-F5344CB8AC3E}">
        <p14:creationId xmlns:p14="http://schemas.microsoft.com/office/powerpoint/2010/main" val="253125088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505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This introductory lecture will define information management, information system (technology), and informatics, describe the fundamental theorem of informatics, explain the meaning of biomedical and health informatics as a field of study, offer definitions of the major biomedical informatics areas of applications, and provide an overview of informatics drivers and trends.</a:t>
            </a:r>
          </a:p>
          <a:p>
            <a:endParaRPr lang="en-US" altLang="en-US" dirty="0" smtClean="0"/>
          </a:p>
          <a:p>
            <a:r>
              <a:rPr lang="en-US" altLang="en-US" dirty="0" smtClean="0"/>
              <a:t>Let’s begin with defining information management, information system (technology), and informatics.</a:t>
            </a:r>
          </a:p>
          <a:p>
            <a:endParaRPr lang="en-US" altLang="en-US" dirty="0" smtClean="0"/>
          </a:p>
          <a:p>
            <a:r>
              <a:rPr lang="en-US" altLang="en-US" dirty="0" smtClean="0"/>
              <a:t>According to the American Health Information Management Association (AHIMA), information management is “The generation, collection, organization, validation, analysis, storage, and integration of data as well as the dissemination, communication, presentation, utilization, transmission, and safeguarding of the information” (AHIMA, 2012, p. 181).</a:t>
            </a:r>
          </a:p>
          <a:p>
            <a:endParaRPr lang="en-US" altLang="en-US" dirty="0" smtClean="0"/>
          </a:p>
          <a:p>
            <a:r>
              <a:rPr lang="en-US" altLang="en-US" dirty="0" smtClean="0"/>
              <a:t>If the type of information were health, then health information management would entail acquisition, organization, storage, retrieval, and dissemination of health information from a multitude of places. The purpose is ensuring availability, accuracy, and protection of health information that is needed by a variety of individuals in the delivery of health care services and to support decision-making activities.</a:t>
            </a:r>
          </a:p>
          <a:p>
            <a:endParaRPr lang="en-US" altLang="en-US" dirty="0" smtClean="0"/>
          </a:p>
          <a:p>
            <a:r>
              <a:rPr lang="en-US" altLang="en-US" dirty="0" smtClean="0"/>
              <a:t>An example of information management would be deploying a content or document management system.</a:t>
            </a:r>
          </a:p>
        </p:txBody>
      </p:sp>
      <p:sp>
        <p:nvSpPr>
          <p:cNvPr id="45060"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smtClean="0"/>
          </a:p>
        </p:txBody>
      </p:sp>
      <p:sp>
        <p:nvSpPr>
          <p:cNvPr id="45061"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A1BC9E06-6B7D-45D8-81DB-AA5F19EEA1D1}" type="slidenum">
              <a:rPr lang="en-US" altLang="en-US"/>
              <a:pPr eaLnBrk="1" hangingPunct="1"/>
              <a:t>3</a:t>
            </a:fld>
            <a:endParaRPr lang="en-US" altLang="en-US"/>
          </a:p>
        </p:txBody>
      </p:sp>
    </p:spTree>
    <p:extLst>
      <p:ext uri="{BB962C8B-B14F-4D97-AF65-F5344CB8AC3E}">
        <p14:creationId xmlns:p14="http://schemas.microsoft.com/office/powerpoint/2010/main" val="117276874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608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The next definition in the series of terms closely related to information management and informatics is information system or technology. AHIMA defines information system as “An automated system that uses computer hardware and software to record, manipulate, store, recover, and disseminate data (that is, a system that receives and processes input and provides output); often used interchangeably with information technology (IT)” (AHIMA, 2012).</a:t>
            </a:r>
          </a:p>
          <a:p>
            <a:endParaRPr lang="en-US" altLang="en-US" dirty="0" smtClean="0"/>
          </a:p>
          <a:p>
            <a:pPr marL="0" lvl="2">
              <a:spcBef>
                <a:spcPct val="0"/>
              </a:spcBef>
            </a:pPr>
            <a:r>
              <a:rPr lang="en-US" altLang="en-US" dirty="0" smtClean="0"/>
              <a:t>When you think of information technology, some things that should come to mind are computer networks, database and systems administration, security, and programming.</a:t>
            </a:r>
          </a:p>
          <a:p>
            <a:pPr marL="0" lvl="2">
              <a:spcBef>
                <a:spcPct val="0"/>
              </a:spcBef>
            </a:pPr>
            <a:endParaRPr lang="en-US" altLang="en-US" dirty="0" smtClean="0"/>
          </a:p>
          <a:p>
            <a:pPr marL="0" lvl="2">
              <a:spcBef>
                <a:spcPct val="0"/>
              </a:spcBef>
            </a:pPr>
            <a:r>
              <a:rPr lang="en-US" altLang="en-US" dirty="0" smtClean="0"/>
              <a:t>Therefore, information technology could be used in the management of information. </a:t>
            </a:r>
          </a:p>
          <a:p>
            <a:pPr marL="0" lvl="2">
              <a:spcBef>
                <a:spcPct val="0"/>
              </a:spcBef>
            </a:pPr>
            <a:endParaRPr lang="en-US" altLang="en-US" dirty="0" smtClean="0"/>
          </a:p>
          <a:p>
            <a:pPr marL="0" lvl="2">
              <a:spcBef>
                <a:spcPct val="0"/>
              </a:spcBef>
            </a:pPr>
            <a:r>
              <a:rPr lang="en-US" altLang="en-US" dirty="0" smtClean="0"/>
              <a:t>Connecting information technology to health, consider the following definition by the Office of the National Coordinator for Health Information:</a:t>
            </a:r>
          </a:p>
          <a:p>
            <a:pPr marL="0" lvl="2">
              <a:spcBef>
                <a:spcPct val="0"/>
              </a:spcBef>
            </a:pPr>
            <a:endParaRPr lang="en-US" altLang="en-US" dirty="0" smtClean="0"/>
          </a:p>
          <a:p>
            <a:pPr marL="0" lvl="2">
              <a:spcBef>
                <a:spcPct val="0"/>
              </a:spcBef>
            </a:pPr>
            <a:r>
              <a:rPr lang="en-US" altLang="en-US" dirty="0" smtClean="0"/>
              <a:t>“Health Information Technology (HIT) – The application of information processing involving both computer hardware and software that deals with the storage, retrieval, sharing, and use of health care information, data, and knowledge for communication and decision making” (U.S. Department of Health and Human Services, 2009, para. 8).</a:t>
            </a:r>
          </a:p>
          <a:p>
            <a:endParaRPr lang="en-US" altLang="en-US" dirty="0" smtClean="0"/>
          </a:p>
          <a:p>
            <a:r>
              <a:rPr lang="en-US" altLang="en-US" dirty="0" smtClean="0"/>
              <a:t>An example of health information technology would be administrative and financial systems that facilitate billing, accounting, and other administrative tasks.</a:t>
            </a:r>
          </a:p>
        </p:txBody>
      </p:sp>
      <p:sp>
        <p:nvSpPr>
          <p:cNvPr id="46084"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smtClean="0"/>
          </a:p>
        </p:txBody>
      </p:sp>
      <p:sp>
        <p:nvSpPr>
          <p:cNvPr id="46085"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24AFE4E6-B66C-4683-B7A8-CB9030FA673F}" type="slidenum">
              <a:rPr lang="en-US" altLang="en-US"/>
              <a:pPr eaLnBrk="1" hangingPunct="1"/>
              <a:t>4</a:t>
            </a:fld>
            <a:endParaRPr lang="en-US" altLang="en-US"/>
          </a:p>
        </p:txBody>
      </p:sp>
    </p:spTree>
    <p:extLst>
      <p:ext uri="{BB962C8B-B14F-4D97-AF65-F5344CB8AC3E}">
        <p14:creationId xmlns:p14="http://schemas.microsoft.com/office/powerpoint/2010/main" val="193549729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710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lvl="2" eaLnBrk="1" hangingPunct="1"/>
            <a:r>
              <a:rPr lang="en-US" altLang="en-US" smtClean="0"/>
              <a:t>The final definition in this “information” series comes from authors Elmer Bernstam, Jack Smith, and Todd Johnson in their article, </a:t>
            </a:r>
            <a:r>
              <a:rPr lang="en-US" altLang="en-US" i="1" smtClean="0"/>
              <a:t>What is Biomedical Informatics? </a:t>
            </a:r>
            <a:r>
              <a:rPr lang="en-US" altLang="en-US" smtClean="0"/>
              <a:t>Based on their research they determined data, information, and knowledge were central to informatics. Their literature review and subsequent analysis concluded in the following definition of informatics: “Informatics is the science of information, where information is defined as data with meaning” (Bernstam, Smith, &amp; Johnson, 2009, p. 106).</a:t>
            </a:r>
          </a:p>
          <a:p>
            <a:pPr marL="0" lvl="2" eaLnBrk="1" hangingPunct="1"/>
            <a:endParaRPr lang="en-US" altLang="en-US" smtClean="0"/>
          </a:p>
          <a:p>
            <a:pPr marL="0" lvl="2" eaLnBrk="1" hangingPunct="1"/>
            <a:r>
              <a:rPr lang="en-US" altLang="en-US" smtClean="0"/>
              <a:t>Thus, the similarity between all three terms is that all involve information in some way. However a critical difference between information management, information technology, and informatics is in the object of study where information management focuses on the organization and dissemination of information, information technology on the tools and machines, and informatics on the optimal use of meaningful data. </a:t>
            </a:r>
          </a:p>
          <a:p>
            <a:endParaRPr lang="en-US" altLang="en-US" smtClean="0"/>
          </a:p>
        </p:txBody>
      </p:sp>
      <p:sp>
        <p:nvSpPr>
          <p:cNvPr id="47108"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smtClean="0"/>
          </a:p>
        </p:txBody>
      </p:sp>
      <p:sp>
        <p:nvSpPr>
          <p:cNvPr id="47109"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7FF30C50-B871-4516-8C39-35D40F7D0298}" type="slidenum">
              <a:rPr lang="en-US" altLang="en-US"/>
              <a:pPr eaLnBrk="1" hangingPunct="1"/>
              <a:t>5</a:t>
            </a:fld>
            <a:endParaRPr lang="en-US" altLang="en-US"/>
          </a:p>
        </p:txBody>
      </p:sp>
    </p:spTree>
    <p:extLst>
      <p:ext uri="{BB962C8B-B14F-4D97-AF65-F5344CB8AC3E}">
        <p14:creationId xmlns:p14="http://schemas.microsoft.com/office/powerpoint/2010/main" val="180503747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813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In order to gain a better understanding of informatics, one needs to learn the differences between data, information, knowledge, and wisdom.</a:t>
            </a:r>
          </a:p>
          <a:p>
            <a:endParaRPr lang="en-US" altLang="en-US" dirty="0" smtClean="0"/>
          </a:p>
          <a:p>
            <a:r>
              <a:rPr lang="en-US" altLang="en-US" dirty="0" smtClean="0"/>
              <a:t>As explained on the previous slide, the research performed by </a:t>
            </a:r>
            <a:r>
              <a:rPr lang="en-US" altLang="en-US" dirty="0" err="1" smtClean="0"/>
              <a:t>Bernstam</a:t>
            </a:r>
            <a:r>
              <a:rPr lang="en-US" altLang="en-US" dirty="0" smtClean="0"/>
              <a:t>, Smith, &amp; Johnson (2009) showed that data, information, and knowledge were central to informatics. In their article, they referenced </a:t>
            </a:r>
            <a:r>
              <a:rPr lang="en-US" altLang="en-US" dirty="0" err="1" smtClean="0"/>
              <a:t>Ackoff’s</a:t>
            </a:r>
            <a:r>
              <a:rPr lang="en-US" altLang="en-US" dirty="0" smtClean="0"/>
              <a:t> Data, Information, Knowledge, and Wisdom (DIKW) hierarchy. Jennifer Rowley, explored further the DIKW hierarchy. Rowley states, “The hierarchy is used to contextualize data, information, knowledge, and sometimes wisdom, with respect to one another and to identify and describe the processes involved in the transformation of an entity at a lower level in the hierarchy…to an entity at a higher level in the hierarchy (e.g. information). The implicit assumption is that data can be used to create information; information can be used to create knowledge, and knowledge can be used to create wisdom” (Rowley, 2007, p. 164).</a:t>
            </a:r>
          </a:p>
          <a:p>
            <a:endParaRPr lang="en-US" altLang="en-US" dirty="0" smtClean="0"/>
          </a:p>
          <a:p>
            <a:r>
              <a:rPr lang="en-US" altLang="en-US" dirty="0" smtClean="0"/>
              <a:t>Data are simple symbols, isolated facts, and measurements. When such data are processed, put into a context, and combined within a structure, information emerges. Information provides the answers to “who, what, when and where.” When information is given meaning by interpreting it, that is there is an application of data, information becomes knowledge. Knowledge answers the “how” questions. Finally, wisdom is evaluated understanding and answers the “why” questions.</a:t>
            </a:r>
          </a:p>
          <a:p>
            <a:endParaRPr lang="en-US" altLang="en-US" dirty="0" smtClean="0"/>
          </a:p>
          <a:p>
            <a:pPr marL="0" lvl="2"/>
            <a:r>
              <a:rPr lang="en-US" altLang="en-US" dirty="0" smtClean="0"/>
              <a:t>Central to informatics is the processing of data so it becomes meaningful.</a:t>
            </a:r>
          </a:p>
        </p:txBody>
      </p:sp>
      <p:sp>
        <p:nvSpPr>
          <p:cNvPr id="48132"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smtClean="0"/>
          </a:p>
        </p:txBody>
      </p:sp>
      <p:sp>
        <p:nvSpPr>
          <p:cNvPr id="48133"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F1FFA427-2405-43BE-A0D9-12D062CF9776}" type="slidenum">
              <a:rPr lang="en-US" altLang="en-US"/>
              <a:pPr eaLnBrk="1" hangingPunct="1"/>
              <a:t>6</a:t>
            </a:fld>
            <a:endParaRPr lang="en-US" altLang="en-US"/>
          </a:p>
        </p:txBody>
      </p:sp>
    </p:spTree>
    <p:extLst>
      <p:ext uri="{BB962C8B-B14F-4D97-AF65-F5344CB8AC3E}">
        <p14:creationId xmlns:p14="http://schemas.microsoft.com/office/powerpoint/2010/main" val="398091262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Notes Placeholder 2"/>
          <p:cNvSpPr>
            <a:spLocks noGrp="1"/>
          </p:cNvSpPr>
          <p:nvPr>
            <p:ph type="body" idx="1"/>
          </p:nvPr>
        </p:nvSpPr>
        <p:spPr/>
        <p:txBody>
          <a:bodyPr>
            <a:normAutofit lnSpcReduction="10000"/>
          </a:bodyPr>
          <a:lstStyle/>
          <a:p>
            <a:pPr>
              <a:spcBef>
                <a:spcPts val="0"/>
              </a:spcBef>
              <a:defRPr/>
            </a:pPr>
            <a:r>
              <a:rPr lang="en-US" dirty="0" smtClean="0"/>
              <a:t>Building on what has been learned so far, Dr. Friedman’s proposed fundamental theorem of informatics will be reviewed next. Other theories, such as </a:t>
            </a:r>
            <a:r>
              <a:rPr lang="en-US" dirty="0" err="1" smtClean="0"/>
              <a:t>Bayes</a:t>
            </a:r>
            <a:r>
              <a:rPr lang="en-US" dirty="0" smtClean="0"/>
              <a:t>’ Theorem, also apply to informatics but will not be addressed in this unit.</a:t>
            </a:r>
          </a:p>
          <a:p>
            <a:pPr>
              <a:spcBef>
                <a:spcPts val="0"/>
              </a:spcBef>
              <a:defRPr/>
            </a:pPr>
            <a:endParaRPr lang="en-US" dirty="0" smtClean="0"/>
          </a:p>
          <a:p>
            <a:pPr>
              <a:spcBef>
                <a:spcPts val="0"/>
              </a:spcBef>
              <a:defRPr/>
            </a:pPr>
            <a:r>
              <a:rPr lang="en-US" dirty="0" smtClean="0"/>
              <a:t>Merriam-Webster’s Online Dictionary defines a theorem as “an idea accepted or proposed as a demonstrable truth often as a part of a general theory” (Merriam-Webster, 2011). </a:t>
            </a:r>
          </a:p>
          <a:p>
            <a:pPr>
              <a:spcBef>
                <a:spcPts val="0"/>
              </a:spcBef>
              <a:defRPr/>
            </a:pPr>
            <a:endParaRPr lang="en-US" dirty="0" smtClean="0"/>
          </a:p>
          <a:p>
            <a:pPr>
              <a:spcBef>
                <a:spcPts val="0"/>
              </a:spcBef>
              <a:defRPr/>
            </a:pPr>
            <a:r>
              <a:rPr lang="en-US" dirty="0" smtClean="0"/>
              <a:t>Dr. Friedman utilized Figure 1.1 to represent the theorem. The picture is that of parentheses, picture of a head of a person, a plus sign, picture of a computer, parentheses, greater than symbol, picture of a head of a person.</a:t>
            </a:r>
          </a:p>
          <a:p>
            <a:pPr>
              <a:spcBef>
                <a:spcPts val="0"/>
              </a:spcBef>
              <a:defRPr/>
            </a:pPr>
            <a:endParaRPr lang="en-US" dirty="0" smtClean="0"/>
          </a:p>
          <a:p>
            <a:pPr>
              <a:spcBef>
                <a:spcPts val="0"/>
              </a:spcBef>
              <a:defRPr/>
            </a:pPr>
            <a:r>
              <a:rPr lang="en-US" dirty="0" smtClean="0"/>
              <a:t>According to Dr. Friedman, this figure is to be interpreted to mean “A person working in partnership with an information resource is ‘better’ than that same person unassisted” (Friedman, 2009, p. 169).</a:t>
            </a:r>
          </a:p>
          <a:p>
            <a:pPr>
              <a:spcBef>
                <a:spcPts val="0"/>
              </a:spcBef>
              <a:defRPr/>
            </a:pPr>
            <a:endParaRPr lang="en-US" dirty="0" smtClean="0"/>
          </a:p>
          <a:p>
            <a:pPr>
              <a:spcBef>
                <a:spcPts val="0"/>
              </a:spcBef>
              <a:defRPr/>
            </a:pPr>
            <a:r>
              <a:rPr lang="en-US" dirty="0" smtClean="0"/>
              <a:t>He further explains, “the metaphoric ‘person’ depicted in the theorem can be a clinician, a scientist, a student, a patient or an administrator. The “person” can also be a team or group, or even an organization. The ‘information resource’ is any mechanism capable of providing information or knowledge or advice to support the person's completion of a task. Information resources are usually, but do not have to be, computer-based. The ‘plus’ in the figure is intended to convey interaction between the person and the resource, the outcome of which is determined by what the information resource is capable of, as well as how the person elects to use it. The ‘plus’ symbol is employed because of its universal recognition, but is not to be read literally in the sense of mathematical addition. The parentheses further connote a bonding between the person and resource, and suggest that the person-resource interaction is shaped by its environment or organizational context. ‘Better’ and the ‘greater than’ inequality are used loosely by intention, so as not to convey specific requirements for testing the theorem” (Friedman, 2009, p. 169).</a:t>
            </a:r>
          </a:p>
        </p:txBody>
      </p:sp>
      <p:sp>
        <p:nvSpPr>
          <p:cNvPr id="49156"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smtClean="0"/>
          </a:p>
        </p:txBody>
      </p:sp>
      <p:sp>
        <p:nvSpPr>
          <p:cNvPr id="49157"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CAC7ABBC-F4B3-4ECD-9C66-7DA1AB18865A}" type="slidenum">
              <a:rPr lang="en-US" altLang="en-US"/>
              <a:pPr eaLnBrk="1" hangingPunct="1"/>
              <a:t>7</a:t>
            </a:fld>
            <a:endParaRPr lang="en-US" altLang="en-US"/>
          </a:p>
        </p:txBody>
      </p:sp>
    </p:spTree>
    <p:extLst>
      <p:ext uri="{BB962C8B-B14F-4D97-AF65-F5344CB8AC3E}">
        <p14:creationId xmlns:p14="http://schemas.microsoft.com/office/powerpoint/2010/main" val="315325133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017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defTabSz="974725"/>
            <a:r>
              <a:rPr lang="en-US" altLang="en-US" smtClean="0"/>
              <a:t>Now that you have a better understanding of informatics, let’s look at where one would find this science applied. </a:t>
            </a:r>
          </a:p>
          <a:p>
            <a:pPr defTabSz="974725"/>
            <a:endParaRPr lang="en-US" altLang="en-US" smtClean="0"/>
          </a:p>
          <a:p>
            <a:pPr defTabSz="974725"/>
            <a:r>
              <a:rPr lang="en-US" altLang="en-US" smtClean="0"/>
              <a:t>As one would expect there is not just one segment or domain for informatics. Any domain where there is a need for analysis of data and dissemination of information through the use of computer applications is a possible application domain. These include a wide range of industries including entertainment, hotel management, law and law enforcement, health care, and many other fields where computer technology interfaces with people.</a:t>
            </a:r>
          </a:p>
          <a:p>
            <a:pPr defTabSz="974725"/>
            <a:endParaRPr lang="en-US" altLang="en-US" smtClean="0"/>
          </a:p>
          <a:p>
            <a:pPr defTabSz="974725"/>
            <a:r>
              <a:rPr lang="en-US" altLang="en-US" smtClean="0"/>
              <a:t>As the focus of this unit is “What is Health Informatics?,” informatics and its application to health care will be explored further.</a:t>
            </a:r>
          </a:p>
          <a:p>
            <a:pPr defTabSz="974725"/>
            <a:endParaRPr lang="en-US" altLang="en-US" smtClean="0"/>
          </a:p>
        </p:txBody>
      </p:sp>
      <p:sp>
        <p:nvSpPr>
          <p:cNvPr id="50180"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smtClean="0"/>
          </a:p>
        </p:txBody>
      </p:sp>
      <p:sp>
        <p:nvSpPr>
          <p:cNvPr id="50181"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7999B24A-6714-4A03-AFD4-20C1AF5D79CE}" type="slidenum">
              <a:rPr lang="en-US" altLang="en-US"/>
              <a:pPr eaLnBrk="1" hangingPunct="1"/>
              <a:t>8</a:t>
            </a:fld>
            <a:endParaRPr lang="en-US" altLang="en-US"/>
          </a:p>
        </p:txBody>
      </p:sp>
    </p:spTree>
    <p:extLst>
      <p:ext uri="{BB962C8B-B14F-4D97-AF65-F5344CB8AC3E}">
        <p14:creationId xmlns:p14="http://schemas.microsoft.com/office/powerpoint/2010/main" val="110518070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Notes Placeholder 2"/>
          <p:cNvSpPr>
            <a:spLocks noGrp="1"/>
          </p:cNvSpPr>
          <p:nvPr>
            <p:ph type="body" idx="1"/>
          </p:nvPr>
        </p:nvSpPr>
        <p:spPr/>
        <p:txBody>
          <a:bodyPr>
            <a:normAutofit fontScale="92500"/>
          </a:bodyPr>
          <a:lstStyle/>
          <a:p>
            <a:pPr eaLnBrk="1" hangingPunct="1">
              <a:defRPr/>
            </a:pPr>
            <a:r>
              <a:rPr lang="en-US" dirty="0" smtClean="0"/>
              <a:t>While various perspectives of </a:t>
            </a:r>
            <a:r>
              <a:rPr lang="en-US" dirty="0" smtClean="0">
                <a:cs typeface="Arial" charset="0"/>
              </a:rPr>
              <a:t>informatics and its application to health care have been published, two have been chosen for review and discussion because of their significance within the field.</a:t>
            </a:r>
          </a:p>
          <a:p>
            <a:pPr eaLnBrk="1" hangingPunct="1">
              <a:defRPr/>
            </a:pPr>
            <a:endParaRPr lang="en-US" dirty="0" smtClean="0">
              <a:cs typeface="Arial" charset="0"/>
            </a:endParaRPr>
          </a:p>
          <a:p>
            <a:pPr eaLnBrk="1" hangingPunct="1">
              <a:defRPr/>
            </a:pPr>
            <a:r>
              <a:rPr lang="en-US" dirty="0" smtClean="0"/>
              <a:t>The first definition comes from the American Medical Informatics Association or AMIA. AMIA is a non-profit organization dedicated to the development and application of medical informatics in the support of patient care, teaching, research, and health administration.  This organization is seen as the prominent informatics organization in the US. According to their web site, “AMIA is the professional home of leading </a:t>
            </a:r>
            <a:r>
              <a:rPr lang="en-US" dirty="0" err="1" smtClean="0"/>
              <a:t>informaticians</a:t>
            </a:r>
            <a:r>
              <a:rPr lang="en-US" dirty="0" smtClean="0"/>
              <a:t>: clinicians, scientists, researchers, educators, students, and other informatics professionals who rely on data to </a:t>
            </a:r>
            <a:r>
              <a:rPr lang="en-US" b="1" dirty="0" smtClean="0"/>
              <a:t>connect people, information, and technology</a:t>
            </a:r>
            <a:r>
              <a:rPr lang="en-US" dirty="0" smtClean="0"/>
              <a:t>” (AMIA, 2011, </a:t>
            </a:r>
            <a:r>
              <a:rPr lang="en-US" dirty="0" err="1" smtClean="0"/>
              <a:t>para</a:t>
            </a:r>
            <a:r>
              <a:rPr lang="en-US" dirty="0" smtClean="0"/>
              <a:t>. 2).</a:t>
            </a:r>
          </a:p>
          <a:p>
            <a:pPr eaLnBrk="1" hangingPunct="1">
              <a:defRPr/>
            </a:pPr>
            <a:endParaRPr lang="en-US" dirty="0" smtClean="0"/>
          </a:p>
          <a:p>
            <a:pPr eaLnBrk="1" hangingPunct="1">
              <a:defRPr/>
            </a:pPr>
            <a:r>
              <a:rPr lang="en-US" dirty="0" smtClean="0"/>
              <a:t>AMIA’s definition, therefore, is essential to understand. Accordingly, “</a:t>
            </a:r>
            <a:r>
              <a:rPr lang="en-US" i="1" dirty="0" smtClean="0"/>
              <a:t>Biomedical informatics</a:t>
            </a:r>
            <a:r>
              <a:rPr lang="en-US" dirty="0" smtClean="0"/>
              <a:t> (BMI) is the interdisciplinary field that studies and pursues the effective uses of biomedical data, information, and knowledge for scientific inquiry, problem solving, and decision making, motivated by efforts to improve human health” (AMIA's Academic Forum, </a:t>
            </a:r>
            <a:r>
              <a:rPr lang="en-US" dirty="0" err="1" smtClean="0"/>
              <a:t>n.d</a:t>
            </a:r>
            <a:r>
              <a:rPr lang="en-US" dirty="0" smtClean="0"/>
              <a:t>., </a:t>
            </a:r>
            <a:r>
              <a:rPr lang="en-US" dirty="0" err="1" smtClean="0"/>
              <a:t>para</a:t>
            </a:r>
            <a:r>
              <a:rPr lang="en-US" dirty="0" smtClean="0"/>
              <a:t>. 3).</a:t>
            </a:r>
          </a:p>
          <a:p>
            <a:pPr eaLnBrk="1" hangingPunct="1">
              <a:defRPr/>
            </a:pPr>
            <a:endParaRPr lang="en-US" dirty="0" smtClean="0"/>
          </a:p>
          <a:p>
            <a:pPr marL="0" lvl="1">
              <a:spcBef>
                <a:spcPts val="0"/>
              </a:spcBef>
              <a:defRPr/>
            </a:pPr>
            <a:r>
              <a:rPr lang="en-US" dirty="0" smtClean="0"/>
              <a:t>The second definition comes from another highly respected source for biomedical informatics material, the textbook </a:t>
            </a:r>
            <a:r>
              <a:rPr lang="en-US" i="1" dirty="0" smtClean="0"/>
              <a:t>Biomedical Informatics: Computer Applications in Health Care and Biomedicine. </a:t>
            </a:r>
          </a:p>
          <a:p>
            <a:pPr marL="0" lvl="1">
              <a:spcBef>
                <a:spcPts val="0"/>
              </a:spcBef>
              <a:defRPr/>
            </a:pPr>
            <a:endParaRPr lang="en-US" i="1" dirty="0" smtClean="0"/>
          </a:p>
          <a:p>
            <a:pPr marL="0" lvl="1">
              <a:spcBef>
                <a:spcPts val="0"/>
              </a:spcBef>
              <a:defRPr/>
            </a:pPr>
            <a:r>
              <a:rPr lang="en-US" dirty="0" err="1" smtClean="0"/>
              <a:t>Shortliffe</a:t>
            </a:r>
            <a:r>
              <a:rPr lang="en-US" dirty="0" smtClean="0"/>
              <a:t>  and Blois define biomedical informatics as “the scientific field that deals with biomedical information, data, and knowledge – their storage, retrieval, and optimal use for problem solving and decision making” (</a:t>
            </a:r>
            <a:r>
              <a:rPr lang="en-US" dirty="0" err="1" smtClean="0"/>
              <a:t>Shortliffe</a:t>
            </a:r>
            <a:r>
              <a:rPr lang="en-US" dirty="0" smtClean="0"/>
              <a:t> &amp; Blois, 2001, p. 24). As a field of study, </a:t>
            </a:r>
            <a:r>
              <a:rPr lang="en-US" dirty="0" err="1" smtClean="0"/>
              <a:t>Shortliffe</a:t>
            </a:r>
            <a:r>
              <a:rPr lang="en-US" dirty="0" smtClean="0"/>
              <a:t>  and Blois state biomedical informatics is “concerned with the broad range of issues in the management and use of biomedical information, including biomedical computing and the study and nature of biomedical information itself” (</a:t>
            </a:r>
            <a:r>
              <a:rPr lang="en-US" dirty="0" err="1" smtClean="0"/>
              <a:t>Shortliffe</a:t>
            </a:r>
            <a:r>
              <a:rPr lang="en-US" dirty="0" smtClean="0"/>
              <a:t> &amp; Blois, 2001, p. 920).</a:t>
            </a:r>
          </a:p>
        </p:txBody>
      </p:sp>
      <p:sp>
        <p:nvSpPr>
          <p:cNvPr id="51204"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smtClean="0"/>
          </a:p>
        </p:txBody>
      </p:sp>
      <p:sp>
        <p:nvSpPr>
          <p:cNvPr id="51205"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831C4122-BA8C-4201-992C-B55E5BA4A88B}" type="slidenum">
              <a:rPr lang="en-US" altLang="en-US"/>
              <a:pPr eaLnBrk="1" hangingPunct="1"/>
              <a:t>9</a:t>
            </a:fld>
            <a:endParaRPr lang="en-US" altLang="en-US"/>
          </a:p>
        </p:txBody>
      </p:sp>
    </p:spTree>
    <p:extLst>
      <p:ext uri="{BB962C8B-B14F-4D97-AF65-F5344CB8AC3E}">
        <p14:creationId xmlns:p14="http://schemas.microsoft.com/office/powerpoint/2010/main" val="270644275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hyperlink" Target="http://accessibility.psu.edu/microsoftoffice/powerpoint/" TargetMode="External"/><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ONC Titl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0" y="2130552"/>
            <a:ext cx="9144000" cy="1298448"/>
          </a:xfrm>
          <a:prstGeom prst="rect">
            <a:avLst/>
          </a:prstGeom>
        </p:spPr>
        <p:txBody>
          <a:bodyPr anchor="t"/>
          <a:lstStyle>
            <a:lvl1pPr algn="ctr">
              <a:defRPr sz="3600" b="0" baseline="0">
                <a:latin typeface="Verdana" pitchFamily="34" charset="0"/>
                <a:ea typeface="Verdana" pitchFamily="34" charset="0"/>
                <a:cs typeface="Verdana" pitchFamily="34" charset="0"/>
              </a:defRPr>
            </a:lvl1pPr>
          </a:lstStyle>
          <a:p>
            <a:r>
              <a:rPr lang="en-US" dirty="0" smtClean="0"/>
              <a:t>Click to edit component title</a:t>
            </a:r>
            <a:endParaRPr lang="en-US" dirty="0"/>
          </a:p>
        </p:txBody>
      </p:sp>
      <p:sp>
        <p:nvSpPr>
          <p:cNvPr id="4" name="Text Placeholder 3"/>
          <p:cNvSpPr>
            <a:spLocks noGrp="1"/>
          </p:cNvSpPr>
          <p:nvPr>
            <p:ph type="body" sz="half" idx="2" hasCustomPrompt="1"/>
          </p:nvPr>
        </p:nvSpPr>
        <p:spPr>
          <a:xfrm>
            <a:off x="1371600" y="3517900"/>
            <a:ext cx="6400800" cy="762000"/>
          </a:xfrm>
          <a:prstGeom prst="rect">
            <a:avLst/>
          </a:prstGeom>
        </p:spPr>
        <p:txBody>
          <a:bodyPr/>
          <a:lstStyle>
            <a:lvl1pPr marL="0" indent="0" algn="ctr">
              <a:buNone/>
              <a:defRPr sz="3200" baseline="0">
                <a:latin typeface="+mj-lt"/>
                <a:ea typeface="Tahoma" pitchFamily="34" charset="0"/>
                <a:cs typeface="Tahoma"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unit title</a:t>
            </a:r>
          </a:p>
        </p:txBody>
      </p:sp>
      <p:sp>
        <p:nvSpPr>
          <p:cNvPr id="11" name="Text Placeholder 10"/>
          <p:cNvSpPr>
            <a:spLocks noGrp="1"/>
          </p:cNvSpPr>
          <p:nvPr>
            <p:ph type="body" sz="quarter" idx="11" hasCustomPrompt="1"/>
          </p:nvPr>
        </p:nvSpPr>
        <p:spPr>
          <a:xfrm>
            <a:off x="1371600" y="4356100"/>
            <a:ext cx="6400800" cy="609600"/>
          </a:xfrm>
          <a:prstGeom prst="rect">
            <a:avLst/>
          </a:prstGeom>
        </p:spPr>
        <p:txBody>
          <a:bodyPr/>
          <a:lstStyle>
            <a:lvl1pPr algn="ctr">
              <a:buFontTx/>
              <a:buNone/>
              <a:defRPr>
                <a:latin typeface="+mj-lt"/>
                <a:cs typeface="Tahoma" pitchFamily="34" charset="0"/>
              </a:defRPr>
            </a:lvl1pPr>
          </a:lstStyle>
          <a:p>
            <a:pPr lvl="0"/>
            <a:r>
              <a:rPr lang="en-US" dirty="0" smtClean="0"/>
              <a:t>Click to edit lecture title</a:t>
            </a:r>
          </a:p>
        </p:txBody>
      </p:sp>
      <p:sp>
        <p:nvSpPr>
          <p:cNvPr id="16" name="Text Placeholder 15"/>
          <p:cNvSpPr>
            <a:spLocks noGrp="1"/>
          </p:cNvSpPr>
          <p:nvPr>
            <p:ph type="body" sz="quarter" idx="12"/>
          </p:nvPr>
        </p:nvSpPr>
        <p:spPr>
          <a:xfrm>
            <a:off x="685800" y="5232400"/>
            <a:ext cx="7772400" cy="1219200"/>
          </a:xfrm>
          <a:prstGeom prst="rect">
            <a:avLst/>
          </a:prstGeom>
        </p:spPr>
        <p:txBody>
          <a:bodyPr/>
          <a:lstStyle>
            <a:lvl1pPr algn="ctr">
              <a:buNone/>
              <a:defRPr lang="en-US" sz="1200" i="1" dirty="0" smtClean="0">
                <a:ea typeface="Calibri"/>
                <a:cs typeface="Times New Roman"/>
              </a:defRPr>
            </a:lvl1pPr>
          </a:lstStyle>
          <a:p>
            <a:pPr lvl="0"/>
            <a:r>
              <a:rPr lang="en-US" smtClean="0"/>
              <a:t>Edit Master text styles</a:t>
            </a:r>
          </a:p>
        </p:txBody>
      </p:sp>
      <p:pic>
        <p:nvPicPr>
          <p:cNvPr id="3" name="Picture 2" descr="The Office of the National Coordinator (ONC) for Health Information Technology." title="ONC Logo"/>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542288" y="36576"/>
            <a:ext cx="6059424" cy="1487424"/>
          </a:xfrm>
          <a:prstGeom prst="rect">
            <a:avLst/>
          </a:prstGeom>
        </p:spPr>
      </p:pic>
      <p:sp>
        <p:nvSpPr>
          <p:cNvPr id="8" name="Slide Number Placeholder 4"/>
          <p:cNvSpPr>
            <a:spLocks noGrp="1"/>
          </p:cNvSpPr>
          <p:nvPr>
            <p:ph type="sldNum" sz="quarter" idx="4"/>
          </p:nvPr>
        </p:nvSpPr>
        <p:spPr>
          <a:xfrm>
            <a:off x="8509000" y="6263640"/>
            <a:ext cx="419100" cy="548640"/>
          </a:xfrm>
          <a:prstGeom prst="rect">
            <a:avLst/>
          </a:prstGeom>
        </p:spPr>
        <p:txBody>
          <a:bodyPr anchor="ctr"/>
          <a:lstStyle>
            <a:lvl1pPr algn="r">
              <a:defRPr sz="1000">
                <a:solidFill>
                  <a:srgbClr val="898989"/>
                </a:solidFill>
              </a:defRPr>
            </a:lvl1pPr>
          </a:lstStyle>
          <a:p>
            <a:fld id="{2C977632-1F3F-4687-A48D-54A71B9BF2B5}" type="slidenum">
              <a:rPr lang="en-US" altLang="en-US" smtClean="0"/>
              <a:pPr/>
              <a:t>‹#›</a:t>
            </a:fld>
            <a:endParaRPr lang="en-US" altLang="en-US"/>
          </a:p>
        </p:txBody>
      </p:sp>
    </p:spTree>
    <p:extLst>
      <p:ext uri="{BB962C8B-B14F-4D97-AF65-F5344CB8AC3E}">
        <p14:creationId xmlns:p14="http://schemas.microsoft.com/office/powerpoint/2010/main" val="3866461151"/>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ONC Attribution_Final_Slide">
    <p:spTree>
      <p:nvGrpSpPr>
        <p:cNvPr id="1" name=""/>
        <p:cNvGrpSpPr/>
        <p:nvPr/>
      </p:nvGrpSpPr>
      <p:grpSpPr>
        <a:xfrm>
          <a:off x="0" y="0"/>
          <a:ext cx="0" cy="0"/>
          <a:chOff x="0" y="0"/>
          <a:chExt cx="0" cy="0"/>
        </a:xfrm>
      </p:grpSpPr>
      <p:sp>
        <p:nvSpPr>
          <p:cNvPr id="3" name="Title 2"/>
          <p:cNvSpPr>
            <a:spLocks noGrp="1"/>
          </p:cNvSpPr>
          <p:nvPr>
            <p:ph type="title"/>
          </p:nvPr>
        </p:nvSpPr>
        <p:spPr>
          <a:xfrm>
            <a:off x="457200" y="274638"/>
            <a:ext cx="8229600" cy="1744662"/>
          </a:xfrm>
        </p:spPr>
        <p:txBody>
          <a:bodyPr/>
          <a:lstStyle>
            <a:lvl1pPr>
              <a:defRPr sz="3600">
                <a:solidFill>
                  <a:schemeClr val="tx1"/>
                </a:solidFill>
                <a:latin typeface="Verdana" panose="020B0604030504040204" pitchFamily="34" charset="0"/>
                <a:ea typeface="Verdana" panose="020B0604030504040204" pitchFamily="34" charset="0"/>
                <a:cs typeface="Verdana" panose="020B0604030504040204" pitchFamily="34" charset="0"/>
              </a:defRPr>
            </a:lvl1pPr>
          </a:lstStyle>
          <a:p>
            <a:r>
              <a:rPr lang="en-US" smtClean="0"/>
              <a:t>Click to edit Master title style</a:t>
            </a:r>
            <a:endParaRPr lang="en-US" dirty="0"/>
          </a:p>
        </p:txBody>
      </p:sp>
      <p:sp>
        <p:nvSpPr>
          <p:cNvPr id="8" name="Content Placeholder 7"/>
          <p:cNvSpPr>
            <a:spLocks noGrp="1"/>
          </p:cNvSpPr>
          <p:nvPr>
            <p:ph sz="quarter" idx="14"/>
          </p:nvPr>
        </p:nvSpPr>
        <p:spPr>
          <a:xfrm>
            <a:off x="457200" y="2260600"/>
            <a:ext cx="8229600" cy="3911600"/>
          </a:xfrm>
          <a:prstGeom prst="rect">
            <a:avLst/>
          </a:prstGeom>
        </p:spPr>
        <p:txBody>
          <a:bodyPr anchor="b" anchorCtr="0"/>
          <a:lstStyle>
            <a:lvl1pPr marL="0" indent="0">
              <a:buNone/>
              <a:defRPr sz="3200" i="1">
                <a:latin typeface="+mn-lt"/>
              </a:defRPr>
            </a:lvl1pPr>
            <a:lvl2pPr>
              <a:buSzPct val="85000"/>
              <a:defRPr i="1">
                <a:latin typeface="+mn-lt"/>
              </a:defRPr>
            </a:lvl2pPr>
            <a:lvl3pPr marL="1143000" indent="-228600">
              <a:buSzPct val="80000"/>
              <a:buFont typeface="Courier New" panose="02070309020205020404" pitchFamily="49" charset="0"/>
              <a:buChar char="o"/>
              <a:defRPr i="1">
                <a:latin typeface="+mn-lt"/>
              </a:defRPr>
            </a:lvl3pPr>
            <a:lvl4pPr marL="1600200" indent="-228600">
              <a:buSzPct val="120000"/>
              <a:buFont typeface="Wingdings" panose="05000000000000000000" pitchFamily="2" charset="2"/>
              <a:buChar char="§"/>
              <a:defRPr i="1">
                <a:latin typeface="+mn-lt"/>
              </a:defRPr>
            </a:lvl4pPr>
            <a:lvl5pPr marL="2057400" indent="-228600">
              <a:buSzPct val="70000"/>
              <a:buFont typeface="Wingdings" panose="05000000000000000000" pitchFamily="2" charset="2"/>
              <a:buChar char="q"/>
              <a:defRPr i="1">
                <a:latin typeface="+mn-lt"/>
              </a:defRPr>
            </a:lvl5pPr>
          </a:lstStyle>
          <a:p>
            <a:pPr lvl="0"/>
            <a:r>
              <a:rPr lang="en-US" smtClean="0"/>
              <a:t>Edit Master text styles</a:t>
            </a:r>
          </a:p>
        </p:txBody>
      </p:sp>
      <p:sp>
        <p:nvSpPr>
          <p:cNvPr id="5"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2C977632-1F3F-4687-A48D-54A71B9BF2B5}" type="slidenum">
              <a:rPr lang="en-US" altLang="en-US" smtClean="0"/>
              <a:pPr/>
              <a:t>‹#›</a:t>
            </a:fld>
            <a:endParaRPr lang="en-US" altLang="en-US"/>
          </a:p>
        </p:txBody>
      </p:sp>
    </p:spTree>
    <p:extLst>
      <p:ext uri="{BB962C8B-B14F-4D97-AF65-F5344CB8AC3E}">
        <p14:creationId xmlns:p14="http://schemas.microsoft.com/office/powerpoint/2010/main" val="384954963"/>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ustom Layou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147638"/>
            <a:ext cx="8229600" cy="1143000"/>
          </a:xfrm>
        </p:spPr>
        <p:txBody>
          <a:bodyPr/>
          <a:lstStyle>
            <a:lvl1pPr>
              <a:defRPr sz="2800" b="1" baseline="0">
                <a:solidFill>
                  <a:srgbClr val="FF0000"/>
                </a:solidFill>
              </a:defRPr>
            </a:lvl1pPr>
          </a:lstStyle>
          <a:p>
            <a:r>
              <a:rPr lang="en-US" dirty="0" smtClean="0"/>
              <a:t>DO NOT USE THIS LAYOUT</a:t>
            </a:r>
            <a:br>
              <a:rPr lang="en-US" dirty="0" smtClean="0"/>
            </a:br>
            <a:r>
              <a:rPr lang="en-US" dirty="0" smtClean="0"/>
              <a:t>except to follow its instructions in the Master View</a:t>
            </a:r>
            <a:endParaRPr lang="en-US" dirty="0"/>
          </a:p>
        </p:txBody>
      </p:sp>
      <p:sp>
        <p:nvSpPr>
          <p:cNvPr id="3" name="Slide Number Placeholder 2"/>
          <p:cNvSpPr>
            <a:spLocks noGrp="1"/>
          </p:cNvSpPr>
          <p:nvPr>
            <p:ph type="sldNum" sz="quarter" idx="10"/>
          </p:nvPr>
        </p:nvSpPr>
        <p:spPr/>
        <p:txBody>
          <a:bodyPr/>
          <a:lstStyle/>
          <a:p>
            <a:fld id="{2C977632-1F3F-4687-A48D-54A71B9BF2B5}" type="slidenum">
              <a:rPr lang="en-US" altLang="en-US" smtClean="0"/>
              <a:pPr/>
              <a:t>‹#›</a:t>
            </a:fld>
            <a:endParaRPr lang="en-US" altLang="en-US"/>
          </a:p>
        </p:txBody>
      </p:sp>
      <p:sp>
        <p:nvSpPr>
          <p:cNvPr id="4" name="TextBox 3"/>
          <p:cNvSpPr txBox="1"/>
          <p:nvPr/>
        </p:nvSpPr>
        <p:spPr>
          <a:xfrm>
            <a:off x="101599" y="1417638"/>
            <a:ext cx="8928101" cy="1015663"/>
          </a:xfrm>
          <a:prstGeom prst="rect">
            <a:avLst/>
          </a:prstGeom>
          <a:noFill/>
        </p:spPr>
        <p:txBody>
          <a:bodyPr wrap="square" rtlCol="0">
            <a:spAutoFit/>
          </a:bodyPr>
          <a:lstStyle/>
          <a:p>
            <a:pPr algn="ctr"/>
            <a:r>
              <a:rPr lang="en-US" sz="2400" b="1" dirty="0" smtClean="0">
                <a:solidFill>
                  <a:srgbClr val="0070C0"/>
                </a:solidFill>
                <a:latin typeface="Arial" panose="020B0604020202020204" pitchFamily="34" charset="0"/>
                <a:cs typeface="Arial" panose="020B0604020202020204" pitchFamily="34" charset="0"/>
              </a:rPr>
              <a:t>Creating</a:t>
            </a:r>
            <a:r>
              <a:rPr lang="en-US" sz="2400" b="1" baseline="0" dirty="0" smtClean="0">
                <a:solidFill>
                  <a:srgbClr val="0070C0"/>
                </a:solidFill>
                <a:latin typeface="Arial" panose="020B0604020202020204" pitchFamily="34" charset="0"/>
                <a:cs typeface="Arial" panose="020B0604020202020204" pitchFamily="34" charset="0"/>
              </a:rPr>
              <a:t> a Custom Layout</a:t>
            </a:r>
          </a:p>
          <a:p>
            <a:r>
              <a:rPr lang="en-US" baseline="0" dirty="0" smtClean="0"/>
              <a:t>Follow the instructions on this slide layout if none of the existing layouts (in the current template) work well for the current slide you would like to create or edit.</a:t>
            </a:r>
            <a:endParaRPr lang="en-US" dirty="0"/>
          </a:p>
        </p:txBody>
      </p:sp>
      <p:sp>
        <p:nvSpPr>
          <p:cNvPr id="6" name="TextBox 5"/>
          <p:cNvSpPr txBox="1"/>
          <p:nvPr/>
        </p:nvSpPr>
        <p:spPr>
          <a:xfrm>
            <a:off x="101600" y="2567642"/>
            <a:ext cx="9144000" cy="3970318"/>
          </a:xfrm>
          <a:prstGeom prst="rect">
            <a:avLst/>
          </a:prstGeom>
          <a:noFill/>
        </p:spPr>
        <p:txBody>
          <a:bodyPr wrap="square" rtlCol="0">
            <a:spAutoFit/>
          </a:bodyPr>
          <a:lstStyle/>
          <a:p>
            <a:pPr lvl="0"/>
            <a:r>
              <a:rPr lang="en-US" dirty="0" smtClean="0"/>
              <a:t>To create a custom new layout, </a:t>
            </a:r>
            <a:r>
              <a:rPr lang="en-US" b="1" dirty="0" smtClean="0"/>
              <a:t>in the Slide Master view </a:t>
            </a:r>
            <a:r>
              <a:rPr lang="en-US" dirty="0" smtClean="0"/>
              <a:t>do the following:</a:t>
            </a:r>
          </a:p>
          <a:p>
            <a:pPr marL="214313" lvl="0" indent="-214313">
              <a:buFont typeface="Arial" panose="020B0604020202020204" pitchFamily="34" charset="0"/>
              <a:buChar char="•"/>
            </a:pPr>
            <a:r>
              <a:rPr lang="en-US" b="1" dirty="0" smtClean="0"/>
              <a:t>DUPLICATE</a:t>
            </a:r>
            <a:r>
              <a:rPr lang="en-US" dirty="0" smtClean="0"/>
              <a:t> an existing layout to create a new layout.</a:t>
            </a:r>
          </a:p>
          <a:p>
            <a:pPr marL="214313" lvl="0" indent="-214313">
              <a:buFont typeface="Arial" panose="020B0604020202020204" pitchFamily="34" charset="0"/>
              <a:buChar char="•"/>
            </a:pPr>
            <a:r>
              <a:rPr lang="en-US" b="1" dirty="0" smtClean="0"/>
              <a:t>RENAME</a:t>
            </a:r>
            <a:r>
              <a:rPr lang="en-US" dirty="0" smtClean="0"/>
              <a:t> the new layout.</a:t>
            </a:r>
          </a:p>
          <a:p>
            <a:pPr marL="214313" lvl="0" indent="-214313">
              <a:buFont typeface="Arial" panose="020B0604020202020204" pitchFamily="34" charset="0"/>
              <a:buChar char="•"/>
            </a:pPr>
            <a:r>
              <a:rPr lang="en-US" b="1" dirty="0" smtClean="0"/>
              <a:t>Insert or Remove as appropriate PLACEHOLDERS </a:t>
            </a:r>
            <a:r>
              <a:rPr lang="en-US" dirty="0" smtClean="0"/>
              <a:t>on your new layout, resizing &amp; formatting as appropriate. </a:t>
            </a:r>
            <a:r>
              <a:rPr lang="en-US" sz="1600" dirty="0" smtClean="0"/>
              <a:t>(Do</a:t>
            </a:r>
            <a:r>
              <a:rPr lang="en-US" sz="1600" baseline="0" dirty="0" smtClean="0"/>
              <a:t> not edit your content in the slide master. All content should be edited in the normal presentation design view.) </a:t>
            </a:r>
            <a:r>
              <a:rPr lang="en-US" b="1" baseline="0" dirty="0" smtClean="0"/>
              <a:t>NEVER REMOVE THE LAYOUT’S TITLE CONTAINER</a:t>
            </a:r>
            <a:r>
              <a:rPr lang="en-US" baseline="0" dirty="0" smtClean="0"/>
              <a:t>. </a:t>
            </a:r>
            <a:r>
              <a:rPr lang="en-US" sz="1600" baseline="0" dirty="0" smtClean="0"/>
              <a:t>(It can be resized or formatted, but never removed.)</a:t>
            </a:r>
            <a:endParaRPr lang="en-US" baseline="0" dirty="0" smtClean="0"/>
          </a:p>
          <a:p>
            <a:pPr marL="214313" lvl="0" indent="-214313">
              <a:buFont typeface="Arial" panose="020B0604020202020204" pitchFamily="34" charset="0"/>
              <a:buChar char="•"/>
            </a:pPr>
            <a:r>
              <a:rPr lang="en-US" dirty="0" smtClean="0"/>
              <a:t>Check the</a:t>
            </a:r>
            <a:r>
              <a:rPr lang="en-US" baseline="0" dirty="0" smtClean="0"/>
              <a:t> </a:t>
            </a:r>
            <a:r>
              <a:rPr lang="en-US" b="1" baseline="0" dirty="0" smtClean="0"/>
              <a:t>READING ORDER </a:t>
            </a:r>
            <a:r>
              <a:rPr lang="en-US" baseline="0" dirty="0" smtClean="0"/>
              <a:t>of your new layout. (</a:t>
            </a:r>
            <a:r>
              <a:rPr lang="en-US" sz="1350" u="sng" kern="1200" dirty="0" smtClean="0">
                <a:solidFill>
                  <a:schemeClr val="tx1"/>
                </a:solidFill>
                <a:effectLst/>
                <a:latin typeface="+mn-lt"/>
                <a:ea typeface="+mn-ea"/>
                <a:cs typeface="+mn-cs"/>
                <a:hlinkClick r:id="rId2"/>
              </a:rPr>
              <a:t>http://accessibility.psu.edu/microsoftoffice/powerpoint/</a:t>
            </a:r>
            <a:r>
              <a:rPr lang="en-US" sz="1350" kern="1200" dirty="0" smtClean="0">
                <a:solidFill>
                  <a:schemeClr val="tx1"/>
                </a:solidFill>
                <a:effectLst/>
                <a:latin typeface="+mn-lt"/>
                <a:ea typeface="+mn-ea"/>
                <a:cs typeface="+mn-cs"/>
              </a:rPr>
              <a:t>) </a:t>
            </a:r>
            <a:r>
              <a:rPr lang="en-US" baseline="0" dirty="0" smtClean="0"/>
              <a:t>Reorder as appropriate so the slide layout’s </a:t>
            </a:r>
            <a:r>
              <a:rPr lang="en-US" b="1" baseline="0" dirty="0" smtClean="0"/>
              <a:t>TITLE is read first</a:t>
            </a:r>
            <a:r>
              <a:rPr lang="en-US" baseline="0" dirty="0" smtClean="0"/>
              <a:t>.</a:t>
            </a:r>
          </a:p>
          <a:p>
            <a:pPr marL="214313" lvl="0" indent="-214313">
              <a:buFont typeface="Arial" panose="020B0604020202020204" pitchFamily="34" charset="0"/>
              <a:buChar char="•"/>
            </a:pPr>
            <a:r>
              <a:rPr lang="en-US" b="1" baseline="0" dirty="0" smtClean="0"/>
              <a:t>SAVE</a:t>
            </a:r>
            <a:r>
              <a:rPr lang="en-US" baseline="0" dirty="0" smtClean="0"/>
              <a:t> your presentation.</a:t>
            </a:r>
          </a:p>
          <a:p>
            <a:pPr marL="214313" lvl="0" indent="-214313">
              <a:buFont typeface="Arial" panose="020B0604020202020204" pitchFamily="34" charset="0"/>
              <a:buChar char="•"/>
            </a:pPr>
            <a:r>
              <a:rPr lang="en-US" b="1" baseline="0" dirty="0" smtClean="0"/>
              <a:t>Close the Master View </a:t>
            </a:r>
            <a:r>
              <a:rPr lang="en-US" b="0" baseline="0" dirty="0" smtClean="0"/>
              <a:t>and return to your normal editing (design) view.</a:t>
            </a:r>
          </a:p>
          <a:p>
            <a:pPr marL="214313" lvl="0" indent="-214313">
              <a:buFont typeface="Arial" panose="020B0604020202020204" pitchFamily="34" charset="0"/>
              <a:buChar char="•"/>
            </a:pPr>
            <a:r>
              <a:rPr lang="en-US" b="1" baseline="0" dirty="0" smtClean="0"/>
              <a:t>Insert a new slide using </a:t>
            </a:r>
            <a:r>
              <a:rPr lang="en-US" b="1" baseline="0" smtClean="0"/>
              <a:t>your custom-named </a:t>
            </a:r>
            <a:r>
              <a:rPr lang="en-US" b="1" baseline="0" dirty="0" smtClean="0"/>
              <a:t>new layout </a:t>
            </a:r>
            <a:r>
              <a:rPr lang="en-US" b="0" baseline="0" dirty="0" smtClean="0"/>
              <a:t>or apply the new layout to an existing slide.</a:t>
            </a:r>
            <a:endParaRPr lang="en-US" dirty="0"/>
          </a:p>
        </p:txBody>
      </p:sp>
    </p:spTree>
    <p:extLst>
      <p:ext uri="{BB962C8B-B14F-4D97-AF65-F5344CB8AC3E}">
        <p14:creationId xmlns:p14="http://schemas.microsoft.com/office/powerpoint/2010/main" val="177848387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itle">
    <p:spTree>
      <p:nvGrpSpPr>
        <p:cNvPr id="1" name=""/>
        <p:cNvGrpSpPr/>
        <p:nvPr/>
      </p:nvGrpSpPr>
      <p:grpSpPr>
        <a:xfrm>
          <a:off x="0" y="0"/>
          <a:ext cx="0" cy="0"/>
          <a:chOff x="0" y="0"/>
          <a:chExt cx="0" cy="0"/>
        </a:xfrm>
      </p:grpSpPr>
      <p:pic>
        <p:nvPicPr>
          <p:cNvPr id="6" name="Picture 2" descr="ONC logo: Curriculum Development Centers Program, Awardee of The Office of the National Coordinator (ONC) for Health Information Technology. "/>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889250" y="0"/>
            <a:ext cx="3365500" cy="1782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0" y="2130552"/>
            <a:ext cx="9144000" cy="1481328"/>
          </a:xfrm>
          <a:prstGeom prst="rect">
            <a:avLst/>
          </a:prstGeom>
        </p:spPr>
        <p:txBody>
          <a:bodyPr anchor="t"/>
          <a:lstStyle>
            <a:lvl1pPr algn="ctr">
              <a:defRPr sz="3800" b="0" baseline="0">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4" name="Text Placeholder 3"/>
          <p:cNvSpPr>
            <a:spLocks noGrp="1"/>
          </p:cNvSpPr>
          <p:nvPr>
            <p:ph type="body" sz="half" idx="2"/>
          </p:nvPr>
        </p:nvSpPr>
        <p:spPr>
          <a:xfrm>
            <a:off x="1371600" y="3733800"/>
            <a:ext cx="6400800" cy="762000"/>
          </a:xfrm>
          <a:prstGeom prst="rect">
            <a:avLst/>
          </a:prstGeom>
        </p:spPr>
        <p:txBody>
          <a:bodyPr/>
          <a:lstStyle>
            <a:lvl1pPr marL="0" indent="0" algn="ctr">
              <a:buNone/>
              <a:defRPr sz="3200" baseline="0">
                <a:latin typeface="Tahoma" pitchFamily="34" charset="0"/>
                <a:ea typeface="Tahoma" pitchFamily="34" charset="0"/>
                <a:cs typeface="Tahoma"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1" name="Text Placeholder 10"/>
          <p:cNvSpPr>
            <a:spLocks noGrp="1"/>
          </p:cNvSpPr>
          <p:nvPr>
            <p:ph type="body" sz="quarter" idx="11"/>
          </p:nvPr>
        </p:nvSpPr>
        <p:spPr>
          <a:xfrm>
            <a:off x="1371600" y="4648200"/>
            <a:ext cx="6400800" cy="609600"/>
          </a:xfrm>
          <a:prstGeom prst="rect">
            <a:avLst/>
          </a:prstGeom>
        </p:spPr>
        <p:txBody>
          <a:bodyPr/>
          <a:lstStyle>
            <a:lvl1pPr algn="ctr">
              <a:buFontTx/>
              <a:buNone/>
              <a:defRPr>
                <a:latin typeface="Tahoma" pitchFamily="34" charset="0"/>
                <a:cs typeface="Tahoma" pitchFamily="34" charset="0"/>
              </a:defRPr>
            </a:lvl1pPr>
          </a:lstStyle>
          <a:p>
            <a:pPr lvl="0"/>
            <a:r>
              <a:rPr lang="en-US" smtClean="0"/>
              <a:t>Click to edit Master text styles</a:t>
            </a:r>
          </a:p>
        </p:txBody>
      </p:sp>
      <p:sp>
        <p:nvSpPr>
          <p:cNvPr id="16" name="Text Placeholder 15"/>
          <p:cNvSpPr>
            <a:spLocks noGrp="1"/>
          </p:cNvSpPr>
          <p:nvPr>
            <p:ph type="body" sz="quarter" idx="12"/>
          </p:nvPr>
        </p:nvSpPr>
        <p:spPr>
          <a:xfrm>
            <a:off x="914400" y="5562600"/>
            <a:ext cx="7315200" cy="685800"/>
          </a:xfrm>
          <a:prstGeom prst="rect">
            <a:avLst/>
          </a:prstGeom>
        </p:spPr>
        <p:txBody>
          <a:bodyPr/>
          <a:lstStyle>
            <a:lvl1pPr>
              <a:buNone/>
              <a:defRPr lang="en-US" sz="1200" dirty="0" smtClean="0">
                <a:ea typeface="Calibri"/>
                <a:cs typeface="Times New Roman"/>
              </a:defRPr>
            </a:lvl1pPr>
          </a:lstStyle>
          <a:p>
            <a:pPr lvl="0"/>
            <a:r>
              <a:rPr lang="en-US" smtClean="0"/>
              <a:t>Click to edit Master text styles</a:t>
            </a:r>
          </a:p>
        </p:txBody>
      </p:sp>
    </p:spTree>
    <p:extLst>
      <p:ext uri="{BB962C8B-B14F-4D97-AF65-F5344CB8AC3E}">
        <p14:creationId xmlns:p14="http://schemas.microsoft.com/office/powerpoint/2010/main" val="214114829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Objectiv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8" name="Text Placeholder 4"/>
          <p:cNvSpPr>
            <a:spLocks noGrp="1"/>
          </p:cNvSpPr>
          <p:nvPr>
            <p:ph type="body" sz="quarter" idx="11"/>
          </p:nvPr>
        </p:nvSpPr>
        <p:spPr>
          <a:xfrm>
            <a:off x="457200" y="1984248"/>
            <a:ext cx="8229600" cy="4215384"/>
          </a:xfrm>
          <a:prstGeom prst="rect">
            <a:avLst/>
          </a:prstGeom>
        </p:spPr>
        <p:txBody>
          <a:bodyPr/>
          <a:lstStyle>
            <a:lvl1pPr>
              <a:defRPr baseline="0"/>
            </a:lvl1pPr>
          </a:lstStyle>
          <a:p>
            <a:pPr lvl="0"/>
            <a:r>
              <a:rPr lang="en-US" smtClean="0"/>
              <a:t>Click to edit Master text styles</a:t>
            </a:r>
          </a:p>
          <a:p>
            <a:pPr lvl="1"/>
            <a:r>
              <a:rPr lang="en-US" smtClean="0"/>
              <a:t>Second level</a:t>
            </a:r>
          </a:p>
        </p:txBody>
      </p:sp>
      <p:sp>
        <p:nvSpPr>
          <p:cNvPr id="4" name="Slide Number Placeholder 2"/>
          <p:cNvSpPr>
            <a:spLocks noGrp="1"/>
          </p:cNvSpPr>
          <p:nvPr>
            <p:ph type="sldNum" sz="quarter" idx="12"/>
          </p:nvPr>
        </p:nvSpPr>
        <p:spPr>
          <a:xfrm>
            <a:off x="6858000" y="6356350"/>
            <a:ext cx="1828800" cy="365125"/>
          </a:xfrm>
        </p:spPr>
        <p:txBody>
          <a:bodyPr/>
          <a:lstStyle>
            <a:lvl1pPr>
              <a:defRPr/>
            </a:lvl1pPr>
          </a:lstStyle>
          <a:p>
            <a:fld id="{65D1D5A9-16D6-4E9F-BF02-105B3AE5B3D4}" type="slidenum">
              <a:rPr lang="en-US" altLang="en-US"/>
              <a:pPr/>
              <a:t>‹#›</a:t>
            </a:fld>
            <a:endParaRPr lang="en-US" altLang="en-US"/>
          </a:p>
        </p:txBody>
      </p:sp>
      <p:sp>
        <p:nvSpPr>
          <p:cNvPr id="5" name="Date Placeholder 4"/>
          <p:cNvSpPr>
            <a:spLocks noGrp="1"/>
          </p:cNvSpPr>
          <p:nvPr>
            <p:ph type="dt" sz="half" idx="13"/>
          </p:nvPr>
        </p:nvSpPr>
        <p:spPr>
          <a:xfrm>
            <a:off x="457200" y="6356350"/>
            <a:ext cx="2133600" cy="365125"/>
          </a:xfrm>
          <a:prstGeom prst="rect">
            <a:avLst/>
          </a:prstGeom>
        </p:spPr>
        <p:txBody>
          <a:bodyPr/>
          <a:lstStyle>
            <a:lvl1pPr>
              <a:defRPr sz="1000">
                <a:solidFill>
                  <a:schemeClr val="bg1">
                    <a:lumMod val="65000"/>
                  </a:schemeClr>
                </a:solidFill>
                <a:latin typeface="Arial" pitchFamily="34" charset="0"/>
                <a:cs typeface="Arial" pitchFamily="34" charset="0"/>
              </a:defRPr>
            </a:lvl1pPr>
          </a:lstStyle>
          <a:p>
            <a:pPr>
              <a:defRPr/>
            </a:pPr>
            <a:endParaRPr lang="en-US"/>
          </a:p>
        </p:txBody>
      </p:sp>
      <p:sp>
        <p:nvSpPr>
          <p:cNvPr id="6" name="Footer Placeholder 5"/>
          <p:cNvSpPr>
            <a:spLocks noGrp="1"/>
          </p:cNvSpPr>
          <p:nvPr>
            <p:ph type="ftr" sz="quarter" idx="14"/>
          </p:nvPr>
        </p:nvSpPr>
        <p:spPr>
          <a:xfrm>
            <a:off x="3117850" y="6345238"/>
            <a:ext cx="3475038" cy="365125"/>
          </a:xfrm>
          <a:prstGeom prst="rect">
            <a:avLst/>
          </a:prstGeom>
        </p:spPr>
        <p:txBody>
          <a:bodyPr/>
          <a:lstStyle>
            <a:lvl1pPr algn="ctr">
              <a:defRPr sz="1000">
                <a:solidFill>
                  <a:schemeClr val="bg1">
                    <a:lumMod val="65000"/>
                  </a:schemeClr>
                </a:solidFill>
                <a:latin typeface="Arial" pitchFamily="34" charset="0"/>
                <a:cs typeface="Arial" pitchFamily="34" charset="0"/>
              </a:defRPr>
            </a:lvl1pPr>
          </a:lstStyle>
          <a:p>
            <a:pPr>
              <a:defRPr/>
            </a:pPr>
            <a:endParaRPr lang="en-US"/>
          </a:p>
        </p:txBody>
      </p:sp>
    </p:spTree>
    <p:extLst>
      <p:ext uri="{BB962C8B-B14F-4D97-AF65-F5344CB8AC3E}">
        <p14:creationId xmlns:p14="http://schemas.microsoft.com/office/powerpoint/2010/main" val="246732487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Side by Side with all options">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8" name="Content Placeholder 7"/>
          <p:cNvSpPr>
            <a:spLocks noGrp="1"/>
          </p:cNvSpPr>
          <p:nvPr>
            <p:ph sz="quarter" idx="14"/>
          </p:nvPr>
        </p:nvSpPr>
        <p:spPr>
          <a:xfrm>
            <a:off x="457200" y="1984248"/>
            <a:ext cx="4114800" cy="4206240"/>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Content Placeholder 7"/>
          <p:cNvSpPr>
            <a:spLocks noGrp="1"/>
          </p:cNvSpPr>
          <p:nvPr>
            <p:ph sz="quarter" idx="18"/>
          </p:nvPr>
        </p:nvSpPr>
        <p:spPr>
          <a:xfrm>
            <a:off x="4572000" y="1981200"/>
            <a:ext cx="4114800" cy="4206240"/>
          </a:xfrm>
          <a:prstGeom prst="rect">
            <a:avLst/>
          </a:prstGeom>
        </p:spPr>
        <p:txBody>
          <a:bodyPr/>
          <a:lstStyle>
            <a:lvl1pPr>
              <a:defRPr sz="2800"/>
            </a:lvl1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Slide Number Placeholder 2"/>
          <p:cNvSpPr>
            <a:spLocks noGrp="1"/>
          </p:cNvSpPr>
          <p:nvPr>
            <p:ph type="sldNum" sz="quarter" idx="19"/>
          </p:nvPr>
        </p:nvSpPr>
        <p:spPr>
          <a:xfrm>
            <a:off x="6858000" y="6356350"/>
            <a:ext cx="1828800" cy="365125"/>
          </a:xfrm>
        </p:spPr>
        <p:txBody>
          <a:bodyPr/>
          <a:lstStyle>
            <a:lvl1pPr>
              <a:defRPr/>
            </a:lvl1pPr>
          </a:lstStyle>
          <a:p>
            <a:fld id="{70B53765-D100-475D-B67A-1B05DB2C3201}" type="slidenum">
              <a:rPr lang="en-US" altLang="en-US"/>
              <a:pPr/>
              <a:t>‹#›</a:t>
            </a:fld>
            <a:endParaRPr lang="en-US" altLang="en-US"/>
          </a:p>
        </p:txBody>
      </p:sp>
      <p:sp>
        <p:nvSpPr>
          <p:cNvPr id="6" name="Date Placeholder 4"/>
          <p:cNvSpPr>
            <a:spLocks noGrp="1"/>
          </p:cNvSpPr>
          <p:nvPr>
            <p:ph type="dt" sz="half" idx="20"/>
          </p:nvPr>
        </p:nvSpPr>
        <p:spPr>
          <a:xfrm>
            <a:off x="457200" y="6356350"/>
            <a:ext cx="2133600" cy="365125"/>
          </a:xfrm>
          <a:prstGeom prst="rect">
            <a:avLst/>
          </a:prstGeom>
        </p:spPr>
        <p:txBody>
          <a:bodyPr/>
          <a:lstStyle>
            <a:lvl1pPr>
              <a:defRPr sz="1000">
                <a:solidFill>
                  <a:schemeClr val="bg1">
                    <a:lumMod val="65000"/>
                  </a:schemeClr>
                </a:solidFill>
                <a:latin typeface="Arial" pitchFamily="34" charset="0"/>
                <a:cs typeface="Arial" pitchFamily="34" charset="0"/>
              </a:defRPr>
            </a:lvl1pPr>
          </a:lstStyle>
          <a:p>
            <a:pPr>
              <a:defRPr/>
            </a:pPr>
            <a:endParaRPr lang="en-US"/>
          </a:p>
        </p:txBody>
      </p:sp>
      <p:sp>
        <p:nvSpPr>
          <p:cNvPr id="9" name="Footer Placeholder 5"/>
          <p:cNvSpPr>
            <a:spLocks noGrp="1"/>
          </p:cNvSpPr>
          <p:nvPr>
            <p:ph type="ftr" sz="quarter" idx="21"/>
          </p:nvPr>
        </p:nvSpPr>
        <p:spPr>
          <a:xfrm>
            <a:off x="3117850" y="6345238"/>
            <a:ext cx="3475038" cy="365125"/>
          </a:xfrm>
          <a:prstGeom prst="rect">
            <a:avLst/>
          </a:prstGeom>
        </p:spPr>
        <p:txBody>
          <a:bodyPr/>
          <a:lstStyle>
            <a:lvl1pPr algn="ctr">
              <a:defRPr sz="1000">
                <a:solidFill>
                  <a:schemeClr val="bg1">
                    <a:lumMod val="65000"/>
                  </a:schemeClr>
                </a:solidFill>
                <a:latin typeface="Arial" pitchFamily="34" charset="0"/>
                <a:cs typeface="Arial" pitchFamily="34" charset="0"/>
              </a:defRPr>
            </a:lvl1pPr>
          </a:lstStyle>
          <a:p>
            <a:pPr>
              <a:defRPr/>
            </a:pPr>
            <a:endParaRPr lang="en-US"/>
          </a:p>
        </p:txBody>
      </p:sp>
    </p:spTree>
    <p:extLst>
      <p:ext uri="{BB962C8B-B14F-4D97-AF65-F5344CB8AC3E}">
        <p14:creationId xmlns:p14="http://schemas.microsoft.com/office/powerpoint/2010/main" val="43404674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Lectur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8" name="Content Placeholder 7"/>
          <p:cNvSpPr>
            <a:spLocks noGrp="1"/>
          </p:cNvSpPr>
          <p:nvPr>
            <p:ph sz="quarter" idx="14"/>
          </p:nvPr>
        </p:nvSpPr>
        <p:spPr>
          <a:xfrm>
            <a:off x="457200" y="1984248"/>
            <a:ext cx="8229600" cy="4206240"/>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Slide Number Placeholder 2"/>
          <p:cNvSpPr>
            <a:spLocks noGrp="1"/>
          </p:cNvSpPr>
          <p:nvPr>
            <p:ph type="sldNum" sz="quarter" idx="15"/>
          </p:nvPr>
        </p:nvSpPr>
        <p:spPr>
          <a:xfrm>
            <a:off x="6858000" y="6356350"/>
            <a:ext cx="1828800" cy="365125"/>
          </a:xfrm>
        </p:spPr>
        <p:txBody>
          <a:bodyPr/>
          <a:lstStyle>
            <a:lvl1pPr>
              <a:defRPr/>
            </a:lvl1pPr>
          </a:lstStyle>
          <a:p>
            <a:fld id="{E1068517-69E9-4EF6-B47E-BB1B01130421}" type="slidenum">
              <a:rPr lang="en-US" altLang="en-US"/>
              <a:pPr/>
              <a:t>‹#›</a:t>
            </a:fld>
            <a:endParaRPr lang="en-US" altLang="en-US"/>
          </a:p>
        </p:txBody>
      </p:sp>
      <p:sp>
        <p:nvSpPr>
          <p:cNvPr id="5" name="Date Placeholder 4"/>
          <p:cNvSpPr>
            <a:spLocks noGrp="1"/>
          </p:cNvSpPr>
          <p:nvPr>
            <p:ph type="dt" sz="half" idx="16"/>
          </p:nvPr>
        </p:nvSpPr>
        <p:spPr>
          <a:xfrm>
            <a:off x="457200" y="6356350"/>
            <a:ext cx="2133600" cy="365125"/>
          </a:xfrm>
          <a:prstGeom prst="rect">
            <a:avLst/>
          </a:prstGeom>
        </p:spPr>
        <p:txBody>
          <a:bodyPr/>
          <a:lstStyle>
            <a:lvl1pPr>
              <a:defRPr sz="1000">
                <a:solidFill>
                  <a:schemeClr val="bg1">
                    <a:lumMod val="65000"/>
                  </a:schemeClr>
                </a:solidFill>
                <a:latin typeface="Arial" pitchFamily="34" charset="0"/>
                <a:cs typeface="Arial" pitchFamily="34" charset="0"/>
              </a:defRPr>
            </a:lvl1pPr>
          </a:lstStyle>
          <a:p>
            <a:pPr>
              <a:defRPr/>
            </a:pPr>
            <a:endParaRPr lang="en-US"/>
          </a:p>
        </p:txBody>
      </p:sp>
      <p:sp>
        <p:nvSpPr>
          <p:cNvPr id="6" name="Footer Placeholder 5"/>
          <p:cNvSpPr>
            <a:spLocks noGrp="1"/>
          </p:cNvSpPr>
          <p:nvPr>
            <p:ph type="ftr" sz="quarter" idx="17"/>
          </p:nvPr>
        </p:nvSpPr>
        <p:spPr>
          <a:xfrm>
            <a:off x="3117850" y="6345238"/>
            <a:ext cx="3475038" cy="365125"/>
          </a:xfrm>
          <a:prstGeom prst="rect">
            <a:avLst/>
          </a:prstGeom>
        </p:spPr>
        <p:txBody>
          <a:bodyPr/>
          <a:lstStyle>
            <a:lvl1pPr algn="ctr">
              <a:defRPr sz="1000">
                <a:solidFill>
                  <a:schemeClr val="bg1">
                    <a:lumMod val="65000"/>
                  </a:schemeClr>
                </a:solidFill>
                <a:latin typeface="Arial" pitchFamily="34" charset="0"/>
                <a:cs typeface="Arial" pitchFamily="34" charset="0"/>
              </a:defRPr>
            </a:lvl1pPr>
          </a:lstStyle>
          <a:p>
            <a:pPr>
              <a:defRPr/>
            </a:pPr>
            <a:endParaRPr lang="en-US"/>
          </a:p>
        </p:txBody>
      </p:sp>
    </p:spTree>
    <p:extLst>
      <p:ext uri="{BB962C8B-B14F-4D97-AF65-F5344CB8AC3E}">
        <p14:creationId xmlns:p14="http://schemas.microsoft.com/office/powerpoint/2010/main" val="92200056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Pictur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8" name="Picture Placeholder 7"/>
          <p:cNvSpPr>
            <a:spLocks noGrp="1"/>
          </p:cNvSpPr>
          <p:nvPr>
            <p:ph type="pic" sz="quarter" idx="14"/>
          </p:nvPr>
        </p:nvSpPr>
        <p:spPr>
          <a:xfrm>
            <a:off x="457200" y="1600200"/>
            <a:ext cx="8229600" cy="3886200"/>
          </a:xfrm>
          <a:prstGeom prst="rect">
            <a:avLst/>
          </a:prstGeom>
        </p:spPr>
        <p:txBody>
          <a:bodyPr/>
          <a:lstStyle/>
          <a:p>
            <a:pPr lvl="0"/>
            <a:r>
              <a:rPr lang="en-US" noProof="0" smtClean="0"/>
              <a:t>Click icon to add picture</a:t>
            </a:r>
            <a:endParaRPr lang="en-US" noProof="0" dirty="0"/>
          </a:p>
        </p:txBody>
      </p:sp>
      <p:sp>
        <p:nvSpPr>
          <p:cNvPr id="9" name="Text Placeholder 9"/>
          <p:cNvSpPr>
            <a:spLocks noGrp="1"/>
          </p:cNvSpPr>
          <p:nvPr>
            <p:ph type="body" sz="quarter" idx="15"/>
          </p:nvPr>
        </p:nvSpPr>
        <p:spPr>
          <a:xfrm>
            <a:off x="457200" y="5562600"/>
            <a:ext cx="8229600" cy="685800"/>
          </a:xfrm>
          <a:prstGeom prst="rect">
            <a:avLst/>
          </a:prstGeom>
        </p:spPr>
        <p:txBody>
          <a:bodyPr/>
          <a:lstStyle>
            <a:lvl1pPr marL="0" indent="0">
              <a:buNone/>
              <a:defRPr sz="1000">
                <a:latin typeface="Arial" pitchFamily="34" charset="0"/>
                <a:cs typeface="Arial" pitchFamily="34" charset="0"/>
              </a:defRPr>
            </a:lvl1pPr>
          </a:lstStyle>
          <a:p>
            <a:pPr lvl="0"/>
            <a:r>
              <a:rPr lang="en-US" smtClean="0"/>
              <a:t>Click to edit Master text styles</a:t>
            </a:r>
          </a:p>
        </p:txBody>
      </p:sp>
      <p:sp>
        <p:nvSpPr>
          <p:cNvPr id="5" name="Slide Number Placeholder 2"/>
          <p:cNvSpPr>
            <a:spLocks noGrp="1"/>
          </p:cNvSpPr>
          <p:nvPr>
            <p:ph type="sldNum" sz="quarter" idx="16"/>
          </p:nvPr>
        </p:nvSpPr>
        <p:spPr>
          <a:xfrm>
            <a:off x="6858000" y="6356350"/>
            <a:ext cx="1828800" cy="365125"/>
          </a:xfrm>
        </p:spPr>
        <p:txBody>
          <a:bodyPr/>
          <a:lstStyle>
            <a:lvl1pPr>
              <a:defRPr/>
            </a:lvl1pPr>
          </a:lstStyle>
          <a:p>
            <a:fld id="{5900B733-2528-4DB3-AF96-B7B74F910299}" type="slidenum">
              <a:rPr lang="en-US" altLang="en-US"/>
              <a:pPr/>
              <a:t>‹#›</a:t>
            </a:fld>
            <a:endParaRPr lang="en-US" altLang="en-US"/>
          </a:p>
        </p:txBody>
      </p:sp>
      <p:sp>
        <p:nvSpPr>
          <p:cNvPr id="6" name="Date Placeholder 4"/>
          <p:cNvSpPr>
            <a:spLocks noGrp="1"/>
          </p:cNvSpPr>
          <p:nvPr>
            <p:ph type="dt" sz="half" idx="17"/>
          </p:nvPr>
        </p:nvSpPr>
        <p:spPr>
          <a:xfrm>
            <a:off x="457200" y="6356350"/>
            <a:ext cx="2133600" cy="365125"/>
          </a:xfrm>
          <a:prstGeom prst="rect">
            <a:avLst/>
          </a:prstGeom>
        </p:spPr>
        <p:txBody>
          <a:bodyPr/>
          <a:lstStyle>
            <a:lvl1pPr>
              <a:defRPr sz="1000">
                <a:solidFill>
                  <a:schemeClr val="bg1">
                    <a:lumMod val="65000"/>
                  </a:schemeClr>
                </a:solidFill>
                <a:latin typeface="Arial" pitchFamily="34" charset="0"/>
                <a:cs typeface="Arial" pitchFamily="34" charset="0"/>
              </a:defRPr>
            </a:lvl1pPr>
          </a:lstStyle>
          <a:p>
            <a:pPr>
              <a:defRPr/>
            </a:pPr>
            <a:endParaRPr lang="en-US"/>
          </a:p>
        </p:txBody>
      </p:sp>
      <p:sp>
        <p:nvSpPr>
          <p:cNvPr id="7" name="Footer Placeholder 5"/>
          <p:cNvSpPr>
            <a:spLocks noGrp="1"/>
          </p:cNvSpPr>
          <p:nvPr>
            <p:ph type="ftr" sz="quarter" idx="18"/>
          </p:nvPr>
        </p:nvSpPr>
        <p:spPr>
          <a:xfrm>
            <a:off x="3117850" y="6345238"/>
            <a:ext cx="3475038" cy="365125"/>
          </a:xfrm>
          <a:prstGeom prst="rect">
            <a:avLst/>
          </a:prstGeom>
        </p:spPr>
        <p:txBody>
          <a:bodyPr/>
          <a:lstStyle>
            <a:lvl1pPr algn="ctr">
              <a:defRPr sz="1000">
                <a:solidFill>
                  <a:schemeClr val="bg1">
                    <a:lumMod val="65000"/>
                  </a:schemeClr>
                </a:solidFill>
                <a:latin typeface="Arial" pitchFamily="34" charset="0"/>
                <a:cs typeface="Arial" pitchFamily="34" charset="0"/>
              </a:defRPr>
            </a:lvl1pPr>
          </a:lstStyle>
          <a:p>
            <a:pPr>
              <a:defRPr/>
            </a:pPr>
            <a:endParaRPr lang="en-US"/>
          </a:p>
        </p:txBody>
      </p:sp>
    </p:spTree>
    <p:extLst>
      <p:ext uri="{BB962C8B-B14F-4D97-AF65-F5344CB8AC3E}">
        <p14:creationId xmlns:p14="http://schemas.microsoft.com/office/powerpoint/2010/main" val="295763327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Summar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baseline="0">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5" name="Text Placeholder 4"/>
          <p:cNvSpPr>
            <a:spLocks noGrp="1"/>
          </p:cNvSpPr>
          <p:nvPr>
            <p:ph type="body" sz="quarter" idx="11"/>
          </p:nvPr>
        </p:nvSpPr>
        <p:spPr>
          <a:xfrm>
            <a:off x="457200" y="1984248"/>
            <a:ext cx="8229600" cy="4035552"/>
          </a:xfrm>
          <a:prstGeom prst="rect">
            <a:avLst/>
          </a:prstGeom>
        </p:spPr>
        <p:txBody>
          <a:bodyPr/>
          <a:lstStyle>
            <a:lvl1pPr>
              <a:defRPr baseline="0"/>
            </a:lvl1pPr>
          </a:lstStyle>
          <a:p>
            <a:pPr lvl="0"/>
            <a:r>
              <a:rPr lang="en-US" smtClean="0"/>
              <a:t>Click to edit Master text styles</a:t>
            </a:r>
          </a:p>
          <a:p>
            <a:pPr lvl="1"/>
            <a:r>
              <a:rPr lang="en-US" smtClean="0"/>
              <a:t>Second level</a:t>
            </a:r>
          </a:p>
        </p:txBody>
      </p:sp>
      <p:sp>
        <p:nvSpPr>
          <p:cNvPr id="4" name="Slide Number Placeholder 2"/>
          <p:cNvSpPr>
            <a:spLocks noGrp="1"/>
          </p:cNvSpPr>
          <p:nvPr>
            <p:ph type="sldNum" sz="quarter" idx="12"/>
          </p:nvPr>
        </p:nvSpPr>
        <p:spPr>
          <a:xfrm>
            <a:off x="6858000" y="6356350"/>
            <a:ext cx="1828800" cy="365125"/>
          </a:xfrm>
        </p:spPr>
        <p:txBody>
          <a:bodyPr/>
          <a:lstStyle>
            <a:lvl1pPr>
              <a:defRPr/>
            </a:lvl1pPr>
          </a:lstStyle>
          <a:p>
            <a:fld id="{FEBF8C80-CB67-48DA-B6EE-12DD76F20C78}" type="slidenum">
              <a:rPr lang="en-US" altLang="en-US"/>
              <a:pPr/>
              <a:t>‹#›</a:t>
            </a:fld>
            <a:endParaRPr lang="en-US" altLang="en-US"/>
          </a:p>
        </p:txBody>
      </p:sp>
      <p:sp>
        <p:nvSpPr>
          <p:cNvPr id="6" name="Date Placeholder 4"/>
          <p:cNvSpPr>
            <a:spLocks noGrp="1"/>
          </p:cNvSpPr>
          <p:nvPr>
            <p:ph type="dt" sz="half" idx="13"/>
          </p:nvPr>
        </p:nvSpPr>
        <p:spPr>
          <a:xfrm>
            <a:off x="457200" y="6356350"/>
            <a:ext cx="2133600" cy="365125"/>
          </a:xfrm>
          <a:prstGeom prst="rect">
            <a:avLst/>
          </a:prstGeom>
        </p:spPr>
        <p:txBody>
          <a:bodyPr/>
          <a:lstStyle>
            <a:lvl1pPr>
              <a:defRPr sz="1000">
                <a:solidFill>
                  <a:schemeClr val="bg1">
                    <a:lumMod val="65000"/>
                  </a:schemeClr>
                </a:solidFill>
                <a:latin typeface="Arial" pitchFamily="34" charset="0"/>
                <a:cs typeface="Arial" pitchFamily="34" charset="0"/>
              </a:defRPr>
            </a:lvl1pPr>
          </a:lstStyle>
          <a:p>
            <a:pPr>
              <a:defRPr/>
            </a:pPr>
            <a:endParaRPr lang="en-US"/>
          </a:p>
        </p:txBody>
      </p:sp>
      <p:sp>
        <p:nvSpPr>
          <p:cNvPr id="7" name="Footer Placeholder 5"/>
          <p:cNvSpPr>
            <a:spLocks noGrp="1"/>
          </p:cNvSpPr>
          <p:nvPr>
            <p:ph type="ftr" sz="quarter" idx="14"/>
          </p:nvPr>
        </p:nvSpPr>
        <p:spPr>
          <a:xfrm>
            <a:off x="3117850" y="6345238"/>
            <a:ext cx="3475038" cy="365125"/>
          </a:xfrm>
          <a:prstGeom prst="rect">
            <a:avLst/>
          </a:prstGeom>
        </p:spPr>
        <p:txBody>
          <a:bodyPr/>
          <a:lstStyle>
            <a:lvl1pPr algn="ctr">
              <a:defRPr sz="1000">
                <a:solidFill>
                  <a:schemeClr val="bg1">
                    <a:lumMod val="65000"/>
                  </a:schemeClr>
                </a:solidFill>
                <a:latin typeface="Arial" pitchFamily="34" charset="0"/>
                <a:cs typeface="Arial" pitchFamily="34" charset="0"/>
              </a:defRPr>
            </a:lvl1pPr>
          </a:lstStyle>
          <a:p>
            <a:pPr>
              <a:defRPr/>
            </a:pPr>
            <a:endParaRPr lang="en-US"/>
          </a:p>
        </p:txBody>
      </p:sp>
    </p:spTree>
    <p:extLst>
      <p:ext uri="{BB962C8B-B14F-4D97-AF65-F5344CB8AC3E}">
        <p14:creationId xmlns:p14="http://schemas.microsoft.com/office/powerpoint/2010/main" val="328062579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userDrawn="1">
  <p:cSld name="Referenc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baseline="0">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8" name="Text Placeholder 12"/>
          <p:cNvSpPr>
            <a:spLocks noGrp="1"/>
          </p:cNvSpPr>
          <p:nvPr>
            <p:ph type="body" sz="quarter" idx="16"/>
          </p:nvPr>
        </p:nvSpPr>
        <p:spPr>
          <a:xfrm>
            <a:off x="457200" y="1600200"/>
            <a:ext cx="8229600" cy="1371600"/>
          </a:xfrm>
          <a:prstGeom prst="rect">
            <a:avLst/>
          </a:prstGeom>
        </p:spPr>
        <p:txBody>
          <a:bodyPr/>
          <a:lstStyle>
            <a:lvl1pPr>
              <a:buNone/>
              <a:defRPr sz="1200" b="1">
                <a:latin typeface="Arial" pitchFamily="34" charset="0"/>
                <a:cs typeface="Arial" pitchFamily="34" charset="0"/>
              </a:defRPr>
            </a:lvl1pPr>
            <a:lvl2pPr marL="274320">
              <a:buFont typeface="Arial" pitchFamily="34" charset="0"/>
              <a:buChar char="•"/>
              <a:defRPr sz="1200">
                <a:latin typeface="Arial" pitchFamily="34" charset="0"/>
                <a:cs typeface="Arial" pitchFamily="34" charset="0"/>
              </a:defRPr>
            </a:lvl2pPr>
          </a:lstStyle>
          <a:p>
            <a:pPr lvl="0"/>
            <a:r>
              <a:rPr lang="en-US" smtClean="0"/>
              <a:t>Click to edit Master text styles</a:t>
            </a:r>
          </a:p>
          <a:p>
            <a:pPr lvl="1"/>
            <a:r>
              <a:rPr lang="en-US" smtClean="0"/>
              <a:t>Second level</a:t>
            </a:r>
          </a:p>
        </p:txBody>
      </p:sp>
      <p:sp>
        <p:nvSpPr>
          <p:cNvPr id="9" name="Text Placeholder 12"/>
          <p:cNvSpPr>
            <a:spLocks noGrp="1"/>
          </p:cNvSpPr>
          <p:nvPr>
            <p:ph type="body" sz="quarter" idx="20"/>
          </p:nvPr>
        </p:nvSpPr>
        <p:spPr>
          <a:xfrm>
            <a:off x="457200" y="3048000"/>
            <a:ext cx="8229600" cy="1371600"/>
          </a:xfrm>
          <a:prstGeom prst="rect">
            <a:avLst/>
          </a:prstGeom>
        </p:spPr>
        <p:txBody>
          <a:bodyPr/>
          <a:lstStyle>
            <a:lvl1pPr>
              <a:buNone/>
              <a:defRPr sz="1200" b="1" baseline="0">
                <a:latin typeface="Arial" pitchFamily="34" charset="0"/>
                <a:cs typeface="Arial" pitchFamily="34" charset="0"/>
              </a:defRPr>
            </a:lvl1pPr>
            <a:lvl2pPr marL="274320" marR="0" indent="-285750" algn="l" defTabSz="914400" rtl="0" eaLnBrk="1" fontAlgn="base" latinLnBrk="0" hangingPunct="1">
              <a:lnSpc>
                <a:spcPct val="100000"/>
              </a:lnSpc>
              <a:spcBef>
                <a:spcPct val="20000"/>
              </a:spcBef>
              <a:spcAft>
                <a:spcPct val="0"/>
              </a:spcAft>
              <a:buClrTx/>
              <a:buSzTx/>
              <a:buFont typeface="+mj-lt"/>
              <a:buNone/>
              <a:tabLst/>
              <a:defRPr lang="en-US" sz="1200" smtClean="0"/>
            </a:lvl2pPr>
          </a:lstStyle>
          <a:p>
            <a:pPr lvl="0"/>
            <a:r>
              <a:rPr lang="en-US" smtClean="0"/>
              <a:t>Click to edit Master text styles</a:t>
            </a:r>
          </a:p>
          <a:p>
            <a:pPr lvl="1"/>
            <a:r>
              <a:rPr lang="en-US" smtClean="0"/>
              <a:t>Second level</a:t>
            </a:r>
          </a:p>
        </p:txBody>
      </p:sp>
      <p:sp>
        <p:nvSpPr>
          <p:cNvPr id="10" name="Text Placeholder 12"/>
          <p:cNvSpPr>
            <a:spLocks noGrp="1"/>
          </p:cNvSpPr>
          <p:nvPr>
            <p:ph type="body" sz="quarter" idx="21"/>
          </p:nvPr>
        </p:nvSpPr>
        <p:spPr>
          <a:xfrm>
            <a:off x="457200" y="4572000"/>
            <a:ext cx="8229600" cy="1371600"/>
          </a:xfrm>
          <a:prstGeom prst="rect">
            <a:avLst/>
          </a:prstGeom>
        </p:spPr>
        <p:txBody>
          <a:bodyPr/>
          <a:lstStyle>
            <a:lvl1pPr>
              <a:buNone/>
              <a:defRPr sz="1200" b="1">
                <a:latin typeface="Arial" pitchFamily="34" charset="0"/>
                <a:cs typeface="Arial" pitchFamily="34" charset="0"/>
              </a:defRPr>
            </a:lvl1pPr>
            <a:lvl2pPr marL="274320">
              <a:buFont typeface="Arial" pitchFamily="34" charset="0"/>
              <a:buNone/>
              <a:defRPr lang="en-US" sz="1200" smtClean="0"/>
            </a:lvl2pPr>
          </a:lstStyle>
          <a:p>
            <a:pPr lvl="0"/>
            <a:r>
              <a:rPr lang="en-US" smtClean="0"/>
              <a:t>Click to edit Master text styles</a:t>
            </a:r>
          </a:p>
          <a:p>
            <a:pPr lvl="1"/>
            <a:r>
              <a:rPr lang="en-US" smtClean="0"/>
              <a:t>Second level</a:t>
            </a:r>
          </a:p>
        </p:txBody>
      </p:sp>
      <p:sp>
        <p:nvSpPr>
          <p:cNvPr id="6" name="Slide Number Placeholder 2"/>
          <p:cNvSpPr>
            <a:spLocks noGrp="1"/>
          </p:cNvSpPr>
          <p:nvPr>
            <p:ph type="sldNum" sz="quarter" idx="22"/>
          </p:nvPr>
        </p:nvSpPr>
        <p:spPr>
          <a:xfrm>
            <a:off x="6858000" y="6356350"/>
            <a:ext cx="1828800" cy="365125"/>
          </a:xfrm>
        </p:spPr>
        <p:txBody>
          <a:bodyPr/>
          <a:lstStyle>
            <a:lvl1pPr>
              <a:defRPr/>
            </a:lvl1pPr>
          </a:lstStyle>
          <a:p>
            <a:fld id="{A4A53B9D-13E1-478B-801D-EBABB9B8974D}" type="slidenum">
              <a:rPr lang="en-US" altLang="en-US"/>
              <a:pPr/>
              <a:t>‹#›</a:t>
            </a:fld>
            <a:endParaRPr lang="en-US" altLang="en-US"/>
          </a:p>
        </p:txBody>
      </p:sp>
      <p:sp>
        <p:nvSpPr>
          <p:cNvPr id="7" name="Date Placeholder 4"/>
          <p:cNvSpPr>
            <a:spLocks noGrp="1"/>
          </p:cNvSpPr>
          <p:nvPr>
            <p:ph type="dt" sz="half" idx="23"/>
          </p:nvPr>
        </p:nvSpPr>
        <p:spPr>
          <a:xfrm>
            <a:off x="457200" y="6356350"/>
            <a:ext cx="2133600" cy="365125"/>
          </a:xfrm>
          <a:prstGeom prst="rect">
            <a:avLst/>
          </a:prstGeom>
        </p:spPr>
        <p:txBody>
          <a:bodyPr/>
          <a:lstStyle>
            <a:lvl1pPr>
              <a:defRPr sz="1000">
                <a:solidFill>
                  <a:schemeClr val="bg1">
                    <a:lumMod val="65000"/>
                  </a:schemeClr>
                </a:solidFill>
                <a:latin typeface="Arial" pitchFamily="34" charset="0"/>
                <a:cs typeface="Arial" pitchFamily="34" charset="0"/>
              </a:defRPr>
            </a:lvl1pPr>
          </a:lstStyle>
          <a:p>
            <a:pPr>
              <a:defRPr/>
            </a:pPr>
            <a:endParaRPr lang="en-US"/>
          </a:p>
        </p:txBody>
      </p:sp>
      <p:sp>
        <p:nvSpPr>
          <p:cNvPr id="11" name="Footer Placeholder 5"/>
          <p:cNvSpPr>
            <a:spLocks noGrp="1"/>
          </p:cNvSpPr>
          <p:nvPr>
            <p:ph type="ftr" sz="quarter" idx="24"/>
          </p:nvPr>
        </p:nvSpPr>
        <p:spPr>
          <a:xfrm>
            <a:off x="3117850" y="6345238"/>
            <a:ext cx="3475038" cy="365125"/>
          </a:xfrm>
          <a:prstGeom prst="rect">
            <a:avLst/>
          </a:prstGeom>
        </p:spPr>
        <p:txBody>
          <a:bodyPr/>
          <a:lstStyle>
            <a:lvl1pPr algn="ctr">
              <a:defRPr sz="1000">
                <a:solidFill>
                  <a:schemeClr val="bg1">
                    <a:lumMod val="65000"/>
                  </a:schemeClr>
                </a:solidFill>
                <a:latin typeface="Arial" pitchFamily="34" charset="0"/>
                <a:cs typeface="Arial" pitchFamily="34" charset="0"/>
              </a:defRPr>
            </a:lvl1pPr>
          </a:lstStyle>
          <a:p>
            <a:pPr>
              <a:defRPr/>
            </a:pPr>
            <a:endParaRPr lang="en-US"/>
          </a:p>
        </p:txBody>
      </p:sp>
    </p:spTree>
    <p:extLst>
      <p:ext uri="{BB962C8B-B14F-4D97-AF65-F5344CB8AC3E}">
        <p14:creationId xmlns:p14="http://schemas.microsoft.com/office/powerpoint/2010/main" val="320400815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Side by Side layou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8" name="Text Placeholder 4"/>
          <p:cNvSpPr>
            <a:spLocks noGrp="1"/>
          </p:cNvSpPr>
          <p:nvPr>
            <p:ph type="body" sz="quarter" idx="11"/>
          </p:nvPr>
        </p:nvSpPr>
        <p:spPr>
          <a:xfrm>
            <a:off x="457200" y="1984248"/>
            <a:ext cx="3962400" cy="4264152"/>
          </a:xfrm>
          <a:prstGeom prst="rect">
            <a:avLst/>
          </a:prstGeom>
        </p:spPr>
        <p:txBody>
          <a:bodyPr/>
          <a:lstStyle>
            <a:lvl1pPr>
              <a:defRPr sz="2800" baseline="0"/>
            </a:lvl1pPr>
            <a:lvl2pPr>
              <a:defRPr sz="1800"/>
            </a:lvl2pPr>
          </a:lstStyle>
          <a:p>
            <a:pPr lvl="0"/>
            <a:r>
              <a:rPr lang="en-US" smtClean="0"/>
              <a:t>Click to edit Master text styles</a:t>
            </a:r>
          </a:p>
          <a:p>
            <a:pPr lvl="1"/>
            <a:r>
              <a:rPr lang="en-US" smtClean="0"/>
              <a:t>Second level</a:t>
            </a:r>
          </a:p>
        </p:txBody>
      </p:sp>
      <p:sp>
        <p:nvSpPr>
          <p:cNvPr id="7" name="Text Placeholder 4"/>
          <p:cNvSpPr>
            <a:spLocks noGrp="1"/>
          </p:cNvSpPr>
          <p:nvPr>
            <p:ph type="body" sz="quarter" idx="15"/>
          </p:nvPr>
        </p:nvSpPr>
        <p:spPr>
          <a:xfrm>
            <a:off x="4648200" y="1981200"/>
            <a:ext cx="3962400" cy="4264152"/>
          </a:xfrm>
          <a:prstGeom prst="rect">
            <a:avLst/>
          </a:prstGeom>
        </p:spPr>
        <p:txBody>
          <a:bodyPr/>
          <a:lstStyle>
            <a:lvl1pPr>
              <a:defRPr sz="2800" baseline="0"/>
            </a:lvl1pPr>
            <a:lvl2pPr>
              <a:defRPr sz="1800"/>
            </a:lvl2pPr>
          </a:lstStyle>
          <a:p>
            <a:pPr lvl="0"/>
            <a:r>
              <a:rPr lang="en-US" smtClean="0"/>
              <a:t>Click to edit Master text styles</a:t>
            </a:r>
          </a:p>
          <a:p>
            <a:pPr lvl="1"/>
            <a:r>
              <a:rPr lang="en-US" smtClean="0"/>
              <a:t>Second level</a:t>
            </a:r>
          </a:p>
        </p:txBody>
      </p:sp>
      <p:sp>
        <p:nvSpPr>
          <p:cNvPr id="5" name="Slide Number Placeholder 2"/>
          <p:cNvSpPr>
            <a:spLocks noGrp="1"/>
          </p:cNvSpPr>
          <p:nvPr>
            <p:ph type="sldNum" sz="quarter" idx="16"/>
          </p:nvPr>
        </p:nvSpPr>
        <p:spPr>
          <a:xfrm>
            <a:off x="6858000" y="6356350"/>
            <a:ext cx="1828800" cy="365125"/>
          </a:xfrm>
        </p:spPr>
        <p:txBody>
          <a:bodyPr/>
          <a:lstStyle>
            <a:lvl1pPr>
              <a:defRPr/>
            </a:lvl1pPr>
          </a:lstStyle>
          <a:p>
            <a:fld id="{1436A046-91A3-4796-8D61-B46E3945FA2C}" type="slidenum">
              <a:rPr lang="en-US" altLang="en-US"/>
              <a:pPr/>
              <a:t>‹#›</a:t>
            </a:fld>
            <a:endParaRPr lang="en-US" altLang="en-US"/>
          </a:p>
        </p:txBody>
      </p:sp>
      <p:sp>
        <p:nvSpPr>
          <p:cNvPr id="6" name="Date Placeholder 4"/>
          <p:cNvSpPr>
            <a:spLocks noGrp="1"/>
          </p:cNvSpPr>
          <p:nvPr>
            <p:ph type="dt" sz="half" idx="17"/>
          </p:nvPr>
        </p:nvSpPr>
        <p:spPr>
          <a:xfrm>
            <a:off x="457200" y="6356350"/>
            <a:ext cx="2133600" cy="365125"/>
          </a:xfrm>
          <a:prstGeom prst="rect">
            <a:avLst/>
          </a:prstGeom>
        </p:spPr>
        <p:txBody>
          <a:bodyPr/>
          <a:lstStyle>
            <a:lvl1pPr>
              <a:defRPr sz="1000">
                <a:solidFill>
                  <a:schemeClr val="bg1">
                    <a:lumMod val="65000"/>
                  </a:schemeClr>
                </a:solidFill>
                <a:latin typeface="Arial" pitchFamily="34" charset="0"/>
                <a:cs typeface="Arial" pitchFamily="34" charset="0"/>
              </a:defRPr>
            </a:lvl1pPr>
          </a:lstStyle>
          <a:p>
            <a:pPr>
              <a:defRPr/>
            </a:pPr>
            <a:endParaRPr lang="en-US"/>
          </a:p>
        </p:txBody>
      </p:sp>
      <p:sp>
        <p:nvSpPr>
          <p:cNvPr id="9" name="Footer Placeholder 5"/>
          <p:cNvSpPr>
            <a:spLocks noGrp="1"/>
          </p:cNvSpPr>
          <p:nvPr>
            <p:ph type="ftr" sz="quarter" idx="18"/>
          </p:nvPr>
        </p:nvSpPr>
        <p:spPr>
          <a:xfrm>
            <a:off x="3117850" y="6345238"/>
            <a:ext cx="3475038" cy="365125"/>
          </a:xfrm>
          <a:prstGeom prst="rect">
            <a:avLst/>
          </a:prstGeom>
        </p:spPr>
        <p:txBody>
          <a:bodyPr/>
          <a:lstStyle>
            <a:lvl1pPr algn="ctr">
              <a:defRPr sz="1000">
                <a:solidFill>
                  <a:schemeClr val="bg1">
                    <a:lumMod val="65000"/>
                  </a:schemeClr>
                </a:solidFill>
                <a:latin typeface="Arial" pitchFamily="34" charset="0"/>
                <a:cs typeface="Arial" pitchFamily="34" charset="0"/>
              </a:defRPr>
            </a:lvl1pPr>
          </a:lstStyle>
          <a:p>
            <a:pPr>
              <a:defRPr/>
            </a:pPr>
            <a:endParaRPr lang="en-US"/>
          </a:p>
        </p:txBody>
      </p:sp>
    </p:spTree>
    <p:extLst>
      <p:ext uri="{BB962C8B-B14F-4D97-AF65-F5344CB8AC3E}">
        <p14:creationId xmlns:p14="http://schemas.microsoft.com/office/powerpoint/2010/main" val="19508805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ONC Lecture">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lvl1pPr>
              <a:defRPr>
                <a:solidFill>
                  <a:schemeClr val="tx1"/>
                </a:solidFill>
                <a:latin typeface="Verdana" panose="020B0604030504040204" pitchFamily="34" charset="0"/>
                <a:ea typeface="Verdana" panose="020B0604030504040204" pitchFamily="34" charset="0"/>
                <a:cs typeface="Verdana" panose="020B0604030504040204" pitchFamily="34" charset="0"/>
              </a:defRPr>
            </a:lvl1pPr>
          </a:lstStyle>
          <a:p>
            <a:r>
              <a:rPr lang="en-US" smtClean="0"/>
              <a:t>Click to edit Master title style</a:t>
            </a:r>
            <a:endParaRPr lang="en-US" dirty="0"/>
          </a:p>
        </p:txBody>
      </p:sp>
      <p:sp>
        <p:nvSpPr>
          <p:cNvPr id="8" name="Content Placeholder 7"/>
          <p:cNvSpPr>
            <a:spLocks noGrp="1"/>
          </p:cNvSpPr>
          <p:nvPr>
            <p:ph sz="quarter" idx="14"/>
          </p:nvPr>
        </p:nvSpPr>
        <p:spPr>
          <a:xfrm>
            <a:off x="457200" y="1600200"/>
            <a:ext cx="8229600" cy="4572000"/>
          </a:xfrm>
          <a:prstGeom prst="rect">
            <a:avLst/>
          </a:prstGeom>
        </p:spPr>
        <p:txBody>
          <a:bodyPr/>
          <a:lstStyle>
            <a:lvl1pPr>
              <a:defRPr>
                <a:latin typeface="+mn-lt"/>
              </a:defRPr>
            </a:lvl1pPr>
            <a:lvl2pPr>
              <a:buSzPct val="85000"/>
              <a:defRPr>
                <a:latin typeface="+mn-lt"/>
              </a:defRPr>
            </a:lvl2pPr>
            <a:lvl3pPr marL="1143000" indent="-228600">
              <a:buSzPct val="80000"/>
              <a:buFont typeface="Courier New" panose="02070309020205020404" pitchFamily="49" charset="0"/>
              <a:buChar char="o"/>
              <a:defRPr>
                <a:latin typeface="+mn-lt"/>
              </a:defRPr>
            </a:lvl3pPr>
            <a:lvl4pPr marL="1600200" indent="-228600">
              <a:buSzPct val="120000"/>
              <a:buFont typeface="Wingdings" panose="05000000000000000000" pitchFamily="2" charset="2"/>
              <a:buChar char="§"/>
              <a:defRPr>
                <a:latin typeface="+mn-lt"/>
              </a:defRPr>
            </a:lvl4pPr>
            <a:lvl5pPr marL="2057400" indent="-228600">
              <a:buSzPct val="70000"/>
              <a:buFont typeface="Wingdings" panose="05000000000000000000" pitchFamily="2" charset="2"/>
              <a:buChar char="q"/>
              <a:defRPr>
                <a:latin typeface="+mn-lt"/>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9"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2C977632-1F3F-4687-A48D-54A71B9BF2B5}" type="slidenum">
              <a:rPr lang="en-US" altLang="en-US" smtClean="0"/>
              <a:pPr/>
              <a:t>‹#›</a:t>
            </a:fld>
            <a:endParaRPr lang="en-US" altLang="en-US"/>
          </a:p>
        </p:txBody>
      </p:sp>
    </p:spTree>
    <p:extLst>
      <p:ext uri="{BB962C8B-B14F-4D97-AF65-F5344CB8AC3E}">
        <p14:creationId xmlns:p14="http://schemas.microsoft.com/office/powerpoint/2010/main" val="3819160596"/>
      </p:ext>
    </p:extLst>
  </p:cSld>
  <p:clrMapOvr>
    <a:masterClrMapping/>
  </p:clrMapOvr>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8" name="Table Placeholder 7"/>
          <p:cNvSpPr>
            <a:spLocks noGrp="1"/>
          </p:cNvSpPr>
          <p:nvPr>
            <p:ph type="tbl" sz="quarter" idx="14"/>
          </p:nvPr>
        </p:nvSpPr>
        <p:spPr>
          <a:xfrm>
            <a:off x="457200" y="1752600"/>
            <a:ext cx="8229600" cy="3657600"/>
          </a:xfrm>
          <a:prstGeom prst="rect">
            <a:avLst/>
          </a:prstGeom>
        </p:spPr>
        <p:txBody>
          <a:bodyPr/>
          <a:lstStyle/>
          <a:p>
            <a:pPr lvl="0"/>
            <a:r>
              <a:rPr lang="en-US" noProof="0" smtClean="0"/>
              <a:t>Click icon to add table</a:t>
            </a:r>
            <a:endParaRPr lang="en-US" noProof="0" dirty="0"/>
          </a:p>
        </p:txBody>
      </p:sp>
      <p:sp>
        <p:nvSpPr>
          <p:cNvPr id="9" name="Text Placeholder 9"/>
          <p:cNvSpPr>
            <a:spLocks noGrp="1"/>
          </p:cNvSpPr>
          <p:nvPr>
            <p:ph type="body" sz="quarter" idx="15"/>
          </p:nvPr>
        </p:nvSpPr>
        <p:spPr>
          <a:xfrm>
            <a:off x="457200" y="5486400"/>
            <a:ext cx="8229600" cy="685800"/>
          </a:xfrm>
          <a:prstGeom prst="rect">
            <a:avLst/>
          </a:prstGeom>
        </p:spPr>
        <p:txBody>
          <a:bodyPr/>
          <a:lstStyle>
            <a:lvl1pPr marL="0" indent="0">
              <a:buNone/>
              <a:defRPr sz="1000">
                <a:latin typeface="Arial" pitchFamily="34" charset="0"/>
                <a:cs typeface="Arial" pitchFamily="34" charset="0"/>
              </a:defRPr>
            </a:lvl1pPr>
          </a:lstStyle>
          <a:p>
            <a:pPr lvl="0"/>
            <a:r>
              <a:rPr lang="en-US" smtClean="0"/>
              <a:t>Click to edit Master text styles</a:t>
            </a:r>
          </a:p>
        </p:txBody>
      </p:sp>
      <p:sp>
        <p:nvSpPr>
          <p:cNvPr id="5" name="Slide Number Placeholder 2"/>
          <p:cNvSpPr>
            <a:spLocks noGrp="1"/>
          </p:cNvSpPr>
          <p:nvPr>
            <p:ph type="sldNum" sz="quarter" idx="16"/>
          </p:nvPr>
        </p:nvSpPr>
        <p:spPr>
          <a:xfrm>
            <a:off x="6858000" y="6356350"/>
            <a:ext cx="1828800" cy="365125"/>
          </a:xfrm>
        </p:spPr>
        <p:txBody>
          <a:bodyPr/>
          <a:lstStyle>
            <a:lvl1pPr>
              <a:defRPr/>
            </a:lvl1pPr>
          </a:lstStyle>
          <a:p>
            <a:fld id="{D16DE78C-6405-470E-BE08-E23D54E6F052}" type="slidenum">
              <a:rPr lang="en-US" altLang="en-US"/>
              <a:pPr/>
              <a:t>‹#›</a:t>
            </a:fld>
            <a:endParaRPr lang="en-US" altLang="en-US"/>
          </a:p>
        </p:txBody>
      </p:sp>
      <p:sp>
        <p:nvSpPr>
          <p:cNvPr id="6" name="Date Placeholder 4"/>
          <p:cNvSpPr>
            <a:spLocks noGrp="1"/>
          </p:cNvSpPr>
          <p:nvPr>
            <p:ph type="dt" sz="half" idx="17"/>
          </p:nvPr>
        </p:nvSpPr>
        <p:spPr>
          <a:xfrm>
            <a:off x="457200" y="6356350"/>
            <a:ext cx="2133600" cy="365125"/>
          </a:xfrm>
          <a:prstGeom prst="rect">
            <a:avLst/>
          </a:prstGeom>
        </p:spPr>
        <p:txBody>
          <a:bodyPr/>
          <a:lstStyle>
            <a:lvl1pPr>
              <a:defRPr sz="1000">
                <a:solidFill>
                  <a:schemeClr val="bg1">
                    <a:lumMod val="65000"/>
                  </a:schemeClr>
                </a:solidFill>
                <a:latin typeface="Arial" pitchFamily="34" charset="0"/>
                <a:cs typeface="Arial" pitchFamily="34" charset="0"/>
              </a:defRPr>
            </a:lvl1pPr>
          </a:lstStyle>
          <a:p>
            <a:pPr>
              <a:defRPr/>
            </a:pPr>
            <a:endParaRPr lang="en-US"/>
          </a:p>
        </p:txBody>
      </p:sp>
      <p:sp>
        <p:nvSpPr>
          <p:cNvPr id="7" name="Footer Placeholder 5"/>
          <p:cNvSpPr>
            <a:spLocks noGrp="1"/>
          </p:cNvSpPr>
          <p:nvPr>
            <p:ph type="ftr" sz="quarter" idx="18"/>
          </p:nvPr>
        </p:nvSpPr>
        <p:spPr>
          <a:xfrm>
            <a:off x="3117850" y="6345238"/>
            <a:ext cx="3475038" cy="365125"/>
          </a:xfrm>
          <a:prstGeom prst="rect">
            <a:avLst/>
          </a:prstGeom>
        </p:spPr>
        <p:txBody>
          <a:bodyPr/>
          <a:lstStyle>
            <a:lvl1pPr algn="ctr">
              <a:defRPr sz="1000">
                <a:solidFill>
                  <a:schemeClr val="bg1">
                    <a:lumMod val="65000"/>
                  </a:schemeClr>
                </a:solidFill>
                <a:latin typeface="Arial" pitchFamily="34" charset="0"/>
                <a:cs typeface="Arial" pitchFamily="34" charset="0"/>
              </a:defRPr>
            </a:lvl1pPr>
          </a:lstStyle>
          <a:p>
            <a:pPr>
              <a:defRPr/>
            </a:pPr>
            <a:endParaRPr lang="en-US"/>
          </a:p>
        </p:txBody>
      </p:sp>
    </p:spTree>
    <p:extLst>
      <p:ext uri="{BB962C8B-B14F-4D97-AF65-F5344CB8AC3E}">
        <p14:creationId xmlns:p14="http://schemas.microsoft.com/office/powerpoint/2010/main" val="386461665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5" name="Chart Placeholder 4"/>
          <p:cNvSpPr>
            <a:spLocks noGrp="1"/>
          </p:cNvSpPr>
          <p:nvPr>
            <p:ph type="chart" sz="quarter" idx="14"/>
          </p:nvPr>
        </p:nvSpPr>
        <p:spPr>
          <a:xfrm>
            <a:off x="457200" y="1752600"/>
            <a:ext cx="8229600" cy="3733800"/>
          </a:xfrm>
          <a:prstGeom prst="rect">
            <a:avLst/>
          </a:prstGeom>
        </p:spPr>
        <p:txBody>
          <a:bodyPr/>
          <a:lstStyle>
            <a:lvl1pPr>
              <a:defRPr sz="2400"/>
            </a:lvl1pPr>
          </a:lstStyle>
          <a:p>
            <a:pPr lvl="0"/>
            <a:r>
              <a:rPr lang="en-US" noProof="0" smtClean="0"/>
              <a:t>Click icon to add chart</a:t>
            </a:r>
            <a:endParaRPr lang="en-US" noProof="0" dirty="0"/>
          </a:p>
        </p:txBody>
      </p:sp>
      <p:sp>
        <p:nvSpPr>
          <p:cNvPr id="8" name="Text Placeholder 9"/>
          <p:cNvSpPr>
            <a:spLocks noGrp="1"/>
          </p:cNvSpPr>
          <p:nvPr>
            <p:ph type="body" sz="quarter" idx="15"/>
          </p:nvPr>
        </p:nvSpPr>
        <p:spPr>
          <a:xfrm>
            <a:off x="457200" y="5562600"/>
            <a:ext cx="8229600" cy="685800"/>
          </a:xfrm>
          <a:prstGeom prst="rect">
            <a:avLst/>
          </a:prstGeom>
        </p:spPr>
        <p:txBody>
          <a:bodyPr/>
          <a:lstStyle>
            <a:lvl1pPr marL="0" indent="0">
              <a:buNone/>
              <a:defRPr sz="1000">
                <a:latin typeface="Arial" pitchFamily="34" charset="0"/>
                <a:cs typeface="Arial" pitchFamily="34" charset="0"/>
              </a:defRPr>
            </a:lvl1pPr>
          </a:lstStyle>
          <a:p>
            <a:pPr lvl="0"/>
            <a:r>
              <a:rPr lang="en-US" smtClean="0"/>
              <a:t>Click to edit Master text styles</a:t>
            </a:r>
          </a:p>
        </p:txBody>
      </p:sp>
      <p:sp>
        <p:nvSpPr>
          <p:cNvPr id="6" name="Slide Number Placeholder 2"/>
          <p:cNvSpPr>
            <a:spLocks noGrp="1"/>
          </p:cNvSpPr>
          <p:nvPr>
            <p:ph type="sldNum" sz="quarter" idx="16"/>
          </p:nvPr>
        </p:nvSpPr>
        <p:spPr>
          <a:xfrm>
            <a:off x="6858000" y="6356350"/>
            <a:ext cx="1828800" cy="365125"/>
          </a:xfrm>
        </p:spPr>
        <p:txBody>
          <a:bodyPr/>
          <a:lstStyle>
            <a:lvl1pPr>
              <a:defRPr/>
            </a:lvl1pPr>
          </a:lstStyle>
          <a:p>
            <a:fld id="{EB2FF6D0-AE21-4485-94A6-D6BE1BFF5EAE}" type="slidenum">
              <a:rPr lang="en-US" altLang="en-US"/>
              <a:pPr/>
              <a:t>‹#›</a:t>
            </a:fld>
            <a:endParaRPr lang="en-US" altLang="en-US"/>
          </a:p>
        </p:txBody>
      </p:sp>
      <p:sp>
        <p:nvSpPr>
          <p:cNvPr id="7" name="Date Placeholder 4"/>
          <p:cNvSpPr>
            <a:spLocks noGrp="1"/>
          </p:cNvSpPr>
          <p:nvPr>
            <p:ph type="dt" sz="half" idx="17"/>
          </p:nvPr>
        </p:nvSpPr>
        <p:spPr>
          <a:xfrm>
            <a:off x="457200" y="6356350"/>
            <a:ext cx="2133600" cy="365125"/>
          </a:xfrm>
          <a:prstGeom prst="rect">
            <a:avLst/>
          </a:prstGeom>
        </p:spPr>
        <p:txBody>
          <a:bodyPr/>
          <a:lstStyle>
            <a:lvl1pPr>
              <a:defRPr sz="1000">
                <a:solidFill>
                  <a:schemeClr val="bg1">
                    <a:lumMod val="65000"/>
                  </a:schemeClr>
                </a:solidFill>
                <a:latin typeface="Arial" pitchFamily="34" charset="0"/>
                <a:cs typeface="Arial" pitchFamily="34" charset="0"/>
              </a:defRPr>
            </a:lvl1pPr>
          </a:lstStyle>
          <a:p>
            <a:pPr>
              <a:defRPr/>
            </a:pPr>
            <a:endParaRPr lang="en-US"/>
          </a:p>
        </p:txBody>
      </p:sp>
      <p:sp>
        <p:nvSpPr>
          <p:cNvPr id="9" name="Footer Placeholder 5"/>
          <p:cNvSpPr>
            <a:spLocks noGrp="1"/>
          </p:cNvSpPr>
          <p:nvPr>
            <p:ph type="ftr" sz="quarter" idx="18"/>
          </p:nvPr>
        </p:nvSpPr>
        <p:spPr>
          <a:xfrm>
            <a:off x="3117850" y="6345238"/>
            <a:ext cx="3475038" cy="365125"/>
          </a:xfrm>
          <a:prstGeom prst="rect">
            <a:avLst/>
          </a:prstGeom>
        </p:spPr>
        <p:txBody>
          <a:bodyPr/>
          <a:lstStyle>
            <a:lvl1pPr algn="ctr">
              <a:defRPr sz="1000">
                <a:solidFill>
                  <a:schemeClr val="bg1">
                    <a:lumMod val="65000"/>
                  </a:schemeClr>
                </a:solidFill>
                <a:latin typeface="Arial" pitchFamily="34" charset="0"/>
                <a:cs typeface="Arial" pitchFamily="34" charset="0"/>
              </a:defRPr>
            </a:lvl1pPr>
          </a:lstStyle>
          <a:p>
            <a:pPr>
              <a:defRPr/>
            </a:pPr>
            <a:endParaRPr lang="en-US"/>
          </a:p>
        </p:txBody>
      </p:sp>
    </p:spTree>
    <p:extLst>
      <p:ext uri="{BB962C8B-B14F-4D97-AF65-F5344CB8AC3E}">
        <p14:creationId xmlns:p14="http://schemas.microsoft.com/office/powerpoint/2010/main" val="12334611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ONC Side by Side All Options">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17" name="Content Placeholder 1"/>
          <p:cNvSpPr>
            <a:spLocks noGrp="1"/>
          </p:cNvSpPr>
          <p:nvPr>
            <p:ph sz="quarter" idx="14"/>
          </p:nvPr>
        </p:nvSpPr>
        <p:spPr>
          <a:xfrm>
            <a:off x="457200" y="1600200"/>
            <a:ext cx="4041648" cy="4572000"/>
          </a:xfrm>
          <a:prstGeom prst="rect">
            <a:avLst/>
          </a:prstGeom>
        </p:spPr>
        <p:txBody>
          <a:bodyPr/>
          <a:lstStyle>
            <a:lvl1pPr>
              <a:defRPr>
                <a:latin typeface="+mn-lt"/>
              </a:defRPr>
            </a:lvl1pPr>
            <a:lvl2pPr>
              <a:buSzPct val="85000"/>
              <a:defRPr>
                <a:latin typeface="+mn-lt"/>
              </a:defRPr>
            </a:lvl2pPr>
            <a:lvl3pPr marL="1143000" indent="-228600">
              <a:buSzPct val="80000"/>
              <a:buFont typeface="Courier New" panose="02070309020205020404" pitchFamily="49" charset="0"/>
              <a:buChar char="o"/>
              <a:defRPr>
                <a:latin typeface="+mn-lt"/>
              </a:defRPr>
            </a:lvl3pPr>
            <a:lvl4pPr marL="1600200" indent="-228600">
              <a:buSzPct val="120000"/>
              <a:buFont typeface="Wingdings" panose="05000000000000000000" pitchFamily="2" charset="2"/>
              <a:buChar char="§"/>
              <a:defRPr>
                <a:latin typeface="+mn-lt"/>
              </a:defRPr>
            </a:lvl4pPr>
            <a:lvl5pPr marL="2057400" indent="-228600">
              <a:buSzPct val="70000"/>
              <a:buFont typeface="Wingdings" panose="05000000000000000000" pitchFamily="2" charset="2"/>
              <a:buChar char="q"/>
              <a:defRPr>
                <a:latin typeface="+mn-lt"/>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0" name="Text Placeholder 1"/>
          <p:cNvSpPr>
            <a:spLocks noGrp="1"/>
          </p:cNvSpPr>
          <p:nvPr>
            <p:ph type="body" sz="quarter" idx="32" hasCustomPrompt="1"/>
          </p:nvPr>
        </p:nvSpPr>
        <p:spPr>
          <a:xfrm>
            <a:off x="457198" y="6278880"/>
            <a:ext cx="3438723"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a:t>
            </a:r>
            <a:endParaRPr lang="en-US" dirty="0"/>
          </a:p>
        </p:txBody>
      </p:sp>
      <p:sp>
        <p:nvSpPr>
          <p:cNvPr id="18" name="Content Placeholder 2"/>
          <p:cNvSpPr>
            <a:spLocks noGrp="1"/>
          </p:cNvSpPr>
          <p:nvPr>
            <p:ph sz="quarter" idx="18"/>
          </p:nvPr>
        </p:nvSpPr>
        <p:spPr>
          <a:xfrm>
            <a:off x="4648200" y="1600200"/>
            <a:ext cx="4041648" cy="4572000"/>
          </a:xfrm>
          <a:prstGeom prst="rect">
            <a:avLst/>
          </a:prstGeom>
        </p:spPr>
        <p:txBody>
          <a:bodyPr/>
          <a:lstStyle>
            <a:lvl1pPr>
              <a:defRPr sz="3200"/>
            </a:lvl1pPr>
            <a:lvl2pPr>
              <a:buSzPct val="85000"/>
              <a:defRPr/>
            </a:lvl2pPr>
            <a:lvl3pPr marL="1143000" indent="-228600">
              <a:buSzPct val="80000"/>
              <a:buFont typeface="Courier New" panose="02070309020205020404" pitchFamily="49" charset="0"/>
              <a:buChar char="o"/>
              <a:defRPr lang="en-US" sz="2400" kern="1200" dirty="0" smtClean="0">
                <a:solidFill>
                  <a:schemeClr val="tx1"/>
                </a:solidFill>
                <a:latin typeface="+mn-lt"/>
                <a:ea typeface="+mn-ea"/>
                <a:cs typeface="+mn-cs"/>
              </a:defRPr>
            </a:lvl3pPr>
            <a:lvl4pPr marL="1600200" indent="-228600">
              <a:buSzPct val="120000"/>
              <a:buFont typeface="Wingdings" panose="05000000000000000000" pitchFamily="2" charset="2"/>
              <a:buChar char="§"/>
              <a:defRPr/>
            </a:lvl4pPr>
            <a:lvl5pPr marL="2057400" indent="-228600">
              <a:buSzPct val="70000"/>
              <a:buFont typeface="Wingdings" panose="05000000000000000000" pitchFamily="2" charset="2"/>
              <a:buChar char="q"/>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1" name="Text Placeholder 1"/>
          <p:cNvSpPr>
            <a:spLocks noGrp="1"/>
          </p:cNvSpPr>
          <p:nvPr>
            <p:ph type="body" sz="quarter" idx="33" hasCustomPrompt="1"/>
          </p:nvPr>
        </p:nvSpPr>
        <p:spPr>
          <a:xfrm>
            <a:off x="4648200" y="6278880"/>
            <a:ext cx="3450133"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a:t>
            </a:r>
            <a:endParaRPr lang="en-US" dirty="0"/>
          </a:p>
        </p:txBody>
      </p:sp>
      <p:sp>
        <p:nvSpPr>
          <p:cNvPr id="8"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2C977632-1F3F-4687-A48D-54A71B9BF2B5}" type="slidenum">
              <a:rPr lang="en-US" altLang="en-US" smtClean="0"/>
              <a:pPr/>
              <a:t>‹#›</a:t>
            </a:fld>
            <a:endParaRPr lang="en-US" altLang="en-US"/>
          </a:p>
        </p:txBody>
      </p:sp>
    </p:spTree>
    <p:extLst>
      <p:ext uri="{BB962C8B-B14F-4D97-AF65-F5344CB8AC3E}">
        <p14:creationId xmlns:p14="http://schemas.microsoft.com/office/powerpoint/2010/main" val="1504589789"/>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ONC Side by side_four with citation placeholders">
    <p:spTree>
      <p:nvGrpSpPr>
        <p:cNvPr id="1" name=""/>
        <p:cNvGrpSpPr/>
        <p:nvPr/>
      </p:nvGrpSpPr>
      <p:grpSpPr>
        <a:xfrm>
          <a:off x="0" y="0"/>
          <a:ext cx="0" cy="0"/>
          <a:chOff x="0" y="0"/>
          <a:chExt cx="0" cy="0"/>
        </a:xfrm>
      </p:grpSpPr>
      <p:sp>
        <p:nvSpPr>
          <p:cNvPr id="15"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8" name="Content Placeholder 1"/>
          <p:cNvSpPr>
            <a:spLocks noGrp="1"/>
          </p:cNvSpPr>
          <p:nvPr>
            <p:ph sz="quarter" idx="14"/>
          </p:nvPr>
        </p:nvSpPr>
        <p:spPr>
          <a:xfrm>
            <a:off x="457200" y="1600200"/>
            <a:ext cx="4053840" cy="1752600"/>
          </a:xfrm>
          <a:prstGeom prst="rect">
            <a:avLst/>
          </a:prstGeom>
        </p:spPr>
        <p:txBody>
          <a:bodyPr/>
          <a:lstStyle>
            <a:lvl1pPr>
              <a:defRPr sz="2000">
                <a:latin typeface="+mn-lt"/>
              </a:defRPr>
            </a:lvl1pPr>
            <a:lvl2pPr>
              <a:defRPr sz="1600">
                <a:latin typeface="+mn-lt"/>
              </a:defRPr>
            </a:lvl2pPr>
          </a:lstStyle>
          <a:p>
            <a:pPr lvl="0"/>
            <a:r>
              <a:rPr lang="en-US" smtClean="0"/>
              <a:t>Edit Master text styles</a:t>
            </a:r>
          </a:p>
          <a:p>
            <a:pPr lvl="1"/>
            <a:r>
              <a:rPr lang="en-US" smtClean="0"/>
              <a:t>Second level</a:t>
            </a:r>
          </a:p>
        </p:txBody>
      </p:sp>
      <p:sp>
        <p:nvSpPr>
          <p:cNvPr id="28" name="Text Placeholder 16"/>
          <p:cNvSpPr>
            <a:spLocks noGrp="1"/>
          </p:cNvSpPr>
          <p:nvPr>
            <p:ph type="body" sz="quarter" idx="42" hasCustomPrompt="1"/>
          </p:nvPr>
        </p:nvSpPr>
        <p:spPr>
          <a:xfrm>
            <a:off x="457200" y="336804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 </a:t>
            </a:r>
            <a:endParaRPr lang="en-US" dirty="0"/>
          </a:p>
        </p:txBody>
      </p:sp>
      <p:sp>
        <p:nvSpPr>
          <p:cNvPr id="22" name="Content Placeholder 1"/>
          <p:cNvSpPr>
            <a:spLocks noGrp="1"/>
          </p:cNvSpPr>
          <p:nvPr>
            <p:ph sz="quarter" idx="37"/>
          </p:nvPr>
        </p:nvSpPr>
        <p:spPr>
          <a:xfrm>
            <a:off x="457200" y="3967480"/>
            <a:ext cx="4053840" cy="1752600"/>
          </a:xfrm>
          <a:prstGeom prst="rect">
            <a:avLst/>
          </a:prstGeom>
        </p:spPr>
        <p:txBody>
          <a:bodyPr/>
          <a:lstStyle>
            <a:lvl1pPr>
              <a:defRPr sz="2000">
                <a:latin typeface="+mn-lt"/>
              </a:defRPr>
            </a:lvl1pPr>
            <a:lvl2pPr>
              <a:defRPr sz="1600">
                <a:latin typeface="+mn-lt"/>
              </a:defRPr>
            </a:lvl2pPr>
          </a:lstStyle>
          <a:p>
            <a:pPr lvl="0"/>
            <a:r>
              <a:rPr lang="en-US" smtClean="0"/>
              <a:t>Edit Master text styles</a:t>
            </a:r>
          </a:p>
          <a:p>
            <a:pPr lvl="1"/>
            <a:r>
              <a:rPr lang="en-US" smtClean="0"/>
              <a:t>Second level</a:t>
            </a:r>
          </a:p>
        </p:txBody>
      </p:sp>
      <p:sp>
        <p:nvSpPr>
          <p:cNvPr id="24" name="Text Placeholder 16"/>
          <p:cNvSpPr>
            <a:spLocks noGrp="1"/>
          </p:cNvSpPr>
          <p:nvPr>
            <p:ph type="body" sz="quarter" idx="39" hasCustomPrompt="1"/>
          </p:nvPr>
        </p:nvSpPr>
        <p:spPr>
          <a:xfrm>
            <a:off x="457200" y="574040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 </a:t>
            </a:r>
            <a:endParaRPr lang="en-US" dirty="0"/>
          </a:p>
        </p:txBody>
      </p:sp>
      <p:sp>
        <p:nvSpPr>
          <p:cNvPr id="14" name="Content Placeholder 1"/>
          <p:cNvSpPr>
            <a:spLocks noGrp="1"/>
          </p:cNvSpPr>
          <p:nvPr>
            <p:ph sz="quarter" idx="35"/>
          </p:nvPr>
        </p:nvSpPr>
        <p:spPr>
          <a:xfrm>
            <a:off x="4643120" y="1600200"/>
            <a:ext cx="4053840" cy="1752600"/>
          </a:xfrm>
          <a:prstGeom prst="rect">
            <a:avLst/>
          </a:prstGeom>
        </p:spPr>
        <p:txBody>
          <a:bodyPr/>
          <a:lstStyle>
            <a:lvl1pPr>
              <a:defRPr sz="2000">
                <a:latin typeface="+mn-lt"/>
              </a:defRPr>
            </a:lvl1pPr>
            <a:lvl2pPr>
              <a:defRPr sz="1600">
                <a:latin typeface="+mn-lt"/>
              </a:defRPr>
            </a:lvl2pPr>
          </a:lstStyle>
          <a:p>
            <a:pPr lvl="0"/>
            <a:r>
              <a:rPr lang="en-US" smtClean="0"/>
              <a:t>Edit Master text styles</a:t>
            </a:r>
          </a:p>
          <a:p>
            <a:pPr lvl="1"/>
            <a:r>
              <a:rPr lang="en-US" smtClean="0"/>
              <a:t>Second level</a:t>
            </a:r>
          </a:p>
        </p:txBody>
      </p:sp>
      <p:sp>
        <p:nvSpPr>
          <p:cNvPr id="27" name="Text Placeholder 16"/>
          <p:cNvSpPr>
            <a:spLocks noGrp="1"/>
          </p:cNvSpPr>
          <p:nvPr>
            <p:ph type="body" sz="quarter" idx="41" hasCustomPrompt="1"/>
          </p:nvPr>
        </p:nvSpPr>
        <p:spPr>
          <a:xfrm>
            <a:off x="4643120" y="336804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 </a:t>
            </a:r>
            <a:endParaRPr lang="en-US" dirty="0"/>
          </a:p>
        </p:txBody>
      </p:sp>
      <p:sp>
        <p:nvSpPr>
          <p:cNvPr id="21" name="Content Placeholder 1"/>
          <p:cNvSpPr>
            <a:spLocks noGrp="1"/>
          </p:cNvSpPr>
          <p:nvPr>
            <p:ph sz="quarter" idx="36"/>
          </p:nvPr>
        </p:nvSpPr>
        <p:spPr>
          <a:xfrm>
            <a:off x="4663440" y="3967480"/>
            <a:ext cx="4053840" cy="1752600"/>
          </a:xfrm>
          <a:prstGeom prst="rect">
            <a:avLst/>
          </a:prstGeom>
        </p:spPr>
        <p:txBody>
          <a:bodyPr/>
          <a:lstStyle>
            <a:lvl1pPr>
              <a:defRPr sz="2000">
                <a:latin typeface="+mn-lt"/>
              </a:defRPr>
            </a:lvl1pPr>
            <a:lvl2pPr>
              <a:defRPr sz="1600">
                <a:latin typeface="+mn-lt"/>
              </a:defRPr>
            </a:lvl2pPr>
          </a:lstStyle>
          <a:p>
            <a:pPr lvl="0"/>
            <a:r>
              <a:rPr lang="en-US" smtClean="0"/>
              <a:t>Edit Master text styles</a:t>
            </a:r>
          </a:p>
          <a:p>
            <a:pPr lvl="1"/>
            <a:r>
              <a:rPr lang="en-US" smtClean="0"/>
              <a:t>Second level</a:t>
            </a:r>
          </a:p>
        </p:txBody>
      </p:sp>
      <p:sp>
        <p:nvSpPr>
          <p:cNvPr id="26" name="Text Placeholder 16"/>
          <p:cNvSpPr>
            <a:spLocks noGrp="1"/>
          </p:cNvSpPr>
          <p:nvPr>
            <p:ph type="body" sz="quarter" idx="40" hasCustomPrompt="1"/>
          </p:nvPr>
        </p:nvSpPr>
        <p:spPr>
          <a:xfrm>
            <a:off x="4663440" y="574040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 </a:t>
            </a:r>
            <a:endParaRPr lang="en-US" dirty="0"/>
          </a:p>
        </p:txBody>
      </p:sp>
      <p:sp>
        <p:nvSpPr>
          <p:cNvPr id="16"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2C977632-1F3F-4687-A48D-54A71B9BF2B5}" type="slidenum">
              <a:rPr lang="en-US" altLang="en-US" smtClean="0"/>
              <a:pPr/>
              <a:t>‹#›</a:t>
            </a:fld>
            <a:endParaRPr lang="en-US" altLang="en-US"/>
          </a:p>
        </p:txBody>
      </p:sp>
    </p:spTree>
    <p:extLst>
      <p:ext uri="{BB962C8B-B14F-4D97-AF65-F5344CB8AC3E}">
        <p14:creationId xmlns:p14="http://schemas.microsoft.com/office/powerpoint/2010/main" val="3818528271"/>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ONC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solidFill>
                  <a:schemeClr val="tx1"/>
                </a:solidFill>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8" name="Table Placeholder 7"/>
          <p:cNvSpPr>
            <a:spLocks noGrp="1"/>
          </p:cNvSpPr>
          <p:nvPr>
            <p:ph type="tbl" sz="quarter" idx="14"/>
          </p:nvPr>
        </p:nvSpPr>
        <p:spPr>
          <a:xfrm>
            <a:off x="457200" y="1600200"/>
            <a:ext cx="8229600" cy="4572000"/>
          </a:xfrm>
          <a:prstGeom prst="rect">
            <a:avLst/>
          </a:prstGeom>
        </p:spPr>
        <p:txBody>
          <a:bodyPr rtlCol="0">
            <a:normAutofit/>
          </a:bodyPr>
          <a:lstStyle>
            <a:lvl1pPr>
              <a:defRPr sz="3200">
                <a:latin typeface="+mn-lt"/>
              </a:defRPr>
            </a:lvl1pPr>
          </a:lstStyle>
          <a:p>
            <a:pPr lvl="0"/>
            <a:r>
              <a:rPr lang="en-US" noProof="0" smtClean="0"/>
              <a:t>Click icon to add table</a:t>
            </a:r>
            <a:endParaRPr lang="en-US" noProof="0" dirty="0"/>
          </a:p>
        </p:txBody>
      </p:sp>
      <p:sp>
        <p:nvSpPr>
          <p:cNvPr id="7" name="Text Placeholder 1"/>
          <p:cNvSpPr>
            <a:spLocks noGrp="1"/>
          </p:cNvSpPr>
          <p:nvPr>
            <p:ph type="body" sz="quarter" idx="32" hasCustomPrompt="1"/>
          </p:nvPr>
        </p:nvSpPr>
        <p:spPr>
          <a:xfrm>
            <a:off x="457198" y="6278880"/>
            <a:ext cx="7634331"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table attribution.</a:t>
            </a:r>
            <a:endParaRPr lang="en-US" dirty="0"/>
          </a:p>
        </p:txBody>
      </p:sp>
      <p:sp>
        <p:nvSpPr>
          <p:cNvPr id="9"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2C977632-1F3F-4687-A48D-54A71B9BF2B5}" type="slidenum">
              <a:rPr lang="en-US" altLang="en-US" smtClean="0"/>
              <a:pPr/>
              <a:t>‹#›</a:t>
            </a:fld>
            <a:endParaRPr lang="en-US" altLang="en-US"/>
          </a:p>
        </p:txBody>
      </p:sp>
    </p:spTree>
    <p:extLst>
      <p:ext uri="{BB962C8B-B14F-4D97-AF65-F5344CB8AC3E}">
        <p14:creationId xmlns:p14="http://schemas.microsoft.com/office/powerpoint/2010/main" val="824008733"/>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ONC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solidFill>
                  <a:schemeClr val="tx1"/>
                </a:solidFill>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5" name="Chart Placeholder 4"/>
          <p:cNvSpPr>
            <a:spLocks noGrp="1"/>
          </p:cNvSpPr>
          <p:nvPr>
            <p:ph type="chart" sz="quarter" idx="14"/>
          </p:nvPr>
        </p:nvSpPr>
        <p:spPr>
          <a:xfrm>
            <a:off x="457200" y="1600200"/>
            <a:ext cx="8229600" cy="4572000"/>
          </a:xfrm>
          <a:prstGeom prst="rect">
            <a:avLst/>
          </a:prstGeom>
        </p:spPr>
        <p:txBody>
          <a:bodyPr rtlCol="0">
            <a:normAutofit/>
          </a:bodyPr>
          <a:lstStyle>
            <a:lvl1pPr>
              <a:defRPr sz="3200"/>
            </a:lvl1pPr>
          </a:lstStyle>
          <a:p>
            <a:pPr lvl="0"/>
            <a:r>
              <a:rPr lang="en-US" noProof="0" smtClean="0"/>
              <a:t>Click icon to add chart</a:t>
            </a:r>
            <a:endParaRPr lang="en-US" noProof="0" dirty="0"/>
          </a:p>
        </p:txBody>
      </p:sp>
      <p:sp>
        <p:nvSpPr>
          <p:cNvPr id="9" name="Text Placeholder 1"/>
          <p:cNvSpPr>
            <a:spLocks noGrp="1"/>
          </p:cNvSpPr>
          <p:nvPr>
            <p:ph type="body" sz="quarter" idx="32" hasCustomPrompt="1"/>
          </p:nvPr>
        </p:nvSpPr>
        <p:spPr>
          <a:xfrm>
            <a:off x="457198" y="6278880"/>
            <a:ext cx="7634331"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chart attribution.</a:t>
            </a:r>
            <a:endParaRPr lang="en-US" dirty="0"/>
          </a:p>
        </p:txBody>
      </p:sp>
      <p:sp>
        <p:nvSpPr>
          <p:cNvPr id="6"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2C977632-1F3F-4687-A48D-54A71B9BF2B5}" type="slidenum">
              <a:rPr lang="en-US" altLang="en-US" smtClean="0"/>
              <a:pPr/>
              <a:t>‹#›</a:t>
            </a:fld>
            <a:endParaRPr lang="en-US" altLang="en-US"/>
          </a:p>
        </p:txBody>
      </p:sp>
    </p:spTree>
    <p:extLst>
      <p:ext uri="{BB962C8B-B14F-4D97-AF65-F5344CB8AC3E}">
        <p14:creationId xmlns:p14="http://schemas.microsoft.com/office/powerpoint/2010/main" val="1568914890"/>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ONC Pictur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solidFill>
                  <a:schemeClr val="tx1"/>
                </a:solidFill>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8" name="Picture Placeholder 7"/>
          <p:cNvSpPr>
            <a:spLocks noGrp="1"/>
          </p:cNvSpPr>
          <p:nvPr>
            <p:ph type="pic" sz="quarter" idx="14"/>
          </p:nvPr>
        </p:nvSpPr>
        <p:spPr>
          <a:xfrm>
            <a:off x="457200" y="1600200"/>
            <a:ext cx="8229600" cy="4572000"/>
          </a:xfrm>
          <a:prstGeom prst="rect">
            <a:avLst/>
          </a:prstGeom>
        </p:spPr>
        <p:txBody>
          <a:bodyPr rtlCol="0">
            <a:normAutofit/>
          </a:bodyPr>
          <a:lstStyle>
            <a:lvl1pPr>
              <a:defRPr sz="3200">
                <a:latin typeface="+mn-lt"/>
              </a:defRPr>
            </a:lvl1pPr>
          </a:lstStyle>
          <a:p>
            <a:pPr lvl="0"/>
            <a:r>
              <a:rPr lang="en-US" noProof="0" smtClean="0"/>
              <a:t>Click icon to add picture</a:t>
            </a:r>
            <a:endParaRPr lang="en-US" noProof="0" dirty="0"/>
          </a:p>
        </p:txBody>
      </p:sp>
      <p:sp>
        <p:nvSpPr>
          <p:cNvPr id="7" name="Text Placeholder 1"/>
          <p:cNvSpPr>
            <a:spLocks noGrp="1"/>
          </p:cNvSpPr>
          <p:nvPr>
            <p:ph type="body" sz="quarter" idx="32" hasCustomPrompt="1"/>
          </p:nvPr>
        </p:nvSpPr>
        <p:spPr>
          <a:xfrm>
            <a:off x="457198" y="6278880"/>
            <a:ext cx="7634331"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image attribution.</a:t>
            </a:r>
            <a:endParaRPr lang="en-US" dirty="0"/>
          </a:p>
        </p:txBody>
      </p:sp>
      <p:sp>
        <p:nvSpPr>
          <p:cNvPr id="9"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2C977632-1F3F-4687-A48D-54A71B9BF2B5}" type="slidenum">
              <a:rPr lang="en-US" altLang="en-US" smtClean="0"/>
              <a:pPr/>
              <a:t>‹#›</a:t>
            </a:fld>
            <a:endParaRPr lang="en-US" altLang="en-US"/>
          </a:p>
        </p:txBody>
      </p:sp>
    </p:spTree>
    <p:extLst>
      <p:ext uri="{BB962C8B-B14F-4D97-AF65-F5344CB8AC3E}">
        <p14:creationId xmlns:p14="http://schemas.microsoft.com/office/powerpoint/2010/main" val="1337059332"/>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ONC Summar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baseline="0">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5" name="Text Placeholder 4"/>
          <p:cNvSpPr>
            <a:spLocks noGrp="1"/>
          </p:cNvSpPr>
          <p:nvPr>
            <p:ph type="body" sz="quarter" idx="11"/>
          </p:nvPr>
        </p:nvSpPr>
        <p:spPr>
          <a:xfrm>
            <a:off x="457200" y="1600200"/>
            <a:ext cx="8229600" cy="4572000"/>
          </a:xfrm>
          <a:prstGeom prst="rect">
            <a:avLst/>
          </a:prstGeom>
        </p:spPr>
        <p:txBody>
          <a:bodyPr/>
          <a:lstStyle>
            <a:lvl1pPr>
              <a:defRPr sz="3200" baseline="0">
                <a:latin typeface="+mn-lt"/>
              </a:defRPr>
            </a:lvl1pPr>
            <a:lvl2pPr>
              <a:defRPr sz="2800">
                <a:latin typeface="+mn-lt"/>
              </a:defRPr>
            </a:lvl2pPr>
          </a:lstStyle>
          <a:p>
            <a:pPr lvl="0"/>
            <a:r>
              <a:rPr lang="en-US" smtClean="0"/>
              <a:t>Edit Master text styles</a:t>
            </a:r>
          </a:p>
          <a:p>
            <a:pPr lvl="1"/>
            <a:r>
              <a:rPr lang="en-US" smtClean="0"/>
              <a:t>Second level</a:t>
            </a:r>
          </a:p>
        </p:txBody>
      </p:sp>
      <p:sp>
        <p:nvSpPr>
          <p:cNvPr id="6"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2C977632-1F3F-4687-A48D-54A71B9BF2B5}" type="slidenum">
              <a:rPr lang="en-US" altLang="en-US" smtClean="0"/>
              <a:pPr/>
              <a:t>‹#›</a:t>
            </a:fld>
            <a:endParaRPr lang="en-US" altLang="en-US"/>
          </a:p>
        </p:txBody>
      </p:sp>
    </p:spTree>
    <p:extLst>
      <p:ext uri="{BB962C8B-B14F-4D97-AF65-F5344CB8AC3E}">
        <p14:creationId xmlns:p14="http://schemas.microsoft.com/office/powerpoint/2010/main" val="1085866390"/>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ONC Referenc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baseline="0">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8" name="Text Placeholder 1"/>
          <p:cNvSpPr>
            <a:spLocks noGrp="1"/>
          </p:cNvSpPr>
          <p:nvPr>
            <p:ph type="body" sz="quarter" idx="16"/>
          </p:nvPr>
        </p:nvSpPr>
        <p:spPr>
          <a:xfrm>
            <a:off x="457200" y="1600200"/>
            <a:ext cx="8229600" cy="1371600"/>
          </a:xfrm>
          <a:prstGeom prst="rect">
            <a:avLst/>
          </a:prstGeom>
        </p:spPr>
        <p:txBody>
          <a:bodyPr/>
          <a:lstStyle>
            <a:lvl1pPr>
              <a:buNone/>
              <a:defRPr sz="1600" b="1">
                <a:latin typeface="+mn-lt"/>
                <a:cs typeface="Arial" pitchFamily="34" charset="0"/>
              </a:defRPr>
            </a:lvl1pPr>
            <a:lvl2pPr marL="274320" indent="-283464">
              <a:buFont typeface="Arial" pitchFamily="34" charset="0"/>
              <a:buNone/>
              <a:defRPr sz="1400" baseline="0">
                <a:latin typeface="+mn-lt"/>
                <a:cs typeface="Arial" pitchFamily="34" charset="0"/>
              </a:defRPr>
            </a:lvl2pPr>
          </a:lstStyle>
          <a:p>
            <a:pPr lvl="0"/>
            <a:r>
              <a:rPr lang="en-US" smtClean="0"/>
              <a:t>Edit Master text styles</a:t>
            </a:r>
          </a:p>
          <a:p>
            <a:pPr lvl="1"/>
            <a:r>
              <a:rPr lang="en-US" smtClean="0"/>
              <a:t>Second level</a:t>
            </a:r>
          </a:p>
        </p:txBody>
      </p:sp>
      <p:sp>
        <p:nvSpPr>
          <p:cNvPr id="9" name="Text Placeholder 2"/>
          <p:cNvSpPr>
            <a:spLocks noGrp="1"/>
          </p:cNvSpPr>
          <p:nvPr>
            <p:ph type="body" sz="quarter" idx="20"/>
          </p:nvPr>
        </p:nvSpPr>
        <p:spPr>
          <a:xfrm>
            <a:off x="457200" y="3200400"/>
            <a:ext cx="8229600" cy="1371600"/>
          </a:xfrm>
          <a:prstGeom prst="rect">
            <a:avLst/>
          </a:prstGeom>
        </p:spPr>
        <p:txBody>
          <a:bodyPr/>
          <a:lstStyle>
            <a:lvl1pPr>
              <a:buNone/>
              <a:defRPr sz="1600" b="1" baseline="0">
                <a:latin typeface="+mn-lt"/>
                <a:cs typeface="Arial" pitchFamily="34" charset="0"/>
              </a:defRPr>
            </a:lvl1pPr>
            <a:lvl2pPr marL="274320" marR="0" indent="-285750" algn="l" defTabSz="914400" rtl="0" eaLnBrk="1" fontAlgn="base" latinLnBrk="0" hangingPunct="1">
              <a:lnSpc>
                <a:spcPct val="100000"/>
              </a:lnSpc>
              <a:spcBef>
                <a:spcPct val="20000"/>
              </a:spcBef>
              <a:spcAft>
                <a:spcPct val="0"/>
              </a:spcAft>
              <a:buClrTx/>
              <a:buSzTx/>
              <a:buFont typeface="+mj-lt"/>
              <a:buNone/>
              <a:tabLst/>
              <a:defRPr lang="en-US" sz="1400" smtClean="0">
                <a:latin typeface="+mn-lt"/>
              </a:defRPr>
            </a:lvl2pPr>
          </a:lstStyle>
          <a:p>
            <a:pPr lvl="0"/>
            <a:r>
              <a:rPr lang="en-US" smtClean="0"/>
              <a:t>Edit Master text styles</a:t>
            </a:r>
          </a:p>
          <a:p>
            <a:pPr lvl="1"/>
            <a:r>
              <a:rPr lang="en-US" smtClean="0"/>
              <a:t>Second level</a:t>
            </a:r>
          </a:p>
        </p:txBody>
      </p:sp>
      <p:sp>
        <p:nvSpPr>
          <p:cNvPr id="10" name="Text Placeholder 3"/>
          <p:cNvSpPr>
            <a:spLocks noGrp="1"/>
          </p:cNvSpPr>
          <p:nvPr>
            <p:ph type="body" sz="quarter" idx="21"/>
          </p:nvPr>
        </p:nvSpPr>
        <p:spPr>
          <a:xfrm>
            <a:off x="457200" y="4800600"/>
            <a:ext cx="8229600" cy="1371600"/>
          </a:xfrm>
          <a:prstGeom prst="rect">
            <a:avLst/>
          </a:prstGeom>
        </p:spPr>
        <p:txBody>
          <a:bodyPr/>
          <a:lstStyle>
            <a:lvl1pPr>
              <a:buNone/>
              <a:defRPr sz="1600" b="1">
                <a:latin typeface="+mn-lt"/>
                <a:cs typeface="Arial" pitchFamily="34" charset="0"/>
              </a:defRPr>
            </a:lvl1pPr>
            <a:lvl2pPr marL="274320">
              <a:buFont typeface="Arial" pitchFamily="34" charset="0"/>
              <a:buNone/>
              <a:defRPr lang="en-US" sz="1400" smtClean="0">
                <a:latin typeface="+mn-lt"/>
              </a:defRPr>
            </a:lvl2pPr>
          </a:lstStyle>
          <a:p>
            <a:pPr lvl="0"/>
            <a:r>
              <a:rPr lang="en-US" smtClean="0"/>
              <a:t>Edit Master text styles</a:t>
            </a:r>
          </a:p>
          <a:p>
            <a:pPr lvl="1"/>
            <a:r>
              <a:rPr lang="en-US" smtClean="0"/>
              <a:t>Second level</a:t>
            </a:r>
          </a:p>
        </p:txBody>
      </p:sp>
      <p:sp>
        <p:nvSpPr>
          <p:cNvPr id="11"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2C977632-1F3F-4687-A48D-54A71B9BF2B5}" type="slidenum">
              <a:rPr lang="en-US" altLang="en-US" smtClean="0"/>
              <a:pPr/>
              <a:t>‹#›</a:t>
            </a:fld>
            <a:endParaRPr lang="en-US" altLang="en-US"/>
          </a:p>
        </p:txBody>
      </p:sp>
    </p:spTree>
    <p:extLst>
      <p:ext uri="{BB962C8B-B14F-4D97-AF65-F5344CB8AC3E}">
        <p14:creationId xmlns:p14="http://schemas.microsoft.com/office/powerpoint/2010/main" val="4049520616"/>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3" name="Title Placeholder 6"/>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endParaRPr lang="en-US" altLang="en-US" dirty="0" smtClean="0"/>
          </a:p>
        </p:txBody>
      </p:sp>
      <p:sp>
        <p:nvSpPr>
          <p:cNvPr id="2054" name="Text Placeholder 7"/>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endParaRPr lang="en-US" altLang="en-US" dirty="0" smtClean="0"/>
          </a:p>
        </p:txBody>
      </p:sp>
      <p:sp>
        <p:nvSpPr>
          <p:cNvPr id="8"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2C977632-1F3F-4687-A48D-54A71B9BF2B5}" type="slidenum">
              <a:rPr lang="en-US" altLang="en-US" smtClean="0"/>
              <a:pPr/>
              <a:t>‹#›</a:t>
            </a:fld>
            <a:endParaRPr lang="en-US" altLang="en-US"/>
          </a:p>
        </p:txBody>
      </p:sp>
    </p:spTree>
    <p:extLst>
      <p:ext uri="{BB962C8B-B14F-4D97-AF65-F5344CB8AC3E}">
        <p14:creationId xmlns:p14="http://schemas.microsoft.com/office/powerpoint/2010/main" val="4208069987"/>
      </p:ext>
    </p:extLst>
  </p:cSld>
  <p:clrMap bg1="lt1" tx1="dk1" bg2="lt2" tx2="dk2" accent1="accent1" accent2="accent2" accent3="accent3" accent4="accent4" accent5="accent5" accent6="accent6" hlink="hlink" folHlink="folHlink"/>
  <p:sldLayoutIdLst>
    <p:sldLayoutId id="2147484461" r:id="rId1"/>
    <p:sldLayoutId id="2147484462" r:id="rId2"/>
    <p:sldLayoutId id="2147484463" r:id="rId3"/>
    <p:sldLayoutId id="2147484464" r:id="rId4"/>
    <p:sldLayoutId id="2147484465" r:id="rId5"/>
    <p:sldLayoutId id="2147484466" r:id="rId6"/>
    <p:sldLayoutId id="2147484467" r:id="rId7"/>
    <p:sldLayoutId id="2147484468" r:id="rId8"/>
    <p:sldLayoutId id="2147484469" r:id="rId9"/>
    <p:sldLayoutId id="2147484470" r:id="rId10"/>
    <p:sldLayoutId id="2147484471" r:id="rId11"/>
    <p:sldLayoutId id="2147484472" r:id="rId12"/>
    <p:sldLayoutId id="2147484473" r:id="rId13"/>
    <p:sldLayoutId id="2147484474" r:id="rId14"/>
    <p:sldLayoutId id="2147484475" r:id="rId15"/>
    <p:sldLayoutId id="2147484476" r:id="rId16"/>
    <p:sldLayoutId id="2147484477" r:id="rId17"/>
    <p:sldLayoutId id="2147484478" r:id="rId18"/>
    <p:sldLayoutId id="2147484433" r:id="rId19"/>
    <p:sldLayoutId id="2147484436" r:id="rId20"/>
    <p:sldLayoutId id="2147484437" r:id="rId21"/>
  </p:sldLayoutIdLst>
  <p:timing>
    <p:tnLst>
      <p:par>
        <p:cTn id="1" dur="indefinite" restart="never" nodeType="tmRoot"/>
      </p:par>
    </p:tnLst>
  </p:timing>
  <p:hf hdr="0" ftr="0" dt="0"/>
  <p:txStyles>
    <p:titleStyle>
      <a:lvl1pPr algn="ctr" rtl="0" eaLnBrk="1" fontAlgn="base" hangingPunct="1">
        <a:spcBef>
          <a:spcPct val="0"/>
        </a:spcBef>
        <a:spcAft>
          <a:spcPct val="0"/>
        </a:spcAft>
        <a:defRPr sz="3600" kern="1200">
          <a:solidFill>
            <a:schemeClr val="tx1"/>
          </a:solidFill>
          <a:latin typeface="Verdana" pitchFamily="34" charset="0"/>
          <a:ea typeface="+mj-ea"/>
          <a:cs typeface="+mj-cs"/>
        </a:defRPr>
      </a:lvl1pPr>
      <a:lvl2pPr algn="ctr" rtl="0" eaLnBrk="1" fontAlgn="base" hangingPunct="1">
        <a:spcBef>
          <a:spcPct val="0"/>
        </a:spcBef>
        <a:spcAft>
          <a:spcPct val="0"/>
        </a:spcAft>
        <a:defRPr sz="3600">
          <a:solidFill>
            <a:schemeClr val="tx1"/>
          </a:solidFill>
          <a:latin typeface="Verdana" panose="020B0604030504040204" pitchFamily="34" charset="0"/>
        </a:defRPr>
      </a:lvl2pPr>
      <a:lvl3pPr algn="ctr" rtl="0" eaLnBrk="1" fontAlgn="base" hangingPunct="1">
        <a:spcBef>
          <a:spcPct val="0"/>
        </a:spcBef>
        <a:spcAft>
          <a:spcPct val="0"/>
        </a:spcAft>
        <a:defRPr sz="3600">
          <a:solidFill>
            <a:schemeClr val="tx1"/>
          </a:solidFill>
          <a:latin typeface="Verdana" panose="020B0604030504040204" pitchFamily="34" charset="0"/>
        </a:defRPr>
      </a:lvl3pPr>
      <a:lvl4pPr algn="ctr" rtl="0" eaLnBrk="1" fontAlgn="base" hangingPunct="1">
        <a:spcBef>
          <a:spcPct val="0"/>
        </a:spcBef>
        <a:spcAft>
          <a:spcPct val="0"/>
        </a:spcAft>
        <a:defRPr sz="3600">
          <a:solidFill>
            <a:schemeClr val="tx1"/>
          </a:solidFill>
          <a:latin typeface="Verdana" panose="020B0604030504040204" pitchFamily="34" charset="0"/>
        </a:defRPr>
      </a:lvl4pPr>
      <a:lvl5pPr algn="ctr" rtl="0" eaLnBrk="1" fontAlgn="base" hangingPunct="1">
        <a:spcBef>
          <a:spcPct val="0"/>
        </a:spcBef>
        <a:spcAft>
          <a:spcPct val="0"/>
        </a:spcAft>
        <a:defRPr sz="3600">
          <a:solidFill>
            <a:schemeClr val="tx1"/>
          </a:solidFill>
          <a:latin typeface="Verdana" panose="020B0604030504040204"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SzPct val="85000"/>
        <a:buFont typeface="Arial" panose="020B0604020202020204" pitchFamily="34"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SzPct val="80000"/>
        <a:buFont typeface="Courier New" panose="02070309020205020404" pitchFamily="49" charset="0"/>
        <a:buChar char="o"/>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SzPct val="120000"/>
        <a:buFont typeface="Wingdings" panose="05000000000000000000" pitchFamily="2" charset="2"/>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SzPct val="70000"/>
        <a:buFont typeface="Wingdings" panose="05000000000000000000" pitchFamily="2" charset="2"/>
        <a:buChar char="q"/>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creativecommons.org/licenses/by-nc-sa/4.0/"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8.xml"/></Relationships>
</file>

<file path=ppt/slides/_rels/slide26.xml.rels><?xml version="1.0" encoding="UTF-8" standalone="yes"?>
<Relationships xmlns="http://schemas.openxmlformats.org/package/2006/relationships"><Relationship Id="rId3" Type="http://schemas.openxmlformats.org/officeDocument/2006/relationships/hyperlink" Target="http://www.amia.org/about-amia" TargetMode="External"/><Relationship Id="rId2" Type="http://schemas.openxmlformats.org/officeDocument/2006/relationships/notesSlide" Target="../notesSlides/notesSlide26.xml"/><Relationship Id="rId1" Type="http://schemas.openxmlformats.org/officeDocument/2006/relationships/slideLayout" Target="../slideLayouts/slideLayout9.xml"/><Relationship Id="rId5" Type="http://schemas.openxmlformats.org/officeDocument/2006/relationships/hyperlink" Target="http://www.merriam-webster.com/dictionary/theorem" TargetMode="External"/><Relationship Id="rId4" Type="http://schemas.openxmlformats.org/officeDocument/2006/relationships/hyperlink" Target="http://www.amia.org/biomedical-informatics-core-competencies" TargetMode="External"/></Relationships>
</file>

<file path=ppt/slides/_rels/slide27.xml.rels><?xml version="1.0" encoding="UTF-8" standalone="yes"?>
<Relationships xmlns="http://schemas.openxmlformats.org/package/2006/relationships"><Relationship Id="rId3" Type="http://schemas.openxmlformats.org/officeDocument/2006/relationships/hyperlink" Target="http://www.hitechanswers.net/wp-content/uploads/2013/05/NAHIT-Definitions2008.pdf" TargetMode="External"/><Relationship Id="rId2" Type="http://schemas.openxmlformats.org/officeDocument/2006/relationships/notesSlide" Target="../notesSlides/notesSlide27.xml"/><Relationship Id="rId1" Type="http://schemas.openxmlformats.org/officeDocument/2006/relationships/slideLayout" Target="../slideLayouts/slideLayout9.xml"/><Relationship Id="rId6" Type="http://schemas.openxmlformats.org/officeDocument/2006/relationships/hyperlink" Target="http://www.who.int/topics/ehealth/en" TargetMode="External"/><Relationship Id="rId5" Type="http://schemas.openxmlformats.org/officeDocument/2006/relationships/hyperlink" Target="https://www.healthit.gov/patients-families/health-it-terms" TargetMode="External"/><Relationship Id="rId4" Type="http://schemas.openxmlformats.org/officeDocument/2006/relationships/hyperlink" Target="http://rwjms.rutgers.edu/Education/current_students/academics/dual_degree_programs/documents/mdms_biomedicalinformatics.pdf" TargetMode="External"/></Relationships>
</file>

<file path=ppt/slides/_rels/slide28.xml.rels><?xml version="1.0" encoding="UTF-8" standalone="yes"?>
<Relationships xmlns="http://schemas.openxmlformats.org/package/2006/relationships"><Relationship Id="rId3" Type="http://schemas.openxmlformats.org/officeDocument/2006/relationships/notesSlide" Target="../notesSlides/notesSlide28.xml"/><Relationship Id="rId2" Type="http://schemas.openxmlformats.org/officeDocument/2006/relationships/slideLayout" Target="../slideLayouts/slideLayout10.xml"/><Relationship Id="rId1" Type="http://schemas.openxmlformats.org/officeDocument/2006/relationships/tags" Target="../tags/tag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p:cNvSpPr>
            <a:spLocks noGrp="1"/>
          </p:cNvSpPr>
          <p:nvPr>
            <p:ph type="title"/>
          </p:nvPr>
        </p:nvSpPr>
        <p:spPr/>
        <p:txBody>
          <a:bodyPr/>
          <a:lstStyle/>
          <a:p>
            <a:pPr eaLnBrk="1" hangingPunct="1"/>
            <a:r>
              <a:rPr lang="en-US" altLang="en-US" dirty="0" smtClean="0"/>
              <a:t>Health Management Information Systems</a:t>
            </a:r>
          </a:p>
        </p:txBody>
      </p:sp>
      <p:sp>
        <p:nvSpPr>
          <p:cNvPr id="12291" name="Unit Title"/>
          <p:cNvSpPr>
            <a:spLocks noGrp="1"/>
          </p:cNvSpPr>
          <p:nvPr>
            <p:ph type="body" sz="half" idx="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en-US" dirty="0" smtClean="0"/>
              <a:t>What is Health Informatics?</a:t>
            </a:r>
          </a:p>
        </p:txBody>
      </p:sp>
      <p:sp>
        <p:nvSpPr>
          <p:cNvPr id="12292" name="Lecture Title"/>
          <p:cNvSpPr>
            <a:spLocks noGrp="1"/>
          </p:cNvSpPr>
          <p:nvPr>
            <p:ph type="body"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en-US" dirty="0" smtClean="0"/>
              <a:t>Lecture a</a:t>
            </a:r>
          </a:p>
        </p:txBody>
      </p:sp>
      <p:sp>
        <p:nvSpPr>
          <p:cNvPr id="12293" name="Attribution"/>
          <p:cNvSpPr>
            <a:spLocks noGrp="1"/>
          </p:cNvSpPr>
          <p:nvPr>
            <p:ph type="body"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sz="1000" dirty="0"/>
              <a:t>This material </a:t>
            </a:r>
            <a:r>
              <a:rPr lang="en-US" sz="1000" dirty="0" smtClean="0"/>
              <a:t>(</a:t>
            </a:r>
            <a:r>
              <a:rPr lang="en-US" altLang="en-US" sz="1000" dirty="0" smtClean="0">
                <a:ea typeface="Calibri" panose="020F0502020204030204" pitchFamily="34" charset="0"/>
                <a:cs typeface="Arial" panose="020B0604020202020204" pitchFamily="34" charset="0"/>
              </a:rPr>
              <a:t>Comp 6 Unit 1</a:t>
            </a:r>
            <a:r>
              <a:rPr lang="en-US" sz="1000" dirty="0" smtClean="0"/>
              <a:t>) </a:t>
            </a:r>
            <a:r>
              <a:rPr lang="en-US" sz="1000" dirty="0"/>
              <a:t>was developed by </a:t>
            </a:r>
            <a:r>
              <a:rPr lang="en-US" sz="1000" dirty="0" smtClean="0"/>
              <a:t>Duke University, funded </a:t>
            </a:r>
            <a:r>
              <a:rPr lang="en-US" sz="1000" dirty="0"/>
              <a:t>by the Department of Health and Human Services, Office of the National Coordinator for Health Information Technology under Award Number </a:t>
            </a:r>
            <a:r>
              <a:rPr lang="en-US" altLang="en-US" sz="1000" dirty="0">
                <a:ea typeface="Calibri" panose="020F0502020204030204" pitchFamily="34" charset="0"/>
                <a:cs typeface="Arial" panose="020B0604020202020204" pitchFamily="34" charset="0"/>
              </a:rPr>
              <a:t>IU24OC000024</a:t>
            </a:r>
            <a:r>
              <a:rPr lang="en-US" sz="1000" dirty="0" smtClean="0"/>
              <a:t>. This material was updated by Normandale Community College, funded under </a:t>
            </a:r>
            <a:r>
              <a:rPr lang="en-US" sz="1000" dirty="0"/>
              <a:t>Award Number 90WT0003</a:t>
            </a:r>
            <a:r>
              <a:rPr lang="en-US" sz="1000" dirty="0" smtClean="0"/>
              <a:t>.</a:t>
            </a:r>
          </a:p>
          <a:p>
            <a:endParaRPr lang="en-US" sz="1000" dirty="0"/>
          </a:p>
          <a:p>
            <a:r>
              <a:rPr lang="en-US" sz="1000" dirty="0" smtClean="0"/>
              <a:t>This </a:t>
            </a:r>
            <a:r>
              <a:rPr lang="en-US" sz="1000" dirty="0"/>
              <a:t>work is licensed under the Creative Commons Attribution-</a:t>
            </a:r>
            <a:r>
              <a:rPr lang="en-US" sz="1000" dirty="0" err="1"/>
              <a:t>NonCommercial</a:t>
            </a:r>
            <a:r>
              <a:rPr lang="en-US" sz="1000" dirty="0"/>
              <a:t>-</a:t>
            </a:r>
            <a:r>
              <a:rPr lang="en-US" sz="1000" dirty="0" err="1"/>
              <a:t>ShareAlike</a:t>
            </a:r>
            <a:r>
              <a:rPr lang="en-US" sz="1000" dirty="0"/>
              <a:t> 4.0 International License. To view a copy of this license, visit </a:t>
            </a:r>
            <a:r>
              <a:rPr lang="en-US" sz="1000" u="sng" dirty="0">
                <a:hlinkClick r:id="rId3" tooltip="Creative Commons Attribution-NonCommercial-ShareAlike 4.0 International License"/>
              </a:rPr>
              <a:t>http://</a:t>
            </a:r>
            <a:r>
              <a:rPr lang="en-US" sz="1000" u="sng" dirty="0" smtClean="0">
                <a:hlinkClick r:id="rId3" tooltip="Creative Commons Attribution-NonCommercial-ShareAlike 4.0 International License"/>
              </a:rPr>
              <a:t>creative commons.org/licenses/by-</a:t>
            </a:r>
            <a:r>
              <a:rPr lang="en-US" sz="1000" u="sng" dirty="0" err="1" smtClean="0">
                <a:hlinkClick r:id="rId3" tooltip="Creative Commons Attribution-NonCommercial-ShareAlike 4.0 International License"/>
              </a:rPr>
              <a:t>nc</a:t>
            </a:r>
            <a:r>
              <a:rPr lang="en-US" sz="1000" u="sng" dirty="0" smtClean="0">
                <a:hlinkClick r:id="rId3" tooltip="Creative Commons Attribution-NonCommercial-ShareAlike 4.0 International License"/>
              </a:rPr>
              <a:t>-</a:t>
            </a:r>
            <a:r>
              <a:rPr lang="en-US" sz="1000" u="sng" dirty="0" err="1" smtClean="0">
                <a:hlinkClick r:id="rId3" tooltip="Creative Commons Attribution-NonCommercial-ShareAlike 4.0 International License"/>
              </a:rPr>
              <a:t>sa</a:t>
            </a:r>
            <a:r>
              <a:rPr lang="en-US" sz="1000" u="sng" dirty="0" smtClean="0">
                <a:hlinkClick r:id="rId3" tooltip="Creative Commons Attribution-NonCommercial-ShareAlike 4.0 International License"/>
              </a:rPr>
              <a:t>/4.0</a:t>
            </a:r>
            <a:r>
              <a:rPr lang="en-US" sz="1000" u="sng" dirty="0" smtClean="0">
                <a:hlinkClick r:id="rId3" tooltip="Creative Commons Attribution-NonCommercial-ShareAlike 4.0 International License"/>
              </a:rPr>
              <a:t>/</a:t>
            </a:r>
            <a:endParaRPr lang="en-US" sz="10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p:cNvSpPr>
            <a:spLocks noGrp="1"/>
          </p:cNvSpPr>
          <p:nvPr>
            <p:ph type="title"/>
          </p:nvPr>
        </p:nvSpPr>
        <p:spPr/>
        <p:txBody>
          <a:bodyPr/>
          <a:lstStyle/>
          <a:p>
            <a:r>
              <a:rPr lang="en-US" altLang="en-US" sz="3800" smtClean="0"/>
              <a:t>Health Informatics</a:t>
            </a:r>
          </a:p>
        </p:txBody>
      </p:sp>
      <p:sp>
        <p:nvSpPr>
          <p:cNvPr id="22531" name="Content 1"/>
          <p:cNvSpPr>
            <a:spLocks noGrp="1"/>
          </p:cNvSpPr>
          <p:nvPr>
            <p:ph sz="quarter" idx="1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tLang="en-US" smtClean="0"/>
              <a:t>Informatics applied to health care</a:t>
            </a:r>
          </a:p>
          <a:p>
            <a:r>
              <a:rPr lang="en-US" altLang="en-US" smtClean="0"/>
              <a:t>Includes </a:t>
            </a:r>
          </a:p>
          <a:p>
            <a:pPr lvl="1"/>
            <a:r>
              <a:rPr lang="en-US" altLang="en-US" smtClean="0"/>
              <a:t>Management and use of data and information in health care</a:t>
            </a:r>
          </a:p>
          <a:p>
            <a:r>
              <a:rPr lang="en-US" altLang="en-US" smtClean="0"/>
              <a:t>Involves</a:t>
            </a:r>
          </a:p>
          <a:p>
            <a:pPr lvl="1"/>
            <a:r>
              <a:rPr lang="en-US" altLang="en-US" smtClean="0"/>
              <a:t>Information technology</a:t>
            </a:r>
          </a:p>
          <a:p>
            <a:r>
              <a:rPr lang="en-US" altLang="en-US" smtClean="0"/>
              <a:t>Requires</a:t>
            </a:r>
          </a:p>
          <a:p>
            <a:pPr lvl="1"/>
            <a:r>
              <a:rPr lang="en-US" altLang="en-US" smtClean="0"/>
              <a:t>Standards </a:t>
            </a:r>
          </a:p>
          <a:p>
            <a:endParaRPr lang="en-US" altLang="en-US" smtClean="0"/>
          </a:p>
          <a:p>
            <a:endParaRPr lang="en-US" altLang="en-US" smtClean="0"/>
          </a:p>
          <a:p>
            <a:pPr lvl="1"/>
            <a:endParaRPr lang="en-US" altLang="en-US" smtClean="0"/>
          </a:p>
        </p:txBody>
      </p:sp>
      <p:sp>
        <p:nvSpPr>
          <p:cNvPr id="4" name="Slide Number"/>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ACD77866-CEC9-40E0-BBEA-87FBFADFB427}" type="slidenum">
              <a:rPr lang="en-US" altLang="en-US">
                <a:solidFill>
                  <a:srgbClr val="898989"/>
                </a:solidFill>
              </a:rPr>
              <a:pPr eaLnBrk="1" hangingPunct="1"/>
              <a:t>10</a:t>
            </a:fld>
            <a:endParaRPr lang="en-US" altLang="en-US">
              <a:solidFill>
                <a:srgbClr val="898989"/>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p:cNvSpPr>
            <a:spLocks noGrp="1"/>
          </p:cNvSpPr>
          <p:nvPr>
            <p:ph type="title"/>
          </p:nvPr>
        </p:nvSpPr>
        <p:spPr/>
        <p:txBody>
          <a:bodyPr/>
          <a:lstStyle/>
          <a:p>
            <a:r>
              <a:rPr lang="en-US" altLang="en-US" sz="3800" dirty="0" smtClean="0"/>
              <a:t>Biomedical Informatics 1</a:t>
            </a:r>
          </a:p>
        </p:txBody>
      </p:sp>
      <p:pic>
        <p:nvPicPr>
          <p:cNvPr id="23558" name="Picture 1" descr="Informatics is viewed as four subfields: Public health informatics, clinical informatics, imaging informatics, and bioinformatics each with a specific focus as represented by the left-hand side. The right hand side lists the component sciences in biomedical informatics which includes computer science, clinical science, basic biomedical science, cognitive science, bioengineering, management science, and epidemiology and statistics.&#10;"/>
          <p:cNvPicPr>
            <a:picLocks noGrp="1" noChangeAspect="1"/>
          </p:cNvPicPr>
          <p:nvPr>
            <p:ph type="pic" sz="quarter" idx="14"/>
          </p:nvPr>
        </p:nvPicPr>
        <p:blipFill>
          <a:blip r:embed="rId3">
            <a:extLst>
              <a:ext uri="{28A0092B-C50C-407E-A947-70E740481C1C}">
                <a14:useLocalDpi xmlns:a14="http://schemas.microsoft.com/office/drawing/2010/main" val="0"/>
              </a:ext>
            </a:extLst>
          </a:blip>
          <a:stretch>
            <a:fillRect/>
          </a:stretch>
        </p:blipFill>
        <p:spPr bwMode="auto">
          <a:xfrm>
            <a:off x="713551" y="1417637"/>
            <a:ext cx="7716898" cy="3693871"/>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Content 1"/>
          <p:cNvSpPr>
            <a:spLocks noGrp="1"/>
          </p:cNvSpPr>
          <p:nvPr>
            <p:ph type="body" sz="quarter" idx="32"/>
          </p:nvPr>
        </p:nvSpPr>
        <p:spPr/>
        <p:txBody>
          <a:bodyPr/>
          <a:lstStyle/>
          <a:p>
            <a:r>
              <a:rPr lang="en-US" altLang="en-US" dirty="0"/>
              <a:t>Figure 1.2 Biomedical Informatics:  Modified by Dr. </a:t>
            </a:r>
            <a:r>
              <a:rPr lang="en-US" altLang="en-US" dirty="0" err="1"/>
              <a:t>Jiajie</a:t>
            </a:r>
            <a:r>
              <a:rPr lang="en-US" altLang="en-US" dirty="0"/>
              <a:t> Zhang, The University of Texas at Houston, School of Biomedical Informatics from </a:t>
            </a:r>
            <a:r>
              <a:rPr lang="en-US" altLang="en-US" dirty="0" err="1"/>
              <a:t>Shortliffe</a:t>
            </a:r>
            <a:r>
              <a:rPr lang="en-US" altLang="en-US" dirty="0"/>
              <a:t> &amp; Blois, 2001</a:t>
            </a:r>
          </a:p>
          <a:p>
            <a:endParaRPr lang="en-US" dirty="0"/>
          </a:p>
        </p:txBody>
      </p:sp>
      <p:sp>
        <p:nvSpPr>
          <p:cNvPr id="4" name="Slide Number"/>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FA2F9F04-7191-485E-8EB6-FB92786F3FEE}" type="slidenum">
              <a:rPr lang="en-US" altLang="en-US">
                <a:solidFill>
                  <a:srgbClr val="898989"/>
                </a:solidFill>
              </a:rPr>
              <a:pPr eaLnBrk="1" hangingPunct="1"/>
              <a:t>11</a:t>
            </a:fld>
            <a:endParaRPr lang="en-US" altLang="en-US">
              <a:solidFill>
                <a:srgbClr val="898989"/>
              </a:solidFil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p:cNvSpPr>
            <a:spLocks noGrp="1"/>
          </p:cNvSpPr>
          <p:nvPr>
            <p:ph type="title"/>
          </p:nvPr>
        </p:nvSpPr>
        <p:spPr/>
        <p:txBody>
          <a:bodyPr/>
          <a:lstStyle/>
          <a:p>
            <a:r>
              <a:rPr lang="en-US" altLang="en-US" sz="3800" dirty="0" smtClean="0"/>
              <a:t>Biomedical Informatics 2</a:t>
            </a:r>
          </a:p>
        </p:txBody>
      </p:sp>
      <p:pic>
        <p:nvPicPr>
          <p:cNvPr id="24582" name="Picture 1" descr="Informatics is viewed as four subfields: Public health informatics, clinical informatics, imaging informatics, and bioinformatics each with a specific focus as represented by the left-hand side. The right hand side lists the component sciences in biomedical informatics which includes computer science, clinical science, basic biomedical science, cognitive science, bioengineering, management science, and epidemiology and statistics.&#10;"/>
          <p:cNvPicPr>
            <a:picLocks noGrp="1" noChangeAspect="1"/>
          </p:cNvPicPr>
          <p:nvPr>
            <p:ph type="pic" sz="quarter" idx="14"/>
          </p:nvPr>
        </p:nvPicPr>
        <p:blipFill>
          <a:blip r:embed="rId3">
            <a:extLst>
              <a:ext uri="{28A0092B-C50C-407E-A947-70E740481C1C}">
                <a14:useLocalDpi xmlns:a14="http://schemas.microsoft.com/office/drawing/2010/main" val="0"/>
              </a:ext>
            </a:extLst>
          </a:blip>
          <a:stretch>
            <a:fillRect/>
          </a:stretch>
        </p:blipFill>
        <p:spPr bwMode="auto">
          <a:xfrm>
            <a:off x="713551" y="1417637"/>
            <a:ext cx="7716898" cy="3693871"/>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Content 1"/>
          <p:cNvSpPr>
            <a:spLocks noGrp="1"/>
          </p:cNvSpPr>
          <p:nvPr>
            <p:ph type="body" sz="quarter" idx="32"/>
          </p:nvPr>
        </p:nvSpPr>
        <p:spPr/>
        <p:txBody>
          <a:bodyPr/>
          <a:lstStyle/>
          <a:p>
            <a:r>
              <a:rPr lang="en-US" altLang="en-US" dirty="0"/>
              <a:t>Figure 1.2 Biomedical Informatics:  Modified by Dr. </a:t>
            </a:r>
            <a:r>
              <a:rPr lang="en-US" altLang="en-US" dirty="0" err="1"/>
              <a:t>Jiajie</a:t>
            </a:r>
            <a:r>
              <a:rPr lang="en-US" altLang="en-US" dirty="0"/>
              <a:t> Zhang, The University of Texas at Houston, School of Biomedical Informatics from </a:t>
            </a:r>
            <a:r>
              <a:rPr lang="en-US" altLang="en-US" dirty="0" err="1"/>
              <a:t>Shortliffe</a:t>
            </a:r>
            <a:r>
              <a:rPr lang="en-US" altLang="en-US" dirty="0"/>
              <a:t> &amp; Blois, 2001</a:t>
            </a:r>
          </a:p>
          <a:p>
            <a:endParaRPr lang="en-US" dirty="0"/>
          </a:p>
        </p:txBody>
      </p:sp>
      <p:sp>
        <p:nvSpPr>
          <p:cNvPr id="4" name="Slide Number"/>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4830DE99-DA7E-40A7-9330-B9C1165CBB3E}" type="slidenum">
              <a:rPr lang="en-US" altLang="en-US">
                <a:solidFill>
                  <a:srgbClr val="898989"/>
                </a:solidFill>
              </a:rPr>
              <a:pPr eaLnBrk="1" hangingPunct="1"/>
              <a:t>12</a:t>
            </a:fld>
            <a:endParaRPr lang="en-US" altLang="en-US">
              <a:solidFill>
                <a:srgbClr val="898989"/>
              </a:solidFill>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p:cNvSpPr>
            <a:spLocks noGrp="1"/>
          </p:cNvSpPr>
          <p:nvPr>
            <p:ph type="title"/>
          </p:nvPr>
        </p:nvSpPr>
        <p:spPr/>
        <p:txBody>
          <a:bodyPr/>
          <a:lstStyle/>
          <a:p>
            <a:r>
              <a:rPr lang="en-US" altLang="en-US" sz="3800" dirty="0" smtClean="0"/>
              <a:t>Biomedical Informatics 3</a:t>
            </a:r>
          </a:p>
        </p:txBody>
      </p:sp>
      <p:pic>
        <p:nvPicPr>
          <p:cNvPr id="25606" name="Picture 1" descr="Informatics is viewed as four subfields: Public health informatics, clinical informatics, imaging informatics, and bioinformatics each with a specific focus as represented by the left-hand side. The right hand side lists the component sciences in biomedical informatics which includes computer science, clinical science, basic biomedical science, cognitive science, bioengineering, management science, and epidemiology and statistics.&#10;"/>
          <p:cNvPicPr>
            <a:picLocks noGrp="1" noChangeAspect="1"/>
          </p:cNvPicPr>
          <p:nvPr>
            <p:ph type="pic" sz="quarter" idx="14"/>
          </p:nvPr>
        </p:nvPicPr>
        <p:blipFill>
          <a:blip r:embed="rId3">
            <a:extLst>
              <a:ext uri="{28A0092B-C50C-407E-A947-70E740481C1C}">
                <a14:useLocalDpi xmlns:a14="http://schemas.microsoft.com/office/drawing/2010/main" val="0"/>
              </a:ext>
            </a:extLst>
          </a:blip>
          <a:stretch>
            <a:fillRect/>
          </a:stretch>
        </p:blipFill>
        <p:spPr bwMode="auto">
          <a:xfrm>
            <a:off x="714592" y="1417637"/>
            <a:ext cx="7716898" cy="3693871"/>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Content 1"/>
          <p:cNvSpPr>
            <a:spLocks noGrp="1"/>
          </p:cNvSpPr>
          <p:nvPr>
            <p:ph type="body" sz="quarter" idx="32"/>
          </p:nvPr>
        </p:nvSpPr>
        <p:spPr/>
        <p:txBody>
          <a:bodyPr/>
          <a:lstStyle/>
          <a:p>
            <a:r>
              <a:rPr lang="en-US" altLang="en-US" dirty="0"/>
              <a:t>Figure 1.2 Biomedical Informatics:  Modified by Dr. </a:t>
            </a:r>
            <a:r>
              <a:rPr lang="en-US" altLang="en-US" dirty="0" err="1"/>
              <a:t>Jiajie</a:t>
            </a:r>
            <a:r>
              <a:rPr lang="en-US" altLang="en-US" dirty="0"/>
              <a:t> Zhang, The University of Texas at Houston, School of Biomedical Informatics from </a:t>
            </a:r>
            <a:r>
              <a:rPr lang="en-US" altLang="en-US" dirty="0" err="1"/>
              <a:t>Shortliffe</a:t>
            </a:r>
            <a:r>
              <a:rPr lang="en-US" altLang="en-US" dirty="0"/>
              <a:t> &amp; Blois, 2001</a:t>
            </a:r>
          </a:p>
          <a:p>
            <a:endParaRPr lang="en-US" dirty="0"/>
          </a:p>
        </p:txBody>
      </p:sp>
      <p:sp>
        <p:nvSpPr>
          <p:cNvPr id="4" name="Slide Number"/>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727E928B-E7B9-49C1-900D-28CDF66DCAD9}" type="slidenum">
              <a:rPr lang="en-US" altLang="en-US">
                <a:solidFill>
                  <a:srgbClr val="898989"/>
                </a:solidFill>
              </a:rPr>
              <a:pPr eaLnBrk="1" hangingPunct="1"/>
              <a:t>13</a:t>
            </a:fld>
            <a:endParaRPr lang="en-US" altLang="en-US">
              <a:solidFill>
                <a:srgbClr val="898989"/>
              </a:solidFill>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p:cNvSpPr>
            <a:spLocks noGrp="1"/>
          </p:cNvSpPr>
          <p:nvPr>
            <p:ph type="title"/>
          </p:nvPr>
        </p:nvSpPr>
        <p:spPr/>
        <p:txBody>
          <a:bodyPr/>
          <a:lstStyle/>
          <a:p>
            <a:r>
              <a:rPr lang="en-US" altLang="en-US" sz="3800" dirty="0" smtClean="0"/>
              <a:t>Biomedical Informatics 4</a:t>
            </a:r>
          </a:p>
        </p:txBody>
      </p:sp>
      <p:pic>
        <p:nvPicPr>
          <p:cNvPr id="26630" name="Picture 1" descr="Informatics is viewed as four subfields: Public health informatics, clinical informatics, imaging informatics, and bioinformatics each with a specific focus as represented by the left-hand side. The right hand side lists the component sciences in biomedical informatics which includes computer science, clinical science, basic biomedical science, cognitive science, bioengineering, management science, and epidemiology and statistics.&#10;"/>
          <p:cNvPicPr>
            <a:picLocks noGrp="1" noChangeAspect="1"/>
          </p:cNvPicPr>
          <p:nvPr>
            <p:ph type="pic" sz="quarter" idx="14"/>
          </p:nvPr>
        </p:nvPicPr>
        <p:blipFill>
          <a:blip r:embed="rId3">
            <a:extLst>
              <a:ext uri="{28A0092B-C50C-407E-A947-70E740481C1C}">
                <a14:useLocalDpi xmlns:a14="http://schemas.microsoft.com/office/drawing/2010/main" val="0"/>
              </a:ext>
            </a:extLst>
          </a:blip>
          <a:stretch>
            <a:fillRect/>
          </a:stretch>
        </p:blipFill>
        <p:spPr bwMode="auto">
          <a:xfrm>
            <a:off x="714592" y="1417637"/>
            <a:ext cx="7716898" cy="3693871"/>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Content 1"/>
          <p:cNvSpPr>
            <a:spLocks noGrp="1"/>
          </p:cNvSpPr>
          <p:nvPr>
            <p:ph type="body" sz="quarter" idx="32"/>
          </p:nvPr>
        </p:nvSpPr>
        <p:spPr/>
        <p:txBody>
          <a:bodyPr/>
          <a:lstStyle/>
          <a:p>
            <a:r>
              <a:rPr lang="en-US" altLang="en-US" dirty="0"/>
              <a:t>Figure 1.2 Biomedical Informatics:  Modified by Dr. </a:t>
            </a:r>
            <a:r>
              <a:rPr lang="en-US" altLang="en-US" dirty="0" err="1"/>
              <a:t>Jiajie</a:t>
            </a:r>
            <a:r>
              <a:rPr lang="en-US" altLang="en-US" dirty="0"/>
              <a:t> Zhang, The University of Texas at Houston, School of Biomedical Informatics from </a:t>
            </a:r>
            <a:r>
              <a:rPr lang="en-US" altLang="en-US" dirty="0" err="1"/>
              <a:t>Shortliffe</a:t>
            </a:r>
            <a:r>
              <a:rPr lang="en-US" altLang="en-US" dirty="0"/>
              <a:t> &amp; Blois, 2001</a:t>
            </a:r>
          </a:p>
          <a:p>
            <a:endParaRPr lang="en-US" dirty="0"/>
          </a:p>
        </p:txBody>
      </p:sp>
      <p:sp>
        <p:nvSpPr>
          <p:cNvPr id="4" name="Slide Number"/>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F54786DB-2378-4851-A64E-44CE148B8603}" type="slidenum">
              <a:rPr lang="en-US" altLang="en-US">
                <a:solidFill>
                  <a:srgbClr val="898989"/>
                </a:solidFill>
              </a:rPr>
              <a:pPr eaLnBrk="1" hangingPunct="1"/>
              <a:t>14</a:t>
            </a:fld>
            <a:endParaRPr lang="en-US" altLang="en-US">
              <a:solidFill>
                <a:srgbClr val="898989"/>
              </a:solidFill>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p:cNvSpPr>
            <a:spLocks noGrp="1"/>
          </p:cNvSpPr>
          <p:nvPr>
            <p:ph type="title"/>
          </p:nvPr>
        </p:nvSpPr>
        <p:spPr/>
        <p:txBody>
          <a:bodyPr/>
          <a:lstStyle/>
          <a:p>
            <a:r>
              <a:rPr lang="en-US" altLang="en-US" sz="3800" dirty="0" smtClean="0"/>
              <a:t>Biomedical Informatics 5</a:t>
            </a:r>
          </a:p>
        </p:txBody>
      </p:sp>
      <p:pic>
        <p:nvPicPr>
          <p:cNvPr id="27654" name="Picture 1" descr="Informatics is viewed as four subfields: Public health informatics, clinical informatics, imaging informatics, and bioinformatics each with a specific focus as represented by the left-hand side. The right hand side lists the component sciences in biomedical informatics which includes computer science, clinical science, basic biomedical science, cognitive science, bioengineering, management science, and epidemiology and statistics.&#10;"/>
          <p:cNvPicPr>
            <a:picLocks noGrp="1" noChangeAspect="1"/>
          </p:cNvPicPr>
          <p:nvPr>
            <p:ph type="pic" sz="quarter" idx="14"/>
          </p:nvPr>
        </p:nvPicPr>
        <p:blipFill>
          <a:blip r:embed="rId3">
            <a:extLst>
              <a:ext uri="{28A0092B-C50C-407E-A947-70E740481C1C}">
                <a14:useLocalDpi xmlns:a14="http://schemas.microsoft.com/office/drawing/2010/main" val="0"/>
              </a:ext>
            </a:extLst>
          </a:blip>
          <a:stretch>
            <a:fillRect/>
          </a:stretch>
        </p:blipFill>
        <p:spPr bwMode="auto">
          <a:xfrm>
            <a:off x="714592" y="1455737"/>
            <a:ext cx="7716898" cy="3693871"/>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Content 1"/>
          <p:cNvSpPr>
            <a:spLocks noGrp="1"/>
          </p:cNvSpPr>
          <p:nvPr>
            <p:ph type="body" sz="quarter" idx="32"/>
          </p:nvPr>
        </p:nvSpPr>
        <p:spPr/>
        <p:txBody>
          <a:bodyPr/>
          <a:lstStyle/>
          <a:p>
            <a:r>
              <a:rPr lang="en-US" altLang="en-US" dirty="0"/>
              <a:t>Figure 1.2 Biomedical Informatics:  Modified by Dr. </a:t>
            </a:r>
            <a:r>
              <a:rPr lang="en-US" altLang="en-US" dirty="0" err="1"/>
              <a:t>Jiajie</a:t>
            </a:r>
            <a:r>
              <a:rPr lang="en-US" altLang="en-US" dirty="0"/>
              <a:t> Zhang, The University of Texas at Houston, School of Biomedical Informatics from </a:t>
            </a:r>
            <a:r>
              <a:rPr lang="en-US" altLang="en-US" dirty="0" err="1"/>
              <a:t>Shortliffe</a:t>
            </a:r>
            <a:r>
              <a:rPr lang="en-US" altLang="en-US" dirty="0"/>
              <a:t> &amp; Blois, 2001</a:t>
            </a:r>
          </a:p>
          <a:p>
            <a:endParaRPr lang="en-US" dirty="0"/>
          </a:p>
        </p:txBody>
      </p:sp>
      <p:sp>
        <p:nvSpPr>
          <p:cNvPr id="4" name="Slide Number"/>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385D8B80-B3EB-47B5-928E-8E99F2A57F02}" type="slidenum">
              <a:rPr lang="en-US" altLang="en-US">
                <a:solidFill>
                  <a:srgbClr val="898989"/>
                </a:solidFill>
              </a:rPr>
              <a:pPr eaLnBrk="1" hangingPunct="1"/>
              <a:t>15</a:t>
            </a:fld>
            <a:endParaRPr lang="en-US" altLang="en-US">
              <a:solidFill>
                <a:srgbClr val="898989"/>
              </a:solidFill>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p:cNvSpPr>
            <a:spLocks noGrp="1"/>
          </p:cNvSpPr>
          <p:nvPr>
            <p:ph type="title"/>
          </p:nvPr>
        </p:nvSpPr>
        <p:spPr/>
        <p:txBody>
          <a:bodyPr/>
          <a:lstStyle/>
          <a:p>
            <a:r>
              <a:rPr lang="en-US" altLang="en-US" sz="3800" dirty="0" smtClean="0"/>
              <a:t>Biomedical Informatics 6</a:t>
            </a:r>
          </a:p>
        </p:txBody>
      </p:sp>
      <p:pic>
        <p:nvPicPr>
          <p:cNvPr id="28678" name="Picture 1" descr="Informatics is viewed as four subfields: Public health informatics, clinical informatics, imaging informatics, and bioinformatics each with a specific focus as represented by the left-hand side. The right hand side lists the component sciences in biomedical informatics which includes computer science, clinical science, basic biomedical science, cognitive science, bioengineering, management science, and epidemiology and statistics.&#10;"/>
          <p:cNvPicPr>
            <a:picLocks noGrp="1" noChangeAspect="1"/>
          </p:cNvPicPr>
          <p:nvPr>
            <p:ph type="pic" sz="quarter" idx="14"/>
          </p:nvPr>
        </p:nvPicPr>
        <p:blipFill>
          <a:blip r:embed="rId3">
            <a:extLst>
              <a:ext uri="{28A0092B-C50C-407E-A947-70E740481C1C}">
                <a14:useLocalDpi xmlns:a14="http://schemas.microsoft.com/office/drawing/2010/main" val="0"/>
              </a:ext>
            </a:extLst>
          </a:blip>
          <a:stretch>
            <a:fillRect/>
          </a:stretch>
        </p:blipFill>
        <p:spPr bwMode="auto">
          <a:xfrm>
            <a:off x="713551" y="1417637"/>
            <a:ext cx="7716898" cy="3693871"/>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Content 1"/>
          <p:cNvSpPr>
            <a:spLocks noGrp="1"/>
          </p:cNvSpPr>
          <p:nvPr>
            <p:ph type="body" sz="quarter" idx="32"/>
          </p:nvPr>
        </p:nvSpPr>
        <p:spPr/>
        <p:txBody>
          <a:bodyPr/>
          <a:lstStyle/>
          <a:p>
            <a:r>
              <a:rPr lang="en-US" altLang="en-US" dirty="0"/>
              <a:t>Figure 1.2 Biomedical Informatics:  Modified by Dr. </a:t>
            </a:r>
            <a:r>
              <a:rPr lang="en-US" altLang="en-US" dirty="0" err="1"/>
              <a:t>Jiajie</a:t>
            </a:r>
            <a:r>
              <a:rPr lang="en-US" altLang="en-US" dirty="0"/>
              <a:t> Zhang, The University of Texas at Houston, School of Biomedical Informatics from </a:t>
            </a:r>
            <a:r>
              <a:rPr lang="en-US" altLang="en-US" dirty="0" err="1"/>
              <a:t>Shortliffe</a:t>
            </a:r>
            <a:r>
              <a:rPr lang="en-US" altLang="en-US" dirty="0"/>
              <a:t> &amp; Blois, 2001</a:t>
            </a:r>
          </a:p>
        </p:txBody>
      </p:sp>
      <p:sp>
        <p:nvSpPr>
          <p:cNvPr id="4" name="Slide Number"/>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F58B8150-CAAF-4C81-98AE-48882007AC32}" type="slidenum">
              <a:rPr lang="en-US" altLang="en-US">
                <a:solidFill>
                  <a:srgbClr val="898989"/>
                </a:solidFill>
              </a:rPr>
              <a:pPr eaLnBrk="1" hangingPunct="1"/>
              <a:t>16</a:t>
            </a:fld>
            <a:endParaRPr lang="en-US" altLang="en-US">
              <a:solidFill>
                <a:srgbClr val="898989"/>
              </a:solidFill>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p:cNvSpPr>
            <a:spLocks noGrp="1"/>
          </p:cNvSpPr>
          <p:nvPr>
            <p:ph type="title"/>
          </p:nvPr>
        </p:nvSpPr>
        <p:spPr/>
        <p:txBody>
          <a:bodyPr/>
          <a:lstStyle/>
          <a:p>
            <a:r>
              <a:rPr lang="en-US" altLang="en-US" sz="3800" dirty="0" smtClean="0"/>
              <a:t>Biomedical Informatics 7</a:t>
            </a:r>
          </a:p>
        </p:txBody>
      </p:sp>
      <p:pic>
        <p:nvPicPr>
          <p:cNvPr id="29702" name="Picture 1" descr="Informatics is viewed as four subfields: Public health informatics, clinical informatics, imaging informatics, and bioinformatics each with a specific focus as represented by the left-hand side. The right hand side lists the component sciences in biomedical informatics which includes computer science, clinical science, basic biomedical science, cognitive science, bioengineering, management science, and epidemiology and statistics.&#10;"/>
          <p:cNvPicPr>
            <a:picLocks noGrp="1" noChangeAspect="1"/>
          </p:cNvPicPr>
          <p:nvPr>
            <p:ph type="pic" sz="quarter" idx="14"/>
          </p:nvPr>
        </p:nvPicPr>
        <p:blipFill>
          <a:blip r:embed="rId3">
            <a:extLst>
              <a:ext uri="{28A0092B-C50C-407E-A947-70E740481C1C}">
                <a14:useLocalDpi xmlns:a14="http://schemas.microsoft.com/office/drawing/2010/main" val="0"/>
              </a:ext>
            </a:extLst>
          </a:blip>
          <a:stretch>
            <a:fillRect/>
          </a:stretch>
        </p:blipFill>
        <p:spPr bwMode="auto">
          <a:xfrm>
            <a:off x="713551" y="1417637"/>
            <a:ext cx="7716898" cy="3693871"/>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Content 1"/>
          <p:cNvSpPr>
            <a:spLocks noGrp="1"/>
          </p:cNvSpPr>
          <p:nvPr>
            <p:ph type="body" sz="quarter" idx="32"/>
          </p:nvPr>
        </p:nvSpPr>
        <p:spPr/>
        <p:txBody>
          <a:bodyPr/>
          <a:lstStyle/>
          <a:p>
            <a:r>
              <a:rPr lang="en-US" altLang="en-US" dirty="0"/>
              <a:t>Figure 1.2 Biomedical Informatics:  Modified by Dr. </a:t>
            </a:r>
            <a:r>
              <a:rPr lang="en-US" altLang="en-US" dirty="0" err="1"/>
              <a:t>Jiajie</a:t>
            </a:r>
            <a:r>
              <a:rPr lang="en-US" altLang="en-US" dirty="0"/>
              <a:t> Zhang, The University of Texas at Houston, School of Biomedical Informatics from </a:t>
            </a:r>
            <a:r>
              <a:rPr lang="en-US" altLang="en-US" dirty="0" err="1"/>
              <a:t>Shortliffe</a:t>
            </a:r>
            <a:r>
              <a:rPr lang="en-US" altLang="en-US" dirty="0"/>
              <a:t> &amp; Blois, 2001</a:t>
            </a:r>
          </a:p>
          <a:p>
            <a:endParaRPr lang="en-US" dirty="0"/>
          </a:p>
        </p:txBody>
      </p:sp>
      <p:sp>
        <p:nvSpPr>
          <p:cNvPr id="4" name="Slide Number"/>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B28CB843-BDFE-4175-9D17-3FA85506050F}" type="slidenum">
              <a:rPr lang="en-US" altLang="en-US">
                <a:solidFill>
                  <a:srgbClr val="898989"/>
                </a:solidFill>
              </a:rPr>
              <a:pPr eaLnBrk="1" hangingPunct="1"/>
              <a:t>17</a:t>
            </a:fld>
            <a:endParaRPr lang="en-US" altLang="en-US">
              <a:solidFill>
                <a:srgbClr val="898989"/>
              </a:solidFill>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p:cNvSpPr>
            <a:spLocks noGrp="1"/>
          </p:cNvSpPr>
          <p:nvPr>
            <p:ph type="title"/>
          </p:nvPr>
        </p:nvSpPr>
        <p:spPr/>
        <p:txBody>
          <a:bodyPr/>
          <a:lstStyle/>
          <a:p>
            <a:r>
              <a:rPr lang="en-US" altLang="en-US" sz="3800" dirty="0" smtClean="0"/>
              <a:t>Biomedical Informatics 8</a:t>
            </a:r>
          </a:p>
        </p:txBody>
      </p:sp>
      <p:pic>
        <p:nvPicPr>
          <p:cNvPr id="30726" name="Picture 1" descr="Informatics is viewed as four subfields: Public health informatics, clinical informatics, imaging informatics, and bioinformatics each with a specific focus as represented by the left-hand side. The right hand side lists the component sciences in biomedical informatics which includes computer science, clinical science, basic biomedical science, cognitive science, bioengineering, management science, and epidemiology and statistics.&#10;"/>
          <p:cNvPicPr>
            <a:picLocks noGrp="1" noChangeAspect="1"/>
          </p:cNvPicPr>
          <p:nvPr>
            <p:ph type="pic" sz="quarter" idx="14"/>
          </p:nvPr>
        </p:nvPicPr>
        <p:blipFill>
          <a:blip r:embed="rId3">
            <a:extLst>
              <a:ext uri="{28A0092B-C50C-407E-A947-70E740481C1C}">
                <a14:useLocalDpi xmlns:a14="http://schemas.microsoft.com/office/drawing/2010/main" val="0"/>
              </a:ext>
            </a:extLst>
          </a:blip>
          <a:stretch>
            <a:fillRect/>
          </a:stretch>
        </p:blipFill>
        <p:spPr bwMode="auto">
          <a:xfrm>
            <a:off x="713551" y="1417637"/>
            <a:ext cx="7716898" cy="3693871"/>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Content 1"/>
          <p:cNvSpPr>
            <a:spLocks noGrp="1"/>
          </p:cNvSpPr>
          <p:nvPr>
            <p:ph type="body" sz="quarter" idx="32"/>
          </p:nvPr>
        </p:nvSpPr>
        <p:spPr/>
        <p:txBody>
          <a:bodyPr/>
          <a:lstStyle/>
          <a:p>
            <a:r>
              <a:rPr lang="en-US" altLang="en-US" dirty="0"/>
              <a:t>Figure 1.2 Biomedical Informatics:  Modified by Dr. </a:t>
            </a:r>
            <a:r>
              <a:rPr lang="en-US" altLang="en-US" dirty="0" err="1"/>
              <a:t>Jiajie</a:t>
            </a:r>
            <a:r>
              <a:rPr lang="en-US" altLang="en-US" dirty="0"/>
              <a:t> Zhang, The University of Texas at Houston, School of Biomedical Informatics from </a:t>
            </a:r>
            <a:r>
              <a:rPr lang="en-US" altLang="en-US" dirty="0" err="1"/>
              <a:t>Shortliffe</a:t>
            </a:r>
            <a:r>
              <a:rPr lang="en-US" altLang="en-US" dirty="0"/>
              <a:t> &amp; Blois, 2001</a:t>
            </a:r>
          </a:p>
          <a:p>
            <a:endParaRPr lang="en-US" dirty="0"/>
          </a:p>
        </p:txBody>
      </p:sp>
      <p:sp>
        <p:nvSpPr>
          <p:cNvPr id="4" name="Slide Number"/>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BF566DC5-06FC-4291-8F53-7152373CB2D1}" type="slidenum">
              <a:rPr lang="en-US" altLang="en-US">
                <a:solidFill>
                  <a:srgbClr val="898989"/>
                </a:solidFill>
              </a:rPr>
              <a:pPr eaLnBrk="1" hangingPunct="1"/>
              <a:t>18</a:t>
            </a:fld>
            <a:endParaRPr lang="en-US" altLang="en-US">
              <a:solidFill>
                <a:srgbClr val="898989"/>
              </a:solidFill>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p:cNvSpPr>
            <a:spLocks noGrp="1"/>
          </p:cNvSpPr>
          <p:nvPr>
            <p:ph type="title"/>
          </p:nvPr>
        </p:nvSpPr>
        <p:spPr/>
        <p:txBody>
          <a:bodyPr/>
          <a:lstStyle/>
          <a:p>
            <a:r>
              <a:rPr lang="en-US" altLang="en-US" sz="3800" smtClean="0"/>
              <a:t>Current Drivers</a:t>
            </a:r>
          </a:p>
        </p:txBody>
      </p:sp>
      <p:sp>
        <p:nvSpPr>
          <p:cNvPr id="31747" name="Content 1"/>
          <p:cNvSpPr>
            <a:spLocks noGrp="1"/>
          </p:cNvSpPr>
          <p:nvPr>
            <p:ph sz="quarter" idx="1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tLang="en-US" sz="2800" dirty="0" smtClean="0"/>
              <a:t>American Recovery and Reinvestment Act (ARRA)</a:t>
            </a:r>
          </a:p>
          <a:p>
            <a:pPr lvl="1"/>
            <a:r>
              <a:rPr lang="en-US" altLang="en-US" sz="2400" dirty="0" smtClean="0"/>
              <a:t>Health Information Technology for Economic and Clinical Health (HITECH) Programs</a:t>
            </a:r>
          </a:p>
          <a:p>
            <a:pPr lvl="2"/>
            <a:r>
              <a:rPr lang="en-US" altLang="en-US" sz="2000" dirty="0" smtClean="0"/>
              <a:t>Meaningful use of interoperable health information technology and qualified EHRs</a:t>
            </a:r>
          </a:p>
          <a:p>
            <a:r>
              <a:rPr lang="en-US" altLang="en-US" sz="2800" dirty="0" smtClean="0"/>
              <a:t>Patient Protection and Affordable Care Act</a:t>
            </a:r>
          </a:p>
          <a:p>
            <a:pPr lvl="1"/>
            <a:r>
              <a:rPr lang="en-US" altLang="en-US" sz="2400" dirty="0" smtClean="0"/>
              <a:t>Provides for a number of “Alternative Payment Models” which require health information technology</a:t>
            </a:r>
          </a:p>
          <a:p>
            <a:pPr lvl="2"/>
            <a:r>
              <a:rPr lang="en-US" altLang="en-US" sz="2000" dirty="0" smtClean="0"/>
              <a:t>Data analysis and reporting are necessary to improve quality and lower costs</a:t>
            </a:r>
          </a:p>
          <a:p>
            <a:endParaRPr lang="en-US" altLang="en-US" sz="2800" dirty="0" smtClean="0"/>
          </a:p>
          <a:p>
            <a:pPr lvl="1"/>
            <a:endParaRPr lang="en-US" altLang="en-US" sz="2400" dirty="0" smtClean="0"/>
          </a:p>
        </p:txBody>
      </p:sp>
      <p:sp>
        <p:nvSpPr>
          <p:cNvPr id="4" name="Slide Number"/>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BC413F28-F946-4B19-BFA2-905C5D94E643}" type="slidenum">
              <a:rPr lang="en-US" altLang="en-US">
                <a:solidFill>
                  <a:srgbClr val="898989"/>
                </a:solidFill>
              </a:rPr>
              <a:pPr eaLnBrk="1" hangingPunct="1"/>
              <a:t>19</a:t>
            </a:fld>
            <a:endParaRPr lang="en-US" altLang="en-US">
              <a:solidFill>
                <a:srgbClr val="898989"/>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p:cNvSpPr>
            <a:spLocks noGrp="1"/>
          </p:cNvSpPr>
          <p:nvPr>
            <p:ph type="title"/>
          </p:nvPr>
        </p:nvSpPr>
        <p:spPr/>
        <p:txBody>
          <a:bodyPr/>
          <a:lstStyle/>
          <a:p>
            <a:pPr eaLnBrk="1" hangingPunct="1"/>
            <a:r>
              <a:rPr lang="en-US" altLang="en-US" sz="3800" smtClean="0"/>
              <a:t>What is Health Informatics?</a:t>
            </a:r>
            <a:br>
              <a:rPr lang="en-US" altLang="en-US" sz="3800" smtClean="0"/>
            </a:br>
            <a:r>
              <a:rPr lang="en-US" altLang="en-US" sz="3800" smtClean="0"/>
              <a:t>Learning Objectives</a:t>
            </a:r>
          </a:p>
        </p:txBody>
      </p:sp>
      <p:sp>
        <p:nvSpPr>
          <p:cNvPr id="13316" name="Content 1"/>
          <p:cNvSpPr>
            <a:spLocks noGrp="1"/>
          </p:cNvSpPr>
          <p:nvPr>
            <p:ph sz="quarter" idx="14"/>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514350" indent="-514350" eaLnBrk="1" hangingPunct="1">
              <a:buFont typeface="Arial" panose="020B0604020202020204" pitchFamily="34" charset="0"/>
              <a:buAutoNum type="arabicPeriod"/>
            </a:pPr>
            <a:r>
              <a:rPr lang="en-US" altLang="en-US" sz="2800" dirty="0" smtClean="0"/>
              <a:t>Define information management, information system (technology) and informatics </a:t>
            </a:r>
          </a:p>
          <a:p>
            <a:pPr marL="514350" indent="-514350" eaLnBrk="1" hangingPunct="1">
              <a:buFont typeface="Arial" panose="020B0604020202020204" pitchFamily="34" charset="0"/>
              <a:buAutoNum type="arabicPeriod"/>
            </a:pPr>
            <a:r>
              <a:rPr lang="en-US" altLang="en-US" sz="2800" dirty="0" smtClean="0"/>
              <a:t>Explain the basic theoretical concept that underlies informatics practice </a:t>
            </a:r>
          </a:p>
          <a:p>
            <a:pPr marL="514350" indent="-514350" eaLnBrk="1" hangingPunct="1">
              <a:buFont typeface="Arial" panose="020B0604020202020204" pitchFamily="34" charset="0"/>
              <a:buAutoNum type="arabicPeriod"/>
            </a:pPr>
            <a:r>
              <a:rPr lang="en-US" altLang="en-US" sz="2800" dirty="0" smtClean="0"/>
              <a:t>Define the meaning of biomedical and health informatics as a field of study </a:t>
            </a:r>
          </a:p>
          <a:p>
            <a:pPr marL="457200" indent="-457200">
              <a:buFont typeface="Arial" panose="020B0604020202020204" pitchFamily="34" charset="0"/>
              <a:buAutoNum type="arabicPeriod" startAt="4"/>
            </a:pPr>
            <a:r>
              <a:rPr lang="en-US" altLang="en-US" sz="2800" dirty="0"/>
              <a:t>Describe the biomedical informatics areas of applications </a:t>
            </a:r>
            <a:endParaRPr lang="en-US" altLang="en-US" sz="2800" dirty="0" smtClean="0"/>
          </a:p>
          <a:p>
            <a:pPr marL="457200" indent="-457200">
              <a:buFont typeface="Arial" panose="020B0604020202020204" pitchFamily="34" charset="0"/>
              <a:buAutoNum type="arabicPeriod" startAt="4"/>
            </a:pPr>
            <a:r>
              <a:rPr lang="en-US" altLang="en-US" sz="2800" dirty="0" smtClean="0"/>
              <a:t>Summarize </a:t>
            </a:r>
            <a:r>
              <a:rPr lang="en-US" altLang="en-US" sz="2800" dirty="0"/>
              <a:t>the informatics drivers and trends </a:t>
            </a:r>
            <a:br>
              <a:rPr lang="en-US" altLang="en-US" sz="2800" dirty="0"/>
            </a:br>
            <a:endParaRPr lang="en-US" altLang="en-US" sz="2800" dirty="0" smtClean="0"/>
          </a:p>
        </p:txBody>
      </p:sp>
      <p:sp>
        <p:nvSpPr>
          <p:cNvPr id="3" name="Slide Number"/>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F074E75C-8BD6-41AB-86B8-10362CA37004}" type="slidenum">
              <a:rPr lang="en-US" altLang="en-US">
                <a:solidFill>
                  <a:srgbClr val="898989"/>
                </a:solidFill>
              </a:rPr>
              <a:pPr eaLnBrk="1" hangingPunct="1"/>
              <a:t>2</a:t>
            </a:fld>
            <a:endParaRPr lang="en-US" altLang="en-US">
              <a:solidFill>
                <a:srgbClr val="898989"/>
              </a:solidFill>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p:cNvSpPr>
            <a:spLocks noGrp="1"/>
          </p:cNvSpPr>
          <p:nvPr>
            <p:ph type="title"/>
          </p:nvPr>
        </p:nvSpPr>
        <p:spPr/>
        <p:txBody>
          <a:bodyPr/>
          <a:lstStyle/>
          <a:p>
            <a:r>
              <a:rPr lang="en-US" altLang="en-US" sz="3800" smtClean="0"/>
              <a:t>Current Trends in Health Informatics</a:t>
            </a:r>
          </a:p>
        </p:txBody>
      </p:sp>
      <p:sp>
        <p:nvSpPr>
          <p:cNvPr id="32771" name="Content 1"/>
          <p:cNvSpPr>
            <a:spLocks noGrp="1"/>
          </p:cNvSpPr>
          <p:nvPr>
            <p:ph sz="quarter" idx="1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tLang="en-US" smtClean="0"/>
              <a:t>eHealth</a:t>
            </a:r>
          </a:p>
          <a:p>
            <a:r>
              <a:rPr lang="en-US" altLang="en-US" smtClean="0"/>
              <a:t>Electronic medical records</a:t>
            </a:r>
          </a:p>
          <a:p>
            <a:r>
              <a:rPr lang="en-US" altLang="en-US" smtClean="0"/>
              <a:t>Electronic health records</a:t>
            </a:r>
          </a:p>
          <a:p>
            <a:r>
              <a:rPr lang="en-US" altLang="en-US" smtClean="0"/>
              <a:t>Health information exchange</a:t>
            </a:r>
          </a:p>
          <a:p>
            <a:endParaRPr lang="en-US" altLang="en-US" smtClean="0"/>
          </a:p>
          <a:p>
            <a:endParaRPr lang="en-US" altLang="en-US" smtClean="0"/>
          </a:p>
          <a:p>
            <a:pPr lvl="1"/>
            <a:endParaRPr lang="en-US" altLang="en-US" smtClean="0"/>
          </a:p>
        </p:txBody>
      </p:sp>
      <p:sp>
        <p:nvSpPr>
          <p:cNvPr id="4" name="Slide Number"/>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5164DEEC-1EE6-475B-B124-480A0B835868}" type="slidenum">
              <a:rPr lang="en-US" altLang="en-US">
                <a:solidFill>
                  <a:srgbClr val="898989"/>
                </a:solidFill>
              </a:rPr>
              <a:pPr eaLnBrk="1" hangingPunct="1"/>
              <a:t>20</a:t>
            </a:fld>
            <a:endParaRPr lang="en-US" altLang="en-US">
              <a:solidFill>
                <a:srgbClr val="898989"/>
              </a:solidFill>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p:cNvSpPr>
            <a:spLocks noGrp="1"/>
          </p:cNvSpPr>
          <p:nvPr>
            <p:ph type="title"/>
          </p:nvPr>
        </p:nvSpPr>
        <p:spPr/>
        <p:txBody>
          <a:bodyPr/>
          <a:lstStyle/>
          <a:p>
            <a:r>
              <a:rPr lang="en-US" altLang="en-US" sz="3800" smtClean="0"/>
              <a:t>eHealth</a:t>
            </a:r>
          </a:p>
        </p:txBody>
      </p:sp>
      <p:sp>
        <p:nvSpPr>
          <p:cNvPr id="33795" name="Content 1"/>
          <p:cNvSpPr>
            <a:spLocks noGrp="1"/>
          </p:cNvSpPr>
          <p:nvPr>
            <p:ph sz="quarter" idx="1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tLang="en-US" smtClean="0"/>
              <a:t>WHO’s definition</a:t>
            </a:r>
          </a:p>
          <a:p>
            <a:pPr lvl="1"/>
            <a:r>
              <a:rPr lang="en-US" altLang="en-US" smtClean="0"/>
              <a:t>Use of information and communication technologies for health for different purposes</a:t>
            </a:r>
          </a:p>
          <a:p>
            <a:r>
              <a:rPr lang="en-US" altLang="en-US" smtClean="0"/>
              <a:t>HIMSS’s definition</a:t>
            </a:r>
          </a:p>
          <a:p>
            <a:pPr lvl="1"/>
            <a:r>
              <a:rPr lang="en-US" altLang="en-US" smtClean="0"/>
              <a:t>Application of the Internet/other technologies to health care for various goals and objectives</a:t>
            </a:r>
          </a:p>
          <a:p>
            <a:endParaRPr lang="en-US" altLang="en-US" smtClean="0"/>
          </a:p>
          <a:p>
            <a:endParaRPr lang="en-US" altLang="en-US" smtClean="0"/>
          </a:p>
          <a:p>
            <a:pPr lvl="1"/>
            <a:endParaRPr lang="en-US" altLang="en-US" smtClean="0"/>
          </a:p>
        </p:txBody>
      </p:sp>
      <p:sp>
        <p:nvSpPr>
          <p:cNvPr id="4" name="Slide Number"/>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723C78D5-9835-4E2A-8F9F-F79E910CBD63}" type="slidenum">
              <a:rPr lang="en-US" altLang="en-US">
                <a:solidFill>
                  <a:srgbClr val="898989"/>
                </a:solidFill>
              </a:rPr>
              <a:pPr eaLnBrk="1" hangingPunct="1"/>
              <a:t>21</a:t>
            </a:fld>
            <a:endParaRPr lang="en-US" altLang="en-US">
              <a:solidFill>
                <a:srgbClr val="898989"/>
              </a:solidFill>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p:cNvSpPr>
            <a:spLocks noGrp="1"/>
          </p:cNvSpPr>
          <p:nvPr>
            <p:ph type="title"/>
          </p:nvPr>
        </p:nvSpPr>
        <p:spPr/>
        <p:txBody>
          <a:bodyPr/>
          <a:lstStyle/>
          <a:p>
            <a:r>
              <a:rPr lang="en-US" altLang="en-US" sz="3800" smtClean="0"/>
              <a:t>Electronic Medical Record (EMR)</a:t>
            </a:r>
          </a:p>
        </p:txBody>
      </p:sp>
      <p:sp>
        <p:nvSpPr>
          <p:cNvPr id="34819" name="Content 1"/>
          <p:cNvSpPr>
            <a:spLocks noGrp="1"/>
          </p:cNvSpPr>
          <p:nvPr>
            <p:ph sz="quarter" idx="1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tLang="en-US" smtClean="0"/>
              <a:t>Electronic record of health-related information on an individual</a:t>
            </a:r>
          </a:p>
          <a:p>
            <a:pPr lvl="1"/>
            <a:r>
              <a:rPr lang="en-US" altLang="en-US" smtClean="0"/>
              <a:t>Within one health care organization</a:t>
            </a:r>
          </a:p>
          <a:p>
            <a:endParaRPr lang="en-US" altLang="en-US" smtClean="0"/>
          </a:p>
          <a:p>
            <a:endParaRPr lang="en-US" altLang="en-US" smtClean="0"/>
          </a:p>
          <a:p>
            <a:pPr lvl="1"/>
            <a:endParaRPr lang="en-US" altLang="en-US" smtClean="0"/>
          </a:p>
        </p:txBody>
      </p:sp>
      <p:sp>
        <p:nvSpPr>
          <p:cNvPr id="4" name="Slide Number"/>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FC480ACE-0895-46A2-8784-E02428B49065}" type="slidenum">
              <a:rPr lang="en-US" altLang="en-US">
                <a:solidFill>
                  <a:srgbClr val="898989"/>
                </a:solidFill>
              </a:rPr>
              <a:pPr eaLnBrk="1" hangingPunct="1"/>
              <a:t>22</a:t>
            </a:fld>
            <a:endParaRPr lang="en-US" altLang="en-US">
              <a:solidFill>
                <a:srgbClr val="898989"/>
              </a:solidFill>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itle"/>
          <p:cNvSpPr>
            <a:spLocks noGrp="1"/>
          </p:cNvSpPr>
          <p:nvPr>
            <p:ph type="title"/>
          </p:nvPr>
        </p:nvSpPr>
        <p:spPr/>
        <p:txBody>
          <a:bodyPr/>
          <a:lstStyle/>
          <a:p>
            <a:r>
              <a:rPr lang="en-US" altLang="en-US" sz="3800" smtClean="0"/>
              <a:t>Electronic Health Record (EHR)</a:t>
            </a:r>
          </a:p>
        </p:txBody>
      </p:sp>
      <p:sp>
        <p:nvSpPr>
          <p:cNvPr id="35843" name="Content 1"/>
          <p:cNvSpPr>
            <a:spLocks noGrp="1"/>
          </p:cNvSpPr>
          <p:nvPr>
            <p:ph sz="quarter" idx="1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tLang="en-US" smtClean="0"/>
              <a:t>Electronic record of health-related information on an individual</a:t>
            </a:r>
          </a:p>
          <a:p>
            <a:pPr lvl="1"/>
            <a:r>
              <a:rPr lang="en-US" altLang="en-US" smtClean="0"/>
              <a:t>Across more than one health care organization</a:t>
            </a:r>
          </a:p>
          <a:p>
            <a:endParaRPr lang="en-US" altLang="en-US" smtClean="0"/>
          </a:p>
          <a:p>
            <a:endParaRPr lang="en-US" altLang="en-US" smtClean="0"/>
          </a:p>
          <a:p>
            <a:pPr lvl="1"/>
            <a:endParaRPr lang="en-US" altLang="en-US" smtClean="0"/>
          </a:p>
        </p:txBody>
      </p:sp>
      <p:sp>
        <p:nvSpPr>
          <p:cNvPr id="4" name="Slide Number"/>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0393A24A-4FAF-4AF0-ACDB-7191A3CD5EEE}" type="slidenum">
              <a:rPr lang="en-US" altLang="en-US">
                <a:solidFill>
                  <a:srgbClr val="898989"/>
                </a:solidFill>
              </a:rPr>
              <a:pPr eaLnBrk="1" hangingPunct="1"/>
              <a:t>23</a:t>
            </a:fld>
            <a:endParaRPr lang="en-US" altLang="en-US">
              <a:solidFill>
                <a:srgbClr val="898989"/>
              </a:solidFill>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itle"/>
          <p:cNvSpPr>
            <a:spLocks noGrp="1"/>
          </p:cNvSpPr>
          <p:nvPr>
            <p:ph type="title"/>
          </p:nvPr>
        </p:nvSpPr>
        <p:spPr/>
        <p:txBody>
          <a:bodyPr/>
          <a:lstStyle/>
          <a:p>
            <a:r>
              <a:rPr lang="en-US" altLang="en-US" sz="3800" smtClean="0"/>
              <a:t>Health Information Exchange (HIE)</a:t>
            </a:r>
          </a:p>
        </p:txBody>
      </p:sp>
      <p:sp>
        <p:nvSpPr>
          <p:cNvPr id="36867" name="Content 1"/>
          <p:cNvSpPr>
            <a:spLocks noGrp="1"/>
          </p:cNvSpPr>
          <p:nvPr>
            <p:ph sz="quarter" idx="1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en-US" smtClean="0"/>
              <a:t>Electronic movement of health-related information among organizations</a:t>
            </a:r>
          </a:p>
          <a:p>
            <a:pPr eaLnBrk="1" hangingPunct="1"/>
            <a:r>
              <a:rPr lang="en-US" altLang="en-US" smtClean="0"/>
              <a:t>Involves networks</a:t>
            </a:r>
          </a:p>
          <a:p>
            <a:pPr eaLnBrk="1" hangingPunct="1"/>
            <a:r>
              <a:rPr lang="en-US" altLang="en-US" smtClean="0"/>
              <a:t>Local, state, and national HIE initiatives</a:t>
            </a:r>
          </a:p>
          <a:p>
            <a:pPr eaLnBrk="1" hangingPunct="1"/>
            <a:endParaRPr lang="en-US" altLang="en-US" smtClean="0"/>
          </a:p>
          <a:p>
            <a:endParaRPr lang="en-US" altLang="en-US" smtClean="0"/>
          </a:p>
          <a:p>
            <a:pPr lvl="1"/>
            <a:endParaRPr lang="en-US" altLang="en-US" smtClean="0"/>
          </a:p>
        </p:txBody>
      </p:sp>
      <p:sp>
        <p:nvSpPr>
          <p:cNvPr id="4" name="Slide Number"/>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20BCEFA3-0827-421E-BBF3-39B84D6CF8C5}" type="slidenum">
              <a:rPr lang="en-US" altLang="en-US">
                <a:solidFill>
                  <a:srgbClr val="898989"/>
                </a:solidFill>
              </a:rPr>
              <a:pPr eaLnBrk="1" hangingPunct="1"/>
              <a:t>24</a:t>
            </a:fld>
            <a:endParaRPr lang="en-US" altLang="en-US">
              <a:solidFill>
                <a:srgbClr val="898989"/>
              </a:solidFill>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p:cNvSpPr>
            <a:spLocks noGrp="1"/>
          </p:cNvSpPr>
          <p:nvPr>
            <p:ph type="title"/>
          </p:nvPr>
        </p:nvSpPr>
        <p:spPr/>
        <p:txBody>
          <a:bodyPr/>
          <a:lstStyle/>
          <a:p>
            <a:pPr eaLnBrk="1" hangingPunct="1"/>
            <a:r>
              <a:rPr lang="en-US" altLang="en-US" sz="3800" smtClean="0"/>
              <a:t>What is Health Informatics?</a:t>
            </a:r>
            <a:br>
              <a:rPr lang="en-US" altLang="en-US" sz="3800" smtClean="0"/>
            </a:br>
            <a:r>
              <a:rPr lang="en-US" altLang="en-US" sz="3800" smtClean="0"/>
              <a:t>Summary – Lecture a</a:t>
            </a:r>
          </a:p>
        </p:txBody>
      </p:sp>
      <p:sp>
        <p:nvSpPr>
          <p:cNvPr id="37892" name="Content 1"/>
          <p:cNvSpPr>
            <a:spLocks noGrp="1"/>
          </p:cNvSpPr>
          <p:nvPr>
            <p:ph type="body"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en-US" smtClean="0"/>
              <a:t>Defined terms</a:t>
            </a:r>
          </a:p>
          <a:p>
            <a:pPr eaLnBrk="1" hangingPunct="1"/>
            <a:r>
              <a:rPr lang="en-US" altLang="en-US" smtClean="0"/>
              <a:t>Described theorem</a:t>
            </a:r>
          </a:p>
          <a:p>
            <a:pPr eaLnBrk="1" hangingPunct="1"/>
            <a:r>
              <a:rPr lang="en-US" altLang="en-US" smtClean="0"/>
              <a:t>Explained field of study related to biomedical and health informatics</a:t>
            </a:r>
          </a:p>
          <a:p>
            <a:pPr eaLnBrk="1" hangingPunct="1"/>
            <a:r>
              <a:rPr lang="en-US" altLang="en-US" smtClean="0"/>
              <a:t>Provided an overview of drivers and trends</a:t>
            </a:r>
          </a:p>
          <a:p>
            <a:pPr eaLnBrk="1" hangingPunct="1"/>
            <a:endParaRPr lang="en-US" altLang="en-US" smtClean="0"/>
          </a:p>
        </p:txBody>
      </p:sp>
      <p:sp>
        <p:nvSpPr>
          <p:cNvPr id="3" name="Slide Number"/>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728522BE-83CD-4931-A7EF-20EC3A97BC0D}" type="slidenum">
              <a:rPr lang="en-US" altLang="en-US">
                <a:solidFill>
                  <a:srgbClr val="898989"/>
                </a:solidFill>
              </a:rPr>
              <a:pPr eaLnBrk="1" hangingPunct="1"/>
              <a:t>25</a:t>
            </a:fld>
            <a:endParaRPr lang="en-US" altLang="en-US">
              <a:solidFill>
                <a:srgbClr val="898989"/>
              </a:solidFill>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p:cNvSpPr>
            <a:spLocks noGrp="1"/>
          </p:cNvSpPr>
          <p:nvPr>
            <p:ph type="title"/>
          </p:nvPr>
        </p:nvSpPr>
        <p:spPr/>
        <p:txBody>
          <a:bodyPr rtlCol="0">
            <a:normAutofit fontScale="90000"/>
          </a:bodyPr>
          <a:lstStyle/>
          <a:p>
            <a:pPr eaLnBrk="1" hangingPunct="1">
              <a:defRPr/>
            </a:pPr>
            <a:r>
              <a:rPr lang="en-US" sz="4200" dirty="0" smtClean="0"/>
              <a:t>What</a:t>
            </a:r>
            <a:r>
              <a:rPr lang="en-US" dirty="0" smtClean="0"/>
              <a:t> </a:t>
            </a:r>
            <a:r>
              <a:rPr lang="en-US" sz="4200" dirty="0" smtClean="0"/>
              <a:t>is Health Informatics?</a:t>
            </a:r>
            <a:br>
              <a:rPr lang="en-US" sz="4200" dirty="0" smtClean="0"/>
            </a:br>
            <a:r>
              <a:rPr lang="en-US" sz="4200" dirty="0" smtClean="0"/>
              <a:t>References – 1 – Lecture a</a:t>
            </a:r>
          </a:p>
        </p:txBody>
      </p:sp>
      <p:sp>
        <p:nvSpPr>
          <p:cNvPr id="38918" name="Content 1"/>
          <p:cNvSpPr>
            <a:spLocks noGrp="1"/>
          </p:cNvSpPr>
          <p:nvPr>
            <p:ph type="body" sz="quarter" idx="16"/>
          </p:nvPr>
        </p:nvSpPr>
        <p:spPr bwMode="auto">
          <a:xfrm>
            <a:off x="457200" y="1600200"/>
            <a:ext cx="8229600" cy="466344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en-US" dirty="0" smtClean="0"/>
              <a:t>References </a:t>
            </a:r>
          </a:p>
          <a:p>
            <a:pPr marL="407988" indent="-407988" eaLnBrk="1" hangingPunct="1"/>
            <a:r>
              <a:rPr lang="en-US" altLang="en-US" sz="1400" b="0" dirty="0" smtClean="0"/>
              <a:t>Altman, R. B. , &amp; Mooney, S. D. (2001). Bioinformatics. In </a:t>
            </a:r>
            <a:r>
              <a:rPr lang="en-US" altLang="en-US" sz="1400" b="0" dirty="0" err="1" smtClean="0"/>
              <a:t>Shortliffe</a:t>
            </a:r>
            <a:r>
              <a:rPr lang="en-US" altLang="en-US" sz="1400" b="0" dirty="0" smtClean="0"/>
              <a:t>. E., &amp; </a:t>
            </a:r>
            <a:r>
              <a:rPr lang="en-US" altLang="en-US" sz="1400" b="0" dirty="0" err="1" smtClean="0"/>
              <a:t>Cimino</a:t>
            </a:r>
            <a:r>
              <a:rPr lang="en-US" altLang="en-US" sz="1400" b="0" dirty="0" smtClean="0"/>
              <a:t>, J.J. (Eds.), </a:t>
            </a:r>
            <a:r>
              <a:rPr lang="en-US" altLang="en-US" sz="1400" b="0" i="1" dirty="0" smtClean="0"/>
              <a:t>Biomedical informatics: Computer applications in health care and biomedicine</a:t>
            </a:r>
            <a:r>
              <a:rPr lang="en-US" altLang="en-US" sz="1400" b="0" dirty="0" smtClean="0"/>
              <a:t> (3</a:t>
            </a:r>
            <a:r>
              <a:rPr lang="en-US" altLang="en-US" sz="1400" b="0" baseline="30000" dirty="0" smtClean="0"/>
              <a:t>rd</a:t>
            </a:r>
            <a:r>
              <a:rPr lang="en-US" altLang="en-US" sz="1400" b="0" dirty="0" smtClean="0"/>
              <a:t> </a:t>
            </a:r>
            <a:r>
              <a:rPr lang="en-US" altLang="en-US" sz="1400" b="0" dirty="0" err="1" smtClean="0"/>
              <a:t>ed</a:t>
            </a:r>
            <a:r>
              <a:rPr lang="en-US" altLang="en-US" sz="1400" b="0" dirty="0" smtClean="0"/>
              <a:t>) (p. 763. New York, NY: Springer Science + Business Media.</a:t>
            </a:r>
          </a:p>
          <a:p>
            <a:pPr marL="407988" indent="-407988" eaLnBrk="1" hangingPunct="1"/>
            <a:r>
              <a:rPr lang="en-US" altLang="en-US" sz="1400" b="0" dirty="0" smtClean="0"/>
              <a:t>American Health Information Management Association. (2012). </a:t>
            </a:r>
            <a:r>
              <a:rPr lang="en-US" altLang="en-US" sz="1400" b="0" i="1" dirty="0" smtClean="0"/>
              <a:t>Pocket glossary for health information management and technology </a:t>
            </a:r>
            <a:r>
              <a:rPr lang="en-US" altLang="en-US" sz="1400" b="0" dirty="0" smtClean="0"/>
              <a:t>(3</a:t>
            </a:r>
            <a:r>
              <a:rPr lang="en-US" altLang="en-US" sz="1400" b="0" baseline="30000" dirty="0" smtClean="0"/>
              <a:t>rd</a:t>
            </a:r>
            <a:r>
              <a:rPr lang="en-US" altLang="en-US" sz="1400" b="0" dirty="0" smtClean="0"/>
              <a:t> ed.). Chicago, IL: Author.</a:t>
            </a:r>
          </a:p>
          <a:p>
            <a:pPr marL="407988" indent="-407988" eaLnBrk="1" hangingPunct="1"/>
            <a:r>
              <a:rPr lang="en-US" altLang="en-US" sz="1400" b="0" dirty="0" smtClean="0"/>
              <a:t>AMIA. (2016). About AMIA. Retrieved from </a:t>
            </a:r>
            <a:r>
              <a:rPr lang="en-US" altLang="en-US" sz="1400" b="0" dirty="0" smtClean="0">
                <a:hlinkClick r:id="rId3" tooltip="About AMIA"/>
              </a:rPr>
              <a:t>http://www.amia.org/about-amia</a:t>
            </a:r>
            <a:r>
              <a:rPr lang="en-US" altLang="en-US" sz="1400" b="0" dirty="0" smtClean="0"/>
              <a:t> </a:t>
            </a:r>
          </a:p>
          <a:p>
            <a:pPr marL="407988" indent="-407988" eaLnBrk="1" hangingPunct="1"/>
            <a:r>
              <a:rPr lang="en-US" altLang="en-US" sz="1400" b="0" dirty="0" smtClean="0"/>
              <a:t>AMIA's Academic Forum. (</a:t>
            </a:r>
            <a:r>
              <a:rPr lang="en-US" altLang="en-US" sz="1400" b="0" dirty="0" err="1" smtClean="0"/>
              <a:t>n.d.</a:t>
            </a:r>
            <a:r>
              <a:rPr lang="en-US" altLang="en-US" sz="1400" b="0" dirty="0" smtClean="0"/>
              <a:t>). Definition of biomedical informatics. Retrieved from </a:t>
            </a:r>
            <a:r>
              <a:rPr lang="en-US" altLang="en-US" sz="1400" b="0" dirty="0" smtClean="0">
                <a:hlinkClick r:id="rId4" tooltip="Definition of biomedical informatics"/>
              </a:rPr>
              <a:t>http://www.amia.org/biomedical-informatics-core-competencies</a:t>
            </a:r>
            <a:r>
              <a:rPr lang="en-US" altLang="en-US" sz="1400" b="0" dirty="0" smtClean="0"/>
              <a:t> </a:t>
            </a:r>
          </a:p>
          <a:p>
            <a:pPr marL="407988" lvl="1" indent="-407988" eaLnBrk="1" hangingPunct="1"/>
            <a:r>
              <a:rPr lang="en-US" altLang="en-US" dirty="0" err="1" smtClean="0"/>
              <a:t>Bernstam</a:t>
            </a:r>
            <a:r>
              <a:rPr lang="en-US" altLang="en-US" dirty="0" smtClean="0"/>
              <a:t> E., Smith J., &amp; Johnson T. (2009, August). What is biomedical Informatics. </a:t>
            </a:r>
            <a:r>
              <a:rPr lang="en-US" altLang="en-US" i="1" dirty="0" smtClean="0"/>
              <a:t>Journal of Biomedical Informatics</a:t>
            </a:r>
            <a:r>
              <a:rPr lang="en-US" altLang="en-US" dirty="0" smtClean="0"/>
              <a:t>, </a:t>
            </a:r>
            <a:r>
              <a:rPr lang="en-US" altLang="en-US" i="1" dirty="0" smtClean="0"/>
              <a:t>43</a:t>
            </a:r>
            <a:r>
              <a:rPr lang="en-US" altLang="en-US" dirty="0" smtClean="0"/>
              <a:t>(1). </a:t>
            </a:r>
            <a:r>
              <a:rPr lang="en-US" altLang="en-US" dirty="0" err="1" smtClean="0"/>
              <a:t>doi</a:t>
            </a:r>
            <a:r>
              <a:rPr lang="en-US" altLang="en-US" dirty="0" smtClean="0"/>
              <a:t>: 10.1016/j.jbi.2009.08.006</a:t>
            </a:r>
          </a:p>
          <a:p>
            <a:pPr marL="407988" lvl="1" indent="-407988" eaLnBrk="1" hangingPunct="1"/>
            <a:r>
              <a:rPr lang="en-US" altLang="en-US" dirty="0" smtClean="0"/>
              <a:t>Friedman, C. (2009). A "fundamental theorem" of biomedical informatics. </a:t>
            </a:r>
            <a:r>
              <a:rPr lang="en-US" altLang="en-US" i="1" dirty="0" smtClean="0"/>
              <a:t>Journal of the American Medical Informatics Association, 16</a:t>
            </a:r>
            <a:r>
              <a:rPr lang="en-US" altLang="en-US" dirty="0" smtClean="0"/>
              <a:t>(2), 169-170. </a:t>
            </a:r>
            <a:r>
              <a:rPr lang="en-US" altLang="en-US" dirty="0" err="1" smtClean="0"/>
              <a:t>doi</a:t>
            </a:r>
            <a:r>
              <a:rPr lang="en-US" altLang="en-US" dirty="0" smtClean="0"/>
              <a:t>: 10.1197/jamia.M3092</a:t>
            </a:r>
          </a:p>
          <a:p>
            <a:pPr marL="407988" lvl="1" indent="-407988"/>
            <a:r>
              <a:rPr lang="en-US" altLang="en-US" dirty="0" smtClean="0"/>
              <a:t>Healthcare Information and Management Systems Society. (2003, May 5). HIMSS E-Health SIG white paper. Retrieved from </a:t>
            </a:r>
            <a:r>
              <a:rPr lang="en-US" altLang="en-US" dirty="0">
                <a:solidFill>
                  <a:srgbClr val="000000"/>
                </a:solidFill>
              </a:rPr>
              <a:t>http://www.longwoods.com/content/20034 </a:t>
            </a:r>
            <a:endParaRPr lang="en-US" altLang="en-US" dirty="0" smtClean="0">
              <a:solidFill>
                <a:srgbClr val="000000"/>
              </a:solidFill>
            </a:endParaRPr>
          </a:p>
          <a:p>
            <a:pPr marL="407988" lvl="1" indent="-407988"/>
            <a:r>
              <a:rPr lang="en-US" altLang="en-US" dirty="0" smtClean="0"/>
              <a:t>Merriam-Webster Online. (2011). Retrieved from </a:t>
            </a:r>
            <a:r>
              <a:rPr lang="en-US" altLang="en-US" dirty="0" smtClean="0">
                <a:hlinkClick r:id="rId5" tooltip="Theorem at Merriam-Webster Online"/>
              </a:rPr>
              <a:t>http://www.merriam-webster.com/dictionary/theorem</a:t>
            </a:r>
            <a:r>
              <a:rPr lang="en-US" altLang="en-US" dirty="0" smtClean="0"/>
              <a:t> </a:t>
            </a:r>
          </a:p>
          <a:p>
            <a:pPr marL="407988" lvl="1" indent="-407988" eaLnBrk="1" hangingPunct="1"/>
            <a:r>
              <a:rPr lang="en-US" altLang="en-US" dirty="0" smtClean="0">
                <a:solidFill>
                  <a:srgbClr val="000000"/>
                </a:solidFill>
              </a:rPr>
              <a:t>Rowley, J. (2007, February). The wisdom hierarchy: Representations of the DIKW hierarchy. </a:t>
            </a:r>
            <a:r>
              <a:rPr lang="en-US" altLang="en-US" i="1" dirty="0" smtClean="0">
                <a:solidFill>
                  <a:srgbClr val="000000"/>
                </a:solidFill>
              </a:rPr>
              <a:t>Journal of Information Science, 44. </a:t>
            </a:r>
            <a:r>
              <a:rPr lang="en-US" altLang="en-US" dirty="0" err="1" smtClean="0"/>
              <a:t>doi</a:t>
            </a:r>
            <a:r>
              <a:rPr lang="en-US" altLang="en-US" dirty="0" smtClean="0"/>
              <a:t>: 10.1177/0165551506070706</a:t>
            </a:r>
          </a:p>
          <a:p>
            <a:pPr marL="342900" lvl="1" indent="-342900" eaLnBrk="1" hangingPunct="1"/>
            <a:endParaRPr lang="en-US" altLang="en-US" i="1" dirty="0" smtClean="0">
              <a:solidFill>
                <a:srgbClr val="000000"/>
              </a:solidFill>
            </a:endParaRPr>
          </a:p>
          <a:p>
            <a:pPr marL="342900" lvl="1" indent="-342900" eaLnBrk="1" hangingPunct="1"/>
            <a:endParaRPr lang="en-US" altLang="en-US" dirty="0" smtClean="0"/>
          </a:p>
          <a:p>
            <a:pPr marL="342900" lvl="1" indent="-342900" eaLnBrk="1" hangingPunct="1"/>
            <a:endParaRPr lang="en-US" altLang="en-US" dirty="0" smtClean="0"/>
          </a:p>
          <a:p>
            <a:pPr eaLnBrk="1" hangingPunct="1">
              <a:buFont typeface="Arial" panose="020B0604020202020204" pitchFamily="34" charset="0"/>
              <a:buChar char="•"/>
            </a:pPr>
            <a:endParaRPr lang="en-US" altLang="en-US" b="0" dirty="0" smtClean="0"/>
          </a:p>
          <a:p>
            <a:pPr eaLnBrk="1" hangingPunct="1">
              <a:buFont typeface="Arial" panose="020B0604020202020204" pitchFamily="34" charset="0"/>
              <a:buChar char="•"/>
            </a:pPr>
            <a:endParaRPr lang="en-US" altLang="en-US" b="0" dirty="0" smtClean="0"/>
          </a:p>
          <a:p>
            <a:pPr eaLnBrk="1" hangingPunct="1"/>
            <a:endParaRPr lang="en-US" altLang="en-US" dirty="0" smtClean="0"/>
          </a:p>
        </p:txBody>
      </p:sp>
      <p:sp>
        <p:nvSpPr>
          <p:cNvPr id="3" name="Slide Number"/>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9483B3A6-332E-4F5B-9934-9A6FA1F87F2F}" type="slidenum">
              <a:rPr lang="en-US" altLang="en-US">
                <a:solidFill>
                  <a:srgbClr val="898989"/>
                </a:solidFill>
              </a:rPr>
              <a:pPr eaLnBrk="1" hangingPunct="1"/>
              <a:t>26</a:t>
            </a:fld>
            <a:endParaRPr lang="en-US" altLang="en-US">
              <a:solidFill>
                <a:srgbClr val="898989"/>
              </a:solidFill>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itle"/>
          <p:cNvSpPr>
            <a:spLocks noGrp="1"/>
          </p:cNvSpPr>
          <p:nvPr>
            <p:ph type="title"/>
          </p:nvPr>
        </p:nvSpPr>
        <p:spPr/>
        <p:txBody>
          <a:bodyPr/>
          <a:lstStyle/>
          <a:p>
            <a:r>
              <a:rPr lang="en-US" altLang="en-US" sz="3800" dirty="0" smtClean="0"/>
              <a:t>What is Health Informatics?</a:t>
            </a:r>
            <a:br>
              <a:rPr lang="en-US" altLang="en-US" sz="3800" dirty="0" smtClean="0"/>
            </a:br>
            <a:r>
              <a:rPr lang="en-US" altLang="en-US" sz="3800" dirty="0" smtClean="0"/>
              <a:t>References – 2 – Lecture a</a:t>
            </a:r>
          </a:p>
        </p:txBody>
      </p:sp>
      <p:sp>
        <p:nvSpPr>
          <p:cNvPr id="39939" name="Content 1"/>
          <p:cNvSpPr>
            <a:spLocks noGrp="1"/>
          </p:cNvSpPr>
          <p:nvPr>
            <p:ph type="body" sz="quarter" idx="16"/>
          </p:nvPr>
        </p:nvSpPr>
        <p:spPr bwMode="auto">
          <a:xfrm>
            <a:off x="457200" y="1600200"/>
            <a:ext cx="8229600" cy="4495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tLang="en-US" dirty="0" smtClean="0"/>
              <a:t>References</a:t>
            </a:r>
          </a:p>
          <a:p>
            <a:pPr marL="342900" lvl="1" indent="-342900" eaLnBrk="1" hangingPunct="1"/>
            <a:r>
              <a:rPr lang="en-US" altLang="en-US" dirty="0" err="1" smtClean="0"/>
              <a:t>Shortliffe</a:t>
            </a:r>
            <a:r>
              <a:rPr lang="en-US" altLang="en-US" dirty="0" smtClean="0"/>
              <a:t>, E., &amp; Blois, M. (2006). The computer meets medicine and biology: Emergence of a discipline. In </a:t>
            </a:r>
            <a:r>
              <a:rPr lang="en-US" altLang="en-US" dirty="0" err="1" smtClean="0"/>
              <a:t>Shortliffe</a:t>
            </a:r>
            <a:r>
              <a:rPr lang="en-US" altLang="en-US" dirty="0" smtClean="0"/>
              <a:t>. E., &amp; </a:t>
            </a:r>
            <a:r>
              <a:rPr lang="en-US" altLang="en-US" dirty="0" err="1" smtClean="0"/>
              <a:t>Cimino</a:t>
            </a:r>
            <a:r>
              <a:rPr lang="en-US" altLang="en-US" dirty="0" smtClean="0"/>
              <a:t>, J.J. (Eds.), </a:t>
            </a:r>
            <a:r>
              <a:rPr lang="en-US" altLang="en-US" i="1" dirty="0" smtClean="0"/>
              <a:t>Biomedical informatics: Computer applications in health care and biomedicine</a:t>
            </a:r>
            <a:r>
              <a:rPr lang="en-US" altLang="en-US" dirty="0" smtClean="0"/>
              <a:t> (3</a:t>
            </a:r>
            <a:r>
              <a:rPr lang="en-US" altLang="en-US" baseline="30000" dirty="0" smtClean="0"/>
              <a:t>rd</a:t>
            </a:r>
            <a:r>
              <a:rPr lang="en-US" altLang="en-US" dirty="0" smtClean="0"/>
              <a:t> </a:t>
            </a:r>
            <a:r>
              <a:rPr lang="en-US" altLang="en-US" dirty="0" err="1" smtClean="0"/>
              <a:t>ed</a:t>
            </a:r>
            <a:r>
              <a:rPr lang="en-US" altLang="en-US" dirty="0" smtClean="0"/>
              <a:t>) (pp. 3-45). New York, NY: Springer Science + Business Media. </a:t>
            </a:r>
          </a:p>
          <a:p>
            <a:pPr marL="342900" lvl="1" indent="-342900"/>
            <a:r>
              <a:rPr lang="en-US" altLang="en-US" dirty="0" smtClean="0">
                <a:solidFill>
                  <a:srgbClr val="000000"/>
                </a:solidFill>
              </a:rPr>
              <a:t>The National Alliance for Health Information Technology. (2008, April 28). </a:t>
            </a:r>
            <a:r>
              <a:rPr lang="en-US" altLang="en-US" dirty="0" smtClean="0"/>
              <a:t>Defining key health information technology terms. Retrieved from </a:t>
            </a:r>
            <a:r>
              <a:rPr lang="en-US" altLang="en-US" dirty="0">
                <a:hlinkClick r:id="rId3" tooltip="Defining key health information technology terms"/>
              </a:rPr>
              <a:t>http://</a:t>
            </a:r>
            <a:r>
              <a:rPr lang="en-US" altLang="en-US" dirty="0" smtClean="0">
                <a:hlinkClick r:id="rId3" tooltip="Defining key health information technology terms"/>
              </a:rPr>
              <a:t>www.hitechanswers.net/wp-content/uploads/2013/05/NAHIT-Definitions2008.pdf</a:t>
            </a:r>
            <a:r>
              <a:rPr lang="en-US" altLang="en-US" dirty="0" smtClean="0"/>
              <a:t> </a:t>
            </a:r>
            <a:endParaRPr lang="en-US" altLang="en-US" dirty="0"/>
          </a:p>
          <a:p>
            <a:pPr marL="342900" lvl="1" indent="-342900"/>
            <a:r>
              <a:rPr lang="en-US" altLang="en-US" dirty="0" smtClean="0"/>
              <a:t>UMDNJ-Robert Wood Johnson Medical School, UMDNJ-School of Health Related Professions Department of Health Informatics &amp; New Jersey Institute of Technology. (</a:t>
            </a:r>
            <a:r>
              <a:rPr lang="en-US" altLang="en-US" dirty="0" err="1" smtClean="0"/>
              <a:t>n.d.</a:t>
            </a:r>
            <a:r>
              <a:rPr lang="en-US" altLang="en-US" dirty="0" smtClean="0"/>
              <a:t>). </a:t>
            </a:r>
            <a:r>
              <a:rPr lang="en-US" altLang="en-US" i="1" dirty="0" smtClean="0"/>
              <a:t>MD/MS in Biomedical Informatics</a:t>
            </a:r>
            <a:r>
              <a:rPr lang="en-US" altLang="en-US" dirty="0" smtClean="0"/>
              <a:t>. [Brochure]. Retrieved from </a:t>
            </a:r>
            <a:r>
              <a:rPr lang="en-US" altLang="en-US" dirty="0">
                <a:hlinkClick r:id="rId4" tooltip="MD/MS in Biomedical Informatics."/>
              </a:rPr>
              <a:t>http://rwjms.rutgers.edu/Education/current_students/academics/dual_degree_programs/documents//</a:t>
            </a:r>
            <a:r>
              <a:rPr lang="en-US" altLang="en-US" dirty="0" smtClean="0">
                <a:hlinkClick r:id="rId4" tooltip="MD/MS in Biomedical Informatics."/>
              </a:rPr>
              <a:t>mdms_biomedicalinformatics.pdf</a:t>
            </a:r>
            <a:r>
              <a:rPr lang="en-US" altLang="en-US" dirty="0" smtClean="0"/>
              <a:t> </a:t>
            </a:r>
          </a:p>
          <a:p>
            <a:pPr marL="342900" lvl="1" indent="-342900"/>
            <a:r>
              <a:rPr lang="en-US" altLang="en-US" dirty="0" smtClean="0"/>
              <a:t>U.S. Department of Health and Human Services, The Office of the National Coordinator for Health Information Technology. (2016, September 8). Health IT terms. Retrieved from </a:t>
            </a:r>
            <a:r>
              <a:rPr lang="en-US" altLang="en-US" dirty="0">
                <a:hlinkClick r:id="rId5" tooltip="Health IT terms"/>
              </a:rPr>
              <a:t>https://</a:t>
            </a:r>
            <a:r>
              <a:rPr lang="en-US" altLang="en-US" dirty="0" smtClean="0">
                <a:hlinkClick r:id="rId5" tooltip="Health IT terms"/>
              </a:rPr>
              <a:t>www.healthit.gov/patients-families/health-it-terms</a:t>
            </a:r>
            <a:endParaRPr lang="en-US" altLang="en-US" dirty="0" smtClean="0"/>
          </a:p>
          <a:p>
            <a:pPr marL="342900" lvl="1" indent="-342900"/>
            <a:r>
              <a:rPr lang="en-US" altLang="en-US" dirty="0" smtClean="0"/>
              <a:t>World Health Organization. (2011). eHealth. Retrieved from </a:t>
            </a:r>
            <a:r>
              <a:rPr lang="en-US" altLang="en-US" dirty="0" smtClean="0">
                <a:hlinkClick r:id="rId6" tooltip="eHealth at World Health Organization"/>
              </a:rPr>
              <a:t>http://www.who.int/topics/ehealth/en</a:t>
            </a:r>
            <a:r>
              <a:rPr lang="en-US" altLang="en-US" dirty="0" smtClean="0"/>
              <a:t>/</a:t>
            </a:r>
          </a:p>
          <a:p>
            <a:pPr marL="342900" lvl="1" indent="-342900" eaLnBrk="1" hangingPunct="1"/>
            <a:endParaRPr lang="en-US" altLang="en-US" dirty="0" smtClean="0"/>
          </a:p>
          <a:p>
            <a:endParaRPr lang="en-US" altLang="en-US" dirty="0" smtClean="0"/>
          </a:p>
        </p:txBody>
      </p:sp>
      <p:sp>
        <p:nvSpPr>
          <p:cNvPr id="6" name="Slide Number"/>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3CA4EA1E-BFA2-4EED-BB11-0B4AFB44A0D8}" type="slidenum">
              <a:rPr lang="en-US" altLang="en-US">
                <a:solidFill>
                  <a:srgbClr val="898989"/>
                </a:solidFill>
              </a:rPr>
              <a:pPr eaLnBrk="1" hangingPunct="1"/>
              <a:t>27</a:t>
            </a:fld>
            <a:endParaRPr lang="en-US" altLang="en-US">
              <a:solidFill>
                <a:srgbClr val="898989"/>
              </a:solidFill>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p:cNvSpPr>
            <a:spLocks noGrp="1"/>
          </p:cNvSpPr>
          <p:nvPr>
            <p:ph type="title"/>
          </p:nvPr>
        </p:nvSpPr>
        <p:spPr/>
        <p:txBody>
          <a:bodyPr/>
          <a:lstStyle/>
          <a:p>
            <a:r>
              <a:rPr lang="en-US" dirty="0" smtClean="0"/>
              <a:t>What is Health Informatics? </a:t>
            </a:r>
            <a:br>
              <a:rPr lang="en-US" dirty="0" smtClean="0"/>
            </a:br>
            <a:r>
              <a:rPr lang="en-US" dirty="0" smtClean="0"/>
              <a:t>Lecture a </a:t>
            </a:r>
            <a:endParaRPr lang="en-US" dirty="0"/>
          </a:p>
        </p:txBody>
      </p:sp>
      <p:sp>
        <p:nvSpPr>
          <p:cNvPr id="8" name="Content 1"/>
          <p:cNvSpPr>
            <a:spLocks noGrp="1"/>
          </p:cNvSpPr>
          <p:nvPr>
            <p:ph sz="quarter" idx="14"/>
          </p:nvPr>
        </p:nvSpPr>
        <p:spPr/>
        <p:txBody>
          <a:bodyPr/>
          <a:lstStyle/>
          <a:p>
            <a:r>
              <a:rPr lang="en-US" sz="2800" dirty="0"/>
              <a:t>This material </a:t>
            </a:r>
            <a:r>
              <a:rPr lang="en-US" sz="2800" dirty="0" smtClean="0"/>
              <a:t>was </a:t>
            </a:r>
            <a:r>
              <a:rPr lang="en-US" sz="2800" dirty="0"/>
              <a:t>developed by Duke University, funded by the Department of Health and Human Services, Office of the National Coordinator for Health Information Technology under Award Number IU24OC000024. This material was updated by Normandale Community College, funded under Award Number 90WT0003</a:t>
            </a:r>
            <a:r>
              <a:rPr lang="en-US" sz="2800" dirty="0" smtClean="0"/>
              <a:t>.</a:t>
            </a:r>
            <a:endParaRPr lang="en-US" sz="2800" dirty="0"/>
          </a:p>
        </p:txBody>
      </p:sp>
      <p:sp>
        <p:nvSpPr>
          <p:cNvPr id="2" name="Slide Number"/>
          <p:cNvSpPr>
            <a:spLocks noGrp="1"/>
          </p:cNvSpPr>
          <p:nvPr>
            <p:ph type="sldNum" sz="quarter" idx="4"/>
          </p:nvPr>
        </p:nvSpPr>
        <p:spPr/>
        <p:txBody>
          <a:bodyPr/>
          <a:lstStyle/>
          <a:p>
            <a:fld id="{2C977632-1F3F-4687-A48D-54A71B9BF2B5}" type="slidenum">
              <a:rPr lang="en-US" altLang="en-US" smtClean="0"/>
              <a:pPr/>
              <a:t>28</a:t>
            </a:fld>
            <a:endParaRPr lang="en-US" altLang="en-US"/>
          </a:p>
        </p:txBody>
      </p:sp>
    </p:spTree>
    <p:custDataLst>
      <p:tags r:id="rId1"/>
    </p:custDataLst>
    <p:extLst>
      <p:ext uri="{BB962C8B-B14F-4D97-AF65-F5344CB8AC3E}">
        <p14:creationId xmlns:p14="http://schemas.microsoft.com/office/powerpoint/2010/main" val="12941293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p:cNvSpPr>
            <a:spLocks noGrp="1"/>
          </p:cNvSpPr>
          <p:nvPr>
            <p:ph type="title"/>
          </p:nvPr>
        </p:nvSpPr>
        <p:spPr/>
        <p:txBody>
          <a:bodyPr/>
          <a:lstStyle/>
          <a:p>
            <a:r>
              <a:rPr lang="en-US" altLang="en-US" sz="3800" smtClean="0"/>
              <a:t>Information Management</a:t>
            </a:r>
          </a:p>
        </p:txBody>
      </p:sp>
      <p:sp>
        <p:nvSpPr>
          <p:cNvPr id="15363" name="Content 1"/>
          <p:cNvSpPr>
            <a:spLocks noGrp="1"/>
          </p:cNvSpPr>
          <p:nvPr>
            <p:ph sz="quarter" idx="1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tLang="en-US" dirty="0" smtClean="0"/>
              <a:t>Data</a:t>
            </a:r>
          </a:p>
          <a:p>
            <a:pPr lvl="1"/>
            <a:r>
              <a:rPr lang="en-US" altLang="en-US" dirty="0" smtClean="0"/>
              <a:t>Generate</a:t>
            </a:r>
          </a:p>
          <a:p>
            <a:pPr lvl="1"/>
            <a:r>
              <a:rPr lang="en-US" altLang="en-US" dirty="0" smtClean="0"/>
              <a:t>Collect</a:t>
            </a:r>
          </a:p>
          <a:p>
            <a:pPr lvl="1"/>
            <a:r>
              <a:rPr lang="en-US" altLang="en-US" dirty="0" smtClean="0"/>
              <a:t>Organize</a:t>
            </a:r>
          </a:p>
          <a:p>
            <a:pPr lvl="1"/>
            <a:r>
              <a:rPr lang="en-US" altLang="en-US" dirty="0" smtClean="0"/>
              <a:t>Validate</a:t>
            </a:r>
          </a:p>
          <a:p>
            <a:pPr lvl="1"/>
            <a:r>
              <a:rPr lang="en-US" altLang="en-US" dirty="0" smtClean="0"/>
              <a:t>Analyze</a:t>
            </a:r>
          </a:p>
          <a:p>
            <a:pPr lvl="1"/>
            <a:r>
              <a:rPr lang="en-US" altLang="en-US" dirty="0" smtClean="0"/>
              <a:t>Store</a:t>
            </a:r>
          </a:p>
          <a:p>
            <a:pPr lvl="1"/>
            <a:r>
              <a:rPr lang="en-US" altLang="en-US" dirty="0" smtClean="0"/>
              <a:t>Integrate</a:t>
            </a:r>
          </a:p>
          <a:p>
            <a:pPr lvl="1"/>
            <a:endParaRPr lang="en-US" altLang="en-US" dirty="0" smtClean="0"/>
          </a:p>
          <a:p>
            <a:pPr lvl="1"/>
            <a:endParaRPr lang="en-US" altLang="en-US" dirty="0" smtClean="0"/>
          </a:p>
        </p:txBody>
      </p:sp>
      <p:sp>
        <p:nvSpPr>
          <p:cNvPr id="15364" name="Content 2"/>
          <p:cNvSpPr>
            <a:spLocks noGrp="1"/>
          </p:cNvSpPr>
          <p:nvPr>
            <p:ph sz="quarter" idx="18"/>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tLang="en-US" sz="3200" smtClean="0"/>
              <a:t>Information</a:t>
            </a:r>
          </a:p>
          <a:p>
            <a:pPr lvl="1"/>
            <a:r>
              <a:rPr lang="en-US" altLang="en-US" smtClean="0"/>
              <a:t>Disseminate</a:t>
            </a:r>
          </a:p>
          <a:p>
            <a:pPr lvl="1"/>
            <a:r>
              <a:rPr lang="en-US" altLang="en-US" smtClean="0"/>
              <a:t>Communicate</a:t>
            </a:r>
          </a:p>
          <a:p>
            <a:pPr lvl="1"/>
            <a:r>
              <a:rPr lang="en-US" altLang="en-US" smtClean="0"/>
              <a:t>Present</a:t>
            </a:r>
          </a:p>
          <a:p>
            <a:pPr lvl="1"/>
            <a:r>
              <a:rPr lang="en-US" altLang="en-US" smtClean="0"/>
              <a:t>Utilize</a:t>
            </a:r>
          </a:p>
          <a:p>
            <a:pPr lvl="1"/>
            <a:r>
              <a:rPr lang="en-US" altLang="en-US" smtClean="0"/>
              <a:t>Transmit</a:t>
            </a:r>
          </a:p>
          <a:p>
            <a:pPr lvl="1"/>
            <a:r>
              <a:rPr lang="en-US" altLang="en-US" smtClean="0"/>
              <a:t>Safeguard </a:t>
            </a:r>
          </a:p>
        </p:txBody>
      </p:sp>
      <p:sp>
        <p:nvSpPr>
          <p:cNvPr id="3" name="Slide Number"/>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838F6DE3-8AE3-45FA-AEDA-D9507CA6F01A}" type="slidenum">
              <a:rPr lang="en-US" altLang="en-US">
                <a:solidFill>
                  <a:srgbClr val="898989"/>
                </a:solidFill>
              </a:rPr>
              <a:pPr eaLnBrk="1" hangingPunct="1"/>
              <a:t>3</a:t>
            </a:fld>
            <a:endParaRPr lang="en-US" altLang="en-US">
              <a:solidFill>
                <a:srgbClr val="898989"/>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p:cNvSpPr>
            <a:spLocks noGrp="1"/>
          </p:cNvSpPr>
          <p:nvPr>
            <p:ph type="title"/>
          </p:nvPr>
        </p:nvSpPr>
        <p:spPr/>
        <p:txBody>
          <a:bodyPr/>
          <a:lstStyle/>
          <a:p>
            <a:pPr eaLnBrk="1" hangingPunct="1"/>
            <a:r>
              <a:rPr lang="en-US" altLang="en-US" sz="3800" smtClean="0"/>
              <a:t>Information System (Technology)</a:t>
            </a:r>
          </a:p>
        </p:txBody>
      </p:sp>
      <p:sp>
        <p:nvSpPr>
          <p:cNvPr id="16387" name="Content 1"/>
          <p:cNvSpPr>
            <a:spLocks noGrp="1"/>
          </p:cNvSpPr>
          <p:nvPr>
            <p:ph sz="quarter" idx="1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en-US" dirty="0" smtClean="0"/>
              <a:t>Interchangeable terms</a:t>
            </a:r>
          </a:p>
          <a:p>
            <a:pPr lvl="1" eaLnBrk="1" hangingPunct="1"/>
            <a:r>
              <a:rPr lang="en-US" altLang="en-US" dirty="0" smtClean="0"/>
              <a:t>Information system </a:t>
            </a:r>
          </a:p>
          <a:p>
            <a:pPr lvl="1" eaLnBrk="1" hangingPunct="1"/>
            <a:r>
              <a:rPr lang="en-US" altLang="en-US" dirty="0" smtClean="0"/>
              <a:t>Information technology</a:t>
            </a:r>
          </a:p>
          <a:p>
            <a:pPr eaLnBrk="1" hangingPunct="1"/>
            <a:r>
              <a:rPr lang="en-US" altLang="en-US" dirty="0" smtClean="0"/>
              <a:t> Automated system</a:t>
            </a:r>
          </a:p>
          <a:p>
            <a:pPr lvl="1" eaLnBrk="1" hangingPunct="1"/>
            <a:r>
              <a:rPr lang="en-US" altLang="en-US" dirty="0" smtClean="0"/>
              <a:t>Computer hardware and software</a:t>
            </a:r>
          </a:p>
          <a:p>
            <a:pPr lvl="2" eaLnBrk="1" hangingPunct="1"/>
            <a:r>
              <a:rPr lang="en-US" altLang="en-US" dirty="0" smtClean="0"/>
              <a:t>Receives and stores data</a:t>
            </a:r>
          </a:p>
          <a:p>
            <a:pPr lvl="2" eaLnBrk="1" hangingPunct="1"/>
            <a:r>
              <a:rPr lang="en-US" altLang="en-US" dirty="0" smtClean="0"/>
              <a:t>Processes data</a:t>
            </a:r>
          </a:p>
          <a:p>
            <a:pPr lvl="2" eaLnBrk="1" hangingPunct="1"/>
            <a:r>
              <a:rPr lang="en-US" altLang="en-US" dirty="0" smtClean="0"/>
              <a:t>Outputs data</a:t>
            </a:r>
          </a:p>
        </p:txBody>
      </p:sp>
      <p:sp>
        <p:nvSpPr>
          <p:cNvPr id="4" name="Slide Number"/>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423A5E3C-7F66-4FFE-9265-AD1D32AE8EB3}" type="slidenum">
              <a:rPr lang="en-US" altLang="en-US">
                <a:solidFill>
                  <a:srgbClr val="898989"/>
                </a:solidFill>
              </a:rPr>
              <a:pPr eaLnBrk="1" hangingPunct="1"/>
              <a:t>4</a:t>
            </a:fld>
            <a:endParaRPr lang="en-US" altLang="en-US">
              <a:solidFill>
                <a:srgbClr val="898989"/>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p:cNvSpPr>
            <a:spLocks noGrp="1"/>
          </p:cNvSpPr>
          <p:nvPr>
            <p:ph type="title"/>
          </p:nvPr>
        </p:nvSpPr>
        <p:spPr/>
        <p:txBody>
          <a:bodyPr/>
          <a:lstStyle/>
          <a:p>
            <a:pPr eaLnBrk="1" hangingPunct="1"/>
            <a:r>
              <a:rPr lang="en-US" altLang="en-US" sz="3800" smtClean="0"/>
              <a:t>Informatics</a:t>
            </a:r>
          </a:p>
        </p:txBody>
      </p:sp>
      <p:sp>
        <p:nvSpPr>
          <p:cNvPr id="17414" name="Content 1"/>
          <p:cNvSpPr>
            <a:spLocks noGrp="1"/>
          </p:cNvSpPr>
          <p:nvPr>
            <p:ph sz="quarter" idx="1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en-US" smtClean="0"/>
              <a:t>The science of information</a:t>
            </a:r>
          </a:p>
          <a:p>
            <a:pPr lvl="1" eaLnBrk="1" hangingPunct="1"/>
            <a:r>
              <a:rPr lang="en-US" altLang="en-US" smtClean="0"/>
              <a:t>Information = data with meaning</a:t>
            </a:r>
          </a:p>
          <a:p>
            <a:pPr eaLnBrk="1" hangingPunct="1"/>
            <a:r>
              <a:rPr lang="en-US" altLang="en-US" smtClean="0"/>
              <a:t>Definition based on</a:t>
            </a:r>
          </a:p>
          <a:p>
            <a:pPr lvl="1" eaLnBrk="1" hangingPunct="1"/>
            <a:r>
              <a:rPr lang="en-US" altLang="en-US" smtClean="0"/>
              <a:t>Data</a:t>
            </a:r>
          </a:p>
          <a:p>
            <a:pPr lvl="1" eaLnBrk="1" hangingPunct="1"/>
            <a:r>
              <a:rPr lang="en-US" altLang="en-US" smtClean="0"/>
              <a:t>Information</a:t>
            </a:r>
          </a:p>
          <a:p>
            <a:pPr lvl="1" eaLnBrk="1" hangingPunct="1"/>
            <a:r>
              <a:rPr lang="en-US" altLang="en-US" smtClean="0"/>
              <a:t>Knowledge</a:t>
            </a:r>
          </a:p>
        </p:txBody>
      </p:sp>
      <p:sp>
        <p:nvSpPr>
          <p:cNvPr id="3" name="Slide Number"/>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3CCFCF48-D282-465B-9FE5-C17D4CEED648}" type="slidenum">
              <a:rPr lang="en-US" altLang="en-US">
                <a:solidFill>
                  <a:srgbClr val="898989"/>
                </a:solidFill>
              </a:rPr>
              <a:pPr eaLnBrk="1" hangingPunct="1"/>
              <a:t>5</a:t>
            </a:fld>
            <a:endParaRPr lang="en-US" altLang="en-US">
              <a:solidFill>
                <a:srgbClr val="898989"/>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p:cNvSpPr>
            <a:spLocks noGrp="1"/>
          </p:cNvSpPr>
          <p:nvPr>
            <p:ph type="title"/>
          </p:nvPr>
        </p:nvSpPr>
        <p:spPr/>
        <p:txBody>
          <a:bodyPr/>
          <a:lstStyle/>
          <a:p>
            <a:r>
              <a:rPr lang="en-US" altLang="en-US" sz="3800" smtClean="0"/>
              <a:t>Data, Information, Knowledge, Wisdom Hierarchy</a:t>
            </a:r>
          </a:p>
        </p:txBody>
      </p:sp>
      <p:sp>
        <p:nvSpPr>
          <p:cNvPr id="18435" name="Content 1"/>
          <p:cNvSpPr>
            <a:spLocks noGrp="1"/>
          </p:cNvSpPr>
          <p:nvPr>
            <p:ph sz="quarter" idx="1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tLang="en-US" sz="2400" smtClean="0"/>
              <a:t>Data</a:t>
            </a:r>
          </a:p>
          <a:p>
            <a:pPr lvl="1"/>
            <a:r>
              <a:rPr lang="en-US" altLang="en-US" sz="2000" smtClean="0"/>
              <a:t>Symbols, facts, measurements</a:t>
            </a:r>
          </a:p>
          <a:p>
            <a:r>
              <a:rPr lang="en-US" altLang="en-US" sz="2400" smtClean="0"/>
              <a:t>Information</a:t>
            </a:r>
          </a:p>
          <a:p>
            <a:pPr lvl="1"/>
            <a:r>
              <a:rPr lang="en-US" altLang="en-US" sz="2000" smtClean="0"/>
              <a:t>Data processed to be useful</a:t>
            </a:r>
          </a:p>
          <a:p>
            <a:pPr lvl="1"/>
            <a:r>
              <a:rPr lang="en-US" altLang="en-US" sz="2000" smtClean="0"/>
              <a:t>Provides the “who, what, when, where”</a:t>
            </a:r>
          </a:p>
          <a:p>
            <a:r>
              <a:rPr lang="en-US" altLang="en-US" sz="2400" smtClean="0"/>
              <a:t>Knowledge </a:t>
            </a:r>
          </a:p>
          <a:p>
            <a:pPr lvl="1"/>
            <a:r>
              <a:rPr lang="en-US" altLang="en-US" sz="2000" smtClean="0"/>
              <a:t>Application of data and information</a:t>
            </a:r>
          </a:p>
          <a:p>
            <a:pPr lvl="1"/>
            <a:r>
              <a:rPr lang="en-US" altLang="en-US" sz="2000" smtClean="0"/>
              <a:t>Provides the “how”</a:t>
            </a:r>
          </a:p>
          <a:p>
            <a:r>
              <a:rPr lang="en-US" altLang="en-US" sz="2400" smtClean="0"/>
              <a:t>Wisdom </a:t>
            </a:r>
          </a:p>
          <a:p>
            <a:pPr lvl="1"/>
            <a:r>
              <a:rPr lang="en-US" altLang="en-US" sz="2000" smtClean="0"/>
              <a:t>Evaluated understanding</a:t>
            </a:r>
          </a:p>
          <a:p>
            <a:pPr lvl="1"/>
            <a:r>
              <a:rPr lang="en-US" altLang="en-US" sz="2000" smtClean="0"/>
              <a:t>Provides the “why”</a:t>
            </a:r>
          </a:p>
        </p:txBody>
      </p:sp>
      <p:sp>
        <p:nvSpPr>
          <p:cNvPr id="4" name="Slide Number"/>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FF405CD3-B94D-4995-A9F4-A9B7AE142030}" type="slidenum">
              <a:rPr lang="en-US" altLang="en-US">
                <a:solidFill>
                  <a:srgbClr val="898989"/>
                </a:solidFill>
              </a:rPr>
              <a:pPr eaLnBrk="1" hangingPunct="1"/>
              <a:t>6</a:t>
            </a:fld>
            <a:endParaRPr lang="en-US" altLang="en-US">
              <a:solidFill>
                <a:srgbClr val="898989"/>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p:cNvSpPr>
            <a:spLocks noGrp="1"/>
          </p:cNvSpPr>
          <p:nvPr>
            <p:ph type="title"/>
          </p:nvPr>
        </p:nvSpPr>
        <p:spPr/>
        <p:txBody>
          <a:bodyPr/>
          <a:lstStyle/>
          <a:p>
            <a:r>
              <a:rPr lang="en-US" altLang="en-US" sz="3800" smtClean="0"/>
              <a:t>Fundamental Theorem of Informatics</a:t>
            </a:r>
          </a:p>
        </p:txBody>
      </p:sp>
      <p:pic>
        <p:nvPicPr>
          <p:cNvPr id="19463" name="Picture 1" descr="The illustration of this theorem is that of  - parentheses, picture of a head of a person, a plus sign, picture of a computer, parentheses, greater than symbol, picture of head of person" title="Illustration: Brain plus computer greater than brain alone"/>
          <p:cNvPicPr>
            <a:picLocks noGrp="1" noChangeAspect="1" noChangeArrowheads="1"/>
          </p:cNvPicPr>
          <p:nvPr>
            <p:ph type="pic" sz="quarter" idx="14"/>
          </p:nvPr>
        </p:nvPicPr>
        <p:blipFill>
          <a:blip r:embed="rId3">
            <a:extLst>
              <a:ext uri="{28A0092B-C50C-407E-A947-70E740481C1C}">
                <a14:useLocalDpi xmlns:a14="http://schemas.microsoft.com/office/drawing/2010/main" val="0"/>
              </a:ext>
            </a:extLst>
          </a:blip>
          <a:stretch>
            <a:fillRect/>
          </a:stretch>
        </p:blipFill>
        <p:spPr bwMode="auto">
          <a:xfrm>
            <a:off x="573821" y="2590800"/>
            <a:ext cx="8112006" cy="1533367"/>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Content 1"/>
          <p:cNvSpPr txBox="1">
            <a:spLocks/>
          </p:cNvSpPr>
          <p:nvPr/>
        </p:nvSpPr>
        <p:spPr bwMode="auto">
          <a:xfrm>
            <a:off x="609598" y="6431280"/>
            <a:ext cx="7634331"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0" indent="0" algn="l" rtl="0" eaLnBrk="1" fontAlgn="base" hangingPunct="1">
              <a:spcBef>
                <a:spcPct val="20000"/>
              </a:spcBef>
              <a:spcAft>
                <a:spcPct val="0"/>
              </a:spcAft>
              <a:buFont typeface="Arial" panose="020B0604020202020204" pitchFamily="34" charset="0"/>
              <a:buNone/>
              <a:defRPr sz="1200" kern="1200" baseline="0">
                <a:solidFill>
                  <a:schemeClr val="tx1"/>
                </a:solidFill>
                <a:latin typeface="+mn-lt"/>
                <a:ea typeface="+mn-ea"/>
                <a:cs typeface="+mn-cs"/>
              </a:defRPr>
            </a:lvl1pPr>
            <a:lvl2pPr marL="457200" indent="0" algn="l" rtl="0" eaLnBrk="1" fontAlgn="base" hangingPunct="1">
              <a:spcBef>
                <a:spcPct val="20000"/>
              </a:spcBef>
              <a:spcAft>
                <a:spcPct val="0"/>
              </a:spcAft>
              <a:buSzPct val="85000"/>
              <a:buFont typeface="Arial" panose="020B0604020202020204" pitchFamily="34" charset="0"/>
              <a:buNone/>
              <a:defRPr sz="1200" kern="1200">
                <a:solidFill>
                  <a:schemeClr val="tx1"/>
                </a:solidFill>
                <a:latin typeface="+mn-lt"/>
                <a:ea typeface="+mn-ea"/>
                <a:cs typeface="+mn-cs"/>
              </a:defRPr>
            </a:lvl2pPr>
            <a:lvl3pPr marL="914400" indent="0" algn="l" rtl="0" eaLnBrk="1" fontAlgn="base" hangingPunct="1">
              <a:spcBef>
                <a:spcPct val="20000"/>
              </a:spcBef>
              <a:spcAft>
                <a:spcPct val="0"/>
              </a:spcAft>
              <a:buSzPct val="80000"/>
              <a:buFont typeface="Courier New" panose="02070309020205020404" pitchFamily="49" charset="0"/>
              <a:buNone/>
              <a:defRPr sz="1200" kern="1200">
                <a:solidFill>
                  <a:schemeClr val="tx1"/>
                </a:solidFill>
                <a:latin typeface="+mn-lt"/>
                <a:ea typeface="+mn-ea"/>
                <a:cs typeface="+mn-cs"/>
              </a:defRPr>
            </a:lvl3pPr>
            <a:lvl4pPr marL="1371600" indent="0" algn="l" rtl="0" eaLnBrk="1" fontAlgn="base" hangingPunct="1">
              <a:spcBef>
                <a:spcPct val="20000"/>
              </a:spcBef>
              <a:spcAft>
                <a:spcPct val="0"/>
              </a:spcAft>
              <a:buSzPct val="120000"/>
              <a:buFont typeface="Wingdings" panose="05000000000000000000" pitchFamily="2" charset="2"/>
              <a:buNone/>
              <a:defRPr sz="1200" kern="1200">
                <a:solidFill>
                  <a:schemeClr val="tx1"/>
                </a:solidFill>
                <a:latin typeface="+mn-lt"/>
                <a:ea typeface="+mn-ea"/>
                <a:cs typeface="+mn-cs"/>
              </a:defRPr>
            </a:lvl4pPr>
            <a:lvl5pPr marL="1828800" indent="0" algn="l" rtl="0" eaLnBrk="1" fontAlgn="base" hangingPunct="1">
              <a:spcBef>
                <a:spcPct val="20000"/>
              </a:spcBef>
              <a:spcAft>
                <a:spcPct val="0"/>
              </a:spcAft>
              <a:buSzPct val="70000"/>
              <a:buFont typeface="Wingdings" panose="05000000000000000000" pitchFamily="2" charset="2"/>
              <a:buNone/>
              <a:defRPr sz="12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342900" indent="-342900">
              <a:defRPr/>
            </a:pPr>
            <a:r>
              <a:rPr lang="en-US" dirty="0"/>
              <a:t>Figure 1.1 A “Fundamental Theorem” of Informatics: (Friedman, 2009).</a:t>
            </a:r>
          </a:p>
          <a:p>
            <a:endParaRPr lang="en-US" dirty="0"/>
          </a:p>
        </p:txBody>
      </p:sp>
      <p:sp>
        <p:nvSpPr>
          <p:cNvPr id="4" name="Slide Number"/>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48032B6A-47F0-4B6B-BA6C-F934FA26BE1C}" type="slidenum">
              <a:rPr lang="en-US" altLang="en-US">
                <a:solidFill>
                  <a:srgbClr val="898989"/>
                </a:solidFill>
              </a:rPr>
              <a:pPr eaLnBrk="1" hangingPunct="1"/>
              <a:t>7</a:t>
            </a:fld>
            <a:endParaRPr lang="en-US" altLang="en-US">
              <a:solidFill>
                <a:srgbClr val="898989"/>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p:cNvSpPr>
            <a:spLocks noGrp="1"/>
          </p:cNvSpPr>
          <p:nvPr>
            <p:ph type="title"/>
          </p:nvPr>
        </p:nvSpPr>
        <p:spPr/>
        <p:txBody>
          <a:bodyPr/>
          <a:lstStyle/>
          <a:p>
            <a:r>
              <a:rPr lang="en-US" altLang="en-US" sz="3800" smtClean="0"/>
              <a:t>Application Domains for Informatics</a:t>
            </a:r>
          </a:p>
        </p:txBody>
      </p:sp>
      <p:sp>
        <p:nvSpPr>
          <p:cNvPr id="20483" name="Content 1"/>
          <p:cNvSpPr>
            <a:spLocks noGrp="1"/>
          </p:cNvSpPr>
          <p:nvPr>
            <p:ph sz="quarter" idx="1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tLang="en-US" smtClean="0"/>
              <a:t>Any area of human endeavor supportable by information technology</a:t>
            </a:r>
          </a:p>
          <a:p>
            <a:pPr lvl="1"/>
            <a:r>
              <a:rPr lang="en-US" altLang="en-US" smtClean="0"/>
              <a:t>Such as</a:t>
            </a:r>
          </a:p>
          <a:p>
            <a:pPr lvl="2"/>
            <a:r>
              <a:rPr lang="en-US" altLang="en-US" smtClean="0"/>
              <a:t>Entertainment</a:t>
            </a:r>
          </a:p>
          <a:p>
            <a:pPr lvl="2"/>
            <a:r>
              <a:rPr lang="en-US" altLang="en-US" smtClean="0"/>
              <a:t>Law and law enforcement</a:t>
            </a:r>
          </a:p>
          <a:p>
            <a:pPr lvl="2"/>
            <a:r>
              <a:rPr lang="en-US" altLang="en-US" smtClean="0"/>
              <a:t>Health care</a:t>
            </a:r>
          </a:p>
          <a:p>
            <a:pPr lvl="2"/>
            <a:r>
              <a:rPr lang="en-US" altLang="en-US" smtClean="0"/>
              <a:t>Other fields where computer technology interfaces with people</a:t>
            </a:r>
          </a:p>
        </p:txBody>
      </p:sp>
      <p:sp>
        <p:nvSpPr>
          <p:cNvPr id="4" name="Slide Number"/>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5AFADDE7-298D-467B-9598-549D423B77D2}" type="slidenum">
              <a:rPr lang="en-US" altLang="en-US">
                <a:solidFill>
                  <a:srgbClr val="898989"/>
                </a:solidFill>
              </a:rPr>
              <a:pPr eaLnBrk="1" hangingPunct="1"/>
              <a:t>8</a:t>
            </a:fld>
            <a:endParaRPr lang="en-US" altLang="en-US">
              <a:solidFill>
                <a:srgbClr val="898989"/>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p:cNvSpPr>
            <a:spLocks noGrp="1"/>
          </p:cNvSpPr>
          <p:nvPr>
            <p:ph type="title"/>
          </p:nvPr>
        </p:nvSpPr>
        <p:spPr/>
        <p:txBody>
          <a:bodyPr/>
          <a:lstStyle/>
          <a:p>
            <a:r>
              <a:rPr lang="en-US" altLang="en-US" sz="3800" smtClean="0"/>
              <a:t>Biomedical Informatics</a:t>
            </a:r>
          </a:p>
        </p:txBody>
      </p:sp>
      <p:sp>
        <p:nvSpPr>
          <p:cNvPr id="21507" name="Content 1"/>
          <p:cNvSpPr>
            <a:spLocks noGrp="1"/>
          </p:cNvSpPr>
          <p:nvPr>
            <p:ph sz="quarter" idx="1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tLang="en-US" dirty="0" smtClean="0"/>
              <a:t>American Medical informatics Association (AMIA)</a:t>
            </a:r>
          </a:p>
          <a:p>
            <a:pPr lvl="1"/>
            <a:r>
              <a:rPr lang="en-US" altLang="en-US" sz="2000" dirty="0" smtClean="0"/>
              <a:t>“</a:t>
            </a:r>
            <a:r>
              <a:rPr lang="en-US" altLang="en-US" sz="2000" i="1" dirty="0" smtClean="0"/>
              <a:t>Biomedical informatics</a:t>
            </a:r>
            <a:r>
              <a:rPr lang="en-US" altLang="en-US" sz="2000" dirty="0" smtClean="0"/>
              <a:t> (BMI) is the interdisciplinary field that studies and pursues the effective uses of biomedical data, information, and knowledge for scientific inquiry, problem solving, and decision making, motivated by efforts to improve human health.”</a:t>
            </a:r>
          </a:p>
          <a:p>
            <a:pPr eaLnBrk="1" hangingPunct="1"/>
            <a:r>
              <a:rPr lang="en-US" altLang="en-US" dirty="0" err="1" smtClean="0"/>
              <a:t>Shortliffe</a:t>
            </a:r>
            <a:r>
              <a:rPr lang="en-US" altLang="en-US" dirty="0" smtClean="0"/>
              <a:t> and Blois</a:t>
            </a:r>
          </a:p>
          <a:p>
            <a:pPr lvl="1" eaLnBrk="1" hangingPunct="1"/>
            <a:r>
              <a:rPr lang="en-US" altLang="en-US" sz="2000" dirty="0" smtClean="0"/>
              <a:t>“The scientific field that deals with biomedical information, data, and knowledge – their storage, retrieval, and optimal use for problem solving and decision making.”</a:t>
            </a:r>
          </a:p>
          <a:p>
            <a:endParaRPr lang="en-US" altLang="en-US" dirty="0" smtClean="0"/>
          </a:p>
        </p:txBody>
      </p:sp>
      <p:sp>
        <p:nvSpPr>
          <p:cNvPr id="4" name="Slide Number"/>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219E65B0-EEB8-4E3C-99D8-3BA18D0A1896}" type="slidenum">
              <a:rPr lang="en-US" altLang="en-US">
                <a:solidFill>
                  <a:srgbClr val="898989"/>
                </a:solidFill>
              </a:rPr>
              <a:pPr eaLnBrk="1" hangingPunct="1"/>
              <a:t>9</a:t>
            </a:fld>
            <a:endParaRPr lang="en-US" altLang="en-US">
              <a:solidFill>
                <a:srgbClr val="898989"/>
              </a:solidFill>
            </a:endParaRPr>
          </a:p>
        </p:txBody>
      </p:sp>
    </p:spTree>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TICULATE_PROJECT_OPEN" val="0"/>
  <p:tag name="MMPROD_NEXTUNIQUEID" val="10009"/>
  <p:tag name="MMPROD_UIDATA" val="&lt;database version=&quot;7.0&quot;&gt;&lt;object type=&quot;1&quot; unique_id=&quot;10001&quot;&gt;&lt;object type=&quot;8&quot; unique_id=&quot;10002&quot;&gt;&lt;/object&gt;&lt;object type=&quot;2&quot; unique_id=&quot;10003&quot;&gt;&lt;object type=&quot;3&quot; unique_id=&quot;10004&quot;&gt;&lt;property id=&quot;20148&quot; value=&quot;5&quot;/&gt;&lt;property id=&quot;20300&quot; value=&quot;Slide 1 - &amp;quot;Component 6 – Health Management Information Systems&amp;quot;&quot;/&gt;&lt;property id=&quot;20307&quot; value=&quot;256&quot;/&gt;&lt;/object&gt;&lt;object type=&quot;3&quot; unique_id=&quot;10005&quot;&gt;&lt;property id=&quot;20148&quot; value=&quot;5&quot;/&gt;&lt;property id=&quot;20300&quot; value=&quot;Slide 2 - &amp;quot;What is Health Informatics?&amp;#x0D;&amp;#x0A;Learning Objectives&amp;quot;&quot;/&gt;&lt;property id=&quot;20307&quot; value=&quot;257&quot;/&gt;&lt;/object&gt;&lt;object type=&quot;3&quot; unique_id=&quot;10006&quot;&gt;&lt;property id=&quot;20148&quot; value=&quot;5&quot;/&gt;&lt;property id=&quot;20300&quot; value=&quot;Slide 4 - &amp;quot;Information Management&amp;quot;&quot;/&gt;&lt;property id=&quot;20307&quot; value=&quot;258&quot;/&gt;&lt;/object&gt;&lt;object type=&quot;3&quot; unique_id=&quot;10007&quot;&gt;&lt;property id=&quot;20148&quot; value=&quot;5&quot;/&gt;&lt;property id=&quot;20300&quot; value=&quot;Slide 5 - &amp;quot;Information System (Technology)&amp;quot;&quot;/&gt;&lt;property id=&quot;20307&quot; value=&quot;269&quot;/&gt;&lt;/object&gt;&lt;object type=&quot;3&quot; unique_id=&quot;10008&quot;&gt;&lt;property id=&quot;20148&quot; value=&quot;5&quot;/&gt;&lt;property id=&quot;20300&quot; value=&quot;Slide 6 - &amp;quot;Informatics&amp;quot;&quot;/&gt;&lt;property id=&quot;20307&quot; value=&quot;261&quot;/&gt;&lt;/object&gt;&lt;object type=&quot;3&quot; unique_id=&quot;10012&quot;&gt;&lt;property id=&quot;20148&quot; value=&quot;5&quot;/&gt;&lt;property id=&quot;20300&quot; value=&quot;Slide 26 - &amp;quot;What is Health Informatics?&amp;#x0D;&amp;#x0A;Summary – Lecture a&amp;quot;&quot;/&gt;&lt;property id=&quot;20307&quot; value=&quot;264&quot;/&gt;&lt;/object&gt;&lt;object type=&quot;3&quot; unique_id=&quot;10014&quot;&gt;&lt;property id=&quot;20148&quot; value=&quot;5&quot;/&gt;&lt;property id=&quot;20300&quot; value=&quot;Slide 27 - &amp;quot;What is Health Informatics?&amp;#x0D;&amp;#x0A;References – Lecture a&amp;quot;&quot;/&gt;&lt;property id=&quot;20307&quot; value=&quot;267&quot;/&gt;&lt;/object&gt;&lt;object type=&quot;3&quot; unique_id=&quot;10072&quot;&gt;&lt;property id=&quot;20148&quot; value=&quot;5&quot;/&gt;&lt;property id=&quot;20300&quot; value=&quot;Slide 3 - &amp;quot;What is Health Informatics?&amp;#x0D;&amp;#x0A;Learning Objectives&amp;quot;&quot;/&gt;&lt;property id=&quot;20307&quot; value=&quot;272&quot;/&gt;&lt;/object&gt;&lt;object type=&quot;3&quot; unique_id=&quot;11932&quot;&gt;&lt;property id=&quot;20148&quot; value=&quot;5&quot;/&gt;&lt;property id=&quot;20300&quot; value=&quot;Slide 7 - &amp;quot;Data, Information, Knowledge, Wisdom Hierarchy&amp;quot;&quot;/&gt;&lt;property id=&quot;20307&quot; value=&quot;273&quot;/&gt;&lt;/object&gt;&lt;object type=&quot;3&quot; unique_id=&quot;12013&quot;&gt;&lt;property id=&quot;20148&quot; value=&quot;5&quot;/&gt;&lt;property id=&quot;20300&quot; value=&quot;Slide 8 - &amp;quot;Fundamental Theorem of Informatics&amp;quot;&quot;/&gt;&lt;property id=&quot;20307&quot; value=&quot;274&quot;/&gt;&lt;/object&gt;&lt;object type=&quot;3&quot; unique_id=&quot;12101&quot;&gt;&lt;property id=&quot;20148&quot; value=&quot;5&quot;/&gt;&lt;property id=&quot;20300&quot; value=&quot;Slide 9 - &amp;quot;Application Domains for Informatics&amp;quot;&quot;/&gt;&lt;property id=&quot;20307&quot; value=&quot;275&quot;/&gt;&lt;/object&gt;&lt;object type=&quot;3&quot; unique_id=&quot;12102&quot;&gt;&lt;property id=&quot;20148&quot; value=&quot;5&quot;/&gt;&lt;property id=&quot;20300&quot; value=&quot;Slide 10 - &amp;quot;Biomedical Informatics&amp;quot;&quot;/&gt;&lt;property id=&quot;20307&quot; value=&quot;276&quot;/&gt;&lt;/object&gt;&lt;object type=&quot;3&quot; unique_id=&quot;12257&quot;&gt;&lt;property id=&quot;20148&quot; value=&quot;5&quot;/&gt;&lt;property id=&quot;20300&quot; value=&quot;Slide 12 - &amp;quot;Biomedical Informatics&amp;quot;&quot;/&gt;&lt;property id=&quot;20307&quot; value=&quot;277&quot;/&gt;&lt;/object&gt;&lt;object type=&quot;3&quot; unique_id=&quot;12309&quot;&gt;&lt;property id=&quot;20148&quot; value=&quot;5&quot;/&gt;&lt;property id=&quot;20300&quot; value=&quot;Slide 11 - &amp;quot;Heath Informatics&amp;quot;&quot;/&gt;&lt;property id=&quot;20307&quot; value=&quot;285&quot;/&gt;&lt;/object&gt;&lt;object type=&quot;3&quot; unique_id=&quot;12587&quot;&gt;&lt;property id=&quot;20148&quot; value=&quot;5&quot;/&gt;&lt;property id=&quot;20300&quot; value=&quot;Slide 13 - &amp;quot;Biomedical Informatics&amp;quot;&quot;/&gt;&lt;property id=&quot;20307&quot; value=&quot;286&quot;/&gt;&lt;/object&gt;&lt;object type=&quot;3&quot; unique_id=&quot;12588&quot;&gt;&lt;property id=&quot;20148&quot; value=&quot;5&quot;/&gt;&lt;property id=&quot;20300&quot; value=&quot;Slide 14 - &amp;quot;Biomedical Informatics&amp;quot;&quot;/&gt;&lt;property id=&quot;20307&quot; value=&quot;287&quot;/&gt;&lt;/object&gt;&lt;object type=&quot;3&quot; unique_id=&quot;12758&quot;&gt;&lt;property id=&quot;20148&quot; value=&quot;5&quot;/&gt;&lt;property id=&quot;20300&quot; value=&quot;Slide 15 - &amp;quot;Biomedical Informatics&amp;quot;&quot;/&gt;&lt;property id=&quot;20307&quot; value=&quot;289&quot;/&gt;&lt;/object&gt;&lt;object type=&quot;3&quot; unique_id=&quot;12864&quot;&gt;&lt;property id=&quot;20148&quot; value=&quot;5&quot;/&gt;&lt;property id=&quot;20300&quot; value=&quot;Slide 16 - &amp;quot;Biomedical Informatics&amp;quot;&quot;/&gt;&lt;property id=&quot;20307&quot; value=&quot;290&quot;/&gt;&lt;/object&gt;&lt;object type=&quot;3&quot; unique_id=&quot;12865&quot;&gt;&lt;property id=&quot;20148&quot; value=&quot;5&quot;/&gt;&lt;property id=&quot;20300&quot; value=&quot;Slide 17 - &amp;quot;Biomedical Informatics&amp;quot;&quot;/&gt;&lt;property id=&quot;20307&quot; value=&quot;291&quot;/&gt;&lt;/object&gt;&lt;object type=&quot;3&quot; unique_id=&quot;12866&quot;&gt;&lt;property id=&quot;20148&quot; value=&quot;5&quot;/&gt;&lt;property id=&quot;20300&quot; value=&quot;Slide 18 - &amp;quot;Biomedical Informatics&amp;quot;&quot;/&gt;&lt;property id=&quot;20307&quot; value=&quot;292&quot;/&gt;&lt;/object&gt;&lt;object type=&quot;3&quot; unique_id=&quot;13098&quot;&gt;&lt;property id=&quot;20148&quot; value=&quot;5&quot;/&gt;&lt;property id=&quot;20300&quot; value=&quot;Slide 19 - &amp;quot;Biomedical Informatics&amp;quot;&quot;/&gt;&lt;property id=&quot;20307&quot; value=&quot;294&quot;/&gt;&lt;/object&gt;&lt;object type=&quot;3&quot; unique_id=&quot;13099&quot;&gt;&lt;property id=&quot;20148&quot; value=&quot;5&quot;/&gt;&lt;property id=&quot;20300&quot; value=&quot;Slide 20 - &amp;quot;Current Drivers&amp;quot;&quot;/&gt;&lt;property id=&quot;20307&quot; value=&quot;295&quot;/&gt;&lt;/object&gt;&lt;object type=&quot;3&quot; unique_id=&quot;13100&quot;&gt;&lt;property id=&quot;20148&quot; value=&quot;5&quot;/&gt;&lt;property id=&quot;20300&quot; value=&quot;Slide 21 - &amp;quot;Current Trends in Health Informatics&amp;quot;&quot;/&gt;&lt;property id=&quot;20307&quot; value=&quot;296&quot;/&gt;&lt;/object&gt;&lt;object type=&quot;3&quot; unique_id=&quot;13101&quot;&gt;&lt;property id=&quot;20148&quot; value=&quot;5&quot;/&gt;&lt;property id=&quot;20300&quot; value=&quot;Slide 22 - &amp;quot;eHealth&amp;quot;&quot;/&gt;&lt;property id=&quot;20307&quot; value=&quot;297&quot;/&gt;&lt;/object&gt;&lt;object type=&quot;3&quot; unique_id=&quot;13102&quot;&gt;&lt;property id=&quot;20148&quot; value=&quot;5&quot;/&gt;&lt;property id=&quot;20300&quot; value=&quot;Slide 23 - &amp;quot;Electronic Medical Record (EMR)&amp;quot;&quot;/&gt;&lt;property id=&quot;20307&quot; value=&quot;300&quot;/&gt;&lt;/object&gt;&lt;object type=&quot;3&quot; unique_id=&quot;13103&quot;&gt;&lt;property id=&quot;20148&quot; value=&quot;5&quot;/&gt;&lt;property id=&quot;20300&quot; value=&quot;Slide 24 - &amp;quot;Electronic Health Record (EHR)&amp;quot;&quot;/&gt;&lt;property id=&quot;20307&quot; value=&quot;299&quot;/&gt;&lt;/object&gt;&lt;object type=&quot;3&quot; unique_id=&quot;13104&quot;&gt;&lt;property id=&quot;20148&quot; value=&quot;5&quot;/&gt;&lt;property id=&quot;20300&quot; value=&quot;Slide 25 - &amp;quot;Health Information Exchange (HIE)&amp;quot;&quot;/&gt;&lt;property id=&quot;20307&quot; value=&quot;298&quot;/&gt;&lt;/object&gt;&lt;object type=&quot;3&quot; unique_id=&quot;13105&quot;&gt;&lt;property id=&quot;20148&quot; value=&quot;5&quot;/&gt;&lt;property id=&quot;20300&quot; value=&quot;Slide 28 - &amp;quot;What is Health Informatics?&amp;#x0D;&amp;#x0A;References – Lecture a&amp;quot;&quot;/&gt;&lt;property id=&quot;20307&quot; value=&quot;293&quot;/&gt;&lt;/object&gt;&lt;/object&gt;&lt;/object&gt;&lt;/database&gt;"/>
  <p:tag name="SECTOMILLISECCONVERTED" val="1"/>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theme1.xml><?xml version="1.0" encoding="utf-8"?>
<a:theme xmlns:a="http://schemas.openxmlformats.org/drawingml/2006/main" name="ONC_2016">
  <a:themeElements>
    <a:clrScheme name="Grayscale">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xmlns="" name="ONC_2016" id="{61D590DA-E310-4FCB-9A21-BF35F14D89BA}" vid="{7DBC0D29-A5EF-456E-9403-E33AF68492EF}"/>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ONC_2016</Template>
  <TotalTime>2205</TotalTime>
  <Words>5379</Words>
  <Application>Microsoft Office PowerPoint</Application>
  <PresentationFormat>On-screen Show (4:3)</PresentationFormat>
  <Paragraphs>381</Paragraphs>
  <Slides>28</Slides>
  <Notes>28</Notes>
  <HiddenSlides>0</HiddenSlides>
  <MMClips>0</MMClips>
  <ScaleCrop>false</ScaleCrop>
  <HeadingPairs>
    <vt:vector size="4" baseType="variant">
      <vt:variant>
        <vt:lpstr>Theme</vt:lpstr>
      </vt:variant>
      <vt:variant>
        <vt:i4>1</vt:i4>
      </vt:variant>
      <vt:variant>
        <vt:lpstr>Slide Titles</vt:lpstr>
      </vt:variant>
      <vt:variant>
        <vt:i4>28</vt:i4>
      </vt:variant>
    </vt:vector>
  </HeadingPairs>
  <TitlesOfParts>
    <vt:vector size="29" baseType="lpstr">
      <vt:lpstr>ONC_2016</vt:lpstr>
      <vt:lpstr>Health Management Information Systems</vt:lpstr>
      <vt:lpstr>What is Health Informatics? Learning Objectives</vt:lpstr>
      <vt:lpstr>Information Management</vt:lpstr>
      <vt:lpstr>Information System (Technology)</vt:lpstr>
      <vt:lpstr>Informatics</vt:lpstr>
      <vt:lpstr>Data, Information, Knowledge, Wisdom Hierarchy</vt:lpstr>
      <vt:lpstr>Fundamental Theorem of Informatics</vt:lpstr>
      <vt:lpstr>Application Domains for Informatics</vt:lpstr>
      <vt:lpstr>Biomedical Informatics</vt:lpstr>
      <vt:lpstr>Health Informatics</vt:lpstr>
      <vt:lpstr>Biomedical Informatics 1</vt:lpstr>
      <vt:lpstr>Biomedical Informatics 2</vt:lpstr>
      <vt:lpstr>Biomedical Informatics 3</vt:lpstr>
      <vt:lpstr>Biomedical Informatics 4</vt:lpstr>
      <vt:lpstr>Biomedical Informatics 5</vt:lpstr>
      <vt:lpstr>Biomedical Informatics 6</vt:lpstr>
      <vt:lpstr>Biomedical Informatics 7</vt:lpstr>
      <vt:lpstr>Biomedical Informatics 8</vt:lpstr>
      <vt:lpstr>Current Drivers</vt:lpstr>
      <vt:lpstr>Current Trends in Health Informatics</vt:lpstr>
      <vt:lpstr>eHealth</vt:lpstr>
      <vt:lpstr>Electronic Medical Record (EMR)</vt:lpstr>
      <vt:lpstr>Electronic Health Record (EHR)</vt:lpstr>
      <vt:lpstr>Health Information Exchange (HIE)</vt:lpstr>
      <vt:lpstr>What is Health Informatics? Summary – Lecture a</vt:lpstr>
      <vt:lpstr>What is Health Informatics? References – 1 – Lecture a</vt:lpstr>
      <vt:lpstr>What is Health Informatics? References – 2 – Lecture a</vt:lpstr>
      <vt:lpstr>What is Health Informatics?  Lecture a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Lecture a, Component 6, Unit 1</dc:title>
  <dc:subject>Health Management Information Systems</dc:subject>
  <dc:creator>U.S. Department of Health and Human Services Office of the National Coordinator for Health Information Technology</dc:creator>
  <cp:keywords>Health IT, Health IT Curriculum, Computer Science</cp:keywords>
  <cp:lastModifiedBy>admin</cp:lastModifiedBy>
  <cp:revision>12</cp:revision>
  <cp:lastPrinted>2011-11-18T15:03:04Z</cp:lastPrinted>
  <dcterms:created xsi:type="dcterms:W3CDTF">2011-10-31T16:25:04Z</dcterms:created>
  <dcterms:modified xsi:type="dcterms:W3CDTF">2017-06-02T15:51:57Z</dcterms:modified>
  <cp:category>HIT Workforce Curriculum</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Language">
    <vt:lpwstr>English</vt:lpwstr>
  </property>
</Properties>
</file>