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857" r:id="rId5"/>
  </p:sldMasterIdLst>
  <p:notesMasterIdLst>
    <p:notesMasterId r:id="rId23"/>
  </p:notesMasterIdLst>
  <p:handoutMasterIdLst>
    <p:handoutMasterId r:id="rId24"/>
  </p:handoutMasterIdLst>
  <p:sldIdLst>
    <p:sldId id="314" r:id="rId6"/>
    <p:sldId id="324" r:id="rId7"/>
    <p:sldId id="323" r:id="rId8"/>
    <p:sldId id="268" r:id="rId9"/>
    <p:sldId id="269" r:id="rId10"/>
    <p:sldId id="313" r:id="rId11"/>
    <p:sldId id="288" r:id="rId12"/>
    <p:sldId id="304" r:id="rId13"/>
    <p:sldId id="305" r:id="rId14"/>
    <p:sldId id="306" r:id="rId15"/>
    <p:sldId id="307" r:id="rId16"/>
    <p:sldId id="308" r:id="rId17"/>
    <p:sldId id="309" r:id="rId18"/>
    <p:sldId id="317" r:id="rId19"/>
    <p:sldId id="321" r:id="rId20"/>
    <p:sldId id="326" r:id="rId21"/>
    <p:sldId id="325" r:id="rId22"/>
  </p:sldIdLst>
  <p:sldSz cx="9144000" cy="6858000" type="screen4x3"/>
  <p:notesSz cx="7315200" cy="9601200"/>
  <p:custDataLst>
    <p:tags r:id="rId25"/>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15" autoAdjust="0"/>
    <p:restoredTop sz="86377" autoAdjust="0"/>
  </p:normalViewPr>
  <p:slideViewPr>
    <p:cSldViewPr showGuides="1">
      <p:cViewPr varScale="1">
        <p:scale>
          <a:sx n="50" d="100"/>
          <a:sy n="50" d="100"/>
        </p:scale>
        <p:origin x="-77" y="-192"/>
      </p:cViewPr>
      <p:guideLst>
        <p:guide orient="horz" pos="2160"/>
        <p:guide pos="2880"/>
      </p:guideLst>
    </p:cSldViewPr>
  </p:slideViewPr>
  <p:outlineViewPr>
    <p:cViewPr>
      <p:scale>
        <a:sx n="33" d="100"/>
        <a:sy n="33" d="100"/>
      </p:scale>
      <p:origin x="0" y="-19084"/>
    </p:cViewPr>
  </p:outlineViewPr>
  <p:notesTextViewPr>
    <p:cViewPr>
      <p:scale>
        <a:sx n="100" d="100"/>
        <a:sy n="100" d="100"/>
      </p:scale>
      <p:origin x="0" y="0"/>
    </p:cViewPr>
  </p:notesTextViewPr>
  <p:sorterViewPr>
    <p:cViewPr>
      <p:scale>
        <a:sx n="66" d="100"/>
        <a:sy n="66" d="100"/>
      </p:scale>
      <p:origin x="0" y="0"/>
    </p:cViewPr>
  </p:sorterViewPr>
  <p:notesViewPr>
    <p:cSldViewPr showGuides="1">
      <p:cViewPr>
        <p:scale>
          <a:sx n="100" d="100"/>
          <a:sy n="100" d="100"/>
        </p:scale>
        <p:origin x="-48" y="-168"/>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4851" tIns="47425" rIns="94851" bIns="47425" rtlCol="0"/>
          <a:lstStyle>
            <a:lvl1pPr algn="l">
              <a:defRPr sz="1200">
                <a:latin typeface="Arial" charset="0"/>
              </a:defRPr>
            </a:lvl1pPr>
          </a:lstStyle>
          <a:p>
            <a:pPr>
              <a:defRPr/>
            </a:pPr>
            <a:endParaRPr lang="en-US"/>
          </a:p>
        </p:txBody>
      </p:sp>
      <p:sp>
        <p:nvSpPr>
          <p:cNvPr id="4" name="Footer Placeholder 3"/>
          <p:cNvSpPr>
            <a:spLocks noGrp="1"/>
          </p:cNvSpPr>
          <p:nvPr>
            <p:ph type="ftr" sz="quarter" idx="2"/>
          </p:nvPr>
        </p:nvSpPr>
        <p:spPr>
          <a:xfrm>
            <a:off x="0" y="9118600"/>
            <a:ext cx="3170238" cy="481013"/>
          </a:xfrm>
          <a:prstGeom prst="rect">
            <a:avLst/>
          </a:prstGeom>
        </p:spPr>
        <p:txBody>
          <a:bodyPr vert="horz" lIns="94851" tIns="47425" rIns="94851" bIns="47425" rtlCol="0" anchor="b"/>
          <a:lstStyle>
            <a:lvl1pPr algn="l">
              <a:defRPr sz="1200">
                <a:latin typeface="Arial" charset="0"/>
              </a:defRPr>
            </a:lvl1pPr>
          </a:lstStyle>
          <a:p>
            <a:pPr>
              <a:defRPr/>
            </a:pPr>
            <a:endParaRPr lang="en-US"/>
          </a:p>
        </p:txBody>
      </p:sp>
    </p:spTree>
    <p:extLst>
      <p:ext uri="{BB962C8B-B14F-4D97-AF65-F5344CB8AC3E}">
        <p14:creationId xmlns:p14="http://schemas.microsoft.com/office/powerpoint/2010/main" val="30465603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5894" tIns="47947" rIns="95894" bIns="47947"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4143375" y="0"/>
            <a:ext cx="3170238" cy="481013"/>
          </a:xfrm>
          <a:prstGeom prst="rect">
            <a:avLst/>
          </a:prstGeom>
        </p:spPr>
        <p:txBody>
          <a:bodyPr vert="horz" lIns="95894" tIns="47947" rIns="95894" bIns="47947" rtlCol="0"/>
          <a:lstStyle>
            <a:lvl1pPr algn="r" fontAlgn="auto">
              <a:spcBef>
                <a:spcPts val="0"/>
              </a:spcBef>
              <a:spcAft>
                <a:spcPts val="0"/>
              </a:spcAft>
              <a:defRPr sz="1200">
                <a:latin typeface="+mn-lt"/>
              </a:defRPr>
            </a:lvl1pPr>
          </a:lstStyle>
          <a:p>
            <a:pPr>
              <a:defRPr/>
            </a:pPr>
            <a:fld id="{DC8FC734-F76D-448D-8DB1-FDAEE696A17A}" type="datetimeFigureOut">
              <a:rPr lang="en-US"/>
              <a:pPr>
                <a:defRPr/>
              </a:pPr>
              <a:t>6/26/2017</a:t>
            </a:fld>
            <a:endParaRPr lang="en-US" dirty="0"/>
          </a:p>
        </p:txBody>
      </p:sp>
      <p:sp>
        <p:nvSpPr>
          <p:cNvPr id="4" name="Slide Image Placeholder 3"/>
          <p:cNvSpPr>
            <a:spLocks noGrp="1" noRot="1" noChangeAspect="1"/>
          </p:cNvSpPr>
          <p:nvPr>
            <p:ph type="sldImg" idx="2"/>
          </p:nvPr>
        </p:nvSpPr>
        <p:spPr>
          <a:xfrm>
            <a:off x="1257300" y="719138"/>
            <a:ext cx="4802188" cy="3600450"/>
          </a:xfrm>
          <a:prstGeom prst="rect">
            <a:avLst/>
          </a:prstGeom>
          <a:noFill/>
          <a:ln w="12700">
            <a:solidFill>
              <a:prstClr val="black"/>
            </a:solidFill>
          </a:ln>
        </p:spPr>
        <p:txBody>
          <a:bodyPr vert="horz" lIns="95894" tIns="47947" rIns="95894" bIns="47947" rtlCol="0" anchor="ctr"/>
          <a:lstStyle/>
          <a:p>
            <a:pPr lvl="0"/>
            <a:endParaRPr lang="en-US" noProof="0" dirty="0"/>
          </a:p>
        </p:txBody>
      </p:sp>
      <p:sp>
        <p:nvSpPr>
          <p:cNvPr id="5" name="Notes Placeholder 4"/>
          <p:cNvSpPr>
            <a:spLocks noGrp="1"/>
          </p:cNvSpPr>
          <p:nvPr>
            <p:ph type="body" sz="quarter" idx="3"/>
          </p:nvPr>
        </p:nvSpPr>
        <p:spPr>
          <a:xfrm>
            <a:off x="731838" y="4560888"/>
            <a:ext cx="5851525" cy="4321175"/>
          </a:xfrm>
          <a:prstGeom prst="rect">
            <a:avLst/>
          </a:prstGeom>
        </p:spPr>
        <p:txBody>
          <a:bodyPr vert="horz" lIns="95894" tIns="47947" rIns="95894" bIns="47947" rtlCol="0">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9118600"/>
            <a:ext cx="3170238" cy="481013"/>
          </a:xfrm>
          <a:prstGeom prst="rect">
            <a:avLst/>
          </a:prstGeom>
        </p:spPr>
        <p:txBody>
          <a:bodyPr vert="horz" lIns="95894" tIns="47947" rIns="95894" bIns="47947"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4143375" y="9118600"/>
            <a:ext cx="3170238" cy="481013"/>
          </a:xfrm>
          <a:prstGeom prst="rect">
            <a:avLst/>
          </a:prstGeom>
        </p:spPr>
        <p:txBody>
          <a:bodyPr vert="horz" wrap="square" lIns="95894" tIns="47947" rIns="95894" bIns="47947" numCol="1" anchor="b" anchorCtr="0" compatLnSpc="1">
            <a:prstTxWarp prst="textNoShape">
              <a:avLst/>
            </a:prstTxWarp>
          </a:bodyPr>
          <a:lstStyle>
            <a:lvl1pPr algn="r">
              <a:defRPr sz="1200">
                <a:latin typeface="Calibri" panose="020F0502020204030204" pitchFamily="34" charset="0"/>
              </a:defRPr>
            </a:lvl1pPr>
          </a:lstStyle>
          <a:p>
            <a:fld id="{5C5BC757-1F58-4E44-928E-878406E41DE2}" type="slidenum">
              <a:rPr lang="en-US" altLang="en-US"/>
              <a:pPr/>
              <a:t>‹#›</a:t>
            </a:fld>
            <a:endParaRPr lang="en-US" altLang="en-US"/>
          </a:p>
        </p:txBody>
      </p:sp>
    </p:spTree>
    <p:extLst>
      <p:ext uri="{BB962C8B-B14F-4D97-AF65-F5344CB8AC3E}">
        <p14:creationId xmlns:p14="http://schemas.microsoft.com/office/powerpoint/2010/main" val="32959226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xfrm>
            <a:off x="685800" y="4572000"/>
            <a:ext cx="5851525" cy="43211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Welcome to History of Health Information Technology in the U.S., History of CPOE (pronounced C-P-O-E) and E-Prescribing.  This is lecture b History of E-Prescribing (pronounced E-prescribing).  This lecture will discuss the history of electronic prescribing or e-prescribing.  </a:t>
            </a:r>
          </a:p>
          <a:p>
            <a:pPr eaLnBrk="1" hangingPunct="1">
              <a:spcBef>
                <a:spcPct val="0"/>
              </a:spcBef>
            </a:pPr>
            <a:endParaRPr lang="en-US" altLang="en-US" smtClean="0"/>
          </a:p>
        </p:txBody>
      </p:sp>
      <p:sp>
        <p:nvSpPr>
          <p:cNvPr id="23556" name="Footer Placeholder 3"/>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en-US" smtClean="0"/>
          </a:p>
        </p:txBody>
      </p:sp>
      <p:sp>
        <p:nvSpPr>
          <p:cNvPr id="23557" name="Slide Number Placeholder 4"/>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923721B-9358-46DA-821D-EAFB96403FF1}" type="slidenum">
              <a:rPr lang="en-US" altLang="en-US">
                <a:latin typeface="Calibri" panose="020F0502020204030204" pitchFamily="34" charset="0"/>
              </a:rPr>
              <a:pPr eaLnBrk="1" hangingPunct="1"/>
              <a:t>1</a:t>
            </a:fld>
            <a:endParaRPr lang="en-US" altLang="en-US">
              <a:latin typeface="Calibri" panose="020F0502020204030204" pitchFamily="34" charset="0"/>
            </a:endParaRPr>
          </a:p>
        </p:txBody>
      </p:sp>
    </p:spTree>
    <p:extLst>
      <p:ext uri="{BB962C8B-B14F-4D97-AF65-F5344CB8AC3E}">
        <p14:creationId xmlns:p14="http://schemas.microsoft.com/office/powerpoint/2010/main" val="21497736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In the early 1990s, decision support features began appearing in CPOE  and e-prescribing systems.  Decision support systems were very basic at the time.  For example, the computer may have reminded the physicians to check for “pregnancy” if the patient was female and of reproductive age.</a:t>
            </a:r>
          </a:p>
        </p:txBody>
      </p:sp>
      <p:sp>
        <p:nvSpPr>
          <p:cNvPr id="60420"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E873517-473E-4B96-A8AC-33205B33AE45}" type="slidenum">
              <a:rPr lang="en-US" altLang="en-US">
                <a:latin typeface="Calibri" panose="020F0502020204030204" pitchFamily="34" charset="0"/>
              </a:rPr>
              <a:pPr eaLnBrk="1" hangingPunct="1"/>
              <a:t>10</a:t>
            </a:fld>
            <a:endParaRPr lang="en-US" altLang="en-US">
              <a:latin typeface="Calibri" panose="020F0502020204030204" pitchFamily="34" charset="0"/>
            </a:endParaRPr>
          </a:p>
        </p:txBody>
      </p:sp>
    </p:spTree>
    <p:extLst>
      <p:ext uri="{BB962C8B-B14F-4D97-AF65-F5344CB8AC3E}">
        <p14:creationId xmlns:p14="http://schemas.microsoft.com/office/powerpoint/2010/main" val="23503431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During the 1990s, several isolated implementations of e-prescription systems continued, mostly in academic settings.  By the end of the 1990s an estimated 2 percent of outpatient prescriptions were captured electronically. </a:t>
            </a:r>
          </a:p>
          <a:p>
            <a:endParaRPr lang="en-US" altLang="en-US" smtClean="0"/>
          </a:p>
          <a:p>
            <a:r>
              <a:rPr lang="en-US" altLang="en-US" smtClean="0"/>
              <a:t>A year later, at the turn of the century, an estimated 5 percent of physicians prescribed electronically.</a:t>
            </a:r>
          </a:p>
          <a:p>
            <a:endParaRPr lang="en-US" altLang="en-US" smtClean="0"/>
          </a:p>
          <a:p>
            <a:r>
              <a:rPr lang="en-US" altLang="en-US" smtClean="0"/>
              <a:t>And several years after that, in 2003, only really teach-savvy physicians were e-prescribing somewhat regularly, but still at a relatively low rate of only 19 percent.  Those that were e-prescribing were more likely to be generalists practicing in an academic center.</a:t>
            </a:r>
          </a:p>
          <a:p>
            <a:endParaRPr lang="en-US" altLang="en-US" smtClean="0"/>
          </a:p>
          <a:p>
            <a:pPr eaLnBrk="1" hangingPunct="1">
              <a:spcBef>
                <a:spcPct val="0"/>
              </a:spcBef>
            </a:pPr>
            <a:endParaRPr lang="en-US" altLang="en-US" smtClean="0"/>
          </a:p>
          <a:p>
            <a:pPr eaLnBrk="1" hangingPunct="1">
              <a:spcBef>
                <a:spcPct val="0"/>
              </a:spcBef>
            </a:pPr>
            <a:endParaRPr lang="en-US" altLang="en-US" smtClean="0"/>
          </a:p>
        </p:txBody>
      </p:sp>
      <p:sp>
        <p:nvSpPr>
          <p:cNvPr id="61444"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09F43F7-CF36-4180-AA62-04DAA1B6527C}" type="slidenum">
              <a:rPr lang="en-US" altLang="en-US">
                <a:latin typeface="Calibri" panose="020F0502020204030204" pitchFamily="34" charset="0"/>
              </a:rPr>
              <a:pPr eaLnBrk="1" hangingPunct="1"/>
              <a:t>11</a:t>
            </a:fld>
            <a:endParaRPr lang="en-US" altLang="en-US">
              <a:latin typeface="Calibri" panose="020F0502020204030204" pitchFamily="34" charset="0"/>
            </a:endParaRPr>
          </a:p>
        </p:txBody>
      </p:sp>
    </p:spTree>
    <p:extLst>
      <p:ext uri="{BB962C8B-B14F-4D97-AF65-F5344CB8AC3E}">
        <p14:creationId xmlns:p14="http://schemas.microsoft.com/office/powerpoint/2010/main" val="24335956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In 2003, the US Congress passed the Medicare Modernization Act or MMA (pronounced M-M-A) which sought to encourage doctors to e-prescribe by 2006.  When the MMA passed, there still wasn’t much scientific evidence on the impact of e-prescribing (especially compared to CPOE where much more evidence was present).  Nevertheless, the research evidence that did exist on e-prescribing generally demonstrated a sizeable positive effect. </a:t>
            </a:r>
          </a:p>
          <a:p>
            <a:endParaRPr lang="en-US" altLang="en-US" smtClean="0"/>
          </a:p>
          <a:p>
            <a:r>
              <a:rPr lang="en-US" altLang="en-US" smtClean="0"/>
              <a:t>By 2004, more doctors overall were e-prescribing, but rates were still fairly low and in the range of 5-18 percent. Over time, advances in computer and communication technologies made the need to “synch (pronounced sink) devices in a cradle” unnecessary.  Synching refers to the pre-wireless Internet need to synchronize handheld devices by connecting them to Internet connected desktop computers so that updated information can be loaded to the portable device.  The advent of wireless Internet connections, contributed to increasing e-prescribing adoption rates, because many physicians used hand held computers, or palm devices to e-prescribe.</a:t>
            </a:r>
          </a:p>
          <a:p>
            <a:endParaRPr lang="en-US" altLang="en-US" smtClean="0"/>
          </a:p>
          <a:p>
            <a:r>
              <a:rPr lang="en-US" altLang="en-US" smtClean="0"/>
              <a:t>Importantly, by 2005, the vast majority of pharmacies were able to receive electronic prescriptions, especially the large chain pharmacies.</a:t>
            </a:r>
          </a:p>
          <a:p>
            <a:endParaRPr lang="en-US" altLang="en-US" smtClean="0"/>
          </a:p>
          <a:p>
            <a:r>
              <a:rPr lang="en-US" altLang="en-US" smtClean="0"/>
              <a:t>When Hurricane Katrina hit the Gulf Coast in 2005, electronic prescription data stored in pharmacy computers were accessible to doctors and pharmacists who were treating patients displaced from their homes into neighboring states.  </a:t>
            </a:r>
          </a:p>
          <a:p>
            <a:pPr eaLnBrk="1" hangingPunct="1">
              <a:spcBef>
                <a:spcPct val="0"/>
              </a:spcBef>
            </a:pPr>
            <a:endParaRPr lang="en-US" altLang="en-US" smtClean="0"/>
          </a:p>
        </p:txBody>
      </p:sp>
      <p:sp>
        <p:nvSpPr>
          <p:cNvPr id="62468"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5DFDDF1-058B-4580-B397-0218ED3FA041}" type="slidenum">
              <a:rPr lang="en-US" altLang="en-US">
                <a:latin typeface="Calibri" panose="020F0502020204030204" pitchFamily="34" charset="0"/>
              </a:rPr>
              <a:pPr eaLnBrk="1" hangingPunct="1"/>
              <a:t>12</a:t>
            </a:fld>
            <a:endParaRPr lang="en-US" altLang="en-US">
              <a:latin typeface="Calibri" panose="020F0502020204030204" pitchFamily="34" charset="0"/>
            </a:endParaRPr>
          </a:p>
        </p:txBody>
      </p:sp>
    </p:spTree>
    <p:extLst>
      <p:ext uri="{BB962C8B-B14F-4D97-AF65-F5344CB8AC3E}">
        <p14:creationId xmlns:p14="http://schemas.microsoft.com/office/powerpoint/2010/main" val="3939424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As available technologies made it easier and easier for doctors to afford e-prescription systems, adoption rates began to pick-up.  A study using 2008 data found that almost 27% of doctors in Florida were using e-prescription systems.  Furthermore, those with such systems reported that the majority of their prescriptions were entered into the computers they had. </a:t>
            </a:r>
          </a:p>
          <a:p>
            <a:endParaRPr lang="en-US" altLang="en-US" smtClean="0"/>
          </a:p>
          <a:p>
            <a:r>
              <a:rPr lang="en-US" altLang="en-US" smtClean="0"/>
              <a:t>Seeking to further encourage doctors to e-prescribe, the HITECH (pronounced High-tech) Act of 2009 represented the largest federal commitment to promote this technology.  Specifically, the Act makes bonus payments available to physicians who “meaningfully use” health information technologies.  E-prescribing was included in the definition of “meaningful use.”  </a:t>
            </a:r>
            <a:r>
              <a:rPr lang="en-US" altLang="en-US" smtClean="0">
                <a:solidFill>
                  <a:srgbClr val="FF0000"/>
                </a:solidFill>
              </a:rPr>
              <a:t>By 2014, as a result of the meaningful use incentives, 86% of physicians were doing e-prescribing.</a:t>
            </a:r>
          </a:p>
          <a:p>
            <a:endParaRPr lang="en-US" altLang="en-US" smtClean="0"/>
          </a:p>
          <a:p>
            <a:endParaRPr lang="en-US" altLang="en-US" smtClean="0"/>
          </a:p>
        </p:txBody>
      </p:sp>
      <p:sp>
        <p:nvSpPr>
          <p:cNvPr id="63492"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CFE6D74-1DDD-4373-AE5A-D7297A18AC33}" type="slidenum">
              <a:rPr lang="en-US" altLang="en-US">
                <a:latin typeface="Calibri" panose="020F0502020204030204" pitchFamily="34" charset="0"/>
              </a:rPr>
              <a:pPr eaLnBrk="1" hangingPunct="1"/>
              <a:t>13</a:t>
            </a:fld>
            <a:endParaRPr lang="en-US" altLang="en-US">
              <a:latin typeface="Calibri" panose="020F0502020204030204" pitchFamily="34" charset="0"/>
            </a:endParaRPr>
          </a:p>
        </p:txBody>
      </p:sp>
    </p:spTree>
    <p:extLst>
      <p:ext uri="{BB962C8B-B14F-4D97-AF65-F5344CB8AC3E}">
        <p14:creationId xmlns:p14="http://schemas.microsoft.com/office/powerpoint/2010/main" val="35914229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This concludes History of CPOE and E-Prescribing.</a:t>
            </a:r>
          </a:p>
          <a:p>
            <a:endParaRPr lang="en-US" altLang="en-US" smtClean="0"/>
          </a:p>
          <a:p>
            <a:r>
              <a:rPr lang="en-US" altLang="en-US" smtClean="0"/>
              <a:t>In summary, CPOE and e-prescribing have been around for more than 30 years (indeed, almost 40 years for CPOE).</a:t>
            </a:r>
          </a:p>
          <a:p>
            <a:endParaRPr lang="en-US" altLang="en-US" smtClean="0"/>
          </a:p>
          <a:p>
            <a:r>
              <a:rPr lang="en-US" altLang="en-US" smtClean="0"/>
              <a:t>The industry has learned a lot about the numerous benefits of electronic order entry, as well as the potential drawbacks.</a:t>
            </a:r>
            <a:r>
              <a:rPr lang="en-US" altLang="en-US" b="1" smtClean="0"/>
              <a:t>  </a:t>
            </a:r>
            <a:r>
              <a:rPr lang="en-US" altLang="en-US" smtClean="0"/>
              <a:t> More importantly, we have learned much more about how to plan for, and properly implement, such systems.</a:t>
            </a:r>
          </a:p>
          <a:p>
            <a:endParaRPr lang="en-US" altLang="en-US" smtClean="0"/>
          </a:p>
          <a:p>
            <a:r>
              <a:rPr lang="en-US" altLang="en-US" smtClean="0"/>
              <a:t>We will likely continue to learn additional best practices </a:t>
            </a:r>
            <a:r>
              <a:rPr lang="en-US" altLang="en-US" smtClean="0">
                <a:solidFill>
                  <a:srgbClr val="FF0000"/>
                </a:solidFill>
              </a:rPr>
              <a:t>now that </a:t>
            </a:r>
            <a:r>
              <a:rPr lang="en-US" altLang="en-US" smtClean="0"/>
              <a:t>the adoption of CPOE and e-prescribing </a:t>
            </a:r>
            <a:r>
              <a:rPr lang="en-US" altLang="en-US" smtClean="0">
                <a:solidFill>
                  <a:srgbClr val="FF0000"/>
                </a:solidFill>
              </a:rPr>
              <a:t>has risen </a:t>
            </a:r>
            <a:r>
              <a:rPr lang="en-US" altLang="en-US" smtClean="0"/>
              <a:t>in response to recent federal incentives.</a:t>
            </a:r>
          </a:p>
        </p:txBody>
      </p:sp>
      <p:sp>
        <p:nvSpPr>
          <p:cNvPr id="26628" name="Footer Placeholder 3"/>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en-US" smtClean="0"/>
          </a:p>
        </p:txBody>
      </p:sp>
      <p:sp>
        <p:nvSpPr>
          <p:cNvPr id="26629" name="Slide Number Placeholder 4"/>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417CB6E-C89B-4733-A67E-024A7DEE963C}" type="slidenum">
              <a:rPr lang="en-US" altLang="en-US">
                <a:latin typeface="Calibri" panose="020F0502020204030204" pitchFamily="34" charset="0"/>
              </a:rPr>
              <a:pPr eaLnBrk="1" hangingPunct="1"/>
              <a:t>14</a:t>
            </a:fld>
            <a:endParaRPr lang="en-US" altLang="en-US">
              <a:latin typeface="Calibri" panose="020F0502020204030204" pitchFamily="34" charset="0"/>
            </a:endParaRPr>
          </a:p>
        </p:txBody>
      </p:sp>
    </p:spTree>
    <p:extLst>
      <p:ext uri="{BB962C8B-B14F-4D97-AF65-F5344CB8AC3E}">
        <p14:creationId xmlns:p14="http://schemas.microsoft.com/office/powerpoint/2010/main" val="14096736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27652" name="Footer Placeholder 3"/>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en-US" smtClean="0"/>
          </a:p>
        </p:txBody>
      </p:sp>
      <p:sp>
        <p:nvSpPr>
          <p:cNvPr id="27653" name="Slide Number Placeholder 4"/>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D1C7996-48CA-4B99-B33C-32307091C1D7}" type="slidenum">
              <a:rPr lang="en-US" altLang="en-US">
                <a:latin typeface="Calibri" panose="020F0502020204030204" pitchFamily="34" charset="0"/>
              </a:rPr>
              <a:pPr eaLnBrk="1" hangingPunct="1"/>
              <a:t>15</a:t>
            </a:fld>
            <a:endParaRPr lang="en-US" altLang="en-US">
              <a:latin typeface="Calibri" panose="020F0502020204030204" pitchFamily="34" charset="0"/>
            </a:endParaRPr>
          </a:p>
        </p:txBody>
      </p:sp>
    </p:spTree>
    <p:extLst>
      <p:ext uri="{BB962C8B-B14F-4D97-AF65-F5344CB8AC3E}">
        <p14:creationId xmlns:p14="http://schemas.microsoft.com/office/powerpoint/2010/main" val="17783582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27652" name="Footer Placeholder 3"/>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en-US" smtClean="0"/>
          </a:p>
        </p:txBody>
      </p:sp>
      <p:sp>
        <p:nvSpPr>
          <p:cNvPr id="27653" name="Slide Number Placeholder 4"/>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D1C7996-48CA-4B99-B33C-32307091C1D7}" type="slidenum">
              <a:rPr lang="en-US" altLang="en-US">
                <a:latin typeface="Calibri" panose="020F0502020204030204" pitchFamily="34" charset="0"/>
              </a:rPr>
              <a:pPr eaLnBrk="1" hangingPunct="1"/>
              <a:t>16</a:t>
            </a:fld>
            <a:endParaRPr lang="en-US" altLang="en-US">
              <a:latin typeface="Calibri" panose="020F0502020204030204" pitchFamily="34" charset="0"/>
            </a:endParaRPr>
          </a:p>
        </p:txBody>
      </p:sp>
    </p:spTree>
    <p:extLst>
      <p:ext uri="{BB962C8B-B14F-4D97-AF65-F5344CB8AC3E}">
        <p14:creationId xmlns:p14="http://schemas.microsoft.com/office/powerpoint/2010/main" val="18318460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p>
          <a:p>
            <a:endParaRPr lang="en-US" dirty="0"/>
          </a:p>
        </p:txBody>
      </p:sp>
      <p:sp>
        <p:nvSpPr>
          <p:cNvPr id="4" name="Footer Placeholder 3"/>
          <p:cNvSpPr>
            <a:spLocks noGrp="1"/>
          </p:cNvSpPr>
          <p:nvPr>
            <p:ph type="ftr" sz="quarter" idx="10"/>
          </p:nvPr>
        </p:nvSpPr>
        <p:spPr/>
        <p:txBody>
          <a:bodyPr/>
          <a:lstStyle/>
          <a:p>
            <a:pPr>
              <a:defRPr/>
            </a:pPr>
            <a:r>
              <a:rPr lang="en-US" smtClean="0">
                <a:solidFill>
                  <a:prstClr val="black"/>
                </a:solidFill>
              </a:rPr>
              <a:t>Health IT Workforce Curriculum Version 4.0</a:t>
            </a:r>
            <a:endParaRPr lang="en-US" dirty="0">
              <a:solidFill>
                <a:prstClr val="black"/>
              </a:solidFill>
            </a:endParaRPr>
          </a:p>
        </p:txBody>
      </p:sp>
      <p:sp>
        <p:nvSpPr>
          <p:cNvPr id="5" name="Slide Number Placeholder 4"/>
          <p:cNvSpPr>
            <a:spLocks noGrp="1"/>
          </p:cNvSpPr>
          <p:nvPr>
            <p:ph type="sldNum" sz="quarter" idx="11"/>
          </p:nvPr>
        </p:nvSpPr>
        <p:spPr/>
        <p:txBody>
          <a:bodyPr/>
          <a:lstStyle/>
          <a:p>
            <a:fld id="{BC67021A-487C-4D8E-B66A-9A323BD1E9A7}" type="slidenum">
              <a:rPr lang="en-US" altLang="en-US">
                <a:solidFill>
                  <a:prstClr val="black"/>
                </a:solidFill>
              </a:rPr>
              <a:pPr/>
              <a:t>17</a:t>
            </a:fld>
            <a:endParaRPr lang="en-US" altLang="en-US">
              <a:solidFill>
                <a:prstClr val="black"/>
              </a:solidFill>
            </a:endParaRPr>
          </a:p>
        </p:txBody>
      </p:sp>
    </p:spTree>
    <p:extLst>
      <p:ext uri="{BB962C8B-B14F-4D97-AF65-F5344CB8AC3E}">
        <p14:creationId xmlns:p14="http://schemas.microsoft.com/office/powerpoint/2010/main" val="21394475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The Objectives for this unit, History of CPOE and E-Prescribing are to discuss the evolving capabilities of CPOE  and e-prescribing systems and to discuss the impact of these systems on patient safety and quality. </a:t>
            </a:r>
          </a:p>
        </p:txBody>
      </p:sp>
      <p:sp>
        <p:nvSpPr>
          <p:cNvPr id="21508" name="Footer Placeholder 3"/>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endParaRPr lang="en-US">
              <a:solidFill>
                <a:prstClr val="black"/>
              </a:solidFill>
            </a:endParaRPr>
          </a:p>
        </p:txBody>
      </p:sp>
      <p:sp>
        <p:nvSpPr>
          <p:cNvPr id="21509" name="Slide Number Placeholder 4"/>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82F1D01-892A-4428-AC8D-4937B67CDCC5}" type="slidenum">
              <a:rPr lang="en-US" altLang="en-US">
                <a:solidFill>
                  <a:srgbClr val="000000"/>
                </a:solidFill>
                <a:latin typeface="Calibri" panose="020F0502020204030204" pitchFamily="34" charset="0"/>
              </a:rPr>
              <a:pPr eaLnBrk="1" hangingPunct="1"/>
              <a:t>2</a:t>
            </a:fld>
            <a:endParaRPr lang="en-US" altLang="en-US">
              <a:solidFill>
                <a:srgbClr val="000000"/>
              </a:solidFill>
              <a:latin typeface="Calibri" panose="020F0502020204030204" pitchFamily="34" charset="0"/>
            </a:endParaRPr>
          </a:p>
        </p:txBody>
      </p:sp>
    </p:spTree>
    <p:extLst>
      <p:ext uri="{BB962C8B-B14F-4D97-AF65-F5344CB8AC3E}">
        <p14:creationId xmlns:p14="http://schemas.microsoft.com/office/powerpoint/2010/main" val="15581076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building of momentum for CPOE in the inpatient setting got the concept of electronic prescribing “rolling” into the outpatient setting.  As mounting evidence of the benefits of CPOE in the inpatient setting was circulating, the outpatient setting became of increasing interest as an area to automate.</a:t>
            </a:r>
          </a:p>
          <a:p>
            <a:endParaRPr lang="en-US" altLang="en-US" dirty="0" smtClean="0"/>
          </a:p>
          <a:p>
            <a:r>
              <a:rPr lang="en-US" altLang="en-US" dirty="0" smtClean="0"/>
              <a:t>It has been estimated that two thirds of encounters in the outpatient setting result in a prescription.  Furthermore, given that 75% of all physicians practice in small group settings, for the national goals of quality improvement to be realized, e-prescribing must permeate into the medical practice setting. </a:t>
            </a:r>
          </a:p>
          <a:p>
            <a:endParaRPr lang="en-US" altLang="en-US" dirty="0"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27C6491-BDBF-46E4-BB07-F96DFF874281}" type="slidenum">
              <a:rPr lang="en-US" altLang="en-US">
                <a:latin typeface="Calibri" panose="020F0502020204030204" pitchFamily="34" charset="0"/>
              </a:rPr>
              <a:pPr eaLnBrk="1" hangingPunct="1"/>
              <a:t>3</a:t>
            </a:fld>
            <a:endParaRPr lang="en-US" altLang="en-US">
              <a:latin typeface="Calibri" panose="020F0502020204030204" pitchFamily="34" charset="0"/>
            </a:endParaRPr>
          </a:p>
        </p:txBody>
      </p:sp>
    </p:spTree>
    <p:extLst>
      <p:ext uri="{BB962C8B-B14F-4D97-AF65-F5344CB8AC3E}">
        <p14:creationId xmlns:p14="http://schemas.microsoft.com/office/powerpoint/2010/main" val="24955971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Compared with the growing scholarly literature of CPOE in inpatient settings, articles on e-prescribing in outpatient settings were far more rare... but the media and trade press helped generate a lot of attention to this technology.</a:t>
            </a:r>
          </a:p>
        </p:txBody>
      </p:sp>
      <p:sp>
        <p:nvSpPr>
          <p:cNvPr id="55300"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F5AB7EE-7B6F-4AD4-A0AB-9B011580B974}" type="slidenum">
              <a:rPr lang="en-US" altLang="en-US">
                <a:latin typeface="Calibri" panose="020F0502020204030204" pitchFamily="34" charset="0"/>
              </a:rPr>
              <a:pPr eaLnBrk="1" hangingPunct="1"/>
              <a:t>4</a:t>
            </a:fld>
            <a:endParaRPr lang="en-US" altLang="en-US">
              <a:latin typeface="Calibri" panose="020F0502020204030204" pitchFamily="34" charset="0"/>
            </a:endParaRPr>
          </a:p>
        </p:txBody>
      </p:sp>
    </p:spTree>
    <p:extLst>
      <p:ext uri="{BB962C8B-B14F-4D97-AF65-F5344CB8AC3E}">
        <p14:creationId xmlns:p14="http://schemas.microsoft.com/office/powerpoint/2010/main" val="9770070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So what exactly do we mean by e-prescribing?</a:t>
            </a:r>
          </a:p>
          <a:p>
            <a:endParaRPr lang="en-US" altLang="en-US" smtClean="0"/>
          </a:p>
          <a:p>
            <a:r>
              <a:rPr lang="en-US" altLang="en-US" smtClean="0"/>
              <a:t>Some have considered a prescription entered electronically, but then printed, to be “e-prescribing” but that’s probably not getting to exactly what e-prescribing is.</a:t>
            </a:r>
          </a:p>
          <a:p>
            <a:endParaRPr lang="en-US" altLang="en-US" smtClean="0"/>
          </a:p>
          <a:p>
            <a:r>
              <a:rPr lang="en-US" altLang="en-US" smtClean="0"/>
              <a:t>What about electronically-ordered prescriptions that are transmitted electronically but then printed?  That’s probably not e-prescribing either.</a:t>
            </a:r>
          </a:p>
        </p:txBody>
      </p:sp>
      <p:sp>
        <p:nvSpPr>
          <p:cNvPr id="56324"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E694DE2-70E9-4791-9E98-3602236C49D1}" type="slidenum">
              <a:rPr lang="en-US" altLang="en-US">
                <a:latin typeface="Calibri" panose="020F0502020204030204" pitchFamily="34" charset="0"/>
              </a:rPr>
              <a:pPr eaLnBrk="1" hangingPunct="1"/>
              <a:t>5</a:t>
            </a:fld>
            <a:endParaRPr lang="en-US" altLang="en-US">
              <a:latin typeface="Calibri" panose="020F0502020204030204" pitchFamily="34" charset="0"/>
            </a:endParaRPr>
          </a:p>
        </p:txBody>
      </p:sp>
    </p:spTree>
    <p:extLst>
      <p:ext uri="{BB962C8B-B14F-4D97-AF65-F5344CB8AC3E}">
        <p14:creationId xmlns:p14="http://schemas.microsoft.com/office/powerpoint/2010/main" val="15507028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E-prescribing is more than the mere electronic entry or transmission of a prescription.</a:t>
            </a:r>
          </a:p>
          <a:p>
            <a:endParaRPr lang="en-US" altLang="en-US" smtClean="0"/>
          </a:p>
          <a:p>
            <a:r>
              <a:rPr lang="en-US" altLang="en-US" smtClean="0"/>
              <a:t>It encompasses the secure real-time electronic delivery to providers, and pharmacists, of patient specific information.  The information may include a patient’s insurance eligibility or what benefits they are entitled to, or whether or not there are drug interactions with a prescription being ordered, any warning or dose adjustments that are recommended, and it may include medication history, and the availability of generic medications.</a:t>
            </a:r>
          </a:p>
          <a:p>
            <a:pPr eaLnBrk="1" hangingPunct="1">
              <a:spcBef>
                <a:spcPct val="0"/>
              </a:spcBef>
            </a:pPr>
            <a:r>
              <a:rPr lang="en-US" altLang="en-US" smtClean="0"/>
              <a:t> </a:t>
            </a:r>
          </a:p>
        </p:txBody>
      </p:sp>
      <p:sp>
        <p:nvSpPr>
          <p:cNvPr id="56324"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E4B37A1-945A-4051-9D54-D2726B467CBF}" type="slidenum">
              <a:rPr lang="en-US" altLang="en-US">
                <a:latin typeface="Calibri" panose="020F0502020204030204" pitchFamily="34" charset="0"/>
              </a:rPr>
              <a:pPr eaLnBrk="1" hangingPunct="1"/>
              <a:t>6</a:t>
            </a:fld>
            <a:endParaRPr lang="en-US" altLang="en-US">
              <a:latin typeface="Calibri" panose="020F0502020204030204" pitchFamily="34" charset="0"/>
            </a:endParaRPr>
          </a:p>
        </p:txBody>
      </p:sp>
    </p:spTree>
    <p:extLst>
      <p:ext uri="{BB962C8B-B14F-4D97-AF65-F5344CB8AC3E}">
        <p14:creationId xmlns:p14="http://schemas.microsoft.com/office/powerpoint/2010/main" val="38958185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There are two main types of e-prescribing systems: those that are stand alone, or those that are integrated into an electronic health record.</a:t>
            </a:r>
          </a:p>
          <a:p>
            <a:endParaRPr lang="en-US" altLang="en-US" smtClean="0"/>
          </a:p>
          <a:p>
            <a:r>
              <a:rPr lang="en-US" altLang="en-US" smtClean="0"/>
              <a:t>Those that are stand alone are typically less complex to install.  They typically cost less, and originally they were seen as a way to slowly move physicians into full EHR systems.</a:t>
            </a:r>
          </a:p>
          <a:p>
            <a:endParaRPr lang="en-US" altLang="en-US" smtClean="0"/>
          </a:p>
          <a:p>
            <a:r>
              <a:rPr lang="en-US" altLang="en-US" smtClean="0"/>
              <a:t>E-Prescription systems that are a part of the Electronic Health Records systems are really the ideal way to take advantage of the decision support by utilizing other clinical information available in the electronic health record, for effective safe and high quality prescribing. </a:t>
            </a:r>
          </a:p>
          <a:p>
            <a:pPr eaLnBrk="1" hangingPunct="1">
              <a:spcBef>
                <a:spcPct val="0"/>
              </a:spcBef>
            </a:pPr>
            <a:endParaRPr lang="en-US" altLang="en-US" smtClean="0"/>
          </a:p>
        </p:txBody>
      </p:sp>
      <p:sp>
        <p:nvSpPr>
          <p:cNvPr id="57348"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D88D9A5-FF38-4F35-8501-471516BF069C}" type="slidenum">
              <a:rPr lang="en-US" altLang="en-US">
                <a:latin typeface="Calibri" panose="020F0502020204030204" pitchFamily="34" charset="0"/>
              </a:rPr>
              <a:pPr eaLnBrk="1" hangingPunct="1"/>
              <a:t>7</a:t>
            </a:fld>
            <a:endParaRPr lang="en-US" altLang="en-US">
              <a:latin typeface="Calibri" panose="020F0502020204030204" pitchFamily="34" charset="0"/>
            </a:endParaRPr>
          </a:p>
        </p:txBody>
      </p:sp>
    </p:spTree>
    <p:extLst>
      <p:ext uri="{BB962C8B-B14F-4D97-AF65-F5344CB8AC3E}">
        <p14:creationId xmlns:p14="http://schemas.microsoft.com/office/powerpoint/2010/main" val="3440841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Researchers Dean Sittig (pronounced Sit-ig) and William Stead (pronounced Sted like instead)  published a key article that summarizes the history of e-prescribing before the mid-90s.</a:t>
            </a:r>
          </a:p>
          <a:p>
            <a:endParaRPr lang="en-US" altLang="en-US" smtClean="0"/>
          </a:p>
          <a:p>
            <a:r>
              <a:rPr lang="en-US" altLang="en-US" smtClean="0"/>
              <a:t>They report that 1977 was the advent of the first e-prescribing system.  It was described in an article by Levit and Garside.  The first such system was relatively basic compared to today’s standards.  The system was developed to capture prescriptions entered in coded form.  For example, a physician could enter in the first two letters of a common drug name, followed by T for tablets, S for solution, or C for cream.  Next, the dose was entered as a number.  A basic prescription order that included a drug name, number of tablets, and strength could be entered very rapidly with only a few key-strokes.</a:t>
            </a:r>
          </a:p>
          <a:p>
            <a:endParaRPr lang="en-US" altLang="en-US" smtClean="0"/>
          </a:p>
          <a:p>
            <a:r>
              <a:rPr lang="en-US" altLang="en-US" smtClean="0"/>
              <a:t>As you can imagine, this approach was a time-saver for expert or experienced users; but most novice users found the system confusing or hard to learn. </a:t>
            </a:r>
          </a:p>
        </p:txBody>
      </p:sp>
      <p:sp>
        <p:nvSpPr>
          <p:cNvPr id="58372"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2B3A375-0A57-433B-BCB3-488F8FB3929B}" type="slidenum">
              <a:rPr lang="en-US" altLang="en-US">
                <a:latin typeface="Calibri" panose="020F0502020204030204" pitchFamily="34" charset="0"/>
              </a:rPr>
              <a:pPr eaLnBrk="1" hangingPunct="1"/>
              <a:t>8</a:t>
            </a:fld>
            <a:endParaRPr lang="en-US" altLang="en-US">
              <a:latin typeface="Calibri" panose="020F0502020204030204" pitchFamily="34" charset="0"/>
            </a:endParaRPr>
          </a:p>
        </p:txBody>
      </p:sp>
    </p:spTree>
    <p:extLst>
      <p:ext uri="{BB962C8B-B14F-4D97-AF65-F5344CB8AC3E}">
        <p14:creationId xmlns:p14="http://schemas.microsoft.com/office/powerpoint/2010/main" val="29052282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Several years later, in 1985, Brown and colleagues published an article about a new system that  could handle very detailed electronic prescriptions very efficiently.  This system allowed doctors to scroll through a list of drug names, doses, and routes, very quickly using “arrow keys.”  While such a system seems intuitive to us now, back then it was a very innovative approach given the early development of computer-user interfaces.   </a:t>
            </a:r>
          </a:p>
          <a:p>
            <a:endParaRPr lang="en-US" altLang="en-US" smtClean="0"/>
          </a:p>
          <a:p>
            <a:r>
              <a:rPr lang="en-US" altLang="en-US" smtClean="0"/>
              <a:t>By the late 1980s a concern had developed among physicians that automation would result in quote unquote “cook book” medicine.  The term “cook-book medicine” was a negative term describing how doctors would follow computerized “recipes” of how to treat patients.  This approach was viewed negatively as an erosion of the art and science of medicine. </a:t>
            </a:r>
          </a:p>
        </p:txBody>
      </p:sp>
      <p:sp>
        <p:nvSpPr>
          <p:cNvPr id="59396"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163CF91-62C4-433C-B00D-F5A6E0EF7E2C}" type="slidenum">
              <a:rPr lang="en-US" altLang="en-US">
                <a:latin typeface="Calibri" panose="020F0502020204030204" pitchFamily="34" charset="0"/>
              </a:rPr>
              <a:pPr eaLnBrk="1" hangingPunct="1"/>
              <a:t>9</a:t>
            </a:fld>
            <a:endParaRPr lang="en-US" altLang="en-US">
              <a:latin typeface="Calibri" panose="020F0502020204030204" pitchFamily="34" charset="0"/>
            </a:endParaRPr>
          </a:p>
        </p:txBody>
      </p:sp>
    </p:spTree>
    <p:extLst>
      <p:ext uri="{BB962C8B-B14F-4D97-AF65-F5344CB8AC3E}">
        <p14:creationId xmlns:p14="http://schemas.microsoft.com/office/powerpoint/2010/main" val="10302335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9"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15"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7"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8"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dirty="0" smtClean="0"/>
              <a:t>Click to edit Master text styles</a:t>
            </a:r>
          </a:p>
        </p:txBody>
      </p:sp>
      <p:sp>
        <p:nvSpPr>
          <p:cNvPr id="19"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5753157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dirty="0" smtClean="0"/>
              <a:t>Click to edit Master text styles</a:t>
            </a:r>
          </a:p>
          <a:p>
            <a:pPr lvl="1"/>
            <a:r>
              <a:rPr lang="en-US" dirty="0"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75086042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dirty="0" smtClean="0"/>
              <a:t>Click to edit Master text styles</a:t>
            </a:r>
          </a:p>
          <a:p>
            <a:pPr lvl="1"/>
            <a:r>
              <a:rPr lang="en-US" dirty="0"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dirty="0" smtClean="0"/>
              <a:t>Click to edit Master text styles</a:t>
            </a:r>
          </a:p>
          <a:p>
            <a:pPr lvl="1"/>
            <a:r>
              <a:rPr lang="en-US" dirty="0"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dirty="0" smtClean="0"/>
              <a:t>Click to edit Master text styles</a:t>
            </a:r>
          </a:p>
          <a:p>
            <a:pPr lvl="1"/>
            <a:r>
              <a:rPr lang="en-US" dirty="0"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63572445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dirty="0"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059795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a:solidFill>
                  <a:srgbClr val="0070C0"/>
                </a:solidFill>
                <a:cs typeface="Arial" panose="020B0604020202020204" pitchFamily="34" charset="0"/>
              </a:rPr>
              <a:t>Creating a Custom Layout</a:t>
            </a:r>
          </a:p>
          <a:p>
            <a:r>
              <a:rPr lang="en-US" dirty="0">
                <a:solidFill>
                  <a:prstClr val="black"/>
                </a:solidFill>
              </a:rPr>
              <a:t>Follow the instructions on this slide layout if none of the existing layouts (in the current template) work well for the current slide you would like to create or edit.</a:t>
            </a:r>
          </a:p>
        </p:txBody>
      </p:sp>
      <p:sp>
        <p:nvSpPr>
          <p:cNvPr id="6" name="TextBox 5"/>
          <p:cNvSpPr txBox="1"/>
          <p:nvPr userDrawn="1"/>
        </p:nvSpPr>
        <p:spPr>
          <a:xfrm>
            <a:off x="101600" y="2567642"/>
            <a:ext cx="9144000" cy="3970318"/>
          </a:xfrm>
          <a:prstGeom prst="rect">
            <a:avLst/>
          </a:prstGeom>
          <a:noFill/>
        </p:spPr>
        <p:txBody>
          <a:bodyPr wrap="square" rtlCol="0">
            <a:spAutoFit/>
          </a:bodyPr>
          <a:lstStyle/>
          <a:p>
            <a:r>
              <a:rPr lang="en-US" dirty="0">
                <a:solidFill>
                  <a:prstClr val="black"/>
                </a:solidFill>
              </a:rPr>
              <a:t>To create a custom new layout, </a:t>
            </a:r>
            <a:r>
              <a:rPr lang="en-US" b="1" dirty="0">
                <a:solidFill>
                  <a:prstClr val="black"/>
                </a:solidFill>
              </a:rPr>
              <a:t>in the Slide Master view </a:t>
            </a:r>
            <a:r>
              <a:rPr lang="en-US" dirty="0">
                <a:solidFill>
                  <a:prstClr val="black"/>
                </a:solidFill>
              </a:rPr>
              <a:t>do the following:</a:t>
            </a:r>
          </a:p>
          <a:p>
            <a:pPr marL="214313" indent="-214313">
              <a:buFont typeface="Arial" panose="020B0604020202020204" pitchFamily="34" charset="0"/>
              <a:buChar char="•"/>
            </a:pPr>
            <a:r>
              <a:rPr lang="en-US" b="1" dirty="0">
                <a:solidFill>
                  <a:prstClr val="black"/>
                </a:solidFill>
              </a:rPr>
              <a:t>DUPLICATE</a:t>
            </a:r>
            <a:r>
              <a:rPr lang="en-US" dirty="0">
                <a:solidFill>
                  <a:prstClr val="black"/>
                </a:solidFill>
              </a:rPr>
              <a:t> an existing layout to create a new layout.</a:t>
            </a:r>
          </a:p>
          <a:p>
            <a:pPr marL="214313" indent="-214313">
              <a:buFont typeface="Arial" panose="020B0604020202020204" pitchFamily="34" charset="0"/>
              <a:buChar char="•"/>
            </a:pPr>
            <a:r>
              <a:rPr lang="en-US" b="1" dirty="0">
                <a:solidFill>
                  <a:prstClr val="black"/>
                </a:solidFill>
              </a:rPr>
              <a:t>RENAME</a:t>
            </a:r>
            <a:r>
              <a:rPr lang="en-US" dirty="0">
                <a:solidFill>
                  <a:prstClr val="black"/>
                </a:solidFill>
              </a:rPr>
              <a:t> the new layout.</a:t>
            </a:r>
          </a:p>
          <a:p>
            <a:pPr marL="214313" indent="-214313">
              <a:buFont typeface="Arial" panose="020B0604020202020204" pitchFamily="34" charset="0"/>
              <a:buChar char="•"/>
            </a:pPr>
            <a:r>
              <a:rPr lang="en-US" b="1" dirty="0">
                <a:solidFill>
                  <a:prstClr val="black"/>
                </a:solidFill>
              </a:rPr>
              <a:t>Insert or Remove as appropriate PLACEHOLDERS </a:t>
            </a:r>
            <a:r>
              <a:rPr lang="en-US" dirty="0">
                <a:solidFill>
                  <a:prstClr val="black"/>
                </a:solidFill>
              </a:rPr>
              <a:t>on your new layout, resizing &amp; formatting as appropriate. </a:t>
            </a:r>
            <a:r>
              <a:rPr lang="en-US" sz="1600" dirty="0">
                <a:solidFill>
                  <a:prstClr val="black"/>
                </a:solidFill>
              </a:rPr>
              <a:t>(Do not edit your content in the slide master. All content should be edited in the normal presentation design view.) </a:t>
            </a:r>
            <a:r>
              <a:rPr lang="en-US" b="1" dirty="0">
                <a:solidFill>
                  <a:prstClr val="black"/>
                </a:solidFill>
              </a:rPr>
              <a:t>NEVER REMOVE THE LAYOUT’S TITLE CONTAINER</a:t>
            </a:r>
            <a:r>
              <a:rPr lang="en-US" dirty="0">
                <a:solidFill>
                  <a:prstClr val="black"/>
                </a:solidFill>
              </a:rPr>
              <a:t>. </a:t>
            </a:r>
            <a:r>
              <a:rPr lang="en-US" sz="1600" dirty="0">
                <a:solidFill>
                  <a:prstClr val="black"/>
                </a:solidFill>
              </a:rPr>
              <a:t>(It can be resized or formatted, but never removed.)</a:t>
            </a:r>
            <a:endParaRPr lang="en-US" dirty="0">
              <a:solidFill>
                <a:prstClr val="black"/>
              </a:solidFill>
            </a:endParaRPr>
          </a:p>
          <a:p>
            <a:pPr marL="214313" indent="-214313">
              <a:buFont typeface="Arial" panose="020B0604020202020204" pitchFamily="34" charset="0"/>
              <a:buChar char="•"/>
            </a:pPr>
            <a:r>
              <a:rPr lang="en-US" dirty="0">
                <a:solidFill>
                  <a:prstClr val="black"/>
                </a:solidFill>
              </a:rPr>
              <a:t>Check the </a:t>
            </a:r>
            <a:r>
              <a:rPr lang="en-US" b="1" dirty="0">
                <a:solidFill>
                  <a:prstClr val="black"/>
                </a:solidFill>
              </a:rPr>
              <a:t>READING ORDER </a:t>
            </a:r>
            <a:r>
              <a:rPr lang="en-US" dirty="0">
                <a:solidFill>
                  <a:prstClr val="black"/>
                </a:solidFill>
              </a:rPr>
              <a:t>of your new layout. (</a:t>
            </a:r>
            <a:r>
              <a:rPr lang="en-US" sz="1350" u="sng" dirty="0">
                <a:solidFill>
                  <a:prstClr val="black"/>
                </a:solidFill>
                <a:latin typeface="Arial"/>
                <a:hlinkClick r:id="rId2"/>
              </a:rPr>
              <a:t>http://accessibility.psu.edu/microsoftoffice/powerpoint/</a:t>
            </a:r>
            <a:r>
              <a:rPr lang="en-US" sz="1350" dirty="0">
                <a:solidFill>
                  <a:prstClr val="black"/>
                </a:solidFill>
                <a:latin typeface="Arial"/>
              </a:rPr>
              <a:t>) </a:t>
            </a:r>
            <a:r>
              <a:rPr lang="en-US" dirty="0">
                <a:solidFill>
                  <a:prstClr val="black"/>
                </a:solidFill>
              </a:rPr>
              <a:t>Reorder as appropriate so the slide layout’s </a:t>
            </a:r>
            <a:r>
              <a:rPr lang="en-US" b="1" dirty="0">
                <a:solidFill>
                  <a:prstClr val="black"/>
                </a:solidFill>
              </a:rPr>
              <a:t>TITLE is read first</a:t>
            </a:r>
            <a:r>
              <a:rPr lang="en-US" dirty="0">
                <a:solidFill>
                  <a:prstClr val="black"/>
                </a:solidFill>
              </a:rPr>
              <a:t>.</a:t>
            </a:r>
          </a:p>
          <a:p>
            <a:pPr marL="214313" indent="-214313">
              <a:buFont typeface="Arial" panose="020B0604020202020204" pitchFamily="34" charset="0"/>
              <a:buChar char="•"/>
            </a:pPr>
            <a:r>
              <a:rPr lang="en-US" b="1" dirty="0">
                <a:solidFill>
                  <a:prstClr val="black"/>
                </a:solidFill>
              </a:rPr>
              <a:t>SAVE</a:t>
            </a:r>
            <a:r>
              <a:rPr lang="en-US" dirty="0">
                <a:solidFill>
                  <a:prstClr val="black"/>
                </a:solidFill>
              </a:rPr>
              <a:t> your presentation.</a:t>
            </a:r>
          </a:p>
          <a:p>
            <a:pPr marL="214313" indent="-214313">
              <a:buFont typeface="Arial" panose="020B0604020202020204" pitchFamily="34" charset="0"/>
              <a:buChar char="•"/>
            </a:pPr>
            <a:r>
              <a:rPr lang="en-US" b="1" dirty="0">
                <a:solidFill>
                  <a:prstClr val="black"/>
                </a:solidFill>
              </a:rPr>
              <a:t>Close the Master View </a:t>
            </a:r>
            <a:r>
              <a:rPr lang="en-US" dirty="0">
                <a:solidFill>
                  <a:prstClr val="black"/>
                </a:solidFill>
              </a:rPr>
              <a:t>and return to your normal editing (design) view.</a:t>
            </a:r>
          </a:p>
          <a:p>
            <a:pPr marL="214313" indent="-214313">
              <a:buFont typeface="Arial" panose="020B0604020202020204" pitchFamily="34" charset="0"/>
              <a:buChar char="•"/>
            </a:pPr>
            <a:r>
              <a:rPr lang="en-US" b="1" dirty="0">
                <a:solidFill>
                  <a:prstClr val="black"/>
                </a:solidFill>
              </a:rPr>
              <a:t>Insert a new slide using </a:t>
            </a:r>
            <a:r>
              <a:rPr lang="en-US" b="1">
                <a:solidFill>
                  <a:prstClr val="black"/>
                </a:solidFill>
              </a:rPr>
              <a:t>your custom-named </a:t>
            </a:r>
            <a:r>
              <a:rPr lang="en-US" b="1" dirty="0">
                <a:solidFill>
                  <a:prstClr val="black"/>
                </a:solidFill>
              </a:rPr>
              <a:t>new layout </a:t>
            </a:r>
            <a:r>
              <a:rPr lang="en-US" dirty="0">
                <a:solidFill>
                  <a:prstClr val="black"/>
                </a:solidFill>
              </a:rPr>
              <a:t>or apply the new layout to an existing slide.</a:t>
            </a:r>
          </a:p>
        </p:txBody>
      </p:sp>
    </p:spTree>
    <p:extLst>
      <p:ext uri="{BB962C8B-B14F-4D97-AF65-F5344CB8AC3E}">
        <p14:creationId xmlns:p14="http://schemas.microsoft.com/office/powerpoint/2010/main" val="2043662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70458187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ONC Lecture w/referenc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4472529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410981729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riple column 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2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2635250" cy="4572000"/>
          </a:xfrm>
          <a:prstGeom prst="rect">
            <a:avLst/>
          </a:prstGeom>
        </p:spPr>
        <p:txBody>
          <a:bodyPr/>
          <a:lstStyle>
            <a:lvl1pPr>
              <a:defRPr sz="2400">
                <a:latin typeface="+mn-lt"/>
              </a:defRPr>
            </a:lvl1pPr>
            <a:lvl2pPr>
              <a:buSzPct val="85000"/>
              <a:defRPr sz="2000">
                <a:latin typeface="+mn-lt"/>
              </a:defRPr>
            </a:lvl2pPr>
            <a:lvl3pPr marL="1143000" indent="-228600">
              <a:buSzPct val="80000"/>
              <a:buFont typeface="Courier New" panose="02070309020205020404" pitchFamily="49" charset="0"/>
              <a:buChar char="o"/>
              <a:defRPr sz="1800">
                <a:latin typeface="+mn-lt"/>
              </a:defRPr>
            </a:lvl3pPr>
            <a:lvl4pPr marL="1600200" indent="-228600">
              <a:buSzPct val="120000"/>
              <a:buFont typeface="Wingdings" panose="05000000000000000000" pitchFamily="2" charset="2"/>
              <a:buChar char="§"/>
              <a:defRPr sz="1600">
                <a:latin typeface="+mn-lt"/>
              </a:defRPr>
            </a:lvl4pPr>
            <a:lvl5pPr marL="2057400" indent="-228600">
              <a:buSzPct val="70000"/>
              <a:buFont typeface="Wingdings" panose="05000000000000000000" pitchFamily="2" charset="2"/>
              <a:buChar char="q"/>
              <a:defRPr sz="160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779007" y="6278880"/>
            <a:ext cx="2027692"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6050577" y="1600200"/>
            <a:ext cx="2635250" cy="4572000"/>
          </a:xfrm>
          <a:prstGeom prst="rect">
            <a:avLst/>
          </a:prstGeom>
        </p:spPr>
        <p:txBody>
          <a:bodyPr/>
          <a:lstStyle>
            <a:lvl1pPr>
              <a:defRPr sz="2800"/>
            </a:lvl1pPr>
            <a:lvl2pPr>
              <a:buSzPct val="85000"/>
              <a:defRPr sz="2400"/>
            </a:lvl2pPr>
            <a:lvl3pPr marL="1143000" indent="-228600">
              <a:buSzPct val="80000"/>
              <a:buFont typeface="Courier New" panose="02070309020205020404" pitchFamily="49" charset="0"/>
              <a:buChar char="o"/>
              <a:defRPr lang="en-US" sz="20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sz="1800"/>
            </a:lvl4pPr>
            <a:lvl5pPr marL="2057400" indent="-228600">
              <a:buSzPct val="70000"/>
              <a:buFont typeface="Wingdings" panose="05000000000000000000" pitchFamily="2" charset="2"/>
              <a:buChar char="q"/>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6050577" y="6263640"/>
            <a:ext cx="2034420"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9" name="Content Placeholder 1"/>
          <p:cNvSpPr>
            <a:spLocks noGrp="1"/>
          </p:cNvSpPr>
          <p:nvPr>
            <p:ph sz="quarter" idx="34"/>
          </p:nvPr>
        </p:nvSpPr>
        <p:spPr>
          <a:xfrm>
            <a:off x="3253889" y="1600200"/>
            <a:ext cx="2635250" cy="4572000"/>
          </a:xfrm>
          <a:prstGeom prst="rect">
            <a:avLst/>
          </a:prstGeom>
        </p:spPr>
        <p:txBody>
          <a:bodyPr/>
          <a:lstStyle>
            <a:lvl1pPr>
              <a:defRPr sz="2400">
                <a:latin typeface="+mn-lt"/>
              </a:defRPr>
            </a:lvl1pPr>
            <a:lvl2pPr>
              <a:buSzPct val="85000"/>
              <a:defRPr sz="2000">
                <a:latin typeface="+mn-lt"/>
              </a:defRPr>
            </a:lvl2pPr>
            <a:lvl3pPr marL="1143000" indent="-228600">
              <a:buSzPct val="80000"/>
              <a:buFont typeface="Courier New" panose="02070309020205020404" pitchFamily="49" charset="0"/>
              <a:buChar char="o"/>
              <a:defRPr sz="1800">
                <a:latin typeface="+mn-lt"/>
              </a:defRPr>
            </a:lvl3pPr>
            <a:lvl4pPr marL="1600200" indent="-228600">
              <a:buSzPct val="120000"/>
              <a:buFont typeface="Wingdings" panose="05000000000000000000" pitchFamily="2" charset="2"/>
              <a:buChar char="§"/>
              <a:defRPr sz="1600">
                <a:latin typeface="+mn-lt"/>
              </a:defRPr>
            </a:lvl4pPr>
            <a:lvl5pPr marL="2057400" indent="-228600">
              <a:buSzPct val="70000"/>
              <a:buFont typeface="Wingdings" panose="05000000000000000000" pitchFamily="2" charset="2"/>
              <a:buChar char="q"/>
              <a:defRPr sz="160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ext Placeholder 1"/>
          <p:cNvSpPr>
            <a:spLocks noGrp="1"/>
          </p:cNvSpPr>
          <p:nvPr>
            <p:ph type="body" sz="quarter" idx="35" hasCustomPrompt="1"/>
          </p:nvPr>
        </p:nvSpPr>
        <p:spPr>
          <a:xfrm>
            <a:off x="3414258" y="6278880"/>
            <a:ext cx="2027692"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Tree>
    <p:extLst>
      <p:ext uri="{BB962C8B-B14F-4D97-AF65-F5344CB8AC3E}">
        <p14:creationId xmlns:p14="http://schemas.microsoft.com/office/powerpoint/2010/main" val="240928426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09119602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65544162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05381031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90610116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933838544"/>
      </p:ext>
    </p:extLst>
  </p:cSld>
  <p:clrMap bg1="lt1" tx1="dk1" bg2="lt2" tx2="dk2" accent1="accent1" accent2="accent2" accent3="accent3" accent4="accent4" accent5="accent5" accent6="accent6" hlink="hlink" folHlink="folHlink"/>
  <p:sldLayoutIdLst>
    <p:sldLayoutId id="2147484858" r:id="rId1"/>
    <p:sldLayoutId id="2147484859" r:id="rId2"/>
    <p:sldLayoutId id="2147484860" r:id="rId3"/>
    <p:sldLayoutId id="2147484861" r:id="rId4"/>
    <p:sldLayoutId id="2147484862" r:id="rId5"/>
    <p:sldLayoutId id="2147484863" r:id="rId6"/>
    <p:sldLayoutId id="2147484864" r:id="rId7"/>
    <p:sldLayoutId id="2147484865" r:id="rId8"/>
    <p:sldLayoutId id="2147484866" r:id="rId9"/>
    <p:sldLayoutId id="2147484867" r:id="rId10"/>
    <p:sldLayoutId id="2147484868" r:id="rId11"/>
    <p:sldLayoutId id="2147484869" r:id="rId12"/>
    <p:sldLayoutId id="2147484870" r:id="rId13"/>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3" Type="http://schemas.openxmlformats.org/officeDocument/2006/relationships/hyperlink" Target="http://www.healthit.gov/" TargetMode="External"/><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History of Health Information Technology in the U.S.</a:t>
            </a:r>
          </a:p>
        </p:txBody>
      </p:sp>
      <p:sp>
        <p:nvSpPr>
          <p:cNvPr id="16387" name="Text Placeholder 2"/>
          <p:cNvSpPr>
            <a:spLocks noGrp="1"/>
          </p:cNvSpPr>
          <p:nvPr>
            <p:ph type="body" sz="half" idx="2"/>
          </p:nvPr>
        </p:nvSpPr>
        <p:spPr>
          <a:xfrm>
            <a:off x="914400" y="3517900"/>
            <a:ext cx="7543800" cy="762000"/>
          </a:xfrm>
        </p:spPr>
        <p:txBody>
          <a:bodyPr/>
          <a:lstStyle/>
          <a:p>
            <a:r>
              <a:rPr lang="en-US" altLang="en-US" dirty="0" smtClean="0"/>
              <a:t>History of CPOE and E-Prescribing</a:t>
            </a:r>
          </a:p>
        </p:txBody>
      </p:sp>
      <p:sp>
        <p:nvSpPr>
          <p:cNvPr id="16388" name="Text Placeholder 3"/>
          <p:cNvSpPr>
            <a:spLocks noGrp="1"/>
          </p:cNvSpPr>
          <p:nvPr>
            <p:ph type="body" sz="quarter" idx="11"/>
          </p:nvPr>
        </p:nvSpPr>
        <p:spPr/>
        <p:txBody>
          <a:bodyPr/>
          <a:lstStyle/>
          <a:p>
            <a:r>
              <a:rPr lang="en-US" altLang="en-US" dirty="0" smtClean="0"/>
              <a:t>Lecture b – History of E-Prescribing</a:t>
            </a:r>
          </a:p>
        </p:txBody>
      </p:sp>
      <p:sp>
        <p:nvSpPr>
          <p:cNvPr id="16389" name="Text Placeholder 4"/>
          <p:cNvSpPr>
            <a:spLocks noGrp="1"/>
          </p:cNvSpPr>
          <p:nvPr>
            <p:ph type="body" sz="quarter" idx="12"/>
          </p:nvPr>
        </p:nvSpPr>
        <p:spPr/>
        <p:txBody>
          <a:bodyPr/>
          <a:lstStyle/>
          <a:p>
            <a:r>
              <a:rPr lang="en-US" dirty="0"/>
              <a:t>This material (Comp 5 Unit 8) was developed by the University of Alabama at Birmingham, funded by the Department of Health and Human Services, Office of the National Coordinator for Health Information Technology under Award Number 90WT0007. </a:t>
            </a:r>
          </a:p>
          <a:p>
            <a:r>
              <a:rPr lang="en-US" dirty="0"/>
              <a:t>This work is licensed under the Creative Commons Attribution-</a:t>
            </a:r>
            <a:r>
              <a:rPr lang="en-US" dirty="0" err="1"/>
              <a:t>NonCommercial</a:t>
            </a:r>
            <a:r>
              <a:rPr lang="en-US" dirty="0"/>
              <a:t>-</a:t>
            </a:r>
            <a:r>
              <a:rPr lang="en-US" dirty="0" err="1"/>
              <a:t>ShareAlike</a:t>
            </a:r>
            <a:r>
              <a:rPr lang="en-US" dirty="0"/>
              <a:t> 4.0 International License. To view a copy of this license, visit </a:t>
            </a:r>
            <a:r>
              <a:rPr lang="en-US" dirty="0">
                <a:hlinkClick r:id="rId3" tooltip="Creative Commons Attribution-NonCommercial-ShareAlike 4.0 International License"/>
              </a:rPr>
              <a:t>http://</a:t>
            </a:r>
            <a:r>
              <a:rPr lang="en-US" dirty="0" smtClean="0">
                <a:hlinkClick r:id="rId3" tooltip="Creative Commons Attribution-NonCommercial-ShareAlike 4.0 International License"/>
              </a:rPr>
              <a:t>creativecommons.org</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7"/>
          <p:cNvSpPr>
            <a:spLocks noGrp="1"/>
          </p:cNvSpPr>
          <p:nvPr>
            <p:ph type="title"/>
          </p:nvPr>
        </p:nvSpPr>
        <p:spPr/>
        <p:txBody>
          <a:bodyPr/>
          <a:lstStyle/>
          <a:p>
            <a:r>
              <a:rPr lang="en-US" altLang="en-US" dirty="0" smtClean="0"/>
              <a:t>History of E-Prescribing 3</a:t>
            </a:r>
          </a:p>
        </p:txBody>
      </p:sp>
      <p:sp>
        <p:nvSpPr>
          <p:cNvPr id="25603" name="Content Placeholder 8"/>
          <p:cNvSpPr>
            <a:spLocks noGrp="1"/>
          </p:cNvSpPr>
          <p:nvPr>
            <p:ph sz="quarter" idx="14"/>
          </p:nvPr>
        </p:nvSpPr>
        <p:spPr/>
        <p:txBody>
          <a:bodyPr/>
          <a:lstStyle/>
          <a:p>
            <a:r>
              <a:rPr lang="en-US" altLang="en-US" dirty="0" smtClean="0"/>
              <a:t>1990s: Decision support features begin appearing</a:t>
            </a:r>
          </a:p>
        </p:txBody>
      </p:sp>
      <p:sp>
        <p:nvSpPr>
          <p:cNvPr id="28678" name="Slide Number Placeholder 6"/>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C44CD49-5711-47A2-8A86-0CB6E70C9F3E}" type="slidenum">
              <a:rPr lang="en-US" altLang="en-US" smtClean="0"/>
              <a:pPr/>
              <a:t>10</a:t>
            </a:fld>
            <a:endParaRPr lang="en-US"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dirty="0" smtClean="0"/>
              <a:t>History of E-Prescribing 4</a:t>
            </a:r>
          </a:p>
        </p:txBody>
      </p:sp>
      <p:sp>
        <p:nvSpPr>
          <p:cNvPr id="26627" name="Content Placeholder 2"/>
          <p:cNvSpPr>
            <a:spLocks noGrp="1"/>
          </p:cNvSpPr>
          <p:nvPr>
            <p:ph sz="quarter" idx="14"/>
          </p:nvPr>
        </p:nvSpPr>
        <p:spPr/>
        <p:txBody>
          <a:bodyPr/>
          <a:lstStyle/>
          <a:p>
            <a:r>
              <a:rPr lang="en-US" altLang="en-US" dirty="0" smtClean="0"/>
              <a:t>1999: Estimated 2% of outpatient prescriptions are captured electronically</a:t>
            </a:r>
          </a:p>
          <a:p>
            <a:r>
              <a:rPr lang="en-US" altLang="en-US" dirty="0" smtClean="0"/>
              <a:t>2000: Estimated 5% of physicians prescribed electronically</a:t>
            </a:r>
          </a:p>
          <a:p>
            <a:r>
              <a:rPr lang="en-US" altLang="en-US" dirty="0" smtClean="0"/>
              <a:t>2003: 19% of “tech savvy” docs e-prescribe; more likely to be generalists practicing in academic centers</a:t>
            </a:r>
          </a:p>
        </p:txBody>
      </p:sp>
      <p:sp>
        <p:nvSpPr>
          <p:cNvPr id="5" name="Text Placeholder 4"/>
          <p:cNvSpPr>
            <a:spLocks noGrp="1"/>
          </p:cNvSpPr>
          <p:nvPr>
            <p:ph type="body" sz="quarter" idx="32"/>
          </p:nvPr>
        </p:nvSpPr>
        <p:spPr/>
        <p:txBody>
          <a:bodyPr/>
          <a:lstStyle/>
          <a:p>
            <a:r>
              <a:rPr lang="en-US" altLang="en-US" dirty="0"/>
              <a:t>Sources:	(Rabinowitz, </a:t>
            </a:r>
            <a:r>
              <a:rPr lang="en-US" altLang="en-US" dirty="0" smtClean="0"/>
              <a:t>1999, Institute </a:t>
            </a:r>
            <a:r>
              <a:rPr lang="en-US" altLang="en-US" dirty="0"/>
              <a:t>for Safe Medication Practices, </a:t>
            </a:r>
            <a:r>
              <a:rPr lang="en-US" altLang="en-US" dirty="0" smtClean="0"/>
              <a:t>2001, </a:t>
            </a:r>
            <a:r>
              <a:rPr lang="en-US" altLang="en-US" dirty="0" err="1" smtClean="0"/>
              <a:t>Pizzi</a:t>
            </a:r>
            <a:r>
              <a:rPr lang="en-US" altLang="en-US" dirty="0"/>
              <a:t>, et al., 2005</a:t>
            </a:r>
            <a:r>
              <a:rPr lang="en-US" altLang="en-US" dirty="0" smtClean="0"/>
              <a:t>)</a:t>
            </a:r>
            <a:endParaRPr lang="en-US" altLang="en-US" dirty="0"/>
          </a:p>
        </p:txBody>
      </p:sp>
      <p:sp>
        <p:nvSpPr>
          <p:cNvPr id="29702"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4B0DDD2-A1F4-4439-B427-95D7719EEC7F}" type="slidenum">
              <a:rPr lang="en-US" altLang="en-US" smtClean="0"/>
              <a:pPr/>
              <a:t>11</a:t>
            </a:fld>
            <a:endParaRPr lang="en-US"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dirty="0" smtClean="0"/>
              <a:t>History of E-Prescribing 5</a:t>
            </a:r>
          </a:p>
        </p:txBody>
      </p:sp>
      <p:sp>
        <p:nvSpPr>
          <p:cNvPr id="27651" name="Content Placeholder 2"/>
          <p:cNvSpPr>
            <a:spLocks noGrp="1"/>
          </p:cNvSpPr>
          <p:nvPr>
            <p:ph sz="quarter" idx="14"/>
          </p:nvPr>
        </p:nvSpPr>
        <p:spPr/>
        <p:txBody>
          <a:bodyPr/>
          <a:lstStyle/>
          <a:p>
            <a:r>
              <a:rPr lang="en-US" altLang="en-US" dirty="0" smtClean="0"/>
              <a:t>2003: Medicare Modernization Act (MMA) encourages e-prescribing starting in 2006</a:t>
            </a:r>
          </a:p>
          <a:p>
            <a:r>
              <a:rPr lang="en-US" altLang="en-US" dirty="0" smtClean="0"/>
              <a:t>2004: 5-18% of physicians e-prescribe</a:t>
            </a:r>
          </a:p>
          <a:p>
            <a:r>
              <a:rPr lang="en-US" altLang="en-US" dirty="0" smtClean="0"/>
              <a:t>2005: Vast majority of pharmacies able to receive e-Rx</a:t>
            </a:r>
          </a:p>
        </p:txBody>
      </p:sp>
      <p:sp>
        <p:nvSpPr>
          <p:cNvPr id="5" name="Text Placeholder 4"/>
          <p:cNvSpPr>
            <a:spLocks noGrp="1"/>
          </p:cNvSpPr>
          <p:nvPr>
            <p:ph type="body" sz="quarter" idx="32"/>
          </p:nvPr>
        </p:nvSpPr>
        <p:spPr/>
        <p:txBody>
          <a:bodyPr/>
          <a:lstStyle/>
          <a:p>
            <a:r>
              <a:rPr lang="en-US" altLang="en-US" dirty="0"/>
              <a:t>Sources:	(Bell &amp; Friedman, 2005)</a:t>
            </a:r>
          </a:p>
          <a:p>
            <a:r>
              <a:rPr lang="en-US" altLang="en-US" dirty="0"/>
              <a:t>	(</a:t>
            </a:r>
            <a:r>
              <a:rPr lang="en-US" altLang="en-US" dirty="0" err="1"/>
              <a:t>Sarasohn</a:t>
            </a:r>
            <a:r>
              <a:rPr lang="en-US" altLang="en-US" dirty="0"/>
              <a:t>-Kahn &amp; Holt, 2006</a:t>
            </a:r>
            <a:r>
              <a:rPr lang="en-US" altLang="en-US" dirty="0" smtClean="0"/>
              <a:t>)</a:t>
            </a:r>
            <a:endParaRPr lang="en-US" altLang="en-US" dirty="0"/>
          </a:p>
        </p:txBody>
      </p:sp>
      <p:sp>
        <p:nvSpPr>
          <p:cNvPr id="30726"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E4B0911-187A-4326-834A-C61189B55704}" type="slidenum">
              <a:rPr lang="en-US" altLang="en-US" smtClean="0"/>
              <a:pPr/>
              <a:t>12</a:t>
            </a:fld>
            <a:endParaRPr lang="en-US"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dirty="0" smtClean="0"/>
              <a:t>History of E-Prescribing 6</a:t>
            </a:r>
          </a:p>
        </p:txBody>
      </p:sp>
      <p:sp>
        <p:nvSpPr>
          <p:cNvPr id="28675" name="Content Placeholder 2"/>
          <p:cNvSpPr>
            <a:spLocks noGrp="1"/>
          </p:cNvSpPr>
          <p:nvPr>
            <p:ph sz="quarter" idx="14"/>
          </p:nvPr>
        </p:nvSpPr>
        <p:spPr/>
        <p:txBody>
          <a:bodyPr/>
          <a:lstStyle/>
          <a:p>
            <a:r>
              <a:rPr lang="en-US" altLang="en-US" dirty="0" smtClean="0"/>
              <a:t>2008: 26.9% of doctors in Florida indicate they e-prescribe (avg. 62% of all prescriptions)</a:t>
            </a:r>
          </a:p>
          <a:p>
            <a:r>
              <a:rPr lang="en-US" altLang="en-US" dirty="0" smtClean="0"/>
              <a:t>2009: HITECH Act specifies e-prescribing as a component of “meaningful use” incentives</a:t>
            </a:r>
          </a:p>
        </p:txBody>
      </p:sp>
      <p:sp>
        <p:nvSpPr>
          <p:cNvPr id="5" name="Text Placeholder 4"/>
          <p:cNvSpPr>
            <a:spLocks noGrp="1"/>
          </p:cNvSpPr>
          <p:nvPr>
            <p:ph type="body" sz="quarter" idx="32"/>
          </p:nvPr>
        </p:nvSpPr>
        <p:spPr/>
        <p:txBody>
          <a:bodyPr/>
          <a:lstStyle/>
          <a:p>
            <a:r>
              <a:rPr lang="en-US" altLang="en-US" dirty="0"/>
              <a:t>Source:	(Au, et al., 2011)</a:t>
            </a:r>
          </a:p>
          <a:p>
            <a:r>
              <a:rPr lang="en-US" altLang="en-US" dirty="0"/>
              <a:t>	(</a:t>
            </a:r>
            <a:r>
              <a:rPr lang="en-US" altLang="en-US" dirty="0" err="1"/>
              <a:t>Heisey</a:t>
            </a:r>
            <a:r>
              <a:rPr lang="en-US" altLang="en-US" dirty="0"/>
              <a:t>-Grove &amp; Patel, 2015</a:t>
            </a:r>
            <a:r>
              <a:rPr lang="en-US" altLang="en-US" dirty="0" smtClean="0"/>
              <a:t>)</a:t>
            </a:r>
            <a:endParaRPr lang="en-US" altLang="en-US" dirty="0"/>
          </a:p>
        </p:txBody>
      </p:sp>
      <p:sp>
        <p:nvSpPr>
          <p:cNvPr id="31750"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DFDEE87-04CD-4707-9E5F-2FB77D59724C}" type="slidenum">
              <a:rPr lang="en-US" altLang="en-US" smtClean="0"/>
              <a:pPr/>
              <a:t>13</a:t>
            </a:fld>
            <a:endParaRPr lang="en-US"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History of CPOE and E-Prescribing</a:t>
            </a:r>
            <a:br>
              <a:rPr lang="en-US" altLang="en-US" smtClean="0"/>
            </a:br>
            <a:r>
              <a:rPr lang="en-US" altLang="en-US" smtClean="0"/>
              <a:t>Summary </a:t>
            </a:r>
          </a:p>
        </p:txBody>
      </p:sp>
      <p:sp>
        <p:nvSpPr>
          <p:cNvPr id="29699" name="Content Placeholder 2"/>
          <p:cNvSpPr>
            <a:spLocks noGrp="1"/>
          </p:cNvSpPr>
          <p:nvPr>
            <p:ph type="body" sz="quarter" idx="11"/>
          </p:nvPr>
        </p:nvSpPr>
        <p:spPr/>
        <p:txBody>
          <a:bodyPr/>
          <a:lstStyle/>
          <a:p>
            <a:r>
              <a:rPr lang="en-US" altLang="en-US" smtClean="0"/>
              <a:t>CPOE and e-prescribing have been around for more than 30 years</a:t>
            </a:r>
          </a:p>
          <a:p>
            <a:r>
              <a:rPr lang="en-US" altLang="en-US" smtClean="0"/>
              <a:t>Electronic order entry benefits</a:t>
            </a:r>
          </a:p>
          <a:p>
            <a:r>
              <a:rPr lang="en-US" altLang="en-US" smtClean="0"/>
              <a:t>Planning and implementing such systems</a:t>
            </a:r>
          </a:p>
          <a:p>
            <a:r>
              <a:rPr lang="en-US" altLang="en-US" smtClean="0"/>
              <a:t>We will continue to learn more as adoption of CPOE and e-prescribing has risen as a result of federal incentives</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6FF9FB3-BFC1-479C-B6B2-4DF96278B540}" type="slidenum">
              <a:rPr lang="en-US" altLang="en-US" smtClean="0"/>
              <a:pPr/>
              <a:t>14</a:t>
            </a:fld>
            <a:endParaRPr lang="en-US"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History of CPOE and E-Prescribing References – Lecture b</a:t>
            </a:r>
          </a:p>
        </p:txBody>
      </p:sp>
      <p:sp>
        <p:nvSpPr>
          <p:cNvPr id="30726" name="Text Placeholder 5"/>
          <p:cNvSpPr>
            <a:spLocks noGrp="1"/>
          </p:cNvSpPr>
          <p:nvPr>
            <p:ph type="body" sz="quarter" idx="16"/>
          </p:nvPr>
        </p:nvSpPr>
        <p:spPr/>
        <p:txBody>
          <a:bodyPr/>
          <a:lstStyle/>
          <a:p>
            <a:r>
              <a:rPr lang="en-US" altLang="en-US" dirty="0" smtClean="0"/>
              <a:t>References</a:t>
            </a:r>
          </a:p>
          <a:p>
            <a:pPr lvl="1"/>
            <a:r>
              <a:rPr lang="en-US" altLang="en-US" dirty="0" smtClean="0"/>
              <a:t>Au DW, </a:t>
            </a:r>
            <a:r>
              <a:rPr lang="en-US" altLang="en-US" dirty="0" err="1" smtClean="0"/>
              <a:t>Menachemi</a:t>
            </a:r>
            <a:r>
              <a:rPr lang="en-US" altLang="en-US" dirty="0" smtClean="0"/>
              <a:t> N, Panjamapirom A, Brooks RG. The influence of payer mix on electronic prescribing by physicians. Health Care Manage Rev. 2011 Jan-Mar;36(1):95-101.</a:t>
            </a:r>
          </a:p>
          <a:p>
            <a:pPr lvl="1"/>
            <a:r>
              <a:rPr lang="en-US" altLang="en-US" dirty="0" smtClean="0"/>
              <a:t>Bell DS, Friedman MA. E-prescribing and the Medicare Modernization Act of 2003.  Health Affairs. 2005; 24(5): 1159-69.</a:t>
            </a:r>
          </a:p>
          <a:p>
            <a:pPr lvl="1"/>
            <a:r>
              <a:rPr lang="en-US" altLang="en-US" dirty="0" smtClean="0"/>
              <a:t>Brown CS, Allen SI, </a:t>
            </a:r>
            <a:r>
              <a:rPr lang="en-US" altLang="en-US" dirty="0" err="1" smtClean="0"/>
              <a:t>Songco</a:t>
            </a:r>
            <a:r>
              <a:rPr lang="en-US" altLang="en-US" dirty="0" smtClean="0"/>
              <a:t> DC.  A computerized prescription writing program for doctors.  Meth Inform Med. 1985; 24:101-5.</a:t>
            </a:r>
          </a:p>
          <a:p>
            <a:pPr lvl="1"/>
            <a:r>
              <a:rPr lang="en-US" altLang="en-US" dirty="0" smtClean="0"/>
              <a:t>Burt C, </a:t>
            </a:r>
            <a:r>
              <a:rPr lang="en-US" altLang="en-US" dirty="0" err="1" smtClean="0"/>
              <a:t>Schappert</a:t>
            </a:r>
            <a:r>
              <a:rPr lang="en-US" altLang="en-US" dirty="0" smtClean="0"/>
              <a:t> S. Ambulatory care visits to physician offices, hospital outpatient departments, and emergency departments: United States, 1999– 2000. National Center for Health Statistics. Vital Health Stat. 2004;13(157).</a:t>
            </a:r>
          </a:p>
          <a:p>
            <a:pPr lvl="1"/>
            <a:r>
              <a:rPr lang="en-US" altLang="en-US" dirty="0" smtClean="0"/>
              <a:t>Institute for Safe Medication Practices.  A call to action: eliminate handwritten prescriptions within 3 years. Huntington Valley (PA): ISMP. 2001.</a:t>
            </a:r>
          </a:p>
          <a:p>
            <a:pPr lvl="1"/>
            <a:r>
              <a:rPr lang="en-US" altLang="en-US" dirty="0" err="1" smtClean="0"/>
              <a:t>Levit</a:t>
            </a:r>
            <a:r>
              <a:rPr lang="en-US" altLang="en-US" dirty="0" smtClean="0"/>
              <a:t> F, Garside DB. Computer-assisted prescription writing.  </a:t>
            </a:r>
            <a:r>
              <a:rPr lang="en-US" altLang="en-US" dirty="0" err="1" smtClean="0"/>
              <a:t>Comput</a:t>
            </a:r>
            <a:r>
              <a:rPr lang="en-US" altLang="en-US" dirty="0" smtClean="0"/>
              <a:t> Biomed Res. 1977;10: 501-10.</a:t>
            </a:r>
          </a:p>
          <a:p>
            <a:pPr lvl="1"/>
            <a:r>
              <a:rPr lang="en-US" altLang="en-US" dirty="0" err="1" smtClean="0"/>
              <a:t>Pizzi</a:t>
            </a:r>
            <a:r>
              <a:rPr lang="en-US" altLang="en-US" dirty="0" smtClean="0"/>
              <a:t> LT, Suh DC, Barone J, Nash DB. Factors related to physicians’ adoption of electronic prescribing: results from a national survey. Am J of Med Q. 2005;20(1):22-32.</a:t>
            </a:r>
          </a:p>
          <a:p>
            <a:pPr lvl="1"/>
            <a:r>
              <a:rPr lang="en-US" altLang="en-US" dirty="0" smtClean="0"/>
              <a:t>Rabinowitz E. Will palm-sized computers make electronic prescribing happen? Managed Care. 1999;8: 59-61.</a:t>
            </a:r>
          </a:p>
          <a:p>
            <a:pPr lvl="1"/>
            <a:r>
              <a:rPr lang="en-US" altLang="en-US" dirty="0" err="1" smtClean="0"/>
              <a:t>Sarasohn</a:t>
            </a:r>
            <a:r>
              <a:rPr lang="en-US" altLang="en-US" dirty="0" smtClean="0"/>
              <a:t>-Kahn J, Holt M. The prescription infrastructure: Are we ready for e-prescribing? Oakland: California HealthCare Foundation; 2006.</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A52EE51-021F-4F62-BB6C-5DD7B436686C}" type="slidenum">
              <a:rPr lang="en-US" altLang="en-US" smtClean="0"/>
              <a:pPr/>
              <a:t>15</a:t>
            </a:fld>
            <a:endParaRPr lang="en-US"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dirty="0" smtClean="0"/>
              <a:t>History of CPOE and E-Prescribing References 2 – Lecture b</a:t>
            </a:r>
          </a:p>
        </p:txBody>
      </p:sp>
      <p:sp>
        <p:nvSpPr>
          <p:cNvPr id="30726" name="Text Placeholder 5"/>
          <p:cNvSpPr>
            <a:spLocks noGrp="1"/>
          </p:cNvSpPr>
          <p:nvPr>
            <p:ph type="body" sz="quarter" idx="16"/>
          </p:nvPr>
        </p:nvSpPr>
        <p:spPr/>
        <p:txBody>
          <a:bodyPr/>
          <a:lstStyle/>
          <a:p>
            <a:r>
              <a:rPr lang="en-US" altLang="en-US" dirty="0" smtClean="0"/>
              <a:t>References</a:t>
            </a:r>
          </a:p>
          <a:p>
            <a:pPr lvl="1"/>
            <a:r>
              <a:rPr lang="en-US" altLang="en-US" dirty="0" err="1" smtClean="0"/>
              <a:t>Sittig</a:t>
            </a:r>
            <a:r>
              <a:rPr lang="en-US" altLang="en-US" dirty="0" smtClean="0"/>
              <a:t> DF, Stead WW. Computer-based Physician Order Entry: The state of the art. J Am Med Inform Assoc. 1994 Mar-Apr;1(2):108-23.</a:t>
            </a:r>
          </a:p>
          <a:p>
            <a:pPr lvl="1"/>
            <a:r>
              <a:rPr lang="en-US" altLang="en-US" dirty="0" err="1" smtClean="0"/>
              <a:t>Heisey</a:t>
            </a:r>
            <a:r>
              <a:rPr lang="en-US" altLang="en-US" dirty="0" smtClean="0"/>
              <a:t>-Grove D, Patel V. Any, Certified, or Basic: Quantifying Physician EHR Adoption. ONC Data Brief, No. 28. Office of the National Coordinator for Health Information Technology: Washington DC.,, September  2015. </a:t>
            </a:r>
            <a:r>
              <a:rPr lang="en-US" altLang="en-US" dirty="0" smtClean="0">
                <a:hlinkClick r:id="rId3" tooltip="Health IT.gov"/>
              </a:rPr>
              <a:t>www.healthit.gov</a:t>
            </a:r>
            <a:r>
              <a:rPr lang="en-US" altLang="en-US" dirty="0" smtClean="0"/>
              <a:t> . Accessed May 21, 2016</a:t>
            </a:r>
          </a:p>
        </p:txBody>
      </p:sp>
      <p:sp>
        <p:nvSpPr>
          <p:cNvPr id="10" name="Text Placeholder 9"/>
          <p:cNvSpPr>
            <a:spLocks noGrp="1"/>
          </p:cNvSpPr>
          <p:nvPr>
            <p:ph type="body" sz="quarter" idx="20"/>
          </p:nvPr>
        </p:nvSpPr>
        <p:spPr/>
        <p:txBody>
          <a:bodyPr/>
          <a:lstStyle/>
          <a:p>
            <a:r>
              <a:rPr lang="en-US" altLang="en-US" dirty="0"/>
              <a:t>Images</a:t>
            </a:r>
          </a:p>
          <a:p>
            <a:pPr lvl="1"/>
            <a:r>
              <a:rPr lang="en-US" altLang="en-US" dirty="0"/>
              <a:t>Slide 3: </a:t>
            </a:r>
            <a:r>
              <a:rPr lang="en-US" altLang="en-US" dirty="0" err="1"/>
              <a:t>Nir</a:t>
            </a:r>
            <a:r>
              <a:rPr lang="en-US" altLang="en-US" dirty="0"/>
              <a:t> </a:t>
            </a:r>
            <a:r>
              <a:rPr lang="en-US" altLang="en-US" dirty="0" err="1"/>
              <a:t>Menachemi</a:t>
            </a:r>
            <a:r>
              <a:rPr lang="en-US" altLang="en-US" dirty="0"/>
              <a:t>, Personal Collection</a:t>
            </a:r>
            <a:r>
              <a:rPr lang="en-US" altLang="en-US" dirty="0" smtClean="0"/>
              <a:t>.</a:t>
            </a:r>
            <a:endParaRPr lang="en-US" dirty="0"/>
          </a:p>
        </p:txBody>
      </p:sp>
      <p:sp>
        <p:nvSpPr>
          <p:cNvPr id="11" name="Text Placeholder 10"/>
          <p:cNvSpPr>
            <a:spLocks noGrp="1"/>
          </p:cNvSpPr>
          <p:nvPr>
            <p:ph type="body" sz="quarter" idx="21"/>
          </p:nvPr>
        </p:nvSpPr>
        <p:spPr/>
        <p:txBody>
          <a:bodyPr/>
          <a:lstStyle/>
          <a:p>
            <a:endParaRPr lang="en-US" dirty="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A52EE51-021F-4F62-BB6C-5DD7B436686C}" type="slidenum">
              <a:rPr lang="en-US" altLang="en-US" smtClean="0"/>
              <a:pPr/>
              <a:t>16</a:t>
            </a:fld>
            <a:endParaRPr lang="en-US" altLang="en-US"/>
          </a:p>
        </p:txBody>
      </p:sp>
    </p:spTree>
    <p:extLst>
      <p:ext uri="{BB962C8B-B14F-4D97-AF65-F5344CB8AC3E}">
        <p14:creationId xmlns:p14="http://schemas.microsoft.com/office/powerpoint/2010/main" val="29670119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Health IT in the US</a:t>
            </a:r>
            <a:br>
              <a:rPr lang="en-US" dirty="0" smtClean="0"/>
            </a:br>
            <a:r>
              <a:rPr lang="en-US" dirty="0" smtClean="0"/>
              <a:t>History of CPOE and E-Prescribing Lecture b</a:t>
            </a:r>
            <a:endParaRPr lang="en-US" dirty="0"/>
          </a:p>
        </p:txBody>
      </p:sp>
      <p:sp>
        <p:nvSpPr>
          <p:cNvPr id="3" name="Content Placeholder 2"/>
          <p:cNvSpPr>
            <a:spLocks noGrp="1"/>
          </p:cNvSpPr>
          <p:nvPr>
            <p:ph sz="quarter" idx="14"/>
          </p:nvPr>
        </p:nvSpPr>
        <p:spPr/>
        <p:txBody>
          <a:bodyPr/>
          <a:lstStyle/>
          <a:p>
            <a:r>
              <a:rPr lang="en-US" dirty="0" smtClean="0"/>
              <a:t>This material was developed by the University of Alabama at Birmingham, funded by the Department of Health and Human Services, Office of the National Coordinator for Health Information Technology under Award Number 90WT0007.</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17</a:t>
            </a:fld>
            <a:endParaRPr lang="en-US" dirty="0"/>
          </a:p>
        </p:txBody>
      </p:sp>
    </p:spTree>
    <p:extLst>
      <p:ext uri="{BB962C8B-B14F-4D97-AF65-F5344CB8AC3E}">
        <p14:creationId xmlns:p14="http://schemas.microsoft.com/office/powerpoint/2010/main" val="15280316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mtClean="0"/>
              <a:t>History of CPOE and E-Prescribing</a:t>
            </a:r>
            <a:br>
              <a:rPr lang="en-US" smtClean="0"/>
            </a:br>
            <a:r>
              <a:rPr lang="en-US" smtClean="0"/>
              <a:t>Learning Objectives</a:t>
            </a:r>
            <a:endParaRPr lang="en-US" dirty="0" smtClean="0"/>
          </a:p>
        </p:txBody>
      </p:sp>
      <p:sp>
        <p:nvSpPr>
          <p:cNvPr id="17412" name="Text Placeholder 3"/>
          <p:cNvSpPr>
            <a:spLocks noGrp="1"/>
          </p:cNvSpPr>
          <p:nvPr>
            <p:ph sz="quarter" idx="14"/>
          </p:nvPr>
        </p:nvSpPr>
        <p:spPr/>
        <p:txBody>
          <a:bodyPr/>
          <a:lstStyle/>
          <a:p>
            <a:r>
              <a:rPr lang="en-US" altLang="en-US" dirty="0" smtClean="0"/>
              <a:t>Explain how the evolving capabilities of CPOE systems impact quality and patient safety in the hospital setting</a:t>
            </a:r>
          </a:p>
          <a:p>
            <a:r>
              <a:rPr lang="en-US" altLang="en-US" dirty="0" smtClean="0"/>
              <a:t>Explain how the evolving capabilities of </a:t>
            </a:r>
            <a:r>
              <a:rPr lang="en-US" altLang="en-US" dirty="0" smtClean="0"/>
              <a:t/>
            </a:r>
            <a:br>
              <a:rPr lang="en-US" altLang="en-US" dirty="0" smtClean="0"/>
            </a:br>
            <a:r>
              <a:rPr lang="en-US" altLang="en-US" dirty="0" smtClean="0"/>
              <a:t>e-prescribing </a:t>
            </a:r>
            <a:r>
              <a:rPr lang="en-US" altLang="en-US" dirty="0" smtClean="0"/>
              <a:t>systems impact quality and patient safety in the ambulatory setting</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29AFD09-2B3F-4C8A-80B4-FEBE6DF3B9BD}" type="slidenum">
              <a:rPr lang="en-US" altLang="en-US" smtClean="0"/>
              <a:pPr/>
              <a:t>2</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Electronic Prescribing</a:t>
            </a:r>
            <a:endParaRPr lang="en-US" dirty="0"/>
          </a:p>
        </p:txBody>
      </p:sp>
      <p:pic>
        <p:nvPicPr>
          <p:cNvPr id="18434" name="Picture Placeholder 7" descr="Photo of a computer keyboard with the letters RX on one of the keys.  Rx is the symbol for presription and the image conveys electronic prescribing.  Photo by Nir Menachemi."/>
          <p:cNvPicPr>
            <a:picLocks noGrp="1" noChangeAspect="1"/>
          </p:cNvPicPr>
          <p:nvPr>
            <p:ph type="pic" sz="quarter" idx="14"/>
          </p:nvPr>
        </p:nvPicPr>
        <p:blipFill rotWithShape="1">
          <a:blip r:embed="rId3">
            <a:extLst>
              <a:ext uri="{28A0092B-C50C-407E-A947-70E740481C1C}">
                <a14:useLocalDpi xmlns:a14="http://schemas.microsoft.com/office/drawing/2010/main" val="0"/>
              </a:ext>
            </a:extLst>
          </a:blip>
          <a:srcRect l="-17222" r="-17222"/>
          <a:stretch/>
        </p:blipFill>
        <p:spPr/>
      </p:pic>
      <p:sp>
        <p:nvSpPr>
          <p:cNvPr id="18435" name="Text Placeholder 3"/>
          <p:cNvSpPr>
            <a:spLocks noGrp="1"/>
          </p:cNvSpPr>
          <p:nvPr>
            <p:ph type="body" sz="quarter" idx="32"/>
          </p:nvPr>
        </p:nvSpPr>
        <p:spPr/>
        <p:txBody>
          <a:bodyPr/>
          <a:lstStyle/>
          <a:p>
            <a:r>
              <a:rPr lang="en-US" altLang="en-US" smtClean="0"/>
              <a:t>Source: (Burt &amp; Schappert, 2004)</a:t>
            </a:r>
          </a:p>
          <a:p>
            <a:r>
              <a:rPr lang="en-US" altLang="en-US" smtClean="0"/>
              <a:t>Photo by Nir Menachemi</a:t>
            </a:r>
            <a:endParaRPr lang="en-US" altLang="en-US" dirty="0"/>
          </a:p>
        </p:txBody>
      </p:sp>
      <p:sp>
        <p:nvSpPr>
          <p:cNvPr id="7" name="Slide Number Placeholder 6"/>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A3DA97A-B3D2-4ECD-928F-92EF2B66E868}" type="slidenum">
              <a:rPr lang="en-US" altLang="en-US" smtClean="0"/>
              <a:pPr/>
              <a:t>3</a:t>
            </a:fld>
            <a:endParaRPr lang="en-US"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Electronic Prescribing 2</a:t>
            </a:r>
          </a:p>
        </p:txBody>
      </p:sp>
      <p:pic>
        <p:nvPicPr>
          <p:cNvPr id="19459" name="Content Placeholder 11" descr="Series of quotes about Electronic Prescribing:&#10;New York Times: “Prescription Solutions to Provide E-Prescribing Services Through SureScripts-RxHub” (1/27/2009)&#10;MedHeadlines: “Electronic Prescriptions Could Dramatically Reduce Healthcare Spending” (12/10/2008)&#10;IT Business Edge: “Alaska Becomes 50th State to Legalize E-prescribing” (4/16/2007)&#10;Washington Post: “Medicare to Pay Bonuses for ‘E-Prescribing’…” (7/21/2008)&#10;Healthcare IT News: “HHS proposes standards for voluntary e-prescribing” (11/14/2007)&#10;&#10;"/>
          <p:cNvPicPr>
            <a:picLocks noGrp="1" noChangeAspect="1"/>
          </p:cNvPicPr>
          <p:nvPr>
            <p:ph type="pic" sz="quarter" idx="14"/>
          </p:nvPr>
        </p:nvPicPr>
        <p:blipFill rotWithShape="1">
          <a:blip r:embed="rId3">
            <a:extLst>
              <a:ext uri="{28A0092B-C50C-407E-A947-70E740481C1C}">
                <a14:useLocalDpi xmlns:a14="http://schemas.microsoft.com/office/drawing/2010/main" val="0"/>
              </a:ext>
            </a:extLst>
          </a:blip>
          <a:srcRect t="-3721" b="-3721"/>
          <a:stretch/>
        </p:blipFill>
        <p:spPr/>
      </p:pic>
      <p:sp>
        <p:nvSpPr>
          <p:cNvPr id="6" name="Text Placeholder 5"/>
          <p:cNvSpPr>
            <a:spLocks noGrp="1"/>
          </p:cNvSpPr>
          <p:nvPr>
            <p:ph type="body" sz="quarter" idx="32"/>
          </p:nvPr>
        </p:nvSpPr>
        <p:spPr/>
        <p:txBody>
          <a:bodyPr/>
          <a:lstStyle/>
          <a:p>
            <a:endParaRPr lang="en-US"/>
          </a:p>
        </p:txBody>
      </p:sp>
      <p:sp>
        <p:nvSpPr>
          <p:cNvPr id="23562" name="Slide Number Placeholder 9"/>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8379618-A125-432B-8C2F-CE86C0142C64}" type="slidenum">
              <a:rPr lang="en-US" altLang="en-US" smtClean="0"/>
              <a:pPr/>
              <a:t>4</a:t>
            </a:fld>
            <a:endParaRPr lang="en-US"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3"/>
          <p:cNvSpPr>
            <a:spLocks noGrp="1"/>
          </p:cNvSpPr>
          <p:nvPr>
            <p:ph type="title"/>
          </p:nvPr>
        </p:nvSpPr>
        <p:spPr/>
        <p:txBody>
          <a:bodyPr/>
          <a:lstStyle/>
          <a:p>
            <a:r>
              <a:rPr lang="en-US" altLang="en-US" smtClean="0"/>
              <a:t>E-Prescribing</a:t>
            </a:r>
          </a:p>
        </p:txBody>
      </p:sp>
      <p:sp>
        <p:nvSpPr>
          <p:cNvPr id="20483" name="Content Placeholder 4"/>
          <p:cNvSpPr>
            <a:spLocks noGrp="1"/>
          </p:cNvSpPr>
          <p:nvPr>
            <p:ph sz="quarter" idx="14"/>
          </p:nvPr>
        </p:nvSpPr>
        <p:spPr/>
        <p:txBody>
          <a:bodyPr/>
          <a:lstStyle/>
          <a:p>
            <a:r>
              <a:rPr lang="en-US" altLang="en-US" dirty="0" smtClean="0"/>
              <a:t>Electronic Rx</a:t>
            </a:r>
          </a:p>
          <a:p>
            <a:pPr lvl="1"/>
            <a:r>
              <a:rPr lang="en-US" altLang="en-US" dirty="0" smtClean="0"/>
              <a:t>Entered electronically, then printed?</a:t>
            </a:r>
          </a:p>
          <a:p>
            <a:pPr lvl="1"/>
            <a:r>
              <a:rPr lang="en-US" altLang="en-US" dirty="0" smtClean="0"/>
              <a:t>Transmitted electronically, then printed (e.g., fax)?</a:t>
            </a:r>
          </a:p>
          <a:p>
            <a:pPr lvl="1"/>
            <a:r>
              <a:rPr lang="en-US" altLang="en-US" dirty="0" smtClean="0"/>
              <a:t>Received electronically?</a:t>
            </a:r>
          </a:p>
        </p:txBody>
      </p:sp>
      <p:sp>
        <p:nvSpPr>
          <p:cNvPr id="24582" name="Slide Number Placeholder 7"/>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153B810-FF8C-4E8B-AACF-D3D99FFA20BF}" type="slidenum">
              <a:rPr lang="en-US" altLang="en-US" smtClean="0"/>
              <a:pPr/>
              <a:t>5</a:t>
            </a:fld>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3"/>
          <p:cNvSpPr>
            <a:spLocks noGrp="1"/>
          </p:cNvSpPr>
          <p:nvPr>
            <p:ph type="title"/>
          </p:nvPr>
        </p:nvSpPr>
        <p:spPr/>
        <p:txBody>
          <a:bodyPr/>
          <a:lstStyle/>
          <a:p>
            <a:r>
              <a:rPr lang="en-US" altLang="en-US" dirty="0" smtClean="0"/>
              <a:t>E-Prescribing 2</a:t>
            </a:r>
          </a:p>
        </p:txBody>
      </p:sp>
      <p:sp>
        <p:nvSpPr>
          <p:cNvPr id="5" name="Content Placeholder 4"/>
          <p:cNvSpPr>
            <a:spLocks noGrp="1"/>
          </p:cNvSpPr>
          <p:nvPr>
            <p:ph sz="quarter" idx="14"/>
          </p:nvPr>
        </p:nvSpPr>
        <p:spPr/>
        <p:txBody>
          <a:bodyPr/>
          <a:lstStyle/>
          <a:p>
            <a:r>
              <a:rPr lang="en-US" dirty="0" smtClean="0"/>
              <a:t>E-Prescribing is more than the mere electronic transmission of a prescription</a:t>
            </a:r>
          </a:p>
          <a:p>
            <a:pPr lvl="1"/>
            <a:r>
              <a:rPr lang="en-US" sz="2400" dirty="0" smtClean="0"/>
              <a:t>Encompasses the secure real-time electronic delivery to providers and pharmacists of patient-specific information:</a:t>
            </a:r>
          </a:p>
          <a:p>
            <a:pPr lvl="2"/>
            <a:r>
              <a:rPr lang="en-US" dirty="0" smtClean="0"/>
              <a:t>Eligibility</a:t>
            </a:r>
          </a:p>
          <a:p>
            <a:pPr lvl="2"/>
            <a:r>
              <a:rPr lang="en-US" dirty="0" smtClean="0"/>
              <a:t>Benefits</a:t>
            </a:r>
          </a:p>
          <a:p>
            <a:pPr lvl="2"/>
            <a:r>
              <a:rPr lang="en-US" dirty="0" smtClean="0"/>
              <a:t>Drug interactions</a:t>
            </a:r>
          </a:p>
          <a:p>
            <a:pPr lvl="2"/>
            <a:r>
              <a:rPr lang="en-US" dirty="0" smtClean="0"/>
              <a:t>Warnings</a:t>
            </a:r>
          </a:p>
          <a:p>
            <a:pPr lvl="2"/>
            <a:r>
              <a:rPr lang="en-US" dirty="0" smtClean="0"/>
              <a:t>Dosage adjustments</a:t>
            </a:r>
          </a:p>
          <a:p>
            <a:pPr lvl="2"/>
            <a:r>
              <a:rPr lang="en-US" dirty="0" smtClean="0"/>
              <a:t>Medication history</a:t>
            </a:r>
          </a:p>
          <a:p>
            <a:pPr lvl="2"/>
            <a:r>
              <a:rPr lang="en-US" dirty="0" smtClean="0"/>
              <a:t>Availability of generics </a:t>
            </a:r>
          </a:p>
        </p:txBody>
      </p:sp>
      <p:sp>
        <p:nvSpPr>
          <p:cNvPr id="24582" name="Slide Number Placeholder 7"/>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D00C9E5-9915-4751-9076-77A0A1756523}" type="slidenum">
              <a:rPr lang="en-US" altLang="en-US" smtClean="0"/>
              <a:pPr/>
              <a:t>6</a:t>
            </a:fld>
            <a:endParaRPr lang="en-US"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smtClean="0"/>
              <a:t>Stand alone vs. EHR integration </a:t>
            </a:r>
          </a:p>
        </p:txBody>
      </p:sp>
      <p:sp>
        <p:nvSpPr>
          <p:cNvPr id="22531" name="Content Placeholder 4"/>
          <p:cNvSpPr>
            <a:spLocks noGrp="1"/>
          </p:cNvSpPr>
          <p:nvPr>
            <p:ph sz="quarter" idx="14"/>
          </p:nvPr>
        </p:nvSpPr>
        <p:spPr/>
        <p:txBody>
          <a:bodyPr/>
          <a:lstStyle/>
          <a:p>
            <a:r>
              <a:rPr lang="en-US" altLang="en-US" dirty="0" smtClean="0"/>
              <a:t>Integration into EHR</a:t>
            </a:r>
          </a:p>
          <a:p>
            <a:pPr lvl="1"/>
            <a:r>
              <a:rPr lang="en-US" altLang="en-US" dirty="0" smtClean="0"/>
              <a:t>Ideal way to take advantage of decision support by utilizing other clinical information available in EHR</a:t>
            </a:r>
          </a:p>
        </p:txBody>
      </p:sp>
      <p:sp>
        <p:nvSpPr>
          <p:cNvPr id="8" name="Text Placeholder 7"/>
          <p:cNvSpPr>
            <a:spLocks noGrp="1"/>
          </p:cNvSpPr>
          <p:nvPr>
            <p:ph type="body" sz="quarter" idx="32"/>
          </p:nvPr>
        </p:nvSpPr>
        <p:spPr/>
        <p:txBody>
          <a:bodyPr/>
          <a:lstStyle/>
          <a:p>
            <a:endParaRPr lang="en-US"/>
          </a:p>
        </p:txBody>
      </p:sp>
      <p:sp>
        <p:nvSpPr>
          <p:cNvPr id="22532" name="Content Placeholder 3"/>
          <p:cNvSpPr>
            <a:spLocks noGrp="1"/>
          </p:cNvSpPr>
          <p:nvPr>
            <p:ph sz="quarter" idx="18"/>
          </p:nvPr>
        </p:nvSpPr>
        <p:spPr/>
        <p:txBody>
          <a:bodyPr/>
          <a:lstStyle/>
          <a:p>
            <a:r>
              <a:rPr lang="en-US" altLang="en-US" sz="2800" dirty="0" smtClean="0"/>
              <a:t>Stand alone systems</a:t>
            </a:r>
          </a:p>
          <a:p>
            <a:pPr lvl="1"/>
            <a:r>
              <a:rPr lang="en-US" altLang="en-US" dirty="0" smtClean="0"/>
              <a:t>Less complex to install</a:t>
            </a:r>
          </a:p>
          <a:p>
            <a:pPr lvl="1"/>
            <a:r>
              <a:rPr lang="en-US" altLang="en-US" dirty="0" smtClean="0"/>
              <a:t>Cheaper</a:t>
            </a:r>
          </a:p>
          <a:p>
            <a:pPr lvl="1"/>
            <a:r>
              <a:rPr lang="en-US" altLang="en-US" dirty="0" smtClean="0"/>
              <a:t>Was seen as a way to “slowly” move physician practices into EHR systems</a:t>
            </a:r>
          </a:p>
        </p:txBody>
      </p:sp>
      <p:sp>
        <p:nvSpPr>
          <p:cNvPr id="9" name="Text Placeholder 8"/>
          <p:cNvSpPr>
            <a:spLocks noGrp="1"/>
          </p:cNvSpPr>
          <p:nvPr>
            <p:ph type="body" sz="quarter" idx="33"/>
          </p:nvPr>
        </p:nvSpPr>
        <p:spPr/>
        <p:txBody>
          <a:bodyPr/>
          <a:lstStyle/>
          <a:p>
            <a:endParaRPr lang="en-US"/>
          </a:p>
        </p:txBody>
      </p:sp>
      <p:sp>
        <p:nvSpPr>
          <p:cNvPr id="25607" name="Slide Number Placeholder 7"/>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12E4503-DF0E-4910-B85A-DB0DC114317C}" type="slidenum">
              <a:rPr lang="en-US" altLang="en-US" smtClean="0"/>
              <a:pPr/>
              <a:t>7</a:t>
            </a:fld>
            <a:endParaRPr lang="en-US"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7"/>
          <p:cNvSpPr>
            <a:spLocks noGrp="1"/>
          </p:cNvSpPr>
          <p:nvPr>
            <p:ph type="title"/>
          </p:nvPr>
        </p:nvSpPr>
        <p:spPr/>
        <p:txBody>
          <a:bodyPr/>
          <a:lstStyle/>
          <a:p>
            <a:r>
              <a:rPr lang="en-US" altLang="en-US" smtClean="0"/>
              <a:t>History of E-Prescribing </a:t>
            </a:r>
          </a:p>
        </p:txBody>
      </p:sp>
      <p:sp>
        <p:nvSpPr>
          <p:cNvPr id="23555" name="Content Placeholder 8"/>
          <p:cNvSpPr>
            <a:spLocks noGrp="1"/>
          </p:cNvSpPr>
          <p:nvPr>
            <p:ph sz="quarter" idx="14"/>
          </p:nvPr>
        </p:nvSpPr>
        <p:spPr/>
        <p:txBody>
          <a:bodyPr/>
          <a:lstStyle/>
          <a:p>
            <a:r>
              <a:rPr lang="en-US" altLang="en-US" dirty="0" smtClean="0"/>
              <a:t>1977: </a:t>
            </a:r>
            <a:r>
              <a:rPr lang="en-US" altLang="en-US" dirty="0" err="1" smtClean="0"/>
              <a:t>Levit</a:t>
            </a:r>
            <a:r>
              <a:rPr lang="en-US" altLang="en-US" dirty="0" smtClean="0"/>
              <a:t> and Garside report on the development of an outpatient prescription system</a:t>
            </a:r>
          </a:p>
        </p:txBody>
      </p:sp>
      <p:sp>
        <p:nvSpPr>
          <p:cNvPr id="5" name="Text Placeholder 4"/>
          <p:cNvSpPr>
            <a:spLocks noGrp="1"/>
          </p:cNvSpPr>
          <p:nvPr>
            <p:ph type="body" sz="quarter" idx="32"/>
          </p:nvPr>
        </p:nvSpPr>
        <p:spPr/>
        <p:txBody>
          <a:bodyPr/>
          <a:lstStyle/>
          <a:p>
            <a:r>
              <a:rPr lang="en-US" altLang="en-US" dirty="0"/>
              <a:t>Sources:	(</a:t>
            </a:r>
            <a:r>
              <a:rPr lang="en-US" altLang="en-US" dirty="0" err="1"/>
              <a:t>Sittig</a:t>
            </a:r>
            <a:r>
              <a:rPr lang="en-US" altLang="en-US" dirty="0"/>
              <a:t> &amp; Stead, 1994)</a:t>
            </a:r>
          </a:p>
          <a:p>
            <a:r>
              <a:rPr lang="en-US" altLang="en-US" dirty="0"/>
              <a:t>	(</a:t>
            </a:r>
            <a:r>
              <a:rPr lang="en-US" altLang="en-US" dirty="0" err="1"/>
              <a:t>Levit</a:t>
            </a:r>
            <a:r>
              <a:rPr lang="en-US" altLang="en-US" dirty="0"/>
              <a:t> &amp; Garside, 1977</a:t>
            </a:r>
            <a:r>
              <a:rPr lang="en-US" altLang="en-US" dirty="0" smtClean="0"/>
              <a:t>)</a:t>
            </a:r>
            <a:endParaRPr lang="en-US" altLang="en-US" dirty="0"/>
          </a:p>
        </p:txBody>
      </p:sp>
      <p:sp>
        <p:nvSpPr>
          <p:cNvPr id="26630" name="Slide Number Placeholder 6"/>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600A1FC-B8EC-4B9F-9A34-81102D30445B}" type="slidenum">
              <a:rPr lang="en-US" altLang="en-US" smtClean="0"/>
              <a:pPr/>
              <a:t>8</a:t>
            </a:fld>
            <a:endParaRPr lang="en-US"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7"/>
          <p:cNvSpPr>
            <a:spLocks noGrp="1"/>
          </p:cNvSpPr>
          <p:nvPr>
            <p:ph type="title"/>
          </p:nvPr>
        </p:nvSpPr>
        <p:spPr/>
        <p:txBody>
          <a:bodyPr/>
          <a:lstStyle/>
          <a:p>
            <a:r>
              <a:rPr lang="en-US" altLang="en-US" dirty="0" smtClean="0"/>
              <a:t>History of E-Prescribing 2</a:t>
            </a:r>
          </a:p>
        </p:txBody>
      </p:sp>
      <p:sp>
        <p:nvSpPr>
          <p:cNvPr id="12291" name="Content Placeholder 8"/>
          <p:cNvSpPr>
            <a:spLocks noGrp="1"/>
          </p:cNvSpPr>
          <p:nvPr>
            <p:ph sz="quarter" idx="14"/>
          </p:nvPr>
        </p:nvSpPr>
        <p:spPr/>
        <p:txBody>
          <a:bodyPr/>
          <a:lstStyle/>
          <a:p>
            <a:r>
              <a:rPr lang="en-US" dirty="0" smtClean="0"/>
              <a:t>1985: Brown et al reports on a new system that requires only 5 keystrokes to enter a detailed e-Rx</a:t>
            </a:r>
          </a:p>
        </p:txBody>
      </p:sp>
      <p:sp>
        <p:nvSpPr>
          <p:cNvPr id="5" name="Text Placeholder 4"/>
          <p:cNvSpPr>
            <a:spLocks noGrp="1"/>
          </p:cNvSpPr>
          <p:nvPr>
            <p:ph type="body" sz="quarter" idx="32"/>
          </p:nvPr>
        </p:nvSpPr>
        <p:spPr/>
        <p:txBody>
          <a:bodyPr/>
          <a:lstStyle/>
          <a:p>
            <a:r>
              <a:rPr lang="en-US" dirty="0"/>
              <a:t>Source:	(Brown, et al., 1985</a:t>
            </a:r>
            <a:r>
              <a:rPr lang="en-US" dirty="0" smtClean="0"/>
              <a:t>)</a:t>
            </a:r>
            <a:endParaRPr lang="en-US" dirty="0"/>
          </a:p>
        </p:txBody>
      </p:sp>
      <p:sp>
        <p:nvSpPr>
          <p:cNvPr id="27654" name="Slide Number Placeholder 6"/>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095198F-D00F-4E0D-996D-2087F5319E03}" type="slidenum">
              <a:rPr lang="en-US" altLang="en-US" smtClean="0"/>
              <a:pPr/>
              <a:t>9</a:t>
            </a:fld>
            <a:endParaRPr lang="en-US" altLang="en-US"/>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ARTICULATE_PROJECT_OPEN" val="0"/>
  <p:tag name="MMPROD_THEME_BG_IMAGE" val=""/>
  <p:tag name="MMPROD_10437PHOTO" val=""/>
  <p:tag name="MMPROD_10437LOGO" val="iVBORw0KGgoAAAANSUhEUgAAAIgAAAAyCAYAAACH65NBAAAAGXRFWHRTb2Z0d2FyZQBBZG9iZSBJbWFnZVJlYWR5ccllPAAACuNJREFUeNrsXWtsFNcVPmdmdmZ3vd611w/8AGygvIIhCqJpSlJUR22j0kiJUIsqtUJKf6SqqkZRlShSVVWtmlaq+oMfVf+0VX9UqtQf/ZGWvqSIkiikyBAeBgMG/MCAscHr977ncXru7Jjw2PeuEfu40sU7s+Px3HO/c853zj13QCKCequ3TE2qi6DesjVl5QMi1qVRb3a736vULUi95WdB7lmSt145Aha1cy/sTrpxhn777x/zp2V8+9Vk2Z4wlmwEVXkTEA7yM0WAIH9TJ6Ef5iO/oSMn/wKh5SV+LiPjtYb5bb7+u3x/L1Q2L0O7W7TAY7oKkcSHMDp9lO4uzsOVSZ1l8MDg6NfvFQYQ9jX9JEEDCyv/J0IkiPNEAvRxH+I+W7bhWpbGg91JYPaB4irETgKajIel6D4G2Wk+c4mFEX5YQClwmx2gSO8SWT0oy9XjJhTpi+hRX4fmhilcjP6JGt2/oz+8P8lKk0wrh7xIKlFc8JFCut3iuof/7eHuKetIEzoxSFDoRUHPZHf+/Ui8nQGwhj+pGf6CDDK+y9d3QRXxMFsOkgTEPwmhEwKed/C5rf/E3ZteArfayMoiFQeQ4iErO5OAq6AOxd+TQHYsJWZwLd9gaR4ky3QhVh8ls/0NW0VSFCAVt8Gunj/jC9sOsttuZpDIjw8gK9NRSU3wG0n6GYOjsRrB8QhQFBXIMnywtfvn0Nu+l0/5cil0LUcxCmjKL5hr9YIARy2E+YKXaW4gmTpwV+/3IejbzGe1bCCpXYCY1ksMikNk6qrw1TWU5GDWxZ5lfWs/NPk+y2ea6wB5uEUTPgbHT9jcBkBSatB28piRGUln0+dAc3WkjWZrGCAyC+VH7Fp2ieHXYgZZhIRkWQBtgS2gyCLCc2eyIrUHEMN8gcHxOum6u1pyHkWz1kZPG8uiJVtqoqYAgj/Yz1ELuxbTaLHNbC03EW+6ZA9zEp9DVGsYIJaTO3eJlD3uhfsTfIXK1TLtLGU5yiQIAMpVbpF6JqsAbZHEUoTCgtAgS56oNtTIMC38+t7tLJDvkcGuxaUWPQmYtGJg6oYdFmsuL99TLjZExlgyAvPhmUKWNTI9GgNehqaGVtAkbwp6mBueKVRJ2S6uboCQDQ4D/B4VuoPvIFkdJBc5ZCZ1aJFOHw4dg+mFUfB7DezvO0B+d4+Ym0KBJokU+K3ZCXpvQKyWTXKPlepB8eU9+2FL18sEloa5xiksV0yPsnU1IEuCs7oBIjQ7ocexf2c/+9t9lsGK73IVCTY23+Mz1+D8xAAfnYFI4g5HAJ9HSe4p1uuhjMInXOd+Ekpd4FRktEkn0Zf4YbV8Ihm2XiEwLQFMPRNIqhsgYvW3K7gWOpv3iHQ6FAkOJrWAcTNMR89/wIfD3Afx+W0xUJXSyhoCDc1shfpgbWsDT25YeIpi7SQrQwO7vEMoYYByUEsSNRNiIW9y7iZb2Hk+Fa9NCyJksb51h72QiFjcKqKt6QrB4MhpWI5ddQByF9a3aVDk2tMKQaagrxuDvjfKErOyhRMEWkxpVgIuvksyHpKwDDdD19mChLK5t6oFiBAS2YUzlgxS8QkxMnXAhfgdOnHlBB9e4X4LhHizhIYFPWNZohi+hxhjHksGpCcZ8JpJpy+dhKXohA32lAWpPRdjQ6KUZJhwLagY9NGl40waRviM6Et2sc18pGxAfpycHU0Gw8jkVRi49hEfXnYAYtaqiylNoCJyuREagZHpQce1TGctW3yiB0MpMN4MjdORT/4ueJQzpqVsrrJetJzNFJsQta1HynKIaCNayRG//cPn9uCLO7ugzT/Fx3PZrEcdIFlCWtufnx0/DTNLlx3uMcvWw6rUIa1wMmr29MIzvd/Br+7+IWzsECF61irAOkDSElPGwUz4Fh2/fNzx0ze4Jx646O5CxA4vK4yToduTinaC3oP47Gd+Cl5tPZ921TlI3qZYhLUy0cjUMGzt1rErqEJv+0ZQ5R5m/Z9e2N3iYbVsrEgu4tKAkuxCu5sZJJuHWRF+D4Y5lc7d1AGSzlkzSnDHuu2gKr2gyAcYCOn8tAyytKFUMIoU/n0xV1mYRircxewgURkk8TDglq7X4OzYx7AYXU5HWJUyItOC1ShaJmfK4PGEgylfTRIEPN32esYqbqJCCywwKPkAjSxtDohBqxCSK2cILaZL9QgGsg562vbB+YlRPht+2IqUCyAILllbFU5jmObj9vWpfTXyqoJD6BMuREM0NHEOJCmKEpY8RrKEZVBU3Ny5G5oauu3tIllAYiuDiNY2rPkCnZ/4F5+aejhSKwtA7AfzeZpgx7pNcPGmJjbllI3x+9wBkOVeMHWmUipA1byuAsWuv3kYuPaByEfwqBbK5SGx2XcQ/N7X2JJoOVeaRV1IS6NwlaL00LsqAGH0AymSG5/f/i1ob5qk23N/ZZDM8FdWvlv80jbT2gSa603mAbvBsKCamm2l3MwWO5qT0Oafwe7gjP2FVcImMZOtbbAxCGuaOkDKc6OP4CteTVS2py09xJW1gBV/hW+9EuKDlqLoka4DGnQHksYgu5wQ+0OjFEXg398oltTJ0GWsKuvhtIQehUh8DNzqPI9VL8MdTZ7wZpb90zyvrrzT+Iap0+Ejb/Onf3AfvX99qGwkVTwKuVxM74w1oKpfKVdIxlph7wiDanwTkqhI01x95XRbZDLntYRVlws0Z3bCTM4nzMVSQAJOJVM5Vik/1YD6a7LyNbwouwr8jXtuBNPNfVqAiMtLXWSsv7GoUjDF5sawjEya+ChALAqhjE1kvzgAq1zfSrNOVSEfkaiLJkT+Q3AgKzdAksYnoCnr2Y5ogFW6sciJ/+GeqcSigGKrkChrrGR+JAAyuzzNnyIOSHIAZDHyN2j177cLX6syEe8khyTZhInQGOhGlENCqwiQSRD0raGA1FGpm79t/WDOSON3RDmDqE2N5QQIDU8ewz2eU+hzv8jcRao2LiG0HoT1mA6P0n+H3ucw8wqH0ksFmxBNUbC/72sY8ByoWGEYSZGjjsL43TE+EnmYaG4LcmpkDlr8v4Kn1j7HMZOvoPeCVYBrEQW76PYSXbg0CHPLZ/jsaUjooYIBYqoSBBqeqmT+ZUcjF28NQjgu6mzvQJrq9nROxKT/nDmB7f4/YlvjG2ToUC1JqpT1SABMLY7B7TlhVkWV+pjjfwsaIL76rAYeNVGhwTArChuLheQUnRk9xTxkxLEgeS33C0HF6OTIYXxmQ5PUHTxkJdk1KSqk8vpUudYjwdZD9Rp0bvgsa40Ah72jrah1o/kIVaIMhMLbxdgRK0THho7CYlTUpl6DDLWpmWioBcO3btNy7Jewq2cWe9q+CQ3QSUbCeXsgViZAxH6Qmfh1mJy9whZRaE0IctRkZmySvQNctffrPvFkVNSdmKntoyKROR0eo4Gr/4MbMx/z1+ccRUmb6s8Wp+gsyHGanD0MT/dewI6mL2OLfxc0aK1M6rTKSwLwhFouk4auim2TK/tbYkUvJoq9k5a1jKhEQTfR2QT9hMZtbBkSegzmwiG6fncURqcvcmh7nr+64LjYaCbX8Mhi3aP3tvPzAe6d3Lu5t0Lq7Xir88rL1W8inLvo8I+CucdDshFy2eF0/5Oe8XBIqCgrEHUfN7lPO+CwHrE4eQLkfmEIQHicvrKwU4kAEcRy0RGMWeK9XA4w/JCl8PcJAojpgCTi5DzS7uwvBiD1VkMt7XJ//T8Wqrd07f8CDACjxVlcKTAfYgAAAABJRU5ErkJggg=="/>
  <p:tag name="MMPROD_TAG_VCONFIG" val="PD94bWwgdmVyc2lvbj0iMS4wIiBlbmNvZGluZz0iVVRGLTgiPz4NCjxjb25maWd1cmF0aW9uPg0KCTxicmFuZGluZz4NCgkJPHVpZm9udCBuYW1lPSJGT05UX05PVEVTX1RFWFQiIHZhbHVlPSJWZXJkYW5hLDksZmFsc2UsZmFsc2UsZmFsc2UiLz4NCgk8L2JyYW5kaW5nPg0KCTxjb2xvcnM+DQoJCTx1aWNvbG9yIG5hbWU9InByaW1hcnkiIHZhbHVlPSIweDMxMzEzMSIvPg0KCQk8dWljb2xvciBuYW1lPSJnbG93IiB2YWx1ZT0iMHgwMDAwMDAiLz4NCgkJPHVpY29sb3IgbmFtZT0idGV4dCIgdmFsdWU9IjB4RkZGRkZGIi8+DQoJCTx1aWNvbG9yIG5hbWU9ImxpZ2h0IiB2YWx1ZT0iMHg0RTVENjAiLz4NCgkJPHVpY29sb3IgbmFtZT0ic2hhZG93IiB2YWx1ZT0iMHgwMDAwMDAiLz4NCgkJPHVpY29sb3IgbmFtZT0iYmFja2dyb3VuZCIgdmFsdWU9IjB4QzBDMEMwIi8+DQoJPC9jb2xvcnM+DQoJPGxheW91dD4NCgkJPHVpc2hvdyBuYW1lPSJwcmVzZW50YXRpb250aXRsZSIgdmFsdWU9InRydWUiLz4NCgkJPHVpc2hvdyBuYW1lPSJwcmVzZW50ZXJwaG90byIgdmFsdWU9ImZhbHNlIi8+DQoJCTx1aXNob3cgbmFtZT0icHJlc2VudGVybmFtZSIgdmFsdWU9ImZhbHNlIi8+DQoJCTx1aXNob3cgbmFtZT0icHJlc2VudGVydGl0bGUiIHZhbHVlPSJmYWxzZSIvPg0KCQk8dWlzaG93IG5hbWU9InByZXNlbnRlcmVtYWlsIiB2YWx1ZT0iZmFsc2UiLz4NCgkJPHVpc2hvdyBuYW1lPSJwcmVzZW50ZXJiaW8iIHZhbHVlPSJmYWxzZSIvPg0KCQk8dWlzaG93IG5hbWU9ImNvbXBhbnlsb2dvIiB2YWx1ZT0iZmFsc2UiLz4NCgkJPHVpc2hvdyBuYW1lPSJzaWRlYmFyIiB2YWx1ZT0idHJ1ZSIvPg0KCQk8dWlzaG93IG5hbWU9Im91dGxpbmUiIHZhbHVlPSJ0cnVlIi8+DQoJCTx1aXNob3cgbmFtZT0idGh1bWJuYWlsIiB2YWx1ZT0idHJ1ZSIvPg0KCQk8dWlzaG93IG5hbWU9Im5vdGVzIiB2YWx1ZT0idHJ1ZSIvPg0KCQk8dWlzaG93IG5hbWU9InNlYXJjaCIgdmFsdWU9InRydWUiLz4NCgkJPHVpc2hvdyBuYW1lPSJxdWl6IiB2YWx1ZT0iZmFsc2UiLz4NCgkJPHVpc2hvdyBuYW1lPSJhdHRhY2htZW50cyIgdmFsdWU9InRydWUiLz4NCgkJPHVpc2hvdyBuYW1lPSJ1dGlscyIgdmFsdWU9InRydWUiLz4NCgkJPHVpc2hvdyBuYW1lPSJ2b2x1bWUiIHZhbHVlPSJ0cnVlIi8+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DQoJCTx1aXJlcGxhY2UgbmFtZT0iaW5pdGlhbHRhYiIgdmFsdWU9Im91dGxpbmUiLz4NCgk8L2xheW91dD4NCgk8bGFuZ3VhZ2UgaWQ9ImVu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N0b3BwZWQiLz4NCgkJPHVpdGV4dCBuYW1lPSJTQ1JVQkJBUlNUQVRVU19QTEFZSU5HIiB2YWx1ZT0iUGxheWluZyIvPg0KCQk8dWl0ZXh0IG5hbWU9IlNDUlVCQkFSU1RBVFVTX05PQVVESU8iIHZhbHVlPSJObyBBdWRpbyIvPg0KCQk8dWl0ZXh0IG5hbWU9IlNDUlVCQkFSU1RBVFVTX1ZJRFBMQVlJTkciIHZhbHVlPSJWaWRlbyBQbGF5aW5nIi8+DQoJCTx1aXRleHQgbmFtZT0iU0NSVUJCQVJTVEFUVVNfTE9BRElORyIgdmFsdWU9IkxvYWRpbmciLz4NCgkJPHVpdGV4dCBuYW1lPSJTQ1JVQkJBUlNUQVRVU19CVUZGRVJJTkciIHZhbHVlPSJCdWZmZXJpbmciLz4NCgkJPHVpdGV4dCBuYW1lPSJTQ1JVQkJBUlNUQVRVU19RVUVTVElPTiIgdmFsdWU9IkFuc3dlciBRdWVzdGlvbiIvPg0KCQk8dWl0ZXh0IG5hbWU9IlNDUlVCQkFSU1RBVFVTX1JFVklFV1FVSVoiIHZhbHVlPSJSZXZpZXdpbmcgUXVpeiIvPg0KCQk8IS0tIHN1YnN0aXR1dGlvbjogJW0gPT0gbWludXRlcyByZW1haW5pbmcgLS0+DQoJCTwhLS0gc3Vic3RpdHV0aW9uOiAlcyA9PSBzZWNvbmRzIHJlbWFpbmluZyAtLT4NCgkJPHVpdGV4dCBuYW1lPSJFTEFQU0VEIiB2YWx1ZT0iJW0gTWludXRlcyAlcyBTZWNvbmRzIFJlbWFpbmluZyIvPg0KCQk8dWl0ZXh0IG5hbWU9Ik5PVEZPVU5EIiB2YWx1ZT0iTm90aGluZyBGb3VuZCIvPg0KCQk8dWl0ZXh0IG5hbWU9IkFUVEFDSE1FTlRTIiB2YWx1ZT0iQXR0YWNobWVudH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WN0Ii8+DQoJCTx1aXRleHQgbmFtZT0iVEFCX1FVSVoiIHZhbHVlPSJRdWl6Ii8+DQoJCTx1aXRleHQgbmFtZT0iVEFCX09VVExJTkUiIHZhbHVlPSJPdXRsaW5lIi8+DQoJCTx1aXRleHQgbmFtZT0iVEFCX1RIVU1CIiB2YWx1ZT0iVGh1bWIiLz4NCgkJPHVpdGV4dCBuYW1lPSJUQUJfTk9URVMiIHZhbHVlPSJOb3RlcyIvPg0KCQk8dWl0ZXh0IG5hbWU9IlRBQl9TRUFSQ0giIHZhbHVlPSJTZWFyY2giLz4NCgkJPHVpdGV4dCBuYW1lPSJTTElERV9IRUFESU5HIiB2YWx1ZT0iU2xpZGUgVGl0bGUiLz4NCgkJPHVpdGV4dCBuYW1lPSJEVVJBVElPTl9IRUFESU5HIiB2YWx1ZT0iRHVyYXRpb24iLz4NCgkJPHVpdGV4dCBuYW1lPSJTRUFSQ0hfSEVBRElORyIgdmFsdWU9IlNlYXJjaCBmb3IgdGV4dDoiLz4NCgkJPHVpdGV4dCBuYW1lPSJUSFVNQl9IRUFESU5HIiB2YWx1ZT0iU2xpZGUiLz4NCgkJPHVpdGV4dCBuYW1lPSJUSFVNQl9JTkZPIiB2YWx1ZT0iU2xpZGUgVGl0bGUvRHVyYXRpb24iLz4NCgkJPHVpdGV4dCBuYW1lPSJBVFRBQ0hOQU1FX0hFQURJTkciIHZhbHVlPSJGaWxlIE5hbWUiLz4NCgkJPHVpdGV4dCBuYW1lPSJBVFRBQ0hTSVpFX0hFQURJTkciIHZhbHVlPSJTaXplIi8+DQoJCTx1aXRleHQgbmFtZT0iU0xJREVfTk9URVMiIHZhbHVlPSJTbGlkZSBOb3RlcyIvPg0KCQk8IS0tcXVpeiBwb2QgYW5kIG1lc3NhZ2UgYm94IHRleHRzLS0+DQoJCTx1aXRleHQgbmFtZT0iUVVJWlBPRF9RVUlaX0FUVEVNUFQiIHZhbHVlPSJRdWl6IEF0dGVtcHQ6Ii8+DQoJCTx1aXRleHQgbmFtZT0iUVVJWlBPRF9RVUlaX0FUVEVNUFRfVkFMVUUiIHZhbHVlPSIlbiBvZiAldCIvPg0KCQk8dWl0ZXh0IG5hbWU9IlFVSVpQT0RfUVVJWl9TQ09SRSIgdmFsdWU9IlNjb3JlZDoiLz4NCgkJPHVpdGV4dCBuYW1lPSJRVUlaUE9EX1FVSVpfUEFTU1NDT1JFIiB2YWx1ZT0iUGFzc2luZyBTY29yZToiLz4NCgkJPHVpdGV4dCBuYW1lPSJRVUlaUE9EX1FVSVpfTUFYU0NPUkUiIHZhbHVlPSJNYXggU2NvcmU6Ii8+DQoJCTx1aXRleHQgbmFtZT0iUVVJWlBPRF9RVUVTQVRNUFRfU1RSIiB2YWx1ZT0iQXR0ZW1wdDogJW4gb2YgJXQiLz4NCgkJPHVpdGV4dCBuYW1lPSJRVUlaUE9EX1FVRVNUWVBFX1NUUiIgdmFsdWU9IlR5cGU6ICVzIi8+DQoJCTx1aXRleHQgbmFtZT0iUVVJWlBPRF9RVUVTVFlQRV9HUkQiIHZhbHVlPSJHcmFkZWQiLz4NCgkJPHVpdGV4dCBuYW1lPSJRVUlaUE9EX1FVRVNUWVBFX1NWWSIgdmFsdWU9IlN1cnZleSIvPg0KCQk8dWl0ZXh0IG5hbWU9IlFVSVpQT0RfUVVJWkFUTVBUX0lORiIgdmFsdWU9IkluZmluaXRlIi8+DQoJCTx1aXRleHQgbmFtZT0iUVVJWlBPRF9RVUVTQVRNUFRfSU5GIiB2YWx1ZT0iSW5maW5pdGUiLz4NCgkJPHVpdGV4dCBuYW1lPSJXQVJOSU5HTVNHX1lFU1NUUklORyIgdmFsdWU9IlllcyIvPg0KCQk8dWl0ZXh0IG5hbWU9IldBUk5JTkdNU0dfTk9TVFJJTkciIHZhbHVlPSJObyIvPg0KCQk8dWl0ZXh0IG5hbWU9IldBUk5JTkdNU0dfVElUTEVTVFJJTkciIHZhbHVlPSJRdWl6IE5hdmlnYXRpb24gV2FybmluZyIvPg0KCQk8dWl0ZXh0IG5hbWU9IldBUk5JTkdNU0dfTVNHU1RSSU5HIiB2YWx1ZT0iVGhlcmUgYXJlIHVuLWF0dGVtcHRlZCBxdWVzdGlvbnMgaW4gdGhpcyBRdWl6LiYjeEE7JiN4QTtDbGlja2luZyBZZXMgd2lsbCB0YWtlIHlvdSBvdXQgb2YgdGhlIFF1aXouIENsaWNrIE5vIHRvIGNvbnRpbnVlIHRoZSBRdWl6LiIvPg0KCQk8dWl0ZXh0IG5hbWU9IklORk9STUFUSU9OX0gyNjRfRkxBU0hQTEFZRVIiIHZhbHVlPSJUaGUgY3VycmVudCB2ZXJzaW9uIG9mIEZsYXNoIFBsYXllciBpbnN0YWxsZWQgb24geW91ciBtYWNoaW5lIGRvZXMgbm90IHN1cHBvcnQgdGhpcyB2aWRlby4gQ2xpY2sgb24gdGhlIHZpZGVvIGFyZWEgdG8gZG93bmxvYWQgdGhlIGxhdGVzdC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DQoJCTx1aXRleHQgbmFtZT0iRE9DV1JBUF9NU0ciIHZhbHVlPSJTYXZlIHRvIE15IENvbXB1dGVyIi8+DQoJCTx1aXRleHQgbmFtZT0iRE9DV1JBUF9QUk9NUFQiIHZhbHVlPSJDbGljayB0byBEb3dubG9hZCIvPg0KCTwvbGFuZ3VhZ2U+DQoJPGxhbmd1YWdlIGlkPSJkZ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Gb2xpZSAlbiIvPg0KCQk8IS0tIHN1YnN0aXR1dGlvbjogJW4gPT0gc2xpZGUgbnVtYmVyIC0tPg0KCQk8IS0tIHN1YnN0aXR1dGlvbjogJXQgPT0gdG90YWwgc2xpZGUgY291bnQgLS0+DQoJCTx1aXRleHQgbmFtZT0iU0NSVUJCQVJTVEFUVVNfU0xJREVJTkZPIiB2YWx1ZT0iRm9saWUgJW4gLyAldCB8ICIvPg0KCQk8dWl0ZXh0IG5hbWU9IlNDUlVCQkFSU1RBVFVTX1NUT1BQRUQiIHZhbHVlPSJCZWVuZGV0Ii8+DQoJCTx1aXRleHQgbmFtZT0iU0NSVUJCQVJTVEFUVVNfUExBWUlORyIgdmFsdWU9IldpZWRlcmdhYmUiLz4NCgkJPHVpdGV4dCBuYW1lPSJTQ1JVQkJBUlNUQVRVU19OT0FVRElPIiB2YWx1ZT0iS2VpbiBBdWRpbyIvPg0KCQk8dWl0ZXh0IG5hbWU9IlNDUlVCQkFSU1RBVFVTX1ZJRFBMQVlJTkciIHZhbHVlPSJWaWRlbyB3aXJkIGFiZ2VzcGllbHQiLz4NCgkJPHVpdGV4dCBuYW1lPSJTQ1JVQkJBUlNUQVRVU19MT0FESU5HIiB2YWx1ZT0iTGFkZW4iLz4NCgkJPHVpdGV4dCBuYW1lPSJTQ1JVQkJBUlNUQVRVU19CVUZGRVJJTkciIHZhbHVlPSJQdWZmZXJuIi8+DQoJCTx1aXRleHQgbmFtZT0iU0NSVUJCQVJTVEFUVVNfUVVFU1RJT04iIHZhbHVlPSJGcmFnZSBiZWFudHdvcnRlbiIvPg0KCQk8dWl0ZXh0IG5hbWU9IlNDUlVCQkFSU1RBVFVTX1JFVklFV1FVSVoiIHZhbHVlPSJOb2NobWFscyBkdXJjaHNlaGVuIi8+DQoJCTwhLS0gc3Vic3RpdHV0aW9uOiAlbSA9PSBtaW51dGVzIHJlbWFpbmluZyAtLT4NCgkJPCEtLSBzdWJzdGl0dXRpb246ICVzID09IHNlY29uZHMgcmVtYWluaW5nIC0tPg0KCQk8dWl0ZXh0IG5hbWU9IkVMQVBTRUQiIHZhbHVlPSJSZXN0ZGF1ZXI6ICVtIE1pbnV0ZW4gJXMgU2VrdW5kZW4iLz4NCgkJPHVpdGV4dCBuYW1lPSJOT1RGT1VORCIgdmFsdWU9Ik5pY2h0cyBnZWZ1bmRlbiIvPg0KCQk8dWl0ZXh0IG5hbWU9IkFUVEFDSE1FTlRTIiB2YWx1ZT0iQW5sYWdlbiIvPg0KCQk8IS0tIHN1YnN0aXR1dGlvbjogJXAgPT0gY3VycmVudCBzcGVha2VyJ3MgdGl0bGUgLS0+DQoJCTx1aXRleHQgbmFtZT0iQklPV0lOX1RJVExFIiB2YWx1ZT0iU3ByZWNoZXI6ICVwIi8+DQoJCTx1aXRleHQgbmFtZT0iQklPQlROX1RJVExFIiB2YWx1ZT0iU3ByZWNoZXIiLz4NCgkJPHVpdGV4dCBuYW1lPSJESVZJREVSQlROX1RJVExFIiB2YWx1ZT0ifCIvPg0KCQk8dWl0ZXh0IG5hbWU9IkNPTlRBQ1RCVE5fVElUTEUiIHZhbHVlPSJLb250YWt0Ii8+DQoJCTx1aXRleHQgbmFtZT0iVEFCX1FVSVoiIHZhbHVlPSJRdWl6Ii8+DQoJCTx1aXRleHQgbmFtZT0iVEFCX09VVExJTkUiIHZhbHVlPSJTdHJ1a3R1ciIvPg0KCQk8dWl0ZXh0IG5hbWU9IlRBQl9USFVNQiIgdmFsdWU9Ik1pbmlhdHVyIi8+DQoJCTx1aXRleHQgbmFtZT0iVEFCX05PVEVTIiB2YWx1ZT0iTm90aXplbiIvPg0KCQk8dWl0ZXh0IG5hbWU9IlRBQl9TRUFSQ0giIHZhbHVlPSJTdWNoZW4iLz4NCgkJPHVpdGV4dCBuYW1lPSJTTElERV9IRUFESU5HIiB2YWx1ZT0iRm9saWVudGl0ZWwiLz4NCgkJPHVpdGV4dCBuYW1lPSJEVVJBVElPTl9IRUFESU5HIiB2YWx1ZT0iRGF1ZXIiLz4NCgkJPHVpdGV4dCBuYW1lPSJTRUFSQ0hfSEVBRElORyIgdmFsdWU9IlRleHQgc3VjaGVuOiIvPg0KCQk8dWl0ZXh0IG5hbWU9IlRIVU1CX0hFQURJTkciIHZhbHVlPSJGb2xpZSIvPg0KCQk8dWl0ZXh0IG5hbWU9IlRIVU1CX0lORk8iIHZhbHVlPSJGb2xpZW50aXRlbC9EYXVlciIvPg0KCQk8dWl0ZXh0IG5hbWU9IkFUVEFDSE5BTUVfSEVBRElORyIgdmFsdWU9IkRhdGVpbmFtZSIvPg0KCQk8dWl0ZXh0IG5hbWU9IkFUVEFDSFNJWkVfSEVBRElORyIgdmFsdWU9Ikdyw7bDn2UiLz4NCgkJPHVpdGV4dCBuYW1lPSJTTElERV9OT1RFUyIgdmFsdWU9IkZvbGllbm5vdGl6ZW4iLz4NCgkJPCEtLXF1aXogcG9kIGFuZCBtZXNzYWdlIGJveCB0ZXh0cy0tPg0KCQk8dWl0ZXh0IG5hbWU9IlFVSVpQT0RfUVVJWl9BVFRFTVBUIiB2YWx1ZT0iUXVpenZlcnN1Y2g6Ii8+DQoJCTx1aXRleHQgbmFtZT0iUVVJWlBPRF9RVUlaX0FUVEVNUFRfVkFMVUUiIHZhbHVlPSIlbiB2b24gJXQiLz4NCgkJPHVpdGV4dCBuYW1lPSJRVUlaUE9EX1FVSVpfU0NPUkUiIHZhbHVlPSJFcnJlaWNodDoiLz4NCgkJPHVpdGV4dCBuYW1lPSJRVUlaUE9EX1FVSVpfUEFTU1NDT1JFIiB2YWx1ZT0iTWluZGVzdHB1bmt0emFobDoiLz4NCgkJPHVpdGV4dCBuYW1lPSJRVUlaUE9EX1FVSVpfTUFYU0NPUkUiIHZhbHVlPSJNYXhpbWFsZSBQdW5rdHphaGw6Ii8+DQoJCTx1aXRleHQgbmFtZT0iUVVJWlBPRF9RVUVTQVRNUFRfU1RSIiB2YWx1ZT0iVmVyc3VjaDogJW4gdm9uICV0Ii8+DQoJCTx1aXRleHQgbmFtZT0iUVVJWlBPRF9RVUVTVFlQRV9TVFIiIHZhbHVlPSJUeXA6ICVzIi8+DQoJCTx1aXRleHQgbmFtZT0iUVVJWlBPRF9RVUVTVFlQRV9HUkQiIHZhbHVlPSJCZXdlcnRldCIvPg0KCQk8dWl0ZXh0IG5hbWU9IlFVSVpQT0RfUVVFU1RZUEVfU1ZZIiB2YWx1ZT0iVW1mcmFnZSIvPg0KCQk8dWl0ZXh0IG5hbWU9IlFVSVpQT0RfUVVJWkFUTVBUX0lORiIgdmFsdWU9IlVuZW5kbGljaCIvPg0KCQk8dWl0ZXh0IG5hbWU9IlFVSVpQT0RfUVVFU0FUTVBUX0lORiIgdmFsdWU9IlVuZW5kbGljaCIvPg0KCQk8dWl0ZXh0IG5hbWU9IldBUk5JTkdNU0dfWUVTU1RSSU5HIiB2YWx1ZT0iSmEiLz4NCgkJPHVpdGV4dCBuYW1lPSJXQVJOSU5HTVNHX05PU1RSSU5HIiB2YWx1ZT0iTmVpbiIvPg0KCQk8dWl0ZXh0IG5hbWU9IldBUk5JTkdNU0dfVElUTEVTVFJJTkciIHZhbHVlPSJRdWl6bmF2aWdhdGlvbnN3YXJudW5nIi8+DQoJCTx1aXRleHQgbmFtZT0iV0FSTklOR01TR19NU0dTVFJJTkciIHZhbHVlPSJJbiBkaWVzZW0gUXVpeiBnaWJ0IGVzIHVuYmVhbnR3b3J0ZXRlIEZyYWdlbi4mI3hBOyYjeEE7V2VubiBTaWUgYXVmICZxdW90O0phJnF1b3Q7IGtsaWNrZW4sIHdpcmQgZGFzIFF1aXogYmVlbmRldC4gS2xpY2tlbiBTaWUgYXVmICZxdW90O05laW4mcXVvdDssIHVtIG1pdCBkZW0gUXVpeiBmb3J0enVmYWhyZW4uIi8+DQoJCTx1aXRleHQgbmFtZT0iSU5GT1JNQVRJT05fSDI2NF9GTEFTSFBMQVlFUiIgdmFsdWU9IkRhcyBWaWRlbyB3aXJkIHZvbiBkZXIgbW9tZW50YW4gYXVmIGRpZXNlbSBDb21wdXRlciBpbnN0YWxsaWVydGVuIFZlcnNpb24gdm9uIEZsYXNoIFBsYXllciBuaWNodCB1bnRlcnN0w7x0enQuIEtsaWNrZW4gU2llIGF1ZiBkZW4gVmlkZW9iZXJlaWNoLCB1bSBkaWUgYWt0dWVsbGUgVmVyc2lvbiB2b24gRmxhc2ggUGxheWVyIGhlcnVudGVyenVs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RGVuIFRlaWxuZWhtZXJuIGRpZSBTZWl0ZW5sZWlzdGUgYW56ZWlnZW4iLz4NCgkJPHVpdGV4dCBuYW1lPSJNVVRFIiB2YWx1ZT0iVG9uIGF1cyIvPg0KCQk8dWl0ZXh0IG5hbWU9IkRPQ1dSQVBfVElUTEUiIHZhbHVlPSJQcmVzZW50ZXItQW5oYW5nIi8+DQoJCTx1aXRleHQgbmFtZT0iRE9DV1JBUF9NU0ciIHZhbHVlPSJBdWYgbWVpbmVtIEFyYmVpdHNwbGF0eiBzcGVpY2hlcm4iLz4NCgkJPHVpdGV4dCBuYW1lPSJET0NXUkFQX1BST01QVCIgdmFsdWU9Ilp1bSBIZXJ1bnRlcmxhZGVuIGtsaWNrZW4iLz4NCgk8L2xhbmd1YWdlPg0KCTxsYW5ndWFnZSBpZD0iZn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DQoJCTx1aXRleHQgbmFtZT0iU0NSVUJCQVJTVEFUVVNfUExBWUlORyIgdmFsdWU9IkxlY3R1cmUiLz4NCgkJPHVpdGV4dCBuYW1lPSJTQ1JVQkJBUlNUQVRVU19OT0FVRElPIiB2YWx1ZT0iUGFzIGRlIHNvbiIvPg0KCQk8dWl0ZXh0IG5hbWU9IlNDUlVCQkFSU1RBVFVTX1ZJRFBMQVlJTkciIHZhbHVlPSJMZWN0dXJlIHZpZMOpbyBlbiBjb3VycyIvPg0KCQk8dWl0ZXh0IG5hbWU9IlNDUlVCQkFSU1RBVFVTX0xPQURJTkciIHZhbHVlPSJDaGFyZ2VtZW50IGVuIGNvdXJzIi8+DQoJCTx1aXRleHQgbmFtZT0iU0NSVUJCQVJTVEFUVVNfQlVGRkVSSU5HIiB2YWx1ZT0iTWlzZSBlbiBtw6ltb2lyZSIvPg0KCQk8dWl0ZXh0IG5hbWU9IlNDUlVCQkFSU1RBVFVTX1FVRVNUSU9OIiB2YWx1ZT0iUsOpcG9uZHJlIMOgIGxhIHF1ZXN0aW9uIi8+DQoJCTx1aXRleHQgbmFtZT0iU0NSVUJCQVJTVEFUVVNfUkVWSUVXUVVJWiIgdmFsdWU9IlLDqXZpc2lvbiBkdSBxdWVzdGlvbm5haXJlIi8+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DQoJCTx1aXRleHQgbmFtZT0iQVRUQUNITUVOVFMiIHZhbHVlPSJQacOoY2VzIGpvaW50ZXMiLz4NCgkJPCEtLSBzdWJzdGl0dXRpb246ICVwID09IGN1cnJlbnQgc3BlYWtlcidzIHRpdGxlIC0tPg0KCQk8dWl0ZXh0IG5hbWU9IkJJT1dJTl9USVRMRSIgdmFsdWU9IkJpbyA6ICVwIi8+DQoJCTx1aXRleHQgbmFtZT0iQklPQlROX1RJVExFIiB2YWx1ZT0iQmlvIDoiLz4NCgkJPHVpdGV4dCBuYW1lPSJESVZJREVSQlROX1RJVExFIiB2YWx1ZT0ifCIvPg0KCQk8dWl0ZXh0IG5hbWU9IkNPTlRBQ1RCVE5fVElUTEUiIHZhbHVlPSJDb250YWN0Ii8+DQoJCTx1aXRleHQgbmFtZT0iVEFCX1FVSVoiIHZhbHVlPSJRdWl6Ii8+DQoJCTx1aXRleHQgbmFtZT0iVEFCX09VVExJTkUiIHZhbHVlPSJQbGFuIi8+DQoJCTx1aXRleHQgbmFtZT0iVEFCX1RIVU1CIiB2YWx1ZT0iRGlhcG9zIi8+DQoJCTx1aXRleHQgbmFtZT0iVEFCX05PVEVTIiB2YWx1ZT0iTm90ZXMiLz4NCgkJPHVpdGV4dCBuYW1lPSJUQUJfU0VBUkNIIiB2YWx1ZT0iUmVjaGVyY2hlIi8+DQoJCTx1aXRleHQgbmFtZT0iU0xJREVfSEVBRElORyIgdmFsdWU9IlRpdHJlIGRlIGxhIGRpYXBvc2l0aXZlIi8+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DQoJCTx1aXRleHQgbmFtZT0iQVRUQUNITkFNRV9IRUFESU5HIiB2YWx1ZT0iTm9tIGRlIGZpY2hpZXIiLz4NCgkJPHVpdGV4dCBuYW1lPSJBVFRBQ0hTSVpFX0hFQURJTkciIHZhbHVlPSJUYWlsbGUiLz4NCgkJPHVpdGV4dCBuYW1lPSJTTElERV9OT1RFUyIgdmFsdWU9IkNvbW1lbnRhaXJlcyBkZXMgZGlhcG9zaXRpdmVzIi8+DQoJCTwhLS1xdWl6IHBvZCBhbmQgbWVzc2FnZSBib3ggdGV4dHMtLT4NCgkJPHVpdGV4dCBuYW1lPSJRVUlaUE9EX1FVSVpfQVRURU1QVCIgdmFsdWU9IlRlbnRhdGl2ZSBkZSBxdWVzdGlvbm5haXJlIDoiLz4NCgkJPHVpdGV4dCBuYW1lPSJRVUlaUE9EX1FVSVpfQVRURU1QVF9WQUxVRSIgdmFsdWU9IiVuIHN1ciAldCIvPg0KCQk8dWl0ZXh0IG5hbWU9IlFVSVpQT0RfUVVJWl9TQ09SRSIgdmFsdWU9Ik5vdGUgb2J0ZW51ZSA6Ii8+DQoJCTx1aXRleHQgbmFtZT0iUVVJWlBPRF9RVUlaX1BBU1NTQ09SRSIgdmFsdWU9Ik5vdGUgZCdhZG1pc3NpYmlsaXTDqcKgOiIvPg0KCQk8dWl0ZXh0IG5hbWU9IlFVSVpQT0RfUVVJWl9NQVhTQ09SRSIgdmFsdWU9Ik5vdGUgbWF4aW1hbGUgOiIvPg0KCQk8dWl0ZXh0IG5hbWU9IlFVSVpQT0RfUVVFU0FUTVBUX1NUUiIgdmFsdWU9IlRlbnRhdGl2ZSA6ICVuIHN1ciAldCIvPg0KCQk8dWl0ZXh0IG5hbWU9IlFVSVpQT0RfUVVFU1RZUEVfU1RSIiB2YWx1ZT0iVHlwZTogJXMiLz4NCgkJPHVpdGV4dCBuYW1lPSJRVUlaUE9EX1FVRVNUWVBFX0dSRCIgdmFsdWU9Ik5vdMOpIi8+DQoJCTx1aXRleHQgbmFtZT0iUVVJWlBPRF9RVUVTVFlQRV9TVlkiIHZhbHVlPSJFbnF1w6p0ZSIvPg0KCQk8dWl0ZXh0IG5hbWU9IlFVSVpQT0RfUVVJWkFUTVBUX0lORiIgdmFsdWU9IklsbGltaXTDqSIvPg0KCQk8dWl0ZXh0IG5hbWU9IlFVSVpQT0RfUVVFU0FUTVBUX0lORiIgdmFsdWU9IklsbGltaXTDqSIvPg0KCQk8dWl0ZXh0IG5hbWU9IldBUk5JTkdNU0dfWUVTU1RSSU5HIiB2YWx1ZT0iT3VpIi8+DQoJCTx1aXRleHQgbmFtZT0iV0FSTklOR01TR19OT1NUUklORyIgdmFsdWU9Ik5vbiIvPg0KCQk8dWl0ZXh0IG5hbWU9IldBUk5JTkdNU0dfVElUTEVTVFJJTkciIHZhbHVlPSJBdmVydGlzc2VtZW50IGRlIG5hdmlnYXRpb24gZHUgcXVlc3Rpb25uYWlyZSIvPg0KCQk8dWl0ZXh0IG5hbWU9IldBUk5JTkdNU0dfTVNHU1RSSU5HIiB2YWx1ZT0iVm91cyBuJ2F2ZXogcGFzIHLDqXBvbmR1IMOgIGNlcnRhaW5lcyBxdWVzdGlvbnMgZGUgY2UgcXVlc3Rpb25uYWlyZS4mI3hBOyYjeEE7U2kgdm91cyBjbGlxdWV6IHN1ciBPdWksIHZvdXMgcXVpdHRlcmV6IGxlIHF1ZXN0aW9ubmFpcmUuIENsaXF1ZXogc3VyIE5vbiBwb3VyIGNvbnRpbnVlciBsZSBxdWVzdGlvbm5haXJlLiIvPg0KCQk8dWl0ZXh0IG5hbWU9IklORk9STUFUSU9OX0gyNjRfRkxBU0hQTEFZRVIiIHZhbHVlPSJMYSB2ZXJzaW9uIGRlIEZsYXNoIFBsYXllciBhY3R1ZWxsZW1lbnQgaW5zdGFsbMOpZSBzdXIgdm90cmUgbWFjaGluZSBuZSBwcmVuZCBwYXMgZW4gY2hhcmdlIGNlIHR5cGUgZGUgdmlkw6lvLiBDbGlxdWV6IHN1ciBsYSB6b25lIHZpZMOpbyBwb3VyIHTDqWzDqWNoYXJnZXIgbGEgZGVybmnDqHJlIHZlcnNpb24gZGU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250cmVyIGwnZW5jYWRyw6kgYXV4IHBhcnRpY2lwYW50cyIvPg0KCQk8dWl0ZXh0IG5hbWU9Ik1VVEUiIHZhbHVlPSJNdWV0Ii8+DQoJCTx1aXRleHQgbmFtZT0iRE9DV1JBUF9USVRMRSIgdmFsdWU9IlBpw6hjZSBqb2ludGUgUHJlc2VudGVyIi8+DQoJCTx1aXRleHQgbmFtZT0iRE9DV1JBUF9NU0ciIHZhbHVlPSJFbnJlZ2lzdHJlciBzdXIgbW9uIG9yZGluYXRldXIiLz4NCgkJPHVpdGV4dCBuYW1lPSJET0NXUkFQX1BST01QVCIgdmFsdWU9IkNsaXF1ZXIgcG91ciB0w6lsw6ljaGFyZ2VyIi8+DQoJPC9sYW5ndWFnZT4NCgk8bGFuZ3VhZ2UgaWQ9Imph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A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jgrnjg6njgqTjg4kgOiAlbiIvPg0KCQk8IS0tIHN1YnN0aXR1dGlvbjogJW4gPT0gc2xpZGUgbnVtYmVyIC0tPg0KCQk8IS0tIHN1YnN0aXR1dGlvbjogJXQgPT0gdG90YWwgc2xpZGUgY291bnQgLS0+DQoJCTx1aXRleHQgbmFtZT0iU0NSVUJCQVJTVEFUVVNfU0xJREVJTkZPIiB2YWx1ZT0i44K544Op44Kk44OJIDogJW4gLyAldCB8ICIvPg0KCQk8dWl0ZXh0IG5hbWU9IlNDUlVCQkFSU1RBVFVTX1NUT1BQRUQiIHZhbHVlPSLlgZzmraIiLz4NCgkJPHVpdGV4dCBuYW1lPSJTQ1JVQkJBUlNUQVRVU19QTEFZSU5HIiB2YWx1ZT0i5YaN55Sf5LitIi8+DQoJCTx1aXRleHQgbmFtZT0iU0NSVUJCQVJTVEFUVVNfTk9BVURJTyIgdmFsdWU9Iumfs+WjsOOBquOBlyIvPg0KCQk8dWl0ZXh0IG5hbWU9IlNDUlVCQkFSU1RBVFVTX1ZJRFBMQVlJTkciIHZhbHVlPSLjg5Pjg4fjgqrlho3nlJ/kuK0iLz4NCgkJPHVpdGV4dCBuYW1lPSJTQ1JVQkJBUlNUQVRVU19MT0FESU5HIiB2YWx1ZT0i44Ot44O844OJ5LitIi8+DQoJCTx1aXRleHQgbmFtZT0iU0NSVUJCQVJTVEFUVVNfQlVGRkVSSU5HIiB2YWx1ZT0i44OQ44OD44OV44Kh5LitIi8+DQoJCTx1aXRleHQgbmFtZT0iU0NSVUJCQVJTVEFUVVNfUVVFU1RJT04iIHZhbHVlPSLos6rllY/jgavnrZTjgYjjgabkuIvjgZXjgYQiLz4NCgkJPHVpdGV4dCBuYW1lPSJTQ1JVQkJBUlNUQVRVU19SRVZJRVdRVUlaIiB2YWx1ZT0i44Kv44Kk44K644KS44Os44OT44Ol44O844GX44Gm44GE44G+44GZIi8+DQoJCTwhLS0gc3Vic3RpdHV0aW9uOiAlbSA9PSBtaW51dGVzIHJlbWFpbmluZyAtLT4NCgkJPCEtLSBzdWJzdGl0dXRpb246ICVzID09IHNlY29uZHMgcmVtYWluaW5nIC0tPg0KCQk8dWl0ZXh0IG5hbWU9IkVMQVBTRUQiIHZhbHVlPSLmrovjgoogOiAlbSDliIYgJXMg56eSIi8+DQoJCTx1aXRleHQgbmFtZT0iTk9URk9VTkQiIHZhbHVlPSLkvZXjgoLopovjgaTjgYvjgorjgb7jgZvjgpMiLz4NCgkJPHVpdGV4dCBuYW1lPSJBVFRBQ0hNRU5UUyIgdmFsdWU9Iua3u+S7mCIvPg0KCQk8IS0tIHN1YnN0aXR1dGlvbjogJXAgPT0gY3VycmVudCBzcGVha2VyJ3MgdGl0bGUgLS0+DQoJCTx1aXRleHQgbmFtZT0iQklPV0lOX1RJVExFIiB2YWx1ZT0i57WM5q20IDogJXAiLz4NCgkJPHVpdGV4dCBuYW1lPSJCSU9CVE5fVElUTEUiIHZhbHVlPSLntYzmrbQiLz4NCgkJPHVpdGV4dCBuYW1lPSJESVZJREVSQlROX1RJVExFIiB2YWx1ZT0ifCIvPg0KCQk8dWl0ZXh0IG5hbWU9IkNPTlRBQ1RCVE5fVElUTEUiIHZhbHVlPSLjgYrllY/jgYTlkIjjgo/jgZsiLz4NCgkJPHVpdGV4dCBuYW1lPSJUQUJfUVVJWiIgdmFsdWU9IuOCr+OCpOOCuiIvPg0KCQk8dWl0ZXh0IG5hbWU9IlRBQl9PVVRMSU5FIiB2YWx1ZT0i44Ki44Km44OI44Op44Kk44OzIi8+DQoJCTx1aXRleHQgbmFtZT0iVEFCX1RIVU1CIiB2YWx1ZT0i44K144Og44ON44O844OrIi8+DQoJCTx1aXRleHQgbmFtZT0iVEFCX05PVEVTIiB2YWx1ZT0i44OO44O844OIIi8+DQoJCTx1aXRleHQgbmFtZT0iVEFCX1NFQVJDSCIgdmFsdWU9IuaknOe0oiIvPg0KCQk8dWl0ZXh0IG5hbWU9IlNMSURFX0hFQURJTkciIHZhbHVlPSLjgrnjg6njgqTjg4njgr/jgqTjg4jjg6siLz4NCgkJPHVpdGV4dCBuYW1lPSJEVVJBVElPTl9IRUFESU5HIiB2YWx1ZT0i6ZW344GVIi8+DQoJCTx1aXRleHQgbmFtZT0iU0VBUkNIX0hFQURJTkciIHZhbHVlPSLmpJzntKLjgZnjgovjg4bjgq3jgrnjg4ggOiAiLz4NCgkJPHVpdGV4dCBuYW1lPSJUSFVNQl9IRUFESU5HIiB2YWx1ZT0i44K544Op44Kk44OJIi8+DQoJCTx1aXRleHQgbmFtZT0iVEhVTUJfSU5GTyIgdmFsdWU9IuOCueODqeOCpOODieOCv+OCpOODiOODqyAvIOmVt+OBlSIvPg0KCQk8dWl0ZXh0IG5hbWU9IkFUVEFDSE5BTUVfSEVBRElORyIgdmFsdWU9IuODleOCoeOCpOODq+WQjSIvPg0KCQk8dWl0ZXh0IG5hbWU9IkFUVEFDSFNJWkVfSEVBRElORyIgdmFsdWU9IuOCteOCpOOCuiIvPg0KCQk8dWl0ZXh0IG5hbWU9IlNMSURFX05PVEVTIiB2YWx1ZT0i44K544Op44Kk44OJ44OO44O844OIIi8+DQoJCTwhLS1xdWl6IHBvZCBhbmQgbWVzc2FnZSBib3ggdGV4dHMtLT4NCgkJPHVpdGV4dCBuYW1lPSJRVUlaUE9EX1FVSVpfQVRURU1QVCIgdmFsdWU9IuOCr+OCpOOCuuippuihjOWbnuaVsCA6ICIvPg0KCQk8dWl0ZXh0IG5hbWU9IlFVSVpQT0RfUVVJWl9BVFRFTVBUX1ZBTFVFIiB2YWx1ZT0iJW4gLyAldCIvPg0KCQk8dWl0ZXh0IG5hbWU9IlFVSVpQT0RfUVVJWl9TQ09SRSIgdmFsdWU9IuOCueOCs+OCoiA6ICIvPg0KCQk8dWl0ZXh0IG5hbWU9IlFVSVpQT0RfUVVJWl9QQVNTU0NPUkUiIHZhbHVlPSLlkIjmoLzngrkgOiIvPg0KCQk8dWl0ZXh0IG5hbWU9IlFVSVpQT0RfUVVJWl9NQVhTQ09SRSIgdmFsdWU9IuacgOmrmOW+l+eCuSA6ICIvPg0KCQk8dWl0ZXh0IG5hbWU9IlFVSVpQT0RfUVVFU0FUTVBUX1NUUiIgdmFsdWU9IuippuihjOWbnuaVsCA6ICVuIC8gJXQiLz4NCgkJPHVpdGV4dCBuYW1lPSJRVUlaUE9EX1FVRVNUWVBFX1NUUiIgdmFsdWU9IuOCv+OCpOODlyA6ICVzIi8+DQoJCTx1aXRleHQgbmFtZT0iUVVJWlBPRF9RVUVTVFlQRV9HUkQiIHZhbHVlPSLoqZXkvqEiLz4NCgkJPHVpdGV4dCBuYW1lPSJRVUlaUE9EX1FVRVNUWVBFX1NWWSIgdmFsdWU9IuOCouODs+OCseODvOODiCIvPg0KCQk8dWl0ZXh0IG5hbWU9IlFVSVpQT0RfUVVJWkFUTVBUX0lORiIgdmFsdWU9IueEoeWItumZkCIvPg0KCQk8dWl0ZXh0IG5hbWU9IlFVSVpQT0RfUVVFU0FUTVBUX0lORiIgdmFsdWU9IueEoeWItumZkCIvPg0KCQk8dWl0ZXh0IG5hbWU9IldBUk5JTkdNU0dfWUVTU1RSSU5HIiB2YWx1ZT0i44Gv44GEIi8+DQoJCTx1aXRleHQgbmFtZT0iV0FSTklOR01TR19OT1NUUklORyIgdmFsdWU9IuOBhOOBhOOBiCIvPg0KCQk8dWl0ZXh0IG5hbWU9IldBUk5JTkdNU0dfVElUTEVTVFJJTkciIHZhbHVlPSLjgq/jgqTjgrrjga7jg4rjg5PjgrLjg7zjgrfjg6fjg7PjgavplqLjgZnjgovorablkYoiLz4NCgkJPHVpdGV4dCBuYW1lPSJXQVJOSU5HTVNHX01TR1NUUklORyIgdmFsdWU9IuOBk+OBruOCr+OCpOOCuuOBq+OBr+OAgeOBvuOBoOino+etlOOBl+OBpuOBhOOBquOBhOizquWVj+OBjOOBguOCiuOBvuOBmeOAgiYjeEE7JiN4QTsg44Kv44Kk44K644KS57WC5LqG44GZ44KL44Gr44Gv44CB44CM44Gv44GE44CN44KS44Kv44Oq44OD44Kv44GX44G+44GZ44CC44Kv44Kk44K644KS57aa6KGM44GZ44KL44Gr44Gv44CB44CM44GE44GE44GI44CN44KS44Kv44Oq44OD44Kv44GX44G+44GZ44CCIi8+DQoJCTx1aXRleHQgbmFtZT0iSU5GT1JNQVRJT05fSDI2NF9GTEFTSFBMQVlFUiIgdmFsdWU9IuOBiuS9v+OBhOOBruOCs+ODs+ODlOODpeODvOOCv+OBq+ePvuWcqOOCpOODs+OCueODiOODvOODq+OBleOCjOOBpuOBhOOCiyBGbGFzaCBQbGF5ZXIg44Gu44OQ44O844K444On44Oz44Gv44CB44GT44Gu44OT44OH44Kq44KS44K144Od44O844OI44GX44Gm44GE44G+44Gb44KT44CC5pyA5paw44GuIEZsYXNoIFBsYXllciDjgpLjg4Djgqbjg7Pjg63jg7zjg4njgZnjgovjgavjga/jgIHjg5Pjg4fjgqrpoJjln5/jgpLjgq/jg6rjg4Pjgq/jgZfjgabjgY/jgaDjgZXjgYT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44K144Kk44OJ44OQ44O844KS5Y+C5Yqg6ICF44Gr6KaL44Gb44KLIi8+DQoJCTx1aXRleHQgbmFtZT0iTVVURSIgdmFsdWU9IuODn+ODpeODvOODiCIvPg0KCQk8dWl0ZXh0IG5hbWU9IkRPQ1dSQVBfVElUTEUiIHZhbHVlPSJQcmVzZW50ZXIg5re75LuY44OV44Kh44Kk44OrIi8+DQoJCTx1aXRleHQgbmFtZT0iRE9DV1JBUF9NU0ciIHZhbHVlPSLjg57jgqTjgrPjg7Pjg5Tjg6Xjg7zjgr/jgavkv53lrZgiLz4NCgkJPHVpdGV4dCBuYW1lPSJET0NXUkFQX1BST01QVCIgdmFsdWU9IuOCr+ODquODg+OCr+OBl+OBpuODgOOCpuODs+ODreODvOODiSIvPg0KCTwvbGFuZ3VhZ2U+DQoJPGxhbmd1YWdlIGlkPSJrby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x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x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7Iqs65287J2065OcICVuIi8+DQoJCTwhLS0gc3Vic3RpdHV0aW9uOiAlbiA9PSBzbGlkZSBudW1iZXIgLS0+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DQoJCTx1aXRleHQgbmFtZT0iU0NSVUJCQVJTVEFUVVNfTk9BVURJTyIgdmFsdWU9IuyYpOuUlOyYpCDsl4bsnYwiLz4NCgkJPHVpdGV4dCBuYW1lPSJTQ1JVQkJBUlNUQVRVU19WSURQTEFZSU5HIiB2YWx1ZT0i67mE65SU7JikIOyerOyDnSDspJEiLz4NCgkJPHVpdGV4dCBuYW1lPSJTQ1JVQkJBUlNUQVRVU19MT0FESU5HIiB2YWx1ZT0i66Gc65SpIi8+DQoJCTx1aXRleHQgbmFtZT0iU0NSVUJCQVJTVEFUVVNfQlVGRkVSSU5HIiB2YWx1ZT0i67KE7Y2866eBIi8+DQoJCTx1aXRleHQgbmFtZT0iU0NSVUJCQVJTVEFUVVNfUVVFU1RJT04iIHZhbHVlPSLsp4jrrLjsl5Ag64u17ZWY6riwIi8+DQoJCTx1aXRleHQgbmFtZT0iU0NSVUJCQVJTVEFUVVNfUkVWSUVXUVVJWiIgdmFsdWU9IuyniOusuCDri6Tsi5zrs7TquLAiLz4NCgkJPCEtLSBzdWJzdGl0dXRpb246ICVtID09IG1pbnV0ZXMgcmVtYWluaW5nIC0tPg0KCQk8IS0tIHN1YnN0aXR1dGlvbjogJXMgPT0gc2Vjb25kcyByZW1haW5pbmcgLS0+DQoJCTx1aXRleHQgbmFtZT0iRUxBUFNFRCIgdmFsdWU9IiVt67aEICVz7LSIIOuCqOydjCIvPg0KCQk8dWl0ZXh0IG5hbWU9Ik5PVEZPVU5EIiB2YWx1ZT0i7JeG7J2MIi8+DQoJCTx1aXRleHQgbmFtZT0iQVRUQUNITUVOVFMiIHZhbHVlPSLssqjrtoAg7YyM7J28Ii8+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UVVJWiIgdmFsdWU9Iu2AtOymiCIvPg0KCQk8dWl0ZXh0IG5hbWU9IlRBQl9PVVRMSU5FIiB2YWx1ZT0i6rCc7JqUIi8+DQoJCTx1aXRleHQgbmFtZT0iVEFCX1RIVU1CIiB2YWx1ZT0i7LaV7IaM7YyQIi8+DQoJCTx1aXRleHQgbmFtZT0iVEFCX05PVEVTIiB2YWx1ZT0i64W47Yq4Ii8+DQoJCTx1aXRleHQgbmFtZT0iVEFCX1NFQVJDSCIgdmFsdWU9IuqygOyDiSIvPg0KCQk8dWl0ZXh0IG5hbWU9IlNMSURFX0hFQURJTkciIHZhbHVlPSLsiqzrnbzsnbTrk5wg7KCc66qpIi8+DQoJCTx1aXRleHQgbmFtZT0iRFVSQVRJT05fSEVBRElORyIgdmFsdWU9IuyerOyDneyLnOqwhCIvPg0KCQk8dWl0ZXh0IG5hbWU9IlNFQVJDSF9IRUFESU5HIiB2YWx1ZT0i7YWN7Iqk7Yq4IOqygOyDiToiLz4NCgkJPHVpdGV4dCBuYW1lPSJUSFVNQl9IRUFESU5HIiB2YWx1ZT0i7Iqs65287J2065OcIi8+DQoJCTx1aXRleHQgbmFtZT0iVEhVTUJfSU5GTyIgdmFsdWU9IuygnOuqqS/snqzsg53si5zqsIQiLz4NCgkJPHVpdGV4dCBuYW1lPSJBVFRBQ0hOQU1FX0hFQURJTkciIHZhbHVlPSLtjIzsnbwg7J2066aEIi8+DQoJCTx1aXRleHQgbmFtZT0iQVRUQUNIU0laRV9IRUFESU5HIiB2YWx1ZT0i7YGs6riwIi8+DQoJCTx1aXRleHQgbmFtZT0iU0xJREVfTk9URVMiIHZhbHVlPSLsiqzrnbzsnbTrk5wg64W47Yq4Ii8+DQoJCTwhLS1xdWl6IHBvZCBhbmQgbWVzc2FnZSBib3ggdGV4dHMtLT4NCgkJPHVpdGV4dCBuYW1lPSJRVUlaUE9EX1FVSVpfQVRURU1QVCIgdmFsdWU9Iu2AtOymiCDsi5zrj4Qg7Zqf7IiYOiIvPg0KCQk8dWl0ZXh0IG5hbWU9IlFVSVpQT0RfUVVJWl9BVFRFTVBUX1ZBTFVFIiB2YWx1ZT0iJW4vJXQiLz4NCgkJPHVpdGV4dCBuYW1lPSJRVUlaUE9EX1FVSVpfU0NPUkUiIHZhbHVlPSLrk53soJA6Ii8+DQoJCTx1aXRleHQgbmFtZT0iUVVJWlBPRF9RVUlaX1BBU1NTQ09SRSIgdmFsdWU9Iu2GteqzvCDsoJDsiJg6Ii8+DQoJCTx1aXRleHQgbmFtZT0iUVVJWlBPRF9RVUlaX01BWFNDT1JFIiB2YWx1ZT0i7LWc6rOgIOygkOyImDoiLz4NCgkJPHVpdGV4dCBuYW1lPSJRVUlaUE9EX1FVRVNBVE1QVF9TVFIiIHZhbHVlPSLsi5zrj4Qg7Zqf7IiYOiAlbi8ldCIvPg0KCQk8dWl0ZXh0IG5hbWU9IlFVSVpQT0RfUVVFU1RZUEVfU1RSIiB2YWx1ZT0i7Jyg7ZiVOiAlcyIvPg0KCQk8dWl0ZXh0IG5hbWU9IlFVSVpQT0RfUVVFU1RZUEVfR1JEIiB2YWx1ZT0i7KCQ7IiYIOunpOq4sOq4sCDsmYTro4wiLz4NCgkJPHVpdGV4dCBuYW1lPSJRVUlaUE9EX1FVRVNUWVBFX1NWWSIgdmFsdWU9IuyEpOusuCDsobDsgqwiLz4NCgkJPHVpdGV4dCBuYW1lPSJRVUlaUE9EX1FVSVpBVE1QVF9JTkYiIHZhbHVlPSLrrLTtlZwiLz4NCgkJPHVpdGV4dCBuYW1lPSJRVUlaUE9EX1FVRVNBVE1QVF9JTkYiIHZhbHVlPSLrrLTtlZwiLz4NCgkJPHVpdGV4dCBuYW1lPSJXQVJOSU5HTVNHX1lFU1NUUklORyIgdmFsdWU9IuyYiCIvPg0KCQk8dWl0ZXh0IG5hbWU9IldBUk5JTkdNU0dfTk9TVFJJTkciIHZhbHVlPSLslYTri4jsmKQiLz4NCgkJPHVpdGV4dCBuYW1lPSJXQVJOSU5HTVNHX1RJVExFU1RSSU5HIiB2YWx1ZT0i7YC07KaIIOuCtOu5hOqyjOydtOyFmCDqsr3qs6AiLz4NCgkJPHVpdGV4dCBuYW1lPSJXQVJOSU5HTVNHX01TR1NUUklORyIgdmFsdWU9IuydtCDtgLTspojsl5DshJwg7Iuc64+E7ZWY7KeAIOyViuydgCDsp4jrrLjsnbQg7J6I7Iq164uI64ukLiYjeEE7JiN4QTvtgLTspojrpbwg7KKF66OM7ZWY66Ck66m0IFvsmIhd66W8IO2BtOumre2VmOqzoCwg7YC07KaI66W8IOqzhOyGje2VmOugpOuptCBb7JWE64uI7JikXeulvCDtgbTrpq3tlZjsi63si5zsmKQuIi8+DQoJCTx1aXRleHQgbmFtZT0iSU5GT1JNQVRJT05fSDI2NF9GTEFTSFBMQVlFUiIgdmFsdWU9IuyLnOyKpO2FnOyXkCDshKTsuZjrkJjslrQg7J6I64qUIO2YhOyerCDrsoTsoITsnZggRmxhc2ggUGxheWVy64qUIOydtCDruYTrlJTsmKTrpbwg7KeA7JuQ7ZWY7KeAIOyViuyKteuLiOuLpC4g7LWc7IugIEZsYXNoIFBsYXllcuulvCDri6TsmrTroZzrk5ztlZjroKTrqbQg67mE65SU7JikIOyYgeyXreydhCDtgbTrpq3tlZjsi63si5zsmKQ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ywuOyXrOyekOyXkOqyjCDshLjroZwg66eJ64yAIOuztOydtOq4sCIvPg0KCQk8dWl0ZXh0IG5hbWU9Ik1VVEUiIHZhbHVlPSLsnYzshozqsbAiLz4NCgkJPHVpdGV4dCBuYW1lPSJET0NXUkFQX1RJVExFIiB2YWx1ZT0iUHJlc2VudGVyIO2MjOydvCDssqjrtoAiLz4NCgkJPHVpdGV4dCBuYW1lPSJET0NXUkFQX01TRyIgdmFsdWU9IuuCtCDsu7Ttk6jthLDsl5Ag7KCA7J6lIi8+DQoJCTx1aXRleHQgbmFtZT0iRE9DV1JBUF9QUk9NUFQiIHZhbHVlPSLtgbTrpq3tlZjsl6wg64uk7Jq066Gc65OcIi8+DQoJPC9sYW5ndWFnZT4NCgk8bGFuZ3VhZ2UgaWQ9ImVz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RldGVuaWRhIi8+DQoJCTx1aXRleHQgbmFtZT0iU0NSVUJCQVJTVEFUVVNfUExBWUlORyIgdmFsdWU9IlJlcHJvZHVjaWVuZG8iLz4NCgkJPHVpdGV4dCBuYW1lPSJTQ1JVQkJBUlNUQVRVU19OT0FVRElPIiB2YWx1ZT0iU2luIHNvbmlkbyIvPg0KCQk8dWl0ZXh0IG5hbWU9IlNDUlVCQkFSU1RBVFVTX1ZJRFBMQVlJTkciIHZhbHVlPSJWw61kZW8gZW4gcmVwcm9kLiIvPg0KCQk8dWl0ZXh0IG5hbWU9IlNDUlVCQkFSU1RBVFVTX0xPQURJTkciIHZhbHVlPSJDYXJnYW5kbyIvPg0KCQk8dWl0ZXh0IG5hbWU9IlNDUlVCQkFSU1RBVFVTX0JVRkZFUklORyIgdmFsdWU9IkFsbWFjZW5hbmRvIGVuIGLDumZlciIvPg0KCQk8dWl0ZXh0IG5hbWU9IlNDUlVCQkFSU1RBVFVTX1FVRVNUSU9OIiB2YWx1ZT0iQ29udGVzdGFyIHByZWd1bnRhIi8+DQoJCTx1aXRleHQgbmFtZT0iU0NSVUJCQVJTVEFUVVNfUkVWSUVXUVVJWiIgdmFsdWU9IlJldmlzYW5kbyBwcnVlYmEiLz4NCgkJPCEtLSBzdWJzdGl0dXRpb246ICVtID09IG1pbnV0ZXMgcmVtYWluaW5nIC0tPg0KCQk8IS0tIHN1YnN0aXR1dGlvbjogJXMgPT0gc2Vjb25kcyByZW1haW5pbmcgLS0+DQoJCTx1aXRleHQgbmFtZT0iRUxBUFNFRCIgdmFsdWU9IiVtIG1pbnV0b3MgJXMgc2VndW5kb3MgcmVzdGFudGVzIi8+DQoJCTx1aXRleHQgbmFtZT0iTk9URk9VTkQiIHZhbHVlPSJObyBzZSBoYSBlbmNvbnRyYWRvIG5hZGEiLz4NCgkJPHVpdGV4dCBuYW1lPSJBVFRBQ0hNRU5UUyIgdmFsdWU9IkFyY2hpdm9zIGFkanVudG9zIi8+DQoJCTwhLS0gc3Vic3RpdHV0aW9uOiAlcCA9PSBjdXJyZW50IHNwZWFrZXIncyB0aXRsZSAtLT4NCgkJPHVpdGV4dCBuYW1lPSJCSU9XSU5fVElUTEUiIHZhbHVlPSJCaW9ncmFmw61hOiAlcCIvPg0KCQk8dWl0ZXh0IG5hbWU9IkJJT0JUTl9USVRMRSIgdmFsdWU9IkJpb2dyYWbDrWEiLz4NCgkJPHVpdGV4dCBuYW1lPSJESVZJREVSQlROX1RJVExFIiB2YWx1ZT0ifCIvPg0KCQk8dWl0ZXh0IG5hbWU9IkNPTlRBQ1RCVE5fVElUTEUiIHZhbHVlPSJDb250YWN0byIvPg0KCQk8dWl0ZXh0IG5hbWU9IlRBQl9RVUlaIiB2YWx1ZT0iUHJ1ZWJhIi8+DQoJCTx1aXRleHQgbmFtZT0iVEFCX09VVExJTkUiIHZhbHVlPSJDb250b3JubyIvPg0KCQk8dWl0ZXh0IG5hbWU9IlRBQl9USFVNQiIgdmFsdWU9Ik1pbmlhdC4iLz4NCgkJPHVpdGV4dCBuYW1lPSJUQUJfTk9URVMiIHZhbHVlPSJOb3RhcyIvPg0KCQk8dWl0ZXh0IG5hbWU9IlRBQl9TRUFSQ0giIHZhbHVlPSJCdXNjYXIiLz4NCgkJPHVpdGV4dCBuYW1lPSJTTElERV9IRUFESU5HIiB2YWx1ZT0iVMOtdHVsbyBkZSBkaWFwb3NpdGl2YSIvPg0KCQk8dWl0ZXh0IG5hbWU9IkRVUkFUSU9OX0hFQURJTkciIHZhbHVlPSJEdXJhYy4iLz4NCgkJPHVpdGV4dCBuYW1lPSJTRUFSQ0hfSEVBRElORyIgdmFsdWU9IkJ1c2NhciB0ZXh0bzoiLz4NCgkJPHVpdGV4dCBuYW1lPSJUSFVNQl9IRUFESU5HIiB2YWx1ZT0iRGlhcG9zaXRpdmEiLz4NCgkJPHVpdGV4dCBuYW1lPSJUSFVNQl9JTkZPIiB2YWx1ZT0iRHVyLi9Uw610LiBkaWFwLiIvPg0KCQk8dWl0ZXh0IG5hbWU9IkFUVEFDSE5BTUVfSEVBRElORyIgdmFsdWU9Ik5vbWJyZSBkZSBhcmNoaXZvIi8+DQoJCTx1aXRleHQgbmFtZT0iQVRUQUNIU0laRV9IRUFESU5HIiB2YWx1ZT0iVGFtYcOxbyIvPg0KCQk8dWl0ZXh0IG5hbWU9IlNMSURFX05PVEVTIiB2YWx1ZT0iTm90YXMgZGUgZGlhcG9zaXRpdmEiLz4NCgkJPCEtLXF1aXogcG9kIGFuZCBtZXNzYWdlIGJveCB0ZXh0cy0tPg0KCQk8dWl0ZXh0IG5hbWU9IlFVSVpQT0RfUVVJWl9BVFRFTVBUIiB2YWx1ZT0iSW50ZW50byBkZSBwcnVlYmE6Ii8+DQoJCTx1aXRleHQgbmFtZT0iUVVJWlBPRF9RVUlaX0FUVEVNUFRfVkFMVUUiIHZhbHVlPSIlbiBkZSAldCIvPg0KCQk8dWl0ZXh0IG5hbWU9IlFVSVpQT0RfUVVJWl9TQ09SRSIgdmFsdWU9IlB1bnR1YWNpw7NuOiIvPg0KCQk8dWl0ZXh0IG5hbWU9IlFVSVpQT0RfUVVJWl9QQVNTU0NPUkUiIHZhbHVlPSJQdW50dWFjacOzbiBwYXJhIGFwcm9iYXI6Ii8+DQoJCTx1aXRleHQgbmFtZT0iUVVJWlBPRF9RVUlaX01BWFNDT1JFIiB2YWx1ZT0iUHVudHVhY2nDs24gbcOheGltYToiLz4NCgkJPHVpdGV4dCBuYW1lPSJRVUlaUE9EX1FVRVNBVE1QVF9TVFIiIHZhbHVlPSJJbnRlbnRvczogJW4gZGUgJXQiLz4NCgkJPHVpdGV4dCBuYW1lPSJRVUlaUE9EX1FVRVNUWVBFX1NUUiIgdmFsdWU9IlRpcG86ICVzIi8+DQoJCTx1aXRleHQgbmFtZT0iUVVJWlBPRF9RVUVTVFlQRV9HUkQiIHZhbHVlPSJDb24gcHVudHVhY2nDs24iLz4NCgkJPHVpdGV4dCBuYW1lPSJRVUlaUE9EX1FVRVNUWVBFX1NWWSIgdmFsdWU9IkVuY3Vlc3RhIi8+DQoJCTx1aXRleHQgbmFtZT0iUVVJWlBPRF9RVUlaQVRNUFRfSU5GIiB2YWx1ZT0iSW5maW5pdG8iLz4NCgkJPHVpdGV4dCBuYW1lPSJRVUlaUE9EX1FVRVNBVE1QVF9JTkYiIHZhbHVlPSJJbmZpbml0byIvPg0KCQk8dWl0ZXh0IG5hbWU9IldBUk5JTkdNU0dfWUVTU1RSSU5HIiB2YWx1ZT0iU8OtIi8+DQoJCTx1aXRleHQgbmFtZT0iV0FSTklOR01TR19OT1NUUklORyIgdmFsdWU9Ik5vIi8+DQoJCTx1aXRleHQgbmFtZT0iV0FSTklOR01TR19USVRMRVNUUklORyIgdmFsdWU9IkF2aXNvIGRlIG5hdmVnYWNpw7NuIGRlIHBydWViYSIvPg0KCQk8dWl0ZXh0IG5hbWU9IldBUk5JTkdNU0dfTVNHU1RSSU5HIiB2YWx1ZT0iSGF5IHByZWd1bnRhcyBzaW4gaW50ZW50b3MgZW4gZXN0YSBwcnVlYmEuJiN4QTsmI3hBO1BhcmEgc2FsaXIgZGUgbGEgcHJ1ZWJhLCBoYWdhIGNsaWMgZW4gU8OtLiBQYXJhIGNvbnRpbnVhciwgaGFnYSBjbGljIGVuIE5vLiIvPg0KCQk8dWl0ZXh0IG5hbWU9IklORk9STUFUSU9OX0gyNjRfRkxBU0hQTEFZRVIiIHZhbHVlPSJMYSB2ZXJzacOzbiBhY3R1YWwgZGUgRmxhc2ggUGxheWVyIGluc3RhbGFkYSBlbiBlbCBvcmRlbmFkb3Igbm8gZXMgY29tcGF0aWJsZSBjb24gZXN0ZSB2w61kZW8uIEhhZ2EgY2xpYyBlbiBlbCDDoXJlYSBkZSB2w61kZW8gcGFyYSBkZXNjYXJnYXIgbGEgw7psdGltYSB2ZXJzacOzbiBkZSBGbGFzaCBQbGF5ZXIuIi8+DQoJCTwhLS0gc3Vic3RpdHV0aW9uOiAlcCA9PSBwcmVzZW50YXRpb24gdGl0bGUgLS0+DQoJCTwhLS0gc3Vic3RpdHV0aW9uOiAlcyA9PSBzbGlkZSB0aXRsZSAtLT4NCgkJPCEtLSBzdWJzdGl0dXRpb246ICVuID09IHNsaWRlIG51bWJlciAtLT4NCgkJPHVpdGV4dCBuYW1lPSJCT09LTUFSSyIgdmFsdWU9IkFkb2JlIFByZXNlbnRlcjogJXAiLz4NCgkJPCEtLSBzdWJzdGl0dXRpb246ICVwID09IHByZXNlbnRhdGlvbiB0aXRsZSAtLT4NCgkJPCEtLSBzdWJzdGl0dXRpb246ICVzID09IHNsaWRlIHRpdGxlIC0tPg0KCQk8IS0tIHN1YnN0aXR1dGlvbjogJW4gPT0gc2xpZGUgbnVtYmVyIC0tPg0KCQk8dWl0ZXh0IG5hbWU9IkJPT0tNQVJLU0xJREUiIHZhbHVlPSJBZG9iZSBQcmVzZW50ZXI6ICVwICVzIi8+DQoJCTx1aXRleHQgbmFtZT0iU0hPV1NJREVCQVIiIHZhbHVlPSJNb3N0cmFyIGJhcnJhIGxhdGVyYWwgYSBsb3MgcGFydGljaXBhbnRlcyIvPg0KCQk8dWl0ZXh0IG5hbWU9Ik1VVEUiIHZhbHVlPSJTaWxlbmNpYXIiLz4NCgkJPHVpdGV4dCBuYW1lPSJET0NXUkFQX1RJVExFIiB2YWx1ZT0iQXJjaGl2byBhZGp1bnRvIGRlIFByZXNlbnRlciIvPg0KCQk8dWl0ZXh0IG5hbWU9IkRPQ1dSQVBfTVNHIiB2YWx1ZT0iR3VhcmRhciBlbiBNaSBQQyIvPg0KCQk8dWl0ZXh0IG5hbWU9IkRPQ1dSQVBfUFJPTVBUIiB2YWx1ZT0iSGFnYSBjbGljIGVuIERlc2NhcmdhciIvPg0KCTwvbGFuZ3VhZ2U+DQoJPGxhbmd1YWdlIGlkPSJw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QYXJhZG8iLz4NCgkJPHVpdGV4dCBuYW1lPSJTQ1JVQkJBUlNUQVRVU19QTEFZSU5HIiB2YWx1ZT0iUmVwcm9kdXppbmRvIi8+DQoJCTx1aXRleHQgbmFtZT0iU0NSVUJCQVJTVEFUVVNfTk9BVURJTyIgdmFsdWU9IlNlbSDDoXVkaW8iLz4NCgkJPHVpdGV4dCBuYW1lPSJTQ1JVQkJBUlNUQVRVU19WSURQTEFZSU5HIiB2YWx1ZT0iVsOtZGVvIGVtIHJlcHJvZHXDp8OjbyIvPg0KCQk8dWl0ZXh0IG5hbWU9IlNDUlVCQkFSU1RBVFVTX0xPQURJTkciIHZhbHVlPSJDYXJyZWdhbmRvIi8+DQoJCTx1aXRleHQgbmFtZT0iU0NSVUJCQVJTVEFUVVNfQlVGRkVSSU5HIiB2YWx1ZT0iQXJtYXplbmFuZG8gZW0gYnVmZmVyIi8+DQoJCTx1aXRleHQgbmFtZT0iU0NSVUJCQVJTVEFUVVNfUVVFU1RJT04iIHZhbHVlPSJSZXNwb25kZXIgcGVyZ3VudGEiLz4NCgkJPHVpdGV4dCBuYW1lPSJTQ1JVQkJBUlNUQVRVU19SRVZJRVdRVUlaIiB2YWx1ZT0iUmV2aXNhbmRvIHF1ZXN0aW9uw6FyaW8iLz4NCgkJPCEtLSBzdWJzdGl0dXRpb246ICVtID09IG1pbnV0ZXMgcmVtYWluaW5nIC0tPg0KCQk8IS0tIHN1YnN0aXR1dGlvbjogJXMgPT0gc2Vjb25kcyByZW1haW5pbmcgLS0+DQoJCTx1aXRleHQgbmFtZT0iRUxBUFNFRCIgdmFsdWU9IiVtIG1pbnV0b3MgJXMgc2VndW5kb3MgcmVzdGFudGVzIi8+DQoJCTx1aXRleHQgbmFtZT0iTk9URk9VTkQiIHZhbHVlPSJOYWRhIGVuY29udHJhZG8iLz4NCgkJPHVpdGV4dCBuYW1lPSJBVFRBQ0hNRU5UUyIgdmFsdWU9IkFuZXhv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dG8iLz4NCgkJPHVpdGV4dCBuYW1lPSJUQUJfUVVJWiIgdmFsdWU9IlF1ZXN0LiIvPg0KCQk8dWl0ZXh0IG5hbWU9IlRBQl9PVVRMSU5FIiB2YWx1ZT0iRXNxdWVtYSIvPg0KCQk8dWl0ZXh0IG5hbWU9IlRBQl9USFVNQiIgdmFsdWU9Ik1pbmkiLz4NCgkJPHVpdGV4dCBuYW1lPSJUQUJfTk9URVMiIHZhbHVlPSJOb3RhcyIvPg0KCQk8dWl0ZXh0IG5hbWU9IlRBQl9TRUFSQ0giIHZhbHVlPSJCdXNjYSIvPg0KCQk8dWl0ZXh0IG5hbWU9IlNMSURFX0hFQURJTkciIHZhbHVlPSJUw610dWxvIGRvIHNsaWRlIi8+DQoJCTx1aXRleHQgbmFtZT0iRFVSQVRJT05fSEVBRElORyIgdmFsdWU9IkR1cmHDp8OjbyIvPg0KCQk8dWl0ZXh0IG5hbWU9IlNFQVJDSF9IRUFESU5HIiB2YWx1ZT0iUHJvY3VyYXIgdGV4dG86Ii8+DQoJCTx1aXRleHQgbmFtZT0iVEhVTUJfSEVBRElORyIgdmFsdWU9IlNsaWRlIi8+DQoJCTx1aXRleHQgbmFtZT0iVEhVTUJfSU5GTyIgdmFsdWU9IlTDrXR1bG8vRHVyYcOnw6NvIGRvIHNsaWRlIi8+DQoJCTx1aXRleHQgbmFtZT0iQVRUQUNITkFNRV9IRUFESU5HIiB2YWx1ZT0iTm9tZSBkbyBhcnF1aXZvIi8+DQoJCTx1aXRleHQgbmFtZT0iQVRUQUNIU0laRV9IRUFESU5HIiB2YWx1ZT0iVGFtYW5obyIvPg0KCQk8dWl0ZXh0IG5hbWU9IlNMSURFX05PVEVTIiB2YWx1ZT0iQW5vdGHDp8O1ZXMgZG8gc2xpZGUiLz4NCgkJPCEtLXF1aXogcG9kIGFuZCBtZXNzYWdlIGJveCB0ZXh0cy0tPg0KCQk8dWl0ZXh0IG5hbWU9IlFVSVpQT0RfUVVJWl9BVFRFTVBUIiB2YWx1ZT0iVGVudGF0aXZhIG5vIHF1ZXN0aW9uw6FyaW86Ii8+DQoJCTx1aXRleHQgbmFtZT0iUVVJWlBPRF9RVUlaX0FUVEVNUFRfVkFMVUUiIHZhbHVlPSIlbiBkZSAldCIvPg0KCQk8dWl0ZXh0IG5hbWU9IlFVSVpQT0RfUVVJWl9TQ09SRSIgdmFsdWU9IlBvbnR1YcOnw6NvOiIvPg0KCQk8dWl0ZXh0IG5hbWU9IlFVSVpQT0RfUVVJWl9QQVNTU0NPUkUiIHZhbHVlPSJQb250dWHDp8OjbyBkZSBhcHJvdmHDp8OjbzoiLz4NCgkJPHVpdGV4dCBuYW1lPSJRVUlaUE9EX1FVSVpfTUFYU0NPUkUiIHZhbHVlPSJQb250dWHDp8OjbyBtw6F4aW1hOiIvPg0KCQk8dWl0ZXh0IG5hbWU9IlFVSVpQT0RfUVVFU0FUTVBUX1NUUiIgdmFsdWU9IlRlbnRhdGl2YTogJW4gZGUgJXQiLz4NCgkJPHVpdGV4dCBuYW1lPSJRVUlaUE9EX1FVRVNUWVBFX1NUUiIgdmFsdWU9IlRpcG86ICVzIi8+DQoJCTx1aXRleHQgbmFtZT0iUVVJWlBPRF9RVUVTVFlQRV9HUkQiIHZhbHVlPSJDbGFzc2lmaWNhdMOzcmlhIi8+DQoJCTx1aXRleHQgbmFtZT0iUVVJWlBPRF9RVUVTVFlQRV9TVlkiIHZhbHVlPSJQZXNxdWlzYSIvPg0KCQk8dWl0ZXh0IG5hbWU9IlFVSVpQT0RfUVVJWkFUTVBUX0lORiIgdmFsdWU9IkluZmluaXRvIi8+DQoJCTx1aXRleHQgbmFtZT0iUVVJWlBPRF9RVUVTQVRNUFRfSU5GIiB2YWx1ZT0iSW5maW5pdG8iLz4NCgkJPHVpdGV4dCBuYW1lPSJXQVJOSU5HTVNHX1lFU1NUUklORyIgdmFsdWU9IlNpbSIvPg0KCQk8dWl0ZXh0IG5hbWU9IldBUk5JTkdNU0dfTk9TVFJJTkciIHZhbHVlPSJOw6NvIi8+DQoJCTx1aXRleHQgbmFtZT0iV0FSTklOR01TR19USVRMRVNUUklORyIgdmFsdWU9IkFsZXJ0YSBkZSBuYXZlZ2HDp8OjbyBkbyBxdWVzdGlvbsOhcmlvIi8+DQoJCTx1aXRleHQgbmFtZT0iV0FSTklOR01TR19NU0dTVFJJTkciIHZhbHVlPSJFeGlzdGVtIHBlcmd1bnRhcyBxdWUgbsOjbyBmb3JhbSByZXNwb25kaWRhcyBuZXN0ZSBxdWVzdGlvbsOhcmlvLiYjeEE7JiN4QTtDbGlxdWUgZW0gU2ltIHBhcmEgc2FpciBkbyBxdWVzdGlvbsOhcmlvIG91IGVtIE7Do28gc2UgcXVpc2VyIGNvbnRpbnVhci4iLz4NCgkJPHVpdGV4dCBuYW1lPSJJTkZPUk1BVElPTl9IMjY0X0ZMQVNIUExBWUVSIiB2YWx1ZT0iQSB2ZXJzw6NvIGF0dWFsIGRvIEZsYXNoIFBsYXllciBpbnN0YWxhZGEgbm8gY29tcHV0YWRvciBuw6NvIG9mZXJlY2Ugc3Vwb3J0ZSBhIGVzc2UgdsOtZGVvLiBDbGlxdWUgbmEgw6FyZWEgZG8gdsOtZGVvIHBhcmEgYmFpeGFyIGEgdmVyc8OjbyBtYWlzIHJlY2VudGUgZG8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FyIGJhcnJhIGxhdGVyYWwgYW8gcGFydGljaXBhbnRlcyIvPg0KCQk8dWl0ZXh0IG5hbWU9Ik1VVEUiIHZhbHVlPSJNdWRvIi8+DQoJCTx1aXRleHQgbmFtZT0iRE9DV1JBUF9USVRMRSIgdmFsdWU9IkFuZXhvIGRlIGFycXVpdm8gZG8gUHJlc2VudGVyIi8+DQoJCTx1aXRleHQgbmFtZT0iRE9DV1JBUF9NU0ciIHZhbHVlPSJTYWx2YXIgZW0gTWV1IGNvbXB1dGFkb3IiLz4NCgkJPHVpdGV4dCBuYW1lPSJET0NXUkFQX1BST01QVCIgdmFsdWU9IkNsaXF1ZSBwYXJhIGJhaXhhciIvPg0KCTwvbGFuZ3VhZ2U+DQoJPGxhbmd1YWdlIGlkPSJp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YSAlbiIvPg0KCQk8IS0tIHN1YnN0aXR1dGlvbjogJW4gPT0gc2xpZGUgbnVtYmVyIC0tPg0KCQk8IS0tIHN1YnN0aXR1dGlvbjogJXQgPT0gdG90YWwgc2xpZGUgY291bnQgLS0+DQoJCTx1aXRleHQgbmFtZT0iU0NSVUJCQVJTVEFUVVNfU0xJREVJTkZPIiB2YWx1ZT0iRGlhcG9zaXRpdmEgJW4gLyAldCB8ICIvPg0KCQk8dWl0ZXh0IG5hbWU9IlNDUlVCQkFSU1RBVFVTX1NUT1BQRUQiIHZhbHVlPSJJbnRlcnJvdHRvIi8+DQoJCTx1aXRleHQgbmFtZT0iU0NSVUJCQVJTVEFUVVNfUExBWUlORyIgdmFsdWU9IlJpcHJvZHV6aW9uZSIvPg0KCQk8dWl0ZXh0IG5hbWU9IlNDUlVCQkFSU1RBVFVTX05PQVVESU8iIHZhbHVlPSJBdWRpbyBpbmF0dC4iLz4NCgkJPHVpdGV4dCBuYW1lPSJTQ1JVQkJBUlNUQVRVU19WSURQTEFZSU5HIiB2YWx1ZT0iVmlkZW8gaW4gcmlwcm9kdXppb25lIi8+DQoJCTx1aXRleHQgbmFtZT0iU0NSVUJCQVJTVEFUVVNfTE9BRElORyIgdmFsdWU9IkNhcmljYW1lbnRvIi8+DQoJCTx1aXRleHQgbmFtZT0iU0NSVUJCQVJTVEFUVVNfQlVGRkVSSU5HIiB2YWx1ZT0iQnVmZmVyaW5nIi8+DQoJCTx1aXRleHQgbmFtZT0iU0NSVUJCQVJTVEFUVVNfUVVFU1RJT04iIHZhbHVlPSJSaXNwb25kaSBhIGRvbWFuZGEiLz4NCgkJPHVpdGV4dCBuYW1lPSJTQ1JVQkJBUlNUQVRVU19SRVZJRVdRVUlaIiB2YWx1ZT0iUmV2aXNpb25lIGRlbCBxdWl6Ii8+DQoJCTwhLS0gc3Vic3RpdHV0aW9uOiAlbSA9PSBtaW51dGVzIHJlbWFpbmluZyAtLT4NCgkJPCEtLSBzdWJzdGl0dXRpb246ICVzID09IHNlY29uZHMgcmVtYWluaW5nIC0tPg0KCQk8dWl0ZXh0IG5hbWU9IkVMQVBTRUQiIHZhbHVlPSIlbSBNaW51dGkgJXMgU2Vjb25kaSByaW1hbmVudGkiLz4NCgkJPHVpdGV4dCBuYW1lPSJOT1RGT1VORCIgdmFsdWU9Ik5lc3N1biBlbGVtZW50byB0cm92YXRvIi8+DQoJCTx1aXRleHQgbmFtZT0iQVRUQUNITUVOVFMiIHZhbHVlPSJBbGxlZ2F0aS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QuIi8+DQoJCTx1aXRleHQgbmFtZT0iVEFCX1FVSVoiIHZhbHVlPSJRdWl6Ii8+DQoJCTx1aXRleHQgbmFtZT0iVEFCX09VVExJTkUiIHZhbHVlPSJTdHJ1dHR1cmEiLz4NCgkJPHVpdGV4dCBuYW1lPSJUQUJfVEhVTUIiIHZhbHVlPSJNaW5pYXR1cmUiLz4NCgkJPHVpdGV4dCBuYW1lPSJUQUJfTk9URVMiIHZhbHVlPSJOb3RlIi8+DQoJCTx1aXRleHQgbmFtZT0iVEFCX1NFQVJDSCIgdmFsdWU9IkNlcmNhIi8+DQoJCTx1aXRleHQgbmFtZT0iU0xJREVfSEVBRElORyIgdmFsdWU9IlRpdG9sbyBkaWFwb3NpdGl2YSIvPg0KCQk8dWl0ZXh0IG5hbWU9IkRVUkFUSU9OX0hFQURJTkciIHZhbHVlPSJEdXJhdGEiLz4NCgkJPHVpdGV4dCBuYW1lPSJTRUFSQ0hfSEVBRElORyIgdmFsdWU9IkNlcmNhIHRlc3RvOiIvPg0KCQk8dWl0ZXh0IG5hbWU9IlRIVU1CX0hFQURJTkciIHZhbHVlPSJEaWFwb3NpdGl2YSIvPg0KCQk8dWl0ZXh0IG5hbWU9IlRIVU1CX0lORk8iIHZhbHVlPSJUaXRvbG8vVGVtcG8iLz4NCgkJPHVpdGV4dCBuYW1lPSJBVFRBQ0hOQU1FX0hFQURJTkciIHZhbHVlPSJOb21lIGZpbGUiLz4NCgkJPHVpdGV4dCBuYW1lPSJBVFRBQ0hTSVpFX0hFQURJTkciIHZhbHVlPSJEaW1lbnNpb25lIi8+DQoJCTx1aXRleHQgbmFtZT0iU0xJREVfTk9URVMiIHZhbHVlPSJOb3RlIGRpYXBvc2l0aXZhIi8+DQoJCTwhLS1xdWl6IHBvZCBhbmQgbWVzc2FnZSBib3ggdGV4dHMtLT4NCgkJPHVpdGV4dCBuYW1lPSJRVUlaUE9EX1FVSVpfQVRURU1QVCIgdmFsdWU9IlRlbnRhdGl2byBxdWl6OiIvPg0KCQk8dWl0ZXh0IG5hbWU9IlFVSVpQT0RfUVVJWl9BVFRFTVBUX1ZBTFVFIiB2YWx1ZT0iJW4gZGkgJXQiLz4NCgkJPHVpdGV4dCBuYW1lPSJRVUlaUE9EX1FVSVpfU0NPUkUiIHZhbHVlPSJQdW50ZWdnaW86Ii8+DQoJCTx1aXRleHQgbmFtZT0iUVVJWlBPRF9RVUlaX1BBU1NTQ09SRSIgdmFsdWU9IlB1bnRlZ2dpbyBtaW5pbW86Ii8+DQoJCTx1aXRleHQgbmFtZT0iUVVJWlBPRF9RVUlaX01BWFNDT1JFIiB2YWx1ZT0iUHVudGVnZ2lvIG1hc3NpbW86Ii8+DQoJCTx1aXRleHQgbmFtZT0iUVVJWlBPRF9RVUVTQVRNUFRfU1RSIiB2YWx1ZT0iVGVudGF0aXZvOiAlbiBkaSAldCIvPg0KCQk8dWl0ZXh0IG5hbWU9IlFVSVpQT0RfUVVFU1RZUEVfU1RSIiB2YWx1ZT0iVGlwbzogJXMiLz4NCgkJPHVpdGV4dCBuYW1lPSJRVUlaUE9EX1FVRVNUWVBFX0dSRCIgdmFsdWU9IkNvbiB2YWx1dGF6aW9uZSIvPg0KCQk8dWl0ZXh0IG5hbWU9IlFVSVpQT0RfUVVFU1RZUEVfU1ZZIiB2YWx1ZT0iSW5kYWdpbmUiLz4NCgkJPHVpdGV4dCBuYW1lPSJRVUlaUE9EX1FVSVpBVE1QVF9JTkYiIHZhbHVlPSJJbmZpbml0aSIvPg0KCQk8dWl0ZXh0IG5hbWU9IlFVSVpQT0RfUVVFU0FUTVBUX0lORiIgdmFsdWU9IkluZmluaXRpIi8+DQoJCTx1aXRleHQgbmFtZT0iV0FSTklOR01TR19ZRVNTVFJJTkciIHZhbHVlPSJTw6wiLz4NCgkJPHVpdGV4dCBuYW1lPSJXQVJOSU5HTVNHX05PU1RSSU5HIiB2YWx1ZT0iTm8iLz4NCgkJPHVpdGV4dCBuYW1lPSJXQVJOSU5HTVNHX1RJVExFU1RSSU5HIiB2YWx1ZT0iQXZ2ZXJ0ZW56YSBuYXZpZ2F6aW9uZSBxdWl6Ii8+DQoJCTx1aXRleHQgbmFtZT0iV0FSTklOR01TR19NU0dTVFJJTkciIHZhbHVlPSJPY2NvcnJlIGFuY29yYSByaXNwb25kZXJlIGFkIGFsY3VuZSBkb21hbmRlIGRlbCBxdWl6LiYjeEE7JiN4QTtTZSBmYXRlIGNsaWMgc3UgU8OsLCB1c2NpcmV0ZSBkYWwgcXVpei4gRmF0ZSBjbGljIHN1IE5vIHBlciBjb250aW51YXJlIGlsIHF1aXouIi8+DQoJCTx1aXRleHQgbmFtZT0iSU5GT1JNQVRJT05fSDI2NF9GTEFTSFBMQVlFUiIgdmFsdWU9IkxhIHZlcnNpb25lIGRpIEZsYXNoIFBsYXllciBhdHR1YWxtZW50ZSBpbnN0YWxsYXRhIG5vbiBzdXBwb3J0YSBxdWVzdG8gdmlkZW8uIEZhdGUgY2xpYyBzdWxsJ2FyZWEgZGVsIHZpZGVvIHBlciBzY2FyaWNhcmUgbCd1bHRpbWEgdmVyc2lvbmUgZGk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EgYmFycmEgbGF0ZXJhbGUgYWkgcGFydGVjaXBhbnRpIi8+DQoJCTx1aXRleHQgbmFtZT0iTVVURSIgdmFsdWU9IkRpc2F0dGl2YSBhdWRpbyIvPg0KCQk8dWl0ZXh0IG5hbWU9IkRPQ1dSQVBfVElUTEUiIHZhbHVlPSJBbGxlZ2F0byBmaWxlIFByZXNlbnRlciIvPg0KCQk8dWl0ZXh0IG5hbWU9IkRPQ1dSQVBfTVNHIiB2YWx1ZT0iU2FsdmEgaW4gUmlzb3JzZSBkZWwgY29tcHV0ZXIiLz4NCgkJPHVpdGV4dCBuYW1lPSJET0NXUkFQX1BST01QVCIgdmFsdWU9IkNsaWMgcGVyIHNjYXJpY2FyZSIvPg0KCTwvbGFuZ3VhZ2U+DQoJPGxhbmd1YWdlIGlkPSJub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EgJW4iLz4NCgkJPCEtLSBzdWJzdGl0dXRpb246ICVuID09IHNsaWRlIG51bWJlciAtLT4NCgkJPCEtLSBzdWJzdGl0dXRpb246ICV0ID09IHRvdGFsIHNsaWRlIGNvdW50IC0tPg0KCQk8dWl0ZXh0IG5hbWU9IlNDUlVCQkFSU1RBVFVTX1NMSURFSU5GTyIgdmFsdWU9IkRpYSAlbiAvICV0IHwgIi8+DQoJCTx1aXRleHQgbmFtZT0iU0NSVUJCQVJTVEFUVVNfU1RPUFBFRCIgdmFsdWU9Ikdlc3RvcHQiLz4NCgkJPHVpdGV4dCBuYW1lPSJTQ1JVQkJBUlNUQVRVU19QTEFZSU5HIiB2YWx1ZT0iQWZzcGVsZW4iLz4NCgkJPHVpdGV4dCBuYW1lPSJTQ1JVQkJBUlNUQVRVU19OT0FVRElPIiB2YWx1ZT0iR2VlbiBhdWRpbyIvPg0KCQk8dWl0ZXh0IG5hbWU9IlNDUlVCQkFSU1RBVFVTX1ZJRFBMQVlJTkciIHZhbHVlPSJWaWRlbyBhZnNwZWxlbiIvPg0KCQk8dWl0ZXh0IG5hbWU9IlNDUlVCQkFSU1RBVFVTX0xPQURJTkciIHZhbHVlPSJMYWRlbiIvPg0KCQk8dWl0ZXh0IG5hbWU9IlNDUlVCQkFSU1RBVFVTX0JVRkZFUklORyIgdmFsdWU9IkJ1ZmZlcmVuIi8+DQoJCTx1aXRleHQgbmFtZT0iU0NSVUJCQVJTVEFUVVNfUVVFU1RJT04iIHZhbHVlPSJWcmFhZyBtZXQgYW50d29vcmQiLz4NCgkJPHVpdGV4dCBuYW1lPSJTQ1JVQkJBUlNUQVRVU19SRVZJRVdRVUlaIiB2YWx1ZT0iUXVpeiBjb250cm9sZXJlbiIvPg0KCQk8IS0tIHN1YnN0aXR1dGlvbjogJW0gPT0gbWludXRlcyByZW1haW5pbmcgLS0+DQoJCTwhLS0gc3Vic3RpdHV0aW9uOiAlcyA9PSBzZWNvbmRzIHJlbWFpbmluZyAtLT4NCgkJPHVpdGV4dCBuYW1lPSJFTEFQU0VEIiB2YWx1ZT0iRXIgcmVzdGVyZW4gJW0gbWludXRlbiAlcyBzZWNvbmRlbiIvPg0KCQk8dWl0ZXh0IG5hbWU9Ik5PVEZPVU5EIiB2YWx1ZT0iTmlldHMgZ2V2b25kZW4iLz4NCgkJPHVpdGV4dCBuYW1lPSJBVFRBQ0hNRU5UUyIgdmFsdWU9IkJpamxhZ2VuIi8+DQoJCTwhLS0gc3Vic3RpdHV0aW9uOiAlcCA9PSBjdXJyZW50IHNwZWFrZXIncyB0aXRsZSAtLT4NCgkJPHVpdGV4dCBuYW1lPSJCSU9XSU5fVElUTEUiIHZhbHVlPSJCaW9ncmFmaWU6ICVwIi8+DQoJCTx1aXRleHQgbmFtZT0iQklPQlROX1RJVExFIiB2YWx1ZT0iQmlvZ3JhZmllIi8+DQoJCTx1aXRleHQgbmFtZT0iRElWSURFUkJUTl9USVRMRSIgdmFsdWU9InwiLz4NCgkJPHVpdGV4dCBuYW1lPSJDT05UQUNUQlROX1RJVExFIiB2YWx1ZT0iQ29udGFjdCIvPg0KCQk8dWl0ZXh0IG5hbWU9IlRBQl9RVUlaIiB2YWx1ZT0iUXVpeiIvPg0KCQk8dWl0ZXh0IG5hbWU9IlRBQl9PVVRMSU5FIiB2YWx1ZT0iT3ZlcnppY2h0Ii8+DQoJCTx1aXRleHQgbmFtZT0iVEFCX1RIVU1CIiB2YWx1ZT0iTWluaWF0dXVyIi8+DQoJCTx1aXRleHQgbmFtZT0iVEFCX05PVEVTIiB2YWx1ZT0iTm90aXRpZXMiLz4NCgkJPHVpdGV4dCBuYW1lPSJUQUJfU0VBUkNIIiB2YWx1ZT0iWm9la2VuIi8+DQoJCTx1aXRleHQgbmFtZT0iU0xJREVfSEVBRElORyIgdmFsdWU9IlRpdGVsIHZhbiBkaWEiLz4NCgkJPHVpdGV4dCBuYW1lPSJEVVJBVElPTl9IRUFESU5HIiB2YWx1ZT0iRHV1ciIvPg0KCQk8dWl0ZXh0IG5hbWU9IlNFQVJDSF9IRUFESU5HIiB2YWx1ZT0iWm9la2VuIG5hYXIgdGVrc3Q6Ii8+DQoJCTx1aXRleHQgbmFtZT0iVEhVTUJfSEVBRElORyIgdmFsdWU9IkRpYSIvPg0KCQk8dWl0ZXh0IG5hbWU9IlRIVU1CX0lORk8iIHZhbHVlPSJUaXRlbC9kdXVyIHZhbiBkaWEiLz4NCgkJPHVpdGV4dCBuYW1lPSJBVFRBQ0hOQU1FX0hFQURJTkciIHZhbHVlPSJCZXN0YW5kc25hYW0iLz4NCgkJPHVpdGV4dCBuYW1lPSJBVFRBQ0hTSVpFX0hFQURJTkciIHZhbHVlPSJHcm9vdHRlIi8+DQoJCTx1aXRleHQgbmFtZT0iU0xJREVfTk9URVMiIHZhbHVlPSJEaWFub3RpdGllcyIvPg0KCQk8IS0tcXVpeiBwb2QgYW5kIG1lc3NhZ2UgYm94IHRleHRzLS0+DQoJCTx1aXRleHQgbmFtZT0iUVVJWlBPRF9RVUlaX0FUVEVNUFQiIHZhbHVlPSJRdWl6cG9naW5nOiIvPg0KCQk8dWl0ZXh0IG5hbWU9IlFVSVpQT0RfUVVJWl9BVFRFTVBUX1ZBTFVFIiB2YWx1ZT0iJW4gdmFuICV0Ii8+DQoJCTx1aXRleHQgbmFtZT0iUVVJWlBPRF9RVUlaX1NDT1JFIiB2YWx1ZT0iQmVoYWFsZGUgc2NvcmU6Ii8+DQoJCTx1aXRleHQgbmFtZT0iUVVJWlBPRF9RVUlaX1BBU1NTQ09SRSIgdmFsdWU9IlZvbGRvZW5kZSBzY29yZToiLz4NCgkJPHVpdGV4dCBuYW1lPSJRVUlaUE9EX1FVSVpfTUFYU0NPUkUiIHZhbHVlPSJNYXhpbWFhbCBoYWFsYmFyZSBzY29yZToiLz4NCgkJPHVpdGV4dCBuYW1lPSJRVUlaUE9EX1FVRVNBVE1QVF9TVFIiIHZhbHVlPSJQb2dpbmc6ICVuIHZhbiAldCIvPg0KCQk8dWl0ZXh0IG5hbWU9IlFVSVpQT0RfUVVFU1RZUEVfU1RSIiB2YWx1ZT0iVHlwZTogJXMiLz4NCgkJPHVpdGV4dCBuYW1lPSJRVUlaUE9EX1FVRVNUWVBFX0dSRCIgdmFsdWU9IlRlbHQgdm9vciBzY29yZSIvPg0KCQk8dWl0ZXh0IG5hbWU9IlFVSVpQT0RfUVVFU1RZUEVfU1ZZIiB2YWx1ZT0iRW5xdcOqdGUiLz4NCgkJPHVpdGV4dCBuYW1lPSJRVUlaUE9EX1FVSVpBVE1QVF9JTkYiIHZhbHVlPSJPbmJlcGVya3QiLz4NCgkJPHVpdGV4dCBuYW1lPSJRVUlaUE9EX1FVRVNBVE1QVF9JTkYiIHZhbHVlPSJPbmJlcGVya3QiLz4NCgkJPHVpdGV4dCBuYW1lPSJXQVJOSU5HTVNHX1lFU1NUUklORyIgdmFsdWU9IkphIi8+DQoJCTx1aXRleHQgbmFtZT0iV0FSTklOR01TR19OT1NUUklORyIgdmFsdWU9Ik5lZSIvPg0KCQk8dWl0ZXh0IG5hbWU9IldBUk5JTkdNU0dfVElUTEVTVFJJTkciIHZhbHVlPSJXYWFyc2NodXdpbmcgbWV0IGJldHJla2tpbmcgdG90IHF1aXpuYXZpZ2F0aWUiLz4NCgkJPHVpdGV4dCBuYW1lPSJXQVJOSU5HTVNHX01TR1NUUklORyIgdmFsdWU9IlUgaGVidCBuaWV0IGFsbGUgdnJhZ2VuIGluIGRlemUgcXVpeiBiZWFudHdvb3JkLiYjeEE7JiN4QTtLbGlrIG9wIEphIG9tIGRlIHF1aXogYWYgdGUgc2x1aXRlbi4gS2xpayBvcCBOZWUgb20gZGUgcXVpeiB2b29ydCB0ZSB6ZXR0ZW4uIi8+DQoJCTx1aXRleHQgbmFtZT0iSU5GT1JNQVRJT05fSDI2NF9GTEFTSFBMQVlFUiIgdmFsdWU9IkRlemUgdmlkZW8gd29yZHQgbmlldCBvbmRlcnN0ZXVuZCBkb29yIGRlIHZlcnNpZSB2YW4gRmxhc2ggUGxheWVyIGRpZSBtb21lbnRlZWwgb3AgdXcgY29tcHV0ZXIgaXMgZ2XDr25zdGFsbGVlcmQuIEtsaWsgaW4gZGUgdmlkZW8gb20gZGUgbmlldXdzdGUgRmxhc2ggUGxheWVyIHRlIGRvd25sb2FkZW4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ppanBhbmVlbCBhYW4gZGVlbG5lbWVycyB3ZWVyZ2V2ZW4iLz4NCgkJPHVpdGV4dCBuYW1lPSJNVVRFIiB2YWx1ZT0iRGVtcGVuIi8+DQoJCTx1aXRleHQgbmFtZT0iRE9DV1JBUF9USVRMRSIgdmFsdWU9IlByZXNlbnRlci1iZXN0YW5kc2JpamxhZ2UiLz4NCgkJPHVpdGV4dCBuYW1lPSJET0NXUkFQX01TRyIgdmFsdWU9Ik9wc2xhYW4gaW4gRGV6ZSBjb21wdXRlciIvPg0KCQk8dWl0ZXh0IG5hbWU9IkRPQ1dSQVBfUFJPTVBUIiB2YWx1ZT0iS2xpayBvbSB0ZSBkb3dubG9hZGVuIi8+DQoJPC9sYW5ndWFnZT4NCgk8bGFuZ3VhZ2UgaWQ9ImNuIj4NCgkJPCEtLSBmb3JtYXQgZm9yIHVpZm9udCB2YWx1ZSBpcyAiZm9udCxzaXplLGlzYm9sZCxpc2l0YWxpYyxpc3NoYWRvd2VkIiAtLT4NCgkJPHVpZm9udCBuYW1lPSJGT05UX1FVSVpaSU5HIiB2YWx1ZT0i5a6L5L2TLTE4MDMwLDEwLGZhbHNlLGZhbHNlLGZhbHNlIi8+DQoJCTx1aWZvbnQgbmFtZT0iRk9OVF9TQ1JVQlNUQVRVUyIgdmFsdWU9IuWui+S9ky0xODAzMCwxMCx0cnVlLGZhbHNlLHRydWUiLz4NCgkJPHVpZm9udCBuYW1lPSJGT05UX1NDUlVCVElNRSIgdmFsdWU9IuWui+S9ky0xODAzMCwxMCxmYWxzZSxmYWxzZSx0cnVlIi8+DQoJCTx1aWZvbnQgbmFtZT0iRk9OVF9FTEFQU0VEVElNRSIgdmFsdWU9IuWui+S9ky0xODAzMCwxMCx0cnVlLGZhbHNlLHRydWUiLz4NCgkJPHVpZm9udCBuYW1lPSJGT05UX1VUSUxTTUVOVSIgdmFsdWU9IuWui+S9ky0xODAzMCwxMCx0cnVlLGZhbHNlLGZhbHNlIi8+DQoJCTx1aWZvbnQgbmFtZT0iRk9OVF9UQUJTIiB2YWx1ZT0i5a6L5L2TLTE4MDMwLDE0LHRydWUsZmFsc2UsdHJ1ZSIvPg0KCQk8dWlmb250IG5hbWU9IkZPTlRfUFJFU0VOVEFUSU9OTkFNRSIgdmFsdWU9IuWui+S9ky0xODAzMCwxNCxmYWxzZSxmYWxzZSx0cnVlIi8+DQoJCTx1aWZvbnQgbmFtZT0iRk9OVF9QUkVTRU5URVJOQU1FIiB2YWx1ZT0i5a6L5L2TLTE4MDMwLDE0LHRydWUsZmFsc2UsdHJ1ZSIvPg0KCQk8dWlmb250IG5hbWU9IkZPTlRfUFJFU0VOVEVSVElUTEUiIHZhbHVlPSLlrovkvZMtMTgwMzAsMTMsZmFsc2UsZmFsc2UsdHJ1ZSIvPg0KCQk8dWlmb250IG5hbWU9IkZPTlRfQklPQlROIiB2YWx1ZT0i5a6L5L2TLTE4MDMwLDEwLGZhbHNlLGZhbHNlLHRydWUiLz4NCgkJPHVpZm9udCBuYW1lPSJGT05UX05PVEVTIiB2YWx1ZT0i5a6L5L2TLTE4MDMwLDEyLGZhbHNlLGZhbHNlLGZhbHNlIi8+DQoJCTx1aWZvbnQgbmFtZT0iRk9OVF9PVVRMSU5FIiB2YWx1ZT0i5a6L5L2TLTE4MDMwLDEyLGZhbHNlLGZhbHNlLHRydWUiLz4NCgkJPHVpZm9udCBuYW1lPSJGT05UX1NFQVJDSCIgdmFsdWU9IuWui+S9ky0xODAzMCwxMixmYWxzZSxmYWxzZSx0cnVlIi8+DQoJCTx1aWZvbnQgbmFtZT0iRk9OVF9USFVNQiIgdmFsdWU9IuWui+S9ky0xODAzMCwxMCxmYWxzZSxmYWxzZSx0cnVlIi8+DQoJCTx1aWZvbnQgbmFtZT0iRk9OVF9CSU9XSU4iIHZhbHVlPSLlrovkvZMtMTgwMzAsMTIsZmFsc2UsZmFsc2UsZmFsc2UiLz4NCgkJPHVpZm9udCBuYW1lPSJGT05UX0xJU1RIRUFESU5HIiB2YWx1ZT0i5a6L5L2TLTE4MDMwLDEwLGZhbHNlLGZhbHNlLGZhbHNlIi8+DQoJCTx1aWZvbnQgbmFtZT0iRk9OVF9XSU5USVRMRSIgdmFsdWU9IuWui+S9ky0xODAzMCwxMCxmYWxzZSxmYWxzZSx0cnVlIi8+DQoJCTx1aWZvbnQgbmFtZT0iRk9OVF9BVFRBQ0hNRU5UUyIgdmFsdWU9IuWui+S9ky0xODAzMCwxMixmYWxzZSxmYWxzZSx0cnVlIi8+DQoJCTwhLS1xdWl6IHBvZCBhbmQgbWVzc2FnZSBib3ggdGV4dCBmb250cy0tPg0KCQk8dWlmb250IG5hbWU9IkZPTlRfTVNHQk9YX1dJTlRJVExFIiB2YWx1ZT0i5a6L5L2TLTE4MDMwLDEyLHRydWUsZmFsc2UsdHJ1ZSIvPg0KCQk8dWlmb250IG5hbWU9IkZPTlRfTVNHQk9YX01TRyIgdmFsdWU9IuWui+S9ky0xODAzMCwxMixmYWxzZSxmYWxzZSx0cnVlIi8+DQoJCTx1aWZvbnQgbmFtZT0iRk9OVF9NU0dCT1hfT1BUSU9OUyIgdmFsdWU9IuWui+S9ky0xODAzMCwxMCx0cnVlLGZhbHNlLHRydWUiLz4NCgkJPHVpZm9udCBuYW1lPSJGT05UX1FVSVpQT0RfUVVJWl9USVRMRSIgdmFsdWU9IuWui+S9ky0xODAzMCwxMix0cnVlLGZhbHNlLHRydWUiLz4NCgkJPHVpZm9udCBuYW1lPSJGT05UX1FVSVpQT0RfUVVJWl9BVFRFTVBUIiB2YWx1ZT0i5a6L5L2TLTE4MDMwLDEwLGZhbHNlLGZhbHNlLHRydWUiLz4NCgkJPHVpZm9udCBuYW1lPSJGT05UX1FVSVpQT0RfUVVJWl9BVFRFTVBUX1ZBTFVFIiB2YWx1ZT0i5a6L5L2TLTE4MDMwLDEwLHRydWUsZmFsc2UsdHJ1ZSIvPg0KCQk8dWlmb250IG5hbWU9IkZPTlRfUVVJWlBPRF9RVUVTVElPTl9TQ09SRSIgdmFsdWU9IuWui+S9ky0xODAzMCwxMCxmYWxzZSxmYWxzZSx0cnVlIi8+DQoJCTx1aWZvbnQgbmFtZT0iRk9OVF9RVUlaUE9EX1FVRVNUSU9OX1NDT1JFX1ZBTFVFIiB2YWx1ZT0i5a6L5L2TLTE4MDMwLDEwLHRydWUsZmFsc2UsdHJ1ZSIvPg0KCQk8dWlmb250IG5hbWU9IkZPTlRfUVVJWlBPRF9RVUVTVElPTl9BVFRFTVBUIiB2YWx1ZT0i5a6L5L2TLTE4MDMwLDEwLGZhbHNlLGZhbHNlLHRydWUiLz4NCgkJPHVpZm9udCBuYW1lPSJGT05UX1FVSVpQT0RfUVVFU1RJT05fQVRURU1QVF9WQUxVRSIgdmFsdWU9IuWui+S9ky0xODAzMCwxMCx0cnVlLGZhbHNlLHRydWUiLz4NCgkJPHVpZm9udCBuYW1lPSJGT05UX1FVSVpQT0RfUVVFU1RJT05fVEFHIiB2YWx1ZT0i5a6L5L2TLTE4MDMwLDEyLHRydWUsZmFsc2UsdHJ1ZSIvPg0KCQk8dWlmb250IG5hbWU9IkZPTlRfUVVJWlBPRF9RVUlaX1FVRVNUSU9OX0NPVU5UIiB2YWx1ZT0i5a6L5L2TLTE4MDMwLDEwLGZhbHNlLGZhbHNlLHRydWUiLz4NCgkJPHVpZm9udCBuYW1lPSJGT05UX1FVSVpQT0RfUVVJWl9RVUVTVElPTl9DT1VOVF9WQUxVRSIgdmFsdWU9IuWui+S9ky0xODAzMCwxMCx0cnVlLGZhbHNlLHRydWUiLz4NCgkJPHVpZm9udCBuYW1lPSJGT05UX1FVSVpQT0RfUVVJWl9RVUVTVElPTl9BVFRFTVBURUQiIHZhbHVlPSLlrovkvZMtMTgwMzAsMTAsZmFsc2UsZmFsc2UsdHJ1ZSIvPg0KCQk8dWlmb250IG5hbWU9IkZPTlRfUVVJWlBPRF9RVUlaX1FVRVNUSU9OX0FUVEVNUFRFRF9WQUxVRSIgdmFsdWU9IuWui+S9ky0xODAzMCwxMCx0cnVlLGZhbHNlLHRydWUiLz4NCgkJPHVpZm9udCBuYW1lPSJGT05UX1FVSVpQT0RfUVVJWl9TQ09SRV9UQUciIHZhbHVlPSLlrovkvZMtMTgwMzAsMTIsdHJ1ZSxmYWxzZSx0cnVlIi8+DQoJCTx1aWZvbnQgbmFtZT0iRk9OVF9RVUlaUE9EX1FVSVpfU0NPUkUiIHZhbHVlPSLlrovkvZMtMTgwMzAsMTAsZmFsc2UsZmFsc2UsdHJ1ZSIvPg0KCQk8dWlmb250IG5hbWU9IkZPTlRfUVVJWlBPRF9RVUlaX1NDT1JFX1ZBTFVFIiB2YWx1ZT0i5a6L5L2TLTE4MDMwLDEwLHRydWUsZmFsc2UsdHJ1ZSIvPg0KCQk8dWlmb250IG5hbWU9IkZPTlRfUVVJWlBPRF9RVUlaX01BWFNDT1JFIiB2YWx1ZT0i5a6L5L2TLTE4MDMwLDEwLGZhbHNlLGZhbHNlLHRydWUiLz4NCgkJPHVpZm9udCBuYW1lPSJGT05UX1FVSVpQT0RfUVVJWl9NQVhTQ09SRV9WQUxVRSIgdmFsdWU9IuWui+S9ky0xODAzMCwxMCx0cnVlLGZhbHNlLHRydWUiLz4NCgkJPHVpZm9udCBuYW1lPSJGT05UX1FVSVpQT0RfUVVJWl9QQVNTU0NPUkUiIHZhbHVlPSLlrovkvZMtMTgwMzAsMTAsZmFsc2UsZmFsc2UsdHJ1ZSIvPg0KCQk8dWlmb250IG5hbWU9IkZPTlRfUVVJWlBPRF9RVUlaX1BBU1NTQ09SRV9WQUxVRSIgdmFsdWU9IuWui+S9ky0xODAzMCwxMCx0cnVlLGZhbHNlLHRydWUiLz4NCgkJPCEtLSB1aXRleHQgLS0+DQoJCTwhLS0gc3Vic3RpdHV0aW9uOiAlbiA9PSBzbGlkZSBudW1iZXIgLS0+DQoJCTx1aXRleHQgbmFtZT0iVU5OQU1FRFNMSURFVElUTEUiIHZhbHVlPSLlubvnga/niYcgJW4iLz4NCgkJPCEtLSBzdWJzdGl0dXRpb246ICVuID09IHNsaWRlIG51bWJlciAtLT4NCgkJPCEtLSBzdWJzdGl0dXRpb246ICV0ID09IHRvdGFsIHNsaWRlIGNvdW50IC0tPg0KCQk8dWl0ZXh0IG5hbWU9IlNDUlVCQkFSU1RBVFVTX1NMSURFSU5GTyIgdmFsdWU9IuW5u+eBr+eJhyAlbiAvICV0IHwgIi8+DQoJCTx1aXRleHQgbmFtZT0iU0NSVUJCQVJTVEFUVVNfU1RPUFBFRCIgdmFsdWU9IuW3suWBnOatoiIvPg0KCQk8dWl0ZXh0IG5hbWU9IlNDUlVCQkFSU1RBVFVTX1BMQVlJTkciIHZhbHVlPSLmraPlnKjmkq3mlL4iLz4NCgkJPHVpdGV4dCBuYW1lPSJTQ1JVQkJBUlNUQVRVU19OT0FVRElPIiB2YWx1ZT0i5peg6Z+z6aKRIi8+DQoJCTx1aXRleHQgbmFtZT0iU0NSVUJCQVJTVEFUVVNfVklEUExBWUlORyIgdmFsdWU9IuinhumikeaSreaUviIvPg0KCQk8dWl0ZXh0IG5hbWU9IlNDUlVCQkFSU1RBVFVTX0xPQURJTkciIHZhbHVlPSLmraPlnKjovb3lhaUiLz4NCgkJPHVpdGV4dCBuYW1lPSJTQ1JVQkJBUlNUQVRVU19CVUZGRVJJTkciIHZhbHVlPSLmraPlnKjov5vooYznvJPlhrLlpITnkIYiLz4NCgkJPHVpdGV4dCBuYW1lPSJTQ1JVQkJBUlNUQVRVU19RVUVTVElPTiIgdmFsdWU9IuWbnuetlOmXrumimCIvPg0KCQk8dWl0ZXh0IG5hbWU9IlNDUlVCQkFSU1RBVFVTX1JFVklFV1FVSVoiIHZhbHVlPSLmraPlnKjlrqHpmIXmtYvpqowiLz4NCgkJPCEtLSBzdWJzdGl0dXRpb246ICVtID09IG1pbnV0ZXMgcmVtYWluaW5nIC0tPg0KCQk8IS0tIHN1YnN0aXR1dGlvbjogJXMgPT0gc2Vjb25kcyByZW1haW5pbmcgLS0+DQoJCTx1aXRleHQgbmFtZT0iRUxBUFNFRCIgdmFsdWU9IuWJqeS9mSAlbSDliIbpkp8gJXMg56eSIi8+DQoJCTx1aXRleHQgbmFtZT0iTk9URk9VTkQiIHZhbHVlPSLmnKrmib7liLDku7vkvZXlhoXlrrkiLz4NCgkJPHVpdGV4dCBuYW1lPSJBVFRBQ0hNRU5UUyIgdmFsdWU9IumZhOS7tiIvPg0KCQk8IS0tIHN1YnN0aXR1dGlvbjogJXAgPT0gY3VycmVudCBzcGVha2VyJ3MgdGl0bGUgLS0+DQoJCTx1aXRleHQgbmFtZT0iQklPV0lOX1RJVExFIiB2YWx1ZT0i5Liq5Lq6566A5LuLOiAlcCIvPg0KCQk8dWl0ZXh0IG5hbWU9IkJJT0JUTl9USVRMRSIgdmFsdWU9IuS4quS6uueugOS7iyIvPg0KCQk8dWl0ZXh0IG5hbWU9IkRJVklERVJCVE5fVElUTEUiIHZhbHVlPSJ8Ii8+DQoJCTx1aXRleHQgbmFtZT0iQ09OVEFDVEJUTl9USVRMRSIgdmFsdWU9IuiBlOezu+aWueW8jyIvPg0KCQk8dWl0ZXh0IG5hbWU9IlRBQl9RVUlaIiB2YWx1ZT0i5rWL6aqMIi8+DQoJCTx1aXRleHQgbmFtZT0iVEFCX09VVExJTkUiIHZhbHVlPSLlpKfnurIiLz4NCgkJPHVpdGV4dCBuYW1lPSJUQUJfVEhVTUIiIHZhbHVlPSLnvKnnlaXlm74iLz4NCgkJPHVpdGV4dCBuYW1lPSJUQUJfTk9URVMiIHZhbHVlPSLlpIfms6giLz4NCgkJPHVpdGV4dCBuYW1lPSJUQUJfU0VBUkNIIiB2YWx1ZT0i5pCc57SiIi8+DQoJCTx1aXRleHQgbmFtZT0iU0xJREVfSEVBRElORyIgdmFsdWU9IuW5u+eBr+eJh+agh+mimCIvPg0KCQk8dWl0ZXh0IG5hbWU9IkRVUkFUSU9OX0hFQURJTkciIHZhbHVlPSLmjIHnu63ml7bpl7QiLz4NCgkJPHVpdGV4dCBuYW1lPSJTRUFSQ0hfSEVBRElORyIgdmFsdWU9IuaQnOe0ouaWh+acrDoiLz4NCgkJPHVpdGV4dCBuYW1lPSJUSFVNQl9IRUFESU5HIiB2YWx1ZT0i5bm754Gv54mHIi8+DQoJCTx1aXRleHQgbmFtZT0iVEhVTUJfSU5GTyIgdmFsdWU9IuW5u+eBr+eJh+agh+mimC/mjIHnu63ml7bpl7QiLz4NCgkJPHVpdGV4dCBuYW1lPSJBVFRBQ0hOQU1FX0hFQURJTkciIHZhbHVlPSLmlofku7blkI0iLz4NCgkJPHVpdGV4dCBuYW1lPSJBVFRBQ0hTSVpFX0hFQURJTkciIHZhbHVlPSLlpKflsI8iLz4NCgkJPHVpdGV4dCBuYW1lPSJTTElERV9OT1RFUyIgdmFsdWU9IuW5u+eBr+eJh+Wkh+azqCIvPg0KCQk8IS0tcXVpeiBwb2QgYW5kIG1lc3NhZ2UgYm94IHRleHRzLS0+DQoJCTx1aXRleHQgbmFtZT0iUVVJWlBPRF9RVUlaX0FUVEVNUFQiIHZhbHVlPSLmtYvpqozlsJ3or5XmrKHmlbA6Ii8+DQoJCTx1aXRleHQgbmFtZT0iUVVJWlBPRF9RVUlaX0FUVEVNUFRfVkFMVUUiIHZhbHVlPSLnrKwgJW4g5qyh77yM5YWxICV0IOasoSIvPg0KCQk8dWl0ZXh0IG5hbWU9IlFVSVpQT0RfUVVJWl9TQ09SRSIgdmFsdWU9IuW+l+WIhjoiLz4NCgkJPHVpdGV4dCBuYW1lPSJRVUlaUE9EX1FVSVpfUEFTU1NDT1JFIiB2YWx1ZT0i5Y+K5qC85YiG5pWwOiIvPg0KCQk8dWl0ZXh0IG5hbWU9IlFVSVpQT0RfUVVJWl9NQVhTQ09SRSIgdmFsdWU9IuacgOmrmOWIhuaVsDoiLz4NCgkJPHVpdGV4dCBuYW1lPSJRVUlaUE9EX1FVRVNBVE1QVF9TVFIiIHZhbHVlPSLlsJ3or5XmrKHmlbA6IOesrCAlbiDmrKHvvIzlhbEgJXQg5qyhIi8+DQoJCTx1aXRleHQgbmFtZT0iUVVJWlBPRF9RVUVTVFlQRV9TVFIiIHZhbHVlPSLnsbvlnos6ICVzIi8+DQoJCTx1aXRleHQgbmFtZT0iUVVJWlBPRF9RVUVTVFlQRV9HUkQiIHZhbHVlPSLor4TnuqciLz4NCgkJPHVpdGV4dCBuYW1lPSJRVUlaUE9EX1FVRVNUWVBFX1NWWSIgdmFsdWU9Iuiwg+afpSIvPg0KCQk8dWl0ZXh0IG5hbWU9IlFVSVpQT0RfUVVJWkFUTVBUX0lORiIgdmFsdWU9IuaXoOmZkCIvPg0KCQk8dWl0ZXh0IG5hbWU9IlFVSVpQT0RfUVVFU0FUTVBUX0lORiIgdmFsdWU9IuaXoOmZkCIvPg0KCQk8dWl0ZXh0IG5hbWU9IldBUk5JTkdNU0dfWUVTU1RSSU5HIiB2YWx1ZT0i5pivIi8+DQoJCTx1aXRleHQgbmFtZT0iV0FSTklOR01TR19OT1NUUklORyIgdmFsdWU9IuWQpiIvPg0KCQk8dWl0ZXh0IG5hbWU9IldBUk5JTkdNU0dfVElUTEVTVFJJTkciIHZhbHVlPSLmtYvpqozlr7zoiKrorablkYoiLz4NCgkJPHVpdGV4dCBuYW1lPSJXQVJOSU5HTVNHX01TR1NUUklORyIgdmFsdWU9IuatpOa1i+mqjOS4reacieacquWwneivleS9nOetlOeahOmXrumimOOAgiYjeEE7JiN4QTvljZXlh7vigJzmmK/igJ3pgIDlh7rmraTmtYvpqozjgILljZXlh7vigJzlkKbigJ3nu6fnu63mtYvpqozjgIIiLz4NCgkJPHVpdGV4dCBuYW1lPSJJTkZPUk1BVElPTl9IMjY0X0ZMQVNIUExBWUVSIiB2YWx1ZT0i5b2T5YmN5a6J6KOF5Zyo5oKo55qE6K6h566X5py65LiK55qEIEZsYXNoIFBsYXllciDniYjmnKzkuI3mlK/mjIHor6Xop4bpopHjgILljZXlh7vop4bpopHljLrln5/kuIvovb3mnIDmlrDniYjmnKznmoQgRmxhc2ggUGxheWVy44CC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WQkeWPguWKoOiAheaYvuekuuaPkOimgeagjyIvPg0KCQk8dWl0ZXh0IG5hbWU9Ik1VVEUiIHZhbHVlPSLpnZnpn7MiLz4NCgkJPHVpdGV4dCBuYW1lPSJET0NXUkFQX1RJVExFIiB2YWx1ZT0iUHJlc2VudGVyIOaWh+S7tumZhOS7tiIvPg0KCQk8dWl0ZXh0IG5hbWU9IkRPQ1dSQVBfTVNHIiB2YWx1ZT0i5L+d5a2Y5Yiw5oiR55qE6K6h566X5py6Ii8+DQoJCTx1aXRleHQgbmFtZT0iRE9DV1JBUF9QUk9NUFQiIHZhbHVlPSLljZXlh7vku6XkuIvovb0iLz4NCgk8L2xhbmd1YWdlPg0KCTxsYW5ndWFnZSBpZD0idH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heXQgJW4iLz4NCgkJPCEtLSBzdWJzdGl0dXRpb246ICVuID09IHNsaWRlIG51bWJlciAtLT4NCgkJPCEtLSBzdWJzdGl0dXRpb246ICV0ID09IHRvdGFsIHNsaWRlIGNvdW50IC0tPg0KCQk8dWl0ZXh0IG5hbWU9IlNDUlVCQkFSU1RBVFVTX1NMSURFSU5GTyIgdmFsdWU9IlNsYXl0ICVuIC8gJXQgfCAiLz4NCgkJPHVpdGV4dCBuYW1lPSJTQ1JVQkJBUlNUQVRVU19TVE9QUEVEIiB2YWx1ZT0iRHVyZHVydWxkdSIvPg0KCQk8dWl0ZXh0IG5hbWU9IlNDUlVCQkFSU1RBVFVTX1BMQVlJTkciIHZhbHVlPSJPeW5hdMSxbMSxeW9yIi8+DQoJCTx1aXRleHQgbmFtZT0iU0NSVUJCQVJTVEFUVVNfTk9BVURJTyIgdmFsdWU9IlNlcyBZb2siLz4NCgkJPHVpdGV4dCBuYW1lPSJTQ1JVQkJBUlNUQVRVU19WSURQTEFZSU5HIiB2YWx1ZT0iVmlkZW8gT3luYXTEsWzEsXlvciIvPg0KCQk8dWl0ZXh0IG5hbWU9IlNDUlVCQkFSU1RBVFVTX0xPQURJTkciIHZhbHVlPSJZw7xrbGVuaXlvciIvPg0KCQk8dWl0ZXh0IG5hbWU9IlNDUlVCQkFSU1RBVFVTX0JVRkZFUklORyIgdmFsdWU9IkFyYWJlbGxlxJ9lIEFsxLFuxLF5b3IiLz4NCgkJPHVpdGV4dCBuYW1lPSJTQ1JVQkJBUlNUQVRVU19RVUVTVElPTiIgdmFsdWU9IlNvcnV5dSBZYW7EsXRsYSIvPg0KCQk8dWl0ZXh0IG5hbWU9IlNDUlVCQkFSU1RBVFVTX1JFVklFV1FVSVoiIHZhbHVlPSJTxLFuYXYgxLBuY2VsZW5peW9yIi8+DQoJCTwhLS0gc3Vic3RpdHV0aW9uOiAlbSA9PSBtaW51dGVzIHJlbWFpbmluZyAtLT4NCgkJPCEtLSBzdWJzdGl0dXRpb246ICVzID09IHNlY29uZHMgcmVtYWluaW5nIC0tPg0KCQk8dWl0ZXh0IG5hbWU9IkVMQVBTRUQiIHZhbHVlPSIlbSBEYWtpa2EgJXMgU2FuaXllIEthbGTEsSIvPg0KCQk8dWl0ZXh0IG5hbWU9Ik5PVEZPVU5EIiB2YWx1ZT0iSGVyaGFuZ2kgQmlyIMWeZXkgQnVsdW5tYWTEsSIvPg0KCQk8dWl0ZXh0IG5hbWU9IkFUVEFDSE1FTlRTIiB2YWx1ZT0iRWtsZXI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LEsHJ0aWJhdCIvPg0KCQk8dWl0ZXh0IG5hbWU9IlRBQl9RVUlaIiB2YWx1ZT0iU8SxbmF2Ii8+DQoJCTx1aXRleHQgbmFtZT0iVEFCX09VVExJTkUiIHZhbHVlPSJBbmEgSGF0Ii8+DQoJCTx1aXRleHQgbmFtZT0iVEFCX1RIVU1CIiB2YWx1ZT0iUmVzaW0iLz4NCgkJPHVpdGV4dCBuYW1lPSJUQUJfTk9URVMiIHZhbHVlPSJOb3RsYXIiLz4NCgkJPHVpdGV4dCBuYW1lPSJUQUJfU0VBUkNIIiB2YWx1ZT0iQXJhIi8+DQoJCTx1aXRleHQgbmFtZT0iU0xJREVfSEVBRElORyIgdmFsdWU9IlNsYXl0IEJhxZ9sxLHEn8SxIi8+DQoJCTx1aXRleHQgbmFtZT0iRFVSQVRJT05fSEVBRElORyIgdmFsdWU9IlPDvHJlIi8+DQoJCTx1aXRleHQgbmFtZT0iU0VBUkNIX0hFQURJTkciIHZhbHVlPSJNZXRuaSBhcmE6Ii8+DQoJCTx1aXRleHQgbmFtZT0iVEhVTUJfSEVBRElORyIgdmFsdWU9IlNsYXl0Ii8+DQoJCTx1aXRleHQgbmFtZT0iVEhVTUJfSU5GTyIgdmFsdWU9IlNsYXl0IEJhxZ9sxLHEn8SxL1PDvHJlc2kiLz4NCgkJPHVpdGV4dCBuYW1lPSJBVFRBQ0hOQU1FX0hFQURJTkciIHZhbHVlPSJEb3N5YSBBZMSxIi8+DQoJCTx1aXRleHQgbmFtZT0iQVRUQUNIU0laRV9IRUFESU5HIiB2YWx1ZT0iQm95dXQiLz4NCgkJPHVpdGV4dCBuYW1lPSJTTElERV9OT1RFUyIgdmFsdWU9IlNsYXl0IE5vdGxhcsSxIi8+DQoJCTwhLS1xdWl6IHBvZCBhbmQgbWVzc2FnZSBib3ggdGV4dHMtLT4NCgkJPHVpdGV4dCBuYW1lPSJRVUlaUE9EX1FVSVpfQVRURU1QVCIgdmFsdWU9IlPEsW5hdiBEZW5lbWVzaToiLz4NCgkJPHVpdGV4dCBuYW1lPSJRVUlaUE9EX1FVSVpfQVRURU1QVF9WQUxVRSIgdmFsdWU9IiVuLyV0Ii8+DQoJCTx1aXRleHQgbmFtZT0iUVVJWlBPRF9RVUlaX1NDT1JFIiB2YWx1ZT0iUHVhbjoiLz4NCgkJPHVpdGV4dCBuYW1lPSJRVUlaUE9EX1FVSVpfUEFTU1NDT1JFIiB2YWx1ZT0iR2XDp21lIFB1YW7EsToiLz4NCgkJPHVpdGV4dCBuYW1lPSJRVUlaUE9EX1FVSVpfTUFYU0NPUkUiIHZhbHVlPSJNYWtzaW11bSBQdWFuOiIvPg0KCQk8dWl0ZXh0IG5hbWU9IlFVSVpQT0RfUVVFU0FUTVBUX1NUUiIgdmFsdWU9IkRlbmVtZTogJW4vJXQiLz4NCgkJPHVpdGV4dCBuYW1lPSJRVUlaUE9EX1FVRVNUWVBFX1NUUiIgdmFsdWU9IlTDvHI6ICVzIi8+DQoJCTx1aXRleHQgbmFtZT0iUVVJWlBPRF9RVUVTVFlQRV9HUkQiIHZhbHVlPSJCYXNhbWFrbMSxIi8+DQoJCTx1aXRleHQgbmFtZT0iUVVJWlBPRF9RVUVTVFlQRV9TVlkiIHZhbHVlPSJBbmtldCIvPg0KCQk8dWl0ZXh0IG5hbWU9IlFVSVpQT0RfUVVJWkFUTVBUX0lORiIgdmFsdWU9IlPEsW7EsXJzxLF6Ii8+DQoJCTx1aXRleHQgbmFtZT0iUVVJWlBPRF9RVUVTQVRNUFRfSU5GIiB2YWx1ZT0iU8SxbsSxcnPEsXoiLz4NCgkJPHVpdGV4dCBuYW1lPSJXQVJOSU5HTVNHX1lFU1NUUklORyIgdmFsdWU9IkV2ZXQiLz4NCgkJPHVpdGV4dCBuYW1lPSJXQVJOSU5HTVNHX05PU1RSSU5HIiB2YWx1ZT0iSGF5xLFyIi8+DQoJCTx1aXRleHQgbmFtZT0iV0FSTklOR01TR19USVRMRVNUUklORyIgdmFsdWU9IlPEsW5hdiBHZXppbm1lIFV5YXLEsXPEsSIvPg0KCQk8dWl0ZXh0IG5hbWU9IldBUk5JTkdNU0dfTVNHU1RSSU5HIiB2YWx1ZT0iQnUgU8SxbmF2ZGEgZGVuZW5tZW1pxZ8gc29ydWxhciB2YXIuJiN4QTsmI3hBO0V2ZXQgc2XDp2VuZcSfaW5pIHTEsWtsYXTEsXJzYW7EsXogU8SxbmF2ZGFuIMOnxLFrYWNha3PEsW7EsXouIFPEsW5hdmEgZGV2YW0gZXRtZWsgacOnaW4gSGF5xLFyIHNlw6dlbmXEn2luaSB0xLFrbGF0xLFuLiIvPg0KCQk8dWl0ZXh0IG5hbWU9IklORk9STUFUSU9OX0gyNjRfRkxBU0hQTEFZRVIiIHZhbHVlPSJCaWxnaXNheWFyxLFuxLF6YSB5w7xrbMO8IG9sYW4gZ2XDp2VybGkgRmxhc2ggUGxheWVyIHPDvHLDvG3DvCBidSB2aWRlb3l1IGRlc3Rla2xlbWl5b3IuIEVuIHNvbiBGbGFzaCBQbGF5ZXIgc8O8csO8bcO8bsO8IGluZGlybWVrIGnDp2luIHZpZGVvIGFsYW7EsW7EsSB0xLFrbGF0xLF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LYXTEsWzEsW1jxLFsYXJhIGtlbmFyIMOndWJ1xJ91bnUgZ8O2c3RlciIvPg0KCQk8dWl0ZXh0IG5hbWU9Ik1VVEUiIHZhbHVlPSJTZXNzaXoiLz4NCgkJPHVpdGV4dCBuYW1lPSJET0NXUkFQX1RJVExFIiB2YWx1ZT0iUHJlc2VudGVyIERvc3lhIEVraSIvPg0KCQk8dWl0ZXh0IG5hbWU9IkRPQ1dSQVBfTVNHIiB2YWx1ZT0iQmlsZ2lzYXlhcsSxbWEgS2F5ZGV0Ii8+DQoJCTx1aXRleHQgbmFtZT0iRE9DV1JBUF9QUk9NUFQiIHZhbHVlPSLEsG5kaXJtZWsgacOnaW4gVMSxa2xhdMSxbiIvPg0KCTwvbGFuZ3VhZ2U+DQoJPGxhbmd1YWdlIGlkPSJyd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QodC70LDQudC0ICVuIi8+DQoJCTwhLS0gc3Vic3RpdHV0aW9uOiAlbiA9PSBzbGlkZSBudW1iZXIgLS0+DQoJCTwhLS0gc3Vic3RpdHV0aW9uOiAldCA9PSB0b3RhbCBzbGlkZSBjb3VudCAtLT4NCgkJPHVpdGV4dCBuYW1lPSJTQ1JVQkJBUlNUQVRVU19TTElERUlORk8iIHZhbHVlPSLQodC70LDQudC0ICVuIC8gJXQgfCAiLz4NCgkJPHVpdGV4dCBuYW1lPSJTQ1JVQkJBUlNUQVRVU19TVE9QUEVEIiB2YWx1ZT0i0J7RgdGC0LDQvdC+0LLQu9C10L3QviIvPg0KCQk8dWl0ZXh0IG5hbWU9IlNDUlVCQkFSU1RBVFVTX1BMQVlJTkciIHZhbHVlPSLQktC+0YHQv9GA0L7QuNC30LLQtdC00LXQvdC40LUiLz4NCgkJPHVpdGV4dCBuYW1lPSJTQ1JVQkJBUlNUQVRVU19OT0FVRElPIiB2YWx1ZT0i0J3QtdGCINCw0YPQtNC40L4iLz4NCgkJPHVpdGV4dCBuYW1lPSJTQ1JVQkJBUlNUQVRVU19WSURQTEFZSU5HIiB2YWx1ZT0i0JLQvtGB0L/RgNC+0LjQt9Cy0LXQtNC10L3QuNC1INCy0LjQtNC10L4iLz4NCgkJPHVpdGV4dCBuYW1lPSJTQ1JVQkJBUlNUQVRVU19MT0FESU5HIiB2YWx1ZT0i0JfQsNCz0YDRg9C30LrQsCIvPg0KCQk8dWl0ZXh0IG5hbWU9IlNDUlVCQkFSU1RBVFVTX0JVRkZFUklORyIgdmFsdWU9ItCR0YPRhNC10YDQuNC30LDRhtC40Y8iLz4NCgkJPHVpdGV4dCBuYW1lPSJTQ1JVQkJBUlNUQVRVU19RVUVTVElPTiIgdmFsdWU9ItCe0YLQstC10YIg0L3QsCDQstC+0L/RgNC+0YEiLz4NCgkJPHVpdGV4dCBuYW1lPSJTQ1JVQkJBUlNUQVRVU19SRVZJRVdRVUlaIiB2YWx1ZT0i0J7QsdC30L7RgCDQvtC/0YDQvtGB0LAiLz4NCgkJPCEtLSBzdWJzdGl0dXRpb246ICVtID09IG1pbnV0ZXMgcmVtYWluaW5nIC0tPg0KCQk8IS0tIHN1YnN0aXR1dGlvbjogJXMgPT0gc2Vjb25kcyByZW1haW5pbmcgLS0+DQoJCTx1aXRleHQgbmFtZT0iRUxBUFNFRCIgdmFsdWU9ItCe0YHRgtCw0LvQvtGB0YwgJW0g0LzQuNC9LiAlcyDRgSIvPg0KCQk8dWl0ZXh0IG5hbWU9Ik5PVEZPVU5EIiB2YWx1ZT0i0J3QuNGH0LXQs9C+INC90LUg0L3QsNC50LTQtdC90L4iLz4NCgkJPHVpdGV4dCBuYW1lPSJBVFRBQ0hNRU5UUyIgdmFsdWU9ItCS0LvQvtC20LXQvdC40Y8iLz4NCgkJPCEtLSBzdWJzdGl0dXRpb246ICVwID09IGN1cnJlbnQgc3BlYWtlcidzIHRpdGxlIC0tPg0KCQk8dWl0ZXh0IG5hbWU9IkJJT1dJTl9USVRMRSIgdmFsdWU9ItCR0LjQvtCz0YDQsNGE0LjRjzogJXAiLz4NCgkJPHVpdGV4dCBuYW1lPSJCSU9CVE5fVElUTEUiIHZhbHVlPSLQkdC40L7Qs9GA0LDRhNC40Y8iLz4NCgkJPHVpdGV4dCBuYW1lPSJESVZJREVSQlROX1RJVExFIiB2YWx1ZT0ifCIvPg0KCQk8dWl0ZXh0IG5hbWU9IkNPTlRBQ1RCVE5fVElUTEUiIHZhbHVlPSLQmtC+0L3RgtCw0LrRgiIvPg0KCQk8dWl0ZXh0IG5hbWU9IlRBQl9RVUlaIiB2YWx1ZT0i0J7Qv9GA0L7RgSIvPg0KCQk8dWl0ZXh0IG5hbWU9IlRBQl9PVVRMSU5FIiB2YWx1ZT0i0KHRhdC10LzQsCIvPg0KCQk8dWl0ZXh0IG5hbWU9IlRBQl9USFVNQiIgdmFsdWU9ItCR0LXQs9GD0L3QvtC6Ii8+DQoJCTx1aXRleHQgbmFtZT0iVEFCX05PVEVTIiB2YWx1ZT0i0JfQsNC80LXRgtC60LgiLz4NCgkJPHVpdGV4dCBuYW1lPSJUQUJfU0VBUkNIIiB2YWx1ZT0i0J/QvtC40YHQuiIvPg0KCQk8dWl0ZXh0IG5hbWU9IlNMSURFX0hFQURJTkciIHZhbHVlPSLQl9Cw0LPQvtC70L7QstC+0Log0YHQu9Cw0LnQtNCwIi8+DQoJCTx1aXRleHQgbmFtZT0iRFVSQVRJT05fSEVBRElORyIgdmFsdWU9ItCU0LvQuNGCLdGB0YLRjCIvPg0KCQk8dWl0ZXh0IG5hbWU9IlNFQVJDSF9IRUFESU5HIiB2YWx1ZT0i0J/QvtC40YHQuiDRgtC10LrRgdGC0LA6Ii8+DQoJCTx1aXRleHQgbmFtZT0iVEhVTUJfSEVBRElORyIgdmFsdWU9ItCh0LvQsNC50LQiLz4NCgkJPHVpdGV4dCBuYW1lPSJUSFVNQl9JTkZPIiB2YWx1ZT0i0J3QsNC30LLQsNC90LjQtS/QtNC70LjRgi3QvdC+0YHRgtGMIi8+DQoJCTx1aXRleHQgbmFtZT0iQVRUQUNITkFNRV9IRUFESU5HIiB2YWx1ZT0i0JjQvNGPINGE0LDQudC70LAiLz4NCgkJPHVpdGV4dCBuYW1lPSJBVFRBQ0hTSVpFX0hFQURJTkciIHZhbHVlPSLQoNCw0LfQvNC10YAiLz4NCgkJPHVpdGV4dCBuYW1lPSJTTElERV9OT1RFUyIgdmFsdWU9ItCX0LDQvNC10YLQutC4INC6INGB0LvQsNC50LTRgyIvPg0KCQk8IS0tcXVpeiBwb2QgYW5kIG1lc3NhZ2UgYm94IHRleHRzLS0+DQoJCTx1aXRleHQgbmFtZT0iUVVJWlBPRF9RVUlaX0FUVEVNUFQiIHZhbHVlPSLQn9C+0L/Ri9GC0LrQsCDQv9GA0L7QudGC0Lgg0L7Qv9GA0L7RgToiLz4NCgkJPHVpdGV4dCBuYW1lPSJRVUlaUE9EX1FVSVpfQVRURU1QVF9WQUxVRSIgdmFsdWU9IiVuINC40LcgJXQiLz4NCgkJPHVpdGV4dCBuYW1lPSJRVUlaUE9EX1FVSVpfU0NPUkUiIHZhbHVlPSLQndCw0LHRgNCw0L3QviDQsdCw0LvQu9C+0LI6Ii8+DQoJCTx1aXRleHQgbmFtZT0iUVVJWlBPRF9RVUlaX1BBU1NTQ09SRSIgdmFsdWU9ItCf0YDQvtGF0L7QtNC90L7QuSDRgNC10LfRg9C70YzRgtCw0YI6Ii8+DQoJCTx1aXRleHQgbmFtZT0iUVVJWlBPRF9RVUlaX01BWFNDT1JFIiB2YWx1ZT0i0JzQsNC60YHQuNC80LDQu9GM0L3Ri9C5INGA0LXQt9GD0LvRjNGC0LDRgjoiLz4NCgkJPHVpdGV4dCBuYW1lPSJRVUlaUE9EX1FVRVNBVE1QVF9TVFIiIHZhbHVlPSLQn9C+0L/Ri9GC0LrQsDogJW4g0LjQtyAldCIvPg0KCQk8dWl0ZXh0IG5hbWU9IlFVSVpQT0RfUVVFU1RZUEVfU1RSIiB2YWx1ZT0i0KLQuNC/OiAlcyIvPg0KCQk8dWl0ZXh0IG5hbWU9IlFVSVpQT0RfUVVFU1RZUEVfR1JEIiB2YWx1ZT0i0KEg0L7RhtC10L3QutC+0LkiLz4NCgkJPHVpdGV4dCBuYW1lPSJRVUlaUE9EX1FVRVNUWVBFX1NWWSIgdmFsdWU9ItCe0LHQt9C+0YAiLz4NCgkJPHVpdGV4dCBuYW1lPSJRVUlaUE9EX1FVSVpBVE1QVF9JTkYiIHZhbHVlPSLQkdC+0LvRjNGI0L7QtSDRh9C40YHQu9C+Ii8+DQoJCTx1aXRleHQgbmFtZT0iUVVJWlBPRF9RVUVTQVRNUFRfSU5GIiB2YWx1ZT0i0JHQvtC70YzRiNC+0LUg0YfQuNGB0LvQviIvPg0KCQk8dWl0ZXh0IG5hbWU9IldBUk5JTkdNU0dfWUVTU1RSSU5HIiB2YWx1ZT0i0JTQsCIvPg0KCQk8dWl0ZXh0IG5hbWU9IldBUk5JTkdNU0dfTk9TVFJJTkciIHZhbHVlPSLQndC10YIiLz4NCgkJPHVpdGV4dCBuYW1lPSJXQVJOSU5HTVNHX1RJVExFU1RSSU5HIiB2YWx1ZT0i0J/RgNC10LTRg9C/0YDQtdC20LTQtdC90LjQtSDQviDQvdCw0LLQuNCz0LDRhtC40Lgg0LIg0L7Qv9GA0L7RgdC1Ii8+DQoJCTx1aXRleHQgbmFtZT0iV0FSTklOR01TR19NU0dTVFJJTkciIHZhbHVlPSLQkiDQvtC/0YDQvtGB0LUg0L7RgdGC0LDQu9C40YHRjCDQvdC10L7RgtCy0LXRh9C10L3QvdGL0LUg0LLQvtC/0YDQvtGB0Ysu0J3QsNC20LDRgtC40LUg0LrQvdC+0L/QutC4ICZxdW90O9CU0LAmcXVvdDsg0L/RgNC40LLQtdC00LXRgiDQuiDQt9Cw0LrRgNGL0YLQuNGOINC+0L/RgNC+0YHQsC4g0J3QsNC20LDRgtC40LUg0LrQvdC+0L/QutC4ICZxdW90O9Cd0LXRgiZxdW90OyDQv9GA0L7QtNC+0LvQttC40YIg0L7Qv9GA0L7RgS4iLz4NCgkJPHVpdGV4dCBuYW1lPSJJTkZPUk1BVElPTl9IMjY0X0ZMQVNIUExBWUVSIiB2YWx1ZT0i0KLQtdC60YPRidCw0Y8g0LLQtdGA0YHQuNGPINC/0YDQvtC40LPRgNGL0LLQsNGC0LXQu9GPIEZsYXNoIFBsYXllciwg0YPRgdGC0LDQvdC+0LLQu9C10L3QvdCw0Y8g0L3QsCDRjdGC0L7QvCDQutC+0LzQv9GM0Y7RgtC10YDQtSwg0L3QtSDQv9C+0LTQtNC10YDQttC40LLQsNC10YIg0Y3RgtC+INCy0LjQtNC10L4uINCp0LXQu9C60L3QuNGC0LUg0LIg0L7QsdC70LDRgdGC0Lgg0LLQuNC00LXQviwg0YfRgtC+0LHRiyDQt9Cw0LPRgNGD0LfQuNGC0Ywg0L/QvtGB0LvQtdC00L3RjtGOINCy0LXRgNGB0LjRjiDQv9GA0L7QuNCz0YDRi9Cy0LDRgtC10LvRjy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tCf0L7QutCw0LfRi9Cy0LDRgtGMINCy0YDQtdC30LrRgyDRg9GH0LDRgdGC0L3QuNC60LDQvCIvPg0KCQk8dWl0ZXh0IG5hbWU9Ik1VVEUiIHZhbHVlPSLQntGC0LrQu9GO0YfQuNGC0Ywg0LfQstGD0LoiLz4NCgkJPHVpdGV4dCBuYW1lPSJET0NXUkFQX1RJVExFIiB2YWx1ZT0i0JLQu9C+0LbQtdC90LjQtSDQsiDRhNCw0LnQuyBBZG9iZSBQcmVzZW50ZXIiLz4NCgkJPHVpdGV4dCBuYW1lPSJET0NXUkFQX01TRyIgdmFsdWU9ItCh0L7RhdGA0LDQvdC40YLRjCDQsiDQv9Cw0L/QutGDICZxdW90O9Cc0L7QuSDQutC+0LzQv9GM0Y7RgtC10YAmcXVvdDsiLz4NCgkJPHVpdGV4dCBuYW1lPSJET0NXUkFQX1BST01QVCIgdmFsdWU9ItCp0LXQu9C60L3Rg9GC0Ywg0LTQu9GPINC30LDQs9GA0YPQt9C60LgiLz4NCgk8L2xhbmd1YWdlPg0KPC9jb25maWd1cmF0aW9uPg0K"/>
  <p:tag name="MMPROD_UIDATA" val="&lt;database version=&quot;7.0&quot;&gt;&lt;object type=&quot;1&quot; unique_id=&quot;10001&quot;&gt;&lt;property id=&quot;20141&quot; value=&quot;comp5_unit8b_lecture_slides&quot;/&gt;&lt;property id=&quot;20144&quot; value=&quot;1&quot;/&gt;&lt;property id=&quot;20146&quot; value=&quot;0&quot;/&gt;&lt;property id=&quot;20147&quot; value=&quot;0&quot;/&gt;&lt;property id=&quot;20148&quot; value=&quot;5&quot;/&gt;&lt;property id=&quot;20180&quot; value=&quot;1&quot;/&gt;&lt;property id=&quot;20181&quot; value=&quot;1&quot;/&gt;&lt;property id=&quot;20182&quot; value=&quot;0&quot;/&gt;&lt;property id=&quot;20183&quot; value=&quot;1&quot;/&gt;&lt;property id=&quot;20184&quot; value=&quot;7&quot;/&gt;&lt;property id=&quot;20193&quot; value=&quot;-1&quot;/&gt;&lt;property id=&quot;20224&quot; value=&quot;C:\Users\mbruck\Desktop\final version 3 working files 3.27.2012 USE ME\comp5\comp5_unit8&quot;/&gt;&lt;property id=&quot;20225&quot; value=&quot;C:\Users\dan\Desktop\Berner\CPOE_Lecture_and_WAVs\Completed\&quot;/&gt;&lt;property id=&quot;20226&quot; value=&quot;P:\ONC_Workforce\Comp 5\Unit 8\comp5_unit8b_lecture_slides.pptx&quot;/&gt;&lt;property id=&quot;20250&quot; value=&quot;0&quot;/&gt;&lt;property id=&quot;20251&quot; value=&quot;1&quot;/&gt;&lt;property id=&quot;20259&quot; value=&quot;0&quot;/&gt;&lt;object type=&quot;4&quot; unique_id=&quot;10228&quot;&gt;&lt;object type=&quot;5&quot; unique_id=&quot;10437&quot;&gt;&lt;property id=&quot;20149&quot; value=&quot;History of CPOE and e-Prescribing Development&quot;/&gt;&lt;property id=&quot;20159&quot; value=&quot;UAB_logo_trans.png&quot;/&gt;&lt;/object&gt;&lt;/object&gt;&lt;object type=&quot;8&quot; unique_id=&quot;10229&quot;&gt;&lt;/object&gt;&lt;object type=&quot;2&quot; unique_id=&quot;10230&quot;&gt;&lt;object type=&quot;3&quot; unique_id=&quot;10251&quot;&gt;&lt;property id=&quot;20148&quot; value=&quot;5&quot;/&gt;&lt;property id=&quot;20300&quot; value=&quot;Slide 4 - &amp;quot;Electronic Prescribing 2&amp;quot;&quot;/&gt;&lt;property id=&quot;20302&quot; value=&quot;0&quot;/&gt;&lt;property id=&quot;20303&quot; value=&quot;History of CPOE and e-Prescribing Development&quot;/&gt;&lt;property id=&quot;20307&quot; value=&quot;268&quot;/&gt;&lt;property id=&quot;20309&quot; value=&quot;10437&quot;/&gt;&lt;property id=&quot;20312&quot; value=&quot;0&quot;/&gt;&lt;/object&gt;&lt;object type=&quot;3&quot; unique_id=&quot;10252&quot;&gt;&lt;property id=&quot;20148&quot; value=&quot;5&quot;/&gt;&lt;property id=&quot;20300&quot; value=&quot;Slide 5 - &amp;quot;E-Prescribing&amp;quot;&quot;/&gt;&lt;property id=&quot;20302&quot; value=&quot;0&quot;/&gt;&lt;property id=&quot;20303&quot; value=&quot;History of CPOE and e-Prescribing Development&quot;/&gt;&lt;property id=&quot;20307&quot; value=&quot;269&quot;/&gt;&lt;property id=&quot;20309&quot; value=&quot;10437&quot;/&gt;&lt;property id=&quot;20312&quot; value=&quot;0&quot;/&gt;&lt;/object&gt;&lt;object type=&quot;3&quot; unique_id=&quot;10253&quot;&gt;&lt;property id=&quot;20148&quot; value=&quot;5&quot;/&gt;&lt;property id=&quot;20300&quot; value=&quot;Slide 7 - &amp;quot;Stand alone vs. EHR integration &amp;quot;&quot;/&gt;&lt;property id=&quot;20302&quot; value=&quot;0&quot;/&gt;&lt;property id=&quot;20303&quot; value=&quot;History of CPOE and e-Prescribing Development&quot;/&gt;&lt;property id=&quot;20307&quot; value=&quot;288&quot;/&gt;&lt;property id=&quot;20309&quot; value=&quot;10437&quot;/&gt;&lt;property id=&quot;20312&quot; value=&quot;0&quot;/&gt;&lt;/object&gt;&lt;object type=&quot;3&quot; unique_id=&quot;10254&quot;&gt;&lt;property id=&quot;20148&quot; value=&quot;5&quot;/&gt;&lt;property id=&quot;20300&quot; value=&quot;Slide 8 - &amp;quot;History of E-Prescribing &amp;quot;&quot;/&gt;&lt;property id=&quot;20302&quot; value=&quot;0&quot;/&gt;&lt;property id=&quot;20303&quot; value=&quot;History of CPOE and e-Prescribing Development&quot;/&gt;&lt;property id=&quot;20307&quot; value=&quot;304&quot;/&gt;&lt;property id=&quot;20309&quot; value=&quot;10437&quot;/&gt;&lt;property id=&quot;20312&quot; value=&quot;0&quot;/&gt;&lt;/object&gt;&lt;object type=&quot;3&quot; unique_id=&quot;10255&quot;&gt;&lt;property id=&quot;20148&quot; value=&quot;5&quot;/&gt;&lt;property id=&quot;20300&quot; value=&quot;Slide 9 - &amp;quot;History of E-Prescribing 2&amp;quot;&quot;/&gt;&lt;property id=&quot;20302&quot; value=&quot;0&quot;/&gt;&lt;property id=&quot;20303&quot; value=&quot;History of CPOE and e-Prescribing Development&quot;/&gt;&lt;property id=&quot;20307&quot; value=&quot;305&quot;/&gt;&lt;property id=&quot;20309&quot; value=&quot;10437&quot;/&gt;&lt;property id=&quot;20312&quot; value=&quot;0&quot;/&gt;&lt;/object&gt;&lt;object type=&quot;3&quot; unique_id=&quot;10256&quot;&gt;&lt;property id=&quot;20148&quot; value=&quot;5&quot;/&gt;&lt;property id=&quot;20300&quot; value=&quot;Slide 10 - &amp;quot;History of E-Prescribing 3&amp;quot;&quot;/&gt;&lt;property id=&quot;20302&quot; value=&quot;0&quot;/&gt;&lt;property id=&quot;20303&quot; value=&quot;History of CPOE and e-Prescribing Development&quot;/&gt;&lt;property id=&quot;20307&quot; value=&quot;306&quot;/&gt;&lt;property id=&quot;20309&quot; value=&quot;10437&quot;/&gt;&lt;property id=&quot;20312&quot; value=&quot;0&quot;/&gt;&lt;/object&gt;&lt;object type=&quot;3&quot; unique_id=&quot;10257&quot;&gt;&lt;property id=&quot;20148&quot; value=&quot;5&quot;/&gt;&lt;property id=&quot;20300&quot; value=&quot;Slide 11 - &amp;quot;History of E-Prescribing 4&amp;quot;&quot;/&gt;&lt;property id=&quot;20302&quot; value=&quot;0&quot;/&gt;&lt;property id=&quot;20303&quot; value=&quot;History of CPOE and e-Prescribing Development&quot;/&gt;&lt;property id=&quot;20307&quot; value=&quot;307&quot;/&gt;&lt;property id=&quot;20309&quot; value=&quot;10437&quot;/&gt;&lt;property id=&quot;20312&quot; value=&quot;0&quot;/&gt;&lt;/object&gt;&lt;object type=&quot;3&quot; unique_id=&quot;10258&quot;&gt;&lt;property id=&quot;20148&quot; value=&quot;5&quot;/&gt;&lt;property id=&quot;20300&quot; value=&quot;Slide 12 - &amp;quot;History of E-Prescribing 5&amp;quot;&quot;/&gt;&lt;property id=&quot;20302&quot; value=&quot;0&quot;/&gt;&lt;property id=&quot;20303&quot; value=&quot;History of CPOE and e-Prescribing Development&quot;/&gt;&lt;property id=&quot;20307&quot; value=&quot;308&quot;/&gt;&lt;property id=&quot;20309&quot; value=&quot;10437&quot;/&gt;&lt;property id=&quot;20312&quot; value=&quot;0&quot;/&gt;&lt;/object&gt;&lt;object type=&quot;3&quot; unique_id=&quot;10259&quot;&gt;&lt;property id=&quot;20148&quot; value=&quot;5&quot;/&gt;&lt;property id=&quot;20300&quot; value=&quot;Slide 13 - &amp;quot;History of E-Prescribing 6&amp;quot;&quot;/&gt;&lt;property id=&quot;20302&quot; value=&quot;0&quot;/&gt;&lt;property id=&quot;20303&quot; value=&quot;History of CPOE and e-Prescribing Development&quot;/&gt;&lt;property id=&quot;20307&quot; value=&quot;309&quot;/&gt;&lt;property id=&quot;20309&quot; value=&quot;10437&quot;/&gt;&lt;property id=&quot;20312&quot; value=&quot;0&quot;/&gt;&lt;/object&gt;&lt;object type=&quot;3&quot; unique_id=&quot;10662&quot;&gt;&lt;property id=&quot;20148&quot; value=&quot;5&quot;/&gt;&lt;property id=&quot;20300&quot; value=&quot;Slide 6 - &amp;quot;E-Prescribing 2&amp;quot;&quot;/&gt;&lt;property id=&quot;20307&quot; value=&quot;313&quot;/&gt;&lt;property id=&quot;20309&quot; value=&quot;-1&quot;/&gt;&lt;/object&gt;&lt;object type=&quot;3&quot; unique_id=&quot;10846&quot;&gt;&lt;property id=&quot;20148&quot; value=&quot;5&quot;/&gt;&lt;property id=&quot;20300&quot; value=&quot;Slide 1 - &amp;quot;History of Health Information Technology in the U.S.&amp;quot;&quot;/&gt;&lt;property id=&quot;20307&quot; value=&quot;314&quot;/&gt;&lt;property id=&quot;20309&quot; value=&quot;-1&quot;/&gt;&lt;/object&gt;&lt;object type=&quot;3&quot; unique_id=&quot;10849&quot;&gt;&lt;property id=&quot;20148&quot; value=&quot;5&quot;/&gt;&lt;property id=&quot;20300&quot; value=&quot;Slide 14 - &amp;quot;History of CPOE and E-Prescribing&amp;#x0D;&amp;#x0A;Summary &amp;quot;&quot;/&gt;&lt;property id=&quot;20307&quot; value=&quot;317&quot;/&gt;&lt;property id=&quot;20309&quot; value=&quot;-1&quot;/&gt;&lt;/object&gt;&lt;object type=&quot;3&quot; unique_id=&quot;10850&quot;&gt;&lt;property id=&quot;20148&quot; value=&quot;5&quot;/&gt;&lt;property id=&quot;20300&quot; value=&quot;Slide 15 - &amp;quot;History of CPOE and E-Prescribing References – Lecture b&amp;quot;&quot;/&gt;&lt;property id=&quot;20307&quot; value=&quot;321&quot;/&gt;&lt;property id=&quot;20309&quot; value=&quot;-1&quot;/&gt;&lt;/object&gt;&lt;object type=&quot;3&quot; unique_id=&quot;15813&quot;&gt;&lt;property id=&quot;20148&quot; value=&quot;5&quot;/&gt;&lt;property id=&quot;20300&quot; value=&quot;Slide 2 - &amp;quot;History of CPOE and E-Prescribing&amp;#x0D;&amp;#x0A;Learning Objectives&amp;quot;&quot;/&gt;&lt;property id=&quot;20307&quot; value=&quot;324&quot;/&gt;&lt;property id=&quot;20309&quot; value=&quot;-1&quot;/&gt;&lt;/object&gt;&lt;object type=&quot;3&quot; unique_id=&quot;15814&quot;&gt;&lt;property id=&quot;20148&quot; value=&quot;5&quot;/&gt;&lt;property id=&quot;20300&quot; value=&quot;Slide 3 - &amp;quot;Electronic Prescribing&amp;quot;&quot;/&gt;&lt;property id=&quot;20307&quot; value=&quot;323&quot;/&gt;&lt;property id=&quot;20309&quot; value=&quot;-1&quot;/&gt;&lt;/object&gt;&lt;object type=&quot;3&quot; unique_id=&quot;15840&quot;&gt;&lt;property id=&quot;20148&quot; value=&quot;5&quot;/&gt;&lt;property id=&quot;20300&quot; value=&quot;Slide 16 - &amp;quot;History of CPOE and E-Prescribing References 2 – Lecture b&amp;quot;&quot;/&gt;&lt;property id=&quot;20307&quot; value=&quot;326&quot;/&gt;&lt;/object&gt;&lt;object type=&quot;3&quot; unique_id=&quot;15841&quot;&gt;&lt;property id=&quot;20148&quot; value=&quot;5&quot;/&gt;&lt;property id=&quot;20300&quot; value=&quot;Slide 17 - &amp;quot;History of Health IT in the US&amp;#x0D;&amp;#x0A;History of CPOE and E-Prescribing Lecture b&amp;quot;&quot;/&gt;&lt;property id=&quot;20307&quot; value=&quot;325&quot;/&gt;&lt;/object&gt;&lt;/object&gt;&lt;object type=&quot;10&quot; unique_id=&quot;10360&quot;&gt;&lt;object type=&quot;11&quot; unique_id=&quot;10361&quot;&gt;&lt;property id=&quot;20180&quot; value=&quot;1&quot;/&gt;&lt;property id=&quot;20181&quot; value=&quot;1&quot;/&gt;&lt;property id=&quot;20182&quot; value=&quot;0&quot;/&gt;&lt;property id=&quot;20183&quot; value=&quot;1&quot;/&gt;&lt;/object&gt;&lt;object type=&quot;12&quot; unique_id=&quot;10362&quot;&gt;&lt;/object&gt;&lt;/object&gt;&lt;/object&gt;&lt;/database&gt;"/>
  <p:tag name="SECTOMILLISECCONVERTED" val="1"/>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MKM CompX_unitY_Lecture_Slides_Template.potx" id="{4FF466A4-E752-4EC5-A455-0F519C93B28D}" vid="{E25E3796-8ED8-4B54-80E8-6ED0B80A76F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Comp_x0020_Leader_x0020_Notes xmlns="26839647-32cc-4e8d-ac64-5cb1d6f9c044" xsi:nil="true"/>
    <Component xmlns="26839647-32cc-4e8d-ac64-5cb1d6f9c044">Component 5</Component>
    <Location xmlns="26839647-32cc-4e8d-ac64-5cb1d6f9c044">Upload</Location>
    <File_x0020_Type0 xmlns="26839647-32cc-4e8d-ac64-5cb1d6f9c044">Slides</File_x0020_Type0>
    <Stattus xmlns="26839647-32cc-4e8d-ac64-5cb1d6f9c044">Ready for Audio</Stattus>
  </documentManagement>
</p:properties>
</file>

<file path=customXml/item2.xml><?xml version="1.0" encoding="utf-8"?>
<LongProperties xmlns="http://schemas.microsoft.com/office/2006/metadata/long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CCC146E0DE07B4B93A0BE9D14803BE0" ma:contentTypeVersion="5" ma:contentTypeDescription="Create a new document." ma:contentTypeScope="" ma:versionID="eee9308b4a521e6cfc381d9909808db1">
  <xsd:schema xmlns:xsd="http://www.w3.org/2001/XMLSchema" xmlns:p="http://schemas.microsoft.com/office/2006/metadata/properties" xmlns:ns2="26839647-32cc-4e8d-ac64-5cb1d6f9c044" targetNamespace="http://schemas.microsoft.com/office/2006/metadata/properties" ma:root="true" ma:fieldsID="18594fd37b04ee2386042ddb7e2caf77" ns2:_="">
    <xsd:import namespace="26839647-32cc-4e8d-ac64-5cb1d6f9c044"/>
    <xsd:element name="properties">
      <xsd:complexType>
        <xsd:sequence>
          <xsd:element name="documentManagement">
            <xsd:complexType>
              <xsd:all>
                <xsd:element ref="ns2:Stattus"/>
                <xsd:element ref="ns2:Location"/>
                <xsd:element ref="ns2:Component"/>
                <xsd:element ref="ns2:File_x0020_Type0"/>
                <xsd:element ref="ns2:Comp_x0020_Leader_x0020_Notes" minOccurs="0"/>
              </xsd:all>
            </xsd:complexType>
          </xsd:element>
        </xsd:sequence>
      </xsd:complexType>
    </xsd:element>
  </xsd:schema>
  <xsd:schema xmlns:xsd="http://www.w3.org/2001/XMLSchema" xmlns:dms="http://schemas.microsoft.com/office/2006/documentManagement/types" targetNamespace="26839647-32cc-4e8d-ac64-5cb1d6f9c044" elementFormDefault="qualified">
    <xsd:import namespace="http://schemas.microsoft.com/office/2006/documentManagement/types"/>
    <xsd:element name="Stattus" ma:index="2" ma:displayName="Status" ma:default="Not Started" ma:format="Dropdown" ma:internalName="Stattus">
      <xsd:simpleType>
        <xsd:restriction base="dms:Choice">
          <xsd:enumeration value="Not Started"/>
          <xsd:enumeration value="In Progress"/>
          <xsd:enumeration value="In Progress - Review"/>
          <xsd:enumeration value="Final"/>
          <xsd:enumeration value="Proof-reading"/>
          <xsd:enumeration value="Needs Review"/>
          <xsd:enumeration value="Ready for Proofing"/>
          <xsd:enumeration value="Ready for Audio"/>
          <xsd:enumeration value="Ready for Instructor Manual"/>
        </xsd:restriction>
      </xsd:simpleType>
    </xsd:element>
    <xsd:element name="Location" ma:index="3" ma:displayName="Location" ma:default="Component Leader" ma:description="Location in the process workflow" ma:format="Dropdown" ma:internalName="Location">
      <xsd:simpleType>
        <xsd:restriction base="dms:Choice">
          <xsd:enumeration value="Audio Prep"/>
          <xsd:enumeration value="Component Leader"/>
          <xsd:enumeration value="Instructor Manuals"/>
          <xsd:enumeration value="Proof-reader"/>
          <xsd:enumeration value="Review"/>
          <xsd:enumeration value="Testing"/>
          <xsd:enumeration value="Upload"/>
          <xsd:enumeration value="DO NOT USE"/>
        </xsd:restriction>
      </xsd:simpleType>
    </xsd:element>
    <xsd:element name="Component" ma:index="4" ma:displayName="Component" ma:default="All Components" ma:format="Dropdown" ma:internalName="Component">
      <xsd:simpleType>
        <xsd:restriction base="dms:Choice">
          <xsd:enumeration value="Component 3"/>
          <xsd:enumeration value="Component 5"/>
          <xsd:enumeration value="Component 16"/>
          <xsd:enumeration value="Component 18"/>
          <xsd:enumeration value="All Components"/>
        </xsd:restriction>
      </xsd:simpleType>
    </xsd:element>
    <xsd:element name="File_x0020_Type0" ma:index="5" ma:displayName="File Type" ma:default="Slides" ma:description="Type of document" ma:format="Dropdown" ma:internalName="File_x0020_Type0">
      <xsd:simpleType>
        <xsd:union memberTypes="dms:Text">
          <xsd:simpleType>
            <xsd:restriction base="dms:Choice">
              <xsd:enumeration value="Activities"/>
              <xsd:enumeration value="Assessment"/>
              <xsd:enumeration value="Instructor Manual"/>
              <xsd:enumeration value="Item Analysis"/>
              <xsd:enumeration value="Notes"/>
              <xsd:enumeration value="Objectives"/>
              <xsd:enumeration value="References"/>
              <xsd:enumeration value="Slides"/>
              <xsd:enumeration value="Transcript"/>
            </xsd:restriction>
          </xsd:simpleType>
        </xsd:union>
      </xsd:simpleType>
    </xsd:element>
    <xsd:element name="Comp_x0020_Leader_x0020_Notes" ma:index="6" nillable="true" ma:displayName="Comp Leader Notes" ma:internalName="Comp_x0020_Leader_x0020_Notes">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EDAC350-E2E1-4865-A649-583AB009C036}">
  <ds:schemaRefs>
    <ds:schemaRef ds:uri="http://schemas.microsoft.com/office/2006/documentManagement/types"/>
    <ds:schemaRef ds:uri="http://purl.org/dc/dcmitype/"/>
    <ds:schemaRef ds:uri="http://purl.org/dc/elements/1.1/"/>
    <ds:schemaRef ds:uri="http://schemas.microsoft.com/office/2006/metadata/properties"/>
    <ds:schemaRef ds:uri="http://www.w3.org/XML/1998/namespace"/>
    <ds:schemaRef ds:uri="26839647-32cc-4e8d-ac64-5cb1d6f9c044"/>
    <ds:schemaRef ds:uri="http://purl.org/dc/terms/"/>
    <ds:schemaRef ds:uri="http://schemas.openxmlformats.org/package/2006/metadata/core-properties"/>
  </ds:schemaRefs>
</ds:datastoreItem>
</file>

<file path=customXml/itemProps2.xml><?xml version="1.0" encoding="utf-8"?>
<ds:datastoreItem xmlns:ds="http://schemas.openxmlformats.org/officeDocument/2006/customXml" ds:itemID="{031B7E3E-22CB-48E5-BA82-6B24A6E43EFC}">
  <ds:schemaRefs>
    <ds:schemaRef ds:uri="http://schemas.microsoft.com/office/2006/metadata/longProperties"/>
  </ds:schemaRefs>
</ds:datastoreItem>
</file>

<file path=customXml/itemProps3.xml><?xml version="1.0" encoding="utf-8"?>
<ds:datastoreItem xmlns:ds="http://schemas.openxmlformats.org/officeDocument/2006/customXml" ds:itemID="{5A758183-C73D-4BF5-8866-C66F6E8644D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6839647-32cc-4e8d-ac64-5cb1d6f9c044"/>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4.xml><?xml version="1.0" encoding="utf-8"?>
<ds:datastoreItem xmlns:ds="http://schemas.openxmlformats.org/officeDocument/2006/customXml" ds:itemID="{B2D696DD-A6AF-4DED-88AC-F0395733A40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4545</TotalTime>
  <Words>2247</Words>
  <Application>Microsoft Office PowerPoint</Application>
  <PresentationFormat>On-screen Show (4:3)</PresentationFormat>
  <Paragraphs>170</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ONC-Template-FINAL DRAFT</vt:lpstr>
      <vt:lpstr>History of Health Information Technology in the U.S.</vt:lpstr>
      <vt:lpstr>History of CPOE and E-Prescribing Learning Objectives</vt:lpstr>
      <vt:lpstr>Electronic Prescribing</vt:lpstr>
      <vt:lpstr>Electronic Prescribing 2</vt:lpstr>
      <vt:lpstr>E-Prescribing</vt:lpstr>
      <vt:lpstr>E-Prescribing 2</vt:lpstr>
      <vt:lpstr>Stand alone vs. EHR integration </vt:lpstr>
      <vt:lpstr>History of E-Prescribing </vt:lpstr>
      <vt:lpstr>History of E-Prescribing 2</vt:lpstr>
      <vt:lpstr>History of E-Prescribing 3</vt:lpstr>
      <vt:lpstr>History of E-Prescribing 4</vt:lpstr>
      <vt:lpstr>History of E-Prescribing 5</vt:lpstr>
      <vt:lpstr>History of E-Prescribing 6</vt:lpstr>
      <vt:lpstr>History of CPOE and E-Prescribing Summary </vt:lpstr>
      <vt:lpstr>History of CPOE and E-Prescribing References – Lecture b</vt:lpstr>
      <vt:lpstr>History of CPOE and E-Prescribing References 2 – Lecture b</vt:lpstr>
      <vt:lpstr>History of Health IT in the US History of CPOE and E-Prescribing Lecture b</vt:lpstr>
    </vt:vector>
  </TitlesOfParts>
  <Company>Office of the National Coordinator for Health Information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comp5_unit8b_lecture_slides.ppt</dc:title>
  <dc:subject>History of Health Information Technology in the US; History of CPOE and E-Prescribing</dc:subject>
  <dc:creator>The University of Alabama at Birmingham</dc:creator>
  <cp:lastModifiedBy>admin</cp:lastModifiedBy>
  <cp:revision>734</cp:revision>
  <dcterms:created xsi:type="dcterms:W3CDTF">2006-08-16T00:00:00Z</dcterms:created>
  <dcterms:modified xsi:type="dcterms:W3CDTF">2017-06-26T13:26:00Z</dcterms:modified>
  <cp:category>HIT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