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5" r:id="rId5"/>
  </p:sldMasterIdLst>
  <p:notesMasterIdLst>
    <p:notesMasterId r:id="rId35"/>
  </p:notesMasterIdLst>
  <p:handoutMasterIdLst>
    <p:handoutMasterId r:id="rId36"/>
  </p:handoutMasterIdLst>
  <p:sldIdLst>
    <p:sldId id="315" r:id="rId6"/>
    <p:sldId id="316" r:id="rId7"/>
    <p:sldId id="264" r:id="rId8"/>
    <p:sldId id="265" r:id="rId9"/>
    <p:sldId id="292" r:id="rId10"/>
    <p:sldId id="293" r:id="rId11"/>
    <p:sldId id="312" r:id="rId12"/>
    <p:sldId id="324" r:id="rId13"/>
    <p:sldId id="294" r:id="rId14"/>
    <p:sldId id="313" r:id="rId15"/>
    <p:sldId id="260" r:id="rId16"/>
    <p:sldId id="263" r:id="rId17"/>
    <p:sldId id="279" r:id="rId18"/>
    <p:sldId id="300" r:id="rId19"/>
    <p:sldId id="301" r:id="rId20"/>
    <p:sldId id="302" r:id="rId21"/>
    <p:sldId id="267" r:id="rId22"/>
    <p:sldId id="282" r:id="rId23"/>
    <p:sldId id="314" r:id="rId24"/>
    <p:sldId id="284" r:id="rId25"/>
    <p:sldId id="298" r:id="rId26"/>
    <p:sldId id="303" r:id="rId27"/>
    <p:sldId id="285" r:id="rId28"/>
    <p:sldId id="326" r:id="rId29"/>
    <p:sldId id="317" r:id="rId30"/>
    <p:sldId id="323" r:id="rId31"/>
    <p:sldId id="325" r:id="rId32"/>
    <p:sldId id="328" r:id="rId33"/>
    <p:sldId id="327" r:id="rId34"/>
  </p:sldIdLst>
  <p:sldSz cx="9144000" cy="6858000" type="screen4x3"/>
  <p:notesSz cx="7315200" cy="9601200"/>
  <p:custDataLst>
    <p:tags r:id="rId3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9" autoAdjust="0"/>
    <p:restoredTop sz="78542" autoAdjust="0"/>
  </p:normalViewPr>
  <p:slideViewPr>
    <p:cSldViewPr showGuides="1">
      <p:cViewPr>
        <p:scale>
          <a:sx n="66" d="100"/>
          <a:sy n="66" d="100"/>
        </p:scale>
        <p:origin x="130" y="3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168"/>
    </p:cViewPr>
  </p:sorterViewPr>
  <p:notesViewPr>
    <p:cSldViewPr showGuides="1">
      <p:cViewPr varScale="1">
        <p:scale>
          <a:sx n="45" d="100"/>
          <a:sy n="45" d="100"/>
        </p:scale>
        <p:origin x="1416" y="5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4851" tIns="47425" rIns="94851" bIns="47425" rtlCol="0"/>
          <a:lstStyle>
            <a:lvl1pPr algn="l">
              <a:defRPr sz="1200">
                <a:latin typeface="Arial" charset="0"/>
              </a:defRPr>
            </a:lvl1pPr>
          </a:lstStyle>
          <a:p>
            <a:pPr>
              <a:defRPr/>
            </a:pPr>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4851" tIns="47425" rIns="94851" bIns="47425" rtlCol="0" anchor="b"/>
          <a:lstStyle>
            <a:lvl1pPr algn="l">
              <a:defRPr sz="1200">
                <a:latin typeface="Arial" charset="0"/>
              </a:defRPr>
            </a:lvl1pPr>
          </a:lstStyle>
          <a:p>
            <a:pPr>
              <a:defRPr/>
            </a:pPr>
            <a:endParaRPr lang="en-US"/>
          </a:p>
        </p:txBody>
      </p:sp>
    </p:spTree>
    <p:extLst>
      <p:ext uri="{BB962C8B-B14F-4D97-AF65-F5344CB8AC3E}">
        <p14:creationId xmlns:p14="http://schemas.microsoft.com/office/powerpoint/2010/main" val="2809633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894" tIns="47947" rIns="95894" bIns="4794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5894" tIns="47947" rIns="95894" bIns="47947" rtlCol="0"/>
          <a:lstStyle>
            <a:lvl1pPr algn="r" fontAlgn="auto">
              <a:spcBef>
                <a:spcPts val="0"/>
              </a:spcBef>
              <a:spcAft>
                <a:spcPts val="0"/>
              </a:spcAft>
              <a:defRPr sz="1200">
                <a:latin typeface="+mn-lt"/>
              </a:defRPr>
            </a:lvl1pPr>
          </a:lstStyle>
          <a:p>
            <a:pPr>
              <a:defRPr/>
            </a:pPr>
            <a:fld id="{6FAE1107-E547-4D2D-A2CE-0849429AA28B}" type="datetimeFigureOut">
              <a:rPr lang="en-US"/>
              <a:pPr>
                <a:defRPr/>
              </a:pPr>
              <a:t>6/26/2017</a:t>
            </a:fld>
            <a:endParaRPr lang="en-US" dirty="0"/>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894" tIns="47947" rIns="95894" bIns="47947" rtlCol="0" anchor="ctr"/>
          <a:lstStyle/>
          <a:p>
            <a:pPr lvl="0"/>
            <a:endParaRPr lang="en-US" noProof="0" dirty="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5894" tIns="47947" rIns="95894" bIns="4794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18600"/>
            <a:ext cx="3170238" cy="481013"/>
          </a:xfrm>
          <a:prstGeom prst="rect">
            <a:avLst/>
          </a:prstGeom>
        </p:spPr>
        <p:txBody>
          <a:bodyPr vert="horz" lIns="95894" tIns="47947" rIns="95894" bIns="4794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5894" tIns="47947" rIns="95894" bIns="47947" numCol="1" anchor="b" anchorCtr="0" compatLnSpc="1">
            <a:prstTxWarp prst="textNoShape">
              <a:avLst/>
            </a:prstTxWarp>
          </a:bodyPr>
          <a:lstStyle>
            <a:lvl1pPr algn="r">
              <a:defRPr sz="1200">
                <a:latin typeface="Calibri" panose="020F0502020204030204" pitchFamily="34" charset="0"/>
              </a:defRPr>
            </a:lvl1pPr>
          </a:lstStyle>
          <a:p>
            <a:fld id="{6AE609FD-2C47-4971-909A-9F3154C6F6B4}" type="slidenum">
              <a:rPr lang="en-US" altLang="en-US"/>
              <a:pPr/>
              <a:t>‹#›</a:t>
            </a:fld>
            <a:endParaRPr lang="en-US" altLang="en-US"/>
          </a:p>
        </p:txBody>
      </p:sp>
    </p:spTree>
    <p:extLst>
      <p:ext uri="{BB962C8B-B14F-4D97-AF65-F5344CB8AC3E}">
        <p14:creationId xmlns:p14="http://schemas.microsoft.com/office/powerpoint/2010/main" val="3053100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smtClean="0"/>
              <a:t>Welcome to History of Health Information Technology in the U.S., History of CPOE (pronounced C-P-O-E) and E-Prescribing (pronounced E-prescribing) .  This is lecture a, History of CPOE.  This lecture presents the history of computerized physician order entry systems or CPOE.  We will begin by talking about CPOE, which is most commonly found in the hospital setting.</a:t>
            </a:r>
          </a:p>
          <a:p>
            <a:pPr eaLnBrk="1" hangingPunct="1">
              <a:spcBef>
                <a:spcPct val="0"/>
              </a:spcBef>
            </a:pPr>
            <a:endParaRPr lang="en-US" altLang="en-US" smtClean="0"/>
          </a:p>
        </p:txBody>
      </p:sp>
      <p:sp>
        <p:nvSpPr>
          <p:cNvPr id="20484"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20485" name="Slide Number Placeholder 4"/>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4CB84A-ECC8-4B40-B461-70393A35242B}"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2199936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we will see, before 2008, use of CPOE systems were used in less than 10% of hospitals.  By 2014 three out of four hospitals used CPOE for medication orders, although much less are using CPOE for other types of orders.  The traditional, non-computerized way of placing orders sometimes involves a doctor verbally instructing a nurse or someone else on the healthcare team what orders are needed.  Sometimes a unit clerk transcribes a doctor’s voice recording of instructions.  Sometimes a hand written note (such as a prescription) may be used to communicate an order.  Other times, a telephone conversation between two providers results in an order.  Indeed, many times a note hand written directly into the patient’s chart is how a physician or provider may order a needed service for a patient. </a:t>
            </a:r>
          </a:p>
          <a:p>
            <a:endParaRPr lang="en-US" altLang="en-US" dirty="0" smtClean="0"/>
          </a:p>
          <a:p>
            <a:r>
              <a:rPr lang="en-US" altLang="en-US" dirty="0" smtClean="0"/>
              <a:t>Traditionally, the process of placing orders has developed to be as convenient for the doctor as possible.  Physicians who round on patients need to be efficient.  Their workflows have evolved to maximize the amount of time they spend seeing patients.  When CPOE is introduced -- which requires them to directly enter their orders into a computer system -- it can be very disruptive to their routines.  Nevertheless, there are many benefits to CPOE. </a:t>
            </a:r>
          </a:p>
          <a:p>
            <a:endParaRPr lang="en-US" altLang="en-US" dirty="0" smtClean="0">
              <a:solidFill>
                <a:srgbClr val="FF0000"/>
              </a:solidFill>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9AAA74-C71B-41D2-A545-4D9641A8466D}"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1589069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descr="The image shows a handwritten prescription for Haldol.  There is a mark that looks like a period after the word haldol, but it also could be a decimal point before the number 5, making it difficult to tell it it is supposed to be  &quot;5 or .5&quot; milligrams.  The prescription was misinterpreted and dispensed as Haldol 5 mg instead oif 0.5mg as the prescriber had intended.&#10;"/>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By the way, here is another example of the sort of prescription that can cause harm to a patient.  While this prescription may be more legible than the last one we saw, there is still a serious problem..</a:t>
            </a:r>
          </a:p>
          <a:p>
            <a:endParaRPr lang="en-US" altLang="en-US" smtClean="0"/>
          </a:p>
          <a:p>
            <a:r>
              <a:rPr lang="en-US" altLang="en-US" smtClean="0"/>
              <a:t>If not caught, this prescription could result in a severe overdose to the patient.  In this case, the prescription was intended to be at the strength of 0.5 (pronounced zero point five) milligrams instead of five milligrams. </a:t>
            </a:r>
          </a:p>
          <a:p>
            <a:endParaRPr lang="en-US" altLang="en-US" smtClean="0"/>
          </a:p>
          <a:p>
            <a:r>
              <a:rPr lang="en-US" altLang="en-US" smtClean="0"/>
              <a:t>A nurse or pharmacist working a busy schedule (which they all are!) may misread the order as 5 milligrams, resulting in the patient receiving an overdose of ten times the ordered dose. </a:t>
            </a:r>
          </a:p>
          <a:p>
            <a:r>
              <a:rPr lang="en-US" altLang="en-US" smtClean="0"/>
              <a:t> </a:t>
            </a:r>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87D419-9C0D-4096-B0CC-28F176C10800}"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2742142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219200" y="685800"/>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 what are the benefits of automating the ordering process?</a:t>
            </a:r>
          </a:p>
          <a:p>
            <a:endParaRPr lang="en-US" altLang="en-US" smtClean="0"/>
          </a:p>
          <a:p>
            <a:r>
              <a:rPr lang="en-US" altLang="en-US" smtClean="0"/>
              <a:t>First, it makes poor penmanship completely irrelevant.  All orders are entered into a computer and are therefore typed.  When printed or read, legibility is not an issue.</a:t>
            </a:r>
          </a:p>
          <a:p>
            <a:endParaRPr lang="en-US" altLang="en-US" smtClean="0"/>
          </a:p>
          <a:p>
            <a:r>
              <a:rPr lang="en-US" altLang="en-US" smtClean="0"/>
              <a:t>Second, unlike with a hard copy, the electronic order cannot be misplaced or submitted with incomplete information. An important bit of information frequently left off handwritten prescriptions is a patient’s weight.  This can be a problem for pediatric or geriatric patients who may need medicines formulated for their weight for maximum benefit and safety.</a:t>
            </a:r>
          </a:p>
          <a:p>
            <a:endParaRPr lang="en-US" altLang="en-US" smtClean="0"/>
          </a:p>
          <a:p>
            <a:r>
              <a:rPr lang="en-US" altLang="en-US" smtClean="0"/>
              <a:t>Lastly, the order can be traced back to the provider very easily through the CPOE system.  In hospitals, where constant shift changes make it more difficult to determine which physician ordered a given test or drug, CPOE systems can reliably log exactly who ordered what and when. In a very well cited article by Dr. David Bates and colleagues, a simple CPOE system was found to reduce drug errors by 55%.</a:t>
            </a:r>
          </a:p>
          <a:p>
            <a:endParaRPr lang="en-US" altLang="en-US" smtClean="0"/>
          </a:p>
          <a:p>
            <a:r>
              <a:rPr lang="en-US" altLang="en-US" smtClean="0"/>
              <a:t>CPOE systems can be coupled with more “complex systems” such as clinical decision support systems.  These more complex systems can help intercept inappropriate doses, flag harmful drug-drug interactions, or flag an allergy that a particular patient has.  These more sophisticated systems were found to reduce drug errors by 83% by the research team led by Dr. David Bates. </a:t>
            </a:r>
          </a:p>
          <a:p>
            <a:endParaRPr lang="en-US" altLang="en-US" smtClean="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40D579-6712-4017-B8BB-2C9A1106AFA8}"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1652135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 again, just to review, CPOE is something that you would find in a hospital inpatient setting.  CPOE systems can handle all physician orders, not just medication orders.  </a:t>
            </a:r>
          </a:p>
          <a:p>
            <a:endParaRPr lang="en-US" altLang="en-US" smtClean="0"/>
          </a:p>
          <a:p>
            <a:r>
              <a:rPr lang="en-US" altLang="en-US" smtClean="0"/>
              <a:t>On the other hand, e-prescribing  (pronounced E-prescribing) systems are used for drug order entry systems that are used in physician offices or in outpatient settings.  The term “e-prescribing” generally refers to pharmacy orders only, mainly because these are the most common type of orders in the outpatient setting.  But it is important to note that outpatient information systems used by physicians can also include electronic capabilities to request other types of orders. </a:t>
            </a: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189F16-4F06-4925-A524-0AD327FAF8C8}"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3839423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Now, to the history of CPOE...</a:t>
            </a:r>
          </a:p>
          <a:p>
            <a:endParaRPr lang="en-US" altLang="en-US" dirty="0" smtClean="0"/>
          </a:p>
          <a:p>
            <a:r>
              <a:rPr lang="en-US" altLang="en-US" dirty="0" smtClean="0"/>
              <a:t>The first CPOE system was a system called MIS (pronounced M-I-S) or Medical Information System.  This was developed by Lockheed Martin and installed at El Camino (pronounced el-</a:t>
            </a:r>
            <a:r>
              <a:rPr lang="en-US" altLang="en-US" dirty="0" err="1" smtClean="0"/>
              <a:t>kah</a:t>
            </a:r>
            <a:r>
              <a:rPr lang="en-US" altLang="en-US" dirty="0" smtClean="0"/>
              <a:t>-</a:t>
            </a:r>
            <a:r>
              <a:rPr lang="en-US" altLang="en-US" dirty="0" err="1" smtClean="0"/>
              <a:t>meen</a:t>
            </a:r>
            <a:r>
              <a:rPr lang="en-US" altLang="en-US" dirty="0" smtClean="0"/>
              <a:t>-o) hospital in California.  Implementation of the system started in 1971 and took two years to complete.  Once operational, physicians were able to order medications quickly with a few simple clicks. </a:t>
            </a:r>
          </a:p>
          <a:p>
            <a:endParaRPr lang="en-US" altLang="en-US" dirty="0" smtClean="0"/>
          </a:p>
          <a:p>
            <a:r>
              <a:rPr lang="en-US" altLang="en-US" dirty="0" smtClean="0"/>
              <a:t>Interestingly, the MIS system eventually became the basis for the CPOE product sold by Eclipsys (pronounced  E  CLIPS sis ) Corporation, which has since merged with </a:t>
            </a:r>
            <a:r>
              <a:rPr lang="en-US" altLang="en-US" dirty="0" err="1" smtClean="0"/>
              <a:t>Allscripts</a:t>
            </a:r>
            <a:r>
              <a:rPr lang="en-US" altLang="en-US" dirty="0" smtClean="0"/>
              <a:t>.  </a:t>
            </a:r>
          </a:p>
          <a:p>
            <a:endParaRPr lang="en-US" altLang="en-US" dirty="0" smtClean="0"/>
          </a:p>
          <a:p>
            <a:r>
              <a:rPr lang="en-US" altLang="en-US" dirty="0" smtClean="0"/>
              <a:t>Early studies of this system found that it reduced the number of incomplete prescriptions to almost zero, and significantly increased the number of radiology orders that included complete information such as clinical indications.  </a:t>
            </a:r>
          </a:p>
          <a:p>
            <a:r>
              <a:rPr lang="en-US" altLang="en-US" dirty="0" smtClean="0"/>
              <a:t> </a:t>
            </a:r>
          </a:p>
          <a:p>
            <a:r>
              <a:rPr lang="en-US" altLang="en-US" dirty="0" smtClean="0"/>
              <a:t> </a:t>
            </a:r>
          </a:p>
          <a:p>
            <a:pPr eaLnBrk="1" hangingPunct="1">
              <a:spcBef>
                <a:spcPct val="0"/>
              </a:spcBef>
            </a:pPr>
            <a:endParaRPr lang="en-US" altLang="en-US" dirty="0" smtClean="0"/>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2FAB43-4979-4DE8-BE1A-417F08874B97}"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321355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Despite the success of MIS in 1971, over a decade passed before more organizations began experimenting with CPOE installations. </a:t>
            </a:r>
          </a:p>
          <a:p>
            <a:endParaRPr lang="en-US" altLang="en-US" smtClean="0"/>
          </a:p>
          <a:p>
            <a:r>
              <a:rPr lang="en-US" altLang="en-US" smtClean="0"/>
              <a:t>In 1984, an early pioneer was Wishard (pronounced WISH erd ) Memorial Hospital in Indianapolis.  Wishard Memorial installed a CPOE system developed by the Regenstrief (pronounced REE gen (like again) streef) Institute.  This CPOE system included an early clinical decision support system that triggered reminders or alerts when a physician would order a test or drug.  Given that computers of this era were very slow compared to their modern counterparts, using the system required more time than using the traditional paper method because the slow computers needed to process a lot of information to provide decision support.  </a:t>
            </a:r>
          </a:p>
          <a:p>
            <a:endParaRPr lang="en-US" altLang="en-US" smtClean="0"/>
          </a:p>
          <a:p>
            <a:endParaRPr lang="en-US" altLang="en-US" smtClean="0"/>
          </a:p>
          <a:p>
            <a:pPr eaLnBrk="1" hangingPunct="1">
              <a:spcBef>
                <a:spcPct val="0"/>
              </a:spcBef>
            </a:pPr>
            <a:r>
              <a:rPr lang="en-US" altLang="en-US" smtClean="0"/>
              <a:t> </a:t>
            </a:r>
          </a:p>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AF7530-D173-4FA0-AE7F-0A6EBB75853C}"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700767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Several years later, in 1986, the New York University Hospital installed an upgraded version of the MIS system originally used in El Camino Hospital.  </a:t>
            </a:r>
          </a:p>
          <a:p>
            <a:endParaRPr lang="en-US" altLang="en-US" smtClean="0"/>
          </a:p>
          <a:p>
            <a:r>
              <a:rPr lang="en-US" altLang="en-US" smtClean="0"/>
              <a:t>Studies of the system at NYU confirmed earlier studies demonstrating a reduction in incomplete orders and added some findings regarding faster turn-around times for pharmacy and laboratory orders.</a:t>
            </a:r>
          </a:p>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5300EA-85E2-4B52-AECA-F0BABEE2048A}"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1495009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Much of the history discussed thus far was summarized in a 1994 article by Sittig (pronounced SIT ig) and Stead (pronounced Sted (like instead)).  In their article, they reviewed all the published studies about CPOE through the early 1990s.  </a:t>
            </a:r>
          </a:p>
          <a:p>
            <a:endParaRPr lang="en-US" altLang="en-US" smtClean="0"/>
          </a:p>
          <a:p>
            <a:endParaRPr lang="en-US" altLang="en-US" smtClean="0"/>
          </a:p>
          <a:p>
            <a:r>
              <a:rPr lang="en-US" altLang="en-US" smtClean="0"/>
              <a:t>This graph is an analysis of their bibliography.  As can be seen, the number of published articles about CPOE was small in the 1970s.  By the mid-to-late 1980s, however, a great deal of scholarly activity was developing around CPOE.  Many of these studies tried to answer research questions about the impact of different implementation strategies for CPOE.</a:t>
            </a:r>
          </a:p>
        </p:txBody>
      </p:sp>
      <p:sp>
        <p:nvSpPr>
          <p:cNvPr id="481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5728A5-EBC6-49E8-A5F2-11A0EEECA86C}"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1752540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Some of the research studies tried to address such questions as: should CPOE systems be rolled-out all at once? Or in phases?  Should all CPOE functions come online at the same time, or should a bare-bones version be used first so that users can more slowly adapt to the new system? </a:t>
            </a:r>
          </a:p>
          <a:p>
            <a:endParaRPr lang="en-US" altLang="en-US" smtClean="0"/>
          </a:p>
          <a:p>
            <a:r>
              <a:rPr lang="en-US" altLang="en-US" smtClean="0"/>
              <a:t>What institutional policies should be developed when CPOE is implemented?</a:t>
            </a:r>
          </a:p>
          <a:p>
            <a:endParaRPr lang="en-US" altLang="en-US" smtClean="0"/>
          </a:p>
          <a:p>
            <a:r>
              <a:rPr lang="en-US" altLang="en-US" smtClean="0"/>
              <a:t>For example, if doctors are required to enter all orders themselves, what happens when a physician telephones an order (which is frequently the case)?  Hospitals need to think through the changes that occur as a result of CPOE, and come up with policies that make sense for their institutions.</a:t>
            </a:r>
          </a:p>
          <a:p>
            <a:r>
              <a:rPr lang="en-US" altLang="en-US" smtClean="0"/>
              <a:t> </a:t>
            </a:r>
          </a:p>
        </p:txBody>
      </p:sp>
      <p:sp>
        <p:nvSpPr>
          <p:cNvPr id="491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4E3F4A-0255-4322-92D7-56BC68A45E80}"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3719479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How does an organization secure end-user buy-in when implementing such a costly system? </a:t>
            </a:r>
          </a:p>
          <a:p>
            <a:endParaRPr lang="en-US" altLang="en-US" smtClean="0"/>
          </a:p>
          <a:p>
            <a:r>
              <a:rPr lang="en-US" altLang="en-US" smtClean="0"/>
              <a:t>Many early implementations, and even some today, were met with dissatisfaction with the system, especially among physician groups.  Over the past thirty years, we have collectively learned a great deal about how to appropriately plan for CPOE, implement it, and support users, especially in the critical transition period. </a:t>
            </a:r>
          </a:p>
          <a:p>
            <a:endParaRPr lang="en-US" altLang="en-US" smtClean="0"/>
          </a:p>
          <a:p>
            <a:r>
              <a:rPr lang="en-US" altLang="en-US" smtClean="0"/>
              <a:t>What is the best method for entering data?</a:t>
            </a:r>
          </a:p>
          <a:p>
            <a:endParaRPr lang="en-US" altLang="en-US" smtClean="0"/>
          </a:p>
          <a:p>
            <a:r>
              <a:rPr lang="en-US" altLang="en-US" smtClean="0"/>
              <a:t>Early systems used hardwired computers centrally located, usually in nurses’ stations.  More modern systems utilize handheld devices or tablets which seem to be less disruptive to workflows. </a:t>
            </a:r>
          </a:p>
          <a:p>
            <a:endParaRPr lang="en-US" altLang="en-US" smtClean="0"/>
          </a:p>
          <a:p>
            <a:r>
              <a:rPr lang="en-US" altLang="en-US" smtClean="0"/>
              <a:t>Ultimately, the lessons learned are very similar to any “best practices” we now know for many software development projects. </a:t>
            </a:r>
          </a:p>
          <a:p>
            <a:r>
              <a:rPr lang="en-US" altLang="en-US" smtClean="0"/>
              <a:t> </a:t>
            </a:r>
          </a:p>
        </p:txBody>
      </p:sp>
      <p:sp>
        <p:nvSpPr>
          <p:cNvPr id="491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B0C068-A5CF-4E46-AD72-543981822CBE}"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34227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Objectives for this unit, History of CPOE and E-Prescribing are to discuss the evolving capabilities of CPOE and e-prescribing systems and to discuss the impact of these systems on patient safety and quality.</a:t>
            </a:r>
          </a:p>
        </p:txBody>
      </p:sp>
      <p:sp>
        <p:nvSpPr>
          <p:cNvPr id="21508"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21509" name="Slide Number Placeholder 4"/>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282ECB-7E6E-4BB6-8B77-82DF25780E23}"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4245353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Estimating CPOE adoption rates, at any point in time, has been a challenge.  There are few routinely collected data sources that tell us which hospitals have CPOE and which hospitals do not.  Depicted in</a:t>
            </a:r>
            <a:r>
              <a:rPr lang="en-US" altLang="en-US" smtClean="0">
                <a:solidFill>
                  <a:srgbClr val="FF0000"/>
                </a:solidFill>
              </a:rPr>
              <a:t> this </a:t>
            </a:r>
            <a:r>
              <a:rPr lang="en-US" altLang="en-US" smtClean="0"/>
              <a:t>graph, are results from various data sources, published by different authors, that reported CPOE adoption by hospitals in 2002, 2003, and 2004.</a:t>
            </a:r>
          </a:p>
          <a:p>
            <a:endParaRPr lang="en-US" altLang="en-US" smtClean="0"/>
          </a:p>
          <a:p>
            <a:r>
              <a:rPr lang="en-US" altLang="en-US" smtClean="0"/>
              <a:t>Common to all surveys is the fact that </a:t>
            </a:r>
            <a:r>
              <a:rPr lang="en-US" altLang="en-US" i="1" smtClean="0"/>
              <a:t>FULL</a:t>
            </a:r>
            <a:r>
              <a:rPr lang="en-US" altLang="en-US" smtClean="0"/>
              <a:t> CPOE adoption at this point was still pretty rare with less than 10% of hospitals having it (even under the most generous estimation).  </a:t>
            </a:r>
          </a:p>
          <a:p>
            <a:endParaRPr lang="en-US" altLang="en-US" smtClean="0"/>
          </a:p>
          <a:p>
            <a:r>
              <a:rPr lang="en-US" altLang="en-US" smtClean="0"/>
              <a:t>Compounding the unreliability of national estimates of CPOE adoption is the fact that each researcher was using data that defined CPOE adoption slightly differently.  For example, a given hospital can have a full CPOE system installed, but only in one wing of the hospital.  Depending on how a question is asked on a survey, respondents may give different answers.  Hence, you see the wide variability, even in the same year, when hospitals are surveyed about their CPOE status. It is also worth mentioning that while adoption is consistently low during this time frame, the number of hospitals </a:t>
            </a:r>
            <a:r>
              <a:rPr lang="en-US" altLang="en-US" i="1" smtClean="0"/>
              <a:t>considering </a:t>
            </a:r>
            <a:r>
              <a:rPr lang="en-US" altLang="en-US" smtClean="0"/>
              <a:t>implementation or who have </a:t>
            </a:r>
            <a:r>
              <a:rPr lang="en-US" altLang="en-US" i="1" smtClean="0"/>
              <a:t>partial</a:t>
            </a:r>
            <a:r>
              <a:rPr lang="en-US" altLang="en-US" smtClean="0"/>
              <a:t> systems implementations was much higher.</a:t>
            </a:r>
          </a:p>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EC6AB7-13A6-4D78-B387-C102CD16208B}"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1458199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Before we get back to our historical timeline, it is worthwhile to mention an important innovator namely, the U.S. Department of Veterans Affairs or VA (pronounced V-A).  The VA provides healthcare benefits to US military veterans and their families.  The VA system includes over 160 hospitals and more than 800 community clinics.</a:t>
            </a:r>
          </a:p>
          <a:p>
            <a:endParaRPr lang="en-US" altLang="en-US" smtClean="0"/>
          </a:p>
          <a:p>
            <a:r>
              <a:rPr lang="en-US" altLang="en-US" smtClean="0"/>
              <a:t>The VA has a long and marked history with health IT in general. The system began nationwide adoption of CPOE between 1997 and 2002.  The VA’s computerized patient record system, or CPRS, (pronounced C-P-R-S) supports physician order entry and electronic note entry.  By 2002, providers nationwide at VA hospitals and clinics entered over 90% of all pharmacy orders electronically.</a:t>
            </a:r>
          </a:p>
          <a:p>
            <a:endParaRPr lang="en-US" altLang="en-US" smtClean="0"/>
          </a:p>
          <a:p>
            <a:r>
              <a:rPr lang="en-US" altLang="en-US" smtClean="0"/>
              <a:t>Today, the VA’s system is among the “most wired” and has served as an exemplar on how such a system can be deployed on a national level. </a:t>
            </a:r>
          </a:p>
          <a:p>
            <a:pPr eaLnBrk="1" hangingPunct="1">
              <a:spcBef>
                <a:spcPct val="0"/>
              </a:spcBef>
            </a:pPr>
            <a:r>
              <a:rPr lang="en-US" altLang="en-US" smtClean="0"/>
              <a:t> </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EE2924-0291-4C50-9E05-EA4B12E16385}"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2817171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period from 1994 to 2004 was a time of significant growth in commercial CPOE systems.  Previously, almost all CPOE systems were developed in-house by researchers and experts, most commonly in academic health centers.  In contrast, during this time period, many hospitals starting buying vendor-developed systems which were becoming increasingly available.</a:t>
            </a:r>
          </a:p>
          <a:p>
            <a:endParaRPr lang="en-US" altLang="en-US" smtClean="0"/>
          </a:p>
          <a:p>
            <a:r>
              <a:rPr lang="en-US" altLang="en-US" smtClean="0"/>
              <a:t>In 2000, an organization called Leapfrog was established.  This organization, a conglomerate of large, fortune 500 companies, collectively buys health insurance for their employees.  Those employees represent a sizeable proportion of Americans.  Wanting to encourage hospitals to improve their quality, Leapfrog came up with a set of criteria that they wanted hospitals to follow in order to gain business from insurance companies representing Leapfrog-affiliated company employees.  Adopting CPOE was among the suggested improvements. This was a concerted effort, using market forces, to encourage hospitals to engage in activities believed to improve quality.  Hospitals were given credit for making “leaps” forward toward CPOE adoption with the use of decision support systems. </a:t>
            </a:r>
          </a:p>
          <a:p>
            <a:endParaRPr lang="en-US" altLang="en-US" smtClean="0"/>
          </a:p>
          <a:p>
            <a:r>
              <a:rPr lang="en-US" altLang="en-US" smtClean="0"/>
              <a:t>Lastly, in the mid-to late 2000s there was an increased focus on studying the benefits of CPOE and the lessons learned from the many installations occurring around the country. </a:t>
            </a:r>
          </a:p>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5ED241-53FB-4BA9-8977-5429891C5E7A}"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2216877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2005 marked a milestone year for CPOE, but this one was negative.</a:t>
            </a:r>
          </a:p>
          <a:p>
            <a:endParaRPr lang="en-US" altLang="en-US" smtClean="0"/>
          </a:p>
          <a:p>
            <a:r>
              <a:rPr lang="en-US" altLang="en-US" smtClean="0"/>
              <a:t>In this year, a group of researchers from the University of Pennsylvania published an article suggesting that the CPOE implementation at their hospital was associated with an </a:t>
            </a:r>
            <a:r>
              <a:rPr lang="en-US" altLang="en-US" i="1" smtClean="0"/>
              <a:t>increase </a:t>
            </a:r>
            <a:r>
              <a:rPr lang="en-US" altLang="en-US" smtClean="0"/>
              <a:t>in medical errors.  Unlike most of the home-grown systems appearing in the literature previously, this study examined a commercially available CPOE system and garnered much media attention. </a:t>
            </a:r>
          </a:p>
          <a:p>
            <a:endParaRPr lang="en-US" altLang="en-US" smtClean="0"/>
          </a:p>
          <a:p>
            <a:r>
              <a:rPr lang="en-US" altLang="en-US" smtClean="0"/>
              <a:t>The article triggered a set of editorials and expert commentaries in a variety of HIT (pronounced H-I-T) journals, by many of the leading CPOE experts in the country.  The entire series of events reminded us that the mere presence of a CPOE system does not improve care.  Instead, CPOE systems need to be consistently updated and refined to take full advantage of lessons learned from how the system is used.  As it turns out, by the time the article by the University of Pennsylvania’s team was published, their own system had been upgraded and refined and was no longer believed to have the problems that led to their research conclusions.  </a:t>
            </a:r>
          </a:p>
          <a:p>
            <a:endParaRPr lang="en-US" altLang="en-US" smtClean="0"/>
          </a:p>
          <a:p>
            <a:r>
              <a:rPr lang="en-US" altLang="en-US" smtClean="0"/>
              <a:t>Lastly, the attention received by this article resulted in the creation of a federal task force on “unintended consequences” with the Office of the National Coordinator for Health Information Technology.</a:t>
            </a:r>
          </a:p>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A3872B-F926-463E-8CD2-B42A5A4BA610}"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488241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addition to the push for CPOE from the Leapfrog Group, the HITECH Act that was part of the American Recovery and Reinvestment Act of 2009 included incentives for EHR adoption and use of CPOE as a part of the Meaningful Use requirements.  This led to a dramatic increase in the adoption of CPOE.   A distinction between what is called a basic and comprehensive EHR has been made.  In regard to CPOE, a basic EHR includes use of CPOE for medications, while a comprehensive EHR includes use of CPOE for medications, laboratory reports,  radiology tests, consultations, and nursing orders.  A comprehensive EHR also includes the use of clinical decision support such as clinical guidelines and a variety of drug interaction rules, such as drug-drug, drug-allergy, drug –lab and drug dosing support.  </a:t>
            </a:r>
          </a:p>
          <a:p>
            <a:r>
              <a:rPr lang="en-US" altLang="en-US" dirty="0" smtClean="0"/>
              <a:t>Studies by the Office of the National Coordinator for Health Information Technology showed that by 2014 76% of hospitals had adopted at least a basic EHR and over 34% had adopted a comprehensive EHR.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326BAB-1F82-4512-B4BE-3185BAF62395}"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2260573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concludes Lecture </a:t>
            </a:r>
            <a:r>
              <a:rPr lang="en-US" altLang="en-US" b="1" smtClean="0"/>
              <a:t>a</a:t>
            </a:r>
            <a:r>
              <a:rPr lang="en-US" altLang="en-US" smtClean="0"/>
              <a:t> of History of CPOE and E-Prescribing. </a:t>
            </a:r>
          </a:p>
          <a:p>
            <a:pPr eaLnBrk="1" hangingPunct="1">
              <a:spcBef>
                <a:spcPct val="0"/>
              </a:spcBef>
            </a:pPr>
            <a:endParaRPr lang="en-US" altLang="en-US" smtClean="0"/>
          </a:p>
          <a:p>
            <a:pPr eaLnBrk="1" hangingPunct="1">
              <a:spcBef>
                <a:spcPct val="0"/>
              </a:spcBef>
            </a:pPr>
            <a:r>
              <a:rPr lang="en-US" altLang="en-US" smtClean="0"/>
              <a:t>In summary, we explained how the evolving capabilities of CPOE systems impact quality and patient safety in the hospital setting.</a:t>
            </a:r>
          </a:p>
        </p:txBody>
      </p:sp>
      <p:sp>
        <p:nvSpPr>
          <p:cNvPr id="2253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22533" name="Slide Number Placeholder 4"/>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076588-B4B2-4A60-AF2E-84AF344F240A}"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1940256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 Audio”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815296-495C-406B-A75A-F3D583192584}"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4151562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 Audio”</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1E47F7-441B-4A57-BFC5-679A9B8CFD3F}"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2210998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Audio</a:t>
            </a:r>
            <a:endParaRPr lang="en-US" dirty="0"/>
          </a:p>
        </p:txBody>
      </p:sp>
      <p:sp>
        <p:nvSpPr>
          <p:cNvPr id="4" name="Slide Number Placeholder 3"/>
          <p:cNvSpPr>
            <a:spLocks noGrp="1"/>
          </p:cNvSpPr>
          <p:nvPr>
            <p:ph type="sldNum" sz="quarter" idx="10"/>
          </p:nvPr>
        </p:nvSpPr>
        <p:spPr/>
        <p:txBody>
          <a:bodyPr/>
          <a:lstStyle/>
          <a:p>
            <a:fld id="{6AE609FD-2C47-4971-909A-9F3154C6F6B4}" type="slidenum">
              <a:rPr lang="en-US" altLang="en-US" smtClean="0"/>
              <a:pPr/>
              <a:t>28</a:t>
            </a:fld>
            <a:endParaRPr lang="en-US" altLang="en-US"/>
          </a:p>
        </p:txBody>
      </p:sp>
    </p:spTree>
    <p:extLst>
      <p:ext uri="{BB962C8B-B14F-4D97-AF65-F5344CB8AC3E}">
        <p14:creationId xmlns:p14="http://schemas.microsoft.com/office/powerpoint/2010/main" val="1408694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Audio.</a:t>
            </a:r>
          </a:p>
          <a:p>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Health IT Workforce Curriculum Version 4.0</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solidFill>
                  <a:prstClr val="black"/>
                </a:solidFill>
              </a:rPr>
              <a:pPr/>
              <a:t>29</a:t>
            </a:fld>
            <a:endParaRPr lang="en-US" altLang="en-US">
              <a:solidFill>
                <a:prstClr val="black"/>
              </a:solidFill>
            </a:endParaRPr>
          </a:p>
        </p:txBody>
      </p:sp>
    </p:spTree>
    <p:extLst>
      <p:ext uri="{BB962C8B-B14F-4D97-AF65-F5344CB8AC3E}">
        <p14:creationId xmlns:p14="http://schemas.microsoft.com/office/powerpoint/2010/main" val="303634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Before we begin thinking about the history of CPOE (we will define this term later in this lecture) let’s briefly consider what life was like during medieval times.  The Middle Ages, as they are sometimes called, were more than 500 years ago.</a:t>
            </a:r>
          </a:p>
          <a:p>
            <a:endParaRPr lang="en-US" altLang="en-US" smtClean="0"/>
          </a:p>
          <a:p>
            <a:r>
              <a:rPr lang="en-US" altLang="en-US" smtClean="0"/>
              <a:t>Life was very different.  Certainly, there were no computers and no Internet connections.  </a:t>
            </a: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95857B-AC64-4168-BD72-607576D113BF}"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329965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Patients during that time would seek the care of a physician who might have decided that a prescription compound (such as a medication, an herb, or some other concoction) was warranted. </a:t>
            </a: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AD9BAF-8273-48EC-A889-48827F7DD764}"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12355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patient would then have to travel across the village in order to present the doctor’s prescription to a chemist... </a:t>
            </a: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50BDDA-2FB0-4136-BC4B-E1E8126B2B56}"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1904522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chemist and the doctor were literate. Thus the chemist could decipher the written note from the physician.  Chances are, the patient could not.</a:t>
            </a:r>
          </a:p>
          <a:p>
            <a:endParaRPr lang="en-US" altLang="en-US" smtClean="0"/>
          </a:p>
          <a:p>
            <a:r>
              <a:rPr lang="en-US" altLang="en-US" smtClean="0"/>
              <a:t>The chemist needed to prepare the physician’s order to exact specifications, and frequently had to mix a variety of compounds.  Any error in interpreting the doctor’s notes, such as misreading the type of “medicine” ordered, the amount prescribed, or the frequency of ingestion, could potentially harm the patient. </a:t>
            </a:r>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5680A8-4F8D-40F1-B7BA-38967CCD4F03}"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245603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Strangely enough, in many ways this process hasn’t changed much in modern times.  Certainly, there is a lot more science underpinning the practice of medicine and pharmacy, but certain facts still remain.  For example, until very recently, prescriptions were still written using Latin abbreviations which many patients do not understand.  Second, the pharmacist still needed to quote, unquote “decode” the physician’s handwriting -- which at times could be difficult because legible penmanship is not something that’s taught in medical schools. </a:t>
            </a:r>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1C554A-2994-4828-88E6-9ED800B9BB40}"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2279867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image on your screen is an example of the sort of prescription that has been written in modern times that has caused harm to patients.  In this particular case, a drug called Isordil (pronounced EYE-sore-dill) (which is a nitrate used for angina (pronounced Ann—gin—uh)) was prescribed.  The pharmacist filled the medication as Plendil (pronounced  Plen-dill ) (a calcium channel blocker used for hypertension).  After taking the medication every 6 hours as instructed the patient suffered a heart attack and later died.  By the way, “q6 hours” (pronounced Q-6- hours) is the Latin abbreviation for “every 6 hours”).</a:t>
            </a:r>
          </a:p>
          <a:p>
            <a:endParaRPr lang="en-US" altLang="en-US" smtClean="0"/>
          </a:p>
          <a:p>
            <a:r>
              <a:rPr lang="en-US" altLang="en-US" smtClean="0"/>
              <a:t>Needless to say, the physician was sued because it was very difficult to interpret what his intention was when he wrote that prescription.  The pharmacist was also sued because he dispensed Plendil at more than the maximum dose of 10 milligrams, and the pharmacy was sued because its computer system did not catch the excessive dose.</a:t>
            </a:r>
          </a:p>
          <a:p>
            <a:endParaRPr lang="en-US" altLang="en-US" smtClean="0"/>
          </a:p>
          <a:p>
            <a:r>
              <a:rPr lang="en-US" altLang="en-US" smtClean="0"/>
              <a:t>All three errors made by the physician, the pharmacist, and the pharmacy could have been prevented with the use of CPOE... so now let’s define it. </a:t>
            </a:r>
          </a:p>
          <a:p>
            <a:endParaRPr lang="en-US" altLang="en-US" smtClean="0"/>
          </a:p>
          <a:p>
            <a:r>
              <a:rPr lang="en-US" altLang="en-US" smtClean="0"/>
              <a:t> </a:t>
            </a:r>
          </a:p>
          <a:p>
            <a:pPr eaLnBrk="1" hangingPunct="1">
              <a:spcBef>
                <a:spcPct val="0"/>
              </a:spcBef>
            </a:pPr>
            <a:r>
              <a:rPr lang="en-US" altLang="en-US" smtClean="0"/>
              <a:t> </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2ADD17-8808-4502-9C95-A95B3A7410CB}"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2457547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CPOE is a system enabling physicians to enter orders through a computer system.</a:t>
            </a:r>
          </a:p>
          <a:p>
            <a:endParaRPr lang="en-US" altLang="en-US" smtClean="0"/>
          </a:p>
          <a:p>
            <a:r>
              <a:rPr lang="en-US" altLang="en-US" smtClean="0"/>
              <a:t>“Orders” include prescribing drugs (like we have already discussed) but can also include ordering lab tests or radiology tests (such as X-rays or CAT scans) and ordering services such as physical therapy sessions that a patient may require.  Technically, orders could also include referrals to other physicians or locations of care.</a:t>
            </a:r>
          </a:p>
          <a:p>
            <a:endParaRPr lang="en-US" altLang="en-US" smtClean="0"/>
          </a:p>
          <a:p>
            <a:r>
              <a:rPr lang="en-US" altLang="en-US" smtClean="0"/>
              <a:t>The acronym CPOE  is used collectively to refer to several terms meaning roughly the same thing.  The “C” in CPOE can stand for “Computerized,” “Computer-based,” or “Care” as in “Care” provider.  Likewise, the “P” can refer to “physician” or “provider,” to acknowledge the fact that non-physician caregivers are able to request orders for patients as well.</a:t>
            </a:r>
          </a:p>
          <a:p>
            <a:endParaRPr lang="en-US" altLang="en-US" smtClean="0"/>
          </a:p>
          <a:p>
            <a:r>
              <a:rPr lang="en-US" altLang="en-US" smtClean="0"/>
              <a:t>Generally speaking, all three terms are used somewhat interchangeably.  </a:t>
            </a:r>
          </a:p>
          <a:p>
            <a:endParaRPr lang="en-US" altLang="en-US" smtClean="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4DA90D-B646-4C74-A059-026257BFFC22}"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807709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pic>
        <p:nvPicPr>
          <p:cNvPr id="3" name="Picture 2" descr="The Office of the National Coordinator (ONC) for Health Information Technology." title="ON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9"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15"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7"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8"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dirty="0" smtClean="0"/>
              <a:t>Click to edit Master text styles</a:t>
            </a:r>
          </a:p>
        </p:txBody>
      </p:sp>
      <p:sp>
        <p:nvSpPr>
          <p:cNvPr id="19"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7506481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dirty="0" smtClean="0"/>
              <a:t>Click to edit Master text styles</a:t>
            </a:r>
          </a:p>
          <a:p>
            <a:pPr lvl="1"/>
            <a:r>
              <a:rPr lang="en-US" dirty="0"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0569402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dirty="0" smtClean="0"/>
              <a:t>Click to edit Master text styles</a:t>
            </a:r>
          </a:p>
          <a:p>
            <a:pPr lvl="1"/>
            <a:r>
              <a:rPr lang="en-US" dirty="0"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dirty="0" smtClean="0"/>
              <a:t>Click to edit Master text styles</a:t>
            </a:r>
          </a:p>
          <a:p>
            <a:pPr lvl="1"/>
            <a:r>
              <a:rPr lang="en-US" dirty="0"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dirty="0" smtClean="0"/>
              <a:t>Click to edit Master text styles</a:t>
            </a:r>
          </a:p>
          <a:p>
            <a:pPr lvl="1"/>
            <a:r>
              <a:rPr lang="en-US" dirty="0"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3710176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dirty="0" smtClean="0"/>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709301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a:solidFill>
                  <a:srgbClr val="0070C0"/>
                </a:solidFill>
                <a:cs typeface="Arial" panose="020B0604020202020204" pitchFamily="34" charset="0"/>
              </a:rPr>
              <a:t>Creating a Custom Layout</a:t>
            </a:r>
          </a:p>
          <a:p>
            <a:r>
              <a:rPr lang="en-US" dirty="0">
                <a:solidFill>
                  <a:prstClr val="black"/>
                </a:solidFill>
              </a:rPr>
              <a:t>Follow the instructions on this slide layout if none of the existing layouts (in the current template) work well for the current slide you would like to create or edit.</a:t>
            </a:r>
          </a:p>
        </p:txBody>
      </p:sp>
      <p:sp>
        <p:nvSpPr>
          <p:cNvPr id="6" name="TextBox 5"/>
          <p:cNvSpPr txBox="1"/>
          <p:nvPr userDrawn="1"/>
        </p:nvSpPr>
        <p:spPr>
          <a:xfrm>
            <a:off x="101600" y="2567642"/>
            <a:ext cx="9144000" cy="3970318"/>
          </a:xfrm>
          <a:prstGeom prst="rect">
            <a:avLst/>
          </a:prstGeom>
          <a:noFill/>
        </p:spPr>
        <p:txBody>
          <a:bodyPr wrap="square" rtlCol="0">
            <a:spAutoFit/>
          </a:bodyPr>
          <a:lstStyle/>
          <a:p>
            <a:r>
              <a:rPr lang="en-US" dirty="0">
                <a:solidFill>
                  <a:prstClr val="black"/>
                </a:solidFill>
              </a:rPr>
              <a:t>To create a custom new layout, </a:t>
            </a:r>
            <a:r>
              <a:rPr lang="en-US" b="1" dirty="0">
                <a:solidFill>
                  <a:prstClr val="black"/>
                </a:solidFill>
              </a:rPr>
              <a:t>in the Slide Master view </a:t>
            </a:r>
            <a:r>
              <a:rPr lang="en-US" dirty="0">
                <a:solidFill>
                  <a:prstClr val="black"/>
                </a:solidFill>
              </a:rPr>
              <a:t>do the following:</a:t>
            </a:r>
          </a:p>
          <a:p>
            <a:pPr marL="214313" indent="-214313">
              <a:buFont typeface="Arial" panose="020B0604020202020204" pitchFamily="34" charset="0"/>
              <a:buChar char="•"/>
            </a:pPr>
            <a:r>
              <a:rPr lang="en-US" b="1" dirty="0">
                <a:solidFill>
                  <a:prstClr val="black"/>
                </a:solidFill>
              </a:rPr>
              <a:t>DUPLICATE</a:t>
            </a:r>
            <a:r>
              <a:rPr lang="en-US" dirty="0">
                <a:solidFill>
                  <a:prstClr val="black"/>
                </a:solidFill>
              </a:rPr>
              <a:t> an existing layout to create a new layout.</a:t>
            </a:r>
          </a:p>
          <a:p>
            <a:pPr marL="214313" indent="-214313">
              <a:buFont typeface="Arial" panose="020B0604020202020204" pitchFamily="34" charset="0"/>
              <a:buChar char="•"/>
            </a:pPr>
            <a:r>
              <a:rPr lang="en-US" b="1" dirty="0">
                <a:solidFill>
                  <a:prstClr val="black"/>
                </a:solidFill>
              </a:rPr>
              <a:t>RENAME</a:t>
            </a:r>
            <a:r>
              <a:rPr lang="en-US" dirty="0">
                <a:solidFill>
                  <a:prstClr val="black"/>
                </a:solidFill>
              </a:rPr>
              <a:t> the new layout.</a:t>
            </a:r>
          </a:p>
          <a:p>
            <a:pPr marL="214313" indent="-214313">
              <a:buFont typeface="Arial" panose="020B0604020202020204" pitchFamily="34" charset="0"/>
              <a:buChar char="•"/>
            </a:pPr>
            <a:r>
              <a:rPr lang="en-US" b="1" dirty="0">
                <a:solidFill>
                  <a:prstClr val="black"/>
                </a:solidFill>
              </a:rPr>
              <a:t>Insert or Remove as appropriate PLACEHOLDERS </a:t>
            </a:r>
            <a:r>
              <a:rPr lang="en-US" dirty="0">
                <a:solidFill>
                  <a:prstClr val="black"/>
                </a:solidFill>
              </a:rPr>
              <a:t>on your new layout, resizing &amp; formatting as appropriate. </a:t>
            </a:r>
            <a:r>
              <a:rPr lang="en-US" sz="1600" dirty="0">
                <a:solidFill>
                  <a:prstClr val="black"/>
                </a:solidFill>
              </a:rPr>
              <a:t>(Do not edit your content in the slide master. All content should be edited in the normal presentation design view.) </a:t>
            </a:r>
            <a:r>
              <a:rPr lang="en-US" b="1" dirty="0">
                <a:solidFill>
                  <a:prstClr val="black"/>
                </a:solidFill>
              </a:rPr>
              <a:t>NEVER REMOVE THE LAYOUT’S TITLE CONTAINER</a:t>
            </a:r>
            <a:r>
              <a:rPr lang="en-US" dirty="0">
                <a:solidFill>
                  <a:prstClr val="black"/>
                </a:solidFill>
              </a:rPr>
              <a:t>. </a:t>
            </a:r>
            <a:r>
              <a:rPr lang="en-US" sz="1600" dirty="0">
                <a:solidFill>
                  <a:prstClr val="black"/>
                </a:solidFill>
              </a:rPr>
              <a:t>(It can be resized or formatted, but never removed.)</a:t>
            </a:r>
            <a:endParaRPr lang="en-US" dirty="0">
              <a:solidFill>
                <a:prstClr val="black"/>
              </a:solidFill>
            </a:endParaRPr>
          </a:p>
          <a:p>
            <a:pPr marL="214313" indent="-214313">
              <a:buFont typeface="Arial" panose="020B0604020202020204" pitchFamily="34" charset="0"/>
              <a:buChar char="•"/>
            </a:pPr>
            <a:r>
              <a:rPr lang="en-US" dirty="0">
                <a:solidFill>
                  <a:prstClr val="black"/>
                </a:solidFill>
              </a:rPr>
              <a:t>Check the </a:t>
            </a:r>
            <a:r>
              <a:rPr lang="en-US" b="1" dirty="0">
                <a:solidFill>
                  <a:prstClr val="black"/>
                </a:solidFill>
              </a:rPr>
              <a:t>READING ORDER </a:t>
            </a:r>
            <a:r>
              <a:rPr lang="en-US" dirty="0">
                <a:solidFill>
                  <a:prstClr val="black"/>
                </a:solidFill>
              </a:rPr>
              <a:t>of your new layout. (</a:t>
            </a:r>
            <a:r>
              <a:rPr lang="en-US" sz="1350" u="sng" dirty="0">
                <a:solidFill>
                  <a:prstClr val="black"/>
                </a:solidFill>
                <a:latin typeface="Arial"/>
                <a:hlinkClick r:id="rId2"/>
              </a:rPr>
              <a:t>http://accessibility.psu.edu/microsoftoffice/powerpoint/</a:t>
            </a:r>
            <a:r>
              <a:rPr lang="en-US" sz="1350" dirty="0">
                <a:solidFill>
                  <a:prstClr val="black"/>
                </a:solidFill>
                <a:latin typeface="Arial"/>
              </a:rPr>
              <a:t>) </a:t>
            </a:r>
            <a:r>
              <a:rPr lang="en-US" dirty="0">
                <a:solidFill>
                  <a:prstClr val="black"/>
                </a:solidFill>
              </a:rPr>
              <a:t>Reorder as appropriate so the slide layout’s </a:t>
            </a:r>
            <a:r>
              <a:rPr lang="en-US" b="1" dirty="0">
                <a:solidFill>
                  <a:prstClr val="black"/>
                </a:solidFill>
              </a:rPr>
              <a:t>TITLE is read first</a:t>
            </a:r>
            <a:r>
              <a:rPr lang="en-US" dirty="0">
                <a:solidFill>
                  <a:prstClr val="black"/>
                </a:solidFill>
              </a:rPr>
              <a:t>.</a:t>
            </a:r>
          </a:p>
          <a:p>
            <a:pPr marL="214313" indent="-214313">
              <a:buFont typeface="Arial" panose="020B0604020202020204" pitchFamily="34" charset="0"/>
              <a:buChar char="•"/>
            </a:pPr>
            <a:r>
              <a:rPr lang="en-US" b="1" dirty="0">
                <a:solidFill>
                  <a:prstClr val="black"/>
                </a:solidFill>
              </a:rPr>
              <a:t>SAVE</a:t>
            </a:r>
            <a:r>
              <a:rPr lang="en-US" dirty="0">
                <a:solidFill>
                  <a:prstClr val="black"/>
                </a:solidFill>
              </a:rPr>
              <a:t> your presentation.</a:t>
            </a:r>
          </a:p>
          <a:p>
            <a:pPr marL="214313" indent="-214313">
              <a:buFont typeface="Arial" panose="020B0604020202020204" pitchFamily="34" charset="0"/>
              <a:buChar char="•"/>
            </a:pPr>
            <a:r>
              <a:rPr lang="en-US" b="1" dirty="0">
                <a:solidFill>
                  <a:prstClr val="black"/>
                </a:solidFill>
              </a:rPr>
              <a:t>Close the Master View </a:t>
            </a:r>
            <a:r>
              <a:rPr lang="en-US" dirty="0">
                <a:solidFill>
                  <a:prstClr val="black"/>
                </a:solidFill>
              </a:rPr>
              <a:t>and return to your normal editing (design) view.</a:t>
            </a:r>
          </a:p>
          <a:p>
            <a:pPr marL="214313" indent="-214313">
              <a:buFont typeface="Arial" panose="020B0604020202020204" pitchFamily="34" charset="0"/>
              <a:buChar char="•"/>
            </a:pPr>
            <a:r>
              <a:rPr lang="en-US" b="1" dirty="0">
                <a:solidFill>
                  <a:prstClr val="black"/>
                </a:solidFill>
              </a:rPr>
              <a:t>Insert a new slide using </a:t>
            </a:r>
            <a:r>
              <a:rPr lang="en-US" b="1">
                <a:solidFill>
                  <a:prstClr val="black"/>
                </a:solidFill>
              </a:rPr>
              <a:t>your custom-named </a:t>
            </a:r>
            <a:r>
              <a:rPr lang="en-US" b="1" dirty="0">
                <a:solidFill>
                  <a:prstClr val="black"/>
                </a:solidFill>
              </a:rPr>
              <a:t>new layout </a:t>
            </a:r>
            <a:r>
              <a:rPr lang="en-US" dirty="0">
                <a:solidFill>
                  <a:prstClr val="black"/>
                </a:solidFill>
              </a:rPr>
              <a:t>or apply the new layout to an existing slide.</a:t>
            </a:r>
          </a:p>
        </p:txBody>
      </p:sp>
    </p:spTree>
    <p:extLst>
      <p:ext uri="{BB962C8B-B14F-4D97-AF65-F5344CB8AC3E}">
        <p14:creationId xmlns:p14="http://schemas.microsoft.com/office/powerpoint/2010/main" val="407379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049655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C Lecture w/referenc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245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696949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C triple column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2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2635250" cy="4572000"/>
          </a:xfrm>
          <a:prstGeom prst="rect">
            <a:avLst/>
          </a:prstGeom>
        </p:spPr>
        <p:txBody>
          <a:bodyPr/>
          <a:lstStyle>
            <a:lvl1pPr>
              <a:defRPr sz="2400">
                <a:latin typeface="+mn-lt"/>
              </a:defRPr>
            </a:lvl1pPr>
            <a:lvl2pPr>
              <a:buSzPct val="85000"/>
              <a:defRPr sz="2000">
                <a:latin typeface="+mn-lt"/>
              </a:defRPr>
            </a:lvl2pPr>
            <a:lvl3pPr marL="1143000" indent="-228600">
              <a:buSzPct val="80000"/>
              <a:buFont typeface="Courier New" panose="02070309020205020404" pitchFamily="49" charset="0"/>
              <a:buChar char="o"/>
              <a:defRPr sz="1800">
                <a:latin typeface="+mn-lt"/>
              </a:defRPr>
            </a:lvl3pPr>
            <a:lvl4pPr marL="1600200" indent="-228600">
              <a:buSzPct val="120000"/>
              <a:buFont typeface="Wingdings" panose="05000000000000000000" pitchFamily="2" charset="2"/>
              <a:buChar char="§"/>
              <a:defRPr sz="1600">
                <a:latin typeface="+mn-lt"/>
              </a:defRPr>
            </a:lvl4pPr>
            <a:lvl5pPr marL="2057400" indent="-228600">
              <a:buSzPct val="70000"/>
              <a:buFont typeface="Wingdings" panose="05000000000000000000" pitchFamily="2" charset="2"/>
              <a:buChar char="q"/>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779007" y="6278880"/>
            <a:ext cx="2027692"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6050577" y="1600200"/>
            <a:ext cx="2635250" cy="4572000"/>
          </a:xfrm>
          <a:prstGeom prst="rect">
            <a:avLst/>
          </a:prstGeom>
        </p:spPr>
        <p:txBody>
          <a:bodyPr/>
          <a:lstStyle>
            <a:lvl1pPr>
              <a:defRPr sz="2800"/>
            </a:lvl1pPr>
            <a:lvl2pPr>
              <a:buSzPct val="85000"/>
              <a:defRPr sz="2400"/>
            </a:lvl2pPr>
            <a:lvl3pPr marL="1143000" indent="-228600">
              <a:buSzPct val="80000"/>
              <a:buFont typeface="Courier New" panose="02070309020205020404" pitchFamily="49" charset="0"/>
              <a:buChar char="o"/>
              <a:defRPr lang="en-US" sz="20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sz="1800"/>
            </a:lvl4pPr>
            <a:lvl5pPr marL="2057400" indent="-228600">
              <a:buSzPct val="70000"/>
              <a:buFont typeface="Wingdings" panose="05000000000000000000" pitchFamily="2" charset="2"/>
              <a:buChar char="q"/>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6050577" y="6263640"/>
            <a:ext cx="2034420"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9" name="Content Placeholder 1"/>
          <p:cNvSpPr>
            <a:spLocks noGrp="1"/>
          </p:cNvSpPr>
          <p:nvPr>
            <p:ph sz="quarter" idx="34"/>
          </p:nvPr>
        </p:nvSpPr>
        <p:spPr>
          <a:xfrm>
            <a:off x="3253889" y="1600200"/>
            <a:ext cx="2635250" cy="4572000"/>
          </a:xfrm>
          <a:prstGeom prst="rect">
            <a:avLst/>
          </a:prstGeom>
        </p:spPr>
        <p:txBody>
          <a:bodyPr/>
          <a:lstStyle>
            <a:lvl1pPr>
              <a:defRPr sz="2400">
                <a:latin typeface="+mn-lt"/>
              </a:defRPr>
            </a:lvl1pPr>
            <a:lvl2pPr>
              <a:buSzPct val="85000"/>
              <a:defRPr sz="2000">
                <a:latin typeface="+mn-lt"/>
              </a:defRPr>
            </a:lvl2pPr>
            <a:lvl3pPr marL="1143000" indent="-228600">
              <a:buSzPct val="80000"/>
              <a:buFont typeface="Courier New" panose="02070309020205020404" pitchFamily="49" charset="0"/>
              <a:buChar char="o"/>
              <a:defRPr sz="1800">
                <a:latin typeface="+mn-lt"/>
              </a:defRPr>
            </a:lvl3pPr>
            <a:lvl4pPr marL="1600200" indent="-228600">
              <a:buSzPct val="120000"/>
              <a:buFont typeface="Wingdings" panose="05000000000000000000" pitchFamily="2" charset="2"/>
              <a:buChar char="§"/>
              <a:defRPr sz="1600">
                <a:latin typeface="+mn-lt"/>
              </a:defRPr>
            </a:lvl4pPr>
            <a:lvl5pPr marL="2057400" indent="-228600">
              <a:buSzPct val="70000"/>
              <a:buFont typeface="Wingdings" panose="05000000000000000000" pitchFamily="2" charset="2"/>
              <a:buChar char="q"/>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
          <p:cNvSpPr>
            <a:spLocks noGrp="1"/>
          </p:cNvSpPr>
          <p:nvPr>
            <p:ph type="body" sz="quarter" idx="35" hasCustomPrompt="1"/>
          </p:nvPr>
        </p:nvSpPr>
        <p:spPr>
          <a:xfrm>
            <a:off x="3414258" y="6278880"/>
            <a:ext cx="2027692"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Tree>
    <p:extLst>
      <p:ext uri="{BB962C8B-B14F-4D97-AF65-F5344CB8AC3E}">
        <p14:creationId xmlns:p14="http://schemas.microsoft.com/office/powerpoint/2010/main" val="23278200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1187987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6207099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dirty="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2418624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8567223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128914978"/>
      </p:ext>
    </p:extLst>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27" r:id="rId12"/>
    <p:sldLayoutId id="2147484428"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www.ismp.org/Newsletters/acutecare/articles/19970716.asp"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www.healthit.gov/"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commons.wikimedia.org/wiki/File:Ontleding_titlepg_fc.png" TargetMode="External"/><Relationship Id="rId7" Type="http://schemas.openxmlformats.org/officeDocument/2006/relationships/hyperlink" Target="http://www.ismp.org/"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hyperlink" Target="http://en.wikipedia.org/wiki/File:Apothicaire.jpg" TargetMode="External"/><Relationship Id="rId5" Type="http://schemas.openxmlformats.org/officeDocument/2006/relationships/hyperlink" Target="http://www.flickr.com/photos/mr_mo-fo/4889226824/" TargetMode="External"/><Relationship Id="rId4" Type="http://schemas.openxmlformats.org/officeDocument/2006/relationships/hyperlink" Target="http://en.wikipedia.org/wiki/File:Al-RaziInGerardusCremonensis1250.JP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History of Health Information Technology in the U.S.</a:t>
            </a:r>
          </a:p>
        </p:txBody>
      </p:sp>
      <p:sp>
        <p:nvSpPr>
          <p:cNvPr id="8195" name="Text Placeholder 2"/>
          <p:cNvSpPr>
            <a:spLocks noGrp="1"/>
          </p:cNvSpPr>
          <p:nvPr>
            <p:ph type="body" sz="half" idx="2"/>
          </p:nvPr>
        </p:nvSpPr>
        <p:spPr>
          <a:xfrm>
            <a:off x="685800" y="3517900"/>
            <a:ext cx="7543800" cy="762000"/>
          </a:xfrm>
        </p:spPr>
        <p:txBody>
          <a:bodyPr/>
          <a:lstStyle/>
          <a:p>
            <a:r>
              <a:rPr lang="en-US" altLang="en-US" dirty="0" smtClean="0"/>
              <a:t>History of CPOE and E-Prescribing</a:t>
            </a:r>
          </a:p>
        </p:txBody>
      </p:sp>
      <p:sp>
        <p:nvSpPr>
          <p:cNvPr id="8196" name="Text Placeholder 3"/>
          <p:cNvSpPr>
            <a:spLocks noGrp="1"/>
          </p:cNvSpPr>
          <p:nvPr>
            <p:ph type="body" sz="quarter" idx="11"/>
          </p:nvPr>
        </p:nvSpPr>
        <p:spPr/>
        <p:txBody>
          <a:bodyPr/>
          <a:lstStyle/>
          <a:p>
            <a:r>
              <a:rPr lang="en-US" altLang="en-US" dirty="0" smtClean="0"/>
              <a:t>Lecture a – History of CPOE</a:t>
            </a:r>
          </a:p>
        </p:txBody>
      </p:sp>
      <p:sp>
        <p:nvSpPr>
          <p:cNvPr id="8197" name="Text Placeholder 4"/>
          <p:cNvSpPr>
            <a:spLocks noGrp="1"/>
          </p:cNvSpPr>
          <p:nvPr>
            <p:ph type="body" sz="quarter" idx="12"/>
          </p:nvPr>
        </p:nvSpPr>
        <p:spPr/>
        <p:txBody>
          <a:bodyPr/>
          <a:lstStyle/>
          <a:p>
            <a:r>
              <a:rPr lang="en-US" dirty="0"/>
              <a:t>This material (Comp </a:t>
            </a:r>
            <a:r>
              <a:rPr lang="en-US" dirty="0" smtClean="0"/>
              <a:t>5 </a:t>
            </a:r>
            <a:r>
              <a:rPr lang="en-US" dirty="0"/>
              <a:t>Unit </a:t>
            </a:r>
            <a:r>
              <a:rPr lang="en-US" dirty="0" smtClean="0"/>
              <a:t>8) </a:t>
            </a:r>
            <a:r>
              <a:rPr lang="en-US" dirty="0"/>
              <a:t>was developed by the University of Alabama at Birmingham, funded by the Department of Health and Human Services, Office of the National Coordinator for Health Information Technology under Award Number 90WT0007. </a:t>
            </a:r>
          </a:p>
          <a:p>
            <a:r>
              <a:rPr lang="en-US" dirty="0"/>
              <a:t>This work is licensed under the Creative Commons Attribution-</a:t>
            </a:r>
            <a:r>
              <a:rPr lang="en-US" dirty="0" err="1"/>
              <a:t>NonCommercial</a:t>
            </a:r>
            <a:r>
              <a:rPr lang="en-US" dirty="0"/>
              <a:t>-</a:t>
            </a:r>
            <a:r>
              <a:rPr lang="en-US" dirty="0" err="1"/>
              <a:t>ShareAlike</a:t>
            </a:r>
            <a:r>
              <a:rPr lang="en-US" dirty="0"/>
              <a:t> 4.0 International License. To view a copy of this license, visit </a:t>
            </a:r>
            <a:r>
              <a:rPr lang="en-US" dirty="0">
                <a:hlinkClick r:id="rId3"/>
              </a:rPr>
              <a:t>http://creativecommons.org</a:t>
            </a:r>
            <a:r>
              <a:rPr lang="en-US" dirty="0"/>
              <a:t>.</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Traditional Ordering</a:t>
            </a:r>
          </a:p>
        </p:txBody>
      </p:sp>
      <p:sp>
        <p:nvSpPr>
          <p:cNvPr id="17411" name="Content Placeholder 2"/>
          <p:cNvSpPr>
            <a:spLocks noGrp="1"/>
          </p:cNvSpPr>
          <p:nvPr>
            <p:ph sz="quarter" idx="14"/>
          </p:nvPr>
        </p:nvSpPr>
        <p:spPr/>
        <p:txBody>
          <a:bodyPr/>
          <a:lstStyle/>
          <a:p>
            <a:r>
              <a:rPr lang="en-US" altLang="en-US" dirty="0" smtClean="0"/>
              <a:t>Telling nurse what orders are needed</a:t>
            </a:r>
          </a:p>
          <a:p>
            <a:r>
              <a:rPr lang="en-US" altLang="en-US" dirty="0" smtClean="0"/>
              <a:t>Transcribing dictated instructions</a:t>
            </a:r>
          </a:p>
          <a:p>
            <a:r>
              <a:rPr lang="en-US" altLang="en-US" dirty="0" smtClean="0"/>
              <a:t>Conversation with another provider</a:t>
            </a:r>
          </a:p>
          <a:p>
            <a:r>
              <a:rPr lang="en-US" altLang="en-US" dirty="0" smtClean="0"/>
              <a:t>Hand written prescriptions or order slips</a:t>
            </a:r>
          </a:p>
          <a:p>
            <a:r>
              <a:rPr lang="en-US" altLang="en-US" dirty="0" smtClean="0"/>
              <a:t>Note in the patient’s chart</a:t>
            </a:r>
          </a:p>
          <a:p>
            <a:r>
              <a:rPr lang="en-US" altLang="en-US" dirty="0" smtClean="0"/>
              <a:t>Designed to maximize doctor’s efficiency</a:t>
            </a:r>
          </a:p>
        </p:txBody>
      </p:sp>
      <p:sp>
        <p:nvSpPr>
          <p:cNvPr id="5" name="Text Placeholder 4"/>
          <p:cNvSpPr>
            <a:spLocks noGrp="1"/>
          </p:cNvSpPr>
          <p:nvPr>
            <p:ph type="body" sz="quarter" idx="32"/>
          </p:nvPr>
        </p:nvSpPr>
        <p:spPr/>
        <p:txBody>
          <a:bodyPr/>
          <a:lstStyle/>
          <a:p>
            <a:r>
              <a:rPr lang="en-US" altLang="en-US" dirty="0"/>
              <a:t>Source</a:t>
            </a:r>
            <a:r>
              <a:rPr lang="en-US" altLang="en-US" dirty="0" smtClean="0"/>
              <a:t>:	(Charles </a:t>
            </a:r>
            <a:r>
              <a:rPr lang="en-US" altLang="en-US" dirty="0"/>
              <a:t>et al. </a:t>
            </a:r>
            <a:r>
              <a:rPr lang="en-US" altLang="en-US" dirty="0" smtClean="0"/>
              <a:t>2015)</a:t>
            </a:r>
            <a:endParaRPr lang="en-US" altLang="en-US" dirty="0"/>
          </a:p>
        </p:txBody>
      </p:sp>
      <p:sp>
        <p:nvSpPr>
          <p:cNvPr id="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2997B9-54ED-4737-AC57-CBEEB6C0FB97}" type="slidenum">
              <a:rPr lang="en-US" altLang="en-US" smtClean="0"/>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Prescription for Errors</a:t>
            </a:r>
          </a:p>
        </p:txBody>
      </p:sp>
      <p:pic>
        <p:nvPicPr>
          <p:cNvPr id="10" name="Picture 6" descr="The image shows a hand written prescription from a doctor that is poorly written. The writing is not very legible."/>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3442" b="-3442"/>
          <a:stretch/>
        </p:blipFill>
        <p:spPr/>
      </p:pic>
      <p:sp>
        <p:nvSpPr>
          <p:cNvPr id="18435" name="Content Placeholder 8"/>
          <p:cNvSpPr>
            <a:spLocks noGrp="1"/>
          </p:cNvSpPr>
          <p:nvPr>
            <p:ph type="body" sz="quarter" idx="32"/>
          </p:nvPr>
        </p:nvSpPr>
        <p:spPr/>
        <p:txBody>
          <a:bodyPr/>
          <a:lstStyle/>
          <a:p>
            <a:r>
              <a:rPr lang="en-US" altLang="en-US" smtClean="0"/>
              <a:t>The above prescription was misinterpreted and dispensed as</a:t>
            </a:r>
            <a:br>
              <a:rPr lang="en-US" altLang="en-US" smtClean="0"/>
            </a:br>
            <a:r>
              <a:rPr lang="en-US" altLang="en-US" smtClean="0"/>
              <a:t>Haldol ® 5mg instead of 0.5mg as the prescriber had intended. </a:t>
            </a:r>
            <a:endParaRPr lang="en-US" altLang="en-US" dirty="0"/>
          </a:p>
        </p:txBody>
      </p:sp>
      <p:sp>
        <p:nvSpPr>
          <p:cNvPr id="1024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8D094B-F7B8-46ED-AA75-4410439458ED}" type="slidenum">
              <a:rPr lang="en-US" altLang="en-US" smtClean="0"/>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Automation of the </a:t>
            </a:r>
            <a:br>
              <a:rPr lang="en-US" smtClean="0"/>
            </a:br>
            <a:r>
              <a:rPr lang="en-US" smtClean="0"/>
              <a:t>Ordering Process</a:t>
            </a:r>
          </a:p>
        </p:txBody>
      </p:sp>
      <p:sp>
        <p:nvSpPr>
          <p:cNvPr id="19459" name="Rectangle 3"/>
          <p:cNvSpPr>
            <a:spLocks noGrp="1" noChangeArrowheads="1"/>
          </p:cNvSpPr>
          <p:nvPr>
            <p:ph sz="quarter" idx="14"/>
          </p:nvPr>
        </p:nvSpPr>
        <p:spPr/>
        <p:txBody>
          <a:bodyPr/>
          <a:lstStyle/>
          <a:p>
            <a:r>
              <a:rPr lang="en-US" altLang="en-US" dirty="0" smtClean="0"/>
              <a:t>Eliminates illegible handwriting</a:t>
            </a:r>
          </a:p>
          <a:p>
            <a:r>
              <a:rPr lang="en-US" altLang="en-US" dirty="0" smtClean="0"/>
              <a:t>Eliminates incomplete (or lost) information</a:t>
            </a:r>
          </a:p>
          <a:p>
            <a:r>
              <a:rPr lang="en-US" altLang="en-US" dirty="0" smtClean="0"/>
              <a:t>Forces  prescriber to indicate </a:t>
            </a:r>
          </a:p>
          <a:p>
            <a:pPr lvl="1"/>
            <a:r>
              <a:rPr lang="en-US" altLang="en-US" dirty="0" smtClean="0"/>
              <a:t>A precise dose</a:t>
            </a:r>
          </a:p>
          <a:p>
            <a:pPr lvl="1"/>
            <a:r>
              <a:rPr lang="en-US" altLang="en-US" dirty="0" smtClean="0"/>
              <a:t>Route</a:t>
            </a:r>
          </a:p>
          <a:p>
            <a:pPr lvl="1"/>
            <a:r>
              <a:rPr lang="en-US" altLang="en-US" dirty="0" smtClean="0"/>
              <a:t>Frequency</a:t>
            </a:r>
          </a:p>
          <a:p>
            <a:r>
              <a:rPr lang="en-US" altLang="en-US" dirty="0" smtClean="0"/>
              <a:t>Makes prescription traceable to the provider  </a:t>
            </a:r>
          </a:p>
          <a:p>
            <a:r>
              <a:rPr lang="en-US" altLang="en-US" dirty="0" smtClean="0"/>
              <a:t>Can be coupled with more complex systems, such as clinical decision support systems</a:t>
            </a:r>
          </a:p>
        </p:txBody>
      </p:sp>
      <p:sp>
        <p:nvSpPr>
          <p:cNvPr id="5" name="Text Placeholder 4"/>
          <p:cNvSpPr>
            <a:spLocks noGrp="1"/>
          </p:cNvSpPr>
          <p:nvPr>
            <p:ph type="body" sz="quarter" idx="32"/>
          </p:nvPr>
        </p:nvSpPr>
        <p:spPr/>
        <p:txBody>
          <a:bodyPr/>
          <a:lstStyle/>
          <a:p>
            <a:r>
              <a:rPr lang="en-US" altLang="en-US" dirty="0"/>
              <a:t>Sources:	(Bates et al., 1998)</a:t>
            </a:r>
          </a:p>
          <a:p>
            <a:r>
              <a:rPr lang="en-US" altLang="en-US" dirty="0"/>
              <a:t>	(Bates et al., 1999</a:t>
            </a:r>
            <a:r>
              <a:rPr lang="en-US" altLang="en-US" dirty="0" smtClean="0"/>
              <a:t>)</a:t>
            </a:r>
            <a:endParaRPr lang="en-US" altLang="en-US" dirty="0"/>
          </a:p>
        </p:txBody>
      </p:sp>
      <p:sp>
        <p:nvSpPr>
          <p:cNvPr id="11270"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792874-21B1-41AC-B047-605040EEBC7A}" type="slidenum">
              <a:rPr lang="en-US" altLang="en-US" smtClean="0"/>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Automation of the </a:t>
            </a:r>
            <a:br>
              <a:rPr lang="en-US" dirty="0" smtClean="0"/>
            </a:br>
            <a:r>
              <a:rPr lang="en-US" dirty="0" smtClean="0"/>
              <a:t>Ordering Process 2</a:t>
            </a:r>
          </a:p>
        </p:txBody>
      </p:sp>
      <p:sp>
        <p:nvSpPr>
          <p:cNvPr id="20483" name="Content Placeholder 2"/>
          <p:cNvSpPr>
            <a:spLocks noGrp="1"/>
          </p:cNvSpPr>
          <p:nvPr>
            <p:ph sz="quarter" idx="14"/>
          </p:nvPr>
        </p:nvSpPr>
        <p:spPr/>
        <p:txBody>
          <a:bodyPr/>
          <a:lstStyle/>
          <a:p>
            <a:r>
              <a:rPr lang="en-US" altLang="en-US" dirty="0" smtClean="0"/>
              <a:t>Computerized Physician Order Entry (CPOE)</a:t>
            </a:r>
          </a:p>
          <a:p>
            <a:pPr lvl="1"/>
            <a:r>
              <a:rPr lang="en-US" altLang="en-US" dirty="0" smtClean="0"/>
              <a:t>Inpatient setting</a:t>
            </a:r>
          </a:p>
          <a:p>
            <a:pPr lvl="1"/>
            <a:r>
              <a:rPr lang="en-US" altLang="en-US" dirty="0" smtClean="0"/>
              <a:t>Involves pharmacy, laboratory, and radiology orders</a:t>
            </a:r>
          </a:p>
        </p:txBody>
      </p:sp>
      <p:sp>
        <p:nvSpPr>
          <p:cNvPr id="8" name="Text Placeholder 7"/>
          <p:cNvSpPr>
            <a:spLocks noGrp="1"/>
          </p:cNvSpPr>
          <p:nvPr>
            <p:ph type="body" sz="quarter" idx="32"/>
          </p:nvPr>
        </p:nvSpPr>
        <p:spPr/>
        <p:txBody>
          <a:bodyPr/>
          <a:lstStyle/>
          <a:p>
            <a:endParaRPr lang="en-US"/>
          </a:p>
        </p:txBody>
      </p:sp>
      <p:sp>
        <p:nvSpPr>
          <p:cNvPr id="20484" name="Content Placeholder 3"/>
          <p:cNvSpPr>
            <a:spLocks noGrp="1"/>
          </p:cNvSpPr>
          <p:nvPr>
            <p:ph sz="quarter" idx="18"/>
          </p:nvPr>
        </p:nvSpPr>
        <p:spPr/>
        <p:txBody>
          <a:bodyPr/>
          <a:lstStyle/>
          <a:p>
            <a:r>
              <a:rPr lang="en-US" altLang="en-US" dirty="0" smtClean="0"/>
              <a:t>E-Prescribing</a:t>
            </a:r>
          </a:p>
          <a:p>
            <a:pPr lvl="1"/>
            <a:r>
              <a:rPr lang="en-US" altLang="en-US" dirty="0" smtClean="0"/>
              <a:t>Outpatient setting</a:t>
            </a:r>
          </a:p>
          <a:p>
            <a:pPr lvl="1"/>
            <a:r>
              <a:rPr lang="en-US" altLang="en-US" dirty="0" smtClean="0"/>
              <a:t>The term refers to pharmacy orders only, but outpatient systems can also include laboratory and radiology orders</a:t>
            </a:r>
          </a:p>
        </p:txBody>
      </p:sp>
      <p:sp>
        <p:nvSpPr>
          <p:cNvPr id="9" name="Text Placeholder 8"/>
          <p:cNvSpPr>
            <a:spLocks noGrp="1"/>
          </p:cNvSpPr>
          <p:nvPr>
            <p:ph type="body" sz="quarter" idx="33"/>
          </p:nvPr>
        </p:nvSpPr>
        <p:spPr/>
        <p:txBody>
          <a:bodyPr/>
          <a:lstStyle/>
          <a:p>
            <a:endParaRPr lang="en-US"/>
          </a:p>
        </p:txBody>
      </p:sp>
      <p:sp>
        <p:nvSpPr>
          <p:cNvPr id="12295"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63F530-FAF8-4A13-BC80-C7EF90883C91}" type="slidenum">
              <a:rPr lang="en-US" altLang="en-US" smtClean="0"/>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7"/>
          <p:cNvSpPr>
            <a:spLocks noGrp="1"/>
          </p:cNvSpPr>
          <p:nvPr>
            <p:ph type="title"/>
          </p:nvPr>
        </p:nvSpPr>
        <p:spPr/>
        <p:txBody>
          <a:bodyPr/>
          <a:lstStyle/>
          <a:p>
            <a:r>
              <a:rPr lang="en-US" altLang="en-US" smtClean="0"/>
              <a:t>History of CPOE</a:t>
            </a:r>
          </a:p>
        </p:txBody>
      </p:sp>
      <p:sp>
        <p:nvSpPr>
          <p:cNvPr id="21507" name="Text Placeholder 6"/>
          <p:cNvSpPr>
            <a:spLocks noGrp="1"/>
          </p:cNvSpPr>
          <p:nvPr>
            <p:ph sz="quarter" idx="14"/>
          </p:nvPr>
        </p:nvSpPr>
        <p:spPr/>
        <p:txBody>
          <a:bodyPr/>
          <a:lstStyle/>
          <a:p>
            <a:r>
              <a:rPr lang="en-US" altLang="en-US" dirty="0" smtClean="0"/>
              <a:t>1971</a:t>
            </a:r>
          </a:p>
          <a:p>
            <a:pPr lvl="1"/>
            <a:r>
              <a:rPr lang="en-US" altLang="en-US" dirty="0" smtClean="0"/>
              <a:t>El Camino Hospital in Mountain View, CA</a:t>
            </a:r>
          </a:p>
          <a:p>
            <a:pPr lvl="1"/>
            <a:r>
              <a:rPr lang="en-US" altLang="en-US" dirty="0" smtClean="0"/>
              <a:t>Rolls out first CPOE system</a:t>
            </a:r>
          </a:p>
          <a:p>
            <a:pPr lvl="1"/>
            <a:r>
              <a:rPr lang="en-US" altLang="en-US" dirty="0" smtClean="0"/>
              <a:t>Fully operational in 1973</a:t>
            </a:r>
          </a:p>
        </p:txBody>
      </p:sp>
      <p:sp>
        <p:nvSpPr>
          <p:cNvPr id="5" name="Text Placeholder 4"/>
          <p:cNvSpPr>
            <a:spLocks noGrp="1"/>
          </p:cNvSpPr>
          <p:nvPr>
            <p:ph type="body" sz="quarter" idx="32"/>
          </p:nvPr>
        </p:nvSpPr>
        <p:spPr/>
        <p:txBody>
          <a:bodyPr/>
          <a:lstStyle/>
          <a:p>
            <a:pPr marL="0" lvl="1">
              <a:buSzTx/>
            </a:pPr>
            <a:r>
              <a:rPr lang="en-US" altLang="en-US" dirty="0"/>
              <a:t>Source:	(</a:t>
            </a:r>
            <a:r>
              <a:rPr lang="en-US" altLang="en-US" dirty="0" err="1"/>
              <a:t>Sittig</a:t>
            </a:r>
            <a:r>
              <a:rPr lang="en-US" altLang="en-US" dirty="0"/>
              <a:t> &amp; Stead, 1994</a:t>
            </a:r>
            <a:r>
              <a:rPr lang="en-US" altLang="en-US" dirty="0" smtClean="0"/>
              <a:t>)</a:t>
            </a:r>
            <a:endParaRPr lang="en-US" altLang="en-US" dirty="0"/>
          </a:p>
        </p:txBody>
      </p:sp>
      <p:sp>
        <p:nvSpPr>
          <p:cNvPr id="13318"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F1BB1D-28F3-4053-929D-D3168D42BBC6}" type="slidenum">
              <a:rPr lang="en-US" altLang="en-US" smtClean="0"/>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7"/>
          <p:cNvSpPr>
            <a:spLocks noGrp="1"/>
          </p:cNvSpPr>
          <p:nvPr>
            <p:ph type="title"/>
          </p:nvPr>
        </p:nvSpPr>
        <p:spPr/>
        <p:txBody>
          <a:bodyPr/>
          <a:lstStyle/>
          <a:p>
            <a:r>
              <a:rPr lang="en-US" altLang="en-US" dirty="0" smtClean="0"/>
              <a:t>History of CPOE 2</a:t>
            </a:r>
          </a:p>
        </p:txBody>
      </p:sp>
      <p:sp>
        <p:nvSpPr>
          <p:cNvPr id="22531" name="Text Placeholder 7"/>
          <p:cNvSpPr>
            <a:spLocks noGrp="1"/>
          </p:cNvSpPr>
          <p:nvPr>
            <p:ph sz="quarter" idx="14"/>
          </p:nvPr>
        </p:nvSpPr>
        <p:spPr/>
        <p:txBody>
          <a:bodyPr/>
          <a:lstStyle/>
          <a:p>
            <a:r>
              <a:rPr lang="en-US" altLang="en-US" dirty="0" smtClean="0"/>
              <a:t>1984</a:t>
            </a:r>
          </a:p>
          <a:p>
            <a:pPr lvl="1"/>
            <a:r>
              <a:rPr lang="en-US" altLang="en-US" dirty="0" err="1" smtClean="0"/>
              <a:t>Wishard</a:t>
            </a:r>
            <a:r>
              <a:rPr lang="en-US" altLang="en-US" dirty="0" smtClean="0"/>
              <a:t> Memorial Hospital in Indianapolis, IN</a:t>
            </a:r>
          </a:p>
          <a:p>
            <a:pPr lvl="1"/>
            <a:r>
              <a:rPr lang="en-US" altLang="en-US" dirty="0" smtClean="0"/>
              <a:t>Implements </a:t>
            </a:r>
            <a:r>
              <a:rPr lang="en-US" altLang="en-US" dirty="0" err="1" smtClean="0"/>
              <a:t>Regenstrief</a:t>
            </a:r>
            <a:r>
              <a:rPr lang="en-US" altLang="en-US" dirty="0" smtClean="0"/>
              <a:t> Institute’s CPOE</a:t>
            </a:r>
          </a:p>
        </p:txBody>
      </p:sp>
      <p:sp>
        <p:nvSpPr>
          <p:cNvPr id="5" name="Text Placeholder 4"/>
          <p:cNvSpPr>
            <a:spLocks noGrp="1"/>
          </p:cNvSpPr>
          <p:nvPr>
            <p:ph type="body" sz="quarter" idx="32"/>
          </p:nvPr>
        </p:nvSpPr>
        <p:spPr/>
        <p:txBody>
          <a:bodyPr/>
          <a:lstStyle/>
          <a:p>
            <a:r>
              <a:rPr lang="en-US" altLang="en-US" dirty="0"/>
              <a:t>Source:	(</a:t>
            </a:r>
            <a:r>
              <a:rPr lang="en-US" altLang="en-US" dirty="0" err="1"/>
              <a:t>Sittig</a:t>
            </a:r>
            <a:r>
              <a:rPr lang="en-US" altLang="en-US" dirty="0"/>
              <a:t> &amp; Stead, 1994</a:t>
            </a:r>
            <a:r>
              <a:rPr lang="en-US" altLang="en-US" dirty="0" smtClean="0"/>
              <a:t>)</a:t>
            </a:r>
            <a:endParaRPr lang="en-US" altLang="en-US" dirty="0"/>
          </a:p>
        </p:txBody>
      </p:sp>
      <p:sp>
        <p:nvSpPr>
          <p:cNvPr id="14342"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3EEFC9-4564-4481-8949-41E91145EEF7}" type="slidenum">
              <a:rPr lang="en-US" altLang="en-US" smtClean="0"/>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7"/>
          <p:cNvSpPr>
            <a:spLocks noGrp="1"/>
          </p:cNvSpPr>
          <p:nvPr>
            <p:ph type="title"/>
          </p:nvPr>
        </p:nvSpPr>
        <p:spPr/>
        <p:txBody>
          <a:bodyPr/>
          <a:lstStyle/>
          <a:p>
            <a:r>
              <a:rPr lang="en-US" altLang="en-US" dirty="0" smtClean="0"/>
              <a:t>History of CPOE 3</a:t>
            </a:r>
          </a:p>
        </p:txBody>
      </p:sp>
      <p:sp>
        <p:nvSpPr>
          <p:cNvPr id="24579" name="Text Placeholder 7"/>
          <p:cNvSpPr>
            <a:spLocks noGrp="1"/>
          </p:cNvSpPr>
          <p:nvPr>
            <p:ph sz="quarter" idx="14"/>
          </p:nvPr>
        </p:nvSpPr>
        <p:spPr/>
        <p:txBody>
          <a:bodyPr/>
          <a:lstStyle/>
          <a:p>
            <a:r>
              <a:rPr lang="en-US" dirty="0" smtClean="0"/>
              <a:t>1986</a:t>
            </a:r>
          </a:p>
          <a:p>
            <a:pPr lvl="1"/>
            <a:r>
              <a:rPr lang="en-US" dirty="0" smtClean="0"/>
              <a:t>NYU Hospital in New York City</a:t>
            </a:r>
          </a:p>
          <a:p>
            <a:pPr lvl="1"/>
            <a:r>
              <a:rPr lang="en-US" dirty="0" smtClean="0"/>
              <a:t>Modifies version of software used in El Camino</a:t>
            </a:r>
          </a:p>
        </p:txBody>
      </p:sp>
      <p:sp>
        <p:nvSpPr>
          <p:cNvPr id="5" name="Text Placeholder 4"/>
          <p:cNvSpPr>
            <a:spLocks noGrp="1"/>
          </p:cNvSpPr>
          <p:nvPr>
            <p:ph type="body" sz="quarter" idx="32"/>
          </p:nvPr>
        </p:nvSpPr>
        <p:spPr/>
        <p:txBody>
          <a:bodyPr/>
          <a:lstStyle/>
          <a:p>
            <a:r>
              <a:rPr lang="en-US" dirty="0"/>
              <a:t>Source:	(</a:t>
            </a:r>
            <a:r>
              <a:rPr lang="en-US" dirty="0" err="1"/>
              <a:t>Sittig</a:t>
            </a:r>
            <a:r>
              <a:rPr lang="en-US" dirty="0"/>
              <a:t> &amp; Stead, 1994</a:t>
            </a:r>
            <a:r>
              <a:rPr lang="en-US" dirty="0" smtClean="0"/>
              <a:t>)</a:t>
            </a:r>
            <a:endParaRPr lang="en-US" dirty="0"/>
          </a:p>
        </p:txBody>
      </p:sp>
      <p:sp>
        <p:nvSpPr>
          <p:cNvPr id="15366"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B404BC-5C10-4593-A7A3-3BAA6FD4F241}" type="slidenum">
              <a:rPr lang="en-US" altLang="en-US" smtClean="0"/>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rtlCol="0">
            <a:normAutofit fontScale="90000"/>
          </a:bodyPr>
          <a:lstStyle/>
          <a:p>
            <a:pPr eaLnBrk="1" fontAlgn="auto" hangingPunct="1">
              <a:spcAft>
                <a:spcPts val="0"/>
              </a:spcAft>
              <a:defRPr/>
            </a:pPr>
            <a:r>
              <a:rPr lang="en-US" sz="4000" dirty="0" smtClean="0">
                <a:cs typeface="Tahoma" pitchFamily="34" charset="0"/>
              </a:rPr>
              <a:t>Published Scientific </a:t>
            </a:r>
            <a:br>
              <a:rPr lang="en-US" sz="4000" dirty="0" smtClean="0">
                <a:cs typeface="Tahoma" pitchFamily="34" charset="0"/>
              </a:rPr>
            </a:br>
            <a:r>
              <a:rPr lang="en-US" sz="4000" dirty="0" smtClean="0">
                <a:cs typeface="Tahoma" pitchFamily="34" charset="0"/>
              </a:rPr>
              <a:t>Articles on CPOE</a:t>
            </a:r>
          </a:p>
        </p:txBody>
      </p:sp>
      <p:pic>
        <p:nvPicPr>
          <p:cNvPr id="24579" name="Content Placeholder 10" descr="Bar graph showing number of  articles on CPOE from 1970 through 1993 based on data from the following article:Sittig DF, Stead WW. Computer-based Physician Order Entry: The State of the Art. J Am Med Inform Assoc. 1994 Mar-Apr;1(2):108-23. Graph shows a steadily  increasing number of articles over the time period with less than five during the period 1970-74 and over 35 from 1990-1993.&#10;&#10;"/>
          <p:cNvPicPr>
            <a:picLocks noGrp="1" noChangeAspect="1"/>
          </p:cNvPicPr>
          <p:nvPr>
            <p:ph type="chart" sz="quarter" idx="14"/>
          </p:nvPr>
        </p:nvPicPr>
        <p:blipFill>
          <a:blip r:embed="rId3">
            <a:extLst>
              <a:ext uri="{28A0092B-C50C-407E-A947-70E740481C1C}">
                <a14:useLocalDpi xmlns:a14="http://schemas.microsoft.com/office/drawing/2010/main" val="0"/>
              </a:ext>
            </a:extLst>
          </a:blip>
          <a:stretch>
            <a:fillRect/>
          </a:stretch>
        </p:blipFill>
        <p:spPr>
          <a:xfrm>
            <a:off x="594301" y="1600200"/>
            <a:ext cx="7955397" cy="4572000"/>
          </a:xfrm>
        </p:spPr>
      </p:pic>
      <p:sp>
        <p:nvSpPr>
          <p:cNvPr id="2" name="Text Placeholder 1"/>
          <p:cNvSpPr>
            <a:spLocks noGrp="1"/>
          </p:cNvSpPr>
          <p:nvPr>
            <p:ph type="body" sz="quarter" idx="32"/>
          </p:nvPr>
        </p:nvSpPr>
        <p:spPr/>
        <p:txBody>
          <a:bodyPr/>
          <a:lstStyle/>
          <a:p>
            <a:endParaRPr lang="en-US"/>
          </a:p>
        </p:txBody>
      </p:sp>
      <p:sp>
        <p:nvSpPr>
          <p:cNvPr id="16391" name="Slide Number Placeholder 7"/>
          <p:cNvSpPr>
            <a:spLocks noGrp="1"/>
          </p:cNvSpPr>
          <p:nvPr>
            <p:ph type="sldNum" sz="quarter" idx="4"/>
          </p:nvPr>
        </p:nvSpPr>
        <p:spPr bwMode="auto">
          <a:ln>
            <a:miter lim="800000"/>
            <a:headEnd/>
            <a:tailEnd/>
          </a:ln>
        </p:spPr>
        <p:txBody>
          <a:bodyPr rtlCol="0"/>
          <a:lstStyle/>
          <a:p>
            <a:pPr>
              <a:defRPr/>
            </a:pPr>
            <a:r>
              <a:rPr lang="en-US" dirty="0">
                <a:solidFill>
                  <a:schemeClr val="bg1">
                    <a:lumMod val="65000"/>
                  </a:schemeClr>
                </a:solidFill>
                <a:latin typeface="Arial" charset="0"/>
              </a:rPr>
              <a:t>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Focus of Early CPOE Research</a:t>
            </a:r>
          </a:p>
        </p:txBody>
      </p:sp>
      <p:sp>
        <p:nvSpPr>
          <p:cNvPr id="25603" name="Content Placeholder 2"/>
          <p:cNvSpPr>
            <a:spLocks noGrp="1"/>
          </p:cNvSpPr>
          <p:nvPr>
            <p:ph sz="quarter" idx="14"/>
          </p:nvPr>
        </p:nvSpPr>
        <p:spPr/>
        <p:txBody>
          <a:bodyPr/>
          <a:lstStyle/>
          <a:p>
            <a:r>
              <a:rPr lang="en-US" altLang="en-US" smtClean="0"/>
              <a:t>Roll out in phases or all at once?</a:t>
            </a:r>
          </a:p>
          <a:p>
            <a:r>
              <a:rPr lang="en-US" altLang="en-US" smtClean="0"/>
              <a:t>Is there a need for new institutional policies that govern CPOE?</a:t>
            </a:r>
          </a:p>
        </p:txBody>
      </p:sp>
      <p:sp>
        <p:nvSpPr>
          <p:cNvPr id="17414"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8C559A-E08B-4400-B480-A7A402FB756B}" type="slidenum">
              <a:rPr lang="en-US" altLang="en-US" smtClean="0"/>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Focus of Early CPOE Research 2</a:t>
            </a:r>
          </a:p>
        </p:txBody>
      </p:sp>
      <p:sp>
        <p:nvSpPr>
          <p:cNvPr id="26627" name="Content Placeholder 2"/>
          <p:cNvSpPr>
            <a:spLocks noGrp="1"/>
          </p:cNvSpPr>
          <p:nvPr>
            <p:ph sz="quarter" idx="14"/>
          </p:nvPr>
        </p:nvSpPr>
        <p:spPr/>
        <p:txBody>
          <a:bodyPr/>
          <a:lstStyle/>
          <a:p>
            <a:r>
              <a:rPr lang="en-US" altLang="en-US" dirty="0" smtClean="0"/>
              <a:t>How to achieve end-user buy-in?</a:t>
            </a:r>
          </a:p>
          <a:p>
            <a:r>
              <a:rPr lang="en-US" altLang="en-US" dirty="0" smtClean="0"/>
              <a:t>How to adequately train end-users?</a:t>
            </a:r>
          </a:p>
          <a:p>
            <a:r>
              <a:rPr lang="en-US" altLang="en-US" dirty="0" smtClean="0"/>
              <a:t>What is the best method of entering data?</a:t>
            </a:r>
          </a:p>
        </p:txBody>
      </p:sp>
      <p:sp>
        <p:nvSpPr>
          <p:cNvPr id="17414"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14F56F-0363-4715-B587-EC68E8CC3FC6}" type="slidenum">
              <a:rPr lang="en-US" altLang="en-US" smtClean="0"/>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History of CPOE and E-Prescribing</a:t>
            </a:r>
            <a:br>
              <a:rPr lang="en-US" smtClean="0"/>
            </a:br>
            <a:r>
              <a:rPr lang="en-US" smtClean="0"/>
              <a:t>Learning Objectives</a:t>
            </a:r>
            <a:endParaRPr lang="en-US" dirty="0" smtClean="0"/>
          </a:p>
        </p:txBody>
      </p:sp>
      <p:sp>
        <p:nvSpPr>
          <p:cNvPr id="9219" name="Text Placeholder 3"/>
          <p:cNvSpPr>
            <a:spLocks noGrp="1"/>
          </p:cNvSpPr>
          <p:nvPr>
            <p:ph sz="quarter" idx="14"/>
          </p:nvPr>
        </p:nvSpPr>
        <p:spPr/>
        <p:txBody>
          <a:bodyPr/>
          <a:lstStyle/>
          <a:p>
            <a:r>
              <a:rPr lang="en-US" altLang="en-US" smtClean="0"/>
              <a:t>Discuss the evolving capabilities of CPOE and e-prescribing systems</a:t>
            </a:r>
          </a:p>
          <a:p>
            <a:r>
              <a:rPr lang="en-US" altLang="en-US" smtClean="0"/>
              <a:t>Discuss how CPOE and e-prescribing impact patient safety and quality</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927B43-B4DE-41C9-8691-425403553BAE}" type="slidenum">
              <a:rPr lang="en-US" altLang="en-US" smtClean="0"/>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Hospital CPOE Adoption Rates as Reported by Different Studies</a:t>
            </a:r>
            <a:endParaRPr lang="en-US" dirty="0"/>
          </a:p>
        </p:txBody>
      </p:sp>
      <p:pic>
        <p:nvPicPr>
          <p:cNvPr id="27651" name="Content Placeholder 8" descr="This is a bar graph showing three differnt years, 2002, 2003, 2004 where there were studies estimating the percentage of hospitals with CPOE.  In 2002, one study estimated about 2%, one about 5% and one at almost 10%.  In 2003, two studies estimated about almost 4% and one estimated 6%.  In 2004, one study estimated almost 4% and the other estimated 8%."/>
          <p:cNvPicPr>
            <a:picLocks noGrp="1" noChangeAspect="1"/>
          </p:cNvPicPr>
          <p:nvPr>
            <p:ph type="chart" sz="quarter" idx="14"/>
          </p:nvPr>
        </p:nvPicPr>
        <p:blipFill>
          <a:blip r:embed="rId3">
            <a:extLst>
              <a:ext uri="{28A0092B-C50C-407E-A947-70E740481C1C}">
                <a14:useLocalDpi xmlns:a14="http://schemas.microsoft.com/office/drawing/2010/main" val="0"/>
              </a:ext>
            </a:extLst>
          </a:blip>
          <a:stretch>
            <a:fillRect/>
          </a:stretch>
        </p:blipFill>
        <p:spPr>
          <a:xfrm>
            <a:off x="457200" y="1803214"/>
            <a:ext cx="8229600" cy="4165971"/>
          </a:xfrm>
        </p:spPr>
      </p:pic>
      <p:sp>
        <p:nvSpPr>
          <p:cNvPr id="3" name="Text Placeholder 2"/>
          <p:cNvSpPr>
            <a:spLocks noGrp="1"/>
          </p:cNvSpPr>
          <p:nvPr>
            <p:ph type="body" sz="quarter" idx="32"/>
          </p:nvPr>
        </p:nvSpPr>
        <p:spPr/>
        <p:txBody>
          <a:bodyPr/>
          <a:lstStyle/>
          <a:p>
            <a:endParaRPr lang="en-US"/>
          </a:p>
        </p:txBody>
      </p:sp>
      <p:sp>
        <p:nvSpPr>
          <p:cNvPr id="18438" name="Slide Number Placeholder 6"/>
          <p:cNvSpPr>
            <a:spLocks noGrp="1"/>
          </p:cNvSpPr>
          <p:nvPr>
            <p:ph type="sldNum" sz="quarter" idx="4"/>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D6E60E-BF5E-4C31-8525-4019A34EA32D}" type="slidenum">
              <a:rPr lang="en-US" altLang="en-US">
                <a:solidFill>
                  <a:srgbClr val="A6A6A6"/>
                </a:solidFill>
              </a:rPr>
              <a:pPr eaLnBrk="1" hangingPunct="1"/>
              <a:t>20</a:t>
            </a:fld>
            <a:endParaRPr lang="en-US" altLang="en-US">
              <a:solidFill>
                <a:srgbClr val="A6A6A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The Department of </a:t>
            </a:r>
            <a:br>
              <a:rPr lang="en-US" smtClean="0"/>
            </a:br>
            <a:r>
              <a:rPr lang="en-US" smtClean="0"/>
              <a:t>Veterans Affairs</a:t>
            </a:r>
          </a:p>
        </p:txBody>
      </p:sp>
      <p:sp>
        <p:nvSpPr>
          <p:cNvPr id="29699" name="Content Placeholder 2"/>
          <p:cNvSpPr>
            <a:spLocks noGrp="1"/>
          </p:cNvSpPr>
          <p:nvPr>
            <p:ph sz="quarter" idx="14"/>
          </p:nvPr>
        </p:nvSpPr>
        <p:spPr/>
        <p:txBody>
          <a:bodyPr/>
          <a:lstStyle/>
          <a:p>
            <a:r>
              <a:rPr lang="en-US" dirty="0" smtClean="0"/>
              <a:t>The VA has long been an innovator in the area of Health IT</a:t>
            </a:r>
          </a:p>
          <a:p>
            <a:r>
              <a:rPr lang="en-US" dirty="0" smtClean="0"/>
              <a:t>Between 1997-2002 the VA rolled out CPOE as part of their computerized patient record system (CPRS) nationwide</a:t>
            </a:r>
          </a:p>
        </p:txBody>
      </p:sp>
      <p:sp>
        <p:nvSpPr>
          <p:cNvPr id="5" name="Text Placeholder 4"/>
          <p:cNvSpPr>
            <a:spLocks noGrp="1"/>
          </p:cNvSpPr>
          <p:nvPr>
            <p:ph type="body" sz="quarter" idx="32"/>
          </p:nvPr>
        </p:nvSpPr>
        <p:spPr/>
        <p:txBody>
          <a:bodyPr/>
          <a:lstStyle/>
          <a:p>
            <a:r>
              <a:rPr lang="en-US" dirty="0"/>
              <a:t>Source:	(Brown, et al., 2003</a:t>
            </a:r>
            <a:r>
              <a:rPr lang="en-US" dirty="0" smtClean="0"/>
              <a:t>)</a:t>
            </a:r>
            <a:endParaRPr lang="en-US" dirty="0"/>
          </a:p>
        </p:txBody>
      </p:sp>
      <p:sp>
        <p:nvSpPr>
          <p:cNvPr id="19462"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DC6EA9-B2C9-4BE5-9E49-42BB5D2203A2}" type="slidenum">
              <a:rPr lang="en-US" altLang="en-US" smtClean="0"/>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History of CPOE </a:t>
            </a:r>
          </a:p>
        </p:txBody>
      </p:sp>
      <p:sp>
        <p:nvSpPr>
          <p:cNvPr id="29699" name="Content Placeholder 2"/>
          <p:cNvSpPr>
            <a:spLocks noGrp="1"/>
          </p:cNvSpPr>
          <p:nvPr>
            <p:ph sz="quarter" idx="14"/>
          </p:nvPr>
        </p:nvSpPr>
        <p:spPr/>
        <p:txBody>
          <a:bodyPr/>
          <a:lstStyle/>
          <a:p>
            <a:r>
              <a:rPr lang="en-US" altLang="en-US" dirty="0" smtClean="0"/>
              <a:t>1994-2004: Growth of commercial CPOE systems</a:t>
            </a:r>
          </a:p>
          <a:p>
            <a:r>
              <a:rPr lang="en-US" altLang="en-US" dirty="0" smtClean="0"/>
              <a:t>2000: Leapfrog Group launches</a:t>
            </a:r>
          </a:p>
          <a:p>
            <a:r>
              <a:rPr lang="en-US" altLang="en-US" dirty="0" smtClean="0"/>
              <a:t>Mid-late 2000s: Focus on evaluation and improvement of CPOE systems</a:t>
            </a:r>
          </a:p>
        </p:txBody>
      </p:sp>
      <p:sp>
        <p:nvSpPr>
          <p:cNvPr id="2048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EF2764-F5D1-450E-B8F3-5B11DF37F60C}" type="slidenum">
              <a:rPr lang="en-US" altLang="en-US" smtClean="0"/>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Unintended Consequences of CPOE</a:t>
            </a:r>
            <a:endParaRPr lang="en-US" dirty="0"/>
          </a:p>
        </p:txBody>
      </p:sp>
      <p:sp>
        <p:nvSpPr>
          <p:cNvPr id="30723" name="Content Placeholder 2"/>
          <p:cNvSpPr>
            <a:spLocks noGrp="1"/>
          </p:cNvSpPr>
          <p:nvPr>
            <p:ph sz="quarter" idx="14"/>
          </p:nvPr>
        </p:nvSpPr>
        <p:spPr/>
        <p:txBody>
          <a:bodyPr/>
          <a:lstStyle/>
          <a:p>
            <a:r>
              <a:rPr lang="en-US" altLang="en-US" dirty="0" smtClean="0"/>
              <a:t>2005 - “Role of Computerized Physician Order Entry Systems in Facilitating Medication Errors” in JAMA</a:t>
            </a:r>
          </a:p>
          <a:p>
            <a:pPr lvl="1"/>
            <a:r>
              <a:rPr lang="en-US" altLang="en-US" dirty="0" smtClean="0"/>
              <a:t>Received significant media attention</a:t>
            </a:r>
          </a:p>
          <a:p>
            <a:r>
              <a:rPr lang="en-US" altLang="en-US" dirty="0" smtClean="0"/>
              <a:t>Subsequent editorials and expert commentaries in HIT journals</a:t>
            </a:r>
          </a:p>
        </p:txBody>
      </p:sp>
      <p:sp>
        <p:nvSpPr>
          <p:cNvPr id="6" name="Text Placeholder 5"/>
          <p:cNvSpPr>
            <a:spLocks noGrp="1"/>
          </p:cNvSpPr>
          <p:nvPr>
            <p:ph type="body" sz="quarter" idx="32"/>
          </p:nvPr>
        </p:nvSpPr>
        <p:spPr/>
        <p:txBody>
          <a:bodyPr/>
          <a:lstStyle/>
          <a:p>
            <a:r>
              <a:rPr lang="en-US" altLang="en-US" dirty="0"/>
              <a:t>Source:	(Koppel et al., 2005</a:t>
            </a:r>
            <a:r>
              <a:rPr lang="en-US" altLang="en-US" dirty="0" smtClean="0"/>
              <a:t>)</a:t>
            </a:r>
            <a:endParaRPr lang="en-US" altLang="en-US" dirty="0"/>
          </a:p>
        </p:txBody>
      </p:sp>
      <p:sp>
        <p:nvSpPr>
          <p:cNvPr id="21510"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41B67C-FF42-41B6-82D0-36F63BA8AFF4}" type="slidenum">
              <a:rPr lang="en-US" altLang="en-US" smtClean="0"/>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Impact of HITECH Act</a:t>
            </a:r>
          </a:p>
        </p:txBody>
      </p:sp>
      <p:sp>
        <p:nvSpPr>
          <p:cNvPr id="3" name="Content Placeholder 2"/>
          <p:cNvSpPr>
            <a:spLocks noGrp="1"/>
          </p:cNvSpPr>
          <p:nvPr>
            <p:ph sz="quarter" idx="14"/>
          </p:nvPr>
        </p:nvSpPr>
        <p:spPr/>
        <p:txBody>
          <a:bodyPr/>
          <a:lstStyle/>
          <a:p>
            <a:r>
              <a:rPr lang="en-US" dirty="0" smtClean="0"/>
              <a:t>HITECH (2009) provided incentives for EHR adoption and use of CPOE</a:t>
            </a:r>
          </a:p>
          <a:p>
            <a:r>
              <a:rPr lang="en-US" dirty="0" smtClean="0"/>
              <a:t>Basic and comprehensive EHR</a:t>
            </a:r>
          </a:p>
          <a:p>
            <a:r>
              <a:rPr lang="en-US" dirty="0" smtClean="0"/>
              <a:t>By 2014, 76% of non-federal acute care hospitals had adopted at least a basic EHR</a:t>
            </a:r>
          </a:p>
          <a:p>
            <a:r>
              <a:rPr lang="en-US" dirty="0" smtClean="0"/>
              <a:t>Over 34% of hospitals had adopted a comprehensive EHR by 2014</a:t>
            </a:r>
          </a:p>
        </p:txBody>
      </p:sp>
      <p:sp>
        <p:nvSpPr>
          <p:cNvPr id="9" name="Text Placeholder 8"/>
          <p:cNvSpPr>
            <a:spLocks noGrp="1"/>
          </p:cNvSpPr>
          <p:nvPr>
            <p:ph type="body" sz="quarter" idx="32"/>
          </p:nvPr>
        </p:nvSpPr>
        <p:spPr/>
        <p:txBody>
          <a:bodyPr/>
          <a:lstStyle/>
          <a:p>
            <a:r>
              <a:rPr lang="en-US" altLang="en-US" dirty="0"/>
              <a:t>Source</a:t>
            </a:r>
            <a:r>
              <a:rPr lang="en-US" altLang="en-US" dirty="0" smtClean="0"/>
              <a:t>:	(Charles </a:t>
            </a:r>
            <a:r>
              <a:rPr lang="en-US" altLang="en-US" dirty="0"/>
              <a:t>et al. </a:t>
            </a:r>
            <a:r>
              <a:rPr lang="en-US" altLang="en-US" dirty="0" smtClean="0"/>
              <a:t>2015)</a:t>
            </a:r>
            <a:endParaRPr lang="en-US" altLang="en-US" dirty="0"/>
          </a:p>
        </p:txBody>
      </p:sp>
      <p:sp>
        <p:nvSpPr>
          <p:cNvPr id="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F47F11-10EC-4807-8D00-88DCE38AA888}" type="slidenum">
              <a:rPr lang="en-US" altLang="en-US" smtClean="0"/>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History of CPOE and E-Prescribing</a:t>
            </a:r>
            <a:br>
              <a:rPr lang="en-US" altLang="en-US" smtClean="0"/>
            </a:br>
            <a:r>
              <a:rPr lang="en-US" altLang="en-US" smtClean="0"/>
              <a:t>Summary – Lecture a</a:t>
            </a:r>
          </a:p>
        </p:txBody>
      </p:sp>
      <p:sp>
        <p:nvSpPr>
          <p:cNvPr id="32771" name="Text Placeholder 3"/>
          <p:cNvSpPr>
            <a:spLocks noGrp="1"/>
          </p:cNvSpPr>
          <p:nvPr>
            <p:ph type="body" sz="quarter" idx="11"/>
          </p:nvPr>
        </p:nvSpPr>
        <p:spPr/>
        <p:txBody>
          <a:bodyPr/>
          <a:lstStyle/>
          <a:p>
            <a:r>
              <a:rPr lang="en-US" altLang="en-US" smtClean="0"/>
              <a:t>Explain how the evolving capabilities of CPOE systems impact quality and patient safety in the hospital setting</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A79B2E-556B-4942-99E7-BA22275E4DB6}"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History of CPOE and E-Prescribing</a:t>
            </a:r>
            <a:br>
              <a:rPr lang="en-US" altLang="en-US" smtClean="0"/>
            </a:br>
            <a:r>
              <a:rPr lang="en-US" altLang="en-US" smtClean="0"/>
              <a:t>References – Lecture a</a:t>
            </a:r>
          </a:p>
        </p:txBody>
      </p:sp>
      <p:sp>
        <p:nvSpPr>
          <p:cNvPr id="33795" name="Text Placeholder 2"/>
          <p:cNvSpPr>
            <a:spLocks noGrp="1"/>
          </p:cNvSpPr>
          <p:nvPr>
            <p:ph type="body" sz="quarter" idx="16"/>
          </p:nvPr>
        </p:nvSpPr>
        <p:spPr/>
        <p:txBody>
          <a:bodyPr/>
          <a:lstStyle/>
          <a:p>
            <a:r>
              <a:rPr lang="en-US" dirty="0" smtClean="0"/>
              <a:t>References</a:t>
            </a:r>
          </a:p>
          <a:p>
            <a:pPr lvl="1"/>
            <a:r>
              <a:rPr lang="en-US" dirty="0" smtClean="0"/>
              <a:t>Ash J S, Gorman PN, </a:t>
            </a:r>
            <a:r>
              <a:rPr lang="en-US" dirty="0" err="1" smtClean="0"/>
              <a:t>Seshadri</a:t>
            </a:r>
            <a:r>
              <a:rPr lang="en-US" dirty="0" smtClean="0"/>
              <a:t> V, Hersh WR. 2004. Computerized physician order entry in U.S. hospitals: results of a 2002 survey. J Am Med Inform Assoc. 11(2):95-9.</a:t>
            </a:r>
          </a:p>
          <a:p>
            <a:pPr lvl="1"/>
            <a:r>
              <a:rPr lang="en-US" dirty="0" smtClean="0"/>
              <a:t>Bates DW, </a:t>
            </a:r>
            <a:r>
              <a:rPr lang="en-US" dirty="0" err="1" smtClean="0"/>
              <a:t>Leape</a:t>
            </a:r>
            <a:r>
              <a:rPr lang="en-US" dirty="0" smtClean="0"/>
              <a:t> LL, Cullen DJ, et al. Effect of computerized physician order entry and a team intervention on prevention of serious medication errors. JAMA. 1998 Oct 21;280(15):1311-6.</a:t>
            </a:r>
          </a:p>
          <a:p>
            <a:pPr lvl="1"/>
            <a:r>
              <a:rPr lang="en-US" dirty="0" smtClean="0"/>
              <a:t>Bates DW, </a:t>
            </a:r>
            <a:r>
              <a:rPr lang="en-US" dirty="0" err="1" smtClean="0"/>
              <a:t>Teich</a:t>
            </a:r>
            <a:r>
              <a:rPr lang="en-US" dirty="0" smtClean="0"/>
              <a:t> JM, Lee J, et al. The impact of computerized physician order entry on medication error prevention. J Am Med Inform Assoc. 1999;6(4):313–21.</a:t>
            </a:r>
          </a:p>
          <a:p>
            <a:pPr lvl="1"/>
            <a:r>
              <a:rPr lang="en-US" dirty="0" smtClean="0"/>
              <a:t>Brown SH, Lincoln MJ, </a:t>
            </a:r>
            <a:r>
              <a:rPr lang="en-US" dirty="0" err="1" smtClean="0"/>
              <a:t>Groen</a:t>
            </a:r>
            <a:r>
              <a:rPr lang="en-US" dirty="0" smtClean="0"/>
              <a:t> PJ, </a:t>
            </a:r>
            <a:r>
              <a:rPr lang="en-US" dirty="0" err="1" smtClean="0"/>
              <a:t>Kolodner</a:t>
            </a:r>
            <a:r>
              <a:rPr lang="en-US" dirty="0" smtClean="0"/>
              <a:t> RM.  </a:t>
            </a:r>
            <a:r>
              <a:rPr lang="en-US" dirty="0" err="1" smtClean="0"/>
              <a:t>VistA</a:t>
            </a:r>
            <a:r>
              <a:rPr lang="en-US" dirty="0" smtClean="0"/>
              <a:t>- U.S. Department of Veterans Affairs national-scale HIS.  </a:t>
            </a:r>
            <a:r>
              <a:rPr lang="en-US" dirty="0" err="1" smtClean="0"/>
              <a:t>Int</a:t>
            </a:r>
            <a:r>
              <a:rPr lang="en-US" dirty="0" smtClean="0"/>
              <a:t> J of Med Infor. 2003;69(2):135-6.</a:t>
            </a:r>
          </a:p>
          <a:p>
            <a:pPr lvl="1"/>
            <a:r>
              <a:rPr lang="en-US" dirty="0" smtClean="0"/>
              <a:t>Cutler DM, Feldman NE, Horwitz JR. U.S. adoption of computerized physician order entry systems. Health </a:t>
            </a:r>
            <a:r>
              <a:rPr lang="en-US" dirty="0" err="1" smtClean="0"/>
              <a:t>Aff</a:t>
            </a:r>
            <a:r>
              <a:rPr lang="en-US" dirty="0" smtClean="0"/>
              <a:t> (Millwood). 2005;24(6):1654-63.</a:t>
            </a:r>
          </a:p>
          <a:p>
            <a:pPr lvl="1"/>
            <a:r>
              <a:rPr lang="en-US" dirty="0" smtClean="0"/>
              <a:t>Ford EW, </a:t>
            </a:r>
            <a:r>
              <a:rPr lang="en-US" dirty="0" err="1" smtClean="0"/>
              <a:t>McAlearney</a:t>
            </a:r>
            <a:r>
              <a:rPr lang="en-US" dirty="0" smtClean="0"/>
              <a:t> AS, Phillips MT, </a:t>
            </a:r>
            <a:r>
              <a:rPr lang="en-US" dirty="0" err="1" smtClean="0"/>
              <a:t>Menachemi</a:t>
            </a:r>
            <a:r>
              <a:rPr lang="en-US" dirty="0" smtClean="0"/>
              <a:t> N, Rudolph B. Predicting computerized physician order entry system adoption in US hospitals: can the federal mandate be met? </a:t>
            </a:r>
            <a:r>
              <a:rPr lang="en-US" dirty="0" err="1" smtClean="0"/>
              <a:t>Int</a:t>
            </a:r>
            <a:r>
              <a:rPr lang="en-US" dirty="0" smtClean="0"/>
              <a:t> J Med Inform. 2008;77(8):539-45.</a:t>
            </a:r>
          </a:p>
          <a:p>
            <a:pPr lvl="1"/>
            <a:r>
              <a:rPr lang="en-US" dirty="0" smtClean="0"/>
              <a:t>Handwriting on the wall? Institute for Safe Medication Practices.  Horsham (PA). Available from: </a:t>
            </a:r>
            <a:r>
              <a:rPr lang="en-US" dirty="0" smtClean="0">
                <a:hlinkClick r:id="rId3"/>
              </a:rPr>
              <a:t>www.ismp.org</a:t>
            </a:r>
            <a:endParaRPr lang="en-US" dirty="0" smtClean="0"/>
          </a:p>
          <a:p>
            <a:pPr lvl="1"/>
            <a:r>
              <a:rPr lang="en-US" dirty="0" smtClean="0"/>
              <a:t>Hillman JM, Given RS. Hospital implementation of computerized provider order entry systems: results from the 2003 Leapfrog group quality and safety survey. J </a:t>
            </a:r>
            <a:r>
              <a:rPr lang="en-US" dirty="0" err="1" smtClean="0"/>
              <a:t>Healthc</a:t>
            </a:r>
            <a:r>
              <a:rPr lang="en-US" dirty="0" smtClean="0"/>
              <a:t> </a:t>
            </a:r>
            <a:r>
              <a:rPr lang="en-US" dirty="0" err="1" smtClean="0"/>
              <a:t>Inf</a:t>
            </a:r>
            <a:r>
              <a:rPr lang="en-US" dirty="0" smtClean="0"/>
              <a:t> </a:t>
            </a:r>
            <a:r>
              <a:rPr lang="en-US" dirty="0" err="1" smtClean="0"/>
              <a:t>Manag</a:t>
            </a:r>
            <a:r>
              <a:rPr lang="en-US" dirty="0" smtClean="0"/>
              <a:t>. 2005;19(4):55-65.</a:t>
            </a:r>
          </a:p>
          <a:p>
            <a:pPr lvl="1"/>
            <a:r>
              <a:rPr lang="en-US" dirty="0" smtClean="0"/>
              <a:t>Koppel R, </a:t>
            </a:r>
            <a:r>
              <a:rPr lang="en-US" dirty="0" err="1" smtClean="0"/>
              <a:t>Metlay</a:t>
            </a:r>
            <a:r>
              <a:rPr lang="en-US" dirty="0" smtClean="0"/>
              <a:t> JP, Cohen A, et al. Role of computerized physician order entry systems in facilitating medication errors.  JAMA. 2005 Mar 9; 293(10):1197-1203.</a:t>
            </a:r>
          </a:p>
        </p:txBody>
      </p:sp>
      <p:sp>
        <p:nvSpPr>
          <p:cNvPr id="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28973A-5986-4200-B93F-AEB9EB8EA970}" type="slidenum">
              <a:rPr lang="en-US" altLang="en-US" smtClean="0"/>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History of CPOE and E-Prescribing</a:t>
            </a:r>
            <a:br>
              <a:rPr lang="en-US" dirty="0" smtClean="0"/>
            </a:br>
            <a:r>
              <a:rPr lang="en-US" dirty="0" smtClean="0"/>
              <a:t>References 2 – Lecture a</a:t>
            </a:r>
          </a:p>
        </p:txBody>
      </p:sp>
      <p:sp>
        <p:nvSpPr>
          <p:cNvPr id="3" name="Text Placeholder 2"/>
          <p:cNvSpPr>
            <a:spLocks noGrp="1"/>
          </p:cNvSpPr>
          <p:nvPr>
            <p:ph type="body" sz="quarter" idx="16"/>
          </p:nvPr>
        </p:nvSpPr>
        <p:spPr/>
        <p:txBody>
          <a:bodyPr/>
          <a:lstStyle/>
          <a:p>
            <a:r>
              <a:rPr lang="en-US" dirty="0" smtClean="0"/>
              <a:t>References</a:t>
            </a:r>
          </a:p>
          <a:p>
            <a:pPr lvl="1"/>
            <a:r>
              <a:rPr lang="en-US" dirty="0" err="1"/>
              <a:t>Sittig</a:t>
            </a:r>
            <a:r>
              <a:rPr lang="en-US" dirty="0"/>
              <a:t> DF, Stead WW. Computer-based physician order entry: the state of the art. J Am Med Inform Assoc. 1994 Mar-Apr;1(2):108-23.</a:t>
            </a:r>
          </a:p>
          <a:p>
            <a:pPr lvl="1"/>
            <a:r>
              <a:rPr lang="en-US" dirty="0" err="1" smtClean="0"/>
              <a:t>Teufel</a:t>
            </a:r>
            <a:r>
              <a:rPr lang="en-US" dirty="0" smtClean="0"/>
              <a:t> RJ 2nd, </a:t>
            </a:r>
            <a:r>
              <a:rPr lang="en-US" dirty="0" err="1" smtClean="0"/>
              <a:t>Kazley</a:t>
            </a:r>
            <a:r>
              <a:rPr lang="en-US" dirty="0" smtClean="0"/>
              <a:t> AS, </a:t>
            </a:r>
            <a:r>
              <a:rPr lang="en-US" dirty="0" err="1" smtClean="0"/>
              <a:t>Basco</a:t>
            </a:r>
            <a:r>
              <a:rPr lang="en-US" dirty="0" smtClean="0"/>
              <a:t> Jr. WT. Early adopters of computerized physician order entry in hospitals that care for children: a picture of US health care shortly after the Institute of Medicine reports on quality. </a:t>
            </a:r>
            <a:r>
              <a:rPr lang="en-US" dirty="0" err="1" smtClean="0"/>
              <a:t>Clin</a:t>
            </a:r>
            <a:r>
              <a:rPr lang="en-US" dirty="0" smtClean="0"/>
              <a:t> </a:t>
            </a:r>
            <a:r>
              <a:rPr lang="en-US" dirty="0" err="1" smtClean="0"/>
              <a:t>Pediatr</a:t>
            </a:r>
            <a:r>
              <a:rPr lang="en-US" dirty="0" smtClean="0"/>
              <a:t> (</a:t>
            </a:r>
            <a:r>
              <a:rPr lang="en-US" dirty="0" err="1" smtClean="0"/>
              <a:t>Phila</a:t>
            </a:r>
            <a:r>
              <a:rPr lang="en-US" dirty="0" smtClean="0"/>
              <a:t>). 2009;48(4): 389-96.</a:t>
            </a:r>
          </a:p>
          <a:p>
            <a:pPr lvl="1"/>
            <a:r>
              <a:rPr lang="en-US" dirty="0" smtClean="0"/>
              <a:t>Yu FB, </a:t>
            </a:r>
            <a:r>
              <a:rPr lang="en-US" dirty="0" err="1" smtClean="0"/>
              <a:t>Menachemi</a:t>
            </a:r>
            <a:r>
              <a:rPr lang="en-US" dirty="0" smtClean="0"/>
              <a:t> N, Berner ES, Allison JJ, </a:t>
            </a:r>
            <a:r>
              <a:rPr lang="en-US" dirty="0" err="1" smtClean="0"/>
              <a:t>Weissman</a:t>
            </a:r>
            <a:r>
              <a:rPr lang="en-US" dirty="0" smtClean="0"/>
              <a:t> NW, Houston TK. Full implementation of computerized physician order entry and medication-related quality outcomes: a study of 3364 hospitals.” Am J Med Qual. 2009;24(4): 278-86.</a:t>
            </a:r>
          </a:p>
          <a:p>
            <a:pPr lvl="1"/>
            <a:r>
              <a:rPr lang="en-US" dirty="0" smtClean="0"/>
              <a:t>Charles D, Gabriel M, Searcy T. Adoption of Electronic Health Record Systems among U.S. Non-Federal Acute Care Hospitals: 2008-2014. ONC Data Brief, No.23. Office of the National Coordinator for Health Information Technology: Washington DC., April 2015. </a:t>
            </a:r>
            <a:r>
              <a:rPr lang="en-US" dirty="0" smtClean="0">
                <a:hlinkClick r:id="rId3" tooltip="Health IT.gov website "/>
              </a:rPr>
              <a:t>www.healthit.gov</a:t>
            </a:r>
            <a:r>
              <a:rPr lang="en-US" dirty="0" smtClean="0"/>
              <a:t>  Accessed May 21,2016.</a:t>
            </a:r>
          </a:p>
        </p:txBody>
      </p:sp>
      <p:sp>
        <p:nvSpPr>
          <p:cNvPr id="12" name="Text Placeholder 11"/>
          <p:cNvSpPr>
            <a:spLocks noGrp="1"/>
          </p:cNvSpPr>
          <p:nvPr>
            <p:ph type="body" sz="quarter" idx="21"/>
          </p:nvPr>
        </p:nvSpPr>
        <p:spPr/>
        <p:txBody>
          <a:bodyPr/>
          <a:lstStyle/>
          <a:p>
            <a:endParaRPr lang="en-US" dirty="0"/>
          </a:p>
        </p:txBody>
      </p:sp>
      <p:sp>
        <p:nvSpPr>
          <p:cNvPr id="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AB591A-ECBA-440F-B27C-7F70430D842F}"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CPOE and E-Prescribing</a:t>
            </a:r>
            <a:br>
              <a:rPr lang="en-US" dirty="0"/>
            </a:br>
            <a:r>
              <a:rPr lang="en-US" dirty="0"/>
              <a:t>References </a:t>
            </a:r>
            <a:r>
              <a:rPr lang="en-US" dirty="0" smtClean="0"/>
              <a:t>3 – </a:t>
            </a:r>
            <a:r>
              <a:rPr lang="en-US" dirty="0"/>
              <a:t>Lecture a</a:t>
            </a:r>
          </a:p>
        </p:txBody>
      </p:sp>
      <p:sp>
        <p:nvSpPr>
          <p:cNvPr id="3" name="Text Placeholder 2"/>
          <p:cNvSpPr>
            <a:spLocks noGrp="1"/>
          </p:cNvSpPr>
          <p:nvPr>
            <p:ph type="body" sz="quarter" idx="16"/>
          </p:nvPr>
        </p:nvSpPr>
        <p:spPr/>
        <p:txBody>
          <a:bodyPr/>
          <a:lstStyle/>
          <a:p>
            <a:r>
              <a:rPr lang="en-US" dirty="0"/>
              <a:t>Images</a:t>
            </a:r>
          </a:p>
          <a:p>
            <a:pPr lvl="1"/>
            <a:r>
              <a:rPr lang="en-US" dirty="0"/>
              <a:t>Slide 3: </a:t>
            </a:r>
            <a:r>
              <a:rPr lang="en-US" dirty="0" err="1"/>
              <a:t>Govard</a:t>
            </a:r>
            <a:r>
              <a:rPr lang="en-US" dirty="0"/>
              <a:t> </a:t>
            </a:r>
            <a:r>
              <a:rPr lang="en-US" dirty="0" err="1"/>
              <a:t>Bidloo</a:t>
            </a:r>
            <a:r>
              <a:rPr lang="en-US" dirty="0"/>
              <a:t> Available from: </a:t>
            </a:r>
            <a:r>
              <a:rPr lang="en-US" dirty="0">
                <a:hlinkClick r:id="rId3" tooltip="Wikipedia"/>
              </a:rPr>
              <a:t>commons.wikimedia.org</a:t>
            </a:r>
            <a:endParaRPr lang="en-US" dirty="0"/>
          </a:p>
          <a:p>
            <a:pPr lvl="1"/>
            <a:r>
              <a:rPr lang="en-US" dirty="0"/>
              <a:t>Slide 4: Available from: </a:t>
            </a:r>
            <a:r>
              <a:rPr lang="en-US" dirty="0">
                <a:hlinkClick r:id="rId4" tooltip="Wikipedia"/>
              </a:rPr>
              <a:t>en.wikipedia.org</a:t>
            </a:r>
            <a:r>
              <a:rPr lang="en-US" dirty="0"/>
              <a:t> </a:t>
            </a:r>
          </a:p>
          <a:p>
            <a:pPr lvl="1"/>
            <a:r>
              <a:rPr lang="en-US" dirty="0"/>
              <a:t>Slide 5: Available from: </a:t>
            </a:r>
            <a:r>
              <a:rPr lang="en-US" dirty="0">
                <a:hlinkClick r:id="rId4" tooltip="Wikipedia"/>
              </a:rPr>
              <a:t>en.wikipedia.org</a:t>
            </a:r>
            <a:r>
              <a:rPr lang="en-US" dirty="0"/>
              <a:t> </a:t>
            </a:r>
          </a:p>
          <a:p>
            <a:pPr lvl="1"/>
            <a:r>
              <a:rPr lang="en-US" dirty="0"/>
              <a:t>Slide 5: Mr. Mo-</a:t>
            </a:r>
            <a:r>
              <a:rPr lang="en-US" dirty="0" err="1"/>
              <a:t>Fo</a:t>
            </a:r>
            <a:r>
              <a:rPr lang="en-US" dirty="0"/>
              <a:t> CC BY-NC-ND 2.0  Available from: </a:t>
            </a:r>
            <a:r>
              <a:rPr lang="en-US" dirty="0">
                <a:hlinkClick r:id="rId5"/>
              </a:rPr>
              <a:t>www.flickr.com</a:t>
            </a:r>
            <a:r>
              <a:rPr lang="en-US" dirty="0"/>
              <a:t>  </a:t>
            </a:r>
          </a:p>
          <a:p>
            <a:pPr lvl="1"/>
            <a:r>
              <a:rPr lang="en-US" dirty="0"/>
              <a:t>Slide 6: Available from: </a:t>
            </a:r>
            <a:r>
              <a:rPr lang="en-US" dirty="0">
                <a:hlinkClick r:id="rId6" tooltip="Wikipedia"/>
              </a:rPr>
              <a:t>en.wikipedia.org</a:t>
            </a:r>
            <a:r>
              <a:rPr lang="en-US" dirty="0"/>
              <a:t>. </a:t>
            </a:r>
          </a:p>
          <a:p>
            <a:pPr lvl="1"/>
            <a:r>
              <a:rPr lang="en-US" dirty="0"/>
              <a:t>Slide 8: Handwriting on the wall? Institute for Safe Medication Practices. Horsham (PA). Image used with permission. Available from: </a:t>
            </a:r>
            <a:r>
              <a:rPr lang="en-US" dirty="0" smtClean="0">
                <a:hlinkClick r:id="rId7" tooltip="Institute for Safe Medication "/>
              </a:rPr>
              <a:t>www.ismp.org</a:t>
            </a:r>
            <a:r>
              <a:rPr lang="en-US" dirty="0" smtClean="0"/>
              <a:t> </a:t>
            </a:r>
            <a:endParaRPr lang="en-US" dirty="0"/>
          </a:p>
          <a:p>
            <a:pPr lvl="1"/>
            <a:r>
              <a:rPr lang="en-US" dirty="0"/>
              <a:t>Slide11: Derrick Wheeler, Personal Collection.</a:t>
            </a:r>
          </a:p>
          <a:p>
            <a:pPr lvl="1"/>
            <a:r>
              <a:rPr lang="en-US" dirty="0"/>
              <a:t>Slide 17: </a:t>
            </a:r>
            <a:r>
              <a:rPr lang="en-US" dirty="0" err="1"/>
              <a:t>Nir</a:t>
            </a:r>
            <a:r>
              <a:rPr lang="en-US" dirty="0"/>
              <a:t> </a:t>
            </a:r>
            <a:r>
              <a:rPr lang="en-US" dirty="0" err="1"/>
              <a:t>Menachemi</a:t>
            </a:r>
            <a:r>
              <a:rPr lang="en-US" dirty="0"/>
              <a:t> based on </a:t>
            </a:r>
            <a:r>
              <a:rPr lang="en-US" dirty="0" err="1"/>
              <a:t>Sittig</a:t>
            </a:r>
            <a:r>
              <a:rPr lang="en-US" dirty="0"/>
              <a:t> and Stead, 1994, Personal Collection.</a:t>
            </a:r>
          </a:p>
          <a:p>
            <a:pPr lvl="1"/>
            <a:r>
              <a:rPr lang="en-US" dirty="0"/>
              <a:t>Slide 20: </a:t>
            </a:r>
            <a:r>
              <a:rPr lang="en-US" dirty="0" err="1"/>
              <a:t>Nir</a:t>
            </a:r>
            <a:r>
              <a:rPr lang="en-US" dirty="0"/>
              <a:t> </a:t>
            </a:r>
            <a:r>
              <a:rPr lang="en-US" dirty="0" err="1"/>
              <a:t>Menachemi</a:t>
            </a:r>
            <a:r>
              <a:rPr lang="en-US" dirty="0"/>
              <a:t>, Personal Collection</a:t>
            </a:r>
            <a:r>
              <a:rPr lang="en-US" dirty="0" smtClean="0"/>
              <a:t>.</a:t>
            </a:r>
            <a:endParaRPr lang="en-US" dirty="0"/>
          </a:p>
        </p:txBody>
      </p:sp>
      <p:sp>
        <p:nvSpPr>
          <p:cNvPr id="6" name="Slide Number Placeholder 5"/>
          <p:cNvSpPr>
            <a:spLocks noGrp="1"/>
          </p:cNvSpPr>
          <p:nvPr>
            <p:ph type="sldNum" sz="quarter" idx="4"/>
          </p:nvPr>
        </p:nvSpPr>
        <p:spPr/>
        <p:txBody>
          <a:bodyPr/>
          <a:lstStyle/>
          <a:p>
            <a:fld id="{F3BF8891-5E06-46C2-89A4-6DB85D39BA35}" type="slidenum">
              <a:rPr lang="en-US" smtClean="0"/>
              <a:pPr/>
              <a:t>28</a:t>
            </a:fld>
            <a:endParaRPr lang="en-US" dirty="0"/>
          </a:p>
        </p:txBody>
      </p:sp>
    </p:spTree>
    <p:extLst>
      <p:ext uri="{BB962C8B-B14F-4D97-AF65-F5344CB8AC3E}">
        <p14:creationId xmlns:p14="http://schemas.microsoft.com/office/powerpoint/2010/main" val="4171298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Health IT in the US</a:t>
            </a:r>
            <a:br>
              <a:rPr lang="en-US" dirty="0" smtClean="0"/>
            </a:br>
            <a:r>
              <a:rPr lang="en-US" dirty="0" smtClean="0"/>
              <a:t>History of CPOE and E-Prescribing Lecture a</a:t>
            </a:r>
            <a:endParaRPr lang="en-US" dirty="0"/>
          </a:p>
        </p:txBody>
      </p:sp>
      <p:sp>
        <p:nvSpPr>
          <p:cNvPr id="3" name="Content Placeholder 2"/>
          <p:cNvSpPr>
            <a:spLocks noGrp="1"/>
          </p:cNvSpPr>
          <p:nvPr>
            <p:ph sz="quarter" idx="14"/>
          </p:nvPr>
        </p:nvSpPr>
        <p:spPr/>
        <p:txBody>
          <a:bodyPr/>
          <a:lstStyle/>
          <a:p>
            <a:r>
              <a:rPr lang="en-US" dirty="0" smtClean="0"/>
              <a:t>This material was developed by the University of Alabama at Birmingham, funded by the Department of Health and Human Services, Office of the National Coordinator for Health Information Technology under Award Number 90WT0007.</a:t>
            </a:r>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29</a:t>
            </a:fld>
            <a:endParaRPr lang="en-US" dirty="0"/>
          </a:p>
        </p:txBody>
      </p:sp>
    </p:spTree>
    <p:extLst>
      <p:ext uri="{BB962C8B-B14F-4D97-AF65-F5344CB8AC3E}">
        <p14:creationId xmlns:p14="http://schemas.microsoft.com/office/powerpoint/2010/main" val="144641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5"/>
          <p:cNvSpPr>
            <a:spLocks noGrp="1"/>
          </p:cNvSpPr>
          <p:nvPr>
            <p:ph type="title"/>
          </p:nvPr>
        </p:nvSpPr>
        <p:spPr/>
        <p:txBody>
          <a:bodyPr/>
          <a:lstStyle/>
          <a:p>
            <a:r>
              <a:rPr lang="en-US" altLang="en-US" smtClean="0"/>
              <a:t>Life in Medieval Times</a:t>
            </a:r>
          </a:p>
        </p:txBody>
      </p:sp>
      <p:pic>
        <p:nvPicPr>
          <p:cNvPr id="10" name="Picture 4" descr="Picture from the title page of a medieval anatomical atlas. Artistic picture with men with angel wings and young children.&#10;Atlas by Govard Bidloo/Courtesy US National Library of Medicine&#10;&#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90442" r="-90442"/>
          <a:stretch/>
        </p:blipFill>
        <p:spPr/>
      </p:pic>
      <p:sp>
        <p:nvSpPr>
          <p:cNvPr id="3" name="Text Placeholder 2"/>
          <p:cNvSpPr>
            <a:spLocks noGrp="1"/>
          </p:cNvSpPr>
          <p:nvPr>
            <p:ph type="body" sz="quarter" idx="32"/>
          </p:nvPr>
        </p:nvSpPr>
        <p:spPr/>
        <p:txBody>
          <a:bodyPr/>
          <a:lstStyle/>
          <a:p>
            <a:r>
              <a:rPr lang="en-US" altLang="en-US" smtClean="0"/>
              <a:t>Atlas by Govard Bidloo/Courtesy US National Library of Medicine</a:t>
            </a:r>
            <a:endParaRPr lang="en-US" altLang="en-US" dirty="0"/>
          </a:p>
        </p:txBody>
      </p:sp>
      <p:sp>
        <p:nvSpPr>
          <p:cNvPr id="1126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AF3F0A-9CA4-4056-BDE5-9EE6B1E1528F}" type="slidenum">
              <a:rPr lang="en-US" altLang="en-US" smtClean="0"/>
              <a:pPr/>
              <a:t>3</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p:txBody>
          <a:bodyPr/>
          <a:lstStyle/>
          <a:p>
            <a:r>
              <a:rPr lang="en-US" altLang="en-US" dirty="0" smtClean="0"/>
              <a:t>Life in Medieval Times 2</a:t>
            </a:r>
          </a:p>
        </p:txBody>
      </p:sp>
      <p:pic>
        <p:nvPicPr>
          <p:cNvPr id="10" name="Picture 7" descr="Doctor in the middle ages holding a bottle in one hand and the pateint's hand in his other hand. Gerardus Cremonensis &quot;Recueil des traités de médecine&quot; 1250-1260. Reproduction in &quot;Inventions et découvertes au Moyen-Âge&quot;, Samuel Sadaune&#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52057" r="-52057"/>
          <a:stretch/>
        </p:blipFill>
        <p:spPr/>
      </p:pic>
      <p:sp>
        <p:nvSpPr>
          <p:cNvPr id="3" name="Text Placeholder 2"/>
          <p:cNvSpPr>
            <a:spLocks noGrp="1"/>
          </p:cNvSpPr>
          <p:nvPr>
            <p:ph type="body" sz="quarter" idx="32"/>
          </p:nvPr>
        </p:nvSpPr>
        <p:spPr/>
        <p:txBody>
          <a:bodyPr/>
          <a:lstStyle/>
          <a:p>
            <a:r>
              <a:rPr lang="fr-FR" altLang="en-US" smtClean="0"/>
              <a:t>Gerardus Cremonensis "Recueil des traités de médecine" 1250-1260. </a:t>
            </a:r>
          </a:p>
          <a:p>
            <a:r>
              <a:rPr lang="fr-FR" altLang="en-US" smtClean="0"/>
              <a:t>Reproduction in "Inventions et découvertes au Moyen-Âge", Samuel Sadaune</a:t>
            </a:r>
            <a:endParaRPr lang="fr-FR" altLang="en-US" dirty="0"/>
          </a:p>
        </p:txBody>
      </p:sp>
      <p:sp>
        <p:nvSpPr>
          <p:cNvPr id="12291"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4383EA-7D6E-48DE-AEC0-1711EDEDB698}" type="slidenum">
              <a:rPr lang="en-US" altLang="en-US" smtClean="0"/>
              <a:pPr/>
              <a:t>4</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304800"/>
            <a:ext cx="8229600" cy="1143000"/>
          </a:xfrm>
        </p:spPr>
        <p:txBody>
          <a:bodyPr/>
          <a:lstStyle/>
          <a:p>
            <a:r>
              <a:rPr lang="en-US" altLang="en-US" dirty="0"/>
              <a:t>Life in Medieval </a:t>
            </a:r>
            <a:r>
              <a:rPr lang="en-US" altLang="en-US" dirty="0" smtClean="0"/>
              <a:t>Times 3</a:t>
            </a:r>
            <a:endParaRPr lang="en-US" dirty="0"/>
          </a:p>
        </p:txBody>
      </p:sp>
      <p:pic>
        <p:nvPicPr>
          <p:cNvPr id="16" name="Picture 5" descr="Doctor in the middle ages holding a bottle in one hand and the pateint's hand in his other hand. Gerardus Cremonensis &quot;Recueil des traités de médecine&quot; 1250-1260. Reproduction in &quot;Inventions et découvertes au Moyen-Âge&quot;, Samuel Sadaune"/>
          <p:cNvPicPr>
            <a:picLocks noGrp="1" noChangeAspect="1" noChangeArrowheads="1"/>
          </p:cNvPicPr>
          <p:nvPr>
            <p:ph sz="quarter" idx="14"/>
          </p:nvPr>
        </p:nvPicPr>
        <p:blipFill rotWithShape="1">
          <a:blip r:embed="rId3">
            <a:extLst>
              <a:ext uri="{28A0092B-C50C-407E-A947-70E740481C1C}">
                <a14:useLocalDpi xmlns:a14="http://schemas.microsoft.com/office/drawing/2010/main" val="0"/>
              </a:ext>
            </a:extLst>
          </a:blip>
          <a:srcRect/>
          <a:stretch/>
        </p:blipFill>
        <p:spPr>
          <a:xfrm>
            <a:off x="463049" y="1600200"/>
            <a:ext cx="4030076" cy="4572000"/>
          </a:xfrm>
        </p:spPr>
      </p:pic>
      <p:sp>
        <p:nvSpPr>
          <p:cNvPr id="5" name="Text Placeholder 4"/>
          <p:cNvSpPr>
            <a:spLocks noGrp="1"/>
          </p:cNvSpPr>
          <p:nvPr>
            <p:ph type="body" sz="quarter" idx="32"/>
          </p:nvPr>
        </p:nvSpPr>
        <p:spPr>
          <a:xfrm>
            <a:off x="457198" y="6278880"/>
            <a:ext cx="5486402" cy="533400"/>
          </a:xfrm>
        </p:spPr>
        <p:txBody>
          <a:bodyPr/>
          <a:lstStyle/>
          <a:p>
            <a:r>
              <a:rPr lang="fr-FR" altLang="en-US" dirty="0" err="1" smtClean="0"/>
              <a:t>Gerardus</a:t>
            </a:r>
            <a:r>
              <a:rPr lang="fr-FR" altLang="en-US" dirty="0" smtClean="0"/>
              <a:t> </a:t>
            </a:r>
            <a:r>
              <a:rPr lang="fr-FR" altLang="en-US" dirty="0" err="1" smtClean="0"/>
              <a:t>Cremonensis</a:t>
            </a:r>
            <a:r>
              <a:rPr lang="fr-FR" altLang="en-US" dirty="0" smtClean="0"/>
              <a:t> "Recueil des traités de médecine" 1250-1260. </a:t>
            </a:r>
          </a:p>
          <a:p>
            <a:r>
              <a:rPr lang="fr-FR" altLang="en-US" dirty="0" smtClean="0"/>
              <a:t>Reproduction in "Inventions et découvertes au Moyen-Âge", Samuel </a:t>
            </a:r>
            <a:r>
              <a:rPr lang="fr-FR" altLang="en-US" dirty="0" err="1" smtClean="0"/>
              <a:t>Sadaune</a:t>
            </a:r>
            <a:endParaRPr lang="fr-FR" altLang="en-US" dirty="0"/>
          </a:p>
        </p:txBody>
      </p:sp>
      <p:pic>
        <p:nvPicPr>
          <p:cNvPr id="15" name="Picture 2" descr="The image shows a man dressed as a kight riding a horse adorned in green, ornamental robes. The knight has his arm raised in the air holding a sword. Photo by Mr. Mo-Fo&#10;"/>
          <p:cNvPicPr>
            <a:picLocks noGrp="1" noChangeAspect="1" noChangeArrowheads="1"/>
          </p:cNvPicPr>
          <p:nvPr>
            <p:ph sz="quarter" idx="18"/>
          </p:nvPr>
        </p:nvPicPr>
        <p:blipFill rotWithShape="1">
          <a:blip r:embed="rId4" cstate="print">
            <a:extLst>
              <a:ext uri="{28A0092B-C50C-407E-A947-70E740481C1C}">
                <a14:useLocalDpi xmlns:a14="http://schemas.microsoft.com/office/drawing/2010/main" val="0"/>
              </a:ext>
            </a:extLst>
          </a:blip>
          <a:srcRect/>
          <a:stretch/>
        </p:blipFill>
        <p:spPr>
          <a:xfrm>
            <a:off x="5145690" y="1600200"/>
            <a:ext cx="3046795" cy="4572000"/>
          </a:xfrm>
        </p:spPr>
      </p:pic>
      <p:sp>
        <p:nvSpPr>
          <p:cNvPr id="6" name="Text Placeholder 5"/>
          <p:cNvSpPr>
            <a:spLocks noGrp="1"/>
          </p:cNvSpPr>
          <p:nvPr>
            <p:ph type="body" sz="quarter" idx="33"/>
          </p:nvPr>
        </p:nvSpPr>
        <p:spPr>
          <a:xfrm>
            <a:off x="5029200" y="6278880"/>
            <a:ext cx="3069133" cy="533400"/>
          </a:xfrm>
        </p:spPr>
        <p:txBody>
          <a:bodyPr/>
          <a:lstStyle/>
          <a:p>
            <a:pPr algn="r"/>
            <a:r>
              <a:rPr lang="en-US" altLang="en-US" dirty="0" smtClean="0"/>
              <a:t>Photo by Mr. Mo-</a:t>
            </a:r>
            <a:r>
              <a:rPr lang="en-US" altLang="en-US" dirty="0" err="1" smtClean="0"/>
              <a:t>Fo</a:t>
            </a:r>
            <a:endParaRPr lang="en-US" altLang="en-US" dirty="0"/>
          </a:p>
        </p:txBody>
      </p:sp>
      <p:sp>
        <p:nvSpPr>
          <p:cNvPr id="819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C70AF5-5D74-4B5D-ABF1-B7D05E373F2E}" type="slidenum">
              <a:rPr lang="en-US" altLang="en-US" smtClean="0"/>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dirty="0"/>
              <a:t>Life in Medieval </a:t>
            </a:r>
            <a:r>
              <a:rPr lang="en-US" altLang="en-US" dirty="0" smtClean="0"/>
              <a:t>Times 4</a:t>
            </a:r>
            <a:endParaRPr lang="en-US" dirty="0"/>
          </a:p>
        </p:txBody>
      </p:sp>
      <p:pic>
        <p:nvPicPr>
          <p:cNvPr id="11" name="Picture 6" descr="The image is picture of a medieval French apothecary and shows the apothecary or pharmacist compounding medicines.  There is French writing on the screen. Source: Wikimedia Commons/culture.gouv.fr&#10;&#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0353" r="-10353"/>
          <a:stretch/>
        </p:blipFill>
        <p:spPr>
          <a:xfrm>
            <a:off x="419100" y="1565571"/>
            <a:ext cx="8229600" cy="4572000"/>
          </a:xfrm>
        </p:spPr>
      </p:pic>
      <p:sp>
        <p:nvSpPr>
          <p:cNvPr id="4" name="Text Placeholder 3"/>
          <p:cNvSpPr>
            <a:spLocks noGrp="1"/>
          </p:cNvSpPr>
          <p:nvPr>
            <p:ph type="body" sz="quarter" idx="32"/>
          </p:nvPr>
        </p:nvSpPr>
        <p:spPr/>
        <p:txBody>
          <a:bodyPr/>
          <a:lstStyle/>
          <a:p>
            <a:r>
              <a:rPr lang="en-US" altLang="en-US" smtClean="0"/>
              <a:t>Source: Wikimedia Commons/culture.gouv.fr</a:t>
            </a:r>
            <a:endParaRPr lang="en-US" altLang="en-US" dirty="0"/>
          </a:p>
        </p:txBody>
      </p:sp>
      <p:sp>
        <p:nvSpPr>
          <p:cNvPr id="9221"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94943C-6646-4D9E-B480-824E6551335C}" type="slidenum">
              <a:rPr lang="en-US" altLang="en-US" smtClean="0"/>
              <a:pPr/>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Modern Prescribing</a:t>
            </a:r>
          </a:p>
        </p:txBody>
      </p:sp>
      <p:sp>
        <p:nvSpPr>
          <p:cNvPr id="14339" name="Content Placeholder 2"/>
          <p:cNvSpPr>
            <a:spLocks noGrp="1"/>
          </p:cNvSpPr>
          <p:nvPr>
            <p:ph sz="quarter" idx="14"/>
          </p:nvPr>
        </p:nvSpPr>
        <p:spPr/>
        <p:txBody>
          <a:bodyPr/>
          <a:lstStyle/>
          <a:p>
            <a:r>
              <a:rPr lang="en-US" altLang="en-US" smtClean="0"/>
              <a:t>Not much change until recently</a:t>
            </a:r>
          </a:p>
          <a:p>
            <a:pPr lvl="1"/>
            <a:r>
              <a:rPr lang="en-US" altLang="en-US" smtClean="0"/>
              <a:t>Mostly handwritten</a:t>
            </a:r>
          </a:p>
          <a:p>
            <a:pPr lvl="1"/>
            <a:r>
              <a:rPr lang="en-US" altLang="en-US" smtClean="0"/>
              <a:t>Latin abbreviations</a:t>
            </a:r>
          </a:p>
          <a:p>
            <a:pPr lvl="1"/>
            <a:r>
              <a:rPr lang="en-US" altLang="en-US" smtClean="0"/>
              <a:t>Penmanship difficult to read</a:t>
            </a:r>
          </a:p>
        </p:txBody>
      </p:sp>
      <p:sp>
        <p:nvSpPr>
          <p:cNvPr id="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9F7069-03DE-4D37-8FA2-0E2C5C18A350}" type="slidenum">
              <a:rPr lang="en-US" altLang="en-US" smtClean="0"/>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p:txBody>
          <a:bodyPr/>
          <a:lstStyle/>
          <a:p>
            <a:r>
              <a:rPr lang="en-US" altLang="en-US" smtClean="0"/>
              <a:t>Isordil or Plendil?</a:t>
            </a:r>
          </a:p>
        </p:txBody>
      </p:sp>
      <p:pic>
        <p:nvPicPr>
          <p:cNvPr id="15363" name="Content Placeholder 9" descr="The image shows a handwritten doctors note prescribing a medication that appears to be named Plendil. However, due to the lack of clarity, the presciption name could be mistaken or mis-interpretted for another medicine. Handwriting on the wall? Institute for Safe Medication Practices.  Horsham (PA). Image used with permission.&#10;"/>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t="-16667" b="-16667"/>
          <a:stretch/>
        </p:blipFill>
        <p:spPr>
          <a:xfrm>
            <a:off x="457200" y="3336299"/>
            <a:ext cx="4041775" cy="1099802"/>
          </a:xfrm>
        </p:spPr>
      </p:pic>
      <p:sp>
        <p:nvSpPr>
          <p:cNvPr id="16388" name="Text Placeholder 8"/>
          <p:cNvSpPr>
            <a:spLocks noGrp="1"/>
          </p:cNvSpPr>
          <p:nvPr>
            <p:ph type="body" sz="quarter" idx="32"/>
          </p:nvPr>
        </p:nvSpPr>
        <p:spPr>
          <a:xfrm>
            <a:off x="457198" y="6278880"/>
            <a:ext cx="4041777" cy="533400"/>
          </a:xfrm>
        </p:spPr>
        <p:txBody>
          <a:bodyPr/>
          <a:lstStyle/>
          <a:p>
            <a:r>
              <a:rPr lang="en-US" dirty="0" smtClean="0"/>
              <a:t>Source:	(Institute for Safe Medication Practices)</a:t>
            </a:r>
          </a:p>
        </p:txBody>
      </p:sp>
      <p:sp>
        <p:nvSpPr>
          <p:cNvPr id="2" name="Content Placeholder 1"/>
          <p:cNvSpPr>
            <a:spLocks noGrp="1"/>
          </p:cNvSpPr>
          <p:nvPr>
            <p:ph sz="quarter" idx="18"/>
          </p:nvPr>
        </p:nvSpPr>
        <p:spPr/>
        <p:txBody>
          <a:bodyPr/>
          <a:lstStyle/>
          <a:p>
            <a:r>
              <a:rPr lang="en-US" sz="2800" dirty="0" smtClean="0"/>
              <a:t>Intended as </a:t>
            </a:r>
            <a:r>
              <a:rPr lang="en-US" sz="2800" dirty="0" err="1" smtClean="0"/>
              <a:t>Isordil</a:t>
            </a:r>
            <a:endParaRPr lang="en-US" sz="2800" dirty="0" smtClean="0"/>
          </a:p>
          <a:p>
            <a:r>
              <a:rPr lang="en-US" sz="2800" dirty="0" smtClean="0"/>
              <a:t>Misread as </a:t>
            </a:r>
            <a:r>
              <a:rPr lang="en-US" sz="2800" dirty="0" err="1" smtClean="0"/>
              <a:t>Plendil</a:t>
            </a:r>
            <a:endParaRPr lang="en-US" sz="2800" dirty="0" smtClean="0"/>
          </a:p>
          <a:p>
            <a:r>
              <a:rPr lang="en-US" sz="2800" dirty="0" smtClean="0"/>
              <a:t>After taking medication (q 6 </a:t>
            </a:r>
            <a:r>
              <a:rPr lang="en-US" sz="2800" dirty="0" err="1" smtClean="0"/>
              <a:t>hrs</a:t>
            </a:r>
            <a:r>
              <a:rPr lang="en-US" sz="2800" dirty="0" smtClean="0"/>
              <a:t>), patient suffered MI and died a few days later</a:t>
            </a:r>
          </a:p>
          <a:p>
            <a:r>
              <a:rPr lang="en-US" sz="2800" dirty="0" smtClean="0"/>
              <a:t>Physician, pharmacist, and pharmacy sued</a:t>
            </a:r>
            <a:endParaRPr lang="en-US" sz="2800" dirty="0"/>
          </a:p>
        </p:txBody>
      </p:sp>
      <p:sp>
        <p:nvSpPr>
          <p:cNvPr id="12" name="Text Placeholder 11"/>
          <p:cNvSpPr>
            <a:spLocks noGrp="1"/>
          </p:cNvSpPr>
          <p:nvPr>
            <p:ph type="body" sz="quarter" idx="33"/>
          </p:nvPr>
        </p:nvSpPr>
        <p:spPr/>
        <p:txBody>
          <a:bodyPr/>
          <a:lstStyle/>
          <a:p>
            <a:endParaRPr lang="en-US"/>
          </a:p>
        </p:txBody>
      </p:sp>
      <p:sp>
        <p:nvSpPr>
          <p:cNvPr id="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96116C-519E-4A5E-AD5D-924D14BB70CA}" type="slidenum">
              <a:rPr lang="en-US" altLang="en-US" smtClean="0"/>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Definition of CPOE</a:t>
            </a:r>
          </a:p>
        </p:txBody>
      </p:sp>
      <p:sp>
        <p:nvSpPr>
          <p:cNvPr id="16387" name="Content Placeholder 2"/>
          <p:cNvSpPr>
            <a:spLocks noGrp="1"/>
          </p:cNvSpPr>
          <p:nvPr>
            <p:ph sz="quarter" idx="14"/>
          </p:nvPr>
        </p:nvSpPr>
        <p:spPr/>
        <p:txBody>
          <a:bodyPr/>
          <a:lstStyle/>
          <a:p>
            <a:r>
              <a:rPr lang="en-US" altLang="en-US" dirty="0" smtClean="0"/>
              <a:t>CPOE is a system enabling physicians (or other providers of care) to enter orders (for tests, medications, services, etc.) through a computer system.</a:t>
            </a:r>
          </a:p>
          <a:p>
            <a:r>
              <a:rPr lang="en-US" altLang="en-US" dirty="0" smtClean="0"/>
              <a:t>Computerized Physician Order Entry</a:t>
            </a:r>
          </a:p>
          <a:p>
            <a:r>
              <a:rPr lang="en-US" altLang="en-US" dirty="0" smtClean="0"/>
              <a:t>Computer-based Provider Order Entry</a:t>
            </a:r>
          </a:p>
          <a:p>
            <a:r>
              <a:rPr lang="en-US" altLang="en-US" dirty="0" smtClean="0"/>
              <a:t>Care Provider Order Entry </a:t>
            </a:r>
          </a:p>
        </p:txBody>
      </p:sp>
      <p:sp>
        <p:nvSpPr>
          <p:cNvPr id="9222"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4CC76B-0F64-449B-8F5E-14A8997DB645}" type="slidenum">
              <a:rPr lang="en-US" altLang="en-US" smtClean="0"/>
              <a:pPr/>
              <a:t>9</a:t>
            </a:fld>
            <a:endParaRPr lang="en-US"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ARTICULATE_PROJECT_OPEN" val="0"/>
  <p:tag name="MMPROD_THEME_BG_IMAGE" val=""/>
  <p:tag name="MMPROD_10437PHOTO" val=""/>
  <p:tag name="MMPROD_10437LOGO" val="iVBORw0KGgoAAAANSUhEUgAAAIgAAAAyCAYAAACH65NBAAAAGXRFWHRTb2Z0d2FyZQBBZG9iZSBJbWFnZVJlYWR5ccllPAAACuNJREFUeNrsXWtsFNcVPmdmdmZ3vd611w/8AGygvIIhCqJpSlJUR22j0kiJUIsqtUJKf6SqqkZRlShSVVWtmlaq+oMfVf+0VX9UqtQf/ZGWvqSIkiikyBAeBgMG/MCAscHr977ncXru7Jjw2PeuEfu40sU7s+Px3HO/c853zj13QCKCequ3TE2qi6DesjVl5QMi1qVRb3a736vULUi95WdB7lmSt145Aha1cy/sTrpxhn777x/zp2V8+9Vk2Z4wlmwEVXkTEA7yM0WAIH9TJ6Ef5iO/oSMn/wKh5SV+LiPjtYb5bb7+u3x/L1Q2L0O7W7TAY7oKkcSHMDp9lO4uzsOVSZ1l8MDg6NfvFQYQ9jX9JEEDCyv/J0IkiPNEAvRxH+I+W7bhWpbGg91JYPaB4irETgKajIel6D4G2Wk+c4mFEX5YQClwmx2gSO8SWT0oy9XjJhTpi+hRX4fmhilcjP6JGt2/oz+8P8lKk0wrh7xIKlFc8JFCut3iuof/7eHuKetIEzoxSFDoRUHPZHf+/Ui8nQGwhj+pGf6CDDK+y9d3QRXxMFsOkgTEPwmhEwKed/C5rf/E3ZteArfayMoiFQeQ4iErO5OAq6AOxd+TQHYsJWZwLd9gaR4ky3QhVh8ls/0NW0VSFCAVt8Gunj/jC9sOsttuZpDIjw8gK9NRSU3wG0n6GYOjsRrB8QhQFBXIMnywtfvn0Nu+l0/5cil0LUcxCmjKL5hr9YIARy2E+YKXaW4gmTpwV+/3IejbzGe1bCCpXYCY1ksMikNk6qrw1TWU5GDWxZ5lfWs/NPk+y2ea6wB5uEUTPgbHT9jcBkBSatB28piRGUln0+dAc3WkjWZrGCAyC+VH7Fp2ieHXYgZZhIRkWQBtgS2gyCLCc2eyIrUHEMN8gcHxOum6u1pyHkWz1kZPG8uiJVtqoqYAgj/Yz1ELuxbTaLHNbC03EW+6ZA9zEp9DVGsYIJaTO3eJlD3uhfsTfIXK1TLtLGU5yiQIAMpVbpF6JqsAbZHEUoTCgtAgS56oNtTIMC38+t7tLJDvkcGuxaUWPQmYtGJg6oYdFmsuL99TLjZExlgyAvPhmUKWNTI9GgNehqaGVtAkbwp6mBueKVRJ2S6uboCQDQ4D/B4VuoPvIFkdJBc5ZCZ1aJFOHw4dg+mFUfB7DezvO0B+d4+Ym0KBJokU+K3ZCXpvQKyWTXKPlepB8eU9+2FL18sEloa5xiksV0yPsnU1IEuCs7oBIjQ7ocexf2c/+9t9lsGK73IVCTY23+Mz1+D8xAAfnYFI4g5HAJ9HSe4p1uuhjMInXOd+Ekpd4FRktEkn0Zf4YbV8Ihm2XiEwLQFMPRNIqhsgYvW3K7gWOpv3iHQ6FAkOJrWAcTNMR89/wIfD3Afx+W0xUJXSyhoCDc1shfpgbWsDT25YeIpi7SQrQwO7vEMoYYByUEsSNRNiIW9y7iZb2Hk+Fa9NCyJksb51h72QiFjcKqKt6QrB4MhpWI5ddQByF9a3aVDk2tMKQaagrxuDvjfKErOyhRMEWkxpVgIuvksyHpKwDDdD19mChLK5t6oFiBAS2YUzlgxS8QkxMnXAhfgdOnHlBB9e4X4LhHizhIYFPWNZohi+hxhjHksGpCcZ8JpJpy+dhKXohA32lAWpPRdjQ6KUZJhwLagY9NGl40waRviM6Et2sc18pGxAfpycHU0Gw8jkVRi49hEfXnYAYtaqiylNoCJyuREagZHpQce1TGctW3yiB0MpMN4MjdORT/4ueJQzpqVsrrJetJzNFJsQta1HynKIaCNayRG//cPn9uCLO7ugzT/Fx3PZrEcdIFlCWtufnx0/DTNLlx3uMcvWw6rUIa1wMmr29MIzvd/Br+7+IWzsECF61irAOkDSElPGwUz4Fh2/fNzx0ze4Jx646O5CxA4vK4yToduTinaC3oP47Gd+Cl5tPZ921TlI3qZYhLUy0cjUMGzt1rErqEJv+0ZQ5R5m/Z9e2N3iYbVsrEgu4tKAkuxCu5sZJJuHWRF+D4Y5lc7d1AGSzlkzSnDHuu2gKr2gyAcYCOn8tAyytKFUMIoU/n0xV1mYRircxewgURkk8TDglq7X4OzYx7AYXU5HWJUyItOC1ShaJmfK4PGEgylfTRIEPN32esYqbqJCCywwKPkAjSxtDohBqxCSK2cILaZL9QgGsg562vbB+YlRPht+2IqUCyAILllbFU5jmObj9vWpfTXyqoJD6BMuREM0NHEOJCmKEpY8RrKEZVBU3Ny5G5oauu3tIllAYiuDiNY2rPkCnZ/4F5+aejhSKwtA7AfzeZpgx7pNcPGmJjbllI3x+9wBkOVeMHWmUipA1byuAsWuv3kYuPaByEfwqBbK5SGx2XcQ/N7X2JJoOVeaRV1IS6NwlaL00LsqAGH0AymSG5/f/i1ob5qk23N/ZZDM8FdWvlv80jbT2gSa603mAbvBsKCamm2l3MwWO5qT0Oafwe7gjP2FVcImMZOtbbAxCGuaOkDKc6OP4CteTVS2py09xJW1gBV/hW+9EuKDlqLoka4DGnQHksYgu5wQ+0OjFEXg398oltTJ0GWsKuvhtIQehUh8DNzqPI9VL8MdTZ7wZpb90zyvrrzT+Iap0+Ejb/Onf3AfvX99qGwkVTwKuVxM74w1oKpfKVdIxlph7wiDanwTkqhI01x95XRbZDLntYRVlws0Z3bCTM4nzMVSQAJOJVM5Vik/1YD6a7LyNbwouwr8jXtuBNPNfVqAiMtLXWSsv7GoUjDF5sawjEya+ChALAqhjE1kvzgAq1zfSrNOVSEfkaiLJkT+Q3AgKzdAksYnoCnr2Y5ogFW6sciJ/+GeqcSigGKrkChrrGR+JAAyuzzNnyIOSHIAZDHyN2j177cLX6syEe8khyTZhInQGOhGlENCqwiQSRD0raGA1FGpm79t/WDOSON3RDmDqE2N5QQIDU8ewz2eU+hzv8jcRao2LiG0HoT1mA6P0n+H3ucw8wqH0ksFmxBNUbC/72sY8ByoWGEYSZGjjsL43TE+EnmYaG4LcmpkDlr8v4Kn1j7HMZOvoPeCVYBrEQW76PYSXbg0CHPLZ/jsaUjooYIBYqoSBBqeqmT+ZUcjF28NQjgu6mzvQJrq9nROxKT/nDmB7f4/YlvjG2ToUC1JqpT1SABMLY7B7TlhVkWV+pjjfwsaIL76rAYeNVGhwTArChuLheQUnRk9xTxkxLEgeS33C0HF6OTIYXxmQ5PUHTxkJdk1KSqk8vpUudYjwdZD9Rp0bvgsa40Ah72jrah1o/kIVaIMhMLbxdgRK0THho7CYlTUpl6DDLWpmWioBcO3btNy7Jewq2cWe9q+CQ3QSUbCeXsgViZAxH6Qmfh1mJy9whZRaE0IctRkZmySvQNctffrPvFkVNSdmKntoyKROR0eo4Gr/4MbMx/z1+ccRUmb6s8Wp+gsyHGanD0MT/dewI6mL2OLfxc0aK1M6rTKSwLwhFouk4auim2TK/tbYkUvJoq9k5a1jKhEQTfR2QT9hMZtbBkSegzmwiG6fncURqcvcmh7nr+64LjYaCbX8Mhi3aP3tvPzAe6d3Lu5t0Lq7Xir88rL1W8inLvo8I+CucdDshFy2eF0/5Oe8XBIqCgrEHUfN7lPO+CwHrE4eQLkfmEIQHicvrKwU4kAEcRy0RGMWeK9XA4w/JCl8PcJAojpgCTi5DzS7uwvBiD1VkMt7XJ//T8Wqrd07f8CDACjxVlcKTAfYgAAAABJRU5ErkJggg=="/>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MxMzEzMSIvPg0KCQk8dWljb2xvciBuYW1lPSJnbG93IiB2YWx1ZT0iMHgwMDAwMDAiLz4NCgkJPHVpY29sb3IgbmFtZT0idGV4dCIgdmFsdWU9IjB4RkZGRkZGIi8+DQoJCTx1aWNvbG9yIG5hbWU9ImxpZ2h0IiB2YWx1ZT0iMHg0RTVENjAiLz4NCgkJPHVpY29sb3IgbmFtZT0ic2hhZG93IiB2YWx1ZT0iMHgwMDAwMDAiLz4NCgkJPHVpY29sb3IgbmFtZT0iYmFja2dyb3VuZCIgdmFsdWU9IjB4QzBDMEMwIi8+DQoJPC9jb2xvcnM+DQoJPGxheW91dD4NCgkJPHVpc2hvdyBuYW1lPSJwcmVzZW50YXRpb250aXRsZSIgdmFsdWU9InRydWUiLz4NCgkJPHVpc2hvdyBuYW1lPSJwcmVzZW50ZXJwaG90byIgdmFsdWU9ImZhbHNlIi8+DQoJCTx1aXNob3cgbmFtZT0icHJlc2VudGVybmFtZSIgdmFsdWU9ImZhbHNlIi8+DQoJCTx1aXNob3cgbmFtZT0icHJlc2VudGVydGl0bGUiIHZhbHVlPSJmYWxz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7.0&quot;&gt;&lt;object type=&quot;1&quot; unique_id=&quot;10001&quot;&gt;&lt;property id=&quot;20141&quot; value=&quot;comp5_unit8a_lecture_slide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C:\Users\mbruck\Desktop\final version 3 working files 3.27.2012 USE ME\comp5\comp5_unit8&quot;/&gt;&lt;property id=&quot;20225&quot; value=&quot;C:\Users\dan\Desktop\Berner\CPOE_Lecture_and_WAVs\Completed\&quot;/&gt;&lt;property id=&quot;20226&quot; value=&quot;P:\ONC_Workforce\Comp 5\Unit 8\comp5_unit8a_lecture_slides.pptx&quot;/&gt;&lt;property id=&quot;20250&quot; value=&quot;0&quot;/&gt;&lt;property id=&quot;20251&quot; value=&quot;1&quot;/&gt;&lt;property id=&quot;20259&quot; value=&quot;0&quot;/&gt;&lt;object type=&quot;4&quot; unique_id=&quot;10228&quot;&gt;&lt;object type=&quot;5&quot; unique_id=&quot;10437&quot;&gt;&lt;property id=&quot;20149&quot; value=&quot;History of CPOE and e-Prescribing Development&quot;/&gt;&lt;property id=&quot;20159&quot; value=&quot;UAB_logo_trans.png&quot;/&gt;&lt;/object&gt;&lt;/object&gt;&lt;object type=&quot;8&quot; unique_id=&quot;10229&quot;&gt;&lt;/object&gt;&lt;object type=&quot;2&quot; unique_id=&quot;10230&quot;&gt;&lt;object type=&quot;3&quot; unique_id=&quot;10232&quot;&gt;&lt;property id=&quot;20148&quot; value=&quot;5&quot;/&gt;&lt;property id=&quot;20300&quot; value=&quot;Slide 3 - &amp;quot;Life in Medieval Times&amp;quot;&quot;/&gt;&lt;property id=&quot;20301&quot; value=&quot;Image&quot;/&gt;&lt;property id=&quot;20302&quot; value=&quot;0&quot;/&gt;&lt;property id=&quot;20303&quot; value=&quot;History of CPOE and e-Prescribing Development&quot;/&gt;&lt;property id=&quot;20307&quot; value=&quot;264&quot;/&gt;&lt;property id=&quot;20309&quot; value=&quot;10437&quot;/&gt;&lt;property id=&quot;20312&quot; value=&quot;0&quot;/&gt;&lt;/object&gt;&lt;object type=&quot;3&quot; unique_id=&quot;10233&quot;&gt;&lt;property id=&quot;20148&quot; value=&quot;5&quot;/&gt;&lt;property id=&quot;20300&quot; value=&quot;Slide 4 - &amp;quot;Life in Medieval Times 2&amp;quot;&quot;/&gt;&lt;property id=&quot;20301&quot; value=&quot;Image&quot;/&gt;&lt;property id=&quot;20302&quot; value=&quot;0&quot;/&gt;&lt;property id=&quot;20303&quot; value=&quot;History of CPOE and e-Prescribing Development&quot;/&gt;&lt;property id=&quot;20307&quot; value=&quot;265&quot;/&gt;&lt;property id=&quot;20309&quot; value=&quot;10437&quot;/&gt;&lt;property id=&quot;20312&quot; value=&quot;0&quot;/&gt;&lt;/object&gt;&lt;object type=&quot;3&quot; unique_id=&quot;10234&quot;&gt;&lt;property id=&quot;20148&quot; value=&quot;5&quot;/&gt;&lt;property id=&quot;20300&quot; value=&quot;Slide 5 - &amp;quot;Life in Medieval Times 3&amp;quot;&quot;/&gt;&lt;property id=&quot;20301&quot; value=&quot;Image&quot;/&gt;&lt;property id=&quot;20302&quot; value=&quot;0&quot;/&gt;&lt;property id=&quot;20303&quot; value=&quot;History of CPOE and e-Prescribing Development&quot;/&gt;&lt;property id=&quot;20307&quot; value=&quot;292&quot;/&gt;&lt;property id=&quot;20309&quot; value=&quot;10437&quot;/&gt;&lt;property id=&quot;20312&quot; value=&quot;0&quot;/&gt;&lt;/object&gt;&lt;object type=&quot;3&quot; unique_id=&quot;10235&quot;&gt;&lt;property id=&quot;20148&quot; value=&quot;5&quot;/&gt;&lt;property id=&quot;20300&quot; value=&quot;Slide 6 - &amp;quot;Life in Medieval Times 4&amp;quot;&quot;/&gt;&lt;property id=&quot;20301&quot; value=&quot;Image&quot;/&gt;&lt;property id=&quot;20302&quot; value=&quot;0&quot;/&gt;&lt;property id=&quot;20303&quot; value=&quot;History of CPOE and e-Prescribing Development&quot;/&gt;&lt;property id=&quot;20307&quot; value=&quot;293&quot;/&gt;&lt;property id=&quot;20309&quot; value=&quot;10437&quot;/&gt;&lt;property id=&quot;20312&quot; value=&quot;0&quot;/&gt;&lt;/object&gt;&lt;object type=&quot;3&quot; unique_id=&quot;10237&quot;&gt;&lt;property id=&quot;20148&quot; value=&quot;5&quot;/&gt;&lt;property id=&quot;20300&quot; value=&quot;Slide 9 - &amp;quot;Definition of CPOE&amp;quot;&quot;/&gt;&lt;property id=&quot;20302&quot; value=&quot;0&quot;/&gt;&lt;property id=&quot;20303&quot; value=&quot;History of CPOE and e-Prescribing Development&quot;/&gt;&lt;property id=&quot;20307&quot; value=&quot;294&quot;/&gt;&lt;property id=&quot;20309&quot; value=&quot;10437&quot;/&gt;&lt;property id=&quot;20312&quot; value=&quot;0&quot;/&gt;&lt;/object&gt;&lt;object type=&quot;3&quot; unique_id=&quot;10238&quot;&gt;&lt;property id=&quot;20148&quot; value=&quot;5&quot;/&gt;&lt;property id=&quot;20300&quot; value=&quot;Slide 11 - &amp;quot;Prescription for Errors&amp;quot;&quot;/&gt;&lt;property id=&quot;20302&quot; value=&quot;0&quot;/&gt;&lt;property id=&quot;20303&quot; value=&quot;History of CPOE and e-Prescribing Development&quot;/&gt;&lt;property id=&quot;20307&quot; value=&quot;260&quot;/&gt;&lt;property id=&quot;20309&quot; value=&quot;10437&quot;/&gt;&lt;property id=&quot;20312&quot; value=&quot;0&quot;/&gt;&lt;/object&gt;&lt;object type=&quot;3&quot; unique_id=&quot;10239&quot;&gt;&lt;property id=&quot;20148&quot; value=&quot;5&quot;/&gt;&lt;property id=&quot;20300&quot; value=&quot;Slide 12 - &amp;quot;Automation of the &amp;#x0D;&amp;#x0A;Ordering Process&amp;quot;&quot;/&gt;&lt;property id=&quot;20302&quot; value=&quot;0&quot;/&gt;&lt;property id=&quot;20303&quot; value=&quot;History of CPOE and e-Prescribing Development&quot;/&gt;&lt;property id=&quot;20307&quot; value=&quot;263&quot;/&gt;&lt;property id=&quot;20309&quot; value=&quot;10437&quot;/&gt;&lt;property id=&quot;20312&quot; value=&quot;0&quot;/&gt;&lt;/object&gt;&lt;object type=&quot;3&quot; unique_id=&quot;10240&quot;&gt;&lt;property id=&quot;20148&quot; value=&quot;5&quot;/&gt;&lt;property id=&quot;20300&quot; value=&quot;Slide 13 - &amp;quot;Automation of the &amp;#x0D;&amp;#x0A;Ordering Process 2&amp;quot;&quot;/&gt;&lt;property id=&quot;20302&quot; value=&quot;0&quot;/&gt;&lt;property id=&quot;20303&quot; value=&quot;History of CPOE and e-Prescribing Development&quot;/&gt;&lt;property id=&quot;20307&quot; value=&quot;279&quot;/&gt;&lt;property id=&quot;20309&quot; value=&quot;10437&quot;/&gt;&lt;property id=&quot;20312&quot; value=&quot;0&quot;/&gt;&lt;/object&gt;&lt;object type=&quot;3&quot; unique_id=&quot;10241&quot;&gt;&lt;property id=&quot;20148&quot; value=&quot;5&quot;/&gt;&lt;property id=&quot;20300&quot; value=&quot;Slide 14 - &amp;quot;History of CPOE&amp;quot;&quot;/&gt;&lt;property id=&quot;20302&quot; value=&quot;0&quot;/&gt;&lt;property id=&quot;20303&quot; value=&quot;History of CPOE and e-Prescribing Development&quot;/&gt;&lt;property id=&quot;20307&quot; value=&quot;300&quot;/&gt;&lt;property id=&quot;20309&quot; value=&quot;10437&quot;/&gt;&lt;property id=&quot;20312&quot; value=&quot;0&quot;/&gt;&lt;/object&gt;&lt;object type=&quot;3&quot; unique_id=&quot;10242&quot;&gt;&lt;property id=&quot;20148&quot; value=&quot;5&quot;/&gt;&lt;property id=&quot;20300&quot; value=&quot;Slide 15 - &amp;quot;History of CPOE 2&amp;quot;&quot;/&gt;&lt;property id=&quot;20302&quot; value=&quot;0&quot;/&gt;&lt;property id=&quot;20303&quot; value=&quot;History of CPOE and e-Prescribing Development&quot;/&gt;&lt;property id=&quot;20307&quot; value=&quot;301&quot;/&gt;&lt;property id=&quot;20309&quot; value=&quot;10437&quot;/&gt;&lt;property id=&quot;20312&quot; value=&quot;0&quot;/&gt;&lt;/object&gt;&lt;object type=&quot;3&quot; unique_id=&quot;10243&quot;&gt;&lt;property id=&quot;20148&quot; value=&quot;5&quot;/&gt;&lt;property id=&quot;20300&quot; value=&quot;Slide 16 - &amp;quot;History of CPOE 3&amp;quot;&quot;/&gt;&lt;property id=&quot;20302&quot; value=&quot;0&quot;/&gt;&lt;property id=&quot;20303&quot; value=&quot;History of CPOE and e-Prescribing Development&quot;/&gt;&lt;property id=&quot;20307&quot; value=&quot;302&quot;/&gt;&lt;property id=&quot;20309&quot; value=&quot;10437&quot;/&gt;&lt;property id=&quot;20312&quot; value=&quot;0&quot;/&gt;&lt;/object&gt;&lt;object type=&quot;3&quot; unique_id=&quot;10244&quot;&gt;&lt;property id=&quot;20148&quot; value=&quot;5&quot;/&gt;&lt;property id=&quot;20300&quot; value=&quot;Slide 17 - &amp;quot;Published Scientific &amp;#x0D;&amp;#x0A;Articles on CPOE&amp;quot;&quot;/&gt;&lt;property id=&quot;20302&quot; value=&quot;0&quot;/&gt;&lt;property id=&quot;20303&quot; value=&quot;History of CPOE and e-Prescribing Development&quot;/&gt;&lt;property id=&quot;20307&quot; value=&quot;267&quot;/&gt;&lt;property id=&quot;20309&quot; value=&quot;10437&quot;/&gt;&lt;property id=&quot;20312&quot; value=&quot;0&quot;/&gt;&lt;/object&gt;&lt;object type=&quot;3&quot; unique_id=&quot;10245&quot;&gt;&lt;property id=&quot;20148&quot; value=&quot;5&quot;/&gt;&lt;property id=&quot;20300&quot; value=&quot;Slide 18 - &amp;quot;Focus of Early CPOE Research&amp;quot;&quot;/&gt;&lt;property id=&quot;20302&quot; value=&quot;0&quot;/&gt;&lt;property id=&quot;20303&quot; value=&quot;History of CPOE and e-Prescribing Development&quot;/&gt;&lt;property id=&quot;20307&quot; value=&quot;282&quot;/&gt;&lt;property id=&quot;20309&quot; value=&quot;10437&quot;/&gt;&lt;property id=&quot;20312&quot; value=&quot;0&quot;/&gt;&lt;/object&gt;&lt;object type=&quot;3&quot; unique_id=&quot;10246&quot;&gt;&lt;property id=&quot;20148&quot; value=&quot;5&quot;/&gt;&lt;property id=&quot;20300&quot; value=&quot;Slide 20 - &amp;quot;Hospital CPOE Adoption Rates as Reported by Different Studies&amp;quot;&quot;/&gt;&lt;property id=&quot;20302&quot; value=&quot;0&quot;/&gt;&lt;property id=&quot;20303&quot; value=&quot;History of CPOE and e-Prescribing Development&quot;/&gt;&lt;property id=&quot;20307&quot; value=&quot;284&quot;/&gt;&lt;property id=&quot;20309&quot; value=&quot;10437&quot;/&gt;&lt;property id=&quot;20312&quot; value=&quot;0&quot;/&gt;&lt;/object&gt;&lt;object type=&quot;3&quot; unique_id=&quot;10247&quot;&gt;&lt;property id=&quot;20148&quot; value=&quot;5&quot;/&gt;&lt;property id=&quot;20300&quot; value=&quot;Slide 21 - &amp;quot;The Department of &amp;#x0D;&amp;#x0A;Veterans Affairs&amp;quot;&quot;/&gt;&lt;property id=&quot;20302&quot; value=&quot;0&quot;/&gt;&lt;property id=&quot;20303&quot; value=&quot;History of CPOE and e-Prescribing Development&quot;/&gt;&lt;property id=&quot;20307&quot; value=&quot;298&quot;/&gt;&lt;property id=&quot;20309&quot; value=&quot;10437&quot;/&gt;&lt;property id=&quot;20312&quot; value=&quot;0&quot;/&gt;&lt;/object&gt;&lt;object type=&quot;3&quot; unique_id=&quot;10248&quot;&gt;&lt;property id=&quot;20148&quot; value=&quot;5&quot;/&gt;&lt;property id=&quot;20300&quot; value=&quot;Slide 22 - &amp;quot;History of CPOE &amp;quot;&quot;/&gt;&lt;property id=&quot;20302&quot; value=&quot;0&quot;/&gt;&lt;property id=&quot;20303&quot; value=&quot;History of CPOE and e-Prescribing Development&quot;/&gt;&lt;property id=&quot;20307&quot; value=&quot;303&quot;/&gt;&lt;property id=&quot;20309&quot; value=&quot;10437&quot;/&gt;&lt;property id=&quot;20312&quot; value=&quot;0&quot;/&gt;&lt;/object&gt;&lt;object type=&quot;3&quot; unique_id=&quot;10249&quot;&gt;&lt;property id=&quot;20148&quot; value=&quot;5&quot;/&gt;&lt;property id=&quot;20300&quot; value=&quot;Slide 23 - &amp;quot;Unintended Consequences of CPOE&amp;quot;&quot;/&gt;&lt;property id=&quot;20302&quot; value=&quot;0&quot;/&gt;&lt;property id=&quot;20303&quot; value=&quot;History of CPOE and e-Prescribing Development&quot;/&gt;&lt;property id=&quot;20307&quot; value=&quot;285&quot;/&gt;&lt;property id=&quot;20309&quot; value=&quot;10437&quot;/&gt;&lt;property id=&quot;20312&quot; value=&quot;0&quot;/&gt;&lt;/object&gt;&lt;object type=&quot;3&quot; unique_id=&quot;10478&quot;&gt;&lt;property id=&quot;20148&quot; value=&quot;5&quot;/&gt;&lt;property id=&quot;20300&quot; value=&quot;Slide 7 - &amp;quot;Modern Prescribing&amp;quot;&quot;/&gt;&lt;property id=&quot;20303&quot; value=&quot;-1&quot;/&gt;&lt;property id=&quot;20307&quot; value=&quot;312&quot;/&gt;&lt;property id=&quot;20309&quot; value=&quot;-1&quot;/&gt;&lt;/object&gt;&lt;object type=&quot;3&quot; unique_id=&quot;10479&quot;&gt;&lt;property id=&quot;20148&quot; value=&quot;5&quot;/&gt;&lt;property id=&quot;20300&quot; value=&quot;Slide 10 - &amp;quot;Traditional Ordering&amp;quot;&quot;/&gt;&lt;property id=&quot;20303&quot; value=&quot;-1&quot;/&gt;&lt;property id=&quot;20307&quot; value=&quot;313&quot;/&gt;&lt;property id=&quot;20309&quot; value=&quot;-1&quot;/&gt;&lt;/object&gt;&lt;object type=&quot;3&quot; unique_id=&quot;10480&quot;&gt;&lt;property id=&quot;20148&quot; value=&quot;5&quot;/&gt;&lt;property id=&quot;20300&quot; value=&quot;Slide 19 - &amp;quot;Focus of Early CPOE Research 2&amp;quot;&quot;/&gt;&lt;property id=&quot;20303&quot; value=&quot;-1&quot;/&gt;&lt;property id=&quot;20307&quot; value=&quot;314&quot;/&gt;&lt;property id=&quot;20309&quot; value=&quot;-1&quot;/&gt;&lt;/object&gt;&lt;object type=&quot;3&quot; unique_id=&quot;15440&quot;&gt;&lt;property id=&quot;20148&quot; value=&quot;5&quot;/&gt;&lt;property id=&quot;20300&quot; value=&quot;Slide 1 - &amp;quot;History of Health Information Technology in the U.S.&amp;quot;&quot;/&gt;&lt;property id=&quot;20303&quot; value=&quot;-1&quot;/&gt;&lt;property id=&quot;20307&quot; value=&quot;315&quot;/&gt;&lt;property id=&quot;20309&quot; value=&quot;-1&quot;/&gt;&lt;/object&gt;&lt;object type=&quot;3&quot; unique_id=&quot;15441&quot;&gt;&lt;property id=&quot;20148&quot; value=&quot;5&quot;/&gt;&lt;property id=&quot;20300&quot; value=&quot;Slide 2 - &amp;quot;History of CPOE and E-Prescribing&amp;#x0D;&amp;#x0A;Learning Objectives&amp;quot;&quot;/&gt;&lt;property id=&quot;20303&quot; value=&quot;-1&quot;/&gt;&lt;property id=&quot;20307&quot; value=&quot;316&quot;/&gt;&lt;property id=&quot;20309&quot; value=&quot;-1&quot;/&gt;&lt;/object&gt;&lt;object type=&quot;3&quot; unique_id=&quot;15442&quot;&gt;&lt;property id=&quot;20148&quot; value=&quot;5&quot;/&gt;&lt;property id=&quot;20300&quot; value=&quot;Slide 8 - &amp;quot;Isordil or Plendil?&amp;quot;&quot;/&gt;&lt;property id=&quot;20303&quot; value=&quot;-1&quot;/&gt;&lt;property id=&quot;20307&quot; value=&quot;324&quot;/&gt;&lt;property id=&quot;20309&quot; value=&quot;-1&quot;/&gt;&lt;/object&gt;&lt;object type=&quot;3&quot; unique_id=&quot;15443&quot;&gt;&lt;property id=&quot;20148&quot; value=&quot;5&quot;/&gt;&lt;property id=&quot;20300&quot; value=&quot;Slide 25 - &amp;quot;History of CPOE and E-Prescribing&amp;#x0D;&amp;#x0A;Summary – Lecture a&amp;quot;&quot;/&gt;&lt;property id=&quot;20303&quot; value=&quot;-1&quot;/&gt;&lt;property id=&quot;20307&quot; value=&quot;317&quot;/&gt;&lt;property id=&quot;20309&quot; value=&quot;-1&quot;/&gt;&lt;/object&gt;&lt;object type=&quot;3&quot; unique_id=&quot;15449&quot;&gt;&lt;property id=&quot;20148&quot; value=&quot;5&quot;/&gt;&lt;property id=&quot;20300&quot; value=&quot;Slide 26 - &amp;quot;History of CPOE and E-Prescribing&amp;#x0D;&amp;#x0A;References – Lecture a&amp;quot;&quot;/&gt;&lt;property id=&quot;20303&quot; value=&quot;-1&quot;/&gt;&lt;property id=&quot;20307&quot; value=&quot;323&quot;/&gt;&lt;property id=&quot;20309&quot; value=&quot;-1&quot;/&gt;&lt;/object&gt;&lt;object type=&quot;3&quot; unique_id=&quot;15453&quot;&gt;&lt;property id=&quot;20148&quot; value=&quot;5&quot;/&gt;&lt;property id=&quot;20300&quot; value=&quot;Slide 27 - &amp;quot;History of CPOE and E-Prescribing&amp;#x0D;&amp;#x0A;References 2 – Lecture a&amp;quot;&quot;/&gt;&lt;property id=&quot;20303&quot; value=&quot;-1&quot;/&gt;&lt;property id=&quot;20307&quot; value=&quot;325&quot;/&gt;&lt;property id=&quot;20309&quot; value=&quot;-1&quot;/&gt;&lt;/object&gt;&lt;object type=&quot;3&quot; unique_id=&quot;15490&quot;&gt;&lt;property id=&quot;20148&quot; value=&quot;5&quot;/&gt;&lt;property id=&quot;20300&quot; value=&quot;Slide 24 - &amp;quot;Impact of HITECH Act&amp;quot;&quot;/&gt;&lt;property id=&quot;20307&quot; value=&quot;326&quot;/&gt;&lt;/object&gt;&lt;object type=&quot;3&quot; unique_id=&quot;15491&quot;&gt;&lt;property id=&quot;20148&quot; value=&quot;5&quot;/&gt;&lt;property id=&quot;20300&quot; value=&quot;Slide 28 - &amp;quot;History of CPOE and E-Prescribing&amp;#x0D;&amp;#x0A;References 3 – Lecture a&amp;quot;&quot;/&gt;&lt;property id=&quot;20307&quot; value=&quot;328&quot;/&gt;&lt;/object&gt;&lt;object type=&quot;3&quot; unique_id=&quot;15492&quot;&gt;&lt;property id=&quot;20148&quot; value=&quot;5&quot;/&gt;&lt;property id=&quot;20300&quot; value=&quot;Slide 29 - &amp;quot;History of Health IT in the US&amp;#x0D;&amp;#x0A;History of CPOE and E-Prescribing Lecture a&amp;quot;&quot;/&gt;&lt;property id=&quot;20307&quot; value=&quot;327&quot;/&gt;&lt;/object&gt;&lt;/object&gt;&lt;object type=&quot;10&quot; unique_id=&quot;10360&quot;&gt;&lt;object type=&quot;11&quot; unique_id=&quot;10361&quot;&gt;&lt;property id=&quot;20180&quot; value=&quot;1&quot;/&gt;&lt;property id=&quot;20181&quot; value=&quot;1&quot;/&gt;&lt;property id=&quot;20182&quot; value=&quot;0&quot;/&gt;&lt;property id=&quot;20183&quot; value=&quot;1&quot;/&gt;&lt;/object&gt;&lt;object type=&quot;12&quot; unique_id=&quot;10362&quot;&gt;&lt;/object&gt;&lt;/object&gt;&lt;/object&gt;&lt;/database&gt;"/>
  <p:tag name="SECTOMILLISECCONVERTED" val="1"/>
</p:tagLst>
</file>

<file path=ppt/theme/theme1.xml><?xml version="1.0" encoding="utf-8"?>
<a:theme xmlns:a="http://schemas.openxmlformats.org/drawingml/2006/main" name="ONC-Template-FINAL DRAF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MKM CompX_unitY_Lecture_Slides_Template.potx" id="{4FF466A4-E752-4EC5-A455-0F519C93B28D}" vid="{E25E3796-8ED8-4B54-80E8-6ED0B80A76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CC146E0DE07B4B93A0BE9D14803BE0" ma:contentTypeVersion="5" ma:contentTypeDescription="Create a new document." ma:contentTypeScope="" ma:versionID="eee9308b4a521e6cfc381d9909808db1">
  <xsd:schema xmlns:xsd="http://www.w3.org/2001/XMLSchema" xmlns:p="http://schemas.microsoft.com/office/2006/metadata/properties" xmlns:ns2="26839647-32cc-4e8d-ac64-5cb1d6f9c044" targetNamespace="http://schemas.microsoft.com/office/2006/metadata/properties" ma:root="true" ma:fieldsID="18594fd37b04ee2386042ddb7e2caf77" ns2:_="">
    <xsd:import namespace="26839647-32cc-4e8d-ac64-5cb1d6f9c044"/>
    <xsd:element name="properties">
      <xsd:complexType>
        <xsd:sequence>
          <xsd:element name="documentManagement">
            <xsd:complexType>
              <xsd:all>
                <xsd:element ref="ns2:Stattus"/>
                <xsd:element ref="ns2:Location"/>
                <xsd:element ref="ns2:Component"/>
                <xsd:element ref="ns2:File_x0020_Type0"/>
                <xsd:element ref="ns2:Comp_x0020_Leader_x0020_Notes" minOccurs="0"/>
              </xsd:all>
            </xsd:complexType>
          </xsd:element>
        </xsd:sequence>
      </xsd:complexType>
    </xsd:element>
  </xsd:schema>
  <xsd:schema xmlns:xsd="http://www.w3.org/2001/XMLSchema" xmlns:dms="http://schemas.microsoft.com/office/2006/documentManagement/types" targetNamespace="26839647-32cc-4e8d-ac64-5cb1d6f9c044" elementFormDefault="qualified">
    <xsd:import namespace="http://schemas.microsoft.com/office/2006/documentManagement/types"/>
    <xsd:element name="Stattus" ma:index="2" ma:displayName="Status" ma:default="Not Started" ma:format="Dropdown" ma:internalName="Stattus">
      <xsd:simpleType>
        <xsd:restriction base="dms:Choice">
          <xsd:enumeration value="Not Started"/>
          <xsd:enumeration value="In Progress"/>
          <xsd:enumeration value="In Progress - Review"/>
          <xsd:enumeration value="Final"/>
          <xsd:enumeration value="Proof-reading"/>
          <xsd:enumeration value="Needs Review"/>
          <xsd:enumeration value="Ready for Proofing"/>
          <xsd:enumeration value="Ready for Audio"/>
          <xsd:enumeration value="Ready for Instructor Manual"/>
        </xsd:restriction>
      </xsd:simpleType>
    </xsd:element>
    <xsd:element name="Location" ma:index="3" ma:displayName="Location" ma:default="Component Leader" ma:description="Location in the process workflow" ma:format="Dropdown" ma:internalName="Location">
      <xsd:simpleType>
        <xsd:restriction base="dms:Choice">
          <xsd:enumeration value="Audio Prep"/>
          <xsd:enumeration value="Component Leader"/>
          <xsd:enumeration value="Instructor Manuals"/>
          <xsd:enumeration value="Proof-reader"/>
          <xsd:enumeration value="Review"/>
          <xsd:enumeration value="Testing"/>
          <xsd:enumeration value="Upload"/>
          <xsd:enumeration value="DO NOT USE"/>
        </xsd:restriction>
      </xsd:simpleType>
    </xsd:element>
    <xsd:element name="Component" ma:index="4" ma:displayName="Component" ma:default="All Components" ma:format="Dropdown" ma:internalName="Component">
      <xsd:simpleType>
        <xsd:restriction base="dms:Choice">
          <xsd:enumeration value="Component 3"/>
          <xsd:enumeration value="Component 5"/>
          <xsd:enumeration value="Component 16"/>
          <xsd:enumeration value="Component 18"/>
          <xsd:enumeration value="All Components"/>
        </xsd:restriction>
      </xsd:simpleType>
    </xsd:element>
    <xsd:element name="File_x0020_Type0" ma:index="5" ma:displayName="File Type" ma:default="Slides" ma:description="Type of document" ma:format="Dropdown" ma:internalName="File_x0020_Type0">
      <xsd:simpleType>
        <xsd:union memberTypes="dms:Text">
          <xsd:simpleType>
            <xsd:restriction base="dms:Choice">
              <xsd:enumeration value="Activities"/>
              <xsd:enumeration value="Assessment"/>
              <xsd:enumeration value="Instructor Manual"/>
              <xsd:enumeration value="Item Analysis"/>
              <xsd:enumeration value="Notes"/>
              <xsd:enumeration value="Objectives"/>
              <xsd:enumeration value="References"/>
              <xsd:enumeration value="Slides"/>
              <xsd:enumeration value="Transcript"/>
            </xsd:restriction>
          </xsd:simpleType>
        </xsd:union>
      </xsd:simpleType>
    </xsd:element>
    <xsd:element name="Comp_x0020_Leader_x0020_Notes" ma:index="6" nillable="true" ma:displayName="Comp Leader Notes" ma:internalName="Comp_x0020_Leader_x0020_Note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Comp_x0020_Leader_x0020_Notes xmlns="26839647-32cc-4e8d-ac64-5cb1d6f9c044" xsi:nil="true"/>
    <Component xmlns="26839647-32cc-4e8d-ac64-5cb1d6f9c044">Component 5</Component>
    <Location xmlns="26839647-32cc-4e8d-ac64-5cb1d6f9c044">Upload</Location>
    <File_x0020_Type0 xmlns="26839647-32cc-4e8d-ac64-5cb1d6f9c044">Slides</File_x0020_Type0>
    <Stattus xmlns="26839647-32cc-4e8d-ac64-5cb1d6f9c044">Ready for Audio</Stattu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31521E-4E69-49F9-84BC-C19E17076A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839647-32cc-4e8d-ac64-5cb1d6f9c04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56FA076-3365-4FC3-851D-94A8556AC4A4}">
  <ds:schemaRefs>
    <ds:schemaRef ds:uri="http://schemas.microsoft.com/office/2006/metadata/longProperties"/>
  </ds:schemaRefs>
</ds:datastoreItem>
</file>

<file path=customXml/itemProps3.xml><?xml version="1.0" encoding="utf-8"?>
<ds:datastoreItem xmlns:ds="http://schemas.openxmlformats.org/officeDocument/2006/customXml" ds:itemID="{55164B8F-611D-42D5-9D2D-D83A80744FE3}">
  <ds:schemaRefs>
    <ds:schemaRef ds:uri="http://www.w3.org/XML/1998/namespace"/>
    <ds:schemaRef ds:uri="http://purl.org/dc/dcmitype/"/>
    <ds:schemaRef ds:uri="http://schemas.openxmlformats.org/package/2006/metadata/core-properties"/>
    <ds:schemaRef ds:uri="http://purl.org/dc/terms/"/>
    <ds:schemaRef ds:uri="http://purl.org/dc/elements/1.1/"/>
    <ds:schemaRef ds:uri="http://schemas.microsoft.com/office/2006/documentManagement/types"/>
    <ds:schemaRef ds:uri="26839647-32cc-4e8d-ac64-5cb1d6f9c044"/>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9C52F048-E3E5-416E-B013-092EBBD7A4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6379</TotalTime>
  <Words>4422</Words>
  <Application>Microsoft Office PowerPoint</Application>
  <PresentationFormat>On-screen Show (4:3)</PresentationFormat>
  <Paragraphs>314</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ONC-Template-FINAL DRAFT</vt:lpstr>
      <vt:lpstr>History of Health Information Technology in the U.S.</vt:lpstr>
      <vt:lpstr>History of CPOE and E-Prescribing Learning Objectives</vt:lpstr>
      <vt:lpstr>Life in Medieval Times</vt:lpstr>
      <vt:lpstr>Life in Medieval Times 2</vt:lpstr>
      <vt:lpstr>Life in Medieval Times 3</vt:lpstr>
      <vt:lpstr>Life in Medieval Times 4</vt:lpstr>
      <vt:lpstr>Modern Prescribing</vt:lpstr>
      <vt:lpstr>Isordil or Plendil?</vt:lpstr>
      <vt:lpstr>Definition of CPOE</vt:lpstr>
      <vt:lpstr>Traditional Ordering</vt:lpstr>
      <vt:lpstr>Prescription for Errors</vt:lpstr>
      <vt:lpstr>Automation of the  Ordering Process</vt:lpstr>
      <vt:lpstr>Automation of the  Ordering Process 2</vt:lpstr>
      <vt:lpstr>History of CPOE</vt:lpstr>
      <vt:lpstr>History of CPOE 2</vt:lpstr>
      <vt:lpstr>History of CPOE 3</vt:lpstr>
      <vt:lpstr>Published Scientific  Articles on CPOE</vt:lpstr>
      <vt:lpstr>Focus of Early CPOE Research</vt:lpstr>
      <vt:lpstr>Focus of Early CPOE Research 2</vt:lpstr>
      <vt:lpstr>Hospital CPOE Adoption Rates as Reported by Different Studies</vt:lpstr>
      <vt:lpstr>The Department of  Veterans Affairs</vt:lpstr>
      <vt:lpstr>History of CPOE </vt:lpstr>
      <vt:lpstr>Unintended Consequences of CPOE</vt:lpstr>
      <vt:lpstr>Impact of HITECH Act</vt:lpstr>
      <vt:lpstr>History of CPOE and E-Prescribing Summary – Lecture a</vt:lpstr>
      <vt:lpstr>History of CPOE and E-Prescribing References – Lecture a</vt:lpstr>
      <vt:lpstr>History of CPOE and E-Prescribing References 2 – Lecture a</vt:lpstr>
      <vt:lpstr>History of CPOE and E-Prescribing References 3 – Lecture a</vt:lpstr>
      <vt:lpstr>History of Health IT in the US History of CPOE and E-Prescribing Lecture a</vt:lpstr>
    </vt:vector>
  </TitlesOfParts>
  <Company>Office of the National Coordinator for Health Information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5, Unit 8, Lecture a slides</dc:title>
  <dc:subject>History of Health Information Technology in the U.S.; History of CPOE and E-Prescribing</dc:subject>
  <dc:creator>U.S. Department of Health and Human Services Office of the National Coordinator for Health Information Technology</dc:creator>
  <cp:lastModifiedBy>admin</cp:lastModifiedBy>
  <cp:revision>826</cp:revision>
  <dcterms:created xsi:type="dcterms:W3CDTF">2006-08-16T00:00:00Z</dcterms:created>
  <dcterms:modified xsi:type="dcterms:W3CDTF">2017-06-26T13:23:49Z</dcterms:modified>
  <cp:category>HIT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