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30" r:id="rId5"/>
  </p:sldMasterIdLst>
  <p:notesMasterIdLst>
    <p:notesMasterId r:id="rId27"/>
  </p:notesMasterIdLst>
  <p:handoutMasterIdLst>
    <p:handoutMasterId r:id="rId28"/>
  </p:handoutMasterIdLst>
  <p:sldIdLst>
    <p:sldId id="316" r:id="rId6"/>
    <p:sldId id="325" r:id="rId7"/>
    <p:sldId id="265" r:id="rId8"/>
    <p:sldId id="266" r:id="rId9"/>
    <p:sldId id="306" r:id="rId10"/>
    <p:sldId id="279" r:id="rId11"/>
    <p:sldId id="307" r:id="rId12"/>
    <p:sldId id="309" r:id="rId13"/>
    <p:sldId id="308" r:id="rId14"/>
    <p:sldId id="310" r:id="rId15"/>
    <p:sldId id="311" r:id="rId16"/>
    <p:sldId id="271" r:id="rId17"/>
    <p:sldId id="312" r:id="rId18"/>
    <p:sldId id="315" r:id="rId19"/>
    <p:sldId id="314" r:id="rId20"/>
    <p:sldId id="269" r:id="rId21"/>
    <p:sldId id="272" r:id="rId22"/>
    <p:sldId id="318" r:id="rId23"/>
    <p:sldId id="323" r:id="rId24"/>
    <p:sldId id="326" r:id="rId25"/>
    <p:sldId id="327" r:id="rId26"/>
  </p:sldIdLst>
  <p:sldSz cx="9144000" cy="6858000" type="screen4x3"/>
  <p:notesSz cx="7315200" cy="9601200"/>
  <p:custDataLst>
    <p:tags r:id="rId2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82944" autoAdjust="0"/>
  </p:normalViewPr>
  <p:slideViewPr>
    <p:cSldViewPr showGuides="1">
      <p:cViewPr varScale="1">
        <p:scale>
          <a:sx n="53" d="100"/>
          <a:sy n="53" d="100"/>
        </p:scale>
        <p:origin x="-422"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45" d="100"/>
          <a:sy n="45" d="100"/>
        </p:scale>
        <p:origin x="1416" y="5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defRPr>
            </a:lvl1pPr>
          </a:lstStyle>
          <a:p>
            <a:pPr>
              <a:defRPr/>
            </a:pPr>
            <a:endParaRPr lang="en-US"/>
          </a:p>
        </p:txBody>
      </p:sp>
    </p:spTree>
    <p:extLst>
      <p:ext uri="{BB962C8B-B14F-4D97-AF65-F5344CB8AC3E}">
        <p14:creationId xmlns:p14="http://schemas.microsoft.com/office/powerpoint/2010/main" val="31241063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defRPr>
            </a:lvl1pPr>
          </a:lstStyle>
          <a:p>
            <a:pPr>
              <a:defRPr/>
            </a:pPr>
            <a:endParaRPr lang="en-US"/>
          </a:p>
        </p:txBody>
      </p:sp>
      <p:sp>
        <p:nvSpPr>
          <p:cNvPr id="307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FB44B55B-BD33-4A85-936B-26E0DFDBA1CD}" type="slidenum">
              <a:rPr lang="en-US" altLang="en-US"/>
              <a:pPr/>
              <a:t>‹#›</a:t>
            </a:fld>
            <a:endParaRPr lang="en-US" altLang="en-US"/>
          </a:p>
        </p:txBody>
      </p:sp>
    </p:spTree>
    <p:extLst>
      <p:ext uri="{BB962C8B-B14F-4D97-AF65-F5344CB8AC3E}">
        <p14:creationId xmlns:p14="http://schemas.microsoft.com/office/powerpoint/2010/main" val="175787679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Welcome to History of Health Information Technology in the US, History of Clinical Decision Support Systems.  This is lecture B, Examples of Early CDS Systems.  This lecture illustrates some examples of the types of early CDS (pronounced C-D-S).</a:t>
            </a:r>
          </a:p>
          <a:p>
            <a:pPr eaLnBrk="1" hangingPunct="1">
              <a:spcBef>
                <a:spcPct val="0"/>
              </a:spcBef>
            </a:pPr>
            <a:endParaRPr lang="en-US" altLang="en-US" smtClean="0">
              <a:latin typeface="Arial" panose="020B0604020202020204" pitchFamily="34" charset="0"/>
            </a:endParaRPr>
          </a:p>
        </p:txBody>
      </p:sp>
      <p:sp>
        <p:nvSpPr>
          <p:cNvPr id="3482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endParaRPr lang="en-US" altLang="en-US" sz="1300" smtClean="0"/>
          </a:p>
        </p:txBody>
      </p:sp>
      <p:sp>
        <p:nvSpPr>
          <p:cNvPr id="3482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fld id="{D3478361-3DAD-4465-ADB7-1A336879C1AB}" type="slidenum">
              <a:rPr lang="en-US" altLang="en-US" sz="1300"/>
              <a:pPr eaLnBrk="1" hangingPunct="1">
                <a:spcBef>
                  <a:spcPct val="0"/>
                </a:spcBef>
              </a:pPr>
              <a:t>1</a:t>
            </a:fld>
            <a:endParaRPr lang="en-US" altLang="en-US" sz="1300"/>
          </a:p>
        </p:txBody>
      </p:sp>
    </p:spTree>
    <p:extLst>
      <p:ext uri="{BB962C8B-B14F-4D97-AF65-F5344CB8AC3E}">
        <p14:creationId xmlns:p14="http://schemas.microsoft.com/office/powerpoint/2010/main" val="323191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In the early 1980s there was a shift in the thinking about what would be the most useful type of CDS to develop.  Whereas expert systems might be interesting as an idea for research, physicians were not interested in that type of expert help because they still valued their autonomy as decision makers.  It was felt  that the systems might be better used to provide decision </a:t>
            </a:r>
            <a:r>
              <a:rPr lang="en-US" altLang="en-US" i="1" smtClean="0">
                <a:latin typeface="Arial" panose="020B0604020202020204" pitchFamily="34" charset="0"/>
              </a:rPr>
              <a:t>support</a:t>
            </a:r>
            <a:r>
              <a:rPr lang="en-US" altLang="en-US" smtClean="0">
                <a:latin typeface="Arial" panose="020B0604020202020204" pitchFamily="34" charset="0"/>
              </a:rPr>
              <a:t>.  </a:t>
            </a:r>
          </a:p>
          <a:p>
            <a:endParaRPr lang="en-US" altLang="en-US" smtClean="0">
              <a:latin typeface="Arial" panose="020B0604020202020204" pitchFamily="34" charset="0"/>
            </a:endParaRPr>
          </a:p>
          <a:p>
            <a:r>
              <a:rPr lang="en-US" altLang="en-US" smtClean="0">
                <a:latin typeface="Arial" panose="020B0604020202020204" pitchFamily="34" charset="0"/>
              </a:rPr>
              <a:t>In 1990, Randolph Miller (who had worked on the Internist-1 project years earlier when he was a medical student) was a co-author of an influential article called “The Demise of the Greek Oracle Model for Medical Diagnostic Systems.”  You may remember from your study of Greek mythology that the ancient oracle made "pronouncements" much like the expert systems. The article proposed that the expert system model was not appropriate and said that systems should be designed to enhance, but not replace, clinician decision making. That intent is still the model for today's CDS. </a:t>
            </a:r>
          </a:p>
        </p:txBody>
      </p:sp>
    </p:spTree>
    <p:extLst>
      <p:ext uri="{BB962C8B-B14F-4D97-AF65-F5344CB8AC3E}">
        <p14:creationId xmlns:p14="http://schemas.microsoft.com/office/powerpoint/2010/main" val="194186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Quick Medical Reference program or QMR (pronounced Q-M-R) was designed as a decision support system.   It utilized the INTERNIST-1 knowledge base, but provided a list of potential diagnoses for the physician to consider rather than even trying to identify the single correct diagnosis.   You notice that even the name change conveys that it is a </a:t>
            </a:r>
            <a:r>
              <a:rPr lang="en-US" altLang="en-US" i="1" smtClean="0">
                <a:latin typeface="Arial" panose="020B0604020202020204" pitchFamily="34" charset="0"/>
              </a:rPr>
              <a:t>reference</a:t>
            </a:r>
            <a:r>
              <a:rPr lang="en-US" altLang="en-US" smtClean="0">
                <a:latin typeface="Arial" panose="020B0604020202020204" pitchFamily="34" charset="0"/>
              </a:rPr>
              <a:t> for physicians rather than an expert internist.  In the early 90s the system was available commercially, initially with a small company founded by some of the developers, and later it was acquired by a larger company.  However, eventually the larger company no longer supported it and stopped selling it.  </a:t>
            </a:r>
          </a:p>
          <a:p>
            <a:endParaRPr lang="en-US" altLang="en-US" smtClean="0">
              <a:latin typeface="Arial" panose="020B0604020202020204" pitchFamily="34" charset="0"/>
            </a:endParaRPr>
          </a:p>
          <a:p>
            <a:r>
              <a:rPr lang="en-US" altLang="en-US" smtClean="0">
                <a:latin typeface="Arial" panose="020B0604020202020204" pitchFamily="34" charset="0"/>
              </a:rPr>
              <a:t>When Dr. Miller moved to Vanderbilt University in the mid 90s he integrated a research version of QMR with Vanderbilt's EHR (pronounced E-H-R).  When the IT company McKesson (pronounced  Mick-Essen) acquired rights to some of Vanderbilt's EHR software, some of QMR's features were integrated with McKesson's Horizon Expert Orders feature.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51434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DXplain (pronounced D- explain) is another diagnostic decision support system, this one developed at Massachusetts General Hospital in the mid 1980s.  “D-X” is medical shorthand for the word “diagnosis” and the name is a combination of </a:t>
            </a:r>
            <a:r>
              <a:rPr lang="en-US" altLang="en-US" i="1" smtClean="0">
                <a:latin typeface="Arial" panose="020B0604020202020204" pitchFamily="34" charset="0"/>
              </a:rPr>
              <a:t>diagnosis</a:t>
            </a:r>
            <a:r>
              <a:rPr lang="en-US" altLang="en-US" smtClean="0">
                <a:latin typeface="Arial" panose="020B0604020202020204" pitchFamily="34" charset="0"/>
              </a:rPr>
              <a:t> and </a:t>
            </a:r>
            <a:r>
              <a:rPr lang="en-US" altLang="en-US" i="1" smtClean="0">
                <a:latin typeface="Arial" panose="020B0604020202020204" pitchFamily="34" charset="0"/>
              </a:rPr>
              <a:t>explain</a:t>
            </a:r>
            <a:r>
              <a:rPr lang="en-US" altLang="en-US" smtClean="0">
                <a:latin typeface="Arial" panose="020B0604020202020204" pitchFamily="34" charset="0"/>
              </a:rPr>
              <a:t>.  DXplain has a similar structure to QMR in that it is a stand-alone program, and combines signs and symptoms using evoking strength and frequency type weights to arrive at a list of possible diagnoses.   However, DXplain evolved very differently.</a:t>
            </a:r>
          </a:p>
          <a:p>
            <a:r>
              <a:rPr lang="en-US" altLang="en-US" smtClean="0">
                <a:latin typeface="Arial" panose="020B0604020202020204" pitchFamily="34" charset="0"/>
              </a:rPr>
              <a:t> </a:t>
            </a:r>
          </a:p>
        </p:txBody>
      </p:sp>
    </p:spTree>
    <p:extLst>
      <p:ext uri="{BB962C8B-B14F-4D97-AF65-F5344CB8AC3E}">
        <p14:creationId xmlns:p14="http://schemas.microsoft.com/office/powerpoint/2010/main" val="1173269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From the beginning, the developers of DXplain saw it as a constantly evolving system and they recognized that distributing updates to individual computers was not an optimal way to capture the continual evolution.  So they distributed it from a central source via a dial-up system called AMA/NET (pronounced A-M-A net) that was sponsored by the American Medical Association.   Of course, accessing networks in the 1980s was much slower than it is today.</a:t>
            </a:r>
          </a:p>
        </p:txBody>
      </p:sp>
    </p:spTree>
    <p:extLst>
      <p:ext uri="{BB962C8B-B14F-4D97-AF65-F5344CB8AC3E}">
        <p14:creationId xmlns:p14="http://schemas.microsoft.com/office/powerpoint/2010/main" val="39921455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As the developers of the systems said in 1987, "It requires about two minutes to complete the dial-in sequence to log onto AMA/NET and to connect to the computer located at Massachusetts General Hospital."  Although the system itself was much faster than that, the slowness of connection, and the fact that in the 80s physicians were not used to using computers altogether, undoubtedly contributed to the demise of the network.   </a:t>
            </a:r>
          </a:p>
        </p:txBody>
      </p:sp>
    </p:spTree>
    <p:extLst>
      <p:ext uri="{BB962C8B-B14F-4D97-AF65-F5344CB8AC3E}">
        <p14:creationId xmlns:p14="http://schemas.microsoft.com/office/powerpoint/2010/main" val="1006406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For a time DXplain was available on floppy disks for individual users, but once the World Wide Web took off, access was done via the Web.  DXplain is still alive and well, and still evolving!</a:t>
            </a:r>
          </a:p>
        </p:txBody>
      </p:sp>
    </p:spTree>
    <p:extLst>
      <p:ext uri="{BB962C8B-B14F-4D97-AF65-F5344CB8AC3E}">
        <p14:creationId xmlns:p14="http://schemas.microsoft.com/office/powerpoint/2010/main" val="4231367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next CDS that we will discuss in this section is the Antibiotic Assistant, which began as a CDS system integrated with the HELP (pronounced help) hospital information system at LDS (pronounced L-D-S) Hospital in Utah.  The Help system at LDS Hospital has been around since the late 1960s and has a variety of decision support applications.  The name HELP stands officially for Health Evaluation through Logical Processing, although it was called HELP first, and the full name came later!   </a:t>
            </a:r>
          </a:p>
          <a:p>
            <a:endParaRPr lang="en-US" altLang="en-US" smtClean="0">
              <a:latin typeface="Arial" panose="020B0604020202020204" pitchFamily="34" charset="0"/>
            </a:endParaRPr>
          </a:p>
          <a:p>
            <a:r>
              <a:rPr lang="en-US" altLang="en-US" smtClean="0">
                <a:latin typeface="Arial" panose="020B0604020202020204" pitchFamily="34" charset="0"/>
              </a:rPr>
              <a:t>The Antibiotic Assistant uses data in the patient's record to advise on likely causes and appropriate treatment for infections.  It also includes additional resources to inform physicians more about particular diseases.  It is used regularly at LDS Hospital and is available to other hospitals within the Intermountain Healthcare network.</a:t>
            </a:r>
          </a:p>
        </p:txBody>
      </p:sp>
    </p:spTree>
    <p:extLst>
      <p:ext uri="{BB962C8B-B14F-4D97-AF65-F5344CB8AC3E}">
        <p14:creationId xmlns:p14="http://schemas.microsoft.com/office/powerpoint/2010/main" val="30360116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last system we will discuss here that was built from the start with integrated clinical decision support is the Regenstrief (pronounced  REE-gen (like again)-streef) Medical Record System or RMRS (pronounced R-M-R-S).  A good way to remember the focus of the early decision support here is to think of R for Regenstrief and Reminders.  The original intent of the developers in building the RMRS was to use the data in the system to develop decision aids to </a:t>
            </a:r>
            <a:r>
              <a:rPr lang="en-US" altLang="en-US" i="1" smtClean="0">
                <a:latin typeface="Arial" panose="020B0604020202020204" pitchFamily="34" charset="0"/>
              </a:rPr>
              <a:t>remind</a:t>
            </a:r>
            <a:r>
              <a:rPr lang="en-US" altLang="en-US" smtClean="0">
                <a:latin typeface="Arial" panose="020B0604020202020204" pitchFamily="34" charset="0"/>
              </a:rPr>
              <a:t> physicians of things that they wanted to do, but might forget.  Over time hundreds of rules were developed that could automatically review patient data and generate reminders, drug interaction alerts, and other types of clinical decision support.  The number of hospitals and clinics using RMRS has expanded over the years and this system is one of the models often pointed to for its sophistication.  </a:t>
            </a:r>
          </a:p>
          <a:p>
            <a:r>
              <a:rPr lang="en-US" altLang="en-US" smtClean="0">
                <a:latin typeface="Arial" panose="020B0604020202020204" pitchFamily="34" charset="0"/>
              </a:rPr>
              <a:t>In the next presentation we will look at how CDS systems have continued to evolve.</a:t>
            </a:r>
          </a:p>
        </p:txBody>
      </p:sp>
    </p:spTree>
    <p:extLst>
      <p:ext uri="{BB962C8B-B14F-4D97-AF65-F5344CB8AC3E}">
        <p14:creationId xmlns:p14="http://schemas.microsoft.com/office/powerpoint/2010/main" val="4046274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This concludes Lecture b of History of Clinical Decision Support Systems.  In summary, we described specific systems, several of which are still around today.</a:t>
            </a:r>
          </a:p>
        </p:txBody>
      </p:sp>
      <p:sp>
        <p:nvSpPr>
          <p:cNvPr id="5222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endParaRPr lang="en-US" altLang="en-US" sz="1300" smtClean="0"/>
          </a:p>
        </p:txBody>
      </p:sp>
      <p:sp>
        <p:nvSpPr>
          <p:cNvPr id="5222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fld id="{E01CA6B5-5413-477C-9101-6302FF37D6C1}" type="slidenum">
              <a:rPr lang="en-US" altLang="en-US" sz="1300"/>
              <a:pPr eaLnBrk="1" hangingPunct="1">
                <a:spcBef>
                  <a:spcPct val="0"/>
                </a:spcBef>
              </a:pPr>
              <a:t>18</a:t>
            </a:fld>
            <a:endParaRPr lang="en-US" altLang="en-US" sz="1300"/>
          </a:p>
        </p:txBody>
      </p:sp>
    </p:spTree>
    <p:extLst>
      <p:ext uri="{BB962C8B-B14F-4D97-AF65-F5344CB8AC3E}">
        <p14:creationId xmlns:p14="http://schemas.microsoft.com/office/powerpoint/2010/main" val="1841296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a:t>
            </a:r>
          </a:p>
        </p:txBody>
      </p:sp>
      <p:sp>
        <p:nvSpPr>
          <p:cNvPr id="5325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endParaRPr lang="en-US" altLang="en-US" sz="1300" smtClean="0"/>
          </a:p>
        </p:txBody>
      </p:sp>
      <p:sp>
        <p:nvSpPr>
          <p:cNvPr id="5325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fld id="{8D04E0C2-CC95-4035-BE7D-E7F46A34AE5E}" type="slidenum">
              <a:rPr lang="en-US" altLang="en-US" sz="1300"/>
              <a:pPr eaLnBrk="1" hangingPunct="1">
                <a:spcBef>
                  <a:spcPct val="0"/>
                </a:spcBef>
              </a:pPr>
              <a:t>19</a:t>
            </a:fld>
            <a:endParaRPr lang="en-US" altLang="en-US" sz="1300"/>
          </a:p>
        </p:txBody>
      </p:sp>
    </p:spTree>
    <p:extLst>
      <p:ext uri="{BB962C8B-B14F-4D97-AF65-F5344CB8AC3E}">
        <p14:creationId xmlns:p14="http://schemas.microsoft.com/office/powerpoint/2010/main" val="1176086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ln/>
          <a:extLst/>
        </p:spPr>
        <p:txBody>
          <a:bodyPr/>
          <a:lstStyle/>
          <a:p>
            <a:pPr eaLnBrk="1" hangingPunct="1">
              <a:spcBef>
                <a:spcPct val="0"/>
              </a:spcBef>
              <a:buFont typeface="Arial" pitchFamily="34" charset="0"/>
              <a:buNone/>
              <a:defRPr/>
            </a:pPr>
            <a:r>
              <a:rPr lang="en-US" dirty="0" smtClean="0">
                <a:latin typeface="Arial" pitchFamily="34" charset="0"/>
              </a:rPr>
              <a:t>The Objectives for this unit, History of Clinical Decision Support Systems are to:</a:t>
            </a:r>
          </a:p>
          <a:p>
            <a:pPr marL="228600" indent="-228600">
              <a:buFont typeface="Arial" pitchFamily="34" charset="0"/>
              <a:buChar char="•"/>
              <a:defRPr/>
            </a:pPr>
            <a:r>
              <a:rPr lang="en-US" dirty="0" smtClean="0"/>
              <a:t>Describe various types and structures of clinical decision support (CDS) systems.</a:t>
            </a:r>
          </a:p>
          <a:p>
            <a:pPr marL="228600" indent="-228600">
              <a:buFont typeface="Arial" pitchFamily="34" charset="0"/>
              <a:buChar char="•"/>
              <a:defRPr/>
            </a:pPr>
            <a:r>
              <a:rPr lang="en-US" dirty="0" smtClean="0"/>
              <a:t>Discuss the evolution of clinical decision support from expert system research.</a:t>
            </a:r>
          </a:p>
          <a:p>
            <a:pPr marL="228600" indent="-228600">
              <a:buFont typeface="Arial" pitchFamily="34" charset="0"/>
              <a:buChar char="•"/>
              <a:defRPr/>
            </a:pPr>
            <a:r>
              <a:rPr lang="en-US" dirty="0" smtClean="0"/>
              <a:t>Discuss the changes in focus of clinical decision support from the 1980s to the present.</a:t>
            </a:r>
          </a:p>
          <a:p>
            <a:pPr marL="228600" indent="-228600">
              <a:buFont typeface="Arial" pitchFamily="34" charset="0"/>
              <a:buChar char="•"/>
              <a:defRPr/>
            </a:pPr>
            <a:r>
              <a:rPr lang="en-US" dirty="0" smtClean="0"/>
              <a:t>Discuss the change in architecture and mode of access of clinical decision support systems from the 1980s to the present.</a:t>
            </a:r>
          </a:p>
          <a:p>
            <a:pPr marL="228600" indent="-228600">
              <a:buFont typeface="Arial" pitchFamily="34" charset="0"/>
              <a:buChar char="•"/>
              <a:defRPr/>
            </a:pPr>
            <a:r>
              <a:rPr lang="en-US" dirty="0" smtClean="0"/>
              <a:t>Describe some of the early clinical decision support systems.</a:t>
            </a:r>
          </a:p>
          <a:p>
            <a:pPr marL="228600" indent="-228600">
              <a:buFont typeface="Arial" pitchFamily="34" charset="0"/>
              <a:buChar char="•"/>
              <a:defRPr/>
            </a:pPr>
            <a:r>
              <a:rPr lang="en-US" dirty="0" smtClean="0"/>
              <a:t>Discuss the historical challenges in implementing CDS.</a:t>
            </a:r>
            <a:endParaRPr lang="en-US" dirty="0"/>
          </a:p>
        </p:txBody>
      </p:sp>
      <p:sp>
        <p:nvSpPr>
          <p:cNvPr id="358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endParaRPr lang="en-US" altLang="en-US" sz="1300" smtClean="0">
              <a:solidFill>
                <a:srgbClr val="000000"/>
              </a:solidFill>
            </a:endParaRPr>
          </a:p>
        </p:txBody>
      </p:sp>
      <p:sp>
        <p:nvSpPr>
          <p:cNvPr id="3584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eaLnBrk="1" hangingPunct="1">
              <a:spcBef>
                <a:spcPct val="0"/>
              </a:spcBef>
            </a:pPr>
            <a:fld id="{F9B70C0A-FC59-4A3B-86FC-438B6B379AED}" type="slidenum">
              <a:rPr lang="en-US" altLang="en-US" sz="1300">
                <a:solidFill>
                  <a:srgbClr val="000000"/>
                </a:solidFill>
              </a:rPr>
              <a:pPr eaLnBrk="1" hangingPunct="1">
                <a:spcBef>
                  <a:spcPct val="0"/>
                </a:spcBef>
              </a:pPr>
              <a:t>2</a:t>
            </a:fld>
            <a:endParaRPr lang="en-US" altLang="en-US" sz="1300">
              <a:solidFill>
                <a:srgbClr val="000000"/>
              </a:solidFill>
            </a:endParaRPr>
          </a:p>
        </p:txBody>
      </p:sp>
    </p:spTree>
    <p:extLst>
      <p:ext uri="{BB962C8B-B14F-4D97-AF65-F5344CB8AC3E}">
        <p14:creationId xmlns:p14="http://schemas.microsoft.com/office/powerpoint/2010/main" val="4275189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 </a:t>
            </a:r>
          </a:p>
        </p:txBody>
      </p:sp>
    </p:spTree>
    <p:extLst>
      <p:ext uri="{BB962C8B-B14F-4D97-AF65-F5344CB8AC3E}">
        <p14:creationId xmlns:p14="http://schemas.microsoft.com/office/powerpoint/2010/main" val="2686797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21</a:t>
            </a:fld>
            <a:endParaRPr lang="en-US" altLang="en-US">
              <a:solidFill>
                <a:prstClr val="black"/>
              </a:solidFill>
            </a:endParaRPr>
          </a:p>
        </p:txBody>
      </p:sp>
    </p:spTree>
    <p:extLst>
      <p:ext uri="{BB962C8B-B14F-4D97-AF65-F5344CB8AC3E}">
        <p14:creationId xmlns:p14="http://schemas.microsoft.com/office/powerpoint/2010/main" val="3026791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We will discuss five well known CDS.  Their names are listed in the slide.  All of these systems were originally developed from the 1960s to the 1980s.  But what happened to them differed.  Studying these differences can provide insight into the use of CDS today.  In essence, some of them essentially died not too long after development, some have continued to be used pretty much in the manner in which they were developed, and others adapted and had major modifications over the years. </a:t>
            </a:r>
          </a:p>
          <a:p>
            <a:r>
              <a:rPr lang="en-US" altLang="en-US" smtClean="0">
                <a:latin typeface="Arial" panose="020B0604020202020204" pitchFamily="34" charset="0"/>
              </a:rPr>
              <a:t> </a:t>
            </a:r>
          </a:p>
          <a:p>
            <a:r>
              <a:rPr lang="en-US" altLang="en-US" smtClean="0">
                <a:latin typeface="Arial" panose="020B0604020202020204" pitchFamily="34" charset="0"/>
              </a:rPr>
              <a:t>For those of you whose interest is piqued (pronounced peaked) by this discussion, there are two classic books that have recently become freely available on the web that describe some of the CDS and provide more technical detail.  These books are listed on the screen and the development of the first two CDS, MYCIN (pronounced Mice in) and INTERNIST-1 (pronounced Internist one) are described in them.</a:t>
            </a:r>
          </a:p>
        </p:txBody>
      </p:sp>
    </p:spTree>
    <p:extLst>
      <p:ext uri="{BB962C8B-B14F-4D97-AF65-F5344CB8AC3E}">
        <p14:creationId xmlns:p14="http://schemas.microsoft.com/office/powerpoint/2010/main" val="3501753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MYCIN was developed at Stanford University in the 1970s.  It was developed by Dr. Ted Shortliffe (pronounced Short liff) as the focus for his PhD dissertation in 1975. It was designed to behave like an expert medical consultant.   </a:t>
            </a:r>
          </a:p>
          <a:p>
            <a:endParaRPr lang="en-US" altLang="en-US" smtClean="0">
              <a:latin typeface="Arial" panose="020B0604020202020204" pitchFamily="34" charset="0"/>
            </a:endParaRPr>
          </a:p>
          <a:p>
            <a:r>
              <a:rPr lang="en-US" altLang="en-US" smtClean="0">
                <a:latin typeface="Arial" panose="020B0604020202020204" pitchFamily="34" charset="0"/>
              </a:rPr>
              <a:t>Those of you who are familiar with the names of some common medications may be able to figure out what MYCIN’s area of expertise was. For those of you not familiar with the name, erythromycin (pronounced uh-rith-row-mycin), streptomycin (pronounced STREP-toe-mycin) and other MYCINs are antibiotics used to treat infections.</a:t>
            </a:r>
          </a:p>
        </p:txBody>
      </p:sp>
    </p:spTree>
    <p:extLst>
      <p:ext uri="{BB962C8B-B14F-4D97-AF65-F5344CB8AC3E}">
        <p14:creationId xmlns:p14="http://schemas.microsoft.com/office/powerpoint/2010/main" val="1765006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MYCIN’s focus was infectious diseases of the bloodstream.  Treating these infections requires the system to identify the causal organism and to recommend the appropriate drug to treat the infection.</a:t>
            </a:r>
          </a:p>
        </p:txBody>
      </p:sp>
    </p:spTree>
    <p:extLst>
      <p:ext uri="{BB962C8B-B14F-4D97-AF65-F5344CB8AC3E}">
        <p14:creationId xmlns:p14="http://schemas.microsoft.com/office/powerpoint/2010/main" val="931529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There were many challenges in developing expert systems in medicine, one of which is that almost nothing is 100% certain.  That is, in some diseases certain symptoms appear most of the time, but not always.  Lab tests are not 100% accurate.  Many symptoms are common to a wide range of diseases.  </a:t>
            </a:r>
          </a:p>
          <a:p>
            <a:endParaRPr lang="en-US" altLang="en-US" smtClean="0">
              <a:latin typeface="Arial" panose="020B0604020202020204" pitchFamily="34" charset="0"/>
            </a:endParaRPr>
          </a:p>
          <a:p>
            <a:r>
              <a:rPr lang="en-US" altLang="en-US" smtClean="0">
                <a:latin typeface="Arial" panose="020B0604020202020204" pitchFamily="34" charset="0"/>
              </a:rPr>
              <a:t>Shortliffe and his colleagues developed a way to deal with the uncertainty (which they labeled certainty factors) so that the rules in the system did not have to rely on perfectly certain data.  MYCIN performed well compared to experts like Stanford's faculty.  An oncology system was developed modeled on MYCIN and it was also expanded to other domains.</a:t>
            </a:r>
          </a:p>
        </p:txBody>
      </p:sp>
    </p:spTree>
    <p:extLst>
      <p:ext uri="{BB962C8B-B14F-4D97-AF65-F5344CB8AC3E}">
        <p14:creationId xmlns:p14="http://schemas.microsoft.com/office/powerpoint/2010/main" val="661958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MYCIN was a stand-alone system.  That is, it was not connected to a hospital information system or medical record system.  Data had to be entered manually into the system.  And due to a combination of lack of funding and lack of interest on the part of potential physician users, it was never used in actual practice. Remember: this was the 1970s when the only physicians who were interested in using computers to address clinical problems were the academic informaticians (pronounced INfer-muh-ticians) like Shortliffe, who, by the way, had both an MD and a PhD.   So this is one of the systems that did not get used beyond its role as a research prototype of this type of medical expert system.  However, it remains as one of the most cited examples of these systems.</a:t>
            </a:r>
          </a:p>
        </p:txBody>
      </p:sp>
    </p:spTree>
    <p:extLst>
      <p:ext uri="{BB962C8B-B14F-4D97-AF65-F5344CB8AC3E}">
        <p14:creationId xmlns:p14="http://schemas.microsoft.com/office/powerpoint/2010/main" val="2652729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257300" y="560388"/>
            <a:ext cx="4800600" cy="3600450"/>
          </a:xfrm>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At around the same period of time, on the other side of the US, another system was being developed at the University of Pittsburgh.  There is an interesting story to INTERNIST-1's (pronounced internist ones) development.  Dr. Jack Myers was a well-known diagnostic expert who had recently retired as Chairman of Medicine at Pittsburgh.  He thought it would be interesting to try to capture his expertise in a computer program. That gives new meaning to the term “Doc-in-a-box.” For those of you unfamiliar with that expression, it often refers to free standing clinics that will see walk-in patients. </a:t>
            </a:r>
          </a:p>
          <a:p>
            <a:endParaRPr lang="en-US" altLang="en-US" smtClean="0">
              <a:latin typeface="Arial" panose="020B0604020202020204" pitchFamily="34" charset="0"/>
            </a:endParaRPr>
          </a:p>
          <a:p>
            <a:r>
              <a:rPr lang="en-US" altLang="en-US" smtClean="0">
                <a:latin typeface="Arial" panose="020B0604020202020204" pitchFamily="34" charset="0"/>
              </a:rPr>
              <a:t>Myers teamed up with a computer scientist named Harry Pople (pronounced POPE-uhl). Randolph Miller was a medical student at Pittsburgh at the time who had an interest in computers, and he was recruited to work on the project. Today Dr. Miller is an informatics leader and his is the name most associated with this project (and its successor called QMR (pronounced Q-M-R), which we will discuss in a minute). </a:t>
            </a:r>
          </a:p>
          <a:p>
            <a:endParaRPr lang="en-US" altLang="en-US" smtClean="0">
              <a:latin typeface="Arial" panose="020B0604020202020204" pitchFamily="34" charset="0"/>
            </a:endParaRPr>
          </a:p>
        </p:txBody>
      </p:sp>
    </p:spTree>
    <p:extLst>
      <p:ext uri="{BB962C8B-B14F-4D97-AF65-F5344CB8AC3E}">
        <p14:creationId xmlns:p14="http://schemas.microsoft.com/office/powerpoint/2010/main" val="1145011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In the Internist-1 system, the user enters the patient's findings, that is, the signs, symptoms and lab test or procedure results, into the system.  The system used a controlled vocabulary.  If a user wanted to enter the term “heart murmur,” for example, the system might list 40 kinds of heart murmurs and the physician would have to pick the one that best described the patient's murmur.  </a:t>
            </a:r>
          </a:p>
          <a:p>
            <a:endParaRPr lang="en-US" altLang="en-US" smtClean="0">
              <a:latin typeface="Arial" panose="020B0604020202020204" pitchFamily="34" charset="0"/>
            </a:endParaRPr>
          </a:p>
          <a:p>
            <a:r>
              <a:rPr lang="en-US" altLang="en-US" smtClean="0">
                <a:latin typeface="Arial" panose="020B0604020202020204" pitchFamily="34" charset="0"/>
              </a:rPr>
              <a:t>The system also could accommodate negative findings, for instance things that would normally be present but were absent in this patient.  For example, like a patient who obviously had flu-like symptoms, but did NOT have a fever.  The system used a weighting system that combined the data to arrive at a diagnosis.  The weighting terms included evoking strength, that is, how strongly a given finding suggested a particular disease.  Frequency was how often you would expect to see the finding if the patient had the disease and importance was how significant the finding was. </a:t>
            </a:r>
          </a:p>
          <a:p>
            <a:r>
              <a:rPr lang="en-US" altLang="en-US" smtClean="0">
                <a:latin typeface="Arial" panose="020B0604020202020204" pitchFamily="34" charset="0"/>
              </a:rPr>
              <a:t> </a:t>
            </a:r>
          </a:p>
        </p:txBody>
      </p:sp>
    </p:spTree>
    <p:extLst>
      <p:ext uri="{BB962C8B-B14F-4D97-AF65-F5344CB8AC3E}">
        <p14:creationId xmlns:p14="http://schemas.microsoft.com/office/powerpoint/2010/main" val="375457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587156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019177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450274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9684321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165900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91183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86390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268653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2359153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20586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906795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534712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931955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61215870"/>
      </p:ext>
    </p:extLst>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6" r:id="rId6"/>
    <p:sldLayoutId id="2147484237" r:id="rId7"/>
    <p:sldLayoutId id="2147484238" r:id="rId8"/>
    <p:sldLayoutId id="2147484239" r:id="rId9"/>
    <p:sldLayoutId id="2147484240" r:id="rId10"/>
    <p:sldLayoutId id="2147484241" r:id="rId11"/>
    <p:sldLayoutId id="2147484242" r:id="rId12"/>
    <p:sldLayoutId id="2147484243"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hyperlink" Target="http://www.aaai.org/AITopics/pmwiki/pmwiki.php/AITopics/RuleBasedExpertSystems" TargetMode="External"/><Relationship Id="rId2" Type="http://schemas.openxmlformats.org/officeDocument/2006/relationships/notesSlide" Target="../notesSlides/notesSlide19.xml"/><Relationship Id="rId1" Type="http://schemas.openxmlformats.org/officeDocument/2006/relationships/slideLayout" Target="../slideLayouts/slideLayout11.xml"/><Relationship Id="rId4" Type="http://schemas.openxmlformats.org/officeDocument/2006/relationships/hyperlink" Target="http://www.aaai.org/AITopics/pmwiki/pmwiki.php/AITopics/ReadingsInMedicalArtificialIntelligenc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History of Health Information Technology in the U.S.</a:t>
            </a:r>
          </a:p>
        </p:txBody>
      </p:sp>
      <p:sp>
        <p:nvSpPr>
          <p:cNvPr id="13315" name="Text Placeholder 2"/>
          <p:cNvSpPr>
            <a:spLocks noGrp="1"/>
          </p:cNvSpPr>
          <p:nvPr>
            <p:ph type="body" sz="half" idx="2"/>
          </p:nvPr>
        </p:nvSpPr>
        <p:spPr>
          <a:xfrm>
            <a:off x="457200" y="3517900"/>
            <a:ext cx="8229600" cy="762000"/>
          </a:xfrm>
        </p:spPr>
        <p:txBody>
          <a:bodyPr/>
          <a:lstStyle/>
          <a:p>
            <a:r>
              <a:rPr lang="en-US" altLang="en-US" dirty="0" smtClean="0"/>
              <a:t>History of Clinical Decision Support Systems</a:t>
            </a:r>
          </a:p>
        </p:txBody>
      </p:sp>
      <p:sp>
        <p:nvSpPr>
          <p:cNvPr id="12292" name="Text Placeholder 3"/>
          <p:cNvSpPr>
            <a:spLocks noGrp="1"/>
          </p:cNvSpPr>
          <p:nvPr>
            <p:ph type="body" sz="quarter" idx="11"/>
          </p:nvPr>
        </p:nvSpPr>
        <p:spPr/>
        <p:txBody>
          <a:bodyPr/>
          <a:lstStyle/>
          <a:p>
            <a:r>
              <a:rPr lang="en-US" dirty="0" smtClean="0"/>
              <a:t>Lecture b – Examples of Early CDS Systems</a:t>
            </a:r>
          </a:p>
        </p:txBody>
      </p:sp>
      <p:sp>
        <p:nvSpPr>
          <p:cNvPr id="13317" name="Text Placeholder 4"/>
          <p:cNvSpPr>
            <a:spLocks noGrp="1"/>
          </p:cNvSpPr>
          <p:nvPr>
            <p:ph type="body" sz="quarter" idx="12"/>
          </p:nvPr>
        </p:nvSpPr>
        <p:spPr/>
        <p:txBody>
          <a:bodyPr anchor="b"/>
          <a:lstStyle/>
          <a:p>
            <a:r>
              <a:rPr lang="en-US" dirty="0"/>
              <a:t>This material (Comp 5 Unit 7) 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a:t>
            </a:r>
            <a:r>
              <a:rPr lang="en-US" dirty="0"/>
              <a: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Quick Medical Reference (QMR)</a:t>
            </a:r>
          </a:p>
        </p:txBody>
      </p:sp>
      <p:sp>
        <p:nvSpPr>
          <p:cNvPr id="22531" name="Content Placeholder 2"/>
          <p:cNvSpPr>
            <a:spLocks noGrp="1"/>
          </p:cNvSpPr>
          <p:nvPr>
            <p:ph sz="quarter" idx="14"/>
          </p:nvPr>
        </p:nvSpPr>
        <p:spPr/>
        <p:txBody>
          <a:bodyPr/>
          <a:lstStyle/>
          <a:p>
            <a:r>
              <a:rPr lang="en-US" altLang="en-US" dirty="0" smtClean="0"/>
              <a:t>Decision support, not an expert system</a:t>
            </a:r>
          </a:p>
          <a:p>
            <a:pPr lvl="1"/>
            <a:r>
              <a:rPr lang="en-US" altLang="en-US" dirty="0" smtClean="0"/>
              <a:t>Demise of the “Greek Oracle” model</a:t>
            </a:r>
          </a:p>
        </p:txBody>
      </p:sp>
      <p:sp>
        <p:nvSpPr>
          <p:cNvPr id="2" name="Text Placeholder 1"/>
          <p:cNvSpPr>
            <a:spLocks noGrp="1"/>
          </p:cNvSpPr>
          <p:nvPr>
            <p:ph type="body" sz="quarter" idx="32"/>
          </p:nvPr>
        </p:nvSpPr>
        <p:spPr/>
        <p:txBody>
          <a:bodyPr/>
          <a:lstStyle/>
          <a:p>
            <a:r>
              <a:rPr lang="en-US" altLang="en-US" smtClean="0"/>
              <a:t>Source:	(Miller &amp; Masarie, 1990)</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10</a:t>
            </a:fld>
            <a:endParaRPr lang="en-US">
              <a:solidFill>
                <a:prstClr val="black">
                  <a:tint val="75000"/>
                </a:prstClr>
              </a:solidFill>
            </a:endParaRPr>
          </a:p>
        </p:txBody>
      </p:sp>
    </p:spTree>
  </p:cSld>
  <p:clrMapOvr>
    <a:masterClrMapping/>
  </p:clrMapOvr>
  <p:transition advTm="6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Quick Medical Reference (QMR) 2</a:t>
            </a:r>
          </a:p>
        </p:txBody>
      </p:sp>
      <p:sp>
        <p:nvSpPr>
          <p:cNvPr id="23555" name="Content Placeholder 2"/>
          <p:cNvSpPr>
            <a:spLocks noGrp="1"/>
          </p:cNvSpPr>
          <p:nvPr>
            <p:ph sz="quarter" idx="14"/>
          </p:nvPr>
        </p:nvSpPr>
        <p:spPr/>
        <p:txBody>
          <a:bodyPr/>
          <a:lstStyle/>
          <a:p>
            <a:r>
              <a:rPr lang="en-US" altLang="en-US" dirty="0" smtClean="0"/>
              <a:t>Used the INTERNIST-1 knowledge base</a:t>
            </a:r>
          </a:p>
          <a:p>
            <a:r>
              <a:rPr lang="en-US" altLang="en-US" dirty="0" smtClean="0"/>
              <a:t>Stand-alone commercial system no longer available</a:t>
            </a:r>
          </a:p>
          <a:p>
            <a:r>
              <a:rPr lang="en-US" altLang="en-US" dirty="0" smtClean="0"/>
              <a:t>Integrated with Vanderbilt’s EHR</a:t>
            </a:r>
          </a:p>
          <a:p>
            <a:r>
              <a:rPr lang="en-US" altLang="en-US" dirty="0" smtClean="0"/>
              <a:t>Part of McKesson’s Horizon Expert Orders</a:t>
            </a:r>
          </a:p>
        </p:txBody>
      </p:sp>
      <p:sp>
        <p:nvSpPr>
          <p:cNvPr id="2" name="Text Placeholder 1"/>
          <p:cNvSpPr>
            <a:spLocks noGrp="1"/>
          </p:cNvSpPr>
          <p:nvPr>
            <p:ph type="body" sz="quarter" idx="32"/>
          </p:nvPr>
        </p:nvSpPr>
        <p:spPr/>
        <p:txBody>
          <a:bodyPr/>
          <a:lstStyle/>
          <a:p>
            <a:r>
              <a:rPr lang="en-US" altLang="en-US" smtClean="0"/>
              <a:t>Source:	(Miller, Masarie &amp; Myers, 1986)</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11</a:t>
            </a:fld>
            <a:endParaRPr lang="en-US">
              <a:solidFill>
                <a:prstClr val="black">
                  <a:tint val="75000"/>
                </a:prstClr>
              </a:solidFill>
            </a:endParaRPr>
          </a:p>
        </p:txBody>
      </p:sp>
    </p:spTree>
  </p:cSld>
  <p:clrMapOvr>
    <a:masterClrMapping/>
  </p:clrMapOvr>
  <p:transition advTm="64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DXplain</a:t>
            </a:r>
          </a:p>
        </p:txBody>
      </p:sp>
      <p:sp>
        <p:nvSpPr>
          <p:cNvPr id="24579" name="Content Placeholder 2"/>
          <p:cNvSpPr>
            <a:spLocks noGrp="1"/>
          </p:cNvSpPr>
          <p:nvPr>
            <p:ph sz="quarter" idx="14"/>
          </p:nvPr>
        </p:nvSpPr>
        <p:spPr/>
        <p:txBody>
          <a:bodyPr/>
          <a:lstStyle/>
          <a:p>
            <a:r>
              <a:rPr lang="en-US" altLang="en-US" dirty="0" smtClean="0"/>
              <a:t>Diagnostic decision support system developed at Massachusetts General Hospital </a:t>
            </a:r>
          </a:p>
          <a:p>
            <a:r>
              <a:rPr lang="en-US" altLang="en-US" dirty="0" smtClean="0"/>
              <a:t>Similar structure to QMR</a:t>
            </a:r>
          </a:p>
          <a:p>
            <a:r>
              <a:rPr lang="en-US" altLang="en-US" dirty="0" smtClean="0"/>
              <a:t>Stand-alone program</a:t>
            </a:r>
          </a:p>
        </p:txBody>
      </p:sp>
      <p:sp>
        <p:nvSpPr>
          <p:cNvPr id="2" name="Text Placeholder 1"/>
          <p:cNvSpPr>
            <a:spLocks noGrp="1"/>
          </p:cNvSpPr>
          <p:nvPr>
            <p:ph type="body" sz="quarter" idx="32"/>
          </p:nvPr>
        </p:nvSpPr>
        <p:spPr/>
        <p:txBody>
          <a:bodyPr/>
          <a:lstStyle/>
          <a:p>
            <a:r>
              <a:rPr lang="en-US" altLang="en-US" smtClean="0"/>
              <a:t>Source:	(Barnett, et al., 1987)</a:t>
            </a:r>
            <a:endParaRPr lang="sv-SE"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12</a:t>
            </a:fld>
            <a:endParaRPr lang="en-US">
              <a:solidFill>
                <a:prstClr val="black">
                  <a:tint val="75000"/>
                </a:prstClr>
              </a:solidFill>
            </a:endParaRPr>
          </a:p>
        </p:txBody>
      </p:sp>
    </p:spTree>
  </p:cSld>
  <p:clrMapOvr>
    <a:masterClrMapping/>
  </p:clrMapOvr>
  <p:transition advTm="4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err="1" smtClean="0"/>
              <a:t>Dxplain</a:t>
            </a:r>
            <a:r>
              <a:rPr lang="en-US" altLang="en-US" dirty="0" smtClean="0"/>
              <a:t> 2</a:t>
            </a:r>
          </a:p>
        </p:txBody>
      </p:sp>
      <p:sp>
        <p:nvSpPr>
          <p:cNvPr id="25603" name="Content Placeholder 2"/>
          <p:cNvSpPr>
            <a:spLocks noGrp="1"/>
          </p:cNvSpPr>
          <p:nvPr>
            <p:ph sz="quarter" idx="14"/>
          </p:nvPr>
        </p:nvSpPr>
        <p:spPr/>
        <p:txBody>
          <a:bodyPr/>
          <a:lstStyle/>
          <a:p>
            <a:r>
              <a:rPr lang="en-US" altLang="en-US" dirty="0" smtClean="0"/>
              <a:t>1980s to the present</a:t>
            </a:r>
          </a:p>
          <a:p>
            <a:pPr lvl="1"/>
            <a:r>
              <a:rPr lang="en-US" altLang="en-US" dirty="0" smtClean="0"/>
              <a:t>1980s dial up network (AMA/NET)</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Sld>
  <p:clrMapOvr>
    <a:masterClrMapping/>
  </p:clrMapOvr>
  <p:transition advTm="33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1987 Version of Rapid Response</a:t>
            </a:r>
          </a:p>
        </p:txBody>
      </p:sp>
      <p:sp>
        <p:nvSpPr>
          <p:cNvPr id="26627" name="Content Placeholder 2"/>
          <p:cNvSpPr>
            <a:spLocks noGrp="1"/>
          </p:cNvSpPr>
          <p:nvPr>
            <p:ph sz="quarter" idx="14"/>
          </p:nvPr>
        </p:nvSpPr>
        <p:spPr/>
        <p:txBody>
          <a:bodyPr/>
          <a:lstStyle/>
          <a:p>
            <a:r>
              <a:rPr lang="en-US" altLang="en-US" dirty="0" smtClean="0"/>
              <a:t>“It requires about two minutes to complete the dial-in sequence to log onto AMA/NET and to connect to the computer located at Massachusetts General Hospital.” </a:t>
            </a:r>
          </a:p>
        </p:txBody>
      </p:sp>
      <p:sp>
        <p:nvSpPr>
          <p:cNvPr id="2" name="Text Placeholder 1"/>
          <p:cNvSpPr>
            <a:spLocks noGrp="1"/>
          </p:cNvSpPr>
          <p:nvPr>
            <p:ph type="body" sz="quarter" idx="32"/>
          </p:nvPr>
        </p:nvSpPr>
        <p:spPr/>
        <p:txBody>
          <a:bodyPr/>
          <a:lstStyle/>
          <a:p>
            <a:r>
              <a:rPr lang="en-US" altLang="en-US" smtClean="0"/>
              <a:t>Source:	(Barnett, et al., 1987)</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14</a:t>
            </a:fld>
            <a:endParaRPr lang="en-US">
              <a:solidFill>
                <a:prstClr val="black">
                  <a:tint val="75000"/>
                </a:prstClr>
              </a:solidFill>
            </a:endParaRPr>
          </a:p>
        </p:txBody>
      </p:sp>
    </p:spTree>
  </p:cSld>
  <p:clrMapOvr>
    <a:masterClrMapping/>
  </p:clrMapOvr>
  <p:transition advTm="32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err="1" smtClean="0"/>
              <a:t>Dxplain</a:t>
            </a:r>
            <a:r>
              <a:rPr lang="en-US" altLang="en-US" dirty="0" smtClean="0"/>
              <a:t> 3</a:t>
            </a:r>
          </a:p>
        </p:txBody>
      </p:sp>
      <p:sp>
        <p:nvSpPr>
          <p:cNvPr id="27651" name="Content Placeholder 2"/>
          <p:cNvSpPr>
            <a:spLocks noGrp="1"/>
          </p:cNvSpPr>
          <p:nvPr>
            <p:ph sz="quarter" idx="14"/>
          </p:nvPr>
        </p:nvSpPr>
        <p:spPr/>
        <p:txBody>
          <a:bodyPr/>
          <a:lstStyle/>
          <a:p>
            <a:r>
              <a:rPr lang="en-US" altLang="en-US" dirty="0" smtClean="0"/>
              <a:t>Diagnostic Decision Support System developed at Massachusetts General Hospital </a:t>
            </a:r>
          </a:p>
          <a:p>
            <a:r>
              <a:rPr lang="en-US" altLang="en-US" dirty="0" smtClean="0"/>
              <a:t>Similar structure to QMR</a:t>
            </a:r>
          </a:p>
          <a:p>
            <a:r>
              <a:rPr lang="en-US" altLang="en-US" dirty="0" smtClean="0"/>
              <a:t>Stand-alone program</a:t>
            </a:r>
          </a:p>
          <a:p>
            <a:r>
              <a:rPr lang="en-US" altLang="en-US" dirty="0" smtClean="0"/>
              <a:t>1980s to the present</a:t>
            </a:r>
          </a:p>
          <a:p>
            <a:pPr lvl="1"/>
            <a:r>
              <a:rPr lang="en-US" altLang="en-US" dirty="0" smtClean="0"/>
              <a:t>1980s dial up network (AMA/NET)</a:t>
            </a:r>
          </a:p>
          <a:p>
            <a:pPr lvl="1"/>
            <a:r>
              <a:rPr lang="en-US" altLang="en-US" dirty="0" smtClean="0"/>
              <a:t>1990s floppy disks</a:t>
            </a:r>
          </a:p>
          <a:p>
            <a:pPr lvl="1"/>
            <a:r>
              <a:rPr lang="en-US" altLang="en-US" dirty="0" smtClean="0"/>
              <a:t>2000s Web-based</a:t>
            </a:r>
          </a:p>
        </p:txBody>
      </p:sp>
      <p:sp>
        <p:nvSpPr>
          <p:cNvPr id="2" name="Text Placeholder 1"/>
          <p:cNvSpPr>
            <a:spLocks noGrp="1"/>
          </p:cNvSpPr>
          <p:nvPr>
            <p:ph type="body" sz="quarter" idx="32"/>
          </p:nvPr>
        </p:nvSpPr>
        <p:spPr/>
        <p:txBody>
          <a:bodyPr/>
          <a:lstStyle/>
          <a:p>
            <a:r>
              <a:rPr lang="en-US" altLang="en-US" smtClean="0"/>
              <a:t>Source:	(Hoffer, et al., 2005)</a:t>
            </a:r>
            <a:endParaRPr lang="pl-PL"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15</a:t>
            </a:fld>
            <a:endParaRPr lang="en-US">
              <a:solidFill>
                <a:prstClr val="black">
                  <a:tint val="75000"/>
                </a:prstClr>
              </a:solidFill>
            </a:endParaRPr>
          </a:p>
        </p:txBody>
      </p:sp>
    </p:spTree>
  </p:cSld>
  <p:clrMapOvr>
    <a:masterClrMapping/>
  </p:clrMapOvr>
  <p:transition advTm="18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Antibiotic Assistant</a:t>
            </a:r>
          </a:p>
        </p:txBody>
      </p:sp>
      <p:sp>
        <p:nvSpPr>
          <p:cNvPr id="28675" name="Content Placeholder 2"/>
          <p:cNvSpPr>
            <a:spLocks noGrp="1"/>
          </p:cNvSpPr>
          <p:nvPr>
            <p:ph sz="quarter" idx="14"/>
          </p:nvPr>
        </p:nvSpPr>
        <p:spPr/>
        <p:txBody>
          <a:bodyPr/>
          <a:lstStyle/>
          <a:p>
            <a:r>
              <a:rPr lang="en-US" altLang="en-US" dirty="0" smtClean="0"/>
              <a:t>Advising and critiquing system for use of antibiotics developed at LDS Hospital, Utah</a:t>
            </a:r>
          </a:p>
          <a:p>
            <a:r>
              <a:rPr lang="en-US" altLang="en-US" dirty="0" smtClean="0"/>
              <a:t>Integrated with the LDS Hospital information systems as part of HELP system (Health Evaluation through Logical Processing)</a:t>
            </a:r>
          </a:p>
          <a:p>
            <a:r>
              <a:rPr lang="en-US" altLang="en-US" dirty="0" smtClean="0"/>
              <a:t>Provided advice on orders for antibiotics to prevent infections</a:t>
            </a:r>
          </a:p>
          <a:p>
            <a:r>
              <a:rPr lang="en-US" altLang="en-US" dirty="0" smtClean="0"/>
              <a:t>Currently in use in LDS Hospital and other hospitals part of the Intermountain Health Care (IHC) </a:t>
            </a:r>
          </a:p>
        </p:txBody>
      </p:sp>
      <p:sp>
        <p:nvSpPr>
          <p:cNvPr id="2" name="Text Placeholder 1"/>
          <p:cNvSpPr>
            <a:spLocks noGrp="1"/>
          </p:cNvSpPr>
          <p:nvPr>
            <p:ph type="body" sz="quarter" idx="32"/>
          </p:nvPr>
        </p:nvSpPr>
        <p:spPr/>
        <p:txBody>
          <a:bodyPr/>
          <a:lstStyle/>
          <a:p>
            <a:r>
              <a:rPr lang="en-US" altLang="en-US" smtClean="0"/>
              <a:t>Source:	(Haug, et al., 2007)</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16</a:t>
            </a:fld>
            <a:endParaRPr lang="en-US">
              <a:solidFill>
                <a:prstClr val="black">
                  <a:tint val="75000"/>
                </a:prstClr>
              </a:solidFill>
            </a:endParaRPr>
          </a:p>
        </p:txBody>
      </p:sp>
    </p:spTree>
  </p:cSld>
  <p:clrMapOvr>
    <a:masterClrMapping/>
  </p:clrMapOvr>
  <p:transition advTm="53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Regenstrief CDS</a:t>
            </a:r>
          </a:p>
        </p:txBody>
      </p:sp>
      <p:sp>
        <p:nvSpPr>
          <p:cNvPr id="29699" name="Content Placeholder 2"/>
          <p:cNvSpPr>
            <a:spLocks noGrp="1"/>
          </p:cNvSpPr>
          <p:nvPr>
            <p:ph sz="quarter" idx="14"/>
          </p:nvPr>
        </p:nvSpPr>
        <p:spPr/>
        <p:txBody>
          <a:bodyPr/>
          <a:lstStyle/>
          <a:p>
            <a:r>
              <a:rPr lang="en-US" altLang="en-US" dirty="0" smtClean="0"/>
              <a:t>Developed by informatics experts at the </a:t>
            </a:r>
            <a:r>
              <a:rPr lang="en-US" altLang="en-US" dirty="0" err="1" smtClean="0"/>
              <a:t>Regenstrief</a:t>
            </a:r>
            <a:r>
              <a:rPr lang="en-US" altLang="en-US" dirty="0" smtClean="0"/>
              <a:t> Medical Institute in Indiana and used at multiple hospitals and clinics</a:t>
            </a:r>
          </a:p>
          <a:p>
            <a:r>
              <a:rPr lang="en-US" altLang="en-US" dirty="0" smtClean="0"/>
              <a:t>Integrated with the </a:t>
            </a:r>
            <a:r>
              <a:rPr lang="en-US" altLang="en-US" dirty="0" err="1" smtClean="0"/>
              <a:t>Regenstrief</a:t>
            </a:r>
            <a:r>
              <a:rPr lang="en-US" altLang="en-US" dirty="0" smtClean="0"/>
              <a:t> Medical Record System (RMRS)</a:t>
            </a:r>
          </a:p>
          <a:p>
            <a:r>
              <a:rPr lang="en-US" altLang="en-US" dirty="0" smtClean="0"/>
              <a:t>Reminder type of CDS</a:t>
            </a:r>
          </a:p>
          <a:p>
            <a:r>
              <a:rPr lang="en-US" altLang="en-US" dirty="0" smtClean="0"/>
              <a:t>Gradual expansion of rules and sites</a:t>
            </a:r>
          </a:p>
        </p:txBody>
      </p:sp>
      <p:sp>
        <p:nvSpPr>
          <p:cNvPr id="2" name="Text Placeholder 1"/>
          <p:cNvSpPr>
            <a:spLocks noGrp="1"/>
          </p:cNvSpPr>
          <p:nvPr>
            <p:ph type="body" sz="quarter" idx="32"/>
          </p:nvPr>
        </p:nvSpPr>
        <p:spPr/>
        <p:txBody>
          <a:bodyPr/>
          <a:lstStyle/>
          <a:p>
            <a:r>
              <a:rPr lang="en-US" altLang="en-US" smtClean="0"/>
              <a:t>Source:	(Mamlin, et al., 2007)</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17</a:t>
            </a:fld>
            <a:endParaRPr lang="en-US">
              <a:solidFill>
                <a:prstClr val="black">
                  <a:tint val="75000"/>
                </a:prstClr>
              </a:solidFill>
            </a:endParaRPr>
          </a:p>
        </p:txBody>
      </p:sp>
    </p:spTree>
  </p:cSld>
  <p:clrMapOvr>
    <a:masterClrMapping/>
  </p:clrMapOvr>
  <p:transition advTm="6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History of Clinical Decision </a:t>
            </a:r>
            <a:br>
              <a:rPr lang="en-US" smtClean="0"/>
            </a:br>
            <a:r>
              <a:rPr lang="en-US" smtClean="0"/>
              <a:t>Support Systems</a:t>
            </a:r>
            <a:br>
              <a:rPr lang="en-US" smtClean="0"/>
            </a:br>
            <a:r>
              <a:rPr lang="en-US" smtClean="0"/>
              <a:t>Summary – Lecture b</a:t>
            </a:r>
            <a:endParaRPr lang="en-US" dirty="0" smtClean="0"/>
          </a:p>
        </p:txBody>
      </p:sp>
      <p:sp>
        <p:nvSpPr>
          <p:cNvPr id="30723" name="Text Placeholder 3"/>
          <p:cNvSpPr>
            <a:spLocks noGrp="1"/>
          </p:cNvSpPr>
          <p:nvPr>
            <p:ph type="body" sz="quarter" idx="11"/>
          </p:nvPr>
        </p:nvSpPr>
        <p:spPr>
          <a:xfrm>
            <a:off x="457200" y="1905000"/>
            <a:ext cx="8229600" cy="4267200"/>
          </a:xfrm>
        </p:spPr>
        <p:txBody>
          <a:bodyPr/>
          <a:lstStyle/>
          <a:p>
            <a:r>
              <a:rPr lang="en-US" altLang="en-US" dirty="0" smtClean="0"/>
              <a:t>Examples of CDS and how they evolved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History of Clinical Decision</a:t>
            </a:r>
            <a:br>
              <a:rPr lang="en-US" dirty="0" smtClean="0"/>
            </a:br>
            <a:r>
              <a:rPr lang="en-US" dirty="0" smtClean="0"/>
              <a:t>Support Systems</a:t>
            </a:r>
            <a:br>
              <a:rPr lang="en-US" dirty="0" smtClean="0"/>
            </a:br>
            <a:r>
              <a:rPr lang="en-US" dirty="0" smtClean="0"/>
              <a:t>References – Lecture b</a:t>
            </a:r>
          </a:p>
        </p:txBody>
      </p:sp>
      <p:sp>
        <p:nvSpPr>
          <p:cNvPr id="30726" name="Text Placeholder 5"/>
          <p:cNvSpPr>
            <a:spLocks noGrp="1"/>
          </p:cNvSpPr>
          <p:nvPr>
            <p:ph type="body" sz="quarter" idx="16"/>
          </p:nvPr>
        </p:nvSpPr>
        <p:spPr>
          <a:xfrm>
            <a:off x="419622" y="1600200"/>
            <a:ext cx="8229600" cy="1371600"/>
          </a:xfrm>
        </p:spPr>
        <p:txBody>
          <a:bodyPr/>
          <a:lstStyle/>
          <a:p>
            <a:r>
              <a:rPr lang="en-US" dirty="0" smtClean="0"/>
              <a:t>References </a:t>
            </a:r>
          </a:p>
          <a:p>
            <a:pPr lvl="1"/>
            <a:r>
              <a:rPr lang="en-US" dirty="0" smtClean="0"/>
              <a:t>Barnett GO, Cimino JJ, Hupp JA, Hoffer EP. </a:t>
            </a:r>
            <a:r>
              <a:rPr lang="en-US" dirty="0" err="1" smtClean="0"/>
              <a:t>DXplain</a:t>
            </a:r>
            <a:r>
              <a:rPr lang="en-US" dirty="0" smtClean="0"/>
              <a:t>. An evolving diagnostic decision-support system. </a:t>
            </a:r>
            <a:r>
              <a:rPr lang="sv-SE" dirty="0" smtClean="0"/>
              <a:t>JAMA. 1987 Jul 3;258(1):67-74.</a:t>
            </a:r>
          </a:p>
          <a:p>
            <a:pPr lvl="1"/>
            <a:r>
              <a:rPr lang="en-US" dirty="0" smtClean="0"/>
              <a:t>Buchanan BG, </a:t>
            </a:r>
            <a:r>
              <a:rPr lang="en-US" dirty="0" err="1" smtClean="0"/>
              <a:t>Shortliffe</a:t>
            </a:r>
            <a:r>
              <a:rPr lang="en-US" dirty="0" smtClean="0"/>
              <a:t> EH, editors. Rule-based expert systems: the MYCIN experiments of the Stanford Heuristic Programming Project. Palo Alto (CA): Association for the Advancement of Artificial Intelligence; 1984 Available from: </a:t>
            </a:r>
            <a:r>
              <a:rPr lang="en-US" dirty="0" smtClean="0">
                <a:hlinkClick r:id="rId3"/>
              </a:rPr>
              <a:t>www.aaai.org</a:t>
            </a:r>
            <a:r>
              <a:rPr lang="en-US" dirty="0" smtClean="0"/>
              <a:t> </a:t>
            </a:r>
          </a:p>
          <a:p>
            <a:pPr lvl="1"/>
            <a:r>
              <a:rPr lang="en-US" dirty="0" err="1" smtClean="0"/>
              <a:t>Clancey</a:t>
            </a:r>
            <a:r>
              <a:rPr lang="en-US" dirty="0" smtClean="0"/>
              <a:t> WJ, </a:t>
            </a:r>
            <a:r>
              <a:rPr lang="en-US" dirty="0" err="1" smtClean="0"/>
              <a:t>Shortliffe</a:t>
            </a:r>
            <a:r>
              <a:rPr lang="en-US" dirty="0" smtClean="0"/>
              <a:t> EH, editors. Readings in medical artificial intelligence: the first decade. Palo Alto (CA): Association for the Advancement of Artificial Intelligence; 1984. Available from:  </a:t>
            </a:r>
            <a:r>
              <a:rPr lang="en-US" dirty="0" smtClean="0">
                <a:hlinkClick r:id="rId4"/>
              </a:rPr>
              <a:t>www.aaai.org</a:t>
            </a:r>
            <a:endParaRPr lang="en-US" dirty="0" smtClean="0"/>
          </a:p>
          <a:p>
            <a:pPr lvl="1"/>
            <a:r>
              <a:rPr lang="en-US" dirty="0" err="1" smtClean="0"/>
              <a:t>Haug</a:t>
            </a:r>
            <a:r>
              <a:rPr lang="en-US" dirty="0" smtClean="0"/>
              <a:t> PJ, Gardner RM, Evans RS, Rocha BH, Rocha RA. Clinical decision support at Intermountain Healthcare. In: Berner ES, editor. Clinical Decision Support Systems: Theory and Practice. New York: Springer; 2007. p. 159-89.</a:t>
            </a:r>
          </a:p>
          <a:p>
            <a:pPr lvl="1"/>
            <a:r>
              <a:rPr lang="en-US" dirty="0"/>
              <a:t>Hoffer EP, Feldman MJ, Kim RJ, </a:t>
            </a:r>
            <a:r>
              <a:rPr lang="en-US" dirty="0" err="1"/>
              <a:t>Famiglietti</a:t>
            </a:r>
            <a:r>
              <a:rPr lang="en-US" dirty="0"/>
              <a:t> KT, Barnett GO. </a:t>
            </a:r>
            <a:r>
              <a:rPr lang="en-US" dirty="0" err="1"/>
              <a:t>DXplain</a:t>
            </a:r>
            <a:r>
              <a:rPr lang="en-US" dirty="0"/>
              <a:t>: patterns of use of a mature expert system. AMIA </a:t>
            </a:r>
            <a:r>
              <a:rPr lang="en-US" dirty="0" err="1"/>
              <a:t>Annu</a:t>
            </a:r>
            <a:r>
              <a:rPr lang="en-US" dirty="0"/>
              <a:t> </a:t>
            </a:r>
            <a:r>
              <a:rPr lang="en-US" dirty="0" err="1"/>
              <a:t>Symp</a:t>
            </a:r>
            <a:r>
              <a:rPr lang="en-US" dirty="0"/>
              <a:t> Proc. 2005:321-5.</a:t>
            </a:r>
          </a:p>
          <a:p>
            <a:pPr lvl="1"/>
            <a:r>
              <a:rPr lang="en-US" dirty="0" err="1"/>
              <a:t>Mamlin</a:t>
            </a:r>
            <a:r>
              <a:rPr lang="en-US" dirty="0"/>
              <a:t> BW, </a:t>
            </a:r>
            <a:r>
              <a:rPr lang="en-US" dirty="0" err="1"/>
              <a:t>Overahage</a:t>
            </a:r>
            <a:r>
              <a:rPr lang="en-US" dirty="0"/>
              <a:t> JM, Tierney W, Dexter P, McDonald CJ. Clinical decision support within the </a:t>
            </a:r>
            <a:r>
              <a:rPr lang="en-US" dirty="0" err="1"/>
              <a:t>Regenstrief</a:t>
            </a:r>
            <a:r>
              <a:rPr lang="en-US" dirty="0"/>
              <a:t> Medical Record System. In: Berner ES, editor. Clinical Decision Support Systems: Theory and Practice. New York: Springer, 2007. p. 190-214</a:t>
            </a:r>
            <a:r>
              <a:rPr lang="en-US" dirty="0" smtClean="0"/>
              <a:t>.</a:t>
            </a:r>
            <a:endParaRPr lang="en-US"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History of Clinical Decision</a:t>
            </a:r>
            <a:br>
              <a:rPr lang="en-US" smtClean="0"/>
            </a:br>
            <a:r>
              <a:rPr lang="en-US" smtClean="0"/>
              <a:t>Support Systems</a:t>
            </a:r>
            <a:br>
              <a:rPr lang="en-US" smtClean="0"/>
            </a:br>
            <a:r>
              <a:rPr lang="en-US" smtClean="0"/>
              <a:t>Learning Objectives</a:t>
            </a:r>
            <a:endParaRPr lang="en-US" dirty="0" smtClean="0"/>
          </a:p>
        </p:txBody>
      </p:sp>
      <p:sp>
        <p:nvSpPr>
          <p:cNvPr id="14339" name="Text Placeholder 3"/>
          <p:cNvSpPr>
            <a:spLocks noGrp="1"/>
          </p:cNvSpPr>
          <p:nvPr>
            <p:ph sz="quarter" idx="14"/>
          </p:nvPr>
        </p:nvSpPr>
        <p:spPr/>
        <p:txBody>
          <a:bodyPr/>
          <a:lstStyle/>
          <a:p>
            <a:r>
              <a:rPr lang="en-US" altLang="en-US" sz="2400" dirty="0" smtClean="0"/>
              <a:t>Describe various types and structures of clinical decision support (CDS) systems</a:t>
            </a:r>
          </a:p>
          <a:p>
            <a:r>
              <a:rPr lang="en-US" altLang="en-US" sz="2400" dirty="0" smtClean="0"/>
              <a:t>Discuss the evolution of clinical decision support from expert system research</a:t>
            </a:r>
          </a:p>
          <a:p>
            <a:r>
              <a:rPr lang="en-US" altLang="en-US" sz="2400" dirty="0" smtClean="0"/>
              <a:t>Discuss the changes in focus of clinical decision support from the 1980s to the present</a:t>
            </a:r>
          </a:p>
          <a:p>
            <a:r>
              <a:rPr lang="en-US" altLang="en-US" sz="2400" dirty="0" smtClean="0"/>
              <a:t>Discuss the change in architecture and mode of access of clinical decision support systems from the 1980s to the present</a:t>
            </a:r>
          </a:p>
          <a:p>
            <a:r>
              <a:rPr lang="en-US" altLang="en-US" sz="2400" dirty="0" smtClean="0"/>
              <a:t>Describe some of the early clinical decision support systems</a:t>
            </a:r>
          </a:p>
          <a:p>
            <a:r>
              <a:rPr lang="en-US" altLang="en-US" sz="2400" dirty="0" smtClean="0"/>
              <a:t>Discuss the historical challenges in implementing CDS</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History of Clinical Decision</a:t>
            </a:r>
            <a:br>
              <a:rPr lang="en-US" dirty="0" smtClean="0"/>
            </a:br>
            <a:r>
              <a:rPr lang="en-US" dirty="0" smtClean="0"/>
              <a:t>Support Systems</a:t>
            </a:r>
            <a:br>
              <a:rPr lang="en-US" dirty="0" smtClean="0"/>
            </a:br>
            <a:r>
              <a:rPr lang="en-US" dirty="0" smtClean="0"/>
              <a:t>References 2 – Lecture b</a:t>
            </a:r>
          </a:p>
        </p:txBody>
      </p:sp>
      <p:sp>
        <p:nvSpPr>
          <p:cNvPr id="7" name="Text Placeholder 6"/>
          <p:cNvSpPr>
            <a:spLocks noGrp="1"/>
          </p:cNvSpPr>
          <p:nvPr>
            <p:ph type="body" sz="quarter" idx="16"/>
          </p:nvPr>
        </p:nvSpPr>
        <p:spPr/>
        <p:txBody>
          <a:bodyPr/>
          <a:lstStyle/>
          <a:p>
            <a:r>
              <a:rPr lang="en-US" dirty="0" smtClean="0"/>
              <a:t>References</a:t>
            </a:r>
          </a:p>
          <a:p>
            <a:pPr lvl="1"/>
            <a:r>
              <a:rPr lang="en-US" dirty="0" smtClean="0"/>
              <a:t>Miller </a:t>
            </a:r>
            <a:r>
              <a:rPr lang="en-US" dirty="0"/>
              <a:t>RA, </a:t>
            </a:r>
            <a:r>
              <a:rPr lang="en-US" dirty="0" err="1"/>
              <a:t>Masarie</a:t>
            </a:r>
            <a:r>
              <a:rPr lang="en-US" dirty="0"/>
              <a:t> FE Jr. The demise of the "Greek Oracle" model for medical diagnostic systems. Methods </a:t>
            </a:r>
            <a:r>
              <a:rPr lang="en-US" dirty="0" err="1"/>
              <a:t>Inf</a:t>
            </a:r>
            <a:r>
              <a:rPr lang="en-US" dirty="0"/>
              <a:t> Med. 1990 Jan;29(1):1-2.</a:t>
            </a:r>
          </a:p>
          <a:p>
            <a:pPr lvl="1"/>
            <a:r>
              <a:rPr lang="en-US" dirty="0"/>
              <a:t>Miller R, </a:t>
            </a:r>
            <a:r>
              <a:rPr lang="en-US" dirty="0" err="1"/>
              <a:t>Masarie</a:t>
            </a:r>
            <a:r>
              <a:rPr lang="en-US" dirty="0"/>
              <a:t> FE, Myers JD. Quick medical reference (QMR) for diagnostic assistance. MD </a:t>
            </a:r>
            <a:r>
              <a:rPr lang="en-US" dirty="0" err="1"/>
              <a:t>Comput</a:t>
            </a:r>
            <a:r>
              <a:rPr lang="en-US" dirty="0"/>
              <a:t>. 1986 Sep-Oct;3(5):34-48.</a:t>
            </a:r>
          </a:p>
          <a:p>
            <a:pPr lvl="1"/>
            <a:r>
              <a:rPr lang="en-US" dirty="0"/>
              <a:t>Miller RA, </a:t>
            </a:r>
            <a:r>
              <a:rPr lang="en-US" dirty="0" err="1"/>
              <a:t>Pople</a:t>
            </a:r>
            <a:r>
              <a:rPr lang="en-US" dirty="0"/>
              <a:t> HE, Myers JD. INTERNIST-1: An experimental computer-based diagnostic consultant. N </a:t>
            </a:r>
            <a:r>
              <a:rPr lang="en-US" dirty="0" err="1"/>
              <a:t>Engl</a:t>
            </a:r>
            <a:r>
              <a:rPr lang="en-US" dirty="0"/>
              <a:t> J Med. 1982;307:468-76.</a:t>
            </a:r>
          </a:p>
          <a:p>
            <a:pPr lvl="1"/>
            <a:r>
              <a:rPr lang="en-US" dirty="0"/>
              <a:t>Wyatt JC. The promises and perils of modeling medical reasoning. In: van </a:t>
            </a:r>
            <a:r>
              <a:rPr lang="en-US" dirty="0" err="1"/>
              <a:t>Bemmel</a:t>
            </a:r>
            <a:r>
              <a:rPr lang="en-US" dirty="0"/>
              <a:t> JH, McCray AT, editors. Yearbook of Medical Informatics 1999. Stuttgart: </a:t>
            </a:r>
            <a:r>
              <a:rPr lang="en-US" dirty="0" err="1"/>
              <a:t>Schattauer</a:t>
            </a:r>
            <a:r>
              <a:rPr lang="en-US" dirty="0"/>
              <a:t> Verlag;1999. p. 161-5</a:t>
            </a:r>
            <a:r>
              <a:rPr lang="en-US" dirty="0" smtClean="0"/>
              <a:t>.</a:t>
            </a:r>
            <a:endParaRPr lang="en-US" dirty="0"/>
          </a:p>
        </p:txBody>
      </p:sp>
      <p:sp>
        <p:nvSpPr>
          <p:cNvPr id="9" name="Text Placeholder 8"/>
          <p:cNvSpPr>
            <a:spLocks noGrp="1"/>
          </p:cNvSpPr>
          <p:nvPr>
            <p:ph type="body" sz="quarter" idx="21"/>
          </p:nvPr>
        </p:nvSpPr>
        <p:spPr/>
        <p:txBody>
          <a:bodyPr/>
          <a:lstStyle/>
          <a:p>
            <a:endParaRPr lang="en-US"/>
          </a:p>
        </p:txBody>
      </p:sp>
      <p:sp>
        <p:nvSpPr>
          <p:cNvPr id="11" name="Slide Number Placeholder 10"/>
          <p:cNvSpPr>
            <a:spLocks noGrp="1"/>
          </p:cNvSpPr>
          <p:nvPr>
            <p:ph type="sldNum" sz="quarter" idx="4"/>
          </p:nvPr>
        </p:nvSpPr>
        <p:spPr/>
        <p:txBody>
          <a:bodyPr/>
          <a:lstStyle/>
          <a:p>
            <a:fld id="{F3BF8891-5E06-46C2-89A4-6DB85D39BA35}" type="slidenum">
              <a:rPr lang="en-US" smtClean="0"/>
              <a:pPr/>
              <a:t>20</a:t>
            </a:fld>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 History of Clinical Decision Support Systems Lecture b</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extLst>
      <p:ext uri="{BB962C8B-B14F-4D97-AF65-F5344CB8AC3E}">
        <p14:creationId xmlns:p14="http://schemas.microsoft.com/office/powerpoint/2010/main" val="1114282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Examples of Early CDS </a:t>
            </a:r>
          </a:p>
        </p:txBody>
      </p:sp>
      <p:sp>
        <p:nvSpPr>
          <p:cNvPr id="3075" name="Content Placeholder 2"/>
          <p:cNvSpPr>
            <a:spLocks noGrp="1"/>
          </p:cNvSpPr>
          <p:nvPr>
            <p:ph sz="quarter" idx="14"/>
          </p:nvPr>
        </p:nvSpPr>
        <p:spPr/>
        <p:txBody>
          <a:bodyPr/>
          <a:lstStyle/>
          <a:p>
            <a:r>
              <a:rPr lang="en-US" dirty="0" smtClean="0"/>
              <a:t>MYCIN</a:t>
            </a:r>
          </a:p>
          <a:p>
            <a:r>
              <a:rPr lang="en-US" dirty="0" smtClean="0"/>
              <a:t>INTERNIST-1/QMR</a:t>
            </a:r>
          </a:p>
          <a:p>
            <a:r>
              <a:rPr lang="en-US" dirty="0" err="1" smtClean="0"/>
              <a:t>DXplain</a:t>
            </a:r>
            <a:endParaRPr lang="en-US" dirty="0" smtClean="0"/>
          </a:p>
          <a:p>
            <a:r>
              <a:rPr lang="en-US" dirty="0" smtClean="0"/>
              <a:t>Antibiotic Assistant</a:t>
            </a:r>
          </a:p>
          <a:p>
            <a:r>
              <a:rPr lang="en-US" dirty="0" err="1" smtClean="0"/>
              <a:t>Regenstrief</a:t>
            </a:r>
            <a:r>
              <a:rPr lang="en-US" dirty="0" smtClean="0"/>
              <a:t> CDS</a:t>
            </a:r>
          </a:p>
        </p:txBody>
      </p:sp>
      <p:sp>
        <p:nvSpPr>
          <p:cNvPr id="2" name="Text Placeholder 1"/>
          <p:cNvSpPr>
            <a:spLocks noGrp="1"/>
          </p:cNvSpPr>
          <p:nvPr>
            <p:ph type="body" sz="quarter" idx="32"/>
          </p:nvPr>
        </p:nvSpPr>
        <p:spPr/>
        <p:txBody>
          <a:bodyPr/>
          <a:lstStyle/>
          <a:p>
            <a:r>
              <a:rPr lang="en-US" smtClean="0"/>
              <a:t>Sources:	(Buchanan &amp; Shortliffe, 1984)</a:t>
            </a:r>
          </a:p>
          <a:p>
            <a:r>
              <a:rPr lang="en-US" smtClean="0"/>
              <a:t>	(Clancey &amp; Shortliffe, 1984)</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3</a:t>
            </a:fld>
            <a:endParaRPr lang="en-US">
              <a:solidFill>
                <a:prstClr val="black">
                  <a:tint val="75000"/>
                </a:prstClr>
              </a:solidFill>
            </a:endParaRPr>
          </a:p>
        </p:txBody>
      </p:sp>
    </p:spTree>
  </p:cSld>
  <p:clrMapOvr>
    <a:masterClrMapping/>
  </p:clrMapOvr>
  <p:transition advTm="57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MYCIN</a:t>
            </a:r>
          </a:p>
        </p:txBody>
      </p:sp>
      <p:sp>
        <p:nvSpPr>
          <p:cNvPr id="16387" name="Content Placeholder 2"/>
          <p:cNvSpPr>
            <a:spLocks noGrp="1"/>
          </p:cNvSpPr>
          <p:nvPr>
            <p:ph sz="quarter" idx="14"/>
          </p:nvPr>
        </p:nvSpPr>
        <p:spPr/>
        <p:txBody>
          <a:bodyPr/>
          <a:lstStyle/>
          <a:p>
            <a:r>
              <a:rPr lang="en-US" altLang="en-US" dirty="0" smtClean="0"/>
              <a:t>Expert system developed at Stanford</a:t>
            </a:r>
          </a:p>
          <a:p>
            <a:r>
              <a:rPr lang="en-US" altLang="en-US" dirty="0" smtClean="0"/>
              <a:t>Provided diagnostic and therapeutic advice like an expert consultant</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Sld>
  <p:clrMapOvr>
    <a:masterClrMapping/>
  </p:clrMapOvr>
  <p:transition advTm="4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MYCIN 2</a:t>
            </a:r>
          </a:p>
        </p:txBody>
      </p:sp>
      <p:sp>
        <p:nvSpPr>
          <p:cNvPr id="17411" name="Content Placeholder 2"/>
          <p:cNvSpPr>
            <a:spLocks noGrp="1"/>
          </p:cNvSpPr>
          <p:nvPr>
            <p:ph sz="quarter" idx="14"/>
          </p:nvPr>
        </p:nvSpPr>
        <p:spPr/>
        <p:txBody>
          <a:bodyPr/>
          <a:lstStyle/>
          <a:p>
            <a:r>
              <a:rPr lang="en-US" altLang="en-US" dirty="0" smtClean="0"/>
              <a:t>Infectious diseases</a:t>
            </a:r>
          </a:p>
          <a:p>
            <a:pPr lvl="1"/>
            <a:r>
              <a:rPr lang="en-US" altLang="en-US" dirty="0" smtClean="0"/>
              <a:t>Diagnosed causal organism </a:t>
            </a:r>
          </a:p>
          <a:p>
            <a:pPr lvl="1"/>
            <a:r>
              <a:rPr lang="en-US" altLang="en-US" dirty="0" smtClean="0"/>
              <a:t>Suggested drug to treat infection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Sld>
  <p:clrMapOvr>
    <a:masterClrMapping/>
  </p:clrMapOvr>
  <p:transition advTm="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MYCIN 3</a:t>
            </a:r>
          </a:p>
        </p:txBody>
      </p:sp>
      <p:sp>
        <p:nvSpPr>
          <p:cNvPr id="18435" name="Content Placeholder 2"/>
          <p:cNvSpPr>
            <a:spLocks noGrp="1"/>
          </p:cNvSpPr>
          <p:nvPr>
            <p:ph sz="quarter" idx="14"/>
          </p:nvPr>
        </p:nvSpPr>
        <p:spPr/>
        <p:txBody>
          <a:bodyPr/>
          <a:lstStyle/>
          <a:p>
            <a:r>
              <a:rPr lang="en-US" altLang="en-US" dirty="0" smtClean="0"/>
              <a:t>Certainty factors</a:t>
            </a:r>
          </a:p>
          <a:p>
            <a:r>
              <a:rPr lang="en-US" altLang="en-US" dirty="0" smtClean="0"/>
              <a:t>Performed well compared to experts</a:t>
            </a:r>
          </a:p>
          <a:p>
            <a:r>
              <a:rPr lang="en-US" altLang="en-US" dirty="0" smtClean="0"/>
              <a:t>Model expanded to oncology and other areas</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Sld>
  <p:clrMapOvr>
    <a:masterClrMapping/>
  </p:clrMapOvr>
  <p:transition advTm="5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MYCIN 4</a:t>
            </a:r>
          </a:p>
        </p:txBody>
      </p:sp>
      <p:sp>
        <p:nvSpPr>
          <p:cNvPr id="19459" name="Content Placeholder 2"/>
          <p:cNvSpPr>
            <a:spLocks noGrp="1"/>
          </p:cNvSpPr>
          <p:nvPr>
            <p:ph sz="quarter" idx="14"/>
          </p:nvPr>
        </p:nvSpPr>
        <p:spPr/>
        <p:txBody>
          <a:bodyPr/>
          <a:lstStyle/>
          <a:p>
            <a:r>
              <a:rPr lang="en-US" altLang="en-US" dirty="0" smtClean="0"/>
              <a:t>Stand-alone system</a:t>
            </a:r>
          </a:p>
          <a:p>
            <a:r>
              <a:rPr lang="en-US" altLang="en-US" dirty="0" smtClean="0"/>
              <a:t>Never used in practice</a:t>
            </a:r>
          </a:p>
        </p:txBody>
      </p:sp>
      <p:sp>
        <p:nvSpPr>
          <p:cNvPr id="2" name="Text Placeholder 1"/>
          <p:cNvSpPr>
            <a:spLocks noGrp="1"/>
          </p:cNvSpPr>
          <p:nvPr>
            <p:ph type="body" sz="quarter" idx="32"/>
          </p:nvPr>
        </p:nvSpPr>
        <p:spPr/>
        <p:txBody>
          <a:bodyPr/>
          <a:lstStyle/>
          <a:p>
            <a:r>
              <a:rPr lang="en-US" altLang="en-US" smtClean="0"/>
              <a:t>Source:	(Wyatt, 1999)</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7</a:t>
            </a:fld>
            <a:endParaRPr lang="en-US">
              <a:solidFill>
                <a:prstClr val="black">
                  <a:tint val="75000"/>
                </a:prstClr>
              </a:solidFill>
            </a:endParaRPr>
          </a:p>
        </p:txBody>
      </p:sp>
    </p:spTree>
  </p:cSld>
  <p:clrMapOvr>
    <a:masterClrMapping/>
  </p:clrMapOvr>
  <p:transition advTm="5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INTERNIST-1</a:t>
            </a:r>
          </a:p>
        </p:txBody>
      </p:sp>
      <p:sp>
        <p:nvSpPr>
          <p:cNvPr id="20483" name="Content Placeholder 2"/>
          <p:cNvSpPr>
            <a:spLocks noGrp="1"/>
          </p:cNvSpPr>
          <p:nvPr>
            <p:ph sz="quarter" idx="14"/>
          </p:nvPr>
        </p:nvSpPr>
        <p:spPr/>
        <p:txBody>
          <a:bodyPr/>
          <a:lstStyle/>
          <a:p>
            <a:r>
              <a:rPr lang="en-US" altLang="en-US" dirty="0" smtClean="0"/>
              <a:t>Expert system developed at University of Pittsburgh</a:t>
            </a:r>
          </a:p>
          <a:p>
            <a:r>
              <a:rPr lang="en-US" altLang="en-US" dirty="0" smtClean="0"/>
              <a:t>Diagnosis in Internal Medicine</a:t>
            </a:r>
          </a:p>
          <a:p>
            <a:r>
              <a:rPr lang="en-US" altLang="en-US" dirty="0" smtClean="0"/>
              <a:t>Captured expert’s knowledge</a:t>
            </a:r>
          </a:p>
        </p:txBody>
      </p:sp>
      <p:sp>
        <p:nvSpPr>
          <p:cNvPr id="2" name="Text Placeholder 1"/>
          <p:cNvSpPr>
            <a:spLocks noGrp="1"/>
          </p:cNvSpPr>
          <p:nvPr>
            <p:ph type="body" sz="quarter" idx="32"/>
          </p:nvPr>
        </p:nvSpPr>
        <p:spPr/>
        <p:txBody>
          <a:bodyPr/>
          <a:lstStyle/>
          <a:p>
            <a:r>
              <a:rPr lang="en-US" altLang="en-US" smtClean="0"/>
              <a:t>Source:	(Miller, et al., 1982)</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solidFill>
                  <a:prstClr val="black">
                    <a:tint val="75000"/>
                  </a:prstClr>
                </a:solidFill>
              </a:rPr>
              <a:pPr/>
              <a:t>8</a:t>
            </a:fld>
            <a:endParaRPr lang="en-US">
              <a:solidFill>
                <a:prstClr val="black">
                  <a:tint val="75000"/>
                </a:prstClr>
              </a:solidFill>
            </a:endParaRPr>
          </a:p>
        </p:txBody>
      </p:sp>
    </p:spTree>
  </p:cSld>
  <p:clrMapOvr>
    <a:masterClrMapping/>
  </p:clrMapOvr>
  <p:transition advTm="6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INTERNIST-1 2</a:t>
            </a:r>
          </a:p>
        </p:txBody>
      </p:sp>
      <p:sp>
        <p:nvSpPr>
          <p:cNvPr id="21507" name="Content Placeholder 2"/>
          <p:cNvSpPr>
            <a:spLocks noGrp="1"/>
          </p:cNvSpPr>
          <p:nvPr>
            <p:ph sz="quarter" idx="14"/>
          </p:nvPr>
        </p:nvSpPr>
        <p:spPr/>
        <p:txBody>
          <a:bodyPr/>
          <a:lstStyle/>
          <a:p>
            <a:r>
              <a:rPr lang="en-US" altLang="en-US" dirty="0" smtClean="0"/>
              <a:t>User entered findings and system produced diagnosis</a:t>
            </a:r>
          </a:p>
          <a:p>
            <a:pPr lvl="1"/>
            <a:r>
              <a:rPr lang="en-US" altLang="en-US" dirty="0" smtClean="0"/>
              <a:t>Controlled vocabulary</a:t>
            </a:r>
          </a:p>
          <a:p>
            <a:pPr lvl="1"/>
            <a:r>
              <a:rPr lang="en-US" altLang="en-US" dirty="0" smtClean="0"/>
              <a:t>Weighted positive and negative findings —evoking strength, frequency and importance</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Sld>
  <p:clrMapOvr>
    <a:masterClrMapping/>
  </p:clrMapOvr>
  <p:transition advTm="67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3PHOTO" val=""/>
  <p:tag name="MMPROD_3LOGO" val=""/>
  <p:tag name="MMPROD_NEXTUNIQUEID" val="10009"/>
  <p:tag name="MMPROD_THEME_BG_IMAGE" val=""/>
  <p:tag name="MMPROD_10233PHOTO" val=""/>
  <p:tag name="MMPROD_10233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hcmlhbCw5LGZhbHNlLGZhbHNlLGZhbHNlIi8+DQoJPC9icmFuZGluZz4NCgk8Y29sb3JzPg0KCQk8dWljb2xvciBuYW1lPSJwcmltYXJ5IiB2YWx1ZT0iMHgzMTMxMzEiLz4NCgkJPHVpY29sb3IgbmFtZT0iZ2xvdyIgdmFsdWU9IjB4MDAwMDAwIi8+DQoJCTx1aWNvbG9yIG5hbWU9InRleHQiIHZhbHVlPSIweEZGRkZGRiIvPg0KCQk8dWljb2xvciBuYW1lPSJsaWdodCIgdmFsdWU9IjB4NEU1RDYwIi8+DQoJCTx1aWNvbG9yIG5hbWU9InNoYWRvdyIgdmFsdWU9IjB4MDAwMDAwIi8+DQoJCTx1aWNvbG9yIG5hbWU9ImJhY2tncm91bmQiIHZhbHVlPSIweEMwQzBDMC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cXVpeiIgdmFsdWU9ImZhbHNlIi8+DQoJCTx1aXNob3cgbmFtZT0iYXR0YWNobWVudHMiIHZhbHVlPSJ0cnVlIi8+DQoJCTx1aXNob3cgbmFtZT0idXRpbHMiIHZhbHVlPSJ0cnVlIi8+DQoJCTx1aXNob3cgbmFtZT0idm9sdW1lIiB2YWx1ZT0idHJ1ZSIvPg0KCQk8dWlzaG93IG5hbWU9InBsYXliYXIiIHZhbHVlPSJ0cnVlIi8+DQoJCTx1aXNob3cgbmFtZT0idGFsa2luZ2hlYWQiIHZhbHVlPSJ0cnVlIi8+DQoJCTx1aXNob3cgbmFtZT0ic2lkZWJhcm9ucmlnaHQiIHZhbHVlPSJ0cnVlIi8+DQoJCTx1aXNob3cgbmFtZT0idmlld2NoYW5nZSIgdmFsdWU9InRydWUiLz4NCgkJPHVpc2hvdyBuYW1lPSJhbHdheXNTY3J1bmNoIiB2YWx1ZT0iZmFsc2UiLz4NCgkJPHVpc2hvdyBuYW1lPSJpbml0aWFsZGlzcGxheW1vZGVpc25vcm1hbCIgdmFsdWU9InRydWUiLz4NCgkJPHVpcmVwbGFjZSBuYW1lPSJsb2dvIiB2YWx1ZT0iIi8+DQoJCTx1aXJlcGxhY2UgbmFtZT0iYmdpbWFnZSIgdmFsdWU9IiIvPg0KCQk8dWlyZXBsYWNlIG5hbWU9ImluaXRpYWx0YWIiIHZhbHVlPSJvdXRsaW5lIi8+DQoJPC9sYXlvdXQ+DQoJ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JiN4QTsmI3hBO1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JiN4QTsmI3hBO1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mI3hBOyYjeEE7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cXVpeiBwb2QgYW5kIG1lc3NhZ2UgYm94IHRleHRzLS0+DQoJCTx1aXRleHQgbmFtZT0iUVVJWlBPRF9RVUlaX0FUVEVNUFQiIHZhbHVlPSLtgLTspogg7Iuc64+EIO2an+yImDoiLz4NCgkJPHVpdGV4dCBuYW1lPSJRVUlaUE9EX1FVSVpfQVRURU1QVF9WQUxVRSIgdmFsdWU9IiVuLyV0Ii8+DQoJCTx1aXRleHQgbmFtZT0iUVVJWlBPRF9RVUlaX1NDT1JFIiB2YWx1ZT0i65Od7KCQOiIvPg0KCQk8dWl0ZXh0IG5hbWU9IlFVSVpQT0RfUVVJWl9QQVNTU0NPUkUiIHZhbHVlPSLthrXqs7wg7KCQ7IiYOiIvPg0KCQk8dWl0ZXh0IG5hbWU9IlFVSVpQT0RfUVVJWl9NQVhTQ09SRSIgdmFsdWU9Iuy1nOqzoCDsoJDsiJg6Ii8+DQoJCTx1aXRleHQgbmFtZT0iUVVJWlBPRF9RVUVTQVRNUFRfU1RSIiB2YWx1ZT0i7Iuc64+EIO2an+yImDogJW4vJXQiLz4NCgkJPHVpdGV4dCBuYW1lPSJRVUlaUE9EX1FVRVNUWVBFX1NUUiIgdmFsdWU9IuycoO2YlTogJXMiLz4NCgkJPHVpdGV4dCBuYW1lPSJRVUlaUE9EX1FVRVNUWVBFX0dSRCIgdmFsdWU9IuygkOyImCDrp6TquLDquLAg7JmE66OMIi8+DQoJCTx1aXRleHQgbmFtZT0iUVVJWlBPRF9RVUVTVFlQRV9TVlkiIHZhbHVlPSLshKTrrLgg7KGw7IKsIi8+DQoJCTx1aXRleHQgbmFtZT0iUVVJWlBPRF9RVUlaQVRNUFRfSU5GIiB2YWx1ZT0i66y07ZWcIi8+DQoJCTx1aXRleHQgbmFtZT0iUVVJWlBPRF9RVUVTQVRNUFRfSU5GIiB2YWx1ZT0i66y07ZWcIi8+DQoJCTx1aXRleHQgbmFtZT0iV0FSTklOR01TR19ZRVNTVFJJTkciIHZhbHVlPSLsmIgiLz4NCgkJPHVpdGV4dCBuYW1lPSJXQVJOSU5HTVNHX05PU1RSSU5HIiB2YWx1ZT0i7JWE64uI7JikIi8+DQoJCTx1aXRleHQgbmFtZT0iV0FSTklOR01TR19USVRMRVNUUklORyIgdmFsdWU9Iu2AtOymiCDrgrTruYTqsozsnbTshZgg6rK96rOgIi8+DQoJCTx1aXRleHQgbmFtZT0iV0FSTklOR01TR19NU0dTVFJJTkciIHZhbHVlPSLsnbQg7YC07KaI7JeQ7IScIOyLnOuPhO2VmOyngCDslYrsnYAg7KeI66y47J20IOyeiOyKteuLiOuLpC4mI3hBOyYjeEE77YC07KaI66W8IOyiheujjO2VmOugpOuptCBb7JiIXeulvCDtgbTrpq3tlZjqs6AsIO2AtOymiOulvCDqs4Tsho3tlZjroKTrqbQgW+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JPGxhbmd1YWdlIGlkPSJlcy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EZXRlbmlkYSIvPg0KCQk8dWl0ZXh0IG5hbWU9IlNDUlVCQkFSU1RBVFVTX1BMQVlJTkciIHZhbHVlPSJSZXByb2R1Y2llbmRvIi8+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DQoJCTx1aXRleHQgbmFtZT0iQVRUQUNITUVOVFMiIHZhbHVlPSJBcmNoaXZvcyBhZGp1bnRvcyIvPg0KCQk8IS0tIHN1YnN0aXR1dGlvbjogJXAgPT0gY3VycmVudCBzcGVha2VyJ3MgdGl0bGUgLS0+DQoJCTx1aXRleHQgbmFtZT0iQklPV0lOX1RJVExFIiB2YWx1ZT0iQmlvZ3JhZsOtYTogJXAiLz4NCgkJPHVpdGV4dCBuYW1lPSJCSU9CVE5fVElUTEUiIHZhbHVlPSJCaW9ncmFmw61hIi8+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DQoJCTx1aXRleHQgbmFtZT0iVEFCX05PVEVTIiB2YWx1ZT0iTm90YXMiLz4NCgkJPHVpdGV4dCBuYW1lPSJUQUJfU0VBUkNIIiB2YWx1ZT0iQnVzY2FyIi8+DQoJCTx1aXRleHQgbmFtZT0iU0xJREVfSEVBRElORyIgdmFsdWU9IlTDrXR1bG8gZGUgZGlhcG9zaXRpdmEiLz4NCgkJPHVpdGV4dCBuYW1lPSJEVVJBVElPTl9IRUFESU5HIiB2YWx1ZT0iRHVyYWMuIi8+DQoJCTx1aXRleHQgbmFtZT0iU0VBUkNIX0hFQURJTkciIHZhbHVlPSJCdXNjYXIgdGV4dG86Ii8+DQoJCTx1aXRleHQgbmFtZT0iVEhVTUJfSEVBRElORyIgdmFsdWU9IkRpYXBvc2l0aXZhIi8+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iYjeEE7JiN4QTt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mI3hBOyYjeEE7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mI3hBOyYjeEE7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gk8bGFuZ3VhZ2UgaWQ9InR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YXl0ICVuIi8+DQoJCTwhLS0gc3Vic3RpdHV0aW9uOiAlbiA9PSBzbGlkZSBudW1iZXIgLS0+DQoJCTwhLS0gc3Vic3RpdHV0aW9uOiAldCA9PSB0b3RhbCBzbGlkZSBjb3VudCAtLT4NCgkJPHVpdGV4dCBuYW1lPSJTQ1JVQkJBUlNUQVRVU19TTElERUlORk8iIHZhbHVlPSJTbGF5dCAlbiAvICV0IHwgIi8+DQoJCTx1aXRleHQgbmFtZT0iU0NSVUJCQVJTVEFUVVNfU1RPUFBFRCIgdmFsdWU9IkR1cmR1cnVsZHUiLz4NCgkJPHVpdGV4dCBuYW1lPSJTQ1JVQkJBUlNUQVRVU19QTEFZSU5HIiB2YWx1ZT0iT3luYXTEsWzEsXlvciIvPg0KCQk8dWl0ZXh0IG5hbWU9IlNDUlVCQkFSU1RBVFVTX05PQVVESU8iIHZhbHVlPSJTZXMgWW9rIi8+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DQoJCTx1aXRleHQgbmFtZT0iU0NSVUJCQVJTVEFUVVNfUVVFU1RJT04iIHZhbHVlPSJTb3J1eXUgWWFuxLF0bGEiLz4NCgkJPHVpdGV4dCBuYW1lPSJTQ1JVQkJBUlNUQVRVU19SRVZJRVdRVUlaIiB2YWx1ZT0iU8SxbmF2IMSwbmNlbGVuaXlvciIvPg0KCQk8IS0tIHN1YnN0aXR1dGlvbjogJW0gPT0gbWludXRlcyByZW1haW5pbmcgLS0+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DQoJCTx1aXRleHQgbmFtZT0iVEFCX05PVEVTIiB2YWx1ZT0iTm90bGFyIi8+DQoJCTx1aXRleHQgbmFtZT0iVEFCX1NFQVJDSCIgdmFsdWU9IkFyYSIvPg0KCQk8dWl0ZXh0IG5hbWU9IlNMSURFX0hFQURJTkciIHZhbHVlPSJTbGF5dCBCYcWfbMSxxJ/EsSIvPg0KCQk8dWl0ZXh0IG5hbWU9IkRVUkFUSU9OX0hFQURJTkciIHZhbHVlPSJTw7xyZSIvPg0KCQk8dWl0ZXh0IG5hbWU9IlNFQVJDSF9IRUFESU5HIiB2YWx1ZT0iTWV0bmkgYXJhOiIvPg0KCQk8dWl0ZXh0IG5hbWU9IlRIVU1CX0hFQURJTkciIHZhbHVlPSJTbGF5dCIvPg0KCQk8dWl0ZXh0IG5hbWU9IlRIVU1CX0lORk8iIHZhbHVlPSJTbGF5dCBCYcWfbMSxxJ/EsS9Tw7xyZXNpIi8+DQoJCTx1aXRleHQgbmFtZT0iQVRUQUNITkFNRV9IRUFESU5HIiB2YWx1ZT0iRG9zeWEgQWTEsSIvPg0KCQk8dWl0ZXh0IG5hbWU9IkFUVEFDSFNJWkVfSEVBRElORyIgdmFsdWU9IkJveXV0Ii8+DQoJCTx1aXRleHQgbmFtZT0iU0xJREVfTk9URVMiIHZhbHVlPSJTbGF5dCBOb3RsYXLEsS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g=="/>
  <p:tag name="MMPROD_UIDATA" val="&lt;database version=&quot;7.0&quot;&gt;&lt;object type=&quot;1&quot; unique_id=&quot;10001&quot;&gt;&lt;property id=&quot;20141&quot; value=&quot;comp5_unit7b_lecture_slides.ppt&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mbruck\Desktop\final version 3 working files 3.27.2012 USE ME\comp5\comp5_unit7&quot;/&gt;&lt;property id=&quot;20225&quot; value=&quot;C:\Users\dan\Desktop\Berner\Unit 9\Pt2\Completed\&quot;/&gt;&lt;property id=&quot;20226&quot; value=&quot;P:\ONC_Workforce\Comp 5\Unit 7\comp5_unit7b_lecture_slides.pptx&quot;/&gt;&lt;property id=&quot;20250&quot; value=&quot;0&quot;/&gt;&lt;property id=&quot;20251&quot; value=&quot;1&quot;/&gt;&lt;property id=&quot;20259&quot; value=&quot;0&quot;/&gt;&lt;object type=&quot;4&quot; unique_id=&quot;10232&quot;&gt;&lt;object type=&quot;5&quot; unique_id=&quot;10233&quot;&gt;&lt;property id=&quot;20149&quot; value=&quot;History of Health IT in the US--Clinical Decision Support Systems Part 2&quot;/&gt;&lt;property id=&quot;20159&quot; value=&quot;UAB_logo_trans.png&quot;/&gt;&lt;/object&gt;&lt;/object&gt;&lt;object type=&quot;8&quot; unique_id=&quot;10234&quot;&gt;&lt;/object&gt;&lt;object type=&quot;2&quot; unique_id=&quot;10235&quot;&gt;&lt;object type=&quot;3&quot; unique_id=&quot;10237&quot;&gt;&lt;property id=&quot;20148&quot; value=&quot;5&quot;/&gt;&lt;property id=&quot;20300&quot; value=&quot;Slide 3 - &amp;quot;Examples of Early CDS &amp;quot;&quot;/&gt;&lt;property id=&quot;20303&quot; value=&quot;History of Health IT in the US--Clinical Decision Support Systems Part 2&quot;/&gt;&lt;property id=&quot;20307&quot; value=&quot;265&quot;/&gt;&lt;property id=&quot;20309&quot; value=&quot;10233&quot;/&gt;&lt;/object&gt;&lt;object type=&quot;3&quot; unique_id=&quot;10238&quot;&gt;&lt;property id=&quot;20148&quot; value=&quot;5&quot;/&gt;&lt;property id=&quot;20300&quot; value=&quot;Slide 4 - &amp;quot;MYCIN&amp;quot;&quot;/&gt;&lt;property id=&quot;20303&quot; value=&quot;History of Health IT in the US--Clinical Decision Support Systems Part 2&quot;/&gt;&lt;property id=&quot;20307&quot; value=&quot;266&quot;/&gt;&lt;property id=&quot;20309&quot; value=&quot;10233&quot;/&gt;&lt;/object&gt;&lt;object type=&quot;3&quot; unique_id=&quot;10239&quot;&gt;&lt;property id=&quot;20148&quot; value=&quot;5&quot;/&gt;&lt;property id=&quot;20300&quot; value=&quot;Slide 5 - &amp;quot;MYCIN 2&amp;quot;&quot;/&gt;&lt;property id=&quot;20303&quot; value=&quot;History of Health IT in the US--Clinical Decision Support Systems Part 2&quot;/&gt;&lt;property id=&quot;20307&quot; value=&quot;306&quot;/&gt;&lt;property id=&quot;20309&quot; value=&quot;10233&quot;/&gt;&lt;/object&gt;&lt;object type=&quot;3&quot; unique_id=&quot;10240&quot;&gt;&lt;property id=&quot;20148&quot; value=&quot;5&quot;/&gt;&lt;property id=&quot;20300&quot; value=&quot;Slide 6 - &amp;quot;MYCIN 3&amp;quot;&quot;/&gt;&lt;property id=&quot;20303&quot; value=&quot;History of Health IT in the US--Clinical Decision Support Systems Part 2&quot;/&gt;&lt;property id=&quot;20307&quot; value=&quot;279&quot;/&gt;&lt;property id=&quot;20309&quot; value=&quot;10233&quot;/&gt;&lt;/object&gt;&lt;object type=&quot;3&quot; unique_id=&quot;10241&quot;&gt;&lt;property id=&quot;20148&quot; value=&quot;5&quot;/&gt;&lt;property id=&quot;20300&quot; value=&quot;Slide 7 - &amp;quot;MYCIN 4&amp;quot;&quot;/&gt;&lt;property id=&quot;20303&quot; value=&quot;History of Health IT in the US--Clinical Decision Support Systems Part 2&quot;/&gt;&lt;property id=&quot;20307&quot; value=&quot;307&quot;/&gt;&lt;property id=&quot;20309&quot; value=&quot;10233&quot;/&gt;&lt;/object&gt;&lt;object type=&quot;3&quot; unique_id=&quot;10242&quot;&gt;&lt;property id=&quot;20148&quot; value=&quot;5&quot;/&gt;&lt;property id=&quot;20300&quot; value=&quot;Slide 8 - &amp;quot;INTERNIST-1&amp;quot;&quot;/&gt;&lt;property id=&quot;20303&quot; value=&quot;History of Health IT in the US--Clinical Decision Support Systems Part 2&quot;/&gt;&lt;property id=&quot;20307&quot; value=&quot;309&quot;/&gt;&lt;property id=&quot;20309&quot; value=&quot;10233&quot;/&gt;&lt;/object&gt;&lt;object type=&quot;3&quot; unique_id=&quot;10243&quot;&gt;&lt;property id=&quot;20148&quot; value=&quot;5&quot;/&gt;&lt;property id=&quot;20300&quot; value=&quot;Slide 9 - &amp;quot;INTERNIST-1 2&amp;quot;&quot;/&gt;&lt;property id=&quot;20303&quot; value=&quot;History of Health IT in the US--Clinical Decision Support Systems Part 2&quot;/&gt;&lt;property id=&quot;20307&quot; value=&quot;308&quot;/&gt;&lt;property id=&quot;20309&quot; value=&quot;10233&quot;/&gt;&lt;/object&gt;&lt;object type=&quot;3&quot; unique_id=&quot;10244&quot;&gt;&lt;property id=&quot;20148&quot; value=&quot;5&quot;/&gt;&lt;property id=&quot;20300&quot; value=&quot;Slide 10 - &amp;quot;Quick Medical Reference (QMR)&amp;quot;&quot;/&gt;&lt;property id=&quot;20303&quot; value=&quot;History of Health IT in the US--Clinical Decision Support Systems Part 2&quot;/&gt;&lt;property id=&quot;20307&quot; value=&quot;310&quot;/&gt;&lt;property id=&quot;20309&quot; value=&quot;10233&quot;/&gt;&lt;/object&gt;&lt;object type=&quot;3&quot; unique_id=&quot;10245&quot;&gt;&lt;property id=&quot;20148&quot; value=&quot;5&quot;/&gt;&lt;property id=&quot;20300&quot; value=&quot;Slide 11 - &amp;quot;Quick Medical Reference (QMR) 2&amp;quot;&quot;/&gt;&lt;property id=&quot;20303&quot; value=&quot;History of Health IT in the US--Clinical Decision Support Systems Part 2&quot;/&gt;&lt;property id=&quot;20307&quot; value=&quot;311&quot;/&gt;&lt;property id=&quot;20309&quot; value=&quot;10233&quot;/&gt;&lt;/object&gt;&lt;object type=&quot;3&quot; unique_id=&quot;10246&quot;&gt;&lt;property id=&quot;20148&quot; value=&quot;5&quot;/&gt;&lt;property id=&quot;20300&quot; value=&quot;Slide 12 - &amp;quot;DXplain&amp;quot;&quot;/&gt;&lt;property id=&quot;20303&quot; value=&quot;History of Health IT in the US--Clinical Decision Support Systems Part 2&quot;/&gt;&lt;property id=&quot;20307&quot; value=&quot;271&quot;/&gt;&lt;property id=&quot;20309&quot; value=&quot;10233&quot;/&gt;&lt;/object&gt;&lt;object type=&quot;3&quot; unique_id=&quot;10247&quot;&gt;&lt;property id=&quot;20148&quot; value=&quot;5&quot;/&gt;&lt;property id=&quot;20300&quot; value=&quot;Slide 13 - &amp;quot;Dxplain 2&amp;quot;&quot;/&gt;&lt;property id=&quot;20303&quot; value=&quot;History of Health IT in the US--Clinical Decision Support Systems Part 2&quot;/&gt;&lt;property id=&quot;20307&quot; value=&quot;312&quot;/&gt;&lt;property id=&quot;20309&quot; value=&quot;10233&quot;/&gt;&lt;/object&gt;&lt;object type=&quot;3&quot; unique_id=&quot;10248&quot;&gt;&lt;property id=&quot;20148&quot; value=&quot;5&quot;/&gt;&lt;property id=&quot;20300&quot; value=&quot;Slide 14 - &amp;quot;1987 Version of Rapid Response&amp;quot;&quot;/&gt;&lt;property id=&quot;20303&quot; value=&quot;History of Health IT in the US--Clinical Decision Support Systems Part 2&quot;/&gt;&lt;property id=&quot;20307&quot; value=&quot;315&quot;/&gt;&lt;property id=&quot;20309&quot; value=&quot;10233&quot;/&gt;&lt;/object&gt;&lt;object type=&quot;3&quot; unique_id=&quot;10249&quot;&gt;&lt;property id=&quot;20148&quot; value=&quot;5&quot;/&gt;&lt;property id=&quot;20300&quot; value=&quot;Slide 15 - &amp;quot;Dxplain 3&amp;quot;&quot;/&gt;&lt;property id=&quot;20303&quot; value=&quot;History of Health IT in the US--Clinical Decision Support Systems Part 2&quot;/&gt;&lt;property id=&quot;20307&quot; value=&quot;314&quot;/&gt;&lt;property id=&quot;20309&quot; value=&quot;10233&quot;/&gt;&lt;/object&gt;&lt;object type=&quot;3&quot; unique_id=&quot;10250&quot;&gt;&lt;property id=&quot;20148&quot; value=&quot;5&quot;/&gt;&lt;property id=&quot;20300&quot; value=&quot;Slide 16 - &amp;quot;Antibiotic Assistant&amp;quot;&quot;/&gt;&lt;property id=&quot;20303&quot; value=&quot;History of Health IT in the US--Clinical Decision Support Systems Part 2&quot;/&gt;&lt;property id=&quot;20307&quot; value=&quot;269&quot;/&gt;&lt;property id=&quot;20309&quot; value=&quot;10233&quot;/&gt;&lt;/object&gt;&lt;object type=&quot;3&quot; unique_id=&quot;10251&quot;&gt;&lt;property id=&quot;20148&quot; value=&quot;5&quot;/&gt;&lt;property id=&quot;20300&quot; value=&quot;Slide 17 - &amp;quot;Regenstrief CDS&amp;quot;&quot;/&gt;&lt;property id=&quot;20303&quot; value=&quot;History of Health IT in the US--Clinical Decision Support Systems Part 2&quot;/&gt;&lt;property id=&quot;20307&quot; value=&quot;272&quot;/&gt;&lt;property id=&quot;20309&quot; value=&quot;10233&quot;/&gt;&lt;/object&gt;&lt;object type=&quot;3&quot; unique_id=&quot;13778&quot;&gt;&lt;property id=&quot;20148&quot; value=&quot;5&quot;/&gt;&lt;property id=&quot;20300&quot; value=&quot;Slide 1 - &amp;quot;History of Health Information Technology in the U.S.&amp;quot;&quot;/&gt;&lt;property id=&quot;20307&quot; value=&quot;316&quot;/&gt;&lt;property id=&quot;20309&quot; value=&quot;-1&quot;/&gt;&lt;/object&gt;&lt;object type=&quot;3&quot; unique_id=&quot;13780&quot;&gt;&lt;property id=&quot;20148&quot; value=&quot;5&quot;/&gt;&lt;property id=&quot;20300&quot; value=&quot;Slide 18 - &amp;quot;History of Clinical Decision &amp;#x0D;&amp;#x0A;Support Systems&amp;#x0D;&amp;#x0A;Summary – Lecture b&amp;quot;&quot;/&gt;&lt;property id=&quot;20307&quot; value=&quot;318&quot;/&gt;&lt;property id=&quot;20309&quot; value=&quot;-1&quot;/&gt;&lt;/object&gt;&lt;object type=&quot;3&quot; unique_id=&quot;13785&quot;&gt;&lt;property id=&quot;20148&quot; value=&quot;5&quot;/&gt;&lt;property id=&quot;20300&quot; value=&quot;Slide 19 - &amp;quot;History of Clinical Decision&amp;#x0D;&amp;#x0A;Support Systems&amp;#x0D;&amp;#x0A;References – Lecture b&amp;quot;&quot;/&gt;&lt;property id=&quot;20307&quot; value=&quot;323&quot;/&gt;&lt;property id=&quot;20309&quot; value=&quot;-1&quot;/&gt;&lt;/object&gt;&lt;object type=&quot;3&quot; unique_id=&quot;13790&quot;&gt;&lt;property id=&quot;20148&quot; value=&quot;5&quot;/&gt;&lt;property id=&quot;20300&quot; value=&quot;Slide 2 - &amp;quot;History of Clinical Decision&amp;#x0D;&amp;#x0A;Support Systems&amp;#x0D;&amp;#x0A;Learning Objectives&amp;quot;&quot;/&gt;&lt;property id=&quot;20307&quot; value=&quot;325&quot;/&gt;&lt;property id=&quot;20309&quot; value=&quot;-1&quot;/&gt;&lt;/object&gt;&lt;object type=&quot;3&quot; unique_id=&quot;13791&quot;&gt;&lt;property id=&quot;20148&quot; value=&quot;5&quot;/&gt;&lt;property id=&quot;20300&quot; value=&quot;Slide 20 - &amp;quot;History of Clinical Decision&amp;#x0D;&amp;#x0A;Support Systems&amp;#x0D;&amp;#x0A;References 2 – Lecture b&amp;quot;&quot;/&gt;&lt;property id=&quot;20307&quot; value=&quot;326&quot;/&gt;&lt;property id=&quot;20309&quot; value=&quot;-1&quot;/&gt;&lt;/object&gt;&lt;object type=&quot;3&quot; unique_id=&quot;13829&quot;&gt;&lt;property id=&quot;20148&quot; value=&quot;5&quot;/&gt;&lt;property id=&quot;20300&quot; value=&quot;Slide 21 - &amp;quot;History of Health IT in the US History of Clinical Decision Support Systems Lecture b&amp;quot;&quot;/&gt;&lt;property id=&quot;20307&quot; value=&quot;327&quot;/&gt;&lt;/object&gt;&lt;/object&gt;&lt;object type=&quot;10&quot; unique_id=&quot;10472&quot;&gt;&lt;object type=&quot;11&quot; unique_id=&quot;10473&quot;&gt;&lt;property id=&quot;20180&quot; value=&quot;1&quot;/&gt;&lt;property id=&quot;20181&quot; value=&quot;1&quot;/&gt;&lt;property id=&quot;20182&quot; value=&quot;0&quot;/&gt;&lt;property id=&quot;20183&quot; value=&quot;1&quot;/&gt;&lt;/object&gt;&lt;object type=&quot;12&quot; unique_id=&quot;10570&quot;&gt;&lt;/objec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689F75DD-5E28-457A-B571-4372A8A1F529}">
  <ds:schemaRefs>
    <ds:schemaRef ds:uri="http://schemas.microsoft.com/sharepoint/v3/contenttype/forms"/>
  </ds:schemaRefs>
</ds:datastoreItem>
</file>

<file path=customXml/itemProps2.xml><?xml version="1.0" encoding="utf-8"?>
<ds:datastoreItem xmlns:ds="http://schemas.openxmlformats.org/officeDocument/2006/customXml" ds:itemID="{4063EF88-20F9-44C8-991B-755BF682A2A0}">
  <ds:schemaRefs>
    <ds:schemaRef ds:uri="http://schemas.microsoft.com/office/2006/metadata/longProperties"/>
  </ds:schemaRefs>
</ds:datastoreItem>
</file>

<file path=customXml/itemProps3.xml><?xml version="1.0" encoding="utf-8"?>
<ds:datastoreItem xmlns:ds="http://schemas.openxmlformats.org/officeDocument/2006/customXml" ds:itemID="{503EF687-00F8-4990-B2E6-DF418C428B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F246AC97-00D8-49A0-BA9B-36F42BF2FBD8}">
  <ds:schemaRefs>
    <ds:schemaRef ds:uri="http://purl.org/dc/terms/"/>
    <ds:schemaRef ds:uri="http://purl.org/dc/elements/1.1/"/>
    <ds:schemaRef ds:uri="http://schemas.microsoft.com/office/2006/documentManagement/types"/>
    <ds:schemaRef ds:uri="http://schemas.openxmlformats.org/package/2006/metadata/core-properties"/>
    <ds:schemaRef ds:uri="26839647-32cc-4e8d-ac64-5cb1d6f9c044"/>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6205</TotalTime>
  <Words>3045</Words>
  <Application>Microsoft Office PowerPoint</Application>
  <PresentationFormat>On-screen Show (4:3)</PresentationFormat>
  <Paragraphs>176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ONC-Template-FINAL DRAFT</vt:lpstr>
      <vt:lpstr>History of Health Information Technology in the U.S.</vt:lpstr>
      <vt:lpstr>History of Clinical Decision Support Systems Learning Objectives</vt:lpstr>
      <vt:lpstr>Examples of Early CDS </vt:lpstr>
      <vt:lpstr>MYCIN</vt:lpstr>
      <vt:lpstr>MYCIN 2</vt:lpstr>
      <vt:lpstr>MYCIN 3</vt:lpstr>
      <vt:lpstr>MYCIN 4</vt:lpstr>
      <vt:lpstr>INTERNIST-1</vt:lpstr>
      <vt:lpstr>INTERNIST-1 2</vt:lpstr>
      <vt:lpstr>Quick Medical Reference (QMR)</vt:lpstr>
      <vt:lpstr>Quick Medical Reference (QMR) 2</vt:lpstr>
      <vt:lpstr>DXplain</vt:lpstr>
      <vt:lpstr>Dxplain 2</vt:lpstr>
      <vt:lpstr>1987 Version of Rapid Response</vt:lpstr>
      <vt:lpstr>Dxplain 3</vt:lpstr>
      <vt:lpstr>Antibiotic Assistant</vt:lpstr>
      <vt:lpstr>Regenstrief CDS</vt:lpstr>
      <vt:lpstr>History of Clinical Decision  Support Systems Summary – Lecture b</vt:lpstr>
      <vt:lpstr>History of Clinical Decision Support Systems References – Lecture b</vt:lpstr>
      <vt:lpstr>History of Clinical Decision Support Systems References 2 – Lecture b</vt:lpstr>
      <vt:lpstr>History of Health IT in the US History of Clinical Decision Support Systems Lecture b</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comp5_unit7b_lecture_slides.ppt</dc:title>
  <dc:subject>History of Health Information Technology in the US; History of Clinical Decision Support Systems</dc:subject>
  <dc:creator>U.S. Department of Health and Human Services Office of the National Coordinator for Health Information Technology</dc:creator>
  <cp:lastModifiedBy>admin</cp:lastModifiedBy>
  <cp:revision>430</cp:revision>
  <cp:lastPrinted>2011-03-15T14:13:29Z</cp:lastPrinted>
  <dcterms:created xsi:type="dcterms:W3CDTF">2010-06-23T03:56:23Z</dcterms:created>
  <dcterms:modified xsi:type="dcterms:W3CDTF">2017-06-23T21:47:45Z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