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customXmlProperties+xml" PartName="/customXml/itemProps4.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0" r:id="rId5"/>
  </p:sldMasterIdLst>
  <p:notesMasterIdLst>
    <p:notesMasterId r:id="rId35"/>
  </p:notesMasterIdLst>
  <p:handoutMasterIdLst>
    <p:handoutMasterId r:id="rId36"/>
  </p:handoutMasterIdLst>
  <p:sldIdLst>
    <p:sldId id="300" r:id="rId6"/>
    <p:sldId id="296" r:id="rId7"/>
    <p:sldId id="257" r:id="rId8"/>
    <p:sldId id="276" r:id="rId9"/>
    <p:sldId id="259" r:id="rId10"/>
    <p:sldId id="283" r:id="rId11"/>
    <p:sldId id="304" r:id="rId12"/>
    <p:sldId id="305" r:id="rId13"/>
    <p:sldId id="306" r:id="rId14"/>
    <p:sldId id="288" r:id="rId15"/>
    <p:sldId id="289" r:id="rId16"/>
    <p:sldId id="290" r:id="rId17"/>
    <p:sldId id="291" r:id="rId18"/>
    <p:sldId id="292" r:id="rId19"/>
    <p:sldId id="264" r:id="rId20"/>
    <p:sldId id="297" r:id="rId21"/>
    <p:sldId id="298" r:id="rId22"/>
    <p:sldId id="299" r:id="rId23"/>
    <p:sldId id="275" r:id="rId24"/>
    <p:sldId id="295" r:id="rId25"/>
    <p:sldId id="277" r:id="rId26"/>
    <p:sldId id="268" r:id="rId27"/>
    <p:sldId id="285" r:id="rId28"/>
    <p:sldId id="286" r:id="rId29"/>
    <p:sldId id="287" r:id="rId30"/>
    <p:sldId id="261" r:id="rId31"/>
    <p:sldId id="301" r:id="rId32"/>
    <p:sldId id="302" r:id="rId33"/>
    <p:sldId id="307" r:id="rId34"/>
  </p:sldIdLst>
  <p:sldSz cx="9144000" cy="6858000" type="screen4x3"/>
  <p:notesSz cx="7315200" cy="9601200"/>
  <p:custDataLst>
    <p:tags r:id="rId3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76616" autoAdjust="0"/>
  </p:normalViewPr>
  <p:slideViewPr>
    <p:cSldViewPr showGuides="1">
      <p:cViewPr varScale="1">
        <p:scale>
          <a:sx n="47" d="100"/>
          <a:sy n="47" d="100"/>
        </p:scale>
        <p:origin x="764" y="52"/>
      </p:cViewPr>
      <p:guideLst>
        <p:guide orient="horz" pos="2160"/>
        <p:guide pos="2880"/>
      </p:guideLst>
    </p:cSldViewPr>
  </p:slideViewPr>
  <p:outlineViewPr>
    <p:cViewPr>
      <p:scale>
        <a:sx n="33" d="100"/>
        <a:sy n="33" d="100"/>
      </p:scale>
      <p:origin x="0" y="-807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47" d="100"/>
          <a:sy n="47" d="100"/>
        </p:scale>
        <p:origin x="1368" y="-64"/>
      </p:cViewPr>
      <p:guideLst>
        <p:guide orient="horz" pos="3024"/>
        <p:guide pos="2304"/>
      </p:guideLst>
    </p:cSldViewPr>
  </p:notesViewPr>
  <p:gridSpacing cx="76200" cy="76200"/>
</p:viewPr>
</file>

<file path=ppt/_rels/presentation.xml.rels><?xml version="1.0" encoding="UTF-8" standalone="no"?>
<Relationships xmlns="http://schemas.openxmlformats.org/package/2006/relationships">
<Relationship Id="rId1" Target="../customXml/item1.xml" Type="http://schemas.openxmlformats.org/officeDocument/2006/relationships/customXml"/>
<Relationship Id="rId10" Target="slides/slide5.xml" Type="http://schemas.openxmlformats.org/officeDocument/2006/relationships/slide"/>
<Relationship Id="rId11" Target="slides/slide6.xml" Type="http://schemas.openxmlformats.org/officeDocument/2006/relationships/slide"/>
<Relationship Id="rId12" Target="slides/slide7.xml" Type="http://schemas.openxmlformats.org/officeDocument/2006/relationships/slide"/>
<Relationship Id="rId13" Target="slides/slide8.xml" Type="http://schemas.openxmlformats.org/officeDocument/2006/relationships/slide"/>
<Relationship Id="rId14" Target="slides/slide9.xml" Type="http://schemas.openxmlformats.org/officeDocument/2006/relationships/slide"/>
<Relationship Id="rId15" Target="slides/slide10.xml" Type="http://schemas.openxmlformats.org/officeDocument/2006/relationships/slide"/>
<Relationship Id="rId16" Target="slides/slide11.xml" Type="http://schemas.openxmlformats.org/officeDocument/2006/relationships/slide"/>
<Relationship Id="rId17" Target="slides/slide12.xml" Type="http://schemas.openxmlformats.org/officeDocument/2006/relationships/slide"/>
<Relationship Id="rId18" Target="slides/slide13.xml" Type="http://schemas.openxmlformats.org/officeDocument/2006/relationships/slide"/>
<Relationship Id="rId19" Target="slides/slide14.xml" Type="http://schemas.openxmlformats.org/officeDocument/2006/relationships/slide"/>
<Relationship Id="rId2" Target="../customXml/item2.xml" Type="http://schemas.openxmlformats.org/officeDocument/2006/relationships/customXml"/>
<Relationship Id="rId20" Target="slides/slide15.xml" Type="http://schemas.openxmlformats.org/officeDocument/2006/relationships/slide"/>
<Relationship Id="rId21" Target="slides/slide16.xml" Type="http://schemas.openxmlformats.org/officeDocument/2006/relationships/slide"/>
<Relationship Id="rId22" Target="slides/slide17.xml" Type="http://schemas.openxmlformats.org/officeDocument/2006/relationships/slide"/>
<Relationship Id="rId23" Target="slides/slide18.xml" Type="http://schemas.openxmlformats.org/officeDocument/2006/relationships/slide"/>
<Relationship Id="rId24" Target="slides/slide19.xml" Type="http://schemas.openxmlformats.org/officeDocument/2006/relationships/slide"/>
<Relationship Id="rId25" Target="slides/slide20.xml" Type="http://schemas.openxmlformats.org/officeDocument/2006/relationships/slide"/>
<Relationship Id="rId26" Target="slides/slide21.xml" Type="http://schemas.openxmlformats.org/officeDocument/2006/relationships/slide"/>
<Relationship Id="rId27" Target="slides/slide22.xml" Type="http://schemas.openxmlformats.org/officeDocument/2006/relationships/slide"/>
<Relationship Id="rId28" Target="slides/slide23.xml" Type="http://schemas.openxmlformats.org/officeDocument/2006/relationships/slide"/>
<Relationship Id="rId29" Target="slides/slide24.xml" Type="http://schemas.openxmlformats.org/officeDocument/2006/relationships/slide"/>
<Relationship Id="rId3" Target="../customXml/item3.xml" Type="http://schemas.openxmlformats.org/officeDocument/2006/relationships/customXml"/>
<Relationship Id="rId30" Target="slides/slide25.xml" Type="http://schemas.openxmlformats.org/officeDocument/2006/relationships/slide"/>
<Relationship Id="rId31" Target="slides/slide26.xml" Type="http://schemas.openxmlformats.org/officeDocument/2006/relationships/slide"/>
<Relationship Id="rId32" Target="slides/slide27.xml" Type="http://schemas.openxmlformats.org/officeDocument/2006/relationships/slide"/>
<Relationship Id="rId33" Target="slides/slide28.xml" Type="http://schemas.openxmlformats.org/officeDocument/2006/relationships/slide"/>
<Relationship Id="rId34" Target="slides/slide29.xml" Type="http://schemas.openxmlformats.org/officeDocument/2006/relationships/slide"/>
<Relationship Id="rId35" Target="notesMasters/notesMaster1.xml" Type="http://schemas.openxmlformats.org/officeDocument/2006/relationships/notesMaster"/>
<Relationship Id="rId36" Target="handoutMasters/handoutMaster1.xml" Type="http://schemas.openxmlformats.org/officeDocument/2006/relationships/handoutMaster"/>
<Relationship Id="rId37" Target="tags/tag1.xml" Type="http://schemas.openxmlformats.org/officeDocument/2006/relationships/tags"/>
<Relationship Id="rId38" Target="presProps.xml" Type="http://schemas.openxmlformats.org/officeDocument/2006/relationships/presProps"/>
<Relationship Id="rId39" Target="viewProps.xml" Type="http://schemas.openxmlformats.org/officeDocument/2006/relationships/viewProps"/>
<Relationship Id="rId4" Target="../customXml/item4.xml" Type="http://schemas.openxmlformats.org/officeDocument/2006/relationships/customXml"/>
<Relationship Id="rId40" Target="theme/theme1.xml" Type="http://schemas.openxmlformats.org/officeDocument/2006/relationships/theme"/>
<Relationship Id="rId41" Target="tableStyles.xml" Type="http://schemas.openxmlformats.org/officeDocument/2006/relationships/tableStyles"/>
<Relationship Id="rId5" Target="slideMasters/slideMaster1.xml" Type="http://schemas.openxmlformats.org/officeDocument/2006/relationships/slideMaster"/>
<Relationship Id="rId6" Target="slides/slide1.xml" Type="http://schemas.openxmlformats.org/officeDocument/2006/relationships/slide"/>
<Relationship Id="rId7" Target="slides/slide2.xml" Type="http://schemas.openxmlformats.org/officeDocument/2006/relationships/slide"/>
<Relationship Id="rId8" Target="slides/slide3.xml" Type="http://schemas.openxmlformats.org/officeDocument/2006/relationships/slide"/>
<Relationship Id="rId9" Target="slides/slide4.xml" Type="http://schemas.openxmlformats.org/officeDocument/2006/relationships/slide"/>
</Relationships>

</file>

<file path=ppt/handoutMasters/_rels/handoutMaster1.xml.rels><?xml version="1.0" encoding="UTF-8" standalone="no"?>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747" tIns="47873" rIns="95747" bIns="47873"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5747" tIns="47873" rIns="95747" bIns="47873" rtlCol="0"/>
          <a:lstStyle>
            <a:lvl1pPr algn="r" fontAlgn="auto">
              <a:spcBef>
                <a:spcPts val="0"/>
              </a:spcBef>
              <a:spcAft>
                <a:spcPts val="0"/>
              </a:spcAft>
              <a:defRPr sz="1300">
                <a:latin typeface="+mn-lt"/>
                <a:cs typeface="+mn-cs"/>
              </a:defRPr>
            </a:lvl1pPr>
          </a:lstStyle>
          <a:p>
            <a:pPr>
              <a:defRPr/>
            </a:pPr>
            <a:fld id="{80734CE2-84DC-410C-AA1A-E1518588E3B8}" type="datetimeFigureOut">
              <a:rPr lang="en-US"/>
              <a:pPr>
                <a:defRPr/>
              </a:pPr>
              <a:t>7/29/2016</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5747" tIns="47873" rIns="95747" bIns="47873"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5747" tIns="47873" rIns="95747" bIns="47873" numCol="1" anchor="b" anchorCtr="0" compatLnSpc="1">
            <a:prstTxWarp prst="textNoShape">
              <a:avLst/>
            </a:prstTxWarp>
          </a:bodyPr>
          <a:lstStyle>
            <a:lvl1pPr algn="r">
              <a:defRPr sz="1300">
                <a:latin typeface="Calibri" panose="020F0502020204030204" pitchFamily="34" charset="0"/>
              </a:defRPr>
            </a:lvl1pPr>
          </a:lstStyle>
          <a:p>
            <a:fld id="{269656F6-4576-4D46-B9F4-8822164E6DAB}" type="slidenum">
              <a:rPr lang="en-US" altLang="en-US"/>
              <a:pPr/>
              <a:t>‹#›</a:t>
            </a:fld>
            <a:endParaRPr lang="en-US" altLang="en-US"/>
          </a:p>
        </p:txBody>
      </p:sp>
    </p:spTree>
    <p:extLst>
      <p:ext uri="{BB962C8B-B14F-4D97-AF65-F5344CB8AC3E}">
        <p14:creationId xmlns:p14="http://schemas.microsoft.com/office/powerpoint/2010/main" val="883948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747" tIns="47873" rIns="95747" bIns="47873"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747" tIns="47873" rIns="95747" bIns="47873" rtlCol="0"/>
          <a:lstStyle>
            <a:lvl1pPr algn="r" fontAlgn="auto">
              <a:spcBef>
                <a:spcPts val="0"/>
              </a:spcBef>
              <a:spcAft>
                <a:spcPts val="0"/>
              </a:spcAft>
              <a:defRPr sz="1300">
                <a:latin typeface="+mn-lt"/>
                <a:cs typeface="+mn-cs"/>
              </a:defRPr>
            </a:lvl1pPr>
          </a:lstStyle>
          <a:p>
            <a:pPr>
              <a:defRPr/>
            </a:pPr>
            <a:fld id="{15CD8416-BB89-4C57-B00F-D20A612E315F}" type="datetimeFigureOut">
              <a:rPr lang="en-US"/>
              <a:pPr>
                <a:defRPr/>
              </a:pPr>
              <a:t>7/29/2016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5747" tIns="47873" rIns="95747" bIns="4787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8600"/>
            <a:ext cx="3170238" cy="481013"/>
          </a:xfrm>
          <a:prstGeom prst="rect">
            <a:avLst/>
          </a:prstGeom>
        </p:spPr>
        <p:txBody>
          <a:bodyPr vert="horz" lIns="95747" tIns="47873" rIns="95747" bIns="47873"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5747" tIns="47873" rIns="95747" bIns="47873" numCol="1" anchor="b" anchorCtr="0" compatLnSpc="1">
            <a:prstTxWarp prst="textNoShape">
              <a:avLst/>
            </a:prstTxWarp>
          </a:bodyPr>
          <a:lstStyle>
            <a:lvl1pPr algn="r">
              <a:defRPr sz="1300">
                <a:latin typeface="Calibri" panose="020F0502020204030204" pitchFamily="34" charset="0"/>
              </a:defRPr>
            </a:lvl1pPr>
          </a:lstStyle>
          <a:p>
            <a:fld id="{B26D57D8-358B-4B17-BE24-3BB8D658D39B}" type="slidenum">
              <a:rPr lang="en-US" altLang="en-US"/>
              <a:pPr/>
              <a:t>‹#›</a:t>
            </a:fld>
            <a:endParaRPr lang="en-US" altLang="en-US"/>
          </a:p>
        </p:txBody>
      </p:sp>
    </p:spTree>
    <p:extLst>
      <p:ext uri="{BB962C8B-B14F-4D97-AF65-F5344CB8AC3E}">
        <p14:creationId xmlns:p14="http://schemas.microsoft.com/office/powerpoint/2010/main" val="400381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3.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1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6.xml" Type="http://schemas.openxmlformats.org/officeDocument/2006/relationships/slide"/>
</Relationships>

</file>

<file path=ppt/notesSlides/_rels/notesSlide1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_rels/notesSlide1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9.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s>

</file>

<file path=ppt/notesSlides/_rels/notesSlide2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2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1.xml" Type="http://schemas.openxmlformats.org/officeDocument/2006/relationships/slide"/>
</Relationships>

</file>

<file path=ppt/notesSlides/_rels/notesSlide2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2.xml" Type="http://schemas.openxmlformats.org/officeDocument/2006/relationships/slide"/>
</Relationships>

</file>

<file path=ppt/notesSlides/_rels/notesSlide2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3.xml" Type="http://schemas.openxmlformats.org/officeDocument/2006/relationships/slide"/>
</Relationships>

</file>

<file path=ppt/notesSlides/_rels/notesSlide2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4.xml" Type="http://schemas.openxmlformats.org/officeDocument/2006/relationships/slide"/>
</Relationships>

</file>

<file path=ppt/notesSlides/_rels/notesSlide2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5.xml" Type="http://schemas.openxmlformats.org/officeDocument/2006/relationships/slide"/>
</Relationships>

</file>

<file path=ppt/notesSlides/_rels/notesSlide2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6.xml" Type="http://schemas.openxmlformats.org/officeDocument/2006/relationships/slide"/>
</Relationships>

</file>

<file path=ppt/notesSlides/_rels/notesSlide2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7.xml" Type="http://schemas.openxmlformats.org/officeDocument/2006/relationships/slide"/>
</Relationships>

</file>

<file path=ppt/notesSlides/_rels/notesSlide2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8.xml" Type="http://schemas.openxmlformats.org/officeDocument/2006/relationships/slide"/>
</Relationships>

</file>

<file path=ppt/notesSlides/_rels/notesSlide2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9.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Welcome to History of Health Information Technology in the U.S., Evolution of Nursing Informatics and HIT Tools Used by Nursing.  This lecture provides an overview of the history of nursing informatics.  The overview intends to give the learner an appreciation for the evolution of nursing informatics.  We will begin by briefly characterizing the nursing profession.  Next, we will describe some of the key elements of the nursing process and discuss why these elements lend themselves well to automation.  We will then trace the use of informatics in nursing practice through time.</a:t>
            </a:r>
          </a:p>
          <a:p>
            <a:pPr eaLnBrk="1" hangingPunct="1">
              <a:spcBef>
                <a:spcPct val="0"/>
              </a:spcBef>
            </a:pPr>
            <a:endParaRPr lang="en-US" altLang="en-US" smtClean="0"/>
          </a:p>
        </p:txBody>
      </p:sp>
      <p:sp>
        <p:nvSpPr>
          <p:cNvPr id="2355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23557"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2D1228-A805-44FB-8B4E-7D53E0206D23}"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560092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can argue that nursing has always been in the business of processing information.  In fact, in 1857 a pioneering nurse named Florence Nightingale compiled and processed data in an effort to advocate for appropriate nursing and medical protocols. </a:t>
            </a:r>
          </a:p>
          <a:p>
            <a:endParaRPr lang="en-US" altLang="en-US" smtClean="0"/>
          </a:p>
          <a:p>
            <a:r>
              <a:rPr lang="en-US" altLang="en-US" smtClean="0"/>
              <a:t>However, in more recent history, nurses have been involved in informatics since the 1960s.  According to a textbook on the history of medical informatics by Collen (pronounced Col (NOT cole) in), nurses utilized computer-readable punch cards to check-off their observations of patients as early as 1965. The data from these cards were then read into computers at San Jose (pronounced san hose-ay) Hospital, which then served as an electronic record of patient care.</a:t>
            </a:r>
          </a:p>
        </p:txBody>
      </p:sp>
      <p:sp>
        <p:nvSpPr>
          <p:cNvPr id="32771"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145E26-BDA4-4831-BE45-ADF8BCD15C2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18457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following year,1966, nurses at the Institute of Living in Hartford used similar technology to document patient statuses.  In this case, nurses used machine-readable bubble sheets similar to "scantron“ (pronounced scan tron (like on)) technology that can read penciled markings.</a:t>
            </a:r>
          </a:p>
          <a:p>
            <a:pPr eaLnBrk="1" hangingPunct="1">
              <a:spcBef>
                <a:spcPct val="0"/>
              </a:spcBef>
            </a:pPr>
            <a:endParaRPr lang="en-US" altLang="en-US" smtClean="0"/>
          </a:p>
        </p:txBody>
      </p:sp>
      <p:sp>
        <p:nvSpPr>
          <p:cNvPr id="34819"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FB2DAF-95BA-4D22-885F-0190AC4F6D7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63312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1974 marks the first time research presentations on nursing informatics were made at the international medical informatics conference called MEDINFO (pronounced  Med-IN-fo).  Here, a total of five such studies were presented, including one from US nurses who had implemented an information system at the National Institutes of Health.</a:t>
            </a:r>
          </a:p>
          <a:p>
            <a:pPr eaLnBrk="1" hangingPunct="1"/>
            <a:endParaRPr lang="en-US" altLang="en-US" smtClean="0"/>
          </a:p>
        </p:txBody>
      </p:sp>
      <p:sp>
        <p:nvSpPr>
          <p:cNvPr id="3686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0F1401-779A-4770-9D5B-188947F7E4B2}"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380333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By the late 1970s a prominent scholarly nursing periodical, the </a:t>
            </a:r>
            <a:r>
              <a:rPr lang="en-US" altLang="en-US" i="1" smtClean="0"/>
              <a:t>Journal of Nursing Administration</a:t>
            </a:r>
            <a:r>
              <a:rPr lang="en-US" altLang="en-US" smtClean="0"/>
              <a:t>, began featuring a monthly column related to nursing informatics.</a:t>
            </a:r>
          </a:p>
        </p:txBody>
      </p:sp>
      <p:sp>
        <p:nvSpPr>
          <p:cNvPr id="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81B167-EC05-4018-9631-3D4E5AE210FC}"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80474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Despite all the activity around nursing and computer-use for the support of nursing responsibilities, the term "nursing informatics" wasn't actually coined until 1980 by Scholes (pronounced shoals) and Barber.</a:t>
            </a:r>
          </a:p>
          <a:p>
            <a:endParaRPr lang="en-US" altLang="en-US" smtClean="0"/>
          </a:p>
          <a:p>
            <a:r>
              <a:rPr lang="en-US" altLang="en-US" smtClean="0"/>
              <a:t>Soon thereafter, in 1992, the American Nurses Association approved nursing informatics as a recognized specialty.  A credentialing exam for nursing informatics was created in 1995.</a:t>
            </a:r>
          </a:p>
          <a:p>
            <a:endParaRPr lang="en-US" altLang="en-US" smtClean="0"/>
          </a:p>
          <a:p>
            <a:r>
              <a:rPr lang="en-US" altLang="en-US" smtClean="0"/>
              <a:t>Since the mid-1990s nursing informatics has virtually "exploded" as a discipline. This occurred concurrently with the development of the Internet and desktop computing advances.</a:t>
            </a:r>
          </a:p>
        </p:txBody>
      </p:sp>
      <p:sp>
        <p:nvSpPr>
          <p:cNvPr id="4096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505A49-960A-4A7B-A56D-C3E503BE57A5}"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407374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t>According to Thompson, three main forces "catalyzed"(pronounced like analyzed)the evolution of nursing informatics.</a:t>
            </a:r>
          </a:p>
          <a:p>
            <a:pPr>
              <a:defRPr/>
            </a:pPr>
            <a:endParaRPr lang="en-US" dirty="0" smtClean="0"/>
          </a:p>
          <a:p>
            <a:pPr>
              <a:defRPr/>
            </a:pPr>
            <a:r>
              <a:rPr lang="en-US" dirty="0" smtClean="0"/>
              <a:t>These forces, which are societal and/or healthcare industry-related include: </a:t>
            </a:r>
          </a:p>
          <a:p>
            <a:pPr>
              <a:defRPr/>
            </a:pPr>
            <a:endParaRPr lang="en-US" dirty="0" smtClean="0"/>
          </a:p>
          <a:p>
            <a:pPr marL="228600" indent="-228600">
              <a:buFontTx/>
              <a:buAutoNum type="arabicParenBoth"/>
              <a:defRPr/>
            </a:pPr>
            <a:r>
              <a:rPr lang="en-US" dirty="0" smtClean="0"/>
              <a:t>the general shift from centralized data storage to decentralized data access, </a:t>
            </a:r>
          </a:p>
          <a:p>
            <a:pPr marL="228600" indent="-228600">
              <a:buFontTx/>
              <a:buAutoNum type="arabicParenBoth"/>
              <a:defRPr/>
            </a:pPr>
            <a:endParaRPr lang="en-US" dirty="0" smtClean="0"/>
          </a:p>
          <a:p>
            <a:pPr>
              <a:defRPr/>
            </a:pPr>
            <a:r>
              <a:rPr lang="en-US" dirty="0" smtClean="0"/>
              <a:t>(2) the shift from paper charts to electronic health records or EHRs, and</a:t>
            </a:r>
          </a:p>
          <a:p>
            <a:pPr>
              <a:defRPr/>
            </a:pPr>
            <a:endParaRPr lang="en-US" dirty="0" smtClean="0"/>
          </a:p>
          <a:p>
            <a:pPr>
              <a:defRPr/>
            </a:pPr>
            <a:r>
              <a:rPr lang="en-US" dirty="0" smtClean="0"/>
              <a:t>(3) the shift in nursing practice from relying on memory to one that continuously uses information resources.</a:t>
            </a:r>
          </a:p>
          <a:p>
            <a:pPr>
              <a:defRPr/>
            </a:pPr>
            <a:endParaRPr lang="en-US" dirty="0" smtClean="0"/>
          </a:p>
          <a:p>
            <a:pPr>
              <a:defRPr/>
            </a:pPr>
            <a:r>
              <a:rPr lang="en-US" dirty="0" smtClean="0"/>
              <a:t>Let's explore each of these trends more thoroughly...</a:t>
            </a:r>
          </a:p>
          <a:p>
            <a:pPr eaLnBrk="1" hangingPunct="1">
              <a:spcBef>
                <a:spcPct val="0"/>
              </a:spcBef>
              <a:defRPr/>
            </a:pPr>
            <a:endParaRPr lang="en-US" dirty="0" smtClean="0">
              <a:latin typeface="Arial" charset="0"/>
              <a:cs typeface="Arial" charset="0"/>
            </a:endParaRPr>
          </a:p>
        </p:txBody>
      </p:sp>
      <p:sp>
        <p:nvSpPr>
          <p:cNvPr id="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9CE1D1-C8CF-4974-9982-34C10B73EFBA}"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57803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shift from centralized data storage, which was done on large servers -- that would often fill entire rooms -- to decentralized access points such as desktop computers or handheld computers, liberated computerized information for access at the point of care.</a:t>
            </a:r>
          </a:p>
          <a:p>
            <a:endParaRPr lang="en-US" altLang="en-US" smtClean="0"/>
          </a:p>
          <a:p>
            <a:r>
              <a:rPr lang="en-US" altLang="en-US" smtClean="0"/>
              <a:t>If we consider that many of the key responsibilities of nurses are carried out in close proximity to the patient, leaving the bedside to go and access a mainframe computer is plainly not feasible.  As data became accessible in nurses’ stations (such as on a desktop terminal), or even more conveniently on tablets and handheld devices, the feasibility of incorporating computerized nursing applications became more commonplace.</a:t>
            </a:r>
          </a:p>
        </p:txBody>
      </p:sp>
      <p:sp>
        <p:nvSpPr>
          <p:cNvPr id="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C1DF38-9348-41EA-BF74-187F0D5F5D7F}"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423384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Along the lines of decentralized access, for any bit of information to be available on a computer, it must first be digitized.  Thus, the shift from paper charts to electronic records (which is on-going, by the way) was another important catalyst for the development of nursing informatics tools.  </a:t>
            </a:r>
          </a:p>
          <a:p>
            <a:endParaRPr lang="en-US" altLang="en-US" smtClean="0"/>
          </a:p>
          <a:p>
            <a:r>
              <a:rPr lang="en-US" altLang="en-US" smtClean="0"/>
              <a:t>If data is not captured or stored electronically, there is limited use for that data.  By digitizing patient information, it becomes easier to access, collect, and act upon data that can affect what a nurse does.</a:t>
            </a:r>
          </a:p>
        </p:txBody>
      </p:sp>
      <p:sp>
        <p:nvSpPr>
          <p:cNvPr id="4710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ABCE9F-5584-40C9-9841-AF0F73FF4EB5}"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040891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Lastly, Thompson argued that nursing practice experienced a paradigm shift from relying on memory to relying on access to information resources.</a:t>
            </a:r>
          </a:p>
          <a:p>
            <a:endParaRPr lang="en-US" altLang="en-US" dirty="0" smtClean="0"/>
          </a:p>
          <a:p>
            <a:r>
              <a:rPr lang="en-US" altLang="en-US" dirty="0" smtClean="0"/>
              <a:t>Many of you may remember the "Simon Says" toy from the 1980s that flashed a pattern of lights for the user to then mimic back.  With each increasingly more difficult level, the patterns of lights became more and more lengthy, requiring the successful user to remember lots of information.</a:t>
            </a:r>
          </a:p>
          <a:p>
            <a:endParaRPr lang="en-US" altLang="en-US" dirty="0" smtClean="0"/>
          </a:p>
          <a:p>
            <a:r>
              <a:rPr lang="en-US" altLang="en-US" dirty="0" smtClean="0"/>
              <a:t>This analogy reflects the increasingly complex nature of healthcare delivery.  As medical and nursing science has become more and more sophisticated, so has the amount of information that a successful clinician needs to memorize.  Given that it becomes more likely that errors will occur when we rely more on human memory, the nursing profession began a shift towards using information resources more actively.  These resources include updated information about patients (for example, lab results) and updated information about the most effective treatment protocols (from the scientific literature).  Nurses went from relying on memory to having to be more "wired" into the data worlds of their patients.  The "wired" analogy is akin to what a sophisticated smart phone allows us to achieve in our personal lives.</a:t>
            </a:r>
          </a:p>
        </p:txBody>
      </p:sp>
      <p:sp>
        <p:nvSpPr>
          <p:cNvPr id="49155"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DE5DFA-B4A5-4B68-B788-41E655F9D3E5}"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60087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Nurses with expertise in informatics are called nurse informaticists (pronounced IN-fer-maticists)  As more and more computerized applications for nursing (and healthcare) were developed, the role of the nurse informaticist evolved.</a:t>
            </a:r>
          </a:p>
          <a:p>
            <a:endParaRPr lang="en-US" altLang="en-US" smtClean="0"/>
          </a:p>
          <a:p>
            <a:r>
              <a:rPr lang="en-US" altLang="en-US" smtClean="0"/>
              <a:t>Today, nurse informaticists play a significant role in educating and supporting users of Health Information Technology systems, assisting in system implementations, and planning for implementations (including the use of workflow analysis).</a:t>
            </a:r>
          </a:p>
          <a:p>
            <a:pPr eaLnBrk="1" hangingPunct="1"/>
            <a:r>
              <a:rPr lang="en-US" altLang="en-US" smtClean="0"/>
              <a:t> </a:t>
            </a:r>
          </a:p>
        </p:txBody>
      </p:sp>
      <p:sp>
        <p:nvSpPr>
          <p:cNvPr id="5120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B05F45-7154-4025-BF33-660EE690BFD2}"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65507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smtClean="0"/>
              <a:t>The objectives for this unit, Evolution of Nursing Informatics and HIT Tools Used by Nursing are to:</a:t>
            </a:r>
          </a:p>
          <a:p>
            <a:pPr marL="171450" indent="-171450">
              <a:buFont typeface="Arial" pitchFamily="34" charset="0"/>
              <a:buChar char="•"/>
              <a:defRPr/>
            </a:pPr>
            <a:r>
              <a:rPr lang="en-US" dirty="0" smtClean="0"/>
              <a:t>Discuss how health IT (HIT) tools have evolved to support the practice of nursing</a:t>
            </a:r>
          </a:p>
          <a:p>
            <a:pPr marL="171450" indent="-171450">
              <a:buFont typeface="Arial" pitchFamily="34" charset="0"/>
              <a:buChar char="•"/>
              <a:defRPr/>
            </a:pPr>
            <a:r>
              <a:rPr lang="en-US" dirty="0" smtClean="0"/>
              <a:t>List common nursing HIT applications and describe how they have evolved over time</a:t>
            </a:r>
          </a:p>
          <a:p>
            <a:pPr marL="171450" indent="-171450">
              <a:buFont typeface="Arial" pitchFamily="34" charset="0"/>
              <a:buChar char="•"/>
              <a:defRPr/>
            </a:pPr>
            <a:r>
              <a:rPr lang="en-US" dirty="0" smtClean="0"/>
              <a:t>Describe the evolving role of nurse </a:t>
            </a:r>
            <a:r>
              <a:rPr lang="en-US" dirty="0" err="1" smtClean="0"/>
              <a:t>informaticists</a:t>
            </a:r>
            <a:r>
              <a:rPr lang="en-US" dirty="0" smtClean="0"/>
              <a:t> in healthcare organizations</a:t>
            </a:r>
            <a:endParaRPr lang="en-US" dirty="0"/>
          </a:p>
        </p:txBody>
      </p:sp>
      <p:sp>
        <p:nvSpPr>
          <p:cNvPr id="26628" name="Footer Placeholder 3"/>
          <p:cNvSpPr>
            <a:spLocks noGrp="1"/>
          </p:cNvSpPr>
          <p:nvPr>
            <p:ph type="ftr" sz="quarter" idx="4"/>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solidFill>
                <a:prstClr val="black"/>
              </a:solidFill>
            </a:endParaRPr>
          </a:p>
        </p:txBody>
      </p:sp>
      <p:sp>
        <p:nvSpPr>
          <p:cNvPr id="26629" name="Slide Number Placeholder 4"/>
          <p:cNvSpPr>
            <a:spLocks noGrp="1"/>
          </p:cNvSpPr>
          <p:nvPr>
            <p:ph type="sldNum" sz="quarter" idx="5"/>
          </p:nvPr>
        </p:nvSpPr>
        <p:spPr bwMode="auto">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51DD287-EB68-4E8E-BABC-6712449D1833}" type="slidenum">
              <a:rPr lang="en-US" altLang="en-US" sz="1300">
                <a:solidFill>
                  <a:srgbClr val="000000"/>
                </a:solidFill>
              </a:rPr>
              <a:pPr eaLnBrk="1" hangingPunct="1">
                <a:spcBef>
                  <a:spcPct val="0"/>
                </a:spcBef>
              </a:pPr>
              <a:t>2</a:t>
            </a:fld>
            <a:endParaRPr lang="en-US" altLang="en-US" sz="1300">
              <a:solidFill>
                <a:srgbClr val="000000"/>
              </a:solidFill>
            </a:endParaRPr>
          </a:p>
        </p:txBody>
      </p:sp>
    </p:spTree>
    <p:extLst>
      <p:ext uri="{BB962C8B-B14F-4D97-AF65-F5344CB8AC3E}">
        <p14:creationId xmlns:p14="http://schemas.microsoft.com/office/powerpoint/2010/main" val="2327577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Nurse informaticists also frequently play the role of IT champions which involves building consensus among other nurses and garnering buy-in for decisions regarding major HIT purchases.  </a:t>
            </a:r>
          </a:p>
          <a:p>
            <a:endParaRPr lang="en-US" altLang="en-US" smtClean="0"/>
          </a:p>
          <a:p>
            <a:r>
              <a:rPr lang="en-US" altLang="en-US" smtClean="0"/>
              <a:t>Lastly, an important role of the nurse informaticists is making sure that the nursing perspective is represented in organizational decisions pertaining to Health Information Technology. As the largest group of health professionals, nurses are the largest group of clinical end-users.  Thus, nursing informatics specialists ensure HIT systems conform to the work flow and informational needs of nurses.</a:t>
            </a:r>
          </a:p>
          <a:p>
            <a:endParaRPr lang="en-US" altLang="en-US" smtClean="0"/>
          </a:p>
          <a:p>
            <a:r>
              <a:rPr lang="en-US" altLang="en-US" smtClean="0"/>
              <a:t>In short, nurse informaticists can be thought of as liaisons (pronounced lay-iz-ons) from clinical staff to the IT department on many levels: in system selection, in design, in education, during implementation, and post-implementation.</a:t>
            </a:r>
          </a:p>
        </p:txBody>
      </p:sp>
      <p:sp>
        <p:nvSpPr>
          <p:cNvPr id="5120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89A7AB-DC05-49B4-AE92-7F5222F99426}"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2752223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Currently, more and more nurse informaticists are taking leadership roles that go beyond direct IT responsibilities.  As organizations begin to realize that IT is a strategic resource that enables the pursuit of other important organizational goals, nurses with expertise in informatics become key personnel to assist in these tasks.  </a:t>
            </a:r>
          </a:p>
          <a:p>
            <a:endParaRPr lang="en-US" altLang="en-US" smtClean="0"/>
          </a:p>
          <a:p>
            <a:r>
              <a:rPr lang="en-US" altLang="en-US" smtClean="0"/>
              <a:t>For example, the goals of improved patient safety and quality of care lend themselves well to the experience and expertise of nurse informaticists.  Likewise, initiatives requiring effective change management become "natural fits" for nurses with an informatics background.</a:t>
            </a:r>
          </a:p>
          <a:p>
            <a:endParaRPr lang="en-US" altLang="en-US" smtClean="0"/>
          </a:p>
          <a:p>
            <a:r>
              <a:rPr lang="en-US" altLang="en-US" smtClean="0"/>
              <a:t>In light of the incentives embedded in the HITECH (pronounced high tech) portion of the 2009 American Recovery and Reinvestment Act regarding "meaningful use" of HIT for the purposes of patient safety and quality improvement, we can expect nurse informaticists to continue moving into leadership roles in this capacity. </a:t>
            </a:r>
          </a:p>
          <a:p>
            <a:pPr eaLnBrk="1" hangingPunct="1"/>
            <a:r>
              <a:rPr lang="en-US" altLang="en-US" smtClean="0"/>
              <a:t> </a:t>
            </a:r>
          </a:p>
        </p:txBody>
      </p:sp>
      <p:sp>
        <p:nvSpPr>
          <p:cNvPr id="53251"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83EF9D-D370-4B57-A309-D680E77E3487}"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679775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Let’s consider some types of nursing Health IT applications that have evolved in recent history.</a:t>
            </a:r>
          </a:p>
          <a:p>
            <a:endParaRPr lang="en-US" altLang="en-US" smtClean="0"/>
          </a:p>
          <a:p>
            <a:r>
              <a:rPr lang="en-US" altLang="en-US" smtClean="0"/>
              <a:t>First, automation of documentation is possible with nurse rounding tools.  Every day, hospital nurses "round" on their patients and collect a myriad of information about the status of their patients -- at the bedside.  Similar to the earliest nursing computer applications that relied on punch-cards, more modern versions of these software packages may include a tablet that allows a nurse to quickly document the status of each patient, at the patient’s bedside.  By more quickly and accurately allowing a nurse to take care of responsibilities related to documentation, more time is afforded to the nurse to focus on direct patient care.</a:t>
            </a:r>
          </a:p>
        </p:txBody>
      </p:sp>
      <p:sp>
        <p:nvSpPr>
          <p:cNvPr id="55299"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2F5390-54FB-45BC-ADE6-09F0565C0A28}"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31078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Bar-code medication administration systems, referred to as BCMA (pronounced B-C-M-A) ensure that the right drug is given to the right patient at the right time.  Earlier in this lecture we learned that nurses spend a significant amount of time on administering medications -- a process that if not carried out perfectly can result in errors that may be harmful to the patient.</a:t>
            </a:r>
          </a:p>
          <a:p>
            <a:endParaRPr lang="en-US" altLang="en-US" smtClean="0"/>
          </a:p>
          <a:p>
            <a:r>
              <a:rPr lang="en-US" altLang="en-US" smtClean="0"/>
              <a:t>BCMA systems assign a  bar-coded tag to each medication and each patient for identification purposes.  Just like the check-out counter at a grocery store, which can identify each product sold,  barcode medication systems can be used to scan a patient’s arm bracelet and a drug that is about to be administered so that the system can document the delivery of the drug, and more importantly alert the nurse if the wrong drug or wrong patient has been inadvertently selected.  </a:t>
            </a:r>
          </a:p>
        </p:txBody>
      </p:sp>
      <p:sp>
        <p:nvSpPr>
          <p:cNvPr id="5734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CC63A3-36A5-4354-AB1C-291A0739E09F}"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109160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Nurse staffing systems are computerized software systems that allow nurse managers to plan for an appropriate level of staffing in their departments.  Individual nurses may have differing levels of experience and expertise.  Additionally, each hospital department has different levels of patient acuity (pronounced uh-cue-ity).  That is, some wings of the hospital are accustomed to seeing very sick patients, while others see less severe patients.  In addition, the severity of illness in patients seen in any given unit may change from month to month or even week to week.  Many changes are also associated with the season of the year (such as certain severe allergies that may occur most likely in the springtime).</a:t>
            </a:r>
          </a:p>
          <a:p>
            <a:endParaRPr lang="en-US" altLang="en-US" smtClean="0"/>
          </a:p>
          <a:p>
            <a:r>
              <a:rPr lang="en-US" altLang="en-US" smtClean="0"/>
              <a:t>Nurse staffing systems allow nurse managers to make decisions about what type and how many nurses are needed per shift for each unit.  Many times, historical data about patients is analyzed in such a way as to make sure that appropriately skilled nurses are scheduled.  These systems can be invaluable in assuring high quality care.</a:t>
            </a:r>
          </a:p>
        </p:txBody>
      </p:sp>
      <p:sp>
        <p:nvSpPr>
          <p:cNvPr id="59395"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4B13CA-2A63-4289-95B6-3B11A4E404F3}"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021657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Telehealth (tele pronounced like in telephone) is a broad term that includes telemedicine.  Telemedicine is the use of information and communication technologies to deliver, support, or enhance the delivery of health services.  Many telemedicine systems connect remote patients with doctors and other specialists when geographic or other constraints do not allow for easy patient travel.  Such systems typically involve video conferencing and other diagnostic devices including imaging and sound digitizers that allow physicians to examine patients virtually.  For example, a telemedicine system can allow physicians to listen to heart and lung sounds, or examine a patient’s rash or sore throat from afar.</a:t>
            </a:r>
          </a:p>
          <a:p>
            <a:endParaRPr lang="en-US" altLang="en-US" smtClean="0"/>
          </a:p>
          <a:p>
            <a:r>
              <a:rPr lang="en-US" altLang="en-US" smtClean="0"/>
              <a:t>Nurses play a key role in facilitating the telemedicine interaction by being physically co-located with the patient and assuring that the equipment is properly utilized and achieves clinically reliable readings.</a:t>
            </a:r>
          </a:p>
          <a:p>
            <a:endParaRPr lang="en-US" altLang="en-US" smtClean="0"/>
          </a:p>
          <a:p>
            <a:r>
              <a:rPr lang="en-US" altLang="en-US" smtClean="0"/>
              <a:t>Nurses can also play a key role in obtaining patient histories and further coordinating the patient’s care as appropriate.</a:t>
            </a:r>
          </a:p>
        </p:txBody>
      </p:sp>
      <p:sp>
        <p:nvSpPr>
          <p:cNvPr id="6144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023B32-A8FB-43F4-9BC7-49E2791C76FD}"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1024894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concludes Evolution of Nursing Informatics and HIT Tools Used by Nursing.  In summary, nursing informatics has a long and rich history of applying information technology to the enhancement of nursing practice.  The American Nurses Association has been committed to the specialty of nursing informatics for almost two decades.</a:t>
            </a:r>
          </a:p>
          <a:p>
            <a:endParaRPr lang="en-US" altLang="en-US" smtClean="0"/>
          </a:p>
          <a:p>
            <a:r>
              <a:rPr lang="en-US" altLang="en-US" smtClean="0"/>
              <a:t>Given their key role on the healthcare team, nurses with experience and interests in nursing informatics have progressively been moving into leadership positions for their organizations on projects related to IT as well as patient safety, quality of care, and change management.</a:t>
            </a:r>
          </a:p>
          <a:p>
            <a:endParaRPr lang="en-US" altLang="en-US" smtClean="0"/>
          </a:p>
          <a:p>
            <a:r>
              <a:rPr lang="en-US" altLang="en-US" smtClean="0"/>
              <a:t>As the healthcare industry continues to move forward with HIT implementations designed to improve quality of care and patient safety, it is essential that nurses with expertise in informatics play a key role to enhance these initiatives.</a:t>
            </a:r>
          </a:p>
          <a:p>
            <a:endParaRPr lang="en-US" altLang="en-US" smtClean="0"/>
          </a:p>
          <a:p>
            <a:r>
              <a:rPr lang="en-US" altLang="en-US" smtClean="0"/>
              <a:t>Nurse informaticists will have to interface with Chief Information Officers, other executives, vendors, and other healthcare professionals while continuing to be advocates for their patients.</a:t>
            </a:r>
          </a:p>
          <a:p>
            <a:pPr eaLnBrk="1" hangingPunct="1"/>
            <a:endParaRPr lang="en-US" altLang="en-US" smtClean="0"/>
          </a:p>
          <a:p>
            <a:pPr eaLnBrk="1" hangingPunct="1"/>
            <a:r>
              <a:rPr lang="en-US" altLang="en-US" smtClean="0"/>
              <a:t> </a:t>
            </a:r>
          </a:p>
        </p:txBody>
      </p:sp>
      <p:sp>
        <p:nvSpPr>
          <p:cNvPr id="63491"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2E6D9F-DE07-4B0A-8613-EAA18B3543DA}"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1974439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219200" y="685800"/>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p:txBody>
      </p:sp>
      <p:sp>
        <p:nvSpPr>
          <p:cNvPr id="2765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27653"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E4DC7C-C92C-4B70-AE7B-A9001B9B3293}"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4096991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548B50-333D-4EBA-B1D6-F84B4850F820}"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1285118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No Audio.</a:t>
            </a:r>
          </a:p>
          <a:p>
            <a:endParaRPr lang="en-US" dirty="0"/>
          </a:p>
        </p:txBody>
      </p:sp>
      <p:sp>
        <p:nvSpPr>
          <p:cNvPr id="4" name="Footer Placeholder 3"/>
          <p:cNvSpPr>
            <a:spLocks noGrp="1"/>
          </p:cNvSpPr>
          <p:nvPr>
            <p:ph type="ftr" sz="quarter" idx="10"/>
          </p:nvPr>
        </p:nvSpPr>
        <p:spPr/>
        <p:txBody>
          <a:bodyPr/>
          <a:lstStyle/>
          <a:p>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29</a:t>
            </a:fld>
            <a:endParaRPr lang="en-US" altLang="en-US"/>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273471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smtClean="0"/>
              <a:t>Nurses represent the largest health profession. Nurses work in virtually all settings where patient care is received.  This includes both in-patient and out-patient settings, as well as long-term care, hospice, public health, and emergency settings to name just a few.  </a:t>
            </a:r>
            <a:endParaRPr lang="en-US" altLang="en-US" dirty="0" smtClean="0"/>
          </a:p>
        </p:txBody>
      </p:sp>
      <p:sp>
        <p:nvSpPr>
          <p:cNvPr id="18435"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48B31A-37A8-4F1C-AFCC-0810F5E25018}" type="slidenum">
              <a:rPr lang="en-US" altLang="en-US" smtClean="0"/>
              <a:pPr/>
              <a:t>3</a:t>
            </a:fld>
            <a:endParaRPr lang="en-US" altLang="en-US"/>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32105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addition to providing direct nursing services, in a hospital setting, nurses by virtue of their training and responsibilities are the coordinators of each patient's care.  The nursing process, a philosophy common to all nursing professionals, includes Assessment, Nursing diagnosis, Identification of expected outcomes and treatment planning, Implementation of treatment, and Evaluation of patient status.</a:t>
            </a:r>
          </a:p>
          <a:p>
            <a:endParaRPr lang="en-US" altLang="en-US" smtClean="0"/>
          </a:p>
          <a:p>
            <a:r>
              <a:rPr lang="en-US" altLang="en-US" smtClean="0"/>
              <a:t>Each of these steps of the nursing process supports physically interacting with the patient as well as managing the patient's needs.  Thus, "information management" is integrated into everything that nurses routinely do.  Moreover, documenting all these steps, and the patient’s response to all of these steps, is part of all of these functions.</a:t>
            </a:r>
          </a:p>
        </p:txBody>
      </p:sp>
      <p:sp>
        <p:nvSpPr>
          <p:cNvPr id="2048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70970F-E19B-47E5-8B17-E3FC6CD280A1}"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58433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chart, based on a study by Hendrich (pronounced Hen drick ) et al, shows how nurses spend their time.  In addition to patient assessment, other important responsibilities of nurses include medication administration, care coordination, and patient care activities.  However, as can be seen, the largest portion of a nurse’s time (more than 1/3 of her or his time) is spent on documentation. </a:t>
            </a:r>
          </a:p>
          <a:p>
            <a:endParaRPr lang="en-US" altLang="en-US" smtClean="0"/>
          </a:p>
          <a:p>
            <a:r>
              <a:rPr lang="en-US" altLang="en-US" smtClean="0"/>
              <a:t>Some even estimate that nurses spend as much as 50% of their time on documentation.</a:t>
            </a:r>
          </a:p>
        </p:txBody>
      </p:sp>
      <p:sp>
        <p:nvSpPr>
          <p:cNvPr id="22531"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156B96-69FC-4D8C-A9E2-AF5BCDC336D2}"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408869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Many of these activities lend themselves well to automation.  In fact, some of these activities, when automated, bring synergies to the nursing process.</a:t>
            </a:r>
          </a:p>
          <a:p>
            <a:endParaRPr lang="en-US" altLang="en-US" smtClean="0"/>
          </a:p>
          <a:p>
            <a:r>
              <a:rPr lang="en-US" altLang="en-US" smtClean="0"/>
              <a:t>For example, computerized nursing documentation allows nurses to better manage and track the care processes, focusing on improving outcomes by implementing appropriate nursing care for identified problems.  </a:t>
            </a:r>
          </a:p>
          <a:p>
            <a:endParaRPr lang="en-US" altLang="en-US" smtClean="0"/>
          </a:p>
          <a:p>
            <a:endParaRPr lang="en-US" altLang="en-US" smtClean="0"/>
          </a:p>
          <a:p>
            <a:pPr eaLnBrk="1" hangingPunct="1"/>
            <a:r>
              <a:rPr lang="en-US" altLang="en-US" smtClean="0"/>
              <a:t> </a:t>
            </a:r>
          </a:p>
        </p:txBody>
      </p:sp>
      <p:sp>
        <p:nvSpPr>
          <p:cNvPr id="24579"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1ABF1F-379A-4A9E-A81F-49EB2C56D03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63145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Let's begin our study of the history of nursing informatics by tracking the definition of nursing informatics over time.</a:t>
            </a:r>
          </a:p>
          <a:p>
            <a:endParaRPr lang="en-US" altLang="en-US" smtClean="0"/>
          </a:p>
          <a:p>
            <a:r>
              <a:rPr lang="en-US" altLang="en-US" smtClean="0"/>
              <a:t>The American Nurses Association defined nursing informatics as "the specialty that integrates nursing science, computer science, and information science in identifying, collecting, processing, and managing data and information to support nursing practice, administration, education, research and the expansion of nursing knowledge.“</a:t>
            </a:r>
          </a:p>
          <a:p>
            <a:endParaRPr lang="en-US" altLang="en-US" smtClean="0"/>
          </a:p>
          <a:p>
            <a:r>
              <a:rPr lang="en-US" altLang="en-US" smtClean="0"/>
              <a:t>Underlined on the slide are the key words of this definition.  Specifically, at the heart of this definition is identifying, collecting and processing of information.  This definition is from 1994.</a:t>
            </a:r>
          </a:p>
          <a:p>
            <a:pPr eaLnBrk="1" hangingPunct="1"/>
            <a:r>
              <a:rPr lang="en-US" altLang="en-US" smtClean="0"/>
              <a:t> </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46C663-0D12-49C3-84EB-EC86228A9304}"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3993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By 2001, the American Nurses Association updated its definition to focus more on informatics for the "support of patients, nurses, and other providers in their decision making."  You can see the expanded role nursing informatics was having by moving from "managing" data (per the 1994 definition)... to utilizing information for improved decision-making.</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CC7412-8DF8-4005-9502-009DECFABBC3}"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15225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 even more recent definition from the American Nurses Association takes the role of nursing informatics one step further.  Now, the focus is on managing and communicating data for improved information, knowledge and wisdom in the practice of nursing.</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B1161C-A6BB-4FBF-A734-BA54139A75A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448124590"/>
      </p:ext>
    </p:extLst>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1.jpeg" Type="http://schemas.openxmlformats.org/officeDocument/2006/relationships/image"/>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3.xml.rels><?xml version="1.0" encoding="UTF-8" standalone="no"?>
<Relationships xmlns="http://schemas.openxmlformats.org/package/2006/relationships">
<Relationship Id="rId1" Target="../slideMasters/slideMaster1.xml" Type="http://schemas.openxmlformats.org/officeDocument/2006/relationships/slideMaster"/>
<Relationship Id="rId2" Target="http://accessibility.psu.edu/microsoftoffice/powerpoint/" TargetMode="External" Type="http://schemas.openxmlformats.org/officeDocument/2006/relationships/hyperlink"/>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9"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15"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7"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8"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dirty="0" smtClean="0"/>
              <a:t>Click to edit Master text styles</a:t>
            </a:r>
          </a:p>
        </p:txBody>
      </p:sp>
      <p:sp>
        <p:nvSpPr>
          <p:cNvPr id="19"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84059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2510608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dirty="0" smtClean="0"/>
              <a:t>Click to edit Master text styles</a:t>
            </a:r>
          </a:p>
          <a:p>
            <a:pPr lvl="1"/>
            <a:r>
              <a:rPr lang="en-US" dirty="0"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18262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dirty="0"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4786046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rPr>
              <a:t>Creating a Custom Layout</a:t>
            </a:r>
          </a:p>
          <a:p>
            <a:r>
              <a:rPr lang="en-US" dirty="0">
                <a:solidFill>
                  <a:prstClr val="black"/>
                </a:solidFill>
                <a:cs typeface="+mn-cs"/>
              </a:rPr>
              <a:t>Follow the instructions on this slide layout if none of the existing layouts (in the current template) work well for the current slide you would like to create or edit.</a:t>
            </a:r>
          </a:p>
        </p:txBody>
      </p:sp>
      <p:sp>
        <p:nvSpPr>
          <p:cNvPr id="6" name="TextBox 5"/>
          <p:cNvSpPr txBox="1"/>
          <p:nvPr userDrawn="1"/>
        </p:nvSpPr>
        <p:spPr>
          <a:xfrm>
            <a:off x="101600" y="2567642"/>
            <a:ext cx="9144000" cy="3970318"/>
          </a:xfrm>
          <a:prstGeom prst="rect">
            <a:avLst/>
          </a:prstGeom>
          <a:noFill/>
        </p:spPr>
        <p:txBody>
          <a:bodyPr wrap="square" rtlCol="0">
            <a:spAutoFit/>
          </a:bodyPr>
          <a:lstStyle/>
          <a:p>
            <a:r>
              <a:rPr lang="en-US" dirty="0">
                <a:solidFill>
                  <a:prstClr val="black"/>
                </a:solidFill>
                <a:cs typeface="+mn-cs"/>
              </a:rPr>
              <a:t>To create a custom new layout, </a:t>
            </a:r>
            <a:r>
              <a:rPr lang="en-US" b="1" dirty="0">
                <a:solidFill>
                  <a:prstClr val="black"/>
                </a:solidFill>
                <a:cs typeface="+mn-cs"/>
              </a:rPr>
              <a:t>in the Slide Master view </a:t>
            </a:r>
            <a:r>
              <a:rPr lang="en-US" dirty="0">
                <a:solidFill>
                  <a:prstClr val="black"/>
                </a:solidFill>
                <a:cs typeface="+mn-cs"/>
              </a:rPr>
              <a:t>do the following:</a:t>
            </a:r>
          </a:p>
          <a:p>
            <a:pPr marL="214313" indent="-214313">
              <a:buFont typeface="Arial" panose="020B0604020202020204" pitchFamily="34" charset="0"/>
              <a:buChar char="•"/>
            </a:pPr>
            <a:r>
              <a:rPr lang="en-US" b="1" dirty="0">
                <a:solidFill>
                  <a:prstClr val="black"/>
                </a:solidFill>
                <a:cs typeface="+mn-cs"/>
              </a:rPr>
              <a:t>DUPLICATE</a:t>
            </a:r>
            <a:r>
              <a:rPr lang="en-US" dirty="0">
                <a:solidFill>
                  <a:prstClr val="black"/>
                </a:solidFill>
                <a:cs typeface="+mn-cs"/>
              </a:rPr>
              <a:t> an existing layout to create a new layout.</a:t>
            </a:r>
          </a:p>
          <a:p>
            <a:pPr marL="214313" indent="-214313">
              <a:buFont typeface="Arial" panose="020B0604020202020204" pitchFamily="34" charset="0"/>
              <a:buChar char="•"/>
            </a:pPr>
            <a:r>
              <a:rPr lang="en-US" b="1" dirty="0">
                <a:solidFill>
                  <a:prstClr val="black"/>
                </a:solidFill>
                <a:cs typeface="+mn-cs"/>
              </a:rPr>
              <a:t>RENAME</a:t>
            </a:r>
            <a:r>
              <a:rPr lang="en-US" dirty="0">
                <a:solidFill>
                  <a:prstClr val="black"/>
                </a:solidFill>
                <a:cs typeface="+mn-cs"/>
              </a:rPr>
              <a:t> the new layout.</a:t>
            </a:r>
          </a:p>
          <a:p>
            <a:pPr marL="214313" indent="-214313">
              <a:buFont typeface="Arial" panose="020B0604020202020204" pitchFamily="34" charset="0"/>
              <a:buChar char="•"/>
            </a:pPr>
            <a:r>
              <a:rPr lang="en-US" b="1" dirty="0">
                <a:solidFill>
                  <a:prstClr val="black"/>
                </a:solidFill>
                <a:cs typeface="+mn-cs"/>
              </a:rPr>
              <a:t>Insert or Remove as appropriate PLACEHOLDERS </a:t>
            </a:r>
            <a:r>
              <a:rPr lang="en-US" dirty="0">
                <a:solidFill>
                  <a:prstClr val="black"/>
                </a:solidFill>
                <a:cs typeface="+mn-cs"/>
              </a:rPr>
              <a:t>on your new layout, resizing &amp; formatting as appropriate. </a:t>
            </a:r>
            <a:r>
              <a:rPr lang="en-US" sz="1600" dirty="0">
                <a:solidFill>
                  <a:prstClr val="black"/>
                </a:solidFill>
                <a:cs typeface="+mn-cs"/>
              </a:rPr>
              <a:t>(Do not edit your content in the slide master. All content should be edited in the normal presentation design view.) </a:t>
            </a:r>
            <a:r>
              <a:rPr lang="en-US" b="1" dirty="0">
                <a:solidFill>
                  <a:prstClr val="black"/>
                </a:solidFill>
                <a:cs typeface="+mn-cs"/>
              </a:rPr>
              <a:t>NEVER REMOVE THE LAYOUT’S TITLE CONTAINER</a:t>
            </a:r>
            <a:r>
              <a:rPr lang="en-US" dirty="0">
                <a:solidFill>
                  <a:prstClr val="black"/>
                </a:solidFill>
                <a:cs typeface="+mn-cs"/>
              </a:rPr>
              <a:t>. </a:t>
            </a:r>
            <a:r>
              <a:rPr lang="en-US" sz="1600" dirty="0">
                <a:solidFill>
                  <a:prstClr val="black"/>
                </a:solidFill>
                <a:cs typeface="+mn-cs"/>
              </a:rPr>
              <a:t>(It can be resized or formatted, but never removed.)</a:t>
            </a:r>
            <a:endParaRPr lang="en-US" dirty="0">
              <a:solidFill>
                <a:prstClr val="black"/>
              </a:solidFill>
              <a:cs typeface="+mn-cs"/>
            </a:endParaRPr>
          </a:p>
          <a:p>
            <a:pPr marL="214313" indent="-214313">
              <a:buFont typeface="Arial" panose="020B0604020202020204" pitchFamily="34" charset="0"/>
              <a:buChar char="•"/>
            </a:pPr>
            <a:r>
              <a:rPr lang="en-US" dirty="0">
                <a:solidFill>
                  <a:prstClr val="black"/>
                </a:solidFill>
                <a:cs typeface="+mn-cs"/>
              </a:rPr>
              <a:t>Check the </a:t>
            </a:r>
            <a:r>
              <a:rPr lang="en-US" b="1" dirty="0">
                <a:solidFill>
                  <a:prstClr val="black"/>
                </a:solidFill>
                <a:cs typeface="+mn-cs"/>
              </a:rPr>
              <a:t>READING ORDER </a:t>
            </a:r>
            <a:r>
              <a:rPr lang="en-US" dirty="0">
                <a:solidFill>
                  <a:prstClr val="black"/>
                </a:solidFill>
                <a:cs typeface="+mn-cs"/>
              </a:rPr>
              <a:t>of your new layout. (</a:t>
            </a:r>
            <a:r>
              <a:rPr lang="en-US" sz="1350" u="sng" dirty="0">
                <a:solidFill>
                  <a:prstClr val="black"/>
                </a:solidFill>
                <a:latin typeface="Arial"/>
                <a:cs typeface="+mn-cs"/>
                <a:hlinkClick r:id="rId2"/>
              </a:rPr>
              <a:t>http://accessibility.psu.edu/microsoftoffice/powerpoint/</a:t>
            </a:r>
            <a:r>
              <a:rPr lang="en-US" sz="1350" dirty="0">
                <a:solidFill>
                  <a:prstClr val="black"/>
                </a:solidFill>
                <a:latin typeface="Arial"/>
                <a:cs typeface="+mn-cs"/>
              </a:rPr>
              <a:t>) </a:t>
            </a:r>
            <a:r>
              <a:rPr lang="en-US" dirty="0">
                <a:solidFill>
                  <a:prstClr val="black"/>
                </a:solidFill>
                <a:cs typeface="+mn-cs"/>
              </a:rPr>
              <a:t>Reorder as appropriate so the slide layout’s </a:t>
            </a:r>
            <a:r>
              <a:rPr lang="en-US" b="1" dirty="0">
                <a:solidFill>
                  <a:prstClr val="black"/>
                </a:solidFill>
                <a:cs typeface="+mn-cs"/>
              </a:rPr>
              <a:t>TITLE is read first</a:t>
            </a:r>
            <a:r>
              <a:rPr lang="en-US" dirty="0">
                <a:solidFill>
                  <a:prstClr val="black"/>
                </a:solidFill>
                <a:cs typeface="+mn-cs"/>
              </a:rPr>
              <a:t>.</a:t>
            </a:r>
          </a:p>
          <a:p>
            <a:pPr marL="214313" indent="-214313">
              <a:buFont typeface="Arial" panose="020B0604020202020204" pitchFamily="34" charset="0"/>
              <a:buChar char="•"/>
            </a:pPr>
            <a:r>
              <a:rPr lang="en-US" b="1" dirty="0">
                <a:solidFill>
                  <a:prstClr val="black"/>
                </a:solidFill>
                <a:cs typeface="+mn-cs"/>
              </a:rPr>
              <a:t>SAVE</a:t>
            </a:r>
            <a:r>
              <a:rPr lang="en-US" dirty="0">
                <a:solidFill>
                  <a:prstClr val="black"/>
                </a:solidFill>
                <a:cs typeface="+mn-cs"/>
              </a:rPr>
              <a:t> your presentation.</a:t>
            </a:r>
          </a:p>
          <a:p>
            <a:pPr marL="214313" indent="-214313">
              <a:buFont typeface="Arial" panose="020B0604020202020204" pitchFamily="34" charset="0"/>
              <a:buChar char="•"/>
            </a:pPr>
            <a:r>
              <a:rPr lang="en-US" b="1" dirty="0">
                <a:solidFill>
                  <a:prstClr val="black"/>
                </a:solidFill>
                <a:cs typeface="+mn-cs"/>
              </a:rPr>
              <a:t>Close the Master View </a:t>
            </a:r>
            <a:r>
              <a:rPr lang="en-US" dirty="0">
                <a:solidFill>
                  <a:prstClr val="black"/>
                </a:solidFill>
                <a:cs typeface="+mn-cs"/>
              </a:rPr>
              <a:t>and return to your normal editing (design) view.</a:t>
            </a:r>
          </a:p>
          <a:p>
            <a:pPr marL="214313" indent="-214313">
              <a:buFont typeface="Arial" panose="020B0604020202020204" pitchFamily="34" charset="0"/>
              <a:buChar char="•"/>
            </a:pPr>
            <a:r>
              <a:rPr lang="en-US" b="1" dirty="0">
                <a:solidFill>
                  <a:prstClr val="black"/>
                </a:solidFill>
                <a:cs typeface="+mn-cs"/>
              </a:rPr>
              <a:t>Insert a new slide using </a:t>
            </a:r>
            <a:r>
              <a:rPr lang="en-US" b="1">
                <a:solidFill>
                  <a:prstClr val="black"/>
                </a:solidFill>
                <a:cs typeface="+mn-cs"/>
              </a:rPr>
              <a:t>your custom-named </a:t>
            </a:r>
            <a:r>
              <a:rPr lang="en-US" b="1" dirty="0">
                <a:solidFill>
                  <a:prstClr val="black"/>
                </a:solidFill>
                <a:cs typeface="+mn-cs"/>
              </a:rPr>
              <a:t>new layout </a:t>
            </a:r>
            <a:r>
              <a:rPr lang="en-US" dirty="0">
                <a:solidFill>
                  <a:prstClr val="black"/>
                </a:solidFill>
                <a:cs typeface="+mn-cs"/>
              </a:rPr>
              <a:t>or apply the new layout to an existing slide.</a:t>
            </a:r>
          </a:p>
        </p:txBody>
      </p:sp>
    </p:spTree>
    <p:extLst>
      <p:ext uri="{BB962C8B-B14F-4D97-AF65-F5344CB8AC3E}">
        <p14:creationId xmlns:p14="http://schemas.microsoft.com/office/powerpoint/2010/main" val="208161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42138121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C Lecture w/referenc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0564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42487847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triple colum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779007"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6050577" y="1600200"/>
            <a:ext cx="2635250" cy="4572000"/>
          </a:xfrm>
          <a:prstGeom prst="rect">
            <a:avLst/>
          </a:prstGeom>
        </p:spPr>
        <p:txBody>
          <a:bodyPr/>
          <a:lstStyle>
            <a:lvl1pPr>
              <a:defRPr sz="2800"/>
            </a:lvl1pPr>
            <a:lvl2pPr>
              <a:buSzPct val="85000"/>
              <a:defRPr sz="2400"/>
            </a:lvl2pPr>
            <a:lvl3pPr marL="1143000" indent="-228600">
              <a:buSzPct val="80000"/>
              <a:buFont typeface="Courier New" panose="02070309020205020404" pitchFamily="49" charset="0"/>
              <a:buChar char="o"/>
              <a:defRPr lang="en-US" sz="20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sz="1800"/>
            </a:lvl4pPr>
            <a:lvl5pPr marL="2057400" indent="-228600">
              <a:buSzPct val="70000"/>
              <a:buFont typeface="Wingdings" panose="05000000000000000000" pitchFamily="2" charset="2"/>
              <a:buChar char="q"/>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050577" y="6263640"/>
            <a:ext cx="2034420"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253889"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
          <p:cNvSpPr>
            <a:spLocks noGrp="1"/>
          </p:cNvSpPr>
          <p:nvPr>
            <p:ph type="body" sz="quarter" idx="35" hasCustomPrompt="1"/>
          </p:nvPr>
        </p:nvSpPr>
        <p:spPr>
          <a:xfrm>
            <a:off x="3414258"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40565033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8945554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0046780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6517893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79881980"/>
      </p:ext>
    </p:extLst>
  </p:cSld>
  <p:clrMapOvr>
    <a:masterClrMapping/>
  </p:clrMapOvr>
  <p:timing>
    <p:tnLst>
      <p:par>
        <p:cTn id="1" dur="indefinite" restart="never" nodeType="tmRoot"/>
      </p:par>
    </p:tnLst>
  </p:timing>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slideLayouts/slideLayout12.xml" Type="http://schemas.openxmlformats.org/officeDocument/2006/relationships/slideLayout"/>
<Relationship Id="rId13" Target="../slideLayouts/slideLayout13.xml" Type="http://schemas.openxmlformats.org/officeDocument/2006/relationships/slideLayout"/>
<Relationship Id="rId14" Target="../theme/theme1.xml" Type="http://schemas.openxmlformats.org/officeDocument/2006/relationships/them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cs typeface="+mn-cs"/>
              </a:rPr>
              <a:pPr/>
              <a:t>‹#›</a:t>
            </a:fld>
            <a:endParaRPr lang="en-US" dirty="0">
              <a:cs typeface="+mn-cs"/>
            </a:endParaRPr>
          </a:p>
        </p:txBody>
      </p:sp>
    </p:spTree>
    <p:extLst>
      <p:ext uri="{BB962C8B-B14F-4D97-AF65-F5344CB8AC3E}">
        <p14:creationId xmlns:p14="http://schemas.microsoft.com/office/powerpoint/2010/main" val="3914287223"/>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notesSlides/notesSlide1.xml" Type="http://schemas.openxmlformats.org/officeDocument/2006/relationships/notesSlide"/>
<Relationship Id="rId3" Target="http://creativecommons.org/licenses/by-nc-sa/4.0/" TargetMode="External" Type="http://schemas.openxmlformats.org/officeDocument/2006/relationships/hyperlink"/>
</Relationships>

</file>

<file path=ppt/slides/_rels/slide10.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0.xml" Type="http://schemas.openxmlformats.org/officeDocument/2006/relationships/notesSlide"/>
<Relationship Id="rId3" Target="../media/image5.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1.xml" Type="http://schemas.openxmlformats.org/officeDocument/2006/relationships/notesSlide"/>
</Relationships>

</file>

<file path=ppt/slides/_rels/slide12.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2.xml" Type="http://schemas.openxmlformats.org/officeDocument/2006/relationships/notesSlide"/>
</Relationships>

</file>

<file path=ppt/slides/_rels/slide1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3.xml" Type="http://schemas.openxmlformats.org/officeDocument/2006/relationships/notesSlide"/>
</Relationships>

</file>

<file path=ppt/slides/_rels/slide1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4.xml" Type="http://schemas.openxmlformats.org/officeDocument/2006/relationships/notesSlide"/>
</Relationships>

</file>

<file path=ppt/slides/_rels/slide1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5.xml" Type="http://schemas.openxmlformats.org/officeDocument/2006/relationships/notesSlide"/>
</Relationships>

</file>

<file path=ppt/slides/_rels/slide16.xml.rels><?xml version="1.0" encoding="UTF-8" standalone="no"?>
<Relationships xmlns="http://schemas.openxmlformats.org/package/2006/relationships">
<Relationship Id="rId1" Target="../slideLayouts/slideLayout9.xml" Type="http://schemas.openxmlformats.org/officeDocument/2006/relationships/slideLayout"/>
<Relationship Id="rId2" Target="../notesSlides/notesSlide16.xml" Type="http://schemas.openxmlformats.org/officeDocument/2006/relationships/notesSlide"/>
<Relationship Id="rId3" Target="../media/image6.pn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9.xml" Type="http://schemas.openxmlformats.org/officeDocument/2006/relationships/slideLayout"/>
<Relationship Id="rId2" Target="../notesSlides/notesSlide17.xml" Type="http://schemas.openxmlformats.org/officeDocument/2006/relationships/notesSlide"/>
<Relationship Id="rId3" Target="../media/image7.pn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9.xml" Type="http://schemas.openxmlformats.org/officeDocument/2006/relationships/slideLayout"/>
<Relationship Id="rId2" Target="../notesSlides/notesSlide18.xml" Type="http://schemas.openxmlformats.org/officeDocument/2006/relationships/notesSlide"/>
<Relationship Id="rId3" Target="../media/image8.pn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9.xml" Type="http://schemas.openxmlformats.org/officeDocument/2006/relationships/notesSlide"/>
</Relationships>

</file>

<file path=ppt/slides/_rels/slide2.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xml" Type="http://schemas.openxmlformats.org/officeDocument/2006/relationships/notesSlide"/>
</Relationships>

</file>

<file path=ppt/slides/_rels/slide20.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0.xml" Type="http://schemas.openxmlformats.org/officeDocument/2006/relationships/notesSlide"/>
</Relationships>

</file>

<file path=ppt/slides/_rels/slide21.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1.xml" Type="http://schemas.openxmlformats.org/officeDocument/2006/relationships/notesSlide"/>
</Relationships>

</file>

<file path=ppt/slides/_rels/slide2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2.xml" Type="http://schemas.openxmlformats.org/officeDocument/2006/relationships/notesSlide"/>
<Relationship Id="rId3" Target="../media/image9.jpeg" Type="http://schemas.openxmlformats.org/officeDocument/2006/relationships/image"/>
</Relationships>

</file>

<file path=ppt/slides/_rels/slide23.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3.xml" Type="http://schemas.openxmlformats.org/officeDocument/2006/relationships/notesSlide"/>
<Relationship Id="rId3" Target="../media/image10.jpeg" Type="http://schemas.openxmlformats.org/officeDocument/2006/relationships/image"/>
</Relationships>

</file>

<file path=ppt/slides/_rels/slide2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4.xml" Type="http://schemas.openxmlformats.org/officeDocument/2006/relationships/notesSlide"/>
<Relationship Id="rId3" Target="../media/image11.jpeg" Type="http://schemas.openxmlformats.org/officeDocument/2006/relationships/image"/>
</Relationships>

</file>

<file path=ppt/slides/_rels/slide2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5.xml" Type="http://schemas.openxmlformats.org/officeDocument/2006/relationships/notesSlide"/>
<Relationship Id="rId3" Target="../media/image12.jpeg"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10.xml" Type="http://schemas.openxmlformats.org/officeDocument/2006/relationships/slideLayout"/>
<Relationship Id="rId2" Target="../notesSlides/notesSlide26.xml" Type="http://schemas.openxmlformats.org/officeDocument/2006/relationships/notesSlide"/>
</Relationships>

</file>

<file path=ppt/slides/_rels/slide27.xml.rels><?xml version="1.0" encoding="UTF-8" standalone="no"?>
<Relationships xmlns="http://schemas.openxmlformats.org/package/2006/relationships">
<Relationship Id="rId1" Target="../slideLayouts/slideLayout11.xml" Type="http://schemas.openxmlformats.org/officeDocument/2006/relationships/slideLayout"/>
<Relationship Id="rId2" Target="../notesSlides/notesSlide27.xml" Type="http://schemas.openxmlformats.org/officeDocument/2006/relationships/notesSlide"/>
<Relationship Id="rId3" Target="http://xnet.kp.org/permanentejournal/sum08/time-study.pdf" TargetMode="External" Type="http://schemas.openxmlformats.org/officeDocument/2006/relationships/hyperlink"/>
<Relationship Id="rId4" Target="http://www.himss.org/content/files/HIMSS2009NursingInformaticsImpactSurveyFullResults.pdf" TargetMode="External" Type="http://schemas.openxmlformats.org/officeDocument/2006/relationships/hyperlink"/>
<Relationship Id="rId5" Target="http://www.nursingworld.org/FunctionalMenuCategories/AboutANA/Leadership-Governance/Reports/AgendafortheFuture.pdf" TargetMode="External" Type="http://schemas.openxmlformats.org/officeDocument/2006/relationships/hyperlink"/>
<Relationship Id="rId6" Target="http://www.nursingworld.org/EspeciallyForYou/StudentNurses/Thenursingprocess.aspx" TargetMode="External" Type="http://schemas.openxmlformats.org/officeDocument/2006/relationships/hyperlink"/>
</Relationships>

</file>

<file path=ppt/slides/_rels/slide28.xml.rels><?xml version="1.0" encoding="UTF-8" standalone="no"?>
<Relationships xmlns="http://schemas.openxmlformats.org/package/2006/relationships">
<Relationship Id="rId1" Target="../slideLayouts/slideLayout11.xml" Type="http://schemas.openxmlformats.org/officeDocument/2006/relationships/slideLayout"/>
<Relationship Id="rId10" Target="http://www.flickr.com/photos/nielsvaneck/1490570992/" TargetMode="External" Type="http://schemas.openxmlformats.org/officeDocument/2006/relationships/hyperlink"/>
<Relationship Id="rId11" Target="http://www.army.mil/media/113513" TargetMode="External" Type="http://schemas.openxmlformats.org/officeDocument/2006/relationships/hyperlink"/>
<Relationship Id="rId12" Target="commons.wikimedia.org/wiki/File:USID_P-Tag_On_Wrist_With_Barcode.jpg" TargetMode="External" Type="http://schemas.openxmlformats.org/officeDocument/2006/relationships/hyperlink"/>
<Relationship Id="rId13" Target="http://www.army.mil/" TargetMode="External" Type="http://schemas.openxmlformats.org/officeDocument/2006/relationships/hyperlink"/>
<Relationship Id="rId14" Target="http://www.army.mil/media/170544" TargetMode="External" Type="http://schemas.openxmlformats.org/officeDocument/2006/relationships/hyperlink"/>
<Relationship Id="rId2" Target="../notesSlides/notesSlide28.xml" Type="http://schemas.openxmlformats.org/officeDocument/2006/relationships/notesSlide"/>
<Relationship Id="rId3" Target="http://www.flickr.com/photos/poramapon/152352834/in/set-72157600230431461" TargetMode="External" Type="http://schemas.openxmlformats.org/officeDocument/2006/relationships/hyperlink"/>
<Relationship Id="rId4" Target="http://commons.wikimedia.org/wiki/File:Blue-punch-card-back.png" TargetMode="External" Type="http://schemas.openxmlformats.org/officeDocument/2006/relationships/hyperlink"/>
<Relationship Id="rId5" Target="http://en.wikipedia.org/wiki/File:Ibm704.gif" TargetMode="External" Type="http://schemas.openxmlformats.org/officeDocument/2006/relationships/hyperlink"/>
<Relationship Id="rId6" Target="http://www.flickr.com/photos/liewcf/3547134847/" TargetMode="External" Type="http://schemas.openxmlformats.org/officeDocument/2006/relationships/hyperlink"/>
<Relationship Id="rId7" Target="http://en.wikipedia.org/wiki/File:US_Navy_041019-N-5821P019_Airman_Lauren_Thurgood_of_Las_Vegas,_Nev.,_pulls_patient_medical_records_in_the_inpatient_ward_aboard_the_conventionally_powered_aircraft_carrier_USS_Kitty_Hawk.jpg" TargetMode="External" Type="http://schemas.openxmlformats.org/officeDocument/2006/relationships/hyperlink"/>
<Relationship Id="rId8" Target="http://www.flickr.com/photos/jiscimages/435110462/" TargetMode="External" Type="http://schemas.openxmlformats.org/officeDocument/2006/relationships/hyperlink"/>
<Relationship Id="rId9" Target="http://en.wikipedia.org/wiki/File:OriginalSimon.jpg" TargetMode="External" Type="http://schemas.openxmlformats.org/officeDocument/2006/relationships/hyperlink"/>
</Relationships>

</file>

<file path=ppt/slides/_rels/slide29.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29.xml" Type="http://schemas.openxmlformats.org/officeDocument/2006/relationships/notesSlide"/>
</Relationships>

</file>

<file path=ppt/slides/_rels/slide3.xml.rels><?xml version="1.0" encoding="UTF-8" standalone="no"?>
<Relationships xmlns="http://schemas.openxmlformats.org/package/2006/relationships">
<Relationship Id="rId1" Target="../slideLayouts/slideLayout6.xml" Type="http://schemas.openxmlformats.org/officeDocument/2006/relationships/slideLayout"/>
<Relationship Id="rId2" Target="../notesSlides/notesSlide3.xml" Type="http://schemas.openxmlformats.org/officeDocument/2006/relationships/notesSlide"/>
</Relationships>

</file>

<file path=ppt/slides/_rels/slide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4.xml" Type="http://schemas.openxmlformats.org/officeDocument/2006/relationships/notesSlide"/>
<Relationship Id="rId3" Target="../media/image2.jpe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9.xml" Type="http://schemas.openxmlformats.org/officeDocument/2006/relationships/slideLayout"/>
<Relationship Id="rId2" Target="../notesSlides/notesSlide5.xml" Type="http://schemas.openxmlformats.org/officeDocument/2006/relationships/notesSlide"/>
<Relationship Id="rId3" Target="../media/image3.jpe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9.xml" Type="http://schemas.openxmlformats.org/officeDocument/2006/relationships/slideLayout"/>
<Relationship Id="rId2" Target="../notesSlides/notesSlide6.xml" Type="http://schemas.openxmlformats.org/officeDocument/2006/relationships/notesSlide"/>
<Relationship Id="rId3" Target="../media/image4.jpe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7.xml" Type="http://schemas.openxmlformats.org/officeDocument/2006/relationships/notesSlide"/>
</Relationships>

</file>

<file path=ppt/slides/_rels/slide8.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8.xml" Type="http://schemas.openxmlformats.org/officeDocument/2006/relationships/notesSlide"/>
</Relationships>

</file>

<file path=ppt/slides/_rels/slide9.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9.xml" Type="http://schemas.openxmlformats.org/officeDocument/2006/relationships/notesSlid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History of Health Information Technology in the U.S.</a:t>
            </a:r>
          </a:p>
        </p:txBody>
      </p:sp>
      <p:sp>
        <p:nvSpPr>
          <p:cNvPr id="15363" name="Text Placeholder 2"/>
          <p:cNvSpPr>
            <a:spLocks noGrp="1"/>
          </p:cNvSpPr>
          <p:nvPr>
            <p:ph type="body" sz="half" idx="2"/>
          </p:nvPr>
        </p:nvSpPr>
        <p:spPr/>
        <p:txBody>
          <a:bodyPr/>
          <a:lstStyle/>
          <a:p>
            <a:r>
              <a:rPr lang="en-US" altLang="en-US" dirty="0" smtClean="0"/>
              <a:t>Evolution of Nursing Informatics </a:t>
            </a:r>
            <a:r>
              <a:rPr lang="en-US" altLang="en-US" dirty="0" smtClean="0"/>
              <a:t>and HIT </a:t>
            </a:r>
            <a:r>
              <a:rPr lang="en-US" altLang="en-US" dirty="0" smtClean="0"/>
              <a:t>Tools Used by Nursing</a:t>
            </a:r>
          </a:p>
        </p:txBody>
      </p:sp>
      <p:sp>
        <p:nvSpPr>
          <p:cNvPr id="15364" name="Text Placeholder 4"/>
          <p:cNvSpPr>
            <a:spLocks noGrp="1"/>
          </p:cNvSpPr>
          <p:nvPr>
            <p:ph type="body" sz="quarter" idx="11"/>
          </p:nvPr>
        </p:nvSpPr>
        <p:spPr/>
        <p:txBody>
          <a:bodyPr/>
          <a:lstStyle/>
          <a:p>
            <a:endParaRPr lang="en-US" altLang="en-US" dirty="0"/>
          </a:p>
        </p:txBody>
      </p:sp>
      <p:sp>
        <p:nvSpPr>
          <p:cNvPr id="6" name="Text Placeholder 5"/>
          <p:cNvSpPr>
            <a:spLocks noGrp="1"/>
          </p:cNvSpPr>
          <p:nvPr>
            <p:ph type="body" sz="quarter" idx="12"/>
          </p:nvPr>
        </p:nvSpPr>
        <p:spPr/>
        <p:txBody>
          <a:bodyPr/>
          <a:lstStyle/>
          <a:p>
            <a:r>
              <a:rPr lang="en-US" dirty="0"/>
              <a:t>This material (Comp </a:t>
            </a:r>
            <a:r>
              <a:rPr lang="en-US" dirty="0" smtClean="0"/>
              <a:t>5 </a:t>
            </a:r>
            <a:r>
              <a:rPr lang="en-US" dirty="0"/>
              <a:t>Unit </a:t>
            </a:r>
            <a:r>
              <a:rPr lang="en-US" dirty="0" smtClean="0"/>
              <a:t>5) </a:t>
            </a:r>
            <a:r>
              <a:rPr lang="en-US" dirty="0"/>
              <a:t>was developed by the University of Alabama at Birmingham, funded by the Department of Health and Human Services, Office of the National Coordinator for Health Information Technology under Award Number 90WT0007. </a:t>
            </a:r>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a:rPr>
              <a:t>http://creativecommons.org</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7"/>
          <p:cNvSpPr>
            <a:spLocks noGrp="1"/>
          </p:cNvSpPr>
          <p:nvPr>
            <p:ph type="title"/>
          </p:nvPr>
        </p:nvSpPr>
        <p:spPr/>
        <p:txBody>
          <a:bodyPr/>
          <a:lstStyle/>
          <a:p>
            <a:r>
              <a:rPr lang="en-US" altLang="en-US" smtClean="0"/>
              <a:t>Evolution of Nursing Informatics</a:t>
            </a:r>
          </a:p>
        </p:txBody>
      </p:sp>
      <p:sp>
        <p:nvSpPr>
          <p:cNvPr id="24582" name="Content Placeholder 14"/>
          <p:cNvSpPr>
            <a:spLocks noGrp="1"/>
          </p:cNvSpPr>
          <p:nvPr>
            <p:ph sz="quarter" idx="14"/>
          </p:nvPr>
        </p:nvSpPr>
        <p:spPr/>
        <p:txBody>
          <a:bodyPr/>
          <a:lstStyle/>
          <a:p>
            <a:r>
              <a:rPr lang="en-US" sz="2400" dirty="0" smtClean="0"/>
              <a:t>Nurses have been involved in “informatics” since the 1960s</a:t>
            </a:r>
          </a:p>
          <a:p>
            <a:r>
              <a:rPr lang="en-US" sz="2400" dirty="0" smtClean="0"/>
              <a:t>San Jose Hospital (1965): Nurses recorded their observation on a check list which was then converted into punched cards for computer entry</a:t>
            </a:r>
          </a:p>
        </p:txBody>
      </p:sp>
      <p:sp>
        <p:nvSpPr>
          <p:cNvPr id="2" name="Text Placeholder 1"/>
          <p:cNvSpPr>
            <a:spLocks noGrp="1"/>
          </p:cNvSpPr>
          <p:nvPr>
            <p:ph type="body" sz="quarter" idx="32"/>
          </p:nvPr>
        </p:nvSpPr>
        <p:spPr/>
        <p:txBody>
          <a:bodyPr/>
          <a:lstStyle/>
          <a:p>
            <a:r>
              <a:rPr lang="en-US" smtClean="0"/>
              <a:t>Source:  (Collen, 1995)</a:t>
            </a:r>
            <a:endParaRPr lang="en-US" dirty="0"/>
          </a:p>
        </p:txBody>
      </p:sp>
      <p:pic>
        <p:nvPicPr>
          <p:cNvPr id="24583" name="Content Placeholder 9" descr="This image shows a blue punch card  with multiple holes punched in it.  Photo by  Gwern&#10; "/>
          <p:cNvPicPr>
            <a:picLocks noGrp="1" noChangeAspect="1"/>
          </p:cNvPicPr>
          <p:nvPr>
            <p:ph sz="quarter" idx="18"/>
          </p:nvPr>
        </p:nvPicPr>
        <p:blipFill rotWithShape="1">
          <a:blip r:embed="rId3">
            <a:extLst>
              <a:ext uri="{28A0092B-C50C-407E-A947-70E740481C1C}">
                <a14:useLocalDpi xmlns:a14="http://schemas.microsoft.com/office/drawing/2010/main" val="0"/>
              </a:ext>
            </a:extLst>
          </a:blip>
          <a:srcRect/>
          <a:stretch/>
        </p:blipFill>
        <p:spPr>
          <a:xfrm>
            <a:off x="5715000" y="1704909"/>
            <a:ext cx="1905000" cy="4355323"/>
          </a:xfrm>
        </p:spPr>
      </p:pic>
      <p:sp>
        <p:nvSpPr>
          <p:cNvPr id="3" name="Text Placeholder 2"/>
          <p:cNvSpPr>
            <a:spLocks noGrp="1"/>
          </p:cNvSpPr>
          <p:nvPr>
            <p:ph type="body" sz="quarter" idx="33"/>
          </p:nvPr>
        </p:nvSpPr>
        <p:spPr/>
        <p:txBody>
          <a:bodyPr/>
          <a:lstStyle/>
          <a:p>
            <a:r>
              <a:rPr lang="en-US" altLang="en-US" dirty="0" smtClean="0"/>
              <a:t>(Photo by </a:t>
            </a:r>
            <a:r>
              <a:rPr lang="en-US" altLang="en-US" dirty="0" err="1" smtClean="0"/>
              <a:t>Gwern</a:t>
            </a:r>
            <a:r>
              <a:rPr lang="en-US" altLang="en-US" dirty="0" smtClean="0"/>
              <a:t>)</a:t>
            </a:r>
            <a:endParaRPr lang="en-US" altLang="en-US" dirty="0"/>
          </a:p>
        </p:txBody>
      </p:sp>
      <p:sp>
        <p:nvSpPr>
          <p:cNvPr id="1024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67C1F6-A006-45E3-986E-175DC90A0233}"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a:spLocks noGrp="1"/>
          </p:cNvSpPr>
          <p:nvPr>
            <p:ph type="title"/>
          </p:nvPr>
        </p:nvSpPr>
        <p:spPr/>
        <p:txBody>
          <a:bodyPr/>
          <a:lstStyle/>
          <a:p>
            <a:r>
              <a:rPr lang="en-US" altLang="en-US" dirty="0" smtClean="0"/>
              <a:t>Evolution of Nursing Informatics 2</a:t>
            </a:r>
          </a:p>
        </p:txBody>
      </p:sp>
      <p:sp>
        <p:nvSpPr>
          <p:cNvPr id="25603" name="Content Placeholder 10"/>
          <p:cNvSpPr>
            <a:spLocks noGrp="1"/>
          </p:cNvSpPr>
          <p:nvPr>
            <p:ph sz="quarter" idx="14"/>
          </p:nvPr>
        </p:nvSpPr>
        <p:spPr/>
        <p:txBody>
          <a:bodyPr/>
          <a:lstStyle/>
          <a:p>
            <a:r>
              <a:rPr lang="en-US" dirty="0" smtClean="0"/>
              <a:t>1966 Institute of Living in Hartford: Nurses used machine readable pencil “bubble sheets” to document patient status</a:t>
            </a:r>
          </a:p>
        </p:txBody>
      </p:sp>
      <p:sp>
        <p:nvSpPr>
          <p:cNvPr id="2" name="Text Placeholder 1"/>
          <p:cNvSpPr>
            <a:spLocks noGrp="1"/>
          </p:cNvSpPr>
          <p:nvPr>
            <p:ph type="body" sz="quarter" idx="32"/>
          </p:nvPr>
        </p:nvSpPr>
        <p:spPr/>
        <p:txBody>
          <a:bodyPr/>
          <a:lstStyle/>
          <a:p>
            <a:r>
              <a:rPr lang="en-US" smtClean="0"/>
              <a:t>Source: (Collen, 1995)</a:t>
            </a:r>
            <a:endParaRPr lang="en-US" dirty="0"/>
          </a:p>
        </p:txBody>
      </p:sp>
      <p:sp>
        <p:nvSpPr>
          <p:cNvPr id="1126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DD5E56-FED1-4A24-B1AE-845F54BFBD87}"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p:txBody>
          <a:bodyPr/>
          <a:lstStyle/>
          <a:p>
            <a:r>
              <a:rPr lang="en-US" altLang="en-US" dirty="0" smtClean="0"/>
              <a:t>Evolution of Nursing Informatics 3</a:t>
            </a:r>
          </a:p>
        </p:txBody>
      </p:sp>
      <p:sp>
        <p:nvSpPr>
          <p:cNvPr id="26627" name="Content Placeholder 8"/>
          <p:cNvSpPr>
            <a:spLocks noGrp="1"/>
          </p:cNvSpPr>
          <p:nvPr>
            <p:ph sz="quarter" idx="14"/>
          </p:nvPr>
        </p:nvSpPr>
        <p:spPr/>
        <p:txBody>
          <a:bodyPr/>
          <a:lstStyle/>
          <a:p>
            <a:r>
              <a:rPr lang="en-US" altLang="en-US" dirty="0" smtClean="0"/>
              <a:t>1974: Nursing research papers presented at an international medical informatics conference (MEDINFO)</a:t>
            </a:r>
          </a:p>
          <a:p>
            <a:pPr lvl="1"/>
            <a:r>
              <a:rPr lang="en-US" altLang="en-US" dirty="0" smtClean="0"/>
              <a:t>Four research papers on NI from the UK and one from US nurses adapting and implementing an information system at the NIH</a:t>
            </a:r>
          </a:p>
        </p:txBody>
      </p:sp>
      <p:sp>
        <p:nvSpPr>
          <p:cNvPr id="2" name="Text Placeholder 1"/>
          <p:cNvSpPr>
            <a:spLocks noGrp="1"/>
          </p:cNvSpPr>
          <p:nvPr>
            <p:ph type="body" sz="quarter" idx="32"/>
          </p:nvPr>
        </p:nvSpPr>
        <p:spPr/>
        <p:txBody>
          <a:bodyPr/>
          <a:lstStyle/>
          <a:p>
            <a:r>
              <a:rPr lang="en-US" altLang="en-US" smtClean="0"/>
              <a:t>Source: (Ozbolt and Saba, 2008)</a:t>
            </a:r>
            <a:endParaRPr lang="en-US" altLang="en-US" dirty="0"/>
          </a:p>
        </p:txBody>
      </p:sp>
      <p:sp>
        <p:nvSpPr>
          <p:cNvPr id="1229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0B9D15-E122-4011-ABDD-D70D9669D88B}"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p:txBody>
          <a:bodyPr/>
          <a:lstStyle/>
          <a:p>
            <a:r>
              <a:rPr lang="en-US" altLang="en-US" dirty="0" smtClean="0"/>
              <a:t>Evolution of Nursing Informatics 4</a:t>
            </a:r>
          </a:p>
        </p:txBody>
      </p:sp>
      <p:sp>
        <p:nvSpPr>
          <p:cNvPr id="27651" name="Content Placeholder 8"/>
          <p:cNvSpPr>
            <a:spLocks noGrp="1"/>
          </p:cNvSpPr>
          <p:nvPr>
            <p:ph sz="quarter" idx="14"/>
          </p:nvPr>
        </p:nvSpPr>
        <p:spPr/>
        <p:txBody>
          <a:bodyPr/>
          <a:lstStyle/>
          <a:p>
            <a:r>
              <a:rPr lang="en-US" altLang="en-US" dirty="0" smtClean="0"/>
              <a:t>1979: The Journal of Nursing Administration features a monthly column on “automation in nursing”</a:t>
            </a:r>
          </a:p>
        </p:txBody>
      </p:sp>
      <p:sp>
        <p:nvSpPr>
          <p:cNvPr id="1331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1A9557-7276-4DC5-A10F-8FC7C0187720}"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p:cNvSpPr>
            <a:spLocks noGrp="1"/>
          </p:cNvSpPr>
          <p:nvPr>
            <p:ph type="title"/>
          </p:nvPr>
        </p:nvSpPr>
        <p:spPr/>
        <p:txBody>
          <a:bodyPr/>
          <a:lstStyle/>
          <a:p>
            <a:r>
              <a:rPr lang="en-US" altLang="en-US" dirty="0" smtClean="0"/>
              <a:t>Evolution of Nursing Informatics 5</a:t>
            </a:r>
          </a:p>
        </p:txBody>
      </p:sp>
      <p:sp>
        <p:nvSpPr>
          <p:cNvPr id="28675" name="Content Placeholder 8"/>
          <p:cNvSpPr>
            <a:spLocks noGrp="1"/>
          </p:cNvSpPr>
          <p:nvPr>
            <p:ph sz="quarter" idx="14"/>
          </p:nvPr>
        </p:nvSpPr>
        <p:spPr/>
        <p:txBody>
          <a:bodyPr/>
          <a:lstStyle/>
          <a:p>
            <a:r>
              <a:rPr lang="en-US" altLang="en-US" dirty="0" smtClean="0"/>
              <a:t>1980: The term “Nursing Informatics” originated by Scholes and Barber</a:t>
            </a:r>
          </a:p>
          <a:p>
            <a:r>
              <a:rPr lang="en-US" altLang="en-US" dirty="0" smtClean="0"/>
              <a:t>1992: NI approved as a nursing specialty by American Nurses Association (ANA)</a:t>
            </a:r>
          </a:p>
          <a:p>
            <a:r>
              <a:rPr lang="en-US" altLang="en-US" dirty="0" smtClean="0"/>
              <a:t>1995: ANA credentialing exam</a:t>
            </a:r>
          </a:p>
        </p:txBody>
      </p:sp>
      <p:sp>
        <p:nvSpPr>
          <p:cNvPr id="1434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BCC059-5E89-4654-89A9-1AF8CFE1AA93}"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Evolution of Nursing Informatics 6</a:t>
            </a:r>
          </a:p>
        </p:txBody>
      </p:sp>
      <p:sp>
        <p:nvSpPr>
          <p:cNvPr id="29699" name="Content Placeholder 2"/>
          <p:cNvSpPr>
            <a:spLocks noGrp="1"/>
          </p:cNvSpPr>
          <p:nvPr>
            <p:ph sz="quarter" idx="14"/>
          </p:nvPr>
        </p:nvSpPr>
        <p:spPr/>
        <p:txBody>
          <a:bodyPr/>
          <a:lstStyle/>
          <a:p>
            <a:r>
              <a:rPr lang="en-US" altLang="en-US" dirty="0" smtClean="0"/>
              <a:t>According to Thompson (2005), three main shifts catalyzed NI:</a:t>
            </a:r>
          </a:p>
          <a:p>
            <a:pPr lvl="1"/>
            <a:r>
              <a:rPr lang="en-US" altLang="en-US" dirty="0" smtClean="0"/>
              <a:t>Moving from centralized data storage to decentralized data access</a:t>
            </a:r>
          </a:p>
          <a:p>
            <a:pPr lvl="1"/>
            <a:r>
              <a:rPr lang="en-US" altLang="en-US" dirty="0" smtClean="0"/>
              <a:t>Moving from paper charts to electronic health records</a:t>
            </a:r>
          </a:p>
          <a:p>
            <a:pPr lvl="1"/>
            <a:r>
              <a:rPr lang="en-US" altLang="en-US" dirty="0" smtClean="0"/>
              <a:t>Moving from relying on memory to continuously using information resources </a:t>
            </a:r>
          </a:p>
        </p:txBody>
      </p:sp>
      <p:sp>
        <p:nvSpPr>
          <p:cNvPr id="2" name="Text Placeholder 1"/>
          <p:cNvSpPr>
            <a:spLocks noGrp="1"/>
          </p:cNvSpPr>
          <p:nvPr>
            <p:ph type="body" sz="quarter" idx="32"/>
          </p:nvPr>
        </p:nvSpPr>
        <p:spPr/>
        <p:txBody>
          <a:bodyPr/>
          <a:lstStyle/>
          <a:p>
            <a:pPr lvl="1"/>
            <a:r>
              <a:rPr lang="en-US" altLang="en-US" dirty="0" smtClean="0"/>
              <a:t>Source: (Thompson, 2005)</a:t>
            </a:r>
            <a:endParaRPr lang="en-US" altLang="en-US" dirty="0"/>
          </a:p>
        </p:txBody>
      </p:sp>
      <p:sp>
        <p:nvSpPr>
          <p:cNvPr id="1536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E3AE4B-BC67-496A-B500-4D078EEB25DE}"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The shift from centralized data storage to decentralized </a:t>
            </a:r>
            <a:br>
              <a:rPr lang="en-US" smtClean="0"/>
            </a:br>
            <a:r>
              <a:rPr lang="en-US" smtClean="0"/>
              <a:t>data access</a:t>
            </a:r>
            <a:endParaRPr lang="en-US" dirty="0"/>
          </a:p>
        </p:txBody>
      </p:sp>
      <p:pic>
        <p:nvPicPr>
          <p:cNvPr id="4" name="Picture Placeholder 3" descr="Picture shows a mainframe computer room on the left, with an arrow pointing towrd a handheld smart phone."/>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43888" b="-43888"/>
          <a:stretch/>
        </p:blipFill>
        <p:spPr/>
      </p:pic>
      <p:sp>
        <p:nvSpPr>
          <p:cNvPr id="3" name="Text Placeholder 2"/>
          <p:cNvSpPr>
            <a:spLocks noGrp="1"/>
          </p:cNvSpPr>
          <p:nvPr>
            <p:ph type="body" sz="quarter" idx="32"/>
          </p:nvPr>
        </p:nvSpPr>
        <p:spPr/>
        <p:txBody>
          <a:bodyPr/>
          <a:lstStyle/>
          <a:p>
            <a:r>
              <a:rPr lang="en-US" altLang="en-US" smtClean="0"/>
              <a:t>(Courtesy: Lawrence Livermore National Laboratory)</a:t>
            </a:r>
          </a:p>
          <a:p>
            <a:r>
              <a:rPr lang="en-US" altLang="en-US" smtClean="0"/>
              <a:t>(Photo by Cheon Fong Liew)</a:t>
            </a:r>
            <a:endParaRPr lang="en-US" altLang="en-US" dirty="0"/>
          </a:p>
        </p:txBody>
      </p:sp>
      <p:sp>
        <p:nvSpPr>
          <p:cNvPr id="1638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1F686D-A530-4533-82DA-88FAD139BC58}"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pPr eaLnBrk="1" hangingPunct="1"/>
            <a:r>
              <a:rPr lang="en-US" altLang="en-US" sz="4000" smtClean="0">
                <a:latin typeface="Tahoma" panose="020B0604030504040204" pitchFamily="34" charset="0"/>
                <a:cs typeface="Tahoma" panose="020B0604030504040204" pitchFamily="34" charset="0"/>
              </a:rPr>
              <a:t>The shift from paper charts </a:t>
            </a:r>
            <a:br>
              <a:rPr lang="en-US" altLang="en-US" sz="4000" smtClean="0">
                <a:latin typeface="Tahoma" panose="020B0604030504040204" pitchFamily="34" charset="0"/>
                <a:cs typeface="Tahoma" panose="020B0604030504040204" pitchFamily="34" charset="0"/>
              </a:rPr>
            </a:br>
            <a:r>
              <a:rPr lang="en-US" altLang="en-US" sz="4000" smtClean="0">
                <a:latin typeface="Tahoma" panose="020B0604030504040204" pitchFamily="34" charset="0"/>
                <a:cs typeface="Tahoma" panose="020B0604030504040204" pitchFamily="34" charset="0"/>
              </a:rPr>
              <a:t>to electronic records</a:t>
            </a:r>
          </a:p>
        </p:txBody>
      </p:sp>
      <p:pic>
        <p:nvPicPr>
          <p:cNvPr id="4" name="Picture Placeholder 3" descr="Picture shows a health care worker searching through a fileroom of paper charts, with an arrow pointing toward a picture of a health care worker searching on a tablet."/>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41959" b="-41959"/>
          <a:stretch/>
        </p:blipFill>
        <p:spPr/>
      </p:pic>
      <p:sp>
        <p:nvSpPr>
          <p:cNvPr id="3" name="Text Placeholder 2"/>
          <p:cNvSpPr>
            <a:spLocks noGrp="1"/>
          </p:cNvSpPr>
          <p:nvPr>
            <p:ph type="body" sz="quarter" idx="32"/>
          </p:nvPr>
        </p:nvSpPr>
        <p:spPr/>
        <p:txBody>
          <a:bodyPr/>
          <a:lstStyle/>
          <a:p>
            <a:r>
              <a:rPr lang="en-US" altLang="en-US" dirty="0"/>
              <a:t>U.S. Navy photo by Photographer's Mate 3rd Class Jason T. </a:t>
            </a:r>
            <a:r>
              <a:rPr lang="en-US" altLang="en-US" dirty="0" smtClean="0"/>
              <a:t>Poplin</a:t>
            </a:r>
          </a:p>
          <a:p>
            <a:r>
              <a:rPr lang="en-US" altLang="en-US" dirty="0"/>
              <a:t>Photo by </a:t>
            </a:r>
            <a:r>
              <a:rPr lang="en-US" altLang="en-US" dirty="0" smtClean="0"/>
              <a:t>JISC</a:t>
            </a:r>
            <a:endParaRPr lang="en-US" altLang="en-US" dirty="0"/>
          </a:p>
        </p:txBody>
      </p:sp>
      <p:sp>
        <p:nvSpPr>
          <p:cNvPr id="17412" name="Slide Number Placeholder 5"/>
          <p:cNvSpPr>
            <a:spLocks noGrp="1"/>
          </p:cNvSpPr>
          <p:nvPr>
            <p:ph type="sldNum" sz="quarter" idx="4"/>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493FB8-C0EA-4D73-ADDF-CE2E5666F4E2}" type="slidenum">
              <a:rPr lang="en-US" altLang="en-US">
                <a:solidFill>
                  <a:srgbClr val="898989"/>
                </a:solidFill>
              </a:rPr>
              <a:pPr eaLnBrk="1" hangingPunct="1"/>
              <a:t>17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shift from relying on memory to continuously using </a:t>
            </a:r>
            <a:br>
              <a:rPr lang="en-US" dirty="0" smtClean="0"/>
            </a:br>
            <a:r>
              <a:rPr lang="en-US" dirty="0" smtClean="0"/>
              <a:t>information resources</a:t>
            </a:r>
            <a:endParaRPr lang="en-US" dirty="0"/>
          </a:p>
        </p:txBody>
      </p:sp>
      <p:pic>
        <p:nvPicPr>
          <p:cNvPr id="5" name="Picture Placeholder 4" descr="Picture on the left of electronic game &quot;Simon Says&quot; with an arrow pointing to a picture of apps on a smart phone."/>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22244" b="-22244"/>
          <a:stretch/>
        </p:blipFill>
        <p:spPr/>
      </p:pic>
      <p:sp>
        <p:nvSpPr>
          <p:cNvPr id="4" name="Text Placeholder 3"/>
          <p:cNvSpPr>
            <a:spLocks noGrp="1"/>
          </p:cNvSpPr>
          <p:nvPr>
            <p:ph type="body" sz="quarter" idx="32"/>
          </p:nvPr>
        </p:nvSpPr>
        <p:spPr/>
        <p:txBody>
          <a:bodyPr/>
          <a:lstStyle/>
          <a:p>
            <a:r>
              <a:rPr lang="en-US" altLang="en-US" dirty="0"/>
              <a:t>(Photo by </a:t>
            </a:r>
            <a:r>
              <a:rPr lang="en-US" altLang="en-US" dirty="0" err="1"/>
              <a:t>Hempdiddy</a:t>
            </a:r>
            <a:r>
              <a:rPr lang="en-US" altLang="en-US" dirty="0"/>
              <a:t>)</a:t>
            </a:r>
          </a:p>
          <a:p>
            <a:r>
              <a:rPr lang="en-US" altLang="en-US" dirty="0"/>
              <a:t>(Photo by Niels van Eck</a:t>
            </a:r>
            <a:r>
              <a:rPr lang="en-US" altLang="en-US" dirty="0" smtClean="0"/>
              <a:t>)</a:t>
            </a:r>
            <a:endParaRPr lang="en-US" altLang="en-US" dirty="0"/>
          </a:p>
        </p:txBody>
      </p:sp>
      <p:sp>
        <p:nvSpPr>
          <p:cNvPr id="18436" name="Slide Number Placeholder 5"/>
          <p:cNvSpPr>
            <a:spLocks noGrp="1"/>
          </p:cNvSpPr>
          <p:nvPr>
            <p:ph type="sldNum" sz="quarter" idx="4"/>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07FC2D-55B2-4F0B-9291-AF3AAE607189}" type="slidenum">
              <a:rPr lang="en-US" altLang="en-US">
                <a:solidFill>
                  <a:srgbClr val="898989"/>
                </a:solidFill>
              </a:rPr>
              <a:pPr eaLnBrk="1" hangingPunct="1"/>
              <a:t>18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Evolving Role of </a:t>
            </a:r>
            <a:br>
              <a:rPr lang="en-US" smtClean="0"/>
            </a:br>
            <a:r>
              <a:rPr lang="en-US" smtClean="0"/>
              <a:t>the Nurse Informaticist</a:t>
            </a:r>
            <a:endParaRPr lang="en-US" dirty="0" smtClean="0"/>
          </a:p>
        </p:txBody>
      </p:sp>
      <p:sp>
        <p:nvSpPr>
          <p:cNvPr id="33795" name="Content Placeholder 2"/>
          <p:cNvSpPr>
            <a:spLocks noGrp="1"/>
          </p:cNvSpPr>
          <p:nvPr>
            <p:ph sz="quarter" idx="14"/>
          </p:nvPr>
        </p:nvSpPr>
        <p:spPr/>
        <p:txBody>
          <a:bodyPr/>
          <a:lstStyle/>
          <a:p>
            <a:r>
              <a:rPr lang="en-US" altLang="en-US" smtClean="0"/>
              <a:t>Education and support of HIT users</a:t>
            </a:r>
          </a:p>
          <a:p>
            <a:r>
              <a:rPr lang="en-US" altLang="en-US" smtClean="0"/>
              <a:t>System implementations</a:t>
            </a:r>
          </a:p>
          <a:p>
            <a:r>
              <a:rPr lang="en-US" altLang="en-US" smtClean="0"/>
              <a:t>Workflow analysis</a:t>
            </a:r>
          </a:p>
        </p:txBody>
      </p:sp>
      <p:sp>
        <p:nvSpPr>
          <p:cNvPr id="1946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EC704B-F269-469A-BE04-43CBE33D19D7}" type="slidenum">
              <a:rPr lang="en-US" altLang="en-US" smtClean="0"/>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Evolution of Nursing Informatics</a:t>
            </a:r>
            <a:br>
              <a:rPr lang="en-US" altLang="en-US" smtClean="0"/>
            </a:br>
            <a:r>
              <a:rPr lang="en-US" altLang="en-US" smtClean="0"/>
              <a:t>Learning Objectives</a:t>
            </a:r>
          </a:p>
        </p:txBody>
      </p:sp>
      <p:sp>
        <p:nvSpPr>
          <p:cNvPr id="16388" name="Text Placeholder 3"/>
          <p:cNvSpPr>
            <a:spLocks noGrp="1"/>
          </p:cNvSpPr>
          <p:nvPr>
            <p:ph sz="quarter" idx="14"/>
          </p:nvPr>
        </p:nvSpPr>
        <p:spPr/>
        <p:txBody>
          <a:bodyPr/>
          <a:lstStyle/>
          <a:p>
            <a:r>
              <a:rPr lang="en-US" altLang="en-US" smtClean="0"/>
              <a:t>Discuss how health IT (HIT) tools have evolved to support the practice of nursing</a:t>
            </a:r>
          </a:p>
          <a:p>
            <a:r>
              <a:rPr lang="en-US" altLang="en-US" smtClean="0"/>
              <a:t>List common nursing HIT applications and describe how they have evolved over time</a:t>
            </a:r>
          </a:p>
          <a:p>
            <a:r>
              <a:rPr lang="en-US" altLang="en-US" smtClean="0"/>
              <a:t>Describe the evolving role of nurse informaticists in healthcare organizations </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A81746-FF66-4BF6-A115-094705FB6ABE}"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Role of </a:t>
            </a:r>
            <a:br>
              <a:rPr lang="en-US" dirty="0" smtClean="0"/>
            </a:br>
            <a:r>
              <a:rPr lang="en-US" dirty="0" smtClean="0"/>
              <a:t>the Nurse </a:t>
            </a:r>
            <a:r>
              <a:rPr lang="en-US" dirty="0" err="1" smtClean="0"/>
              <a:t>Informaticist</a:t>
            </a:r>
            <a:r>
              <a:rPr lang="en-US" dirty="0" smtClean="0"/>
              <a:t> 2</a:t>
            </a:r>
          </a:p>
        </p:txBody>
      </p:sp>
      <p:sp>
        <p:nvSpPr>
          <p:cNvPr id="34819" name="Content Placeholder 2"/>
          <p:cNvSpPr>
            <a:spLocks noGrp="1"/>
          </p:cNvSpPr>
          <p:nvPr>
            <p:ph sz="quarter" idx="14"/>
          </p:nvPr>
        </p:nvSpPr>
        <p:spPr/>
        <p:txBody>
          <a:bodyPr/>
          <a:lstStyle/>
          <a:p>
            <a:r>
              <a:rPr lang="en-US" altLang="en-US" dirty="0" smtClean="0"/>
              <a:t>Playing the role of “champion” and garnering buy-in</a:t>
            </a:r>
          </a:p>
          <a:p>
            <a:r>
              <a:rPr lang="en-US" altLang="en-US" dirty="0" smtClean="0"/>
              <a:t>Liaison between nursing and IT</a:t>
            </a:r>
          </a:p>
          <a:p>
            <a:r>
              <a:rPr lang="en-US" altLang="en-US" dirty="0" smtClean="0"/>
              <a:t>Ensure that the nursing perspective is represented in organizational HIT decisions</a:t>
            </a:r>
          </a:p>
        </p:txBody>
      </p:sp>
      <p:sp>
        <p:nvSpPr>
          <p:cNvPr id="1946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50A2BE-3F7C-437D-8B26-FB9C8252B7DC}"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Role of </a:t>
            </a:r>
            <a:br>
              <a:rPr lang="en-US" dirty="0" smtClean="0"/>
            </a:br>
            <a:r>
              <a:rPr lang="en-US" dirty="0" smtClean="0"/>
              <a:t>the Nurse </a:t>
            </a:r>
            <a:r>
              <a:rPr lang="en-US" dirty="0" err="1" smtClean="0"/>
              <a:t>Informaticist</a:t>
            </a:r>
            <a:r>
              <a:rPr lang="en-US" dirty="0" smtClean="0"/>
              <a:t> 3</a:t>
            </a:r>
          </a:p>
        </p:txBody>
      </p:sp>
      <p:sp>
        <p:nvSpPr>
          <p:cNvPr id="35843" name="Content Placeholder 2"/>
          <p:cNvSpPr>
            <a:spLocks noGrp="1"/>
          </p:cNvSpPr>
          <p:nvPr>
            <p:ph sz="quarter" idx="14"/>
          </p:nvPr>
        </p:nvSpPr>
        <p:spPr/>
        <p:txBody>
          <a:bodyPr/>
          <a:lstStyle/>
          <a:p>
            <a:r>
              <a:rPr lang="en-US" altLang="en-US" smtClean="0"/>
              <a:t>Leadership positions within healthcare organizations that go beyond IT</a:t>
            </a:r>
          </a:p>
          <a:p>
            <a:pPr lvl="1"/>
            <a:r>
              <a:rPr lang="en-US" altLang="en-US" smtClean="0"/>
              <a:t>Patient safety</a:t>
            </a:r>
          </a:p>
          <a:p>
            <a:pPr lvl="1"/>
            <a:r>
              <a:rPr lang="en-US" altLang="en-US" smtClean="0"/>
              <a:t>Change management</a:t>
            </a:r>
          </a:p>
          <a:p>
            <a:pPr lvl="1"/>
            <a:r>
              <a:rPr lang="en-US" altLang="en-US" smtClean="0"/>
              <a:t>Quality improvement</a:t>
            </a:r>
          </a:p>
        </p:txBody>
      </p:sp>
      <p:sp>
        <p:nvSpPr>
          <p:cNvPr id="2048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2E8EA5-9D0A-4339-94A8-256DE55EB87E}"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Types of Nursing HIT Applications</a:t>
            </a:r>
          </a:p>
        </p:txBody>
      </p:sp>
      <p:sp>
        <p:nvSpPr>
          <p:cNvPr id="36867" name="Content Placeholder 4"/>
          <p:cNvSpPr>
            <a:spLocks noGrp="1"/>
          </p:cNvSpPr>
          <p:nvPr>
            <p:ph sz="quarter" idx="14"/>
          </p:nvPr>
        </p:nvSpPr>
        <p:spPr/>
        <p:txBody>
          <a:bodyPr/>
          <a:lstStyle/>
          <a:p>
            <a:r>
              <a:rPr lang="en-US" altLang="en-US" dirty="0" smtClean="0"/>
              <a:t>Automation of documentation</a:t>
            </a:r>
          </a:p>
          <a:p>
            <a:pPr lvl="1"/>
            <a:r>
              <a:rPr lang="en-US" altLang="en-US" dirty="0" smtClean="0"/>
              <a:t>Nurse rounding tools</a:t>
            </a:r>
          </a:p>
        </p:txBody>
      </p:sp>
      <p:sp>
        <p:nvSpPr>
          <p:cNvPr id="10" name="Text Placeholder 9"/>
          <p:cNvSpPr>
            <a:spLocks noGrp="1"/>
          </p:cNvSpPr>
          <p:nvPr>
            <p:ph type="body" sz="quarter" idx="32"/>
          </p:nvPr>
        </p:nvSpPr>
        <p:spPr/>
        <p:txBody>
          <a:bodyPr/>
          <a:lstStyle/>
          <a:p>
            <a:endParaRPr lang="en-US"/>
          </a:p>
        </p:txBody>
      </p:sp>
      <p:pic>
        <p:nvPicPr>
          <p:cNvPr id="12" name="Picture 7" descr="The image shows a nurse entering data into  an electronic medical record. Photo:North Chicago VA&#10;&#10;"/>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648200" y="2446318"/>
            <a:ext cx="4041775" cy="2879764"/>
          </a:xfrm>
        </p:spPr>
      </p:pic>
      <p:sp>
        <p:nvSpPr>
          <p:cNvPr id="4" name="Text Placeholder 3"/>
          <p:cNvSpPr>
            <a:spLocks noGrp="1"/>
          </p:cNvSpPr>
          <p:nvPr>
            <p:ph type="body" sz="quarter" idx="33"/>
          </p:nvPr>
        </p:nvSpPr>
        <p:spPr/>
        <p:txBody>
          <a:bodyPr/>
          <a:lstStyle/>
          <a:p>
            <a:r>
              <a:rPr lang="en-US" altLang="en-US" smtClean="0"/>
              <a:t>(Photo: North Chicago VA) </a:t>
            </a:r>
            <a:endParaRPr lang="en-US" altLang="en-US" dirty="0"/>
          </a:p>
        </p:txBody>
      </p:sp>
      <p:sp>
        <p:nvSpPr>
          <p:cNvPr id="2150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823A68-FCA0-4108-9B11-09CD282D4F7B}"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274637"/>
            <a:ext cx="8610600" cy="1143000"/>
          </a:xfrm>
        </p:spPr>
        <p:txBody>
          <a:bodyPr/>
          <a:lstStyle/>
          <a:p>
            <a:r>
              <a:rPr lang="en-US" altLang="en-US" dirty="0" smtClean="0"/>
              <a:t>Types of Nursing HIT Applications 2</a:t>
            </a:r>
          </a:p>
        </p:txBody>
      </p:sp>
      <p:sp>
        <p:nvSpPr>
          <p:cNvPr id="37891" name="Content Placeholder 4"/>
          <p:cNvSpPr>
            <a:spLocks noGrp="1"/>
          </p:cNvSpPr>
          <p:nvPr>
            <p:ph sz="quarter" idx="14"/>
          </p:nvPr>
        </p:nvSpPr>
        <p:spPr/>
        <p:txBody>
          <a:bodyPr/>
          <a:lstStyle/>
          <a:p>
            <a:r>
              <a:rPr lang="en-US" altLang="en-US" dirty="0" smtClean="0"/>
              <a:t>Bar-coded Rx management</a:t>
            </a:r>
          </a:p>
        </p:txBody>
      </p:sp>
      <p:sp>
        <p:nvSpPr>
          <p:cNvPr id="10" name="Text Placeholder 9"/>
          <p:cNvSpPr>
            <a:spLocks noGrp="1"/>
          </p:cNvSpPr>
          <p:nvPr>
            <p:ph type="body" sz="quarter" idx="32"/>
          </p:nvPr>
        </p:nvSpPr>
        <p:spPr/>
        <p:txBody>
          <a:bodyPr/>
          <a:lstStyle/>
          <a:p>
            <a:endParaRPr lang="en-US"/>
          </a:p>
        </p:txBody>
      </p:sp>
      <p:pic>
        <p:nvPicPr>
          <p:cNvPr id="12" name="Picture 3" descr="The picture shows an outstretched hand with a barcode band wrapped around the wrist.  Photo courtesy of Sonitor Technologies."/>
          <p:cNvPicPr>
            <a:picLocks noGrp="1" noChangeAspect="1"/>
          </p:cNvPicPr>
          <p:nvPr>
            <p:ph sz="quarter" idx="18"/>
          </p:nvPr>
        </p:nvPicPr>
        <p:blipFill>
          <a:blip r:embed="rId3" cstate="print">
            <a:extLst>
              <a:ext uri="{28A0092B-C50C-407E-A947-70E740481C1C}">
                <a14:useLocalDpi xmlns:a14="http://schemas.microsoft.com/office/drawing/2010/main" val="0"/>
              </a:ext>
            </a:extLst>
          </a:blip>
          <a:srcRect/>
          <a:stretch>
            <a:fillRect/>
          </a:stretch>
        </p:blipFill>
        <p:spPr>
          <a:xfrm>
            <a:off x="5965703" y="2819401"/>
            <a:ext cx="1770184" cy="1770184"/>
          </a:xfrm>
        </p:spPr>
      </p:pic>
      <p:sp>
        <p:nvSpPr>
          <p:cNvPr id="4" name="Text Placeholder 3"/>
          <p:cNvSpPr>
            <a:spLocks noGrp="1"/>
          </p:cNvSpPr>
          <p:nvPr>
            <p:ph type="body" sz="quarter" idx="33"/>
          </p:nvPr>
        </p:nvSpPr>
        <p:spPr/>
        <p:txBody>
          <a:bodyPr/>
          <a:lstStyle/>
          <a:p>
            <a:r>
              <a:rPr lang="en-US" altLang="en-US" smtClean="0"/>
              <a:t>(Photo Courtesy of Sonitor Technologies)</a:t>
            </a:r>
            <a:endParaRPr lang="en-US" altLang="en-US" dirty="0"/>
          </a:p>
        </p:txBody>
      </p:sp>
      <p:sp>
        <p:nvSpPr>
          <p:cNvPr id="2253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56B536-747C-4020-AEB8-B05D40996281}"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274637"/>
            <a:ext cx="8534400" cy="1143000"/>
          </a:xfrm>
        </p:spPr>
        <p:txBody>
          <a:bodyPr/>
          <a:lstStyle/>
          <a:p>
            <a:r>
              <a:rPr lang="en-US" altLang="en-US" dirty="0" smtClean="0"/>
              <a:t>Types of Nursing HIT Applications 3</a:t>
            </a:r>
          </a:p>
        </p:txBody>
      </p:sp>
      <p:sp>
        <p:nvSpPr>
          <p:cNvPr id="38915" name="Content Placeholder 4"/>
          <p:cNvSpPr>
            <a:spLocks noGrp="1"/>
          </p:cNvSpPr>
          <p:nvPr>
            <p:ph sz="quarter" idx="14"/>
          </p:nvPr>
        </p:nvSpPr>
        <p:spPr/>
        <p:txBody>
          <a:bodyPr/>
          <a:lstStyle/>
          <a:p>
            <a:r>
              <a:rPr lang="en-US" altLang="en-US" dirty="0" smtClean="0"/>
              <a:t>Nurse staffing systems</a:t>
            </a:r>
          </a:p>
        </p:txBody>
      </p:sp>
      <p:sp>
        <p:nvSpPr>
          <p:cNvPr id="10" name="Text Placeholder 9"/>
          <p:cNvSpPr>
            <a:spLocks noGrp="1"/>
          </p:cNvSpPr>
          <p:nvPr>
            <p:ph type="body" sz="quarter" idx="32"/>
          </p:nvPr>
        </p:nvSpPr>
        <p:spPr/>
        <p:txBody>
          <a:bodyPr/>
          <a:lstStyle/>
          <a:p>
            <a:endParaRPr lang="en-US"/>
          </a:p>
        </p:txBody>
      </p:sp>
      <p:pic>
        <p:nvPicPr>
          <p:cNvPr id="12" name="Picture 8" descr="This image depicts a nurse taking care of an acutely ill patient whose eyes are not opened and whose head is bandaged.Photo Courtesy of the US Army; Angie Thorne&#10;"/>
          <p:cNvPicPr>
            <a:picLocks noGrp="1" noChangeAspect="1" noChangeArrowheads="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648200" y="2380007"/>
            <a:ext cx="4041775" cy="3012385"/>
          </a:xfrm>
        </p:spPr>
      </p:pic>
      <p:sp>
        <p:nvSpPr>
          <p:cNvPr id="4" name="Text Placeholder 3"/>
          <p:cNvSpPr>
            <a:spLocks noGrp="1"/>
          </p:cNvSpPr>
          <p:nvPr>
            <p:ph type="body" sz="quarter" idx="33"/>
          </p:nvPr>
        </p:nvSpPr>
        <p:spPr/>
        <p:txBody>
          <a:bodyPr/>
          <a:lstStyle/>
          <a:p>
            <a:r>
              <a:rPr lang="en-US" altLang="en-US" dirty="0" smtClean="0"/>
              <a:t>(Photo Courtesy of the US Army; Angie Thorne) </a:t>
            </a:r>
            <a:endParaRPr lang="en-US" altLang="en-US" dirty="0"/>
          </a:p>
        </p:txBody>
      </p:sp>
      <p:sp>
        <p:nvSpPr>
          <p:cNvPr id="2355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0890BA-8537-4AF9-8C94-D3D580126862}"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274637"/>
            <a:ext cx="8458200" cy="1143000"/>
          </a:xfrm>
        </p:spPr>
        <p:txBody>
          <a:bodyPr/>
          <a:lstStyle/>
          <a:p>
            <a:r>
              <a:rPr lang="en-US" altLang="en-US" dirty="0" smtClean="0"/>
              <a:t>Types of Nursing HIT Applications 4</a:t>
            </a:r>
          </a:p>
        </p:txBody>
      </p:sp>
      <p:sp>
        <p:nvSpPr>
          <p:cNvPr id="39939" name="Content Placeholder 4"/>
          <p:cNvSpPr>
            <a:spLocks noGrp="1"/>
          </p:cNvSpPr>
          <p:nvPr>
            <p:ph sz="quarter" idx="14"/>
          </p:nvPr>
        </p:nvSpPr>
        <p:spPr/>
        <p:txBody>
          <a:bodyPr/>
          <a:lstStyle/>
          <a:p>
            <a:r>
              <a:rPr lang="en-US" altLang="en-US" dirty="0" smtClean="0"/>
              <a:t>Telehealth</a:t>
            </a:r>
          </a:p>
        </p:txBody>
      </p:sp>
      <p:sp>
        <p:nvSpPr>
          <p:cNvPr id="10" name="Text Placeholder 9"/>
          <p:cNvSpPr>
            <a:spLocks noGrp="1"/>
          </p:cNvSpPr>
          <p:nvPr>
            <p:ph type="body" sz="quarter" idx="32"/>
          </p:nvPr>
        </p:nvSpPr>
        <p:spPr/>
        <p:txBody>
          <a:bodyPr/>
          <a:lstStyle/>
          <a:p>
            <a:endParaRPr lang="en-US"/>
          </a:p>
        </p:txBody>
      </p:sp>
      <p:pic>
        <p:nvPicPr>
          <p:cNvPr id="13" name="Picture 8" descr="The image shows an army medical corpsman conducting an interview with a patient. Photo by  Ms. Chrystal Smith (IMCOM)"/>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917180" y="2500052"/>
            <a:ext cx="3503815" cy="2772295"/>
          </a:xfrm>
        </p:spPr>
      </p:pic>
      <p:sp>
        <p:nvSpPr>
          <p:cNvPr id="4" name="Text Placeholder 3"/>
          <p:cNvSpPr>
            <a:spLocks noGrp="1"/>
          </p:cNvSpPr>
          <p:nvPr>
            <p:ph type="body" sz="quarter" idx="33"/>
          </p:nvPr>
        </p:nvSpPr>
        <p:spPr/>
        <p:txBody>
          <a:bodyPr/>
          <a:lstStyle/>
          <a:p>
            <a:r>
              <a:rPr lang="en-US" altLang="en-US" smtClean="0"/>
              <a:t>(Photo by Ms. Chrystal Smith (IMCOM))</a:t>
            </a:r>
            <a:endParaRPr lang="en-US" altLang="en-US" dirty="0"/>
          </a:p>
        </p:txBody>
      </p:sp>
      <p:sp>
        <p:nvSpPr>
          <p:cNvPr id="2458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0EFC77-4D16-432B-BC2F-5F493E4B2144}"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Evolution of Nursing Informatics Summary</a:t>
            </a:r>
            <a:endParaRPr lang="en-US" altLang="en-US" dirty="0" smtClean="0"/>
          </a:p>
        </p:txBody>
      </p:sp>
      <p:sp>
        <p:nvSpPr>
          <p:cNvPr id="40963" name="Content Placeholder 2"/>
          <p:cNvSpPr>
            <a:spLocks noGrp="1"/>
          </p:cNvSpPr>
          <p:nvPr>
            <p:ph type="body" sz="quarter" idx="11"/>
          </p:nvPr>
        </p:nvSpPr>
        <p:spPr/>
        <p:txBody>
          <a:bodyPr/>
          <a:lstStyle/>
          <a:p>
            <a:r>
              <a:rPr lang="en-US" altLang="en-US" smtClean="0"/>
              <a:t>The nursing profession has a strong commitment to the specialty of nursing informatics</a:t>
            </a:r>
          </a:p>
          <a:p>
            <a:r>
              <a:rPr lang="en-US" altLang="en-US" smtClean="0"/>
              <a:t>Given their training and responsibilities, nurse informaticists play key roles in organizational efforts to adopt health IT</a:t>
            </a:r>
          </a:p>
          <a:p>
            <a:r>
              <a:rPr lang="en-US" altLang="en-US" smtClean="0"/>
              <a:t>The demand for professional nurses with informatics backgrounds will likely continue to rise</a:t>
            </a:r>
          </a:p>
        </p:txBody>
      </p:sp>
      <p:sp>
        <p:nvSpPr>
          <p:cNvPr id="2560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16E4F6-FAEA-44B4-87CA-5992E0ACF6BA}"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Evolution of Nursing Informatics and HIT Tools Used by Nursing</a:t>
            </a:r>
            <a:br>
              <a:rPr lang="en-US" smtClean="0"/>
            </a:br>
            <a:r>
              <a:rPr lang="en-US" smtClean="0"/>
              <a:t>References</a:t>
            </a:r>
            <a:endParaRPr lang="en-US" dirty="0" smtClean="0"/>
          </a:p>
        </p:txBody>
      </p:sp>
      <p:sp>
        <p:nvSpPr>
          <p:cNvPr id="41990" name="Text Placeholder 5"/>
          <p:cNvSpPr>
            <a:spLocks noGrp="1"/>
          </p:cNvSpPr>
          <p:nvPr>
            <p:ph type="body" sz="quarter" idx="16"/>
          </p:nvPr>
        </p:nvSpPr>
        <p:spPr>
          <a:xfrm>
            <a:off x="457200" y="1600200"/>
            <a:ext cx="8229600" cy="4343400"/>
          </a:xfrm>
        </p:spPr>
        <p:txBody>
          <a:bodyPr/>
          <a:lstStyle/>
          <a:p>
            <a:r>
              <a:rPr lang="en-US" dirty="0" smtClean="0"/>
              <a:t>References </a:t>
            </a:r>
          </a:p>
          <a:p>
            <a:pPr lvl="1"/>
            <a:r>
              <a:rPr lang="en-US" dirty="0" smtClean="0"/>
              <a:t>Collen MF.  A history of medical informatics in the United States 1950-1990.  Bethesda (MD): AMIA;1995.</a:t>
            </a:r>
          </a:p>
          <a:p>
            <a:pPr lvl="1"/>
            <a:r>
              <a:rPr lang="en-US" dirty="0" err="1" smtClean="0"/>
              <a:t>Hendrich</a:t>
            </a:r>
            <a:r>
              <a:rPr lang="en-US" dirty="0" smtClean="0"/>
              <a:t> A. A 36-hospital time and motion study:  how do medical-surgical nurses spend their time? The Permanente Journal  [Internet]. 2008 Summer.</a:t>
            </a:r>
            <a:br>
              <a:rPr lang="en-US" dirty="0" smtClean="0"/>
            </a:br>
            <a:r>
              <a:rPr lang="en-US" dirty="0" smtClean="0"/>
              <a:t>Available from: </a:t>
            </a:r>
            <a:r>
              <a:rPr lang="en-US" dirty="0" smtClean="0">
                <a:hlinkClick r:id="rId3"/>
              </a:rPr>
              <a:t>xnet.kp.org</a:t>
            </a:r>
            <a:endParaRPr lang="en-US" dirty="0" smtClean="0"/>
          </a:p>
          <a:p>
            <a:pPr lvl="1"/>
            <a:r>
              <a:rPr lang="en-US" dirty="0" smtClean="0"/>
              <a:t>HIMSS 2009 informatics nurse impact survey.  Available from: </a:t>
            </a:r>
            <a:r>
              <a:rPr lang="en-US" dirty="0" smtClean="0">
                <a:hlinkClick r:id="rId4"/>
              </a:rPr>
              <a:t>www.himss.org</a:t>
            </a:r>
            <a:r>
              <a:rPr lang="en-US" dirty="0" smtClean="0"/>
              <a:t>.</a:t>
            </a:r>
          </a:p>
          <a:p>
            <a:pPr lvl="1"/>
            <a:r>
              <a:rPr lang="en-US" dirty="0" smtClean="0"/>
              <a:t>Nursing’s agenda for the future. American Nurses Association. 2002.  Available from </a:t>
            </a:r>
            <a:r>
              <a:rPr lang="en-US" dirty="0" smtClean="0">
                <a:hlinkClick r:id="rId5"/>
              </a:rPr>
              <a:t>www.nursingworld.org</a:t>
            </a:r>
            <a:endParaRPr lang="en-US" dirty="0" smtClean="0"/>
          </a:p>
          <a:p>
            <a:pPr lvl="1"/>
            <a:r>
              <a:rPr lang="en-US" dirty="0" err="1" smtClean="0"/>
              <a:t>Ozbolt</a:t>
            </a:r>
            <a:r>
              <a:rPr lang="en-US" dirty="0" smtClean="0"/>
              <a:t> JG, Saba VK. A brief history of nursing informatics in the United States of America. Nursing Outlook. 2008 Sep-Oct;56(5):199-205.</a:t>
            </a:r>
          </a:p>
          <a:p>
            <a:pPr lvl="1"/>
            <a:r>
              <a:rPr lang="en-US" dirty="0" smtClean="0"/>
              <a:t>The nursing process:  a common thread amongst all nurses [Internet]. Silver Springs (MD): American Nurses Association; 2011. Available from: </a:t>
            </a:r>
            <a:r>
              <a:rPr lang="en-US" dirty="0" smtClean="0">
                <a:hlinkClick r:id="rId6"/>
              </a:rPr>
              <a:t>www.nursingworld.org</a:t>
            </a:r>
            <a:endParaRPr lang="en-US" dirty="0" smtClean="0"/>
          </a:p>
          <a:p>
            <a:pPr lvl="1"/>
            <a:r>
              <a:rPr lang="en-US" dirty="0" smtClean="0"/>
              <a:t>Thompson BW. The transforming effect of handheld computers on nursing practice. </a:t>
            </a:r>
            <a:r>
              <a:rPr lang="en-US" dirty="0" err="1" smtClean="0"/>
              <a:t>Nurs</a:t>
            </a:r>
            <a:r>
              <a:rPr lang="en-US" dirty="0" smtClean="0"/>
              <a:t> Admin Q. 2005 Oct-Dec; 29(4): 308-14.</a:t>
            </a:r>
          </a:p>
          <a:p>
            <a:pPr lvl="1"/>
            <a:r>
              <a:rPr lang="en-US" dirty="0" smtClean="0"/>
              <a:t>U.S. Department of Health and Human Services, Health Resources and Services Administration, National Center for Health Workforce Analysis. The Future of the Nursing Workforce: National- and State-Level Projections, 2012-2025. Rockville, Maryland, 2014. </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5FE2F4-8E5E-46FD-BAF4-8D84BF946462}"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Evolution of Nursing Informatics and HIT Tools Used by Nursing</a:t>
            </a:r>
            <a:br>
              <a:rPr lang="en-US" dirty="0" smtClean="0"/>
            </a:br>
            <a:r>
              <a:rPr lang="en-US" dirty="0" smtClean="0"/>
              <a:t>References 2</a:t>
            </a:r>
          </a:p>
        </p:txBody>
      </p:sp>
      <p:sp>
        <p:nvSpPr>
          <p:cNvPr id="43011" name="Text Placeholder 4"/>
          <p:cNvSpPr>
            <a:spLocks noGrp="1"/>
          </p:cNvSpPr>
          <p:nvPr>
            <p:ph type="body" sz="quarter" idx="16"/>
          </p:nvPr>
        </p:nvSpPr>
        <p:spPr>
          <a:xfrm>
            <a:off x="457200" y="1600200"/>
            <a:ext cx="8229600" cy="4572000"/>
          </a:xfrm>
        </p:spPr>
        <p:txBody>
          <a:bodyPr/>
          <a:lstStyle/>
          <a:p>
            <a:r>
              <a:rPr lang="en-US" altLang="en-US" dirty="0" smtClean="0"/>
              <a:t>Images</a:t>
            </a:r>
          </a:p>
          <a:p>
            <a:pPr lvl="1"/>
            <a:r>
              <a:rPr lang="en-US" altLang="en-US" dirty="0" smtClean="0"/>
              <a:t>Slide 4: </a:t>
            </a:r>
            <a:r>
              <a:rPr lang="en-US" altLang="en-US" dirty="0" err="1" smtClean="0"/>
              <a:t>Niramon</a:t>
            </a:r>
            <a:r>
              <a:rPr lang="en-US" altLang="en-US" dirty="0" smtClean="0"/>
              <a:t>, </a:t>
            </a:r>
            <a:r>
              <a:rPr lang="en-US" altLang="en-US" dirty="0" err="1" smtClean="0"/>
              <a:t>Poramaporn</a:t>
            </a:r>
            <a:r>
              <a:rPr lang="en-US" altLang="en-US" dirty="0" smtClean="0"/>
              <a:t>, nurse with IV bag, CC BY-NC-ND 2.0, Available from: </a:t>
            </a:r>
            <a:r>
              <a:rPr lang="en-US" altLang="en-US" dirty="0" smtClean="0">
                <a:hlinkClick r:id="rId3"/>
              </a:rPr>
              <a:t>www.flickr.com</a:t>
            </a:r>
            <a:r>
              <a:rPr lang="en-US" altLang="en-US" dirty="0" smtClean="0"/>
              <a:t>                                                   </a:t>
            </a:r>
          </a:p>
          <a:p>
            <a:pPr lvl="1"/>
            <a:r>
              <a:rPr lang="en-US" altLang="en-US" dirty="0" smtClean="0"/>
              <a:t>Slide 6: Nurse typing on a computer, Source Name: UAB School of Nursing           </a:t>
            </a:r>
          </a:p>
          <a:p>
            <a:pPr lvl="1"/>
            <a:r>
              <a:rPr lang="en-US" altLang="en-US" dirty="0" smtClean="0"/>
              <a:t>Slide 10:  Photo by </a:t>
            </a:r>
            <a:r>
              <a:rPr lang="en-US" altLang="en-US" dirty="0" err="1" smtClean="0"/>
              <a:t>Gwern</a:t>
            </a:r>
            <a:r>
              <a:rPr lang="en-US" altLang="en-US" dirty="0" smtClean="0"/>
              <a:t>, punch card, Available from: </a:t>
            </a:r>
            <a:r>
              <a:rPr lang="en-US" altLang="en-US" dirty="0" smtClean="0">
                <a:hlinkClick r:id="rId4"/>
              </a:rPr>
              <a:t>commons.wikimedia.org</a:t>
            </a:r>
            <a:endParaRPr lang="en-US" altLang="en-US" dirty="0" smtClean="0"/>
          </a:p>
          <a:p>
            <a:pPr lvl="1"/>
            <a:r>
              <a:rPr lang="en-US" altLang="en-US" dirty="0" smtClean="0"/>
              <a:t>Slide 16: Mainframe computer, CC BY-SA 2.0, Courtesy of Lawrence Livermore National Laboratory:  Wikimedia Commons. </a:t>
            </a:r>
            <a:r>
              <a:rPr lang="en-US" altLang="en-US" dirty="0"/>
              <a:t>Available from: </a:t>
            </a:r>
            <a:r>
              <a:rPr lang="en-US" altLang="en-US" dirty="0">
                <a:hlinkClick r:id="rId5"/>
              </a:rPr>
              <a:t>en.wikipedia.org</a:t>
            </a:r>
            <a:r>
              <a:rPr lang="en-US" altLang="en-US" dirty="0"/>
              <a:t> </a:t>
            </a:r>
            <a:endParaRPr lang="en-US" altLang="en-US" dirty="0" smtClean="0"/>
          </a:p>
          <a:p>
            <a:pPr lvl="1"/>
            <a:r>
              <a:rPr lang="en-US" altLang="en-US" dirty="0" smtClean="0"/>
              <a:t>Slide 16: </a:t>
            </a:r>
            <a:r>
              <a:rPr lang="en-US" altLang="en-US" dirty="0" err="1" smtClean="0"/>
              <a:t>Liew</a:t>
            </a:r>
            <a:r>
              <a:rPr lang="en-US" altLang="en-US" dirty="0" smtClean="0"/>
              <a:t>, </a:t>
            </a:r>
            <a:r>
              <a:rPr lang="en-US" altLang="en-US" dirty="0" err="1" smtClean="0"/>
              <a:t>Cheon</a:t>
            </a:r>
            <a:r>
              <a:rPr lang="en-US" altLang="en-US" dirty="0" smtClean="0"/>
              <a:t> Fong, smart phone, Available from: </a:t>
            </a:r>
            <a:r>
              <a:rPr lang="en-US" altLang="en-US" dirty="0" smtClean="0">
                <a:hlinkClick r:id="rId6"/>
              </a:rPr>
              <a:t>www.flickr.com</a:t>
            </a:r>
            <a:r>
              <a:rPr lang="en-US" altLang="en-US" dirty="0" smtClean="0"/>
              <a:t>    </a:t>
            </a:r>
          </a:p>
          <a:p>
            <a:pPr lvl="1"/>
            <a:r>
              <a:rPr lang="en-US" altLang="en-US" dirty="0" smtClean="0"/>
              <a:t>Slide 17: nurse looking at files, U.S. Navy photo by Photographer's Mate 3rd Class Jason T. Poplin. </a:t>
            </a:r>
            <a:r>
              <a:rPr lang="en-US" altLang="en-US" dirty="0"/>
              <a:t>Available from: </a:t>
            </a:r>
            <a:r>
              <a:rPr lang="en-US" altLang="en-US" dirty="0">
                <a:hlinkClick r:id="rId7"/>
              </a:rPr>
              <a:t>en.wikipedia.org</a:t>
            </a:r>
            <a:r>
              <a:rPr lang="en-US" altLang="en-US" dirty="0"/>
              <a:t> </a:t>
            </a:r>
            <a:endParaRPr lang="en-US" altLang="en-US" dirty="0" smtClean="0"/>
          </a:p>
          <a:p>
            <a:pPr lvl="1"/>
            <a:r>
              <a:rPr lang="en-US" altLang="en-US" dirty="0" smtClean="0"/>
              <a:t>Slide 17: tablet computer, </a:t>
            </a:r>
            <a:r>
              <a:rPr lang="en-US" altLang="en-US" dirty="0"/>
              <a:t>Photo by </a:t>
            </a:r>
            <a:r>
              <a:rPr lang="en-US" altLang="en-US" dirty="0" smtClean="0"/>
              <a:t>JISC. CC BY-NC-ND 2.0, Available from: </a:t>
            </a:r>
            <a:r>
              <a:rPr lang="en-US" altLang="en-US" dirty="0" smtClean="0">
                <a:hlinkClick r:id="rId8"/>
              </a:rPr>
              <a:t>www.flickr.com</a:t>
            </a:r>
            <a:r>
              <a:rPr lang="en-US" altLang="en-US" dirty="0" smtClean="0"/>
              <a:t>   </a:t>
            </a:r>
          </a:p>
          <a:p>
            <a:pPr lvl="1"/>
            <a:r>
              <a:rPr lang="en-US" altLang="en-US" dirty="0" smtClean="0"/>
              <a:t>Slide 18: Brown, Vincent J &amp; </a:t>
            </a:r>
            <a:r>
              <a:rPr lang="en-US" altLang="en-US" dirty="0" err="1" smtClean="0"/>
              <a:t>Neils</a:t>
            </a:r>
            <a:r>
              <a:rPr lang="en-US" altLang="en-US" dirty="0" smtClean="0"/>
              <a:t> van Eck, Simon Says, Available from: </a:t>
            </a:r>
            <a:r>
              <a:rPr lang="en-US" altLang="en-US" dirty="0" smtClean="0">
                <a:hlinkClick r:id="rId9"/>
              </a:rPr>
              <a:t>en.wikipedia.org</a:t>
            </a:r>
            <a:endParaRPr lang="en-US" altLang="en-US" dirty="0" smtClean="0"/>
          </a:p>
          <a:p>
            <a:pPr lvl="1"/>
            <a:r>
              <a:rPr lang="en-US" altLang="en-US" dirty="0" smtClean="0"/>
              <a:t>Slide 18: Van Eck, </a:t>
            </a:r>
            <a:r>
              <a:rPr lang="en-US" altLang="en-US" dirty="0" err="1" smtClean="0"/>
              <a:t>Neils</a:t>
            </a:r>
            <a:r>
              <a:rPr lang="en-US" altLang="en-US" dirty="0" smtClean="0"/>
              <a:t>,  iPhone screen, CC BY-NC-SA 2.0, Available from: </a:t>
            </a:r>
            <a:r>
              <a:rPr lang="en-US" altLang="en-US" dirty="0" smtClean="0">
                <a:hlinkClick r:id="rId10"/>
              </a:rPr>
              <a:t>www.flickr.com</a:t>
            </a:r>
            <a:r>
              <a:rPr lang="en-US" altLang="en-US" dirty="0" smtClean="0"/>
              <a:t> </a:t>
            </a:r>
          </a:p>
          <a:p>
            <a:pPr lvl="1"/>
            <a:r>
              <a:rPr lang="en-US" altLang="en-US" dirty="0" smtClean="0"/>
              <a:t>Slide 22: Nurse documenting care on computer, </a:t>
            </a:r>
            <a:r>
              <a:rPr lang="en-US" altLang="en-US" dirty="0"/>
              <a:t>U.S. </a:t>
            </a:r>
            <a:r>
              <a:rPr lang="en-US" altLang="en-US" dirty="0" smtClean="0"/>
              <a:t>Army. Available from: </a:t>
            </a:r>
            <a:r>
              <a:rPr lang="en-US" altLang="en-US" dirty="0" smtClean="0">
                <a:hlinkClick r:id="rId11"/>
              </a:rPr>
              <a:t>www.army.mil</a:t>
            </a:r>
            <a:endParaRPr lang="en-US" altLang="en-US" dirty="0" smtClean="0"/>
          </a:p>
          <a:p>
            <a:pPr lvl="1"/>
            <a:r>
              <a:rPr lang="en-US" altLang="en-US" dirty="0" smtClean="0"/>
              <a:t>Slide 23: wrist and bracelet,  CC BY 3.0, Available from: </a:t>
            </a:r>
            <a:r>
              <a:rPr lang="en-US" altLang="en-US" dirty="0" smtClean="0">
                <a:hlinkClick r:id="rId12" action="ppaction://hlinkfile"/>
              </a:rPr>
              <a:t>commons.wikimedia.org</a:t>
            </a:r>
            <a:endParaRPr lang="en-US" altLang="en-US" dirty="0" smtClean="0"/>
          </a:p>
          <a:p>
            <a:pPr lvl="1"/>
            <a:r>
              <a:rPr lang="en-US" altLang="en-US" dirty="0" smtClean="0"/>
              <a:t>Slide 24: Thorne, Angie, nurse bandaging an army patient, </a:t>
            </a:r>
            <a:r>
              <a:rPr lang="en-US" altLang="en-US" dirty="0"/>
              <a:t>U.S. </a:t>
            </a:r>
            <a:r>
              <a:rPr lang="en-US" altLang="en-US" dirty="0" smtClean="0"/>
              <a:t>Army. Available from: </a:t>
            </a:r>
            <a:r>
              <a:rPr lang="en-US" altLang="en-US" dirty="0" smtClean="0">
                <a:hlinkClick r:id="rId13"/>
              </a:rPr>
              <a:t>www.army.mil</a:t>
            </a:r>
            <a:endParaRPr lang="en-US" altLang="en-US" dirty="0" smtClean="0"/>
          </a:p>
          <a:p>
            <a:pPr lvl="1"/>
            <a:r>
              <a:rPr lang="en-US" altLang="en-US" dirty="0"/>
              <a:t>Slide 25: Ms. Chrystal Smith (IMCOM), telemedicine, U.S. </a:t>
            </a:r>
            <a:r>
              <a:rPr lang="en-US" altLang="en-US" dirty="0" smtClean="0"/>
              <a:t>Army. Available </a:t>
            </a:r>
            <a:r>
              <a:rPr lang="en-US" altLang="en-US" dirty="0"/>
              <a:t>from: </a:t>
            </a:r>
            <a:r>
              <a:rPr lang="en-US" altLang="en-US" dirty="0" smtClean="0">
                <a:hlinkClick r:id="rId14"/>
              </a:rPr>
              <a:t>www.army.mil</a:t>
            </a:r>
            <a:endParaRPr lang="en-US" altLang="en-US" dirty="0" smtClean="0"/>
          </a:p>
        </p:txBody>
      </p:sp>
      <p:sp>
        <p:nvSpPr>
          <p:cNvPr id="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A1400E-2122-431F-9839-B39783B53877}"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Health IT in the US</a:t>
            </a:r>
            <a:br>
              <a:rPr lang="en-US" dirty="0" smtClean="0"/>
            </a:br>
            <a:r>
              <a:rPr lang="en-US" dirty="0" smtClean="0"/>
              <a:t>Evolution of Nursing Informatics and HIT Tools Used by Nurses</a:t>
            </a:r>
            <a:endParaRPr lang="en-US" dirty="0"/>
          </a:p>
        </p:txBody>
      </p:sp>
      <p:sp>
        <p:nvSpPr>
          <p:cNvPr id="3" name="Content Placeholder 2"/>
          <p:cNvSpPr>
            <a:spLocks noGrp="1"/>
          </p:cNvSpPr>
          <p:nvPr>
            <p:ph sz="quarter" idx="14"/>
          </p:nvPr>
        </p:nvSpPr>
        <p:spPr/>
        <p:txBody>
          <a:bodyPr/>
          <a:lstStyle/>
          <a:p>
            <a:r>
              <a:rPr lang="en-US" dirty="0" smtClean="0"/>
              <a:t>This material was developed by the University of Alabama at Birmingham, funded by the Department of Health and Human Services, Office of the National Coordinator for Health Information Technology under Award Number 90WT0007.</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29</a:t>
            </a:fld>
            <a:endParaRPr lang="en-US" dirty="0"/>
          </a:p>
        </p:txBody>
      </p:sp>
    </p:spTree>
    <p:extLst>
      <p:ext uri="{BB962C8B-B14F-4D97-AF65-F5344CB8AC3E}">
        <p14:creationId xmlns:p14="http://schemas.microsoft.com/office/powerpoint/2010/main" val="3679240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The Nursing Profession</a:t>
            </a:r>
          </a:p>
        </p:txBody>
      </p:sp>
      <p:sp>
        <p:nvSpPr>
          <p:cNvPr id="17411" name="Content Placeholder 2"/>
          <p:cNvSpPr>
            <a:spLocks noGrp="1"/>
          </p:cNvSpPr>
          <p:nvPr>
            <p:ph sz="quarter" idx="14"/>
          </p:nvPr>
        </p:nvSpPr>
        <p:spPr>
          <a:xfrm>
            <a:off x="457200" y="1600200"/>
            <a:ext cx="8260080" cy="1752600"/>
          </a:xfrm>
        </p:spPr>
        <p:txBody>
          <a:bodyPr/>
          <a:lstStyle/>
          <a:p>
            <a:r>
              <a:rPr lang="en-US" altLang="en-US" sz="2800" dirty="0" smtClean="0"/>
              <a:t>2.9 million RNs practice in the US</a:t>
            </a:r>
          </a:p>
          <a:p>
            <a:r>
              <a:rPr lang="en-US" altLang="en-US" sz="2800" dirty="0" smtClean="0"/>
              <a:t>Nation’s largest healthcare profession</a:t>
            </a:r>
          </a:p>
          <a:p>
            <a:r>
              <a:rPr lang="en-US" altLang="en-US" sz="2800" dirty="0" smtClean="0"/>
              <a:t>Nurses practice in virtually all healthcare settings:</a:t>
            </a:r>
          </a:p>
        </p:txBody>
      </p:sp>
      <p:sp>
        <p:nvSpPr>
          <p:cNvPr id="14" name="Content Placeholder 13"/>
          <p:cNvSpPr>
            <a:spLocks noGrp="1"/>
          </p:cNvSpPr>
          <p:nvPr>
            <p:ph sz="quarter" idx="37"/>
          </p:nvPr>
        </p:nvSpPr>
        <p:spPr/>
        <p:txBody>
          <a:bodyPr/>
          <a:lstStyle/>
          <a:p>
            <a:pPr>
              <a:buFont typeface="Wingdings" panose="05000000000000000000" pitchFamily="2" charset="2"/>
              <a:buChar char="Ø"/>
            </a:pPr>
            <a:r>
              <a:rPr lang="en-US" altLang="en-US" sz="2800" dirty="0" smtClean="0"/>
              <a:t>Inpatient</a:t>
            </a:r>
          </a:p>
          <a:p>
            <a:pPr>
              <a:buFont typeface="Wingdings" panose="05000000000000000000" pitchFamily="2" charset="2"/>
              <a:buChar char="Ø"/>
            </a:pPr>
            <a:r>
              <a:rPr lang="en-US" altLang="en-US" sz="2800" dirty="0" smtClean="0"/>
              <a:t>Outpatient</a:t>
            </a:r>
          </a:p>
          <a:p>
            <a:pPr>
              <a:buFont typeface="Wingdings" panose="05000000000000000000" pitchFamily="2" charset="2"/>
              <a:buChar char="Ø"/>
            </a:pPr>
            <a:r>
              <a:rPr lang="en-US" altLang="en-US" sz="2800" dirty="0" smtClean="0"/>
              <a:t>Long </a:t>
            </a:r>
            <a:r>
              <a:rPr lang="en-US" altLang="en-US" sz="2800" dirty="0"/>
              <a:t>term </a:t>
            </a:r>
            <a:r>
              <a:rPr lang="en-US" altLang="en-US" sz="2800" dirty="0" smtClean="0"/>
              <a:t>care</a:t>
            </a:r>
            <a:endParaRPr lang="en-US" dirty="0"/>
          </a:p>
        </p:txBody>
      </p:sp>
      <p:sp>
        <p:nvSpPr>
          <p:cNvPr id="15" name="Text Placeholder 14"/>
          <p:cNvSpPr>
            <a:spLocks noGrp="1"/>
          </p:cNvSpPr>
          <p:nvPr>
            <p:ph type="body" sz="quarter" idx="39"/>
          </p:nvPr>
        </p:nvSpPr>
        <p:spPr/>
        <p:txBody>
          <a:bodyPr/>
          <a:lstStyle/>
          <a:p>
            <a:endParaRPr lang="en-US"/>
          </a:p>
        </p:txBody>
      </p:sp>
      <p:sp>
        <p:nvSpPr>
          <p:cNvPr id="13" name="Content Placeholder 12"/>
          <p:cNvSpPr>
            <a:spLocks noGrp="1"/>
          </p:cNvSpPr>
          <p:nvPr>
            <p:ph sz="quarter" idx="36"/>
          </p:nvPr>
        </p:nvSpPr>
        <p:spPr/>
        <p:txBody>
          <a:bodyPr/>
          <a:lstStyle/>
          <a:p>
            <a:pPr marL="57150" indent="-457200">
              <a:buFont typeface="Wingdings" panose="05000000000000000000" pitchFamily="2" charset="2"/>
              <a:buChar char="Ø"/>
            </a:pPr>
            <a:r>
              <a:rPr lang="en-US" altLang="en-US" sz="2800" dirty="0"/>
              <a:t>Hospice</a:t>
            </a:r>
          </a:p>
          <a:p>
            <a:pPr marL="57150" indent="-457200">
              <a:buFont typeface="Wingdings" panose="05000000000000000000" pitchFamily="2" charset="2"/>
              <a:buChar char="Ø"/>
            </a:pPr>
            <a:r>
              <a:rPr lang="en-US" altLang="en-US" sz="2800" dirty="0"/>
              <a:t>Public Health</a:t>
            </a:r>
          </a:p>
          <a:p>
            <a:pPr marL="57150" indent="-457200">
              <a:buFont typeface="Wingdings" panose="05000000000000000000" pitchFamily="2" charset="2"/>
              <a:buChar char="Ø"/>
            </a:pPr>
            <a:r>
              <a:rPr lang="en-US" altLang="en-US" sz="2800" dirty="0" smtClean="0"/>
              <a:t>Emergency</a:t>
            </a:r>
            <a:endParaRPr lang="en-US" dirty="0"/>
          </a:p>
        </p:txBody>
      </p:sp>
      <p:sp>
        <p:nvSpPr>
          <p:cNvPr id="16" name="Text Placeholder 15"/>
          <p:cNvSpPr>
            <a:spLocks noGrp="1"/>
          </p:cNvSpPr>
          <p:nvPr>
            <p:ph type="body" sz="quarter" idx="40"/>
          </p:nvPr>
        </p:nvSpPr>
        <p:spPr/>
        <p:txBody>
          <a:bodyPr/>
          <a:lstStyle/>
          <a:p>
            <a:endParaRPr lang="en-US"/>
          </a:p>
        </p:txBody>
      </p:sp>
      <p:sp>
        <p:nvSpPr>
          <p:cNvPr id="410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10301F-E703-441C-B971-374FE86E44AB}" type="slidenum">
              <a:rPr lang="en-US" altLang="en-US" smtClean="0"/>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The Nursing Process</a:t>
            </a:r>
          </a:p>
        </p:txBody>
      </p:sp>
      <p:sp>
        <p:nvSpPr>
          <p:cNvPr id="3" name="Content Placeholder 2"/>
          <p:cNvSpPr>
            <a:spLocks noGrp="1"/>
          </p:cNvSpPr>
          <p:nvPr>
            <p:ph sz="quarter" idx="14"/>
          </p:nvPr>
        </p:nvSpPr>
        <p:spPr/>
        <p:txBody>
          <a:bodyPr/>
          <a:lstStyle/>
          <a:p>
            <a:r>
              <a:rPr lang="en-US" dirty="0" smtClean="0"/>
              <a:t>Assessment</a:t>
            </a:r>
          </a:p>
          <a:p>
            <a:r>
              <a:rPr lang="en-US" dirty="0" smtClean="0"/>
              <a:t>Diagnosis</a:t>
            </a:r>
          </a:p>
          <a:p>
            <a:r>
              <a:rPr lang="en-US" dirty="0" smtClean="0"/>
              <a:t>Outcomes / Planning</a:t>
            </a:r>
          </a:p>
          <a:p>
            <a:r>
              <a:rPr lang="en-US" dirty="0" smtClean="0"/>
              <a:t>Implementation</a:t>
            </a:r>
          </a:p>
          <a:p>
            <a:r>
              <a:rPr lang="en-US" dirty="0" smtClean="0"/>
              <a:t>Evaluation</a:t>
            </a:r>
          </a:p>
          <a:p>
            <a:pPr marL="0" indent="0">
              <a:buNone/>
            </a:pPr>
            <a:r>
              <a:rPr lang="en-US" dirty="0" smtClean="0"/>
              <a:t>Each step supports:</a:t>
            </a:r>
          </a:p>
          <a:p>
            <a:pPr lvl="1"/>
            <a:r>
              <a:rPr lang="en-US" sz="2400" dirty="0" smtClean="0"/>
              <a:t>Actual delivery of patient care</a:t>
            </a:r>
          </a:p>
          <a:p>
            <a:pPr lvl="1"/>
            <a:r>
              <a:rPr lang="en-US" sz="2400" dirty="0" smtClean="0"/>
              <a:t>Management of each patient’s care</a:t>
            </a:r>
            <a:endParaRPr lang="en-US" dirty="0"/>
          </a:p>
        </p:txBody>
      </p:sp>
      <p:sp>
        <p:nvSpPr>
          <p:cNvPr id="4" name="Text Placeholder 3"/>
          <p:cNvSpPr>
            <a:spLocks noGrp="1"/>
          </p:cNvSpPr>
          <p:nvPr>
            <p:ph type="body" sz="quarter" idx="32"/>
          </p:nvPr>
        </p:nvSpPr>
        <p:spPr/>
        <p:txBody>
          <a:bodyPr/>
          <a:lstStyle/>
          <a:p>
            <a:r>
              <a:rPr lang="en-US" dirty="0" smtClean="0"/>
              <a:t>Source: (The nursing process)</a:t>
            </a:r>
            <a:endParaRPr lang="en-US" dirty="0"/>
          </a:p>
        </p:txBody>
      </p:sp>
      <p:pic>
        <p:nvPicPr>
          <p:cNvPr id="14" name="Picture 6" descr="Photograph of a nurse holding an IV bag above a patient.  &#10;Photo by Poramaporn Niramon "/>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950015" y="1600200"/>
            <a:ext cx="3438144" cy="4572000"/>
          </a:xfrm>
        </p:spPr>
      </p:pic>
      <p:sp>
        <p:nvSpPr>
          <p:cNvPr id="5" name="Text Placeholder 4"/>
          <p:cNvSpPr>
            <a:spLocks noGrp="1"/>
          </p:cNvSpPr>
          <p:nvPr>
            <p:ph type="body" sz="quarter" idx="33"/>
          </p:nvPr>
        </p:nvSpPr>
        <p:spPr/>
        <p:txBody>
          <a:bodyPr/>
          <a:lstStyle/>
          <a:p>
            <a:r>
              <a:rPr lang="en-US" altLang="en-US" smtClean="0"/>
              <a:t>(Photo by Poramaporn Niramon)</a:t>
            </a:r>
            <a:endParaRPr lang="en-US" altLang="en-US" dirty="0"/>
          </a:p>
        </p:txBody>
      </p:sp>
      <p:sp>
        <p:nvSpPr>
          <p:cNvPr id="512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A6AD3C-D141-4FC7-8496-196D8ECAB827}"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US" altLang="en-US" smtClean="0"/>
              <a:t>How Nurses Spend Their Time</a:t>
            </a:r>
          </a:p>
        </p:txBody>
      </p:sp>
      <p:pic>
        <p:nvPicPr>
          <p:cNvPr id="9" name="Picture 18" descr="This chart, based on the data from a  study by Hendrich (pronounced Hen drick ) et al, shows how nurses spend their time as described in the lecture. Hendrick et al (2008) The Permanente Journal."/>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25" b="625"/>
          <a:stretch>
            <a:fillRect/>
          </a:stretch>
        </p:blipFill>
        <p:spPr/>
      </p:pic>
      <p:sp>
        <p:nvSpPr>
          <p:cNvPr id="7" name="Text Placeholder 6"/>
          <p:cNvSpPr>
            <a:spLocks noGrp="1"/>
          </p:cNvSpPr>
          <p:nvPr>
            <p:ph type="body" sz="quarter" idx="32"/>
          </p:nvPr>
        </p:nvSpPr>
        <p:spPr/>
        <p:txBody>
          <a:bodyPr/>
          <a:lstStyle/>
          <a:p>
            <a:endParaRPr lang="en-US"/>
          </a:p>
        </p:txBody>
      </p:sp>
      <p:sp>
        <p:nvSpPr>
          <p:cNvPr id="1029"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DBCACC-51D3-494F-BE7B-26674885727B}"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Nursing Informatics</a:t>
            </a:r>
          </a:p>
        </p:txBody>
      </p:sp>
      <p:pic>
        <p:nvPicPr>
          <p:cNvPr id="10" name="Picture 7" descr="The image shows a nurse standing at a computer workstation next to patient's bed. The nurse is entering patinet data into a computer.  Photo courtesy UAB School of Nursing"/>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07500" r="-107500"/>
          <a:stretch/>
        </p:blipFill>
        <p:spPr/>
      </p:pic>
      <p:sp>
        <p:nvSpPr>
          <p:cNvPr id="3" name="Text Placeholder 2"/>
          <p:cNvSpPr>
            <a:spLocks noGrp="1"/>
          </p:cNvSpPr>
          <p:nvPr>
            <p:ph type="body" sz="quarter" idx="32"/>
          </p:nvPr>
        </p:nvSpPr>
        <p:spPr/>
        <p:txBody>
          <a:bodyPr/>
          <a:lstStyle/>
          <a:p>
            <a:r>
              <a:rPr lang="en-US" altLang="en-US" smtClean="0"/>
              <a:t>(Courtesy of UAB School of Nursing)</a:t>
            </a:r>
            <a:endParaRPr lang="en-US" altLang="en-US" dirty="0"/>
          </a:p>
        </p:txBody>
      </p:sp>
      <p:sp>
        <p:nvSpPr>
          <p:cNvPr id="614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3B5A9D-E297-452A-84F0-28F47BD3B949}"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marL="0" indent="0"/>
            <a:r>
              <a:rPr lang="en-US" altLang="en-US" dirty="0"/>
              <a:t>American Nurses Association</a:t>
            </a:r>
            <a:br>
              <a:rPr lang="en-US" altLang="en-US" dirty="0"/>
            </a:br>
            <a:r>
              <a:rPr lang="en-US" altLang="en-US" dirty="0"/>
              <a:t>1994 </a:t>
            </a:r>
            <a:r>
              <a:rPr lang="en-US" altLang="en-US" dirty="0" smtClean="0"/>
              <a:t>Definition</a:t>
            </a:r>
            <a:endParaRPr lang="en-US" dirty="0"/>
          </a:p>
        </p:txBody>
      </p:sp>
      <p:sp>
        <p:nvSpPr>
          <p:cNvPr id="21506" name="Content Placeholder 8"/>
          <p:cNvSpPr>
            <a:spLocks noGrp="1"/>
          </p:cNvSpPr>
          <p:nvPr>
            <p:ph sz="quarter" idx="14"/>
          </p:nvPr>
        </p:nvSpPr>
        <p:spPr/>
        <p:txBody>
          <a:bodyPr/>
          <a:lstStyle/>
          <a:p>
            <a:pPr marL="0" indent="0">
              <a:buNone/>
            </a:pPr>
            <a:r>
              <a:rPr lang="en-US" altLang="en-US" dirty="0" smtClean="0"/>
              <a:t>“</a:t>
            </a:r>
            <a:r>
              <a:rPr lang="en-US" altLang="en-US" dirty="0"/>
              <a:t>Nursing Informatics is the specialty that integrates nursing science, computer science, and information science in identifying, collecting, processing, and managing data and information to support nursing practice, administration, education, research and the expansion of nursing knowledge</a:t>
            </a:r>
            <a:r>
              <a:rPr lang="en-US" altLang="en-US" dirty="0" smtClean="0"/>
              <a:t>”</a:t>
            </a:r>
          </a:p>
        </p:txBody>
      </p:sp>
      <p:sp>
        <p:nvSpPr>
          <p:cNvPr id="7"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CBA566-B976-465E-B072-6D87DD3E3EBF}"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marL="0" indent="0"/>
            <a:r>
              <a:rPr lang="en-US" altLang="en-US" dirty="0"/>
              <a:t>American Nurses Association</a:t>
            </a:r>
            <a:br>
              <a:rPr lang="en-US" altLang="en-US" dirty="0"/>
            </a:br>
            <a:r>
              <a:rPr lang="en-US" altLang="en-US" dirty="0"/>
              <a:t>2001 </a:t>
            </a:r>
            <a:r>
              <a:rPr lang="en-US" altLang="en-US" dirty="0" smtClean="0"/>
              <a:t>Definition</a:t>
            </a:r>
            <a:endParaRPr lang="en-US" dirty="0"/>
          </a:p>
        </p:txBody>
      </p:sp>
      <p:sp>
        <p:nvSpPr>
          <p:cNvPr id="22530" name="Content Placeholder 12"/>
          <p:cNvSpPr>
            <a:spLocks noGrp="1"/>
          </p:cNvSpPr>
          <p:nvPr>
            <p:ph sz="quarter" idx="14"/>
          </p:nvPr>
        </p:nvSpPr>
        <p:spPr/>
        <p:txBody>
          <a:bodyPr/>
          <a:lstStyle/>
          <a:p>
            <a:pPr marL="0" indent="0">
              <a:buNone/>
            </a:pPr>
            <a:r>
              <a:rPr lang="en-US" altLang="en-US" dirty="0" smtClean="0"/>
              <a:t>“</a:t>
            </a:r>
            <a:r>
              <a:rPr lang="en-US" altLang="en-US" dirty="0"/>
              <a:t>Nursing Informatics is the specialty that integrates nursing science, computer science, and information science to manage and communicate data, information, and knowledge in nursing practice.  NI facilitates the integration of data, information and knowledge to support patients, nurses, and other providers in their decision-making in all roles and settings.  This support is accomplished through the use of information structures, information processes, and information technology</a:t>
            </a:r>
            <a:r>
              <a:rPr lang="en-US" altLang="en-US" dirty="0" smtClean="0"/>
              <a:t>”</a:t>
            </a:r>
          </a:p>
        </p:txBody>
      </p:sp>
      <p:sp>
        <p:nvSpPr>
          <p:cNvPr id="7"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0D961-8C61-4A85-8507-85DE5F127787}"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smtClean="0"/>
              <a:t>American Nurses Association</a:t>
            </a:r>
            <a:br>
              <a:rPr lang="en-US" altLang="en-US" dirty="0" smtClean="0"/>
            </a:br>
            <a:r>
              <a:rPr lang="en-US" altLang="en-US" dirty="0" smtClean="0"/>
              <a:t>2008 Definition</a:t>
            </a:r>
            <a:endParaRPr lang="en-US" dirty="0"/>
          </a:p>
        </p:txBody>
      </p:sp>
      <p:sp>
        <p:nvSpPr>
          <p:cNvPr id="23554" name="Content Placeholder 8"/>
          <p:cNvSpPr>
            <a:spLocks noGrp="1"/>
          </p:cNvSpPr>
          <p:nvPr>
            <p:ph sz="quarter" idx="14"/>
          </p:nvPr>
        </p:nvSpPr>
        <p:spPr/>
        <p:txBody>
          <a:bodyPr/>
          <a:lstStyle/>
          <a:p>
            <a:pPr marL="0" indent="0">
              <a:buNone/>
            </a:pPr>
            <a:r>
              <a:rPr lang="en-US" altLang="en-US" dirty="0" smtClean="0"/>
              <a:t>“Nursing Informatics is the specialty that integrates nursing science, computer science, and information science to manage and communicate data, information, knowledge, and wisdom in nursing practice.”</a:t>
            </a:r>
          </a:p>
        </p:txBody>
      </p:sp>
      <p:sp>
        <p:nvSpPr>
          <p:cNvPr id="7"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EF9C6D-A898-4FC3-9629-994412F2F387}"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252PHOTO" val=""/>
  <p:tag name="MMPROD_10252LOGO" val="iVBORw0KGgoAAAANSUhEUgAAAIgAAAAyCAYAAACH65NBAAAAGXRFWHRTb2Z0d2FyZQBBZG9iZSBJbWFnZVJlYWR5ccllPAAACuNJREFUeNrsXWtsFNcVPmdmdmZ3vd611w/8AGygvIIhCqJpSlJUR22j0kiJUIsqtUJKf6SqqkZRlShSVVWtmlaq+oMfVf+0VX9UqtQf/ZGWvqSIkiikyBAeBgMG/MCAscHr977ncXru7Jjw2PeuEfu40sU7s+Px3HO/c853zj13QCKCequ3TE2qi6DesjVl5QMi1qVRb3a736vULUi95WdB7lmSt145Aha1cy/sTrpxhn777x/zp2V8+9Vk2Z4wlmwEVXkTEA7yM0WAIH9TJ6Ef5iO/oSMn/wKh5SV+LiPjtYb5bb7+u3x/L1Q2L0O7W7TAY7oKkcSHMDp9lO4uzsOVSZ1l8MDg6NfvFQYQ9jX9JEEDCyv/J0IkiPNEAvRxH+I+W7bhWpbGg91JYPaB4irETgKajIel6D4G2Wk+c4mFEX5YQClwmx2gSO8SWT0oy9XjJhTpi+hRX4fmhilcjP6JGt2/oz+8P8lKk0wrh7xIKlFc8JFCut3iuof/7eHuKetIEzoxSFDoRUHPZHf+/Ui8nQGwhj+pGf6CDDK+y9d3QRXxMFsOkgTEPwmhEwKed/C5rf/E3ZteArfayMoiFQeQ4iErO5OAq6AOxd+TQHYsJWZwLd9gaR4ky3QhVh8ls/0NW0VSFCAVt8Gunj/jC9sOsttuZpDIjw8gK9NRSU3wG0n6GYOjsRrB8QhQFBXIMnywtfvn0Nu+l0/5cil0LUcxCmjKL5hr9YIARy2E+YKXaW4gmTpwV+/3IejbzGe1bCCpXYCY1ksMikNk6qrw1TWU5GDWxZ5lfWs/NPk+y2ea6wB5uEUTPgbHT9jcBkBSatB28piRGUln0+dAc3WkjWZrGCAyC+VH7Fp2ieHXYgZZhIRkWQBtgS2gyCLCc2eyIrUHEMN8gcHxOum6u1pyHkWz1kZPG8uiJVtqoqYAgj/Yz1ELuxbTaLHNbC03EW+6ZA9zEp9DVGsYIJaTO3eJlD3uhfsTfIXK1TLtLGU5yiQIAMpVbpF6JqsAbZHEUoTCgtAgS56oNtTIMC38+t7tLJDvkcGuxaUWPQmYtGJg6oYdFmsuL99TLjZExlgyAvPhmUKWNTI9GgNehqaGVtAkbwp6mBueKVRJ2S6uboCQDQ4D/B4VuoPvIFkdJBc5ZCZ1aJFOHw4dg+mFUfB7DezvO0B+d4+Ym0KBJokU+K3ZCXpvQKyWTXKPlepB8eU9+2FL18sEloa5xiksV0yPsnU1IEuCs7oBIjQ7ocexf2c/+9t9lsGK73IVCTY23+Mz1+D8xAAfnYFI4g5HAJ9HSe4p1uuhjMInXOd+Ekpd4FRktEkn0Zf4YbV8Ihm2XiEwLQFMPRNIqhsgYvW3K7gWOpv3iHQ6FAkOJrWAcTNMR89/wIfD3Afx+W0xUJXSyhoCDc1shfpgbWsDT25YeIpi7SQrQwO7vEMoYYByUEsSNRNiIW9y7iZb2Hk+Fa9NCyJksb51h72QiFjcKqKt6QrB4MhpWI5ddQByF9a3aVDk2tMKQaagrxuDvjfKErOyhRMEWkxpVgIuvksyHpKwDDdD19mChLK5t6oFiBAS2YUzlgxS8QkxMnXAhfgdOnHlBB9e4X4LhHizhIYFPWNZohi+hxhjHksGpCcZ8JpJpy+dhKXohA32lAWpPRdjQ6KUZJhwLagY9NGl40waRviM6Et2sc18pGxAfpycHU0Gw8jkVRi49hEfXnYAYtaqiylNoCJyuREagZHpQce1TGctW3yiB0MpMN4MjdORT/4ueJQzpqVsrrJetJzNFJsQta1HynKIaCNayRG//cPn9uCLO7ugzT/Fx3PZrEcdIFlCWtufnx0/DTNLlx3uMcvWw6rUIa1wMmr29MIzvd/Br+7+IWzsECF61irAOkDSElPGwUz4Fh2/fNzx0ze4Jx646O5CxA4vK4yToduTinaC3oP47Gd+Cl5tPZ921TlI3qZYhLUy0cjUMGzt1rErqEJv+0ZQ5R5m/Z9e2N3iYbVsrEgu4tKAkuxCu5sZJJuHWRF+D4Y5lc7d1AGSzlkzSnDHuu2gKr2gyAcYCOn8tAyytKFUMIoU/n0xV1mYRircxewgURkk8TDglq7X4OzYx7AYXU5HWJUyItOC1ShaJmfK4PGEgylfTRIEPN32esYqbqJCCywwKPkAjSxtDohBqxCSK2cILaZL9QgGsg562vbB+YlRPht+2IqUCyAILllbFU5jmObj9vWpfTXyqoJD6BMuREM0NHEOJCmKEpY8RrKEZVBU3Ny5G5oauu3tIllAYiuDiNY2rPkCnZ/4F5+aejhSKwtA7AfzeZpgx7pNcPGmJjbllI3x+9wBkOVeMHWmUipA1byuAsWuv3kYuPaByEfwqBbK5SGx2XcQ/N7X2JJoOVeaRV1IS6NwlaL00LsqAGH0AymSG5/f/i1ob5qk23N/ZZDM8FdWvlv80jbT2gSa603mAbvBsKCamm2l3MwWO5qT0Oafwe7gjP2FVcImMZOtbbAxCGuaOkDKc6OP4CteTVS2py09xJW1gBV/hW+9EuKDlqLoka4DGnQHksYgu5wQ+0OjFEXg398oltTJ0GWsKuvhtIQehUh8DNzqPI9VL8MdTZ7wZpb90zyvrrzT+Iap0+Ejb/Onf3AfvX99qGwkVTwKuVxM74w1oKpfKVdIxlph7wiDanwTkqhI01x95XRbZDLntYRVlws0Z3bCTM4nzMVSQAJOJVM5Vik/1YD6a7LyNbwouwr8jXtuBNPNfVqAiMtLXWSsv7GoUjDF5sawjEya+ChALAqhjE1kvzgAq1zfSrNOVSEfkaiLJkT+Q3AgKzdAksYnoCnr2Y5ogFW6sciJ/+GeqcSigGKrkChrrGR+JAAyuzzNnyIOSHIAZDHyN2j177cLX6syEe8khyTZhInQGOhGlENCqwiQSRD0raGA1FGpm79t/WDOSON3RDmDqE2N5QQIDU8ewz2eU+hzv8jcRao2LiG0HoT1mA6P0n+H3ucw8wqH0ksFmxBNUbC/72sY8ByoWGEYSZGjjsL43TE+EnmYaG4LcmpkDlr8v4Kn1j7HMZOvoPeCVYBrEQW76PYSXbg0CHPLZ/jsaUjooYIBYqoSBBqeqmT+ZUcjF28NQjgu6mzvQJrq9nROxKT/nDmB7f4/YlvjG2ToUC1JqpT1SABMLY7B7TlhVkWV+pjjfwsaIL76rAYeNVGhwTArChuLheQUnRk9xTxkxLEgeS33C0HF6OTIYXxmQ5PUHTxkJdk1KSqk8vpUudYjwdZD9Rp0bvgsa40Ah72jrah1o/kIVaIMhMLbxdgRK0THho7CYlTUpl6DDLWpmWioBcO3btNy7Jewq2cWe9q+CQ3QSUbCeXsgViZAxH6Qmfh1mJy9whZRaE0IctRkZmySvQNctffrPvFkVNSdmKntoyKROR0eo4Gr/4MbMx/z1+ccRUmb6s8Wp+gsyHGanD0MT/dewI6mL2OLfxc0aK1M6rTKSwLwhFouk4auim2TK/tbYkUvJoq9k5a1jKhEQTfR2QT9hMZtbBkSegzmwiG6fncURqcvcmh7nr+64LjYaCbX8Mhi3aP3tvPzAe6d3Lu5t0Lq7Xir88rL1W8inLvo8I+CucdDshFy2eF0/5Oe8XBIqCgrEHUfN7lPO+CwHrE4eQLkfmEIQHicvrKwU4kAEcRy0RGMWeK9XA4w/JCl8PcJAojpgCTi5DzS7uwvBiD1VkMt7XJ//T8Wqrd07f8CDACjxVlcKTAfYgAAAABJRU5ErkJggg=="/>
  <p:tag name="MMPROD_0PHOTO" val=""/>
  <p:tag name="MMPROD_0LOGO" val=""/>
  <p:tag name="MMPROD_THEME_BG_IMAGE" val=""/>
  <p:tag name="MMPROD_11916PHOTO" val=""/>
  <p:tag name="MMPROD_11916LOGO" val="iVBORw0KGgoAAAANSUhEUgAAAIgAAAAyCAYAAACH65NBAAAAGXRFWHRTb2Z0d2FyZQBBZG9iZSBJbWFnZVJlYWR5ccllPAAACuNJREFUeNrsXWtsFNcVPmdmdmZ3vd611w/8AGygvIIhCqJpSlJUR22j0kiJUIsqtUJKf6SqqkZRlShSVVWtmlaq+oMfVf+0VX9UqtQf/ZGWvqSIkiikyBAeBgMG/MCAscHr977ncXru7Jjw2PeuEfu40sU7s+Px3HO/c853zj13QCKCequ3TE2qi6DesjVl5QMi1qVRb3a736vULUi95WdB7lmSt145Aha1cy/sTrpxhn777x/zp2V8+9Vk2Z4wlmwEVXkTEA7yM0WAIH9TJ6Ef5iO/oSMn/wKh5SV+LiPjtYb5bb7+u3x/L1Q2L0O7W7TAY7oKkcSHMDp9lO4uzsOVSZ1l8MDg6NfvFQYQ9jX9JEEDCyv/J0IkiPNEAvRxH+I+W7bhWpbGg91JYPaB4irETgKajIel6D4G2Wk+c4mFEX5YQClwmx2gSO8SWT0oy9XjJhTpi+hRX4fmhilcjP6JGt2/oz+8P8lKk0wrh7xIKlFc8JFCut3iuof/7eHuKetIEzoxSFDoRUHPZHf+/Ui8nQGwhj+pGf6CDDK+y9d3QRXxMFsOkgTEPwmhEwKed/C5rf/E3ZteArfayMoiFQeQ4iErO5OAq6AOxd+TQHYsJWZwLd9gaR4ky3QhVh8ls/0NW0VSFCAVt8Gunj/jC9sOsttuZpDIjw8gK9NRSU3wG0n6GYOjsRrB8QhQFBXIMnywtfvn0Nu+l0/5cil0LUcxCmjKL5hr9YIARy2E+YKXaW4gmTpwV+/3IejbzGe1bCCpXYCY1ksMikNk6qrw1TWU5GDWxZ5lfWs/NPk+y2ea6wB5uEUTPgbHT9jcBkBSatB28piRGUln0+dAc3WkjWZrGCAyC+VH7Fp2ieHXYgZZhIRkWQBtgS2gyCLCc2eyIrUHEMN8gcHxOum6u1pyHkWz1kZPG8uiJVtqoqYAgj/Yz1ELuxbTaLHNbC03EW+6ZA9zEp9DVGsYIJaTO3eJlD3uhfsTfIXK1TLtLGU5yiQIAMpVbpF6JqsAbZHEUoTCgtAgS56oNtTIMC38+t7tLJDvkcGuxaUWPQmYtGJg6oYdFmsuL99TLjZExlgyAvPhmUKWNTI9GgNehqaGVtAkbwp6mBueKVRJ2S6uboCQDQ4D/B4VuoPvIFkdJBc5ZCZ1aJFOHw4dg+mFUfB7DezvO0B+d4+Ym0KBJokU+K3ZCXpvQKyWTXKPlepB8eU9+2FL18sEloa5xiksV0yPsnU1IEuCs7oBIjQ7ocexf2c/+9t9lsGK73IVCTY23+Mz1+D8xAAfnYFI4g5HAJ9HSe4p1uuhjMInXOd+Ekpd4FRktEkn0Zf4YbV8Ihm2XiEwLQFMPRNIqhsgYvW3K7gWOpv3iHQ6FAkOJrWAcTNMR89/wIfD3Afx+W0xUJXSyhoCDc1shfpgbWsDT25YeIpi7SQrQwO7vEMoYYByUEsSNRNiIW9y7iZb2Hk+Fa9NCyJksb51h72QiFjcKqKt6QrB4MhpWI5ddQByF9a3aVDk2tMKQaagrxuDvjfKErOyhRMEWkxpVgIuvksyHpKwDDdD19mChLK5t6oFiBAS2YUzlgxS8QkxMnXAhfgdOnHlBB9e4X4LhHizhIYFPWNZohi+hxhjHksGpCcZ8JpJpy+dhKXohA32lAWpPRdjQ6KUZJhwLagY9NGl40waRviM6Et2sc18pGxAfpycHU0Gw8jkVRi49hEfXnYAYtaqiylNoCJyuREagZHpQce1TGctW3yiB0MpMN4MjdORT/4ueJQzpqVsrrJetJzNFJsQta1HynKIaCNayRG//cPn9uCLO7ugzT/Fx3PZrEcdIFlCWtufnx0/DTNLlx3uMcvWw6rUIa1wMmr29MIzvd/Br+7+IWzsECF61irAOkDSElPGwUz4Fh2/fNzx0ze4Jx646O5CxA4vK4yToduTinaC3oP47Gd+Cl5tPZ921TlI3qZYhLUy0cjUMGzt1rErqEJv+0ZQ5R5m/Z9e2N3iYbVsrEgu4tKAkuxCu5sZJJuHWRF+D4Y5lc7d1AGSzlkzSnDHuu2gKr2gyAcYCOn8tAyytKFUMIoU/n0xV1mYRircxewgURkk8TDglq7X4OzYx7AYXU5HWJUyItOC1ShaJmfK4PGEgylfTRIEPN32esYqbqJCCywwKPkAjSxtDohBqxCSK2cILaZL9QgGsg562vbB+YlRPht+2IqUCyAILllbFU5jmObj9vWpfTXyqoJD6BMuREM0NHEOJCmKEpY8RrKEZVBU3Ny5G5oauu3tIllAYiuDiNY2rPkCnZ/4F5+aejhSKwtA7AfzeZpgx7pNcPGmJjbllI3x+9wBkOVeMHWmUipA1byuAsWuv3kYuPaByEfwqBbK5SGx2XcQ/N7X2JJoOVeaRV1IS6NwlaL00LsqAGH0AymSG5/f/i1ob5qk23N/ZZDM8FdWvlv80jbT2gSa603mAbvBsKCamm2l3MwWO5qT0Oafwe7gjP2FVcImMZOtbbAxCGuaOkDKc6OP4CteTVS2py09xJW1gBV/hW+9EuKDlqLoka4DGnQHksYgu5wQ+0OjFEXg398oltTJ0GWsKuvhtIQehUh8DNzqPI9VL8MdTZ7wZpb90zyvrrzT+Iap0+Ejb/Onf3AfvX99qGwkVTwKuVxM74w1oKpfKVdIxlph7wiDanwTkqhI01x95XRbZDLntYRVlws0Z3bCTM4nzMVSQAJOJVM5Vik/1YD6a7LyNbwouwr8jXtuBNPNfVqAiMtLXWSsv7GoUjDF5sawjEya+ChALAqhjE1kvzgAq1zfSrNOVSEfkaiLJkT+Q3AgKzdAksYnoCnr2Y5ogFW6sciJ/+GeqcSigGKrkChrrGR+JAAyuzzNnyIOSHIAZDHyN2j177cLX6syEe8khyTZhInQGOhGlENCqwiQSRD0raGA1FGpm79t/WDOSON3RDmDqE2N5QQIDU8ewz2eU+hzv8jcRao2LiG0HoT1mA6P0n+H3ucw8wqH0ksFmxBNUbC/72sY8ByoWGEYSZGjjsL43TE+EnmYaG4LcmpkDlr8v4Kn1j7HMZOvoPeCVYBrEQW76PYSXbg0CHPLZ/jsaUjooYIBYqoSBBqeqmT+ZUcjF28NQjgu6mzvQJrq9nROxKT/nDmB7f4/YlvjG2ToUC1JqpT1SABMLY7B7TlhVkWV+pjjfwsaIL76rAYeNVGhwTArChuLheQUnRk9xTxkxLEgeS33C0HF6OTIYXxmQ5PUHTxkJdk1KSqk8vpUudYjwdZD9Rp0bvgsa40Ah72jrah1o/kIVaIMhMLbxdgRK0THho7CYlTUpl6DDLWpmWioBcO3btNy7Jewq2cWe9q+CQ3QSUbCeXsgViZAxH6Qmfh1mJy9whZRaE0IctRkZmySvQNctffrPvFkVNSdmKntoyKROR0eo4Gr/4MbMx/z1+ccRUmb6s8Wp+gsyHGanD0MT/dewI6mL2OLfxc0aK1M6rTKSwLwhFouk4auim2TK/tbYkUvJoq9k5a1jKhEQTfR2QT9hMZtbBkSegzmwiG6fncURqcvcmh7nr+64LjYaCbX8Mhi3aP3tvPzAe6d3Lu5t0Lq7Xir88rL1W8inLvo8I+CucdDshFy2eF0/5Oe8XBIqCgrEHUfN7lPO+CwHrE4eQLkfmEIQHicvrKwU4kAEcRy0RGMWeK9XA4w/JCl8PcJAojpgCTi5DzS7uwvBiD1VkMt7XJ//T8Wqrd07f8CDACjxVlcKTAfYgAAAABJRU5ErkJggg=="/>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MxMzEzMSIvPg0KCQk8dWljb2xvciBuYW1lPSJnbG93IiB2YWx1ZT0iMHgwMDAwMDAiLz4NCgkJPHVpY29sb3IgbmFtZT0idGV4dCIgdmFsdWU9IjB4RkZGRkZGIi8+DQoJCTx1aWNvbG9yIG5hbWU9ImxpZ2h0IiB2YWx1ZT0iMHg0RTVENjAiLz4NCgkJPHVpY29sb3IgbmFtZT0ic2hhZG93IiB2YWx1ZT0iMHgwMDAwMDAiLz4NCgkJPHVpY29sb3IgbmFtZT0iYmFja2dyb3VuZCIgdmFsdWU9IjB4QzBDMEMw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PC9jb25maWd1cmF0aW9uPg0K"/>
  <p:tag name="MMPROD_UIDATA" val="&lt;database version=&quot;7.0&quot;&gt;&lt;object type=&quot;1&quot; unique_id=&quot;10001&quot;&gt;&lt;property id=&quot;20141&quot; value=&quot;Component 5  Unit 7 - Evolution of Nursing Informatic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Users\Lorrinda Khan\Desktop\VERSION 3 UPLOAD ONE FROM DAN\comp 5\unit5&quot;/&gt;&lt;property id=&quot;20225&quot; value=&quot;C:\Users\dan\Desktop\Berner\NI_PPT_and_WAVs\Original\&quot;/&gt;&lt;property id=&quot;20226&quot; value=&quot;P:\ONC_Workforce\Comp 5\Unit 5\comp5_unit5_lecture_slides.pptx&quot;/&gt;&lt;property id=&quot;20250&quot; value=&quot;0&quot;/&gt;&lt;property id=&quot;20251&quot; value=&quot;1&quot;/&gt;&lt;property id=&quot;20259&quot; value=&quot;0&quot;/&gt;&lt;object type=&quot;8&quot; unique_id=&quot;10002&quot;&gt;&lt;/object&gt;&lt;object type=&quot;2&quot; unique_id=&quot;10003&quot;&gt;&lt;object type=&quot;3&quot; unique_id=&quot;10005&quot;&gt;&lt;property id=&quot;20148&quot; value=&quot;5&quot;/&gt;&lt;property id=&quot;20300&quot; value=&quot;Slide 3 - &amp;quot;The Nursing Profession&amp;quot;&quot;/&gt;&lt;property id=&quot;20302&quot; value=&quot;0&quot;/&gt;&lt;property id=&quot;20303&quot; value=&quot;Evolution of Nursing Informatics&quot;/&gt;&lt;property id=&quot;20307&quot; value=&quot;257&quot;/&gt;&lt;property id=&quot;20309&quot; value=&quot;11916&quot;/&gt;&lt;property id=&quot;20312&quot; value=&quot;0&quot;/&gt;&lt;/object&gt;&lt;object type=&quot;3&quot; unique_id=&quot;10006&quot;&gt;&lt;property id=&quot;20148&quot; value=&quot;5&quot;/&gt;&lt;property id=&quot;20300&quot; value=&quot;Slide 4 - &amp;quot;The Nursing Process&amp;quot;&quot;/&gt;&lt;property id=&quot;20302&quot; value=&quot;0&quot;/&gt;&lt;property id=&quot;20303&quot; value=&quot;Evolution of Nursing Informatics&quot;/&gt;&lt;property id=&quot;20307&quot; value=&quot;276&quot;/&gt;&lt;property id=&quot;20309&quot; value=&quot;11916&quot;/&gt;&lt;property id=&quot;20312&quot; value=&quot;0&quot;/&gt;&lt;/object&gt;&lt;object type=&quot;3&quot; unique_id=&quot;10007&quot;&gt;&lt;property id=&quot;20148&quot; value=&quot;5&quot;/&gt;&lt;property id=&quot;20300&quot; value=&quot;Slide 5 - &amp;quot;How Nurses Spend Their Time&amp;quot;&quot;/&gt;&lt;property id=&quot;20302&quot; value=&quot;0&quot;/&gt;&lt;property id=&quot;20303&quot; value=&quot;Evolution of Nursing Informatics&quot;/&gt;&lt;property id=&quot;20307&quot; value=&quot;259&quot;/&gt;&lt;property id=&quot;20309&quot; value=&quot;11916&quot;/&gt;&lt;property id=&quot;20312&quot; value=&quot;0&quot;/&gt;&lt;/object&gt;&lt;object type=&quot;3&quot; unique_id=&quot;10008&quot;&gt;&lt;property id=&quot;20148&quot; value=&quot;5&quot;/&gt;&lt;property id=&quot;20300&quot; value=&quot;Slide 6 - &amp;quot;Nursing Informatics&amp;quot;&quot;/&gt;&lt;property id=&quot;20302&quot; value=&quot;0&quot;/&gt;&lt;property id=&quot;20303&quot; value=&quot;Evolution of Nursing Informatics&quot;/&gt;&lt;property id=&quot;20307&quot; value=&quot;283&quot;/&gt;&lt;property id=&quot;20309&quot; value=&quot;11916&quot;/&gt;&lt;property id=&quot;20312&quot; value=&quot;0&quot;/&gt;&lt;/object&gt;&lt;object type=&quot;3&quot; unique_id=&quot;10012&quot;&gt;&lt;property id=&quot;20148&quot; value=&quot;5&quot;/&gt;&lt;property id=&quot;20300&quot; value=&quot;Slide 10 - &amp;quot;Evolution of Nursing Informatics&amp;quot;&quot;/&gt;&lt;property id=&quot;20302&quot; value=&quot;0&quot;/&gt;&lt;property id=&quot;20303&quot; value=&quot;Evolution of Nursing Informatics&quot;/&gt;&lt;property id=&quot;20307&quot; value=&quot;288&quot;/&gt;&lt;property id=&quot;20309&quot; value=&quot;11916&quot;/&gt;&lt;property id=&quot;20312&quot; value=&quot;0&quot;/&gt;&lt;/object&gt;&lt;object type=&quot;3&quot; unique_id=&quot;10013&quot;&gt;&lt;property id=&quot;20148&quot; value=&quot;5&quot;/&gt;&lt;property id=&quot;20300&quot; value=&quot;Slide 11 - &amp;quot;Evolution of Nursing Informatics 2&amp;quot;&quot;/&gt;&lt;property id=&quot;20302&quot; value=&quot;0&quot;/&gt;&lt;property id=&quot;20303&quot; value=&quot;Evolution of Nursing Informatics&quot;/&gt;&lt;property id=&quot;20307&quot; value=&quot;289&quot;/&gt;&lt;property id=&quot;20309&quot; value=&quot;11916&quot;/&gt;&lt;property id=&quot;20312&quot; value=&quot;0&quot;/&gt;&lt;/object&gt;&lt;object type=&quot;3&quot; unique_id=&quot;10014&quot;&gt;&lt;property id=&quot;20148&quot; value=&quot;5&quot;/&gt;&lt;property id=&quot;20300&quot; value=&quot;Slide 12 - &amp;quot;Evolution of Nursing Informatics 3&amp;quot;&quot;/&gt;&lt;property id=&quot;20302&quot; value=&quot;0&quot;/&gt;&lt;property id=&quot;20303&quot; value=&quot;Evolution of Nursing Informatics&quot;/&gt;&lt;property id=&quot;20307&quot; value=&quot;290&quot;/&gt;&lt;property id=&quot;20309&quot; value=&quot;11916&quot;/&gt;&lt;property id=&quot;20312&quot; value=&quot;0&quot;/&gt;&lt;/object&gt;&lt;object type=&quot;3&quot; unique_id=&quot;10015&quot;&gt;&lt;property id=&quot;20148&quot; value=&quot;5&quot;/&gt;&lt;property id=&quot;20300&quot; value=&quot;Slide 13 - &amp;quot;Evolution of Nursing Informatics 4&amp;quot;&quot;/&gt;&lt;property id=&quot;20302&quot; value=&quot;0&quot;/&gt;&lt;property id=&quot;20303&quot; value=&quot;Evolution of Nursing Informatics&quot;/&gt;&lt;property id=&quot;20307&quot; value=&quot;291&quot;/&gt;&lt;property id=&quot;20309&quot; value=&quot;11916&quot;/&gt;&lt;property id=&quot;20312&quot; value=&quot;0&quot;/&gt;&lt;/object&gt;&lt;object type=&quot;3&quot; unique_id=&quot;10016&quot;&gt;&lt;property id=&quot;20148&quot; value=&quot;5&quot;/&gt;&lt;property id=&quot;20300&quot; value=&quot;Slide 14 - &amp;quot;Evolution of Nursing Informatics 5&amp;quot;&quot;/&gt;&lt;property id=&quot;20302&quot; value=&quot;0&quot;/&gt;&lt;property id=&quot;20303&quot; value=&quot;Evolution of Nursing Informatics&quot;/&gt;&lt;property id=&quot;20307&quot; value=&quot;292&quot;/&gt;&lt;property id=&quot;20309&quot; value=&quot;11916&quot;/&gt;&lt;property id=&quot;20312&quot; value=&quot;0&quot;/&gt;&lt;/object&gt;&lt;object type=&quot;3&quot; unique_id=&quot;10017&quot;&gt;&lt;property id=&quot;20148&quot; value=&quot;5&quot;/&gt;&lt;property id=&quot;20300&quot; value=&quot;Slide 15 - &amp;quot;Evolution of Nursing Informatics 6&amp;quot;&quot;/&gt;&lt;property id=&quot;20302&quot; value=&quot;0&quot;/&gt;&lt;property id=&quot;20303&quot; value=&quot;Evolution of Nursing Informatics&quot;/&gt;&lt;property id=&quot;20307&quot; value=&quot;264&quot;/&gt;&lt;property id=&quot;20309&quot; value=&quot;11916&quot;/&gt;&lt;property id=&quot;20312&quot; value=&quot;0&quot;/&gt;&lt;/object&gt;&lt;object type=&quot;3&quot; unique_id=&quot;10021&quot;&gt;&lt;property id=&quot;20148&quot; value=&quot;5&quot;/&gt;&lt;property id=&quot;20300&quot; value=&quot;Slide 19 - &amp;quot;Evolving Role of &amp;#x0D;&amp;#x0A;the Nurse Informaticist&amp;quot;&quot;/&gt;&lt;property id=&quot;20302&quot; value=&quot;0&quot;/&gt;&lt;property id=&quot;20303&quot; value=&quot;Evolution of Nursing Informatics&quot;/&gt;&lt;property id=&quot;20307&quot; value=&quot;275&quot;/&gt;&lt;property id=&quot;20309&quot; value=&quot;11916&quot;/&gt;&lt;property id=&quot;20312&quot; value=&quot;0&quot;/&gt;&lt;/object&gt;&lt;object type=&quot;3&quot; unique_id=&quot;10022&quot;&gt;&lt;property id=&quot;20148&quot; value=&quot;5&quot;/&gt;&lt;property id=&quot;20300&quot; value=&quot;Slide 21 - &amp;quot;Evolving Role of &amp;#x0D;&amp;#x0A;the Nurse Informaticist 3&amp;quot;&quot;/&gt;&lt;property id=&quot;20302&quot; value=&quot;0&quot;/&gt;&lt;property id=&quot;20303&quot; value=&quot;Evolution of Nursing Informatics&quot;/&gt;&lt;property id=&quot;20307&quot; value=&quot;277&quot;/&gt;&lt;property id=&quot;20309&quot; value=&quot;11916&quot;/&gt;&lt;property id=&quot;20312&quot; value=&quot;0&quot;/&gt;&lt;/object&gt;&lt;object type=&quot;3&quot; unique_id=&quot;10023&quot;&gt;&lt;property id=&quot;20148&quot; value=&quot;5&quot;/&gt;&lt;property id=&quot;20300&quot; value=&quot;Slide 22 - &amp;quot;Types of Nursing HIT Applications&amp;quot;&quot;/&gt;&lt;property id=&quot;20302&quot; value=&quot;0&quot;/&gt;&lt;property id=&quot;20303&quot; value=&quot;Evolution of Nursing Informatics&quot;/&gt;&lt;property id=&quot;20307&quot; value=&quot;268&quot;/&gt;&lt;property id=&quot;20309&quot; value=&quot;11916&quot;/&gt;&lt;property id=&quot;20312&quot; value=&quot;0&quot;/&gt;&lt;/object&gt;&lt;object type=&quot;3&quot; unique_id=&quot;10024&quot;&gt;&lt;property id=&quot;20148&quot; value=&quot;5&quot;/&gt;&lt;property id=&quot;20300&quot; value=&quot;Slide 23 - &amp;quot;Types of Nursing HIT Applications 2&amp;quot;&quot;/&gt;&lt;property id=&quot;20302&quot; value=&quot;0&quot;/&gt;&lt;property id=&quot;20303&quot; value=&quot;Evolution of Nursing Informatics&quot;/&gt;&lt;property id=&quot;20307&quot; value=&quot;285&quot;/&gt;&lt;property id=&quot;20309&quot; value=&quot;11916&quot;/&gt;&lt;property id=&quot;20312&quot; value=&quot;0&quot;/&gt;&lt;/object&gt;&lt;object type=&quot;3&quot; unique_id=&quot;10025&quot;&gt;&lt;property id=&quot;20148&quot; value=&quot;5&quot;/&gt;&lt;property id=&quot;20300&quot; value=&quot;Slide 24 - &amp;quot;Types of Nursing HIT Applications 3&amp;quot;&quot;/&gt;&lt;property id=&quot;20302&quot; value=&quot;0&quot;/&gt;&lt;property id=&quot;20303&quot; value=&quot;Evolution of Nursing Informatics&quot;/&gt;&lt;property id=&quot;20307&quot; value=&quot;286&quot;/&gt;&lt;property id=&quot;20309&quot; value=&quot;11916&quot;/&gt;&lt;property id=&quot;20312&quot; value=&quot;0&quot;/&gt;&lt;/object&gt;&lt;object type=&quot;3&quot; unique_id=&quot;10026&quot;&gt;&lt;property id=&quot;20148&quot; value=&quot;5&quot;/&gt;&lt;property id=&quot;20300&quot; value=&quot;Slide 25 - &amp;quot;Types of Nursing HIT Applications 4&amp;quot;&quot;/&gt;&lt;property id=&quot;20302&quot; value=&quot;0&quot;/&gt;&lt;property id=&quot;20303&quot; value=&quot;Evolution of Nursing Informatics&quot;/&gt;&lt;property id=&quot;20307&quot; value=&quot;287&quot;/&gt;&lt;property id=&quot;20309&quot; value=&quot;11916&quot;/&gt;&lt;property id=&quot;20312&quot; value=&quot;0&quot;/&gt;&lt;/object&gt;&lt;object type=&quot;3&quot; unique_id=&quot;10027&quot;&gt;&lt;property id=&quot;20148&quot; value=&quot;5&quot;/&gt;&lt;property id=&quot;20300&quot; value=&quot;Slide 26 - &amp;quot;Evolution of Nursing Informatics Summary&amp;quot;&quot;/&gt;&lt;property id=&quot;20302&quot; value=&quot;0&quot;/&gt;&lt;property id=&quot;20303&quot; value=&quot;Evolution of Nursing Informatics&quot;/&gt;&lt;property id=&quot;20307&quot; value=&quot;261&quot;/&gt;&lt;property id=&quot;20309&quot; value=&quot;11916&quot;/&gt;&lt;property id=&quot;20312&quot; value=&quot;0&quot;/&gt;&lt;/object&gt;&lt;object type=&quot;3&quot; unique_id=&quot;11927&quot;&gt;&lt;property id=&quot;20148&quot; value=&quot;5&quot;/&gt;&lt;property id=&quot;20300&quot; value=&quot;Slide 20 - &amp;quot;Evolving Role of &amp;#x0D;&amp;#x0A;the Nurse Informaticist 2&amp;quot;&quot;/&gt;&lt;property id=&quot;20303&quot; value=&quot;-1&quot;/&gt;&lt;property id=&quot;20307&quot; value=&quot;295&quot;/&gt;&lt;property id=&quot;20309&quot; value=&quot;-1&quot;/&gt;&lt;/object&gt;&lt;object type=&quot;3&quot; unique_id=&quot;16021&quot;&gt;&lt;property id=&quot;20148&quot; value=&quot;5&quot;/&gt;&lt;property id=&quot;20300&quot; value=&quot;Slide 1 - &amp;quot;History of Health Information Technology in the U.S.&amp;quot;&quot;/&gt;&lt;property id=&quot;20307&quot; value=&quot;300&quot;/&gt;&lt;property id=&quot;20309&quot; value=&quot;-1&quot;/&gt;&lt;/object&gt;&lt;object type=&quot;3&quot; unique_id=&quot;16022&quot;&gt;&lt;property id=&quot;20148&quot; value=&quot;5&quot;/&gt;&lt;property id=&quot;20300&quot; value=&quot;Slide 2 - &amp;quot;Evolution of Nursing Informatics&amp;#x0D;&amp;#x0A;Learning Objectives&amp;quot;&quot;/&gt;&lt;property id=&quot;20307&quot; value=&quot;296&quot;/&gt;&lt;property id=&quot;20309&quot; value=&quot;-1&quot;/&gt;&lt;/object&gt;&lt;object type=&quot;3&quot; unique_id=&quot;16023&quot;&gt;&lt;property id=&quot;20148&quot; value=&quot;5&quot;/&gt;&lt;property id=&quot;20300&quot; value=&quot;Slide 16 - &amp;quot;The shift from centralized data storage to decentralized &amp;#x0D;&amp;#x0A;data access&amp;quot;&quot;/&gt;&lt;property id=&quot;20307&quot; value=&quot;297&quot;/&gt;&lt;property id=&quot;20309&quot; value=&quot;-1&quot;/&gt;&lt;/object&gt;&lt;object type=&quot;3&quot; unique_id=&quot;16024&quot;&gt;&lt;property id=&quot;20148&quot; value=&quot;5&quot;/&gt;&lt;property id=&quot;20300&quot; value=&quot;Slide 17 - &amp;quot;The shift from paper charts &amp;#x0D;&amp;#x0A;to electronic records&amp;quot;&quot;/&gt;&lt;property id=&quot;20307&quot; value=&quot;298&quot;/&gt;&lt;property id=&quot;20309&quot; value=&quot;-1&quot;/&gt;&lt;/object&gt;&lt;object type=&quot;3&quot; unique_id=&quot;16025&quot;&gt;&lt;property id=&quot;20148&quot; value=&quot;5&quot;/&gt;&lt;property id=&quot;20300&quot; value=&quot;Slide 18 - &amp;quot;The shift from relying on memory to continuously using &amp;#x0D;&amp;#x0A;information resources&amp;quot;&quot;/&gt;&lt;property id=&quot;20307&quot; value=&quot;299&quot;/&gt;&lt;property id=&quot;20309&quot; value=&quot;-1&quot;/&gt;&lt;/object&gt;&lt;object type=&quot;3&quot; unique_id=&quot;16026&quot;&gt;&lt;property id=&quot;20148&quot; value=&quot;5&quot;/&gt;&lt;property id=&quot;20300&quot; value=&quot;Slide 27 - &amp;quot;Evolution of Nursing Informatics and HIT Tools Used by Nursing&amp;#x0D;&amp;#x0A;References&amp;quot;&quot;/&gt;&lt;property id=&quot;20307&quot; value=&quot;301&quot;/&gt;&lt;property id=&quot;20309&quot; value=&quot;-1&quot;/&gt;&lt;/object&gt;&lt;object type=&quot;3&quot; unique_id=&quot;16027&quot;&gt;&lt;property id=&quot;20148&quot; value=&quot;5&quot;/&gt;&lt;property id=&quot;20300&quot; value=&quot;Slide 28 - &amp;quot;Evolution of Nursing Informatics and HIT Tools Used by Nursing&amp;#x0D;&amp;#x0A;References 2&amp;quot;&quot;/&gt;&lt;property id=&quot;20307&quot; value=&quot;302&quot;/&gt;&lt;property id=&quot;20309&quot; value=&quot;-1&quot;/&gt;&lt;/object&gt;&lt;object type=&quot;3&quot; unique_id=&quot;16188&quot;&gt;&lt;property id=&quot;20148&quot; value=&quot;5&quot;/&gt;&lt;property id=&quot;20300&quot; value=&quot;Slide 7 - &amp;quot;American Nurses Association&amp;#x0D;&amp;#x0A;1994 Definition&amp;quot;&quot;/&gt;&lt;property id=&quot;20307&quot; value=&quot;304&quot;/&gt;&lt;/object&gt;&lt;object type=&quot;3&quot; unique_id=&quot;16189&quot;&gt;&lt;property id=&quot;20148&quot; value=&quot;5&quot;/&gt;&lt;property id=&quot;20300&quot; value=&quot;Slide 8 - &amp;quot;American Nurses Association&amp;#x0D;&amp;#x0A;2001 Definition&amp;quot;&quot;/&gt;&lt;property id=&quot;20307&quot; value=&quot;305&quot;/&gt;&lt;/object&gt;&lt;object type=&quot;3&quot; unique_id=&quot;16190&quot;&gt;&lt;property id=&quot;20148&quot; value=&quot;5&quot;/&gt;&lt;property id=&quot;20300&quot; value=&quot;Slide 9 - &amp;quot;American Nurses Association&amp;#x0D;&amp;#x0A;2008 Definition&amp;quot;&quot;/&gt;&lt;property id=&quot;20307&quot; value=&quot;306&quot;/&gt;&lt;/object&gt;&lt;object type=&quot;3&quot; unique_id=&quot;16197&quot;&gt;&lt;property id=&quot;20148&quot; value=&quot;5&quot;/&gt;&lt;property id=&quot;20300&quot; value=&quot;Slide 29 - &amp;quot;History of Health IT in the US&amp;#x0D;&amp;#x0A;Evolution of Nursing Informatics and HIT Tools Used by Nurses&amp;quot;&quot;/&gt;&lt;property id=&quot;20307&quot; value=&quot;307&quot;/&gt;&lt;/object&gt;&lt;/object&gt;&lt;object type=&quot;4&quot; unique_id=&quot;10106&quot;&gt;&lt;object type=&quot;5&quot; unique_id=&quot;10252&quot;&gt;&lt;property id=&quot;20149&quot; value=&quot;History of CPOE and e-Prescribing Development&quot;/&gt;&lt;property id=&quot;20159&quot; value=&quot;UAB_logo_trans.png&quot;/&gt;&lt;/object&gt;&lt;object type=&quot;5&quot; unique_id=&quot;11916&quot;&gt;&lt;property id=&quot;20149&quot; value=&quot;Evolution of Nursing Informatics&quot;/&gt;&lt;property id=&quot;20159&quot; value=&quot;UAB_logo_trans.png&quot;/&gt;&lt;/object&gt;&lt;/object&gt;&lt;object type=&quot;10&quot; unique_id=&quot;10188&quot;&gt;&lt;object type=&quot;11&quot; unique_id=&quot;10189&quot;&gt;&lt;property id=&quot;20180&quot; value=&quot;1&quot;/&gt;&lt;property id=&quot;20181&quot; value=&quot;1&quot;/&gt;&lt;property id=&quot;20182&quot; value=&quot;0&quot;/&gt;&lt;property id=&quot;20183&quot; value=&quot;1&quot;/&gt;&lt;/object&gt;&lt;object type=&quot;12&quot; unique_id=&quot;10220&quot;&gt;&lt;/object&gt;&lt;/object&gt;&lt;/object&gt;&lt;/database&gt;"/>
  <p:tag name="SECTOMILLISECCONVERTED" val="1"/>
</p:tagLst>
</file>

<file path=ppt/theme/theme1.xml><?xml version="1.0" encoding="utf-8"?>
<a:theme xmlns:a="http://schemas.openxmlformats.org/drawingml/2006/main" name="1_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KM CompX_unitY_Lecture_Slides_Template.potx" id="{4FF466A4-E752-4EC5-A455-0F519C93B28D}" vid="{E25E3796-8ED8-4B54-80E8-6ED0B80A76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no"?>
<Relationships xmlns="http://schemas.openxmlformats.org/package/2006/relationships">
<Relationship Id="rId1" Target="itemProps1.xml" Type="http://schemas.openxmlformats.org/officeDocument/2006/relationships/customXmlProps"/>
</Relationships>

</file>

<file path=customXml/_rels/item2.xml.rels><?xml version="1.0" encoding="UTF-8" standalone="no"?>
<Relationships xmlns="http://schemas.openxmlformats.org/package/2006/relationships">
<Relationship Id="rId1" Target="itemProps2.xml" Type="http://schemas.openxmlformats.org/officeDocument/2006/relationships/customXmlProps"/>
</Relationships>

</file>

<file path=customXml/_rels/item3.xml.rels><?xml version="1.0" encoding="UTF-8" standalone="no"?>
<Relationships xmlns="http://schemas.openxmlformats.org/package/2006/relationships">
<Relationship Id="rId1" Target="itemProps3.xml" Type="http://schemas.openxmlformats.org/officeDocument/2006/relationships/customXmlProps"/>
</Relationships>

</file>

<file path=customXml/_rels/item4.xml.rels><?xml version="1.0" encoding="UTF-8" standalone="no"?>
<Relationships xmlns="http://schemas.openxmlformats.org/package/2006/relationships">
<Relationship Id="rId1" Target="itemProps4.xml" Type="http://schemas.openxmlformats.org/officeDocument/2006/relationships/customXmlProps"/>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CC146E0DE07B4B93A0BE9D14803BE0" ma:contentTypeVersion="5" ma:contentTypeDescription="Create a new document." ma:contentTypeScope="" ma:versionID="eee9308b4a521e6cfc381d9909808db1">
  <xsd:schema xmlns:xsd="http://www.w3.org/2001/XMLSchema" xmlns:p="http://schemas.microsoft.com/office/2006/metadata/properties" xmlns:ns2="26839647-32cc-4e8d-ac64-5cb1d6f9c044" targetNamespace="http://schemas.microsoft.com/office/2006/metadata/properties" ma:root="true" ma:fieldsID="18594fd37b04ee2386042ddb7e2caf77" ns2:_="">
    <xsd:import namespace="26839647-32cc-4e8d-ac64-5cb1d6f9c044"/>
    <xsd:element name="properties">
      <xsd:complexType>
        <xsd:sequence>
          <xsd:element name="documentManagement">
            <xsd:complexType>
              <xsd:all>
                <xsd:element ref="ns2:Stattus"/>
                <xsd:element ref="ns2:Location"/>
                <xsd:element ref="ns2:Component"/>
                <xsd:element ref="ns2:File_x0020_Type0"/>
                <xsd:element ref="ns2:Comp_x0020_Leader_x0020_Notes" minOccurs="0"/>
              </xsd:all>
            </xsd:complexType>
          </xsd:element>
        </xsd:sequence>
      </xsd:complexType>
    </xsd:element>
  </xsd:schema>
  <xsd:schema xmlns:xsd="http://www.w3.org/2001/XMLSchema" xmlns:dms="http://schemas.microsoft.com/office/2006/documentManagement/types" targetNamespace="26839647-32cc-4e8d-ac64-5cb1d6f9c044" elementFormDefault="qualified">
    <xsd:import namespace="http://schemas.microsoft.com/office/2006/documentManagement/types"/>
    <xsd:element name="Stattus" ma:index="2" ma:displayName="Status" ma:default="Not Started" ma:format="Dropdown" ma:internalName="Stattus">
      <xsd:simpleType>
        <xsd:restriction base="dms:Choice">
          <xsd:enumeration value="Not Started"/>
          <xsd:enumeration value="In Progress"/>
          <xsd:enumeration value="In Progress - Review"/>
          <xsd:enumeration value="Final"/>
          <xsd:enumeration value="Proof-reading"/>
          <xsd:enumeration value="Needs Review"/>
          <xsd:enumeration value="Ready for Proofing"/>
          <xsd:enumeration value="Ready for Audio"/>
          <xsd:enumeration value="Ready for Instructor Manual"/>
        </xsd:restriction>
      </xsd:simpleType>
    </xsd:element>
    <xsd:element name="Location" ma:index="3" ma:displayName="Location" ma:default="Component Leader" ma:description="Location in the process workflow" ma:format="Dropdown" ma:internalName="Location">
      <xsd:simpleType>
        <xsd:restriction base="dms:Choice">
          <xsd:enumeration value="Audio Prep"/>
          <xsd:enumeration value="Component Leader"/>
          <xsd:enumeration value="Instructor Manuals"/>
          <xsd:enumeration value="Proof-reader"/>
          <xsd:enumeration value="Review"/>
          <xsd:enumeration value="Testing"/>
          <xsd:enumeration value="Upload"/>
          <xsd:enumeration value="DO NOT USE"/>
        </xsd:restriction>
      </xsd:simpleType>
    </xsd:element>
    <xsd:element name="Component" ma:index="4" ma:displayName="Component" ma:default="All Components" ma:format="Dropdown" ma:internalName="Component">
      <xsd:simpleType>
        <xsd:restriction base="dms:Choice">
          <xsd:enumeration value="Component 3"/>
          <xsd:enumeration value="Component 5"/>
          <xsd:enumeration value="Component 16"/>
          <xsd:enumeration value="Component 18"/>
          <xsd:enumeration value="All Components"/>
        </xsd:restriction>
      </xsd:simpleType>
    </xsd:element>
    <xsd:element name="File_x0020_Type0" ma:index="5" ma:displayName="File Type" ma:default="Slides" ma:description="Type of document" ma:format="Dropdown" ma:internalName="File_x0020_Type0">
      <xsd:simpleType>
        <xsd:union memberTypes="dms:Text">
          <xsd:simpleType>
            <xsd:restriction base="dms:Choice">
              <xsd:enumeration value="Activities"/>
              <xsd:enumeration value="Assessment"/>
              <xsd:enumeration value="Instructor Manual"/>
              <xsd:enumeration value="Item Analysis"/>
              <xsd:enumeration value="Notes"/>
              <xsd:enumeration value="Objectives"/>
              <xsd:enumeration value="References"/>
              <xsd:enumeration value="Slides"/>
              <xsd:enumeration value="Transcript"/>
            </xsd:restriction>
          </xsd:simpleType>
        </xsd:union>
      </xsd:simpleType>
    </xsd:element>
    <xsd:element name="Comp_x0020_Leader_x0020_Notes" ma:index="6" nillable="true" ma:displayName="Comp Leader Notes" ma:internalName="Comp_x0020_Leader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Comp_x0020_Leader_x0020_Notes xmlns="26839647-32cc-4e8d-ac64-5cb1d6f9c044" xsi:nil="true"/>
    <Component xmlns="26839647-32cc-4e8d-ac64-5cb1d6f9c044">Component 5</Component>
    <Location xmlns="26839647-32cc-4e8d-ac64-5cb1d6f9c044">Upload</Location>
    <File_x0020_Type0 xmlns="26839647-32cc-4e8d-ac64-5cb1d6f9c044">Slides</File_x0020_Type0>
    <Stattus xmlns="26839647-32cc-4e8d-ac64-5cb1d6f9c044">Final</Stat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E46343-6127-4E2A-AE91-D46B187AC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39647-32cc-4e8d-ac64-5cb1d6f9c04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A9F261D-E9A7-488D-B687-02EE78029837}">
  <ds:schemaRefs>
    <ds:schemaRef ds:uri="http://schemas.microsoft.com/office/2006/metadata/longProperties"/>
  </ds:schemaRefs>
</ds:datastoreItem>
</file>

<file path=customXml/itemProps3.xml><?xml version="1.0" encoding="utf-8"?>
<ds:datastoreItem xmlns:ds="http://schemas.openxmlformats.org/officeDocument/2006/customXml" ds:itemID="{94472784-9D7C-4625-A3BF-56A8C2974EF2}">
  <ds:schemaRefs>
    <ds:schemaRef ds:uri="http://purl.org/dc/term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26839647-32cc-4e8d-ac64-5cb1d6f9c044"/>
    <ds:schemaRef ds:uri="http://schemas.microsoft.com/office/2006/metadata/properties"/>
  </ds:schemaRefs>
</ds:datastoreItem>
</file>

<file path=customXml/itemProps4.xml><?xml version="1.0" encoding="utf-8"?>
<ds:datastoreItem xmlns:ds="http://schemas.openxmlformats.org/officeDocument/2006/customXml" ds:itemID="{DFA20B91-26DB-459F-8D55-0FE82452D3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4789</TotalTime>
  <Words>3969</Words>
  <Application>Microsoft Office PowerPoint</Application>
  <PresentationFormat>On-screen Show (4:3)</PresentationFormat>
  <Paragraphs>286</Paragraphs>
  <Slides>29</Slides>
  <Notes>29</Notes>
  <HiddenSlides>0</HiddenSlides>
  <MMClips>0</MMClips>
  <ScaleCrop>false</ScaleCrop>
  <HeadingPairs>
    <vt:vector baseType="variant" size="6">
      <vt:variant>
        <vt:lpstr>Fonts Used</vt:lpstr>
      </vt:variant>
      <vt:variant>
        <vt:i4>7</vt:i4>
      </vt:variant>
      <vt:variant>
        <vt:lpstr>Theme</vt:lpstr>
      </vt:variant>
      <vt:variant>
        <vt:i4>1</vt:i4>
      </vt:variant>
      <vt:variant>
        <vt:lpstr>Slide Titles</vt:lpstr>
      </vt:variant>
      <vt:variant>
        <vt:i4>29</vt:i4>
      </vt:variant>
    </vt:vector>
  </HeadingPairs>
  <TitlesOfParts>
    <vt:vector baseType="lpstr" size="37">
      <vt:lpstr>Arial</vt:lpstr>
      <vt:lpstr>Calibri</vt:lpstr>
      <vt:lpstr>Courier New</vt:lpstr>
      <vt:lpstr>Tahoma</vt:lpstr>
      <vt:lpstr>Times New Roman</vt:lpstr>
      <vt:lpstr>Verdana</vt:lpstr>
      <vt:lpstr>Wingdings</vt:lpstr>
      <vt:lpstr>1_ONC-Template-FINAL DRAFT</vt:lpstr>
      <vt:lpstr>History of Health Information Technology in the U.S.</vt:lpstr>
      <vt:lpstr>Evolution of Nursing Informatics Learning Objectives</vt:lpstr>
      <vt:lpstr>The Nursing Profession</vt:lpstr>
      <vt:lpstr>The Nursing Process</vt:lpstr>
      <vt:lpstr>How Nurses Spend Their Time</vt:lpstr>
      <vt:lpstr>Nursing Informatics</vt:lpstr>
      <vt:lpstr>American Nurses Association 1994 Definition</vt:lpstr>
      <vt:lpstr>American Nurses Association 2001 Definition</vt:lpstr>
      <vt:lpstr>American Nurses Association 2008 Definition</vt:lpstr>
      <vt:lpstr>Evolution of Nursing Informatics</vt:lpstr>
      <vt:lpstr>Evolution of Nursing Informatics 2</vt:lpstr>
      <vt:lpstr>Evolution of Nursing Informatics 3</vt:lpstr>
      <vt:lpstr>Evolution of Nursing Informatics 4</vt:lpstr>
      <vt:lpstr>Evolution of Nursing Informatics 5</vt:lpstr>
      <vt:lpstr>Evolution of Nursing Informatics 6</vt:lpstr>
      <vt:lpstr>The shift from centralized data storage to decentralized  data access</vt:lpstr>
      <vt:lpstr>The shift from paper charts  to electronic records</vt:lpstr>
      <vt:lpstr>The shift from relying on memory to continuously using  information resources</vt:lpstr>
      <vt:lpstr>Evolving Role of  the Nurse Informaticist</vt:lpstr>
      <vt:lpstr>Evolving Role of  the Nurse Informaticist 2</vt:lpstr>
      <vt:lpstr>Evolving Role of  the Nurse Informaticist 3</vt:lpstr>
      <vt:lpstr>Types of Nursing HIT Applications</vt:lpstr>
      <vt:lpstr>Types of Nursing HIT Applications 2</vt:lpstr>
      <vt:lpstr>Types of Nursing HIT Applications 3</vt:lpstr>
      <vt:lpstr>Types of Nursing HIT Applications 4</vt:lpstr>
      <vt:lpstr>Evolution of Nursing Informatics Summary</vt:lpstr>
      <vt:lpstr>Evolution of Nursing Informatics and HIT Tools Used by Nursing References</vt:lpstr>
      <vt:lpstr>Evolution of Nursing Informatics and HIT Tools Used by Nursing References 2</vt:lpstr>
      <vt:lpstr>History of Health IT in the US Evolution of Nursing Informatics and HIT Tools Used by Nurses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cp:category>HIT Workforce Curriculum</cp:category>
  <dcterms:created xsi:type="dcterms:W3CDTF">2006-08-16T00:00:00Z</dcterms:created>
  <dc:creator>U.S. Department of Health and Human Services Office of the National Coordinator for Health Information Technology</dc:creator>
  <cp:lastModifiedBy>Meg N Bruck</cp:lastModifiedBy>
  <cp:lastPrinted>2011-03-12T02:53:58Z</cp:lastPrinted>
  <dcterms:modified xsi:type="dcterms:W3CDTF">2016-07-29T13:30:11Z</dcterms:modified>
  <cp:revision>587</cp:revision>
  <dc:subject>History of Health Information Technology in the U.S.</dc:subject>
  <dc:title>Comp 5, unit 5, slides</dc:title>
</cp:coreProperties>
</file>

<file path=docProps/custom.xml><?xml version="1.0" encoding="utf-8"?>
<Properties xmlns="http://schemas.openxmlformats.org/officeDocument/2006/custom-properties" xmlns:vt="http://schemas.openxmlformats.org/officeDocument/2006/docPropsVTypes">
  <property pid="2" fmtid="{D5CDD505-2E9C-101B-9397-08002B2CF9AE}" name="Language">
    <vt:lpwstr>English</vt:lpwstr>
  </property>
</Properties>
</file>