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4484" r:id="rId6"/>
  </p:sldMasterIdLst>
  <p:notesMasterIdLst>
    <p:notesMasterId r:id="rId55"/>
  </p:notesMasterIdLst>
  <p:handoutMasterIdLst>
    <p:handoutMasterId r:id="rId56"/>
  </p:handoutMasterIdLst>
  <p:sldIdLst>
    <p:sldId id="318" r:id="rId7"/>
    <p:sldId id="312" r:id="rId8"/>
    <p:sldId id="257" r:id="rId9"/>
    <p:sldId id="258" r:id="rId10"/>
    <p:sldId id="259" r:id="rId11"/>
    <p:sldId id="260" r:id="rId12"/>
    <p:sldId id="261" r:id="rId13"/>
    <p:sldId id="262" r:id="rId14"/>
    <p:sldId id="263" r:id="rId15"/>
    <p:sldId id="264" r:id="rId16"/>
    <p:sldId id="301" r:id="rId17"/>
    <p:sldId id="313" r:id="rId18"/>
    <p:sldId id="266" r:id="rId19"/>
    <p:sldId id="299" r:id="rId20"/>
    <p:sldId id="306" r:id="rId21"/>
    <p:sldId id="288" r:id="rId22"/>
    <p:sldId id="273" r:id="rId23"/>
    <p:sldId id="280" r:id="rId24"/>
    <p:sldId id="279" r:id="rId25"/>
    <p:sldId id="277" r:id="rId26"/>
    <p:sldId id="308" r:id="rId27"/>
    <p:sldId id="309" r:id="rId28"/>
    <p:sldId id="285" r:id="rId29"/>
    <p:sldId id="286" r:id="rId30"/>
    <p:sldId id="300" r:id="rId31"/>
    <p:sldId id="287" r:id="rId32"/>
    <p:sldId id="278" r:id="rId33"/>
    <p:sldId id="317" r:id="rId34"/>
    <p:sldId id="275" r:id="rId35"/>
    <p:sldId id="289" r:id="rId36"/>
    <p:sldId id="290" r:id="rId37"/>
    <p:sldId id="291" r:id="rId38"/>
    <p:sldId id="292" r:id="rId39"/>
    <p:sldId id="276" r:id="rId40"/>
    <p:sldId id="293" r:id="rId41"/>
    <p:sldId id="294" r:id="rId42"/>
    <p:sldId id="295" r:id="rId43"/>
    <p:sldId id="274" r:id="rId44"/>
    <p:sldId id="267" r:id="rId45"/>
    <p:sldId id="303" r:id="rId46"/>
    <p:sldId id="314" r:id="rId47"/>
    <p:sldId id="315" r:id="rId48"/>
    <p:sldId id="268" r:id="rId49"/>
    <p:sldId id="302" r:id="rId50"/>
    <p:sldId id="319" r:id="rId51"/>
    <p:sldId id="321" r:id="rId52"/>
    <p:sldId id="322" r:id="rId53"/>
    <p:sldId id="323" r:id="rId54"/>
  </p:sldIdLst>
  <p:sldSz cx="9144000" cy="6858000" type="screen4x3"/>
  <p:notesSz cx="7315200" cy="9601200"/>
  <p:custDataLst>
    <p:tags r:id="rId5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4" autoAdjust="0"/>
    <p:restoredTop sz="73040" autoAdjust="0"/>
  </p:normalViewPr>
  <p:slideViewPr>
    <p:cSldViewPr showGuides="1">
      <p:cViewPr>
        <p:scale>
          <a:sx n="50" d="100"/>
          <a:sy n="50" d="100"/>
        </p:scale>
        <p:origin x="-192" y="91"/>
      </p:cViewPr>
      <p:guideLst>
        <p:guide orient="horz" pos="2160"/>
        <p:guide pos="2880"/>
      </p:guideLst>
    </p:cSldViewPr>
  </p:slideViewPr>
  <p:outlineViewPr>
    <p:cViewPr>
      <p:scale>
        <a:sx n="33" d="100"/>
        <a:sy n="33" d="100"/>
      </p:scale>
      <p:origin x="0" y="-36836"/>
    </p:cViewPr>
  </p:outlineViewPr>
  <p:notesTextViewPr>
    <p:cViewPr>
      <p:scale>
        <a:sx n="100" d="100"/>
        <a:sy n="100" d="100"/>
      </p:scale>
      <p:origin x="0" y="0"/>
    </p:cViewPr>
  </p:notesTextViewPr>
  <p:sorterViewPr>
    <p:cViewPr>
      <p:scale>
        <a:sx n="100" d="100"/>
        <a:sy n="100" d="100"/>
      </p:scale>
      <p:origin x="0" y="2160"/>
    </p:cViewPr>
  </p:sorterViewPr>
  <p:notesViewPr>
    <p:cSldViewPr showGuides="1">
      <p:cViewPr>
        <p:scale>
          <a:sx n="66" d="100"/>
          <a:sy n="66" d="100"/>
        </p:scale>
        <p:origin x="920" y="-1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cs typeface="+mn-cs"/>
              </a:defRPr>
            </a:lvl1pPr>
          </a:lstStyle>
          <a:p>
            <a:pPr>
              <a:defRPr/>
            </a:pPr>
            <a:endParaRPr lang="en-US"/>
          </a:p>
        </p:txBody>
      </p:sp>
    </p:spTree>
    <p:extLst>
      <p:ext uri="{BB962C8B-B14F-4D97-AF65-F5344CB8AC3E}">
        <p14:creationId xmlns:p14="http://schemas.microsoft.com/office/powerpoint/2010/main" val="215943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fontAlgn="auto">
              <a:spcBef>
                <a:spcPts val="0"/>
              </a:spcBef>
              <a:spcAft>
                <a:spcPts val="0"/>
              </a:spcAft>
              <a:defRPr sz="1300">
                <a:latin typeface="+mn-lt"/>
                <a:cs typeface="+mn-cs"/>
              </a:defRPr>
            </a:lvl1pPr>
          </a:lstStyle>
          <a:p>
            <a:pPr>
              <a:defRPr/>
            </a:pPr>
            <a:fld id="{CE4F2129-B5AC-43C2-BD80-21C2A5B36351}" type="datetimeFigureOut">
              <a:rPr lang="en-US"/>
              <a:pPr>
                <a:defRPr/>
              </a:pPr>
              <a:t>6/23/2017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5747" tIns="47873" rIns="95747" bIns="47873" numCol="1" anchor="b" anchorCtr="0" compatLnSpc="1">
            <a:prstTxWarp prst="textNoShape">
              <a:avLst/>
            </a:prstTxWarp>
          </a:bodyPr>
          <a:lstStyle>
            <a:lvl1pPr algn="r">
              <a:defRPr sz="1300">
                <a:latin typeface="Calibri" panose="020F0502020204030204" pitchFamily="34" charset="0"/>
              </a:defRPr>
            </a:lvl1pPr>
          </a:lstStyle>
          <a:p>
            <a:fld id="{B004A2B1-E1C2-4DD5-BCF3-67689F5D161C}" type="slidenum">
              <a:rPr lang="en-US" altLang="en-US"/>
              <a:pPr/>
              <a:t>‹#›</a:t>
            </a:fld>
            <a:endParaRPr lang="en-US" altLang="en-US"/>
          </a:p>
        </p:txBody>
      </p:sp>
    </p:spTree>
    <p:extLst>
      <p:ext uri="{BB962C8B-B14F-4D97-AF65-F5344CB8AC3E}">
        <p14:creationId xmlns:p14="http://schemas.microsoft.com/office/powerpoint/2010/main" val="106323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Welcome to History of Health Information Technology in the U.S., Evolution of Public Health Informatics.  This lecture focuses on the history and evolution of public health informatics.</a:t>
            </a:r>
          </a:p>
          <a:p>
            <a:pPr eaLnBrk="1" hangingPunct="1">
              <a:spcBef>
                <a:spcPct val="0"/>
              </a:spcBef>
            </a:pPr>
            <a:endParaRPr lang="en-US" altLang="en-US" smtClean="0"/>
          </a:p>
        </p:txBody>
      </p:sp>
      <p:sp>
        <p:nvSpPr>
          <p:cNvPr id="2355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3557"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36786C-EE9B-4EAA-9825-E816B586A6ED}"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60511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PHI professionals are usually individuals with backgrounds in both IT and public health.  Typically, one requires a baseline amount of knowledge in both disciplines to take full advantage of PHI applications.  </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B5A76C-4124-42D1-ACE0-7F93B755F4A5}"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87579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Friede (pronounced   Freed ), one of the authors that provided a definition for PHI that we just reviewed, first described the need for PHI as a distinct field in 1995.</a:t>
            </a:r>
          </a:p>
          <a:p>
            <a:endParaRPr lang="en-US" altLang="en-US" smtClean="0"/>
          </a:p>
          <a:p>
            <a:r>
              <a:rPr lang="en-US" altLang="en-US" smtClean="0"/>
              <a:t>While the PHI field gained some momentum in the late 1990's, it wasn't until 2001, with the events of 9/11 and the subsequent anthrax attacks, that the need for health IT applications specifically for public health purposes crystallized.</a:t>
            </a: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BCE4E3-58AF-4F6A-9892-BC09C1A7057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3467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two major events reminded us how vulnerable we are AND how important constant monitoring of "health trends" are to our ability to respond to bioterrorism.  The US war on terror reminds us that individuals with the right expertise can use biological weapons to threaten the health of our nation’s citizens.</a:t>
            </a:r>
          </a:p>
          <a:p>
            <a:endParaRPr lang="en-US" altLang="en-US" dirty="0" smtClean="0"/>
          </a:p>
          <a:p>
            <a:r>
              <a:rPr lang="en-US" altLang="en-US" dirty="0" smtClean="0"/>
              <a:t>A major concern for public health practitioners in the US involved a scenario where a biological weapon causes an outbreak of a silently communicable disease. In such a case, officials wouldn't even know the attack was going on until it was too late.</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1D3528-2DCC-414E-90DF-D2609EEA9D6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81425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 surprisingly, early PHI applications were designed to monitor health trends so that a sudden spike in certain ailments could be investigated as a possible early warning of a biological attack.</a:t>
            </a:r>
          </a:p>
          <a:p>
            <a:endParaRPr lang="en-US" altLang="en-US" dirty="0" smtClean="0"/>
          </a:p>
          <a:p>
            <a:r>
              <a:rPr lang="en-US" altLang="en-US" dirty="0" smtClean="0"/>
              <a:t>Such applications are referred to as syndromic (pronounced syndrome-</a:t>
            </a:r>
            <a:r>
              <a:rPr lang="en-US" altLang="en-US" dirty="0" err="1" smtClean="0"/>
              <a:t>ic</a:t>
            </a:r>
            <a:r>
              <a:rPr lang="en-US" altLang="en-US" dirty="0" smtClean="0"/>
              <a:t>) surveillance.</a:t>
            </a:r>
          </a:p>
          <a:p>
            <a:endParaRPr lang="en-US" altLang="en-US" dirty="0" smtClean="0"/>
          </a:p>
          <a:p>
            <a:r>
              <a:rPr lang="en-US" altLang="en-US" dirty="0" smtClean="0"/>
              <a:t>The definition of syndromic surveillance, according to Yan (pronounced  Yann(like can) and colleagues is "the continuous monitoring of public-health related information sources and early detection of adverse disease events.”</a:t>
            </a:r>
          </a:p>
          <a:p>
            <a:r>
              <a:rPr lang="en-US" altLang="en-US" dirty="0" smtClean="0"/>
              <a:t>More generally, syndromic surveillance utilizes computer systems, advanced statistical algorithms, and data visualization techniques to identify trends warranting the attention of public health officials.</a:t>
            </a:r>
          </a:p>
          <a:p>
            <a:endParaRPr lang="en-US" altLang="en-U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510853-5B97-454A-AAD6-CAF81A64D2E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43823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Some potential examples of possible data sources that can be used in syndromic surveillance include sales of over the counter drugs (for example, flu medications which may signify early signs of a biological agent) and visits to the emergency department for certain respiratory issues.</a:t>
            </a:r>
          </a:p>
          <a:p>
            <a:endParaRPr lang="en-US" altLang="en-US" smtClean="0"/>
          </a:p>
          <a:p>
            <a:r>
              <a:rPr lang="en-US" altLang="en-US" smtClean="0"/>
              <a:t>Non-clinical data can also be used to inform syndromic surveillance systems.  For example, absentee data from schools  -- especially if much higher than normal -- may provide clues alerting officials of a possible early warning sign of a potential biological attack in progress.  Certainly, any single data source has many limitations, but the idea is to provide a mechanism to trigger public health investigation into a possible attack scenario that might otherwise go unnoticed.  </a:t>
            </a:r>
          </a:p>
          <a:p>
            <a:pPr eaLnBrk="1" hangingPunct="1">
              <a:spcBef>
                <a:spcPct val="0"/>
              </a:spcBef>
            </a:pPr>
            <a:endParaRPr lang="en-US" altLang="en-US" sz="1300" smtClean="0"/>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5AFAD4-E6B8-43CD-AF21-AB18CB75391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91057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Real-time, or near real-time, data from physician office visits or nurse hotline calls can also inform syndromic surveillance systems.  In addition, it is possible that dead bird reports or prescription pharmaceutical activity can provide early warning as well. </a:t>
            </a:r>
          </a:p>
          <a:p>
            <a:endParaRPr lang="en-US" altLang="en-US" smtClean="0"/>
          </a:p>
          <a:p>
            <a:r>
              <a:rPr lang="en-US" altLang="en-US" smtClean="0"/>
              <a:t>Lastly, while over the counter drug sales can give a several day "head start" to officials over emergency department visits or physician office visits, online search terms used -- if captured anonymously for certain ailments -- may give an even greater time-advantage.  For example, consumers may search for flu symptoms or remedies online far before they actually go to seek care.</a:t>
            </a:r>
          </a:p>
          <a:p>
            <a:pPr eaLnBrk="1" hangingPunct="1">
              <a:spcBef>
                <a:spcPct val="0"/>
              </a:spcBef>
            </a:pPr>
            <a:endParaRPr lang="en-US" altLang="en-US" sz="1300" smtClean="0"/>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2FC3E4-7B5D-46DD-906F-5519E468C46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84653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you can imagine, given the example list of data sources, syndromic surveillance systems have to deal with trade-offs.  On the one hand, many indicators may pick up serious health risks, but come with the trade off of identifying numerous false positives.   </a:t>
            </a:r>
          </a:p>
          <a:p>
            <a:endParaRPr lang="en-US" altLang="en-US" dirty="0" smtClean="0"/>
          </a:p>
          <a:p>
            <a:r>
              <a:rPr lang="en-US" altLang="en-US" dirty="0" smtClean="0"/>
              <a:t>In 2004, the RAND (pronounced Rand (like sand)) Corporation, a respected research firm, released a report questioning the benefits of syndromic surveillance by providing an analysis of the drawbacks and benefits of such a system.</a:t>
            </a:r>
          </a:p>
          <a:p>
            <a:endParaRPr lang="en-US" altLang="en-US" dirty="0" smtClean="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8EA52A-3399-4BA3-890B-8A46CE9E3D95}"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04313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there are many large syndromic surveillance projects in the US, one specific project worth describing in some detail is the BioSense (pronounced   Bio (like biology) sense   ) program developed by the Centers for Disease Control and Prevention.</a:t>
            </a:r>
          </a:p>
          <a:p>
            <a:endParaRPr lang="en-US" altLang="en-US" smtClean="0"/>
          </a:p>
          <a:p>
            <a:r>
              <a:rPr lang="en-US" altLang="en-US" smtClean="0"/>
              <a:t>BioSense is a nation-wide program that supports early detection of outbreaks by conducting near real-time analysis of existing data from health organizations around the country.</a:t>
            </a:r>
          </a:p>
          <a:p>
            <a:endParaRPr lang="en-US" altLang="en-US" smtClean="0"/>
          </a:p>
          <a:p>
            <a:r>
              <a:rPr lang="en-US" altLang="en-US" smtClean="0"/>
              <a:t>The system combines data from ambulatory (or outpatient) medical visits, emergency room diagnostic and procedural information, as well as clinical laboratory test orders and results and over-the-counter drug sales information.  </a:t>
            </a:r>
          </a:p>
          <a:p>
            <a:endParaRPr lang="en-US" altLang="en-US" smtClean="0"/>
          </a:p>
          <a:p>
            <a:r>
              <a:rPr lang="en-US" altLang="en-US" smtClean="0"/>
              <a:t>BioSense then uses statistical algorithms to identify anomalies in the data that warrant investigation.</a:t>
            </a:r>
          </a:p>
          <a:p>
            <a:endParaRPr lang="en-US" altLang="en-US" smtClean="0"/>
          </a:p>
          <a:p>
            <a:r>
              <a:rPr lang="en-US" altLang="en-US" smtClean="0"/>
              <a:t>Like many syndromic surveillance systems, this system can compare current trends to historical means, moving averages, or seasonally-adjusted expected norms to detect a sudden "spike" in a given indicator.</a:t>
            </a:r>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598782-025F-4D13-B02E-20F5D30B0C22}"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57494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map from the BioSense Community Forum displays information on the states that were  participating in BioSense as of 2014.</a:t>
            </a:r>
          </a:p>
          <a:p>
            <a:endParaRPr lang="en-US" altLang="en-US" smtClean="0"/>
          </a:p>
          <a:p>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8E0233-532A-48B7-BF08-C5A2EA1B3F1D}"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92440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BioSense</a:t>
            </a:r>
            <a:r>
              <a:rPr lang="en-US" altLang="en-US" dirty="0" smtClean="0"/>
              <a:t> was launched in 2003, in the aftermath of 9/11 and the anthrax attacks – and as a result it had a primary focus on bioterrorism and related illnesses.</a:t>
            </a:r>
          </a:p>
          <a:p>
            <a:endParaRPr lang="en-US" altLang="en-US" dirty="0" smtClean="0"/>
          </a:p>
          <a:p>
            <a:r>
              <a:rPr lang="en-US" altLang="en-US" dirty="0" smtClean="0"/>
              <a:t>By 2005, </a:t>
            </a:r>
            <a:r>
              <a:rPr lang="en-US" altLang="en-US" dirty="0" err="1" smtClean="0"/>
              <a:t>BioSense</a:t>
            </a:r>
            <a:r>
              <a:rPr lang="en-US" altLang="en-US" dirty="0" smtClean="0"/>
              <a:t> was receiving data from hundreds of hospitals that are part of the Veterans Affairs systems, Department of Defense clinics, or local community hospitals.</a:t>
            </a:r>
          </a:p>
          <a:p>
            <a:endParaRPr lang="en-US" altLang="en-US" dirty="0" smtClean="0"/>
          </a:p>
          <a:p>
            <a:r>
              <a:rPr lang="en-US" altLang="en-US" dirty="0" smtClean="0"/>
              <a:t>By 2006, data from state health departments began interfacing with the </a:t>
            </a:r>
            <a:r>
              <a:rPr lang="en-US" altLang="en-US" dirty="0" err="1" smtClean="0"/>
              <a:t>BioSense</a:t>
            </a:r>
            <a:r>
              <a:rPr lang="en-US" altLang="en-US" dirty="0" smtClean="0"/>
              <a:t> program, and by 2007 data on anti-infective medication agents, as well as laboratory data from the two largest national laboratory chains, were added to </a:t>
            </a:r>
            <a:r>
              <a:rPr lang="en-US" altLang="en-US" dirty="0" err="1" smtClean="0"/>
              <a:t>BioSense</a:t>
            </a:r>
            <a:r>
              <a:rPr lang="en-US" altLang="en-US" dirty="0" smtClean="0"/>
              <a:t> in near real-time access. </a:t>
            </a:r>
          </a:p>
          <a:p>
            <a:endParaRPr lang="en-US" altLang="en-US" dirty="0" smtClean="0"/>
          </a:p>
          <a:p>
            <a:r>
              <a:rPr lang="en-US" altLang="en-US" dirty="0" smtClean="0"/>
              <a:t>Adding the lab data allowed for surveillance of such things as West Nile Virus.</a:t>
            </a:r>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D0E2CD-43E2-4C3F-881F-2A6A8EB1BD61}"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05628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p:spPr>
        <p:txBody>
          <a:bodyPr wrap="square" numCol="1" anchor="t" anchorCtr="0" compatLnSpc="1">
            <a:prstTxWarp prst="textNoShape">
              <a:avLst/>
            </a:prstTxWarp>
          </a:bodyPr>
          <a:lstStyle/>
          <a:p>
            <a:pPr>
              <a:lnSpc>
                <a:spcPct val="115000"/>
              </a:lnSpc>
              <a:spcBef>
                <a:spcPts val="0"/>
              </a:spcBef>
              <a:spcAft>
                <a:spcPts val="1000"/>
              </a:spcAft>
              <a:defRPr/>
            </a:pPr>
            <a:r>
              <a:rPr lang="en-US" dirty="0" smtClean="0">
                <a:latin typeface="Calibri"/>
                <a:ea typeface="Calibri"/>
                <a:cs typeface="Times New Roman"/>
              </a:rPr>
              <a:t>The objectives for this unit, Evolution of Public Health Informatics, are to:</a:t>
            </a:r>
          </a:p>
          <a:p>
            <a:pPr marL="342900" indent="-342900">
              <a:lnSpc>
                <a:spcPct val="115000"/>
              </a:lnSpc>
              <a:spcBef>
                <a:spcPts val="0"/>
              </a:spcBef>
              <a:spcAft>
                <a:spcPts val="0"/>
              </a:spcAft>
              <a:buFont typeface="Symbol"/>
              <a:buChar char=""/>
              <a:defRPr/>
            </a:pPr>
            <a:r>
              <a:rPr lang="en-US" dirty="0" smtClean="0">
                <a:latin typeface="Calibri"/>
                <a:ea typeface="Calibri"/>
                <a:cs typeface="Times New Roman"/>
              </a:rPr>
              <a:t>Discuss how the sub-discipline of public health informatics has evolved over time</a:t>
            </a:r>
          </a:p>
          <a:p>
            <a:pPr marL="342900" indent="-342900">
              <a:lnSpc>
                <a:spcPct val="115000"/>
              </a:lnSpc>
              <a:spcBef>
                <a:spcPts val="0"/>
              </a:spcBef>
              <a:spcAft>
                <a:spcPts val="0"/>
              </a:spcAft>
              <a:buFont typeface="Symbol"/>
              <a:buChar char=""/>
              <a:defRPr/>
            </a:pPr>
            <a:r>
              <a:rPr lang="en-US" dirty="0" smtClean="0">
                <a:latin typeface="Calibri"/>
                <a:ea typeface="Calibri"/>
                <a:cs typeface="Times New Roman"/>
              </a:rPr>
              <a:t>Describe how health IT (HIT) can be used to enhance public health practice</a:t>
            </a:r>
          </a:p>
          <a:p>
            <a:pPr marL="342900" indent="-342900">
              <a:lnSpc>
                <a:spcPct val="115000"/>
              </a:lnSpc>
              <a:spcBef>
                <a:spcPts val="0"/>
              </a:spcBef>
              <a:spcAft>
                <a:spcPts val="1000"/>
              </a:spcAft>
              <a:buFont typeface="Symbol"/>
              <a:buChar char=""/>
              <a:defRPr/>
            </a:pPr>
            <a:r>
              <a:rPr lang="en-US" dirty="0" smtClean="0">
                <a:latin typeface="Calibri"/>
                <a:ea typeface="Calibri"/>
                <a:cs typeface="Times New Roman"/>
              </a:rPr>
              <a:t>List potential ethical, social, and political issues associated with the development of HIT applications for public health purposes</a:t>
            </a:r>
            <a:endParaRPr lang="en-US" dirty="0">
              <a:latin typeface="Calibri"/>
              <a:ea typeface="Calibri"/>
              <a:cs typeface="Times New Roman"/>
            </a:endParaRPr>
          </a:p>
        </p:txBody>
      </p:sp>
      <p:sp>
        <p:nvSpPr>
          <p:cNvPr id="26628" name="Footer Placeholder 3"/>
          <p:cNvSpPr>
            <a:spLocks noGrp="1"/>
          </p:cNvSpPr>
          <p:nvPr>
            <p:ph type="ftr" sz="quarter" idx="4"/>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dirty="0">
              <a:solidFill>
                <a:prstClr val="black"/>
              </a:solidFill>
            </a:endParaRPr>
          </a:p>
        </p:txBody>
      </p:sp>
      <p:sp>
        <p:nvSpPr>
          <p:cNvPr id="26629" name="Slide Number Placeholder 4"/>
          <p:cNvSpPr>
            <a:spLocks noGrp="1"/>
          </p:cNvSpPr>
          <p:nvPr>
            <p:ph type="sldNum" sz="quarter" idx="5"/>
          </p:nvPr>
        </p:nvSpPr>
        <p:spPr bwMode="auto">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7648008-663C-4EAB-A156-79016845A927}" type="slidenum">
              <a:rPr lang="en-US" altLang="en-US" sz="1300">
                <a:solidFill>
                  <a:srgbClr val="000000"/>
                </a:solidFill>
              </a:rPr>
              <a:pPr eaLnBrk="1" hangingPunct="1">
                <a:spcBef>
                  <a:spcPct val="0"/>
                </a:spcBef>
              </a:pPr>
              <a:t>2</a:t>
            </a:fld>
            <a:endParaRPr lang="en-US" altLang="en-US" sz="1300">
              <a:solidFill>
                <a:srgbClr val="000000"/>
              </a:solidFill>
            </a:endParaRPr>
          </a:p>
        </p:txBody>
      </p:sp>
    </p:spTree>
    <p:extLst>
      <p:ext uri="{BB962C8B-B14F-4D97-AF65-F5344CB8AC3E}">
        <p14:creationId xmlns:p14="http://schemas.microsoft.com/office/powerpoint/2010/main" val="769005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interesting case study involving BioSense occurred in the fall of 2007.  Devastating wildfires affected 20 million people living in Los Angeles, San Diego, and surrounding areas.</a:t>
            </a:r>
          </a:p>
          <a:p>
            <a:endParaRPr lang="en-US" altLang="en-US" smtClean="0"/>
          </a:p>
          <a:p>
            <a:r>
              <a:rPr lang="en-US" altLang="en-US" smtClean="0"/>
              <a:t>Because BioSense was already collecting routine health data, it was able to prove very useful in assisting local authorities in making decisions.</a:t>
            </a:r>
          </a:p>
          <a:p>
            <a:endParaRPr lang="en-US" altLang="en-US" smtClean="0"/>
          </a:p>
          <a:p>
            <a:r>
              <a:rPr lang="en-US" altLang="en-US" smtClean="0"/>
              <a:t> While the fires burned, the CDC was able to provide local authorities daily reports on health activity related to the fires.</a:t>
            </a:r>
          </a:p>
          <a:p>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3675F8-C854-4C39-9AF1-C1BF8373DCAA}"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16634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example, large increases in respiratory visits to hospitals were monitored -- especially visits for asthma and for visits involving difficulty with breathing. This helped determine the health impact of wildfire smoke on patients with chronic illnesses.  More importantly, it allowed officials to direct patients to available services when one or more area hospitals became overwhelmed.  </a:t>
            </a:r>
          </a:p>
          <a:p>
            <a:endParaRPr lang="en-US" altLang="en-US" dirty="0" smtClean="0"/>
          </a:p>
          <a:p>
            <a:r>
              <a:rPr lang="en-US" altLang="en-US" dirty="0" smtClean="0"/>
              <a:t>Lessons learned helped that situation, but also make us better prepared for the next time wildfires strike and other large scale exposures to environmental hazards occur.</a:t>
            </a:r>
          </a:p>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132ABB-1726-4A56-9B68-07BE2CCEC52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1276056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retrospect, this event allowed </a:t>
            </a:r>
            <a:r>
              <a:rPr lang="en-US" altLang="en-US" dirty="0" err="1" smtClean="0"/>
              <a:t>BioSense</a:t>
            </a:r>
            <a:r>
              <a:rPr lang="en-US" altLang="en-US" dirty="0" smtClean="0"/>
              <a:t>, for the first time, to demonstrate a very useful feature of the system.  By providing real-time information to leaders on the ground, </a:t>
            </a:r>
            <a:r>
              <a:rPr lang="en-US" altLang="en-US" dirty="0" err="1" smtClean="0"/>
              <a:t>BioSense</a:t>
            </a:r>
            <a:r>
              <a:rPr lang="en-US" altLang="en-US" dirty="0" smtClean="0"/>
              <a:t> was a key tool in situational awareness which resulted in improved response to this disaster.</a:t>
            </a:r>
            <a:endParaRPr lang="en-US" altLang="en-US" dirty="0" smtClean="0">
              <a:solidFill>
                <a:srgbClr val="FF0000"/>
              </a:solidFill>
            </a:endParaRPr>
          </a:p>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40DA84-7C23-43DF-B54E-B86190BA8995}"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97842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Just to give you a sense of the magnitude of the wildfires of 2007, here are a few images of the event.</a:t>
            </a:r>
          </a:p>
        </p:txBody>
      </p:sp>
      <p:sp>
        <p:nvSpPr>
          <p:cNvPr id="706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F303C6-C558-4179-92B7-4D0D5A5F593A}"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115888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 Audio</a:t>
            </a: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52A197-5A4D-491D-A048-7F75B95FF224}"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416332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US" altLang="en-US" smtClean="0"/>
              <a:t>“No Audio”</a:t>
            </a:r>
          </a:p>
          <a:p>
            <a:pPr defTabSz="957263" eaLnBrk="1" hangingPunct="1">
              <a:spcBef>
                <a:spcPct val="0"/>
              </a:spcBef>
            </a:pPr>
            <a:endParaRPr lang="en-US" altLang="en-US" smtClean="0"/>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061E19-E0E5-4C1B-8DC8-474192A0C2ED}"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93215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 satellite photo depicting the smoke plumes blowing west off the California coast.</a:t>
            </a:r>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41AEA9-2E93-4605-9CC0-24FE29EBE03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2146678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graph, built with data from BioSense, charts the number of emergency visits with a chief complaint of asthma, and the corresponding physician diagnoses for asthma, that occurred during the time period of the wildfires.</a:t>
            </a:r>
          </a:p>
          <a:p>
            <a:endParaRPr lang="en-US" altLang="en-US" smtClean="0"/>
          </a:p>
          <a:p>
            <a:r>
              <a:rPr lang="en-US" altLang="en-US" smtClean="0"/>
              <a:t>The small diamonds on the trend lines represent days with statistically significant increases in detected events as flagged by the BioSense syndromic surveillance system.</a:t>
            </a:r>
          </a:p>
          <a:p>
            <a:endParaRPr lang="en-US" altLang="en-US" smtClean="0"/>
          </a:p>
          <a:p>
            <a:r>
              <a:rPr lang="en-US" altLang="en-US" smtClean="0"/>
              <a:t>The diamonds on the highest peaks of both trend lines correspond to soon after the fires at Witch Creek and Harris started.  Incidentally, those days also correspond to when evacuations were ordered.  A week or so later, as the rates came back down, wind changes blew the smoke out to sea and the fires were eventually contained.</a:t>
            </a:r>
          </a:p>
          <a:p>
            <a:endParaRPr lang="en-US" altLang="en-US" smtClean="0"/>
          </a:p>
          <a:p>
            <a:r>
              <a:rPr lang="en-US" altLang="en-US" smtClean="0"/>
              <a:t>This data highlights the usefulness of a syndromic surveillance system and how it is able to detect spikes in rates of disease.  Further analysis of data can easily be done to investigate rates of disease by age group, gender, or time-period, as public health officials deem necessary.</a:t>
            </a:r>
          </a:p>
          <a:p>
            <a:endParaRPr lang="en-US" altLang="en-US" smtClean="0"/>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AB26A5-78DF-4FA5-9878-F4D2AC888ABE}"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39647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late 2011, the CDC (pronounced C-D-C) launched a redesigned BioSense system dubbed “Biosense 2.0.”</a:t>
            </a:r>
          </a:p>
          <a:p>
            <a:endParaRPr lang="en-US" altLang="en-US" smtClean="0"/>
          </a:p>
          <a:p>
            <a:r>
              <a:rPr lang="en-US" altLang="en-US" smtClean="0"/>
              <a:t>The redesigned system builds on the capabilities of BioSense and includes additional features including a ‘cloud based’ computing architecture that allows state and local syndromic  (pronounced syndrome-ic) surveillance data to interface with BioSense, better management tools that allow states to coordinate BioSense with their Health Information Exchanges, and other beneficial features to make the system more useful to local public health agencies.</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31E9B3-9627-469C-AD03-FF445FE6781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36395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BioSense is one example of a national system, local systems exist as well. In a systematic review of studies reporting on syndromic surveillance systems, Chen (pronounced Chen – rhymes with hen) et al identified 20 such systems which have been implemented at the local, county, or state levels.</a:t>
            </a:r>
          </a:p>
          <a:p>
            <a:endParaRPr lang="en-US" altLang="en-US" smtClean="0"/>
          </a:p>
          <a:p>
            <a:r>
              <a:rPr lang="en-US" altLang="en-US" smtClean="0"/>
              <a:t>Many of these systems also focus on detecting one or more agents that may be used as part of a biological attack on US soil.  Some agents that existing local systems screen for include anthrax, tularemia (pronounced  tool-uh-reem—ee- uh), smallpox, and Q-fever among others.</a:t>
            </a:r>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A0FD78-EFAE-4BF1-B78C-5E97AE846419}"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93267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First we will define “public health.”  Next, we will define and discuss public health informatics (or PHI -- pronounced P-H-I).  By describing the evolution of PHI, we will talk about what PHI professionals do, what early PHI applications were designed to do, and finally, we will describe both emerging and future PHI applications.</a:t>
            </a: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C281DF-2D9E-4B83-82AC-ABE3D36285D5}"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56696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Any time large crowds gather temporarily in a given locale, there are potential public health concerns.  “The temporary and sudden surge of population density (at a local event) brings potential health hazards” including highly communicable diseases -- and makes for a potentially attractive target for bioterrorism.”</a:t>
            </a:r>
          </a:p>
          <a:p>
            <a:endParaRPr lang="en-US" altLang="en-US" dirty="0" smtClean="0"/>
          </a:p>
          <a:p>
            <a:r>
              <a:rPr lang="en-US" altLang="en-US" dirty="0" smtClean="0"/>
              <a:t>Therefore, public health officials have used syndromic surveillance system in conjunction with the Olympic Games.</a:t>
            </a:r>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2A0923-2452-41ED-AC3D-A8E4D7EAA8A0}"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49432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use in World Cup soccer tournaments.</a:t>
            </a:r>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C4F504-3BD9-48AA-82D8-C0F73626C253}"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748677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During G8 summits -- which have been associated with large demonstrations -- or, at times, riots.</a:t>
            </a:r>
          </a:p>
        </p:txBody>
      </p:sp>
      <p:sp>
        <p:nvSpPr>
          <p:cNvPr id="788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00AA66-256C-432D-BBE7-75858C33D2A1}"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662617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Or large sporting events such as baseball's World Series.</a:t>
            </a:r>
          </a:p>
        </p:txBody>
      </p:sp>
      <p:sp>
        <p:nvSpPr>
          <p:cNvPr id="798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E63104-B929-4BA1-8E9C-115A12CA6AF2}"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4152891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Football's Super Bowl.</a:t>
            </a:r>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17F3B9-35D2-4815-B564-2EADAB98BB3E}"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365390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Or horseracing’s Kentucky Derby.</a:t>
            </a: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951176-63A9-46FE-9667-AB3B12669DC6}"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3814438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Syndromic surveillance systems have also been used in pandemics such as the most recent H1N1 (pronounced H-1-N-1) flu outbreak.</a:t>
            </a:r>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61E205-82DC-4711-9C90-1F36E62B7E33}"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3555270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During the H1N1 pandemic, public health officials were able to chart important developments in how the disease was affecting US citizens.  In this image, officials plotted deaths from H1N1 across the US map.  This assisted public health decision makers with the development of strategies designed to save lives.</a:t>
            </a:r>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F37B1B-0897-4F1E-B89A-5BF5FF9D9F57}"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2032759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future, experts expect that syndromic surveillance systems will be able to make better use of clinical data captured by Electronic Health Records.</a:t>
            </a:r>
          </a:p>
          <a:p>
            <a:endParaRPr lang="en-US" altLang="en-US" dirty="0" smtClean="0"/>
          </a:p>
          <a:p>
            <a:r>
              <a:rPr lang="en-US" altLang="en-US" dirty="0" smtClean="0"/>
              <a:t>Moreover, as </a:t>
            </a:r>
            <a:r>
              <a:rPr lang="en-US" altLang="en-US" dirty="0" err="1" smtClean="0"/>
              <a:t>BioSense</a:t>
            </a:r>
            <a:r>
              <a:rPr lang="en-US" altLang="en-US" dirty="0" smtClean="0"/>
              <a:t> has shown us during the California wildfires, Public Health Informatics applications will play an increasingly important role in situational awareness and other routine public health practices such as submission of reportable diseases, and the tracking of deadly infections like MRSA (pronounced M-R-S-A).  MRSA stands for Methicillin (pronounced Meth-</a:t>
            </a:r>
            <a:r>
              <a:rPr lang="en-US" altLang="en-US" dirty="0" err="1" smtClean="0"/>
              <a:t>ih</a:t>
            </a:r>
            <a:r>
              <a:rPr lang="en-US" altLang="en-US" dirty="0" smtClean="0"/>
              <a:t>-</a:t>
            </a:r>
            <a:r>
              <a:rPr lang="en-US" altLang="en-US" dirty="0" err="1" smtClean="0"/>
              <a:t>sillin</a:t>
            </a:r>
            <a:r>
              <a:rPr lang="en-US" altLang="en-US" dirty="0" smtClean="0"/>
              <a:t>) Resistant Staphylococcus (pronounced staff-ill-oh-cock-us) Aureus (pronounced oar-</a:t>
            </a:r>
            <a:r>
              <a:rPr lang="en-US" altLang="en-US" dirty="0" err="1" smtClean="0"/>
              <a:t>ee</a:t>
            </a:r>
            <a:r>
              <a:rPr lang="en-US" altLang="en-US" dirty="0" smtClean="0"/>
              <a:t>-us), a dangerous drug resistant infection.</a:t>
            </a:r>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8DED09-CABE-4D8C-93E3-658600E9A231}"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1998522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Even though the field of PHI evolved rapidly in response to the events of 9/11, many other PHI applications are easy to conceive.  For example, geographic information systems , or GIS (pronounced   G-I-S) and the use of short message services (otherwise known as “text messaging”) can play an informatics role in public health practice.</a:t>
            </a:r>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6B8215-E0C7-468D-92C5-5945103819CB}"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04997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federal government describes the mission of public health as “to promote physical and mental health and prevent disease injury and disability.”</a:t>
            </a:r>
          </a:p>
          <a:p>
            <a:endParaRPr lang="en-US" altLang="en-US" smtClean="0"/>
          </a:p>
          <a:p>
            <a:r>
              <a:rPr lang="en-US" altLang="en-US" smtClean="0"/>
              <a:t>This mission is accomplished by ten essential services grouped under three main headings.</a:t>
            </a:r>
          </a:p>
          <a:p>
            <a:pPr eaLnBrk="1" hangingPunct="1">
              <a:spcBef>
                <a:spcPct val="0"/>
              </a:spcBef>
            </a:pPr>
            <a:endParaRPr lang="en-US" altLang="en-US" smtClean="0"/>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132ED2-53E9-442D-A3AE-F2AC633F63E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679145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GIS is a mechanism that captures, stores, analyzes, manages, and/or presents data that are linked to location. Quite simply, it is the plotting of data points on a map so that trends can be examined by geographic location.  GIS is a powerful tool that can be used to support the practice of public health.</a:t>
            </a:r>
          </a:p>
          <a:p>
            <a:endParaRPr lang="en-US" altLang="en-US" smtClean="0"/>
          </a:p>
          <a:p>
            <a:r>
              <a:rPr lang="en-US" altLang="en-US" smtClean="0"/>
              <a:t>In Birmingham, AL, for example, the Jefferson County Department of Health uses GIS to help make decisions about needed public health services.  This image of Jefferson County displays data on poverty by region of the county.  This, and other information, can help decision makers make optimal choices.  For instance, when the Jefferson County Department of Health needed to assess the best placement of public health clinics, GIS specialists plotted the location of patients’ home addresses on the county map to determine the best places for clinics to exist.  By taking into consideration minimum travel distances and convenience for patients, officials were able to analyze various scenarios of health center placement and its impact on patient coverage.  Ultimately, GIS tools were used to more efficiently and conveniently affect access to care for county residents.  </a:t>
            </a:r>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5FC222-0806-4251-A233-FCBD1C8B3EF1}"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val="708122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descr="The image shows a person's hands typing on a smartphone.&#10;Photo by Alton"/>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Several articles have been published that demonstrate how text messaging can be used for public health purposes.  </a:t>
            </a:r>
          </a:p>
          <a:p>
            <a:endParaRPr lang="en-US" altLang="en-US" smtClean="0"/>
          </a:p>
          <a:p>
            <a:r>
              <a:rPr lang="en-US" altLang="en-US" smtClean="0"/>
              <a:t>One such study examined patients enrolled in a weight-loss program.  Patients who received daily texts encouraging them to stay on schedule and eat healthy and exercise were able to lose more weight.</a:t>
            </a:r>
          </a:p>
          <a:p>
            <a:endParaRPr lang="en-US" altLang="en-US" smtClean="0"/>
          </a:p>
          <a:p>
            <a:r>
              <a:rPr lang="en-US" altLang="en-US" smtClean="0"/>
              <a:t>In a separate study, individuals travelling overseas and requiring certain immunizations were more likely to receive their second or third dose when reminded by text messaging to come in several months later when their follow-up visits were scheduled.</a:t>
            </a:r>
          </a:p>
          <a:p>
            <a:pPr eaLnBrk="1" hangingPunct="1">
              <a:spcBef>
                <a:spcPct val="0"/>
              </a:spcBef>
            </a:pPr>
            <a:r>
              <a:rPr lang="en-US" altLang="en-US" sz="1300" smtClean="0"/>
              <a:t> </a:t>
            </a:r>
            <a:endParaRPr lang="en-US" altLang="en-US" sz="1100" smtClean="0"/>
          </a:p>
          <a:p>
            <a:pPr eaLnBrk="1" hangingPunct="1">
              <a:spcBef>
                <a:spcPct val="0"/>
              </a:spcBef>
            </a:pPr>
            <a:r>
              <a:rPr lang="en-US" altLang="en-US" sz="1300" smtClean="0"/>
              <a:t> </a:t>
            </a:r>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8DCECA-13FD-441C-B6F0-1E331D9CC3E4}"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233594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descr="The image shows a person's hands typing on a smartphone.&#10;Photo by Alton"/>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Several articles have been published that demonstrate how text messaging can be used for public health purposes.  </a:t>
            </a:r>
          </a:p>
          <a:p>
            <a:endParaRPr lang="en-US" altLang="en-US" smtClean="0"/>
          </a:p>
          <a:p>
            <a:r>
              <a:rPr lang="en-US" altLang="en-US" smtClean="0"/>
              <a:t>One such study examined patients enrolled in a weight-loss program.  Patients who received daily texts encouraging them to stay on schedule and eat healthy and exercise were able to lose more weight.</a:t>
            </a:r>
          </a:p>
          <a:p>
            <a:endParaRPr lang="en-US" altLang="en-US" smtClean="0"/>
          </a:p>
          <a:p>
            <a:r>
              <a:rPr lang="en-US" altLang="en-US" smtClean="0"/>
              <a:t>In a separate study, individuals travelling overseas and requiring certain immunizations were more likely to receive their second or third dose when reminded by text messaging to come in several months later when their follow-up visits were scheduled.</a:t>
            </a:r>
          </a:p>
          <a:p>
            <a:pPr eaLnBrk="1" hangingPunct="1">
              <a:spcBef>
                <a:spcPct val="0"/>
              </a:spcBef>
            </a:pPr>
            <a:r>
              <a:rPr lang="en-US" altLang="en-US" sz="1300" smtClean="0"/>
              <a:t> </a:t>
            </a:r>
            <a:endParaRPr lang="en-US" altLang="en-US" sz="1100" smtClean="0"/>
          </a:p>
          <a:p>
            <a:pPr eaLnBrk="1" hangingPunct="1">
              <a:spcBef>
                <a:spcPct val="0"/>
              </a:spcBef>
            </a:pPr>
            <a:r>
              <a:rPr lang="en-US" altLang="en-US" sz="1300" smtClean="0"/>
              <a:t> </a:t>
            </a:r>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521737-CEF2-46F5-828A-48D7322F09BC}"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2673452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future, one could expect PHI applications to be facilitated by access to EHR (pronounced E-H-R) data and information that is part of electronic health   information exchange, or HIE (pronounced     H-I-E) programs.</a:t>
            </a:r>
          </a:p>
          <a:p>
            <a:endParaRPr lang="en-US" altLang="en-US" smtClean="0"/>
          </a:p>
          <a:p>
            <a:r>
              <a:rPr lang="en-US" altLang="en-US" smtClean="0"/>
              <a:t>Likewise, one could also expect new and innovative PHI applications to take advantage of "so called" Web 2.0 (pronounced web two point oh) technologies such as social networking systems.</a:t>
            </a:r>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43306C-AC5C-4B83-9410-12315BB951A1}"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3123697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concludes Evolution of Public Health Informatics.  In summary, the use of PHI raises some potential ethical, social, and political issues.</a:t>
            </a:r>
          </a:p>
          <a:p>
            <a:endParaRPr lang="en-US" altLang="en-US" smtClean="0"/>
          </a:p>
          <a:p>
            <a:r>
              <a:rPr lang="en-US" altLang="en-US" smtClean="0"/>
              <a:t>Ethically, PHI makes potentially private information about health available to public health officials and other decision-makers.  Such instances as STD notification and even syndromic surveillance information, if tracked with patient identifiers, needs to be carefully considered and governed for the appropriate and legal use of such information. </a:t>
            </a:r>
          </a:p>
          <a:p>
            <a:endParaRPr lang="en-US" altLang="en-US" smtClean="0"/>
          </a:p>
          <a:p>
            <a:r>
              <a:rPr lang="en-US" altLang="en-US" smtClean="0"/>
              <a:t>Socially, members of society may not be aware that their information (for example, doctor’s visits) may be used for public health purposes.  Even though federal laws allow for such uses, public health professionals may need to educate the public and be available to answer questions from concerned citizens.</a:t>
            </a:r>
          </a:p>
          <a:p>
            <a:endParaRPr lang="en-US" altLang="en-US" smtClean="0"/>
          </a:p>
          <a:p>
            <a:r>
              <a:rPr lang="en-US" altLang="en-US" smtClean="0"/>
              <a:t>At times, these concerns can become political issues when the nature of surveillance is misconstrued as “big brother” watching.  As more and more PHI applications become commonplace, these issues will be debated and reconciled so that the practice of public health, supported by PHI, can be as efficient and effective as possible.</a:t>
            </a:r>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00107D-7EC9-4E68-979E-7FC399480BC9}"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val="3532163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7653"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3B39CB-E225-4170-831C-86465991F729}"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extLst>
      <p:ext uri="{BB962C8B-B14F-4D97-AF65-F5344CB8AC3E}">
        <p14:creationId xmlns:p14="http://schemas.microsoft.com/office/powerpoint/2010/main" val="38365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BC4BE9-337C-4B04-9556-33797A8CA1C4}"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extLst>
      <p:ext uri="{BB962C8B-B14F-4D97-AF65-F5344CB8AC3E}">
        <p14:creationId xmlns:p14="http://schemas.microsoft.com/office/powerpoint/2010/main" val="1137777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235997-DF09-4F1D-84F9-9DF7A304EB08}"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extLst>
      <p:ext uri="{BB962C8B-B14F-4D97-AF65-F5344CB8AC3E}">
        <p14:creationId xmlns:p14="http://schemas.microsoft.com/office/powerpoint/2010/main" val="3396716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Health IT Workforce Curriculum Version 4.0</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solidFill>
                  <a:prstClr val="black"/>
                </a:solidFill>
              </a:rPr>
              <a:pPr/>
              <a:t>48</a:t>
            </a:fld>
            <a:endParaRPr lang="en-US" altLang="en-US">
              <a:solidFill>
                <a:prstClr val="black"/>
              </a:solidFill>
            </a:endParaRPr>
          </a:p>
        </p:txBody>
      </p:sp>
    </p:spTree>
    <p:extLst>
      <p:ext uri="{BB962C8B-B14F-4D97-AF65-F5344CB8AC3E}">
        <p14:creationId xmlns:p14="http://schemas.microsoft.com/office/powerpoint/2010/main" val="374542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762000" y="4572000"/>
            <a:ext cx="5851525"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Assessment includes "monitoring health" and diagnosing or investigating health problems.  Monitoring health involves collecting detailed information about the incidence and prevalence of a myriad of diseases.  Investigating health problems includes such activities as following up after food borne outbreaks or identifying causes of cancer clusters in a given community.</a:t>
            </a:r>
          </a:p>
          <a:p>
            <a:endParaRPr lang="en-US" altLang="en-US" smtClean="0"/>
          </a:p>
          <a:p>
            <a:r>
              <a:rPr lang="en-US" altLang="en-US" smtClean="0"/>
              <a:t>Policy development includes bullets 3, 4, and 5.  Specifically, public health is responsible for educating citizens about health issues; mobilizing community resources to identify and responding to health problems; and developing policies that support individual and community health efforts.  An example of a public health policy may be the mandated use of seatbelts.  This law supports the individuals’ health, and reduces community health burdens associated with morbidity and mortality from automobile crashes.</a:t>
            </a:r>
          </a:p>
          <a:p>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682FF2-0FFE-48BC-9392-261DD2076CFF}"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761461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last five essential services are part of public health's "assurance" responsibilities.</a:t>
            </a:r>
          </a:p>
          <a:p>
            <a:endParaRPr lang="en-US" altLang="en-US" smtClean="0"/>
          </a:p>
          <a:p>
            <a:r>
              <a:rPr lang="en-US" altLang="en-US" smtClean="0"/>
              <a:t>These include enforcing laws or regulations designed to preserve health or ensure safety; providing access to healthcare services as a last resort for individuals without access otherwise; training or providing continued professional education to the healthcare workforce, evaluating the accessibility and quality of population-based health services; and, finally, conducting research on population health problems so that new solutions can be discovered. </a:t>
            </a:r>
          </a:p>
          <a:p>
            <a:endParaRPr lang="en-US" altLang="en-US" smtClean="0"/>
          </a:p>
          <a:p>
            <a:pPr eaLnBrk="1" hangingPunct="1">
              <a:spcBef>
                <a:spcPct val="0"/>
              </a:spcBef>
            </a:pPr>
            <a:r>
              <a:rPr lang="en-US" altLang="en-US" sz="1300" smtClean="0"/>
              <a:t> </a:t>
            </a:r>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A69656-EC41-4943-81B8-B5182F566CF9}"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35727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can be seen by these ten essential services, public health is very concerned with preventive rather than curative aspects of health. </a:t>
            </a:r>
          </a:p>
          <a:p>
            <a:endParaRPr lang="en-US" altLang="en-US" smtClean="0"/>
          </a:p>
          <a:p>
            <a:r>
              <a:rPr lang="en-US" altLang="en-US" smtClean="0"/>
              <a:t>Moreover, public health is more concerned with issues that can affect communities or populations rather than individual-level health issues.</a:t>
            </a:r>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535656-5666-4899-9677-B3B091BCC8C5}"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428923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that we know a little about public health, let’s explore what PHI is.</a:t>
            </a:r>
          </a:p>
          <a:p>
            <a:endParaRPr lang="en-US" altLang="en-US" smtClean="0"/>
          </a:p>
          <a:p>
            <a:r>
              <a:rPr lang="en-US" altLang="en-US" smtClean="0"/>
              <a:t>PHI came about when public health officials began utilizing health information technologies to support what they do.  The responsibilities of public health are collectively referred to as public health practice.</a:t>
            </a:r>
          </a:p>
          <a:p>
            <a:endParaRPr lang="en-US" altLang="en-US" smtClean="0"/>
          </a:p>
          <a:p>
            <a:r>
              <a:rPr lang="en-US" altLang="en-US" smtClean="0"/>
              <a:t>PHI as been defined by Friede (pronounced    Freed     ) et al (pronounced   Ett All) as “the science of applying information-age technology to serve the specialized needs of public health. “  </a:t>
            </a:r>
          </a:p>
          <a:p>
            <a:r>
              <a:rPr lang="en-US" altLang="en-US" smtClean="0"/>
              <a:t> </a:t>
            </a:r>
          </a:p>
          <a:p>
            <a:r>
              <a:rPr lang="en-US" altLang="en-US" smtClean="0"/>
              <a:t>PHI has also been defined by Yasnoff (pronounced   Yazz Noff (like off)  ) as “the systematic application of information and computer science to public health practice, research, and learning.”</a:t>
            </a:r>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D30128-1343-49BE-917A-72688CCA66AC}"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47907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several ways PHI is different from other informatics disciplines.</a:t>
            </a:r>
          </a:p>
          <a:p>
            <a:endParaRPr lang="en-US" altLang="en-US" smtClean="0"/>
          </a:p>
          <a:p>
            <a:r>
              <a:rPr lang="en-US" altLang="en-US" smtClean="0"/>
              <a:t>First, there is a focus on prevention and on populations.  Second, given the broad nature of public health, there is a wide range of interventions that can be used to achieve the goals of PHI.  Lastly, public health operates almost entirely in a governmental context (either federal, state, or local levels of government), so unlike related informatics disciplines, PHI could be constrained by this governmental  context.</a:t>
            </a:r>
          </a:p>
          <a:p>
            <a:endParaRPr lang="en-US" altLang="en-US" smtClean="0"/>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FDE6F9-15CE-4C88-9A99-F5C1FA88580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77060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000"/>
            </a:lvl1pPr>
          </a:lstStyle>
          <a:p>
            <a:pPr>
              <a:defRPr/>
            </a:pPr>
            <a:r>
              <a:rPr lang="en-US" smtClean="0"/>
              <a:t>Health IT Workforce Curriculum                                         Version 3.0/Spring 2012 </a:t>
            </a:r>
            <a:endParaRPr lang="en-US">
              <a:solidFill>
                <a:srgbClr val="FF0000"/>
              </a:solidFill>
            </a:endParaRPr>
          </a:p>
        </p:txBody>
      </p:sp>
      <p:sp>
        <p:nvSpPr>
          <p:cNvPr id="5" name="Footer Placeholder 4"/>
          <p:cNvSpPr>
            <a:spLocks noGrp="1"/>
          </p:cNvSpPr>
          <p:nvPr>
            <p:ph type="ftr" sz="quarter" idx="11"/>
          </p:nvPr>
        </p:nvSpPr>
        <p:spPr/>
        <p:txBody>
          <a:bodyPr/>
          <a:lstStyle>
            <a:lvl1pPr>
              <a:defRPr sz="1000"/>
            </a:lvl1pPr>
          </a:lstStyle>
          <a:p>
            <a:pPr>
              <a:defRPr/>
            </a:pPr>
            <a:r>
              <a:rPr lang="en-US"/>
              <a:t>History of Health Information Technology in the U.S.                                                       Evolution of Public Health Informatics                                                                         </a:t>
            </a:r>
          </a:p>
        </p:txBody>
      </p:sp>
      <p:sp>
        <p:nvSpPr>
          <p:cNvPr id="6" name="Slide Number Placeholder 5"/>
          <p:cNvSpPr>
            <a:spLocks noGrp="1"/>
          </p:cNvSpPr>
          <p:nvPr>
            <p:ph type="sldNum" sz="quarter" idx="12"/>
          </p:nvPr>
        </p:nvSpPr>
        <p:spPr/>
        <p:txBody>
          <a:bodyPr/>
          <a:lstStyle>
            <a:lvl1pPr>
              <a:defRPr/>
            </a:lvl1pPr>
          </a:lstStyle>
          <a:p>
            <a:fld id="{4779FA5C-3C02-4952-9D21-0EF6CDB1CF53}" type="slidenum">
              <a:rPr lang="en-US" altLang="en-US"/>
              <a:pPr/>
              <a:t>‹#›</a:t>
            </a:fld>
            <a:endParaRPr lang="en-US" altLang="en-US"/>
          </a:p>
        </p:txBody>
      </p:sp>
    </p:spTree>
    <p:extLst>
      <p:ext uri="{BB962C8B-B14F-4D97-AF65-F5344CB8AC3E}">
        <p14:creationId xmlns:p14="http://schemas.microsoft.com/office/powerpoint/2010/main" val="357004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6" name="Rectangle 6"/>
          <p:cNvSpPr>
            <a:spLocks noGrp="1" noChangeArrowheads="1"/>
          </p:cNvSpPr>
          <p:nvPr>
            <p:ph type="sldNum" sz="quarter" idx="12"/>
          </p:nvPr>
        </p:nvSpPr>
        <p:spPr>
          <a:ln/>
        </p:spPr>
        <p:txBody>
          <a:bodyPr/>
          <a:lstStyle>
            <a:lvl1pPr>
              <a:defRPr/>
            </a:lvl1pPr>
          </a:lstStyle>
          <a:p>
            <a:fld id="{C40F5E85-DDEE-44A3-87D2-A2BDE1E2DB9C}" type="slidenum">
              <a:rPr lang="en-US" altLang="en-US"/>
              <a:pPr/>
              <a:t>‹#›</a:t>
            </a:fld>
            <a:endParaRPr lang="en-US" altLang="en-US"/>
          </a:p>
        </p:txBody>
      </p:sp>
    </p:spTree>
    <p:extLst>
      <p:ext uri="{BB962C8B-B14F-4D97-AF65-F5344CB8AC3E}">
        <p14:creationId xmlns:p14="http://schemas.microsoft.com/office/powerpoint/2010/main" val="24275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6" name="Rectangle 6"/>
          <p:cNvSpPr>
            <a:spLocks noGrp="1" noChangeArrowheads="1"/>
          </p:cNvSpPr>
          <p:nvPr>
            <p:ph type="sldNum" sz="quarter" idx="12"/>
          </p:nvPr>
        </p:nvSpPr>
        <p:spPr>
          <a:ln/>
        </p:spPr>
        <p:txBody>
          <a:bodyPr/>
          <a:lstStyle>
            <a:lvl1pPr>
              <a:defRPr/>
            </a:lvl1pPr>
          </a:lstStyle>
          <a:p>
            <a:fld id="{312E7616-9F2E-4CF9-A36B-382861F89951}" type="slidenum">
              <a:rPr lang="en-US" altLang="en-US"/>
              <a:pPr/>
              <a:t>‹#›</a:t>
            </a:fld>
            <a:endParaRPr lang="en-US" altLang="en-US"/>
          </a:p>
        </p:txBody>
      </p:sp>
    </p:spTree>
    <p:extLst>
      <p:ext uri="{BB962C8B-B14F-4D97-AF65-F5344CB8AC3E}">
        <p14:creationId xmlns:p14="http://schemas.microsoft.com/office/powerpoint/2010/main" val="335533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smtClean="0"/>
              <a:t>Click to edit Master text styles</a:t>
            </a:r>
          </a:p>
        </p:txBody>
      </p:sp>
    </p:spTree>
    <p:extLst>
      <p:ext uri="{BB962C8B-B14F-4D97-AF65-F5344CB8AC3E}">
        <p14:creationId xmlns:p14="http://schemas.microsoft.com/office/powerpoint/2010/main" val="370064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5156750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6040937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4425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1331166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1392920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504390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14019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6" name="Rectangle 6"/>
          <p:cNvSpPr>
            <a:spLocks noGrp="1" noChangeArrowheads="1"/>
          </p:cNvSpPr>
          <p:nvPr>
            <p:ph type="sldNum" sz="quarter" idx="12"/>
          </p:nvPr>
        </p:nvSpPr>
        <p:spPr>
          <a:ln/>
        </p:spPr>
        <p:txBody>
          <a:bodyPr/>
          <a:lstStyle>
            <a:lvl1pPr>
              <a:defRPr/>
            </a:lvl1pPr>
          </a:lstStyle>
          <a:p>
            <a:fld id="{7D85E64D-C962-4382-9F76-2E3BAF317F5F}" type="slidenum">
              <a:rPr lang="en-US" altLang="en-US"/>
              <a:pPr/>
              <a:t>‹#›</a:t>
            </a:fld>
            <a:endParaRPr lang="en-US" altLang="en-US"/>
          </a:p>
        </p:txBody>
      </p:sp>
    </p:spTree>
    <p:extLst>
      <p:ext uri="{BB962C8B-B14F-4D97-AF65-F5344CB8AC3E}">
        <p14:creationId xmlns:p14="http://schemas.microsoft.com/office/powerpoint/2010/main" val="2466642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408187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654144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908760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899808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765182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rPr>
              <a:t>Creating a Custom Layout</a:t>
            </a:r>
          </a:p>
          <a:p>
            <a:r>
              <a:rPr lang="en-US" dirty="0">
                <a:solidFill>
                  <a:prstClr val="black"/>
                </a:solidFill>
                <a:cs typeface="+mn-cs"/>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cs typeface="+mn-cs"/>
              </a:rPr>
              <a:t>To create a custom new layout, </a:t>
            </a:r>
            <a:r>
              <a:rPr lang="en-US" b="1" dirty="0">
                <a:solidFill>
                  <a:prstClr val="black"/>
                </a:solidFill>
                <a:cs typeface="+mn-cs"/>
              </a:rPr>
              <a:t>in the Slide Master view </a:t>
            </a:r>
            <a:r>
              <a:rPr lang="en-US" dirty="0">
                <a:solidFill>
                  <a:prstClr val="black"/>
                </a:solidFill>
                <a:cs typeface="+mn-cs"/>
              </a:rPr>
              <a:t>do the following:</a:t>
            </a:r>
          </a:p>
          <a:p>
            <a:pPr marL="214313" indent="-214313">
              <a:buFont typeface="Arial" panose="020B0604020202020204" pitchFamily="34" charset="0"/>
              <a:buChar char="•"/>
            </a:pPr>
            <a:r>
              <a:rPr lang="en-US" b="1" dirty="0">
                <a:solidFill>
                  <a:prstClr val="black"/>
                </a:solidFill>
                <a:cs typeface="+mn-cs"/>
              </a:rPr>
              <a:t>DUPLICATE</a:t>
            </a:r>
            <a:r>
              <a:rPr lang="en-US" dirty="0">
                <a:solidFill>
                  <a:prstClr val="black"/>
                </a:solidFill>
                <a:cs typeface="+mn-cs"/>
              </a:rPr>
              <a:t> an existing layout to create a new layout.</a:t>
            </a:r>
          </a:p>
          <a:p>
            <a:pPr marL="214313" indent="-214313">
              <a:buFont typeface="Arial" panose="020B0604020202020204" pitchFamily="34" charset="0"/>
              <a:buChar char="•"/>
            </a:pPr>
            <a:r>
              <a:rPr lang="en-US" b="1" dirty="0">
                <a:solidFill>
                  <a:prstClr val="black"/>
                </a:solidFill>
                <a:cs typeface="+mn-cs"/>
              </a:rPr>
              <a:t>RENAME</a:t>
            </a:r>
            <a:r>
              <a:rPr lang="en-US" dirty="0">
                <a:solidFill>
                  <a:prstClr val="black"/>
                </a:solidFill>
                <a:cs typeface="+mn-cs"/>
              </a:rPr>
              <a:t> the new layout.</a:t>
            </a:r>
          </a:p>
          <a:p>
            <a:pPr marL="214313" indent="-214313">
              <a:buFont typeface="Arial" panose="020B0604020202020204" pitchFamily="34" charset="0"/>
              <a:buChar char="•"/>
            </a:pPr>
            <a:r>
              <a:rPr lang="en-US" b="1" dirty="0">
                <a:solidFill>
                  <a:prstClr val="black"/>
                </a:solidFill>
                <a:cs typeface="+mn-cs"/>
              </a:rPr>
              <a:t>Insert or Remove as appropriate PLACEHOLDERS </a:t>
            </a:r>
            <a:r>
              <a:rPr lang="en-US" dirty="0">
                <a:solidFill>
                  <a:prstClr val="black"/>
                </a:solidFill>
                <a:cs typeface="+mn-cs"/>
              </a:rPr>
              <a:t>on your new layout, resizing &amp; formatting as appropriate. </a:t>
            </a:r>
            <a:r>
              <a:rPr lang="en-US" sz="1600" dirty="0">
                <a:solidFill>
                  <a:prstClr val="black"/>
                </a:solidFill>
                <a:cs typeface="+mn-cs"/>
              </a:rPr>
              <a:t>(Do not edit your content in the slide master. All content should be edited in the normal presentation design view.) </a:t>
            </a:r>
            <a:r>
              <a:rPr lang="en-US" b="1" dirty="0">
                <a:solidFill>
                  <a:prstClr val="black"/>
                </a:solidFill>
                <a:cs typeface="+mn-cs"/>
              </a:rPr>
              <a:t>NEVER REMOVE THE LAYOUT’S TITLE CONTAINER</a:t>
            </a:r>
            <a:r>
              <a:rPr lang="en-US" dirty="0">
                <a:solidFill>
                  <a:prstClr val="black"/>
                </a:solidFill>
                <a:cs typeface="+mn-cs"/>
              </a:rPr>
              <a:t>. </a:t>
            </a:r>
            <a:r>
              <a:rPr lang="en-US" sz="1600" dirty="0">
                <a:solidFill>
                  <a:prstClr val="black"/>
                </a:solidFill>
                <a:cs typeface="+mn-cs"/>
              </a:rPr>
              <a:t>(It can be resized or formatted, but never removed.)</a:t>
            </a:r>
            <a:endParaRPr lang="en-US" dirty="0">
              <a:solidFill>
                <a:prstClr val="black"/>
              </a:solidFill>
              <a:cs typeface="+mn-cs"/>
            </a:endParaRPr>
          </a:p>
          <a:p>
            <a:pPr marL="214313" indent="-214313">
              <a:buFont typeface="Arial" panose="020B0604020202020204" pitchFamily="34" charset="0"/>
              <a:buChar char="•"/>
            </a:pPr>
            <a:r>
              <a:rPr lang="en-US" dirty="0">
                <a:solidFill>
                  <a:prstClr val="black"/>
                </a:solidFill>
                <a:cs typeface="+mn-cs"/>
              </a:rPr>
              <a:t>Check the </a:t>
            </a:r>
            <a:r>
              <a:rPr lang="en-US" b="1" dirty="0">
                <a:solidFill>
                  <a:prstClr val="black"/>
                </a:solidFill>
                <a:cs typeface="+mn-cs"/>
              </a:rPr>
              <a:t>READING ORDER </a:t>
            </a:r>
            <a:r>
              <a:rPr lang="en-US" dirty="0">
                <a:solidFill>
                  <a:prstClr val="black"/>
                </a:solidFill>
                <a:cs typeface="+mn-cs"/>
              </a:rPr>
              <a:t>of your new layout. (</a:t>
            </a:r>
            <a:r>
              <a:rPr lang="en-US" sz="1350" u="sng" dirty="0">
                <a:solidFill>
                  <a:prstClr val="black"/>
                </a:solidFill>
                <a:latin typeface="Arial"/>
                <a:cs typeface="+mn-cs"/>
                <a:hlinkClick r:id="rId2"/>
              </a:rPr>
              <a:t>http://accessibility.psu.edu/microsoftoffice/powerpoint/</a:t>
            </a:r>
            <a:r>
              <a:rPr lang="en-US" sz="1350" dirty="0">
                <a:solidFill>
                  <a:prstClr val="black"/>
                </a:solidFill>
                <a:latin typeface="Arial"/>
                <a:cs typeface="+mn-cs"/>
              </a:rPr>
              <a:t>) </a:t>
            </a:r>
            <a:r>
              <a:rPr lang="en-US" dirty="0">
                <a:solidFill>
                  <a:prstClr val="black"/>
                </a:solidFill>
                <a:cs typeface="+mn-cs"/>
              </a:rPr>
              <a:t>Reorder as appropriate so the slide layout’s </a:t>
            </a:r>
            <a:r>
              <a:rPr lang="en-US" b="1" dirty="0">
                <a:solidFill>
                  <a:prstClr val="black"/>
                </a:solidFill>
                <a:cs typeface="+mn-cs"/>
              </a:rPr>
              <a:t>TITLE is read first</a:t>
            </a:r>
            <a:r>
              <a:rPr lang="en-US" dirty="0">
                <a:solidFill>
                  <a:prstClr val="black"/>
                </a:solidFill>
                <a:cs typeface="+mn-cs"/>
              </a:rPr>
              <a:t>.</a:t>
            </a:r>
          </a:p>
          <a:p>
            <a:pPr marL="214313" indent="-214313">
              <a:buFont typeface="Arial" panose="020B0604020202020204" pitchFamily="34" charset="0"/>
              <a:buChar char="•"/>
            </a:pPr>
            <a:r>
              <a:rPr lang="en-US" b="1" dirty="0">
                <a:solidFill>
                  <a:prstClr val="black"/>
                </a:solidFill>
                <a:cs typeface="+mn-cs"/>
              </a:rPr>
              <a:t>SAVE</a:t>
            </a:r>
            <a:r>
              <a:rPr lang="en-US" dirty="0">
                <a:solidFill>
                  <a:prstClr val="black"/>
                </a:solidFill>
                <a:cs typeface="+mn-cs"/>
              </a:rPr>
              <a:t> your presentation.</a:t>
            </a:r>
          </a:p>
          <a:p>
            <a:pPr marL="214313" indent="-214313">
              <a:buFont typeface="Arial" panose="020B0604020202020204" pitchFamily="34" charset="0"/>
              <a:buChar char="•"/>
            </a:pPr>
            <a:r>
              <a:rPr lang="en-US" b="1" dirty="0">
                <a:solidFill>
                  <a:prstClr val="black"/>
                </a:solidFill>
                <a:cs typeface="+mn-cs"/>
              </a:rPr>
              <a:t>Close the Master View </a:t>
            </a:r>
            <a:r>
              <a:rPr lang="en-US" dirty="0">
                <a:solidFill>
                  <a:prstClr val="black"/>
                </a:solidFill>
                <a:cs typeface="+mn-cs"/>
              </a:rPr>
              <a:t>and return to your normal editing (design) view.</a:t>
            </a:r>
          </a:p>
          <a:p>
            <a:pPr marL="214313" indent="-214313">
              <a:buFont typeface="Arial" panose="020B0604020202020204" pitchFamily="34" charset="0"/>
              <a:buChar char="•"/>
            </a:pPr>
            <a:r>
              <a:rPr lang="en-US" b="1" dirty="0">
                <a:solidFill>
                  <a:prstClr val="black"/>
                </a:solidFill>
                <a:cs typeface="+mn-cs"/>
              </a:rPr>
              <a:t>Insert a new slide using </a:t>
            </a:r>
            <a:r>
              <a:rPr lang="en-US" b="1">
                <a:solidFill>
                  <a:prstClr val="black"/>
                </a:solidFill>
                <a:cs typeface="+mn-cs"/>
              </a:rPr>
              <a:t>your custom-named </a:t>
            </a:r>
            <a:r>
              <a:rPr lang="en-US" b="1" dirty="0">
                <a:solidFill>
                  <a:prstClr val="black"/>
                </a:solidFill>
                <a:cs typeface="+mn-cs"/>
              </a:rPr>
              <a:t>new layout </a:t>
            </a:r>
            <a:r>
              <a:rPr lang="en-US" dirty="0">
                <a:solidFill>
                  <a:prstClr val="black"/>
                </a:solidFill>
                <a:cs typeface="+mn-cs"/>
              </a:rPr>
              <a:t>or apply the new layout to an existing slide.</a:t>
            </a:r>
          </a:p>
        </p:txBody>
      </p:sp>
    </p:spTree>
    <p:extLst>
      <p:ext uri="{BB962C8B-B14F-4D97-AF65-F5344CB8AC3E}">
        <p14:creationId xmlns:p14="http://schemas.microsoft.com/office/powerpoint/2010/main" val="217377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6" name="Rectangle 6"/>
          <p:cNvSpPr>
            <a:spLocks noGrp="1" noChangeArrowheads="1"/>
          </p:cNvSpPr>
          <p:nvPr>
            <p:ph type="sldNum" sz="quarter" idx="12"/>
          </p:nvPr>
        </p:nvSpPr>
        <p:spPr>
          <a:ln/>
        </p:spPr>
        <p:txBody>
          <a:bodyPr/>
          <a:lstStyle>
            <a:lvl1pPr>
              <a:defRPr/>
            </a:lvl1pPr>
          </a:lstStyle>
          <a:p>
            <a:fld id="{FA445BB6-E3A0-4E05-931D-75A2959C9C2C}" type="slidenum">
              <a:rPr lang="en-US" altLang="en-US"/>
              <a:pPr/>
              <a:t>‹#›</a:t>
            </a:fld>
            <a:endParaRPr lang="en-US" altLang="en-US"/>
          </a:p>
        </p:txBody>
      </p:sp>
    </p:spTree>
    <p:extLst>
      <p:ext uri="{BB962C8B-B14F-4D97-AF65-F5344CB8AC3E}">
        <p14:creationId xmlns:p14="http://schemas.microsoft.com/office/powerpoint/2010/main" val="313897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7" name="Rectangle 6"/>
          <p:cNvSpPr>
            <a:spLocks noGrp="1" noChangeArrowheads="1"/>
          </p:cNvSpPr>
          <p:nvPr>
            <p:ph type="sldNum" sz="quarter" idx="12"/>
          </p:nvPr>
        </p:nvSpPr>
        <p:spPr>
          <a:ln/>
        </p:spPr>
        <p:txBody>
          <a:bodyPr/>
          <a:lstStyle>
            <a:lvl1pPr>
              <a:defRPr/>
            </a:lvl1pPr>
          </a:lstStyle>
          <a:p>
            <a:fld id="{5264D810-ADFA-4F33-883C-FEDBB33292C0}" type="slidenum">
              <a:rPr lang="en-US" altLang="en-US"/>
              <a:pPr/>
              <a:t>‹#›</a:t>
            </a:fld>
            <a:endParaRPr lang="en-US" altLang="en-US"/>
          </a:p>
        </p:txBody>
      </p:sp>
    </p:spTree>
    <p:extLst>
      <p:ext uri="{BB962C8B-B14F-4D97-AF65-F5344CB8AC3E}">
        <p14:creationId xmlns:p14="http://schemas.microsoft.com/office/powerpoint/2010/main" val="46320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9" name="Rectangle 6"/>
          <p:cNvSpPr>
            <a:spLocks noGrp="1" noChangeArrowheads="1"/>
          </p:cNvSpPr>
          <p:nvPr>
            <p:ph type="sldNum" sz="quarter" idx="12"/>
          </p:nvPr>
        </p:nvSpPr>
        <p:spPr>
          <a:ln/>
        </p:spPr>
        <p:txBody>
          <a:bodyPr/>
          <a:lstStyle>
            <a:lvl1pPr>
              <a:defRPr/>
            </a:lvl1pPr>
          </a:lstStyle>
          <a:p>
            <a:fld id="{714537EB-43B5-4A39-9DF9-219EF3C9BAE1}" type="slidenum">
              <a:rPr lang="en-US" altLang="en-US"/>
              <a:pPr/>
              <a:t>‹#›</a:t>
            </a:fld>
            <a:endParaRPr lang="en-US" altLang="en-US"/>
          </a:p>
        </p:txBody>
      </p:sp>
    </p:spTree>
    <p:extLst>
      <p:ext uri="{BB962C8B-B14F-4D97-AF65-F5344CB8AC3E}">
        <p14:creationId xmlns:p14="http://schemas.microsoft.com/office/powerpoint/2010/main" val="367145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5" name="Rectangle 6"/>
          <p:cNvSpPr>
            <a:spLocks noGrp="1" noChangeArrowheads="1"/>
          </p:cNvSpPr>
          <p:nvPr>
            <p:ph type="sldNum" sz="quarter" idx="12"/>
          </p:nvPr>
        </p:nvSpPr>
        <p:spPr>
          <a:ln/>
        </p:spPr>
        <p:txBody>
          <a:bodyPr/>
          <a:lstStyle>
            <a:lvl1pPr>
              <a:defRPr/>
            </a:lvl1pPr>
          </a:lstStyle>
          <a:p>
            <a:fld id="{1FE32868-9F08-4D6D-8FE3-94C3732B5BB3}" type="slidenum">
              <a:rPr lang="en-US" altLang="en-US"/>
              <a:pPr/>
              <a:t>‹#›</a:t>
            </a:fld>
            <a:endParaRPr lang="en-US" altLang="en-US"/>
          </a:p>
        </p:txBody>
      </p:sp>
    </p:spTree>
    <p:extLst>
      <p:ext uri="{BB962C8B-B14F-4D97-AF65-F5344CB8AC3E}">
        <p14:creationId xmlns:p14="http://schemas.microsoft.com/office/powerpoint/2010/main" val="92080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4" name="Rectangle 6"/>
          <p:cNvSpPr>
            <a:spLocks noGrp="1" noChangeArrowheads="1"/>
          </p:cNvSpPr>
          <p:nvPr>
            <p:ph type="sldNum" sz="quarter" idx="12"/>
          </p:nvPr>
        </p:nvSpPr>
        <p:spPr>
          <a:ln/>
        </p:spPr>
        <p:txBody>
          <a:bodyPr/>
          <a:lstStyle>
            <a:lvl1pPr>
              <a:defRPr/>
            </a:lvl1pPr>
          </a:lstStyle>
          <a:p>
            <a:fld id="{31FFDD6D-B98B-46BD-8F6F-676DCB9ADCB2}" type="slidenum">
              <a:rPr lang="en-US" altLang="en-US"/>
              <a:pPr/>
              <a:t>‹#›</a:t>
            </a:fld>
            <a:endParaRPr lang="en-US" altLang="en-US"/>
          </a:p>
        </p:txBody>
      </p:sp>
    </p:spTree>
    <p:extLst>
      <p:ext uri="{BB962C8B-B14F-4D97-AF65-F5344CB8AC3E}">
        <p14:creationId xmlns:p14="http://schemas.microsoft.com/office/powerpoint/2010/main" val="258647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7" name="Rectangle 6"/>
          <p:cNvSpPr>
            <a:spLocks noGrp="1" noChangeArrowheads="1"/>
          </p:cNvSpPr>
          <p:nvPr>
            <p:ph type="sldNum" sz="quarter" idx="12"/>
          </p:nvPr>
        </p:nvSpPr>
        <p:spPr>
          <a:ln/>
        </p:spPr>
        <p:txBody>
          <a:bodyPr/>
          <a:lstStyle>
            <a:lvl1pPr>
              <a:defRPr/>
            </a:lvl1pPr>
          </a:lstStyle>
          <a:p>
            <a:fld id="{FFE562E9-F8B3-4C18-84E9-413F9E92BB20}" type="slidenum">
              <a:rPr lang="en-US" altLang="en-US"/>
              <a:pPr/>
              <a:t>‹#›</a:t>
            </a:fld>
            <a:endParaRPr lang="en-US" altLang="en-US"/>
          </a:p>
        </p:txBody>
      </p:sp>
    </p:spTree>
    <p:extLst>
      <p:ext uri="{BB962C8B-B14F-4D97-AF65-F5344CB8AC3E}">
        <p14:creationId xmlns:p14="http://schemas.microsoft.com/office/powerpoint/2010/main" val="236878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Health IT Workforce Curriculum                                         Version 3.0/Spring 2012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History of Health Information Technology in the U.S.                                                       Evolution of Public Health Informatics                                                                         </a:t>
            </a:r>
          </a:p>
        </p:txBody>
      </p:sp>
      <p:sp>
        <p:nvSpPr>
          <p:cNvPr id="7" name="Rectangle 6"/>
          <p:cNvSpPr>
            <a:spLocks noGrp="1" noChangeArrowheads="1"/>
          </p:cNvSpPr>
          <p:nvPr>
            <p:ph type="sldNum" sz="quarter" idx="12"/>
          </p:nvPr>
        </p:nvSpPr>
        <p:spPr>
          <a:ln/>
        </p:spPr>
        <p:txBody>
          <a:bodyPr/>
          <a:lstStyle>
            <a:lvl1pPr>
              <a:defRPr/>
            </a:lvl1pPr>
          </a:lstStyle>
          <a:p>
            <a:fld id="{811C1E47-7CB7-4E75-B554-1CD37E522068}" type="slidenum">
              <a:rPr lang="en-US" altLang="en-US"/>
              <a:pPr/>
              <a:t>‹#›</a:t>
            </a:fld>
            <a:endParaRPr lang="en-US" altLang="en-US"/>
          </a:p>
        </p:txBody>
      </p:sp>
    </p:spTree>
    <p:extLst>
      <p:ext uri="{BB962C8B-B14F-4D97-AF65-F5344CB8AC3E}">
        <p14:creationId xmlns:p14="http://schemas.microsoft.com/office/powerpoint/2010/main" val="352997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mn-lt"/>
                <a:cs typeface="+mn-cs"/>
              </a:defRPr>
            </a:lvl1pPr>
          </a:lstStyle>
          <a:p>
            <a:pPr>
              <a:defRPr/>
            </a:pPr>
            <a:r>
              <a:rPr lang="en-US" smtClean="0"/>
              <a:t>Health IT Workforce Curriculum                                         Version 3.0/Spring 2012 </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cs typeface="+mn-cs"/>
              </a:defRPr>
            </a:lvl1pPr>
          </a:lstStyle>
          <a:p>
            <a:pPr>
              <a:defRPr/>
            </a:pPr>
            <a:r>
              <a:rPr lang="en-US"/>
              <a:t>History of Health Information Technology in the U.S.                                                       Evolution of Public Health Informatics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DC63B78-7D4C-42FF-8501-07F15BE1D7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72"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cs typeface="+mn-cs"/>
              </a:rPr>
              <a:pPr/>
              <a:t>‹#›</a:t>
            </a:fld>
            <a:endParaRPr lang="en-US" dirty="0">
              <a:cs typeface="+mn-cs"/>
            </a:endParaRPr>
          </a:p>
        </p:txBody>
      </p:sp>
    </p:spTree>
    <p:extLst>
      <p:ext uri="{BB962C8B-B14F-4D97-AF65-F5344CB8AC3E}">
        <p14:creationId xmlns:p14="http://schemas.microsoft.com/office/powerpoint/2010/main" val="409219029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c.gov/washington/cdcatWork/pdf/wildfires2.pdf"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 Id="rId5" Type="http://schemas.openxmlformats.org/officeDocument/2006/relationships/hyperlink" Target="http://www.health.gov/phfunctions/public.htm" TargetMode="External"/><Relationship Id="rId4" Type="http://schemas.openxmlformats.org/officeDocument/2006/relationships/hyperlink" Target="http://en.wikipedia.org/wiki/Geographic_information_system"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18.georgetown.edu/data/people/stotom/publication-25897.pdf" TargetMode="External"/><Relationship Id="rId3" Type="http://schemas.openxmlformats.org/officeDocument/2006/relationships/hyperlink" Target="http://www.health.gov/phfunctions/public.htm" TargetMode="External"/><Relationship Id="rId7" Type="http://schemas.openxmlformats.org/officeDocument/2006/relationships/hyperlink" Target="http://en.wikipedia.org/wiki/File:Daschle_letter.jpg" TargetMode="External"/><Relationship Id="rId12" Type="http://schemas.openxmlformats.org/officeDocument/2006/relationships/hyperlink" Target="http://www.nsf.gov/discoveries/disc_images.jsp?cntn_id=111740&amp;org=NSF" TargetMode="External"/><Relationship Id="rId2" Type="http://schemas.openxmlformats.org/officeDocument/2006/relationships/notesSlide" Target="../notesSlides/notesSlide46.xml"/><Relationship Id="rId1" Type="http://schemas.openxmlformats.org/officeDocument/2006/relationships/slideLayout" Target="../slideLayouts/slideLayout23.xml"/><Relationship Id="rId6" Type="http://schemas.openxmlformats.org/officeDocument/2006/relationships/hyperlink" Target="http://www.flickr.com/photos/wallyg/159455100/" TargetMode="External"/><Relationship Id="rId11" Type="http://schemas.openxmlformats.org/officeDocument/2006/relationships/hyperlink" Target="http://www.fema.gov/photodata/original/33376.jpg" TargetMode="External"/><Relationship Id="rId5" Type="http://schemas.openxmlformats.org/officeDocument/2006/relationships/hyperlink" Target="http://www.cdc.gov/mmwr/about.html" TargetMode="External"/><Relationship Id="rId10" Type="http://schemas.openxmlformats.org/officeDocument/2006/relationships/hyperlink" Target="http://www.flickr.com/photos/kevinl8888/1724350154/" TargetMode="External"/><Relationship Id="rId4" Type="http://schemas.openxmlformats.org/officeDocument/2006/relationships/hyperlink" Target="http://www.cdc.gov/mmwr/preview/mmwrhtml/mm5727a2.htm#fig1" TargetMode="External"/><Relationship Id="rId9" Type="http://schemas.openxmlformats.org/officeDocument/2006/relationships/hyperlink" Target="https://sites.google.com/site/biosenseredesign/?pli=1"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marek-peters.com/" TargetMode="External"/><Relationship Id="rId13" Type="http://schemas.openxmlformats.org/officeDocument/2006/relationships/hyperlink" Target="http://en.wikipedia.org/wiki/File:Swine_flu_infections_and_deaths_by_county_June_2009.svg" TargetMode="External"/><Relationship Id="rId3" Type="http://schemas.openxmlformats.org/officeDocument/2006/relationships/hyperlink" Target="http://earthobservatory.nasa.gov/IOTD/view.php?id=8148" TargetMode="External"/><Relationship Id="rId7" Type="http://schemas.openxmlformats.org/officeDocument/2006/relationships/hyperlink" Target="http://de.wikipedia.org/wiki/Datei:Polizei-G8-Rostock.jpg" TargetMode="External"/><Relationship Id="rId12" Type="http://schemas.openxmlformats.org/officeDocument/2006/relationships/hyperlink" Target="http://www.army.mil/media/60431" TargetMode="External"/><Relationship Id="rId2" Type="http://schemas.openxmlformats.org/officeDocument/2006/relationships/notesSlide" Target="../notesSlides/notesSlide47.xml"/><Relationship Id="rId1" Type="http://schemas.openxmlformats.org/officeDocument/2006/relationships/slideLayout" Target="../slideLayouts/slideLayout23.xml"/><Relationship Id="rId6" Type="http://schemas.openxmlformats.org/officeDocument/2006/relationships/hyperlink" Target="http://www.flickr.com/photos/mjohn2101/3093906270/" TargetMode="External"/><Relationship Id="rId11" Type="http://schemas.openxmlformats.org/officeDocument/2006/relationships/hyperlink" Target="http://commons.wikimedia.org/wiki/File:Derby.jpg" TargetMode="External"/><Relationship Id="rId5" Type="http://schemas.openxmlformats.org/officeDocument/2006/relationships/hyperlink" Target="http://commons.wikimedia.org/wiki/File:Olympic_Rings.svg" TargetMode="External"/><Relationship Id="rId10" Type="http://schemas.openxmlformats.org/officeDocument/2006/relationships/hyperlink" Target="http://www.flickr.com/photos/tbone2/98310749/" TargetMode="External"/><Relationship Id="rId4" Type="http://schemas.openxmlformats.org/officeDocument/2006/relationships/hyperlink" Target="https://sites.google.com/site/biosenseredesign/?pli=1" TargetMode="External"/><Relationship Id="rId9" Type="http://schemas.openxmlformats.org/officeDocument/2006/relationships/hyperlink" Target="http://www.flickr.com/photos/mccolin/3119313075/" TargetMode="External"/><Relationship Id="rId14" Type="http://schemas.openxmlformats.org/officeDocument/2006/relationships/hyperlink" Target="http://en.wikipedia.org/wiki/File:Texting.jp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History of Health Information Technology in the U.S.</a:t>
            </a:r>
          </a:p>
        </p:txBody>
      </p:sp>
      <p:sp>
        <p:nvSpPr>
          <p:cNvPr id="15363" name="Text Placeholder 2"/>
          <p:cNvSpPr>
            <a:spLocks noGrp="1"/>
          </p:cNvSpPr>
          <p:nvPr>
            <p:ph type="body" sz="half" idx="2"/>
          </p:nvPr>
        </p:nvSpPr>
        <p:spPr/>
        <p:txBody>
          <a:bodyPr/>
          <a:lstStyle/>
          <a:p>
            <a:r>
              <a:rPr lang="en-US" altLang="en-US" smtClean="0"/>
              <a:t>Evolution of Public Health Informatics</a:t>
            </a:r>
            <a:endParaRPr lang="en-US" altLang="en-US" dirty="0" smtClean="0"/>
          </a:p>
        </p:txBody>
      </p:sp>
      <p:sp>
        <p:nvSpPr>
          <p:cNvPr id="6" name="Text Placeholder 5"/>
          <p:cNvSpPr>
            <a:spLocks noGrp="1"/>
          </p:cNvSpPr>
          <p:nvPr>
            <p:ph type="body" sz="quarter" idx="12"/>
          </p:nvPr>
        </p:nvSpPr>
        <p:spPr/>
        <p:txBody>
          <a:bodyPr/>
          <a:lstStyle/>
          <a:p>
            <a:r>
              <a:rPr lang="en-US" dirty="0"/>
              <a:t>This material (Comp </a:t>
            </a:r>
            <a:r>
              <a:rPr lang="en-US" dirty="0" smtClean="0"/>
              <a:t>5 </a:t>
            </a:r>
            <a:r>
              <a:rPr lang="en-US" dirty="0"/>
              <a:t>Unit </a:t>
            </a:r>
            <a:r>
              <a:rPr lang="en-US" dirty="0" smtClean="0"/>
              <a:t>4) </a:t>
            </a:r>
            <a:r>
              <a:rPr lang="en-US" dirty="0"/>
              <a:t>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a:rPr>
              <a:t>http://creativecommons.org</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PHI Professionals</a:t>
            </a:r>
          </a:p>
        </p:txBody>
      </p:sp>
      <p:sp>
        <p:nvSpPr>
          <p:cNvPr id="24579" name="Content Placeholder 2"/>
          <p:cNvSpPr>
            <a:spLocks noGrp="1"/>
          </p:cNvSpPr>
          <p:nvPr>
            <p:ph sz="quarter" idx="14"/>
          </p:nvPr>
        </p:nvSpPr>
        <p:spPr/>
        <p:txBody>
          <a:bodyPr/>
          <a:lstStyle/>
          <a:p>
            <a:r>
              <a:rPr lang="en-US" altLang="en-US" dirty="0" smtClean="0"/>
              <a:t>Trained in both information technology and public health</a:t>
            </a:r>
          </a:p>
          <a:p>
            <a:r>
              <a:rPr lang="en-US" altLang="en-US" dirty="0" smtClean="0"/>
              <a:t>Utilize HIT applications to solve public health problems</a:t>
            </a:r>
          </a:p>
        </p:txBody>
      </p:sp>
      <p:sp>
        <p:nvSpPr>
          <p:cNvPr id="2048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631E28-EF8A-4992-85C9-B35EB48DC9F8}"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Evolution of </a:t>
            </a:r>
            <a:br>
              <a:rPr lang="en-US" altLang="en-US" smtClean="0"/>
            </a:br>
            <a:r>
              <a:rPr lang="en-US" altLang="en-US" smtClean="0"/>
              <a:t>Public Health Informatics</a:t>
            </a:r>
          </a:p>
        </p:txBody>
      </p:sp>
      <p:sp>
        <p:nvSpPr>
          <p:cNvPr id="25603" name="Content Placeholder 2"/>
          <p:cNvSpPr>
            <a:spLocks noGrp="1"/>
          </p:cNvSpPr>
          <p:nvPr>
            <p:ph sz="quarter" idx="14"/>
          </p:nvPr>
        </p:nvSpPr>
        <p:spPr/>
        <p:txBody>
          <a:bodyPr/>
          <a:lstStyle/>
          <a:p>
            <a:r>
              <a:rPr lang="en-US" altLang="en-US" dirty="0" smtClean="0"/>
              <a:t>1995: PHI was first described as a needed distinct discipline (</a:t>
            </a:r>
            <a:r>
              <a:rPr lang="en-US" altLang="en-US" dirty="0" err="1" smtClean="0"/>
              <a:t>Friede</a:t>
            </a:r>
            <a:r>
              <a:rPr lang="en-US" altLang="en-US" dirty="0" smtClean="0"/>
              <a:t>)</a:t>
            </a:r>
          </a:p>
          <a:p>
            <a:r>
              <a:rPr lang="en-US" altLang="en-US" dirty="0" smtClean="0"/>
              <a:t>Late 1990s: The PHI “movement” gained momentum in the late 1990’s and early 2000’s</a:t>
            </a:r>
          </a:p>
          <a:p>
            <a:r>
              <a:rPr lang="en-US" altLang="en-US" dirty="0" smtClean="0"/>
              <a:t>2001: Events of September 11 and subsequent anthrax attacks crystallized the need for key PHI applications</a:t>
            </a:r>
          </a:p>
        </p:txBody>
      </p:sp>
      <p:sp>
        <p:nvSpPr>
          <p:cNvPr id="2151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C24A02-1616-413A-BEE5-605BFC223560}"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Bioterrorism</a:t>
            </a:r>
            <a:endParaRPr lang="en-US" dirty="0"/>
          </a:p>
        </p:txBody>
      </p:sp>
      <p:sp>
        <p:nvSpPr>
          <p:cNvPr id="26626"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Font typeface="Arial" panose="020B0604020202020204" pitchFamily="34" charset="0"/>
              <a:buNone/>
            </a:pPr>
            <a:r>
              <a:rPr lang="en-US" altLang="en-US" sz="2800" dirty="0" smtClean="0"/>
              <a:t>                  9/11</a:t>
            </a:r>
          </a:p>
        </p:txBody>
      </p:sp>
      <p:sp>
        <p:nvSpPr>
          <p:cNvPr id="26630" name="Text Placeholder 3"/>
          <p:cNvSpPr>
            <a:spLocks noGrp="1"/>
          </p:cNvSpPr>
          <p:nvPr>
            <p:ph type="body" sz="quarter" idx="39"/>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(Image of letter containing anthrax sent to Senator Tom Daschle</a:t>
            </a:r>
            <a:r>
              <a:rPr lang="en-US" altLang="en-US" dirty="0" smtClean="0"/>
              <a:t>)</a:t>
            </a:r>
            <a:endParaRPr lang="en-US" altLang="en-US" dirty="0"/>
          </a:p>
        </p:txBody>
      </p:sp>
      <p:sp>
        <p:nvSpPr>
          <p:cNvPr id="8" name="Text Placeholder 7"/>
          <p:cNvSpPr>
            <a:spLocks noGrp="1"/>
          </p:cNvSpPr>
          <p:nvPr>
            <p:ph type="body" sz="quarter" idx="41"/>
          </p:nvPr>
        </p:nvSpPr>
        <p:spPr/>
        <p:txBody>
          <a:bodyPr/>
          <a:lstStyle/>
          <a:p>
            <a:r>
              <a:rPr lang="en-US" altLang="en-US" dirty="0"/>
              <a:t>(Photograph by Wally </a:t>
            </a:r>
            <a:r>
              <a:rPr lang="en-US" altLang="en-US" dirty="0" err="1"/>
              <a:t>Gobetz</a:t>
            </a:r>
            <a:r>
              <a:rPr lang="en-US" altLang="en-US" dirty="0" smtClean="0"/>
              <a:t>)</a:t>
            </a:r>
            <a:endParaRPr lang="en-US" altLang="en-US" dirty="0"/>
          </a:p>
        </p:txBody>
      </p:sp>
      <p:sp>
        <p:nvSpPr>
          <p:cNvPr id="4" name="Content Placeholder 3"/>
          <p:cNvSpPr>
            <a:spLocks noGrp="1"/>
          </p:cNvSpPr>
          <p:nvPr>
            <p:ph sz="quarter" idx="36"/>
          </p:nvPr>
        </p:nvSpPr>
        <p:spPr/>
        <p:txBody>
          <a:bodyPr/>
          <a:lstStyle/>
          <a:p>
            <a:pPr marL="0" indent="0">
              <a:buNone/>
            </a:pPr>
            <a:r>
              <a:rPr lang="en-US" altLang="en-US" sz="2800" dirty="0"/>
              <a:t>Anthrax </a:t>
            </a:r>
            <a:r>
              <a:rPr lang="en-US" altLang="en-US" sz="2800" dirty="0" smtClean="0"/>
              <a:t>Attacks</a:t>
            </a:r>
            <a:endParaRPr lang="en-US" altLang="en-US" sz="2800" dirty="0"/>
          </a:p>
        </p:txBody>
      </p:sp>
      <p:sp>
        <p:nvSpPr>
          <p:cNvPr id="7" name="Text Placeholder 6"/>
          <p:cNvSpPr>
            <a:spLocks noGrp="1"/>
          </p:cNvSpPr>
          <p:nvPr>
            <p:ph type="body" sz="quarter" idx="40"/>
          </p:nvPr>
        </p:nvSpPr>
        <p:spPr/>
        <p:txBody>
          <a:bodyPr/>
          <a:lstStyle/>
          <a:p>
            <a:endParaRPr lang="en-US"/>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2159B8-F298-43B9-BBB1-F05AF652310A}" type="slidenum">
              <a:rPr lang="en-US" altLang="en-US">
                <a:solidFill>
                  <a:srgbClr val="898989"/>
                </a:solidFill>
              </a:rPr>
              <a:pPr eaLnBrk="1" hangingPunct="1"/>
              <a:t>12</a:t>
            </a:fld>
            <a:endParaRPr lang="en-US" altLang="en-US">
              <a:solidFill>
                <a:srgbClr val="898989"/>
              </a:solidFill>
            </a:endParaRPr>
          </a:p>
        </p:txBody>
      </p:sp>
      <p:pic>
        <p:nvPicPr>
          <p:cNvPr id="18" name="Picture 8" descr="A photograph of the New York City skyline that shows smoke billowing from the two World Trade Centers, taken moments after the planes impacted the two buildings.  Photograph by Wally Gobetz&#10;"/>
          <p:cNvPicPr>
            <a:picLocks noGrp="1" noChangeAspect="1"/>
          </p:cNvPicPr>
          <p:nvPr>
            <p:ph sz="quarter" idx="35"/>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262628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Image of Envelope in which the 2001 letter containing Anthrax was sent to Senator Tom Daschle.&#10;Source: Wikimedia"/>
          <p:cNvPicPr>
            <a:picLocks noGrp="1" noChangeAspect="1"/>
          </p:cNvPicPr>
          <p:nvPr>
            <p:ph sz="quarter" idx="37"/>
          </p:nvPr>
        </p:nvPicPr>
        <p:blipFill>
          <a:blip r:embed="rId4">
            <a:extLst>
              <a:ext uri="{28A0092B-C50C-407E-A947-70E740481C1C}">
                <a14:useLocalDpi xmlns:a14="http://schemas.microsoft.com/office/drawing/2010/main" val="0"/>
              </a:ext>
            </a:extLst>
          </a:blip>
          <a:srcRect/>
          <a:stretch>
            <a:fillRect/>
          </a:stretch>
        </p:blipFill>
        <p:spPr bwMode="auto">
          <a:xfrm>
            <a:off x="838200" y="3765614"/>
            <a:ext cx="3505200" cy="19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Early PHI Applications</a:t>
            </a:r>
          </a:p>
        </p:txBody>
      </p:sp>
      <p:sp>
        <p:nvSpPr>
          <p:cNvPr id="27651" name="Content Placeholder 2"/>
          <p:cNvSpPr>
            <a:spLocks noGrp="1"/>
          </p:cNvSpPr>
          <p:nvPr>
            <p:ph sz="quarter" idx="14"/>
          </p:nvPr>
        </p:nvSpPr>
        <p:spPr/>
        <p:txBody>
          <a:bodyPr/>
          <a:lstStyle/>
          <a:p>
            <a:r>
              <a:rPr lang="en-US" altLang="en-US" dirty="0" smtClean="0"/>
              <a:t>Syndromic surveillance</a:t>
            </a:r>
          </a:p>
          <a:p>
            <a:pPr lvl="1"/>
            <a:r>
              <a:rPr lang="en-US" altLang="en-US" dirty="0" smtClean="0"/>
              <a:t>Definition:</a:t>
            </a:r>
          </a:p>
          <a:p>
            <a:pPr lvl="2"/>
            <a:r>
              <a:rPr lang="en-US" altLang="en-US" dirty="0" smtClean="0"/>
              <a:t>Concerned with “the continuous monitoring of public-health related information sources and early detection of adverse disease events” (Yan et al., 2008)</a:t>
            </a:r>
          </a:p>
          <a:p>
            <a:pPr lvl="1"/>
            <a:r>
              <a:rPr lang="en-US" altLang="en-US" dirty="0" smtClean="0"/>
              <a:t>Utilizes information technology, statistical algorithms, data visualization techniques to identify trends warranting public health attention</a:t>
            </a:r>
          </a:p>
        </p:txBody>
      </p:sp>
      <p:sp>
        <p:nvSpPr>
          <p:cNvPr id="23557"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03694A-4A9E-4729-993C-2E26F408A712}"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Data Sources for </a:t>
            </a:r>
            <a:br>
              <a:rPr lang="en-US" smtClean="0"/>
            </a:br>
            <a:r>
              <a:rPr lang="en-US" smtClean="0"/>
              <a:t>Syndromic Surveillance</a:t>
            </a:r>
            <a:endParaRPr lang="en-US" dirty="0"/>
          </a:p>
        </p:txBody>
      </p:sp>
      <p:sp>
        <p:nvSpPr>
          <p:cNvPr id="28675" name="Content Placeholder 2"/>
          <p:cNvSpPr>
            <a:spLocks noGrp="1"/>
          </p:cNvSpPr>
          <p:nvPr>
            <p:ph sz="quarter" idx="14"/>
          </p:nvPr>
        </p:nvSpPr>
        <p:spPr/>
        <p:txBody>
          <a:bodyPr/>
          <a:lstStyle/>
          <a:p>
            <a:r>
              <a:rPr lang="en-US" altLang="en-US" smtClean="0"/>
              <a:t>Sales of over the counter drugs</a:t>
            </a:r>
          </a:p>
          <a:p>
            <a:r>
              <a:rPr lang="en-US" altLang="en-US" smtClean="0"/>
              <a:t>Visits to the emergency department for certain aliments</a:t>
            </a:r>
          </a:p>
          <a:p>
            <a:r>
              <a:rPr lang="en-US" altLang="en-US" smtClean="0"/>
              <a:t>Absentee data from schools</a:t>
            </a:r>
          </a:p>
        </p:txBody>
      </p:sp>
      <p:sp>
        <p:nvSpPr>
          <p:cNvPr id="24581"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3300E-6BDD-41CF-BAFF-FD5B36BAE71C}"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Data Sources for </a:t>
            </a:r>
            <a:br>
              <a:rPr lang="en-US" dirty="0" smtClean="0"/>
            </a:br>
            <a:r>
              <a:rPr lang="en-US" dirty="0" smtClean="0"/>
              <a:t>Syndromic Surveillance 2</a:t>
            </a:r>
            <a:endParaRPr lang="en-US" dirty="0"/>
          </a:p>
        </p:txBody>
      </p:sp>
      <p:sp>
        <p:nvSpPr>
          <p:cNvPr id="29699" name="Content Placeholder 2"/>
          <p:cNvSpPr>
            <a:spLocks noGrp="1"/>
          </p:cNvSpPr>
          <p:nvPr>
            <p:ph sz="quarter" idx="14"/>
          </p:nvPr>
        </p:nvSpPr>
        <p:spPr/>
        <p:txBody>
          <a:bodyPr/>
          <a:lstStyle/>
          <a:p>
            <a:r>
              <a:rPr lang="en-US" altLang="en-US" dirty="0" smtClean="0"/>
              <a:t>Physician office visits</a:t>
            </a:r>
          </a:p>
          <a:p>
            <a:r>
              <a:rPr lang="en-US" altLang="en-US" dirty="0" smtClean="0"/>
              <a:t>Nurse hotline calls</a:t>
            </a:r>
          </a:p>
          <a:p>
            <a:r>
              <a:rPr lang="en-US" altLang="en-US" dirty="0" smtClean="0"/>
              <a:t>Dead bird reports</a:t>
            </a:r>
          </a:p>
          <a:p>
            <a:r>
              <a:rPr lang="en-US" altLang="en-US" dirty="0" smtClean="0"/>
              <a:t>Prescription pharmaceuticals </a:t>
            </a:r>
          </a:p>
          <a:p>
            <a:r>
              <a:rPr lang="en-US" altLang="en-US" dirty="0" smtClean="0"/>
              <a:t>Internet searches (i.e. Google)</a:t>
            </a:r>
          </a:p>
        </p:txBody>
      </p:sp>
      <p:sp>
        <p:nvSpPr>
          <p:cNvPr id="24581"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95D4F9-681C-4F52-A543-E6F5F783AE44}"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altLang="en-US" smtClean="0"/>
              <a:t>Syndromic Surveillance</a:t>
            </a:r>
          </a:p>
        </p:txBody>
      </p:sp>
      <p:sp>
        <p:nvSpPr>
          <p:cNvPr id="30724" name="Content Placeholder 2"/>
          <p:cNvSpPr>
            <a:spLocks noGrp="1"/>
          </p:cNvSpPr>
          <p:nvPr>
            <p:ph sz="quarter" idx="14"/>
          </p:nvPr>
        </p:nvSpPr>
        <p:spPr/>
        <p:txBody>
          <a:bodyPr/>
          <a:lstStyle/>
          <a:p>
            <a:r>
              <a:rPr lang="en-US" dirty="0" smtClean="0"/>
              <a:t>2004 RAND study concludes that the benefits of syndromic surveillance are not clearly established</a:t>
            </a:r>
          </a:p>
        </p:txBody>
      </p:sp>
      <p:sp>
        <p:nvSpPr>
          <p:cNvPr id="3" name="Text Placeholder 2"/>
          <p:cNvSpPr>
            <a:spLocks noGrp="1"/>
          </p:cNvSpPr>
          <p:nvPr>
            <p:ph type="body" sz="quarter" idx="32"/>
          </p:nvPr>
        </p:nvSpPr>
        <p:spPr/>
        <p:txBody>
          <a:bodyPr/>
          <a:lstStyle/>
          <a:p>
            <a:r>
              <a:rPr lang="en-US" smtClean="0"/>
              <a:t>(Stoto et al., 2004)</a:t>
            </a:r>
            <a:endParaRPr lang="en-US" dirty="0"/>
          </a:p>
        </p:txBody>
      </p:sp>
      <p:pic>
        <p:nvPicPr>
          <p:cNvPr id="11" name="Picture 3" descr="The image shows a newspaper article entitled 'Syndromic Surveillance: Is it Worth the Effort?' The article is written by Michael Stoto, Matthias Schonlau and Louis T. Mariano. While the article text is too small to read, the viewer can see an image of three caregivers, wearing masks ans standing over a patient. "/>
          <p:cNvPicPr>
            <a:picLocks noGrp="1" noChangeAspect="1" noChangeArrowheads="1"/>
          </p:cNvPicPr>
          <p:nvPr>
            <p:ph sz="quarter" idx="18"/>
            <p:custDataLst>
              <p:tags r:id="rId1"/>
            </p:custDataLst>
          </p:nvPr>
        </p:nvPicPr>
        <p:blipFill>
          <a:blip r:embed="rId4"/>
          <a:srcRect/>
          <a:stretch>
            <a:fillRect/>
          </a:stretch>
        </p:blipFill>
        <p:spPr>
          <a:xfrm>
            <a:off x="4648200" y="2488901"/>
            <a:ext cx="4041775" cy="2794598"/>
          </a:xfrm>
        </p:spPr>
      </p:pic>
      <p:sp>
        <p:nvSpPr>
          <p:cNvPr id="10" name="Text Placeholder 9"/>
          <p:cNvSpPr>
            <a:spLocks noGrp="1"/>
          </p:cNvSpPr>
          <p:nvPr>
            <p:ph type="body" sz="quarter" idx="33"/>
          </p:nvPr>
        </p:nvSpPr>
        <p:spPr/>
        <p:txBody>
          <a:bodyPr/>
          <a:lstStyle/>
          <a:p>
            <a:endParaRPr lang="en-US"/>
          </a:p>
        </p:txBody>
      </p:sp>
      <p:sp>
        <p:nvSpPr>
          <p:cNvPr id="2560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B4F3AA-CCBD-4D65-8416-022E159573ED}"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BioSense</a:t>
            </a:r>
          </a:p>
        </p:txBody>
      </p:sp>
      <p:sp>
        <p:nvSpPr>
          <p:cNvPr id="3" name="Content Placeholder 2"/>
          <p:cNvSpPr>
            <a:spLocks noGrp="1"/>
          </p:cNvSpPr>
          <p:nvPr>
            <p:ph sz="quarter" idx="14"/>
          </p:nvPr>
        </p:nvSpPr>
        <p:spPr/>
        <p:txBody>
          <a:bodyPr/>
          <a:lstStyle/>
          <a:p>
            <a:r>
              <a:rPr lang="en-US" dirty="0" err="1" smtClean="0"/>
              <a:t>BioSense</a:t>
            </a:r>
            <a:r>
              <a:rPr lang="en-US" dirty="0" smtClean="0"/>
              <a:t> is a national program intended to support early outbreak detection by conducting near real-time analysis of existing data from healthcare organizations across the country</a:t>
            </a:r>
          </a:p>
          <a:p>
            <a:pPr lvl="1"/>
            <a:r>
              <a:rPr lang="en-US" dirty="0" smtClean="0"/>
              <a:t>Ambulatory data</a:t>
            </a:r>
          </a:p>
          <a:p>
            <a:pPr lvl="1"/>
            <a:r>
              <a:rPr lang="en-US" dirty="0" smtClean="0"/>
              <a:t>Emergency room diagnostic and procedural information </a:t>
            </a:r>
          </a:p>
          <a:p>
            <a:pPr lvl="1"/>
            <a:r>
              <a:rPr lang="en-US" dirty="0" smtClean="0"/>
              <a:t>Clinical laboratory test orders and results</a:t>
            </a:r>
          </a:p>
          <a:p>
            <a:pPr lvl="1"/>
            <a:r>
              <a:rPr lang="en-US" dirty="0" smtClean="0"/>
              <a:t>Over-the-counter drug sales</a:t>
            </a:r>
            <a:endParaRPr lang="en-US" dirty="0"/>
          </a:p>
        </p:txBody>
      </p:sp>
      <p:sp>
        <p:nvSpPr>
          <p:cNvPr id="2663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A19923-9635-4021-995C-9D9E542871AD}"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descr="The image shows a map of the United States. The map uses five different colors to represent US Population by Country. Additionally, the map indicates hospitals using red circles, DoD Facilities using yellow octagons and VA facilities using purple diamonds. Plotted around the United States, the map shows 432 hospitas, 437 DoD facilities and 813 VA facilities. "/>
          <p:cNvSpPr>
            <a:spLocks noGrp="1"/>
          </p:cNvSpPr>
          <p:nvPr>
            <p:ph type="title"/>
          </p:nvPr>
        </p:nvSpPr>
        <p:spPr/>
        <p:txBody>
          <a:bodyPr/>
          <a:lstStyle/>
          <a:p>
            <a:r>
              <a:rPr lang="en-US" altLang="en-US" smtClean="0"/>
              <a:t>States Participating in BioSense</a:t>
            </a:r>
          </a:p>
        </p:txBody>
      </p:sp>
      <p:pic>
        <p:nvPicPr>
          <p:cNvPr id="32775" name="Content Placeholder 3" descr="This image shows the extent of participation in BioSense.  There are 57 signed agreements, 6 under reviewand 35 Biosense Cooperative Agreement Recipients.  Only 4 states do not have participants."/>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 r="-7"/>
          <a:stretch/>
        </p:blipFill>
        <p:spPr/>
      </p:pic>
      <p:sp>
        <p:nvSpPr>
          <p:cNvPr id="6" name="Text Placeholder 5"/>
          <p:cNvSpPr>
            <a:spLocks noGrp="1"/>
          </p:cNvSpPr>
          <p:nvPr>
            <p:ph type="body" sz="quarter" idx="32"/>
          </p:nvPr>
        </p:nvSpPr>
        <p:spPr/>
        <p:txBody>
          <a:bodyPr/>
          <a:lstStyle/>
          <a:p>
            <a:r>
              <a:rPr lang="en-US" altLang="en-US" dirty="0" err="1"/>
              <a:t>BioSense</a:t>
            </a:r>
            <a:r>
              <a:rPr lang="en-US" altLang="en-US" dirty="0"/>
              <a:t> Community Forum </a:t>
            </a:r>
            <a:r>
              <a:rPr lang="en-US" altLang="en-US" dirty="0" err="1"/>
              <a:t>BioSense</a:t>
            </a:r>
            <a:r>
              <a:rPr lang="en-US" altLang="en-US" dirty="0"/>
              <a:t> Data Use Agreement Status. 2014</a:t>
            </a:r>
            <a:r>
              <a:rPr lang="en-US" altLang="en-US" dirty="0" smtClean="0"/>
              <a:t>.</a:t>
            </a:r>
            <a:endParaRPr lang="en-US" altLang="en-US" dirty="0"/>
          </a:p>
        </p:txBody>
      </p:sp>
      <p:sp>
        <p:nvSpPr>
          <p:cNvPr id="27652"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27A6B1-1B00-45F2-B102-1C2492CECDB0}"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History of BioSense</a:t>
            </a:r>
          </a:p>
        </p:txBody>
      </p:sp>
      <p:sp>
        <p:nvSpPr>
          <p:cNvPr id="33795" name="Content Placeholder 2"/>
          <p:cNvSpPr>
            <a:spLocks noGrp="1"/>
          </p:cNvSpPr>
          <p:nvPr>
            <p:ph sz="quarter" idx="14"/>
          </p:nvPr>
        </p:nvSpPr>
        <p:spPr/>
        <p:txBody>
          <a:bodyPr/>
          <a:lstStyle/>
          <a:p>
            <a:r>
              <a:rPr lang="en-US" altLang="en-US" smtClean="0"/>
              <a:t>Launched in 2003 primarily focused on bioterrorism and related illnesses</a:t>
            </a:r>
          </a:p>
          <a:p>
            <a:r>
              <a:rPr lang="en-US" altLang="en-US" smtClean="0"/>
              <a:t>By 2005: VA, DoD facilities, and some hospitals directly reporting to CDC</a:t>
            </a:r>
          </a:p>
          <a:p>
            <a:r>
              <a:rPr lang="en-US" altLang="en-US" smtClean="0"/>
              <a:t>By 2006, state health department data</a:t>
            </a:r>
          </a:p>
          <a:p>
            <a:r>
              <a:rPr lang="en-US" altLang="en-US" smtClean="0"/>
              <a:t>By 2007, anti-infective Rx data, and laboratory data (LabCorp and Quest)</a:t>
            </a:r>
          </a:p>
        </p:txBody>
      </p:sp>
      <p:sp>
        <p:nvSpPr>
          <p:cNvPr id="28677"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C0514B-D15E-4FC8-9FA4-3C83A2E6013C}"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Evolution of Public Health Informatics</a:t>
            </a:r>
            <a:br>
              <a:rPr lang="en-US" altLang="en-US" smtClean="0"/>
            </a:br>
            <a:r>
              <a:rPr lang="en-US" altLang="en-US" smtClean="0"/>
              <a:t>Learning Objectives</a:t>
            </a:r>
          </a:p>
        </p:txBody>
      </p:sp>
      <p:sp>
        <p:nvSpPr>
          <p:cNvPr id="16388" name="Text Placeholder 3"/>
          <p:cNvSpPr>
            <a:spLocks noGrp="1"/>
          </p:cNvSpPr>
          <p:nvPr>
            <p:ph sz="quarter" idx="14"/>
          </p:nvPr>
        </p:nvSpPr>
        <p:spPr/>
        <p:txBody>
          <a:bodyPr/>
          <a:lstStyle/>
          <a:p>
            <a:r>
              <a:rPr lang="en-US" altLang="en-US" smtClean="0"/>
              <a:t>Discuss how the sub-discipline of public health informatics has evolved over time</a:t>
            </a:r>
          </a:p>
          <a:p>
            <a:r>
              <a:rPr lang="en-US" altLang="en-US" smtClean="0"/>
              <a:t>Describe how health IT (HIT) can be used to enhance public health practice</a:t>
            </a:r>
          </a:p>
          <a:p>
            <a:r>
              <a:rPr lang="en-US" altLang="en-US" smtClean="0"/>
              <a:t>List potential ethical, social, and political issues associated with the development of HIT applications for public health purposes</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88D014-88D9-4CCE-869A-284FFBF00BCF}"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BioSense and </a:t>
            </a:r>
            <a:br>
              <a:rPr lang="en-US" altLang="en-US" smtClean="0"/>
            </a:br>
            <a:r>
              <a:rPr lang="en-US" altLang="en-US" smtClean="0"/>
              <a:t>California Wildfires</a:t>
            </a:r>
          </a:p>
        </p:txBody>
      </p:sp>
      <p:sp>
        <p:nvSpPr>
          <p:cNvPr id="34819" name="Content Placeholder 2"/>
          <p:cNvSpPr>
            <a:spLocks noGrp="1"/>
          </p:cNvSpPr>
          <p:nvPr>
            <p:ph sz="quarter" idx="14"/>
          </p:nvPr>
        </p:nvSpPr>
        <p:spPr/>
        <p:txBody>
          <a:bodyPr/>
          <a:lstStyle/>
          <a:p>
            <a:r>
              <a:rPr lang="en-US" altLang="en-US" dirty="0" smtClean="0"/>
              <a:t>2007: Massive wildfires in California affect millions</a:t>
            </a:r>
          </a:p>
          <a:p>
            <a:r>
              <a:rPr lang="en-US" altLang="en-US" dirty="0" err="1" smtClean="0"/>
              <a:t>BioSense</a:t>
            </a:r>
            <a:r>
              <a:rPr lang="en-US" altLang="en-US" dirty="0" smtClean="0"/>
              <a:t> was able to provide local authorities daily reports on health activity related to the fires</a:t>
            </a:r>
          </a:p>
        </p:txBody>
      </p:sp>
      <p:sp>
        <p:nvSpPr>
          <p:cNvPr id="2" name="Text Placeholder 1"/>
          <p:cNvSpPr>
            <a:spLocks noGrp="1"/>
          </p:cNvSpPr>
          <p:nvPr>
            <p:ph type="body" sz="quarter" idx="32"/>
          </p:nvPr>
        </p:nvSpPr>
        <p:spPr/>
        <p:txBody>
          <a:bodyPr/>
          <a:lstStyle/>
          <a:p>
            <a:r>
              <a:rPr lang="en-US" altLang="en-US" smtClean="0"/>
              <a:t>Source: (CDC at Work)</a:t>
            </a:r>
            <a:endParaRPr lang="en-US" altLang="en-US" dirty="0"/>
          </a:p>
        </p:txBody>
      </p:sp>
      <p:sp>
        <p:nvSpPr>
          <p:cNvPr id="29702"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6453A7-B571-4B8C-8A66-BA9C7FCE8030}"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err="1" smtClean="0"/>
              <a:t>BioSense</a:t>
            </a:r>
            <a:r>
              <a:rPr lang="en-US" altLang="en-US" dirty="0" smtClean="0"/>
              <a:t> and </a:t>
            </a:r>
            <a:br>
              <a:rPr lang="en-US" altLang="en-US" dirty="0" smtClean="0"/>
            </a:br>
            <a:r>
              <a:rPr lang="en-US" altLang="en-US" dirty="0" smtClean="0"/>
              <a:t>California Wildfires 2</a:t>
            </a:r>
          </a:p>
        </p:txBody>
      </p:sp>
      <p:sp>
        <p:nvSpPr>
          <p:cNvPr id="35843" name="Content Placeholder 2"/>
          <p:cNvSpPr>
            <a:spLocks noGrp="1"/>
          </p:cNvSpPr>
          <p:nvPr>
            <p:ph sz="quarter" idx="14"/>
          </p:nvPr>
        </p:nvSpPr>
        <p:spPr/>
        <p:txBody>
          <a:bodyPr/>
          <a:lstStyle/>
          <a:p>
            <a:r>
              <a:rPr lang="en-US" altLang="en-US" dirty="0" smtClean="0"/>
              <a:t>Large increase in respiratory visits to hospitals</a:t>
            </a:r>
          </a:p>
          <a:p>
            <a:r>
              <a:rPr lang="en-US" altLang="en-US" dirty="0" smtClean="0"/>
              <a:t>Helped determine impact of wildfire smoke on patients with chronic illnesses</a:t>
            </a:r>
          </a:p>
          <a:p>
            <a:r>
              <a:rPr lang="en-US" altLang="en-US" dirty="0" smtClean="0"/>
              <a:t>Lessons learned very valuable</a:t>
            </a:r>
          </a:p>
        </p:txBody>
      </p:sp>
      <p:sp>
        <p:nvSpPr>
          <p:cNvPr id="2" name="Text Placeholder 1"/>
          <p:cNvSpPr>
            <a:spLocks noGrp="1"/>
          </p:cNvSpPr>
          <p:nvPr>
            <p:ph type="body" sz="quarter" idx="32"/>
          </p:nvPr>
        </p:nvSpPr>
        <p:spPr/>
        <p:txBody>
          <a:bodyPr/>
          <a:lstStyle/>
          <a:p>
            <a:r>
              <a:rPr lang="en-US" altLang="en-US" smtClean="0"/>
              <a:t>Source: (CDC at Work)</a:t>
            </a:r>
            <a:endParaRPr lang="en-US" altLang="en-US" dirty="0"/>
          </a:p>
        </p:txBody>
      </p:sp>
      <p:sp>
        <p:nvSpPr>
          <p:cNvPr id="29702"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F9ADD3-00DE-468D-A6EA-045905DF3462}"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err="1" smtClean="0"/>
              <a:t>BioSense</a:t>
            </a:r>
            <a:r>
              <a:rPr lang="en-US" altLang="en-US" dirty="0" smtClean="0"/>
              <a:t> and </a:t>
            </a:r>
            <a:br>
              <a:rPr lang="en-US" altLang="en-US" dirty="0" smtClean="0"/>
            </a:br>
            <a:r>
              <a:rPr lang="en-US" altLang="en-US" dirty="0" smtClean="0"/>
              <a:t>California Wildfires 3</a:t>
            </a:r>
          </a:p>
        </p:txBody>
      </p:sp>
      <p:sp>
        <p:nvSpPr>
          <p:cNvPr id="36867" name="Content Placeholder 2"/>
          <p:cNvSpPr>
            <a:spLocks noGrp="1"/>
          </p:cNvSpPr>
          <p:nvPr>
            <p:ph sz="quarter" idx="14"/>
          </p:nvPr>
        </p:nvSpPr>
        <p:spPr/>
        <p:txBody>
          <a:bodyPr/>
          <a:lstStyle/>
          <a:p>
            <a:r>
              <a:rPr lang="en-US" altLang="en-US" dirty="0" smtClean="0"/>
              <a:t>“Real-time” situational awareness</a:t>
            </a:r>
          </a:p>
        </p:txBody>
      </p:sp>
      <p:sp>
        <p:nvSpPr>
          <p:cNvPr id="2" name="Text Placeholder 1"/>
          <p:cNvSpPr>
            <a:spLocks noGrp="1"/>
          </p:cNvSpPr>
          <p:nvPr>
            <p:ph type="body" sz="quarter" idx="32"/>
          </p:nvPr>
        </p:nvSpPr>
        <p:spPr/>
        <p:txBody>
          <a:bodyPr/>
          <a:lstStyle/>
          <a:p>
            <a:r>
              <a:rPr lang="en-US" altLang="en-US" smtClean="0"/>
              <a:t>Source: (CDC at Work)</a:t>
            </a:r>
            <a:endParaRPr lang="en-US" altLang="en-US" dirty="0"/>
          </a:p>
        </p:txBody>
      </p:sp>
      <p:sp>
        <p:nvSpPr>
          <p:cNvPr id="29702"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2328C5-6028-4C39-A19A-EEB76887FA6E}"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California Wildfire 2007</a:t>
            </a:r>
          </a:p>
        </p:txBody>
      </p:sp>
      <p:pic>
        <p:nvPicPr>
          <p:cNvPr id="37891" name="Content Placeholder 6" descr="The image is a nighttime photograph of a city in California with mountains in the background.  The sky is illuminated with various wildfires that are burning very close to the city. Photogapher: Kevin Labianco.&#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780" r="-7780"/>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32"/>
          </p:nvPr>
        </p:nvSpPr>
        <p:spPr/>
        <p:txBody>
          <a:bodyPr/>
          <a:lstStyle/>
          <a:p>
            <a:endParaRPr lang="en-US"/>
          </a:p>
        </p:txBody>
      </p:sp>
      <p:sp>
        <p:nvSpPr>
          <p:cNvPr id="30725"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FA47D5-3249-4C31-9D41-78114CDBAA39}" type="slidenum">
              <a:rPr lang="en-US" altLang="en-US">
                <a:solidFill>
                  <a:srgbClr val="898989"/>
                </a:solidFill>
              </a:rPr>
              <a:pPr eaLnBrk="1" hangingPunct="1"/>
              <a:t>23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California Wildfire </a:t>
            </a:r>
            <a:r>
              <a:rPr lang="en-US" altLang="en-US" dirty="0" smtClean="0"/>
              <a:t>2007 2</a:t>
            </a:r>
            <a:endParaRPr lang="en-US" dirty="0"/>
          </a:p>
        </p:txBody>
      </p:sp>
      <p:sp>
        <p:nvSpPr>
          <p:cNvPr id="4" name="Text Placeholder 3"/>
          <p:cNvSpPr>
            <a:spLocks noGrp="1"/>
          </p:cNvSpPr>
          <p:nvPr>
            <p:ph type="body" sz="quarter" idx="32"/>
          </p:nvPr>
        </p:nvSpPr>
        <p:spPr/>
        <p:txBody>
          <a:bodyPr/>
          <a:lstStyle/>
          <a:p>
            <a:r>
              <a:rPr lang="en-US" altLang="en-US" dirty="0"/>
              <a:t>FEMA/Andrea </a:t>
            </a:r>
            <a:r>
              <a:rPr lang="en-US" altLang="en-US" dirty="0" err="1" smtClean="0"/>
              <a:t>Booher</a:t>
            </a:r>
            <a:endParaRPr lang="en-US" altLang="en-US" dirty="0"/>
          </a:p>
        </p:txBody>
      </p:sp>
      <p:sp>
        <p:nvSpPr>
          <p:cNvPr id="31748"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70CD49-3C4F-4A9F-AEA7-51D9719930AF}" type="slidenum">
              <a:rPr lang="en-US" altLang="en-US">
                <a:solidFill>
                  <a:srgbClr val="898989"/>
                </a:solidFill>
              </a:rPr>
              <a:pPr eaLnBrk="1" hangingPunct="1"/>
              <a:t>24</a:t>
            </a:fld>
            <a:endParaRPr lang="en-US" altLang="en-US">
              <a:solidFill>
                <a:srgbClr val="898989"/>
              </a:solidFill>
            </a:endParaRPr>
          </a:p>
        </p:txBody>
      </p:sp>
      <p:pic>
        <p:nvPicPr>
          <p:cNvPr id="10" name="Picture 5" descr="The image shows fthe emergency management team  as they battle the widlfire. Source: FEMA/Andrea Boohe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037" r="-1003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California Wildfire </a:t>
            </a:r>
            <a:r>
              <a:rPr lang="en-US" altLang="en-US" dirty="0" smtClean="0"/>
              <a:t>2007 3</a:t>
            </a:r>
            <a:endParaRPr lang="en-US" dirty="0"/>
          </a:p>
        </p:txBody>
      </p:sp>
      <p:sp>
        <p:nvSpPr>
          <p:cNvPr id="4" name="Text Placeholder 3"/>
          <p:cNvSpPr>
            <a:spLocks noGrp="1"/>
          </p:cNvSpPr>
          <p:nvPr>
            <p:ph type="body" sz="quarter" idx="32"/>
          </p:nvPr>
        </p:nvSpPr>
        <p:spPr/>
        <p:txBody>
          <a:bodyPr/>
          <a:lstStyle/>
          <a:p>
            <a:r>
              <a:rPr lang="en-US" altLang="en-US" dirty="0"/>
              <a:t>FEMA/Andrea </a:t>
            </a:r>
            <a:r>
              <a:rPr lang="en-US" altLang="en-US" dirty="0" err="1" smtClean="0"/>
              <a:t>Booher</a:t>
            </a:r>
            <a:endParaRPr lang="en-US" altLang="en-US" dirty="0"/>
          </a:p>
        </p:txBody>
      </p:sp>
      <p:sp>
        <p:nvSpPr>
          <p:cNvPr id="32772"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0BB9B1-7EAC-496A-9E66-C5F4B5365850}" type="slidenum">
              <a:rPr lang="en-US" altLang="en-US">
                <a:solidFill>
                  <a:srgbClr val="898989"/>
                </a:solidFill>
              </a:rPr>
              <a:pPr eaLnBrk="1" hangingPunct="1"/>
              <a:t>25</a:t>
            </a:fld>
            <a:endParaRPr lang="en-US" altLang="en-US">
              <a:solidFill>
                <a:srgbClr val="898989"/>
              </a:solidFill>
            </a:endParaRPr>
          </a:p>
        </p:txBody>
      </p:sp>
      <p:pic>
        <p:nvPicPr>
          <p:cNvPr id="10" name="Picture 5" descr="The image shows a neighborhood in California that has been burned to the ground.  Houses have been reduced to rubble and are completely destroyed.&#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571" r="-6571"/>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California Wildfire </a:t>
            </a:r>
            <a:r>
              <a:rPr lang="en-US" altLang="en-US" dirty="0" smtClean="0"/>
              <a:t>2007 4</a:t>
            </a:r>
            <a:endParaRPr lang="en-US" dirty="0"/>
          </a:p>
        </p:txBody>
      </p:sp>
      <p:sp>
        <p:nvSpPr>
          <p:cNvPr id="4" name="Text Placeholder 3"/>
          <p:cNvSpPr>
            <a:spLocks noGrp="1"/>
          </p:cNvSpPr>
          <p:nvPr>
            <p:ph type="body" sz="quarter" idx="32"/>
          </p:nvPr>
        </p:nvSpPr>
        <p:spPr/>
        <p:txBody>
          <a:bodyPr/>
          <a:lstStyle/>
          <a:p>
            <a:r>
              <a:rPr lang="en-US" altLang="en-US" dirty="0"/>
              <a:t>Photo by NASA’s Earth </a:t>
            </a:r>
            <a:r>
              <a:rPr lang="en-US" altLang="en-US" dirty="0" smtClean="0"/>
              <a:t>Observatory</a:t>
            </a:r>
            <a:endParaRPr lang="en-US" altLang="en-US" dirty="0"/>
          </a:p>
        </p:txBody>
      </p:sp>
      <p:sp>
        <p:nvSpPr>
          <p:cNvPr id="33796"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C25980-5771-4064-B77E-224AE9D8D16B}" type="slidenum">
              <a:rPr lang="en-US" altLang="en-US">
                <a:solidFill>
                  <a:srgbClr val="898989"/>
                </a:solidFill>
              </a:rPr>
              <a:pPr eaLnBrk="1" hangingPunct="1"/>
              <a:t>26</a:t>
            </a:fld>
            <a:endParaRPr lang="en-US" altLang="en-US">
              <a:solidFill>
                <a:srgbClr val="898989"/>
              </a:solidFill>
            </a:endParaRPr>
          </a:p>
        </p:txBody>
      </p:sp>
      <p:pic>
        <p:nvPicPr>
          <p:cNvPr id="10" name="Picture 6" descr="The image is a photograph from a satellite in space showing the California coastline and smoke blowing out to sea from a fire in the state.&#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500" r="-1750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of ED visits and </a:t>
            </a:r>
            <a:br>
              <a:rPr lang="en-US" dirty="0" smtClean="0"/>
            </a:br>
            <a:r>
              <a:rPr lang="en-US" dirty="0" smtClean="0"/>
              <a:t>Diagnoses for Asthma</a:t>
            </a:r>
            <a:endParaRPr lang="en-US" dirty="0"/>
          </a:p>
        </p:txBody>
      </p:sp>
      <p:sp>
        <p:nvSpPr>
          <p:cNvPr id="41988" name="Content Placeholder 12"/>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400" dirty="0"/>
              <a:t>Sept 22 – Nov 17, 2007.  Data from 6 Hospitals in San Diego, </a:t>
            </a:r>
            <a:r>
              <a:rPr lang="en-US" altLang="en-US" sz="1400" dirty="0" smtClean="0"/>
              <a:t>CA</a:t>
            </a:r>
          </a:p>
        </p:txBody>
      </p:sp>
      <p:sp>
        <p:nvSpPr>
          <p:cNvPr id="34823"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71E005-AB04-4FC0-B86B-B5C0746DFAA8}" type="slidenum">
              <a:rPr lang="en-US" altLang="en-US">
                <a:solidFill>
                  <a:srgbClr val="898989"/>
                </a:solidFill>
              </a:rPr>
              <a:pPr eaLnBrk="1" hangingPunct="1"/>
              <a:t>27</a:t>
            </a:fld>
            <a:endParaRPr lang="en-US" altLang="en-US">
              <a:solidFill>
                <a:srgbClr val="898989"/>
              </a:solidFill>
            </a:endParaRPr>
          </a:p>
        </p:txBody>
      </p:sp>
      <p:pic>
        <p:nvPicPr>
          <p:cNvPr id="9" name="Picture 2" descr="The image is a dot and line chart. The vertical axis lists number of visits and the horizontal axis indicates data is from the months of September, October and November. A solid blue line represents physician diagnosis of asthma. A dotted blue line represents 'chief complaint of asthma. And black diamonds represent days of significantly high number of visits for asthma. The graph then indicates spikes in the graph and the relationship the peaks in these number of visits had to fires in the area.Ginsberg M, Johnson J et al. Monitoring health effects of wildfires using the BioSense system – San Diego County, California, October 2007. MMWR 57: 741-747. "/>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975" b="-1975"/>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History of </a:t>
            </a:r>
            <a:r>
              <a:rPr lang="en-US" altLang="en-US" dirty="0" err="1" smtClean="0"/>
              <a:t>BioSense</a:t>
            </a:r>
            <a:r>
              <a:rPr lang="en-US" altLang="en-US" dirty="0" smtClean="0"/>
              <a:t> 2</a:t>
            </a:r>
          </a:p>
        </p:txBody>
      </p:sp>
      <p:pic>
        <p:nvPicPr>
          <p:cNvPr id="43011" name="Picture Placeholder 13" descr="This image  is a portion of the Biosense Redesign webpage.  On the webpage are Fact Sheets and Frequently Asked Questions."/>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8370" r="-8370"/>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32"/>
          </p:nvPr>
        </p:nvSpPr>
        <p:spPr/>
        <p:txBody>
          <a:bodyPr/>
          <a:lstStyle/>
          <a:p>
            <a:endParaRPr lang="en-US"/>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C5E799-E8D9-432C-BAB0-31E03DEB1B20}" type="slidenum">
              <a:rPr lang="en-US" altLang="en-US">
                <a:solidFill>
                  <a:srgbClr val="898989"/>
                </a:solidFill>
              </a:rPr>
              <a:pPr eaLnBrk="1" hangingPunct="1"/>
              <a:t>28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Local and State Efforts</a:t>
            </a:r>
          </a:p>
        </p:txBody>
      </p:sp>
      <p:sp>
        <p:nvSpPr>
          <p:cNvPr id="3" name="Content Placeholder 2"/>
          <p:cNvSpPr>
            <a:spLocks noGrp="1"/>
          </p:cNvSpPr>
          <p:nvPr>
            <p:ph sz="quarter" idx="14"/>
          </p:nvPr>
        </p:nvSpPr>
        <p:spPr>
          <a:xfrm>
            <a:off x="457200" y="1600200"/>
            <a:ext cx="8260080" cy="1752600"/>
          </a:xfrm>
        </p:spPr>
        <p:txBody>
          <a:bodyPr/>
          <a:lstStyle/>
          <a:p>
            <a:r>
              <a:rPr lang="en-US" sz="2800" dirty="0" smtClean="0"/>
              <a:t>Many local syndromic surveillance systems have been implemented at the local, county, and state levels </a:t>
            </a:r>
          </a:p>
          <a:p>
            <a:r>
              <a:rPr lang="en-US" sz="2800" dirty="0" smtClean="0"/>
              <a:t>Many focus on identifying trends indicating a possible bioterrorism attack</a:t>
            </a:r>
            <a:endParaRPr lang="en-US" dirty="0" smtClean="0"/>
          </a:p>
        </p:txBody>
      </p:sp>
      <p:sp>
        <p:nvSpPr>
          <p:cNvPr id="5" name="Content Placeholder 4"/>
          <p:cNvSpPr>
            <a:spLocks noGrp="1"/>
          </p:cNvSpPr>
          <p:nvPr>
            <p:ph sz="quarter" idx="37"/>
          </p:nvPr>
        </p:nvSpPr>
        <p:spPr/>
        <p:txBody>
          <a:bodyPr/>
          <a:lstStyle/>
          <a:p>
            <a:r>
              <a:rPr lang="en-US" dirty="0" smtClean="0"/>
              <a:t>Anthrax</a:t>
            </a:r>
          </a:p>
          <a:p>
            <a:r>
              <a:rPr lang="en-US" dirty="0" smtClean="0"/>
              <a:t>Botulism toxins</a:t>
            </a:r>
          </a:p>
          <a:p>
            <a:r>
              <a:rPr lang="en-US" dirty="0" smtClean="0"/>
              <a:t>Small pox</a:t>
            </a:r>
          </a:p>
          <a:p>
            <a:r>
              <a:rPr lang="en-US" dirty="0" smtClean="0"/>
              <a:t>Plague</a:t>
            </a:r>
          </a:p>
          <a:p>
            <a:r>
              <a:rPr lang="en-US" dirty="0" smtClean="0"/>
              <a:t>Q-fever</a:t>
            </a:r>
            <a:endParaRPr lang="en-US" dirty="0"/>
          </a:p>
        </p:txBody>
      </p:sp>
      <p:sp>
        <p:nvSpPr>
          <p:cNvPr id="6" name="Text Placeholder 5"/>
          <p:cNvSpPr>
            <a:spLocks noGrp="1"/>
          </p:cNvSpPr>
          <p:nvPr>
            <p:ph type="body" sz="quarter" idx="39"/>
          </p:nvPr>
        </p:nvSpPr>
        <p:spPr/>
        <p:txBody>
          <a:bodyPr/>
          <a:lstStyle/>
          <a:p>
            <a:r>
              <a:rPr lang="en-US" smtClean="0"/>
              <a:t>Source: (Chen et al., 2010, p. 30.)</a:t>
            </a:r>
            <a:endParaRPr lang="en-US" dirty="0"/>
          </a:p>
        </p:txBody>
      </p:sp>
      <p:sp>
        <p:nvSpPr>
          <p:cNvPr id="4" name="Content Placeholder 3"/>
          <p:cNvSpPr>
            <a:spLocks noGrp="1"/>
          </p:cNvSpPr>
          <p:nvPr>
            <p:ph sz="quarter" idx="36"/>
          </p:nvPr>
        </p:nvSpPr>
        <p:spPr/>
        <p:txBody>
          <a:bodyPr/>
          <a:lstStyle/>
          <a:p>
            <a:r>
              <a:rPr lang="en-US" dirty="0" smtClean="0"/>
              <a:t>Tularemia</a:t>
            </a:r>
          </a:p>
          <a:p>
            <a:r>
              <a:rPr lang="en-US" dirty="0" smtClean="0"/>
              <a:t>Brucellosis</a:t>
            </a:r>
          </a:p>
          <a:p>
            <a:r>
              <a:rPr lang="en-US" dirty="0" smtClean="0"/>
              <a:t>Hemorrhagic fever</a:t>
            </a:r>
          </a:p>
          <a:p>
            <a:r>
              <a:rPr lang="en-US" dirty="0" smtClean="0"/>
              <a:t>Viral </a:t>
            </a:r>
            <a:r>
              <a:rPr lang="en-US" dirty="0" err="1" smtClean="0"/>
              <a:t>encephalitides</a:t>
            </a:r>
            <a:endParaRPr lang="en-US" dirty="0" smtClean="0"/>
          </a:p>
          <a:p>
            <a:r>
              <a:rPr lang="en-US" dirty="0" smtClean="0"/>
              <a:t>Staph. enterotoxin-B</a:t>
            </a:r>
            <a:endParaRPr lang="en-US" dirty="0"/>
          </a:p>
        </p:txBody>
      </p:sp>
      <p:sp>
        <p:nvSpPr>
          <p:cNvPr id="17" name="Text Placeholder 16"/>
          <p:cNvSpPr>
            <a:spLocks noGrp="1"/>
          </p:cNvSpPr>
          <p:nvPr>
            <p:ph type="body" sz="quarter" idx="40"/>
          </p:nvPr>
        </p:nvSpPr>
        <p:spPr/>
        <p:txBody>
          <a:bodyPr/>
          <a:lstStyle/>
          <a:p>
            <a:endParaRPr lang="en-US"/>
          </a:p>
        </p:txBody>
      </p:sp>
      <p:sp>
        <p:nvSpPr>
          <p:cNvPr id="3584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44B1CF-7C84-43E3-B667-122D535DBC45}"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Outline</a:t>
            </a:r>
          </a:p>
        </p:txBody>
      </p:sp>
      <p:sp>
        <p:nvSpPr>
          <p:cNvPr id="17411" name="Content Placeholder 2"/>
          <p:cNvSpPr>
            <a:spLocks noGrp="1"/>
          </p:cNvSpPr>
          <p:nvPr>
            <p:ph sz="quarter" idx="14"/>
          </p:nvPr>
        </p:nvSpPr>
        <p:spPr/>
        <p:txBody>
          <a:bodyPr/>
          <a:lstStyle/>
          <a:p>
            <a:r>
              <a:rPr lang="en-US" altLang="en-US" smtClean="0"/>
              <a:t>What is Public Health?</a:t>
            </a:r>
          </a:p>
          <a:p>
            <a:r>
              <a:rPr lang="en-US" altLang="en-US" smtClean="0"/>
              <a:t>What is Public Health Informatics (PHI) and how did it evolve?</a:t>
            </a:r>
          </a:p>
          <a:p>
            <a:pPr lvl="1"/>
            <a:r>
              <a:rPr lang="en-US" altLang="en-US" smtClean="0"/>
              <a:t>What do PHI professionals do and how did this change over time?</a:t>
            </a:r>
          </a:p>
          <a:p>
            <a:r>
              <a:rPr lang="en-US" altLang="en-US" smtClean="0"/>
              <a:t>What were early PHI applications?</a:t>
            </a:r>
          </a:p>
          <a:p>
            <a:r>
              <a:rPr lang="en-US" altLang="en-US" smtClean="0"/>
              <a:t>What are emerging and future PHI uses?</a:t>
            </a:r>
          </a:p>
        </p:txBody>
      </p:sp>
      <p:sp>
        <p:nvSpPr>
          <p:cNvPr id="13317"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2CCD82-AF46-4AC8-A5C7-72996F1F6341}"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Syndromic Surveillance </a:t>
            </a:r>
            <a:br>
              <a:rPr lang="en-US" dirty="0" smtClean="0"/>
            </a:br>
            <a:r>
              <a:rPr lang="en-US" dirty="0" smtClean="0"/>
              <a:t>for Special Events</a:t>
            </a:r>
            <a:endParaRPr lang="en-US" dirty="0"/>
          </a:p>
        </p:txBody>
      </p:sp>
      <p:sp>
        <p:nvSpPr>
          <p:cNvPr id="43011" name="Content Placeholder 2"/>
          <p:cNvSpPr>
            <a:spLocks noGrp="1"/>
          </p:cNvSpPr>
          <p:nvPr>
            <p:ph type="body" sz="quarter" idx="32"/>
          </p:nvPr>
        </p:nvSpPr>
        <p:spPr/>
        <p:txBody>
          <a:bodyPr/>
          <a:lstStyle/>
          <a:p>
            <a:pPr indent="0" eaLnBrk="1" hangingPunct="1">
              <a:buFontTx/>
              <a:buNone/>
              <a:defRPr/>
            </a:pPr>
            <a:r>
              <a:rPr lang="en-US" sz="1000" dirty="0" smtClean="0">
                <a:cs typeface="Arial" charset="0"/>
              </a:rPr>
              <a:t>Source: (Chen et al., 2010, p. 30.)</a:t>
            </a:r>
            <a:endParaRPr lang="en-US" sz="1000" dirty="0" smtClean="0"/>
          </a:p>
        </p:txBody>
      </p:sp>
      <p:sp>
        <p:nvSpPr>
          <p:cNvPr id="3687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F3DDFF-6425-46AF-82FB-68263D658400}" type="slidenum">
              <a:rPr lang="en-US" altLang="en-US">
                <a:solidFill>
                  <a:srgbClr val="898989"/>
                </a:solidFill>
              </a:rPr>
              <a:pPr eaLnBrk="1" hangingPunct="1"/>
              <a:t>30</a:t>
            </a:fld>
            <a:endParaRPr lang="en-US" altLang="en-US">
              <a:solidFill>
                <a:srgbClr val="898989"/>
              </a:solidFill>
            </a:endParaRPr>
          </a:p>
        </p:txBody>
      </p:sp>
      <p:pic>
        <p:nvPicPr>
          <p:cNvPr id="10" name="Picture 7" descr="This is an image of the five rings that symbolize the Olympics."/>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7274" b="-7274"/>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Syndromic Surveillance </a:t>
            </a:r>
            <a:br>
              <a:rPr lang="en-US" dirty="0" smtClean="0"/>
            </a:br>
            <a:r>
              <a:rPr lang="en-US" dirty="0" smtClean="0"/>
              <a:t>FIFA World Cup</a:t>
            </a:r>
            <a:endParaRPr lang="en-US" dirty="0"/>
          </a:p>
        </p:txBody>
      </p:sp>
      <p:pic>
        <p:nvPicPr>
          <p:cNvPr id="12" name="Picture 3" descr="The image is a photograph from the upper deck of a stadium, looking down to the soccerfield where a World Cup match is taking place.&#10;Source: flickr.com, from mjohn2101"/>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500" r="-1750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2"/>
          </p:nvPr>
        </p:nvSpPr>
        <p:spPr/>
        <p:txBody>
          <a:bodyPr/>
          <a:lstStyle/>
          <a:p>
            <a:r>
              <a:rPr lang="en-US" altLang="en-US" dirty="0"/>
              <a:t>Photo by </a:t>
            </a:r>
            <a:r>
              <a:rPr lang="en-US" altLang="en-US" dirty="0" smtClean="0"/>
              <a:t>Mjohn2101</a:t>
            </a:r>
            <a:endParaRPr lang="en-US" altLang="en-US" dirty="0"/>
          </a:p>
        </p:txBody>
      </p:sp>
      <p:sp>
        <p:nvSpPr>
          <p:cNvPr id="3789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7201EF-8EAD-4FAA-943C-587FA66A047B}" type="slidenum">
              <a:rPr lang="en-US" altLang="en-US">
                <a:solidFill>
                  <a:srgbClr val="898989"/>
                </a:solidFill>
              </a:rPr>
              <a:pPr eaLnBrk="1" hangingPunct="1"/>
              <a:t>31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Syndromic Surveillance </a:t>
            </a:r>
            <a:br>
              <a:rPr lang="en-US" dirty="0" smtClean="0"/>
            </a:br>
            <a:r>
              <a:rPr lang="en-US" altLang="en-US" dirty="0"/>
              <a:t>Riots at G8 </a:t>
            </a:r>
            <a:r>
              <a:rPr lang="en-US" altLang="en-US" dirty="0" smtClean="0"/>
              <a:t>Summit</a:t>
            </a:r>
            <a:endParaRPr lang="en-US" dirty="0"/>
          </a:p>
        </p:txBody>
      </p:sp>
      <p:pic>
        <p:nvPicPr>
          <p:cNvPr id="13" name="Picture 3" descr="The image is a  photgraph of police in riot gear being chased by a mob of protestors at the G8 summit.  Photo by &#10;Marek Peters / www.marek-peters.com&#10;&#10;&#10;&#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187" r="-1018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2"/>
          </p:nvPr>
        </p:nvSpPr>
        <p:spPr/>
        <p:txBody>
          <a:bodyPr/>
          <a:lstStyle/>
          <a:p>
            <a:r>
              <a:rPr lang="en-US" altLang="en-US" dirty="0"/>
              <a:t>(Photo by Marek Peters / www.marek-peters.com</a:t>
            </a:r>
            <a:r>
              <a:rPr lang="en-US" altLang="en-US" dirty="0" smtClean="0"/>
              <a:t>)</a:t>
            </a:r>
            <a:endParaRPr lang="en-US" altLang="en-US" dirty="0"/>
          </a:p>
        </p:txBody>
      </p:sp>
      <p:sp>
        <p:nvSpPr>
          <p:cNvPr id="38919"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6B794F-C6CF-42B0-A2F2-018672BB8881}" type="slidenum">
              <a:rPr lang="en-US" altLang="en-US">
                <a:solidFill>
                  <a:srgbClr val="898989"/>
                </a:solidFill>
              </a:rPr>
              <a:pPr eaLnBrk="1" hangingPunct="1"/>
              <a:t>32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3200" dirty="0" smtClean="0">
                <a:latin typeface="Verdana" panose="020B0604030504040204" pitchFamily="34" charset="0"/>
                <a:ea typeface="Verdana" panose="020B0604030504040204" pitchFamily="34" charset="0"/>
                <a:cs typeface="Verdana" panose="020B0604030504040204" pitchFamily="34" charset="0"/>
              </a:rPr>
              <a:t>Syndromic Surveillance </a:t>
            </a:r>
            <a:br>
              <a:rPr lang="en-US" altLang="en-US" sz="3200" dirty="0" smtClean="0">
                <a:latin typeface="Verdana" panose="020B0604030504040204" pitchFamily="34" charset="0"/>
                <a:ea typeface="Verdana" panose="020B0604030504040204" pitchFamily="34" charset="0"/>
                <a:cs typeface="Verdana" panose="020B0604030504040204" pitchFamily="34" charset="0"/>
              </a:rPr>
            </a:br>
            <a:r>
              <a:rPr lang="en-US" altLang="en-US" sz="3200" dirty="0"/>
              <a:t>World </a:t>
            </a:r>
            <a:r>
              <a:rPr lang="en-US" altLang="en-US" sz="3200" dirty="0" smtClean="0"/>
              <a:t>Series</a:t>
            </a:r>
            <a:endParaRPr lang="en-US" altLang="en-US" sz="3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8" descr="Image shows a full stadium of fans at a world series game. Photo by Colin McCloskey&#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500" r="-1750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32"/>
          </p:nvPr>
        </p:nvSpPr>
        <p:spPr/>
        <p:txBody>
          <a:bodyPr/>
          <a:lstStyle/>
          <a:p>
            <a:r>
              <a:rPr lang="en-US" altLang="en-US" dirty="0"/>
              <a:t>(Photo by Colin McCloskey</a:t>
            </a:r>
            <a:r>
              <a:rPr lang="en-US" altLang="en-US" dirty="0" smtClean="0"/>
              <a:t>)</a:t>
            </a:r>
            <a:endParaRPr lang="en-US" altLang="en-US" dirty="0"/>
          </a:p>
        </p:txBody>
      </p:sp>
      <p:sp>
        <p:nvSpPr>
          <p:cNvPr id="3994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AE285E-0148-4151-B942-93203F5C9940}" type="slidenum">
              <a:rPr lang="en-US" altLang="en-US">
                <a:solidFill>
                  <a:srgbClr val="A6A6A6"/>
                </a:solidFill>
              </a:rPr>
              <a:pPr eaLnBrk="1" hangingPunct="1"/>
              <a:t>33</a:t>
            </a:fld>
            <a:endParaRPr lang="en-US" altLang="en-US">
              <a:solidFill>
                <a:srgbClr val="A6A6A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Syndromic Surveillance </a:t>
            </a:r>
            <a:br>
              <a:rPr lang="en-US" dirty="0" smtClean="0"/>
            </a:br>
            <a:r>
              <a:rPr lang="en-US" altLang="en-US" dirty="0"/>
              <a:t>Super </a:t>
            </a:r>
            <a:r>
              <a:rPr lang="en-US" altLang="en-US" dirty="0" smtClean="0"/>
              <a:t>Bowl</a:t>
            </a:r>
            <a:endParaRPr lang="en-US" altLang="en-US" dirty="0"/>
          </a:p>
        </p:txBody>
      </p:sp>
      <p:pic>
        <p:nvPicPr>
          <p:cNvPr id="12" name="Picture 3" descr="The aerial image shows The Rolling Stones performing during the Superbowl halftime show.  Photo by Terry Bone"/>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2000" r="-2200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2"/>
          </p:nvPr>
        </p:nvSpPr>
        <p:spPr/>
        <p:txBody>
          <a:bodyPr/>
          <a:lstStyle/>
          <a:p>
            <a:r>
              <a:rPr lang="en-US" altLang="en-US" dirty="0"/>
              <a:t>(Photo by Terry Bone</a:t>
            </a:r>
            <a:r>
              <a:rPr lang="en-US" altLang="en-US" dirty="0" smtClean="0"/>
              <a:t>)</a:t>
            </a:r>
            <a:endParaRPr lang="en-US" altLang="en-US" dirty="0"/>
          </a:p>
        </p:txBody>
      </p:sp>
      <p:sp>
        <p:nvSpPr>
          <p:cNvPr id="4096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39A5A8-F1CC-4C77-B89A-BCC754357115}" type="slidenum">
              <a:rPr lang="en-US" altLang="en-US">
                <a:solidFill>
                  <a:srgbClr val="898989"/>
                </a:solidFill>
              </a:rPr>
              <a:pPr eaLnBrk="1" hangingPunct="1"/>
              <a:t>34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Syndromic Surveillance </a:t>
            </a:r>
            <a:br>
              <a:rPr lang="en-US" dirty="0" smtClean="0"/>
            </a:br>
            <a:r>
              <a:rPr lang="en-US" altLang="en-US" dirty="0"/>
              <a:t>Kentucky Derby</a:t>
            </a:r>
          </a:p>
        </p:txBody>
      </p:sp>
      <p:pic>
        <p:nvPicPr>
          <p:cNvPr id="12" name="Picture 3" descr="A photograph of horses raising around a track at the Kentucky Derby.  Courtesy Kentuckytourism.com"/>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500" r="-1750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2"/>
          </p:nvPr>
        </p:nvSpPr>
        <p:spPr/>
        <p:txBody>
          <a:bodyPr/>
          <a:lstStyle/>
          <a:p>
            <a:r>
              <a:rPr lang="en-US" altLang="en-US" dirty="0"/>
              <a:t>(Courtesy Kentuckytourism.com</a:t>
            </a:r>
            <a:r>
              <a:rPr lang="en-US" altLang="en-US" dirty="0" smtClean="0"/>
              <a:t>)</a:t>
            </a:r>
            <a:endParaRPr lang="en-US" altLang="en-US" dirty="0"/>
          </a:p>
        </p:txBody>
      </p:sp>
      <p:sp>
        <p:nvSpPr>
          <p:cNvPr id="4199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08683-97A0-4A97-87B8-F783203562D8}" type="slidenum">
              <a:rPr lang="en-US" altLang="en-US">
                <a:solidFill>
                  <a:srgbClr val="898989"/>
                </a:solidFill>
              </a:rPr>
              <a:pPr eaLnBrk="1" hangingPunct="1"/>
              <a:t>35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Syndromic Surveillance </a:t>
            </a:r>
            <a:br>
              <a:rPr lang="en-US" dirty="0" smtClean="0"/>
            </a:br>
            <a:r>
              <a:rPr lang="en-US" altLang="en-US" dirty="0"/>
              <a:t>H1N1 Pandemic </a:t>
            </a:r>
            <a:endParaRPr lang="en-US" dirty="0"/>
          </a:p>
        </p:txBody>
      </p:sp>
      <p:pic>
        <p:nvPicPr>
          <p:cNvPr id="12" name="Picture 3" descr="The image reads: H1n1 Flu.  Three doctors are wearing masks and shown beside the picture. Photo by Ms. Christie Vanover (IMCOM)&#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930" r="-9930"/>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32"/>
          </p:nvPr>
        </p:nvSpPr>
        <p:spPr/>
        <p:txBody>
          <a:bodyPr/>
          <a:lstStyle/>
          <a:p>
            <a:r>
              <a:rPr lang="en-US" altLang="en-US" dirty="0"/>
              <a:t>(Photo by Ms. Christie </a:t>
            </a:r>
            <a:r>
              <a:rPr lang="en-US" altLang="en-US" dirty="0" err="1"/>
              <a:t>Vanover</a:t>
            </a:r>
            <a:r>
              <a:rPr lang="en-US" altLang="en-US" dirty="0"/>
              <a:t> (IMCOM</a:t>
            </a:r>
            <a:r>
              <a:rPr lang="en-US" altLang="en-US" dirty="0" smtClean="0"/>
              <a:t>))</a:t>
            </a:r>
            <a:endParaRPr lang="en-US" altLang="en-US" dirty="0"/>
          </a:p>
        </p:txBody>
      </p:sp>
      <p:sp>
        <p:nvSpPr>
          <p:cNvPr id="4301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B94D11-6A44-4D56-BEA2-CD7D0CC2D059}" type="slidenum">
              <a:rPr lang="en-US" altLang="en-US">
                <a:solidFill>
                  <a:srgbClr val="898989"/>
                </a:solidFill>
              </a:rPr>
              <a:pPr eaLnBrk="1" hangingPunct="1"/>
              <a:t>36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Syndromic Surveillance </a:t>
            </a:r>
            <a:br>
              <a:rPr lang="en-US" dirty="0" smtClean="0"/>
            </a:br>
            <a:r>
              <a:rPr lang="en-US" dirty="0" smtClean="0"/>
              <a:t>for H1N1 Pandemic</a:t>
            </a:r>
            <a:endParaRPr lang="en-US" dirty="0"/>
          </a:p>
        </p:txBody>
      </p:sp>
      <p:sp>
        <p:nvSpPr>
          <p:cNvPr id="3" name="Content Placeholder 2"/>
          <p:cNvSpPr>
            <a:spLocks noGrp="1"/>
          </p:cNvSpPr>
          <p:nvPr>
            <p:ph sz="quarter" idx="14"/>
          </p:nvPr>
        </p:nvSpPr>
        <p:spPr/>
        <p:txBody>
          <a:bodyPr/>
          <a:lstStyle/>
          <a:p>
            <a:r>
              <a:rPr lang="en-US" altLang="en-US" dirty="0"/>
              <a:t>Swine flu infections and deaths by county June </a:t>
            </a:r>
            <a:r>
              <a:rPr lang="en-US" altLang="en-US" dirty="0" smtClean="0"/>
              <a:t>2009</a:t>
            </a:r>
            <a:endParaRPr lang="en-US" altLang="en-US" dirty="0"/>
          </a:p>
        </p:txBody>
      </p:sp>
      <p:sp>
        <p:nvSpPr>
          <p:cNvPr id="52227" name="Content Placeholder 2"/>
          <p:cNvSpPr>
            <a:spLocks noGrp="1"/>
          </p:cNvSpPr>
          <p:nvPr>
            <p:ph type="body" sz="quarter" idx="3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b="1" dirty="0" smtClean="0"/>
          </a:p>
        </p:txBody>
      </p:sp>
      <p:sp>
        <p:nvSpPr>
          <p:cNvPr id="5" name="Text Placeholder 4"/>
          <p:cNvSpPr>
            <a:spLocks noGrp="1"/>
          </p:cNvSpPr>
          <p:nvPr>
            <p:ph type="body" sz="quarter" idx="33"/>
          </p:nvPr>
        </p:nvSpPr>
        <p:spPr/>
        <p:txBody>
          <a:bodyPr/>
          <a:lstStyle/>
          <a:p>
            <a:r>
              <a:rPr lang="en-US" altLang="en-US" dirty="0"/>
              <a:t>(Map by Mike </a:t>
            </a:r>
            <a:r>
              <a:rPr lang="en-US" altLang="en-US" dirty="0" err="1"/>
              <a:t>Serfas</a:t>
            </a:r>
            <a:r>
              <a:rPr lang="en-US" altLang="en-US" dirty="0" smtClean="0"/>
              <a:t>)</a:t>
            </a:r>
            <a:endParaRPr lang="en-US" altLang="en-US" dirty="0"/>
          </a:p>
        </p:txBody>
      </p:sp>
      <p:sp>
        <p:nvSpPr>
          <p:cNvPr id="44039"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522F31-A114-4C28-A6A4-367034406239}" type="slidenum">
              <a:rPr lang="en-US" altLang="en-US">
                <a:solidFill>
                  <a:srgbClr val="898989"/>
                </a:solidFill>
              </a:rPr>
              <a:pPr eaLnBrk="1" hangingPunct="1"/>
              <a:t>37</a:t>
            </a:fld>
            <a:endParaRPr lang="en-US" altLang="en-US">
              <a:solidFill>
                <a:srgbClr val="898989"/>
              </a:solidFill>
            </a:endParaRPr>
          </a:p>
        </p:txBody>
      </p:sp>
      <p:pic>
        <p:nvPicPr>
          <p:cNvPr id="13" name="Picture 8" descr="Map of US showing counties in all states in grey and areas of swine flu infection and deaths in red.  Large areas of red show up in New York and New England, South Florida, Utah, Arizona, Caliifornia and New Mexico.  Map by Miike Sefas"/>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a:stretch/>
        </p:blipFill>
        <p:spPr bwMode="auto">
          <a:xfrm>
            <a:off x="4953001" y="2314018"/>
            <a:ext cx="3518924" cy="22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Future of Syndromic Surveillance</a:t>
            </a:r>
          </a:p>
        </p:txBody>
      </p:sp>
      <p:sp>
        <p:nvSpPr>
          <p:cNvPr id="53251" name="Content Placeholder 2"/>
          <p:cNvSpPr>
            <a:spLocks noGrp="1"/>
          </p:cNvSpPr>
          <p:nvPr>
            <p:ph sz="quarter" idx="14"/>
          </p:nvPr>
        </p:nvSpPr>
        <p:spPr/>
        <p:txBody>
          <a:bodyPr/>
          <a:lstStyle/>
          <a:p>
            <a:r>
              <a:rPr lang="en-US" altLang="en-US" dirty="0" smtClean="0"/>
              <a:t>Take advantage of EHR data</a:t>
            </a:r>
          </a:p>
          <a:p>
            <a:r>
              <a:rPr lang="en-US" altLang="en-US" dirty="0" smtClean="0"/>
              <a:t>Expand beyond “early detection” and provide data for:</a:t>
            </a:r>
          </a:p>
          <a:p>
            <a:pPr lvl="1"/>
            <a:r>
              <a:rPr lang="en-US" altLang="en-US" dirty="0" smtClean="0"/>
              <a:t>Situational awareness</a:t>
            </a:r>
          </a:p>
          <a:p>
            <a:pPr lvl="1"/>
            <a:r>
              <a:rPr lang="en-US" altLang="en-US" dirty="0" smtClean="0"/>
              <a:t>Other routine public health practices</a:t>
            </a:r>
          </a:p>
          <a:p>
            <a:pPr lvl="2"/>
            <a:r>
              <a:rPr lang="en-US" altLang="en-US" dirty="0" smtClean="0"/>
              <a:t>Electronic submission of “reportable” diseases</a:t>
            </a:r>
          </a:p>
          <a:p>
            <a:pPr lvl="2"/>
            <a:r>
              <a:rPr lang="en-US" altLang="en-US" dirty="0" smtClean="0"/>
              <a:t>MRSA occurrence tracking</a:t>
            </a:r>
          </a:p>
        </p:txBody>
      </p:sp>
      <p:sp>
        <p:nvSpPr>
          <p:cNvPr id="45061"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E3A013-C008-47AD-AD89-B639C8EFF7BE}" type="slidenum">
              <a:rPr lang="en-US" altLang="en-US" smtClean="0"/>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Emerging PHI Applications</a:t>
            </a:r>
          </a:p>
        </p:txBody>
      </p:sp>
      <p:sp>
        <p:nvSpPr>
          <p:cNvPr id="54275" name="Content Placeholder 2"/>
          <p:cNvSpPr>
            <a:spLocks noGrp="1"/>
          </p:cNvSpPr>
          <p:nvPr>
            <p:ph sz="quarter" idx="14"/>
          </p:nvPr>
        </p:nvSpPr>
        <p:spPr/>
        <p:txBody>
          <a:bodyPr/>
          <a:lstStyle/>
          <a:p>
            <a:r>
              <a:rPr lang="en-US" altLang="en-US" dirty="0" smtClean="0"/>
              <a:t>Geographic information system (GIS)</a:t>
            </a:r>
          </a:p>
          <a:p>
            <a:r>
              <a:rPr lang="en-US" altLang="en-US" dirty="0" smtClean="0"/>
              <a:t>SMS Text messaging </a:t>
            </a:r>
          </a:p>
        </p:txBody>
      </p:sp>
      <p:sp>
        <p:nvSpPr>
          <p:cNvPr id="4608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F46E06-2D03-4B47-9FB1-0A328BEBBCA5}"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Public Health’s Mission</a:t>
            </a:r>
          </a:p>
        </p:txBody>
      </p:sp>
      <p:sp>
        <p:nvSpPr>
          <p:cNvPr id="3" name="Content Placeholder 2"/>
          <p:cNvSpPr>
            <a:spLocks noGrp="1"/>
          </p:cNvSpPr>
          <p:nvPr>
            <p:ph sz="quarter" idx="14"/>
          </p:nvPr>
        </p:nvSpPr>
        <p:spPr/>
        <p:txBody>
          <a:bodyPr/>
          <a:lstStyle/>
          <a:p>
            <a:r>
              <a:rPr lang="en-US" dirty="0" smtClean="0"/>
              <a:t>“Promote Physical and Mental Health and Prevent Disease, Injury, and Disability”</a:t>
            </a:r>
          </a:p>
          <a:p>
            <a:r>
              <a:rPr lang="en-US" dirty="0" smtClean="0"/>
              <a:t>This is accomplished through 10 “essential public health services” organized under three main headings</a:t>
            </a:r>
          </a:p>
          <a:p>
            <a:pPr lvl="1"/>
            <a:r>
              <a:rPr lang="en-US" dirty="0" smtClean="0"/>
              <a:t>Assessment</a:t>
            </a:r>
          </a:p>
          <a:p>
            <a:pPr lvl="1"/>
            <a:r>
              <a:rPr lang="en-US" dirty="0" smtClean="0"/>
              <a:t>Policy Development</a:t>
            </a:r>
          </a:p>
          <a:p>
            <a:pPr lvl="1"/>
            <a:r>
              <a:rPr lang="en-US" dirty="0" smtClean="0"/>
              <a:t>Assurance</a:t>
            </a:r>
            <a:endParaRPr lang="en-US" dirty="0"/>
          </a:p>
        </p:txBody>
      </p:sp>
      <p:sp>
        <p:nvSpPr>
          <p:cNvPr id="2" name="Text Placeholder 1"/>
          <p:cNvSpPr>
            <a:spLocks noGrp="1"/>
          </p:cNvSpPr>
          <p:nvPr>
            <p:ph type="body" sz="quarter" idx="32"/>
          </p:nvPr>
        </p:nvSpPr>
        <p:spPr/>
        <p:txBody>
          <a:bodyPr/>
          <a:lstStyle/>
          <a:p>
            <a:r>
              <a:rPr lang="en-US" smtClean="0"/>
              <a:t>Source: (Public Health Functions Project, 2000.)</a:t>
            </a:r>
            <a:endParaRPr lang="en-US" dirty="0"/>
          </a:p>
        </p:txBody>
      </p:sp>
      <p:sp>
        <p:nvSpPr>
          <p:cNvPr id="1434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672BBD-FF50-4315-8E01-440BA3FC16F6}"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Geographic Information Systems</a:t>
            </a:r>
          </a:p>
        </p:txBody>
      </p:sp>
      <p:sp>
        <p:nvSpPr>
          <p:cNvPr id="3" name="Text Placeholder 2"/>
          <p:cNvSpPr>
            <a:spLocks noGrp="1"/>
          </p:cNvSpPr>
          <p:nvPr>
            <p:ph type="body" sz="quarter" idx="32"/>
          </p:nvPr>
        </p:nvSpPr>
        <p:spPr/>
        <p:txBody>
          <a:bodyPr/>
          <a:lstStyle/>
          <a:p>
            <a:r>
              <a:rPr lang="en-US" altLang="en-US" dirty="0"/>
              <a:t>Source: (GIS Definition: Wikipedia</a:t>
            </a:r>
            <a:r>
              <a:rPr lang="en-US" altLang="en-US" dirty="0" smtClean="0"/>
              <a:t>)</a:t>
            </a:r>
          </a:p>
          <a:p>
            <a:r>
              <a:rPr lang="en-US" altLang="en-US" dirty="0"/>
              <a:t>(Courtesy Devon Taylor, Jefferson County, AL Dep't of Health</a:t>
            </a:r>
            <a:r>
              <a:rPr lang="en-US" altLang="en-US" dirty="0" smtClean="0"/>
              <a:t>)</a:t>
            </a:r>
            <a:endParaRPr lang="en-US" altLang="en-US" dirty="0"/>
          </a:p>
        </p:txBody>
      </p:sp>
      <p:sp>
        <p:nvSpPr>
          <p:cNvPr id="47110"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A6D136-AE64-4E0A-8DA4-4091F92A44EF}" type="slidenum">
              <a:rPr lang="en-US" altLang="en-US">
                <a:solidFill>
                  <a:srgbClr val="A6A6A6"/>
                </a:solidFill>
              </a:rPr>
              <a:pPr eaLnBrk="1" hangingPunct="1"/>
              <a:t>40</a:t>
            </a:fld>
            <a:endParaRPr lang="en-US" altLang="en-US">
              <a:solidFill>
                <a:srgbClr val="A6A6A6"/>
              </a:solidFill>
            </a:endParaRPr>
          </a:p>
        </p:txBody>
      </p:sp>
      <p:pic>
        <p:nvPicPr>
          <p:cNvPr id="11" name="Picture 4" descr="The image shows a map of a city with varying colors indicating percent of the opoulation below the poverty level. The map is not clear and the city cannot be identified. Courtesy Devon Taylor, Jefferson County, AL Dep't of Health. Source for GIS definition: Wikpedia."/>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7316" r="-37316"/>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SMS Text Messaging</a:t>
            </a:r>
          </a:p>
        </p:txBody>
      </p:sp>
      <p:sp>
        <p:nvSpPr>
          <p:cNvPr id="2" name="Content Placeholder 1"/>
          <p:cNvSpPr>
            <a:spLocks noGrp="1"/>
          </p:cNvSpPr>
          <p:nvPr>
            <p:ph sz="quarter" idx="14"/>
          </p:nvPr>
        </p:nvSpPr>
        <p:spPr/>
        <p:txBody>
          <a:bodyPr/>
          <a:lstStyle/>
          <a:p>
            <a:r>
              <a:rPr lang="en-US" altLang="en-US" dirty="0" smtClean="0"/>
              <a:t>Has been used for public health purposes including:</a:t>
            </a:r>
          </a:p>
          <a:p>
            <a:pPr lvl="1"/>
            <a:r>
              <a:rPr lang="en-US" altLang="en-US" dirty="0" smtClean="0"/>
              <a:t>Behavior change support</a:t>
            </a:r>
          </a:p>
          <a:p>
            <a:pPr lvl="1"/>
            <a:r>
              <a:rPr lang="en-US" altLang="en-US" dirty="0" smtClean="0"/>
              <a:t>Disease prevention </a:t>
            </a:r>
            <a:endParaRPr lang="en-US" dirty="0"/>
          </a:p>
        </p:txBody>
      </p:sp>
      <p:sp>
        <p:nvSpPr>
          <p:cNvPr id="10" name="Text Placeholder 9"/>
          <p:cNvSpPr>
            <a:spLocks noGrp="1"/>
          </p:cNvSpPr>
          <p:nvPr>
            <p:ph type="body" sz="quarter" idx="32"/>
          </p:nvPr>
        </p:nvSpPr>
        <p:spPr/>
        <p:txBody>
          <a:bodyPr/>
          <a:lstStyle/>
          <a:p>
            <a:endParaRPr lang="en-US"/>
          </a:p>
        </p:txBody>
      </p:sp>
      <p:pic>
        <p:nvPicPr>
          <p:cNvPr id="12" name="Picture 7" descr="The image shows a person's hands typing on a smartphone. Photo by Alton"/>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48200" y="2537826"/>
            <a:ext cx="4041775" cy="2696747"/>
          </a:xfrm>
        </p:spPr>
      </p:pic>
      <p:sp>
        <p:nvSpPr>
          <p:cNvPr id="4" name="Text Placeholder 3"/>
          <p:cNvSpPr>
            <a:spLocks noGrp="1"/>
          </p:cNvSpPr>
          <p:nvPr>
            <p:ph type="body" sz="quarter" idx="33"/>
          </p:nvPr>
        </p:nvSpPr>
        <p:spPr/>
        <p:txBody>
          <a:bodyPr/>
          <a:lstStyle/>
          <a:p>
            <a:r>
              <a:rPr lang="en-US" altLang="en-US" smtClean="0"/>
              <a:t>(Photo by Alton)</a:t>
            </a:r>
            <a:endParaRPr lang="en-US" altLang="en-US" dirty="0"/>
          </a:p>
        </p:txBody>
      </p:sp>
      <p:sp>
        <p:nvSpPr>
          <p:cNvPr id="48133"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99BD1B-CD87-4A15-A898-4F62DCEE1556}"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SMS Text Messaging 2</a:t>
            </a:r>
          </a:p>
        </p:txBody>
      </p:sp>
      <p:sp>
        <p:nvSpPr>
          <p:cNvPr id="2" name="Content Placeholder 1"/>
          <p:cNvSpPr>
            <a:spLocks noGrp="1"/>
          </p:cNvSpPr>
          <p:nvPr>
            <p:ph sz="quarter" idx="14"/>
          </p:nvPr>
        </p:nvSpPr>
        <p:spPr/>
        <p:txBody>
          <a:bodyPr/>
          <a:lstStyle/>
          <a:p>
            <a:pPr lvl="1"/>
            <a:r>
              <a:rPr lang="en-US" altLang="en-US" dirty="0" smtClean="0"/>
              <a:t>Contact Tracing</a:t>
            </a:r>
          </a:p>
          <a:p>
            <a:pPr lvl="1"/>
            <a:r>
              <a:rPr lang="en-US" altLang="en-US" dirty="0" smtClean="0"/>
              <a:t>Health Education Campaigns</a:t>
            </a:r>
          </a:p>
          <a:p>
            <a:pPr lvl="1"/>
            <a:r>
              <a:rPr lang="en-US" altLang="en-US" dirty="0" smtClean="0"/>
              <a:t>Data Collection </a:t>
            </a:r>
            <a:endParaRPr lang="en-US" dirty="0"/>
          </a:p>
        </p:txBody>
      </p:sp>
      <p:sp>
        <p:nvSpPr>
          <p:cNvPr id="10" name="Text Placeholder 9"/>
          <p:cNvSpPr>
            <a:spLocks noGrp="1"/>
          </p:cNvSpPr>
          <p:nvPr>
            <p:ph type="body" sz="quarter" idx="32"/>
          </p:nvPr>
        </p:nvSpPr>
        <p:spPr/>
        <p:txBody>
          <a:bodyPr/>
          <a:lstStyle/>
          <a:p>
            <a:endParaRPr lang="en-US"/>
          </a:p>
        </p:txBody>
      </p:sp>
      <p:pic>
        <p:nvPicPr>
          <p:cNvPr id="12" name="Picture 7" descr="The image shows a person's hands typing on a smartphone. Photo by Alton"/>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48200" y="2537826"/>
            <a:ext cx="4041775" cy="2696747"/>
          </a:xfrm>
        </p:spPr>
      </p:pic>
      <p:sp>
        <p:nvSpPr>
          <p:cNvPr id="4" name="Text Placeholder 3"/>
          <p:cNvSpPr>
            <a:spLocks noGrp="1"/>
          </p:cNvSpPr>
          <p:nvPr>
            <p:ph type="body" sz="quarter" idx="33"/>
          </p:nvPr>
        </p:nvSpPr>
        <p:spPr/>
        <p:txBody>
          <a:bodyPr/>
          <a:lstStyle/>
          <a:p>
            <a:r>
              <a:rPr lang="en-US" altLang="en-US" smtClean="0"/>
              <a:t>(Photo by Alton)</a:t>
            </a:r>
            <a:endParaRPr lang="en-US" altLang="en-US" dirty="0"/>
          </a:p>
        </p:txBody>
      </p:sp>
      <p:sp>
        <p:nvSpPr>
          <p:cNvPr id="48133"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9FF678-3D0C-41B7-A5F1-D3BA51B1BF67}" type="slidenum">
              <a:rPr lang="en-US" altLang="en-US" smtClean="0"/>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Future PHI Applications</a:t>
            </a:r>
          </a:p>
        </p:txBody>
      </p:sp>
      <p:sp>
        <p:nvSpPr>
          <p:cNvPr id="58371" name="Content Placeholder 2"/>
          <p:cNvSpPr>
            <a:spLocks noGrp="1"/>
          </p:cNvSpPr>
          <p:nvPr>
            <p:ph sz="quarter" idx="14"/>
          </p:nvPr>
        </p:nvSpPr>
        <p:spPr/>
        <p:txBody>
          <a:bodyPr/>
          <a:lstStyle/>
          <a:p>
            <a:r>
              <a:rPr lang="en-US" altLang="en-US" dirty="0" smtClean="0"/>
              <a:t>EHR and HIE enabled PHI applications</a:t>
            </a:r>
          </a:p>
          <a:p>
            <a:r>
              <a:rPr lang="en-US" altLang="en-US" dirty="0" smtClean="0"/>
              <a:t>Web 2.0 technologies including social networking systems</a:t>
            </a:r>
          </a:p>
        </p:txBody>
      </p:sp>
      <p:sp>
        <p:nvSpPr>
          <p:cNvPr id="49157"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87011-34B7-42A0-9A85-CDF44F468E7F}"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Evolution of Public Health Informatics Summary</a:t>
            </a:r>
          </a:p>
        </p:txBody>
      </p:sp>
      <p:sp>
        <p:nvSpPr>
          <p:cNvPr id="3" name="Content Placeholder 2"/>
          <p:cNvSpPr>
            <a:spLocks noGrp="1"/>
          </p:cNvSpPr>
          <p:nvPr>
            <p:ph type="body" sz="quarter" idx="11"/>
          </p:nvPr>
        </p:nvSpPr>
        <p:spPr/>
        <p:txBody>
          <a:bodyPr/>
          <a:lstStyle/>
          <a:p>
            <a:r>
              <a:rPr lang="en-US" dirty="0" smtClean="0"/>
              <a:t>The use of PHI applications may raise</a:t>
            </a:r>
          </a:p>
          <a:p>
            <a:pPr lvl="1"/>
            <a:r>
              <a:rPr lang="en-US" dirty="0" smtClean="0"/>
              <a:t>Ethical issues</a:t>
            </a:r>
          </a:p>
          <a:p>
            <a:pPr lvl="1"/>
            <a:r>
              <a:rPr lang="en-US" dirty="0" smtClean="0"/>
              <a:t>Social issues</a:t>
            </a:r>
          </a:p>
          <a:p>
            <a:pPr lvl="1"/>
            <a:r>
              <a:rPr lang="en-US" dirty="0" smtClean="0"/>
              <a:t>Political issues </a:t>
            </a:r>
          </a:p>
          <a:p>
            <a:r>
              <a:rPr lang="en-US" dirty="0" smtClean="0"/>
              <a:t>Ongoing transparency and open debate will likely resolve many concerns and allow PHI to enable more efficient and effective public health practice</a:t>
            </a:r>
            <a:endParaRPr lang="en-US" dirty="0"/>
          </a:p>
        </p:txBody>
      </p:sp>
      <p:sp>
        <p:nvSpPr>
          <p:cNvPr id="5018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B1AAEC-0762-43AE-8CBF-5E85074386EA}" type="slidenum">
              <a:rPr lang="en-US" altLang="en-US" smtClean="0"/>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Evolution of Public Health Informatics References 1</a:t>
            </a:r>
          </a:p>
        </p:txBody>
      </p:sp>
      <p:sp>
        <p:nvSpPr>
          <p:cNvPr id="60422" name="Text Placeholder 5"/>
          <p:cNvSpPr>
            <a:spLocks noGrp="1"/>
          </p:cNvSpPr>
          <p:nvPr>
            <p:ph type="body" sz="quarter" idx="16"/>
          </p:nvPr>
        </p:nvSpPr>
        <p:spPr/>
        <p:txBody>
          <a:bodyPr/>
          <a:lstStyle/>
          <a:p>
            <a:r>
              <a:rPr lang="en-US" altLang="en-US" dirty="0" smtClean="0"/>
              <a:t>References</a:t>
            </a:r>
          </a:p>
          <a:p>
            <a:pPr lvl="1"/>
            <a:r>
              <a:rPr lang="en-US" altLang="en-US" dirty="0" smtClean="0"/>
              <a:t>CDC at Work. </a:t>
            </a:r>
            <a:r>
              <a:rPr lang="en-US" altLang="en-US" dirty="0" err="1" smtClean="0"/>
              <a:t>BioSense</a:t>
            </a:r>
            <a:r>
              <a:rPr lang="en-US" altLang="en-US" dirty="0" smtClean="0"/>
              <a:t> is useful tool during California wildfires.  CDC [Internet]. Available from: </a:t>
            </a:r>
            <a:r>
              <a:rPr lang="en-US" altLang="en-US" dirty="0" smtClean="0">
                <a:hlinkClick r:id="rId3"/>
              </a:rPr>
              <a:t>www.cdc.gov</a:t>
            </a:r>
            <a:endParaRPr lang="en-US" altLang="en-US" dirty="0" smtClean="0"/>
          </a:p>
          <a:p>
            <a:pPr lvl="1"/>
            <a:r>
              <a:rPr lang="en-US" altLang="en-US" dirty="0" smtClean="0"/>
              <a:t>Chen H, Zeng D, Yan P. Infectious disease informatics: syndromic surveillance for public health and bio-defense. New York: Springer; 2010.</a:t>
            </a:r>
          </a:p>
          <a:p>
            <a:pPr lvl="1"/>
            <a:r>
              <a:rPr lang="en-US" altLang="en-US" dirty="0" err="1" smtClean="0"/>
              <a:t>Friede</a:t>
            </a:r>
            <a:r>
              <a:rPr lang="en-US" altLang="en-US" dirty="0" smtClean="0"/>
              <a:t> A, et al. Public health informatics: how information-age technology can strengthen public health. Annual Review of Public Health.1995;16:239-52.</a:t>
            </a:r>
          </a:p>
          <a:p>
            <a:pPr lvl="1"/>
            <a:r>
              <a:rPr lang="en-US" altLang="en-US" dirty="0" smtClean="0"/>
              <a:t>Geographic Information Systems. Wikipedia. [Internet]. Available from: </a:t>
            </a:r>
            <a:r>
              <a:rPr lang="en-US" altLang="en-US" dirty="0" smtClean="0">
                <a:hlinkClick r:id="rId4"/>
              </a:rPr>
              <a:t>en.wikipedia.org</a:t>
            </a:r>
            <a:endParaRPr lang="en-US" altLang="en-US" dirty="0" smtClean="0"/>
          </a:p>
          <a:p>
            <a:pPr lvl="1"/>
            <a:r>
              <a:rPr lang="en-US" altLang="en-US" dirty="0" smtClean="0"/>
              <a:t>Public Health Functions Project [Internet]. [Updated 2000 Nov 28]. Available from: </a:t>
            </a:r>
            <a:r>
              <a:rPr lang="en-US" altLang="en-US" dirty="0" smtClean="0">
                <a:hlinkClick r:id="rId5"/>
              </a:rPr>
              <a:t>www.health.gov</a:t>
            </a:r>
            <a:endParaRPr lang="en-US" altLang="en-US" dirty="0" smtClean="0"/>
          </a:p>
          <a:p>
            <a:pPr lvl="1"/>
            <a:r>
              <a:rPr lang="en-US" altLang="en-US" dirty="0" err="1" smtClean="0"/>
              <a:t>Stoto</a:t>
            </a:r>
            <a:r>
              <a:rPr lang="en-US" altLang="en-US" dirty="0" smtClean="0"/>
              <a:t> MA, Matthias S, Mariano LT. Syndromic surveillance:  Is it worth the effort? Chance. 2004;17(1):19-24.</a:t>
            </a:r>
          </a:p>
          <a:p>
            <a:pPr lvl="1"/>
            <a:r>
              <a:rPr lang="en-US" altLang="en-US" dirty="0" smtClean="0"/>
              <a:t>Yan P, Chen H, Zeng D. Syndromic surveillance systems. Annual Review of Information Science and Technology. 2008;42:425–95.</a:t>
            </a:r>
          </a:p>
          <a:p>
            <a:pPr lvl="1"/>
            <a:r>
              <a:rPr lang="en-US" altLang="en-US" dirty="0" err="1" smtClean="0"/>
              <a:t>Yasnoff</a:t>
            </a:r>
            <a:r>
              <a:rPr lang="en-US" altLang="en-US" dirty="0" smtClean="0"/>
              <a:t>  WA, O’Carroll PW, Koo D,  </a:t>
            </a:r>
            <a:r>
              <a:rPr lang="en-US" altLang="en-US" dirty="0" err="1" smtClean="0"/>
              <a:t>Linkins</a:t>
            </a:r>
            <a:r>
              <a:rPr lang="en-US" altLang="en-US" dirty="0" smtClean="0"/>
              <a:t> RW, Kilbourne EM. Public health informatics: improving and transforming public health in the information age.  J Public Health </a:t>
            </a:r>
            <a:r>
              <a:rPr lang="en-US" altLang="en-US" dirty="0" err="1" smtClean="0"/>
              <a:t>Manag</a:t>
            </a:r>
            <a:r>
              <a:rPr lang="en-US" altLang="en-US" dirty="0" smtClean="0"/>
              <a:t> </a:t>
            </a:r>
            <a:r>
              <a:rPr lang="en-US" altLang="en-US" dirty="0" err="1" smtClean="0"/>
              <a:t>Pract</a:t>
            </a:r>
            <a:r>
              <a:rPr lang="en-US" altLang="en-US" dirty="0" smtClean="0"/>
              <a:t>. 2000 Nov;6(6):67-75.</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C72BD3-55CF-477A-B8ED-9EEDB7AE2817}" type="slidenum">
              <a:rPr lang="en-US" altLang="en-US" smtClean="0"/>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Evolution of Public Health Informatics References 2</a:t>
            </a:r>
          </a:p>
        </p:txBody>
      </p:sp>
      <p:sp>
        <p:nvSpPr>
          <p:cNvPr id="61443" name="Text Placeholder 4"/>
          <p:cNvSpPr>
            <a:spLocks noGrp="1"/>
          </p:cNvSpPr>
          <p:nvPr>
            <p:ph type="body" sz="quarter" idx="16"/>
          </p:nvPr>
        </p:nvSpPr>
        <p:spPr/>
        <p:txBody>
          <a:bodyPr/>
          <a:lstStyle/>
          <a:p>
            <a:r>
              <a:rPr lang="en-US" altLang="en-US" dirty="0" smtClean="0"/>
              <a:t>Charts</a:t>
            </a:r>
          </a:p>
          <a:p>
            <a:pPr lvl="1"/>
            <a:r>
              <a:rPr lang="en-US" altLang="en-US" dirty="0" smtClean="0"/>
              <a:t>1.1 Chart: </a:t>
            </a:r>
            <a:r>
              <a:rPr lang="en-US" altLang="en-US" dirty="0" smtClean="0">
                <a:hlinkClick r:id="rId3"/>
              </a:rPr>
              <a:t>www.health.gov</a:t>
            </a:r>
            <a:r>
              <a:rPr lang="en-US" altLang="en-US" dirty="0" smtClean="0"/>
              <a:t> Courtesy:  Public Health Functions Project  </a:t>
            </a:r>
          </a:p>
          <a:p>
            <a:pPr lvl="1"/>
            <a:r>
              <a:rPr lang="en-US" altLang="en-US" dirty="0" smtClean="0"/>
              <a:t>1.2 Chart: Ginsberg M, Johnson J et al. Monitoring health effects of wildfires using the </a:t>
            </a:r>
            <a:r>
              <a:rPr lang="en-US" altLang="en-US" dirty="0" err="1" smtClean="0"/>
              <a:t>BioSense</a:t>
            </a:r>
            <a:r>
              <a:rPr lang="en-US" altLang="en-US" dirty="0" smtClean="0"/>
              <a:t> system – San Diego County, California, October 2007. MMWR 57: 741-747. </a:t>
            </a:r>
          </a:p>
          <a:p>
            <a:pPr lvl="1"/>
            <a:r>
              <a:rPr lang="en-US" altLang="en-US" dirty="0" smtClean="0">
                <a:hlinkClick r:id="rId4"/>
              </a:rPr>
              <a:t>www.cdc.gov</a:t>
            </a:r>
            <a:r>
              <a:rPr lang="en-US" altLang="en-US" dirty="0" smtClean="0"/>
              <a:t> Available from: </a:t>
            </a:r>
            <a:r>
              <a:rPr lang="en-US" altLang="en-US" dirty="0" smtClean="0">
                <a:hlinkClick r:id="rId5"/>
              </a:rPr>
              <a:t>www.cdc.gov</a:t>
            </a:r>
            <a:r>
              <a:rPr lang="en-US" altLang="en-US" dirty="0" smtClean="0"/>
              <a:t> Sept 22-Nov, 2007. </a:t>
            </a:r>
          </a:p>
        </p:txBody>
      </p:sp>
      <p:sp>
        <p:nvSpPr>
          <p:cNvPr id="8" name="Text Placeholder 7"/>
          <p:cNvSpPr>
            <a:spLocks noGrp="1"/>
          </p:cNvSpPr>
          <p:nvPr>
            <p:ph type="body" sz="quarter" idx="20"/>
          </p:nvPr>
        </p:nvSpPr>
        <p:spPr>
          <a:xfrm>
            <a:off x="457200" y="3200400"/>
            <a:ext cx="8229600" cy="2514600"/>
          </a:xfrm>
        </p:spPr>
        <p:txBody>
          <a:bodyPr/>
          <a:lstStyle/>
          <a:p>
            <a:r>
              <a:rPr lang="en-US" altLang="en-US" dirty="0"/>
              <a:t>Images</a:t>
            </a:r>
          </a:p>
          <a:p>
            <a:pPr lvl="1"/>
            <a:r>
              <a:rPr lang="en-US" altLang="en-US" dirty="0"/>
              <a:t>Slide 12: </a:t>
            </a:r>
            <a:r>
              <a:rPr lang="en-US" altLang="en-US" dirty="0" err="1"/>
              <a:t>Gobetz</a:t>
            </a:r>
            <a:r>
              <a:rPr lang="en-US" altLang="en-US" dirty="0"/>
              <a:t>, Wally, Twin Towers, CC BY-NC-ND 2.0, Available from: </a:t>
            </a:r>
            <a:r>
              <a:rPr lang="en-US" altLang="en-US" dirty="0" smtClean="0">
                <a:hlinkClick r:id="rId6"/>
              </a:rPr>
              <a:t>www.flickr.com</a:t>
            </a:r>
            <a:r>
              <a:rPr lang="en-US" altLang="en-US" dirty="0"/>
              <a:t>                  </a:t>
            </a:r>
          </a:p>
          <a:p>
            <a:pPr lvl="1"/>
            <a:r>
              <a:rPr lang="en-US" altLang="en-US" dirty="0"/>
              <a:t>Slide 12: Daschle letter, CC BY-NC-ND 2.0, Available from: </a:t>
            </a:r>
            <a:r>
              <a:rPr lang="en-US" altLang="en-US" dirty="0" smtClean="0">
                <a:hlinkClick r:id="rId7"/>
              </a:rPr>
              <a:t>en.wikipedia.org</a:t>
            </a:r>
            <a:r>
              <a:rPr lang="en-US" altLang="en-US" dirty="0" smtClean="0"/>
              <a:t> </a:t>
            </a:r>
            <a:endParaRPr lang="en-US" altLang="en-US" dirty="0"/>
          </a:p>
          <a:p>
            <a:pPr lvl="1"/>
            <a:r>
              <a:rPr lang="en-US" altLang="en-US" dirty="0"/>
              <a:t>Slide 16: </a:t>
            </a:r>
            <a:r>
              <a:rPr lang="en-US" altLang="en-US" dirty="0" smtClean="0"/>
              <a:t>Newspaper </a:t>
            </a:r>
            <a:r>
              <a:rPr lang="en-US" altLang="en-US" dirty="0"/>
              <a:t>article Available from: </a:t>
            </a:r>
            <a:r>
              <a:rPr lang="en-US" altLang="en-US" dirty="0" smtClean="0">
                <a:hlinkClick r:id="rId8"/>
              </a:rPr>
              <a:t>www18.georgetown.edu</a:t>
            </a:r>
            <a:endParaRPr lang="en-US" altLang="en-US" dirty="0"/>
          </a:p>
          <a:p>
            <a:pPr lvl="1"/>
            <a:r>
              <a:rPr lang="en-US" altLang="en-US" dirty="0"/>
              <a:t>Slide 18: </a:t>
            </a:r>
            <a:r>
              <a:rPr lang="en-US" altLang="en-US" dirty="0" smtClean="0"/>
              <a:t>Map </a:t>
            </a:r>
            <a:r>
              <a:rPr lang="en-US" altLang="en-US" dirty="0"/>
              <a:t>of the US, </a:t>
            </a:r>
            <a:r>
              <a:rPr lang="en-US" altLang="en-US" dirty="0" err="1"/>
              <a:t>BioSense</a:t>
            </a:r>
            <a:r>
              <a:rPr lang="en-US" altLang="en-US" dirty="0"/>
              <a:t> Community Forum </a:t>
            </a:r>
            <a:r>
              <a:rPr lang="en-US" altLang="en-US" dirty="0" err="1"/>
              <a:t>BioSense</a:t>
            </a:r>
            <a:r>
              <a:rPr lang="en-US" altLang="en-US" dirty="0"/>
              <a:t> Data Use Agreement Status. 2014.  Available from: </a:t>
            </a:r>
            <a:r>
              <a:rPr lang="en-US" altLang="en-US" u="sng" dirty="0" smtClean="0">
                <a:hlinkClick r:id="rId9"/>
              </a:rPr>
              <a:t>sites.google.com</a:t>
            </a:r>
            <a:r>
              <a:rPr lang="en-US" altLang="en-US" dirty="0" smtClean="0"/>
              <a:t> </a:t>
            </a:r>
            <a:endParaRPr lang="en-US" altLang="en-US" dirty="0"/>
          </a:p>
          <a:p>
            <a:pPr lvl="1"/>
            <a:r>
              <a:rPr lang="en-US" altLang="en-US" dirty="0" smtClean="0"/>
              <a:t>Slide </a:t>
            </a:r>
            <a:r>
              <a:rPr lang="en-US" altLang="en-US" dirty="0"/>
              <a:t>23: </a:t>
            </a:r>
            <a:r>
              <a:rPr lang="en-US" altLang="en-US" dirty="0" err="1"/>
              <a:t>Labianco</a:t>
            </a:r>
            <a:r>
              <a:rPr lang="en-US" altLang="en-US" dirty="0"/>
              <a:t>, Kevin, burning fires at night, Available from </a:t>
            </a:r>
            <a:r>
              <a:rPr lang="en-US" altLang="en-US" dirty="0" smtClean="0">
                <a:hlinkClick r:id="rId10"/>
              </a:rPr>
              <a:t>www.flickr.com</a:t>
            </a:r>
            <a:endParaRPr lang="en-US" altLang="en-US" dirty="0"/>
          </a:p>
          <a:p>
            <a:pPr lvl="1"/>
            <a:r>
              <a:rPr lang="en-US" altLang="en-US" dirty="0"/>
              <a:t>Slide 24: </a:t>
            </a:r>
            <a:r>
              <a:rPr lang="en-US" altLang="en-US" dirty="0" err="1"/>
              <a:t>Booher</a:t>
            </a:r>
            <a:r>
              <a:rPr lang="en-US" altLang="en-US" dirty="0"/>
              <a:t>, Andrea, Firemen Fighting Fires, Available from: </a:t>
            </a:r>
            <a:r>
              <a:rPr lang="en-US" altLang="en-US" dirty="0" smtClean="0">
                <a:hlinkClick r:id="rId11"/>
              </a:rPr>
              <a:t>www.fema.gov</a:t>
            </a:r>
            <a:r>
              <a:rPr lang="en-US" altLang="en-US" dirty="0" smtClean="0"/>
              <a:t> </a:t>
            </a:r>
            <a:r>
              <a:rPr lang="en-US" altLang="en-US" dirty="0"/>
              <a:t>FEMA</a:t>
            </a:r>
          </a:p>
          <a:p>
            <a:pPr lvl="1"/>
            <a:r>
              <a:rPr lang="en-US" altLang="en-US" dirty="0"/>
              <a:t>Slide 25: </a:t>
            </a:r>
            <a:r>
              <a:rPr lang="en-US" altLang="en-US" dirty="0" err="1"/>
              <a:t>Booher</a:t>
            </a:r>
            <a:r>
              <a:rPr lang="en-US" altLang="en-US" dirty="0"/>
              <a:t>, Andrea, destroyed region, Available from: </a:t>
            </a:r>
            <a:r>
              <a:rPr lang="en-US" altLang="en-US" dirty="0" smtClean="0">
                <a:hlinkClick r:id="rId12"/>
              </a:rPr>
              <a:t>www.nsf.gov</a:t>
            </a:r>
            <a:r>
              <a:rPr lang="en-US" altLang="en-US" dirty="0" smtClean="0"/>
              <a:t> FEMA</a:t>
            </a:r>
            <a:endParaRPr lang="en-US" dirty="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7799BB-1368-4582-AD7E-123CE52359B7}" type="slidenum">
              <a:rPr lang="en-US" altLang="en-US" smtClean="0"/>
              <a:pPr/>
              <a:t>46</a:t>
            </a:fld>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Evolution of Public Health Informatics References 3</a:t>
            </a:r>
          </a:p>
        </p:txBody>
      </p:sp>
      <p:sp>
        <p:nvSpPr>
          <p:cNvPr id="62467" name="Text Placeholder 4"/>
          <p:cNvSpPr>
            <a:spLocks noGrp="1"/>
          </p:cNvSpPr>
          <p:nvPr>
            <p:ph type="body" sz="quarter" idx="16"/>
          </p:nvPr>
        </p:nvSpPr>
        <p:spPr>
          <a:xfrm>
            <a:off x="457200" y="1600200"/>
            <a:ext cx="8228627" cy="2209800"/>
          </a:xfrm>
        </p:spPr>
        <p:txBody>
          <a:bodyPr/>
          <a:lstStyle/>
          <a:p>
            <a:r>
              <a:rPr lang="en-US" altLang="en-US" dirty="0" smtClean="0"/>
              <a:t>Images</a:t>
            </a:r>
          </a:p>
          <a:p>
            <a:pPr lvl="1"/>
            <a:r>
              <a:rPr lang="en-US" altLang="en-US" dirty="0" smtClean="0"/>
              <a:t>Slide 26: fires from sky, Available from: </a:t>
            </a:r>
            <a:r>
              <a:rPr lang="en-US" altLang="en-US" dirty="0" smtClean="0">
                <a:hlinkClick r:id="rId3"/>
              </a:rPr>
              <a:t>earthobservatory.nasa.gov</a:t>
            </a:r>
            <a:r>
              <a:rPr lang="en-US" altLang="en-US" dirty="0" smtClean="0"/>
              <a:t>, NASA</a:t>
            </a:r>
          </a:p>
          <a:p>
            <a:pPr lvl="1"/>
            <a:r>
              <a:rPr lang="en-US" altLang="en-US" dirty="0" smtClean="0"/>
              <a:t>Slide 28: </a:t>
            </a:r>
            <a:r>
              <a:rPr lang="en-US" altLang="en-US" dirty="0" err="1" smtClean="0"/>
              <a:t>biosense</a:t>
            </a:r>
            <a:r>
              <a:rPr lang="en-US" altLang="en-US" dirty="0" smtClean="0"/>
              <a:t> webpage Available from: </a:t>
            </a:r>
            <a:r>
              <a:rPr lang="en-US" altLang="en-US" dirty="0" smtClean="0">
                <a:hlinkClick r:id="rId4"/>
              </a:rPr>
              <a:t>sites.google.com</a:t>
            </a:r>
            <a:r>
              <a:rPr lang="en-US" altLang="en-US" dirty="0" smtClean="0"/>
              <a:t> CDC </a:t>
            </a:r>
          </a:p>
          <a:p>
            <a:pPr lvl="1"/>
            <a:r>
              <a:rPr lang="en-US" altLang="en-US" dirty="0" smtClean="0"/>
              <a:t>Slide 30: Olympic rings, Available from: </a:t>
            </a:r>
            <a:r>
              <a:rPr lang="en-US" altLang="en-US" dirty="0" smtClean="0">
                <a:hlinkClick r:id="rId5"/>
              </a:rPr>
              <a:t>commons.wikimedia.org</a:t>
            </a:r>
            <a:r>
              <a:rPr lang="en-US" altLang="en-US" dirty="0" smtClean="0"/>
              <a:t>   </a:t>
            </a:r>
          </a:p>
          <a:p>
            <a:pPr lvl="1"/>
            <a:r>
              <a:rPr lang="en-US" altLang="en-US" dirty="0" smtClean="0"/>
              <a:t>Slide 31: soccer match, CC BY 2.0, Available from: </a:t>
            </a:r>
            <a:r>
              <a:rPr lang="en-US" altLang="en-US" dirty="0" smtClean="0">
                <a:hlinkClick r:id="rId6"/>
              </a:rPr>
              <a:t>www.flickr.com</a:t>
            </a:r>
            <a:r>
              <a:rPr lang="en-US" altLang="en-US" dirty="0" smtClean="0"/>
              <a:t>          </a:t>
            </a:r>
          </a:p>
          <a:p>
            <a:pPr lvl="1"/>
            <a:r>
              <a:rPr lang="en-US" altLang="en-US" dirty="0" smtClean="0"/>
              <a:t>Slide 32: Peters, Marek, G8 Summit, Available from: </a:t>
            </a:r>
            <a:r>
              <a:rPr lang="en-US" altLang="en-US" dirty="0" smtClean="0">
                <a:hlinkClick r:id="rId7"/>
              </a:rPr>
              <a:t>de.wikipedia.org</a:t>
            </a:r>
            <a:r>
              <a:rPr lang="en-US" altLang="en-US" dirty="0" smtClean="0"/>
              <a:t> </a:t>
            </a:r>
            <a:r>
              <a:rPr lang="en-US" altLang="en-US" smtClean="0"/>
              <a:t>/ </a:t>
            </a:r>
            <a:r>
              <a:rPr lang="en-US" altLang="en-US" smtClean="0">
                <a:hlinkClick r:id="rId8"/>
              </a:rPr>
              <a:t>http://www.marekpeters.com/</a:t>
            </a:r>
            <a:r>
              <a:rPr lang="en-US" altLang="en-US" dirty="0" smtClean="0"/>
              <a:t>                            </a:t>
            </a:r>
          </a:p>
          <a:p>
            <a:pPr lvl="1"/>
            <a:r>
              <a:rPr lang="en-US" altLang="en-US" dirty="0" smtClean="0"/>
              <a:t>Slide 33: </a:t>
            </a:r>
            <a:r>
              <a:rPr lang="en-US" altLang="en-US" dirty="0" err="1" smtClean="0"/>
              <a:t>McClosky</a:t>
            </a:r>
            <a:r>
              <a:rPr lang="en-US" altLang="en-US" dirty="0" smtClean="0"/>
              <a:t>, Colin, World series stadium, CC BY-NC-SA, Available from: </a:t>
            </a:r>
            <a:r>
              <a:rPr lang="en-US" altLang="en-US" dirty="0" smtClean="0">
                <a:hlinkClick r:id="rId9"/>
              </a:rPr>
              <a:t>www.flickr.com</a:t>
            </a:r>
            <a:r>
              <a:rPr lang="en-US" altLang="en-US" dirty="0" smtClean="0"/>
              <a:t>     </a:t>
            </a:r>
          </a:p>
          <a:p>
            <a:pPr lvl="1"/>
            <a:r>
              <a:rPr lang="en-US" altLang="en-US" dirty="0" smtClean="0"/>
              <a:t>Slide 34: Bone, Terry, </a:t>
            </a:r>
            <a:r>
              <a:rPr lang="en-US" altLang="en-US" dirty="0" err="1" smtClean="0"/>
              <a:t>Superbowl</a:t>
            </a:r>
            <a:r>
              <a:rPr lang="en-US" altLang="en-US" dirty="0" smtClean="0"/>
              <a:t> halftime show (Rolling Stones), CC BY-SA 2.0,  Available from: </a:t>
            </a:r>
            <a:r>
              <a:rPr lang="en-US" altLang="en-US" dirty="0" smtClean="0">
                <a:hlinkClick r:id="rId10"/>
              </a:rPr>
              <a:t>www.flickr.com</a:t>
            </a:r>
            <a:r>
              <a:rPr lang="en-US" altLang="en-US" dirty="0" smtClean="0"/>
              <a:t>  </a:t>
            </a:r>
          </a:p>
          <a:p>
            <a:pPr lvl="1"/>
            <a:r>
              <a:rPr lang="en-US" altLang="en-US" dirty="0" smtClean="0"/>
              <a:t>Slide 35: Kentucky Derby, Available from: </a:t>
            </a:r>
            <a:r>
              <a:rPr lang="en-US" altLang="en-US" dirty="0" smtClean="0">
                <a:hlinkClick r:id="rId11"/>
              </a:rPr>
              <a:t>commons.wikimedia.org</a:t>
            </a:r>
            <a:r>
              <a:rPr lang="en-US" altLang="en-US" dirty="0" smtClean="0"/>
              <a:t> Courtesy  Kentuckytourism.com</a:t>
            </a:r>
          </a:p>
          <a:p>
            <a:pPr lvl="1"/>
            <a:r>
              <a:rPr lang="en-US" altLang="en-US" dirty="0" smtClean="0"/>
              <a:t>Slide 36: </a:t>
            </a:r>
            <a:r>
              <a:rPr lang="en-US" altLang="en-US" dirty="0" err="1" smtClean="0"/>
              <a:t>Vanover</a:t>
            </a:r>
            <a:r>
              <a:rPr lang="en-US" altLang="en-US" dirty="0" smtClean="0"/>
              <a:t>, Christie, H1N1, Available from: </a:t>
            </a:r>
            <a:r>
              <a:rPr lang="en-US" altLang="en-US" dirty="0" smtClean="0">
                <a:hlinkClick r:id="rId12"/>
              </a:rPr>
              <a:t>www.army.mil</a:t>
            </a:r>
            <a:endParaRPr lang="en-US" altLang="en-US" dirty="0" smtClean="0"/>
          </a:p>
          <a:p>
            <a:pPr lvl="1"/>
            <a:r>
              <a:rPr lang="en-US" altLang="en-US" dirty="0" smtClean="0"/>
              <a:t>Slide 37: </a:t>
            </a:r>
            <a:r>
              <a:rPr lang="en-US" altLang="en-US" dirty="0" err="1" smtClean="0"/>
              <a:t>Serfas</a:t>
            </a:r>
            <a:r>
              <a:rPr lang="en-US" altLang="en-US" dirty="0" smtClean="0"/>
              <a:t>, Mike, deaths by state, CC BY-SA 3.0, Available from: </a:t>
            </a:r>
            <a:r>
              <a:rPr lang="en-US" altLang="en-US" dirty="0" smtClean="0">
                <a:hlinkClick r:id="rId13"/>
              </a:rPr>
              <a:t>en.wikipedia.org</a:t>
            </a:r>
            <a:endParaRPr lang="en-US" altLang="en-US" dirty="0" smtClean="0"/>
          </a:p>
          <a:p>
            <a:pPr lvl="1"/>
            <a:r>
              <a:rPr lang="en-US" altLang="en-US" dirty="0" smtClean="0"/>
              <a:t>Slide 40: geo info systems, Source Name: Courtesy Devon Taylor, Jefferson County, AL Dep't of Health                                  </a:t>
            </a:r>
          </a:p>
          <a:p>
            <a:pPr lvl="1"/>
            <a:r>
              <a:rPr lang="en-US" altLang="en-US" dirty="0" smtClean="0"/>
              <a:t>Slide 41,42: Photo by Alton, smart phone, Available from: </a:t>
            </a:r>
            <a:r>
              <a:rPr lang="en-US" altLang="en-US" dirty="0" smtClean="0">
                <a:hlinkClick r:id="rId14"/>
              </a:rPr>
              <a:t>en.wikipedia.org</a:t>
            </a:r>
            <a:endParaRPr lang="en-US" altLang="en-US" dirty="0" smtClean="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EFF431-39EF-49A7-B9A2-2038A02F67F4}" type="slidenum">
              <a:rPr lang="en-US" altLang="en-US" smtClean="0"/>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Health IT in the US </a:t>
            </a:r>
            <a:br>
              <a:rPr lang="en-US" dirty="0" smtClean="0"/>
            </a:br>
            <a:r>
              <a:rPr lang="en-US" dirty="0" smtClean="0"/>
              <a:t>Evolution of Public Health Informatics</a:t>
            </a:r>
            <a:endParaRPr lang="en-US" dirty="0"/>
          </a:p>
        </p:txBody>
      </p:sp>
      <p:sp>
        <p:nvSpPr>
          <p:cNvPr id="3" name="Content Placeholder 2"/>
          <p:cNvSpPr>
            <a:spLocks noGrp="1"/>
          </p:cNvSpPr>
          <p:nvPr>
            <p:ph sz="quarter" idx="14"/>
          </p:nvPr>
        </p:nvSpPr>
        <p:spPr/>
        <p:txBody>
          <a:bodyPr/>
          <a:lstStyle/>
          <a:p>
            <a:r>
              <a:rPr lang="en-US" dirty="0" smtClean="0"/>
              <a:t>This material was developed by the University of Alabama at Birmingham, funded by the Department of Health and Human Services, Office of the National Coordinator for Health Information Technology under Award Number 90WT0007.</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48</a:t>
            </a:fld>
            <a:endParaRPr lang="en-US" dirty="0"/>
          </a:p>
        </p:txBody>
      </p:sp>
    </p:spTree>
    <p:extLst>
      <p:ext uri="{BB962C8B-B14F-4D97-AF65-F5344CB8AC3E}">
        <p14:creationId xmlns:p14="http://schemas.microsoft.com/office/powerpoint/2010/main" val="82461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p:txBody>
          <a:bodyPr/>
          <a:lstStyle/>
          <a:p>
            <a:r>
              <a:rPr lang="en-US" altLang="en-US" smtClean="0"/>
              <a:t>Essential Public Health Services</a:t>
            </a:r>
          </a:p>
        </p:txBody>
      </p:sp>
      <p:pic>
        <p:nvPicPr>
          <p:cNvPr id="19459" name="Content Placeholder 3" descr="A circle surrounded by the following in a cycle:  Assurance arrow to  Assessment arrow to Policy Development and arrow back to Assurance.. The circle is divided into 9 wedges: Evaluate, Monitor Health; Diagnose &amp; Investigate; Inform, Educate, Empower; Mobilize Community Partnerships; Develop Policies; Enforce Laws; Link to/ Provide Care and Assure Competent Workforce. At the center is Research and System Management.  Source: CDC"/>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3401" y="1881937"/>
            <a:ext cx="3809999" cy="4041775"/>
          </a:xfrm>
        </p:spPr>
      </p:pic>
      <p:sp>
        <p:nvSpPr>
          <p:cNvPr id="2" name="Text Placeholder 1"/>
          <p:cNvSpPr>
            <a:spLocks noGrp="1"/>
          </p:cNvSpPr>
          <p:nvPr>
            <p:ph type="body" sz="quarter" idx="32"/>
          </p:nvPr>
        </p:nvSpPr>
        <p:spPr/>
        <p:txBody>
          <a:bodyPr/>
          <a:lstStyle/>
          <a:p>
            <a:r>
              <a:rPr lang="en-US" dirty="0" smtClean="0"/>
              <a:t>Source: (Public Health Functions Project, 2000)</a:t>
            </a:r>
            <a:endParaRPr lang="en-US" dirty="0"/>
          </a:p>
        </p:txBody>
      </p:sp>
      <p:sp>
        <p:nvSpPr>
          <p:cNvPr id="9" name="Content Placeholder 8"/>
          <p:cNvSpPr>
            <a:spLocks noGrp="1"/>
          </p:cNvSpPr>
          <p:nvPr>
            <p:ph sz="quarter" idx="18"/>
          </p:nvPr>
        </p:nvSpPr>
        <p:spPr>
          <a:xfrm>
            <a:off x="4267200" y="1600200"/>
            <a:ext cx="4422648" cy="4572000"/>
          </a:xfrm>
        </p:spPr>
        <p:txBody>
          <a:bodyPr/>
          <a:lstStyle/>
          <a:p>
            <a:r>
              <a:rPr lang="en-US" sz="2000" dirty="0"/>
              <a:t>Monitor health status to identify community health problems </a:t>
            </a:r>
          </a:p>
          <a:p>
            <a:r>
              <a:rPr lang="en-US" sz="2000" dirty="0"/>
              <a:t>Diagnose and investigate health problems and health hazards in the community </a:t>
            </a:r>
          </a:p>
          <a:p>
            <a:r>
              <a:rPr lang="en-US" sz="2000" dirty="0"/>
              <a:t>Inform, educate, and empower people about health issues </a:t>
            </a:r>
          </a:p>
          <a:p>
            <a:r>
              <a:rPr lang="en-US" sz="2000" dirty="0"/>
              <a:t>Mobilize community partnerships to identify and solve health problems </a:t>
            </a:r>
          </a:p>
          <a:p>
            <a:r>
              <a:rPr lang="en-US" sz="2000" dirty="0"/>
              <a:t>Develop policies and plans that support individual and community health efforts</a:t>
            </a:r>
          </a:p>
        </p:txBody>
      </p:sp>
      <p:sp>
        <p:nvSpPr>
          <p:cNvPr id="10" name="Text Placeholder 9"/>
          <p:cNvSpPr>
            <a:spLocks noGrp="1"/>
          </p:cNvSpPr>
          <p:nvPr>
            <p:ph type="body" sz="quarter" idx="33"/>
          </p:nvPr>
        </p:nvSpPr>
        <p:spPr/>
        <p:txBody>
          <a:bodyPr/>
          <a:lstStyle/>
          <a:p>
            <a:endParaRPr lang="en-US"/>
          </a:p>
        </p:txBody>
      </p:sp>
      <p:sp>
        <p:nvSpPr>
          <p:cNvPr id="15367"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71B89C-9D8F-4D44-A320-49008933A22E}"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lstStyle/>
          <a:p>
            <a:r>
              <a:rPr lang="en-US" altLang="en-US" dirty="0" smtClean="0"/>
              <a:t>Essential Public Health Services 2</a:t>
            </a:r>
          </a:p>
        </p:txBody>
      </p:sp>
      <p:pic>
        <p:nvPicPr>
          <p:cNvPr id="20483" name="Content Placeholder 3" descr="A circle surrounded by the following in a cycle:  Assurance arrow to  Assessment arrow to Policy Development and arrow back to Assurance.. The circle is divided into 9 wedges: Evaluate, Monitor Health; Diagnose &amp; Investigate; Inform, Educate, Empower; Mobilize Community Partnerships; Develop Policies; Enforce Laws; Link to/ Provide Care and Assure Competent Workforce. At the center is Research and System Management.  Source: CDC"/>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1" y="1865312"/>
            <a:ext cx="3810000" cy="4041775"/>
          </a:xfrm>
        </p:spPr>
      </p:pic>
      <p:sp>
        <p:nvSpPr>
          <p:cNvPr id="2" name="Text Placeholder 1"/>
          <p:cNvSpPr>
            <a:spLocks noGrp="1"/>
          </p:cNvSpPr>
          <p:nvPr>
            <p:ph type="body" sz="quarter" idx="32"/>
          </p:nvPr>
        </p:nvSpPr>
        <p:spPr/>
        <p:txBody>
          <a:bodyPr/>
          <a:lstStyle/>
          <a:p>
            <a:r>
              <a:rPr lang="en-US" smtClean="0"/>
              <a:t>Source: (Public Health Functions Project, 2000)</a:t>
            </a:r>
            <a:endParaRPr lang="en-US" dirty="0"/>
          </a:p>
        </p:txBody>
      </p:sp>
      <p:sp>
        <p:nvSpPr>
          <p:cNvPr id="20487" name="Content Placeholder 8"/>
          <p:cNvSpPr>
            <a:spLocks noGrp="1"/>
          </p:cNvSpPr>
          <p:nvPr>
            <p:ph sz="quarter" idx="18"/>
          </p:nvPr>
        </p:nvSpPr>
        <p:spPr>
          <a:xfrm>
            <a:off x="4267201" y="1600200"/>
            <a:ext cx="4422647" cy="4572000"/>
          </a:xfrm>
        </p:spPr>
        <p:txBody>
          <a:bodyPr/>
          <a:lstStyle/>
          <a:p>
            <a:r>
              <a:rPr lang="en-US" sz="2000" dirty="0" smtClean="0"/>
              <a:t>Enforce laws and regulations that protect health and ensure safety </a:t>
            </a:r>
          </a:p>
          <a:p>
            <a:r>
              <a:rPr lang="en-US" sz="2000" dirty="0" smtClean="0"/>
              <a:t>Link people to needed personal health services and assure the provision of healthcare when otherwise unavailable </a:t>
            </a:r>
          </a:p>
          <a:p>
            <a:r>
              <a:rPr lang="en-US" sz="2000" dirty="0" smtClean="0"/>
              <a:t>Assure a competent public health and personal healthcare workforce </a:t>
            </a:r>
          </a:p>
          <a:p>
            <a:r>
              <a:rPr lang="en-US" sz="2000" dirty="0" smtClean="0"/>
              <a:t>Evaluate effectiveness, accessibility, and quality of personal and population-based health services </a:t>
            </a:r>
          </a:p>
          <a:p>
            <a:r>
              <a:rPr lang="en-US" sz="2000" dirty="0" smtClean="0"/>
              <a:t>Research for new insights and innovative solutions to health problems </a:t>
            </a:r>
            <a:endParaRPr lang="en-US" sz="2800" dirty="0" smtClean="0"/>
          </a:p>
        </p:txBody>
      </p:sp>
      <p:sp>
        <p:nvSpPr>
          <p:cNvPr id="16391"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ADA01-EB7E-4453-AB3D-8D94587F2C38}"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en-US" altLang="en-US" smtClean="0"/>
              <a:t>Public Health</a:t>
            </a:r>
          </a:p>
        </p:txBody>
      </p:sp>
      <p:sp>
        <p:nvSpPr>
          <p:cNvPr id="21507" name="Content Placeholder 5"/>
          <p:cNvSpPr>
            <a:spLocks noGrp="1"/>
          </p:cNvSpPr>
          <p:nvPr>
            <p:ph sz="quarter" idx="14"/>
          </p:nvPr>
        </p:nvSpPr>
        <p:spPr/>
        <p:txBody>
          <a:bodyPr/>
          <a:lstStyle/>
          <a:p>
            <a:r>
              <a:rPr lang="en-US" altLang="en-US" dirty="0" smtClean="0"/>
              <a:t>Generally speaking, public health is:</a:t>
            </a:r>
          </a:p>
          <a:p>
            <a:pPr lvl="1"/>
            <a:r>
              <a:rPr lang="en-US" altLang="en-US" dirty="0" smtClean="0"/>
              <a:t>Focused on preventive rather than curative aspects of health</a:t>
            </a:r>
          </a:p>
          <a:p>
            <a:pPr lvl="1"/>
            <a:r>
              <a:rPr lang="en-US" altLang="en-US" dirty="0" smtClean="0"/>
              <a:t>Concerned with population-level, rather than individual-level health issues</a:t>
            </a:r>
          </a:p>
        </p:txBody>
      </p:sp>
      <p:sp>
        <p:nvSpPr>
          <p:cNvPr id="17413"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FAEC25-A9A8-4825-B4E4-68F3281E6D53}"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Public Health</a:t>
            </a:r>
            <a:br>
              <a:rPr lang="en-US" smtClean="0"/>
            </a:br>
            <a:r>
              <a:rPr lang="en-US" smtClean="0"/>
              <a:t>Informatics (PHI)?</a:t>
            </a:r>
            <a:endParaRPr lang="en-US" dirty="0"/>
          </a:p>
        </p:txBody>
      </p:sp>
      <p:sp>
        <p:nvSpPr>
          <p:cNvPr id="9219" name="Content Placeholder 2"/>
          <p:cNvSpPr>
            <a:spLocks noGrp="1"/>
          </p:cNvSpPr>
          <p:nvPr>
            <p:ph sz="quarter" idx="14"/>
          </p:nvPr>
        </p:nvSpPr>
        <p:spPr/>
        <p:txBody>
          <a:bodyPr/>
          <a:lstStyle/>
          <a:p>
            <a:r>
              <a:rPr lang="en-US" dirty="0" smtClean="0"/>
              <a:t>PHI came about when public health officials began leveraging HIT in systematic ways</a:t>
            </a:r>
          </a:p>
          <a:p>
            <a:r>
              <a:rPr lang="en-US" dirty="0" smtClean="0"/>
              <a:t>PHI Definitions:</a:t>
            </a:r>
          </a:p>
          <a:p>
            <a:pPr lvl="1"/>
            <a:r>
              <a:rPr lang="en-US" dirty="0" smtClean="0"/>
              <a:t>“The science of applying information-age technology to serve the specialized needs of public health”</a:t>
            </a:r>
          </a:p>
          <a:p>
            <a:pPr lvl="1"/>
            <a:r>
              <a:rPr lang="en-US" dirty="0" smtClean="0"/>
              <a:t>“The systematic application of information and computer science to public health practice, research, and learning”</a:t>
            </a:r>
          </a:p>
        </p:txBody>
      </p:sp>
      <p:sp>
        <p:nvSpPr>
          <p:cNvPr id="6" name="Text Placeholder 5"/>
          <p:cNvSpPr>
            <a:spLocks noGrp="1"/>
          </p:cNvSpPr>
          <p:nvPr>
            <p:ph type="body" sz="quarter" idx="32"/>
          </p:nvPr>
        </p:nvSpPr>
        <p:spPr/>
        <p:txBody>
          <a:bodyPr/>
          <a:lstStyle/>
          <a:p>
            <a:r>
              <a:rPr lang="en-US" dirty="0" smtClean="0"/>
              <a:t>Sources:	</a:t>
            </a:r>
            <a:r>
              <a:rPr lang="en-US" dirty="0"/>
              <a:t> (</a:t>
            </a:r>
            <a:r>
              <a:rPr lang="en-US" dirty="0" err="1"/>
              <a:t>Friede</a:t>
            </a:r>
            <a:r>
              <a:rPr lang="en-US" dirty="0"/>
              <a:t> et al., 1995</a:t>
            </a:r>
            <a:r>
              <a:rPr lang="en-US" dirty="0" smtClean="0"/>
              <a:t>)</a:t>
            </a:r>
          </a:p>
          <a:p>
            <a:r>
              <a:rPr lang="en-US" dirty="0"/>
              <a:t>	 (</a:t>
            </a:r>
            <a:r>
              <a:rPr lang="en-US" dirty="0" err="1"/>
              <a:t>Yasnoff</a:t>
            </a:r>
            <a:r>
              <a:rPr lang="en-US" dirty="0"/>
              <a:t> et al., 2000)</a:t>
            </a:r>
          </a:p>
        </p:txBody>
      </p:sp>
      <p:sp>
        <p:nvSpPr>
          <p:cNvPr id="18437"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2861B-857B-423D-9DF3-BA25301BA38F}"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Public Health Informatics (PHI)</a:t>
            </a:r>
          </a:p>
        </p:txBody>
      </p:sp>
      <p:sp>
        <p:nvSpPr>
          <p:cNvPr id="23555" name="Content Placeholder 2"/>
          <p:cNvSpPr>
            <a:spLocks noGrp="1"/>
          </p:cNvSpPr>
          <p:nvPr>
            <p:ph sz="quarter" idx="14"/>
          </p:nvPr>
        </p:nvSpPr>
        <p:spPr/>
        <p:txBody>
          <a:bodyPr/>
          <a:lstStyle/>
          <a:p>
            <a:r>
              <a:rPr lang="en-US" altLang="en-US" dirty="0" smtClean="0"/>
              <a:t>How is PHI different from other informatics disciplines? </a:t>
            </a:r>
          </a:p>
          <a:p>
            <a:pPr lvl="1"/>
            <a:r>
              <a:rPr lang="en-US" altLang="en-US" dirty="0" smtClean="0"/>
              <a:t>A focus on prevention in populations</a:t>
            </a:r>
          </a:p>
          <a:p>
            <a:pPr lvl="1"/>
            <a:r>
              <a:rPr lang="en-US" altLang="en-US" dirty="0" smtClean="0"/>
              <a:t>Use of a wide range of interventions to achieve its goals</a:t>
            </a:r>
          </a:p>
          <a:p>
            <a:pPr lvl="1"/>
            <a:r>
              <a:rPr lang="en-US" altLang="en-US" dirty="0" smtClean="0"/>
              <a:t>Constraint by operating in a governmental context</a:t>
            </a:r>
          </a:p>
        </p:txBody>
      </p:sp>
      <p:sp>
        <p:nvSpPr>
          <p:cNvPr id="2" name="Text Placeholder 1"/>
          <p:cNvSpPr>
            <a:spLocks noGrp="1"/>
          </p:cNvSpPr>
          <p:nvPr>
            <p:ph type="body" sz="quarter" idx="32"/>
          </p:nvPr>
        </p:nvSpPr>
        <p:spPr/>
        <p:txBody>
          <a:bodyPr/>
          <a:lstStyle/>
          <a:p>
            <a:r>
              <a:rPr lang="en-US" altLang="en-US" smtClean="0"/>
              <a:t>Source: (Yasnoff  et al., 2000) </a:t>
            </a:r>
            <a:endParaRPr lang="en-US" altLang="en-US" dirty="0"/>
          </a:p>
        </p:txBody>
      </p:sp>
      <p:sp>
        <p:nvSpPr>
          <p:cNvPr id="1946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C89E4-369F-4C2E-9774-C086D601A1C7}"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PHOTO" val=""/>
  <p:tag name="MMPROD_1LOGO" val=""/>
  <p:tag name="MMPROD_10533PHOTO" val=""/>
  <p:tag name="MMPROD_10533LOGO" val="iVBORw0KGgoAAAANSUhEUgAAAIgAAAAyCAYAAACH65NBAAAAGXRFWHRTb2Z0d2FyZQBBZG9iZSBJbWFnZVJlYWR5ccllPAAACuNJREFUeNrsXWtsFNcVPmdmdmZ3vd611w/8AGygvIIhCqJpSlJUR22j0kiJUIsqtUJKf6SqqkZRlShSVVWtmlaq+oMfVf+0VX9UqtQf/ZGWvqSIkiikyBAeBgMG/MCAscHr977ncXru7Jjw2PeuEfu40sU7s+Px3HO/c853zj13QCKCequ3TE2qi6DesjVl5QMi1qVRb3a736vULUi95WdB7lmSt145Aha1cy/sTrpxhn777x/zp2V8+9Vk2Z4wlmwEVXkTEA7yM0WAIH9TJ6Ef5iO/oSMn/wKh5SV+LiPjtYb5bb7+u3x/L1Q2L0O7W7TAY7oKkcSHMDp9lO4uzsOVSZ1l8MDg6NfvFQYQ9jX9JEEDCyv/J0IkiPNEAvRxH+I+W7bhWpbGg91JYPaB4irETgKajIel6D4G2Wk+c4mFEX5YQClwmx2gSO8SWT0oy9XjJhTpi+hRX4fmhilcjP6JGt2/oz+8P8lKk0wrh7xIKlFc8JFCut3iuof/7eHuKetIEzoxSFDoRUHPZHf+/Ui8nQGwhj+pGf6CDDK+y9d3QRXxMFsOkgTEPwmhEwKed/C5rf/E3ZteArfayMoiFQeQ4iErO5OAq6AOxd+TQHYsJWZwLd9gaR4ky3QhVh8ls/0NW0VSFCAVt8Gunj/jC9sOsttuZpDIjw8gK9NRSU3wG0n6GYOjsRrB8QhQFBXIMnywtfvn0Nu+l0/5cil0LUcxCmjKL5hr9YIARy2E+YKXaW4gmTpwV+/3IejbzGe1bCCpXYCY1ksMikNk6qrw1TWU5GDWxZ5lfWs/NPk+y2ea6wB5uEUTPgbHT9jcBkBSatB28piRGUln0+dAc3WkjWZrGCAyC+VH7Fp2ieHXYgZZhIRkWQBtgS2gyCLCc2eyIrUHEMN8gcHxOum6u1pyHkWz1kZPG8uiJVtqoqYAgj/Yz1ELuxbTaLHNbC03EW+6ZA9zEp9DVGsYIJaTO3eJlD3uhfsTfIXK1TLtLGU5yiQIAMpVbpF6JqsAbZHEUoTCgtAgS56oNtTIMC38+t7tLJDvkcGuxaUWPQmYtGJg6oYdFmsuL99TLjZExlgyAvPhmUKWNTI9GgNehqaGVtAkbwp6mBueKVRJ2S6uboCQDQ4D/B4VuoPvIFkdJBc5ZCZ1aJFOHw4dg+mFUfB7DezvO0B+d4+Ym0KBJokU+K3ZCXpvQKyWTXKPlepB8eU9+2FL18sEloa5xiksV0yPsnU1IEuCs7oBIjQ7ocexf2c/+9t9lsGK73IVCTY23+Mz1+D8xAAfnYFI4g5HAJ9HSe4p1uuhjMInXOd+Ekpd4FRktEkn0Zf4YbV8Ihm2XiEwLQFMPRNIqhsgYvW3K7gWOpv3iHQ6FAkOJrWAcTNMR89/wIfD3Afx+W0xUJXSyhoCDc1shfpgbWsDT25YeIpi7SQrQwO7vEMoYYByUEsSNRNiIW9y7iZb2Hk+Fa9NCyJksb51h72QiFjcKqKt6QrB4MhpWI5ddQByF9a3aVDk2tMKQaagrxuDvjfKErOyhRMEWkxpVgIuvksyHpKwDDdD19mChLK5t6oFiBAS2YUzlgxS8QkxMnXAhfgdOnHlBB9e4X4LhHizhIYFPWNZohi+hxhjHksGpCcZ8JpJpy+dhKXohA32lAWpPRdjQ6KUZJhwLagY9NGl40waRviM6Et2sc18pGxAfpycHU0Gw8jkVRi49hEfXnYAYtaqiylNoCJyuREagZHpQce1TGctW3yiB0MpMN4MjdORT/4ueJQzpqVsrrJetJzNFJsQta1HynKIaCNayRG//cPn9uCLO7ugzT/Fx3PZrEcdIFlCWtufnx0/DTNLlx3uMcvWw6rUIa1wMmr29MIzvd/Br+7+IWzsECF61irAOkDSElPGwUz4Fh2/fNzx0ze4Jx646O5CxA4vK4yToduTinaC3oP47Gd+Cl5tPZ921TlI3qZYhLUy0cjUMGzt1rErqEJv+0ZQ5R5m/Z9e2N3iYbVsrEgu4tKAkuxCu5sZJJuHWRF+D4Y5lc7d1AGSzlkzSnDHuu2gKr2gyAcYCOn8tAyytKFUMIoU/n0xV1mYRircxewgURkk8TDglq7X4OzYx7AYXU5HWJUyItOC1ShaJmfK4PGEgylfTRIEPN32esYqbqJCCywwKPkAjSxtDohBqxCSK2cILaZL9QgGsg562vbB+YlRPht+2IqUCyAILllbFU5jmObj9vWpfTXyqoJD6BMuREM0NHEOJCmKEpY8RrKEZVBU3Ny5G5oauu3tIllAYiuDiNY2rPkCnZ/4F5+aejhSKwtA7AfzeZpgx7pNcPGmJjbllI3x+9wBkOVeMHWmUipA1byuAsWuv3kYuPaByEfwqBbK5SGx2XcQ/N7X2JJoOVeaRV1IS6NwlaL00LsqAGH0AymSG5/f/i1ob5qk23N/ZZDM8FdWvlv80jbT2gSa603mAbvBsKCamm2l3MwWO5qT0Oafwe7gjP2FVcImMZOtbbAxCGuaOkDKc6OP4CteTVS2py09xJW1gBV/hW+9EuKDlqLoka4DGnQHksYgu5wQ+0OjFEXg398oltTJ0GWsKuvhtIQehUh8DNzqPI9VL8MdTZ7wZpb90zyvrrzT+Iap0+Ejb/Onf3AfvX99qGwkVTwKuVxM74w1oKpfKVdIxlph7wiDanwTkqhI01x95XRbZDLntYRVlws0Z3bCTM4nzMVSQAJOJVM5Vik/1YD6a7LyNbwouwr8jXtuBNPNfVqAiMtLXWSsv7GoUjDF5sawjEya+ChALAqhjE1kvzgAq1zfSrNOVSEfkaiLJkT+Q3AgKzdAksYnoCnr2Y5ogFW6sciJ/+GeqcSigGKrkChrrGR+JAAyuzzNnyIOSHIAZDHyN2j177cLX6syEe8khyTZhInQGOhGlENCqwiQSRD0raGA1FGpm79t/WDOSON3RDmDqE2N5QQIDU8ewz2eU+hzv8jcRao2LiG0HoT1mA6P0n+H3ucw8wqH0ksFmxBNUbC/72sY8ByoWGEYSZGjjsL43TE+EnmYaG4LcmpkDlr8v4Kn1j7HMZOvoPeCVYBrEQW76PYSXbg0CHPLZ/jsaUjooYIBYqoSBBqeqmT+ZUcjF28NQjgu6mzvQJrq9nROxKT/nDmB7f4/YlvjG2ToUC1JqpT1SABMLY7B7TlhVkWV+pjjfwsaIL76rAYeNVGhwTArChuLheQUnRk9xTxkxLEgeS33C0HF6OTIYXxmQ5PUHTxkJdk1KSqk8vpUudYjwdZD9Rp0bvgsa40Ah72jrah1o/kIVaIMhMLbxdgRK0THho7CYlTUpl6DDLWpmWioBcO3btNy7Jewq2cWe9q+CQ3QSUbCeXsgViZAxH6Qmfh1mJy9whZRaE0IctRkZmySvQNctffrPvFkVNSdmKntoyKROR0eo4Gr/4MbMx/z1+ccRUmb6s8Wp+gsyHGanD0MT/dewI6mL2OLfxc0aK1M6rTKSwLwhFouk4auim2TK/tbYkUvJoq9k5a1jKhEQTfR2QT9hMZtbBkSegzmwiG6fncURqcvcmh7nr+64LjYaCbX8Mhi3aP3tvPzAe6d3Lu5t0Lq7Xir88rL1W8inLvo8I+CucdDshFy2eF0/5Oe8XBIqCgrEHUfN7lPO+CwHrE4eQLkfmEIQHicvrKwU4kAEcRy0RGMWeK9XA4w/JCl8PcJAojpgCTi5DzS7uwvBiD1VkMt7XJ//T8Wqrd07f8CDACjxVlcKTAfYgAAAABJRU5ErkJggg=="/>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MxMzEzMSIvPg0KCQk8dWljb2xvciBuYW1lPSJnbG93IiB2YWx1ZT0iMHgwMDAwMDAiLz4NCgkJPHVpY29sb3IgbmFtZT0idGV4dCIgdmFsdWU9IjB4RkZGRkZGIi8+DQoJCTx1aWNvbG9yIG5hbWU9ImxpZ2h0IiB2YWx1ZT0iMHg4Njg1NzAiLz4NCgkJPHVpY29sb3IgbmFtZT0ic2hhZG93IiB2YWx1ZT0iMHgwMDAwMDAiLz4NCgkJPHVpY29sb3IgbmFtZT0iYmFja2dyb3VuZCIgdmFsdWU9IjB4QzBDMEMwIi8+DQoJPC9jb2xvcnM+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dHJ1ZSIvPg0KCQk8dWlzaG93IG5hbWU9InByZXNlbnRlcmJpbyIgdmFsdWU9ImZhbHN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7.0&quot;&gt;&lt;object type=&quot;1&quot; unique_id=&quot;10001&quot;&gt;&lt;property id=&quot;20141&quot; value=&quot;Component 5 Unit 6 - Evolution of Public Health Informatic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Users\mbruck\Desktop\final version 3 working files 3.27.2012 USE ME\comp5\comp5_unit4&quot;/&gt;&lt;property id=&quot;20225&quot; value=&quot;C:\Documents and Settings\dmurphy\Desktop\Eta Berner HIT Grant\Component 5\5_6_PHI\PHI\Completed\&quot;/&gt;&lt;property id=&quot;20226&quot; value=&quot;P:\ONC_Workforce\Comp 5\Unit 4\comp5_unit4_lecture_slides.pptx&quot;/&gt;&lt;property id=&quot;20250&quot; value=&quot;0&quot;/&gt;&lt;property id=&quot;20251&quot; value=&quot;1&quot;/&gt;&lt;property id=&quot;20259&quot; value=&quot;0&quot;/&gt;&lt;object type=&quot;8&quot; unique_id=&quot;10492&quot;&gt;&lt;/object&gt;&lt;object type=&quot;2&quot; unique_id=&quot;10493&quot;&gt;&lt;object type=&quot;3&quot; unique_id=&quot;10495&quot;&gt;&lt;property id=&quot;20148&quot; value=&quot;5&quot;/&gt;&lt;property id=&quot;20300&quot; value=&quot;Slide 3 - &amp;quot;Outline&amp;quot;&quot;/&gt;&lt;property id=&quot;20302&quot; value=&quot;0&quot;/&gt;&lt;property id=&quot;20303&quot; value=&quot;Evolution of Health IT - Evolution of Public Health Informatics&quot;/&gt;&lt;property id=&quot;20307&quot; value=&quot;257&quot;/&gt;&lt;property id=&quot;20309&quot; value=&quot;10533&quot;/&gt;&lt;property id=&quot;20312&quot; value=&quot;0&quot;/&gt;&lt;/object&gt;&lt;object type=&quot;3&quot; unique_id=&quot;10496&quot;&gt;&lt;property id=&quot;20148&quot; value=&quot;5&quot;/&gt;&lt;property id=&quot;20300&quot; value=&quot;Slide 4 - &amp;quot;Public Health’s Mission&amp;quot;&quot;/&gt;&lt;property id=&quot;20302&quot; value=&quot;0&quot;/&gt;&lt;property id=&quot;20303&quot; value=&quot;Evolution of Health IT - Evolution of Public Health Informatics&quot;/&gt;&lt;property id=&quot;20307&quot; value=&quot;258&quot;/&gt;&lt;property id=&quot;20309&quot; value=&quot;10533&quot;/&gt;&lt;property id=&quot;20312&quot; value=&quot;0&quot;/&gt;&lt;/object&gt;&lt;object type=&quot;3&quot; unique_id=&quot;10497&quot;&gt;&lt;property id=&quot;20148&quot; value=&quot;5&quot;/&gt;&lt;property id=&quot;20300&quot; value=&quot;Slide 5 - &amp;quot;Essential Public Health Services&amp;quot;&quot;/&gt;&lt;property id=&quot;20302&quot; value=&quot;0&quot;/&gt;&lt;property id=&quot;20303&quot; value=&quot;Evolution of Health IT - Evolution of Public Health Informatics&quot;/&gt;&lt;property id=&quot;20307&quot; value=&quot;259&quot;/&gt;&lt;property id=&quot;20309&quot; value=&quot;10533&quot;/&gt;&lt;property id=&quot;20312&quot; value=&quot;0&quot;/&gt;&lt;/object&gt;&lt;object type=&quot;3&quot; unique_id=&quot;10498&quot;&gt;&lt;property id=&quot;20148&quot; value=&quot;5&quot;/&gt;&lt;property id=&quot;20300&quot; value=&quot;Slide 6 - &amp;quot;Essential Public Health Services 2&amp;quot;&quot;/&gt;&lt;property id=&quot;20302&quot; value=&quot;0&quot;/&gt;&lt;property id=&quot;20303&quot; value=&quot;Evolution of Health IT - Evolution of Public Health Informatics&quot;/&gt;&lt;property id=&quot;20307&quot; value=&quot;260&quot;/&gt;&lt;property id=&quot;20309&quot; value=&quot;10533&quot;/&gt;&lt;property id=&quot;20312&quot; value=&quot;0&quot;/&gt;&lt;/object&gt;&lt;object type=&quot;3&quot; unique_id=&quot;10499&quot;&gt;&lt;property id=&quot;20148&quot; value=&quot;5&quot;/&gt;&lt;property id=&quot;20300&quot; value=&quot;Slide 7 - &amp;quot;Public Health&amp;quot;&quot;/&gt;&lt;property id=&quot;20302&quot; value=&quot;0&quot;/&gt;&lt;property id=&quot;20303&quot; value=&quot;Evolution of Health IT - Evolution of Public Health Informatics&quot;/&gt;&lt;property id=&quot;20307&quot; value=&quot;261&quot;/&gt;&lt;property id=&quot;20309&quot; value=&quot;10533&quot;/&gt;&lt;property id=&quot;20312&quot; value=&quot;0&quot;/&gt;&lt;/object&gt;&lt;object type=&quot;3&quot; unique_id=&quot;10500&quot;&gt;&lt;property id=&quot;20148&quot; value=&quot;5&quot;/&gt;&lt;property id=&quot;20300&quot; value=&quot;Slide 8 - &amp;quot;What is Public Health&amp;#x0D;&amp;#x0A;Informatics (PHI)?&amp;quot;&quot;/&gt;&lt;property id=&quot;20302&quot; value=&quot;0&quot;/&gt;&lt;property id=&quot;20303&quot; value=&quot;Evolution of Health IT - Evolution of Public Health Informatics&quot;/&gt;&lt;property id=&quot;20307&quot; value=&quot;262&quot;/&gt;&lt;property id=&quot;20309&quot; value=&quot;10533&quot;/&gt;&lt;property id=&quot;20312&quot; value=&quot;0&quot;/&gt;&lt;/object&gt;&lt;object type=&quot;3&quot; unique_id=&quot;10501&quot;&gt;&lt;property id=&quot;20148&quot; value=&quot;5&quot;/&gt;&lt;property id=&quot;20300&quot; value=&quot;Slide 9 - &amp;quot;Public Health Informatics (PHI)&amp;quot;&quot;/&gt;&lt;property id=&quot;20302&quot; value=&quot;0&quot;/&gt;&lt;property id=&quot;20303&quot; value=&quot;Evolution of Health IT - Evolution of Public Health Informatics&quot;/&gt;&lt;property id=&quot;20307&quot; value=&quot;263&quot;/&gt;&lt;property id=&quot;20309&quot; value=&quot;10533&quot;/&gt;&lt;property id=&quot;20312&quot; value=&quot;0&quot;/&gt;&lt;/object&gt;&lt;object type=&quot;3&quot; unique_id=&quot;10502&quot;&gt;&lt;property id=&quot;20148&quot; value=&quot;5&quot;/&gt;&lt;property id=&quot;20300&quot; value=&quot;Slide 10 - &amp;quot;PHI Professionals&amp;quot;&quot;/&gt;&lt;property id=&quot;20302&quot; value=&quot;0&quot;/&gt;&lt;property id=&quot;20303&quot; value=&quot;Evolution of Health IT - Evolution of Public Health Informatics&quot;/&gt;&lt;property id=&quot;20307&quot; value=&quot;264&quot;/&gt;&lt;property id=&quot;20309&quot; value=&quot;10533&quot;/&gt;&lt;property id=&quot;20312&quot; value=&quot;0&quot;/&gt;&lt;/object&gt;&lt;object type=&quot;3&quot; unique_id=&quot;10503&quot;&gt;&lt;property id=&quot;20148&quot; value=&quot;5&quot;/&gt;&lt;property id=&quot;20300&quot; value=&quot;Slide 11 - &amp;quot;Evolution of &amp;#x0D;&amp;#x0A;Public Health Informatics&amp;quot;&quot;/&gt;&lt;property id=&quot;20302&quot; value=&quot;0&quot;/&gt;&lt;property id=&quot;20303&quot; value=&quot;Evolution of Health IT - Evolution of Public Health Informatics&quot;/&gt;&lt;property id=&quot;20307&quot; value=&quot;301&quot;/&gt;&lt;property id=&quot;20309&quot; value=&quot;10533&quot;/&gt;&lt;property id=&quot;20312&quot; value=&quot;0&quot;/&gt;&lt;/object&gt;&lt;object type=&quot;3&quot; unique_id=&quot;10505&quot;&gt;&lt;property id=&quot;20148&quot; value=&quot;5&quot;/&gt;&lt;property id=&quot;20300&quot; value=&quot;Slide 13 - &amp;quot;Early PHI Applications&amp;quot;&quot;/&gt;&lt;property id=&quot;20302&quot; value=&quot;0&quot;/&gt;&lt;property id=&quot;20303&quot; value=&quot;Evolution of Health IT - Evolution of Public Health Informatics&quot;/&gt;&lt;property id=&quot;20307&quot; value=&quot;266&quot;/&gt;&lt;property id=&quot;20309&quot; value=&quot;10533&quot;/&gt;&lt;property id=&quot;20312&quot; value=&quot;0&quot;/&gt;&lt;/object&gt;&lt;object type=&quot;3&quot; unique_id=&quot;10506&quot;&gt;&lt;property id=&quot;20148&quot; value=&quot;5&quot;/&gt;&lt;property id=&quot;20300&quot; value=&quot;Slide 14 - &amp;quot;Potential Data Sources for &amp;#x0D;&amp;#x0A;Syndromic Surveillance&amp;quot;&quot;/&gt;&lt;property id=&quot;20302&quot; value=&quot;0&quot;/&gt;&lt;property id=&quot;20303&quot; value=&quot;Evolution of Health IT - Evolution of Public Health Informatics&quot;/&gt;&lt;property id=&quot;20307&quot; value=&quot;299&quot;/&gt;&lt;property id=&quot;20309&quot; value=&quot;10533&quot;/&gt;&lt;property id=&quot;20312&quot; value=&quot;0&quot;/&gt;&lt;/object&gt;&lt;object type=&quot;3&quot; unique_id=&quot;10507&quot;&gt;&lt;property id=&quot;20148&quot; value=&quot;5&quot;/&gt;&lt;property id=&quot;20300&quot; value=&quot;Slide 16 - &amp;quot;Syndromic Surveillance&amp;quot;&quot;/&gt;&lt;property id=&quot;20302&quot; value=&quot;0&quot;/&gt;&lt;property id=&quot;20303&quot; value=&quot;Evolution of Health IT - Evolution of Public Health Informatics&quot;/&gt;&lt;property id=&quot;20307&quot; value=&quot;288&quot;/&gt;&lt;property id=&quot;20309&quot; value=&quot;10533&quot;/&gt;&lt;property id=&quot;20312&quot; value=&quot;0&quot;/&gt;&lt;/object&gt;&lt;object type=&quot;3&quot; unique_id=&quot;10508&quot;&gt;&lt;property id=&quot;20148&quot; value=&quot;5&quot;/&gt;&lt;property id=&quot;20300&quot; value=&quot;Slide 17 - &amp;quot;BioSense&amp;quot;&quot;/&gt;&lt;property id=&quot;20302&quot; value=&quot;0&quot;/&gt;&lt;property id=&quot;20303&quot; value=&quot;Evolution of Health IT - Evolution of Public Health Informatics&quot;/&gt;&lt;property id=&quot;20307&quot; value=&quot;273&quot;/&gt;&lt;property id=&quot;20309&quot; value=&quot;10533&quot;/&gt;&lt;property id=&quot;20312&quot; value=&quot;0&quot;/&gt;&lt;/object&gt;&lt;object type=&quot;3&quot; unique_id=&quot;10509&quot;&gt;&lt;property id=&quot;20148&quot; value=&quot;5&quot;/&gt;&lt;property id=&quot;20300&quot; value=&quot;Slide 18 - &amp;quot;States Participating in BioSense&amp;quot;&quot;/&gt;&lt;property id=&quot;20302&quot; value=&quot;0&quot;/&gt;&lt;property id=&quot;20303&quot; value=&quot;Evolution of Health IT - Evolution of Public Health Informatics&quot;/&gt;&lt;property id=&quot;20307&quot; value=&quot;280&quot;/&gt;&lt;property id=&quot;20309&quot; value=&quot;10533&quot;/&gt;&lt;property id=&quot;20312&quot; value=&quot;0&quot;/&gt;&lt;/object&gt;&lt;object type=&quot;3&quot; unique_id=&quot;10510&quot;&gt;&lt;property id=&quot;20148&quot; value=&quot;5&quot;/&gt;&lt;property id=&quot;20300&quot; value=&quot;Slide 19 - &amp;quot;History of BioSense&amp;quot;&quot;/&gt;&lt;property id=&quot;20302&quot; value=&quot;0&quot;/&gt;&lt;property id=&quot;20303&quot; value=&quot;Evolution of Health IT - Evolution of Public Health Informatics&quot;/&gt;&lt;property id=&quot;20307&quot; value=&quot;279&quot;/&gt;&lt;property id=&quot;20309&quot; value=&quot;10533&quot;/&gt;&lt;property id=&quot;20312&quot; value=&quot;0&quot;/&gt;&lt;/object&gt;&lt;object type=&quot;3&quot; unique_id=&quot;10511&quot;&gt;&lt;property id=&quot;20148&quot; value=&quot;5&quot;/&gt;&lt;property id=&quot;20300&quot; value=&quot;Slide 20 - &amp;quot;BioSense and &amp;#x0D;&amp;#x0A;California Wildfires&amp;quot;&quot;/&gt;&lt;property id=&quot;20302&quot; value=&quot;0&quot;/&gt;&lt;property id=&quot;20303&quot; value=&quot;Evolution of Health IT - Evolution of Public Health Informatics&quot;/&gt;&lt;property id=&quot;20307&quot; value=&quot;277&quot;/&gt;&lt;property id=&quot;20309&quot; value=&quot;10533&quot;/&gt;&lt;property id=&quot;20312&quot; value=&quot;0&quot;/&gt;&lt;/object&gt;&lt;object type=&quot;3&quot; unique_id=&quot;10512&quot;&gt;&lt;property id=&quot;20148&quot; value=&quot;5&quot;/&gt;&lt;property id=&quot;20300&quot; value=&quot;Slide 23 - &amp;quot;California Wildfire 2007&amp;quot;&quot;/&gt;&lt;property id=&quot;20302&quot; value=&quot;0&quot;/&gt;&lt;property id=&quot;20303&quot; value=&quot;Evolution of Health IT - Evolution of Public Health Informatics&quot;/&gt;&lt;property id=&quot;20307&quot; value=&quot;285&quot;/&gt;&lt;property id=&quot;20309&quot; value=&quot;10533&quot;/&gt;&lt;property id=&quot;20312&quot; value=&quot;0&quot;/&gt;&lt;/object&gt;&lt;object type=&quot;3&quot; unique_id=&quot;10513&quot;&gt;&lt;property id=&quot;20148&quot; value=&quot;5&quot;/&gt;&lt;property id=&quot;20300&quot; value=&quot;Slide 24 - &amp;quot;California Wildfire 2007 2&amp;quot;&quot;/&gt;&lt;property id=&quot;20301&quot; value=&quot;Image - No Audio&quot;/&gt;&lt;property id=&quot;20302&quot; value=&quot;0&quot;/&gt;&lt;property id=&quot;20303&quot; value=&quot;Evolution of Health IT - Evolution of Public Health Informatics&quot;/&gt;&lt;property id=&quot;20307&quot; value=&quot;286&quot;/&gt;&lt;property id=&quot;20309&quot; value=&quot;10533&quot;/&gt;&lt;property id=&quot;20312&quot; value=&quot;0&quot;/&gt;&lt;/object&gt;&lt;object type=&quot;3&quot; unique_id=&quot;10514&quot;&gt;&lt;property id=&quot;20148&quot; value=&quot;5&quot;/&gt;&lt;property id=&quot;20300&quot; value=&quot;Slide 25 - &amp;quot;California Wildfire 2007 3&amp;quot;&quot;/&gt;&lt;property id=&quot;20301&quot; value=&quot;Image - No Audio&quot;/&gt;&lt;property id=&quot;20302&quot; value=&quot;0&quot;/&gt;&lt;property id=&quot;20303&quot; value=&quot;Evolution of Health IT - Evolution of Public Health Informatics&quot;/&gt;&lt;property id=&quot;20307&quot; value=&quot;300&quot;/&gt;&lt;property id=&quot;20309&quot; value=&quot;10533&quot;/&gt;&lt;property id=&quot;20312&quot; value=&quot;0&quot;/&gt;&lt;/object&gt;&lt;object type=&quot;3&quot; unique_id=&quot;10515&quot;&gt;&lt;property id=&quot;20148&quot; value=&quot;5&quot;/&gt;&lt;property id=&quot;20300&quot; value=&quot;Slide 26 - &amp;quot;California Wildfire 2007 4&amp;quot;&quot;/&gt;&lt;property id=&quot;20301&quot; value=&quot;Image - Smoke Plume&quot;/&gt;&lt;property id=&quot;20302&quot; value=&quot;0&quot;/&gt;&lt;property id=&quot;20303&quot; value=&quot;Evolution of Health IT - Evolution of Public Health Informatics&quot;/&gt;&lt;property id=&quot;20307&quot; value=&quot;287&quot;/&gt;&lt;property id=&quot;20309&quot; value=&quot;10533&quot;/&gt;&lt;property id=&quot;20312&quot; value=&quot;0&quot;/&gt;&lt;/object&gt;&lt;object type=&quot;3&quot; unique_id=&quot;10516&quot;&gt;&lt;property id=&quot;20148&quot; value=&quot;5&quot;/&gt;&lt;property id=&quot;20300&quot; value=&quot;Slide 27 - &amp;quot;# of ED visits and &amp;#x0D;&amp;#x0A;Diagnoses for Asthma&amp;quot;&quot;/&gt;&lt;property id=&quot;20302&quot; value=&quot;0&quot;/&gt;&lt;property id=&quot;20303&quot; value=&quot;Evolution of Health IT - Evolution of Public Health Informatics&quot;/&gt;&lt;property id=&quot;20307&quot; value=&quot;278&quot;/&gt;&lt;property id=&quot;20309&quot; value=&quot;10533&quot;/&gt;&lt;property id=&quot;20312&quot; value=&quot;0&quot;/&gt;&lt;/object&gt;&lt;object type=&quot;3&quot; unique_id=&quot;10517&quot;&gt;&lt;property id=&quot;20148&quot; value=&quot;5&quot;/&gt;&lt;property id=&quot;20300&quot; value=&quot;Slide 29 - &amp;quot;Local and State Efforts&amp;quot;&quot;/&gt;&lt;property id=&quot;20302&quot; value=&quot;0&quot;/&gt;&lt;property id=&quot;20303&quot; value=&quot;Evolution of Health IT - Evolution of Public Health Informatics&quot;/&gt;&lt;property id=&quot;20307&quot; value=&quot;275&quot;/&gt;&lt;property id=&quot;20309&quot; value=&quot;10533&quot;/&gt;&lt;property id=&quot;20312&quot; value=&quot;0&quot;/&gt;&lt;/object&gt;&lt;object type=&quot;3&quot; unique_id=&quot;10518&quot;&gt;&lt;property id=&quot;20148&quot; value=&quot;5&quot;/&gt;&lt;property id=&quot;20300&quot; value=&quot;Slide 30 - &amp;quot;Syndromic Surveillance &amp;#x0D;&amp;#x0A;for Special Events&amp;quot;&quot;/&gt;&lt;property id=&quot;20302&quot; value=&quot;0&quot;/&gt;&lt;property id=&quot;20303&quot; value=&quot;Evolution of Health IT - Evolution of Public Health Informatics&quot;/&gt;&lt;property id=&quot;20307&quot; value=&quot;289&quot;/&gt;&lt;property id=&quot;20309&quot; value=&quot;10533&quot;/&gt;&lt;property id=&quot;20312&quot; value=&quot;0&quot;/&gt;&lt;/object&gt;&lt;object type=&quot;3&quot; unique_id=&quot;10519&quot;&gt;&lt;property id=&quot;20148&quot; value=&quot;5&quot;/&gt;&lt;property id=&quot;20300&quot; value=&quot;Slide 31 - &amp;quot;Syndromic Surveillance &amp;#x0D;&amp;#x0A;FIFA World Cup&amp;quot;&quot;/&gt;&lt;property id=&quot;20302&quot; value=&quot;0&quot;/&gt;&lt;property id=&quot;20303&quot; value=&quot;Evolution of Health IT - Evolution of Public Health Informatics&quot;/&gt;&lt;property id=&quot;20307&quot; value=&quot;290&quot;/&gt;&lt;property id=&quot;20309&quot; value=&quot;10533&quot;/&gt;&lt;property id=&quot;20312&quot; value=&quot;0&quot;/&gt;&lt;/object&gt;&lt;object type=&quot;3&quot; unique_id=&quot;10520&quot;&gt;&lt;property id=&quot;20148&quot; value=&quot;5&quot;/&gt;&lt;property id=&quot;20300&quot; value=&quot;Slide 32 - &amp;quot;Syndromic Surveillance &amp;#x0D;&amp;#x0A;Riots at G8 Summit&amp;quot;&quot;/&gt;&lt;property id=&quot;20302&quot; value=&quot;0&quot;/&gt;&lt;property id=&quot;20303&quot; value=&quot;Evolution of Health IT - Evolution of Public Health Informatics&quot;/&gt;&lt;property id=&quot;20307&quot; value=&quot;291&quot;/&gt;&lt;property id=&quot;20309&quot; value=&quot;10533&quot;/&gt;&lt;property id=&quot;20312&quot; value=&quot;0&quot;/&gt;&lt;/object&gt;&lt;object type=&quot;3&quot; unique_id=&quot;10521&quot;&gt;&lt;property id=&quot;20148&quot; value=&quot;5&quot;/&gt;&lt;property id=&quot;20300&quot; value=&quot;Slide 33 - &amp;quot;Syndromic Surveillance &amp;#x0D;&amp;#x0A;World Series&amp;quot;&quot;/&gt;&lt;property id=&quot;20302&quot; value=&quot;0&quot;/&gt;&lt;property id=&quot;20303&quot; value=&quot;Evolution of Health IT - Evolution of Public Health Informatics&quot;/&gt;&lt;property id=&quot;20307&quot; value=&quot;292&quot;/&gt;&lt;property id=&quot;20309&quot; value=&quot;10533&quot;/&gt;&lt;property id=&quot;20312&quot; value=&quot;0&quot;/&gt;&lt;/object&gt;&lt;object type=&quot;3&quot; unique_id=&quot;10522&quot;&gt;&lt;property id=&quot;20148&quot; value=&quot;5&quot;/&gt;&lt;property id=&quot;20300&quot; value=&quot;Slide 34 - &amp;quot;Syndromic Surveillance &amp;#x0D;&amp;#x0A;Super Bowl&amp;quot;&quot;/&gt;&lt;property id=&quot;20302&quot; value=&quot;0&quot;/&gt;&lt;property id=&quot;20303&quot; value=&quot;Evolution of Health IT - Evolution of Public Health Informatics&quot;/&gt;&lt;property id=&quot;20307&quot; value=&quot;276&quot;/&gt;&lt;property id=&quot;20309&quot; value=&quot;10533&quot;/&gt;&lt;property id=&quot;20312&quot; value=&quot;0&quot;/&gt;&lt;/object&gt;&lt;object type=&quot;3&quot; unique_id=&quot;10523&quot;&gt;&lt;property id=&quot;20148&quot; value=&quot;5&quot;/&gt;&lt;property id=&quot;20300&quot; value=&quot;Slide 35 - &amp;quot;Syndromic Surveillance &amp;#x0D;&amp;#x0A;Kentucky Derby&amp;quot;&quot;/&gt;&lt;property id=&quot;20302&quot; value=&quot;0&quot;/&gt;&lt;property id=&quot;20303&quot; value=&quot;Evolution of Health IT - Evolution of Public Health Informatics&quot;/&gt;&lt;property id=&quot;20307&quot; value=&quot;293&quot;/&gt;&lt;property id=&quot;20309&quot; value=&quot;10533&quot;/&gt;&lt;property id=&quot;20312&quot; value=&quot;0&quot;/&gt;&lt;/object&gt;&lt;object type=&quot;3&quot; unique_id=&quot;10524&quot;&gt;&lt;property id=&quot;20148&quot; value=&quot;5&quot;/&gt;&lt;property id=&quot;20300&quot; value=&quot;Slide 36 - &amp;quot;Syndromic Surveillance &amp;#x0D;&amp;#x0A;H1N1 Pandemic &amp;quot;&quot;/&gt;&lt;property id=&quot;20302&quot; value=&quot;0&quot;/&gt;&lt;property id=&quot;20303&quot; value=&quot;Evolution of Health IT - Evolution of Public Health Informatics&quot;/&gt;&lt;property id=&quot;20307&quot; value=&quot;294&quot;/&gt;&lt;property id=&quot;20309&quot; value=&quot;10533&quot;/&gt;&lt;property id=&quot;20312&quot; value=&quot;0&quot;/&gt;&lt;/object&gt;&lt;object type=&quot;3&quot; unique_id=&quot;10525&quot;&gt;&lt;property id=&quot;20148&quot; value=&quot;5&quot;/&gt;&lt;property id=&quot;20300&quot; value=&quot;Slide 37 - &amp;quot;Syndromic Surveillance &amp;#x0D;&amp;#x0A;for H1N1 Pandemic&amp;quot;&quot;/&gt;&lt;property id=&quot;20302&quot; value=&quot;0&quot;/&gt;&lt;property id=&quot;20303&quot; value=&quot;Evolution of Health IT - Evolution of Public Health Informatics&quot;/&gt;&lt;property id=&quot;20307&quot; value=&quot;295&quot;/&gt;&lt;property id=&quot;20309&quot; value=&quot;10533&quot;/&gt;&lt;property id=&quot;20312&quot; value=&quot;0&quot;/&gt;&lt;/object&gt;&lt;object type=&quot;3&quot; unique_id=&quot;10526&quot;&gt;&lt;property id=&quot;20148&quot; value=&quot;5&quot;/&gt;&lt;property id=&quot;20300&quot; value=&quot;Slide 38 - &amp;quot;Future of Syndromic Surveillance&amp;quot;&quot;/&gt;&lt;property id=&quot;20302&quot; value=&quot;0&quot;/&gt;&lt;property id=&quot;20303&quot; value=&quot;Evolution of Health IT - Evolution of Public Health Informatics&quot;/&gt;&lt;property id=&quot;20307&quot; value=&quot;274&quot;/&gt;&lt;property id=&quot;20309&quot; value=&quot;10533&quot;/&gt;&lt;property id=&quot;20312&quot; value=&quot;0&quot;/&gt;&lt;/object&gt;&lt;object type=&quot;3&quot; unique_id=&quot;10527&quot;&gt;&lt;property id=&quot;20148&quot; value=&quot;5&quot;/&gt;&lt;property id=&quot;20300&quot; value=&quot;Slide 39 - &amp;quot;Emerging PHI Applications&amp;quot;&quot;/&gt;&lt;property id=&quot;20302&quot; value=&quot;0&quot;/&gt;&lt;property id=&quot;20303&quot; value=&quot;Evolution of Health IT - Evolution of Public Health Informatics&quot;/&gt;&lt;property id=&quot;20307&quot; value=&quot;267&quot;/&gt;&lt;property id=&quot;20309&quot; value=&quot;10533&quot;/&gt;&lt;property id=&quot;20312&quot; value=&quot;0&quot;/&gt;&lt;/object&gt;&lt;object type=&quot;3&quot; unique_id=&quot;10528&quot;&gt;&lt;property id=&quot;20148&quot; value=&quot;5&quot;/&gt;&lt;property id=&quot;20300&quot; value=&quot;Slide 40 - &amp;quot;Geographic Information Systems&amp;quot;&quot;/&gt;&lt;property id=&quot;20302&quot; value=&quot;0&quot;/&gt;&lt;property id=&quot;20303&quot; value=&quot;Evolution of Health IT - Evolution of Public Health Informatics&quot;/&gt;&lt;property id=&quot;20307&quot; value=&quot;303&quot;/&gt;&lt;property id=&quot;20309&quot; value=&quot;10533&quot;/&gt;&lt;property id=&quot;20312&quot; value=&quot;0&quot;/&gt;&lt;/object&gt;&lt;object type=&quot;3&quot; unique_id=&quot;10530&quot;&gt;&lt;property id=&quot;20148&quot; value=&quot;5&quot;/&gt;&lt;property id=&quot;20300&quot; value=&quot;Slide 43 - &amp;quot;Future PHI Applications&amp;quot;&quot;/&gt;&lt;property id=&quot;20302&quot; value=&quot;0&quot;/&gt;&lt;property id=&quot;20303&quot; value=&quot;Evolution of Health IT - Evolution of Public Health Informatics&quot;/&gt;&lt;property id=&quot;20307&quot; value=&quot;268&quot;/&gt;&lt;property id=&quot;20309&quot; value=&quot;10533&quot;/&gt;&lt;property id=&quot;20312&quot; value=&quot;0&quot;/&gt;&lt;/object&gt;&lt;object type=&quot;3&quot; unique_id=&quot;10531&quot;&gt;&lt;property id=&quot;20148&quot; value=&quot;5&quot;/&gt;&lt;property id=&quot;20300&quot; value=&quot;Slide 44 - &amp;quot;Evolution of Public Health Informatics Summary&amp;quot;&quot;/&gt;&lt;property id=&quot;20302&quot; value=&quot;0&quot;/&gt;&lt;property id=&quot;20303&quot; value=&quot;Evolution of Health IT - Evolution of Public Health Informatics&quot;/&gt;&lt;property id=&quot;20307&quot; value=&quot;302&quot;/&gt;&lt;property id=&quot;20309&quot; value=&quot;10533&quot;/&gt;&lt;property id=&quot;20312&quot; value=&quot;0&quot;/&gt;&lt;/object&gt;&lt;object type=&quot;3&quot; unique_id=&quot;10898&quot;&gt;&lt;property id=&quot;20148&quot; value=&quot;5&quot;/&gt;&lt;property id=&quot;20300&quot; value=&quot;Slide 15 - &amp;quot;Potential Data Sources for &amp;#x0D;&amp;#x0A;Syndromic Surveillance 2&amp;quot;&quot;/&gt;&lt;property id=&quot;20307&quot; value=&quot;306&quot;/&gt;&lt;property id=&quot;20309&quot; value=&quot;-1&quot;/&gt;&lt;/object&gt;&lt;object type=&quot;3&quot; unique_id=&quot;10899&quot;&gt;&lt;property id=&quot;20148&quot; value=&quot;5&quot;/&gt;&lt;property id=&quot;20300&quot; value=&quot;Slide 21 - &amp;quot;BioSense and &amp;#x0D;&amp;#x0A;California Wildfires 2&amp;quot;&quot;/&gt;&lt;property id=&quot;20307&quot; value=&quot;308&quot;/&gt;&lt;property id=&quot;20309&quot; value=&quot;-1&quot;/&gt;&lt;/object&gt;&lt;object type=&quot;3&quot; unique_id=&quot;10900&quot;&gt;&lt;property id=&quot;20148&quot; value=&quot;5&quot;/&gt;&lt;property id=&quot;20300&quot; value=&quot;Slide 22 - &amp;quot;BioSense and &amp;#x0D;&amp;#x0A;California Wildfires 3&amp;quot;&quot;/&gt;&lt;property id=&quot;20307&quot; value=&quot;309&quot;/&gt;&lt;property id=&quot;20309&quot; value=&quot;-1&quot;/&gt;&lt;/object&gt;&lt;object type=&quot;3&quot; unique_id=&quot;11117&quot;&gt;&lt;property id=&quot;20148&quot; value=&quot;5&quot;/&gt;&lt;property id=&quot;20300&quot; value=&quot;Slide 1 - &amp;quot;History of Health Information Technology in the U.S.&amp;quot;&quot;/&gt;&lt;property id=&quot;20307&quot; value=&quot;318&quot;/&gt;&lt;property id=&quot;20309&quot; value=&quot;-1&quot;/&gt;&lt;/object&gt;&lt;object type=&quot;3&quot; unique_id=&quot;11118&quot;&gt;&lt;property id=&quot;20148&quot; value=&quot;5&quot;/&gt;&lt;property id=&quot;20300&quot; value=&quot;Slide 2 - &amp;quot;Evolution of Public Health Informatics&amp;#x0D;&amp;#x0A;Learning Objectives&amp;quot;&quot;/&gt;&lt;property id=&quot;20307&quot; value=&quot;312&quot;/&gt;&lt;property id=&quot;20309&quot; value=&quot;-1&quot;/&gt;&lt;/object&gt;&lt;object type=&quot;3&quot; unique_id=&quot;11119&quot;&gt;&lt;property id=&quot;20148&quot; value=&quot;5&quot;/&gt;&lt;property id=&quot;20300&quot; value=&quot;Slide 12 - &amp;quot;Bioterrorism&amp;quot;&quot;/&gt;&lt;property id=&quot;20307&quot; value=&quot;313&quot;/&gt;&lt;property id=&quot;20309&quot; value=&quot;-1&quot;/&gt;&lt;/object&gt;&lt;object type=&quot;3&quot; unique_id=&quot;11120&quot;&gt;&lt;property id=&quot;20148&quot; value=&quot;5&quot;/&gt;&lt;property id=&quot;20300&quot; value=&quot;Slide 28 - &amp;quot;History of BioSense 2&amp;quot;&quot;/&gt;&lt;property id=&quot;20307&quot; value=&quot;317&quot;/&gt;&lt;property id=&quot;20309&quot; value=&quot;-1&quot;/&gt;&lt;/object&gt;&lt;object type=&quot;3&quot; unique_id=&quot;11121&quot;&gt;&lt;property id=&quot;20148&quot; value=&quot;5&quot;/&gt;&lt;property id=&quot;20300&quot; value=&quot;Slide 41 - &amp;quot;SMS Text Messaging&amp;quot;&quot;/&gt;&lt;property id=&quot;20307&quot; value=&quot;314&quot;/&gt;&lt;property id=&quot;20309&quot; value=&quot;-1&quot;/&gt;&lt;/object&gt;&lt;object type=&quot;3&quot; unique_id=&quot;11122&quot;&gt;&lt;property id=&quot;20148&quot; value=&quot;5&quot;/&gt;&lt;property id=&quot;20300&quot; value=&quot;Slide 42 - &amp;quot;SMS Text Messaging 2&amp;quot;&quot;/&gt;&lt;property id=&quot;20307&quot; value=&quot;315&quot;/&gt;&lt;property id=&quot;20309&quot; value=&quot;-1&quot;/&gt;&lt;/object&gt;&lt;object type=&quot;3&quot; unique_id=&quot;11123&quot;&gt;&lt;property id=&quot;20148&quot; value=&quot;5&quot;/&gt;&lt;property id=&quot;20300&quot; value=&quot;Slide 45 - &amp;quot;Evolution of Public Health Informatics References 1&amp;quot;&quot;/&gt;&lt;property id=&quot;20307&quot; value=&quot;319&quot;/&gt;&lt;property id=&quot;20309&quot; value=&quot;-1&quot;/&gt;&lt;/object&gt;&lt;object type=&quot;3&quot; unique_id=&quot;11600&quot;&gt;&lt;property id=&quot;20148&quot; value=&quot;5&quot;/&gt;&lt;property id=&quot;20300&quot; value=&quot;Slide 46 - &amp;quot;Evolution of Public Health Informatics References 2&amp;quot;&quot;/&gt;&lt;property id=&quot;20307&quot; value=&quot;321&quot;/&gt;&lt;property id=&quot;20309&quot; value=&quot;-1&quot;/&gt;&lt;/object&gt;&lt;object type=&quot;3&quot; unique_id=&quot;11601&quot;&gt;&lt;property id=&quot;20148&quot; value=&quot;5&quot;/&gt;&lt;property id=&quot;20300&quot; value=&quot;Slide 47 - &amp;quot;Evolution of Public Health Informatics References 3&amp;quot;&quot;/&gt;&lt;property id=&quot;20307&quot; value=&quot;322&quot;/&gt;&lt;property id=&quot;20309&quot; value=&quot;-1&quot;/&gt;&lt;/object&gt;&lt;object type=&quot;3&quot; unique_id=&quot;11607&quot;&gt;&lt;property id=&quot;20148&quot; value=&quot;5&quot;/&gt;&lt;property id=&quot;20300&quot; value=&quot;Slide 48 - &amp;quot;History of Health IT in the US &amp;#x0D;&amp;#x0A;Evolution of Public Health Informatics&amp;quot;&quot;/&gt;&lt;property id=&quot;20307&quot; value=&quot;323&quot;/&gt;&lt;/object&gt;&lt;/object&gt;&lt;object type=&quot;4&quot; unique_id=&quot;10532&quot;&gt;&lt;object type=&quot;5&quot; unique_id=&quot;10533&quot;&gt;&lt;property id=&quot;20149&quot; value=&quot;Evolution of Health IT - Evolution of Public Health Informatics&quot;/&gt;&lt;property id=&quot;20159&quot; value=&quot;UAB_Logo.png&quot;/&gt;&lt;/object&gt;&lt;/object&gt;&lt;object type=&quot;10&quot; unique_id=&quot;10744&quot;&gt;&lt;object type=&quot;11&quot; unique_id=&quot;10745&quot;&gt;&lt;property id=&quot;20180&quot; value=&quot;1&quot;/&gt;&lt;property id=&quot;20181&quot; value=&quot;1&quot;/&gt;&lt;property id=&quot;20182&quot; value=&quot;0&quot;/&gt;&lt;property id=&quot;20183&quot; value=&quot;1&quot;/&gt;&lt;/object&gt;&lt;object type=&quot;12&quot; unique_id=&quot;1074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C9AB52ED-924F-422C-A089-FD83A5F2E7ED}"/>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AB5646-8C12-4CD9-941B-1D26C1C77666}&quot;/&gt;&lt;filename val=&quot;C:\DOCUME~1\dmurphy\LOCALS~1\Temp\PR\data\asimages\{14AB5646-8C12-4CD9-941B-1D26C1C77666}.png&quot;/&gt;&lt;hasEffects val=&quot;1&quot;/&gt;&lt;left val=&quot;339.72&quot;/&gt;&lt;top val=&quot;227.28&quot;/&gt;&lt;width val=&quot;361.68&quot;/&gt;&lt;height val=&quot;252.84&quot;/&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KM CompX_unitY_Lecture_Slides_Template.potx" id="{4FF466A4-E752-4EC5-A455-0F519C93B28D}" vid="{E25E3796-8ED8-4B54-80E8-6ED0B80A76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reviewed MB, sent to Dan.</Comp_x0020_Leader_x0020_Notes>
    <Component xmlns="26839647-32cc-4e8d-ac64-5cb1d6f9c044">Component 5</Component>
    <Location xmlns="26839647-32cc-4e8d-ac64-5cb1d6f9c044">Upload</Location>
    <File_x0020_Type0 xmlns="26839647-32cc-4e8d-ac64-5cb1d6f9c044">Slides</File_x0020_Type0>
    <Stattus xmlns="26839647-32cc-4e8d-ac64-5cb1d6f9c044">Ready for Audio</Stattus>
  </documentManagement>
</p:properties>
</file>

<file path=customXml/itemProps1.xml><?xml version="1.0" encoding="utf-8"?>
<ds:datastoreItem xmlns:ds="http://schemas.openxmlformats.org/officeDocument/2006/customXml" ds:itemID="{279E26DD-C4BB-41A2-B4B2-77B3AFA1F965}">
  <ds:schemaRefs>
    <ds:schemaRef ds:uri="http://schemas.microsoft.com/sharepoint/v3/contenttype/forms"/>
  </ds:schemaRefs>
</ds:datastoreItem>
</file>

<file path=customXml/itemProps2.xml><?xml version="1.0" encoding="utf-8"?>
<ds:datastoreItem xmlns:ds="http://schemas.openxmlformats.org/officeDocument/2006/customXml" ds:itemID="{1AA90C84-E1FD-45EE-B549-721E474D3660}">
  <ds:schemaRefs>
    <ds:schemaRef ds:uri="http://schemas.microsoft.com/office/2006/metadata/longProperties"/>
  </ds:schemaRefs>
</ds:datastoreItem>
</file>

<file path=customXml/itemProps3.xml><?xml version="1.0" encoding="utf-8"?>
<ds:datastoreItem xmlns:ds="http://schemas.openxmlformats.org/officeDocument/2006/customXml" ds:itemID="{1E1FA5AF-54F6-4413-8BE5-D9440E4CC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21CED7B0-BAA2-4C1F-A0A4-4FFA9B552D91}">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26839647-32cc-4e8d-ac64-5cb1d6f9c0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7873</TotalTime>
  <Words>4800</Words>
  <Application>Microsoft Office PowerPoint</Application>
  <PresentationFormat>On-screen Show (4:3)</PresentationFormat>
  <Paragraphs>454</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Default Design</vt:lpstr>
      <vt:lpstr>1_ONC-Template-FINAL DRAFT</vt:lpstr>
      <vt:lpstr>History of Health Information Technology in the U.S.</vt:lpstr>
      <vt:lpstr>Evolution of Public Health Informatics Learning Objectives</vt:lpstr>
      <vt:lpstr>Outline</vt:lpstr>
      <vt:lpstr>Public Health’s Mission</vt:lpstr>
      <vt:lpstr>Essential Public Health Services</vt:lpstr>
      <vt:lpstr>Essential Public Health Services 2</vt:lpstr>
      <vt:lpstr>Public Health</vt:lpstr>
      <vt:lpstr>What is Public Health Informatics (PHI)?</vt:lpstr>
      <vt:lpstr>Public Health Informatics (PHI)</vt:lpstr>
      <vt:lpstr>PHI Professionals</vt:lpstr>
      <vt:lpstr>Evolution of  Public Health Informatics</vt:lpstr>
      <vt:lpstr>Bioterrorism</vt:lpstr>
      <vt:lpstr>Early PHI Applications</vt:lpstr>
      <vt:lpstr>Potential Data Sources for  Syndromic Surveillance</vt:lpstr>
      <vt:lpstr>Potential Data Sources for  Syndromic Surveillance 2</vt:lpstr>
      <vt:lpstr>Syndromic Surveillance</vt:lpstr>
      <vt:lpstr>BioSense</vt:lpstr>
      <vt:lpstr>States Participating in BioSense</vt:lpstr>
      <vt:lpstr>History of BioSense</vt:lpstr>
      <vt:lpstr>BioSense and  California Wildfires</vt:lpstr>
      <vt:lpstr>BioSense and  California Wildfires 2</vt:lpstr>
      <vt:lpstr>BioSense and  California Wildfires 3</vt:lpstr>
      <vt:lpstr>California Wildfire 2007</vt:lpstr>
      <vt:lpstr>California Wildfire 2007 2</vt:lpstr>
      <vt:lpstr>California Wildfire 2007 3</vt:lpstr>
      <vt:lpstr>California Wildfire 2007 4</vt:lpstr>
      <vt:lpstr># of ED visits and  Diagnoses for Asthma</vt:lpstr>
      <vt:lpstr>History of BioSense 2</vt:lpstr>
      <vt:lpstr>Local and State Efforts</vt:lpstr>
      <vt:lpstr>Syndromic Surveillance  for Special Events</vt:lpstr>
      <vt:lpstr>Syndromic Surveillance  FIFA World Cup</vt:lpstr>
      <vt:lpstr>Syndromic Surveillance  Riots at G8 Summit</vt:lpstr>
      <vt:lpstr>Syndromic Surveillance  World Series</vt:lpstr>
      <vt:lpstr>Syndromic Surveillance  Super Bowl</vt:lpstr>
      <vt:lpstr>Syndromic Surveillance  Kentucky Derby</vt:lpstr>
      <vt:lpstr>Syndromic Surveillance  H1N1 Pandemic </vt:lpstr>
      <vt:lpstr>Syndromic Surveillance  for H1N1 Pandemic</vt:lpstr>
      <vt:lpstr>Future of Syndromic Surveillance</vt:lpstr>
      <vt:lpstr>Emerging PHI Applications</vt:lpstr>
      <vt:lpstr>Geographic Information Systems</vt:lpstr>
      <vt:lpstr>SMS Text Messaging</vt:lpstr>
      <vt:lpstr>SMS Text Messaging 2</vt:lpstr>
      <vt:lpstr>Future PHI Applications</vt:lpstr>
      <vt:lpstr>Evolution of Public Health Informatics Summary</vt:lpstr>
      <vt:lpstr>Evolution of Public Health Informatics References 1</vt:lpstr>
      <vt:lpstr>Evolution of Public Health Informatics References 2</vt:lpstr>
      <vt:lpstr>Evolution of Public Health Informatics References 3</vt:lpstr>
      <vt:lpstr>History of Health IT in the US  Evolution of Public Health Informatics</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5, Unit 4 lecture slides</dc:title>
  <dc:subject>"History of Health Information Technology in the U.S.; Evolution of Public Health Informatics"</dc:subject>
  <dc:creator>U.S. Department of Health and Human Services Office of the National Coordinator for Health Information Technology</dc:creator>
  <cp:keywords>Health IT; Health IT Workforce; Public Health Informatics</cp:keywords>
  <cp:lastModifiedBy>admin</cp:lastModifiedBy>
  <cp:revision>813</cp:revision>
  <dcterms:created xsi:type="dcterms:W3CDTF">2006-08-16T00:00:00Z</dcterms:created>
  <dcterms:modified xsi:type="dcterms:W3CDTF">2017-06-23T21:36:03Z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