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566" r:id="rId4"/>
  </p:sldMasterIdLst>
  <p:notesMasterIdLst>
    <p:notesMasterId r:id="rId33"/>
  </p:notesMasterIdLst>
  <p:handoutMasterIdLst>
    <p:handoutMasterId r:id="rId34"/>
  </p:handoutMasterIdLst>
  <p:sldIdLst>
    <p:sldId id="289" r:id="rId5"/>
    <p:sldId id="287" r:id="rId6"/>
    <p:sldId id="257" r:id="rId7"/>
    <p:sldId id="258" r:id="rId8"/>
    <p:sldId id="259" r:id="rId9"/>
    <p:sldId id="260" r:id="rId10"/>
    <p:sldId id="266" r:id="rId11"/>
    <p:sldId id="274" r:id="rId12"/>
    <p:sldId id="275" r:id="rId13"/>
    <p:sldId id="276" r:id="rId14"/>
    <p:sldId id="267" r:id="rId15"/>
    <p:sldId id="268" r:id="rId16"/>
    <p:sldId id="269" r:id="rId17"/>
    <p:sldId id="270" r:id="rId18"/>
    <p:sldId id="271" r:id="rId19"/>
    <p:sldId id="272" r:id="rId20"/>
    <p:sldId id="277" r:id="rId21"/>
    <p:sldId id="278" r:id="rId22"/>
    <p:sldId id="279" r:id="rId23"/>
    <p:sldId id="280" r:id="rId24"/>
    <p:sldId id="281" r:id="rId25"/>
    <p:sldId id="283" r:id="rId26"/>
    <p:sldId id="284" r:id="rId27"/>
    <p:sldId id="285" r:id="rId28"/>
    <p:sldId id="286" r:id="rId29"/>
    <p:sldId id="288" r:id="rId30"/>
    <p:sldId id="290" r:id="rId31"/>
    <p:sldId id="291" r:id="rId32"/>
  </p:sldIdLst>
  <p:sldSz cx="9144000" cy="6858000" type="screen4x3"/>
  <p:notesSz cx="7315200" cy="9601200"/>
  <p:custDataLst>
    <p:tags r:id="rId35"/>
  </p:custDataLst>
  <p:defaultTextStyle>
    <a:defPPr>
      <a:defRPr lang="en-US"/>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33" autoAdjust="0"/>
    <p:restoredTop sz="58555" autoAdjust="0"/>
  </p:normalViewPr>
  <p:slideViewPr>
    <p:cSldViewPr showGuides="1">
      <p:cViewPr varScale="1">
        <p:scale>
          <a:sx n="35" d="100"/>
          <a:sy n="35" d="100"/>
        </p:scale>
        <p:origin x="808" y="44"/>
      </p:cViewPr>
      <p:guideLst>
        <p:guide orient="horz" pos="2160"/>
        <p:guide pos="2880"/>
      </p:guideLst>
    </p:cSldViewPr>
  </p:slideViewPr>
  <p:outlineViewPr>
    <p:cViewPr>
      <p:scale>
        <a:sx n="33" d="100"/>
        <a:sy n="33" d="100"/>
      </p:scale>
      <p:origin x="0" y="-10832"/>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100" d="100"/>
          <a:sy n="100" d="100"/>
        </p:scale>
        <p:origin x="136" y="-33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Costs</c:v>
                </c:pt>
              </c:strCache>
            </c:strRef>
          </c:tx>
          <c:spPr>
            <a:ln w="30944">
              <a:solidFill>
                <a:srgbClr val="FF0000"/>
              </a:solidFill>
            </a:ln>
          </c:spPr>
          <c:marker>
            <c:symbol val="none"/>
          </c:marker>
          <c:cat>
            <c:numRef>
              <c:f>Sheet1!$A$2:$A$5</c:f>
              <c:numCache>
                <c:formatCode>General</c:formatCode>
                <c:ptCount val="4"/>
              </c:numCache>
            </c:numRef>
          </c:cat>
          <c:val>
            <c:numRef>
              <c:f>Sheet1!$B$2:$B$5</c:f>
              <c:numCache>
                <c:formatCode>General</c:formatCode>
                <c:ptCount val="4"/>
                <c:pt idx="0">
                  <c:v>4.3</c:v>
                </c:pt>
                <c:pt idx="1">
                  <c:v>3.5</c:v>
                </c:pt>
                <c:pt idx="2">
                  <c:v>2.5</c:v>
                </c:pt>
                <c:pt idx="3">
                  <c:v>1.5</c:v>
                </c:pt>
              </c:numCache>
            </c:numRef>
          </c:val>
          <c:smooth val="0"/>
        </c:ser>
        <c:ser>
          <c:idx val="1"/>
          <c:order val="1"/>
          <c:tx>
            <c:strRef>
              <c:f>Sheet1!$C$1</c:f>
              <c:strCache>
                <c:ptCount val="1"/>
                <c:pt idx="0">
                  <c:v>Revenue</c:v>
                </c:pt>
              </c:strCache>
            </c:strRef>
          </c:tx>
          <c:spPr>
            <a:ln w="30944">
              <a:solidFill>
                <a:srgbClr val="002060"/>
              </a:solidFill>
            </a:ln>
          </c:spPr>
          <c:marker>
            <c:symbol val="none"/>
          </c:marker>
          <c:cat>
            <c:numRef>
              <c:f>Sheet1!$A$2:$A$5</c:f>
              <c:numCache>
                <c:formatCode>General</c:formatCode>
                <c:ptCount val="4"/>
              </c:numCache>
            </c:numRef>
          </c:cat>
          <c:val>
            <c:numRef>
              <c:f>Sheet1!$C$2:$C$5</c:f>
              <c:numCache>
                <c:formatCode>General</c:formatCode>
                <c:ptCount val="4"/>
                <c:pt idx="0">
                  <c:v>2</c:v>
                </c:pt>
                <c:pt idx="1">
                  <c:v>2</c:v>
                </c:pt>
                <c:pt idx="2">
                  <c:v>3</c:v>
                </c:pt>
                <c:pt idx="3">
                  <c:v>5</c:v>
                </c:pt>
              </c:numCache>
            </c:numRef>
          </c:val>
          <c:smooth val="0"/>
        </c:ser>
        <c:dLbls>
          <c:showLegendKey val="0"/>
          <c:showVal val="0"/>
          <c:showCatName val="0"/>
          <c:showSerName val="0"/>
          <c:showPercent val="0"/>
          <c:showBubbleSize val="0"/>
        </c:dLbls>
        <c:smooth val="0"/>
        <c:axId val="171794200"/>
        <c:axId val="251380560"/>
      </c:lineChart>
      <c:catAx>
        <c:axId val="171794200"/>
        <c:scaling>
          <c:orientation val="minMax"/>
        </c:scaling>
        <c:delete val="0"/>
        <c:axPos val="b"/>
        <c:numFmt formatCode="General" sourceLinked="1"/>
        <c:majorTickMark val="out"/>
        <c:minorTickMark val="none"/>
        <c:tickLblPos val="nextTo"/>
        <c:crossAx val="251380560"/>
        <c:crosses val="autoZero"/>
        <c:auto val="1"/>
        <c:lblAlgn val="ctr"/>
        <c:lblOffset val="100"/>
        <c:noMultiLvlLbl val="0"/>
      </c:catAx>
      <c:valAx>
        <c:axId val="251380560"/>
        <c:scaling>
          <c:orientation val="minMax"/>
        </c:scaling>
        <c:delete val="1"/>
        <c:axPos val="l"/>
        <c:majorGridlines/>
        <c:numFmt formatCode="General" sourceLinked="1"/>
        <c:majorTickMark val="out"/>
        <c:minorTickMark val="none"/>
        <c:tickLblPos val="nextTo"/>
        <c:crossAx val="171794200"/>
        <c:crosses val="autoZero"/>
        <c:crossBetween val="between"/>
      </c:valAx>
      <c:spPr>
        <a:solidFill>
          <a:schemeClr val="lt1"/>
        </a:solidFill>
        <a:ln w="20629" cap="flat" cmpd="sng" algn="ctr">
          <a:solidFill>
            <a:schemeClr val="dk1"/>
          </a:solidFill>
          <a:prstDash val="solid"/>
        </a:ln>
        <a:effectLst/>
      </c:spPr>
    </c:plotArea>
    <c:legend>
      <c:legendPos val="r"/>
      <c:layout>
        <c:manualLayout>
          <c:xMode val="edge"/>
          <c:yMode val="edge"/>
          <c:x val="0.7407407407407407"/>
          <c:y val="0.38658146964856233"/>
          <c:w val="0.24366471734892786"/>
          <c:h val="0.2364217252396166"/>
        </c:manualLayout>
      </c:layout>
      <c:overlay val="0"/>
    </c:legend>
    <c:plotVisOnly val="1"/>
    <c:dispBlanksAs val="gap"/>
    <c:showDLblsOverMax val="0"/>
  </c:chart>
  <c:txPr>
    <a:bodyPr/>
    <a:lstStyle/>
    <a:p>
      <a:pPr>
        <a:defRPr sz="1462"/>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eaLnBrk="1" hangingPunct="1">
              <a:defRPr sz="1300">
                <a:latin typeface="Arial" charset="0"/>
              </a:defRPr>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eaLnBrk="1" hangingPunct="1">
              <a:defRPr sz="1300">
                <a:latin typeface="Arial" charset="0"/>
              </a:defRPr>
            </a:lvl1pPr>
          </a:lstStyle>
          <a:p>
            <a:pPr>
              <a:defRPr/>
            </a:pPr>
            <a:endParaRPr lang="en-US"/>
          </a:p>
        </p:txBody>
      </p:sp>
    </p:spTree>
    <p:extLst>
      <p:ext uri="{BB962C8B-B14F-4D97-AF65-F5344CB8AC3E}">
        <p14:creationId xmlns:p14="http://schemas.microsoft.com/office/powerpoint/2010/main" val="23333057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eaLnBrk="1" fontAlgn="auto" hangingPunct="1">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eaLnBrk="1" fontAlgn="auto" hangingPunct="1">
              <a:spcBef>
                <a:spcPts val="0"/>
              </a:spcBef>
              <a:spcAft>
                <a:spcPts val="0"/>
              </a:spcAft>
              <a:defRPr sz="1300">
                <a:latin typeface="+mn-lt"/>
              </a:defRPr>
            </a:lvl1pPr>
          </a:lstStyle>
          <a:p>
            <a:pPr>
              <a:defRPr/>
            </a:pPr>
            <a:fld id="{EBD82CE2-BE9F-4F8A-9C04-3FEDF6D5A94E}" type="datetimeFigureOut">
              <a:rPr lang="en-US"/>
              <a:pPr>
                <a:defRPr/>
              </a:pPr>
              <a:t>8/4/2016</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atin typeface="Calibri" panose="020F0502020204030204" pitchFamily="34" charset="0"/>
              </a:defRPr>
            </a:lvl1pPr>
          </a:lstStyle>
          <a:p>
            <a:fld id="{E26FA006-612B-406C-A564-F8A60820837D}" type="slidenum">
              <a:rPr lang="en-US" altLang="en-US"/>
              <a:pPr/>
              <a:t>‹#›</a:t>
            </a:fld>
            <a:endParaRPr lang="en-US" altLang="en-US"/>
          </a:p>
        </p:txBody>
      </p:sp>
    </p:spTree>
    <p:extLst>
      <p:ext uri="{BB962C8B-B14F-4D97-AF65-F5344CB8AC3E}">
        <p14:creationId xmlns:p14="http://schemas.microsoft.com/office/powerpoint/2010/main" val="18497851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Welcome to History of Health Information Technology in the US, Evolution of Health IT: The Modern Era.  This is Lecture B, Key Stakeholders.  In the first part of this unit on the evolution of health information technology, we described the changes in the healthcare environment that have occurred beginning with the 1990s.  In this second lecture, we will look at how those changes influenced both the key professional groups who worked within that environment as well as how the technology developed. </a:t>
            </a:r>
          </a:p>
        </p:txBody>
      </p:sp>
      <p:sp>
        <p:nvSpPr>
          <p:cNvPr id="2355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13B4E5A9-2AD7-4A36-97BF-13DF9A7AA71F}" type="slidenum">
              <a:rPr lang="en-US" altLang="en-US" sz="1300">
                <a:latin typeface="Calibri" panose="020F0502020204030204" pitchFamily="34" charset="0"/>
              </a:rPr>
              <a:pPr>
                <a:spcBef>
                  <a:spcPct val="0"/>
                </a:spcBef>
              </a:pPr>
              <a:t>1</a:t>
            </a:fld>
            <a:endParaRPr lang="en-US" altLang="en-US" sz="1300">
              <a:latin typeface="Calibri" panose="020F0502020204030204" pitchFamily="34" charset="0"/>
            </a:endParaRPr>
          </a:p>
        </p:txBody>
      </p:sp>
    </p:spTree>
    <p:extLst>
      <p:ext uri="{BB962C8B-B14F-4D97-AF65-F5344CB8AC3E}">
        <p14:creationId xmlns:p14="http://schemas.microsoft.com/office/powerpoint/2010/main" val="2758095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many ways, the standardization and systematization of care has been increasingly accepted by physicians.  Physicians are also much more comfortable with computers, and by end of the first decade of the 21st century, the children of the 80s (who were members of the first generation to grow up around computers) were just beginning to enter medical practice.  That comfort along with the improvements in health information technology, has led to an increased acceptance of clinical computing.</a:t>
            </a:r>
          </a:p>
        </p:txBody>
      </p:sp>
    </p:spTree>
    <p:extLst>
      <p:ext uri="{BB962C8B-B14F-4D97-AF65-F5344CB8AC3E}">
        <p14:creationId xmlns:p14="http://schemas.microsoft.com/office/powerpoint/2010/main" val="718662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bwMode="auto">
          <a:xfrm>
            <a:off x="2092325" y="719138"/>
            <a:ext cx="3132138" cy="2349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p:cNvSpPr>
            <a:spLocks noGrp="1" noChangeArrowheads="1"/>
          </p:cNvSpPr>
          <p:nvPr>
            <p:ph type="body" idx="1"/>
          </p:nvPr>
        </p:nvSpPr>
        <p:spPr bwMode="auto">
          <a:xfrm>
            <a:off x="974725" y="3235325"/>
            <a:ext cx="5365750" cy="526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Like their counterparts outside of academia, medical school faculty members  have continued to be pressured for revenue generation. As a result of these pressures, there has been decreased time for teaching.  Consequently, there was an increase in computer use intended to increase instructional efficiency.   There were growing examples of distance learning modalities. As the need to generate revenue increased, we saw more academic-business partnerships. </a:t>
            </a:r>
          </a:p>
          <a:p>
            <a:pPr eaLnBrk="1" hangingPunct="1">
              <a:spcBef>
                <a:spcPct val="0"/>
              </a:spcBef>
            </a:pPr>
            <a:endParaRPr lang="en-US" altLang="en-US" smtClean="0">
              <a:cs typeface="Times New Roman" panose="02020603050405020304" pitchFamily="18" charset="0"/>
            </a:endParaRPr>
          </a:p>
          <a:p>
            <a:pPr eaLnBrk="1" hangingPunct="1">
              <a:spcBef>
                <a:spcPct val="0"/>
              </a:spcBef>
            </a:pPr>
            <a:endParaRPr lang="en-US" altLang="en-US" smtClean="0"/>
          </a:p>
        </p:txBody>
      </p:sp>
    </p:spTree>
    <p:extLst>
      <p:ext uri="{BB962C8B-B14F-4D97-AF65-F5344CB8AC3E}">
        <p14:creationId xmlns:p14="http://schemas.microsoft.com/office/powerpoint/2010/main" val="4273338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bwMode="auto">
          <a:xfrm>
            <a:off x="2092325" y="719138"/>
            <a:ext cx="3132138" cy="2349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xfrm>
            <a:off x="974725" y="3235325"/>
            <a:ext cx="5365750" cy="526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Within medical education, there has been a steady trend toward increased standardization of medical practice. The standardization began in the 70s with attempts to standardize the problem solving process.  This was followed in the 80s by bringing more organization to the teaching of the physician-patient relationship.  </a:t>
            </a:r>
          </a:p>
          <a:p>
            <a:endParaRPr lang="en-US" altLang="en-US" smtClean="0"/>
          </a:p>
          <a:p>
            <a:r>
              <a:rPr lang="en-US" altLang="en-US" smtClean="0"/>
              <a:t>In the 90s we saw the emphasis on further standardizing the art of medicine by teaching students how to analyze scientific studies.  There was a new emphasis on the use of the results of a compilation of scientific studies in the medical literature known as evidence-based medicine, rather than encouraging reliance primarily on an individual physician’s clinical experience.  </a:t>
            </a:r>
          </a:p>
          <a:p>
            <a:endParaRPr lang="en-US" altLang="en-US" smtClean="0"/>
          </a:p>
          <a:p>
            <a:r>
              <a:rPr lang="en-US" altLang="en-US" smtClean="0"/>
              <a:t>Some of the other aspects of increasing standardization of practice included more emphasis on outcomes and comparative effectiveness research.  That type of research tries to identify which treatments produce measurable changes in patient health outcomes and which of several treatments provide the best outcomes in a cost-effective way. We are only beginning to see an increase in informatics teaching in medical schools.  </a:t>
            </a:r>
          </a:p>
          <a:p>
            <a:pPr eaLnBrk="1" hangingPunct="1">
              <a:spcBef>
                <a:spcPct val="0"/>
              </a:spcBef>
            </a:pPr>
            <a:endParaRPr lang="en-US" altLang="en-US" smtClean="0"/>
          </a:p>
          <a:p>
            <a:pPr eaLnBrk="1" hangingPunct="1">
              <a:spcBef>
                <a:spcPct val="0"/>
              </a:spcBef>
            </a:pPr>
            <a:endParaRPr lang="en-US" altLang="en-US" smtClean="0">
              <a:cs typeface="Times New Roman" panose="02020603050405020304" pitchFamily="18" charset="0"/>
            </a:endParaRPr>
          </a:p>
          <a:p>
            <a:pPr eaLnBrk="1" hangingPunct="1">
              <a:spcBef>
                <a:spcPct val="0"/>
              </a:spcBef>
            </a:pPr>
            <a:endParaRPr lang="en-US" altLang="en-US" smtClean="0"/>
          </a:p>
        </p:txBody>
      </p:sp>
    </p:spTree>
    <p:extLst>
      <p:ext uri="{BB962C8B-B14F-4D97-AF65-F5344CB8AC3E}">
        <p14:creationId xmlns:p14="http://schemas.microsoft.com/office/powerpoint/2010/main" val="188648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2092325" y="719138"/>
            <a:ext cx="3132138" cy="2349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Rectangle 3"/>
          <p:cNvSpPr>
            <a:spLocks noGrp="1" noChangeArrowheads="1"/>
          </p:cNvSpPr>
          <p:nvPr>
            <p:ph type="body" idx="1"/>
          </p:nvPr>
        </p:nvSpPr>
        <p:spPr bwMode="auto">
          <a:xfrm>
            <a:off x="974725" y="3235325"/>
            <a:ext cx="5365750" cy="526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During this period there was more funding for health services research, but the emphasis was research on both cost and quality, and research that could produce the evidence for evidence-based practice.   The Agency for Healthcare Research and Quality, known by the name of A-H-R-Q and pronounced “ark,” has been a major funding source for quality improvement, outcomes and comparative effectiveness and healthcare IT research.   As a result of these developments, in the future we can expect the medical students will have more exposure to both computer-based instruction and informatics applications designed to improve patient care.</a:t>
            </a:r>
          </a:p>
          <a:p>
            <a:pPr eaLnBrk="1" hangingPunct="1">
              <a:spcBef>
                <a:spcPct val="0"/>
              </a:spcBef>
            </a:pPr>
            <a:endParaRPr lang="en-US" altLang="en-US" smtClean="0"/>
          </a:p>
        </p:txBody>
      </p:sp>
    </p:spTree>
    <p:extLst>
      <p:ext uri="{BB962C8B-B14F-4D97-AF65-F5344CB8AC3E}">
        <p14:creationId xmlns:p14="http://schemas.microsoft.com/office/powerpoint/2010/main" val="2354537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And what about the informaticians? During the 1990s, they continued to focus on a variety of clinical applications including decision support systems, electronic health records, and the development of clinical repositories and data warehouses. Their focus in the 90s was also on standardized clinical vocabularies such as the Unified Medical Language System, which has been under continuing development by the National Library of Medicine.</a:t>
            </a:r>
          </a:p>
          <a:p>
            <a:pPr eaLnBrk="1" hangingPunct="1">
              <a:spcBef>
                <a:spcPct val="0"/>
              </a:spcBef>
            </a:pPr>
            <a:endParaRPr lang="en-US" altLang="en-US" smtClean="0">
              <a:solidFill>
                <a:srgbClr val="000000"/>
              </a:solidFill>
              <a:cs typeface="Times New Roman" panose="02020603050405020304" pitchFamily="18" charset="0"/>
            </a:endParaRPr>
          </a:p>
          <a:p>
            <a:pPr eaLnBrk="1" hangingPunct="1">
              <a:spcBef>
                <a:spcPct val="0"/>
              </a:spcBef>
            </a:pPr>
            <a:endParaRPr lang="en-US" altLang="en-US" smtClean="0">
              <a:solidFill>
                <a:srgbClr val="000000"/>
              </a:solidFill>
              <a:cs typeface="Times New Roman" panose="02020603050405020304" pitchFamily="18" charset="0"/>
            </a:endParaRPr>
          </a:p>
          <a:p>
            <a:pPr eaLnBrk="1" hangingPunct="1">
              <a:spcBef>
                <a:spcPct val="0"/>
              </a:spcBef>
            </a:pPr>
            <a:endParaRPr lang="en-US" altLang="en-US" smtClean="0">
              <a:cs typeface="Times New Roman" panose="02020603050405020304" pitchFamily="18" charset="0"/>
            </a:endParaRPr>
          </a:p>
          <a:p>
            <a:pPr eaLnBrk="1" hangingPunct="1">
              <a:spcBef>
                <a:spcPct val="0"/>
              </a:spcBef>
            </a:pPr>
            <a:endParaRPr lang="en-US" altLang="en-US" smtClean="0"/>
          </a:p>
        </p:txBody>
      </p:sp>
    </p:spTree>
    <p:extLst>
      <p:ext uri="{BB962C8B-B14F-4D97-AF65-F5344CB8AC3E}">
        <p14:creationId xmlns:p14="http://schemas.microsoft.com/office/powerpoint/2010/main" val="915971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Moreover, there has been increasing professionalism within the field of informatics.  For instance, nursing and dental informatics are new informatics specialties, and new professional journals have appeared.  There are many more training programs and a growing interest in certification of professionals in informatics as well.  </a:t>
            </a:r>
            <a:endParaRPr lang="en-US" altLang="en-US" dirty="0" smtClean="0">
              <a:cs typeface="Times New Roman" panose="02020603050405020304" pitchFamily="18" charset="0"/>
            </a:endParaRPr>
          </a:p>
          <a:p>
            <a:pPr eaLnBrk="1" hangingPunct="1">
              <a:spcBef>
                <a:spcPct val="0"/>
              </a:spcBef>
            </a:pPr>
            <a:endParaRPr lang="en-US" altLang="en-US" dirty="0" smtClean="0"/>
          </a:p>
        </p:txBody>
      </p:sp>
    </p:spTree>
    <p:extLst>
      <p:ext uri="{BB962C8B-B14F-4D97-AF65-F5344CB8AC3E}">
        <p14:creationId xmlns:p14="http://schemas.microsoft.com/office/powerpoint/2010/main" val="1268354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One of the most significant developments we are now seeing involves integration of what had been purely academic pursuits into healthcare delivery.  Healthcare informaticians, once isolated and operating by themselves without much recognition of their efforts from other faculty, are now receiving more recognition within academic settings and within the larger healthcare arena as well.  Informatics experts are now working with vendors of information technology systems, serving on policy committees and providing leadership for the growing use of IT in healthcare.</a:t>
            </a:r>
          </a:p>
          <a:p>
            <a:pPr eaLnBrk="1" hangingPunct="1">
              <a:spcBef>
                <a:spcPct val="0"/>
              </a:spcBef>
            </a:pPr>
            <a:endParaRPr lang="en-US" altLang="en-US" smtClean="0">
              <a:cs typeface="Times New Roman" panose="02020603050405020304" pitchFamily="18" charset="0"/>
            </a:endParaRPr>
          </a:p>
          <a:p>
            <a:pPr eaLnBrk="1" hangingPunct="1">
              <a:spcBef>
                <a:spcPct val="0"/>
              </a:spcBef>
            </a:pPr>
            <a:r>
              <a:rPr lang="en-US" altLang="en-US" smtClean="0">
                <a:solidFill>
                  <a:srgbClr val="000000"/>
                </a:solidFill>
                <a:cs typeface="Times New Roman" panose="02020603050405020304" pitchFamily="18" charset="0"/>
              </a:rPr>
              <a:t> </a:t>
            </a:r>
            <a:endParaRPr lang="en-US" altLang="en-US" smtClean="0">
              <a:cs typeface="Times New Roman" panose="02020603050405020304" pitchFamily="18" charset="0"/>
            </a:endParaRPr>
          </a:p>
          <a:p>
            <a:pPr eaLnBrk="1" hangingPunct="1">
              <a:spcBef>
                <a:spcPct val="0"/>
              </a:spcBef>
            </a:pPr>
            <a:endParaRPr lang="en-US" altLang="en-US" smtClean="0"/>
          </a:p>
        </p:txBody>
      </p:sp>
    </p:spTree>
    <p:extLst>
      <p:ext uri="{BB962C8B-B14F-4D97-AF65-F5344CB8AC3E}">
        <p14:creationId xmlns:p14="http://schemas.microsoft.com/office/powerpoint/2010/main" val="3800113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255713" y="719138"/>
            <a:ext cx="4805362" cy="3603625"/>
          </a:xfrm>
          <a:solidFill>
            <a:srgbClr val="FFFFFF"/>
          </a:solidFill>
          <a:ln>
            <a:solidFill>
              <a:srgbClr val="000000"/>
            </a:solidFill>
            <a:miter lim="800000"/>
            <a:headEnd/>
            <a:tailEnd/>
          </a:ln>
        </p:spPr>
      </p:sp>
      <p:sp>
        <p:nvSpPr>
          <p:cNvPr id="70659" name="Rectangle 3"/>
          <p:cNvSpPr>
            <a:spLocks noGrp="1" noChangeArrowheads="1"/>
          </p:cNvSpPr>
          <p:nvPr>
            <p:ph type="body" idx="1"/>
          </p:nvPr>
        </p:nvSpPr>
        <p:spPr bwMode="auto">
          <a:xfrm>
            <a:off x="974725" y="4560888"/>
            <a:ext cx="5365750" cy="4319587"/>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It should be obvious to you by now that all of the changes that have occurred over the last twenty years have led to both more information needs and better ways to manage them.   These needs include monitoring healthcare cost and quality, as well as monitoring patient satisfaction. Healthcare organizations are now more interested in influencing clinical practice to improve quality as well as decrease costs.  </a:t>
            </a:r>
          </a:p>
          <a:p>
            <a:pPr eaLnBrk="1" hangingPunct="1">
              <a:spcBef>
                <a:spcPct val="0"/>
              </a:spcBef>
            </a:pPr>
            <a:endParaRPr lang="en-US" altLang="en-US" smtClean="0"/>
          </a:p>
          <a:p>
            <a:pPr eaLnBrk="1" hangingPunct="1">
              <a:spcBef>
                <a:spcPct val="0"/>
              </a:spcBef>
            </a:pPr>
            <a:endParaRPr lang="en-US" altLang="en-US" smtClean="0"/>
          </a:p>
        </p:txBody>
      </p:sp>
    </p:spTree>
    <p:extLst>
      <p:ext uri="{BB962C8B-B14F-4D97-AF65-F5344CB8AC3E}">
        <p14:creationId xmlns:p14="http://schemas.microsoft.com/office/powerpoint/2010/main" val="17836099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xfrm>
            <a:off x="1255713" y="719138"/>
            <a:ext cx="4805362" cy="3603625"/>
          </a:xfrm>
          <a:solidFill>
            <a:srgbClr val="FFFFFF"/>
          </a:solidFill>
          <a:ln>
            <a:solidFill>
              <a:srgbClr val="000000"/>
            </a:solidFill>
            <a:miter lim="800000"/>
            <a:headEnd/>
            <a:tailEnd/>
          </a:ln>
        </p:spPr>
      </p:sp>
      <p:sp>
        <p:nvSpPr>
          <p:cNvPr id="71683" name="Rectangle 3"/>
          <p:cNvSpPr>
            <a:spLocks noGrp="1" noChangeArrowheads="1"/>
          </p:cNvSpPr>
          <p:nvPr>
            <p:ph type="body" idx="1"/>
          </p:nvPr>
        </p:nvSpPr>
        <p:spPr bwMode="auto">
          <a:xfrm>
            <a:off x="974725" y="4560888"/>
            <a:ext cx="5365750" cy="4319587"/>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We're currently seeing more routine use of information systems.  Administrators of healthcare organizations want to use the technology to monitor the costs, quality and patient satisfaction.  Information technology is becoming more and more important.  Moreover, there is increased motivation to use it not only to monitor quality but also to </a:t>
            </a:r>
            <a:r>
              <a:rPr lang="en-US" altLang="en-US" i="1" smtClean="0"/>
              <a:t>improve</a:t>
            </a:r>
            <a:r>
              <a:rPr lang="en-US" altLang="en-US" smtClean="0"/>
              <a:t> quality and patient safety. </a:t>
            </a:r>
          </a:p>
          <a:p>
            <a:pPr eaLnBrk="1" hangingPunct="1">
              <a:spcBef>
                <a:spcPct val="0"/>
              </a:spcBef>
            </a:pPr>
            <a:endParaRPr lang="en-US" altLang="en-US" smtClean="0"/>
          </a:p>
        </p:txBody>
      </p:sp>
    </p:spTree>
    <p:extLst>
      <p:ext uri="{BB962C8B-B14F-4D97-AF65-F5344CB8AC3E}">
        <p14:creationId xmlns:p14="http://schemas.microsoft.com/office/powerpoint/2010/main" val="4031111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p:txBody>
          <a:bodyPr/>
          <a:lstStyle/>
          <a:p>
            <a:r>
              <a:rPr lang="en-US" altLang="en-US" smtClean="0"/>
              <a:t>There are still barriers to the widespread adoption of health information technology that need to be overcome, but there is greater motivation at the federal level to address them. It is very likely that the end of the first decade of the twenty-first century will be seen as a turning point in the use of health information technology.  </a:t>
            </a:r>
            <a:endParaRPr lang="en-US" altLang="en-US" smtClean="0"/>
          </a:p>
        </p:txBody>
      </p:sp>
      <p:sp>
        <p:nvSpPr>
          <p:cNvPr id="3" name="Slide Image Placeholder 2"/>
          <p:cNvSpPr>
            <a:spLocks noGrp="1" noRot="1" noChangeAspect="1"/>
          </p:cNvSpPr>
          <p:nvPr>
            <p:ph type="sldImg"/>
          </p:nvPr>
        </p:nvSpPr>
        <p:spPr/>
      </p:sp>
    </p:spTree>
    <p:extLst>
      <p:ext uri="{BB962C8B-B14F-4D97-AF65-F5344CB8AC3E}">
        <p14:creationId xmlns:p14="http://schemas.microsoft.com/office/powerpoint/2010/main" val="2776761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t>The Objectives for this unit, Evolution of Health IT: The Modern Era, are to:</a:t>
            </a:r>
          </a:p>
          <a:p>
            <a:pPr marL="171450" indent="-171450">
              <a:buFont typeface="Arial" panose="020B0604020202020204" pitchFamily="34" charset="0"/>
              <a:buChar char="•"/>
              <a:defRPr/>
            </a:pPr>
            <a:r>
              <a:rPr lang="en-US" altLang="en-US" dirty="0" smtClean="0"/>
              <a:t>Discuss factors that led to increasing clinical use of computers from 1990 to the present, including the HITECH Act of 2009. and the Affordable Care Act of 2010</a:t>
            </a:r>
          </a:p>
          <a:p>
            <a:pPr marL="171450" indent="-171450">
              <a:buFont typeface="Arial" panose="020B0604020202020204" pitchFamily="34" charset="0"/>
              <a:buChar char="•"/>
              <a:defRPr/>
            </a:pPr>
            <a:r>
              <a:rPr lang="en-US" altLang="en-US" dirty="0" smtClean="0"/>
              <a:t>Discuss key influences on health IT developments including the Internet, HIPAA, and the Institute of Medicine reports</a:t>
            </a:r>
          </a:p>
          <a:p>
            <a:pPr marL="171450" indent="-171450">
              <a:buFont typeface="Arial" panose="020B0604020202020204" pitchFamily="34" charset="0"/>
              <a:buChar char="•"/>
              <a:defRPr/>
            </a:pPr>
            <a:r>
              <a:rPr lang="en-US" altLang="en-US" dirty="0" smtClean="0"/>
              <a:t>Discuss the focus of health IT in the late 90s up to the present</a:t>
            </a:r>
          </a:p>
          <a:p>
            <a:pPr marL="171450" indent="-171450">
              <a:buFont typeface="Arial" panose="020B0604020202020204" pitchFamily="34" charset="0"/>
              <a:buChar char="•"/>
              <a:defRPr/>
            </a:pPr>
            <a:r>
              <a:rPr lang="en-US" altLang="en-US" dirty="0" smtClean="0"/>
              <a:t>Discuss the role of health IT in clinical and translational research and precision medicine</a:t>
            </a:r>
          </a:p>
          <a:p>
            <a:pPr marL="171450" indent="-171450">
              <a:buFont typeface="Arial" panose="020B0604020202020204" pitchFamily="34" charset="0"/>
              <a:buChar char="•"/>
              <a:defRPr/>
            </a:pPr>
            <a:r>
              <a:rPr lang="en-US" altLang="en-US" dirty="0" smtClean="0"/>
              <a:t>Discuss why there is more receptivity to the use of health IT now than during the previous 50 years.</a:t>
            </a:r>
          </a:p>
          <a:p>
            <a:pPr>
              <a:buFont typeface="Arial" pitchFamily="34" charset="0"/>
              <a:buNone/>
              <a:defRPr/>
            </a:pPr>
            <a:endParaRPr 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z="1300" smtClean="0">
              <a:solidFill>
                <a:srgbClr val="000000"/>
              </a:solidFill>
            </a:endParaRPr>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C7B2B777-E97E-4B8C-AF8E-B24CA4C65DCD}" type="slidenum">
              <a:rPr lang="en-US" altLang="en-US" sz="1300">
                <a:solidFill>
                  <a:srgbClr val="000000"/>
                </a:solidFill>
              </a:rPr>
              <a:pPr>
                <a:spcBef>
                  <a:spcPct val="0"/>
                </a:spcBef>
              </a:pPr>
              <a:t>2</a:t>
            </a:fld>
            <a:endParaRPr lang="en-US" altLang="en-US" sz="1300">
              <a:solidFill>
                <a:srgbClr val="000000"/>
              </a:solidFill>
            </a:endParaRPr>
          </a:p>
        </p:txBody>
      </p:sp>
    </p:spTree>
    <p:extLst>
      <p:ext uri="{BB962C8B-B14F-4D97-AF65-F5344CB8AC3E}">
        <p14:creationId xmlns:p14="http://schemas.microsoft.com/office/powerpoint/2010/main" val="7292097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73731"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So, the question we started with was, why now, when many of the basic features of today’s health IT have been around for almost 50 years?</a:t>
            </a:r>
          </a:p>
        </p:txBody>
      </p:sp>
    </p:spTree>
    <p:extLst>
      <p:ext uri="{BB962C8B-B14F-4D97-AF65-F5344CB8AC3E}">
        <p14:creationId xmlns:p14="http://schemas.microsoft.com/office/powerpoint/2010/main" val="3066334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bwMode="auto">
          <a:xfrm>
            <a:off x="1255713" y="719138"/>
            <a:ext cx="4805362" cy="3603625"/>
          </a:xfrm>
          <a:solidFill>
            <a:srgbClr val="FFFFFF"/>
          </a:solidFill>
          <a:ln>
            <a:solidFill>
              <a:srgbClr val="000000"/>
            </a:solidFill>
            <a:miter lim="800000"/>
            <a:headEnd/>
            <a:tailEnd/>
          </a:ln>
        </p:spPr>
      </p:sp>
      <p:sp>
        <p:nvSpPr>
          <p:cNvPr id="74755" name="Rectangle 3"/>
          <p:cNvSpPr>
            <a:spLocks noGrp="1" noChangeArrowheads="1"/>
          </p:cNvSpPr>
          <p:nvPr>
            <p:ph type="body" idx="1"/>
          </p:nvPr>
        </p:nvSpPr>
        <p:spPr bwMode="auto">
          <a:xfrm>
            <a:off x="974725" y="4560888"/>
            <a:ext cx="5365750" cy="4319587"/>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dirty="0" smtClean="0"/>
              <a:t>What we have seen are changes in the environment, from the general environment, to the healthcare environment, and also to the educational environment, that have interacted with the attitudes and values of a variety of key players. This has led to </a:t>
            </a:r>
          </a:p>
        </p:txBody>
      </p:sp>
    </p:spTree>
    <p:extLst>
      <p:ext uri="{BB962C8B-B14F-4D97-AF65-F5344CB8AC3E}">
        <p14:creationId xmlns:p14="http://schemas.microsoft.com/office/powerpoint/2010/main" val="1418009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convergence of needs of a number of groups. </a:t>
            </a:r>
          </a:p>
          <a:p>
            <a:endParaRPr lang="en-US" altLang="en-US" dirty="0" smtClean="0"/>
          </a:p>
          <a:p>
            <a:r>
              <a:rPr lang="en-US" altLang="en-US" dirty="0" smtClean="0"/>
              <a:t>These groups include the physicians and healthcare organizations,</a:t>
            </a:r>
          </a:p>
          <a:p>
            <a:pPr eaLnBrk="1" hangingPunct="1">
              <a:spcBef>
                <a:spcPct val="0"/>
              </a:spcBef>
            </a:pPr>
            <a:endParaRPr lang="en-US" altLang="en-US" dirty="0"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D896F5C4-163F-424C-B470-E596BD6D408B}" type="slidenum">
              <a:rPr lang="en-US" altLang="en-US" sz="1300">
                <a:latin typeface="Calibri" panose="020F0502020204030204" pitchFamily="34" charset="0"/>
              </a:rPr>
              <a:pPr>
                <a:spcBef>
                  <a:spcPct val="0"/>
                </a:spcBef>
              </a:pPr>
              <a:t>22</a:t>
            </a:fld>
            <a:endParaRPr lang="en-US" altLang="en-US" sz="1300">
              <a:latin typeface="Calibri" panose="020F0502020204030204" pitchFamily="34" charset="0"/>
            </a:endParaRPr>
          </a:p>
        </p:txBody>
      </p:sp>
    </p:spTree>
    <p:extLst>
      <p:ext uri="{BB962C8B-B14F-4D97-AF65-F5344CB8AC3E}">
        <p14:creationId xmlns:p14="http://schemas.microsoft.com/office/powerpoint/2010/main" val="6354535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government and the public,</a:t>
            </a:r>
          </a:p>
          <a:p>
            <a:pPr eaLnBrk="1" hangingPunct="1">
              <a:spcBef>
                <a:spcPct val="0"/>
              </a:spcBef>
            </a:pPr>
            <a:endParaRPr lang="en-US" altLang="en-US"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280E595E-7B19-4F91-8797-F3BD54F29254}" type="slidenum">
              <a:rPr lang="en-US" altLang="en-US" sz="1300">
                <a:latin typeface="Calibri" panose="020F0502020204030204" pitchFamily="34" charset="0"/>
              </a:rPr>
              <a:pPr>
                <a:spcBef>
                  <a:spcPct val="0"/>
                </a:spcBef>
              </a:pPr>
              <a:t>23</a:t>
            </a:fld>
            <a:endParaRPr lang="en-US" altLang="en-US" sz="1300">
              <a:latin typeface="Calibri" panose="020F0502020204030204" pitchFamily="34" charset="0"/>
            </a:endParaRPr>
          </a:p>
        </p:txBody>
      </p:sp>
    </p:spTree>
    <p:extLst>
      <p:ext uri="{BB962C8B-B14F-4D97-AF65-F5344CB8AC3E}">
        <p14:creationId xmlns:p14="http://schemas.microsoft.com/office/powerpoint/2010/main" val="35784520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and the academic informaticians and IT personnel. </a:t>
            </a:r>
          </a:p>
          <a:p>
            <a:r>
              <a:rPr lang="en-US" altLang="en-US" smtClean="0"/>
              <a:t> </a:t>
            </a:r>
          </a:p>
          <a:p>
            <a:r>
              <a:rPr lang="en-US" altLang="en-US" smtClean="0"/>
              <a:t>This convergence of needs has led to more commonality of focus of these groups than has been possible in the past.  So, while many of the informatics tools and systems were developed over 50 years ago, they were really ahead of their time and probably because of that could not have been actively deployed then, even if we had had better technology.   </a:t>
            </a:r>
          </a:p>
          <a:p>
            <a:pPr eaLnBrk="1" hangingPunct="1">
              <a:spcBef>
                <a:spcPct val="0"/>
              </a:spcBef>
            </a:pPr>
            <a:endParaRPr lang="en-US" alt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843CAB48-D279-4154-9B6B-18622CDDE0F6}" type="slidenum">
              <a:rPr lang="en-US" altLang="en-US" sz="1300">
                <a:latin typeface="Calibri" panose="020F0502020204030204" pitchFamily="34" charset="0"/>
              </a:rPr>
              <a:pPr>
                <a:spcBef>
                  <a:spcPct val="0"/>
                </a:spcBef>
              </a:pPr>
              <a:t>24</a:t>
            </a:fld>
            <a:endParaRPr lang="en-US" altLang="en-US" sz="1300">
              <a:latin typeface="Calibri" panose="020F0502020204030204" pitchFamily="34" charset="0"/>
            </a:endParaRPr>
          </a:p>
        </p:txBody>
      </p:sp>
    </p:spTree>
    <p:extLst>
      <p:ext uri="{BB962C8B-B14F-4D97-AF65-F5344CB8AC3E}">
        <p14:creationId xmlns:p14="http://schemas.microsoft.com/office/powerpoint/2010/main" val="37711561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HITECH act of 2009, which was part of the American Recovery and Reinvestment Act, represents the first time in history that there is reasonable funding to move us forward in this domain.  And, in many ways, it can be seen as being made possible by the events of the last 50 years.</a:t>
            </a:r>
            <a:br>
              <a:rPr lang="en-US" altLang="en-US" smtClean="0"/>
            </a:br>
            <a:r>
              <a:rPr lang="en-US" altLang="en-US" smtClean="0"/>
              <a:t/>
            </a:r>
            <a:br>
              <a:rPr lang="en-US" altLang="en-US" smtClean="0"/>
            </a:br>
            <a:endParaRPr lang="en-US" altLang="en-US" smtClean="0"/>
          </a:p>
          <a:p>
            <a:endParaRPr lang="en-US" altLang="en-US"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0B6BB45-B5E2-4882-BF6B-8390C0476E6E}" type="slidenum">
              <a:rPr lang="en-US" altLang="en-US" sz="1300">
                <a:latin typeface="Calibri" panose="020F0502020204030204" pitchFamily="34" charset="0"/>
              </a:rPr>
              <a:pPr>
                <a:spcBef>
                  <a:spcPct val="0"/>
                </a:spcBef>
              </a:pPr>
              <a:t>25</a:t>
            </a:fld>
            <a:endParaRPr lang="en-US" altLang="en-US" sz="1300">
              <a:latin typeface="Calibri" panose="020F0502020204030204" pitchFamily="34" charset="0"/>
            </a:endParaRPr>
          </a:p>
        </p:txBody>
      </p:sp>
    </p:spTree>
    <p:extLst>
      <p:ext uri="{BB962C8B-B14F-4D97-AF65-F5344CB8AC3E}">
        <p14:creationId xmlns:p14="http://schemas.microsoft.com/office/powerpoint/2010/main" val="2960990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Evolution of Health IT: The Modern Era.</a:t>
            </a:r>
          </a:p>
          <a:p>
            <a:pPr eaLnBrk="1" hangingPunct="1">
              <a:spcBef>
                <a:spcPct val="0"/>
              </a:spcBef>
            </a:pPr>
            <a:endParaRPr lang="en-US" altLang="en-US" smtClean="0"/>
          </a:p>
          <a:p>
            <a:r>
              <a:rPr lang="en-US" altLang="en-US" smtClean="0"/>
              <a:t>In summary, we described the changes in the healthcare environment that have occurred beginning with the 1990s, and we examined how those changes influenced both the key professional groups who worked within that environment as well as how the technology developed.  We also showed why these factors led to more receptivity to Health IT.</a:t>
            </a:r>
          </a:p>
          <a:p>
            <a:pPr eaLnBrk="1" hangingPunct="1">
              <a:spcBef>
                <a:spcPct val="0"/>
              </a:spcBef>
            </a:pPr>
            <a:endParaRPr lang="en-US" altLang="en-US" smtClean="0"/>
          </a:p>
          <a:p>
            <a:endParaRPr lang="en-US" altLang="en-US" smtClean="0"/>
          </a:p>
        </p:txBody>
      </p:sp>
      <p:sp>
        <p:nvSpPr>
          <p:cNvPr id="809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sz="1300" smtClean="0">
              <a:solidFill>
                <a:srgbClr val="000000"/>
              </a:solidFill>
            </a:endParaRPr>
          </a:p>
        </p:txBody>
      </p:sp>
      <p:sp>
        <p:nvSpPr>
          <p:cNvPr id="809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65DE3B42-69E1-4885-8D18-EA060B4B3EA2}" type="slidenum">
              <a:rPr lang="en-US" altLang="en-US" sz="1300">
                <a:solidFill>
                  <a:srgbClr val="000000"/>
                </a:solidFill>
              </a:rPr>
              <a:pPr>
                <a:spcBef>
                  <a:spcPct val="0"/>
                </a:spcBef>
              </a:pPr>
              <a:t>26</a:t>
            </a:fld>
            <a:endParaRPr lang="en-US" altLang="en-US" sz="1300">
              <a:solidFill>
                <a:srgbClr val="000000"/>
              </a:solidFill>
            </a:endParaRPr>
          </a:p>
        </p:txBody>
      </p:sp>
    </p:spTree>
    <p:extLst>
      <p:ext uri="{BB962C8B-B14F-4D97-AF65-F5344CB8AC3E}">
        <p14:creationId xmlns:p14="http://schemas.microsoft.com/office/powerpoint/2010/main" val="9081946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1EC05134-7B0E-482E-8F49-E277A1449EF2}" type="slidenum">
              <a:rPr lang="en-US" altLang="en-US" sz="1300">
                <a:latin typeface="Calibri" panose="020F0502020204030204" pitchFamily="34" charset="0"/>
              </a:rPr>
              <a:pPr>
                <a:spcBef>
                  <a:spcPct val="0"/>
                </a:spcBef>
              </a:pPr>
              <a:t>27</a:t>
            </a:fld>
            <a:endParaRPr lang="en-US" altLang="en-US" sz="1300">
              <a:latin typeface="Calibri" panose="020F0502020204030204" pitchFamily="34" charset="0"/>
            </a:endParaRPr>
          </a:p>
        </p:txBody>
      </p:sp>
    </p:spTree>
    <p:extLst>
      <p:ext uri="{BB962C8B-B14F-4D97-AF65-F5344CB8AC3E}">
        <p14:creationId xmlns:p14="http://schemas.microsoft.com/office/powerpoint/2010/main" val="31046589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28</a:t>
            </a:fld>
            <a:endParaRPr lang="en-US" altLang="en-US">
              <a:solidFill>
                <a:prstClr val="black"/>
              </a:solidFill>
            </a:endParaRPr>
          </a:p>
        </p:txBody>
      </p:sp>
    </p:spTree>
    <p:extLst>
      <p:ext uri="{BB962C8B-B14F-4D97-AF65-F5344CB8AC3E}">
        <p14:creationId xmlns:p14="http://schemas.microsoft.com/office/powerpoint/2010/main" val="472094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For healthcare organizations, the interest in increasing revenues and decreasing costs has been a constant throughout the past fifty years.   But beginning in the 1980s and continuing to the present, we have seen an increased interest in using information systems to assist with this goal.  Over the past decade we see that there are more administrative decision support systems, or DSS (pronounced  D-S-S), largely used for monitoring costs and related administrative issues.  These are not the same as the clinical decision support systems, which were not getting as much use.  The administrative systems have been used largely to make fiscal projections, but the use of health information technology also became more widespread.</a:t>
            </a:r>
            <a:endParaRPr lang="en-US" altLang="en-US" smtClean="0">
              <a:solidFill>
                <a:srgbClr val="000000"/>
              </a:solidFill>
              <a:cs typeface="Times New Roman" panose="02020603050405020304" pitchFamily="18" charset="0"/>
            </a:endParaRPr>
          </a:p>
          <a:p>
            <a:pPr eaLnBrk="1" hangingPunct="1">
              <a:spcBef>
                <a:spcPct val="0"/>
              </a:spcBef>
            </a:pPr>
            <a:endParaRPr lang="en-US" altLang="en-US" smtClean="0">
              <a:cs typeface="Times New Roman" panose="02020603050405020304" pitchFamily="18" charset="0"/>
            </a:endParaRPr>
          </a:p>
          <a:p>
            <a:pPr eaLnBrk="1" hangingPunct="1">
              <a:spcBef>
                <a:spcPct val="0"/>
              </a:spcBef>
            </a:pPr>
            <a:endParaRPr lang="en-US" altLang="en-US" smtClean="0"/>
          </a:p>
        </p:txBody>
      </p:sp>
    </p:spTree>
    <p:extLst>
      <p:ext uri="{BB962C8B-B14F-4D97-AF65-F5344CB8AC3E}">
        <p14:creationId xmlns:p14="http://schemas.microsoft.com/office/powerpoint/2010/main" val="3101237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the early 90s, hospitals began to use a variety of methods for overall quality improvement.   In terms of use of information technology, computers were being increasingly used in quality improvement activities, including outcomes analysis, clinical guidelines, critical pathways, and protocols.</a:t>
            </a:r>
          </a:p>
          <a:p>
            <a:r>
              <a:rPr lang="en-US" altLang="en-US" smtClean="0"/>
              <a:t>  </a:t>
            </a:r>
          </a:p>
          <a:p>
            <a:r>
              <a:rPr lang="en-US" altLang="en-US" smtClean="0"/>
              <a:t>Outcomes analysis means there was more tracking of the impact of therapy on patient health outcomes.  </a:t>
            </a:r>
          </a:p>
          <a:p>
            <a:endParaRPr lang="en-US" altLang="en-US" smtClean="0"/>
          </a:p>
          <a:p>
            <a:r>
              <a:rPr lang="en-US" altLang="en-US" smtClean="0"/>
              <a:t>Clinical guidelines were usually developed by expert consensus and/or based on evidence from research studies.  The guidelines suggested what should be done to diagnose or treat a given condition.  </a:t>
            </a:r>
          </a:p>
          <a:p>
            <a:endParaRPr lang="en-US" altLang="en-US" smtClean="0"/>
          </a:p>
          <a:p>
            <a:r>
              <a:rPr lang="en-US" altLang="en-US" smtClean="0"/>
              <a:t>Whereas physicians can decide whether to use these clinical guidelines, critical pathways and protocols are usually institutional procedures that are mandated for certain conditions.  Often these are aimed at nurses and they tend to standardize the care a patient receives.  Many of these did not originally involve computers, but they are more recently being computerized.  </a:t>
            </a:r>
          </a:p>
          <a:p>
            <a:endParaRPr lang="en-US" altLang="en-US" smtClean="0"/>
          </a:p>
          <a:p>
            <a:r>
              <a:rPr lang="en-US" altLang="en-US" smtClean="0"/>
              <a:t>In addition, over the past twenty years, there has been growing use of clinical decision support, usually in the form of drug interaction alerts. </a:t>
            </a:r>
          </a:p>
        </p:txBody>
      </p:sp>
    </p:spTree>
    <p:extLst>
      <p:ext uri="{BB962C8B-B14F-4D97-AF65-F5344CB8AC3E}">
        <p14:creationId xmlns:p14="http://schemas.microsoft.com/office/powerpoint/2010/main" val="3971792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Starting in the 1990s, most hospitals had a chief information officer or CIO with a much broader role than simply directing the data processing function.  The CIOs became responsible for both clinical and administrative information systems and often reported to the hospital CEO.   </a:t>
            </a:r>
          </a:p>
          <a:p>
            <a:pPr eaLnBrk="1" hangingPunct="1">
              <a:spcBef>
                <a:spcPct val="0"/>
              </a:spcBef>
            </a:pPr>
            <a:endParaRPr lang="en-US" altLang="en-US" dirty="0" smtClean="0">
              <a:solidFill>
                <a:srgbClr val="000000"/>
              </a:solidFill>
              <a:cs typeface="Times New Roman" panose="02020603050405020304" pitchFamily="18" charset="0"/>
            </a:endParaRPr>
          </a:p>
          <a:p>
            <a:pPr eaLnBrk="1" hangingPunct="1">
              <a:spcBef>
                <a:spcPct val="0"/>
              </a:spcBef>
            </a:pPr>
            <a:endParaRPr lang="en-US" altLang="en-US" dirty="0" smtClean="0">
              <a:cs typeface="Times New Roman" panose="02020603050405020304" pitchFamily="18" charset="0"/>
            </a:endParaRPr>
          </a:p>
          <a:p>
            <a:pPr eaLnBrk="1" hangingPunct="1">
              <a:spcBef>
                <a:spcPct val="0"/>
              </a:spcBef>
            </a:pPr>
            <a:r>
              <a:rPr lang="en-US" altLang="en-US" b="1" dirty="0" smtClean="0">
                <a:solidFill>
                  <a:srgbClr val="000000"/>
                </a:solidFill>
                <a:cs typeface="Times New Roman" panose="02020603050405020304" pitchFamily="18" charset="0"/>
              </a:rPr>
              <a:t> </a:t>
            </a:r>
            <a:endParaRPr lang="en-US" altLang="en-US" dirty="0" smtClean="0">
              <a:cs typeface="Times New Roman" panose="02020603050405020304" pitchFamily="18" charset="0"/>
            </a:endParaRPr>
          </a:p>
          <a:p>
            <a:pPr eaLnBrk="1" hangingPunct="1">
              <a:spcBef>
                <a:spcPct val="0"/>
              </a:spcBef>
            </a:pPr>
            <a:endParaRPr lang="en-US" altLang="en-US" dirty="0" smtClean="0"/>
          </a:p>
        </p:txBody>
      </p:sp>
    </p:spTree>
    <p:extLst>
      <p:ext uri="{BB962C8B-B14F-4D97-AF65-F5344CB8AC3E}">
        <p14:creationId xmlns:p14="http://schemas.microsoft.com/office/powerpoint/2010/main" val="2723309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solidFill>
                <a:srgbClr val="000000"/>
              </a:solidFill>
              <a:cs typeface="Times New Roman" panose="02020603050405020304" pitchFamily="18" charset="0"/>
            </a:endParaRPr>
          </a:p>
          <a:p>
            <a:r>
              <a:rPr lang="en-US" altLang="en-US" dirty="0" smtClean="0"/>
              <a:t>And to address the increased interest in using computers to support clinical care, the positions of Chief Medical Information Officer and Chief Nursing Information Officer have become more prominent.  These clinicians serve in hospital settings as leaders in healthcare information technology and as liaisons between the other clinicians and the information technology staff. </a:t>
            </a:r>
          </a:p>
          <a:p>
            <a:endParaRPr lang="en-US" altLang="en-US" dirty="0" smtClean="0"/>
          </a:p>
          <a:p>
            <a:r>
              <a:rPr lang="en-US" altLang="en-US" dirty="0" smtClean="0"/>
              <a:t>Now we will move into our discussion of  the key healthcare stakeholders.</a:t>
            </a:r>
          </a:p>
          <a:p>
            <a:pPr eaLnBrk="1" hangingPunct="1">
              <a:spcBef>
                <a:spcPct val="0"/>
              </a:spcBef>
            </a:pPr>
            <a:r>
              <a:rPr lang="en-US" altLang="en-US" b="1" dirty="0" smtClean="0"/>
              <a:t> </a:t>
            </a:r>
            <a:endParaRPr lang="en-US" altLang="en-US" dirty="0" smtClean="0">
              <a:solidFill>
                <a:srgbClr val="000000"/>
              </a:solidFill>
              <a:cs typeface="Times New Roman" panose="02020603050405020304" pitchFamily="18" charset="0"/>
            </a:endParaRPr>
          </a:p>
          <a:p>
            <a:pPr eaLnBrk="1" hangingPunct="1">
              <a:spcBef>
                <a:spcPct val="0"/>
              </a:spcBef>
            </a:pPr>
            <a:endParaRPr lang="en-US" altLang="en-US" dirty="0" smtClean="0">
              <a:cs typeface="Times New Roman" panose="02020603050405020304" pitchFamily="18" charset="0"/>
            </a:endParaRPr>
          </a:p>
          <a:p>
            <a:pPr eaLnBrk="1" hangingPunct="1">
              <a:spcBef>
                <a:spcPct val="0"/>
              </a:spcBef>
            </a:pPr>
            <a:r>
              <a:rPr lang="en-US" altLang="en-US" b="1" dirty="0" smtClean="0">
                <a:solidFill>
                  <a:srgbClr val="000000"/>
                </a:solidFill>
                <a:cs typeface="Times New Roman" panose="02020603050405020304" pitchFamily="18" charset="0"/>
              </a:rPr>
              <a:t> </a:t>
            </a:r>
            <a:endParaRPr lang="en-US" altLang="en-US" dirty="0" smtClean="0">
              <a:cs typeface="Times New Roman" panose="02020603050405020304" pitchFamily="18" charset="0"/>
            </a:endParaRPr>
          </a:p>
          <a:p>
            <a:pPr eaLnBrk="1" hangingPunct="1">
              <a:spcBef>
                <a:spcPct val="0"/>
              </a:spcBef>
            </a:pPr>
            <a:endParaRPr lang="en-US" altLang="en-US" dirty="0" smtClean="0"/>
          </a:p>
        </p:txBody>
      </p:sp>
    </p:spTree>
    <p:extLst>
      <p:ext uri="{BB962C8B-B14F-4D97-AF65-F5344CB8AC3E}">
        <p14:creationId xmlns:p14="http://schemas.microsoft.com/office/powerpoint/2010/main" val="4112660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In the 90s physicians were practicing more commonly in physician groups (rather than in solo practice) and many were in salaried positions.  Patient use of the Internet had increased tremendously and so patients now approached their caregivers with more knowledge.  There  has been a further decrease in physician authority and autonomy. </a:t>
            </a:r>
          </a:p>
        </p:txBody>
      </p:sp>
    </p:spTree>
    <p:extLst>
      <p:ext uri="{BB962C8B-B14F-4D97-AF65-F5344CB8AC3E}">
        <p14:creationId xmlns:p14="http://schemas.microsoft.com/office/powerpoint/2010/main" val="1680234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There has been a move away from hospitals as the main location of care.  Many procedures that used to occur in hospitals are now performed in the outpatient setting.  While most doctors see their patients in the office as well as the hospital, we have seen the rise of a new medical specialty called ‘hospitalists’ who practice exclusively in the hospital, and oversee the patients’ diagnosis and treatment while the patient is in the hospital.</a:t>
            </a:r>
          </a:p>
          <a:p>
            <a:pPr eaLnBrk="1" hangingPunct="1">
              <a:spcBef>
                <a:spcPct val="0"/>
              </a:spcBef>
            </a:pPr>
            <a:endParaRPr lang="en-US" altLang="en-US" smtClean="0"/>
          </a:p>
        </p:txBody>
      </p:sp>
    </p:spTree>
    <p:extLst>
      <p:ext uri="{BB962C8B-B14F-4D97-AF65-F5344CB8AC3E}">
        <p14:creationId xmlns:p14="http://schemas.microsoft.com/office/powerpoint/2010/main" val="4057467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Since the middle of the 1990s we have also seen a steady growth in the use of computers for information… by physicians.  That is, doctors are surfing the Web for medical information just like their patients are.  However, outside of some innovative academic institutions, during the 1990s there was still very little direct clinical use of the computer at the point of care and very little use of the computer for information management.  However, over the past ten years that also has been changing.</a:t>
            </a:r>
          </a:p>
        </p:txBody>
      </p:sp>
    </p:spTree>
    <p:extLst>
      <p:ext uri="{BB962C8B-B14F-4D97-AF65-F5344CB8AC3E}">
        <p14:creationId xmlns:p14="http://schemas.microsoft.com/office/powerpoint/2010/main" val="3084326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2705396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50155392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45865239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0191762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eaLnBrk="1" hangingPunct="1"/>
            <a:r>
              <a:rPr lang="en-US" sz="2400" b="1" dirty="0">
                <a:solidFill>
                  <a:srgbClr val="0070C0"/>
                </a:solidFill>
                <a:cs typeface="Arial" panose="020B0604020202020204" pitchFamily="34" charset="0"/>
              </a:rPr>
              <a:t>Creating a Custom Layout</a:t>
            </a:r>
          </a:p>
          <a:p>
            <a:pPr eaLnBrk="1" hangingPunct="1"/>
            <a:r>
              <a:rPr lang="en-US" sz="1800"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eaLnBrk="1" hangingPunct="1"/>
            <a:r>
              <a:rPr lang="en-US" sz="1800" dirty="0">
                <a:solidFill>
                  <a:prstClr val="black"/>
                </a:solidFill>
              </a:rPr>
              <a:t>To create a custom new layout, </a:t>
            </a:r>
            <a:r>
              <a:rPr lang="en-US" sz="1800" b="1" dirty="0">
                <a:solidFill>
                  <a:prstClr val="black"/>
                </a:solidFill>
              </a:rPr>
              <a:t>in the Slide Master view </a:t>
            </a:r>
            <a:r>
              <a:rPr lang="en-US" sz="1800" dirty="0">
                <a:solidFill>
                  <a:prstClr val="black"/>
                </a:solidFill>
              </a:rPr>
              <a:t>do the following:</a:t>
            </a:r>
          </a:p>
          <a:p>
            <a:pPr marL="214313" indent="-214313" eaLnBrk="1" hangingPunct="1">
              <a:buFont typeface="Arial" panose="020B0604020202020204" pitchFamily="34" charset="0"/>
              <a:buChar char="•"/>
            </a:pPr>
            <a:r>
              <a:rPr lang="en-US" sz="1800" b="1" dirty="0">
                <a:solidFill>
                  <a:prstClr val="black"/>
                </a:solidFill>
              </a:rPr>
              <a:t>DUPLICATE</a:t>
            </a:r>
            <a:r>
              <a:rPr lang="en-US" sz="1800" dirty="0">
                <a:solidFill>
                  <a:prstClr val="black"/>
                </a:solidFill>
              </a:rPr>
              <a:t> an existing layout to create a new layout.</a:t>
            </a:r>
          </a:p>
          <a:p>
            <a:pPr marL="214313" indent="-214313" eaLnBrk="1" hangingPunct="1">
              <a:buFont typeface="Arial" panose="020B0604020202020204" pitchFamily="34" charset="0"/>
              <a:buChar char="•"/>
            </a:pPr>
            <a:r>
              <a:rPr lang="en-US" sz="1800" b="1" dirty="0">
                <a:solidFill>
                  <a:prstClr val="black"/>
                </a:solidFill>
              </a:rPr>
              <a:t>RENAME</a:t>
            </a:r>
            <a:r>
              <a:rPr lang="en-US" sz="1800" dirty="0">
                <a:solidFill>
                  <a:prstClr val="black"/>
                </a:solidFill>
              </a:rPr>
              <a:t> the new layout.</a:t>
            </a:r>
          </a:p>
          <a:p>
            <a:pPr marL="214313" indent="-214313" eaLnBrk="1" hangingPunct="1">
              <a:buFont typeface="Arial" panose="020B0604020202020204" pitchFamily="34" charset="0"/>
              <a:buChar char="•"/>
            </a:pPr>
            <a:r>
              <a:rPr lang="en-US" sz="1800" b="1" dirty="0">
                <a:solidFill>
                  <a:prstClr val="black"/>
                </a:solidFill>
              </a:rPr>
              <a:t>Insert or Remove as appropriate PLACEHOLDERS </a:t>
            </a:r>
            <a:r>
              <a:rPr lang="en-US" sz="1800"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sz="1800" b="1" dirty="0">
                <a:solidFill>
                  <a:prstClr val="black"/>
                </a:solidFill>
              </a:rPr>
              <a:t>NEVER REMOVE THE LAYOUT’S TITLE CONTAINER</a:t>
            </a:r>
            <a:r>
              <a:rPr lang="en-US" sz="1800" dirty="0">
                <a:solidFill>
                  <a:prstClr val="black"/>
                </a:solidFill>
              </a:rPr>
              <a:t>. </a:t>
            </a:r>
            <a:r>
              <a:rPr lang="en-US" sz="1600" dirty="0">
                <a:solidFill>
                  <a:prstClr val="black"/>
                </a:solidFill>
              </a:rPr>
              <a:t>(It can be resized or formatted, but never removed.)</a:t>
            </a:r>
            <a:endParaRPr lang="en-US" sz="1800" dirty="0">
              <a:solidFill>
                <a:prstClr val="black"/>
              </a:solidFill>
            </a:endParaRPr>
          </a:p>
          <a:p>
            <a:pPr marL="214313" indent="-214313" eaLnBrk="1" hangingPunct="1">
              <a:buFont typeface="Arial" panose="020B0604020202020204" pitchFamily="34" charset="0"/>
              <a:buChar char="•"/>
            </a:pPr>
            <a:r>
              <a:rPr lang="en-US" sz="1800" dirty="0">
                <a:solidFill>
                  <a:prstClr val="black"/>
                </a:solidFill>
              </a:rPr>
              <a:t>Check the </a:t>
            </a:r>
            <a:r>
              <a:rPr lang="en-US" sz="1800" b="1" dirty="0">
                <a:solidFill>
                  <a:prstClr val="black"/>
                </a:solidFill>
              </a:rPr>
              <a:t>READING ORDER </a:t>
            </a:r>
            <a:r>
              <a:rPr lang="en-US" sz="1800"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sz="1800" dirty="0">
                <a:solidFill>
                  <a:prstClr val="black"/>
                </a:solidFill>
              </a:rPr>
              <a:t>Reorder as appropriate so the slide layout’s </a:t>
            </a:r>
            <a:r>
              <a:rPr lang="en-US" sz="1800" b="1" dirty="0">
                <a:solidFill>
                  <a:prstClr val="black"/>
                </a:solidFill>
              </a:rPr>
              <a:t>TITLE is read first</a:t>
            </a:r>
            <a:r>
              <a:rPr lang="en-US" sz="1800" dirty="0">
                <a:solidFill>
                  <a:prstClr val="black"/>
                </a:solidFill>
              </a:rPr>
              <a:t>.</a:t>
            </a:r>
          </a:p>
          <a:p>
            <a:pPr marL="214313" indent="-214313" eaLnBrk="1" hangingPunct="1">
              <a:buFont typeface="Arial" panose="020B0604020202020204" pitchFamily="34" charset="0"/>
              <a:buChar char="•"/>
            </a:pPr>
            <a:r>
              <a:rPr lang="en-US" sz="1800" b="1" dirty="0">
                <a:solidFill>
                  <a:prstClr val="black"/>
                </a:solidFill>
              </a:rPr>
              <a:t>SAVE</a:t>
            </a:r>
            <a:r>
              <a:rPr lang="en-US" sz="1800" dirty="0">
                <a:solidFill>
                  <a:prstClr val="black"/>
                </a:solidFill>
              </a:rPr>
              <a:t> your presentation.</a:t>
            </a:r>
          </a:p>
          <a:p>
            <a:pPr marL="214313" indent="-214313" eaLnBrk="1" hangingPunct="1">
              <a:buFont typeface="Arial" panose="020B0604020202020204" pitchFamily="34" charset="0"/>
              <a:buChar char="•"/>
            </a:pPr>
            <a:r>
              <a:rPr lang="en-US" sz="1800" b="1" dirty="0">
                <a:solidFill>
                  <a:prstClr val="black"/>
                </a:solidFill>
              </a:rPr>
              <a:t>Close the Master View </a:t>
            </a:r>
            <a:r>
              <a:rPr lang="en-US" sz="1800" dirty="0">
                <a:solidFill>
                  <a:prstClr val="black"/>
                </a:solidFill>
              </a:rPr>
              <a:t>and return to your normal editing (design) view.</a:t>
            </a:r>
          </a:p>
          <a:p>
            <a:pPr marL="214313" indent="-214313" eaLnBrk="1" hangingPunct="1">
              <a:buFont typeface="Arial" panose="020B0604020202020204" pitchFamily="34" charset="0"/>
              <a:buChar char="•"/>
            </a:pPr>
            <a:r>
              <a:rPr lang="en-US" sz="1800" b="1" dirty="0">
                <a:solidFill>
                  <a:prstClr val="black"/>
                </a:solidFill>
              </a:rPr>
              <a:t>Insert a new slide using </a:t>
            </a:r>
            <a:r>
              <a:rPr lang="en-US" sz="1800" b="1">
                <a:solidFill>
                  <a:prstClr val="black"/>
                </a:solidFill>
              </a:rPr>
              <a:t>your custom-named </a:t>
            </a:r>
            <a:r>
              <a:rPr lang="en-US" sz="1800" b="1" dirty="0">
                <a:solidFill>
                  <a:prstClr val="black"/>
                </a:solidFill>
              </a:rPr>
              <a:t>new layout </a:t>
            </a:r>
            <a:r>
              <a:rPr lang="en-US" sz="1800" dirty="0">
                <a:solidFill>
                  <a:prstClr val="black"/>
                </a:solidFill>
              </a:rPr>
              <a:t>or apply the new layout to an existing slide.</a:t>
            </a:r>
          </a:p>
        </p:txBody>
      </p:sp>
    </p:spTree>
    <p:extLst>
      <p:ext uri="{BB962C8B-B14F-4D97-AF65-F5344CB8AC3E}">
        <p14:creationId xmlns:p14="http://schemas.microsoft.com/office/powerpoint/2010/main" val="1806082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0764941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23752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998768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2102128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0020928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62075570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274631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2948011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pPr eaLnBrk="1" hangingPunct="1"/>
              <a:t>‹#›</a:t>
            </a:fld>
            <a:endParaRPr lang="en-US" dirty="0"/>
          </a:p>
        </p:txBody>
      </p:sp>
    </p:spTree>
    <p:extLst>
      <p:ext uri="{BB962C8B-B14F-4D97-AF65-F5344CB8AC3E}">
        <p14:creationId xmlns:p14="http://schemas.microsoft.com/office/powerpoint/2010/main" val="1375243853"/>
      </p:ext>
    </p:extLst>
  </p:cSld>
  <p:clrMap bg1="lt1" tx1="dk1" bg2="lt2" tx2="dk2" accent1="accent1" accent2="accent2" accent3="accent3" accent4="accent4" accent5="accent5" accent6="accent6" hlink="hlink" folHlink="folHlink"/>
  <p:sldLayoutIdLst>
    <p:sldLayoutId id="2147485567" r:id="rId1"/>
    <p:sldLayoutId id="2147485568" r:id="rId2"/>
    <p:sldLayoutId id="2147485569" r:id="rId3"/>
    <p:sldLayoutId id="2147485570" r:id="rId4"/>
    <p:sldLayoutId id="2147485571" r:id="rId5"/>
    <p:sldLayoutId id="2147485572" r:id="rId6"/>
    <p:sldLayoutId id="2147485573" r:id="rId7"/>
    <p:sldLayoutId id="2147485574" r:id="rId8"/>
    <p:sldLayoutId id="2147485575" r:id="rId9"/>
    <p:sldLayoutId id="2147485576" r:id="rId10"/>
    <p:sldLayoutId id="2147485577" r:id="rId11"/>
    <p:sldLayoutId id="2147485578" r:id="rId12"/>
    <p:sldLayoutId id="2147485579"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hyperlink" Target="http://www.cdc.gov/nchs/data/databriefs/db66.htm" TargetMode="External"/><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History of Health Information Technology in the U.S.</a:t>
            </a:r>
          </a:p>
        </p:txBody>
      </p:sp>
      <p:sp>
        <p:nvSpPr>
          <p:cNvPr id="24579" name="Text Placeholder 2"/>
          <p:cNvSpPr>
            <a:spLocks noGrp="1"/>
          </p:cNvSpPr>
          <p:nvPr>
            <p:ph type="body" sz="half" idx="2"/>
          </p:nvPr>
        </p:nvSpPr>
        <p:spPr>
          <a:xfrm>
            <a:off x="914400" y="3517900"/>
            <a:ext cx="7315200" cy="762000"/>
          </a:xfrm>
        </p:spPr>
        <p:txBody>
          <a:bodyPr/>
          <a:lstStyle/>
          <a:p>
            <a:r>
              <a:rPr lang="en-US" altLang="en-US" dirty="0" smtClean="0"/>
              <a:t>Evolution of Health IT: The Modern Era</a:t>
            </a:r>
          </a:p>
        </p:txBody>
      </p:sp>
      <p:sp>
        <p:nvSpPr>
          <p:cNvPr id="24580" name="Text Placeholder 3"/>
          <p:cNvSpPr>
            <a:spLocks noGrp="1"/>
          </p:cNvSpPr>
          <p:nvPr>
            <p:ph type="body" sz="quarter" idx="11"/>
          </p:nvPr>
        </p:nvSpPr>
        <p:spPr/>
        <p:txBody>
          <a:bodyPr/>
          <a:lstStyle/>
          <a:p>
            <a:r>
              <a:rPr lang="en-US" altLang="en-US" dirty="0" smtClean="0"/>
              <a:t>Lecture b – Key Stakeholders</a:t>
            </a:r>
          </a:p>
        </p:txBody>
      </p:sp>
      <p:sp>
        <p:nvSpPr>
          <p:cNvPr id="24581" name="Text Placeholder 4"/>
          <p:cNvSpPr>
            <a:spLocks noGrp="1"/>
          </p:cNvSpPr>
          <p:nvPr>
            <p:ph type="body" sz="quarter" idx="12"/>
          </p:nvPr>
        </p:nvSpPr>
        <p:spPr/>
        <p:txBody>
          <a:bodyPr/>
          <a:lstStyle/>
          <a:p>
            <a:r>
              <a:rPr lang="en-US" dirty="0"/>
              <a:t>This material (Comp </a:t>
            </a:r>
            <a:r>
              <a:rPr lang="en-US" dirty="0" smtClean="0"/>
              <a:t>5 </a:t>
            </a:r>
            <a:r>
              <a:rPr lang="en-US" dirty="0"/>
              <a:t>Unit </a:t>
            </a:r>
            <a:r>
              <a:rPr lang="en-US" dirty="0" smtClean="0"/>
              <a:t>2)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a:t>.</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smtClean="0"/>
              <a:t>Physicians 4</a:t>
            </a:r>
          </a:p>
        </p:txBody>
      </p:sp>
      <p:sp>
        <p:nvSpPr>
          <p:cNvPr id="34819" name="Rectangle 3"/>
          <p:cNvSpPr>
            <a:spLocks noGrp="1" noChangeArrowheads="1"/>
          </p:cNvSpPr>
          <p:nvPr>
            <p:ph sz="quarter" idx="14"/>
          </p:nvPr>
        </p:nvSpPr>
        <p:spPr/>
        <p:txBody>
          <a:bodyPr/>
          <a:lstStyle/>
          <a:p>
            <a:r>
              <a:rPr lang="en-US" altLang="en-US" dirty="0" smtClean="0">
                <a:sym typeface="Symbol" pitchFamily="18" charset="2"/>
              </a:rPr>
              <a:t>Increased acceptance of</a:t>
            </a:r>
            <a:r>
              <a:rPr lang="en-US" altLang="en-US" dirty="0" smtClean="0"/>
              <a:t> standardization </a:t>
            </a:r>
          </a:p>
          <a:p>
            <a:r>
              <a:rPr lang="en-US" altLang="en-US" dirty="0" smtClean="0">
                <a:sym typeface="Symbol" pitchFamily="18" charset="2"/>
              </a:rPr>
              <a:t>Increase in clinical</a:t>
            </a:r>
            <a:r>
              <a:rPr lang="en-US" altLang="en-US" dirty="0" smtClean="0"/>
              <a:t> computing</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Sld>
  <p:clrMapOvr>
    <a:masterClrMapping/>
  </p:clrMapOvr>
  <p:transition advTm="52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mtClean="0"/>
              <a:t>Academic Physicians</a:t>
            </a:r>
          </a:p>
        </p:txBody>
      </p:sp>
      <p:sp>
        <p:nvSpPr>
          <p:cNvPr id="34819" name="Rectangle 3"/>
          <p:cNvSpPr>
            <a:spLocks noGrp="1" noChangeArrowheads="1"/>
          </p:cNvSpPr>
          <p:nvPr>
            <p:ph sz="quarter" idx="14"/>
          </p:nvPr>
        </p:nvSpPr>
        <p:spPr/>
        <p:txBody>
          <a:bodyPr/>
          <a:lstStyle/>
          <a:p>
            <a:r>
              <a:rPr lang="en-US" altLang="en-US" dirty="0" smtClean="0">
                <a:sym typeface="Symbol" panose="05050102010706020507" pitchFamily="18" charset="2"/>
              </a:rPr>
              <a:t>Increased </a:t>
            </a:r>
            <a:r>
              <a:rPr lang="en-US" altLang="en-US" dirty="0" smtClean="0"/>
              <a:t>pressure for revenue generation</a:t>
            </a:r>
          </a:p>
          <a:p>
            <a:pPr lvl="1"/>
            <a:r>
              <a:rPr lang="en-US" altLang="en-US" dirty="0" smtClean="0">
                <a:sym typeface="Symbol" panose="05050102010706020507" pitchFamily="18" charset="2"/>
              </a:rPr>
              <a:t>Decreased</a:t>
            </a:r>
            <a:r>
              <a:rPr lang="en-US" altLang="en-US" dirty="0" smtClean="0"/>
              <a:t> time for teaching</a:t>
            </a:r>
          </a:p>
          <a:p>
            <a:pPr lvl="2"/>
            <a:r>
              <a:rPr lang="en-US" altLang="en-US" dirty="0" smtClean="0"/>
              <a:t>Computer to </a:t>
            </a:r>
            <a:r>
              <a:rPr lang="en-US" altLang="en-US" dirty="0" smtClean="0">
                <a:sym typeface="Symbol" panose="05050102010706020507" pitchFamily="18" charset="2"/>
              </a:rPr>
              <a:t>increase </a:t>
            </a:r>
            <a:r>
              <a:rPr lang="en-US" altLang="en-US" dirty="0" smtClean="0"/>
              <a:t>instructional efficiency</a:t>
            </a:r>
          </a:p>
          <a:p>
            <a:pPr lvl="1"/>
            <a:r>
              <a:rPr lang="en-US" altLang="en-US" dirty="0" smtClean="0">
                <a:sym typeface="Symbol" panose="05050102010706020507" pitchFamily="18" charset="2"/>
              </a:rPr>
              <a:t>Increase in</a:t>
            </a:r>
            <a:r>
              <a:rPr lang="en-US" altLang="en-US" dirty="0" smtClean="0"/>
              <a:t> business partnerships</a:t>
            </a:r>
          </a:p>
        </p:txBody>
      </p:sp>
      <p:sp>
        <p:nvSpPr>
          <p:cNvPr id="6" name="Slide Number Placeholder 5"/>
          <p:cNvSpPr>
            <a:spLocks noGrp="1"/>
          </p:cNvSpPr>
          <p:nvPr>
            <p:ph type="sldNum" sz="quarter" idx="4"/>
          </p:nvPr>
        </p:nvSpPr>
        <p:spPr/>
        <p:txBody>
          <a:bodyPr/>
          <a:lstStyle/>
          <a:p>
            <a:fld id="{F3BF8891-5E06-46C2-89A4-6DB85D39BA35}" type="slidenum">
              <a:rPr lang="en-US" smtClean="0"/>
              <a:pPr/>
              <a:t>11</a:t>
            </a:fld>
            <a:endParaRPr lang="en-US" dirty="0"/>
          </a:p>
        </p:txBody>
      </p:sp>
    </p:spTree>
  </p:cSld>
  <p:clrMapOvr>
    <a:masterClrMapping/>
  </p:clrMapOvr>
  <p:transition advTm="35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smtClean="0"/>
              <a:t>Academic Physicians 2</a:t>
            </a:r>
          </a:p>
        </p:txBody>
      </p:sp>
      <p:sp>
        <p:nvSpPr>
          <p:cNvPr id="35843" name="Rectangle 3"/>
          <p:cNvSpPr>
            <a:spLocks noGrp="1" noChangeArrowheads="1"/>
          </p:cNvSpPr>
          <p:nvPr>
            <p:ph sz="quarter" idx="14"/>
          </p:nvPr>
        </p:nvSpPr>
        <p:spPr/>
        <p:txBody>
          <a:bodyPr/>
          <a:lstStyle/>
          <a:p>
            <a:r>
              <a:rPr lang="en-US" altLang="en-US" dirty="0" smtClean="0"/>
              <a:t>Evidence-based medicine</a:t>
            </a:r>
          </a:p>
          <a:p>
            <a:pPr lvl="1"/>
            <a:r>
              <a:rPr lang="en-US" altLang="en-US" dirty="0" smtClean="0"/>
              <a:t>Use of literature in practice</a:t>
            </a:r>
          </a:p>
          <a:p>
            <a:pPr lvl="1"/>
            <a:r>
              <a:rPr lang="en-US" altLang="en-US" dirty="0" smtClean="0"/>
              <a:t>Outcomes and comparative effectiveness research</a:t>
            </a:r>
          </a:p>
        </p:txBody>
      </p:sp>
      <p:sp>
        <p:nvSpPr>
          <p:cNvPr id="2" name="Text Placeholder 1"/>
          <p:cNvSpPr>
            <a:spLocks noGrp="1"/>
          </p:cNvSpPr>
          <p:nvPr>
            <p:ph type="body" sz="quarter" idx="32"/>
          </p:nvPr>
        </p:nvSpPr>
        <p:spPr/>
        <p:txBody>
          <a:bodyPr/>
          <a:lstStyle/>
          <a:p>
            <a:r>
              <a:rPr lang="en-US" altLang="en-US" smtClean="0"/>
              <a:t>Source: (Sackett et al., 1996)</a:t>
            </a:r>
            <a:endParaRPr lang="en-US" alt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solidFill>
                  <a:prstClr val="black">
                    <a:tint val="75000"/>
                  </a:prstClr>
                </a:solidFill>
              </a:rPr>
              <a:pPr/>
              <a:t>12</a:t>
            </a:fld>
            <a:endParaRPr lang="en-US">
              <a:solidFill>
                <a:prstClr val="black">
                  <a:tint val="75000"/>
                </a:prstClr>
              </a:solidFill>
            </a:endParaRPr>
          </a:p>
        </p:txBody>
      </p:sp>
    </p:spTree>
  </p:cSld>
  <p:clrMapOvr>
    <a:masterClrMapping/>
  </p:clrMapOvr>
  <p:transition advTm="7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dirty="0" smtClean="0"/>
              <a:t>Academic Physicians 3</a:t>
            </a:r>
          </a:p>
        </p:txBody>
      </p:sp>
      <p:sp>
        <p:nvSpPr>
          <p:cNvPr id="36867" name="Rectangle 3"/>
          <p:cNvSpPr>
            <a:spLocks noGrp="1" noChangeArrowheads="1"/>
          </p:cNvSpPr>
          <p:nvPr>
            <p:ph sz="quarter" idx="14"/>
          </p:nvPr>
        </p:nvSpPr>
        <p:spPr/>
        <p:txBody>
          <a:bodyPr/>
          <a:lstStyle/>
          <a:p>
            <a:r>
              <a:rPr lang="en-US" altLang="en-US" dirty="0" smtClean="0">
                <a:sym typeface="Symbol" panose="05050102010706020507" pitchFamily="18" charset="2"/>
              </a:rPr>
              <a:t>Health services research on quality of care and information technology</a:t>
            </a:r>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Sld>
  <p:clrMapOvr>
    <a:masterClrMapping/>
  </p:clrMapOvr>
  <p:transition advTm="48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smtClean="0"/>
              <a:t>Academic </a:t>
            </a:r>
            <a:r>
              <a:rPr lang="en-US" altLang="en-US" dirty="0" err="1" smtClean="0"/>
              <a:t>Informaticians</a:t>
            </a:r>
            <a:endParaRPr lang="en-US" altLang="en-US" dirty="0" smtClean="0"/>
          </a:p>
        </p:txBody>
      </p:sp>
      <p:sp>
        <p:nvSpPr>
          <p:cNvPr id="38915" name="Rectangle 3"/>
          <p:cNvSpPr>
            <a:spLocks noGrp="1" noChangeArrowheads="1"/>
          </p:cNvSpPr>
          <p:nvPr>
            <p:ph sz="quarter" idx="14"/>
          </p:nvPr>
        </p:nvSpPr>
        <p:spPr/>
        <p:txBody>
          <a:bodyPr/>
          <a:lstStyle/>
          <a:p>
            <a:r>
              <a:rPr lang="en-US" altLang="en-US" dirty="0" smtClean="0"/>
              <a:t>Decision support systems</a:t>
            </a:r>
          </a:p>
          <a:p>
            <a:r>
              <a:rPr lang="en-US" altLang="en-US" dirty="0" smtClean="0"/>
              <a:t>Computer-based patient records</a:t>
            </a:r>
          </a:p>
          <a:p>
            <a:r>
              <a:rPr lang="en-US" altLang="en-US" dirty="0" smtClean="0"/>
              <a:t>Clinical repositories/warehouses </a:t>
            </a:r>
          </a:p>
          <a:p>
            <a:r>
              <a:rPr lang="en-US" altLang="en-US" dirty="0" smtClean="0"/>
              <a:t>Standardized clinical vocabularies/terminologies</a:t>
            </a:r>
          </a:p>
        </p:txBody>
      </p:sp>
      <p:sp>
        <p:nvSpPr>
          <p:cNvPr id="2" name="Text Placeholder 1"/>
          <p:cNvSpPr>
            <a:spLocks noGrp="1"/>
          </p:cNvSpPr>
          <p:nvPr>
            <p:ph type="body" sz="quarter" idx="32"/>
          </p:nvPr>
        </p:nvSpPr>
        <p:spPr/>
        <p:txBody>
          <a:bodyPr/>
          <a:lstStyle/>
          <a:p>
            <a:r>
              <a:rPr lang="en-US" altLang="en-US" smtClean="0"/>
              <a:t>Source: (Humphreys et al., 1998)</a:t>
            </a:r>
            <a:endParaRPr lang="en-US" alt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solidFill>
                  <a:prstClr val="black">
                    <a:tint val="75000"/>
                  </a:prstClr>
                </a:solidFill>
              </a:rPr>
              <a:pPr/>
              <a:t>14</a:t>
            </a:fld>
            <a:endParaRPr lang="en-US">
              <a:solidFill>
                <a:prstClr val="black">
                  <a:tint val="75000"/>
                </a:prstClr>
              </a:solidFill>
            </a:endParaRPr>
          </a:p>
        </p:txBody>
      </p:sp>
    </p:spTree>
  </p:cSld>
  <p:clrMapOvr>
    <a:masterClrMapping/>
  </p:clrMapOvr>
  <p:transition advTm="34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smtClean="0"/>
              <a:t>Academic </a:t>
            </a:r>
            <a:r>
              <a:rPr lang="en-US" altLang="en-US" dirty="0" err="1" smtClean="0"/>
              <a:t>Informaticians</a:t>
            </a:r>
            <a:r>
              <a:rPr lang="en-US" altLang="en-US" dirty="0" smtClean="0"/>
              <a:t> 2</a:t>
            </a:r>
          </a:p>
        </p:txBody>
      </p:sp>
      <p:sp>
        <p:nvSpPr>
          <p:cNvPr id="38915" name="Rectangle 3"/>
          <p:cNvSpPr>
            <a:spLocks noGrp="1" noChangeArrowheads="1"/>
          </p:cNvSpPr>
          <p:nvPr>
            <p:ph sz="quarter" idx="14"/>
          </p:nvPr>
        </p:nvSpPr>
        <p:spPr/>
        <p:txBody>
          <a:bodyPr/>
          <a:lstStyle/>
          <a:p>
            <a:r>
              <a:rPr lang="en-US" altLang="en-US" dirty="0" smtClean="0">
                <a:sym typeface="Symbol" panose="05050102010706020507" pitchFamily="18" charset="2"/>
              </a:rPr>
              <a:t>Increased</a:t>
            </a:r>
            <a:r>
              <a:rPr lang="en-US" altLang="en-US" dirty="0" smtClean="0"/>
              <a:t> professional specialization</a:t>
            </a:r>
          </a:p>
          <a:p>
            <a:pPr lvl="1"/>
            <a:r>
              <a:rPr lang="en-US" altLang="en-US" dirty="0" smtClean="0"/>
              <a:t>Nursing, dental informatics, etc.</a:t>
            </a:r>
          </a:p>
          <a:p>
            <a:pPr lvl="1"/>
            <a:r>
              <a:rPr lang="en-US" altLang="en-US" dirty="0" smtClean="0"/>
              <a:t>Professional journals</a:t>
            </a:r>
          </a:p>
          <a:p>
            <a:pPr lvl="1"/>
            <a:r>
              <a:rPr lang="en-US" altLang="en-US" dirty="0" smtClean="0"/>
              <a:t>Training programs </a:t>
            </a:r>
          </a:p>
          <a:p>
            <a:pPr lvl="1"/>
            <a:r>
              <a:rPr lang="en-US" altLang="en-US" dirty="0" smtClean="0"/>
              <a:t>Sub-specialty certification in clinical informatics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Sld>
  <p:clrMapOvr>
    <a:masterClrMapping/>
  </p:clrMapOvr>
  <p:transition advTm="33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dirty="0" smtClean="0"/>
              <a:t>Academic </a:t>
            </a:r>
            <a:r>
              <a:rPr lang="en-US" altLang="en-US" dirty="0" err="1" smtClean="0"/>
              <a:t>Informaticians</a:t>
            </a:r>
            <a:r>
              <a:rPr lang="en-US" altLang="en-US" dirty="0" smtClean="0"/>
              <a:t> 3</a:t>
            </a:r>
          </a:p>
        </p:txBody>
      </p:sp>
      <p:sp>
        <p:nvSpPr>
          <p:cNvPr id="40963" name="Rectangle 3"/>
          <p:cNvSpPr>
            <a:spLocks noGrp="1" noChangeArrowheads="1"/>
          </p:cNvSpPr>
          <p:nvPr>
            <p:ph sz="quarter" idx="14"/>
          </p:nvPr>
        </p:nvSpPr>
        <p:spPr/>
        <p:txBody>
          <a:bodyPr/>
          <a:lstStyle/>
          <a:p>
            <a:r>
              <a:rPr lang="en-US" altLang="en-US" dirty="0" smtClean="0"/>
              <a:t>Integration into healthcare delivery</a:t>
            </a:r>
          </a:p>
          <a:p>
            <a:r>
              <a:rPr lang="en-US" altLang="en-US" dirty="0" smtClean="0"/>
              <a:t>I</a:t>
            </a:r>
            <a:r>
              <a:rPr lang="en-US" altLang="en-US" dirty="0" smtClean="0">
                <a:sym typeface="Symbol" pitchFamily="18" charset="2"/>
              </a:rPr>
              <a:t>ncreased</a:t>
            </a:r>
            <a:r>
              <a:rPr lang="en-US" altLang="en-US" dirty="0" smtClean="0"/>
              <a:t> involvement with vendors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Sld>
  <p:clrMapOvr>
    <a:masterClrMapping/>
  </p:clrMapOvr>
  <p:transition advTm="4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smtClean="0"/>
              <a:t>Information Technology</a:t>
            </a:r>
          </a:p>
        </p:txBody>
      </p:sp>
      <p:sp>
        <p:nvSpPr>
          <p:cNvPr id="40963" name="Rectangle 3"/>
          <p:cNvSpPr>
            <a:spLocks noGrp="1" noChangeArrowheads="1"/>
          </p:cNvSpPr>
          <p:nvPr>
            <p:ph sz="quarter" idx="14"/>
          </p:nvPr>
        </p:nvSpPr>
        <p:spPr/>
        <p:txBody>
          <a:bodyPr/>
          <a:lstStyle/>
          <a:p>
            <a:r>
              <a:rPr lang="en-US" altLang="en-US" smtClean="0">
                <a:sym typeface="Symbol" panose="05050102010706020507" pitchFamily="18" charset="2"/>
              </a:rPr>
              <a:t>More information needs</a:t>
            </a:r>
          </a:p>
          <a:p>
            <a:pPr lvl="1"/>
            <a:r>
              <a:rPr lang="en-US" altLang="en-US" smtClean="0">
                <a:sym typeface="Symbol" panose="05050102010706020507" pitchFamily="18" charset="2"/>
              </a:rPr>
              <a:t>Monitor</a:t>
            </a:r>
            <a:r>
              <a:rPr lang="en-US" altLang="en-US" smtClean="0"/>
              <a:t> cost, quality and patient satisfaction</a:t>
            </a:r>
          </a:p>
          <a:p>
            <a:pPr lvl="1"/>
            <a:r>
              <a:rPr lang="en-US" altLang="en-US" smtClean="0"/>
              <a:t>Influence clinical practice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Sld>
  <p:clrMapOvr>
    <a:masterClrMapping/>
  </p:clrMapOvr>
  <p:transition advTm="29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dirty="0" smtClean="0"/>
              <a:t>Information Technology 2</a:t>
            </a:r>
          </a:p>
        </p:txBody>
      </p:sp>
      <p:sp>
        <p:nvSpPr>
          <p:cNvPr id="41987" name="Rectangle 3"/>
          <p:cNvSpPr>
            <a:spLocks noGrp="1" noChangeArrowheads="1"/>
          </p:cNvSpPr>
          <p:nvPr>
            <p:ph sz="quarter" idx="14"/>
          </p:nvPr>
        </p:nvSpPr>
        <p:spPr/>
        <p:txBody>
          <a:bodyPr/>
          <a:lstStyle/>
          <a:p>
            <a:r>
              <a:rPr lang="en-US" altLang="en-US" dirty="0" smtClean="0"/>
              <a:t>Increased importance of information technology in healthcare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Sld>
  <p:clrMapOvr>
    <a:masterClrMapping/>
  </p:clrMapOvr>
  <p:transition advTm="30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dirty="0" smtClean="0"/>
              <a:t>Information Technology 3</a:t>
            </a:r>
          </a:p>
        </p:txBody>
      </p:sp>
      <p:sp>
        <p:nvSpPr>
          <p:cNvPr id="43011" name="Rectangle 3"/>
          <p:cNvSpPr>
            <a:spLocks noGrp="1" noChangeArrowheads="1"/>
          </p:cNvSpPr>
          <p:nvPr>
            <p:ph sz="quarter" idx="14"/>
          </p:nvPr>
        </p:nvSpPr>
        <p:spPr/>
        <p:txBody>
          <a:bodyPr/>
          <a:lstStyle/>
          <a:p>
            <a:r>
              <a:rPr lang="en-US" altLang="en-US" dirty="0" smtClean="0"/>
              <a:t>Greater recognition at the federal level</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Sld>
  <p:clrMapOvr>
    <a:masterClrMapping/>
  </p:clrMapOvr>
  <p:transition advTm="2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Evolution of Health IT: </a:t>
            </a:r>
            <a:br>
              <a:rPr lang="en-US" altLang="en-US" smtClean="0"/>
            </a:br>
            <a:r>
              <a:rPr lang="en-US" altLang="en-US" smtClean="0"/>
              <a:t>The Modern Era</a:t>
            </a:r>
            <a:br>
              <a:rPr lang="en-US" altLang="en-US" smtClean="0"/>
            </a:br>
            <a:r>
              <a:rPr lang="en-US" altLang="en-US" smtClean="0"/>
              <a:t>Learning Objectives</a:t>
            </a:r>
            <a:endParaRPr lang="en-US" altLang="en-US" dirty="0" smtClean="0"/>
          </a:p>
        </p:txBody>
      </p:sp>
      <p:sp>
        <p:nvSpPr>
          <p:cNvPr id="25603" name="Text Placeholder 3"/>
          <p:cNvSpPr>
            <a:spLocks noGrp="1"/>
          </p:cNvSpPr>
          <p:nvPr>
            <p:ph sz="quarter" idx="14"/>
          </p:nvPr>
        </p:nvSpPr>
        <p:spPr/>
        <p:txBody>
          <a:bodyPr/>
          <a:lstStyle/>
          <a:p>
            <a:r>
              <a:rPr lang="en-US" altLang="en-US" sz="2400" dirty="0" smtClean="0"/>
              <a:t>Discuss factors that led to increasing clinical use of computers from 1990 to the present, including the HITECH Act of 2009. and the Affordable Care Act of 2010</a:t>
            </a:r>
          </a:p>
          <a:p>
            <a:r>
              <a:rPr lang="en-US" altLang="en-US" sz="2400" dirty="0" smtClean="0"/>
              <a:t>Discuss key influences on health IT developments including the Internet, HIPAA, and the Institute of Medicine reports</a:t>
            </a:r>
          </a:p>
          <a:p>
            <a:r>
              <a:rPr lang="en-US" altLang="en-US" sz="2400" dirty="0" smtClean="0"/>
              <a:t>Discuss the focus of health IT in the late 90s up to the present</a:t>
            </a:r>
          </a:p>
          <a:p>
            <a:r>
              <a:rPr lang="en-US" altLang="en-US" sz="2400" dirty="0" smtClean="0"/>
              <a:t>Discuss the role of health IT in clinical and translational research and precision medicine</a:t>
            </a:r>
          </a:p>
          <a:p>
            <a:r>
              <a:rPr lang="en-US" altLang="en-US" sz="2400" dirty="0" smtClean="0"/>
              <a:t>Discuss why there is more receptivity to the use of health IT now than during the previous 50 years</a:t>
            </a:r>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smtClean="0"/>
              <a:t>Why Now?</a:t>
            </a:r>
          </a:p>
        </p:txBody>
      </p:sp>
      <p:pic>
        <p:nvPicPr>
          <p:cNvPr id="9" name="Picture 7" descr="Stick figure scratching head with question mark above.  Courtesy of Microsoft."/>
          <p:cNvPicPr>
            <a:picLocks noGrp="1" noChangeAspect="1" noChangeArrowheads="1"/>
          </p:cNvPicPr>
          <p:nvPr>
            <p:ph type="pic" sz="quarter" idx="14"/>
          </p:nvPr>
        </p:nvPicPr>
        <p:blipFill rotWithShape="1">
          <a:blip r:embed="rId3" cstate="print">
            <a:extLst>
              <a:ext uri="{28A0092B-C50C-407E-A947-70E740481C1C}">
                <a14:useLocalDpi xmlns:a14="http://schemas.microsoft.com/office/drawing/2010/main" val="0"/>
              </a:ext>
            </a:extLst>
          </a:blip>
          <a:srcRect l="-143618" r="-143618"/>
          <a:stretch/>
        </p:blipFill>
        <p:spPr/>
      </p:pic>
      <p:sp>
        <p:nvSpPr>
          <p:cNvPr id="7" name="Text Placeholder 6"/>
          <p:cNvSpPr>
            <a:spLocks noGrp="1"/>
          </p:cNvSpPr>
          <p:nvPr>
            <p:ph type="body" sz="quarter" idx="32"/>
          </p:nvPr>
        </p:nvSpPr>
        <p:spPr/>
        <p:txBody>
          <a:bodyPr/>
          <a:lstStyle/>
          <a:p>
            <a:endParaRPr lang="en-US"/>
          </a:p>
        </p:txBody>
      </p:sp>
      <p:sp>
        <p:nvSpPr>
          <p:cNvPr id="8" name="Slide Number Placeholder 7"/>
          <p:cNvSpPr>
            <a:spLocks noGrp="1"/>
          </p:cNvSpPr>
          <p:nvPr>
            <p:ph type="sldNum" sz="quarter" idx="4"/>
          </p:nvPr>
        </p:nvSpPr>
        <p:spPr/>
        <p:txBody>
          <a:bodyPr/>
          <a:lstStyle/>
          <a:p>
            <a:fld id="{F3BF8891-5E06-46C2-89A4-6DB85D39BA35}" type="slidenum">
              <a:rPr lang="en-US" smtClean="0"/>
              <a:pPr/>
              <a:t>20</a:t>
            </a:fld>
            <a:endParaRPr lang="en-US" dirty="0"/>
          </a:p>
        </p:txBody>
      </p:sp>
    </p:spTree>
  </p:cSld>
  <p:clrMapOvr>
    <a:masterClrMapping/>
  </p:clrMapOvr>
  <p:transition advTm="13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Changes led to</a:t>
            </a:r>
            <a:endParaRPr lang="en-US" dirty="0"/>
          </a:p>
        </p:txBody>
      </p:sp>
      <p:pic>
        <p:nvPicPr>
          <p:cNvPr id="7" name="Picture Placeholder 6"/>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5593" r="-5593"/>
          <a:stretch/>
        </p:blipFill>
        <p:spPr/>
      </p:pic>
      <p:sp>
        <p:nvSpPr>
          <p:cNvPr id="11" name="Text Placeholder 10"/>
          <p:cNvSpPr>
            <a:spLocks noGrp="1"/>
          </p:cNvSpPr>
          <p:nvPr>
            <p:ph type="body" sz="quarter" idx="32"/>
          </p:nvPr>
        </p:nvSpPr>
        <p:spPr/>
        <p:txBody>
          <a:bodyPr/>
          <a:lstStyle/>
          <a:p>
            <a:endParaRPr lang="en-US"/>
          </a:p>
        </p:txBody>
      </p:sp>
      <p:sp>
        <p:nvSpPr>
          <p:cNvPr id="12" name="Slide Number Placeholder 11"/>
          <p:cNvSpPr>
            <a:spLocks noGrp="1"/>
          </p:cNvSpPr>
          <p:nvPr>
            <p:ph type="sldNum" sz="quarter" idx="4"/>
          </p:nvPr>
        </p:nvSpPr>
        <p:spPr/>
        <p:txBody>
          <a:bodyPr/>
          <a:lstStyle/>
          <a:p>
            <a:fld id="{F3BF8891-5E06-46C2-89A4-6DB85D39BA35}" type="slidenum">
              <a:rPr lang="en-US" smtClean="0"/>
              <a:pPr/>
              <a:t>21</a:t>
            </a:fld>
            <a:endParaRPr lang="en-US" dirty="0"/>
          </a:p>
        </p:txBody>
      </p:sp>
    </p:spTree>
  </p:cSld>
  <p:clrMapOvr>
    <a:masterClrMapping/>
  </p:clrMapOvr>
  <p:transition advTm="20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4"/>
          <p:cNvSpPr>
            <a:spLocks noGrp="1"/>
          </p:cNvSpPr>
          <p:nvPr>
            <p:ph type="title"/>
          </p:nvPr>
        </p:nvSpPr>
        <p:spPr/>
        <p:txBody>
          <a:bodyPr/>
          <a:lstStyle/>
          <a:p>
            <a:r>
              <a:rPr lang="en-US" altLang="en-US" smtClean="0"/>
              <a:t>Convergence of Needs  </a:t>
            </a:r>
          </a:p>
        </p:txBody>
      </p:sp>
      <p:sp>
        <p:nvSpPr>
          <p:cNvPr id="7" name="Text Placeholder 6"/>
          <p:cNvSpPr>
            <a:spLocks noGrp="1"/>
          </p:cNvSpPr>
          <p:nvPr>
            <p:ph type="body" sz="quarter" idx="32"/>
          </p:nvPr>
        </p:nvSpPr>
        <p:spPr/>
        <p:txBody>
          <a:bodyPr/>
          <a:lstStyle/>
          <a:p>
            <a:endParaRPr lang="en-US"/>
          </a:p>
        </p:txBody>
      </p:sp>
      <p:sp>
        <p:nvSpPr>
          <p:cNvPr id="8" name="Slide Number Placeholder 7"/>
          <p:cNvSpPr>
            <a:spLocks noGrp="1"/>
          </p:cNvSpPr>
          <p:nvPr>
            <p:ph type="sldNum" sz="quarter" idx="4"/>
          </p:nvPr>
        </p:nvSpPr>
        <p:spPr/>
        <p:txBody>
          <a:bodyPr/>
          <a:lstStyle/>
          <a:p>
            <a:fld id="{F3BF8891-5E06-46C2-89A4-6DB85D39BA35}" type="slidenum">
              <a:rPr lang="en-US" smtClean="0"/>
              <a:pPr/>
              <a:t>22</a:t>
            </a:fld>
            <a:endParaRPr lang="en-US" dirty="0"/>
          </a:p>
        </p:txBody>
      </p:sp>
      <p:pic>
        <p:nvPicPr>
          <p:cNvPr id="19" name="Picture 3" descr="The image shows two locking circles one containg the words Healthcare Organizations and the other Physicians."/>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23350" r="-23350"/>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4"/>
          <p:cNvSpPr>
            <a:spLocks noGrp="1"/>
          </p:cNvSpPr>
          <p:nvPr>
            <p:ph type="title"/>
          </p:nvPr>
        </p:nvSpPr>
        <p:spPr/>
        <p:txBody>
          <a:bodyPr/>
          <a:lstStyle/>
          <a:p>
            <a:r>
              <a:rPr lang="en-US" altLang="en-US" dirty="0" smtClean="0"/>
              <a:t>Convergence of Needs 2  </a:t>
            </a:r>
          </a:p>
        </p:txBody>
      </p:sp>
      <p:pic>
        <p:nvPicPr>
          <p:cNvPr id="11" name="Picture 3" descr="The image shows three locking circles one containg the words Healthcare Organizations, two Physicians and three Government and the Public."/>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23350" r="-23350"/>
          <a:stretch/>
        </p:blipFill>
        <p:spPr/>
      </p:pic>
      <p:sp>
        <p:nvSpPr>
          <p:cNvPr id="7" name="Text Placeholder 6"/>
          <p:cNvSpPr>
            <a:spLocks noGrp="1"/>
          </p:cNvSpPr>
          <p:nvPr>
            <p:ph type="body" sz="quarter" idx="32"/>
          </p:nvPr>
        </p:nvSpPr>
        <p:spPr/>
        <p:txBody>
          <a:bodyPr/>
          <a:lstStyle/>
          <a:p>
            <a:endParaRPr lang="en-US"/>
          </a:p>
        </p:txBody>
      </p:sp>
      <p:sp>
        <p:nvSpPr>
          <p:cNvPr id="8" name="Slide Number Placeholder 7"/>
          <p:cNvSpPr>
            <a:spLocks noGrp="1"/>
          </p:cNvSpPr>
          <p:nvPr>
            <p:ph type="sldNum" sz="quarter" idx="4"/>
          </p:nvPr>
        </p:nvSpPr>
        <p:spPr/>
        <p:txBody>
          <a:bodyPr/>
          <a:lstStyle/>
          <a:p>
            <a:fld id="{F3BF8891-5E06-46C2-89A4-6DB85D39BA35}"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4"/>
          <p:cNvSpPr>
            <a:spLocks noGrp="1"/>
          </p:cNvSpPr>
          <p:nvPr>
            <p:ph type="title"/>
          </p:nvPr>
        </p:nvSpPr>
        <p:spPr/>
        <p:txBody>
          <a:bodyPr/>
          <a:lstStyle/>
          <a:p>
            <a:r>
              <a:rPr lang="en-US" altLang="en-US" dirty="0" smtClean="0"/>
              <a:t>Convergence of Needs 3 </a:t>
            </a:r>
          </a:p>
        </p:txBody>
      </p:sp>
      <p:pic>
        <p:nvPicPr>
          <p:cNvPr id="11" name="Picture 3" descr="The image shows four locking circles one containg the words Healthcare Organizations, two Physicians, three Government and the Public, and four Informaticians and IT Personnel."/>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23350" r="-23350"/>
          <a:stretch/>
        </p:blipFill>
        <p:spPr/>
      </p:pic>
      <p:sp>
        <p:nvSpPr>
          <p:cNvPr id="7" name="Text Placeholder 6"/>
          <p:cNvSpPr>
            <a:spLocks noGrp="1"/>
          </p:cNvSpPr>
          <p:nvPr>
            <p:ph type="body" sz="quarter" idx="32"/>
          </p:nvPr>
        </p:nvSpPr>
        <p:spPr/>
        <p:txBody>
          <a:bodyPr/>
          <a:lstStyle/>
          <a:p>
            <a:endParaRPr lang="en-US"/>
          </a:p>
        </p:txBody>
      </p:sp>
      <p:sp>
        <p:nvSpPr>
          <p:cNvPr id="8" name="Slide Number Placeholder 7"/>
          <p:cNvSpPr>
            <a:spLocks noGrp="1"/>
          </p:cNvSpPr>
          <p:nvPr>
            <p:ph type="sldNum" sz="quarter" idx="4"/>
          </p:nvPr>
        </p:nvSpPr>
        <p:spPr/>
        <p:txBody>
          <a:bodyPr/>
          <a:lstStyle/>
          <a:p>
            <a:fld id="{F3BF8891-5E06-46C2-89A4-6DB85D39BA35}"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4"/>
          <p:cNvSpPr>
            <a:spLocks noGrp="1"/>
          </p:cNvSpPr>
          <p:nvPr>
            <p:ph type="title"/>
          </p:nvPr>
        </p:nvSpPr>
        <p:spPr/>
        <p:txBody>
          <a:bodyPr/>
          <a:lstStyle/>
          <a:p>
            <a:r>
              <a:rPr lang="en-US" altLang="en-US" dirty="0" smtClean="0"/>
              <a:t>Convergence of Needs 4 </a:t>
            </a:r>
          </a:p>
        </p:txBody>
      </p:sp>
      <p:pic>
        <p:nvPicPr>
          <p:cNvPr id="11" name="Picture 3" descr="The image shows four locking circles one containg the words Healthcare Organizations, two Physicians, three Government and the Public, and four Informaticians and IT Personnel. The word HITECH in bold print is overlayed on the circles. "/>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23350" r="-23350"/>
          <a:stretch/>
        </p:blipFill>
        <p:spPr/>
      </p:pic>
      <p:sp>
        <p:nvSpPr>
          <p:cNvPr id="7" name="Text Placeholder 6"/>
          <p:cNvSpPr>
            <a:spLocks noGrp="1"/>
          </p:cNvSpPr>
          <p:nvPr>
            <p:ph type="body" sz="quarter" idx="32"/>
          </p:nvPr>
        </p:nvSpPr>
        <p:spPr/>
        <p:txBody>
          <a:bodyPr/>
          <a:lstStyle/>
          <a:p>
            <a:endParaRPr lang="en-US"/>
          </a:p>
        </p:txBody>
      </p:sp>
      <p:sp>
        <p:nvSpPr>
          <p:cNvPr id="8" name="Slide Number Placeholder 7"/>
          <p:cNvSpPr>
            <a:spLocks noGrp="1"/>
          </p:cNvSpPr>
          <p:nvPr>
            <p:ph type="sldNum" sz="quarter" idx="4"/>
          </p:nvPr>
        </p:nvSpPr>
        <p:spPr/>
        <p:txBody>
          <a:bodyPr/>
          <a:lstStyle/>
          <a:p>
            <a:fld id="{F3BF8891-5E06-46C2-89A4-6DB85D39BA35}"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Evolution of Health IT: </a:t>
            </a:r>
            <a:br>
              <a:rPr lang="en-US" altLang="en-US" smtClean="0"/>
            </a:br>
            <a:r>
              <a:rPr lang="en-US" altLang="en-US" smtClean="0"/>
              <a:t>The Modern Era</a:t>
            </a:r>
            <a:br>
              <a:rPr lang="en-US" altLang="en-US" smtClean="0"/>
            </a:br>
            <a:r>
              <a:rPr lang="en-US" altLang="en-US" smtClean="0"/>
              <a:t>Summary </a:t>
            </a:r>
          </a:p>
        </p:txBody>
      </p:sp>
      <p:sp>
        <p:nvSpPr>
          <p:cNvPr id="51203" name="Content Placeholder 2"/>
          <p:cNvSpPr>
            <a:spLocks noGrp="1"/>
          </p:cNvSpPr>
          <p:nvPr>
            <p:ph type="body" sz="quarter" idx="11"/>
          </p:nvPr>
        </p:nvSpPr>
        <p:spPr/>
        <p:txBody>
          <a:bodyPr/>
          <a:lstStyle/>
          <a:p>
            <a:r>
              <a:rPr lang="en-US" altLang="en-US" smtClean="0"/>
              <a:t>Changes in healthcare environment since the 1990s</a:t>
            </a:r>
          </a:p>
          <a:p>
            <a:r>
              <a:rPr lang="en-US" altLang="en-US" smtClean="0"/>
              <a:t>Environmental influences on professional groups</a:t>
            </a:r>
          </a:p>
          <a:p>
            <a:r>
              <a:rPr lang="en-US" altLang="en-US" smtClean="0"/>
              <a:t>Development of technology</a:t>
            </a:r>
          </a:p>
          <a:p>
            <a:r>
              <a:rPr lang="en-US" altLang="en-US" smtClean="0"/>
              <a:t>More receptivity to health IT</a:t>
            </a:r>
          </a:p>
        </p:txBody>
      </p:sp>
      <p:sp>
        <p:nvSpPr>
          <p:cNvPr id="5" name="Slide Number Placeholder 4"/>
          <p:cNvSpPr>
            <a:spLocks noGrp="1"/>
          </p:cNvSpPr>
          <p:nvPr>
            <p:ph type="sldNum" sz="quarter" idx="4"/>
          </p:nvPr>
        </p:nvSpPr>
        <p:spPr/>
        <p:txBody>
          <a:bodyPr/>
          <a:lstStyle/>
          <a:p>
            <a:fld id="{F3BF8891-5E06-46C2-89A4-6DB85D39BA35}"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Evolution of Health IT: </a:t>
            </a:r>
            <a:br>
              <a:rPr lang="en-US" altLang="en-US" dirty="0" smtClean="0"/>
            </a:br>
            <a:r>
              <a:rPr lang="en-US" altLang="en-US" dirty="0" smtClean="0"/>
              <a:t>The Modern Era </a:t>
            </a:r>
            <a:br>
              <a:rPr lang="en-US" altLang="en-US" dirty="0" smtClean="0"/>
            </a:br>
            <a:r>
              <a:rPr lang="en-US" altLang="en-US" dirty="0" smtClean="0"/>
              <a:t>References – lecture b</a:t>
            </a:r>
          </a:p>
        </p:txBody>
      </p:sp>
      <p:sp>
        <p:nvSpPr>
          <p:cNvPr id="52227" name="Text Placeholder 2"/>
          <p:cNvSpPr>
            <a:spLocks noGrp="1"/>
          </p:cNvSpPr>
          <p:nvPr>
            <p:ph type="body" sz="quarter" idx="16"/>
          </p:nvPr>
        </p:nvSpPr>
        <p:spPr/>
        <p:txBody>
          <a:bodyPr/>
          <a:lstStyle/>
          <a:p>
            <a:r>
              <a:rPr lang="en-US" altLang="en-US" dirty="0" smtClean="0"/>
              <a:t>References</a:t>
            </a:r>
          </a:p>
          <a:p>
            <a:pPr lvl="1"/>
            <a:r>
              <a:rPr lang="en-US" altLang="en-US" dirty="0" smtClean="0"/>
              <a:t>Cohen RA, Adams PF. Use of the Internet for health information: United States, 2009.  NCHS Data Brief Number 66. 2011  July.  Available from: </a:t>
            </a:r>
            <a:r>
              <a:rPr lang="en-US" altLang="en-US" dirty="0" smtClean="0">
                <a:hlinkClick r:id="rId3"/>
              </a:rPr>
              <a:t>www.cdc.gov</a:t>
            </a:r>
            <a:endParaRPr lang="en-US" altLang="en-US" dirty="0" smtClean="0"/>
          </a:p>
          <a:p>
            <a:pPr lvl="1"/>
            <a:r>
              <a:rPr lang="en-US" altLang="en-US" dirty="0" smtClean="0"/>
              <a:t>Humphreys BL, Lindberg DA, Schoolman HM, Barnett GO. The Unified Medical Language System: an informatics research collaboration. J Am Med Inform Assoc. 1998 Jan-Feb;5(1):1-11.</a:t>
            </a:r>
          </a:p>
          <a:p>
            <a:pPr lvl="1"/>
            <a:r>
              <a:rPr lang="en-US" altLang="en-US" dirty="0" smtClean="0"/>
              <a:t>Sackett DL, Rosenberg WMC, Gray JAM, Haynes RB, Richardson WS. Evidence based medicine: what it is and what it isn’t. BMJ. 1996;312:71.</a:t>
            </a:r>
          </a:p>
          <a:p>
            <a:pPr lvl="1"/>
            <a:r>
              <a:rPr lang="en-US" altLang="en-US" dirty="0" err="1" smtClean="0"/>
              <a:t>Wachter</a:t>
            </a:r>
            <a:r>
              <a:rPr lang="en-US" altLang="en-US" dirty="0" smtClean="0"/>
              <a:t> RM, Goldman L. The hospitalist movement 5 years later. JAMA. 2002;287(4):487-94.</a:t>
            </a:r>
          </a:p>
        </p:txBody>
      </p:sp>
      <p:sp>
        <p:nvSpPr>
          <p:cNvPr id="13" name="Text Placeholder 12"/>
          <p:cNvSpPr>
            <a:spLocks noGrp="1"/>
          </p:cNvSpPr>
          <p:nvPr>
            <p:ph type="body" sz="quarter" idx="21"/>
          </p:nvPr>
        </p:nvSpPr>
        <p:spPr/>
        <p:txBody>
          <a:bodyPr/>
          <a:lstStyle/>
          <a:p>
            <a:r>
              <a:rPr lang="en-US" altLang="en-US" dirty="0"/>
              <a:t>Images</a:t>
            </a:r>
          </a:p>
          <a:p>
            <a:pPr lvl="1"/>
            <a:r>
              <a:rPr lang="en-US" altLang="en-US" dirty="0"/>
              <a:t>Slides 7, 8, 20: Microsoft Clip Art.  Used with permission of Microsoft</a:t>
            </a:r>
            <a:r>
              <a:rPr lang="en-US" altLang="en-US" dirty="0" smtClean="0"/>
              <a:t>.</a:t>
            </a:r>
            <a:endParaRPr lang="en-US" dirty="0"/>
          </a:p>
        </p:txBody>
      </p:sp>
      <p:sp>
        <p:nvSpPr>
          <p:cNvPr id="14" name="Slide Number Placeholder 13"/>
          <p:cNvSpPr>
            <a:spLocks noGrp="1"/>
          </p:cNvSpPr>
          <p:nvPr>
            <p:ph type="sldNum" sz="quarter" idx="4"/>
          </p:nvPr>
        </p:nvSpPr>
        <p:spPr/>
        <p:txBody>
          <a:bodyPr/>
          <a:lstStyle/>
          <a:p>
            <a:fld id="{F3BF8891-5E06-46C2-89A4-6DB85D39BA35}"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IT in the US</a:t>
            </a:r>
            <a:br>
              <a:rPr lang="en-US" dirty="0" smtClean="0"/>
            </a:br>
            <a:r>
              <a:rPr lang="en-US" dirty="0" smtClean="0"/>
              <a:t>Evolution of Health IT: The Modern Era Lecture </a:t>
            </a:r>
            <a:r>
              <a:rPr lang="en-US" dirty="0"/>
              <a:t>b</a:t>
            </a:r>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28</a:t>
            </a:fld>
            <a:endParaRPr lang="en-US" dirty="0"/>
          </a:p>
        </p:txBody>
      </p:sp>
    </p:spTree>
    <p:extLst>
      <p:ext uri="{BB962C8B-B14F-4D97-AF65-F5344CB8AC3E}">
        <p14:creationId xmlns:p14="http://schemas.microsoft.com/office/powerpoint/2010/main" val="1052736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dirty="0" smtClean="0"/>
              <a:t>Healthcare Organizations</a:t>
            </a:r>
          </a:p>
        </p:txBody>
      </p:sp>
      <p:sp>
        <p:nvSpPr>
          <p:cNvPr id="26627" name="Rectangle 3"/>
          <p:cNvSpPr>
            <a:spLocks noGrp="1" noChangeArrowheads="1"/>
          </p:cNvSpPr>
          <p:nvPr>
            <p:ph sz="quarter" idx="14"/>
          </p:nvPr>
        </p:nvSpPr>
        <p:spPr/>
        <p:txBody>
          <a:bodyPr/>
          <a:lstStyle/>
          <a:p>
            <a:r>
              <a:rPr lang="en-US" altLang="en-US" dirty="0" smtClean="0">
                <a:sym typeface="Symbol" panose="05050102010706020507" pitchFamily="18" charset="2"/>
              </a:rPr>
              <a:t>Increase</a:t>
            </a:r>
            <a:r>
              <a:rPr lang="en-US" altLang="en-US" dirty="0" smtClean="0"/>
              <a:t> revenue and decrease costs</a:t>
            </a:r>
          </a:p>
          <a:p>
            <a:pPr lvl="1"/>
            <a:r>
              <a:rPr lang="en-US" altLang="en-US" dirty="0" smtClean="0">
                <a:sym typeface="Symbol" panose="05050102010706020507" pitchFamily="18" charset="2"/>
              </a:rPr>
              <a:t>Increase in</a:t>
            </a:r>
            <a:r>
              <a:rPr lang="en-US" altLang="en-US" dirty="0" smtClean="0"/>
              <a:t> use of administrative DSS</a:t>
            </a:r>
          </a:p>
        </p:txBody>
      </p:sp>
      <p:sp>
        <p:nvSpPr>
          <p:cNvPr id="9" name="Text Placeholder 8"/>
          <p:cNvSpPr>
            <a:spLocks noGrp="1"/>
          </p:cNvSpPr>
          <p:nvPr>
            <p:ph type="body" sz="quarter" idx="32"/>
          </p:nvPr>
        </p:nvSpPr>
        <p:spPr/>
        <p:txBody>
          <a:bodyPr/>
          <a:lstStyle/>
          <a:p>
            <a:endParaRPr lang="en-US"/>
          </a:p>
        </p:txBody>
      </p:sp>
      <p:graphicFrame>
        <p:nvGraphicFramePr>
          <p:cNvPr id="13" name="Chart 1"/>
          <p:cNvGraphicFramePr>
            <a:graphicFrameLocks noGrp="1"/>
          </p:cNvGraphicFramePr>
          <p:nvPr>
            <p:ph sz="quarter" idx="18"/>
            <p:extLst>
              <p:ext uri="{D42A27DB-BD31-4B8C-83A1-F6EECF244321}">
                <p14:modId xmlns:p14="http://schemas.microsoft.com/office/powerpoint/2010/main" val="2524601250"/>
              </p:ext>
            </p:extLst>
          </p:nvPr>
        </p:nvGraphicFramePr>
        <p:xfrm>
          <a:off x="4699000" y="2688615"/>
          <a:ext cx="3940175" cy="2395169"/>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9"/>
          <p:cNvSpPr>
            <a:spLocks noGrp="1"/>
          </p:cNvSpPr>
          <p:nvPr>
            <p:ph type="body" sz="quarter" idx="33"/>
          </p:nvPr>
        </p:nvSpPr>
        <p:spPr/>
        <p:txBody>
          <a:bodyPr/>
          <a:lstStyle/>
          <a:p>
            <a:endParaRPr lang="en-US"/>
          </a:p>
        </p:txBody>
      </p:sp>
      <p:sp>
        <p:nvSpPr>
          <p:cNvPr id="12" name="Slide Number Placeholder 11"/>
          <p:cNvSpPr>
            <a:spLocks noGrp="1"/>
          </p:cNvSpPr>
          <p:nvPr>
            <p:ph type="sldNum" sz="quarter" idx="4"/>
          </p:nvPr>
        </p:nvSpPr>
        <p:spPr/>
        <p:txBody>
          <a:bodyPr/>
          <a:lstStyle/>
          <a:p>
            <a:fld id="{F3BF8891-5E06-46C2-89A4-6DB85D39BA35}" type="slidenum">
              <a:rPr lang="en-US" smtClean="0"/>
              <a:pPr/>
              <a:t>3</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smtClean="0"/>
              <a:t>Healthcare Organizations 2</a:t>
            </a:r>
          </a:p>
        </p:txBody>
      </p:sp>
      <p:sp>
        <p:nvSpPr>
          <p:cNvPr id="27651" name="Rectangle 3"/>
          <p:cNvSpPr>
            <a:spLocks noGrp="1" noChangeArrowheads="1"/>
          </p:cNvSpPr>
          <p:nvPr>
            <p:ph sz="quarter" idx="14"/>
          </p:nvPr>
        </p:nvSpPr>
        <p:spPr/>
        <p:txBody>
          <a:bodyPr/>
          <a:lstStyle/>
          <a:p>
            <a:r>
              <a:rPr lang="en-US" altLang="en-US" dirty="0" smtClean="0">
                <a:sym typeface="Symbol" panose="05050102010706020507" pitchFamily="18" charset="2"/>
              </a:rPr>
              <a:t>Increase </a:t>
            </a:r>
            <a:r>
              <a:rPr lang="en-US" altLang="en-US" dirty="0" smtClean="0"/>
              <a:t>quality</a:t>
            </a:r>
          </a:p>
          <a:p>
            <a:pPr lvl="1"/>
            <a:r>
              <a:rPr lang="en-US" altLang="en-US" dirty="0" smtClean="0"/>
              <a:t>Quality improvement methods</a:t>
            </a:r>
          </a:p>
          <a:p>
            <a:pPr lvl="1"/>
            <a:r>
              <a:rPr lang="en-US" altLang="en-US" dirty="0" smtClean="0"/>
              <a:t>Outcomes analysis </a:t>
            </a:r>
          </a:p>
          <a:p>
            <a:pPr lvl="1"/>
            <a:r>
              <a:rPr lang="en-US" altLang="en-US" dirty="0" smtClean="0"/>
              <a:t>Guidelines, critical pathways, protocols</a:t>
            </a:r>
          </a:p>
          <a:p>
            <a:pPr lvl="1"/>
            <a:r>
              <a:rPr lang="en-US" altLang="en-US" dirty="0" smtClean="0">
                <a:sym typeface="Symbol" panose="05050102010706020507" pitchFamily="18" charset="2"/>
              </a:rPr>
              <a:t>Increase use of </a:t>
            </a:r>
            <a:r>
              <a:rPr lang="en-US" altLang="en-US" dirty="0" smtClean="0"/>
              <a:t>clinical DSS</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Sld>
  <p:clrMapOvr>
    <a:masterClrMapping/>
  </p:clrMapOvr>
  <p:transition advTm="8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dirty="0" smtClean="0"/>
              <a:t>Healthcare Organizations 3</a:t>
            </a:r>
          </a:p>
        </p:txBody>
      </p:sp>
      <p:sp>
        <p:nvSpPr>
          <p:cNvPr id="28675" name="Rectangle 3"/>
          <p:cNvSpPr>
            <a:spLocks noGrp="1" noChangeArrowheads="1"/>
          </p:cNvSpPr>
          <p:nvPr>
            <p:ph sz="quarter" idx="14"/>
          </p:nvPr>
        </p:nvSpPr>
        <p:spPr/>
        <p:txBody>
          <a:bodyPr/>
          <a:lstStyle/>
          <a:p>
            <a:r>
              <a:rPr lang="en-US" altLang="en-US" dirty="0" smtClean="0"/>
              <a:t>Chief Information Officer</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Sld>
  <p:clrMapOvr>
    <a:masterClrMapping/>
  </p:clrMapOvr>
  <p:transition advTm="28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dirty="0" smtClean="0"/>
              <a:t>Healthcare Organizations 4</a:t>
            </a:r>
          </a:p>
        </p:txBody>
      </p:sp>
      <p:sp>
        <p:nvSpPr>
          <p:cNvPr id="29699" name="Rectangle 3"/>
          <p:cNvSpPr>
            <a:spLocks noGrp="1" noChangeArrowheads="1"/>
          </p:cNvSpPr>
          <p:nvPr>
            <p:ph sz="quarter" idx="14"/>
          </p:nvPr>
        </p:nvSpPr>
        <p:spPr/>
        <p:txBody>
          <a:bodyPr/>
          <a:lstStyle/>
          <a:p>
            <a:r>
              <a:rPr lang="en-US" altLang="en-US" dirty="0" smtClean="0"/>
              <a:t>Chief Medical/Nursing Information Officer</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Sld>
  <p:clrMapOvr>
    <a:masterClrMapping/>
  </p:clrMapOvr>
  <p:transition advTm="39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Physicians</a:t>
            </a:r>
          </a:p>
        </p:txBody>
      </p:sp>
      <p:sp>
        <p:nvSpPr>
          <p:cNvPr id="31747" name="Rectangle 3"/>
          <p:cNvSpPr>
            <a:spLocks noGrp="1" noChangeArrowheads="1"/>
          </p:cNvSpPr>
          <p:nvPr>
            <p:ph sz="quarter" idx="14"/>
          </p:nvPr>
        </p:nvSpPr>
        <p:spPr/>
        <p:txBody>
          <a:bodyPr/>
          <a:lstStyle/>
          <a:p>
            <a:r>
              <a:rPr lang="en-US" dirty="0" smtClean="0"/>
              <a:t>Group practice, salaried positions</a:t>
            </a:r>
          </a:p>
          <a:p>
            <a:r>
              <a:rPr lang="en-US" dirty="0" smtClean="0"/>
              <a:t>More knowledgeable </a:t>
            </a:r>
            <a:r>
              <a:rPr lang="en-US" dirty="0" smtClean="0">
                <a:sym typeface="Symbol" pitchFamily="18" charset="2"/>
              </a:rPr>
              <a:t>patients</a:t>
            </a:r>
            <a:endParaRPr lang="en-US" dirty="0" smtClean="0"/>
          </a:p>
          <a:p>
            <a:r>
              <a:rPr lang="en-US" dirty="0" smtClean="0"/>
              <a:t>Further d</a:t>
            </a:r>
            <a:r>
              <a:rPr lang="en-US" dirty="0" smtClean="0">
                <a:sym typeface="Symbol" pitchFamily="18" charset="2"/>
              </a:rPr>
              <a:t>ecrease in</a:t>
            </a:r>
            <a:r>
              <a:rPr lang="en-US" dirty="0" smtClean="0"/>
              <a:t> physician authority</a:t>
            </a:r>
          </a:p>
        </p:txBody>
      </p:sp>
      <p:sp>
        <p:nvSpPr>
          <p:cNvPr id="4" name="Text Placeholder 3"/>
          <p:cNvSpPr>
            <a:spLocks noGrp="1"/>
          </p:cNvSpPr>
          <p:nvPr>
            <p:ph type="body" sz="quarter" idx="32"/>
          </p:nvPr>
        </p:nvSpPr>
        <p:spPr/>
        <p:txBody>
          <a:bodyPr/>
          <a:lstStyle/>
          <a:p>
            <a:r>
              <a:rPr lang="en-US" smtClean="0"/>
              <a:t>Source: (Cohen &amp; Adams, 2009)</a:t>
            </a:r>
            <a:endParaRPr lang="en-US" dirty="0"/>
          </a:p>
        </p:txBody>
      </p:sp>
      <p:pic>
        <p:nvPicPr>
          <p:cNvPr id="11" name="Picture 7" descr="Doctor talking with patient.  Used with permission of Microsoft."/>
          <p:cNvPicPr>
            <a:picLocks noGrp="1" noChangeAspect="1" noChangeArrowheads="1"/>
          </p:cNvPicPr>
          <p:nvPr>
            <p:ph sz="quarter" idx="18"/>
          </p:nvPr>
        </p:nvPicPr>
        <p:blipFill>
          <a:blip r:embed="rId3">
            <a:extLst>
              <a:ext uri="{28A0092B-C50C-407E-A947-70E740481C1C}">
                <a14:useLocalDpi xmlns:a14="http://schemas.microsoft.com/office/drawing/2010/main" val="0"/>
              </a:ext>
            </a:extLst>
          </a:blip>
          <a:srcRect/>
          <a:stretch>
            <a:fillRect/>
          </a:stretch>
        </p:blipFill>
        <p:spPr>
          <a:xfrm>
            <a:off x="5690264" y="2437707"/>
            <a:ext cx="1957647" cy="2896985"/>
          </a:xfrm>
        </p:spPr>
      </p:pic>
      <p:sp>
        <p:nvSpPr>
          <p:cNvPr id="12" name="Text Placeholder 11"/>
          <p:cNvSpPr>
            <a:spLocks noGrp="1"/>
          </p:cNvSpPr>
          <p:nvPr>
            <p:ph type="body" sz="quarter" idx="33"/>
          </p:nvPr>
        </p:nvSpPr>
        <p:spPr/>
        <p:txBody>
          <a:bodyPr/>
          <a:lstStyle/>
          <a:p>
            <a:endParaRPr lang="en-US"/>
          </a:p>
        </p:txBody>
      </p:sp>
      <p:sp>
        <p:nvSpPr>
          <p:cNvPr id="13" name="Slide Number Placeholder 12"/>
          <p:cNvSpPr>
            <a:spLocks noGrp="1"/>
          </p:cNvSpPr>
          <p:nvPr>
            <p:ph type="sldNum" sz="quarter" idx="4"/>
          </p:nvPr>
        </p:nvSpPr>
        <p:spPr/>
        <p:txBody>
          <a:bodyPr/>
          <a:lstStyle/>
          <a:p>
            <a:fld id="{F3BF8891-5E06-46C2-89A4-6DB85D39BA35}" type="slidenum">
              <a:rPr lang="en-US" smtClean="0"/>
              <a:pPr/>
              <a:t>7</a:t>
            </a:fld>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dirty="0" smtClean="0"/>
              <a:t>Physicians 2</a:t>
            </a:r>
          </a:p>
        </p:txBody>
      </p:sp>
      <p:sp>
        <p:nvSpPr>
          <p:cNvPr id="31747" name="Rectangle 3"/>
          <p:cNvSpPr>
            <a:spLocks noGrp="1" noChangeArrowheads="1"/>
          </p:cNvSpPr>
          <p:nvPr>
            <p:ph sz="quarter" idx="14"/>
          </p:nvPr>
        </p:nvSpPr>
        <p:spPr/>
        <p:txBody>
          <a:bodyPr/>
          <a:lstStyle/>
          <a:p>
            <a:r>
              <a:rPr lang="en-US" altLang="en-US" dirty="0" smtClean="0"/>
              <a:t>Practice location shift</a:t>
            </a:r>
          </a:p>
          <a:p>
            <a:pPr lvl="1"/>
            <a:r>
              <a:rPr lang="en-US" altLang="en-US" dirty="0" smtClean="0"/>
              <a:t> Outpatient</a:t>
            </a:r>
          </a:p>
          <a:p>
            <a:pPr lvl="1"/>
            <a:r>
              <a:rPr lang="en-US" altLang="en-US" dirty="0" smtClean="0"/>
              <a:t>“Hospitalists” </a:t>
            </a:r>
          </a:p>
        </p:txBody>
      </p:sp>
      <p:sp>
        <p:nvSpPr>
          <p:cNvPr id="4" name="Text Placeholder 3"/>
          <p:cNvSpPr>
            <a:spLocks noGrp="1"/>
          </p:cNvSpPr>
          <p:nvPr>
            <p:ph type="body" sz="quarter" idx="32"/>
          </p:nvPr>
        </p:nvSpPr>
        <p:spPr/>
        <p:txBody>
          <a:bodyPr/>
          <a:lstStyle/>
          <a:p>
            <a:r>
              <a:rPr lang="en-US" altLang="en-US" smtClean="0"/>
              <a:t>Source: (Wachter &amp; Goldman, 2002)</a:t>
            </a:r>
            <a:endParaRPr lang="en-US" altLang="en-US" dirty="0"/>
          </a:p>
        </p:txBody>
      </p:sp>
      <p:pic>
        <p:nvPicPr>
          <p:cNvPr id="6" name="Content Placeholder 5"/>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2853014" y="3814298"/>
            <a:ext cx="5836962" cy="1748302"/>
          </a:xfrm>
        </p:spPr>
      </p:pic>
      <p:sp>
        <p:nvSpPr>
          <p:cNvPr id="12" name="Text Placeholder 11"/>
          <p:cNvSpPr>
            <a:spLocks noGrp="1"/>
          </p:cNvSpPr>
          <p:nvPr>
            <p:ph type="body" sz="quarter" idx="33"/>
          </p:nvPr>
        </p:nvSpPr>
        <p:spPr/>
        <p:txBody>
          <a:bodyPr/>
          <a:lstStyle/>
          <a:p>
            <a:endParaRPr lang="en-US"/>
          </a:p>
        </p:txBody>
      </p:sp>
      <p:sp>
        <p:nvSpPr>
          <p:cNvPr id="13" name="Slide Number Placeholder 12"/>
          <p:cNvSpPr>
            <a:spLocks noGrp="1"/>
          </p:cNvSpPr>
          <p:nvPr>
            <p:ph type="sldNum" sz="quarter" idx="4"/>
          </p:nvPr>
        </p:nvSpPr>
        <p:spPr/>
        <p:txBody>
          <a:bodyPr/>
          <a:lstStyle/>
          <a:p>
            <a:fld id="{F3BF8891-5E06-46C2-89A4-6DB85D39BA35}" type="slidenum">
              <a:rPr lang="en-US" smtClean="0"/>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dirty="0" smtClean="0"/>
              <a:t>Physicians 3</a:t>
            </a:r>
          </a:p>
        </p:txBody>
      </p:sp>
      <p:sp>
        <p:nvSpPr>
          <p:cNvPr id="32771" name="Rectangle 3"/>
          <p:cNvSpPr>
            <a:spLocks noGrp="1" noChangeArrowheads="1"/>
          </p:cNvSpPr>
          <p:nvPr>
            <p:ph sz="quarter" idx="14"/>
          </p:nvPr>
        </p:nvSpPr>
        <p:spPr/>
        <p:txBody>
          <a:bodyPr/>
          <a:lstStyle/>
          <a:p>
            <a:r>
              <a:rPr lang="en-US" altLang="en-US" dirty="0" smtClean="0"/>
              <a:t>Use of computer for information</a:t>
            </a:r>
          </a:p>
          <a:p>
            <a:r>
              <a:rPr lang="en-US" altLang="en-US" dirty="0" smtClean="0"/>
              <a:t>Little use of the computer for information management until recently</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Sld>
  <p:clrMapOvr>
    <a:masterClrMapping/>
  </p:clrMapOvr>
  <p:transition advTm="52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MMPROD_UIDATA" val="&lt;database version=&quot;7.0&quot;&gt;&lt;object type=&quot;1&quot; unique_id=&quot;10001&quot;&gt;&lt;property id=&quot;20141&quot; value=&quot;Comp5_Unit2_lecture2b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Lorrinda Khan\Desktop\VERSION 3 UPLOAD ONE FROM DAN\comp 5\unit2&quot;/&gt;&lt;property id=&quot;20250&quot; value=&quot;0&quot;/&gt;&lt;property id=&quot;20251&quot; value=&quot;1&quot;/&gt;&lt;property id=&quot;20259&quot; value=&quot;0&quot;/&gt;&lt;object type=&quot;8&quot; unique_id=&quot;10002&quot;&gt;&lt;/object&gt;&lt;object type=&quot;2&quot; unique_id=&quot;10003&quot;&gt;&lt;object type=&quot;3&quot; unique_id=&quot;10006&quot;&gt;&lt;property id=&quot;20148&quot; value=&quot;5&quot;/&gt;&lt;property id=&quot;20300&quot; value=&quot;Slide 3 - &amp;quot;Healthcare Organizations&amp;quot;&quot;/&gt;&lt;property id=&quot;20307&quot; value=&quot;257&quot;/&gt;&lt;property id=&quot;20309&quot; value=&quot;-1&quot;/&gt;&lt;/object&gt;&lt;object type=&quot;3&quot; unique_id=&quot;10007&quot;&gt;&lt;property id=&quot;20148&quot; value=&quot;5&quot;/&gt;&lt;property id=&quot;20300&quot; value=&quot;Slide 4 - &amp;quot;Healthcare Organizations 2&amp;quot;&quot;/&gt;&lt;property id=&quot;20307&quot; value=&quot;258&quot;/&gt;&lt;property id=&quot;20309&quot; value=&quot;-1&quot;/&gt;&lt;/object&gt;&lt;object type=&quot;3&quot; unique_id=&quot;10008&quot;&gt;&lt;property id=&quot;20148&quot; value=&quot;5&quot;/&gt;&lt;property id=&quot;20300&quot; value=&quot;Slide 5 - &amp;quot;Healthcare Organizations 3&amp;quot;&quot;/&gt;&lt;property id=&quot;20307&quot; value=&quot;259&quot;/&gt;&lt;property id=&quot;20309&quot; value=&quot;-1&quot;/&gt;&lt;/object&gt;&lt;object type=&quot;3&quot; unique_id=&quot;10009&quot;&gt;&lt;property id=&quot;20148&quot; value=&quot;5&quot;/&gt;&lt;property id=&quot;20300&quot; value=&quot;Slide 6 - &amp;quot;Healthcare Organizations 4&amp;quot;&quot;/&gt;&lt;property id=&quot;20307&quot; value=&quot;260&quot;/&gt;&lt;property id=&quot;20309&quot; value=&quot;-1&quot;/&gt;&lt;/object&gt;&lt;object type=&quot;3&quot; unique_id=&quot;10010&quot;&gt;&lt;property id=&quot;20148&quot; value=&quot;5&quot;/&gt;&lt;property id=&quot;20300&quot; value=&quot;Slide 7 - &amp;quot;Physicians&amp;quot;&quot;/&gt;&lt;property id=&quot;20307&quot; value=&quot;266&quot;/&gt;&lt;property id=&quot;20309&quot; value=&quot;-1&quot;/&gt;&lt;/object&gt;&lt;object type=&quot;3&quot; unique_id=&quot;10011&quot;&gt;&lt;property id=&quot;20148&quot; value=&quot;5&quot;/&gt;&lt;property id=&quot;20300&quot; value=&quot;Slide 8 - &amp;quot;Physicians 2&amp;quot;&quot;/&gt;&lt;property id=&quot;20307&quot; value=&quot;274&quot;/&gt;&lt;property id=&quot;20309&quot; value=&quot;-1&quot;/&gt;&lt;/object&gt;&lt;object type=&quot;3&quot; unique_id=&quot;10012&quot;&gt;&lt;property id=&quot;20148&quot; value=&quot;5&quot;/&gt;&lt;property id=&quot;20300&quot; value=&quot;Slide 9 - &amp;quot;Physicians 3&amp;quot;&quot;/&gt;&lt;property id=&quot;20307&quot; value=&quot;275&quot;/&gt;&lt;property id=&quot;20309&quot; value=&quot;-1&quot;/&gt;&lt;/object&gt;&lt;object type=&quot;3&quot; unique_id=&quot;10013&quot;&gt;&lt;property id=&quot;20148&quot; value=&quot;5&quot;/&gt;&lt;property id=&quot;20300&quot; value=&quot;Slide 10 - &amp;quot;Physicians 4&amp;quot;&quot;/&gt;&lt;property id=&quot;20307&quot; value=&quot;276&quot;/&gt;&lt;property id=&quot;20309&quot; value=&quot;-1&quot;/&gt;&lt;/object&gt;&lt;object type=&quot;3&quot; unique_id=&quot;10014&quot;&gt;&lt;property id=&quot;20148&quot; value=&quot;5&quot;/&gt;&lt;property id=&quot;20300&quot; value=&quot;Slide 11 - &amp;quot;Academic Physicians&amp;quot;&quot;/&gt;&lt;property id=&quot;20307&quot; value=&quot;267&quot;/&gt;&lt;property id=&quot;20309&quot; value=&quot;-1&quot;/&gt;&lt;/object&gt;&lt;object type=&quot;3&quot; unique_id=&quot;10015&quot;&gt;&lt;property id=&quot;20148&quot; value=&quot;5&quot;/&gt;&lt;property id=&quot;20300&quot; value=&quot;Slide 12 - &amp;quot;Academic Physicians 2&amp;quot;&quot;/&gt;&lt;property id=&quot;20307&quot; value=&quot;268&quot;/&gt;&lt;property id=&quot;20309&quot; value=&quot;-1&quot;/&gt;&lt;/object&gt;&lt;object type=&quot;3&quot; unique_id=&quot;10016&quot;&gt;&lt;property id=&quot;20148&quot; value=&quot;5&quot;/&gt;&lt;property id=&quot;20300&quot; value=&quot;Slide 13 - &amp;quot;Academic Physicians 3&amp;quot;&quot;/&gt;&lt;property id=&quot;20307&quot; value=&quot;269&quot;/&gt;&lt;property id=&quot;20309&quot; value=&quot;-1&quot;/&gt;&lt;/object&gt;&lt;object type=&quot;3&quot; unique_id=&quot;10017&quot;&gt;&lt;property id=&quot;20148&quot; value=&quot;5&quot;/&gt;&lt;property id=&quot;20300&quot; value=&quot;Slide 14 - &amp;quot;Academic Informaticians&amp;quot;&quot;/&gt;&lt;property id=&quot;20307&quot; value=&quot;270&quot;/&gt;&lt;property id=&quot;20309&quot; value=&quot;-1&quot;/&gt;&lt;/object&gt;&lt;object type=&quot;3&quot; unique_id=&quot;10018&quot;&gt;&lt;property id=&quot;20148&quot; value=&quot;5&quot;/&gt;&lt;property id=&quot;20300&quot; value=&quot;Slide 15 - &amp;quot;Academic Informaticians 2&amp;quot;&quot;/&gt;&lt;property id=&quot;20307&quot; value=&quot;271&quot;/&gt;&lt;property id=&quot;20309&quot; value=&quot;-1&quot;/&gt;&lt;/object&gt;&lt;object type=&quot;3&quot; unique_id=&quot;10019&quot;&gt;&lt;property id=&quot;20148&quot; value=&quot;5&quot;/&gt;&lt;property id=&quot;20300&quot; value=&quot;Slide 16 - &amp;quot;Academic Informaticians 3&amp;quot;&quot;/&gt;&lt;property id=&quot;20307&quot; value=&quot;272&quot;/&gt;&lt;property id=&quot;20309&quot; value=&quot;-1&quot;/&gt;&lt;/object&gt;&lt;object type=&quot;3&quot; unique_id=&quot;15610&quot;&gt;&lt;property id=&quot;20148&quot; value=&quot;5&quot;/&gt;&lt;property id=&quot;20300&quot; value=&quot;Slide 1 - &amp;quot;History of Health Information Technology in the U.S.&amp;quot;&quot;/&gt;&lt;property id=&quot;20307&quot; value=&quot;289&quot;/&gt;&lt;property id=&quot;20309&quot; value=&quot;-1&quot;/&gt;&lt;/object&gt;&lt;object type=&quot;3&quot; unique_id=&quot;15611&quot;&gt;&lt;property id=&quot;20148&quot; value=&quot;5&quot;/&gt;&lt;property id=&quot;20300&quot; value=&quot;Slide 2 - &amp;quot;Evolution of Health IT: &amp;#x0D;&amp;#x0A;The Modern Era&amp;#x0D;&amp;#x0A;Learning Objectives&amp;quot;&quot;/&gt;&lt;property id=&quot;20307&quot; value=&quot;287&quot;/&gt;&lt;property id=&quot;20309&quot; value=&quot;-1&quot;/&gt;&lt;/object&gt;&lt;object type=&quot;3&quot; unique_id=&quot;15612&quot;&gt;&lt;property id=&quot;20148&quot; value=&quot;5&quot;/&gt;&lt;property id=&quot;20300&quot; value=&quot;Slide 17 - &amp;quot;Information Technology&amp;quot;&quot;/&gt;&lt;property id=&quot;20307&quot; value=&quot;277&quot;/&gt;&lt;property id=&quot;20309&quot; value=&quot;-1&quot;/&gt;&lt;/object&gt;&lt;object type=&quot;3&quot; unique_id=&quot;15613&quot;&gt;&lt;property id=&quot;20148&quot; value=&quot;5&quot;/&gt;&lt;property id=&quot;20300&quot; value=&quot;Slide 18 - &amp;quot;Information Technology 2&amp;quot;&quot;/&gt;&lt;property id=&quot;20307&quot; value=&quot;278&quot;/&gt;&lt;property id=&quot;20309&quot; value=&quot;-1&quot;/&gt;&lt;/object&gt;&lt;object type=&quot;3&quot; unique_id=&quot;15614&quot;&gt;&lt;property id=&quot;20148&quot; value=&quot;5&quot;/&gt;&lt;property id=&quot;20300&quot; value=&quot;Slide 19 - &amp;quot;Information Technology 3&amp;quot;&quot;/&gt;&lt;property id=&quot;20307&quot; value=&quot;279&quot;/&gt;&lt;property id=&quot;20309&quot; value=&quot;-1&quot;/&gt;&lt;/object&gt;&lt;object type=&quot;3&quot; unique_id=&quot;15615&quot;&gt;&lt;property id=&quot;20148&quot; value=&quot;5&quot;/&gt;&lt;property id=&quot;20300&quot; value=&quot;Slide 20 - &amp;quot;Why Now?&amp;quot;&quot;/&gt;&lt;property id=&quot;20307&quot; value=&quot;280&quot;/&gt;&lt;property id=&quot;20309&quot; value=&quot;-1&quot;/&gt;&lt;/object&gt;&lt;object type=&quot;3&quot; unique_id=&quot;15616&quot;&gt;&lt;property id=&quot;20148&quot; value=&quot;5&quot;/&gt;&lt;property id=&quot;20300&quot; value=&quot;Slide 21 - &amp;quot;Changes led to&amp;quot;&quot;/&gt;&lt;property id=&quot;20307&quot; value=&quot;281&quot;/&gt;&lt;property id=&quot;20309&quot; value=&quot;-1&quot;/&gt;&lt;/object&gt;&lt;object type=&quot;3&quot; unique_id=&quot;15618&quot;&gt;&lt;property id=&quot;20148&quot; value=&quot;5&quot;/&gt;&lt;property id=&quot;20300&quot; value=&quot;Slide 22 - &amp;quot;Convergence of Needs  &amp;quot;&quot;/&gt;&lt;property id=&quot;20307&quot; value=&quot;283&quot;/&gt;&lt;property id=&quot;20309&quot; value=&quot;-1&quot;/&gt;&lt;/object&gt;&lt;object type=&quot;3&quot; unique_id=&quot;15619&quot;&gt;&lt;property id=&quot;20148&quot; value=&quot;5&quot;/&gt;&lt;property id=&quot;20300&quot; value=&quot;Slide 23 - &amp;quot;Convergence of Needs 2  &amp;quot;&quot;/&gt;&lt;property id=&quot;20307&quot; value=&quot;284&quot;/&gt;&lt;property id=&quot;20309&quot; value=&quot;-1&quot;/&gt;&lt;/object&gt;&lt;object type=&quot;3&quot; unique_id=&quot;15620&quot;&gt;&lt;property id=&quot;20148&quot; value=&quot;5&quot;/&gt;&lt;property id=&quot;20300&quot; value=&quot;Slide 24 - &amp;quot;Convergence of Needs 3 &amp;quot;&quot;/&gt;&lt;property id=&quot;20307&quot; value=&quot;285&quot;/&gt;&lt;property id=&quot;20309&quot; value=&quot;-1&quot;/&gt;&lt;/object&gt;&lt;object type=&quot;3&quot; unique_id=&quot;15621&quot;&gt;&lt;property id=&quot;20148&quot; value=&quot;5&quot;/&gt;&lt;property id=&quot;20300&quot; value=&quot;Slide 25 - &amp;quot;Convergence of Needs 4 &amp;quot;&quot;/&gt;&lt;property id=&quot;20307&quot; value=&quot;286&quot;/&gt;&lt;property id=&quot;20309&quot; value=&quot;-1&quot;/&gt;&lt;/object&gt;&lt;object type=&quot;3&quot; unique_id=&quot;15622&quot;&gt;&lt;property id=&quot;20148&quot; value=&quot;5&quot;/&gt;&lt;property id=&quot;20300&quot; value=&quot;Slide 26 - &amp;quot;Evolution of Health IT: &amp;#x0D;&amp;#x0A;The Modern Era&amp;#x0D;&amp;#x0A;Summary &amp;quot;&quot;/&gt;&lt;property id=&quot;20307&quot; value=&quot;288&quot;/&gt;&lt;property id=&quot;20309&quot; value=&quot;-1&quot;/&gt;&lt;/object&gt;&lt;object type=&quot;3&quot; unique_id=&quot;15626&quot;&gt;&lt;property id=&quot;20148&quot; value=&quot;5&quot;/&gt;&lt;property id=&quot;20300&quot; value=&quot;Slide 27 - &amp;quot;Evolution of Health IT: &amp;#x0D;&amp;#x0A;The Modern Era &amp;#x0D;&amp;#x0A;References – lecture b&amp;quot;&quot;/&gt;&lt;property id=&quot;20307&quot; value=&quot;290&quot;/&gt;&lt;property id=&quot;20309&quot; value=&quot;-1&quot;/&gt;&lt;/object&gt;&lt;object type=&quot;3&quot; unique_id=&quot;16160&quot;&gt;&lt;property id=&quot;20148&quot; value=&quot;5&quot;/&gt;&lt;property id=&quot;20300&quot; value=&quot;Slide 28 - &amp;quot;History of Health IT in the US&amp;#x0D;&amp;#x0A;Evolution of Health IT: The Modern Era Lecture b&amp;quot;&quot;/&gt;&lt;property id=&quot;20307&quot; value=&quot;291&quot;/&gt;&lt;/object&gt;&lt;/object&gt;&lt;object type=&quot;10&quot; unique_id=&quot;11595&quot;&gt;&lt;object type=&quot;11&quot; unique_id=&quot;11596&quot;&gt;&lt;property id=&quot;20180&quot; value=&quot;1&quot;/&gt;&lt;property id=&quot;20181&quot; value=&quot;1&quot;/&gt;&lt;property id=&quot;20182&quot; value=&quot;0&quot;/&gt;&lt;property id=&quot;20183&quot; value=&quot;1&quot;/&gt;&lt;/object&gt;&lt;object type=&quot;12&quot; unique_id=&quot;16158&quot;&gt;&lt;/object&gt;&lt;/object&gt;&lt;object type=&quot;4&quot; unique_id=&quot;11597&quo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needs references</Comp_x0020_Leader_x0020_Notes>
    <Component xmlns="26839647-32cc-4e8d-ac64-5cb1d6f9c044">Component 5</Component>
    <Location xmlns="26839647-32cc-4e8d-ac64-5cb1d6f9c044">Upload</Location>
    <File_x0020_Type0 xmlns="26839647-32cc-4e8d-ac64-5cb1d6f9c044">Slides</File_x0020_Type0>
    <Stattus xmlns="26839647-32cc-4e8d-ac64-5cb1d6f9c044">Ready for Audio</Stattus>
  </documentManagement>
</p:properties>
</file>

<file path=customXml/itemProps1.xml><?xml version="1.0" encoding="utf-8"?>
<ds:datastoreItem xmlns:ds="http://schemas.openxmlformats.org/officeDocument/2006/customXml" ds:itemID="{E4C8530D-14F6-45EF-B9BB-D21F1AA46C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8BB1B39-1825-4D50-8852-7E0E3800B2B2}">
  <ds:schemaRefs>
    <ds:schemaRef ds:uri="http://schemas.microsoft.com/office/2006/metadata/longProperties"/>
  </ds:schemaRefs>
</ds:datastoreItem>
</file>

<file path=customXml/itemProps3.xml><?xml version="1.0" encoding="utf-8"?>
<ds:datastoreItem xmlns:ds="http://schemas.openxmlformats.org/officeDocument/2006/customXml" ds:itemID="{899976A2-8E91-4F1F-8060-F1C4625A4012}">
  <ds:schemaRefs>
    <ds:schemaRef ds:uri="http://schemas.microsoft.com/office/2006/documentManagement/types"/>
    <ds:schemaRef ds:uri="http://schemas.microsoft.com/office/2006/metadata/properties"/>
    <ds:schemaRef ds:uri="http://purl.org/dc/terms/"/>
    <ds:schemaRef ds:uri="http://www.w3.org/XML/1998/namespace"/>
    <ds:schemaRef ds:uri="http://purl.org/dc/dcmitype/"/>
    <ds:schemaRef ds:uri="http://schemas.openxmlformats.org/package/2006/metadata/core-properties"/>
    <ds:schemaRef ds:uri="http://purl.org/dc/elements/1.1/"/>
    <ds:schemaRef ds:uri="26839647-32cc-4e8d-ac64-5cb1d6f9c044"/>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829</TotalTime>
  <Words>2649</Words>
  <Application>Microsoft Office PowerPoint</Application>
  <PresentationFormat>On-screen Show (4:3)</PresentationFormat>
  <Paragraphs>198</Paragraphs>
  <Slides>28</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Courier New</vt:lpstr>
      <vt:lpstr>Symbol</vt:lpstr>
      <vt:lpstr>Tahoma</vt:lpstr>
      <vt:lpstr>Times New Roman</vt:lpstr>
      <vt:lpstr>Verdana</vt:lpstr>
      <vt:lpstr>Wingdings</vt:lpstr>
      <vt:lpstr>ONC-Template-FINAL DRAFT</vt:lpstr>
      <vt:lpstr>History of Health Information Technology in the U.S.</vt:lpstr>
      <vt:lpstr>Evolution of Health IT:  The Modern Era Learning Objectives</vt:lpstr>
      <vt:lpstr>Healthcare Organizations</vt:lpstr>
      <vt:lpstr>Healthcare Organizations 2</vt:lpstr>
      <vt:lpstr>Healthcare Organizations 3</vt:lpstr>
      <vt:lpstr>Healthcare Organizations 4</vt:lpstr>
      <vt:lpstr>Physicians</vt:lpstr>
      <vt:lpstr>Physicians 2</vt:lpstr>
      <vt:lpstr>Physicians 3</vt:lpstr>
      <vt:lpstr>Physicians 4</vt:lpstr>
      <vt:lpstr>Academic Physicians</vt:lpstr>
      <vt:lpstr>Academic Physicians 2</vt:lpstr>
      <vt:lpstr>Academic Physicians 3</vt:lpstr>
      <vt:lpstr>Academic Informaticians</vt:lpstr>
      <vt:lpstr>Academic Informaticians 2</vt:lpstr>
      <vt:lpstr>Academic Informaticians 3</vt:lpstr>
      <vt:lpstr>Information Technology</vt:lpstr>
      <vt:lpstr>Information Technology 2</vt:lpstr>
      <vt:lpstr>Information Technology 3</vt:lpstr>
      <vt:lpstr>Why Now?</vt:lpstr>
      <vt:lpstr>Changes led to</vt:lpstr>
      <vt:lpstr>Convergence of Needs  </vt:lpstr>
      <vt:lpstr>Convergence of Needs 2  </vt:lpstr>
      <vt:lpstr>Convergence of Needs 3 </vt:lpstr>
      <vt:lpstr>Convergence of Needs 4 </vt:lpstr>
      <vt:lpstr>Evolution of Health IT:  The Modern Era Summary </vt:lpstr>
      <vt:lpstr>Evolution of Health IT:  The Modern Era  References – lecture b</vt:lpstr>
      <vt:lpstr>History of Health IT in the US Evolution of Health IT: The Modern Era Lecture b</vt:lpstr>
    </vt:vector>
  </TitlesOfParts>
  <Company>Office of the National Coordinator for Health Information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comp5_unit2b_lecture_slides.ppt</dc:title>
  <dc:subject>"History of Health Information Technology in the U.S.: Evolution of Health IT: The Modern Era, Lecture b Key Stakeholders"</dc:subject>
  <dc:creator>U.S. Department of Health and Human Services Office of the National Coordinator for Health Information Technology</dc:creator>
  <cp:lastModifiedBy>Meg N Bruck</cp:lastModifiedBy>
  <cp:revision>119</cp:revision>
  <cp:lastPrinted>2011-03-12T00:51:58Z</cp:lastPrinted>
  <dcterms:created xsi:type="dcterms:W3CDTF">2010-07-25T00:59:36Z</dcterms:created>
  <dcterms:modified xsi:type="dcterms:W3CDTF">2016-08-04T15:22:51Z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0x010100DCCC146E0DE07B4B93A0BE9D14803BE0</vt:lpwstr>
  </property>
</Properties>
</file>