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customXmlProperties+xml" PartName="/customXml/itemProps4.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no"?>
<Relationships xmlns="http://schemas.openxmlformats.org/package/2006/relationships">
<Relationship Id="rId1" Target="ppt/presentation.xml" Type="http://schemas.openxmlformats.org/officeDocument/2006/relationships/officeDocument"/>
<Relationship Id="rId2" Target="docProps/thumbnail.jpeg" Type="http://schemas.openxmlformats.org/package/2006/relationships/metadata/thumbnail"/>
<Relationship Id="rId3" Target="docProps/core.xml" Type="http://schemas.openxmlformats.org/package/2006/relationships/metadata/core-properties"/>
<Relationship Id="rId4" Target="docProps/app.xml" Type="http://schemas.openxmlformats.org/officeDocument/2006/relationships/extended-properties"/>
<Relationship Id="rId5" Target="docProps/custom.xml" Type="http://schemas.openxmlformats.org/officeDocument/2006/relationships/custom-properties"/>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298" r:id="rId5"/>
  </p:sldMasterIdLst>
  <p:notesMasterIdLst>
    <p:notesMasterId r:id="rId20"/>
  </p:notesMasterIdLst>
  <p:handoutMasterIdLst>
    <p:handoutMasterId r:id="rId21"/>
  </p:handoutMasterIdLst>
  <p:sldIdLst>
    <p:sldId id="282" r:id="rId6"/>
    <p:sldId id="281" r:id="rId7"/>
    <p:sldId id="257" r:id="rId8"/>
    <p:sldId id="267" r:id="rId9"/>
    <p:sldId id="268" r:id="rId10"/>
    <p:sldId id="270" r:id="rId11"/>
    <p:sldId id="260" r:id="rId12"/>
    <p:sldId id="261" r:id="rId13"/>
    <p:sldId id="262" r:id="rId14"/>
    <p:sldId id="274" r:id="rId15"/>
    <p:sldId id="275" r:id="rId16"/>
    <p:sldId id="280" r:id="rId17"/>
    <p:sldId id="283" r:id="rId18"/>
    <p:sldId id="284" r:id="rId19"/>
  </p:sldIdLst>
  <p:sldSz cx="9144000" cy="6858000" type="screen4x3"/>
  <p:notesSz cx="7315200" cy="9601200"/>
  <p:custDataLst>
    <p:tags r:id="rId22"/>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93" autoAdjust="0"/>
    <p:restoredTop sz="62485" autoAdjust="0"/>
  </p:normalViewPr>
  <p:slideViewPr>
    <p:cSldViewPr showGuides="1">
      <p:cViewPr>
        <p:scale>
          <a:sx n="100" d="100"/>
          <a:sy n="100" d="100"/>
        </p:scale>
        <p:origin x="-58" y="965"/>
      </p:cViewPr>
      <p:guideLst>
        <p:guide orient="horz" pos="2160"/>
        <p:guide pos="2880"/>
      </p:guideLst>
    </p:cSldViewPr>
  </p:slideViewPr>
  <p:outlineViewPr>
    <p:cViewPr>
      <p:scale>
        <a:sx n="33" d="100"/>
        <a:sy n="33" d="100"/>
      </p:scale>
      <p:origin x="0" y="-13632"/>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98" d="100"/>
          <a:sy n="98" d="100"/>
        </p:scale>
        <p:origin x="-576" y="-114"/>
      </p:cViewPr>
      <p:guideLst>
        <p:guide orient="horz" pos="3024"/>
        <p:guide pos="2304"/>
      </p:guideLst>
    </p:cSldViewPr>
  </p:notesViewPr>
  <p:gridSpacing cx="76200" cy="76200"/>
</p:viewPr>
</file>

<file path=ppt/_rels/presentation.xml.rels><?xml version="1.0" encoding="UTF-8" standalone="no"?>
<Relationships xmlns="http://schemas.openxmlformats.org/package/2006/relationships">
<Relationship Id="rId1" Target="../customXml/item1.xml" Type="http://schemas.openxmlformats.org/officeDocument/2006/relationships/customXml"/>
<Relationship Id="rId10" Target="slides/slide5.xml" Type="http://schemas.openxmlformats.org/officeDocument/2006/relationships/slide"/>
<Relationship Id="rId11" Target="slides/slide6.xml" Type="http://schemas.openxmlformats.org/officeDocument/2006/relationships/slide"/>
<Relationship Id="rId12" Target="slides/slide7.xml" Type="http://schemas.openxmlformats.org/officeDocument/2006/relationships/slide"/>
<Relationship Id="rId13" Target="slides/slide8.xml" Type="http://schemas.openxmlformats.org/officeDocument/2006/relationships/slide"/>
<Relationship Id="rId14" Target="slides/slide9.xml" Type="http://schemas.openxmlformats.org/officeDocument/2006/relationships/slide"/>
<Relationship Id="rId15" Target="slides/slide10.xml" Type="http://schemas.openxmlformats.org/officeDocument/2006/relationships/slide"/>
<Relationship Id="rId16" Target="slides/slide11.xml" Type="http://schemas.openxmlformats.org/officeDocument/2006/relationships/slide"/>
<Relationship Id="rId17" Target="slides/slide12.xml" Type="http://schemas.openxmlformats.org/officeDocument/2006/relationships/slide"/>
<Relationship Id="rId18" Target="slides/slide13.xml" Type="http://schemas.openxmlformats.org/officeDocument/2006/relationships/slide"/>
<Relationship Id="rId19" Target="slides/slide14.xml" Type="http://schemas.openxmlformats.org/officeDocument/2006/relationships/slide"/>
<Relationship Id="rId2" Target="../customXml/item2.xml" Type="http://schemas.openxmlformats.org/officeDocument/2006/relationships/customXml"/>
<Relationship Id="rId20" Target="notesMasters/notesMaster1.xml" Type="http://schemas.openxmlformats.org/officeDocument/2006/relationships/notesMaster"/>
<Relationship Id="rId21" Target="handoutMasters/handoutMaster1.xml" Type="http://schemas.openxmlformats.org/officeDocument/2006/relationships/handoutMaster"/>
<Relationship Id="rId22" Target="tags/tag1.xml" Type="http://schemas.openxmlformats.org/officeDocument/2006/relationships/tags"/>
<Relationship Id="rId23" Target="presProps.xml" Type="http://schemas.openxmlformats.org/officeDocument/2006/relationships/presProps"/>
<Relationship Id="rId24" Target="viewProps.xml" Type="http://schemas.openxmlformats.org/officeDocument/2006/relationships/viewProps"/>
<Relationship Id="rId25" Target="theme/theme1.xml" Type="http://schemas.openxmlformats.org/officeDocument/2006/relationships/theme"/>
<Relationship Id="rId26" Target="tableStyles.xml" Type="http://schemas.openxmlformats.org/officeDocument/2006/relationships/tableStyles"/>
<Relationship Id="rId3" Target="../customXml/item3.xml" Type="http://schemas.openxmlformats.org/officeDocument/2006/relationships/customXml"/>
<Relationship Id="rId4" Target="../customXml/item4.xml" Type="http://schemas.openxmlformats.org/officeDocument/2006/relationships/customXml"/>
<Relationship Id="rId5" Target="slideMasters/slideMaster1.xml" Type="http://schemas.openxmlformats.org/officeDocument/2006/relationships/slideMaster"/>
<Relationship Id="rId6" Target="slides/slide1.xml" Type="http://schemas.openxmlformats.org/officeDocument/2006/relationships/slide"/>
<Relationship Id="rId7" Target="slides/slide2.xml" Type="http://schemas.openxmlformats.org/officeDocument/2006/relationships/slide"/>
<Relationship Id="rId8" Target="slides/slide3.xml" Type="http://schemas.openxmlformats.org/officeDocument/2006/relationships/slide"/>
<Relationship Id="rId9" Target="slides/slide4.xml" Type="http://schemas.openxmlformats.org/officeDocument/2006/relationships/slide"/>
</Relationships>

</file>

<file path=ppt/handoutMasters/_rels/handoutMaster1.xml.rels><?xml version="1.0" encoding="UTF-8" standalone="no"?>
<Relationships xmlns="http://schemas.openxmlformats.org/package/2006/relationships">
<Relationship Id="rId1" Target="../theme/theme3.xml" Type="http://schemas.openxmlformats.org/officeDocument/2006/relationships/theme"/>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a:defRPr sz="1300">
                <a:latin typeface="Arial" charset="0"/>
              </a:defRPr>
            </a:lvl1pPr>
          </a:lstStyle>
          <a:p>
            <a:pPr>
              <a:defRPr/>
            </a:pPr>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6661" tIns="48331" rIns="96661" bIns="48331" rtlCol="0" anchor="b"/>
          <a:lstStyle>
            <a:lvl1pPr algn="l">
              <a:defRPr sz="1300">
                <a:latin typeface="Arial" charset="0"/>
              </a:defRPr>
            </a:lvl1pPr>
          </a:lstStyle>
          <a:p>
            <a:pPr>
              <a:defRPr/>
            </a:pPr>
            <a:endParaRPr lang="en-US"/>
          </a:p>
        </p:txBody>
      </p:sp>
    </p:spTree>
    <p:extLst>
      <p:ext uri="{BB962C8B-B14F-4D97-AF65-F5344CB8AC3E}">
        <p14:creationId xmlns:p14="http://schemas.microsoft.com/office/powerpoint/2010/main" val="34013656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no"?>
<Relationships xmlns="http://schemas.openxmlformats.org/package/2006/relationships">
<Relationship Id="rId1" Target="../theme/theme2.xml" Type="http://schemas.openxmlformats.org/officeDocument/2006/relationships/theme"/>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fontAlgn="auto">
              <a:spcBef>
                <a:spcPts val="0"/>
              </a:spcBef>
              <a:spcAft>
                <a:spcPts val="0"/>
              </a:spcAft>
              <a:defRPr sz="1300">
                <a:latin typeface="+mn-lt"/>
              </a:defRPr>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6661" tIns="48331" rIns="96661" bIns="48331" rtlCol="0"/>
          <a:lstStyle>
            <a:lvl1pPr algn="r" fontAlgn="auto">
              <a:spcBef>
                <a:spcPts val="0"/>
              </a:spcBef>
              <a:spcAft>
                <a:spcPts val="0"/>
              </a:spcAft>
              <a:defRPr sz="1300">
                <a:latin typeface="+mn-lt"/>
              </a:defRPr>
            </a:lvl1pPr>
          </a:lstStyle>
          <a:p>
            <a:pPr>
              <a:defRPr/>
            </a:pPr>
            <a:fld id="{AB46C09F-4BC5-4BF2-8D27-4DF20D3F13EC}" type="datetimeFigureOut">
              <a:rPr lang="en-US"/>
              <a:pPr>
                <a:defRPr/>
              </a:pPr>
              <a:t>6/23/2017</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US" noProof="0" dirty="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6661" tIns="48331" rIns="96661" bIns="48331"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9120188"/>
            <a:ext cx="3170238" cy="479425"/>
          </a:xfrm>
          <a:prstGeom prst="rect">
            <a:avLst/>
          </a:prstGeom>
        </p:spPr>
        <p:txBody>
          <a:bodyPr vert="horz" lIns="96661" tIns="48331" rIns="96661" bIns="48331" rtlCol="0" anchor="b"/>
          <a:lstStyle>
            <a:lvl1pPr algn="l" fontAlgn="auto">
              <a:spcBef>
                <a:spcPts val="0"/>
              </a:spcBef>
              <a:spcAft>
                <a:spcPts val="0"/>
              </a:spcAft>
              <a:defRPr sz="1300">
                <a:latin typeface="+mn-lt"/>
              </a:defRPr>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wrap="square" lIns="96661" tIns="48331" rIns="96661" bIns="48331" numCol="1" anchor="b" anchorCtr="0" compatLnSpc="1">
            <a:prstTxWarp prst="textNoShape">
              <a:avLst/>
            </a:prstTxWarp>
          </a:bodyPr>
          <a:lstStyle>
            <a:lvl1pPr algn="r">
              <a:defRPr sz="1300">
                <a:latin typeface="Calibri" panose="020F0502020204030204" pitchFamily="34" charset="0"/>
              </a:defRPr>
            </a:lvl1pPr>
          </a:lstStyle>
          <a:p>
            <a:fld id="{BCC47BE6-DD8F-46D2-B516-9FBCA80FBEDF}" type="slidenum">
              <a:rPr lang="en-US" altLang="en-US"/>
              <a:pPr/>
              <a:t>‹#›</a:t>
            </a:fld>
            <a:endParaRPr lang="en-US" altLang="en-US"/>
          </a:p>
        </p:txBody>
      </p:sp>
    </p:spTree>
    <p:extLst>
      <p:ext uri="{BB962C8B-B14F-4D97-AF65-F5344CB8AC3E}">
        <p14:creationId xmlns:p14="http://schemas.microsoft.com/office/powerpoint/2010/main" val="12592040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xml" Type="http://schemas.openxmlformats.org/officeDocument/2006/relationships/slide"/>
</Relationships>

</file>

<file path=ppt/notesSlides/_rels/notesSlide10.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0.xml" Type="http://schemas.openxmlformats.org/officeDocument/2006/relationships/slide"/>
</Relationships>

</file>

<file path=ppt/notesSlides/_rels/notesSlide11.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1.xml" Type="http://schemas.openxmlformats.org/officeDocument/2006/relationships/slide"/>
</Relationships>

</file>

<file path=ppt/notesSlides/_rels/notesSlide12.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2.xml" Type="http://schemas.openxmlformats.org/officeDocument/2006/relationships/slide"/>
</Relationships>

</file>

<file path=ppt/notesSlides/_rels/notesSlide13.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3.xml" Type="http://schemas.openxmlformats.org/officeDocument/2006/relationships/slide"/>
</Relationships>

</file>

<file path=ppt/notesSlides/_rels/notesSlide14.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4.xml" Type="http://schemas.openxmlformats.org/officeDocument/2006/relationships/slide"/>
</Relationships>

</file>

<file path=ppt/notesSlides/_rels/notesSlide2.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2.xml" Type="http://schemas.openxmlformats.org/officeDocument/2006/relationships/slide"/>
</Relationships>

</file>

<file path=ppt/notesSlides/_rels/notesSlide3.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3.xml" Type="http://schemas.openxmlformats.org/officeDocument/2006/relationships/slide"/>
</Relationships>

</file>

<file path=ppt/notesSlides/_rels/notesSlide4.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4.xml" Type="http://schemas.openxmlformats.org/officeDocument/2006/relationships/slide"/>
</Relationships>

</file>

<file path=ppt/notesSlides/_rels/notesSlide5.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5.xml" Type="http://schemas.openxmlformats.org/officeDocument/2006/relationships/slide"/>
</Relationships>

</file>

<file path=ppt/notesSlides/_rels/notesSlide6.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6.xml" Type="http://schemas.openxmlformats.org/officeDocument/2006/relationships/slide"/>
</Relationships>

</file>

<file path=ppt/notesSlides/_rels/notesSlide7.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7.xml" Type="http://schemas.openxmlformats.org/officeDocument/2006/relationships/slide"/>
</Relationships>

</file>

<file path=ppt/notesSlides/_rels/notesSlide8.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8.xml" Type="http://schemas.openxmlformats.org/officeDocument/2006/relationships/slide"/>
</Relationships>

</file>

<file path=ppt/notesSlides/_rels/notesSlide9.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9.xml" Type="http://schemas.openxmlformats.org/officeDocument/2006/relationships/slide"/>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Welcome to History of Health Information Technology in the US, Evolution of Health IT: The Early Years.  This is Lecture C, the 1980s.  This presentation will explore the changes and developments that occurred in health IT in the 1980s.  Many of them are a direct result of events of the preceding decade. </a:t>
            </a:r>
          </a:p>
          <a:p>
            <a:pPr eaLnBrk="1" hangingPunct="1">
              <a:spcBef>
                <a:spcPct val="0"/>
              </a:spcBef>
            </a:pPr>
            <a:endParaRPr lang="en-US" altLang="en-US" smtClean="0"/>
          </a:p>
        </p:txBody>
      </p:sp>
      <p:sp>
        <p:nvSpPr>
          <p:cNvPr id="23556"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smtClean="0"/>
          </a:p>
        </p:txBody>
      </p:sp>
      <p:sp>
        <p:nvSpPr>
          <p:cNvPr id="23557" name="Slide Number Placeholder 4"/>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11C5307-00B4-4081-9CD2-6F6866567C3E}" type="slidenum">
              <a:rPr lang="en-US" altLang="en-US">
                <a:latin typeface="Calibri" panose="020F0502020204030204" pitchFamily="34" charset="0"/>
              </a:rPr>
              <a:pPr eaLnBrk="1" hangingPunct="1"/>
              <a:t>1</a:t>
            </a:fld>
            <a:endParaRPr lang="en-US" altLang="en-US">
              <a:latin typeface="Calibri" panose="020F0502020204030204" pitchFamily="34" charset="0"/>
            </a:endParaRPr>
          </a:p>
        </p:txBody>
      </p:sp>
    </p:spTree>
    <p:extLst>
      <p:ext uri="{BB962C8B-B14F-4D97-AF65-F5344CB8AC3E}">
        <p14:creationId xmlns:p14="http://schemas.microsoft.com/office/powerpoint/2010/main" val="33345429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55299"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r>
              <a:rPr lang="en-US" altLang="en-US" dirty="0" smtClean="0"/>
              <a:t>Our academic physicians at this time were continuing the increasing standardization of the Art of medicine. We began to see the focus on medical decision making formalized in the decision analysis approach. Remember, in the 70s we said academic physicians were applying science to physician’s thinking by teaching medical problem solving? Now in the 80s they began to formally teach how to have a good doctor-patient relationship. In fact, it was called “interpersonal skills.” Skills can be readily taught, relationships, not so easily. </a:t>
            </a:r>
          </a:p>
          <a:p>
            <a:r>
              <a:rPr lang="en-US" altLang="en-US" dirty="0" smtClean="0"/>
              <a:t> </a:t>
            </a:r>
          </a:p>
          <a:p>
            <a:r>
              <a:rPr lang="en-US" altLang="en-US" dirty="0" smtClean="0"/>
              <a:t>But by emphasizing interpersonal skills, the idea that this could be standardized and taught gained traction. We could specify the skills; we could have check lists. Again, this is part of the same approach to standardizing and making the practice of medicine more scientific that we have discussed earlier. </a:t>
            </a:r>
          </a:p>
          <a:p>
            <a:endParaRPr lang="en-US" alt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We saw the development of health services research. Such research had begun earlier but began to flourish at this time.  What was the focus? Healthcare costs.  That is a slight exaggeration, since it was not the only focus, but clearly the issue of the escalating costs of healthcare engaged practitioners and academics alike.  </a:t>
            </a:r>
          </a:p>
          <a:p>
            <a:endParaRPr lang="en-US" altLang="en-US" dirty="0" smtClean="0"/>
          </a:p>
          <a:p>
            <a:r>
              <a:rPr lang="en-US" altLang="en-US" dirty="0" smtClean="0"/>
              <a:t>Finally, at this time we began to see more use of computers for research. Medical faculty began to do MEDLINE (Pronounced med line) searches themselves for their research, rather than relying on librarians.  MEDLINE, as you remember, was the system developed by the National Library of Medicine, for online access to the medical literature.  Medical school faculty also used computers in their laboratories. There was more comfort with using personal computers, but not much, and they were certainly not used routinely in actual clinical care.  </a:t>
            </a:r>
          </a:p>
        </p:txBody>
      </p:sp>
    </p:spTree>
    <p:extLst>
      <p:ext uri="{BB962C8B-B14F-4D97-AF65-F5344CB8AC3E}">
        <p14:creationId xmlns:p14="http://schemas.microsoft.com/office/powerpoint/2010/main" val="35928984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57347"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r>
              <a:rPr lang="en-US" altLang="en-US" dirty="0" smtClean="0"/>
              <a:t>Meanwhile, our </a:t>
            </a:r>
            <a:r>
              <a:rPr lang="en-US" altLang="en-US" dirty="0" err="1" smtClean="0"/>
              <a:t>informaticians</a:t>
            </a:r>
            <a:r>
              <a:rPr lang="en-US" altLang="en-US" dirty="0" smtClean="0"/>
              <a:t> continued to develop new tools.  We saw the shift from expert systems to diagnostic decision support systems to help promote the scientific practice of medicine. In addition to diagnostic decision support systems, there were also reminding and alerting systems.  There will be an entire presentation focusing on the development of clinical decision support systems.  These systems in many ways, reflected the attitude of the times in terms of empowerment.  </a:t>
            </a:r>
          </a:p>
          <a:p>
            <a:endParaRPr lang="en-US" altLang="en-US" dirty="0" smtClean="0"/>
          </a:p>
          <a:p>
            <a:r>
              <a:rPr lang="en-US" altLang="en-US" dirty="0" smtClean="0"/>
              <a:t>Their purpose was to allow the physicians to make the decisions, but to provide information to assist in that process. Hence the name “decision support,” not “expert,” systems.</a:t>
            </a:r>
          </a:p>
          <a:p>
            <a:endParaRPr lang="en-US" altLang="en-US" dirty="0" smtClean="0"/>
          </a:p>
          <a:p>
            <a:r>
              <a:rPr lang="en-US" altLang="en-US" dirty="0" smtClean="0"/>
              <a:t>In the 80s, system evaluation began to emerge. We began to see research on the impact of computer use.  And you can probably anticipate what the focus was -- reducing costs. In Indiana, at the </a:t>
            </a:r>
            <a:r>
              <a:rPr lang="en-US" altLang="en-US" dirty="0" err="1" smtClean="0"/>
              <a:t>Regenstrief</a:t>
            </a:r>
            <a:r>
              <a:rPr lang="en-US" altLang="en-US" dirty="0" smtClean="0"/>
              <a:t> (Pronounced REE gen </a:t>
            </a:r>
            <a:r>
              <a:rPr lang="en-US" altLang="en-US" dirty="0" err="1" smtClean="0"/>
              <a:t>streef</a:t>
            </a:r>
            <a:r>
              <a:rPr lang="en-US" altLang="en-US" dirty="0" smtClean="0"/>
              <a:t>) Medical Institute, where an electronic  medical record had been developed a decade earlier, reminders and cost information on laboratory tests were added and  the effects of these reminders on costs were examined.  What they found was that when the lab test costs were displayed within the electronic medical record test ordering screen, physicians ordered fewer unnecessary tests.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In the 80s, the informatics community was also beginning to organize more into professional organizations.   The American Medical Informatics Association or AMIA (Pronounced </a:t>
            </a:r>
            <a:r>
              <a:rPr lang="en-US" altLang="en-US" dirty="0" err="1" smtClean="0"/>
              <a:t>amy</a:t>
            </a:r>
            <a:r>
              <a:rPr lang="en-US" altLang="en-US" dirty="0" smtClean="0"/>
              <a:t> uh) was formed in 1988.  The National Library of Medicine or NLM (Pronounced N-L-M) began to fund training programs in informatics that are today a major funding source for training research </a:t>
            </a:r>
            <a:r>
              <a:rPr lang="en-US" altLang="en-US" dirty="0" err="1" smtClean="0"/>
              <a:t>informaticians</a:t>
            </a:r>
            <a:r>
              <a:rPr lang="en-US" altLang="en-US" dirty="0" smtClean="0"/>
              <a:t> (Pronounced inform uh </a:t>
            </a:r>
            <a:r>
              <a:rPr lang="en-US" altLang="en-US" dirty="0" err="1" smtClean="0"/>
              <a:t>ticians</a:t>
            </a:r>
            <a:r>
              <a:rPr lang="en-US" altLang="en-US" dirty="0" smtClean="0"/>
              <a:t>).   In addition, there were now specializations within informatics, such as Nursing Informatics.  </a:t>
            </a:r>
          </a:p>
          <a:p>
            <a:endParaRPr lang="en-US" altLang="en-US" dirty="0" smtClean="0"/>
          </a:p>
        </p:txBody>
      </p:sp>
    </p:spTree>
    <p:extLst>
      <p:ext uri="{BB962C8B-B14F-4D97-AF65-F5344CB8AC3E}">
        <p14:creationId xmlns:p14="http://schemas.microsoft.com/office/powerpoint/2010/main" val="30995195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xfrm>
            <a:off x="893763" y="4560888"/>
            <a:ext cx="5853112" cy="43195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This concludes Evolution of Health IT: The Early Years.  In summary, as could be predicted from the expansion of healthcare without much control in the 1970s, during the 1980s the recognition that costs were getting out of control prompted both governmental and internal hospital efforts at cost containment.  Within hospital settings, computers began to be used most commonly to provide data to better manage the costs. </a:t>
            </a:r>
          </a:p>
          <a:p>
            <a:endParaRPr lang="en-US" alt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Trends that had begun in the 1970s continued and there were more efforts to make both medical education and medical practice more standardized, and the informatics applications followed suit.  And when these applications were evaluated, their impact on cost was an important outcome.  </a:t>
            </a:r>
          </a:p>
          <a:p>
            <a:endParaRPr lang="en-US" alt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Within the field of informatics we saw a growing professionalism that was demonstrated in several ways.  We saw some consolidation of smaller organizations into the larger American Medical Informatics Association, which included some of the newly developing subfields of informatics.  And along with increased professionalism came formal training programs.  </a:t>
            </a:r>
          </a:p>
          <a:p>
            <a:endParaRPr lang="en-US" altLang="en-US" dirty="0" smtClean="0"/>
          </a:p>
          <a:p>
            <a:r>
              <a:rPr lang="en-US" altLang="en-US" dirty="0" smtClean="0"/>
              <a:t>Finally, with the advent of the personal computer in the early 80s, we began to see computers used in the educational arena.  In the next unit, we will examine the impact of these changes.</a:t>
            </a: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1924334-861F-4DB7-996C-711388DCBB06}" type="slidenum">
              <a:rPr lang="en-US" altLang="en-US">
                <a:latin typeface="Calibri" panose="020F0502020204030204" pitchFamily="34" charset="0"/>
              </a:rPr>
              <a:pPr eaLnBrk="1" hangingPunct="1"/>
              <a:t>12</a:t>
            </a:fld>
            <a:endParaRPr lang="en-US" altLang="en-US">
              <a:latin typeface="Calibri" panose="020F0502020204030204" pitchFamily="34" charset="0"/>
            </a:endParaRPr>
          </a:p>
        </p:txBody>
      </p:sp>
    </p:spTree>
    <p:extLst>
      <p:ext uri="{BB962C8B-B14F-4D97-AF65-F5344CB8AC3E}">
        <p14:creationId xmlns:p14="http://schemas.microsoft.com/office/powerpoint/2010/main" val="23392301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 Audio”</a:t>
            </a:r>
          </a:p>
        </p:txBody>
      </p:sp>
      <p:sp>
        <p:nvSpPr>
          <p:cNvPr id="27652"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smtClean="0"/>
          </a:p>
        </p:txBody>
      </p:sp>
      <p:sp>
        <p:nvSpPr>
          <p:cNvPr id="27653" name="Slide Number Placeholder 4"/>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CE92234-3D84-43AC-8B3E-8233672F8E20}" type="slidenum">
              <a:rPr lang="en-US" altLang="en-US">
                <a:latin typeface="Calibri" panose="020F0502020204030204" pitchFamily="34" charset="0"/>
              </a:rPr>
              <a:pPr eaLnBrk="1" hangingPunct="1"/>
              <a:t>13</a:t>
            </a:fld>
            <a:endParaRPr lang="en-US" altLang="en-US">
              <a:latin typeface="Calibri" panose="020F0502020204030204" pitchFamily="34" charset="0"/>
            </a:endParaRPr>
          </a:p>
        </p:txBody>
      </p:sp>
    </p:spTree>
    <p:extLst>
      <p:ext uri="{BB962C8B-B14F-4D97-AF65-F5344CB8AC3E}">
        <p14:creationId xmlns:p14="http://schemas.microsoft.com/office/powerpoint/2010/main" val="18745563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smtClean="0">
                <a:solidFill>
                  <a:prstClr val="black"/>
                </a:solidFill>
              </a:rPr>
              <a:t>Health IT Workforce Curriculum Version 4.0</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solidFill>
                  <a:prstClr val="black"/>
                </a:solidFill>
              </a:rPr>
              <a:pPr/>
              <a:t>14</a:t>
            </a:fld>
            <a:endParaRPr lang="en-US" altLang="en-US">
              <a:solidFill>
                <a:prstClr val="black"/>
              </a:solidFill>
            </a:endParaRPr>
          </a:p>
        </p:txBody>
      </p:sp>
    </p:spTree>
    <p:extLst>
      <p:ext uri="{BB962C8B-B14F-4D97-AF65-F5344CB8AC3E}">
        <p14:creationId xmlns:p14="http://schemas.microsoft.com/office/powerpoint/2010/main" val="24956268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spcBef>
                <a:spcPct val="0"/>
              </a:spcBef>
              <a:defRPr/>
            </a:pPr>
            <a:r>
              <a:rPr lang="en-US" dirty="0" smtClean="0"/>
              <a:t>The Objectives for this lecture, The 1980s are to:</a:t>
            </a:r>
          </a:p>
          <a:p>
            <a:pPr marL="171450" indent="-171450">
              <a:buFont typeface="Arial" pitchFamily="34" charset="0"/>
              <a:buChar char="•"/>
              <a:defRPr/>
            </a:pPr>
            <a:r>
              <a:rPr lang="en-US" dirty="0" smtClean="0"/>
              <a:t>Discuss the impact that the cost containment focus of the 1980s had on the use of health information technology.</a:t>
            </a:r>
          </a:p>
          <a:p>
            <a:pPr marL="171450" indent="-171450">
              <a:buFont typeface="Arial" pitchFamily="34" charset="0"/>
              <a:buChar char="•"/>
              <a:defRPr/>
            </a:pPr>
            <a:r>
              <a:rPr lang="en-US" dirty="0" smtClean="0"/>
              <a:t>Discuss the healthcare environment of the 1980s and its impact on the types of informatics applications developed during this time period.</a:t>
            </a:r>
          </a:p>
          <a:p>
            <a:pPr marL="171450" indent="-171450">
              <a:buFont typeface="Arial" pitchFamily="34" charset="0"/>
              <a:buChar char="•"/>
              <a:defRPr/>
            </a:pPr>
            <a:r>
              <a:rPr lang="en-US" dirty="0" smtClean="0"/>
              <a:t>Discuss the increasing professionalization of informaticians and HIT professionals in the 1980s including training programs and professional organizations</a:t>
            </a:r>
          </a:p>
          <a:p>
            <a:pPr eaLnBrk="1" hangingPunct="1">
              <a:spcBef>
                <a:spcPct val="0"/>
              </a:spcBef>
              <a:defRPr/>
            </a:pPr>
            <a:endParaRPr lang="en-US" dirty="0" smtClean="0"/>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solidFill>
                <a:srgbClr val="000000"/>
              </a:solidFill>
            </a:endParaRPr>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5C57C0A-8ABB-4E4B-B581-35745BDB6137}" type="slidenum">
              <a:rPr lang="en-US" altLang="en-US">
                <a:solidFill>
                  <a:srgbClr val="000000"/>
                </a:solidFill>
              </a:rPr>
              <a:pPr eaLnBrk="1" hangingPunct="1"/>
              <a:t>2</a:t>
            </a:fld>
            <a:endParaRPr lang="en-US" altLang="en-US">
              <a:solidFill>
                <a:srgbClr val="000000"/>
              </a:solidFill>
            </a:endParaRPr>
          </a:p>
        </p:txBody>
      </p:sp>
    </p:spTree>
    <p:extLst>
      <p:ext uri="{BB962C8B-B14F-4D97-AF65-F5344CB8AC3E}">
        <p14:creationId xmlns:p14="http://schemas.microsoft.com/office/powerpoint/2010/main" val="2507913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Rectangle 3"/>
          <p:cNvSpPr>
            <a:spLocks noGrp="1" noChangeArrowheads="1"/>
          </p:cNvSpPr>
          <p:nvPr>
            <p:ph type="body" idx="1"/>
          </p:nvPr>
        </p:nvSpPr>
        <p:spPr bwMode="auto">
          <a:xfrm>
            <a:off x="685800" y="4572000"/>
            <a:ext cx="5851525" cy="43195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What we see occurring in the 80s in the general environment was a general push for empowerment of women and minorities.  The Civil Rights legislation of the 1960s continued to exert an influence and the women’s liberation movement was flourishing.  The 1980s also saw the beginning of the era of personal computers. And who were the new computer users of the 80s? </a:t>
            </a:r>
          </a:p>
          <a:p>
            <a:r>
              <a:rPr lang="en-US" altLang="en-US" smtClean="0"/>
              <a:t> </a:t>
            </a:r>
          </a:p>
          <a:p>
            <a:r>
              <a:rPr lang="en-US" altLang="en-US" smtClean="0"/>
              <a:t>Children.  While we still had our computer specialists, now we also had children using computers. Early video games and the introduction of Apple 2 computers in school systems allowed kids to get very comfortable with the new technology.</a:t>
            </a:r>
          </a:p>
        </p:txBody>
      </p:sp>
    </p:spTree>
    <p:extLst>
      <p:ext uri="{BB962C8B-B14F-4D97-AF65-F5344CB8AC3E}">
        <p14:creationId xmlns:p14="http://schemas.microsoft.com/office/powerpoint/2010/main" val="6769229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We have talked about how the different groups influence each other and how, within a group, the past influences the present, and the present influences the future.  However, in looking at our question again (why is there more interest in, and use of, healthcare IT now?),let’s focus on other influences.  The role of the physician is a key one for facilitating this use.   And one of the influences on physicians is the environment in which they grew up.  The younger physicians of today who were children in the 80s are going to be influenced by their experiences at that time.   And as Don Tapscott in the book “Growing Up Digital” has said, those children born in the 1980s are the first generation for whom the computer was just an ordinary household appliance.  </a:t>
            </a:r>
          </a:p>
          <a:p>
            <a:pPr eaLnBrk="1" hangingPunct="1"/>
            <a:endParaRPr lang="en-US" altLang="en-US" smtClean="0"/>
          </a:p>
          <a:p>
            <a:pPr eaLnBrk="1" hangingPunct="1"/>
            <a:endParaRPr lang="en-US" altLang="en-US" smtClean="0"/>
          </a:p>
          <a:p>
            <a:pPr eaLnBrk="1" hangingPunct="1"/>
            <a:endParaRPr lang="en-US"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41DC87F-8F2D-4432-9F81-55D4135C494B}" type="slidenum">
              <a:rPr lang="en-US" altLang="en-US">
                <a:latin typeface="Calibri" panose="020F0502020204030204" pitchFamily="34" charset="0"/>
              </a:rPr>
              <a:pPr eaLnBrk="1" hangingPunct="1"/>
              <a:t>4</a:t>
            </a:fld>
            <a:endParaRPr lang="en-US" altLang="en-US">
              <a:latin typeface="Calibri" panose="020F0502020204030204" pitchFamily="34" charset="0"/>
            </a:endParaRPr>
          </a:p>
        </p:txBody>
      </p:sp>
    </p:spTree>
    <p:extLst>
      <p:ext uri="{BB962C8B-B14F-4D97-AF65-F5344CB8AC3E}">
        <p14:creationId xmlns:p14="http://schemas.microsoft.com/office/powerpoint/2010/main" val="764778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Another key influence on physicians is the influence of the faculty or the medical education environment where they trained.  As we have said, academic physicians of the 70s, who were training the physicians who entered practice in the 80s, were beginning to promote the idea of the scientific practice of medicine.  </a:t>
            </a:r>
          </a:p>
          <a:p>
            <a:r>
              <a:rPr lang="en-US" altLang="en-US" smtClean="0"/>
              <a:t> </a:t>
            </a:r>
          </a:p>
          <a:p>
            <a:r>
              <a:rPr lang="en-US" altLang="en-US" smtClean="0"/>
              <a:t>What you will see is that changes over time in the general environment and in the education of physicians have affected the receptivity to the use of information technology in healthcare. Let’s take a look at some of these changes.  </a:t>
            </a:r>
          </a:p>
          <a:p>
            <a:pPr eaLnBrk="1" hangingPunct="1"/>
            <a:endParaRPr lang="en-US"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6A4E315-6CD8-4784-B87F-9E86DD2CD423}" type="slidenum">
              <a:rPr lang="en-US" altLang="en-US">
                <a:latin typeface="Calibri" panose="020F0502020204030204" pitchFamily="34" charset="0"/>
              </a:rPr>
              <a:pPr eaLnBrk="1" hangingPunct="1"/>
              <a:t>5</a:t>
            </a:fld>
            <a:endParaRPr lang="en-US" altLang="en-US">
              <a:latin typeface="Calibri" panose="020F0502020204030204" pitchFamily="34" charset="0"/>
            </a:endParaRPr>
          </a:p>
        </p:txBody>
      </p:sp>
    </p:spTree>
    <p:extLst>
      <p:ext uri="{BB962C8B-B14F-4D97-AF65-F5344CB8AC3E}">
        <p14:creationId xmlns:p14="http://schemas.microsoft.com/office/powerpoint/2010/main" val="35210495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48131"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r>
              <a:rPr lang="en-US" altLang="en-US" dirty="0" smtClean="0"/>
              <a:t>One of the most predictable effects of the expansion of technology, procedures, and reimbursement in the 1970s was that healthcare costs increased tremendously.  In the 80s we see a focus on cost containment.  DRGs (pronounced D-R-Gs), which stands for Diagnosis Related Groups, started in 1983 and represented a big change in how hospitals were paid for services.  What this meant was that now Medicare would only pay a fixed amount for a given disease or diagnosis, no matter how much or how little was actually done.  </a:t>
            </a:r>
          </a:p>
          <a:p>
            <a:r>
              <a:rPr lang="en-US" altLang="en-US" dirty="0" smtClean="0"/>
              <a:t> </a:t>
            </a:r>
          </a:p>
          <a:p>
            <a:r>
              <a:rPr lang="en-US" altLang="en-US" dirty="0" smtClean="0"/>
              <a:t>In the 1980s we saw an increase in Health Maintenance Organizations, or HMOs (pronounced H-M-Os). Many of them had begun earlier but in the 1980s they began to become more prevalent. HMOs were seen as systems that might control some of these costs.   In HMOs, the patient enrolls with the HMO and pays a fixed up-front fee, and the HMO provides all services a patient needs.  With that model, there was no revenue to be gained from doing more or unnecessary procedures.</a:t>
            </a:r>
          </a:p>
          <a:p>
            <a:pPr marL="0" marR="0" indent="0" algn="l" defTabSz="914400" rtl="0" eaLnBrk="1" fontAlgn="base" latinLnBrk="0" hangingPunct="1">
              <a:lnSpc>
                <a:spcPct val="100000"/>
              </a:lnSpc>
              <a:spcBef>
                <a:spcPct val="0"/>
              </a:spcBef>
              <a:spcAft>
                <a:spcPct val="0"/>
              </a:spcAft>
              <a:buClrTx/>
              <a:buSzTx/>
              <a:buFontTx/>
              <a:buNone/>
              <a:tabLst/>
              <a:defRPr/>
            </a:pPr>
            <a:endParaRPr lang="en-US" altLang="en-US"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n-US" altLang="en-US" dirty="0" smtClean="0"/>
              <a:t>As has already been noted, the fear of a physician shortage led to an increasing number of physicians and an increasing number of academic physicians who were doing clinical research.  This was a natural consequence of both the potential of, and the value placed on, science. There was more competition for NIH (Pronounced N-I-H) funding. There weren’t huge increases in funding, but there were certainly more people trying to get what there was. </a:t>
            </a:r>
          </a:p>
          <a:p>
            <a:pPr eaLnBrk="1" hangingPunct="1">
              <a:spcBef>
                <a:spcPct val="0"/>
              </a:spcBef>
            </a:pPr>
            <a:endParaRPr lang="en-US" altLang="en-US" dirty="0" smtClean="0">
              <a:solidFill>
                <a:srgbClr val="000000"/>
              </a:solidFill>
            </a:endParaRPr>
          </a:p>
          <a:p>
            <a:pPr eaLnBrk="1" hangingPunct="1">
              <a:spcBef>
                <a:spcPct val="0"/>
              </a:spcBef>
            </a:pPr>
            <a:r>
              <a:rPr lang="en-US" altLang="en-US" dirty="0" smtClean="0">
                <a:solidFill>
                  <a:srgbClr val="000000"/>
                </a:solidFill>
              </a:rPr>
              <a:t>And reflecting the general movements for empowerment, we began to see some patient empowerment at this time. </a:t>
            </a:r>
            <a:endParaRPr lang="en-US" altLang="en-US" dirty="0" smtClean="0"/>
          </a:p>
          <a:p>
            <a:pPr eaLnBrk="1" hangingPunct="1">
              <a:spcBef>
                <a:spcPct val="0"/>
              </a:spcBef>
            </a:pPr>
            <a:endParaRPr lang="en-US" altLang="en-US" dirty="0" smtClean="0">
              <a:solidFill>
                <a:srgbClr val="000000"/>
              </a:solidFill>
              <a:cs typeface="Times New Roman" panose="02020603050405020304" pitchFamily="18" charset="0"/>
            </a:endParaRPr>
          </a:p>
          <a:p>
            <a:pPr eaLnBrk="1" hangingPunct="1">
              <a:spcBef>
                <a:spcPct val="0"/>
              </a:spcBef>
            </a:pPr>
            <a:endParaRPr lang="en-US" altLang="en-US" dirty="0" smtClean="0"/>
          </a:p>
        </p:txBody>
      </p:sp>
    </p:spTree>
    <p:extLst>
      <p:ext uri="{BB962C8B-B14F-4D97-AF65-F5344CB8AC3E}">
        <p14:creationId xmlns:p14="http://schemas.microsoft.com/office/powerpoint/2010/main" val="799656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49155"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r>
              <a:rPr lang="en-US" altLang="en-US" smtClean="0"/>
              <a:t>Healthcare organizations continued to work on increasing their revenues, but now to maintain their viability at all, they had to work on decreasing costs. </a:t>
            </a:r>
            <a:endParaRPr lang="en-US" altLang="en-US" smtClean="0">
              <a:solidFill>
                <a:srgbClr val="000000"/>
              </a:solidFill>
              <a:cs typeface="Times New Roman" panose="02020603050405020304" pitchFamily="18" charset="0"/>
            </a:endParaRPr>
          </a:p>
        </p:txBody>
      </p:sp>
    </p:spTree>
    <p:extLst>
      <p:ext uri="{BB962C8B-B14F-4D97-AF65-F5344CB8AC3E}">
        <p14:creationId xmlns:p14="http://schemas.microsoft.com/office/powerpoint/2010/main" val="9111308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And how did computers fit into this environment? While they still had a fiscal focus --billing and collections were still dominant -- now the information was being used to provide information for cost containment. The automation of ancillary clinical information systems, mainly those such as pharmacy, lab and radiology, became more common.  One of today’s major healthcare IT organizations, HIMSS (Pronounced Hymns), was originally founded by industrial engineers whose focus was to improve the efficiency of healthcare.   Interestingly, it was during the 80s that the word “information” was added to what, up until then, was the Healthcare Management Systems Society, which then became the Healthcare Information and Management Systems Society. </a:t>
            </a:r>
          </a:p>
          <a:p>
            <a:endParaRPr lang="en-US" alt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Hospitals usually had a director of information systems who ordinarily reported to a Chief Financial Officer. At this time, there was still very much a fiscal focus for computer use. Despite the invention of expert systems, reminding and alerting systems, and electronic medical records at a variety of places, hospital administrators stressed the need for decreasing costs, or length of stay.  For the most part, however, they did not try to change the processes that clinicians followed or the basic way that medicine was practiced.</a:t>
            </a:r>
          </a:p>
          <a:p>
            <a:endParaRPr lang="en-US" altLang="en-US" dirty="0" smtClean="0"/>
          </a:p>
        </p:txBody>
      </p:sp>
    </p:spTree>
    <p:extLst>
      <p:ext uri="{BB962C8B-B14F-4D97-AF65-F5344CB8AC3E}">
        <p14:creationId xmlns:p14="http://schemas.microsoft.com/office/powerpoint/2010/main" val="33711161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52227"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r>
              <a:rPr lang="en-US" altLang="en-US" smtClean="0"/>
              <a:t>So we find in the 80s more value placed on the scientific practice of medicine.  That was predictable given the trends that had started in academic settings in the 70s.  We also find more group practices rather than solo physician practices and there was also decreasing physician autonomy. Part of that was due to environmental pressures: the cost containment pressures as well as the shifting in the relationship between the physician and the patient.  Patients were becoming more involved in their own care.   Although the use of hospital information systems for laboratory results reporting was becoming more common, for the most part, the physicians themselves were still not using computers very much in actual clinical practice.  </a:t>
            </a:r>
          </a:p>
        </p:txBody>
      </p:sp>
    </p:spTree>
    <p:extLst>
      <p:ext uri="{BB962C8B-B14F-4D97-AF65-F5344CB8AC3E}">
        <p14:creationId xmlns:p14="http://schemas.microsoft.com/office/powerpoint/2010/main" val="1141434040"/>
      </p:ext>
    </p:extLst>
  </p:cSld>
  <p:clrMapOvr>
    <a:masterClrMapping/>
  </p:clrMapOvr>
</p:notes>
</file>

<file path=ppt/slideLayouts/_rels/slideLayout1.xml.rels><?xml version="1.0" encoding="UTF-8" standalone="no"?>
<Relationships xmlns="http://schemas.openxmlformats.org/package/2006/relationships">
<Relationship Id="rId1" Target="../slideMasters/slideMaster1.xml" Type="http://schemas.openxmlformats.org/officeDocument/2006/relationships/slideMaster"/>
<Relationship Id="rId2" Target="../media/image1.jpeg" Type="http://schemas.openxmlformats.org/officeDocument/2006/relationships/image"/>
</Relationships>

</file>

<file path=ppt/slideLayouts/_rels/slideLayout10.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11.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12.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13.xml.rels><?xml version="1.0" encoding="UTF-8" standalone="no"?>
<Relationships xmlns="http://schemas.openxmlformats.org/package/2006/relationships">
<Relationship Id="rId1" Target="../slideMasters/slideMaster1.xml" Type="http://schemas.openxmlformats.org/officeDocument/2006/relationships/slideMaster"/>
<Relationship Id="rId2" Target="http://accessibility.psu.edu/microsoftoffice/powerpoint/" TargetMode="External" Type="http://schemas.openxmlformats.org/officeDocument/2006/relationships/hyperlink"/>
</Relationships>

</file>

<file path=ppt/slideLayouts/_rels/slideLayout2.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3.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4.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5.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6.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7.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8.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9.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9"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15"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7"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8"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dirty="0" smtClean="0"/>
              <a:t>Click to edit Master text styles</a:t>
            </a:r>
          </a:p>
        </p:txBody>
      </p:sp>
      <p:sp>
        <p:nvSpPr>
          <p:cNvPr id="19"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39096188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dirty="0" smtClean="0"/>
              <a:t>Click to edit Master text styles</a:t>
            </a:r>
          </a:p>
          <a:p>
            <a:pPr lvl="1"/>
            <a:r>
              <a:rPr lang="en-US" dirty="0"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6742914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dirty="0" smtClean="0"/>
              <a:t>Click to edit Master text styles</a:t>
            </a:r>
          </a:p>
          <a:p>
            <a:pPr lvl="1"/>
            <a:r>
              <a:rPr lang="en-US" dirty="0"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dirty="0" smtClean="0"/>
              <a:t>Click to edit Master text styles</a:t>
            </a:r>
          </a:p>
          <a:p>
            <a:pPr lvl="1"/>
            <a:r>
              <a:rPr lang="en-US" dirty="0"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70226699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dirty="0"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63330375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cs typeface="Arial" panose="020B0604020202020204" pitchFamily="34" charset="0"/>
              </a:rPr>
              <a:t>Creating a Custom Layout</a:t>
            </a:r>
          </a:p>
          <a:p>
            <a:r>
              <a:rPr lang="en-US" dirty="0" smtClean="0">
                <a:solidFill>
                  <a:prstClr val="black"/>
                </a:solidFill>
              </a:rPr>
              <a:t>Follow the instructions on this slide layout if none of the existing layouts (in the current template) work well for the current slide you would like to create or edit.</a:t>
            </a:r>
            <a:endParaRPr lang="en-US" dirty="0">
              <a:solidFill>
                <a:prstClr val="black"/>
              </a:solidFill>
            </a:endParaRPr>
          </a:p>
        </p:txBody>
      </p:sp>
      <p:sp>
        <p:nvSpPr>
          <p:cNvPr id="6" name="TextBox 5"/>
          <p:cNvSpPr txBox="1"/>
          <p:nvPr userDrawn="1"/>
        </p:nvSpPr>
        <p:spPr>
          <a:xfrm>
            <a:off x="101600" y="2567642"/>
            <a:ext cx="9144000" cy="3970318"/>
          </a:xfrm>
          <a:prstGeom prst="rect">
            <a:avLst/>
          </a:prstGeom>
          <a:noFill/>
        </p:spPr>
        <p:txBody>
          <a:bodyPr wrap="square" rtlCol="0">
            <a:spAutoFit/>
          </a:bodyPr>
          <a:lstStyle/>
          <a:p>
            <a:r>
              <a:rPr lang="en-US" dirty="0" smtClean="0">
                <a:solidFill>
                  <a:prstClr val="black"/>
                </a:solidFill>
              </a:rPr>
              <a:t>To create a custom new layout, </a:t>
            </a:r>
            <a:r>
              <a:rPr lang="en-US" b="1" dirty="0" smtClean="0">
                <a:solidFill>
                  <a:prstClr val="black"/>
                </a:solidFill>
              </a:rPr>
              <a:t>in the Slide Master view </a:t>
            </a:r>
            <a:r>
              <a:rPr lang="en-US" dirty="0" smtClean="0">
                <a:solidFill>
                  <a:prstClr val="black"/>
                </a:solidFill>
              </a:rPr>
              <a:t>do the following:</a:t>
            </a:r>
          </a:p>
          <a:p>
            <a:pPr marL="214313" indent="-214313">
              <a:buFont typeface="Arial" panose="020B0604020202020204" pitchFamily="34" charset="0"/>
              <a:buChar char="•"/>
            </a:pPr>
            <a:r>
              <a:rPr lang="en-US" b="1" dirty="0" smtClean="0">
                <a:solidFill>
                  <a:prstClr val="black"/>
                </a:solidFill>
              </a:rPr>
              <a:t>DUPLICATE</a:t>
            </a:r>
            <a:r>
              <a:rPr lang="en-US" dirty="0" smtClean="0">
                <a:solidFill>
                  <a:prstClr val="black"/>
                </a:solidFill>
              </a:rPr>
              <a:t> an existing layout to create a new layout.</a:t>
            </a:r>
          </a:p>
          <a:p>
            <a:pPr marL="214313" indent="-214313">
              <a:buFont typeface="Arial" panose="020B0604020202020204" pitchFamily="34" charset="0"/>
              <a:buChar char="•"/>
            </a:pPr>
            <a:r>
              <a:rPr lang="en-US" b="1" dirty="0" smtClean="0">
                <a:solidFill>
                  <a:prstClr val="black"/>
                </a:solidFill>
              </a:rPr>
              <a:t>RENAME</a:t>
            </a:r>
            <a:r>
              <a:rPr lang="en-US" dirty="0" smtClean="0">
                <a:solidFill>
                  <a:prstClr val="black"/>
                </a:solidFill>
              </a:rPr>
              <a:t> the new layout.</a:t>
            </a:r>
          </a:p>
          <a:p>
            <a:pPr marL="214313" indent="-214313">
              <a:buFont typeface="Arial" panose="020B0604020202020204" pitchFamily="34" charset="0"/>
              <a:buChar char="•"/>
            </a:pPr>
            <a:r>
              <a:rPr lang="en-US" b="1" dirty="0" smtClean="0">
                <a:solidFill>
                  <a:prstClr val="black"/>
                </a:solidFill>
              </a:rPr>
              <a:t>Insert or Remove as appropriate PLACEHOLDERS </a:t>
            </a:r>
            <a:r>
              <a:rPr lang="en-US" dirty="0" smtClean="0">
                <a:solidFill>
                  <a:prstClr val="black"/>
                </a:solidFill>
              </a:rPr>
              <a:t>on your new layout, resizing &amp; formatting as appropriate. </a:t>
            </a:r>
            <a:r>
              <a:rPr lang="en-US" sz="1600" dirty="0" smtClean="0">
                <a:solidFill>
                  <a:prstClr val="black"/>
                </a:solidFill>
              </a:rPr>
              <a:t>(Do not edit your content in the slide master. All content should be edited in the normal presentation design view.) </a:t>
            </a:r>
            <a:r>
              <a:rPr lang="en-US" b="1" dirty="0" smtClean="0">
                <a:solidFill>
                  <a:prstClr val="black"/>
                </a:solidFill>
              </a:rPr>
              <a:t>NEVER REMOVE THE LAYOUT’S TITLE CONTAINER</a:t>
            </a:r>
            <a:r>
              <a:rPr lang="en-US" dirty="0" smtClean="0">
                <a:solidFill>
                  <a:prstClr val="black"/>
                </a:solidFill>
              </a:rPr>
              <a:t>. </a:t>
            </a:r>
            <a:r>
              <a:rPr lang="en-US" sz="1600" dirty="0" smtClean="0">
                <a:solidFill>
                  <a:prstClr val="black"/>
                </a:solidFill>
              </a:rPr>
              <a:t>(It can be resized or formatted, but never removed.)</a:t>
            </a:r>
            <a:endParaRPr lang="en-US" dirty="0" smtClean="0">
              <a:solidFill>
                <a:prstClr val="black"/>
              </a:solidFill>
            </a:endParaRPr>
          </a:p>
          <a:p>
            <a:pPr marL="214313" indent="-214313">
              <a:buFont typeface="Arial" panose="020B0604020202020204" pitchFamily="34" charset="0"/>
              <a:buChar char="•"/>
            </a:pPr>
            <a:r>
              <a:rPr lang="en-US" dirty="0" smtClean="0">
                <a:solidFill>
                  <a:prstClr val="black"/>
                </a:solidFill>
              </a:rPr>
              <a:t>Check the </a:t>
            </a:r>
            <a:r>
              <a:rPr lang="en-US" b="1" dirty="0" smtClean="0">
                <a:solidFill>
                  <a:prstClr val="black"/>
                </a:solidFill>
              </a:rPr>
              <a:t>READING ORDER </a:t>
            </a:r>
            <a:r>
              <a:rPr lang="en-US" dirty="0" smtClean="0">
                <a:solidFill>
                  <a:prstClr val="black"/>
                </a:solidFill>
              </a:rPr>
              <a:t>of your new layout. (</a:t>
            </a:r>
            <a:r>
              <a:rPr lang="en-US" sz="1350" u="sng" dirty="0" smtClean="0">
                <a:solidFill>
                  <a:prstClr val="black"/>
                </a:solidFill>
                <a:latin typeface="Arial"/>
                <a:hlinkClick r:id="rId2"/>
              </a:rPr>
              <a:t>http://accessibility.psu.edu/microsoftoffice/powerpoint/</a:t>
            </a:r>
            <a:r>
              <a:rPr lang="en-US" sz="1350" dirty="0" smtClean="0">
                <a:solidFill>
                  <a:prstClr val="black"/>
                </a:solidFill>
                <a:latin typeface="Arial"/>
              </a:rPr>
              <a:t>) </a:t>
            </a:r>
            <a:r>
              <a:rPr lang="en-US" dirty="0" smtClean="0">
                <a:solidFill>
                  <a:prstClr val="black"/>
                </a:solidFill>
              </a:rPr>
              <a:t>Reorder as appropriate so the slide layout’s </a:t>
            </a:r>
            <a:r>
              <a:rPr lang="en-US" b="1" dirty="0" smtClean="0">
                <a:solidFill>
                  <a:prstClr val="black"/>
                </a:solidFill>
              </a:rPr>
              <a:t>TITLE is read first</a:t>
            </a:r>
            <a:r>
              <a:rPr lang="en-US" dirty="0" smtClean="0">
                <a:solidFill>
                  <a:prstClr val="black"/>
                </a:solidFill>
              </a:rPr>
              <a:t>.</a:t>
            </a:r>
          </a:p>
          <a:p>
            <a:pPr marL="214313" indent="-214313">
              <a:buFont typeface="Arial" panose="020B0604020202020204" pitchFamily="34" charset="0"/>
              <a:buChar char="•"/>
            </a:pPr>
            <a:r>
              <a:rPr lang="en-US" b="1" dirty="0" smtClean="0">
                <a:solidFill>
                  <a:prstClr val="black"/>
                </a:solidFill>
              </a:rPr>
              <a:t>SAVE</a:t>
            </a:r>
            <a:r>
              <a:rPr lang="en-US" dirty="0" smtClean="0">
                <a:solidFill>
                  <a:prstClr val="black"/>
                </a:solidFill>
              </a:rPr>
              <a:t> your presentation.</a:t>
            </a:r>
          </a:p>
          <a:p>
            <a:pPr marL="214313" indent="-214313">
              <a:buFont typeface="Arial" panose="020B0604020202020204" pitchFamily="34" charset="0"/>
              <a:buChar char="•"/>
            </a:pPr>
            <a:r>
              <a:rPr lang="en-US" b="1" dirty="0" smtClean="0">
                <a:solidFill>
                  <a:prstClr val="black"/>
                </a:solidFill>
              </a:rPr>
              <a:t>Close the Master View </a:t>
            </a:r>
            <a:r>
              <a:rPr lang="en-US" dirty="0" smtClean="0">
                <a:solidFill>
                  <a:prstClr val="black"/>
                </a:solidFill>
              </a:rPr>
              <a:t>and return to your normal editing (design) view.</a:t>
            </a:r>
          </a:p>
          <a:p>
            <a:pPr marL="214313" indent="-214313">
              <a:buFont typeface="Arial" panose="020B0604020202020204" pitchFamily="34" charset="0"/>
              <a:buChar char="•"/>
            </a:pPr>
            <a:r>
              <a:rPr lang="en-US" b="1" dirty="0" smtClean="0">
                <a:solidFill>
                  <a:prstClr val="black"/>
                </a:solidFill>
              </a:rPr>
              <a:t>Insert a new slide using </a:t>
            </a:r>
            <a:r>
              <a:rPr lang="en-US" b="1" smtClean="0">
                <a:solidFill>
                  <a:prstClr val="black"/>
                </a:solidFill>
              </a:rPr>
              <a:t>your custom-named </a:t>
            </a:r>
            <a:r>
              <a:rPr lang="en-US" b="1" dirty="0" smtClean="0">
                <a:solidFill>
                  <a:prstClr val="black"/>
                </a:solidFill>
              </a:rPr>
              <a:t>new layout </a:t>
            </a:r>
            <a:r>
              <a:rPr lang="en-US" dirty="0" smtClean="0">
                <a:solidFill>
                  <a:prstClr val="black"/>
                </a:solidFill>
              </a:rPr>
              <a:t>or apply the new layout to an existing slide.</a:t>
            </a:r>
            <a:endParaRPr lang="en-US" dirty="0">
              <a:solidFill>
                <a:prstClr val="black"/>
              </a:solidFill>
            </a:endParaRPr>
          </a:p>
        </p:txBody>
      </p:sp>
    </p:spTree>
    <p:extLst>
      <p:ext uri="{BB962C8B-B14F-4D97-AF65-F5344CB8AC3E}">
        <p14:creationId xmlns:p14="http://schemas.microsoft.com/office/powerpoint/2010/main" val="770324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981036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ONC Lecture w/referenc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6935774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69716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riple column 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2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779007"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6050577" y="1600200"/>
            <a:ext cx="2635250" cy="4572000"/>
          </a:xfrm>
          <a:prstGeom prst="rect">
            <a:avLst/>
          </a:prstGeom>
        </p:spPr>
        <p:txBody>
          <a:bodyPr/>
          <a:lstStyle>
            <a:lvl1pPr>
              <a:defRPr sz="2800"/>
            </a:lvl1pPr>
            <a:lvl2pPr>
              <a:buSzPct val="85000"/>
              <a:defRPr sz="2400"/>
            </a:lvl2pPr>
            <a:lvl3pPr marL="1143000" indent="-228600">
              <a:buSzPct val="80000"/>
              <a:buFont typeface="Courier New" panose="02070309020205020404" pitchFamily="49" charset="0"/>
              <a:buChar char="o"/>
              <a:defRPr lang="en-US" sz="20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sz="1800"/>
            </a:lvl4pPr>
            <a:lvl5pPr marL="2057400" indent="-228600">
              <a:buSzPct val="70000"/>
              <a:buFont typeface="Wingdings" panose="05000000000000000000" pitchFamily="2" charset="2"/>
              <a:buChar char="q"/>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6050577" y="6263640"/>
            <a:ext cx="2034420"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253889"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1"/>
          <p:cNvSpPr>
            <a:spLocks noGrp="1"/>
          </p:cNvSpPr>
          <p:nvPr>
            <p:ph type="body" sz="quarter" idx="35" hasCustomPrompt="1"/>
          </p:nvPr>
        </p:nvSpPr>
        <p:spPr>
          <a:xfrm>
            <a:off x="3414258"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306158057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51683113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3891750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9659659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622217868"/>
      </p:ext>
    </p:extLst>
  </p:cSld>
  <p:clrMapOvr>
    <a:masterClrMapping/>
  </p:clrMapOvr>
  <p:timing>
    <p:tnLst>
      <p:par>
        <p:cTn id="1" dur="indefinite" restart="never" nodeType="tmRoot"/>
      </p:par>
    </p:tnLst>
  </p:timing>
</p:sldLayout>
</file>

<file path=ppt/slideMasters/_rels/slideMaster1.xml.rels><?xml version="1.0" encoding="UTF-8" standalone="no"?>
<Relationships xmlns="http://schemas.openxmlformats.org/package/2006/relationships">
<Relationship Id="rId1" Target="../slideLayouts/slideLayout1.xml" Type="http://schemas.openxmlformats.org/officeDocument/2006/relationships/slideLayout"/>
<Relationship Id="rId10" Target="../slideLayouts/slideLayout10.xml" Type="http://schemas.openxmlformats.org/officeDocument/2006/relationships/slideLayout"/>
<Relationship Id="rId11" Target="../slideLayouts/slideLayout11.xml" Type="http://schemas.openxmlformats.org/officeDocument/2006/relationships/slideLayout"/>
<Relationship Id="rId12" Target="../slideLayouts/slideLayout12.xml" Type="http://schemas.openxmlformats.org/officeDocument/2006/relationships/slideLayout"/>
<Relationship Id="rId13" Target="../slideLayouts/slideLayout13.xml" Type="http://schemas.openxmlformats.org/officeDocument/2006/relationships/slideLayout"/>
<Relationship Id="rId14" Target="../theme/theme1.xml" Type="http://schemas.openxmlformats.org/officeDocument/2006/relationships/theme"/>
<Relationship Id="rId2" Target="../slideLayouts/slideLayout2.xml" Type="http://schemas.openxmlformats.org/officeDocument/2006/relationships/slideLayout"/>
<Relationship Id="rId3" Target="../slideLayouts/slideLayout3.xml" Type="http://schemas.openxmlformats.org/officeDocument/2006/relationships/slideLayout"/>
<Relationship Id="rId4" Target="../slideLayouts/slideLayout4.xml" Type="http://schemas.openxmlformats.org/officeDocument/2006/relationships/slideLayout"/>
<Relationship Id="rId5" Target="../slideLayouts/slideLayout5.xml" Type="http://schemas.openxmlformats.org/officeDocument/2006/relationships/slideLayout"/>
<Relationship Id="rId6" Target="../slideLayouts/slideLayout6.xml" Type="http://schemas.openxmlformats.org/officeDocument/2006/relationships/slideLayout"/>
<Relationship Id="rId7" Target="../slideLayouts/slideLayout7.xml" Type="http://schemas.openxmlformats.org/officeDocument/2006/relationships/slideLayout"/>
<Relationship Id="rId8" Target="../slideLayouts/slideLayout8.xml" Type="http://schemas.openxmlformats.org/officeDocument/2006/relationships/slideLayout"/>
<Relationship Id="rId9" Target="../slideLayouts/slideLayout9.xml" Type="http://schemas.openxmlformats.org/officeDocument/2006/relationships/slideLayout"/>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793715176"/>
      </p:ext>
    </p:extLst>
  </p:cSld>
  <p:clrMap bg1="lt1" tx1="dk1" bg2="lt2" tx2="dk2" accent1="accent1" accent2="accent2" accent3="accent3" accent4="accent4" accent5="accent5" accent6="accent6" hlink="hlink" folHlink="folHlink"/>
  <p:sldLayoutIdLst>
    <p:sldLayoutId id="2147484299" r:id="rId1"/>
    <p:sldLayoutId id="2147484300" r:id="rId2"/>
    <p:sldLayoutId id="2147484301" r:id="rId3"/>
    <p:sldLayoutId id="2147484302" r:id="rId4"/>
    <p:sldLayoutId id="2147484303" r:id="rId5"/>
    <p:sldLayoutId id="2147484304" r:id="rId6"/>
    <p:sldLayoutId id="2147484305" r:id="rId7"/>
    <p:sldLayoutId id="2147484306" r:id="rId8"/>
    <p:sldLayoutId id="2147484307" r:id="rId9"/>
    <p:sldLayoutId id="2147484308" r:id="rId10"/>
    <p:sldLayoutId id="2147484309" r:id="rId11"/>
    <p:sldLayoutId id="2147484310" r:id="rId12"/>
    <p:sldLayoutId id="2147484311" r:id="rId1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no"?>
<Relationships xmlns="http://schemas.openxmlformats.org/package/2006/relationships">
<Relationship Id="rId1" Target="../slideLayouts/slideLayout1.xml" Type="http://schemas.openxmlformats.org/officeDocument/2006/relationships/slideLayout"/>
<Relationship Id="rId2" Target="../notesSlides/notesSlide1.xml" Type="http://schemas.openxmlformats.org/officeDocument/2006/relationships/notesSlide"/>
<Relationship Id="rId3" Target="http://creativecommons.org/licenses/by-nc-sa/4.0/" TargetMode="External" Type="http://schemas.openxmlformats.org/officeDocument/2006/relationships/hyperlink"/>
</Relationships>

</file>

<file path=ppt/slides/_rels/slide10.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0.xml" Type="http://schemas.openxmlformats.org/officeDocument/2006/relationships/notesSlide"/>
</Relationships>

</file>

<file path=ppt/slides/_rels/slide11.xml.rels><?xml version="1.0" encoding="UTF-8" standalone="no"?>
<Relationships xmlns="http://schemas.openxmlformats.org/package/2006/relationships">
<Relationship Id="rId1" Target="../slideLayouts/slideLayout3.xml" Type="http://schemas.openxmlformats.org/officeDocument/2006/relationships/slideLayout"/>
<Relationship Id="rId2" Target="../notesSlides/notesSlide11.xml" Type="http://schemas.openxmlformats.org/officeDocument/2006/relationships/notesSlide"/>
</Relationships>

</file>

<file path=ppt/slides/_rels/slide12.xml.rels><?xml version="1.0" encoding="UTF-8" standalone="no"?>
<Relationships xmlns="http://schemas.openxmlformats.org/package/2006/relationships">
<Relationship Id="rId1" Target="../slideLayouts/slideLayout10.xml" Type="http://schemas.openxmlformats.org/officeDocument/2006/relationships/slideLayout"/>
<Relationship Id="rId2" Target="../notesSlides/notesSlide12.xml" Type="http://schemas.openxmlformats.org/officeDocument/2006/relationships/notesSlide"/>
</Relationships>

</file>

<file path=ppt/slides/_rels/slide13.xml.rels><?xml version="1.0" encoding="UTF-8" standalone="no"?>
<Relationships xmlns="http://schemas.openxmlformats.org/package/2006/relationships">
<Relationship Id="rId1" Target="../slideLayouts/slideLayout11.xml" Type="http://schemas.openxmlformats.org/officeDocument/2006/relationships/slideLayout"/>
<Relationship Id="rId2" Target="../notesSlides/notesSlide13.xml" Type="http://schemas.openxmlformats.org/officeDocument/2006/relationships/notesSlide"/>
<Relationship Id="rId3" Target="http://www.himss.org/content/files/HIMSS_HISTORY.pdf" TargetMode="External" Type="http://schemas.openxmlformats.org/officeDocument/2006/relationships/hyperlink"/>
<Relationship Id="rId4" Target="http://www.flickr.com/photos/judybaxter/3555505/" TargetMode="External" Type="http://schemas.openxmlformats.org/officeDocument/2006/relationships/hyperlink"/>
</Relationships>

</file>

<file path=ppt/slides/_rels/slide14.xml.rels><?xml version="1.0" encoding="UTF-8" standalone="no"?>
<Relationships xmlns="http://schemas.openxmlformats.org/package/2006/relationships">
<Relationship Id="rId1" Target="../slideLayouts/slideLayout12.xml" Type="http://schemas.openxmlformats.org/officeDocument/2006/relationships/slideLayout"/>
<Relationship Id="rId2" Target="../notesSlides/notesSlide14.xml" Type="http://schemas.openxmlformats.org/officeDocument/2006/relationships/notesSlide"/>
</Relationships>

</file>

<file path=ppt/slides/_rels/slide2.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2.xml" Type="http://schemas.openxmlformats.org/officeDocument/2006/relationships/notesSlide"/>
</Relationships>

</file>

<file path=ppt/slides/_rels/slide3.xml.rels><?xml version="1.0" encoding="UTF-8" standalone="no"?>
<Relationships xmlns="http://schemas.openxmlformats.org/package/2006/relationships">
<Relationship Id="rId1" Target="../slideLayouts/slideLayout4.xml" Type="http://schemas.openxmlformats.org/officeDocument/2006/relationships/slideLayout"/>
<Relationship Id="rId2" Target="../notesSlides/notesSlide3.xml" Type="http://schemas.openxmlformats.org/officeDocument/2006/relationships/notesSlide"/>
<Relationship Id="rId3" Target="../media/image2.jpeg" Type="http://schemas.openxmlformats.org/officeDocument/2006/relationships/image"/>
</Relationships>

</file>

<file path=ppt/slides/_rels/slide4.xml.rels><?xml version="1.0" encoding="UTF-8" standalone="no"?>
<Relationships xmlns="http://schemas.openxmlformats.org/package/2006/relationships">
<Relationship Id="rId1" Target="../slideLayouts/slideLayout9.xml" Type="http://schemas.openxmlformats.org/officeDocument/2006/relationships/slideLayout"/>
<Relationship Id="rId2" Target="../notesSlides/notesSlide4.xml" Type="http://schemas.openxmlformats.org/officeDocument/2006/relationships/notesSlide"/>
<Relationship Id="rId3" Target="../media/image3.png" Type="http://schemas.openxmlformats.org/officeDocument/2006/relationships/image"/>
</Relationships>

</file>

<file path=ppt/slides/_rels/slide5.xml.rels><?xml version="1.0" encoding="UTF-8" standalone="no"?>
<Relationships xmlns="http://schemas.openxmlformats.org/package/2006/relationships">
<Relationship Id="rId1" Target="../slideLayouts/slideLayout9.xml" Type="http://schemas.openxmlformats.org/officeDocument/2006/relationships/slideLayout"/>
<Relationship Id="rId2" Target="../notesSlides/notesSlide5.xml" Type="http://schemas.openxmlformats.org/officeDocument/2006/relationships/notesSlide"/>
<Relationship Id="rId3" Target="../media/image4.png" Type="http://schemas.openxmlformats.org/officeDocument/2006/relationships/image"/>
</Relationships>

</file>

<file path=ppt/slides/_rels/slide6.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6.xml" Type="http://schemas.openxmlformats.org/officeDocument/2006/relationships/notesSlide"/>
</Relationships>

</file>

<file path=ppt/slides/_rels/slide7.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7.xml" Type="http://schemas.openxmlformats.org/officeDocument/2006/relationships/notesSlide"/>
</Relationships>

</file>

<file path=ppt/slides/_rels/slide8.xml.rels><?xml version="1.0" encoding="UTF-8" standalone="no"?>
<Relationships xmlns="http://schemas.openxmlformats.org/package/2006/relationships">
<Relationship Id="rId1" Target="../slideLayouts/slideLayout3.xml" Type="http://schemas.openxmlformats.org/officeDocument/2006/relationships/slideLayout"/>
<Relationship Id="rId2" Target="../notesSlides/notesSlide8.xml" Type="http://schemas.openxmlformats.org/officeDocument/2006/relationships/notesSlide"/>
</Relationships>

</file>

<file path=ppt/slides/_rels/slide9.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9.xml" Type="http://schemas.openxmlformats.org/officeDocument/2006/relationships/notesSlide"/>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History of Health Information Technology in the U.S.</a:t>
            </a:r>
          </a:p>
        </p:txBody>
      </p:sp>
      <p:sp>
        <p:nvSpPr>
          <p:cNvPr id="16387" name="Text Placeholder 2"/>
          <p:cNvSpPr>
            <a:spLocks noGrp="1"/>
          </p:cNvSpPr>
          <p:nvPr>
            <p:ph type="body" sz="half" idx="2"/>
          </p:nvPr>
        </p:nvSpPr>
        <p:spPr>
          <a:xfrm>
            <a:off x="685800" y="3517900"/>
            <a:ext cx="7772400" cy="762000"/>
          </a:xfrm>
        </p:spPr>
        <p:txBody>
          <a:bodyPr/>
          <a:lstStyle/>
          <a:p>
            <a:r>
              <a:rPr lang="en-US" altLang="en-US" dirty="0" smtClean="0"/>
              <a:t>Evolution of Health IT:  The Early Years</a:t>
            </a:r>
          </a:p>
        </p:txBody>
      </p:sp>
      <p:sp>
        <p:nvSpPr>
          <p:cNvPr id="16388" name="Text Placeholder 3"/>
          <p:cNvSpPr>
            <a:spLocks noGrp="1"/>
          </p:cNvSpPr>
          <p:nvPr>
            <p:ph type="body" sz="quarter" idx="11"/>
          </p:nvPr>
        </p:nvSpPr>
        <p:spPr/>
        <p:txBody>
          <a:bodyPr/>
          <a:lstStyle/>
          <a:p>
            <a:r>
              <a:rPr lang="en-US" altLang="en-US" dirty="0" smtClean="0"/>
              <a:t>Lecture c – The 1980s</a:t>
            </a:r>
          </a:p>
        </p:txBody>
      </p:sp>
      <p:sp>
        <p:nvSpPr>
          <p:cNvPr id="16389" name="Text Placeholder 4"/>
          <p:cNvSpPr>
            <a:spLocks noGrp="1"/>
          </p:cNvSpPr>
          <p:nvPr>
            <p:ph type="body" sz="quarter" idx="12"/>
          </p:nvPr>
        </p:nvSpPr>
        <p:spPr/>
        <p:txBody>
          <a:bodyPr/>
          <a:lstStyle/>
          <a:p>
            <a:r>
              <a:rPr lang="en-US" dirty="0"/>
              <a:t>This material (Comp 5 Unit 1) was developed by the University of Alabama at Birmingham, funded by the Department of Health and Human Services, Office of the National Coordinator for Health Information Technology under Award Number 90WT0007. </a:t>
            </a:r>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dirty="0">
                <a:hlinkClick r:id="rId3"/>
              </a:rPr>
              <a:t>http://creativecommons.org</a:t>
            </a:r>
            <a:r>
              <a:rPr lang="en-US" dirty="0"/>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smtClean="0"/>
              <a:t>Academic Physicians</a:t>
            </a:r>
          </a:p>
        </p:txBody>
      </p:sp>
      <p:sp>
        <p:nvSpPr>
          <p:cNvPr id="30723" name="Rectangle 3"/>
          <p:cNvSpPr>
            <a:spLocks noGrp="1" noChangeArrowheads="1"/>
          </p:cNvSpPr>
          <p:nvPr>
            <p:ph sz="quarter" idx="14"/>
          </p:nvPr>
        </p:nvSpPr>
        <p:spPr/>
        <p:txBody>
          <a:bodyPr/>
          <a:lstStyle/>
          <a:p>
            <a:r>
              <a:rPr lang="en-US" altLang="en-US" dirty="0" smtClean="0">
                <a:sym typeface="Symbol" panose="05050102010706020507" pitchFamily="18" charset="2"/>
              </a:rPr>
              <a:t>Increased s</a:t>
            </a:r>
            <a:r>
              <a:rPr lang="en-US" altLang="en-US" dirty="0" smtClean="0"/>
              <a:t>tandardization of the  “art” of medicine</a:t>
            </a:r>
          </a:p>
          <a:p>
            <a:r>
              <a:rPr lang="en-US" altLang="en-US" dirty="0" smtClean="0"/>
              <a:t>Health services research </a:t>
            </a:r>
          </a:p>
          <a:p>
            <a:pPr lvl="1"/>
            <a:r>
              <a:rPr lang="en-US" altLang="en-US" dirty="0" smtClean="0"/>
              <a:t>Focus on cost </a:t>
            </a:r>
          </a:p>
          <a:p>
            <a:r>
              <a:rPr lang="en-US" altLang="en-US" dirty="0" smtClean="0"/>
              <a:t>Research use of computers </a:t>
            </a:r>
          </a:p>
          <a:p>
            <a:r>
              <a:rPr lang="en-US" altLang="en-US" dirty="0" smtClean="0"/>
              <a:t>Clinical research</a:t>
            </a:r>
          </a:p>
        </p:txBody>
      </p:sp>
      <p:sp>
        <p:nvSpPr>
          <p:cNvPr id="30724"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39622DE-F4C5-4FF3-8F0E-BEFBA450F354}" type="slidenum">
              <a:rPr lang="en-US" altLang="en-US" smtClean="0"/>
              <a:pPr/>
              <a:t>10</a:t>
            </a:fld>
            <a:endParaRPr lang="en-US" altLang="en-US"/>
          </a:p>
        </p:txBody>
      </p:sp>
    </p:spTree>
  </p:cSld>
  <p:clrMapOvr>
    <a:masterClrMapping/>
  </p:clrMapOvr>
  <p:transition advTm="37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en-US" smtClean="0"/>
              <a:t>Medical Informaticians</a:t>
            </a:r>
          </a:p>
        </p:txBody>
      </p:sp>
      <p:sp>
        <p:nvSpPr>
          <p:cNvPr id="21507" name="Rectangle 3"/>
          <p:cNvSpPr>
            <a:spLocks noGrp="1" noChangeArrowheads="1"/>
          </p:cNvSpPr>
          <p:nvPr>
            <p:ph sz="quarter" idx="14"/>
          </p:nvPr>
        </p:nvSpPr>
        <p:spPr/>
        <p:txBody>
          <a:bodyPr/>
          <a:lstStyle/>
          <a:p>
            <a:r>
              <a:rPr lang="en-US" dirty="0" smtClean="0">
                <a:sym typeface="Symbol" pitchFamily="18" charset="2"/>
              </a:rPr>
              <a:t>Increased</a:t>
            </a:r>
            <a:r>
              <a:rPr lang="en-US" dirty="0" smtClean="0"/>
              <a:t> development of systems</a:t>
            </a:r>
          </a:p>
          <a:p>
            <a:pPr lvl="1"/>
            <a:r>
              <a:rPr lang="en-US" dirty="0" smtClean="0"/>
              <a:t>Diagnostic decision support systems</a:t>
            </a:r>
          </a:p>
          <a:p>
            <a:pPr lvl="1"/>
            <a:r>
              <a:rPr lang="en-US" dirty="0" smtClean="0"/>
              <a:t>Reminder and alerting systems</a:t>
            </a:r>
          </a:p>
          <a:p>
            <a:r>
              <a:rPr lang="en-US" dirty="0" smtClean="0"/>
              <a:t>System evaluations begin</a:t>
            </a:r>
          </a:p>
          <a:p>
            <a:pPr lvl="1"/>
            <a:r>
              <a:rPr lang="en-US" dirty="0" smtClean="0"/>
              <a:t>Impact of computer use on reducing costs</a:t>
            </a:r>
            <a:endParaRPr lang="en-US" dirty="0"/>
          </a:p>
          <a:p>
            <a:r>
              <a:rPr lang="en-US" altLang="en-US" dirty="0"/>
              <a:t>Increased professionalization/specialization</a:t>
            </a:r>
          </a:p>
          <a:p>
            <a:pPr lvl="1"/>
            <a:r>
              <a:rPr lang="en-US" altLang="en-US" dirty="0"/>
              <a:t>AMIA</a:t>
            </a:r>
          </a:p>
          <a:p>
            <a:pPr lvl="1"/>
            <a:r>
              <a:rPr lang="en-US" altLang="en-US" dirty="0"/>
              <a:t>NLM training programs</a:t>
            </a:r>
          </a:p>
          <a:p>
            <a:pPr lvl="1"/>
            <a:r>
              <a:rPr lang="en-US" altLang="en-US" dirty="0"/>
              <a:t>Specialized informatics </a:t>
            </a:r>
            <a:r>
              <a:rPr lang="en-US" altLang="en-US" dirty="0" smtClean="0"/>
              <a:t>fields</a:t>
            </a:r>
            <a:endParaRPr lang="en-US" altLang="en-US" dirty="0"/>
          </a:p>
        </p:txBody>
      </p:sp>
      <p:sp>
        <p:nvSpPr>
          <p:cNvPr id="2" name="Text Placeholder 1"/>
          <p:cNvSpPr>
            <a:spLocks noGrp="1"/>
          </p:cNvSpPr>
          <p:nvPr>
            <p:ph type="body" sz="quarter" idx="32"/>
          </p:nvPr>
        </p:nvSpPr>
        <p:spPr/>
        <p:txBody>
          <a:bodyPr/>
          <a:lstStyle/>
          <a:p>
            <a:r>
              <a:rPr lang="en-US" dirty="0"/>
              <a:t>Source: </a:t>
            </a:r>
            <a:r>
              <a:rPr lang="en-US" dirty="0" smtClean="0"/>
              <a:t>	(Miller </a:t>
            </a:r>
            <a:r>
              <a:rPr lang="en-US" dirty="0"/>
              <a:t>&amp; </a:t>
            </a:r>
            <a:r>
              <a:rPr lang="en-US" dirty="0" err="1"/>
              <a:t>Masarie</a:t>
            </a:r>
            <a:r>
              <a:rPr lang="en-US" dirty="0"/>
              <a:t>, </a:t>
            </a:r>
            <a:r>
              <a:rPr lang="en-US" dirty="0" smtClean="0"/>
              <a:t>1986</a:t>
            </a:r>
            <a:endParaRPr lang="en-US" dirty="0"/>
          </a:p>
          <a:p>
            <a:r>
              <a:rPr lang="en-US" dirty="0" smtClean="0"/>
              <a:t>	Wilson et al., 1982)</a:t>
            </a:r>
            <a:endParaRPr lang="en-US" dirty="0"/>
          </a:p>
        </p:txBody>
      </p:sp>
      <p:sp>
        <p:nvSpPr>
          <p:cNvPr id="32772"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F456E7D-D15F-411F-A8AE-AB6F5470BBA0}" type="slidenum">
              <a:rPr lang="en-US" altLang="en-US" smtClean="0"/>
              <a:pPr/>
              <a:t>11</a:t>
            </a:fld>
            <a:endParaRPr lang="en-US" altLang="en-US"/>
          </a:p>
        </p:txBody>
      </p:sp>
    </p:spTree>
  </p:cSld>
  <p:clrMapOvr>
    <a:masterClrMapping/>
  </p:clrMapOvr>
  <p:transition advTm="43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smtClean="0"/>
              <a:t>Evolution of Health IT</a:t>
            </a:r>
            <a:br>
              <a:rPr lang="en-US" altLang="en-US" smtClean="0"/>
            </a:br>
            <a:r>
              <a:rPr lang="en-US" altLang="en-US" smtClean="0"/>
              <a:t>Summary — 1980s</a:t>
            </a:r>
          </a:p>
        </p:txBody>
      </p:sp>
      <p:sp>
        <p:nvSpPr>
          <p:cNvPr id="37891" name="Content Placeholder 2"/>
          <p:cNvSpPr>
            <a:spLocks noGrp="1"/>
          </p:cNvSpPr>
          <p:nvPr>
            <p:ph type="body" sz="quarter" idx="11"/>
          </p:nvPr>
        </p:nvSpPr>
        <p:spPr/>
        <p:txBody>
          <a:bodyPr/>
          <a:lstStyle/>
          <a:p>
            <a:r>
              <a:rPr lang="en-US" altLang="en-US" smtClean="0"/>
              <a:t>Healthcare costs increased</a:t>
            </a:r>
          </a:p>
          <a:p>
            <a:r>
              <a:rPr lang="en-US" altLang="en-US" smtClean="0"/>
              <a:t>Efforts at cost containment</a:t>
            </a:r>
          </a:p>
          <a:p>
            <a:r>
              <a:rPr lang="en-US" altLang="en-US" smtClean="0"/>
              <a:t>Continued ‘standardization’ of medical practice</a:t>
            </a:r>
          </a:p>
          <a:p>
            <a:r>
              <a:rPr lang="en-US" altLang="en-US" smtClean="0"/>
              <a:t>Informatics applications to support systematic, scientific practice</a:t>
            </a:r>
          </a:p>
          <a:p>
            <a:r>
              <a:rPr lang="en-US" altLang="en-US" smtClean="0"/>
              <a:t>Growing professionalism within informatics</a:t>
            </a:r>
          </a:p>
          <a:p>
            <a:r>
              <a:rPr lang="en-US" altLang="en-US" smtClean="0"/>
              <a:t>Children began using computers in school</a:t>
            </a:r>
          </a:p>
        </p:txBody>
      </p:sp>
      <p:sp>
        <p:nvSpPr>
          <p:cNvPr id="37892"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9AC24A3-B139-4EC2-902E-733951DA2E55}" type="slidenum">
              <a:rPr lang="en-US" altLang="en-US" smtClean="0"/>
              <a:pPr/>
              <a:t>12</a:t>
            </a:fld>
            <a:endParaRPr lang="en-US" altLang="en-US"/>
          </a:p>
        </p:txBody>
      </p:sp>
    </p:spTree>
  </p:cSld>
  <p:clrMapOvr>
    <a:masterClrMapping/>
  </p:clrMapOvr>
  <p:transition advTm="19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Evolution of Health IT</a:t>
            </a:r>
            <a:br>
              <a:rPr lang="en-US" smtClean="0"/>
            </a:br>
            <a:r>
              <a:rPr lang="en-US" smtClean="0"/>
              <a:t>References – Lecture c</a:t>
            </a:r>
            <a:endParaRPr lang="en-US" dirty="0" smtClean="0"/>
          </a:p>
        </p:txBody>
      </p:sp>
      <p:sp>
        <p:nvSpPr>
          <p:cNvPr id="38918" name="Text Placeholder 5"/>
          <p:cNvSpPr>
            <a:spLocks noGrp="1"/>
          </p:cNvSpPr>
          <p:nvPr>
            <p:ph type="body" sz="quarter" idx="16"/>
          </p:nvPr>
        </p:nvSpPr>
        <p:spPr/>
        <p:txBody>
          <a:bodyPr/>
          <a:lstStyle/>
          <a:p>
            <a:r>
              <a:rPr lang="en-US" altLang="en-US" dirty="0" smtClean="0"/>
              <a:t>References</a:t>
            </a:r>
          </a:p>
          <a:p>
            <a:pPr lvl="1"/>
            <a:r>
              <a:rPr lang="en-US" altLang="en-US" dirty="0" smtClean="0"/>
              <a:t>HIMSS Legacy Workgroup.  History of the Healthcare Information and Management Systems Society (formerly Hospital Management Systems Society) [Internet]. Chicago: Healthcare Information and Management Systems Society (HIMSS); 2007.  Available from:  </a:t>
            </a:r>
            <a:r>
              <a:rPr lang="en-US" altLang="en-US" dirty="0" smtClean="0">
                <a:hlinkClick r:id="rId3"/>
              </a:rPr>
              <a:t>www.himss.org</a:t>
            </a:r>
            <a:endParaRPr lang="en-US" altLang="en-US" dirty="0" smtClean="0"/>
          </a:p>
          <a:p>
            <a:pPr lvl="1"/>
            <a:r>
              <a:rPr lang="en-US" altLang="en-US" dirty="0" smtClean="0"/>
              <a:t>Miller R, </a:t>
            </a:r>
            <a:r>
              <a:rPr lang="en-US" altLang="en-US" dirty="0" err="1" smtClean="0"/>
              <a:t>Masarie</a:t>
            </a:r>
            <a:r>
              <a:rPr lang="en-US" altLang="en-US" dirty="0" smtClean="0"/>
              <a:t> FE. Quick medical reference (QMR) for diagnostic assistance. MD </a:t>
            </a:r>
            <a:r>
              <a:rPr lang="en-US" altLang="en-US" dirty="0" err="1" smtClean="0"/>
              <a:t>Comput</a:t>
            </a:r>
            <a:r>
              <a:rPr lang="en-US" altLang="en-US" dirty="0" smtClean="0"/>
              <a:t>. 1986 Sep-Oct;3(5):34-48.</a:t>
            </a:r>
          </a:p>
          <a:p>
            <a:pPr lvl="1"/>
            <a:r>
              <a:rPr lang="en-US" altLang="en-US" dirty="0" err="1" smtClean="0"/>
              <a:t>Tapscott</a:t>
            </a:r>
            <a:r>
              <a:rPr lang="en-US" altLang="en-US" dirty="0" smtClean="0"/>
              <a:t> D. Growing  up digital. New York: McGraw-Hill, 1998.</a:t>
            </a:r>
          </a:p>
          <a:p>
            <a:pPr lvl="1"/>
            <a:r>
              <a:rPr lang="en-US" altLang="en-US" dirty="0" smtClean="0"/>
              <a:t>Wilson GA, McDonald CJ, McCabe GP Jr. The effect of immediate access to a computerized medical record on physician test ordering: a controlled clinical trial in the emergency room. Am J Public Health. 1982 Jul;72(7):698-702.</a:t>
            </a:r>
          </a:p>
        </p:txBody>
      </p:sp>
      <p:sp>
        <p:nvSpPr>
          <p:cNvPr id="9" name="Text Placeholder 8"/>
          <p:cNvSpPr>
            <a:spLocks noGrp="1"/>
          </p:cNvSpPr>
          <p:nvPr>
            <p:ph type="body" sz="quarter" idx="21"/>
          </p:nvPr>
        </p:nvSpPr>
        <p:spPr/>
        <p:txBody>
          <a:bodyPr/>
          <a:lstStyle/>
          <a:p>
            <a:r>
              <a:rPr lang="en-US" altLang="en-US" dirty="0" smtClean="0"/>
              <a:t>Images</a:t>
            </a:r>
            <a:endParaRPr lang="en-US" altLang="en-US" dirty="0"/>
          </a:p>
          <a:p>
            <a:pPr lvl="1"/>
            <a:r>
              <a:rPr lang="en-US" altLang="en-US" dirty="0"/>
              <a:t>Slide 3:  Baxter, Judy , CC BY-NC-ND 2.0, </a:t>
            </a:r>
            <a:r>
              <a:rPr lang="en-US" altLang="en-US" dirty="0" smtClean="0"/>
              <a:t>Available from</a:t>
            </a:r>
            <a:r>
              <a:rPr lang="en-US" altLang="en-US" dirty="0"/>
              <a:t>:  </a:t>
            </a:r>
            <a:r>
              <a:rPr lang="en-US" altLang="en-US" dirty="0" smtClean="0">
                <a:hlinkClick r:id="rId4"/>
              </a:rPr>
              <a:t>www.flickr.com</a:t>
            </a:r>
            <a:r>
              <a:rPr lang="en-US" altLang="en-US" dirty="0"/>
              <a:t>   </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2A87F9D-576C-49AC-ABC9-179CCDEA879F}" type="slidenum">
              <a:rPr lang="en-US" altLang="en-US" smtClean="0"/>
              <a:pPr/>
              <a:t>13</a:t>
            </a:fld>
            <a:endParaRPr lang="en-US"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cs typeface="Tahoma" panose="020B0604030504040204" pitchFamily="34" charset="0"/>
              </a:rPr>
              <a:t>History of Health Information Technology in the U.S</a:t>
            </a:r>
            <a:r>
              <a:rPr lang="en-US" altLang="en-US" dirty="0" smtClean="0">
                <a:cs typeface="Tahoma" panose="020B0604030504040204" pitchFamily="34" charset="0"/>
              </a:rPr>
              <a:t>.</a:t>
            </a:r>
            <a:r>
              <a:rPr lang="en-US" dirty="0" smtClean="0"/>
              <a:t/>
            </a:r>
            <a:br>
              <a:rPr lang="en-US" dirty="0" smtClean="0"/>
            </a:br>
            <a:r>
              <a:rPr lang="en-US" dirty="0" smtClean="0"/>
              <a:t>Evolution of Health IT: The Early Years Lecture c</a:t>
            </a:r>
            <a:endParaRPr lang="en-US" dirty="0"/>
          </a:p>
        </p:txBody>
      </p:sp>
      <p:sp>
        <p:nvSpPr>
          <p:cNvPr id="3" name="Content Placeholder 2"/>
          <p:cNvSpPr>
            <a:spLocks noGrp="1"/>
          </p:cNvSpPr>
          <p:nvPr>
            <p:ph sz="quarter" idx="14"/>
          </p:nvPr>
        </p:nvSpPr>
        <p:spPr/>
        <p:txBody>
          <a:bodyPr/>
          <a:lstStyle/>
          <a:p>
            <a:r>
              <a:rPr lang="en-US" dirty="0" smtClean="0"/>
              <a:t>This material was developed by the University of Alabama at Birmingham, funded by the Department of Health and Human Services, Office of the National Coordinator for Health Information Technology under Award Number 90WT0007.</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14</a:t>
            </a:fld>
            <a:endParaRPr lang="en-US" dirty="0"/>
          </a:p>
        </p:txBody>
      </p:sp>
    </p:spTree>
    <p:extLst>
      <p:ext uri="{BB962C8B-B14F-4D97-AF65-F5344CB8AC3E}">
        <p14:creationId xmlns:p14="http://schemas.microsoft.com/office/powerpoint/2010/main" val="13481221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Evolution of Health IT: The Early Years Learning Objectives</a:t>
            </a:r>
          </a:p>
        </p:txBody>
      </p:sp>
      <p:sp>
        <p:nvSpPr>
          <p:cNvPr id="17412" name="Text Placeholder 3"/>
          <p:cNvSpPr>
            <a:spLocks noGrp="1"/>
          </p:cNvSpPr>
          <p:nvPr>
            <p:ph sz="quarter" idx="14"/>
          </p:nvPr>
        </p:nvSpPr>
        <p:spPr/>
        <p:txBody>
          <a:bodyPr/>
          <a:lstStyle/>
          <a:p>
            <a:r>
              <a:rPr lang="en-US" altLang="en-US" smtClean="0"/>
              <a:t>Discuss the impact that the cost containment focus of the 1980s had on the use of health information technology</a:t>
            </a:r>
          </a:p>
          <a:p>
            <a:r>
              <a:rPr lang="en-US" altLang="en-US" smtClean="0"/>
              <a:t>Discuss the healthcare environment of the 1980s and its impact on the types of informatics applications developed during this time period</a:t>
            </a:r>
          </a:p>
          <a:p>
            <a:r>
              <a:rPr lang="en-US" altLang="en-US" smtClean="0"/>
              <a:t>Discuss the increasing professionalization of informaticians and HIT professionals in the 1980s including training programs and professional organizations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64F91DF-EA21-4606-989F-0BB0FC92685D}" type="slidenum">
              <a:rPr lang="en-US" altLang="en-US" smtClean="0"/>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smtClean="0"/>
              <a:t>General Environment -- 1980s</a:t>
            </a:r>
          </a:p>
        </p:txBody>
      </p:sp>
      <p:sp>
        <p:nvSpPr>
          <p:cNvPr id="18435" name="Rectangle 3"/>
          <p:cNvSpPr>
            <a:spLocks noGrp="1" noChangeArrowheads="1"/>
          </p:cNvSpPr>
          <p:nvPr>
            <p:ph sz="quarter" idx="14"/>
          </p:nvPr>
        </p:nvSpPr>
        <p:spPr/>
        <p:txBody>
          <a:bodyPr/>
          <a:lstStyle/>
          <a:p>
            <a:r>
              <a:rPr lang="en-US" altLang="en-US" dirty="0" smtClean="0"/>
              <a:t>Empowerment</a:t>
            </a:r>
          </a:p>
          <a:p>
            <a:r>
              <a:rPr lang="en-US" altLang="en-US" dirty="0" smtClean="0"/>
              <a:t>Personal computers</a:t>
            </a:r>
          </a:p>
          <a:p>
            <a:r>
              <a:rPr lang="en-US" altLang="en-US" dirty="0" smtClean="0"/>
              <a:t>Computer users: </a:t>
            </a:r>
          </a:p>
          <a:p>
            <a:pPr lvl="1"/>
            <a:r>
              <a:rPr lang="en-US" altLang="en-US" dirty="0" smtClean="0"/>
              <a:t>Computer specialists </a:t>
            </a:r>
          </a:p>
          <a:p>
            <a:pPr lvl="1"/>
            <a:r>
              <a:rPr lang="en-US" altLang="en-US" dirty="0" smtClean="0"/>
              <a:t>Children </a:t>
            </a:r>
          </a:p>
        </p:txBody>
      </p:sp>
      <p:pic>
        <p:nvPicPr>
          <p:cNvPr id="12" name="Picture 8" descr="Picture of a child at a computer.  Photographer:Judy Baxter. CC BY-NC-ND 2.0. http://www.flickr.com/photos/judybaxter/3555505/"/>
          <p:cNvPicPr>
            <a:picLocks noGrp="1" noChangeAspect="1"/>
          </p:cNvPicPr>
          <p:nvPr>
            <p:ph sz="quarter" idx="18"/>
          </p:nvPr>
        </p:nvPicPr>
        <p:blipFill>
          <a:blip r:embed="rId3" cstate="print">
            <a:extLst>
              <a:ext uri="{28A0092B-C50C-407E-A947-70E740481C1C}">
                <a14:useLocalDpi xmlns:a14="http://schemas.microsoft.com/office/drawing/2010/main" val="0"/>
              </a:ext>
            </a:extLst>
          </a:blip>
          <a:srcRect/>
          <a:stretch>
            <a:fillRect/>
          </a:stretch>
        </p:blipFill>
        <p:spPr>
          <a:xfrm>
            <a:off x="5108373" y="2716183"/>
            <a:ext cx="3121429" cy="2340033"/>
          </a:xfrm>
        </p:spPr>
      </p:pic>
      <p:sp>
        <p:nvSpPr>
          <p:cNvPr id="4" name="Text Placeholder 3"/>
          <p:cNvSpPr>
            <a:spLocks noGrp="1"/>
          </p:cNvSpPr>
          <p:nvPr>
            <p:ph type="body" sz="quarter" idx="33"/>
          </p:nvPr>
        </p:nvSpPr>
        <p:spPr/>
        <p:txBody>
          <a:bodyPr/>
          <a:lstStyle/>
          <a:p>
            <a:r>
              <a:rPr lang="en-US" altLang="en-US" smtClean="0"/>
              <a:t>(Photo by Judy Baxter) </a:t>
            </a:r>
            <a:endParaRPr lang="en-US" altLang="en-US" dirty="0"/>
          </a:p>
        </p:txBody>
      </p:sp>
      <p:sp>
        <p:nvSpPr>
          <p:cNvPr id="18438"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4F477FB-3AD4-4C16-8463-65FED34315E9}" type="slidenum">
              <a:rPr lang="en-US" altLang="en-US" smtClean="0"/>
              <a:pPr/>
              <a:t>3</a:t>
            </a:fld>
            <a:endParaRPr lang="en-US" altLang="en-US"/>
          </a:p>
        </p:txBody>
      </p:sp>
    </p:spTree>
  </p:cSld>
  <p:clrMapOvr>
    <a:masterClrMapping/>
  </p:clrMapOvr>
  <p:transition advTm="49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3"/>
          <p:cNvSpPr>
            <a:spLocks noGrp="1"/>
          </p:cNvSpPr>
          <p:nvPr>
            <p:ph type="title"/>
          </p:nvPr>
        </p:nvSpPr>
        <p:spPr/>
        <p:txBody>
          <a:bodyPr/>
          <a:lstStyle/>
          <a:p>
            <a:r>
              <a:rPr lang="en-US" altLang="en-US" smtClean="0"/>
              <a:t>Influence Patterns</a:t>
            </a:r>
          </a:p>
        </p:txBody>
      </p:sp>
      <p:pic>
        <p:nvPicPr>
          <p:cNvPr id="19459" name="Content Placeholder 9" descr="Chart showing the influence patterns from past to present to future.  Past environment influences present MDs.  and the Present environment influences the future MDs."/>
          <p:cNvPicPr>
            <a:picLocks noGrp="1" noChangeAspect="1"/>
          </p:cNvPicPr>
          <p:nvPr>
            <p:ph type="pic" sz="quarter" idx="14"/>
          </p:nvPr>
        </p:nvPicPr>
        <p:blipFill rotWithShape="1">
          <a:blip r:embed="rId3">
            <a:extLst>
              <a:ext uri="{28A0092B-C50C-407E-A947-70E740481C1C}">
                <a14:useLocalDpi xmlns:a14="http://schemas.microsoft.com/office/drawing/2010/main" val="0"/>
              </a:ext>
            </a:extLst>
          </a:blip>
          <a:srcRect t="-18662" b="-18662"/>
          <a:stretch/>
        </p:blipFill>
        <p:spPr/>
      </p:pic>
      <p:sp>
        <p:nvSpPr>
          <p:cNvPr id="6" name="Text Placeholder 5"/>
          <p:cNvSpPr>
            <a:spLocks noGrp="1"/>
          </p:cNvSpPr>
          <p:nvPr>
            <p:ph type="body" sz="quarter" idx="32"/>
          </p:nvPr>
        </p:nvSpPr>
        <p:spPr/>
        <p:txBody>
          <a:bodyPr/>
          <a:lstStyle/>
          <a:p>
            <a:r>
              <a:rPr lang="en-US" altLang="en-US" dirty="0"/>
              <a:t>Source: (</a:t>
            </a:r>
            <a:r>
              <a:rPr lang="en-US" altLang="en-US" dirty="0" err="1"/>
              <a:t>Tapscott</a:t>
            </a:r>
            <a:r>
              <a:rPr lang="en-US" altLang="en-US" dirty="0"/>
              <a:t>, 1998</a:t>
            </a:r>
            <a:r>
              <a:rPr lang="en-US" altLang="en-US" dirty="0" smtClean="0"/>
              <a:t>)</a:t>
            </a:r>
            <a:endParaRPr lang="en-US" altLang="en-US" dirty="0"/>
          </a:p>
        </p:txBody>
      </p:sp>
      <p:sp>
        <p:nvSpPr>
          <p:cNvPr id="19460" name="Slide Number Placeholder 9"/>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ACD937F-6C43-4546-BC9D-D78ED89E0A19}" type="slidenum">
              <a:rPr lang="en-US" altLang="en-US" smtClean="0"/>
              <a:pPr/>
              <a:t>4</a:t>
            </a:fld>
            <a:endParaRPr lang="en-US" altLang="en-US"/>
          </a:p>
        </p:txBody>
      </p:sp>
    </p:spTree>
  </p:cSld>
  <p:clrMapOvr>
    <a:masterClrMapping/>
  </p:clrMapOvr>
  <p:transition advTm="52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3"/>
          <p:cNvSpPr>
            <a:spLocks noGrp="1"/>
          </p:cNvSpPr>
          <p:nvPr>
            <p:ph type="title"/>
          </p:nvPr>
        </p:nvSpPr>
        <p:spPr/>
        <p:txBody>
          <a:bodyPr/>
          <a:lstStyle/>
          <a:p>
            <a:r>
              <a:rPr lang="en-US" altLang="en-US" dirty="0" smtClean="0"/>
              <a:t>Influence Patterns 2</a:t>
            </a:r>
          </a:p>
        </p:txBody>
      </p:sp>
      <p:pic>
        <p:nvPicPr>
          <p:cNvPr id="9" name="Content Placeholder 7" descr="Chart showing the influence patterns of the past, present and future.  In addition to showing the relationship of the environment to MDs, it shows the past Faculty influence the current MDs, and the current faculty influence the future MDs."/>
          <p:cNvPicPr>
            <a:picLocks noGrp="1" noChangeAspect="1"/>
          </p:cNvPicPr>
          <p:nvPr>
            <p:ph type="pic" sz="quarter" idx="14"/>
          </p:nvPr>
        </p:nvPicPr>
        <p:blipFill rotWithShape="1">
          <a:blip r:embed="rId3">
            <a:extLst>
              <a:ext uri="{28A0092B-C50C-407E-A947-70E740481C1C}">
                <a14:useLocalDpi xmlns:a14="http://schemas.microsoft.com/office/drawing/2010/main" val="0"/>
              </a:ext>
            </a:extLst>
          </a:blip>
          <a:srcRect t="-17482" b="-17482"/>
          <a:stretch/>
        </p:blipFill>
        <p:spPr/>
      </p:pic>
      <p:sp>
        <p:nvSpPr>
          <p:cNvPr id="7" name="Text Placeholder 6"/>
          <p:cNvSpPr>
            <a:spLocks noGrp="1"/>
          </p:cNvSpPr>
          <p:nvPr>
            <p:ph type="body" sz="quarter" idx="32"/>
          </p:nvPr>
        </p:nvSpPr>
        <p:spPr/>
        <p:txBody>
          <a:bodyPr/>
          <a:lstStyle/>
          <a:p>
            <a:endParaRPr lang="en-US"/>
          </a:p>
        </p:txBody>
      </p:sp>
      <p:sp>
        <p:nvSpPr>
          <p:cNvPr id="20483" name="Slide Number Placeholder 11"/>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A4C5EBF-A5E7-4E35-8D74-399C642E4FBA}" type="slidenum">
              <a:rPr lang="en-US" altLang="en-US" smtClean="0"/>
              <a:pPr/>
              <a:t>5</a:t>
            </a:fld>
            <a:endParaRPr lang="en-US" altLang="en-US"/>
          </a:p>
        </p:txBody>
      </p:sp>
    </p:spTree>
  </p:cSld>
  <p:clrMapOvr>
    <a:masterClrMapping/>
  </p:clrMapOvr>
  <p:transition advTm="42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smtClean="0"/>
              <a:t>Healthcare Environment – 1980s</a:t>
            </a:r>
          </a:p>
        </p:txBody>
      </p:sp>
      <p:sp>
        <p:nvSpPr>
          <p:cNvPr id="23555" name="Rectangle 3"/>
          <p:cNvSpPr>
            <a:spLocks noGrp="1" noChangeArrowheads="1"/>
          </p:cNvSpPr>
          <p:nvPr>
            <p:ph sz="quarter" idx="14"/>
          </p:nvPr>
        </p:nvSpPr>
        <p:spPr/>
        <p:txBody>
          <a:bodyPr/>
          <a:lstStyle/>
          <a:p>
            <a:r>
              <a:rPr lang="en-US" altLang="en-US" smtClean="0"/>
              <a:t>Cost containment</a:t>
            </a:r>
            <a:endParaRPr lang="en-US" altLang="en-US" smtClean="0">
              <a:sym typeface="Symbol" panose="05050102010706020507" pitchFamily="18" charset="2"/>
            </a:endParaRPr>
          </a:p>
          <a:p>
            <a:pPr lvl="1"/>
            <a:r>
              <a:rPr lang="en-US" altLang="en-US" smtClean="0"/>
              <a:t>Prospective payment (DRGs)</a:t>
            </a:r>
          </a:p>
          <a:p>
            <a:pPr lvl="1"/>
            <a:r>
              <a:rPr lang="en-US" altLang="en-US" smtClean="0"/>
              <a:t>I</a:t>
            </a:r>
            <a:r>
              <a:rPr lang="en-US" altLang="en-US" smtClean="0">
                <a:sym typeface="Symbol" panose="05050102010706020507" pitchFamily="18" charset="2"/>
              </a:rPr>
              <a:t>ncrease in </a:t>
            </a:r>
            <a:r>
              <a:rPr lang="en-US" altLang="en-US" smtClean="0"/>
              <a:t> HMOs</a:t>
            </a:r>
          </a:p>
          <a:p>
            <a:r>
              <a:rPr lang="en-US" altLang="en-US" smtClean="0">
                <a:sym typeface="Symbol" panose="05050102010706020507" pitchFamily="18" charset="2"/>
              </a:rPr>
              <a:t>Increase in </a:t>
            </a:r>
            <a:r>
              <a:rPr lang="en-US" altLang="en-US" smtClean="0"/>
              <a:t>physicians</a:t>
            </a:r>
          </a:p>
          <a:p>
            <a:r>
              <a:rPr lang="en-US" altLang="en-US" smtClean="0"/>
              <a:t>More competition for NIH funding</a:t>
            </a:r>
          </a:p>
          <a:p>
            <a:r>
              <a:rPr lang="en-US" altLang="en-US" smtClean="0"/>
              <a:t>Patient empowerment</a:t>
            </a:r>
          </a:p>
        </p:txBody>
      </p:sp>
      <p:sp>
        <p:nvSpPr>
          <p:cNvPr id="23556"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05B346E-8841-420D-93B0-4539807D1863}" type="slidenum">
              <a:rPr lang="en-US" altLang="en-US" smtClean="0"/>
              <a:pPr/>
              <a:t>6</a:t>
            </a:fld>
            <a:endParaRPr lang="en-US" altLang="en-US"/>
          </a:p>
        </p:txBody>
      </p:sp>
    </p:spTree>
  </p:cSld>
  <p:clrMapOvr>
    <a:masterClrMapping/>
  </p:clrMapOvr>
  <p:transition advTm="10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en-US" smtClean="0"/>
              <a:t>Healthcare Organizations</a:t>
            </a:r>
          </a:p>
        </p:txBody>
      </p:sp>
      <p:sp>
        <p:nvSpPr>
          <p:cNvPr id="24579" name="Rectangle 3"/>
          <p:cNvSpPr>
            <a:spLocks noGrp="1" noChangeArrowheads="1"/>
          </p:cNvSpPr>
          <p:nvPr>
            <p:ph sz="quarter" idx="14"/>
          </p:nvPr>
        </p:nvSpPr>
        <p:spPr/>
        <p:txBody>
          <a:bodyPr/>
          <a:lstStyle/>
          <a:p>
            <a:r>
              <a:rPr lang="en-US" altLang="en-US" smtClean="0">
                <a:sym typeface="Symbol" panose="05050102010706020507" pitchFamily="18" charset="2"/>
              </a:rPr>
              <a:t>Increase </a:t>
            </a:r>
            <a:r>
              <a:rPr lang="en-US" altLang="en-US" smtClean="0"/>
              <a:t>revenue </a:t>
            </a:r>
          </a:p>
          <a:p>
            <a:r>
              <a:rPr lang="en-US" altLang="en-US" smtClean="0">
                <a:sym typeface="Symbol" panose="05050102010706020507" pitchFamily="18" charset="2"/>
              </a:rPr>
              <a:t>Decrease</a:t>
            </a:r>
            <a:r>
              <a:rPr lang="en-US" altLang="en-US" smtClean="0"/>
              <a:t> costs</a:t>
            </a:r>
          </a:p>
        </p:txBody>
      </p:sp>
      <p:sp>
        <p:nvSpPr>
          <p:cNvPr id="24580"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CAFD239-EB4B-41A1-8E57-017A857F28E2}" type="slidenum">
              <a:rPr lang="en-US" altLang="en-US" smtClean="0"/>
              <a:pPr/>
              <a:t>7</a:t>
            </a:fld>
            <a:endParaRPr lang="en-US" altLang="en-US"/>
          </a:p>
        </p:txBody>
      </p:sp>
    </p:spTree>
  </p:cSld>
  <p:clrMapOvr>
    <a:masterClrMapping/>
  </p:clrMapOvr>
  <p:transition advTm="14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p:txBody>
          <a:bodyPr/>
          <a:lstStyle/>
          <a:p>
            <a:r>
              <a:rPr lang="en-US" altLang="en-US" smtClean="0"/>
              <a:t>Information Systems</a:t>
            </a:r>
          </a:p>
        </p:txBody>
      </p:sp>
      <p:sp>
        <p:nvSpPr>
          <p:cNvPr id="25603" name="Rectangle 1027"/>
          <p:cNvSpPr>
            <a:spLocks noGrp="1" noChangeArrowheads="1"/>
          </p:cNvSpPr>
          <p:nvPr>
            <p:ph sz="quarter" idx="14"/>
          </p:nvPr>
        </p:nvSpPr>
        <p:spPr/>
        <p:txBody>
          <a:bodyPr/>
          <a:lstStyle/>
          <a:p>
            <a:r>
              <a:rPr lang="en-US" altLang="en-US" dirty="0" smtClean="0"/>
              <a:t>Automated fiscal, data processing</a:t>
            </a:r>
          </a:p>
          <a:p>
            <a:pPr lvl="1"/>
            <a:r>
              <a:rPr lang="en-US" altLang="en-US" dirty="0" smtClean="0"/>
              <a:t>Use of information for cost containment</a:t>
            </a:r>
          </a:p>
          <a:p>
            <a:r>
              <a:rPr lang="en-US" altLang="en-US" dirty="0" smtClean="0"/>
              <a:t>Automation of administrative, some clinical systems </a:t>
            </a:r>
          </a:p>
          <a:p>
            <a:r>
              <a:rPr lang="en-US" altLang="en-US" dirty="0" smtClean="0"/>
              <a:t>“Information” added to HMSS = HIMSS</a:t>
            </a:r>
          </a:p>
          <a:p>
            <a:r>
              <a:rPr lang="en-US" altLang="en-US" dirty="0"/>
              <a:t>Director of Information Systems </a:t>
            </a:r>
          </a:p>
          <a:p>
            <a:r>
              <a:rPr lang="en-US" altLang="en-US" dirty="0"/>
              <a:t>Report to CFO</a:t>
            </a:r>
          </a:p>
          <a:p>
            <a:r>
              <a:rPr lang="en-US" altLang="en-US" dirty="0"/>
              <a:t>Minimal clinical </a:t>
            </a:r>
            <a:r>
              <a:rPr lang="en-US" altLang="en-US" dirty="0" smtClean="0"/>
              <a:t>concern</a:t>
            </a:r>
            <a:endParaRPr lang="en-US" altLang="en-US" dirty="0"/>
          </a:p>
        </p:txBody>
      </p:sp>
      <p:sp>
        <p:nvSpPr>
          <p:cNvPr id="2" name="Text Placeholder 1"/>
          <p:cNvSpPr>
            <a:spLocks noGrp="1"/>
          </p:cNvSpPr>
          <p:nvPr>
            <p:ph type="body" sz="quarter" idx="32"/>
          </p:nvPr>
        </p:nvSpPr>
        <p:spPr/>
        <p:txBody>
          <a:bodyPr/>
          <a:lstStyle/>
          <a:p>
            <a:r>
              <a:rPr lang="en-US" altLang="en-US" dirty="0" smtClean="0"/>
              <a:t>Source:  (HIMSS Legacy Workgroup, 2007)</a:t>
            </a:r>
            <a:endParaRPr lang="en-US" altLang="en-US" dirty="0"/>
          </a:p>
        </p:txBody>
      </p:sp>
      <p:sp>
        <p:nvSpPr>
          <p:cNvPr id="25604"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E2914EC-06CD-418E-9827-048CEB2CF228}" type="slidenum">
              <a:rPr lang="en-US" altLang="en-US" smtClean="0"/>
              <a:pPr/>
              <a:t>8</a:t>
            </a:fld>
            <a:endParaRPr lang="en-US" altLang="en-US"/>
          </a:p>
        </p:txBody>
      </p:sp>
    </p:spTree>
  </p:cSld>
  <p:clrMapOvr>
    <a:masterClrMapping/>
  </p:clrMapOvr>
  <p:transition advTm="48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smtClean="0"/>
              <a:t>Physicians </a:t>
            </a:r>
          </a:p>
        </p:txBody>
      </p:sp>
      <p:sp>
        <p:nvSpPr>
          <p:cNvPr id="27651" name="Rectangle 3"/>
          <p:cNvSpPr>
            <a:spLocks noGrp="1" noChangeArrowheads="1"/>
          </p:cNvSpPr>
          <p:nvPr>
            <p:ph sz="quarter" idx="14"/>
          </p:nvPr>
        </p:nvSpPr>
        <p:spPr/>
        <p:txBody>
          <a:bodyPr/>
          <a:lstStyle/>
          <a:p>
            <a:r>
              <a:rPr lang="en-US" altLang="en-US" smtClean="0"/>
              <a:t>Scientific practice of medicine </a:t>
            </a:r>
          </a:p>
          <a:p>
            <a:r>
              <a:rPr lang="en-US" altLang="en-US" smtClean="0"/>
              <a:t>More group practices</a:t>
            </a:r>
          </a:p>
          <a:p>
            <a:r>
              <a:rPr lang="en-US" altLang="en-US" smtClean="0">
                <a:sym typeface="Symbol" panose="05050102010706020507" pitchFamily="18" charset="2"/>
              </a:rPr>
              <a:t>Decreasing physician</a:t>
            </a:r>
            <a:r>
              <a:rPr lang="en-US" altLang="en-US" smtClean="0"/>
              <a:t> autonomy </a:t>
            </a:r>
          </a:p>
          <a:p>
            <a:pPr lvl="1"/>
            <a:r>
              <a:rPr lang="en-US" altLang="en-US" smtClean="0"/>
              <a:t>Cost containment pressure</a:t>
            </a:r>
          </a:p>
          <a:p>
            <a:pPr lvl="1"/>
            <a:r>
              <a:rPr lang="en-US" altLang="en-US" smtClean="0">
                <a:sym typeface="Symbol" panose="05050102010706020507" pitchFamily="18" charset="2"/>
              </a:rPr>
              <a:t>Increase in</a:t>
            </a:r>
            <a:r>
              <a:rPr lang="en-US" altLang="en-US" smtClean="0"/>
              <a:t> patient involvement</a:t>
            </a:r>
          </a:p>
          <a:p>
            <a:r>
              <a:rPr lang="en-US" altLang="en-US" smtClean="0"/>
              <a:t>Little direct use of computers</a:t>
            </a:r>
          </a:p>
        </p:txBody>
      </p:sp>
      <p:sp>
        <p:nvSpPr>
          <p:cNvPr id="27652"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7C9A52E-FF7E-4572-AA40-367FE8EA2EE6}" type="slidenum">
              <a:rPr lang="en-US" altLang="en-US" smtClean="0"/>
              <a:pPr/>
              <a:t>9</a:t>
            </a:fld>
            <a:endParaRPr lang="en-US" altLang="en-US"/>
          </a:p>
        </p:txBody>
      </p:sp>
    </p:spTree>
  </p:cSld>
  <p:clrMapOvr>
    <a:masterClrMapping/>
  </p:clrMapOvr>
  <p:transition advTm="5000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2PHOTO" val=""/>
  <p:tag name="MMPROD_2LOGO" val=""/>
  <p:tag name="MMPROD_NEXTUNIQUEID" val="10009"/>
  <p:tag name="MMPROD_THEME_BG_IMAGE" val=""/>
  <p:tag name="MMPROD_10004PHOTO" val=""/>
  <p:tag name="MMPROD_10004LOGO" val="iVBORw0KGgoAAAANSUhEUgAAAIgAAAAyCAYAAACH65NBAAAAGXRFWHRTb2Z0d2FyZQBBZG9iZSBJbWFnZVJlYWR5ccllPAAACuNJREFUeNrsXWtsFNcVPmdmdmZ3vd611w/8AGygvIIhCqJpSlJUR22j0kiJUIsqtUJKf6SqqkZRlShSVVWtmlaq+oMfVf+0VX9UqtQf/ZGWvqSIkiikyBAeBgMG/MCAscHr977ncXru7Jjw2PeuEfu40sU7s+Px3HO/c853zj13QCKCequ3TE2qi6DesjVl5QMi1qVRb3a736vULUi95WdB7lmSt145Aha1cy/sTrpxhn777x/zp2V8+9Vk2Z4wlmwEVXkTEA7yM0WAIH9TJ6Ef5iO/oSMn/wKh5SV+LiPjtYb5bb7+u3x/L1Q2L0O7W7TAY7oKkcSHMDp9lO4uzsOVSZ1l8MDg6NfvFQYQ9jX9JEEDCyv/J0IkiPNEAvRxH+I+W7bhWpbGg91JYPaB4irETgKajIel6D4G2Wk+c4mFEX5YQClwmx2gSO8SWT0oy9XjJhTpi+hRX4fmhilcjP6JGt2/oz+8P8lKk0wrh7xIKlFc8JFCut3iuof/7eHuKetIEzoxSFDoRUHPZHf+/Ui8nQGwhj+pGf6CDDK+y9d3QRXxMFsOkgTEPwmhEwKed/C5rf/E3ZteArfayMoiFQeQ4iErO5OAq6AOxd+TQHYsJWZwLd9gaR4ky3QhVh8ls/0NW0VSFCAVt8Gunj/jC9sOsttuZpDIjw8gK9NRSU3wG0n6GYOjsRrB8QhQFBXIMnywtfvn0Nu+l0/5cil0LUcxCmjKL5hr9YIARy2E+YKXaW4gmTpwV+/3IejbzGe1bCCpXYCY1ksMikNk6qrw1TWU5GDWxZ5lfWs/NPk+y2ea6wB5uEUTPgbHT9jcBkBSatB28piRGUln0+dAc3WkjWZrGCAyC+VH7Fp2ieHXYgZZhIRkWQBtgS2gyCLCc2eyIrUHEMN8gcHxOum6u1pyHkWz1kZPG8uiJVtqoqYAgj/Yz1ELuxbTaLHNbC03EW+6ZA9zEp9DVGsYIJaTO3eJlD3uhfsTfIXK1TLtLGU5yiQIAMpVbpF6JqsAbZHEUoTCgtAgS56oNtTIMC38+t7tLJDvkcGuxaUWPQmYtGJg6oYdFmsuL99TLjZExlgyAvPhmUKWNTI9GgNehqaGVtAkbwp6mBueKVRJ2S6uboCQDQ4D/B4VuoPvIFkdJBc5ZCZ1aJFOHw4dg+mFUfB7DezvO0B+d4+Ym0KBJokU+K3ZCXpvQKyWTXKPlepB8eU9+2FL18sEloa5xiksV0yPsnU1IEuCs7oBIjQ7ocexf2c/+9t9lsGK73IVCTY23+Mz1+D8xAAfnYFI4g5HAJ9HSe4p1uuhjMInXOd+Ekpd4FRktEkn0Zf4YbV8Ihm2XiEwLQFMPRNIqhsgYvW3K7gWOpv3iHQ6FAkOJrWAcTNMR89/wIfD3Afx+W0xUJXSyhoCDc1shfpgbWsDT25YeIpi7SQrQwO7vEMoYYByUEsSNRNiIW9y7iZb2Hk+Fa9NCyJksb51h72QiFjcKqKt6QrB4MhpWI5ddQByF9a3aVDk2tMKQaagrxuDvjfKErOyhRMEWkxpVgIuvksyHpKwDDdD19mChLK5t6oFiBAS2YUzlgxS8QkxMnXAhfgdOnHlBB9e4X4LhHizhIYFPWNZohi+hxhjHksGpCcZ8JpJpy+dhKXohA32lAWpPRdjQ6KUZJhwLagY9NGl40waRviM6Et2sc18pGxAfpycHU0Gw8jkVRi49hEfXnYAYtaqiylNoCJyuREagZHpQce1TGctW3yiB0MpMN4MjdORT/4ueJQzpqVsrrJetJzNFJsQta1HynKIaCNayRG//cPn9uCLO7ugzT/Fx3PZrEcdIFlCWtufnx0/DTNLlx3uMcvWw6rUIa1wMmr29MIzvd/Br+7+IWzsECF61irAOkDSElPGwUz4Fh2/fNzx0ze4Jx646O5CxA4vK4yToduTinaC3oP47Gd+Cl5tPZ921TlI3qZYhLUy0cjUMGzt1rErqEJv+0ZQ5R5m/Z9e2N3iYbVsrEgu4tKAkuxCu5sZJJuHWRF+D4Y5lc7d1AGSzlkzSnDHuu2gKr2gyAcYCOn8tAyytKFUMIoU/n0xV1mYRircxewgURkk8TDglq7X4OzYx7AYXU5HWJUyItOC1ShaJmfK4PGEgylfTRIEPN32esYqbqJCCywwKPkAjSxtDohBqxCSK2cILaZL9QgGsg562vbB+YlRPht+2IqUCyAILllbFU5jmObj9vWpfTXyqoJD6BMuREM0NHEOJCmKEpY8RrKEZVBU3Ny5G5oauu3tIllAYiuDiNY2rPkCnZ/4F5+aejhSKwtA7AfzeZpgx7pNcPGmJjbllI3x+9wBkOVeMHWmUipA1byuAsWuv3kYuPaByEfwqBbK5SGx2XcQ/N7X2JJoOVeaRV1IS6NwlaL00LsqAGH0AymSG5/f/i1ob5qk23N/ZZDM8FdWvlv80jbT2gSa603mAbvBsKCamm2l3MwWO5qT0Oafwe7gjP2FVcImMZOtbbAxCGuaOkDKc6OP4CteTVS2py09xJW1gBV/hW+9EuKDlqLoka4DGnQHksYgu5wQ+0OjFEXg398oltTJ0GWsKuvhtIQehUh8DNzqPI9VL8MdTZ7wZpb90zyvrrzT+Iap0+Ejb/Onf3AfvX99qGwkVTwKuVxM74w1oKpfKVdIxlph7wiDanwTkqhI01x95XRbZDLntYRVlws0Z3bCTM4nzMVSQAJOJVM5Vik/1YD6a7LyNbwouwr8jXtuBNPNfVqAiMtLXWSsv7GoUjDF5sawjEya+ChALAqhjE1kvzgAq1zfSrNOVSEfkaiLJkT+Q3AgKzdAksYnoCnr2Y5ogFW6sciJ/+GeqcSigGKrkChrrGR+JAAyuzzNnyIOSHIAZDHyN2j177cLX6syEe8khyTZhInQGOhGlENCqwiQSRD0raGA1FGpm79t/WDOSON3RDmDqE2N5QQIDU8ewz2eU+hzv8jcRao2LiG0HoT1mA6P0n+H3ucw8wqH0ksFmxBNUbC/72sY8ByoWGEYSZGjjsL43TE+EnmYaG4LcmpkDlr8v4Kn1j7HMZOvoPeCVYBrEQW76PYSXbg0CHPLZ/jsaUjooYIBYqoSBBqeqmT+ZUcjF28NQjgu6mzvQJrq9nROxKT/nDmB7f4/YlvjG2ToUC1JqpT1SABMLY7B7TlhVkWV+pjjfwsaIL76rAYeNVGhwTArChuLheQUnRk9xTxkxLEgeS33C0HF6OTIYXxmQ5PUHTxkJdk1KSqk8vpUudYjwdZD9Rp0bvgsa40Ah72jrah1o/kIVaIMhMLbxdgRK0THho7CYlTUpl6DDLWpmWioBcO3btNy7Jewq2cWe9q+CQ3QSUbCeXsgViZAxH6Qmfh1mJy9whZRaE0IctRkZmySvQNctffrPvFkVNSdmKntoyKROR0eo4Gr/4MbMx/z1+ccRUmb6s8Wp+gsyHGanD0MT/dewI6mL2OLfxc0aK1M6rTKSwLwhFouk4auim2TK/tbYkUvJoq9k5a1jKhEQTfR2QT9hMZtbBkSegzmwiG6fncURqcvcmh7nr+64LjYaCbX8Mhi3aP3tvPzAe6d3Lu5t0Lq7Xir88rL1W8inLvo8I+CucdDshFy2eF0/5Oe8XBIqCgrEHUfN7lPO+CwHrE4eQLkfmEIQHicvrKwU4kAEcRy0RGMWeK9XA4w/JCl8PcJAojpgCTi5DzS7uwvBiD1VkMt7XJ//T8Wqrd07f8CDACjxVlcKTAfYgAAAABJRU5ErkJggg=="/>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MxMzEzMSIvPg0KCQk8dWljb2xvciBuYW1lPSJnbG93IiB2YWx1ZT0iMHgwMDAwMDAiLz4NCgkJPHVpY29sb3IgbmFtZT0idGV4dCIgdmFsdWU9IjB4RkZGRkZGIi8+DQoJCTx1aWNvbG9yIG5hbWU9ImxpZ2h0IiB2YWx1ZT0iMHg4Njg1NzAiLz4NCgkJPHVpY29sb3IgbmFtZT0ic2hhZG93IiB2YWx1ZT0iMHgwMDAwMDAiLz4NCgkJPHVpY29sb3IgbmFtZT0iYmFja2dyb3VuZCIgdmFsdWU9IjB4QzBDMEMwIi8+DQoJPC9jb2xvcnM+PGxheW91dD4NCgkJPHVpc2hvdyBuYW1lPSJwcmVzZW50YXRpb250aXRsZSIgdmFsdWU9InRydWUiLz4NCgkJPHVpc2hvdyBuYW1lPSJwcmVzZW50ZXJwaG90byIgdmFsdWU9ImZhbHNlIi8+DQoJCTx1aXNob3cgbmFtZT0icHJlc2VudGVybmFtZSIgdmFsdWU9ImZhbHNlIi8+DQoJCTx1aXNob3cgbmFtZT0icHJlc2VudGVydGl0bGUiIHZhbHVlPSJmYWxzZSIvPg0KCQk8dWlzaG93IG5hbWU9InByZXNlbnRlcmVtYWlsIiB2YWx1ZT0iZmFsc2UiLz4NCgkJPHVpc2hvdyBuYW1lPSJwcmVzZW50ZXJiaW8iIHZhbHVlPSJmYWxzZSIvPg0KCQk8dWlzaG93IG5hbWU9ImNvbXBhbnlsb2dvIiB2YWx1ZT0iZmFsc2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ZmFsc2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N0b3BwZWQiLz4NCgkJPHVpdGV4dCBuYW1lPSJTQ1JVQkJBUlNUQVRVU19QTEFZSU5HIiB2YWx1ZT0iUGxheWluZyIvPg0KCQk8dWl0ZXh0IG5hbWU9IlNDUlVCQkFSU1RBVFVTX05PQVVESU8iIHZhbHVlPSJObyBBdWRpbyIvPg0KCQk8dWl0ZXh0IG5hbWU9IlNDUlVCQkFSU1RBVFVTX1ZJRFBMQVlJTkciIHZhbHVlPSJWaWRlbyBQbGF5aW5nIi8+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DQoJCTx1aXRleHQgbmFtZT0iVEFCX1FVSVoiIHZhbHVlPSJRdWl6Ii8+DQoJCTx1aXRleHQgbmFtZT0iVEFCX09VVExJTkUiIHZhbHVlPSJPdXRsaW5lIi8+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DQoJCTx1aXRleHQgbmFtZT0iU0xJREVfTk9URVMiIHZhbHVlPSJTbGlkZSBOb3RlcyIvPg0KCQk8IS0tcXVpeiBwb2QgYW5kIG1lc3NhZ2UgYm94IHRleHRzLS0+DQoJCTx1aXRleHQgbmFtZT0iUVVJWlBPRF9RVUlaX0FUVEVNUFQiIHZhbHVlPSJRdWl6IEF0dGVtcHQ6Ii8+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DQoJCTx1aXRleHQgbmFtZT0iUVVJWlBPRF9RVUVTQVRNUFRfU1RSIiB2YWx1ZT0iQXR0ZW1wdDogJW4gb2YgJXQiLz4NCgkJPHVpdGV4dCBuYW1lPSJRVUlaUE9EX1FVRVNUWVBFX1NUUiIgdmFsdWU9IlR5cGU6ICVzIi8+DQoJCTx1aXRleHQgbmFtZT0iUVVJWlBPRF9RVUVTVFlQRV9HUkQiIHZhbHVlPSJHcmFkZWQiLz4NCgkJPHVpdGV4dCBuYW1lPSJRVUlaUE9EX1FVRVNUWVBFX1NWWSIgdmFsdWU9IlN1cnZleSIvPg0KCQk8dWl0ZXh0IG5hbWU9IlFVSVpQT0RfUVVJWkFUTVBUX0lORiIgdmFsdWU9IkluZmluaXRlIi8+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Gb2xpZSAlbiIvPg0KCQk8IS0tIHN1YnN0aXR1dGlvbjogJW4gPT0gc2xpZGUgbnVtYmVyIC0tPg0KCQk8IS0tIHN1YnN0aXR1dGlvbjogJXQgPT0gdG90YWwgc2xpZGUgY291bnQgLS0+DQoJCTx1aXRleHQgbmFtZT0iU0NSVUJCQVJTVEFUVVNfU0xJREVJTkZPIiB2YWx1ZT0iRm9saWUgJW4gLyAldCB8ICIvPg0KCQk8dWl0ZXh0IG5hbWU9IlNDUlVCQkFSU1RBVFVTX1NUT1BQRUQiIHZhbHVlPSJCZWVuZGV0Ii8+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DQoJCTx1aXRleHQgbmFtZT0iU0NSVUJCQVJTVEFUVVNfUVVFU1RJT04iIHZhbHVlPSJGcmFnZSBiZWFudHdvcnRlbiIvPg0KCQk8dWl0ZXh0IG5hbWU9IlNDUlVCQkFSU1RBVFVTX1JFVklFV1FVSVoiIHZhbHVlPSJOb2NobWFscyBkdXJjaHNlaGVuIi8+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DQoJCTx1aXRleHQgbmFtZT0iQklPV0lOX1RJVExFIiB2YWx1ZT0iU3ByZWNoZXI6ICVwIi8+DQoJCTx1aXRleHQgbmFtZT0iQklPQlROX1RJVExFIiB2YWx1ZT0iU3ByZWNoZXIiLz4NCgkJPHVpdGV4dCBuYW1lPSJESVZJREVSQlROX1RJVExFIiB2YWx1ZT0ifCIvPg0KCQk8dWl0ZXh0IG5hbWU9IkNPTlRBQ1RCVE5fVElUTEUiIHZhbHVlPSJLb250YWt0Ii8+DQoJCTx1aXRleHQgbmFtZT0iVEFCX1FVSVoiIHZhbHVlPSJRdWl6Ii8+DQoJCTx1aXRleHQgbmFtZT0iVEFCX09VVExJTkUiIHZhbHVlPSJTdHJ1a3R1ciIvPg0KCQk8dWl0ZXh0IG5hbWU9IlRBQl9USFVNQiIgdmFsdWU9Ik1pbmlhdHVyIi8+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CEtLXF1aXogcG9kIGFuZCBtZXNzYWdlIGJveCB0ZXh0cy0tPg0KCQk8dWl0ZXh0IG5hbWU9IlFVSVpQT0RfUVVJWl9BVFRFTVBUIiB2YWx1ZT0iUXVpenZlcnN1Y2g6Ii8+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DQoJCTx1aXRleHQgbmFtZT0iUVVJWlBPRF9RVUVTQVRNUFRfU1RSIiB2YWx1ZT0iVmVyc3VjaDogJW4gdm9uICV0Ii8+DQoJCTx1aXRleHQgbmFtZT0iUVVJWlBPRF9RVUVTVFlQRV9TVFIiIHZhbHVlPSJUeXA6ICVzIi8+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VG9uIGF1cyIvPg0KCQk8dWl0ZXh0IG5hbWU9IkRPQ1dSQVBfVElUTEUiIHZhbHVlPSJQcmVzZW50ZXItQW5oYW5nIi8+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yA6ICVwIi8+DQoJCTx1aXRleHQgbmFtZT0iQklPQlROX1RJVExFIiB2YWx1ZT0iQmlvIDoiLz4NCgkJPHVpdGV4dCBuYW1lPSJESVZJREVSQlROX1RJVExFIiB2YWx1ZT0ifCIvPg0KCQk8dWl0ZXh0IG5hbWU9IkNPTlRBQ1RCVE5fVElUTEUiIHZhbHVlPSJDb250YWN0Ii8+DQoJCTx1aXRleHQgbmFtZT0iVEFCX1FVSVoiIHZhbHVlPSJRdWl6Ii8+DQoJCTx1aXRleHQgbmFtZT0iVEFCX09VVExJTkUiIHZhbHVlPSJQbGFuIi8+DQoJCTx1aXRleHQgbmFtZT0iVEFCX1RIVU1CIiB2YWx1ZT0iRGlhcG9zIi8+DQoJCTx1aXRleHQgbmFtZT0iVEFCX05PVEVTIiB2YWx1ZT0iTm90ZXMiLz4NCgkJPHVpdGV4dCBuYW1lPSJUQUJfU0VBUkNIIiB2YWx1ZT0iUmVjaGVyY2hl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NvbW1lbnRhaXJlcyBkZXMgZGlhcG9zaXRpdmVzIi8+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250cmVyIGwnZW5jYWRyw6kgYXV4IHBhcnRpY2lwYW50cyIvPg0KCQk8dWl0ZXh0IG5hbWU9Ik1VVEUiIHZhbHVlPSJNdWV0Ii8+DQoJCTx1aXRleHQgbmFtZT0iRE9DV1JBUF9USVRMRSIgdmFsdWU9IlBpw6hjZSBqb2ludGUgUHJlc2VudGVyIi8+DQoJCTx1aXRleHQgbmFtZT0iRE9DV1JBUF9NU0ciIHZhbHVlPSJFbnJlZ2lzdHJlciBzdXIgbW9uIG9yZGluYXRldXIiLz4NCgkJPHVpdGV4dCBuYW1lPSJET0NXUkFQX1BST01QVCIgdmFsdWU9IkNsaXF1ZXIgcG91ciB0w6lsw6ljaGFyZ2VyIi8+DQoJPC9sYW5ndWFnZT4NCgk8bGFuZ3VhZ2UgaWQ9Imph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1ZJRFBMQVlJTkciIHZhbHVlPSLjg5Pjg4fjgqrlho3nlJ/kuK0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s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57WM5q20IDogJXAiLz4NCgkJPHVpdGV4dCBuYW1lPSJCSU9CVE5fVElUTEUiIHZhbHVlPSLntYzmrbQiLz4NCgkJPHVpdGV4dCBuYW1lPSJESVZJREVSQlROX1RJVExFIiB2YWx1ZT0ifCIvPg0KCQk8dWl0ZXh0IG5hbWU9IkNPTlRBQ1RCVE5fVElUTEUiIHZhbHVlPSLjgYrllY/jgYTlkIjjgo/jgZsiLz4NCgkJPHVpdGV4dCBuYW1lPSJUQUJfUVVJWiIgdmFsdWU9IuOCr+OCpOOCui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1xdWl6IHBvZCBhbmQgbWVzc2FnZSBib3ggdGV4dHMtLT4NCgkJPHVpdGV4dCBuYW1lPSJRVUlaUE9EX1FVSVpfQVRURU1QVCIgdmFsdWU9IuOCr+OCpOOCuuippuihjOWbnuaVsCA6ICIvPg0KCQk8dWl0ZXh0IG5hbWU9IlFVSVpQT0RfUVVJWl9BVFRFTVBUX1ZBTFVFIiB2YWx1ZT0iJW4gLyAldCIvPg0KCQk8dWl0ZXh0IG5hbWU9IlFVSVpQT0RfUVVJWl9TQ09SRSIgdmFsdWU9IuOCueOCs+OCoiA6ICIvPg0KCQk8dWl0ZXh0IG5hbWU9IlFVSVpQT0RfUVVJWl9QQVNTU0NPUkUiIHZhbHVlPSLlkIjmoLzngrkgOiIvPg0KCQk8dWl0ZXh0IG5hbWU9IlFVSVpQT0RfUVVJWl9NQVhTQ09SRSIgdmFsdWU9IuacgOmrmOW+l+eCuSA6ICIvPg0KCQk8dWl0ZXh0IG5hbWU9IlFVSVpQT0RfUVVFU0FUTVBUX1NUUiIgdmFsdWU9IuippuihjOWbnuaVsCA6ICVuIC8gJXQiLz4NCgkJPHVpdGV4dCBuYW1lPSJRVUlaUE9EX1FVRVNUWVBFX1NUUiIgdmFsdWU9IuOCv+OCpOODlyA6ICVzIi8+DQoJCTx1aXRleHQgbmFtZT0iUVVJWlBPRF9RVUVTVFlQRV9HUkQiIHZhbHVlPSLoqZXkvqEiLz4NCgkJPHVpdGV4dCBuYW1lPSJRVUlaUE9EX1FVRVNUWVBFX1NWWSIgdmFsdWU9IuOCouODs+OCseODvOODiCIvPg0KCQk8dWl0ZXh0IG5hbWU9IlFVSVpQT0RfUVVJWkFUTVBUX0lORiIgdmFsdWU9IueEoeWItumZkCIvPg0KCQk8dWl0ZXh0IG5hbWU9IlFVSVpQT0RfUVVFU0FUTVBUX0lORiIgdmFsdWU9IueEoeWItumZkCIvPg0KCQk8dWl0ZXh0IG5hbWU9IldBUk5JTkdNU0dfWUVTU1RSSU5HIiB2YWx1ZT0i44Gv44GEIi8+DQoJCTx1aXRleHQgbmFtZT0iV0FSTklOR01TR19OT1NUUklORyIgdmFsdWU9IuOBhOOBhOOBiCIvPg0KCQk8dWl0ZXh0IG5hbWU9IldBUk5JTkdNU0dfVElUTEVTVFJJTkciIHZhbHVlPSLjgq/jgqTjgrrjga7jg4rjg5PjgrLjg7zjgrfjg6fjg7PjgavplqLjgZnjgovorablkYoiLz4NCgkJPHVpdGV4dCBuYW1lPSJXQVJOSU5HTVNHX01TR1NUUklORyIgdmFsdWU9IuOBk+OBruOCr+OCpOOCuuOBq+OBr+OAgeOBvuOBoOino+etlOOBl+OBpuOBhOOBquOBhOizquWVj+OBjOOBguOCiuOBvuOBmeOAgiYjeEE7JiN4QTsg44Kv44Kk44K644KS57WC5LqG44GZ44KL44Gr44Gv44CB44CM44Gv44GE44CN44KS44Kv44Oq44OD44Kv44GX44G+44GZ44CC44Kv44Kk44K644KS57aa6KGM44GZ44KL44Gr44Gv44CB44CM44GE44GE44GI44CN44KS44Kv44Oq44OD44Kv44GX44G+44GZ44CCIi8+DQoJCTx1aXRleHQgbmFtZT0iSU5GT1JNQVRJT05fSDI2NF9GTEFTSFBMQVlFUiIgdmFsdWU9IuOBiuS9v+OBhOOBruOCs+ODs+ODlOODpeODvOOCv+OBq+ePvuWcqOOCpOODs+OCueODiOODvOODq+OBleOCjOOBpuOBhOOCiyBGbGFzaCBQbGF5ZXIg44Gu44OQ44O844K444On44Oz44Gv44CB44GT44Gu44OT44OH44Kq44KS44K144Od44O844OI44GX44Gm44GE44G+44Gb44KT44CC5pyA5paw44GuIEZsYXNoIFBsYXllciDjgpLjg4Djgqbjg7Pjg63jg7zjg4njgZnjgovjgavjga/jgIHjg5Pjg4fjgqrpoJjln5/jgpLjgq/jg6rjg4Pjgq/jgZfjgabjgY/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C5Yqg6ICF44Gr6KaL44Gb44KLIi8+DQoJCTx1aXRleHQgbmFtZT0iTVVURSIgdmFsdWU9IuODn+ODpeODvOODiCIvPg0KCQk8dWl0ZXh0IG5hbWU9IkRPQ1dSQVBfVElUTEUiIHZhbHVlPSJQcmVzZW50ZXI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WSURQTEFZSU5HIiB2YWx1ZT0i67mE65SU7JikIOyerOyDnSDspJE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DQoJCTx1aXRleHQgbmFtZT0iVEFCX1RIVU1CIiB2YWx1ZT0i7LaV7IaM7YyQIi8+DQoJCTx1aXRleHQgbmFtZT0iVEFCX05PVEVTIiB2YWx1ZT0i64W47Yq4Ii8+DQoJCTx1aXRleHQgbmFtZT0iVEFCX1NFQVJDSCIgdmFsdWU9IuqygOyDiSIvPg0KCQk8dWl0ZXh0IG5hbWU9IlNMSURFX0hFQURJTkciIHZhbHVlPSLsiqzrnbzsnbTrk5wg7KCc66qpIi8+DQoJCTx1aXRleHQgbmFtZT0iRFVSQVRJT05fSEVBRElORyIgdmFsdWU9IuyerOyDneyLnOqwhCIvPg0KCQk8dWl0ZXh0IG5hbWU9IlNFQVJDSF9IRUFESU5HIiB2YWx1ZT0i7YWN7Iqk7Yq4IOqygOyDiToiLz4NCgkJPHVpdGV4dCBuYW1lPSJUSFVNQl9IRUFESU5HIiB2YWx1ZT0i7Iqs65287J2065OcIi8+DQoJCTx1aXRleHQgbmFtZT0iVEhVTUJfSU5GTyIgdmFsdWU9IuygnOuqqS/snqzsg53si5zqsIQiLz4NCgkJPHVpdGV4dCBuYW1lPSJBVFRBQ0hOQU1FX0hFQURJTkciIHZhbHVlPSLtjIzsnbwg7J2066aEIi8+DQoJCTx1aXRleHQgbmFtZT0iQVRUQUNIU0laRV9IRUFESU5HIiB2YWx1ZT0i7YGs6riwIi8+DQoJCTx1aXRleHQgbmFtZT0iU0xJREVfTk9URVMiIHZhbHVlPSLsiqzrnbzsnbTrk5wg64W47Yq4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DQoJCTx1aXRleHQgbmFtZT0iUVVJWlBPRF9RVUlaX0FUVEVNUFRfVkFMVUUiIHZhbHVlPSIlbiBkZSAldCIvPg0KCQk8dWl0ZXh0IG5hbWU9IlFVSVpQT0RfUVVJWl9TQ09SRSIgdmFsdWU9IlB1bnR1YWNpw7NuOiIvPg0KCQk8dWl0ZXh0IG5hbWU9IlFVSVpQT0RfUVVJWl9QQVNTU0NPUkUiIHZhbHVlPSJQdW50dWFjacOzbiBwYXJhIGFwcm9iYXI6Ii8+DQoJCTx1aXRleHQgbmFtZT0iUVVJWlBPRF9RVUlaX01BWFNDT1JFIiB2YWx1ZT0iUHVudHVhY2nDs24gbcOheGltYToiLz4NCgkJPHVpdGV4dCBuYW1lPSJRVUlaUE9EX1FVRVNBVE1QVF9TVFIiIHZhbHVlPSJJbnRlbnRvczogJW4gZGUgJXQiLz4NCgkJPHVpdGV4dCBuYW1lPSJRVUlaUE9EX1FVRVNUWVBFX1NUUiIgdmFsdWU9IlRpcG86ICVzIi8+DQoJCTx1aXRleHQgbmFtZT0iUVVJWlBPRF9RVUVTVFlQRV9HUkQiIHZhbHVlPSJDb24gcHVudHVhY2nDs24iLz4NCgkJPHVpdGV4dCBuYW1lPSJRVUlaUE9EX1FVRVNUWVBFX1NWWSIgdmFsdWU9IkVuY3Vlc3RhIi8+DQoJCTx1aXRleHQgbmFtZT0iUVVJWlBPRF9RVUlaQVRNUFRfSU5GIiB2YWx1ZT0iSW5maW5pdG8iLz4NCgkJPHVpdGV4dCBuYW1lPSJRVUlaUE9EX1FVRVNBVE1QVF9JTkYiIHZhbHVlPSJJbmZpbml0byIvPg0KCQk8dWl0ZXh0IG5hbWU9IldBUk5JTkdNU0dfWUVTU1RSSU5HIiB2YWx1ZT0iU8OtIi8+DQoJCTx1aXRleHQgbmFtZT0iV0FSTklOR01TR19OT1NUUklORyIgdmFsdWU9Ik5vIi8+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DQoJCTwhLS0gc3Vic3RpdHV0aW9uOiAlcCA9PSBwcmVzZW50YXRpb24gdGl0bGUgLS0+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DQoJPGxhbmd1YWdlIGlkPSJw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QYXJhZG8iLz4NCgkJPHVpdGV4dCBuYW1lPSJTQ1JVQkJBUlNUQVRVU19QTEFZSU5HIiB2YWx1ZT0iUmVwcm9kdXppbmRvIi8+DQoJCTx1aXRleHQgbmFtZT0iU0NSVUJCQVJTVEFUVVNfTk9BVURJTyIgdmFsdWU9IlNlbSDDoXVkaW8iLz4NCgkJPHVpdGV4dCBuYW1lPSJTQ1JVQkJBUlNUQVRVU19WSURQTEFZSU5HIiB2YWx1ZT0iVsOtZGVvIGVtIHJlcHJvZHXDp8OjbyIvPg0KCQk8dWl0ZXh0IG5hbWU9IlNDUlVCQkFSU1RBVFVTX0xPQURJTkciIHZhbHVlPSJDYXJyZWdhbmRvIi8+DQoJCTx1aXRleHQgbmFtZT0iU0NSVUJCQVJTVEFUVVNfQlVGRkVSSU5HIiB2YWx1ZT0iQXJtYXplbmFuZG8gZW0gYnVmZmVyIi8+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DQoJCTx1aXRleHQgbmFtZT0iRUxBUFNFRCIgdmFsdWU9IiVtIG1pbnV0b3MgJXMgc2VndW5kb3MgcmVzdGFudGVzIi8+DQoJCTx1aXRleHQgbmFtZT0iTk9URk9VTkQiIHZhbHVlPSJOYWRhIGVuY29udHJhZG8iLz4NCgkJPHVpdGV4dCBuYW1lPSJBVFRBQ0hNRU5UUyIgdmFsdWU9IkFuZXhv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DQoJCTx1aXRleHQgbmFtZT0iRFVSQVRJT05fSEVBRElORyIgdmFsdWU9IkR1cmHDp8OjbyIvPg0KCQk8dWl0ZXh0IG5hbWU9IlNFQVJDSF9IRUFESU5HIiB2YWx1ZT0iUHJvY3VyYXIgdGV4dG86Ii8+DQoJCTx1aXRleHQgbmFtZT0iVEhVTUJfSEVBRElORyIgdmFsdWU9IlNsaWRlIi8+DQoJCTx1aXRleHQgbmFtZT0iVEhVTUJfSU5GTyIgdmFsdWU9IlTDrXR1bG8vRHVyYcOnw6NvIGRvIHNsaWRlIi8+DQoJCTx1aXRleHQgbmFtZT0iQVRUQUNITkFNRV9IRUFESU5HIiB2YWx1ZT0iTm9tZSBkbyBhcnF1aXZvIi8+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DQoJCTx1aXRleHQgbmFtZT0iUVVJWlBPRF9RVUlaX1BBU1NTQ09SRSIgdmFsdWU9IlB1bnRlZ2dpbyBtaW5pbW86Ii8+DQoJCTx1aXRleHQgbmFtZT0iUVVJWlBPRF9RVUlaX01BWFNDT1JFIiB2YWx1ZT0iUHVudGVnZ2lvIG1hc3NpbW86Ii8+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DQoJCTx1aXRleHQgbmFtZT0iV0FSTklOR01TR19ZRVNTVFJJTkciIHZhbHVlPSJTw6wiLz4NCgkJPHVpdGV4dCBuYW1lPSJXQVJOSU5HTVNHX05PU1RSSU5HIiB2YWx1ZT0iTm8iLz4NCgkJPHVpdGV4dCBuYW1lPSJXQVJOSU5HTVNHX1RJVExFU1RSSU5HIiB2YWx1ZT0iQXZ2ZXJ0ZW56YSBuYXZpZ2F6aW9uZSBxdWl6Ii8+DQoJCTx1aXRleHQgbmFtZT0iV0FSTklOR01TR19NU0dTVFJJTkciIHZhbHVlPSJPY2NvcnJlIGFuY29yYSByaXNwb25kZXJlIGFkIGFsY3VuZSBkb21hbmRlIGRlbCBxdWl6LiYjeEE7JiN4QTtTZSBmYXRlIGNsaWMgc3UgU8OsLCB1c2NpcmV0ZSBkYWwgcXVpei4gRmF0ZSBjbGljIHN1IE5vIHBlciBjb250aW51YXJlIGlsIHF1aXouIi8+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EgYmFycmEgbGF0ZXJhbGUgYWkgcGFydGVjaXBhbnRpIi8+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DQoJPGxhbmd1YWdlIGlkPSJub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DQoJCTx1aXRleHQgbmFtZT0iU0NSVUJCQVJTVEFUVVNfUVVFU1RJT04iIHZhbHVlPSJWcmFhZyBtZXQgYW50d29vcmQiLz4NCgkJPHVpdGV4dCBuYW1lPSJTQ1JVQkJBUlNUQVRVU19SRVZJRVdRVUlaIiB2YWx1ZT0iUXVpeiBjb250cm9sZXJlbiIvPg0KCQk8IS0tIHN1YnN0aXR1dGlvbjogJW0gPT0gbWludXRlcyByZW1haW5pbmcgLS0+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DQoJCTwhLS0gc3Vic3RpdHV0aW9uOiAlcCA9PSBjdXJyZW50IHNwZWFrZXIncyB0aXRsZSAtLT4NCgkJPHVpdGV4dCBuYW1lPSJCSU9XSU5fVElUTEUiIHZhbHVlPSJCaW9ncmFmaWU6ICVwIi8+DQoJCTx1aXRleHQgbmFtZT0iQklPQlROX1RJVExFIiB2YWx1ZT0iQmlvZ3JhZmllIi8+DQoJCTx1aXRleHQgbmFtZT0iRElWSURFUkJUTl9USVRMRSIgdmFsdWU9InwiLz4NCgkJPHVpdGV4dCBuYW1lPSJDT05UQUNUQlROX1RJVExFIiB2YWx1ZT0iQ29udGFjdCIvPg0KCQk8dWl0ZXh0IG5hbWU9IlRBQl9RVUlaIiB2YWx1ZT0iUXVpeiIvPg0KCQk8dWl0ZXh0IG5hbWU9IlRBQl9PVVRMSU5FIiB2YWx1ZT0iT3ZlcnppY2h0Ii8+DQoJCTx1aXRleHQgbmFtZT0iVEFCX1RIVU1CIiB2YWx1ZT0iTWluaWF0dXVyIi8+DQoJCTx1aXRleHQgbmFtZT0iVEFCX05PVEVTIiB2YWx1ZT0iTm90aXRpZXMiLz4NCgkJPHVpdGV4dCBuYW1lPSJUQUJfU0VBUkNIIiB2YWx1ZT0iWm9la2VuIi8+DQoJCTx1aXRleHQgbmFtZT0iU0xJREVfSEVBRElORyIgdmFsdWU9IlRpdGVsIHZhbiBkaWEiLz4NCgkJPHVpdGV4dCBuYW1lPSJEVVJBVElPTl9IRUFESU5HIiB2YWx1ZT0iRHV1ciIvPg0KCQk8dWl0ZXh0IG5hbWU9IlNFQVJDSF9IRUFESU5HIiB2YWx1ZT0iWm9la2VuIG5hYXIgdGVrc3Q6Ii8+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DQoJCTx1aXRleHQgbmFtZT0iU0xJREVfTk9URVMiIHZhbHVlPSJEaWFub3RpdGllcyIvPg0KCQk8IS0tcXVpeiBwb2QgYW5kIG1lc3NhZ2UgYm94IHRleHRzLS0+DQoJCTx1aXRleHQgbmFtZT0iUVVJWlBPRF9RVUlaX0FUVEVNUFQiIHZhbHVlPSJRdWl6cG9naW5nOiIvPg0KCQk8dWl0ZXh0IG5hbWU9IlFVSVpQT0RfUVVJWl9BVFRFTVBUX1ZBTFVFIiB2YWx1ZT0iJW4gdmFuICV0Ii8+DQoJCTx1aXRleHQgbmFtZT0iUVVJWlBPRF9RVUlaX1NDT1JFIiB2YWx1ZT0iQmVoYWFsZGUgc2NvcmU6Ii8+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DQoJCTx1aXRleHQgbmFtZT0iRE9DV1JBUF9USVRMRSIgdmFsdWU9IlByZXNlbnRlci1iZXN0YW5kc2JpamxhZ2UiLz4NCgkJPHVpdGV4dCBuYW1lPSJET0NXUkFQX01TRyIgdmFsdWU9Ik9wc2xhYW4gaW4gRGV6ZSBjb21wdXRlciIvPg0KCQk8dWl0ZXh0IG5hbWU9IkRPQ1dSQVBfUFJPTVBUIiB2YWx1ZT0iS2xpayBvbSB0ZSBkb3dubG9hZGVuIi8+DQoJPC9sYW5ndWFnZT4NCgk8bGFuZ3VhZ2UgaWQ9ImNuIj4NCgkJPCEtLSBmb3JtYXQgZm9yIHVpZm9udCB2YWx1ZSBpcyAiZm9udCxzaXplLGlzYm9sZCxpc2l0YWxpYyxpc3NoYWRvd2VkIiAtLT4NCgkJPHVpZm9udCBuYW1lPSJGT05UX1FVSVpaSU5HIiB2YWx1ZT0i5a6L5L2TLTE4MDMwLDEwLGZhbHNlLGZhbHNlLGZhbHNlIi8+DQoJCTx1aWZvbnQgbmFtZT0iRk9OVF9TQ1JVQlNUQVRVUyIgdmFsdWU9IuWui+S9ky0xODAzMCwxMCx0cnVlLGZhbHNlLHRydWUiLz4NCgkJPHVpZm9udCBuYW1lPSJGT05UX1NDUlVCVElNRSIgdmFsdWU9IuWui+S9ky0xODAzMCwxMCxmYWxzZSxmYWxzZSx0cnVlIi8+DQoJCTx1aWZvbnQgbmFtZT0iRk9OVF9FTEFQU0VEVElNRSIgdmFsdWU9IuWui+S9ky0xODAzMCwxMCx0cnVlLGZhbHNlLHRydWUiLz4NCgkJPHVpZm9udCBuYW1lPSJGT05UX1VUSUxTTUVOVSIgdmFsdWU9IuWui+S9ky0xODAzMCwxMCx0cnVlLGZhbHNlLGZhbHNlIi8+DQoJCTx1aWZvbnQgbmFtZT0iRk9OVF9UQUJTIiB2YWx1ZT0i5a6L5L2TLTE4MDMwLDE0LHRydWUsZmFsc2UsdHJ1ZSIvPg0KCQk8dWlmb250IG5hbWU9IkZPTlRfUFJFU0VOVEFUSU9OTkFNRSIgdmFsdWU9IuWui+S9ky0xODAzMCwxNCxmYWxzZSxmYWxzZSx0cnVlIi8+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DQoJCTx1aWZvbnQgbmFtZT0iRk9OVF9PVVRMSU5FIiB2YWx1ZT0i5a6L5L2TLTE4MDMwLDEyLGZhbHNlLGZhbHNlLHRydWUiLz4NCgkJPHVpZm9udCBuYW1lPSJGT05UX1NFQVJDSCIgdmFsdWU9IuWui+S9ky0xODAzMCwxMixmYWxzZSxmYWxzZSx0cnVlIi8+DQoJCTx1aWZvbnQgbmFtZT0iRk9OVF9USFVNQiIgdmFsdWU9IuWui+S9ky0xODAzMCwxMCxmYWxzZSxmYWxzZSx0cnVlIi8+DQoJCTx1aWZvbnQgbmFtZT0iRk9OVF9CSU9XSU4iIHZhbHVlPSLlrovkvZMtMTgwMzAsMTIsZmFsc2UsZmFsc2UsZmFsc2UiLz4NCgkJPHVpZm9udCBuYW1lPSJGT05UX0xJU1RIRUFESU5HIiB2YWx1ZT0i5a6L5L2TLTE4MDMwLDEwLGZhbHNlLGZhbHNlLGZhbHNlIi8+DQoJCTx1aWZvbnQgbmFtZT0iRk9OVF9XSU5USVRMRSIgdmFsdWU9IuWui+S9ky0xODAzMCwxMCxmYWxzZSxmYWxzZSx0cnVlIi8+DQoJCTx1aWZvbnQgbmFtZT0iRk9OVF9BVFRBQ0hNRU5UUyIgdmFsdWU9IuWui+S9ky0xODAzMCwxMixmYWxzZSxmYWxzZSx0cnVlIi8+DQoJCTwhLS1xdWl6IHBvZCBhbmQgbWVzc2FnZSBib3ggdGV4dCBmb250cy0tPg0KCQk8dWlmb250IG5hbWU9IkZPTlRfTVNHQk9YX1dJTlRJVExFIiB2YWx1ZT0i5a6L5L2TLTE4MDMwLDEyLHRydWUsZmFsc2UsdHJ1ZSIvPg0KCQk8dWlmb250IG5hbWU9IkZPTlRfTVNHQk9YX01TRyIgdmFsdWU9IuWui+S9ky0xODAzMCwxMixmYWxzZSxmYWxzZSx0cnVlIi8+DQoJCTx1aWZvbnQgbmFtZT0iRk9OVF9NU0dCT1hfT1BUSU9OUyIgdmFsdWU9IuWui+S9ky0xODAzMCwxMCx0cnVlLGZhbHNlLHRydWUiLz4NCgkJPHVpZm9udCBuYW1lPSJGT05UX1FVSVpQT0RfUVVJWl9USVRMRSIgdmFsdWU9IuWui+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S9ky0xODAzMCwxMCxmYWxzZSxmYWxzZSx0cnVlIi8+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S9ky0xODAzMCwxMCx0cnVlLGZhbHNlLHRydWUiLz4NCgkJPHVpZm9udCBuYW1lPSJGT05UX1FVSVpQT0RfUVVJWl9RVUVTVElPTl9BVFRFTVBURUQiIHZhbHVlPSLlrovkvZMtMTgwMzAsMTAsZmFsc2UsZmFsc2UsdHJ1ZSIvPg0KCQk8dWlmb250IG5hbWU9IkZPTlRfUVVJWlBPRF9RVUlaX1FVRVNUSU9OX0FUVEVNUFRFRF9WQUxVRSIgdmFsdWU9IuWui+S9ky0xODAzMCwxMCx0cnVlLGZhbHNlLHRydWUiLz4NCgkJPHVpZm9udCBuYW1lPSJGT05UX1FVSVpQT0RfUVVJWl9TQ09SRV9UQUciIHZhbHVlPSLlrovkvZMtMTgwMzAsMTIsdHJ1ZSxmYWxzZSx0cnVlIi8+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S9ky0xODAzMCwxMCx0cnVlLGZhbHNlLHRydWUiLz4NCgkJPHVpZm9udCBuYW1lPSJGT05UX1FVSVpQT0RfUVVJWl9QQVNTU0NPUkUiIHZhbHVlPSLlrovkvZMtMTgwMzAsMTAsZmFsc2UsZmFsc2UsdHJ1ZSIvPg0KCQk8dWlmb250IG5hbWU9IkZPTlRfUVVJWlBPRF9RVUlaX1BBU1NTQ09SRV9WQUxVRSIgdmFsdWU9IuWui+S9ky0xODAzMCwxMCx0cnVlLGZhbHNlLHRydWUiLz4NCgkJPCEtLSB1aXRleHQgLS0+DQoJCTwhLS0gc3Vic3RpdHV0aW9uOiAlbiA9PSBzbGlkZSBudW1iZXIgLS0+DQoJCTx1aXRleHQgbmFtZT0iVU5OQU1FRFNMSURFVElUTEUiIHZhbHVlPSLlubvnga/niYcgJW4iLz4NCgkJPCEtLSBzdWJzdGl0dXRpb246ICVuID09IHNsaWRlIG51bWJlciAtLT4NCgkJPCEtLSBzdWJzdGl0dXRpb246ICV0ID09IHRvdGFsIHNsaWRlIGNvdW50IC0tPg0KCQk8dWl0ZXh0IG5hbWU9IlNDUlVCQkFSU1RBVFVTX1NMSURFSU5GTyIgdmFsdWU9IuW5u+eBr+eJhyAlbiAvICV0IHwgIi8+DQoJCTx1aXRleHQgbmFtZT0iU0NSVUJCQVJTVEFUVVNfU1RPUFBFRCIgdmFsdWU9IuW3suWBnOatoiIvPg0KCQk8dWl0ZXh0IG5hbWU9IlNDUlVCQkFSU1RBVFVTX1BMQVlJTkciIHZhbHVlPSLmraPlnKjmkq3mlL4iLz4NCgkJPHVpdGV4dCBuYW1lPSJTQ1JVQkJBUlNUQVRVU19OT0FVRElPIiB2YWx1ZT0i5peg6Z+z6aKRIi8+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DQoJCTx1aXRleHQgbmFtZT0iRUxBUFNFRCIgdmFsdWU9IuWJqeS9mSAlbSDliIbpkp8gJXMg56eSIi8+DQoJCTx1aXRleHQgbmFtZT0iTk9URk9VTkQiIHZhbHVlPSLmnKrmib7liLDku7vkvZXlhoXlrrkiLz4NCgkJPHVpdGV4dCBuYW1lPSJBVFRBQ0hNRU5UUyIgdmFsdWU9IumZhOS7tiIvPg0KCQk8IS0tIHN1YnN0aXR1dGlvbjogJXAgPT0gY3VycmVudCBzcGVha2VyJ3MgdGl0bGUgLS0+DQoJCTx1aXRleHQgbmFtZT0iQklPV0lOX1RJVExFIiB2YWx1ZT0i5Liq5Lq6566A5LuLOiAlcCIvPg0KCQk8dWl0ZXh0IG5hbWU9IkJJT0JUTl9USVRMRSIgdmFsdWU9IuS4quS6uueugOS7iyIvPg0KCQk8dWl0ZXh0IG5hbWU9IkRJVklERVJCVE5fVElUTEUiIHZhbHVlPSJ8Ii8+DQoJCTx1aXRleHQgbmFtZT0iQ09OVEFDVEJUTl9USVRMRSIgdmFsdWU9IuiBlOezu+aWueW8jyIvPg0KCQk8dWl0ZXh0IG5hbWU9IlRBQl9RVUlaIiB2YWx1ZT0i5rWL6aqMIi8+DQoJCTx1aXRleHQgbmFtZT0iVEFCX09VVExJTkUiIHZhbHVlPSLlpKfnurIiLz4NCgkJPHVpdGV4dCBuYW1lPSJUQUJfVEhVTUIiIHZhbHVlPSLnvKnnlaXlm74iLz4NCgkJPHVpdGV4dCBuYW1lPSJUQUJfTk9URVMiIHZhbHVlPSLlpIfms6giLz4NCgkJPHVpdGV4dCBuYW1lPSJUQUJfU0VBUkNIIiB2YWx1ZT0i5pCc57SiIi8+DQoJCTx1aXRleHQgbmFtZT0iU0xJREVfSEVBRElORyIgdmFsdWU9IuW5u+eBr+eJh+agh+mimCIvPg0KCQk8dWl0ZXh0IG5hbWU9IkRVUkFUSU9OX0hFQURJTkciIHZhbHVlPSLmjIHnu63ml7bpl7QiLz4NCgkJPHVpdGV4dCBuYW1lPSJTRUFSQ0hfSEVBRElORyIgdmFsdWU9IuaQnOe0ouaWh+acrDoiLz4NCgkJPHVpdGV4dCBuYW1lPSJUSFVNQl9IRUFESU5HIiB2YWx1ZT0i5bm754Gv54mHIi8+DQoJCTx1aXRleHQgbmFtZT0iVEhVTUJfSU5GTyIgdmFsdWU9IuW5u+eBr+eJh+agh+mimC/mjIHnu63ml7bpl7QiLz4NCgkJPHVpdGV4dCBuYW1lPSJBVFRBQ0hOQU1FX0hFQURJTkciIHZhbHVlPSLmlofku7blkI0iLz4NCgkJPHVpdGV4dCBuYW1lPSJBVFRBQ0hTSVpFX0hFQURJTkciIHZhbHVlPSLlpKflsI8iLz4NCgkJPHVpdGV4dCBuYW1lPSJTTElERV9OT1RFUyIgdmFsdWU9IuW5u+eBr+eJh+Wkh+azq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iYjeEE7JiN4QTv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PC9jb25maWd1cmF0aW9uPg0K"/>
  <p:tag name="MMPROD_UIDATA" val="&lt;database version=&quot;7.0&quot;&gt;&lt;object type=&quot;1&quot; unique_id=&quot;10001&quot;&gt;&lt;property id=&quot;20141&quot; value=&quot;Component 5 Unit 3 - The 1980s&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193&quot; value=&quot;-1&quot;/&gt;&lt;property id=&quot;20224&quot; value=&quot;C:\Users\Lorrinda Khan\Desktop\VERSION 3 UPLOAD ONE FROM DAN\comp 5\unit 1&quot;/&gt;&lt;property id=&quot;20225&quot; value=&quot;C:\Documents and Settings\dmurphy\Desktop\Eta Berner HIT Grant\Component 5\5_3_The_1980s\Completed\&quot;/&gt;&lt;property id=&quot;20226&quot; value=&quot;P:\ONC_Workforce\Comp 5\Unit 1\comp5_unit1c_lecture_slides.pptx&quot;/&gt;&lt;property id=&quot;20250&quot; value=&quot;0&quot;/&gt;&lt;property id=&quot;20251&quot; value=&quot;1&quot;/&gt;&lt;property id=&quot;20259&quot; value=&quot;0&quot;/&gt;&lt;object type=&quot;4&quot; unique_id=&quot;10002&quot;&gt;&lt;object type=&quot;5&quot; unique_id=&quot;10004&quot;&gt;&lt;property id=&quot;20149&quot; value=&quot;Evolution of Health IT - The 1980’s&quot;/&gt;&lt;property id=&quot;20159&quot; value=&quot;UAB_Logo.png&quot;/&gt;&lt;/object&gt;&lt;/object&gt;&lt;object type=&quot;8&quot; unique_id=&quot;10005&quot;&gt;&lt;/object&gt;&lt;object type=&quot;2&quot; unique_id=&quot;10006&quot;&gt;&lt;object type=&quot;3&quot; unique_id=&quot;10010&quot;&gt;&lt;property id=&quot;20148&quot; value=&quot;5&quot;/&gt;&lt;property id=&quot;20300&quot; value=&quot;Slide 3 - &amp;quot;General Environment -- 1980s&amp;quot;&quot;/&gt;&lt;property id=&quot;20302&quot; value=&quot;0&quot;/&gt;&lt;property id=&quot;20303&quot; value=&quot;Evolution of Health IT - The 1980’s&quot;/&gt;&lt;property id=&quot;20307&quot; value=&quot;257&quot;/&gt;&lt;property id=&quot;20309&quot; value=&quot;10004&quot;/&gt;&lt;property id=&quot;20312&quot; value=&quot;0&quot;/&gt;&lt;/object&gt;&lt;object type=&quot;3&quot; unique_id=&quot;10011&quot;&gt;&lt;property id=&quot;20148&quot; value=&quot;5&quot;/&gt;&lt;property id=&quot;20300&quot; value=&quot;Slide 4 - &amp;quot;Influence Patterns&amp;quot;&quot;/&gt;&lt;property id=&quot;20301&quot; value=&quot;Influence Patterns&quot;/&gt;&lt;property id=&quot;20302&quot; value=&quot;0&quot;/&gt;&lt;property id=&quot;20303&quot; value=&quot;Evolution of Health IT - The 1980’s&quot;/&gt;&lt;property id=&quot;20307&quot; value=&quot;267&quot;/&gt;&lt;property id=&quot;20309&quot; value=&quot;10004&quot;/&gt;&lt;property id=&quot;20312&quot; value=&quot;0&quot;/&gt;&lt;/object&gt;&lt;object type=&quot;3&quot; unique_id=&quot;10012&quot;&gt;&lt;property id=&quot;20148&quot; value=&quot;5&quot;/&gt;&lt;property id=&quot;20300&quot; value=&quot;Slide 5 - &amp;quot;Influence Patterns 2&amp;quot;&quot;/&gt;&lt;property id=&quot;20301&quot; value=&quot;Influence Patterns&quot;/&gt;&lt;property id=&quot;20302&quot; value=&quot;0&quot;/&gt;&lt;property id=&quot;20303&quot; value=&quot;Evolution of Health IT - The 1980’s&quot;/&gt;&lt;property id=&quot;20307&quot; value=&quot;268&quot;/&gt;&lt;property id=&quot;20309&quot; value=&quot;10004&quot;/&gt;&lt;property id=&quot;20312&quot; value=&quot;0&quot;/&gt;&lt;/object&gt;&lt;object type=&quot;3&quot; unique_id=&quot;10015&quot;&gt;&lt;property id=&quot;20148&quot; value=&quot;5&quot;/&gt;&lt;property id=&quot;20300&quot; value=&quot;Slide 6 - &amp;quot;Healthcare Environment – 1980s&amp;quot;&quot;/&gt;&lt;property id=&quot;20302&quot; value=&quot;0&quot;/&gt;&lt;property id=&quot;20303&quot; value=&quot;Evolution of Health IT - The 1980’s&quot;/&gt;&lt;property id=&quot;20307&quot; value=&quot;270&quot;/&gt;&lt;property id=&quot;20309&quot; value=&quot;10004&quot;/&gt;&lt;property id=&quot;20312&quot; value=&quot;0&quot;/&gt;&lt;/object&gt;&lt;object type=&quot;3&quot; unique_id=&quot;10016&quot;&gt;&lt;property id=&quot;20148&quot; value=&quot;5&quot;/&gt;&lt;property id=&quot;20300&quot; value=&quot;Slide 7 - &amp;quot;Healthcare Organizations&amp;quot;&quot;/&gt;&lt;property id=&quot;20302&quot; value=&quot;0&quot;/&gt;&lt;property id=&quot;20303&quot; value=&quot;Evolution of Health IT - The 1980’s&quot;/&gt;&lt;property id=&quot;20307&quot; value=&quot;260&quot;/&gt;&lt;property id=&quot;20309&quot; value=&quot;10004&quot;/&gt;&lt;property id=&quot;20312&quot; value=&quot;0&quot;/&gt;&lt;/object&gt;&lt;object type=&quot;3&quot; unique_id=&quot;10017&quot;&gt;&lt;property id=&quot;20148&quot; value=&quot;5&quot;/&gt;&lt;property id=&quot;20300&quot; value=&quot;Slide 8 - &amp;quot;Information Systems&amp;quot;&quot;/&gt;&lt;property id=&quot;20302&quot; value=&quot;0&quot;/&gt;&lt;property id=&quot;20303&quot; value=&quot;Evolution of Health IT - The 1980’s&quot;/&gt;&lt;property id=&quot;20307&quot; value=&quot;261&quot;/&gt;&lt;property id=&quot;20309&quot; value=&quot;10004&quot;/&gt;&lt;property id=&quot;20312&quot; value=&quot;0&quot;/&gt;&lt;/object&gt;&lt;object type=&quot;3&quot; unique_id=&quot;10019&quot;&gt;&lt;property id=&quot;20148&quot; value=&quot;5&quot;/&gt;&lt;property id=&quot;20300&quot; value=&quot;Slide 9 - &amp;quot;Physicians &amp;quot;&quot;/&gt;&lt;property id=&quot;20302&quot; value=&quot;0&quot;/&gt;&lt;property id=&quot;20303&quot; value=&quot;Evolution of Health IT - The 1980’s&quot;/&gt;&lt;property id=&quot;20307&quot; value=&quot;262&quot;/&gt;&lt;property id=&quot;20309&quot; value=&quot;10004&quot;/&gt;&lt;property id=&quot;20312&quot; value=&quot;0&quot;/&gt;&lt;/object&gt;&lt;object type=&quot;3&quot; unique_id=&quot;10022&quot;&gt;&lt;property id=&quot;20148&quot; value=&quot;5&quot;/&gt;&lt;property id=&quot;20300&quot; value=&quot;Slide 10 - &amp;quot;Academic Physicians&amp;quot;&quot;/&gt;&lt;property id=&quot;20302&quot; value=&quot;0&quot;/&gt;&lt;property id=&quot;20303&quot; value=&quot;Evolution of Health IT - The 1980’s&quot;/&gt;&lt;property id=&quot;20307&quot; value=&quot;274&quot;/&gt;&lt;property id=&quot;20309&quot; value=&quot;10004&quot;/&gt;&lt;property id=&quot;20312&quot; value=&quot;0&quot;/&gt;&lt;/object&gt;&lt;object type=&quot;3&quot; unique_id=&quot;10024&quot;&gt;&lt;property id=&quot;20148&quot; value=&quot;5&quot;/&gt;&lt;property id=&quot;20300&quot; value=&quot;Slide 11 - &amp;quot;Medical Informaticians&amp;quot;&quot;/&gt;&lt;property id=&quot;20302&quot; value=&quot;0&quot;/&gt;&lt;property id=&quot;20303&quot; value=&quot;Evolution of Health IT - The 1980’s&quot;/&gt;&lt;property id=&quot;20307&quot; value=&quot;275&quot;/&gt;&lt;property id=&quot;20309&quot; value=&quot;10004&quot;/&gt;&lt;property id=&quot;20312&quot; value=&quot;0&quot;/&gt;&lt;/object&gt;&lt;object type=&quot;3&quot; unique_id=&quot;10029&quot;&gt;&lt;property id=&quot;20148&quot; value=&quot;5&quot;/&gt;&lt;property id=&quot;20300&quot; value=&quot;Slide 12 - &amp;quot;Evolution of Health IT&amp;#x0D;&amp;#x0A;Summary — 1980s&amp;quot;&quot;/&gt;&lt;property id=&quot;20302&quot; value=&quot;0&quot;/&gt;&lt;property id=&quot;20303&quot; value=&quot;Evolution of Health IT - The 1980’s&quot;/&gt;&lt;property id=&quot;20307&quot; value=&quot;280&quot;/&gt;&lt;property id=&quot;20309&quot; value=&quot;10004&quot;/&gt;&lt;property id=&quot;20312&quot; value=&quot;0&quot;/&gt;&lt;/object&gt;&lt;object type=&quot;3&quot; unique_id=&quot;14866&quot;&gt;&lt;property id=&quot;20148&quot; value=&quot;5&quot;/&gt;&lt;property id=&quot;20300&quot; value=&quot;Slide 1 - &amp;quot;History of Health Information Technology in the U.S.&amp;quot;&quot;/&gt;&lt;property id=&quot;20307&quot; value=&quot;282&quot;/&gt;&lt;property id=&quot;20309&quot; value=&quot;-1&quot;/&gt;&lt;/object&gt;&lt;object type=&quot;3&quot; unique_id=&quot;14867&quot;&gt;&lt;property id=&quot;20148&quot; value=&quot;5&quot;/&gt;&lt;property id=&quot;20300&quot; value=&quot;Slide 2 - &amp;quot;Evolution of Health IT: The Early Years Learning Objectives&amp;quot;&quot;/&gt;&lt;property id=&quot;20307&quot; value=&quot;281&quot;/&gt;&lt;property id=&quot;20309&quot; value=&quot;-1&quot;/&gt;&lt;/object&gt;&lt;object type=&quot;3&quot; unique_id=&quot;14871&quot;&gt;&lt;property id=&quot;20148&quot; value=&quot;5&quot;/&gt;&lt;property id=&quot;20300&quot; value=&quot;Slide 13 - &amp;quot;Evolution of Health IT&amp;#x0D;&amp;#x0A;References – Lecture c&amp;quot;&quot;/&gt;&lt;property id=&quot;20307&quot; value=&quot;283&quot;/&gt;&lt;property id=&quot;20309&quot; value=&quot;-1&quot;/&gt;&lt;/object&gt;&lt;object type=&quot;3&quot; unique_id=&quot;14875&quot;&gt;&lt;property id=&quot;20148&quot; value=&quot;5&quot;/&gt;&lt;property id=&quot;20300&quot; value=&quot;Slide 14 - &amp;quot;History of Health Information Technology in the U.S.&amp;#x0D;&amp;#x0A;Evolution of Health IT: The Early Years Lecture c&amp;quot;&quot;/&gt;&lt;property id=&quot;20307&quot; value=&quot;284&quot;/&gt;&lt;/object&gt;&lt;/object&gt;&lt;object type=&quot;10&quot; unique_id=&quot;10111&quot;&gt;&lt;object type=&quot;11&quot; unique_id=&quot;10112&quot;&gt;&lt;property id=&quot;20180&quot; value=&quot;1&quot;/&gt;&lt;property id=&quot;20181&quot; value=&quot;1&quot;/&gt;&lt;property id=&quot;20182&quot; value=&quot;0&quot;/&gt;&lt;property id=&quot;20183&quot; value=&quot;1&quot;/&gt;&lt;/object&gt;&lt;object type=&quot;12&quot; unique_id=&quot;10113&quot;&gt;&lt;/object&gt;&lt;/object&gt;&lt;/object&gt;&lt;/database&gt;"/>
  <p:tag name="SECTOMILLISECCONVERTED" val="1"/>
</p:tagLst>
</file>

<file path=ppt/theme/theme1.xml><?xml version="1.0" encoding="utf-8"?>
<a:theme xmlns:a="http://schemas.openxmlformats.org/drawingml/2006/main" name="2_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MKM CompX_unitY_Lecture_Slides_Template.potx" id="{4FF466A4-E752-4EC5-A455-0F519C93B28D}" vid="{E25E3796-8ED8-4B54-80E8-6ED0B80A76F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no"?>
<Relationships xmlns="http://schemas.openxmlformats.org/package/2006/relationships">
<Relationship Id="rId1" Target="itemProps1.xml" Type="http://schemas.openxmlformats.org/officeDocument/2006/relationships/customXmlProps"/>
</Relationships>

</file>

<file path=customXml/_rels/item2.xml.rels><?xml version="1.0" encoding="UTF-8" standalone="no"?>
<Relationships xmlns="http://schemas.openxmlformats.org/package/2006/relationships">
<Relationship Id="rId1" Target="itemProps2.xml" Type="http://schemas.openxmlformats.org/officeDocument/2006/relationships/customXmlProps"/>
</Relationships>

</file>

<file path=customXml/_rels/item3.xml.rels><?xml version="1.0" encoding="UTF-8" standalone="no"?>
<Relationships xmlns="http://schemas.openxmlformats.org/package/2006/relationships">
<Relationship Id="rId1" Target="itemProps3.xml" Type="http://schemas.openxmlformats.org/officeDocument/2006/relationships/customXmlProps"/>
</Relationships>

</file>

<file path=customXml/_rels/item4.xml.rels><?xml version="1.0" encoding="UTF-8" standalone="no"?>
<Relationships xmlns="http://schemas.openxmlformats.org/package/2006/relationships">
<Relationship Id="rId1" Target="itemProps4.xml" Type="http://schemas.openxmlformats.org/officeDocument/2006/relationships/customXmlProps"/>
</Relationships>

</file>

<file path=customXml/item1.xml><?xml version="1.0" encoding="utf-8"?>
<LongProperties xmlns="http://schemas.microsoft.com/office/2006/metadata/long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CCC146E0DE07B4B93A0BE9D14803BE0" ma:contentTypeVersion="5" ma:contentTypeDescription="Create a new document." ma:contentTypeScope="" ma:versionID="eee9308b4a521e6cfc381d9909808db1">
  <xsd:schema xmlns:xsd="http://www.w3.org/2001/XMLSchema" xmlns:p="http://schemas.microsoft.com/office/2006/metadata/properties" xmlns:ns2="26839647-32cc-4e8d-ac64-5cb1d6f9c044" targetNamespace="http://schemas.microsoft.com/office/2006/metadata/properties" ma:root="true" ma:fieldsID="18594fd37b04ee2386042ddb7e2caf77" ns2:_="">
    <xsd:import namespace="26839647-32cc-4e8d-ac64-5cb1d6f9c044"/>
    <xsd:element name="properties">
      <xsd:complexType>
        <xsd:sequence>
          <xsd:element name="documentManagement">
            <xsd:complexType>
              <xsd:all>
                <xsd:element ref="ns2:Stattus"/>
                <xsd:element ref="ns2:Location"/>
                <xsd:element ref="ns2:Component"/>
                <xsd:element ref="ns2:File_x0020_Type0"/>
                <xsd:element ref="ns2:Comp_x0020_Leader_x0020_Notes" minOccurs="0"/>
              </xsd:all>
            </xsd:complexType>
          </xsd:element>
        </xsd:sequence>
      </xsd:complexType>
    </xsd:element>
  </xsd:schema>
  <xsd:schema xmlns:xsd="http://www.w3.org/2001/XMLSchema" xmlns:dms="http://schemas.microsoft.com/office/2006/documentManagement/types" targetNamespace="26839647-32cc-4e8d-ac64-5cb1d6f9c044" elementFormDefault="qualified">
    <xsd:import namespace="http://schemas.microsoft.com/office/2006/documentManagement/types"/>
    <xsd:element name="Stattus" ma:index="2" ma:displayName="Status" ma:default="Not Started" ma:format="Dropdown" ma:internalName="Stattus">
      <xsd:simpleType>
        <xsd:restriction base="dms:Choice">
          <xsd:enumeration value="Not Started"/>
          <xsd:enumeration value="In Progress"/>
          <xsd:enumeration value="In Progress - Review"/>
          <xsd:enumeration value="Final"/>
          <xsd:enumeration value="Proof-reading"/>
          <xsd:enumeration value="Needs Review"/>
          <xsd:enumeration value="Ready for Proofing"/>
          <xsd:enumeration value="Ready for Audio"/>
          <xsd:enumeration value="Ready for Instructor Manual"/>
        </xsd:restriction>
      </xsd:simpleType>
    </xsd:element>
    <xsd:element name="Location" ma:index="3" ma:displayName="Location" ma:default="Component Leader" ma:description="Location in the process workflow" ma:format="Dropdown" ma:internalName="Location">
      <xsd:simpleType>
        <xsd:restriction base="dms:Choice">
          <xsd:enumeration value="Audio Prep"/>
          <xsd:enumeration value="Component Leader"/>
          <xsd:enumeration value="Instructor Manuals"/>
          <xsd:enumeration value="Proof-reader"/>
          <xsd:enumeration value="Review"/>
          <xsd:enumeration value="Testing"/>
          <xsd:enumeration value="Upload"/>
          <xsd:enumeration value="DO NOT USE"/>
        </xsd:restriction>
      </xsd:simpleType>
    </xsd:element>
    <xsd:element name="Component" ma:index="4" ma:displayName="Component" ma:default="All Components" ma:format="Dropdown" ma:internalName="Component">
      <xsd:simpleType>
        <xsd:restriction base="dms:Choice">
          <xsd:enumeration value="Component 3"/>
          <xsd:enumeration value="Component 5"/>
          <xsd:enumeration value="Component 16"/>
          <xsd:enumeration value="Component 18"/>
          <xsd:enumeration value="All Components"/>
        </xsd:restriction>
      </xsd:simpleType>
    </xsd:element>
    <xsd:element name="File_x0020_Type0" ma:index="5" ma:displayName="File Type" ma:default="Slides" ma:description="Type of document" ma:format="Dropdown" ma:internalName="File_x0020_Type0">
      <xsd:simpleType>
        <xsd:union memberTypes="dms:Text">
          <xsd:simpleType>
            <xsd:restriction base="dms:Choice">
              <xsd:enumeration value="Activities"/>
              <xsd:enumeration value="Assessment"/>
              <xsd:enumeration value="Instructor Manual"/>
              <xsd:enumeration value="Item Analysis"/>
              <xsd:enumeration value="Notes"/>
              <xsd:enumeration value="Objectives"/>
              <xsd:enumeration value="References"/>
              <xsd:enumeration value="Slides"/>
              <xsd:enumeration value="Transcript"/>
            </xsd:restriction>
          </xsd:simpleType>
        </xsd:union>
      </xsd:simpleType>
    </xsd:element>
    <xsd:element name="Comp_x0020_Leader_x0020_Notes" ma:index="6" nillable="true" ma:displayName="Comp Leader Notes" ma:internalName="Comp_x0020_Leader_x0020_Notes">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Comp_x0020_Leader_x0020_Notes xmlns="26839647-32cc-4e8d-ac64-5cb1d6f9c044">Ginny, needs references</Comp_x0020_Leader_x0020_Notes>
    <Component xmlns="26839647-32cc-4e8d-ac64-5cb1d6f9c044">Component 5</Component>
    <Location xmlns="26839647-32cc-4e8d-ac64-5cb1d6f9c044">Upload</Location>
    <File_x0020_Type0 xmlns="26839647-32cc-4e8d-ac64-5cb1d6f9c044">Slides</File_x0020_Type0>
    <Stattus xmlns="26839647-32cc-4e8d-ac64-5cb1d6f9c044">Ready for Audio</Stattus>
  </documentManagement>
</p:properties>
</file>

<file path=customXml/itemProps1.xml><?xml version="1.0" encoding="utf-8"?>
<ds:datastoreItem xmlns:ds="http://schemas.openxmlformats.org/officeDocument/2006/customXml" ds:itemID="{33E8F958-8DC4-4037-84EE-9BFEF60E594F}">
  <ds:schemaRefs>
    <ds:schemaRef ds:uri="http://schemas.microsoft.com/office/2006/metadata/longProperties"/>
  </ds:schemaRefs>
</ds:datastoreItem>
</file>

<file path=customXml/itemProps2.xml><?xml version="1.0" encoding="utf-8"?>
<ds:datastoreItem xmlns:ds="http://schemas.openxmlformats.org/officeDocument/2006/customXml" ds:itemID="{FCD86B6D-B98E-4E2D-8C84-D3D15BD808B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839647-32cc-4e8d-ac64-5cb1d6f9c04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A8540568-BA64-408A-AF35-45AD1986B44C}">
  <ds:schemaRefs>
    <ds:schemaRef ds:uri="http://schemas.microsoft.com/sharepoint/v3/contenttype/forms"/>
  </ds:schemaRefs>
</ds:datastoreItem>
</file>

<file path=customXml/itemProps4.xml><?xml version="1.0" encoding="utf-8"?>
<ds:datastoreItem xmlns:ds="http://schemas.openxmlformats.org/officeDocument/2006/customXml" ds:itemID="{B4446932-CD2E-4C75-A112-5B1060F79FFC}">
  <ds:schemaRefs>
    <ds:schemaRef ds:uri="http://schemas.openxmlformats.org/package/2006/metadata/core-properties"/>
    <ds:schemaRef ds:uri="http://purl.org/dc/dcmitype/"/>
    <ds:schemaRef ds:uri="http://schemas.microsoft.com/office/2006/documentManagement/types"/>
    <ds:schemaRef ds:uri="26839647-32cc-4e8d-ac64-5cb1d6f9c044"/>
    <ds:schemaRef ds:uri="http://purl.org/dc/elements/1.1/"/>
    <ds:schemaRef ds:uri="http://schemas.microsoft.com/office/2006/metadata/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4401</TotalTime>
  <Words>1813</Words>
  <Application>Microsoft Office PowerPoint</Application>
  <PresentationFormat>On-screen Show (4:3)</PresentationFormat>
  <Paragraphs>149</Paragraphs>
  <Slides>14</Slides>
  <Notes>14</Notes>
  <HiddenSlides>0</HiddenSlides>
  <MMClips>0</MMClips>
  <ScaleCrop>false</ScaleCrop>
  <HeadingPairs>
    <vt:vector baseType="variant" size="4">
      <vt:variant>
        <vt:lpstr>Theme</vt:lpstr>
      </vt:variant>
      <vt:variant>
        <vt:i4>1</vt:i4>
      </vt:variant>
      <vt:variant>
        <vt:lpstr>Slide Titles</vt:lpstr>
      </vt:variant>
      <vt:variant>
        <vt:i4>14</vt:i4>
      </vt:variant>
    </vt:vector>
  </HeadingPairs>
  <TitlesOfParts>
    <vt:vector baseType="lpstr" size="15">
      <vt:lpstr>2_ONC-Template-FINAL DRAFT</vt:lpstr>
      <vt:lpstr>History of Health Information Technology in the U.S.</vt:lpstr>
      <vt:lpstr>Evolution of Health IT: The Early Years Learning Objectives</vt:lpstr>
      <vt:lpstr>General Environment -- 1980s</vt:lpstr>
      <vt:lpstr>Influence Patterns</vt:lpstr>
      <vt:lpstr>Influence Patterns 2</vt:lpstr>
      <vt:lpstr>Healthcare Environment – 1980s</vt:lpstr>
      <vt:lpstr>Healthcare Organizations</vt:lpstr>
      <vt:lpstr>Information Systems</vt:lpstr>
      <vt:lpstr>Physicians </vt:lpstr>
      <vt:lpstr>Academic Physicians</vt:lpstr>
      <vt:lpstr>Medical Informaticians</vt:lpstr>
      <vt:lpstr>Evolution of Health IT Summary — 1980s</vt:lpstr>
      <vt:lpstr>Evolution of Health IT References – Lecture c</vt:lpstr>
      <vt:lpstr>History of Health Information Technology in the U.S. Evolution of Health IT: The Early Years Lecture c</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cp:category>HIT Workforce Curriculum</cp:category>
  <dcterms:created xsi:type="dcterms:W3CDTF">2010-05-22T01:09:07Z</dcterms:created>
  <dc:creator>The University of Alabama at Birmingham</dc:creator>
  <cp:lastModifiedBy>admin</cp:lastModifiedBy>
  <dcterms:modified xsi:type="dcterms:W3CDTF">2017-06-23T17:42:58Z</dcterms:modified>
  <cp:revision>308</cp:revision>
  <dc:subject>"History of Health Information Technology in the U.S.: Evolution of Health IT: The Early Years, Lecture c The 1980s"</dc:subject>
  <dc:title>comp5_unit1-1c_lecture_slides.ppt</dc:title>
</cp:coreProperties>
</file>

<file path=docProps/custom.xml><?xml version="1.0" encoding="utf-8"?>
<Properties xmlns="http://schemas.openxmlformats.org/officeDocument/2006/custom-properties" xmlns:vt="http://schemas.openxmlformats.org/officeDocument/2006/docPropsVTypes">
  <property pid="2" fmtid="{D5CDD505-2E9C-101B-9397-08002B2CF9AE}" name="Language">
    <vt:lpwstr>English</vt:lpwstr>
  </property>
</Properties>
</file>