
<file path=[Content_Types].xml><?xml version="1.0" encoding="utf-8"?>
<Types xmlns="http://schemas.openxmlformats.org/package/2006/content-types">
  <Default ContentType="image/jpeg" Extension="jpeg"/>
  <Default ContentType="application/vnd.openxmlformats-package.relationships+xml" Extension="rels"/>
  <Default ContentType="image/x-wmf" Extension="wmf"/>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no"?>
<Relationships xmlns="http://schemas.openxmlformats.org/package/2006/relationships">
<Relationship Id="rId1" Target="ppt/presentation.xml" Type="http://schemas.openxmlformats.org/officeDocument/2006/relationships/officeDocument"/>
<Relationship Id="rId2" Target="docProps/thumbnail.wmf" Type="http://schemas.openxmlformats.org/package/2006/relationships/metadata/thumbnail"/>
<Relationship Id="rId3" Target="docProps/core.xml" Type="http://schemas.openxmlformats.org/package/2006/relationships/metadata/core-properties"/>
<Relationship Id="rId4" Target="docProps/app.xml" Type="http://schemas.openxmlformats.org/officeDocument/2006/relationships/extended-properties"/>
<Relationship Id="rId5" Target="docProps/custom.xml" Type="http://schemas.openxmlformats.org/officeDocument/2006/relationships/custom-properties"/>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42" r:id="rId4"/>
  </p:sldMasterIdLst>
  <p:notesMasterIdLst>
    <p:notesMasterId r:id="rId17"/>
  </p:notesMasterIdLst>
  <p:handoutMasterIdLst>
    <p:handoutMasterId r:id="rId18"/>
  </p:handoutMasterIdLst>
  <p:sldIdLst>
    <p:sldId id="256" r:id="rId5"/>
    <p:sldId id="279" r:id="rId6"/>
    <p:sldId id="272" r:id="rId7"/>
    <p:sldId id="273" r:id="rId8"/>
    <p:sldId id="274" r:id="rId9"/>
    <p:sldId id="275" r:id="rId10"/>
    <p:sldId id="276" r:id="rId11"/>
    <p:sldId id="278" r:id="rId12"/>
    <p:sldId id="277" r:id="rId13"/>
    <p:sldId id="270" r:id="rId14"/>
    <p:sldId id="267" r:id="rId15"/>
    <p:sldId id="280" r:id="rId16"/>
  </p:sldIdLst>
  <p:sldSz cx="9144000" cy="6858000" type="screen4x3"/>
  <p:notesSz cx="9144000" cy="6858000"/>
  <p:custDataLst>
    <p:tags r:id="rId1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73" autoAdjust="0"/>
    <p:restoredTop sz="90784" autoAdjust="0"/>
  </p:normalViewPr>
  <p:slideViewPr>
    <p:cSldViewPr showGuides="1">
      <p:cViewPr varScale="1">
        <p:scale>
          <a:sx n="56" d="100"/>
          <a:sy n="56" d="100"/>
        </p:scale>
        <p:origin x="31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3" d="100"/>
          <a:sy n="63" d="100"/>
        </p:scale>
        <p:origin x="640" y="48"/>
      </p:cViewPr>
      <p:guideLst>
        <p:guide orient="horz" pos="2160"/>
        <p:guide pos="2880"/>
      </p:guideLst>
    </p:cSldViewPr>
  </p:notesViewPr>
  <p:gridSpacing cx="76200" cy="76200"/>
</p:viewPr>
</file>

<file path=ppt/_rels/presentation.xml.rels><?xml version="1.0" encoding="UTF-8" standalone="no"?>
<Relationships xmlns="http://schemas.openxmlformats.org/package/2006/relationships">
<Relationship Id="rId1" Target="../customXml/item1.xml" Type="http://schemas.openxmlformats.org/officeDocument/2006/relationships/customXml"/>
<Relationship Id="rId10" Target="slides/slide6.xml" Type="http://schemas.openxmlformats.org/officeDocument/2006/relationships/slide"/>
<Relationship Id="rId11" Target="slides/slide7.xml" Type="http://schemas.openxmlformats.org/officeDocument/2006/relationships/slide"/>
<Relationship Id="rId12" Target="slides/slide8.xml" Type="http://schemas.openxmlformats.org/officeDocument/2006/relationships/slide"/>
<Relationship Id="rId13" Target="slides/slide9.xml" Type="http://schemas.openxmlformats.org/officeDocument/2006/relationships/slide"/>
<Relationship Id="rId14" Target="slides/slide10.xml" Type="http://schemas.openxmlformats.org/officeDocument/2006/relationships/slide"/>
<Relationship Id="rId15" Target="slides/slide11.xml" Type="http://schemas.openxmlformats.org/officeDocument/2006/relationships/slide"/>
<Relationship Id="rId16" Target="slides/slide12.xml" Type="http://schemas.openxmlformats.org/officeDocument/2006/relationships/slide"/>
<Relationship Id="rId17" Target="notesMasters/notesMaster1.xml" Type="http://schemas.openxmlformats.org/officeDocument/2006/relationships/notesMaster"/>
<Relationship Id="rId18" Target="handoutMasters/handoutMaster1.xml" Type="http://schemas.openxmlformats.org/officeDocument/2006/relationships/handoutMaster"/>
<Relationship Id="rId19" Target="tags/tag1.xml" Type="http://schemas.openxmlformats.org/officeDocument/2006/relationships/tags"/>
<Relationship Id="rId2" Target="../customXml/item2.xml" Type="http://schemas.openxmlformats.org/officeDocument/2006/relationships/customXml"/>
<Relationship Id="rId20" Target="presProps.xml" Type="http://schemas.openxmlformats.org/officeDocument/2006/relationships/presProps"/>
<Relationship Id="rId21" Target="viewProps.xml" Type="http://schemas.openxmlformats.org/officeDocument/2006/relationships/viewProps"/>
<Relationship Id="rId22" Target="theme/theme1.xml" Type="http://schemas.openxmlformats.org/officeDocument/2006/relationships/theme"/>
<Relationship Id="rId23" Target="tableStyles.xml" Type="http://schemas.openxmlformats.org/officeDocument/2006/relationships/tableStyles"/>
<Relationship Id="rId3" Target="../customXml/item3.xml" Type="http://schemas.openxmlformats.org/officeDocument/2006/relationships/customXml"/>
<Relationship Id="rId4" Target="slideMasters/slideMaster1.xml" Type="http://schemas.openxmlformats.org/officeDocument/2006/relationships/slideMaster"/>
<Relationship Id="rId5" Target="slides/slide1.xml" Type="http://schemas.openxmlformats.org/officeDocument/2006/relationships/slide"/>
<Relationship Id="rId6" Target="slides/slide2.xml" Type="http://schemas.openxmlformats.org/officeDocument/2006/relationships/slide"/>
<Relationship Id="rId7" Target="slides/slide3.xml" Type="http://schemas.openxmlformats.org/officeDocument/2006/relationships/slide"/>
<Relationship Id="rId8" Target="slides/slide4.xml" Type="http://schemas.openxmlformats.org/officeDocument/2006/relationships/slide"/>
<Relationship Id="rId9" Target="slides/slide5.xml" Type="http://schemas.openxmlformats.org/officeDocument/2006/relationships/slide"/>
</Relationships>

</file>

<file path=ppt/handoutMasters/_rels/handoutMaster1.xml.rels><?xml version="1.0" encoding="UTF-8" standalone="no"?>
<Relationships xmlns="http://schemas.openxmlformats.org/package/2006/relationships">
<Relationship Id="rId1" Target="../theme/theme3.xml" Type="http://schemas.openxmlformats.org/officeDocument/2006/relationships/theme"/>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21161748-1C0E-40BB-BA32-9B8F6D189B08}" type="datetimeFigureOut">
              <a:rPr lang="en-US"/>
              <a:pPr>
                <a:defRPr/>
              </a:pPr>
              <a:t>6/30/2016</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79617C82-8D91-4D17-B23B-D30FFE089729}" type="slidenum">
              <a:rPr lang="en-US" altLang="en-US"/>
              <a:pPr/>
              <a:t>‹#›</a:t>
            </a:fld>
            <a:endParaRPr lang="en-US" altLang="en-US"/>
          </a:p>
        </p:txBody>
      </p:sp>
    </p:spTree>
    <p:extLst>
      <p:ext uri="{BB962C8B-B14F-4D97-AF65-F5344CB8AC3E}">
        <p14:creationId xmlns:p14="http://schemas.microsoft.com/office/powerpoint/2010/main" val="242022120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no"?>
<Relationships xmlns="http://schemas.openxmlformats.org/package/2006/relationships">
<Relationship Id="rId1" Target="../theme/theme2.xml" Type="http://schemas.openxmlformats.org/officeDocument/2006/relationships/theme"/>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0B0C96C5-D2E5-4AB6-9E4B-BAEF336AD1B5}" type="datetimeFigureOut">
              <a:rPr lang="en-US"/>
              <a:pPr>
                <a:defRPr/>
              </a:pPr>
              <a:t>6/30/2016</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8904F383-E18E-490B-821F-667028DB0F7B}" type="slidenum">
              <a:rPr lang="en-US" altLang="en-US"/>
              <a:pPr/>
              <a:t>‹#›</a:t>
            </a:fld>
            <a:endParaRPr lang="en-US" altLang="en-US"/>
          </a:p>
        </p:txBody>
      </p:sp>
    </p:spTree>
    <p:extLst>
      <p:ext uri="{BB962C8B-B14F-4D97-AF65-F5344CB8AC3E}">
        <p14:creationId xmlns:p14="http://schemas.microsoft.com/office/powerpoint/2010/main" val="97669345"/>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xml" Type="http://schemas.openxmlformats.org/officeDocument/2006/relationships/slide"/>
</Relationships>

</file>

<file path=ppt/notesSlides/_rels/notesSlide10.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0.xml" Type="http://schemas.openxmlformats.org/officeDocument/2006/relationships/slide"/>
</Relationships>

</file>

<file path=ppt/notesSlides/_rels/notesSlide11.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1.xml" Type="http://schemas.openxmlformats.org/officeDocument/2006/relationships/slide"/>
</Relationships>

</file>

<file path=ppt/notesSlides/_rels/notesSlide1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12.xml" Type="http://schemas.openxmlformats.org/officeDocument/2006/relationships/slide"/>
</Relationships>

</file>

<file path=ppt/notesSlides/_rels/notesSlide2.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2.xml" Type="http://schemas.openxmlformats.org/officeDocument/2006/relationships/slide"/>
</Relationships>

</file>

<file path=ppt/notesSlides/_rels/notesSlide3.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3.xml" Type="http://schemas.openxmlformats.org/officeDocument/2006/relationships/slide"/>
</Relationships>

</file>

<file path=ppt/notesSlides/_rels/notesSlide4.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4.xml" Type="http://schemas.openxmlformats.org/officeDocument/2006/relationships/slide"/>
</Relationships>

</file>

<file path=ppt/notesSlides/_rels/notesSlide5.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5.xml" Type="http://schemas.openxmlformats.org/officeDocument/2006/relationships/slide"/>
</Relationships>

</file>

<file path=ppt/notesSlides/_rels/notesSlide6.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6.xml" Type="http://schemas.openxmlformats.org/officeDocument/2006/relationships/slide"/>
</Relationships>

</file>

<file path=ppt/notesSlides/_rels/notesSlide7.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7.xml" Type="http://schemas.openxmlformats.org/officeDocument/2006/relationships/slide"/>
</Relationships>

</file>

<file path=ppt/notesSlides/_rels/notesSlide8.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8.xml" Type="http://schemas.openxmlformats.org/officeDocument/2006/relationships/slide"/>
</Relationships>

</file>

<file path=ppt/notesSlides/_rels/notesSlide9.xml.rels><?xml version="1.0" encoding="UTF-8" standalone="no"?>
<Relationships xmlns="http://schemas.openxmlformats.org/package/2006/relationships">
<Relationship Id="rId1" Target="../notesMasters/notesMaster1.xml" Type="http://schemas.openxmlformats.org/officeDocument/2006/relationships/notesMaster"/>
<Relationship Id="rId2" Target="../slides/slide9.xml" Type="http://schemas.openxmlformats.org/officeDocument/2006/relationships/slide"/>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Welcome to History of Health Information Technology in the US, History of Health IT Organizations.  This is Lecture B, Standards Development Organizations.  This lecture will review the background of several Standards Development Organizations.  </a:t>
            </a:r>
          </a:p>
          <a:p>
            <a:pPr eaLnBrk="1" hangingPunct="1">
              <a:spcBef>
                <a:spcPct val="0"/>
              </a:spcBef>
            </a:pPr>
            <a:endParaRPr lang="en-US" altLang="en-US"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FA53990F-B688-4AF8-AC60-065DD51A64F7}" type="slidenum">
              <a:rPr lang="en-US" altLang="en-US"/>
              <a:pPr eaLnBrk="1" hangingPunct="1">
                <a:spcBef>
                  <a:spcPct val="0"/>
                </a:spcBef>
              </a:pPr>
              <a:t>1</a:t>
            </a:fld>
            <a:endParaRPr lang="en-US" altLang="en-US"/>
          </a:p>
        </p:txBody>
      </p:sp>
    </p:spTree>
    <p:extLst>
      <p:ext uri="{BB962C8B-B14F-4D97-AF65-F5344CB8AC3E}">
        <p14:creationId xmlns:p14="http://schemas.microsoft.com/office/powerpoint/2010/main" val="2843883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History of Health IT Organizations.  In summary, in this lecture, we have described the origins, current focus and relationships among some important standards development organizations.</a:t>
            </a:r>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981EB33-D064-40E3-A1E5-B4DEEC11EC8C}" type="slidenum">
              <a:rPr lang="en-US" altLang="en-US"/>
              <a:pPr eaLnBrk="1" hangingPunct="1">
                <a:spcBef>
                  <a:spcPct val="0"/>
                </a:spcBef>
              </a:pPr>
              <a:t>10</a:t>
            </a:fld>
            <a:endParaRPr lang="en-US" altLang="en-US"/>
          </a:p>
        </p:txBody>
      </p:sp>
    </p:spTree>
    <p:extLst>
      <p:ext uri="{BB962C8B-B14F-4D97-AF65-F5344CB8AC3E}">
        <p14:creationId xmlns:p14="http://schemas.microsoft.com/office/powerpoint/2010/main" val="3702098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A135B5C5-E259-4DF5-B709-FDC5FFFB06C5}" type="slidenum">
              <a:rPr lang="en-US" altLang="en-US"/>
              <a:pPr eaLnBrk="1" hangingPunct="1">
                <a:spcBef>
                  <a:spcPct val="0"/>
                </a:spcBef>
              </a:pPr>
              <a:t>11</a:t>
            </a:fld>
            <a:endParaRPr lang="en-US" altLang="en-US"/>
          </a:p>
        </p:txBody>
      </p:sp>
    </p:spTree>
    <p:extLst>
      <p:ext uri="{BB962C8B-B14F-4D97-AF65-F5344CB8AC3E}">
        <p14:creationId xmlns:p14="http://schemas.microsoft.com/office/powerpoint/2010/main" val="42526497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12</a:t>
            </a:fld>
            <a:endParaRPr lang="en-US" altLang="en-US">
              <a:solidFill>
                <a:prstClr val="black"/>
              </a:solidFill>
            </a:endParaRPr>
          </a:p>
        </p:txBody>
      </p:sp>
    </p:spTree>
    <p:extLst>
      <p:ext uri="{BB962C8B-B14F-4D97-AF65-F5344CB8AC3E}">
        <p14:creationId xmlns:p14="http://schemas.microsoft.com/office/powerpoint/2010/main" val="220295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Objectives for this lecture, Standards Development Organizations, are to:</a:t>
            </a:r>
          </a:p>
          <a:p>
            <a:r>
              <a:rPr lang="en-US" altLang="en-US" smtClean="0"/>
              <a:t>Describe the origins, current focus, and relationships among the following standards development organizations: HL7, HITSP, ONC Health IT Standards Committee.</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solidFill>
                <a:srgbClr val="000000"/>
              </a:solidFill>
            </a:endParaRPr>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723098F-F67C-4C8F-B3C0-C86D41334357}" type="slidenum">
              <a:rPr lang="en-US" altLang="en-US">
                <a:solidFill>
                  <a:srgbClr val="000000"/>
                </a:solidFill>
              </a:rPr>
              <a:pPr eaLnBrk="1" hangingPunct="1">
                <a:spcBef>
                  <a:spcPct val="0"/>
                </a:spcBef>
              </a:pPr>
              <a:t>2</a:t>
            </a:fld>
            <a:endParaRPr lang="en-US" altLang="en-US">
              <a:solidFill>
                <a:srgbClr val="000000"/>
              </a:solidFill>
            </a:endParaRPr>
          </a:p>
        </p:txBody>
      </p:sp>
    </p:spTree>
    <p:extLst>
      <p:ext uri="{BB962C8B-B14F-4D97-AF65-F5344CB8AC3E}">
        <p14:creationId xmlns:p14="http://schemas.microsoft.com/office/powerpoint/2010/main" val="2979016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I want to briefly mention some of the background to the current processes for determining the standards for electronic health records which involve a different type of organization, known as standards development organizations.  </a:t>
            </a:r>
          </a:p>
          <a:p>
            <a:pPr eaLnBrk="1" hangingPunct="1">
              <a:spcBef>
                <a:spcPct val="0"/>
              </a:spcBef>
            </a:pPr>
            <a:endParaRPr lang="en-US" altLang="en-US" smtClean="0"/>
          </a:p>
          <a:p>
            <a:pPr eaLnBrk="1" hangingPunct="1">
              <a:spcBef>
                <a:spcPct val="0"/>
              </a:spcBef>
            </a:pPr>
            <a:r>
              <a:rPr lang="en-US" altLang="en-US" smtClean="0"/>
              <a:t>Standards development organizations are composed of a group of stakeholders who get  together to determine standards in a wide variety of areas.  As a simple example, you  know that the electric outlets in the US either have two or three slits arranged in a certain way and that plugs on appliances  are made so they can fit into them.   This is one example of a standard.  </a:t>
            </a:r>
          </a:p>
          <a:p>
            <a:endParaRPr lang="en-US" altLang="en-US"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175C8EB1-D0D9-4540-908B-281690BE620B}" type="slidenum">
              <a:rPr lang="en-US" altLang="en-US"/>
              <a:pPr eaLnBrk="1" hangingPunct="1">
                <a:spcBef>
                  <a:spcPct val="0"/>
                </a:spcBef>
              </a:pPr>
              <a:t>3</a:t>
            </a:fld>
            <a:endParaRPr lang="en-US" altLang="en-US"/>
          </a:p>
        </p:txBody>
      </p:sp>
    </p:spTree>
    <p:extLst>
      <p:ext uri="{BB962C8B-B14F-4D97-AF65-F5344CB8AC3E}">
        <p14:creationId xmlns:p14="http://schemas.microsoft.com/office/powerpoint/2010/main" val="3146960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There are a variety of kinds of standards related to electronic health records that are still in the process of evolving and the organizations that develop these standards are also evolving.  </a:t>
            </a:r>
          </a:p>
          <a:p>
            <a:pPr eaLnBrk="1" hangingPunct="1">
              <a:spcBef>
                <a:spcPct val="0"/>
              </a:spcBef>
            </a:pPr>
            <a:endParaRPr lang="en-US" altLang="en-US" smtClean="0"/>
          </a:p>
          <a:p>
            <a:pPr eaLnBrk="1" hangingPunct="1">
              <a:spcBef>
                <a:spcPct val="0"/>
              </a:spcBef>
            </a:pPr>
            <a:r>
              <a:rPr lang="en-US" altLang="en-US" smtClean="0"/>
              <a:t>The International Organization for Standardization, is,  as its name implies, an international organization.  Because that name would have different abbreviations in different languages, they use the simple abbreviation ISO rather than different abbreviations.</a:t>
            </a:r>
          </a:p>
          <a:p>
            <a:pPr eaLnBrk="1" hangingPunct="1">
              <a:spcBef>
                <a:spcPct val="0"/>
              </a:spcBef>
            </a:pPr>
            <a:endParaRPr lang="en-US" altLang="en-US" smtClean="0"/>
          </a:p>
          <a:p>
            <a:pPr eaLnBrk="1" hangingPunct="1">
              <a:spcBef>
                <a:spcPct val="0"/>
              </a:spcBef>
            </a:pPr>
            <a:endParaRPr lang="en-US" altLang="en-US" smtClean="0"/>
          </a:p>
          <a:p>
            <a:endParaRPr lang="en-US" altLang="en-US"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3DFFD703-786A-44E6-88F0-9DD43E5A1AAF}" type="slidenum">
              <a:rPr lang="en-US" altLang="en-US"/>
              <a:pPr eaLnBrk="1" hangingPunct="1">
                <a:spcBef>
                  <a:spcPct val="0"/>
                </a:spcBef>
              </a:pPr>
              <a:t>4</a:t>
            </a:fld>
            <a:endParaRPr lang="en-US" altLang="en-US"/>
          </a:p>
        </p:txBody>
      </p:sp>
    </p:spTree>
    <p:extLst>
      <p:ext uri="{BB962C8B-B14F-4D97-AF65-F5344CB8AC3E}">
        <p14:creationId xmlns:p14="http://schemas.microsoft.com/office/powerpoint/2010/main" val="3774453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The American National Standards Institute, or ANSI, is a standards development organization in the US.   They are part of the International organization. They have been involved in many of the coding standards for EHRs.</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endParaRPr lang="en-US" altLang="en-US"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DC24049-BE75-4C03-BBFE-8FCE8F1105AA}" type="slidenum">
              <a:rPr lang="en-US" altLang="en-US"/>
              <a:pPr eaLnBrk="1" hangingPunct="1">
                <a:spcBef>
                  <a:spcPct val="0"/>
                </a:spcBef>
              </a:pPr>
              <a:t>5</a:t>
            </a:fld>
            <a:endParaRPr lang="en-US" altLang="en-US"/>
          </a:p>
        </p:txBody>
      </p:sp>
    </p:spTree>
    <p:extLst>
      <p:ext uri="{BB962C8B-B14F-4D97-AF65-F5344CB8AC3E}">
        <p14:creationId xmlns:p14="http://schemas.microsoft.com/office/powerpoint/2010/main" val="9621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HL7 (pronounced H-L-Seven) stands for Health Level 7 and most of the technical communications standards for EHRs follow their standards.   That is, messages from one system to another use the HL7 standard so they can be understood by the different  systems.   HL7 also has developed vocabulary and terminology standards for EHRs.  </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endParaRPr lang="en-US" altLang="en-US"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B8F6424-BEA0-4609-B74B-A00948E0DAF8}" type="slidenum">
              <a:rPr lang="en-US" altLang="en-US"/>
              <a:pPr eaLnBrk="1" hangingPunct="1">
                <a:spcBef>
                  <a:spcPct val="0"/>
                </a:spcBef>
              </a:pPr>
              <a:t>6</a:t>
            </a:fld>
            <a:endParaRPr lang="en-US" altLang="en-US"/>
          </a:p>
        </p:txBody>
      </p:sp>
    </p:spTree>
    <p:extLst>
      <p:ext uri="{BB962C8B-B14F-4D97-AF65-F5344CB8AC3E}">
        <p14:creationId xmlns:p14="http://schemas.microsoft.com/office/powerpoint/2010/main" val="2415581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In the last few years, with the push for standards, there was a standards-setting group that worked with the Certification Commission for Healthcare Information Technology.  This group, known as HITSP (pronounced Hits-Pee), had a contract with the Office of the National Coordinator for Health Information Technology, but that contract ended in the spring of 2010.  The Health IT Standards Committee now provides advice to the National Coordinator and  is going to be the main developer of standards for EHRs.</a:t>
            </a:r>
          </a:p>
          <a:p>
            <a:pPr eaLnBrk="1" hangingPunct="1">
              <a:spcBef>
                <a:spcPct val="0"/>
              </a:spcBef>
            </a:pPr>
            <a:endParaRPr lang="en-US" altLang="en-US" smtClean="0"/>
          </a:p>
          <a:p>
            <a:pPr eaLnBrk="1" hangingPunct="1">
              <a:spcBef>
                <a:spcPct val="0"/>
              </a:spcBef>
            </a:pPr>
            <a:r>
              <a:rPr lang="en-US" altLang="en-US" smtClean="0"/>
              <a:t>Members of the three professional organizations that we discussed  in the first lecture have been actively involved with this standard setting activity over the years, as well as with policy decisions related to EHRs.</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endParaRPr lang="en-US" altLang="en-US" smtClean="0"/>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3D6D9C9-C674-4251-A7D2-8ADB3C1DC8A0}" type="slidenum">
              <a:rPr lang="en-US" altLang="en-US"/>
              <a:pPr eaLnBrk="1" hangingPunct="1">
                <a:spcBef>
                  <a:spcPct val="0"/>
                </a:spcBef>
              </a:pPr>
              <a:t>7</a:t>
            </a:fld>
            <a:endParaRPr lang="en-US" altLang="en-US"/>
          </a:p>
        </p:txBody>
      </p:sp>
    </p:spTree>
    <p:extLst>
      <p:ext uri="{BB962C8B-B14F-4D97-AF65-F5344CB8AC3E}">
        <p14:creationId xmlns:p14="http://schemas.microsoft.com/office/powerpoint/2010/main" val="1088166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The National Institute of Standards and Technology or NIST  is an agency within the US Department of Commerce.  It is not a standards developing organization like the other ones we just described but it does research and develops recommendations for measurement standards in a variety of areas.  In 2010 it developed a draft guidance on how to assess the usability of EHRs (pronounced E-H-Rs).  In the future as these recommendations get refined it will likely provide guidance to both EHR vendors and local sites like hospitals and doctors offices on how to design and configure EHRs to make them easier to use.  </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endParaRPr lang="en-US" altLang="en-US"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6B104522-5852-4B86-A847-2308AA9539D0}" type="slidenum">
              <a:rPr lang="en-US" altLang="en-US"/>
              <a:pPr eaLnBrk="1" hangingPunct="1">
                <a:spcBef>
                  <a:spcPct val="0"/>
                </a:spcBef>
              </a:pPr>
              <a:t>8</a:t>
            </a:fld>
            <a:endParaRPr lang="en-US" altLang="en-US"/>
          </a:p>
        </p:txBody>
      </p:sp>
    </p:spTree>
    <p:extLst>
      <p:ext uri="{BB962C8B-B14F-4D97-AF65-F5344CB8AC3E}">
        <p14:creationId xmlns:p14="http://schemas.microsoft.com/office/powerpoint/2010/main" val="446073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word interoperability refers to seamless communication between systems.  In the past, and even today, health information technology has been anything but seamless. As the standards development organizations do their work, we can expect that in the future we will take interoperable standards for granted as we do with our plug and play devices today.</a:t>
            </a:r>
          </a:p>
          <a:p>
            <a:endParaRPr lang="en-US" altLang="en-US"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F905B5E4-1AED-47BA-85B1-E8FC15421F9B}" type="slidenum">
              <a:rPr lang="en-US" altLang="en-US"/>
              <a:pPr eaLnBrk="1" hangingPunct="1">
                <a:spcBef>
                  <a:spcPct val="0"/>
                </a:spcBef>
              </a:pPr>
              <a:t>9</a:t>
            </a:fld>
            <a:endParaRPr lang="en-US" altLang="en-US"/>
          </a:p>
        </p:txBody>
      </p:sp>
    </p:spTree>
    <p:extLst>
      <p:ext uri="{BB962C8B-B14F-4D97-AF65-F5344CB8AC3E}">
        <p14:creationId xmlns:p14="http://schemas.microsoft.com/office/powerpoint/2010/main" val="1098359201"/>
      </p:ext>
    </p:extLst>
  </p:cSld>
  <p:clrMapOvr>
    <a:masterClrMapping/>
  </p:clrMapOvr>
</p:notes>
</file>

<file path=ppt/slideLayouts/_rels/slideLayout1.xml.rels><?xml version="1.0" encoding="UTF-8" standalone="no"?>
<Relationships xmlns="http://schemas.openxmlformats.org/package/2006/relationships">
<Relationship Id="rId1" Target="../slideMasters/slideMaster1.xml" Type="http://schemas.openxmlformats.org/officeDocument/2006/relationships/slideMaster"/>
<Relationship Id="rId2" Target="../media/image1.jpeg" Type="http://schemas.openxmlformats.org/officeDocument/2006/relationships/image"/>
</Relationships>

</file>

<file path=ppt/slideLayouts/_rels/slideLayout10.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1.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13.xml.rels><?xml version="1.0" encoding="UTF-8" standalone="no"?>
<Relationships xmlns="http://schemas.openxmlformats.org/package/2006/relationships">
<Relationship Id="rId1" Target="../slideMasters/slideMaster1.xml" Type="http://schemas.openxmlformats.org/officeDocument/2006/relationships/slideMaster"/>
<Relationship Id="rId2" Target="http://accessibility.psu.edu/microsoftoffice/powerpoint/" TargetMode="External" Type="http://schemas.openxmlformats.org/officeDocument/2006/relationships/hyperlink"/>
</Relationships>

</file>

<file path=ppt/slideLayouts/_rels/slideLayout2.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3.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4.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5.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6.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7.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8.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_rels/slideLayout9.xml.rels><?xml version="1.0" encoding="UTF-8" standalone="no"?>
<Relationships xmlns="http://schemas.openxmlformats.org/package/2006/relationships">
<Relationship Id="rId1" Target="../slideMasters/slideMaster1.xml" Type="http://schemas.openxmlformats.org/officeDocument/2006/relationships/slideMaster"/>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516381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6655996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33642301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21001211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rPr>
              <a:t>Creating a Custom Layout</a:t>
            </a:r>
          </a:p>
          <a:p>
            <a:r>
              <a:rPr lang="en-US" dirty="0">
                <a:solidFill>
                  <a:prstClr val="black"/>
                </a:solidFill>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rPr>
              <a:t>To create a custom new layout, </a:t>
            </a:r>
            <a:r>
              <a:rPr lang="en-US" b="1" dirty="0">
                <a:solidFill>
                  <a:prstClr val="black"/>
                </a:solidFill>
              </a:rPr>
              <a:t>in the Slide Master view </a:t>
            </a:r>
            <a:r>
              <a:rPr lang="en-US" dirty="0">
                <a:solidFill>
                  <a:prstClr val="black"/>
                </a:solidFill>
              </a:rPr>
              <a:t>do the following:</a:t>
            </a:r>
          </a:p>
          <a:p>
            <a:pPr marL="214313" indent="-214313">
              <a:buFont typeface="Arial" panose="020B0604020202020204" pitchFamily="34" charset="0"/>
              <a:buChar char="•"/>
            </a:pPr>
            <a:r>
              <a:rPr lang="en-US" b="1" dirty="0">
                <a:solidFill>
                  <a:prstClr val="black"/>
                </a:solidFill>
              </a:rPr>
              <a:t>DUPLICATE</a:t>
            </a:r>
            <a:r>
              <a:rPr lang="en-US" dirty="0">
                <a:solidFill>
                  <a:prstClr val="black"/>
                </a:solidFill>
              </a:rPr>
              <a:t> an existing layout to create a new layout.</a:t>
            </a:r>
          </a:p>
          <a:p>
            <a:pPr marL="214313" indent="-214313">
              <a:buFont typeface="Arial" panose="020B0604020202020204" pitchFamily="34" charset="0"/>
              <a:buChar char="•"/>
            </a:pPr>
            <a:r>
              <a:rPr lang="en-US" b="1" dirty="0">
                <a:solidFill>
                  <a:prstClr val="black"/>
                </a:solidFill>
              </a:rPr>
              <a:t>RENAME</a:t>
            </a:r>
            <a:r>
              <a:rPr lang="en-US" dirty="0">
                <a:solidFill>
                  <a:prstClr val="black"/>
                </a:solidFill>
              </a:rPr>
              <a:t> the new layout.</a:t>
            </a:r>
          </a:p>
          <a:p>
            <a:pPr marL="214313" indent="-214313">
              <a:buFont typeface="Arial" panose="020B0604020202020204" pitchFamily="34" charset="0"/>
              <a:buChar char="•"/>
            </a:pPr>
            <a:r>
              <a:rPr lang="en-US" b="1" dirty="0">
                <a:solidFill>
                  <a:prstClr val="black"/>
                </a:solidFill>
              </a:rPr>
              <a:t>Insert or Remove as appropriate PLACEHOLDERS </a:t>
            </a:r>
            <a:r>
              <a:rPr lang="en-US" dirty="0">
                <a:solidFill>
                  <a:prstClr val="black"/>
                </a:solidFill>
              </a:rPr>
              <a:t>on your new layout, resizing &amp; formatting as appropriate. </a:t>
            </a:r>
            <a:r>
              <a:rPr lang="en-US" sz="1600" dirty="0">
                <a:solidFill>
                  <a:prstClr val="black"/>
                </a:solidFill>
              </a:rPr>
              <a:t>(Do not edit your content in the slide master. All content should be edited in the normal presentation design view.) </a:t>
            </a:r>
            <a:r>
              <a:rPr lang="en-US" b="1" dirty="0">
                <a:solidFill>
                  <a:prstClr val="black"/>
                </a:solidFill>
              </a:rPr>
              <a:t>NEVER REMOVE THE LAYOUT’S TITLE CONTAINER</a:t>
            </a:r>
            <a:r>
              <a:rPr lang="en-US" dirty="0">
                <a:solidFill>
                  <a:prstClr val="black"/>
                </a:solidFill>
              </a:rPr>
              <a:t>. </a:t>
            </a:r>
            <a:r>
              <a:rPr lang="en-US" sz="1600" dirty="0">
                <a:solidFill>
                  <a:prstClr val="black"/>
                </a:solidFill>
              </a:rPr>
              <a:t>(It can be resized or formatted, but never removed.)</a:t>
            </a:r>
            <a:endParaRPr lang="en-US" dirty="0">
              <a:solidFill>
                <a:prstClr val="black"/>
              </a:solidFill>
            </a:endParaRPr>
          </a:p>
          <a:p>
            <a:pPr marL="214313" indent="-214313">
              <a:buFont typeface="Arial" panose="020B0604020202020204" pitchFamily="34" charset="0"/>
              <a:buChar char="•"/>
            </a:pPr>
            <a:r>
              <a:rPr lang="en-US" dirty="0">
                <a:solidFill>
                  <a:prstClr val="black"/>
                </a:solidFill>
              </a:rPr>
              <a:t>Check the </a:t>
            </a:r>
            <a:r>
              <a:rPr lang="en-US" b="1" dirty="0">
                <a:solidFill>
                  <a:prstClr val="black"/>
                </a:solidFill>
              </a:rPr>
              <a:t>READING ORDER </a:t>
            </a:r>
            <a:r>
              <a:rPr lang="en-US" dirty="0">
                <a:solidFill>
                  <a:prstClr val="black"/>
                </a:solidFill>
              </a:rPr>
              <a:t>of your new layout. (</a:t>
            </a:r>
            <a:r>
              <a:rPr lang="en-US" sz="1350" u="sng" dirty="0">
                <a:solidFill>
                  <a:prstClr val="black"/>
                </a:solidFill>
                <a:latin typeface="Arial"/>
                <a:hlinkClick r:id="rId2"/>
              </a:rPr>
              <a:t>http://accessibility.psu.edu/microsoftoffice/powerpoint/</a:t>
            </a:r>
            <a:r>
              <a:rPr lang="en-US" sz="1350" dirty="0">
                <a:solidFill>
                  <a:prstClr val="black"/>
                </a:solidFill>
                <a:latin typeface="Arial"/>
              </a:rPr>
              <a:t>) </a:t>
            </a:r>
            <a:r>
              <a:rPr lang="en-US" dirty="0">
                <a:solidFill>
                  <a:prstClr val="black"/>
                </a:solidFill>
              </a:rPr>
              <a:t>Reorder as appropriate so the slide layout’s </a:t>
            </a:r>
            <a:r>
              <a:rPr lang="en-US" b="1" dirty="0">
                <a:solidFill>
                  <a:prstClr val="black"/>
                </a:solidFill>
              </a:rPr>
              <a:t>TITLE is read first</a:t>
            </a:r>
            <a:r>
              <a:rPr lang="en-US" dirty="0">
                <a:solidFill>
                  <a:prstClr val="black"/>
                </a:solidFill>
              </a:rPr>
              <a:t>.</a:t>
            </a:r>
          </a:p>
          <a:p>
            <a:pPr marL="214313" indent="-214313">
              <a:buFont typeface="Arial" panose="020B0604020202020204" pitchFamily="34" charset="0"/>
              <a:buChar char="•"/>
            </a:pPr>
            <a:r>
              <a:rPr lang="en-US" b="1" dirty="0">
                <a:solidFill>
                  <a:prstClr val="black"/>
                </a:solidFill>
              </a:rPr>
              <a:t>SAVE</a:t>
            </a:r>
            <a:r>
              <a:rPr lang="en-US" dirty="0">
                <a:solidFill>
                  <a:prstClr val="black"/>
                </a:solidFill>
              </a:rPr>
              <a:t> your presentation.</a:t>
            </a:r>
          </a:p>
          <a:p>
            <a:pPr marL="214313" indent="-214313">
              <a:buFont typeface="Arial" panose="020B0604020202020204" pitchFamily="34" charset="0"/>
              <a:buChar char="•"/>
            </a:pPr>
            <a:r>
              <a:rPr lang="en-US" b="1" dirty="0">
                <a:solidFill>
                  <a:prstClr val="black"/>
                </a:solidFill>
              </a:rPr>
              <a:t>Close the Master View </a:t>
            </a:r>
            <a:r>
              <a:rPr lang="en-US" dirty="0">
                <a:solidFill>
                  <a:prstClr val="black"/>
                </a:solidFill>
              </a:rPr>
              <a:t>and return to your normal editing (design) view.</a:t>
            </a:r>
          </a:p>
          <a:p>
            <a:pPr marL="214313" indent="-214313">
              <a:buFont typeface="Arial" panose="020B0604020202020204" pitchFamily="34" charset="0"/>
              <a:buChar char="•"/>
            </a:pPr>
            <a:r>
              <a:rPr lang="en-US" b="1" dirty="0">
                <a:solidFill>
                  <a:prstClr val="black"/>
                </a:solidFill>
              </a:rPr>
              <a:t>Insert a new slide using </a:t>
            </a:r>
            <a:r>
              <a:rPr lang="en-US" b="1">
                <a:solidFill>
                  <a:prstClr val="black"/>
                </a:solidFill>
              </a:rPr>
              <a:t>your custom-named </a:t>
            </a:r>
            <a:r>
              <a:rPr lang="en-US" b="1" dirty="0">
                <a:solidFill>
                  <a:prstClr val="black"/>
                </a:solidFill>
              </a:rPr>
              <a:t>new layout </a:t>
            </a:r>
            <a:r>
              <a:rPr lang="en-US" dirty="0">
                <a:solidFill>
                  <a:prstClr val="black"/>
                </a:solidFill>
              </a:rPr>
              <a:t>or apply the new layout to an existing slide.</a:t>
            </a:r>
          </a:p>
        </p:txBody>
      </p:sp>
    </p:spTree>
    <p:extLst>
      <p:ext uri="{BB962C8B-B14F-4D97-AF65-F5344CB8AC3E}">
        <p14:creationId xmlns:p14="http://schemas.microsoft.com/office/powerpoint/2010/main" val="413691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999840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51155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48448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757835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24449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015006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74440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569224200"/>
      </p:ext>
    </p:extLst>
  </p:cSld>
  <p:clrMapOvr>
    <a:masterClrMapping/>
  </p:clrMapOvr>
  <p:timing>
    <p:tnLst>
      <p:par>
        <p:cTn id="1" dur="indefinite" restart="never" nodeType="tmRoot"/>
      </p:par>
    </p:tnLst>
  </p:timing>
</p:sldLayout>
</file>

<file path=ppt/slideMasters/_rels/slideMaster1.xml.rels><?xml version="1.0" encoding="UTF-8" standalone="no"?>
<Relationships xmlns="http://schemas.openxmlformats.org/package/2006/relationships">
<Relationship Id="rId1" Target="../slideLayouts/slideLayout1.xml" Type="http://schemas.openxmlformats.org/officeDocument/2006/relationships/slideLayout"/>
<Relationship Id="rId10" Target="../slideLayouts/slideLayout10.xml" Type="http://schemas.openxmlformats.org/officeDocument/2006/relationships/slideLayout"/>
<Relationship Id="rId11" Target="../slideLayouts/slideLayout11.xml" Type="http://schemas.openxmlformats.org/officeDocument/2006/relationships/slideLayout"/>
<Relationship Id="rId12" Target="../slideLayouts/slideLayout12.xml" Type="http://schemas.openxmlformats.org/officeDocument/2006/relationships/slideLayout"/>
<Relationship Id="rId13" Target="../slideLayouts/slideLayout13.xml" Type="http://schemas.openxmlformats.org/officeDocument/2006/relationships/slideLayout"/>
<Relationship Id="rId14" Target="../theme/theme1.xml" Type="http://schemas.openxmlformats.org/officeDocument/2006/relationships/theme"/>
<Relationship Id="rId2" Target="../slideLayouts/slideLayout2.xml" Type="http://schemas.openxmlformats.org/officeDocument/2006/relationships/slideLayout"/>
<Relationship Id="rId3" Target="../slideLayouts/slideLayout3.xml" Type="http://schemas.openxmlformats.org/officeDocument/2006/relationships/slideLayout"/>
<Relationship Id="rId4" Target="../slideLayouts/slideLayout4.xml" Type="http://schemas.openxmlformats.org/officeDocument/2006/relationships/slideLayout"/>
<Relationship Id="rId5" Target="../slideLayouts/slideLayout5.xml" Type="http://schemas.openxmlformats.org/officeDocument/2006/relationships/slideLayout"/>
<Relationship Id="rId6" Target="../slideLayouts/slideLayout6.xml" Type="http://schemas.openxmlformats.org/officeDocument/2006/relationships/slideLayout"/>
<Relationship Id="rId7" Target="../slideLayouts/slideLayout7.xml" Type="http://schemas.openxmlformats.org/officeDocument/2006/relationships/slideLayout"/>
<Relationship Id="rId8" Target="../slideLayouts/slideLayout8.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936039707"/>
      </p:ext>
    </p:extLst>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 id="2147484254" r:id="rId12"/>
    <p:sldLayoutId id="2147484255"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no"?>
<Relationships xmlns="http://schemas.openxmlformats.org/package/2006/relationships">
<Relationship Id="rId1" Target="../slideLayouts/slideLayout1.xml" Type="http://schemas.openxmlformats.org/officeDocument/2006/relationships/slideLayout"/>
<Relationship Id="rId2" Target="../notesSlides/notesSlide1.xml" Type="http://schemas.openxmlformats.org/officeDocument/2006/relationships/notesSlide"/>
<Relationship Id="rId3" Target="http://creativecommons.org/licenses/by-nc-sa/4.0/" TargetMode="External" Type="http://schemas.openxmlformats.org/officeDocument/2006/relationships/hyperlink"/>
</Relationships>

</file>

<file path=ppt/slides/_rels/slide10.xml.rels><?xml version="1.0" encoding="UTF-8" standalone="no"?>
<Relationships xmlns="http://schemas.openxmlformats.org/package/2006/relationships">
<Relationship Id="rId1" Target="../slideLayouts/slideLayout10.xml" Type="http://schemas.openxmlformats.org/officeDocument/2006/relationships/slideLayout"/>
<Relationship Id="rId2" Target="../notesSlides/notesSlide10.xml" Type="http://schemas.openxmlformats.org/officeDocument/2006/relationships/notesSlide"/>
</Relationships>

</file>

<file path=ppt/slides/_rels/slide11.xml.rels><?xml version="1.0" encoding="UTF-8" standalone="no"?>
<Relationships xmlns="http://schemas.openxmlformats.org/package/2006/relationships">
<Relationship Id="rId1" Target="../slideLayouts/slideLayout11.xml" Type="http://schemas.openxmlformats.org/officeDocument/2006/relationships/slideLayout"/>
<Relationship Id="rId2" Target="../notesSlides/notesSlide11.xml" Type="http://schemas.openxmlformats.org/officeDocument/2006/relationships/notesSlide"/>
<Relationship Id="rId3" Target="http://www.nist.gov/healthcare/usability/upload/Draft_EUP_09_28_11.pdf" TargetMode="External" Type="http://schemas.openxmlformats.org/officeDocument/2006/relationships/hyperlink"/>
<Relationship Id="rId4" Target="http://commons.wikimedia.org/wiki/File:3_Outlet_Extension.JPG" TargetMode="External" Type="http://schemas.openxmlformats.org/officeDocument/2006/relationships/hyperlink"/>
</Relationships>

</file>

<file path=ppt/slides/_rels/slide12.xml.rels><?xml version="1.0" encoding="UTF-8" standalone="no"?>
<Relationships xmlns="http://schemas.openxmlformats.org/package/2006/relationships">
<Relationship Id="rId1" Target="../slideLayouts/slideLayout12.xml" Type="http://schemas.openxmlformats.org/officeDocument/2006/relationships/slideLayout"/>
<Relationship Id="rId2" Target="../notesSlides/notesSlide12.xml" Type="http://schemas.openxmlformats.org/officeDocument/2006/relationships/notesSlide"/>
</Relationships>

</file>

<file path=ppt/slides/_rels/slide2.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2.xml" Type="http://schemas.openxmlformats.org/officeDocument/2006/relationships/notesSlide"/>
</Relationships>

</file>

<file path=ppt/slides/_rels/slide3.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3.xml" Type="http://schemas.openxmlformats.org/officeDocument/2006/relationships/notesSlide"/>
<Relationship Id="rId3" Target="../media/image2.jpeg" Type="http://schemas.openxmlformats.org/officeDocument/2006/relationships/image"/>
</Relationships>

</file>

<file path=ppt/slides/_rels/slide4.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4.xml" Type="http://schemas.openxmlformats.org/officeDocument/2006/relationships/notesSlide"/>
</Relationships>

</file>

<file path=ppt/slides/_rels/slide5.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5.xml" Type="http://schemas.openxmlformats.org/officeDocument/2006/relationships/notesSlide"/>
</Relationships>

</file>

<file path=ppt/slides/_rels/slide6.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6.xml" Type="http://schemas.openxmlformats.org/officeDocument/2006/relationships/notesSlide"/>
</Relationships>

</file>

<file path=ppt/slides/_rels/slide7.xml.rels><?xml version="1.0" encoding="UTF-8" standalone="no"?>
<Relationships xmlns="http://schemas.openxmlformats.org/package/2006/relationships">
<Relationship Id="rId1" Target="../slideLayouts/slideLayout2.xml" Type="http://schemas.openxmlformats.org/officeDocument/2006/relationships/slideLayout"/>
<Relationship Id="rId2" Target="../notesSlides/notesSlide7.xml" Type="http://schemas.openxmlformats.org/officeDocument/2006/relationships/notesSlide"/>
</Relationships>

</file>

<file path=ppt/slides/_rels/slide8.xml.rels><?xml version="1.0" encoding="UTF-8" standalone="no"?>
<Relationships xmlns="http://schemas.openxmlformats.org/package/2006/relationships">
<Relationship Id="rId1" Target="../slideLayouts/slideLayout3.xml" Type="http://schemas.openxmlformats.org/officeDocument/2006/relationships/slideLayout"/>
<Relationship Id="rId2" Target="../notesSlides/notesSlide8.xml" Type="http://schemas.openxmlformats.org/officeDocument/2006/relationships/notesSlide"/>
</Relationships>

</file>

<file path=ppt/slides/_rels/slide9.xml.rels><?xml version="1.0" encoding="UTF-8" standalone="no"?>
<Relationships xmlns="http://schemas.openxmlformats.org/package/2006/relationships">
<Relationship Id="rId1" Target="../slideLayouts/slideLayout9.xml" Type="http://schemas.openxmlformats.org/officeDocument/2006/relationships/slideLayout"/>
<Relationship Id="rId2" Target="../notesSlides/notesSlide9.xml" Type="http://schemas.openxmlformats.org/officeDocument/2006/relationships/notesSlide"/>
<Relationship Id="rId3" Target="../media/image2.jpeg" Type="http://schemas.openxmlformats.org/officeDocument/2006/relationships/image"/>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History of Health Information Technology in the U.S.</a:t>
            </a:r>
            <a:endParaRPr lang="en-US" altLang="en-US" smtClean="0"/>
          </a:p>
        </p:txBody>
      </p:sp>
      <p:sp>
        <p:nvSpPr>
          <p:cNvPr id="25603" name="Text Placeholder 2"/>
          <p:cNvSpPr>
            <a:spLocks noGrp="1"/>
          </p:cNvSpPr>
          <p:nvPr>
            <p:ph type="body" sz="half" idx="2"/>
          </p:nvPr>
        </p:nvSpPr>
        <p:spPr/>
        <p:txBody>
          <a:bodyPr/>
          <a:lstStyle/>
          <a:p>
            <a:r>
              <a:rPr lang="en-US" altLang="en-US" smtClean="0"/>
              <a:t>History of Health IT Organizations</a:t>
            </a:r>
            <a:endParaRPr lang="en-US" altLang="en-US" smtClean="0"/>
          </a:p>
        </p:txBody>
      </p:sp>
      <p:sp>
        <p:nvSpPr>
          <p:cNvPr id="25604" name="Text Placeholder 3"/>
          <p:cNvSpPr>
            <a:spLocks noGrp="1"/>
          </p:cNvSpPr>
          <p:nvPr>
            <p:ph type="body" sz="quarter" idx="11"/>
          </p:nvPr>
        </p:nvSpPr>
        <p:spPr/>
        <p:txBody>
          <a:bodyPr/>
          <a:lstStyle/>
          <a:p>
            <a:r>
              <a:rPr lang="en-US" altLang="en-US" dirty="0" smtClean="0"/>
              <a:t>Lecture b – Standards Development Organizations</a:t>
            </a:r>
            <a:endParaRPr lang="en-US" altLang="en-US" dirty="0" smtClean="0"/>
          </a:p>
        </p:txBody>
      </p:sp>
      <p:sp>
        <p:nvSpPr>
          <p:cNvPr id="25605" name="Text Placeholder 4"/>
          <p:cNvSpPr>
            <a:spLocks noGrp="1"/>
          </p:cNvSpPr>
          <p:nvPr>
            <p:ph type="body" sz="quarter" idx="12"/>
          </p:nvPr>
        </p:nvSpPr>
        <p:spPr/>
        <p:txBody>
          <a:bodyPr/>
          <a:lstStyle/>
          <a:p>
            <a:r>
              <a:rPr lang="en-US" smtClean="0"/>
              <a:t>This material (Comp 5 Unit 15) was developed by the University of Alabama at Birmingham, funded by the Department of Health and Human Services, Office of the National Coordinator for Health Information Technology under Award Number 90WT0007. </a:t>
            </a:r>
          </a:p>
          <a:p>
            <a:r>
              <a:rPr lang="en-US" smtClean="0"/>
              <a:t>This work is licensed under the Creative Commons Attribution-NonCommercial-ShareAlike 4.0 International License. To view a copy of this license, visit </a:t>
            </a:r>
            <a:r>
              <a:rPr lang="en-US" smtClean="0">
                <a:hlinkClick r:id="rId3"/>
              </a:rPr>
              <a:t>http://creativecommons.org</a:t>
            </a:r>
            <a:r>
              <a:rPr lang="en-US"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History of Health IT Organizations</a:t>
            </a:r>
            <a:br>
              <a:rPr lang="en-US" altLang="en-US" smtClean="0"/>
            </a:br>
            <a:r>
              <a:rPr lang="en-US" altLang="en-US" smtClean="0"/>
              <a:t>Summary </a:t>
            </a:r>
            <a:endParaRPr lang="en-US" altLang="en-US" smtClean="0"/>
          </a:p>
        </p:txBody>
      </p:sp>
      <p:sp>
        <p:nvSpPr>
          <p:cNvPr id="34819" name="Content Placeholder 2"/>
          <p:cNvSpPr>
            <a:spLocks noGrp="1"/>
          </p:cNvSpPr>
          <p:nvPr>
            <p:ph type="body" sz="quarter" idx="11"/>
          </p:nvPr>
        </p:nvSpPr>
        <p:spPr/>
        <p:txBody>
          <a:bodyPr/>
          <a:lstStyle/>
          <a:p>
            <a:r>
              <a:rPr lang="en-US" altLang="en-US" smtClean="0"/>
              <a:t>Describe the origins, current focus and relationships among some important standards development organizations</a:t>
            </a:r>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413E508-36F2-4B9B-89AA-F994394C5D71}" type="slidenum">
              <a:rPr lang="en-US" altLang="en-US" smtClean="0"/>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History of Health IT Organizations</a:t>
            </a:r>
            <a:br>
              <a:rPr lang="en-US" smtClean="0"/>
            </a:br>
            <a:r>
              <a:rPr lang="en-US" smtClean="0"/>
              <a:t>References – Lecture b</a:t>
            </a:r>
            <a:endParaRPr lang="en-US" dirty="0" smtClean="0"/>
          </a:p>
        </p:txBody>
      </p:sp>
      <p:sp>
        <p:nvSpPr>
          <p:cNvPr id="35846" name="Text Placeholder 5"/>
          <p:cNvSpPr>
            <a:spLocks noGrp="1"/>
          </p:cNvSpPr>
          <p:nvPr>
            <p:ph type="body" sz="quarter" idx="16"/>
          </p:nvPr>
        </p:nvSpPr>
        <p:spPr/>
        <p:txBody>
          <a:bodyPr/>
          <a:lstStyle/>
          <a:p>
            <a:r>
              <a:rPr lang="en-US" altLang="en-US" dirty="0" smtClean="0"/>
              <a:t>References</a:t>
            </a:r>
          </a:p>
          <a:p>
            <a:pPr lvl="1"/>
            <a:r>
              <a:rPr lang="en-US" altLang="en-US" dirty="0" smtClean="0"/>
              <a:t>Schumacher RM, Patterson ES, North R, Zhang J, Lowry SZ, Quinn MT, </a:t>
            </a:r>
            <a:r>
              <a:rPr lang="en-US" altLang="en-US" dirty="0" err="1" smtClean="0"/>
              <a:t>Ramaiah</a:t>
            </a:r>
            <a:r>
              <a:rPr lang="en-US" altLang="en-US" dirty="0" smtClean="0"/>
              <a:t> M. Technical evaluation, testing and validation of the usability of electronic health records. Draft. NIST.  US </a:t>
            </a:r>
            <a:r>
              <a:rPr lang="en-US" altLang="en-US" dirty="0" err="1" smtClean="0"/>
              <a:t>Dept</a:t>
            </a:r>
            <a:r>
              <a:rPr lang="en-US" altLang="en-US" dirty="0" smtClean="0"/>
              <a:t> of Commerce.  2011 Sep 28 [cited 2011 Nov 26]. Available from: </a:t>
            </a:r>
            <a:r>
              <a:rPr lang="en-US" altLang="en-US" dirty="0" smtClean="0">
                <a:hlinkClick r:id="rId3"/>
              </a:rPr>
              <a:t>www.nist.gov</a:t>
            </a:r>
            <a:endParaRPr lang="en-US" altLang="en-US" dirty="0" smtClean="0"/>
          </a:p>
        </p:txBody>
      </p:sp>
      <p:sp>
        <p:nvSpPr>
          <p:cNvPr id="35847" name="Text Placeholder 7"/>
          <p:cNvSpPr>
            <a:spLocks noGrp="1"/>
          </p:cNvSpPr>
          <p:nvPr>
            <p:ph type="body" sz="quarter" idx="20"/>
          </p:nvPr>
        </p:nvSpPr>
        <p:spPr/>
        <p:txBody>
          <a:bodyPr/>
          <a:lstStyle/>
          <a:p>
            <a:r>
              <a:rPr lang="en-US" altLang="en-US" dirty="0" smtClean="0"/>
              <a:t>Images</a:t>
            </a:r>
          </a:p>
          <a:p>
            <a:pPr lvl="1"/>
            <a:r>
              <a:rPr lang="en-US" altLang="en-US" dirty="0" smtClean="0"/>
              <a:t>Slides 2,9: </a:t>
            </a:r>
            <a:r>
              <a:rPr lang="en-US" altLang="en-US" dirty="0" err="1" smtClean="0"/>
              <a:t>Cudzilo</a:t>
            </a:r>
            <a:r>
              <a:rPr lang="en-US" altLang="en-US" dirty="0" smtClean="0"/>
              <a:t>, Andrew, Electrical Socket, CC BY-SA 3.0, Available from: </a:t>
            </a:r>
            <a:r>
              <a:rPr lang="en-US" altLang="en-US" dirty="0" smtClean="0">
                <a:hlinkClick r:id="rId4"/>
              </a:rPr>
              <a:t>commons.wikimedia.org</a:t>
            </a:r>
            <a:r>
              <a:rPr lang="en-US" altLang="en-US" dirty="0" smtClean="0"/>
              <a:t> Source Name: Wikimedia Commons/Photo by Andrew </a:t>
            </a:r>
            <a:r>
              <a:rPr lang="en-US" altLang="en-US" dirty="0" err="1" smtClean="0"/>
              <a:t>Cudzilo</a:t>
            </a:r>
            <a:r>
              <a:rPr lang="en-US" altLang="en-US" dirty="0" smtClean="0"/>
              <a:t> </a:t>
            </a:r>
            <a:endParaRPr lang="en-US" altLang="en-US" dirty="0" smtClean="0"/>
          </a:p>
        </p:txBody>
      </p:sp>
      <p:sp>
        <p:nvSpPr>
          <p:cNvPr id="10" name="Text Placeholder 9"/>
          <p:cNvSpPr>
            <a:spLocks noGrp="1"/>
          </p:cNvSpPr>
          <p:nvPr>
            <p:ph type="body" sz="quarter" idx="21"/>
          </p:nvPr>
        </p:nvSpPr>
        <p:spPr/>
        <p:txBody>
          <a:bodyPr/>
          <a:lstStyle/>
          <a:p>
            <a:endParaRPr lang="en-US"/>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C33D1C2-EAB3-442C-9E64-9D8C84E7A16D}" type="slidenum">
              <a:rPr lang="en-US" altLang="en-US" smtClean="0"/>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IT in the US</a:t>
            </a:r>
            <a:br>
              <a:rPr lang="en-US" dirty="0" smtClean="0"/>
            </a:br>
            <a:r>
              <a:rPr lang="en-US" dirty="0"/>
              <a:t>History of Health IT Organizations</a:t>
            </a:r>
            <a:br>
              <a:rPr lang="en-US" dirty="0"/>
            </a:br>
            <a:r>
              <a:rPr lang="en-US" dirty="0"/>
              <a:t>Lecture </a:t>
            </a:r>
            <a:r>
              <a:rPr lang="en-US" dirty="0" smtClean="0"/>
              <a:t>b</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extLst>
      <p:ext uri="{BB962C8B-B14F-4D97-AF65-F5344CB8AC3E}">
        <p14:creationId xmlns:p14="http://schemas.microsoft.com/office/powerpoint/2010/main" val="2766651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History of Health IT Organizations</a:t>
            </a:r>
            <a:br>
              <a:rPr lang="en-US" smtClean="0"/>
            </a:br>
            <a:r>
              <a:rPr lang="en-US" smtClean="0"/>
              <a:t>Learning Objectives</a:t>
            </a:r>
            <a:endParaRPr lang="en-US" dirty="0" smtClean="0"/>
          </a:p>
        </p:txBody>
      </p:sp>
      <p:sp>
        <p:nvSpPr>
          <p:cNvPr id="26628" name="Text Placeholder 3"/>
          <p:cNvSpPr>
            <a:spLocks noGrp="1"/>
          </p:cNvSpPr>
          <p:nvPr>
            <p:ph sz="quarter" idx="14"/>
          </p:nvPr>
        </p:nvSpPr>
        <p:spPr/>
        <p:txBody>
          <a:bodyPr/>
          <a:lstStyle/>
          <a:p>
            <a:r>
              <a:rPr lang="en-US" altLang="en-US" smtClean="0"/>
              <a:t>Describe the origins, current focus, and relationships among the following standards development organizations: </a:t>
            </a:r>
          </a:p>
          <a:p>
            <a:pPr lvl="1"/>
            <a:r>
              <a:rPr lang="en-US" altLang="en-US" smtClean="0"/>
              <a:t>HL7</a:t>
            </a:r>
          </a:p>
          <a:p>
            <a:pPr lvl="1"/>
            <a:r>
              <a:rPr lang="en-US" altLang="en-US" smtClean="0"/>
              <a:t>HITSP</a:t>
            </a:r>
          </a:p>
          <a:p>
            <a:pPr lvl="1"/>
            <a:r>
              <a:rPr lang="en-US" altLang="en-US" smtClean="0"/>
              <a:t>ONC Health IT Standards Committee</a:t>
            </a:r>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85161F-9467-4EAA-816A-AA248394FD2F}"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6"/>
          <p:cNvSpPr>
            <a:spLocks noGrp="1"/>
          </p:cNvSpPr>
          <p:nvPr>
            <p:ph type="title"/>
          </p:nvPr>
        </p:nvSpPr>
        <p:spPr/>
        <p:txBody>
          <a:bodyPr/>
          <a:lstStyle/>
          <a:p>
            <a:r>
              <a:rPr lang="en-US" altLang="en-US" smtClean="0"/>
              <a:t>Standards Development Organizations</a:t>
            </a:r>
            <a:endParaRPr lang="en-US" altLang="en-US" smtClean="0"/>
          </a:p>
        </p:txBody>
      </p:sp>
      <p:pic>
        <p:nvPicPr>
          <p:cNvPr id="27651" name="Picture Placeholder 9" descr="Picture of a three-outlet extension.   Each outlet has the three standard openings for a three-pronged plug.&#10;&#10;Source: Wikimedia"/>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12976" b="12976"/>
          <a:stretch>
            <a:fillRect/>
          </a:stretch>
        </p:blipFill>
        <p:spPr/>
      </p:pic>
      <p:sp>
        <p:nvSpPr>
          <p:cNvPr id="27652" name="Text Placeholder 8"/>
          <p:cNvSpPr>
            <a:spLocks noGrp="1"/>
          </p:cNvSpPr>
          <p:nvPr>
            <p:ph type="body" sz="quarter" idx="32"/>
          </p:nvPr>
        </p:nvSpPr>
        <p:spPr/>
        <p:txBody>
          <a:bodyPr/>
          <a:lstStyle/>
          <a:p>
            <a:r>
              <a:rPr lang="en-US" altLang="en-US" smtClean="0"/>
              <a:t>Photo by Andrew Cudzilo</a:t>
            </a:r>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BFDA597-1D95-47BF-800B-C266C62E6732}"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smtClean="0"/>
              <a:t>Standards Development Organizations 2</a:t>
            </a:r>
            <a:endParaRPr lang="en-US" altLang="en-US" dirty="0" smtClean="0"/>
          </a:p>
        </p:txBody>
      </p:sp>
      <p:sp>
        <p:nvSpPr>
          <p:cNvPr id="28675" name="Text Placeholder 7"/>
          <p:cNvSpPr>
            <a:spLocks noGrp="1"/>
          </p:cNvSpPr>
          <p:nvPr>
            <p:ph sz="quarter" idx="14"/>
          </p:nvPr>
        </p:nvSpPr>
        <p:spPr/>
        <p:txBody>
          <a:bodyPr/>
          <a:lstStyle/>
          <a:p>
            <a:r>
              <a:rPr lang="en-US" altLang="en-US" dirty="0" smtClean="0"/>
              <a:t>International Organization for Standardization (ISO)</a:t>
            </a:r>
            <a:endParaRPr lang="en-US" altLang="en-US" dirty="0" smtClean="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65A6430-A7C5-4033-A135-C48AA790A8DF}" type="slidenum">
              <a:rPr lang="en-US" altLang="en-US" smtClean="0"/>
              <a:pPr/>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t>Standards Development Organizations 3</a:t>
            </a:r>
            <a:endParaRPr lang="en-US" altLang="en-US" dirty="0" smtClean="0"/>
          </a:p>
        </p:txBody>
      </p:sp>
      <p:sp>
        <p:nvSpPr>
          <p:cNvPr id="29699" name="Text Placeholder 7"/>
          <p:cNvSpPr>
            <a:spLocks noGrp="1"/>
          </p:cNvSpPr>
          <p:nvPr>
            <p:ph sz="quarter" idx="14"/>
          </p:nvPr>
        </p:nvSpPr>
        <p:spPr/>
        <p:txBody>
          <a:bodyPr/>
          <a:lstStyle/>
          <a:p>
            <a:r>
              <a:rPr lang="en-US" altLang="en-US" dirty="0" smtClean="0"/>
              <a:t>American National Standards Institute (ANSI)</a:t>
            </a:r>
            <a:endParaRPr lang="en-US" altLang="en-US" dirty="0" smtClean="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9C1C1CE-9960-4319-869A-9EEDD9FC73DC}" type="slidenum">
              <a:rPr lang="en-US" altLang="en-US" smtClean="0"/>
              <a:pPr/>
              <a:t>5</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Standards Development Organizations 4</a:t>
            </a:r>
            <a:endParaRPr lang="en-US" altLang="en-US" dirty="0" smtClean="0"/>
          </a:p>
        </p:txBody>
      </p:sp>
      <p:sp>
        <p:nvSpPr>
          <p:cNvPr id="30723" name="Text Placeholder 7"/>
          <p:cNvSpPr>
            <a:spLocks noGrp="1"/>
          </p:cNvSpPr>
          <p:nvPr>
            <p:ph sz="quarter" idx="14"/>
          </p:nvPr>
        </p:nvSpPr>
        <p:spPr/>
        <p:txBody>
          <a:bodyPr/>
          <a:lstStyle/>
          <a:p>
            <a:r>
              <a:rPr lang="en-US" altLang="en-US" dirty="0" smtClean="0"/>
              <a:t>Health Level 7 (HL7)</a:t>
            </a:r>
            <a:endParaRPr lang="en-US" altLang="en-US" dirty="0" smtClean="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216EA0B-DE46-4382-B872-DD001ABA3535}" type="slidenum">
              <a:rPr lang="en-US" altLang="en-US" smtClean="0"/>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Standards Development Organizations 5</a:t>
            </a:r>
            <a:endParaRPr lang="en-US" altLang="en-US" dirty="0" smtClean="0"/>
          </a:p>
        </p:txBody>
      </p:sp>
      <p:sp>
        <p:nvSpPr>
          <p:cNvPr id="31747" name="Text Placeholder 7"/>
          <p:cNvSpPr>
            <a:spLocks noGrp="1"/>
          </p:cNvSpPr>
          <p:nvPr>
            <p:ph sz="quarter" idx="14"/>
          </p:nvPr>
        </p:nvSpPr>
        <p:spPr/>
        <p:txBody>
          <a:bodyPr/>
          <a:lstStyle/>
          <a:p>
            <a:r>
              <a:rPr lang="en-US" altLang="en-US" dirty="0" smtClean="0"/>
              <a:t>Health Information Technology Standards Panel (HITSP)</a:t>
            </a:r>
          </a:p>
          <a:p>
            <a:r>
              <a:rPr lang="en-US" altLang="en-US" dirty="0" smtClean="0"/>
              <a:t>Health IT Standards Committee</a:t>
            </a:r>
            <a:endParaRPr lang="en-US" altLang="en-US" dirty="0" smtClean="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6983AAE-62FF-4C9B-9217-DF950B0D7531}" type="slidenum">
              <a:rPr lang="en-US" altLang="en-US" smtClean="0"/>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National Institute of Standards and Technology (NIST)</a:t>
            </a:r>
            <a:endParaRPr lang="en-US" altLang="en-US" smtClean="0"/>
          </a:p>
        </p:txBody>
      </p:sp>
      <p:sp>
        <p:nvSpPr>
          <p:cNvPr id="32771" name="Text Placeholder 7"/>
          <p:cNvSpPr>
            <a:spLocks noGrp="1"/>
          </p:cNvSpPr>
          <p:nvPr>
            <p:ph sz="quarter" idx="14"/>
          </p:nvPr>
        </p:nvSpPr>
        <p:spPr/>
        <p:txBody>
          <a:bodyPr/>
          <a:lstStyle/>
          <a:p>
            <a:r>
              <a:rPr lang="en-US" altLang="en-US" dirty="0" smtClean="0"/>
              <a:t>EHR usability testing</a:t>
            </a:r>
          </a:p>
          <a:p>
            <a:r>
              <a:rPr lang="en-US" altLang="en-US" dirty="0" smtClean="0"/>
              <a:t>Developed draft guidance (2010)</a:t>
            </a:r>
          </a:p>
          <a:p>
            <a:r>
              <a:rPr lang="en-US" altLang="en-US" dirty="0" smtClean="0"/>
              <a:t>Affects vendors and local configuration</a:t>
            </a:r>
            <a:endParaRPr lang="en-US" altLang="en-US" dirty="0" smtClean="0"/>
          </a:p>
        </p:txBody>
      </p:sp>
      <p:sp>
        <p:nvSpPr>
          <p:cNvPr id="8" name="Text Placeholder 7"/>
          <p:cNvSpPr>
            <a:spLocks noGrp="1"/>
          </p:cNvSpPr>
          <p:nvPr>
            <p:ph type="body" sz="quarter" idx="32"/>
          </p:nvPr>
        </p:nvSpPr>
        <p:spPr/>
        <p:txBody>
          <a:bodyPr/>
          <a:lstStyle/>
          <a:p>
            <a:r>
              <a:rPr lang="en-US" altLang="en-US" dirty="0"/>
              <a:t>Source: </a:t>
            </a:r>
            <a:r>
              <a:rPr lang="en-US" altLang="en-US" dirty="0" smtClean="0"/>
              <a:t>	(</a:t>
            </a:r>
            <a:r>
              <a:rPr lang="en-US" altLang="en-US" dirty="0"/>
              <a:t>Schumacher et al., 2011</a:t>
            </a:r>
            <a:r>
              <a:rPr lang="en-US" altLang="en-US" dirty="0" smtClean="0"/>
              <a:t>)</a:t>
            </a:r>
            <a:endParaRPr lang="en-US" altLang="en-US"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823A4A5-0E8D-4340-A3B7-B59422B9328B}" type="slidenum">
              <a:rPr lang="en-US" altLang="en-US" smtClean="0"/>
              <a:pPr/>
              <a:t>8</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6"/>
          <p:cNvSpPr>
            <a:spLocks noGrp="1"/>
          </p:cNvSpPr>
          <p:nvPr>
            <p:ph type="title"/>
          </p:nvPr>
        </p:nvSpPr>
        <p:spPr/>
        <p:txBody>
          <a:bodyPr/>
          <a:lstStyle/>
          <a:p>
            <a:r>
              <a:rPr lang="en-US" altLang="en-US" smtClean="0"/>
              <a:t>Interoperability </a:t>
            </a:r>
            <a:endParaRPr lang="en-US" altLang="en-US" smtClean="0"/>
          </a:p>
        </p:txBody>
      </p:sp>
      <p:pic>
        <p:nvPicPr>
          <p:cNvPr id="33795" name="Picture Placeholder 9" descr="Picture of a three-outlet extension.   Each outlet has the three standard openings for a three-pronged plug.&#10;Photo by Andrew Cudzilo&#10;Source: Wikimedia"/>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12976" b="12976"/>
          <a:stretch>
            <a:fillRect/>
          </a:stretch>
        </p:blipFill>
        <p:spPr/>
      </p:pic>
      <p:sp>
        <p:nvSpPr>
          <p:cNvPr id="33796" name="Text Placeholder 8"/>
          <p:cNvSpPr>
            <a:spLocks noGrp="1"/>
          </p:cNvSpPr>
          <p:nvPr>
            <p:ph type="body" sz="quarter" idx="32"/>
          </p:nvPr>
        </p:nvSpPr>
        <p:spPr/>
        <p:txBody>
          <a:bodyPr/>
          <a:lstStyle/>
          <a:p>
            <a:r>
              <a:rPr lang="en-US" altLang="en-US" smtClean="0"/>
              <a:t>Photo by Andrew Cudzilo</a:t>
            </a:r>
            <a:endParaRPr lang="en-US" altLang="en-US" dirty="0"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6A6D422-45F2-4F5C-BD03-FC755DAAC9AA}" type="slidenum">
              <a:rPr lang="en-US" altLang="en-US" smtClean="0"/>
              <a:pPr/>
              <a:t>9</a:t>
            </a:fld>
            <a:endParaRPr lang="en-US" alt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0"/>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0cnVlIi8+DQoJCTx1aXNob3cgbmFtZT0icHJlc2VudGVyZW1haWwiIHZhbHVlPSJmYWxzZSIvPg0KCQk8dWlzaG93IG5hbWU9InByZXNlbnRlcmJpbyIgdmFsdWU9ImZhbHNlIi8+DQoJCTx1aXNob3cgbmFtZT0iY29tcGFueWxvZ28iIHZhbHVlPSJmYWxzZSIvPg0KCQk8dWlzaG93IG5hbWU9InNpZGViYXIiIHZhbHVlPSJ0cnVlIi8+DQoJCTx1aXNob3cgbmFtZT0ib3V0bGluZSIgdmFsdWU9InRydWUiLz4NCgkJPHVpc2hvdyBuYW1lPSJ0aHVtYm5haWwiIHZhbHVlPSJ0cnVlIi8+DQoJCTx1aXNob3cgbmFtZT0ibm90ZXMiIHZhbHVlPSJ0cnVlIi8+DQoJCTx1aXNob3cgbmFtZT0ic2VhcmNoIiB2YWx1ZT0idHJ1ZSIvPg0KCQk8dWlzaG93IG5hbWU9InF1aXoiIHZhbHVlPSJmYWxz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MMPROD_UIDATA" val="&lt;database version=&quot;7.0&quot;&gt;&lt;object type=&quot;1&quot; unique_id=&quot;10001&quot;&gt;&lt;property id=&quot;20141&quot; value=&quot;comp5_unit16b_lecture_slide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Lorrinda Khan\Desktop\VERSION 3 UPLOAD ONE FROM DAN\comp 5\unit16&quot;/&gt;&lt;property id=&quot;20250&quot; value=&quot;0&quot;/&gt;&lt;property id=&quot;20251&quot; value=&quot;1&quot;/&gt;&lt;property id=&quot;20259&quot; value=&quot;0&quot;/&gt;&lt;object type=&quot;8&quot; unique_id=&quot;11690&quot;&gt;&lt;/object&gt;&lt;object type=&quot;2&quot; unique_id=&quot;11691&quot;&gt;&lt;object type=&quot;3&quot; unique_id=&quot;11692&quot;&gt;&lt;property id=&quot;20148&quot; value=&quot;5&quot;/&gt;&lt;property id=&quot;20300&quot; value=&quot;Slide 1 - &amp;quot;History of Health Information Technology in the U.S.&amp;quot;&quot;/&gt;&lt;property id=&quot;20307&quot; value=&quot;256&quot;/&gt;&lt;property id=&quot;20309&quot; value=&quot;-1&quot;/&gt;&lt;/object&gt;&lt;object type=&quot;3&quot; unique_id=&quot;11701&quot;&gt;&lt;property id=&quot;20148&quot; value=&quot;5&quot;/&gt;&lt;property id=&quot;20300&quot; value=&quot;Slide 10 - &amp;quot;History of Health IT Organizations&amp;#x0D;&amp;#x0A;Summary &amp;quot;&quot;/&gt;&lt;property id=&quot;20307&quot; value=&quot;270&quot;/&gt;&lt;property id=&quot;20309&quot; value=&quot;-1&quot;/&gt;&lt;/object&gt;&lt;object type=&quot;3&quot; unique_id=&quot;11702&quot;&gt;&lt;property id=&quot;20148&quot; value=&quot;5&quot;/&gt;&lt;property id=&quot;20300&quot; value=&quot;Slide 11 - &amp;quot;History of Health IT Organizations&amp;#x0D;&amp;#x0A;References – Lecture b&amp;quot;&quot;/&gt;&lt;property id=&quot;20307&quot; value=&quot;267&quot;/&gt;&lt;property id=&quot;20309&quot; value=&quot;-1&quot;/&gt;&lt;/object&gt;&lt;object type=&quot;3&quot; unique_id=&quot;15318&quot;&gt;&lt;property id=&quot;20148&quot; value=&quot;5&quot;/&gt;&lt;property id=&quot;20300&quot; value=&quot;Slide 3 - &amp;quot;Standards Development Organizations&amp;quot;&quot;/&gt;&lt;property id=&quot;20307&quot; value=&quot;272&quot;/&gt;&lt;property id=&quot;20309&quot; value=&quot;-1&quot;/&gt;&lt;/object&gt;&lt;object type=&quot;3&quot; unique_id=&quot;15487&quot;&gt;&lt;property id=&quot;20148&quot; value=&quot;5&quot;/&gt;&lt;property id=&quot;20300&quot; value=&quot;Slide 4 - &amp;quot;Standards Development Organizations 2&amp;quot;&quot;/&gt;&lt;property id=&quot;20307&quot; value=&quot;273&quot;/&gt;&lt;property id=&quot;20309&quot; value=&quot;-1&quot;/&gt;&lt;/object&gt;&lt;object type=&quot;3&quot; unique_id=&quot;15488&quot;&gt;&lt;property id=&quot;20148&quot; value=&quot;5&quot;/&gt;&lt;property id=&quot;20300&quot; value=&quot;Slide 5 - &amp;quot;Standards Development Organizations 3&amp;quot;&quot;/&gt;&lt;property id=&quot;20307&quot; value=&quot;274&quot;/&gt;&lt;property id=&quot;20309&quot; value=&quot;-1&quot;/&gt;&lt;/object&gt;&lt;object type=&quot;3&quot; unique_id=&quot;15489&quot;&gt;&lt;property id=&quot;20148&quot; value=&quot;5&quot;/&gt;&lt;property id=&quot;20300&quot; value=&quot;Slide 6 - &amp;quot;Standards Development Organizations 4&amp;quot;&quot;/&gt;&lt;property id=&quot;20307&quot; value=&quot;275&quot;/&gt;&lt;property id=&quot;20309&quot; value=&quot;-1&quot;/&gt;&lt;/object&gt;&lt;object type=&quot;3&quot; unique_id=&quot;15490&quot;&gt;&lt;property id=&quot;20148&quot; value=&quot;5&quot;/&gt;&lt;property id=&quot;20300&quot; value=&quot;Slide 7 - &amp;quot;Standards Development Organizations 5&amp;quot;&quot;/&gt;&lt;property id=&quot;20307&quot; value=&quot;276&quot;/&gt;&lt;property id=&quot;20309&quot; value=&quot;-1&quot;/&gt;&lt;/object&gt;&lt;object type=&quot;3&quot; unique_id=&quot;15491&quot;&gt;&lt;property id=&quot;20148&quot; value=&quot;5&quot;/&gt;&lt;property id=&quot;20300&quot; value=&quot;Slide 9 - &amp;quot;Interoperability &amp;quot;&quot;/&gt;&lt;property id=&quot;20307&quot; value=&quot;277&quot;/&gt;&lt;property id=&quot;20309&quot; value=&quot;-1&quot;/&gt;&lt;/object&gt;&lt;object type=&quot;3&quot; unique_id=&quot;15492&quot;&gt;&lt;property id=&quot;20148&quot; value=&quot;5&quot;/&gt;&lt;property id=&quot;20300&quot; value=&quot;Slide 2 - &amp;quot;History of Health IT Organizations&amp;#x0D;&amp;#x0A;Learning Objectives&amp;quot;&quot;/&gt;&lt;property id=&quot;20307&quot; value=&quot;279&quot;/&gt;&lt;property id=&quot;20309&quot; value=&quot;-1&quot;/&gt;&lt;/object&gt;&lt;object type=&quot;3&quot; unique_id=&quot;15493&quot;&gt;&lt;property id=&quot;20148&quot; value=&quot;5&quot;/&gt;&lt;property id=&quot;20300&quot; value=&quot;Slide 8 - &amp;quot;National Institute of Standards and Technology (NIST)&amp;quot;&quot;/&gt;&lt;property id=&quot;20307&quot; value=&quot;278&quot;/&gt;&lt;property id=&quot;20309&quot; value=&quot;-1&quot;/&gt;&lt;/object&gt;&lt;object type=&quot;3&quot; unique_id=&quot;15538&quot;&gt;&lt;property id=&quot;20148&quot; value=&quot;5&quot;/&gt;&lt;property id=&quot;20300&quot; value=&quot;Slide 12 - &amp;quot;History of Health IT in the US&amp;#x0D;&amp;#x0A;History of Health IT Organizations&amp;#x0D;&amp;#x0A;Lecture b&amp;quot;&quot;/&gt;&lt;property id=&quot;20307&quot; value=&quot;280&quot;/&gt;&lt;/object&gt;&lt;/object&gt;&lt;object type=&quot;10&quot; unique_id=&quot;15533&quot;&gt;&lt;object type=&quot;11&quot; unique_id=&quot;15534&quot;&gt;&lt;property id=&quot;20180&quot; value=&quot;1&quot;/&gt;&lt;property id=&quot;20181&quot; value=&quot;1&quot;/&gt;&lt;property id=&quot;20182&quot; value=&quot;0&quot;/&gt;&lt;property id=&quot;20183&quot; value=&quot;1&quot;/&gt;&lt;/object&gt;&lt;object type=&quot;12&quot; unique_id=&quot;15536&quot;&gt;&lt;/object&gt;&lt;/object&gt;&lt;object type=&quot;4&quot; unique_id=&quot;15535&quot;&gt;&lt;/object&gt;&lt;/object&gt;&lt;/database&gt;"/>
  <p:tag name="SECTOMILLISECCONVERTED" val="1"/>
</p:tagLst>
</file>

<file path=ppt/theme/theme1.xml><?xml version="1.0" encoding="utf-8"?>
<a:theme xmlns:a="http://schemas.openxmlformats.org/drawingml/2006/main" name="2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no"?>
<Relationships xmlns="http://schemas.openxmlformats.org/package/2006/relationships">
<Relationship Id="rId1" Target="itemProps1.xml" Type="http://schemas.openxmlformats.org/officeDocument/2006/relationships/customXmlProps"/>
</Relationships>

</file>

<file path=customXml/_rels/item2.xml.rels><?xml version="1.0" encoding="UTF-8" standalone="no"?>
<Relationships xmlns="http://schemas.openxmlformats.org/package/2006/relationships">
<Relationship Id="rId1" Target="itemProps2.xml" Type="http://schemas.openxmlformats.org/officeDocument/2006/relationships/customXmlProps"/>
</Relationships>

</file>

<file path=customXml/_rels/item3.xml.rels><?xml version="1.0" encoding="UTF-8" standalone="no"?>
<Relationships xmlns="http://schemas.openxmlformats.org/package/2006/relationships">
<Relationship Id="rId1" Target="itemProps3.xml" Type="http://schemas.openxmlformats.org/officeDocument/2006/relationships/customXmlProps"/>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5</Component>
    <Location xmlns="26839647-32cc-4e8d-ac64-5cb1d6f9c044">Upload</Location>
    <File_x0020_Type0 xmlns="26839647-32cc-4e8d-ac64-5cb1d6f9c044">Slides</File_x0020_Type0>
    <Stattus xmlns="26839647-32cc-4e8d-ac64-5cb1d6f9c044">Ready for Audio</Stattus>
  </documentManagement>
</p:properties>
</file>

<file path=customXml/itemProps1.xml><?xml version="1.0" encoding="utf-8"?>
<ds:datastoreItem xmlns:ds="http://schemas.openxmlformats.org/officeDocument/2006/customXml" ds:itemID="{505E1E9C-AF37-48BD-81F0-502A738C4EBE}">
  <ds:schemaRefs>
    <ds:schemaRef ds:uri="http://schemas.microsoft.com/sharepoint/v3/contenttype/forms"/>
  </ds:schemaRefs>
</ds:datastoreItem>
</file>

<file path=customXml/itemProps2.xml><?xml version="1.0" encoding="utf-8"?>
<ds:datastoreItem xmlns:ds="http://schemas.openxmlformats.org/officeDocument/2006/customXml" ds:itemID="{73DBE7E6-9887-486A-9533-C369AA74EA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D2F8273F-4F90-4D89-B283-BE968DF921E6}">
  <ds:schemaRefs>
    <ds:schemaRef ds:uri="http://www.w3.org/XML/1998/namespace"/>
    <ds:schemaRef ds:uri="http://purl.org/dc/elements/1.1/"/>
    <ds:schemaRef ds:uri="http://schemas.openxmlformats.org/package/2006/metadata/core-properties"/>
    <ds:schemaRef ds:uri="http://purl.org/dc/dcmitype/"/>
    <ds:schemaRef ds:uri="http://schemas.microsoft.com/office/2006/documentManagement/types"/>
    <ds:schemaRef ds:uri="26839647-32cc-4e8d-ac64-5cb1d6f9c044"/>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750</TotalTime>
  <Words>1036</Words>
  <Application>Microsoft Office PowerPoint</Application>
  <PresentationFormat>On-screen Show (4:3)</PresentationFormat>
  <Paragraphs>96</Paragraphs>
  <Slides>12</Slides>
  <Notes>12</Notes>
  <HiddenSlides>0</HiddenSlides>
  <MMClips>0</MMClips>
  <ScaleCrop>false</ScaleCrop>
  <HeadingPairs>
    <vt:vector baseType="variant" size="6">
      <vt:variant>
        <vt:lpstr>Fonts Used</vt:lpstr>
      </vt:variant>
      <vt:variant>
        <vt:i4>4</vt:i4>
      </vt:variant>
      <vt:variant>
        <vt:lpstr>Theme</vt:lpstr>
      </vt:variant>
      <vt:variant>
        <vt:i4>1</vt:i4>
      </vt:variant>
      <vt:variant>
        <vt:lpstr>Slide Titles</vt:lpstr>
      </vt:variant>
      <vt:variant>
        <vt:i4>12</vt:i4>
      </vt:variant>
    </vt:vector>
  </HeadingPairs>
  <TitlesOfParts>
    <vt:vector baseType="lpstr" size="17">
      <vt:lpstr>Arial</vt:lpstr>
      <vt:lpstr>Verdana</vt:lpstr>
      <vt:lpstr>Tahoma</vt:lpstr>
      <vt:lpstr>Calibri</vt:lpstr>
      <vt:lpstr>2_ONC-Template-FINAL DRAFT</vt:lpstr>
      <vt:lpstr>History of Health Information Technology in the U.S.</vt:lpstr>
      <vt:lpstr>History of Health IT Organizations Learning Objectives</vt:lpstr>
      <vt:lpstr>Standards Development Organizations</vt:lpstr>
      <vt:lpstr>Standards Development Organizations 2</vt:lpstr>
      <vt:lpstr>Standards Development Organizations 3</vt:lpstr>
      <vt:lpstr>Standards Development Organizations 4</vt:lpstr>
      <vt:lpstr>Standards Development Organizations 5</vt:lpstr>
      <vt:lpstr>National Institute of Standards and Technology (NIST)</vt:lpstr>
      <vt:lpstr>Interoperability </vt:lpstr>
      <vt:lpstr>History of Health IT Organizations Summary </vt:lpstr>
      <vt:lpstr>History of Health IT Organizations References – Lecture b</vt:lpstr>
      <vt:lpstr>History of Health IT in the US History of Health IT Organizations Lecture b</vt:lpstr>
    </vt:vector>
  </TitlesOfParts>
  <Company>Office of the National Coordinator for Health Information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xsi="http://www.w3.org/2001/XMLSchema-instance">
  <cp:category>HIT Workforce Curriculum</cp:category>
  <dcterms:created xsi:type="dcterms:W3CDTF">2011-10-13T19:09:01Z</dcterms:created>
  <dc:creator>U.S. Department of Health and Human Services Office of the National Coordinator for Health Information Technology</dc:creator>
  <cp:lastModifiedBy>Meg N Bruck</cp:lastModifiedBy>
  <dcterms:modified xsi:type="dcterms:W3CDTF">2016-06-30T15:56:47Z</dcterms:modified>
  <cp:revision>103</cp:revision>
  <dc:subject>"History of Health Information Technology in the U.S.: History of Health IT Organizations"</dc:subject>
  <dc:title>Comp 5, Unit 15, lecture bslides</dc:title>
</cp:coreProperties>
</file>

<file path=docProps/custom.xml><?xml version="1.0" encoding="utf-8"?>
<Properties xmlns="http://schemas.openxmlformats.org/officeDocument/2006/custom-properties" xmlns:vt="http://schemas.openxmlformats.org/officeDocument/2006/docPropsVTypes">
  <property pid="2" fmtid="{D5CDD505-2E9C-101B-9397-08002B2CF9AE}" name="Language">
    <vt:lpwstr>English</vt:lpwstr>
  </property>
</Properties>
</file>