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86" r:id="rId4"/>
  </p:sldMasterIdLst>
  <p:notesMasterIdLst>
    <p:notesMasterId r:id="rId34"/>
  </p:notesMasterIdLst>
  <p:handoutMasterIdLst>
    <p:handoutMasterId r:id="rId35"/>
  </p:handoutMasterIdLst>
  <p:sldIdLst>
    <p:sldId id="256" r:id="rId5"/>
    <p:sldId id="257" r:id="rId6"/>
    <p:sldId id="272" r:id="rId7"/>
    <p:sldId id="273" r:id="rId8"/>
    <p:sldId id="274" r:id="rId9"/>
    <p:sldId id="276" r:id="rId10"/>
    <p:sldId id="275"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6" r:id="rId30"/>
    <p:sldId id="264" r:id="rId31"/>
    <p:sldId id="267" r:id="rId32"/>
    <p:sldId id="297" r:id="rId33"/>
  </p:sldIdLst>
  <p:sldSz cx="9144000" cy="6858000" type="screen4x3"/>
  <p:notesSz cx="9144000" cy="6858000"/>
  <p:custDataLst>
    <p:tags r:id="rId3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83769" autoAdjust="0"/>
  </p:normalViewPr>
  <p:slideViewPr>
    <p:cSldViewPr showGuides="1">
      <p:cViewPr varScale="1">
        <p:scale>
          <a:sx n="52" d="100"/>
          <a:sy n="52" d="100"/>
        </p:scale>
        <p:origin x="-461"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63" d="100"/>
          <a:sy n="63" d="100"/>
        </p:scale>
        <p:origin x="640"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C08AB9C8-C18C-49EA-BDA7-927A7ED73C07}" type="datetimeFigureOut">
              <a:rPr lang="en-US"/>
              <a:pPr>
                <a:defRPr/>
              </a:pPr>
              <a:t>6/26/2017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3A933D47-D64A-498E-9990-5EFD20224551}" type="slidenum">
              <a:rPr lang="en-US" altLang="en-US"/>
              <a:pPr/>
              <a:t>‹#›</a:t>
            </a:fld>
            <a:endParaRPr lang="en-US" altLang="en-US"/>
          </a:p>
        </p:txBody>
      </p:sp>
    </p:spTree>
    <p:extLst>
      <p:ext uri="{BB962C8B-B14F-4D97-AF65-F5344CB8AC3E}">
        <p14:creationId xmlns:p14="http://schemas.microsoft.com/office/powerpoint/2010/main" val="3101965640"/>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2EF87C6B-7718-453A-9D9E-177A699B693B}" type="datetimeFigureOut">
              <a:rPr lang="en-US"/>
              <a:pPr>
                <a:defRPr/>
              </a:pPr>
              <a:t>6/26/2017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750AE175-4CA4-4184-9117-9BCC10FC3C17}" type="slidenum">
              <a:rPr lang="en-US" altLang="en-US"/>
              <a:pPr/>
              <a:t>‹#›</a:t>
            </a:fld>
            <a:endParaRPr lang="en-US" altLang="en-US"/>
          </a:p>
        </p:txBody>
      </p:sp>
    </p:spTree>
    <p:extLst>
      <p:ext uri="{BB962C8B-B14F-4D97-AF65-F5344CB8AC3E}">
        <p14:creationId xmlns:p14="http://schemas.microsoft.com/office/powerpoint/2010/main" val="3523589873"/>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Welcome to History of Health Information Technology in the US, History of Health IT Organizations.  This is Lecture A, Professional Organizations.  This lecture will review the history of the three major professional associations focused on health information technology.  These organizations have been both affected by, and helped to shape, health IT policies in the US. </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0D8DCE65-9A0E-4235-9251-8978F9406171}" type="slidenum">
              <a:rPr lang="en-US" altLang="en-US"/>
              <a:pPr eaLnBrk="1" hangingPunct="1">
                <a:spcBef>
                  <a:spcPct val="0"/>
                </a:spcBef>
              </a:pPr>
              <a:t>1</a:t>
            </a:fld>
            <a:endParaRPr lang="en-US" altLang="en-US"/>
          </a:p>
        </p:txBody>
      </p:sp>
    </p:spTree>
    <p:extLst>
      <p:ext uri="{BB962C8B-B14F-4D97-AF65-F5344CB8AC3E}">
        <p14:creationId xmlns:p14="http://schemas.microsoft.com/office/powerpoint/2010/main" val="33722265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Also  in the mid 1980s another organization, the American College of Medical Informatics or ACMI, was formed as an honorary society for those individuals who had made significant contributions to the field of medical informatics. ACMI met at both meetings, the spring congress and the fall symposium and also held a winter retreat.</a:t>
            </a:r>
          </a:p>
          <a:p>
            <a:endParaRPr lang="en-US" altLang="en-US" smtClean="0"/>
          </a:p>
        </p:txBody>
      </p:sp>
      <p:sp>
        <p:nvSpPr>
          <p:cNvPr id="522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22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E59659F0-0F7E-4D7B-8093-11B2AA3AFBF3}" type="slidenum">
              <a:rPr lang="en-US" altLang="en-US"/>
              <a:pPr eaLnBrk="1" hangingPunct="1">
                <a:spcBef>
                  <a:spcPct val="0"/>
                </a:spcBef>
              </a:pPr>
              <a:t>10</a:t>
            </a:fld>
            <a:endParaRPr lang="en-US" altLang="en-US"/>
          </a:p>
        </p:txBody>
      </p:sp>
    </p:spTree>
    <p:extLst>
      <p:ext uri="{BB962C8B-B14F-4D97-AF65-F5344CB8AC3E}">
        <p14:creationId xmlns:p14="http://schemas.microsoft.com/office/powerpoint/2010/main" val="1573338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In 1988 the organization known as AMIA was formed by the merger of the three organizations—AAMSI, ACMI and the non-membership organization, SCAMC.  It continued to hold a fall symposium.  In fact, in the early years, the proceedings of the AMIA Fall symposium used to say “Formerly known as SCAMC.” ACMI has continued to be an honorary society but now was under AMIA’s auspices.</a:t>
            </a:r>
          </a:p>
          <a:p>
            <a:pPr eaLnBrk="1" hangingPunct="1">
              <a:spcBef>
                <a:spcPct val="0"/>
              </a:spcBef>
            </a:pPr>
            <a:r>
              <a:rPr lang="en-US" altLang="en-US" smtClean="0"/>
              <a:t>AMIA became America’s national informatics association and at this time was the only one of the three organizations to have the word informatics in its name and whose focus was clinical computing.  </a:t>
            </a:r>
          </a:p>
          <a:p>
            <a:pPr eaLnBrk="1" hangingPunct="1">
              <a:spcBef>
                <a:spcPct val="0"/>
              </a:spcBef>
            </a:pPr>
            <a:endParaRPr lang="en-US" altLang="en-US" smtClean="0"/>
          </a:p>
          <a:p>
            <a:endParaRPr lang="en-US" altLang="en-US" smtClean="0"/>
          </a:p>
        </p:txBody>
      </p:sp>
      <p:sp>
        <p:nvSpPr>
          <p:cNvPr id="532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32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F76B8315-4AE8-4D5A-8E25-DDC0F11B4DD0}" type="slidenum">
              <a:rPr lang="en-US" altLang="en-US"/>
              <a:pPr eaLnBrk="1" hangingPunct="1">
                <a:spcBef>
                  <a:spcPct val="0"/>
                </a:spcBef>
              </a:pPr>
              <a:t>11</a:t>
            </a:fld>
            <a:endParaRPr lang="en-US" altLang="en-US"/>
          </a:p>
        </p:txBody>
      </p:sp>
    </p:spTree>
    <p:extLst>
      <p:ext uri="{BB962C8B-B14F-4D97-AF65-F5344CB8AC3E}">
        <p14:creationId xmlns:p14="http://schemas.microsoft.com/office/powerpoint/2010/main" val="2072982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a:p>
            <a:pPr eaLnBrk="1" hangingPunct="1">
              <a:spcBef>
                <a:spcPct val="0"/>
              </a:spcBef>
            </a:pPr>
            <a:r>
              <a:rPr lang="en-US" altLang="en-US" dirty="0" smtClean="0"/>
              <a:t>Dr. Donald Lindberg, who was the head of the National Library of Medicine, became the first president. The National Library of Medicine had funded most of the informatics research projects at that time.  And Dr. Marion Ball became the first American representative to the International Medical Informatics Association.</a:t>
            </a:r>
          </a:p>
          <a:p>
            <a:pPr eaLnBrk="1" hangingPunct="1">
              <a:spcBef>
                <a:spcPct val="0"/>
              </a:spcBef>
            </a:pPr>
            <a:r>
              <a:rPr lang="en-US" altLang="en-US" dirty="0" smtClean="0"/>
              <a:t> </a:t>
            </a:r>
          </a:p>
          <a:p>
            <a:pPr eaLnBrk="1" hangingPunct="1">
              <a:spcBef>
                <a:spcPct val="0"/>
              </a:spcBef>
            </a:pPr>
            <a:r>
              <a:rPr lang="en-US" altLang="en-US" dirty="0" smtClean="0"/>
              <a:t>Within 6 years, AMIA had its own professional journal known as JAMIA, which in recent times has been the first- or second-highest ranked informatics journal. </a:t>
            </a:r>
          </a:p>
          <a:p>
            <a:pPr eaLnBrk="1" hangingPunct="1">
              <a:spcBef>
                <a:spcPct val="0"/>
              </a:spcBef>
            </a:pPr>
            <a:r>
              <a:rPr lang="en-US" altLang="en-US" dirty="0" smtClean="0"/>
              <a:t> </a:t>
            </a:r>
          </a:p>
          <a:p>
            <a:pPr eaLnBrk="1" hangingPunct="1">
              <a:spcBef>
                <a:spcPct val="0"/>
              </a:spcBef>
            </a:pPr>
            <a:r>
              <a:rPr lang="en-US" altLang="en-US" dirty="0" smtClean="0"/>
              <a:t>We’ll look next at the organization known today as HIMSS. </a:t>
            </a:r>
          </a:p>
          <a:p>
            <a:endParaRPr lang="en-US" altLang="en-US" dirty="0" smtClean="0"/>
          </a:p>
        </p:txBody>
      </p:sp>
      <p:sp>
        <p:nvSpPr>
          <p:cNvPr id="542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42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92EF124B-E3DE-41B1-AE01-0ED9D2DE9FF3}" type="slidenum">
              <a:rPr lang="en-US" altLang="en-US"/>
              <a:pPr eaLnBrk="1" hangingPunct="1">
                <a:spcBef>
                  <a:spcPct val="0"/>
                </a:spcBef>
              </a:pPr>
              <a:t>12</a:t>
            </a:fld>
            <a:endParaRPr lang="en-US" altLang="en-US"/>
          </a:p>
        </p:txBody>
      </p:sp>
    </p:spTree>
    <p:extLst>
      <p:ext uri="{BB962C8B-B14F-4D97-AF65-F5344CB8AC3E}">
        <p14:creationId xmlns:p14="http://schemas.microsoft.com/office/powerpoint/2010/main" val="38007066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The 1960s and 70s was a time that hospitals and their profits were growing from the expansion of  healthcare.  The Hospital Management Systems Society was a society within the American Hospital Association comprised mainly of industrial and management engineers with a focus on making hospital operations more efficient.</a:t>
            </a:r>
          </a:p>
          <a:p>
            <a:pPr eaLnBrk="1" hangingPunct="1">
              <a:spcBef>
                <a:spcPct val="0"/>
              </a:spcBef>
            </a:pPr>
            <a:endParaRPr lang="en-US" altLang="en-US" smtClean="0"/>
          </a:p>
          <a:p>
            <a:endParaRPr lang="en-US" altLang="en-US" smtClean="0"/>
          </a:p>
        </p:txBody>
      </p:sp>
      <p:sp>
        <p:nvSpPr>
          <p:cNvPr id="553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53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CB260420-497E-4B57-AACC-6F20DDF061A9}" type="slidenum">
              <a:rPr lang="en-US" altLang="en-US"/>
              <a:pPr eaLnBrk="1" hangingPunct="1">
                <a:spcBef>
                  <a:spcPct val="0"/>
                </a:spcBef>
              </a:pPr>
              <a:t>13</a:t>
            </a:fld>
            <a:endParaRPr lang="en-US" altLang="en-US"/>
          </a:p>
        </p:txBody>
      </p:sp>
    </p:spTree>
    <p:extLst>
      <p:ext uri="{BB962C8B-B14F-4D97-AF65-F5344CB8AC3E}">
        <p14:creationId xmlns:p14="http://schemas.microsoft.com/office/powerpoint/2010/main" val="6102420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In the 1980s the effects of the hospital expansion were being felt in increased costs.  As computers began to be used more in hospitals for financial and administrative purposes, the members of this society saw the potential for information technology to be used for improving efficiency and containing costs.  In the mid 1980s the name was changed to the Healthcare </a:t>
            </a:r>
            <a:r>
              <a:rPr lang="en-US" altLang="en-US" u="sng" smtClean="0"/>
              <a:t>Information</a:t>
            </a:r>
            <a:r>
              <a:rPr lang="en-US" altLang="en-US" smtClean="0"/>
              <a:t> and Management Systems Society to reflect the role of information technology and a broader mission beyond just hospitals.</a:t>
            </a:r>
          </a:p>
          <a:p>
            <a:endParaRPr lang="en-US" altLang="en-US" smtClean="0"/>
          </a:p>
        </p:txBody>
      </p:sp>
      <p:sp>
        <p:nvSpPr>
          <p:cNvPr id="563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63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80E2BC44-10B9-4A8D-8F1A-86317FA0E2E2}" type="slidenum">
              <a:rPr lang="en-US" altLang="en-US"/>
              <a:pPr eaLnBrk="1" hangingPunct="1">
                <a:spcBef>
                  <a:spcPct val="0"/>
                </a:spcBef>
              </a:pPr>
              <a:t>14</a:t>
            </a:fld>
            <a:endParaRPr lang="en-US" altLang="en-US"/>
          </a:p>
        </p:txBody>
      </p:sp>
    </p:spTree>
    <p:extLst>
      <p:ext uri="{BB962C8B-B14F-4D97-AF65-F5344CB8AC3E}">
        <p14:creationId xmlns:p14="http://schemas.microsoft.com/office/powerpoint/2010/main" val="2362349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During the 1990s two significant changes occurred—HIMSS became independent of AHA and toward the end of the 1990s began to develop an interest in clinical, not just administrative, computing.  In part, this was  a result of its membership being expanded to include not just management engineers but IT staff and in particular chief information officers who increasingly were responsible for the management of the clinical, as well as the administrative, systems.  And the use of these clinical systems grew during the 90s.</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r>
              <a:rPr lang="en-US" altLang="en-US" smtClean="0"/>
              <a:t>Today there is a separate organization for chief information officers, and various vendor associations are also part of HIMSS. In addition, HIMSS has played a large role in the efforts to certify electronic health record systems. HIMSS has begun to develop programs for clinical professionals, in particular physicians and nurses who are involved with information technology, an audience that overlaps with AMIA’s core membership as well.</a:t>
            </a:r>
          </a:p>
          <a:p>
            <a:endParaRPr lang="en-US" altLang="en-US" smtClean="0"/>
          </a:p>
        </p:txBody>
      </p:sp>
      <p:sp>
        <p:nvSpPr>
          <p:cNvPr id="573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73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AFD573ED-5BE7-42B0-907E-288C41D4DD7F}" type="slidenum">
              <a:rPr lang="en-US" altLang="en-US"/>
              <a:pPr eaLnBrk="1" hangingPunct="1">
                <a:spcBef>
                  <a:spcPct val="0"/>
                </a:spcBef>
              </a:pPr>
              <a:t>15</a:t>
            </a:fld>
            <a:endParaRPr lang="en-US" altLang="en-US"/>
          </a:p>
        </p:txBody>
      </p:sp>
    </p:spTree>
    <p:extLst>
      <p:ext uri="{BB962C8B-B14F-4D97-AF65-F5344CB8AC3E}">
        <p14:creationId xmlns:p14="http://schemas.microsoft.com/office/powerpoint/2010/main" val="12893523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AHIMA was the earliest of the three organizations to form.  It was initially established by the American College of Surgeons and had several name changes before becoming independent and changing its name to the American Medical Record Association or AMRA.  </a:t>
            </a:r>
          </a:p>
          <a:p>
            <a:pPr eaLnBrk="1" hangingPunct="1">
              <a:spcBef>
                <a:spcPct val="0"/>
              </a:spcBef>
            </a:pPr>
            <a:endParaRPr lang="en-US" altLang="en-US" smtClean="0"/>
          </a:p>
          <a:p>
            <a:pPr eaLnBrk="1" hangingPunct="1">
              <a:spcBef>
                <a:spcPct val="0"/>
              </a:spcBef>
            </a:pPr>
            <a:r>
              <a:rPr lang="en-US" altLang="en-US" smtClean="0"/>
              <a:t>With the name change it also signaled that it was not just hospital records that it was concerned about.  However, remember that at this time the type of medical records that were the focus were paper records.  In 1991 there was another broadening of the vision of the association, when it became the American Health Information Management Association.  Now the focus was clearly on the management of information, not necessarily just medical records, and definitely not just hospital records. </a:t>
            </a:r>
          </a:p>
          <a:p>
            <a:endParaRPr lang="en-US" altLang="en-US" smtClean="0"/>
          </a:p>
        </p:txBody>
      </p:sp>
      <p:sp>
        <p:nvSpPr>
          <p:cNvPr id="583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83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1C269D35-825A-4E58-A6A5-897AEE12A308}" type="slidenum">
              <a:rPr lang="en-US" altLang="en-US"/>
              <a:pPr eaLnBrk="1" hangingPunct="1">
                <a:spcBef>
                  <a:spcPct val="0"/>
                </a:spcBef>
              </a:pPr>
              <a:t>16</a:t>
            </a:fld>
            <a:endParaRPr lang="en-US" altLang="en-US"/>
          </a:p>
        </p:txBody>
      </p:sp>
    </p:spTree>
    <p:extLst>
      <p:ext uri="{BB962C8B-B14F-4D97-AF65-F5344CB8AC3E}">
        <p14:creationId xmlns:p14="http://schemas.microsoft.com/office/powerpoint/2010/main" val="25768636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The quality of the data in the medical record was always a focus for AHIMA as was certifying practitioners who worked with the medical record.  Credentialed health information managers focus on accuracy and completeness of data and they have a deep knowledge of medical terminology.</a:t>
            </a:r>
          </a:p>
          <a:p>
            <a:pPr lvl="1" eaLnBrk="1" hangingPunct="1">
              <a:spcBef>
                <a:spcPct val="0"/>
              </a:spcBef>
            </a:pPr>
            <a:endParaRPr lang="en-US" altLang="en-US" smtClean="0"/>
          </a:p>
          <a:p>
            <a:pPr eaLnBrk="1" hangingPunct="1">
              <a:spcBef>
                <a:spcPct val="0"/>
              </a:spcBef>
            </a:pPr>
            <a:endParaRPr lang="en-US" altLang="en-US" b="1" smtClean="0"/>
          </a:p>
          <a:p>
            <a:pPr eaLnBrk="1" hangingPunct="1">
              <a:spcBef>
                <a:spcPct val="0"/>
              </a:spcBef>
            </a:pPr>
            <a:endParaRPr lang="en-US" altLang="en-US" smtClean="0"/>
          </a:p>
          <a:p>
            <a:pPr eaLnBrk="1" hangingPunct="1">
              <a:spcBef>
                <a:spcPct val="0"/>
              </a:spcBef>
            </a:pPr>
            <a:endParaRPr lang="en-US" altLang="en-US" smtClean="0"/>
          </a:p>
          <a:p>
            <a:endParaRPr lang="en-US" altLang="en-US" smtClean="0"/>
          </a:p>
        </p:txBody>
      </p:sp>
      <p:sp>
        <p:nvSpPr>
          <p:cNvPr id="593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93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50CF59F2-BB41-4DF7-AA91-FF8A26A7D3C5}" type="slidenum">
              <a:rPr lang="en-US" altLang="en-US"/>
              <a:pPr eaLnBrk="1" hangingPunct="1">
                <a:spcBef>
                  <a:spcPct val="0"/>
                </a:spcBef>
              </a:pPr>
              <a:t>17</a:t>
            </a:fld>
            <a:endParaRPr lang="en-US" altLang="en-US"/>
          </a:p>
        </p:txBody>
      </p:sp>
    </p:spTree>
    <p:extLst>
      <p:ext uri="{BB962C8B-B14F-4D97-AF65-F5344CB8AC3E}">
        <p14:creationId xmlns:p14="http://schemas.microsoft.com/office/powerpoint/2010/main" val="23413838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lvl="1" eaLnBrk="1" hangingPunct="1">
              <a:spcBef>
                <a:spcPct val="0"/>
              </a:spcBef>
            </a:pPr>
            <a:endParaRPr lang="en-US" altLang="en-US" smtClean="0"/>
          </a:p>
          <a:p>
            <a:pPr eaLnBrk="1" hangingPunct="1">
              <a:spcBef>
                <a:spcPct val="0"/>
              </a:spcBef>
            </a:pPr>
            <a:r>
              <a:rPr lang="en-US" altLang="en-US" smtClean="0"/>
              <a:t>This focus became very important in the 1980s when new payment mechanisms known as DRGs were implemented and accurate coding for reimbursement became important.  With that increased focus on coding what is in the medical record came involvement in new coding standards and terminology.</a:t>
            </a:r>
          </a:p>
          <a:p>
            <a:pPr eaLnBrk="1" hangingPunct="1">
              <a:spcBef>
                <a:spcPct val="0"/>
              </a:spcBef>
            </a:pPr>
            <a:endParaRPr lang="en-US" altLang="en-US" smtClean="0"/>
          </a:p>
          <a:p>
            <a:pPr eaLnBrk="1" hangingPunct="1">
              <a:spcBef>
                <a:spcPct val="0"/>
              </a:spcBef>
            </a:pPr>
            <a:endParaRPr lang="en-US" altLang="en-US" smtClean="0"/>
          </a:p>
        </p:txBody>
      </p:sp>
      <p:sp>
        <p:nvSpPr>
          <p:cNvPr id="604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04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BBFFE51A-F823-4743-B300-7733A23B99F2}" type="slidenum">
              <a:rPr lang="en-US" altLang="en-US"/>
              <a:pPr eaLnBrk="1" hangingPunct="1">
                <a:spcBef>
                  <a:spcPct val="0"/>
                </a:spcBef>
              </a:pPr>
              <a:t>18</a:t>
            </a:fld>
            <a:endParaRPr lang="en-US" altLang="en-US"/>
          </a:p>
        </p:txBody>
      </p:sp>
    </p:spTree>
    <p:extLst>
      <p:ext uri="{BB962C8B-B14F-4D97-AF65-F5344CB8AC3E}">
        <p14:creationId xmlns:p14="http://schemas.microsoft.com/office/powerpoint/2010/main" val="112535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Beginning in the 1970s through the HIPAA legislation  in 1990s  and up to the present, there was more concern nationally about privacy. The health information managers saw themselves as the keepers of the medical records,  and AHIMA was very active in the debates about the privacy legislation.</a:t>
            </a:r>
          </a:p>
          <a:p>
            <a:pPr eaLnBrk="1" hangingPunct="1">
              <a:spcBef>
                <a:spcPct val="0"/>
              </a:spcBef>
            </a:pPr>
            <a:endParaRPr lang="en-US" altLang="en-US" smtClean="0"/>
          </a:p>
          <a:p>
            <a:pPr eaLnBrk="1" hangingPunct="1">
              <a:spcBef>
                <a:spcPct val="0"/>
              </a:spcBef>
            </a:pPr>
            <a:endParaRPr lang="en-US" altLang="en-US" smtClean="0"/>
          </a:p>
          <a:p>
            <a:pPr eaLnBrk="1" hangingPunct="1">
              <a:spcBef>
                <a:spcPct val="0"/>
              </a:spcBef>
            </a:pPr>
            <a:endParaRPr lang="en-US" altLang="en-US" smtClean="0"/>
          </a:p>
          <a:p>
            <a:endParaRPr lang="en-US" altLang="en-US" smtClean="0"/>
          </a:p>
        </p:txBody>
      </p:sp>
      <p:sp>
        <p:nvSpPr>
          <p:cNvPr id="614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14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2A1D2196-D7B3-4AB7-B532-A4DBAD80BD09}" type="slidenum">
              <a:rPr lang="en-US" altLang="en-US"/>
              <a:pPr eaLnBrk="1" hangingPunct="1">
                <a:spcBef>
                  <a:spcPct val="0"/>
                </a:spcBef>
              </a:pPr>
              <a:t>19</a:t>
            </a:fld>
            <a:endParaRPr lang="en-US" altLang="en-US"/>
          </a:p>
        </p:txBody>
      </p:sp>
    </p:spTree>
    <p:extLst>
      <p:ext uri="{BB962C8B-B14F-4D97-AF65-F5344CB8AC3E}">
        <p14:creationId xmlns:p14="http://schemas.microsoft.com/office/powerpoint/2010/main" val="30088825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p:txBody>
          <a:bodyPr wrap="square" numCol="1" anchor="t" anchorCtr="0" compatLnSpc="1">
            <a:prstTxWarp prst="textNoShape">
              <a:avLst/>
            </a:prstTxWarp>
          </a:bodyPr>
          <a:lstStyle/>
          <a:p>
            <a:pPr eaLnBrk="1" hangingPunct="1">
              <a:spcBef>
                <a:spcPct val="0"/>
              </a:spcBef>
              <a:defRPr/>
            </a:pPr>
            <a:r>
              <a:rPr lang="en-US" dirty="0" smtClean="0"/>
              <a:t>The Objectives for this lecture, Professional Organizations, are to:</a:t>
            </a:r>
          </a:p>
          <a:p>
            <a:pPr marL="171450" indent="-171450">
              <a:buFont typeface="Arial" pitchFamily="34" charset="0"/>
              <a:buChar char="•"/>
              <a:defRPr/>
            </a:pPr>
            <a:r>
              <a:rPr lang="en-US" dirty="0" smtClean="0"/>
              <a:t>Describe the background and original constituencies of AMIA, HIMSS, and AHIMA.</a:t>
            </a:r>
          </a:p>
          <a:p>
            <a:pPr marL="171450" indent="-171450">
              <a:buFont typeface="Arial" pitchFamily="34" charset="0"/>
              <a:buChar char="•"/>
              <a:defRPr/>
            </a:pPr>
            <a:r>
              <a:rPr lang="en-US" dirty="0" smtClean="0"/>
              <a:t>Describe the changes in major interests that have occurred at AMIA, HIMSS, and AHIMA over time.</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7DF96D41-2F21-4D20-BFA5-34ABEB22B8D0}" type="slidenum">
              <a:rPr lang="en-US" altLang="en-US"/>
              <a:pPr eaLnBrk="1" hangingPunct="1">
                <a:spcBef>
                  <a:spcPct val="0"/>
                </a:spcBef>
              </a:pPr>
              <a:t>2</a:t>
            </a:fld>
            <a:endParaRPr lang="en-US" altLang="en-US"/>
          </a:p>
        </p:txBody>
      </p:sp>
    </p:spTree>
    <p:extLst>
      <p:ext uri="{BB962C8B-B14F-4D97-AF65-F5344CB8AC3E}">
        <p14:creationId xmlns:p14="http://schemas.microsoft.com/office/powerpoint/2010/main" val="7116145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a:p>
            <a:pPr eaLnBrk="1" hangingPunct="1">
              <a:spcBef>
                <a:spcPct val="0"/>
              </a:spcBef>
            </a:pPr>
            <a:r>
              <a:rPr lang="en-US" altLang="en-US" smtClean="0"/>
              <a:t>With the focus on the privacy and security of electronic information beginning in the late 1990s, for the first time AHIMA began to prioritize management of electronic information.  Today, AHIMA sees as its core focus electronic health records and also personal health records, or PHRs, for patients</a:t>
            </a:r>
            <a:r>
              <a:rPr lang="en-US" altLang="en-US" b="1" smtClean="0"/>
              <a:t>.  </a:t>
            </a:r>
            <a:r>
              <a:rPr lang="en-US" altLang="en-US" smtClean="0"/>
              <a:t>Recognizing that the future of health information management is likely to be almost all electronic, AHIMA has also focused on developing the HIT workforce to fulfill a variety of new roles </a:t>
            </a:r>
            <a:r>
              <a:rPr lang="en-US" altLang="en-US" smtClean="0">
                <a:solidFill>
                  <a:srgbClr val="FF0000"/>
                </a:solidFill>
              </a:rPr>
              <a:t>and more recently on information governance.</a:t>
            </a:r>
          </a:p>
          <a:p>
            <a:pPr eaLnBrk="1" hangingPunct="1">
              <a:spcBef>
                <a:spcPct val="0"/>
              </a:spcBef>
            </a:pPr>
            <a:endParaRPr lang="en-US" altLang="en-US" b="1" smtClean="0"/>
          </a:p>
          <a:p>
            <a:pPr eaLnBrk="1" hangingPunct="1">
              <a:spcBef>
                <a:spcPct val="0"/>
              </a:spcBef>
            </a:pPr>
            <a:r>
              <a:rPr lang="en-US" altLang="en-US" smtClean="0"/>
              <a:t>As the three groups’ interests began to coalesce, there were a variety of collaborative activities.</a:t>
            </a:r>
          </a:p>
          <a:p>
            <a:pPr eaLnBrk="1" hangingPunct="1">
              <a:spcBef>
                <a:spcPct val="0"/>
              </a:spcBef>
            </a:pPr>
            <a:endParaRPr lang="en-US" altLang="en-US" smtClean="0"/>
          </a:p>
          <a:p>
            <a:pPr eaLnBrk="1" hangingPunct="1">
              <a:spcBef>
                <a:spcPct val="0"/>
              </a:spcBef>
            </a:pPr>
            <a:endParaRPr lang="en-US" altLang="en-US" smtClean="0"/>
          </a:p>
          <a:p>
            <a:endParaRPr lang="en-US" altLang="en-US" smtClean="0"/>
          </a:p>
        </p:txBody>
      </p:sp>
      <p:sp>
        <p:nvSpPr>
          <p:cNvPr id="624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24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F961BACB-6128-4238-8311-FCC91B7A7DDB}" type="slidenum">
              <a:rPr lang="en-US" altLang="en-US"/>
              <a:pPr eaLnBrk="1" hangingPunct="1">
                <a:spcBef>
                  <a:spcPct val="0"/>
                </a:spcBef>
              </a:pPr>
              <a:t>20</a:t>
            </a:fld>
            <a:endParaRPr lang="en-US" altLang="en-US"/>
          </a:p>
        </p:txBody>
      </p:sp>
    </p:spTree>
    <p:extLst>
      <p:ext uri="{BB962C8B-B14F-4D97-AF65-F5344CB8AC3E}">
        <p14:creationId xmlns:p14="http://schemas.microsoft.com/office/powerpoint/2010/main" val="23510222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In 1997 the three organizations formed the Joint Healthcare Information Technology Alliance with a goal of influencing the policies and legislation that were being developed in response to the 1996 passage of HIPAA and the need for Congress to come up with privacy legislation.  </a:t>
            </a:r>
          </a:p>
          <a:p>
            <a:pPr eaLnBrk="1" hangingPunct="1">
              <a:spcBef>
                <a:spcPct val="0"/>
              </a:spcBef>
            </a:pPr>
            <a:endParaRPr lang="en-US" altLang="en-US" dirty="0" smtClean="0"/>
          </a:p>
          <a:p>
            <a:pPr eaLnBrk="1" hangingPunct="1">
              <a:spcBef>
                <a:spcPct val="0"/>
              </a:spcBef>
            </a:pPr>
            <a:r>
              <a:rPr lang="en-US" altLang="en-US" dirty="0" smtClean="0"/>
              <a:t>Their goal was to advance healthcare through information technology and they focused on legislation related to the computer-based patient record, which was the terminology at the time, HIPAA, and other privacy and security legislative initiatives.  </a:t>
            </a:r>
          </a:p>
        </p:txBody>
      </p:sp>
      <p:sp>
        <p:nvSpPr>
          <p:cNvPr id="634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34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84CD0D84-1F8C-4F46-B007-B1DEDABA54CF}" type="slidenum">
              <a:rPr lang="en-US" altLang="en-US"/>
              <a:pPr eaLnBrk="1" hangingPunct="1">
                <a:spcBef>
                  <a:spcPct val="0"/>
                </a:spcBef>
              </a:pPr>
              <a:t>21</a:t>
            </a:fld>
            <a:endParaRPr lang="en-US" altLang="en-US"/>
          </a:p>
        </p:txBody>
      </p:sp>
    </p:spTree>
    <p:extLst>
      <p:ext uri="{BB962C8B-B14F-4D97-AF65-F5344CB8AC3E}">
        <p14:creationId xmlns:p14="http://schemas.microsoft.com/office/powerpoint/2010/main" val="29779487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There have been other collaborations as well.  The credentials and certification processes for privacy and security specialists were developed jointly by HIMSS and  AHIMA.</a:t>
            </a:r>
          </a:p>
          <a:p>
            <a:pPr eaLnBrk="1" hangingPunct="1">
              <a:spcBef>
                <a:spcPct val="0"/>
              </a:spcBef>
            </a:pPr>
            <a:endParaRPr lang="en-US" altLang="en-US" smtClean="0"/>
          </a:p>
          <a:p>
            <a:pPr eaLnBrk="1" hangingPunct="1">
              <a:spcBef>
                <a:spcPct val="0"/>
              </a:spcBef>
            </a:pPr>
            <a:r>
              <a:rPr lang="en-US" altLang="en-US" smtClean="0"/>
              <a:t>There were two white papers on the HIT workforce that AHIMA and AMIA prepared.  </a:t>
            </a:r>
          </a:p>
          <a:p>
            <a:pPr eaLnBrk="1" hangingPunct="1">
              <a:spcBef>
                <a:spcPct val="0"/>
              </a:spcBef>
            </a:pPr>
            <a:endParaRPr lang="en-US" altLang="en-US" smtClean="0"/>
          </a:p>
          <a:p>
            <a:pPr eaLnBrk="1" hangingPunct="1">
              <a:spcBef>
                <a:spcPct val="0"/>
              </a:spcBef>
            </a:pPr>
            <a:r>
              <a:rPr lang="en-US" altLang="en-US" smtClean="0"/>
              <a:t>And there continue to be some joint sponsorship of professional meetings and other groups.  For instance, AMIA and HIMSS jointly sponsor the Alliance for Nursing Informatics.</a:t>
            </a:r>
          </a:p>
          <a:p>
            <a:endParaRPr lang="en-US" altLang="en-US" smtClean="0"/>
          </a:p>
        </p:txBody>
      </p:sp>
      <p:sp>
        <p:nvSpPr>
          <p:cNvPr id="645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45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63C07B83-5FB7-4E60-A9B6-06468F4FC440}" type="slidenum">
              <a:rPr lang="en-US" altLang="en-US"/>
              <a:pPr eaLnBrk="1" hangingPunct="1">
                <a:spcBef>
                  <a:spcPct val="0"/>
                </a:spcBef>
              </a:pPr>
              <a:t>22</a:t>
            </a:fld>
            <a:endParaRPr lang="en-US" altLang="en-US"/>
          </a:p>
        </p:txBody>
      </p:sp>
    </p:spTree>
    <p:extLst>
      <p:ext uri="{BB962C8B-B14F-4D97-AF65-F5344CB8AC3E}">
        <p14:creationId xmlns:p14="http://schemas.microsoft.com/office/powerpoint/2010/main" val="6643818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diagram in the slide summarizes the changes in the organizations we discussed.    In 1970 the three organizations were very separate with virtually no overlap of members.  AMRA was concerned with paper medical records.  SCAMC and the other smaller professional societies were places where those with an interest in clinical computing could meet like-minded individuals and share ideas.  And HMSS was mainly concerned with management engineering in hospital settings.</a:t>
            </a:r>
          </a:p>
          <a:p>
            <a:endParaRPr lang="en-US" altLang="en-US" dirty="0" smtClean="0"/>
          </a:p>
        </p:txBody>
      </p:sp>
      <p:sp>
        <p:nvSpPr>
          <p:cNvPr id="655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55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75E0CCE6-E0E8-43A4-B8FD-A1B45F4D76A5}" type="slidenum">
              <a:rPr lang="en-US" altLang="en-US"/>
              <a:pPr eaLnBrk="1" hangingPunct="1">
                <a:spcBef>
                  <a:spcPct val="0"/>
                </a:spcBef>
              </a:pPr>
              <a:t>23</a:t>
            </a:fld>
            <a:endParaRPr lang="en-US" altLang="en-US"/>
          </a:p>
        </p:txBody>
      </p:sp>
    </p:spTree>
    <p:extLst>
      <p:ext uri="{BB962C8B-B14F-4D97-AF65-F5344CB8AC3E}">
        <p14:creationId xmlns:p14="http://schemas.microsoft.com/office/powerpoint/2010/main" val="33737222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By the 1980s there was a merger of SCAMC and the other smaller informatics societies into AMIA, and HIMSS had changed its name to address the importance of information technology.  While it was closer to AMIA in that both were interested in information technology,  AMIA’s focus was always clinical computing and HIMSS in the 80s focused on IT related to fiscal and administrative computing.  AMRA was still focused on paper medical records.</a:t>
            </a:r>
          </a:p>
        </p:txBody>
      </p:sp>
      <p:sp>
        <p:nvSpPr>
          <p:cNvPr id="665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65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2DB1002F-CD17-4FA6-86B3-20739414413F}" type="slidenum">
              <a:rPr lang="en-US" altLang="en-US"/>
              <a:pPr eaLnBrk="1" hangingPunct="1">
                <a:spcBef>
                  <a:spcPct val="0"/>
                </a:spcBef>
              </a:pPr>
              <a:t>24</a:t>
            </a:fld>
            <a:endParaRPr lang="en-US" altLang="en-US"/>
          </a:p>
        </p:txBody>
      </p:sp>
    </p:spTree>
    <p:extLst>
      <p:ext uri="{BB962C8B-B14F-4D97-AF65-F5344CB8AC3E}">
        <p14:creationId xmlns:p14="http://schemas.microsoft.com/office/powerpoint/2010/main" val="10273763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By the early to mid 90s HIMSS’ interests began to incorporate clinical computing and AHIMA had broadened its focus to health information management, bringing it closer to the interests of the other two groups.  By the end of the 90s, especially around the privacy and security area, the three groups were beginning to have more in common.</a:t>
            </a:r>
          </a:p>
        </p:txBody>
      </p:sp>
      <p:sp>
        <p:nvSpPr>
          <p:cNvPr id="675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75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883E416C-D4E5-40B8-8512-CA2075EB51FF}" type="slidenum">
              <a:rPr lang="en-US" altLang="en-US"/>
              <a:pPr eaLnBrk="1" hangingPunct="1">
                <a:spcBef>
                  <a:spcPct val="0"/>
                </a:spcBef>
              </a:pPr>
              <a:t>25</a:t>
            </a:fld>
            <a:endParaRPr lang="en-US" altLang="en-US"/>
          </a:p>
        </p:txBody>
      </p:sp>
    </p:spTree>
    <p:extLst>
      <p:ext uri="{BB962C8B-B14F-4D97-AF65-F5344CB8AC3E}">
        <p14:creationId xmlns:p14="http://schemas.microsoft.com/office/powerpoint/2010/main" val="8468881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Beginning around 2000, all three groups were focused on their role in the growing use of electronic health records, the development of the workforce who could assist with EHR development, implementation, and management, and with health IT policy related to electronic health records.  While all three groups are separate professional associations, it is likely that in the future there will be increasing commonalities in their interests.</a:t>
            </a:r>
          </a:p>
          <a:p>
            <a:endParaRPr lang="en-US" altLang="en-US" smtClean="0"/>
          </a:p>
        </p:txBody>
      </p:sp>
      <p:sp>
        <p:nvSpPr>
          <p:cNvPr id="686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86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EDB00F8B-2876-4C56-8867-6C81CE61254D}" type="slidenum">
              <a:rPr lang="en-US" altLang="en-US"/>
              <a:pPr eaLnBrk="1" hangingPunct="1">
                <a:spcBef>
                  <a:spcPct val="0"/>
                </a:spcBef>
              </a:pPr>
              <a:t>26</a:t>
            </a:fld>
            <a:endParaRPr lang="en-US" altLang="en-US"/>
          </a:p>
        </p:txBody>
      </p:sp>
    </p:spTree>
    <p:extLst>
      <p:ext uri="{BB962C8B-B14F-4D97-AF65-F5344CB8AC3E}">
        <p14:creationId xmlns:p14="http://schemas.microsoft.com/office/powerpoint/2010/main" val="30596510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This concludes Lecture a of History of Health IT Organizations.  In summary, the background and original constituencies of the three major health IT organizations today were varied.  Changes in major interests have occurred at AMIA, HIMSS and AHIMA over time as the organizational goals converge.</a:t>
            </a:r>
          </a:p>
        </p:txBody>
      </p:sp>
      <p:sp>
        <p:nvSpPr>
          <p:cNvPr id="696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696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F4BD0892-0277-436B-A7AC-7EB3ABA1B19C}" type="slidenum">
              <a:rPr lang="en-US" altLang="en-US"/>
              <a:pPr eaLnBrk="1" hangingPunct="1">
                <a:spcBef>
                  <a:spcPct val="0"/>
                </a:spcBef>
              </a:pPr>
              <a:t>27</a:t>
            </a:fld>
            <a:endParaRPr lang="en-US" altLang="en-US"/>
          </a:p>
        </p:txBody>
      </p:sp>
    </p:spTree>
    <p:extLst>
      <p:ext uri="{BB962C8B-B14F-4D97-AF65-F5344CB8AC3E}">
        <p14:creationId xmlns:p14="http://schemas.microsoft.com/office/powerpoint/2010/main" val="6188098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706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706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DED28F68-3EA7-4D20-A98B-95FDD34C2C8D}" type="slidenum">
              <a:rPr lang="en-US" altLang="en-US"/>
              <a:pPr eaLnBrk="1" hangingPunct="1">
                <a:spcBef>
                  <a:spcPct val="0"/>
                </a:spcBef>
              </a:pPr>
              <a:t>28</a:t>
            </a:fld>
            <a:endParaRPr lang="en-US" altLang="en-US"/>
          </a:p>
        </p:txBody>
      </p:sp>
    </p:spTree>
    <p:extLst>
      <p:ext uri="{BB962C8B-B14F-4D97-AF65-F5344CB8AC3E}">
        <p14:creationId xmlns:p14="http://schemas.microsoft.com/office/powerpoint/2010/main" val="3218376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solidFill>
                  <a:prstClr val="black"/>
                </a:solidFill>
              </a:rPr>
              <a:t>Health IT Workforce Curriculum Version 4.0</a:t>
            </a:r>
            <a:endParaRPr lang="en-US" dirty="0">
              <a:solidFill>
                <a:prstClr val="black"/>
              </a:solidFill>
            </a:endParaRPr>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solidFill>
                  <a:prstClr val="black"/>
                </a:solidFill>
              </a:rPr>
              <a:pPr/>
              <a:t>29</a:t>
            </a:fld>
            <a:endParaRPr lang="en-US" altLang="en-US">
              <a:solidFill>
                <a:prstClr val="black"/>
              </a:solidFill>
            </a:endParaRPr>
          </a:p>
        </p:txBody>
      </p:sp>
    </p:spTree>
    <p:extLst>
      <p:ext uri="{BB962C8B-B14F-4D97-AF65-F5344CB8AC3E}">
        <p14:creationId xmlns:p14="http://schemas.microsoft.com/office/powerpoint/2010/main" val="2502467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three professional associations are the American Medical Informatics Association, or AMIA (pronounced AIM=EE-Uh) , the Health Information and Management Systems Society or HIMSS (pronounce HIMZ), and AHIMA, the American Health Information Management Association</a:t>
            </a:r>
            <a:r>
              <a:rPr lang="en-US" altLang="en-US" smtClean="0">
                <a:solidFill>
                  <a:srgbClr val="FF0000"/>
                </a:solidFill>
              </a:rPr>
              <a:t>.  Some of you may already be familiar with one or more of these organizations</a:t>
            </a:r>
            <a:r>
              <a:rPr lang="en-US" altLang="en-US" smtClean="0"/>
              <a:t>.  All three of these organizations have had a focus on health IT for at least </a:t>
            </a:r>
            <a:r>
              <a:rPr lang="en-US" altLang="en-US" smtClean="0">
                <a:solidFill>
                  <a:srgbClr val="FF0000"/>
                </a:solidFill>
              </a:rPr>
              <a:t>fifteen </a:t>
            </a:r>
            <a:r>
              <a:rPr lang="en-US" altLang="en-US" smtClean="0"/>
              <a:t>years.  </a:t>
            </a:r>
          </a:p>
          <a:p>
            <a:endParaRPr lang="en-US" altLang="en-US"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BB10F2B2-9AEC-45AC-ADB7-987B3D0A26E1}" type="slidenum">
              <a:rPr lang="en-US" altLang="en-US"/>
              <a:pPr eaLnBrk="1" hangingPunct="1">
                <a:spcBef>
                  <a:spcPct val="0"/>
                </a:spcBef>
              </a:pPr>
              <a:t>3</a:t>
            </a:fld>
            <a:endParaRPr lang="en-US" altLang="en-US"/>
          </a:p>
        </p:txBody>
      </p:sp>
    </p:spTree>
    <p:extLst>
      <p:ext uri="{BB962C8B-B14F-4D97-AF65-F5344CB8AC3E}">
        <p14:creationId xmlns:p14="http://schemas.microsoft.com/office/powerpoint/2010/main" val="1439558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Today there is considerable overlap in the interests of these three organizations, revolving around issues connected with Electronic Health Records.  But that was not always the case.  In fact, the shared interest in electronic health records arose very differently in the three groups.  Let’s look at their background. We will start with the history of AMIA.</a:t>
            </a:r>
          </a:p>
          <a:p>
            <a:endParaRPr lang="en-US" altLang="en-US" dirty="0"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D38C94C2-98CF-4731-9204-60058A54FA7B}" type="slidenum">
              <a:rPr lang="en-US" altLang="en-US"/>
              <a:pPr eaLnBrk="1" hangingPunct="1">
                <a:spcBef>
                  <a:spcPct val="0"/>
                </a:spcBef>
              </a:pPr>
              <a:t>4</a:t>
            </a:fld>
            <a:endParaRPr lang="en-US" altLang="en-US"/>
          </a:p>
        </p:txBody>
      </p:sp>
    </p:spTree>
    <p:extLst>
      <p:ext uri="{BB962C8B-B14F-4D97-AF65-F5344CB8AC3E}">
        <p14:creationId xmlns:p14="http://schemas.microsoft.com/office/powerpoint/2010/main" val="4069120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Several organizations joined together to form the organization known as AMIA.  In the 1960s and 70s clinical computing applications started to develop.  The developers were either engineers or computer scientists who were trying to apply their background to medicine, or physicians who were interested in computers and how they could be applied to medicine.  These individuals who were building clinical computing applications founded several organizations where like-minded individuals could meet and share ideas.</a:t>
            </a:r>
          </a:p>
          <a:p>
            <a:endParaRPr lang="en-US" altLang="en-US" smtClean="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AFDEB9A8-391D-49A6-A949-6D05F925BEB8}" type="slidenum">
              <a:rPr lang="en-US" altLang="en-US"/>
              <a:pPr eaLnBrk="1" hangingPunct="1">
                <a:spcBef>
                  <a:spcPct val="0"/>
                </a:spcBef>
              </a:pPr>
              <a:t>5</a:t>
            </a:fld>
            <a:endParaRPr lang="en-US" altLang="en-US"/>
          </a:p>
        </p:txBody>
      </p:sp>
    </p:spTree>
    <p:extLst>
      <p:ext uri="{BB962C8B-B14F-4D97-AF65-F5344CB8AC3E}">
        <p14:creationId xmlns:p14="http://schemas.microsoft.com/office/powerpoint/2010/main" val="2322053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The International Medical Informatics Association was comprised of representatives from most European countries, but because there was no national American organization, there was no American representative. </a:t>
            </a:r>
          </a:p>
          <a:p>
            <a:pPr eaLnBrk="1" hangingPunct="1">
              <a:spcBef>
                <a:spcPct val="0"/>
              </a:spcBef>
            </a:pPr>
            <a:endParaRPr lang="en-US" altLang="en-US" smtClean="0"/>
          </a:p>
          <a:p>
            <a:endParaRPr lang="en-US" altLang="en-US" smtClean="0"/>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250C69FC-E34D-48CE-AEEA-0E731AA2C47A}" type="slidenum">
              <a:rPr lang="en-US" altLang="en-US"/>
              <a:pPr eaLnBrk="1" hangingPunct="1">
                <a:spcBef>
                  <a:spcPct val="0"/>
                </a:spcBef>
              </a:pPr>
              <a:t>6</a:t>
            </a:fld>
            <a:endParaRPr lang="en-US" altLang="en-US"/>
          </a:p>
        </p:txBody>
      </p:sp>
    </p:spTree>
    <p:extLst>
      <p:ext uri="{BB962C8B-B14F-4D97-AF65-F5344CB8AC3E}">
        <p14:creationId xmlns:p14="http://schemas.microsoft.com/office/powerpoint/2010/main" val="3553962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What did exist at that time were two rather small societies of about 500 members each, with some overlap—the Society for Advanced Medical Systems and the Society for Computer Medicine.</a:t>
            </a:r>
          </a:p>
          <a:p>
            <a:endParaRPr lang="en-US" altLang="en-US" smtClean="0"/>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E325B05B-0160-40BB-A6B3-E2587064F85C}" type="slidenum">
              <a:rPr lang="en-US" altLang="en-US"/>
              <a:pPr eaLnBrk="1" hangingPunct="1">
                <a:spcBef>
                  <a:spcPct val="0"/>
                </a:spcBef>
              </a:pPr>
              <a:t>7</a:t>
            </a:fld>
            <a:endParaRPr lang="en-US" altLang="en-US"/>
          </a:p>
        </p:txBody>
      </p:sp>
    </p:spTree>
    <p:extLst>
      <p:ext uri="{BB962C8B-B14F-4D97-AF65-F5344CB8AC3E}">
        <p14:creationId xmlns:p14="http://schemas.microsoft.com/office/powerpoint/2010/main" val="22608485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There was also a non-membership organization known by its abbreviation as SCAMC (Scam-see).  This was the annual symposium on computer applications in medical care.  This large conference, held annually each fall in Washington, DC, was the main place where those individuals developing and evaluating clinical computing applications could share  information on what they were doing.  Some of these applications included the beginning development of electronic medical records, clinical decision support tools, and other clinical applications.  SCAMC was the main source of information about the growing field of medical informatics.</a:t>
            </a:r>
          </a:p>
          <a:p>
            <a:endParaRPr lang="en-US" altLang="en-US" smtClean="0"/>
          </a:p>
        </p:txBody>
      </p:sp>
      <p:sp>
        <p:nvSpPr>
          <p:cNvPr id="501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01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49DEFFD8-C967-4EFD-923B-2AB46243DEB2}" type="slidenum">
              <a:rPr lang="en-US" altLang="en-US"/>
              <a:pPr eaLnBrk="1" hangingPunct="1">
                <a:spcBef>
                  <a:spcPct val="0"/>
                </a:spcBef>
              </a:pPr>
              <a:t>8</a:t>
            </a:fld>
            <a:endParaRPr lang="en-US" altLang="en-US"/>
          </a:p>
        </p:txBody>
      </p:sp>
    </p:spTree>
    <p:extLst>
      <p:ext uri="{BB962C8B-B14F-4D97-AF65-F5344CB8AC3E}">
        <p14:creationId xmlns:p14="http://schemas.microsoft.com/office/powerpoint/2010/main" val="481775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In the 1980s the two societies, SAMS and SCM, merged to form the American Association of Medical Systems and Informatics. Combined they had about 700 members and held a meeting each spring known as the Spring Congress.  It usually took place on the west coast of the US.</a:t>
            </a:r>
          </a:p>
          <a:p>
            <a:pPr eaLnBrk="1" hangingPunct="1">
              <a:spcBef>
                <a:spcPct val="0"/>
              </a:spcBef>
            </a:pPr>
            <a:endParaRPr lang="en-US" altLang="en-US" smtClean="0"/>
          </a:p>
          <a:p>
            <a:pPr eaLnBrk="1" hangingPunct="1">
              <a:spcBef>
                <a:spcPct val="0"/>
              </a:spcBef>
            </a:pPr>
            <a:r>
              <a:rPr lang="en-US" altLang="en-US" smtClean="0"/>
              <a:t>Meanwhile, SCAMC continued to draw larger and larger crowds and by the mid 80s usually had about 2000 attendees at the Fall Symposium in Washington, DC.</a:t>
            </a:r>
          </a:p>
          <a:p>
            <a:endParaRPr lang="en-US" altLang="en-US" smtClean="0"/>
          </a:p>
        </p:txBody>
      </p:sp>
      <p:sp>
        <p:nvSpPr>
          <p:cNvPr id="512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512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000">
                <a:solidFill>
                  <a:schemeClr val="tx1"/>
                </a:solidFill>
                <a:latin typeface="Arial" panose="020B0604020202020204" pitchFamily="34" charset="0"/>
                <a:cs typeface="Arial" panose="020B0604020202020204" pitchFamily="34" charset="0"/>
              </a:defRPr>
            </a:lvl1pPr>
            <a:lvl2pPr marL="742950" indent="-285750" eaLnBrk="0" hangingPunct="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eaLnBrk="0" hangingPunct="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eaLnBrk="0" hangingPunct="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eaLnBrk="0" hangingPunct="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spcBef>
                <a:spcPct val="0"/>
              </a:spcBef>
            </a:pPr>
            <a:fld id="{7C2A0837-AF10-4428-A3CC-CC47FFD73E98}" type="slidenum">
              <a:rPr lang="en-US" altLang="en-US"/>
              <a:pPr eaLnBrk="1" hangingPunct="1">
                <a:spcBef>
                  <a:spcPct val="0"/>
                </a:spcBef>
              </a:pPr>
              <a:t>9</a:t>
            </a:fld>
            <a:endParaRPr lang="en-US" altLang="en-US"/>
          </a:p>
        </p:txBody>
      </p:sp>
    </p:spTree>
    <p:extLst>
      <p:ext uri="{BB962C8B-B14F-4D97-AF65-F5344CB8AC3E}">
        <p14:creationId xmlns:p14="http://schemas.microsoft.com/office/powerpoint/2010/main" val="1789410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418270485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92126995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35058464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01798831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rPr>
              <a:t>Creating a Custom Layout</a:t>
            </a:r>
          </a:p>
          <a:p>
            <a:r>
              <a:rPr lang="en-US" dirty="0">
                <a:solidFill>
                  <a:prstClr val="black"/>
                </a:solidFill>
                <a:cs typeface="+mn-cs"/>
              </a:rPr>
              <a:t>Follow the instructions on this slide layout if none of the existing layouts (in the current template) work well for the current slide you would like to create or edit.</a:t>
            </a: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a:solidFill>
                  <a:prstClr val="black"/>
                </a:solidFill>
                <a:cs typeface="+mn-cs"/>
              </a:rPr>
              <a:t>To create a custom new layout, </a:t>
            </a:r>
            <a:r>
              <a:rPr lang="en-US" b="1" dirty="0">
                <a:solidFill>
                  <a:prstClr val="black"/>
                </a:solidFill>
                <a:cs typeface="+mn-cs"/>
              </a:rPr>
              <a:t>in the Slide Master view </a:t>
            </a:r>
            <a:r>
              <a:rPr lang="en-US" dirty="0">
                <a:solidFill>
                  <a:prstClr val="black"/>
                </a:solidFill>
                <a:cs typeface="+mn-cs"/>
              </a:rPr>
              <a:t>do the following:</a:t>
            </a:r>
          </a:p>
          <a:p>
            <a:pPr marL="214313" indent="-214313">
              <a:buFont typeface="Arial" panose="020B0604020202020204" pitchFamily="34" charset="0"/>
              <a:buChar char="•"/>
            </a:pPr>
            <a:r>
              <a:rPr lang="en-US" b="1" dirty="0">
                <a:solidFill>
                  <a:prstClr val="black"/>
                </a:solidFill>
                <a:cs typeface="+mn-cs"/>
              </a:rPr>
              <a:t>DUPLICATE</a:t>
            </a:r>
            <a:r>
              <a:rPr lang="en-US" dirty="0">
                <a:solidFill>
                  <a:prstClr val="black"/>
                </a:solidFill>
                <a:cs typeface="+mn-cs"/>
              </a:rPr>
              <a:t> an existing layout to create a new layout.</a:t>
            </a:r>
          </a:p>
          <a:p>
            <a:pPr marL="214313" indent="-214313">
              <a:buFont typeface="Arial" panose="020B0604020202020204" pitchFamily="34" charset="0"/>
              <a:buChar char="•"/>
            </a:pPr>
            <a:r>
              <a:rPr lang="en-US" b="1" dirty="0">
                <a:solidFill>
                  <a:prstClr val="black"/>
                </a:solidFill>
                <a:cs typeface="+mn-cs"/>
              </a:rPr>
              <a:t>RENAME</a:t>
            </a:r>
            <a:r>
              <a:rPr lang="en-US" dirty="0">
                <a:solidFill>
                  <a:prstClr val="black"/>
                </a:solidFill>
                <a:cs typeface="+mn-cs"/>
              </a:rPr>
              <a:t> the new layout.</a:t>
            </a:r>
          </a:p>
          <a:p>
            <a:pPr marL="214313" indent="-214313">
              <a:buFont typeface="Arial" panose="020B0604020202020204" pitchFamily="34" charset="0"/>
              <a:buChar char="•"/>
            </a:pPr>
            <a:r>
              <a:rPr lang="en-US" b="1" dirty="0">
                <a:solidFill>
                  <a:prstClr val="black"/>
                </a:solidFill>
                <a:cs typeface="+mn-cs"/>
              </a:rPr>
              <a:t>Insert or Remove as appropriate PLACEHOLDERS </a:t>
            </a:r>
            <a:r>
              <a:rPr lang="en-US" dirty="0">
                <a:solidFill>
                  <a:prstClr val="black"/>
                </a:solidFill>
                <a:cs typeface="+mn-cs"/>
              </a:rPr>
              <a:t>on your new layout, resizing &amp; formatting as appropriate. </a:t>
            </a:r>
            <a:r>
              <a:rPr lang="en-US" sz="1600" dirty="0">
                <a:solidFill>
                  <a:prstClr val="black"/>
                </a:solidFill>
                <a:cs typeface="+mn-cs"/>
              </a:rPr>
              <a:t>(Do not edit your content in the slide master. All content should be edited in the normal presentation design view.) </a:t>
            </a:r>
            <a:r>
              <a:rPr lang="en-US" b="1" dirty="0">
                <a:solidFill>
                  <a:prstClr val="black"/>
                </a:solidFill>
                <a:cs typeface="+mn-cs"/>
              </a:rPr>
              <a:t>NEVER REMOVE THE LAYOUT’S TITLE CONTAINER</a:t>
            </a:r>
            <a:r>
              <a:rPr lang="en-US" dirty="0">
                <a:solidFill>
                  <a:prstClr val="black"/>
                </a:solidFill>
                <a:cs typeface="+mn-cs"/>
              </a:rPr>
              <a:t>. </a:t>
            </a:r>
            <a:r>
              <a:rPr lang="en-US" sz="1600" dirty="0">
                <a:solidFill>
                  <a:prstClr val="black"/>
                </a:solidFill>
                <a:cs typeface="+mn-cs"/>
              </a:rPr>
              <a:t>(It can be resized or formatted, but never removed.)</a:t>
            </a:r>
            <a:endParaRPr lang="en-US" dirty="0">
              <a:solidFill>
                <a:prstClr val="black"/>
              </a:solidFill>
              <a:cs typeface="+mn-cs"/>
            </a:endParaRPr>
          </a:p>
          <a:p>
            <a:pPr marL="214313" indent="-214313">
              <a:buFont typeface="Arial" panose="020B0604020202020204" pitchFamily="34" charset="0"/>
              <a:buChar char="•"/>
            </a:pPr>
            <a:r>
              <a:rPr lang="en-US" dirty="0">
                <a:solidFill>
                  <a:prstClr val="black"/>
                </a:solidFill>
                <a:cs typeface="+mn-cs"/>
              </a:rPr>
              <a:t>Check the </a:t>
            </a:r>
            <a:r>
              <a:rPr lang="en-US" b="1" dirty="0">
                <a:solidFill>
                  <a:prstClr val="black"/>
                </a:solidFill>
                <a:cs typeface="+mn-cs"/>
              </a:rPr>
              <a:t>READING ORDER </a:t>
            </a:r>
            <a:r>
              <a:rPr lang="en-US" dirty="0">
                <a:solidFill>
                  <a:prstClr val="black"/>
                </a:solidFill>
                <a:cs typeface="+mn-cs"/>
              </a:rPr>
              <a:t>of your new layout. (</a:t>
            </a:r>
            <a:r>
              <a:rPr lang="en-US" sz="1350" u="sng" dirty="0">
                <a:solidFill>
                  <a:prstClr val="black"/>
                </a:solidFill>
                <a:latin typeface="Arial"/>
                <a:cs typeface="+mn-cs"/>
                <a:hlinkClick r:id="rId2"/>
              </a:rPr>
              <a:t>http://accessibility.psu.edu/microsoftoffice/powerpoint/</a:t>
            </a:r>
            <a:r>
              <a:rPr lang="en-US" sz="1350" dirty="0">
                <a:solidFill>
                  <a:prstClr val="black"/>
                </a:solidFill>
                <a:latin typeface="Arial"/>
                <a:cs typeface="+mn-cs"/>
              </a:rPr>
              <a:t>) </a:t>
            </a:r>
            <a:r>
              <a:rPr lang="en-US" dirty="0">
                <a:solidFill>
                  <a:prstClr val="black"/>
                </a:solidFill>
                <a:cs typeface="+mn-cs"/>
              </a:rPr>
              <a:t>Reorder as appropriate so the slide layout’s </a:t>
            </a:r>
            <a:r>
              <a:rPr lang="en-US" b="1" dirty="0">
                <a:solidFill>
                  <a:prstClr val="black"/>
                </a:solidFill>
                <a:cs typeface="+mn-cs"/>
              </a:rPr>
              <a:t>TITLE is read first</a:t>
            </a:r>
            <a:r>
              <a:rPr lang="en-US" dirty="0">
                <a:solidFill>
                  <a:prstClr val="black"/>
                </a:solidFill>
                <a:cs typeface="+mn-cs"/>
              </a:rPr>
              <a:t>.</a:t>
            </a:r>
          </a:p>
          <a:p>
            <a:pPr marL="214313" indent="-214313">
              <a:buFont typeface="Arial" panose="020B0604020202020204" pitchFamily="34" charset="0"/>
              <a:buChar char="•"/>
            </a:pPr>
            <a:r>
              <a:rPr lang="en-US" b="1" dirty="0">
                <a:solidFill>
                  <a:prstClr val="black"/>
                </a:solidFill>
                <a:cs typeface="+mn-cs"/>
              </a:rPr>
              <a:t>SAVE</a:t>
            </a:r>
            <a:r>
              <a:rPr lang="en-US" dirty="0">
                <a:solidFill>
                  <a:prstClr val="black"/>
                </a:solidFill>
                <a:cs typeface="+mn-cs"/>
              </a:rPr>
              <a:t> your presentation.</a:t>
            </a:r>
          </a:p>
          <a:p>
            <a:pPr marL="214313" indent="-214313">
              <a:buFont typeface="Arial" panose="020B0604020202020204" pitchFamily="34" charset="0"/>
              <a:buChar char="•"/>
            </a:pPr>
            <a:r>
              <a:rPr lang="en-US" b="1" dirty="0">
                <a:solidFill>
                  <a:prstClr val="black"/>
                </a:solidFill>
                <a:cs typeface="+mn-cs"/>
              </a:rPr>
              <a:t>Close the Master View </a:t>
            </a:r>
            <a:r>
              <a:rPr lang="en-US" dirty="0">
                <a:solidFill>
                  <a:prstClr val="black"/>
                </a:solidFill>
                <a:cs typeface="+mn-cs"/>
              </a:rPr>
              <a:t>and return to your normal editing (design) view.</a:t>
            </a:r>
          </a:p>
          <a:p>
            <a:pPr marL="214313" indent="-214313">
              <a:buFont typeface="Arial" panose="020B0604020202020204" pitchFamily="34" charset="0"/>
              <a:buChar char="•"/>
            </a:pPr>
            <a:r>
              <a:rPr lang="en-US" b="1" dirty="0">
                <a:solidFill>
                  <a:prstClr val="black"/>
                </a:solidFill>
                <a:cs typeface="+mn-cs"/>
              </a:rPr>
              <a:t>Insert a new slide using </a:t>
            </a:r>
            <a:r>
              <a:rPr lang="en-US" b="1">
                <a:solidFill>
                  <a:prstClr val="black"/>
                </a:solidFill>
                <a:cs typeface="+mn-cs"/>
              </a:rPr>
              <a:t>your custom-named </a:t>
            </a:r>
            <a:r>
              <a:rPr lang="en-US" b="1" dirty="0">
                <a:solidFill>
                  <a:prstClr val="black"/>
                </a:solidFill>
                <a:cs typeface="+mn-cs"/>
              </a:rPr>
              <a:t>new layout </a:t>
            </a:r>
            <a:r>
              <a:rPr lang="en-US" dirty="0">
                <a:solidFill>
                  <a:prstClr val="black"/>
                </a:solidFill>
                <a:cs typeface="+mn-cs"/>
              </a:rPr>
              <a:t>or apply the new layout to an existing slide.</a:t>
            </a:r>
          </a:p>
        </p:txBody>
      </p:sp>
    </p:spTree>
    <p:extLst>
      <p:ext uri="{BB962C8B-B14F-4D97-AF65-F5344CB8AC3E}">
        <p14:creationId xmlns:p14="http://schemas.microsoft.com/office/powerpoint/2010/main" val="1721823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0217335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68414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75974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185248634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09252617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75307742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915499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12948150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cs typeface="+mn-cs"/>
              </a:rPr>
              <a:pPr/>
              <a:t>‹#›</a:t>
            </a:fld>
            <a:endParaRPr lang="en-US" dirty="0">
              <a:cs typeface="+mn-cs"/>
            </a:endParaRPr>
          </a:p>
        </p:txBody>
      </p:sp>
    </p:spTree>
    <p:extLst>
      <p:ext uri="{BB962C8B-B14F-4D97-AF65-F5344CB8AC3E}">
        <p14:creationId xmlns:p14="http://schemas.microsoft.com/office/powerpoint/2010/main" val="1226736094"/>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 id="2147484198" r:id="rId12"/>
    <p:sldLayoutId id="2147484199"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6.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3" Type="http://schemas.openxmlformats.org/officeDocument/2006/relationships/hyperlink" Target="http://www.amia.org/sites/amia.org/files/Workforce_2006.pdf" TargetMode="External"/><Relationship Id="rId2" Type="http://schemas.openxmlformats.org/officeDocument/2006/relationships/notesSlide" Target="../notesSlides/notesSlide28.xml"/><Relationship Id="rId1" Type="http://schemas.openxmlformats.org/officeDocument/2006/relationships/slideLayout" Target="../slideLayouts/slideLayout11.xml"/><Relationship Id="rId6" Type="http://schemas.openxmlformats.org/officeDocument/2006/relationships/hyperlink" Target="http://www.himss.org/content/files/HIMSS_HISTORY.pdf" TargetMode="External"/><Relationship Id="rId5" Type="http://schemas.openxmlformats.org/officeDocument/2006/relationships/hyperlink" Target="http://www.ahima.org/about/history.aspx" TargetMode="External"/><Relationship Id="rId4" Type="http://schemas.openxmlformats.org/officeDocument/2006/relationships/hyperlink" Target="http://library.ahima.org/xpedio/groups/public/documents/ahima/bok1_040723.pdf"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History of Health Information Technology in the U.S.</a:t>
            </a:r>
          </a:p>
        </p:txBody>
      </p:sp>
      <p:sp>
        <p:nvSpPr>
          <p:cNvPr id="13315" name="Text Placeholder 2"/>
          <p:cNvSpPr>
            <a:spLocks noGrp="1"/>
          </p:cNvSpPr>
          <p:nvPr>
            <p:ph type="body" sz="half" idx="2"/>
          </p:nvPr>
        </p:nvSpPr>
        <p:spPr/>
        <p:txBody>
          <a:bodyPr/>
          <a:lstStyle/>
          <a:p>
            <a:r>
              <a:rPr lang="en-US" altLang="en-US" smtClean="0"/>
              <a:t>History of Health IT Organizations</a:t>
            </a:r>
          </a:p>
        </p:txBody>
      </p:sp>
      <p:sp>
        <p:nvSpPr>
          <p:cNvPr id="12292" name="Text Placeholder 3"/>
          <p:cNvSpPr>
            <a:spLocks noGrp="1"/>
          </p:cNvSpPr>
          <p:nvPr>
            <p:ph type="body" sz="quarter" idx="11"/>
          </p:nvPr>
        </p:nvSpPr>
        <p:spPr/>
        <p:txBody>
          <a:bodyPr/>
          <a:lstStyle/>
          <a:p>
            <a:r>
              <a:rPr lang="en-US" dirty="0" smtClean="0"/>
              <a:t>Lecture a – Professional Organizations</a:t>
            </a:r>
          </a:p>
        </p:txBody>
      </p:sp>
      <p:sp>
        <p:nvSpPr>
          <p:cNvPr id="13317" name="Text Placeholder 4"/>
          <p:cNvSpPr>
            <a:spLocks noGrp="1"/>
          </p:cNvSpPr>
          <p:nvPr>
            <p:ph type="body" sz="quarter" idx="12"/>
          </p:nvPr>
        </p:nvSpPr>
        <p:spPr/>
        <p:txBody>
          <a:bodyPr/>
          <a:lstStyle/>
          <a:p>
            <a:r>
              <a:rPr lang="en-US" dirty="0"/>
              <a:t>This material (Comp </a:t>
            </a:r>
            <a:r>
              <a:rPr lang="en-US" dirty="0" smtClean="0"/>
              <a:t>5 </a:t>
            </a:r>
            <a:r>
              <a:rPr lang="en-US" dirty="0"/>
              <a:t>Unit </a:t>
            </a:r>
            <a:r>
              <a:rPr lang="en-US" dirty="0" smtClean="0"/>
              <a:t>15)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a:rPr>
              <a:t>http://creativecommons.org</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AMIA 6</a:t>
            </a:r>
          </a:p>
        </p:txBody>
      </p:sp>
      <p:sp>
        <p:nvSpPr>
          <p:cNvPr id="22531" name="Text Placeholder 2"/>
          <p:cNvSpPr>
            <a:spLocks noGrp="1"/>
          </p:cNvSpPr>
          <p:nvPr>
            <p:ph sz="quarter" idx="14"/>
          </p:nvPr>
        </p:nvSpPr>
        <p:spPr/>
        <p:txBody>
          <a:bodyPr/>
          <a:lstStyle/>
          <a:p>
            <a:r>
              <a:rPr lang="en-US" altLang="en-US" dirty="0" smtClean="0"/>
              <a:t>American College of Medical Informatics </a:t>
            </a:r>
          </a:p>
          <a:p>
            <a:pPr lvl="2"/>
            <a:r>
              <a:rPr lang="en-US" altLang="en-US" dirty="0" smtClean="0"/>
              <a:t>Recognition of experts in medical informatics</a:t>
            </a:r>
          </a:p>
          <a:p>
            <a:pPr lvl="2"/>
            <a:r>
              <a:rPr lang="en-US" altLang="en-US" dirty="0" smtClean="0"/>
              <a:t>Meets at spring Congress and fall Symposium</a:t>
            </a:r>
          </a:p>
          <a:p>
            <a:pPr lvl="2"/>
            <a:r>
              <a:rPr lang="en-US" altLang="en-US" dirty="0" smtClean="0"/>
              <a:t>Topic-related winter retreat</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99B97E4-71CB-4A5A-8744-E88303DB2637}" type="slidenum">
              <a:rPr lang="en-US" altLang="en-US" smtClean="0"/>
              <a:pPr/>
              <a:t>10</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AMIA 7</a:t>
            </a:r>
          </a:p>
        </p:txBody>
      </p:sp>
      <p:sp>
        <p:nvSpPr>
          <p:cNvPr id="23555" name="Text Placeholder 2"/>
          <p:cNvSpPr>
            <a:spLocks noGrp="1"/>
          </p:cNvSpPr>
          <p:nvPr>
            <p:ph sz="quarter" idx="14"/>
          </p:nvPr>
        </p:nvSpPr>
        <p:spPr/>
        <p:txBody>
          <a:bodyPr/>
          <a:lstStyle/>
          <a:p>
            <a:r>
              <a:rPr lang="en-US" altLang="en-US" dirty="0" smtClean="0"/>
              <a:t>1988 – Formation of AMIA</a:t>
            </a:r>
          </a:p>
          <a:p>
            <a:pPr lvl="1"/>
            <a:r>
              <a:rPr lang="en-US" altLang="en-US" dirty="0" smtClean="0"/>
              <a:t>Merger of SCAMC, AAMSI, ACMI</a:t>
            </a:r>
          </a:p>
          <a:p>
            <a:pPr lvl="2"/>
            <a:r>
              <a:rPr lang="en-US" altLang="en-US" dirty="0" smtClean="0"/>
              <a:t>Fall Symposium</a:t>
            </a:r>
          </a:p>
          <a:p>
            <a:pPr lvl="2"/>
            <a:r>
              <a:rPr lang="en-US" altLang="en-US" dirty="0" smtClean="0"/>
              <a:t>ACMI spring and fall meetings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74F5AC3-5132-4D60-AEC2-D280D045540A}" type="slidenum">
              <a:rPr lang="en-US" altLang="en-US" smtClean="0"/>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AMIA 8</a:t>
            </a:r>
          </a:p>
        </p:txBody>
      </p:sp>
      <p:sp>
        <p:nvSpPr>
          <p:cNvPr id="24579" name="Text Placeholder 2"/>
          <p:cNvSpPr>
            <a:spLocks noGrp="1"/>
          </p:cNvSpPr>
          <p:nvPr>
            <p:ph sz="quarter" idx="14"/>
          </p:nvPr>
        </p:nvSpPr>
        <p:spPr/>
        <p:txBody>
          <a:bodyPr/>
          <a:lstStyle/>
          <a:p>
            <a:r>
              <a:rPr lang="en-US" altLang="en-US" dirty="0" smtClean="0"/>
              <a:t>1988 – Formation of AMIA</a:t>
            </a:r>
          </a:p>
          <a:p>
            <a:pPr lvl="1"/>
            <a:r>
              <a:rPr lang="en-US" altLang="en-US" dirty="0" smtClean="0"/>
              <a:t>Donald Lindberg, first president</a:t>
            </a:r>
          </a:p>
          <a:p>
            <a:pPr lvl="1"/>
            <a:r>
              <a:rPr lang="en-US" altLang="en-US" dirty="0" smtClean="0"/>
              <a:t>Marion Ball, first International Medical Informatics Association representative</a:t>
            </a:r>
          </a:p>
          <a:p>
            <a:r>
              <a:rPr lang="en-US" altLang="en-US" dirty="0" smtClean="0"/>
              <a:t>1994 – Journal (JAMIA)</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E26C549-5162-4BA2-81D5-80E0A28E42E1}" type="slidenum">
              <a:rPr lang="en-US" altLang="en-US" smtClean="0"/>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Health Information and Management Systems Society (HIMSS)</a:t>
            </a:r>
            <a:endParaRPr lang="en-US" dirty="0"/>
          </a:p>
        </p:txBody>
      </p:sp>
      <p:sp>
        <p:nvSpPr>
          <p:cNvPr id="25603" name="Text Placeholder 2"/>
          <p:cNvSpPr>
            <a:spLocks noGrp="1"/>
          </p:cNvSpPr>
          <p:nvPr>
            <p:ph sz="quarter" idx="14"/>
          </p:nvPr>
        </p:nvSpPr>
        <p:spPr/>
        <p:txBody>
          <a:bodyPr/>
          <a:lstStyle/>
          <a:p>
            <a:r>
              <a:rPr lang="en-US" altLang="en-US" dirty="0" smtClean="0"/>
              <a:t>1960s and 1970s</a:t>
            </a:r>
          </a:p>
          <a:p>
            <a:pPr lvl="1"/>
            <a:r>
              <a:rPr lang="en-US" altLang="en-US" dirty="0" smtClean="0"/>
              <a:t>Hospital Management Systems Society</a:t>
            </a:r>
          </a:p>
          <a:p>
            <a:pPr lvl="1"/>
            <a:r>
              <a:rPr lang="en-US" altLang="en-US" dirty="0" smtClean="0"/>
              <a:t>Focus: Management engineering</a:t>
            </a:r>
          </a:p>
          <a:p>
            <a:pPr lvl="1"/>
            <a:r>
              <a:rPr lang="en-US" altLang="en-US" dirty="0" smtClean="0"/>
              <a:t>Under American Hospital Association (AHA)</a:t>
            </a:r>
          </a:p>
        </p:txBody>
      </p:sp>
      <p:sp>
        <p:nvSpPr>
          <p:cNvPr id="9" name="Text Placeholder 8"/>
          <p:cNvSpPr>
            <a:spLocks noGrp="1"/>
          </p:cNvSpPr>
          <p:nvPr>
            <p:ph type="body" sz="quarter" idx="32"/>
          </p:nvPr>
        </p:nvSpPr>
        <p:spPr/>
        <p:txBody>
          <a:bodyPr/>
          <a:lstStyle/>
          <a:p>
            <a:r>
              <a:rPr lang="en-US" altLang="en-US" dirty="0"/>
              <a:t>Source: </a:t>
            </a:r>
            <a:r>
              <a:rPr lang="en-US" altLang="en-US" dirty="0" smtClean="0"/>
              <a:t>	(</a:t>
            </a:r>
            <a:r>
              <a:rPr lang="en-US" altLang="en-US" dirty="0"/>
              <a:t>HIMSS Legacy Workgroup, 2007</a:t>
            </a:r>
            <a:r>
              <a:rPr lang="en-US" altLang="en-US" dirty="0" smtClean="0"/>
              <a:t>)</a:t>
            </a:r>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64E3E5D-FBD6-4F9F-A46A-47EF8D23866B}" type="slidenum">
              <a:rPr lang="en-US" altLang="en-US" smtClean="0"/>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Information and Management Systems Society (HIMSS) 2</a:t>
            </a:r>
            <a:endParaRPr lang="en-US" dirty="0"/>
          </a:p>
        </p:txBody>
      </p:sp>
      <p:sp>
        <p:nvSpPr>
          <p:cNvPr id="26627" name="Text Placeholder 2"/>
          <p:cNvSpPr>
            <a:spLocks noGrp="1"/>
          </p:cNvSpPr>
          <p:nvPr>
            <p:ph sz="quarter" idx="14"/>
          </p:nvPr>
        </p:nvSpPr>
        <p:spPr/>
        <p:txBody>
          <a:bodyPr/>
          <a:lstStyle/>
          <a:p>
            <a:r>
              <a:rPr lang="en-US" altLang="en-US" dirty="0" smtClean="0"/>
              <a:t>1980s</a:t>
            </a:r>
          </a:p>
          <a:p>
            <a:pPr lvl="1"/>
            <a:r>
              <a:rPr lang="en-US" altLang="en-US" dirty="0" smtClean="0"/>
              <a:t>“Information” added to the name and focus broadened</a:t>
            </a:r>
          </a:p>
          <a:p>
            <a:pPr lvl="2"/>
            <a:r>
              <a:rPr lang="en-US" altLang="en-US" dirty="0" smtClean="0"/>
              <a:t>Healthcare Information and Management Systems Society</a:t>
            </a:r>
          </a:p>
        </p:txBody>
      </p:sp>
      <p:sp>
        <p:nvSpPr>
          <p:cNvPr id="9" name="Text Placeholder 8"/>
          <p:cNvSpPr>
            <a:spLocks noGrp="1"/>
          </p:cNvSpPr>
          <p:nvPr>
            <p:ph type="body" sz="quarter" idx="32"/>
          </p:nvPr>
        </p:nvSpPr>
        <p:spPr/>
        <p:txBody>
          <a:bodyPr/>
          <a:lstStyle/>
          <a:p>
            <a:r>
              <a:rPr lang="en-US" altLang="en-US" dirty="0"/>
              <a:t>Source: </a:t>
            </a:r>
            <a:r>
              <a:rPr lang="en-US" altLang="en-US" dirty="0" smtClean="0"/>
              <a:t>	(</a:t>
            </a:r>
            <a:r>
              <a:rPr lang="en-US" altLang="en-US" dirty="0"/>
              <a:t>HIMSS Legacy Workgroup, 2007</a:t>
            </a:r>
            <a:r>
              <a:rPr lang="en-US" altLang="en-US" dirty="0" smtClean="0"/>
              <a:t>)</a:t>
            </a:r>
            <a:endParaRPr lang="en-US" alt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C588512-A03C-4BB5-8100-50D4F28A7491}" type="slidenum">
              <a:rPr lang="en-US" altLang="en-US" smtClean="0"/>
              <a:pPr/>
              <a:t>14</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Information and Management Systems Society (HIMSS) 3</a:t>
            </a:r>
            <a:endParaRPr lang="en-US" dirty="0"/>
          </a:p>
        </p:txBody>
      </p:sp>
      <p:sp>
        <p:nvSpPr>
          <p:cNvPr id="27651" name="Text Placeholder 2"/>
          <p:cNvSpPr>
            <a:spLocks noGrp="1"/>
          </p:cNvSpPr>
          <p:nvPr>
            <p:ph sz="quarter" idx="14"/>
          </p:nvPr>
        </p:nvSpPr>
        <p:spPr/>
        <p:txBody>
          <a:bodyPr/>
          <a:lstStyle/>
          <a:p>
            <a:r>
              <a:rPr lang="en-US" altLang="en-US" dirty="0" smtClean="0"/>
              <a:t>1990s </a:t>
            </a:r>
          </a:p>
          <a:p>
            <a:pPr lvl="1"/>
            <a:r>
              <a:rPr lang="en-US" altLang="en-US" dirty="0" smtClean="0"/>
              <a:t>1993 – HIMSS separates from AHA</a:t>
            </a:r>
          </a:p>
          <a:p>
            <a:pPr lvl="1"/>
            <a:r>
              <a:rPr lang="en-US" altLang="en-US" dirty="0" smtClean="0"/>
              <a:t>1994 – Clinical systems added as a focus area for HIMSS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92833B4-7584-4305-AC5C-964E5F34A219}" type="slidenum">
              <a:rPr lang="en-US" altLang="en-US" smtClean="0"/>
              <a:pPr/>
              <a:t>15</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American Health Information Management Association (AHIMA)</a:t>
            </a:r>
          </a:p>
        </p:txBody>
      </p:sp>
      <p:sp>
        <p:nvSpPr>
          <p:cNvPr id="3" name="Text Placeholder 2"/>
          <p:cNvSpPr>
            <a:spLocks noGrp="1"/>
          </p:cNvSpPr>
          <p:nvPr>
            <p:ph sz="quarter" idx="14"/>
          </p:nvPr>
        </p:nvSpPr>
        <p:spPr/>
        <p:txBody>
          <a:bodyPr/>
          <a:lstStyle/>
          <a:p>
            <a:r>
              <a:rPr lang="en-US" dirty="0" smtClean="0"/>
              <a:t>Earliest of the organizations</a:t>
            </a:r>
          </a:p>
          <a:p>
            <a:pPr lvl="1"/>
            <a:r>
              <a:rPr lang="en-US" dirty="0" smtClean="0"/>
              <a:t>1928—American College of Surgeons established the American Record Librarians of North America</a:t>
            </a:r>
          </a:p>
          <a:p>
            <a:pPr lvl="1"/>
            <a:r>
              <a:rPr lang="en-US" dirty="0" smtClean="0"/>
              <a:t>1970—American Medical Record Association</a:t>
            </a:r>
          </a:p>
          <a:p>
            <a:pPr lvl="1"/>
            <a:r>
              <a:rPr lang="en-US" dirty="0" smtClean="0"/>
              <a:t>1991—AHIMA </a:t>
            </a:r>
          </a:p>
          <a:p>
            <a:pPr lvl="2"/>
            <a:r>
              <a:rPr lang="en-US" dirty="0" smtClean="0"/>
              <a:t>Focus on management of information.  </a:t>
            </a:r>
          </a:p>
          <a:p>
            <a:pPr lvl="2"/>
            <a:r>
              <a:rPr lang="en-US" dirty="0" smtClean="0"/>
              <a:t>Broader than medical records</a:t>
            </a:r>
          </a:p>
          <a:p>
            <a:pPr lvl="2"/>
            <a:r>
              <a:rPr lang="en-US" dirty="0" smtClean="0"/>
              <a:t>Broader than hospital records</a:t>
            </a:r>
          </a:p>
        </p:txBody>
      </p:sp>
      <p:sp>
        <p:nvSpPr>
          <p:cNvPr id="9" name="Text Placeholder 8"/>
          <p:cNvSpPr>
            <a:spLocks noGrp="1"/>
          </p:cNvSpPr>
          <p:nvPr>
            <p:ph type="body" sz="quarter" idx="32"/>
          </p:nvPr>
        </p:nvSpPr>
        <p:spPr/>
        <p:txBody>
          <a:bodyPr/>
          <a:lstStyle/>
          <a:p>
            <a:r>
              <a:rPr lang="en-US" dirty="0"/>
              <a:t>Source: </a:t>
            </a:r>
            <a:r>
              <a:rPr lang="en-US" dirty="0" smtClean="0"/>
              <a:t>	(</a:t>
            </a:r>
            <a:r>
              <a:rPr lang="en-US" dirty="0"/>
              <a:t>AHIMA History</a:t>
            </a:r>
            <a:r>
              <a:rPr lang="en-US" dirty="0" smtClean="0"/>
              <a:t>)</a:t>
            </a:r>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C8D0014-4D52-4920-B997-6F907143DEAD}" type="slidenum">
              <a:rPr lang="en-US" altLang="en-US" smtClean="0"/>
              <a:pPr/>
              <a:t>16</a:t>
            </a:fld>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AHIMA: Changes in Focus</a:t>
            </a:r>
          </a:p>
        </p:txBody>
      </p:sp>
      <p:sp>
        <p:nvSpPr>
          <p:cNvPr id="29699" name="Text Placeholder 2"/>
          <p:cNvSpPr>
            <a:spLocks noGrp="1"/>
          </p:cNvSpPr>
          <p:nvPr>
            <p:ph sz="quarter" idx="14"/>
          </p:nvPr>
        </p:nvSpPr>
        <p:spPr/>
        <p:txBody>
          <a:bodyPr/>
          <a:lstStyle/>
          <a:p>
            <a:r>
              <a:rPr lang="en-US" altLang="en-US" dirty="0" smtClean="0"/>
              <a:t>Medical record quality and certification of practitioners</a:t>
            </a:r>
          </a:p>
          <a:p>
            <a:pPr lvl="1"/>
            <a:r>
              <a:rPr lang="en-US" altLang="en-US" dirty="0" smtClean="0"/>
              <a:t>Focus on accuracy and completeness of data</a:t>
            </a:r>
          </a:p>
          <a:p>
            <a:pPr lvl="1"/>
            <a:r>
              <a:rPr lang="en-US" altLang="en-US" dirty="0" smtClean="0"/>
              <a:t>Deep knowledge of  medical terminology</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01FFC31-1EAF-4B30-950D-779E3C30BB25}" type="slidenum">
              <a:rPr lang="en-US" altLang="en-US" smtClean="0"/>
              <a:pPr/>
              <a:t>17</a:t>
            </a:fld>
            <a:endParaRPr lang="en-US"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AHIMA: Changes in Focus 2</a:t>
            </a:r>
          </a:p>
        </p:txBody>
      </p:sp>
      <p:sp>
        <p:nvSpPr>
          <p:cNvPr id="30723" name="Text Placeholder 2"/>
          <p:cNvSpPr>
            <a:spLocks noGrp="1"/>
          </p:cNvSpPr>
          <p:nvPr>
            <p:ph sz="quarter" idx="14"/>
          </p:nvPr>
        </p:nvSpPr>
        <p:spPr/>
        <p:txBody>
          <a:bodyPr/>
          <a:lstStyle/>
          <a:p>
            <a:r>
              <a:rPr lang="en-US" altLang="en-US" dirty="0" smtClean="0"/>
              <a:t>DRGs in the 1980s</a:t>
            </a:r>
          </a:p>
          <a:p>
            <a:pPr lvl="1"/>
            <a:r>
              <a:rPr lang="en-US" altLang="en-US" dirty="0" smtClean="0"/>
              <a:t>Importance of coding for reimbursement </a:t>
            </a:r>
          </a:p>
          <a:p>
            <a:pPr lvl="1"/>
            <a:r>
              <a:rPr lang="en-US" altLang="en-US" dirty="0" smtClean="0"/>
              <a:t>Involvement in new coding standards and terminology</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3BA3660-2178-4482-82D4-3A3FE903BCC4}" type="slidenum">
              <a:rPr lang="en-US" altLang="en-US" smtClean="0"/>
              <a:pPr/>
              <a:t>18</a:t>
            </a:fld>
            <a:endParaRPr lang="en-US"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AHIMA: Changes in Focus 3</a:t>
            </a:r>
          </a:p>
        </p:txBody>
      </p:sp>
      <p:sp>
        <p:nvSpPr>
          <p:cNvPr id="31747" name="Text Placeholder 2"/>
          <p:cNvSpPr>
            <a:spLocks noGrp="1"/>
          </p:cNvSpPr>
          <p:nvPr>
            <p:ph sz="quarter" idx="14"/>
          </p:nvPr>
        </p:nvSpPr>
        <p:spPr/>
        <p:txBody>
          <a:bodyPr/>
          <a:lstStyle/>
          <a:p>
            <a:r>
              <a:rPr lang="en-US" altLang="en-US" smtClean="0"/>
              <a:t>Privacy legislation 1970s to 1990s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24092A0-E251-458D-9E44-8DB2AC0C6DC2}" type="slidenum">
              <a:rPr lang="en-US" altLang="en-US" smtClean="0"/>
              <a:pPr/>
              <a:t>19</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History of Health IT Organizations</a:t>
            </a:r>
            <a:br>
              <a:rPr lang="en-US" smtClean="0"/>
            </a:br>
            <a:r>
              <a:rPr lang="en-US" smtClean="0"/>
              <a:t>Learning Objectives</a:t>
            </a:r>
            <a:endParaRPr lang="en-US" dirty="0" smtClean="0"/>
          </a:p>
        </p:txBody>
      </p:sp>
      <p:sp>
        <p:nvSpPr>
          <p:cNvPr id="14340" name="Text Placeholder 3"/>
          <p:cNvSpPr>
            <a:spLocks noGrp="1"/>
          </p:cNvSpPr>
          <p:nvPr>
            <p:ph sz="quarter" idx="14"/>
          </p:nvPr>
        </p:nvSpPr>
        <p:spPr/>
        <p:txBody>
          <a:bodyPr/>
          <a:lstStyle/>
          <a:p>
            <a:r>
              <a:rPr lang="en-US" altLang="en-US" dirty="0" smtClean="0"/>
              <a:t>Describe the background and original constituencies of AMIA, HIMSS, and AHIMA</a:t>
            </a:r>
          </a:p>
          <a:p>
            <a:r>
              <a:rPr lang="en-US" altLang="en-US" dirty="0" smtClean="0"/>
              <a:t>Describe the changes in major interests that have occurred at AMIA, HIMSS, and AHIMA over time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71FF5A8-B53C-48A0-B6D6-E1465DFEF561}" type="slidenum">
              <a:rPr lang="en-US" altLang="en-US" smtClean="0"/>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AHIMA: Changes in Focus 4</a:t>
            </a:r>
          </a:p>
        </p:txBody>
      </p:sp>
      <p:sp>
        <p:nvSpPr>
          <p:cNvPr id="32771" name="Text Placeholder 2"/>
          <p:cNvSpPr>
            <a:spLocks noGrp="1"/>
          </p:cNvSpPr>
          <p:nvPr>
            <p:ph sz="quarter" idx="14"/>
          </p:nvPr>
        </p:nvSpPr>
        <p:spPr/>
        <p:txBody>
          <a:bodyPr/>
          <a:lstStyle/>
          <a:p>
            <a:r>
              <a:rPr lang="en-US" altLang="en-US" dirty="0" smtClean="0"/>
              <a:t>Beginning of focus on electronic information 1990s – Present</a:t>
            </a:r>
          </a:p>
          <a:p>
            <a:pPr lvl="1"/>
            <a:r>
              <a:rPr lang="en-US" altLang="en-US" dirty="0" smtClean="0"/>
              <a:t>EHRs and PHRs</a:t>
            </a:r>
          </a:p>
          <a:p>
            <a:pPr lvl="1"/>
            <a:r>
              <a:rPr lang="en-US" altLang="en-US" dirty="0" smtClean="0"/>
              <a:t>HIT Workforce</a:t>
            </a:r>
          </a:p>
          <a:p>
            <a:pPr lvl="1"/>
            <a:r>
              <a:rPr lang="en-US" altLang="en-US" dirty="0" smtClean="0"/>
              <a:t>Information governance</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0F292C7-FDE2-44E4-B41E-679294297F5A}" type="slidenum">
              <a:rPr lang="en-US" altLang="en-US" smtClean="0"/>
              <a:pPr/>
              <a:t>20</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smtClean="0"/>
              <a:t>Joint Healthcare Information Technology Alliance (1997)</a:t>
            </a:r>
          </a:p>
        </p:txBody>
      </p:sp>
      <p:sp>
        <p:nvSpPr>
          <p:cNvPr id="33795" name="Text Placeholder 2"/>
          <p:cNvSpPr>
            <a:spLocks noGrp="1"/>
          </p:cNvSpPr>
          <p:nvPr>
            <p:ph sz="quarter" idx="14"/>
          </p:nvPr>
        </p:nvSpPr>
        <p:spPr/>
        <p:txBody>
          <a:bodyPr/>
          <a:lstStyle/>
          <a:p>
            <a:r>
              <a:rPr lang="en-US" altLang="en-US" dirty="0" smtClean="0"/>
              <a:t>Three organizations initially</a:t>
            </a:r>
          </a:p>
          <a:p>
            <a:r>
              <a:rPr lang="en-US" altLang="en-US" dirty="0" smtClean="0"/>
              <a:t>Goal: advance healthcare delivery through information technology</a:t>
            </a:r>
          </a:p>
          <a:p>
            <a:r>
              <a:rPr lang="en-US" altLang="en-US" dirty="0" smtClean="0"/>
              <a:t>Influence legislation </a:t>
            </a:r>
          </a:p>
          <a:p>
            <a:pPr lvl="1"/>
            <a:r>
              <a:rPr lang="en-US" altLang="en-US" dirty="0" smtClean="0"/>
              <a:t>Computer-Based Patient Record</a:t>
            </a:r>
          </a:p>
          <a:p>
            <a:pPr lvl="1"/>
            <a:r>
              <a:rPr lang="en-US" altLang="en-US" dirty="0" smtClean="0"/>
              <a:t>HIPAA</a:t>
            </a:r>
          </a:p>
          <a:p>
            <a:pPr lvl="1"/>
            <a:r>
              <a:rPr lang="en-US" altLang="en-US" dirty="0" smtClean="0"/>
              <a:t>Privacy and confidentiality</a:t>
            </a:r>
          </a:p>
          <a:p>
            <a:pPr lvl="1"/>
            <a:r>
              <a:rPr lang="en-US" altLang="en-US" dirty="0" smtClean="0"/>
              <a:t>Security</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96FB7B2-66DB-445D-898D-2E41A82C2007}" type="slidenum">
              <a:rPr lang="en-US" altLang="en-US" smtClean="0"/>
              <a:pPr/>
              <a:t>21</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Other Collaborations</a:t>
            </a:r>
          </a:p>
        </p:txBody>
      </p:sp>
      <p:sp>
        <p:nvSpPr>
          <p:cNvPr id="34819" name="Text Placeholder 2"/>
          <p:cNvSpPr>
            <a:spLocks noGrp="1"/>
          </p:cNvSpPr>
          <p:nvPr>
            <p:ph sz="quarter" idx="14"/>
          </p:nvPr>
        </p:nvSpPr>
        <p:spPr/>
        <p:txBody>
          <a:bodyPr/>
          <a:lstStyle/>
          <a:p>
            <a:r>
              <a:rPr lang="en-US" altLang="en-US" dirty="0" smtClean="0"/>
              <a:t>Joint certification exams</a:t>
            </a:r>
          </a:p>
          <a:p>
            <a:pPr lvl="1"/>
            <a:r>
              <a:rPr lang="en-US" altLang="en-US" dirty="0" smtClean="0"/>
              <a:t>Privacy and security certifications—HIMSS and AHIMA</a:t>
            </a:r>
          </a:p>
          <a:p>
            <a:r>
              <a:rPr lang="en-US" altLang="en-US" dirty="0" smtClean="0"/>
              <a:t>Joint publications</a:t>
            </a:r>
          </a:p>
          <a:p>
            <a:pPr lvl="1"/>
            <a:r>
              <a:rPr lang="en-US" altLang="en-US" dirty="0" smtClean="0"/>
              <a:t>Workforce Roles—AMIA and AHIMA</a:t>
            </a:r>
          </a:p>
          <a:p>
            <a:r>
              <a:rPr lang="en-US" altLang="en-US" dirty="0" smtClean="0"/>
              <a:t>Co-sponsorship of meetings and groups</a:t>
            </a:r>
          </a:p>
          <a:p>
            <a:pPr lvl="1"/>
            <a:r>
              <a:rPr lang="en-US" altLang="en-US" dirty="0" smtClean="0"/>
              <a:t>Alliance for Nursing Informatics—AMIA and HIMSS</a:t>
            </a:r>
          </a:p>
        </p:txBody>
      </p:sp>
      <p:sp>
        <p:nvSpPr>
          <p:cNvPr id="8" name="Text Placeholder 7"/>
          <p:cNvSpPr>
            <a:spLocks noGrp="1"/>
          </p:cNvSpPr>
          <p:nvPr>
            <p:ph type="body" sz="quarter" idx="32"/>
          </p:nvPr>
        </p:nvSpPr>
        <p:spPr/>
        <p:txBody>
          <a:bodyPr/>
          <a:lstStyle/>
          <a:p>
            <a:r>
              <a:rPr lang="en-US" altLang="en-US" dirty="0" smtClean="0"/>
              <a:t>Sources:	(</a:t>
            </a:r>
            <a:r>
              <a:rPr lang="en-US" altLang="en-US" dirty="0"/>
              <a:t>AHIMA &amp; AMIA, 2006)</a:t>
            </a:r>
          </a:p>
          <a:p>
            <a:r>
              <a:rPr lang="en-US" altLang="en-US" dirty="0"/>
              <a:t>	</a:t>
            </a:r>
            <a:r>
              <a:rPr lang="en-US" altLang="en-US" dirty="0" smtClean="0"/>
              <a:t>(</a:t>
            </a:r>
            <a:r>
              <a:rPr lang="en-US" altLang="en-US" dirty="0"/>
              <a:t>AHIMA &amp; AMIA, 2008</a:t>
            </a:r>
            <a:r>
              <a:rPr lang="en-US" altLang="en-US" dirty="0" smtClean="0"/>
              <a:t>)</a:t>
            </a:r>
            <a:endParaRPr lang="en-US" dirty="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46EBB5-8B69-4441-B4D0-CD8CEC3AEE24}" type="slidenum">
              <a:rPr lang="en-US" altLang="en-US" smtClean="0"/>
              <a:pPr/>
              <a:t>22</a:t>
            </a:fld>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0"/>
          <p:cNvSpPr>
            <a:spLocks noGrp="1"/>
          </p:cNvSpPr>
          <p:nvPr>
            <p:ph type="title"/>
          </p:nvPr>
        </p:nvSpPr>
        <p:spPr/>
        <p:txBody>
          <a:bodyPr/>
          <a:lstStyle/>
          <a:p>
            <a:r>
              <a:rPr lang="en-US" altLang="en-US" smtClean="0"/>
              <a:t>1970s</a:t>
            </a:r>
          </a:p>
        </p:txBody>
      </p:sp>
      <p:pic>
        <p:nvPicPr>
          <p:cNvPr id="35843" name="Picture Placeholder 9" descr="3 equal-sized, independent circles: AMRA (top left), Paper medical records; HIMSS (top right), Management Engineering and &#10;SCAMC (bottom center), Clinical Computing. Notes: The diagram in the slide summarizes the changes in the organizations we discussed.    In 1970 the three organizations were very separate with virtually no overlap of members.  AMRA was concerned with paper medical records.  SCAMC and the other smaller professional societies were places where those with an interest in clinical computing could meet like-minded individuals and share ideas.  And HMSS was mainly concerned with management engineering in hospital settings.&#10;&#10;"/>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4428" r="-4428"/>
          <a:stretch/>
        </p:blipFill>
        <p:spPr/>
      </p:pic>
      <p:sp>
        <p:nvSpPr>
          <p:cNvPr id="9" name="Text Placeholder 8"/>
          <p:cNvSpPr>
            <a:spLocks noGrp="1"/>
          </p:cNvSpPr>
          <p:nvPr>
            <p:ph type="body" sz="quarter" idx="32"/>
          </p:nvPr>
        </p:nvSpPr>
        <p:spPr/>
        <p:txBody>
          <a:bodyPr/>
          <a:lstStyle/>
          <a:p>
            <a:endParaRPr 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DB98762-DDC7-4C70-8136-32BCC5F1D524}" type="slidenum">
              <a:rPr lang="en-US" altLang="en-US" smtClean="0"/>
              <a:pPr/>
              <a:t>23</a:t>
            </a:fld>
            <a:endParaRPr lang="en-US"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smtClean="0"/>
              <a:t>1980s</a:t>
            </a:r>
          </a:p>
        </p:txBody>
      </p:sp>
      <p:pic>
        <p:nvPicPr>
          <p:cNvPr id="36867" name="Content Placeholder 6" descr="As before 3 equal-sized, independent circles with some changes: AMRA (top left), Paper medical records, Coding ; HIMSS (top right), Administrative, Fiscal Computering, and &#10;AMIA (bottom center), Clinical Computing. &#10;HIMSS and AMIA are nearly touching. &#10;Notes: By the 1980s there was a merger of SCAMC and the other smaller informatics societies into AMIA, and HIMSS had changed its name to address the importance of information technology.  While it was closer to AMIA in that both were interested in information technology,  AMIA’s focus was always clinical computing and HIMSS in the 80s focused on IT related to fiscal and administrative computing.  AMRA was still focused on paper medical records.&#10;&#10;"/>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3572" r="-3572"/>
          <a:stretch/>
        </p:blipFill>
        <p:spPr/>
      </p:pic>
      <p:sp>
        <p:nvSpPr>
          <p:cNvPr id="9" name="Text Placeholder 8"/>
          <p:cNvSpPr>
            <a:spLocks noGrp="1"/>
          </p:cNvSpPr>
          <p:nvPr>
            <p:ph type="body" sz="quarter" idx="32"/>
          </p:nvPr>
        </p:nvSpPr>
        <p:spPr/>
        <p:txBody>
          <a:bodyPr/>
          <a:lstStyle/>
          <a:p>
            <a:endParaRPr 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035626D-F009-4402-A4F7-58BC0FC564B1}" type="slidenum">
              <a:rPr lang="en-US" altLang="en-US" smtClean="0"/>
              <a:pPr/>
              <a:t>24</a:t>
            </a:fld>
            <a:endParaRPr lang="en-US"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smtClean="0"/>
              <a:t>1990s</a:t>
            </a:r>
          </a:p>
        </p:txBody>
      </p:sp>
      <p:pic>
        <p:nvPicPr>
          <p:cNvPr id="37891" name="Content Placeholder 6" descr="As before 3 equal-sized, independent circles with some changes: AHIMA (top left), Health information Management, Coding ; HIMSS (top right), Administrative and Fiscal and Clinical Computering, and AMIA (bottom center), Clinical Computing. &#10;HIMSS and AMIA circles are overlapping slightly. &#10;Notes: By the early to mid 90s HIMSS’ interests began to incorporate clinical computing and AHIMA had broadened its focus to health information management, bringing it closer to the interests of the other two groups.  By the end of the 90s, especially around the privacy and security area, the three groups were beginning to have more in common.&#10;&#10;"/>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9484" r="-9484"/>
          <a:stretch/>
        </p:blipFill>
        <p:spPr/>
      </p:pic>
      <p:sp>
        <p:nvSpPr>
          <p:cNvPr id="9" name="Text Placeholder 8"/>
          <p:cNvSpPr>
            <a:spLocks noGrp="1"/>
          </p:cNvSpPr>
          <p:nvPr>
            <p:ph type="body" sz="quarter" idx="32"/>
          </p:nvPr>
        </p:nvSpPr>
        <p:spPr/>
        <p:txBody>
          <a:bodyPr/>
          <a:lstStyle/>
          <a:p>
            <a:endParaRPr 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AD203AD-8BE6-4868-A48A-2CA8BB159669}" type="slidenum">
              <a:rPr lang="en-US" altLang="en-US" smtClean="0"/>
              <a:pPr/>
              <a:t>25</a:t>
            </a:fld>
            <a:endParaRPr lang="en-US"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2000 to Present</a:t>
            </a:r>
          </a:p>
        </p:txBody>
      </p:sp>
      <p:pic>
        <p:nvPicPr>
          <p:cNvPr id="38915" name="Content Placeholder 6" descr="Venn diagram of three equal-sized, evenly overlapping circles, the AHIMA, HIMSS, AMIA.  Under the overlapping circles are the words Electronic Health Records, Health IT Workforce, Health IT Policy."/>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43413" r="-43413"/>
          <a:stretch/>
        </p:blipFill>
        <p:spPr/>
      </p:pic>
      <p:sp>
        <p:nvSpPr>
          <p:cNvPr id="9" name="Text Placeholder 8"/>
          <p:cNvSpPr>
            <a:spLocks noGrp="1"/>
          </p:cNvSpPr>
          <p:nvPr>
            <p:ph type="body" sz="quarter" idx="32"/>
          </p:nvPr>
        </p:nvSpPr>
        <p:spPr/>
        <p:txBody>
          <a:bodyPr/>
          <a:lstStyle/>
          <a:p>
            <a:endParaRPr lang="en-US"/>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82C6EAF5-56F3-4D27-B433-41E03B22EF92}" type="slidenum">
              <a:rPr lang="en-US" altLang="en-US" smtClean="0"/>
              <a:pPr/>
              <a:t>26</a:t>
            </a:fld>
            <a:endParaRPr lang="en-US"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History of Health IT Organizations</a:t>
            </a:r>
            <a:br>
              <a:rPr lang="en-US" altLang="en-US" smtClean="0"/>
            </a:br>
            <a:r>
              <a:rPr lang="en-US" altLang="en-US" smtClean="0"/>
              <a:t>Summary – Lecture a</a:t>
            </a:r>
          </a:p>
        </p:txBody>
      </p:sp>
      <p:sp>
        <p:nvSpPr>
          <p:cNvPr id="39940" name="Text Placeholder 3"/>
          <p:cNvSpPr>
            <a:spLocks noGrp="1"/>
          </p:cNvSpPr>
          <p:nvPr>
            <p:ph type="body" sz="quarter" idx="11"/>
          </p:nvPr>
        </p:nvSpPr>
        <p:spPr/>
        <p:txBody>
          <a:bodyPr/>
          <a:lstStyle/>
          <a:p>
            <a:r>
              <a:rPr lang="en-US" altLang="en-US" smtClean="0"/>
              <a:t>History of AMIA, HIMSS and AHIMA</a:t>
            </a:r>
          </a:p>
          <a:p>
            <a:r>
              <a:rPr lang="en-US" altLang="en-US" smtClean="0"/>
              <a:t>Converging goals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298D66D-4D84-4B56-9D99-7D1EC7E321D7}" type="slidenum">
              <a:rPr lang="en-US" altLang="en-US" smtClean="0"/>
              <a:pPr/>
              <a:t>27</a:t>
            </a:fld>
            <a:endParaRPr lang="en-US"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History of Health IT Organizations</a:t>
            </a:r>
            <a:br>
              <a:rPr lang="en-US" smtClean="0"/>
            </a:br>
            <a:r>
              <a:rPr lang="en-US" smtClean="0"/>
              <a:t>References – Lecture a</a:t>
            </a:r>
            <a:endParaRPr lang="en-US" dirty="0" smtClean="0"/>
          </a:p>
        </p:txBody>
      </p:sp>
      <p:sp>
        <p:nvSpPr>
          <p:cNvPr id="40966" name="Text Placeholder 5"/>
          <p:cNvSpPr>
            <a:spLocks noGrp="1"/>
          </p:cNvSpPr>
          <p:nvPr>
            <p:ph type="body" sz="quarter" idx="16"/>
          </p:nvPr>
        </p:nvSpPr>
        <p:spPr/>
        <p:txBody>
          <a:bodyPr/>
          <a:lstStyle/>
          <a:p>
            <a:r>
              <a:rPr lang="en-US" altLang="en-US" dirty="0" smtClean="0"/>
              <a:t>References</a:t>
            </a:r>
          </a:p>
          <a:p>
            <a:pPr lvl="1"/>
            <a:r>
              <a:rPr lang="en-US" altLang="en-US" dirty="0" smtClean="0"/>
              <a:t>AHIMA, AMIA, Building the Work Force for Health Information Transformation [Internet].  Chicago: American Health Information Management Association. 2006 Feb. Available from: </a:t>
            </a:r>
            <a:r>
              <a:rPr lang="en-US" altLang="en-US" dirty="0" smtClean="0">
                <a:hlinkClick r:id="rId3"/>
              </a:rPr>
              <a:t>www.amia.org</a:t>
            </a:r>
            <a:r>
              <a:rPr lang="en-US" altLang="en-US" dirty="0" smtClean="0"/>
              <a:t> </a:t>
            </a:r>
          </a:p>
          <a:p>
            <a:pPr lvl="1"/>
            <a:r>
              <a:rPr lang="en-US" altLang="en-US" dirty="0" smtClean="0"/>
              <a:t>AHIMA, AMIA.  Health Information Management and Informatics Core Competencies for Individuals Working with Electronic Health Records [Internet]. Chicago:  American Health Information Management Association. 2008 Oct.  Available from: </a:t>
            </a:r>
            <a:r>
              <a:rPr lang="en-US" altLang="en-US" dirty="0" smtClean="0">
                <a:hlinkClick r:id="rId4"/>
              </a:rPr>
              <a:t>library.ahima.org</a:t>
            </a:r>
            <a:endParaRPr lang="en-US" altLang="en-US" dirty="0" smtClean="0"/>
          </a:p>
          <a:p>
            <a:pPr lvl="1"/>
            <a:r>
              <a:rPr lang="en-US" altLang="en-US" dirty="0" smtClean="0"/>
              <a:t>AHIMA History [Internet]. Chicago: American Health Information Management Association. Available from: </a:t>
            </a:r>
            <a:r>
              <a:rPr lang="en-US" altLang="en-US" dirty="0" smtClean="0">
                <a:hlinkClick r:id="rId5"/>
              </a:rPr>
              <a:t>www.ahima.org</a:t>
            </a:r>
            <a:r>
              <a:rPr lang="en-US" altLang="en-US" dirty="0" smtClean="0"/>
              <a:t> </a:t>
            </a:r>
          </a:p>
          <a:p>
            <a:pPr lvl="1"/>
            <a:r>
              <a:rPr lang="en-US" altLang="en-US" dirty="0" smtClean="0"/>
              <a:t>HIMSS Legacy Workgroup.  History of the Healthcare Information and Management Systems Society (formerly Hospital Management Systems Society) [Internet]. Chicago: Healthcare Information and Management Systems Society (HIMSS); 2007.  Available from:  </a:t>
            </a:r>
            <a:r>
              <a:rPr lang="en-US" altLang="en-US" dirty="0" smtClean="0">
                <a:hlinkClick r:id="rId6"/>
              </a:rPr>
              <a:t>www.himss.org</a:t>
            </a:r>
            <a:endParaRPr lang="en-US" altLang="en-US" dirty="0" smtClean="0"/>
          </a:p>
        </p:txBody>
      </p:sp>
      <p:sp>
        <p:nvSpPr>
          <p:cNvPr id="11" name="Text Placeholder 10"/>
          <p:cNvSpPr>
            <a:spLocks noGrp="1"/>
          </p:cNvSpPr>
          <p:nvPr>
            <p:ph type="body" sz="quarter" idx="21"/>
          </p:nvPr>
        </p:nvSpPr>
        <p:spPr/>
        <p:txBody>
          <a:bodyPr/>
          <a:lstStyle/>
          <a:p>
            <a:endParaRPr lang="en-US"/>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859E4B5-7032-4D75-A6FB-13FD1E257FA7}" type="slidenum">
              <a:rPr lang="en-US" altLang="en-US" smtClean="0"/>
              <a:pPr/>
              <a:t>28</a:t>
            </a:fld>
            <a:endParaRPr lang="en-US"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Health IT in the US</a:t>
            </a:r>
            <a:br>
              <a:rPr lang="en-US" dirty="0" smtClean="0"/>
            </a:br>
            <a:r>
              <a:rPr lang="en-US" dirty="0"/>
              <a:t>History of Health IT Organizations</a:t>
            </a:r>
            <a:br>
              <a:rPr lang="en-US" dirty="0"/>
            </a:br>
            <a:r>
              <a:rPr lang="en-US" dirty="0"/>
              <a:t>Lecture a</a:t>
            </a:r>
          </a:p>
        </p:txBody>
      </p:sp>
      <p:sp>
        <p:nvSpPr>
          <p:cNvPr id="3" name="Content Placeholder 2"/>
          <p:cNvSpPr>
            <a:spLocks noGrp="1"/>
          </p:cNvSpPr>
          <p:nvPr>
            <p:ph sz="quarter" idx="14"/>
          </p:nvPr>
        </p:nvSpPr>
        <p:spPr/>
        <p:txBody>
          <a:bodyPr/>
          <a:lstStyle/>
          <a:p>
            <a:r>
              <a:rPr lang="en-US" dirty="0" smtClean="0"/>
              <a:t>This material was developed by the University of Alabama at Birmingham, funded by the Department of Health and Human Services, Office of the National Coordinator for Health Information Technology under Award Number 90WT0007.</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29</a:t>
            </a:fld>
            <a:endParaRPr lang="en-US" dirty="0"/>
          </a:p>
        </p:txBody>
      </p:sp>
    </p:spTree>
    <p:extLst>
      <p:ext uri="{BB962C8B-B14F-4D97-AF65-F5344CB8AC3E}">
        <p14:creationId xmlns:p14="http://schemas.microsoft.com/office/powerpoint/2010/main" val="513927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Organizations</a:t>
            </a:r>
          </a:p>
        </p:txBody>
      </p:sp>
      <p:sp>
        <p:nvSpPr>
          <p:cNvPr id="15363" name="Text Placeholder 2"/>
          <p:cNvSpPr>
            <a:spLocks noGrp="1"/>
          </p:cNvSpPr>
          <p:nvPr>
            <p:ph sz="quarter" idx="14"/>
          </p:nvPr>
        </p:nvSpPr>
        <p:spPr/>
        <p:txBody>
          <a:bodyPr/>
          <a:lstStyle/>
          <a:p>
            <a:r>
              <a:rPr lang="en-US" altLang="en-US" dirty="0" smtClean="0"/>
              <a:t>Professional Associations</a:t>
            </a:r>
          </a:p>
          <a:p>
            <a:pPr lvl="1"/>
            <a:r>
              <a:rPr lang="en-US" altLang="en-US" dirty="0" smtClean="0"/>
              <a:t>AMIA (American Medical Informatics Association)</a:t>
            </a:r>
          </a:p>
          <a:p>
            <a:pPr lvl="1"/>
            <a:r>
              <a:rPr lang="en-US" altLang="en-US" dirty="0" smtClean="0"/>
              <a:t>HIMSS (Health Information and Management Systems Society)</a:t>
            </a:r>
          </a:p>
          <a:p>
            <a:pPr lvl="1"/>
            <a:r>
              <a:rPr lang="en-US" altLang="en-US" dirty="0" smtClean="0"/>
              <a:t>AHIMA (American Health Information Management Association)</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ED8E4A2-F596-4D39-B29A-8B2FAFB31515}" type="slidenum">
              <a:rPr lang="en-US" altLang="en-US" smtClean="0"/>
              <a:pPr/>
              <a:t>3</a:t>
            </a:fld>
            <a:endParaRPr lang="en-US"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6"/>
          <p:cNvSpPr>
            <a:spLocks noGrp="1"/>
          </p:cNvSpPr>
          <p:nvPr>
            <p:ph type="title"/>
          </p:nvPr>
        </p:nvSpPr>
        <p:spPr/>
        <p:txBody>
          <a:bodyPr/>
          <a:lstStyle/>
          <a:p>
            <a:r>
              <a:rPr lang="en-US" altLang="en-US" smtClean="0"/>
              <a:t>Professional Organizations</a:t>
            </a:r>
          </a:p>
        </p:txBody>
      </p:sp>
      <p:pic>
        <p:nvPicPr>
          <p:cNvPr id="16387" name="Picture Placeholder 9" descr="A Venn diagram with equal three circles, overlapping equally: AMIA, HIMSS, and AHIMA.  Today there is considerable overlap in the interests of these three organizations, revolving around issues connected with Electronic Health Records.  But that was not always the case.  In fact, the shared interest in electronic health records arose very differently in the three groups.  Let’s look at their background. We will start with the history of AMIA.&#10;&#10;"/>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26383" r="-26383"/>
          <a:stretch/>
        </p:blipFill>
        <p:spPr/>
      </p:pic>
      <p:sp>
        <p:nvSpPr>
          <p:cNvPr id="16388" name="Text Placeholder 8"/>
          <p:cNvSpPr>
            <a:spLocks noGrp="1"/>
          </p:cNvSpPr>
          <p:nvPr>
            <p:ph type="body" sz="quarter" idx="32"/>
          </p:nvPr>
        </p:nvSpPr>
        <p:spPr/>
        <p:txBody>
          <a:bodyPr/>
          <a:lstStyle/>
          <a:p>
            <a:r>
              <a:rPr lang="en-US" altLang="en-US" smtClean="0"/>
              <a:t>Electronic Health Records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B109D5B-B43D-43C7-91DD-0785B812DC56}" type="slidenum">
              <a:rPr lang="en-US" altLang="en-US" smtClean="0"/>
              <a:pPr/>
              <a:t>4</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7"/>
          <p:cNvSpPr>
            <a:spLocks noGrp="1"/>
          </p:cNvSpPr>
          <p:nvPr>
            <p:ph type="title"/>
          </p:nvPr>
        </p:nvSpPr>
        <p:spPr/>
        <p:txBody>
          <a:bodyPr/>
          <a:lstStyle/>
          <a:p>
            <a:r>
              <a:rPr lang="en-US" altLang="en-US" smtClean="0"/>
              <a:t>AMIA</a:t>
            </a:r>
          </a:p>
        </p:txBody>
      </p:sp>
      <p:sp>
        <p:nvSpPr>
          <p:cNvPr id="17411" name="Text Placeholder 8"/>
          <p:cNvSpPr>
            <a:spLocks noGrp="1"/>
          </p:cNvSpPr>
          <p:nvPr>
            <p:ph sz="quarter" idx="14"/>
          </p:nvPr>
        </p:nvSpPr>
        <p:spPr/>
        <p:txBody>
          <a:bodyPr/>
          <a:lstStyle/>
          <a:p>
            <a:r>
              <a:rPr lang="en-US" altLang="en-US" dirty="0" smtClean="0"/>
              <a:t>1960s and 1970s</a:t>
            </a:r>
          </a:p>
          <a:p>
            <a:pPr lvl="1"/>
            <a:r>
              <a:rPr lang="en-US" altLang="en-US" dirty="0" smtClean="0"/>
              <a:t>Engineering, computer science applied to medicine</a:t>
            </a:r>
          </a:p>
          <a:p>
            <a:pPr lvl="1"/>
            <a:r>
              <a:rPr lang="en-US" altLang="en-US" dirty="0" smtClean="0"/>
              <a:t>Physicians interested in computers</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911BCFD-568D-40A3-803A-180FF5B0877B}" type="slidenum">
              <a:rPr lang="en-US" altLang="en-US" smtClean="0"/>
              <a:pPr/>
              <a:t>5</a:t>
            </a:fld>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7"/>
          <p:cNvSpPr>
            <a:spLocks noGrp="1"/>
          </p:cNvSpPr>
          <p:nvPr>
            <p:ph type="title"/>
          </p:nvPr>
        </p:nvSpPr>
        <p:spPr/>
        <p:txBody>
          <a:bodyPr/>
          <a:lstStyle/>
          <a:p>
            <a:r>
              <a:rPr lang="en-US" altLang="en-US" dirty="0" smtClean="0"/>
              <a:t>AMIA 2</a:t>
            </a:r>
          </a:p>
        </p:txBody>
      </p:sp>
      <p:sp>
        <p:nvSpPr>
          <p:cNvPr id="18435" name="Text Placeholder 8"/>
          <p:cNvSpPr>
            <a:spLocks noGrp="1"/>
          </p:cNvSpPr>
          <p:nvPr>
            <p:ph sz="quarter" idx="14"/>
          </p:nvPr>
        </p:nvSpPr>
        <p:spPr/>
        <p:txBody>
          <a:bodyPr/>
          <a:lstStyle/>
          <a:p>
            <a:r>
              <a:rPr lang="en-US" altLang="en-US" dirty="0" smtClean="0"/>
              <a:t>1960s and 1970s</a:t>
            </a:r>
          </a:p>
          <a:p>
            <a:pPr lvl="1"/>
            <a:r>
              <a:rPr lang="en-US" altLang="en-US" dirty="0" smtClean="0"/>
              <a:t>International Medical Informatics  Association</a:t>
            </a:r>
          </a:p>
          <a:p>
            <a:pPr lvl="2"/>
            <a:r>
              <a:rPr lang="en-US" altLang="en-US" dirty="0" smtClean="0"/>
              <a:t>Representatives from most European countries</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1826B47-C695-470B-BEE7-898FCEA6B2D3}" type="slidenum">
              <a:rPr lang="en-US" altLang="en-US" smtClean="0"/>
              <a:pPr/>
              <a:t>6</a:t>
            </a:fld>
            <a:endParaRPr lang="en-US"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7"/>
          <p:cNvSpPr>
            <a:spLocks noGrp="1"/>
          </p:cNvSpPr>
          <p:nvPr>
            <p:ph type="title"/>
          </p:nvPr>
        </p:nvSpPr>
        <p:spPr/>
        <p:txBody>
          <a:bodyPr/>
          <a:lstStyle/>
          <a:p>
            <a:r>
              <a:rPr lang="en-US" altLang="en-US" dirty="0" smtClean="0"/>
              <a:t>AMIA 3</a:t>
            </a:r>
          </a:p>
        </p:txBody>
      </p:sp>
      <p:sp>
        <p:nvSpPr>
          <p:cNvPr id="19459" name="Text Placeholder 8"/>
          <p:cNvSpPr>
            <a:spLocks noGrp="1"/>
          </p:cNvSpPr>
          <p:nvPr>
            <p:ph sz="quarter" idx="14"/>
          </p:nvPr>
        </p:nvSpPr>
        <p:spPr/>
        <p:txBody>
          <a:bodyPr/>
          <a:lstStyle/>
          <a:p>
            <a:r>
              <a:rPr lang="en-US" altLang="en-US" dirty="0" smtClean="0"/>
              <a:t>1960s and 1970s</a:t>
            </a:r>
          </a:p>
          <a:p>
            <a:pPr lvl="1"/>
            <a:r>
              <a:rPr lang="en-US" altLang="en-US" dirty="0" smtClean="0"/>
              <a:t>Society for Advanced Medical Systems</a:t>
            </a:r>
          </a:p>
          <a:p>
            <a:pPr lvl="2"/>
            <a:r>
              <a:rPr lang="en-US" altLang="en-US" dirty="0" smtClean="0"/>
              <a:t>500 members</a:t>
            </a:r>
          </a:p>
          <a:p>
            <a:pPr lvl="1"/>
            <a:r>
              <a:rPr lang="en-US" altLang="en-US" dirty="0" smtClean="0"/>
              <a:t>Society for Computer Medicine</a:t>
            </a:r>
          </a:p>
          <a:p>
            <a:pPr lvl="2"/>
            <a:r>
              <a:rPr lang="en-US" altLang="en-US" dirty="0" smtClean="0"/>
              <a:t>500 members</a:t>
            </a:r>
          </a:p>
        </p:txBody>
      </p:sp>
      <p:sp>
        <p:nvSpPr>
          <p:cNvPr id="5" name="Slide Number Placeholder 4"/>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6A9ABC5-849D-426C-994D-696BD0305602}" type="slidenum">
              <a:rPr lang="en-US" altLang="en-US" smtClean="0"/>
              <a:pPr/>
              <a:t>7</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AMIA 4</a:t>
            </a:r>
          </a:p>
        </p:txBody>
      </p:sp>
      <p:sp>
        <p:nvSpPr>
          <p:cNvPr id="20483" name="Text Placeholder 2"/>
          <p:cNvSpPr>
            <a:spLocks noGrp="1"/>
          </p:cNvSpPr>
          <p:nvPr>
            <p:ph sz="quarter" idx="14"/>
          </p:nvPr>
        </p:nvSpPr>
        <p:spPr/>
        <p:txBody>
          <a:bodyPr/>
          <a:lstStyle/>
          <a:p>
            <a:r>
              <a:rPr lang="en-US" altLang="en-US" dirty="0" smtClean="0"/>
              <a:t>Symposium on Computer Applications in Medical Care (SCAMC)</a:t>
            </a:r>
          </a:p>
          <a:p>
            <a:pPr lvl="2"/>
            <a:r>
              <a:rPr lang="en-US" altLang="en-US" dirty="0" smtClean="0"/>
              <a:t>Non-membership organization</a:t>
            </a:r>
          </a:p>
          <a:p>
            <a:pPr lvl="2"/>
            <a:r>
              <a:rPr lang="en-US" altLang="en-US" dirty="0" smtClean="0"/>
              <a:t>Annual fall symposium, Washington DC</a:t>
            </a:r>
          </a:p>
          <a:p>
            <a:pPr lvl="2"/>
            <a:r>
              <a:rPr lang="en-US" altLang="en-US" dirty="0" smtClean="0"/>
              <a:t>Main source of information on US informatics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2235337-7301-40B6-9D87-CEFC14EE4D2E}" type="slidenum">
              <a:rPr lang="en-US" altLang="en-US" smtClean="0"/>
              <a:pPr/>
              <a:t>8</a:t>
            </a:fld>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AMIA 5</a:t>
            </a:r>
          </a:p>
        </p:txBody>
      </p:sp>
      <p:sp>
        <p:nvSpPr>
          <p:cNvPr id="21507" name="Text Placeholder 2"/>
          <p:cNvSpPr>
            <a:spLocks noGrp="1"/>
          </p:cNvSpPr>
          <p:nvPr>
            <p:ph sz="quarter" idx="14"/>
          </p:nvPr>
        </p:nvSpPr>
        <p:spPr/>
        <p:txBody>
          <a:bodyPr/>
          <a:lstStyle/>
          <a:p>
            <a:r>
              <a:rPr lang="en-US" altLang="en-US" smtClean="0"/>
              <a:t>1980s</a:t>
            </a:r>
          </a:p>
          <a:p>
            <a:pPr lvl="1"/>
            <a:r>
              <a:rPr lang="en-US" altLang="en-US" smtClean="0"/>
              <a:t>American Association of Medical Systems and Informatics</a:t>
            </a:r>
          </a:p>
          <a:p>
            <a:pPr lvl="2"/>
            <a:r>
              <a:rPr lang="en-US" altLang="en-US" smtClean="0"/>
              <a:t>Merger of Society for Advanced Medical Systems (SAMS) and Society for Computer Medicine (SCM)</a:t>
            </a:r>
          </a:p>
          <a:p>
            <a:pPr lvl="2"/>
            <a:r>
              <a:rPr lang="en-US" altLang="en-US" smtClean="0"/>
              <a:t>Spring Congress</a:t>
            </a:r>
          </a:p>
          <a:p>
            <a:pPr lvl="1"/>
            <a:r>
              <a:rPr lang="en-US" altLang="en-US" smtClean="0"/>
              <a:t>SCAMC</a:t>
            </a:r>
          </a:p>
          <a:p>
            <a:pPr lvl="2"/>
            <a:r>
              <a:rPr lang="en-US" altLang="en-US" smtClean="0"/>
              <a:t>2000 attendees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9E167E5-D2F8-4C28-87B1-05058D08F564}" type="slidenum">
              <a:rPr lang="en-US" altLang="en-US" smtClean="0"/>
              <a:pPr/>
              <a:t>9</a:t>
            </a:fld>
            <a:endParaRPr lang="en-US" altLang="en-US"/>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10"/>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zNUQzMzQ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DQoJCTx1aXNob3cgbmFtZT0iYWx3YXlzU2NydW5jaCIgdmFsdWU9ImZhbHNlIi8+DQoJCTx1aXNob3cgbmFtZT0iaW5pdGlhbGRpc3BsYXltb2RlaXNub3JtYWwiIHZhbHVlPSJ0cnVlIi8+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1xdWl6IHBvZCBhbmQgbWVzc2FnZSBib3ggdGV4dHMtLT4NCgkJPHVpdGV4dCBuYW1lPSJRVUlaUE9EX1FVSVpfQVRURU1QVCIgdmFsdWU9IlF1aXogQXR0ZW1wdDoiLz4NCgkJPHVpdGV4dCBuYW1lPSJRVUlaUE9EX1FVSVpfQVRURU1QVF9WQUxVRSIgdmFsdWU9IiVuIG9mICV0Ii8+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DQoJCTx1aXRleHQgbmFtZT0iUVVJWlBPRF9RVUlaQVRNUFRfSU5GIiB2YWx1ZT0iSW5maW5pdGUiLz4NCgkJPHVpdGV4dCBuYW1lPSJRVUlaUE9EX1FVRVNBVE1QVF9JTkYiIHZhbHVlPSJJbmZpbml0ZSIvPg0KCQk8dWl0ZXh0IG5hbWU9IldBUk5JTkdNU0dfWUVTU1RSSU5HIiB2YWx1ZT0iWWVzIi8+DQoJCTx1aXRleHQgbmFtZT0iV0FSTklOR01TR19OT1NUUklORyIgdmFsdWU9Ik5vIi8+DQoJCTx1aXRleHQgbmFtZT0iV0FSTklOR01TR19USVRMRVNUUklORyIgdmFsdWU9IlF1aXogTmF2aWdhdGlvbiBXYXJuaW5nIi8+DQoJCTx1aXRleHQgbmFtZT0iV0FSTklOR01TR19NU0dTVFJJTkciIHZhbHVlPSJUaGVyZSBhcmUgdW4tYXR0ZW1wdGVkIHF1ZXN0aW9ucyBpbiB0aGlzIFF1aXouJiN4QTsmI3hBO0NsaWNraW5nIFllcyB3aWxsIHRha2UgeW91IG91dCBvZiB0aGUgUXVpei4gQ2xpY2sgTm8gdG8gY29udGludWUgdGhlIFF1aXouIi8+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DQoJCTx1aXRleHQgbmFtZT0iRE9DV1JBUF9USVRMRSIgdmFsdWU9IlByZXNlbnRlciBGaWxlIEF0dGFjaG1lbnQiLz4NCgkJPHVpdGV4dCBuYW1lPSJET0NXUkFQX01TRyIgdmFsdWU9IlNhdmUgdG8gTXkgQ29tcHV0ZXIiLz4NCgkJPHVpdGV4dCBuYW1lPSJET0NXUkFQX1BST01QVCIgdmFsdWU9IkNsaWNrIHRvIERvd25sb2FkIi8+DQoJPC9sYW5ndWFnZT4NCgk8bGFuZ3VhZ2UgaWQ9ImRl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DQoJCTx1aXRleHQgbmFtZT0iU0NSVUJCQVJTVEFUVVNfUkVWSUVXUVVJWiIgdmFsdWU9Ik5vY2htYWxzIGR1cmNoc2VoZW4iLz4NCgkJPCEtLSBzdWJzdGl0dXRpb246ICVtID09IG1pbnV0ZXMgcmVtYWluaW5nIC0tPg0KCQk8IS0tIHN1YnN0aXR1dGlvbjogJXMgPT0gc2Vjb25kcyByZW1haW5pbmcgLS0+DQoJCTx1aXRleHQgbmFtZT0iRUxBUFNFRCIgdmFsdWU9IlJlc3RkYXVlcjogJW0gTWludXRlbiAlcyBTZWt1bmRlbiIvPg0KCQk8dWl0ZXh0IG5hbWU9Ik5PVEZPVU5EIiB2YWx1ZT0iTmljaHRzIGdlZnVuZGVuIi8+DQoJCTx1aXRleHQgbmFtZT0iQVRUQUNITUVOVFMiIHZhbHVlPSJBbmxhZ2VuIi8+DQoJCTwhLS0gc3Vic3RpdHV0aW9uOiAlcCA9PSBjdXJyZW50IHNwZWFrZXIncyB0aXRsZSAtLT4NCgkJPHVpdGV4dCBuYW1lPSJCSU9XSU5fVElUTEUiIHZhbHVlPSJTcHJlY2hlcjogJXAiLz4NCgkJPHVpdGV4dCBuYW1lPSJCSU9CVE5fVElUTEUiIHZhbHVlPSJTcHJlY2hlciIvPg0KCQk8dWl0ZXh0IG5hbWU9IkRJVklERVJCVE5fVElUTEUiIHZhbHVlPSJ8Ii8+DQoJCTx1aXRleHQgbmFtZT0iQ09OVEFDVEJUTl9USVRMRSIgdmFsdWU9IktvbnRha3QiLz4NCgkJPHVpdGV4dCBuYW1lPSJUQUJfUVVJWiIgdmFsdWU9IlF1aXoiLz4NCgkJPHVpdGV4dCBuYW1lPSJUQUJfT1VUTElORSIgdmFsdWU9IlN0cnVrdHVyIi8+DQoJCTx1aXRleHQgbmFtZT0iVEFCX1RIVU1CIiB2YWx1ZT0iTWluaWF0dXIiLz4NCgkJPHVpdGV4dCBuYW1lPSJUQUJfTk9URVMiIHZhbHVlPSJOb3RpemVuIi8+DQoJCTx1aXRleHQgbmFtZT0iVEFCX1NFQVJDSCIgdmFsdWU9IlN1Y2hlbiIvPg0KCQk8dWl0ZXh0IG5hbWU9IlNMSURFX0hFQURJTkciIHZhbHVlPSJGb2xpZW50aXRlbCIvPg0KCQk8dWl0ZXh0IG5hbWU9IkRVUkFUSU9OX0hFQURJTkciIHZhbHVlPSJEYXVlciIvPg0KCQk8dWl0ZXh0IG5hbWU9IlNFQVJDSF9IRUFESU5HIiB2YWx1ZT0iVGV4dCBzdWNoZW46Ii8+DQoJCTx1aXRleHQgbmFtZT0iVEhVTUJfSEVBRElORyIgdmFsdWU9IkZvbGllIi8+DQoJCTx1aXRleHQgbmFtZT0iVEhVTUJfSU5GTyIgdmFsdWU9IkZvbGllbnRpdGVsL0RhdWVyIi8+DQoJCTx1aXRleHQgbmFtZT0iQVRUQUNITkFNRV9IRUFESU5HIiB2YWx1ZT0iRGF0ZWluYW1lIi8+DQoJCTx1aXRleHQgbmFtZT0iQVRUQUNIU0laRV9IRUFESU5HIiB2YWx1ZT0iR3LDtsOfZSIvPg0KCQk8dWl0ZXh0IG5hbWU9IlNMSURFX05PVEVTIiB2YWx1ZT0iRm9saWVubm90aXplbiIvPg0KCQk8IS0tcXVpeiBwb2QgYW5kIG1lc3NhZ2UgYm94IHRleHRzLS0+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DQoJCTx1aXRleHQgbmFtZT0iUVVJWlBPRF9RVUVTVFlQRV9TVlkiIHZhbHVlPSJVbWZyYWdlIi8+DQoJCTx1aXRleHQgbmFtZT0iUVVJWlBPRF9RVUlaQVRNUFRfSU5GIiB2YWx1ZT0iVW5lbmRsaWNoIi8+DQoJCTx1aXRleHQgbmFtZT0iUVVJWlBPRF9RVUVTQVRNUFRfSU5GIiB2YWx1ZT0iVW5lbmRsaWNoIi8+DQoJCTx1aXRleHQgbmFtZT0iV0FSTklOR01TR19ZRVNTVFJJTkciIHZhbHVlPSJKYSIvPg0KCQk8dWl0ZXh0IG5hbWU9IldBUk5JTkdNU0dfTk9TVFJJTkciIHZhbHVlPSJOZWluIi8+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EZW4gVGVpbG5laG1lcm4gZGllIFNlaXRlbmxlaXN0ZSBhbnplaWdlbiIvPg0KCQk8dWl0ZXh0IG5hbWU9Ik1VVEUiIHZhbHVlPSJUb24gY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siJg6Ii8+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siJg6ICVuLyV0Ii8+DQoJCTx1aXRleHQgbmFtZT0iUVVJWlBPRF9RVUVTVFlQRV9TVFIiIHZhbHVlPSLsnKDtmJU6ICVzIi8+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2AtOymiOulvCDsooXro4ztlZjroKTrqbQgW+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DQoJCTx1aXRleHQgbmFtZT0iU0NSVUJCQVJTVEFUVVNfVklEUExBWUlORyIgdmFsdWU9IlbDrWRlbyBlbiByZXByb2QuIi8+DQoJCTx1aXRleHQgbmFtZT0iU0NSVUJCQVJTVEFUVVNfTE9BRElORyIgdmFsdWU9IkNhcmdhbmRvIi8+DQoJCTx1aXRleHQgbmFtZT0iU0NSVUJCQVJTVEFUVVNfQlVGRkVSSU5HIiB2YWx1ZT0iQWxtYWNlbmFuZG8gZW4gYsO6ZmVyIi8+DQoJCTx1aXRleHQgbmFtZT0iU0NSVUJCQVJTVEFUVVNfUVVFU1RJT04iIHZhbHVlPSJDb250ZXN0YXIgcHJlZ3VudGEiLz4NCgkJPHVpdGV4dCBuYW1lPSJTQ1JVQkJBUlNUQVRVU19SRVZJRVdRVUlaIiB2YWx1ZT0iUmV2aXNhbmRvIHBydWViYSIvPg0KCQk8IS0tIHN1YnN0aXR1dGlvbjogJW0gPT0gbWludXRlcyByZW1haW5pbmcgLS0+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DQoJCTx1aXRleHQgbmFtZT0iQklPQlROX1RJVExFIiB2YWx1ZT0iQmlvZ3JhZsOtYSIvPg0KCQk8dWl0ZXh0IG5hbWU9IkRJVklERVJCVE5fVElUTEUiIHZhbHVlPSJ8Ii8+DQoJCTx1aXRleHQgbmFtZT0iQ09OVEFDVEJUTl9USVRMRSIgdmFsdWU9IkNvbnRhY3RvIi8+DQoJCTx1aXRleHQgbmFtZT0iVEFCX1FVSVoiIHZhbHVlPSJQcnVlYmEiLz4NCgkJPHVpdGV4dCBuYW1lPSJUQUJfT1VUTElORSIgdmFsdWU9IkNvbnRvcm5vIi8+DQoJCTx1aXRleHQgbmFtZT0iVEFCX1RIVU1CIiB2YWx1ZT0iTWluaWF0LiIvPg0KCQk8dWl0ZXh0IG5hbWU9IlRBQl9OT1RFUyIgdmFsdWU9Ik5vdGFzIi8+DQoJCTx1aXRleHQgbmFtZT0iVEFCX1NFQVJDSCIgdmFsdWU9IkJ1c2NhciIvPg0KCQk8dWl0ZXh0IG5hbWU9IlNMSURFX0hFQURJTkciIHZhbHVlPSJUw610dWxvIGRlIGRpYXBvc2l0aXZhIi8+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DQoJCTx1aXRleHQgbmFtZT0iQVRUQUNITkFNRV9IRUFESU5HIiB2YWx1ZT0iTm9tYnJlIGRlIGFyY2hpdm8iLz4NCgkJPHVpdGV4dCBuYW1lPSJBVFRBQ0hTSVpFX0hFQURJTkciIHZhbHVlPSJUYW1hw7FvIi8+DQoJCTx1aXRleHQgbmFtZT0iU0xJREVfTk9URVMiIHZhbHVlPSJOb3RhcyBkZSBkaWFwb3NpdGl2YS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IS0tcXVpeiBwb2QgYW5kIG1lc3NhZ2UgYm94IHRleHRzLS0+DQoJCTx1aXRleHQgbmFtZT0iUVVJWlBPRF9RVUlaX0FUVEVNUFQiIHZhbHVlPSJUZW50YXRpdmEgbm8gcXVlc3Rpb27DoXJpbzoiLz4NCgkJPHVpdGV4dCBuYW1lPSJRVUlaUE9EX1FVSVpfQVRURU1QVF9WQUxVRSIgdmFsdWU9IiVuIGRlICV0Ii8+DQoJCTx1aXRleHQgbmFtZT0iUVVJWlBPRF9RVUlaX1NDT1JFIiB2YWx1ZT0iUG9udHVhw6fDo286Ii8+DQoJCTx1aXRleHQgbmFtZT0iUVVJWlBPRF9RVUlaX1BBU1NTQ09SRSIgdmFsdWU9IlBvbnR1YcOnw6NvIGRlIGFwcm92YcOnw6NvOiIvPg0KCQk8dWl0ZXh0IG5hbWU9IlFVSVpQT0RfUVVJWl9NQVhTQ09SRSIgdmFsdWU9IlBvbnR1YcOnw6NvIG3DoXhpbWE6Ii8+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DQoJCTx1aXRleHQgbmFtZT0iUVVJWlBPRF9RVUlaQVRNUFRfSU5GIiB2YWx1ZT0iSW5maW5pdG8iLz4NCgkJPHVpdGV4dCBuYW1lPSJRVUlaUE9EX1FVRVNBVE1QVF9JTkYiIHZhbHVlPSJJbmZpbml0byIvPg0KCQk8dWl0ZXh0IG5hbWU9IldBUk5JTkdNU0dfWUVTU1RSSU5HIiB2YWx1ZT0iU2ltIi8+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DQoJPC9sYW5ndWFnZT4NCgk8bGFuZ3VhZ2UgaWQ9Iml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ludGVycm90dG8iLz4NCgkJPHVpdGV4dCBuYW1lPSJTQ1JVQkJBUlNUQVRVU19QTEFZSU5HIiB2YWx1ZT0iUmlwcm9kdXppb25lIi8+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DQoJCTx1aXRleHQgbmFtZT0iRUxBUFNFRCIgdmFsdWU9IiVtIE1pbnV0aSAlcyBTZWNvbmRpIHJpbWFuZW50aSIvPg0KCQk8dWl0ZXh0IG5hbWU9Ik5PVEZPVU5EIiB2YWx1ZT0iTmVzc3VuIGVsZW1lbnRvIHRyb3ZhdG8iLz4NCgkJPHVpdGV4dCBuYW1lPSJBVFRBQ0hNRU5UUyIgdmFsdWU9IkFsbGVnYXRp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DQoJCTx1aXRleHQgbmFtZT0iRFVSQVRJT05fSEVBRElORyIgdmFsdWU9IkR1cmF0YSIvPg0KCQk8dWl0ZXh0IG5hbWU9IlNFQVJDSF9IRUFESU5HIiB2YWx1ZT0iQ2VyY2EgdGVzdG86Ii8+DQoJCTx1aXRleHQgbmFtZT0iVEhVTUJfSEVBRElORyIgdmFsdWU9IkRpYXBvc2l0aXZhIi8+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DQoJCTx1aXRleHQgbmFtZT0iUVVJWlBPRF9RVUVTVFlQRV9TVFIiIHZhbHVlPSJUaXBvOiAlcyIvPg0KCQk8dWl0ZXh0IG5hbWU9IlFVSVpQT0RfUVVFU1RZUEVfR1JEIiB2YWx1ZT0iQ29uIHZhbHV0YXppb25lIi8+DQoJCTx1aXRleHQgbmFtZT0iUVVJWlBPRF9RVUVTVFlQRV9TVlkiIHZhbHVlPSJJbmRhZ2luZSIvPg0KCQk8dWl0ZXh0IG5hbWU9IlFVSVpQT0RfUVVJWkFUTVBUX0lORiIgdmFsdWU9IkluZmluaXRpIi8+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DQoJCTx1aXRleHQgbmFtZT0iRE9DV1JBUF9USVRMRSIgdmFsdWU9IkFsbGVnYXRvIGZpbGUgUHJlc2VudGVyIi8+DQoJCTx1aXRleHQgbmFtZT0iRE9DV1JBUF9NU0ciIHZhbHVlPSJTYWx2YSBpbiBSaXNvcnNlIGRlbCBjb21wdXRlciIvPg0KCQk8dWl0ZXh0IG5hbWU9IkRPQ1dSQVBfUFJPTVBUIiB2YWx1ZT0iQ2xpYyBwZXIgc2NhcmljYXJlIi8+DQoJPC9sYW5ndWFnZT4NCgk8bGFuZ3VhZ2UgaWQ9Im5s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DQoJCTx1aXRleHQgbmFtZT0iU0NSVUJCQVJTVEFUVVNfVklEUExBWUlORyIgdmFsdWU9IlZpZGVvIGFmc3BlbGVuIi8+DQoJCTx1aXRleHQgbmFtZT0iU0NSVUJCQVJTVEFUVVNfTE9BRElORyIgdmFsdWU9IkxhZGVuIi8+DQoJCTx1aXRleHQgbmFtZT0iU0NSVUJCQVJTVEFUVVNfQlVGRkVSSU5HIiB2YWx1ZT0iQnVmZmVyZW4iLz4NCgkJPHVpdGV4dCBuYW1lPSJTQ1JVQkJBUlNUQVRVU19RVUVTVElPTiIgdmFsdWU9IlZyYWFnIG1ldCBhbnR3b29yZCIvPg0KCQk8dWl0ZXh0IG5hbWU9IlNDUlVCQkFSU1RBVFVTX1JFVklFV1FVSVoiIHZhbHVlPSJRdWl6IGNvbnRyb2xlcmVuIi8+DQoJCTwhLS0gc3Vic3RpdHV0aW9uOiAlbSA9PSBtaW51dGVzIHJlbWFpbmluZyAtLT4NCgkJPCEtLSBzdWJzdGl0dXRpb246ICVzID09IHNlY29uZHMgcmVtYWluaW5nIC0tPg0KCQk8dWl0ZXh0IG5hbWU9IkVMQVBTRUQiIHZhbHVlPSJFciByZXN0ZXJlbiAlbSBtaW51dGVuICVzIHNlY29uZGVuIi8+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DQoJCTx1aXRleHQgbmFtZT0iVEFCX1FVSVoiIHZhbHVlPSJRdWl6Ii8+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DQoJCTx1aXRleHQgbmFtZT0iU0VBUkNIX0hFQURJTkciIHZhbHVlPSJab2VrZW4gbmFhciB0ZWtzdDoiLz4NCgkJPHVpdGV4dCBuYW1lPSJUSFVNQl9IRUFESU5HIiB2YWx1ZT0iRGlhIi8+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whLS1xdWl6IHBvZCBhbmQgbWVzc2FnZSBib3ggdGV4dHMtLT4NCgkJPHVpdGV4dCBuYW1lPSJRVUlaUE9EX1FVSVpfQVRURU1QVCIgdmFsdWU9Iua1i+mqjOWwneivleasoeaVsDoiLz4NCgkJPHVpdGV4dCBuYW1lPSJRVUlaUE9EX1FVSVpfQVRURU1QVF9WQUxVRSIgdmFsdWU9IuesrCAlbiDmrKHvvIzlhbEgJXQg5qyhIi8+DQoJCTx1aXRleHQgbmFtZT0iUVVJWlBPRF9RVUlaX1NDT1JFIiB2YWx1ZT0i5b6X5YiGOiIvPg0KCQk8dWl0ZXh0IG5hbWU9IlFVSVpQT0RfUVVJWl9QQVNTU0NPUkUiIHZhbHVlPSLlj4rmoLzliIbmlbA6Ii8+DQoJCTx1aXRleHQgbmFtZT0iUVVJWlBPRF9RVUlaX01BWFNDT1JFIiB2YWx1ZT0i5pyA6auY5YiG5pWwOiIvPg0KCQk8dWl0ZXh0IG5hbWU9IlFVSVpQT0RfUVVFU0FUTVBUX1NUUiIgdmFsdWU9IuWwneivleasoeaVsDog56ysICVuIOasoe+8jOWFsSAldCDmrKEiLz4NCgkJPHVpdGV4dCBuYW1lPSJRVUlaUE9EX1FVRVNUWVBFX1NUUiIgdmFsdWU9Iuexu+WeizogJXMiLz4NCgkJPHVpdGV4dCBuYW1lPSJRVUlaUE9EX1FVRVNUWVBFX0dSRCIgdmFsdWU9IuivhOe6pyIvPg0KCQk8dWl0ZXh0IG5hbWU9IlFVSVpQT0RfUVVFU1RZUEVfU1ZZIiB2YWx1ZT0i6LCD5p+lIi8+DQoJCTx1aXRleHQgbmFtZT0iUVVJWlBPRF9RVUlaQVRNUFRfSU5GIiB2YWx1ZT0i5peg6ZmQIi8+DQoJCTx1aXRleHQgbmFtZT0iUVVJWlBPRF9RVUVTQVRNUFRfSU5GIiB2YWx1ZT0i5peg6ZmQIi8+DQoJCTx1aXRleHQgbmFtZT0iV0FSTklOR01TR19ZRVNTVFJJTkciIHZhbHVlPSLmmK8iLz4NCgkJPHVpdGV4dCBuYW1lPSJXQVJOSU5HTVNHX05PU1RSSU5HIiB2YWx1ZT0i5ZCmIi8+DQoJCTx1aXRleHQgbmFtZT0iV0FSTklOR01TR19USVRMRVNUUklORyIgdmFsdWU9Iua1i+mqjOWvvOiIquitpuWRiiIvPg0KCQk8dWl0ZXh0IG5hbWU9IldBUk5JTkdNU0dfTVNHU1RSSU5HIiB2YWx1ZT0i5q2k5rWL6aqM5Lit5pyJ5pyq5bCd6K+V5L2c562U55qE6Zeu6aKY44CCJiN4QTsmI3hBO+WNleWHu+KAnOaYr+KAnemAgOWHuuatpOa1i+mqjOOAguWNleWHu+KAnOWQpuKAnee7p+e7rea1i+mqjOOAgiIvPg0KCQk8dWl0ZXh0IG5hbWU9IklORk9STUFUSU9OX0gyNjRfRkxBU0hQTEFZRVIiIHZhbHVlPSLlvZPliY3lronoo4XlnKjmgqjnmoTorqHnrpfmnLrkuIrnmoQgRmxhc2ggUGxheWVyIOeJiOacrOS4jeaUr+aMgeivpeinhumikeOAguWNleWHu+inhumikeWMuuWfn+S4i+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C5Yqg6ICF5pi+56S65o+Q6KaB5qCPIi8+DQoJCTx1aXRleHQgbmFtZT0iTVVURSIgdmFsdWU9IumdmemfsyIvPg0KCQk8dWl0ZXh0IG5hbWU9IkRPQ1dSQVBfVElUTEUiIHZhbHVlPSJQcmVzZW50ZXIg5paH5Lu26ZmE5Lu2Ii8+DQoJCTx1aXRleHQgbmFtZT0iRE9DV1JBUF9NU0ciIHZhbHVlPSLkv53lrZjliLDmiJHnmoTorqHnrpfmnLoiLz4NCgkJPHVpdGV4dCBuYW1lPSJET0NXUkFQX1BST01QVCIgdmFsdWU9IuWNleWHu+S7peS4i+i9vSIvPg0KCTwvbGFuZ3VhZ2U+DQo8L2NvbmZpZ3VyYXRpb24+DQo="/>
  <p:tag name="MMPROD_UIDATA" val="&lt;database version=&quot;7.0&quot;&gt;&lt;object type=&quot;1&quot; unique_id=&quot;10001&quot;&gt;&lt;property id=&quot;20141&quot; value=&quot;comp5_unit16a_lecture_slides&quot;/&gt;&lt;property id=&quot;20148&quot; value=&quot;5&quot;/&gt;&lt;property id=&quot;20184&quot; value=&quot;7&quot;/&gt;&lt;property id=&quot;20224&quot; value=&quot;C:\Users\Lorrinda Khan\Desktop\VERSION 3 UPLOAD ONE FROM DAN\comp 5\unit16&quot;/&gt;&lt;property id=&quot;20250&quot; value=&quot;0&quot;/&gt;&lt;property id=&quot;20251&quot; value=&quot;1&quot;/&gt;&lt;property id=&quot;20259&quot; value=&quot;0&quot;/&gt;&lt;object type=&quot;8&quot; unique_id=&quot;11690&quot;&gt;&lt;/object&gt;&lt;object type=&quot;2&quot; unique_id=&quot;11691&quot;&gt;&lt;object type=&quot;3&quot; unique_id=&quot;11692&quot;&gt;&lt;property id=&quot;20148&quot; value=&quot;5&quot;/&gt;&lt;property id=&quot;20300&quot; value=&quot;Slide 1 - &amp;quot;History of Health Information Technology in the U.S.&amp;quot;&quot;/&gt;&lt;property id=&quot;20307&quot; value=&quot;256&quot;/&gt;&lt;property id=&quot;20309&quot; value=&quot;-1&quot;/&gt;&lt;/object&gt;&lt;object type=&quot;3&quot; unique_id=&quot;11693&quot;&gt;&lt;property id=&quot;20148&quot; value=&quot;5&quot;/&gt;&lt;property id=&quot;20300&quot; value=&quot;Slide 2 - &amp;quot;History of Health IT Organizations&amp;#x0D;&amp;#x0A;Learning Objectives&amp;quot;&quot;/&gt;&lt;property id=&quot;20307&quot; value=&quot;257&quot;/&gt;&lt;property id=&quot;20309&quot; value=&quot;-1&quot;/&gt;&lt;/object&gt;&lt;object type=&quot;3&quot; unique_id=&quot;11700&quot;&gt;&lt;property id=&quot;20148&quot; value=&quot;5&quot;/&gt;&lt;property id=&quot;20300&quot; value=&quot;Slide 27 - &amp;quot;History of Health IT Organizations&amp;#x0D;&amp;#x0A;Summary – Lecture a&amp;quot;&quot;/&gt;&lt;property id=&quot;20307&quot; value=&quot;264&quot;/&gt;&lt;property id=&quot;20309&quot; value=&quot;-1&quot;/&gt;&lt;/object&gt;&lt;object type=&quot;3&quot; unique_id=&quot;11702&quot;&gt;&lt;property id=&quot;20148&quot; value=&quot;5&quot;/&gt;&lt;property id=&quot;20300&quot; value=&quot;Slide 28 - &amp;quot;History of Health IT Organizations&amp;#x0D;&amp;#x0A;References – Lecture a&amp;quot;&quot;/&gt;&lt;property id=&quot;20307&quot; value=&quot;267&quot;/&gt;&lt;property id=&quot;20309&quot; value=&quot;-1&quot;/&gt;&lt;/object&gt;&lt;object type=&quot;3&quot; unique_id=&quot;13484&quot;&gt;&lt;property id=&quot;20148&quot; value=&quot;5&quot;/&gt;&lt;property id=&quot;20300&quot; value=&quot;Slide 3 - &amp;quot;Organizations&amp;quot;&quot;/&gt;&lt;property id=&quot;20307&quot; value=&quot;272&quot;/&gt;&lt;property id=&quot;20309&quot; value=&quot;-1&quot;/&gt;&lt;/object&gt;&lt;object type=&quot;3&quot; unique_id=&quot;13485&quot;&gt;&lt;property id=&quot;20148&quot; value=&quot;5&quot;/&gt;&lt;property id=&quot;20300&quot; value=&quot;Slide 4 - &amp;quot;Professional Organizations&amp;quot;&quot;/&gt;&lt;property id=&quot;20307&quot; value=&quot;273&quot;/&gt;&lt;property id=&quot;20309&quot; value=&quot;-1&quot;/&gt;&lt;/object&gt;&lt;object type=&quot;3&quot; unique_id=&quot;13486&quot;&gt;&lt;property id=&quot;20148&quot; value=&quot;5&quot;/&gt;&lt;property id=&quot;20300&quot; value=&quot;Slide 5 - &amp;quot;AMIA&amp;quot;&quot;/&gt;&lt;property id=&quot;20307&quot; value=&quot;274&quot;/&gt;&lt;property id=&quot;20309&quot; value=&quot;-1&quot;/&gt;&lt;/object&gt;&lt;object type=&quot;3&quot; unique_id=&quot;13487&quot;&gt;&lt;property id=&quot;20148&quot; value=&quot;5&quot;/&gt;&lt;property id=&quot;20300&quot; value=&quot;Slide 6 - &amp;quot;AMIA 2&amp;quot;&quot;/&gt;&lt;property id=&quot;20307&quot; value=&quot;276&quot;/&gt;&lt;property id=&quot;20309&quot; value=&quot;-1&quot;/&gt;&lt;/object&gt;&lt;object type=&quot;3&quot; unique_id=&quot;13488&quot;&gt;&lt;property id=&quot;20148&quot; value=&quot;5&quot;/&gt;&lt;property id=&quot;20300&quot; value=&quot;Slide 7 - &amp;quot;AMIA 3&amp;quot;&quot;/&gt;&lt;property id=&quot;20307&quot; value=&quot;275&quot;/&gt;&lt;property id=&quot;20309&quot; value=&quot;-1&quot;/&gt;&lt;/object&gt;&lt;object type=&quot;3&quot; unique_id=&quot;13567&quot;&gt;&lt;property id=&quot;20148&quot; value=&quot;5&quot;/&gt;&lt;property id=&quot;20300&quot; value=&quot;Slide 8 - &amp;quot;AMIA 4&amp;quot;&quot;/&gt;&lt;property id=&quot;20307&quot; value=&quot;277&quot;/&gt;&lt;property id=&quot;20309&quot; value=&quot;-1&quot;/&gt;&lt;/object&gt;&lt;object type=&quot;3&quot; unique_id=&quot;13568&quot;&gt;&lt;property id=&quot;20148&quot; value=&quot;5&quot;/&gt;&lt;property id=&quot;20300&quot; value=&quot;Slide 9 - &amp;quot;AMIA 5&amp;quot;&quot;/&gt;&lt;property id=&quot;20307&quot; value=&quot;278&quot;/&gt;&lt;property id=&quot;20309&quot; value=&quot;-1&quot;/&gt;&lt;/object&gt;&lt;object type=&quot;3&quot; unique_id=&quot;13569&quot;&gt;&lt;property id=&quot;20148&quot; value=&quot;5&quot;/&gt;&lt;property id=&quot;20300&quot; value=&quot;Slide 10 - &amp;quot;AMIA 6&amp;quot;&quot;/&gt;&lt;property id=&quot;20307&quot; value=&quot;279&quot;/&gt;&lt;property id=&quot;20309&quot; value=&quot;-1&quot;/&gt;&lt;/object&gt;&lt;object type=&quot;3&quot; unique_id=&quot;13570&quot;&gt;&lt;property id=&quot;20148&quot; value=&quot;5&quot;/&gt;&lt;property id=&quot;20300&quot; value=&quot;Slide 11 - &amp;quot;AMIA 7&amp;quot;&quot;/&gt;&lt;property id=&quot;20307&quot; value=&quot;280&quot;/&gt;&lt;property id=&quot;20309&quot; value=&quot;-1&quot;/&gt;&lt;/object&gt;&lt;object type=&quot;3&quot; unique_id=&quot;13656&quot;&gt;&lt;property id=&quot;20148&quot; value=&quot;5&quot;/&gt;&lt;property id=&quot;20300&quot; value=&quot;Slide 12 - &amp;quot;AMIA 8&amp;quot;&quot;/&gt;&lt;property id=&quot;20307&quot; value=&quot;281&quot;/&gt;&lt;property id=&quot;20309&quot; value=&quot;-1&quot;/&gt;&lt;/object&gt;&lt;object type=&quot;3&quot; unique_id=&quot;13729&quot;&gt;&lt;property id=&quot;20148&quot; value=&quot;5&quot;/&gt;&lt;property id=&quot;20300&quot; value=&quot;Slide 13 - &amp;quot;Health Information and Management Systems Society (HIMSS)&amp;quot;&quot;/&gt;&lt;property id=&quot;20307&quot; value=&quot;282&quot;/&gt;&lt;property id=&quot;20309&quot; value=&quot;-1&quot;/&gt;&lt;/object&gt;&lt;object type=&quot;3&quot; unique_id=&quot;13730&quot;&gt;&lt;property id=&quot;20148&quot; value=&quot;5&quot;/&gt;&lt;property id=&quot;20300&quot; value=&quot;Slide 14 - &amp;quot;Health Information and Management Systems Society (HIMSS) 2&amp;quot;&quot;/&gt;&lt;property id=&quot;20307&quot; value=&quot;283&quot;/&gt;&lt;property id=&quot;20309&quot; value=&quot;-1&quot;/&gt;&lt;/object&gt;&lt;object type=&quot;3&quot; unique_id=&quot;14153&quot;&gt;&lt;property id=&quot;20148&quot; value=&quot;5&quot;/&gt;&lt;property id=&quot;20300&quot; value=&quot;Slide 15 - &amp;quot;Health Information and Management Systems Society (HIMSS) 3&amp;quot;&quot;/&gt;&lt;property id=&quot;20307&quot; value=&quot;284&quot;/&gt;&lt;property id=&quot;20309&quot; value=&quot;-1&quot;/&gt;&lt;/object&gt;&lt;object type=&quot;3&quot; unique_id=&quot;14154&quot;&gt;&lt;property id=&quot;20148&quot; value=&quot;5&quot;/&gt;&lt;property id=&quot;20300&quot; value=&quot;Slide 16 - &amp;quot;American Health Information Management Association (AHIMA)&amp;quot;&quot;/&gt;&lt;property id=&quot;20307&quot; value=&quot;285&quot;/&gt;&lt;property id=&quot;20309&quot; value=&quot;-1&quot;/&gt;&lt;/object&gt;&lt;object type=&quot;3&quot; unique_id=&quot;14155&quot;&gt;&lt;property id=&quot;20148&quot; value=&quot;5&quot;/&gt;&lt;property id=&quot;20300&quot; value=&quot;Slide 17 - &amp;quot;AHIMA: Changes in Focus&amp;quot;&quot;/&gt;&lt;property id=&quot;20307&quot; value=&quot;286&quot;/&gt;&lt;property id=&quot;20309&quot; value=&quot;-1&quot;/&gt;&lt;/object&gt;&lt;object type=&quot;3&quot; unique_id=&quot;14156&quot;&gt;&lt;property id=&quot;20148&quot; value=&quot;5&quot;/&gt;&lt;property id=&quot;20300&quot; value=&quot;Slide 18 - &amp;quot;AHIMA: Changes in Focus 2&amp;quot;&quot;/&gt;&lt;property id=&quot;20307&quot; value=&quot;287&quot;/&gt;&lt;property id=&quot;20309&quot; value=&quot;-1&quot;/&gt;&lt;/object&gt;&lt;object type=&quot;3&quot; unique_id=&quot;14157&quot;&gt;&lt;property id=&quot;20148&quot; value=&quot;5&quot;/&gt;&lt;property id=&quot;20300&quot; value=&quot;Slide 19 - &amp;quot;AHIMA: Changes in Focus 3&amp;quot;&quot;/&gt;&lt;property id=&quot;20307&quot; value=&quot;288&quot;/&gt;&lt;property id=&quot;20309&quot; value=&quot;-1&quot;/&gt;&lt;/object&gt;&lt;object type=&quot;3&quot; unique_id=&quot;14158&quot;&gt;&lt;property id=&quot;20148&quot; value=&quot;5&quot;/&gt;&lt;property id=&quot;20300&quot; value=&quot;Slide 20 - &amp;quot;AHIMA: Changes in Focus 4&amp;quot;&quot;/&gt;&lt;property id=&quot;20307&quot; value=&quot;289&quot;/&gt;&lt;property id=&quot;20309&quot; value=&quot;-1&quot;/&gt;&lt;/object&gt;&lt;object type=&quot;3&quot; unique_id=&quot;14159&quot;&gt;&lt;property id=&quot;20148&quot; value=&quot;5&quot;/&gt;&lt;property id=&quot;20300&quot; value=&quot;Slide 21 - &amp;quot;Joint Healthcare Information Technology Alliance (1997)&amp;quot;&quot;/&gt;&lt;property id=&quot;20307&quot; value=&quot;290&quot;/&gt;&lt;property id=&quot;20309&quot; value=&quot;-1&quot;/&gt;&lt;/object&gt;&lt;object type=&quot;3&quot; unique_id=&quot;14160&quot;&gt;&lt;property id=&quot;20148&quot; value=&quot;5&quot;/&gt;&lt;property id=&quot;20300&quot; value=&quot;Slide 22 - &amp;quot;Other Collaborations&amp;quot;&quot;/&gt;&lt;property id=&quot;20307&quot; value=&quot;291&quot;/&gt;&lt;property id=&quot;20309&quot; value=&quot;-1&quot;/&gt;&lt;/object&gt;&lt;object type=&quot;3&quot; unique_id=&quot;14161&quot;&gt;&lt;property id=&quot;20148&quot; value=&quot;5&quot;/&gt;&lt;property id=&quot;20300&quot; value=&quot;Slide 23 - &amp;quot;1970s&amp;quot;&quot;/&gt;&lt;property id=&quot;20307&quot; value=&quot;292&quot;/&gt;&lt;property id=&quot;20309&quot; value=&quot;-1&quot;/&gt;&lt;/object&gt;&lt;object type=&quot;3&quot; unique_id=&quot;14162&quot;&gt;&lt;property id=&quot;20148&quot; value=&quot;5&quot;/&gt;&lt;property id=&quot;20300&quot; value=&quot;Slide 24 - &amp;quot;1980s&amp;quot;&quot;/&gt;&lt;property id=&quot;20307&quot; value=&quot;293&quot;/&gt;&lt;property id=&quot;20309&quot; value=&quot;-1&quot;/&gt;&lt;/object&gt;&lt;object type=&quot;3&quot; unique_id=&quot;14163&quot;&gt;&lt;property id=&quot;20148&quot; value=&quot;5&quot;/&gt;&lt;property id=&quot;20300&quot; value=&quot;Slide 25 - &amp;quot;1990s&amp;quot;&quot;/&gt;&lt;property id=&quot;20307&quot; value=&quot;294&quot;/&gt;&lt;property id=&quot;20309&quot; value=&quot;-1&quot;/&gt;&lt;/object&gt;&lt;object type=&quot;3&quot; unique_id=&quot;14165&quot;&gt;&lt;property id=&quot;20148&quot; value=&quot;5&quot;/&gt;&lt;property id=&quot;20300&quot; value=&quot;Slide 26 - &amp;quot;2000 to Present&amp;quot;&quot;/&gt;&lt;property id=&quot;20307&quot; value=&quot;296&quot;/&gt;&lt;property id=&quot;20309&quot; value=&quot;-1&quot;/&gt;&lt;/object&gt;&lt;object type=&quot;3&quot; unique_id=&quot;14259&quot;&gt;&lt;property id=&quot;20148&quot; value=&quot;5&quot;/&gt;&lt;property id=&quot;20300&quot; value=&quot;Slide 29 - &amp;quot;History of Health IT in the US&amp;#x0D;&amp;#x0A;History of Health IT Organizations&amp;#x0D;&amp;#x0A;Lecture a&amp;quot;&quot;/&gt;&lt;property id=&quot;20307&quot; value=&quot;297&quot;/&gt;&lt;/object&gt;&lt;/object&gt;&lt;object type=&quot;10&quot; unique_id=&quot;14256&quot;&gt;&lt;object type=&quot;11&quot; unique_id=&quot;14257&quot;&gt;&lt;/object&gt;&lt;/object&gt;&lt;object type=&quot;4&quot; unique_id=&quot;14258&quot;&gt;&lt;/object&gt;&lt;/object&gt;&lt;/database&gt;"/>
  <p:tag name="SECTOMILLISECCONVERTED" val="1"/>
</p:tagLst>
</file>

<file path=ppt/theme/theme1.xml><?xml version="1.0" encoding="utf-8"?>
<a:theme xmlns:a="http://schemas.openxmlformats.org/drawingml/2006/main" name="1_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 xsi:nil="true"/>
    <Component xmlns="26839647-32cc-4e8d-ac64-5cb1d6f9c044">Component 5</Component>
    <Location xmlns="26839647-32cc-4e8d-ac64-5cb1d6f9c044">Upload</Location>
    <File_x0020_Type0 xmlns="26839647-32cc-4e8d-ac64-5cb1d6f9c044">Slides</File_x0020_Type0>
    <Stattus xmlns="26839647-32cc-4e8d-ac64-5cb1d6f9c044">Ready for Audio</Stattus>
  </documentManagement>
</p:properties>
</file>

<file path=customXml/itemProps1.xml><?xml version="1.0" encoding="utf-8"?>
<ds:datastoreItem xmlns:ds="http://schemas.openxmlformats.org/officeDocument/2006/customXml" ds:itemID="{533043FA-7C3C-42A6-BE75-E37626A70F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58CAF417-39AB-44E6-B4BB-EF045B7AABB5}">
  <ds:schemaRefs>
    <ds:schemaRef ds:uri="http://schemas.microsoft.com/sharepoint/v3/contenttype/forms"/>
  </ds:schemaRefs>
</ds:datastoreItem>
</file>

<file path=customXml/itemProps3.xml><?xml version="1.0" encoding="utf-8"?>
<ds:datastoreItem xmlns:ds="http://schemas.openxmlformats.org/officeDocument/2006/customXml" ds:itemID="{81EFBD91-4B9A-49E0-ADFC-8F41417FE3C0}">
  <ds:schemaRefs>
    <ds:schemaRef ds:uri="http://purl.org/dc/dcmitype/"/>
    <ds:schemaRef ds:uri="http://purl.org/dc/elements/1.1/"/>
    <ds:schemaRef ds:uri="http://schemas.microsoft.com/office/2006/documentManagement/types"/>
    <ds:schemaRef ds:uri="http://schemas.microsoft.com/office/2006/metadata/properties"/>
    <ds:schemaRef ds:uri="http://purl.org/dc/terms/"/>
    <ds:schemaRef ds:uri="http://schemas.openxmlformats.org/package/2006/metadata/core-properties"/>
    <ds:schemaRef ds:uri="26839647-32cc-4e8d-ac64-5cb1d6f9c04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1758</TotalTime>
  <Words>2797</Words>
  <Application>Microsoft Office PowerPoint</Application>
  <PresentationFormat>On-screen Show (4:3)</PresentationFormat>
  <Paragraphs>247</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1_ONC-Template-FINAL DRAFT</vt:lpstr>
      <vt:lpstr>History of Health Information Technology in the U.S.</vt:lpstr>
      <vt:lpstr>History of Health IT Organizations Learning Objectives</vt:lpstr>
      <vt:lpstr>Organizations</vt:lpstr>
      <vt:lpstr>Professional Organizations</vt:lpstr>
      <vt:lpstr>AMIA</vt:lpstr>
      <vt:lpstr>AMIA 2</vt:lpstr>
      <vt:lpstr>AMIA 3</vt:lpstr>
      <vt:lpstr>AMIA 4</vt:lpstr>
      <vt:lpstr>AMIA 5</vt:lpstr>
      <vt:lpstr>AMIA 6</vt:lpstr>
      <vt:lpstr>AMIA 7</vt:lpstr>
      <vt:lpstr>AMIA 8</vt:lpstr>
      <vt:lpstr>Health Information and Management Systems Society (HIMSS)</vt:lpstr>
      <vt:lpstr>Health Information and Management Systems Society (HIMSS) 2</vt:lpstr>
      <vt:lpstr>Health Information and Management Systems Society (HIMSS) 3</vt:lpstr>
      <vt:lpstr>American Health Information Management Association (AHIMA)</vt:lpstr>
      <vt:lpstr>AHIMA: Changes in Focus</vt:lpstr>
      <vt:lpstr>AHIMA: Changes in Focus 2</vt:lpstr>
      <vt:lpstr>AHIMA: Changes in Focus 3</vt:lpstr>
      <vt:lpstr>AHIMA: Changes in Focus 4</vt:lpstr>
      <vt:lpstr>Joint Healthcare Information Technology Alliance (1997)</vt:lpstr>
      <vt:lpstr>Other Collaborations</vt:lpstr>
      <vt:lpstr>1970s</vt:lpstr>
      <vt:lpstr>1980s</vt:lpstr>
      <vt:lpstr>1990s</vt:lpstr>
      <vt:lpstr>2000 to Present</vt:lpstr>
      <vt:lpstr>History of Health IT Organizations Summary – Lecture a</vt:lpstr>
      <vt:lpstr>History of Health IT Organizations References – Lecture a</vt:lpstr>
      <vt:lpstr>History of Health IT in the US History of Health IT Organizations Lecture a</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5, Unit 15, lecture a slides</dc:title>
  <dc:subject>"History of Health Information Technology in the U.S.: History of Health IT Organizations, Lecture a Professional Organizations"</dc:subject>
  <dc:creator>U.S. Department of Health and Human Services Office of the National Coordinator for Health Information Technology</dc:creator>
  <cp:lastModifiedBy>admin</cp:lastModifiedBy>
  <cp:revision>113</cp:revision>
  <dcterms:created xsi:type="dcterms:W3CDTF">2011-10-13T19:09:01Z</dcterms:created>
  <dcterms:modified xsi:type="dcterms:W3CDTF">2017-06-26T17:06:43Z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