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7" r:id="rId5"/>
  </p:sldMasterIdLst>
  <p:notesMasterIdLst>
    <p:notesMasterId r:id="rId31"/>
  </p:notesMasterIdLst>
  <p:handoutMasterIdLst>
    <p:handoutMasterId r:id="rId32"/>
  </p:handoutMasterIdLst>
  <p:sldIdLst>
    <p:sldId id="295" r:id="rId6"/>
    <p:sldId id="296" r:id="rId7"/>
    <p:sldId id="258" r:id="rId8"/>
    <p:sldId id="284" r:id="rId9"/>
    <p:sldId id="283" r:id="rId10"/>
    <p:sldId id="260" r:id="rId11"/>
    <p:sldId id="285" r:id="rId12"/>
    <p:sldId id="265" r:id="rId13"/>
    <p:sldId id="301" r:id="rId14"/>
    <p:sldId id="268" r:id="rId15"/>
    <p:sldId id="270" r:id="rId16"/>
    <p:sldId id="271" r:id="rId17"/>
    <p:sldId id="287" r:id="rId18"/>
    <p:sldId id="288" r:id="rId19"/>
    <p:sldId id="286" r:id="rId20"/>
    <p:sldId id="273" r:id="rId21"/>
    <p:sldId id="289" r:id="rId22"/>
    <p:sldId id="291" r:id="rId23"/>
    <p:sldId id="293" r:id="rId24"/>
    <p:sldId id="292" r:id="rId25"/>
    <p:sldId id="276" r:id="rId26"/>
    <p:sldId id="298" r:id="rId27"/>
    <p:sldId id="302" r:id="rId28"/>
    <p:sldId id="299" r:id="rId29"/>
    <p:sldId id="303" r:id="rId30"/>
  </p:sldIdLst>
  <p:sldSz cx="9144000" cy="6858000" type="screen4x3"/>
  <p:notesSz cx="7315200" cy="96012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5087" autoAdjust="0"/>
  </p:normalViewPr>
  <p:slideViewPr>
    <p:cSldViewPr showGuides="1">
      <p:cViewPr>
        <p:scale>
          <a:sx n="75" d="100"/>
          <a:sy n="75" d="100"/>
        </p:scale>
        <p:origin x="-58" y="518"/>
      </p:cViewPr>
      <p:guideLst>
        <p:guide orient="horz" pos="2160"/>
        <p:guide pos="2880"/>
      </p:guideLst>
    </p:cSldViewPr>
  </p:slideViewPr>
  <p:outlineViewPr>
    <p:cViewPr>
      <p:scale>
        <a:sx n="33" d="100"/>
        <a:sy n="33" d="100"/>
      </p:scale>
      <p:origin x="0" y="-28192"/>
    </p:cViewPr>
  </p:outlineViewPr>
  <p:notesTextViewPr>
    <p:cViewPr>
      <p:scale>
        <a:sx n="100" d="100"/>
        <a:sy n="100" d="100"/>
      </p:scale>
      <p:origin x="0" y="0"/>
    </p:cViewPr>
  </p:notesTextViewPr>
  <p:sorterViewPr>
    <p:cViewPr>
      <p:scale>
        <a:sx n="75" d="100"/>
        <a:sy n="75" d="100"/>
      </p:scale>
      <p:origin x="0" y="0"/>
    </p:cViewPr>
  </p:sorterViewPr>
  <p:notesViewPr>
    <p:cSldViewPr showGuides="1">
      <p:cViewPr varScale="1">
        <p:scale>
          <a:sx n="45" d="100"/>
          <a:sy n="45" d="100"/>
        </p:scale>
        <p:origin x="1416" y="5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pitchFamily="34" charset="0"/>
                <a:ea typeface="ＭＳ Ｐゴシック"/>
                <a:cs typeface="ＭＳ Ｐゴシック"/>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pitchFamily="34" charset="0"/>
                <a:ea typeface="ＭＳ Ｐゴシック"/>
                <a:cs typeface="ＭＳ Ｐゴシック"/>
              </a:defRPr>
            </a:lvl1pPr>
          </a:lstStyle>
          <a:p>
            <a:pPr>
              <a:defRPr/>
            </a:pPr>
            <a:endParaRPr lang="en-US"/>
          </a:p>
        </p:txBody>
      </p:sp>
    </p:spTree>
    <p:extLst>
      <p:ext uri="{BB962C8B-B14F-4D97-AF65-F5344CB8AC3E}">
        <p14:creationId xmlns:p14="http://schemas.microsoft.com/office/powerpoint/2010/main" val="1284065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sz="1300">
                <a:latin typeface="Calibri" pitchFamily="-65" charset="0"/>
                <a:ea typeface="ＭＳ Ｐゴシック" pitchFamily="-65" charset="-128"/>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atin typeface="Calibri" pitchFamily="-65" charset="0"/>
                <a:ea typeface="ＭＳ Ｐゴシック" pitchFamily="-65" charset="-128"/>
                <a:cs typeface="+mn-cs"/>
              </a:defRPr>
            </a:lvl1pPr>
          </a:lstStyle>
          <a:p>
            <a:pPr>
              <a:defRPr/>
            </a:pPr>
            <a:fld id="{771A96B0-547E-4DDE-8F8D-AD66ED4A5540}" type="datetime1">
              <a:rPr lang="en-US"/>
              <a:pPr>
                <a:defRPr/>
              </a:pPr>
              <a:t>6/26/2017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6661" tIns="48331" rIns="96661" bIns="48331"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wrap="square" lIns="96661" tIns="48331" rIns="96661" bIns="48331"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sz="1100">
                <a:latin typeface="Arial" charset="0"/>
                <a:ea typeface="ＭＳ Ｐゴシック" pitchFamily="-65" charset="-128"/>
                <a:cs typeface="Arial"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cs typeface="Arial" panose="020B0604020202020204" pitchFamily="34" charset="0"/>
              </a:defRPr>
            </a:lvl1pPr>
          </a:lstStyle>
          <a:p>
            <a:fld id="{1C7E83DE-41D7-4B92-A640-5EF7ABA73222}" type="slidenum">
              <a:rPr lang="en-US" altLang="en-US"/>
              <a:pPr/>
              <a:t>‹#›</a:t>
            </a:fld>
            <a:endParaRPr lang="en-US" altLang="en-US"/>
          </a:p>
        </p:txBody>
      </p:sp>
    </p:spTree>
    <p:extLst>
      <p:ext uri="{BB962C8B-B14F-4D97-AF65-F5344CB8AC3E}">
        <p14:creationId xmlns:p14="http://schemas.microsoft.com/office/powerpoint/2010/main" val="27196373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ＭＳ Ｐゴシック" pitchFamily="34" charset="-128"/>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ＭＳ Ｐゴシック" pitchFamily="34" charset="-128"/>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ＭＳ Ｐゴシック" pitchFamily="34" charset="-128"/>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ＭＳ Ｐゴシック" pitchFamily="34" charset="-128"/>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Welcome to History of Health Information Technology in the U.S., History of Telemedicine. Telemedicine is a medical discipline based strongly upon information technology and is steadily gaining importance in the field of health informatics.  This presentation will review how telemedicine is defined as well as  provide a basic history of telemedicine efforts in the United States.  Finally, we will provide a brief summary of the current status of telemedicine.</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10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497918EA-55F1-4C41-A8FC-58ED1BFBB190}" type="slidenum">
              <a:rPr lang="en-US" altLang="en-US" sz="1300"/>
              <a:pPr eaLnBrk="1" hangingPunct="1">
                <a:spcBef>
                  <a:spcPct val="0"/>
                </a:spcBef>
              </a:pPr>
              <a:t>1</a:t>
            </a:fld>
            <a:endParaRPr lang="en-US" altLang="en-US" sz="1300"/>
          </a:p>
        </p:txBody>
      </p:sp>
    </p:spTree>
    <p:extLst>
      <p:ext uri="{BB962C8B-B14F-4D97-AF65-F5344CB8AC3E}">
        <p14:creationId xmlns:p14="http://schemas.microsoft.com/office/powerpoint/2010/main" val="3435452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Telemedicine by radio persisted until the mid-20</a:t>
            </a:r>
            <a:r>
              <a:rPr lang="en-US" altLang="en-US" baseline="30000" smtClean="0"/>
              <a:t>th</a:t>
            </a:r>
            <a:r>
              <a:rPr lang="en-US" altLang="en-US" smtClean="0"/>
              <a:t> century, most frequently applied by doctors providing advice to ships at sea using maritime radio. As television emerged nationally beginning in the 1950’s, telemedicine applications were attempted using TV. In 1955, a Nebraska psychiatric institute created and operated a successful closed-circuit television system to a hospital over 100 miles away. The video was black and white TV, the standard for the time.</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651F942F-26C3-404B-B038-0571B4E07A58}" type="slidenum">
              <a:rPr lang="en-US" altLang="en-US" sz="1300"/>
              <a:pPr eaLnBrk="1" hangingPunct="1">
                <a:spcBef>
                  <a:spcPct val="0"/>
                </a:spcBef>
              </a:pPr>
              <a:t>10</a:t>
            </a:fld>
            <a:endParaRPr lang="en-US" altLang="en-US" sz="1300"/>
          </a:p>
        </p:txBody>
      </p:sp>
    </p:spTree>
    <p:extLst>
      <p:ext uri="{BB962C8B-B14F-4D97-AF65-F5344CB8AC3E}">
        <p14:creationId xmlns:p14="http://schemas.microsoft.com/office/powerpoint/2010/main" val="153252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Television projects became the mainstay of telemedicine through the mid-20</a:t>
            </a:r>
            <a:r>
              <a:rPr lang="en-US" altLang="en-US" baseline="30000" smtClean="0"/>
              <a:t>th</a:t>
            </a:r>
            <a:r>
              <a:rPr lang="en-US" altLang="en-US" smtClean="0"/>
              <a:t> century. An additional notable project once again used black-and-white closed circuit TV to link the medical clinic at Boston’s Logan International airport to Massachusetts General Hospital just across the bay. Concerns over Logan Airport’s limited road and train access led to the project, and a paper published after doctors had seen 1,000 patients over the link was the first positive evaluation of the diagnostic equivalency of a telemedicine link versus in-person care. </a:t>
            </a:r>
          </a:p>
          <a:p>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84F6E9B9-B6A2-4422-93BE-E0FC9C0C7829}" type="slidenum">
              <a:rPr lang="en-US" altLang="en-US" sz="1300"/>
              <a:pPr eaLnBrk="1" hangingPunct="1">
                <a:spcBef>
                  <a:spcPct val="0"/>
                </a:spcBef>
              </a:pPr>
              <a:t>11</a:t>
            </a:fld>
            <a:endParaRPr lang="en-US" altLang="en-US" sz="1300"/>
          </a:p>
        </p:txBody>
      </p:sp>
    </p:spTree>
    <p:extLst>
      <p:ext uri="{BB962C8B-B14F-4D97-AF65-F5344CB8AC3E}">
        <p14:creationId xmlns:p14="http://schemas.microsoft.com/office/powerpoint/2010/main" val="630654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Television remained the primary medium for telemedicine throughout the 1970s. Many pilot projects were undertaken across the United States, and most of these were funded by the United States government through agencies such as the Department of Health, Education, and Welfare or H-E-W, the Health Care Financing Administration known as HCFA (pronounced HICK-Fuh) or the Federal Communications Commission , the F-C-C..</a:t>
            </a:r>
          </a:p>
          <a:p>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88373EE1-2492-4326-964B-DBA385371AD5}" type="slidenum">
              <a:rPr lang="en-US" altLang="en-US" sz="1300"/>
              <a:pPr eaLnBrk="1" hangingPunct="1">
                <a:spcBef>
                  <a:spcPct val="0"/>
                </a:spcBef>
              </a:pPr>
              <a:t>12</a:t>
            </a:fld>
            <a:endParaRPr lang="en-US" altLang="en-US" sz="1300"/>
          </a:p>
        </p:txBody>
      </p:sp>
    </p:spTree>
    <p:extLst>
      <p:ext uri="{BB962C8B-B14F-4D97-AF65-F5344CB8AC3E}">
        <p14:creationId xmlns:p14="http://schemas.microsoft.com/office/powerpoint/2010/main" val="4206379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During this time, interest in telemedicine waned as the high costs of the involved television systems limited development. As measured by MedLine citations, a premier online source for medical research, there was a 44% decrease in research literature activity related to telemedicine when one compares the like periods 1975-1982 versus 1982-1990.</a:t>
            </a:r>
          </a:p>
          <a:p>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5EC5689C-7DBD-4259-8CEA-A20EDC0A943E}" type="slidenum">
              <a:rPr lang="en-US" altLang="en-US" sz="1300"/>
              <a:pPr eaLnBrk="1" hangingPunct="1">
                <a:spcBef>
                  <a:spcPct val="0"/>
                </a:spcBef>
              </a:pPr>
              <a:t>13</a:t>
            </a:fld>
            <a:endParaRPr lang="en-US" altLang="en-US" sz="1300"/>
          </a:p>
        </p:txBody>
      </p:sp>
    </p:spTree>
    <p:extLst>
      <p:ext uri="{BB962C8B-B14F-4D97-AF65-F5344CB8AC3E}">
        <p14:creationId xmlns:p14="http://schemas.microsoft.com/office/powerpoint/2010/main" val="2172099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With the 1990s came the advent and popularity of the personal computer. This spurred new interest and developments in many forms of telemedicine that were based upon personal computer software. These applications ranged widely in use across many medical specialties, but few found sustainable success.</a:t>
            </a:r>
          </a:p>
          <a:p>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86B7D114-32CF-4A25-8E6B-C798850DAFBE}" type="slidenum">
              <a:rPr lang="en-US" altLang="en-US" sz="1300"/>
              <a:pPr eaLnBrk="1" hangingPunct="1">
                <a:spcBef>
                  <a:spcPct val="0"/>
                </a:spcBef>
              </a:pPr>
              <a:t>14</a:t>
            </a:fld>
            <a:endParaRPr lang="en-US" altLang="en-US" sz="1300"/>
          </a:p>
        </p:txBody>
      </p:sp>
    </p:spTree>
    <p:extLst>
      <p:ext uri="{BB962C8B-B14F-4D97-AF65-F5344CB8AC3E}">
        <p14:creationId xmlns:p14="http://schemas.microsoft.com/office/powerpoint/2010/main" val="70314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Upon the millennium celebration in the year 2000, two factors began to drive a fast expansion and exploration of new telemedicine applications. </a:t>
            </a:r>
          </a:p>
          <a:p>
            <a:endParaRPr lang="en-US" altLang="en-US" smtClean="0"/>
          </a:p>
          <a:p>
            <a:r>
              <a:rPr lang="en-US" altLang="en-US" smtClean="0"/>
              <a:t>First of these was the development of low-cost solid state devices with high performance levels for both black-and-white and color imaging. Driven by the consumer video camera industry, the capabilities of what once were high cost imagers was now available widely. Ultimately this new generation of devices outperformed their predecessors in many ways, and at significantly lower cost. </a:t>
            </a:r>
          </a:p>
          <a:p>
            <a:endParaRPr lang="en-US" altLang="en-US" smtClean="0"/>
          </a:p>
          <a:p>
            <a:r>
              <a:rPr lang="en-US" altLang="en-US" smtClean="0"/>
              <a:t>Secondly, the widespread growth in the availability and popularity of the Internet offered new ways for computers to communicate and send digital files. With these two elements, a new generation of telemedicine systems and methods developed and began widespread application.</a:t>
            </a:r>
          </a:p>
          <a:p>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C2D54120-1C9C-4C1F-B8CA-5543017FD6E2}" type="slidenum">
              <a:rPr lang="en-US" altLang="en-US" sz="1300"/>
              <a:pPr eaLnBrk="1" hangingPunct="1">
                <a:spcBef>
                  <a:spcPct val="0"/>
                </a:spcBef>
              </a:pPr>
              <a:t>15</a:t>
            </a:fld>
            <a:endParaRPr lang="en-US" altLang="en-US" sz="1300"/>
          </a:p>
        </p:txBody>
      </p:sp>
    </p:spTree>
    <p:extLst>
      <p:ext uri="{BB962C8B-B14F-4D97-AF65-F5344CB8AC3E}">
        <p14:creationId xmlns:p14="http://schemas.microsoft.com/office/powerpoint/2010/main" val="2291011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Federal grant support for telemedicine continued from the early television explorations of the 1970’s through multiple grants awarded through the 1990’s via many different US government agencies.</a:t>
            </a:r>
          </a:p>
          <a:p>
            <a:endParaRPr lang="en-US" altLang="en-US" smtClean="0"/>
          </a:p>
          <a:p>
            <a:r>
              <a:rPr lang="en-US" altLang="en-US" smtClean="0"/>
              <a:t>Their number and complexity grew so great that Congress requested a review of this activity by the US Department of Commerce. The outcome of the review led to the 1997 Telemedicine Report to Congress. While it was a comprehensive review of the federal projects, and worked to apply a standardized evaluation framework, it resulted in no clear conclusions and made no specific recommendations, further muddying the already unclear waters regarding the value of telemedicine to national health care.</a:t>
            </a:r>
          </a:p>
          <a:p>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E37932EC-16FA-4443-A149-529FB460C7C7}" type="slidenum">
              <a:rPr lang="en-US" altLang="en-US" sz="1300"/>
              <a:pPr eaLnBrk="1" hangingPunct="1">
                <a:spcBef>
                  <a:spcPct val="0"/>
                </a:spcBef>
              </a:pPr>
              <a:t>16</a:t>
            </a:fld>
            <a:endParaRPr lang="en-US" altLang="en-US" sz="1300"/>
          </a:p>
        </p:txBody>
      </p:sp>
    </p:spTree>
    <p:extLst>
      <p:ext uri="{BB962C8B-B14F-4D97-AF65-F5344CB8AC3E}">
        <p14:creationId xmlns:p14="http://schemas.microsoft.com/office/powerpoint/2010/main" val="3570386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Through the undaunted efforts of telemedicine advocates, the Telemedicine Report to Congress was updated in 2001 under a new governance that included many telemedicine organizations and practitioners. This resulted in a deeper analysis and focus on policy needs from a governmental level. </a:t>
            </a:r>
          </a:p>
          <a:p>
            <a:endParaRPr lang="en-US" altLang="en-US" smtClean="0"/>
          </a:p>
          <a:p>
            <a:r>
              <a:rPr lang="en-US" altLang="en-US" smtClean="0"/>
              <a:t>The 2001 report identified five key focus areas for policy development.  These were lack of reimbursement, legal issues, safety and related standards, patient privacy and confidentiality, and telecommunications infrastructure. </a:t>
            </a:r>
          </a:p>
          <a:p>
            <a:endParaRPr lang="en-US" altLang="en-US" smtClean="0"/>
          </a:p>
          <a:p>
            <a:r>
              <a:rPr lang="en-US" altLang="en-US" smtClean="0"/>
              <a:t>The 2001 report, unlike its predecessor, made concrete recommendations and developed action plans for specific governmental agencies for improving the policy issues. While many of these recommendations were implemented and are still ongoing, the results are mixed, but some areas have shown progress.</a:t>
            </a:r>
          </a:p>
          <a:p>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E8DA0464-B8E9-4543-A1F4-447D72970FE7}" type="slidenum">
              <a:rPr lang="en-US" altLang="en-US" sz="1300"/>
              <a:pPr eaLnBrk="1" hangingPunct="1">
                <a:spcBef>
                  <a:spcPct val="0"/>
                </a:spcBef>
              </a:pPr>
              <a:t>17</a:t>
            </a:fld>
            <a:endParaRPr lang="en-US" altLang="en-US" sz="1300"/>
          </a:p>
        </p:txBody>
      </p:sp>
    </p:spTree>
    <p:extLst>
      <p:ext uri="{BB962C8B-B14F-4D97-AF65-F5344CB8AC3E}">
        <p14:creationId xmlns:p14="http://schemas.microsoft.com/office/powerpoint/2010/main" val="196180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As we look at current major applications of telemedicine today</a:t>
            </a:r>
            <a:r>
              <a:rPr lang="en-US" altLang="en-US" dirty="0" smtClean="0">
                <a:solidFill>
                  <a:srgbClr val="FF0000"/>
                </a:solidFill>
              </a:rPr>
              <a:t> </a:t>
            </a:r>
            <a:r>
              <a:rPr lang="en-US" altLang="en-US" dirty="0" smtClean="0"/>
              <a:t>there are key areas which one should be aware of. </a:t>
            </a:r>
          </a:p>
          <a:p>
            <a:endParaRPr lang="en-US" altLang="en-US" dirty="0" smtClean="0"/>
          </a:p>
          <a:p>
            <a:r>
              <a:rPr lang="en-US" altLang="en-US" dirty="0" smtClean="0"/>
              <a:t>First, technologies to obtain and securely share biometric data reliably have led to applications in remote Intensive Care Unit bed management (referred to as Tele-I-C-U)  as well as home monitoring of chronic care conditions for post-discharge management and care improvement. </a:t>
            </a:r>
          </a:p>
          <a:p>
            <a:endParaRPr lang="en-US" altLang="en-US" dirty="0"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2B11C4A5-0407-4B85-919D-F650588BB716}" type="slidenum">
              <a:rPr lang="en-US" altLang="en-US" sz="1300"/>
              <a:pPr eaLnBrk="1" hangingPunct="1">
                <a:spcBef>
                  <a:spcPct val="0"/>
                </a:spcBef>
              </a:pPr>
              <a:t>18</a:t>
            </a:fld>
            <a:endParaRPr lang="en-US" altLang="en-US" sz="1300"/>
          </a:p>
        </p:txBody>
      </p:sp>
    </p:spTree>
    <p:extLst>
      <p:ext uri="{BB962C8B-B14F-4D97-AF65-F5344CB8AC3E}">
        <p14:creationId xmlns:p14="http://schemas.microsoft.com/office/powerpoint/2010/main" val="23132613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Second, advanced development of digital image processing has led to successful applications in radiology (referred to as Tele-radiology) as well as pathology and dermatology (referred to as Tele-pathology and Tele-dermatology, respectively). In each of these disciplines, patient images are obtained and transmitted to remotely located physicians for interpretation and diagnosis.</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98BBFD60-D547-4E21-A79D-976EEA3FE947}" type="slidenum">
              <a:rPr lang="en-US" altLang="en-US" sz="1300"/>
              <a:pPr eaLnBrk="1" hangingPunct="1">
                <a:spcBef>
                  <a:spcPct val="0"/>
                </a:spcBef>
              </a:pPr>
              <a:t>19</a:t>
            </a:fld>
            <a:endParaRPr lang="en-US" altLang="en-US" sz="1300"/>
          </a:p>
        </p:txBody>
      </p:sp>
    </p:spTree>
    <p:extLst>
      <p:ext uri="{BB962C8B-B14F-4D97-AF65-F5344CB8AC3E}">
        <p14:creationId xmlns:p14="http://schemas.microsoft.com/office/powerpoint/2010/main" val="2081103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extLst/>
        </p:spPr>
        <p:txBody>
          <a:bodyPr/>
          <a:lstStyle/>
          <a:p>
            <a:pPr eaLnBrk="1" hangingPunct="1">
              <a:spcBef>
                <a:spcPct val="0"/>
              </a:spcBef>
              <a:defRPr/>
            </a:pPr>
            <a:r>
              <a:rPr lang="en-US" dirty="0" smtClean="0"/>
              <a:t>The Objectives for this unit, History of Telemedicine</a:t>
            </a:r>
            <a:r>
              <a:rPr lang="en-US" b="1" dirty="0" smtClean="0"/>
              <a:t> </a:t>
            </a:r>
            <a:r>
              <a:rPr lang="en-US" dirty="0" smtClean="0"/>
              <a:t>are to:</a:t>
            </a:r>
          </a:p>
          <a:p>
            <a:pPr marL="171450" indent="-171450">
              <a:buFont typeface="Arial" pitchFamily="34" charset="0"/>
              <a:buChar char="•"/>
              <a:defRPr/>
            </a:pPr>
            <a:r>
              <a:rPr lang="en-US" dirty="0" smtClean="0"/>
              <a:t>Define telemedicine.</a:t>
            </a:r>
          </a:p>
          <a:p>
            <a:pPr marL="171450" indent="-171450">
              <a:buFont typeface="Arial" pitchFamily="34" charset="0"/>
              <a:buChar char="•"/>
              <a:defRPr/>
            </a:pPr>
            <a:r>
              <a:rPr lang="en-US" dirty="0" smtClean="0"/>
              <a:t>Describe the differences between telemedicine and telehealth.</a:t>
            </a:r>
          </a:p>
          <a:p>
            <a:pPr marL="171450" indent="-171450">
              <a:buFont typeface="Arial" pitchFamily="34" charset="0"/>
              <a:buChar char="•"/>
              <a:defRPr/>
            </a:pPr>
            <a:r>
              <a:rPr lang="en-US" dirty="0" smtClean="0"/>
              <a:t>Discuss key developments in the history of telemedicine.</a:t>
            </a:r>
          </a:p>
          <a:p>
            <a:pPr marL="171450" indent="-171450">
              <a:buFont typeface="Arial" pitchFamily="34" charset="0"/>
              <a:buChar char="•"/>
              <a:defRPr/>
            </a:pPr>
            <a:r>
              <a:rPr lang="en-US" dirty="0" smtClean="0"/>
              <a:t>Identify and describe at least two current applications of telemedicine</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10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0D7A614D-64A2-4156-A62B-10E07080D704}" type="slidenum">
              <a:rPr lang="en-US" altLang="en-US" sz="1300"/>
              <a:pPr eaLnBrk="1" hangingPunct="1">
                <a:spcBef>
                  <a:spcPct val="0"/>
                </a:spcBef>
              </a:pPr>
              <a:t>2</a:t>
            </a:fld>
            <a:endParaRPr lang="en-US" altLang="en-US" sz="1300"/>
          </a:p>
        </p:txBody>
      </p:sp>
    </p:spTree>
    <p:extLst>
      <p:ext uri="{BB962C8B-B14F-4D97-AF65-F5344CB8AC3E}">
        <p14:creationId xmlns:p14="http://schemas.microsoft.com/office/powerpoint/2010/main" val="535265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Lastly, advances in live two-way video has led to telemedicine applications in remote stroke patient management during emergency room presentations (referred to as Tele-Stroke) as well as many programs providing ambulatory care visits in both primary care and specialist care.</a:t>
            </a:r>
          </a:p>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1188DF3D-D7FE-41FF-A611-598B1163ECCE}" type="slidenum">
              <a:rPr lang="en-US" altLang="en-US" sz="1300"/>
              <a:pPr eaLnBrk="1" hangingPunct="1">
                <a:spcBef>
                  <a:spcPct val="0"/>
                </a:spcBef>
              </a:pPr>
              <a:t>20</a:t>
            </a:fld>
            <a:endParaRPr lang="en-US" altLang="en-US" sz="1300"/>
          </a:p>
        </p:txBody>
      </p:sp>
    </p:spTree>
    <p:extLst>
      <p:ext uri="{BB962C8B-B14F-4D97-AF65-F5344CB8AC3E}">
        <p14:creationId xmlns:p14="http://schemas.microsoft.com/office/powerpoint/2010/main" val="42188140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As we look to the future, telemedicine development is expected to continue. </a:t>
            </a:r>
          </a:p>
          <a:p>
            <a:endParaRPr lang="en-US" altLang="en-US" smtClean="0"/>
          </a:p>
          <a:p>
            <a:r>
              <a:rPr lang="en-US" altLang="en-US" smtClean="0"/>
              <a:t>Telemedicine’s flexibility and virtual encounter capabilities will assist us as continued pressure emerges on the United States health system for high levels of health outcomes, as well as rising patient expectations of access and convenience. </a:t>
            </a:r>
          </a:p>
          <a:p>
            <a:endParaRPr lang="en-US" altLang="en-US" smtClean="0"/>
          </a:p>
          <a:p>
            <a:r>
              <a:rPr lang="en-US" altLang="en-US" smtClean="0"/>
              <a:t>Additionally, continued progress in the development of microelectronics and telecommunications technologies will also further telemedicine’s future through lower technology costs, improved technical performance and technical range of applications, and through improved patient safety.</a:t>
            </a:r>
          </a:p>
          <a:p>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4D77DA82-0ACE-4EC2-BC33-1205DEEB101E}" type="slidenum">
              <a:rPr lang="en-US" altLang="en-US" sz="1300"/>
              <a:pPr eaLnBrk="1" hangingPunct="1">
                <a:spcBef>
                  <a:spcPct val="0"/>
                </a:spcBef>
              </a:pPr>
              <a:t>21</a:t>
            </a:fld>
            <a:endParaRPr lang="en-US" altLang="en-US" sz="1300"/>
          </a:p>
        </p:txBody>
      </p:sp>
    </p:spTree>
    <p:extLst>
      <p:ext uri="{BB962C8B-B14F-4D97-AF65-F5344CB8AC3E}">
        <p14:creationId xmlns:p14="http://schemas.microsoft.com/office/powerpoint/2010/main" val="4254667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This concludes History of Telemedicine.  In summary, we define telemedicine.  We also provided a basic history of telemedicine efforts in the U.S. and summarized the current status of telemedicine as it is today.</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10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E9AE2B3C-0888-431B-98C6-F4C1B26196B9}" type="slidenum">
              <a:rPr lang="en-US" altLang="en-US" sz="1300"/>
              <a:pPr eaLnBrk="1" hangingPunct="1">
                <a:spcBef>
                  <a:spcPct val="0"/>
                </a:spcBef>
              </a:pPr>
              <a:t>22</a:t>
            </a:fld>
            <a:endParaRPr lang="en-US" altLang="en-US" sz="1300"/>
          </a:p>
        </p:txBody>
      </p:sp>
    </p:spTree>
    <p:extLst>
      <p:ext uri="{BB962C8B-B14F-4D97-AF65-F5344CB8AC3E}">
        <p14:creationId xmlns:p14="http://schemas.microsoft.com/office/powerpoint/2010/main" val="33652985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10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56B1F54D-B9DD-45C7-BBCD-9217D5F2B746}" type="slidenum">
              <a:rPr lang="en-US" altLang="en-US" sz="1300"/>
              <a:pPr eaLnBrk="1" hangingPunct="1">
                <a:spcBef>
                  <a:spcPct val="0"/>
                </a:spcBef>
              </a:pPr>
              <a:t>23</a:t>
            </a:fld>
            <a:endParaRPr lang="en-US" altLang="en-US" sz="1300"/>
          </a:p>
        </p:txBody>
      </p:sp>
    </p:spTree>
    <p:extLst>
      <p:ext uri="{BB962C8B-B14F-4D97-AF65-F5344CB8AC3E}">
        <p14:creationId xmlns:p14="http://schemas.microsoft.com/office/powerpoint/2010/main" val="3711261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endParaRPr lang="en-US" altLang="en-US" sz="110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4248FFC0-5466-4214-A74D-ABA30F8A03ED}" type="slidenum">
              <a:rPr lang="en-US" altLang="en-US" sz="1300"/>
              <a:pPr eaLnBrk="1" hangingPunct="1">
                <a:spcBef>
                  <a:spcPct val="0"/>
                </a:spcBef>
              </a:pPr>
              <a:t>24</a:t>
            </a:fld>
            <a:endParaRPr lang="en-US" altLang="en-US" sz="1300"/>
          </a:p>
        </p:txBody>
      </p:sp>
    </p:spTree>
    <p:extLst>
      <p:ext uri="{BB962C8B-B14F-4D97-AF65-F5344CB8AC3E}">
        <p14:creationId xmlns:p14="http://schemas.microsoft.com/office/powerpoint/2010/main" val="32285483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25</a:t>
            </a:fld>
            <a:endParaRPr lang="en-US" altLang="en-US">
              <a:solidFill>
                <a:prstClr val="black"/>
              </a:solidFill>
            </a:endParaRPr>
          </a:p>
        </p:txBody>
      </p:sp>
    </p:spTree>
    <p:extLst>
      <p:ext uri="{BB962C8B-B14F-4D97-AF65-F5344CB8AC3E}">
        <p14:creationId xmlns:p14="http://schemas.microsoft.com/office/powerpoint/2010/main" val="29483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First, let us define telemedicine. You can pause the slides if you need time to read the definition.</a:t>
            </a:r>
          </a:p>
          <a:p>
            <a:endParaRPr lang="en-US" altLang="en-US" smtClean="0"/>
          </a:p>
          <a:p>
            <a:r>
              <a:rPr lang="en-US" altLang="en-US" smtClean="0"/>
              <a:t>Telemedicine definitions range from the technical to the strategic.  Perhaps the most detailed in regards to specification of technology is the definition used by the United States Centers for Medicare and Medicaid Services, or C-M-S. This definition states, along with a basic concept of telemedicine, that at minimum, telemedicine as defined by CMS must function to provide two-way, real-time communication between the patient and provider. </a:t>
            </a:r>
            <a:r>
              <a:rPr lang="en-US" altLang="en-US" u="sng" smtClean="0"/>
              <a:t/>
            </a:r>
            <a:br>
              <a:rPr lang="en-US" altLang="en-US" u="sng" smtClean="0"/>
            </a:br>
            <a:r>
              <a:rPr lang="en-US" altLang="en-US" u="sng" smtClean="0"/>
              <a:t/>
            </a:r>
            <a:br>
              <a:rPr lang="en-US" altLang="en-US" u="sng" smtClean="0"/>
            </a:br>
            <a:endParaRPr lang="en-US" altLang="en-US" smtClean="0"/>
          </a:p>
          <a:p>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22852683-DD50-4FF4-B6C1-EA2D2CDAB0E7}" type="slidenum">
              <a:rPr lang="en-US" altLang="en-US" sz="1300"/>
              <a:pPr eaLnBrk="1" hangingPunct="1">
                <a:spcBef>
                  <a:spcPct val="0"/>
                </a:spcBef>
              </a:pPr>
              <a:t>3</a:t>
            </a:fld>
            <a:endParaRPr lang="en-US" altLang="en-US" sz="1300"/>
          </a:p>
        </p:txBody>
      </p:sp>
    </p:spTree>
    <p:extLst>
      <p:ext uri="{BB962C8B-B14F-4D97-AF65-F5344CB8AC3E}">
        <p14:creationId xmlns:p14="http://schemas.microsoft.com/office/powerpoint/2010/main" val="3929152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slightly different definition of telemedicine is the telehealth definition used by the United States Health Resources and Services Administration or HRSA (pronounced HERSA) Their definition is less specific regarding technical function, but includes a broader scope which includes clinical care, health education, public health and health administration. </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25DDD12F-4F67-42EE-9449-3C38BFA44B36}" type="slidenum">
              <a:rPr lang="en-US" altLang="en-US" sz="1300"/>
              <a:pPr eaLnBrk="1" hangingPunct="1">
                <a:spcBef>
                  <a:spcPct val="0"/>
                </a:spcBef>
              </a:pPr>
              <a:t>4</a:t>
            </a:fld>
            <a:endParaRPr lang="en-US" altLang="en-US" sz="1300"/>
          </a:p>
        </p:txBody>
      </p:sp>
    </p:spTree>
    <p:extLst>
      <p:ext uri="{BB962C8B-B14F-4D97-AF65-F5344CB8AC3E}">
        <p14:creationId xmlns:p14="http://schemas.microsoft.com/office/powerpoint/2010/main" val="2835829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Perhaps the most succinct, and most comprehensive, definition of telemedicine is that offered by Dr. Joseph Kvedar (pronounced KVAYDAR) of Harvard Medical School, a longtime telemedicine practitioner and advocate. His statement shares that telemedicine is the delivery of medical care independent of time and location. While the least technically specific, it provides what may be the most meaningful definition of telemedicine, as it emphasizes the value to the patient, who is the ultimate direct beneficiary of all medical services.</a:t>
            </a:r>
          </a:p>
          <a:p>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B3D3C5CE-EA56-44E2-AC6C-6AB291AE0965}" type="slidenum">
              <a:rPr lang="en-US" altLang="en-US" sz="1300"/>
              <a:pPr eaLnBrk="1" hangingPunct="1">
                <a:spcBef>
                  <a:spcPct val="0"/>
                </a:spcBef>
              </a:pPr>
              <a:t>5</a:t>
            </a:fld>
            <a:endParaRPr lang="en-US" altLang="en-US" sz="1300"/>
          </a:p>
        </p:txBody>
      </p:sp>
    </p:spTree>
    <p:extLst>
      <p:ext uri="{BB962C8B-B14F-4D97-AF65-F5344CB8AC3E}">
        <p14:creationId xmlns:p14="http://schemas.microsoft.com/office/powerpoint/2010/main" val="2442510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frequent confusion exists between the terms telemedicine and telehealth. </a:t>
            </a:r>
          </a:p>
          <a:p>
            <a:endParaRPr lang="en-US" altLang="en-US" smtClean="0"/>
          </a:p>
          <a:p>
            <a:r>
              <a:rPr lang="en-US" altLang="en-US" smtClean="0"/>
              <a:t>We will address the term telemedicine in this slide and telehealth on the next one.</a:t>
            </a:r>
          </a:p>
          <a:p>
            <a:endParaRPr lang="en-US" altLang="en-US" smtClean="0"/>
          </a:p>
          <a:p>
            <a:r>
              <a:rPr lang="en-US" altLang="en-US" smtClean="0"/>
              <a:t>Telemedicine is most frequently applied to programs that supply clinical care through remote technologies, and is focused on the doctor-patient or other provider-patient interaction. Telemedicine programs of this type most frequently provide evaluations, diagnoses or prescriptive services for patients.  </a:t>
            </a:r>
          </a:p>
          <a:p>
            <a:endParaRPr lang="en-US" altLang="en-US" smtClean="0"/>
          </a:p>
          <a:p>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5B3D4D03-221E-4D52-A484-68CB51F4AB1E}" type="slidenum">
              <a:rPr lang="en-US" altLang="en-US" sz="1300"/>
              <a:pPr eaLnBrk="1" hangingPunct="1">
                <a:spcBef>
                  <a:spcPct val="0"/>
                </a:spcBef>
              </a:pPr>
              <a:t>6</a:t>
            </a:fld>
            <a:endParaRPr lang="en-US" altLang="en-US" sz="1300"/>
          </a:p>
        </p:txBody>
      </p:sp>
    </p:spTree>
    <p:extLst>
      <p:ext uri="{BB962C8B-B14F-4D97-AF65-F5344CB8AC3E}">
        <p14:creationId xmlns:p14="http://schemas.microsoft.com/office/powerpoint/2010/main" val="62116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Telehealth, on the other hand, more broadly applies to both clinical and non-clinical settings. Telehealth as a term is intended to include the areas of health related education, research, and administrative services in addition to clinical care. Under this taxonomy, telemedicine is a subset of the broader term telehealth.</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AE36AC32-468E-4C6C-8A7A-2117A5D144E9}" type="slidenum">
              <a:rPr lang="en-US" altLang="en-US" sz="1300"/>
              <a:pPr eaLnBrk="1" hangingPunct="1">
                <a:spcBef>
                  <a:spcPct val="0"/>
                </a:spcBef>
              </a:pPr>
              <a:t>7</a:t>
            </a:fld>
            <a:endParaRPr lang="en-US" altLang="en-US" sz="1300"/>
          </a:p>
        </p:txBody>
      </p:sp>
    </p:spTree>
    <p:extLst>
      <p:ext uri="{BB962C8B-B14F-4D97-AF65-F5344CB8AC3E}">
        <p14:creationId xmlns:p14="http://schemas.microsoft.com/office/powerpoint/2010/main" val="4174193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Now for the history of telemedicine as both concept and application. </a:t>
            </a:r>
          </a:p>
          <a:p>
            <a:endParaRPr lang="en-US" altLang="en-US" smtClean="0"/>
          </a:p>
          <a:p>
            <a:r>
              <a:rPr lang="en-US" altLang="en-US" smtClean="0"/>
              <a:t>The integration of telecommunications into clinical medicine is the defining factor of telemedicine, and its roots carry back to the earliest days of diagnostic technology. Most individuals are surprised to learn the Willem (WILL-EM) Einthoven (pronounced like Einstein combined with Beethoven) the discoverer of the original electrocardiogram or EKG, also inadvertently created what is identified as the world’s first telemedicine link. After being denied the ability to see his patients directly in the hospital as he developed the EKG, he devised a method to transmit the early EKG over newly installed telephone lines. This connection between the hospital and his research clinic functioned perfectly. His apparatus and its performance were published in a notable article in 1906.</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D7E5607E-F863-4A32-B433-7DBE4565E076}" type="slidenum">
              <a:rPr lang="en-US" altLang="en-US" sz="1300"/>
              <a:pPr eaLnBrk="1" hangingPunct="1">
                <a:spcBef>
                  <a:spcPct val="0"/>
                </a:spcBef>
              </a:pPr>
              <a:t>8</a:t>
            </a:fld>
            <a:endParaRPr lang="en-US" altLang="en-US" sz="1300"/>
          </a:p>
        </p:txBody>
      </p:sp>
    </p:spTree>
    <p:extLst>
      <p:ext uri="{BB962C8B-B14F-4D97-AF65-F5344CB8AC3E}">
        <p14:creationId xmlns:p14="http://schemas.microsoft.com/office/powerpoint/2010/main" val="1831206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As telecommunications technology developed and radio use became commonplace, the populist press began to visualize new applications for the nascent technology of radio. In 1924, a radio enthusiast magazine titled  </a:t>
            </a:r>
            <a:r>
              <a:rPr lang="en-US" altLang="en-US" i="1" smtClean="0"/>
              <a:t>Radio News </a:t>
            </a:r>
            <a:r>
              <a:rPr lang="en-US" altLang="en-US" smtClean="0"/>
              <a:t>described and illustrated what it termed “The Radio Doctor” – a complete bedside unit that allowed a physician to remotely examine, diagnose, and treat a patient. </a:t>
            </a:r>
          </a:p>
          <a:p>
            <a:endParaRPr lang="en-US" altLang="en-US" smtClean="0"/>
          </a:p>
          <a:p>
            <a:r>
              <a:rPr lang="en-US" altLang="en-US" smtClean="0"/>
              <a:t>This whimsical system has surprising parallels to actual telemedicine units in use today – having two way sound and video, an electronic remote stethoscope, monitors for vital signs (NOTE: Do not emphasize the word vital.  It is like they are one word—vitalsigns), and a method for printing prescriptions. </a:t>
            </a:r>
          </a:p>
          <a:p>
            <a:endParaRPr lang="en-US" altLang="en-US" smtClean="0"/>
          </a:p>
          <a:p>
            <a:r>
              <a:rPr lang="en-US" altLang="en-US" smtClean="0"/>
              <a:t>No evidence survives that it was ever built, even though a complete circuit diagram was included in the magazine. The writer of this article and publisher of the magazine, Mr. Hugo Gernsback, went on to notoriety as a publisher of popular science fiction through the coming decades and after his death, the Hugo award for science fiction literature was named in his honor.</a:t>
            </a:r>
          </a:p>
          <a:p>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0"/>
              </a:spcBef>
            </a:pPr>
            <a:fld id="{F7864E33-40CC-4B0D-A52D-56098A3CE609}" type="slidenum">
              <a:rPr lang="en-US" altLang="en-US" sz="1300"/>
              <a:pPr eaLnBrk="1" hangingPunct="1">
                <a:spcBef>
                  <a:spcPct val="0"/>
                </a:spcBef>
              </a:pPr>
              <a:t>9</a:t>
            </a:fld>
            <a:endParaRPr lang="en-US" altLang="en-US" sz="1300"/>
          </a:p>
        </p:txBody>
      </p:sp>
    </p:spTree>
    <p:extLst>
      <p:ext uri="{BB962C8B-B14F-4D97-AF65-F5344CB8AC3E}">
        <p14:creationId xmlns:p14="http://schemas.microsoft.com/office/powerpoint/2010/main" val="707566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39314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034463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0666376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9574740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ea typeface="+mn-ea"/>
                <a:cs typeface="Arial" panose="020B0604020202020204" pitchFamily="34" charset="0"/>
              </a:rPr>
              <a:t>Creating a Custom Layout</a:t>
            </a:r>
          </a:p>
          <a:p>
            <a:r>
              <a:rPr lang="en-US" dirty="0">
                <a:solidFill>
                  <a:prstClr val="black"/>
                </a:solidFill>
                <a:ea typeface="+mn-ea"/>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ea typeface="+mn-ea"/>
              </a:rPr>
              <a:t>To create a custom new layout, </a:t>
            </a:r>
            <a:r>
              <a:rPr lang="en-US" b="1" dirty="0">
                <a:solidFill>
                  <a:prstClr val="black"/>
                </a:solidFill>
                <a:ea typeface="+mn-ea"/>
              </a:rPr>
              <a:t>in the Slide Master view </a:t>
            </a:r>
            <a:r>
              <a:rPr lang="en-US" dirty="0">
                <a:solidFill>
                  <a:prstClr val="black"/>
                </a:solidFill>
                <a:ea typeface="+mn-ea"/>
              </a:rPr>
              <a:t>do the following:</a:t>
            </a:r>
          </a:p>
          <a:p>
            <a:pPr marL="214313" indent="-214313">
              <a:buFont typeface="Arial" panose="020B0604020202020204" pitchFamily="34" charset="0"/>
              <a:buChar char="•"/>
            </a:pPr>
            <a:r>
              <a:rPr lang="en-US" b="1" dirty="0">
                <a:solidFill>
                  <a:prstClr val="black"/>
                </a:solidFill>
                <a:ea typeface="+mn-ea"/>
              </a:rPr>
              <a:t>DUPLICATE</a:t>
            </a:r>
            <a:r>
              <a:rPr lang="en-US" dirty="0">
                <a:solidFill>
                  <a:prstClr val="black"/>
                </a:solidFill>
                <a:ea typeface="+mn-ea"/>
              </a:rPr>
              <a:t> an existing layout to create a new layout.</a:t>
            </a:r>
          </a:p>
          <a:p>
            <a:pPr marL="214313" indent="-214313">
              <a:buFont typeface="Arial" panose="020B0604020202020204" pitchFamily="34" charset="0"/>
              <a:buChar char="•"/>
            </a:pPr>
            <a:r>
              <a:rPr lang="en-US" b="1" dirty="0">
                <a:solidFill>
                  <a:prstClr val="black"/>
                </a:solidFill>
                <a:ea typeface="+mn-ea"/>
              </a:rPr>
              <a:t>RENAME</a:t>
            </a:r>
            <a:r>
              <a:rPr lang="en-US" dirty="0">
                <a:solidFill>
                  <a:prstClr val="black"/>
                </a:solidFill>
                <a:ea typeface="+mn-ea"/>
              </a:rPr>
              <a:t> the new layout.</a:t>
            </a:r>
          </a:p>
          <a:p>
            <a:pPr marL="214313" indent="-214313">
              <a:buFont typeface="Arial" panose="020B0604020202020204" pitchFamily="34" charset="0"/>
              <a:buChar char="•"/>
            </a:pPr>
            <a:r>
              <a:rPr lang="en-US" b="1" dirty="0">
                <a:solidFill>
                  <a:prstClr val="black"/>
                </a:solidFill>
                <a:ea typeface="+mn-ea"/>
              </a:rPr>
              <a:t>Insert or Remove as appropriate PLACEHOLDERS </a:t>
            </a:r>
            <a:r>
              <a:rPr lang="en-US" dirty="0">
                <a:solidFill>
                  <a:prstClr val="black"/>
                </a:solidFill>
                <a:ea typeface="+mn-ea"/>
              </a:rPr>
              <a:t>on your new layout, resizing &amp; formatting as appropriate. </a:t>
            </a:r>
            <a:r>
              <a:rPr lang="en-US" sz="1600" dirty="0">
                <a:solidFill>
                  <a:prstClr val="black"/>
                </a:solidFill>
                <a:ea typeface="+mn-ea"/>
              </a:rPr>
              <a:t>(Do not edit your content in the slide master. All content should be edited in the normal presentation design view.) </a:t>
            </a:r>
            <a:r>
              <a:rPr lang="en-US" b="1" dirty="0">
                <a:solidFill>
                  <a:prstClr val="black"/>
                </a:solidFill>
                <a:ea typeface="+mn-ea"/>
              </a:rPr>
              <a:t>NEVER REMOVE THE LAYOUT’S TITLE CONTAINER</a:t>
            </a:r>
            <a:r>
              <a:rPr lang="en-US" dirty="0">
                <a:solidFill>
                  <a:prstClr val="black"/>
                </a:solidFill>
                <a:ea typeface="+mn-ea"/>
              </a:rPr>
              <a:t>. </a:t>
            </a:r>
            <a:r>
              <a:rPr lang="en-US" sz="1600" dirty="0">
                <a:solidFill>
                  <a:prstClr val="black"/>
                </a:solidFill>
                <a:ea typeface="+mn-ea"/>
              </a:rPr>
              <a:t>(It can be resized or formatted, but never removed.)</a:t>
            </a:r>
            <a:endParaRPr lang="en-US" dirty="0">
              <a:solidFill>
                <a:prstClr val="black"/>
              </a:solidFill>
              <a:ea typeface="+mn-ea"/>
            </a:endParaRPr>
          </a:p>
          <a:p>
            <a:pPr marL="214313" indent="-214313">
              <a:buFont typeface="Arial" panose="020B0604020202020204" pitchFamily="34" charset="0"/>
              <a:buChar char="•"/>
            </a:pPr>
            <a:r>
              <a:rPr lang="en-US" dirty="0">
                <a:solidFill>
                  <a:prstClr val="black"/>
                </a:solidFill>
                <a:ea typeface="+mn-ea"/>
              </a:rPr>
              <a:t>Check the </a:t>
            </a:r>
            <a:r>
              <a:rPr lang="en-US" b="1" dirty="0">
                <a:solidFill>
                  <a:prstClr val="black"/>
                </a:solidFill>
                <a:ea typeface="+mn-ea"/>
              </a:rPr>
              <a:t>READING ORDER </a:t>
            </a:r>
            <a:r>
              <a:rPr lang="en-US" dirty="0">
                <a:solidFill>
                  <a:prstClr val="black"/>
                </a:solidFill>
                <a:ea typeface="+mn-ea"/>
              </a:rPr>
              <a:t>of your new layout. (</a:t>
            </a:r>
            <a:r>
              <a:rPr lang="en-US" sz="1350" u="sng" dirty="0">
                <a:solidFill>
                  <a:prstClr val="black"/>
                </a:solidFill>
                <a:latin typeface="Arial"/>
                <a:ea typeface="+mn-ea"/>
                <a:hlinkClick r:id="rId2"/>
              </a:rPr>
              <a:t>http://accessibility.psu.edu/microsoftoffice/powerpoint/</a:t>
            </a:r>
            <a:r>
              <a:rPr lang="en-US" sz="1350" dirty="0">
                <a:solidFill>
                  <a:prstClr val="black"/>
                </a:solidFill>
                <a:latin typeface="Arial"/>
                <a:ea typeface="+mn-ea"/>
              </a:rPr>
              <a:t>) </a:t>
            </a:r>
            <a:r>
              <a:rPr lang="en-US" dirty="0">
                <a:solidFill>
                  <a:prstClr val="black"/>
                </a:solidFill>
                <a:ea typeface="+mn-ea"/>
              </a:rPr>
              <a:t>Reorder as appropriate so the slide layout’s </a:t>
            </a:r>
            <a:r>
              <a:rPr lang="en-US" b="1" dirty="0">
                <a:solidFill>
                  <a:prstClr val="black"/>
                </a:solidFill>
                <a:ea typeface="+mn-ea"/>
              </a:rPr>
              <a:t>TITLE is read first</a:t>
            </a:r>
            <a:r>
              <a:rPr lang="en-US" dirty="0">
                <a:solidFill>
                  <a:prstClr val="black"/>
                </a:solidFill>
                <a:ea typeface="+mn-ea"/>
              </a:rPr>
              <a:t>.</a:t>
            </a:r>
          </a:p>
          <a:p>
            <a:pPr marL="214313" indent="-214313">
              <a:buFont typeface="Arial" panose="020B0604020202020204" pitchFamily="34" charset="0"/>
              <a:buChar char="•"/>
            </a:pPr>
            <a:r>
              <a:rPr lang="en-US" b="1" dirty="0">
                <a:solidFill>
                  <a:prstClr val="black"/>
                </a:solidFill>
                <a:ea typeface="+mn-ea"/>
              </a:rPr>
              <a:t>SAVE</a:t>
            </a:r>
            <a:r>
              <a:rPr lang="en-US" dirty="0">
                <a:solidFill>
                  <a:prstClr val="black"/>
                </a:solidFill>
                <a:ea typeface="+mn-ea"/>
              </a:rPr>
              <a:t> your presentation.</a:t>
            </a:r>
          </a:p>
          <a:p>
            <a:pPr marL="214313" indent="-214313">
              <a:buFont typeface="Arial" panose="020B0604020202020204" pitchFamily="34" charset="0"/>
              <a:buChar char="•"/>
            </a:pPr>
            <a:r>
              <a:rPr lang="en-US" b="1" dirty="0">
                <a:solidFill>
                  <a:prstClr val="black"/>
                </a:solidFill>
                <a:ea typeface="+mn-ea"/>
              </a:rPr>
              <a:t>Close the Master View </a:t>
            </a:r>
            <a:r>
              <a:rPr lang="en-US" dirty="0">
                <a:solidFill>
                  <a:prstClr val="black"/>
                </a:solidFill>
                <a:ea typeface="+mn-ea"/>
              </a:rPr>
              <a:t>and return to your normal editing (design) view.</a:t>
            </a:r>
          </a:p>
          <a:p>
            <a:pPr marL="214313" indent="-214313">
              <a:buFont typeface="Arial" panose="020B0604020202020204" pitchFamily="34" charset="0"/>
              <a:buChar char="•"/>
            </a:pPr>
            <a:r>
              <a:rPr lang="en-US" b="1" dirty="0">
                <a:solidFill>
                  <a:prstClr val="black"/>
                </a:solidFill>
                <a:ea typeface="+mn-ea"/>
              </a:rPr>
              <a:t>Insert a new slide using </a:t>
            </a:r>
            <a:r>
              <a:rPr lang="en-US" b="1">
                <a:solidFill>
                  <a:prstClr val="black"/>
                </a:solidFill>
                <a:ea typeface="+mn-ea"/>
              </a:rPr>
              <a:t>your custom-named </a:t>
            </a:r>
            <a:r>
              <a:rPr lang="en-US" b="1" dirty="0">
                <a:solidFill>
                  <a:prstClr val="black"/>
                </a:solidFill>
                <a:ea typeface="+mn-ea"/>
              </a:rPr>
              <a:t>new layout </a:t>
            </a:r>
            <a:r>
              <a:rPr lang="en-US" dirty="0">
                <a:solidFill>
                  <a:prstClr val="black"/>
                </a:solidFill>
                <a:ea typeface="+mn-ea"/>
              </a:rPr>
              <a:t>or apply the new layout to an existing slide.</a:t>
            </a:r>
          </a:p>
        </p:txBody>
      </p:sp>
    </p:spTree>
    <p:extLst>
      <p:ext uri="{BB962C8B-B14F-4D97-AF65-F5344CB8AC3E}">
        <p14:creationId xmlns:p14="http://schemas.microsoft.com/office/powerpoint/2010/main" val="305258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483223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56267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0071920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9289484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038809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8481584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701806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27437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ea typeface="+mn-ea"/>
              </a:rPr>
              <a:pPr/>
              <a:t>‹#›</a:t>
            </a:fld>
            <a:endParaRPr lang="en-US" dirty="0">
              <a:ea typeface="+mn-ea"/>
            </a:endParaRPr>
          </a:p>
        </p:txBody>
      </p:sp>
    </p:spTree>
    <p:extLst>
      <p:ext uri="{BB962C8B-B14F-4D97-AF65-F5344CB8AC3E}">
        <p14:creationId xmlns:p14="http://schemas.microsoft.com/office/powerpoint/2010/main" val="2957466407"/>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 id="2147483939" r:id="rId12"/>
    <p:sldLayoutId id="2147483940"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healthblog.connectedhealth.org/2010/10/26/emotional-automation-bonding-with-technology-to-improve-health/" TargetMode="External"/><Relationship Id="rId7" Type="http://schemas.openxmlformats.org/officeDocument/2006/relationships/hyperlink" Target="http://www.cms.gov/" TargetMode="External"/><Relationship Id="rId2" Type="http://schemas.openxmlformats.org/officeDocument/2006/relationships/notesSlide" Target="../notesSlides/notesSlide23.xml"/><Relationship Id="rId1" Type="http://schemas.openxmlformats.org/officeDocument/2006/relationships/slideLayout" Target="../slideLayouts/slideLayout11.xml"/><Relationship Id="rId6" Type="http://schemas.openxmlformats.org/officeDocument/2006/relationships/hyperlink" Target="http://www.connectedcareamerica.com/" TargetMode="External"/><Relationship Id="rId5" Type="http://schemas.openxmlformats.org/officeDocument/2006/relationships/hyperlink" Target="http://www.ntia.doc.gov/" TargetMode="External"/><Relationship Id="rId4" Type="http://schemas.openxmlformats.org/officeDocument/2006/relationships/hyperlink" Target="http://www.hrsa.gov/"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commons.wikimedia.org/wiki/File:Willem_Einthoven.jpg"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4" Type="http://schemas.openxmlformats.org/officeDocument/2006/relationships/hyperlink" Target="http://www.magazineart.org/"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History of Health Information Technology in the U.S.</a:t>
            </a:r>
          </a:p>
        </p:txBody>
      </p:sp>
      <p:sp>
        <p:nvSpPr>
          <p:cNvPr id="7171" name="Text Placeholder 2"/>
          <p:cNvSpPr>
            <a:spLocks noGrp="1"/>
          </p:cNvSpPr>
          <p:nvPr>
            <p:ph type="body" sz="half" idx="2"/>
          </p:nvPr>
        </p:nvSpPr>
        <p:spPr/>
        <p:txBody>
          <a:bodyPr/>
          <a:lstStyle/>
          <a:p>
            <a:r>
              <a:rPr lang="en-US" altLang="en-US" smtClean="0"/>
              <a:t>History of Telemedicine</a:t>
            </a:r>
          </a:p>
        </p:txBody>
      </p:sp>
      <p:sp>
        <p:nvSpPr>
          <p:cNvPr id="5" name="Text Placeholder 4"/>
          <p:cNvSpPr>
            <a:spLocks noGrp="1"/>
          </p:cNvSpPr>
          <p:nvPr>
            <p:ph type="body" sz="quarter" idx="11"/>
          </p:nvPr>
        </p:nvSpPr>
        <p:spPr/>
        <p:txBody>
          <a:bodyPr/>
          <a:lstStyle/>
          <a:p>
            <a:endParaRPr lang="en-US"/>
          </a:p>
        </p:txBody>
      </p:sp>
      <p:sp>
        <p:nvSpPr>
          <p:cNvPr id="6" name="Text Placeholder 5"/>
          <p:cNvSpPr>
            <a:spLocks noGrp="1"/>
          </p:cNvSpPr>
          <p:nvPr>
            <p:ph type="body" sz="quarter" idx="12"/>
          </p:nvPr>
        </p:nvSpPr>
        <p:spPr/>
        <p:txBody>
          <a:bodyPr/>
          <a:lstStyle/>
          <a:p>
            <a:r>
              <a:rPr lang="en-US" dirty="0"/>
              <a:t>This material (Comp </a:t>
            </a:r>
            <a:r>
              <a:rPr lang="en-US" dirty="0" smtClean="0"/>
              <a:t>5 Unit 13)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History of Telemedicine:</a:t>
            </a:r>
            <a:br>
              <a:rPr lang="en-US" dirty="0" smtClean="0"/>
            </a:br>
            <a:r>
              <a:rPr lang="en-US" dirty="0" smtClean="0"/>
              <a:t>Mid 20th Century 3</a:t>
            </a:r>
          </a:p>
        </p:txBody>
      </p:sp>
      <p:sp>
        <p:nvSpPr>
          <p:cNvPr id="16386" name="Content Placeholder 2"/>
          <p:cNvSpPr>
            <a:spLocks noGrp="1"/>
          </p:cNvSpPr>
          <p:nvPr>
            <p:ph sz="quarter" idx="14"/>
          </p:nvPr>
        </p:nvSpPr>
        <p:spPr/>
        <p:txBody>
          <a:bodyPr/>
          <a:lstStyle/>
          <a:p>
            <a:r>
              <a:rPr lang="en-US" altLang="en-US" dirty="0" smtClean="0"/>
              <a:t>Nebraska Psychiatric Institute</a:t>
            </a:r>
          </a:p>
          <a:p>
            <a:r>
              <a:rPr lang="en-US" altLang="en-US" dirty="0" smtClean="0"/>
              <a:t>First to use closed circuit television and radio-transmitted records for treating psychiatric patients</a:t>
            </a:r>
          </a:p>
        </p:txBody>
      </p:sp>
      <p:sp>
        <p:nvSpPr>
          <p:cNvPr id="11" name="Text Placeholder 10"/>
          <p:cNvSpPr>
            <a:spLocks noGrp="1"/>
          </p:cNvSpPr>
          <p:nvPr>
            <p:ph type="body" sz="quarter" idx="32"/>
          </p:nvPr>
        </p:nvSpPr>
        <p:spPr/>
        <p:txBody>
          <a:bodyPr/>
          <a:lstStyle/>
          <a:p>
            <a:endParaRPr lang="en-US"/>
          </a:p>
        </p:txBody>
      </p:sp>
      <p:pic>
        <p:nvPicPr>
          <p:cNvPr id="12" name="Picture 6" descr="A nurse at the Nebraska Psychiatric Institute watches a closed circuit television as part of the treatment for psychiatric patients in 1955.&#10;&#10;timetoast.com"/>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4648200" y="2380616"/>
            <a:ext cx="4041775" cy="3011167"/>
          </a:xfrm>
        </p:spPr>
      </p:pic>
      <p:sp>
        <p:nvSpPr>
          <p:cNvPr id="4" name="Text Placeholder 3"/>
          <p:cNvSpPr>
            <a:spLocks noGrp="1"/>
          </p:cNvSpPr>
          <p:nvPr>
            <p:ph type="body" sz="quarter" idx="33"/>
          </p:nvPr>
        </p:nvSpPr>
        <p:spPr/>
        <p:txBody>
          <a:bodyPr/>
          <a:lstStyle/>
          <a:p>
            <a:r>
              <a:rPr lang="en-US" altLang="en-US" smtClean="0"/>
              <a:t>Closed Circuit TV System in 1955</a:t>
            </a:r>
          </a:p>
          <a:p>
            <a:r>
              <a:rPr lang="en-US" altLang="en-US" smtClean="0"/>
              <a:t>Source: (Nebraska Psychiatric Institute)</a:t>
            </a:r>
            <a:endParaRPr lang="en-US" altLang="en-US" dirty="0"/>
          </a:p>
        </p:txBody>
      </p:sp>
      <p:sp>
        <p:nvSpPr>
          <p:cNvPr id="1126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A6DB940-13B1-4516-9BE1-B18164EE75AC}" type="slidenum">
              <a:rPr lang="en-US" altLang="en-US" smtClean="0"/>
              <a:pPr/>
              <a:t>10</a:t>
            </a:fld>
            <a:endParaRPr lang="en-US" altLang="en-US"/>
          </a:p>
        </p:txBody>
      </p:sp>
    </p:spTree>
  </p:cSld>
  <p:clrMapOvr>
    <a:masterClrMapping/>
  </p:clrMapOvr>
  <p:transition advClick="0" advTm="1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History of Telemedicine:</a:t>
            </a:r>
            <a:br>
              <a:rPr lang="en-US" dirty="0" smtClean="0"/>
            </a:br>
            <a:r>
              <a:rPr lang="en-US" dirty="0" smtClean="0"/>
              <a:t>Mid 20th Century 4</a:t>
            </a:r>
          </a:p>
        </p:txBody>
      </p:sp>
      <p:sp>
        <p:nvSpPr>
          <p:cNvPr id="2" name="Content Placeholder 1"/>
          <p:cNvSpPr>
            <a:spLocks noGrp="1"/>
          </p:cNvSpPr>
          <p:nvPr>
            <p:ph sz="quarter" idx="14"/>
          </p:nvPr>
        </p:nvSpPr>
        <p:spPr/>
        <p:txBody>
          <a:bodyPr/>
          <a:lstStyle/>
          <a:p>
            <a:r>
              <a:rPr lang="en-US" altLang="en-US" dirty="0" smtClean="0"/>
              <a:t>Massachusetts General Hospital </a:t>
            </a:r>
          </a:p>
          <a:p>
            <a:r>
              <a:rPr lang="en-US" altLang="en-US" dirty="0" smtClean="0"/>
              <a:t>Provided medical care to over 1000 patients 2.7 miles away at the Logan International Airport Medical Station</a:t>
            </a:r>
          </a:p>
        </p:txBody>
      </p:sp>
      <p:sp>
        <p:nvSpPr>
          <p:cNvPr id="12" name="Text Placeholder 11"/>
          <p:cNvSpPr>
            <a:spLocks noGrp="1"/>
          </p:cNvSpPr>
          <p:nvPr>
            <p:ph type="body" sz="quarter" idx="32"/>
          </p:nvPr>
        </p:nvSpPr>
        <p:spPr/>
        <p:txBody>
          <a:bodyPr/>
          <a:lstStyle/>
          <a:p>
            <a:endParaRPr lang="en-US"/>
          </a:p>
        </p:txBody>
      </p:sp>
      <p:pic>
        <p:nvPicPr>
          <p:cNvPr id="13" name="Picture 4" descr="Man operates closed circuit tv system in 1968.&#10;&#10;&#10;Dr. Joseph Kvedar at Partner’s Connected Health "/>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5298756" y="2743201"/>
            <a:ext cx="2951480" cy="2133600"/>
          </a:xfrm>
        </p:spPr>
      </p:pic>
      <p:sp>
        <p:nvSpPr>
          <p:cNvPr id="5" name="Text Placeholder 4"/>
          <p:cNvSpPr>
            <a:spLocks noGrp="1"/>
          </p:cNvSpPr>
          <p:nvPr>
            <p:ph type="body" sz="quarter" idx="33"/>
          </p:nvPr>
        </p:nvSpPr>
        <p:spPr/>
        <p:txBody>
          <a:bodyPr/>
          <a:lstStyle/>
          <a:p>
            <a:r>
              <a:rPr lang="en-US" altLang="en-US" smtClean="0"/>
              <a:t>Medical Closed Circuit TV System in 1968</a:t>
            </a:r>
          </a:p>
          <a:p>
            <a:r>
              <a:rPr lang="en-US" altLang="en-US" smtClean="0"/>
              <a:t>Source: (Massachusetts General Hospital)</a:t>
            </a:r>
            <a:endParaRPr lang="en-US" altLang="en-US" dirty="0"/>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74D3FA1-923E-4984-A81A-B9BAF04ACFEA}" type="slidenum">
              <a:rPr lang="en-US" altLang="en-US" smtClean="0"/>
              <a:pPr/>
              <a:t>11</a:t>
            </a:fld>
            <a:endParaRPr lang="en-US" altLang="en-US"/>
          </a:p>
        </p:txBody>
      </p:sp>
    </p:spTree>
  </p:cSld>
  <p:clrMapOvr>
    <a:masterClrMapping/>
  </p:clrMapOvr>
  <p:transition advClick="0" advTm="22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itle 6"/>
          <p:cNvSpPr>
            <a:spLocks noGrp="1"/>
          </p:cNvSpPr>
          <p:nvPr>
            <p:ph type="title"/>
          </p:nvPr>
        </p:nvSpPr>
        <p:spPr/>
        <p:txBody>
          <a:bodyPr/>
          <a:lstStyle/>
          <a:p>
            <a:r>
              <a:rPr lang="en-US" altLang="en-US" smtClean="0"/>
              <a:t>Telemedicine History Continues</a:t>
            </a:r>
          </a:p>
        </p:txBody>
      </p:sp>
      <p:sp>
        <p:nvSpPr>
          <p:cNvPr id="18434" name="Rectangle 3"/>
          <p:cNvSpPr>
            <a:spLocks noGrp="1" noChangeArrowheads="1"/>
          </p:cNvSpPr>
          <p:nvPr>
            <p:ph sz="quarter" idx="14"/>
          </p:nvPr>
        </p:nvSpPr>
        <p:spPr/>
        <p:txBody>
          <a:bodyPr/>
          <a:lstStyle/>
          <a:p>
            <a:r>
              <a:rPr lang="en-US" altLang="en-US" dirty="0" smtClean="0"/>
              <a:t>Interactive television projects were the telemedicine focus circa 1970</a:t>
            </a:r>
          </a:p>
          <a:p>
            <a:r>
              <a:rPr lang="en-US" altLang="en-US" dirty="0" smtClean="0"/>
              <a:t>Television pilot projects operated in many locations from 1970 to 1975</a:t>
            </a:r>
          </a:p>
        </p:txBody>
      </p:sp>
      <p:sp>
        <p:nvSpPr>
          <p:cNvPr id="1331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2AE6536-FB93-430D-BC9E-A0CFB82D72D2}" type="slidenum">
              <a:rPr lang="en-US" altLang="en-US" smtClean="0"/>
              <a:pPr/>
              <a:t>12</a:t>
            </a:fld>
            <a:endParaRPr lang="en-US" altLang="en-US"/>
          </a:p>
        </p:txBody>
      </p:sp>
    </p:spTree>
  </p:cSld>
  <p:clrMapOvr>
    <a:masterClrMapping/>
  </p:clrMapOvr>
  <p:transition spd="med" advClick="0" advTm="16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Telemedicine History Continues 2</a:t>
            </a:r>
          </a:p>
        </p:txBody>
      </p:sp>
      <p:sp>
        <p:nvSpPr>
          <p:cNvPr id="19459" name="Rectangle 3"/>
          <p:cNvSpPr>
            <a:spLocks noGrp="1" noChangeArrowheads="1"/>
          </p:cNvSpPr>
          <p:nvPr>
            <p:ph sz="quarter" idx="14"/>
          </p:nvPr>
        </p:nvSpPr>
        <p:spPr/>
        <p:txBody>
          <a:bodyPr/>
          <a:lstStyle/>
          <a:p>
            <a:r>
              <a:rPr lang="en-US" altLang="en-US" smtClean="0"/>
              <a:t>Interest waned between 1975 and1990</a:t>
            </a:r>
          </a:p>
          <a:p>
            <a:pPr lvl="1"/>
            <a:r>
              <a:rPr lang="en-US" altLang="en-US" smtClean="0"/>
              <a:t>127 Medline citations 1975-1982</a:t>
            </a:r>
          </a:p>
          <a:p>
            <a:pPr lvl="1"/>
            <a:r>
              <a:rPr lang="en-US" altLang="en-US" smtClean="0"/>
              <a:t>71 Medline citations 1982-1990</a:t>
            </a:r>
          </a:p>
          <a:p>
            <a:pPr lvl="1"/>
            <a:r>
              <a:rPr lang="en-US" altLang="en-US" smtClean="0"/>
              <a:t>44% decline</a:t>
            </a:r>
          </a:p>
        </p:txBody>
      </p:sp>
      <p:sp>
        <p:nvSpPr>
          <p:cNvPr id="1434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E4EDC16-DAAE-45E7-811D-C2B2FCDF9BC1}" type="slidenum">
              <a:rPr lang="en-US" altLang="en-US" smtClean="0"/>
              <a:pPr/>
              <a:t>13</a:t>
            </a:fld>
            <a:endParaRPr lang="en-US" altLang="en-US"/>
          </a:p>
        </p:txBody>
      </p:sp>
    </p:spTree>
  </p:cSld>
  <p:clrMapOvr>
    <a:masterClrMapping/>
  </p:clrMapOvr>
  <p:transition spd="med" advClick="0" advTm="16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Title 6"/>
          <p:cNvSpPr>
            <a:spLocks noGrp="1"/>
          </p:cNvSpPr>
          <p:nvPr>
            <p:ph type="title"/>
          </p:nvPr>
        </p:nvSpPr>
        <p:spPr/>
        <p:txBody>
          <a:bodyPr/>
          <a:lstStyle/>
          <a:p>
            <a:r>
              <a:rPr lang="en-US" altLang="en-US" dirty="0" smtClean="0"/>
              <a:t>Telemedicine History Continues 3</a:t>
            </a:r>
          </a:p>
        </p:txBody>
      </p:sp>
      <p:sp>
        <p:nvSpPr>
          <p:cNvPr id="20482" name="Rectangle 3"/>
          <p:cNvSpPr>
            <a:spLocks noGrp="1" noChangeArrowheads="1"/>
          </p:cNvSpPr>
          <p:nvPr>
            <p:ph sz="quarter" idx="14"/>
          </p:nvPr>
        </p:nvSpPr>
        <p:spPr/>
        <p:txBody>
          <a:bodyPr/>
          <a:lstStyle/>
          <a:p>
            <a:r>
              <a:rPr lang="en-US" altLang="en-US" dirty="0" smtClean="0"/>
              <a:t>Interest re-energized with personal computing around 1990 and the decade following</a:t>
            </a:r>
          </a:p>
          <a:p>
            <a:r>
              <a:rPr lang="en-US" altLang="en-US" dirty="0" smtClean="0"/>
              <a:t>Many projects using personal computers and custom software during this time</a:t>
            </a:r>
          </a:p>
        </p:txBody>
      </p:sp>
      <p:sp>
        <p:nvSpPr>
          <p:cNvPr id="1536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AF2A8AC-BD7A-4C05-BE8C-EB503BA14C60}" type="slidenum">
              <a:rPr lang="en-US" altLang="en-US" smtClean="0"/>
              <a:pPr/>
              <a:t>14</a:t>
            </a:fld>
            <a:endParaRPr lang="en-US" altLang="en-US"/>
          </a:p>
        </p:txBody>
      </p:sp>
    </p:spTree>
  </p:cSld>
  <p:clrMapOvr>
    <a:masterClrMapping/>
  </p:clrMapOvr>
  <p:transition spd="med" advClick="0" advTm="15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Title 6"/>
          <p:cNvSpPr>
            <a:spLocks noGrp="1"/>
          </p:cNvSpPr>
          <p:nvPr>
            <p:ph type="title"/>
          </p:nvPr>
        </p:nvSpPr>
        <p:spPr/>
        <p:txBody>
          <a:bodyPr/>
          <a:lstStyle/>
          <a:p>
            <a:r>
              <a:rPr lang="en-US" altLang="en-US" dirty="0" smtClean="0"/>
              <a:t>Telemedicine History Continues 4</a:t>
            </a:r>
          </a:p>
        </p:txBody>
      </p:sp>
      <p:sp>
        <p:nvSpPr>
          <p:cNvPr id="21506" name="Rectangle 3"/>
          <p:cNvSpPr>
            <a:spLocks noGrp="1" noChangeArrowheads="1"/>
          </p:cNvSpPr>
          <p:nvPr>
            <p:ph sz="quarter" idx="14"/>
          </p:nvPr>
        </p:nvSpPr>
        <p:spPr/>
        <p:txBody>
          <a:bodyPr/>
          <a:lstStyle/>
          <a:p>
            <a:r>
              <a:rPr lang="en-US" altLang="en-US" smtClean="0"/>
              <a:t>From 2000 on, significant expansion occurred in telemedicine due to:</a:t>
            </a:r>
          </a:p>
          <a:p>
            <a:pPr lvl="1"/>
            <a:r>
              <a:rPr lang="en-US" altLang="en-US" smtClean="0"/>
              <a:t>Availability of lower-cost, higher performing imaging devices</a:t>
            </a:r>
          </a:p>
          <a:p>
            <a:pPr lvl="1"/>
            <a:r>
              <a:rPr lang="en-US" altLang="en-US" smtClean="0"/>
              <a:t>Widespread acceptance of Internet for transmission of information</a:t>
            </a:r>
          </a:p>
        </p:txBody>
      </p:sp>
      <p:sp>
        <p:nvSpPr>
          <p:cNvPr id="1638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280190-FB91-4C23-98B0-824178AC99B1}" type="slidenum">
              <a:rPr lang="en-US" altLang="en-US" smtClean="0"/>
              <a:pPr/>
              <a:t>15</a:t>
            </a:fld>
            <a:endParaRPr lang="en-US" altLang="en-US"/>
          </a:p>
        </p:txBody>
      </p:sp>
    </p:spTree>
  </p:cSld>
  <p:clrMapOvr>
    <a:masterClrMapping/>
  </p:clrMapOvr>
  <p:transition spd="med" advClick="0" advTm="3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Telemedicine Report to </a:t>
            </a:r>
            <a:br>
              <a:rPr lang="en-US" altLang="en-US" smtClean="0"/>
            </a:br>
            <a:r>
              <a:rPr lang="en-US" altLang="en-US" smtClean="0"/>
              <a:t>Congress 1997</a:t>
            </a:r>
          </a:p>
        </p:txBody>
      </p:sp>
      <p:sp>
        <p:nvSpPr>
          <p:cNvPr id="22531" name="Rectangle 3"/>
          <p:cNvSpPr>
            <a:spLocks noGrp="1" noChangeArrowheads="1"/>
          </p:cNvSpPr>
          <p:nvPr>
            <p:ph sz="quarter" idx="14"/>
          </p:nvPr>
        </p:nvSpPr>
        <p:spPr/>
        <p:txBody>
          <a:bodyPr/>
          <a:lstStyle/>
          <a:p>
            <a:r>
              <a:rPr lang="en-US" altLang="en-US" dirty="0" smtClean="0"/>
              <a:t>Inventory of federal projects</a:t>
            </a:r>
          </a:p>
          <a:p>
            <a:r>
              <a:rPr lang="en-US" altLang="en-US" dirty="0" smtClean="0"/>
              <a:t>Evaluation guidelines</a:t>
            </a:r>
          </a:p>
          <a:p>
            <a:r>
              <a:rPr lang="en-US" altLang="en-US" dirty="0" smtClean="0"/>
              <a:t>Safety and standards issues reviewed, payment policies suggested</a:t>
            </a:r>
          </a:p>
          <a:p>
            <a:r>
              <a:rPr lang="en-US" altLang="en-US" dirty="0" smtClean="0"/>
              <a:t>No clear conclusions</a:t>
            </a:r>
          </a:p>
          <a:p>
            <a:r>
              <a:rPr lang="en-US" altLang="en-US" dirty="0" smtClean="0"/>
              <a:t>No specific recommendations</a:t>
            </a:r>
          </a:p>
        </p:txBody>
      </p:sp>
      <p:sp>
        <p:nvSpPr>
          <p:cNvPr id="1741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BE4FCF8-E39A-47F4-B383-BE71696AF92B}" type="slidenum">
              <a:rPr lang="en-US" altLang="en-US" smtClean="0"/>
              <a:pPr/>
              <a:t>16</a:t>
            </a:fld>
            <a:endParaRPr lang="en-US" altLang="en-US"/>
          </a:p>
        </p:txBody>
      </p:sp>
    </p:spTree>
  </p:cSld>
  <p:clrMapOvr>
    <a:masterClrMapping/>
  </p:clrMapOvr>
  <p:transition spd="med" advClick="0" advTm="29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mtClean="0"/>
              <a:t>Telemedicine Report to </a:t>
            </a:r>
            <a:br>
              <a:rPr lang="en-US" altLang="en-US" smtClean="0"/>
            </a:br>
            <a:r>
              <a:rPr lang="en-US" altLang="en-US" smtClean="0"/>
              <a:t>Congress (Updated in 2001)</a:t>
            </a:r>
          </a:p>
        </p:txBody>
      </p:sp>
      <p:sp>
        <p:nvSpPr>
          <p:cNvPr id="23555" name="Rectangle 3"/>
          <p:cNvSpPr>
            <a:spLocks noGrp="1" noChangeArrowheads="1"/>
          </p:cNvSpPr>
          <p:nvPr>
            <p:ph sz="quarter" idx="14"/>
          </p:nvPr>
        </p:nvSpPr>
        <p:spPr/>
        <p:txBody>
          <a:bodyPr/>
          <a:lstStyle/>
          <a:p>
            <a:r>
              <a:rPr lang="en-US" altLang="en-US" dirty="0" smtClean="0"/>
              <a:t>Deeper analysis of issues and policy needs</a:t>
            </a:r>
          </a:p>
          <a:p>
            <a:r>
              <a:rPr lang="en-US" altLang="en-US" dirty="0" smtClean="0"/>
              <a:t>Identified Issues</a:t>
            </a:r>
          </a:p>
          <a:p>
            <a:pPr lvl="1"/>
            <a:r>
              <a:rPr lang="en-US" altLang="en-US" sz="2400" dirty="0" smtClean="0"/>
              <a:t>Lack of reimbursement</a:t>
            </a:r>
          </a:p>
          <a:p>
            <a:pPr lvl="1"/>
            <a:r>
              <a:rPr lang="en-US" altLang="en-US" sz="2400" dirty="0" smtClean="0"/>
              <a:t>Legal issues</a:t>
            </a:r>
          </a:p>
          <a:p>
            <a:pPr lvl="1"/>
            <a:r>
              <a:rPr lang="en-US" altLang="en-US" sz="2400" dirty="0" smtClean="0"/>
              <a:t>Safety and standards</a:t>
            </a:r>
          </a:p>
          <a:p>
            <a:pPr lvl="1"/>
            <a:r>
              <a:rPr lang="en-US" altLang="en-US" sz="2400" dirty="0" smtClean="0"/>
              <a:t>Privacy and confidentiality</a:t>
            </a:r>
          </a:p>
          <a:p>
            <a:pPr lvl="1"/>
            <a:r>
              <a:rPr lang="en-US" altLang="en-US" sz="2400" dirty="0" smtClean="0"/>
              <a:t>Telecommunications infrastructure</a:t>
            </a:r>
          </a:p>
          <a:p>
            <a:r>
              <a:rPr lang="en-US" altLang="en-US" dirty="0" smtClean="0"/>
              <a:t>Laid out definite plans for US government entities to synergize efforts for progress in these areas</a:t>
            </a:r>
          </a:p>
          <a:p>
            <a:r>
              <a:rPr lang="en-US" altLang="en-US" dirty="0" smtClean="0"/>
              <a:t>Results have been mixed</a:t>
            </a:r>
          </a:p>
        </p:txBody>
      </p:sp>
      <p:sp>
        <p:nvSpPr>
          <p:cNvPr id="1843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2E4A6C3-876B-4BB0-8A6B-350B9DF114E6}" type="slidenum">
              <a:rPr lang="en-US" altLang="en-US" smtClean="0"/>
              <a:pPr/>
              <a:t>17</a:t>
            </a:fld>
            <a:endParaRPr lang="en-US" altLang="en-US"/>
          </a:p>
        </p:txBody>
      </p:sp>
    </p:spTree>
  </p:cSld>
  <p:clrMapOvr>
    <a:masterClrMapping/>
  </p:clrMapOvr>
  <p:transition spd="med" advClick="0" advTm="35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Current Major Applications</a:t>
            </a:r>
          </a:p>
        </p:txBody>
      </p:sp>
      <p:sp>
        <p:nvSpPr>
          <p:cNvPr id="24579" name="Content Placeholder 2"/>
          <p:cNvSpPr>
            <a:spLocks noGrp="1"/>
          </p:cNvSpPr>
          <p:nvPr>
            <p:ph sz="quarter" idx="14"/>
          </p:nvPr>
        </p:nvSpPr>
        <p:spPr/>
        <p:txBody>
          <a:bodyPr/>
          <a:lstStyle/>
          <a:p>
            <a:r>
              <a:rPr lang="en-US" altLang="en-US" dirty="0" smtClean="0"/>
              <a:t>Tele-ICU and home monitoring</a:t>
            </a:r>
          </a:p>
          <a:p>
            <a:pPr lvl="1"/>
            <a:r>
              <a:rPr lang="en-US" altLang="en-US" dirty="0" smtClean="0"/>
              <a:t>Uses transmission of </a:t>
            </a:r>
            <a:r>
              <a:rPr lang="en-US" altLang="en-US" dirty="0" err="1" smtClean="0"/>
              <a:t>biomeasurements</a:t>
            </a:r>
            <a:r>
              <a:rPr lang="en-US" altLang="en-US" dirty="0" smtClean="0"/>
              <a:t> for medical decisions</a:t>
            </a:r>
          </a:p>
          <a:p>
            <a:pPr lvl="1"/>
            <a:r>
              <a:rPr lang="en-US" altLang="en-US" dirty="0" smtClean="0"/>
              <a:t>Allows improved services and better care management</a:t>
            </a:r>
          </a:p>
        </p:txBody>
      </p:sp>
      <p:sp>
        <p:nvSpPr>
          <p:cNvPr id="1946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8494ADB-DC06-4C8D-8A09-303FBA1B5005}" type="slidenum">
              <a:rPr lang="en-US" altLang="en-US" smtClean="0"/>
              <a:pPr/>
              <a:t>18</a:t>
            </a:fld>
            <a:endParaRPr lang="en-US" altLang="en-US"/>
          </a:p>
        </p:txBody>
      </p:sp>
    </p:spTree>
  </p:cSld>
  <p:clrMapOvr>
    <a:masterClrMapping/>
  </p:clrMapOvr>
  <p:transition advClick="0" advTm="4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Current Major Applications 2</a:t>
            </a:r>
          </a:p>
        </p:txBody>
      </p:sp>
      <p:sp>
        <p:nvSpPr>
          <p:cNvPr id="25603" name="Content Placeholder 2"/>
          <p:cNvSpPr>
            <a:spLocks noGrp="1"/>
          </p:cNvSpPr>
          <p:nvPr>
            <p:ph sz="quarter" idx="14"/>
          </p:nvPr>
        </p:nvSpPr>
        <p:spPr/>
        <p:txBody>
          <a:bodyPr/>
          <a:lstStyle/>
          <a:p>
            <a:r>
              <a:rPr lang="en-US" altLang="en-US" dirty="0" err="1" smtClean="0"/>
              <a:t>Teleradiology</a:t>
            </a:r>
            <a:r>
              <a:rPr lang="en-US" altLang="en-US" dirty="0" smtClean="0"/>
              <a:t>, </a:t>
            </a:r>
            <a:r>
              <a:rPr lang="en-US" altLang="en-US" dirty="0" err="1" smtClean="0"/>
              <a:t>telepathology</a:t>
            </a:r>
            <a:r>
              <a:rPr lang="en-US" altLang="en-US" dirty="0" smtClean="0"/>
              <a:t>, and </a:t>
            </a:r>
            <a:r>
              <a:rPr lang="en-US" altLang="en-US" dirty="0" err="1" smtClean="0"/>
              <a:t>teledermatology</a:t>
            </a:r>
            <a:endParaRPr lang="en-US" altLang="en-US" dirty="0" smtClean="0"/>
          </a:p>
          <a:p>
            <a:pPr lvl="1"/>
            <a:r>
              <a:rPr lang="en-US" altLang="en-US" dirty="0" smtClean="0"/>
              <a:t>Uses transmission of digital images for diagnostics</a:t>
            </a:r>
          </a:p>
          <a:p>
            <a:pPr lvl="1"/>
            <a:r>
              <a:rPr lang="en-US" altLang="en-US" dirty="0" smtClean="0"/>
              <a:t>Allows improved services and better specialty access</a:t>
            </a:r>
          </a:p>
        </p:txBody>
      </p:sp>
      <p:sp>
        <p:nvSpPr>
          <p:cNvPr id="2048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AEEB47C-3073-4D61-AA5E-593432D6F622}" type="slidenum">
              <a:rPr lang="en-US" altLang="en-US" smtClean="0"/>
              <a:pPr/>
              <a:t>19</a:t>
            </a:fld>
            <a:endParaRPr lang="en-US" altLang="en-US"/>
          </a:p>
        </p:txBody>
      </p:sp>
    </p:spTree>
  </p:cSld>
  <p:clrMapOvr>
    <a:masterClrMapping/>
  </p:clrMapOvr>
  <p:transition advClick="0" advTm="4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Telemedicine</a:t>
            </a:r>
            <a:br>
              <a:rPr lang="en-US" smtClean="0"/>
            </a:br>
            <a:r>
              <a:rPr lang="en-US" smtClean="0"/>
              <a:t>Learning Objectives</a:t>
            </a:r>
            <a:endParaRPr lang="en-US" dirty="0" smtClean="0"/>
          </a:p>
        </p:txBody>
      </p:sp>
      <p:sp>
        <p:nvSpPr>
          <p:cNvPr id="8196" name="Text Placeholder 3"/>
          <p:cNvSpPr>
            <a:spLocks noGrp="1"/>
          </p:cNvSpPr>
          <p:nvPr>
            <p:ph sz="quarter" idx="14"/>
          </p:nvPr>
        </p:nvSpPr>
        <p:spPr/>
        <p:txBody>
          <a:bodyPr/>
          <a:lstStyle/>
          <a:p>
            <a:r>
              <a:rPr lang="en-US" altLang="en-US" smtClean="0"/>
              <a:t>Define telemedicine</a:t>
            </a:r>
          </a:p>
          <a:p>
            <a:r>
              <a:rPr lang="en-US" altLang="en-US" smtClean="0"/>
              <a:t>Describe the differences between telemedicine and telehealth</a:t>
            </a:r>
          </a:p>
          <a:p>
            <a:r>
              <a:rPr lang="en-US" altLang="en-US" smtClean="0"/>
              <a:t>Discuss key developments in the history of telemedicine</a:t>
            </a:r>
          </a:p>
          <a:p>
            <a:r>
              <a:rPr lang="en-US" altLang="en-US" smtClean="0"/>
              <a:t>Identify and describe at least two current applications of telemedicine</a:t>
            </a:r>
          </a:p>
        </p:txBody>
      </p:sp>
      <p:sp>
        <p:nvSpPr>
          <p:cNvPr id="7" name="Slide Number Placeholder 6"/>
          <p:cNvSpPr>
            <a:spLocks noGrp="1"/>
          </p:cNvSpPr>
          <p:nvPr>
            <p:ph type="sldNum" sz="quarter" idx="4"/>
          </p:nvPr>
        </p:nvSpPr>
        <p:spPr/>
        <p:txBody>
          <a:bodyPr/>
          <a:lstStyle/>
          <a:p>
            <a:fld id="{F3BF8891-5E06-46C2-89A4-6DB85D39BA3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Current Major Applications 3</a:t>
            </a:r>
          </a:p>
        </p:txBody>
      </p:sp>
      <p:sp>
        <p:nvSpPr>
          <p:cNvPr id="26627" name="Content Placeholder 2"/>
          <p:cNvSpPr>
            <a:spLocks noGrp="1"/>
          </p:cNvSpPr>
          <p:nvPr>
            <p:ph sz="quarter" idx="14"/>
          </p:nvPr>
        </p:nvSpPr>
        <p:spPr/>
        <p:txBody>
          <a:bodyPr/>
          <a:lstStyle/>
          <a:p>
            <a:r>
              <a:rPr lang="en-US" altLang="en-US" dirty="0" smtClean="0"/>
              <a:t>Tele-stroke, virtual visits, remote care, pre-surgical assessment and follow up</a:t>
            </a:r>
          </a:p>
          <a:p>
            <a:pPr lvl="1"/>
            <a:r>
              <a:rPr lang="en-US" altLang="en-US" dirty="0" smtClean="0"/>
              <a:t>Uses live video and examination cameras for medical visits</a:t>
            </a:r>
          </a:p>
          <a:p>
            <a:pPr lvl="1"/>
            <a:r>
              <a:rPr lang="en-US" altLang="en-US" dirty="0" smtClean="0"/>
              <a:t>Allows improved access and patient convenience</a:t>
            </a:r>
          </a:p>
        </p:txBody>
      </p:sp>
      <p:sp>
        <p:nvSpPr>
          <p:cNvPr id="2151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0C635B1-DA3F-4A2A-BBF1-9ADBC7DB9804}" type="slidenum">
              <a:rPr lang="en-US" altLang="en-US" smtClean="0"/>
              <a:pPr/>
              <a:t>20</a:t>
            </a:fld>
            <a:endParaRPr lang="en-US" altLang="en-US"/>
          </a:p>
        </p:txBody>
      </p:sp>
    </p:spTree>
  </p:cSld>
  <p:clrMapOvr>
    <a:masterClrMapping/>
  </p:clrMapOvr>
  <p:transition advClick="0" advTm="4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Likely Future Developments</a:t>
            </a:r>
          </a:p>
        </p:txBody>
      </p:sp>
      <p:sp>
        <p:nvSpPr>
          <p:cNvPr id="27651" name="Content Placeholder 2"/>
          <p:cNvSpPr>
            <a:spLocks noGrp="1"/>
          </p:cNvSpPr>
          <p:nvPr>
            <p:ph sz="quarter" idx="14"/>
          </p:nvPr>
        </p:nvSpPr>
        <p:spPr/>
        <p:txBody>
          <a:bodyPr/>
          <a:lstStyle/>
          <a:p>
            <a:r>
              <a:rPr lang="en-US" altLang="en-US" dirty="0" smtClean="0"/>
              <a:t>Continued healthcare system performance pressures plus patient service expectations will further the integration of telemedicine into medical care</a:t>
            </a:r>
          </a:p>
          <a:p>
            <a:r>
              <a:rPr lang="en-US" altLang="en-US" dirty="0" smtClean="0"/>
              <a:t>Continued development of device and telecommunications technologies will improve</a:t>
            </a:r>
          </a:p>
          <a:p>
            <a:pPr lvl="1"/>
            <a:r>
              <a:rPr lang="en-US" altLang="en-US" dirty="0" smtClean="0"/>
              <a:t>Cost</a:t>
            </a:r>
          </a:p>
          <a:p>
            <a:pPr lvl="1"/>
            <a:r>
              <a:rPr lang="en-US" altLang="en-US" dirty="0" smtClean="0"/>
              <a:t>Performance</a:t>
            </a:r>
          </a:p>
          <a:p>
            <a:pPr lvl="1"/>
            <a:r>
              <a:rPr lang="en-US" altLang="en-US" dirty="0" smtClean="0"/>
              <a:t>Safety</a:t>
            </a:r>
          </a:p>
        </p:txBody>
      </p:sp>
      <p:sp>
        <p:nvSpPr>
          <p:cNvPr id="2253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0FC6CC3-212A-4F75-9456-F43168458349}" type="slidenum">
              <a:rPr lang="en-US" altLang="en-US" smtClean="0"/>
              <a:pPr/>
              <a:t>21</a:t>
            </a:fld>
            <a:endParaRPr lang="en-US" altLang="en-US"/>
          </a:p>
        </p:txBody>
      </p:sp>
    </p:spTree>
  </p:cSld>
  <p:clrMapOvr>
    <a:masterClrMapping/>
  </p:clrMapOvr>
  <p:transition advClick="0" advTm="26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History of Telemedicine</a:t>
            </a:r>
            <a:br>
              <a:rPr lang="en-US" altLang="en-US" smtClean="0"/>
            </a:br>
            <a:r>
              <a:rPr lang="en-US" altLang="en-US" smtClean="0"/>
              <a:t>Summary </a:t>
            </a:r>
          </a:p>
        </p:txBody>
      </p:sp>
      <p:sp>
        <p:nvSpPr>
          <p:cNvPr id="28675" name="Content Placeholder 2"/>
          <p:cNvSpPr>
            <a:spLocks noGrp="1"/>
          </p:cNvSpPr>
          <p:nvPr>
            <p:ph sz="quarter" idx="14"/>
          </p:nvPr>
        </p:nvSpPr>
        <p:spPr/>
        <p:txBody>
          <a:bodyPr/>
          <a:lstStyle/>
          <a:p>
            <a:r>
              <a:rPr lang="en-US" altLang="en-US" dirty="0" smtClean="0"/>
              <a:t>Define telemedicine</a:t>
            </a:r>
          </a:p>
          <a:p>
            <a:r>
              <a:rPr lang="en-US" altLang="en-US" dirty="0" smtClean="0"/>
              <a:t>Developments in the history of telemedicine</a:t>
            </a:r>
          </a:p>
          <a:p>
            <a:r>
              <a:rPr lang="en-US" altLang="en-US" dirty="0" smtClean="0"/>
              <a:t>Current status of telemedicine</a:t>
            </a:r>
          </a:p>
        </p:txBody>
      </p:sp>
      <p:sp>
        <p:nvSpPr>
          <p:cNvPr id="7" name="Slide Number Placeholder 6"/>
          <p:cNvSpPr>
            <a:spLocks noGrp="1"/>
          </p:cNvSpPr>
          <p:nvPr>
            <p:ph type="sldNum" sz="quarter" idx="4"/>
          </p:nvPr>
        </p:nvSpPr>
        <p:spPr/>
        <p:txBody>
          <a:bodyPr/>
          <a:lstStyle/>
          <a:p>
            <a:fld id="{F3BF8891-5E06-46C2-89A4-6DB85D39BA35}"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History of Telemedicine</a:t>
            </a:r>
            <a:br>
              <a:rPr lang="en-US" smtClean="0"/>
            </a:br>
            <a:r>
              <a:rPr lang="en-US" smtClean="0"/>
              <a:t>References</a:t>
            </a:r>
            <a:endParaRPr lang="en-US" dirty="0" smtClean="0"/>
          </a:p>
        </p:txBody>
      </p:sp>
      <p:sp>
        <p:nvSpPr>
          <p:cNvPr id="29702" name="Text Placeholder 5"/>
          <p:cNvSpPr>
            <a:spLocks noGrp="1"/>
          </p:cNvSpPr>
          <p:nvPr>
            <p:ph type="body" sz="quarter" idx="16"/>
          </p:nvPr>
        </p:nvSpPr>
        <p:spPr/>
        <p:txBody>
          <a:bodyPr/>
          <a:lstStyle/>
          <a:p>
            <a:r>
              <a:rPr lang="en-US" altLang="en-US" dirty="0" smtClean="0"/>
              <a:t>References</a:t>
            </a:r>
          </a:p>
          <a:p>
            <a:pPr lvl="1"/>
            <a:r>
              <a:rPr lang="en-US" altLang="en-US" dirty="0" err="1" smtClean="0"/>
              <a:t>Kvedar</a:t>
            </a:r>
            <a:r>
              <a:rPr lang="en-US" altLang="en-US" dirty="0" smtClean="0"/>
              <a:t> J. Emotional automation:  bonding with technology to improve health. The </a:t>
            </a:r>
            <a:r>
              <a:rPr lang="en-US" altLang="en-US" dirty="0" err="1" smtClean="0"/>
              <a:t>cHealth</a:t>
            </a:r>
            <a:r>
              <a:rPr lang="en-US" altLang="en-US" dirty="0" smtClean="0"/>
              <a:t> Blog [Internet].  Boston:  Center for Connected Health. 2010 Oct 26. Available from: </a:t>
            </a:r>
            <a:r>
              <a:rPr lang="en-US" altLang="en-US" dirty="0" smtClean="0">
                <a:hlinkClick r:id="rId3" tooltip="Emotional Automation: Bonding with Technology to Improve Health"/>
              </a:rPr>
              <a:t>chealthblog.connected-health.org</a:t>
            </a:r>
            <a:endParaRPr lang="en-US" altLang="en-US" dirty="0" smtClean="0"/>
          </a:p>
          <a:p>
            <a:pPr lvl="1"/>
            <a:r>
              <a:rPr lang="en-US" altLang="en-US" dirty="0" smtClean="0"/>
              <a:t>Telehealth [Internet]. US Health Resources and Services Administration, Rural Health. US Department of Health and Human Services  [accessed 2010 March 15]. Available from: </a:t>
            </a:r>
            <a:r>
              <a:rPr lang="en-US" altLang="en-US" dirty="0" smtClean="0">
                <a:hlinkClick r:id="rId4" tooltip="US Health Resources and Services Administration"/>
              </a:rPr>
              <a:t>www.hrsa.gov</a:t>
            </a:r>
            <a:r>
              <a:rPr lang="en-US" altLang="en-US" dirty="0" smtClean="0"/>
              <a:t>)</a:t>
            </a:r>
          </a:p>
          <a:p>
            <a:pPr lvl="1"/>
            <a:r>
              <a:rPr lang="en-US" altLang="en-US" dirty="0" smtClean="0"/>
              <a:t>US Department of Commerce; US Department of Health and Human Services. Telemedicine report to Congress. 1997 Jan 31;  Available from: </a:t>
            </a:r>
            <a:r>
              <a:rPr lang="en-US" altLang="en-US" dirty="0" smtClean="0">
                <a:hlinkClick r:id="rId5" tooltip="National Telecommunications &amp; Information Administration, U.S. Dept. of Commerce "/>
              </a:rPr>
              <a:t>www.ntia.doc.gov</a:t>
            </a:r>
            <a:r>
              <a:rPr lang="en-US" altLang="en-US" dirty="0" smtClean="0"/>
              <a:t> </a:t>
            </a:r>
            <a:endParaRPr lang="en-US" altLang="en-US" dirty="0" smtClean="0"/>
          </a:p>
          <a:p>
            <a:pPr lvl="1"/>
            <a:r>
              <a:rPr lang="en-US" altLang="en-US" dirty="0" smtClean="0"/>
              <a:t>2001 Telemedicine Report to Congress.  US Department of Health and Human Services.  Health Resources and Services Administration. Office for the Advancement of Telehealth. 2001. Available from: </a:t>
            </a:r>
            <a:r>
              <a:rPr lang="en-US" altLang="en-US" dirty="0" smtClean="0">
                <a:hlinkClick r:id="rId4" tooltip="Health Resources &amp; Services Administration "/>
              </a:rPr>
              <a:t>www.hrsa.gov</a:t>
            </a:r>
            <a:endParaRPr lang="en-US" altLang="en-US" dirty="0" smtClean="0"/>
          </a:p>
          <a:p>
            <a:pPr lvl="1"/>
            <a:r>
              <a:rPr lang="en-US" altLang="en-US" dirty="0" smtClean="0"/>
              <a:t>UnitedHealth Group, Cisco and Project HOPE Joint Briefing Event -- Washington, DC.  2009 July 15.  [cited 2010 May 10]. </a:t>
            </a:r>
            <a:r>
              <a:rPr lang="en-US" altLang="en-US" dirty="0" smtClean="0"/>
              <a:t> Available from: </a:t>
            </a:r>
            <a:r>
              <a:rPr lang="en-US" altLang="en-US" dirty="0" smtClean="0">
                <a:hlinkClick r:id="rId6" tooltip="Connected Care . com Link No Longer Active"/>
              </a:rPr>
              <a:t>www.connectedcareamerica.com</a:t>
            </a:r>
            <a:r>
              <a:rPr lang="en-US" altLang="en-US" dirty="0" smtClean="0"/>
              <a:t>;  link no longer active)</a:t>
            </a:r>
            <a:endParaRPr lang="en-US" altLang="en-US" dirty="0" smtClean="0"/>
          </a:p>
          <a:p>
            <a:pPr lvl="1"/>
            <a:r>
              <a:rPr lang="en-US" altLang="en-US" dirty="0" smtClean="0"/>
              <a:t>US Centers for Medicare and Medicaid Services – CMS (2009) [cited 2010].  Available from: </a:t>
            </a:r>
            <a:r>
              <a:rPr lang="en-US" altLang="en-US" dirty="0" smtClean="0">
                <a:hlinkClick r:id="rId7" tooltip="US Centers for Medicare and Medicaid Services "/>
              </a:rPr>
              <a:t>www.cms.gov</a:t>
            </a:r>
            <a:endParaRPr lang="en-US"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History of Telemedicine</a:t>
            </a:r>
            <a:br>
              <a:rPr lang="en-US" dirty="0" smtClean="0"/>
            </a:br>
            <a:r>
              <a:rPr lang="en-US" dirty="0" smtClean="0"/>
              <a:t>References 2</a:t>
            </a:r>
          </a:p>
        </p:txBody>
      </p:sp>
      <p:sp>
        <p:nvSpPr>
          <p:cNvPr id="30726" name="Text Placeholder 7"/>
          <p:cNvSpPr>
            <a:spLocks noGrp="1"/>
          </p:cNvSpPr>
          <p:nvPr>
            <p:ph type="body" sz="quarter" idx="16"/>
          </p:nvPr>
        </p:nvSpPr>
        <p:spPr/>
        <p:txBody>
          <a:bodyPr/>
          <a:lstStyle/>
          <a:p>
            <a:r>
              <a:rPr lang="en-US" altLang="en-US" dirty="0" smtClean="0"/>
              <a:t>Images</a:t>
            </a:r>
          </a:p>
          <a:p>
            <a:pPr lvl="1"/>
            <a:r>
              <a:rPr lang="en-US" altLang="en-US" dirty="0" smtClean="0"/>
              <a:t>Slide 8: Einthoven Available from: </a:t>
            </a:r>
            <a:r>
              <a:rPr lang="en-US" altLang="en-US" dirty="0" smtClean="0">
                <a:hlinkClick r:id="rId3" tooltip="Wikimedia"/>
              </a:rPr>
              <a:t>commons.wikimedia.org</a:t>
            </a:r>
            <a:endParaRPr lang="en-US" altLang="en-US" dirty="0" smtClean="0"/>
          </a:p>
          <a:p>
            <a:pPr lvl="1"/>
            <a:r>
              <a:rPr lang="en-US" altLang="en-US" dirty="0" smtClean="0"/>
              <a:t>Slide 9: Front Cover of Radio News, Available from: </a:t>
            </a:r>
            <a:r>
              <a:rPr lang="en-US" altLang="en-US" dirty="0" smtClean="0">
                <a:hlinkClick r:id="rId4"/>
              </a:rPr>
              <a:t>w</a:t>
            </a:r>
            <a:r>
              <a:rPr lang="en-US" altLang="en-US" dirty="0" smtClean="0">
                <a:hlinkClick r:id="rId4" tooltip="Magazine Art.org website"/>
              </a:rPr>
              <a:t>ww.magazineart.</a:t>
            </a:r>
            <a:r>
              <a:rPr lang="en-US" altLang="en-US" dirty="0" smtClean="0">
                <a:hlinkClick r:id="rId4"/>
              </a:rPr>
              <a:t>org</a:t>
            </a:r>
            <a:r>
              <a:rPr lang="en-US" altLang="en-US" dirty="0" smtClean="0"/>
              <a:t> MagazineArt.org/Artist: Howard V. Browne         </a:t>
            </a:r>
          </a:p>
          <a:p>
            <a:pPr lvl="1"/>
            <a:r>
              <a:rPr lang="en-US" altLang="en-US" dirty="0" smtClean="0"/>
              <a:t>Slide 10: Nurse with closed-circuit TV,   Photo courtesy of UNMC Archives, Special Collections Department, McGoogan Library of Medicine, University of Nebraska Medical Center. Source Name:  Nebraska Psychiatric Institute           </a:t>
            </a:r>
          </a:p>
          <a:p>
            <a:pPr lvl="1"/>
            <a:r>
              <a:rPr lang="en-US" altLang="en-US" dirty="0" smtClean="0"/>
              <a:t>Slide 11: Man at console Source Name: Dr. Joseph </a:t>
            </a:r>
            <a:r>
              <a:rPr lang="en-US" altLang="en-US" dirty="0" err="1" smtClean="0"/>
              <a:t>Kvedar</a:t>
            </a:r>
            <a:r>
              <a:rPr lang="en-US" altLang="en-US" dirty="0" smtClean="0"/>
              <a:t> at Partner's Connected Health/ Massachusetts General Hospital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smtClean="0"/>
              <a:t>History of Telemedicine</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113363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Telemedicine Definitions</a:t>
            </a:r>
          </a:p>
        </p:txBody>
      </p:sp>
      <p:sp>
        <p:nvSpPr>
          <p:cNvPr id="9219" name="Content Placeholder 2"/>
          <p:cNvSpPr>
            <a:spLocks noGrp="1"/>
          </p:cNvSpPr>
          <p:nvPr>
            <p:ph sz="quarter" idx="14"/>
          </p:nvPr>
        </p:nvSpPr>
        <p:spPr/>
        <p:txBody>
          <a:bodyPr/>
          <a:lstStyle/>
          <a:p>
            <a:r>
              <a:rPr lang="en-US" dirty="0" smtClean="0"/>
              <a:t>“… the use of medical information exchanged from one site to another via electronic communications to improve a patient's health.” </a:t>
            </a:r>
          </a:p>
          <a:p>
            <a:r>
              <a:rPr lang="en-US" dirty="0" smtClean="0"/>
              <a:t>“… at a minimum, audio and video equipment permitting two-way, real time interactive communication.” </a:t>
            </a:r>
          </a:p>
        </p:txBody>
      </p:sp>
      <p:sp>
        <p:nvSpPr>
          <p:cNvPr id="5" name="Text Placeholder 4"/>
          <p:cNvSpPr>
            <a:spLocks noGrp="1"/>
          </p:cNvSpPr>
          <p:nvPr>
            <p:ph type="body" sz="quarter" idx="32"/>
          </p:nvPr>
        </p:nvSpPr>
        <p:spPr/>
        <p:txBody>
          <a:bodyPr/>
          <a:lstStyle/>
          <a:p>
            <a:r>
              <a:rPr lang="en-US" dirty="0" smtClean="0"/>
              <a:t>Source</a:t>
            </a:r>
            <a:r>
              <a:rPr lang="en-US" dirty="0"/>
              <a:t>: </a:t>
            </a:r>
            <a:r>
              <a:rPr lang="en-US" dirty="0" smtClean="0"/>
              <a:t>	(</a:t>
            </a:r>
            <a:r>
              <a:rPr lang="en-US" dirty="0"/>
              <a:t>CMS, 2009</a:t>
            </a:r>
            <a:r>
              <a:rPr lang="en-US" dirty="0" smtClean="0"/>
              <a:t>)</a:t>
            </a:r>
            <a:endParaRPr lang="en-US" dirty="0"/>
          </a:p>
        </p:txBody>
      </p:sp>
      <p:sp>
        <p:nvSpPr>
          <p:cNvPr id="410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226431C-A0D6-4096-A3A2-ED269EDE03F2}" type="slidenum">
              <a:rPr lang="en-US" altLang="en-US" smtClean="0"/>
              <a:pPr/>
              <a:t>3</a:t>
            </a:fld>
            <a:endParaRPr lang="en-US" altLang="en-US"/>
          </a:p>
        </p:txBody>
      </p:sp>
    </p:spTree>
  </p:cSld>
  <p:clrMapOvr>
    <a:masterClrMapping/>
  </p:clrMapOvr>
  <p:transition advClick="0" advTm="18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Telemedicine Definitions 2</a:t>
            </a:r>
          </a:p>
        </p:txBody>
      </p:sp>
      <p:sp>
        <p:nvSpPr>
          <p:cNvPr id="10243" name="Content Placeholder 2"/>
          <p:cNvSpPr>
            <a:spLocks noGrp="1"/>
          </p:cNvSpPr>
          <p:nvPr>
            <p:ph sz="quarter" idx="14"/>
          </p:nvPr>
        </p:nvSpPr>
        <p:spPr/>
        <p:txBody>
          <a:bodyPr/>
          <a:lstStyle/>
          <a:p>
            <a:r>
              <a:rPr lang="en-US" dirty="0" smtClean="0"/>
              <a:t>“Telehealth is the use of electronic information and telecommunications technologies.”</a:t>
            </a:r>
          </a:p>
          <a:p>
            <a:r>
              <a:rPr lang="en-US" dirty="0" smtClean="0"/>
              <a:t>“… to support long-distance clinical health care, patient and professional health-related education, public health and health administration.” </a:t>
            </a:r>
          </a:p>
        </p:txBody>
      </p:sp>
      <p:sp>
        <p:nvSpPr>
          <p:cNvPr id="5" name="Text Placeholder 4"/>
          <p:cNvSpPr>
            <a:spLocks noGrp="1"/>
          </p:cNvSpPr>
          <p:nvPr>
            <p:ph type="body" sz="quarter" idx="32"/>
          </p:nvPr>
        </p:nvSpPr>
        <p:spPr/>
        <p:txBody>
          <a:bodyPr/>
          <a:lstStyle/>
          <a:p>
            <a:r>
              <a:rPr lang="en-US" dirty="0"/>
              <a:t>Source: </a:t>
            </a:r>
            <a:r>
              <a:rPr lang="en-US" dirty="0" smtClean="0"/>
              <a:t>	(</a:t>
            </a:r>
            <a:r>
              <a:rPr lang="en-US" dirty="0"/>
              <a:t>HRSA, 2010</a:t>
            </a:r>
            <a:r>
              <a:rPr lang="en-US" dirty="0" smtClean="0"/>
              <a:t>)</a:t>
            </a:r>
            <a:endParaRPr lang="en-US" dirty="0"/>
          </a:p>
        </p:txBody>
      </p:sp>
      <p:sp>
        <p:nvSpPr>
          <p:cNvPr id="512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DC476E9-956A-4583-A10A-5DA3FC1E9567}" type="slidenum">
              <a:rPr lang="en-US" altLang="en-US" smtClean="0"/>
              <a:pPr/>
              <a:t>4</a:t>
            </a:fld>
            <a:endParaRPr lang="en-US" altLang="en-US"/>
          </a:p>
        </p:txBody>
      </p:sp>
    </p:spTree>
  </p:cSld>
  <p:clrMapOvr>
    <a:masterClrMapping/>
  </p:clrMapOvr>
  <p:transition advClick="0" advTm="1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Telemedicine Definitions 3</a:t>
            </a:r>
          </a:p>
        </p:txBody>
      </p:sp>
      <p:sp>
        <p:nvSpPr>
          <p:cNvPr id="11267" name="Content Placeholder 2"/>
          <p:cNvSpPr>
            <a:spLocks noGrp="1"/>
          </p:cNvSpPr>
          <p:nvPr>
            <p:ph sz="quarter" idx="14"/>
          </p:nvPr>
        </p:nvSpPr>
        <p:spPr/>
        <p:txBody>
          <a:bodyPr/>
          <a:lstStyle/>
          <a:p>
            <a:r>
              <a:rPr lang="en-US" dirty="0" smtClean="0"/>
              <a:t>Concept of time- and place-independent care</a:t>
            </a:r>
            <a:br>
              <a:rPr lang="en-US" dirty="0" smtClean="0"/>
            </a:br>
            <a:r>
              <a:rPr lang="en-US" dirty="0" smtClean="0"/>
              <a:t>(Joseph </a:t>
            </a:r>
            <a:r>
              <a:rPr lang="en-US" dirty="0" err="1" smtClean="0"/>
              <a:t>Kvedar</a:t>
            </a:r>
            <a:r>
              <a:rPr lang="en-US" dirty="0" smtClean="0"/>
              <a:t> MD, Harvard Medical School)</a:t>
            </a:r>
          </a:p>
        </p:txBody>
      </p:sp>
      <p:sp>
        <p:nvSpPr>
          <p:cNvPr id="5" name="Text Placeholder 4"/>
          <p:cNvSpPr>
            <a:spLocks noGrp="1"/>
          </p:cNvSpPr>
          <p:nvPr>
            <p:ph type="body" sz="quarter" idx="32"/>
          </p:nvPr>
        </p:nvSpPr>
        <p:spPr/>
        <p:txBody>
          <a:bodyPr/>
          <a:lstStyle/>
          <a:p>
            <a:r>
              <a:rPr lang="en-US" dirty="0"/>
              <a:t>Source: </a:t>
            </a:r>
            <a:r>
              <a:rPr lang="en-US" dirty="0" smtClean="0"/>
              <a:t>	(</a:t>
            </a:r>
            <a:r>
              <a:rPr lang="en-US" dirty="0" err="1"/>
              <a:t>Kvedar</a:t>
            </a:r>
            <a:r>
              <a:rPr lang="en-US" dirty="0"/>
              <a:t>, 2010</a:t>
            </a:r>
            <a:r>
              <a:rPr lang="en-US" dirty="0" smtClean="0"/>
              <a:t>)</a:t>
            </a:r>
            <a:endParaRPr lang="en-US" dirty="0"/>
          </a:p>
        </p:txBody>
      </p:sp>
      <p:sp>
        <p:nvSpPr>
          <p:cNvPr id="615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43A1B6E-4B12-4611-85A0-B5FD83275857}" type="slidenum">
              <a:rPr lang="en-US" altLang="en-US" smtClean="0"/>
              <a:pPr/>
              <a:t>5</a:t>
            </a:fld>
            <a:endParaRPr lang="en-US" altLang="en-US"/>
          </a:p>
        </p:txBody>
      </p:sp>
    </p:spTree>
  </p:cSld>
  <p:clrMapOvr>
    <a:masterClrMapping/>
  </p:clrMapOvr>
  <p:transition advClick="0" advTm="1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Telemedicine or Telehealth?</a:t>
            </a:r>
          </a:p>
        </p:txBody>
      </p:sp>
      <p:sp>
        <p:nvSpPr>
          <p:cNvPr id="12291" name="Content Placeholder 2"/>
          <p:cNvSpPr>
            <a:spLocks noGrp="1"/>
          </p:cNvSpPr>
          <p:nvPr>
            <p:ph sz="quarter" idx="14"/>
          </p:nvPr>
        </p:nvSpPr>
        <p:spPr/>
        <p:txBody>
          <a:bodyPr/>
          <a:lstStyle/>
          <a:p>
            <a:r>
              <a:rPr lang="en-US" sz="2400" dirty="0" smtClean="0"/>
              <a:t>Telemedicine is the practice of medicine via the electronic exchange of medical information</a:t>
            </a:r>
          </a:p>
          <a:p>
            <a:pPr lvl="1"/>
            <a:r>
              <a:rPr lang="en-US" sz="2400" dirty="0" smtClean="0"/>
              <a:t>Typically using two-way voice and/or visual communication by telephone, satellite or computer</a:t>
            </a:r>
          </a:p>
          <a:p>
            <a:pPr lvl="1"/>
            <a:r>
              <a:rPr lang="en-US" sz="2400" dirty="0" smtClean="0"/>
              <a:t>Connects patients to physicians and specialists when in-person visits are not possible</a:t>
            </a:r>
          </a:p>
          <a:p>
            <a:r>
              <a:rPr lang="en-US" sz="2400" dirty="0" smtClean="0"/>
              <a:t>Telemedicine has become important for people living in rural, urban and other underserved areas</a:t>
            </a:r>
          </a:p>
          <a:p>
            <a:pPr lvl="1"/>
            <a:r>
              <a:rPr lang="en-US" sz="2400" dirty="0" smtClean="0"/>
              <a:t>For access to primary and specialized clinical care</a:t>
            </a:r>
          </a:p>
          <a:p>
            <a:pPr lvl="1"/>
            <a:r>
              <a:rPr lang="en-US" sz="2400" dirty="0" smtClean="0"/>
              <a:t>Also for patients to get treatment while remaining in their homes</a:t>
            </a:r>
            <a:endParaRPr lang="en-US" dirty="0" smtClean="0"/>
          </a:p>
        </p:txBody>
      </p:sp>
      <p:sp>
        <p:nvSpPr>
          <p:cNvPr id="5" name="Text Placeholder 4"/>
          <p:cNvSpPr>
            <a:spLocks noGrp="1"/>
          </p:cNvSpPr>
          <p:nvPr>
            <p:ph type="body" sz="quarter" idx="32"/>
          </p:nvPr>
        </p:nvSpPr>
        <p:spPr/>
        <p:txBody>
          <a:bodyPr/>
          <a:lstStyle/>
          <a:p>
            <a:r>
              <a:rPr lang="en-US" dirty="0"/>
              <a:t>Source: </a:t>
            </a:r>
            <a:r>
              <a:rPr lang="en-US" dirty="0" smtClean="0"/>
              <a:t>	(</a:t>
            </a:r>
            <a:r>
              <a:rPr lang="en-US" dirty="0"/>
              <a:t>UnitedHealth et.al., 2009</a:t>
            </a:r>
            <a:r>
              <a:rPr lang="en-US" dirty="0" smtClean="0"/>
              <a:t>)</a:t>
            </a:r>
            <a:endParaRPr lang="en-US" dirty="0"/>
          </a:p>
        </p:txBody>
      </p:sp>
      <p:sp>
        <p:nvSpPr>
          <p:cNvPr id="717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B1DC59-776E-4B08-94FC-06FFA76766E6}" type="slidenum">
              <a:rPr lang="en-US" altLang="en-US" smtClean="0"/>
              <a:pPr/>
              <a:t>6</a:t>
            </a:fld>
            <a:endParaRPr lang="en-US" altLang="en-US"/>
          </a:p>
        </p:txBody>
      </p:sp>
    </p:spTree>
  </p:cSld>
  <p:clrMapOvr>
    <a:masterClrMapping/>
  </p:clrMapOvr>
  <p:transition advClick="0" advTm="16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Telemedicine or Telehealth? 2</a:t>
            </a:r>
          </a:p>
        </p:txBody>
      </p:sp>
      <p:sp>
        <p:nvSpPr>
          <p:cNvPr id="13315" name="Content Placeholder 2"/>
          <p:cNvSpPr>
            <a:spLocks noGrp="1"/>
          </p:cNvSpPr>
          <p:nvPr>
            <p:ph sz="quarter" idx="14"/>
          </p:nvPr>
        </p:nvSpPr>
        <p:spPr/>
        <p:txBody>
          <a:bodyPr/>
          <a:lstStyle/>
          <a:p>
            <a:r>
              <a:rPr lang="en-US" dirty="0" smtClean="0"/>
              <a:t>Telehealth is the broader term used to describe both the clinical and non-clinical services these technologies can provide to advance healthcare</a:t>
            </a:r>
          </a:p>
          <a:p>
            <a:r>
              <a:rPr lang="en-US" dirty="0" smtClean="0"/>
              <a:t>The term telehealth includes the facilitation of services</a:t>
            </a:r>
          </a:p>
          <a:p>
            <a:pPr lvl="1"/>
            <a:r>
              <a:rPr lang="en-US" dirty="0" smtClean="0"/>
              <a:t>Remote medical education</a:t>
            </a:r>
          </a:p>
          <a:p>
            <a:pPr lvl="1"/>
            <a:r>
              <a:rPr lang="en-US" dirty="0" smtClean="0"/>
              <a:t>Research</a:t>
            </a:r>
          </a:p>
          <a:p>
            <a:pPr lvl="1"/>
            <a:r>
              <a:rPr lang="en-US" dirty="0" smtClean="0"/>
              <a:t>Health care administration</a:t>
            </a:r>
          </a:p>
        </p:txBody>
      </p:sp>
      <p:sp>
        <p:nvSpPr>
          <p:cNvPr id="5" name="Text Placeholder 4"/>
          <p:cNvSpPr>
            <a:spLocks noGrp="1"/>
          </p:cNvSpPr>
          <p:nvPr>
            <p:ph type="body" sz="quarter" idx="32"/>
          </p:nvPr>
        </p:nvSpPr>
        <p:spPr/>
        <p:txBody>
          <a:bodyPr/>
          <a:lstStyle/>
          <a:p>
            <a:r>
              <a:rPr lang="en-US" dirty="0"/>
              <a:t>Source: </a:t>
            </a:r>
            <a:r>
              <a:rPr lang="en-US" dirty="0" smtClean="0"/>
              <a:t>	(</a:t>
            </a:r>
            <a:r>
              <a:rPr lang="en-US" dirty="0"/>
              <a:t>UnitedHealth et.al., 2009</a:t>
            </a:r>
            <a:r>
              <a:rPr lang="en-US" dirty="0" smtClean="0"/>
              <a:t>)</a:t>
            </a:r>
            <a:endParaRPr lang="en-US" dirty="0"/>
          </a:p>
        </p:txBody>
      </p:sp>
      <p:sp>
        <p:nvSpPr>
          <p:cNvPr id="819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E5D2897-4044-4CCC-B3C5-7B6BD81DC6C2}" type="slidenum">
              <a:rPr lang="en-US" altLang="en-US" smtClean="0"/>
              <a:pPr/>
              <a:t>7</a:t>
            </a:fld>
            <a:endParaRPr lang="en-US" altLang="en-US"/>
          </a:p>
        </p:txBody>
      </p:sp>
    </p:spTree>
  </p:cSld>
  <p:clrMapOvr>
    <a:masterClrMapping/>
  </p:clrMapOvr>
  <p:transition advClick="0" advTm="1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History of Telemedicine:</a:t>
            </a:r>
            <a:br>
              <a:rPr lang="en-US" smtClean="0"/>
            </a:br>
            <a:r>
              <a:rPr lang="en-US" smtClean="0"/>
              <a:t>Early 20th Century</a:t>
            </a:r>
            <a:endParaRPr lang="en-US" dirty="0" smtClean="0"/>
          </a:p>
        </p:txBody>
      </p:sp>
      <p:sp>
        <p:nvSpPr>
          <p:cNvPr id="14339" name="Content Placeholder 2"/>
          <p:cNvSpPr>
            <a:spLocks noGrp="1"/>
          </p:cNvSpPr>
          <p:nvPr>
            <p:ph sz="quarter" idx="14"/>
          </p:nvPr>
        </p:nvSpPr>
        <p:spPr>
          <a:xfrm>
            <a:off x="457200" y="1600200"/>
            <a:ext cx="4800600" cy="4572000"/>
          </a:xfrm>
        </p:spPr>
        <p:txBody>
          <a:bodyPr/>
          <a:lstStyle/>
          <a:p>
            <a:r>
              <a:rPr lang="en-US" altLang="en-US" dirty="0" smtClean="0"/>
              <a:t>Performing medical examinations and evaluations through telecommunications is as old as the telephone</a:t>
            </a:r>
          </a:p>
          <a:p>
            <a:r>
              <a:rPr lang="en-US" altLang="en-US" dirty="0" smtClean="0"/>
              <a:t>Method for transmitting his newly-discovered electrocardiogram</a:t>
            </a:r>
          </a:p>
        </p:txBody>
      </p:sp>
      <p:sp>
        <p:nvSpPr>
          <p:cNvPr id="11" name="Text Placeholder 10"/>
          <p:cNvSpPr>
            <a:spLocks noGrp="1"/>
          </p:cNvSpPr>
          <p:nvPr>
            <p:ph type="body" sz="quarter" idx="32"/>
          </p:nvPr>
        </p:nvSpPr>
        <p:spPr/>
        <p:txBody>
          <a:bodyPr/>
          <a:lstStyle/>
          <a:p>
            <a:endParaRPr lang="en-US"/>
          </a:p>
        </p:txBody>
      </p:sp>
      <p:pic>
        <p:nvPicPr>
          <p:cNvPr id="13" name="Picture 7" descr="A picture of Willem Einthoven in 1906, inventor of the electrocardiogram.&#10;&#10;Source Wikimedia Commons"/>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5562600" y="1917335"/>
            <a:ext cx="2614553" cy="3413444"/>
          </a:xfrm>
        </p:spPr>
      </p:pic>
      <p:sp>
        <p:nvSpPr>
          <p:cNvPr id="5" name="Text Placeholder 4"/>
          <p:cNvSpPr>
            <a:spLocks noGrp="1"/>
          </p:cNvSpPr>
          <p:nvPr>
            <p:ph type="body" sz="quarter" idx="33"/>
          </p:nvPr>
        </p:nvSpPr>
        <p:spPr/>
        <p:txBody>
          <a:bodyPr/>
          <a:lstStyle/>
          <a:p>
            <a:r>
              <a:rPr lang="en-US" altLang="en-US" smtClean="0"/>
              <a:t>Einthoven in 1906</a:t>
            </a:r>
          </a:p>
          <a:p>
            <a:r>
              <a:rPr lang="en-US" altLang="en-US" smtClean="0"/>
              <a:t>Source: (Wikimedia Commons)</a:t>
            </a:r>
            <a:endParaRPr lang="en-US" altLang="en-US" dirty="0"/>
          </a:p>
        </p:txBody>
      </p:sp>
      <p:sp>
        <p:nvSpPr>
          <p:cNvPr id="922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A72BA65-9BAE-44C9-912B-60D0AB7D5151}" type="slidenum">
              <a:rPr lang="en-US" altLang="en-US" smtClean="0"/>
              <a:pPr/>
              <a:t>8</a:t>
            </a:fld>
            <a:endParaRPr lang="en-US" altLang="en-US"/>
          </a:p>
        </p:txBody>
      </p:sp>
    </p:spTree>
  </p:cSld>
  <p:clrMapOvr>
    <a:masterClrMapping/>
  </p:clrMapOvr>
  <p:transition advClick="0" advTm="32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History of Telemedicine:</a:t>
            </a:r>
            <a:br>
              <a:rPr lang="en-US" dirty="0" smtClean="0"/>
            </a:br>
            <a:r>
              <a:rPr lang="en-US" dirty="0" smtClean="0"/>
              <a:t>Early 20th Century 2</a:t>
            </a:r>
          </a:p>
        </p:txBody>
      </p:sp>
      <p:sp>
        <p:nvSpPr>
          <p:cNvPr id="15362" name="Content Placeholder 2"/>
          <p:cNvSpPr>
            <a:spLocks noGrp="1"/>
          </p:cNvSpPr>
          <p:nvPr>
            <p:ph sz="quarter" idx="14"/>
          </p:nvPr>
        </p:nvSpPr>
        <p:spPr/>
        <p:txBody>
          <a:bodyPr/>
          <a:lstStyle/>
          <a:p>
            <a:r>
              <a:rPr lang="en-US" altLang="en-US" dirty="0" smtClean="0"/>
              <a:t>Hugo </a:t>
            </a:r>
            <a:r>
              <a:rPr lang="en-US" altLang="en-US" dirty="0" err="1" smtClean="0"/>
              <a:t>Gernsback</a:t>
            </a:r>
            <a:r>
              <a:rPr lang="en-US" altLang="en-US" dirty="0" smtClean="0"/>
              <a:t> – radio technology enthusiast &amp; publisher</a:t>
            </a:r>
          </a:p>
          <a:p>
            <a:r>
              <a:rPr lang="en-US" altLang="en-US" dirty="0" smtClean="0"/>
              <a:t>It is remarkably similar to today’s technologies</a:t>
            </a:r>
          </a:p>
          <a:p>
            <a:pPr lvl="1"/>
            <a:r>
              <a:rPr lang="en-US" altLang="en-US" sz="2400" dirty="0" smtClean="0"/>
              <a:t>Two-way video</a:t>
            </a:r>
          </a:p>
          <a:p>
            <a:pPr lvl="1"/>
            <a:r>
              <a:rPr lang="en-US" altLang="en-US" sz="2400" dirty="0" smtClean="0"/>
              <a:t>Electronic stethoscope</a:t>
            </a:r>
          </a:p>
          <a:p>
            <a:pPr lvl="1"/>
            <a:r>
              <a:rPr lang="en-US" altLang="en-US" sz="2400" dirty="0" smtClean="0"/>
              <a:t>Remote pulse monitor</a:t>
            </a:r>
          </a:p>
          <a:p>
            <a:pPr lvl="1"/>
            <a:r>
              <a:rPr lang="en-US" altLang="en-US" sz="2400" dirty="0" smtClean="0"/>
              <a:t>Facsimile printer for printing prescriptions</a:t>
            </a:r>
            <a:endParaRPr lang="en-US" altLang="en-US" dirty="0" smtClean="0"/>
          </a:p>
        </p:txBody>
      </p:sp>
      <p:sp>
        <p:nvSpPr>
          <p:cNvPr id="11" name="Text Placeholder 10"/>
          <p:cNvSpPr>
            <a:spLocks noGrp="1"/>
          </p:cNvSpPr>
          <p:nvPr>
            <p:ph type="body" sz="quarter" idx="32"/>
          </p:nvPr>
        </p:nvSpPr>
        <p:spPr/>
        <p:txBody>
          <a:bodyPr/>
          <a:lstStyle/>
          <a:p>
            <a:endParaRPr lang="en-US"/>
          </a:p>
        </p:txBody>
      </p:sp>
      <p:pic>
        <p:nvPicPr>
          <p:cNvPr id="12" name="Picture 7" descr="The image is a cover shot of the April 1924 edition of Radio News Magazine. The title of the issue reads: 'The Radio Doctor-Maybe'. The cover shows a young boy sitting on a bed who is presumably sick, dressed in a white gown. Two other people are in the room with the boy, presumably his mother and brother. The boy is facing a large machine that includes a telephone, a video screen, an old fashoioned radio speaker and has a paper being printed out of the front of it. The machine also includes several other buttons and dials. The boy is facing the screen and he is sticking his tongue out. On the video screen, you can see a doctor facing the boy. The doctor appears to be giving the boy a medical examination using the video to communicate with the boy. The scene was depicting what the magazine thought to be the future of medicine. The magazine's opinion was that the future of technology would allow for great advances in medicine, including the ability of patients to communicate with their doctors from any distance. &#10;&#10;MagazineArt.org/Artist:Howard V. Brown"/>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4974789" y="1600200"/>
            <a:ext cx="3388597" cy="4572000"/>
          </a:xfrm>
        </p:spPr>
      </p:pic>
      <p:sp>
        <p:nvSpPr>
          <p:cNvPr id="4" name="Text Placeholder 3"/>
          <p:cNvSpPr>
            <a:spLocks noGrp="1"/>
          </p:cNvSpPr>
          <p:nvPr>
            <p:ph type="body" sz="quarter" idx="33"/>
          </p:nvPr>
        </p:nvSpPr>
        <p:spPr/>
        <p:txBody>
          <a:bodyPr/>
          <a:lstStyle/>
          <a:p>
            <a:r>
              <a:rPr lang="en-US" altLang="en-US" smtClean="0"/>
              <a:t>(MagazineArt.org/Artist:Howard V. Browne)</a:t>
            </a:r>
            <a:endParaRPr lang="en-US" altLang="en-US" dirty="0"/>
          </a:p>
        </p:txBody>
      </p:sp>
      <p:sp>
        <p:nvSpPr>
          <p:cNvPr id="1024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7B52E6C-8A2B-45E3-8102-A4226F4E18AC}" type="slidenum">
              <a:rPr lang="en-US" altLang="en-US" smtClean="0"/>
              <a:pPr/>
              <a:t>9</a:t>
            </a:fld>
            <a:endParaRPr lang="en-US" altLang="en-US"/>
          </a:p>
        </p:txBody>
      </p:sp>
    </p:spTree>
  </p:cSld>
  <p:clrMapOvr>
    <a:masterClrMapping/>
  </p:clrMapOvr>
  <p:transition advClick="0" advTm="37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5_unit13_lecture_slides - vc&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5\comp5_unit13&quot;/&gt;&lt;property id=&quot;20250&quot; value=&quot;0&quot;/&gt;&lt;property id=&quot;20251&quot; value=&quot;1&quot;/&gt;&lt;property id=&quot;20259&quot; value=&quot;0&quot;/&gt;&lt;object type=&quot;8&quot; unique_id=&quot;10002&quot;&gt;&lt;/object&gt;&lt;object type=&quot;2&quot; unique_id=&quot;10003&quot;&gt;&lt;object type=&quot;3&quot; unique_id=&quot;10006&quot;&gt;&lt;property id=&quot;20148&quot; value=&quot;5&quot;/&gt;&lt;property id=&quot;20300&quot; value=&quot;Slide 3 - &amp;quot;Telemedicine Definitions&amp;quot;&quot;/&gt;&lt;property id=&quot;20307&quot; value=&quot;258&quot;/&gt;&lt;property id=&quot;20309&quot; value=&quot;-1&quot;/&gt;&lt;/object&gt;&lt;object type=&quot;3&quot; unique_id=&quot;10007&quot;&gt;&lt;property id=&quot;20148&quot; value=&quot;5&quot;/&gt;&lt;property id=&quot;20300&quot; value=&quot;Slide 4 - &amp;quot;Telemedicine Definitions 2&amp;quot;&quot;/&gt;&lt;property id=&quot;20307&quot; value=&quot;284&quot;/&gt;&lt;property id=&quot;20309&quot; value=&quot;-1&quot;/&gt;&lt;/object&gt;&lt;object type=&quot;3&quot; unique_id=&quot;10008&quot;&gt;&lt;property id=&quot;20148&quot; value=&quot;5&quot;/&gt;&lt;property id=&quot;20300&quot; value=&quot;Slide 5 - &amp;quot;Telemedicine Definitions 3&amp;quot;&quot;/&gt;&lt;property id=&quot;20307&quot; value=&quot;283&quot;/&gt;&lt;property id=&quot;20309&quot; value=&quot;-1&quot;/&gt;&lt;/object&gt;&lt;object type=&quot;3&quot; unique_id=&quot;10009&quot;&gt;&lt;property id=&quot;20148&quot; value=&quot;5&quot;/&gt;&lt;property id=&quot;20300&quot; value=&quot;Slide 6 - &amp;quot;Telemedicine or Telehealth?&amp;quot;&quot;/&gt;&lt;property id=&quot;20307&quot; value=&quot;260&quot;/&gt;&lt;property id=&quot;20309&quot; value=&quot;-1&quot;/&gt;&lt;/object&gt;&lt;object type=&quot;3&quot; unique_id=&quot;10010&quot;&gt;&lt;property id=&quot;20148&quot; value=&quot;5&quot;/&gt;&lt;property id=&quot;20300&quot; value=&quot;Slide 7 - &amp;quot;Telemedicine or Telehealth? 2&amp;quot;&quot;/&gt;&lt;property id=&quot;20307&quot; value=&quot;285&quot;/&gt;&lt;property id=&quot;20309&quot; value=&quot;-1&quot;/&gt;&lt;/object&gt;&lt;object type=&quot;3&quot; unique_id=&quot;10011&quot;&gt;&lt;property id=&quot;20148&quot; value=&quot;5&quot;/&gt;&lt;property id=&quot;20300&quot; value=&quot;Slide 8 - &amp;quot;History of Telemedicine:&amp;#x0D;&amp;#x0A;Early 20th Century&amp;quot;&quot;/&gt;&lt;property id=&quot;20307&quot; value=&quot;265&quot;/&gt;&lt;property id=&quot;20309&quot; value=&quot;-1&quot;/&gt;&lt;/object&gt;&lt;object type=&quot;3&quot; unique_id=&quot;10013&quot;&gt;&lt;property id=&quot;20148&quot; value=&quot;5&quot;/&gt;&lt;property id=&quot;20300&quot; value=&quot;Slide 10 - &amp;quot;History of Telemedicine:&amp;#x0D;&amp;#x0A;Mid 20th Century 3&amp;quot;&quot;/&gt;&lt;property id=&quot;20307&quot; value=&quot;268&quot;/&gt;&lt;property id=&quot;20309&quot; value=&quot;-1&quot;/&gt;&lt;/object&gt;&lt;object type=&quot;3&quot; unique_id=&quot;10014&quot;&gt;&lt;property id=&quot;20148&quot; value=&quot;5&quot;/&gt;&lt;property id=&quot;20300&quot; value=&quot;Slide 11 - &amp;quot;History of Telemedicine:&amp;#x0D;&amp;#x0A;Mid 20th Century 4&amp;quot;&quot;/&gt;&lt;property id=&quot;20307&quot; value=&quot;270&quot;/&gt;&lt;property id=&quot;20309&quot; value=&quot;-1&quot;/&gt;&lt;/object&gt;&lt;object type=&quot;3&quot; unique_id=&quot;10015&quot;&gt;&lt;property id=&quot;20148&quot; value=&quot;5&quot;/&gt;&lt;property id=&quot;20300&quot; value=&quot;Slide 12 - &amp;quot;Telemedicine History Continues&amp;quot;&quot;/&gt;&lt;property id=&quot;20307&quot; value=&quot;271&quot;/&gt;&lt;property id=&quot;20309&quot; value=&quot;-1&quot;/&gt;&lt;/object&gt;&lt;object type=&quot;3&quot; unique_id=&quot;10016&quot;&gt;&lt;property id=&quot;20148&quot; value=&quot;5&quot;/&gt;&lt;property id=&quot;20300&quot; value=&quot;Slide 13 - &amp;quot;Telemedicine History Continues 2&amp;quot;&quot;/&gt;&lt;property id=&quot;20307&quot; value=&quot;287&quot;/&gt;&lt;property id=&quot;20309&quot; value=&quot;-1&quot;/&gt;&lt;/object&gt;&lt;object type=&quot;3&quot; unique_id=&quot;10017&quot;&gt;&lt;property id=&quot;20148&quot; value=&quot;5&quot;/&gt;&lt;property id=&quot;20300&quot; value=&quot;Slide 14 - &amp;quot;Telemedicine History Continues 3&amp;quot;&quot;/&gt;&lt;property id=&quot;20307&quot; value=&quot;288&quot;/&gt;&lt;property id=&quot;20309&quot; value=&quot;-1&quot;/&gt;&lt;/object&gt;&lt;object type=&quot;3&quot; unique_id=&quot;10018&quot;&gt;&lt;property id=&quot;20148&quot; value=&quot;5&quot;/&gt;&lt;property id=&quot;20300&quot; value=&quot;Slide 15 - &amp;quot;Telemedicine History Continues 4&amp;quot;&quot;/&gt;&lt;property id=&quot;20307&quot; value=&quot;286&quot;/&gt;&lt;property id=&quot;20309&quot; value=&quot;-1&quot;/&gt;&lt;/object&gt;&lt;object type=&quot;3&quot; unique_id=&quot;10019&quot;&gt;&lt;property id=&quot;20148&quot; value=&quot;5&quot;/&gt;&lt;property id=&quot;20300&quot; value=&quot;Slide 16 - &amp;quot;Telemedicine Report to &amp;#x0D;&amp;#x0A;Congress 1997&amp;quot;&quot;/&gt;&lt;property id=&quot;20307&quot; value=&quot;273&quot;/&gt;&lt;property id=&quot;20309&quot; value=&quot;-1&quot;/&gt;&lt;/object&gt;&lt;object type=&quot;3&quot; unique_id=&quot;10020&quot;&gt;&lt;property id=&quot;20148&quot; value=&quot;5&quot;/&gt;&lt;property id=&quot;20300&quot; value=&quot;Slide 17 - &amp;quot;Telemedicine Report to &amp;#x0D;&amp;#x0A;Congress (Updated in 2001)&amp;quot;&quot;/&gt;&lt;property id=&quot;20307&quot; value=&quot;289&quot;/&gt;&lt;property id=&quot;20309&quot; value=&quot;-1&quot;/&gt;&lt;/object&gt;&lt;object type=&quot;3&quot; unique_id=&quot;10022&quot;&gt;&lt;property id=&quot;20148&quot; value=&quot;5&quot;/&gt;&lt;property id=&quot;20300&quot; value=&quot;Slide 21 - &amp;quot;Likely Future Developments&amp;quot;&quot;/&gt;&lt;property id=&quot;20307&quot; value=&quot;276&quot;/&gt;&lt;property id=&quot;20309&quot; value=&quot;-1&quot;/&gt;&lt;/object&gt;&lt;object type=&quot;3&quot; unique_id=&quot;10024&quot;&gt;&lt;property id=&quot;20148&quot; value=&quot;5&quot;/&gt;&lt;property id=&quot;20300&quot; value=&quot;Slide 18 - &amp;quot;Current Major Applications&amp;quot;&quot;/&gt;&lt;property id=&quot;20307&quot; value=&quot;291&quot;/&gt;&lt;property id=&quot;20309&quot; value=&quot;-1&quot;/&gt;&lt;/object&gt;&lt;object type=&quot;3&quot; unique_id=&quot;10026&quot;&gt;&lt;property id=&quot;20148&quot; value=&quot;5&quot;/&gt;&lt;property id=&quot;20300&quot; value=&quot;Slide 19 - &amp;quot;Current Major Applications 2&amp;quot;&quot;/&gt;&lt;property id=&quot;20307&quot; value=&quot;293&quot;/&gt;&lt;property id=&quot;20309&quot; value=&quot;-1&quot;/&gt;&lt;/object&gt;&lt;object type=&quot;3&quot; unique_id=&quot;10027&quot;&gt;&lt;property id=&quot;20148&quot; value=&quot;5&quot;/&gt;&lt;property id=&quot;20300&quot; value=&quot;Slide 20 - &amp;quot;Current Major Applications 3&amp;quot;&quot;/&gt;&lt;property id=&quot;20307&quot; value=&quot;292&quot;/&gt;&lt;property id=&quot;20309&quot; value=&quot;-1&quot;/&gt;&lt;/object&gt;&lt;object type=&quot;3&quot; unique_id=&quot;11935&quot;&gt;&lt;property id=&quot;20148&quot; value=&quot;5&quot;/&gt;&lt;property id=&quot;20300&quot; value=&quot;Slide 1 - &amp;quot;History of Health Information Technology in the U.S.&amp;quot;&quot;/&gt;&lt;property id=&quot;20307&quot; value=&quot;295&quot;/&gt;&lt;property id=&quot;20309&quot; value=&quot;-1&quot;/&gt;&lt;/object&gt;&lt;object type=&quot;3&quot; unique_id=&quot;11936&quot;&gt;&lt;property id=&quot;20148&quot; value=&quot;5&quot;/&gt;&lt;property id=&quot;20300&quot; value=&quot;Slide 2 - &amp;quot;History of Telemedicine&amp;#x0D;&amp;#x0A;Learning Objectives&amp;quot;&quot;/&gt;&lt;property id=&quot;20307&quot; value=&quot;296&quot;/&gt;&lt;property id=&quot;20309&quot; value=&quot;-1&quot;/&gt;&lt;/object&gt;&lt;object type=&quot;3&quot; unique_id=&quot;11938&quot;&gt;&lt;property id=&quot;20148&quot; value=&quot;5&quot;/&gt;&lt;property id=&quot;20300&quot; value=&quot;Slide 22 - &amp;quot;History of Telemedicine&amp;#x0D;&amp;#x0A;Summary &amp;quot;&quot;/&gt;&lt;property id=&quot;20307&quot; value=&quot;298&quot;/&gt;&lt;property id=&quot;20309&quot; value=&quot;-1&quot;/&gt;&lt;/object&gt;&lt;object type=&quot;3&quot; unique_id=&quot;11939&quot;&gt;&lt;property id=&quot;20148&quot; value=&quot;5&quot;/&gt;&lt;property id=&quot;20300&quot; value=&quot;Slide 24 - &amp;quot;History of Telemedicine&amp;#x0D;&amp;#x0A;References 2&amp;quot;&quot;/&gt;&lt;property id=&quot;20307&quot; value=&quot;299&quot;/&gt;&lt;property id=&quot;20309&quot; value=&quot;-1&quot;/&gt;&lt;/object&gt;&lt;object type=&quot;3&quot; unique_id=&quot;11945&quot;&gt;&lt;property id=&quot;20148&quot; value=&quot;5&quot;/&gt;&lt;property id=&quot;20300&quot; value=&quot;Slide 9 - &amp;quot;History of Telemedicine:&amp;#x0D;&amp;#x0A;Early 20th Century 2&amp;quot;&quot;/&gt;&lt;property id=&quot;20307&quot; value=&quot;301&quot;/&gt;&lt;property id=&quot;20309&quot; value=&quot;-1&quot;/&gt;&lt;/object&gt;&lt;object type=&quot;3&quot; unique_id=&quot;11979&quot;&gt;&lt;property id=&quot;20148&quot; value=&quot;5&quot;/&gt;&lt;property id=&quot;20300&quot; value=&quot;Slide 23 - &amp;quot;History of Telemedicine&amp;#x0D;&amp;#x0A;References&amp;quot;&quot;/&gt;&lt;property id=&quot;20307&quot; value=&quot;302&quot;/&gt;&lt;property id=&quot;20309&quot; value=&quot;-1&quot;/&gt;&lt;/object&gt;&lt;object type=&quot;3&quot; unique_id=&quot;11984&quot;&gt;&lt;property id=&quot;20148&quot; value=&quot;5&quot;/&gt;&lt;property id=&quot;20300&quot; value=&quot;Slide 25 - &amp;quot;History of Health IT in the US&amp;#x0D;&amp;#x0A;History of Telemedicine&amp;quot;&quot;/&gt;&lt;property id=&quot;20307&quot; value=&quot;303&quot;/&gt;&lt;/object&gt;&lt;/object&gt;&lt;object type=&quot;10&quot; unique_id=&quot;10149&quot;&gt;&lt;object type=&quot;11&quot; unique_id=&quot;10150&quot;&gt;&lt;property id=&quot;20180&quot; value=&quot;1&quot;/&gt;&lt;property id=&quot;20181&quot; value=&quot;1&quot;/&gt;&lt;property id=&quot;20182&quot; value=&quot;0&quot;/&gt;&lt;property id=&quot;20183&quot; value=&quot;1&quot;/&gt;&lt;/object&gt;&lt;object type=&quot;12&quot; unique_id=&quot;10152&quot;&gt;&lt;/object&gt;&lt;/object&gt;&lt;object type=&quot;4&quot; unique_id=&quot;10151&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E14BB7-3D47-4276-8225-00B8FA364C48}">
  <ds:schemaRefs>
    <ds:schemaRef ds:uri="http://schemas.microsoft.com/office/2006/metadata/longProperties"/>
  </ds:schemaRefs>
</ds:datastoreItem>
</file>

<file path=customXml/itemProps2.xml><?xml version="1.0" encoding="utf-8"?>
<ds:datastoreItem xmlns:ds="http://schemas.openxmlformats.org/officeDocument/2006/customXml" ds:itemID="{E8972536-7171-41E7-9C6D-4D3FC74064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A35FABE-AFC5-4DE8-8B03-040EBABFA635}">
  <ds:schemaRefs>
    <ds:schemaRef ds:uri="http://schemas.microsoft.com/office/2006/metadata/properties"/>
    <ds:schemaRef ds:uri="http://purl.org/dc/terms/"/>
    <ds:schemaRef ds:uri="26839647-32cc-4e8d-ac64-5cb1d6f9c044"/>
    <ds:schemaRef ds:uri="http://schemas.microsoft.com/office/2006/documentManagement/types"/>
    <ds:schemaRef ds:uri="http://www.w3.org/XML/1998/namespace"/>
    <ds:schemaRef ds:uri="http://purl.org/dc/elements/1.1/"/>
    <ds:schemaRef ds:uri="http://purl.org/dc/dcmitype/"/>
    <ds:schemaRef ds:uri="http://schemas.openxmlformats.org/package/2006/metadata/core-properties"/>
    <ds:schemaRef ds:uri="http://schemas.microsoft.com/office/infopath/2007/PartnerControls"/>
  </ds:schemaRefs>
</ds:datastoreItem>
</file>

<file path=customXml/itemProps4.xml><?xml version="1.0" encoding="utf-8"?>
<ds:datastoreItem xmlns:ds="http://schemas.openxmlformats.org/officeDocument/2006/customXml" ds:itemID="{2DF681D2-8A00-4FD3-890C-2771114C8E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2010</TotalTime>
  <Words>2700</Words>
  <Application>Microsoft Office PowerPoint</Application>
  <PresentationFormat>On-screen Show (4:3)</PresentationFormat>
  <Paragraphs>232</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ONC-Template-FINAL DRAFT</vt:lpstr>
      <vt:lpstr>History of Health Information Technology in the U.S.</vt:lpstr>
      <vt:lpstr>History of Telemedicine Learning Objectives</vt:lpstr>
      <vt:lpstr>Telemedicine Definitions</vt:lpstr>
      <vt:lpstr>Telemedicine Definitions 2</vt:lpstr>
      <vt:lpstr>Telemedicine Definitions 3</vt:lpstr>
      <vt:lpstr>Telemedicine or Telehealth?</vt:lpstr>
      <vt:lpstr>Telemedicine or Telehealth? 2</vt:lpstr>
      <vt:lpstr>History of Telemedicine: Early 20th Century</vt:lpstr>
      <vt:lpstr>History of Telemedicine: Early 20th Century 2</vt:lpstr>
      <vt:lpstr>History of Telemedicine: Mid 20th Century 3</vt:lpstr>
      <vt:lpstr>History of Telemedicine: Mid 20th Century 4</vt:lpstr>
      <vt:lpstr>Telemedicine History Continues</vt:lpstr>
      <vt:lpstr>Telemedicine History Continues 2</vt:lpstr>
      <vt:lpstr>Telemedicine History Continues 3</vt:lpstr>
      <vt:lpstr>Telemedicine History Continues 4</vt:lpstr>
      <vt:lpstr>Telemedicine Report to  Congress 1997</vt:lpstr>
      <vt:lpstr>Telemedicine Report to  Congress (Updated in 2001)</vt:lpstr>
      <vt:lpstr>Current Major Applications</vt:lpstr>
      <vt:lpstr>Current Major Applications 2</vt:lpstr>
      <vt:lpstr>Current Major Applications 3</vt:lpstr>
      <vt:lpstr>Likely Future Developments</vt:lpstr>
      <vt:lpstr>History of Telemedicine Summary </vt:lpstr>
      <vt:lpstr>History of Telemedicine References</vt:lpstr>
      <vt:lpstr>History of Telemedicine References 2</vt:lpstr>
      <vt:lpstr>History of Health IT in the US History of Telemedicine</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comp5_unit13_lecture_slides.ppt</dc:title>
  <dc:subject>"History of Health Information Technology in the U.S.: History of Telemedicine"</dc:subject>
  <dc:creator>The University of Alabama at Birmingham</dc:creator>
  <cp:lastModifiedBy>admin</cp:lastModifiedBy>
  <cp:revision>229</cp:revision>
  <dcterms:created xsi:type="dcterms:W3CDTF">2010-09-09T05:49:20Z</dcterms:created>
  <dcterms:modified xsi:type="dcterms:W3CDTF">2017-06-26T16:42:25Z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