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30" r:id="rId4"/>
  </p:sldMasterIdLst>
  <p:notesMasterIdLst>
    <p:notesMasterId r:id="rId39"/>
  </p:notesMasterIdLst>
  <p:handoutMasterIdLst>
    <p:handoutMasterId r:id="rId40"/>
  </p:handoutMasterIdLst>
  <p:sldIdLst>
    <p:sldId id="256" r:id="rId5"/>
    <p:sldId id="257" r:id="rId6"/>
    <p:sldId id="272" r:id="rId7"/>
    <p:sldId id="273" r:id="rId8"/>
    <p:sldId id="274" r:id="rId9"/>
    <p:sldId id="275" r:id="rId10"/>
    <p:sldId id="276" r:id="rId11"/>
    <p:sldId id="277" r:id="rId12"/>
    <p:sldId id="278" r:id="rId13"/>
    <p:sldId id="279" r:id="rId14"/>
    <p:sldId id="280" r:id="rId15"/>
    <p:sldId id="281" r:id="rId16"/>
    <p:sldId id="283" r:id="rId17"/>
    <p:sldId id="284" r:id="rId18"/>
    <p:sldId id="282" r:id="rId19"/>
    <p:sldId id="285" r:id="rId20"/>
    <p:sldId id="286" r:id="rId21"/>
    <p:sldId id="287" r:id="rId22"/>
    <p:sldId id="288" r:id="rId23"/>
    <p:sldId id="289" r:id="rId24"/>
    <p:sldId id="290" r:id="rId25"/>
    <p:sldId id="294" r:id="rId26"/>
    <p:sldId id="293" r:id="rId27"/>
    <p:sldId id="292" r:id="rId28"/>
    <p:sldId id="291" r:id="rId29"/>
    <p:sldId id="295" r:id="rId30"/>
    <p:sldId id="299" r:id="rId31"/>
    <p:sldId id="298" r:id="rId32"/>
    <p:sldId id="297" r:id="rId33"/>
    <p:sldId id="296" r:id="rId34"/>
    <p:sldId id="270" r:id="rId35"/>
    <p:sldId id="267" r:id="rId36"/>
    <p:sldId id="300" r:id="rId37"/>
    <p:sldId id="301" r:id="rId38"/>
  </p:sldIdLst>
  <p:sldSz cx="9144000" cy="6858000" type="screen4x3"/>
  <p:notesSz cx="9144000" cy="6858000"/>
  <p:custDataLst>
    <p:tags r:id="rId4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06" autoAdjust="0"/>
    <p:restoredTop sz="69188" autoAdjust="0"/>
  </p:normalViewPr>
  <p:slideViewPr>
    <p:cSldViewPr showGuides="1">
      <p:cViewPr>
        <p:scale>
          <a:sx n="75" d="100"/>
          <a:sy n="75" d="100"/>
        </p:scale>
        <p:origin x="470" y="667"/>
      </p:cViewPr>
      <p:guideLst>
        <p:guide orient="horz" pos="2160"/>
        <p:guide pos="2880"/>
      </p:guideLst>
    </p:cSldViewPr>
  </p:slideViewPr>
  <p:outlineViewPr>
    <p:cViewPr>
      <p:scale>
        <a:sx n="33" d="100"/>
        <a:sy n="33" d="100"/>
      </p:scale>
      <p:origin x="0" y="-22420"/>
    </p:cViewPr>
  </p:outlineViewPr>
  <p:notesTextViewPr>
    <p:cViewPr>
      <p:scale>
        <a:sx n="100" d="100"/>
        <a:sy n="100" d="100"/>
      </p:scale>
      <p:origin x="0" y="0"/>
    </p:cViewPr>
  </p:notesTextViewPr>
  <p:sorterViewPr>
    <p:cViewPr>
      <p:scale>
        <a:sx n="100" d="100"/>
        <a:sy n="100" d="100"/>
      </p:scale>
      <p:origin x="0" y="858"/>
    </p:cViewPr>
  </p:sorterViewPr>
  <p:notesViewPr>
    <p:cSldViewPr showGuides="1">
      <p:cViewPr varScale="1">
        <p:scale>
          <a:sx n="71" d="100"/>
          <a:sy n="71" d="100"/>
        </p:scale>
        <p:origin x="-68" y="-171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E7EAAA66-92D4-480B-A38A-B6058F337BBE}" type="datetimeFigureOut">
              <a:rPr lang="en-US"/>
              <a:pPr>
                <a:defRPr/>
              </a:pPr>
              <a:t>6/26/2017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E4B2E018-4AE9-4D0D-817C-66646F59375F}" type="slidenum">
              <a:rPr lang="en-US" altLang="en-US"/>
              <a:pPr/>
              <a:t>‹#›</a:t>
            </a:fld>
            <a:endParaRPr lang="en-US" altLang="en-US"/>
          </a:p>
        </p:txBody>
      </p:sp>
    </p:spTree>
    <p:extLst>
      <p:ext uri="{BB962C8B-B14F-4D97-AF65-F5344CB8AC3E}">
        <p14:creationId xmlns:p14="http://schemas.microsoft.com/office/powerpoint/2010/main" val="348977829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240855A7-5E6D-44CB-99F7-5A99E99C279D}" type="datetimeFigureOut">
              <a:rPr lang="en-US"/>
              <a:pPr>
                <a:defRPr/>
              </a:pPr>
              <a:t>6/26/2017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6816A9CF-CF7D-4A28-8A5C-5DB470732347}" type="slidenum">
              <a:rPr lang="en-US" altLang="en-US"/>
              <a:pPr/>
              <a:t>‹#›</a:t>
            </a:fld>
            <a:endParaRPr lang="en-US" altLang="en-US"/>
          </a:p>
        </p:txBody>
      </p:sp>
    </p:spTree>
    <p:extLst>
      <p:ext uri="{BB962C8B-B14F-4D97-AF65-F5344CB8AC3E}">
        <p14:creationId xmlns:p14="http://schemas.microsoft.com/office/powerpoint/2010/main" val="205598127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Welcome to History of Health Information Technology in the U.S, History of Mobile Computing.  This unit focuses on the evolution of mobile computing in the practice of medicine. In this presentation, we focus on the use of mobile devices by physicians.  We recognize that other clinicians, and even patients, can benefit from using mobile devices to support care.  However, for the most part, patients and other clinicians are outside the scope of this presentation. </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43CAE9D4-6450-4F84-87B4-C2FFE9DA686E}" type="slidenum">
              <a:rPr lang="en-US" altLang="en-US"/>
              <a:pPr eaLnBrk="1" hangingPunct="1">
                <a:spcBef>
                  <a:spcPct val="0"/>
                </a:spcBef>
              </a:pPr>
              <a:t>1</a:t>
            </a:fld>
            <a:endParaRPr lang="en-US" altLang="en-US"/>
          </a:p>
        </p:txBody>
      </p:sp>
    </p:spTree>
    <p:extLst>
      <p:ext uri="{BB962C8B-B14F-4D97-AF65-F5344CB8AC3E}">
        <p14:creationId xmlns:p14="http://schemas.microsoft.com/office/powerpoint/2010/main" val="1872105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Just like needing to look up drug information, doctors and nurses may need access to medical reference material about a given condition or symptom.  This may include needing to look up the latest treatment recommendations for asthma, depression, or persistent cough.</a:t>
            </a:r>
          </a:p>
          <a:p>
            <a:pPr eaLnBrk="1" hangingPunct="1">
              <a:spcBef>
                <a:spcPct val="0"/>
              </a:spcBef>
            </a:pPr>
            <a:endParaRPr lang="en-US" altLang="en-US" smtClean="0"/>
          </a:p>
          <a:p>
            <a:endParaRPr lang="en-US" altLang="en-US"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7C039C1-4768-40A8-8AA1-ADB5D93FF132}"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31254410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very useful purpose for mobile devices is the ability to perform medical calculations.  Many drugs, especially for children or the elderly, need to be dosed according to the patient’s weight.  In such cases, having a handy calculator function can reduce the chances of errors.</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AB071CF-E25E-4980-AAFF-8837E3E65CF1}" type="slidenum">
              <a:rPr lang="en-US" altLang="en-US"/>
              <a:pPr eaLnBrk="1" hangingPunct="1">
                <a:spcBef>
                  <a:spcPct val="0"/>
                </a:spcBef>
              </a:pPr>
              <a:t>11</a:t>
            </a:fld>
            <a:endParaRPr lang="en-US" altLang="en-US"/>
          </a:p>
        </p:txBody>
      </p:sp>
    </p:spTree>
    <p:extLst>
      <p:ext uri="{BB962C8B-B14F-4D97-AF65-F5344CB8AC3E}">
        <p14:creationId xmlns:p14="http://schemas.microsoft.com/office/powerpoint/2010/main" val="3574593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Being able to access or document patient information, or at least access information, is also very beneficial when “on the go.”  Many times, patient lab reports or other information may not be physically available in the paper chart yet… but may be accessed electronically via a mobile device.</a:t>
            </a:r>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0CD3354-8452-41CE-A46D-6B2B87F1B18F}" type="slidenum">
              <a:rPr lang="en-US" altLang="en-US"/>
              <a:pPr eaLnBrk="1" hangingPunct="1">
                <a:spcBef>
                  <a:spcPct val="0"/>
                </a:spcBef>
              </a:pPr>
              <a:t>12</a:t>
            </a:fld>
            <a:endParaRPr lang="en-US" altLang="en-US"/>
          </a:p>
        </p:txBody>
      </p:sp>
    </p:spTree>
    <p:extLst>
      <p:ext uri="{BB962C8B-B14F-4D97-AF65-F5344CB8AC3E}">
        <p14:creationId xmlns:p14="http://schemas.microsoft.com/office/powerpoint/2010/main" val="38373568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Mobile devices can also provide guidance to clinicians about how to code a given patient encounter.  Coding is important  because, based on the level of difficultly, or amount of time a physician spends with a patient, a different code for billing purposes may be appropriate.  Without some algorithm or computational assistance, it is possible for the provider to under-code… resulting in less reimbursement than they are entitled to.</a:t>
            </a:r>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AE09CE0-EA10-4513-9E15-7ACF22D1C7A0}" type="slidenum">
              <a:rPr lang="en-US" altLang="en-US"/>
              <a:pPr eaLnBrk="1" hangingPunct="1">
                <a:spcBef>
                  <a:spcPct val="0"/>
                </a:spcBef>
              </a:pPr>
              <a:t>13</a:t>
            </a:fld>
            <a:endParaRPr lang="en-US" altLang="en-US"/>
          </a:p>
        </p:txBody>
      </p:sp>
    </p:spTree>
    <p:extLst>
      <p:ext uri="{BB962C8B-B14F-4D97-AF65-F5344CB8AC3E}">
        <p14:creationId xmlns:p14="http://schemas.microsoft.com/office/powerpoint/2010/main" val="3342326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 obviously simple function available on a mobile device is the calendar feature.  Physicians typically see many patients in a given day and being able to keep track of appointments is helpful.  After all, many of us use our smart phones for the exact same purpose.  </a:t>
            </a:r>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E68C5D8-41FB-42AD-B04D-0FFCD9950827}" type="slidenum">
              <a:rPr lang="en-US" altLang="en-US"/>
              <a:pPr eaLnBrk="1" hangingPunct="1">
                <a:spcBef>
                  <a:spcPct val="0"/>
                </a:spcBef>
              </a:pPr>
              <a:t>14</a:t>
            </a:fld>
            <a:endParaRPr lang="en-US" altLang="en-US"/>
          </a:p>
        </p:txBody>
      </p:sp>
    </p:spTree>
    <p:extLst>
      <p:ext uri="{BB962C8B-B14F-4D97-AF65-F5344CB8AC3E}">
        <p14:creationId xmlns:p14="http://schemas.microsoft.com/office/powerpoint/2010/main" val="28975613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Lastly, mobile devices can be used for clinical functions such as electronic prescribing.  Clearly, many clinical functions lend themselves well to the handheld device platform, but electronic prescribing is particularly useful when “pull down menus,” and preselected lists of drugs make prescribing from the point of care effortless.</a:t>
            </a:r>
          </a:p>
          <a:p>
            <a:pPr eaLnBrk="1" hangingPunct="1">
              <a:spcBef>
                <a:spcPct val="0"/>
              </a:spcBef>
            </a:pPr>
            <a:endParaRPr lang="en-US" altLang="en-US" smtClean="0"/>
          </a:p>
          <a:p>
            <a:pPr eaLnBrk="1" hangingPunct="1">
              <a:spcBef>
                <a:spcPct val="0"/>
              </a:spcBef>
            </a:pPr>
            <a:endParaRPr lang="en-US" altLang="en-US"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0FA4120-0BDC-4B20-A44E-BEF11ED3346F}" type="slidenum">
              <a:rPr lang="en-US" altLang="en-US"/>
              <a:pPr eaLnBrk="1" hangingPunct="1">
                <a:spcBef>
                  <a:spcPct val="0"/>
                </a:spcBef>
              </a:pPr>
              <a:t>15</a:t>
            </a:fld>
            <a:endParaRPr lang="en-US" altLang="en-US"/>
          </a:p>
        </p:txBody>
      </p:sp>
    </p:spTree>
    <p:extLst>
      <p:ext uri="{BB962C8B-B14F-4D97-AF65-F5344CB8AC3E}">
        <p14:creationId xmlns:p14="http://schemas.microsoft.com/office/powerpoint/2010/main" val="6913007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Now that we know some of the reasons that physicians may want to use mobile devices in health care settings, let’s examine their use of such devices.</a:t>
            </a:r>
          </a:p>
          <a:p>
            <a:pPr eaLnBrk="1" hangingPunct="1">
              <a:spcBef>
                <a:spcPct val="0"/>
              </a:spcBef>
            </a:pPr>
            <a:endParaRPr lang="en-US" altLang="en-US" smtClean="0"/>
          </a:p>
          <a:p>
            <a:pPr eaLnBrk="1" hangingPunct="1">
              <a:spcBef>
                <a:spcPct val="0"/>
              </a:spcBef>
            </a:pPr>
            <a:r>
              <a:rPr lang="en-US" altLang="en-US" smtClean="0"/>
              <a:t>In 1995, a small study of physicians in Michigan found that a high percentage of physicians would be interested in carrying a mobile device to support their clinical responsibilities.</a:t>
            </a: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E8AC585-23F2-4F2E-9E89-CFD2A60A419B}" type="slidenum">
              <a:rPr lang="en-US" altLang="en-US"/>
              <a:pPr eaLnBrk="1" hangingPunct="1">
                <a:spcBef>
                  <a:spcPct val="0"/>
                </a:spcBef>
              </a:pPr>
              <a:t>16</a:t>
            </a:fld>
            <a:endParaRPr lang="en-US" altLang="en-US"/>
          </a:p>
        </p:txBody>
      </p:sp>
    </p:spTree>
    <p:extLst>
      <p:ext uri="{BB962C8B-B14F-4D97-AF65-F5344CB8AC3E}">
        <p14:creationId xmlns:p14="http://schemas.microsoft.com/office/powerpoint/2010/main" val="4454605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 series of Harris Interactive surveys of US physicians, reported upon by Taylor and Leitman, found that the number of physicians using mobile devices increased from 15% in 1999 to 26% in 2001.  </a:t>
            </a:r>
          </a:p>
          <a:p>
            <a:pPr eaLnBrk="1" hangingPunct="1">
              <a:spcBef>
                <a:spcPct val="0"/>
              </a:spcBef>
            </a:pPr>
            <a:endParaRPr lang="en-US" altLang="en-US" smtClean="0"/>
          </a:p>
          <a:p>
            <a:pPr eaLnBrk="1" hangingPunct="1">
              <a:spcBef>
                <a:spcPct val="0"/>
              </a:spcBef>
            </a:pPr>
            <a:r>
              <a:rPr lang="en-US" altLang="en-US" smtClean="0"/>
              <a:t>Several other studies of specific physician groups in 2001 found higher rates of mobile device use among internists (47%) and the highest rate among residents– that is, physicians in training (75%)</a:t>
            </a:r>
          </a:p>
          <a:p>
            <a:endParaRPr lang="en-US" altLang="en-US" smtClean="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4EC17F6B-060D-48BD-9289-0C7934764E23}" type="slidenum">
              <a:rPr lang="en-US" altLang="en-US"/>
              <a:pPr eaLnBrk="1" hangingPunct="1">
                <a:spcBef>
                  <a:spcPct val="0"/>
                </a:spcBef>
              </a:pPr>
              <a:t>17</a:t>
            </a:fld>
            <a:endParaRPr lang="en-US" altLang="en-US"/>
          </a:p>
        </p:txBody>
      </p:sp>
    </p:spTree>
    <p:extLst>
      <p:ext uri="{BB962C8B-B14F-4D97-AF65-F5344CB8AC3E}">
        <p14:creationId xmlns:p14="http://schemas.microsoft.com/office/powerpoint/2010/main" val="502346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By 2005, authors Menachemi and Brooks reported that 37% of physicians in Florida were using mobile devices to support clinical care.</a:t>
            </a:r>
          </a:p>
          <a:p>
            <a:pPr eaLnBrk="1" hangingPunct="1">
              <a:spcBef>
                <a:spcPct val="0"/>
              </a:spcBef>
            </a:pPr>
            <a:endParaRPr lang="en-US" altLang="en-US" smtClean="0"/>
          </a:p>
          <a:p>
            <a:pPr eaLnBrk="1" hangingPunct="1">
              <a:spcBef>
                <a:spcPct val="0"/>
              </a:spcBef>
            </a:pPr>
            <a:r>
              <a:rPr lang="en-US" altLang="en-US" smtClean="0"/>
              <a:t>Today, the overall rate is even higher.  But we are certainly not at the level of interest in mobile devices reported in 1995.</a:t>
            </a:r>
          </a:p>
          <a:p>
            <a:endParaRPr lang="en-US" altLang="en-US"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ED6405A-C35A-4619-B43E-5FDD229BB567}" type="slidenum">
              <a:rPr lang="en-US" altLang="en-US"/>
              <a:pPr eaLnBrk="1" hangingPunct="1">
                <a:spcBef>
                  <a:spcPct val="0"/>
                </a:spcBef>
              </a:pPr>
              <a:t>18</a:t>
            </a:fld>
            <a:endParaRPr lang="en-US" altLang="en-US"/>
          </a:p>
        </p:txBody>
      </p:sp>
    </p:spTree>
    <p:extLst>
      <p:ext uri="{BB962C8B-B14F-4D97-AF65-F5344CB8AC3E}">
        <p14:creationId xmlns:p14="http://schemas.microsoft.com/office/powerpoint/2010/main" val="26677607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So the main disconnect between the 90% of doctors who in 1995 said they would consider using a mobile device– and the 37% in 2005 who actually did… has something to do with the drawbacks of early devices.</a:t>
            </a:r>
          </a:p>
          <a:p>
            <a:pPr eaLnBrk="1" hangingPunct="1">
              <a:spcBef>
                <a:spcPct val="0"/>
              </a:spcBef>
            </a:pPr>
            <a:endParaRPr lang="en-US" altLang="en-US" smtClean="0"/>
          </a:p>
          <a:p>
            <a:pPr eaLnBrk="1" hangingPunct="1">
              <a:spcBef>
                <a:spcPct val="0"/>
              </a:spcBef>
            </a:pPr>
            <a:r>
              <a:rPr lang="en-US" altLang="en-US" smtClean="0"/>
              <a:t>We take for granted the fact that, today, our smart phones fit neatly in our pockets.  Earlier versions of these devices were not as sleek.  They were relative large compared to today’s pocket-sized computers.  In addition, early devices were slow and had little memory and ability to multitask… making them less desirable.</a:t>
            </a:r>
          </a:p>
          <a:p>
            <a:pPr eaLnBrk="1" hangingPunct="1">
              <a:spcBef>
                <a:spcPct val="0"/>
              </a:spcBef>
            </a:pPr>
            <a:endParaRPr lang="en-US" altLang="en-US" smtClean="0"/>
          </a:p>
          <a:p>
            <a:pPr eaLnBrk="1" hangingPunct="1">
              <a:spcBef>
                <a:spcPct val="0"/>
              </a:spcBef>
            </a:pPr>
            <a:r>
              <a:rPr lang="en-US" altLang="en-US" smtClean="0"/>
              <a:t>Another big issue was battery life.  For a busy clinician to find maximum use from a device, it needed to last all day on a single charge.  In the clinics, there is no time for the “down time” associated with needing to recharge batteries.  Early devices only lasted an hour or two with continuous usage… clearly not acceptable for an 8-10 hour shift.</a:t>
            </a:r>
          </a:p>
          <a:p>
            <a:pPr eaLnBrk="1" hangingPunct="1">
              <a:spcBef>
                <a:spcPct val="0"/>
              </a:spcBef>
            </a:pPr>
            <a:endParaRPr lang="en-US" altLang="en-US" smtClean="0"/>
          </a:p>
          <a:p>
            <a:pPr eaLnBrk="1" hangingPunct="1">
              <a:spcBef>
                <a:spcPct val="0"/>
              </a:spcBef>
            </a:pPr>
            <a:r>
              <a:rPr lang="en-US" altLang="en-US" smtClean="0"/>
              <a:t>Lastly, before the evolution of functional keyboards and other input mechanisms, early devices relied on poor handwriting recognition for data input.  This made early devices very cumbersome to use.</a:t>
            </a:r>
          </a:p>
          <a:p>
            <a:pPr eaLnBrk="1" hangingPunct="1">
              <a:spcBef>
                <a:spcPct val="0"/>
              </a:spcBef>
            </a:pPr>
            <a:endParaRPr lang="en-US" altLang="en-US" smtClean="0"/>
          </a:p>
          <a:p>
            <a:endParaRPr lang="en-US" altLang="en-US" smtClean="0"/>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D93A785-0812-4325-A083-F0519B7DEF73}" type="slidenum">
              <a:rPr lang="en-US" altLang="en-US"/>
              <a:pPr eaLnBrk="1" hangingPunct="1">
                <a:spcBef>
                  <a:spcPct val="0"/>
                </a:spcBef>
              </a:pPr>
              <a:t>19</a:t>
            </a:fld>
            <a:endParaRPr lang="en-US" altLang="en-US"/>
          </a:p>
        </p:txBody>
      </p:sp>
    </p:spTree>
    <p:extLst>
      <p:ext uri="{BB962C8B-B14F-4D97-AF65-F5344CB8AC3E}">
        <p14:creationId xmlns:p14="http://schemas.microsoft.com/office/powerpoint/2010/main" val="341474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t>The Objectives for this unit, History of Mobile Computing, are to:</a:t>
            </a:r>
          </a:p>
          <a:p>
            <a:pPr marL="171450" indent="-171450">
              <a:buFont typeface="Arial" pitchFamily="34" charset="0"/>
              <a:buChar char="•"/>
              <a:defRPr/>
            </a:pPr>
            <a:r>
              <a:rPr lang="en-US" dirty="0" smtClean="0"/>
              <a:t>Discuss the developments in mobile computing that have enabled portable computers to be used in healthcare settings</a:t>
            </a:r>
          </a:p>
          <a:p>
            <a:pPr marL="171450" indent="-171450">
              <a:buFont typeface="Arial" pitchFamily="34" charset="0"/>
              <a:buChar char="•"/>
              <a:defRPr/>
            </a:pPr>
            <a:r>
              <a:rPr lang="en-US" dirty="0" smtClean="0"/>
              <a:t>List the benefits of using mobile computers in the clinical setting, and discuss how these benefits have developed over time</a:t>
            </a:r>
          </a:p>
          <a:p>
            <a:pPr marL="171450" indent="-171450">
              <a:buFont typeface="Arial" pitchFamily="34" charset="0"/>
              <a:buChar char="•"/>
              <a:defRPr/>
            </a:pPr>
            <a:r>
              <a:rPr lang="en-US" dirty="0" smtClean="0"/>
              <a:t>Give examples of three applications for mobile computers in healthcare</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FB636E9-3C7F-439B-BB7B-B928F31F5E67}" type="slidenum">
              <a:rPr lang="en-US" altLang="en-US"/>
              <a:pPr eaLnBrk="1" hangingPunct="1">
                <a:spcBef>
                  <a:spcPct val="0"/>
                </a:spcBef>
              </a:pPr>
              <a:t>2</a:t>
            </a:fld>
            <a:endParaRPr lang="en-US" altLang="en-US"/>
          </a:p>
        </p:txBody>
      </p:sp>
    </p:spTree>
    <p:extLst>
      <p:ext uri="{BB962C8B-B14F-4D97-AF65-F5344CB8AC3E}">
        <p14:creationId xmlns:p14="http://schemas.microsoft.com/office/powerpoint/2010/main" val="27254217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Since then, modern devices have overcome most of the issues associated with slow processors, the inability to multi-task, insufficient battery life, and, of course, no longer relying on handwriting recognition.  </a:t>
            </a:r>
          </a:p>
          <a:p>
            <a:endParaRPr lang="en-US" altLang="en-US" smtClean="0"/>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F66480E-CDDC-4A6E-8DAE-37DD57D4EA5D}" type="slidenum">
              <a:rPr lang="en-US" altLang="en-US"/>
              <a:pPr eaLnBrk="1" hangingPunct="1">
                <a:spcBef>
                  <a:spcPct val="0"/>
                </a:spcBef>
              </a:pPr>
              <a:t>20</a:t>
            </a:fld>
            <a:endParaRPr lang="en-US" altLang="en-US"/>
          </a:p>
        </p:txBody>
      </p:sp>
    </p:spTree>
    <p:extLst>
      <p:ext uri="{BB962C8B-B14F-4D97-AF65-F5344CB8AC3E}">
        <p14:creationId xmlns:p14="http://schemas.microsoft.com/office/powerpoint/2010/main" val="1236425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Once physicians started using mobile devices at higher rates, researchers began documenting the benefits of this use.</a:t>
            </a:r>
          </a:p>
          <a:p>
            <a:pPr eaLnBrk="1" hangingPunct="1">
              <a:spcBef>
                <a:spcPct val="0"/>
              </a:spcBef>
            </a:pPr>
            <a:endParaRPr lang="en-US" altLang="en-US" smtClean="0"/>
          </a:p>
          <a:p>
            <a:pPr eaLnBrk="1" hangingPunct="1">
              <a:spcBef>
                <a:spcPct val="0"/>
              </a:spcBef>
            </a:pPr>
            <a:r>
              <a:rPr lang="en-US" altLang="en-US" smtClean="0"/>
              <a:t>In a review article by Lu et al. several benefits of using mobile devices were outlined.</a:t>
            </a:r>
          </a:p>
          <a:p>
            <a:pPr eaLnBrk="1" hangingPunct="1">
              <a:spcBef>
                <a:spcPct val="0"/>
              </a:spcBef>
            </a:pPr>
            <a:endParaRPr lang="en-US" altLang="en-US" smtClean="0"/>
          </a:p>
          <a:p>
            <a:pPr eaLnBrk="1" hangingPunct="1">
              <a:spcBef>
                <a:spcPct val="0"/>
              </a:spcBef>
            </a:pPr>
            <a:r>
              <a:rPr lang="en-US" altLang="en-US" smtClean="0"/>
              <a:t>The first benefit was in terms of cost savings.  Several researchers were able to calculate the cost savings associated with using mobile devices.  In some cases, the cost savings were significant. </a:t>
            </a:r>
          </a:p>
          <a:p>
            <a:endParaRPr lang="en-US" altLang="en-US"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B0A0C8F-E887-47EC-A752-AE3B477E7367}" type="slidenum">
              <a:rPr lang="en-US" altLang="en-US"/>
              <a:pPr eaLnBrk="1" hangingPunct="1">
                <a:spcBef>
                  <a:spcPct val="0"/>
                </a:spcBef>
              </a:pPr>
              <a:t>21</a:t>
            </a:fld>
            <a:endParaRPr lang="en-US" altLang="en-US"/>
          </a:p>
        </p:txBody>
      </p:sp>
    </p:spTree>
    <p:extLst>
      <p:ext uri="{BB962C8B-B14F-4D97-AF65-F5344CB8AC3E}">
        <p14:creationId xmlns:p14="http://schemas.microsoft.com/office/powerpoint/2010/main" val="17764684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Several researchers have found that mobile devices, especially if equipped with decision support tools, help clinicians better practice (and learn) evidence-based medicine.  It has also been shown that when clinicians incorporate the use of their mobile device with their patients (for example, showing the patient a diagram depicting their condition) patients are better able to understand what is wrong with them.</a:t>
            </a:r>
          </a:p>
          <a:p>
            <a:endParaRPr lang="en-US" altLang="en-US" smtClean="0"/>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AFE5892-1130-4BAD-BD49-DA462BB39CD3}" type="slidenum">
              <a:rPr lang="en-US" altLang="en-US"/>
              <a:pPr eaLnBrk="1" hangingPunct="1">
                <a:spcBef>
                  <a:spcPct val="0"/>
                </a:spcBef>
              </a:pPr>
              <a:t>22</a:t>
            </a:fld>
            <a:endParaRPr lang="en-US" altLang="en-US"/>
          </a:p>
        </p:txBody>
      </p:sp>
    </p:spTree>
    <p:extLst>
      <p:ext uri="{BB962C8B-B14F-4D97-AF65-F5344CB8AC3E}">
        <p14:creationId xmlns:p14="http://schemas.microsoft.com/office/powerpoint/2010/main" val="37479806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Being able to access information without having to run back to a centralized location makes clinical decision-making more efficient.  If you count up the times someone has to run back and forth from a desktop computer or to a reference library– that amount of wasted time could have been used to see another patient.</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BB607E5-E7EF-4E39-AC83-001258074C83}" type="slidenum">
              <a:rPr lang="en-US" altLang="en-US"/>
              <a:pPr eaLnBrk="1" hangingPunct="1">
                <a:spcBef>
                  <a:spcPct val="0"/>
                </a:spcBef>
              </a:pPr>
              <a:t>23</a:t>
            </a:fld>
            <a:endParaRPr lang="en-US" altLang="en-US"/>
          </a:p>
        </p:txBody>
      </p:sp>
    </p:spTree>
    <p:extLst>
      <p:ext uri="{BB962C8B-B14F-4D97-AF65-F5344CB8AC3E}">
        <p14:creationId xmlns:p14="http://schemas.microsoft.com/office/powerpoint/2010/main" val="40078075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discussed previously, utilizing medical calculators- or some other decision support tools such as pointing out drug interactions or contraindications can help prevent errors.</a:t>
            </a:r>
          </a:p>
          <a:p>
            <a:endParaRPr lang="en-US" altLang="en-US" smtClean="0"/>
          </a:p>
        </p:txBody>
      </p:sp>
      <p:sp>
        <p:nvSpPr>
          <p:cNvPr id="716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16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5E98269-368C-4853-AD13-9FD161582565}" type="slidenum">
              <a:rPr lang="en-US" altLang="en-US"/>
              <a:pPr eaLnBrk="1" hangingPunct="1">
                <a:spcBef>
                  <a:spcPct val="0"/>
                </a:spcBef>
              </a:pPr>
              <a:t>24</a:t>
            </a:fld>
            <a:endParaRPr lang="en-US" altLang="en-US"/>
          </a:p>
        </p:txBody>
      </p:sp>
    </p:spTree>
    <p:extLst>
      <p:ext uri="{BB962C8B-B14F-4D97-AF65-F5344CB8AC3E}">
        <p14:creationId xmlns:p14="http://schemas.microsoft.com/office/powerpoint/2010/main" val="18692047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Lastly, there is a growing body of literature that has found that the clinical outcomes of patients can be improved when their doctors have access to more, and more complete, information via a mobile device.  </a:t>
            </a:r>
          </a:p>
          <a:p>
            <a:endParaRPr lang="en-US" altLang="en-US" smtClean="0"/>
          </a:p>
        </p:txBody>
      </p:sp>
      <p:sp>
        <p:nvSpPr>
          <p:cNvPr id="727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27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393187A-19CE-4D69-97B3-0BC92D99242F}" type="slidenum">
              <a:rPr lang="en-US" altLang="en-US"/>
              <a:pPr eaLnBrk="1" hangingPunct="1">
                <a:spcBef>
                  <a:spcPct val="0"/>
                </a:spcBef>
              </a:pPr>
              <a:t>25</a:t>
            </a:fld>
            <a:endParaRPr lang="en-US" altLang="en-US"/>
          </a:p>
        </p:txBody>
      </p:sp>
    </p:spTree>
    <p:extLst>
      <p:ext uri="{BB962C8B-B14F-4D97-AF65-F5344CB8AC3E}">
        <p14:creationId xmlns:p14="http://schemas.microsoft.com/office/powerpoint/2010/main" val="19560121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So what are some physician characteristics associated with the use of a mobile device in medical practice?</a:t>
            </a:r>
          </a:p>
          <a:p>
            <a:pPr eaLnBrk="1" hangingPunct="1"/>
            <a:endParaRPr lang="en-US" altLang="en-US" smtClean="0"/>
          </a:p>
          <a:p>
            <a:pPr eaLnBrk="1" hangingPunct="1"/>
            <a:r>
              <a:rPr lang="en-US" altLang="en-US" smtClean="0"/>
              <a:t>First, not surprisingly, younger doctors are more likely to use mobile devices.  This is similar to the fact that younger people in society are more likely to use electronic gadgets in general.</a:t>
            </a:r>
          </a:p>
          <a:p>
            <a:endParaRPr lang="en-US" altLang="en-US" smtClean="0"/>
          </a:p>
        </p:txBody>
      </p:sp>
      <p:sp>
        <p:nvSpPr>
          <p:cNvPr id="737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37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AAFA6C8-9377-4DA4-B5D9-477A92048963}" type="slidenum">
              <a:rPr lang="en-US" altLang="en-US"/>
              <a:pPr eaLnBrk="1" hangingPunct="1">
                <a:spcBef>
                  <a:spcPct val="0"/>
                </a:spcBef>
              </a:pPr>
              <a:t>26</a:t>
            </a:fld>
            <a:endParaRPr lang="en-US" altLang="en-US"/>
          </a:p>
        </p:txBody>
      </p:sp>
    </p:spTree>
    <p:extLst>
      <p:ext uri="{BB962C8B-B14F-4D97-AF65-F5344CB8AC3E}">
        <p14:creationId xmlns:p14="http://schemas.microsoft.com/office/powerpoint/2010/main" val="2486161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Medical students and physician residents– doctors still in training– are also more likely to use mobile devices… but those in training tend to be younger as well.</a:t>
            </a:r>
          </a:p>
        </p:txBody>
      </p:sp>
      <p:sp>
        <p:nvSpPr>
          <p:cNvPr id="747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47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A1B2186-BCF0-43BC-9D14-78FB06BAEA40}" type="slidenum">
              <a:rPr lang="en-US" altLang="en-US"/>
              <a:pPr eaLnBrk="1" hangingPunct="1">
                <a:spcBef>
                  <a:spcPct val="0"/>
                </a:spcBef>
              </a:pPr>
              <a:t>27</a:t>
            </a:fld>
            <a:endParaRPr lang="en-US" altLang="en-US"/>
          </a:p>
        </p:txBody>
      </p:sp>
    </p:spTree>
    <p:extLst>
      <p:ext uri="{BB962C8B-B14F-4D97-AF65-F5344CB8AC3E}">
        <p14:creationId xmlns:p14="http://schemas.microsoft.com/office/powerpoint/2010/main" val="18337845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Many studies also found that there were no differences by gender in terms of whether males or females are more likely to use mobile devices in medical practice.</a:t>
            </a:r>
          </a:p>
          <a:p>
            <a:endParaRPr lang="en-US" altLang="en-US" smtClean="0"/>
          </a:p>
        </p:txBody>
      </p:sp>
      <p:sp>
        <p:nvSpPr>
          <p:cNvPr id="757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57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5F941B0-2343-4265-9032-7E9E3298BFFC}" type="slidenum">
              <a:rPr lang="en-US" altLang="en-US"/>
              <a:pPr eaLnBrk="1" hangingPunct="1">
                <a:spcBef>
                  <a:spcPct val="0"/>
                </a:spcBef>
              </a:pPr>
              <a:t>28</a:t>
            </a:fld>
            <a:endParaRPr lang="en-US" altLang="en-US"/>
          </a:p>
        </p:txBody>
      </p:sp>
    </p:spTree>
    <p:extLst>
      <p:ext uri="{BB962C8B-B14F-4D97-AF65-F5344CB8AC3E}">
        <p14:creationId xmlns:p14="http://schemas.microsoft.com/office/powerpoint/2010/main" val="343322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one particular study that focused on physicians in Florida, Menachemi and colleagues found that family physicians were not, overall, more likely to use a mobile device.  However, when they did, they utilized a more robust set of features. This may be because primary care physicians see a wide-range of patients, and for the device to be useful, it needs to have a lot of capabilities.</a:t>
            </a:r>
          </a:p>
          <a:p>
            <a:endParaRPr lang="en-US" altLang="en-US" smtClean="0"/>
          </a:p>
        </p:txBody>
      </p:sp>
      <p:sp>
        <p:nvSpPr>
          <p:cNvPr id="768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68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DA98A09-7E84-475F-A7C4-4A281E397D45}" type="slidenum">
              <a:rPr lang="en-US" altLang="en-US"/>
              <a:pPr eaLnBrk="1" hangingPunct="1">
                <a:spcBef>
                  <a:spcPct val="0"/>
                </a:spcBef>
              </a:pPr>
              <a:t>29</a:t>
            </a:fld>
            <a:endParaRPr lang="en-US" altLang="en-US"/>
          </a:p>
        </p:txBody>
      </p:sp>
    </p:spTree>
    <p:extLst>
      <p:ext uri="{BB962C8B-B14F-4D97-AF65-F5344CB8AC3E}">
        <p14:creationId xmlns:p14="http://schemas.microsoft.com/office/powerpoint/2010/main" val="545122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Gadgets are getting smaller.  Practically all electronic devices we use today are smaller, lighter, and more mobile than their predecessors.  Everything from cell phones, to GPS units, to personal music players, TV sets, and laptops are taking advantage of the miniaturization of electronic circuits, processors, and batteries.  </a:t>
            </a:r>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F32F0B7-3328-44A3-9B74-123DC3C24E24}" type="slidenum">
              <a:rPr lang="en-US" altLang="en-US"/>
              <a:pPr eaLnBrk="1" hangingPunct="1">
                <a:spcBef>
                  <a:spcPct val="0"/>
                </a:spcBef>
              </a:pPr>
              <a:t>3</a:t>
            </a:fld>
            <a:endParaRPr lang="en-US" altLang="en-US"/>
          </a:p>
        </p:txBody>
      </p:sp>
    </p:spTree>
    <p:extLst>
      <p:ext uri="{BB962C8B-B14F-4D97-AF65-F5344CB8AC3E}">
        <p14:creationId xmlns:p14="http://schemas.microsoft.com/office/powerpoint/2010/main" val="7041661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Lastly, one study found that doctors in urban settings were more likely than doctors in rural settings to report using a mobile device.  It is interesting to note that the relative inexpensiveness of mobile devices– and the lack of need for an IT infrastructure– makes the benefits of such a device applicable to rural and urban settings alike.</a:t>
            </a:r>
          </a:p>
          <a:p>
            <a:endParaRPr lang="en-US" altLang="en-US" smtClean="0"/>
          </a:p>
        </p:txBody>
      </p:sp>
      <p:sp>
        <p:nvSpPr>
          <p:cNvPr id="778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78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D36C4B7-47F6-4F1E-9F6A-18F0DD1CBF22}" type="slidenum">
              <a:rPr lang="en-US" altLang="en-US"/>
              <a:pPr eaLnBrk="1" hangingPunct="1">
                <a:spcBef>
                  <a:spcPct val="0"/>
                </a:spcBef>
              </a:pPr>
              <a:t>30</a:t>
            </a:fld>
            <a:endParaRPr lang="en-US" altLang="en-US"/>
          </a:p>
        </p:txBody>
      </p:sp>
    </p:spTree>
    <p:extLst>
      <p:ext uri="{BB962C8B-B14F-4D97-AF65-F5344CB8AC3E}">
        <p14:creationId xmlns:p14="http://schemas.microsoft.com/office/powerpoint/2010/main" val="29741924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the History of Mobile Computing. </a:t>
            </a:r>
          </a:p>
          <a:p>
            <a:pPr eaLnBrk="1" hangingPunct="1">
              <a:spcBef>
                <a:spcPct val="0"/>
              </a:spcBef>
            </a:pPr>
            <a:endParaRPr lang="en-US" altLang="en-US" smtClean="0"/>
          </a:p>
          <a:p>
            <a:r>
              <a:rPr lang="en-US" altLang="en-US" smtClean="0"/>
              <a:t>In summary, mobile devices were originally seen as a way to get medical software and access to reference material in the hands of clinicians without the need for  a robust health IT infrastructure.  Mobile devices were cheap, easy to use, and as their screens got clearer, and their batteries longer lasting– many physicians began using them in the medical practice.</a:t>
            </a:r>
          </a:p>
          <a:p>
            <a:endParaRPr lang="en-US" altLang="en-US" smtClean="0"/>
          </a:p>
          <a:p>
            <a:r>
              <a:rPr lang="en-US" altLang="en-US" smtClean="0"/>
              <a:t>As our health care system moves to ubiquitous EHR systems and universal health information exchange, it is likely that mobile devices will become networked computers able to access real-time information enabling improved decision making in the clinics.</a:t>
            </a:r>
          </a:p>
          <a:p>
            <a:endParaRPr lang="en-US" altLang="en-US" smtClean="0"/>
          </a:p>
        </p:txBody>
      </p:sp>
      <p:sp>
        <p:nvSpPr>
          <p:cNvPr id="788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88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5AB7D6D-3229-4D74-BAE9-9D0ACC086094}" type="slidenum">
              <a:rPr lang="en-US" altLang="en-US"/>
              <a:pPr eaLnBrk="1" hangingPunct="1">
                <a:spcBef>
                  <a:spcPct val="0"/>
                </a:spcBef>
              </a:pPr>
              <a:t>31</a:t>
            </a:fld>
            <a:endParaRPr lang="en-US" altLang="en-US"/>
          </a:p>
        </p:txBody>
      </p:sp>
    </p:spTree>
    <p:extLst>
      <p:ext uri="{BB962C8B-B14F-4D97-AF65-F5344CB8AC3E}">
        <p14:creationId xmlns:p14="http://schemas.microsoft.com/office/powerpoint/2010/main" val="32473905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798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98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0C1CA50-2C95-4A49-B0AC-7B40CBF07347}" type="slidenum">
              <a:rPr lang="en-US" altLang="en-US"/>
              <a:pPr eaLnBrk="1" hangingPunct="1">
                <a:spcBef>
                  <a:spcPct val="0"/>
                </a:spcBef>
              </a:pPr>
              <a:t>32</a:t>
            </a:fld>
            <a:endParaRPr lang="en-US" altLang="en-US"/>
          </a:p>
        </p:txBody>
      </p:sp>
    </p:spTree>
    <p:extLst>
      <p:ext uri="{BB962C8B-B14F-4D97-AF65-F5344CB8AC3E}">
        <p14:creationId xmlns:p14="http://schemas.microsoft.com/office/powerpoint/2010/main" val="14610574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809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809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8060D54-4D5F-4A9C-9481-8C1E1ECB76B5}" type="slidenum">
              <a:rPr lang="en-US" altLang="en-US"/>
              <a:pPr eaLnBrk="1" hangingPunct="1">
                <a:spcBef>
                  <a:spcPct val="0"/>
                </a:spcBef>
              </a:pPr>
              <a:t>33</a:t>
            </a:fld>
            <a:endParaRPr lang="en-US" altLang="en-US"/>
          </a:p>
        </p:txBody>
      </p:sp>
    </p:spTree>
    <p:extLst>
      <p:ext uri="{BB962C8B-B14F-4D97-AF65-F5344CB8AC3E}">
        <p14:creationId xmlns:p14="http://schemas.microsoft.com/office/powerpoint/2010/main" val="29157879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34</a:t>
            </a:fld>
            <a:endParaRPr lang="en-US" altLang="en-US">
              <a:solidFill>
                <a:prstClr val="black"/>
              </a:solidFill>
            </a:endParaRPr>
          </a:p>
        </p:txBody>
      </p:sp>
    </p:spTree>
    <p:extLst>
      <p:ext uri="{BB962C8B-B14F-4D97-AF65-F5344CB8AC3E}">
        <p14:creationId xmlns:p14="http://schemas.microsoft.com/office/powerpoint/2010/main" val="24801300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Smaller, portable computers made it more possible to incorporate their use in clinical settings where providers are constantly on the “go.”  Having to be tethered to a desktop computer makes using an electronic system very difficult at the point of care.</a:t>
            </a:r>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1D1CD6E-5C4D-4E14-9805-C192CFE734B5}" type="slidenum">
              <a:rPr lang="en-US" altLang="en-US"/>
              <a:pPr eaLnBrk="1" hangingPunct="1">
                <a:spcBef>
                  <a:spcPct val="0"/>
                </a:spcBef>
              </a:pPr>
              <a:t>4</a:t>
            </a:fld>
            <a:endParaRPr lang="en-US" altLang="en-US"/>
          </a:p>
        </p:txBody>
      </p:sp>
    </p:spTree>
    <p:extLst>
      <p:ext uri="{BB962C8B-B14F-4D97-AF65-F5344CB8AC3E}">
        <p14:creationId xmlns:p14="http://schemas.microsoft.com/office/powerpoint/2010/main" val="312795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the context of this lecture, when we refer to mobile devices, we are talking about handheld computers</a:t>
            </a:r>
            <a:r>
              <a:rPr lang="en-US" altLang="en-US" smtClean="0">
                <a:solidFill>
                  <a:srgbClr val="FF0000"/>
                </a:solidFill>
              </a:rPr>
              <a:t>, tablets, </a:t>
            </a:r>
            <a:r>
              <a:rPr lang="en-US" altLang="en-US" smtClean="0"/>
              <a:t>smart phones, etc.  Basically, any device that allows doctors or nurses the ability to access information, or software applications, wherever they are.</a:t>
            </a:r>
          </a:p>
          <a:p>
            <a:endParaRPr lang="en-US" altLang="en-US"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3D2548C9-345C-483D-A112-13DF59A3778E}" type="slidenum">
              <a:rPr lang="en-US" altLang="en-US"/>
              <a:pPr eaLnBrk="1" hangingPunct="1">
                <a:spcBef>
                  <a:spcPct val="0"/>
                </a:spcBef>
              </a:pPr>
              <a:t>5</a:t>
            </a:fld>
            <a:endParaRPr lang="en-US" altLang="en-US"/>
          </a:p>
        </p:txBody>
      </p:sp>
    </p:spTree>
    <p:extLst>
      <p:ext uri="{BB962C8B-B14F-4D97-AF65-F5344CB8AC3E}">
        <p14:creationId xmlns:p14="http://schemas.microsoft.com/office/powerpoint/2010/main" val="888323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In 1993, Apple corporation launched the Newton Message Pad.  A device that was clearly ahead of its time – because it resembles the more popular devices in use today.  Even though it wasn’t very popular, the Newton’s release marked the beginning of the mobile computing era.</a:t>
            </a:r>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38DF5CD-27DF-470F-8819-3A2BABB957EB}" type="slidenum">
              <a:rPr lang="en-US" altLang="en-US"/>
              <a:pPr eaLnBrk="1" hangingPunct="1">
                <a:spcBef>
                  <a:spcPct val="0"/>
                </a:spcBef>
              </a:pPr>
              <a:t>6</a:t>
            </a:fld>
            <a:endParaRPr lang="en-US" altLang="en-US"/>
          </a:p>
        </p:txBody>
      </p:sp>
    </p:spTree>
    <p:extLst>
      <p:ext uri="{BB962C8B-B14F-4D97-AF65-F5344CB8AC3E}">
        <p14:creationId xmlns:p14="http://schemas.microsoft.com/office/powerpoint/2010/main" val="2198635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It took almost a decade until the growth of mobile devices, such as the original Newton, began selling at a significant pace.  Devices including the Palm Pilot, the Sony Clie, and other popular devices of the early to mid 2000’s were experiencing 17.8% annual increases in sales.  </a:t>
            </a:r>
          </a:p>
          <a:p>
            <a:pPr eaLnBrk="1" hangingPunct="1">
              <a:spcBef>
                <a:spcPct val="0"/>
              </a:spcBef>
            </a:pPr>
            <a:endParaRPr lang="en-US" altLang="en-US" smtClean="0"/>
          </a:p>
          <a:p>
            <a:endParaRPr lang="en-US" altLang="en-US"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AB6A59C-56AD-4389-8746-FB7005F21ED4}" type="slidenum">
              <a:rPr lang="en-US" altLang="en-US"/>
              <a:pPr eaLnBrk="1" hangingPunct="1">
                <a:spcBef>
                  <a:spcPct val="0"/>
                </a:spcBef>
              </a:pPr>
              <a:t>7</a:t>
            </a:fld>
            <a:endParaRPr lang="en-US" altLang="en-US"/>
          </a:p>
        </p:txBody>
      </p:sp>
    </p:spTree>
    <p:extLst>
      <p:ext uri="{BB962C8B-B14F-4D97-AF65-F5344CB8AC3E}">
        <p14:creationId xmlns:p14="http://schemas.microsoft.com/office/powerpoint/2010/main" val="4076767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By 2009, 17 million mobile devices were being sold worldwide… annually.  If I had to guess, many of you listening to this presentation probably own an iPhone, or some other similar device.  Clearly, mobile devices are increasingly very common.</a:t>
            </a:r>
          </a:p>
          <a:p>
            <a:pPr eaLnBrk="1" hangingPunct="1">
              <a:spcBef>
                <a:spcPct val="0"/>
              </a:spcBef>
            </a:pPr>
            <a:endParaRPr lang="en-US" altLang="en-US" smtClean="0"/>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7C4BB64-F761-4335-913E-020A6DD64E41}" type="slidenum">
              <a:rPr lang="en-US" altLang="en-US"/>
              <a:pPr eaLnBrk="1" hangingPunct="1">
                <a:spcBef>
                  <a:spcPct val="0"/>
                </a:spcBef>
              </a:pPr>
              <a:t>8</a:t>
            </a:fld>
            <a:endParaRPr lang="en-US" altLang="en-US"/>
          </a:p>
        </p:txBody>
      </p:sp>
    </p:spTree>
    <p:extLst>
      <p:ext uri="{BB962C8B-B14F-4D97-AF65-F5344CB8AC3E}">
        <p14:creationId xmlns:p14="http://schemas.microsoft.com/office/powerpoint/2010/main" val="129899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So, what type of software would be helpful on a physician’s mobile device?</a:t>
            </a:r>
          </a:p>
          <a:p>
            <a:pPr eaLnBrk="1" hangingPunct="1">
              <a:spcBef>
                <a:spcPct val="0"/>
              </a:spcBef>
            </a:pPr>
            <a:endParaRPr lang="en-US" altLang="en-US" smtClean="0"/>
          </a:p>
          <a:p>
            <a:pPr eaLnBrk="1" hangingPunct="1">
              <a:spcBef>
                <a:spcPct val="0"/>
              </a:spcBef>
            </a:pPr>
            <a:r>
              <a:rPr lang="en-US" altLang="en-US" smtClean="0"/>
              <a:t>The first, are drug reference programs.  Considering the sheer number of medications that a provider may prescribe in a given day, and the sheer number of new drugs that keep coming to market, many physicians regularly check drug reference books. In the past, these books were dictionary sized manuals that were not convenient to carry around.  With the advent of mobile devices, every doctor and nurse can have up-to-date information available at their finger tips.</a:t>
            </a:r>
          </a:p>
          <a:p>
            <a:pPr eaLnBrk="1" hangingPunct="1">
              <a:spcBef>
                <a:spcPct val="0"/>
              </a:spcBef>
            </a:pPr>
            <a:endParaRPr lang="en-US" altLang="en-US" smtClean="0"/>
          </a:p>
          <a:p>
            <a:pPr eaLnBrk="1" hangingPunct="1">
              <a:spcBef>
                <a:spcPct val="0"/>
              </a:spcBef>
            </a:pPr>
            <a:r>
              <a:rPr lang="en-US" altLang="en-US" smtClean="0"/>
              <a:t>Important information to look up may include the correct dose, route, or medical contraindications.  Importantly, sometimes a given drug shouldn’t be given while a patient is already taking a different drug.  In such a case, an interaction may occur.  Looking up a possible drug interaction is something that is done with the help of a drug reference program.</a:t>
            </a:r>
          </a:p>
          <a:p>
            <a:pPr eaLnBrk="1" hangingPunct="1">
              <a:spcBef>
                <a:spcPct val="0"/>
              </a:spcBef>
            </a:pPr>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4FE32EA-2046-41DF-A956-5EA620FCF417}" type="slidenum">
              <a:rPr lang="en-US" altLang="en-US"/>
              <a:pPr eaLnBrk="1" hangingPunct="1">
                <a:spcBef>
                  <a:spcPct val="0"/>
                </a:spcBef>
              </a:pPr>
              <a:t>9</a:t>
            </a:fld>
            <a:endParaRPr lang="en-US" altLang="en-US"/>
          </a:p>
        </p:txBody>
      </p:sp>
    </p:spTree>
    <p:extLst>
      <p:ext uri="{BB962C8B-B14F-4D97-AF65-F5344CB8AC3E}">
        <p14:creationId xmlns:p14="http://schemas.microsoft.com/office/powerpoint/2010/main" val="3798817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434437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75924124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4280418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228141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rPr>
              <a:t>Creating a Custom Layout</a:t>
            </a:r>
          </a:p>
          <a:p>
            <a:r>
              <a:rPr lang="en-US" dirty="0">
                <a:solidFill>
                  <a:prstClr val="black"/>
                </a:solidFill>
                <a:cs typeface="+mn-cs"/>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cs typeface="+mn-cs"/>
              </a:rPr>
              <a:t>To create a custom new layout, </a:t>
            </a:r>
            <a:r>
              <a:rPr lang="en-US" b="1" dirty="0">
                <a:solidFill>
                  <a:prstClr val="black"/>
                </a:solidFill>
                <a:cs typeface="+mn-cs"/>
              </a:rPr>
              <a:t>in the Slide Master view </a:t>
            </a:r>
            <a:r>
              <a:rPr lang="en-US" dirty="0">
                <a:solidFill>
                  <a:prstClr val="black"/>
                </a:solidFill>
                <a:cs typeface="+mn-cs"/>
              </a:rPr>
              <a:t>do the following:</a:t>
            </a:r>
          </a:p>
          <a:p>
            <a:pPr marL="214313" indent="-214313">
              <a:buFont typeface="Arial" panose="020B0604020202020204" pitchFamily="34" charset="0"/>
              <a:buChar char="•"/>
            </a:pPr>
            <a:r>
              <a:rPr lang="en-US" b="1" dirty="0">
                <a:solidFill>
                  <a:prstClr val="black"/>
                </a:solidFill>
                <a:cs typeface="+mn-cs"/>
              </a:rPr>
              <a:t>DUPLICATE</a:t>
            </a:r>
            <a:r>
              <a:rPr lang="en-US" dirty="0">
                <a:solidFill>
                  <a:prstClr val="black"/>
                </a:solidFill>
                <a:cs typeface="+mn-cs"/>
              </a:rPr>
              <a:t> an existing layout to create a new layout.</a:t>
            </a:r>
          </a:p>
          <a:p>
            <a:pPr marL="214313" indent="-214313">
              <a:buFont typeface="Arial" panose="020B0604020202020204" pitchFamily="34" charset="0"/>
              <a:buChar char="•"/>
            </a:pPr>
            <a:r>
              <a:rPr lang="en-US" b="1" dirty="0">
                <a:solidFill>
                  <a:prstClr val="black"/>
                </a:solidFill>
                <a:cs typeface="+mn-cs"/>
              </a:rPr>
              <a:t>RENAME</a:t>
            </a:r>
            <a:r>
              <a:rPr lang="en-US" dirty="0">
                <a:solidFill>
                  <a:prstClr val="black"/>
                </a:solidFill>
                <a:cs typeface="+mn-cs"/>
              </a:rPr>
              <a:t> the new layout.</a:t>
            </a:r>
          </a:p>
          <a:p>
            <a:pPr marL="214313" indent="-214313">
              <a:buFont typeface="Arial" panose="020B0604020202020204" pitchFamily="34" charset="0"/>
              <a:buChar char="•"/>
            </a:pPr>
            <a:r>
              <a:rPr lang="en-US" b="1" dirty="0">
                <a:solidFill>
                  <a:prstClr val="black"/>
                </a:solidFill>
                <a:cs typeface="+mn-cs"/>
              </a:rPr>
              <a:t>Insert or Remove as appropriate PLACEHOLDERS </a:t>
            </a:r>
            <a:r>
              <a:rPr lang="en-US" dirty="0">
                <a:solidFill>
                  <a:prstClr val="black"/>
                </a:solidFill>
                <a:cs typeface="+mn-cs"/>
              </a:rPr>
              <a:t>on your new layout, resizing &amp; formatting as appropriate. </a:t>
            </a:r>
            <a:r>
              <a:rPr lang="en-US" sz="1600" dirty="0">
                <a:solidFill>
                  <a:prstClr val="black"/>
                </a:solidFill>
                <a:cs typeface="+mn-cs"/>
              </a:rPr>
              <a:t>(Do not edit your content in the slide master. All content should be edited in the normal presentation design view.) </a:t>
            </a:r>
            <a:r>
              <a:rPr lang="en-US" b="1" dirty="0">
                <a:solidFill>
                  <a:prstClr val="black"/>
                </a:solidFill>
                <a:cs typeface="+mn-cs"/>
              </a:rPr>
              <a:t>NEVER REMOVE THE LAYOUT’S TITLE CONTAINER</a:t>
            </a:r>
            <a:r>
              <a:rPr lang="en-US" dirty="0">
                <a:solidFill>
                  <a:prstClr val="black"/>
                </a:solidFill>
                <a:cs typeface="+mn-cs"/>
              </a:rPr>
              <a:t>. </a:t>
            </a:r>
            <a:r>
              <a:rPr lang="en-US" sz="1600" dirty="0">
                <a:solidFill>
                  <a:prstClr val="black"/>
                </a:solidFill>
                <a:cs typeface="+mn-cs"/>
              </a:rPr>
              <a:t>(It can be resized or formatted, but never removed.)</a:t>
            </a:r>
            <a:endParaRPr lang="en-US" dirty="0">
              <a:solidFill>
                <a:prstClr val="black"/>
              </a:solidFill>
              <a:cs typeface="+mn-cs"/>
            </a:endParaRPr>
          </a:p>
          <a:p>
            <a:pPr marL="214313" indent="-214313">
              <a:buFont typeface="Arial" panose="020B0604020202020204" pitchFamily="34" charset="0"/>
              <a:buChar char="•"/>
            </a:pPr>
            <a:r>
              <a:rPr lang="en-US" dirty="0">
                <a:solidFill>
                  <a:prstClr val="black"/>
                </a:solidFill>
                <a:cs typeface="+mn-cs"/>
              </a:rPr>
              <a:t>Check the </a:t>
            </a:r>
            <a:r>
              <a:rPr lang="en-US" b="1" dirty="0">
                <a:solidFill>
                  <a:prstClr val="black"/>
                </a:solidFill>
                <a:cs typeface="+mn-cs"/>
              </a:rPr>
              <a:t>READING ORDER </a:t>
            </a:r>
            <a:r>
              <a:rPr lang="en-US" dirty="0">
                <a:solidFill>
                  <a:prstClr val="black"/>
                </a:solidFill>
                <a:cs typeface="+mn-cs"/>
              </a:rPr>
              <a:t>of your new layout. (</a:t>
            </a:r>
            <a:r>
              <a:rPr lang="en-US" sz="1350" u="sng" dirty="0">
                <a:solidFill>
                  <a:prstClr val="black"/>
                </a:solidFill>
                <a:latin typeface="Arial"/>
                <a:cs typeface="+mn-cs"/>
                <a:hlinkClick r:id="rId2"/>
              </a:rPr>
              <a:t>http://accessibility.psu.edu/microsoftoffice/powerpoint/</a:t>
            </a:r>
            <a:r>
              <a:rPr lang="en-US" sz="1350" dirty="0">
                <a:solidFill>
                  <a:prstClr val="black"/>
                </a:solidFill>
                <a:latin typeface="Arial"/>
                <a:cs typeface="+mn-cs"/>
              </a:rPr>
              <a:t>) </a:t>
            </a:r>
            <a:r>
              <a:rPr lang="en-US" dirty="0">
                <a:solidFill>
                  <a:prstClr val="black"/>
                </a:solidFill>
                <a:cs typeface="+mn-cs"/>
              </a:rPr>
              <a:t>Reorder as appropriate so the slide layout’s </a:t>
            </a:r>
            <a:r>
              <a:rPr lang="en-US" b="1" dirty="0">
                <a:solidFill>
                  <a:prstClr val="black"/>
                </a:solidFill>
                <a:cs typeface="+mn-cs"/>
              </a:rPr>
              <a:t>TITLE is read first</a:t>
            </a:r>
            <a:r>
              <a:rPr lang="en-US" dirty="0">
                <a:solidFill>
                  <a:prstClr val="black"/>
                </a:solidFill>
                <a:cs typeface="+mn-cs"/>
              </a:rPr>
              <a:t>.</a:t>
            </a:r>
          </a:p>
          <a:p>
            <a:pPr marL="214313" indent="-214313">
              <a:buFont typeface="Arial" panose="020B0604020202020204" pitchFamily="34" charset="0"/>
              <a:buChar char="•"/>
            </a:pPr>
            <a:r>
              <a:rPr lang="en-US" b="1" dirty="0">
                <a:solidFill>
                  <a:prstClr val="black"/>
                </a:solidFill>
                <a:cs typeface="+mn-cs"/>
              </a:rPr>
              <a:t>SAVE</a:t>
            </a:r>
            <a:r>
              <a:rPr lang="en-US" dirty="0">
                <a:solidFill>
                  <a:prstClr val="black"/>
                </a:solidFill>
                <a:cs typeface="+mn-cs"/>
              </a:rPr>
              <a:t> your presentation.</a:t>
            </a:r>
          </a:p>
          <a:p>
            <a:pPr marL="214313" indent="-214313">
              <a:buFont typeface="Arial" panose="020B0604020202020204" pitchFamily="34" charset="0"/>
              <a:buChar char="•"/>
            </a:pPr>
            <a:r>
              <a:rPr lang="en-US" b="1" dirty="0">
                <a:solidFill>
                  <a:prstClr val="black"/>
                </a:solidFill>
                <a:cs typeface="+mn-cs"/>
              </a:rPr>
              <a:t>Close the Master View </a:t>
            </a:r>
            <a:r>
              <a:rPr lang="en-US" dirty="0">
                <a:solidFill>
                  <a:prstClr val="black"/>
                </a:solidFill>
                <a:cs typeface="+mn-cs"/>
              </a:rPr>
              <a:t>and return to your normal editing (design) view.</a:t>
            </a:r>
          </a:p>
          <a:p>
            <a:pPr marL="214313" indent="-214313">
              <a:buFont typeface="Arial" panose="020B0604020202020204" pitchFamily="34" charset="0"/>
              <a:buChar char="•"/>
            </a:pPr>
            <a:r>
              <a:rPr lang="en-US" b="1" dirty="0">
                <a:solidFill>
                  <a:prstClr val="black"/>
                </a:solidFill>
                <a:cs typeface="+mn-cs"/>
              </a:rPr>
              <a:t>Insert a new slide using </a:t>
            </a:r>
            <a:r>
              <a:rPr lang="en-US" b="1">
                <a:solidFill>
                  <a:prstClr val="black"/>
                </a:solidFill>
                <a:cs typeface="+mn-cs"/>
              </a:rPr>
              <a:t>your custom-named </a:t>
            </a:r>
            <a:r>
              <a:rPr lang="en-US" b="1" dirty="0">
                <a:solidFill>
                  <a:prstClr val="black"/>
                </a:solidFill>
                <a:cs typeface="+mn-cs"/>
              </a:rPr>
              <a:t>new layout </a:t>
            </a:r>
            <a:r>
              <a:rPr lang="en-US" dirty="0">
                <a:solidFill>
                  <a:prstClr val="black"/>
                </a:solidFill>
                <a:cs typeface="+mn-cs"/>
              </a:rPr>
              <a:t>or apply the new layout to an existing slide.</a:t>
            </a:r>
          </a:p>
        </p:txBody>
      </p:sp>
    </p:spTree>
    <p:extLst>
      <p:ext uri="{BB962C8B-B14F-4D97-AF65-F5344CB8AC3E}">
        <p14:creationId xmlns:p14="http://schemas.microsoft.com/office/powerpoint/2010/main" val="379818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596938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61679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04487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274102143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502278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23902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341202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541871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cs typeface="+mn-cs"/>
              </a:rPr>
              <a:pPr/>
              <a:t>‹#›</a:t>
            </a:fld>
            <a:endParaRPr lang="en-US" dirty="0">
              <a:cs typeface="+mn-cs"/>
            </a:endParaRPr>
          </a:p>
        </p:txBody>
      </p:sp>
    </p:spTree>
    <p:extLst>
      <p:ext uri="{BB962C8B-B14F-4D97-AF65-F5344CB8AC3E}">
        <p14:creationId xmlns:p14="http://schemas.microsoft.com/office/powerpoint/2010/main" val="3165647291"/>
      </p:ext>
    </p:extLst>
  </p:cSld>
  <p:clrMap bg1="lt1" tx1="dk1" bg2="lt2" tx2="dk2" accent1="accent1" accent2="accent2" accent3="accent3" accent4="accent4" accent5="accent5" accent6="accent6" hlink="hlink" folHlink="folHlink"/>
  <p:sldLayoutIdLst>
    <p:sldLayoutId id="2147484231" r:id="rId1"/>
    <p:sldLayoutId id="2147484232" r:id="rId2"/>
    <p:sldLayoutId id="2147484233" r:id="rId3"/>
    <p:sldLayoutId id="2147484234" r:id="rId4"/>
    <p:sldLayoutId id="2147484235" r:id="rId5"/>
    <p:sldLayoutId id="2147484236" r:id="rId6"/>
    <p:sldLayoutId id="2147484237" r:id="rId7"/>
    <p:sldLayoutId id="2147484238" r:id="rId8"/>
    <p:sldLayoutId id="2147484239" r:id="rId9"/>
    <p:sldLayoutId id="2147484240" r:id="rId10"/>
    <p:sldLayoutId id="2147484241" r:id="rId11"/>
    <p:sldLayoutId id="2147484242" r:id="rId12"/>
    <p:sldLayoutId id="2147484243"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hyperlink" Target="http://www.acponline.org/" TargetMode="External"/><Relationship Id="rId2" Type="http://schemas.openxmlformats.org/officeDocument/2006/relationships/notesSlide" Target="../notesSlides/notesSlide32.xml"/><Relationship Id="rId1" Type="http://schemas.openxmlformats.org/officeDocument/2006/relationships/slideLayout" Target="../slideLayouts/slideLayout11.xml"/><Relationship Id="rId5" Type="http://schemas.openxmlformats.org/officeDocument/2006/relationships/hyperlink" Target="http://www.webcitation.org/1136949592194669" TargetMode="External"/><Relationship Id="rId4" Type="http://schemas.openxmlformats.org/officeDocument/2006/relationships/hyperlink" Target="http://www.etforecasts.com/"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commons.wikimedia.org/wiki/File:Apple_Newton_MP100.jpg" TargetMode="External"/><Relationship Id="rId7" Type="http://schemas.openxmlformats.org/officeDocument/2006/relationships/hyperlink" Target="http://jcruz661.wikispaces.com/dwire+social+science+family" TargetMode="External"/><Relationship Id="rId2" Type="http://schemas.openxmlformats.org/officeDocument/2006/relationships/notesSlide" Target="../notesSlides/notesSlide33.xml"/><Relationship Id="rId1" Type="http://schemas.openxmlformats.org/officeDocument/2006/relationships/slideLayout" Target="../slideLayouts/slideLayout11.xml"/><Relationship Id="rId6" Type="http://schemas.openxmlformats.org/officeDocument/2006/relationships/hyperlink" Target="http://c93fea60bb98e121740fc38ff31162a8.s3.amazonaws.com/wp-content/uploads/2015/05/Doctors.jpg" TargetMode="External"/><Relationship Id="rId5" Type="http://schemas.openxmlformats.org/officeDocument/2006/relationships/hyperlink" Target="https://www.flickr.com/photos/kevinmckiddonline/6010700151" TargetMode="External"/><Relationship Id="rId4" Type="http://schemas.openxmlformats.org/officeDocument/2006/relationships/hyperlink" Target="http://commons.wikimedia.org/wiki/File:LGAlly.JPG"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dirty="0" smtClean="0"/>
              <a:t>History of Health Information Technology in the U.S.</a:t>
            </a:r>
          </a:p>
        </p:txBody>
      </p:sp>
      <p:sp>
        <p:nvSpPr>
          <p:cNvPr id="13315" name="Text Placeholder 2"/>
          <p:cNvSpPr>
            <a:spLocks noGrp="1"/>
          </p:cNvSpPr>
          <p:nvPr>
            <p:ph type="body" sz="half" idx="2"/>
          </p:nvPr>
        </p:nvSpPr>
        <p:spPr/>
        <p:txBody>
          <a:bodyPr/>
          <a:lstStyle/>
          <a:p>
            <a:r>
              <a:rPr lang="en-US" altLang="en-US" smtClean="0"/>
              <a:t>History of Mobile Computing</a:t>
            </a:r>
          </a:p>
        </p:txBody>
      </p:sp>
      <p:sp>
        <p:nvSpPr>
          <p:cNvPr id="5" name="Text Placeholder 4"/>
          <p:cNvSpPr>
            <a:spLocks noGrp="1"/>
          </p:cNvSpPr>
          <p:nvPr>
            <p:ph type="body" sz="quarter" idx="11"/>
          </p:nvPr>
        </p:nvSpPr>
        <p:spPr/>
        <p:txBody>
          <a:bodyPr/>
          <a:lstStyle/>
          <a:p>
            <a:endParaRPr lang="en-US"/>
          </a:p>
        </p:txBody>
      </p:sp>
      <p:sp>
        <p:nvSpPr>
          <p:cNvPr id="6" name="Text Placeholder 5"/>
          <p:cNvSpPr>
            <a:spLocks noGrp="1"/>
          </p:cNvSpPr>
          <p:nvPr>
            <p:ph type="body" sz="quarter" idx="12"/>
          </p:nvPr>
        </p:nvSpPr>
        <p:spPr/>
        <p:txBody>
          <a:bodyPr/>
          <a:lstStyle/>
          <a:p>
            <a:r>
              <a:rPr lang="en-US" dirty="0"/>
              <a:t>This material (Comp </a:t>
            </a:r>
            <a:r>
              <a:rPr lang="en-US" dirty="0" smtClean="0"/>
              <a:t>5 </a:t>
            </a:r>
            <a:r>
              <a:rPr lang="en-US" dirty="0"/>
              <a:t>Unit </a:t>
            </a:r>
            <a:r>
              <a:rPr lang="en-US" dirty="0" smtClean="0"/>
              <a:t>12)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6"/>
          <p:cNvSpPr>
            <a:spLocks noGrp="1"/>
          </p:cNvSpPr>
          <p:nvPr>
            <p:ph type="title"/>
          </p:nvPr>
        </p:nvSpPr>
        <p:spPr/>
        <p:txBody>
          <a:bodyPr/>
          <a:lstStyle/>
          <a:p>
            <a:r>
              <a:rPr lang="en-US" altLang="en-US" dirty="0"/>
              <a:t>Software for Mobile </a:t>
            </a:r>
            <a:r>
              <a:rPr lang="en-US" altLang="en-US" dirty="0" smtClean="0"/>
              <a:t>Devices 2</a:t>
            </a:r>
          </a:p>
        </p:txBody>
      </p:sp>
      <p:sp>
        <p:nvSpPr>
          <p:cNvPr id="22531" name="Content Placeholder 7"/>
          <p:cNvSpPr>
            <a:spLocks noGrp="1"/>
          </p:cNvSpPr>
          <p:nvPr>
            <p:ph sz="quarter" idx="14"/>
          </p:nvPr>
        </p:nvSpPr>
        <p:spPr/>
        <p:txBody>
          <a:bodyPr/>
          <a:lstStyle/>
          <a:p>
            <a:r>
              <a:rPr lang="en-US" altLang="en-US" dirty="0" smtClean="0"/>
              <a:t>Medical reference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B858A13-945D-459D-96BA-0B550480F3FF}" type="slidenum">
              <a:rPr lang="en-US" altLang="en-US" smtClean="0"/>
              <a:pPr/>
              <a:t>10</a:t>
            </a:fld>
            <a:endParaRPr lang="en-US" altLang="en-US"/>
          </a:p>
        </p:txBody>
      </p:sp>
      <p:sp>
        <p:nvSpPr>
          <p:cNvPr id="22532" name="Content Placeholder 8"/>
          <p:cNvSpPr>
            <a:spLocks noGrp="1"/>
          </p:cNvSpPr>
          <p:nvPr>
            <p:ph sz="quarter" idx="4294967295"/>
          </p:nvPr>
        </p:nvSpPr>
        <p:spPr bwMode="auto">
          <a:xfrm>
            <a:off x="5029200" y="1981200"/>
            <a:ext cx="41148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6"/>
          <p:cNvSpPr>
            <a:spLocks noGrp="1"/>
          </p:cNvSpPr>
          <p:nvPr>
            <p:ph type="title"/>
          </p:nvPr>
        </p:nvSpPr>
        <p:spPr/>
        <p:txBody>
          <a:bodyPr/>
          <a:lstStyle/>
          <a:p>
            <a:r>
              <a:rPr lang="en-US" altLang="en-US" dirty="0"/>
              <a:t>Software for Mobile </a:t>
            </a:r>
            <a:r>
              <a:rPr lang="en-US" altLang="en-US" dirty="0" smtClean="0"/>
              <a:t>Devices 3</a:t>
            </a:r>
          </a:p>
        </p:txBody>
      </p:sp>
      <p:sp>
        <p:nvSpPr>
          <p:cNvPr id="23555" name="Content Placeholder 7"/>
          <p:cNvSpPr>
            <a:spLocks noGrp="1"/>
          </p:cNvSpPr>
          <p:nvPr>
            <p:ph sz="quarter" idx="14"/>
          </p:nvPr>
        </p:nvSpPr>
        <p:spPr/>
        <p:txBody>
          <a:bodyPr/>
          <a:lstStyle/>
          <a:p>
            <a:r>
              <a:rPr lang="en-US" altLang="en-US" dirty="0" smtClean="0"/>
              <a:t>Medical calculators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D211A6-FA63-4CF9-AE9B-8E212656404D}" type="slidenum">
              <a:rPr lang="en-US" altLang="en-US" smtClean="0"/>
              <a:pPr/>
              <a:t>11</a:t>
            </a:fld>
            <a:endParaRPr lang="en-US" altLang="en-US"/>
          </a:p>
        </p:txBody>
      </p:sp>
      <p:sp>
        <p:nvSpPr>
          <p:cNvPr id="23556" name="Content Placeholder 8"/>
          <p:cNvSpPr>
            <a:spLocks noGrp="1"/>
          </p:cNvSpPr>
          <p:nvPr>
            <p:ph sz="quarter" idx="4294967295"/>
          </p:nvPr>
        </p:nvSpPr>
        <p:spPr bwMode="auto">
          <a:xfrm>
            <a:off x="5029200" y="1981200"/>
            <a:ext cx="41148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6"/>
          <p:cNvSpPr>
            <a:spLocks noGrp="1"/>
          </p:cNvSpPr>
          <p:nvPr>
            <p:ph type="title"/>
          </p:nvPr>
        </p:nvSpPr>
        <p:spPr/>
        <p:txBody>
          <a:bodyPr/>
          <a:lstStyle/>
          <a:p>
            <a:r>
              <a:rPr lang="en-US" altLang="en-US" dirty="0"/>
              <a:t>Software for Mobile </a:t>
            </a:r>
            <a:r>
              <a:rPr lang="en-US" altLang="en-US" dirty="0" smtClean="0"/>
              <a:t>Devices 4</a:t>
            </a:r>
          </a:p>
        </p:txBody>
      </p:sp>
      <p:sp>
        <p:nvSpPr>
          <p:cNvPr id="24579" name="Content Placeholder 7"/>
          <p:cNvSpPr>
            <a:spLocks noGrp="1"/>
          </p:cNvSpPr>
          <p:nvPr>
            <p:ph sz="quarter" idx="14"/>
          </p:nvPr>
        </p:nvSpPr>
        <p:spPr/>
        <p:txBody>
          <a:bodyPr/>
          <a:lstStyle/>
          <a:p>
            <a:r>
              <a:rPr lang="en-US" altLang="en-US" dirty="0" smtClean="0"/>
              <a:t>Patient data (documentation and lookup)</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F5B9F1E-5500-4875-B0FD-8BE4257F6F8E}" type="slidenum">
              <a:rPr lang="en-US" altLang="en-US" smtClean="0"/>
              <a:pPr/>
              <a:t>12</a:t>
            </a:fld>
            <a:endParaRPr lang="en-US" altLang="en-US"/>
          </a:p>
        </p:txBody>
      </p:sp>
      <p:sp>
        <p:nvSpPr>
          <p:cNvPr id="24580" name="Content Placeholder 8"/>
          <p:cNvSpPr>
            <a:spLocks noGrp="1"/>
          </p:cNvSpPr>
          <p:nvPr>
            <p:ph sz="quarter" idx="4294967295"/>
          </p:nvPr>
        </p:nvSpPr>
        <p:spPr bwMode="auto">
          <a:xfrm>
            <a:off x="5029200" y="1981200"/>
            <a:ext cx="41148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endParaRPr lang="en-US"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6"/>
          <p:cNvSpPr>
            <a:spLocks noGrp="1"/>
          </p:cNvSpPr>
          <p:nvPr>
            <p:ph type="title"/>
          </p:nvPr>
        </p:nvSpPr>
        <p:spPr/>
        <p:txBody>
          <a:bodyPr/>
          <a:lstStyle/>
          <a:p>
            <a:r>
              <a:rPr lang="en-US" altLang="en-US" dirty="0"/>
              <a:t>Software for Mobile </a:t>
            </a:r>
            <a:r>
              <a:rPr lang="en-US" altLang="en-US" dirty="0" smtClean="0"/>
              <a:t>Devices 5</a:t>
            </a:r>
          </a:p>
        </p:txBody>
      </p:sp>
      <p:sp>
        <p:nvSpPr>
          <p:cNvPr id="25603" name="Content Placeholder 7"/>
          <p:cNvSpPr>
            <a:spLocks noGrp="1"/>
          </p:cNvSpPr>
          <p:nvPr>
            <p:ph sz="quarter" idx="14"/>
          </p:nvPr>
        </p:nvSpPr>
        <p:spPr/>
        <p:txBody>
          <a:bodyPr/>
          <a:lstStyle/>
          <a:p>
            <a:r>
              <a:rPr lang="en-US" altLang="en-US" dirty="0" smtClean="0"/>
              <a:t>Coding and billing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4A82EE-90AC-44F0-8532-A185433E3348}" type="slidenum">
              <a:rPr lang="en-US" altLang="en-US" smtClean="0"/>
              <a:pPr/>
              <a:t>13</a:t>
            </a:fld>
            <a:endParaRPr lang="en-US" altLang="en-US"/>
          </a:p>
        </p:txBody>
      </p:sp>
      <p:sp>
        <p:nvSpPr>
          <p:cNvPr id="25604" name="Content Placeholder 8"/>
          <p:cNvSpPr>
            <a:spLocks noGrp="1"/>
          </p:cNvSpPr>
          <p:nvPr>
            <p:ph sz="quarter" idx="4294967295"/>
          </p:nvPr>
        </p:nvSpPr>
        <p:spPr bwMode="auto">
          <a:xfrm>
            <a:off x="5029200" y="1981200"/>
            <a:ext cx="4114800" cy="4206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endParaRPr lang="en-US" alt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6"/>
          <p:cNvSpPr>
            <a:spLocks noGrp="1"/>
          </p:cNvSpPr>
          <p:nvPr>
            <p:ph type="title"/>
          </p:nvPr>
        </p:nvSpPr>
        <p:spPr/>
        <p:txBody>
          <a:bodyPr/>
          <a:lstStyle/>
          <a:p>
            <a:r>
              <a:rPr lang="en-US" altLang="en-US" dirty="0"/>
              <a:t>Software for Mobile </a:t>
            </a:r>
            <a:r>
              <a:rPr lang="en-US" altLang="en-US" dirty="0" smtClean="0"/>
              <a:t>Devices 6</a:t>
            </a:r>
          </a:p>
        </p:txBody>
      </p:sp>
      <p:sp>
        <p:nvSpPr>
          <p:cNvPr id="26627" name="Content Placeholder 7"/>
          <p:cNvSpPr>
            <a:spLocks noGrp="1"/>
          </p:cNvSpPr>
          <p:nvPr>
            <p:ph sz="quarter" idx="14"/>
          </p:nvPr>
        </p:nvSpPr>
        <p:spPr/>
        <p:txBody>
          <a:bodyPr/>
          <a:lstStyle/>
          <a:p>
            <a:r>
              <a:rPr lang="en-US" altLang="en-US" dirty="0" smtClean="0"/>
              <a:t>Calendar functions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17DA333-0B81-4C8C-A48E-10BB6A4B666F}"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6"/>
          <p:cNvSpPr>
            <a:spLocks noGrp="1"/>
          </p:cNvSpPr>
          <p:nvPr>
            <p:ph type="title"/>
          </p:nvPr>
        </p:nvSpPr>
        <p:spPr/>
        <p:txBody>
          <a:bodyPr/>
          <a:lstStyle/>
          <a:p>
            <a:r>
              <a:rPr lang="en-US" altLang="en-US" dirty="0"/>
              <a:t>Software for Mobile </a:t>
            </a:r>
            <a:r>
              <a:rPr lang="en-US" altLang="en-US" dirty="0" smtClean="0"/>
              <a:t>Devices 7</a:t>
            </a:r>
          </a:p>
        </p:txBody>
      </p:sp>
      <p:sp>
        <p:nvSpPr>
          <p:cNvPr id="27651" name="Content Placeholder 7"/>
          <p:cNvSpPr>
            <a:spLocks noGrp="1"/>
          </p:cNvSpPr>
          <p:nvPr>
            <p:ph sz="quarter" idx="14"/>
          </p:nvPr>
        </p:nvSpPr>
        <p:spPr/>
        <p:txBody>
          <a:bodyPr/>
          <a:lstStyle/>
          <a:p>
            <a:r>
              <a:rPr lang="en-US" altLang="en-US" dirty="0" smtClean="0"/>
              <a:t>Electronic prescribing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5F1663-84FD-497B-B12B-8AF17D3F9026}"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7"/>
          <p:cNvSpPr>
            <a:spLocks noGrp="1"/>
          </p:cNvSpPr>
          <p:nvPr>
            <p:ph type="title"/>
          </p:nvPr>
        </p:nvSpPr>
        <p:spPr/>
        <p:txBody>
          <a:bodyPr/>
          <a:lstStyle/>
          <a:p>
            <a:r>
              <a:rPr lang="en-US" altLang="en-US" smtClean="0"/>
              <a:t>Mobile Devices in Medicine</a:t>
            </a:r>
          </a:p>
        </p:txBody>
      </p:sp>
      <p:sp>
        <p:nvSpPr>
          <p:cNvPr id="9" name="Content Placeholder 8"/>
          <p:cNvSpPr>
            <a:spLocks noGrp="1"/>
          </p:cNvSpPr>
          <p:nvPr>
            <p:ph sz="quarter" idx="14"/>
          </p:nvPr>
        </p:nvSpPr>
        <p:spPr/>
        <p:txBody>
          <a:bodyPr/>
          <a:lstStyle/>
          <a:p>
            <a:r>
              <a:rPr lang="en-US" dirty="0" smtClean="0"/>
              <a:t>1995: ~90% of physicians say they would consider carrying a mobile device</a:t>
            </a:r>
          </a:p>
        </p:txBody>
      </p:sp>
      <p:sp>
        <p:nvSpPr>
          <p:cNvPr id="8" name="Text Placeholder 7"/>
          <p:cNvSpPr>
            <a:spLocks noGrp="1"/>
          </p:cNvSpPr>
          <p:nvPr>
            <p:ph type="body" sz="quarter" idx="32"/>
          </p:nvPr>
        </p:nvSpPr>
        <p:spPr/>
        <p:txBody>
          <a:bodyPr/>
          <a:lstStyle/>
          <a:p>
            <a:r>
              <a:rPr lang="en-US" dirty="0"/>
              <a:t>Source</a:t>
            </a:r>
            <a:r>
              <a:rPr lang="en-US" dirty="0" smtClean="0"/>
              <a:t>:	(</a:t>
            </a:r>
            <a:r>
              <a:rPr lang="en-US" dirty="0" err="1"/>
              <a:t>Ebell</a:t>
            </a:r>
            <a:r>
              <a:rPr lang="en-US" dirty="0"/>
              <a:t>, et al., 1997</a:t>
            </a:r>
            <a:r>
              <a:rPr lang="en-US" dirty="0" smtClean="0"/>
              <a:t>)</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CAD03D5-4111-4512-A10F-CFE84DA1C1BA}"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7"/>
          <p:cNvSpPr>
            <a:spLocks noGrp="1"/>
          </p:cNvSpPr>
          <p:nvPr>
            <p:ph type="title"/>
          </p:nvPr>
        </p:nvSpPr>
        <p:spPr/>
        <p:txBody>
          <a:bodyPr/>
          <a:lstStyle/>
          <a:p>
            <a:r>
              <a:rPr lang="en-US" altLang="en-US" dirty="0" smtClean="0"/>
              <a:t>Mobile Devices in Medicine 2</a:t>
            </a:r>
          </a:p>
        </p:txBody>
      </p:sp>
      <p:sp>
        <p:nvSpPr>
          <p:cNvPr id="9" name="Content Placeholder 8"/>
          <p:cNvSpPr>
            <a:spLocks noGrp="1"/>
          </p:cNvSpPr>
          <p:nvPr>
            <p:ph sz="quarter" idx="14"/>
          </p:nvPr>
        </p:nvSpPr>
        <p:spPr/>
        <p:txBody>
          <a:bodyPr/>
          <a:lstStyle/>
          <a:p>
            <a:r>
              <a:rPr lang="en-US" dirty="0" smtClean="0"/>
              <a:t>Physician users</a:t>
            </a:r>
          </a:p>
          <a:p>
            <a:r>
              <a:rPr lang="en-US" dirty="0" smtClean="0"/>
              <a:t>1999: 15%</a:t>
            </a:r>
          </a:p>
          <a:p>
            <a:r>
              <a:rPr lang="en-US" dirty="0" smtClean="0"/>
              <a:t>2001: 26%</a:t>
            </a:r>
          </a:p>
          <a:p>
            <a:pPr lvl="2"/>
            <a:r>
              <a:rPr lang="en-US" dirty="0" smtClean="0"/>
              <a:t>But higher rate among internists (47%)</a:t>
            </a:r>
          </a:p>
          <a:p>
            <a:pPr lvl="2"/>
            <a:r>
              <a:rPr lang="en-US" dirty="0" smtClean="0"/>
              <a:t>Even higher among residents (75%)</a:t>
            </a:r>
          </a:p>
        </p:txBody>
      </p:sp>
      <p:sp>
        <p:nvSpPr>
          <p:cNvPr id="8" name="Text Placeholder 7"/>
          <p:cNvSpPr>
            <a:spLocks noGrp="1"/>
          </p:cNvSpPr>
          <p:nvPr>
            <p:ph type="body" sz="quarter" idx="32"/>
          </p:nvPr>
        </p:nvSpPr>
        <p:spPr/>
        <p:txBody>
          <a:bodyPr/>
          <a:lstStyle/>
          <a:p>
            <a:r>
              <a:rPr lang="en-US" dirty="0"/>
              <a:t>Sources:  </a:t>
            </a:r>
            <a:r>
              <a:rPr lang="en-US" dirty="0" smtClean="0"/>
              <a:t>	(Taylor </a:t>
            </a:r>
            <a:r>
              <a:rPr lang="en-US" dirty="0"/>
              <a:t>&amp; </a:t>
            </a:r>
            <a:r>
              <a:rPr lang="en-US" dirty="0" err="1"/>
              <a:t>Leitman</a:t>
            </a:r>
            <a:r>
              <a:rPr lang="en-US" dirty="0"/>
              <a:t>, </a:t>
            </a:r>
            <a:r>
              <a:rPr lang="en-US" dirty="0" smtClean="0"/>
              <a:t>2001, ACP-ASIM</a:t>
            </a:r>
            <a:r>
              <a:rPr lang="en-US" dirty="0"/>
              <a:t>, </a:t>
            </a:r>
            <a:r>
              <a:rPr lang="en-US" dirty="0" smtClean="0"/>
              <a:t>2001,</a:t>
            </a:r>
            <a:endParaRPr lang="en-US" dirty="0"/>
          </a:p>
          <a:p>
            <a:r>
              <a:rPr lang="en-US" dirty="0"/>
              <a:t>	</a:t>
            </a:r>
            <a:r>
              <a:rPr lang="en-US" dirty="0" smtClean="0"/>
              <a:t>Barrett</a:t>
            </a:r>
            <a:r>
              <a:rPr lang="en-US" dirty="0"/>
              <a:t>, et al., 2004</a:t>
            </a:r>
            <a:r>
              <a:rPr lang="en-US" dirty="0" smtClean="0"/>
              <a:t>)</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57FAEA6-53E9-4F10-9AFB-75890D225F44}"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7"/>
          <p:cNvSpPr>
            <a:spLocks noGrp="1"/>
          </p:cNvSpPr>
          <p:nvPr>
            <p:ph type="title"/>
          </p:nvPr>
        </p:nvSpPr>
        <p:spPr/>
        <p:txBody>
          <a:bodyPr/>
          <a:lstStyle/>
          <a:p>
            <a:r>
              <a:rPr lang="en-US" altLang="en-US" dirty="0" smtClean="0"/>
              <a:t>Mobile Devices in Medicine 3</a:t>
            </a:r>
          </a:p>
        </p:txBody>
      </p:sp>
      <p:sp>
        <p:nvSpPr>
          <p:cNvPr id="9" name="Content Placeholder 8"/>
          <p:cNvSpPr>
            <a:spLocks noGrp="1"/>
          </p:cNvSpPr>
          <p:nvPr>
            <p:ph sz="quarter" idx="14"/>
          </p:nvPr>
        </p:nvSpPr>
        <p:spPr/>
        <p:txBody>
          <a:bodyPr/>
          <a:lstStyle/>
          <a:p>
            <a:r>
              <a:rPr lang="en-US" dirty="0" smtClean="0"/>
              <a:t>2005: 37%</a:t>
            </a:r>
            <a:endParaRPr lang="en-US" dirty="0"/>
          </a:p>
        </p:txBody>
      </p:sp>
      <p:sp>
        <p:nvSpPr>
          <p:cNvPr id="8" name="Text Placeholder 7"/>
          <p:cNvSpPr>
            <a:spLocks noGrp="1"/>
          </p:cNvSpPr>
          <p:nvPr>
            <p:ph type="body" sz="quarter" idx="32"/>
          </p:nvPr>
        </p:nvSpPr>
        <p:spPr/>
        <p:txBody>
          <a:bodyPr/>
          <a:lstStyle/>
          <a:p>
            <a:r>
              <a:rPr lang="en-US" dirty="0"/>
              <a:t>Source: </a:t>
            </a:r>
            <a:r>
              <a:rPr lang="en-US" dirty="0" smtClean="0"/>
              <a:t>	(</a:t>
            </a:r>
            <a:r>
              <a:rPr lang="en-US" dirty="0" err="1"/>
              <a:t>Menachemi</a:t>
            </a:r>
            <a:r>
              <a:rPr lang="en-US" dirty="0"/>
              <a:t> &amp; Brooks, 2006</a:t>
            </a:r>
            <a:r>
              <a:rPr lang="en-US" dirty="0" smtClean="0"/>
              <a:t>)</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36072BE-7662-4AC5-A10B-328A3308F5F3}" type="slidenum">
              <a:rPr lang="en-US" altLang="en-US" smtClean="0"/>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smtClean="0"/>
              <a:t>Drawbacks of Early Devices</a:t>
            </a:r>
          </a:p>
        </p:txBody>
      </p:sp>
      <p:sp>
        <p:nvSpPr>
          <p:cNvPr id="31747" name="Content Placeholder 2"/>
          <p:cNvSpPr>
            <a:spLocks noGrp="1"/>
          </p:cNvSpPr>
          <p:nvPr>
            <p:ph sz="quarter" idx="14"/>
          </p:nvPr>
        </p:nvSpPr>
        <p:spPr/>
        <p:txBody>
          <a:bodyPr/>
          <a:lstStyle/>
          <a:p>
            <a:r>
              <a:rPr lang="en-US" altLang="en-US" dirty="0" smtClean="0"/>
              <a:t>Early mobile computers</a:t>
            </a:r>
          </a:p>
          <a:p>
            <a:pPr lvl="1"/>
            <a:r>
              <a:rPr lang="en-US" altLang="en-US" dirty="0" smtClean="0"/>
              <a:t>Slow processors</a:t>
            </a:r>
          </a:p>
          <a:p>
            <a:pPr lvl="1"/>
            <a:r>
              <a:rPr lang="en-US" altLang="en-US" dirty="0" smtClean="0"/>
              <a:t>Little memory</a:t>
            </a:r>
          </a:p>
          <a:p>
            <a:pPr lvl="1"/>
            <a:r>
              <a:rPr lang="en-US" altLang="en-US" dirty="0" smtClean="0"/>
              <a:t>Short battery life</a:t>
            </a:r>
          </a:p>
          <a:p>
            <a:pPr lvl="1"/>
            <a:r>
              <a:rPr lang="en-US" altLang="en-US" dirty="0" smtClean="0"/>
              <a:t>Poor handwriting recognition made data entry difficult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4D5A103-283A-4E87-8E78-B58F8D300DDD}" type="slidenum">
              <a:rPr lang="en-US" altLang="en-US" smtClean="0"/>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Mobile Computing</a:t>
            </a:r>
            <a:br>
              <a:rPr lang="en-US" smtClean="0"/>
            </a:br>
            <a:r>
              <a:rPr lang="en-US" smtClean="0"/>
              <a:t>Learning Objectives</a:t>
            </a:r>
            <a:endParaRPr lang="en-US" dirty="0" smtClean="0"/>
          </a:p>
        </p:txBody>
      </p:sp>
      <p:sp>
        <p:nvSpPr>
          <p:cNvPr id="14340" name="Text Placeholder 3"/>
          <p:cNvSpPr>
            <a:spLocks noGrp="1"/>
          </p:cNvSpPr>
          <p:nvPr>
            <p:ph sz="quarter" idx="14"/>
          </p:nvPr>
        </p:nvSpPr>
        <p:spPr/>
        <p:txBody>
          <a:bodyPr/>
          <a:lstStyle/>
          <a:p>
            <a:r>
              <a:rPr lang="en-US" altLang="en-US" smtClean="0"/>
              <a:t>Discuss the developments in mobile computing that have enabled portable computers to be used in healthcare settings</a:t>
            </a:r>
          </a:p>
          <a:p>
            <a:r>
              <a:rPr lang="en-US" altLang="en-US" smtClean="0"/>
              <a:t>List the benefits of using mobile computers in the clinical setting, and discuss how these benefits have developed over time</a:t>
            </a:r>
          </a:p>
          <a:p>
            <a:r>
              <a:rPr lang="en-US" altLang="en-US" smtClean="0"/>
              <a:t>Give examples of three applications for mobile computers in healthcare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183BBC6-F011-4BD9-AC4A-29B2807BCC81}"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t>Modern Devices</a:t>
            </a:r>
          </a:p>
        </p:txBody>
      </p:sp>
      <p:pic>
        <p:nvPicPr>
          <p:cNvPr id="3" name="Content Placeholder 2" descr="Picture of iphone and ipad.  Photo by Yutaka Tsutano.  Creative commons license.  Source https://commons.wikimedia.org/wiki/File:IPad_%26_iPhone.jpg" title="Iphone and Ipad"/>
          <p:cNvPicPr>
            <a:picLocks noGrp="1" noChangeAspect="1"/>
          </p:cNvPicPr>
          <p:nvPr>
            <p:ph type="pic" sz="quarter" idx="14"/>
          </p:nvPr>
        </p:nvPicPr>
        <p:blipFill>
          <a:blip r:embed="rId3"/>
          <a:srcRect t="8354" b="8354"/>
          <a:stretch>
            <a:fillRect/>
          </a:stretch>
        </p:blipFill>
        <p:spPr/>
      </p:pic>
      <p:sp>
        <p:nvSpPr>
          <p:cNvPr id="2" name="Text Placeholder 1"/>
          <p:cNvSpPr>
            <a:spLocks noGrp="1"/>
          </p:cNvSpPr>
          <p:nvPr>
            <p:ph type="body" sz="quarter" idx="32"/>
          </p:nvPr>
        </p:nvSpPr>
        <p:spPr/>
        <p:txBody>
          <a:bodyPr/>
          <a:lstStyle/>
          <a:p>
            <a:r>
              <a:rPr lang="en-US" altLang="en-US" smtClean="0"/>
              <a:t>Photo by Yutaka Tsutano</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686C91-3336-46C1-AF60-B9095FA365AE}"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6"/>
          <p:cNvSpPr>
            <a:spLocks noGrp="1"/>
          </p:cNvSpPr>
          <p:nvPr>
            <p:ph type="title"/>
          </p:nvPr>
        </p:nvSpPr>
        <p:spPr/>
        <p:txBody>
          <a:bodyPr/>
          <a:lstStyle/>
          <a:p>
            <a:r>
              <a:rPr lang="en-US" altLang="en-US" smtClean="0"/>
              <a:t>Benefits of Using Mobile Devices</a:t>
            </a:r>
          </a:p>
        </p:txBody>
      </p:sp>
      <p:sp>
        <p:nvSpPr>
          <p:cNvPr id="33795" name="Content Placeholder 7"/>
          <p:cNvSpPr>
            <a:spLocks noGrp="1"/>
          </p:cNvSpPr>
          <p:nvPr>
            <p:ph sz="quarter" idx="14"/>
          </p:nvPr>
        </p:nvSpPr>
        <p:spPr/>
        <p:txBody>
          <a:bodyPr/>
          <a:lstStyle/>
          <a:p>
            <a:r>
              <a:rPr lang="en-US" altLang="en-US" dirty="0" smtClean="0"/>
              <a:t>Cost savings</a:t>
            </a:r>
          </a:p>
        </p:txBody>
      </p:sp>
      <p:sp>
        <p:nvSpPr>
          <p:cNvPr id="11" name="Text Placeholder 10"/>
          <p:cNvSpPr>
            <a:spLocks noGrp="1"/>
          </p:cNvSpPr>
          <p:nvPr>
            <p:ph type="body" sz="quarter" idx="32"/>
          </p:nvPr>
        </p:nvSpPr>
        <p:spPr/>
        <p:txBody>
          <a:bodyPr/>
          <a:lstStyle/>
          <a:p>
            <a:r>
              <a:rPr lang="en-US" altLang="en-US" smtClean="0"/>
              <a:t>Source: (Lu et al., 2003)</a:t>
            </a:r>
            <a:endParaRPr lang="en-US" altLang="en-US" dirty="0"/>
          </a:p>
        </p:txBody>
      </p:sp>
      <p:pic>
        <p:nvPicPr>
          <p:cNvPr id="33796" name="Content Placeholder 9" descr="A picture of a piggy-bank&#10;&#10;Used with permission from Microsoft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108511" y="2712720"/>
            <a:ext cx="3121152" cy="2346960"/>
          </a:xfrm>
        </p:spPr>
      </p:pic>
      <p:sp>
        <p:nvSpPr>
          <p:cNvPr id="18" name="Text Placeholder 17"/>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648288-9916-4EE0-8404-C0C462C246FE}"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6"/>
          <p:cNvSpPr>
            <a:spLocks noGrp="1"/>
          </p:cNvSpPr>
          <p:nvPr>
            <p:ph type="title"/>
          </p:nvPr>
        </p:nvSpPr>
        <p:spPr/>
        <p:txBody>
          <a:bodyPr/>
          <a:lstStyle/>
          <a:p>
            <a:r>
              <a:rPr lang="en-US" altLang="en-US" dirty="0" smtClean="0"/>
              <a:t>Benefits of Using Mobile Devices 2</a:t>
            </a:r>
          </a:p>
        </p:txBody>
      </p:sp>
      <p:sp>
        <p:nvSpPr>
          <p:cNvPr id="34819" name="Content Placeholder 7"/>
          <p:cNvSpPr>
            <a:spLocks noGrp="1"/>
          </p:cNvSpPr>
          <p:nvPr>
            <p:ph sz="quarter" idx="14"/>
          </p:nvPr>
        </p:nvSpPr>
        <p:spPr/>
        <p:txBody>
          <a:bodyPr/>
          <a:lstStyle/>
          <a:p>
            <a:r>
              <a:rPr lang="en-US" altLang="en-US" dirty="0" smtClean="0"/>
              <a:t>Education effectiveness</a:t>
            </a:r>
          </a:p>
        </p:txBody>
      </p:sp>
      <p:sp>
        <p:nvSpPr>
          <p:cNvPr id="11" name="Text Placeholder 10"/>
          <p:cNvSpPr>
            <a:spLocks noGrp="1"/>
          </p:cNvSpPr>
          <p:nvPr>
            <p:ph type="body" sz="quarter" idx="32"/>
          </p:nvPr>
        </p:nvSpPr>
        <p:spPr/>
        <p:txBody>
          <a:bodyPr/>
          <a:lstStyle/>
          <a:p>
            <a:endParaRPr lang="en-US"/>
          </a:p>
        </p:txBody>
      </p:sp>
      <p:pic>
        <p:nvPicPr>
          <p:cNvPr id="34823" name="Content Placeholder 10" descr="A woman staring over the top of a textbook. &#10;&#10;Used with permission from Microsoft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282247" y="2916936"/>
            <a:ext cx="2773680" cy="1938528"/>
          </a:xfrm>
        </p:spPr>
      </p:pic>
      <p:sp>
        <p:nvSpPr>
          <p:cNvPr id="12" name="Text Placeholder 11"/>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97F13A-E9DC-4E65-99C5-8D533C81B4AA}" type="slidenum">
              <a:rPr lang="en-US" altLang="en-US" smtClean="0"/>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6"/>
          <p:cNvSpPr>
            <a:spLocks noGrp="1"/>
          </p:cNvSpPr>
          <p:nvPr>
            <p:ph type="title"/>
          </p:nvPr>
        </p:nvSpPr>
        <p:spPr/>
        <p:txBody>
          <a:bodyPr/>
          <a:lstStyle/>
          <a:p>
            <a:r>
              <a:rPr lang="en-US" altLang="en-US" dirty="0" smtClean="0"/>
              <a:t>Benefits of Using Mobile Devices 3</a:t>
            </a:r>
          </a:p>
        </p:txBody>
      </p:sp>
      <p:sp>
        <p:nvSpPr>
          <p:cNvPr id="35843" name="Content Placeholder 7"/>
          <p:cNvSpPr>
            <a:spLocks noGrp="1"/>
          </p:cNvSpPr>
          <p:nvPr>
            <p:ph sz="quarter" idx="14"/>
          </p:nvPr>
        </p:nvSpPr>
        <p:spPr/>
        <p:txBody>
          <a:bodyPr/>
          <a:lstStyle/>
          <a:p>
            <a:r>
              <a:rPr lang="en-US" altLang="en-US" dirty="0" smtClean="0"/>
              <a:t>Time savings</a:t>
            </a:r>
          </a:p>
        </p:txBody>
      </p:sp>
      <p:sp>
        <p:nvSpPr>
          <p:cNvPr id="11" name="Text Placeholder 10"/>
          <p:cNvSpPr>
            <a:spLocks noGrp="1"/>
          </p:cNvSpPr>
          <p:nvPr>
            <p:ph type="body" sz="quarter" idx="32"/>
          </p:nvPr>
        </p:nvSpPr>
        <p:spPr/>
        <p:txBody>
          <a:bodyPr/>
          <a:lstStyle/>
          <a:p>
            <a:endParaRPr lang="en-US"/>
          </a:p>
        </p:txBody>
      </p:sp>
      <p:pic>
        <p:nvPicPr>
          <p:cNvPr id="35847" name="Content Placeholder 10" descr="A picture of an hourglass.&#10;&#10;Used with permission from Microsoft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312727" y="2636520"/>
            <a:ext cx="2712720" cy="2499360"/>
          </a:xfrm>
        </p:spPr>
      </p:pic>
      <p:sp>
        <p:nvSpPr>
          <p:cNvPr id="12" name="Text Placeholder 11"/>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EE2DFC-CD49-4B50-BF1B-3550D386A742}"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6"/>
          <p:cNvSpPr>
            <a:spLocks noGrp="1"/>
          </p:cNvSpPr>
          <p:nvPr>
            <p:ph type="title"/>
          </p:nvPr>
        </p:nvSpPr>
        <p:spPr/>
        <p:txBody>
          <a:bodyPr/>
          <a:lstStyle/>
          <a:p>
            <a:r>
              <a:rPr lang="en-US" altLang="en-US" dirty="0" smtClean="0"/>
              <a:t>Benefits of Using Mobile Devices 4</a:t>
            </a:r>
          </a:p>
        </p:txBody>
      </p:sp>
      <p:sp>
        <p:nvSpPr>
          <p:cNvPr id="36867" name="Content Placeholder 7"/>
          <p:cNvSpPr>
            <a:spLocks noGrp="1"/>
          </p:cNvSpPr>
          <p:nvPr>
            <p:ph sz="quarter" idx="14"/>
          </p:nvPr>
        </p:nvSpPr>
        <p:spPr/>
        <p:txBody>
          <a:bodyPr/>
          <a:lstStyle/>
          <a:p>
            <a:r>
              <a:rPr lang="en-US" altLang="en-US" dirty="0" smtClean="0"/>
              <a:t>Error reduction</a:t>
            </a:r>
          </a:p>
        </p:txBody>
      </p:sp>
      <p:sp>
        <p:nvSpPr>
          <p:cNvPr id="11" name="Text Placeholder 10"/>
          <p:cNvSpPr>
            <a:spLocks noGrp="1"/>
          </p:cNvSpPr>
          <p:nvPr>
            <p:ph type="body" sz="quarter" idx="32"/>
          </p:nvPr>
        </p:nvSpPr>
        <p:spPr/>
        <p:txBody>
          <a:bodyPr/>
          <a:lstStyle/>
          <a:p>
            <a:endParaRPr lang="en-US"/>
          </a:p>
        </p:txBody>
      </p:sp>
      <p:pic>
        <p:nvPicPr>
          <p:cNvPr id="36871" name="Content Placeholder 10" descr="A yellow traffic sign with the word &quot;Oops&quot; written on it.&#10;Used with permission from Microsoft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352351" y="3008376"/>
            <a:ext cx="2633472" cy="1755648"/>
          </a:xfrm>
        </p:spPr>
      </p:pic>
      <p:sp>
        <p:nvSpPr>
          <p:cNvPr id="12" name="Text Placeholder 11"/>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F0622F1-7CF7-49A8-87AD-14D1732721AB}"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6"/>
          <p:cNvSpPr>
            <a:spLocks noGrp="1"/>
          </p:cNvSpPr>
          <p:nvPr>
            <p:ph type="title"/>
          </p:nvPr>
        </p:nvSpPr>
        <p:spPr/>
        <p:txBody>
          <a:bodyPr/>
          <a:lstStyle/>
          <a:p>
            <a:r>
              <a:rPr lang="en-US" altLang="en-US" dirty="0" smtClean="0"/>
              <a:t>Benefits of Using Mobile Devices 5</a:t>
            </a:r>
          </a:p>
        </p:txBody>
      </p:sp>
      <p:sp>
        <p:nvSpPr>
          <p:cNvPr id="37891" name="Content Placeholder 7"/>
          <p:cNvSpPr>
            <a:spLocks noGrp="1"/>
          </p:cNvSpPr>
          <p:nvPr>
            <p:ph sz="quarter" idx="14"/>
          </p:nvPr>
        </p:nvSpPr>
        <p:spPr/>
        <p:txBody>
          <a:bodyPr/>
          <a:lstStyle/>
          <a:p>
            <a:r>
              <a:rPr lang="en-US" altLang="en-US" dirty="0" smtClean="0"/>
              <a:t>Clinical impact</a:t>
            </a:r>
          </a:p>
        </p:txBody>
      </p:sp>
      <p:sp>
        <p:nvSpPr>
          <p:cNvPr id="11" name="Text Placeholder 10"/>
          <p:cNvSpPr>
            <a:spLocks noGrp="1"/>
          </p:cNvSpPr>
          <p:nvPr>
            <p:ph type="body" sz="quarter" idx="32"/>
          </p:nvPr>
        </p:nvSpPr>
        <p:spPr/>
        <p:txBody>
          <a:bodyPr/>
          <a:lstStyle/>
          <a:p>
            <a:endParaRPr lang="en-US"/>
          </a:p>
        </p:txBody>
      </p:sp>
      <p:pic>
        <p:nvPicPr>
          <p:cNvPr id="37895" name="Content Placeholder 12" descr="A clinician standing and smiling.  She has a white doctor's coat on and  a stethoscope over her shoulder.  She is wearing an ID card around her neck.&#10;&#10;Used with permission from Microsoft            "/>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340159" y="1898904"/>
            <a:ext cx="2657856" cy="3974592"/>
          </a:xfrm>
        </p:spPr>
      </p:pic>
      <p:sp>
        <p:nvSpPr>
          <p:cNvPr id="12" name="Text Placeholder 11"/>
          <p:cNvSpPr>
            <a:spLocks noGrp="1"/>
          </p:cNvSpPr>
          <p:nvPr>
            <p:ph type="body" sz="quarter" idx="33"/>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12E00F-7C26-4A7E-A4D1-D5238715E0B8}" type="slidenum">
              <a:rPr lang="en-US" altLang="en-US" smtClean="0"/>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7"/>
          <p:cNvSpPr>
            <a:spLocks noGrp="1"/>
          </p:cNvSpPr>
          <p:nvPr>
            <p:ph type="title"/>
          </p:nvPr>
        </p:nvSpPr>
        <p:spPr/>
        <p:txBody>
          <a:bodyPr/>
          <a:lstStyle/>
          <a:p>
            <a:r>
              <a:rPr lang="en-US" altLang="en-US" smtClean="0"/>
              <a:t>Physician Characteristics</a:t>
            </a:r>
          </a:p>
        </p:txBody>
      </p:sp>
      <p:sp>
        <p:nvSpPr>
          <p:cNvPr id="9" name="Content Placeholder 8"/>
          <p:cNvSpPr>
            <a:spLocks noGrp="1"/>
          </p:cNvSpPr>
          <p:nvPr>
            <p:ph sz="quarter" idx="14"/>
          </p:nvPr>
        </p:nvSpPr>
        <p:spPr/>
        <p:txBody>
          <a:bodyPr/>
          <a:lstStyle/>
          <a:p>
            <a:r>
              <a:rPr lang="en-US" dirty="0" smtClean="0"/>
              <a:t>What type of doctors traditionally use mobile devices? </a:t>
            </a:r>
          </a:p>
          <a:p>
            <a:pPr lvl="1"/>
            <a:r>
              <a:rPr lang="en-US" dirty="0" smtClean="0"/>
              <a:t>Young age</a:t>
            </a:r>
            <a:endParaRPr lang="en-US" dirty="0"/>
          </a:p>
        </p:txBody>
      </p:sp>
      <p:sp>
        <p:nvSpPr>
          <p:cNvPr id="8" name="Text Placeholder 7"/>
          <p:cNvSpPr>
            <a:spLocks noGrp="1"/>
          </p:cNvSpPr>
          <p:nvPr>
            <p:ph type="body" sz="quarter" idx="32"/>
          </p:nvPr>
        </p:nvSpPr>
        <p:spPr/>
        <p:txBody>
          <a:bodyPr/>
          <a:lstStyle/>
          <a:p>
            <a:r>
              <a:rPr lang="en-US" dirty="0"/>
              <a:t>Source</a:t>
            </a:r>
            <a:r>
              <a:rPr lang="en-US" dirty="0" smtClean="0"/>
              <a:t>:	(</a:t>
            </a:r>
            <a:r>
              <a:rPr lang="en-US" dirty="0" err="1"/>
              <a:t>Garritty</a:t>
            </a:r>
            <a:r>
              <a:rPr lang="en-US" dirty="0"/>
              <a:t> &amp; El </a:t>
            </a:r>
            <a:r>
              <a:rPr lang="en-US" dirty="0" err="1"/>
              <a:t>Emam</a:t>
            </a:r>
            <a:r>
              <a:rPr lang="en-US" dirty="0"/>
              <a:t>, 2006</a:t>
            </a:r>
            <a:r>
              <a:rPr lang="en-US" dirty="0" smtClean="0"/>
              <a:t>)</a:t>
            </a:r>
            <a:endParaRPr lang="en-US" dirty="0"/>
          </a:p>
        </p:txBody>
      </p:sp>
      <p:sp>
        <p:nvSpPr>
          <p:cNvPr id="11" name="Text Placeholder 10"/>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434350C-1944-45ED-9B21-4DE619E82FC6}" type="slidenum">
              <a:rPr lang="en-US" altLang="en-US" smtClean="0"/>
              <a:pPr/>
              <a:t>26</a:t>
            </a:fld>
            <a:endParaRPr lang="en-US" altLang="en-US"/>
          </a:p>
        </p:txBody>
      </p:sp>
      <p:pic>
        <p:nvPicPr>
          <p:cNvPr id="14" name="Content Placeholder 13" descr="Picture of a young doctor."/>
          <p:cNvPicPr>
            <a:picLocks noGrp="1" noChangeAspect="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5486400" y="2118967"/>
            <a:ext cx="2286000" cy="3415861"/>
          </a:xfr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7"/>
          <p:cNvSpPr>
            <a:spLocks noGrp="1"/>
          </p:cNvSpPr>
          <p:nvPr>
            <p:ph type="title"/>
          </p:nvPr>
        </p:nvSpPr>
        <p:spPr/>
        <p:txBody>
          <a:bodyPr/>
          <a:lstStyle/>
          <a:p>
            <a:r>
              <a:rPr lang="en-US" altLang="en-US" dirty="0" smtClean="0"/>
              <a:t>Physician Characteristics 2</a:t>
            </a:r>
          </a:p>
        </p:txBody>
      </p:sp>
      <p:sp>
        <p:nvSpPr>
          <p:cNvPr id="9" name="Content Placeholder 8"/>
          <p:cNvSpPr>
            <a:spLocks noGrp="1"/>
          </p:cNvSpPr>
          <p:nvPr>
            <p:ph sz="quarter" idx="14"/>
          </p:nvPr>
        </p:nvSpPr>
        <p:spPr/>
        <p:txBody>
          <a:bodyPr/>
          <a:lstStyle/>
          <a:p>
            <a:r>
              <a:rPr lang="en-US" dirty="0" smtClean="0"/>
              <a:t>Students and residents</a:t>
            </a:r>
          </a:p>
        </p:txBody>
      </p:sp>
      <p:sp>
        <p:nvSpPr>
          <p:cNvPr id="8" name="Text Placeholder 7"/>
          <p:cNvSpPr>
            <a:spLocks noGrp="1"/>
          </p:cNvSpPr>
          <p:nvPr>
            <p:ph type="body" sz="quarter" idx="32"/>
          </p:nvPr>
        </p:nvSpPr>
        <p:spPr/>
        <p:txBody>
          <a:bodyPr/>
          <a:lstStyle/>
          <a:p>
            <a:r>
              <a:rPr lang="en-US" dirty="0"/>
              <a:t>Source: </a:t>
            </a:r>
            <a:r>
              <a:rPr lang="en-US" dirty="0" smtClean="0"/>
              <a:t>	(</a:t>
            </a:r>
            <a:r>
              <a:rPr lang="en-US" dirty="0" err="1"/>
              <a:t>Garritty</a:t>
            </a:r>
            <a:r>
              <a:rPr lang="en-US" dirty="0"/>
              <a:t> &amp; El </a:t>
            </a:r>
            <a:r>
              <a:rPr lang="en-US" dirty="0" err="1"/>
              <a:t>Emam</a:t>
            </a:r>
            <a:r>
              <a:rPr lang="en-US" dirty="0"/>
              <a:t>, 2006</a:t>
            </a:r>
            <a:r>
              <a:rPr lang="en-US" dirty="0" smtClean="0"/>
              <a:t>)</a:t>
            </a:r>
            <a:endParaRPr lang="en-US" dirty="0"/>
          </a:p>
        </p:txBody>
      </p:sp>
      <p:pic>
        <p:nvPicPr>
          <p:cNvPr id="12" name="Content Placeholder 11" descr="Actor Kevin McKidd with two medical students in Mozambique."/>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043487" y="2667000"/>
            <a:ext cx="3251200" cy="2438400"/>
          </a:xfrm>
        </p:spPr>
      </p:pic>
      <p:sp>
        <p:nvSpPr>
          <p:cNvPr id="11" name="Text Placeholder 10"/>
          <p:cNvSpPr>
            <a:spLocks noGrp="1"/>
          </p:cNvSpPr>
          <p:nvPr>
            <p:ph type="body" sz="quarter" idx="33"/>
          </p:nvPr>
        </p:nvSpPr>
        <p:spPr/>
        <p:txBody>
          <a:bodyPr/>
          <a:lstStyle/>
          <a:p>
            <a:r>
              <a:rPr lang="en-US" dirty="0" smtClean="0"/>
              <a:t>Kevin </a:t>
            </a:r>
            <a:r>
              <a:rPr lang="en-US" dirty="0" err="1" smtClean="0"/>
              <a:t>McKidd</a:t>
            </a:r>
            <a:r>
              <a:rPr lang="en-US" dirty="0" smtClean="0"/>
              <a:t> Online</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BA2EC92-9EF6-480D-B149-6BEB4A4429E4}" type="slidenum">
              <a:rPr lang="en-US" altLang="en-US" smtClean="0"/>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7"/>
          <p:cNvSpPr>
            <a:spLocks noGrp="1"/>
          </p:cNvSpPr>
          <p:nvPr>
            <p:ph type="title"/>
          </p:nvPr>
        </p:nvSpPr>
        <p:spPr/>
        <p:txBody>
          <a:bodyPr/>
          <a:lstStyle/>
          <a:p>
            <a:r>
              <a:rPr lang="en-US" altLang="en-US" dirty="0" smtClean="0"/>
              <a:t>Physician Characteristics 3</a:t>
            </a:r>
          </a:p>
        </p:txBody>
      </p:sp>
      <p:sp>
        <p:nvSpPr>
          <p:cNvPr id="40963" name="Content Placeholder 8"/>
          <p:cNvSpPr>
            <a:spLocks noGrp="1"/>
          </p:cNvSpPr>
          <p:nvPr>
            <p:ph sz="quarter" idx="14"/>
          </p:nvPr>
        </p:nvSpPr>
        <p:spPr/>
        <p:txBody>
          <a:bodyPr/>
          <a:lstStyle/>
          <a:p>
            <a:r>
              <a:rPr lang="en-US" altLang="en-US" dirty="0" smtClean="0"/>
              <a:t>No difference by gender</a:t>
            </a:r>
          </a:p>
        </p:txBody>
      </p:sp>
      <p:sp>
        <p:nvSpPr>
          <p:cNvPr id="8" name="Text Placeholder 7"/>
          <p:cNvSpPr>
            <a:spLocks noGrp="1"/>
          </p:cNvSpPr>
          <p:nvPr>
            <p:ph type="body" sz="quarter" idx="32"/>
          </p:nvPr>
        </p:nvSpPr>
        <p:spPr/>
        <p:txBody>
          <a:bodyPr/>
          <a:lstStyle/>
          <a:p>
            <a:r>
              <a:rPr lang="en-US" altLang="en-US" dirty="0"/>
              <a:t>Source: </a:t>
            </a:r>
            <a:r>
              <a:rPr lang="en-US" altLang="en-US" dirty="0" smtClean="0"/>
              <a:t>	(</a:t>
            </a:r>
            <a:r>
              <a:rPr lang="en-US" altLang="en-US" dirty="0" err="1"/>
              <a:t>Garritty</a:t>
            </a:r>
            <a:r>
              <a:rPr lang="en-US" altLang="en-US" dirty="0"/>
              <a:t> &amp; El </a:t>
            </a:r>
            <a:r>
              <a:rPr lang="en-US" altLang="en-US" dirty="0" err="1"/>
              <a:t>Emam</a:t>
            </a:r>
            <a:r>
              <a:rPr lang="en-US" altLang="en-US" dirty="0"/>
              <a:t>, 2006</a:t>
            </a:r>
            <a:r>
              <a:rPr lang="en-US" altLang="en-US" dirty="0" smtClean="0"/>
              <a:t>)</a:t>
            </a:r>
            <a:endParaRPr lang="en-US" altLang="en-US" dirty="0"/>
          </a:p>
        </p:txBody>
      </p:sp>
      <p:pic>
        <p:nvPicPr>
          <p:cNvPr id="11" name="Content Placeholder 10" descr="A female and male doctor"/>
          <p:cNvPicPr>
            <a:picLocks noGrp="1" noChangeAspect="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4988337" y="1845450"/>
            <a:ext cx="3361500" cy="4081500"/>
          </a:xfrm>
        </p:spPr>
      </p:pic>
      <p:sp>
        <p:nvSpPr>
          <p:cNvPr id="10" name="Text Placeholder 9"/>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F04A2E6-3965-45E2-A51B-4261D94F94AC}" type="slidenum">
              <a:rPr lang="en-US" altLang="en-US" smtClean="0"/>
              <a:pPr/>
              <a:t>28</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7"/>
          <p:cNvSpPr>
            <a:spLocks noGrp="1"/>
          </p:cNvSpPr>
          <p:nvPr>
            <p:ph type="title"/>
          </p:nvPr>
        </p:nvSpPr>
        <p:spPr/>
        <p:txBody>
          <a:bodyPr/>
          <a:lstStyle/>
          <a:p>
            <a:r>
              <a:rPr lang="en-US" altLang="en-US" dirty="0" smtClean="0"/>
              <a:t>Physician Characteristics 4</a:t>
            </a:r>
          </a:p>
        </p:txBody>
      </p:sp>
      <p:sp>
        <p:nvSpPr>
          <p:cNvPr id="41987" name="Content Placeholder 8"/>
          <p:cNvSpPr>
            <a:spLocks noGrp="1"/>
          </p:cNvSpPr>
          <p:nvPr>
            <p:ph sz="quarter" idx="14"/>
          </p:nvPr>
        </p:nvSpPr>
        <p:spPr/>
        <p:txBody>
          <a:bodyPr/>
          <a:lstStyle/>
          <a:p>
            <a:r>
              <a:rPr lang="en-US" altLang="en-US" dirty="0" smtClean="0"/>
              <a:t>Primary care specialty</a:t>
            </a:r>
          </a:p>
        </p:txBody>
      </p:sp>
      <p:sp>
        <p:nvSpPr>
          <p:cNvPr id="8" name="Text Placeholder 7"/>
          <p:cNvSpPr>
            <a:spLocks noGrp="1"/>
          </p:cNvSpPr>
          <p:nvPr>
            <p:ph type="body" sz="quarter" idx="32"/>
          </p:nvPr>
        </p:nvSpPr>
        <p:spPr/>
        <p:txBody>
          <a:bodyPr/>
          <a:lstStyle/>
          <a:p>
            <a:r>
              <a:rPr lang="en-US" altLang="en-US" dirty="0"/>
              <a:t>Source: </a:t>
            </a:r>
            <a:r>
              <a:rPr lang="en-US" altLang="en-US" dirty="0" smtClean="0"/>
              <a:t>	(</a:t>
            </a:r>
            <a:r>
              <a:rPr lang="en-US" altLang="en-US" dirty="0" err="1"/>
              <a:t>Menachemi</a:t>
            </a:r>
            <a:r>
              <a:rPr lang="en-US" altLang="en-US" dirty="0"/>
              <a:t>, et al., 2006</a:t>
            </a:r>
            <a:r>
              <a:rPr lang="en-US" altLang="en-US" dirty="0" smtClean="0"/>
              <a:t>)</a:t>
            </a:r>
            <a:endParaRPr lang="en-US" altLang="en-US" dirty="0"/>
          </a:p>
        </p:txBody>
      </p:sp>
      <p:pic>
        <p:nvPicPr>
          <p:cNvPr id="11" name="Content Placeholder 10" descr="Doctor with toddler"/>
          <p:cNvPicPr>
            <a:picLocks noGrp="1" noChangeAspect="1"/>
          </p:cNvPicPr>
          <p:nvPr>
            <p:ph sz="quarter" idx="18"/>
          </p:nvPr>
        </p:nvPicPr>
        <p:blipFill>
          <a:blip r:embed="rId3" cstate="print">
            <a:extLst>
              <a:ext uri="{28A0092B-C50C-407E-A947-70E740481C1C}">
                <a14:useLocalDpi xmlns:a14="http://schemas.microsoft.com/office/drawing/2010/main" val="0"/>
              </a:ext>
            </a:extLst>
          </a:blip>
          <a:stretch>
            <a:fillRect/>
          </a:stretch>
        </p:blipFill>
        <p:spPr>
          <a:xfrm>
            <a:off x="4800600" y="2743200"/>
            <a:ext cx="3733045" cy="2288408"/>
          </a:xfrm>
        </p:spPr>
      </p:pic>
      <p:sp>
        <p:nvSpPr>
          <p:cNvPr id="10" name="Text Placeholder 9"/>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09DB34F-FF41-4F2C-BADB-CAE1BCCBA89F}" type="slidenum">
              <a:rPr lang="en-US" altLang="en-US" smtClean="0"/>
              <a:pPr/>
              <a:t>29</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Miniaturization of Electronics</a:t>
            </a:r>
          </a:p>
        </p:txBody>
      </p:sp>
      <p:sp>
        <p:nvSpPr>
          <p:cNvPr id="15363" name="Text Placeholder 2"/>
          <p:cNvSpPr>
            <a:spLocks noGrp="1"/>
          </p:cNvSpPr>
          <p:nvPr>
            <p:ph sz="quarter" idx="14"/>
          </p:nvPr>
        </p:nvSpPr>
        <p:spPr/>
        <p:txBody>
          <a:bodyPr/>
          <a:lstStyle/>
          <a:p>
            <a:r>
              <a:rPr lang="en-US" altLang="en-US" dirty="0" smtClean="0"/>
              <a:t>Cell phones</a:t>
            </a:r>
          </a:p>
          <a:p>
            <a:r>
              <a:rPr lang="en-US" altLang="en-US" dirty="0" smtClean="0"/>
              <a:t>GPS units</a:t>
            </a:r>
          </a:p>
          <a:p>
            <a:r>
              <a:rPr lang="en-US" altLang="en-US" dirty="0" smtClean="0"/>
              <a:t>Personal music players</a:t>
            </a:r>
          </a:p>
          <a:p>
            <a:r>
              <a:rPr lang="en-US" altLang="en-US" dirty="0" smtClean="0"/>
              <a:t>Televisions</a:t>
            </a:r>
          </a:p>
          <a:p>
            <a:r>
              <a:rPr lang="en-US" altLang="en-US" dirty="0" smtClean="0"/>
              <a:t>Laptops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896E784-061F-4C23-A765-D18AAEAAD4CE}"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Physician Characteristics 5</a:t>
            </a:r>
          </a:p>
        </p:txBody>
      </p:sp>
      <p:sp>
        <p:nvSpPr>
          <p:cNvPr id="43011" name="Content Placeholder 8"/>
          <p:cNvSpPr>
            <a:spLocks noGrp="1"/>
          </p:cNvSpPr>
          <p:nvPr>
            <p:ph sz="quarter" idx="14"/>
          </p:nvPr>
        </p:nvSpPr>
        <p:spPr/>
        <p:txBody>
          <a:bodyPr/>
          <a:lstStyle/>
          <a:p>
            <a:r>
              <a:rPr lang="en-US" altLang="en-US" dirty="0" smtClean="0"/>
              <a:t>Urban physicians</a:t>
            </a:r>
          </a:p>
        </p:txBody>
      </p:sp>
      <p:sp>
        <p:nvSpPr>
          <p:cNvPr id="8" name="Text Placeholder 7"/>
          <p:cNvSpPr>
            <a:spLocks noGrp="1"/>
          </p:cNvSpPr>
          <p:nvPr>
            <p:ph type="body" sz="quarter" idx="32"/>
          </p:nvPr>
        </p:nvSpPr>
        <p:spPr/>
        <p:txBody>
          <a:bodyPr/>
          <a:lstStyle/>
          <a:p>
            <a:r>
              <a:rPr lang="en-US" altLang="en-US" dirty="0"/>
              <a:t>Source</a:t>
            </a:r>
            <a:r>
              <a:rPr lang="en-US" altLang="en-US" dirty="0" smtClean="0"/>
              <a:t>:	(</a:t>
            </a:r>
            <a:r>
              <a:rPr lang="en-US" altLang="en-US" dirty="0"/>
              <a:t>Carroll &amp; Christakis, 2004</a:t>
            </a:r>
            <a:r>
              <a:rPr lang="en-US" altLang="en-US" dirty="0" smtClean="0"/>
              <a:t>)</a:t>
            </a:r>
            <a:endParaRPr lang="en-US" altLang="en-US" dirty="0"/>
          </a:p>
        </p:txBody>
      </p:sp>
      <p:pic>
        <p:nvPicPr>
          <p:cNvPr id="11" name="Content Placeholder 10" descr="City skyline."/>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53000" y="2513330"/>
            <a:ext cx="3240087" cy="2592070"/>
          </a:xfrm>
        </p:spPr>
      </p:pic>
      <p:sp>
        <p:nvSpPr>
          <p:cNvPr id="10" name="Text Placeholder 9"/>
          <p:cNvSpPr>
            <a:spLocks noGrp="1"/>
          </p:cNvSpPr>
          <p:nvPr>
            <p:ph type="body" sz="quarter" idx="33"/>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2988A98-A5E2-4986-84BC-910823D7DDDD}" type="slidenum">
              <a:rPr lang="en-US" altLang="en-US" smtClean="0"/>
              <a:pPr/>
              <a:t>30</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History of Mobile Computing</a:t>
            </a:r>
            <a:br>
              <a:rPr lang="en-US" altLang="en-US" smtClean="0"/>
            </a:br>
            <a:r>
              <a:rPr lang="en-US" altLang="en-US" smtClean="0"/>
              <a:t>Summary </a:t>
            </a:r>
          </a:p>
        </p:txBody>
      </p:sp>
      <p:sp>
        <p:nvSpPr>
          <p:cNvPr id="44035" name="Content Placeholder 2"/>
          <p:cNvSpPr>
            <a:spLocks noGrp="1"/>
          </p:cNvSpPr>
          <p:nvPr>
            <p:ph type="body" sz="quarter" idx="11"/>
          </p:nvPr>
        </p:nvSpPr>
        <p:spPr/>
        <p:txBody>
          <a:bodyPr/>
          <a:lstStyle/>
          <a:p>
            <a:r>
              <a:rPr lang="en-US" altLang="en-US" dirty="0" smtClean="0"/>
              <a:t>Mobile devices</a:t>
            </a:r>
          </a:p>
          <a:p>
            <a:pPr lvl="1"/>
            <a:r>
              <a:rPr lang="en-US" altLang="en-US" dirty="0" smtClean="0"/>
              <a:t>Cheap, easy to use, but also have more security vulnerabilities to loss and theft</a:t>
            </a:r>
          </a:p>
          <a:p>
            <a:pPr lvl="2"/>
            <a:r>
              <a:rPr lang="en-US" altLang="en-US" dirty="0" smtClean="0"/>
              <a:t>Need to be encrypted to prevent unauthorized access</a:t>
            </a:r>
          </a:p>
          <a:p>
            <a:pPr lvl="1"/>
            <a:r>
              <a:rPr lang="en-US" altLang="en-US" dirty="0" smtClean="0"/>
              <a:t>From stand alone units to networked computers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6592FAB-BE75-425E-887A-3F7356688276}" type="slidenum">
              <a:rPr lang="en-US" altLang="en-US" smtClean="0"/>
              <a:pPr/>
              <a:t>31</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History of Mobile Computing</a:t>
            </a:r>
            <a:br>
              <a:rPr lang="en-US" smtClean="0"/>
            </a:br>
            <a:r>
              <a:rPr lang="en-US" smtClean="0"/>
              <a:t>References</a:t>
            </a:r>
            <a:endParaRPr lang="en-US" dirty="0" smtClean="0"/>
          </a:p>
        </p:txBody>
      </p:sp>
      <p:sp>
        <p:nvSpPr>
          <p:cNvPr id="17414" name="Text Placeholder 5"/>
          <p:cNvSpPr>
            <a:spLocks noGrp="1"/>
          </p:cNvSpPr>
          <p:nvPr>
            <p:ph type="body" sz="quarter" idx="16"/>
          </p:nvPr>
        </p:nvSpPr>
        <p:spPr/>
        <p:txBody>
          <a:bodyPr/>
          <a:lstStyle/>
          <a:p>
            <a:r>
              <a:rPr lang="en-US" dirty="0" smtClean="0"/>
              <a:t>References</a:t>
            </a:r>
          </a:p>
          <a:p>
            <a:pPr lvl="1"/>
            <a:r>
              <a:rPr lang="en-US" dirty="0" smtClean="0"/>
              <a:t>ACP-ASIM survey finds nearly half of US members use handheld computers [Internet].  ACP-ASIM Press Release. 2001 Oct.  Available from: </a:t>
            </a:r>
            <a:r>
              <a:rPr lang="en-US" dirty="0" smtClean="0">
                <a:hlinkClick r:id="rId3" tooltip="American College of Physicians website"/>
              </a:rPr>
              <a:t>www.acponline.org</a:t>
            </a:r>
            <a:endParaRPr lang="en-US" dirty="0" smtClean="0"/>
          </a:p>
          <a:p>
            <a:pPr lvl="1"/>
            <a:r>
              <a:rPr lang="en-US" dirty="0" smtClean="0"/>
              <a:t>Barrett JR, </a:t>
            </a:r>
            <a:r>
              <a:rPr lang="en-US" dirty="0" err="1" smtClean="0"/>
              <a:t>Strayer</a:t>
            </a:r>
            <a:r>
              <a:rPr lang="en-US" dirty="0" smtClean="0"/>
              <a:t> SM, </a:t>
            </a:r>
            <a:r>
              <a:rPr lang="en-US" dirty="0" err="1" smtClean="0"/>
              <a:t>Schubart</a:t>
            </a:r>
            <a:r>
              <a:rPr lang="en-US" dirty="0" smtClean="0"/>
              <a:t> JR. Assessing medical residents’ usage and perceived needs for personal digital assistants.  </a:t>
            </a:r>
            <a:r>
              <a:rPr lang="en-US" dirty="0" err="1" smtClean="0"/>
              <a:t>Int</a:t>
            </a:r>
            <a:r>
              <a:rPr lang="en-US" dirty="0" smtClean="0"/>
              <a:t> J Med Inform. 2004;73(1):25-34.</a:t>
            </a:r>
          </a:p>
          <a:p>
            <a:pPr lvl="1"/>
            <a:r>
              <a:rPr lang="en-US" dirty="0" smtClean="0"/>
              <a:t>Carroll AE, Christakis DA. Pediatricians' use of and attitudes about personal digital assistants. Pediatrics. Feb 2004;113(2):238-242.</a:t>
            </a:r>
          </a:p>
          <a:p>
            <a:pPr lvl="1"/>
            <a:r>
              <a:rPr lang="en-US" dirty="0" err="1" smtClean="0"/>
              <a:t>Ebell</a:t>
            </a:r>
            <a:r>
              <a:rPr lang="en-US" dirty="0" smtClean="0"/>
              <a:t> MH, Gaspar DL, </a:t>
            </a:r>
            <a:r>
              <a:rPr lang="en-US" dirty="0" err="1" smtClean="0"/>
              <a:t>Khurana</a:t>
            </a:r>
            <a:r>
              <a:rPr lang="en-US" dirty="0" smtClean="0"/>
              <a:t> S. Family physicians’ preferences for computerized decision-support hardware and software. J Fam </a:t>
            </a:r>
            <a:r>
              <a:rPr lang="en-US" dirty="0" err="1" smtClean="0"/>
              <a:t>Pract</a:t>
            </a:r>
            <a:r>
              <a:rPr lang="en-US" dirty="0" smtClean="0"/>
              <a:t>. 1997;45(2)137-41.</a:t>
            </a:r>
          </a:p>
          <a:p>
            <a:pPr lvl="1"/>
            <a:r>
              <a:rPr lang="en-US" dirty="0" err="1" smtClean="0"/>
              <a:t>Garritty</a:t>
            </a:r>
            <a:r>
              <a:rPr lang="en-US" dirty="0" smtClean="0"/>
              <a:t> C, El </a:t>
            </a:r>
            <a:r>
              <a:rPr lang="en-US" dirty="0" err="1" smtClean="0"/>
              <a:t>Emam</a:t>
            </a:r>
            <a:r>
              <a:rPr lang="en-US" dirty="0" smtClean="0"/>
              <a:t> K. Who's using PDAs? Estimates of PDA use by health care providers: a systematic review of surveys. J Med Internet Res. 2006;8(2):e7.</a:t>
            </a:r>
          </a:p>
          <a:p>
            <a:pPr lvl="1"/>
            <a:r>
              <a:rPr lang="en-US" dirty="0" smtClean="0"/>
              <a:t>Lu YC, Lee JK, Xiao Y, Sears A, </a:t>
            </a:r>
            <a:r>
              <a:rPr lang="en-US" dirty="0" err="1" smtClean="0"/>
              <a:t>Jacko</a:t>
            </a:r>
            <a:r>
              <a:rPr lang="en-US" dirty="0" smtClean="0"/>
              <a:t> JA, Charters K. Why don't physicians use their personal digital assistants? AMIA </a:t>
            </a:r>
            <a:r>
              <a:rPr lang="en-US" dirty="0" err="1" smtClean="0"/>
              <a:t>Annu</a:t>
            </a:r>
            <a:r>
              <a:rPr lang="en-US" dirty="0" smtClean="0"/>
              <a:t> </a:t>
            </a:r>
            <a:r>
              <a:rPr lang="en-US" dirty="0" err="1" smtClean="0"/>
              <a:t>Symp</a:t>
            </a:r>
            <a:r>
              <a:rPr lang="en-US" dirty="0" smtClean="0"/>
              <a:t> Proc. 2003:405-404.</a:t>
            </a:r>
          </a:p>
          <a:p>
            <a:pPr lvl="1"/>
            <a:r>
              <a:rPr lang="en-US" dirty="0" err="1" smtClean="0"/>
              <a:t>Menachemi</a:t>
            </a:r>
            <a:r>
              <a:rPr lang="en-US" dirty="0" smtClean="0"/>
              <a:t> N, Brooks RG. EHR and other IT adoption among physicians: results of a large-scale statewide analysis. Journal of Healthcare Information Management. 2006;20(3):79-87.</a:t>
            </a:r>
          </a:p>
          <a:p>
            <a:pPr lvl="1"/>
            <a:r>
              <a:rPr lang="en-US" dirty="0" err="1" smtClean="0"/>
              <a:t>Menachemi</a:t>
            </a:r>
            <a:r>
              <a:rPr lang="en-US" dirty="0" smtClean="0"/>
              <a:t> N, Perkins R, Van </a:t>
            </a:r>
            <a:r>
              <a:rPr lang="en-US" dirty="0" err="1" smtClean="0"/>
              <a:t>Durme</a:t>
            </a:r>
            <a:r>
              <a:rPr lang="en-US" dirty="0" smtClean="0"/>
              <a:t> D, Brooks R. Examining the adoption of EHR and PDA use by family physicians in Florida. Informatics in Primary Care. 2006;14(1):1-9.</a:t>
            </a:r>
          </a:p>
          <a:p>
            <a:pPr lvl="1"/>
            <a:r>
              <a:rPr lang="en-US" dirty="0" smtClean="0"/>
              <a:t>Taylor H, </a:t>
            </a:r>
            <a:r>
              <a:rPr lang="en-US" dirty="0" err="1" smtClean="0"/>
              <a:t>Leitman</a:t>
            </a:r>
            <a:r>
              <a:rPr lang="en-US" dirty="0" smtClean="0"/>
              <a:t> R. Physicians’ use of handheld personal computing devices increases from 15% in 1999 to 26% in 2001.  Harris Interactive. 2001 Aug 15;1(25):1-4.</a:t>
            </a:r>
          </a:p>
          <a:p>
            <a:pPr lvl="1"/>
            <a:r>
              <a:rPr lang="en-US" dirty="0" smtClean="0"/>
              <a:t>Worldwide PDA &amp; Smartphone Forecasts Report: 1998-2008. </a:t>
            </a:r>
            <a:r>
              <a:rPr lang="en-US" dirty="0" err="1" smtClean="0"/>
              <a:t>eTForecasts</a:t>
            </a:r>
            <a:r>
              <a:rPr lang="en-US" dirty="0" smtClean="0"/>
              <a:t> [Internet]. Arlington Heights, IL. Available from: </a:t>
            </a:r>
            <a:r>
              <a:rPr lang="en-US" dirty="0" smtClean="0">
                <a:hlinkClick r:id="rId4" tooltip="eTForecasts website"/>
              </a:rPr>
              <a:t>www.etforecasts.com</a:t>
            </a:r>
            <a:r>
              <a:rPr lang="en-US" dirty="0"/>
              <a:t> </a:t>
            </a:r>
            <a:r>
              <a:rPr lang="en-US" dirty="0" err="1" smtClean="0">
                <a:hlinkClick r:id="rId5" tooltip="Worldwide PDA &amp; Smartphone Forecasts Report: 1998-2008. eTForecasts 2003."/>
              </a:rPr>
              <a:t>WebCite</a:t>
            </a:r>
            <a:r>
              <a:rPr lang="en-US" smtClean="0">
                <a:hlinkClick r:id="rId5" tooltip="Worldwide PDA &amp; Smartphone Forecasts Report: 1998-2008. eTForecasts 2003."/>
              </a:rPr>
              <a:t> Cache</a:t>
            </a:r>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46E3DB3-5014-4D5E-B656-87DD9F7B2D17}" type="slidenum">
              <a:rPr lang="en-US" altLang="en-US" smtClean="0"/>
              <a:pPr/>
              <a:t>32</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History of Mobile Computing</a:t>
            </a:r>
            <a:br>
              <a:rPr lang="en-US" dirty="0" smtClean="0"/>
            </a:br>
            <a:r>
              <a:rPr lang="en-US" dirty="0" smtClean="0"/>
              <a:t>References 2</a:t>
            </a:r>
          </a:p>
        </p:txBody>
      </p:sp>
      <p:sp>
        <p:nvSpPr>
          <p:cNvPr id="17414" name="Text Placeholder 5"/>
          <p:cNvSpPr>
            <a:spLocks noGrp="1"/>
          </p:cNvSpPr>
          <p:nvPr>
            <p:ph type="body" sz="quarter" idx="16"/>
          </p:nvPr>
        </p:nvSpPr>
        <p:spPr/>
        <p:txBody>
          <a:bodyPr/>
          <a:lstStyle/>
          <a:p>
            <a:r>
              <a:rPr lang="en-US" dirty="0" smtClean="0"/>
              <a:t>Images</a:t>
            </a:r>
          </a:p>
          <a:p>
            <a:pPr lvl="1"/>
            <a:r>
              <a:rPr lang="en-US" dirty="0" smtClean="0"/>
              <a:t>Slide 6: </a:t>
            </a:r>
            <a:r>
              <a:rPr lang="en-US" dirty="0" err="1" smtClean="0"/>
              <a:t>Staecker</a:t>
            </a:r>
            <a:r>
              <a:rPr lang="en-US" dirty="0" smtClean="0"/>
              <a:t>,  P. Christopher. Newton message pad, Available from:     </a:t>
            </a:r>
            <a:r>
              <a:rPr lang="en-US" dirty="0" smtClean="0">
                <a:hlinkClick r:id="rId3"/>
              </a:rPr>
              <a:t>commons.wikimedia.org</a:t>
            </a:r>
            <a:r>
              <a:rPr lang="en-US" dirty="0" smtClean="0"/>
              <a:t>   </a:t>
            </a:r>
          </a:p>
          <a:p>
            <a:pPr lvl="1"/>
            <a:r>
              <a:rPr lang="en-US" dirty="0" smtClean="0"/>
              <a:t>Slide 20: Photo by </a:t>
            </a:r>
            <a:r>
              <a:rPr lang="en-US" dirty="0" err="1" smtClean="0"/>
              <a:t>Indiemon</a:t>
            </a:r>
            <a:r>
              <a:rPr lang="en-US" dirty="0" smtClean="0"/>
              <a:t>, cell phone, Available from: </a:t>
            </a:r>
            <a:r>
              <a:rPr lang="en-US" dirty="0" smtClean="0">
                <a:hlinkClick r:id="rId4"/>
              </a:rPr>
              <a:t>commons.wikimedia.org</a:t>
            </a:r>
            <a:endParaRPr lang="en-US" dirty="0" smtClean="0"/>
          </a:p>
          <a:p>
            <a:pPr lvl="1"/>
            <a:r>
              <a:rPr lang="en-US" dirty="0" smtClean="0"/>
              <a:t>Slide 27: Courtesy of Dr. Lee Todd Miller. Available from: </a:t>
            </a:r>
            <a:r>
              <a:rPr lang="en-US" dirty="0" smtClean="0">
                <a:hlinkClick r:id="rId5"/>
              </a:rPr>
              <a:t>www.flickr.com</a:t>
            </a:r>
            <a:endParaRPr lang="en-US" dirty="0" smtClean="0"/>
          </a:p>
          <a:p>
            <a:pPr lvl="1"/>
            <a:r>
              <a:rPr lang="en-US" dirty="0" smtClean="0"/>
              <a:t>Slide 28: Courtesy of </a:t>
            </a:r>
            <a:r>
              <a:rPr lang="en-US" dirty="0" err="1" smtClean="0"/>
              <a:t>DocPlanner</a:t>
            </a:r>
            <a:r>
              <a:rPr lang="en-US" dirty="0" smtClean="0"/>
              <a:t>. Available from </a:t>
            </a:r>
            <a:r>
              <a:rPr lang="en-US" dirty="0" smtClean="0">
                <a:hlinkClick r:id="rId6"/>
              </a:rPr>
              <a:t>amazonaws.com</a:t>
            </a:r>
            <a:endParaRPr lang="en-US" dirty="0" smtClean="0"/>
          </a:p>
          <a:p>
            <a:pPr lvl="1"/>
            <a:r>
              <a:rPr lang="en-US" dirty="0" smtClean="0"/>
              <a:t>Slide 29: Available from </a:t>
            </a:r>
            <a:r>
              <a:rPr lang="en-US" dirty="0" smtClean="0">
                <a:hlinkClick r:id="rId7"/>
              </a:rPr>
              <a:t>wikispaces.com</a:t>
            </a:r>
            <a:endParaRPr lang="en-US" dirty="0" smtClean="0"/>
          </a:p>
          <a:p>
            <a:pPr lvl="1"/>
            <a:r>
              <a:rPr lang="en-US" dirty="0" smtClean="0"/>
              <a:t>Slides 4, 5, 21, 22, 23, 24, 25, 26, 30: Clip Art,  Available from: Microsoft clips online. Used with permission from Microsoft.</a:t>
            </a:r>
          </a:p>
        </p:txBody>
      </p:sp>
      <p:sp>
        <p:nvSpPr>
          <p:cNvPr id="11" name="Text Placeholder 10"/>
          <p:cNvSpPr>
            <a:spLocks noGrp="1"/>
          </p:cNvSpPr>
          <p:nvPr>
            <p:ph type="body" sz="quarter" idx="21"/>
          </p:nvPr>
        </p:nvSpPr>
        <p:spPr/>
        <p:txBody>
          <a:bodyPr/>
          <a:lstStyle/>
          <a:p>
            <a:endParaRPr 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F307554-6AE7-41BE-BAAC-C12847F1B161}" type="slidenum">
              <a:rPr lang="en-US" altLang="en-US" smtClean="0"/>
              <a:pPr/>
              <a:t>33</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a:t>History of Mobile </a:t>
            </a:r>
            <a:r>
              <a:rPr lang="en-US" dirty="0" smtClean="0"/>
              <a:t>Computing</a:t>
            </a:r>
            <a:endParaRPr lang="en-US" dirty="0"/>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34</a:t>
            </a:fld>
            <a:endParaRPr lang="en-US" dirty="0"/>
          </a:p>
        </p:txBody>
      </p:sp>
    </p:spTree>
    <p:extLst>
      <p:ext uri="{BB962C8B-B14F-4D97-AF65-F5344CB8AC3E}">
        <p14:creationId xmlns:p14="http://schemas.microsoft.com/office/powerpoint/2010/main" val="752080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Miniaturization of Computers</a:t>
            </a:r>
          </a:p>
        </p:txBody>
      </p:sp>
      <p:pic>
        <p:nvPicPr>
          <p:cNvPr id="16388" name="Content Placeholder 9" descr="A picture of a man holdiing a laptop. &#10;&#10;Used with permission from Microsoft            "/>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76266" r="-76266"/>
          <a:stretch/>
        </p:blipFill>
        <p:spPr/>
      </p:pic>
      <p:sp>
        <p:nvSpPr>
          <p:cNvPr id="16387" name="Content Placeholder 7"/>
          <p:cNvSpPr>
            <a:spLocks noGrp="1"/>
          </p:cNvSpPr>
          <p:nvPr>
            <p:ph type="body" sz="quarter" idx="32"/>
          </p:nvPr>
        </p:nvSpPr>
        <p:spPr/>
        <p:txBody>
          <a:bodyPr/>
          <a:lstStyle/>
          <a:p>
            <a:r>
              <a:rPr lang="en-US" altLang="en-US" dirty="0" smtClean="0"/>
              <a:t>Easier to use in the healthcare setting</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2F766E7-6607-42C4-88E1-80C04F4E6583}"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r>
              <a:rPr lang="en-US" altLang="en-US" smtClean="0"/>
              <a:t>What are Mobile Devices</a:t>
            </a:r>
          </a:p>
        </p:txBody>
      </p:sp>
      <p:pic>
        <p:nvPicPr>
          <p:cNvPr id="17411" name="Content Placeholder 9" descr="Associates conversing and using their PDAs to communicate as well.&#10;&#10;Used with permission from Microsoft            "/>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9965" r="-9965"/>
          <a:stretch/>
        </p:blipFill>
        <p:spPr/>
      </p:pic>
      <p:sp>
        <p:nvSpPr>
          <p:cNvPr id="9" name="Text Placeholder 8"/>
          <p:cNvSpPr>
            <a:spLocks noGrp="1"/>
          </p:cNvSpPr>
          <p:nvPr>
            <p:ph type="body" sz="quarter" idx="32"/>
          </p:nvPr>
        </p:nvSpPr>
        <p:spPr/>
        <p:txBody>
          <a:bodyPr/>
          <a:lstStyle/>
          <a:p>
            <a:endParaRPr lang="en-US"/>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DD26C60-5158-4791-8CED-EE537BBD74AE}"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Growth in Use of Mobile Devices</a:t>
            </a:r>
          </a:p>
        </p:txBody>
      </p:sp>
      <p:pic>
        <p:nvPicPr>
          <p:cNvPr id="18439" name="Content Placeholder 10" descr="Photograph of the old Apple Newton, a touch screen PDA.  It was larger that today's PDA.  Picture shows the PDA, with a stylus.  &#10;Photo by P. Christopher Staecker"/>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47620" r="-47620"/>
          <a:stretch/>
        </p:blipFill>
        <p:spPr/>
      </p:pic>
      <p:sp>
        <p:nvSpPr>
          <p:cNvPr id="18435" name="Content Placeholder 7"/>
          <p:cNvSpPr>
            <a:spLocks noGrp="1"/>
          </p:cNvSpPr>
          <p:nvPr>
            <p:ph type="body" sz="quarter" idx="32"/>
          </p:nvPr>
        </p:nvSpPr>
        <p:spPr/>
        <p:txBody>
          <a:bodyPr/>
          <a:lstStyle/>
          <a:p>
            <a:r>
              <a:rPr lang="en-US" altLang="en-US" dirty="0" smtClean="0"/>
              <a:t>1993: Apple launched the Newton Message Pad</a:t>
            </a:r>
          </a:p>
          <a:p>
            <a:r>
              <a:rPr lang="en-US" altLang="en-US" dirty="0"/>
              <a:t>Photo by P. Christopher </a:t>
            </a:r>
            <a:r>
              <a:rPr lang="en-US" altLang="en-US" dirty="0" err="1" smtClean="0"/>
              <a:t>Staecker</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A87D162-B456-4DE6-AFC3-BD4C112602A5}"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p:txBody>
          <a:bodyPr/>
          <a:lstStyle/>
          <a:p>
            <a:r>
              <a:rPr lang="en-US" altLang="en-US" dirty="0" smtClean="0"/>
              <a:t>Growth in Use of Mobile Devices 2</a:t>
            </a:r>
          </a:p>
        </p:txBody>
      </p:sp>
      <p:sp>
        <p:nvSpPr>
          <p:cNvPr id="9" name="Content Placeholder 8"/>
          <p:cNvSpPr>
            <a:spLocks noGrp="1"/>
          </p:cNvSpPr>
          <p:nvPr>
            <p:ph sz="quarter" idx="14"/>
          </p:nvPr>
        </p:nvSpPr>
        <p:spPr/>
        <p:txBody>
          <a:bodyPr/>
          <a:lstStyle/>
          <a:p>
            <a:r>
              <a:rPr lang="en-US" dirty="0" smtClean="0"/>
              <a:t>1993: Apple launched the Newton Message Pad</a:t>
            </a:r>
          </a:p>
          <a:p>
            <a:r>
              <a:rPr lang="en-US" dirty="0" smtClean="0"/>
              <a:t>2002 to 2008: 17.8% annual increase in mobile devices being sold</a:t>
            </a:r>
            <a:endParaRPr lang="en-US" dirty="0"/>
          </a:p>
        </p:txBody>
      </p:sp>
      <p:sp>
        <p:nvSpPr>
          <p:cNvPr id="8" name="Text Placeholder 7"/>
          <p:cNvSpPr>
            <a:spLocks noGrp="1"/>
          </p:cNvSpPr>
          <p:nvPr>
            <p:ph type="body" sz="quarter" idx="32"/>
          </p:nvPr>
        </p:nvSpPr>
        <p:spPr/>
        <p:txBody>
          <a:bodyPr/>
          <a:lstStyle/>
          <a:p>
            <a:r>
              <a:rPr lang="en-US" dirty="0"/>
              <a:t>Source</a:t>
            </a:r>
            <a:r>
              <a:rPr lang="en-US" dirty="0" smtClean="0"/>
              <a:t>:	(“</a:t>
            </a:r>
            <a:r>
              <a:rPr lang="en-US" dirty="0"/>
              <a:t>Worldwide PDA”, 2008</a:t>
            </a:r>
            <a:r>
              <a:rPr lang="en-US" dirty="0" smtClean="0"/>
              <a:t>)</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05B8D67-5199-4F1B-B622-C9F8490E015F}"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7"/>
          <p:cNvSpPr>
            <a:spLocks noGrp="1"/>
          </p:cNvSpPr>
          <p:nvPr>
            <p:ph type="title"/>
          </p:nvPr>
        </p:nvSpPr>
        <p:spPr/>
        <p:txBody>
          <a:bodyPr/>
          <a:lstStyle/>
          <a:p>
            <a:r>
              <a:rPr lang="en-US" altLang="en-US" dirty="0" smtClean="0"/>
              <a:t>Growth in Use of Mobile Devices 3</a:t>
            </a:r>
          </a:p>
        </p:txBody>
      </p:sp>
      <p:sp>
        <p:nvSpPr>
          <p:cNvPr id="20483" name="Content Placeholder 8"/>
          <p:cNvSpPr>
            <a:spLocks noGrp="1"/>
          </p:cNvSpPr>
          <p:nvPr>
            <p:ph sz="quarter" idx="14"/>
          </p:nvPr>
        </p:nvSpPr>
        <p:spPr/>
        <p:txBody>
          <a:bodyPr/>
          <a:lstStyle/>
          <a:p>
            <a:r>
              <a:rPr lang="en-US" dirty="0" smtClean="0"/>
              <a:t>2008: 17 million mobile devices sold</a:t>
            </a:r>
          </a:p>
        </p:txBody>
      </p:sp>
      <p:sp>
        <p:nvSpPr>
          <p:cNvPr id="8" name="Text Placeholder 7"/>
          <p:cNvSpPr>
            <a:spLocks noGrp="1"/>
          </p:cNvSpPr>
          <p:nvPr>
            <p:ph type="body" sz="quarter" idx="32"/>
          </p:nvPr>
        </p:nvSpPr>
        <p:spPr/>
        <p:txBody>
          <a:bodyPr/>
          <a:lstStyle/>
          <a:p>
            <a:r>
              <a:rPr lang="en-US" dirty="0"/>
              <a:t>Source </a:t>
            </a:r>
            <a:r>
              <a:rPr lang="en-US" dirty="0" smtClean="0"/>
              <a:t>:	(“</a:t>
            </a:r>
            <a:r>
              <a:rPr lang="en-US" dirty="0"/>
              <a:t>Worldwide PDA,” 2008</a:t>
            </a:r>
            <a:r>
              <a:rPr lang="en-US" dirty="0" smtClean="0"/>
              <a:t>)</a:t>
            </a:r>
            <a:endParaRPr lang="en-US" dirty="0"/>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517BFB-42FE-4D5E-BF54-15D97E0E2436}"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r>
              <a:rPr lang="en-US" altLang="en-US" dirty="0" smtClean="0"/>
              <a:t>Software for Mobile Devices</a:t>
            </a:r>
          </a:p>
        </p:txBody>
      </p:sp>
      <p:sp>
        <p:nvSpPr>
          <p:cNvPr id="21507" name="Content Placeholder 7"/>
          <p:cNvSpPr>
            <a:spLocks noGrp="1"/>
          </p:cNvSpPr>
          <p:nvPr>
            <p:ph sz="quarter" idx="14"/>
          </p:nvPr>
        </p:nvSpPr>
        <p:spPr/>
        <p:txBody>
          <a:bodyPr/>
          <a:lstStyle/>
          <a:p>
            <a:r>
              <a:rPr lang="en-US" altLang="en-US" dirty="0" smtClean="0"/>
              <a:t>Drug reference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F99ED04-DB59-4896-9894-23B047B43847}"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0cnVlIi8+DQoJCTx1aXNob3cgbmFtZT0icHJlc2VudGVyZW1haWwiIHZhbHVlPSJmYWxzZSIvPg0KCQk8dWlzaG93IG5hbWU9InByZXNlbnRlcmJpbyIgdmFsdWU9ImZhbHNlIi8+DQoJCTx1aXNob3cgbmFtZT0iY29tcGFueWxvZ28iIHZhbHVlPSJmYWxzZSIvPg0KCQk8dWlzaG93IG5hbWU9InNpZGViYXIiIHZhbHVlPSJ0cnVlIi8+DQoJCTx1aXNob3cgbmFtZT0ib3V0bGluZSIgdmFsdWU9InRydWUiLz4NCgkJPHVpc2hvdyBuYW1lPSJ0aHVtYm5haWwiIHZhbHVlPSJ0cnVlIi8+DQoJCTx1aXNob3cgbmFtZT0ibm90ZXMiIHZhbHVlPSJ0cnVlIi8+DQoJCTx1aXNob3cgbmFtZT0ic2VhcmNoIiB2YWx1ZT0idHJ1ZSIvPg0KCQk8dWlzaG93IG5hbWU9InF1aXoiIHZhbHVlPSJmYWxz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JPGxhbmd1YWdlIGlkPSJ0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F5dCAlbiIvPg0KCQk8IS0tIHN1YnN0aXR1dGlvbjogJW4gPT0gc2xpZGUgbnVtYmVyIC0tPg0KCQk8IS0tIHN1YnN0aXR1dGlvbjogJXQgPT0gdG90YWwgc2xpZGUgY291bnQgLS0+DQoJCTx1aXRleHQgbmFtZT0iU0NSVUJCQVJTVEFUVVNfU0xJREVJTkZPIiB2YWx1ZT0iU2xheXQgJW4gLyAldCB8ICIvPg0KCQk8dWl0ZXh0IG5hbWU9IlNDUlVCQkFSU1RBVFVTX1NUT1BQRUQiIHZhbHVlPSJEdXJkdXJ1bGR1Ii8+DQoJCTx1aXRleHQgbmFtZT0iU0NSVUJCQVJTVEFUVVNfUExBWUlORyIgdmFsdWU9Ik95bmF0xLFsxLF5b3IiLz4NCgkJPHVpdGV4dCBuYW1lPSJTQ1JVQkJBUlNUQVRVU19OT0FVRElPIiB2YWx1ZT0iU2VzIFlvayIvPg0KCQk8dWl0ZXh0IG5hbWU9IlNDUlVCQkFSU1RBVFVTX1ZJRFBMQVlJTkciIHZhbHVlPSJWaWRlbyBPeW5hdMSxbMSxeW9yIi8+DQoJCTx1aXRleHQgbmFtZT0iU0NSVUJCQVJTVEFUVVNfTE9BRElORyIgdmFsdWU9IlnDvGtsZW5peW9yIi8+DQoJCTx1aXRleHQgbmFtZT0iU0NSVUJCQVJTVEFUVVNfQlVGRkVSSU5HIiB2YWx1ZT0iQXJhYmVsbGXEn2UgQWzEsW7EsXlvciIvPg0KCQk8dWl0ZXh0IG5hbWU9IlNDUlVCQkFSU1RBVFVTX1FVRVNUSU9OIiB2YWx1ZT0iU29ydXl1IFlhbsSxdGxhIi8+DQoJCTx1aXRleHQgbmFtZT0iU0NSVUJCQVJTVEFUVVNfUkVWSUVXUVVJWiIgdmFsdWU9IlPEsW5hdiDEsG5jZWxlbml5b3IiLz4NCgkJPCEtLSBzdWJzdGl0dXRpb246ICVtID09IG1pbnV0ZXMgcmVtYWluaW5nIC0tPg0KCQk8IS0tIHN1YnN0aXR1dGlvbjogJXMgPT0gc2Vjb25kcyByZW1haW5pbmcgLS0+DQoJCTx1aXRleHQgbmFtZT0iRUxBUFNFRCIgdmFsdWU9IiVtIERha2lrYSAlcyBTYW5peWUgS2FsZMSxIi8+DQoJCTx1aXRleHQgbmFtZT0iTk9URk9VTkQiIHZhbHVlPSJIZXJoYW5naSBCaXIgxZ5leSBCdWx1bm1hZMSxIi8+DQoJCTx1aXRleHQgbmFtZT0iQVRUQUNITUVOVFMiIHZhbHVlPSJFa2xlci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sSwcnRpYmF0Ii8+DQoJCTx1aXRleHQgbmFtZT0iVEFCX1FVSVoiIHZhbHVlPSJTxLFuYXYiLz4NCgkJPHVpdGV4dCBuYW1lPSJUQUJfT1VUTElORSIgdmFsdWU9IkFuYSBIYXQiLz4NCgkJPHVpdGV4dCBuYW1lPSJUQUJfVEhVTUIiIHZhbHVlPSJSZXNpbSIvPg0KCQk8dWl0ZXh0IG5hbWU9IlRBQl9OT1RFUyIgdmFsdWU9Ik5vdGxhciIvPg0KCQk8dWl0ZXh0IG5hbWU9IlRBQl9TRUFSQ0giIHZhbHVlPSJBcmEiLz4NCgkJPHVpdGV4dCBuYW1lPSJTTElERV9IRUFESU5HIiB2YWx1ZT0iU2xheXQgQmHFn2zEscSfxLEiLz4NCgkJPHVpdGV4dCBuYW1lPSJEVVJBVElPTl9IRUFESU5HIiB2YWx1ZT0iU8O8cmUiLz4NCgkJPHVpdGV4dCBuYW1lPSJTRUFSQ0hfSEVBRElORyIgdmFsdWU9Ik1ldG5pIGFyYToiLz4NCgkJPHVpdGV4dCBuYW1lPSJUSFVNQl9IRUFESU5HIiB2YWx1ZT0iU2xheXQiLz4NCgkJPHVpdGV4dCBuYW1lPSJUSFVNQl9JTkZPIiB2YWx1ZT0iU2xheXQgQmHFn2zEscSfxLEvU8O8cmVzaSIvPg0KCQk8dWl0ZXh0IG5hbWU9IkFUVEFDSE5BTUVfSEVBRElORyIgdmFsdWU9IkRvc3lhIEFkxLEiLz4NCgkJPHVpdGV4dCBuYW1lPSJBVFRBQ0hTSVpFX0hFQURJTkciIHZhbHVlPSJCb3l1dCIvPg0KCQk8dWl0ZXh0IG5hbWU9IlNMSURFX05PVEVTIiB2YWx1ZT0iU2xheXQgTm90bGFyxLEiLz4NCgkJPCEtLXF1aXogcG9kIGFuZCBtZXNzYWdlIGJveCB0ZXh0cy0tPg0KCQk8dWl0ZXh0IG5hbWU9IlFVSVpQT0RfUVVJWl9BVFRFTVBUIiB2YWx1ZT0iU8SxbmF2IERlbmVtZXNpOiIvPg0KCQk8dWl0ZXh0IG5hbWU9IlFVSVpQT0RfUVVJWl9BVFRFTVBUX1ZBTFVFIiB2YWx1ZT0iJW4vJXQiLz4NCgkJPHVpdGV4dCBuYW1lPSJRVUlaUE9EX1FVSVpfU0NPUkUiIHZhbHVlPSJQdWFuOiIvPg0KCQk8dWl0ZXh0IG5hbWU9IlFVSVpQT0RfUVVJWl9QQVNTU0NPUkUiIHZhbHVlPSJHZcOnbWUgUHVhbsSxOiIvPg0KCQk8dWl0ZXh0IG5hbWU9IlFVSVpQT0RfUVVJWl9NQVhTQ09SRSIgdmFsdWU9Ik1ha3NpbXVtIFB1YW46Ii8+DQoJCTx1aXRleHQgbmFtZT0iUVVJWlBPRF9RVUVTQVRNUFRfU1RSIiB2YWx1ZT0iRGVuZW1lOiAlbi8ldCIvPg0KCQk8dWl0ZXh0IG5hbWU9IlFVSVpQT0RfUVVFU1RZUEVfU1RSIiB2YWx1ZT0iVMO8cjogJXMiLz4NCgkJPHVpdGV4dCBuYW1lPSJRVUlaUE9EX1FVRVNUWVBFX0dSRCIgdmFsdWU9IkJhc2FtYWtsxLEiLz4NCgkJPHVpdGV4dCBuYW1lPSJRVUlaUE9EX1FVRVNUWVBFX1NWWSIgdmFsdWU9IkFua2V0Ii8+DQoJCTx1aXRleHQgbmFtZT0iUVVJWlBPRF9RVUlaQVRNUFRfSU5GIiB2YWx1ZT0iU8SxbsSxcnPEsXoiLz4NCgkJPHVpdGV4dCBuYW1lPSJRVUlaUE9EX1FVRVNBVE1QVF9JTkYiIHZhbHVlPSJTxLFuxLFyc8SxeiIvPg0KCQk8dWl0ZXh0IG5hbWU9IldBUk5JTkdNU0dfWUVTU1RSSU5HIiB2YWx1ZT0iRXZldCIvPg0KCQk8dWl0ZXh0IG5hbWU9IldBUk5JTkdNU0dfTk9TVFJJTkciIHZhbHVlPSJIYXnEsXIiLz4NCgkJPHVpdGV4dCBuYW1lPSJXQVJOSU5HTVNHX1RJVExFU1RSSU5HIiB2YWx1ZT0iU8SxbmF2IEdlemlubWUgVXlhcsSxc8SxIi8+DQoJCTx1aXRleHQgbmFtZT0iV0FSTklOR01TR19NU0dTVFJJTkciIHZhbHVlPSJCdSBTxLFuYXZkYSBkZW5lbm1lbWnFnyBzb3J1bGFyIHZhci4mI3hBOyYjeEE7RXZldCBzZcOnZW5lxJ9pbmkgdMSxa2xhdMSxcnNhbsSxeiBTxLFuYXZkYW4gw6fEsWthY2Frc8SxbsSxei4gU8SxbmF2YSBkZXZhbSBldG1layBpw6dpbiBIYXnEsXIgc2XDp2VuZcSfaW5pIHTEsWtsYXTEsW4uIi8+DQoJCTx1aXRleHQgbmFtZT0iSU5GT1JNQVRJT05fSDI2NF9GTEFTSFBMQVlFUiIgdmFsdWU9IkJpbGdpc2F5YXLEsW7EsXphIHnDvGtsw7wgb2xhbiBnZcOnZXJsaSBGbGFzaCBQbGF5ZXIgc8O8csO8bcO8IGJ1IHZpZGVveXUgZGVzdGVrbGVtaXlvci4gRW4gc29uIEZsYXNoIFBsYXllciBzw7xyw7xtw7xuw7wgaW5kaXJtZWsgacOnaW4gdmlkZW8gYWxhbsSxbsSxIHTEsWtsYXTEs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thdMSxbMSxbWPEsWxhcmEga2VuYXIgw6d1YnXEn3VudSBnw7ZzdGVyIi8+DQoJCTx1aXRleHQgbmFtZT0iTVVURSIgdmFsdWU9IlNlc3NpeiIvPg0KCQk8dWl0ZXh0IG5hbWU9IkRPQ1dSQVBfVElUTEUiIHZhbHVlPSJQcmVzZW50ZXIgRG9zeWEgRWtpIi8+DQoJCTx1aXRleHQgbmFtZT0iRE9DV1JBUF9NU0ciIHZhbHVlPSJCaWxnaXNheWFyxLFtYSBLYXlkZXQiLz4NCgkJPHVpdGV4dCBuYW1lPSJET0NXUkFQX1BST01QVCIgdmFsdWU9IsSwbmRpcm1layBpw6dpbiBUxLFrbGF0xLFuIi8+DQoJPC9sYW5ndWFnZT4NCgk8bGFuZ3VhZ2UgaWQ9InJ1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tCh0LvQsNC50LQgJW4iLz4NCgkJPCEtLSBzdWJzdGl0dXRpb246ICVuID09IHNsaWRlIG51bWJlciAtLT4NCgkJPCEtLSBzdWJzdGl0dXRpb246ICV0ID09IHRvdGFsIHNsaWRlIGNvdW50IC0tPg0KCQk8dWl0ZXh0IG5hbWU9IlNDUlVCQkFSU1RBVFVTX1NMSURFSU5GTyIgdmFsdWU9ItCh0LvQsNC50LQgJW4gLyAldCB8ICIvPg0KCQk8dWl0ZXh0IG5hbWU9IlNDUlVCQkFSU1RBVFVTX1NUT1BQRUQiIHZhbHVlPSLQntGB0YLQsNC90L7QstC70LXQvdC+Ii8+DQoJCTx1aXRleHQgbmFtZT0iU0NSVUJCQVJTVEFUVVNfUExBWUlORyIgdmFsdWU9ItCS0L7RgdC/0YDQvtC40LfQstC10LTQtdC90LjQtSIvPg0KCQk8dWl0ZXh0IG5hbWU9IlNDUlVCQkFSU1RBVFVTX05PQVVESU8iIHZhbHVlPSLQndC10YIg0LDRg9C00LjQviIvPg0KCQk8dWl0ZXh0IG5hbWU9IlNDUlVCQkFSU1RBVFVTX1ZJRFBMQVlJTkciIHZhbHVlPSLQktC+0YHQv9GA0L7QuNC30LLQtdC00LXQvdC40LUg0LLQuNC00LXQviIvPg0KCQk8dWl0ZXh0IG5hbWU9IlNDUlVCQkFSU1RBVFVTX0xPQURJTkciIHZhbHVlPSLQl9Cw0LPRgNGD0LfQutCwIi8+DQoJCTx1aXRleHQgbmFtZT0iU0NSVUJCQVJTVEFUVVNfQlVGRkVSSU5HIiB2YWx1ZT0i0JHRg9GE0LXRgNC40LfQsNGG0LjRjyIvPg0KCQk8dWl0ZXh0IG5hbWU9IlNDUlVCQkFSU1RBVFVTX1FVRVNUSU9OIiB2YWx1ZT0i0J7RgtCy0LXRgiDQvdCwINCy0L7Qv9GA0L7RgSIvPg0KCQk8dWl0ZXh0IG5hbWU9IlNDUlVCQkFSU1RBVFVTX1JFVklFV1FVSVoiIHZhbHVlPSLQntCx0LfQvtGAINC+0L/RgNC+0YHQsCIvPg0KCQk8IS0tIHN1YnN0aXR1dGlvbjogJW0gPT0gbWludXRlcyByZW1haW5pbmcgLS0+DQoJCTwhLS0gc3Vic3RpdHV0aW9uOiAlcyA9PSBzZWNvbmRzIHJlbWFpbmluZyAtLT4NCgkJPHVpdGV4dCBuYW1lPSJFTEFQU0VEIiB2YWx1ZT0i0J7RgdGC0LDQu9C+0YHRjCAlbSDQvNC40L0uICVzINGBIi8+DQoJCTx1aXRleHQgbmFtZT0iTk9URk9VTkQiIHZhbHVlPSLQndC40YfQtdCz0L4g0L3QtSDQvdCw0LnQtNC10L3QviIvPg0KCQk8dWl0ZXh0IG5hbWU9IkFUVEFDSE1FTlRTIiB2YWx1ZT0i0JLQu9C+0LbQtdC90LjRjyIvPg0KCQk8IS0tIHN1YnN0aXR1dGlvbjogJXAgPT0gY3VycmVudCBzcGVha2VyJ3MgdGl0bGUgLS0+DQoJCTx1aXRleHQgbmFtZT0iQklPV0lOX1RJVExFIiB2YWx1ZT0i0JHQuNC+0LPRgNCw0YTQuNGPOiAlcCIvPg0KCQk8dWl0ZXh0IG5hbWU9IkJJT0JUTl9USVRMRSIgdmFsdWU9ItCR0LjQvtCz0YDQsNGE0LjRjyIvPg0KCQk8dWl0ZXh0IG5hbWU9IkRJVklERVJCVE5fVElUTEUiIHZhbHVlPSJ8Ii8+DQoJCTx1aXRleHQgbmFtZT0iQ09OVEFDVEJUTl9USVRMRSIgdmFsdWU9ItCa0L7QvdGC0LDQutGCIi8+DQoJCTx1aXRleHQgbmFtZT0iVEFCX1FVSVoiIHZhbHVlPSLQntC/0YDQvtGBIi8+DQoJCTx1aXRleHQgbmFtZT0iVEFCX09VVExJTkUiIHZhbHVlPSLQodGF0LXQvNCwIi8+DQoJCTx1aXRleHQgbmFtZT0iVEFCX1RIVU1CIiB2YWx1ZT0i0JHQtdCz0YPQvdC+0LoiLz4NCgkJPHVpdGV4dCBuYW1lPSJUQUJfTk9URVMiIHZhbHVlPSLQl9Cw0LzQtdGC0LrQuCIvPg0KCQk8dWl0ZXh0IG5hbWU9IlRBQl9TRUFSQ0giIHZhbHVlPSLQn9C+0LjRgdC6Ii8+DQoJCTx1aXRleHQgbmFtZT0iU0xJREVfSEVBRElORyIgdmFsdWU9ItCX0LDQs9C+0LvQvtCy0L7QuiDRgdC70LDQudC00LAiLz4NCgkJPHVpdGV4dCBuYW1lPSJEVVJBVElPTl9IRUFESU5HIiB2YWx1ZT0i0JTQu9C40YIt0YHRgtGMIi8+DQoJCTx1aXRleHQgbmFtZT0iU0VBUkNIX0hFQURJTkciIHZhbHVlPSLQn9C+0LjRgdC6INGC0LXQutGB0YLQsDoiLz4NCgkJPHVpdGV4dCBuYW1lPSJUSFVNQl9IRUFESU5HIiB2YWx1ZT0i0KHQu9Cw0LnQtCIvPg0KCQk8dWl0ZXh0IG5hbWU9IlRIVU1CX0lORk8iIHZhbHVlPSLQndCw0LfQstCw0L3QuNC1L9C00LvQuNGCLdC90L7RgdGC0YwiLz4NCgkJPHVpdGV4dCBuYW1lPSJBVFRBQ0hOQU1FX0hFQURJTkciIHZhbHVlPSLQmNC80Y8g0YTQsNC50LvQsCIvPg0KCQk8dWl0ZXh0IG5hbWU9IkFUVEFDSFNJWkVfSEVBRElORyIgdmFsdWU9ItCg0LDQt9C80LXRgCIvPg0KCQk8dWl0ZXh0IG5hbWU9IlNMSURFX05PVEVTIiB2YWx1ZT0i0JfQsNC80LXRgtC60Lgg0Log0YHQu9Cw0LnQtNGD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MMPROD_UIDATA" val="&lt;database version=&quot;7.0&quot;&gt;&lt;object type=&quot;1&quot; unique_id=&quot;10001&quot;&gt;&lt;property id=&quot;20141&quot; value=&quot;comp5_unit12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mbruck\Desktop\final version 3 working files 3.27.2012 USE ME\comp5\comp5_unit12&quot;/&gt;&lt;property id=&quot;20250&quot; value=&quot;0&quot;/&gt;&lt;property id=&quot;20251&quot; value=&quot;1&quot;/&gt;&lt;property id=&quot;20259&quot; value=&quot;0&quot;/&gt;&lt;object type=&quot;8&quot; unique_id=&quot;11690&quot;&gt;&lt;/object&gt;&lt;object type=&quot;2&quot; unique_id=&quot;11691&quot;&gt;&lt;object type=&quot;3&quot; unique_id=&quot;11692&quot;&gt;&lt;property id=&quot;20148&quot; value=&quot;5&quot;/&gt;&lt;property id=&quot;20300&quot; value=&quot;Slide 1 - &amp;quot;History of Health Information Technology in the U.S.&amp;quot;&quot;/&gt;&lt;property id=&quot;20307&quot; value=&quot;256&quot;/&gt;&lt;property id=&quot;20309&quot; value=&quot;-1&quot;/&gt;&lt;/object&gt;&lt;object type=&quot;3&quot; unique_id=&quot;11693&quot;&gt;&lt;property id=&quot;20148&quot; value=&quot;5&quot;/&gt;&lt;property id=&quot;20300&quot; value=&quot;Slide 2 - &amp;quot;History of Mobile Computing&amp;#x0D;&amp;#x0A;Learning Objectives&amp;quot;&quot;/&gt;&lt;property id=&quot;20307&quot; value=&quot;257&quot;/&gt;&lt;property id=&quot;20309&quot; value=&quot;-1&quot;/&gt;&lt;/object&gt;&lt;object type=&quot;3&quot; unique_id=&quot;11701&quot;&gt;&lt;property id=&quot;20148&quot; value=&quot;5&quot;/&gt;&lt;property id=&quot;20300&quot; value=&quot;Slide 31 - &amp;quot;History of Mobile Computing&amp;#x0D;&amp;#x0A;Summary &amp;quot;&quot;/&gt;&lt;property id=&quot;20307&quot; value=&quot;270&quot;/&gt;&lt;property id=&quot;20309&quot; value=&quot;-1&quot;/&gt;&lt;/object&gt;&lt;object type=&quot;3&quot; unique_id=&quot;11702&quot;&gt;&lt;property id=&quot;20148&quot; value=&quot;5&quot;/&gt;&lt;property id=&quot;20300&quot; value=&quot;Slide 32 - &amp;quot;History of Mobile Computing&amp;#x0D;&amp;#x0A;References&amp;quot;&quot;/&gt;&lt;property id=&quot;20307&quot; value=&quot;267&quot;/&gt;&lt;property id=&quot;20309&quot; value=&quot;-1&quot;/&gt;&lt;/object&gt;&lt;object type=&quot;3&quot; unique_id=&quot;15714&quot;&gt;&lt;property id=&quot;20148&quot; value=&quot;5&quot;/&gt;&lt;property id=&quot;20300&quot; value=&quot;Slide 3 - &amp;quot;Miniaturization of Electronics&amp;quot;&quot;/&gt;&lt;property id=&quot;20307&quot; value=&quot;272&quot;/&gt;&lt;property id=&quot;20309&quot; value=&quot;-1&quot;/&gt;&lt;/object&gt;&lt;object type=&quot;3&quot; unique_id=&quot;15715&quot;&gt;&lt;property id=&quot;20148&quot; value=&quot;5&quot;/&gt;&lt;property id=&quot;20300&quot; value=&quot;Slide 4 - &amp;quot;Miniaturization of Computers&amp;quot;&quot;/&gt;&lt;property id=&quot;20307&quot; value=&quot;273&quot;/&gt;&lt;property id=&quot;20309&quot; value=&quot;-1&quot;/&gt;&lt;/object&gt;&lt;object type=&quot;3&quot; unique_id=&quot;15716&quot;&gt;&lt;property id=&quot;20148&quot; value=&quot;5&quot;/&gt;&lt;property id=&quot;20300&quot; value=&quot;Slide 5 - &amp;quot;What are Mobile Devices&amp;quot;&quot;/&gt;&lt;property id=&quot;20307&quot; value=&quot;274&quot;/&gt;&lt;property id=&quot;20309&quot; value=&quot;-1&quot;/&gt;&lt;/object&gt;&lt;object type=&quot;3&quot; unique_id=&quot;15717&quot;&gt;&lt;property id=&quot;20148&quot; value=&quot;5&quot;/&gt;&lt;property id=&quot;20300&quot; value=&quot;Slide 6 - &amp;quot;Growth in Use of Mobile Devices&amp;quot;&quot;/&gt;&lt;property id=&quot;20307&quot; value=&quot;275&quot;/&gt;&lt;property id=&quot;20309&quot; value=&quot;-1&quot;/&gt;&lt;/object&gt;&lt;object type=&quot;3&quot; unique_id=&quot;15718&quot;&gt;&lt;property id=&quot;20148&quot; value=&quot;5&quot;/&gt;&lt;property id=&quot;20300&quot; value=&quot;Slide 7 - &amp;quot;Growth in Use of Mobile Devices 2&amp;quot;&quot;/&gt;&lt;property id=&quot;20307&quot; value=&quot;276&quot;/&gt;&lt;property id=&quot;20309&quot; value=&quot;-1&quot;/&gt;&lt;/object&gt;&lt;object type=&quot;3&quot; unique_id=&quot;15719&quot;&gt;&lt;property id=&quot;20148&quot; value=&quot;5&quot;/&gt;&lt;property id=&quot;20300&quot; value=&quot;Slide 8 - &amp;quot;Growth in Use of Mobile Devices 3&amp;quot;&quot;/&gt;&lt;property id=&quot;20307&quot; value=&quot;277&quot;/&gt;&lt;property id=&quot;20309&quot; value=&quot;-1&quot;/&gt;&lt;/object&gt;&lt;object type=&quot;3&quot; unique_id=&quot;15846&quot;&gt;&lt;property id=&quot;20148&quot; value=&quot;5&quot;/&gt;&lt;property id=&quot;20300&quot; value=&quot;Slide 9 - &amp;quot;Software for Mobile Devices&amp;quot;&quot;/&gt;&lt;property id=&quot;20307&quot; value=&quot;278&quot;/&gt;&lt;property id=&quot;20309&quot; value=&quot;-1&quot;/&gt;&lt;/object&gt;&lt;object type=&quot;3&quot; unique_id=&quot;15847&quot;&gt;&lt;property id=&quot;20148&quot; value=&quot;5&quot;/&gt;&lt;property id=&quot;20300&quot; value=&quot;Slide 10 - &amp;quot;Software for Mobile Devices 2&amp;quot;&quot;/&gt;&lt;property id=&quot;20307&quot; value=&quot;279&quot;/&gt;&lt;property id=&quot;20309&quot; value=&quot;-1&quot;/&gt;&lt;/object&gt;&lt;object type=&quot;3&quot; unique_id=&quot;15848&quot;&gt;&lt;property id=&quot;20148&quot; value=&quot;5&quot;/&gt;&lt;property id=&quot;20300&quot; value=&quot;Slide 11 - &amp;quot;Software for Mobile Devices 3&amp;quot;&quot;/&gt;&lt;property id=&quot;20307&quot; value=&quot;280&quot;/&gt;&lt;property id=&quot;20309&quot; value=&quot;-1&quot;/&gt;&lt;/object&gt;&lt;object type=&quot;3&quot; unique_id=&quot;15849&quot;&gt;&lt;property id=&quot;20148&quot; value=&quot;5&quot;/&gt;&lt;property id=&quot;20300&quot; value=&quot;Slide 12 - &amp;quot;Software for Mobile Devices 4&amp;quot;&quot;/&gt;&lt;property id=&quot;20307&quot; value=&quot;281&quot;/&gt;&lt;property id=&quot;20309&quot; value=&quot;-1&quot;/&gt;&lt;/object&gt;&lt;object type=&quot;3&quot; unique_id=&quot;15850&quot;&gt;&lt;property id=&quot;20148&quot; value=&quot;5&quot;/&gt;&lt;property id=&quot;20300&quot; value=&quot;Slide 13 - &amp;quot;Software for Mobile Devices 5&amp;quot;&quot;/&gt;&lt;property id=&quot;20307&quot; value=&quot;283&quot;/&gt;&lt;property id=&quot;20309&quot; value=&quot;-1&quot;/&gt;&lt;/object&gt;&lt;object type=&quot;3&quot; unique_id=&quot;15851&quot;&gt;&lt;property id=&quot;20148&quot; value=&quot;5&quot;/&gt;&lt;property id=&quot;20300&quot; value=&quot;Slide 14 - &amp;quot;Software for Mobile Devices 6&amp;quot;&quot;/&gt;&lt;property id=&quot;20307&quot; value=&quot;284&quot;/&gt;&lt;property id=&quot;20309&quot; value=&quot;-1&quot;/&gt;&lt;/object&gt;&lt;object type=&quot;3&quot; unique_id=&quot;15852&quot;&gt;&lt;property id=&quot;20148&quot; value=&quot;5&quot;/&gt;&lt;property id=&quot;20300&quot; value=&quot;Slide 15 - &amp;quot;Software for Mobile Devices 7&amp;quot;&quot;/&gt;&lt;property id=&quot;20307&quot; value=&quot;282&quot;/&gt;&lt;property id=&quot;20309&quot; value=&quot;-1&quot;/&gt;&lt;/object&gt;&lt;object type=&quot;3&quot; unique_id=&quot;15958&quot;&gt;&lt;property id=&quot;20148&quot; value=&quot;5&quot;/&gt;&lt;property id=&quot;20300&quot; value=&quot;Slide 16 - &amp;quot;Mobile Devices in Medicine&amp;quot;&quot;/&gt;&lt;property id=&quot;20307&quot; value=&quot;285&quot;/&gt;&lt;property id=&quot;20309&quot; value=&quot;-1&quot;/&gt;&lt;/object&gt;&lt;object type=&quot;3&quot; unique_id=&quot;15959&quot;&gt;&lt;property id=&quot;20148&quot; value=&quot;5&quot;/&gt;&lt;property id=&quot;20300&quot; value=&quot;Slide 17 - &amp;quot;Mobile Devices in Medicine 2&amp;quot;&quot;/&gt;&lt;property id=&quot;20307&quot; value=&quot;286&quot;/&gt;&lt;property id=&quot;20309&quot; value=&quot;-1&quot;/&gt;&lt;/object&gt;&lt;object type=&quot;3&quot; unique_id=&quot;15960&quot;&gt;&lt;property id=&quot;20148&quot; value=&quot;5&quot;/&gt;&lt;property id=&quot;20300&quot; value=&quot;Slide 18 - &amp;quot;Mobile Devices in Medicine 3&amp;quot;&quot;/&gt;&lt;property id=&quot;20307&quot; value=&quot;287&quot;/&gt;&lt;property id=&quot;20309&quot; value=&quot;-1&quot;/&gt;&lt;/object&gt;&lt;object type=&quot;3&quot; unique_id=&quot;16627&quot;&gt;&lt;property id=&quot;20148&quot; value=&quot;5&quot;/&gt;&lt;property id=&quot;20300&quot; value=&quot;Slide 19 - &amp;quot;Drawbacks of Early Devices&amp;quot;&quot;/&gt;&lt;property id=&quot;20307&quot; value=&quot;288&quot;/&gt;&lt;property id=&quot;20309&quot; value=&quot;-1&quot;/&gt;&lt;/object&gt;&lt;object type=&quot;3&quot; unique_id=&quot;16628&quot;&gt;&lt;property id=&quot;20148&quot; value=&quot;5&quot;/&gt;&lt;property id=&quot;20300&quot; value=&quot;Slide 20 - &amp;quot;Modern Devices&amp;quot;&quot;/&gt;&lt;property id=&quot;20307&quot; value=&quot;289&quot;/&gt;&lt;property id=&quot;20309&quot; value=&quot;-1&quot;/&gt;&lt;/object&gt;&lt;object type=&quot;3&quot; unique_id=&quot;16629&quot;&gt;&lt;property id=&quot;20148&quot; value=&quot;5&quot;/&gt;&lt;property id=&quot;20300&quot; value=&quot;Slide 21 - &amp;quot;Benefits of Using Mobile Devices&amp;quot;&quot;/&gt;&lt;property id=&quot;20307&quot; value=&quot;290&quot;/&gt;&lt;property id=&quot;20309&quot; value=&quot;-1&quot;/&gt;&lt;/object&gt;&lt;object type=&quot;3&quot; unique_id=&quot;16630&quot;&gt;&lt;property id=&quot;20148&quot; value=&quot;5&quot;/&gt;&lt;property id=&quot;20300&quot; value=&quot;Slide 22 - &amp;quot;Benefits of Using Mobile Devices 2&amp;quot;&quot;/&gt;&lt;property id=&quot;20307&quot; value=&quot;294&quot;/&gt;&lt;property id=&quot;20309&quot; value=&quot;-1&quot;/&gt;&lt;/object&gt;&lt;object type=&quot;3&quot; unique_id=&quot;16631&quot;&gt;&lt;property id=&quot;20148&quot; value=&quot;5&quot;/&gt;&lt;property id=&quot;20300&quot; value=&quot;Slide 23 - &amp;quot;Benefits of Using Mobile Devices 3&amp;quot;&quot;/&gt;&lt;property id=&quot;20307&quot; value=&quot;293&quot;/&gt;&lt;property id=&quot;20309&quot; value=&quot;-1&quot;/&gt;&lt;/object&gt;&lt;object type=&quot;3&quot; unique_id=&quot;16632&quot;&gt;&lt;property id=&quot;20148&quot; value=&quot;5&quot;/&gt;&lt;property id=&quot;20300&quot; value=&quot;Slide 24 - &amp;quot;Benefits of Using Mobile Devices 4&amp;quot;&quot;/&gt;&lt;property id=&quot;20307&quot; value=&quot;292&quot;/&gt;&lt;property id=&quot;20309&quot; value=&quot;-1&quot;/&gt;&lt;/object&gt;&lt;object type=&quot;3&quot; unique_id=&quot;16633&quot;&gt;&lt;property id=&quot;20148&quot; value=&quot;5&quot;/&gt;&lt;property id=&quot;20300&quot; value=&quot;Slide 25 - &amp;quot;Benefits of Using Mobile Devices 5&amp;quot;&quot;/&gt;&lt;property id=&quot;20307&quot; value=&quot;291&quot;/&gt;&lt;property id=&quot;20309&quot; value=&quot;-1&quot;/&gt;&lt;/object&gt;&lt;object type=&quot;3&quot; unique_id=&quot;16634&quot;&gt;&lt;property id=&quot;20148&quot; value=&quot;5&quot;/&gt;&lt;property id=&quot;20300&quot; value=&quot;Slide 26 - &amp;quot;Physician Characteristics&amp;quot;&quot;/&gt;&lt;property id=&quot;20307&quot; value=&quot;295&quot;/&gt;&lt;property id=&quot;20309&quot; value=&quot;-1&quot;/&gt;&lt;/object&gt;&lt;object type=&quot;3&quot; unique_id=&quot;16635&quot;&gt;&lt;property id=&quot;20148&quot; value=&quot;5&quot;/&gt;&lt;property id=&quot;20300&quot; value=&quot;Slide 27 - &amp;quot;Physician Characteristics 2&amp;quot;&quot;/&gt;&lt;property id=&quot;20307&quot; value=&quot;299&quot;/&gt;&lt;property id=&quot;20309&quot; value=&quot;-1&quot;/&gt;&lt;/object&gt;&lt;object type=&quot;3&quot; unique_id=&quot;16636&quot;&gt;&lt;property id=&quot;20148&quot; value=&quot;5&quot;/&gt;&lt;property id=&quot;20300&quot; value=&quot;Slide 28 - &amp;quot;Physician Characteristics 3&amp;quot;&quot;/&gt;&lt;property id=&quot;20307&quot; value=&quot;298&quot;/&gt;&lt;property id=&quot;20309&quot; value=&quot;-1&quot;/&gt;&lt;/object&gt;&lt;object type=&quot;3&quot; unique_id=&quot;16637&quot;&gt;&lt;property id=&quot;20148&quot; value=&quot;5&quot;/&gt;&lt;property id=&quot;20300&quot; value=&quot;Slide 29 - &amp;quot;Physician Characteristics 4&amp;quot;&quot;/&gt;&lt;property id=&quot;20307&quot; value=&quot;297&quot;/&gt;&lt;property id=&quot;20309&quot; value=&quot;-1&quot;/&gt;&lt;/object&gt;&lt;object type=&quot;3&quot; unique_id=&quot;16638&quot;&gt;&lt;property id=&quot;20148&quot; value=&quot;5&quot;/&gt;&lt;property id=&quot;20300&quot; value=&quot;Slide 30 - &amp;quot;Physician Characteristics 5&amp;quot;&quot;/&gt;&lt;property id=&quot;20307&quot; value=&quot;296&quot;/&gt;&lt;property id=&quot;20309&quot; value=&quot;-1&quot;/&gt;&lt;/object&gt;&lt;object type=&quot;3&quot; unique_id=&quot;16673&quot;&gt;&lt;property id=&quot;20148&quot; value=&quot;5&quot;/&gt;&lt;property id=&quot;20300&quot; value=&quot;Slide 33 - &amp;quot;History of Mobile Computing&amp;#x0D;&amp;#x0A;References 2&amp;quot;&quot;/&gt;&lt;property id=&quot;20307&quot; value=&quot;300&quot;/&gt;&lt;property id=&quot;20309&quot; value=&quot;-1&quot;/&gt;&lt;/object&gt;&lt;object type=&quot;3&quot; unique_id=&quot;16821&quot;&gt;&lt;property id=&quot;20148&quot; value=&quot;5&quot;/&gt;&lt;property id=&quot;20300&quot; value=&quot;Slide 34 - &amp;quot;History of Health IT in the US&amp;#x0D;&amp;#x0A;History of Mobile Computing&amp;quot;&quot;/&gt;&lt;property id=&quot;20307&quot; value=&quot;301&quot;/&gt;&lt;/object&gt;&lt;/object&gt;&lt;object type=&quot;10&quot; unique_id=&quot;16779&quot;&gt;&lt;object type=&quot;11&quot; unique_id=&quot;16780&quot;&gt;&lt;property id=&quot;20180&quot; value=&quot;1&quot;/&gt;&lt;property id=&quot;20181&quot; value=&quot;1&quot;/&gt;&lt;property id=&quot;20182&quot; value=&quot;0&quot;/&gt;&lt;property id=&quot;20183&quot; value=&quot;1&quot;/&gt;&lt;/object&gt;&lt;object type=&quot;12&quot; unique_id=&quot;16781&quot;&gt;&lt;/object&gt;&lt;/object&gt;&lt;object type=&quot;4&quot; unique_id=&quot;16820&quot;&gt;&lt;/object&gt;&lt;/object&gt;&lt;/database&gt;"/>
  <p:tag name="SECTOMILLISECCONVERTED"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A6F240EE-1118-4E67-8661-B850FF419C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93AAE317-141B-4500-8613-8CB8267FCF23}">
  <ds:schemaRefs>
    <ds:schemaRef ds:uri="http://schemas.microsoft.com/sharepoint/v3/contenttype/forms"/>
  </ds:schemaRefs>
</ds:datastoreItem>
</file>

<file path=customXml/itemProps3.xml><?xml version="1.0" encoding="utf-8"?>
<ds:datastoreItem xmlns:ds="http://schemas.openxmlformats.org/officeDocument/2006/customXml" ds:itemID="{4A7B51DB-0526-415A-9B57-424B13C7AC88}">
  <ds:schemaRefs>
    <ds:schemaRef ds:uri="http://purl.org/dc/terms/"/>
    <ds:schemaRef ds:uri="http://purl.org/dc/elements/1.1/"/>
    <ds:schemaRef ds:uri="http://schemas.openxmlformats.org/package/2006/metadata/core-properties"/>
    <ds:schemaRef ds:uri="http://schemas.microsoft.com/office/2006/metadata/properties"/>
    <ds:schemaRef ds:uri="http://purl.org/dc/dcmitype/"/>
    <ds:schemaRef ds:uri="http://www.w3.org/XML/1998/namespace"/>
    <ds:schemaRef ds:uri="http://schemas.microsoft.com/office/2006/documentManagement/types"/>
    <ds:schemaRef ds:uri="26839647-32cc-4e8d-ac64-5cb1d6f9c044"/>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compX_unitXx_lecture_slides-COMP5-TEMPLATE</Template>
  <TotalTime>722</TotalTime>
  <Words>2938</Words>
  <Application>Microsoft Office PowerPoint</Application>
  <PresentationFormat>On-screen Show (4:3)</PresentationFormat>
  <Paragraphs>250</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ONC-Template-FINAL DRAFT</vt:lpstr>
      <vt:lpstr>History of Health Information Technology in the U.S.</vt:lpstr>
      <vt:lpstr>History of Mobile Computing Learning Objectives</vt:lpstr>
      <vt:lpstr>Miniaturization of Electronics</vt:lpstr>
      <vt:lpstr>Miniaturization of Computers</vt:lpstr>
      <vt:lpstr>What are Mobile Devices</vt:lpstr>
      <vt:lpstr>Growth in Use of Mobile Devices</vt:lpstr>
      <vt:lpstr>Growth in Use of Mobile Devices 2</vt:lpstr>
      <vt:lpstr>Growth in Use of Mobile Devices 3</vt:lpstr>
      <vt:lpstr>Software for Mobile Devices</vt:lpstr>
      <vt:lpstr>Software for Mobile Devices 2</vt:lpstr>
      <vt:lpstr>Software for Mobile Devices 3</vt:lpstr>
      <vt:lpstr>Software for Mobile Devices 4</vt:lpstr>
      <vt:lpstr>Software for Mobile Devices 5</vt:lpstr>
      <vt:lpstr>Software for Mobile Devices 6</vt:lpstr>
      <vt:lpstr>Software for Mobile Devices 7</vt:lpstr>
      <vt:lpstr>Mobile Devices in Medicine</vt:lpstr>
      <vt:lpstr>Mobile Devices in Medicine 2</vt:lpstr>
      <vt:lpstr>Mobile Devices in Medicine 3</vt:lpstr>
      <vt:lpstr>Drawbacks of Early Devices</vt:lpstr>
      <vt:lpstr>Modern Devices</vt:lpstr>
      <vt:lpstr>Benefits of Using Mobile Devices</vt:lpstr>
      <vt:lpstr>Benefits of Using Mobile Devices 2</vt:lpstr>
      <vt:lpstr>Benefits of Using Mobile Devices 3</vt:lpstr>
      <vt:lpstr>Benefits of Using Mobile Devices 4</vt:lpstr>
      <vt:lpstr>Benefits of Using Mobile Devices 5</vt:lpstr>
      <vt:lpstr>Physician Characteristics</vt:lpstr>
      <vt:lpstr>Physician Characteristics 2</vt:lpstr>
      <vt:lpstr>Physician Characteristics 3</vt:lpstr>
      <vt:lpstr>Physician Characteristics 4</vt:lpstr>
      <vt:lpstr>Physician Characteristics 5</vt:lpstr>
      <vt:lpstr>History of Mobile Computing Summary </vt:lpstr>
      <vt:lpstr>History of Mobile Computing References</vt:lpstr>
      <vt:lpstr>History of Mobile Computing References 2</vt:lpstr>
      <vt:lpstr>History of Health IT in the US History of Mobile Computing</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comp5_unit12_lecture_slides.ppt</dc:title>
  <dc:subject>"History of Health Information Technology in the U.S.:  History of Mobile Computing"</dc:subject>
  <dc:creator>The University of Alabama at Birmingham</dc:creator>
  <cp:lastModifiedBy>admin</cp:lastModifiedBy>
  <cp:revision>85</cp:revision>
  <dcterms:created xsi:type="dcterms:W3CDTF">2011-11-01T19:29:12Z</dcterms:created>
  <dcterms:modified xsi:type="dcterms:W3CDTF">2017-06-26T16:29:00Z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