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02" r:id="rId5"/>
  </p:sldMasterIdLst>
  <p:notesMasterIdLst>
    <p:notesMasterId r:id="rId38"/>
  </p:notesMasterIdLst>
  <p:handoutMasterIdLst>
    <p:handoutMasterId r:id="rId39"/>
  </p:handoutMasterIdLst>
  <p:sldIdLst>
    <p:sldId id="287" r:id="rId6"/>
    <p:sldId id="288" r:id="rId7"/>
    <p:sldId id="290" r:id="rId8"/>
    <p:sldId id="257" r:id="rId9"/>
    <p:sldId id="272" r:id="rId10"/>
    <p:sldId id="258" r:id="rId11"/>
    <p:sldId id="276" r:id="rId12"/>
    <p:sldId id="277" r:id="rId13"/>
    <p:sldId id="259" r:id="rId14"/>
    <p:sldId id="260" r:id="rId15"/>
    <p:sldId id="261" r:id="rId16"/>
    <p:sldId id="278" r:id="rId17"/>
    <p:sldId id="262" r:id="rId18"/>
    <p:sldId id="264" r:id="rId19"/>
    <p:sldId id="265" r:id="rId20"/>
    <p:sldId id="266" r:id="rId21"/>
    <p:sldId id="263" r:id="rId22"/>
    <p:sldId id="274" r:id="rId23"/>
    <p:sldId id="268" r:id="rId24"/>
    <p:sldId id="275" r:id="rId25"/>
    <p:sldId id="269" r:id="rId26"/>
    <p:sldId id="279" r:id="rId27"/>
    <p:sldId id="270" r:id="rId28"/>
    <p:sldId id="291" r:id="rId29"/>
    <p:sldId id="295" r:id="rId30"/>
    <p:sldId id="297" r:id="rId31"/>
    <p:sldId id="298" r:id="rId32"/>
    <p:sldId id="289" r:id="rId33"/>
    <p:sldId id="281" r:id="rId34"/>
    <p:sldId id="283" r:id="rId35"/>
    <p:sldId id="296" r:id="rId36"/>
    <p:sldId id="299" r:id="rId37"/>
  </p:sldIdLst>
  <p:sldSz cx="9144000" cy="6858000" type="screen4x3"/>
  <p:notesSz cx="7315200" cy="9601200"/>
  <p:custDataLst>
    <p:tags r:id="rId40"/>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457200" algn="l"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33CC"/>
    <a:srgbClr val="CC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17" autoAdjust="0"/>
    <p:restoredTop sz="92160" autoAdjust="0"/>
  </p:normalViewPr>
  <p:slideViewPr>
    <p:cSldViewPr showGuides="1">
      <p:cViewPr varScale="1">
        <p:scale>
          <a:sx n="60" d="100"/>
          <a:sy n="60" d="100"/>
        </p:scale>
        <p:origin x="-178" y="-67"/>
      </p:cViewPr>
      <p:guideLst>
        <p:guide orient="horz" pos="2160"/>
        <p:guide pos="2880"/>
      </p:guideLst>
    </p:cSldViewPr>
  </p:slideViewPr>
  <p:outlineViewPr>
    <p:cViewPr>
      <p:scale>
        <a:sx n="33" d="100"/>
        <a:sy n="33" d="100"/>
      </p:scale>
      <p:origin x="0" y="-32692"/>
    </p:cViewPr>
  </p:outlineViewPr>
  <p:notesTextViewPr>
    <p:cViewPr>
      <p:scale>
        <a:sx n="100" d="100"/>
        <a:sy n="100" d="100"/>
      </p:scale>
      <p:origin x="0" y="0"/>
    </p:cViewPr>
  </p:notesTextViewPr>
  <p:sorterViewPr>
    <p:cViewPr>
      <p:scale>
        <a:sx n="75" d="100"/>
        <a:sy n="75" d="100"/>
      </p:scale>
      <p:origin x="0" y="1788"/>
    </p:cViewPr>
  </p:sorterViewPr>
  <p:notesViewPr>
    <p:cSldViewPr showGuides="1">
      <p:cViewPr varScale="1">
        <p:scale>
          <a:sx n="45" d="100"/>
          <a:sy n="45" d="100"/>
        </p:scale>
        <p:origin x="1416" y="52"/>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handoutMaster" Target="handoutMasters/handoutMaster1.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viewProps" Target="view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tags" Target="tags/tag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theme" Target="theme/theme1.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6661" tIns="48331" rIns="96661" bIns="48331" rtlCol="0"/>
          <a:lstStyle>
            <a:lvl1pPr algn="l">
              <a:defRPr sz="1300">
                <a:latin typeface="Arial" charset="0"/>
                <a:ea typeface="ＭＳ Ｐゴシック" charset="-128"/>
                <a:cs typeface="+mn-cs"/>
              </a:defRPr>
            </a:lvl1pPr>
          </a:lstStyle>
          <a:p>
            <a:pPr>
              <a:defRPr/>
            </a:pPr>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6661" tIns="48331" rIns="96661" bIns="48331" rtlCol="0" anchor="b"/>
          <a:lstStyle>
            <a:lvl1pPr algn="l">
              <a:defRPr sz="1300">
                <a:latin typeface="Arial" charset="0"/>
                <a:ea typeface="ＭＳ Ｐゴシック" charset="-128"/>
                <a:cs typeface="+mn-cs"/>
              </a:defRPr>
            </a:lvl1pPr>
          </a:lstStyle>
          <a:p>
            <a:pPr>
              <a:defRPr/>
            </a:pPr>
            <a:endParaRPr lang="en-US"/>
          </a:p>
        </p:txBody>
      </p:sp>
    </p:spTree>
    <p:extLst>
      <p:ext uri="{BB962C8B-B14F-4D97-AF65-F5344CB8AC3E}">
        <p14:creationId xmlns:p14="http://schemas.microsoft.com/office/powerpoint/2010/main" val="4297626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wrap="square" lIns="96661" tIns="48331" rIns="96661" bIns="48331" numCol="1" anchor="t" anchorCtr="0" compatLnSpc="1">
            <a:prstTxWarp prst="textNoShape">
              <a:avLst/>
            </a:prstTxWarp>
          </a:bodyPr>
          <a:lstStyle>
            <a:lvl1pPr>
              <a:defRPr sz="1300">
                <a:latin typeface="Calibri" charset="0"/>
                <a:ea typeface="ＭＳ Ｐゴシック" charset="-128"/>
                <a:cs typeface="+mn-cs"/>
              </a:defRPr>
            </a:lvl1pPr>
          </a:lstStyle>
          <a:p>
            <a:pPr>
              <a:defRPr/>
            </a:pPr>
            <a:endParaRPr lang="en-US"/>
          </a:p>
        </p:txBody>
      </p:sp>
      <p:sp>
        <p:nvSpPr>
          <p:cNvPr id="3" name="Date Placeholder 2"/>
          <p:cNvSpPr>
            <a:spLocks noGrp="1"/>
          </p:cNvSpPr>
          <p:nvPr>
            <p:ph type="dt" idx="1"/>
          </p:nvPr>
        </p:nvSpPr>
        <p:spPr>
          <a:xfrm>
            <a:off x="4143375" y="0"/>
            <a:ext cx="3170238" cy="479425"/>
          </a:xfrm>
          <a:prstGeom prst="rect">
            <a:avLst/>
          </a:prstGeom>
        </p:spPr>
        <p:txBody>
          <a:bodyPr vert="horz" wrap="square" lIns="96661" tIns="48331" rIns="96661" bIns="48331" numCol="1" anchor="t" anchorCtr="0" compatLnSpc="1">
            <a:prstTxWarp prst="textNoShape">
              <a:avLst/>
            </a:prstTxWarp>
          </a:bodyPr>
          <a:lstStyle>
            <a:lvl1pPr algn="r">
              <a:defRPr sz="1300">
                <a:latin typeface="Calibri" charset="0"/>
                <a:ea typeface="ＭＳ Ｐゴシック" charset="-128"/>
                <a:cs typeface="+mn-cs"/>
              </a:defRPr>
            </a:lvl1pPr>
          </a:lstStyle>
          <a:p>
            <a:pPr>
              <a:defRPr/>
            </a:pPr>
            <a:fld id="{8D67D0C6-5A9E-4696-82A6-7E86ADB2AE7E}" type="datetime1">
              <a:rPr lang="en-US"/>
              <a:pPr>
                <a:defRPr/>
              </a:pPr>
              <a:t>6/26/2017</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wrap="square" lIns="96661" tIns="48331" rIns="96661" bIns="48331" numCol="1" anchor="ctr" anchorCtr="0" compatLnSpc="1">
            <a:prstTxWarp prst="textNoShape">
              <a:avLst/>
            </a:prstTxWarp>
          </a:bodyPr>
          <a:lstStyle/>
          <a:p>
            <a:pPr lvl="0"/>
            <a:endParaRPr lang="en-US" noProof="0" dirty="0" smtClean="0"/>
          </a:p>
        </p:txBody>
      </p:sp>
      <p:sp>
        <p:nvSpPr>
          <p:cNvPr id="5" name="Notes Placeholder 4"/>
          <p:cNvSpPr>
            <a:spLocks noGrp="1"/>
          </p:cNvSpPr>
          <p:nvPr>
            <p:ph type="body" sz="quarter" idx="3"/>
          </p:nvPr>
        </p:nvSpPr>
        <p:spPr>
          <a:xfrm>
            <a:off x="731838" y="4560888"/>
            <a:ext cx="5851525" cy="4319587"/>
          </a:xfrm>
          <a:prstGeom prst="rect">
            <a:avLst/>
          </a:prstGeom>
        </p:spPr>
        <p:txBody>
          <a:bodyPr vert="horz" wrap="square" lIns="96661" tIns="48331" rIns="96661" bIns="48331"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120188"/>
            <a:ext cx="3170238" cy="479425"/>
          </a:xfrm>
          <a:prstGeom prst="rect">
            <a:avLst/>
          </a:prstGeom>
        </p:spPr>
        <p:txBody>
          <a:bodyPr vert="horz" wrap="square" lIns="96661" tIns="48331" rIns="96661" bIns="48331" numCol="1" anchor="b" anchorCtr="0" compatLnSpc="1">
            <a:prstTxWarp prst="textNoShape">
              <a:avLst/>
            </a:prstTxWarp>
          </a:bodyPr>
          <a:lstStyle>
            <a:lvl1pPr>
              <a:defRPr sz="1100">
                <a:latin typeface="Arial" charset="0"/>
                <a:ea typeface="ＭＳ Ｐゴシック" charset="-128"/>
                <a:cs typeface="Arial" charset="0"/>
              </a:defRPr>
            </a:lvl1pPr>
          </a:lstStyle>
          <a:p>
            <a:pPr>
              <a:defRPr/>
            </a:pPr>
            <a:endParaRPr lang="en-US"/>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wrap="square" lIns="96661" tIns="48331" rIns="96661" bIns="48331" numCol="1" anchor="b" anchorCtr="0" compatLnSpc="1">
            <a:prstTxWarp prst="textNoShape">
              <a:avLst/>
            </a:prstTxWarp>
          </a:bodyPr>
          <a:lstStyle>
            <a:lvl1pPr algn="r">
              <a:defRPr sz="1300">
                <a:cs typeface="Arial" panose="020B0604020202020204" pitchFamily="34" charset="0"/>
              </a:defRPr>
            </a:lvl1pPr>
          </a:lstStyle>
          <a:p>
            <a:fld id="{FC3FFBA5-3A6D-48D4-83EC-A8FA6849A541}" type="slidenum">
              <a:rPr lang="en-US" altLang="en-US"/>
              <a:pPr/>
              <a:t>‹#›</a:t>
            </a:fld>
            <a:endParaRPr lang="en-US" altLang="en-US"/>
          </a:p>
        </p:txBody>
      </p:sp>
    </p:spTree>
    <p:extLst>
      <p:ext uri="{BB962C8B-B14F-4D97-AF65-F5344CB8AC3E}">
        <p14:creationId xmlns:p14="http://schemas.microsoft.com/office/powerpoint/2010/main" val="337567503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pitchFamily="34" charset="0"/>
        <a:ea typeface="Arial" charset="0"/>
        <a:cs typeface="Arial" pitchFamily="34" charset="0"/>
      </a:defRPr>
    </a:lvl1pPr>
    <a:lvl2pPr marL="457200" algn="l" rtl="0" eaLnBrk="0" fontAlgn="base" hangingPunct="0">
      <a:spcBef>
        <a:spcPct val="30000"/>
      </a:spcBef>
      <a:spcAft>
        <a:spcPct val="0"/>
      </a:spcAft>
      <a:defRPr sz="1200" kern="1200">
        <a:solidFill>
          <a:schemeClr val="tx1"/>
        </a:solidFill>
        <a:latin typeface="Arial" pitchFamily="34" charset="0"/>
        <a:ea typeface="Arial" charset="0"/>
        <a:cs typeface="Arial" pitchFamily="34" charset="0"/>
      </a:defRPr>
    </a:lvl2pPr>
    <a:lvl3pPr marL="914400" algn="l" rtl="0" eaLnBrk="0" fontAlgn="base" hangingPunct="0">
      <a:spcBef>
        <a:spcPct val="30000"/>
      </a:spcBef>
      <a:spcAft>
        <a:spcPct val="0"/>
      </a:spcAft>
      <a:defRPr sz="1200" kern="1200">
        <a:solidFill>
          <a:schemeClr val="tx1"/>
        </a:solidFill>
        <a:latin typeface="Arial" pitchFamily="34" charset="0"/>
        <a:ea typeface="Arial" charset="0"/>
        <a:cs typeface="Arial" pitchFamily="34" charset="0"/>
      </a:defRPr>
    </a:lvl3pPr>
    <a:lvl4pPr marL="1371600" algn="l" rtl="0" eaLnBrk="0" fontAlgn="base" hangingPunct="0">
      <a:spcBef>
        <a:spcPct val="30000"/>
      </a:spcBef>
      <a:spcAft>
        <a:spcPct val="0"/>
      </a:spcAft>
      <a:defRPr sz="1200" kern="1200">
        <a:solidFill>
          <a:schemeClr val="tx1"/>
        </a:solidFill>
        <a:latin typeface="Arial" pitchFamily="34" charset="0"/>
        <a:ea typeface="Arial" charset="0"/>
        <a:cs typeface="Arial" pitchFamily="34" charset="0"/>
      </a:defRPr>
    </a:lvl4pPr>
    <a:lvl5pPr marL="1828800" algn="l" rtl="0" eaLnBrk="0" fontAlgn="base" hangingPunct="0">
      <a:spcBef>
        <a:spcPct val="30000"/>
      </a:spcBef>
      <a:spcAft>
        <a:spcPct val="0"/>
      </a:spcAft>
      <a:defRPr sz="1200" kern="1200">
        <a:solidFill>
          <a:schemeClr val="tx1"/>
        </a:solidFill>
        <a:latin typeface="Arial" pitchFamily="34" charset="0"/>
        <a:ea typeface="Arial" charset="0"/>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t>Welcome to History of Health Information Technology in the U.S., Software Certification and Regulation.  This lecture will review the history of efforts in the US related to software certification and regulation of health information technology, specifically electronic health records. </a:t>
            </a:r>
          </a:p>
          <a:p>
            <a:pPr eaLnBrk="1" hangingPunct="1">
              <a:spcBef>
                <a:spcPct val="0"/>
              </a:spcBef>
            </a:pPr>
            <a:endParaRPr lang="en-US" altLang="en-US" smtClean="0"/>
          </a:p>
          <a:p>
            <a:pPr eaLnBrk="1" hangingPunct="1">
              <a:spcBef>
                <a:spcPct val="0"/>
              </a:spcBef>
            </a:pPr>
            <a:r>
              <a:rPr lang="en-US" altLang="en-US" smtClean="0"/>
              <a:t>As a result of the HITECH Act, there is recent interest in certifying electronic health records or EHRs (pronounced E-H-Rs). </a:t>
            </a:r>
          </a:p>
          <a:p>
            <a:pPr eaLnBrk="1" hangingPunct="1">
              <a:spcBef>
                <a:spcPct val="0"/>
              </a:spcBef>
            </a:pPr>
            <a:endParaRPr lang="en-US" altLang="en-US" smtClean="0"/>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eaLnBrk="1" hangingPunct="1">
              <a:spcBef>
                <a:spcPct val="0"/>
              </a:spcBef>
            </a:pPr>
            <a:endParaRPr lang="en-US" altLang="en-US" sz="1100" smtClean="0">
              <a:ea typeface="MS PGothic" panose="020B0600070205080204" pitchFamily="34" charset="-128"/>
            </a:endParaRPr>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CD58A486-4998-4886-890E-82CC40151212}" type="slidenum">
              <a:rPr lang="en-US" altLang="en-US" sz="1300"/>
              <a:pPr eaLnBrk="1" hangingPunct="1">
                <a:spcBef>
                  <a:spcPct val="0"/>
                </a:spcBef>
              </a:pPr>
              <a:t>1</a:t>
            </a:fld>
            <a:endParaRPr lang="en-US" altLang="en-US" sz="1300"/>
          </a:p>
        </p:txBody>
      </p:sp>
    </p:spTree>
    <p:extLst>
      <p:ext uri="{BB962C8B-B14F-4D97-AF65-F5344CB8AC3E}">
        <p14:creationId xmlns:p14="http://schemas.microsoft.com/office/powerpoint/2010/main" val="14409952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t>In 1996, the FDA held a workshop that focused on stand alone software systems.  There were various types of systems discussed.  One was known as a closed loop system, where the system made assessments and recommendations that were acted upon without the physician being involved.  An example could be systems that decided on dosage and administered drug therapy.  </a:t>
            </a:r>
          </a:p>
          <a:p>
            <a:pPr eaLnBrk="1" hangingPunct="1">
              <a:spcBef>
                <a:spcPct val="0"/>
              </a:spcBef>
            </a:pPr>
            <a:endParaRPr lang="en-US" altLang="en-US" smtClean="0"/>
          </a:p>
          <a:p>
            <a:pPr eaLnBrk="1" hangingPunct="1">
              <a:spcBef>
                <a:spcPct val="0"/>
              </a:spcBef>
            </a:pPr>
            <a:r>
              <a:rPr lang="en-US" altLang="en-US" smtClean="0"/>
              <a:t>Another type was the open loop system that allowed the physician to function as a learned intermediary, that is, that involved the principle of competent human intervention.  An example of that type of system was the diagnostic decision support systems that presented suggestions to the physician of possible diagnoses the patient might have.</a:t>
            </a:r>
          </a:p>
          <a:p>
            <a:pPr eaLnBrk="1" hangingPunct="1">
              <a:spcBef>
                <a:spcPct val="0"/>
              </a:spcBef>
            </a:pPr>
            <a:endParaRPr lang="en-US" altLang="en-US" smtClean="0"/>
          </a:p>
          <a:p>
            <a:pPr eaLnBrk="1" hangingPunct="1">
              <a:spcBef>
                <a:spcPct val="0"/>
              </a:spcBef>
            </a:pPr>
            <a:r>
              <a:rPr lang="en-US" altLang="en-US" smtClean="0"/>
              <a:t>One of the outcomes of the workshop was a recommendation to classify systems in terms of risk to the patient.  Another recommendation was that the FDA conduct software quality audits that reviewed in detail the system development process.  </a:t>
            </a:r>
          </a:p>
          <a:p>
            <a:pPr eaLnBrk="1" hangingPunct="1">
              <a:spcBef>
                <a:spcPct val="0"/>
              </a:spcBef>
            </a:pPr>
            <a:endParaRPr lang="en-US" altLang="en-US" smtClean="0"/>
          </a:p>
          <a:p>
            <a:pPr eaLnBrk="1" hangingPunct="1">
              <a:spcBef>
                <a:spcPct val="0"/>
              </a:spcBef>
            </a:pPr>
            <a:r>
              <a:rPr lang="en-US" altLang="en-US" smtClean="0"/>
              <a:t>The workshop did not result in any significant change in FDA policy.  There was no compelling reason to take on the regulation of EHRs.</a:t>
            </a:r>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0D05CD17-AD48-40CC-B418-A7A405811FC7}" type="slidenum">
              <a:rPr lang="en-US" altLang="en-US" sz="1300"/>
              <a:pPr eaLnBrk="1" hangingPunct="1">
                <a:spcBef>
                  <a:spcPct val="0"/>
                </a:spcBef>
              </a:pPr>
              <a:t>10</a:t>
            </a:fld>
            <a:endParaRPr lang="en-US" altLang="en-US" sz="1300"/>
          </a:p>
        </p:txBody>
      </p:sp>
    </p:spTree>
    <p:extLst>
      <p:ext uri="{BB962C8B-B14F-4D97-AF65-F5344CB8AC3E}">
        <p14:creationId xmlns:p14="http://schemas.microsoft.com/office/powerpoint/2010/main" val="25799049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t>The recommendations from the FDA were reviewed by a group of professional associations with interests in Health Information Technology. These organizations wrote a position paper that was published simultaneously in two professional journals to ensure that two key stakeholders, physicians and informatics professionals, would read the article.  JAMIA (pronounced JAME-EE-uh) was the major informatics journal and Annals of Internal Medicine was a top medical journal. </a:t>
            </a:r>
          </a:p>
          <a:p>
            <a:pPr eaLnBrk="1" hangingPunct="1">
              <a:spcBef>
                <a:spcPct val="0"/>
              </a:spcBef>
            </a:pPr>
            <a:endParaRPr lang="en-US" altLang="en-US" smtClean="0"/>
          </a:p>
          <a:p>
            <a:pPr eaLnBrk="1" hangingPunct="1">
              <a:spcBef>
                <a:spcPct val="0"/>
              </a:spcBef>
            </a:pPr>
            <a:r>
              <a:rPr lang="en-US" altLang="en-US" smtClean="0"/>
              <a:t>.</a:t>
            </a:r>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C232AC3A-B259-4852-B57D-0D87E90129F9}" type="slidenum">
              <a:rPr lang="en-US" altLang="en-US" sz="1300"/>
              <a:pPr eaLnBrk="1" hangingPunct="1">
                <a:spcBef>
                  <a:spcPct val="0"/>
                </a:spcBef>
              </a:pPr>
              <a:t>11</a:t>
            </a:fld>
            <a:endParaRPr lang="en-US" altLang="en-US" sz="1300"/>
          </a:p>
        </p:txBody>
      </p:sp>
    </p:spTree>
    <p:extLst>
      <p:ext uri="{BB962C8B-B14F-4D97-AF65-F5344CB8AC3E}">
        <p14:creationId xmlns:p14="http://schemas.microsoft.com/office/powerpoint/2010/main" val="30612320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p>
          <a:p>
            <a:pPr eaLnBrk="1" hangingPunct="1">
              <a:spcBef>
                <a:spcPct val="0"/>
              </a:spcBef>
            </a:pPr>
            <a:r>
              <a:rPr lang="en-US" altLang="en-US" smtClean="0"/>
              <a:t>The position paper recommended that the FDA focus their reviews on high risk systems and those with limited opportunity for competent human intervention.  </a:t>
            </a:r>
          </a:p>
          <a:p>
            <a:pPr eaLnBrk="1" hangingPunct="1">
              <a:spcBef>
                <a:spcPct val="0"/>
              </a:spcBef>
            </a:pPr>
            <a:endParaRPr lang="en-US" altLang="en-US" smtClean="0"/>
          </a:p>
          <a:p>
            <a:pPr eaLnBrk="1" hangingPunct="1">
              <a:spcBef>
                <a:spcPct val="0"/>
              </a:spcBef>
            </a:pPr>
            <a:r>
              <a:rPr lang="en-US" altLang="en-US" smtClean="0"/>
              <a:t>However, the paper also recommended that developers of </a:t>
            </a:r>
            <a:r>
              <a:rPr lang="en-US" altLang="en-US" i="1" smtClean="0"/>
              <a:t>all </a:t>
            </a:r>
            <a:r>
              <a:rPr lang="en-US" altLang="en-US" smtClean="0"/>
              <a:t>systems follow good manufacturing and design practices and that those who buy the systems institute local software monitoring for any adverse events that occur after implementation. The position paper recommended that hospitals have software review committees whose job was to systematically monitor the  implementation. </a:t>
            </a:r>
            <a:endParaRPr lang="en-US" altLang="en-US" b="1" smtClean="0"/>
          </a:p>
          <a:p>
            <a:pPr eaLnBrk="1" hangingPunct="1">
              <a:spcBef>
                <a:spcPct val="0"/>
              </a:spcBef>
            </a:pPr>
            <a:endParaRPr lang="en-US" altLang="en-US" b="1" smtClean="0"/>
          </a:p>
          <a:p>
            <a:pPr eaLnBrk="1" hangingPunct="1">
              <a:spcBef>
                <a:spcPct val="0"/>
              </a:spcBef>
            </a:pPr>
            <a:r>
              <a:rPr lang="en-US" altLang="en-US" smtClean="0"/>
              <a:t>Those recommendations, although they were good ones, did not make a change in FDA policy either.  Most sites do local monitoring anyway, but it may not be systematic with a designated committee charged with doing it.</a:t>
            </a:r>
            <a:endParaRPr lang="en-US" altLang="en-US" b="1" smtClean="0"/>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451B2C84-64AA-4BD0-B10E-57A3791EF298}" type="slidenum">
              <a:rPr lang="en-US" altLang="en-US" sz="1300"/>
              <a:pPr eaLnBrk="1" hangingPunct="1">
                <a:spcBef>
                  <a:spcPct val="0"/>
                </a:spcBef>
              </a:pPr>
              <a:t>12</a:t>
            </a:fld>
            <a:endParaRPr lang="en-US" altLang="en-US" sz="1300"/>
          </a:p>
        </p:txBody>
      </p:sp>
    </p:spTree>
    <p:extLst>
      <p:ext uri="{BB962C8B-B14F-4D97-AF65-F5344CB8AC3E}">
        <p14:creationId xmlns:p14="http://schemas.microsoft.com/office/powerpoint/2010/main" val="33564171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t>In 1999, the Institute of Medicine published its report ‘To Err is Human’  which called attention to patient safety issues, with a focus on adverse drug events caused by patients receiving the incorrect dosage or the wrong drug.  </a:t>
            </a:r>
          </a:p>
          <a:p>
            <a:pPr eaLnBrk="1" hangingPunct="1">
              <a:spcBef>
                <a:spcPct val="0"/>
              </a:spcBef>
            </a:pPr>
            <a:endParaRPr lang="en-US" altLang="en-US" smtClean="0"/>
          </a:p>
          <a:p>
            <a:pPr eaLnBrk="1" hangingPunct="1">
              <a:spcBef>
                <a:spcPct val="0"/>
              </a:spcBef>
            </a:pPr>
            <a:r>
              <a:rPr lang="en-US" altLang="en-US" smtClean="0"/>
              <a:t>The report summarized a variety of literature that had  been published earlier, some of which indicated that information technology, especially computerized provider order entry with clinical decision support, could prevent medication errors.  This was the first major report that reached a large audience showing the potential impact that health IT could have.</a:t>
            </a:r>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23E9788A-A697-4B12-AAFD-F458C1A591CC}" type="slidenum">
              <a:rPr lang="en-US" altLang="en-US" sz="1300"/>
              <a:pPr eaLnBrk="1" hangingPunct="1">
                <a:spcBef>
                  <a:spcPct val="0"/>
                </a:spcBef>
              </a:pPr>
              <a:t>13</a:t>
            </a:fld>
            <a:endParaRPr lang="en-US" altLang="en-US" sz="1300"/>
          </a:p>
        </p:txBody>
      </p:sp>
    </p:spTree>
    <p:extLst>
      <p:ext uri="{BB962C8B-B14F-4D97-AF65-F5344CB8AC3E}">
        <p14:creationId xmlns:p14="http://schemas.microsoft.com/office/powerpoint/2010/main" val="31379687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t>The first report was followed by several others focused on various aspects of quality improvement and patient safety, with each one making strong case for the potential of health IT.</a:t>
            </a:r>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5BD1D0C5-42BD-485B-9084-38FBC3FABD92}" type="slidenum">
              <a:rPr lang="en-US" altLang="en-US" sz="1300"/>
              <a:pPr eaLnBrk="1" hangingPunct="1">
                <a:spcBef>
                  <a:spcPct val="0"/>
                </a:spcBef>
              </a:pPr>
              <a:t>14</a:t>
            </a:fld>
            <a:endParaRPr lang="en-US" altLang="en-US" sz="1300"/>
          </a:p>
        </p:txBody>
      </p:sp>
    </p:spTree>
    <p:extLst>
      <p:ext uri="{BB962C8B-B14F-4D97-AF65-F5344CB8AC3E}">
        <p14:creationId xmlns:p14="http://schemas.microsoft.com/office/powerpoint/2010/main" val="3223480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t>In 2000, the Leapfrog Group was formed.  The Leapfrog Group was a group of large businesses interested in using their collective power, since they were paying a significant portion for the heath insurance for their employees, to improve the quality of care that hospitals were delivering.  One of their key recommendations was that hospitals should be using CPOE (pronounced C-P-O-E) to reduce medication errors.</a:t>
            </a:r>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10F82FE2-3D24-45A8-AEC6-B77511FBFF5A}" type="slidenum">
              <a:rPr lang="en-US" altLang="en-US" sz="1300"/>
              <a:pPr eaLnBrk="1" hangingPunct="1">
                <a:spcBef>
                  <a:spcPct val="0"/>
                </a:spcBef>
              </a:pPr>
              <a:t>15</a:t>
            </a:fld>
            <a:endParaRPr lang="en-US" altLang="en-US" sz="1300"/>
          </a:p>
        </p:txBody>
      </p:sp>
    </p:spTree>
    <p:extLst>
      <p:ext uri="{BB962C8B-B14F-4D97-AF65-F5344CB8AC3E}">
        <p14:creationId xmlns:p14="http://schemas.microsoft.com/office/powerpoint/2010/main" val="41487301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t>As you can see, since the initial IOM report  in 1999, there was a growing interest in both patient safety, and the potential for health IT to improve it. This also led to several related efforts to improve the quality of the  electronic health record software itself.   </a:t>
            </a:r>
          </a:p>
          <a:p>
            <a:pPr eaLnBrk="1" hangingPunct="1">
              <a:spcBef>
                <a:spcPct val="0"/>
              </a:spcBef>
            </a:pPr>
            <a:endParaRPr lang="en-US" altLang="en-US" smtClean="0"/>
          </a:p>
          <a:p>
            <a:pPr eaLnBrk="1" hangingPunct="1">
              <a:spcBef>
                <a:spcPct val="0"/>
              </a:spcBef>
            </a:pPr>
            <a:r>
              <a:rPr lang="en-US" altLang="en-US" smtClean="0"/>
              <a:t>In 2004, the Office of the National Coordinator for  HIT was established with a goal of increasing the use of health IT.  In the same year, the Certification Commission for Health Information Technology or CCHIT (pronounced C-C-H-I-T) was formed.</a:t>
            </a:r>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A2AE3DC2-6783-4BDB-B372-54CC5259E7C9}" type="slidenum">
              <a:rPr lang="en-US" altLang="en-US" sz="1300"/>
              <a:pPr eaLnBrk="1" hangingPunct="1">
                <a:spcBef>
                  <a:spcPct val="0"/>
                </a:spcBef>
              </a:pPr>
              <a:t>16</a:t>
            </a:fld>
            <a:endParaRPr lang="en-US" altLang="en-US" sz="1300"/>
          </a:p>
        </p:txBody>
      </p:sp>
    </p:spTree>
    <p:extLst>
      <p:ext uri="{BB962C8B-B14F-4D97-AF65-F5344CB8AC3E}">
        <p14:creationId xmlns:p14="http://schemas.microsoft.com/office/powerpoint/2010/main" val="39308045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t>CCHIT was a non-profit, private organization formed by three bodies representing some of the key HIT professional and industry groups.  AHIMA  (pronounced  Uh-Heem-uh) represented health information management professionals, HIMSS (pronounced like hymns) represented health IT professionals, and NAHIT (pronounced nay-hit), the National Alliance for Health Information Technology, represented a variety of vendor and industry stakeholders.  The aim was to develop criteria for certification of EHR systems to assure that they met specific functional criteria so that purchasers of these systems could be assured of system quality.</a:t>
            </a:r>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9F007988-BC3A-45A6-A663-0076BD2BF7C0}" type="slidenum">
              <a:rPr lang="en-US" altLang="en-US" sz="1300"/>
              <a:pPr eaLnBrk="1" hangingPunct="1">
                <a:spcBef>
                  <a:spcPct val="0"/>
                </a:spcBef>
              </a:pPr>
              <a:t>17</a:t>
            </a:fld>
            <a:endParaRPr lang="en-US" altLang="en-US" sz="1300"/>
          </a:p>
        </p:txBody>
      </p:sp>
    </p:spTree>
    <p:extLst>
      <p:ext uri="{BB962C8B-B14F-4D97-AF65-F5344CB8AC3E}">
        <p14:creationId xmlns:p14="http://schemas.microsoft.com/office/powerpoint/2010/main" val="35517691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t>In 2006, CCHIT received a contract from the Office of the National Coordinator to develop certification criteria, making the development of these criteria a public-private partnership involving many key stakeholders.  In 2006 CCHIT was designated as an EHR certification body and began to certify a variety of commercial systems.  </a:t>
            </a:r>
          </a:p>
          <a:p>
            <a:pPr eaLnBrk="1" hangingPunct="1">
              <a:spcBef>
                <a:spcPct val="0"/>
              </a:spcBef>
            </a:pPr>
            <a:endParaRPr lang="en-US" altLang="en-US" smtClean="0"/>
          </a:p>
          <a:p>
            <a:pPr eaLnBrk="1" hangingPunct="1">
              <a:spcBef>
                <a:spcPct val="0"/>
              </a:spcBef>
            </a:pPr>
            <a:r>
              <a:rPr lang="en-US" altLang="en-US" smtClean="0"/>
              <a:t>CCHIT began with inpatient systems and then moved to certify outpatient systems.  Note however, that they only were certifying individual commercial systems, even though many hospitals had homegrown systems, and EHRs that linked together systems from multiple vendors.  </a:t>
            </a:r>
          </a:p>
          <a:p>
            <a:pPr eaLnBrk="1" hangingPunct="1">
              <a:spcBef>
                <a:spcPct val="0"/>
              </a:spcBef>
            </a:pPr>
            <a:endParaRPr lang="en-US" altLang="en-US" smtClean="0"/>
          </a:p>
          <a:p>
            <a:pPr eaLnBrk="1" hangingPunct="1">
              <a:spcBef>
                <a:spcPct val="0"/>
              </a:spcBef>
            </a:pPr>
            <a:r>
              <a:rPr lang="en-US" altLang="en-US" smtClean="0"/>
              <a:t>Until 2010, CCHIT was the only certification agency recognized by the government for certifying the functional capabilities of EHRs.</a:t>
            </a:r>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3232F81D-C684-4CE0-A8F6-ED9D1DCBA349}" type="slidenum">
              <a:rPr lang="en-US" altLang="en-US" sz="1300"/>
              <a:pPr eaLnBrk="1" hangingPunct="1">
                <a:spcBef>
                  <a:spcPct val="0"/>
                </a:spcBef>
              </a:pPr>
              <a:t>18</a:t>
            </a:fld>
            <a:endParaRPr lang="en-US" altLang="en-US" sz="1300"/>
          </a:p>
        </p:txBody>
      </p:sp>
    </p:spTree>
    <p:extLst>
      <p:ext uri="{BB962C8B-B14F-4D97-AF65-F5344CB8AC3E}">
        <p14:creationId xmlns:p14="http://schemas.microsoft.com/office/powerpoint/2010/main" val="41690356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t>After the 1999 publication of the IOM report on medical errors and their consequences for patient safety, research took several directions.</a:t>
            </a:r>
          </a:p>
          <a:p>
            <a:pPr eaLnBrk="1" hangingPunct="1">
              <a:spcBef>
                <a:spcPct val="0"/>
              </a:spcBef>
            </a:pPr>
            <a:endParaRPr lang="en-US" altLang="en-US" smtClean="0"/>
          </a:p>
          <a:p>
            <a:pPr eaLnBrk="1" hangingPunct="1">
              <a:spcBef>
                <a:spcPct val="0"/>
              </a:spcBef>
            </a:pPr>
            <a:r>
              <a:rPr lang="en-US" altLang="en-US" smtClean="0"/>
              <a:t>One was, as we have mentioned, the research showing how CPOE and clinical decision support tools can prevent medication errors and improve the quality and safety of care.  </a:t>
            </a:r>
          </a:p>
        </p:txBody>
      </p:sp>
      <p:sp>
        <p:nvSpPr>
          <p:cNvPr id="583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A323E2A9-C5D3-4591-B12E-8766C4B522FA}" type="slidenum">
              <a:rPr lang="en-US" altLang="en-US" sz="1300"/>
              <a:pPr eaLnBrk="1" hangingPunct="1">
                <a:spcBef>
                  <a:spcPct val="0"/>
                </a:spcBef>
              </a:pPr>
              <a:t>19</a:t>
            </a:fld>
            <a:endParaRPr lang="en-US" altLang="en-US" sz="1300"/>
          </a:p>
        </p:txBody>
      </p:sp>
    </p:spTree>
    <p:extLst>
      <p:ext uri="{BB962C8B-B14F-4D97-AF65-F5344CB8AC3E}">
        <p14:creationId xmlns:p14="http://schemas.microsoft.com/office/powerpoint/2010/main" val="1601093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extLst/>
        </p:spPr>
        <p:txBody>
          <a:bodyPr/>
          <a:lstStyle/>
          <a:p>
            <a:pPr eaLnBrk="1" hangingPunct="1">
              <a:spcBef>
                <a:spcPct val="0"/>
              </a:spcBef>
              <a:defRPr/>
            </a:pPr>
            <a:r>
              <a:rPr lang="en-US" dirty="0" smtClean="0"/>
              <a:t>The Objectives for this unit, Software Certification and Regulation are to:</a:t>
            </a:r>
          </a:p>
          <a:p>
            <a:pPr marL="171450" indent="-171450">
              <a:buFont typeface="Arial" pitchFamily="34" charset="0"/>
              <a:buChar char="•"/>
              <a:defRPr/>
            </a:pPr>
            <a:r>
              <a:rPr lang="en-US" dirty="0" smtClean="0"/>
              <a:t>Discuss the history of FDA involvement in the regulation of clinical software.</a:t>
            </a:r>
          </a:p>
          <a:p>
            <a:pPr marL="171450" indent="-171450">
              <a:buFont typeface="Arial" pitchFamily="34" charset="0"/>
              <a:buChar char="•"/>
              <a:defRPr/>
            </a:pPr>
            <a:r>
              <a:rPr lang="en-US" dirty="0" smtClean="0"/>
              <a:t>Describe the origins, focus and activities of CCHIT. </a:t>
            </a:r>
          </a:p>
          <a:p>
            <a:pPr marL="171450" indent="-171450">
              <a:buFont typeface="Arial" pitchFamily="34" charset="0"/>
              <a:buChar char="•"/>
              <a:defRPr/>
            </a:pPr>
            <a:r>
              <a:rPr lang="en-US" dirty="0" smtClean="0"/>
              <a:t>Discuss the changes in the EHR certification process as a result of the HITECH Act.</a:t>
            </a:r>
          </a:p>
          <a:p>
            <a:pPr marL="171450" indent="-171450">
              <a:buFont typeface="Arial" pitchFamily="34" charset="0"/>
              <a:buChar char="•"/>
              <a:defRPr/>
            </a:pPr>
            <a:r>
              <a:rPr lang="en-US" dirty="0" smtClean="0"/>
              <a:t>Discuss the recent efforts to improve the safety of EHRs</a:t>
            </a:r>
          </a:p>
          <a:p>
            <a:pPr marL="171450" indent="-171450">
              <a:defRPr/>
            </a:pPr>
            <a:endParaRPr lang="en-US" dirty="0"/>
          </a:p>
        </p:txBody>
      </p:sp>
      <p:sp>
        <p:nvSpPr>
          <p:cNvPr id="409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eaLnBrk="1" hangingPunct="1">
              <a:spcBef>
                <a:spcPct val="0"/>
              </a:spcBef>
            </a:pPr>
            <a:endParaRPr lang="en-US" altLang="en-US" sz="1100" smtClean="0">
              <a:ea typeface="MS PGothic" panose="020B0600070205080204" pitchFamily="34" charset="-128"/>
            </a:endParaRPr>
          </a:p>
        </p:txBody>
      </p:sp>
      <p:sp>
        <p:nvSpPr>
          <p:cNvPr id="409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9AC7E9E5-F6A3-4D8F-B931-4F0BAC7D5744}" type="slidenum">
              <a:rPr lang="en-US" altLang="en-US" sz="1300"/>
              <a:pPr eaLnBrk="1" hangingPunct="1">
                <a:spcBef>
                  <a:spcPct val="0"/>
                </a:spcBef>
              </a:pPr>
              <a:t>2</a:t>
            </a:fld>
            <a:endParaRPr lang="en-US" altLang="en-US" sz="1300"/>
          </a:p>
        </p:txBody>
      </p:sp>
    </p:spTree>
    <p:extLst>
      <p:ext uri="{BB962C8B-B14F-4D97-AF65-F5344CB8AC3E}">
        <p14:creationId xmlns:p14="http://schemas.microsoft.com/office/powerpoint/2010/main" val="34186367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dirty="0" smtClean="0"/>
              <a:t>A second research stream suggested that implementing CPOE and other HIT interventions may cause unintended negative consequences.  Joan Ash and her colleagues found  that CPOE can sometimes lead to negative reactions and other problems, especially when best practices for implementation were not followed.  </a:t>
            </a:r>
          </a:p>
          <a:p>
            <a:pPr eaLnBrk="1" hangingPunct="1">
              <a:spcBef>
                <a:spcPct val="0"/>
              </a:spcBef>
            </a:pPr>
            <a:endParaRPr lang="en-US" altLang="en-US" dirty="0" smtClean="0"/>
          </a:p>
          <a:p>
            <a:pPr eaLnBrk="1" hangingPunct="1">
              <a:spcBef>
                <a:spcPct val="0"/>
              </a:spcBef>
            </a:pPr>
            <a:r>
              <a:rPr lang="en-US" altLang="en-US" dirty="0" smtClean="0"/>
              <a:t>In 2005 Ross Koppel (pronounced Cop-</a:t>
            </a:r>
            <a:r>
              <a:rPr lang="en-US" altLang="en-US" b="1" dirty="0" smtClean="0"/>
              <a:t>Pell</a:t>
            </a:r>
            <a:r>
              <a:rPr lang="en-US" altLang="en-US" dirty="0" smtClean="0"/>
              <a:t>) published a study in the influential journal JAMA that implied that CPOE itself was a threat to patient safety by not only not preventing, but facilitating, errors. There were other articles that blamed the information systems for causing deaths of patients, although later studies found that when implementation was done right, there was no increase in mortality. </a:t>
            </a:r>
          </a:p>
          <a:p>
            <a:pPr eaLnBrk="1" hangingPunct="1">
              <a:spcBef>
                <a:spcPct val="0"/>
              </a:spcBef>
            </a:pPr>
            <a:endParaRPr lang="en-US" altLang="en-US" dirty="0" smtClean="0"/>
          </a:p>
          <a:p>
            <a:pPr eaLnBrk="1" hangingPunct="1">
              <a:spcBef>
                <a:spcPct val="0"/>
              </a:spcBef>
            </a:pPr>
            <a:r>
              <a:rPr lang="en-US" altLang="en-US" dirty="0" smtClean="0"/>
              <a:t>So, in the period leading up to the present, we find that there were two different views of Health IT being promoted.  One was that IT had the potential to improve patient safety and quality and the other was that health IT could be a cause of errors.</a:t>
            </a:r>
          </a:p>
        </p:txBody>
      </p:sp>
      <p:sp>
        <p:nvSpPr>
          <p:cNvPr id="593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5FCAD2CC-922E-455F-9F16-8DF5561CCC0B}" type="slidenum">
              <a:rPr lang="en-US" altLang="en-US" sz="1300"/>
              <a:pPr eaLnBrk="1" hangingPunct="1">
                <a:spcBef>
                  <a:spcPct val="0"/>
                </a:spcBef>
              </a:pPr>
              <a:t>20</a:t>
            </a:fld>
            <a:endParaRPr lang="en-US" altLang="en-US" sz="1300"/>
          </a:p>
        </p:txBody>
      </p:sp>
    </p:spTree>
    <p:extLst>
      <p:ext uri="{BB962C8B-B14F-4D97-AF65-F5344CB8AC3E}">
        <p14:creationId xmlns:p14="http://schemas.microsoft.com/office/powerpoint/2010/main" val="10899807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t>With the advent of the HITECH Act in 2009 promoting meaningful use of certified EHRs, the forces leading to both certification and regulation were mobilized.  It was anticipated that there would be an increased use of HIT.</a:t>
            </a:r>
          </a:p>
          <a:p>
            <a:pPr eaLnBrk="1" hangingPunct="1">
              <a:spcBef>
                <a:spcPct val="0"/>
              </a:spcBef>
            </a:pPr>
            <a:endParaRPr lang="en-US" altLang="en-US" smtClean="0"/>
          </a:p>
          <a:p>
            <a:pPr eaLnBrk="1" hangingPunct="1">
              <a:spcBef>
                <a:spcPct val="0"/>
              </a:spcBef>
            </a:pPr>
            <a:r>
              <a:rPr lang="en-US" altLang="en-US" smtClean="0"/>
              <a:t>The Act required that certification bodies be established that would certify that EHRs had the functionality to support healthcare providers being able to meet the criteria for meaningful use.   This would help providers select appropriate systems.</a:t>
            </a:r>
          </a:p>
          <a:p>
            <a:pPr eaLnBrk="1" hangingPunct="1">
              <a:spcBef>
                <a:spcPct val="0"/>
              </a:spcBef>
            </a:pPr>
            <a:endParaRPr lang="en-US" altLang="en-US" smtClean="0"/>
          </a:p>
        </p:txBody>
      </p:sp>
      <p:sp>
        <p:nvSpPr>
          <p:cNvPr id="604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E73E17E8-41FB-4C76-BEB5-5CB771C26C47}" type="slidenum">
              <a:rPr lang="en-US" altLang="en-US" sz="1300"/>
              <a:pPr eaLnBrk="1" hangingPunct="1">
                <a:spcBef>
                  <a:spcPct val="0"/>
                </a:spcBef>
              </a:pPr>
              <a:t>21</a:t>
            </a:fld>
            <a:endParaRPr lang="en-US" altLang="en-US" sz="1300"/>
          </a:p>
        </p:txBody>
      </p:sp>
    </p:spTree>
    <p:extLst>
      <p:ext uri="{BB962C8B-B14F-4D97-AF65-F5344CB8AC3E}">
        <p14:creationId xmlns:p14="http://schemas.microsoft.com/office/powerpoint/2010/main" val="40695524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p>
          <a:p>
            <a:pPr eaLnBrk="1" hangingPunct="1">
              <a:spcBef>
                <a:spcPct val="0"/>
              </a:spcBef>
            </a:pPr>
            <a:r>
              <a:rPr lang="en-US" altLang="en-US" smtClean="0"/>
              <a:t>Anticipating increased use also led to more concerns about the potential dangers of EHRs.  There were congressional hearings examining contracting processes that might discourage reporting of  problems.  Many of the reported problems, whether or not they could be solved by regulation, received a good deal of publicity in the popular press.  Amid these concerns,  the FDA, which had been compiling some of the problems reported to it, is again re-examining its processes for regulation of clinical software systems.</a:t>
            </a:r>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69C9A753-1D67-4838-8748-19131D611C96}" type="slidenum">
              <a:rPr lang="en-US" altLang="en-US" sz="1300"/>
              <a:pPr eaLnBrk="1" hangingPunct="1">
                <a:spcBef>
                  <a:spcPct val="0"/>
                </a:spcBef>
              </a:pPr>
              <a:t>22</a:t>
            </a:fld>
            <a:endParaRPr lang="en-US" altLang="en-US" sz="1300"/>
          </a:p>
        </p:txBody>
      </p:sp>
    </p:spTree>
    <p:extLst>
      <p:ext uri="{BB962C8B-B14F-4D97-AF65-F5344CB8AC3E}">
        <p14:creationId xmlns:p14="http://schemas.microsoft.com/office/powerpoint/2010/main" val="23834236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xfrm>
            <a:off x="1257300" y="800100"/>
            <a:ext cx="48006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t>The Office of the National Coordinator, or ONC (pronounced O-N-C) addressed these issues in several ways.  As part of the temporary certification program, organizations could apply to become official ONC Authorized Testing and Certification Bodies or ATCBs (pronounced A-T-C-Bs).  By December 2010, there were six ATCBs.  These certification bodies </a:t>
            </a:r>
            <a:r>
              <a:rPr lang="en-US" altLang="en-US" smtClean="0">
                <a:solidFill>
                  <a:srgbClr val="FF0000"/>
                </a:solidFill>
              </a:rPr>
              <a:t>focused</a:t>
            </a:r>
            <a:r>
              <a:rPr lang="en-US" altLang="en-US" smtClean="0"/>
              <a:t> on evaluating EHRs to see if they </a:t>
            </a:r>
            <a:r>
              <a:rPr lang="en-US" altLang="en-US" smtClean="0">
                <a:solidFill>
                  <a:srgbClr val="FF0000"/>
                </a:solidFill>
              </a:rPr>
              <a:t>had</a:t>
            </a:r>
            <a:r>
              <a:rPr lang="en-US" altLang="en-US" smtClean="0"/>
              <a:t> the functionality needed to support meaningful use.</a:t>
            </a:r>
          </a:p>
          <a:p>
            <a:pPr eaLnBrk="1" hangingPunct="1">
              <a:spcBef>
                <a:spcPct val="0"/>
              </a:spcBef>
            </a:pPr>
            <a:endParaRPr lang="en-US" altLang="en-US" smtClean="0"/>
          </a:p>
          <a:p>
            <a:pPr eaLnBrk="1" hangingPunct="1">
              <a:spcBef>
                <a:spcPct val="0"/>
              </a:spcBef>
            </a:pPr>
            <a:r>
              <a:rPr lang="en-US" altLang="en-US" smtClean="0"/>
              <a:t>Once the permanent certification program began to be established in the summer of 2012, there was a separation between the testing bodies and the certification bodies, although the CCHIT (pronounced C-C-H-I-T) was authorized to perform both functions </a:t>
            </a:r>
            <a:r>
              <a:rPr lang="en-US" altLang="en-US" smtClean="0">
                <a:solidFill>
                  <a:srgbClr val="FF0000"/>
                </a:solidFill>
              </a:rPr>
              <a:t>until it stopped operating in 2014.  </a:t>
            </a:r>
            <a:r>
              <a:rPr lang="en-US" altLang="en-US" smtClean="0"/>
              <a:t>The testing bodies work with vendors to test whether their EHRs meet the certification criteria, but it is the authorized certification bodies, or ACBs (pronounced  A-C- bees) that actually certify the EHRs.</a:t>
            </a:r>
          </a:p>
        </p:txBody>
      </p:sp>
      <p:sp>
        <p:nvSpPr>
          <p:cNvPr id="624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17962884-12D8-4DE3-8498-30718B1D3168}" type="slidenum">
              <a:rPr lang="en-US" altLang="en-US" sz="1300"/>
              <a:pPr eaLnBrk="1" hangingPunct="1">
                <a:spcBef>
                  <a:spcPct val="0"/>
                </a:spcBef>
              </a:pPr>
              <a:t>23</a:t>
            </a:fld>
            <a:endParaRPr lang="en-US" altLang="en-US" sz="1300"/>
          </a:p>
        </p:txBody>
      </p:sp>
    </p:spTree>
    <p:extLst>
      <p:ext uri="{BB962C8B-B14F-4D97-AF65-F5344CB8AC3E}">
        <p14:creationId xmlns:p14="http://schemas.microsoft.com/office/powerpoint/2010/main" val="13103985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t>In addition to promoting the use of EHRs, the ONC also addressed the issue of the potential for unintended negative consequences by asking the Institute of Medicine or IOM (pronounced I-O-M) to convene a panel to review the evidence on the safety of health IT.  </a:t>
            </a:r>
          </a:p>
          <a:p>
            <a:pPr eaLnBrk="1" hangingPunct="1">
              <a:spcBef>
                <a:spcPct val="0"/>
              </a:spcBef>
            </a:pPr>
            <a:endParaRPr lang="en-US" altLang="en-US" smtClean="0"/>
          </a:p>
          <a:p>
            <a:pPr eaLnBrk="1" hangingPunct="1">
              <a:spcBef>
                <a:spcPct val="0"/>
              </a:spcBef>
            </a:pPr>
            <a:r>
              <a:rPr lang="en-US" altLang="en-US" smtClean="0"/>
              <a:t>This IOM report was issued in November, 2011.  In it there are several recommendations. The IOM panel recommended that within a year the government develop a plan for both assessing and minimizing the risks of Health IT.  This plan should include risk management requirements for vendors. They also recommended that there be greater transparency in terms of vendors publicly listing their products with ONC and facilitating sharing information about health IT and patient safety.  This included avoiding contracts that prohibit sharing information and also making the information publicly available.  </a:t>
            </a:r>
          </a:p>
        </p:txBody>
      </p:sp>
      <p:sp>
        <p:nvSpPr>
          <p:cNvPr id="634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E8041A67-42CC-46C2-9198-66E921C48DFA}" type="slidenum">
              <a:rPr lang="en-US" altLang="en-US" sz="1300"/>
              <a:pPr eaLnBrk="1" hangingPunct="1">
                <a:spcBef>
                  <a:spcPct val="0"/>
                </a:spcBef>
              </a:pPr>
              <a:t>24</a:t>
            </a:fld>
            <a:endParaRPr lang="en-US" altLang="en-US" sz="1300"/>
          </a:p>
        </p:txBody>
      </p:sp>
    </p:spTree>
    <p:extLst>
      <p:ext uri="{BB962C8B-B14F-4D97-AF65-F5344CB8AC3E}">
        <p14:creationId xmlns:p14="http://schemas.microsoft.com/office/powerpoint/2010/main" val="9056165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t>They also said there should be a new safety council to evaluate criteria for monitoring and assessing the safe use of Health IT.  In addition, there should be public reporting of adverse events, and there should be an independent agency to investigate and report on deaths or serious injuries associated with health IT.   The IOM did not recommend immediate regulation by the FDA.  However they did say that the government should monitor progress on these recommendations and that if not enough progress was being made, the FDA should be ready to regulate these systems.  The final recommendation was that more research was needed to  develop better methods of designing  and implementing systems.</a:t>
            </a:r>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30BB1BEA-8A4F-44A5-B893-717E4CEDEFD8}" type="slidenum">
              <a:rPr lang="en-US" altLang="en-US" sz="1300"/>
              <a:pPr eaLnBrk="1" hangingPunct="1">
                <a:spcBef>
                  <a:spcPct val="0"/>
                </a:spcBef>
              </a:pPr>
              <a:t>25</a:t>
            </a:fld>
            <a:endParaRPr lang="en-US" altLang="en-US" sz="1300"/>
          </a:p>
        </p:txBody>
      </p:sp>
    </p:spTree>
    <p:extLst>
      <p:ext uri="{BB962C8B-B14F-4D97-AF65-F5344CB8AC3E}">
        <p14:creationId xmlns:p14="http://schemas.microsoft.com/office/powerpoint/2010/main" val="26018630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ONC has responded to the IOM report in several ways.</a:t>
            </a:r>
          </a:p>
          <a:p>
            <a:endParaRPr lang="en-US" altLang="en-US" smtClean="0"/>
          </a:p>
          <a:p>
            <a:r>
              <a:rPr lang="en-US" altLang="en-US" smtClean="0"/>
              <a:t>ONC and the Agency for Healthcare Research and Quality </a:t>
            </a:r>
            <a:r>
              <a:rPr lang="en-US" altLang="en-US" smtClean="0">
                <a:solidFill>
                  <a:srgbClr val="FF0000"/>
                </a:solidFill>
              </a:rPr>
              <a:t>collaborated</a:t>
            </a:r>
            <a:r>
              <a:rPr lang="en-US" altLang="en-US" smtClean="0"/>
              <a:t> with the National Institute of Standards and Technology, or NIST (pronounced nist).  They </a:t>
            </a:r>
            <a:r>
              <a:rPr lang="en-US" altLang="en-US" smtClean="0">
                <a:solidFill>
                  <a:srgbClr val="FF0000"/>
                </a:solidFill>
              </a:rPr>
              <a:t>developed</a:t>
            </a:r>
            <a:r>
              <a:rPr lang="en-US" altLang="en-US" smtClean="0"/>
              <a:t> measures of EHR usability, since many complaints about the safety of EHRs involve usability issues.  For instance, if a menu of choices for medication orders has the choices spaced too close together,  it makes it more likely that an incorrect choice could be made accidentally.   NIST </a:t>
            </a:r>
            <a:r>
              <a:rPr lang="en-US" altLang="en-US" smtClean="0">
                <a:solidFill>
                  <a:srgbClr val="FF0000"/>
                </a:solidFill>
              </a:rPr>
              <a:t>developed</a:t>
            </a:r>
            <a:r>
              <a:rPr lang="en-US" altLang="en-US" smtClean="0"/>
              <a:t> guidelines for both vendors who design systems and the IT personnel in hospitals and physician’s offices who configure them.  </a:t>
            </a:r>
          </a:p>
          <a:p>
            <a:endParaRPr lang="en-US" altLang="en-US" smtClean="0"/>
          </a:p>
          <a:p>
            <a:r>
              <a:rPr lang="en-US" altLang="en-US" smtClean="0"/>
              <a:t>In addition, in the fall of 2012 ONC issued new certification criteria </a:t>
            </a:r>
            <a:r>
              <a:rPr lang="en-US" altLang="en-US" smtClean="0">
                <a:solidFill>
                  <a:srgbClr val="FF0000"/>
                </a:solidFill>
              </a:rPr>
              <a:t>for</a:t>
            </a:r>
            <a:r>
              <a:rPr lang="en-US" altLang="en-US" smtClean="0"/>
              <a:t> 2014, for systems that were being certified for both stage 1 or stage 2 meaningful use.  These criteria included a requirement for what was called safety-enhanced design.  Safety-enhanced design requires that user-centered design principles be incorporated, especially in regard to the key EHR functions that are shown on the  screen.  In addition, certified products need to attend to quality management principles.</a:t>
            </a:r>
          </a:p>
          <a:p>
            <a:r>
              <a:rPr lang="en-US" altLang="en-US" smtClean="0"/>
              <a:t> </a:t>
            </a:r>
          </a:p>
        </p:txBody>
      </p:sp>
      <p:sp>
        <p:nvSpPr>
          <p:cNvPr id="655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5DCFC3D1-C632-47EC-9708-2423C38276AE}" type="slidenum">
              <a:rPr lang="en-US" altLang="en-US" sz="1300"/>
              <a:pPr eaLnBrk="1" hangingPunct="1">
                <a:spcBef>
                  <a:spcPct val="0"/>
                </a:spcBef>
              </a:pPr>
              <a:t>26</a:t>
            </a:fld>
            <a:endParaRPr lang="en-US" altLang="en-US" sz="1300"/>
          </a:p>
        </p:txBody>
      </p:sp>
    </p:spTree>
    <p:extLst>
      <p:ext uri="{BB962C8B-B14F-4D97-AF65-F5344CB8AC3E}">
        <p14:creationId xmlns:p14="http://schemas.microsoft.com/office/powerpoint/2010/main" val="39964559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solidFill>
                  <a:srgbClr val="FF0000"/>
                </a:solidFill>
              </a:rPr>
              <a:t>In the spring of 2016, the Office of the National Coordinator proposed a new rule that gives them more direct responsibility in regard to the certification process.  The rule requires ONC (pronounced O-N-C) to directly review  the certified health information technology and to take any needed actions to address problems.  It also provides for ONC to more directly oversee the actual testing labs that test the products, and it requires more transparency, including public reporting, of the surveillance activities of the certifying bodies.</a:t>
            </a:r>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07083859-869A-4644-BDC2-C4FE8D3815E8}" type="slidenum">
              <a:rPr lang="en-US" altLang="en-US" sz="1300"/>
              <a:pPr eaLnBrk="1" hangingPunct="1">
                <a:spcBef>
                  <a:spcPct val="0"/>
                </a:spcBef>
              </a:pPr>
              <a:t>27</a:t>
            </a:fld>
            <a:endParaRPr lang="en-US" altLang="en-US" sz="1300"/>
          </a:p>
        </p:txBody>
      </p:sp>
    </p:spTree>
    <p:extLst>
      <p:ext uri="{BB962C8B-B14F-4D97-AF65-F5344CB8AC3E}">
        <p14:creationId xmlns:p14="http://schemas.microsoft.com/office/powerpoint/2010/main" val="205025708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t>There are those who feel that regulation is needed to protect both the patient and purchaser from faulty systems and unscrupulous vendors.   Others argue that increased regulation will stifle innovation, including design innovations that can make the systems safer.  The IOM recommendations recognize the variety of factors that contribute to the safety of health IT.  </a:t>
            </a:r>
          </a:p>
          <a:p>
            <a:pPr eaLnBrk="1" hangingPunct="1">
              <a:spcBef>
                <a:spcPct val="0"/>
              </a:spcBef>
            </a:pPr>
            <a:endParaRPr lang="en-US" altLang="en-US" smtClean="0"/>
          </a:p>
          <a:p>
            <a:pPr eaLnBrk="1" hangingPunct="1">
              <a:spcBef>
                <a:spcPct val="0"/>
              </a:spcBef>
            </a:pPr>
            <a:r>
              <a:rPr lang="en-US" altLang="en-US" smtClean="0">
                <a:solidFill>
                  <a:srgbClr val="FF0000"/>
                </a:solidFill>
              </a:rPr>
              <a:t>A report known as the FDASIA  (pronounced fuh-DAY-zhuh) Report, prepared in 2015 collaboratively by the FDA, the ONC, and the Federal Communications Commission, recommended a risk-based framework for regulation, similar to that proposed by Miller and Gardner and associates in the 1990s.  </a:t>
            </a:r>
            <a:r>
              <a:rPr lang="en-US" altLang="en-US" smtClean="0"/>
              <a:t>Whether the FDA will wind up regulating EHRs may depend on what happens with these recommendations.  </a:t>
            </a:r>
          </a:p>
          <a:p>
            <a:pPr eaLnBrk="1" hangingPunct="1">
              <a:spcBef>
                <a:spcPct val="0"/>
              </a:spcBef>
            </a:pPr>
            <a:endParaRPr lang="en-US" altLang="en-US" smtClean="0"/>
          </a:p>
          <a:p>
            <a:pPr eaLnBrk="1" hangingPunct="1">
              <a:spcBef>
                <a:spcPct val="0"/>
              </a:spcBef>
            </a:pPr>
            <a:r>
              <a:rPr lang="en-US" altLang="en-US" smtClean="0"/>
              <a:t>As we said earlier, certification and regulation may be needed to address certain problems in system design,  but these issues must not overshadow the need to follow good practices in implementing EHRs as we go forward.  The adage (pronounced ad-didge) of Hippocrates (pronounced Hip-POCK-ruh-tease) to “first do no harm” is important to keep in mind as the discussion continues.  </a:t>
            </a:r>
          </a:p>
          <a:p>
            <a:endParaRPr lang="en-US" altLang="en-US" smtClean="0"/>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97F7969A-12E6-48DB-A80F-F41744BD66D5}" type="slidenum">
              <a:rPr lang="en-US" altLang="en-US" sz="1300"/>
              <a:pPr eaLnBrk="1" hangingPunct="1">
                <a:spcBef>
                  <a:spcPct val="0"/>
                </a:spcBef>
              </a:pPr>
              <a:t>28</a:t>
            </a:fld>
            <a:endParaRPr lang="en-US" altLang="en-US" sz="1300"/>
          </a:p>
        </p:txBody>
      </p:sp>
    </p:spTree>
    <p:extLst>
      <p:ext uri="{BB962C8B-B14F-4D97-AF65-F5344CB8AC3E}">
        <p14:creationId xmlns:p14="http://schemas.microsoft.com/office/powerpoint/2010/main" val="295095053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t>This concludes Software Certification and Regulation.  In summary, we discussed the history of FDA involvement in the regulation of clinical software, we described the origins, focus and activities related to EHR certification, including the changes in the EHR certification process as a result of the HITECH Act.  Finally, we discussed the Institute of Medicine report on health IT and patient safety </a:t>
            </a:r>
            <a:r>
              <a:rPr lang="en-US" altLang="en-US" smtClean="0">
                <a:solidFill>
                  <a:srgbClr val="FF0000"/>
                </a:solidFill>
              </a:rPr>
              <a:t>and the responses to the report, including the 2015 FDASIA report.</a:t>
            </a:r>
          </a:p>
          <a:p>
            <a:endParaRPr lang="en-US" altLang="en-US" smtClean="0"/>
          </a:p>
        </p:txBody>
      </p:sp>
      <p:sp>
        <p:nvSpPr>
          <p:cNvPr id="686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eaLnBrk="1" hangingPunct="1">
              <a:spcBef>
                <a:spcPct val="0"/>
              </a:spcBef>
            </a:pPr>
            <a:endParaRPr lang="en-US" altLang="en-US" sz="1100" smtClean="0">
              <a:ea typeface="MS PGothic" panose="020B0600070205080204" pitchFamily="34" charset="-128"/>
            </a:endParaRPr>
          </a:p>
        </p:txBody>
      </p:sp>
      <p:sp>
        <p:nvSpPr>
          <p:cNvPr id="686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DFACA543-E7EA-4932-9052-4566065CB2C3}" type="slidenum">
              <a:rPr lang="en-US" altLang="en-US" sz="1300"/>
              <a:pPr eaLnBrk="1" hangingPunct="1">
                <a:spcBef>
                  <a:spcPct val="0"/>
                </a:spcBef>
              </a:pPr>
              <a:t>29</a:t>
            </a:fld>
            <a:endParaRPr lang="en-US" altLang="en-US" sz="1300"/>
          </a:p>
        </p:txBody>
      </p:sp>
    </p:spTree>
    <p:extLst>
      <p:ext uri="{BB962C8B-B14F-4D97-AF65-F5344CB8AC3E}">
        <p14:creationId xmlns:p14="http://schemas.microsoft.com/office/powerpoint/2010/main" val="9208168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t>Although regulation of computerized physician order entry and clinical decision support have also recently become a focus, discussions about regulation have been going on for over 20 years. </a:t>
            </a:r>
          </a:p>
          <a:p>
            <a:pPr eaLnBrk="1" hangingPunct="1">
              <a:spcBef>
                <a:spcPct val="0"/>
              </a:spcBef>
            </a:pPr>
            <a:endParaRPr lang="en-US" altLang="en-US" smtClean="0"/>
          </a:p>
          <a:p>
            <a:pPr eaLnBrk="1" hangingPunct="1">
              <a:spcBef>
                <a:spcPct val="0"/>
              </a:spcBef>
            </a:pPr>
            <a:r>
              <a:rPr lang="en-US" altLang="en-US" smtClean="0"/>
              <a:t>Before going over that history and the factors that led to the recent interest, let’s look at what is involved in certification and regulation, specifically by the Food and Drug administration, abbreviated as the FDA (pronounced  F-D-A).</a:t>
            </a:r>
          </a:p>
          <a:p>
            <a:endParaRPr lang="en-US" altLang="en-US" smtClean="0"/>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87C5B709-F777-42A1-BC8C-E0D2A820DBED}" type="slidenum">
              <a:rPr lang="en-US" altLang="en-US" sz="1300"/>
              <a:pPr eaLnBrk="1" hangingPunct="1">
                <a:spcBef>
                  <a:spcPct val="0"/>
                </a:spcBef>
              </a:pPr>
              <a:t>3</a:t>
            </a:fld>
            <a:endParaRPr lang="en-US" altLang="en-US" sz="1300"/>
          </a:p>
        </p:txBody>
      </p:sp>
    </p:spTree>
    <p:extLst>
      <p:ext uri="{BB962C8B-B14F-4D97-AF65-F5344CB8AC3E}">
        <p14:creationId xmlns:p14="http://schemas.microsoft.com/office/powerpoint/2010/main" val="161026047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“No Audio”</a:t>
            </a:r>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2361FBEF-4004-48CA-A46F-4A355DC66FA8}" type="slidenum">
              <a:rPr lang="en-US" altLang="en-US" sz="1300"/>
              <a:pPr eaLnBrk="1" hangingPunct="1">
                <a:spcBef>
                  <a:spcPct val="0"/>
                </a:spcBef>
              </a:pPr>
              <a:t>30</a:t>
            </a:fld>
            <a:endParaRPr lang="en-US" altLang="en-US" sz="1300"/>
          </a:p>
        </p:txBody>
      </p:sp>
    </p:spTree>
    <p:extLst>
      <p:ext uri="{BB962C8B-B14F-4D97-AF65-F5344CB8AC3E}">
        <p14:creationId xmlns:p14="http://schemas.microsoft.com/office/powerpoint/2010/main" val="255024752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“No Audio”</a:t>
            </a:r>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6E04C094-E737-4DC8-A005-6C0015104733}" type="slidenum">
              <a:rPr lang="en-US" altLang="en-US" sz="1300"/>
              <a:pPr eaLnBrk="1" hangingPunct="1">
                <a:spcBef>
                  <a:spcPct val="0"/>
                </a:spcBef>
              </a:pPr>
              <a:t>31</a:t>
            </a:fld>
            <a:endParaRPr lang="en-US" altLang="en-US" sz="1300"/>
          </a:p>
        </p:txBody>
      </p:sp>
    </p:spTree>
    <p:extLst>
      <p:ext uri="{BB962C8B-B14F-4D97-AF65-F5344CB8AC3E}">
        <p14:creationId xmlns:p14="http://schemas.microsoft.com/office/powerpoint/2010/main" val="266203450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p>
          <a:p>
            <a:endParaRPr lang="en-US" dirty="0"/>
          </a:p>
        </p:txBody>
      </p:sp>
      <p:sp>
        <p:nvSpPr>
          <p:cNvPr id="4" name="Footer Placeholder 3"/>
          <p:cNvSpPr>
            <a:spLocks noGrp="1"/>
          </p:cNvSpPr>
          <p:nvPr>
            <p:ph type="ftr" sz="quarter" idx="10"/>
          </p:nvPr>
        </p:nvSpPr>
        <p:spPr/>
        <p:txBody>
          <a:bodyPr/>
          <a:lstStyle/>
          <a:p>
            <a:pPr>
              <a:defRPr/>
            </a:pPr>
            <a:r>
              <a:rPr lang="en-US" smtClean="0">
                <a:solidFill>
                  <a:prstClr val="black"/>
                </a:solidFill>
              </a:rPr>
              <a:t>Health IT Workforce Curriculum Version 4.0</a:t>
            </a:r>
            <a:endParaRPr lang="en-US" dirty="0">
              <a:solidFill>
                <a:prstClr val="black"/>
              </a:solidFill>
            </a:endParaRPr>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solidFill>
                  <a:prstClr val="black"/>
                </a:solidFill>
              </a:rPr>
              <a:pPr/>
              <a:t>32</a:t>
            </a:fld>
            <a:endParaRPr lang="en-US" altLang="en-US">
              <a:solidFill>
                <a:prstClr val="black"/>
              </a:solidFill>
            </a:endParaRPr>
          </a:p>
        </p:txBody>
      </p:sp>
    </p:spTree>
    <p:extLst>
      <p:ext uri="{BB962C8B-B14F-4D97-AF65-F5344CB8AC3E}">
        <p14:creationId xmlns:p14="http://schemas.microsoft.com/office/powerpoint/2010/main" val="39664861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xfrm>
            <a:off x="685800" y="4495800"/>
            <a:ext cx="5851525" cy="43195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p>
          <a:p>
            <a:pPr eaLnBrk="1" hangingPunct="1">
              <a:spcBef>
                <a:spcPct val="0"/>
              </a:spcBef>
            </a:pPr>
            <a:r>
              <a:rPr lang="en-US" altLang="en-US" smtClean="0"/>
              <a:t>The use of certified EHRs is required for the incentive payments under the HITECH Act.  Certification focuses on functionality of individual EHRs.</a:t>
            </a:r>
          </a:p>
          <a:p>
            <a:pPr eaLnBrk="1" hangingPunct="1">
              <a:spcBef>
                <a:spcPct val="0"/>
              </a:spcBef>
            </a:pPr>
            <a:endParaRPr lang="en-US" altLang="en-US" smtClean="0"/>
          </a:p>
          <a:p>
            <a:pPr eaLnBrk="1" hangingPunct="1">
              <a:spcBef>
                <a:spcPct val="0"/>
              </a:spcBef>
            </a:pPr>
            <a:r>
              <a:rPr lang="en-US" altLang="en-US" smtClean="0"/>
              <a:t>Specifically,  certification  assures that EHRs are capable of meeting the criteria for “meaningful use.”  These criteria include, but are not limited to, the ability to capture certain data in structured form, provide problem lists and implement decision support rules.  The important point to note is that the testing for certification examines the EHR capabilities, not how the EHRs  are set up in practice.  </a:t>
            </a:r>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C2CB8B07-F82B-4052-B557-458004BE8DE4}" type="slidenum">
              <a:rPr lang="en-US" altLang="en-US" sz="1300"/>
              <a:pPr eaLnBrk="1" hangingPunct="1">
                <a:spcBef>
                  <a:spcPct val="0"/>
                </a:spcBef>
              </a:pPr>
              <a:t>4</a:t>
            </a:fld>
            <a:endParaRPr lang="en-US" altLang="en-US" sz="1300"/>
          </a:p>
        </p:txBody>
      </p:sp>
    </p:spTree>
    <p:extLst>
      <p:ext uri="{BB962C8B-B14F-4D97-AF65-F5344CB8AC3E}">
        <p14:creationId xmlns:p14="http://schemas.microsoft.com/office/powerpoint/2010/main" val="6331550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t>The Center for Devices and Radiological Health, abbreviated CDRH (pronounced C-D-R-H), is a part of the FDA that was formed in the 1970s  to oversee the safety and effectiveness of the growing amount of new medical equipment that was being developed. The CDRH is also responsible for oversight of certain types of medical software.</a:t>
            </a:r>
          </a:p>
          <a:p>
            <a:pPr eaLnBrk="1" hangingPunct="1">
              <a:spcBef>
                <a:spcPct val="0"/>
              </a:spcBef>
            </a:pPr>
            <a:endParaRPr lang="en-US" altLang="en-US" smtClean="0"/>
          </a:p>
          <a:p>
            <a:pPr eaLnBrk="1" hangingPunct="1">
              <a:spcBef>
                <a:spcPct val="0"/>
              </a:spcBef>
            </a:pPr>
            <a:r>
              <a:rPr lang="en-US" altLang="en-US" smtClean="0"/>
              <a:t>For instance, the software embedded in a device to run it, is</a:t>
            </a:r>
            <a:r>
              <a:rPr lang="en-US" altLang="en-US" b="1" smtClean="0"/>
              <a:t> </a:t>
            </a:r>
            <a:r>
              <a:rPr lang="en-US" altLang="en-US" smtClean="0"/>
              <a:t>evaluated as part of the device regulation.  Similarly, software systems that are an accessory to a regulated device also fall under CDRH regulation.  An example might be software that is added to an electrocardiogram machine to provide an interpretation of  the results.  The tricky area is stand-alone computer systems like EHRs. Whether the CDRH should regulate them is currently under discussion.</a:t>
            </a:r>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775BD2E9-4CBA-457D-B52D-4045DA94C79B}" type="slidenum">
              <a:rPr lang="en-US" altLang="en-US" sz="1300"/>
              <a:pPr eaLnBrk="1" hangingPunct="1">
                <a:spcBef>
                  <a:spcPct val="0"/>
                </a:spcBef>
              </a:pPr>
              <a:t>5</a:t>
            </a:fld>
            <a:endParaRPr lang="en-US" altLang="en-US" sz="1300"/>
          </a:p>
        </p:txBody>
      </p:sp>
    </p:spTree>
    <p:extLst>
      <p:ext uri="{BB962C8B-B14F-4D97-AF65-F5344CB8AC3E}">
        <p14:creationId xmlns:p14="http://schemas.microsoft.com/office/powerpoint/2010/main" val="8392316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t>Regulation for the FDA or CDRH for drugs and devices includes pre-market and post-market review.  Pre-market review includes review of the design and manufacturing processes to assure that they are done using standard practices.  It also includes reviewing the results of tests of the system, such as clinical trials to assure that the drug or device is safe and effective.    </a:t>
            </a:r>
          </a:p>
          <a:p>
            <a:pPr eaLnBrk="1" hangingPunct="1">
              <a:spcBef>
                <a:spcPct val="0"/>
              </a:spcBef>
            </a:pPr>
            <a:endParaRPr lang="en-US" altLang="en-US" smtClean="0"/>
          </a:p>
          <a:p>
            <a:pPr eaLnBrk="1" hangingPunct="1">
              <a:spcBef>
                <a:spcPct val="0"/>
              </a:spcBef>
            </a:pPr>
            <a:r>
              <a:rPr lang="en-US" altLang="en-US" smtClean="0"/>
              <a:t>Post-market review includes evaluating reports of problems that have been encountered once the drug or device is used in practice.  If there are sufficient problems reported, the FDA can withdraw its approval.  </a:t>
            </a:r>
          </a:p>
          <a:p>
            <a:pPr eaLnBrk="1" hangingPunct="1">
              <a:spcBef>
                <a:spcPct val="0"/>
              </a:spcBef>
            </a:pPr>
            <a:endParaRPr lang="en-US" altLang="en-US" smtClean="0"/>
          </a:p>
          <a:p>
            <a:pPr eaLnBrk="1" hangingPunct="1">
              <a:spcBef>
                <a:spcPct val="0"/>
              </a:spcBef>
            </a:pPr>
            <a:endParaRPr lang="en-US" altLang="en-US" smtClean="0"/>
          </a:p>
          <a:p>
            <a:pPr eaLnBrk="1" hangingPunct="1">
              <a:spcBef>
                <a:spcPct val="0"/>
              </a:spcBef>
            </a:pPr>
            <a:endParaRPr lang="en-US" altLang="en-US"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59F169C9-15F3-49EE-B12C-62B1AE91343E}" type="slidenum">
              <a:rPr lang="en-US" altLang="en-US" sz="1300"/>
              <a:pPr eaLnBrk="1" hangingPunct="1">
                <a:spcBef>
                  <a:spcPct val="0"/>
                </a:spcBef>
              </a:pPr>
              <a:t>6</a:t>
            </a:fld>
            <a:endParaRPr lang="en-US" altLang="en-US" sz="1300"/>
          </a:p>
        </p:txBody>
      </p:sp>
    </p:spTree>
    <p:extLst>
      <p:ext uri="{BB962C8B-B14F-4D97-AF65-F5344CB8AC3E}">
        <p14:creationId xmlns:p14="http://schemas.microsoft.com/office/powerpoint/2010/main" val="1472506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p>
          <a:p>
            <a:pPr eaLnBrk="1" hangingPunct="1">
              <a:spcBef>
                <a:spcPct val="0"/>
              </a:spcBef>
            </a:pPr>
            <a:r>
              <a:rPr lang="en-US" altLang="en-US" smtClean="0"/>
              <a:t>Software systems such as EHRs are difficult to fit easily into this process, in part because they are usually configured by the users in ways that are not easily tested in advance. They often have to interact with a variety of other systems, and when there are problems there are usually multiple causes, not just the hardware and software per se (pronounced  per say).</a:t>
            </a:r>
          </a:p>
          <a:p>
            <a:pPr eaLnBrk="1" hangingPunct="1">
              <a:spcBef>
                <a:spcPct val="0"/>
              </a:spcBef>
            </a:pPr>
            <a:endParaRPr lang="en-US" altLang="en-US" smtClean="0"/>
          </a:p>
          <a:p>
            <a:pPr eaLnBrk="1" hangingPunct="1">
              <a:spcBef>
                <a:spcPct val="0"/>
              </a:spcBef>
            </a:pPr>
            <a:endParaRPr lang="en-US" altLang="en-US" smtClean="0"/>
          </a:p>
          <a:p>
            <a:pPr eaLnBrk="1" hangingPunct="1">
              <a:spcBef>
                <a:spcPct val="0"/>
              </a:spcBef>
            </a:pPr>
            <a:endParaRPr lang="en-US" altLang="en-US" smtClean="0"/>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D5261FEB-5325-472B-8E6B-9709E22E80BC}" type="slidenum">
              <a:rPr lang="en-US" altLang="en-US" sz="1300"/>
              <a:pPr eaLnBrk="1" hangingPunct="1">
                <a:spcBef>
                  <a:spcPct val="0"/>
                </a:spcBef>
              </a:pPr>
              <a:t>7</a:t>
            </a:fld>
            <a:endParaRPr lang="en-US" altLang="en-US" sz="1300"/>
          </a:p>
        </p:txBody>
      </p:sp>
    </p:spTree>
    <p:extLst>
      <p:ext uri="{BB962C8B-B14F-4D97-AF65-F5344CB8AC3E}">
        <p14:creationId xmlns:p14="http://schemas.microsoft.com/office/powerpoint/2010/main" val="12317092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xfrm>
            <a:off x="650875" y="4560888"/>
            <a:ext cx="5851525" cy="43195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t>While certification and FDA regulation can both provide important services to EHR users, neither certifying EHR functionality, nor regulating the hardware and software, will guarantee that the implementation will be done safely, that the systems will be configured appropriately to meet users’ needs, or that it will work exactly as intended..  </a:t>
            </a:r>
          </a:p>
          <a:p>
            <a:pPr eaLnBrk="1" hangingPunct="1">
              <a:spcBef>
                <a:spcPct val="0"/>
              </a:spcBef>
            </a:pPr>
            <a:endParaRPr lang="en-US" altLang="en-US" smtClean="0"/>
          </a:p>
          <a:p>
            <a:pPr eaLnBrk="1" hangingPunct="1">
              <a:spcBef>
                <a:spcPct val="0"/>
              </a:spcBef>
            </a:pPr>
            <a:r>
              <a:rPr lang="en-US" altLang="en-US" smtClean="0"/>
              <a:t>The bottom line is there are many aspects to implementing EHRs that are not addressed by either the certification or FDA regulation process.  However, that has not stopped efforts to grapple with what the appropriate role of such regulation is. So let’s look at some of the history of these attempts.</a:t>
            </a:r>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4962B984-2A30-44B9-94D2-1D39337D9C8B}" type="slidenum">
              <a:rPr lang="en-US" altLang="en-US" sz="1300"/>
              <a:pPr eaLnBrk="1" hangingPunct="1">
                <a:spcBef>
                  <a:spcPct val="0"/>
                </a:spcBef>
              </a:pPr>
              <a:t>8</a:t>
            </a:fld>
            <a:endParaRPr lang="en-US" altLang="en-US" sz="1300"/>
          </a:p>
        </p:txBody>
      </p:sp>
    </p:spTree>
    <p:extLst>
      <p:ext uri="{BB962C8B-B14F-4D97-AF65-F5344CB8AC3E}">
        <p14:creationId xmlns:p14="http://schemas.microsoft.com/office/powerpoint/2010/main" val="17037815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t>In 1989 a draft rule was formulated by Frank Young, then head of the FDA, on whether FDA regulation was appropriate for stand-alone software such as the diagnostic decision support systems that were being developed in the late 1980s.  </a:t>
            </a:r>
          </a:p>
          <a:p>
            <a:pPr eaLnBrk="1" hangingPunct="1">
              <a:spcBef>
                <a:spcPct val="0"/>
              </a:spcBef>
            </a:pPr>
            <a:endParaRPr lang="en-US" altLang="en-US" smtClean="0"/>
          </a:p>
          <a:p>
            <a:pPr eaLnBrk="1" hangingPunct="1">
              <a:spcBef>
                <a:spcPct val="0"/>
              </a:spcBef>
            </a:pPr>
            <a:r>
              <a:rPr lang="en-US" altLang="en-US" smtClean="0"/>
              <a:t>Dr. Young formulated what has been called the principle of ‘competent human intervention’ or the idea of a learned (pronounced learn-ed) intermediary.   What this means is that between the device producing output, and a patient receiving the results of that output, there is a knowledgeable person interpreting those results. This person is capable of choosing or not choosing to act on the results.   </a:t>
            </a:r>
          </a:p>
          <a:p>
            <a:pPr eaLnBrk="1" hangingPunct="1">
              <a:spcBef>
                <a:spcPct val="0"/>
              </a:spcBef>
            </a:pPr>
            <a:endParaRPr lang="en-US" altLang="en-US" smtClean="0"/>
          </a:p>
          <a:p>
            <a:pPr eaLnBrk="1" hangingPunct="1">
              <a:spcBef>
                <a:spcPct val="0"/>
              </a:spcBef>
            </a:pPr>
            <a:r>
              <a:rPr lang="en-US" altLang="en-US" smtClean="0"/>
              <a:t>The draft rule stated that devices where there was competent human intervention were exempt from FDA regulation.  In addition, devices that merely served as archives of data were also exempt.  For the most part, EHRs with clinical decision support capabilities fall into the exempt category.   </a:t>
            </a:r>
          </a:p>
          <a:p>
            <a:pPr eaLnBrk="1" hangingPunct="1">
              <a:spcBef>
                <a:spcPct val="0"/>
              </a:spcBef>
            </a:pPr>
            <a:endParaRPr lang="en-US" altLang="en-US" smtClean="0"/>
          </a:p>
          <a:p>
            <a:pPr eaLnBrk="1" hangingPunct="1">
              <a:spcBef>
                <a:spcPct val="0"/>
              </a:spcBef>
            </a:pPr>
            <a:r>
              <a:rPr lang="en-US" altLang="en-US" smtClean="0"/>
              <a:t>Although it was proposed as a draft rule over 20 years ago, there has not yet been any more definitive ruling.  However, over the years there has been some re-examination of those policies.</a:t>
            </a:r>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06F45A07-6BD9-480B-8CA2-339375A95A67}" type="slidenum">
              <a:rPr lang="en-US" altLang="en-US" sz="1300"/>
              <a:pPr eaLnBrk="1" hangingPunct="1">
                <a:spcBef>
                  <a:spcPct val="0"/>
                </a:spcBef>
              </a:pPr>
              <a:t>9</a:t>
            </a:fld>
            <a:endParaRPr lang="en-US" altLang="en-US" sz="1300"/>
          </a:p>
        </p:txBody>
      </p:sp>
    </p:spTree>
    <p:extLst>
      <p:ext uri="{BB962C8B-B14F-4D97-AF65-F5344CB8AC3E}">
        <p14:creationId xmlns:p14="http://schemas.microsoft.com/office/powerpoint/2010/main" val="16239742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9"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15"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7"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8"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dirty="0" smtClean="0"/>
              <a:t>Click to edit Master text styles</a:t>
            </a:r>
          </a:p>
        </p:txBody>
      </p:sp>
      <p:sp>
        <p:nvSpPr>
          <p:cNvPr id="19"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48043433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dirty="0" smtClean="0"/>
              <a:t>Click to edit Master text styles</a:t>
            </a:r>
          </a:p>
          <a:p>
            <a:pPr lvl="1"/>
            <a:r>
              <a:rPr lang="en-US" dirty="0"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8485151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dirty="0" smtClean="0"/>
              <a:t>Click to edit Master text styles</a:t>
            </a:r>
          </a:p>
          <a:p>
            <a:pPr lvl="1"/>
            <a:r>
              <a:rPr lang="en-US" dirty="0"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dirty="0" smtClean="0"/>
              <a:t>Click to edit Master text styles</a:t>
            </a:r>
          </a:p>
          <a:p>
            <a:pPr lvl="1"/>
            <a:r>
              <a:rPr lang="en-US" dirty="0"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dirty="0" smtClean="0"/>
              <a:t>Click to edit Master text styles</a:t>
            </a:r>
          </a:p>
          <a:p>
            <a:pPr lvl="1"/>
            <a:r>
              <a:rPr lang="en-US" dirty="0"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49308603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dirty="0"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0263380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a:solidFill>
                  <a:srgbClr val="0070C0"/>
                </a:solidFill>
                <a:ea typeface="+mn-ea"/>
                <a:cs typeface="Arial" panose="020B0604020202020204" pitchFamily="34" charset="0"/>
              </a:rPr>
              <a:t>Creating a Custom Layout</a:t>
            </a:r>
          </a:p>
          <a:p>
            <a:r>
              <a:rPr lang="en-US" dirty="0">
                <a:solidFill>
                  <a:prstClr val="black"/>
                </a:solidFill>
                <a:ea typeface="+mn-ea"/>
              </a:rPr>
              <a:t>Follow the instructions on this slide layout if none of the existing layouts (in the current template) work well for the current slide you would like to create or edit.</a:t>
            </a:r>
          </a:p>
        </p:txBody>
      </p:sp>
      <p:sp>
        <p:nvSpPr>
          <p:cNvPr id="6" name="TextBox 5"/>
          <p:cNvSpPr txBox="1"/>
          <p:nvPr userDrawn="1"/>
        </p:nvSpPr>
        <p:spPr>
          <a:xfrm>
            <a:off x="101600" y="2567642"/>
            <a:ext cx="9144000" cy="3970318"/>
          </a:xfrm>
          <a:prstGeom prst="rect">
            <a:avLst/>
          </a:prstGeom>
          <a:noFill/>
        </p:spPr>
        <p:txBody>
          <a:bodyPr wrap="square" rtlCol="0">
            <a:spAutoFit/>
          </a:bodyPr>
          <a:lstStyle/>
          <a:p>
            <a:r>
              <a:rPr lang="en-US" dirty="0">
                <a:solidFill>
                  <a:prstClr val="black"/>
                </a:solidFill>
                <a:ea typeface="+mn-ea"/>
              </a:rPr>
              <a:t>To create a custom new layout, </a:t>
            </a:r>
            <a:r>
              <a:rPr lang="en-US" b="1" dirty="0">
                <a:solidFill>
                  <a:prstClr val="black"/>
                </a:solidFill>
                <a:ea typeface="+mn-ea"/>
              </a:rPr>
              <a:t>in the Slide Master view </a:t>
            </a:r>
            <a:r>
              <a:rPr lang="en-US" dirty="0">
                <a:solidFill>
                  <a:prstClr val="black"/>
                </a:solidFill>
                <a:ea typeface="+mn-ea"/>
              </a:rPr>
              <a:t>do the following:</a:t>
            </a:r>
          </a:p>
          <a:p>
            <a:pPr marL="214313" indent="-214313">
              <a:buFont typeface="Arial" panose="020B0604020202020204" pitchFamily="34" charset="0"/>
              <a:buChar char="•"/>
            </a:pPr>
            <a:r>
              <a:rPr lang="en-US" b="1" dirty="0">
                <a:solidFill>
                  <a:prstClr val="black"/>
                </a:solidFill>
                <a:ea typeface="+mn-ea"/>
              </a:rPr>
              <a:t>DUPLICATE</a:t>
            </a:r>
            <a:r>
              <a:rPr lang="en-US" dirty="0">
                <a:solidFill>
                  <a:prstClr val="black"/>
                </a:solidFill>
                <a:ea typeface="+mn-ea"/>
              </a:rPr>
              <a:t> an existing layout to create a new layout.</a:t>
            </a:r>
          </a:p>
          <a:p>
            <a:pPr marL="214313" indent="-214313">
              <a:buFont typeface="Arial" panose="020B0604020202020204" pitchFamily="34" charset="0"/>
              <a:buChar char="•"/>
            </a:pPr>
            <a:r>
              <a:rPr lang="en-US" b="1" dirty="0">
                <a:solidFill>
                  <a:prstClr val="black"/>
                </a:solidFill>
                <a:ea typeface="+mn-ea"/>
              </a:rPr>
              <a:t>RENAME</a:t>
            </a:r>
            <a:r>
              <a:rPr lang="en-US" dirty="0">
                <a:solidFill>
                  <a:prstClr val="black"/>
                </a:solidFill>
                <a:ea typeface="+mn-ea"/>
              </a:rPr>
              <a:t> the new layout.</a:t>
            </a:r>
          </a:p>
          <a:p>
            <a:pPr marL="214313" indent="-214313">
              <a:buFont typeface="Arial" panose="020B0604020202020204" pitchFamily="34" charset="0"/>
              <a:buChar char="•"/>
            </a:pPr>
            <a:r>
              <a:rPr lang="en-US" b="1" dirty="0">
                <a:solidFill>
                  <a:prstClr val="black"/>
                </a:solidFill>
                <a:ea typeface="+mn-ea"/>
              </a:rPr>
              <a:t>Insert or Remove as appropriate PLACEHOLDERS </a:t>
            </a:r>
            <a:r>
              <a:rPr lang="en-US" dirty="0">
                <a:solidFill>
                  <a:prstClr val="black"/>
                </a:solidFill>
                <a:ea typeface="+mn-ea"/>
              </a:rPr>
              <a:t>on your new layout, resizing &amp; formatting as appropriate. </a:t>
            </a:r>
            <a:r>
              <a:rPr lang="en-US" sz="1600" dirty="0">
                <a:solidFill>
                  <a:prstClr val="black"/>
                </a:solidFill>
                <a:ea typeface="+mn-ea"/>
              </a:rPr>
              <a:t>(Do not edit your content in the slide master. All content should be edited in the normal presentation design view.) </a:t>
            </a:r>
            <a:r>
              <a:rPr lang="en-US" b="1" dirty="0">
                <a:solidFill>
                  <a:prstClr val="black"/>
                </a:solidFill>
                <a:ea typeface="+mn-ea"/>
              </a:rPr>
              <a:t>NEVER REMOVE THE LAYOUT’S TITLE CONTAINER</a:t>
            </a:r>
            <a:r>
              <a:rPr lang="en-US" dirty="0">
                <a:solidFill>
                  <a:prstClr val="black"/>
                </a:solidFill>
                <a:ea typeface="+mn-ea"/>
              </a:rPr>
              <a:t>. </a:t>
            </a:r>
            <a:r>
              <a:rPr lang="en-US" sz="1600" dirty="0">
                <a:solidFill>
                  <a:prstClr val="black"/>
                </a:solidFill>
                <a:ea typeface="+mn-ea"/>
              </a:rPr>
              <a:t>(It can be resized or formatted, but never removed.)</a:t>
            </a:r>
            <a:endParaRPr lang="en-US" dirty="0">
              <a:solidFill>
                <a:prstClr val="black"/>
              </a:solidFill>
              <a:ea typeface="+mn-ea"/>
            </a:endParaRPr>
          </a:p>
          <a:p>
            <a:pPr marL="214313" indent="-214313">
              <a:buFont typeface="Arial" panose="020B0604020202020204" pitchFamily="34" charset="0"/>
              <a:buChar char="•"/>
            </a:pPr>
            <a:r>
              <a:rPr lang="en-US" dirty="0">
                <a:solidFill>
                  <a:prstClr val="black"/>
                </a:solidFill>
                <a:ea typeface="+mn-ea"/>
              </a:rPr>
              <a:t>Check the </a:t>
            </a:r>
            <a:r>
              <a:rPr lang="en-US" b="1" dirty="0">
                <a:solidFill>
                  <a:prstClr val="black"/>
                </a:solidFill>
                <a:ea typeface="+mn-ea"/>
              </a:rPr>
              <a:t>READING ORDER </a:t>
            </a:r>
            <a:r>
              <a:rPr lang="en-US" dirty="0">
                <a:solidFill>
                  <a:prstClr val="black"/>
                </a:solidFill>
                <a:ea typeface="+mn-ea"/>
              </a:rPr>
              <a:t>of your new layout. (</a:t>
            </a:r>
            <a:r>
              <a:rPr lang="en-US" sz="1350" u="sng" dirty="0">
                <a:solidFill>
                  <a:prstClr val="black"/>
                </a:solidFill>
                <a:latin typeface="Arial"/>
                <a:ea typeface="+mn-ea"/>
                <a:hlinkClick r:id="rId2"/>
              </a:rPr>
              <a:t>http://accessibility.psu.edu/microsoftoffice/powerpoint/</a:t>
            </a:r>
            <a:r>
              <a:rPr lang="en-US" sz="1350" dirty="0">
                <a:solidFill>
                  <a:prstClr val="black"/>
                </a:solidFill>
                <a:latin typeface="Arial"/>
                <a:ea typeface="+mn-ea"/>
              </a:rPr>
              <a:t>) </a:t>
            </a:r>
            <a:r>
              <a:rPr lang="en-US" dirty="0">
                <a:solidFill>
                  <a:prstClr val="black"/>
                </a:solidFill>
                <a:ea typeface="+mn-ea"/>
              </a:rPr>
              <a:t>Reorder as appropriate so the slide layout’s </a:t>
            </a:r>
            <a:r>
              <a:rPr lang="en-US" b="1" dirty="0">
                <a:solidFill>
                  <a:prstClr val="black"/>
                </a:solidFill>
                <a:ea typeface="+mn-ea"/>
              </a:rPr>
              <a:t>TITLE is read first</a:t>
            </a:r>
            <a:r>
              <a:rPr lang="en-US" dirty="0">
                <a:solidFill>
                  <a:prstClr val="black"/>
                </a:solidFill>
                <a:ea typeface="+mn-ea"/>
              </a:rPr>
              <a:t>.</a:t>
            </a:r>
          </a:p>
          <a:p>
            <a:pPr marL="214313" indent="-214313">
              <a:buFont typeface="Arial" panose="020B0604020202020204" pitchFamily="34" charset="0"/>
              <a:buChar char="•"/>
            </a:pPr>
            <a:r>
              <a:rPr lang="en-US" b="1" dirty="0">
                <a:solidFill>
                  <a:prstClr val="black"/>
                </a:solidFill>
                <a:ea typeface="+mn-ea"/>
              </a:rPr>
              <a:t>SAVE</a:t>
            </a:r>
            <a:r>
              <a:rPr lang="en-US" dirty="0">
                <a:solidFill>
                  <a:prstClr val="black"/>
                </a:solidFill>
                <a:ea typeface="+mn-ea"/>
              </a:rPr>
              <a:t> your presentation.</a:t>
            </a:r>
          </a:p>
          <a:p>
            <a:pPr marL="214313" indent="-214313">
              <a:buFont typeface="Arial" panose="020B0604020202020204" pitchFamily="34" charset="0"/>
              <a:buChar char="•"/>
            </a:pPr>
            <a:r>
              <a:rPr lang="en-US" b="1" dirty="0">
                <a:solidFill>
                  <a:prstClr val="black"/>
                </a:solidFill>
                <a:ea typeface="+mn-ea"/>
              </a:rPr>
              <a:t>Close the Master View </a:t>
            </a:r>
            <a:r>
              <a:rPr lang="en-US" dirty="0">
                <a:solidFill>
                  <a:prstClr val="black"/>
                </a:solidFill>
                <a:ea typeface="+mn-ea"/>
              </a:rPr>
              <a:t>and return to your normal editing (design) view.</a:t>
            </a:r>
          </a:p>
          <a:p>
            <a:pPr marL="214313" indent="-214313">
              <a:buFont typeface="Arial" panose="020B0604020202020204" pitchFamily="34" charset="0"/>
              <a:buChar char="•"/>
            </a:pPr>
            <a:r>
              <a:rPr lang="en-US" b="1" dirty="0">
                <a:solidFill>
                  <a:prstClr val="black"/>
                </a:solidFill>
                <a:ea typeface="+mn-ea"/>
              </a:rPr>
              <a:t>Insert a new slide using </a:t>
            </a:r>
            <a:r>
              <a:rPr lang="en-US" b="1">
                <a:solidFill>
                  <a:prstClr val="black"/>
                </a:solidFill>
                <a:ea typeface="+mn-ea"/>
              </a:rPr>
              <a:t>your custom-named </a:t>
            </a:r>
            <a:r>
              <a:rPr lang="en-US" b="1" dirty="0">
                <a:solidFill>
                  <a:prstClr val="black"/>
                </a:solidFill>
                <a:ea typeface="+mn-ea"/>
              </a:rPr>
              <a:t>new layout </a:t>
            </a:r>
            <a:r>
              <a:rPr lang="en-US" dirty="0">
                <a:solidFill>
                  <a:prstClr val="black"/>
                </a:solidFill>
                <a:ea typeface="+mn-ea"/>
              </a:rPr>
              <a:t>or apply the new layout to an existing slide.</a:t>
            </a:r>
          </a:p>
        </p:txBody>
      </p:sp>
    </p:spTree>
    <p:extLst>
      <p:ext uri="{BB962C8B-B14F-4D97-AF65-F5344CB8AC3E}">
        <p14:creationId xmlns:p14="http://schemas.microsoft.com/office/powerpoint/2010/main" val="1176178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88761902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ONC Lecture w/referenc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4992587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43108058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riple column 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2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2635250" cy="4572000"/>
          </a:xfrm>
          <a:prstGeom prst="rect">
            <a:avLst/>
          </a:prstGeom>
        </p:spPr>
        <p:txBody>
          <a:bodyPr/>
          <a:lstStyle>
            <a:lvl1pPr>
              <a:defRPr sz="2400">
                <a:latin typeface="+mn-lt"/>
              </a:defRPr>
            </a:lvl1pPr>
            <a:lvl2pPr>
              <a:buSzPct val="85000"/>
              <a:defRPr sz="2000">
                <a:latin typeface="+mn-lt"/>
              </a:defRPr>
            </a:lvl2pPr>
            <a:lvl3pPr marL="1143000" indent="-228600">
              <a:buSzPct val="80000"/>
              <a:buFont typeface="Courier New" panose="02070309020205020404" pitchFamily="49" charset="0"/>
              <a:buChar char="o"/>
              <a:defRPr sz="1800">
                <a:latin typeface="+mn-lt"/>
              </a:defRPr>
            </a:lvl3pPr>
            <a:lvl4pPr marL="1600200" indent="-228600">
              <a:buSzPct val="120000"/>
              <a:buFont typeface="Wingdings" panose="05000000000000000000" pitchFamily="2" charset="2"/>
              <a:buChar char="§"/>
              <a:defRPr sz="1600">
                <a:latin typeface="+mn-lt"/>
              </a:defRPr>
            </a:lvl4pPr>
            <a:lvl5pPr marL="2057400" indent="-228600">
              <a:buSzPct val="70000"/>
              <a:buFont typeface="Wingdings" panose="05000000000000000000" pitchFamily="2" charset="2"/>
              <a:buChar char="q"/>
              <a:defRPr sz="1600">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779007" y="6278880"/>
            <a:ext cx="2027692"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6050577" y="1600200"/>
            <a:ext cx="2635250" cy="4572000"/>
          </a:xfrm>
          <a:prstGeom prst="rect">
            <a:avLst/>
          </a:prstGeom>
        </p:spPr>
        <p:txBody>
          <a:bodyPr/>
          <a:lstStyle>
            <a:lvl1pPr>
              <a:defRPr sz="2800"/>
            </a:lvl1pPr>
            <a:lvl2pPr>
              <a:buSzPct val="85000"/>
              <a:defRPr sz="2400"/>
            </a:lvl2pPr>
            <a:lvl3pPr marL="1143000" indent="-228600">
              <a:buSzPct val="80000"/>
              <a:buFont typeface="Courier New" panose="02070309020205020404" pitchFamily="49" charset="0"/>
              <a:buChar char="o"/>
              <a:defRPr lang="en-US" sz="20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sz="1800"/>
            </a:lvl4pPr>
            <a:lvl5pPr marL="2057400" indent="-228600">
              <a:buSzPct val="70000"/>
              <a:buFont typeface="Wingdings" panose="05000000000000000000" pitchFamily="2" charset="2"/>
              <a:buChar char="q"/>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6050577" y="6263640"/>
            <a:ext cx="2034420"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9" name="Content Placeholder 1"/>
          <p:cNvSpPr>
            <a:spLocks noGrp="1"/>
          </p:cNvSpPr>
          <p:nvPr>
            <p:ph sz="quarter" idx="34"/>
          </p:nvPr>
        </p:nvSpPr>
        <p:spPr>
          <a:xfrm>
            <a:off x="3253889" y="1600200"/>
            <a:ext cx="2635250" cy="4572000"/>
          </a:xfrm>
          <a:prstGeom prst="rect">
            <a:avLst/>
          </a:prstGeom>
        </p:spPr>
        <p:txBody>
          <a:bodyPr/>
          <a:lstStyle>
            <a:lvl1pPr>
              <a:defRPr sz="2400">
                <a:latin typeface="+mn-lt"/>
              </a:defRPr>
            </a:lvl1pPr>
            <a:lvl2pPr>
              <a:buSzPct val="85000"/>
              <a:defRPr sz="2000">
                <a:latin typeface="+mn-lt"/>
              </a:defRPr>
            </a:lvl2pPr>
            <a:lvl3pPr marL="1143000" indent="-228600">
              <a:buSzPct val="80000"/>
              <a:buFont typeface="Courier New" panose="02070309020205020404" pitchFamily="49" charset="0"/>
              <a:buChar char="o"/>
              <a:defRPr sz="1800">
                <a:latin typeface="+mn-lt"/>
              </a:defRPr>
            </a:lvl3pPr>
            <a:lvl4pPr marL="1600200" indent="-228600">
              <a:buSzPct val="120000"/>
              <a:buFont typeface="Wingdings" panose="05000000000000000000" pitchFamily="2" charset="2"/>
              <a:buChar char="§"/>
              <a:defRPr sz="1600">
                <a:latin typeface="+mn-lt"/>
              </a:defRPr>
            </a:lvl4pPr>
            <a:lvl5pPr marL="2057400" indent="-228600">
              <a:buSzPct val="70000"/>
              <a:buFont typeface="Wingdings" panose="05000000000000000000" pitchFamily="2" charset="2"/>
              <a:buChar char="q"/>
              <a:defRPr sz="1600">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ext Placeholder 1"/>
          <p:cNvSpPr>
            <a:spLocks noGrp="1"/>
          </p:cNvSpPr>
          <p:nvPr>
            <p:ph type="body" sz="quarter" idx="35" hasCustomPrompt="1"/>
          </p:nvPr>
        </p:nvSpPr>
        <p:spPr>
          <a:xfrm>
            <a:off x="3414258" y="6278880"/>
            <a:ext cx="2027692"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Tree>
    <p:extLst>
      <p:ext uri="{BB962C8B-B14F-4D97-AF65-F5344CB8AC3E}">
        <p14:creationId xmlns:p14="http://schemas.microsoft.com/office/powerpoint/2010/main" val="368000831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7474570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99235363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3767501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01138388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ea typeface="+mn-ea"/>
              </a:rPr>
              <a:pPr/>
              <a:t>‹#›</a:t>
            </a:fld>
            <a:endParaRPr lang="en-US" dirty="0">
              <a:ea typeface="+mn-ea"/>
            </a:endParaRPr>
          </a:p>
        </p:txBody>
      </p:sp>
    </p:spTree>
    <p:extLst>
      <p:ext uri="{BB962C8B-B14F-4D97-AF65-F5344CB8AC3E}">
        <p14:creationId xmlns:p14="http://schemas.microsoft.com/office/powerpoint/2010/main" val="3910835110"/>
      </p:ext>
    </p:extLst>
  </p:cSld>
  <p:clrMap bg1="lt1" tx1="dk1" bg2="lt2" tx2="dk2" accent1="accent1" accent2="accent2" accent3="accent3" accent4="accent4" accent5="accent5" accent6="accent6" hlink="hlink" folHlink="folHlink"/>
  <p:sldLayoutIdLst>
    <p:sldLayoutId id="2147484003" r:id="rId1"/>
    <p:sldLayoutId id="2147484004" r:id="rId2"/>
    <p:sldLayoutId id="2147484005" r:id="rId3"/>
    <p:sldLayoutId id="2147484006" r:id="rId4"/>
    <p:sldLayoutId id="2147484007" r:id="rId5"/>
    <p:sldLayoutId id="2147484008" r:id="rId6"/>
    <p:sldLayoutId id="2147484009" r:id="rId7"/>
    <p:sldLayoutId id="2147484010" r:id="rId8"/>
    <p:sldLayoutId id="2147484011" r:id="rId9"/>
    <p:sldLayoutId id="2147484012" r:id="rId10"/>
    <p:sldLayoutId id="2147484013" r:id="rId11"/>
    <p:sldLayoutId id="2147484014" r:id="rId12"/>
    <p:sldLayoutId id="2147484015" r:id="rId13"/>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netreach.net/" TargetMode="External"/><Relationship Id="rId2" Type="http://schemas.openxmlformats.org/officeDocument/2006/relationships/notesSlide" Target="../notesSlides/notesSlide30.xml"/><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3" Type="http://schemas.openxmlformats.org/officeDocument/2006/relationships/hyperlink" Target="http://www.nap.edu/catalog.php?record_id=12610" TargetMode="External"/><Relationship Id="rId2" Type="http://schemas.openxmlformats.org/officeDocument/2006/relationships/notesSlide" Target="../notesSlides/notesSlide31.xml"/><Relationship Id="rId1" Type="http://schemas.openxmlformats.org/officeDocument/2006/relationships/slideLayout" Target="../slideLayouts/slideLayout11.xml"/><Relationship Id="rId5" Type="http://schemas.openxmlformats.org/officeDocument/2006/relationships/hyperlink" Target="http://www.army.mil/media/73855" TargetMode="External"/><Relationship Id="rId4" Type="http://schemas.openxmlformats.org/officeDocument/2006/relationships/hyperlink" Target="http://www.fda.gov/downloads/AboutFDA/CentersOffices/OfficeofMedicalProductsandTobacco/CDRH/CDRHReports/UCM391521.pdf"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History of Health Information Technology in the U.S.</a:t>
            </a:r>
          </a:p>
        </p:txBody>
      </p:sp>
      <p:sp>
        <p:nvSpPr>
          <p:cNvPr id="13315" name="Text Placeholder 2"/>
          <p:cNvSpPr>
            <a:spLocks noGrp="1"/>
          </p:cNvSpPr>
          <p:nvPr>
            <p:ph type="body" sz="half" idx="2"/>
          </p:nvPr>
        </p:nvSpPr>
        <p:spPr/>
        <p:txBody>
          <a:bodyPr/>
          <a:lstStyle/>
          <a:p>
            <a:r>
              <a:rPr lang="en-US" smtClean="0"/>
              <a:t>Software Certification and Regulation</a:t>
            </a:r>
            <a:endParaRPr lang="en-US" dirty="0" smtClean="0"/>
          </a:p>
        </p:txBody>
      </p:sp>
      <p:sp>
        <p:nvSpPr>
          <p:cNvPr id="6" name="Text Placeholder 5"/>
          <p:cNvSpPr>
            <a:spLocks noGrp="1"/>
          </p:cNvSpPr>
          <p:nvPr>
            <p:ph type="body" sz="quarter" idx="12"/>
          </p:nvPr>
        </p:nvSpPr>
        <p:spPr/>
        <p:txBody>
          <a:bodyPr/>
          <a:lstStyle/>
          <a:p>
            <a:r>
              <a:rPr lang="en-US" dirty="0"/>
              <a:t>This material (Comp </a:t>
            </a:r>
            <a:r>
              <a:rPr lang="en-US" dirty="0" smtClean="0"/>
              <a:t>5 </a:t>
            </a:r>
            <a:r>
              <a:rPr lang="en-US" dirty="0"/>
              <a:t>Unit </a:t>
            </a:r>
            <a:r>
              <a:rPr lang="en-US" dirty="0" smtClean="0"/>
              <a:t>11) </a:t>
            </a:r>
            <a:r>
              <a:rPr lang="en-US" dirty="0"/>
              <a:t>was developed by the University of Alabama at Birmingham, funded by the Department of Health and Human Services, Office of the National Coordinator for Health Information Technology under Award Number 90WT0007. </a:t>
            </a:r>
          </a:p>
          <a:p>
            <a:r>
              <a:rPr lang="en-US" dirty="0"/>
              <a:t>This work is licensed under the Creative Commons Attribution-</a:t>
            </a:r>
            <a:r>
              <a:rPr lang="en-US" dirty="0" err="1"/>
              <a:t>NonCommercial</a:t>
            </a:r>
            <a:r>
              <a:rPr lang="en-US" dirty="0"/>
              <a:t>-</a:t>
            </a:r>
            <a:r>
              <a:rPr lang="en-US" dirty="0" err="1"/>
              <a:t>ShareAlike</a:t>
            </a:r>
            <a:r>
              <a:rPr lang="en-US" dirty="0"/>
              <a:t> 4.0 International License. To view a copy of this license, visit </a:t>
            </a:r>
            <a:r>
              <a:rPr lang="en-US" dirty="0">
                <a:hlinkClick r:id="rId3"/>
              </a:rPr>
              <a:t>http://creativecommons.org</a:t>
            </a:r>
            <a:r>
              <a:rPr lang="en-US" dirty="0"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Early Attempts at Regulation 2 </a:t>
            </a:r>
          </a:p>
        </p:txBody>
      </p:sp>
      <p:sp>
        <p:nvSpPr>
          <p:cNvPr id="16387" name="Content Placeholder 2"/>
          <p:cNvSpPr>
            <a:spLocks noGrp="1"/>
          </p:cNvSpPr>
          <p:nvPr>
            <p:ph sz="quarter" idx="14"/>
          </p:nvPr>
        </p:nvSpPr>
        <p:spPr/>
        <p:txBody>
          <a:bodyPr/>
          <a:lstStyle/>
          <a:p>
            <a:r>
              <a:rPr lang="en-US" altLang="en-US" dirty="0" smtClean="0"/>
              <a:t>FDA Workshop – 1996</a:t>
            </a:r>
          </a:p>
          <a:p>
            <a:r>
              <a:rPr lang="en-US" altLang="en-US" dirty="0" smtClean="0"/>
              <a:t>Stand-alone software systems</a:t>
            </a:r>
          </a:p>
          <a:p>
            <a:pPr lvl="1"/>
            <a:r>
              <a:rPr lang="en-US" altLang="en-US" dirty="0" smtClean="0"/>
              <a:t>Clinical decision support</a:t>
            </a:r>
          </a:p>
          <a:p>
            <a:pPr lvl="1"/>
            <a:r>
              <a:rPr lang="en-US" altLang="en-US" dirty="0" smtClean="0"/>
              <a:t>Closed and open loop systems</a:t>
            </a:r>
          </a:p>
          <a:p>
            <a:r>
              <a:rPr lang="en-US" altLang="en-US" dirty="0" smtClean="0"/>
              <a:t>Recommendations</a:t>
            </a:r>
          </a:p>
          <a:p>
            <a:pPr lvl="1"/>
            <a:r>
              <a:rPr lang="en-US" altLang="en-US" dirty="0" smtClean="0"/>
              <a:t>Risk Classification</a:t>
            </a:r>
          </a:p>
          <a:p>
            <a:pPr lvl="1"/>
            <a:r>
              <a:rPr lang="en-US" altLang="en-US" dirty="0" smtClean="0"/>
              <a:t>Software Quality Audits</a:t>
            </a:r>
          </a:p>
        </p:txBody>
      </p:sp>
      <p:sp>
        <p:nvSpPr>
          <p:cNvPr id="5" name="Text Placeholder 4"/>
          <p:cNvSpPr>
            <a:spLocks noGrp="1"/>
          </p:cNvSpPr>
          <p:nvPr>
            <p:ph type="body" sz="quarter" idx="32"/>
          </p:nvPr>
        </p:nvSpPr>
        <p:spPr/>
        <p:txBody>
          <a:bodyPr/>
          <a:lstStyle/>
          <a:p>
            <a:r>
              <a:rPr lang="en-US" altLang="en-US" dirty="0"/>
              <a:t>Source:  (Manning, 1996</a:t>
            </a:r>
            <a:r>
              <a:rPr lang="en-US" altLang="en-US" dirty="0" smtClean="0"/>
              <a:t>)</a:t>
            </a:r>
            <a:endParaRPr lang="en-US" altLang="en-US" dirty="0"/>
          </a:p>
        </p:txBody>
      </p:sp>
      <p:sp>
        <p:nvSpPr>
          <p:cNvPr id="16388"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C783C412-FD00-48CA-B189-D0A4795F74C0}" type="slidenum">
              <a:rPr lang="en-US" altLang="en-US" smtClean="0"/>
              <a:pPr/>
              <a:t>10</a:t>
            </a:fld>
            <a:endParaRPr lang="en-US" altLang="en-US"/>
          </a:p>
        </p:txBody>
      </p:sp>
    </p:spTree>
  </p:cSld>
  <p:clrMapOvr>
    <a:masterClrMapping/>
  </p:clrMapOvr>
  <p:transition advTm="88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1997 Professional Organization Recommendations</a:t>
            </a:r>
            <a:endParaRPr lang="en-US" dirty="0" smtClean="0"/>
          </a:p>
        </p:txBody>
      </p:sp>
      <p:sp>
        <p:nvSpPr>
          <p:cNvPr id="17411" name="Content Placeholder 2"/>
          <p:cNvSpPr>
            <a:spLocks noGrp="1"/>
          </p:cNvSpPr>
          <p:nvPr>
            <p:ph sz="quarter" idx="14"/>
          </p:nvPr>
        </p:nvSpPr>
        <p:spPr/>
        <p:txBody>
          <a:bodyPr/>
          <a:lstStyle/>
          <a:p>
            <a:r>
              <a:rPr lang="en-US" altLang="en-US" dirty="0" smtClean="0"/>
              <a:t>Articles published in two journals</a:t>
            </a:r>
          </a:p>
          <a:p>
            <a:pPr lvl="1"/>
            <a:r>
              <a:rPr lang="en-US" altLang="en-US" dirty="0" smtClean="0"/>
              <a:t>JAMIA for informatics professionals</a:t>
            </a:r>
          </a:p>
          <a:p>
            <a:pPr lvl="1"/>
            <a:r>
              <a:rPr lang="en-US" altLang="en-US" dirty="0" smtClean="0"/>
              <a:t>Annals of Internal Medicine for physicians and health professionals</a:t>
            </a:r>
          </a:p>
        </p:txBody>
      </p:sp>
      <p:sp>
        <p:nvSpPr>
          <p:cNvPr id="6" name="Text Placeholder 5"/>
          <p:cNvSpPr>
            <a:spLocks noGrp="1"/>
          </p:cNvSpPr>
          <p:nvPr>
            <p:ph type="body" sz="quarter" idx="32"/>
          </p:nvPr>
        </p:nvSpPr>
        <p:spPr/>
        <p:txBody>
          <a:bodyPr/>
          <a:lstStyle/>
          <a:p>
            <a:r>
              <a:rPr lang="en-US" altLang="en-US" dirty="0"/>
              <a:t>Sources:	(Miller &amp; Gardner, JAMIA, 1997)</a:t>
            </a:r>
          </a:p>
          <a:p>
            <a:r>
              <a:rPr lang="en-US" altLang="en-US" dirty="0"/>
              <a:t>	(Miller &amp; Gardner, Ann Intern Med, 1997</a:t>
            </a:r>
            <a:r>
              <a:rPr lang="en-US" altLang="en-US" dirty="0" smtClean="0"/>
              <a:t>)</a:t>
            </a:r>
            <a:endParaRPr lang="en-US" altLang="en-US" dirty="0"/>
          </a:p>
        </p:txBody>
      </p:sp>
      <p:sp>
        <p:nvSpPr>
          <p:cNvPr id="17412"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F447E756-6C4A-4B41-AEA7-5C40F816A113}" type="slidenum">
              <a:rPr lang="en-US" altLang="en-US" smtClean="0"/>
              <a:pPr/>
              <a:t>11</a:t>
            </a:fld>
            <a:endParaRPr lang="en-US" altLang="en-US"/>
          </a:p>
        </p:txBody>
      </p:sp>
    </p:spTree>
  </p:cSld>
  <p:clrMapOvr>
    <a:masterClrMapping/>
  </p:clrMapOvr>
  <p:transition advTm="78003"/>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1997 Professional Organization Recommendations 2</a:t>
            </a:r>
          </a:p>
        </p:txBody>
      </p:sp>
      <p:sp>
        <p:nvSpPr>
          <p:cNvPr id="18435" name="Content Placeholder 2"/>
          <p:cNvSpPr>
            <a:spLocks noGrp="1"/>
          </p:cNvSpPr>
          <p:nvPr>
            <p:ph sz="quarter" idx="14"/>
          </p:nvPr>
        </p:nvSpPr>
        <p:spPr/>
        <p:txBody>
          <a:bodyPr/>
          <a:lstStyle/>
          <a:p>
            <a:r>
              <a:rPr lang="en-US" altLang="en-US" dirty="0" smtClean="0"/>
              <a:t>FDA focus should be:</a:t>
            </a:r>
          </a:p>
          <a:p>
            <a:pPr lvl="1"/>
            <a:r>
              <a:rPr lang="en-US" altLang="en-US" dirty="0" smtClean="0"/>
              <a:t>High risk systems </a:t>
            </a:r>
          </a:p>
          <a:p>
            <a:pPr lvl="1"/>
            <a:r>
              <a:rPr lang="en-US" altLang="en-US" dirty="0" smtClean="0"/>
              <a:t>Systems with limited opportunity for competent human intervention</a:t>
            </a:r>
          </a:p>
          <a:p>
            <a:pPr lvl="1"/>
            <a:r>
              <a:rPr lang="en-US" altLang="en-US" dirty="0" smtClean="0"/>
              <a:t>Good manufacturing/design practices</a:t>
            </a:r>
          </a:p>
          <a:p>
            <a:pPr lvl="1"/>
            <a:r>
              <a:rPr lang="en-US" altLang="en-US" dirty="0" smtClean="0"/>
              <a:t>Software monitoring at local level</a:t>
            </a:r>
          </a:p>
        </p:txBody>
      </p:sp>
      <p:sp>
        <p:nvSpPr>
          <p:cNvPr id="18436"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6FDF52BF-9351-48B6-8A66-CAB43E9D512C}" type="slidenum">
              <a:rPr lang="en-US" altLang="en-US" smtClean="0"/>
              <a:pPr/>
              <a:t>12</a:t>
            </a:fld>
            <a:endParaRPr lang="en-US" altLang="en-US"/>
          </a:p>
        </p:txBody>
      </p:sp>
    </p:spTree>
  </p:cSld>
  <p:clrMapOvr>
    <a:masterClrMapping/>
  </p:clrMapOvr>
  <p:transition advTm="78003"/>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altLang="en-US" smtClean="0">
                <a:cs typeface="Tahoma" panose="020B0604030504040204" pitchFamily="34" charset="0"/>
              </a:rPr>
              <a:t>1999 — Institute of Medicine Report</a:t>
            </a:r>
          </a:p>
        </p:txBody>
      </p:sp>
      <p:pic>
        <p:nvPicPr>
          <p:cNvPr id="19459" name="Content Placeholder 8" descr="A picture of the front cover of the book,  &quot; To Err is Human, &quot; the 1999 report from the Institute of Medicine on Patient Safety. Photo of the book by Nir Menachemi."/>
          <p:cNvPicPr>
            <a:picLocks noGrp="1" noChangeAspect="1"/>
          </p:cNvPicPr>
          <p:nvPr>
            <p:ph sz="quarter" idx="14"/>
          </p:nvPr>
        </p:nvPicPr>
        <p:blipFill>
          <a:blip r:embed="rId3">
            <a:extLst>
              <a:ext uri="{28A0092B-C50C-407E-A947-70E740481C1C}">
                <a14:useLocalDpi xmlns:a14="http://schemas.microsoft.com/office/drawing/2010/main" val="0"/>
              </a:ext>
            </a:extLst>
          </a:blip>
          <a:stretch>
            <a:fillRect/>
          </a:stretch>
        </p:blipFill>
        <p:spPr>
          <a:xfrm>
            <a:off x="1252791" y="2084832"/>
            <a:ext cx="2450592" cy="3602736"/>
          </a:xfrm>
        </p:spPr>
      </p:pic>
      <p:sp>
        <p:nvSpPr>
          <p:cNvPr id="2" name="Text Placeholder 1"/>
          <p:cNvSpPr>
            <a:spLocks noGrp="1"/>
          </p:cNvSpPr>
          <p:nvPr>
            <p:ph type="body" sz="quarter" idx="32"/>
          </p:nvPr>
        </p:nvSpPr>
        <p:spPr/>
        <p:txBody>
          <a:bodyPr/>
          <a:lstStyle/>
          <a:p>
            <a:r>
              <a:rPr lang="en-US" altLang="en-US" dirty="0"/>
              <a:t>Photo by </a:t>
            </a:r>
            <a:r>
              <a:rPr lang="en-US" altLang="en-US" dirty="0" err="1"/>
              <a:t>Nir</a:t>
            </a:r>
            <a:r>
              <a:rPr lang="en-US" altLang="en-US" dirty="0"/>
              <a:t> </a:t>
            </a:r>
            <a:r>
              <a:rPr lang="en-US" altLang="en-US" dirty="0" err="1" smtClean="0"/>
              <a:t>Menachemi</a:t>
            </a:r>
            <a:endParaRPr lang="en-US" altLang="en-US" dirty="0"/>
          </a:p>
        </p:txBody>
      </p:sp>
      <p:sp>
        <p:nvSpPr>
          <p:cNvPr id="19460" name="Content Placeholder 2"/>
          <p:cNvSpPr>
            <a:spLocks noGrp="1"/>
          </p:cNvSpPr>
          <p:nvPr>
            <p:ph sz="quarter" idx="18"/>
          </p:nvPr>
        </p:nvSpPr>
        <p:spPr/>
        <p:txBody>
          <a:bodyPr/>
          <a:lstStyle/>
          <a:p>
            <a:pPr eaLnBrk="1" hangingPunct="1"/>
            <a:r>
              <a:rPr lang="en-US" altLang="en-US" sz="2800" dirty="0" smtClean="0"/>
              <a:t>To Err is Human</a:t>
            </a:r>
          </a:p>
          <a:p>
            <a:pPr eaLnBrk="1" hangingPunct="1"/>
            <a:r>
              <a:rPr lang="en-US" altLang="en-US" sz="2800" dirty="0" smtClean="0"/>
              <a:t>Focus on Patient Safety</a:t>
            </a:r>
          </a:p>
          <a:p>
            <a:pPr eaLnBrk="1" hangingPunct="1"/>
            <a:r>
              <a:rPr lang="en-US" altLang="en-US" sz="2800" dirty="0" smtClean="0"/>
              <a:t>Information Technology as mechanism to IMPROVE safety</a:t>
            </a:r>
          </a:p>
        </p:txBody>
      </p:sp>
      <p:sp>
        <p:nvSpPr>
          <p:cNvPr id="3" name="Text Placeholder 2"/>
          <p:cNvSpPr>
            <a:spLocks noGrp="1"/>
          </p:cNvSpPr>
          <p:nvPr>
            <p:ph type="body" sz="quarter" idx="33"/>
          </p:nvPr>
        </p:nvSpPr>
        <p:spPr/>
        <p:txBody>
          <a:bodyPr/>
          <a:lstStyle/>
          <a:p>
            <a:endParaRPr lang="en-US"/>
          </a:p>
        </p:txBody>
      </p:sp>
      <p:sp>
        <p:nvSpPr>
          <p:cNvPr id="19461" name="Slide Number Placeholder 5"/>
          <p:cNvSpPr>
            <a:spLocks noGrp="1"/>
          </p:cNvSpPr>
          <p:nvPr>
            <p:ph type="sldNum" sz="quarter" idx="4"/>
          </p:nvPr>
        </p:nvSpPr>
        <p:spPr bwMode="auto">
          <a:ln>
            <a:miter lim="800000"/>
            <a:headEnd/>
            <a:tailEnd/>
          </a:ln>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fld id="{1751372C-5EA7-4757-A324-4E96F79EDE57}" type="slidenum">
              <a:rPr lang="en-US" altLang="en-US">
                <a:solidFill>
                  <a:srgbClr val="A6A6A6"/>
                </a:solidFill>
              </a:rPr>
              <a:pPr eaLnBrk="1" hangingPunct="1"/>
              <a:t>13</a:t>
            </a:fld>
            <a:endParaRPr lang="en-US" altLang="en-US">
              <a:solidFill>
                <a:srgbClr val="A6A6A6"/>
              </a:solidFill>
            </a:endParaRPr>
          </a:p>
        </p:txBody>
      </p:sp>
    </p:spTree>
  </p:cSld>
  <p:clrMapOvr>
    <a:masterClrMapping/>
  </p:clrMapOvr>
  <p:transition advTm="42005"/>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smtClean="0"/>
              <a:t>Growing Interest in Health </a:t>
            </a:r>
            <a:br>
              <a:rPr lang="en-US" altLang="en-US" smtClean="0"/>
            </a:br>
            <a:r>
              <a:rPr lang="en-US" altLang="en-US" smtClean="0"/>
              <a:t>Information Technology</a:t>
            </a:r>
          </a:p>
        </p:txBody>
      </p:sp>
      <p:sp>
        <p:nvSpPr>
          <p:cNvPr id="20483" name="Content Placeholder 2"/>
          <p:cNvSpPr>
            <a:spLocks noGrp="1"/>
          </p:cNvSpPr>
          <p:nvPr>
            <p:ph sz="quarter" idx="14"/>
          </p:nvPr>
        </p:nvSpPr>
        <p:spPr/>
        <p:txBody>
          <a:bodyPr/>
          <a:lstStyle/>
          <a:p>
            <a:r>
              <a:rPr lang="en-US" altLang="en-US" dirty="0" smtClean="0"/>
              <a:t>Additional Institute of Medicine reports</a:t>
            </a:r>
          </a:p>
          <a:p>
            <a:pPr lvl="1"/>
            <a:r>
              <a:rPr lang="en-US" altLang="en-US" dirty="0" smtClean="0"/>
              <a:t>Crossing the Quality Chasm – 2001</a:t>
            </a:r>
          </a:p>
          <a:p>
            <a:pPr lvl="1"/>
            <a:r>
              <a:rPr lang="en-US" altLang="en-US" dirty="0" smtClean="0"/>
              <a:t>Patient Safety – 2004</a:t>
            </a:r>
          </a:p>
          <a:p>
            <a:pPr lvl="1"/>
            <a:r>
              <a:rPr lang="en-US" altLang="en-US" dirty="0" smtClean="0"/>
              <a:t>Preventing Medication Errors – 2006</a:t>
            </a:r>
          </a:p>
        </p:txBody>
      </p:sp>
      <p:sp>
        <p:nvSpPr>
          <p:cNvPr id="5" name="Text Placeholder 4"/>
          <p:cNvSpPr>
            <a:spLocks noGrp="1"/>
          </p:cNvSpPr>
          <p:nvPr>
            <p:ph type="body" sz="quarter" idx="32"/>
          </p:nvPr>
        </p:nvSpPr>
        <p:spPr/>
        <p:txBody>
          <a:bodyPr/>
          <a:lstStyle/>
          <a:p>
            <a:r>
              <a:rPr lang="en-US" altLang="en-US" dirty="0"/>
              <a:t>Source:	(Quality Chasm Series, 2001</a:t>
            </a:r>
            <a:r>
              <a:rPr lang="en-US" altLang="en-US" dirty="0" smtClean="0"/>
              <a:t>)</a:t>
            </a:r>
            <a:endParaRPr lang="en-US" altLang="en-US" dirty="0"/>
          </a:p>
        </p:txBody>
      </p:sp>
      <p:sp>
        <p:nvSpPr>
          <p:cNvPr id="20484"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D4F713FA-1EBA-4BC5-9378-62919F1C3EFE}" type="slidenum">
              <a:rPr lang="en-US" altLang="en-US" smtClean="0"/>
              <a:pPr/>
              <a:t>14</a:t>
            </a:fld>
            <a:endParaRPr lang="en-US" altLang="en-US"/>
          </a:p>
        </p:txBody>
      </p:sp>
    </p:spTree>
  </p:cSld>
  <p:clrMapOvr>
    <a:masterClrMapping/>
  </p:clrMapOvr>
  <p:transition advTm="16004"/>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Growing Interest in Health </a:t>
            </a:r>
            <a:br>
              <a:rPr lang="en-US" altLang="en-US" dirty="0" smtClean="0"/>
            </a:br>
            <a:r>
              <a:rPr lang="en-US" altLang="en-US" dirty="0" smtClean="0"/>
              <a:t>Information Technology 2</a:t>
            </a:r>
          </a:p>
        </p:txBody>
      </p:sp>
      <p:sp>
        <p:nvSpPr>
          <p:cNvPr id="21507" name="Content Placeholder 2"/>
          <p:cNvSpPr>
            <a:spLocks noGrp="1"/>
          </p:cNvSpPr>
          <p:nvPr>
            <p:ph sz="quarter" idx="14"/>
          </p:nvPr>
        </p:nvSpPr>
        <p:spPr/>
        <p:txBody>
          <a:bodyPr/>
          <a:lstStyle/>
          <a:p>
            <a:r>
              <a:rPr lang="en-US" altLang="en-US" dirty="0" smtClean="0"/>
              <a:t>Leapfrog Group – 2000</a:t>
            </a:r>
          </a:p>
          <a:p>
            <a:pPr lvl="1"/>
            <a:r>
              <a:rPr lang="en-US" altLang="en-US" dirty="0" smtClean="0"/>
              <a:t>CPOE to reduce medication errors</a:t>
            </a:r>
          </a:p>
        </p:txBody>
      </p:sp>
      <p:sp>
        <p:nvSpPr>
          <p:cNvPr id="21508"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B961FE10-0FCA-431D-9D02-EB5BE56F7408}" type="slidenum">
              <a:rPr lang="en-US" altLang="en-US" smtClean="0"/>
              <a:pPr/>
              <a:t>15</a:t>
            </a:fld>
            <a:endParaRPr lang="en-US" altLang="en-US"/>
          </a:p>
        </p:txBody>
      </p:sp>
    </p:spTree>
  </p:cSld>
  <p:clrMapOvr>
    <a:masterClrMapping/>
  </p:clrMapOvr>
  <p:transition advTm="27009"/>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smtClean="0"/>
              <a:t>Growing Interest in Health</a:t>
            </a:r>
            <a:br>
              <a:rPr lang="en-US" altLang="en-US" dirty="0" smtClean="0"/>
            </a:br>
            <a:r>
              <a:rPr lang="en-US" altLang="en-US" dirty="0" smtClean="0"/>
              <a:t>Information Technology 3</a:t>
            </a:r>
          </a:p>
        </p:txBody>
      </p:sp>
      <p:sp>
        <p:nvSpPr>
          <p:cNvPr id="22531" name="Content Placeholder 2"/>
          <p:cNvSpPr>
            <a:spLocks noGrp="1"/>
          </p:cNvSpPr>
          <p:nvPr>
            <p:ph sz="quarter" idx="14"/>
          </p:nvPr>
        </p:nvSpPr>
        <p:spPr/>
        <p:txBody>
          <a:bodyPr/>
          <a:lstStyle/>
          <a:p>
            <a:r>
              <a:rPr lang="en-US" altLang="en-US" dirty="0" smtClean="0"/>
              <a:t>Office of the National Coordinator – 2004</a:t>
            </a:r>
          </a:p>
          <a:p>
            <a:r>
              <a:rPr lang="en-US" altLang="en-US" dirty="0" smtClean="0"/>
              <a:t>Certification Commission for Health Information Technology (CCHIT) – 2004</a:t>
            </a:r>
          </a:p>
        </p:txBody>
      </p:sp>
      <p:sp>
        <p:nvSpPr>
          <p:cNvPr id="22532"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A295B38B-4B96-48DC-91EC-FF84F7B55453}" type="slidenum">
              <a:rPr lang="en-US" altLang="en-US" smtClean="0"/>
              <a:pPr/>
              <a:t>16</a:t>
            </a:fld>
            <a:endParaRPr lang="en-US" altLang="en-US"/>
          </a:p>
        </p:txBody>
      </p:sp>
    </p:spTree>
  </p:cSld>
  <p:clrMapOvr>
    <a:masterClrMapping/>
  </p:clrMapOvr>
  <p:transition advTm="39002"/>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smtClean="0"/>
              <a:t>Certification Commission for Health Information Technology</a:t>
            </a:r>
          </a:p>
        </p:txBody>
      </p:sp>
      <p:sp>
        <p:nvSpPr>
          <p:cNvPr id="23555" name="Content Placeholder 2"/>
          <p:cNvSpPr>
            <a:spLocks noGrp="1"/>
          </p:cNvSpPr>
          <p:nvPr>
            <p:ph sz="quarter" idx="14"/>
          </p:nvPr>
        </p:nvSpPr>
        <p:spPr/>
        <p:txBody>
          <a:bodyPr/>
          <a:lstStyle/>
          <a:p>
            <a:r>
              <a:rPr lang="en-US" altLang="en-US" dirty="0" smtClean="0"/>
              <a:t>Non-profit private organization</a:t>
            </a:r>
          </a:p>
          <a:p>
            <a:r>
              <a:rPr lang="en-US" altLang="en-US" dirty="0" smtClean="0"/>
              <a:t>Formed by three bodies representing the IT community in 2004</a:t>
            </a:r>
          </a:p>
          <a:p>
            <a:pPr lvl="1"/>
            <a:r>
              <a:rPr lang="en-US" altLang="en-US" dirty="0" smtClean="0"/>
              <a:t>AHIMA, HIMSS, and NAHIT</a:t>
            </a:r>
          </a:p>
        </p:txBody>
      </p:sp>
      <p:sp>
        <p:nvSpPr>
          <p:cNvPr id="23556"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B0DA211D-D644-4EDE-A764-F7E585ED08FF}" type="slidenum">
              <a:rPr lang="en-US" altLang="en-US" smtClean="0"/>
              <a:pPr/>
              <a:t>17</a:t>
            </a:fld>
            <a:endParaRPr lang="en-US" altLang="en-US"/>
          </a:p>
        </p:txBody>
      </p:sp>
    </p:spTree>
  </p:cSld>
  <p:clrMapOvr>
    <a:masterClrMapping/>
  </p:clrMapOvr>
  <p:transition advTm="41007"/>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dirty="0" smtClean="0"/>
              <a:t>Certification Commission for Health Information Technology 2</a:t>
            </a:r>
          </a:p>
        </p:txBody>
      </p:sp>
      <p:sp>
        <p:nvSpPr>
          <p:cNvPr id="24579" name="Content Placeholder 2"/>
          <p:cNvSpPr>
            <a:spLocks noGrp="1"/>
          </p:cNvSpPr>
          <p:nvPr>
            <p:ph sz="quarter" idx="14"/>
          </p:nvPr>
        </p:nvSpPr>
        <p:spPr/>
        <p:txBody>
          <a:bodyPr/>
          <a:lstStyle/>
          <a:p>
            <a:r>
              <a:rPr lang="en-US" altLang="en-US" dirty="0" smtClean="0"/>
              <a:t>Contract to develop criteria – 2006</a:t>
            </a:r>
          </a:p>
          <a:p>
            <a:r>
              <a:rPr lang="en-US" altLang="en-US" dirty="0" smtClean="0"/>
              <a:t>EHR certification body – 2006</a:t>
            </a:r>
          </a:p>
          <a:p>
            <a:pPr lvl="1"/>
            <a:r>
              <a:rPr lang="en-US" altLang="en-US" dirty="0" smtClean="0"/>
              <a:t>Single systems</a:t>
            </a:r>
          </a:p>
          <a:p>
            <a:pPr lvl="1"/>
            <a:r>
              <a:rPr lang="en-US" altLang="en-US" dirty="0" smtClean="0"/>
              <a:t>Inpatient and outpatient</a:t>
            </a:r>
          </a:p>
        </p:txBody>
      </p:sp>
      <p:sp>
        <p:nvSpPr>
          <p:cNvPr id="24580"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D59C79C1-80E0-4E98-80E7-44457A9AA334}" type="slidenum">
              <a:rPr lang="en-US" altLang="en-US" smtClean="0"/>
              <a:pPr/>
              <a:t>18</a:t>
            </a:fld>
            <a:endParaRPr lang="en-US" altLang="en-US"/>
          </a:p>
        </p:txBody>
      </p:sp>
    </p:spTree>
  </p:cSld>
  <p:clrMapOvr>
    <a:masterClrMapping/>
  </p:clrMapOvr>
  <p:transition advTm="57001"/>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Research, HIT and Patient Safety</a:t>
            </a:r>
          </a:p>
        </p:txBody>
      </p:sp>
      <p:sp>
        <p:nvSpPr>
          <p:cNvPr id="25603" name="Content Placeholder 2"/>
          <p:cNvSpPr>
            <a:spLocks noGrp="1"/>
          </p:cNvSpPr>
          <p:nvPr>
            <p:ph sz="quarter" idx="14"/>
          </p:nvPr>
        </p:nvSpPr>
        <p:spPr/>
        <p:txBody>
          <a:bodyPr/>
          <a:lstStyle/>
          <a:p>
            <a:r>
              <a:rPr lang="en-US" altLang="en-US" dirty="0" smtClean="0"/>
              <a:t>Research directions</a:t>
            </a:r>
          </a:p>
          <a:p>
            <a:pPr lvl="1"/>
            <a:r>
              <a:rPr lang="en-US" altLang="en-US" dirty="0" smtClean="0"/>
              <a:t>HIT can improve patient safety</a:t>
            </a:r>
          </a:p>
          <a:p>
            <a:pPr lvl="2"/>
            <a:r>
              <a:rPr lang="en-US" altLang="en-US" dirty="0" smtClean="0"/>
              <a:t>CPOE</a:t>
            </a:r>
          </a:p>
          <a:p>
            <a:pPr lvl="2"/>
            <a:r>
              <a:rPr lang="en-US" altLang="en-US" dirty="0" smtClean="0"/>
              <a:t>Clinical Decision Support</a:t>
            </a:r>
          </a:p>
        </p:txBody>
      </p:sp>
      <p:sp>
        <p:nvSpPr>
          <p:cNvPr id="25604"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44B60A24-139B-467B-9B57-3C5E611D2892}" type="slidenum">
              <a:rPr lang="en-US" altLang="en-US" smtClean="0"/>
              <a:pPr/>
              <a:t>19</a:t>
            </a:fld>
            <a:endParaRPr lang="en-US" altLang="en-US"/>
          </a:p>
        </p:txBody>
      </p:sp>
    </p:spTree>
  </p:cSld>
  <p:clrMapOvr>
    <a:masterClrMapping/>
  </p:clrMapOvr>
  <p:transition advTm="29005"/>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dirty="0" smtClean="0"/>
              <a:t>Software Certification and Regulation Learning Objectives</a:t>
            </a:r>
          </a:p>
        </p:txBody>
      </p:sp>
      <p:sp>
        <p:nvSpPr>
          <p:cNvPr id="8196" name="Text Placeholder 3"/>
          <p:cNvSpPr>
            <a:spLocks noGrp="1"/>
          </p:cNvSpPr>
          <p:nvPr>
            <p:ph sz="quarter" idx="14"/>
          </p:nvPr>
        </p:nvSpPr>
        <p:spPr/>
        <p:txBody>
          <a:bodyPr/>
          <a:lstStyle/>
          <a:p>
            <a:r>
              <a:rPr lang="en-US" altLang="en-US" dirty="0" smtClean="0"/>
              <a:t>Discuss the history of FDA involvement in the regulation of clinical software</a:t>
            </a:r>
          </a:p>
          <a:p>
            <a:r>
              <a:rPr lang="en-US" altLang="en-US" dirty="0" smtClean="0"/>
              <a:t>Describe the origins, focus and activities of CCHIT</a:t>
            </a:r>
          </a:p>
          <a:p>
            <a:r>
              <a:rPr lang="en-US" altLang="en-US" dirty="0" smtClean="0"/>
              <a:t>Discuss the changes in the EHR certification process as a result of the HITECH Act</a:t>
            </a:r>
          </a:p>
          <a:p>
            <a:r>
              <a:rPr lang="en-US" altLang="en-US" dirty="0" smtClean="0"/>
              <a:t>Discuss the recent efforts to improve the safety of EHRs</a:t>
            </a:r>
          </a:p>
        </p:txBody>
      </p:sp>
      <p:sp>
        <p:nvSpPr>
          <p:cNvPr id="8195"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EBA7DF33-9C96-4E81-96C4-99F9D4ADDA34}" type="slidenum">
              <a:rPr lang="en-US" altLang="en-US" smtClean="0"/>
              <a:pPr/>
              <a:t>2</a:t>
            </a:fld>
            <a:endParaRPr lang="en-US"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274638"/>
            <a:ext cx="8382000" cy="1143000"/>
          </a:xfrm>
        </p:spPr>
        <p:txBody>
          <a:bodyPr/>
          <a:lstStyle/>
          <a:p>
            <a:r>
              <a:rPr lang="en-US" altLang="en-US" dirty="0" smtClean="0"/>
              <a:t>Research, HIT and Patient Safety 2</a:t>
            </a:r>
          </a:p>
        </p:txBody>
      </p:sp>
      <p:sp>
        <p:nvSpPr>
          <p:cNvPr id="26627" name="Content Placeholder 2"/>
          <p:cNvSpPr>
            <a:spLocks noGrp="1"/>
          </p:cNvSpPr>
          <p:nvPr>
            <p:ph sz="quarter" idx="14"/>
          </p:nvPr>
        </p:nvSpPr>
        <p:spPr/>
        <p:txBody>
          <a:bodyPr/>
          <a:lstStyle/>
          <a:p>
            <a:pPr lvl="1"/>
            <a:r>
              <a:rPr lang="en-US" dirty="0" smtClean="0"/>
              <a:t>HIT can cause unintended consequences</a:t>
            </a:r>
          </a:p>
          <a:p>
            <a:pPr lvl="2"/>
            <a:r>
              <a:rPr lang="en-US" dirty="0" smtClean="0"/>
              <a:t>Ash and colleagues</a:t>
            </a:r>
          </a:p>
          <a:p>
            <a:pPr lvl="3"/>
            <a:r>
              <a:rPr lang="en-US" dirty="0" smtClean="0"/>
              <a:t>CPOE and negative reactions</a:t>
            </a:r>
          </a:p>
          <a:p>
            <a:pPr lvl="3"/>
            <a:r>
              <a:rPr lang="en-US" dirty="0" smtClean="0"/>
              <a:t>Other problems</a:t>
            </a:r>
          </a:p>
          <a:p>
            <a:pPr lvl="2"/>
            <a:r>
              <a:rPr lang="en-US" dirty="0" smtClean="0"/>
              <a:t>Koppel and colleagues</a:t>
            </a:r>
          </a:p>
          <a:p>
            <a:pPr lvl="3"/>
            <a:r>
              <a:rPr lang="en-US" dirty="0" smtClean="0"/>
              <a:t>JAMA – 2005</a:t>
            </a:r>
          </a:p>
          <a:p>
            <a:pPr lvl="3"/>
            <a:r>
              <a:rPr lang="en-US" dirty="0" smtClean="0"/>
              <a:t>Safety concerns</a:t>
            </a:r>
          </a:p>
        </p:txBody>
      </p:sp>
      <p:sp>
        <p:nvSpPr>
          <p:cNvPr id="5" name="Text Placeholder 4"/>
          <p:cNvSpPr>
            <a:spLocks noGrp="1"/>
          </p:cNvSpPr>
          <p:nvPr>
            <p:ph type="body" sz="quarter" idx="32"/>
          </p:nvPr>
        </p:nvSpPr>
        <p:spPr/>
        <p:txBody>
          <a:bodyPr/>
          <a:lstStyle/>
          <a:p>
            <a:r>
              <a:rPr lang="en-US" dirty="0"/>
              <a:t>Sources:	(Ash, et al., 2009)</a:t>
            </a:r>
          </a:p>
          <a:p>
            <a:r>
              <a:rPr lang="en-US" dirty="0"/>
              <a:t>	(Koppel, et al., 2005</a:t>
            </a:r>
            <a:r>
              <a:rPr lang="en-US" dirty="0" smtClean="0"/>
              <a:t>)</a:t>
            </a:r>
            <a:endParaRPr lang="en-US" dirty="0"/>
          </a:p>
        </p:txBody>
      </p:sp>
      <p:sp>
        <p:nvSpPr>
          <p:cNvPr id="26628"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5C99C77B-5500-45D9-8AD5-974069DF13E3}" type="slidenum">
              <a:rPr lang="en-US" altLang="en-US" smtClean="0"/>
              <a:pPr/>
              <a:t>20</a:t>
            </a:fld>
            <a:endParaRPr lang="en-US" altLang="en-US"/>
          </a:p>
        </p:txBody>
      </p:sp>
    </p:spTree>
  </p:cSld>
  <p:clrMapOvr>
    <a:masterClrMapping/>
  </p:clrMapOvr>
  <p:transition advTm="74002"/>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smtClean="0"/>
              <a:t>HITECH Act</a:t>
            </a:r>
          </a:p>
        </p:txBody>
      </p:sp>
      <p:sp>
        <p:nvSpPr>
          <p:cNvPr id="27651" name="Content Placeholder 2"/>
          <p:cNvSpPr>
            <a:spLocks noGrp="1"/>
          </p:cNvSpPr>
          <p:nvPr>
            <p:ph sz="quarter" idx="14"/>
          </p:nvPr>
        </p:nvSpPr>
        <p:spPr/>
        <p:txBody>
          <a:bodyPr/>
          <a:lstStyle/>
          <a:p>
            <a:r>
              <a:rPr lang="en-US" altLang="en-US" dirty="0" smtClean="0"/>
              <a:t>2009</a:t>
            </a:r>
          </a:p>
          <a:p>
            <a:r>
              <a:rPr lang="en-US" altLang="en-US" dirty="0" smtClean="0"/>
              <a:t>Incentives for meaningful use of EHRs</a:t>
            </a:r>
          </a:p>
          <a:p>
            <a:r>
              <a:rPr lang="en-US" altLang="en-US" dirty="0" smtClean="0"/>
              <a:t>Anticipate increase in EHR adoption</a:t>
            </a:r>
          </a:p>
          <a:p>
            <a:r>
              <a:rPr lang="en-US" altLang="en-US" dirty="0" smtClean="0"/>
              <a:t>Certifying bodies for EHRs</a:t>
            </a:r>
          </a:p>
        </p:txBody>
      </p:sp>
      <p:sp>
        <p:nvSpPr>
          <p:cNvPr id="27652"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0E3C0A02-9D96-4695-9475-F73C7DEBBE2C}" type="slidenum">
              <a:rPr lang="en-US" altLang="en-US" smtClean="0"/>
              <a:pPr/>
              <a:t>21</a:t>
            </a:fld>
            <a:endParaRPr lang="en-US" altLang="en-US"/>
          </a:p>
        </p:txBody>
      </p:sp>
    </p:spTree>
  </p:cSld>
  <p:clrMapOvr>
    <a:masterClrMapping/>
  </p:clrMapOvr>
  <p:transition advTm="67008"/>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dirty="0" smtClean="0"/>
              <a:t>HITECH Act 2</a:t>
            </a:r>
          </a:p>
        </p:txBody>
      </p:sp>
      <p:sp>
        <p:nvSpPr>
          <p:cNvPr id="28675" name="Content Placeholder 2"/>
          <p:cNvSpPr>
            <a:spLocks noGrp="1"/>
          </p:cNvSpPr>
          <p:nvPr>
            <p:ph sz="quarter" idx="14"/>
          </p:nvPr>
        </p:nvSpPr>
        <p:spPr/>
        <p:txBody>
          <a:bodyPr/>
          <a:lstStyle/>
          <a:p>
            <a:r>
              <a:rPr lang="en-US" altLang="en-US" dirty="0" smtClean="0"/>
              <a:t>Increased concern about safety and need for regulation</a:t>
            </a:r>
          </a:p>
          <a:p>
            <a:pPr lvl="1"/>
            <a:r>
              <a:rPr lang="en-US" altLang="en-US" dirty="0" smtClean="0"/>
              <a:t>Congressional hearings</a:t>
            </a:r>
          </a:p>
          <a:p>
            <a:pPr lvl="1"/>
            <a:r>
              <a:rPr lang="en-US" altLang="en-US" dirty="0" smtClean="0"/>
              <a:t>FDA reviewing policies</a:t>
            </a:r>
          </a:p>
        </p:txBody>
      </p:sp>
      <p:sp>
        <p:nvSpPr>
          <p:cNvPr id="28676"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63FFA47C-1BA5-4F65-B3D7-80F023A8DDD9}" type="slidenum">
              <a:rPr lang="en-US" altLang="en-US" smtClean="0"/>
              <a:pPr/>
              <a:t>22</a:t>
            </a:fld>
            <a:endParaRPr lang="en-US" altLang="en-US"/>
          </a:p>
        </p:txBody>
      </p:sp>
    </p:spTree>
  </p:cSld>
  <p:clrMapOvr>
    <a:masterClrMapping/>
  </p:clrMapOvr>
  <p:transition advTm="67008"/>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ONC Authorized Testing and </a:t>
            </a:r>
            <a:br>
              <a:rPr lang="en-US" altLang="en-US" smtClean="0"/>
            </a:br>
            <a:r>
              <a:rPr lang="en-US" altLang="en-US" smtClean="0"/>
              <a:t>Certification Bodies</a:t>
            </a:r>
          </a:p>
        </p:txBody>
      </p:sp>
      <p:sp>
        <p:nvSpPr>
          <p:cNvPr id="29699" name="Content Placeholder 2"/>
          <p:cNvSpPr>
            <a:spLocks noGrp="1"/>
          </p:cNvSpPr>
          <p:nvPr>
            <p:ph sz="quarter" idx="14"/>
          </p:nvPr>
        </p:nvSpPr>
        <p:spPr/>
        <p:txBody>
          <a:bodyPr/>
          <a:lstStyle/>
          <a:p>
            <a:r>
              <a:rPr lang="en-US" altLang="en-US" dirty="0" smtClean="0"/>
              <a:t>Organizations apply to ONC to become certification bodies</a:t>
            </a:r>
          </a:p>
          <a:p>
            <a:pPr lvl="1"/>
            <a:r>
              <a:rPr lang="en-US" altLang="en-US" dirty="0" smtClean="0"/>
              <a:t>2010—ATCBs</a:t>
            </a:r>
          </a:p>
          <a:p>
            <a:pPr lvl="1"/>
            <a:r>
              <a:rPr lang="en-US" altLang="en-US" dirty="0" smtClean="0"/>
              <a:t>2012—ATLs and ACBs</a:t>
            </a:r>
          </a:p>
          <a:p>
            <a:pPr lvl="2"/>
            <a:r>
              <a:rPr lang="en-US" altLang="en-US" dirty="0" smtClean="0"/>
              <a:t>Separate testing and certification </a:t>
            </a:r>
          </a:p>
        </p:txBody>
      </p:sp>
      <p:sp>
        <p:nvSpPr>
          <p:cNvPr id="29700"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53E58177-CECE-4918-88C0-7BA60C3A784C}" type="slidenum">
              <a:rPr lang="en-US" altLang="en-US" smtClean="0"/>
              <a:pPr/>
              <a:t>23</a:t>
            </a:fld>
            <a:endParaRPr lang="en-US" altLang="en-US"/>
          </a:p>
        </p:txBody>
      </p:sp>
    </p:spTree>
  </p:cSld>
  <p:clrMapOvr>
    <a:masterClrMapping/>
  </p:clrMapOvr>
  <p:transition advTm="60004"/>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Institute of Medicine Consensus Study</a:t>
            </a:r>
            <a:endParaRPr lang="en-US" altLang="en-US" dirty="0" smtClean="0"/>
          </a:p>
        </p:txBody>
      </p:sp>
      <p:sp>
        <p:nvSpPr>
          <p:cNvPr id="31747" name="Content Placeholder 2"/>
          <p:cNvSpPr>
            <a:spLocks noGrp="1"/>
          </p:cNvSpPr>
          <p:nvPr>
            <p:ph sz="quarter" idx="14"/>
          </p:nvPr>
        </p:nvSpPr>
        <p:spPr/>
        <p:txBody>
          <a:bodyPr/>
          <a:lstStyle/>
          <a:p>
            <a:r>
              <a:rPr lang="en-US" smtClean="0"/>
              <a:t>Plan to study risks of health IT and make recommendations on risk management</a:t>
            </a:r>
          </a:p>
          <a:p>
            <a:r>
              <a:rPr lang="en-US" smtClean="0"/>
              <a:t>Greater transparency</a:t>
            </a:r>
            <a:endParaRPr lang="en-US" dirty="0" smtClean="0"/>
          </a:p>
        </p:txBody>
      </p:sp>
      <p:sp>
        <p:nvSpPr>
          <p:cNvPr id="3" name="Text Placeholder 2"/>
          <p:cNvSpPr>
            <a:spLocks noGrp="1"/>
          </p:cNvSpPr>
          <p:nvPr>
            <p:ph type="body" sz="quarter" idx="32"/>
          </p:nvPr>
        </p:nvSpPr>
        <p:spPr/>
        <p:txBody>
          <a:bodyPr/>
          <a:lstStyle/>
          <a:p>
            <a:r>
              <a:rPr lang="en-US" smtClean="0"/>
              <a:t>Source:  (Institute of Medicine, 2011)</a:t>
            </a:r>
            <a:endParaRPr lang="en-US" dirty="0"/>
          </a:p>
        </p:txBody>
      </p:sp>
      <p:pic>
        <p:nvPicPr>
          <p:cNvPr id="12" name="Picture 7" descr="Cover of report from Institute of Medicine entitled &quot;Health IT and Patient Safety.&quot; Courtesy National Academies Press."/>
          <p:cNvPicPr>
            <a:picLocks noGrp="1" noChangeAspect="1"/>
          </p:cNvPicPr>
          <p:nvPr>
            <p:ph sz="quarter" idx="18"/>
          </p:nvPr>
        </p:nvPicPr>
        <p:blipFill rotWithShape="1">
          <a:blip r:embed="rId3">
            <a:extLst>
              <a:ext uri="{28A0092B-C50C-407E-A947-70E740481C1C}">
                <a14:useLocalDpi xmlns:a14="http://schemas.microsoft.com/office/drawing/2010/main" val="0"/>
              </a:ext>
            </a:extLst>
          </a:blip>
          <a:srcRect/>
          <a:stretch/>
        </p:blipFill>
        <p:spPr>
          <a:xfrm>
            <a:off x="6192837" y="1981200"/>
            <a:ext cx="1746250" cy="2619375"/>
          </a:xfrm>
        </p:spPr>
      </p:pic>
      <p:sp>
        <p:nvSpPr>
          <p:cNvPr id="4" name="Text Placeholder 3"/>
          <p:cNvSpPr>
            <a:spLocks noGrp="1"/>
          </p:cNvSpPr>
          <p:nvPr>
            <p:ph type="body" sz="quarter" idx="33"/>
          </p:nvPr>
        </p:nvSpPr>
        <p:spPr/>
        <p:txBody>
          <a:bodyPr/>
          <a:lstStyle/>
          <a:p>
            <a:r>
              <a:rPr lang="en-US" altLang="en-US" smtClean="0"/>
              <a:t>Courtesy National Academies Press</a:t>
            </a:r>
            <a:endParaRPr lang="en-US" altLang="en-US" dirty="0"/>
          </a:p>
        </p:txBody>
      </p:sp>
      <p:sp>
        <p:nvSpPr>
          <p:cNvPr id="31750"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282DF6A5-0C54-4241-8F65-7CAA51839B7D}" type="slidenum">
              <a:rPr lang="en-US" altLang="en-US" smtClean="0"/>
              <a:pPr/>
              <a:t>24</a:t>
            </a:fld>
            <a:endParaRPr lang="en-US" alt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Institute of Medicine Consensus Study 2</a:t>
            </a:r>
          </a:p>
        </p:txBody>
      </p:sp>
      <p:sp>
        <p:nvSpPr>
          <p:cNvPr id="31747" name="Content Placeholder 2"/>
          <p:cNvSpPr>
            <a:spLocks noGrp="1"/>
          </p:cNvSpPr>
          <p:nvPr>
            <p:ph sz="quarter" idx="14"/>
          </p:nvPr>
        </p:nvSpPr>
        <p:spPr/>
        <p:txBody>
          <a:bodyPr/>
          <a:lstStyle/>
          <a:p>
            <a:r>
              <a:rPr lang="en-US" altLang="en-US" dirty="0" smtClean="0"/>
              <a:t>Plan to study risks of health IT and make recommendations on risk management</a:t>
            </a:r>
          </a:p>
          <a:p>
            <a:r>
              <a:rPr lang="en-US" altLang="en-US" dirty="0" smtClean="0"/>
              <a:t>Greater transparency</a:t>
            </a:r>
          </a:p>
          <a:p>
            <a:r>
              <a:rPr lang="en-US" altLang="en-US" dirty="0" smtClean="0"/>
              <a:t>Criteria to assess and  monitor safe use of health IT</a:t>
            </a:r>
          </a:p>
          <a:p>
            <a:r>
              <a:rPr lang="en-US" altLang="en-US" dirty="0" smtClean="0"/>
              <a:t>Public reporting of adverse events</a:t>
            </a:r>
          </a:p>
          <a:p>
            <a:r>
              <a:rPr lang="en-US" altLang="en-US" dirty="0" smtClean="0"/>
              <a:t>Agency to investigate serious problems</a:t>
            </a:r>
          </a:p>
          <a:p>
            <a:r>
              <a:rPr lang="en-US" altLang="en-US" dirty="0" smtClean="0"/>
              <a:t>If insufficient progress, FDA may regulate</a:t>
            </a:r>
          </a:p>
          <a:p>
            <a:r>
              <a:rPr lang="en-US" altLang="en-US" dirty="0" smtClean="0"/>
              <a:t>More research on better designs</a:t>
            </a:r>
          </a:p>
        </p:txBody>
      </p:sp>
      <p:sp>
        <p:nvSpPr>
          <p:cNvPr id="32774"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1AF51E21-C0FB-48F1-BEB8-24B484F2136A}" type="slidenum">
              <a:rPr lang="en-US" altLang="en-US" smtClean="0"/>
              <a:pPr/>
              <a:t>25</a:t>
            </a:fld>
            <a:endParaRPr lang="en-US" alt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smtClean="0"/>
              <a:t>Usability and Certification</a:t>
            </a:r>
          </a:p>
        </p:txBody>
      </p:sp>
      <p:sp>
        <p:nvSpPr>
          <p:cNvPr id="32771" name="Content Placeholder 2"/>
          <p:cNvSpPr>
            <a:spLocks noGrp="1"/>
          </p:cNvSpPr>
          <p:nvPr>
            <p:ph sz="quarter" idx="14"/>
          </p:nvPr>
        </p:nvSpPr>
        <p:spPr/>
        <p:txBody>
          <a:bodyPr/>
          <a:lstStyle/>
          <a:p>
            <a:r>
              <a:rPr lang="en-US" altLang="en-US" dirty="0" smtClean="0"/>
              <a:t>NIST</a:t>
            </a:r>
          </a:p>
          <a:p>
            <a:pPr lvl="1"/>
            <a:r>
              <a:rPr lang="en-US" altLang="en-US" dirty="0" smtClean="0"/>
              <a:t>Usability guidelines</a:t>
            </a:r>
          </a:p>
          <a:p>
            <a:r>
              <a:rPr lang="en-US" altLang="en-US" dirty="0" smtClean="0"/>
              <a:t>2014 certification criteria</a:t>
            </a:r>
          </a:p>
          <a:p>
            <a:pPr lvl="1"/>
            <a:r>
              <a:rPr lang="en-US" altLang="en-US" dirty="0" smtClean="0"/>
              <a:t>Safety-enhanced design</a:t>
            </a:r>
          </a:p>
          <a:p>
            <a:pPr lvl="2"/>
            <a:r>
              <a:rPr lang="en-US" altLang="en-US" dirty="0" smtClean="0"/>
              <a:t>User-centered design</a:t>
            </a:r>
          </a:p>
          <a:p>
            <a:pPr lvl="3"/>
            <a:r>
              <a:rPr lang="en-US" altLang="en-US" dirty="0" smtClean="0"/>
              <a:t>CPOE, CDSS, e-prescribing</a:t>
            </a:r>
          </a:p>
          <a:p>
            <a:pPr lvl="3"/>
            <a:r>
              <a:rPr lang="en-US" altLang="en-US" dirty="0" smtClean="0"/>
              <a:t>Drug-drug, drug-allergy checks</a:t>
            </a:r>
          </a:p>
          <a:p>
            <a:pPr lvl="3"/>
            <a:r>
              <a:rPr lang="en-US" altLang="en-US" dirty="0" smtClean="0"/>
              <a:t>Medication and  medication allergy lists</a:t>
            </a:r>
          </a:p>
          <a:p>
            <a:pPr lvl="3"/>
            <a:r>
              <a:rPr lang="en-US" altLang="en-US" dirty="0" smtClean="0"/>
              <a:t>Electronic medication administration record</a:t>
            </a:r>
          </a:p>
          <a:p>
            <a:pPr lvl="3"/>
            <a:r>
              <a:rPr lang="en-US" altLang="en-US" dirty="0" smtClean="0"/>
              <a:t>Clinical information reconciliation</a:t>
            </a:r>
          </a:p>
          <a:p>
            <a:pPr lvl="2"/>
            <a:r>
              <a:rPr lang="en-US" altLang="en-US" dirty="0" smtClean="0"/>
              <a:t>Attention to quality management principles</a:t>
            </a:r>
          </a:p>
        </p:txBody>
      </p:sp>
      <p:sp>
        <p:nvSpPr>
          <p:cNvPr id="30726"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DD700DB9-4AE5-4C42-9D9E-B4DE71137755}" type="slidenum">
              <a:rPr lang="en-US" altLang="en-US" smtClean="0"/>
              <a:pPr/>
              <a:t>26</a:t>
            </a:fld>
            <a:endParaRPr lang="en-US" alt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smtClean="0"/>
              <a:t>ONC Enhanced Oversight</a:t>
            </a:r>
          </a:p>
        </p:txBody>
      </p:sp>
      <p:sp>
        <p:nvSpPr>
          <p:cNvPr id="33795" name="Content Placeholder 2"/>
          <p:cNvSpPr>
            <a:spLocks noGrp="1"/>
          </p:cNvSpPr>
          <p:nvPr>
            <p:ph sz="quarter" idx="14"/>
          </p:nvPr>
        </p:nvSpPr>
        <p:spPr/>
        <p:txBody>
          <a:bodyPr/>
          <a:lstStyle/>
          <a:p>
            <a:r>
              <a:rPr lang="en-US" altLang="en-US" smtClean="0"/>
              <a:t>New rule proposed in 2016  for enhanced ONC oversight</a:t>
            </a:r>
          </a:p>
          <a:p>
            <a:pPr lvl="1"/>
            <a:r>
              <a:rPr lang="en-US" altLang="en-US" smtClean="0"/>
              <a:t>Direct review of certified products by ONC</a:t>
            </a:r>
          </a:p>
          <a:p>
            <a:pPr lvl="1"/>
            <a:r>
              <a:rPr lang="en-US" altLang="en-US" smtClean="0"/>
              <a:t>Direct oversight of testing labs</a:t>
            </a:r>
          </a:p>
          <a:p>
            <a:pPr lvl="1"/>
            <a:r>
              <a:rPr lang="en-US" altLang="en-US" smtClean="0"/>
              <a:t>More transparency in surveillance results</a:t>
            </a:r>
          </a:p>
        </p:txBody>
      </p:sp>
      <p:sp>
        <p:nvSpPr>
          <p:cNvPr id="33798"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92E3A817-AF59-45DF-8525-2560001CB7A2}" type="slidenum">
              <a:rPr lang="en-US" altLang="en-US" smtClean="0"/>
              <a:pPr/>
              <a:t>27</a:t>
            </a:fld>
            <a:endParaRPr lang="en-US" alt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6"/>
          <p:cNvSpPr>
            <a:spLocks noGrp="1"/>
          </p:cNvSpPr>
          <p:nvPr>
            <p:ph type="title"/>
          </p:nvPr>
        </p:nvSpPr>
        <p:spPr/>
        <p:txBody>
          <a:bodyPr/>
          <a:lstStyle/>
          <a:p>
            <a:r>
              <a:rPr lang="en-US" altLang="en-US" smtClean="0">
                <a:cs typeface="Tahoma" panose="020B0604030504040204" pitchFamily="34" charset="0"/>
              </a:rPr>
              <a:t>Pros and Cons of Regulation</a:t>
            </a:r>
          </a:p>
        </p:txBody>
      </p:sp>
      <p:pic>
        <p:nvPicPr>
          <p:cNvPr id="16" name="Content Placeholder 9" descr="Doctor examining a patient with a broken arm and a cast.To the left of the picture are the words &quot;First do no harm&quot; which is a quote from Hippocrates.  Courtesy US Army. PhotographerSgt. Jon Soles, MND-B PAO&#10;"/>
          <p:cNvPicPr>
            <a:picLocks noGrp="1" noChangeAspect="1"/>
          </p:cNvPicPr>
          <p:nvPr>
            <p:ph sz="quarter" idx="14"/>
          </p:nvPr>
        </p:nvPicPr>
        <p:blipFill rotWithShape="1">
          <a:blip r:embed="rId3" cstate="print">
            <a:extLst>
              <a:ext uri="{28A0092B-C50C-407E-A947-70E740481C1C}">
                <a14:useLocalDpi xmlns:a14="http://schemas.microsoft.com/office/drawing/2010/main" val="0"/>
              </a:ext>
            </a:extLst>
          </a:blip>
          <a:srcRect t="-20791" b="-20791"/>
          <a:stretch/>
        </p:blipFill>
        <p:spPr>
          <a:xfrm>
            <a:off x="457200" y="1676400"/>
            <a:ext cx="4041775" cy="2002625"/>
          </a:xfrm>
        </p:spPr>
      </p:pic>
      <p:sp>
        <p:nvSpPr>
          <p:cNvPr id="11" name="Text Placeholder 10"/>
          <p:cNvSpPr>
            <a:spLocks noGrp="1"/>
          </p:cNvSpPr>
          <p:nvPr>
            <p:ph type="body" sz="quarter" idx="32"/>
          </p:nvPr>
        </p:nvSpPr>
        <p:spPr/>
        <p:txBody>
          <a:bodyPr/>
          <a:lstStyle/>
          <a:p>
            <a:r>
              <a:rPr lang="en-US" altLang="en-US" dirty="0"/>
              <a:t>Courtesy US Army. Photographer: Sgt. Jon Soles, MND-B </a:t>
            </a:r>
            <a:r>
              <a:rPr lang="en-US" altLang="en-US" dirty="0" smtClean="0"/>
              <a:t>PAO</a:t>
            </a:r>
            <a:endParaRPr lang="en-US" altLang="en-US" dirty="0"/>
          </a:p>
        </p:txBody>
      </p:sp>
      <p:sp>
        <p:nvSpPr>
          <p:cNvPr id="33796" name="Content Placeholder 8"/>
          <p:cNvSpPr>
            <a:spLocks noGrp="1"/>
          </p:cNvSpPr>
          <p:nvPr>
            <p:ph sz="quarter" idx="18"/>
          </p:nvPr>
        </p:nvSpPr>
        <p:spPr/>
        <p:txBody>
          <a:bodyPr/>
          <a:lstStyle/>
          <a:p>
            <a:pPr>
              <a:defRPr/>
            </a:pPr>
            <a:r>
              <a:rPr lang="en-US" sz="2800" dirty="0" smtClean="0"/>
              <a:t>Pro: Protect patient and purchaser</a:t>
            </a:r>
          </a:p>
          <a:p>
            <a:pPr>
              <a:defRPr/>
            </a:pPr>
            <a:r>
              <a:rPr lang="en-US" sz="2800" dirty="0" smtClean="0"/>
              <a:t>Con: Stifle innovation</a:t>
            </a:r>
            <a:endParaRPr lang="en-US" dirty="0" smtClean="0"/>
          </a:p>
        </p:txBody>
      </p:sp>
      <p:sp>
        <p:nvSpPr>
          <p:cNvPr id="12" name="Text Placeholder 11"/>
          <p:cNvSpPr>
            <a:spLocks noGrp="1"/>
          </p:cNvSpPr>
          <p:nvPr>
            <p:ph type="body" sz="quarter" idx="33"/>
          </p:nvPr>
        </p:nvSpPr>
        <p:spPr/>
        <p:txBody>
          <a:bodyPr/>
          <a:lstStyle/>
          <a:p>
            <a:endParaRPr lang="en-US"/>
          </a:p>
        </p:txBody>
      </p:sp>
      <p:sp>
        <p:nvSpPr>
          <p:cNvPr id="33797" name="Slide Number Placeholder 3"/>
          <p:cNvSpPr>
            <a:spLocks noGrp="1"/>
          </p:cNvSpPr>
          <p:nvPr>
            <p:ph type="sldNum" sz="quarter" idx="4"/>
          </p:nvPr>
        </p:nvSpPr>
        <p:spPr bwMode="auto">
          <a:ln>
            <a:miter lim="800000"/>
            <a:headEnd/>
            <a:tailEnd/>
          </a:ln>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fld id="{4052AF29-D21C-4B6D-9059-E25274E3580F}" type="slidenum">
              <a:rPr lang="en-US" altLang="en-US">
                <a:solidFill>
                  <a:srgbClr val="A6A6A6"/>
                </a:solidFill>
              </a:rPr>
              <a:pPr eaLnBrk="1" hangingPunct="1"/>
              <a:t>28</a:t>
            </a:fld>
            <a:endParaRPr lang="en-US" altLang="en-US">
              <a:solidFill>
                <a:srgbClr val="A6A6A6"/>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dirty="0" smtClean="0"/>
              <a:t>Software Certification and Regulation Summary </a:t>
            </a:r>
          </a:p>
        </p:txBody>
      </p:sp>
      <p:sp>
        <p:nvSpPr>
          <p:cNvPr id="35843" name="Content Placeholder 2"/>
          <p:cNvSpPr>
            <a:spLocks noGrp="1"/>
          </p:cNvSpPr>
          <p:nvPr>
            <p:ph type="body" sz="quarter" idx="11"/>
          </p:nvPr>
        </p:nvSpPr>
        <p:spPr/>
        <p:txBody>
          <a:bodyPr/>
          <a:lstStyle/>
          <a:p>
            <a:r>
              <a:rPr lang="en-US" altLang="en-US" smtClean="0"/>
              <a:t>History of FDA involvement</a:t>
            </a:r>
          </a:p>
          <a:p>
            <a:r>
              <a:rPr lang="en-US" altLang="en-US" smtClean="0"/>
              <a:t>EHR certification</a:t>
            </a:r>
          </a:p>
          <a:p>
            <a:r>
              <a:rPr lang="en-US" altLang="en-US" smtClean="0"/>
              <a:t>Changes with HITECH Act</a:t>
            </a:r>
          </a:p>
          <a:p>
            <a:r>
              <a:rPr lang="en-US" altLang="en-US" smtClean="0"/>
              <a:t>IOM report on health IT and patient safety</a:t>
            </a:r>
          </a:p>
          <a:p>
            <a:r>
              <a:rPr lang="en-US" altLang="en-US" smtClean="0"/>
              <a:t>FDASIA report</a:t>
            </a:r>
          </a:p>
        </p:txBody>
      </p:sp>
      <p:sp>
        <p:nvSpPr>
          <p:cNvPr id="34820"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45E9020F-2F20-4286-B275-4176F1D824A9}" type="slidenum">
              <a:rPr lang="en-US" altLang="en-US" smtClean="0"/>
              <a:pPr/>
              <a:t>29</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en-US" smtClean="0"/>
              <a:t>Certification and Regulation</a:t>
            </a:r>
          </a:p>
        </p:txBody>
      </p:sp>
      <p:sp>
        <p:nvSpPr>
          <p:cNvPr id="9219" name="Content Placeholder 2"/>
          <p:cNvSpPr>
            <a:spLocks noGrp="1"/>
          </p:cNvSpPr>
          <p:nvPr>
            <p:ph sz="quarter" idx="14"/>
          </p:nvPr>
        </p:nvSpPr>
        <p:spPr/>
        <p:txBody>
          <a:bodyPr/>
          <a:lstStyle/>
          <a:p>
            <a:r>
              <a:rPr lang="en-US" altLang="en-US" smtClean="0"/>
              <a:t>Food and Drug Administration (FDA)</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2"/>
          <p:cNvSpPr>
            <a:spLocks noGrp="1"/>
          </p:cNvSpPr>
          <p:nvPr>
            <p:ph type="title"/>
          </p:nvPr>
        </p:nvSpPr>
        <p:spPr/>
        <p:txBody>
          <a:bodyPr/>
          <a:lstStyle/>
          <a:p>
            <a:r>
              <a:rPr lang="en-US" altLang="en-US" dirty="0" smtClean="0"/>
              <a:t>Software Certification and Regulation References</a:t>
            </a:r>
          </a:p>
        </p:txBody>
      </p:sp>
      <p:sp>
        <p:nvSpPr>
          <p:cNvPr id="35843" name="Content Placeholder 13"/>
          <p:cNvSpPr>
            <a:spLocks noGrp="1"/>
          </p:cNvSpPr>
          <p:nvPr>
            <p:ph type="body" sz="quarter" idx="16"/>
          </p:nvPr>
        </p:nvSpPr>
        <p:spPr/>
        <p:txBody>
          <a:bodyPr/>
          <a:lstStyle/>
          <a:p>
            <a:r>
              <a:rPr lang="en-US" dirty="0" smtClean="0"/>
              <a:t>References</a:t>
            </a:r>
          </a:p>
          <a:p>
            <a:pPr lvl="1"/>
            <a:r>
              <a:rPr lang="en-US" dirty="0" smtClean="0"/>
              <a:t>Ash JS, </a:t>
            </a:r>
            <a:r>
              <a:rPr lang="en-US" dirty="0" err="1" smtClean="0"/>
              <a:t>Sittig</a:t>
            </a:r>
            <a:r>
              <a:rPr lang="en-US" dirty="0" smtClean="0"/>
              <a:t> DF, Dykstra R, Campbell E, </a:t>
            </a:r>
            <a:r>
              <a:rPr lang="en-US" dirty="0" err="1" smtClean="0"/>
              <a:t>Guappone</a:t>
            </a:r>
            <a:r>
              <a:rPr lang="en-US" dirty="0" smtClean="0"/>
              <a:t> K. The unintended consequences of computerized provider order entry: findings from a mixed methods exploration. </a:t>
            </a:r>
            <a:r>
              <a:rPr lang="en-US" dirty="0" err="1" smtClean="0"/>
              <a:t>Int</a:t>
            </a:r>
            <a:r>
              <a:rPr lang="en-US" dirty="0" smtClean="0"/>
              <a:t> J Med Inform. 2009 Apr;78 </a:t>
            </a:r>
            <a:r>
              <a:rPr lang="en-US" dirty="0" err="1" smtClean="0"/>
              <a:t>Suppl</a:t>
            </a:r>
            <a:r>
              <a:rPr lang="en-US" dirty="0" smtClean="0"/>
              <a:t> 1:S69-76.</a:t>
            </a:r>
          </a:p>
          <a:p>
            <a:pPr lvl="1"/>
            <a:r>
              <a:rPr lang="en-US" dirty="0" smtClean="0"/>
              <a:t>Institute of Medicine. Health IT and Patient Safety: Building Safer Systems for Better Care. Washington (DC): The National Academies Press, 2011.</a:t>
            </a:r>
          </a:p>
          <a:p>
            <a:pPr lvl="1"/>
            <a:r>
              <a:rPr lang="en-US" dirty="0" smtClean="0"/>
              <a:t>Koppel R, </a:t>
            </a:r>
            <a:r>
              <a:rPr lang="en-US" dirty="0" err="1" smtClean="0"/>
              <a:t>Metlay</a:t>
            </a:r>
            <a:r>
              <a:rPr lang="en-US" dirty="0" smtClean="0"/>
              <a:t> JP, Cohen A, </a:t>
            </a:r>
            <a:r>
              <a:rPr lang="en-US" dirty="0" err="1" smtClean="0"/>
              <a:t>Abaluck</a:t>
            </a:r>
            <a:r>
              <a:rPr lang="en-US" dirty="0" smtClean="0"/>
              <a:t> B, </a:t>
            </a:r>
            <a:r>
              <a:rPr lang="en-US" dirty="0" err="1" smtClean="0"/>
              <a:t>Localio</a:t>
            </a:r>
            <a:r>
              <a:rPr lang="en-US" dirty="0" smtClean="0"/>
              <a:t> AR, Kimmel SE, Strom BL. Role of computerized physician order entry systems in facilitating medication errors. </a:t>
            </a:r>
            <a:r>
              <a:rPr lang="pt-BR" dirty="0" smtClean="0"/>
              <a:t>JAMA. 2005 Mar 9;293(10):1197-203.</a:t>
            </a:r>
          </a:p>
          <a:p>
            <a:pPr lvl="1"/>
            <a:r>
              <a:rPr lang="en-US" dirty="0" smtClean="0"/>
              <a:t>Manning W. Summary of Food and Drug Administration &amp; National Library of Medicine Software Policy Workshop, Sept. 3-4, 1996.  The Health Law Resource. </a:t>
            </a:r>
            <a:r>
              <a:rPr lang="en-US" dirty="0" smtClean="0"/>
              <a:t>Available from: </a:t>
            </a:r>
            <a:r>
              <a:rPr lang="en-US" dirty="0" smtClean="0">
                <a:hlinkClick r:id="rId3" tooltip="The Health Law Resource"/>
              </a:rPr>
              <a:t>www.netreach.net</a:t>
            </a:r>
            <a:endParaRPr lang="en-US" dirty="0" smtClean="0"/>
          </a:p>
          <a:p>
            <a:pPr lvl="1"/>
            <a:r>
              <a:rPr lang="en-US" dirty="0" smtClean="0"/>
              <a:t>Miller RA, Gardner RM. Recommendations for responsible monitoring and regulation of clinical software systems. American Medical Informatics Association, Computer-based Patient Record Institute, Medical Library Association, Association of Academic Health Science Libraries, American Health Information Management Association, American Nurses Association. J Am Med Inform Assoc. 1997;4(6):442-57.</a:t>
            </a:r>
          </a:p>
          <a:p>
            <a:pPr lvl="1"/>
            <a:r>
              <a:rPr lang="en-US" dirty="0" smtClean="0"/>
              <a:t>Miller RA, Gardner RM. Summary recommendations for responsible monitoring and regulation of clinical software systems. American Medical Informatics Association, The Computer-based Patient Record Institute, The Medical Library Association, The Association of Academic Health Science Libraries, The American Health Information Management Association, and The American Nurses Association. Ann Intern Med. 1997;127(9):842-5.</a:t>
            </a:r>
          </a:p>
        </p:txBody>
      </p:sp>
      <p:sp>
        <p:nvSpPr>
          <p:cNvPr id="35845"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FF877C2C-FA03-4213-8730-705E46390AC8}" type="slidenum">
              <a:rPr lang="en-US" altLang="en-US" smtClean="0"/>
              <a:pPr/>
              <a:t>30</a:t>
            </a:fld>
            <a:endParaRPr lang="en-US" alt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2"/>
          <p:cNvSpPr>
            <a:spLocks noGrp="1"/>
          </p:cNvSpPr>
          <p:nvPr>
            <p:ph type="title"/>
          </p:nvPr>
        </p:nvSpPr>
        <p:spPr/>
        <p:txBody>
          <a:bodyPr/>
          <a:lstStyle/>
          <a:p>
            <a:r>
              <a:rPr lang="en-US" altLang="en-US" dirty="0" smtClean="0"/>
              <a:t>Software Certification and Regulation References 2</a:t>
            </a:r>
          </a:p>
        </p:txBody>
      </p:sp>
      <p:sp>
        <p:nvSpPr>
          <p:cNvPr id="37891" name="Content Placeholder 13"/>
          <p:cNvSpPr>
            <a:spLocks noGrp="1"/>
          </p:cNvSpPr>
          <p:nvPr>
            <p:ph type="body" sz="quarter" idx="16"/>
          </p:nvPr>
        </p:nvSpPr>
        <p:spPr/>
        <p:txBody>
          <a:bodyPr/>
          <a:lstStyle/>
          <a:p>
            <a:r>
              <a:rPr lang="en-US" dirty="0" smtClean="0"/>
              <a:t>References</a:t>
            </a:r>
          </a:p>
          <a:p>
            <a:pPr lvl="1"/>
            <a:r>
              <a:rPr lang="en-US" dirty="0" smtClean="0"/>
              <a:t>Quality </a:t>
            </a:r>
            <a:r>
              <a:rPr lang="en-US" dirty="0"/>
              <a:t>Chasm Series: Health Care Quality Reports from the Institute of Medicine. Washington DC: The National Academies Press. 2001. Available from: </a:t>
            </a:r>
            <a:r>
              <a:rPr lang="en-US" dirty="0" smtClean="0">
                <a:hlinkClick r:id="rId3"/>
              </a:rPr>
              <a:t>www.nap.edu</a:t>
            </a:r>
            <a:r>
              <a:rPr lang="en-US" dirty="0" smtClean="0"/>
              <a:t> </a:t>
            </a:r>
            <a:endParaRPr lang="en-US" dirty="0"/>
          </a:p>
          <a:p>
            <a:pPr lvl="1"/>
            <a:r>
              <a:rPr lang="en-US" altLang="en-US" dirty="0"/>
              <a:t>Food and Drug Administration.  FDSASIA Health IT Report. April 2014.  Available from: </a:t>
            </a:r>
            <a:r>
              <a:rPr lang="en-US" altLang="en-US" dirty="0" smtClean="0">
                <a:hlinkClick r:id="rId4"/>
              </a:rPr>
              <a:t>www.fda.gov</a:t>
            </a:r>
            <a:r>
              <a:rPr lang="en-US" altLang="en-US" dirty="0" smtClean="0"/>
              <a:t>.  </a:t>
            </a:r>
            <a:r>
              <a:rPr lang="en-US" altLang="en-US" dirty="0"/>
              <a:t>Accessed May 22, 2016</a:t>
            </a:r>
            <a:r>
              <a:rPr lang="en-US" altLang="en-US" dirty="0" smtClean="0"/>
              <a:t>.</a:t>
            </a:r>
          </a:p>
        </p:txBody>
      </p:sp>
      <p:sp>
        <p:nvSpPr>
          <p:cNvPr id="9" name="Text Placeholder 8"/>
          <p:cNvSpPr>
            <a:spLocks noGrp="1"/>
          </p:cNvSpPr>
          <p:nvPr>
            <p:ph type="body" sz="quarter" idx="20"/>
          </p:nvPr>
        </p:nvSpPr>
        <p:spPr/>
        <p:txBody>
          <a:bodyPr/>
          <a:lstStyle/>
          <a:p>
            <a:r>
              <a:rPr lang="en-US" altLang="en-US" dirty="0"/>
              <a:t>Images</a:t>
            </a:r>
          </a:p>
          <a:p>
            <a:pPr lvl="1"/>
            <a:r>
              <a:rPr lang="en-US" altLang="en-US" dirty="0"/>
              <a:t>Slide 9: Microsoft clip art; Used with permission from Microsoft.</a:t>
            </a:r>
          </a:p>
          <a:p>
            <a:pPr lvl="1"/>
            <a:r>
              <a:rPr lang="en-US" altLang="en-US" dirty="0"/>
              <a:t>Slide 13: </a:t>
            </a:r>
            <a:r>
              <a:rPr lang="en-US" altLang="en-US" dirty="0" err="1"/>
              <a:t>Nir</a:t>
            </a:r>
            <a:r>
              <a:rPr lang="en-US" altLang="en-US" dirty="0"/>
              <a:t> </a:t>
            </a:r>
            <a:r>
              <a:rPr lang="en-US" altLang="en-US" dirty="0" err="1"/>
              <a:t>Menachemi</a:t>
            </a:r>
            <a:r>
              <a:rPr lang="en-US" altLang="en-US" dirty="0"/>
              <a:t>. Kohn LT, Corrigan JM and Donaldson MS, (</a:t>
            </a:r>
            <a:r>
              <a:rPr lang="en-US" altLang="en-US" dirty="0" err="1"/>
              <a:t>eds</a:t>
            </a:r>
            <a:r>
              <a:rPr lang="en-US" altLang="en-US" dirty="0"/>
              <a:t>). To Err Is Human: Building a Safer Health System Committee on Quality of Health Care in America, Institute of Medicine, Washington DC: National Academies Press, 1999. Image used with permission from National Academies Press.  </a:t>
            </a:r>
          </a:p>
          <a:p>
            <a:pPr lvl="1"/>
            <a:r>
              <a:rPr lang="en-US" altLang="en-US" dirty="0"/>
              <a:t>Slide 24: </a:t>
            </a:r>
            <a:r>
              <a:rPr lang="en-US" altLang="en-US" dirty="0" err="1"/>
              <a:t>Nir</a:t>
            </a:r>
            <a:r>
              <a:rPr lang="en-US" altLang="en-US" dirty="0"/>
              <a:t> </a:t>
            </a:r>
            <a:r>
              <a:rPr lang="en-US" altLang="en-US" dirty="0" err="1"/>
              <a:t>Menachemi</a:t>
            </a:r>
            <a:r>
              <a:rPr lang="en-US" altLang="en-US" dirty="0"/>
              <a:t>. Committee on Patient Safety and Health Information Technology. Board on Health Care Services. Health IT and Patient Safety: Building Safer Systems for Better Care, Washington, DC: National Academies Press, 2011. Image used with permission from National Academies Press.</a:t>
            </a:r>
          </a:p>
          <a:p>
            <a:pPr lvl="1"/>
            <a:r>
              <a:rPr lang="en-US" altLang="en-US" dirty="0"/>
              <a:t>Slide 27: Sgt. Jon Soles, MND-B PAO. Available from: </a:t>
            </a:r>
            <a:r>
              <a:rPr lang="en-US" altLang="en-US" dirty="0" smtClean="0">
                <a:hlinkClick r:id="rId5"/>
              </a:rPr>
              <a:t>www.army.mil</a:t>
            </a:r>
            <a:r>
              <a:rPr lang="en-US" altLang="en-US" dirty="0" smtClean="0"/>
              <a:t>. </a:t>
            </a:r>
            <a:r>
              <a:rPr lang="en-US" altLang="en-US" dirty="0"/>
              <a:t>Photo courtesy of U.S. Army</a:t>
            </a:r>
            <a:r>
              <a:rPr lang="en-US" altLang="en-US" dirty="0" smtClean="0"/>
              <a:t>.</a:t>
            </a:r>
            <a:endParaRPr lang="en-US" dirty="0"/>
          </a:p>
        </p:txBody>
      </p:sp>
      <p:sp>
        <p:nvSpPr>
          <p:cNvPr id="35845"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07D2A66B-58AD-47DA-9DDC-714D0B8B1C5E}" type="slidenum">
              <a:rPr lang="en-US" altLang="en-US" smtClean="0"/>
              <a:pPr/>
              <a:t>31</a:t>
            </a:fld>
            <a:endParaRPr lang="en-US" alt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Health IT in the US Software Certification and Regulation</a:t>
            </a:r>
            <a:endParaRPr lang="en-US" dirty="0"/>
          </a:p>
        </p:txBody>
      </p:sp>
      <p:sp>
        <p:nvSpPr>
          <p:cNvPr id="3" name="Content Placeholder 2"/>
          <p:cNvSpPr>
            <a:spLocks noGrp="1"/>
          </p:cNvSpPr>
          <p:nvPr>
            <p:ph sz="quarter" idx="14"/>
          </p:nvPr>
        </p:nvSpPr>
        <p:spPr/>
        <p:txBody>
          <a:bodyPr/>
          <a:lstStyle/>
          <a:p>
            <a:r>
              <a:rPr lang="en-US" dirty="0" smtClean="0"/>
              <a:t>This material was developed by the University of Alabama at Birmingham, funded by the Department of Health and Human Services, Office of the National Coordinator for Health Information Technology under Award Number 90WT0007.</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32</a:t>
            </a:fld>
            <a:endParaRPr lang="en-US" dirty="0"/>
          </a:p>
        </p:txBody>
      </p:sp>
    </p:spTree>
    <p:extLst>
      <p:ext uri="{BB962C8B-B14F-4D97-AF65-F5344CB8AC3E}">
        <p14:creationId xmlns:p14="http://schemas.microsoft.com/office/powerpoint/2010/main" val="2480407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en-US" dirty="0" smtClean="0"/>
              <a:t>Certification and Regulation 2</a:t>
            </a:r>
          </a:p>
        </p:txBody>
      </p:sp>
      <p:sp>
        <p:nvSpPr>
          <p:cNvPr id="10243" name="Content Placeholder 2"/>
          <p:cNvSpPr>
            <a:spLocks noGrp="1"/>
          </p:cNvSpPr>
          <p:nvPr>
            <p:ph sz="quarter" idx="14"/>
          </p:nvPr>
        </p:nvSpPr>
        <p:spPr/>
        <p:txBody>
          <a:bodyPr/>
          <a:lstStyle/>
          <a:p>
            <a:r>
              <a:rPr lang="en-US" altLang="en-US" dirty="0" smtClean="0"/>
              <a:t>Certification</a:t>
            </a:r>
          </a:p>
          <a:p>
            <a:pPr lvl="1"/>
            <a:r>
              <a:rPr lang="en-US" altLang="en-US" dirty="0" smtClean="0"/>
              <a:t>Functionality</a:t>
            </a:r>
          </a:p>
          <a:p>
            <a:pPr lvl="1"/>
            <a:r>
              <a:rPr lang="en-US" altLang="en-US" dirty="0" smtClean="0"/>
              <a:t>Individual EHRs</a:t>
            </a:r>
          </a:p>
        </p:txBody>
      </p:sp>
      <p:sp>
        <p:nvSpPr>
          <p:cNvPr id="10244"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FB34C38C-F358-4155-8B1F-2BDB6C178A8A}" type="slidenum">
              <a:rPr lang="en-US" altLang="en-US" smtClean="0"/>
              <a:pPr/>
              <a:t>4</a:t>
            </a:fld>
            <a:endParaRPr lang="en-US" altLang="en-US"/>
          </a:p>
        </p:txBody>
      </p:sp>
    </p:spTree>
  </p:cSld>
  <p:clrMapOvr>
    <a:masterClrMapping/>
  </p:clrMapOvr>
  <p:transition advTm="46006"/>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dirty="0" smtClean="0"/>
              <a:t>Certification and Regulation 3</a:t>
            </a:r>
          </a:p>
        </p:txBody>
      </p:sp>
      <p:sp>
        <p:nvSpPr>
          <p:cNvPr id="11267" name="Content Placeholder 2"/>
          <p:cNvSpPr>
            <a:spLocks noGrp="1"/>
          </p:cNvSpPr>
          <p:nvPr>
            <p:ph sz="quarter" idx="14"/>
          </p:nvPr>
        </p:nvSpPr>
        <p:spPr/>
        <p:txBody>
          <a:bodyPr/>
          <a:lstStyle/>
          <a:p>
            <a:r>
              <a:rPr lang="en-US" altLang="en-US" dirty="0" smtClean="0"/>
              <a:t>FDA Center for Devices and Radiological Health (CDRH)</a:t>
            </a:r>
          </a:p>
          <a:p>
            <a:pPr lvl="1"/>
            <a:r>
              <a:rPr lang="en-US" altLang="en-US" dirty="0" smtClean="0"/>
              <a:t>Embedded software</a:t>
            </a:r>
          </a:p>
          <a:p>
            <a:pPr lvl="1"/>
            <a:r>
              <a:rPr lang="en-US" altLang="en-US" dirty="0" smtClean="0"/>
              <a:t>Accessory  software for regulated device</a:t>
            </a:r>
          </a:p>
          <a:p>
            <a:pPr lvl="1"/>
            <a:r>
              <a:rPr lang="en-US" altLang="en-US" dirty="0" smtClean="0"/>
              <a:t>Stand-alone software</a:t>
            </a:r>
          </a:p>
        </p:txBody>
      </p:sp>
      <p:sp>
        <p:nvSpPr>
          <p:cNvPr id="11268"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C218EC36-DA11-4A33-B7ED-B228EA80BE09}" type="slidenum">
              <a:rPr lang="en-US" altLang="en-US" smtClean="0"/>
              <a:pPr/>
              <a:t>5</a:t>
            </a:fld>
            <a:endParaRPr lang="en-US" altLang="en-US"/>
          </a:p>
        </p:txBody>
      </p:sp>
    </p:spTree>
  </p:cSld>
  <p:clrMapOvr>
    <a:masterClrMapping/>
  </p:clrMapOvr>
  <p:transition advTm="55005"/>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dirty="0" smtClean="0"/>
              <a:t>Certification and Regulation 4</a:t>
            </a:r>
          </a:p>
        </p:txBody>
      </p:sp>
      <p:sp>
        <p:nvSpPr>
          <p:cNvPr id="12291" name="Content Placeholder 2"/>
          <p:cNvSpPr>
            <a:spLocks noGrp="1"/>
          </p:cNvSpPr>
          <p:nvPr>
            <p:ph sz="quarter" idx="14"/>
          </p:nvPr>
        </p:nvSpPr>
        <p:spPr/>
        <p:txBody>
          <a:bodyPr/>
          <a:lstStyle/>
          <a:p>
            <a:r>
              <a:rPr lang="en-US" altLang="en-US" dirty="0" smtClean="0"/>
              <a:t>Pre-market Review</a:t>
            </a:r>
          </a:p>
          <a:p>
            <a:pPr lvl="1"/>
            <a:r>
              <a:rPr lang="en-US" altLang="en-US" dirty="0" smtClean="0"/>
              <a:t>Design</a:t>
            </a:r>
          </a:p>
          <a:p>
            <a:pPr lvl="1"/>
            <a:r>
              <a:rPr lang="en-US" altLang="en-US" dirty="0" smtClean="0"/>
              <a:t>Manufacturing practices</a:t>
            </a:r>
          </a:p>
          <a:p>
            <a:pPr lvl="1"/>
            <a:r>
              <a:rPr lang="en-US" altLang="en-US" dirty="0" smtClean="0"/>
              <a:t>Testing</a:t>
            </a:r>
          </a:p>
          <a:p>
            <a:r>
              <a:rPr lang="en-US" altLang="en-US" dirty="0" smtClean="0"/>
              <a:t>Post-market Review</a:t>
            </a:r>
          </a:p>
          <a:p>
            <a:pPr lvl="1"/>
            <a:r>
              <a:rPr lang="en-US" altLang="en-US" dirty="0" smtClean="0"/>
              <a:t>Problems </a:t>
            </a:r>
          </a:p>
        </p:txBody>
      </p:sp>
      <p:sp>
        <p:nvSpPr>
          <p:cNvPr id="12292"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30D45348-6D62-4282-A76F-EAFCC51DF7EB}" type="slidenum">
              <a:rPr lang="en-US" altLang="en-US" smtClean="0"/>
              <a:pPr/>
              <a:t>6</a:t>
            </a:fld>
            <a:endParaRPr lang="en-US" altLang="en-US"/>
          </a:p>
        </p:txBody>
      </p:sp>
    </p:spTree>
  </p:cSld>
  <p:clrMapOvr>
    <a:masterClrMapping/>
  </p:clrMapOvr>
  <p:transition advTm="41007"/>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smtClean="0"/>
              <a:t>Certification and Regulation 5</a:t>
            </a:r>
          </a:p>
        </p:txBody>
      </p:sp>
      <p:sp>
        <p:nvSpPr>
          <p:cNvPr id="13315" name="Content Placeholder 2"/>
          <p:cNvSpPr>
            <a:spLocks noGrp="1"/>
          </p:cNvSpPr>
          <p:nvPr>
            <p:ph sz="quarter" idx="14"/>
          </p:nvPr>
        </p:nvSpPr>
        <p:spPr/>
        <p:txBody>
          <a:bodyPr/>
          <a:lstStyle/>
          <a:p>
            <a:r>
              <a:rPr lang="en-US" altLang="en-US" dirty="0" smtClean="0"/>
              <a:t>Challenges</a:t>
            </a:r>
          </a:p>
          <a:p>
            <a:pPr lvl="1"/>
            <a:r>
              <a:rPr lang="en-US" altLang="en-US" dirty="0" smtClean="0"/>
              <a:t>Difficult to test in advance</a:t>
            </a:r>
          </a:p>
          <a:p>
            <a:pPr lvl="1"/>
            <a:r>
              <a:rPr lang="en-US" altLang="en-US" dirty="0" smtClean="0"/>
              <a:t>Interaction with other systems</a:t>
            </a:r>
          </a:p>
          <a:p>
            <a:pPr lvl="1"/>
            <a:r>
              <a:rPr lang="en-US" altLang="en-US" dirty="0" smtClean="0"/>
              <a:t>Problems have multiple causes</a:t>
            </a:r>
          </a:p>
        </p:txBody>
      </p:sp>
      <p:sp>
        <p:nvSpPr>
          <p:cNvPr id="13316"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D36F2E1A-2D74-421C-83F3-1D5A70DC9118}" type="slidenum">
              <a:rPr lang="en-US" altLang="en-US" smtClean="0"/>
              <a:pPr/>
              <a:t>7</a:t>
            </a:fld>
            <a:endParaRPr lang="en-US" altLang="en-US"/>
          </a:p>
        </p:txBody>
      </p:sp>
    </p:spTree>
  </p:cSld>
  <p:clrMapOvr>
    <a:masterClrMapping/>
  </p:clrMapOvr>
  <p:transition advTm="80009"/>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Certification and Regulation 6</a:t>
            </a:r>
          </a:p>
        </p:txBody>
      </p:sp>
      <p:sp>
        <p:nvSpPr>
          <p:cNvPr id="14339" name="Content Placeholder 2"/>
          <p:cNvSpPr>
            <a:spLocks noGrp="1"/>
          </p:cNvSpPr>
          <p:nvPr>
            <p:ph sz="quarter" idx="14"/>
          </p:nvPr>
        </p:nvSpPr>
        <p:spPr/>
        <p:txBody>
          <a:bodyPr/>
          <a:lstStyle/>
          <a:p>
            <a:r>
              <a:rPr lang="en-US" altLang="en-US" dirty="0" smtClean="0"/>
              <a:t>Does not guarantee</a:t>
            </a:r>
          </a:p>
          <a:p>
            <a:pPr lvl="1"/>
            <a:r>
              <a:rPr lang="en-US" altLang="en-US" dirty="0" smtClean="0"/>
              <a:t>Safe implementation</a:t>
            </a:r>
          </a:p>
          <a:p>
            <a:pPr lvl="1"/>
            <a:r>
              <a:rPr lang="en-US" altLang="en-US" dirty="0" smtClean="0"/>
              <a:t>Usability</a:t>
            </a:r>
          </a:p>
          <a:p>
            <a:pPr lvl="1"/>
            <a:r>
              <a:rPr lang="en-US" altLang="en-US" dirty="0" smtClean="0"/>
              <a:t>Outcomes</a:t>
            </a:r>
          </a:p>
        </p:txBody>
      </p:sp>
      <p:sp>
        <p:nvSpPr>
          <p:cNvPr id="14340"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D57858DA-8FB9-47D4-83D7-334961437640}" type="slidenum">
              <a:rPr lang="en-US" altLang="en-US" smtClean="0"/>
              <a:pPr/>
              <a:t>8</a:t>
            </a:fld>
            <a:endParaRPr lang="en-US" altLang="en-US"/>
          </a:p>
        </p:txBody>
      </p:sp>
    </p:spTree>
  </p:cSld>
  <p:clrMapOvr>
    <a:masterClrMapping/>
  </p:clrMapOvr>
  <p:transition advTm="80009"/>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dirty="0" smtClean="0"/>
              <a:t>Early Attempts at Regulation</a:t>
            </a:r>
          </a:p>
        </p:txBody>
      </p:sp>
      <p:sp>
        <p:nvSpPr>
          <p:cNvPr id="2" name="Content Placeholder 1"/>
          <p:cNvSpPr>
            <a:spLocks noGrp="1"/>
          </p:cNvSpPr>
          <p:nvPr>
            <p:ph sz="quarter" idx="14"/>
          </p:nvPr>
        </p:nvSpPr>
        <p:spPr/>
        <p:txBody>
          <a:bodyPr/>
          <a:lstStyle/>
          <a:p>
            <a:r>
              <a:rPr lang="en-US" altLang="en-US" dirty="0" smtClean="0"/>
              <a:t>Principle of ‘competent human intervention’ (learned intermediary)</a:t>
            </a:r>
          </a:p>
          <a:p>
            <a:r>
              <a:rPr lang="en-US" altLang="en-US" dirty="0" smtClean="0"/>
              <a:t>FDA draft rule – 1989</a:t>
            </a:r>
            <a:endParaRPr lang="en-US" altLang="en-US" dirty="0"/>
          </a:p>
        </p:txBody>
      </p:sp>
      <p:sp>
        <p:nvSpPr>
          <p:cNvPr id="15363" name="Content Placeholder 2"/>
          <p:cNvSpPr>
            <a:spLocks noGrp="1"/>
          </p:cNvSpPr>
          <p:nvPr>
            <p:ph type="body" sz="quarter" idx="32"/>
          </p:nvPr>
        </p:nvSpPr>
        <p:spPr/>
        <p:txBody>
          <a:bodyPr/>
          <a:lstStyle/>
          <a:p>
            <a:r>
              <a:rPr lang="en-US" altLang="en-US" smtClean="0"/>
              <a:t>Source:  (Manning, 1996)</a:t>
            </a:r>
            <a:endParaRPr lang="en-US" altLang="en-US" dirty="0"/>
          </a:p>
        </p:txBody>
      </p:sp>
      <p:pic>
        <p:nvPicPr>
          <p:cNvPr id="12" name="Picture 7" descr="Black and white drawing of the famous statue by Rodin called &quot;TheThinker&quot;.  He is sitting with his right hand under his chin, conveying that he is deep in thought.  He is facing a clip art computer monitor on a desk that is turned slightly towards him,  giving the impression he is thinking about what is on the monitor. Source:Microsoft clip art. Used with premission of Microsoft. "/>
          <p:cNvPicPr>
            <a:picLocks noGrp="1" noChangeAspect="1" noChangeArrowheads="1"/>
          </p:cNvPicPr>
          <p:nvPr>
            <p:ph sz="quarter" idx="18"/>
          </p:nvPr>
        </p:nvPicPr>
        <p:blipFill>
          <a:blip r:embed="rId3">
            <a:extLst>
              <a:ext uri="{28A0092B-C50C-407E-A947-70E740481C1C}">
                <a14:useLocalDpi xmlns:a14="http://schemas.microsoft.com/office/drawing/2010/main" val="0"/>
              </a:ext>
            </a:extLst>
          </a:blip>
          <a:srcRect/>
          <a:stretch>
            <a:fillRect/>
          </a:stretch>
        </p:blipFill>
        <p:spPr>
          <a:xfrm>
            <a:off x="4648200" y="2524032"/>
            <a:ext cx="4041775" cy="2724335"/>
          </a:xfrm>
        </p:spPr>
      </p:pic>
      <p:sp>
        <p:nvSpPr>
          <p:cNvPr id="10" name="Text Placeholder 9"/>
          <p:cNvSpPr>
            <a:spLocks noGrp="1"/>
          </p:cNvSpPr>
          <p:nvPr>
            <p:ph type="body" sz="quarter" idx="33"/>
          </p:nvPr>
        </p:nvSpPr>
        <p:spPr/>
        <p:txBody>
          <a:bodyPr/>
          <a:lstStyle/>
          <a:p>
            <a:endParaRPr lang="en-US"/>
          </a:p>
        </p:txBody>
      </p:sp>
      <p:sp>
        <p:nvSpPr>
          <p:cNvPr id="15364"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81CC04B5-AF7A-4C2E-8DA1-62C50C1F5411}" type="slidenum">
              <a:rPr lang="en-US" altLang="en-US" smtClean="0"/>
              <a:pPr/>
              <a:t>9</a:t>
            </a:fld>
            <a:endParaRPr lang="en-US" altLang="en-US"/>
          </a:p>
        </p:txBody>
      </p:sp>
    </p:spTree>
  </p:cSld>
  <p:clrMapOvr>
    <a:masterClrMapping/>
  </p:clrMapOvr>
  <p:transition advTm="76008"/>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THEME_BG_IMAGE" val=""/>
  <p:tag name="MMPROD_TAG_VCONFIG" val="PD94bWwgdmVyc2lvbj0iMS4wIiBlbmNvZGluZz0iVVRGLTgiPz4NCjxjb25maWd1cmF0aW9uPg0KCTxicmFuZGluZz4NCgkJPHVpZm9udCBuYW1lPSJGT05UX05PVEVTX1RFWFQiIHZhbHVlPSJWZXJkYW5hLDksZmFsc2UsZmFsc2UsZmFsc2UiLz4NCgk8L2JyYW5kaW5nPg0KCTxjb2xvcnM+DQoJCTx1aWNvbG9yIG5hbWU9InByaW1hcnkiIHZhbHVlPSIweDZGODQ4OCIvPg0KCQk8dWljb2xvciBuYW1lPSJnbG93IiB2YWx1ZT0iMHgzNUQzMzQiLz4NCgkJPHVpY29sb3IgbmFtZT0idGV4dCIgdmFsdWU9IjB4RkZGRkZGIi8+DQoJCTx1aWNvbG9yIG5hbWU9ImxpZ2h0IiB2YWx1ZT0iMHg0RTVENjAiLz4NCgkJPHVpY29sb3IgbmFtZT0ic2hhZG93IiB2YWx1ZT0iMHgwMDAwMDAiLz4NCgkJPHVpY29sb3IgbmFtZT0iYmFja2dyb3VuZCIgdmFsdWU9IjB4NzI3OTcxIi8+DQoJPC9jb2xvcnM+DQoJPGxheW91dD4NCgkJPHVpc2hvdyBuYW1lPSJwcmVzZW50YXRpb250aXRsZSIgdmFsdWU9InRydWUiLz4NCgkJPHVpc2hvdyBuYW1lPSJwcmVzZW50ZXJwaG90byIgdmFsdWU9ImZhbHNlIi8+DQoJCTx1aXNob3cgbmFtZT0icHJlc2VudGVybmFtZSIgdmFsdWU9ImZhbHNlIi8+DQoJCTx1aXNob3cgbmFtZT0icHJlc2VudGVydGl0bGUiIHZhbHVlPSJmYWxzZSIvPg0KCQk8dWlzaG93IG5hbWU9InByZXNlbnRlcmVtYWlsIiB2YWx1ZT0iZmFsc2UiLz4NCgkJPHVpc2hvdyBuYW1lPSJwcmVzZW50ZXJiaW8iIHZhbHVlPSJmYWxzZSIvPg0KCQk8dWlzaG93IG5hbWU9ImNvbXBhbnlsb2dvIiB2YWx1ZT0iZmFsc2UiLz4NCgkJPHVpc2hvdyBuYW1lPSJzaWRlYmFyIiB2YWx1ZT0idHJ1ZSIvPg0KCQk8dWlzaG93IG5hbWU9Im91dGxpbmUiIHZhbHVlPSJ0cnVlIi8+DQoJCTx1aXNob3cgbmFtZT0idGh1bWJuYWlsIiB2YWx1ZT0idHJ1ZSIvPg0KCQk8dWlzaG93IG5hbWU9Im5vdGVzIiB2YWx1ZT0idHJ1ZSIvPg0KCQk8dWlzaG93IG5hbWU9InNlYXJjaCIgdmFsdWU9InRydWUiLz4NCgkJPHVpc2hvdyBuYW1lPSJxdWl6IiB2YWx1ZT0iZmFsc2UiLz4NCgkJPHVpc2hvdyBuYW1lPSJhdHRhY2htZW50cyIgdmFsdWU9InRydWUiLz4NCgkJPHVpc2hvdyBuYW1lPSJ1dGlscyIgdmFsdWU9InRydWUiLz4NCgkJPHVpc2hvdyBuYW1lPSJ2b2x1bWUiIHZhbHVlPSJ0cnVlIi8+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Ii8+DQoJCTx1aXJlcGxhY2UgbmFtZT0iaW5pdGlhbHRhYiIgdmFsdWU9Im91dGxpbmUiLz4NCgk8L2xheW91dD4NCgk8bGFuZ3VhZ2UgaWQ9ImVu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aWRlICVuIi8+DQoJCTwhLS0gc3Vic3RpdHV0aW9uOiAlbiA9PSBzbGlkZSBudW1iZXIgLS0+DQoJCTwhLS0gc3Vic3RpdHV0aW9uOiAldCA9PSB0b3RhbCBzbGlkZSBjb3VudCAtLT4NCgkJPHVpdGV4dCBuYW1lPSJTQ1JVQkJBUlNUQVRVU19TTElERUlORk8iIHZhbHVlPSJTbGlkZSAlbiAvICV0IHwgIi8+DQoJCTx1aXRleHQgbmFtZT0iU0NSVUJCQVJTVEFUVVNfU1RPUFBFRCIgdmFsdWU9IlN0b3BwZWQiLz4NCgkJPHVpdGV4dCBuYW1lPSJTQ1JVQkJBUlNUQVRVU19QTEFZSU5HIiB2YWx1ZT0iUGxheWluZyIvPg0KCQk8dWl0ZXh0IG5hbWU9IlNDUlVCQkFSU1RBVFVTX05PQVVESU8iIHZhbHVlPSJObyBBdWRpbyIvPg0KCQk8dWl0ZXh0IG5hbWU9IlNDUlVCQkFSU1RBVFVTX1ZJRFBMQVlJTkciIHZhbHVlPSJWaWRlbyBQbGF5aW5nIi8+DQoJCTx1aXRleHQgbmFtZT0iU0NSVUJCQVJTVEFUVVNfTE9BRElORyIgdmFsdWU9IkxvYWRpbmciLz4NCgkJPHVpdGV4dCBuYW1lPSJTQ1JVQkJBUlNUQVRVU19CVUZGRVJJTkciIHZhbHVlPSJCdWZmZXJpbmciLz4NCgkJPHVpdGV4dCBuYW1lPSJTQ1JVQkJBUlNUQVRVU19RVUVTVElPTiIgdmFsdWU9IkFuc3dlciBRdWVzdGlvbiIvPg0KCQk8dWl0ZXh0IG5hbWU9IlNDUlVCQkFSU1RBVFVTX1JFVklFV1FVSVoiIHZhbHVlPSJSZXZpZXdpbmcgUXVpeiIvPg0KCQk8IS0tIHN1YnN0aXR1dGlvbjogJW0gPT0gbWludXRlcyByZW1haW5pbmcgLS0+DQoJCTwhLS0gc3Vic3RpdHV0aW9uOiAlcyA9PSBzZWNvbmRzIHJlbWFpbmluZyAtLT4NCgkJPHVpdGV4dCBuYW1lPSJFTEFQU0VEIiB2YWx1ZT0iJW0gTWludXRlcyAlcyBTZWNvbmRzIFJlbWFpbmluZyIvPg0KCQk8dWl0ZXh0IG5hbWU9Ik5PVEZPVU5EIiB2YWx1ZT0iTm90aGluZyBGb3VuZCIvPg0KCQk8dWl0ZXh0IG5hbWU9IkFUVEFDSE1FTlRTIiB2YWx1ZT0iQXR0YWNobWVudHM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YWN0Ii8+DQoJCTx1aXRleHQgbmFtZT0iVEFCX1FVSVoiIHZhbHVlPSJRdWl6Ii8+DQoJCTx1aXRleHQgbmFtZT0iVEFCX09VVExJTkUiIHZhbHVlPSJPdXRsaW5lIi8+DQoJCTx1aXRleHQgbmFtZT0iVEFCX1RIVU1CIiB2YWx1ZT0iVGh1bWIiLz4NCgkJPHVpdGV4dCBuYW1lPSJUQUJfTk9URVMiIHZhbHVlPSJOb3RlcyIvPg0KCQk8dWl0ZXh0IG5hbWU9IlRBQl9TRUFSQ0giIHZhbHVlPSJTZWFyY2giLz4NCgkJPHVpdGV4dCBuYW1lPSJTTElERV9IRUFESU5HIiB2YWx1ZT0iU2xpZGUgVGl0bGUiLz4NCgkJPHVpdGV4dCBuYW1lPSJEVVJBVElPTl9IRUFESU5HIiB2YWx1ZT0iRHVyYXRpb24iLz4NCgkJPHVpdGV4dCBuYW1lPSJTRUFSQ0hfSEVBRElORyIgdmFsdWU9IlNlYXJjaCBmb3IgdGV4dDoiLz4NCgkJPHVpdGV4dCBuYW1lPSJUSFVNQl9IRUFESU5HIiB2YWx1ZT0iU2xpZGUiLz4NCgkJPHVpdGV4dCBuYW1lPSJUSFVNQl9JTkZPIiB2YWx1ZT0iU2xpZGUgVGl0bGUvRHVyYXRpb24iLz4NCgkJPHVpdGV4dCBuYW1lPSJBVFRBQ0hOQU1FX0hFQURJTkciIHZhbHVlPSJGaWxlIE5hbWUiLz4NCgkJPHVpdGV4dCBuYW1lPSJBVFRBQ0hTSVpFX0hFQURJTkciIHZhbHVlPSJTaXplIi8+DQoJCTx1aXRleHQgbmFtZT0iU0xJREVfTk9URVMiIHZhbHVlPSJTbGlkZSBOb3RlcyIvPg0KCQk8IS0tcXVpeiBwb2QgYW5kIG1lc3NhZ2UgYm94IHRleHRzLS0+DQoJCTx1aXRleHQgbmFtZT0iUVVJWlBPRF9RVUlaX0FUVEVNUFQiIHZhbHVlPSJRdWl6IEF0dGVtcHQ6Ii8+DQoJCTx1aXRleHQgbmFtZT0iUVVJWlBPRF9RVUlaX0FUVEVNUFRfVkFMVUUiIHZhbHVlPSIlbiBvZiAldCIvPg0KCQk8dWl0ZXh0IG5hbWU9IlFVSVpQT0RfUVVJWl9TQ09SRSIgdmFsdWU9IlNjb3JlZDoiLz4NCgkJPHVpdGV4dCBuYW1lPSJRVUlaUE9EX1FVSVpfUEFTU1NDT1JFIiB2YWx1ZT0iUGFzc2luZyBTY29yZToiLz4NCgkJPHVpdGV4dCBuYW1lPSJRVUlaUE9EX1FVSVpfTUFYU0NPUkUiIHZhbHVlPSJNYXggU2NvcmU6Ii8+DQoJCTx1aXRleHQgbmFtZT0iUVVJWlBPRF9RVUVTQVRNUFRfU1RSIiB2YWx1ZT0iQXR0ZW1wdDogJW4gb2YgJXQiLz4NCgkJPHVpdGV4dCBuYW1lPSJRVUlaUE9EX1FVRVNUWVBFX1NUUiIgdmFsdWU9IlR5cGU6ICVzIi8+DQoJCTx1aXRleHQgbmFtZT0iUVVJWlBPRF9RVUVTVFlQRV9HUkQiIHZhbHVlPSJHcmFkZWQiLz4NCgkJPHVpdGV4dCBuYW1lPSJRVUlaUE9EX1FVRVNUWVBFX1NWWSIgdmFsdWU9IlN1cnZleSIvPg0KCQk8dWl0ZXh0IG5hbWU9IlFVSVpQT0RfUVVJWkFUTVBUX0lORiIgdmFsdWU9IkluZmluaXRlIi8+DQoJCTx1aXRleHQgbmFtZT0iUVVJWlBPRF9RVUVTQVRNUFRfSU5GIiB2YWx1ZT0iSW5maW5pdGUiLz4NCgkJPHVpdGV4dCBuYW1lPSJXQVJOSU5HTVNHX1lFU1NUUklORyIgdmFsdWU9IlllcyIvPg0KCQk8dWl0ZXh0IG5hbWU9IldBUk5JTkdNU0dfTk9TVFJJTkciIHZhbHVlPSJObyIvPg0KCQk8dWl0ZXh0IG5hbWU9IldBUk5JTkdNU0dfVElUTEVTVFJJTkciIHZhbHVlPSJRdWl6IE5hdmlnYXRpb24gV2FybmluZyIvPg0KCQk8dWl0ZXh0IG5hbWU9IldBUk5JTkdNU0dfTVNHU1RSSU5HIiB2YWx1ZT0iVGhlcmUgYXJlIHVuLWF0dGVtcHRlZCBxdWVzdGlvbnMgaW4gdGhpcyBRdWl6LiYjeEE7JiN4QTtDbGlja2luZyBZZXMgd2lsbCB0YWtlIHlvdSBvdXQgb2YgdGhlIFF1aXouIENsaWNrIE5vIHRvIGNvbnRpbnVlIHRoZSBRdWl6LiIvPg0KCQk8dWl0ZXh0IG5hbWU9IklORk9STUFUSU9OX0gyNjRfRkxBU0hQTEFZRVIiIHZhbHVlPSJUaGUgY3VycmVudCB2ZXJzaW9uIG9mIEZsYXNoIFBsYXllciBpbnN0YWxsZWQgb24geW91ciBtYWNoaW5lIGRvZXMgbm90IHN1cHBvcnQgdGhpcyB2aWRlby4gQ2xpY2sgb24gdGhlIHZpZGVvIGFyZWEgdG8gZG93bmxvYWQgdGhlIGxhdGVzdC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DQoJCTx1aXRleHQgbmFtZT0iRE9DV1JBUF9NU0ciIHZhbHVlPSJTYXZlIHRvIE15IENvbXB1dGVyIi8+DQoJCTx1aXRleHQgbmFtZT0iRE9DV1JBUF9QUk9NUFQiIHZhbHVlPSJDbGljayB0byBEb3dubG9hZCIvPg0KCTwvbGFuZ3VhZ2U+DQoJPGxhbmd1YWdlIGlkPSJkZ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Gb2xpZSAlbiIvPg0KCQk8IS0tIHN1YnN0aXR1dGlvbjogJW4gPT0gc2xpZGUgbnVtYmVyIC0tPg0KCQk8IS0tIHN1YnN0aXR1dGlvbjogJXQgPT0gdG90YWwgc2xpZGUgY291bnQgLS0+DQoJCTx1aXRleHQgbmFtZT0iU0NSVUJCQVJTVEFUVVNfU0xJREVJTkZPIiB2YWx1ZT0iRm9saWUgJW4gLyAldCB8ICIvPg0KCQk8dWl0ZXh0IG5hbWU9IlNDUlVCQkFSU1RBVFVTX1NUT1BQRUQiIHZhbHVlPSJCZWVuZGV0Ii8+DQoJCTx1aXRleHQgbmFtZT0iU0NSVUJCQVJTVEFUVVNfUExBWUlORyIgdmFsdWU9IldpZWRlcmdhYmUiLz4NCgkJPHVpdGV4dCBuYW1lPSJTQ1JVQkJBUlNUQVRVU19OT0FVRElPIiB2YWx1ZT0iS2VpbiBBdWRpbyIvPg0KCQk8dWl0ZXh0IG5hbWU9IlNDUlVCQkFSU1RBVFVTX1ZJRFBMQVlJTkciIHZhbHVlPSJWaWRlbyB3aXJkIGFiZ2VzcGllbHQiLz4NCgkJPHVpdGV4dCBuYW1lPSJTQ1JVQkJBUlNUQVRVU19MT0FESU5HIiB2YWx1ZT0iTGFkZW4iLz4NCgkJPHVpdGV4dCBuYW1lPSJTQ1JVQkJBUlNUQVRVU19CVUZGRVJJTkciIHZhbHVlPSJQdWZmZXJuIi8+DQoJCTx1aXRleHQgbmFtZT0iU0NSVUJCQVJTVEFUVVNfUVVFU1RJT04iIHZhbHVlPSJGcmFnZSBiZWFudHdvcnRlbiIvPg0KCQk8dWl0ZXh0IG5hbWU9IlNDUlVCQkFSU1RBVFVTX1JFVklFV1FVSVoiIHZhbHVlPSJOb2NobWFscyBkdXJjaHNlaGVuIi8+DQoJCTwhLS0gc3Vic3RpdHV0aW9uOiAlbSA9PSBtaW51dGVzIHJlbWFpbmluZyAtLT4NCgkJPCEtLSBzdWJzdGl0dXRpb246ICVzID09IHNlY29uZHMgcmVtYWluaW5nIC0tPg0KCQk8dWl0ZXh0IG5hbWU9IkVMQVBTRUQiIHZhbHVlPSJSZXN0ZGF1ZXI6ICVtIE1pbnV0ZW4gJXMgU2VrdW5kZW4iLz4NCgkJPHVpdGV4dCBuYW1lPSJOT1RGT1VORCIgdmFsdWU9Ik5pY2h0cyBnZWZ1bmRlbiIvPg0KCQk8dWl0ZXh0IG5hbWU9IkFUVEFDSE1FTlRTIiB2YWx1ZT0iQW5sYWdlbiIvPg0KCQk8IS0tIHN1YnN0aXR1dGlvbjogJXAgPT0gY3VycmVudCBzcGVha2VyJ3MgdGl0bGUgLS0+DQoJCTx1aXRleHQgbmFtZT0iQklPV0lOX1RJVExFIiB2YWx1ZT0iU3ByZWNoZXI6ICVwIi8+DQoJCTx1aXRleHQgbmFtZT0iQklPQlROX1RJVExFIiB2YWx1ZT0iU3ByZWNoZXIiLz4NCgkJPHVpdGV4dCBuYW1lPSJESVZJREVSQlROX1RJVExFIiB2YWx1ZT0ifCIvPg0KCQk8dWl0ZXh0IG5hbWU9IkNPTlRBQ1RCVE5fVElUTEUiIHZhbHVlPSJLb250YWt0Ii8+DQoJCTx1aXRleHQgbmFtZT0iVEFCX1FVSVoiIHZhbHVlPSJRdWl6Ii8+DQoJCTx1aXRleHQgbmFtZT0iVEFCX09VVExJTkUiIHZhbHVlPSJTdHJ1a3R1ciIvPg0KCQk8dWl0ZXh0IG5hbWU9IlRBQl9USFVNQiIgdmFsdWU9Ik1pbmlhdHVyIi8+DQoJCTx1aXRleHQgbmFtZT0iVEFCX05PVEVTIiB2YWx1ZT0iTm90aXplbiIvPg0KCQk8dWl0ZXh0IG5hbWU9IlRBQl9TRUFSQ0giIHZhbHVlPSJTdWNoZW4iLz4NCgkJPHVpdGV4dCBuYW1lPSJTTElERV9IRUFESU5HIiB2YWx1ZT0iRm9saWVudGl0ZWwiLz4NCgkJPHVpdGV4dCBuYW1lPSJEVVJBVElPTl9IRUFESU5HIiB2YWx1ZT0iRGF1ZXIiLz4NCgkJPHVpdGV4dCBuYW1lPSJTRUFSQ0hfSEVBRElORyIgdmFsdWU9IlRleHQgc3VjaGVuOiIvPg0KCQk8dWl0ZXh0IG5hbWU9IlRIVU1CX0hFQURJTkciIHZhbHVlPSJGb2xpZSIvPg0KCQk8dWl0ZXh0IG5hbWU9IlRIVU1CX0lORk8iIHZhbHVlPSJGb2xpZW50aXRlbC9EYXVlciIvPg0KCQk8dWl0ZXh0IG5hbWU9IkFUVEFDSE5BTUVfSEVBRElORyIgdmFsdWU9IkRhdGVpbmFtZSIvPg0KCQk8dWl0ZXh0IG5hbWU9IkFUVEFDSFNJWkVfSEVBRElORyIgdmFsdWU9Ikdyw7bDn2UiLz4NCgkJPHVpdGV4dCBuYW1lPSJTTElERV9OT1RFUyIgdmFsdWU9IkZvbGllbm5vdGl6ZW4iLz4NCgkJPCEtLXF1aXogcG9kIGFuZCBtZXNzYWdlIGJveCB0ZXh0cy0tPg0KCQk8dWl0ZXh0IG5hbWU9IlFVSVpQT0RfUVVJWl9BVFRFTVBUIiB2YWx1ZT0iUXVpenZlcnN1Y2g6Ii8+DQoJCTx1aXRleHQgbmFtZT0iUVVJWlBPRF9RVUlaX0FUVEVNUFRfVkFMVUUiIHZhbHVlPSIlbiB2b24gJXQiLz4NCgkJPHVpdGV4dCBuYW1lPSJRVUlaUE9EX1FVSVpfU0NPUkUiIHZhbHVlPSJFcnJlaWNodDoiLz4NCgkJPHVpdGV4dCBuYW1lPSJRVUlaUE9EX1FVSVpfUEFTU1NDT1JFIiB2YWx1ZT0iTWluZGVzdHB1bmt0emFobDoiLz4NCgkJPHVpdGV4dCBuYW1lPSJRVUlaUE9EX1FVSVpfTUFYU0NPUkUiIHZhbHVlPSJNYXhpbWFsZSBQdW5rdHphaGw6Ii8+DQoJCTx1aXRleHQgbmFtZT0iUVVJWlBPRF9RVUVTQVRNUFRfU1RSIiB2YWx1ZT0iVmVyc3VjaDogJW4gdm9uICV0Ii8+DQoJCTx1aXRleHQgbmFtZT0iUVVJWlBPRF9RVUVTVFlQRV9TVFIiIHZhbHVlPSJUeXA6ICVzIi8+DQoJCTx1aXRleHQgbmFtZT0iUVVJWlBPRF9RVUVTVFlQRV9HUkQiIHZhbHVlPSJCZXdlcnRldCIvPg0KCQk8dWl0ZXh0IG5hbWU9IlFVSVpQT0RfUVVFU1RZUEVfU1ZZIiB2YWx1ZT0iVW1mcmFnZSIvPg0KCQk8dWl0ZXh0IG5hbWU9IlFVSVpQT0RfUVVJWkFUTVBUX0lORiIgdmFsdWU9IlVuZW5kbGljaCIvPg0KCQk8dWl0ZXh0IG5hbWU9IlFVSVpQT0RfUVVFU0FUTVBUX0lORiIgdmFsdWU9IlVuZW5kbGljaCIvPg0KCQk8dWl0ZXh0IG5hbWU9IldBUk5JTkdNU0dfWUVTU1RSSU5HIiB2YWx1ZT0iSmEiLz4NCgkJPHVpdGV4dCBuYW1lPSJXQVJOSU5HTVNHX05PU1RSSU5HIiB2YWx1ZT0iTmVpbiIvPg0KCQk8dWl0ZXh0IG5hbWU9IldBUk5JTkdNU0dfVElUTEVTVFJJTkciIHZhbHVlPSJRdWl6bmF2aWdhdGlvbnN3YXJudW5nIi8+DQoJCTx1aXRleHQgbmFtZT0iV0FSTklOR01TR19NU0dTVFJJTkciIHZhbHVlPSJJbiBkaWVzZW0gUXVpeiBnaWJ0IGVzIHVuYmVhbnR3b3J0ZXRlIEZyYWdlbi4mI3hBOyYjeEE7V2VubiBTaWUgYXVmICZxdW90O0phJnF1b3Q7IGtsaWNrZW4sIHdpcmQgZGFzIFF1aXogYmVlbmRldC4gS2xpY2tlbiBTaWUgYXVmICZxdW90O05laW4mcXVvdDssIHVtIG1pdCBkZW0gUXVpeiBmb3J0enVmYWhyZW4uIi8+DQoJCTx1aXRleHQgbmFtZT0iSU5GT1JNQVRJT05fSDI2NF9GTEFTSFBMQVlFUiIgdmFsdWU9IkRhcyBWaWRlbyB3aXJkIHZvbiBkZXIgbW9tZW50YW4gYXVmIGRpZXNlbSBDb21wdXRlciBpbnN0YWxsaWVydGVuIFZlcnNpb24gdm9uIEZsYXNoIFBsYXllciBuaWNodCB1bnRlcnN0w7x0enQuIEtsaWNrZW4gU2llIGF1ZiBkZW4gVmlkZW9iZXJlaWNoLCB1bSBkaWUgYWt0dWVsbGUgVmVyc2lvbiB2b24gRmxhc2ggUGxheWVyIGhlcnVudGVyenVs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RGVuIFRlaWxuZWhtZXJuIGRpZSBTZWl0ZW5sZWlzdGUgYW56ZWlnZW4iLz4NCgkJPHVpdGV4dCBuYW1lPSJNVVRFIiB2YWx1ZT0iVG9uIGF1cyIvPg0KCQk8dWl0ZXh0IG5hbWU9IkRPQ1dSQVBfVElUTEUiIHZhbHVlPSJQcmVzZW50ZXItQW5oYW5nIi8+DQoJCTx1aXRleHQgbmFtZT0iRE9DV1JBUF9NU0ciIHZhbHVlPSJBdWYgbWVpbmVtIEFyYmVpdHNwbGF0eiBzcGVpY2hlcm4iLz4NCgkJPHVpdGV4dCBuYW1lPSJET0NXUkFQX1BST01QVCIgdmFsdWU9Ilp1bSBIZXJ1bnRlcmxhZGVuIGtsaWNrZW4iLz4NCgk8L2xhbmd1YWdlPg0KCTxsYW5ndWFnZSBpZD0iZn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DQoJCTx1aXRleHQgbmFtZT0iU0NSVUJCQVJTVEFUVVNfUExBWUlORyIgdmFsdWU9IkxlY3R1cmUiLz4NCgkJPHVpdGV4dCBuYW1lPSJTQ1JVQkJBUlNUQVRVU19OT0FVRElPIiB2YWx1ZT0iUGFzIGRlIHNvbiIvPg0KCQk8dWl0ZXh0IG5hbWU9IlNDUlVCQkFSU1RBVFVTX1ZJRFBMQVlJTkciIHZhbHVlPSJMZWN0dXJlIHZpZMOpbyBlbiBjb3VycyIvPg0KCQk8dWl0ZXh0IG5hbWU9IlNDUlVCQkFSU1RBVFVTX0xPQURJTkciIHZhbHVlPSJDaGFyZ2VtZW50IGVuIGNvdXJzIi8+DQoJCTx1aXRleHQgbmFtZT0iU0NSVUJCQVJTVEFUVVNfQlVGRkVSSU5HIiB2YWx1ZT0iTWlzZSBlbiBtw6ltb2lyZSIvPg0KCQk8dWl0ZXh0IG5hbWU9IlNDUlVCQkFSU1RBVFVTX1FVRVNUSU9OIiB2YWx1ZT0iUsOpcG9uZHJlIMOgIGxhIHF1ZXN0aW9uIi8+DQoJCTx1aXRleHQgbmFtZT0iU0NSVUJCQVJTVEFUVVNfUkVWSUVXUVVJWiIgdmFsdWU9IlLDqXZpc2lvbiBkdSBxdWVzdGlvbm5haXJlIi8+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DQoJCTx1aXRleHQgbmFtZT0iQVRUQUNITUVOVFMiIHZhbHVlPSJQacOoY2VzIGpvaW50ZXMiLz4NCgkJPCEtLSBzdWJzdGl0dXRpb246ICVwID09IGN1cnJlbnQgc3BlYWtlcidzIHRpdGxlIC0tPg0KCQk8dWl0ZXh0IG5hbWU9IkJJT1dJTl9USVRMRSIgdmFsdWU9IkJpbyA6ICVwIi8+DQoJCTx1aXRleHQgbmFtZT0iQklPQlROX1RJVExFIiB2YWx1ZT0iQmlvIDoiLz4NCgkJPHVpdGV4dCBuYW1lPSJESVZJREVSQlROX1RJVExFIiB2YWx1ZT0ifCIvPg0KCQk8dWl0ZXh0IG5hbWU9IkNPTlRBQ1RCVE5fVElUTEUiIHZhbHVlPSJDb250YWN0Ii8+DQoJCTx1aXRleHQgbmFtZT0iVEFCX1FVSVoiIHZhbHVlPSJRdWl6Ii8+DQoJCTx1aXRleHQgbmFtZT0iVEFCX09VVExJTkUiIHZhbHVlPSJQbGFuIi8+DQoJCTx1aXRleHQgbmFtZT0iVEFCX1RIVU1CIiB2YWx1ZT0iRGlhcG9zIi8+DQoJCTx1aXRleHQgbmFtZT0iVEFCX05PVEVTIiB2YWx1ZT0iTm90ZXMiLz4NCgkJPHVpdGV4dCBuYW1lPSJUQUJfU0VBUkNIIiB2YWx1ZT0iUmVjaGVyY2hlIi8+DQoJCTx1aXRleHQgbmFtZT0iU0xJREVfSEVBRElORyIgdmFsdWU9IlRpdHJlIGRlIGxhIGRpYXBvc2l0aXZlIi8+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DQoJCTx1aXRleHQgbmFtZT0iQVRUQUNITkFNRV9IRUFESU5HIiB2YWx1ZT0iTm9tIGRlIGZpY2hpZXIiLz4NCgkJPHVpdGV4dCBuYW1lPSJBVFRBQ0hTSVpFX0hFQURJTkciIHZhbHVlPSJUYWlsbGUiLz4NCgkJPHVpdGV4dCBuYW1lPSJTTElERV9OT1RFUyIgdmFsdWU9IkNvbW1lbnRhaXJlcyBkZXMgZGlhcG9zaXRpdmVzIi8+DQoJCTwhLS1xdWl6IHBvZCBhbmQgbWVzc2FnZSBib3ggdGV4dHMtLT4NCgkJPHVpdGV4dCBuYW1lPSJRVUlaUE9EX1FVSVpfQVRURU1QVCIgdmFsdWU9IlRlbnRhdGl2ZSBkZSBxdWVzdGlvbm5haXJlIDoiLz4NCgkJPHVpdGV4dCBuYW1lPSJRVUlaUE9EX1FVSVpfQVRURU1QVF9WQUxVRSIgdmFsdWU9IiVuIHN1ciAldCIvPg0KCQk8dWl0ZXh0IG5hbWU9IlFVSVpQT0RfUVVJWl9TQ09SRSIgdmFsdWU9Ik5vdGUgb2J0ZW51ZSA6Ii8+DQoJCTx1aXRleHQgbmFtZT0iUVVJWlBPRF9RVUlaX1BBU1NTQ09SRSIgdmFsdWU9Ik5vdGUgZCdhZG1pc3NpYmlsaXTDqcKgOiIvPg0KCQk8dWl0ZXh0IG5hbWU9IlFVSVpQT0RfUVVJWl9NQVhTQ09SRSIgdmFsdWU9Ik5vdGUgbWF4aW1hbGUgOiIvPg0KCQk8dWl0ZXh0IG5hbWU9IlFVSVpQT0RfUVVFU0FUTVBUX1NUUiIgdmFsdWU9IlRlbnRhdGl2ZSA6ICVuIHN1ciAldCIvPg0KCQk8dWl0ZXh0IG5hbWU9IlFVSVpQT0RfUVVFU1RZUEVfU1RSIiB2YWx1ZT0iVHlwZTogJXMiLz4NCgkJPHVpdGV4dCBuYW1lPSJRVUlaUE9EX1FVRVNUWVBFX0dSRCIgdmFsdWU9Ik5vdMOpIi8+DQoJCTx1aXRleHQgbmFtZT0iUVVJWlBPRF9RVUVTVFlQRV9TVlkiIHZhbHVlPSJFbnF1w6p0ZSIvPg0KCQk8dWl0ZXh0IG5hbWU9IlFVSVpQT0RfUVVJWkFUTVBUX0lORiIgdmFsdWU9IklsbGltaXTDqSIvPg0KCQk8dWl0ZXh0IG5hbWU9IlFVSVpQT0RfUVVFU0FUTVBUX0lORiIgdmFsdWU9IklsbGltaXTDqSIvPg0KCQk8dWl0ZXh0IG5hbWU9IldBUk5JTkdNU0dfWUVTU1RSSU5HIiB2YWx1ZT0iT3VpIi8+DQoJCTx1aXRleHQgbmFtZT0iV0FSTklOR01TR19OT1NUUklORyIgdmFsdWU9Ik5vbiIvPg0KCQk8dWl0ZXh0IG5hbWU9IldBUk5JTkdNU0dfVElUTEVTVFJJTkciIHZhbHVlPSJBdmVydGlzc2VtZW50IGRlIG5hdmlnYXRpb24gZHUgcXVlc3Rpb25uYWlyZSIvPg0KCQk8dWl0ZXh0IG5hbWU9IldBUk5JTkdNU0dfTVNHU1RSSU5HIiB2YWx1ZT0iVm91cyBuJ2F2ZXogcGFzIHLDqXBvbmR1IMOgIGNlcnRhaW5lcyBxdWVzdGlvbnMgZGUgY2UgcXVlc3Rpb25uYWlyZS4mI3hBOyYjeEE7U2kgdm91cyBjbGlxdWV6IHN1ciBPdWksIHZvdXMgcXVpdHRlcmV6IGxlIHF1ZXN0aW9ubmFpcmUuIENsaXF1ZXogc3VyIE5vbiBwb3VyIGNvbnRpbnVlciBsZSBxdWVzdGlvbm5haXJlLiIvPg0KCQk8dWl0ZXh0IG5hbWU9IklORk9STUFUSU9OX0gyNjRfRkxBU0hQTEFZRVIiIHZhbHVlPSJMYSB2ZXJzaW9uIGRlIEZsYXNoIFBsYXllciBhY3R1ZWxsZW1lbnQgaW5zdGFsbMOpZSBzdXIgdm90cmUgbWFjaGluZSBuZSBwcmVuZCBwYXMgZW4gY2hhcmdlIGNlIHR5cGUgZGUgdmlkw6lvLiBDbGlxdWV6IHN1ciBsYSB6b25lIHZpZMOpbyBwb3VyIHTDqWzDqWNoYXJnZXIgbGEgZGVybmnDqHJlIHZlcnNpb24gZGU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250cmVyIGwnZW5jYWRyw6kgYXV4IHBhcnRpY2lwYW50cyIvPg0KCQk8dWl0ZXh0IG5hbWU9Ik1VVEUiIHZhbHVlPSJNdWV0Ii8+DQoJCTx1aXRleHQgbmFtZT0iRE9DV1JBUF9USVRMRSIgdmFsdWU9IlBpw6hjZSBqb2ludGUgUHJlc2VudGVyIi8+DQoJCTx1aXRleHQgbmFtZT0iRE9DV1JBUF9NU0ciIHZhbHVlPSJFbnJlZ2lzdHJlciBzdXIgbW9uIG9yZGluYXRldXIiLz4NCgkJPHVpdGV4dCBuYW1lPSJET0NXUkFQX1BST01QVCIgdmFsdWU9IkNsaXF1ZXIgcG91ciB0w6lsw6ljaGFyZ2VyIi8+DQoJPC9sYW5ndWFnZT4NCgk8bGFuZ3VhZ2UgaWQ9Imph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A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jgrnjg6njgqTjg4kgOiAlbiIvPg0KCQk8IS0tIHN1YnN0aXR1dGlvbjogJW4gPT0gc2xpZGUgbnVtYmVyIC0tPg0KCQk8IS0tIHN1YnN0aXR1dGlvbjogJXQgPT0gdG90YWwgc2xpZGUgY291bnQgLS0+DQoJCTx1aXRleHQgbmFtZT0iU0NSVUJCQVJTVEFUVVNfU0xJREVJTkZPIiB2YWx1ZT0i44K544Op44Kk44OJIDogJW4gLyAldCB8ICIvPg0KCQk8dWl0ZXh0IG5hbWU9IlNDUlVCQkFSU1RBVFVTX1NUT1BQRUQiIHZhbHVlPSLlgZzmraIiLz4NCgkJPHVpdGV4dCBuYW1lPSJTQ1JVQkJBUlNUQVRVU19QTEFZSU5HIiB2YWx1ZT0i5YaN55Sf5LitIi8+DQoJCTx1aXRleHQgbmFtZT0iU0NSVUJCQVJTVEFUVVNfTk9BVURJTyIgdmFsdWU9Iumfs+WjsOOBquOBlyIvPg0KCQk8dWl0ZXh0IG5hbWU9IlNDUlVCQkFSU1RBVFVTX1ZJRFBMQVlJTkciIHZhbHVlPSLjg5Pjg4fjgqrlho3nlJ/kuK0iLz4NCgkJPHVpdGV4dCBuYW1lPSJTQ1JVQkJBUlNUQVRVU19MT0FESU5HIiB2YWx1ZT0i44Ot44O844OJ5LitIi8+DQoJCTx1aXRleHQgbmFtZT0iU0NSVUJCQVJTVEFUVVNfQlVGRkVSSU5HIiB2YWx1ZT0i44OQ44OD44OV44Kh5LitIi8+DQoJCTx1aXRleHQgbmFtZT0iU0NSVUJCQVJTVEFUVVNfUVVFU1RJT04iIHZhbHVlPSLos6rllY/jgavnrZTjgYjjgabkuIvjgZXjgYQiLz4NCgkJPHVpdGV4dCBuYW1lPSJTQ1JVQkJBUlNUQVRVU19SRVZJRVdRVUlaIiB2YWx1ZT0i44Kv44Kk44K644KS44Os44OT44Ol44O844GX44Gm44GE44G+44GZIi8+DQoJCTwhLS0gc3Vic3RpdHV0aW9uOiAlbSA9PSBtaW51dGVzIHJlbWFpbmluZyAtLT4NCgkJPCEtLSBzdWJzdGl0dXRpb246ICVzID09IHNlY29uZHMgcmVtYWluaW5nIC0tPg0KCQk8dWl0ZXh0IG5hbWU9IkVMQVBTRUQiIHZhbHVlPSLmrovjgoogOiAlbSDliIYgJXMg56eSIi8+DQoJCTx1aXRleHQgbmFtZT0iTk9URk9VTkQiIHZhbHVlPSLkvZXjgoLopovjgaTjgYvjgorjgb7jgZvjgpMiLz4NCgkJPHVpdGV4dCBuYW1lPSJBVFRBQ0hNRU5UUyIgdmFsdWU9Iua3u+S7mCIvPg0KCQk8IS0tIHN1YnN0aXR1dGlvbjogJXAgPT0gY3VycmVudCBzcGVha2VyJ3MgdGl0bGUgLS0+DQoJCTx1aXRleHQgbmFtZT0iQklPV0lOX1RJVExFIiB2YWx1ZT0i57WM5q20IDogJXAiLz4NCgkJPHVpdGV4dCBuYW1lPSJCSU9CVE5fVElUTEUiIHZhbHVlPSLntYzmrbQiLz4NCgkJPHVpdGV4dCBuYW1lPSJESVZJREVSQlROX1RJVExFIiB2YWx1ZT0ifCIvPg0KCQk8dWl0ZXh0IG5hbWU9IkNPTlRBQ1RCVE5fVElUTEUiIHZhbHVlPSLjgYrllY/jgYTlkIjjgo/jgZsiLz4NCgkJPHVpdGV4dCBuYW1lPSJUQUJfUVVJWiIgdmFsdWU9IuOCr+OCpOOCuiIvPg0KCQk8dWl0ZXh0IG5hbWU9IlRBQl9PVVRMSU5FIiB2YWx1ZT0i44Ki44Km44OI44Op44Kk44OzIi8+DQoJCTx1aXRleHQgbmFtZT0iVEFCX1RIVU1CIiB2YWx1ZT0i44K144Og44ON44O844OrIi8+DQoJCTx1aXRleHQgbmFtZT0iVEFCX05PVEVTIiB2YWx1ZT0i44OO44O844OIIi8+DQoJCTx1aXRleHQgbmFtZT0iVEFCX1NFQVJDSCIgdmFsdWU9IuaknOe0oiIvPg0KCQk8dWl0ZXh0IG5hbWU9IlNMSURFX0hFQURJTkciIHZhbHVlPSLjgrnjg6njgqTjg4njgr/jgqTjg4jjg6siLz4NCgkJPHVpdGV4dCBuYW1lPSJEVVJBVElPTl9IRUFESU5HIiB2YWx1ZT0i6ZW344GVIi8+DQoJCTx1aXRleHQgbmFtZT0iU0VBUkNIX0hFQURJTkciIHZhbHVlPSLmpJzntKLjgZnjgovjg4bjgq3jgrnjg4ggOiAiLz4NCgkJPHVpdGV4dCBuYW1lPSJUSFVNQl9IRUFESU5HIiB2YWx1ZT0i44K544Op44Kk44OJIi8+DQoJCTx1aXRleHQgbmFtZT0iVEhVTUJfSU5GTyIgdmFsdWU9IuOCueODqeOCpOODieOCv+OCpOODiOODqyAvIOmVt+OBlSIvPg0KCQk8dWl0ZXh0IG5hbWU9IkFUVEFDSE5BTUVfSEVBRElORyIgdmFsdWU9IuODleOCoeOCpOODq+WQjSIvPg0KCQk8dWl0ZXh0IG5hbWU9IkFUVEFDSFNJWkVfSEVBRElORyIgdmFsdWU9IuOCteOCpOOCuiIvPg0KCQk8dWl0ZXh0IG5hbWU9IlNMSURFX05PVEVTIiB2YWx1ZT0i44K544Op44Kk44OJ44OO44O844OIIi8+DQoJCTwhLS1xdWl6IHBvZCBhbmQgbWVzc2FnZSBib3ggdGV4dHMtLT4NCgkJPHVpdGV4dCBuYW1lPSJRVUlaUE9EX1FVSVpfQVRURU1QVCIgdmFsdWU9IuOCr+OCpOOCuuippuihjOWbnuaVsCA6ICIvPg0KCQk8dWl0ZXh0IG5hbWU9IlFVSVpQT0RfUVVJWl9BVFRFTVBUX1ZBTFVFIiB2YWx1ZT0iJW4gLyAldCIvPg0KCQk8dWl0ZXh0IG5hbWU9IlFVSVpQT0RfUVVJWl9TQ09SRSIgdmFsdWU9IuOCueOCs+OCoiA6ICIvPg0KCQk8dWl0ZXh0IG5hbWU9IlFVSVpQT0RfUVVJWl9QQVNTU0NPUkUiIHZhbHVlPSLlkIjmoLzngrkgOiIvPg0KCQk8dWl0ZXh0IG5hbWU9IlFVSVpQT0RfUVVJWl9NQVhTQ09SRSIgdmFsdWU9IuacgOmrmOW+l+eCuSA6ICIvPg0KCQk8dWl0ZXh0IG5hbWU9IlFVSVpQT0RfUVVFU0FUTVBUX1NUUiIgdmFsdWU9IuippuihjOWbnuaVsCA6ICVuIC8gJXQiLz4NCgkJPHVpdGV4dCBuYW1lPSJRVUlaUE9EX1FVRVNUWVBFX1NUUiIgdmFsdWU9IuOCv+OCpOODlyA6ICVzIi8+DQoJCTx1aXRleHQgbmFtZT0iUVVJWlBPRF9RVUVTVFlQRV9HUkQiIHZhbHVlPSLoqZXkvqEiLz4NCgkJPHVpdGV4dCBuYW1lPSJRVUlaUE9EX1FVRVNUWVBFX1NWWSIgdmFsdWU9IuOCouODs+OCseODvOODiCIvPg0KCQk8dWl0ZXh0IG5hbWU9IlFVSVpQT0RfUVVJWkFUTVBUX0lORiIgdmFsdWU9IueEoeWItumZkCIvPg0KCQk8dWl0ZXh0IG5hbWU9IlFVSVpQT0RfUVVFU0FUTVBUX0lORiIgdmFsdWU9IueEoeWItumZkCIvPg0KCQk8dWl0ZXh0IG5hbWU9IldBUk5JTkdNU0dfWUVTU1RSSU5HIiB2YWx1ZT0i44Gv44GEIi8+DQoJCTx1aXRleHQgbmFtZT0iV0FSTklOR01TR19OT1NUUklORyIgdmFsdWU9IuOBhOOBhOOBiCIvPg0KCQk8dWl0ZXh0IG5hbWU9IldBUk5JTkdNU0dfVElUTEVTVFJJTkciIHZhbHVlPSLjgq/jgqTjgrrjga7jg4rjg5PjgrLjg7zjgrfjg6fjg7PjgavplqLjgZnjgovorablkYoiLz4NCgkJPHVpdGV4dCBuYW1lPSJXQVJOSU5HTVNHX01TR1NUUklORyIgdmFsdWU9IuOBk+OBruOCr+OCpOOCuuOBq+OBr+OAgeOBvuOBoOino+etlOOBl+OBpuOBhOOBquOBhOizquWVj+OBjOOBguOCiuOBvuOBmeOAgiYjeEE7JiN4QTsg44Kv44Kk44K644KS57WC5LqG44GZ44KL44Gr44Gv44CB44CM44Gv44GE44CN44KS44Kv44Oq44OD44Kv44GX44G+44GZ44CC44Kv44Kk44K644KS57aa6KGM44GZ44KL44Gr44Gv44CB44CM44GE44GE44GI44CN44KS44Kv44Oq44OD44Kv44GX44G+44GZ44CCIi8+DQoJCTx1aXRleHQgbmFtZT0iSU5GT1JNQVRJT05fSDI2NF9GTEFTSFBMQVlFUiIgdmFsdWU9IuOBiuS9v+OBhOOBruOCs+ODs+ODlOODpeODvOOCv+OBq+ePvuWcqOOCpOODs+OCueODiOODvOODq+OBleOCjOOBpuOBhOOCiyBGbGFzaCBQbGF5ZXIg44Gu44OQ44O844K444On44Oz44Gv44CB44GT44Gu44OT44OH44Kq44KS44K144Od44O844OI44GX44Gm44GE44G+44Gb44KT44CC5pyA5paw44GuIEZsYXNoIFBsYXllciDjgpLjg4Djgqbjg7Pjg63jg7zjg4njgZnjgovjgavjga/jgIHjg5Pjg4fjgqrpoJjln5/jgpLjgq/jg6rjg4Pjgq/jgZfjgabjgY/jgaDjgZXjgYT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44K144Kk44OJ44OQ44O844KS5Y+C5Yqg6ICF44Gr6KaL44Gb44KLIi8+DQoJCTx1aXRleHQgbmFtZT0iTVVURSIgdmFsdWU9IuODn+ODpeODvOODiCIvPg0KCQk8dWl0ZXh0IG5hbWU9IkRPQ1dSQVBfVElUTEUiIHZhbHVlPSJQcmVzZW50ZXIg5re75LuY44OV44Kh44Kk44OrIi8+DQoJCTx1aXRleHQgbmFtZT0iRE9DV1JBUF9NU0ciIHZhbHVlPSLjg57jgqTjgrPjg7Pjg5Tjg6Xjg7zjgr/jgavkv53lrZgiLz4NCgkJPHVpdGV4dCBuYW1lPSJET0NXUkFQX1BST01QVCIgdmFsdWU9IuOCr+ODquODg+OCr+OBl+OBpuODgOOCpuODs+ODreODvOODiSIvPg0KCTwvbGFuZ3VhZ2U+DQoJPGxhbmd1YWdlIGlkPSJrbyI+DQoJCTwhLS0gZm9ybWF0IGZvciB1aWZvbnQgdmFsdWUgaXMgImZvbnQsc2l6ZSxpc2JvbGQsaXNpdGFsaWMsaXNzaGFkb3dlZCIgLS0+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DQoJCTx1aWZvbnQgbmFtZT0iRk9OVF9FTEFQU0VEVElNRSIgdmFsdWU9IlZlcmRhbmEsMTEsdHJ1ZSxmYWxzZSxmYWxzZSIvPg0KCQk8dWlmb250IG5hbWU9IkZPTlRfVVRJTFNNRU5VIiB2YWx1ZT0iVmVyZGFuYSw5LHRydWUsZmFsc2UsZmFsc2UiLz4NCgkJPHVpZm9udCBuYW1lPSJGT05UX1RBQlMiIHZhbHVlPSJWZXJkYW5hLDExLGZhbHNlLGZhbHNlLGZhbHNlIi8+DQoJCTx1aWZvbnQgbmFtZT0iRk9OVF9QUkVTRU5UQVRJT05OQU1FIiB2YWx1ZT0iVmVyZGFuYSwxNSxmYWxzZSxmYWxzZSx0cnVlIi8+DQoJCTx1aWZvbnQgbmFtZT0iRk9OVF9QUkVTRU5URVJOQU1FIiB2YWx1ZT0iVmVyZGFuYSwxNSx0cnVlLGZhbHNlLHRydWUiLz4NCgkJPHVpZm9udCBuYW1lPSJGT05UX1BSRVNFTlRFUlRJVExFIiB2YWx1ZT0iVmVyZGFuYSwxMSxmYWxzZSxmYWxzZSx0cnVlIi8+DQoJCTx1aWZvbnQgbmFtZT0iRk9OVF9CSU9CVE4iIHZhbHVlPSJWZXJkYW5hLDEx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MTEsZmFsc2UsZmFsc2UsdHJ1ZSIvPg0KCQk8dWlmb250IG5hbWU9IkZPTlRfQklPV0lOIiB2YWx1ZT0iVmVyZGFuYSwxMSxmYWxzZSxmYWxzZSxmYWxzZSIvPg0KCQk8dWlmb250IG5hbWU9IkZPTlRfTElTVEhFQURJTkciIHZhbHVlPSJWZXJkYW5hLDExLGZhbHNlLGZhbHNlLGZhbHNlIi8+DQoJCTx1aWZvbnQgbmFtZT0iRk9OVF9XSU5USVRMRSIgdmFsdWU9IlZlcmRhbmEsMTE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7Iqs65287J2065OcICVuIi8+DQoJCTwhLS0gc3Vic3RpdHV0aW9uOiAlbiA9PSBzbGlkZSBudW1iZXIgLS0+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DQoJCTx1aXRleHQgbmFtZT0iU0NSVUJCQVJTVEFUVVNfTk9BVURJTyIgdmFsdWU9IuyYpOuUlOyYpCDsl4bsnYwiLz4NCgkJPHVpdGV4dCBuYW1lPSJTQ1JVQkJBUlNUQVRVU19WSURQTEFZSU5HIiB2YWx1ZT0i67mE65SU7JikIOyerOyDnSDspJEiLz4NCgkJPHVpdGV4dCBuYW1lPSJTQ1JVQkJBUlNUQVRVU19MT0FESU5HIiB2YWx1ZT0i66Gc65SpIi8+DQoJCTx1aXRleHQgbmFtZT0iU0NSVUJCQVJTVEFUVVNfQlVGRkVSSU5HIiB2YWx1ZT0i67KE7Y2866eBIi8+DQoJCTx1aXRleHQgbmFtZT0iU0NSVUJCQVJTVEFUVVNfUVVFU1RJT04iIHZhbHVlPSLsp4jrrLjsl5Ag64u17ZWY6riwIi8+DQoJCTx1aXRleHQgbmFtZT0iU0NSVUJCQVJTVEFUVVNfUkVWSUVXUVVJWiIgdmFsdWU9IuyniOusuCDri6Tsi5zrs7TquLAiLz4NCgkJPCEtLSBzdWJzdGl0dXRpb246ICVtID09IG1pbnV0ZXMgcmVtYWluaW5nIC0tPg0KCQk8IS0tIHN1YnN0aXR1dGlvbjogJXMgPT0gc2Vjb25kcyByZW1haW5pbmcgLS0+DQoJCTx1aXRleHQgbmFtZT0iRUxBUFNFRCIgdmFsdWU9IiVt67aEICVz7LSIIOuCqOydjCIvPg0KCQk8dWl0ZXh0IG5hbWU9Ik5PVEZPVU5EIiB2YWx1ZT0i7JeG7J2MIi8+DQoJCTx1aXRleHQgbmFtZT0iQVRUQUNITUVOVFMiIHZhbHVlPSLssqjrtoAg7YyM7J28Ii8+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UVVJWiIgdmFsdWU9Iu2AtOymiCIvPg0KCQk8dWl0ZXh0IG5hbWU9IlRBQl9PVVRMSU5FIiB2YWx1ZT0i6rCc7JqUIi8+DQoJCTx1aXRleHQgbmFtZT0iVEFCX1RIVU1CIiB2YWx1ZT0i7LaV7IaM7YyQIi8+DQoJCTx1aXRleHQgbmFtZT0iVEFCX05PVEVTIiB2YWx1ZT0i64W47Yq4Ii8+DQoJCTx1aXRleHQgbmFtZT0iVEFCX1NFQVJDSCIgdmFsdWU9IuqygOyDiSIvPg0KCQk8dWl0ZXh0IG5hbWU9IlNMSURFX0hFQURJTkciIHZhbHVlPSLsiqzrnbzsnbTrk5wg7KCc66qpIi8+DQoJCTx1aXRleHQgbmFtZT0iRFVSQVRJT05fSEVBRElORyIgdmFsdWU9IuyerOyDneyLnOqwhCIvPg0KCQk8dWl0ZXh0IG5hbWU9IlNFQVJDSF9IRUFESU5HIiB2YWx1ZT0i7YWN7Iqk7Yq4IOqygOyDiToiLz4NCgkJPHVpdGV4dCBuYW1lPSJUSFVNQl9IRUFESU5HIiB2YWx1ZT0i7Iqs65287J2065OcIi8+DQoJCTx1aXRleHQgbmFtZT0iVEhVTUJfSU5GTyIgdmFsdWU9IuygnOuqqS/snqzsg53si5zqsIQiLz4NCgkJPHVpdGV4dCBuYW1lPSJBVFRBQ0hOQU1FX0hFQURJTkciIHZhbHVlPSLtjIzsnbwg7J2066aEIi8+DQoJCTx1aXRleHQgbmFtZT0iQVRUQUNIU0laRV9IRUFESU5HIiB2YWx1ZT0i7YGs6riwIi8+DQoJCTx1aXRleHQgbmFtZT0iU0xJREVfTk9URVMiIHZhbHVlPSLsiqzrnbzsnbTrk5wg64W47Yq4Ii8+DQoJCTwhLS1xdWl6IHBvZCBhbmQgbWVzc2FnZSBib3ggdGV4dHMtLT4NCgkJPHVpdGV4dCBuYW1lPSJRVUlaUE9EX1FVSVpfQVRURU1QVCIgdmFsdWU9Iu2AtOymiCDsi5zrj4Qg7Zqf7IiYOiIvPg0KCQk8dWl0ZXh0IG5hbWU9IlFVSVpQT0RfUVVJWl9BVFRFTVBUX1ZBTFVFIiB2YWx1ZT0iJW4vJXQiLz4NCgkJPHVpdGV4dCBuYW1lPSJRVUlaUE9EX1FVSVpfU0NPUkUiIHZhbHVlPSLrk53soJA6Ii8+DQoJCTx1aXRleHQgbmFtZT0iUVVJWlBPRF9RVUlaX1BBU1NTQ09SRSIgdmFsdWU9Iu2GteqzvCDsoJDsiJg6Ii8+DQoJCTx1aXRleHQgbmFtZT0iUVVJWlBPRF9RVUlaX01BWFNDT1JFIiB2YWx1ZT0i7LWc6rOgIOygkOyImDoiLz4NCgkJPHVpdGV4dCBuYW1lPSJRVUlaUE9EX1FVRVNBVE1QVF9TVFIiIHZhbHVlPSLsi5zrj4Qg7Zqf7IiYOiAlbi8ldCIvPg0KCQk8dWl0ZXh0IG5hbWU9IlFVSVpQT0RfUVVFU1RZUEVfU1RSIiB2YWx1ZT0i7Jyg7ZiVOiAlcyIvPg0KCQk8dWl0ZXh0IG5hbWU9IlFVSVpQT0RfUVVFU1RZUEVfR1JEIiB2YWx1ZT0i7KCQ7IiYIOunpOq4sOq4sCDsmYTro4wiLz4NCgkJPHVpdGV4dCBuYW1lPSJRVUlaUE9EX1FVRVNUWVBFX1NWWSIgdmFsdWU9IuyEpOusuCDsobDsgqwiLz4NCgkJPHVpdGV4dCBuYW1lPSJRVUlaUE9EX1FVSVpBVE1QVF9JTkYiIHZhbHVlPSLrrLTtlZwiLz4NCgkJPHVpdGV4dCBuYW1lPSJRVUlaUE9EX1FVRVNBVE1QVF9JTkYiIHZhbHVlPSLrrLTtlZwiLz4NCgkJPHVpdGV4dCBuYW1lPSJXQVJOSU5HTVNHX1lFU1NUUklORyIgdmFsdWU9IuyYiCIvPg0KCQk8dWl0ZXh0IG5hbWU9IldBUk5JTkdNU0dfTk9TVFJJTkciIHZhbHVlPSLslYTri4jsmKQiLz4NCgkJPHVpdGV4dCBuYW1lPSJXQVJOSU5HTVNHX1RJVExFU1RSSU5HIiB2YWx1ZT0i7YC07KaIIOuCtOu5hOqyjOydtOyFmCDqsr3qs6AiLz4NCgkJPHVpdGV4dCBuYW1lPSJXQVJOSU5HTVNHX01TR1NUUklORyIgdmFsdWU9IuydtCDtgLTspojsl5DshJwg7Iuc64+E7ZWY7KeAIOyViuydgCDsp4jrrLjsnbQg7J6I7Iq164uI64ukLiYjeEE7JiN4QTvtgLTspojrpbwg7KKF66OM7ZWY66Ck66m0IFvsmIhd66W8IO2BtOumre2VmOqzoCwg7YC07KaI66W8IOqzhOyGje2VmOugpOuptCBb7JWE64uI7JikXeulvCDtgbTrpq3tlZjsi63si5zsmKQuIi8+DQoJCTx1aXRleHQgbmFtZT0iSU5GT1JNQVRJT05fSDI2NF9GTEFTSFBMQVlFUiIgdmFsdWU9IuyLnOyKpO2FnOyXkCDshKTsuZjrkJjslrQg7J6I64qUIO2YhOyerCDrsoTsoITsnZggRmxhc2ggUGxheWVy64qUIOydtCDruYTrlJTsmKTrpbwg7KeA7JuQ7ZWY7KeAIOyViuyKteuLiOuLpC4g7LWc7IugIEZsYXNoIFBsYXllcuulvCDri6TsmrTroZzrk5ztlZjroKTrqbQg67mE65SU7JikIOyYgeyXreydhCDtgbTrpq3tlZjsi63si5zsmKQ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ywuOyXrOyekOyXkOqyjCDshLjroZwg66eJ64yAIOuztOydtOq4sCIvPg0KCQk8dWl0ZXh0IG5hbWU9Ik1VVEUiIHZhbHVlPSLsnYzshozqsbAiLz4NCgkJPHVpdGV4dCBuYW1lPSJET0NXUkFQX1RJVExFIiB2YWx1ZT0iUHJlc2VudGVyIO2MjOydvCDssqjrtoAiLz4NCgkJPHVpdGV4dCBuYW1lPSJET0NXUkFQX01TRyIgdmFsdWU9IuuCtCDsu7Ttk6jthLDsl5Ag7KCA7J6lIi8+DQoJCTx1aXRleHQgbmFtZT0iRE9DV1JBUF9QUk9NUFQiIHZhbHVlPSLtgbTrpq3tlZjsl6wg64uk7Jq066Gc65OcIi8+DQoJPC9sYW5ndWFnZT4NCgk8bGFuZ3VhZ2UgaWQ9ImVz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RldGVuaWRhIi8+DQoJCTx1aXRleHQgbmFtZT0iU0NSVUJCQVJTVEFUVVNfUExBWUlORyIgdmFsdWU9IlJlcHJvZHVjaWVuZG8iLz4NCgkJPHVpdGV4dCBuYW1lPSJTQ1JVQkJBUlNUQVRVU19OT0FVRElPIiB2YWx1ZT0iU2luIHNvbmlkbyIvPg0KCQk8dWl0ZXh0IG5hbWU9IlNDUlVCQkFSU1RBVFVTX1ZJRFBMQVlJTkciIHZhbHVlPSJWw61kZW8gZW4gcmVwcm9kLiIvPg0KCQk8dWl0ZXh0IG5hbWU9IlNDUlVCQkFSU1RBVFVTX0xPQURJTkciIHZhbHVlPSJDYXJnYW5kbyIvPg0KCQk8dWl0ZXh0IG5hbWU9IlNDUlVCQkFSU1RBVFVTX0JVRkZFUklORyIgdmFsdWU9IkFsbWFjZW5hbmRvIGVuIGLDumZlciIvPg0KCQk8dWl0ZXh0IG5hbWU9IlNDUlVCQkFSU1RBVFVTX1FVRVNUSU9OIiB2YWx1ZT0iQ29udGVzdGFyIHByZWd1bnRhIi8+DQoJCTx1aXRleHQgbmFtZT0iU0NSVUJCQVJTVEFUVVNfUkVWSUVXUVVJWiIgdmFsdWU9IlJldmlzYW5kbyBwcnVlYmEiLz4NCgkJPCEtLSBzdWJzdGl0dXRpb246ICVtID09IG1pbnV0ZXMgcmVtYWluaW5nIC0tPg0KCQk8IS0tIHN1YnN0aXR1dGlvbjogJXMgPT0gc2Vjb25kcyByZW1haW5pbmcgLS0+DQoJCTx1aXRleHQgbmFtZT0iRUxBUFNFRCIgdmFsdWU9IiVtIG1pbnV0b3MgJXMgc2VndW5kb3MgcmVzdGFudGVzIi8+DQoJCTx1aXRleHQgbmFtZT0iTk9URk9VTkQiIHZhbHVlPSJObyBzZSBoYSBlbmNvbnRyYWRvIG5hZGEiLz4NCgkJPHVpdGV4dCBuYW1lPSJBVFRBQ0hNRU5UUyIgdmFsdWU9IkFyY2hpdm9zIGFkanVudG9zIi8+DQoJCTwhLS0gc3Vic3RpdHV0aW9uOiAlcCA9PSBjdXJyZW50IHNwZWFrZXIncyB0aXRsZSAtLT4NCgkJPHVpdGV4dCBuYW1lPSJCSU9XSU5fVElUTEUiIHZhbHVlPSJCaW9ncmFmw61hOiAlcCIvPg0KCQk8dWl0ZXh0IG5hbWU9IkJJT0JUTl9USVRMRSIgdmFsdWU9IkJpb2dyYWbDrWEiLz4NCgkJPHVpdGV4dCBuYW1lPSJESVZJREVSQlROX1RJVExFIiB2YWx1ZT0ifCIvPg0KCQk8dWl0ZXh0IG5hbWU9IkNPTlRBQ1RCVE5fVElUTEUiIHZhbHVlPSJDb250YWN0byIvPg0KCQk8dWl0ZXh0IG5hbWU9IlRBQl9RVUlaIiB2YWx1ZT0iUHJ1ZWJhIi8+DQoJCTx1aXRleHQgbmFtZT0iVEFCX09VVExJTkUiIHZhbHVlPSJDb250b3JubyIvPg0KCQk8dWl0ZXh0IG5hbWU9IlRBQl9USFVNQiIgdmFsdWU9Ik1pbmlhdC4iLz4NCgkJPHVpdGV4dCBuYW1lPSJUQUJfTk9URVMiIHZhbHVlPSJOb3RhcyIvPg0KCQk8dWl0ZXh0IG5hbWU9IlRBQl9TRUFSQ0giIHZhbHVlPSJCdXNjYXIiLz4NCgkJPHVpdGV4dCBuYW1lPSJTTElERV9IRUFESU5HIiB2YWx1ZT0iVMOtdHVsbyBkZSBkaWFwb3NpdGl2YSIvPg0KCQk8dWl0ZXh0IG5hbWU9IkRVUkFUSU9OX0hFQURJTkciIHZhbHVlPSJEdXJhYy4iLz4NCgkJPHVpdGV4dCBuYW1lPSJTRUFSQ0hfSEVBRElORyIgdmFsdWU9IkJ1c2NhciB0ZXh0bzoiLz4NCgkJPHVpdGV4dCBuYW1lPSJUSFVNQl9IRUFESU5HIiB2YWx1ZT0iRGlhcG9zaXRpdmEiLz4NCgkJPHVpdGV4dCBuYW1lPSJUSFVNQl9JTkZPIiB2YWx1ZT0iRHVyLi9Uw610LiBkaWFwLiIvPg0KCQk8dWl0ZXh0IG5hbWU9IkFUVEFDSE5BTUVfSEVBRElORyIgdmFsdWU9Ik5vbWJyZSBkZSBhcmNoaXZvIi8+DQoJCTx1aXRleHQgbmFtZT0iQVRUQUNIU0laRV9IRUFESU5HIiB2YWx1ZT0iVGFtYcOxbyIvPg0KCQk8dWl0ZXh0IG5hbWU9IlNMSURFX05PVEVTIiB2YWx1ZT0iTm90YXMgZGUgZGlhcG9zaXRpdmEiLz4NCgkJPCEtLXF1aXogcG9kIGFuZCBtZXNzYWdlIGJveCB0ZXh0cy0tPg0KCQk8dWl0ZXh0IG5hbWU9IlFVSVpQT0RfUVVJWl9BVFRFTVBUIiB2YWx1ZT0iSW50ZW50byBkZSBwcnVlYmE6Ii8+DQoJCTx1aXRleHQgbmFtZT0iUVVJWlBPRF9RVUlaX0FUVEVNUFRfVkFMVUUiIHZhbHVlPSIlbiBkZSAldCIvPg0KCQk8dWl0ZXh0IG5hbWU9IlFVSVpQT0RfUVVJWl9TQ09SRSIgdmFsdWU9IlB1bnR1YWNpw7NuOiIvPg0KCQk8dWl0ZXh0IG5hbWU9IlFVSVpQT0RfUVVJWl9QQVNTU0NPUkUiIHZhbHVlPSJQdW50dWFjacOzbiBwYXJhIGFwcm9iYXI6Ii8+DQoJCTx1aXRleHQgbmFtZT0iUVVJWlBPRF9RVUlaX01BWFNDT1JFIiB2YWx1ZT0iUHVudHVhY2nDs24gbcOheGltYToiLz4NCgkJPHVpdGV4dCBuYW1lPSJRVUlaUE9EX1FVRVNBVE1QVF9TVFIiIHZhbHVlPSJJbnRlbnRvczogJW4gZGUgJXQiLz4NCgkJPHVpdGV4dCBuYW1lPSJRVUlaUE9EX1FVRVNUWVBFX1NUUiIgdmFsdWU9IlRpcG86ICVzIi8+DQoJCTx1aXRleHQgbmFtZT0iUVVJWlBPRF9RVUVTVFlQRV9HUkQiIHZhbHVlPSJDb24gcHVudHVhY2nDs24iLz4NCgkJPHVpdGV4dCBuYW1lPSJRVUlaUE9EX1FVRVNUWVBFX1NWWSIgdmFsdWU9IkVuY3Vlc3RhIi8+DQoJCTx1aXRleHQgbmFtZT0iUVVJWlBPRF9RVUlaQVRNUFRfSU5GIiB2YWx1ZT0iSW5maW5pdG8iLz4NCgkJPHVpdGV4dCBuYW1lPSJRVUlaUE9EX1FVRVNBVE1QVF9JTkYiIHZhbHVlPSJJbmZpbml0byIvPg0KCQk8dWl0ZXh0IG5hbWU9IldBUk5JTkdNU0dfWUVTU1RSSU5HIiB2YWx1ZT0iU8OtIi8+DQoJCTx1aXRleHQgbmFtZT0iV0FSTklOR01TR19OT1NUUklORyIgdmFsdWU9Ik5vIi8+DQoJCTx1aXRleHQgbmFtZT0iV0FSTklOR01TR19USVRMRVNUUklORyIgdmFsdWU9IkF2aXNvIGRlIG5hdmVnYWNpw7NuIGRlIHBydWViYSIvPg0KCQk8dWl0ZXh0IG5hbWU9IldBUk5JTkdNU0dfTVNHU1RSSU5HIiB2YWx1ZT0iSGF5IHByZWd1bnRhcyBzaW4gaW50ZW50b3MgZW4gZXN0YSBwcnVlYmEuJiN4QTsmI3hBO1BhcmEgc2FsaXIgZGUgbGEgcHJ1ZWJhLCBoYWdhIGNsaWMgZW4gU8OtLiBQYXJhIGNvbnRpbnVhciwgaGFnYSBjbGljIGVuIE5vLiIvPg0KCQk8dWl0ZXh0IG5hbWU9IklORk9STUFUSU9OX0gyNjRfRkxBU0hQTEFZRVIiIHZhbHVlPSJMYSB2ZXJzacOzbiBhY3R1YWwgZGUgRmxhc2ggUGxheWVyIGluc3RhbGFkYSBlbiBlbCBvcmRlbmFkb3Igbm8gZXMgY29tcGF0aWJsZSBjb24gZXN0ZSB2w61kZW8uIEhhZ2EgY2xpYyBlbiBlbCDDoXJlYSBkZSB2w61kZW8gcGFyYSBkZXNjYXJnYXIgbGEgw7psdGltYSB2ZXJzacOzbiBkZSBGbGFzaCBQbGF5ZXIuIi8+DQoJCTwhLS0gc3Vic3RpdHV0aW9uOiAlcCA9PSBwcmVzZW50YXRpb24gdGl0bGUgLS0+DQoJCTwhLS0gc3Vic3RpdHV0aW9uOiAlcyA9PSBzbGlkZSB0aXRsZSAtLT4NCgkJPCEtLSBzdWJzdGl0dXRpb246ICVuID09IHNsaWRlIG51bWJlciAtLT4NCgkJPHVpdGV4dCBuYW1lPSJCT09LTUFSSyIgdmFsdWU9IkFkb2JlIFByZXNlbnRlcjogJXAiLz4NCgkJPCEtLSBzdWJzdGl0dXRpb246ICVwID09IHByZXNlbnRhdGlvbiB0aXRsZSAtLT4NCgkJPCEtLSBzdWJzdGl0dXRpb246ICVzID09IHNsaWRlIHRpdGxlIC0tPg0KCQk8IS0tIHN1YnN0aXR1dGlvbjogJW4gPT0gc2xpZGUgbnVtYmVyIC0tPg0KCQk8dWl0ZXh0IG5hbWU9IkJPT0tNQVJLU0xJREUiIHZhbHVlPSJBZG9iZSBQcmVzZW50ZXI6ICVwICVzIi8+DQoJCTx1aXRleHQgbmFtZT0iU0hPV1NJREVCQVIiIHZhbHVlPSJNb3N0cmFyIGJhcnJhIGxhdGVyYWwgYSBsb3MgcGFydGljaXBhbnRlcyIvPg0KCQk8dWl0ZXh0IG5hbWU9Ik1VVEUiIHZhbHVlPSJTaWxlbmNpYXIiLz4NCgkJPHVpdGV4dCBuYW1lPSJET0NXUkFQX1RJVExFIiB2YWx1ZT0iQXJjaGl2byBhZGp1bnRvIGRlIFByZXNlbnRlciIvPg0KCQk8dWl0ZXh0IG5hbWU9IkRPQ1dSQVBfTVNHIiB2YWx1ZT0iR3VhcmRhciBlbiBNaSBQQyIvPg0KCQk8dWl0ZXh0IG5hbWU9IkRPQ1dSQVBfUFJPTVBUIiB2YWx1ZT0iSGFnYSBjbGljIGVuIERlc2NhcmdhciIvPg0KCTwvbGFuZ3VhZ2U+DQoJPGxhbmd1YWdlIGlkPSJw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TbGlkZSAlbiIvPg0KCQk8IS0tIHN1YnN0aXR1dGlvbjogJW4gPT0gc2xpZGUgbnVtYmVyIC0tPg0KCQk8IS0tIHN1YnN0aXR1dGlvbjogJXQgPT0gdG90YWwgc2xpZGUgY291bnQgLS0+DQoJCTx1aXRleHQgbmFtZT0iU0NSVUJCQVJTVEFUVVNfU0xJREVJTkZPIiB2YWx1ZT0iU2xpZGUgJW4gLyAldCB8ICIvPg0KCQk8dWl0ZXh0IG5hbWU9IlNDUlVCQkFSU1RBVFVTX1NUT1BQRUQiIHZhbHVlPSJQYXJhZG8iLz4NCgkJPHVpdGV4dCBuYW1lPSJTQ1JVQkJBUlNUQVRVU19QTEFZSU5HIiB2YWx1ZT0iUmVwcm9kdXppbmRvIi8+DQoJCTx1aXRleHQgbmFtZT0iU0NSVUJCQVJTVEFUVVNfTk9BVURJTyIgdmFsdWU9IlNlbSDDoXVkaW8iLz4NCgkJPHVpdGV4dCBuYW1lPSJTQ1JVQkJBUlNUQVRVU19WSURQTEFZSU5HIiB2YWx1ZT0iVsOtZGVvIGVtIHJlcHJvZHXDp8OjbyIvPg0KCQk8dWl0ZXh0IG5hbWU9IlNDUlVCQkFSU1RBVFVTX0xPQURJTkciIHZhbHVlPSJDYXJyZWdhbmRvIi8+DQoJCTx1aXRleHQgbmFtZT0iU0NSVUJCQVJTVEFUVVNfQlVGRkVSSU5HIiB2YWx1ZT0iQXJtYXplbmFuZG8gZW0gYnVmZmVyIi8+DQoJCTx1aXRleHQgbmFtZT0iU0NSVUJCQVJTVEFUVVNfUVVFU1RJT04iIHZhbHVlPSJSZXNwb25kZXIgcGVyZ3VudGEiLz4NCgkJPHVpdGV4dCBuYW1lPSJTQ1JVQkJBUlNUQVRVU19SRVZJRVdRVUlaIiB2YWx1ZT0iUmV2aXNhbmRvIHF1ZXN0aW9uw6FyaW8iLz4NCgkJPCEtLSBzdWJzdGl0dXRpb246ICVtID09IG1pbnV0ZXMgcmVtYWluaW5nIC0tPg0KCQk8IS0tIHN1YnN0aXR1dGlvbjogJXMgPT0gc2Vjb25kcyByZW1haW5pbmcgLS0+DQoJCTx1aXRleHQgbmFtZT0iRUxBUFNFRCIgdmFsdWU9IiVtIG1pbnV0b3MgJXMgc2VndW5kb3MgcmVzdGFudGVzIi8+DQoJCTx1aXRleHQgbmFtZT0iTk9URk9VTkQiIHZhbHVlPSJOYWRhIGVuY29udHJhZG8iLz4NCgkJPHVpdGV4dCBuYW1lPSJBVFRBQ0hNRU5UUyIgdmFsdWU9IkFuZXhv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dG8iLz4NCgkJPHVpdGV4dCBuYW1lPSJUQUJfUVVJWiIgdmFsdWU9IlF1ZXN0LiIvPg0KCQk8dWl0ZXh0IG5hbWU9IlRBQl9PVVRMSU5FIiB2YWx1ZT0iRXNxdWVtYSIvPg0KCQk8dWl0ZXh0IG5hbWU9IlRBQl9USFVNQiIgdmFsdWU9Ik1pbmkiLz4NCgkJPHVpdGV4dCBuYW1lPSJUQUJfTk9URVMiIHZhbHVlPSJOb3RhcyIvPg0KCQk8dWl0ZXh0IG5hbWU9IlRBQl9TRUFSQ0giIHZhbHVlPSJCdXNjYSIvPg0KCQk8dWl0ZXh0IG5hbWU9IlNMSURFX0hFQURJTkciIHZhbHVlPSJUw610dWxvIGRvIHNsaWRlIi8+DQoJCTx1aXRleHQgbmFtZT0iRFVSQVRJT05fSEVBRElORyIgdmFsdWU9IkR1cmHDp8OjbyIvPg0KCQk8dWl0ZXh0IG5hbWU9IlNFQVJDSF9IRUFESU5HIiB2YWx1ZT0iUHJvY3VyYXIgdGV4dG86Ii8+DQoJCTx1aXRleHQgbmFtZT0iVEhVTUJfSEVBRElORyIgdmFsdWU9IlNsaWRlIi8+DQoJCTx1aXRleHQgbmFtZT0iVEhVTUJfSU5GTyIgdmFsdWU9IlTDrXR1bG8vRHVyYcOnw6NvIGRvIHNsaWRlIi8+DQoJCTx1aXRleHQgbmFtZT0iQVRUQUNITkFNRV9IRUFESU5HIiB2YWx1ZT0iTm9tZSBkbyBhcnF1aXZvIi8+DQoJCTx1aXRleHQgbmFtZT0iQVRUQUNIU0laRV9IRUFESU5HIiB2YWx1ZT0iVGFtYW5obyIvPg0KCQk8dWl0ZXh0IG5hbWU9IlNMSURFX05PVEVTIiB2YWx1ZT0iQW5vdGHDp8O1ZXMgZG8gc2xpZGUiLz4NCgkJPCEtLXF1aXogcG9kIGFuZCBtZXNzYWdlIGJveCB0ZXh0cy0tPg0KCQk8dWl0ZXh0IG5hbWU9IlFVSVpQT0RfUVVJWl9BVFRFTVBUIiB2YWx1ZT0iVGVudGF0aXZhIG5vIHF1ZXN0aW9uw6FyaW86Ii8+DQoJCTx1aXRleHQgbmFtZT0iUVVJWlBPRF9RVUlaX0FUVEVNUFRfVkFMVUUiIHZhbHVlPSIlbiBkZSAldCIvPg0KCQk8dWl0ZXh0IG5hbWU9IlFVSVpQT0RfUVVJWl9TQ09SRSIgdmFsdWU9IlBvbnR1YcOnw6NvOiIvPg0KCQk8dWl0ZXh0IG5hbWU9IlFVSVpQT0RfUVVJWl9QQVNTU0NPUkUiIHZhbHVlPSJQb250dWHDp8OjbyBkZSBhcHJvdmHDp8OjbzoiLz4NCgkJPHVpdGV4dCBuYW1lPSJRVUlaUE9EX1FVSVpfTUFYU0NPUkUiIHZhbHVlPSJQb250dWHDp8OjbyBtw6F4aW1hOiIvPg0KCQk8dWl0ZXh0IG5hbWU9IlFVSVpQT0RfUVVFU0FUTVBUX1NUUiIgdmFsdWU9IlRlbnRhdGl2YTogJW4gZGUgJXQiLz4NCgkJPHVpdGV4dCBuYW1lPSJRVUlaUE9EX1FVRVNUWVBFX1NUUiIgdmFsdWU9IlRpcG86ICVzIi8+DQoJCTx1aXRleHQgbmFtZT0iUVVJWlBPRF9RVUVTVFlQRV9HUkQiIHZhbHVlPSJDbGFzc2lmaWNhdMOzcmlhIi8+DQoJCTx1aXRleHQgbmFtZT0iUVVJWlBPRF9RVUVTVFlQRV9TVlkiIHZhbHVlPSJQZXNxdWlzYSIvPg0KCQk8dWl0ZXh0IG5hbWU9IlFVSVpQT0RfUVVJWkFUTVBUX0lORiIgdmFsdWU9IkluZmluaXRvIi8+DQoJCTx1aXRleHQgbmFtZT0iUVVJWlBPRF9RVUVTQVRNUFRfSU5GIiB2YWx1ZT0iSW5maW5pdG8iLz4NCgkJPHVpdGV4dCBuYW1lPSJXQVJOSU5HTVNHX1lFU1NUUklORyIgdmFsdWU9IlNpbSIvPg0KCQk8dWl0ZXh0IG5hbWU9IldBUk5JTkdNU0dfTk9TVFJJTkciIHZhbHVlPSJOw6NvIi8+DQoJCTx1aXRleHQgbmFtZT0iV0FSTklOR01TR19USVRMRVNUUklORyIgdmFsdWU9IkFsZXJ0YSBkZSBuYXZlZ2HDp8OjbyBkbyBxdWVzdGlvbsOhcmlvIi8+DQoJCTx1aXRleHQgbmFtZT0iV0FSTklOR01TR19NU0dTVFJJTkciIHZhbHVlPSJFeGlzdGVtIHBlcmd1bnRhcyBxdWUgbsOjbyBmb3JhbSByZXNwb25kaWRhcyBuZXN0ZSBxdWVzdGlvbsOhcmlvLiYjeEE7JiN4QTtDbGlxdWUgZW0gU2ltIHBhcmEgc2FpciBkbyBxdWVzdGlvbsOhcmlvIG91IGVtIE7Do28gc2UgcXVpc2VyIGNvbnRpbnVhci4iLz4NCgkJPHVpdGV4dCBuYW1lPSJJTkZPUk1BVElPTl9IMjY0X0ZMQVNIUExBWUVSIiB2YWx1ZT0iQSB2ZXJzw6NvIGF0dWFsIGRvIEZsYXNoIFBsYXllciBpbnN0YWxhZGEgbm8gY29tcHV0YWRvciBuw6NvIG9mZXJlY2Ugc3Vwb3J0ZSBhIGVzc2UgdsOtZGVvLiBDbGlxdWUgbmEgw6FyZWEgZG8gdsOtZGVvIHBhcmEgYmFpeGFyIGEgdmVyc8OjbyBtYWlzIHJlY2VudGUgZG8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FyIGJhcnJhIGxhdGVyYWwgYW8gcGFydGljaXBhbnRlcyIvPg0KCQk8dWl0ZXh0IG5hbWU9Ik1VVEUiIHZhbHVlPSJNdWRvIi8+DQoJCTx1aXRleHQgbmFtZT0iRE9DV1JBUF9USVRMRSIgdmFsdWU9IkFuZXhvIGRlIGFycXVpdm8gZG8gUHJlc2VudGVyIi8+DQoJCTx1aXRleHQgbmFtZT0iRE9DV1JBUF9NU0ciIHZhbHVlPSJTYWx2YXIgZW0gTWV1IGNvbXB1dGFkb3IiLz4NCgkJPHVpdGV4dCBuYW1lPSJET0NXUkFQX1BST01QVCIgdmFsdWU9IkNsaXF1ZSBwYXJhIGJhaXhhciIvPg0KCTwvbGFuZ3VhZ2U+DQoJPGxhbmd1YWdlIGlkPSJp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YSAlbiIvPg0KCQk8IS0tIHN1YnN0aXR1dGlvbjogJW4gPT0gc2xpZGUgbnVtYmVyIC0tPg0KCQk8IS0tIHN1YnN0aXR1dGlvbjogJXQgPT0gdG90YWwgc2xpZGUgY291bnQgLS0+DQoJCTx1aXRleHQgbmFtZT0iU0NSVUJCQVJTVEFUVVNfU0xJREVJTkZPIiB2YWx1ZT0iRGlhcG9zaXRpdmEgJW4gLyAldCB8ICIvPg0KCQk8dWl0ZXh0IG5hbWU9IlNDUlVCQkFSU1RBVFVTX1NUT1BQRUQiIHZhbHVlPSJJbnRlcnJvdHRvIi8+DQoJCTx1aXRleHQgbmFtZT0iU0NSVUJCQVJTVEFUVVNfUExBWUlORyIgdmFsdWU9IlJpcHJvZHV6aW9uZSIvPg0KCQk8dWl0ZXh0IG5hbWU9IlNDUlVCQkFSU1RBVFVTX05PQVVESU8iIHZhbHVlPSJBdWRpbyBpbmF0dC4iLz4NCgkJPHVpdGV4dCBuYW1lPSJTQ1JVQkJBUlNUQVRVU19WSURQTEFZSU5HIiB2YWx1ZT0iVmlkZW8gaW4gcmlwcm9kdXppb25lIi8+DQoJCTx1aXRleHQgbmFtZT0iU0NSVUJCQVJTVEFUVVNfTE9BRElORyIgdmFsdWU9IkNhcmljYW1lbnRvIi8+DQoJCTx1aXRleHQgbmFtZT0iU0NSVUJCQVJTVEFUVVNfQlVGRkVSSU5HIiB2YWx1ZT0iQnVmZmVyaW5nIi8+DQoJCTx1aXRleHQgbmFtZT0iU0NSVUJCQVJTVEFUVVNfUVVFU1RJT04iIHZhbHVlPSJSaXNwb25kaSBhIGRvbWFuZGEiLz4NCgkJPHVpdGV4dCBuYW1lPSJTQ1JVQkJBUlNUQVRVU19SRVZJRVdRVUlaIiB2YWx1ZT0iUmV2aXNpb25lIGRlbCBxdWl6Ii8+DQoJCTwhLS0gc3Vic3RpdHV0aW9uOiAlbSA9PSBtaW51dGVzIHJlbWFpbmluZyAtLT4NCgkJPCEtLSBzdWJzdGl0dXRpb246ICVzID09IHNlY29uZHMgcmVtYWluaW5nIC0tPg0KCQk8dWl0ZXh0IG5hbWU9IkVMQVBTRUQiIHZhbHVlPSIlbSBNaW51dGkgJXMgU2Vjb25kaSByaW1hbmVudGkiLz4NCgkJPHVpdGV4dCBuYW1lPSJOT1RGT1VORCIgdmFsdWU9Ik5lc3N1biBlbGVtZW50byB0cm92YXRvIi8+DQoJCTx1aXRleHQgbmFtZT0iQVRUQUNITUVOVFMiIHZhbHVlPSJBbGxlZ2F0aS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QuIi8+DQoJCTx1aXRleHQgbmFtZT0iVEFCX1FVSVoiIHZhbHVlPSJRdWl6Ii8+DQoJCTx1aXRleHQgbmFtZT0iVEFCX09VVExJTkUiIHZhbHVlPSJTdHJ1dHR1cmEiLz4NCgkJPHVpdGV4dCBuYW1lPSJUQUJfVEhVTUIiIHZhbHVlPSJNaW5pYXR1cmUiLz4NCgkJPHVpdGV4dCBuYW1lPSJUQUJfTk9URVMiIHZhbHVlPSJOb3RlIi8+DQoJCTx1aXRleHQgbmFtZT0iVEFCX1NFQVJDSCIgdmFsdWU9IkNlcmNhIi8+DQoJCTx1aXRleHQgbmFtZT0iU0xJREVfSEVBRElORyIgdmFsdWU9IlRpdG9sbyBkaWFwb3NpdGl2YSIvPg0KCQk8dWl0ZXh0IG5hbWU9IkRVUkFUSU9OX0hFQURJTkciIHZhbHVlPSJEdXJhdGEiLz4NCgkJPHVpdGV4dCBuYW1lPSJTRUFSQ0hfSEVBRElORyIgdmFsdWU9IkNlcmNhIHRlc3RvOiIvPg0KCQk8dWl0ZXh0IG5hbWU9IlRIVU1CX0hFQURJTkciIHZhbHVlPSJEaWFwb3NpdGl2YSIvPg0KCQk8dWl0ZXh0IG5hbWU9IlRIVU1CX0lORk8iIHZhbHVlPSJUaXRvbG8vVGVtcG8iLz4NCgkJPHVpdGV4dCBuYW1lPSJBVFRBQ0hOQU1FX0hFQURJTkciIHZhbHVlPSJOb21lIGZpbGUiLz4NCgkJPHVpdGV4dCBuYW1lPSJBVFRBQ0hTSVpFX0hFQURJTkciIHZhbHVlPSJEaW1lbnNpb25lIi8+DQoJCTx1aXRleHQgbmFtZT0iU0xJREVfTk9URVMiIHZhbHVlPSJOb3RlIGRpYXBvc2l0aXZhIi8+DQoJCTwhLS1xdWl6IHBvZCBhbmQgbWVzc2FnZSBib3ggdGV4dHMtLT4NCgkJPHVpdGV4dCBuYW1lPSJRVUlaUE9EX1FVSVpfQVRURU1QVCIgdmFsdWU9IlRlbnRhdGl2byBxdWl6OiIvPg0KCQk8dWl0ZXh0IG5hbWU9IlFVSVpQT0RfUVVJWl9BVFRFTVBUX1ZBTFVFIiB2YWx1ZT0iJW4gZGkgJXQiLz4NCgkJPHVpdGV4dCBuYW1lPSJRVUlaUE9EX1FVSVpfU0NPUkUiIHZhbHVlPSJQdW50ZWdnaW86Ii8+DQoJCTx1aXRleHQgbmFtZT0iUVVJWlBPRF9RVUlaX1BBU1NTQ09SRSIgdmFsdWU9IlB1bnRlZ2dpbyBtaW5pbW86Ii8+DQoJCTx1aXRleHQgbmFtZT0iUVVJWlBPRF9RVUlaX01BWFNDT1JFIiB2YWx1ZT0iUHVudGVnZ2lvIG1hc3NpbW86Ii8+DQoJCTx1aXRleHQgbmFtZT0iUVVJWlBPRF9RVUVTQVRNUFRfU1RSIiB2YWx1ZT0iVGVudGF0aXZvOiAlbiBkaSAldCIvPg0KCQk8dWl0ZXh0IG5hbWU9IlFVSVpQT0RfUVVFU1RZUEVfU1RSIiB2YWx1ZT0iVGlwbzogJXMiLz4NCgkJPHVpdGV4dCBuYW1lPSJRVUlaUE9EX1FVRVNUWVBFX0dSRCIgdmFsdWU9IkNvbiB2YWx1dGF6aW9uZSIvPg0KCQk8dWl0ZXh0IG5hbWU9IlFVSVpQT0RfUVVFU1RZUEVfU1ZZIiB2YWx1ZT0iSW5kYWdpbmUiLz4NCgkJPHVpdGV4dCBuYW1lPSJRVUlaUE9EX1FVSVpBVE1QVF9JTkYiIHZhbHVlPSJJbmZpbml0aSIvPg0KCQk8dWl0ZXh0IG5hbWU9IlFVSVpQT0RfUVVFU0FUTVBUX0lORiIgdmFsdWU9IkluZmluaXRpIi8+DQoJCTx1aXRleHQgbmFtZT0iV0FSTklOR01TR19ZRVNTVFJJTkciIHZhbHVlPSJTw6wiLz4NCgkJPHVpdGV4dCBuYW1lPSJXQVJOSU5HTVNHX05PU1RSSU5HIiB2YWx1ZT0iTm8iLz4NCgkJPHVpdGV4dCBuYW1lPSJXQVJOSU5HTVNHX1RJVExFU1RSSU5HIiB2YWx1ZT0iQXZ2ZXJ0ZW56YSBuYXZpZ2F6aW9uZSBxdWl6Ii8+DQoJCTx1aXRleHQgbmFtZT0iV0FSTklOR01TR19NU0dTVFJJTkciIHZhbHVlPSJPY2NvcnJlIGFuY29yYSByaXNwb25kZXJlIGFkIGFsY3VuZSBkb21hbmRlIGRlbCBxdWl6LiYjeEE7JiN4QTtTZSBmYXRlIGNsaWMgc3UgU8OsLCB1c2NpcmV0ZSBkYWwgcXVpei4gRmF0ZSBjbGljIHN1IE5vIHBlciBjb250aW51YXJlIGlsIHF1aXouIi8+DQoJCTx1aXRleHQgbmFtZT0iSU5GT1JNQVRJT05fSDI2NF9GTEFTSFBMQVlFUiIgdmFsdWU9IkxhIHZlcnNpb25lIGRpIEZsYXNoIFBsYXllciBhdHR1YWxtZW50ZSBpbnN0YWxsYXRhIG5vbiBzdXBwb3J0YSBxdWVzdG8gdmlkZW8uIEZhdGUgY2xpYyBzdWxsJ2FyZWEgZGVsIHZpZGVvIHBlciBzY2FyaWNhcmUgbCd1bHRpbWEgdmVyc2lvbmUgZGk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EgYmFycmEgbGF0ZXJhbGUgYWkgcGFydGVjaXBhbnRpIi8+DQoJCTx1aXRleHQgbmFtZT0iTVVURSIgdmFsdWU9IkRpc2F0dGl2YSBhdWRpbyIvPg0KCQk8dWl0ZXh0IG5hbWU9IkRPQ1dSQVBfVElUTEUiIHZhbHVlPSJBbGxlZ2F0byBmaWxlIFByZXNlbnRlciIvPg0KCQk8dWl0ZXh0IG5hbWU9IkRPQ1dSQVBfTVNHIiB2YWx1ZT0iU2FsdmEgaW4gUmlzb3JzZSBkZWwgY29tcHV0ZXIiLz4NCgkJPHVpdGV4dCBuYW1lPSJET0NXUkFQX1BST01QVCIgdmFsdWU9IkNsaWMgcGVyIHNjYXJpY2FyZSIvPg0KCTwvbGFuZ3VhZ2U+DQoJPGxhbmd1YWdlIGlkPSJub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EgJW4iLz4NCgkJPCEtLSBzdWJzdGl0dXRpb246ICVuID09IHNsaWRlIG51bWJlciAtLT4NCgkJPCEtLSBzdWJzdGl0dXRpb246ICV0ID09IHRvdGFsIHNsaWRlIGNvdW50IC0tPg0KCQk8dWl0ZXh0IG5hbWU9IlNDUlVCQkFSU1RBVFVTX1NMSURFSU5GTyIgdmFsdWU9IkRpYSAlbiAvICV0IHwgIi8+DQoJCTx1aXRleHQgbmFtZT0iU0NSVUJCQVJTVEFUVVNfU1RPUFBFRCIgdmFsdWU9Ikdlc3RvcHQiLz4NCgkJPHVpdGV4dCBuYW1lPSJTQ1JVQkJBUlNUQVRVU19QTEFZSU5HIiB2YWx1ZT0iQWZzcGVsZW4iLz4NCgkJPHVpdGV4dCBuYW1lPSJTQ1JVQkJBUlNUQVRVU19OT0FVRElPIiB2YWx1ZT0iR2VlbiBhdWRpbyIvPg0KCQk8dWl0ZXh0IG5hbWU9IlNDUlVCQkFSU1RBVFVTX1ZJRFBMQVlJTkciIHZhbHVlPSJWaWRlbyBhZnNwZWxlbiIvPg0KCQk8dWl0ZXh0IG5hbWU9IlNDUlVCQkFSU1RBVFVTX0xPQURJTkciIHZhbHVlPSJMYWRlbiIvPg0KCQk8dWl0ZXh0IG5hbWU9IlNDUlVCQkFSU1RBVFVTX0JVRkZFUklORyIgdmFsdWU9IkJ1ZmZlcmVuIi8+DQoJCTx1aXRleHQgbmFtZT0iU0NSVUJCQVJTVEFUVVNfUVVFU1RJT04iIHZhbHVlPSJWcmFhZyBtZXQgYW50d29vcmQiLz4NCgkJPHVpdGV4dCBuYW1lPSJTQ1JVQkJBUlNUQVRVU19SRVZJRVdRVUlaIiB2YWx1ZT0iUXVpeiBjb250cm9sZXJlbiIvPg0KCQk8IS0tIHN1YnN0aXR1dGlvbjogJW0gPT0gbWludXRlcyByZW1haW5pbmcgLS0+DQoJCTwhLS0gc3Vic3RpdHV0aW9uOiAlcyA9PSBzZWNvbmRzIHJlbWFpbmluZyAtLT4NCgkJPHVpdGV4dCBuYW1lPSJFTEFQU0VEIiB2YWx1ZT0iRXIgcmVzdGVyZW4gJW0gbWludXRlbiAlcyBzZWNvbmRlbiIvPg0KCQk8dWl0ZXh0IG5hbWU9Ik5PVEZPVU5EIiB2YWx1ZT0iTmlldHMgZ2V2b25kZW4iLz4NCgkJPHVpdGV4dCBuYW1lPSJBVFRBQ0hNRU5UUyIgdmFsdWU9IkJpamxhZ2VuIi8+DQoJCTwhLS0gc3Vic3RpdHV0aW9uOiAlcCA9PSBjdXJyZW50IHNwZWFrZXIncyB0aXRsZSAtLT4NCgkJPHVpdGV4dCBuYW1lPSJCSU9XSU5fVElUTEUiIHZhbHVlPSJCaW9ncmFmaWU6ICVwIi8+DQoJCTx1aXRleHQgbmFtZT0iQklPQlROX1RJVExFIiB2YWx1ZT0iQmlvZ3JhZmllIi8+DQoJCTx1aXRleHQgbmFtZT0iRElWSURFUkJUTl9USVRMRSIgdmFsdWU9InwiLz4NCgkJPHVpdGV4dCBuYW1lPSJDT05UQUNUQlROX1RJVExFIiB2YWx1ZT0iQ29udGFjdCIvPg0KCQk8dWl0ZXh0IG5hbWU9IlRBQl9RVUlaIiB2YWx1ZT0iUXVpeiIvPg0KCQk8dWl0ZXh0IG5hbWU9IlRBQl9PVVRMSU5FIiB2YWx1ZT0iT3ZlcnppY2h0Ii8+DQoJCTx1aXRleHQgbmFtZT0iVEFCX1RIVU1CIiB2YWx1ZT0iTWluaWF0dXVyIi8+DQoJCTx1aXRleHQgbmFtZT0iVEFCX05PVEVTIiB2YWx1ZT0iTm90aXRpZXMiLz4NCgkJPHVpdGV4dCBuYW1lPSJUQUJfU0VBUkNIIiB2YWx1ZT0iWm9la2VuIi8+DQoJCTx1aXRleHQgbmFtZT0iU0xJREVfSEVBRElORyIgdmFsdWU9IlRpdGVsIHZhbiBkaWEiLz4NCgkJPHVpdGV4dCBuYW1lPSJEVVJBVElPTl9IRUFESU5HIiB2YWx1ZT0iRHV1ciIvPg0KCQk8dWl0ZXh0IG5hbWU9IlNFQVJDSF9IRUFESU5HIiB2YWx1ZT0iWm9la2VuIG5hYXIgdGVrc3Q6Ii8+DQoJCTx1aXRleHQgbmFtZT0iVEhVTUJfSEVBRElORyIgdmFsdWU9IkRpYSIvPg0KCQk8dWl0ZXh0IG5hbWU9IlRIVU1CX0lORk8iIHZhbHVlPSJUaXRlbC9kdXVyIHZhbiBkaWEiLz4NCgkJPHVpdGV4dCBuYW1lPSJBVFRBQ0hOQU1FX0hFQURJTkciIHZhbHVlPSJCZXN0YW5kc25hYW0iLz4NCgkJPHVpdGV4dCBuYW1lPSJBVFRBQ0hTSVpFX0hFQURJTkciIHZhbHVlPSJHcm9vdHRlIi8+DQoJCTx1aXRleHQgbmFtZT0iU0xJREVfTk9URVMiIHZhbHVlPSJEaWFub3RpdGllcyIvPg0KCQk8IS0tcXVpeiBwb2QgYW5kIG1lc3NhZ2UgYm94IHRleHRzLS0+DQoJCTx1aXRleHQgbmFtZT0iUVVJWlBPRF9RVUlaX0FUVEVNUFQiIHZhbHVlPSJRdWl6cG9naW5nOiIvPg0KCQk8dWl0ZXh0IG5hbWU9IlFVSVpQT0RfUVVJWl9BVFRFTVBUX1ZBTFVFIiB2YWx1ZT0iJW4gdmFuICV0Ii8+DQoJCTx1aXRleHQgbmFtZT0iUVVJWlBPRF9RVUlaX1NDT1JFIiB2YWx1ZT0iQmVoYWFsZGUgc2NvcmU6Ii8+DQoJCTx1aXRleHQgbmFtZT0iUVVJWlBPRF9RVUlaX1BBU1NTQ09SRSIgdmFsdWU9IlZvbGRvZW5kZSBzY29yZToiLz4NCgkJPHVpdGV4dCBuYW1lPSJRVUlaUE9EX1FVSVpfTUFYU0NPUkUiIHZhbHVlPSJNYXhpbWFhbCBoYWFsYmFyZSBzY29yZToiLz4NCgkJPHVpdGV4dCBuYW1lPSJRVUlaUE9EX1FVRVNBVE1QVF9TVFIiIHZhbHVlPSJQb2dpbmc6ICVuIHZhbiAldCIvPg0KCQk8dWl0ZXh0IG5hbWU9IlFVSVpQT0RfUVVFU1RZUEVfU1RSIiB2YWx1ZT0iVHlwZTogJXMiLz4NCgkJPHVpdGV4dCBuYW1lPSJRVUlaUE9EX1FVRVNUWVBFX0dSRCIgdmFsdWU9IlRlbHQgdm9vciBzY29yZSIvPg0KCQk8dWl0ZXh0IG5hbWU9IlFVSVpQT0RfUVVFU1RZUEVfU1ZZIiB2YWx1ZT0iRW5xdcOqdGUiLz4NCgkJPHVpdGV4dCBuYW1lPSJRVUlaUE9EX1FVSVpBVE1QVF9JTkYiIHZhbHVlPSJPbmJlcGVya3QiLz4NCgkJPHVpdGV4dCBuYW1lPSJRVUlaUE9EX1FVRVNBVE1QVF9JTkYiIHZhbHVlPSJPbmJlcGVya3QiLz4NCgkJPHVpdGV4dCBuYW1lPSJXQVJOSU5HTVNHX1lFU1NUUklORyIgdmFsdWU9IkphIi8+DQoJCTx1aXRleHQgbmFtZT0iV0FSTklOR01TR19OT1NUUklORyIgdmFsdWU9Ik5lZSIvPg0KCQk8dWl0ZXh0IG5hbWU9IldBUk5JTkdNU0dfVElUTEVTVFJJTkciIHZhbHVlPSJXYWFyc2NodXdpbmcgbWV0IGJldHJla2tpbmcgdG90IHF1aXpuYXZpZ2F0aWUiLz4NCgkJPHVpdGV4dCBuYW1lPSJXQVJOSU5HTVNHX01TR1NUUklORyIgdmFsdWU9IlUgaGVidCBuaWV0IGFsbGUgdnJhZ2VuIGluIGRlemUgcXVpeiBiZWFudHdvb3JkLiYjeEE7JiN4QTtLbGlrIG9wIEphIG9tIGRlIHF1aXogYWYgdGUgc2x1aXRlbi4gS2xpayBvcCBOZWUgb20gZGUgcXVpeiB2b29ydCB0ZSB6ZXR0ZW4uIi8+DQoJCTx1aXRleHQgbmFtZT0iSU5GT1JNQVRJT05fSDI2NF9GTEFTSFBMQVlFUiIgdmFsdWU9IkRlemUgdmlkZW8gd29yZHQgbmlldCBvbmRlcnN0ZXVuZCBkb29yIGRlIHZlcnNpZSB2YW4gRmxhc2ggUGxheWVyIGRpZSBtb21lbnRlZWwgb3AgdXcgY29tcHV0ZXIgaXMgZ2XDr25zdGFsbGVlcmQuIEtsaWsgaW4gZGUgdmlkZW8gb20gZGUgbmlldXdzdGUgRmxhc2ggUGxheWVyIHRlIGRvd25sb2FkZW4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ppanBhbmVlbCBhYW4gZGVlbG5lbWVycyB3ZWVyZ2V2ZW4iLz4NCgkJPHVpdGV4dCBuYW1lPSJNVVRFIiB2YWx1ZT0iRGVtcGVuIi8+DQoJCTx1aXRleHQgbmFtZT0iRE9DV1JBUF9USVRMRSIgdmFsdWU9IlByZXNlbnRlci1iZXN0YW5kc2JpamxhZ2UiLz4NCgkJPHVpdGV4dCBuYW1lPSJET0NXUkFQX01TRyIgdmFsdWU9Ik9wc2xhYW4gaW4gRGV6ZSBjb21wdXRlciIvPg0KCQk8dWl0ZXh0IG5hbWU9IkRPQ1dSQVBfUFJPTVBUIiB2YWx1ZT0iS2xpayBvbSB0ZSBkb3dubG9hZGVuIi8+DQoJPC9sYW5ndWFnZT4NCgk8bGFuZ3VhZ2UgaWQ9ImNuIj4NCgkJPCEtLSBmb3JtYXQgZm9yIHVpZm9udCB2YWx1ZSBpcyAiZm9udCxzaXplLGlzYm9sZCxpc2l0YWxpYyxpc3NoYWRvd2VkIiAtLT4NCgkJPHVpZm9udCBuYW1lPSJGT05UX1FVSVpaSU5HIiB2YWx1ZT0i5a6L5L2TLTE4MDMwLDEwLGZhbHNlLGZhbHNlLGZhbHNlIi8+DQoJCTx1aWZvbnQgbmFtZT0iRk9OVF9TQ1JVQlNUQVRVUyIgdmFsdWU9IuWui+S9ky0xODAzMCwxMCx0cnVlLGZhbHNlLHRydWUiLz4NCgkJPHVpZm9udCBuYW1lPSJGT05UX1NDUlVCVElNRSIgdmFsdWU9IuWui+S9ky0xODAzMCwxMCxmYWxzZSxmYWxzZSx0cnVlIi8+DQoJCTx1aWZvbnQgbmFtZT0iRk9OVF9FTEFQU0VEVElNRSIgdmFsdWU9IuWui+S9ky0xODAzMCwxMCx0cnVlLGZhbHNlLHRydWUiLz4NCgkJPHVpZm9udCBuYW1lPSJGT05UX1VUSUxTTUVOVSIgdmFsdWU9IuWui+S9ky0xODAzMCwxMCx0cnVlLGZhbHNlLGZhbHNlIi8+DQoJCTx1aWZvbnQgbmFtZT0iRk9OVF9UQUJTIiB2YWx1ZT0i5a6L5L2TLTE4MDMwLDE0LHRydWUsZmFsc2UsdHJ1ZSIvPg0KCQk8dWlmb250IG5hbWU9IkZPTlRfUFJFU0VOVEFUSU9OTkFNRSIgdmFsdWU9IuWui+S9ky0xODAzMCwxNCxmYWxzZSxmYWxzZSx0cnVlIi8+DQoJCTx1aWZvbnQgbmFtZT0iRk9OVF9QUkVTRU5URVJOQU1FIiB2YWx1ZT0i5a6L5L2TLTE4MDMwLDE0LHRydWUsZmFsc2UsdHJ1ZSIvPg0KCQk8dWlmb250IG5hbWU9IkZPTlRfUFJFU0VOVEVSVElUTEUiIHZhbHVlPSLlrovkvZMtMTgwMzAsMTMsZmFsc2UsZmFsc2UsdHJ1ZSIvPg0KCQk8dWlmb250IG5hbWU9IkZPTlRfQklPQlROIiB2YWx1ZT0i5a6L5L2TLTE4MDMwLDEwLGZhbHNlLGZhbHNlLHRydWUiLz4NCgkJPHVpZm9udCBuYW1lPSJGT05UX05PVEVTIiB2YWx1ZT0i5a6L5L2TLTE4MDMwLDEyLGZhbHNlLGZhbHNlLGZhbHNlIi8+DQoJCTx1aWZvbnQgbmFtZT0iRk9OVF9PVVRMSU5FIiB2YWx1ZT0i5a6L5L2TLTE4MDMwLDEyLGZhbHNlLGZhbHNlLHRydWUiLz4NCgkJPHVpZm9udCBuYW1lPSJGT05UX1NFQVJDSCIgdmFsdWU9IuWui+S9ky0xODAzMCwxMixmYWxzZSxmYWxzZSx0cnVlIi8+DQoJCTx1aWZvbnQgbmFtZT0iRk9OVF9USFVNQiIgdmFsdWU9IuWui+S9ky0xODAzMCwxMCxmYWxzZSxmYWxzZSx0cnVlIi8+DQoJCTx1aWZvbnQgbmFtZT0iRk9OVF9CSU9XSU4iIHZhbHVlPSLlrovkvZMtMTgwMzAsMTIsZmFsc2UsZmFsc2UsZmFsc2UiLz4NCgkJPHVpZm9udCBuYW1lPSJGT05UX0xJU1RIRUFESU5HIiB2YWx1ZT0i5a6L5L2TLTE4MDMwLDEwLGZhbHNlLGZhbHNlLGZhbHNlIi8+DQoJCTx1aWZvbnQgbmFtZT0iRk9OVF9XSU5USVRMRSIgdmFsdWU9IuWui+S9ky0xODAzMCwxMCxmYWxzZSxmYWxzZSx0cnVlIi8+DQoJCTx1aWZvbnQgbmFtZT0iRk9OVF9BVFRBQ0hNRU5UUyIgdmFsdWU9IuWui+S9ky0xODAzMCwxMixmYWxzZSxmYWxzZSx0cnVlIi8+DQoJCTwhLS1xdWl6IHBvZCBhbmQgbWVzc2FnZSBib3ggdGV4dCBmb250cy0tPg0KCQk8dWlmb250IG5hbWU9IkZPTlRfTVNHQk9YX1dJTlRJVExFIiB2YWx1ZT0i5a6L5L2TLTE4MDMwLDEyLHRydWUsZmFsc2UsdHJ1ZSIvPg0KCQk8dWlmb250IG5hbWU9IkZPTlRfTVNHQk9YX01TRyIgdmFsdWU9IuWui+S9ky0xODAzMCwxMixmYWxzZSxmYWxzZSx0cnVlIi8+DQoJCTx1aWZvbnQgbmFtZT0iRk9OVF9NU0dCT1hfT1BUSU9OUyIgdmFsdWU9IuWui+S9ky0xODAzMCwxMCx0cnVlLGZhbHNlLHRydWUiLz4NCgkJPHVpZm9udCBuYW1lPSJGT05UX1FVSVpQT0RfUVVJWl9USVRMRSIgdmFsdWU9IuWui+S9ky0xODAzMCwxMix0cnVlLGZhbHNlLHRydWUiLz4NCgkJPHVpZm9udCBuYW1lPSJGT05UX1FVSVpQT0RfUVVJWl9BVFRFTVBUIiB2YWx1ZT0i5a6L5L2TLTE4MDMwLDEwLGZhbHNlLGZhbHNlLHRydWUiLz4NCgkJPHVpZm9udCBuYW1lPSJGT05UX1FVSVpQT0RfUVVJWl9BVFRFTVBUX1ZBTFVFIiB2YWx1ZT0i5a6L5L2TLTE4MDMwLDEwLHRydWUsZmFsc2UsdHJ1ZSIvPg0KCQk8dWlmb250IG5hbWU9IkZPTlRfUVVJWlBPRF9RVUVTVElPTl9TQ09SRSIgdmFsdWU9IuWui+S9ky0xODAzMCwxMCxmYWxzZSxmYWxzZSx0cnVlIi8+DQoJCTx1aWZvbnQgbmFtZT0iRk9OVF9RVUlaUE9EX1FVRVNUSU9OX1NDT1JFX1ZBTFVFIiB2YWx1ZT0i5a6L5L2TLTE4MDMwLDEwLHRydWUsZmFsc2UsdHJ1ZSIvPg0KCQk8dWlmb250IG5hbWU9IkZPTlRfUVVJWlBPRF9RVUVTVElPTl9BVFRFTVBUIiB2YWx1ZT0i5a6L5L2TLTE4MDMwLDEwLGZhbHNlLGZhbHNlLHRydWUiLz4NCgkJPHVpZm9udCBuYW1lPSJGT05UX1FVSVpQT0RfUVVFU1RJT05fQVRURU1QVF9WQUxVRSIgdmFsdWU9IuWui+S9ky0xODAzMCwxMCx0cnVlLGZhbHNlLHRydWUiLz4NCgkJPHVpZm9udCBuYW1lPSJGT05UX1FVSVpQT0RfUVVFU1RJT05fVEFHIiB2YWx1ZT0i5a6L5L2TLTE4MDMwLDEyLHRydWUsZmFsc2UsdHJ1ZSIvPg0KCQk8dWlmb250IG5hbWU9IkZPTlRfUVVJWlBPRF9RVUlaX1FVRVNUSU9OX0NPVU5UIiB2YWx1ZT0i5a6L5L2TLTE4MDMwLDEwLGZhbHNlLGZhbHNlLHRydWUiLz4NCgkJPHVpZm9udCBuYW1lPSJGT05UX1FVSVpQT0RfUVVJWl9RVUVTVElPTl9DT1VOVF9WQUxVRSIgdmFsdWU9IuWui+S9ky0xODAzMCwxMCx0cnVlLGZhbHNlLHRydWUiLz4NCgkJPHVpZm9udCBuYW1lPSJGT05UX1FVSVpQT0RfUVVJWl9RVUVTVElPTl9BVFRFTVBURUQiIHZhbHVlPSLlrovkvZMtMTgwMzAsMTAsZmFsc2UsZmFsc2UsdHJ1ZSIvPg0KCQk8dWlmb250IG5hbWU9IkZPTlRfUVVJWlBPRF9RVUlaX1FVRVNUSU9OX0FUVEVNUFRFRF9WQUxVRSIgdmFsdWU9IuWui+S9ky0xODAzMCwxMCx0cnVlLGZhbHNlLHRydWUiLz4NCgkJPHVpZm9udCBuYW1lPSJGT05UX1FVSVpQT0RfUVVJWl9TQ09SRV9UQUciIHZhbHVlPSLlrovkvZMtMTgwMzAsMTIsdHJ1ZSxmYWxzZSx0cnVlIi8+DQoJCTx1aWZvbnQgbmFtZT0iRk9OVF9RVUlaUE9EX1FVSVpfU0NPUkUiIHZhbHVlPSLlrovkvZMtMTgwMzAsMTAsZmFsc2UsZmFsc2UsdHJ1ZSIvPg0KCQk8dWlmb250IG5hbWU9IkZPTlRfUVVJWlBPRF9RVUlaX1NDT1JFX1ZBTFVFIiB2YWx1ZT0i5a6L5L2TLTE4MDMwLDEwLHRydWUsZmFsc2UsdHJ1ZSIvPg0KCQk8dWlmb250IG5hbWU9IkZPTlRfUVVJWlBPRF9RVUlaX01BWFNDT1JFIiB2YWx1ZT0i5a6L5L2TLTE4MDMwLDEwLGZhbHNlLGZhbHNlLHRydWUiLz4NCgkJPHVpZm9udCBuYW1lPSJGT05UX1FVSVpQT0RfUVVJWl9NQVhTQ09SRV9WQUxVRSIgdmFsdWU9IuWui+S9ky0xODAzMCwxMCx0cnVlLGZhbHNlLHRydWUiLz4NCgkJPHVpZm9udCBuYW1lPSJGT05UX1FVSVpQT0RfUVVJWl9QQVNTU0NPUkUiIHZhbHVlPSLlrovkvZMtMTgwMzAsMTAsZmFsc2UsZmFsc2UsdHJ1ZSIvPg0KCQk8dWlmb250IG5hbWU9IkZPTlRfUVVJWlBPRF9RVUlaX1BBU1NTQ09SRV9WQUxVRSIgdmFsdWU9IuWui+S9ky0xODAzMCwxMCx0cnVlLGZhbHNlLHRydWUiLz4NCgkJPCEtLSB1aXRleHQgLS0+DQoJCTwhLS0gc3Vic3RpdHV0aW9uOiAlbiA9PSBzbGlkZSBudW1iZXIgLS0+DQoJCTx1aXRleHQgbmFtZT0iVU5OQU1FRFNMSURFVElUTEUiIHZhbHVlPSLlubvnga/niYcgJW4iLz4NCgkJPCEtLSBzdWJzdGl0dXRpb246ICVuID09IHNsaWRlIG51bWJlciAtLT4NCgkJPCEtLSBzdWJzdGl0dXRpb246ICV0ID09IHRvdGFsIHNsaWRlIGNvdW50IC0tPg0KCQk8dWl0ZXh0IG5hbWU9IlNDUlVCQkFSU1RBVFVTX1NMSURFSU5GTyIgdmFsdWU9IuW5u+eBr+eJhyAlbiAvICV0IHwgIi8+DQoJCTx1aXRleHQgbmFtZT0iU0NSVUJCQVJTVEFUVVNfU1RPUFBFRCIgdmFsdWU9IuW3suWBnOatoiIvPg0KCQk8dWl0ZXh0IG5hbWU9IlNDUlVCQkFSU1RBVFVTX1BMQVlJTkciIHZhbHVlPSLmraPlnKjmkq3mlL4iLz4NCgkJPHVpdGV4dCBuYW1lPSJTQ1JVQkJBUlNUQVRVU19OT0FVRElPIiB2YWx1ZT0i5peg6Z+z6aKRIi8+DQoJCTx1aXRleHQgbmFtZT0iU0NSVUJCQVJTVEFUVVNfVklEUExBWUlORyIgdmFsdWU9IuinhumikeaSreaUviIvPg0KCQk8dWl0ZXh0IG5hbWU9IlNDUlVCQkFSU1RBVFVTX0xPQURJTkciIHZhbHVlPSLmraPlnKjovb3lhaUiLz4NCgkJPHVpdGV4dCBuYW1lPSJTQ1JVQkJBUlNUQVRVU19CVUZGRVJJTkciIHZhbHVlPSLmraPlnKjov5vooYznvJPlhrLlpITnkIYiLz4NCgkJPHVpdGV4dCBuYW1lPSJTQ1JVQkJBUlNUQVRVU19RVUVTVElPTiIgdmFsdWU9IuWbnuetlOmXrumimCIvPg0KCQk8dWl0ZXh0IG5hbWU9IlNDUlVCQkFSU1RBVFVTX1JFVklFV1FVSVoiIHZhbHVlPSLmraPlnKjlrqHpmIXmtYvpqowiLz4NCgkJPCEtLSBzdWJzdGl0dXRpb246ICVtID09IG1pbnV0ZXMgcmVtYWluaW5nIC0tPg0KCQk8IS0tIHN1YnN0aXR1dGlvbjogJXMgPT0gc2Vjb25kcyByZW1haW5pbmcgLS0+DQoJCTx1aXRleHQgbmFtZT0iRUxBUFNFRCIgdmFsdWU9IuWJqeS9mSAlbSDliIbpkp8gJXMg56eSIi8+DQoJCTx1aXRleHQgbmFtZT0iTk9URk9VTkQiIHZhbHVlPSLmnKrmib7liLDku7vkvZXlhoXlrrkiLz4NCgkJPHVpdGV4dCBuYW1lPSJBVFRBQ0hNRU5UUyIgdmFsdWU9IumZhOS7tiIvPg0KCQk8IS0tIHN1YnN0aXR1dGlvbjogJXAgPT0gY3VycmVudCBzcGVha2VyJ3MgdGl0bGUgLS0+DQoJCTx1aXRleHQgbmFtZT0iQklPV0lOX1RJVExFIiB2YWx1ZT0i5Liq5Lq6566A5LuLOiAlcCIvPg0KCQk8dWl0ZXh0IG5hbWU9IkJJT0JUTl9USVRMRSIgdmFsdWU9IuS4quS6uueugOS7iyIvPg0KCQk8dWl0ZXh0IG5hbWU9IkRJVklERVJCVE5fVElUTEUiIHZhbHVlPSJ8Ii8+DQoJCTx1aXRleHQgbmFtZT0iQ09OVEFDVEJUTl9USVRMRSIgdmFsdWU9IuiBlOezu+aWueW8jyIvPg0KCQk8dWl0ZXh0IG5hbWU9IlRBQl9RVUlaIiB2YWx1ZT0i5rWL6aqMIi8+DQoJCTx1aXRleHQgbmFtZT0iVEFCX09VVExJTkUiIHZhbHVlPSLlpKfnurIiLz4NCgkJPHVpdGV4dCBuYW1lPSJUQUJfVEhVTUIiIHZhbHVlPSLnvKnnlaXlm74iLz4NCgkJPHVpdGV4dCBuYW1lPSJUQUJfTk9URVMiIHZhbHVlPSLlpIfms6giLz4NCgkJPHVpdGV4dCBuYW1lPSJUQUJfU0VBUkNIIiB2YWx1ZT0i5pCc57SiIi8+DQoJCTx1aXRleHQgbmFtZT0iU0xJREVfSEVBRElORyIgdmFsdWU9IuW5u+eBr+eJh+agh+mimCIvPg0KCQk8dWl0ZXh0IG5hbWU9IkRVUkFUSU9OX0hFQURJTkciIHZhbHVlPSLmjIHnu63ml7bpl7QiLz4NCgkJPHVpdGV4dCBuYW1lPSJTRUFSQ0hfSEVBRElORyIgdmFsdWU9IuaQnOe0ouaWh+acrDoiLz4NCgkJPHVpdGV4dCBuYW1lPSJUSFVNQl9IRUFESU5HIiB2YWx1ZT0i5bm754Gv54mHIi8+DQoJCTx1aXRleHQgbmFtZT0iVEhVTUJfSU5GTyIgdmFsdWU9IuW5u+eBr+eJh+agh+mimC/mjIHnu63ml7bpl7QiLz4NCgkJPHVpdGV4dCBuYW1lPSJBVFRBQ0hOQU1FX0hFQURJTkciIHZhbHVlPSLmlofku7blkI0iLz4NCgkJPHVpdGV4dCBuYW1lPSJBVFRBQ0hTSVpFX0hFQURJTkciIHZhbHVlPSLlpKflsI8iLz4NCgkJPHVpdGV4dCBuYW1lPSJTTElERV9OT1RFUyIgdmFsdWU9IuW5u+eBr+eJh+Wkh+azqCIvPg0KCQk8IS0tcXVpeiBwb2QgYW5kIG1lc3NhZ2UgYm94IHRleHRzLS0+DQoJCTx1aXRleHQgbmFtZT0iUVVJWlBPRF9RVUlaX0FUVEVNUFQiIHZhbHVlPSLmtYvpqozlsJ3or5XmrKHmlbA6Ii8+DQoJCTx1aXRleHQgbmFtZT0iUVVJWlBPRF9RVUlaX0FUVEVNUFRfVkFMVUUiIHZhbHVlPSLnrKwgJW4g5qyh77yM5YWxICV0IOasoSIvPg0KCQk8dWl0ZXh0IG5hbWU9IlFVSVpQT0RfUVVJWl9TQ09SRSIgdmFsdWU9IuW+l+WIhjoiLz4NCgkJPHVpdGV4dCBuYW1lPSJRVUlaUE9EX1FVSVpfUEFTU1NDT1JFIiB2YWx1ZT0i5Y+K5qC85YiG5pWwOiIvPg0KCQk8dWl0ZXh0IG5hbWU9IlFVSVpQT0RfUVVJWl9NQVhTQ09SRSIgdmFsdWU9IuacgOmrmOWIhuaVsDoiLz4NCgkJPHVpdGV4dCBuYW1lPSJRVUlaUE9EX1FVRVNBVE1QVF9TVFIiIHZhbHVlPSLlsJ3or5XmrKHmlbA6IOesrCAlbiDmrKHvvIzlhbEgJXQg5qyhIi8+DQoJCTx1aXRleHQgbmFtZT0iUVVJWlBPRF9RVUVTVFlQRV9TVFIiIHZhbHVlPSLnsbvlnos6ICVzIi8+DQoJCTx1aXRleHQgbmFtZT0iUVVJWlBPRF9RVUVTVFlQRV9HUkQiIHZhbHVlPSLor4TnuqciLz4NCgkJPHVpdGV4dCBuYW1lPSJRVUlaUE9EX1FVRVNUWVBFX1NWWSIgdmFsdWU9Iuiwg+afpSIvPg0KCQk8dWl0ZXh0IG5hbWU9IlFVSVpQT0RfUVVJWkFUTVBUX0lORiIgdmFsdWU9IuaXoOmZkCIvPg0KCQk8dWl0ZXh0IG5hbWU9IlFVSVpQT0RfUVVFU0FUTVBUX0lORiIgdmFsdWU9IuaXoOmZkCIvPg0KCQk8dWl0ZXh0IG5hbWU9IldBUk5JTkdNU0dfWUVTU1RSSU5HIiB2YWx1ZT0i5pivIi8+DQoJCTx1aXRleHQgbmFtZT0iV0FSTklOR01TR19OT1NUUklORyIgdmFsdWU9IuWQpiIvPg0KCQk8dWl0ZXh0IG5hbWU9IldBUk5JTkdNU0dfVElUTEVTVFJJTkciIHZhbHVlPSLmtYvpqozlr7zoiKrorablkYoiLz4NCgkJPHVpdGV4dCBuYW1lPSJXQVJOSU5HTVNHX01TR1NUUklORyIgdmFsdWU9IuatpOa1i+mqjOS4reacieacquWwneivleS9nOetlOeahOmXrumimOOAgiYjeEE7JiN4QTvljZXlh7vigJzmmK/igJ3pgIDlh7rmraTmtYvpqozjgILljZXlh7vigJzlkKbigJ3nu6fnu63mtYvpqozjgIIiLz4NCgkJPHVpdGV4dCBuYW1lPSJJTkZPUk1BVElPTl9IMjY0X0ZMQVNIUExBWUVSIiB2YWx1ZT0i5b2T5YmN5a6J6KOF5Zyo5oKo55qE6K6h566X5py65LiK55qEIEZsYXNoIFBsYXllciDniYjmnKzkuI3mlK/mjIHor6Xop4bpopHjgILljZXlh7vop4bpopHljLrln5/kuIvovb3mnIDmlrDniYjmnKznmoQgRmxhc2ggUGxheWVy44CC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WQkeWPguWKoOiAheaYvuekuuaPkOimgeagjyIvPg0KCQk8dWl0ZXh0IG5hbWU9Ik1VVEUiIHZhbHVlPSLpnZnpn7MiLz4NCgkJPHVpdGV4dCBuYW1lPSJET0NXUkFQX1RJVExFIiB2YWx1ZT0iUHJlc2VudGVyIOaWh+S7tumZhOS7tiIvPg0KCQk8dWl0ZXh0IG5hbWU9IkRPQ1dSQVBfTVNHIiB2YWx1ZT0i5L+d5a2Y5Yiw5oiR55qE6K6h566X5py6Ii8+DQoJCTx1aXRleHQgbmFtZT0iRE9DV1JBUF9QUk9NUFQiIHZhbHVlPSLljZXlh7vku6XkuIvovb0iLz4NCgk8L2xhbmd1YWdlPg0KCTxsYW5ndWFnZSBpZD0idH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U2xheXQgJW4iLz4NCgkJPCEtLSBzdWJzdGl0dXRpb246ICVuID09IHNsaWRlIG51bWJlciAtLT4NCgkJPCEtLSBzdWJzdGl0dXRpb246ICV0ID09IHRvdGFsIHNsaWRlIGNvdW50IC0tPg0KCQk8dWl0ZXh0IG5hbWU9IlNDUlVCQkFSU1RBVFVTX1NMSURFSU5GTyIgdmFsdWU9IlNsYXl0ICVuIC8gJXQgfCAiLz4NCgkJPHVpdGV4dCBuYW1lPSJTQ1JVQkJBUlNUQVRVU19TVE9QUEVEIiB2YWx1ZT0iRHVyZHVydWxkdSIvPg0KCQk8dWl0ZXh0IG5hbWU9IlNDUlVCQkFSU1RBVFVTX1BMQVlJTkciIHZhbHVlPSJPeW5hdMSxbMSxeW9yIi8+DQoJCTx1aXRleHQgbmFtZT0iU0NSVUJCQVJTVEFUVVNfTk9BVURJTyIgdmFsdWU9IlNlcyBZb2siLz4NCgkJPHVpdGV4dCBuYW1lPSJTQ1JVQkJBUlNUQVRVU19WSURQTEFZSU5HIiB2YWx1ZT0iVmlkZW8gT3luYXTEsWzEsXlvciIvPg0KCQk8dWl0ZXh0IG5hbWU9IlNDUlVCQkFSU1RBVFVTX0xPQURJTkciIHZhbHVlPSJZw7xrbGVuaXlvciIvPg0KCQk8dWl0ZXh0IG5hbWU9IlNDUlVCQkFSU1RBVFVTX0JVRkZFUklORyIgdmFsdWU9IkFyYWJlbGxlxJ9lIEFsxLFuxLF5b3IiLz4NCgkJPHVpdGV4dCBuYW1lPSJTQ1JVQkJBUlNUQVRVU19RVUVTVElPTiIgdmFsdWU9IlNvcnV5dSBZYW7EsXRsYSIvPg0KCQk8dWl0ZXh0IG5hbWU9IlNDUlVCQkFSU1RBVFVTX1JFVklFV1FVSVoiIHZhbHVlPSJTxLFuYXYgxLBuY2VsZW5peW9yIi8+DQoJCTwhLS0gc3Vic3RpdHV0aW9uOiAlbSA9PSBtaW51dGVzIHJlbWFpbmluZyAtLT4NCgkJPCEtLSBzdWJzdGl0dXRpb246ICVzID09IHNlY29uZHMgcmVtYWluaW5nIC0tPg0KCQk8dWl0ZXh0IG5hbWU9IkVMQVBTRUQiIHZhbHVlPSIlbSBEYWtpa2EgJXMgU2FuaXllIEthbGTEsSIvPg0KCQk8dWl0ZXh0IG5hbWU9Ik5PVEZPVU5EIiB2YWx1ZT0iSGVyaGFuZ2kgQmlyIMWeZXkgQnVsdW5tYWTEsSIvPg0KCQk8dWl0ZXh0IG5hbWU9IkFUVEFDSE1FTlRTIiB2YWx1ZT0iRWtsZXI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LEsHJ0aWJhdCIvPg0KCQk8dWl0ZXh0IG5hbWU9IlRBQl9RVUlaIiB2YWx1ZT0iU8SxbmF2Ii8+DQoJCTx1aXRleHQgbmFtZT0iVEFCX09VVExJTkUiIHZhbHVlPSJBbmEgSGF0Ii8+DQoJCTx1aXRleHQgbmFtZT0iVEFCX1RIVU1CIiB2YWx1ZT0iUmVzaW0iLz4NCgkJPHVpdGV4dCBuYW1lPSJUQUJfTk9URVMiIHZhbHVlPSJOb3RsYXIiLz4NCgkJPHVpdGV4dCBuYW1lPSJUQUJfU0VBUkNIIiB2YWx1ZT0iQXJhIi8+DQoJCTx1aXRleHQgbmFtZT0iU0xJREVfSEVBRElORyIgdmFsdWU9IlNsYXl0IEJhxZ9sxLHEn8SxIi8+DQoJCTx1aXRleHQgbmFtZT0iRFVSQVRJT05fSEVBRElORyIgdmFsdWU9IlPDvHJlIi8+DQoJCTx1aXRleHQgbmFtZT0iU0VBUkNIX0hFQURJTkciIHZhbHVlPSJNZXRuaSBhcmE6Ii8+DQoJCTx1aXRleHQgbmFtZT0iVEhVTUJfSEVBRElORyIgdmFsdWU9IlNsYXl0Ii8+DQoJCTx1aXRleHQgbmFtZT0iVEhVTUJfSU5GTyIgdmFsdWU9IlNsYXl0IEJhxZ9sxLHEn8SxL1PDvHJlc2kiLz4NCgkJPHVpdGV4dCBuYW1lPSJBVFRBQ0hOQU1FX0hFQURJTkciIHZhbHVlPSJEb3N5YSBBZMSxIi8+DQoJCTx1aXRleHQgbmFtZT0iQVRUQUNIU0laRV9IRUFESU5HIiB2YWx1ZT0iQm95dXQiLz4NCgkJPHVpdGV4dCBuYW1lPSJTTElERV9OT1RFUyIgdmFsdWU9IlNsYXl0IE5vdGxhcsSxIi8+DQoJCTwhLS1xdWl6IHBvZCBhbmQgbWVzc2FnZSBib3ggdGV4dHMtLT4NCgkJPHVpdGV4dCBuYW1lPSJRVUlaUE9EX1FVSVpfQVRURU1QVCIgdmFsdWU9IlPEsW5hdiBEZW5lbWVzaToiLz4NCgkJPHVpdGV4dCBuYW1lPSJRVUlaUE9EX1FVSVpfQVRURU1QVF9WQUxVRSIgdmFsdWU9IiVuLyV0Ii8+DQoJCTx1aXRleHQgbmFtZT0iUVVJWlBPRF9RVUlaX1NDT1JFIiB2YWx1ZT0iUHVhbjoiLz4NCgkJPHVpdGV4dCBuYW1lPSJRVUlaUE9EX1FVSVpfUEFTU1NDT1JFIiB2YWx1ZT0iR2XDp21lIFB1YW7EsToiLz4NCgkJPHVpdGV4dCBuYW1lPSJRVUlaUE9EX1FVSVpfTUFYU0NPUkUiIHZhbHVlPSJNYWtzaW11bSBQdWFuOiIvPg0KCQk8dWl0ZXh0IG5hbWU9IlFVSVpQT0RfUVVFU0FUTVBUX1NUUiIgdmFsdWU9IkRlbmVtZTogJW4vJXQiLz4NCgkJPHVpdGV4dCBuYW1lPSJRVUlaUE9EX1FVRVNUWVBFX1NUUiIgdmFsdWU9IlTDvHI6ICVzIi8+DQoJCTx1aXRleHQgbmFtZT0iUVVJWlBPRF9RVUVTVFlQRV9HUkQiIHZhbHVlPSJCYXNhbWFrbMSxIi8+DQoJCTx1aXRleHQgbmFtZT0iUVVJWlBPRF9RVUVTVFlQRV9TVlkiIHZhbHVlPSJBbmtldCIvPg0KCQk8dWl0ZXh0IG5hbWU9IlFVSVpQT0RfUVVJWkFUTVBUX0lORiIgdmFsdWU9IlPEsW7EsXJzxLF6Ii8+DQoJCTx1aXRleHQgbmFtZT0iUVVJWlBPRF9RVUVTQVRNUFRfSU5GIiB2YWx1ZT0iU8SxbsSxcnPEsXoiLz4NCgkJPHVpdGV4dCBuYW1lPSJXQVJOSU5HTVNHX1lFU1NUUklORyIgdmFsdWU9IkV2ZXQiLz4NCgkJPHVpdGV4dCBuYW1lPSJXQVJOSU5HTVNHX05PU1RSSU5HIiB2YWx1ZT0iSGF5xLFyIi8+DQoJCTx1aXRleHQgbmFtZT0iV0FSTklOR01TR19USVRMRVNUUklORyIgdmFsdWU9IlPEsW5hdiBHZXppbm1lIFV5YXLEsXPEsSIvPg0KCQk8dWl0ZXh0IG5hbWU9IldBUk5JTkdNU0dfTVNHU1RSSU5HIiB2YWx1ZT0iQnUgU8SxbmF2ZGEgZGVuZW5tZW1pxZ8gc29ydWxhciB2YXIuJiN4QTsmI3hBO0V2ZXQgc2XDp2VuZcSfaW5pIHTEsWtsYXTEsXJzYW7EsXogU8SxbmF2ZGFuIMOnxLFrYWNha3PEsW7EsXouIFPEsW5hdmEgZGV2YW0gZXRtZWsgacOnaW4gSGF5xLFyIHNlw6dlbmXEn2luaSB0xLFrbGF0xLFuLiIvPg0KCQk8dWl0ZXh0IG5hbWU9IklORk9STUFUSU9OX0gyNjRfRkxBU0hQTEFZRVIiIHZhbHVlPSJCaWxnaXNheWFyxLFuxLF6YSB5w7xrbMO8IG9sYW4gZ2XDp2VybGkgRmxhc2ggUGxheWVyIHPDvHLDvG3DvCBidSB2aWRlb3l1IGRlc3Rla2xlbWl5b3IuIEVuIHNvbiBGbGFzaCBQbGF5ZXIgc8O8csO8bcO8bsO8IGluZGlybWVrIGnDp2luIHZpZGVvIGFsYW7EsW7EsSB0xLFrbGF0xLF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LYXTEsWzEsW1jxLFsYXJhIGtlbmFyIMOndWJ1xJ91bnUgZ8O2c3RlciIvPg0KCQk8dWl0ZXh0IG5hbWU9Ik1VVEUiIHZhbHVlPSJTZXNzaXoiLz4NCgkJPHVpdGV4dCBuYW1lPSJET0NXUkFQX1RJVExFIiB2YWx1ZT0iUHJlc2VudGVyIERvc3lhIEVraSIvPg0KCQk8dWl0ZXh0IG5hbWU9IkRPQ1dSQVBfTVNHIiB2YWx1ZT0iQmlsZ2lzYXlhcsSxbWEgS2F5ZGV0Ii8+DQoJCTx1aXRleHQgbmFtZT0iRE9DV1JBUF9QUk9NUFQiIHZhbHVlPSLEsG5kaXJtZWsgacOnaW4gVMSxa2xhdMSxbiIvPg0KCTwvbGFuZ3VhZ2U+DQoJPGxhbmd1YWdlIGlkPSJyd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QodC70LDQudC0ICVuIi8+DQoJCTwhLS0gc3Vic3RpdHV0aW9uOiAlbiA9PSBzbGlkZSBudW1iZXIgLS0+DQoJCTwhLS0gc3Vic3RpdHV0aW9uOiAldCA9PSB0b3RhbCBzbGlkZSBjb3VudCAtLT4NCgkJPHVpdGV4dCBuYW1lPSJTQ1JVQkJBUlNUQVRVU19TTElERUlORk8iIHZhbHVlPSLQodC70LDQudC0ICVuIC8gJXQgfCAiLz4NCgkJPHVpdGV4dCBuYW1lPSJTQ1JVQkJBUlNUQVRVU19TVE9QUEVEIiB2YWx1ZT0i0J7RgdGC0LDQvdC+0LLQu9C10L3QviIvPg0KCQk8dWl0ZXh0IG5hbWU9IlNDUlVCQkFSU1RBVFVTX1BMQVlJTkciIHZhbHVlPSLQktC+0YHQv9GA0L7QuNC30LLQtdC00LXQvdC40LUiLz4NCgkJPHVpdGV4dCBuYW1lPSJTQ1JVQkJBUlNUQVRVU19OT0FVRElPIiB2YWx1ZT0i0J3QtdGCINCw0YPQtNC40L4iLz4NCgkJPHVpdGV4dCBuYW1lPSJTQ1JVQkJBUlNUQVRVU19WSURQTEFZSU5HIiB2YWx1ZT0i0JLQvtGB0L/RgNC+0LjQt9Cy0LXQtNC10L3QuNC1INCy0LjQtNC10L4iLz4NCgkJPHVpdGV4dCBuYW1lPSJTQ1JVQkJBUlNUQVRVU19MT0FESU5HIiB2YWx1ZT0i0JfQsNCz0YDRg9C30LrQsCIvPg0KCQk8dWl0ZXh0IG5hbWU9IlNDUlVCQkFSU1RBVFVTX0JVRkZFUklORyIgdmFsdWU9ItCR0YPRhNC10YDQuNC30LDRhtC40Y8iLz4NCgkJPHVpdGV4dCBuYW1lPSJTQ1JVQkJBUlNUQVRVU19RVUVTVElPTiIgdmFsdWU9ItCe0YLQstC10YIg0L3QsCDQstC+0L/RgNC+0YEiLz4NCgkJPHVpdGV4dCBuYW1lPSJTQ1JVQkJBUlNUQVRVU19SRVZJRVdRVUlaIiB2YWx1ZT0i0J7QsdC30L7RgCDQvtC/0YDQvtGB0LAiLz4NCgkJPCEtLSBzdWJzdGl0dXRpb246ICVtID09IG1pbnV0ZXMgcmVtYWluaW5nIC0tPg0KCQk8IS0tIHN1YnN0aXR1dGlvbjogJXMgPT0gc2Vjb25kcyByZW1haW5pbmcgLS0+DQoJCTx1aXRleHQgbmFtZT0iRUxBUFNFRCIgdmFsdWU9ItCe0YHRgtCw0LvQvtGB0YwgJW0g0LzQuNC9LiAlcyDRgSIvPg0KCQk8dWl0ZXh0IG5hbWU9Ik5PVEZPVU5EIiB2YWx1ZT0i0J3QuNGH0LXQs9C+INC90LUg0L3QsNC50LTQtdC90L4iLz4NCgkJPHVpdGV4dCBuYW1lPSJBVFRBQ0hNRU5UUyIgdmFsdWU9ItCS0LvQvtC20LXQvdC40Y8iLz4NCgkJPCEtLSBzdWJzdGl0dXRpb246ICVwID09IGN1cnJlbnQgc3BlYWtlcidzIHRpdGxlIC0tPg0KCQk8dWl0ZXh0IG5hbWU9IkJJT1dJTl9USVRMRSIgdmFsdWU9ItCR0LjQvtCz0YDQsNGE0LjRjzogJXAiLz4NCgkJPHVpdGV4dCBuYW1lPSJCSU9CVE5fVElUTEUiIHZhbHVlPSLQkdC40L7Qs9GA0LDRhNC40Y8iLz4NCgkJPHVpdGV4dCBuYW1lPSJESVZJREVSQlROX1RJVExFIiB2YWx1ZT0ifCIvPg0KCQk8dWl0ZXh0IG5hbWU9IkNPTlRBQ1RCVE5fVElUTEUiIHZhbHVlPSLQmtC+0L3RgtCw0LrRgiIvPg0KCQk8dWl0ZXh0IG5hbWU9IlRBQl9RVUlaIiB2YWx1ZT0i0J7Qv9GA0L7RgSIvPg0KCQk8dWl0ZXh0IG5hbWU9IlRBQl9PVVRMSU5FIiB2YWx1ZT0i0KHRhdC10LzQsCIvPg0KCQk8dWl0ZXh0IG5hbWU9IlRBQl9USFVNQiIgdmFsdWU9ItCR0LXQs9GD0L3QvtC6Ii8+DQoJCTx1aXRleHQgbmFtZT0iVEFCX05PVEVTIiB2YWx1ZT0i0JfQsNC80LXRgtC60LgiLz4NCgkJPHVpdGV4dCBuYW1lPSJUQUJfU0VBUkNIIiB2YWx1ZT0i0J/QvtC40YHQuiIvPg0KCQk8dWl0ZXh0IG5hbWU9IlNMSURFX0hFQURJTkciIHZhbHVlPSLQl9Cw0LPQvtC70L7QstC+0Log0YHQu9Cw0LnQtNCwIi8+DQoJCTx1aXRleHQgbmFtZT0iRFVSQVRJT05fSEVBRElORyIgdmFsdWU9ItCU0LvQuNGCLdGB0YLRjCIvPg0KCQk8dWl0ZXh0IG5hbWU9IlNFQVJDSF9IRUFESU5HIiB2YWx1ZT0i0J/QvtC40YHQuiDRgtC10LrRgdGC0LA6Ii8+DQoJCTx1aXRleHQgbmFtZT0iVEhVTUJfSEVBRElORyIgdmFsdWU9ItCh0LvQsNC50LQiLz4NCgkJPHVpdGV4dCBuYW1lPSJUSFVNQl9JTkZPIiB2YWx1ZT0i0J3QsNC30LLQsNC90LjQtS/QtNC70LjRgi3QvdC+0YHRgtGMIi8+DQoJCTx1aXRleHQgbmFtZT0iQVRUQUNITkFNRV9IRUFESU5HIiB2YWx1ZT0i0JjQvNGPINGE0LDQudC70LAiLz4NCgkJPHVpdGV4dCBuYW1lPSJBVFRBQ0hTSVpFX0hFQURJTkciIHZhbHVlPSLQoNCw0LfQvNC10YAiLz4NCgkJPHVpdGV4dCBuYW1lPSJTTElERV9OT1RFUyIgdmFsdWU9ItCX0LDQvNC10YLQutC4INC6INGB0LvQsNC50LTRgyIvPg0KCQk8IS0tcXVpeiBwb2QgYW5kIG1lc3NhZ2UgYm94IHRleHRzLS0+DQoJCTx1aXRleHQgbmFtZT0iUVVJWlBPRF9RVUlaX0FUVEVNUFQiIHZhbHVlPSLQn9C+0L/Ri9GC0LrQsCDQv9GA0L7QudGC0Lgg0L7Qv9GA0L7RgToiLz4NCgkJPHVpdGV4dCBuYW1lPSJRVUlaUE9EX1FVSVpfQVRURU1QVF9WQUxVRSIgdmFsdWU9IiVuINC40LcgJXQiLz4NCgkJPHVpdGV4dCBuYW1lPSJRVUlaUE9EX1FVSVpfU0NPUkUiIHZhbHVlPSLQndCw0LHRgNCw0L3QviDQsdCw0LvQu9C+0LI6Ii8+DQoJCTx1aXRleHQgbmFtZT0iUVVJWlBPRF9RVUlaX1BBU1NTQ09SRSIgdmFsdWU9ItCf0YDQvtGF0L7QtNC90L7QuSDRgNC10LfRg9C70YzRgtCw0YI6Ii8+DQoJCTx1aXRleHQgbmFtZT0iUVVJWlBPRF9RVUlaX01BWFNDT1JFIiB2YWx1ZT0i0JzQsNC60YHQuNC80LDQu9GM0L3Ri9C5INGA0LXQt9GD0LvRjNGC0LDRgjoiLz4NCgkJPHVpdGV4dCBuYW1lPSJRVUlaUE9EX1FVRVNBVE1QVF9TVFIiIHZhbHVlPSLQn9C+0L/Ri9GC0LrQsDogJW4g0LjQtyAldCIvPg0KCQk8dWl0ZXh0IG5hbWU9IlFVSVpQT0RfUVVFU1RZUEVfU1RSIiB2YWx1ZT0i0KLQuNC/OiAlcyIvPg0KCQk8dWl0ZXh0IG5hbWU9IlFVSVpQT0RfUVVFU1RZUEVfR1JEIiB2YWx1ZT0i0KEg0L7RhtC10L3QutC+0LkiLz4NCgkJPHVpdGV4dCBuYW1lPSJRVUlaUE9EX1FVRVNUWVBFX1NWWSIgdmFsdWU9ItCe0LHQt9C+0YAiLz4NCgkJPHVpdGV4dCBuYW1lPSJRVUlaUE9EX1FVSVpBVE1QVF9JTkYiIHZhbHVlPSLQkdC+0LvRjNGI0L7QtSDRh9C40YHQu9C+Ii8+DQoJCTx1aXRleHQgbmFtZT0iUVVJWlBPRF9RVUVTQVRNUFRfSU5GIiB2YWx1ZT0i0JHQvtC70YzRiNC+0LUg0YfQuNGB0LvQviIvPg0KCQk8dWl0ZXh0IG5hbWU9IldBUk5JTkdNU0dfWUVTU1RSSU5HIiB2YWx1ZT0i0JTQsCIvPg0KCQk8dWl0ZXh0IG5hbWU9IldBUk5JTkdNU0dfTk9TVFJJTkciIHZhbHVlPSLQndC10YIiLz4NCgkJPHVpdGV4dCBuYW1lPSJXQVJOSU5HTVNHX1RJVExFU1RSSU5HIiB2YWx1ZT0i0J/RgNC10LTRg9C/0YDQtdC20LTQtdC90LjQtSDQviDQvdCw0LLQuNCz0LDRhtC40Lgg0LIg0L7Qv9GA0L7RgdC1Ii8+DQoJCTx1aXRleHQgbmFtZT0iV0FSTklOR01TR19NU0dTVFJJTkciIHZhbHVlPSLQkiDQvtC/0YDQvtGB0LUg0L7RgdGC0LDQu9C40YHRjCDQvdC10L7RgtCy0LXRh9C10L3QvdGL0LUg0LLQvtC/0YDQvtGB0Ysu0J3QsNC20LDRgtC40LUg0LrQvdC+0L/QutC4ICZxdW90O9CU0LAmcXVvdDsg0L/RgNC40LLQtdC00LXRgiDQuiDQt9Cw0LrRgNGL0YLQuNGOINC+0L/RgNC+0YHQsC4g0J3QsNC20LDRgtC40LUg0LrQvdC+0L/QutC4ICZxdW90O9Cd0LXRgiZxdW90OyDQv9GA0L7QtNC+0LvQttC40YIg0L7Qv9GA0L7RgS4iLz4NCgkJPHVpdGV4dCBuYW1lPSJJTkZPUk1BVElPTl9IMjY0X0ZMQVNIUExBWUVSIiB2YWx1ZT0i0KLQtdC60YPRidCw0Y8g0LLQtdGA0YHQuNGPINC/0YDQvtC40LPRgNGL0LLQsNGC0LXQu9GPIEZsYXNoIFBsYXllciwg0YPRgdGC0LDQvdC+0LLQu9C10L3QvdCw0Y8g0L3QsCDRjdGC0L7QvCDQutC+0LzQv9GM0Y7RgtC10YDQtSwg0L3QtSDQv9C+0LTQtNC10YDQttC40LLQsNC10YIg0Y3RgtC+INCy0LjQtNC10L4uINCp0LXQu9C60L3QuNGC0LUg0LIg0L7QsdC70LDRgdGC0Lgg0LLQuNC00LXQviwg0YfRgtC+0LHRiyDQt9Cw0LPRgNGD0LfQuNGC0Ywg0L/QvtGB0LvQtdC00L3RjtGOINCy0LXRgNGB0LjRjiDQv9GA0L7QuNCz0YDRi9Cy0LDRgtC10LvRjy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tCf0L7QutCw0LfRi9Cy0LDRgtGMINCy0YDQtdC30LrRgyDRg9GH0LDRgdGC0L3QuNC60LDQvCIvPg0KCQk8dWl0ZXh0IG5hbWU9Ik1VVEUiIHZhbHVlPSLQntGC0LrQu9GO0YfQuNGC0Ywg0LfQstGD0LoiLz4NCgkJPHVpdGV4dCBuYW1lPSJET0NXUkFQX1RJVExFIiB2YWx1ZT0i0JLQu9C+0LbQtdC90LjQtSDQsiDRhNCw0LnQuyBBZG9iZSBQcmVzZW50ZXIiLz4NCgkJPHVpdGV4dCBuYW1lPSJET0NXUkFQX01TRyIgdmFsdWU9ItCh0L7RhdGA0LDQvdC40YLRjCDQsiDQv9Cw0L/QutGDICZxdW90O9Cc0L7QuSDQutC+0LzQv9GM0Y7RgtC10YAmcXVvdDsiLz4NCgkJPHVpdGV4dCBuYW1lPSJET0NXUkFQX1BST01QVCIgdmFsdWU9ItCp0LXQu9C60L3Rg9GC0Ywg0LTQu9GPINC30LDQs9GA0YPQt9C60LgiLz4NCgk8L2xhbmd1YWdlPg0KPC9jb25maWd1cmF0aW9uPg0K"/>
  <p:tag name="MMPROD_UIDATA" val="&lt;database version=&quot;7.0&quot;&gt;&lt;object type=&quot;1&quot; unique_id=&quot;10001&quot;&gt;&lt;property id=&quot;20141&quot; value=&quot;comp5_unit11_flash_lecture&quot;/&gt;&lt;property id=&quot;20144&quot; value=&quot;1&quot;/&gt;&lt;property id=&quot;20146&quot; value=&quot;0&quot;/&gt;&lt;property id=&quot;20147&quot; value=&quot;0&quot;/&gt;&lt;property id=&quot;20148&quot; value=&quot;5&quot;/&gt;&lt;property id=&quot;20180&quot; value=&quot;1&quot;/&gt;&lt;property id=&quot;20181&quot; value=&quot;1&quot;/&gt;&lt;property id=&quot;20182&quot; value=&quot;0&quot;/&gt;&lt;property id=&quot;20183&quot; value=&quot;1&quot;/&gt;&lt;property id=&quot;20184&quot; value=&quot;7&quot;/&gt;&lt;property id=&quot;20224&quot; value=&quot;C:\Users\mbruck\Desktop\final version 3 working files 3.27.2012 USE ME\comp5\comp5_unit11&quot;/&gt;&lt;property id=&quot;20250&quot; value=&quot;0&quot;/&gt;&lt;property id=&quot;20251&quot; value=&quot;1&quot;/&gt;&lt;property id=&quot;20259&quot; value=&quot;0&quot;/&gt;&lt;object type=&quot;8&quot; unique_id=&quot;10002&quot;&gt;&lt;/object&gt;&lt;object type=&quot;2&quot; unique_id=&quot;10003&quot;&gt;&lt;object type=&quot;3&quot; unique_id=&quot;10005&quot;&gt;&lt;property id=&quot;20148&quot; value=&quot;5&quot;/&gt;&lt;property id=&quot;20300&quot; value=&quot;Slide 4 - &amp;quot;Certification and Regulation 2&amp;quot;&quot;/&gt;&lt;property id=&quot;20307&quot; value=&quot;257&quot;/&gt;&lt;property id=&quot;20309&quot; value=&quot;-1&quot;/&gt;&lt;/object&gt;&lt;object type=&quot;3&quot; unique_id=&quot;10006&quot;&gt;&lt;property id=&quot;20148&quot; value=&quot;5&quot;/&gt;&lt;property id=&quot;20300&quot; value=&quot;Slide 5 - &amp;quot;Certification and Regulation 3&amp;quot;&quot;/&gt;&lt;property id=&quot;20307&quot; value=&quot;272&quot;/&gt;&lt;property id=&quot;20309&quot; value=&quot;-1&quot;/&gt;&lt;/object&gt;&lt;object type=&quot;3&quot; unique_id=&quot;10007&quot;&gt;&lt;property id=&quot;20148&quot; value=&quot;5&quot;/&gt;&lt;property id=&quot;20300&quot; value=&quot;Slide 6 - &amp;quot;Certification and Regulation 4&amp;quot;&quot;/&gt;&lt;property id=&quot;20307&quot; value=&quot;258&quot;/&gt;&lt;property id=&quot;20309&quot; value=&quot;-1&quot;/&gt;&lt;/object&gt;&lt;object type=&quot;3&quot; unique_id=&quot;10009&quot;&gt;&lt;property id=&quot;20148&quot; value=&quot;5&quot;/&gt;&lt;property id=&quot;20300&quot; value=&quot;Slide 9 - &amp;quot;Early Attempts at Regulation&amp;quot;&quot;/&gt;&lt;property id=&quot;20307&quot; value=&quot;259&quot;/&gt;&lt;property id=&quot;20309&quot; value=&quot;-1&quot;/&gt;&lt;/object&gt;&lt;object type=&quot;3&quot; unique_id=&quot;10010&quot;&gt;&lt;property id=&quot;20148&quot; value=&quot;5&quot;/&gt;&lt;property id=&quot;20300&quot; value=&quot;Slide 10 - &amp;quot;Early Attempts at Regulation 2 &amp;quot;&quot;/&gt;&lt;property id=&quot;20307&quot; value=&quot;260&quot;/&gt;&lt;property id=&quot;20309&quot; value=&quot;-1&quot;/&gt;&lt;/object&gt;&lt;object type=&quot;3&quot; unique_id=&quot;10011&quot;&gt;&lt;property id=&quot;20148&quot; value=&quot;5&quot;/&gt;&lt;property id=&quot;20300&quot; value=&quot;Slide 11 - &amp;quot;1997 Professional Organization Recommendations&amp;quot;&quot;/&gt;&lt;property id=&quot;20307&quot; value=&quot;261&quot;/&gt;&lt;property id=&quot;20309&quot; value=&quot;-1&quot;/&gt;&lt;/object&gt;&lt;object type=&quot;3&quot; unique_id=&quot;10012&quot;&gt;&lt;property id=&quot;20148&quot; value=&quot;5&quot;/&gt;&lt;property id=&quot;20300&quot; value=&quot;Slide 13 - &amp;quot;1999 — Institute of Medicine Report&amp;quot;&quot;/&gt;&lt;property id=&quot;20307&quot; value=&quot;262&quot;/&gt;&lt;property id=&quot;20309&quot; value=&quot;-1&quot;/&gt;&lt;/object&gt;&lt;object type=&quot;3&quot; unique_id=&quot;10013&quot;&gt;&lt;property id=&quot;20148&quot; value=&quot;5&quot;/&gt;&lt;property id=&quot;20300&quot; value=&quot;Slide 14 - &amp;quot;Growing Interest in Health &amp;#x0D;&amp;#x0A;Information Technology&amp;quot;&quot;/&gt;&lt;property id=&quot;20307&quot; value=&quot;264&quot;/&gt;&lt;property id=&quot;20309&quot; value=&quot;-1&quot;/&gt;&lt;/object&gt;&lt;object type=&quot;3&quot; unique_id=&quot;10014&quot;&gt;&lt;property id=&quot;20148&quot; value=&quot;5&quot;/&gt;&lt;property id=&quot;20300&quot; value=&quot;Slide 15 - &amp;quot;Growing Interest in Health &amp;#x0D;&amp;#x0A;Information Technology 2&amp;quot;&quot;/&gt;&lt;property id=&quot;20307&quot; value=&quot;265&quot;/&gt;&lt;property id=&quot;20309&quot; value=&quot;-1&quot;/&gt;&lt;/object&gt;&lt;object type=&quot;3&quot; unique_id=&quot;10015&quot;&gt;&lt;property id=&quot;20148&quot; value=&quot;5&quot;/&gt;&lt;property id=&quot;20300&quot; value=&quot;Slide 16 - &amp;quot;Growing Interest in Health&amp;#x0D;&amp;#x0A;Information Technology 3&amp;quot;&quot;/&gt;&lt;property id=&quot;20307&quot; value=&quot;266&quot;/&gt;&lt;property id=&quot;20309&quot; value=&quot;-1&quot;/&gt;&lt;/object&gt;&lt;object type=&quot;3&quot; unique_id=&quot;10016&quot;&gt;&lt;property id=&quot;20148&quot; value=&quot;5&quot;/&gt;&lt;property id=&quot;20300&quot; value=&quot;Slide 17 - &amp;quot;Certification Commission for Health Information Technology&amp;quot;&quot;/&gt;&lt;property id=&quot;20307&quot; value=&quot;263&quot;/&gt;&lt;property id=&quot;20309&quot; value=&quot;-1&quot;/&gt;&lt;/object&gt;&lt;object type=&quot;3&quot; unique_id=&quot;10017&quot;&gt;&lt;property id=&quot;20148&quot; value=&quot;5&quot;/&gt;&lt;property id=&quot;20300&quot; value=&quot;Slide 18 - &amp;quot;Certification Commission for Health Information Technology 2&amp;quot;&quot;/&gt;&lt;property id=&quot;20307&quot; value=&quot;274&quot;/&gt;&lt;property id=&quot;20309&quot; value=&quot;-1&quot;/&gt;&lt;/object&gt;&lt;object type=&quot;3&quot; unique_id=&quot;10018&quot;&gt;&lt;property id=&quot;20148&quot; value=&quot;5&quot;/&gt;&lt;property id=&quot;20300&quot; value=&quot;Slide 19 - &amp;quot;Research, HIT and Patient Safety&amp;quot;&quot;/&gt;&lt;property id=&quot;20307&quot; value=&quot;268&quot;/&gt;&lt;property id=&quot;20309&quot; value=&quot;-1&quot;/&gt;&lt;/object&gt;&lt;object type=&quot;3&quot; unique_id=&quot;10019&quot;&gt;&lt;property id=&quot;20148&quot; value=&quot;5&quot;/&gt;&lt;property id=&quot;20300&quot; value=&quot;Slide 20 - &amp;quot;Research, HIT and Patient Safety 2&amp;quot;&quot;/&gt;&lt;property id=&quot;20307&quot; value=&quot;275&quot;/&gt;&lt;property id=&quot;20309&quot; value=&quot;-1&quot;/&gt;&lt;/object&gt;&lt;object type=&quot;3&quot; unique_id=&quot;10020&quot;&gt;&lt;property id=&quot;20148&quot; value=&quot;5&quot;/&gt;&lt;property id=&quot;20300&quot; value=&quot;Slide 21 - &amp;quot;HITECH Act&amp;quot;&quot;/&gt;&lt;property id=&quot;20307&quot; value=&quot;269&quot;/&gt;&lt;property id=&quot;20309&quot; value=&quot;-1&quot;/&gt;&lt;/object&gt;&lt;object type=&quot;3&quot; unique_id=&quot;10021&quot;&gt;&lt;property id=&quot;20148&quot; value=&quot;5&quot;/&gt;&lt;property id=&quot;20300&quot; value=&quot;Slide 23 - &amp;quot;ONC Authorized Testing and &amp;#x0D;&amp;#x0A;Certification Bodies&amp;quot;&quot;/&gt;&lt;property id=&quot;20307&quot; value=&quot;270&quot;/&gt;&lt;property id=&quot;20309&quot; value=&quot;-1&quot;/&gt;&lt;/object&gt;&lt;object type=&quot;3&quot; unique_id=&quot;10023&quot;&gt;&lt;property id=&quot;20148&quot; value=&quot;5&quot;/&gt;&lt;property id=&quot;20300&quot; value=&quot;Slide 7 - &amp;quot;Certification and Regulation 5&amp;quot;&quot;/&gt;&lt;property id=&quot;20307&quot; value=&quot;276&quot;/&gt;&lt;property id=&quot;20309&quot; value=&quot;-1&quot;/&gt;&lt;/object&gt;&lt;object type=&quot;3&quot; unique_id=&quot;10024&quot;&gt;&lt;property id=&quot;20148&quot; value=&quot;5&quot;/&gt;&lt;property id=&quot;20300&quot; value=&quot;Slide 8 - &amp;quot;Certification and Regulation 6&amp;quot;&quot;/&gt;&lt;property id=&quot;20307&quot; value=&quot;277&quot;/&gt;&lt;property id=&quot;20309&quot; value=&quot;-1&quot;/&gt;&lt;/object&gt;&lt;object type=&quot;3&quot; unique_id=&quot;10025&quot;&gt;&lt;property id=&quot;20148&quot; value=&quot;5&quot;/&gt;&lt;property id=&quot;20300&quot; value=&quot;Slide 12 - &amp;quot;1997 Professional Organization Recommendations 2&amp;quot;&quot;/&gt;&lt;property id=&quot;20307&quot; value=&quot;278&quot;/&gt;&lt;property id=&quot;20309&quot; value=&quot;-1&quot;/&gt;&lt;/object&gt;&lt;object type=&quot;3&quot; unique_id=&quot;10026&quot;&gt;&lt;property id=&quot;20148&quot; value=&quot;5&quot;/&gt;&lt;property id=&quot;20300&quot; value=&quot;Slide 22 - &amp;quot;HITECH Act 2&amp;quot;&quot;/&gt;&lt;property id=&quot;20307&quot; value=&quot;279&quot;/&gt;&lt;property id=&quot;20309&quot; value=&quot;-1&quot;/&gt;&lt;/object&gt;&lt;object type=&quot;3&quot; unique_id=&quot;11978&quot;&gt;&lt;property id=&quot;20148&quot; value=&quot;5&quot;/&gt;&lt;property id=&quot;20300&quot; value=&quot;Slide 1 - &amp;quot;History of Health Information Technology in the U.S.&amp;quot;&quot;/&gt;&lt;property id=&quot;20307&quot; value=&quot;287&quot;/&gt;&lt;property id=&quot;20309&quot; value=&quot;-1&quot;/&gt;&lt;/object&gt;&lt;object type=&quot;3&quot; unique_id=&quot;11979&quot;&gt;&lt;property id=&quot;20148&quot; value=&quot;5&quot;/&gt;&lt;property id=&quot;20300&quot; value=&quot;Slide 2 - &amp;quot;Software Certification and Regulation Learning Objectives&amp;quot;&quot;/&gt;&lt;property id=&quot;20307&quot; value=&quot;288&quot;/&gt;&lt;property id=&quot;20309&quot; value=&quot;-1&quot;/&gt;&lt;/object&gt;&lt;object type=&quot;3&quot; unique_id=&quot;11980&quot;&gt;&lt;property id=&quot;20148&quot; value=&quot;5&quot;/&gt;&lt;property id=&quot;20300&quot; value=&quot;Slide 29 - &amp;quot;Software Certification and Regulation Summary &amp;quot;&quot;/&gt;&lt;property id=&quot;20307&quot; value=&quot;281&quot;/&gt;&lt;property id=&quot;20309&quot; value=&quot;-1&quot;/&gt;&lt;/object&gt;&lt;object type=&quot;3&quot; unique_id=&quot;11982&quot;&gt;&lt;property id=&quot;20148&quot; value=&quot;5&quot;/&gt;&lt;property id=&quot;20300&quot; value=&quot;Slide 30 - &amp;quot;Software Certification and Regulation References&amp;quot;&quot;/&gt;&lt;property id=&quot;20307&quot; value=&quot;283&quot;/&gt;&lt;property id=&quot;20309&quot; value=&quot;-1&quot;/&gt;&lt;/object&gt;&lt;object type=&quot;3&quot; unique_id=&quot;12163&quot;&gt;&lt;property id=&quot;20148&quot; value=&quot;5&quot;/&gt;&lt;property id=&quot;20300&quot; value=&quot;Slide 28 - &amp;quot;Pros and Cons of Regulation&amp;quot;&quot;/&gt;&lt;property id=&quot;20307&quot; value=&quot;289&quot;/&gt;&lt;property id=&quot;20309&quot; value=&quot;-1&quot;/&gt;&lt;/object&gt;&lt;object type=&quot;3&quot; unique_id=&quot;12200&quot;&gt;&lt;property id=&quot;20148&quot; value=&quot;5&quot;/&gt;&lt;property id=&quot;20300&quot; value=&quot;Slide 3 - &amp;quot;Certification and Regulation&amp;quot;&quot;/&gt;&lt;property id=&quot;20307&quot; value=&quot;290&quot;/&gt;&lt;property id=&quot;20309&quot; value=&quot;-1&quot;/&gt;&lt;/object&gt;&lt;object type=&quot;3&quot; unique_id=&quot;12202&quot;&gt;&lt;property id=&quot;20148&quot; value=&quot;5&quot;/&gt;&lt;property id=&quot;20300&quot; value=&quot;Slide 24 - &amp;quot;Institute of Medicine Consensus Study&amp;quot;&quot;/&gt;&lt;property id=&quot;20307&quot; value=&quot;291&quot;/&gt;&lt;property id=&quot;20309&quot; value=&quot;-1&quot;/&gt;&lt;/object&gt;&lt;object type=&quot;3&quot; unique_id=&quot;12203&quot;&gt;&lt;property id=&quot;20148&quot; value=&quot;5&quot;/&gt;&lt;property id=&quot;20300&quot; value=&quot;Slide 25 - &amp;quot;Institute of Medicine Consensus Study 2&amp;quot;&quot;/&gt;&lt;property id=&quot;20307&quot; value=&quot;295&quot;/&gt;&lt;property id=&quot;20309&quot; value=&quot;-1&quot;/&gt;&lt;/object&gt;&lt;object type=&quot;3&quot; unique_id=&quot;12204&quot;&gt;&lt;property id=&quot;20148&quot; value=&quot;5&quot;/&gt;&lt;property id=&quot;20300&quot; value=&quot;Slide 31 - &amp;quot;Software Certification and Regulation References 2&amp;quot;&quot;/&gt;&lt;property id=&quot;20307&quot; value=&quot;296&quot;/&gt;&lt;property id=&quot;20309&quot; value=&quot;-1&quot;/&gt;&lt;/object&gt;&lt;object type=&quot;3&quot; unique_id=&quot;12209&quot;&gt;&lt;property id=&quot;20148&quot; value=&quot;5&quot;/&gt;&lt;property id=&quot;20300&quot; value=&quot;Slide 26 - &amp;quot;Usability and Certification&amp;quot;&quot;/&gt;&lt;property id=&quot;20307&quot; value=&quot;297&quot;/&gt;&lt;property id=&quot;20309&quot; value=&quot;-1&quot;/&gt;&lt;/object&gt;&lt;object type=&quot;3&quot; unique_id=&quot;16471&quot;&gt;&lt;property id=&quot;20148&quot; value=&quot;5&quot;/&gt;&lt;property id=&quot;20300&quot; value=&quot;Slide 27 - &amp;quot;ONC Enhanced Oversight&amp;quot;&quot;/&gt;&lt;property id=&quot;20307&quot; value=&quot;298&quot;/&gt;&lt;/object&gt;&lt;object type=&quot;3&quot; unique_id=&quot;16472&quot;&gt;&lt;property id=&quot;20148&quot; value=&quot;5&quot;/&gt;&lt;property id=&quot;20300&quot; value=&quot;Slide 32 - &amp;quot;History of Health IT in the US Software Certification and Regulation&amp;quot;&quot;/&gt;&lt;property id=&quot;20307&quot; value=&quot;299&quot;/&gt;&lt;/object&gt;&lt;/object&gt;&lt;object type=&quot;10&quot; unique_id=&quot;10099&quot;&gt;&lt;object type=&quot;11&quot; unique_id=&quot;10100&quot;&gt;&lt;property id=&quot;20180&quot; value=&quot;1&quot;/&gt;&lt;property id=&quot;20181&quot; value=&quot;1&quot;/&gt;&lt;property id=&quot;20182&quot; value=&quot;0&quot;/&gt;&lt;property id=&quot;20183&quot; value=&quot;1&quot;/&gt;&lt;/object&gt;&lt;object type=&quot;12&quot; unique_id=&quot;10237&quot;&gt;&lt;/object&gt;&lt;/object&gt;&lt;object type=&quot;4&quot; unique_id=&quot;10101&quot;&gt;&lt;/object&gt;&lt;/object&gt;&lt;/database&gt;"/>
  <p:tag name="SECTOMILLISECCONVERTED" val="1"/>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MKM CompX_unitY_Lecture_Slides_Template.potx" id="{4FF466A4-E752-4EC5-A455-0F519C93B28D}" vid="{E25E3796-8ED8-4B54-80E8-6ED0B80A76F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CCC146E0DE07B4B93A0BE9D14803BE0" ma:contentTypeVersion="5" ma:contentTypeDescription="Create a new document." ma:contentTypeScope="" ma:versionID="eee9308b4a521e6cfc381d9909808db1">
  <xsd:schema xmlns:xsd="http://www.w3.org/2001/XMLSchema" xmlns:p="http://schemas.microsoft.com/office/2006/metadata/properties" xmlns:ns2="26839647-32cc-4e8d-ac64-5cb1d6f9c044" targetNamespace="http://schemas.microsoft.com/office/2006/metadata/properties" ma:root="true" ma:fieldsID="18594fd37b04ee2386042ddb7e2caf77" ns2:_="">
    <xsd:import namespace="26839647-32cc-4e8d-ac64-5cb1d6f9c044"/>
    <xsd:element name="properties">
      <xsd:complexType>
        <xsd:sequence>
          <xsd:element name="documentManagement">
            <xsd:complexType>
              <xsd:all>
                <xsd:element ref="ns2:Stattus"/>
                <xsd:element ref="ns2:Location"/>
                <xsd:element ref="ns2:Component"/>
                <xsd:element ref="ns2:File_x0020_Type0"/>
                <xsd:element ref="ns2:Comp_x0020_Leader_x0020_Notes" minOccurs="0"/>
              </xsd:all>
            </xsd:complexType>
          </xsd:element>
        </xsd:sequence>
      </xsd:complexType>
    </xsd:element>
  </xsd:schema>
  <xsd:schema xmlns:xsd="http://www.w3.org/2001/XMLSchema" xmlns:dms="http://schemas.microsoft.com/office/2006/documentManagement/types" targetNamespace="26839647-32cc-4e8d-ac64-5cb1d6f9c044" elementFormDefault="qualified">
    <xsd:import namespace="http://schemas.microsoft.com/office/2006/documentManagement/types"/>
    <xsd:element name="Stattus" ma:index="2" ma:displayName="Status" ma:default="Not Started" ma:format="Dropdown" ma:internalName="Stattus">
      <xsd:simpleType>
        <xsd:restriction base="dms:Choice">
          <xsd:enumeration value="Not Started"/>
          <xsd:enumeration value="In Progress"/>
          <xsd:enumeration value="In Progress - Review"/>
          <xsd:enumeration value="Final"/>
          <xsd:enumeration value="Proof-reading"/>
          <xsd:enumeration value="Needs Review"/>
          <xsd:enumeration value="Ready for Proofing"/>
          <xsd:enumeration value="Ready for Audio"/>
          <xsd:enumeration value="Ready for Instructor Manual"/>
        </xsd:restriction>
      </xsd:simpleType>
    </xsd:element>
    <xsd:element name="Location" ma:index="3" ma:displayName="Location" ma:default="Component Leader" ma:description="Location in the process workflow" ma:format="Dropdown" ma:internalName="Location">
      <xsd:simpleType>
        <xsd:restriction base="dms:Choice">
          <xsd:enumeration value="Audio Prep"/>
          <xsd:enumeration value="Component Leader"/>
          <xsd:enumeration value="Instructor Manuals"/>
          <xsd:enumeration value="Proof-reader"/>
          <xsd:enumeration value="Review"/>
          <xsd:enumeration value="Testing"/>
          <xsd:enumeration value="Upload"/>
          <xsd:enumeration value="DO NOT USE"/>
        </xsd:restriction>
      </xsd:simpleType>
    </xsd:element>
    <xsd:element name="Component" ma:index="4" ma:displayName="Component" ma:default="All Components" ma:format="Dropdown" ma:internalName="Component">
      <xsd:simpleType>
        <xsd:restriction base="dms:Choice">
          <xsd:enumeration value="Component 3"/>
          <xsd:enumeration value="Component 5"/>
          <xsd:enumeration value="Component 16"/>
          <xsd:enumeration value="Component 18"/>
          <xsd:enumeration value="All Components"/>
        </xsd:restriction>
      </xsd:simpleType>
    </xsd:element>
    <xsd:element name="File_x0020_Type0" ma:index="5" ma:displayName="File Type" ma:default="Slides" ma:description="Type of document" ma:format="Dropdown" ma:internalName="File_x0020_Type0">
      <xsd:simpleType>
        <xsd:union memberTypes="dms:Text">
          <xsd:simpleType>
            <xsd:restriction base="dms:Choice">
              <xsd:enumeration value="Activities"/>
              <xsd:enumeration value="Assessment"/>
              <xsd:enumeration value="Instructor Manual"/>
              <xsd:enumeration value="Item Analysis"/>
              <xsd:enumeration value="Notes"/>
              <xsd:enumeration value="Objectives"/>
              <xsd:enumeration value="References"/>
              <xsd:enumeration value="Slides"/>
              <xsd:enumeration value="Transcript"/>
            </xsd:restriction>
          </xsd:simpleType>
        </xsd:union>
      </xsd:simpleType>
    </xsd:element>
    <xsd:element name="Comp_x0020_Leader_x0020_Notes" ma:index="6" nillable="true" ma:displayName="Comp Leader Notes" ma:internalName="Comp_x0020_Leader_x0020_Notes">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Comp_x0020_Leader_x0020_Notes xmlns="26839647-32cc-4e8d-ac64-5cb1d6f9c044" xsi:nil="true"/>
    <Component xmlns="26839647-32cc-4e8d-ac64-5cb1d6f9c044">Component 5</Component>
    <Location xmlns="26839647-32cc-4e8d-ac64-5cb1d6f9c044">Upload</Location>
    <File_x0020_Type0 xmlns="26839647-32cc-4e8d-ac64-5cb1d6f9c044">Slides</File_x0020_Type0>
    <Stattus xmlns="26839647-32cc-4e8d-ac64-5cb1d6f9c044">Ready for Audio</Stattus>
  </documentManagement>
</p:properties>
</file>

<file path=customXml/item4.xml><?xml version="1.0" encoding="utf-8"?>
<LongProperties xmlns="http://schemas.microsoft.com/office/2006/metadata/longProperties"/>
</file>

<file path=customXml/itemProps1.xml><?xml version="1.0" encoding="utf-8"?>
<ds:datastoreItem xmlns:ds="http://schemas.openxmlformats.org/officeDocument/2006/customXml" ds:itemID="{808B275E-DEFF-4931-B8CC-C1C7CDDF1ED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6839647-32cc-4e8d-ac64-5cb1d6f9c044"/>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1C2E7F4C-D43B-4DBF-8412-803128419F1F}">
  <ds:schemaRefs>
    <ds:schemaRef ds:uri="http://schemas.microsoft.com/sharepoint/v3/contenttype/forms"/>
  </ds:schemaRefs>
</ds:datastoreItem>
</file>

<file path=customXml/itemProps3.xml><?xml version="1.0" encoding="utf-8"?>
<ds:datastoreItem xmlns:ds="http://schemas.openxmlformats.org/officeDocument/2006/customXml" ds:itemID="{BA53E4BE-2D36-4CCC-9ACC-B256721438AB}">
  <ds:schemaRefs>
    <ds:schemaRef ds:uri="http://schemas.microsoft.com/office/2006/documentManagement/types"/>
    <ds:schemaRef ds:uri="http://purl.org/dc/elements/1.1/"/>
    <ds:schemaRef ds:uri="http://www.w3.org/XML/1998/namespace"/>
    <ds:schemaRef ds:uri="26839647-32cc-4e8d-ac64-5cb1d6f9c044"/>
    <ds:schemaRef ds:uri="http://purl.org/dc/dcmitype/"/>
    <ds:schemaRef ds:uri="http://schemas.openxmlformats.org/package/2006/metadata/core-properties"/>
    <ds:schemaRef ds:uri="http://schemas.microsoft.com/office/2006/metadata/properties"/>
    <ds:schemaRef ds:uri="http://purl.org/dc/terms/"/>
  </ds:schemaRefs>
</ds:datastoreItem>
</file>

<file path=customXml/itemProps4.xml><?xml version="1.0" encoding="utf-8"?>
<ds:datastoreItem xmlns:ds="http://schemas.openxmlformats.org/officeDocument/2006/customXml" ds:itemID="{451E6F65-D521-464C-8A2D-F420B1E79DFF}">
  <ds:schemaRefs>
    <ds:schemaRef ds:uri="http://schemas.microsoft.com/office/2006/metadata/longProperties"/>
  </ds:schemaRefs>
</ds:datastoreItem>
</file>

<file path=docProps/app.xml><?xml version="1.0" encoding="utf-8"?>
<Properties xmlns="http://schemas.openxmlformats.org/officeDocument/2006/extended-properties" xmlns:vt="http://schemas.openxmlformats.org/officeDocument/2006/docPropsVTypes">
  <TotalTime>13004</TotalTime>
  <Words>4546</Words>
  <Application>Microsoft Office PowerPoint</Application>
  <PresentationFormat>On-screen Show (4:3)</PresentationFormat>
  <Paragraphs>340</Paragraphs>
  <Slides>32</Slides>
  <Notes>32</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ONC-Template-FINAL DRAFT</vt:lpstr>
      <vt:lpstr>History of Health Information Technology in the U.S.</vt:lpstr>
      <vt:lpstr>Software Certification and Regulation Learning Objectives</vt:lpstr>
      <vt:lpstr>Certification and Regulation</vt:lpstr>
      <vt:lpstr>Certification and Regulation 2</vt:lpstr>
      <vt:lpstr>Certification and Regulation 3</vt:lpstr>
      <vt:lpstr>Certification and Regulation 4</vt:lpstr>
      <vt:lpstr>Certification and Regulation 5</vt:lpstr>
      <vt:lpstr>Certification and Regulation 6</vt:lpstr>
      <vt:lpstr>Early Attempts at Regulation</vt:lpstr>
      <vt:lpstr>Early Attempts at Regulation 2 </vt:lpstr>
      <vt:lpstr>1997 Professional Organization Recommendations</vt:lpstr>
      <vt:lpstr>1997 Professional Organization Recommendations 2</vt:lpstr>
      <vt:lpstr>1999 — Institute of Medicine Report</vt:lpstr>
      <vt:lpstr>Growing Interest in Health  Information Technology</vt:lpstr>
      <vt:lpstr>Growing Interest in Health  Information Technology 2</vt:lpstr>
      <vt:lpstr>Growing Interest in Health Information Technology 3</vt:lpstr>
      <vt:lpstr>Certification Commission for Health Information Technology</vt:lpstr>
      <vt:lpstr>Certification Commission for Health Information Technology 2</vt:lpstr>
      <vt:lpstr>Research, HIT and Patient Safety</vt:lpstr>
      <vt:lpstr>Research, HIT and Patient Safety 2</vt:lpstr>
      <vt:lpstr>HITECH Act</vt:lpstr>
      <vt:lpstr>HITECH Act 2</vt:lpstr>
      <vt:lpstr>ONC Authorized Testing and  Certification Bodies</vt:lpstr>
      <vt:lpstr>Institute of Medicine Consensus Study</vt:lpstr>
      <vt:lpstr>Institute of Medicine Consensus Study 2</vt:lpstr>
      <vt:lpstr>Usability and Certification</vt:lpstr>
      <vt:lpstr>ONC Enhanced Oversight</vt:lpstr>
      <vt:lpstr>Pros and Cons of Regulation</vt:lpstr>
      <vt:lpstr>Software Certification and Regulation Summary </vt:lpstr>
      <vt:lpstr>Software Certification and Regulation References</vt:lpstr>
      <vt:lpstr>Software Certification and Regulation References 2</vt:lpstr>
      <vt:lpstr>History of Health IT in the US Software Certification and Regulation</vt:lpstr>
    </vt:vector>
  </TitlesOfParts>
  <Company>Office of the National Coordinator of Health Information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 5, Unit 11 lecture slides</dc:title>
  <dc:subject>History of Health Information Technology in the US: Software Certification and Regulation</dc:subject>
  <dc:creator>U.S. Department of Health and Human Services Office of the National Coordinator for Health Information Technology</dc:creator>
  <cp:lastModifiedBy>admin</cp:lastModifiedBy>
  <cp:revision>1064</cp:revision>
  <dcterms:created xsi:type="dcterms:W3CDTF">2010-09-27T01:40:31Z</dcterms:created>
  <dcterms:modified xsi:type="dcterms:W3CDTF">2017-06-26T16:21:00Z</dcterms:modified>
  <cp:category>HIT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