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33" r:id="rId4"/>
  </p:sldMasterIdLst>
  <p:notesMasterIdLst>
    <p:notesMasterId r:id="rId36"/>
  </p:notesMasterIdLst>
  <p:handoutMasterIdLst>
    <p:handoutMasterId r:id="rId37"/>
  </p:handoutMasterIdLst>
  <p:sldIdLst>
    <p:sldId id="313" r:id="rId5"/>
    <p:sldId id="311" r:id="rId6"/>
    <p:sldId id="281" r:id="rId7"/>
    <p:sldId id="297" r:id="rId8"/>
    <p:sldId id="298" r:id="rId9"/>
    <p:sldId id="299" r:id="rId10"/>
    <p:sldId id="282" r:id="rId11"/>
    <p:sldId id="283" r:id="rId12"/>
    <p:sldId id="284" r:id="rId13"/>
    <p:sldId id="309" r:id="rId14"/>
    <p:sldId id="278" r:id="rId15"/>
    <p:sldId id="301" r:id="rId16"/>
    <p:sldId id="314" r:id="rId17"/>
    <p:sldId id="300" r:id="rId18"/>
    <p:sldId id="291" r:id="rId19"/>
    <p:sldId id="292" r:id="rId20"/>
    <p:sldId id="302" r:id="rId21"/>
    <p:sldId id="303" r:id="rId22"/>
    <p:sldId id="293" r:id="rId23"/>
    <p:sldId id="294" r:id="rId24"/>
    <p:sldId id="295" r:id="rId25"/>
    <p:sldId id="296" r:id="rId26"/>
    <p:sldId id="305" r:id="rId27"/>
    <p:sldId id="279" r:id="rId28"/>
    <p:sldId id="280" r:id="rId29"/>
    <p:sldId id="287" r:id="rId30"/>
    <p:sldId id="306" r:id="rId31"/>
    <p:sldId id="315" r:id="rId32"/>
    <p:sldId id="310" r:id="rId33"/>
    <p:sldId id="312" r:id="rId34"/>
    <p:sldId id="316" r:id="rId35"/>
  </p:sldIdLst>
  <p:sldSz cx="9144000" cy="6858000" type="screen4x3"/>
  <p:notesSz cx="6954838" cy="9309100"/>
  <p:custDataLst>
    <p:tags r:id="rId3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p15:clr>
            <a:srgbClr val="A4A3A4"/>
          </p15:clr>
        </p15:guide>
        <p15:guide id="2" pos="219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lia Searson" initials="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53" autoAdjust="0"/>
    <p:restoredTop sz="76760" autoAdjust="0"/>
  </p:normalViewPr>
  <p:slideViewPr>
    <p:cSldViewPr showGuides="1">
      <p:cViewPr>
        <p:scale>
          <a:sx n="75" d="100"/>
          <a:sy n="75" d="100"/>
        </p:scale>
        <p:origin x="-245" y="86"/>
      </p:cViewPr>
      <p:guideLst>
        <p:guide orient="horz" pos="2160"/>
        <p:guide pos="2880"/>
      </p:guideLst>
    </p:cSldViewPr>
  </p:slideViewPr>
  <p:outlineViewPr>
    <p:cViewPr>
      <p:scale>
        <a:sx n="33" d="100"/>
        <a:sy n="33" d="100"/>
      </p:scale>
      <p:origin x="0" y="-14886"/>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100" d="100"/>
          <a:sy n="100" d="100"/>
        </p:scale>
        <p:origin x="1776" y="-1944"/>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5138"/>
          </a:xfrm>
          <a:prstGeom prst="rect">
            <a:avLst/>
          </a:prstGeom>
        </p:spPr>
        <p:txBody>
          <a:bodyPr vert="horz" wrap="square" lIns="92930" tIns="46465" rIns="92930" bIns="46465"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en-US"/>
          </a:p>
        </p:txBody>
      </p:sp>
      <p:sp>
        <p:nvSpPr>
          <p:cNvPr id="4" name="Footer Placeholder 3"/>
          <p:cNvSpPr>
            <a:spLocks noGrp="1"/>
          </p:cNvSpPr>
          <p:nvPr>
            <p:ph type="ftr" sz="quarter" idx="2"/>
          </p:nvPr>
        </p:nvSpPr>
        <p:spPr>
          <a:xfrm>
            <a:off x="0" y="8842375"/>
            <a:ext cx="3014663" cy="465138"/>
          </a:xfrm>
          <a:prstGeom prst="rect">
            <a:avLst/>
          </a:prstGeom>
        </p:spPr>
        <p:txBody>
          <a:bodyPr vert="horz" wrap="square" lIns="92930" tIns="46465" rIns="92930" bIns="46465"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en-US"/>
          </a:p>
        </p:txBody>
      </p:sp>
    </p:spTree>
    <p:extLst>
      <p:ext uri="{BB962C8B-B14F-4D97-AF65-F5344CB8AC3E}">
        <p14:creationId xmlns:p14="http://schemas.microsoft.com/office/powerpoint/2010/main" val="16657759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5138"/>
          </a:xfrm>
          <a:prstGeom prst="rect">
            <a:avLst/>
          </a:prstGeom>
        </p:spPr>
        <p:txBody>
          <a:bodyPr vert="horz" wrap="square" lIns="92930" tIns="46465" rIns="92930" bIns="46465" numCol="1" anchor="t" anchorCtr="0" compatLnSpc="1">
            <a:prstTxWarp prst="textNoShape">
              <a:avLst/>
            </a:prstTxWarp>
          </a:bodyPr>
          <a:lstStyle>
            <a:lvl1pPr eaLnBrk="1" hangingPunct="1">
              <a:defRPr sz="1200">
                <a:latin typeface="Calibri" charset="0"/>
                <a:ea typeface="ＭＳ Ｐゴシック" charset="-128"/>
              </a:defRPr>
            </a:lvl1pPr>
          </a:lstStyle>
          <a:p>
            <a:pPr>
              <a:defRPr/>
            </a:pPr>
            <a:endParaRPr lang="en-US"/>
          </a:p>
        </p:txBody>
      </p:sp>
      <p:sp>
        <p:nvSpPr>
          <p:cNvPr id="3" name="Date Placeholder 2"/>
          <p:cNvSpPr>
            <a:spLocks noGrp="1"/>
          </p:cNvSpPr>
          <p:nvPr>
            <p:ph type="dt" idx="1"/>
          </p:nvPr>
        </p:nvSpPr>
        <p:spPr>
          <a:xfrm>
            <a:off x="3938588" y="0"/>
            <a:ext cx="3014662" cy="465138"/>
          </a:xfrm>
          <a:prstGeom prst="rect">
            <a:avLst/>
          </a:prstGeom>
        </p:spPr>
        <p:txBody>
          <a:bodyPr vert="horz" wrap="square" lIns="92930" tIns="46465" rIns="92930" bIns="46465"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359D608E-A9E4-404C-AD33-EC5510FC03FA}" type="datetime1">
              <a:rPr lang="en-US"/>
              <a:pPr>
                <a:defRPr/>
              </a:pPr>
              <a:t>6/26/2017</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wrap="square" lIns="92930" tIns="46465" rIns="92930" bIns="46465"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95325" y="4422775"/>
            <a:ext cx="5564188" cy="4187825"/>
          </a:xfrm>
          <a:prstGeom prst="rect">
            <a:avLst/>
          </a:prstGeom>
        </p:spPr>
        <p:txBody>
          <a:bodyPr vert="horz" wrap="square" lIns="92930" tIns="46465" rIns="92930" bIns="46465"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842375"/>
            <a:ext cx="3014663" cy="465138"/>
          </a:xfrm>
          <a:prstGeom prst="rect">
            <a:avLst/>
          </a:prstGeom>
        </p:spPr>
        <p:txBody>
          <a:bodyPr vert="horz" wrap="square" lIns="92930" tIns="46465" rIns="92930" bIns="46465" numCol="1" anchor="b" anchorCtr="0" compatLnSpc="1">
            <a:prstTxWarp prst="textNoShape">
              <a:avLst/>
            </a:prstTxWarp>
          </a:bodyPr>
          <a:lstStyle>
            <a:lvl1pPr eaLnBrk="1" hangingPunct="1">
              <a:defRPr sz="1100">
                <a:latin typeface="Arial" charset="0"/>
                <a:ea typeface="ＭＳ Ｐゴシック" charset="-128"/>
                <a:cs typeface="Arial" charset="0"/>
              </a:defRPr>
            </a:lvl1pPr>
          </a:lstStyle>
          <a:p>
            <a:pPr>
              <a:defRPr/>
            </a:pPr>
            <a:endParaRPr lang="en-US"/>
          </a:p>
        </p:txBody>
      </p:sp>
      <p:sp>
        <p:nvSpPr>
          <p:cNvPr id="7" name="Slide Number Placeholder 6"/>
          <p:cNvSpPr>
            <a:spLocks noGrp="1"/>
          </p:cNvSpPr>
          <p:nvPr>
            <p:ph type="sldNum" sz="quarter" idx="5"/>
          </p:nvPr>
        </p:nvSpPr>
        <p:spPr>
          <a:xfrm>
            <a:off x="3938588" y="8842375"/>
            <a:ext cx="3014662" cy="465138"/>
          </a:xfrm>
          <a:prstGeom prst="rect">
            <a:avLst/>
          </a:prstGeom>
        </p:spPr>
        <p:txBody>
          <a:bodyPr vert="horz" wrap="square" lIns="92930" tIns="46465" rIns="92930" bIns="46465" numCol="1" anchor="b" anchorCtr="0" compatLnSpc="1">
            <a:prstTxWarp prst="textNoShape">
              <a:avLst/>
            </a:prstTxWarp>
          </a:bodyPr>
          <a:lstStyle>
            <a:lvl1pPr algn="r" eaLnBrk="1" hangingPunct="1">
              <a:defRPr sz="1200" smtClean="0">
                <a:cs typeface="Arial" panose="020B0604020202020204" pitchFamily="34" charset="0"/>
              </a:defRPr>
            </a:lvl1pPr>
          </a:lstStyle>
          <a:p>
            <a:pPr>
              <a:defRPr/>
            </a:pPr>
            <a:fld id="{D7AAB7DE-4DE2-4CCB-83EF-E91E977BF406}" type="slidenum">
              <a:rPr lang="en-US" altLang="en-US"/>
              <a:pPr>
                <a:defRPr/>
              </a:pPr>
              <a:t>‹#›</a:t>
            </a:fld>
            <a:endParaRPr lang="en-US" altLang="en-US"/>
          </a:p>
        </p:txBody>
      </p:sp>
    </p:spTree>
    <p:extLst>
      <p:ext uri="{BB962C8B-B14F-4D97-AF65-F5344CB8AC3E}">
        <p14:creationId xmlns:p14="http://schemas.microsoft.com/office/powerpoint/2010/main" val="25624383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Welcome to History of Health Information Technology in the US, History of Privacy and Security Legislation.  This is lecture c, HITECH Privacy and Security Regulations.  This lecture will describe the changes that occurred in the HIPAA legislation as a result of the HITECH Act.</a:t>
            </a:r>
          </a:p>
          <a:p>
            <a:pPr eaLnBrk="1" hangingPunct="1">
              <a:spcBef>
                <a:spcPct val="0"/>
              </a:spcBef>
            </a:pPr>
            <a:endParaRPr lang="en-US" altLang="en-US" smtClean="0"/>
          </a:p>
        </p:txBody>
      </p:sp>
      <p:sp>
        <p:nvSpPr>
          <p:cNvPr id="102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100" smtClean="0">
              <a:ea typeface="MS PGothic" panose="020B0600070205080204" pitchFamily="34" charset="-128"/>
            </a:endParaRPr>
          </a:p>
        </p:txBody>
      </p:sp>
      <p:sp>
        <p:nvSpPr>
          <p:cNvPr id="102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9501674-F35D-47EE-B634-6718012EEF8A}" type="slidenum">
              <a:rPr lang="en-US" altLang="en-US" sz="1200"/>
              <a:pPr>
                <a:spcBef>
                  <a:spcPct val="0"/>
                </a:spcBef>
              </a:pPr>
              <a:t>1</a:t>
            </a:fld>
            <a:endParaRPr lang="en-US" altLang="en-US" sz="1200"/>
          </a:p>
        </p:txBody>
      </p:sp>
    </p:spTree>
    <p:extLst>
      <p:ext uri="{BB962C8B-B14F-4D97-AF65-F5344CB8AC3E}">
        <p14:creationId xmlns:p14="http://schemas.microsoft.com/office/powerpoint/2010/main" val="2366106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t>As we said about the rationale behind the HIPAA rules and the philosophy embodied in the recommendations in “For the Record,” strong, but do-able, privacy and security recommendations are going to be needed to realize the vision embodied in the HITECH Act.  </a:t>
            </a:r>
          </a:p>
          <a:p>
            <a:pPr eaLnBrk="1" hangingPunct="1">
              <a:spcBef>
                <a:spcPct val="0"/>
              </a:spcBef>
            </a:pPr>
            <a:endParaRPr lang="en-US" altLang="en-US" dirty="0" smtClean="0"/>
          </a:p>
          <a:p>
            <a:pPr eaLnBrk="1" hangingPunct="1">
              <a:spcBef>
                <a:spcPct val="0"/>
              </a:spcBef>
            </a:pPr>
            <a:r>
              <a:rPr lang="en-US" altLang="en-US" dirty="0" smtClean="0"/>
              <a:t>That is, a key part of HITECH is to promote the electronic exchange of health information and for the public and health professionals to be supportive of that exchange, there must be a good framework for privacy and security. The HITECH requirements embody the same rationale as the original HIPAA legislation, but the specifics will require significant changes in many current practices.</a:t>
            </a:r>
          </a:p>
          <a:p>
            <a:pPr eaLnBrk="1" hangingPunct="1">
              <a:spcBef>
                <a:spcPct val="0"/>
              </a:spcBef>
            </a:pPr>
            <a:endParaRPr lang="en-US" altLang="en-US" dirty="0" smtClean="0"/>
          </a:p>
          <a:p>
            <a:pPr eaLnBrk="1" hangingPunct="1">
              <a:spcBef>
                <a:spcPct val="0"/>
              </a:spcBef>
            </a:pPr>
            <a:r>
              <a:rPr lang="en-US" altLang="en-US" dirty="0" smtClean="0"/>
              <a:t>These specifics are determined by the government after review by key stakeholders.  Initially there is a Notice of Proposed Rulemaking, where interested parties can comment on the plans for the actual rule before it is finalized.  Often , as is the case with the HIPAA changes as a result of HITECH there is an Interim Rule in effect while the rules are being finalized.</a:t>
            </a:r>
          </a:p>
          <a:p>
            <a:endParaRPr lang="en-US" altLang="en-US" dirty="0"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ED12955-9684-4D06-8F85-8532838DA116}" type="slidenum">
              <a:rPr lang="en-US" altLang="en-US" sz="1200"/>
              <a:pPr>
                <a:spcBef>
                  <a:spcPct val="0"/>
                </a:spcBef>
              </a:pPr>
              <a:t>10</a:t>
            </a:fld>
            <a:endParaRPr lang="en-US" altLang="en-US" sz="1200"/>
          </a:p>
        </p:txBody>
      </p:sp>
    </p:spTree>
    <p:extLst>
      <p:ext uri="{BB962C8B-B14F-4D97-AF65-F5344CB8AC3E}">
        <p14:creationId xmlns:p14="http://schemas.microsoft.com/office/powerpoint/2010/main" val="470354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One of the changes in the HITECH Act relates to who is required to comply with the HIPAA rules. The term “covered entities” refers to organizations that are required to comply with the HIPAA rules.  The original HIPAA rules considered covered entities to be health plans (for instance the insurance companies who pay the claims for a patient’s medical bills), healthcare providers (such as doctors, hospitals, pharmacies, et cetera) and healthcare clearinghouses, which often work with health plans or providers to facilitate billing, or provide other services.   </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1FF746A-451C-4504-9331-9F4570C54A22}" type="slidenum">
              <a:rPr lang="en-US" altLang="en-US" sz="1200"/>
              <a:pPr>
                <a:spcBef>
                  <a:spcPct val="0"/>
                </a:spcBef>
              </a:pPr>
              <a:t>11</a:t>
            </a:fld>
            <a:endParaRPr lang="en-US" altLang="en-US" sz="1200"/>
          </a:p>
        </p:txBody>
      </p:sp>
    </p:spTree>
    <p:extLst>
      <p:ext uri="{BB962C8B-B14F-4D97-AF65-F5344CB8AC3E}">
        <p14:creationId xmlns:p14="http://schemas.microsoft.com/office/powerpoint/2010/main" val="185412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There are other people who work with covered entities who are called business associates.  Business associates could be, for instance, an outside IT vendor who works with the hospital on its EHR.  Under the original HIPAA rules business associates were not directly covered, although hospitals had to draw up agreements with their business associates to assure that the rules would be followed.  As described in the Notice of Proposed Rule-making related to the HITECH changes, “in the area of business associates, the Act makes a number of changes. First, section 13401 (pronounced 1-3-4-0-1)  of the Act applies certain provisions of the Security Rule that apply to covered entities directly to their business associates and makes business associates liable for civil and criminal penalties for the failure to comply with these provisions. Similarly, section 13404 makes business associates of covered entities civilly and criminally liable under the Privacy Rule for making uses and disclosures of protected health information that do not comply with the terms of their business associate contracts. The Act also provides that the additional privacy and security requirements of subtitle D of the Act are applicable to business associates and that such requirements shall be incorporated into business associate contracts.” </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BF1A84B-145C-4C75-B397-B961DA3DC98C}" type="slidenum">
              <a:rPr lang="en-US" altLang="en-US" sz="1200"/>
              <a:pPr>
                <a:spcBef>
                  <a:spcPct val="0"/>
                </a:spcBef>
              </a:pPr>
              <a:t>12</a:t>
            </a:fld>
            <a:endParaRPr lang="en-US" altLang="en-US" sz="1200"/>
          </a:p>
        </p:txBody>
      </p:sp>
    </p:spTree>
    <p:extLst>
      <p:ext uri="{BB962C8B-B14F-4D97-AF65-F5344CB8AC3E}">
        <p14:creationId xmlns:p14="http://schemas.microsoft.com/office/powerpoint/2010/main" val="1195080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When the final rule came out in January of 2013, it said that HIPAA will apply directly, not only to a covered entity’s business associates , but to the business associate’s  subcontractors  and the suboncontractors’ subcontractors and so on, all the way down the line.</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8EE51814-785F-460C-9BE8-357A034B0762}" type="slidenum">
              <a:rPr lang="en-US" altLang="en-US" sz="1200"/>
              <a:pPr>
                <a:spcBef>
                  <a:spcPct val="0"/>
                </a:spcBef>
              </a:pPr>
              <a:t>13</a:t>
            </a:fld>
            <a:endParaRPr lang="en-US" altLang="en-US" sz="1200"/>
          </a:p>
        </p:txBody>
      </p:sp>
    </p:spTree>
    <p:extLst>
      <p:ext uri="{BB962C8B-B14F-4D97-AF65-F5344CB8AC3E}">
        <p14:creationId xmlns:p14="http://schemas.microsoft.com/office/powerpoint/2010/main" val="1539094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HITECH legislation also includes specific language that includes other entities as business associates.   These include: Health Information Exchanges, that is, HIEs (pronounced H-I-Es), and regional health information organizations or RHIOs (pronounced Rio’s), Personal Health Record vendors, e-prescribing Gateways and Quality Monitoring organizations.  They therefore now are responsible for compliance. The legislation also clearly states that all entities entering into a health agreement must have a business associates agreement.   This would apply to physician practices as well as other healthcare entities.</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E582CF1-D44F-4A0E-9262-D6B9158DDE61}" type="slidenum">
              <a:rPr lang="en-US" altLang="en-US" sz="1200"/>
              <a:pPr>
                <a:spcBef>
                  <a:spcPct val="0"/>
                </a:spcBef>
              </a:pPr>
              <a:t>14</a:t>
            </a:fld>
            <a:endParaRPr lang="en-US" altLang="en-US" sz="1200"/>
          </a:p>
        </p:txBody>
      </p:sp>
    </p:spTree>
    <p:extLst>
      <p:ext uri="{BB962C8B-B14F-4D97-AF65-F5344CB8AC3E}">
        <p14:creationId xmlns:p14="http://schemas.microsoft.com/office/powerpoint/2010/main" val="98867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smtClean="0"/>
              <a:t>The original HIPAA regulations stated the covered entity must always use the “minimum necessary” amount of PHI to conduct a function or work task.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Under the HITECH act, this discretion will be limited by future rule making.  Although the January 2013 rule did not clarify it any further, it is expected that future guidance will provide more clarification. </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B9F9133B-0C5A-45DA-BDF6-98F06261F758}" type="slidenum">
              <a:rPr lang="en-US" altLang="en-US" sz="1200"/>
              <a:pPr>
                <a:spcBef>
                  <a:spcPct val="0"/>
                </a:spcBef>
              </a:pPr>
              <a:t>15</a:t>
            </a:fld>
            <a:endParaRPr lang="en-US" altLang="en-US" sz="1200"/>
          </a:p>
        </p:txBody>
      </p:sp>
    </p:spTree>
    <p:extLst>
      <p:ext uri="{BB962C8B-B14F-4D97-AF65-F5344CB8AC3E}">
        <p14:creationId xmlns:p14="http://schemas.microsoft.com/office/powerpoint/2010/main" val="2177746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smtClean="0"/>
              <a:t>HITECH places new restrictions and requirements on covered entities for accounting of disclosures. The accounting of disclosures would be a listing of any information that was released, to whom, and when it was released.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In the original regulations, covered entities had to provide an accounting of disclosures of patient information on demand.  That is, they did not routinely do it, but if the patient requested it, they would give the information regarding to whom the patient’s information had been disclosed.  However, previously those disclosures made for the purposes of T-P-O, or Treatment or Payment and Healthcare Operations did not have to be tracked or provided to the patient.  </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8980EAD-6554-4854-9784-7F9CAC10B875}" type="slidenum">
              <a:rPr lang="en-US" altLang="en-US" sz="1200"/>
              <a:pPr>
                <a:spcBef>
                  <a:spcPct val="0"/>
                </a:spcBef>
              </a:pPr>
              <a:t>16</a:t>
            </a:fld>
            <a:endParaRPr lang="en-US" altLang="en-US" sz="1200"/>
          </a:p>
        </p:txBody>
      </p:sp>
    </p:spTree>
    <p:extLst>
      <p:ext uri="{BB962C8B-B14F-4D97-AF65-F5344CB8AC3E}">
        <p14:creationId xmlns:p14="http://schemas.microsoft.com/office/powerpoint/2010/main" val="39207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smtClean="0"/>
              <a:t>Many privacy advocates felt that not reporting those TPO disclosures violated the principle of consumer control. Now new rules are being proposed for Accounting of Disclosures, or AOD (pronounced A-O-D).  Under these proposed regulations, if there are disclosures through an electronic health record, the covered entity must track all disclosures, including the ones for TPO.  The specific requirements related to AOD are not in the final rule, but a later guidance will provide clarification.</a:t>
            </a:r>
          </a:p>
          <a:p>
            <a:pPr eaLnBrk="1" hangingPunct="1">
              <a:lnSpc>
                <a:spcPct val="90000"/>
              </a:lnSpc>
              <a:spcBef>
                <a:spcPct val="0"/>
              </a:spcBef>
            </a:pPr>
            <a:endParaRPr lang="en-US" altLang="en-US" smtClean="0"/>
          </a:p>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9B4EE8E-BB59-4B1B-B5F7-4D421571C553}" type="slidenum">
              <a:rPr lang="en-US" altLang="en-US" sz="1200"/>
              <a:pPr>
                <a:spcBef>
                  <a:spcPct val="0"/>
                </a:spcBef>
              </a:pPr>
              <a:t>17</a:t>
            </a:fld>
            <a:endParaRPr lang="en-US" altLang="en-US" sz="1200"/>
          </a:p>
        </p:txBody>
      </p:sp>
    </p:spTree>
    <p:extLst>
      <p:ext uri="{BB962C8B-B14F-4D97-AF65-F5344CB8AC3E}">
        <p14:creationId xmlns:p14="http://schemas.microsoft.com/office/powerpoint/2010/main" val="2470635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smtClean="0"/>
              <a:t>In addition, in the original HIPAA regulations, covered entities had the </a:t>
            </a:r>
            <a:r>
              <a:rPr lang="en-US" altLang="en-US" b="1" i="1" smtClean="0"/>
              <a:t>choice</a:t>
            </a:r>
            <a:r>
              <a:rPr lang="en-US" altLang="en-US" smtClean="0"/>
              <a:t> to honor patient requests for certain restrictions.  Under the new rules, as clarified by the HIPAA Omnibus rule, all covered entities </a:t>
            </a:r>
            <a:r>
              <a:rPr lang="en-US" altLang="en-US" b="1" i="1" smtClean="0"/>
              <a:t>must</a:t>
            </a:r>
            <a:r>
              <a:rPr lang="en-US" altLang="en-US" smtClean="0"/>
              <a:t> honor the individual’s request to restrict a disclosure to a health plan if the patient or the patient’s representative is paying out-of-pocket for treatment.  Out-of-pocket means that the insurance company is not paying for the visit and the patient pays for the services themselves with cash, check, or credit card. The patient must make the request at time of presentation for treatment.</a:t>
            </a:r>
          </a:p>
          <a:p>
            <a:pPr eaLnBrk="1" hangingPunct="1">
              <a:lnSpc>
                <a:spcPct val="90000"/>
              </a:lnSpc>
              <a:spcBef>
                <a:spcPct val="0"/>
              </a:spcBef>
            </a:pPr>
            <a:endParaRPr lang="en-US" altLang="en-US" smtClean="0"/>
          </a:p>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FB0AD170-A516-4F89-B1EF-17607E9DE63E}" type="slidenum">
              <a:rPr lang="en-US" altLang="en-US" sz="1200"/>
              <a:pPr>
                <a:spcBef>
                  <a:spcPct val="0"/>
                </a:spcBef>
              </a:pPr>
              <a:t>18</a:t>
            </a:fld>
            <a:endParaRPr lang="en-US" altLang="en-US" sz="1200"/>
          </a:p>
        </p:txBody>
      </p:sp>
    </p:spTree>
    <p:extLst>
      <p:ext uri="{BB962C8B-B14F-4D97-AF65-F5344CB8AC3E}">
        <p14:creationId xmlns:p14="http://schemas.microsoft.com/office/powerpoint/2010/main" val="4013695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If a healthcare organization is using an electronic medical record, HITECH grants patients the right to request an electronic copy of their own information.  This component of the legislation also states that, if the entity has that capability, the entity must transfer the information directly to other entities if requested to do so by the patient.  The final rule presents details of how patients can receive an electronic copy of their record and how they may designate a third party to receive a copy.</a:t>
            </a:r>
          </a:p>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B0EB0AA-49F5-451E-A2A4-4C12AC302D3C}" type="slidenum">
              <a:rPr lang="en-US" altLang="en-US" sz="1200"/>
              <a:pPr>
                <a:spcBef>
                  <a:spcPct val="0"/>
                </a:spcBef>
              </a:pPr>
              <a:t>19</a:t>
            </a:fld>
            <a:endParaRPr lang="en-US" altLang="en-US" sz="1200"/>
          </a:p>
        </p:txBody>
      </p:sp>
    </p:spTree>
    <p:extLst>
      <p:ext uri="{BB962C8B-B14F-4D97-AF65-F5344CB8AC3E}">
        <p14:creationId xmlns:p14="http://schemas.microsoft.com/office/powerpoint/2010/main" val="2082641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objectives for this lecture, HITECH Privacy and Security Regulations, are to describe the major changes in privacy and security requirements as a result of HITECH and the reasons why the changes were needed.</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F767F7F1-91BF-4D4C-AEF8-786D15C9F211}" type="slidenum">
              <a:rPr lang="en-US" altLang="en-US" sz="1200"/>
              <a:pPr>
                <a:spcBef>
                  <a:spcPct val="0"/>
                </a:spcBef>
              </a:pPr>
              <a:t>2</a:t>
            </a:fld>
            <a:endParaRPr lang="en-US" altLang="en-US" sz="1200"/>
          </a:p>
        </p:txBody>
      </p:sp>
    </p:spTree>
    <p:extLst>
      <p:ext uri="{BB962C8B-B14F-4D97-AF65-F5344CB8AC3E}">
        <p14:creationId xmlns:p14="http://schemas.microsoft.com/office/powerpoint/2010/main" val="4038514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dirty="0" smtClean="0"/>
              <a:t>Accounting for some disclosures can be quite complex. Organizations with multiple electronic record systems will have an extremely difficult time complying with the requirement to track all disclosures related to TPO.  These types of organizations typically have electronic medical records that are fed by complex independent systems (such as lab, radiology, etc.) making the tracking difficult.</a:t>
            </a:r>
          </a:p>
          <a:p>
            <a:pPr eaLnBrk="1" hangingPunct="1">
              <a:lnSpc>
                <a:spcPct val="90000"/>
              </a:lnSpc>
              <a:spcBef>
                <a:spcPct val="0"/>
              </a:spcBef>
            </a:pPr>
            <a:endParaRPr lang="en-US" altLang="en-US" dirty="0" smtClean="0">
              <a:solidFill>
                <a:srgbClr val="FF0000"/>
              </a:solidFill>
            </a:endParaRPr>
          </a:p>
          <a:p>
            <a:pPr eaLnBrk="1" hangingPunct="1">
              <a:lnSpc>
                <a:spcPct val="90000"/>
              </a:lnSpc>
              <a:spcBef>
                <a:spcPct val="0"/>
              </a:spcBef>
            </a:pPr>
            <a:endParaRPr lang="en-US" altLang="en-US" i="1"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30BEC4C7-9458-4306-BED0-0575A16451D6}" type="slidenum">
              <a:rPr lang="en-US" altLang="en-US" sz="1200"/>
              <a:pPr>
                <a:spcBef>
                  <a:spcPct val="0"/>
                </a:spcBef>
              </a:pPr>
              <a:t>20</a:t>
            </a:fld>
            <a:endParaRPr lang="en-US" altLang="en-US" sz="1200"/>
          </a:p>
        </p:txBody>
      </p:sp>
    </p:spTree>
    <p:extLst>
      <p:ext uri="{BB962C8B-B14F-4D97-AF65-F5344CB8AC3E}">
        <p14:creationId xmlns:p14="http://schemas.microsoft.com/office/powerpoint/2010/main" val="2321987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en-US" altLang="en-US" smtClean="0"/>
              <a:t>Restricting disclosure to insurance companies can also be difficult.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Consider an office practice that uses e-prescribing programs. With these programs, a physician enters the prescription into the system and typically, the prescription is sent electronically to the patient’s pharmacy.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What if the patient requests to pay in cash when they present at the doctor’s office and the physician writes an electronic prescription during the course of treatment?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Now two healthcare entities are involved. The pharmacy may proceed to “fill” the prescription and, in most cases, would probably use their computer to apply the cost to the patient’s insurance carrier, especially because they were not directly informed not to disclose.  It is the patient’s responsibility to request a restriction to each covered entity for services for which they pay in full out of pocket.</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This is only one example of the complexity of these restrictions and the final rule includes some very specific things that can and cannot be done in regard to this aspect of disclosure.  Compliance with this new requirement will likely result in the complete re-evaluation of how work is done not only within, but between, healthcare providers.</a:t>
            </a:r>
          </a:p>
          <a:p>
            <a:pPr eaLnBrk="1" hangingPunct="1">
              <a:lnSpc>
                <a:spcPct val="90000"/>
              </a:lnSpc>
              <a:spcBef>
                <a:spcPct val="0"/>
              </a:spcBef>
            </a:pPr>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F7E36ABD-D243-45C1-9D33-556B25F10489}" type="slidenum">
              <a:rPr lang="en-US" altLang="en-US" sz="1200"/>
              <a:pPr>
                <a:spcBef>
                  <a:spcPct val="0"/>
                </a:spcBef>
              </a:pPr>
              <a:t>21</a:t>
            </a:fld>
            <a:endParaRPr lang="en-US" altLang="en-US" sz="1200"/>
          </a:p>
        </p:txBody>
      </p:sp>
    </p:spTree>
    <p:extLst>
      <p:ext uri="{BB962C8B-B14F-4D97-AF65-F5344CB8AC3E}">
        <p14:creationId xmlns:p14="http://schemas.microsoft.com/office/powerpoint/2010/main" val="1555365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Providing patients with electronic copies of their records requires that the healthcare organization comply with the appropriate safeguards for transferring this information</a:t>
            </a:r>
            <a:r>
              <a:rPr lang="en-US" altLang="en-US" smtClean="0">
                <a:solidFill>
                  <a:srgbClr val="FF0000"/>
                </a:solidFill>
              </a:rPr>
              <a:t>. </a:t>
            </a:r>
            <a:r>
              <a:rPr lang="en-US" altLang="en-US" smtClean="0"/>
              <a:t>One way to do this is through a patient portal, where the patient can view and/or download the information to their computer or media of their choice.  If the patient requests an unencrypted copy of their records, say by email or on a flash drive, the organization can provide it, but, before doing so,  the organization needs to educate the patient regarding the risks of unencrypted PHI (pronounced P-H-I).</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BC19C3AC-7F1A-43C9-9EC2-6F112EA11FFD}" type="slidenum">
              <a:rPr lang="en-US" altLang="en-US" sz="1200"/>
              <a:pPr>
                <a:spcBef>
                  <a:spcPct val="0"/>
                </a:spcBef>
              </a:pPr>
              <a:t>22</a:t>
            </a:fld>
            <a:endParaRPr lang="en-US" altLang="en-US" sz="1200"/>
          </a:p>
        </p:txBody>
      </p:sp>
    </p:spTree>
    <p:extLst>
      <p:ext uri="{BB962C8B-B14F-4D97-AF65-F5344CB8AC3E}">
        <p14:creationId xmlns:p14="http://schemas.microsoft.com/office/powerpoint/2010/main" val="1831978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Another challenging area in the new rule involves requirements for reporting breaches of information security.  In the final rule, if there is unauthorized access to protected health information it is assumed to be a breach unless a risk assessment shows that there is a low probability that the protected health information has been compromised (or one of the other exceptions to the definition of breach applies).An example of a low probability that the data were compromised might be if patient information were sent to a wrong patient by mistake but the address was wrong so the mail was returned by the post office unopened. The new breach laws apply to both paper and electronic systems.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53D77ED2-02A9-4943-BC64-C852A80513E4}" type="slidenum">
              <a:rPr lang="en-US" altLang="en-US" sz="1200"/>
              <a:pPr>
                <a:spcBef>
                  <a:spcPct val="0"/>
                </a:spcBef>
              </a:pPr>
              <a:t>23</a:t>
            </a:fld>
            <a:endParaRPr lang="en-US" altLang="en-US" sz="1200"/>
          </a:p>
        </p:txBody>
      </p:sp>
    </p:spTree>
    <p:extLst>
      <p:ext uri="{BB962C8B-B14F-4D97-AF65-F5344CB8AC3E}">
        <p14:creationId xmlns:p14="http://schemas.microsoft.com/office/powerpoint/2010/main" val="2156114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xfrm>
            <a:off x="927100" y="4267200"/>
            <a:ext cx="5100638" cy="4189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Although the focus is on notification and reporting, there is also what is called a “safe harbor” for some information.  That is, breaches of certain information do not need to be reported.</a:t>
            </a:r>
          </a:p>
          <a:p>
            <a:pPr eaLnBrk="1" hangingPunct="1">
              <a:spcBef>
                <a:spcPct val="0"/>
              </a:spcBef>
            </a:pPr>
            <a:endParaRPr lang="en-US" altLang="en-US" smtClean="0"/>
          </a:p>
          <a:p>
            <a:pPr eaLnBrk="1" hangingPunct="1">
              <a:spcBef>
                <a:spcPct val="0"/>
              </a:spcBef>
            </a:pPr>
            <a:r>
              <a:rPr lang="en-US" altLang="en-US" smtClean="0"/>
              <a:t>Breaches of secured information, that is, information that is unreadable, unusable or indecipherable to unauthorized individuals by either encryption or destruction, are not reportable.  Also certain inadvertent breaches by authorized individuals are not reportable.  </a:t>
            </a:r>
          </a:p>
          <a:p>
            <a:pPr eaLnBrk="1" hangingPunct="1">
              <a:spcBef>
                <a:spcPct val="0"/>
              </a:spcBef>
            </a:pPr>
            <a:endParaRPr lang="en-US" altLang="en-US" smtClean="0"/>
          </a:p>
          <a:p>
            <a:pPr eaLnBrk="1" hangingPunct="1">
              <a:spcBef>
                <a:spcPct val="0"/>
              </a:spcBef>
            </a:pPr>
            <a:r>
              <a:rPr lang="en-US" altLang="en-US" smtClean="0"/>
              <a:t>The major challenges are in the notification requirements for </a:t>
            </a:r>
            <a:r>
              <a:rPr lang="en-US" altLang="en-US" b="1" i="1" smtClean="0"/>
              <a:t>unsecured information. </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C202D1CE-33AC-49FF-8CE1-7FE106CBC400}" type="slidenum">
              <a:rPr lang="en-US" altLang="en-US" sz="1200"/>
              <a:pPr>
                <a:spcBef>
                  <a:spcPct val="0"/>
                </a:spcBef>
              </a:pPr>
              <a:t>24</a:t>
            </a:fld>
            <a:endParaRPr lang="en-US" altLang="en-US" sz="1200"/>
          </a:p>
        </p:txBody>
      </p:sp>
    </p:spTree>
    <p:extLst>
      <p:ext uri="{BB962C8B-B14F-4D97-AF65-F5344CB8AC3E}">
        <p14:creationId xmlns:p14="http://schemas.microsoft.com/office/powerpoint/2010/main" val="1795221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notification requirements are quite strict.  Not only must individuals be notified promptly, but if more than 500 individuals are affected, the institution must notify the media serving that state or jurisdiction (and you can just imagine how a healthcare provider will feel to see their information security problems on the front page of the local paper!).  </a:t>
            </a:r>
          </a:p>
          <a:p>
            <a:pPr eaLnBrk="1" hangingPunct="1">
              <a:spcBef>
                <a:spcPct val="0"/>
              </a:spcBef>
            </a:pPr>
            <a:endParaRPr lang="en-US" altLang="en-US" smtClean="0"/>
          </a:p>
          <a:p>
            <a:pPr eaLnBrk="1" hangingPunct="1">
              <a:spcBef>
                <a:spcPct val="0"/>
              </a:spcBef>
            </a:pPr>
            <a:r>
              <a:rPr lang="en-US" altLang="en-US" smtClean="0"/>
              <a:t>In addition they must maintain a log of breaches and report them annually to the government, specifically the Department of Health and Human Services or DHHS (pronounced D-H-H-S), as it is abbreviated.  However, if a breach involves 500 or more individuals, they must notify DHHS at the same time they are notifying the individuals and the media.  These breaches will be posted automatically on the DHHS website.</a:t>
            </a:r>
          </a:p>
          <a:p>
            <a:pPr eaLnBrk="1" hangingPunct="1">
              <a:spcBef>
                <a:spcPct val="0"/>
              </a:spcBef>
            </a:pPr>
            <a:endParaRPr lang="en-US" altLang="en-US" smtClean="0"/>
          </a:p>
          <a:p>
            <a:pPr eaLnBrk="1" hangingPunct="1">
              <a:spcBef>
                <a:spcPct val="0"/>
              </a:spcBef>
            </a:pPr>
            <a:r>
              <a:rPr lang="en-US" altLang="en-US" smtClean="0"/>
              <a:t>Finally, there is also an increase in potential penalties. </a:t>
            </a:r>
          </a:p>
          <a:p>
            <a:pPr eaLnBrk="1" hangingPunct="1">
              <a:spcBef>
                <a:spcPct val="0"/>
              </a:spcBef>
            </a:pPr>
            <a:endParaRPr lang="en-US" altLang="en-US" smtClean="0"/>
          </a:p>
          <a:p>
            <a:pPr eaLnBrk="1" hangingPunct="1">
              <a:spcBef>
                <a:spcPct val="0"/>
              </a:spcBef>
            </a:pPr>
            <a:r>
              <a:rPr lang="en-US" altLang="en-US" smtClean="0"/>
              <a:t>The interim final rule was effective September 23, 2009 and it was expected that a final rule would be announced after a short comment period.  In fact, DHHS had a final rule all prepared, but in 2010 they decided it needed more work.  As with the original HIPAA regulation there were a huge number of comments and they were often conflicting.  One major area where there was conflict was on how to deal with the idea of harm from the breaches. </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A3557E4-8244-4D53-B295-16D0DA2BB02C}" type="slidenum">
              <a:rPr lang="en-US" altLang="en-US" sz="1200"/>
              <a:pPr>
                <a:spcBef>
                  <a:spcPct val="0"/>
                </a:spcBef>
              </a:pPr>
              <a:t>25</a:t>
            </a:fld>
            <a:endParaRPr lang="en-US" altLang="en-US" sz="1200"/>
          </a:p>
        </p:txBody>
      </p:sp>
    </p:spTree>
    <p:extLst>
      <p:ext uri="{BB962C8B-B14F-4D97-AF65-F5344CB8AC3E}">
        <p14:creationId xmlns:p14="http://schemas.microsoft.com/office/powerpoint/2010/main" val="1901044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 interim rule stated that breaches needed to be reported if there was “significant risk of financial, reputational or other harm.”  Healthcare facilities were expected to assess the degree of harm from any breaches, but there was disagreement as to whether they were the best people to make that decision.  </a:t>
            </a:r>
          </a:p>
          <a:p>
            <a:pPr eaLnBrk="1" hangingPunct="1">
              <a:spcBef>
                <a:spcPct val="0"/>
              </a:spcBef>
            </a:pPr>
            <a:endParaRPr lang="en-US" altLang="en-US" smtClean="0"/>
          </a:p>
          <a:p>
            <a:pPr eaLnBrk="1" hangingPunct="1">
              <a:spcBef>
                <a:spcPct val="0"/>
              </a:spcBef>
            </a:pPr>
            <a:r>
              <a:rPr lang="en-US" altLang="en-US" smtClean="0"/>
              <a:t>Also, it is difficult to determine how much harm is “significant.”  </a:t>
            </a:r>
          </a:p>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D9F9B468-2059-409D-B909-973066ED6FCE}" type="slidenum">
              <a:rPr lang="en-US" altLang="en-US" sz="1200"/>
              <a:pPr>
                <a:spcBef>
                  <a:spcPct val="0"/>
                </a:spcBef>
              </a:pPr>
              <a:t>26</a:t>
            </a:fld>
            <a:endParaRPr lang="en-US" altLang="en-US" sz="1200"/>
          </a:p>
        </p:txBody>
      </p:sp>
    </p:spTree>
    <p:extLst>
      <p:ext uri="{BB962C8B-B14F-4D97-AF65-F5344CB8AC3E}">
        <p14:creationId xmlns:p14="http://schemas.microsoft.com/office/powerpoint/2010/main" val="26410404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There were many different views on those questions. Healthcare organizations already felt that the new rules were a burden.  The Department of Health and Human Services felt that it might be a burden to patients to notify them every time a minor breach occurred especially one that clearly did not cause harm, while privacy advocates felt that the notification was very important.  And Congress, which passed the HITECH Act, felt that their intent was to strengthen the existing laws and did not want changes to what they had passed without their involvement. </a:t>
            </a:r>
          </a:p>
          <a:p>
            <a:pPr eaLnBrk="1" hangingPunct="1">
              <a:spcBef>
                <a:spcPct val="0"/>
              </a:spcBef>
            </a:pPr>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9782448-8BD3-44B9-83E6-7E05B6CDA4F9}" type="slidenum">
              <a:rPr lang="en-US" altLang="en-US" sz="1200"/>
              <a:pPr>
                <a:spcBef>
                  <a:spcPct val="0"/>
                </a:spcBef>
              </a:pPr>
              <a:t>27</a:t>
            </a:fld>
            <a:endParaRPr lang="en-US" altLang="en-US" sz="1200"/>
          </a:p>
        </p:txBody>
      </p:sp>
    </p:spTree>
    <p:extLst>
      <p:ext uri="{BB962C8B-B14F-4D97-AF65-F5344CB8AC3E}">
        <p14:creationId xmlns:p14="http://schemas.microsoft.com/office/powerpoint/2010/main" val="3318105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When the final rule came out at the beginning of 2013,  there was a major change to the standard for breach notification. Rather than focusing on the risk of harm to the patient, the focus is now on whether the data were compromised.   The Final Omnibus Rule again calls for a risk assessment, as was included in the interim final breach notification rule, but now the risk assessment is to determine the likelihood that compromise had occurred and the rule specifies what type of information must be included in the risk assessment.  The information includes the type and amount of PHI, including the identifiers and the risk of re-identification, who had access and the likelihood that they actually viewed the PHI, and finally what was done to mitigate the risk once the problem was discovered.</a:t>
            </a:r>
          </a:p>
          <a:p>
            <a:pPr eaLnBrk="1" hangingPunct="1">
              <a:spcBef>
                <a:spcPct val="0"/>
              </a:spcBef>
            </a:pPr>
            <a:endParaRPr lang="en-US" altLang="en-US" smtClean="0"/>
          </a:p>
          <a:p>
            <a:pPr eaLnBrk="1" hangingPunct="1">
              <a:spcBef>
                <a:spcPct val="0"/>
              </a:spcBef>
            </a:pPr>
            <a:r>
              <a:rPr lang="en-US" altLang="en-US" smtClean="0"/>
              <a:t>Like the original HIPAA regulations, it is likely there</a:t>
            </a:r>
            <a:r>
              <a:rPr lang="en-US" altLang="en-US" i="1" smtClean="0"/>
              <a:t> </a:t>
            </a:r>
            <a:r>
              <a:rPr lang="en-US" altLang="en-US" smtClean="0"/>
              <a:t>will be other clarifications and modifications over the years as we get more experience with the benefits and burdens of these new rules.</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97CC76C7-0783-4B7B-AC12-16C902EE39DA}" type="slidenum">
              <a:rPr lang="en-US" altLang="en-US" sz="1200"/>
              <a:pPr>
                <a:spcBef>
                  <a:spcPct val="0"/>
                </a:spcBef>
              </a:pPr>
              <a:t>28</a:t>
            </a:fld>
            <a:endParaRPr lang="en-US" altLang="en-US" sz="1200"/>
          </a:p>
        </p:txBody>
      </p:sp>
    </p:spTree>
    <p:extLst>
      <p:ext uri="{BB962C8B-B14F-4D97-AF65-F5344CB8AC3E}">
        <p14:creationId xmlns:p14="http://schemas.microsoft.com/office/powerpoint/2010/main" val="26718530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This concludes History of Privacy and Security Legislation.  In summary, when the HIPAA regulations first became mandatory, there was confusion about the requirements, there were security breaches and there were some difficulties with enforcement of the rules.  To make health information exchange safe, the HITECH Act expanded and clarified the privacy and security rules of HIPAA.</a:t>
            </a: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E30CBD1F-2E3C-4D5A-AB8B-9E561671E919}" type="slidenum">
              <a:rPr lang="en-US" altLang="en-US" sz="1200"/>
              <a:pPr>
                <a:spcBef>
                  <a:spcPct val="0"/>
                </a:spcBef>
              </a:pPr>
              <a:t>29</a:t>
            </a:fld>
            <a:endParaRPr lang="en-US" altLang="en-US" sz="1200"/>
          </a:p>
        </p:txBody>
      </p:sp>
    </p:spTree>
    <p:extLst>
      <p:ext uri="{BB962C8B-B14F-4D97-AF65-F5344CB8AC3E}">
        <p14:creationId xmlns:p14="http://schemas.microsoft.com/office/powerpoint/2010/main" val="3898746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xfrm>
            <a:off x="695325" y="4422775"/>
            <a:ext cx="5564188" cy="4730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mtClean="0"/>
              <a:t>HIPAA introduced the concept of “protected health information” or PHI (pronounced P-H-I).  This is health information that also includes identifiers that would allow someone to identify the person to whom the information belongs, such as the person’s name, Social Security number, photograph, etc. </a:t>
            </a:r>
          </a:p>
          <a:p>
            <a:pPr>
              <a:spcBef>
                <a:spcPct val="0"/>
              </a:spcBef>
            </a:pPr>
            <a:endParaRPr lang="en-US" altLang="en-US" smtClean="0"/>
          </a:p>
          <a:p>
            <a:pPr>
              <a:spcBef>
                <a:spcPct val="0"/>
              </a:spcBef>
            </a:pPr>
            <a:r>
              <a:rPr lang="en-US" altLang="en-US" smtClean="0"/>
              <a:t>When the HIPAA Privacy Rule first became mandatory, there was confusion on how strict it really was intended to be in its requirements to keep PHI confidential.  Consultants and lawyers often painted a “worse case scenario,” frightening healthcare facilities about the possibilities of lawsuits if they did not make very strict policies.  In fact, early on, there was talk about the need to soundproof all patient rooms so that conversations with patients would have no chance of being overheard.  Over the years, most places realized that the regulations were intended to guide realistic, not extreme, methods of protecting the information.</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5D4D71A3-EBDB-4CA6-80CC-E28400E96588}" type="slidenum">
              <a:rPr lang="en-US" altLang="en-US" sz="1200"/>
              <a:pPr>
                <a:spcBef>
                  <a:spcPct val="0"/>
                </a:spcBef>
              </a:pPr>
              <a:t>3</a:t>
            </a:fld>
            <a:endParaRPr lang="en-US" altLang="en-US" sz="1200"/>
          </a:p>
        </p:txBody>
      </p:sp>
    </p:spTree>
    <p:extLst>
      <p:ext uri="{BB962C8B-B14F-4D97-AF65-F5344CB8AC3E}">
        <p14:creationId xmlns:p14="http://schemas.microsoft.com/office/powerpoint/2010/main" val="1496062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xfrm>
            <a:off x="579438" y="4432300"/>
            <a:ext cx="5564187" cy="4189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 </a:t>
            </a: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193A8FC0-DA87-4F8A-A2FF-FD8926E2917A}" type="slidenum">
              <a:rPr lang="en-US" altLang="en-US" sz="1200"/>
              <a:pPr>
                <a:spcBef>
                  <a:spcPct val="0"/>
                </a:spcBef>
              </a:pPr>
              <a:t>30</a:t>
            </a:fld>
            <a:endParaRPr lang="en-US" altLang="en-US" sz="1200"/>
          </a:p>
        </p:txBody>
      </p:sp>
    </p:spTree>
    <p:extLst>
      <p:ext uri="{BB962C8B-B14F-4D97-AF65-F5344CB8AC3E}">
        <p14:creationId xmlns:p14="http://schemas.microsoft.com/office/powerpoint/2010/main" val="4499704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31</a:t>
            </a:fld>
            <a:endParaRPr lang="en-US" altLang="en-US">
              <a:solidFill>
                <a:prstClr val="black"/>
              </a:solidFill>
            </a:endParaRPr>
          </a:p>
        </p:txBody>
      </p:sp>
    </p:spTree>
    <p:extLst>
      <p:ext uri="{BB962C8B-B14F-4D97-AF65-F5344CB8AC3E}">
        <p14:creationId xmlns:p14="http://schemas.microsoft.com/office/powerpoint/2010/main" val="2744595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695325" y="4422775"/>
            <a:ext cx="5564188" cy="4730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However, there also were difficulties with enforcing the regulations.  Originally, enforcement was divided between the Centers for Medicare and Medicaid Services or CMS (pronounced C-M-S) and the Office for Civil Rights  or OCR (pronounced O-C-R). OCR handled privacy complaints, while CMS was responsible for the enforcement of the security regulations. This created inefficiencies. Even before HITECH was passed, OCR became responsible for both privacy and security enforcement, which improved the enforcement process. Today,  OCR is responsible for both privacy and security enforcement.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48A01C9-4538-419D-B1B5-0E74825F9751}" type="slidenum">
              <a:rPr lang="en-US" altLang="en-US" sz="1200"/>
              <a:pPr>
                <a:spcBef>
                  <a:spcPct val="0"/>
                </a:spcBef>
              </a:pPr>
              <a:t>4</a:t>
            </a:fld>
            <a:endParaRPr lang="en-US" altLang="en-US" sz="1200"/>
          </a:p>
        </p:txBody>
      </p:sp>
    </p:spTree>
    <p:extLst>
      <p:ext uri="{BB962C8B-B14F-4D97-AF65-F5344CB8AC3E}">
        <p14:creationId xmlns:p14="http://schemas.microsoft.com/office/powerpoint/2010/main" val="1660279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xfrm>
            <a:off x="695325" y="4422775"/>
            <a:ext cx="5564188" cy="4730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addition to the challenges of enforcement, other modifications over the years made many privacy advocates feel that the law was not strong enough.  </a:t>
            </a:r>
          </a:p>
          <a:p>
            <a:pPr eaLnBrk="1" hangingPunct="1">
              <a:spcBef>
                <a:spcPct val="0"/>
              </a:spcBef>
            </a:pPr>
            <a:endParaRPr lang="en-US" altLang="en-US" smtClean="0"/>
          </a:p>
          <a:p>
            <a:pPr eaLnBrk="1" hangingPunct="1">
              <a:spcBef>
                <a:spcPct val="0"/>
              </a:spcBef>
            </a:pPr>
            <a:r>
              <a:rPr lang="en-US" altLang="en-US" smtClean="0"/>
              <a:t>For instance, patients had to be provided with a notice of privacy practices that the healthcare facility followed.  Patients had to indicate that they received</a:t>
            </a:r>
            <a:r>
              <a:rPr lang="en-US" altLang="en-US" smtClean="0">
                <a:solidFill>
                  <a:srgbClr val="FF0000"/>
                </a:solidFill>
              </a:rPr>
              <a:t> </a:t>
            </a:r>
            <a:r>
              <a:rPr lang="en-US" altLang="en-US" smtClean="0"/>
              <a:t>the notice, but did not have to provide explicit consent to the practices. </a:t>
            </a:r>
          </a:p>
          <a:p>
            <a:pPr eaLnBrk="1" hangingPunct="1">
              <a:spcBef>
                <a:spcPct val="0"/>
              </a:spcBef>
            </a:pPr>
            <a:endParaRPr lang="en-US" altLang="en-US" smtClean="0"/>
          </a:p>
          <a:p>
            <a:pPr eaLnBrk="1" hangingPunct="1">
              <a:spcBef>
                <a:spcPct val="0"/>
              </a:spcBef>
            </a:pPr>
            <a:r>
              <a:rPr lang="en-US" altLang="en-US" smtClean="0"/>
              <a:t>Privacy notices usually stated that the information could be shared for what is referred to as “T-P-O.”  That is, information could be shared with doctors for Treatment (that’s the T), Payment (the P) to insurance companies, and for healthcare operations, such as quality improvement activities.   Patients did not have to be notified when such sharing for TPO occurred.</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6C6323F-219E-4F7C-B155-E3E1DC600A32}" type="slidenum">
              <a:rPr lang="en-US" altLang="en-US" sz="1200"/>
              <a:pPr>
                <a:spcBef>
                  <a:spcPct val="0"/>
                </a:spcBef>
              </a:pPr>
              <a:t>5</a:t>
            </a:fld>
            <a:endParaRPr lang="en-US" altLang="en-US" sz="1200"/>
          </a:p>
        </p:txBody>
      </p:sp>
    </p:spTree>
    <p:extLst>
      <p:ext uri="{BB962C8B-B14F-4D97-AF65-F5344CB8AC3E}">
        <p14:creationId xmlns:p14="http://schemas.microsoft.com/office/powerpoint/2010/main" val="3478071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xfrm>
            <a:off x="695325" y="4422775"/>
            <a:ext cx="5564188" cy="4730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Finally, over the years since 2003 there have been a number of breaches, that is, where the information security was compromised or the information was not kept secure.</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EBDEC691-8A5F-4D1F-883E-64CCE41B0C24}" type="slidenum">
              <a:rPr lang="en-US" altLang="en-US" sz="1200"/>
              <a:pPr>
                <a:spcBef>
                  <a:spcPct val="0"/>
                </a:spcBef>
              </a:pPr>
              <a:t>6</a:t>
            </a:fld>
            <a:endParaRPr lang="en-US" altLang="en-US" sz="1200"/>
          </a:p>
        </p:txBody>
      </p:sp>
    </p:spTree>
    <p:extLst>
      <p:ext uri="{BB962C8B-B14F-4D97-AF65-F5344CB8AC3E}">
        <p14:creationId xmlns:p14="http://schemas.microsoft.com/office/powerpoint/2010/main" val="1273587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There was one case where medical records from a large university medical center somehow had been put on the Web and remained there for several months before it was discovered.  There was no evidence that anyone had done anything with the information, but still, it was a major breach.</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57323426-9771-44DF-A59A-16A833984143}" type="slidenum">
              <a:rPr lang="en-US" altLang="en-US" sz="1200"/>
              <a:pPr>
                <a:spcBef>
                  <a:spcPct val="0"/>
                </a:spcBef>
              </a:pPr>
              <a:t>7</a:t>
            </a:fld>
            <a:endParaRPr lang="en-US" altLang="en-US" sz="1200"/>
          </a:p>
        </p:txBody>
      </p:sp>
    </p:spTree>
    <p:extLst>
      <p:ext uri="{BB962C8B-B14F-4D97-AF65-F5344CB8AC3E}">
        <p14:creationId xmlns:p14="http://schemas.microsoft.com/office/powerpoint/2010/main" val="479500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There have been reports of medical records found on discarded computers or computers that were sold by hospitals as surplus. </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E22239DE-CE9B-43F8-9E06-DF6505FDFD8B}" type="slidenum">
              <a:rPr lang="en-US" altLang="en-US" sz="1200"/>
              <a:pPr>
                <a:spcBef>
                  <a:spcPct val="0"/>
                </a:spcBef>
              </a:pPr>
              <a:t>8</a:t>
            </a:fld>
            <a:endParaRPr lang="en-US" altLang="en-US" sz="1200"/>
          </a:p>
        </p:txBody>
      </p:sp>
    </p:spTree>
    <p:extLst>
      <p:ext uri="{BB962C8B-B14F-4D97-AF65-F5344CB8AC3E}">
        <p14:creationId xmlns:p14="http://schemas.microsoft.com/office/powerpoint/2010/main" val="1923324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There have also been reports of medical records being kept on portable devices such as external hard drives or laptops that have been lost or stolen.  </a:t>
            </a:r>
          </a:p>
          <a:p>
            <a:pPr eaLnBrk="1" hangingPunct="1">
              <a:spcBef>
                <a:spcPct val="0"/>
              </a:spcBef>
            </a:pPr>
            <a:endParaRPr lang="en-US" altLang="en-US" smtClean="0"/>
          </a:p>
          <a:p>
            <a:pPr eaLnBrk="1" hangingPunct="1">
              <a:spcBef>
                <a:spcPct val="0"/>
              </a:spcBef>
            </a:pPr>
            <a:r>
              <a:rPr lang="en-US" altLang="en-US" smtClean="0"/>
              <a:t>The picture shows a notebook computer with a variety of portable storage devices.  You can see that with the small size and easy portability of modern devices it would be very easy to have problems.   As we discussed in the previous lecture, there are recommended best practices for security that include having clear policies, attending to physical security of the devices on which the information is stored, and encrypting all PHI.  Unfortunately, in many of the cases of breaches, those practices were not followed.</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7C89373F-22EF-4322-A19F-F7ECCDC7BE1C}" type="slidenum">
              <a:rPr lang="en-US" altLang="en-US" sz="1200"/>
              <a:pPr>
                <a:spcBef>
                  <a:spcPct val="0"/>
                </a:spcBef>
              </a:pPr>
              <a:t>9</a:t>
            </a:fld>
            <a:endParaRPr lang="en-US" altLang="en-US" sz="1200"/>
          </a:p>
        </p:txBody>
      </p:sp>
    </p:spTree>
    <p:extLst>
      <p:ext uri="{BB962C8B-B14F-4D97-AF65-F5344CB8AC3E}">
        <p14:creationId xmlns:p14="http://schemas.microsoft.com/office/powerpoint/2010/main" val="3894706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687235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0677012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0107637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9882965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eaLnBrk="1" hangingPunct="1"/>
            <a:r>
              <a:rPr lang="en-US" sz="2400" b="1" dirty="0">
                <a:solidFill>
                  <a:srgbClr val="0070C0"/>
                </a:solidFill>
                <a:ea typeface="+mn-ea"/>
                <a:cs typeface="Arial" panose="020B0604020202020204" pitchFamily="34" charset="0"/>
              </a:rPr>
              <a:t>Creating a Custom Layout</a:t>
            </a:r>
          </a:p>
          <a:p>
            <a:pPr eaLnBrk="1" hangingPunct="1"/>
            <a:r>
              <a:rPr lang="en-US" dirty="0">
                <a:solidFill>
                  <a:prstClr val="black"/>
                </a:solidFill>
                <a:ea typeface="+mn-ea"/>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eaLnBrk="1" hangingPunct="1"/>
            <a:r>
              <a:rPr lang="en-US" dirty="0">
                <a:solidFill>
                  <a:prstClr val="black"/>
                </a:solidFill>
                <a:ea typeface="+mn-ea"/>
              </a:rPr>
              <a:t>To create a custom new layout, </a:t>
            </a:r>
            <a:r>
              <a:rPr lang="en-US" b="1" dirty="0">
                <a:solidFill>
                  <a:prstClr val="black"/>
                </a:solidFill>
                <a:ea typeface="+mn-ea"/>
              </a:rPr>
              <a:t>in the Slide Master view </a:t>
            </a:r>
            <a:r>
              <a:rPr lang="en-US" dirty="0">
                <a:solidFill>
                  <a:prstClr val="black"/>
                </a:solidFill>
                <a:ea typeface="+mn-ea"/>
              </a:rPr>
              <a:t>do the following:</a:t>
            </a:r>
          </a:p>
          <a:p>
            <a:pPr marL="214313" indent="-214313" eaLnBrk="1" hangingPunct="1">
              <a:buFont typeface="Arial" panose="020B0604020202020204" pitchFamily="34" charset="0"/>
              <a:buChar char="•"/>
            </a:pPr>
            <a:r>
              <a:rPr lang="en-US" b="1" dirty="0">
                <a:solidFill>
                  <a:prstClr val="black"/>
                </a:solidFill>
                <a:ea typeface="+mn-ea"/>
              </a:rPr>
              <a:t>DUPLICATE</a:t>
            </a:r>
            <a:r>
              <a:rPr lang="en-US" dirty="0">
                <a:solidFill>
                  <a:prstClr val="black"/>
                </a:solidFill>
                <a:ea typeface="+mn-ea"/>
              </a:rPr>
              <a:t> an existing layout to create a new layout.</a:t>
            </a:r>
          </a:p>
          <a:p>
            <a:pPr marL="214313" indent="-214313" eaLnBrk="1" hangingPunct="1">
              <a:buFont typeface="Arial" panose="020B0604020202020204" pitchFamily="34" charset="0"/>
              <a:buChar char="•"/>
            </a:pPr>
            <a:r>
              <a:rPr lang="en-US" b="1" dirty="0">
                <a:solidFill>
                  <a:prstClr val="black"/>
                </a:solidFill>
                <a:ea typeface="+mn-ea"/>
              </a:rPr>
              <a:t>RENAME</a:t>
            </a:r>
            <a:r>
              <a:rPr lang="en-US" dirty="0">
                <a:solidFill>
                  <a:prstClr val="black"/>
                </a:solidFill>
                <a:ea typeface="+mn-ea"/>
              </a:rPr>
              <a:t> the new layout.</a:t>
            </a:r>
          </a:p>
          <a:p>
            <a:pPr marL="214313" indent="-214313" eaLnBrk="1" hangingPunct="1">
              <a:buFont typeface="Arial" panose="020B0604020202020204" pitchFamily="34" charset="0"/>
              <a:buChar char="•"/>
            </a:pPr>
            <a:r>
              <a:rPr lang="en-US" b="1" dirty="0">
                <a:solidFill>
                  <a:prstClr val="black"/>
                </a:solidFill>
                <a:ea typeface="+mn-ea"/>
              </a:rPr>
              <a:t>Insert or Remove as appropriate PLACEHOLDERS </a:t>
            </a:r>
            <a:r>
              <a:rPr lang="en-US" dirty="0">
                <a:solidFill>
                  <a:prstClr val="black"/>
                </a:solidFill>
                <a:ea typeface="+mn-ea"/>
              </a:rPr>
              <a:t>on your new layout, resizing &amp; formatting as appropriate. </a:t>
            </a:r>
            <a:r>
              <a:rPr lang="en-US" sz="1600" dirty="0">
                <a:solidFill>
                  <a:prstClr val="black"/>
                </a:solidFill>
                <a:ea typeface="+mn-ea"/>
              </a:rPr>
              <a:t>(Do not edit your content in the slide master. All content should be edited in the normal presentation design view.) </a:t>
            </a:r>
            <a:r>
              <a:rPr lang="en-US" b="1" dirty="0">
                <a:solidFill>
                  <a:prstClr val="black"/>
                </a:solidFill>
                <a:ea typeface="+mn-ea"/>
              </a:rPr>
              <a:t>NEVER REMOVE THE LAYOUT’S TITLE CONTAINER</a:t>
            </a:r>
            <a:r>
              <a:rPr lang="en-US" dirty="0">
                <a:solidFill>
                  <a:prstClr val="black"/>
                </a:solidFill>
                <a:ea typeface="+mn-ea"/>
              </a:rPr>
              <a:t>. </a:t>
            </a:r>
            <a:r>
              <a:rPr lang="en-US" sz="1600" dirty="0">
                <a:solidFill>
                  <a:prstClr val="black"/>
                </a:solidFill>
                <a:ea typeface="+mn-ea"/>
              </a:rPr>
              <a:t>(It can be resized or formatted, but never removed.)</a:t>
            </a:r>
            <a:endParaRPr lang="en-US" dirty="0">
              <a:solidFill>
                <a:prstClr val="black"/>
              </a:solidFill>
              <a:ea typeface="+mn-ea"/>
            </a:endParaRPr>
          </a:p>
          <a:p>
            <a:pPr marL="214313" indent="-214313" eaLnBrk="1" hangingPunct="1">
              <a:buFont typeface="Arial" panose="020B0604020202020204" pitchFamily="34" charset="0"/>
              <a:buChar char="•"/>
            </a:pPr>
            <a:r>
              <a:rPr lang="en-US" dirty="0">
                <a:solidFill>
                  <a:prstClr val="black"/>
                </a:solidFill>
                <a:ea typeface="+mn-ea"/>
              </a:rPr>
              <a:t>Check the </a:t>
            </a:r>
            <a:r>
              <a:rPr lang="en-US" b="1" dirty="0">
                <a:solidFill>
                  <a:prstClr val="black"/>
                </a:solidFill>
                <a:ea typeface="+mn-ea"/>
              </a:rPr>
              <a:t>READING ORDER </a:t>
            </a:r>
            <a:r>
              <a:rPr lang="en-US" dirty="0">
                <a:solidFill>
                  <a:prstClr val="black"/>
                </a:solidFill>
                <a:ea typeface="+mn-ea"/>
              </a:rPr>
              <a:t>of your new layout. (</a:t>
            </a:r>
            <a:r>
              <a:rPr lang="en-US" sz="1350" u="sng" dirty="0">
                <a:solidFill>
                  <a:prstClr val="black"/>
                </a:solidFill>
                <a:latin typeface="Arial"/>
                <a:ea typeface="+mn-ea"/>
                <a:hlinkClick r:id="rId2"/>
              </a:rPr>
              <a:t>http://accessibility.psu.edu/microsoftoffice/powerpoint/</a:t>
            </a:r>
            <a:r>
              <a:rPr lang="en-US" sz="1350" dirty="0">
                <a:solidFill>
                  <a:prstClr val="black"/>
                </a:solidFill>
                <a:latin typeface="Arial"/>
                <a:ea typeface="+mn-ea"/>
              </a:rPr>
              <a:t>) </a:t>
            </a:r>
            <a:r>
              <a:rPr lang="en-US" dirty="0">
                <a:solidFill>
                  <a:prstClr val="black"/>
                </a:solidFill>
                <a:ea typeface="+mn-ea"/>
              </a:rPr>
              <a:t>Reorder as appropriate so the slide layout’s </a:t>
            </a:r>
            <a:r>
              <a:rPr lang="en-US" b="1" dirty="0">
                <a:solidFill>
                  <a:prstClr val="black"/>
                </a:solidFill>
                <a:ea typeface="+mn-ea"/>
              </a:rPr>
              <a:t>TITLE is read first</a:t>
            </a:r>
            <a:r>
              <a:rPr lang="en-US" dirty="0">
                <a:solidFill>
                  <a:prstClr val="black"/>
                </a:solidFill>
                <a:ea typeface="+mn-ea"/>
              </a:rPr>
              <a:t>.</a:t>
            </a:r>
          </a:p>
          <a:p>
            <a:pPr marL="214313" indent="-214313" eaLnBrk="1" hangingPunct="1">
              <a:buFont typeface="Arial" panose="020B0604020202020204" pitchFamily="34" charset="0"/>
              <a:buChar char="•"/>
            </a:pPr>
            <a:r>
              <a:rPr lang="en-US" b="1" dirty="0">
                <a:solidFill>
                  <a:prstClr val="black"/>
                </a:solidFill>
                <a:ea typeface="+mn-ea"/>
              </a:rPr>
              <a:t>SAVE</a:t>
            </a:r>
            <a:r>
              <a:rPr lang="en-US" dirty="0">
                <a:solidFill>
                  <a:prstClr val="black"/>
                </a:solidFill>
                <a:ea typeface="+mn-ea"/>
              </a:rPr>
              <a:t> your presentation.</a:t>
            </a:r>
          </a:p>
          <a:p>
            <a:pPr marL="214313" indent="-214313" eaLnBrk="1" hangingPunct="1">
              <a:buFont typeface="Arial" panose="020B0604020202020204" pitchFamily="34" charset="0"/>
              <a:buChar char="•"/>
            </a:pPr>
            <a:r>
              <a:rPr lang="en-US" b="1" dirty="0">
                <a:solidFill>
                  <a:prstClr val="black"/>
                </a:solidFill>
                <a:ea typeface="+mn-ea"/>
              </a:rPr>
              <a:t>Close the Master View </a:t>
            </a:r>
            <a:r>
              <a:rPr lang="en-US" dirty="0">
                <a:solidFill>
                  <a:prstClr val="black"/>
                </a:solidFill>
                <a:ea typeface="+mn-ea"/>
              </a:rPr>
              <a:t>and return to your normal editing (design) view.</a:t>
            </a:r>
          </a:p>
          <a:p>
            <a:pPr marL="214313" indent="-214313" eaLnBrk="1" hangingPunct="1">
              <a:buFont typeface="Arial" panose="020B0604020202020204" pitchFamily="34" charset="0"/>
              <a:buChar char="•"/>
            </a:pPr>
            <a:r>
              <a:rPr lang="en-US" b="1" dirty="0">
                <a:solidFill>
                  <a:prstClr val="black"/>
                </a:solidFill>
                <a:ea typeface="+mn-ea"/>
              </a:rPr>
              <a:t>Insert a new slide using </a:t>
            </a:r>
            <a:r>
              <a:rPr lang="en-US" b="1">
                <a:solidFill>
                  <a:prstClr val="black"/>
                </a:solidFill>
                <a:ea typeface="+mn-ea"/>
              </a:rPr>
              <a:t>your custom-named </a:t>
            </a:r>
            <a:r>
              <a:rPr lang="en-US" b="1" dirty="0">
                <a:solidFill>
                  <a:prstClr val="black"/>
                </a:solidFill>
                <a:ea typeface="+mn-ea"/>
              </a:rPr>
              <a:t>new layout </a:t>
            </a:r>
            <a:r>
              <a:rPr lang="en-US" dirty="0">
                <a:solidFill>
                  <a:prstClr val="black"/>
                </a:solidFill>
                <a:ea typeface="+mn-ea"/>
              </a:rPr>
              <a:t>or apply the new layout to an existing slide.</a:t>
            </a:r>
          </a:p>
        </p:txBody>
      </p:sp>
    </p:spTree>
    <p:extLst>
      <p:ext uri="{BB962C8B-B14F-4D97-AF65-F5344CB8AC3E}">
        <p14:creationId xmlns:p14="http://schemas.microsoft.com/office/powerpoint/2010/main" val="2258970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565066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694196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677303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590587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422560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493787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44591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936358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ea typeface="+mn-ea"/>
              </a:rPr>
              <a:pPr eaLnBrk="1" hangingPunct="1"/>
              <a:t>‹#›</a:t>
            </a:fld>
            <a:endParaRPr lang="en-US" dirty="0">
              <a:ea typeface="+mn-ea"/>
            </a:endParaRPr>
          </a:p>
        </p:txBody>
      </p:sp>
    </p:spTree>
    <p:extLst>
      <p:ext uri="{BB962C8B-B14F-4D97-AF65-F5344CB8AC3E}">
        <p14:creationId xmlns:p14="http://schemas.microsoft.com/office/powerpoint/2010/main" val="1723866119"/>
      </p:ext>
    </p:extLst>
  </p:cSld>
  <p:clrMap bg1="lt1" tx1="dk1" bg2="lt2" tx2="dk2" accent1="accent1" accent2="accent2" accent3="accent3" accent4="accent4" accent5="accent5" accent6="accent6" hlink="hlink" folHlink="folHlink"/>
  <p:sldLayoutIdLst>
    <p:sldLayoutId id="2147484034" r:id="rId1"/>
    <p:sldLayoutId id="2147484035" r:id="rId2"/>
    <p:sldLayoutId id="2147484036" r:id="rId3"/>
    <p:sldLayoutId id="2147484037" r:id="rId4"/>
    <p:sldLayoutId id="2147484038" r:id="rId5"/>
    <p:sldLayoutId id="2147484039" r:id="rId6"/>
    <p:sldLayoutId id="2147484040" r:id="rId7"/>
    <p:sldLayoutId id="2147484041" r:id="rId8"/>
    <p:sldLayoutId id="2147484042" r:id="rId9"/>
    <p:sldLayoutId id="2147484043" r:id="rId10"/>
    <p:sldLayoutId id="2147484044" r:id="rId11"/>
    <p:sldLayoutId id="2147484045" r:id="rId12"/>
    <p:sldLayoutId id="2147484046"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rivacyrights.org/" TargetMode="External"/><Relationship Id="rId7" Type="http://schemas.openxmlformats.org/officeDocument/2006/relationships/hyperlink" Target="http://healthit.hhs.gov/portal/server.pt/gateway/PTARGS_0_11673_911674_0_0_18/FINAL_ONC-HITECH-Anniversaryf" TargetMode="External"/><Relationship Id="rId2" Type="http://schemas.openxmlformats.org/officeDocument/2006/relationships/notesSlide" Target="../notesSlides/notesSlide30.xml"/><Relationship Id="rId1" Type="http://schemas.openxmlformats.org/officeDocument/2006/relationships/slideLayout" Target="../slideLayouts/slideLayout11.xml"/><Relationship Id="rId6" Type="http://schemas.openxmlformats.org/officeDocument/2006/relationships/hyperlink" Target="http://www.flickr.com/photos/drb62/467930481/" TargetMode="External"/><Relationship Id="rId5" Type="http://schemas.openxmlformats.org/officeDocument/2006/relationships/hyperlink" Target="http://www.gpo.gov/" TargetMode="External"/><Relationship Id="rId4" Type="http://schemas.openxmlformats.org/officeDocument/2006/relationships/hyperlink" Target="http://www.hhs.gov/"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History of Health Information Technology in the U.S.</a:t>
            </a:r>
          </a:p>
        </p:txBody>
      </p:sp>
      <p:sp>
        <p:nvSpPr>
          <p:cNvPr id="9219" name="Text Placeholder 2"/>
          <p:cNvSpPr>
            <a:spLocks noGrp="1"/>
          </p:cNvSpPr>
          <p:nvPr>
            <p:ph type="body" sz="half" idx="2"/>
          </p:nvPr>
        </p:nvSpPr>
        <p:spPr>
          <a:xfrm>
            <a:off x="685800" y="3517900"/>
            <a:ext cx="7772400" cy="762000"/>
          </a:xfrm>
        </p:spPr>
        <p:txBody>
          <a:bodyPr/>
          <a:lstStyle/>
          <a:p>
            <a:r>
              <a:rPr lang="en-US" altLang="en-US" dirty="0" smtClean="0"/>
              <a:t>History of Privacy and Security Legislation</a:t>
            </a:r>
          </a:p>
        </p:txBody>
      </p:sp>
      <p:sp>
        <p:nvSpPr>
          <p:cNvPr id="9221" name="Text Placeholder 5"/>
          <p:cNvSpPr>
            <a:spLocks noGrp="1"/>
          </p:cNvSpPr>
          <p:nvPr>
            <p:ph type="body" sz="quarter" idx="11"/>
          </p:nvPr>
        </p:nvSpPr>
        <p:spPr/>
        <p:txBody>
          <a:bodyPr/>
          <a:lstStyle/>
          <a:p>
            <a:r>
              <a:rPr lang="en-US" altLang="en-US" dirty="0" smtClean="0"/>
              <a:t>Lecture c – HITECH Privacy and Security Regulations</a:t>
            </a:r>
          </a:p>
        </p:txBody>
      </p:sp>
      <p:sp>
        <p:nvSpPr>
          <p:cNvPr id="9220" name="Text Placeholder 4"/>
          <p:cNvSpPr>
            <a:spLocks noGrp="1"/>
          </p:cNvSpPr>
          <p:nvPr>
            <p:ph type="body" sz="quarter" idx="12"/>
          </p:nvPr>
        </p:nvSpPr>
        <p:spPr/>
        <p:txBody>
          <a:bodyPr anchor="b"/>
          <a:lstStyle/>
          <a:p>
            <a:r>
              <a:rPr lang="en-US" dirty="0"/>
              <a:t>This material (Comp </a:t>
            </a:r>
            <a:r>
              <a:rPr lang="en-US" dirty="0" smtClean="0"/>
              <a:t>5 </a:t>
            </a:r>
            <a:r>
              <a:rPr lang="en-US" dirty="0"/>
              <a:t>Unit </a:t>
            </a:r>
            <a:r>
              <a:rPr lang="en-US" dirty="0" smtClean="0"/>
              <a:t>10)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3"/>
          <p:cNvSpPr>
            <a:spLocks noGrp="1"/>
          </p:cNvSpPr>
          <p:nvPr>
            <p:ph type="title"/>
          </p:nvPr>
        </p:nvSpPr>
        <p:spPr/>
        <p:txBody>
          <a:bodyPr/>
          <a:lstStyle/>
          <a:p>
            <a:r>
              <a:rPr lang="en-US" altLang="en-US" dirty="0" smtClean="0"/>
              <a:t>The HITECH Vision</a:t>
            </a:r>
          </a:p>
        </p:txBody>
      </p:sp>
      <p:pic>
        <p:nvPicPr>
          <p:cNvPr id="10" name="Picture 2" descr="The Meaningful Use of EHRs is shown as a way to achieve the goals of the HITECH act -- Improved individual and population health outcomes, increased transparency and efficiency, improved ability to study healthcare and improved care delivery    Increasing Adoption of EHRs and Exchange of Health Information contribute to the Meaningful Use of EHRs. &#10;In turn, Establishing Regional Extension Centers and Workforce Training will assist providers in Adoption of EHRs; Medicare and Medicaid Incentives and Penalties contributes to Meaningful Use of E H R s;  and State Grants for Health Information Exchange, Standards and Certification Framework and Privacy and Security Framework contribute to the Exchange of Health Information. &#10;Research to Enhance Health IT is part of the HITECH Vision. &#10;"/>
          <p:cNvPicPr>
            <a:picLocks noGrp="1" noChangeAspect="1" noChangeArrowheads="1"/>
          </p:cNvPicPr>
          <p:nvPr>
            <p:ph type="pic" sz="quarter" idx="14"/>
          </p:nvPr>
        </p:nvPicPr>
        <p:blipFill rotWithShape="1">
          <a:blip r:embed="rId3">
            <a:extLst>
              <a:ext uri="{28A0092B-C50C-407E-A947-70E740481C1C}">
                <a14:useLocalDpi xmlns:a14="http://schemas.microsoft.com/office/drawing/2010/main" val="0"/>
              </a:ext>
            </a:extLst>
          </a:blip>
          <a:srcRect t="-8133" b="-8133"/>
          <a:stretch/>
        </p:blipFill>
        <p:spPr/>
      </p:pic>
      <p:sp>
        <p:nvSpPr>
          <p:cNvPr id="3" name="Text Placeholder 2"/>
          <p:cNvSpPr>
            <a:spLocks noGrp="1"/>
          </p:cNvSpPr>
          <p:nvPr>
            <p:ph type="body" sz="quarter" idx="32"/>
          </p:nvPr>
        </p:nvSpPr>
        <p:spPr/>
        <p:txBody>
          <a:bodyPr/>
          <a:lstStyle/>
          <a:p>
            <a:r>
              <a:rPr lang="en-US" altLang="en-US" smtClean="0"/>
              <a:t>Courtesy: Office of the National Coordinator for Health Information Technology</a:t>
            </a:r>
            <a:endParaRPr lang="en-US" altLang="en-US"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HITECH Changes to HIPAA</a:t>
            </a:r>
          </a:p>
        </p:txBody>
      </p:sp>
      <p:sp>
        <p:nvSpPr>
          <p:cNvPr id="29699" name="Content Placeholder 2"/>
          <p:cNvSpPr>
            <a:spLocks noGrp="1"/>
          </p:cNvSpPr>
          <p:nvPr>
            <p:ph sz="quarter" idx="14"/>
          </p:nvPr>
        </p:nvSpPr>
        <p:spPr/>
        <p:txBody>
          <a:bodyPr/>
          <a:lstStyle/>
          <a:p>
            <a:r>
              <a:rPr lang="en-US" altLang="en-US" dirty="0" smtClean="0"/>
              <a:t>Covered Entities</a:t>
            </a:r>
          </a:p>
          <a:p>
            <a:pPr lvl="1"/>
            <a:r>
              <a:rPr lang="en-US" altLang="en-US" dirty="0" smtClean="0"/>
              <a:t>Health plans, healthcare providers, and healthcare clearinghouses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Sld>
  <p:clrMapOvr>
    <a:masterClrMapping/>
  </p:clrMapOvr>
  <p:transition advClick="0" advTm="35001"/>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HITECH Changes to HIPAA 2</a:t>
            </a:r>
          </a:p>
        </p:txBody>
      </p:sp>
      <p:sp>
        <p:nvSpPr>
          <p:cNvPr id="13315" name="Content Placeholder 2"/>
          <p:cNvSpPr>
            <a:spLocks noGrp="1"/>
          </p:cNvSpPr>
          <p:nvPr>
            <p:ph sz="quarter" idx="14"/>
          </p:nvPr>
        </p:nvSpPr>
        <p:spPr/>
        <p:txBody>
          <a:bodyPr/>
          <a:lstStyle/>
          <a:p>
            <a:r>
              <a:rPr lang="en-US" dirty="0" smtClean="0"/>
              <a:t>Covered Entities</a:t>
            </a:r>
          </a:p>
          <a:p>
            <a:pPr lvl="1"/>
            <a:r>
              <a:rPr lang="en-US" dirty="0" smtClean="0"/>
              <a:t>Business Associates</a:t>
            </a:r>
          </a:p>
        </p:txBody>
      </p:sp>
      <p:sp>
        <p:nvSpPr>
          <p:cNvPr id="2" name="Text Placeholder 1"/>
          <p:cNvSpPr>
            <a:spLocks noGrp="1"/>
          </p:cNvSpPr>
          <p:nvPr>
            <p:ph type="body" sz="quarter" idx="32"/>
          </p:nvPr>
        </p:nvSpPr>
        <p:spPr/>
        <p:txBody>
          <a:bodyPr/>
          <a:lstStyle/>
          <a:p>
            <a:r>
              <a:rPr lang="en-US" smtClean="0"/>
              <a:t>Source:	(Federal Register, 2010)</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solidFill>
                  <a:prstClr val="black">
                    <a:tint val="75000"/>
                  </a:prstClr>
                </a:solidFill>
              </a:rPr>
              <a:pPr/>
              <a:t>12</a:t>
            </a:fld>
            <a:endParaRPr lang="en-US">
              <a:solidFill>
                <a:prstClr val="black">
                  <a:tint val="75000"/>
                </a:prstClr>
              </a:solidFill>
            </a:endParaRPr>
          </a:p>
        </p:txBody>
      </p:sp>
    </p:spTree>
  </p:cSld>
  <p:clrMapOvr>
    <a:masterClrMapping/>
  </p:clrMapOvr>
  <p:transition advClick="0" advTm="4001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HITECH Changes to HIPAA 3</a:t>
            </a:r>
          </a:p>
        </p:txBody>
      </p:sp>
      <p:sp>
        <p:nvSpPr>
          <p:cNvPr id="13315" name="Content Placeholder 2"/>
          <p:cNvSpPr>
            <a:spLocks noGrp="1"/>
          </p:cNvSpPr>
          <p:nvPr>
            <p:ph sz="quarter" idx="14"/>
          </p:nvPr>
        </p:nvSpPr>
        <p:spPr/>
        <p:txBody>
          <a:bodyPr/>
          <a:lstStyle/>
          <a:p>
            <a:r>
              <a:rPr lang="en-US" dirty="0" smtClean="0"/>
              <a:t>Covered Entities</a:t>
            </a:r>
          </a:p>
          <a:p>
            <a:pPr lvl="1"/>
            <a:r>
              <a:rPr lang="en-US" dirty="0" smtClean="0"/>
              <a:t>Business Associates</a:t>
            </a:r>
          </a:p>
          <a:p>
            <a:pPr lvl="2"/>
            <a:r>
              <a:rPr lang="en-US" dirty="0" smtClean="0"/>
              <a:t>Subcontractors</a:t>
            </a:r>
          </a:p>
          <a:p>
            <a:pPr lvl="3"/>
            <a:r>
              <a:rPr lang="en-US" dirty="0" smtClean="0"/>
              <a:t>Subcontractors</a:t>
            </a:r>
          </a:p>
          <a:p>
            <a:pPr lvl="4"/>
            <a:r>
              <a:rPr lang="en-US" dirty="0" smtClean="0"/>
              <a:t>Subcontractors…..</a:t>
            </a:r>
          </a:p>
        </p:txBody>
      </p:sp>
      <p:sp>
        <p:nvSpPr>
          <p:cNvPr id="2" name="Text Placeholder 1"/>
          <p:cNvSpPr>
            <a:spLocks noGrp="1"/>
          </p:cNvSpPr>
          <p:nvPr>
            <p:ph type="body" sz="quarter" idx="32"/>
          </p:nvPr>
        </p:nvSpPr>
        <p:spPr/>
        <p:txBody>
          <a:bodyPr/>
          <a:lstStyle/>
          <a:p>
            <a:r>
              <a:rPr lang="en-US" smtClean="0"/>
              <a:t>Source:	(Federal Register, 2010)</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solidFill>
                  <a:prstClr val="black">
                    <a:tint val="75000"/>
                  </a:prstClr>
                </a:solidFill>
              </a:rPr>
              <a:pPr/>
              <a:t>13</a:t>
            </a:fld>
            <a:endParaRPr lang="en-US">
              <a:solidFill>
                <a:prstClr val="black">
                  <a:tint val="75000"/>
                </a:prstClr>
              </a:solidFill>
            </a:endParaRPr>
          </a:p>
        </p:txBody>
      </p:sp>
    </p:spTree>
  </p:cSld>
  <p:clrMapOvr>
    <a:masterClrMapping/>
  </p:clrMapOvr>
  <p:transition advClick="0" advTm="4001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HITECH Changes to HIPAA 4</a:t>
            </a:r>
          </a:p>
        </p:txBody>
      </p:sp>
      <p:sp>
        <p:nvSpPr>
          <p:cNvPr id="35843" name="Content Placeholder 2"/>
          <p:cNvSpPr>
            <a:spLocks noGrp="1"/>
          </p:cNvSpPr>
          <p:nvPr>
            <p:ph sz="quarter" idx="14"/>
          </p:nvPr>
        </p:nvSpPr>
        <p:spPr/>
        <p:txBody>
          <a:bodyPr/>
          <a:lstStyle/>
          <a:p>
            <a:r>
              <a:rPr lang="en-US" altLang="en-US" dirty="0" smtClean="0"/>
              <a:t>Covered Entities</a:t>
            </a:r>
          </a:p>
          <a:p>
            <a:pPr lvl="1"/>
            <a:r>
              <a:rPr lang="en-US" altLang="en-US" dirty="0" smtClean="0"/>
              <a:t>Business Associates</a:t>
            </a:r>
          </a:p>
          <a:p>
            <a:pPr lvl="2"/>
            <a:r>
              <a:rPr lang="en-US" altLang="en-US" dirty="0" smtClean="0"/>
              <a:t>Health Information Exchanges (HIE)</a:t>
            </a:r>
          </a:p>
          <a:p>
            <a:pPr lvl="2"/>
            <a:r>
              <a:rPr lang="en-US" altLang="en-US" dirty="0" smtClean="0"/>
              <a:t>Regional Health Information Organizations (RHIOs)</a:t>
            </a:r>
          </a:p>
          <a:p>
            <a:pPr lvl="2"/>
            <a:r>
              <a:rPr lang="en-US" altLang="en-US" dirty="0" smtClean="0"/>
              <a:t>Personal Health Record (PHR) vendors</a:t>
            </a:r>
          </a:p>
          <a:p>
            <a:pPr lvl="2"/>
            <a:r>
              <a:rPr lang="en-US" altLang="en-US" dirty="0" smtClean="0"/>
              <a:t>E-prescribing Gateways</a:t>
            </a:r>
          </a:p>
          <a:p>
            <a:pPr lvl="2"/>
            <a:r>
              <a:rPr lang="en-US" altLang="en-US" dirty="0" smtClean="0"/>
              <a:t>Quality Monitoring Organizations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Sld>
  <p:clrMapOvr>
    <a:masterClrMapping/>
  </p:clrMapOvr>
  <p:transition advClick="0" advTm="44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HITECH Changes to HIPAA 5</a:t>
            </a:r>
          </a:p>
        </p:txBody>
      </p:sp>
      <p:sp>
        <p:nvSpPr>
          <p:cNvPr id="37891" name="Content Placeholder 2"/>
          <p:cNvSpPr>
            <a:spLocks noGrp="1"/>
          </p:cNvSpPr>
          <p:nvPr>
            <p:ph sz="quarter" idx="14"/>
          </p:nvPr>
        </p:nvSpPr>
        <p:spPr/>
        <p:txBody>
          <a:bodyPr/>
          <a:lstStyle/>
          <a:p>
            <a:r>
              <a:rPr lang="en-US" altLang="en-US" dirty="0" smtClean="0"/>
              <a:t>Minimum necessary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Sld>
  <p:clrMapOvr>
    <a:masterClrMapping/>
  </p:clrMapOvr>
  <p:transition advClick="0" advTm="28775"/>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HITECH Changes to HIPAA 6</a:t>
            </a:r>
          </a:p>
        </p:txBody>
      </p:sp>
      <p:sp>
        <p:nvSpPr>
          <p:cNvPr id="39939" name="Content Placeholder 2"/>
          <p:cNvSpPr>
            <a:spLocks noGrp="1"/>
          </p:cNvSpPr>
          <p:nvPr>
            <p:ph sz="quarter" idx="14"/>
          </p:nvPr>
        </p:nvSpPr>
        <p:spPr/>
        <p:txBody>
          <a:bodyPr/>
          <a:lstStyle/>
          <a:p>
            <a:r>
              <a:rPr lang="en-US" altLang="en-US" dirty="0" smtClean="0"/>
              <a:t>Accounting of Disclosures (AOD)</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Sld>
  <p:clrMapOvr>
    <a:masterClrMapping/>
  </p:clrMapOvr>
  <p:transition advClick="0" advTm="49009"/>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t>HITECH Changes to HIPAA 7</a:t>
            </a:r>
          </a:p>
        </p:txBody>
      </p:sp>
      <p:sp>
        <p:nvSpPr>
          <p:cNvPr id="41987" name="Content Placeholder 2"/>
          <p:cNvSpPr>
            <a:spLocks noGrp="1"/>
          </p:cNvSpPr>
          <p:nvPr>
            <p:ph sz="quarter" idx="14"/>
          </p:nvPr>
        </p:nvSpPr>
        <p:spPr/>
        <p:txBody>
          <a:bodyPr/>
          <a:lstStyle/>
          <a:p>
            <a:r>
              <a:rPr lang="en-US" altLang="en-US" dirty="0" smtClean="0"/>
              <a:t>Accounting of Disclosures (AOD)</a:t>
            </a:r>
          </a:p>
          <a:p>
            <a:pPr lvl="1"/>
            <a:r>
              <a:rPr lang="en-US" altLang="en-US" dirty="0" smtClean="0"/>
              <a:t>Required for TPO</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Sld>
  <p:clrMapOvr>
    <a:masterClrMapping/>
  </p:clrMapOvr>
  <p:transition advClick="0" advTm="22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t>HITECH Changes to HIPAA 8</a:t>
            </a:r>
          </a:p>
        </p:txBody>
      </p:sp>
      <p:sp>
        <p:nvSpPr>
          <p:cNvPr id="44035" name="Content Placeholder 2"/>
          <p:cNvSpPr>
            <a:spLocks noGrp="1"/>
          </p:cNvSpPr>
          <p:nvPr>
            <p:ph sz="quarter" idx="14"/>
          </p:nvPr>
        </p:nvSpPr>
        <p:spPr/>
        <p:txBody>
          <a:bodyPr/>
          <a:lstStyle/>
          <a:p>
            <a:r>
              <a:rPr lang="en-US" altLang="en-US" dirty="0" smtClean="0"/>
              <a:t>Accounting of Disclosures (AOD)</a:t>
            </a:r>
          </a:p>
          <a:p>
            <a:pPr lvl="1"/>
            <a:r>
              <a:rPr lang="en-US" altLang="en-US" dirty="0" smtClean="0"/>
              <a:t>Restrictions on disclosure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Sld>
  <p:clrMapOvr>
    <a:masterClrMapping/>
  </p:clrMapOvr>
  <p:transition advClick="0" advTm="28007"/>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HITECH Changes to HIPAA 9</a:t>
            </a:r>
          </a:p>
        </p:txBody>
      </p:sp>
      <p:sp>
        <p:nvSpPr>
          <p:cNvPr id="46083" name="Content Placeholder 2"/>
          <p:cNvSpPr>
            <a:spLocks noGrp="1"/>
          </p:cNvSpPr>
          <p:nvPr>
            <p:ph sz="quarter" idx="14"/>
          </p:nvPr>
        </p:nvSpPr>
        <p:spPr/>
        <p:txBody>
          <a:bodyPr/>
          <a:lstStyle/>
          <a:p>
            <a:r>
              <a:rPr lang="en-US" altLang="en-US" dirty="0" smtClean="0"/>
              <a:t>Patients’ rights to electronic copy of their PHI</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Sld>
  <p:clrMapOvr>
    <a:masterClrMapping/>
  </p:clrMapOvr>
  <p:transition advClick="0" advTm="39002"/>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History of Privacy and Security Legislation Learning Objectives</a:t>
            </a:r>
          </a:p>
        </p:txBody>
      </p:sp>
      <p:sp>
        <p:nvSpPr>
          <p:cNvPr id="11267" name="Content Placeholder 2"/>
          <p:cNvSpPr>
            <a:spLocks noGrp="1"/>
          </p:cNvSpPr>
          <p:nvPr>
            <p:ph sz="quarter" idx="14"/>
          </p:nvPr>
        </p:nvSpPr>
        <p:spPr/>
        <p:txBody>
          <a:bodyPr/>
          <a:lstStyle/>
          <a:p>
            <a:r>
              <a:rPr lang="en-US" altLang="en-US" smtClean="0"/>
              <a:t>Describe the major changes in privacy and security requirements as a result of HITECH and the reasons why the changes were needed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Challenges</a:t>
            </a:r>
          </a:p>
        </p:txBody>
      </p:sp>
      <p:sp>
        <p:nvSpPr>
          <p:cNvPr id="48131" name="Content Placeholder 2"/>
          <p:cNvSpPr>
            <a:spLocks noGrp="1"/>
          </p:cNvSpPr>
          <p:nvPr>
            <p:ph sz="quarter" idx="14"/>
          </p:nvPr>
        </p:nvSpPr>
        <p:spPr/>
        <p:txBody>
          <a:bodyPr/>
          <a:lstStyle/>
          <a:p>
            <a:r>
              <a:rPr lang="en-US" altLang="en-US" dirty="0" smtClean="0"/>
              <a:t>Tracking disclosure for TPO</a:t>
            </a:r>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Sld>
  <p:clrMapOvr>
    <a:masterClrMapping/>
  </p:clrMapOvr>
  <p:transition advTm="35001"/>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smtClean="0"/>
              <a:t>Challenges 2</a:t>
            </a:r>
          </a:p>
        </p:txBody>
      </p:sp>
      <p:sp>
        <p:nvSpPr>
          <p:cNvPr id="50179" name="Content Placeholder 2"/>
          <p:cNvSpPr>
            <a:spLocks noGrp="1"/>
          </p:cNvSpPr>
          <p:nvPr>
            <p:ph sz="quarter" idx="14"/>
          </p:nvPr>
        </p:nvSpPr>
        <p:spPr/>
        <p:txBody>
          <a:bodyPr/>
          <a:lstStyle/>
          <a:p>
            <a:r>
              <a:rPr lang="en-US" altLang="en-US" dirty="0" smtClean="0"/>
              <a:t>Restrictions on disclosure</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Sld>
  <p:clrMapOvr>
    <a:masterClrMapping/>
  </p:clrMapOvr>
  <p:transition advTm="67008"/>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Challenges 3</a:t>
            </a:r>
          </a:p>
        </p:txBody>
      </p:sp>
      <p:sp>
        <p:nvSpPr>
          <p:cNvPr id="52227" name="Content Placeholder 2"/>
          <p:cNvSpPr>
            <a:spLocks noGrp="1"/>
          </p:cNvSpPr>
          <p:nvPr>
            <p:ph sz="quarter" idx="14"/>
          </p:nvPr>
        </p:nvSpPr>
        <p:spPr/>
        <p:txBody>
          <a:bodyPr/>
          <a:lstStyle/>
          <a:p>
            <a:r>
              <a:rPr lang="en-US" altLang="en-US" dirty="0" smtClean="0"/>
              <a:t>Providing patients with their information</a:t>
            </a:r>
          </a:p>
          <a:p>
            <a:pPr lvl="1"/>
            <a:r>
              <a:rPr lang="en-US" altLang="en-US" dirty="0" smtClean="0"/>
              <a:t>Must still be protected</a:t>
            </a:r>
          </a:p>
          <a:p>
            <a:pPr lvl="1"/>
            <a:r>
              <a:rPr lang="en-US" altLang="en-US" dirty="0" smtClean="0"/>
              <a:t>Patients should be educated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Sld>
  <p:clrMapOvr>
    <a:masterClrMapping/>
  </p:clrMapOvr>
  <p:transition advTm="27009"/>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dirty="0" smtClean="0"/>
              <a:t>Challenges 4</a:t>
            </a:r>
          </a:p>
        </p:txBody>
      </p:sp>
      <p:sp>
        <p:nvSpPr>
          <p:cNvPr id="54275" name="Content Placeholder 2"/>
          <p:cNvSpPr>
            <a:spLocks noGrp="1"/>
          </p:cNvSpPr>
          <p:nvPr>
            <p:ph sz="quarter" idx="14"/>
          </p:nvPr>
        </p:nvSpPr>
        <p:spPr/>
        <p:txBody>
          <a:bodyPr/>
          <a:lstStyle/>
          <a:p>
            <a:r>
              <a:rPr lang="en-US" altLang="en-US" dirty="0" smtClean="0"/>
              <a:t>Breach notification/reporting</a:t>
            </a:r>
          </a:p>
          <a:p>
            <a:pPr lvl="1"/>
            <a:r>
              <a:rPr lang="en-US" altLang="en-US" dirty="0" smtClean="0"/>
              <a:t>Unauthorized access to protected health information (PHI)</a:t>
            </a:r>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cSld>
  <p:clrMapOvr>
    <a:masterClrMapping/>
  </p:clrMapOvr>
  <p:transition advTm="26001"/>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dirty="0" smtClean="0"/>
              <a:t>Breaches</a:t>
            </a:r>
          </a:p>
        </p:txBody>
      </p:sp>
      <p:sp>
        <p:nvSpPr>
          <p:cNvPr id="56323" name="Content Placeholder 2"/>
          <p:cNvSpPr>
            <a:spLocks noGrp="1"/>
          </p:cNvSpPr>
          <p:nvPr>
            <p:ph sz="quarter" idx="14"/>
          </p:nvPr>
        </p:nvSpPr>
        <p:spPr/>
        <p:txBody>
          <a:bodyPr/>
          <a:lstStyle/>
          <a:p>
            <a:r>
              <a:rPr lang="en-US" altLang="en-US" dirty="0" smtClean="0"/>
              <a:t>Safe Harbor (not reportable)</a:t>
            </a:r>
          </a:p>
          <a:p>
            <a:pPr lvl="1"/>
            <a:r>
              <a:rPr lang="en-US" altLang="en-US" dirty="0" smtClean="0"/>
              <a:t>Secured PHI (Unreadable, unusable or indecipherable)</a:t>
            </a:r>
          </a:p>
          <a:p>
            <a:pPr lvl="2"/>
            <a:r>
              <a:rPr lang="en-US" altLang="en-US" dirty="0" smtClean="0"/>
              <a:t>Encryption</a:t>
            </a:r>
          </a:p>
          <a:p>
            <a:pPr lvl="2"/>
            <a:r>
              <a:rPr lang="en-US" altLang="en-US" dirty="0" smtClean="0"/>
              <a:t>Destruction</a:t>
            </a:r>
          </a:p>
          <a:p>
            <a:pPr lvl="1"/>
            <a:r>
              <a:rPr lang="en-US" altLang="en-US" dirty="0" smtClean="0"/>
              <a:t>Inadvertent access by authorized individuals</a:t>
            </a:r>
          </a:p>
          <a:p>
            <a:r>
              <a:rPr lang="en-US" altLang="en-US" dirty="0" smtClean="0"/>
              <a:t>Unsecured information – notification</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cSld>
  <p:clrMapOvr>
    <a:masterClrMapping/>
  </p:clrMapOvr>
  <p:transition advClick="0" advTm="47004"/>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dirty="0" smtClean="0"/>
              <a:t>Breach Notification</a:t>
            </a:r>
          </a:p>
        </p:txBody>
      </p:sp>
      <p:sp>
        <p:nvSpPr>
          <p:cNvPr id="58371" name="Content Placeholder 2"/>
          <p:cNvSpPr>
            <a:spLocks noGrp="1"/>
          </p:cNvSpPr>
          <p:nvPr>
            <p:ph sz="quarter" idx="14"/>
          </p:nvPr>
        </p:nvSpPr>
        <p:spPr/>
        <p:txBody>
          <a:bodyPr/>
          <a:lstStyle/>
          <a:p>
            <a:r>
              <a:rPr lang="en-US" altLang="en-US" dirty="0" smtClean="0"/>
              <a:t>Notification requirements</a:t>
            </a:r>
          </a:p>
          <a:p>
            <a:pPr lvl="1"/>
            <a:r>
              <a:rPr lang="en-US" altLang="en-US" dirty="0" smtClean="0"/>
              <a:t>Individual</a:t>
            </a:r>
          </a:p>
          <a:p>
            <a:pPr lvl="1"/>
            <a:r>
              <a:rPr lang="en-US" altLang="en-US" dirty="0" smtClean="0"/>
              <a:t>Media (&gt;500)</a:t>
            </a:r>
          </a:p>
          <a:p>
            <a:pPr lvl="1"/>
            <a:r>
              <a:rPr lang="en-US" altLang="en-US" dirty="0" smtClean="0"/>
              <a:t>DHHS </a:t>
            </a:r>
          </a:p>
          <a:p>
            <a:pPr lvl="2"/>
            <a:r>
              <a:rPr lang="en-US" altLang="en-US" dirty="0" smtClean="0"/>
              <a:t>500 or more—automatic posting on DHHS website</a:t>
            </a:r>
          </a:p>
          <a:p>
            <a:r>
              <a:rPr lang="en-US" altLang="en-US" dirty="0" smtClean="0"/>
              <a:t>Increase in potential penalties</a:t>
            </a:r>
          </a:p>
          <a:p>
            <a:r>
              <a:rPr lang="en-US" altLang="en-US" dirty="0" smtClean="0"/>
              <a:t>Interim final rule effective September 23, 2009</a:t>
            </a:r>
          </a:p>
        </p:txBody>
      </p:sp>
      <p:sp>
        <p:nvSpPr>
          <p:cNvPr id="5" name="Slide Number Placeholder 4"/>
          <p:cNvSpPr>
            <a:spLocks noGrp="1"/>
          </p:cNvSpPr>
          <p:nvPr>
            <p:ph type="sldNum" sz="quarter" idx="4"/>
          </p:nvPr>
        </p:nvSpPr>
        <p:spPr/>
        <p:txBody>
          <a:bodyPr/>
          <a:lstStyle/>
          <a:p>
            <a:fld id="{F3BF8891-5E06-46C2-89A4-6DB85D39BA35}" type="slidenum">
              <a:rPr lang="en-US" smtClean="0"/>
              <a:pPr/>
              <a:t>25</a:t>
            </a:fld>
            <a:endParaRPr lang="en-US" dirty="0"/>
          </a:p>
        </p:txBody>
      </p:sp>
    </p:spTree>
  </p:cSld>
  <p:clrMapOvr>
    <a:masterClrMapping/>
  </p:clrMapOvr>
  <p:transition advClick="0" advTm="92001"/>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dirty="0" smtClean="0"/>
              <a:t>Harm to Patients from Breaches</a:t>
            </a:r>
          </a:p>
        </p:txBody>
      </p:sp>
      <p:sp>
        <p:nvSpPr>
          <p:cNvPr id="60419" name="Content Placeholder 2"/>
          <p:cNvSpPr>
            <a:spLocks noGrp="1"/>
          </p:cNvSpPr>
          <p:nvPr>
            <p:ph sz="quarter" idx="14"/>
          </p:nvPr>
        </p:nvSpPr>
        <p:spPr/>
        <p:txBody>
          <a:bodyPr/>
          <a:lstStyle/>
          <a:p>
            <a:r>
              <a:rPr lang="en-US" altLang="en-US" dirty="0" smtClean="0"/>
              <a:t>“Significant risk of financial, reputational or other harm”</a:t>
            </a:r>
          </a:p>
          <a:p>
            <a:r>
              <a:rPr lang="en-US" altLang="en-US" dirty="0" smtClean="0"/>
              <a:t>Who decides? How much is significant?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Sld>
  <p:clrMapOvr>
    <a:masterClrMapping/>
  </p:clrMapOvr>
  <p:transition advTm="27169"/>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dirty="0" smtClean="0"/>
              <a:t>Harm to Patients from Breaches 2</a:t>
            </a:r>
          </a:p>
        </p:txBody>
      </p:sp>
      <p:sp>
        <p:nvSpPr>
          <p:cNvPr id="62467" name="Content Placeholder 2"/>
          <p:cNvSpPr>
            <a:spLocks noGrp="1"/>
          </p:cNvSpPr>
          <p:nvPr>
            <p:ph sz="quarter" idx="14"/>
          </p:nvPr>
        </p:nvSpPr>
        <p:spPr/>
        <p:txBody>
          <a:bodyPr/>
          <a:lstStyle/>
          <a:p>
            <a:r>
              <a:rPr lang="en-US" altLang="en-US" dirty="0" smtClean="0"/>
              <a:t>Differing views</a:t>
            </a:r>
          </a:p>
          <a:p>
            <a:pPr lvl="1"/>
            <a:r>
              <a:rPr lang="en-US" altLang="en-US" dirty="0" smtClean="0"/>
              <a:t>Healthcare organizations</a:t>
            </a:r>
          </a:p>
          <a:p>
            <a:pPr lvl="1"/>
            <a:r>
              <a:rPr lang="en-US" altLang="en-US" dirty="0" smtClean="0"/>
              <a:t>HHS</a:t>
            </a:r>
          </a:p>
          <a:p>
            <a:pPr lvl="1"/>
            <a:r>
              <a:rPr lang="en-US" altLang="en-US" dirty="0" smtClean="0"/>
              <a:t>Privacy advocates</a:t>
            </a:r>
          </a:p>
          <a:p>
            <a:pPr lvl="1"/>
            <a:r>
              <a:rPr lang="en-US" altLang="en-US" dirty="0" smtClean="0"/>
              <a:t>Congress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27</a:t>
            </a:fld>
            <a:endParaRPr lang="en-US" dirty="0"/>
          </a:p>
        </p:txBody>
      </p:sp>
    </p:spTree>
  </p:cSld>
  <p:clrMapOvr>
    <a:masterClrMapping/>
  </p:clrMapOvr>
  <p:transition advTm="54806"/>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smtClean="0"/>
              <a:t>Data Compromise</a:t>
            </a:r>
          </a:p>
        </p:txBody>
      </p:sp>
      <p:sp>
        <p:nvSpPr>
          <p:cNvPr id="64515" name="Content Placeholder 2"/>
          <p:cNvSpPr>
            <a:spLocks noGrp="1"/>
          </p:cNvSpPr>
          <p:nvPr>
            <p:ph sz="quarter" idx="14"/>
          </p:nvPr>
        </p:nvSpPr>
        <p:spPr/>
        <p:txBody>
          <a:bodyPr/>
          <a:lstStyle/>
          <a:p>
            <a:r>
              <a:rPr lang="en-US" altLang="en-US" dirty="0" smtClean="0"/>
              <a:t>Final Rule effective March 26, 2013</a:t>
            </a:r>
          </a:p>
          <a:p>
            <a:r>
              <a:rPr lang="en-US" altLang="en-US" dirty="0" smtClean="0"/>
              <a:t>Data compromise rather than harm</a:t>
            </a:r>
          </a:p>
          <a:p>
            <a:r>
              <a:rPr lang="en-US" altLang="en-US" dirty="0" smtClean="0"/>
              <a:t>Unauthorized use or disclosure assumed to be a breach unless low risk of compromise</a:t>
            </a:r>
          </a:p>
          <a:p>
            <a:r>
              <a:rPr lang="en-US" altLang="en-US" dirty="0" smtClean="0"/>
              <a:t>Risk assessment</a:t>
            </a:r>
          </a:p>
          <a:p>
            <a:pPr lvl="1"/>
            <a:r>
              <a:rPr lang="en-US" altLang="en-US" dirty="0" smtClean="0"/>
              <a:t>Type and amount of PHI</a:t>
            </a:r>
          </a:p>
          <a:p>
            <a:pPr lvl="1"/>
            <a:r>
              <a:rPr lang="en-US" altLang="en-US" dirty="0" smtClean="0"/>
              <a:t>Who had access to the PHI</a:t>
            </a:r>
          </a:p>
          <a:p>
            <a:pPr lvl="1"/>
            <a:r>
              <a:rPr lang="en-US" altLang="en-US" dirty="0" smtClean="0"/>
              <a:t>Whether PI was actually viewed</a:t>
            </a:r>
          </a:p>
          <a:p>
            <a:pPr lvl="1"/>
            <a:r>
              <a:rPr lang="en-US" altLang="en-US" dirty="0" smtClean="0"/>
              <a:t>Risk mitigation </a:t>
            </a:r>
          </a:p>
        </p:txBody>
      </p:sp>
      <p:sp>
        <p:nvSpPr>
          <p:cNvPr id="5" name="Slide Number Placeholder 4"/>
          <p:cNvSpPr>
            <a:spLocks noGrp="1"/>
          </p:cNvSpPr>
          <p:nvPr>
            <p:ph type="sldNum" sz="quarter" idx="4"/>
          </p:nvPr>
        </p:nvSpPr>
        <p:spPr/>
        <p:txBody>
          <a:bodyPr/>
          <a:lstStyle/>
          <a:p>
            <a:fld id="{F3BF8891-5E06-46C2-89A4-6DB85D39BA35}" type="slidenum">
              <a:rPr lang="en-US" smtClean="0"/>
              <a:pPr/>
              <a:t>28</a:t>
            </a:fld>
            <a:endParaRPr lang="en-US" dirty="0"/>
          </a:p>
        </p:txBody>
      </p:sp>
    </p:spTree>
  </p:cSld>
  <p:clrMapOvr>
    <a:masterClrMapping/>
  </p:clrMapOvr>
  <p:transition advTm="54806"/>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History of Privacy and Security Legislation</a:t>
            </a:r>
            <a:br>
              <a:rPr lang="en-US" smtClean="0"/>
            </a:br>
            <a:r>
              <a:rPr lang="en-US" smtClean="0"/>
              <a:t>Summary</a:t>
            </a:r>
            <a:endParaRPr lang="en-US" dirty="0" smtClean="0"/>
          </a:p>
        </p:txBody>
      </p:sp>
      <p:sp>
        <p:nvSpPr>
          <p:cNvPr id="66563" name="Content Placeholder 2"/>
          <p:cNvSpPr>
            <a:spLocks noGrp="1"/>
          </p:cNvSpPr>
          <p:nvPr>
            <p:ph type="body" sz="quarter" idx="11"/>
          </p:nvPr>
        </p:nvSpPr>
        <p:spPr/>
        <p:txBody>
          <a:bodyPr/>
          <a:lstStyle/>
          <a:p>
            <a:r>
              <a:rPr lang="en-US" altLang="en-US" smtClean="0"/>
              <a:t>Confusion about some HIPAA rules</a:t>
            </a:r>
          </a:p>
          <a:p>
            <a:r>
              <a:rPr lang="en-US" altLang="en-US" smtClean="0"/>
              <a:t>Breaches and other problems</a:t>
            </a:r>
          </a:p>
          <a:p>
            <a:r>
              <a:rPr lang="en-US" altLang="en-US" smtClean="0"/>
              <a:t>Health Information Exchange needs strong privacy protections</a:t>
            </a:r>
          </a:p>
          <a:p>
            <a:r>
              <a:rPr lang="en-US" altLang="en-US" smtClean="0"/>
              <a:t>HITECH clarified and expanded the HIPAA Privacy and Security Rules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HIPAA 2003 to 2009</a:t>
            </a:r>
          </a:p>
        </p:txBody>
      </p:sp>
      <p:sp>
        <p:nvSpPr>
          <p:cNvPr id="13315" name="Content Placeholder 2"/>
          <p:cNvSpPr>
            <a:spLocks noGrp="1"/>
          </p:cNvSpPr>
          <p:nvPr>
            <p:ph sz="quarter" idx="14"/>
          </p:nvPr>
        </p:nvSpPr>
        <p:spPr/>
        <p:txBody>
          <a:bodyPr/>
          <a:lstStyle/>
          <a:p>
            <a:r>
              <a:rPr lang="en-US" altLang="en-US" smtClean="0"/>
              <a:t>Confusion about requirements</a:t>
            </a:r>
          </a:p>
          <a:p>
            <a:pPr lvl="1"/>
            <a:r>
              <a:rPr lang="en-US" altLang="en-US" smtClean="0"/>
              <a:t>Protected Health Information (PHI)</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Sld>
  <p:clrMapOvr>
    <a:masterClrMapping/>
  </p:clrMapOvr>
  <p:transition advTm="60373"/>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History of Privacy and Security Legislation</a:t>
            </a:r>
            <a:br>
              <a:rPr lang="en-US" dirty="0" smtClean="0"/>
            </a:br>
            <a:r>
              <a:rPr lang="en-US" dirty="0" smtClean="0"/>
              <a:t>References</a:t>
            </a:r>
          </a:p>
        </p:txBody>
      </p:sp>
      <p:sp>
        <p:nvSpPr>
          <p:cNvPr id="3" name="Content Placeholder 2"/>
          <p:cNvSpPr>
            <a:spLocks noGrp="1"/>
          </p:cNvSpPr>
          <p:nvPr>
            <p:ph type="body" sz="quarter" idx="16"/>
          </p:nvPr>
        </p:nvSpPr>
        <p:spPr/>
        <p:txBody>
          <a:bodyPr/>
          <a:lstStyle/>
          <a:p>
            <a:r>
              <a:rPr lang="en-US" dirty="0" smtClean="0"/>
              <a:t>References</a:t>
            </a:r>
          </a:p>
          <a:p>
            <a:pPr lvl="1"/>
            <a:r>
              <a:rPr lang="en-US" dirty="0" smtClean="0"/>
              <a:t>Privacy rights clearinghouse. Chronology of data breaches; security breaches, 2005 – present [Internet]. San Diego (CA); 2005 Apr 20 [updated 2011 Dec 26]. Available from: </a:t>
            </a:r>
            <a:r>
              <a:rPr lang="en-US" dirty="0" smtClean="0">
                <a:hlinkClick r:id="rId3"/>
              </a:rPr>
              <a:t>www.pri</a:t>
            </a:r>
            <a:r>
              <a:rPr lang="en-US" dirty="0" smtClean="0">
                <a:hlinkClick r:id="rId3" tooltip="Privacy Rights Clearinghouse website"/>
              </a:rPr>
              <a:t>v</a:t>
            </a:r>
            <a:r>
              <a:rPr lang="en-US" dirty="0" smtClean="0">
                <a:hlinkClick r:id="rId3"/>
              </a:rPr>
              <a:t>acyrights.org</a:t>
            </a:r>
            <a:endParaRPr lang="en-US" dirty="0" smtClean="0"/>
          </a:p>
          <a:p>
            <a:pPr lvl="1"/>
            <a:r>
              <a:rPr lang="en-US" dirty="0" smtClean="0"/>
              <a:t>Federal Register, Department of Health and Human Services; 45 CFR Parts 160 and 164; modifications to the HIPAA Privacy, Security, and Enforcement Rules Under the Health Information Technology for Economic and Clinical Health Act; Proposed Rule; 2010.  Available from: </a:t>
            </a:r>
            <a:r>
              <a:rPr lang="en-US" dirty="0" smtClean="0">
                <a:hlinkClick r:id="rId4" tooltip="Department of Health and Human Services"/>
              </a:rPr>
              <a:t>www.hhs.gov</a:t>
            </a:r>
            <a:r>
              <a:rPr lang="en-US" dirty="0" smtClean="0"/>
              <a:t> </a:t>
            </a:r>
          </a:p>
          <a:p>
            <a:pPr lvl="1"/>
            <a:r>
              <a:rPr lang="en-US" dirty="0" smtClean="0"/>
              <a:t>Federal Register, Department of Health and Human Services; 45 CFR Parts 160 and 164; modifications to the HIPAA Privacy, Security, and Enforcement , and Breach Notification  Rules Under the Health Information Technology for Economic and Clinical Health Act and the  Genetic  Information Nondiscrimination Act; Other Modifications to the HIPAA Rules; Final Rule, 2013.  Available from: </a:t>
            </a:r>
            <a:r>
              <a:rPr lang="en-US" dirty="0" smtClean="0">
                <a:hlinkClick r:id="rId5" tooltip="GPO website"/>
              </a:rPr>
              <a:t>www.gpo.gov</a:t>
            </a:r>
            <a:r>
              <a:rPr lang="en-US" dirty="0" smtClean="0"/>
              <a:t> </a:t>
            </a:r>
          </a:p>
        </p:txBody>
      </p:sp>
      <p:sp>
        <p:nvSpPr>
          <p:cNvPr id="9" name="Text Placeholder 8"/>
          <p:cNvSpPr>
            <a:spLocks noGrp="1"/>
          </p:cNvSpPr>
          <p:nvPr>
            <p:ph type="body" sz="quarter" idx="21"/>
          </p:nvPr>
        </p:nvSpPr>
        <p:spPr/>
        <p:txBody>
          <a:bodyPr/>
          <a:lstStyle/>
          <a:p>
            <a:r>
              <a:rPr lang="en-US" dirty="0"/>
              <a:t>Images</a:t>
            </a:r>
          </a:p>
          <a:p>
            <a:pPr lvl="1"/>
            <a:r>
              <a:rPr lang="en-US" dirty="0"/>
              <a:t>Slide 8: Daniel R. Blume CC BY-SA 2.0. Available from: </a:t>
            </a:r>
            <a:r>
              <a:rPr lang="en-US" dirty="0" smtClean="0">
                <a:hlinkClick r:id="rId6"/>
              </a:rPr>
              <a:t>www.flickr.com</a:t>
            </a:r>
            <a:r>
              <a:rPr lang="en-US" dirty="0" smtClean="0"/>
              <a:t>.</a:t>
            </a:r>
            <a:endParaRPr lang="en-US" dirty="0"/>
          </a:p>
          <a:p>
            <a:pPr lvl="1"/>
            <a:r>
              <a:rPr lang="en-US" dirty="0"/>
              <a:t>Slide 9: David Weiss, Personal Collection. </a:t>
            </a:r>
          </a:p>
          <a:p>
            <a:pPr lvl="1"/>
            <a:r>
              <a:rPr lang="en-US" dirty="0"/>
              <a:t>Slide 10: Courtesy of the Office of the National Coordinator for Health Information Technology. Available from: </a:t>
            </a:r>
            <a:r>
              <a:rPr lang="en-US" dirty="0" smtClean="0">
                <a:hlinkClick r:id="rId7" tooltip="Health IT website"/>
              </a:rPr>
              <a:t>healthit.hhs.gov</a:t>
            </a:r>
            <a:endParaRPr lang="en-US" dirty="0"/>
          </a:p>
        </p:txBody>
      </p:sp>
      <p:sp>
        <p:nvSpPr>
          <p:cNvPr id="10" name="Slide Number Placeholder 9"/>
          <p:cNvSpPr>
            <a:spLocks noGrp="1"/>
          </p:cNvSpPr>
          <p:nvPr>
            <p:ph type="sldNum" sz="quarter" idx="4"/>
          </p:nvPr>
        </p:nvSpPr>
        <p:spPr/>
        <p:txBody>
          <a:bodyPr/>
          <a:lstStyle/>
          <a:p>
            <a:fld id="{F3BF8891-5E06-46C2-89A4-6DB85D39BA35}"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HIT in the US</a:t>
            </a:r>
            <a:br>
              <a:rPr lang="en-US" dirty="0" smtClean="0"/>
            </a:br>
            <a:r>
              <a:rPr lang="en-US" dirty="0"/>
              <a:t>History of Privacy and Security Legislation Lecture c</a:t>
            </a:r>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31</a:t>
            </a:fld>
            <a:endParaRPr lang="en-US" dirty="0"/>
          </a:p>
        </p:txBody>
      </p:sp>
    </p:spTree>
    <p:extLst>
      <p:ext uri="{BB962C8B-B14F-4D97-AF65-F5344CB8AC3E}">
        <p14:creationId xmlns:p14="http://schemas.microsoft.com/office/powerpoint/2010/main" val="1762328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HIPAA 2003 to 2009 2</a:t>
            </a:r>
          </a:p>
        </p:txBody>
      </p:sp>
      <p:sp>
        <p:nvSpPr>
          <p:cNvPr id="15363" name="Content Placeholder 2"/>
          <p:cNvSpPr>
            <a:spLocks noGrp="1"/>
          </p:cNvSpPr>
          <p:nvPr>
            <p:ph sz="quarter" idx="14"/>
          </p:nvPr>
        </p:nvSpPr>
        <p:spPr/>
        <p:txBody>
          <a:bodyPr/>
          <a:lstStyle/>
          <a:p>
            <a:r>
              <a:rPr lang="en-US" altLang="en-US" dirty="0" smtClean="0"/>
              <a:t>Difficulties with enforcement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Sld>
  <p:clrMapOvr>
    <a:masterClrMapping/>
  </p:clrMapOvr>
  <p:transition advTm="25004"/>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HIPAA 2003 to 2009 3</a:t>
            </a:r>
          </a:p>
        </p:txBody>
      </p:sp>
      <p:sp>
        <p:nvSpPr>
          <p:cNvPr id="17411" name="Content Placeholder 2"/>
          <p:cNvSpPr>
            <a:spLocks noGrp="1"/>
          </p:cNvSpPr>
          <p:nvPr>
            <p:ph sz="quarter" idx="14"/>
          </p:nvPr>
        </p:nvSpPr>
        <p:spPr/>
        <p:txBody>
          <a:bodyPr/>
          <a:lstStyle/>
          <a:p>
            <a:r>
              <a:rPr lang="en-US" altLang="en-US" dirty="0" smtClean="0"/>
              <a:t>Privacy advocates felt it was not strong enough</a:t>
            </a:r>
          </a:p>
          <a:p>
            <a:pPr lvl="1"/>
            <a:r>
              <a:rPr lang="en-US" altLang="en-US" dirty="0" smtClean="0"/>
              <a:t>Notice of privacy practices vs. consent</a:t>
            </a:r>
          </a:p>
          <a:p>
            <a:pPr lvl="1"/>
            <a:r>
              <a:rPr lang="en-US" altLang="en-US" dirty="0" smtClean="0"/>
              <a:t>No accounting of disclosures for “TPO”—Treatment, Payment and healthcare Operations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Sld>
  <p:clrMapOvr>
    <a:masterClrMapping/>
  </p:clrMapOvr>
  <p:transition advTm="50007"/>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HIPAA 2003 to 2009 4</a:t>
            </a:r>
          </a:p>
        </p:txBody>
      </p:sp>
      <p:sp>
        <p:nvSpPr>
          <p:cNvPr id="19459" name="Content Placeholder 2"/>
          <p:cNvSpPr>
            <a:spLocks noGrp="1"/>
          </p:cNvSpPr>
          <p:nvPr>
            <p:ph sz="quarter" idx="14"/>
          </p:nvPr>
        </p:nvSpPr>
        <p:spPr/>
        <p:txBody>
          <a:bodyPr/>
          <a:lstStyle/>
          <a:p>
            <a:r>
              <a:rPr lang="en-US" altLang="en-US" dirty="0" smtClean="0"/>
              <a:t>Some well-publicized breaches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Sld>
  <p:clrMapOvr>
    <a:masterClrMapping/>
  </p:clrMapOvr>
  <p:transition advTm="1801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Examples of Breaches</a:t>
            </a:r>
          </a:p>
        </p:txBody>
      </p:sp>
      <p:sp>
        <p:nvSpPr>
          <p:cNvPr id="21507" name="Content Placeholder 2"/>
          <p:cNvSpPr>
            <a:spLocks noGrp="1"/>
          </p:cNvSpPr>
          <p:nvPr>
            <p:ph sz="quarter" idx="14"/>
          </p:nvPr>
        </p:nvSpPr>
        <p:spPr/>
        <p:txBody>
          <a:bodyPr/>
          <a:lstStyle/>
          <a:p>
            <a:r>
              <a:rPr lang="en-US" altLang="en-US" dirty="0" smtClean="0"/>
              <a:t>Medical records on the Web</a:t>
            </a:r>
          </a:p>
        </p:txBody>
      </p:sp>
      <p:sp>
        <p:nvSpPr>
          <p:cNvPr id="2" name="Text Placeholder 1"/>
          <p:cNvSpPr>
            <a:spLocks noGrp="1"/>
          </p:cNvSpPr>
          <p:nvPr>
            <p:ph type="body" sz="quarter" idx="32"/>
          </p:nvPr>
        </p:nvSpPr>
        <p:spPr/>
        <p:txBody>
          <a:bodyPr/>
          <a:lstStyle/>
          <a:p>
            <a:r>
              <a:rPr lang="en-US" altLang="en-US" smtClean="0"/>
              <a:t>Source:	(Privacy Rights Clearinghouse, 2005)</a:t>
            </a:r>
            <a:endParaRPr lang="en-US" alt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solidFill>
                  <a:prstClr val="black">
                    <a:tint val="75000"/>
                  </a:prstClr>
                </a:solidFill>
              </a:rPr>
              <a:pPr/>
              <a:t>7</a:t>
            </a:fld>
            <a:endParaRPr lang="en-US">
              <a:solidFill>
                <a:prstClr val="black">
                  <a:tint val="75000"/>
                </a:prstClr>
              </a:solidFill>
            </a:endParaRPr>
          </a:p>
        </p:txBody>
      </p:sp>
    </p:spTree>
  </p:cSld>
  <p:clrMapOvr>
    <a:masterClrMapping/>
  </p:clrMapOvr>
  <p:transition advTm="2300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Examples of Breaches 2</a:t>
            </a:r>
          </a:p>
        </p:txBody>
      </p:sp>
      <p:sp>
        <p:nvSpPr>
          <p:cNvPr id="23555" name="Content Placeholder 2"/>
          <p:cNvSpPr>
            <a:spLocks noGrp="1"/>
          </p:cNvSpPr>
          <p:nvPr>
            <p:ph sz="quarter" idx="14"/>
          </p:nvPr>
        </p:nvSpPr>
        <p:spPr/>
        <p:txBody>
          <a:bodyPr/>
          <a:lstStyle/>
          <a:p>
            <a:pPr>
              <a:spcBef>
                <a:spcPct val="0"/>
              </a:spcBef>
            </a:pPr>
            <a:r>
              <a:rPr lang="en-US" altLang="en-US" dirty="0" smtClean="0"/>
              <a:t>Data </a:t>
            </a:r>
            <a:r>
              <a:rPr lang="en-US" altLang="en-US" dirty="0"/>
              <a:t>on </a:t>
            </a:r>
            <a:r>
              <a:rPr lang="en-US" altLang="en-US" dirty="0" smtClean="0"/>
              <a:t>discarded computers</a:t>
            </a:r>
          </a:p>
        </p:txBody>
      </p:sp>
      <p:sp>
        <p:nvSpPr>
          <p:cNvPr id="10" name="Text Placeholder 9"/>
          <p:cNvSpPr>
            <a:spLocks noGrp="1"/>
          </p:cNvSpPr>
          <p:nvPr>
            <p:ph type="body" sz="quarter" idx="32"/>
          </p:nvPr>
        </p:nvSpPr>
        <p:spPr/>
        <p:txBody>
          <a:bodyPr/>
          <a:lstStyle/>
          <a:p>
            <a:endParaRPr lang="en-US"/>
          </a:p>
        </p:txBody>
      </p:sp>
      <p:pic>
        <p:nvPicPr>
          <p:cNvPr id="13" name="Picture 6" descr="Discarded computer in a trash heap.  Picture shows a broken monitor, a computer, and an old tire.  Photo by Daniel R. Blume&#10;"/>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4648200" y="2370534"/>
            <a:ext cx="4041775" cy="3031331"/>
          </a:xfrm>
        </p:spPr>
      </p:pic>
      <p:sp>
        <p:nvSpPr>
          <p:cNvPr id="4" name="Text Placeholder 3"/>
          <p:cNvSpPr>
            <a:spLocks noGrp="1"/>
          </p:cNvSpPr>
          <p:nvPr>
            <p:ph type="body" sz="quarter" idx="33"/>
          </p:nvPr>
        </p:nvSpPr>
        <p:spPr/>
        <p:txBody>
          <a:bodyPr/>
          <a:lstStyle/>
          <a:p>
            <a:r>
              <a:rPr lang="en-US" altLang="en-US" smtClean="0"/>
              <a:t>Photo by Daniel R. Blume</a:t>
            </a:r>
            <a:endParaRPr lang="en-US" alt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8</a:t>
            </a:fld>
            <a:endParaRPr lang="en-US" dirty="0"/>
          </a:p>
        </p:txBody>
      </p:sp>
    </p:spTree>
  </p:cSld>
  <p:clrMapOvr>
    <a:masterClrMapping/>
  </p:clrMapOvr>
  <p:transition advTm="14009"/>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Examples of Breaches 3</a:t>
            </a:r>
          </a:p>
        </p:txBody>
      </p:sp>
      <p:sp>
        <p:nvSpPr>
          <p:cNvPr id="25603" name="Content Placeholder 2"/>
          <p:cNvSpPr>
            <a:spLocks noGrp="1"/>
          </p:cNvSpPr>
          <p:nvPr>
            <p:ph sz="quarter" idx="14"/>
          </p:nvPr>
        </p:nvSpPr>
        <p:spPr/>
        <p:txBody>
          <a:bodyPr/>
          <a:lstStyle/>
          <a:p>
            <a:pPr>
              <a:spcBef>
                <a:spcPct val="0"/>
              </a:spcBef>
            </a:pPr>
            <a:r>
              <a:rPr lang="en-US" altLang="en-US" dirty="0"/>
              <a:t>Lost or stolen</a:t>
            </a:r>
          </a:p>
          <a:p>
            <a:pPr>
              <a:spcBef>
                <a:spcPct val="0"/>
              </a:spcBef>
              <a:buClr>
                <a:schemeClr val="bg1"/>
              </a:buClr>
            </a:pPr>
            <a:r>
              <a:rPr lang="en-US" altLang="en-US" dirty="0"/>
              <a:t>  laptops         </a:t>
            </a:r>
          </a:p>
        </p:txBody>
      </p:sp>
      <p:sp>
        <p:nvSpPr>
          <p:cNvPr id="11" name="Text Placeholder 10"/>
          <p:cNvSpPr>
            <a:spLocks noGrp="1"/>
          </p:cNvSpPr>
          <p:nvPr>
            <p:ph type="body" sz="quarter" idx="32"/>
          </p:nvPr>
        </p:nvSpPr>
        <p:spPr/>
        <p:txBody>
          <a:bodyPr/>
          <a:lstStyle/>
          <a:p>
            <a:endParaRPr lang="en-US"/>
          </a:p>
        </p:txBody>
      </p:sp>
      <p:pic>
        <p:nvPicPr>
          <p:cNvPr id="14" name="Picture 6" descr="Several portable computing devices including a netbook computer in the center, surrounded by a flash drive, a  portable external drive, and an external hard drive. Photo by David Weiss."/>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a:xfrm>
            <a:off x="4802880" y="2485505"/>
            <a:ext cx="3732415" cy="2801389"/>
          </a:xfrm>
        </p:spPr>
      </p:pic>
      <p:sp>
        <p:nvSpPr>
          <p:cNvPr id="5" name="Text Placeholder 4"/>
          <p:cNvSpPr>
            <a:spLocks noGrp="1"/>
          </p:cNvSpPr>
          <p:nvPr>
            <p:ph type="body" sz="quarter" idx="33"/>
          </p:nvPr>
        </p:nvSpPr>
        <p:spPr/>
        <p:txBody>
          <a:bodyPr/>
          <a:lstStyle/>
          <a:p>
            <a:r>
              <a:rPr lang="en-US" altLang="en-US" smtClean="0"/>
              <a:t>Photo by David Weiss</a:t>
            </a:r>
            <a:endParaRPr lang="en-US" alt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9</a:t>
            </a:fld>
            <a:endParaRPr lang="en-US" dirty="0"/>
          </a:p>
        </p:txBody>
      </p:sp>
    </p:spTree>
  </p:cSld>
  <p:clrMapOvr>
    <a:masterClrMapping/>
  </p:clrMapOvr>
  <p:transition advTm="49009"/>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5_unit10c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5\comp5_unit10&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3 - &amp;quot;HIPAA 2003 to 2009&amp;quot;&quot;/&gt;&lt;property id=&quot;20303&quot; value=&quot;-1&quot;/&gt;&lt;property id=&quot;20307&quot; value=&quot;281&quot;/&gt;&lt;property id=&quot;20309&quot; value=&quot;-1&quot;/&gt;&lt;/object&gt;&lt;object type=&quot;3&quot; unique_id=&quot;10006&quot;&gt;&lt;property id=&quot;20148&quot; value=&quot;5&quot;/&gt;&lt;property id=&quot;20300&quot; value=&quot;Slide 4 - &amp;quot;HIPAA 2003 to 2009 2&amp;quot;&quot;/&gt;&lt;property id=&quot;20303&quot; value=&quot;-1&quot;/&gt;&lt;property id=&quot;20307&quot; value=&quot;297&quot;/&gt;&lt;property id=&quot;20309&quot; value=&quot;-1&quot;/&gt;&lt;/object&gt;&lt;object type=&quot;3&quot; unique_id=&quot;10007&quot;&gt;&lt;property id=&quot;20148&quot; value=&quot;5&quot;/&gt;&lt;property id=&quot;20300&quot; value=&quot;Slide 5 - &amp;quot;HIPAA 2003 to 2009 3&amp;quot;&quot;/&gt;&lt;property id=&quot;20303&quot; value=&quot;-1&quot;/&gt;&lt;property id=&quot;20307&quot; value=&quot;298&quot;/&gt;&lt;property id=&quot;20309&quot; value=&quot;-1&quot;/&gt;&lt;/object&gt;&lt;object type=&quot;3&quot; unique_id=&quot;10008&quot;&gt;&lt;property id=&quot;20148&quot; value=&quot;5&quot;/&gt;&lt;property id=&quot;20300&quot; value=&quot;Slide 6 - &amp;quot;HIPAA 2003 to 2009 4&amp;quot;&quot;/&gt;&lt;property id=&quot;20303&quot; value=&quot;-1&quot;/&gt;&lt;property id=&quot;20307&quot; value=&quot;299&quot;/&gt;&lt;property id=&quot;20309&quot; value=&quot;-1&quot;/&gt;&lt;/object&gt;&lt;object type=&quot;3&quot; unique_id=&quot;10009&quot;&gt;&lt;property id=&quot;20148&quot; value=&quot;5&quot;/&gt;&lt;property id=&quot;20300&quot; value=&quot;Slide 7 - &amp;quot;Examples of Breaches&amp;quot;&quot;/&gt;&lt;property id=&quot;20303&quot; value=&quot;-1&quot;/&gt;&lt;property id=&quot;20307&quot; value=&quot;282&quot;/&gt;&lt;property id=&quot;20309&quot; value=&quot;-1&quot;/&gt;&lt;/object&gt;&lt;object type=&quot;3&quot; unique_id=&quot;10010&quot;&gt;&lt;property id=&quot;20148&quot; value=&quot;5&quot;/&gt;&lt;property id=&quot;20300&quot; value=&quot;Slide 8 - &amp;quot;Examples of Breaches 2&amp;quot;&quot;/&gt;&lt;property id=&quot;20303&quot; value=&quot;-1&quot;/&gt;&lt;property id=&quot;20307&quot; value=&quot;283&quot;/&gt;&lt;property id=&quot;20309&quot; value=&quot;-1&quot;/&gt;&lt;/object&gt;&lt;object type=&quot;3&quot; unique_id=&quot;10011&quot;&gt;&lt;property id=&quot;20148&quot; value=&quot;5&quot;/&gt;&lt;property id=&quot;20300&quot; value=&quot;Slide 9 - &amp;quot;Examples of Breaches 3&amp;quot;&quot;/&gt;&lt;property id=&quot;20303&quot; value=&quot;-1&quot;/&gt;&lt;property id=&quot;20307&quot; value=&quot;284&quot;/&gt;&lt;property id=&quot;20309&quot; value=&quot;-1&quot;/&gt;&lt;/object&gt;&lt;object type=&quot;3&quot; unique_id=&quot;10013&quot;&gt;&lt;property id=&quot;20148&quot; value=&quot;5&quot;/&gt;&lt;property id=&quot;20300&quot; value=&quot;Slide 11 - &amp;quot;HITECH Changes to HIPAA&amp;quot;&quot;/&gt;&lt;property id=&quot;20303&quot; value=&quot;-1&quot;/&gt;&lt;property id=&quot;20307&quot; value=&quot;278&quot;/&gt;&lt;property id=&quot;20309&quot; value=&quot;-1&quot;/&gt;&lt;/object&gt;&lt;object type=&quot;3&quot; unique_id=&quot;10014&quot;&gt;&lt;property id=&quot;20148&quot; value=&quot;5&quot;/&gt;&lt;property id=&quot;20300&quot; value=&quot;Slide 12 - &amp;quot;HITECH Changes to HIPAA 2&amp;quot;&quot;/&gt;&lt;property id=&quot;20303&quot; value=&quot;-1&quot;/&gt;&lt;property id=&quot;20307&quot; value=&quot;301&quot;/&gt;&lt;property id=&quot;20309&quot; value=&quot;-1&quot;/&gt;&lt;/object&gt;&lt;object type=&quot;3&quot; unique_id=&quot;10015&quot;&gt;&lt;property id=&quot;20148&quot; value=&quot;5&quot;/&gt;&lt;property id=&quot;20300&quot; value=&quot;Slide 14 - &amp;quot;HITECH Changes to HIPAA 4&amp;quot;&quot;/&gt;&lt;property id=&quot;20303&quot; value=&quot;-1&quot;/&gt;&lt;property id=&quot;20307&quot; value=&quot;300&quot;/&gt;&lt;property id=&quot;20309&quot; value=&quot;-1&quot;/&gt;&lt;/object&gt;&lt;object type=&quot;3&quot; unique_id=&quot;10016&quot;&gt;&lt;property id=&quot;20148&quot; value=&quot;5&quot;/&gt;&lt;property id=&quot;20300&quot; value=&quot;Slide 15 - &amp;quot;HITECH Changes to HIPAA 5&amp;quot;&quot;/&gt;&lt;property id=&quot;20303&quot; value=&quot;-1&quot;/&gt;&lt;property id=&quot;20307&quot; value=&quot;291&quot;/&gt;&lt;property id=&quot;20309&quot; value=&quot;-1&quot;/&gt;&lt;/object&gt;&lt;object type=&quot;3&quot; unique_id=&quot;10017&quot;&gt;&lt;property id=&quot;20148&quot; value=&quot;5&quot;/&gt;&lt;property id=&quot;20300&quot; value=&quot;Slide 16 - &amp;quot;HITECH Changes to HIPAA 6&amp;quot;&quot;/&gt;&lt;property id=&quot;20303&quot; value=&quot;-1&quot;/&gt;&lt;property id=&quot;20307&quot; value=&quot;292&quot;/&gt;&lt;property id=&quot;20309&quot; value=&quot;-1&quot;/&gt;&lt;/object&gt;&lt;object type=&quot;3&quot; unique_id=&quot;10018&quot;&gt;&lt;property id=&quot;20148&quot; value=&quot;5&quot;/&gt;&lt;property id=&quot;20300&quot; value=&quot;Slide 17 - &amp;quot;HITECH Changes to HIPAA 7&amp;quot;&quot;/&gt;&lt;property id=&quot;20303&quot; value=&quot;-1&quot;/&gt;&lt;property id=&quot;20307&quot; value=&quot;302&quot;/&gt;&lt;property id=&quot;20309&quot; value=&quot;-1&quot;/&gt;&lt;/object&gt;&lt;object type=&quot;3&quot; unique_id=&quot;10019&quot;&gt;&lt;property id=&quot;20148&quot; value=&quot;5&quot;/&gt;&lt;property id=&quot;20300&quot; value=&quot;Slide 18 - &amp;quot;HITECH Changes to HIPAA 8&amp;quot;&quot;/&gt;&lt;property id=&quot;20303&quot; value=&quot;-1&quot;/&gt;&lt;property id=&quot;20307&quot; value=&quot;303&quot;/&gt;&lt;property id=&quot;20309&quot; value=&quot;-1&quot;/&gt;&lt;/object&gt;&lt;object type=&quot;3&quot; unique_id=&quot;10020&quot;&gt;&lt;property id=&quot;20148&quot; value=&quot;5&quot;/&gt;&lt;property id=&quot;20300&quot; value=&quot;Slide 19 - &amp;quot;HITECH Changes to HIPAA 9&amp;quot;&quot;/&gt;&lt;property id=&quot;20303&quot; value=&quot;-1&quot;/&gt;&lt;property id=&quot;20307&quot; value=&quot;293&quot;/&gt;&lt;property id=&quot;20309&quot; value=&quot;-1&quot;/&gt;&lt;/object&gt;&lt;object type=&quot;3&quot; unique_id=&quot;10021&quot;&gt;&lt;property id=&quot;20148&quot; value=&quot;5&quot;/&gt;&lt;property id=&quot;20300&quot; value=&quot;Slide 20 - &amp;quot;Challenges&amp;quot;&quot;/&gt;&lt;property id=&quot;20303&quot; value=&quot;-1&quot;/&gt;&lt;property id=&quot;20307&quot; value=&quot;294&quot;/&gt;&lt;property id=&quot;20309&quot; value=&quot;-1&quot;/&gt;&lt;/object&gt;&lt;object type=&quot;3&quot; unique_id=&quot;10022&quot;&gt;&lt;property id=&quot;20148&quot; value=&quot;5&quot;/&gt;&lt;property id=&quot;20300&quot; value=&quot;Slide 21 - &amp;quot;Challenges 2&amp;quot;&quot;/&gt;&lt;property id=&quot;20303&quot; value=&quot;-1&quot;/&gt;&lt;property id=&quot;20307&quot; value=&quot;295&quot;/&gt;&lt;property id=&quot;20309&quot; value=&quot;-1&quot;/&gt;&lt;/object&gt;&lt;object type=&quot;3&quot; unique_id=&quot;10023&quot;&gt;&lt;property id=&quot;20148&quot; value=&quot;5&quot;/&gt;&lt;property id=&quot;20300&quot; value=&quot;Slide 22 - &amp;quot;Challenges 3&amp;quot;&quot;/&gt;&lt;property id=&quot;20303&quot; value=&quot;-1&quot;/&gt;&lt;property id=&quot;20307&quot; value=&quot;296&quot;/&gt;&lt;property id=&quot;20309&quot; value=&quot;-1&quot;/&gt;&lt;/object&gt;&lt;object type=&quot;3&quot; unique_id=&quot;10025&quot;&gt;&lt;property id=&quot;20148&quot; value=&quot;5&quot;/&gt;&lt;property id=&quot;20300&quot; value=&quot;Slide 23 - &amp;quot;Challenges 4&amp;quot;&quot;/&gt;&lt;property id=&quot;20303&quot; value=&quot;-1&quot;/&gt;&lt;property id=&quot;20307&quot; value=&quot;305&quot;/&gt;&lt;property id=&quot;20309&quot; value=&quot;-1&quot;/&gt;&lt;/object&gt;&lt;object type=&quot;3&quot; unique_id=&quot;10026&quot;&gt;&lt;property id=&quot;20148&quot; value=&quot;5&quot;/&gt;&lt;property id=&quot;20300&quot; value=&quot;Slide 24 - &amp;quot;Breaches&amp;quot;&quot;/&gt;&lt;property id=&quot;20303&quot; value=&quot;-1&quot;/&gt;&lt;property id=&quot;20307&quot; value=&quot;279&quot;/&gt;&lt;property id=&quot;20309&quot; value=&quot;-1&quot;/&gt;&lt;/object&gt;&lt;object type=&quot;3&quot; unique_id=&quot;10027&quot;&gt;&lt;property id=&quot;20148&quot; value=&quot;5&quot;/&gt;&lt;property id=&quot;20300&quot; value=&quot;Slide 25 - &amp;quot;Breach Notification&amp;quot;&quot;/&gt;&lt;property id=&quot;20303&quot; value=&quot;-1&quot;/&gt;&lt;property id=&quot;20307&quot; value=&quot;280&quot;/&gt;&lt;property id=&quot;20309&quot; value=&quot;-1&quot;/&gt;&lt;/object&gt;&lt;object type=&quot;3&quot; unique_id=&quot;10028&quot;&gt;&lt;property id=&quot;20148&quot; value=&quot;5&quot;/&gt;&lt;property id=&quot;20300&quot; value=&quot;Slide 26 - &amp;quot;Harm to Patients from Breaches&amp;quot;&quot;/&gt;&lt;property id=&quot;20303&quot; value=&quot;-1&quot;/&gt;&lt;property id=&quot;20307&quot; value=&quot;287&quot;/&gt;&lt;property id=&quot;20309&quot; value=&quot;-1&quot;/&gt;&lt;/object&gt;&lt;object type=&quot;3&quot; unique_id=&quot;10029&quot;&gt;&lt;property id=&quot;20148&quot; value=&quot;5&quot;/&gt;&lt;property id=&quot;20300&quot; value=&quot;Slide 27 - &amp;quot;Harm to Patients from Breaches 2&amp;quot;&quot;/&gt;&lt;property id=&quot;20303&quot; value=&quot;-1&quot;/&gt;&lt;property id=&quot;20307&quot; value=&quot;306&quot;/&gt;&lt;property id=&quot;20309&quot; value=&quot;-1&quot;/&gt;&lt;/object&gt;&lt;object type=&quot;3&quot; unique_id=&quot;10515&quot;&gt;&lt;property id=&quot;20148&quot; value=&quot;5&quot;/&gt;&lt;property id=&quot;20300&quot; value=&quot;Slide 10 - &amp;quot;The HITECH Vision&amp;quot;&quot;/&gt;&lt;property id=&quot;20307&quot; value=&quot;309&quot;/&gt;&lt;property id=&quot;20309&quot; value=&quot;-1&quot;/&gt;&lt;/object&gt;&lt;object type=&quot;3&quot; unique_id=&quot;10776&quot;&gt;&lt;property id=&quot;20148&quot; value=&quot;5&quot;/&gt;&lt;property id=&quot;20300&quot; value=&quot;Slide 1 - &amp;quot;History of Health Information Technology in the U.S.&amp;quot;&quot;/&gt;&lt;property id=&quot;20307&quot; value=&quot;313&quot;/&gt;&lt;property id=&quot;20309&quot; value=&quot;-1&quot;/&gt;&lt;/object&gt;&lt;object type=&quot;3&quot; unique_id=&quot;10777&quot;&gt;&lt;property id=&quot;20148&quot; value=&quot;5&quot;/&gt;&lt;property id=&quot;20300&quot; value=&quot;Slide 2 - &amp;quot;History of Privacy and Security Legislation Learning Objectives&amp;quot;&quot;/&gt;&lt;property id=&quot;20307&quot; value=&quot;311&quot;/&gt;&lt;property id=&quot;20309&quot; value=&quot;-1&quot;/&gt;&lt;/object&gt;&lt;object type=&quot;3&quot; unique_id=&quot;10778&quot;&gt;&lt;property id=&quot;20148&quot; value=&quot;5&quot;/&gt;&lt;property id=&quot;20300&quot; value=&quot;Slide 29 - &amp;quot;History of Privacy and Security Legislation&amp;#x0D;&amp;#x0A;Summary&amp;quot;&quot;/&gt;&lt;property id=&quot;20307&quot; value=&quot;310&quot;/&gt;&lt;property id=&quot;20309&quot; value=&quot;-1&quot;/&gt;&lt;/object&gt;&lt;object type=&quot;3&quot; unique_id=&quot;10779&quot;&gt;&lt;property id=&quot;20148&quot; value=&quot;5&quot;/&gt;&lt;property id=&quot;20300&quot; value=&quot;Slide 30 - &amp;quot;History of Privacy and Security Legislation&amp;#x0D;&amp;#x0A;References&amp;quot;&quot;/&gt;&lt;property id=&quot;20307&quot; value=&quot;312&quot;/&gt;&lt;property id=&quot;20309&quot; value=&quot;-1&quot;/&gt;&lt;/object&gt;&lt;object type=&quot;3&quot; unique_id=&quot;10784&quot;&gt;&lt;property id=&quot;20148&quot; value=&quot;5&quot;/&gt;&lt;property id=&quot;20300&quot; value=&quot;Slide 13 - &amp;quot;HITECH Changes to HIPAA 3&amp;quot;&quot;/&gt;&lt;property id=&quot;20307&quot; value=&quot;314&quot;/&gt;&lt;property id=&quot;20309&quot; value=&quot;-1&quot;/&gt;&lt;/object&gt;&lt;object type=&quot;3&quot; unique_id=&quot;10785&quot;&gt;&lt;property id=&quot;20148&quot; value=&quot;5&quot;/&gt;&lt;property id=&quot;20300&quot; value=&quot;Slide 28 - &amp;quot;Data Compromise&amp;quot;&quot;/&gt;&lt;property id=&quot;20307&quot; value=&quot;315&quot;/&gt;&lt;property id=&quot;20309&quot; value=&quot;-1&quot;/&gt;&lt;/object&gt;&lt;object type=&quot;3&quot; unique_id=&quot;10790&quot;&gt;&lt;property id=&quot;20148&quot; value=&quot;5&quot;/&gt;&lt;property id=&quot;20300&quot; value=&quot;Slide 31 - &amp;quot;History of HIT in the US&amp;#x0D;&amp;#x0A;History of Privacy and Security Legislation Lecture c&amp;quot;&quot;/&gt;&lt;property id=&quot;20307&quot; value=&quot;316&quot;/&gt;&lt;/object&gt;&lt;/object&gt;&lt;object type=&quot;10&quot; unique_id=&quot;10285&quot;&gt;&lt;object type=&quot;11&quot; unique_id=&quot;10286&quot;&gt;&lt;property id=&quot;20180&quot; value=&quot;1&quot;/&gt;&lt;property id=&quot;20181&quot; value=&quot;1&quot;/&gt;&lt;property id=&quot;20182&quot; value=&quot;0&quot;/&gt;&lt;property id=&quot;20183&quot; value=&quot;1&quot;/&gt;&lt;/object&gt;&lt;object type=&quot;12&quot; unique_id=&quot;10449&quot;&gt;&lt;/object&gt;&lt;/object&gt;&lt;object type=&quot;4&quot; unique_id=&quot;10287&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All Components</Component>
    <Location xmlns="26839647-32cc-4e8d-ac64-5cb1d6f9c044">Component Leader</Location>
    <File_x0020_Type0 xmlns="26839647-32cc-4e8d-ac64-5cb1d6f9c044">Slides</File_x0020_Type0>
    <Stattus xmlns="26839647-32cc-4e8d-ac64-5cb1d6f9c044">Not Started</Stattus>
  </documentManagement>
</p:properties>
</file>

<file path=customXml/itemProps1.xml><?xml version="1.0" encoding="utf-8"?>
<ds:datastoreItem xmlns:ds="http://schemas.openxmlformats.org/officeDocument/2006/customXml" ds:itemID="{C2FDDAED-8BD3-4B77-A7BC-543A46608F24}">
  <ds:schemaRefs>
    <ds:schemaRef ds:uri="http://schemas.microsoft.com/office/2006/metadata/longProperties"/>
  </ds:schemaRefs>
</ds:datastoreItem>
</file>

<file path=customXml/itemProps2.xml><?xml version="1.0" encoding="utf-8"?>
<ds:datastoreItem xmlns:ds="http://schemas.openxmlformats.org/officeDocument/2006/customXml" ds:itemID="{BCC13F1D-07C2-4489-B91B-81C2DD1C3B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09DFA84-5F54-4B7A-ACBD-F57A686A7DDD}">
  <ds:schemaRefs>
    <ds:schemaRef ds:uri="http://purl.org/dc/terms/"/>
    <ds:schemaRef ds:uri="http://purl.org/dc/elements/1.1/"/>
    <ds:schemaRef ds:uri="26839647-32cc-4e8d-ac64-5cb1d6f9c044"/>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3751</TotalTime>
  <Words>3933</Words>
  <Application>Microsoft Office PowerPoint</Application>
  <PresentationFormat>On-screen Show (4:3)</PresentationFormat>
  <Paragraphs>257</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ONC-Template-FINAL DRAFT</vt:lpstr>
      <vt:lpstr>History of Health Information Technology in the U.S.</vt:lpstr>
      <vt:lpstr>History of Privacy and Security Legislation Learning Objectives</vt:lpstr>
      <vt:lpstr>HIPAA 2003 to 2009</vt:lpstr>
      <vt:lpstr>HIPAA 2003 to 2009 2</vt:lpstr>
      <vt:lpstr>HIPAA 2003 to 2009 3</vt:lpstr>
      <vt:lpstr>HIPAA 2003 to 2009 4</vt:lpstr>
      <vt:lpstr>Examples of Breaches</vt:lpstr>
      <vt:lpstr>Examples of Breaches 2</vt:lpstr>
      <vt:lpstr>Examples of Breaches 3</vt:lpstr>
      <vt:lpstr>The HITECH Vision</vt:lpstr>
      <vt:lpstr>HITECH Changes to HIPAA</vt:lpstr>
      <vt:lpstr>HITECH Changes to HIPAA 2</vt:lpstr>
      <vt:lpstr>HITECH Changes to HIPAA 3</vt:lpstr>
      <vt:lpstr>HITECH Changes to HIPAA 4</vt:lpstr>
      <vt:lpstr>HITECH Changes to HIPAA 5</vt:lpstr>
      <vt:lpstr>HITECH Changes to HIPAA 6</vt:lpstr>
      <vt:lpstr>HITECH Changes to HIPAA 7</vt:lpstr>
      <vt:lpstr>HITECH Changes to HIPAA 8</vt:lpstr>
      <vt:lpstr>HITECH Changes to HIPAA 9</vt:lpstr>
      <vt:lpstr>Challenges</vt:lpstr>
      <vt:lpstr>Challenges 2</vt:lpstr>
      <vt:lpstr>Challenges 3</vt:lpstr>
      <vt:lpstr>Challenges 4</vt:lpstr>
      <vt:lpstr>Breaches</vt:lpstr>
      <vt:lpstr>Breach Notification</vt:lpstr>
      <vt:lpstr>Harm to Patients from Breaches</vt:lpstr>
      <vt:lpstr>Harm to Patients from Breaches 2</vt:lpstr>
      <vt:lpstr>Data Compromise</vt:lpstr>
      <vt:lpstr>History of Privacy and Security Legislation Summary</vt:lpstr>
      <vt:lpstr>History of Privacy and Security Legislation References</vt:lpstr>
      <vt:lpstr>History of HIT in the US History of Privacy and Security Legislation Lecture c</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5, Unit 10 lecture c</dc:title>
  <dc:subject>History of Health Information Technology in the U.S.</dc:subject>
  <dc:creator>U.S. Department of Health and Human Services Office of the National Coordinator for Health Information Technology</dc:creator>
  <cp:lastModifiedBy>admin</cp:lastModifiedBy>
  <cp:revision>320</cp:revision>
  <cp:lastPrinted>2013-03-16T18:57:00Z</cp:lastPrinted>
  <dcterms:created xsi:type="dcterms:W3CDTF">2010-08-21T02:01:18Z</dcterms:created>
  <dcterms:modified xsi:type="dcterms:W3CDTF">2017-06-26T14:45:51Z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