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5" r:id="rId5"/>
  </p:sldMasterIdLst>
  <p:notesMasterIdLst>
    <p:notesMasterId r:id="rId19"/>
  </p:notesMasterIdLst>
  <p:handoutMasterIdLst>
    <p:handoutMasterId r:id="rId20"/>
  </p:handoutMasterIdLst>
  <p:sldIdLst>
    <p:sldId id="282" r:id="rId6"/>
    <p:sldId id="280" r:id="rId7"/>
    <p:sldId id="257" r:id="rId8"/>
    <p:sldId id="276" r:id="rId9"/>
    <p:sldId id="278" r:id="rId10"/>
    <p:sldId id="279" r:id="rId11"/>
    <p:sldId id="262" r:id="rId12"/>
    <p:sldId id="264" r:id="rId13"/>
    <p:sldId id="267" r:id="rId14"/>
    <p:sldId id="270" r:id="rId15"/>
    <p:sldId id="281" r:id="rId16"/>
    <p:sldId id="287" r:id="rId17"/>
    <p:sldId id="288" r:id="rId18"/>
  </p:sldIdLst>
  <p:sldSz cx="9144000" cy="6858000" type="screen4x3"/>
  <p:notesSz cx="7315200" cy="96012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70" autoAdjust="0"/>
    <p:restoredTop sz="88807" autoAdjust="0"/>
  </p:normalViewPr>
  <p:slideViewPr>
    <p:cSldViewPr showGuides="1">
      <p:cViewPr varScale="1">
        <p:scale>
          <a:sx n="57" d="100"/>
          <a:sy n="57" d="100"/>
        </p:scale>
        <p:origin x="-336" y="-86"/>
      </p:cViewPr>
      <p:guideLst>
        <p:guide orient="horz" pos="2160"/>
        <p:guide pos="2880"/>
      </p:guideLst>
    </p:cSldViewPr>
  </p:slideViewPr>
  <p:outlineViewPr>
    <p:cViewPr>
      <p:scale>
        <a:sx n="33" d="100"/>
        <a:sy n="33" d="100"/>
      </p:scale>
      <p:origin x="0" y="-43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6" d="100"/>
          <a:sy n="76" d="100"/>
        </p:scale>
        <p:origin x="222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pitchFamily="34" charset="0"/>
                <a:ea typeface="ＭＳ Ｐゴシック"/>
                <a:cs typeface="ＭＳ Ｐゴシック"/>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pitchFamily="34" charset="0"/>
                <a:ea typeface="ＭＳ Ｐゴシック"/>
                <a:cs typeface="ＭＳ Ｐゴシック"/>
              </a:defRPr>
            </a:lvl1pPr>
          </a:lstStyle>
          <a:p>
            <a:pPr>
              <a:defRPr/>
            </a:pPr>
            <a:endParaRPr lang="en-US"/>
          </a:p>
        </p:txBody>
      </p:sp>
    </p:spTree>
    <p:extLst>
      <p:ext uri="{BB962C8B-B14F-4D97-AF65-F5344CB8AC3E}">
        <p14:creationId xmlns:p14="http://schemas.microsoft.com/office/powerpoint/2010/main" val="36735011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sz="13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atin typeface="Calibri" pitchFamily="34" charset="0"/>
                <a:ea typeface="ＭＳ Ｐゴシック" charset="-128"/>
                <a:cs typeface="+mn-cs"/>
              </a:defRPr>
            </a:lvl1pPr>
          </a:lstStyle>
          <a:p>
            <a:pPr>
              <a:defRPr/>
            </a:pPr>
            <a:fld id="{5CB742B4-8F5A-43A4-BA39-D2A2640F37BD}" type="datetime1">
              <a:rPr lang="en-US"/>
              <a:pPr>
                <a:defRPr/>
              </a:pPr>
              <a:t>6/26/2017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6661" tIns="48331" rIns="96661" bIns="48331"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wrap="square" lIns="96661" tIns="48331" rIns="96661" bIns="48331"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sz="1100">
                <a:latin typeface="Arial" pitchFamily="34" charset="0"/>
                <a:ea typeface="ＭＳ Ｐゴシック" charset="-128"/>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cs typeface="Arial" panose="020B0604020202020204" pitchFamily="34" charset="0"/>
              </a:defRPr>
            </a:lvl1pPr>
          </a:lstStyle>
          <a:p>
            <a:fld id="{E480EE22-6FFC-4908-826C-8F445535393F}" type="slidenum">
              <a:rPr lang="en-US" altLang="en-US"/>
              <a:pPr/>
              <a:t>‹#›</a:t>
            </a:fld>
            <a:endParaRPr lang="en-US" altLang="en-US"/>
          </a:p>
        </p:txBody>
      </p:sp>
    </p:spTree>
    <p:extLst>
      <p:ext uri="{BB962C8B-B14F-4D97-AF65-F5344CB8AC3E}">
        <p14:creationId xmlns:p14="http://schemas.microsoft.com/office/powerpoint/2010/main" val="288588877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Welcome to History of Health Information Technology in the US, History of Privacy and Security Legislation.  This is lecture b, Best Practices for Information Security.  The HIPAA Security Rule that was implemented in 2005 had actually made use of recommendations for best practices that were developed almost a decade earlier.  This presentation will review those recommendations.</a:t>
            </a:r>
          </a:p>
          <a:p>
            <a:pPr eaLnBrk="1" hangingPunct="1">
              <a:spcBef>
                <a:spcPct val="0"/>
              </a:spcBef>
            </a:pPr>
            <a:endParaRPr lang="en-US" altLang="en-US" smtClean="0"/>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endParaRPr lang="en-US" altLang="en-US" sz="1100" smtClean="0">
              <a:ea typeface="ＭＳ Ｐゴシック" panose="020B0600070205080204" pitchFamily="34" charset="-128"/>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2CC225F-1083-4129-A9DB-307AED0D5574}" type="slidenum">
              <a:rPr lang="en-US" altLang="en-US" sz="1300"/>
              <a:pPr eaLnBrk="1" hangingPunct="1">
                <a:spcBef>
                  <a:spcPct val="0"/>
                </a:spcBef>
              </a:pPr>
              <a:t>1</a:t>
            </a:fld>
            <a:endParaRPr lang="en-US" altLang="en-US" sz="1300"/>
          </a:p>
        </p:txBody>
      </p:sp>
    </p:spTree>
    <p:extLst>
      <p:ext uri="{BB962C8B-B14F-4D97-AF65-F5344CB8AC3E}">
        <p14:creationId xmlns:p14="http://schemas.microsoft.com/office/powerpoint/2010/main" val="1197807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There should be explicit security policies that all individuals in the organization are aware of.  There should also be security committees as well as an information security officer to oversee the development and implementation of the policies.</a:t>
            </a:r>
          </a:p>
          <a:p>
            <a:pPr marL="0" marR="0" indent="0" algn="l" defTabSz="914400" rtl="0" eaLnBrk="1" fontAlgn="base" latinLnBrk="0" hangingPunct="1">
              <a:lnSpc>
                <a:spcPct val="100000"/>
              </a:lnSpc>
              <a:spcBef>
                <a:spcPct val="0"/>
              </a:spcBef>
              <a:spcAft>
                <a:spcPct val="0"/>
              </a:spcAft>
              <a:buClrTx/>
              <a:buSzTx/>
              <a:buFontTx/>
              <a:buNone/>
              <a:tabLst/>
              <a:defRPr/>
            </a:pPr>
            <a:endParaRPr lang="en-US" alt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To assure that all employees are aware of the policies there will need to be focused education and training programs.  Because the healthcare organization will be held responsible for the behavior of its employees, this aspect is particularly crucial.</a:t>
            </a:r>
          </a:p>
          <a:p>
            <a:pPr eaLnBrk="1" hangingPunct="1">
              <a:spcBef>
                <a:spcPct val="0"/>
              </a:spcBef>
            </a:pPr>
            <a:endParaRPr lang="en-US" altLang="en-US" dirty="0" smtClean="0"/>
          </a:p>
          <a:p>
            <a:pPr eaLnBrk="1" hangingPunct="1">
              <a:spcBef>
                <a:spcPct val="0"/>
              </a:spcBef>
            </a:pPr>
            <a:r>
              <a:rPr lang="en-US" altLang="en-US" dirty="0" smtClean="0"/>
              <a:t>Finally, without some form of penalties for violation of the policies, they will not have any teeth, so it was recommended that sanctions be mandated for violations.  </a:t>
            </a:r>
          </a:p>
          <a:p>
            <a:pPr eaLnBrk="1" hangingPunct="1">
              <a:spcBef>
                <a:spcPct val="0"/>
              </a:spcBef>
            </a:pPr>
            <a:endParaRPr lang="en-US" alt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4B25653-DE75-4B14-B461-14F488AEB355}" type="slidenum">
              <a:rPr lang="en-US" altLang="en-US" sz="1300"/>
              <a:pPr eaLnBrk="1" hangingPunct="1">
                <a:spcBef>
                  <a:spcPct val="0"/>
                </a:spcBef>
              </a:pPr>
              <a:t>10</a:t>
            </a:fld>
            <a:endParaRPr lang="en-US" altLang="en-US" sz="1300"/>
          </a:p>
        </p:txBody>
      </p:sp>
    </p:spTree>
    <p:extLst>
      <p:ext uri="{BB962C8B-B14F-4D97-AF65-F5344CB8AC3E}">
        <p14:creationId xmlns:p14="http://schemas.microsoft.com/office/powerpoint/2010/main" val="1513948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concludes lecture b of History of Privacy and Security Legislation.  In summary, we have discussed the administrative, technical and physical security safeguards outlined in the book “For the Record.”  Many of these recommendations have been incorporated in the HIPAA Security Rule.  They represent best practices, yet many healthcare organizations have had challenges in implementing them.  </a:t>
            </a:r>
          </a:p>
          <a:p>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D9EA762-4EE2-40DA-AB36-9778F82B7368}" type="slidenum">
              <a:rPr lang="en-US" altLang="en-US" sz="1300"/>
              <a:pPr eaLnBrk="1" hangingPunct="1">
                <a:spcBef>
                  <a:spcPct val="0"/>
                </a:spcBef>
              </a:pPr>
              <a:t>11</a:t>
            </a:fld>
            <a:endParaRPr lang="en-US" altLang="en-US" sz="1300"/>
          </a:p>
        </p:txBody>
      </p:sp>
    </p:spTree>
    <p:extLst>
      <p:ext uri="{BB962C8B-B14F-4D97-AF65-F5344CB8AC3E}">
        <p14:creationId xmlns:p14="http://schemas.microsoft.com/office/powerpoint/2010/main" val="3846605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endParaRPr lang="en-US" altLang="en-US" sz="1100" smtClean="0">
              <a:ea typeface="ＭＳ Ｐゴシック" panose="020B0600070205080204" pitchFamily="34" charset="-128"/>
            </a:endParaRPr>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3CC7CC1-54FD-4810-B2FB-E5BDFBE0D315}" type="slidenum">
              <a:rPr lang="en-US" altLang="en-US" sz="1300"/>
              <a:pPr eaLnBrk="1" hangingPunct="1">
                <a:spcBef>
                  <a:spcPct val="0"/>
                </a:spcBef>
              </a:pPr>
              <a:t>12</a:t>
            </a:fld>
            <a:endParaRPr lang="en-US" altLang="en-US" sz="1300"/>
          </a:p>
        </p:txBody>
      </p:sp>
    </p:spTree>
    <p:extLst>
      <p:ext uri="{BB962C8B-B14F-4D97-AF65-F5344CB8AC3E}">
        <p14:creationId xmlns:p14="http://schemas.microsoft.com/office/powerpoint/2010/main" val="389472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13</a:t>
            </a:fld>
            <a:endParaRPr lang="en-US" altLang="en-US">
              <a:solidFill>
                <a:prstClr val="black"/>
              </a:solidFill>
            </a:endParaRPr>
          </a:p>
        </p:txBody>
      </p:sp>
    </p:spTree>
    <p:extLst>
      <p:ext uri="{BB962C8B-B14F-4D97-AF65-F5344CB8AC3E}">
        <p14:creationId xmlns:p14="http://schemas.microsoft.com/office/powerpoint/2010/main" val="257414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objective of this lecture, Best Practices for Information Security is to describe the security recommendations in the 1997 report entitled, “For the Record.”</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13C9344-84CF-48AC-815B-344BD701EE41}" type="slidenum">
              <a:rPr lang="en-US" altLang="en-US" sz="1300"/>
              <a:pPr eaLnBrk="1" hangingPunct="1">
                <a:spcBef>
                  <a:spcPct val="0"/>
                </a:spcBef>
              </a:pPr>
              <a:t>2</a:t>
            </a:fld>
            <a:endParaRPr lang="en-US" altLang="en-US" sz="1300"/>
          </a:p>
        </p:txBody>
      </p:sp>
    </p:spTree>
    <p:extLst>
      <p:ext uri="{BB962C8B-B14F-4D97-AF65-F5344CB8AC3E}">
        <p14:creationId xmlns:p14="http://schemas.microsoft.com/office/powerpoint/2010/main" val="3532097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t>In 1995, the National Research Council convened a committee to recommend best practices for security of healthcare information.  The results of their deliberations were published in 1997 in a book entitled “For the Record.”  It can be read online at the URL on the screen.</a:t>
            </a:r>
          </a:p>
          <a:p>
            <a:pPr eaLnBrk="1" hangingPunct="1">
              <a:spcBef>
                <a:spcPct val="0"/>
              </a:spcBef>
            </a:pPr>
            <a:endParaRPr lang="en-US" altLang="en-US" dirty="0" smtClean="0"/>
          </a:p>
          <a:p>
            <a:pPr eaLnBrk="1" hangingPunct="1">
              <a:spcBef>
                <a:spcPct val="0"/>
              </a:spcBef>
            </a:pPr>
            <a:r>
              <a:rPr lang="en-US" altLang="en-US" dirty="0" smtClean="0"/>
              <a:t>You can take a look at the book, which includes the practices we will discuss in this lecture, or at least look at the last chapter on findings and recommendations to see more details on what we will discuss today. </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C0E5706-DE32-4F0F-80B6-C137349AE91A}" type="slidenum">
              <a:rPr lang="en-US" altLang="en-US" sz="1300"/>
              <a:pPr eaLnBrk="1" hangingPunct="1">
                <a:spcBef>
                  <a:spcPct val="0"/>
                </a:spcBef>
              </a:pPr>
              <a:t>3</a:t>
            </a:fld>
            <a:endParaRPr lang="en-US" altLang="en-US" sz="1300"/>
          </a:p>
        </p:txBody>
      </p:sp>
    </p:spTree>
    <p:extLst>
      <p:ext uri="{BB962C8B-B14F-4D97-AF65-F5344CB8AC3E}">
        <p14:creationId xmlns:p14="http://schemas.microsoft.com/office/powerpoint/2010/main" val="1687875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919288" y="157163"/>
            <a:ext cx="2405062" cy="1803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xfrm>
            <a:off x="0" y="2281238"/>
            <a:ext cx="6916738" cy="7083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first recommendation is to have individual authentication of users.  What this means is that any time anyone accesses the system, you should know exactly who they are, not just that they are in a class of individuals, such as doctor, student, etc.  Each person should have a unique identifier.   Because passwords are often forgotten, people tend to write them down and  others may use them, making them a very weak form of authentication.  </a:t>
            </a:r>
          </a:p>
          <a:p>
            <a:pPr eaLnBrk="1" hangingPunct="1">
              <a:spcBef>
                <a:spcPct val="0"/>
              </a:spcBef>
            </a:pPr>
            <a:endParaRPr lang="en-US" altLang="en-US" smtClean="0"/>
          </a:p>
          <a:p>
            <a:pPr eaLnBrk="1" hangingPunct="1">
              <a:spcBef>
                <a:spcPct val="0"/>
              </a:spcBef>
            </a:pPr>
            <a:r>
              <a:rPr lang="en-US" altLang="en-US" smtClean="0"/>
              <a:t>Strong authentication procedures can involve several things.  One type is biometric (pronounced bio-metric), referring to unique biological properties of the individual such as thumb prints, iris scans, voice prints et cetera.  Another type often involves two stages, often referred to as something you have, and something you know.  Something you have might be a smart card with a computer chip with information on it,  or a token with a randomly changing ID number.  Something you know, might be an individual password.  Someone who found the token could not use it without the password and vice versa.  In addition, to minimize risks, organizations should be moving to enterprise-wide authentication, where an individual might sign on only one time per session and get access to all that they have a right to see.</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1932DAA-901A-48FA-B8F1-82D15E1D826C}" type="slidenum">
              <a:rPr lang="en-US" altLang="en-US" sz="1300"/>
              <a:pPr eaLnBrk="1" hangingPunct="1">
                <a:spcBef>
                  <a:spcPct val="0"/>
                </a:spcBef>
              </a:pPr>
              <a:t>4</a:t>
            </a:fld>
            <a:endParaRPr lang="en-US" altLang="en-US" sz="1300"/>
          </a:p>
        </p:txBody>
      </p:sp>
    </p:spTree>
    <p:extLst>
      <p:ext uri="{BB962C8B-B14F-4D97-AF65-F5344CB8AC3E}">
        <p14:creationId xmlns:p14="http://schemas.microsoft.com/office/powerpoint/2010/main" val="267890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1919288" y="157163"/>
            <a:ext cx="2405062" cy="1803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xfrm>
            <a:off x="0" y="2281238"/>
            <a:ext cx="6916738" cy="7083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solidFill>
                  <a:srgbClr val="000000"/>
                </a:solidFill>
                <a:cs typeface="Times New Roman" panose="02020603050405020304" pitchFamily="18" charset="0"/>
              </a:rPr>
              <a:t>Determining who has rights to what information requires access controls.  That is, certain job titles allow access to certain information and not other information.  The billing clerk might be able to see information on procedures done, but not physician notes, for example.  There are also software programs for access validation that would allow only authorized information to be presented to certain users.</a:t>
            </a:r>
            <a:r>
              <a:rPr lang="en-US" altLang="en-US" smtClean="0">
                <a:solidFill>
                  <a:srgbClr val="000000"/>
                </a:solidFill>
                <a:ea typeface="Arial Unicode MS" panose="020B0604020202020204" pitchFamily="34" charset="-128"/>
                <a:cs typeface="Arial Unicode MS" panose="020B0604020202020204" pitchFamily="34" charset="-128"/>
              </a:rPr>
              <a:t> </a:t>
            </a: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C242B28-4E88-416D-97CC-CA364D7F5BA2}" type="slidenum">
              <a:rPr lang="en-US" altLang="en-US" sz="1300"/>
              <a:pPr eaLnBrk="1" hangingPunct="1">
                <a:spcBef>
                  <a:spcPct val="0"/>
                </a:spcBef>
              </a:pPr>
              <a:t>5</a:t>
            </a:fld>
            <a:endParaRPr lang="en-US" altLang="en-US" sz="1300"/>
          </a:p>
        </p:txBody>
      </p:sp>
    </p:spTree>
    <p:extLst>
      <p:ext uri="{BB962C8B-B14F-4D97-AF65-F5344CB8AC3E}">
        <p14:creationId xmlns:p14="http://schemas.microsoft.com/office/powerpoint/2010/main" val="3007385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919288" y="157163"/>
            <a:ext cx="2405062" cy="1803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noChangeArrowheads="1"/>
          </p:cNvSpPr>
          <p:nvPr>
            <p:ph type="body" idx="1"/>
          </p:nvPr>
        </p:nvSpPr>
        <p:spPr bwMode="auto">
          <a:xfrm>
            <a:off x="0" y="2281238"/>
            <a:ext cx="6916738" cy="7083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solidFill>
                  <a:srgbClr val="000000"/>
                </a:solidFill>
                <a:cs typeface="Times New Roman" panose="02020603050405020304" pitchFamily="18" charset="0"/>
              </a:rPr>
              <a:t>Finally, there need to be audit trails, which are mechanisms for displaying who has accessed the information.  Not only do these audit trails need to be in place—in fact, most information systems already have the capability– but also they need to be activated and reviewed regularly which does not always happen.  </a:t>
            </a:r>
          </a:p>
          <a:p>
            <a:pPr eaLnBrk="1" hangingPunct="1">
              <a:spcBef>
                <a:spcPct val="0"/>
              </a:spcBef>
            </a:pPr>
            <a:endParaRPr lang="en-US" altLang="en-US" dirty="0" smtClean="0">
              <a:solidFill>
                <a:srgbClr val="000000"/>
              </a:solidFill>
              <a:cs typeface="Times New Roman" panose="02020603050405020304" pitchFamily="18" charset="0"/>
            </a:endParaRPr>
          </a:p>
          <a:p>
            <a:pPr eaLnBrk="1" hangingPunct="1">
              <a:spcBef>
                <a:spcPct val="0"/>
              </a:spcBef>
            </a:pPr>
            <a:r>
              <a:rPr lang="en-US" altLang="en-US" dirty="0" smtClean="0">
                <a:solidFill>
                  <a:srgbClr val="000000"/>
                </a:solidFill>
                <a:cs typeface="Times New Roman" panose="02020603050405020304" pitchFamily="18" charset="0"/>
              </a:rPr>
              <a:t>Ideally, when records are shared among organizations, such as within the entities in an integrated delivery system, the audit  trail should span particular facilities.  Part of the HIPAA Privacy Rule also allows patients to know who has accessed their records.  The National Research Council also recommended improved authorization forms for use of the information.  Before the HIPAA Privacy Rule was enacted, patients often signed a form for consent to treatment that included a blanket authorization for use of the information with very little restriction on who got it and how it would be used.   It was clear that these authorizations needed to be more specific, and now there are more restrictions as the 1997 report recommended. </a:t>
            </a:r>
            <a:endParaRPr lang="en-US" altLang="en-US" dirty="0" smtClean="0"/>
          </a:p>
          <a:p>
            <a:pPr eaLnBrk="1" hangingPunct="1">
              <a:spcBef>
                <a:spcPct val="0"/>
              </a:spcBef>
            </a:pPr>
            <a:endParaRPr lang="en-US" altLang="en-US"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E19B23E-8F07-4A61-A348-D69E95DF3083}" type="slidenum">
              <a:rPr lang="en-US" altLang="en-US" sz="1300"/>
              <a:pPr eaLnBrk="1" hangingPunct="1">
                <a:spcBef>
                  <a:spcPct val="0"/>
                </a:spcBef>
              </a:pPr>
              <a:t>6</a:t>
            </a:fld>
            <a:endParaRPr lang="en-US" altLang="en-US" sz="1300"/>
          </a:p>
        </p:txBody>
      </p:sp>
    </p:spTree>
    <p:extLst>
      <p:ext uri="{BB962C8B-B14F-4D97-AF65-F5344CB8AC3E}">
        <p14:creationId xmlns:p14="http://schemas.microsoft.com/office/powerpoint/2010/main" val="32581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xfrm>
            <a:off x="1785938" y="314325"/>
            <a:ext cx="2195512" cy="16462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bwMode="auto">
          <a:xfrm>
            <a:off x="161925" y="2203450"/>
            <a:ext cx="6496050" cy="6918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The practices that we just described relate mainly to confidentiality practices, that is keeping information only in the hands of those who have a right to see it.  In many ways these practices should be implemented for paper as well as computer-stored information.  But you can see how hard it would be to maintain the controls for paper records.  There are other security practices that mainly refer to the information systems in which the information resides.</a:t>
            </a:r>
          </a:p>
          <a:p>
            <a:pPr eaLnBrk="1" hangingPunct="1">
              <a:spcBef>
                <a:spcPct val="0"/>
              </a:spcBef>
            </a:pPr>
            <a:endParaRPr lang="en-US" altLang="en-US" dirty="0" smtClean="0"/>
          </a:p>
          <a:p>
            <a:pPr eaLnBrk="1" hangingPunct="1">
              <a:spcBef>
                <a:spcPct val="0"/>
              </a:spcBef>
            </a:pPr>
            <a:r>
              <a:rPr lang="en-US" altLang="en-US" dirty="0" smtClean="0"/>
              <a:t>The first of these practices relates to physical security and disaster recovery.   This means that unauthorized people are not allowed physical access to the computers, or to see the information on them.  Improving physical security may be as simple as changing the angles of the computer screens in ambulatory settings so they are not visible to all the patients in the waiting room.  In addition, the computers themselves need protection from environmental, as well as human, dangers.  Regular backups, off-site storage of data, and plans for recovery need to be in place.</a:t>
            </a:r>
          </a:p>
          <a:p>
            <a:pPr eaLnBrk="1" hangingPunct="1">
              <a:spcBef>
                <a:spcPct val="0"/>
              </a:spcBef>
            </a:pPr>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CEE5141-DF84-400C-8500-AF1E29477D2B}" type="slidenum">
              <a:rPr lang="en-US" altLang="en-US" sz="1300"/>
              <a:pPr eaLnBrk="1" hangingPunct="1">
                <a:spcBef>
                  <a:spcPct val="0"/>
                </a:spcBef>
              </a:pPr>
              <a:t>7</a:t>
            </a:fld>
            <a:endParaRPr lang="en-US" altLang="en-US" sz="1300"/>
          </a:p>
        </p:txBody>
      </p:sp>
    </p:spTree>
    <p:extLst>
      <p:ext uri="{BB962C8B-B14F-4D97-AF65-F5344CB8AC3E}">
        <p14:creationId xmlns:p14="http://schemas.microsoft.com/office/powerpoint/2010/main" val="286869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785938" y="314325"/>
            <a:ext cx="2195512" cy="16462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bwMode="auto">
          <a:xfrm>
            <a:off x="161925" y="2203450"/>
            <a:ext cx="6496050" cy="6918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If the system is accessible remotely, there need to be electronic protections against unauthorized access.  This should include firewalls and other mechanisms to protect against hackers.</a:t>
            </a:r>
          </a:p>
          <a:p>
            <a:pPr eaLnBrk="1" hangingPunct="1">
              <a:spcBef>
                <a:spcPct val="0"/>
              </a:spcBef>
            </a:pPr>
            <a:endParaRPr lang="en-US" altLang="en-US" dirty="0" smtClean="0"/>
          </a:p>
          <a:p>
            <a:pPr eaLnBrk="1" hangingPunct="1">
              <a:spcBef>
                <a:spcPct val="0"/>
              </a:spcBef>
            </a:pPr>
            <a:r>
              <a:rPr lang="en-US" altLang="en-US" dirty="0" smtClean="0"/>
              <a:t>You also need to protect external communications.  It’s almost the reverse of the hacker problem – you not only need to protect against outsiders getting into your system, but you need to protect the information that you send outside the system.  </a:t>
            </a:r>
          </a:p>
          <a:p>
            <a:pPr eaLnBrk="1" hangingPunct="1">
              <a:spcBef>
                <a:spcPct val="0"/>
              </a:spcBef>
            </a:pPr>
            <a:endParaRPr lang="en-US" altLang="en-US" dirty="0" smtClean="0"/>
          </a:p>
          <a:p>
            <a:pPr eaLnBrk="1" hangingPunct="1">
              <a:spcBef>
                <a:spcPct val="0"/>
              </a:spcBef>
            </a:pPr>
            <a:r>
              <a:rPr lang="en-US" altLang="en-US" dirty="0" smtClean="0"/>
              <a:t>If information is to be transmitted externally, it should be encrypted (pronounced </a:t>
            </a:r>
            <a:r>
              <a:rPr lang="en-US" altLang="en-US" dirty="0" err="1" smtClean="0"/>
              <a:t>en</a:t>
            </a:r>
            <a:r>
              <a:rPr lang="en-US" altLang="en-US" dirty="0" smtClean="0"/>
              <a:t>-</a:t>
            </a:r>
            <a:r>
              <a:rPr lang="en-US" altLang="en-US" dirty="0" err="1" smtClean="0"/>
              <a:t>crip</a:t>
            </a:r>
            <a:r>
              <a:rPr lang="en-US" altLang="en-US" dirty="0" smtClean="0"/>
              <a:t>-ted); that is, it needs to be coded so that only the appropriate person can decode the information and if it is intercepted “on route” (pronounced root), it cannot be read by unauthorized individuals.  There are several methods of encryption, one of which is called public-key infrastructure (pronounced </a:t>
            </a:r>
            <a:r>
              <a:rPr lang="en-US" altLang="en-US" dirty="0" err="1" smtClean="0"/>
              <a:t>inf</a:t>
            </a:r>
            <a:r>
              <a:rPr lang="en-US" altLang="en-US" dirty="0" smtClean="0"/>
              <a:t>-</a:t>
            </a:r>
            <a:r>
              <a:rPr lang="en-US" altLang="en-US" dirty="0" err="1" smtClean="0"/>
              <a:t>fruh</a:t>
            </a:r>
            <a:r>
              <a:rPr lang="en-US" altLang="en-US" dirty="0" smtClean="0"/>
              <a:t>-structure) or PKI (pronounced P-K-eye). PKI involves two keys—one to encode the message and another to decode it. This is called asymmetric  (pronounced  A-symmetric) encoding.  Each key is a complex set of numbers used to encode or decode the data.  The two keys are not identical but are mathematically related to each other.  Suppose you wanted to send a message to someone so that only that person could understand it.  The key to encode the message is called that person’s public key and is freely available, so anyone can send the person an encoded message.  The private key is only known by the recipient of the message, who is the only one who can decode it.  The keys are used with computer programs that perform the encryption.</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B80637F-2088-4496-B3D1-CA2B5F95BE6C}" type="slidenum">
              <a:rPr lang="en-US" altLang="en-US" sz="1300"/>
              <a:pPr eaLnBrk="1" hangingPunct="1">
                <a:spcBef>
                  <a:spcPct val="0"/>
                </a:spcBef>
              </a:pPr>
              <a:t>8</a:t>
            </a:fld>
            <a:endParaRPr lang="en-US" altLang="en-US" sz="1300"/>
          </a:p>
        </p:txBody>
      </p:sp>
    </p:spTree>
    <p:extLst>
      <p:ext uri="{BB962C8B-B14F-4D97-AF65-F5344CB8AC3E}">
        <p14:creationId xmlns:p14="http://schemas.microsoft.com/office/powerpoint/2010/main" val="3105975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785938" y="314325"/>
            <a:ext cx="2195512" cy="16462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xfrm>
            <a:off x="325438" y="2160588"/>
            <a:ext cx="6338887" cy="668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Other practices include software discipline.  This means that organizations must put policies in place about appropriate software that can be installed on systems.  And to protect systems from inappropriate software, virus checking programs also need to be in place.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Continuous assessment of the systems also needs to be done to assure that policies are followed and that there are not breaches of security.</a:t>
            </a:r>
          </a:p>
          <a:p>
            <a:endParaRPr lang="en-US" altLang="en-US" dirty="0" smtClean="0"/>
          </a:p>
          <a:p>
            <a:r>
              <a:rPr lang="en-US" altLang="en-US" dirty="0" smtClean="0"/>
              <a:t>If caregivers actually enter information into the record, there should be electronic authentication of records preferably with digital signatures.  These are encoded identifiers of the caregivers who have written in the record, so there is a record of who has entered anything or changed anything.  In addition to actual security practices, there also should be policies.</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5FCF6C4-66BE-4759-AFD9-9EFD1F102F30}" type="slidenum">
              <a:rPr lang="en-US" altLang="en-US" sz="1300"/>
              <a:pPr eaLnBrk="1" hangingPunct="1">
                <a:spcBef>
                  <a:spcPct val="0"/>
                </a:spcBef>
              </a:pPr>
              <a:t>9</a:t>
            </a:fld>
            <a:endParaRPr lang="en-US" altLang="en-US" sz="1300"/>
          </a:p>
        </p:txBody>
      </p:sp>
    </p:spTree>
    <p:extLst>
      <p:ext uri="{BB962C8B-B14F-4D97-AF65-F5344CB8AC3E}">
        <p14:creationId xmlns:p14="http://schemas.microsoft.com/office/powerpoint/2010/main" val="1387165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955898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02824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0522281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350406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ea typeface="+mn-ea"/>
                <a:cs typeface="Arial" panose="020B0604020202020204" pitchFamily="34" charset="0"/>
              </a:rPr>
              <a:t>Creating a Custom Layout</a:t>
            </a:r>
          </a:p>
          <a:p>
            <a:r>
              <a:rPr lang="en-US" dirty="0">
                <a:solidFill>
                  <a:prstClr val="black"/>
                </a:solidFill>
                <a:ea typeface="+mn-ea"/>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ea typeface="+mn-ea"/>
              </a:rPr>
              <a:t>To create a custom new layout, </a:t>
            </a:r>
            <a:r>
              <a:rPr lang="en-US" b="1" dirty="0">
                <a:solidFill>
                  <a:prstClr val="black"/>
                </a:solidFill>
                <a:ea typeface="+mn-ea"/>
              </a:rPr>
              <a:t>in the Slide Master view </a:t>
            </a:r>
            <a:r>
              <a:rPr lang="en-US" dirty="0">
                <a:solidFill>
                  <a:prstClr val="black"/>
                </a:solidFill>
                <a:ea typeface="+mn-ea"/>
              </a:rPr>
              <a:t>do the following:</a:t>
            </a:r>
          </a:p>
          <a:p>
            <a:pPr marL="214313" indent="-214313">
              <a:buFont typeface="Arial" panose="020B0604020202020204" pitchFamily="34" charset="0"/>
              <a:buChar char="•"/>
            </a:pPr>
            <a:r>
              <a:rPr lang="en-US" b="1" dirty="0">
                <a:solidFill>
                  <a:prstClr val="black"/>
                </a:solidFill>
                <a:ea typeface="+mn-ea"/>
              </a:rPr>
              <a:t>DUPLICATE</a:t>
            </a:r>
            <a:r>
              <a:rPr lang="en-US" dirty="0">
                <a:solidFill>
                  <a:prstClr val="black"/>
                </a:solidFill>
                <a:ea typeface="+mn-ea"/>
              </a:rPr>
              <a:t> an existing layout to create a new layout.</a:t>
            </a:r>
          </a:p>
          <a:p>
            <a:pPr marL="214313" indent="-214313">
              <a:buFont typeface="Arial" panose="020B0604020202020204" pitchFamily="34" charset="0"/>
              <a:buChar char="•"/>
            </a:pPr>
            <a:r>
              <a:rPr lang="en-US" b="1" dirty="0">
                <a:solidFill>
                  <a:prstClr val="black"/>
                </a:solidFill>
                <a:ea typeface="+mn-ea"/>
              </a:rPr>
              <a:t>RENAME</a:t>
            </a:r>
            <a:r>
              <a:rPr lang="en-US" dirty="0">
                <a:solidFill>
                  <a:prstClr val="black"/>
                </a:solidFill>
                <a:ea typeface="+mn-ea"/>
              </a:rPr>
              <a:t> the new layout.</a:t>
            </a:r>
          </a:p>
          <a:p>
            <a:pPr marL="214313" indent="-214313">
              <a:buFont typeface="Arial" panose="020B0604020202020204" pitchFamily="34" charset="0"/>
              <a:buChar char="•"/>
            </a:pPr>
            <a:r>
              <a:rPr lang="en-US" b="1" dirty="0">
                <a:solidFill>
                  <a:prstClr val="black"/>
                </a:solidFill>
                <a:ea typeface="+mn-ea"/>
              </a:rPr>
              <a:t>Insert or Remove as appropriate PLACEHOLDERS </a:t>
            </a:r>
            <a:r>
              <a:rPr lang="en-US" dirty="0">
                <a:solidFill>
                  <a:prstClr val="black"/>
                </a:solidFill>
                <a:ea typeface="+mn-ea"/>
              </a:rPr>
              <a:t>on your new layout, resizing &amp; formatting as appropriate. </a:t>
            </a:r>
            <a:r>
              <a:rPr lang="en-US" sz="1600" dirty="0">
                <a:solidFill>
                  <a:prstClr val="black"/>
                </a:solidFill>
                <a:ea typeface="+mn-ea"/>
              </a:rPr>
              <a:t>(Do not edit your content in the slide master. All content should be edited in the normal presentation design view.) </a:t>
            </a:r>
            <a:r>
              <a:rPr lang="en-US" b="1" dirty="0">
                <a:solidFill>
                  <a:prstClr val="black"/>
                </a:solidFill>
                <a:ea typeface="+mn-ea"/>
              </a:rPr>
              <a:t>NEVER REMOVE THE LAYOUT’S TITLE CONTAINER</a:t>
            </a:r>
            <a:r>
              <a:rPr lang="en-US" dirty="0">
                <a:solidFill>
                  <a:prstClr val="black"/>
                </a:solidFill>
                <a:ea typeface="+mn-ea"/>
              </a:rPr>
              <a:t>. </a:t>
            </a:r>
            <a:r>
              <a:rPr lang="en-US" sz="1600" dirty="0">
                <a:solidFill>
                  <a:prstClr val="black"/>
                </a:solidFill>
                <a:ea typeface="+mn-ea"/>
              </a:rPr>
              <a:t>(It can be resized or formatted, but never removed.)</a:t>
            </a:r>
            <a:endParaRPr lang="en-US" dirty="0">
              <a:solidFill>
                <a:prstClr val="black"/>
              </a:solidFill>
              <a:ea typeface="+mn-ea"/>
            </a:endParaRPr>
          </a:p>
          <a:p>
            <a:pPr marL="214313" indent="-214313">
              <a:buFont typeface="Arial" panose="020B0604020202020204" pitchFamily="34" charset="0"/>
              <a:buChar char="•"/>
            </a:pPr>
            <a:r>
              <a:rPr lang="en-US" dirty="0">
                <a:solidFill>
                  <a:prstClr val="black"/>
                </a:solidFill>
                <a:ea typeface="+mn-ea"/>
              </a:rPr>
              <a:t>Check the </a:t>
            </a:r>
            <a:r>
              <a:rPr lang="en-US" b="1" dirty="0">
                <a:solidFill>
                  <a:prstClr val="black"/>
                </a:solidFill>
                <a:ea typeface="+mn-ea"/>
              </a:rPr>
              <a:t>READING ORDER </a:t>
            </a:r>
            <a:r>
              <a:rPr lang="en-US" dirty="0">
                <a:solidFill>
                  <a:prstClr val="black"/>
                </a:solidFill>
                <a:ea typeface="+mn-ea"/>
              </a:rPr>
              <a:t>of your new layout. (</a:t>
            </a:r>
            <a:r>
              <a:rPr lang="en-US" sz="1350" u="sng" dirty="0">
                <a:solidFill>
                  <a:prstClr val="black"/>
                </a:solidFill>
                <a:latin typeface="Arial"/>
                <a:ea typeface="+mn-ea"/>
                <a:hlinkClick r:id="rId2"/>
              </a:rPr>
              <a:t>http://accessibility.psu.edu/microsoftoffice/powerpoint/</a:t>
            </a:r>
            <a:r>
              <a:rPr lang="en-US" sz="1350" dirty="0">
                <a:solidFill>
                  <a:prstClr val="black"/>
                </a:solidFill>
                <a:latin typeface="Arial"/>
                <a:ea typeface="+mn-ea"/>
              </a:rPr>
              <a:t>) </a:t>
            </a:r>
            <a:r>
              <a:rPr lang="en-US" dirty="0">
                <a:solidFill>
                  <a:prstClr val="black"/>
                </a:solidFill>
                <a:ea typeface="+mn-ea"/>
              </a:rPr>
              <a:t>Reorder as appropriate so the slide layout’s </a:t>
            </a:r>
            <a:r>
              <a:rPr lang="en-US" b="1" dirty="0">
                <a:solidFill>
                  <a:prstClr val="black"/>
                </a:solidFill>
                <a:ea typeface="+mn-ea"/>
              </a:rPr>
              <a:t>TITLE is read first</a:t>
            </a:r>
            <a:r>
              <a:rPr lang="en-US" dirty="0">
                <a:solidFill>
                  <a:prstClr val="black"/>
                </a:solidFill>
                <a:ea typeface="+mn-ea"/>
              </a:rPr>
              <a:t>.</a:t>
            </a:r>
          </a:p>
          <a:p>
            <a:pPr marL="214313" indent="-214313">
              <a:buFont typeface="Arial" panose="020B0604020202020204" pitchFamily="34" charset="0"/>
              <a:buChar char="•"/>
            </a:pPr>
            <a:r>
              <a:rPr lang="en-US" b="1" dirty="0">
                <a:solidFill>
                  <a:prstClr val="black"/>
                </a:solidFill>
                <a:ea typeface="+mn-ea"/>
              </a:rPr>
              <a:t>SAVE</a:t>
            </a:r>
            <a:r>
              <a:rPr lang="en-US" dirty="0">
                <a:solidFill>
                  <a:prstClr val="black"/>
                </a:solidFill>
                <a:ea typeface="+mn-ea"/>
              </a:rPr>
              <a:t> your presentation.</a:t>
            </a:r>
          </a:p>
          <a:p>
            <a:pPr marL="214313" indent="-214313">
              <a:buFont typeface="Arial" panose="020B0604020202020204" pitchFamily="34" charset="0"/>
              <a:buChar char="•"/>
            </a:pPr>
            <a:r>
              <a:rPr lang="en-US" b="1" dirty="0">
                <a:solidFill>
                  <a:prstClr val="black"/>
                </a:solidFill>
                <a:ea typeface="+mn-ea"/>
              </a:rPr>
              <a:t>Close the Master View </a:t>
            </a:r>
            <a:r>
              <a:rPr lang="en-US" dirty="0">
                <a:solidFill>
                  <a:prstClr val="black"/>
                </a:solidFill>
                <a:ea typeface="+mn-ea"/>
              </a:rPr>
              <a:t>and return to your normal editing (design) view.</a:t>
            </a:r>
          </a:p>
          <a:p>
            <a:pPr marL="214313" indent="-214313">
              <a:buFont typeface="Arial" panose="020B0604020202020204" pitchFamily="34" charset="0"/>
              <a:buChar char="•"/>
            </a:pPr>
            <a:r>
              <a:rPr lang="en-US" b="1" dirty="0">
                <a:solidFill>
                  <a:prstClr val="black"/>
                </a:solidFill>
                <a:ea typeface="+mn-ea"/>
              </a:rPr>
              <a:t>Insert a new slide using </a:t>
            </a:r>
            <a:r>
              <a:rPr lang="en-US" b="1">
                <a:solidFill>
                  <a:prstClr val="black"/>
                </a:solidFill>
                <a:ea typeface="+mn-ea"/>
              </a:rPr>
              <a:t>your custom-named </a:t>
            </a:r>
            <a:r>
              <a:rPr lang="en-US" b="1" dirty="0">
                <a:solidFill>
                  <a:prstClr val="black"/>
                </a:solidFill>
                <a:ea typeface="+mn-ea"/>
              </a:rPr>
              <a:t>new layout </a:t>
            </a:r>
            <a:r>
              <a:rPr lang="en-US" dirty="0">
                <a:solidFill>
                  <a:prstClr val="black"/>
                </a:solidFill>
                <a:ea typeface="+mn-ea"/>
              </a:rPr>
              <a:t>or apply the new layout to an existing slide.</a:t>
            </a:r>
          </a:p>
        </p:txBody>
      </p:sp>
    </p:spTree>
    <p:extLst>
      <p:ext uri="{BB962C8B-B14F-4D97-AF65-F5344CB8AC3E}">
        <p14:creationId xmlns:p14="http://schemas.microsoft.com/office/powerpoint/2010/main" val="330072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34319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10922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947336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754230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0105835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621417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000878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874309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ea typeface="+mn-ea"/>
              </a:rPr>
              <a:pPr/>
              <a:t>‹#›</a:t>
            </a:fld>
            <a:endParaRPr lang="en-US" dirty="0">
              <a:ea typeface="+mn-ea"/>
            </a:endParaRPr>
          </a:p>
        </p:txBody>
      </p:sp>
    </p:spTree>
    <p:extLst>
      <p:ext uri="{BB962C8B-B14F-4D97-AF65-F5344CB8AC3E}">
        <p14:creationId xmlns:p14="http://schemas.microsoft.com/office/powerpoint/2010/main" val="3605401274"/>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ap.edu/"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ap.edu/read/5595/chapter/1"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History of Health Information Technology in the U.S.</a:t>
            </a:r>
          </a:p>
        </p:txBody>
      </p:sp>
      <p:sp>
        <p:nvSpPr>
          <p:cNvPr id="6147" name="Text Placeholder 2"/>
          <p:cNvSpPr>
            <a:spLocks noGrp="1"/>
          </p:cNvSpPr>
          <p:nvPr>
            <p:ph type="body" sz="half" idx="2"/>
          </p:nvPr>
        </p:nvSpPr>
        <p:spPr>
          <a:xfrm>
            <a:off x="533400" y="3517900"/>
            <a:ext cx="8001000" cy="762000"/>
          </a:xfrm>
        </p:spPr>
        <p:txBody>
          <a:bodyPr/>
          <a:lstStyle/>
          <a:p>
            <a:r>
              <a:rPr lang="en-US" altLang="en-US" dirty="0" smtClean="0"/>
              <a:t>History of Privacy and Security Legislation</a:t>
            </a:r>
          </a:p>
        </p:txBody>
      </p:sp>
      <p:sp>
        <p:nvSpPr>
          <p:cNvPr id="6148" name="Text Placeholder 3"/>
          <p:cNvSpPr>
            <a:spLocks noGrp="1"/>
          </p:cNvSpPr>
          <p:nvPr>
            <p:ph type="body" sz="quarter" idx="11"/>
          </p:nvPr>
        </p:nvSpPr>
        <p:spPr/>
        <p:txBody>
          <a:bodyPr/>
          <a:lstStyle/>
          <a:p>
            <a:r>
              <a:rPr lang="en-US" altLang="en-US" smtClean="0"/>
              <a:t>Lecture b – Best Practices for Information Security</a:t>
            </a:r>
          </a:p>
        </p:txBody>
      </p:sp>
      <p:sp>
        <p:nvSpPr>
          <p:cNvPr id="6149" name="Text Placeholder 4"/>
          <p:cNvSpPr>
            <a:spLocks noGrp="1"/>
          </p:cNvSpPr>
          <p:nvPr>
            <p:ph type="body" sz="quarter" idx="12"/>
          </p:nvPr>
        </p:nvSpPr>
        <p:spPr/>
        <p:txBody>
          <a:bodyPr anchor="b"/>
          <a:lstStyle/>
          <a:p>
            <a:r>
              <a:rPr lang="en-US" dirty="0"/>
              <a:t>This material (Comp </a:t>
            </a:r>
            <a:r>
              <a:rPr lang="en-US" dirty="0" smtClean="0"/>
              <a:t>5 </a:t>
            </a:r>
            <a:r>
              <a:rPr lang="en-US" dirty="0"/>
              <a:t>Unit </a:t>
            </a:r>
            <a:r>
              <a:rPr lang="en-US" dirty="0" smtClean="0"/>
              <a:t>10)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Security Policies</a:t>
            </a:r>
          </a:p>
        </p:txBody>
      </p:sp>
      <p:sp>
        <p:nvSpPr>
          <p:cNvPr id="21507" name="Rectangle 3"/>
          <p:cNvSpPr>
            <a:spLocks noGrp="1" noChangeArrowheads="1"/>
          </p:cNvSpPr>
          <p:nvPr>
            <p:ph sz="quarter" idx="14"/>
          </p:nvPr>
        </p:nvSpPr>
        <p:spPr/>
        <p:txBody>
          <a:bodyPr/>
          <a:lstStyle/>
          <a:p>
            <a:r>
              <a:rPr lang="en-US" altLang="en-US" dirty="0" smtClean="0"/>
              <a:t>Explicit security policies</a:t>
            </a:r>
          </a:p>
          <a:p>
            <a:pPr lvl="1"/>
            <a:r>
              <a:rPr lang="en-US" altLang="en-US" dirty="0" smtClean="0"/>
              <a:t>Security Committees</a:t>
            </a:r>
          </a:p>
          <a:p>
            <a:pPr lvl="1"/>
            <a:r>
              <a:rPr lang="en-US" altLang="en-US" dirty="0" smtClean="0"/>
              <a:t>Information Security Officer</a:t>
            </a:r>
          </a:p>
          <a:p>
            <a:r>
              <a:rPr lang="en-US" altLang="en-US" dirty="0" smtClean="0"/>
              <a:t>Education and Training</a:t>
            </a:r>
          </a:p>
          <a:p>
            <a:r>
              <a:rPr lang="en-US" altLang="en-US" dirty="0" smtClean="0"/>
              <a:t>Sanctions</a:t>
            </a:r>
          </a:p>
        </p:txBody>
      </p:sp>
      <p:sp>
        <p:nvSpPr>
          <p:cNvPr id="2048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60F3AC8-55BC-4C11-87C3-3E92CF54E085}" type="slidenum">
              <a:rPr lang="en-US" altLang="en-US" smtClean="0"/>
              <a:pPr/>
              <a:t>10</a:t>
            </a:fld>
            <a:endParaRPr lang="en-US" altLang="en-US"/>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200" dirty="0" smtClean="0"/>
              <a:t>History of Privacy and Security Legislation Summary – Lecture b</a:t>
            </a:r>
          </a:p>
        </p:txBody>
      </p:sp>
      <p:sp>
        <p:nvSpPr>
          <p:cNvPr id="22531" name="Content Placeholder 2"/>
          <p:cNvSpPr>
            <a:spLocks noGrp="1"/>
          </p:cNvSpPr>
          <p:nvPr>
            <p:ph sz="quarter" idx="14"/>
          </p:nvPr>
        </p:nvSpPr>
        <p:spPr/>
        <p:txBody>
          <a:bodyPr/>
          <a:lstStyle/>
          <a:p>
            <a:r>
              <a:rPr lang="en-US" altLang="en-US" dirty="0" smtClean="0"/>
              <a:t>“For the Record” recommendations</a:t>
            </a:r>
          </a:p>
          <a:p>
            <a:pPr lvl="1"/>
            <a:r>
              <a:rPr lang="en-US" altLang="en-US" dirty="0" smtClean="0"/>
              <a:t>Administrative, technical, physical security </a:t>
            </a:r>
          </a:p>
          <a:p>
            <a:pPr lvl="1"/>
            <a:r>
              <a:rPr lang="en-US" altLang="en-US" dirty="0" smtClean="0"/>
              <a:t>Incorporated in HIPAA Security Rule</a:t>
            </a:r>
          </a:p>
          <a:p>
            <a:pPr lvl="1"/>
            <a:r>
              <a:rPr lang="en-US" altLang="en-US" dirty="0" smtClean="0"/>
              <a:t>Best  practices, but challenging to implement</a:t>
            </a:r>
          </a:p>
        </p:txBody>
      </p:sp>
      <p:sp>
        <p:nvSpPr>
          <p:cNvPr id="2150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9FB2B20-BC7D-43D0-A8B4-41019F2F7B6A}" type="slidenum">
              <a:rPr lang="en-US" altLang="en-US" smtClean="0"/>
              <a:pPr/>
              <a:t>11</a:t>
            </a:fld>
            <a:endParaRPr lang="en-US" alt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200" dirty="0" smtClean="0"/>
              <a:t>History of Privacy and Security Legislation</a:t>
            </a:r>
            <a:br>
              <a:rPr lang="en-US" sz="3200" dirty="0" smtClean="0"/>
            </a:br>
            <a:r>
              <a:rPr lang="en-US" sz="3200" dirty="0" smtClean="0"/>
              <a:t>References – Lecture b</a:t>
            </a:r>
          </a:p>
        </p:txBody>
      </p:sp>
      <p:sp>
        <p:nvSpPr>
          <p:cNvPr id="23558" name="Text Placeholder 5"/>
          <p:cNvSpPr>
            <a:spLocks noGrp="1"/>
          </p:cNvSpPr>
          <p:nvPr>
            <p:ph type="body" sz="quarter" idx="16"/>
          </p:nvPr>
        </p:nvSpPr>
        <p:spPr/>
        <p:txBody>
          <a:bodyPr/>
          <a:lstStyle/>
          <a:p>
            <a:r>
              <a:rPr lang="en-US" altLang="en-US" dirty="0" smtClean="0"/>
              <a:t>References</a:t>
            </a:r>
          </a:p>
          <a:p>
            <a:pPr lvl="1"/>
            <a:r>
              <a:rPr lang="en-US" altLang="en-US" dirty="0" smtClean="0"/>
              <a:t>Committee on Maintaining Privacy and Security in Health Care Applications of the National Information Infrastructure, Commission on Physical Sciences, Mathematics, and Applications, National Research Council. For the record: protecting electronic health information [Internet].  Washington (DC): National Academy Press; 1997. Available from:  </a:t>
            </a:r>
            <a:r>
              <a:rPr lang="en-US" altLang="en-US" dirty="0" smtClean="0">
                <a:hlinkClick r:id="rId3" tooltip="National Academies Press"/>
              </a:rPr>
              <a:t>www.nap.edu</a:t>
            </a:r>
            <a:endParaRPr lang="en-US" altLang="en-US" dirty="0" smtClean="0"/>
          </a:p>
        </p:txBody>
      </p:sp>
      <p:sp>
        <p:nvSpPr>
          <p:cNvPr id="22531"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89E701-DC64-4565-88CF-B2F8B1E4AFF8}" type="slidenum">
              <a:rPr lang="en-US" altLang="en-US" smtClean="0"/>
              <a:pPr/>
              <a:t>12</a:t>
            </a:fld>
            <a:endParaRPr lang="en-US" alt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smtClean="0"/>
              <a:t>History of Privacy and Security Legislation Lecture 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1305561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200" dirty="0" smtClean="0"/>
              <a:t>History of Privacy and Security Legislation Learning Objectives</a:t>
            </a:r>
          </a:p>
        </p:txBody>
      </p:sp>
      <p:sp>
        <p:nvSpPr>
          <p:cNvPr id="7171" name="Content Placeholder 2"/>
          <p:cNvSpPr>
            <a:spLocks noGrp="1"/>
          </p:cNvSpPr>
          <p:nvPr>
            <p:ph sz="quarter" idx="14"/>
          </p:nvPr>
        </p:nvSpPr>
        <p:spPr/>
        <p:txBody>
          <a:bodyPr/>
          <a:lstStyle/>
          <a:p>
            <a:r>
              <a:rPr lang="en-US" altLang="en-US" dirty="0" smtClean="0"/>
              <a:t>Describe security recommendations in the 1997 report entitled “For the Record”</a:t>
            </a:r>
          </a:p>
        </p:txBody>
      </p:sp>
      <p:sp>
        <p:nvSpPr>
          <p:cNvPr id="614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E4F81A5-C34A-4F4F-9900-061FAF1F73AD}" type="slidenum">
              <a:rPr lang="en-US" altLang="en-US" smtClean="0"/>
              <a:pPr/>
              <a:t>2</a:t>
            </a:fld>
            <a:endParaRPr lang="en-US"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1026"/>
          <p:cNvSpPr>
            <a:spLocks noGrp="1" noChangeArrowheads="1"/>
          </p:cNvSpPr>
          <p:nvPr>
            <p:ph type="title"/>
          </p:nvPr>
        </p:nvSpPr>
        <p:spPr/>
        <p:txBody>
          <a:bodyPr/>
          <a:lstStyle/>
          <a:p>
            <a:r>
              <a:rPr lang="en-US" dirty="0" smtClean="0"/>
              <a:t>National Research Council (NRC)</a:t>
            </a:r>
            <a:br>
              <a:rPr lang="en-US" dirty="0" smtClean="0"/>
            </a:br>
            <a:r>
              <a:rPr lang="en-US" dirty="0" smtClean="0"/>
              <a:t>Recommended Security Practices</a:t>
            </a:r>
          </a:p>
        </p:txBody>
      </p:sp>
      <p:sp>
        <p:nvSpPr>
          <p:cNvPr id="402435" name="Rectangle 1027"/>
          <p:cNvSpPr>
            <a:spLocks noGrp="1" noChangeArrowheads="1"/>
          </p:cNvSpPr>
          <p:nvPr>
            <p:ph sz="quarter" idx="14"/>
          </p:nvPr>
        </p:nvSpPr>
        <p:spPr>
          <a:xfrm>
            <a:off x="457200" y="1600200"/>
            <a:ext cx="8229600" cy="4678680"/>
          </a:xfrm>
        </p:spPr>
        <p:txBody>
          <a:bodyPr/>
          <a:lstStyle/>
          <a:p>
            <a:r>
              <a:rPr lang="en-US" dirty="0" smtClean="0"/>
              <a:t>1995 committee convened</a:t>
            </a:r>
          </a:p>
          <a:p>
            <a:pPr lvl="1"/>
            <a:r>
              <a:rPr lang="en-US" sz="2400" dirty="0" smtClean="0"/>
              <a:t>Committee on Maintaining Privacy and Security in Health Care Applications of the National Information Infrastructure, Commission on Physical Sciences, Mathematics, and Applications, National Research Council</a:t>
            </a:r>
          </a:p>
          <a:p>
            <a:r>
              <a:rPr lang="en-US" dirty="0" smtClean="0"/>
              <a:t>1997 book published</a:t>
            </a:r>
          </a:p>
          <a:p>
            <a:pPr lvl="1"/>
            <a:r>
              <a:rPr lang="en-US" sz="2400" dirty="0" smtClean="0"/>
              <a:t>For the Record: Protecting Electronic Health Information</a:t>
            </a:r>
          </a:p>
          <a:p>
            <a:r>
              <a:rPr lang="en-US" dirty="0" smtClean="0"/>
              <a:t> Free online readable version available from:</a:t>
            </a:r>
          </a:p>
          <a:p>
            <a:pPr lvl="1"/>
            <a:r>
              <a:rPr lang="en-US" sz="2400" dirty="0" smtClean="0">
                <a:hlinkClick r:id="rId3" tooltip="For the Record Protecting Electronic Health Information"/>
              </a:rPr>
              <a:t>https://www.nap.edu/read/5595/chapter/1</a:t>
            </a:r>
            <a:r>
              <a:rPr lang="en-US" sz="2400" dirty="0" smtClean="0"/>
              <a:t> </a:t>
            </a:r>
            <a:endParaRPr lang="en-US" sz="2400" dirty="0" smtClean="0"/>
          </a:p>
        </p:txBody>
      </p:sp>
      <p:sp>
        <p:nvSpPr>
          <p:cNvPr id="2" name="Text Placeholder 1"/>
          <p:cNvSpPr>
            <a:spLocks noGrp="1"/>
          </p:cNvSpPr>
          <p:nvPr>
            <p:ph type="body" sz="quarter" idx="32"/>
          </p:nvPr>
        </p:nvSpPr>
        <p:spPr/>
        <p:txBody>
          <a:bodyPr/>
          <a:lstStyle/>
          <a:p>
            <a:r>
              <a:rPr lang="en-US" smtClean="0"/>
              <a:t>Source:	(National Research Council, 1997)</a:t>
            </a:r>
            <a:endParaRPr lang="en-US" dirty="0"/>
          </a:p>
        </p:txBody>
      </p:sp>
      <p:sp>
        <p:nvSpPr>
          <p:cNvPr id="71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59CF10D-6A7D-408F-8BA2-A0E0B320201A}" type="slidenum">
              <a:rPr lang="en-US" altLang="en-US" smtClean="0"/>
              <a:pPr/>
              <a:t>3</a:t>
            </a:fld>
            <a:endParaRPr lang="en-US" altLang="en-US"/>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NRC Recommended Practices</a:t>
            </a:r>
          </a:p>
        </p:txBody>
      </p:sp>
      <p:sp>
        <p:nvSpPr>
          <p:cNvPr id="9219" name="Content Placeholder 6"/>
          <p:cNvSpPr>
            <a:spLocks noGrp="1"/>
          </p:cNvSpPr>
          <p:nvPr>
            <p:ph sz="quarter" idx="14"/>
          </p:nvPr>
        </p:nvSpPr>
        <p:spPr/>
        <p:txBody>
          <a:bodyPr/>
          <a:lstStyle/>
          <a:p>
            <a:r>
              <a:rPr lang="en-US" altLang="en-US" dirty="0" smtClean="0"/>
              <a:t>Individual authentication of users</a:t>
            </a:r>
          </a:p>
          <a:p>
            <a:pPr lvl="1"/>
            <a:r>
              <a:rPr lang="en-US" altLang="en-US" dirty="0" smtClean="0"/>
              <a:t>Strong authentication</a:t>
            </a:r>
          </a:p>
          <a:p>
            <a:pPr lvl="1"/>
            <a:r>
              <a:rPr lang="en-US" altLang="en-US" dirty="0" smtClean="0"/>
              <a:t>Enterprise-wide authentication</a:t>
            </a:r>
          </a:p>
        </p:txBody>
      </p:sp>
      <p:sp>
        <p:nvSpPr>
          <p:cNvPr id="819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80796EE-DD3C-4391-B424-6B3CBF9419BC}" type="slidenum">
              <a:rPr lang="en-US" altLang="en-US" smtClean="0"/>
              <a:pPr/>
              <a:t>4</a:t>
            </a:fld>
            <a:endParaRPr lang="en-US" altLang="en-US"/>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smtClean="0"/>
              <a:t>NRC Recommended Practices 2</a:t>
            </a:r>
          </a:p>
        </p:txBody>
      </p:sp>
      <p:sp>
        <p:nvSpPr>
          <p:cNvPr id="10243" name="Content Placeholder 6"/>
          <p:cNvSpPr>
            <a:spLocks noGrp="1"/>
          </p:cNvSpPr>
          <p:nvPr>
            <p:ph sz="quarter" idx="14"/>
          </p:nvPr>
        </p:nvSpPr>
        <p:spPr/>
        <p:txBody>
          <a:bodyPr/>
          <a:lstStyle/>
          <a:p>
            <a:r>
              <a:rPr lang="en-US" altLang="en-US" dirty="0" smtClean="0"/>
              <a:t>Access controls</a:t>
            </a:r>
          </a:p>
          <a:p>
            <a:pPr lvl="1"/>
            <a:r>
              <a:rPr lang="en-US" altLang="en-US" dirty="0" smtClean="0"/>
              <a:t>Access validation</a:t>
            </a:r>
          </a:p>
        </p:txBody>
      </p:sp>
      <p:sp>
        <p:nvSpPr>
          <p:cNvPr id="92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028812E-FA4A-4455-A7CB-D4CCDDECA6E2}" type="slidenum">
              <a:rPr lang="en-US" altLang="en-US" smtClean="0"/>
              <a:pPr/>
              <a:t>5</a:t>
            </a:fld>
            <a:endParaRPr lang="en-US" altLang="en-US"/>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NRC Recommended Practices 3</a:t>
            </a:r>
          </a:p>
        </p:txBody>
      </p:sp>
      <p:sp>
        <p:nvSpPr>
          <p:cNvPr id="11267" name="Rectangle 3"/>
          <p:cNvSpPr>
            <a:spLocks noGrp="1" noChangeArrowheads="1"/>
          </p:cNvSpPr>
          <p:nvPr>
            <p:ph sz="quarter" idx="14"/>
          </p:nvPr>
        </p:nvSpPr>
        <p:spPr/>
        <p:txBody>
          <a:bodyPr/>
          <a:lstStyle/>
          <a:p>
            <a:r>
              <a:rPr lang="en-US" altLang="en-US" dirty="0" smtClean="0"/>
              <a:t>Audit trails</a:t>
            </a:r>
          </a:p>
          <a:p>
            <a:pPr lvl="1"/>
            <a:r>
              <a:rPr lang="en-US" altLang="en-US" dirty="0" smtClean="0"/>
              <a:t>Inter-organizational audit trails</a:t>
            </a:r>
          </a:p>
          <a:p>
            <a:pPr lvl="1"/>
            <a:r>
              <a:rPr lang="en-US" altLang="en-US" dirty="0" smtClean="0"/>
              <a:t>Patient access to audit logs</a:t>
            </a:r>
          </a:p>
          <a:p>
            <a:pPr lvl="1"/>
            <a:r>
              <a:rPr lang="en-US" altLang="en-US" dirty="0" smtClean="0"/>
              <a:t>Improved authorization forms</a:t>
            </a:r>
          </a:p>
        </p:txBody>
      </p:sp>
      <p:sp>
        <p:nvSpPr>
          <p:cNvPr id="102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9E70563-2CB0-44B1-9D8B-59EDCC43D797}" type="slidenum">
              <a:rPr lang="en-US" altLang="en-US" smtClean="0"/>
              <a:pPr/>
              <a:t>6</a:t>
            </a:fld>
            <a:endParaRPr lang="en-US" altLang="en-US"/>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smtClean="0"/>
              <a:t>Security Practices </a:t>
            </a:r>
          </a:p>
        </p:txBody>
      </p:sp>
      <p:sp>
        <p:nvSpPr>
          <p:cNvPr id="13315" name="Rectangle 3"/>
          <p:cNvSpPr>
            <a:spLocks noGrp="1" noChangeArrowheads="1"/>
          </p:cNvSpPr>
          <p:nvPr>
            <p:ph sz="quarter" idx="14"/>
          </p:nvPr>
        </p:nvSpPr>
        <p:spPr/>
        <p:txBody>
          <a:bodyPr/>
          <a:lstStyle/>
          <a:p>
            <a:r>
              <a:rPr lang="en-US" altLang="en-US" dirty="0" smtClean="0"/>
              <a:t>Physical security and disaster recovery</a:t>
            </a:r>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1AB085-1AD9-46CC-8392-FEE20B07124D}" type="slidenum">
              <a:rPr lang="en-US" altLang="en-US" smtClean="0"/>
              <a:pPr/>
              <a:t>7</a:t>
            </a:fld>
            <a:endParaRPr lang="en-US" altLang="en-US"/>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smtClean="0"/>
              <a:t>Security Practices 2 </a:t>
            </a:r>
          </a:p>
        </p:txBody>
      </p:sp>
      <p:sp>
        <p:nvSpPr>
          <p:cNvPr id="15363" name="Rectangle 3"/>
          <p:cNvSpPr>
            <a:spLocks noGrp="1" noChangeArrowheads="1"/>
          </p:cNvSpPr>
          <p:nvPr>
            <p:ph sz="quarter" idx="14"/>
          </p:nvPr>
        </p:nvSpPr>
        <p:spPr/>
        <p:txBody>
          <a:bodyPr/>
          <a:lstStyle/>
          <a:p>
            <a:r>
              <a:rPr lang="en-US" altLang="en-US" dirty="0" smtClean="0"/>
              <a:t>Protection of remote access points</a:t>
            </a:r>
          </a:p>
          <a:p>
            <a:r>
              <a:rPr lang="en-US" altLang="en-US" dirty="0" smtClean="0"/>
              <a:t>Protection of external electronic communications</a:t>
            </a:r>
          </a:p>
        </p:txBody>
      </p:sp>
      <p:sp>
        <p:nvSpPr>
          <p:cNvPr id="1434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8B1C702-2D92-48AD-A86A-811E1C36F341}" type="slidenum">
              <a:rPr lang="en-US" altLang="en-US" smtClean="0"/>
              <a:pPr/>
              <a:t>8</a:t>
            </a:fld>
            <a:endParaRPr lang="en-US" altLang="en-US"/>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Security Practices 3</a:t>
            </a:r>
          </a:p>
        </p:txBody>
      </p:sp>
      <p:sp>
        <p:nvSpPr>
          <p:cNvPr id="18435" name="Rectangle 3"/>
          <p:cNvSpPr>
            <a:spLocks noGrp="1" noChangeArrowheads="1"/>
          </p:cNvSpPr>
          <p:nvPr>
            <p:ph sz="quarter" idx="14"/>
          </p:nvPr>
        </p:nvSpPr>
        <p:spPr/>
        <p:txBody>
          <a:bodyPr/>
          <a:lstStyle/>
          <a:p>
            <a:r>
              <a:rPr lang="en-US" altLang="en-US" dirty="0" smtClean="0"/>
              <a:t>Software discipline</a:t>
            </a:r>
          </a:p>
          <a:p>
            <a:r>
              <a:rPr lang="en-US" altLang="en-US" dirty="0" smtClean="0"/>
              <a:t>System assessment</a:t>
            </a:r>
          </a:p>
          <a:p>
            <a:r>
              <a:rPr lang="en-US" altLang="en-US" dirty="0" smtClean="0"/>
              <a:t>Electronic authentication of records</a:t>
            </a:r>
          </a:p>
        </p:txBody>
      </p:sp>
      <p:sp>
        <p:nvSpPr>
          <p:cNvPr id="1741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5C4FE9-4CFA-4431-86F5-E2AE248345D9}" type="slidenum">
              <a:rPr lang="en-US" altLang="en-US" smtClean="0"/>
              <a:pPr/>
              <a:t>9</a:t>
            </a:fld>
            <a:endParaRPr lang="en-US" altLang="en-US"/>
          </a:p>
        </p:txBody>
      </p:sp>
    </p:spTree>
  </p:cSld>
  <p:clrMapOvr>
    <a:masterClrMapping/>
  </p:clrMapOvr>
  <p:transition advClick="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5_unit10_lecture10b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5\comp5_unit10&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3 - &amp;quot;National Research Council (NRC)&amp;#x0D;&amp;#x0A;Recommended Security Practices&amp;quot;&quot;/&gt;&lt;property id=&quot;20307&quot; value=&quot;257&quot;/&gt;&lt;property id=&quot;20309&quot; value=&quot;-1&quot;/&gt;&lt;/object&gt;&lt;object type=&quot;3&quot; unique_id=&quot;10008&quot;&gt;&lt;property id=&quot;20148&quot; value=&quot;5&quot;/&gt;&lt;property id=&quot;20300&quot; value=&quot;Slide 4 - &amp;quot;NRC Recommended Practices&amp;quot;&quot;/&gt;&lt;property id=&quot;20307&quot; value=&quot;276&quot;/&gt;&lt;property id=&quot;20309&quot; value=&quot;-1&quot;/&gt;&lt;/object&gt;&lt;object type=&quot;3&quot; unique_id=&quot;10010&quot;&gt;&lt;property id=&quot;20148&quot; value=&quot;5&quot;/&gt;&lt;property id=&quot;20300&quot; value=&quot;Slide 7 - &amp;quot;Security Practices &amp;quot;&quot;/&gt;&lt;property id=&quot;20307&quot; value=&quot;262&quot;/&gt;&lt;property id=&quot;20309&quot; value=&quot;-1&quot;/&gt;&lt;/object&gt;&lt;object type=&quot;3&quot; unique_id=&quot;10012&quot;&gt;&lt;property id=&quot;20148&quot; value=&quot;5&quot;/&gt;&lt;property id=&quot;20300&quot; value=&quot;Slide 8 - &amp;quot;Security Practices 2 &amp;quot;&quot;/&gt;&lt;property id=&quot;20307&quot; value=&quot;264&quot;/&gt;&lt;property id=&quot;20309&quot; value=&quot;-1&quot;/&gt;&lt;/object&gt;&lt;object type=&quot;3&quot; unique_id=&quot;10015&quot;&gt;&lt;property id=&quot;20148&quot; value=&quot;5&quot;/&gt;&lt;property id=&quot;20300&quot; value=&quot;Slide 9 - &amp;quot;Security Practices 3&amp;quot;&quot;/&gt;&lt;property id=&quot;20307&quot; value=&quot;267&quot;/&gt;&lt;property id=&quot;20309&quot; value=&quot;-1&quot;/&gt;&lt;/object&gt;&lt;object type=&quot;3&quot; unique_id=&quot;10018&quot;&gt;&lt;property id=&quot;20148&quot; value=&quot;5&quot;/&gt;&lt;property id=&quot;20300&quot; value=&quot;Slide 10 - &amp;quot;Security Policies&amp;quot;&quot;/&gt;&lt;property id=&quot;20307&quot; value=&quot;270&quot;/&gt;&lt;property id=&quot;20309&quot; value=&quot;-1&quot;/&gt;&lt;/object&gt;&lt;object type=&quot;3&quot; unique_id=&quot;10020&quot;&gt;&lt;property id=&quot;20148&quot; value=&quot;5&quot;/&gt;&lt;property id=&quot;20300&quot; value=&quot;Slide 5 - &amp;quot;NRC Recommended Practices 2&amp;quot;&quot;/&gt;&lt;property id=&quot;20307&quot; value=&quot;278&quot;/&gt;&lt;property id=&quot;20309&quot; value=&quot;-1&quot;/&gt;&lt;/object&gt;&lt;object type=&quot;3&quot; unique_id=&quot;10021&quot;&gt;&lt;property id=&quot;20148&quot; value=&quot;5&quot;/&gt;&lt;property id=&quot;20300&quot; value=&quot;Slide 6 - &amp;quot;NRC Recommended Practices 3&amp;quot;&quot;/&gt;&lt;property id=&quot;20307&quot; value=&quot;279&quot;/&gt;&lt;property id=&quot;20309&quot; value=&quot;-1&quot;/&gt;&lt;/object&gt;&lt;object type=&quot;3&quot; unique_id=&quot;14504&quot;&gt;&lt;property id=&quot;20148&quot; value=&quot;5&quot;/&gt;&lt;property id=&quot;20300&quot; value=&quot;Slide 1 - &amp;quot;History of Health Information Technology in the U.S.&amp;quot;&quot;/&gt;&lt;property id=&quot;20307&quot; value=&quot;282&quot;/&gt;&lt;property id=&quot;20309&quot; value=&quot;-1&quot;/&gt;&lt;/object&gt;&lt;object type=&quot;3&quot; unique_id=&quot;14505&quot;&gt;&lt;property id=&quot;20148&quot; value=&quot;5&quot;/&gt;&lt;property id=&quot;20300&quot; value=&quot;Slide 2 - &amp;quot;History of Privacy and Security Legislation Learning Objectives&amp;quot;&quot;/&gt;&lt;property id=&quot;20307&quot; value=&quot;280&quot;/&gt;&lt;property id=&quot;20309&quot; value=&quot;-1&quot;/&gt;&lt;/object&gt;&lt;object type=&quot;3&quot; unique_id=&quot;14506&quot;&gt;&lt;property id=&quot;20148&quot; value=&quot;5&quot;/&gt;&lt;property id=&quot;20300&quot; value=&quot;Slide 11 - &amp;quot;History of Privacy and Security Legislation Summary – Lecture b&amp;quot;&quot;/&gt;&lt;property id=&quot;20307&quot; value=&quot;281&quot;/&gt;&lt;property id=&quot;20309&quot; value=&quot;-1&quot;/&gt;&lt;/object&gt;&lt;object type=&quot;3&quot; unique_id=&quot;14507&quot;&gt;&lt;property id=&quot;20148&quot; value=&quot;5&quot;/&gt;&lt;property id=&quot;20300&quot; value=&quot;Slide 12 - &amp;quot;History of Privacy and Security Legislation&amp;#x0D;&amp;#x0A;References – Lecture b&amp;quot;&quot;/&gt;&lt;property id=&quot;20307&quot; value=&quot;287&quot;/&gt;&lt;property id=&quot;20309&quot; value=&quot;-1&quot;/&gt;&lt;/object&gt;&lt;object type=&quot;3&quot; unique_id=&quot;14512&quot;&gt;&lt;property id=&quot;20148&quot; value=&quot;5&quot;/&gt;&lt;property id=&quot;20300&quot; value=&quot;Slide 13 - &amp;quot;History of Health IT in the U.S.&amp;#x0D;&amp;#x0A;History of Privacy and Security Legislation Lecture b&amp;quot;&quot;/&gt;&lt;property id=&quot;20307&quot; value=&quot;288&quot;/&gt;&lt;/object&gt;&lt;/object&gt;&lt;object type=&quot;10&quot; unique_id=&quot;10663&quot;&gt;&lt;object type=&quot;11&quot; unique_id=&quot;10664&quot;&gt;&lt;property id=&quot;20180&quot; value=&quot;1&quot;/&gt;&lt;property id=&quot;20181&quot; value=&quot;1&quot;/&gt;&lt;property id=&quot;20182&quot; value=&quot;0&quot;/&gt;&lt;property id=&quot;20183&quot; value=&quot;1&quot;/&gt;&lt;/object&gt;&lt;object type=&quot;12&quot; unique_id=&quot;10666&quot;&gt;&lt;/object&gt;&lt;/object&gt;&lt;object type=&quot;4&quot; unique_id=&quot;10665&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I checked this PPT and there are no images. Perhaps they are removed?</Comp_x0020_Leader_x0020_Notes>
    <Component xmlns="26839647-32cc-4e8d-ac64-5cb1d6f9c044">Component 5</Component>
    <Location xmlns="26839647-32cc-4e8d-ac64-5cb1d6f9c044">Upload</Location>
    <File_x0020_Type0 xmlns="26839647-32cc-4e8d-ac64-5cb1d6f9c044">Slides</File_x0020_Type0>
    <Stattus xmlns="26839647-32cc-4e8d-ac64-5cb1d6f9c044">Final</Stat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37595EED-8BB8-4DBB-9BE6-0E55FC4A2F9E}">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26839647-32cc-4e8d-ac64-5cb1d6f9c044"/>
    <ds:schemaRef ds:uri="http://schemas.microsoft.com/office/2006/metadata/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9C69350B-ED8F-4ECB-A5A8-F5CCACF971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05C7655-7756-414C-82F0-89B1AC597015}">
  <ds:schemaRefs>
    <ds:schemaRef ds:uri="http://schemas.microsoft.com/sharepoint/v3/contenttype/forms"/>
  </ds:schemaRefs>
</ds:datastoreItem>
</file>

<file path=customXml/itemProps4.xml><?xml version="1.0" encoding="utf-8"?>
<ds:datastoreItem xmlns:ds="http://schemas.openxmlformats.org/officeDocument/2006/customXml" ds:itemID="{B900AB88-7ED8-4DFD-9B99-3179BAB8DC57}">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1605</TotalTime>
  <Words>1856</Words>
  <Application>Microsoft Office PowerPoint</Application>
  <PresentationFormat>On-screen Show (4:3)</PresentationFormat>
  <Paragraphs>111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ONC-Template-FINAL DRAFT</vt:lpstr>
      <vt:lpstr>History of Health Information Technology in the U.S.</vt:lpstr>
      <vt:lpstr>History of Privacy and Security Legislation Learning Objectives</vt:lpstr>
      <vt:lpstr>National Research Council (NRC) Recommended Security Practices</vt:lpstr>
      <vt:lpstr>NRC Recommended Practices</vt:lpstr>
      <vt:lpstr>NRC Recommended Practices 2</vt:lpstr>
      <vt:lpstr>NRC Recommended Practices 3</vt:lpstr>
      <vt:lpstr>Security Practices </vt:lpstr>
      <vt:lpstr>Security Practices 2 </vt:lpstr>
      <vt:lpstr>Security Practices 3</vt:lpstr>
      <vt:lpstr>Security Policies</vt:lpstr>
      <vt:lpstr>History of Privacy and Security Legislation Summary – Lecture b</vt:lpstr>
      <vt:lpstr>History of Privacy and Security Legislation References – Lecture b</vt:lpstr>
      <vt:lpstr>History of Health IT in the U.S. History of Privacy and Security Legislation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5, Unit 10 lecture b</dc:title>
  <dc:subject>History of Health Information Technology in the U.S.</dc:subject>
  <dc:creator>U.S. Department of Health and Human Services Office of the National Coordinator for Health Information Technology</dc:creator>
  <cp:lastModifiedBy>admin</cp:lastModifiedBy>
  <cp:revision>179</cp:revision>
  <dcterms:created xsi:type="dcterms:W3CDTF">2010-08-21T02:01:18Z</dcterms:created>
  <dcterms:modified xsi:type="dcterms:W3CDTF">2017-06-26T14:04:00Z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