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4" r:id="rId5"/>
  </p:sldMasterIdLst>
  <p:notesMasterIdLst>
    <p:notesMasterId r:id="rId31"/>
  </p:notesMasterIdLst>
  <p:handoutMasterIdLst>
    <p:handoutMasterId r:id="rId32"/>
  </p:handoutMasterIdLst>
  <p:sldIdLst>
    <p:sldId id="293" r:id="rId6"/>
    <p:sldId id="281"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82" r:id="rId23"/>
    <p:sldId id="294" r:id="rId24"/>
    <p:sldId id="283" r:id="rId25"/>
    <p:sldId id="285" r:id="rId26"/>
    <p:sldId id="277" r:id="rId27"/>
    <p:sldId id="287" r:id="rId28"/>
    <p:sldId id="292" r:id="rId29"/>
    <p:sldId id="295" r:id="rId30"/>
  </p:sldIdLst>
  <p:sldSz cx="9144000" cy="6858000" type="screen4x3"/>
  <p:notesSz cx="7315200" cy="9601200"/>
  <p:custDataLst>
    <p:tags r:id="rId33"/>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88721" autoAdjust="0"/>
  </p:normalViewPr>
  <p:slideViewPr>
    <p:cSldViewPr showGuides="1">
      <p:cViewPr>
        <p:scale>
          <a:sx n="75" d="100"/>
          <a:sy n="75" d="100"/>
        </p:scale>
        <p:origin x="139" y="773"/>
      </p:cViewPr>
      <p:guideLst>
        <p:guide orient="horz" pos="2160"/>
        <p:guide pos="2880"/>
      </p:guideLst>
    </p:cSldViewPr>
  </p:slideViewPr>
  <p:outlineViewPr>
    <p:cViewPr>
      <p:scale>
        <a:sx n="33" d="100"/>
        <a:sy n="33" d="100"/>
      </p:scale>
      <p:origin x="0" y="-2174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2436" y="194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ea typeface="ＭＳ Ｐゴシック" charset="-128"/>
                <a:cs typeface="+mn-cs"/>
              </a:defRPr>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ea typeface="ＭＳ Ｐゴシック" charset="-128"/>
                <a:cs typeface="+mn-cs"/>
              </a:defRPr>
            </a:lvl1pPr>
          </a:lstStyle>
          <a:p>
            <a:pPr>
              <a:defRPr/>
            </a:pPr>
            <a:endParaRPr lang="en-US"/>
          </a:p>
        </p:txBody>
      </p:sp>
    </p:spTree>
    <p:extLst>
      <p:ext uri="{BB962C8B-B14F-4D97-AF65-F5344CB8AC3E}">
        <p14:creationId xmlns:p14="http://schemas.microsoft.com/office/powerpoint/2010/main" val="1648476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ea typeface="ＭＳ Ｐゴシック" charset="-128"/>
                <a:cs typeface="+mn-cs"/>
              </a:defRPr>
            </a:lvl1pPr>
          </a:lstStyle>
          <a:p>
            <a:pPr>
              <a:defRPr/>
            </a:pPr>
            <a:fld id="{D1EB5ADB-3F5E-4ED3-BACB-975912DE6CFC}" type="datetime1">
              <a:rPr lang="en-US"/>
              <a:pPr>
                <a:defRPr/>
              </a:pPr>
              <a:t>6/26/2017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100">
                <a:latin typeface="Arial" charset="0"/>
                <a:ea typeface="ＭＳ Ｐゴシック" charset="-128"/>
                <a:cs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1FEDF3A0-F228-4537-9CAC-D016A675721E}" type="slidenum">
              <a:rPr lang="en-US" altLang="en-US"/>
              <a:pPr/>
              <a:t>‹#›</a:t>
            </a:fld>
            <a:endParaRPr lang="en-US" altLang="en-US"/>
          </a:p>
        </p:txBody>
      </p:sp>
    </p:spTree>
    <p:extLst>
      <p:ext uri="{BB962C8B-B14F-4D97-AF65-F5344CB8AC3E}">
        <p14:creationId xmlns:p14="http://schemas.microsoft.com/office/powerpoint/2010/main" val="1613494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Welcome to History of Health Information Technology in the US, History of Privacy and Security Legislation.  This is lecture A, Background of HIPAA (pronounced HIP-uh).  As we move to keeping more and more healthcare information in electronic form, the issue of ensuring the security of that information becomes critical.  This presentation will review key recommendations related to privacy and security of healthcare information. We begin this lecture with definitions of the key terms of privacy, confidentiality and security and move on to a discussion of the background for the HIPAA legislation and in particular the HIPAA Privacy and Security Rules.   Many of you have heard the term HIPAA and we will discuss what it means later in this presentation but although it has had a huge impact, please note that, the legislation has one P and Two A’s, unlike the hippo which has two P’s.</a:t>
            </a:r>
          </a:p>
          <a:p>
            <a:pPr eaLnBrk="1" hangingPunct="1">
              <a:spcBef>
                <a:spcPct val="0"/>
              </a:spcBef>
            </a:pPr>
            <a:endParaRPr lang="en-US" altLang="en-US" smtClean="0"/>
          </a:p>
          <a:p>
            <a:pPr eaLnBrk="1" hangingPunct="1">
              <a:spcBef>
                <a:spcPct val="0"/>
              </a:spcBef>
            </a:pPr>
            <a:endParaRPr lang="en-US" altLang="en-US" smtClean="0"/>
          </a:p>
        </p:txBody>
      </p:sp>
      <p:sp>
        <p:nvSpPr>
          <p:cNvPr id="3174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mtClean="0">
              <a:cs typeface="Arial" panose="020B0604020202020204" pitchFamily="34" charset="0"/>
            </a:endParaRPr>
          </a:p>
        </p:txBody>
      </p:sp>
      <p:sp>
        <p:nvSpPr>
          <p:cNvPr id="317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A58D059F-DDE8-45A0-8C04-D71DD805A561}" type="slidenum">
              <a:rPr lang="en-US" altLang="en-US"/>
              <a:pPr eaLnBrk="1" hangingPunct="1"/>
              <a:t>1</a:t>
            </a:fld>
            <a:endParaRPr lang="en-US" altLang="en-US"/>
          </a:p>
        </p:txBody>
      </p:sp>
    </p:spTree>
    <p:extLst>
      <p:ext uri="{BB962C8B-B14F-4D97-AF65-F5344CB8AC3E}">
        <p14:creationId xmlns:p14="http://schemas.microsoft.com/office/powerpoint/2010/main" val="1894226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You need to understand that prior to the implementation of the HIPAA Privacy Rule, there was no national law to protect your health information.  There were ethical guidelines and accreditation guidelines, and state laws, but no national law that applied to all healthcare information.</a:t>
            </a:r>
          </a:p>
          <a:p>
            <a:pPr eaLnBrk="1" hangingPunct="1">
              <a:spcBef>
                <a:spcPct val="0"/>
              </a:spcBef>
            </a:pPr>
            <a:endParaRPr lang="en-US" altLang="en-US" smtClean="0"/>
          </a:p>
          <a:p>
            <a:pPr eaLnBrk="1" hangingPunct="1">
              <a:spcBef>
                <a:spcPct val="0"/>
              </a:spcBef>
            </a:pPr>
            <a:r>
              <a:rPr lang="en-US" altLang="en-US" smtClean="0"/>
              <a:t>The Privacy Act of 1974 only protected information held in federal government entities. This law did not apply to state or local governments.</a:t>
            </a:r>
          </a:p>
          <a:p>
            <a:pPr eaLnBrk="1" hangingPunct="1">
              <a:spcBef>
                <a:spcPct val="0"/>
              </a:spcBef>
            </a:pPr>
            <a:endParaRPr lang="en-US" altLang="en-US" smtClean="0"/>
          </a:p>
          <a:p>
            <a:pPr eaLnBrk="1" hangingPunct="1">
              <a:spcBef>
                <a:spcPct val="0"/>
              </a:spcBef>
            </a:pPr>
            <a:r>
              <a:rPr lang="en-US" altLang="en-US" smtClean="0"/>
              <a:t>The Joint Commission has information management standards that relate to protection of confidential information, but not all healthcare entities are covered by the Joint Commission and accreditation is a voluntary activity, so the standards are not laws.</a:t>
            </a:r>
          </a:p>
          <a:p>
            <a:pPr eaLnBrk="1" hangingPunct="1">
              <a:spcBef>
                <a:spcPct val="0"/>
              </a:spcBef>
            </a:pPr>
            <a:endParaRPr lang="en-US" altLang="en-US" smtClean="0"/>
          </a:p>
          <a:p>
            <a:pPr eaLnBrk="1" hangingPunct="1">
              <a:spcBef>
                <a:spcPct val="0"/>
              </a:spcBef>
            </a:pPr>
            <a:r>
              <a:rPr lang="en-US" altLang="en-US" smtClean="0"/>
              <a:t>The states have individual laws and the collection of laws has been referred to as a “patchwork” because the differences in the laws were like a patchwork quilt with all different “squares,” or laws, for each state.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F8A15DE-9281-4344-8275-6F76D4E0D872}" type="slidenum">
              <a:rPr lang="en-US" altLang="en-US"/>
              <a:pPr eaLnBrk="1" hangingPunct="1"/>
              <a:t>10</a:t>
            </a:fld>
            <a:endParaRPr lang="en-US" altLang="en-US"/>
          </a:p>
        </p:txBody>
      </p:sp>
    </p:spTree>
    <p:extLst>
      <p:ext uri="{BB962C8B-B14F-4D97-AF65-F5344CB8AC3E}">
        <p14:creationId xmlns:p14="http://schemas.microsoft.com/office/powerpoint/2010/main" val="159074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For instance, prior to HIPAA being enacted at the national level, many states did not have a comprehensive set of laws for access and disclosure of health information.  They might have some condition-specific rules for sensitive conditions like cancer, sexually transmitted diseases or mental health information, but, like the quilt in the picture, there was little consistency across states.</a:t>
            </a:r>
          </a:p>
          <a:p>
            <a:pPr eaLnBrk="1" hangingPunct="1">
              <a:spcBef>
                <a:spcPct val="0"/>
              </a:spcBef>
            </a:pPr>
            <a:endParaRPr lang="en-US" altLang="en-US" smtClean="0"/>
          </a:p>
          <a:p>
            <a:pPr eaLnBrk="1" hangingPunct="1">
              <a:spcBef>
                <a:spcPct val="0"/>
              </a:spcBef>
            </a:pPr>
            <a:r>
              <a:rPr lang="en-US" altLang="en-US" smtClean="0"/>
              <a:t>So if we are talking about transmission of information across state lines, there really did need to be national standards.  As requested by Congress, in 1997 the Secretary of Health and Human Services outlined the principles by which such standards should be developed.</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1FC3212-E61C-460A-81EC-740F4D77A4CD}" type="slidenum">
              <a:rPr lang="en-US" altLang="en-US"/>
              <a:pPr eaLnBrk="1" hangingPunct="1"/>
              <a:t>11</a:t>
            </a:fld>
            <a:endParaRPr lang="en-US" altLang="en-US"/>
          </a:p>
        </p:txBody>
      </p:sp>
    </p:spTree>
    <p:extLst>
      <p:ext uri="{BB962C8B-B14F-4D97-AF65-F5344CB8AC3E}">
        <p14:creationId xmlns:p14="http://schemas.microsoft.com/office/powerpoint/2010/main" val="1925114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725613" y="719138"/>
            <a:ext cx="2713037" cy="2035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xfrm>
            <a:off x="158750" y="2990850"/>
            <a:ext cx="6997700" cy="661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Although the HIPAA Privacy and Security Rules that we know of today were not yet written, since this was 1997, the Secretary of Health and Human Services at the time, Donna Shalala (pronounced Sha-LAIL-la) outlined five principles that should guide the upcoming privacy legislation and that would underlie any government rules that might be written. The principles were Boundaries, Security, Consumer Control, Accountability, and Public Responsibility. Let me give you a brief overview of these principles.</a:t>
            </a:r>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9F228A3-9408-4832-B43E-A53FA0214A15}" type="slidenum">
              <a:rPr lang="en-US" altLang="en-US"/>
              <a:pPr eaLnBrk="1" hangingPunct="1"/>
              <a:t>12</a:t>
            </a:fld>
            <a:endParaRPr lang="en-US" altLang="en-US"/>
          </a:p>
        </p:txBody>
      </p:sp>
    </p:spTree>
    <p:extLst>
      <p:ext uri="{BB962C8B-B14F-4D97-AF65-F5344CB8AC3E}">
        <p14:creationId xmlns:p14="http://schemas.microsoft.com/office/powerpoint/2010/main" val="130764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725613" y="719138"/>
            <a:ext cx="2713037" cy="2035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xfrm>
            <a:off x="158750" y="2990850"/>
            <a:ext cx="6997700" cy="661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Boundaries means that there should be boundaries around the uses of personally identifiable health information provided as part of a person’s seeking healthcare.  Healthcare information should be disclosed and used for that purpose only.  It can be disclosed to insurers since that allows the healthcare to be paid for, but should not be disseminated to others for purposes not directly connected to a person’s receiving healthcare.  For instance, prior to HIPAA becoming operational there were lawsuits because some pharmacies had provided personal information about patients to pharmaceutical companies who used the information for advertising directly to the patients.</a:t>
            </a:r>
          </a:p>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C5F3A3F-68F3-47E1-94DC-745276FDDB38}" type="slidenum">
              <a:rPr lang="en-US" altLang="en-US"/>
              <a:pPr eaLnBrk="1" hangingPunct="1"/>
              <a:t>13</a:t>
            </a:fld>
            <a:endParaRPr lang="en-US" altLang="en-US"/>
          </a:p>
        </p:txBody>
      </p:sp>
    </p:spTree>
    <p:extLst>
      <p:ext uri="{BB962C8B-B14F-4D97-AF65-F5344CB8AC3E}">
        <p14:creationId xmlns:p14="http://schemas.microsoft.com/office/powerpoint/2010/main" val="3453744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725613" y="719138"/>
            <a:ext cx="2713037" cy="2035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158750" y="2990850"/>
            <a:ext cx="6997700" cy="661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security principle requires that protected health information be safeguarded. This principle is now embodied in the HIPAA Security Rule that has detailed standards for protecting the confidentiality, integrity, and availability of information.</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A1FEA33-7C7D-417F-9A0E-7DDF15E85896}" type="slidenum">
              <a:rPr lang="en-US" altLang="en-US"/>
              <a:pPr eaLnBrk="1" hangingPunct="1"/>
              <a:t>14</a:t>
            </a:fld>
            <a:endParaRPr lang="en-US" altLang="en-US"/>
          </a:p>
        </p:txBody>
      </p:sp>
    </p:spTree>
    <p:extLst>
      <p:ext uri="{BB962C8B-B14F-4D97-AF65-F5344CB8AC3E}">
        <p14:creationId xmlns:p14="http://schemas.microsoft.com/office/powerpoint/2010/main" val="271642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725613" y="719138"/>
            <a:ext cx="2713037" cy="2035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xfrm>
            <a:off x="158750" y="2990850"/>
            <a:ext cx="6997700" cy="661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Consumer control means that individuals should be able to know what is in their medical records, should be able to obtain copies of them, and should be able to correct errors if they discover them.</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3DF0CAF-E761-4396-8E25-FAC869CFCF18}" type="slidenum">
              <a:rPr lang="en-US" altLang="en-US"/>
              <a:pPr eaLnBrk="1" hangingPunct="1"/>
              <a:t>15</a:t>
            </a:fld>
            <a:endParaRPr lang="en-US" altLang="en-US"/>
          </a:p>
        </p:txBody>
      </p:sp>
    </p:spTree>
    <p:extLst>
      <p:ext uri="{BB962C8B-B14F-4D97-AF65-F5344CB8AC3E}">
        <p14:creationId xmlns:p14="http://schemas.microsoft.com/office/powerpoint/2010/main" val="3804585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725613" y="719138"/>
            <a:ext cx="2713037" cy="2035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158750" y="2990850"/>
            <a:ext cx="6997700" cy="661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Accountability means that there should be punishments for violations of the rules.  Most health professionals already have ethical guidelines relating to privacy and confidentiality, but if legislation is to be effective it has to have some teeth.  And the proposed HIPAA sanctions that eventually came out indicated those teeth would be very strong.</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1DAAA20-D3CB-45DB-9C0C-B4FD1C82FD55}" type="slidenum">
              <a:rPr lang="en-US" altLang="en-US"/>
              <a:pPr eaLnBrk="1" hangingPunct="1"/>
              <a:t>16</a:t>
            </a:fld>
            <a:endParaRPr lang="en-US" altLang="en-US"/>
          </a:p>
        </p:txBody>
      </p:sp>
    </p:spTree>
    <p:extLst>
      <p:ext uri="{BB962C8B-B14F-4D97-AF65-F5344CB8AC3E}">
        <p14:creationId xmlns:p14="http://schemas.microsoft.com/office/powerpoint/2010/main" val="170729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725613" y="719138"/>
            <a:ext cx="2713037" cy="2035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158750" y="2990850"/>
            <a:ext cx="6997700" cy="661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Finally, there needs to be a balance between the individual’s rights and the public’s needs.  This is where much of the controversy in the legislation over the subsequent three years wound up, in terms of how to achieve that balance.  Issues related to public health, fraud and abuse, monitoring quality of care, and research may need some of this information.  </a:t>
            </a:r>
          </a:p>
          <a:p>
            <a:pPr eaLnBrk="1" hangingPunct="1">
              <a:spcBef>
                <a:spcPct val="0"/>
              </a:spcBef>
            </a:pPr>
            <a:endParaRPr lang="en-US" altLang="en-US" smtClean="0"/>
          </a:p>
          <a:p>
            <a:pPr eaLnBrk="1" hangingPunct="1">
              <a:spcBef>
                <a:spcPct val="0"/>
              </a:spcBef>
            </a:pPr>
            <a:r>
              <a:rPr lang="en-US" altLang="en-US" smtClean="0"/>
              <a:t>With that background, let’s look at what has happened with the privacy legislation.</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4052E69-5E4A-4005-8339-84FCC85B0BAA}" type="slidenum">
              <a:rPr lang="en-US" altLang="en-US"/>
              <a:pPr eaLnBrk="1" hangingPunct="1"/>
              <a:t>17</a:t>
            </a:fld>
            <a:endParaRPr lang="en-US" altLang="en-US"/>
          </a:p>
        </p:txBody>
      </p:sp>
    </p:spTree>
    <p:extLst>
      <p:ext uri="{BB962C8B-B14F-4D97-AF65-F5344CB8AC3E}">
        <p14:creationId xmlns:p14="http://schemas.microsoft.com/office/powerpoint/2010/main" val="2662753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158750" y="4560888"/>
            <a:ext cx="6343650" cy="4883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First of all, Congress did not meet its own self-imposed deadline of August 1999 for passage of privacy legislation.  Some of the areas where there was lack of agreement were on whether there needed to be a floor, or a ceiling and a floor, for the rules.  A floor would mean that at a minimum, all states would have to follow the proposed legislation, but individual states were free to pass more stringent rules. They just could not pass </a:t>
            </a:r>
            <a:r>
              <a:rPr lang="en-US" altLang="en-US" i="1" smtClean="0"/>
              <a:t>less</a:t>
            </a:r>
            <a:r>
              <a:rPr lang="en-US" altLang="en-US" smtClean="0"/>
              <a:t> stringent rules.  A ceiling and a floor means that not only were these essentially minimum rules, they were also the maximal amount of restriction that would be needed and states could not pass rules that were more strict.</a:t>
            </a:r>
          </a:p>
          <a:p>
            <a:pPr eaLnBrk="1" hangingPunct="1">
              <a:spcBef>
                <a:spcPct val="0"/>
              </a:spcBef>
            </a:pPr>
            <a:endParaRPr lang="en-US" altLang="en-US" smtClean="0"/>
          </a:p>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078D96B-B02C-4BC7-BCFD-AA48DCB2CB87}" type="slidenum">
              <a:rPr lang="en-US" altLang="en-US"/>
              <a:pPr eaLnBrk="1" hangingPunct="1"/>
              <a:t>18</a:t>
            </a:fld>
            <a:endParaRPr lang="en-US" altLang="en-US"/>
          </a:p>
        </p:txBody>
      </p:sp>
    </p:spTree>
    <p:extLst>
      <p:ext uri="{BB962C8B-B14F-4D97-AF65-F5344CB8AC3E}">
        <p14:creationId xmlns:p14="http://schemas.microsoft.com/office/powerpoint/2010/main" val="3431528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158750" y="4560888"/>
            <a:ext cx="6343650" cy="4883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Another controversial aspect related to patient consent for disclosure.  Some of the proposed legislation said that any use of any patient data outside that needed for their direct health care would require consent.  Other legislation brought in the principle of public responsibility and said there were some circumstances where that consent might be so impractical that research and quality improvement activities would be unable to be done.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B6B5659-258D-419B-9E58-AF9E71188D20}" type="slidenum">
              <a:rPr lang="en-US" altLang="en-US"/>
              <a:pPr eaLnBrk="1" hangingPunct="1"/>
              <a:t>19</a:t>
            </a:fld>
            <a:endParaRPr lang="en-US" altLang="en-US"/>
          </a:p>
        </p:txBody>
      </p:sp>
    </p:spTree>
    <p:extLst>
      <p:ext uri="{BB962C8B-B14F-4D97-AF65-F5344CB8AC3E}">
        <p14:creationId xmlns:p14="http://schemas.microsoft.com/office/powerpoint/2010/main" val="129589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extLst/>
        </p:spPr>
        <p:txBody>
          <a:bodyPr/>
          <a:lstStyle/>
          <a:p>
            <a:pPr eaLnBrk="1" hangingPunct="1">
              <a:spcBef>
                <a:spcPct val="0"/>
              </a:spcBef>
              <a:defRPr/>
            </a:pPr>
            <a:r>
              <a:rPr lang="en-US" dirty="0" smtClean="0"/>
              <a:t>The objectives of this lecture, Background of HIPAA, are to:</a:t>
            </a:r>
          </a:p>
          <a:p>
            <a:pPr marL="171450" indent="-171450" eaLnBrk="1" hangingPunct="1">
              <a:buFont typeface="Arial" pitchFamily="34" charset="0"/>
              <a:buChar char="•"/>
              <a:defRPr/>
            </a:pPr>
            <a:r>
              <a:rPr lang="en-US" dirty="0" smtClean="0"/>
              <a:t>Explain the differences among the terms privacy, confidentiality and security</a:t>
            </a:r>
          </a:p>
          <a:p>
            <a:pPr marL="171450" indent="-171450" eaLnBrk="1" hangingPunct="1">
              <a:buFont typeface="Arial" pitchFamily="34" charset="0"/>
              <a:buChar char="•"/>
              <a:defRPr/>
            </a:pPr>
            <a:r>
              <a:rPr lang="en-US" dirty="0" smtClean="0"/>
              <a:t>Discuss the reasons why the administrative simplification provisions were attached to the original HIPAA legislation.</a:t>
            </a:r>
          </a:p>
          <a:p>
            <a:pPr marL="171450" indent="-171450" eaLnBrk="1" hangingPunct="1">
              <a:buFont typeface="Arial" pitchFamily="34" charset="0"/>
              <a:buChar char="•"/>
              <a:defRPr/>
            </a:pPr>
            <a:r>
              <a:rPr lang="en-US" dirty="0" smtClean="0"/>
              <a:t>Explain the five principles underlying the HIPAA privacy and security rules.</a:t>
            </a:r>
          </a:p>
          <a:p>
            <a:pPr marL="171450" indent="-171450" eaLnBrk="1" hangingPunct="1">
              <a:buFont typeface="Arial" pitchFamily="34" charset="0"/>
              <a:buChar char="•"/>
              <a:defRPr/>
            </a:pPr>
            <a:r>
              <a:rPr lang="en-US" dirty="0" smtClean="0"/>
              <a:t>Discuss the reasons why the privacy rule was an action of the executive, not the legislative, branch of the federal government.</a:t>
            </a:r>
          </a:p>
          <a:p>
            <a:pPr eaLnBrk="1" hangingPunct="1">
              <a:spcBef>
                <a:spcPct val="0"/>
              </a:spcBef>
              <a:defRPr/>
            </a:pPr>
            <a:endParaRPr 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D7DE5AA-6205-4C37-A224-30448D183964}" type="slidenum">
              <a:rPr lang="en-US" altLang="en-US"/>
              <a:pPr eaLnBrk="1" hangingPunct="1"/>
              <a:t>2</a:t>
            </a:fld>
            <a:endParaRPr lang="en-US" altLang="en-US"/>
          </a:p>
        </p:txBody>
      </p:sp>
    </p:spTree>
    <p:extLst>
      <p:ext uri="{BB962C8B-B14F-4D97-AF65-F5344CB8AC3E}">
        <p14:creationId xmlns:p14="http://schemas.microsoft.com/office/powerpoint/2010/main" val="3276929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xfrm>
            <a:off x="158750" y="4560888"/>
            <a:ext cx="7156450" cy="4883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In part because of these debates, and because there were always two very strong constituent groups on opposite sides of the issues – privacy advocates and those such as pharmaceutical companies who wanted access to the information – Congress never passed any of the bills.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26E7776-5720-49BC-BDB5-C117DA070F79}" type="slidenum">
              <a:rPr lang="en-US" altLang="en-US"/>
              <a:pPr eaLnBrk="1" hangingPunct="1"/>
              <a:t>20</a:t>
            </a:fld>
            <a:endParaRPr lang="en-US" altLang="en-US"/>
          </a:p>
        </p:txBody>
      </p:sp>
    </p:spTree>
    <p:extLst>
      <p:ext uri="{BB962C8B-B14F-4D97-AF65-F5344CB8AC3E}">
        <p14:creationId xmlns:p14="http://schemas.microsoft.com/office/powerpoint/2010/main" val="124283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244475" y="4640263"/>
            <a:ext cx="6257925"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Consequently, in the fall of 1999, the Department of Health and Human Services published its draft privacy rule for comments.  And did they receive comments!  Over 50,000 comments were received and possibly over 150,000, if you count multiple points being made by a single individual.  All sides of the issue were heard from and it took quite a while to sort through those comments.  Some of them were irate comments such as “Don’t mess around with my medical records” ostensibly from patients who didn’t realize that at the time there were much fewer privacy protections.  Other comments were more thoughtful.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BC87AFA-42C6-47A0-989F-3E3CA0F5538A}" type="slidenum">
              <a:rPr lang="en-US" altLang="en-US"/>
              <a:pPr eaLnBrk="1" hangingPunct="1"/>
              <a:t>21</a:t>
            </a:fld>
            <a:endParaRPr lang="en-US" altLang="en-US"/>
          </a:p>
        </p:txBody>
      </p:sp>
    </p:spTree>
    <p:extLst>
      <p:ext uri="{BB962C8B-B14F-4D97-AF65-F5344CB8AC3E}">
        <p14:creationId xmlns:p14="http://schemas.microsoft.com/office/powerpoint/2010/main" val="336906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158750" y="4560888"/>
            <a:ext cx="6831013" cy="472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The final privacy rule was published in December 2000, underwent some modifications and went into effect April 2003.  The HIPAA Security Rule went into effect in 2005.  It embodies many of the information security best practices that came out of a 1997 report by the National Research Council. There have been several changes over the years since then, but a major change occurred when the HITECH Act was passed in 2009.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1AEF1F1-83CA-4F38-AA00-673121C3BBEA}" type="slidenum">
              <a:rPr lang="en-US" altLang="en-US"/>
              <a:pPr eaLnBrk="1" hangingPunct="1"/>
              <a:t>22</a:t>
            </a:fld>
            <a:endParaRPr lang="en-US" altLang="en-US"/>
          </a:p>
        </p:txBody>
      </p:sp>
    </p:spTree>
    <p:extLst>
      <p:ext uri="{BB962C8B-B14F-4D97-AF65-F5344CB8AC3E}">
        <p14:creationId xmlns:p14="http://schemas.microsoft.com/office/powerpoint/2010/main" val="3758423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concludes lecture a of History of Privacy and Security Legislation.  In summary, we have discussed the differences among the terms privacy, confidentiality and security and the background of the HIPAA legislation.  This background includes administrative simplification provisions, the principles underlying the Privacy and Security Rules and the circumstances leading to the passage of these rules.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E142E7B-50C2-4B26-AA90-9AD8FC1B4772}" type="slidenum">
              <a:rPr lang="en-US" altLang="en-US"/>
              <a:pPr eaLnBrk="1" hangingPunct="1"/>
              <a:t>23</a:t>
            </a:fld>
            <a:endParaRPr lang="en-US" altLang="en-US"/>
          </a:p>
        </p:txBody>
      </p:sp>
    </p:spTree>
    <p:extLst>
      <p:ext uri="{BB962C8B-B14F-4D97-AF65-F5344CB8AC3E}">
        <p14:creationId xmlns:p14="http://schemas.microsoft.com/office/powerpoint/2010/main" val="2328117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 Audio”</a:t>
            </a:r>
          </a:p>
        </p:txBody>
      </p:sp>
      <p:sp>
        <p:nvSpPr>
          <p:cNvPr id="5530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mtClean="0">
              <a:cs typeface="Arial" panose="020B0604020202020204" pitchFamily="34" charset="0"/>
            </a:endParaRPr>
          </a:p>
        </p:txBody>
      </p:sp>
      <p:sp>
        <p:nvSpPr>
          <p:cNvPr id="5530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C218F2E-CB1F-481B-A7B1-CFEFDAA5DDCC}" type="slidenum">
              <a:rPr lang="en-US" altLang="en-US"/>
              <a:pPr eaLnBrk="1" hangingPunct="1"/>
              <a:t>24</a:t>
            </a:fld>
            <a:endParaRPr lang="en-US" altLang="en-US"/>
          </a:p>
        </p:txBody>
      </p:sp>
    </p:spTree>
    <p:extLst>
      <p:ext uri="{BB962C8B-B14F-4D97-AF65-F5344CB8AC3E}">
        <p14:creationId xmlns:p14="http://schemas.microsoft.com/office/powerpoint/2010/main" val="21118401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Audio.</a:t>
            </a:r>
          </a:p>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Health IT Workforce Curriculum Version 4.0</a:t>
            </a:r>
            <a:endParaRPr lang="en-US" dirty="0">
              <a:solidFill>
                <a:prstClr val="black"/>
              </a:solidFill>
            </a:endParaRPr>
          </a:p>
        </p:txBody>
      </p:sp>
      <p:sp>
        <p:nvSpPr>
          <p:cNvPr id="5" name="Slide Number Placeholder 4"/>
          <p:cNvSpPr>
            <a:spLocks noGrp="1"/>
          </p:cNvSpPr>
          <p:nvPr>
            <p:ph type="sldNum" sz="quarter" idx="11"/>
          </p:nvPr>
        </p:nvSpPr>
        <p:spPr/>
        <p:txBody>
          <a:bodyPr/>
          <a:lstStyle/>
          <a:p>
            <a:fld id="{BC67021A-487C-4D8E-B66A-9A323BD1E9A7}" type="slidenum">
              <a:rPr lang="en-US" altLang="en-US" smtClean="0">
                <a:solidFill>
                  <a:prstClr val="black"/>
                </a:solidFill>
              </a:rPr>
              <a:pPr/>
              <a:t>25</a:t>
            </a:fld>
            <a:endParaRPr lang="en-US" altLang="en-US">
              <a:solidFill>
                <a:prstClr val="black"/>
              </a:solidFill>
            </a:endParaRPr>
          </a:p>
        </p:txBody>
      </p:sp>
    </p:spTree>
    <p:extLst>
      <p:ext uri="{BB962C8B-B14F-4D97-AF65-F5344CB8AC3E}">
        <p14:creationId xmlns:p14="http://schemas.microsoft.com/office/powerpoint/2010/main" val="30683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noChangeArrowheads="1"/>
          </p:cNvSpPr>
          <p:nvPr>
            <p:ph type="body" idx="1"/>
          </p:nvPr>
        </p:nvSpPr>
        <p:spPr bwMode="auto">
          <a:xfrm>
            <a:off x="974725" y="4560888"/>
            <a:ext cx="568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Let’s begin with the definitions.  As with any definitions, there are often differences in how different people use the same words.  I am going to give you definitions that make clear distinctions between the concepts of privacy, confidentiality and security, but you will find that others sometimes have slight variations on these definitions or use the words interchangeably.  What is important is that we attend to the concepts behind the terms.</a:t>
            </a:r>
          </a:p>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1FDE11B-43D0-43B2-8A09-409E0A1F6871}" type="slidenum">
              <a:rPr lang="en-US" altLang="en-US"/>
              <a:pPr eaLnBrk="1" hangingPunct="1"/>
              <a:t>3</a:t>
            </a:fld>
            <a:endParaRPr lang="en-US" altLang="en-US"/>
          </a:p>
        </p:txBody>
      </p:sp>
    </p:spTree>
    <p:extLst>
      <p:ext uri="{BB962C8B-B14F-4D97-AF65-F5344CB8AC3E}">
        <p14:creationId xmlns:p14="http://schemas.microsoft.com/office/powerpoint/2010/main" val="370022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noChangeArrowheads="1"/>
          </p:cNvSpPr>
          <p:nvPr>
            <p:ph type="body" idx="1"/>
          </p:nvPr>
        </p:nvSpPr>
        <p:spPr bwMode="auto">
          <a:xfrm>
            <a:off x="974725" y="4560888"/>
            <a:ext cx="568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Privacy refers to the right to be left alone and to keep personal information secret.  The focus is on the individual control of the information.</a:t>
            </a:r>
          </a:p>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212FD19-6E74-44B6-843B-030A2C7A048C}" type="slidenum">
              <a:rPr lang="en-US" altLang="en-US"/>
              <a:pPr eaLnBrk="1" hangingPunct="1"/>
              <a:t>4</a:t>
            </a:fld>
            <a:endParaRPr lang="en-US" altLang="en-US"/>
          </a:p>
        </p:txBody>
      </p:sp>
    </p:spTree>
    <p:extLst>
      <p:ext uri="{BB962C8B-B14F-4D97-AF65-F5344CB8AC3E}">
        <p14:creationId xmlns:p14="http://schemas.microsoft.com/office/powerpoint/2010/main" val="89533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noChangeArrowheads="1"/>
          </p:cNvSpPr>
          <p:nvPr>
            <p:ph type="body" idx="1"/>
          </p:nvPr>
        </p:nvSpPr>
        <p:spPr bwMode="auto">
          <a:xfrm>
            <a:off x="974725" y="4560888"/>
            <a:ext cx="568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Confidentiality relates to sharing information with a focus on sharing information only to those individuals who have a “need to know.” So in healthcare, the patient may share personal information with the physician, but the physician must keep that information confidential.  </a:t>
            </a:r>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5EEDB70-250D-446D-B73A-A9648B84CF5B}" type="slidenum">
              <a:rPr lang="en-US" altLang="en-US"/>
              <a:pPr eaLnBrk="1" hangingPunct="1"/>
              <a:t>5</a:t>
            </a:fld>
            <a:endParaRPr lang="en-US" altLang="en-US"/>
          </a:p>
        </p:txBody>
      </p:sp>
    </p:spTree>
    <p:extLst>
      <p:ext uri="{BB962C8B-B14F-4D97-AF65-F5344CB8AC3E}">
        <p14:creationId xmlns:p14="http://schemas.microsoft.com/office/powerpoint/2010/main" val="118340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noChangeArrowheads="1"/>
          </p:cNvSpPr>
          <p:nvPr>
            <p:ph type="body" idx="1"/>
          </p:nvPr>
        </p:nvSpPr>
        <p:spPr bwMode="auto">
          <a:xfrm>
            <a:off x="974725" y="4560888"/>
            <a:ext cx="568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Security refers to the mechanisms to assure the safety of data and the systems in which the data reside.  So if healthcare information must be kept confidential, mechanisms must be in place to assure that only those with the need to see it can access it.  In the abstract, security does not only refer to electronic information, although as you will see, following the recommended security practices are sometimes much easier to implement and monitor with electronic information.   In the HIPAA rules, there are very specific definitions of security, so the meaning may depend on the context. Let’s look now at the background of HIPAA to see how these principles are embodied in the HIPAA rules.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A3DBB4A-A064-4214-8F48-B443CE77497E}" type="slidenum">
              <a:rPr lang="en-US" altLang="en-US"/>
              <a:pPr eaLnBrk="1" hangingPunct="1"/>
              <a:t>6</a:t>
            </a:fld>
            <a:endParaRPr lang="en-US" altLang="en-US"/>
          </a:p>
        </p:txBody>
      </p:sp>
    </p:spTree>
    <p:extLst>
      <p:ext uri="{BB962C8B-B14F-4D97-AF65-F5344CB8AC3E}">
        <p14:creationId xmlns:p14="http://schemas.microsoft.com/office/powerpoint/2010/main" val="119266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noChangeArrowheads="1"/>
          </p:cNvSpPr>
          <p:nvPr>
            <p:ph type="body" idx="1"/>
          </p:nvPr>
        </p:nvSpPr>
        <p:spPr bwMode="auto">
          <a:xfrm>
            <a:off x="158750" y="4560888"/>
            <a:ext cx="6831013" cy="472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The acronym HIPAA stands for the Health Insurance Portability and Accountability Act, which is also known as the Kennedy-Kassebaum (pronounced CASS-uh-Bowm) Act, or K2 (pronounced Kay-2), and is officially known as Public Law 104-191.  Some people think the entire HIPAA legislation deals with insurance portability issues, and others think it refers only to privacy of health information.  Actually the main act does relate to portability issues, but there is a small provision known as the “administrative simplification provision” that deals with privacy.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B1B6A2E-BD9C-42C9-A63C-4BB9A08B93A3}" type="slidenum">
              <a:rPr lang="en-US" altLang="en-US"/>
              <a:pPr eaLnBrk="1" hangingPunct="1"/>
              <a:t>7</a:t>
            </a:fld>
            <a:endParaRPr lang="en-US" altLang="en-US"/>
          </a:p>
        </p:txBody>
      </p:sp>
    </p:spTree>
    <p:extLst>
      <p:ext uri="{BB962C8B-B14F-4D97-AF65-F5344CB8AC3E}">
        <p14:creationId xmlns:p14="http://schemas.microsoft.com/office/powerpoint/2010/main" val="3734015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xfrm>
            <a:off x="728663" y="4640263"/>
            <a:ext cx="6099175" cy="368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purpose of this provision is to improve the efficiency of those transactions that are part of the larger legislation.  If people are going to be able to transfer their health insurance, there has to be a way to efficiently transfer their health information as well.  And we know that much of that transfer is going to be electronic.  Standards, both technical and policies, can make this transfer more efficient and effective.  So the original legislation was designed to refer to the transfer of electronic information.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8B9B0B1-71E5-4E9F-9B2D-26FB63BAD31C}" type="slidenum">
              <a:rPr lang="en-US" altLang="en-US"/>
              <a:pPr eaLnBrk="1" hangingPunct="1"/>
              <a:t>8</a:t>
            </a:fld>
            <a:endParaRPr lang="en-US" altLang="en-US"/>
          </a:p>
        </p:txBody>
      </p:sp>
    </p:spTree>
    <p:extLst>
      <p:ext uri="{BB962C8B-B14F-4D97-AF65-F5344CB8AC3E}">
        <p14:creationId xmlns:p14="http://schemas.microsoft.com/office/powerpoint/2010/main" val="280613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noChangeArrowheads="1"/>
          </p:cNvSpPr>
          <p:nvPr>
            <p:ph type="body" idx="1"/>
          </p:nvPr>
        </p:nvSpPr>
        <p:spPr bwMode="auto">
          <a:xfrm>
            <a:off x="403225" y="4556125"/>
            <a:ext cx="6586538" cy="400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If that information is going to be kept and/or transferred in an electronic format, it is imperative that there be a means to assure that it is kept confidential and secure.  Hence, the legislators knew that there also needed to be regulations relating to privacy, confidentiality, and security of the information. So they mandated that Congress pass laws relating to the privacy issue. Congress knew that these laws would be controversial and they knew if there were no privacy rules, the whole administrative simplification goals would not be able to be implemented. </a:t>
            </a:r>
          </a:p>
          <a:p>
            <a:pPr eaLnBrk="1" hangingPunct="1">
              <a:spcBef>
                <a:spcPct val="0"/>
              </a:spcBef>
            </a:pPr>
            <a:endParaRPr lang="en-US" altLang="en-US" smtClean="0"/>
          </a:p>
          <a:p>
            <a:pPr eaLnBrk="1" hangingPunct="1">
              <a:spcBef>
                <a:spcPct val="0"/>
              </a:spcBef>
            </a:pPr>
            <a:r>
              <a:rPr lang="en-US" altLang="en-US" smtClean="0"/>
              <a:t>Then Congress did an unprecedented thing.  They gave themselves a deadline for the passage of these laws.  They said that if they did not pass privacy legislation by August 1999 (three years from when the original legislation passed) the Secretary of Health and Human Services would be required to develop the rule, the same as for the other administrative simplification aspects.  They also requested that the Secretary report to Congress in 1997 on the approach that such rule-making would take.  </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FC293013-98A6-4BFD-8FCE-772578D5F40C}" type="slidenum">
              <a:rPr lang="en-US" altLang="en-US"/>
              <a:pPr eaLnBrk="1" hangingPunct="1"/>
              <a:t>9</a:t>
            </a:fld>
            <a:endParaRPr lang="en-US" altLang="en-US"/>
          </a:p>
        </p:txBody>
      </p:sp>
    </p:spTree>
    <p:extLst>
      <p:ext uri="{BB962C8B-B14F-4D97-AF65-F5344CB8AC3E}">
        <p14:creationId xmlns:p14="http://schemas.microsoft.com/office/powerpoint/2010/main" val="2596232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accessibility.psu.edu/microsoftoffice/powerpoint/"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C Title">
    <p:spTree>
      <p:nvGrpSpPr>
        <p:cNvPr id="1" name=""/>
        <p:cNvGrpSpPr/>
        <p:nvPr/>
      </p:nvGrpSpPr>
      <p:grpSpPr>
        <a:xfrm>
          <a:off x="0" y="0"/>
          <a:ext cx="0" cy="0"/>
          <a:chOff x="0" y="0"/>
          <a:chExt cx="0" cy="0"/>
        </a:xfrm>
      </p:grpSpPr>
      <p:pic>
        <p:nvPicPr>
          <p:cNvPr id="3" name="Picture 2" descr="The Office of the National Coordinator (ONC) for Health Information Technology." title="ONC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2288" y="36576"/>
            <a:ext cx="6059424" cy="1487424"/>
          </a:xfrm>
          <a:prstGeom prst="rect">
            <a:avLst/>
          </a:prstGeom>
        </p:spPr>
      </p:pic>
      <p:sp>
        <p:nvSpPr>
          <p:cNvPr id="9" name="Title 1"/>
          <p:cNvSpPr>
            <a:spLocks noGrp="1"/>
          </p:cNvSpPr>
          <p:nvPr>
            <p:ph type="title" hasCustomPrompt="1"/>
          </p:nvPr>
        </p:nvSpPr>
        <p:spPr>
          <a:xfrm>
            <a:off x="0" y="2130552"/>
            <a:ext cx="9144000" cy="1298448"/>
          </a:xfrm>
          <a:prstGeom prst="rect">
            <a:avLst/>
          </a:prstGeom>
        </p:spPr>
        <p:txBody>
          <a:bodyPr anchor="t"/>
          <a:lstStyle>
            <a:lvl1pPr algn="ctr">
              <a:defRPr sz="3600" b="0" baseline="0">
                <a:latin typeface="Verdana" pitchFamily="34" charset="0"/>
                <a:ea typeface="Verdana" pitchFamily="34" charset="0"/>
                <a:cs typeface="Verdana" pitchFamily="34" charset="0"/>
              </a:defRPr>
            </a:lvl1pPr>
          </a:lstStyle>
          <a:p>
            <a:r>
              <a:rPr lang="en-US" dirty="0" smtClean="0"/>
              <a:t>Click to edit component title</a:t>
            </a:r>
            <a:endParaRPr lang="en-US" dirty="0"/>
          </a:p>
        </p:txBody>
      </p:sp>
      <p:sp>
        <p:nvSpPr>
          <p:cNvPr id="15" name="Text Placeholder 3"/>
          <p:cNvSpPr>
            <a:spLocks noGrp="1"/>
          </p:cNvSpPr>
          <p:nvPr>
            <p:ph type="body" sz="half" idx="2" hasCustomPrompt="1"/>
          </p:nvPr>
        </p:nvSpPr>
        <p:spPr>
          <a:xfrm>
            <a:off x="1371600" y="3517900"/>
            <a:ext cx="6400800" cy="762000"/>
          </a:xfrm>
          <a:prstGeom prst="rect">
            <a:avLst/>
          </a:prstGeom>
        </p:spPr>
        <p:txBody>
          <a:bodyPr/>
          <a:lstStyle>
            <a:lvl1pPr marL="0" indent="0" algn="ctr">
              <a:buNone/>
              <a:defRPr sz="3200" baseline="0">
                <a:latin typeface="+mj-lt"/>
                <a:ea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unit title</a:t>
            </a:r>
          </a:p>
        </p:txBody>
      </p:sp>
      <p:sp>
        <p:nvSpPr>
          <p:cNvPr id="17" name="Text Placeholder 10"/>
          <p:cNvSpPr>
            <a:spLocks noGrp="1"/>
          </p:cNvSpPr>
          <p:nvPr>
            <p:ph type="body" sz="quarter" idx="11" hasCustomPrompt="1"/>
          </p:nvPr>
        </p:nvSpPr>
        <p:spPr>
          <a:xfrm>
            <a:off x="1371600" y="4356100"/>
            <a:ext cx="6400800" cy="609600"/>
          </a:xfrm>
          <a:prstGeom prst="rect">
            <a:avLst/>
          </a:prstGeom>
        </p:spPr>
        <p:txBody>
          <a:bodyPr/>
          <a:lstStyle>
            <a:lvl1pPr algn="ctr">
              <a:buFontTx/>
              <a:buNone/>
              <a:defRPr>
                <a:latin typeface="+mj-lt"/>
                <a:cs typeface="Tahoma" pitchFamily="34" charset="0"/>
              </a:defRPr>
            </a:lvl1pPr>
          </a:lstStyle>
          <a:p>
            <a:pPr lvl="0"/>
            <a:r>
              <a:rPr lang="en-US" dirty="0" smtClean="0"/>
              <a:t>Click to edit lecture title</a:t>
            </a:r>
          </a:p>
        </p:txBody>
      </p:sp>
      <p:sp>
        <p:nvSpPr>
          <p:cNvPr id="18" name="Text Placeholder 15"/>
          <p:cNvSpPr>
            <a:spLocks noGrp="1"/>
          </p:cNvSpPr>
          <p:nvPr>
            <p:ph type="body" sz="quarter" idx="12"/>
          </p:nvPr>
        </p:nvSpPr>
        <p:spPr>
          <a:xfrm>
            <a:off x="685800" y="5232400"/>
            <a:ext cx="7772400" cy="1219200"/>
          </a:xfrm>
          <a:prstGeom prst="rect">
            <a:avLst/>
          </a:prstGeom>
        </p:spPr>
        <p:txBody>
          <a:bodyPr/>
          <a:lstStyle>
            <a:lvl1pPr algn="ctr">
              <a:buNone/>
              <a:defRPr lang="en-US" sz="1200" i="1" dirty="0" smtClean="0">
                <a:ea typeface="Calibri"/>
                <a:cs typeface="Times New Roman"/>
              </a:defRPr>
            </a:lvl1pPr>
          </a:lstStyle>
          <a:p>
            <a:pPr lvl="0"/>
            <a:r>
              <a:rPr lang="en-US" dirty="0" smtClean="0"/>
              <a:t>Click to edit Master text styles</a:t>
            </a:r>
          </a:p>
        </p:txBody>
      </p:sp>
      <p:sp>
        <p:nvSpPr>
          <p:cNvPr id="19" name="Slide Number Placeholder 4"/>
          <p:cNvSpPr>
            <a:spLocks noGrp="1"/>
          </p:cNvSpPr>
          <p:nvPr>
            <p:ph type="sldNum" sz="quarter" idx="4"/>
          </p:nvPr>
        </p:nvSpPr>
        <p:spPr>
          <a:xfrm>
            <a:off x="8509000" y="6263640"/>
            <a:ext cx="419100"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0270984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C Summar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57200" y="1600200"/>
            <a:ext cx="8229600" cy="4572000"/>
          </a:xfrm>
          <a:prstGeom prst="rect">
            <a:avLst/>
          </a:prstGeom>
        </p:spPr>
        <p:txBody>
          <a:bodyPr/>
          <a:lstStyle>
            <a:lvl1pPr>
              <a:defRPr sz="3200" baseline="0">
                <a:latin typeface="+mn-lt"/>
              </a:defRPr>
            </a:lvl1pPr>
            <a:lvl2pPr>
              <a:defRPr sz="2800">
                <a:latin typeface="+mn-lt"/>
              </a:defRPr>
            </a:lvl2pPr>
          </a:lstStyle>
          <a:p>
            <a:pPr lvl="0"/>
            <a:r>
              <a:rPr lang="en-US" dirty="0" smtClean="0"/>
              <a:t>Click to edit Master text styles</a:t>
            </a:r>
          </a:p>
          <a:p>
            <a:pPr lvl="1"/>
            <a:r>
              <a:rPr lang="en-US" dirty="0" smtClean="0"/>
              <a:t>Second level</a:t>
            </a:r>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4869372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C Refer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baseline="0">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ext Placeholder 1"/>
          <p:cNvSpPr>
            <a:spLocks noGrp="1"/>
          </p:cNvSpPr>
          <p:nvPr>
            <p:ph type="body" sz="quarter" idx="16"/>
          </p:nvPr>
        </p:nvSpPr>
        <p:spPr>
          <a:xfrm>
            <a:off x="457200" y="1600200"/>
            <a:ext cx="8229600" cy="1371600"/>
          </a:xfrm>
          <a:prstGeom prst="rect">
            <a:avLst/>
          </a:prstGeom>
        </p:spPr>
        <p:txBody>
          <a:bodyPr/>
          <a:lstStyle>
            <a:lvl1pPr>
              <a:buNone/>
              <a:defRPr sz="1600" b="1">
                <a:latin typeface="+mn-lt"/>
                <a:cs typeface="Arial" pitchFamily="34" charset="0"/>
              </a:defRPr>
            </a:lvl1pPr>
            <a:lvl2pPr marL="274320" indent="-283464">
              <a:buFont typeface="Arial" pitchFamily="34" charset="0"/>
              <a:buNone/>
              <a:defRPr sz="1400" baseline="0">
                <a:latin typeface="+mn-lt"/>
                <a:cs typeface="Arial" pitchFamily="34" charset="0"/>
              </a:defRPr>
            </a:lvl2pPr>
          </a:lstStyle>
          <a:p>
            <a:pPr lvl="0"/>
            <a:r>
              <a:rPr lang="en-US" dirty="0" smtClean="0"/>
              <a:t>Click to edit Master text styles</a:t>
            </a:r>
          </a:p>
          <a:p>
            <a:pPr lvl="1"/>
            <a:r>
              <a:rPr lang="en-US" dirty="0" smtClean="0"/>
              <a:t>Second level</a:t>
            </a:r>
          </a:p>
        </p:txBody>
      </p:sp>
      <p:sp>
        <p:nvSpPr>
          <p:cNvPr id="9" name="Text Placeholder 2"/>
          <p:cNvSpPr>
            <a:spLocks noGrp="1"/>
          </p:cNvSpPr>
          <p:nvPr>
            <p:ph type="body" sz="quarter" idx="20"/>
          </p:nvPr>
        </p:nvSpPr>
        <p:spPr>
          <a:xfrm>
            <a:off x="457200" y="3200400"/>
            <a:ext cx="8229600" cy="1371600"/>
          </a:xfrm>
          <a:prstGeom prst="rect">
            <a:avLst/>
          </a:prstGeom>
        </p:spPr>
        <p:txBody>
          <a:bodyPr/>
          <a:lstStyle>
            <a:lvl1pPr>
              <a:buNone/>
              <a:defRPr sz="1600" b="1" baseline="0">
                <a:latin typeface="+mn-lt"/>
                <a:cs typeface="Arial" pitchFamily="34" charset="0"/>
              </a:defRPr>
            </a:lvl1pPr>
            <a:lvl2pPr marL="274320" marR="0" indent="-285750" algn="l" defTabSz="914400" rtl="0" eaLnBrk="1" fontAlgn="base" latinLnBrk="0" hangingPunct="1">
              <a:lnSpc>
                <a:spcPct val="100000"/>
              </a:lnSpc>
              <a:spcBef>
                <a:spcPct val="20000"/>
              </a:spcBef>
              <a:spcAft>
                <a:spcPct val="0"/>
              </a:spcAft>
              <a:buClrTx/>
              <a:buSzTx/>
              <a:buFont typeface="+mj-lt"/>
              <a:buNone/>
              <a:tabLst/>
              <a:defRPr lang="en-US" sz="1400" smtClean="0">
                <a:latin typeface="+mn-lt"/>
              </a:defRPr>
            </a:lvl2pPr>
          </a:lstStyle>
          <a:p>
            <a:pPr lvl="0"/>
            <a:r>
              <a:rPr lang="en-US" dirty="0" smtClean="0"/>
              <a:t>Click to edit Master text styles</a:t>
            </a:r>
          </a:p>
          <a:p>
            <a:pPr lvl="1"/>
            <a:r>
              <a:rPr lang="en-US" dirty="0" smtClean="0"/>
              <a:t>Second level</a:t>
            </a:r>
          </a:p>
        </p:txBody>
      </p:sp>
      <p:sp>
        <p:nvSpPr>
          <p:cNvPr id="10" name="Text Placeholder 3"/>
          <p:cNvSpPr>
            <a:spLocks noGrp="1"/>
          </p:cNvSpPr>
          <p:nvPr>
            <p:ph type="body" sz="quarter" idx="21"/>
          </p:nvPr>
        </p:nvSpPr>
        <p:spPr>
          <a:xfrm>
            <a:off x="457200" y="4800600"/>
            <a:ext cx="8229600" cy="1371600"/>
          </a:xfrm>
          <a:prstGeom prst="rect">
            <a:avLst/>
          </a:prstGeom>
        </p:spPr>
        <p:txBody>
          <a:bodyPr/>
          <a:lstStyle>
            <a:lvl1pPr>
              <a:buNone/>
              <a:defRPr sz="1600" b="1">
                <a:latin typeface="+mn-lt"/>
                <a:cs typeface="Arial" pitchFamily="34" charset="0"/>
              </a:defRPr>
            </a:lvl1pPr>
            <a:lvl2pPr marL="274320">
              <a:buFont typeface="Arial" pitchFamily="34" charset="0"/>
              <a:buNone/>
              <a:defRPr lang="en-US" sz="1400" smtClean="0">
                <a:latin typeface="+mn-lt"/>
              </a:defRPr>
            </a:lvl2pPr>
          </a:lstStyle>
          <a:p>
            <a:pPr lvl="0"/>
            <a:r>
              <a:rPr lang="en-US" dirty="0" smtClean="0"/>
              <a:t>Click to edit Master text styles</a:t>
            </a:r>
          </a:p>
          <a:p>
            <a:pPr lvl="1"/>
            <a:r>
              <a:rPr lang="en-US" dirty="0" smtClean="0"/>
              <a:t>Second level</a:t>
            </a:r>
          </a:p>
        </p:txBody>
      </p:sp>
      <p:sp>
        <p:nvSpPr>
          <p:cNvPr id="11"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17483802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C Attribution_Final_Slide">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744662"/>
          </a:xfrm>
        </p:spPr>
        <p:txBody>
          <a:bodyPr/>
          <a:lstStyle>
            <a:lvl1pPr>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2260600"/>
            <a:ext cx="8229600" cy="3911600"/>
          </a:xfrm>
          <a:prstGeom prst="rect">
            <a:avLst/>
          </a:prstGeom>
        </p:spPr>
        <p:txBody>
          <a:bodyPr anchor="b" anchorCtr="0"/>
          <a:lstStyle>
            <a:lvl1pPr marL="0" indent="0">
              <a:buNone/>
              <a:defRPr sz="3200" i="1">
                <a:latin typeface="+mn-lt"/>
              </a:defRPr>
            </a:lvl1pPr>
            <a:lvl2pPr>
              <a:buSzPct val="85000"/>
              <a:defRPr i="1">
                <a:latin typeface="+mn-lt"/>
              </a:defRPr>
            </a:lvl2pPr>
            <a:lvl3pPr marL="1143000" indent="-228600">
              <a:buSzPct val="80000"/>
              <a:buFont typeface="Courier New" panose="02070309020205020404" pitchFamily="49" charset="0"/>
              <a:buChar char="o"/>
              <a:defRPr i="1">
                <a:latin typeface="+mn-lt"/>
              </a:defRPr>
            </a:lvl3pPr>
            <a:lvl4pPr marL="1600200" indent="-228600">
              <a:buSzPct val="120000"/>
              <a:buFont typeface="Wingdings" panose="05000000000000000000" pitchFamily="2" charset="2"/>
              <a:buChar char="§"/>
              <a:defRPr i="1">
                <a:latin typeface="+mn-lt"/>
              </a:defRPr>
            </a:lvl4pPr>
            <a:lvl5pPr marL="2057400" indent="-228600">
              <a:buSzPct val="70000"/>
              <a:buFont typeface="Wingdings" panose="05000000000000000000" pitchFamily="2" charset="2"/>
              <a:buChar char="q"/>
              <a:defRPr i="1">
                <a:latin typeface="+mn-lt"/>
              </a:defRPr>
            </a:lvl5pPr>
          </a:lstStyle>
          <a:p>
            <a:pPr lvl="0"/>
            <a:r>
              <a:rPr lang="en-US" dirty="0" smtClean="0"/>
              <a:t>Click to edit Master text styles</a:t>
            </a:r>
          </a:p>
        </p:txBody>
      </p:sp>
      <p:sp>
        <p:nvSpPr>
          <p:cNvPr id="5"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34679009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7638"/>
            <a:ext cx="8229600" cy="1143000"/>
          </a:xfrm>
        </p:spPr>
        <p:txBody>
          <a:bodyPr/>
          <a:lstStyle>
            <a:lvl1pPr>
              <a:defRPr sz="2800" b="1" baseline="0">
                <a:solidFill>
                  <a:srgbClr val="FF0000"/>
                </a:solidFill>
              </a:defRPr>
            </a:lvl1pPr>
          </a:lstStyle>
          <a:p>
            <a:r>
              <a:rPr lang="en-US" dirty="0" smtClean="0"/>
              <a:t>DO NOT USE THIS LAYOUT</a:t>
            </a:r>
            <a:br>
              <a:rPr lang="en-US" dirty="0" smtClean="0"/>
            </a:br>
            <a:r>
              <a:rPr lang="en-US" dirty="0" smtClean="0"/>
              <a:t>except to follow its instructions in the Master View</a:t>
            </a:r>
            <a:endParaRPr lang="en-US" dirty="0"/>
          </a:p>
        </p:txBody>
      </p:sp>
      <p:sp>
        <p:nvSpPr>
          <p:cNvPr id="3" name="Slide Number Placeholder 2"/>
          <p:cNvSpPr>
            <a:spLocks noGrp="1"/>
          </p:cNvSpPr>
          <p:nvPr>
            <p:ph type="sldNum" sz="quarter" idx="10"/>
          </p:nvPr>
        </p:nvSpPr>
        <p:spPr/>
        <p:txBody>
          <a:bodyPr/>
          <a:lstStyle/>
          <a:p>
            <a:fld id="{F3BF8891-5E06-46C2-89A4-6DB85D39BA35}" type="slidenum">
              <a:rPr lang="en-US" smtClean="0"/>
              <a:pPr/>
              <a:t>‹#›</a:t>
            </a:fld>
            <a:endParaRPr lang="en-US" dirty="0"/>
          </a:p>
        </p:txBody>
      </p:sp>
      <p:sp>
        <p:nvSpPr>
          <p:cNvPr id="4" name="TextBox 3"/>
          <p:cNvSpPr txBox="1"/>
          <p:nvPr userDrawn="1"/>
        </p:nvSpPr>
        <p:spPr>
          <a:xfrm>
            <a:off x="101599" y="1417638"/>
            <a:ext cx="8928101" cy="1015663"/>
          </a:xfrm>
          <a:prstGeom prst="rect">
            <a:avLst/>
          </a:prstGeom>
          <a:noFill/>
        </p:spPr>
        <p:txBody>
          <a:bodyPr wrap="square" rtlCol="0">
            <a:spAutoFit/>
          </a:bodyPr>
          <a:lstStyle/>
          <a:p>
            <a:pPr algn="ctr"/>
            <a:r>
              <a:rPr lang="en-US" sz="2400" b="1" dirty="0">
                <a:solidFill>
                  <a:srgbClr val="0070C0"/>
                </a:solidFill>
                <a:ea typeface="+mn-ea"/>
              </a:rPr>
              <a:t>Creating a Custom Layout</a:t>
            </a:r>
          </a:p>
          <a:p>
            <a:r>
              <a:rPr lang="en-US" dirty="0">
                <a:solidFill>
                  <a:prstClr val="black"/>
                </a:solidFill>
                <a:ea typeface="+mn-ea"/>
                <a:cs typeface="+mn-cs"/>
              </a:rPr>
              <a:t>Follow the instructions on this slide layout if none of the existing layouts (in the current template) work well for the current slide you would like to create or edit.</a:t>
            </a:r>
          </a:p>
        </p:txBody>
      </p:sp>
      <p:sp>
        <p:nvSpPr>
          <p:cNvPr id="6" name="TextBox 5"/>
          <p:cNvSpPr txBox="1"/>
          <p:nvPr userDrawn="1"/>
        </p:nvSpPr>
        <p:spPr>
          <a:xfrm>
            <a:off x="101600" y="2567642"/>
            <a:ext cx="9144000" cy="3970318"/>
          </a:xfrm>
          <a:prstGeom prst="rect">
            <a:avLst/>
          </a:prstGeom>
          <a:noFill/>
        </p:spPr>
        <p:txBody>
          <a:bodyPr wrap="square" rtlCol="0">
            <a:spAutoFit/>
          </a:bodyPr>
          <a:lstStyle/>
          <a:p>
            <a:r>
              <a:rPr lang="en-US" dirty="0">
                <a:solidFill>
                  <a:prstClr val="black"/>
                </a:solidFill>
                <a:ea typeface="+mn-ea"/>
                <a:cs typeface="+mn-cs"/>
              </a:rPr>
              <a:t>To create a custom new layout, </a:t>
            </a:r>
            <a:r>
              <a:rPr lang="en-US" b="1" dirty="0">
                <a:solidFill>
                  <a:prstClr val="black"/>
                </a:solidFill>
                <a:ea typeface="+mn-ea"/>
                <a:cs typeface="+mn-cs"/>
              </a:rPr>
              <a:t>in the Slide Master view </a:t>
            </a:r>
            <a:r>
              <a:rPr lang="en-US" dirty="0">
                <a:solidFill>
                  <a:prstClr val="black"/>
                </a:solidFill>
                <a:ea typeface="+mn-ea"/>
                <a:cs typeface="+mn-cs"/>
              </a:rPr>
              <a:t>do the following:</a:t>
            </a:r>
          </a:p>
          <a:p>
            <a:pPr marL="214313" indent="-214313">
              <a:buFont typeface="Arial" panose="020B0604020202020204" pitchFamily="34" charset="0"/>
              <a:buChar char="•"/>
            </a:pPr>
            <a:r>
              <a:rPr lang="en-US" b="1" dirty="0">
                <a:solidFill>
                  <a:prstClr val="black"/>
                </a:solidFill>
                <a:ea typeface="+mn-ea"/>
                <a:cs typeface="+mn-cs"/>
              </a:rPr>
              <a:t>DUPLICATE</a:t>
            </a:r>
            <a:r>
              <a:rPr lang="en-US" dirty="0">
                <a:solidFill>
                  <a:prstClr val="black"/>
                </a:solidFill>
                <a:ea typeface="+mn-ea"/>
                <a:cs typeface="+mn-cs"/>
              </a:rPr>
              <a:t> an existing layout to create a new layout.</a:t>
            </a:r>
          </a:p>
          <a:p>
            <a:pPr marL="214313" indent="-214313">
              <a:buFont typeface="Arial" panose="020B0604020202020204" pitchFamily="34" charset="0"/>
              <a:buChar char="•"/>
            </a:pPr>
            <a:r>
              <a:rPr lang="en-US" b="1" dirty="0">
                <a:solidFill>
                  <a:prstClr val="black"/>
                </a:solidFill>
                <a:ea typeface="+mn-ea"/>
                <a:cs typeface="+mn-cs"/>
              </a:rPr>
              <a:t>RENAME</a:t>
            </a:r>
            <a:r>
              <a:rPr lang="en-US" dirty="0">
                <a:solidFill>
                  <a:prstClr val="black"/>
                </a:solidFill>
                <a:ea typeface="+mn-ea"/>
                <a:cs typeface="+mn-cs"/>
              </a:rPr>
              <a:t> the new layout.</a:t>
            </a:r>
          </a:p>
          <a:p>
            <a:pPr marL="214313" indent="-214313">
              <a:buFont typeface="Arial" panose="020B0604020202020204" pitchFamily="34" charset="0"/>
              <a:buChar char="•"/>
            </a:pPr>
            <a:r>
              <a:rPr lang="en-US" b="1" dirty="0">
                <a:solidFill>
                  <a:prstClr val="black"/>
                </a:solidFill>
                <a:ea typeface="+mn-ea"/>
                <a:cs typeface="+mn-cs"/>
              </a:rPr>
              <a:t>Insert or Remove as appropriate PLACEHOLDERS </a:t>
            </a:r>
            <a:r>
              <a:rPr lang="en-US" dirty="0">
                <a:solidFill>
                  <a:prstClr val="black"/>
                </a:solidFill>
                <a:ea typeface="+mn-ea"/>
                <a:cs typeface="+mn-cs"/>
              </a:rPr>
              <a:t>on your new layout, resizing &amp; formatting as appropriate. </a:t>
            </a:r>
            <a:r>
              <a:rPr lang="en-US" sz="1600" dirty="0">
                <a:solidFill>
                  <a:prstClr val="black"/>
                </a:solidFill>
                <a:ea typeface="+mn-ea"/>
                <a:cs typeface="+mn-cs"/>
              </a:rPr>
              <a:t>(Do not edit your content in the slide master. All content should be edited in the normal presentation design view.) </a:t>
            </a:r>
            <a:r>
              <a:rPr lang="en-US" b="1" dirty="0">
                <a:solidFill>
                  <a:prstClr val="black"/>
                </a:solidFill>
                <a:ea typeface="+mn-ea"/>
                <a:cs typeface="+mn-cs"/>
              </a:rPr>
              <a:t>NEVER REMOVE THE LAYOUT’S TITLE CONTAINER</a:t>
            </a:r>
            <a:r>
              <a:rPr lang="en-US" dirty="0">
                <a:solidFill>
                  <a:prstClr val="black"/>
                </a:solidFill>
                <a:ea typeface="+mn-ea"/>
                <a:cs typeface="+mn-cs"/>
              </a:rPr>
              <a:t>. </a:t>
            </a:r>
            <a:r>
              <a:rPr lang="en-US" sz="1600" dirty="0">
                <a:solidFill>
                  <a:prstClr val="black"/>
                </a:solidFill>
                <a:ea typeface="+mn-ea"/>
                <a:cs typeface="+mn-cs"/>
              </a:rPr>
              <a:t>(It can be resized or formatted, but never removed.)</a:t>
            </a:r>
            <a:endParaRPr lang="en-US" dirty="0">
              <a:solidFill>
                <a:prstClr val="black"/>
              </a:solidFill>
              <a:ea typeface="+mn-ea"/>
              <a:cs typeface="+mn-cs"/>
            </a:endParaRPr>
          </a:p>
          <a:p>
            <a:pPr marL="214313" indent="-214313">
              <a:buFont typeface="Arial" panose="020B0604020202020204" pitchFamily="34" charset="0"/>
              <a:buChar char="•"/>
            </a:pPr>
            <a:r>
              <a:rPr lang="en-US" dirty="0">
                <a:solidFill>
                  <a:prstClr val="black"/>
                </a:solidFill>
                <a:ea typeface="+mn-ea"/>
                <a:cs typeface="+mn-cs"/>
              </a:rPr>
              <a:t>Check the </a:t>
            </a:r>
            <a:r>
              <a:rPr lang="en-US" b="1" dirty="0">
                <a:solidFill>
                  <a:prstClr val="black"/>
                </a:solidFill>
                <a:ea typeface="+mn-ea"/>
                <a:cs typeface="+mn-cs"/>
              </a:rPr>
              <a:t>READING ORDER </a:t>
            </a:r>
            <a:r>
              <a:rPr lang="en-US" dirty="0">
                <a:solidFill>
                  <a:prstClr val="black"/>
                </a:solidFill>
                <a:ea typeface="+mn-ea"/>
                <a:cs typeface="+mn-cs"/>
              </a:rPr>
              <a:t>of your new layout. (</a:t>
            </a:r>
            <a:r>
              <a:rPr lang="en-US" sz="1350" u="sng" dirty="0">
                <a:solidFill>
                  <a:prstClr val="black"/>
                </a:solidFill>
                <a:latin typeface="Arial"/>
                <a:ea typeface="+mn-ea"/>
                <a:cs typeface="+mn-cs"/>
                <a:hlinkClick r:id="rId2"/>
              </a:rPr>
              <a:t>http://accessibility.psu.edu/microsoftoffice/powerpoint/</a:t>
            </a:r>
            <a:r>
              <a:rPr lang="en-US" sz="1350" dirty="0">
                <a:solidFill>
                  <a:prstClr val="black"/>
                </a:solidFill>
                <a:latin typeface="Arial"/>
                <a:ea typeface="+mn-ea"/>
                <a:cs typeface="+mn-cs"/>
              </a:rPr>
              <a:t>) </a:t>
            </a:r>
            <a:r>
              <a:rPr lang="en-US" dirty="0">
                <a:solidFill>
                  <a:prstClr val="black"/>
                </a:solidFill>
                <a:ea typeface="+mn-ea"/>
                <a:cs typeface="+mn-cs"/>
              </a:rPr>
              <a:t>Reorder as appropriate so the slide layout’s </a:t>
            </a:r>
            <a:r>
              <a:rPr lang="en-US" b="1" dirty="0">
                <a:solidFill>
                  <a:prstClr val="black"/>
                </a:solidFill>
                <a:ea typeface="+mn-ea"/>
                <a:cs typeface="+mn-cs"/>
              </a:rPr>
              <a:t>TITLE is read first</a:t>
            </a:r>
            <a:r>
              <a:rPr lang="en-US" dirty="0">
                <a:solidFill>
                  <a:prstClr val="black"/>
                </a:solidFill>
                <a:ea typeface="+mn-ea"/>
                <a:cs typeface="+mn-cs"/>
              </a:rPr>
              <a:t>.</a:t>
            </a:r>
          </a:p>
          <a:p>
            <a:pPr marL="214313" indent="-214313">
              <a:buFont typeface="Arial" panose="020B0604020202020204" pitchFamily="34" charset="0"/>
              <a:buChar char="•"/>
            </a:pPr>
            <a:r>
              <a:rPr lang="en-US" b="1" dirty="0">
                <a:solidFill>
                  <a:prstClr val="black"/>
                </a:solidFill>
                <a:ea typeface="+mn-ea"/>
                <a:cs typeface="+mn-cs"/>
              </a:rPr>
              <a:t>SAVE</a:t>
            </a:r>
            <a:r>
              <a:rPr lang="en-US" dirty="0">
                <a:solidFill>
                  <a:prstClr val="black"/>
                </a:solidFill>
                <a:ea typeface="+mn-ea"/>
                <a:cs typeface="+mn-cs"/>
              </a:rPr>
              <a:t> your presentation.</a:t>
            </a:r>
          </a:p>
          <a:p>
            <a:pPr marL="214313" indent="-214313">
              <a:buFont typeface="Arial" panose="020B0604020202020204" pitchFamily="34" charset="0"/>
              <a:buChar char="•"/>
            </a:pPr>
            <a:r>
              <a:rPr lang="en-US" b="1" dirty="0">
                <a:solidFill>
                  <a:prstClr val="black"/>
                </a:solidFill>
                <a:ea typeface="+mn-ea"/>
                <a:cs typeface="+mn-cs"/>
              </a:rPr>
              <a:t>Close the Master View </a:t>
            </a:r>
            <a:r>
              <a:rPr lang="en-US" dirty="0">
                <a:solidFill>
                  <a:prstClr val="black"/>
                </a:solidFill>
                <a:ea typeface="+mn-ea"/>
                <a:cs typeface="+mn-cs"/>
              </a:rPr>
              <a:t>and return to your normal editing (design) view.</a:t>
            </a:r>
          </a:p>
          <a:p>
            <a:pPr marL="214313" indent="-214313">
              <a:buFont typeface="Arial" panose="020B0604020202020204" pitchFamily="34" charset="0"/>
              <a:buChar char="•"/>
            </a:pPr>
            <a:r>
              <a:rPr lang="en-US" b="1" dirty="0">
                <a:solidFill>
                  <a:prstClr val="black"/>
                </a:solidFill>
                <a:ea typeface="+mn-ea"/>
                <a:cs typeface="+mn-cs"/>
              </a:rPr>
              <a:t>Insert a new slide using </a:t>
            </a:r>
            <a:r>
              <a:rPr lang="en-US" b="1">
                <a:solidFill>
                  <a:prstClr val="black"/>
                </a:solidFill>
                <a:ea typeface="+mn-ea"/>
                <a:cs typeface="+mn-cs"/>
              </a:rPr>
              <a:t>your custom-named </a:t>
            </a:r>
            <a:r>
              <a:rPr lang="en-US" b="1" dirty="0">
                <a:solidFill>
                  <a:prstClr val="black"/>
                </a:solidFill>
                <a:ea typeface="+mn-ea"/>
                <a:cs typeface="+mn-cs"/>
              </a:rPr>
              <a:t>new layout </a:t>
            </a:r>
            <a:r>
              <a:rPr lang="en-US" dirty="0">
                <a:solidFill>
                  <a:prstClr val="black"/>
                </a:solidFill>
                <a:ea typeface="+mn-ea"/>
                <a:cs typeface="+mn-cs"/>
              </a:rPr>
              <a:t>or apply the new layout to an existing slide.</a:t>
            </a:r>
          </a:p>
        </p:txBody>
      </p:sp>
    </p:spTree>
    <p:extLst>
      <p:ext uri="{BB962C8B-B14F-4D97-AF65-F5344CB8AC3E}">
        <p14:creationId xmlns:p14="http://schemas.microsoft.com/office/powerpoint/2010/main" val="9249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C Lectur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4125858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C Lecture w/referenc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8" name="Content Placeholder 7"/>
          <p:cNvSpPr>
            <a:spLocks noGrp="1"/>
          </p:cNvSpPr>
          <p:nvPr>
            <p:ph sz="quarter" idx="14"/>
          </p:nvPr>
        </p:nvSpPr>
        <p:spPr>
          <a:xfrm>
            <a:off x="457200" y="1600200"/>
            <a:ext cx="8229600"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3076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C Side by Side All O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4041648" cy="4572000"/>
          </a:xfrm>
          <a:prstGeom prst="rect">
            <a:avLst/>
          </a:prstGeom>
        </p:spPr>
        <p:txBody>
          <a:bodyPr/>
          <a:lstStyle>
            <a:lvl1pPr>
              <a:defRPr>
                <a:latin typeface="+mn-lt"/>
              </a:defRPr>
            </a:lvl1pPr>
            <a:lvl2pPr>
              <a:buSzPct val="85000"/>
              <a:defRPr>
                <a:latin typeface="+mn-lt"/>
              </a:defRPr>
            </a:lvl2pPr>
            <a:lvl3pPr marL="1143000" indent="-228600">
              <a:buSzPct val="80000"/>
              <a:buFont typeface="Courier New" panose="02070309020205020404" pitchFamily="49" charset="0"/>
              <a:buChar char="o"/>
              <a:defRPr>
                <a:latin typeface="+mn-lt"/>
              </a:defRPr>
            </a:lvl3pPr>
            <a:lvl4pPr marL="1600200" indent="-228600">
              <a:buSzPct val="120000"/>
              <a:buFont typeface="Wingdings" panose="05000000000000000000" pitchFamily="2" charset="2"/>
              <a:buChar char="§"/>
              <a:defRPr>
                <a:latin typeface="+mn-lt"/>
              </a:defRPr>
            </a:lvl4pPr>
            <a:lvl5pPr marL="2057400" indent="-228600">
              <a:buSzPct val="70000"/>
              <a:buFont typeface="Wingdings" panose="05000000000000000000" pitchFamily="2" charset="2"/>
              <a:buChar char="q"/>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457198" y="6278880"/>
            <a:ext cx="343872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4648200" y="1600200"/>
            <a:ext cx="4041648" cy="4572000"/>
          </a:xfrm>
          <a:prstGeom prst="rect">
            <a:avLst/>
          </a:prstGeom>
        </p:spPr>
        <p:txBody>
          <a:bodyPr/>
          <a:lstStyle>
            <a:lvl1pPr>
              <a:defRPr sz="3200"/>
            </a:lvl1pPr>
            <a:lvl2pPr>
              <a:buSzPct val="85000"/>
              <a:defRPr/>
            </a:lvl2pPr>
            <a:lvl3pPr marL="1143000" indent="-228600">
              <a:buSzPct val="80000"/>
              <a:buFont typeface="Courier New" panose="02070309020205020404" pitchFamily="49" charset="0"/>
              <a:buChar char="o"/>
              <a:defRPr lang="en-US" sz="24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a:lvl4pPr>
            <a:lvl5pPr marL="2057400" indent="-228600">
              <a:buSzPct val="70000"/>
              <a:buFont typeface="Wingdings" panose="05000000000000000000" pitchFamily="2" charset="2"/>
              <a:buChar char="q"/>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4648200" y="6278880"/>
            <a:ext cx="3450133"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056926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C triple column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2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17" name="Content Placeholder 1"/>
          <p:cNvSpPr>
            <a:spLocks noGrp="1"/>
          </p:cNvSpPr>
          <p:nvPr>
            <p:ph sz="quarter" idx="14"/>
          </p:nvPr>
        </p:nvSpPr>
        <p:spPr>
          <a:xfrm>
            <a:off x="457200"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 Placeholder 1"/>
          <p:cNvSpPr>
            <a:spLocks noGrp="1"/>
          </p:cNvSpPr>
          <p:nvPr>
            <p:ph type="body" sz="quarter" idx="32" hasCustomPrompt="1"/>
          </p:nvPr>
        </p:nvSpPr>
        <p:spPr>
          <a:xfrm>
            <a:off x="779007"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18" name="Content Placeholder 2"/>
          <p:cNvSpPr>
            <a:spLocks noGrp="1"/>
          </p:cNvSpPr>
          <p:nvPr>
            <p:ph sz="quarter" idx="18"/>
          </p:nvPr>
        </p:nvSpPr>
        <p:spPr>
          <a:xfrm>
            <a:off x="6050577" y="1600200"/>
            <a:ext cx="2635250" cy="4572000"/>
          </a:xfrm>
          <a:prstGeom prst="rect">
            <a:avLst/>
          </a:prstGeom>
        </p:spPr>
        <p:txBody>
          <a:bodyPr/>
          <a:lstStyle>
            <a:lvl1pPr>
              <a:defRPr sz="2800"/>
            </a:lvl1pPr>
            <a:lvl2pPr>
              <a:buSzPct val="85000"/>
              <a:defRPr sz="2400"/>
            </a:lvl2pPr>
            <a:lvl3pPr marL="1143000" indent="-228600">
              <a:buSzPct val="80000"/>
              <a:buFont typeface="Courier New" panose="02070309020205020404" pitchFamily="49" charset="0"/>
              <a:buChar char="o"/>
              <a:defRPr lang="en-US" sz="2000" kern="1200" dirty="0" smtClean="0">
                <a:solidFill>
                  <a:schemeClr val="tx1"/>
                </a:solidFill>
                <a:latin typeface="+mn-lt"/>
                <a:ea typeface="+mn-ea"/>
                <a:cs typeface="+mn-cs"/>
              </a:defRPr>
            </a:lvl3pPr>
            <a:lvl4pPr marL="1600200" indent="-228600">
              <a:buSzPct val="120000"/>
              <a:buFont typeface="Wingdings" panose="05000000000000000000" pitchFamily="2" charset="2"/>
              <a:buChar char="§"/>
              <a:defRPr sz="1800"/>
            </a:lvl4pPr>
            <a:lvl5pPr marL="2057400" indent="-228600">
              <a:buSzPct val="70000"/>
              <a:buFont typeface="Wingdings" panose="05000000000000000000" pitchFamily="2" charset="2"/>
              <a:buChar char="q"/>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ext Placeholder 1"/>
          <p:cNvSpPr>
            <a:spLocks noGrp="1"/>
          </p:cNvSpPr>
          <p:nvPr>
            <p:ph type="body" sz="quarter" idx="33" hasCustomPrompt="1"/>
          </p:nvPr>
        </p:nvSpPr>
        <p:spPr>
          <a:xfrm>
            <a:off x="6050577" y="6263640"/>
            <a:ext cx="2034420"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
        <p:nvSpPr>
          <p:cNvPr id="9" name="Content Placeholder 1"/>
          <p:cNvSpPr>
            <a:spLocks noGrp="1"/>
          </p:cNvSpPr>
          <p:nvPr>
            <p:ph sz="quarter" idx="34"/>
          </p:nvPr>
        </p:nvSpPr>
        <p:spPr>
          <a:xfrm>
            <a:off x="3253889" y="1600200"/>
            <a:ext cx="2635250" cy="4572000"/>
          </a:xfrm>
          <a:prstGeom prst="rect">
            <a:avLst/>
          </a:prstGeom>
        </p:spPr>
        <p:txBody>
          <a:bodyPr/>
          <a:lstStyle>
            <a:lvl1pPr>
              <a:defRPr sz="2400">
                <a:latin typeface="+mn-lt"/>
              </a:defRPr>
            </a:lvl1pPr>
            <a:lvl2pPr>
              <a:buSzPct val="85000"/>
              <a:defRPr sz="2000">
                <a:latin typeface="+mn-lt"/>
              </a:defRPr>
            </a:lvl2pPr>
            <a:lvl3pPr marL="1143000" indent="-228600">
              <a:buSzPct val="80000"/>
              <a:buFont typeface="Courier New" panose="02070309020205020404" pitchFamily="49" charset="0"/>
              <a:buChar char="o"/>
              <a:defRPr sz="1800">
                <a:latin typeface="+mn-lt"/>
              </a:defRPr>
            </a:lvl3pPr>
            <a:lvl4pPr marL="1600200" indent="-228600">
              <a:buSzPct val="120000"/>
              <a:buFont typeface="Wingdings" panose="05000000000000000000" pitchFamily="2" charset="2"/>
              <a:buChar char="§"/>
              <a:defRPr sz="1600">
                <a:latin typeface="+mn-lt"/>
              </a:defRPr>
            </a:lvl4pPr>
            <a:lvl5pPr marL="2057400" indent="-228600">
              <a:buSzPct val="70000"/>
              <a:buFont typeface="Wingdings" panose="05000000000000000000" pitchFamily="2" charset="2"/>
              <a:buChar char="q"/>
              <a:defRPr sz="160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1"/>
          <p:cNvSpPr>
            <a:spLocks noGrp="1"/>
          </p:cNvSpPr>
          <p:nvPr>
            <p:ph type="body" sz="quarter" idx="35" hasCustomPrompt="1"/>
          </p:nvPr>
        </p:nvSpPr>
        <p:spPr>
          <a:xfrm>
            <a:off x="3414258" y="6278880"/>
            <a:ext cx="2027692"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a:t>
            </a:r>
            <a:endParaRPr lang="en-US" dirty="0"/>
          </a:p>
        </p:txBody>
      </p:sp>
    </p:spTree>
    <p:extLst>
      <p:ext uri="{BB962C8B-B14F-4D97-AF65-F5344CB8AC3E}">
        <p14:creationId xmlns:p14="http://schemas.microsoft.com/office/powerpoint/2010/main" val="20361770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C Side by side_four with citation placeholders">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7"/>
            <a:ext cx="8229600" cy="1143000"/>
          </a:xfrm>
          <a:prstGeom prst="rect">
            <a:avLst/>
          </a:prstGeom>
        </p:spPr>
        <p:txBody>
          <a:bodyPr/>
          <a:lstStyle>
            <a:lvl1pPr>
              <a:defRPr sz="3600">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8" name="Content Placeholder 1"/>
          <p:cNvSpPr>
            <a:spLocks noGrp="1"/>
          </p:cNvSpPr>
          <p:nvPr>
            <p:ph sz="quarter" idx="14"/>
          </p:nvPr>
        </p:nvSpPr>
        <p:spPr>
          <a:xfrm>
            <a:off x="45720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8" name="Text Placeholder 16"/>
          <p:cNvSpPr>
            <a:spLocks noGrp="1"/>
          </p:cNvSpPr>
          <p:nvPr>
            <p:ph type="body" sz="quarter" idx="42" hasCustomPrompt="1"/>
          </p:nvPr>
        </p:nvSpPr>
        <p:spPr>
          <a:xfrm>
            <a:off x="45720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2" name="Content Placeholder 1"/>
          <p:cNvSpPr>
            <a:spLocks noGrp="1"/>
          </p:cNvSpPr>
          <p:nvPr>
            <p:ph sz="quarter" idx="37"/>
          </p:nvPr>
        </p:nvSpPr>
        <p:spPr>
          <a:xfrm>
            <a:off x="45720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4" name="Text Placeholder 16"/>
          <p:cNvSpPr>
            <a:spLocks noGrp="1"/>
          </p:cNvSpPr>
          <p:nvPr>
            <p:ph type="body" sz="quarter" idx="39" hasCustomPrompt="1"/>
          </p:nvPr>
        </p:nvSpPr>
        <p:spPr>
          <a:xfrm>
            <a:off x="45720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4" name="Content Placeholder 1"/>
          <p:cNvSpPr>
            <a:spLocks noGrp="1"/>
          </p:cNvSpPr>
          <p:nvPr>
            <p:ph sz="quarter" idx="35"/>
          </p:nvPr>
        </p:nvSpPr>
        <p:spPr>
          <a:xfrm>
            <a:off x="4643120" y="160020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7" name="Text Placeholder 16"/>
          <p:cNvSpPr>
            <a:spLocks noGrp="1"/>
          </p:cNvSpPr>
          <p:nvPr>
            <p:ph type="body" sz="quarter" idx="41" hasCustomPrompt="1"/>
          </p:nvPr>
        </p:nvSpPr>
        <p:spPr>
          <a:xfrm>
            <a:off x="4643120" y="336804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21" name="Content Placeholder 1"/>
          <p:cNvSpPr>
            <a:spLocks noGrp="1"/>
          </p:cNvSpPr>
          <p:nvPr>
            <p:ph sz="quarter" idx="36"/>
          </p:nvPr>
        </p:nvSpPr>
        <p:spPr>
          <a:xfrm>
            <a:off x="4663440" y="3967480"/>
            <a:ext cx="4053840" cy="1752600"/>
          </a:xfrm>
          <a:prstGeom prst="rect">
            <a:avLst/>
          </a:prstGeom>
        </p:spPr>
        <p:txBody>
          <a:bodyPr/>
          <a:lstStyle>
            <a:lvl1pPr>
              <a:defRPr sz="2000">
                <a:latin typeface="+mn-lt"/>
              </a:defRPr>
            </a:lvl1pPr>
            <a:lvl2pPr>
              <a:defRPr sz="1600">
                <a:latin typeface="+mn-lt"/>
              </a:defRPr>
            </a:lvl2pPr>
          </a:lstStyle>
          <a:p>
            <a:pPr lvl="0"/>
            <a:r>
              <a:rPr lang="en-US" dirty="0" smtClean="0"/>
              <a:t>Click to edit Master text styles</a:t>
            </a:r>
          </a:p>
          <a:p>
            <a:pPr lvl="1"/>
            <a:r>
              <a:rPr lang="en-US" dirty="0" smtClean="0"/>
              <a:t>Second level</a:t>
            </a:r>
          </a:p>
        </p:txBody>
      </p:sp>
      <p:sp>
        <p:nvSpPr>
          <p:cNvPr id="26" name="Text Placeholder 16"/>
          <p:cNvSpPr>
            <a:spLocks noGrp="1"/>
          </p:cNvSpPr>
          <p:nvPr>
            <p:ph type="body" sz="quarter" idx="40" hasCustomPrompt="1"/>
          </p:nvPr>
        </p:nvSpPr>
        <p:spPr>
          <a:xfrm>
            <a:off x="4663440" y="5740400"/>
            <a:ext cx="4053840" cy="421640"/>
          </a:xfrm>
        </p:spPr>
        <p:txBody>
          <a:bodyPr/>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content attribution. </a:t>
            </a:r>
            <a:endParaRPr lang="en-US" dirty="0"/>
          </a:p>
        </p:txBody>
      </p:sp>
      <p:sp>
        <p:nvSpPr>
          <p:cNvPr id="1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79914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C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Table Placeholder 7"/>
          <p:cNvSpPr>
            <a:spLocks noGrp="1"/>
          </p:cNvSpPr>
          <p:nvPr>
            <p:ph type="tbl"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table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table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4681738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C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Chart Placeholder 4"/>
          <p:cNvSpPr>
            <a:spLocks noGrp="1"/>
          </p:cNvSpPr>
          <p:nvPr>
            <p:ph type="chart" sz="quarter" idx="14"/>
          </p:nvPr>
        </p:nvSpPr>
        <p:spPr>
          <a:xfrm>
            <a:off x="457200" y="1600200"/>
            <a:ext cx="8229600" cy="4572000"/>
          </a:xfrm>
          <a:prstGeom prst="rect">
            <a:avLst/>
          </a:prstGeom>
        </p:spPr>
        <p:txBody>
          <a:bodyPr rtlCol="0">
            <a:normAutofit/>
          </a:bodyPr>
          <a:lstStyle>
            <a:lvl1pPr>
              <a:defRPr sz="3200"/>
            </a:lvl1pPr>
          </a:lstStyle>
          <a:p>
            <a:pPr lvl="0"/>
            <a:r>
              <a:rPr lang="en-US" noProof="0" dirty="0" smtClean="0"/>
              <a:t>Click icon to add chart</a:t>
            </a:r>
            <a:endParaRPr lang="en-US" noProof="0" dirty="0"/>
          </a:p>
        </p:txBody>
      </p:sp>
      <p:sp>
        <p:nvSpPr>
          <p:cNvPr id="9"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chart attribution.</a:t>
            </a:r>
            <a:endParaRPr lang="en-US" dirty="0"/>
          </a:p>
        </p:txBody>
      </p:sp>
      <p:sp>
        <p:nvSpPr>
          <p:cNvPr id="6"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26579710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C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sz="3600">
                <a:solidFill>
                  <a:schemeClr val="tx1"/>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8" name="Picture Placeholder 7"/>
          <p:cNvSpPr>
            <a:spLocks noGrp="1"/>
          </p:cNvSpPr>
          <p:nvPr>
            <p:ph type="pic" sz="quarter" idx="14"/>
          </p:nvPr>
        </p:nvSpPr>
        <p:spPr>
          <a:xfrm>
            <a:off x="457200" y="1600200"/>
            <a:ext cx="8229600" cy="4572000"/>
          </a:xfrm>
          <a:prstGeom prst="rect">
            <a:avLst/>
          </a:prstGeom>
        </p:spPr>
        <p:txBody>
          <a:bodyPr rtlCol="0">
            <a:normAutofit/>
          </a:bodyPr>
          <a:lstStyle>
            <a:lvl1pPr>
              <a:defRPr sz="3200">
                <a:latin typeface="+mn-lt"/>
              </a:defRPr>
            </a:lvl1pPr>
          </a:lstStyle>
          <a:p>
            <a:pPr lvl="0"/>
            <a:r>
              <a:rPr lang="en-US" noProof="0" dirty="0" smtClean="0"/>
              <a:t>Click icon to add picture</a:t>
            </a:r>
            <a:endParaRPr lang="en-US" noProof="0" dirty="0"/>
          </a:p>
        </p:txBody>
      </p:sp>
      <p:sp>
        <p:nvSpPr>
          <p:cNvPr id="7" name="Text Placeholder 1"/>
          <p:cNvSpPr>
            <a:spLocks noGrp="1"/>
          </p:cNvSpPr>
          <p:nvPr>
            <p:ph type="body" sz="quarter" idx="32" hasCustomPrompt="1"/>
          </p:nvPr>
        </p:nvSpPr>
        <p:spPr>
          <a:xfrm>
            <a:off x="457198" y="6278880"/>
            <a:ext cx="7634331" cy="533400"/>
          </a:xfrm>
        </p:spPr>
        <p:txBody>
          <a:bodyPr anchor="t"/>
          <a:lstStyle>
            <a:lvl1pPr marL="0" indent="0" algn="l">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image attribution.</a:t>
            </a:r>
            <a:endParaRPr lang="en-US" dirty="0"/>
          </a:p>
        </p:txBody>
      </p:sp>
      <p:sp>
        <p:nvSpPr>
          <p:cNvPr id="9"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pPr/>
              <a:t>‹#›</a:t>
            </a:fld>
            <a:endParaRPr lang="en-US" dirty="0"/>
          </a:p>
        </p:txBody>
      </p:sp>
    </p:spTree>
    <p:extLst>
      <p:ext uri="{BB962C8B-B14F-4D97-AF65-F5344CB8AC3E}">
        <p14:creationId xmlns:p14="http://schemas.microsoft.com/office/powerpoint/2010/main" val="7040791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Title Placeholder 6"/>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2054" name="Text Placeholder 7"/>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8" name="Slide Number Placeholder 4"/>
          <p:cNvSpPr>
            <a:spLocks noGrp="1"/>
          </p:cNvSpPr>
          <p:nvPr>
            <p:ph type="sldNum" sz="quarter" idx="4"/>
          </p:nvPr>
        </p:nvSpPr>
        <p:spPr>
          <a:xfrm>
            <a:off x="8177154" y="6263640"/>
            <a:ext cx="508673" cy="548640"/>
          </a:xfrm>
          <a:prstGeom prst="rect">
            <a:avLst/>
          </a:prstGeom>
        </p:spPr>
        <p:txBody>
          <a:bodyPr anchor="ctr"/>
          <a:lstStyle>
            <a:lvl1pPr algn="r">
              <a:defRPr sz="1000">
                <a:solidFill>
                  <a:srgbClr val="898989"/>
                </a:solidFill>
              </a:defRPr>
            </a:lvl1pPr>
          </a:lstStyle>
          <a:p>
            <a:fld id="{F3BF8891-5E06-46C2-89A4-6DB85D39BA35}" type="slidenum">
              <a:rPr lang="en-US" smtClean="0">
                <a:ea typeface="+mn-ea"/>
                <a:cs typeface="+mn-cs"/>
              </a:rPr>
              <a:pPr/>
              <a:t>‹#›</a:t>
            </a:fld>
            <a:endParaRPr lang="en-US" dirty="0">
              <a:ea typeface="+mn-ea"/>
              <a:cs typeface="+mn-cs"/>
            </a:endParaRPr>
          </a:p>
        </p:txBody>
      </p:sp>
    </p:spTree>
    <p:extLst>
      <p:ext uri="{BB962C8B-B14F-4D97-AF65-F5344CB8AC3E}">
        <p14:creationId xmlns:p14="http://schemas.microsoft.com/office/powerpoint/2010/main" val="214169540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kern="1200">
          <a:solidFill>
            <a:schemeClr val="tx1"/>
          </a:solidFill>
          <a:latin typeface="Verdana" pitchFamily="34" charset="0"/>
          <a:ea typeface="+mj-ea"/>
          <a:cs typeface="+mj-cs"/>
        </a:defRPr>
      </a:lvl1pPr>
      <a:lvl2pPr algn="ctr" rtl="0" eaLnBrk="1" fontAlgn="base" hangingPunct="1">
        <a:spcBef>
          <a:spcPct val="0"/>
        </a:spcBef>
        <a:spcAft>
          <a:spcPct val="0"/>
        </a:spcAft>
        <a:defRPr sz="3600">
          <a:solidFill>
            <a:schemeClr val="tx1"/>
          </a:solidFill>
          <a:latin typeface="Verdana" panose="020B0604030504040204" pitchFamily="34" charset="0"/>
        </a:defRPr>
      </a:lvl2pPr>
      <a:lvl3pPr algn="ctr" rtl="0" eaLnBrk="1" fontAlgn="base" hangingPunct="1">
        <a:spcBef>
          <a:spcPct val="0"/>
        </a:spcBef>
        <a:spcAft>
          <a:spcPct val="0"/>
        </a:spcAft>
        <a:defRPr sz="3600">
          <a:solidFill>
            <a:schemeClr val="tx1"/>
          </a:solidFill>
          <a:latin typeface="Verdana" panose="020B0604030504040204" pitchFamily="34" charset="0"/>
        </a:defRPr>
      </a:lvl3pPr>
      <a:lvl4pPr algn="ctr" rtl="0" eaLnBrk="1" fontAlgn="base" hangingPunct="1">
        <a:spcBef>
          <a:spcPct val="0"/>
        </a:spcBef>
        <a:spcAft>
          <a:spcPct val="0"/>
        </a:spcAft>
        <a:defRPr sz="3600">
          <a:solidFill>
            <a:schemeClr val="tx1"/>
          </a:solidFill>
          <a:latin typeface="Verdana" panose="020B0604030504040204" pitchFamily="34" charset="0"/>
        </a:defRPr>
      </a:lvl4pPr>
      <a:lvl5pPr algn="ctr" rtl="0" eaLnBrk="1" fontAlgn="base" hangingPunct="1">
        <a:spcBef>
          <a:spcPct val="0"/>
        </a:spcBef>
        <a:spcAft>
          <a:spcPct val="0"/>
        </a:spcAft>
        <a:defRPr sz="3600">
          <a:solidFill>
            <a:schemeClr val="tx1"/>
          </a:solidFill>
          <a:latin typeface="Verdana" panose="020B0604030504040204"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SzPct val="85000"/>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SzPct val="80000"/>
        <a:buFont typeface="Courier New" panose="02070309020205020404" pitchFamily="49" charset="0"/>
        <a:buChar char="o"/>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SzPct val="12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SzPct val="70000"/>
        <a:buFont typeface="Wingdings" panose="05000000000000000000" pitchFamily="2" charset="2"/>
        <a:buChar char="q"/>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flickr.com/photos/sunface13/3650126198" TargetMode="External"/><Relationship Id="rId3" Type="http://schemas.openxmlformats.org/officeDocument/2006/relationships/hyperlink" Target="http://www.techlawjournal.com/" TargetMode="External"/><Relationship Id="rId7" Type="http://schemas.openxmlformats.org/officeDocument/2006/relationships/hyperlink" Target="http://commons.wikimedia.org/wiki/File:US_Secret_Service_officers.jpg"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hyperlink" Target="http://commons.wikimedia.org/wiki/File:Gran_muralla_badalig_agosto_2004JPG.jpg" TargetMode="External"/><Relationship Id="rId5" Type="http://schemas.openxmlformats.org/officeDocument/2006/relationships/hyperlink" Target="http://commons.wikimedia.org/wiki/File:Vintage_aloha-shirt-quilt.JPG" TargetMode="External"/><Relationship Id="rId4" Type="http://schemas.openxmlformats.org/officeDocument/2006/relationships/hyperlink" Target="http://www.hhs.gov/asl/testify/t970911a.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smtClean="0"/>
              <a:t>History of Health Information Technology in the U.S.</a:t>
            </a:r>
          </a:p>
        </p:txBody>
      </p:sp>
      <p:sp>
        <p:nvSpPr>
          <p:cNvPr id="6147" name="Text Placeholder 2"/>
          <p:cNvSpPr>
            <a:spLocks noGrp="1"/>
          </p:cNvSpPr>
          <p:nvPr>
            <p:ph type="body" sz="half" idx="2"/>
          </p:nvPr>
        </p:nvSpPr>
        <p:spPr>
          <a:xfrm>
            <a:off x="533400" y="3517900"/>
            <a:ext cx="8153400" cy="762000"/>
          </a:xfrm>
        </p:spPr>
        <p:txBody>
          <a:bodyPr/>
          <a:lstStyle/>
          <a:p>
            <a:r>
              <a:rPr lang="en-US" altLang="en-US" dirty="0" smtClean="0"/>
              <a:t>History of Privacy and Security Legislation</a:t>
            </a:r>
          </a:p>
        </p:txBody>
      </p:sp>
      <p:sp>
        <p:nvSpPr>
          <p:cNvPr id="6148" name="Text Placeholder 3"/>
          <p:cNvSpPr>
            <a:spLocks noGrp="1"/>
          </p:cNvSpPr>
          <p:nvPr>
            <p:ph type="body" sz="quarter" idx="11"/>
          </p:nvPr>
        </p:nvSpPr>
        <p:spPr/>
        <p:txBody>
          <a:bodyPr/>
          <a:lstStyle/>
          <a:p>
            <a:r>
              <a:rPr lang="en-US" altLang="en-US" dirty="0" smtClean="0"/>
              <a:t>Lecture a – Background of HIPAA</a:t>
            </a:r>
          </a:p>
        </p:txBody>
      </p:sp>
      <p:sp>
        <p:nvSpPr>
          <p:cNvPr id="6149" name="Text Placeholder 4"/>
          <p:cNvSpPr>
            <a:spLocks noGrp="1"/>
          </p:cNvSpPr>
          <p:nvPr>
            <p:ph type="body" sz="quarter" idx="12"/>
          </p:nvPr>
        </p:nvSpPr>
        <p:spPr/>
        <p:txBody>
          <a:bodyPr/>
          <a:lstStyle/>
          <a:p>
            <a:r>
              <a:rPr lang="en-US" dirty="0"/>
              <a:t>This material (Comp </a:t>
            </a:r>
            <a:r>
              <a:rPr lang="en-US" dirty="0" smtClean="0"/>
              <a:t>5 </a:t>
            </a:r>
            <a:r>
              <a:rPr lang="en-US" dirty="0"/>
              <a:t>Unit </a:t>
            </a:r>
            <a:r>
              <a:rPr lang="en-US" dirty="0" smtClean="0"/>
              <a:t>10) </a:t>
            </a:r>
            <a:r>
              <a:rPr lang="en-US" dirty="0"/>
              <a:t>was developed by the University of Alabama at Birmingham, funded by the Department of Health and Human Services, Office of the National Coordinator for Health Information Technology under Award Number 90WT0007. </a:t>
            </a:r>
          </a:p>
          <a:p>
            <a:r>
              <a:rPr lang="en-US" dirty="0"/>
              <a:t>This work is licensed under the Creative Commons Attribution-</a:t>
            </a:r>
            <a:r>
              <a:rPr lang="en-US" dirty="0" err="1"/>
              <a:t>NonCommercial</a:t>
            </a:r>
            <a:r>
              <a:rPr lang="en-US" dirty="0"/>
              <a:t>-</a:t>
            </a:r>
            <a:r>
              <a:rPr lang="en-US" dirty="0" err="1"/>
              <a:t>ShareAlike</a:t>
            </a:r>
            <a:r>
              <a:rPr lang="en-US" dirty="0"/>
              <a:t> 4.0 International License. To view a copy of this license, visit </a:t>
            </a:r>
            <a:r>
              <a:rPr lang="en-US" dirty="0">
                <a:hlinkClick r:id="rId3" tooltip="Creative Commons Attribution-NonCommercial-ShareAlike 4.0 International License"/>
              </a:rPr>
              <a:t>http://creativecommons.org</a:t>
            </a:r>
            <a:r>
              <a:rPr lang="en-US"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t>Privacy and Confidentiality </a:t>
            </a:r>
            <a:br>
              <a:rPr lang="en-US" altLang="en-US" smtClean="0"/>
            </a:br>
            <a:r>
              <a:rPr lang="en-US" altLang="en-US" smtClean="0"/>
              <a:t>Pre-HIPAA</a:t>
            </a:r>
          </a:p>
        </p:txBody>
      </p:sp>
      <p:sp>
        <p:nvSpPr>
          <p:cNvPr id="15363" name="Rectangle 3"/>
          <p:cNvSpPr>
            <a:spLocks noGrp="1" noChangeArrowheads="1"/>
          </p:cNvSpPr>
          <p:nvPr>
            <p:ph sz="quarter" idx="14"/>
          </p:nvPr>
        </p:nvSpPr>
        <p:spPr/>
        <p:txBody>
          <a:bodyPr/>
          <a:lstStyle/>
          <a:p>
            <a:r>
              <a:rPr lang="en-US" altLang="en-US" dirty="0" smtClean="0"/>
              <a:t>No national law for privacy/confidentiality of health information prior to HIPAA</a:t>
            </a:r>
          </a:p>
          <a:p>
            <a:r>
              <a:rPr lang="en-US" altLang="en-US" dirty="0" smtClean="0"/>
              <a:t>Privacy Act of 1974</a:t>
            </a:r>
          </a:p>
          <a:p>
            <a:pPr lvl="1"/>
            <a:r>
              <a:rPr lang="en-US" altLang="en-US" dirty="0" smtClean="0"/>
              <a:t>Protected information held by the federal government</a:t>
            </a:r>
          </a:p>
          <a:p>
            <a:r>
              <a:rPr lang="en-US" altLang="en-US" dirty="0" smtClean="0"/>
              <a:t>Joint Commission (accrediting agency for healthcare organizations) </a:t>
            </a:r>
          </a:p>
          <a:p>
            <a:pPr lvl="1"/>
            <a:r>
              <a:rPr lang="en-US" altLang="en-US" dirty="0" smtClean="0"/>
              <a:t>Information management standards include protection of confidential information</a:t>
            </a:r>
          </a:p>
          <a:p>
            <a:r>
              <a:rPr lang="en-US" altLang="en-US" dirty="0" smtClean="0"/>
              <a:t>“Patchwork” of state laws</a:t>
            </a:r>
          </a:p>
        </p:txBody>
      </p:sp>
      <p:sp>
        <p:nvSpPr>
          <p:cNvPr id="1536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8BCBFAF-50F8-4A1C-B309-A1048A881F5A}" type="slidenum">
              <a:rPr lang="en-US" altLang="en-US" smtClean="0"/>
              <a:pPr/>
              <a:t>10</a:t>
            </a:fld>
            <a:endParaRPr lang="en-US" altLang="en-US"/>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State Laws</a:t>
            </a:r>
          </a:p>
        </p:txBody>
      </p:sp>
      <p:sp>
        <p:nvSpPr>
          <p:cNvPr id="16387" name="Rectangle 3"/>
          <p:cNvSpPr>
            <a:spLocks noGrp="1" noChangeArrowheads="1"/>
          </p:cNvSpPr>
          <p:nvPr>
            <p:ph sz="quarter" idx="14"/>
          </p:nvPr>
        </p:nvSpPr>
        <p:spPr/>
        <p:txBody>
          <a:bodyPr/>
          <a:lstStyle/>
          <a:p>
            <a:r>
              <a:rPr lang="en-US" altLang="en-US" dirty="0" smtClean="0"/>
              <a:t>No comprehensive set of laws for access or disclosure</a:t>
            </a:r>
          </a:p>
          <a:p>
            <a:r>
              <a:rPr lang="en-US" altLang="en-US" dirty="0" smtClean="0"/>
              <a:t>Condition-specific rules varied by state</a:t>
            </a:r>
          </a:p>
        </p:txBody>
      </p:sp>
      <p:sp>
        <p:nvSpPr>
          <p:cNvPr id="10" name="Text Placeholder 9"/>
          <p:cNvSpPr>
            <a:spLocks noGrp="1"/>
          </p:cNvSpPr>
          <p:nvPr>
            <p:ph type="body" sz="quarter" idx="32"/>
          </p:nvPr>
        </p:nvSpPr>
        <p:spPr/>
        <p:txBody>
          <a:bodyPr/>
          <a:lstStyle/>
          <a:p>
            <a:endParaRPr lang="en-US"/>
          </a:p>
        </p:txBody>
      </p:sp>
      <p:pic>
        <p:nvPicPr>
          <p:cNvPr id="12" name="Picture 7" descr="Patchwork Quilt made from the fabric of vintage aloha shirts.  Each piece of material is different.  Photo by Omaopio."/>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4688580" y="2400300"/>
            <a:ext cx="3961015" cy="2971800"/>
          </a:xfrm>
        </p:spPr>
      </p:pic>
      <p:sp>
        <p:nvSpPr>
          <p:cNvPr id="4" name="Text Placeholder 3"/>
          <p:cNvSpPr>
            <a:spLocks noGrp="1"/>
          </p:cNvSpPr>
          <p:nvPr>
            <p:ph type="body" sz="quarter" idx="33"/>
          </p:nvPr>
        </p:nvSpPr>
        <p:spPr/>
        <p:txBody>
          <a:bodyPr/>
          <a:lstStyle/>
          <a:p>
            <a:r>
              <a:rPr lang="en-US" altLang="en-US" smtClean="0"/>
              <a:t>Photo by Omaopio </a:t>
            </a:r>
            <a:endParaRPr lang="en-US" altLang="en-US" dirty="0"/>
          </a:p>
        </p:txBody>
      </p:sp>
      <p:sp>
        <p:nvSpPr>
          <p:cNvPr id="1638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A40775-5D18-4316-A1DB-C006BF3F0744}" type="slidenum">
              <a:rPr lang="en-US" altLang="en-US" smtClean="0"/>
              <a:pPr/>
              <a:t>11</a:t>
            </a:fld>
            <a:endParaRPr lang="en-US" altLang="en-US"/>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smtClean="0"/>
              <a:t>Principles Underlying </a:t>
            </a:r>
            <a:br>
              <a:rPr lang="en-US" smtClean="0"/>
            </a:br>
            <a:r>
              <a:rPr lang="en-US" smtClean="0"/>
              <a:t>HIPAA Privacy and Security Rules</a:t>
            </a:r>
            <a:endParaRPr lang="en-US" dirty="0" smtClean="0"/>
          </a:p>
        </p:txBody>
      </p:sp>
      <p:sp>
        <p:nvSpPr>
          <p:cNvPr id="17411" name="Rectangle 3"/>
          <p:cNvSpPr>
            <a:spLocks noGrp="1" noChangeArrowheads="1"/>
          </p:cNvSpPr>
          <p:nvPr>
            <p:ph sz="quarter" idx="14"/>
          </p:nvPr>
        </p:nvSpPr>
        <p:spPr/>
        <p:txBody>
          <a:bodyPr/>
          <a:lstStyle/>
          <a:p>
            <a:r>
              <a:rPr lang="en-US" altLang="en-US" dirty="0" smtClean="0"/>
              <a:t>Boundaries</a:t>
            </a:r>
          </a:p>
          <a:p>
            <a:r>
              <a:rPr lang="en-US" altLang="en-US" dirty="0" smtClean="0"/>
              <a:t>Security</a:t>
            </a:r>
          </a:p>
          <a:p>
            <a:r>
              <a:rPr lang="en-US" altLang="en-US" dirty="0" smtClean="0"/>
              <a:t>Consumer Control</a:t>
            </a:r>
          </a:p>
          <a:p>
            <a:r>
              <a:rPr lang="en-US" altLang="en-US" dirty="0" smtClean="0"/>
              <a:t>Accountability</a:t>
            </a:r>
          </a:p>
          <a:p>
            <a:r>
              <a:rPr lang="en-US" altLang="en-US" dirty="0" smtClean="0"/>
              <a:t>Public Responsibility</a:t>
            </a:r>
          </a:p>
        </p:txBody>
      </p:sp>
      <p:sp>
        <p:nvSpPr>
          <p:cNvPr id="2" name="Text Placeholder 1"/>
          <p:cNvSpPr>
            <a:spLocks noGrp="1"/>
          </p:cNvSpPr>
          <p:nvPr>
            <p:ph type="body" sz="quarter" idx="32"/>
          </p:nvPr>
        </p:nvSpPr>
        <p:spPr/>
        <p:txBody>
          <a:bodyPr/>
          <a:lstStyle/>
          <a:p>
            <a:r>
              <a:rPr lang="en-US" altLang="en-US" dirty="0" smtClean="0"/>
              <a:t>Source:	(Shalala, 1997)</a:t>
            </a:r>
            <a:endParaRPr lang="en-US" altLang="en-US" dirty="0"/>
          </a:p>
        </p:txBody>
      </p:sp>
      <p:sp>
        <p:nvSpPr>
          <p:cNvPr id="1741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3255A30-2079-411F-AF87-51D8360160A0}" type="slidenum">
              <a:rPr lang="en-US" altLang="en-US" smtClean="0"/>
              <a:pPr/>
              <a:t>12</a:t>
            </a:fld>
            <a:endParaRPr lang="en-US" altLang="en-US"/>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dirty="0" smtClean="0"/>
              <a:t>Principles Underlying HIPAA Privacy and Security Rules 2</a:t>
            </a:r>
          </a:p>
        </p:txBody>
      </p:sp>
      <p:sp>
        <p:nvSpPr>
          <p:cNvPr id="18435" name="Rectangle 3"/>
          <p:cNvSpPr>
            <a:spLocks noGrp="1" noChangeArrowheads="1"/>
          </p:cNvSpPr>
          <p:nvPr>
            <p:ph sz="quarter" idx="14"/>
          </p:nvPr>
        </p:nvSpPr>
        <p:spPr/>
        <p:txBody>
          <a:bodyPr/>
          <a:lstStyle/>
          <a:p>
            <a:r>
              <a:rPr lang="en-US" altLang="en-US" dirty="0" smtClean="0"/>
              <a:t>Boundaries</a:t>
            </a:r>
          </a:p>
        </p:txBody>
      </p:sp>
      <p:sp>
        <p:nvSpPr>
          <p:cNvPr id="10" name="Text Placeholder 9"/>
          <p:cNvSpPr>
            <a:spLocks noGrp="1"/>
          </p:cNvSpPr>
          <p:nvPr>
            <p:ph type="body" sz="quarter" idx="32"/>
          </p:nvPr>
        </p:nvSpPr>
        <p:spPr/>
        <p:txBody>
          <a:bodyPr/>
          <a:lstStyle/>
          <a:p>
            <a:endParaRPr lang="en-US"/>
          </a:p>
        </p:txBody>
      </p:sp>
      <p:pic>
        <p:nvPicPr>
          <p:cNvPr id="12" name="Picture 7" descr="Picture shows the Great Wall of China with people walking on it. Photo by airunp &#10;"/>
          <p:cNvPicPr>
            <a:picLocks noGrp="1" noChangeAspect="1"/>
          </p:cNvPicPr>
          <p:nvPr>
            <p:ph sz="quarter" idx="18"/>
          </p:nvPr>
        </p:nvPicPr>
        <p:blipFill>
          <a:blip r:embed="rId3" cstate="print">
            <a:extLst>
              <a:ext uri="{28A0092B-C50C-407E-A947-70E740481C1C}">
                <a14:useLocalDpi xmlns:a14="http://schemas.microsoft.com/office/drawing/2010/main" val="0"/>
              </a:ext>
            </a:extLst>
          </a:blip>
          <a:srcRect/>
          <a:stretch>
            <a:fillRect/>
          </a:stretch>
        </p:blipFill>
        <p:spPr>
          <a:xfrm>
            <a:off x="5498655" y="2130552"/>
            <a:ext cx="2340864" cy="3511296"/>
          </a:xfrm>
        </p:spPr>
      </p:pic>
      <p:sp>
        <p:nvSpPr>
          <p:cNvPr id="4" name="Text Placeholder 3"/>
          <p:cNvSpPr>
            <a:spLocks noGrp="1"/>
          </p:cNvSpPr>
          <p:nvPr>
            <p:ph type="body" sz="quarter" idx="33"/>
          </p:nvPr>
        </p:nvSpPr>
        <p:spPr/>
        <p:txBody>
          <a:bodyPr/>
          <a:lstStyle/>
          <a:p>
            <a:r>
              <a:rPr lang="en-US" altLang="en-US" smtClean="0"/>
              <a:t>Photo by airunp </a:t>
            </a:r>
            <a:endParaRPr lang="en-US" altLang="en-US" dirty="0"/>
          </a:p>
        </p:txBody>
      </p:sp>
      <p:sp>
        <p:nvSpPr>
          <p:cNvPr id="1843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00852E-F52C-44F7-9773-C2C8027705D3}" type="slidenum">
              <a:rPr lang="en-US" altLang="en-US" smtClean="0"/>
              <a:pPr/>
              <a:t>13</a:t>
            </a:fld>
            <a:endParaRPr lang="en-US" altLang="en-US"/>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dirty="0" smtClean="0"/>
              <a:t>Principles Underlying HIPAA Privacy and Security Rules 3</a:t>
            </a:r>
          </a:p>
        </p:txBody>
      </p:sp>
      <p:sp>
        <p:nvSpPr>
          <p:cNvPr id="19459" name="Rectangle 3"/>
          <p:cNvSpPr>
            <a:spLocks noGrp="1" noChangeArrowheads="1"/>
          </p:cNvSpPr>
          <p:nvPr>
            <p:ph sz="quarter" idx="14"/>
          </p:nvPr>
        </p:nvSpPr>
        <p:spPr/>
        <p:txBody>
          <a:bodyPr/>
          <a:lstStyle/>
          <a:p>
            <a:pPr marL="0" indent="0">
              <a:buNone/>
            </a:pPr>
            <a:endParaRPr lang="en-US" altLang="en-US" dirty="0" smtClean="0"/>
          </a:p>
          <a:p>
            <a:r>
              <a:rPr lang="en-US" altLang="en-US" dirty="0" smtClean="0"/>
              <a:t>Security</a:t>
            </a:r>
          </a:p>
        </p:txBody>
      </p:sp>
      <p:sp>
        <p:nvSpPr>
          <p:cNvPr id="9" name="Text Placeholder 8"/>
          <p:cNvSpPr>
            <a:spLocks noGrp="1"/>
          </p:cNvSpPr>
          <p:nvPr>
            <p:ph type="body" sz="quarter" idx="32"/>
          </p:nvPr>
        </p:nvSpPr>
        <p:spPr/>
        <p:txBody>
          <a:bodyPr/>
          <a:lstStyle/>
          <a:p>
            <a:endParaRPr lang="en-US"/>
          </a:p>
        </p:txBody>
      </p:sp>
      <p:pic>
        <p:nvPicPr>
          <p:cNvPr id="11" name="Picture 7" descr="Two uniformed US_Secret_Service_officers walking with a fence in the background."/>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5240337" y="1862137"/>
            <a:ext cx="2857500" cy="4048125"/>
          </a:xfrm>
        </p:spPr>
      </p:pic>
      <p:sp>
        <p:nvSpPr>
          <p:cNvPr id="10" name="Text Placeholder 9"/>
          <p:cNvSpPr>
            <a:spLocks noGrp="1"/>
          </p:cNvSpPr>
          <p:nvPr>
            <p:ph type="body" sz="quarter" idx="33"/>
          </p:nvPr>
        </p:nvSpPr>
        <p:spPr/>
        <p:txBody>
          <a:bodyPr/>
          <a:lstStyle/>
          <a:p>
            <a:endParaRPr lang="en-US"/>
          </a:p>
        </p:txBody>
      </p:sp>
      <p:sp>
        <p:nvSpPr>
          <p:cNvPr id="1946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A571176-FB1D-495A-92D0-38965E3F44AF}" type="slidenum">
              <a:rPr lang="en-US" altLang="en-US" smtClean="0"/>
              <a:pPr/>
              <a:t>14</a:t>
            </a:fld>
            <a:endParaRPr lang="en-US" altLang="en-US"/>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dirty="0" smtClean="0"/>
              <a:t>Principles Underlying HIPAA Privacy and Security Rules 4</a:t>
            </a:r>
          </a:p>
        </p:txBody>
      </p:sp>
      <p:sp>
        <p:nvSpPr>
          <p:cNvPr id="20483" name="Rectangle 3"/>
          <p:cNvSpPr>
            <a:spLocks noGrp="1" noChangeArrowheads="1"/>
          </p:cNvSpPr>
          <p:nvPr>
            <p:ph sz="quarter" idx="14"/>
          </p:nvPr>
        </p:nvSpPr>
        <p:spPr/>
        <p:txBody>
          <a:bodyPr/>
          <a:lstStyle/>
          <a:p>
            <a:pPr marL="0" indent="0">
              <a:buNone/>
            </a:pPr>
            <a:endParaRPr lang="en-US" altLang="en-US" dirty="0" smtClean="0"/>
          </a:p>
          <a:p>
            <a:pPr marL="0" indent="0">
              <a:buNone/>
            </a:pPr>
            <a:endParaRPr lang="en-US" altLang="en-US" dirty="0"/>
          </a:p>
          <a:p>
            <a:r>
              <a:rPr lang="en-US" altLang="en-US" dirty="0" smtClean="0"/>
              <a:t>Consumer Control</a:t>
            </a:r>
          </a:p>
        </p:txBody>
      </p:sp>
      <p:sp>
        <p:nvSpPr>
          <p:cNvPr id="10" name="Text Placeholder 9"/>
          <p:cNvSpPr>
            <a:spLocks noGrp="1"/>
          </p:cNvSpPr>
          <p:nvPr>
            <p:ph type="body" sz="quarter" idx="32"/>
          </p:nvPr>
        </p:nvSpPr>
        <p:spPr/>
        <p:txBody>
          <a:bodyPr/>
          <a:lstStyle/>
          <a:p>
            <a:endParaRPr lang="en-US"/>
          </a:p>
        </p:txBody>
      </p:sp>
      <p:pic>
        <p:nvPicPr>
          <p:cNvPr id="12" name="Picture 7" descr="A Navy corpsman (left) and a doctor go over the medical chart of a patient. Photo by Win Henderson/FEMA."/>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4877695" y="2695402"/>
            <a:ext cx="3582785" cy="2381596"/>
          </a:xfrm>
        </p:spPr>
      </p:pic>
      <p:sp>
        <p:nvSpPr>
          <p:cNvPr id="4" name="Text Placeholder 3"/>
          <p:cNvSpPr>
            <a:spLocks noGrp="1"/>
          </p:cNvSpPr>
          <p:nvPr>
            <p:ph type="body" sz="quarter" idx="33"/>
          </p:nvPr>
        </p:nvSpPr>
        <p:spPr/>
        <p:txBody>
          <a:bodyPr/>
          <a:lstStyle/>
          <a:p>
            <a:r>
              <a:rPr lang="en-US" altLang="en-US" smtClean="0"/>
              <a:t>Photo by Win Henderson/FEMA</a:t>
            </a:r>
            <a:endParaRPr lang="en-US" altLang="en-US" dirty="0"/>
          </a:p>
        </p:txBody>
      </p:sp>
      <p:sp>
        <p:nvSpPr>
          <p:cNvPr id="2048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C85867-14DB-46CE-97C1-D74F7652B4F2}" type="slidenum">
              <a:rPr lang="en-US" altLang="en-US" smtClean="0"/>
              <a:pPr/>
              <a:t>15</a:t>
            </a:fld>
            <a:endParaRPr lang="en-US" alt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p:txBody>
          <a:bodyPr/>
          <a:lstStyle/>
          <a:p>
            <a:r>
              <a:rPr lang="en-US" dirty="0" smtClean="0"/>
              <a:t>Principles Underlying HIPAA Privacy and Security Rules 5</a:t>
            </a:r>
          </a:p>
        </p:txBody>
      </p:sp>
      <p:sp>
        <p:nvSpPr>
          <p:cNvPr id="21507" name="Rectangle 3"/>
          <p:cNvSpPr>
            <a:spLocks noGrp="1" noChangeArrowheads="1"/>
          </p:cNvSpPr>
          <p:nvPr>
            <p:ph sz="quarter" idx="14"/>
          </p:nvPr>
        </p:nvSpPr>
        <p:spPr/>
        <p:txBody>
          <a:bodyPr/>
          <a:lstStyle/>
          <a:p>
            <a:pPr marL="0" indent="0">
              <a:buNone/>
            </a:pPr>
            <a:endParaRPr lang="en-US" altLang="en-US" dirty="0" smtClean="0"/>
          </a:p>
          <a:p>
            <a:pPr marL="0" indent="0">
              <a:buNone/>
            </a:pPr>
            <a:endParaRPr lang="en-US" altLang="en-US" dirty="0"/>
          </a:p>
          <a:p>
            <a:pPr marL="0" indent="0">
              <a:buNone/>
            </a:pPr>
            <a:endParaRPr lang="en-US" altLang="en-US" dirty="0" smtClean="0"/>
          </a:p>
          <a:p>
            <a:r>
              <a:rPr lang="en-US" altLang="en-US" dirty="0" smtClean="0"/>
              <a:t>Accountability</a:t>
            </a:r>
          </a:p>
        </p:txBody>
      </p:sp>
      <p:sp>
        <p:nvSpPr>
          <p:cNvPr id="10" name="Text Placeholder 9"/>
          <p:cNvSpPr>
            <a:spLocks noGrp="1"/>
          </p:cNvSpPr>
          <p:nvPr>
            <p:ph type="body" sz="quarter" idx="32"/>
          </p:nvPr>
        </p:nvSpPr>
        <p:spPr/>
        <p:txBody>
          <a:bodyPr/>
          <a:lstStyle/>
          <a:p>
            <a:endParaRPr lang="en-US"/>
          </a:p>
        </p:txBody>
      </p:sp>
      <p:pic>
        <p:nvPicPr>
          <p:cNvPr id="12" name="Picture 7" descr="US Supreme Court Building in Washington, DC.  Photo by Daderot."/>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4648200" y="2370534"/>
            <a:ext cx="4041775" cy="3031331"/>
          </a:xfrm>
        </p:spPr>
      </p:pic>
      <p:sp>
        <p:nvSpPr>
          <p:cNvPr id="4" name="Text Placeholder 3"/>
          <p:cNvSpPr>
            <a:spLocks noGrp="1"/>
          </p:cNvSpPr>
          <p:nvPr>
            <p:ph type="body" sz="quarter" idx="33"/>
          </p:nvPr>
        </p:nvSpPr>
        <p:spPr/>
        <p:txBody>
          <a:bodyPr/>
          <a:lstStyle/>
          <a:p>
            <a:r>
              <a:rPr lang="en-US" altLang="en-US" smtClean="0"/>
              <a:t>Photo by Daderot</a:t>
            </a:r>
            <a:endParaRPr lang="en-US" altLang="en-US" dirty="0"/>
          </a:p>
        </p:txBody>
      </p:sp>
      <p:sp>
        <p:nvSpPr>
          <p:cNvPr id="2150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0E40A56-4E32-4C45-B4F5-32F8EC2B0C3D}" type="slidenum">
              <a:rPr lang="en-US" altLang="en-US" smtClean="0"/>
              <a:pPr/>
              <a:t>16</a:t>
            </a:fld>
            <a:endParaRPr lang="en-US" altLang="en-US"/>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smtClean="0"/>
              <a:t>Principles Underlying HIPAA Privacy and Security Rules 6</a:t>
            </a:r>
          </a:p>
        </p:txBody>
      </p:sp>
      <p:sp>
        <p:nvSpPr>
          <p:cNvPr id="22531" name="Rectangle 3"/>
          <p:cNvSpPr>
            <a:spLocks noGrp="1" noChangeArrowheads="1"/>
          </p:cNvSpPr>
          <p:nvPr>
            <p:ph sz="quarter" idx="14"/>
          </p:nvPr>
        </p:nvSpPr>
        <p:spPr/>
        <p:txBody>
          <a:bodyPr/>
          <a:lstStyle/>
          <a:p>
            <a:pPr marL="0" indent="0">
              <a:buNone/>
            </a:pPr>
            <a:endParaRPr lang="en-US" altLang="en-US" dirty="0" smtClean="0"/>
          </a:p>
          <a:p>
            <a:pPr marL="0" indent="0">
              <a:buNone/>
            </a:pPr>
            <a:endParaRPr lang="en-US" altLang="en-US" dirty="0"/>
          </a:p>
          <a:p>
            <a:pPr marL="0" indent="0">
              <a:buNone/>
            </a:pPr>
            <a:endParaRPr lang="en-US" altLang="en-US" dirty="0" smtClean="0"/>
          </a:p>
          <a:p>
            <a:pPr marL="0" indent="0">
              <a:buNone/>
            </a:pPr>
            <a:endParaRPr lang="en-US" altLang="en-US" dirty="0"/>
          </a:p>
          <a:p>
            <a:r>
              <a:rPr lang="en-US" altLang="en-US" dirty="0" smtClean="0"/>
              <a:t>Public Responsibility</a:t>
            </a:r>
          </a:p>
        </p:txBody>
      </p:sp>
      <p:sp>
        <p:nvSpPr>
          <p:cNvPr id="9" name="Text Placeholder 8"/>
          <p:cNvSpPr>
            <a:spLocks noGrp="1"/>
          </p:cNvSpPr>
          <p:nvPr>
            <p:ph type="body" sz="quarter" idx="32"/>
          </p:nvPr>
        </p:nvSpPr>
        <p:spPr/>
        <p:txBody>
          <a:bodyPr/>
          <a:lstStyle/>
          <a:p>
            <a:endParaRPr lang="en-US"/>
          </a:p>
        </p:txBody>
      </p:sp>
      <p:pic>
        <p:nvPicPr>
          <p:cNvPr id="11" name="Picture 7" descr="Drawing of scales of justice balance scale. It shows two empty scale pans, equally balanced. Clip art; Used with permission of Microsoft."/>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5081587" y="2590800"/>
            <a:ext cx="3175000" cy="2590800"/>
          </a:xfrm>
        </p:spPr>
      </p:pic>
      <p:sp>
        <p:nvSpPr>
          <p:cNvPr id="10" name="Text Placeholder 9"/>
          <p:cNvSpPr>
            <a:spLocks noGrp="1"/>
          </p:cNvSpPr>
          <p:nvPr>
            <p:ph type="body" sz="quarter" idx="33"/>
          </p:nvPr>
        </p:nvSpPr>
        <p:spPr/>
        <p:txBody>
          <a:bodyPr/>
          <a:lstStyle/>
          <a:p>
            <a:endParaRPr lang="en-US"/>
          </a:p>
        </p:txBody>
      </p:sp>
      <p:sp>
        <p:nvSpPr>
          <p:cNvPr id="2253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3CDAA1C-EF0A-494B-805D-59A9DC4008E3}" type="slidenum">
              <a:rPr lang="en-US" altLang="en-US" smtClean="0"/>
              <a:pPr/>
              <a:t>17</a:t>
            </a:fld>
            <a:endParaRPr lang="en-US" altLang="en-US"/>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050"/>
          <p:cNvSpPr>
            <a:spLocks noGrp="1" noChangeArrowheads="1"/>
          </p:cNvSpPr>
          <p:nvPr>
            <p:ph type="title"/>
          </p:nvPr>
        </p:nvSpPr>
        <p:spPr/>
        <p:txBody>
          <a:bodyPr/>
          <a:lstStyle/>
          <a:p>
            <a:r>
              <a:rPr lang="en-US" altLang="en-US" smtClean="0"/>
              <a:t>HIPAA 1998 – Present</a:t>
            </a:r>
          </a:p>
        </p:txBody>
      </p:sp>
      <p:sp>
        <p:nvSpPr>
          <p:cNvPr id="23555" name="Content Placeholder 8"/>
          <p:cNvSpPr>
            <a:spLocks noGrp="1"/>
          </p:cNvSpPr>
          <p:nvPr>
            <p:ph sz="quarter" idx="14"/>
          </p:nvPr>
        </p:nvSpPr>
        <p:spPr/>
        <p:txBody>
          <a:bodyPr/>
          <a:lstStyle/>
          <a:p>
            <a:r>
              <a:rPr lang="en-US" altLang="en-US" dirty="0" smtClean="0"/>
              <a:t>Controversies in privacy debate</a:t>
            </a:r>
          </a:p>
          <a:p>
            <a:pPr lvl="1"/>
            <a:r>
              <a:rPr lang="en-US" altLang="en-US" dirty="0" smtClean="0"/>
              <a:t>Floor or ceiling/floor</a:t>
            </a:r>
          </a:p>
        </p:txBody>
      </p:sp>
      <p:sp>
        <p:nvSpPr>
          <p:cNvPr id="3" name="Text Placeholder 2"/>
          <p:cNvSpPr>
            <a:spLocks noGrp="1"/>
          </p:cNvSpPr>
          <p:nvPr>
            <p:ph type="body" sz="quarter" idx="32"/>
          </p:nvPr>
        </p:nvSpPr>
        <p:spPr/>
        <p:txBody>
          <a:bodyPr/>
          <a:lstStyle/>
          <a:p>
            <a:r>
              <a:rPr lang="en-US" altLang="en-US" smtClean="0"/>
              <a:t>Source:  (Tech Law Journal, 1999)</a:t>
            </a:r>
            <a:endParaRPr lang="en-US" altLang="en-US" dirty="0"/>
          </a:p>
        </p:txBody>
      </p:sp>
      <p:pic>
        <p:nvPicPr>
          <p:cNvPr id="13" name="Picture 7" descr="Photo of a large hall so that both the checkered floor and the high ceiling are visible.  At the back end of the room are eight several steps and eight floor to ceiling pillars and other ornate cabinets and objects.  There are several rows of seats on either sides of the room.  Photo by Jesse Loughborough&#10;"/>
          <p:cNvPicPr>
            <a:picLocks noGrp="1" noChangeAspect="1"/>
          </p:cNvPicPr>
          <p:nvPr>
            <p:ph sz="quarter" idx="18"/>
          </p:nvPr>
        </p:nvPicPr>
        <p:blipFill>
          <a:blip r:embed="rId3">
            <a:extLst>
              <a:ext uri="{28A0092B-C50C-407E-A947-70E740481C1C}">
                <a14:useLocalDpi xmlns:a14="http://schemas.microsoft.com/office/drawing/2010/main" val="0"/>
              </a:ext>
            </a:extLst>
          </a:blip>
          <a:srcRect/>
          <a:stretch>
            <a:fillRect/>
          </a:stretch>
        </p:blipFill>
        <p:spPr>
          <a:xfrm>
            <a:off x="5151183" y="1600200"/>
            <a:ext cx="3035808" cy="4572000"/>
          </a:xfrm>
        </p:spPr>
      </p:pic>
      <p:sp>
        <p:nvSpPr>
          <p:cNvPr id="4" name="Text Placeholder 3"/>
          <p:cNvSpPr>
            <a:spLocks noGrp="1"/>
          </p:cNvSpPr>
          <p:nvPr>
            <p:ph type="body" sz="quarter" idx="33"/>
          </p:nvPr>
        </p:nvSpPr>
        <p:spPr/>
        <p:txBody>
          <a:bodyPr/>
          <a:lstStyle/>
          <a:p>
            <a:r>
              <a:rPr lang="en-US" altLang="en-US" smtClean="0"/>
              <a:t>Photo by Jesse Loughborough</a:t>
            </a:r>
            <a:endParaRPr lang="en-US" altLang="en-US" dirty="0"/>
          </a:p>
        </p:txBody>
      </p:sp>
      <p:sp>
        <p:nvSpPr>
          <p:cNvPr id="2458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93123C-42E0-4DE7-9A52-CDAF39E77DA4}" type="slidenum">
              <a:rPr lang="en-US" altLang="en-US" smtClean="0"/>
              <a:pPr/>
              <a:t>18</a:t>
            </a:fld>
            <a:endParaRPr lang="en-US" altLang="en-US"/>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050"/>
          <p:cNvSpPr>
            <a:spLocks noGrp="1" noChangeArrowheads="1"/>
          </p:cNvSpPr>
          <p:nvPr>
            <p:ph type="title"/>
          </p:nvPr>
        </p:nvSpPr>
        <p:spPr/>
        <p:txBody>
          <a:bodyPr/>
          <a:lstStyle/>
          <a:p>
            <a:r>
              <a:rPr lang="en-US" altLang="en-US" dirty="0" smtClean="0"/>
              <a:t>HIPAA 1998 – Present 2</a:t>
            </a:r>
          </a:p>
        </p:txBody>
      </p:sp>
      <p:sp>
        <p:nvSpPr>
          <p:cNvPr id="24579" name="Content Placeholder 8"/>
          <p:cNvSpPr>
            <a:spLocks noGrp="1"/>
          </p:cNvSpPr>
          <p:nvPr>
            <p:ph sz="quarter" idx="14"/>
          </p:nvPr>
        </p:nvSpPr>
        <p:spPr/>
        <p:txBody>
          <a:bodyPr/>
          <a:lstStyle/>
          <a:p>
            <a:r>
              <a:rPr lang="en-US" altLang="en-US" dirty="0" smtClean="0"/>
              <a:t>Controversies in privacy debate</a:t>
            </a:r>
          </a:p>
          <a:p>
            <a:pPr lvl="1"/>
            <a:r>
              <a:rPr lang="en-US" altLang="en-US" dirty="0" smtClean="0"/>
              <a:t>Patient consent restrictions</a:t>
            </a:r>
          </a:p>
        </p:txBody>
      </p:sp>
      <p:sp>
        <p:nvSpPr>
          <p:cNvPr id="2458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0D472E5-D280-4BF9-8DE6-9378B75B8E81}" type="slidenum">
              <a:rPr lang="en-US" altLang="en-US" smtClean="0"/>
              <a:pPr/>
              <a:t>19</a:t>
            </a:fld>
            <a:endParaRPr lang="en-US" altLang="en-US"/>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3200" dirty="0" smtClean="0"/>
              <a:t>History of Privacy and</a:t>
            </a:r>
            <a:br>
              <a:rPr lang="en-US" altLang="en-US" sz="3200" dirty="0" smtClean="0"/>
            </a:br>
            <a:r>
              <a:rPr lang="en-US" altLang="en-US" sz="3200" dirty="0" smtClean="0"/>
              <a:t>Security Legislation</a:t>
            </a:r>
            <a:br>
              <a:rPr lang="en-US" altLang="en-US" sz="3200" dirty="0" smtClean="0"/>
            </a:br>
            <a:r>
              <a:rPr lang="en-US" altLang="en-US" sz="3200" dirty="0" smtClean="0"/>
              <a:t>Learning Objectives</a:t>
            </a:r>
          </a:p>
        </p:txBody>
      </p:sp>
      <p:sp>
        <p:nvSpPr>
          <p:cNvPr id="7171" name="Content Placeholder 2"/>
          <p:cNvSpPr>
            <a:spLocks noGrp="1"/>
          </p:cNvSpPr>
          <p:nvPr>
            <p:ph sz="quarter" idx="14"/>
          </p:nvPr>
        </p:nvSpPr>
        <p:spPr/>
        <p:txBody>
          <a:bodyPr/>
          <a:lstStyle/>
          <a:p>
            <a:r>
              <a:rPr lang="en-US" altLang="en-US" dirty="0" smtClean="0"/>
              <a:t>Explain the differences among the terms privacy, confidentiality and security</a:t>
            </a:r>
          </a:p>
          <a:p>
            <a:r>
              <a:rPr lang="en-US" altLang="en-US" dirty="0" smtClean="0"/>
              <a:t>Discuss the reasons why the administrative simplification provisions were attached to the original HIPAA legislation.</a:t>
            </a:r>
          </a:p>
          <a:p>
            <a:r>
              <a:rPr lang="en-US" altLang="en-US" dirty="0" smtClean="0"/>
              <a:t>Explain the five principles underlying the HIPAA privacy and security rules</a:t>
            </a:r>
          </a:p>
          <a:p>
            <a:r>
              <a:rPr lang="en-US" altLang="en-US" dirty="0" smtClean="0"/>
              <a:t>Discuss the reasons why the privacy rule was an action of the executive, not the legislative, branch of the federal government</a:t>
            </a:r>
          </a:p>
        </p:txBody>
      </p:sp>
      <p:sp>
        <p:nvSpPr>
          <p:cNvPr id="717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ABACC8-5A1B-4DFD-B01C-559E21FA2C00}" type="slidenum">
              <a:rPr lang="en-US" altLang="en-US" smtClean="0"/>
              <a:pPr/>
              <a:t>2</a:t>
            </a:fld>
            <a:endParaRPr lang="en-US" altLang="en-US"/>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050"/>
          <p:cNvSpPr>
            <a:spLocks noGrp="1" noChangeArrowheads="1"/>
          </p:cNvSpPr>
          <p:nvPr>
            <p:ph type="title"/>
          </p:nvPr>
        </p:nvSpPr>
        <p:spPr/>
        <p:txBody>
          <a:bodyPr/>
          <a:lstStyle/>
          <a:p>
            <a:r>
              <a:rPr lang="en-US" altLang="en-US" dirty="0" smtClean="0"/>
              <a:t>HIPAA 1998 – Present 3</a:t>
            </a:r>
          </a:p>
        </p:txBody>
      </p:sp>
      <p:sp>
        <p:nvSpPr>
          <p:cNvPr id="25603" name="Rectangle 2051"/>
          <p:cNvSpPr>
            <a:spLocks noGrp="1" noChangeArrowheads="1"/>
          </p:cNvSpPr>
          <p:nvPr>
            <p:ph sz="quarter" idx="14"/>
          </p:nvPr>
        </p:nvSpPr>
        <p:spPr/>
        <p:txBody>
          <a:bodyPr/>
          <a:lstStyle/>
          <a:p>
            <a:r>
              <a:rPr lang="en-US" altLang="en-US" dirty="0" smtClean="0"/>
              <a:t>Congress failed to pass privacy legislation</a:t>
            </a:r>
          </a:p>
        </p:txBody>
      </p:sp>
      <p:sp>
        <p:nvSpPr>
          <p:cNvPr id="2560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4732D6-644C-4F47-9547-6A49B161821C}" type="slidenum">
              <a:rPr lang="en-US" altLang="en-US" smtClean="0"/>
              <a:pPr/>
              <a:t>20</a:t>
            </a:fld>
            <a:endParaRPr lang="en-US" altLang="en-US"/>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050"/>
          <p:cNvSpPr>
            <a:spLocks noGrp="1" noChangeArrowheads="1"/>
          </p:cNvSpPr>
          <p:nvPr>
            <p:ph type="title"/>
          </p:nvPr>
        </p:nvSpPr>
        <p:spPr/>
        <p:txBody>
          <a:bodyPr/>
          <a:lstStyle/>
          <a:p>
            <a:r>
              <a:rPr lang="en-US" altLang="en-US" dirty="0" smtClean="0"/>
              <a:t>HIPAA 1998 – 2009</a:t>
            </a:r>
          </a:p>
        </p:txBody>
      </p:sp>
      <p:sp>
        <p:nvSpPr>
          <p:cNvPr id="22531" name="Rectangle 2051"/>
          <p:cNvSpPr>
            <a:spLocks noGrp="1" noChangeArrowheads="1"/>
          </p:cNvSpPr>
          <p:nvPr>
            <p:ph sz="quarter" idx="14"/>
          </p:nvPr>
        </p:nvSpPr>
        <p:spPr/>
        <p:txBody>
          <a:bodyPr/>
          <a:lstStyle/>
          <a:p>
            <a:r>
              <a:rPr lang="en-US" dirty="0" smtClean="0"/>
              <a:t>DHHS Privacy Rule Proposed— Fall, 1999 </a:t>
            </a:r>
          </a:p>
          <a:p>
            <a:pPr lvl="1"/>
            <a:r>
              <a:rPr lang="en-US" dirty="0" smtClean="0"/>
              <a:t> Over 50,000 comments received</a:t>
            </a:r>
          </a:p>
        </p:txBody>
      </p:sp>
      <p:sp>
        <p:nvSpPr>
          <p:cNvPr id="2" name="Text Placeholder 1"/>
          <p:cNvSpPr>
            <a:spLocks noGrp="1"/>
          </p:cNvSpPr>
          <p:nvPr>
            <p:ph type="body" sz="quarter" idx="32"/>
          </p:nvPr>
        </p:nvSpPr>
        <p:spPr/>
        <p:txBody>
          <a:bodyPr/>
          <a:lstStyle/>
          <a:p>
            <a:r>
              <a:rPr lang="en-US" dirty="0" smtClean="0"/>
              <a:t>Source:	(Tech Law Journal, 1999)</a:t>
            </a:r>
            <a:endParaRPr lang="en-US" dirty="0"/>
          </a:p>
        </p:txBody>
      </p:sp>
      <p:sp>
        <p:nvSpPr>
          <p:cNvPr id="2662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9F7DE2-38CA-4AC9-8C5A-3C592107EFC6}" type="slidenum">
              <a:rPr lang="en-US" altLang="en-US" smtClean="0"/>
              <a:pPr/>
              <a:t>21</a:t>
            </a:fld>
            <a:endParaRPr lang="en-US" altLang="en-US"/>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r>
              <a:rPr lang="en-US" altLang="en-US" dirty="0" smtClean="0"/>
              <a:t>Privacy and Security Rules </a:t>
            </a:r>
          </a:p>
        </p:txBody>
      </p:sp>
      <p:sp>
        <p:nvSpPr>
          <p:cNvPr id="27651" name="Rectangle 1027"/>
          <p:cNvSpPr>
            <a:spLocks noGrp="1" noChangeArrowheads="1"/>
          </p:cNvSpPr>
          <p:nvPr>
            <p:ph sz="quarter" idx="14"/>
          </p:nvPr>
        </p:nvSpPr>
        <p:spPr/>
        <p:txBody>
          <a:bodyPr/>
          <a:lstStyle/>
          <a:p>
            <a:r>
              <a:rPr lang="en-US" altLang="en-US" dirty="0" smtClean="0"/>
              <a:t>Final Privacy Rule Published – December, 2000</a:t>
            </a:r>
          </a:p>
          <a:p>
            <a:pPr lvl="1"/>
            <a:r>
              <a:rPr lang="en-US" altLang="en-US" dirty="0" smtClean="0"/>
              <a:t>Modified several times</a:t>
            </a:r>
          </a:p>
          <a:p>
            <a:pPr lvl="1"/>
            <a:r>
              <a:rPr lang="en-US" altLang="en-US" dirty="0" smtClean="0"/>
              <a:t>Went into effect  in April, 2003</a:t>
            </a:r>
          </a:p>
          <a:p>
            <a:r>
              <a:rPr lang="en-US" altLang="en-US" dirty="0" smtClean="0"/>
              <a:t>Security Rule – 2005</a:t>
            </a:r>
          </a:p>
          <a:p>
            <a:r>
              <a:rPr lang="en-US" altLang="en-US" dirty="0" smtClean="0"/>
              <a:t>Other changes over the years</a:t>
            </a:r>
          </a:p>
          <a:p>
            <a:r>
              <a:rPr lang="en-US" altLang="en-US" dirty="0" smtClean="0"/>
              <a:t>Major changes in 2009 as a result of HITECH</a:t>
            </a:r>
          </a:p>
        </p:txBody>
      </p:sp>
      <p:sp>
        <p:nvSpPr>
          <p:cNvPr id="27652"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ECFA4E4-8BED-481F-82D0-6EE81B2BC365}" type="slidenum">
              <a:rPr lang="en-US" altLang="en-US" smtClean="0"/>
              <a:pPr/>
              <a:t>22</a:t>
            </a:fld>
            <a:endParaRPr lang="en-US" altLang="en-US"/>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z="3200" dirty="0" smtClean="0"/>
              <a:t>History of Privacy</a:t>
            </a:r>
            <a:br>
              <a:rPr lang="en-US" altLang="en-US" sz="3200" dirty="0" smtClean="0"/>
            </a:br>
            <a:r>
              <a:rPr lang="en-US" altLang="en-US" sz="3200" dirty="0" smtClean="0"/>
              <a:t>and Security Legislation </a:t>
            </a:r>
            <a:br>
              <a:rPr lang="en-US" altLang="en-US" sz="3200" dirty="0" smtClean="0"/>
            </a:br>
            <a:r>
              <a:rPr lang="en-US" altLang="en-US" sz="3200" dirty="0" smtClean="0"/>
              <a:t>Summary – Lecture a</a:t>
            </a:r>
          </a:p>
        </p:txBody>
      </p:sp>
      <p:sp>
        <p:nvSpPr>
          <p:cNvPr id="28675" name="Content Placeholder 2"/>
          <p:cNvSpPr>
            <a:spLocks noGrp="1"/>
          </p:cNvSpPr>
          <p:nvPr>
            <p:ph sz="quarter" idx="14"/>
          </p:nvPr>
        </p:nvSpPr>
        <p:spPr/>
        <p:txBody>
          <a:bodyPr/>
          <a:lstStyle/>
          <a:p>
            <a:r>
              <a:rPr lang="en-US" altLang="en-US" dirty="0" smtClean="0"/>
              <a:t>Differences among the terms privacy, confidentiality and security</a:t>
            </a:r>
          </a:p>
          <a:p>
            <a:r>
              <a:rPr lang="en-US" altLang="en-US" dirty="0" smtClean="0"/>
              <a:t>Background of  the administrative simplification provisions in the original HIPAA legislation</a:t>
            </a:r>
          </a:p>
          <a:p>
            <a:r>
              <a:rPr lang="en-US" altLang="en-US" dirty="0" smtClean="0"/>
              <a:t>Five principles underlying the HIPAA Privacy and Security Rules</a:t>
            </a:r>
          </a:p>
          <a:p>
            <a:r>
              <a:rPr lang="en-US" altLang="en-US" dirty="0" smtClean="0"/>
              <a:t>Passage of HIPAA Privacy and Security Rules</a:t>
            </a:r>
          </a:p>
        </p:txBody>
      </p:sp>
      <p:sp>
        <p:nvSpPr>
          <p:cNvPr id="2867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04AF09-178C-4D67-955A-22DF40233903}" type="slidenum">
              <a:rPr lang="en-US" altLang="en-US" smtClean="0"/>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dirty="0" smtClean="0"/>
              <a:t>History of Privacy and </a:t>
            </a:r>
            <a:br>
              <a:rPr lang="en-US" sz="3200" dirty="0" smtClean="0"/>
            </a:br>
            <a:r>
              <a:rPr lang="en-US" sz="3200" dirty="0" smtClean="0"/>
              <a:t>Security Legislation</a:t>
            </a:r>
            <a:br>
              <a:rPr lang="en-US" sz="3200" dirty="0" smtClean="0"/>
            </a:br>
            <a:r>
              <a:rPr lang="en-US" sz="3200" dirty="0" smtClean="0"/>
              <a:t>References – Lecture a</a:t>
            </a:r>
          </a:p>
        </p:txBody>
      </p:sp>
      <p:sp>
        <p:nvSpPr>
          <p:cNvPr id="29702" name="Text Placeholder 5"/>
          <p:cNvSpPr>
            <a:spLocks noGrp="1"/>
          </p:cNvSpPr>
          <p:nvPr>
            <p:ph type="body" sz="quarter" idx="16"/>
          </p:nvPr>
        </p:nvSpPr>
        <p:spPr/>
        <p:txBody>
          <a:bodyPr/>
          <a:lstStyle/>
          <a:p>
            <a:r>
              <a:rPr lang="en-US" altLang="en-US" dirty="0" smtClean="0"/>
              <a:t>References</a:t>
            </a:r>
          </a:p>
          <a:p>
            <a:pPr lvl="1"/>
            <a:r>
              <a:rPr lang="en-US" altLang="en-US" dirty="0" smtClean="0"/>
              <a:t>HHS announces proposed electronic medical records privacy regulations. Tech Law Journal [Internet]. 1999 Oct 30. Available from:  </a:t>
            </a:r>
            <a:r>
              <a:rPr lang="en-US" altLang="en-US" dirty="0" smtClean="0">
                <a:hlinkClick r:id="rId3" tooltip="Tech Law Journal "/>
              </a:rPr>
              <a:t>www.techlawjournal.com</a:t>
            </a:r>
            <a:endParaRPr lang="en-US" altLang="en-US" dirty="0" smtClean="0"/>
          </a:p>
          <a:p>
            <a:pPr lvl="1"/>
            <a:r>
              <a:rPr lang="en-US" altLang="en-US" dirty="0" smtClean="0"/>
              <a:t>Testimony on Health Insurance Portability and Accountability Act by the Honorable Donna E. Shalala </a:t>
            </a:r>
            <a:br>
              <a:rPr lang="en-US" altLang="en-US" dirty="0" smtClean="0"/>
            </a:br>
            <a:r>
              <a:rPr lang="en-US" altLang="en-US" dirty="0" smtClean="0"/>
              <a:t>Secretary, U.S. Department of Health and Human Services, before the Senate Committee on Labor &amp; Human Resources. 1997 Sep 11. Available from: </a:t>
            </a:r>
            <a:r>
              <a:rPr lang="en-US" altLang="en-US" dirty="0" smtClean="0">
                <a:hlinkClick r:id="rId4"/>
              </a:rPr>
              <a:t>www.hhs.gov</a:t>
            </a:r>
            <a:endParaRPr lang="en-US" altLang="en-US" dirty="0" smtClean="0"/>
          </a:p>
        </p:txBody>
      </p:sp>
      <p:sp>
        <p:nvSpPr>
          <p:cNvPr id="29703" name="Text Placeholder 7"/>
          <p:cNvSpPr>
            <a:spLocks noGrp="1"/>
          </p:cNvSpPr>
          <p:nvPr>
            <p:ph type="body" sz="quarter" idx="20"/>
          </p:nvPr>
        </p:nvSpPr>
        <p:spPr/>
        <p:txBody>
          <a:bodyPr/>
          <a:lstStyle/>
          <a:p>
            <a:r>
              <a:rPr lang="en-US" altLang="en-US" dirty="0" smtClean="0"/>
              <a:t>Images </a:t>
            </a:r>
          </a:p>
          <a:p>
            <a:pPr lvl="1"/>
            <a:r>
              <a:rPr lang="en-US" altLang="en-US" dirty="0" smtClean="0"/>
              <a:t>Slide 11: </a:t>
            </a:r>
            <a:r>
              <a:rPr lang="en-US" altLang="en-US" dirty="0" err="1" smtClean="0"/>
              <a:t>Omaopio</a:t>
            </a:r>
            <a:r>
              <a:rPr lang="en-US" altLang="en-US" dirty="0" smtClean="0"/>
              <a:t>. Available from: </a:t>
            </a:r>
            <a:r>
              <a:rPr lang="en-US" altLang="en-US" dirty="0" smtClean="0">
                <a:hlinkClick r:id="rId5" tooltip="Wikepdia "/>
              </a:rPr>
              <a:t>commons.wikimedia.org</a:t>
            </a:r>
            <a:r>
              <a:rPr lang="en-US" altLang="en-US" dirty="0" smtClean="0"/>
              <a:t>. </a:t>
            </a:r>
          </a:p>
          <a:p>
            <a:pPr lvl="1"/>
            <a:r>
              <a:rPr lang="en-US" altLang="en-US" dirty="0" smtClean="0"/>
              <a:t>Slide 13: </a:t>
            </a:r>
            <a:r>
              <a:rPr lang="en-US" altLang="en-US" dirty="0" err="1" smtClean="0"/>
              <a:t>Airunp</a:t>
            </a:r>
            <a:r>
              <a:rPr lang="en-US" altLang="en-US" dirty="0" smtClean="0"/>
              <a:t>. Available from: </a:t>
            </a:r>
            <a:r>
              <a:rPr lang="en-US" altLang="en-US" dirty="0" smtClean="0">
                <a:hlinkClick r:id="rId6" tooltip="Wikepdia Commons"/>
              </a:rPr>
              <a:t>commons.wikimedia.org</a:t>
            </a:r>
            <a:r>
              <a:rPr lang="en-US" altLang="en-US" dirty="0" smtClean="0"/>
              <a:t>. </a:t>
            </a:r>
          </a:p>
          <a:p>
            <a:pPr lvl="1"/>
            <a:r>
              <a:rPr lang="en-US" altLang="en-US" dirty="0" smtClean="0"/>
              <a:t>Slide 14: Available from: </a:t>
            </a:r>
            <a:r>
              <a:rPr lang="en-US" altLang="en-US" dirty="0" smtClean="0">
                <a:hlinkClick r:id="rId7" tooltip="Wikepdia Commons"/>
              </a:rPr>
              <a:t>commons.wikimedia.org</a:t>
            </a:r>
            <a:r>
              <a:rPr lang="en-US" altLang="en-US" dirty="0" smtClean="0"/>
              <a:t>.</a:t>
            </a:r>
          </a:p>
          <a:p>
            <a:pPr lvl="1"/>
            <a:r>
              <a:rPr lang="en-US" altLang="en-US" dirty="0" smtClean="0"/>
              <a:t>Slide 15: Win Henderson/FEMA. Available from: </a:t>
            </a:r>
            <a:r>
              <a:rPr lang="en-US" altLang="en-US" dirty="0">
                <a:hlinkClick r:id="rId7" tooltip="Wikepdia Commons"/>
              </a:rPr>
              <a:t>commons.wikimedia.org</a:t>
            </a:r>
            <a:r>
              <a:rPr lang="en-US" altLang="en-US" dirty="0" smtClean="0"/>
              <a:t>. </a:t>
            </a:r>
            <a:endParaRPr lang="en-US" altLang="en-US" dirty="0" smtClean="0"/>
          </a:p>
          <a:p>
            <a:pPr lvl="1"/>
            <a:r>
              <a:rPr lang="en-US" altLang="en-US" dirty="0" smtClean="0"/>
              <a:t>Slide 16: </a:t>
            </a:r>
            <a:r>
              <a:rPr lang="en-US" altLang="en-US" dirty="0" err="1" smtClean="0"/>
              <a:t>Dadero</a:t>
            </a:r>
            <a:r>
              <a:rPr lang="en-US" altLang="en-US" dirty="0" smtClean="0"/>
              <a:t> Available from: </a:t>
            </a:r>
            <a:r>
              <a:rPr lang="en-US" altLang="en-US" dirty="0">
                <a:hlinkClick r:id="rId7" tooltip="Wikepdia Commons"/>
              </a:rPr>
              <a:t>commons.wikimedia.org</a:t>
            </a:r>
            <a:r>
              <a:rPr lang="en-US" altLang="en-US" dirty="0" smtClean="0"/>
              <a:t>. </a:t>
            </a:r>
            <a:endParaRPr lang="en-US" altLang="en-US" dirty="0" smtClean="0"/>
          </a:p>
          <a:p>
            <a:pPr lvl="1"/>
            <a:r>
              <a:rPr lang="en-US" altLang="en-US" dirty="0" smtClean="0"/>
              <a:t>Slide 17: Available from: </a:t>
            </a:r>
            <a:r>
              <a:rPr lang="en-US" altLang="en-US" dirty="0">
                <a:hlinkClick r:id="rId7" tooltip="Wikepdia Commons"/>
              </a:rPr>
              <a:t>commons.wikimedia.org</a:t>
            </a:r>
            <a:r>
              <a:rPr lang="en-US" altLang="en-US" dirty="0" smtClean="0"/>
              <a:t>.</a:t>
            </a:r>
            <a:endParaRPr lang="en-US" altLang="en-US" dirty="0" smtClean="0"/>
          </a:p>
          <a:p>
            <a:pPr lvl="1"/>
            <a:r>
              <a:rPr lang="en-US" altLang="en-US" dirty="0" smtClean="0"/>
              <a:t>Slide 18: Jess Loughborough CC BY-NC-ND 2.0. Available from: </a:t>
            </a:r>
            <a:r>
              <a:rPr lang="en-US" altLang="en-US" dirty="0" smtClean="0">
                <a:hlinkClick r:id="rId8"/>
              </a:rPr>
              <a:t>www.flickr.com</a:t>
            </a:r>
            <a:r>
              <a:rPr lang="en-US" altLang="en-US" dirty="0" smtClean="0"/>
              <a:t>. </a:t>
            </a:r>
          </a:p>
        </p:txBody>
      </p:sp>
      <p:sp>
        <p:nvSpPr>
          <p:cNvPr id="29699" name="Slide Number Placeholder 2"/>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F1E96C6-903E-4CC1-83E7-88645E4E894D}"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Health IT in the U.S.</a:t>
            </a:r>
            <a:br>
              <a:rPr lang="en-US" dirty="0" smtClean="0"/>
            </a:br>
            <a:r>
              <a:rPr lang="en-US" dirty="0" smtClean="0"/>
              <a:t>History of Privacy and Security Legislation, Lecture a</a:t>
            </a:r>
            <a:endParaRPr lang="en-US" dirty="0"/>
          </a:p>
        </p:txBody>
      </p:sp>
      <p:sp>
        <p:nvSpPr>
          <p:cNvPr id="3" name="Content Placeholder 2"/>
          <p:cNvSpPr>
            <a:spLocks noGrp="1"/>
          </p:cNvSpPr>
          <p:nvPr>
            <p:ph sz="quarter" idx="14"/>
          </p:nvPr>
        </p:nvSpPr>
        <p:spPr/>
        <p:txBody>
          <a:bodyPr/>
          <a:lstStyle/>
          <a:p>
            <a:r>
              <a:rPr lang="en-US" dirty="0" smtClean="0"/>
              <a:t>This material was developed by the University of Alabama at Birmingham, funded by the Department of Health and Human Services, Office of the National Coordinator for Health Information Technology under Award Number 90WT0007.</a:t>
            </a:r>
            <a:endParaRPr lang="en-US" dirty="0"/>
          </a:p>
        </p:txBody>
      </p:sp>
      <p:sp>
        <p:nvSpPr>
          <p:cNvPr id="4" name="Slide Number Placeholder 3"/>
          <p:cNvSpPr>
            <a:spLocks noGrp="1"/>
          </p:cNvSpPr>
          <p:nvPr>
            <p:ph type="sldNum" sz="quarter" idx="4"/>
          </p:nvPr>
        </p:nvSpPr>
        <p:spPr/>
        <p:txBody>
          <a:bodyPr/>
          <a:lstStyle/>
          <a:p>
            <a:fld id="{F3BF8891-5E06-46C2-89A4-6DB85D39BA35}" type="slidenum">
              <a:rPr lang="en-US" smtClean="0"/>
              <a:pPr/>
              <a:t>25</a:t>
            </a:fld>
            <a:endParaRPr lang="en-US" dirty="0"/>
          </a:p>
        </p:txBody>
      </p:sp>
    </p:spTree>
    <p:extLst>
      <p:ext uri="{BB962C8B-B14F-4D97-AF65-F5344CB8AC3E}">
        <p14:creationId xmlns:p14="http://schemas.microsoft.com/office/powerpoint/2010/main" val="207162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Definitions</a:t>
            </a:r>
          </a:p>
        </p:txBody>
      </p:sp>
      <p:sp>
        <p:nvSpPr>
          <p:cNvPr id="8195" name="Content Placeholder 6"/>
          <p:cNvSpPr>
            <a:spLocks noGrp="1"/>
          </p:cNvSpPr>
          <p:nvPr>
            <p:ph sz="quarter" idx="14"/>
          </p:nvPr>
        </p:nvSpPr>
        <p:spPr/>
        <p:txBody>
          <a:bodyPr/>
          <a:lstStyle/>
          <a:p>
            <a:r>
              <a:rPr lang="en-US" altLang="en-US" smtClean="0"/>
              <a:t>Privacy</a:t>
            </a:r>
          </a:p>
          <a:p>
            <a:r>
              <a:rPr lang="en-US" altLang="en-US" smtClean="0"/>
              <a:t>Confidentiality</a:t>
            </a:r>
          </a:p>
          <a:p>
            <a:r>
              <a:rPr lang="en-US" altLang="en-US" smtClean="0"/>
              <a:t>Security</a:t>
            </a:r>
          </a:p>
        </p:txBody>
      </p:sp>
      <p:sp>
        <p:nvSpPr>
          <p:cNvPr id="8196"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7C693D-0613-4F35-B425-30A5B7114B7A}" type="slidenum">
              <a:rPr lang="en-US" altLang="en-US" smtClean="0"/>
              <a:pPr/>
              <a:t>3</a:t>
            </a:fld>
            <a:endParaRPr lang="en-US" alt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Definitions 2</a:t>
            </a:r>
          </a:p>
        </p:txBody>
      </p:sp>
      <p:sp>
        <p:nvSpPr>
          <p:cNvPr id="9219" name="Rectangle 3"/>
          <p:cNvSpPr>
            <a:spLocks noGrp="1" noChangeArrowheads="1"/>
          </p:cNvSpPr>
          <p:nvPr>
            <p:ph sz="quarter" idx="14"/>
          </p:nvPr>
        </p:nvSpPr>
        <p:spPr/>
        <p:txBody>
          <a:bodyPr/>
          <a:lstStyle/>
          <a:p>
            <a:r>
              <a:rPr lang="en-US" altLang="en-US" dirty="0" smtClean="0"/>
              <a:t>Privacy</a:t>
            </a:r>
          </a:p>
          <a:p>
            <a:pPr lvl="1"/>
            <a:r>
              <a:rPr lang="en-US" altLang="en-US" dirty="0" smtClean="0"/>
              <a:t>The right to be left alone</a:t>
            </a:r>
          </a:p>
          <a:p>
            <a:pPr lvl="1"/>
            <a:r>
              <a:rPr lang="en-US" altLang="en-US" dirty="0" smtClean="0"/>
              <a:t>The right to keep personal information secret</a:t>
            </a:r>
          </a:p>
          <a:p>
            <a:pPr lvl="1"/>
            <a:r>
              <a:rPr lang="en-US" altLang="en-US" dirty="0" smtClean="0"/>
              <a:t>The right to control personal information</a:t>
            </a:r>
          </a:p>
        </p:txBody>
      </p:sp>
      <p:sp>
        <p:nvSpPr>
          <p:cNvPr id="9220"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3875FF9-18C1-4605-831C-9E79F55A6F11}" type="slidenum">
              <a:rPr lang="en-US" altLang="en-US" smtClean="0"/>
              <a:pPr/>
              <a:t>4</a:t>
            </a:fld>
            <a:endParaRPr lang="en-US" alt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Definitions 3</a:t>
            </a:r>
          </a:p>
        </p:txBody>
      </p:sp>
      <p:sp>
        <p:nvSpPr>
          <p:cNvPr id="10243" name="Rectangle 3"/>
          <p:cNvSpPr>
            <a:spLocks noGrp="1" noChangeArrowheads="1"/>
          </p:cNvSpPr>
          <p:nvPr>
            <p:ph sz="quarter" idx="14"/>
          </p:nvPr>
        </p:nvSpPr>
        <p:spPr/>
        <p:txBody>
          <a:bodyPr/>
          <a:lstStyle/>
          <a:p>
            <a:r>
              <a:rPr lang="en-US" altLang="en-US" dirty="0" smtClean="0"/>
              <a:t>Confidentiality</a:t>
            </a:r>
          </a:p>
          <a:p>
            <a:pPr lvl="1"/>
            <a:r>
              <a:rPr lang="en-US" altLang="en-US" dirty="0" smtClean="0"/>
              <a:t>Sharing or disseminating data only to those with a “need to know”</a:t>
            </a:r>
          </a:p>
        </p:txBody>
      </p:sp>
      <p:sp>
        <p:nvSpPr>
          <p:cNvPr id="10244"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2088A2-EE5A-40BD-B74F-C1A156F906C5}" type="slidenum">
              <a:rPr lang="en-US" altLang="en-US" smtClean="0"/>
              <a:pPr/>
              <a:t>5</a:t>
            </a:fld>
            <a:endParaRPr lang="en-US" alt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Definitions 4</a:t>
            </a:r>
          </a:p>
        </p:txBody>
      </p:sp>
      <p:sp>
        <p:nvSpPr>
          <p:cNvPr id="11267" name="Rectangle 3"/>
          <p:cNvSpPr>
            <a:spLocks noGrp="1" noChangeArrowheads="1"/>
          </p:cNvSpPr>
          <p:nvPr>
            <p:ph sz="quarter" idx="14"/>
          </p:nvPr>
        </p:nvSpPr>
        <p:spPr/>
        <p:txBody>
          <a:bodyPr/>
          <a:lstStyle/>
          <a:p>
            <a:r>
              <a:rPr lang="en-US" altLang="en-US" dirty="0" smtClean="0"/>
              <a:t>Security</a:t>
            </a:r>
          </a:p>
          <a:p>
            <a:pPr lvl="1"/>
            <a:r>
              <a:rPr lang="en-US" altLang="en-US" dirty="0" smtClean="0"/>
              <a:t>Mechanisms to assure the safety of data and systems in which the data reside</a:t>
            </a:r>
          </a:p>
        </p:txBody>
      </p:sp>
      <p:sp>
        <p:nvSpPr>
          <p:cNvPr id="11268" name="Slide Number Placeholder 5"/>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8408C6D-5D74-4533-9992-E8E7F155F5C3}" type="slidenum">
              <a:rPr lang="en-US" altLang="en-US" smtClean="0"/>
              <a:pPr/>
              <a:t>6</a:t>
            </a:fld>
            <a:endParaRPr lang="en-US" altLang="en-US"/>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Health Insurance Portability and Accountability Act</a:t>
            </a:r>
          </a:p>
        </p:txBody>
      </p:sp>
      <p:sp>
        <p:nvSpPr>
          <p:cNvPr id="12291" name="Content Placeholder 6"/>
          <p:cNvSpPr>
            <a:spLocks noGrp="1"/>
          </p:cNvSpPr>
          <p:nvPr>
            <p:ph sz="quarter" idx="14"/>
          </p:nvPr>
        </p:nvSpPr>
        <p:spPr/>
        <p:txBody>
          <a:bodyPr/>
          <a:lstStyle/>
          <a:p>
            <a:r>
              <a:rPr lang="en-US" altLang="en-US" dirty="0" smtClean="0"/>
              <a:t>Kennedy-</a:t>
            </a:r>
            <a:r>
              <a:rPr lang="en-US" altLang="en-US" dirty="0" err="1" smtClean="0"/>
              <a:t>Kassebaum</a:t>
            </a:r>
            <a:r>
              <a:rPr lang="en-US" altLang="en-US" dirty="0" smtClean="0"/>
              <a:t> bill (1996)</a:t>
            </a:r>
          </a:p>
          <a:p>
            <a:r>
              <a:rPr lang="en-US" altLang="en-US" dirty="0" smtClean="0"/>
              <a:t>Public Law 104-191</a:t>
            </a:r>
          </a:p>
          <a:p>
            <a:r>
              <a:rPr lang="en-US" altLang="en-US" dirty="0" smtClean="0"/>
              <a:t>Administrative Simplification and Privacy Provisions</a:t>
            </a:r>
          </a:p>
        </p:txBody>
      </p:sp>
      <p:sp>
        <p:nvSpPr>
          <p:cNvPr id="12292" name="Slide Number Placeholder 7"/>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19BC4C-005A-464F-8E48-03110D02106E}" type="slidenum">
              <a:rPr lang="en-US" altLang="en-US" smtClean="0"/>
              <a:pPr/>
              <a:t>7</a:t>
            </a:fld>
            <a:endParaRPr lang="en-US" altLang="en-US"/>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HIPAA</a:t>
            </a:r>
          </a:p>
        </p:txBody>
      </p:sp>
      <p:sp>
        <p:nvSpPr>
          <p:cNvPr id="13315" name="Content Placeholder 6"/>
          <p:cNvSpPr>
            <a:spLocks noGrp="1"/>
          </p:cNvSpPr>
          <p:nvPr>
            <p:ph sz="quarter" idx="14"/>
          </p:nvPr>
        </p:nvSpPr>
        <p:spPr/>
        <p:txBody>
          <a:bodyPr/>
          <a:lstStyle/>
          <a:p>
            <a:r>
              <a:rPr lang="en-US" altLang="en-US" dirty="0" smtClean="0"/>
              <a:t>Improve efficiency of healthcare</a:t>
            </a:r>
          </a:p>
          <a:p>
            <a:r>
              <a:rPr lang="en-US" altLang="en-US" dirty="0" smtClean="0"/>
              <a:t>Standards for electronic transmission of healthcare information</a:t>
            </a:r>
          </a:p>
        </p:txBody>
      </p:sp>
      <p:sp>
        <p:nvSpPr>
          <p:cNvPr id="13316" name="Slide Number Placeholder 7"/>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8371F96-3D1D-460C-96EB-DBB56D36A0B0}" type="slidenum">
              <a:rPr lang="en-US" altLang="en-US" smtClean="0"/>
              <a:pPr/>
              <a:t>8</a:t>
            </a:fld>
            <a:endParaRPr lang="en-US" altLang="en-US"/>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HIPAA 2</a:t>
            </a:r>
          </a:p>
        </p:txBody>
      </p:sp>
      <p:sp>
        <p:nvSpPr>
          <p:cNvPr id="14339" name="Rectangle 3"/>
          <p:cNvSpPr>
            <a:spLocks noGrp="1" noChangeArrowheads="1"/>
          </p:cNvSpPr>
          <p:nvPr>
            <p:ph sz="quarter" idx="14"/>
          </p:nvPr>
        </p:nvSpPr>
        <p:spPr/>
        <p:txBody>
          <a:bodyPr/>
          <a:lstStyle/>
          <a:p>
            <a:r>
              <a:rPr lang="en-US" altLang="en-US" dirty="0" smtClean="0"/>
              <a:t>Privacy of information must be assured</a:t>
            </a:r>
          </a:p>
          <a:p>
            <a:pPr lvl="1"/>
            <a:r>
              <a:rPr lang="en-US" altLang="en-US" dirty="0" smtClean="0"/>
              <a:t>Deadline (8/1999) for Congress to pass privacy/confidentiality legislation</a:t>
            </a:r>
          </a:p>
          <a:p>
            <a:pPr lvl="2"/>
            <a:r>
              <a:rPr lang="en-US" altLang="en-US" dirty="0" smtClean="0"/>
              <a:t>Defaults to Secretary of HHS to propose rule</a:t>
            </a:r>
          </a:p>
          <a:p>
            <a:pPr lvl="2"/>
            <a:r>
              <a:rPr lang="en-US" altLang="en-US" dirty="0" smtClean="0"/>
              <a:t>Secretary of HHS must report to Congress in 1997 on approach</a:t>
            </a:r>
          </a:p>
        </p:txBody>
      </p:sp>
      <p:sp>
        <p:nvSpPr>
          <p:cNvPr id="14340" name="Slide Number Placeholder 6"/>
          <p:cNvSpPr>
            <a:spLocks noGrp="1"/>
          </p:cNvSpPr>
          <p:nvPr>
            <p:ph type="sldNum" sz="quarter" idx="4"/>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8CD0048-30AA-4FEA-BC9A-17A167FBA711}" type="slidenum">
              <a:rPr lang="en-US" altLang="en-US" smtClean="0"/>
              <a:pPr/>
              <a:t>9</a:t>
            </a:fld>
            <a:endParaRPr lang="en-US" altLang="en-US"/>
          </a:p>
        </p:txBody>
      </p:sp>
    </p:spTree>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comp5_unit10_lecture10a_slide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C:\Users\mbruck\Desktop\final version 3 working files 3.27.2012 USE ME\comp5\comp5_unit10&quot;/&gt;&lt;property id=&quot;20250&quot; value=&quot;0&quot;/&gt;&lt;property id=&quot;20251&quot; value=&quot;1&quot;/&gt;&lt;property id=&quot;20259&quot; value=&quot;0&quot;/&gt;&lt;object type=&quot;8&quot; unique_id=&quot;10002&quot;&gt;&lt;/object&gt;&lt;object type=&quot;2&quot; unique_id=&quot;10003&quot;&gt;&lt;object type=&quot;3&quot; unique_id=&quot;10005&quot;&gt;&lt;property id=&quot;20148&quot; value=&quot;5&quot;/&gt;&lt;property id=&quot;20300&quot; value=&quot;Slide 2 - &amp;quot;History of Privacy and&amp;#x0D;&amp;#x0A;Security Legislation&amp;#x0D;&amp;#x0A;Learning Objectives&amp;quot;&quot;/&gt;&lt;property id=&quot;20307&quot; value=&quot;281&quot;/&gt;&lt;property id=&quot;20309&quot; value=&quot;-1&quot;/&gt;&lt;/object&gt;&lt;object type=&quot;3&quot; unique_id=&quot;10006&quot;&gt;&lt;property id=&quot;20148&quot; value=&quot;5&quot;/&gt;&lt;property id=&quot;20300&quot; value=&quot;Slide 3 - &amp;quot;Definitions&amp;quot;&quot;/&gt;&lt;property id=&quot;20307&quot; value=&quot;257&quot;/&gt;&lt;property id=&quot;20309&quot; value=&quot;-1&quot;/&gt;&lt;/object&gt;&lt;object type=&quot;3&quot; unique_id=&quot;10007&quot;&gt;&lt;property id=&quot;20148&quot; value=&quot;5&quot;/&gt;&lt;property id=&quot;20300&quot; value=&quot;Slide 4 - &amp;quot;Definitions 2&amp;quot;&quot;/&gt;&lt;property id=&quot;20307&quot; value=&quot;258&quot;/&gt;&lt;property id=&quot;20309&quot; value=&quot;-1&quot;/&gt;&lt;/object&gt;&lt;object type=&quot;3&quot; unique_id=&quot;10008&quot;&gt;&lt;property id=&quot;20148&quot; value=&quot;5&quot;/&gt;&lt;property id=&quot;20300&quot; value=&quot;Slide 5 - &amp;quot;Definitions 3&amp;quot;&quot;/&gt;&lt;property id=&quot;20307&quot; value=&quot;259&quot;/&gt;&lt;property id=&quot;20309&quot; value=&quot;-1&quot;/&gt;&lt;/object&gt;&lt;object type=&quot;3&quot; unique_id=&quot;10009&quot;&gt;&lt;property id=&quot;20148&quot; value=&quot;5&quot;/&gt;&lt;property id=&quot;20300&quot; value=&quot;Slide 6 - &amp;quot;Definitions 4&amp;quot;&quot;/&gt;&lt;property id=&quot;20307&quot; value=&quot;260&quot;/&gt;&lt;property id=&quot;20309&quot; value=&quot;-1&quot;/&gt;&lt;/object&gt;&lt;object type=&quot;3&quot; unique_id=&quot;10010&quot;&gt;&lt;property id=&quot;20148&quot; value=&quot;5&quot;/&gt;&lt;property id=&quot;20300&quot; value=&quot;Slide 7 - &amp;quot;Health Insurance Portability and Accountability Act&amp;quot;&quot;/&gt;&lt;property id=&quot;20307&quot; value=&quot;261&quot;/&gt;&lt;property id=&quot;20309&quot; value=&quot;-1&quot;/&gt;&lt;/object&gt;&lt;object type=&quot;3&quot; unique_id=&quot;10011&quot;&gt;&lt;property id=&quot;20148&quot; value=&quot;5&quot;/&gt;&lt;property id=&quot;20300&quot; value=&quot;Slide 8 - &amp;quot;HIPAA&amp;quot;&quot;/&gt;&lt;property id=&quot;20307&quot; value=&quot;262&quot;/&gt;&lt;property id=&quot;20309&quot; value=&quot;-1&quot;/&gt;&lt;/object&gt;&lt;object type=&quot;3&quot; unique_id=&quot;10012&quot;&gt;&lt;property id=&quot;20148&quot; value=&quot;5&quot;/&gt;&lt;property id=&quot;20300&quot; value=&quot;Slide 9 - &amp;quot;HIPAA 2&amp;quot;&quot;/&gt;&lt;property id=&quot;20307&quot; value=&quot;263&quot;/&gt;&lt;property id=&quot;20309&quot; value=&quot;-1&quot;/&gt;&lt;/object&gt;&lt;object type=&quot;3&quot; unique_id=&quot;10013&quot;&gt;&lt;property id=&quot;20148&quot; value=&quot;5&quot;/&gt;&lt;property id=&quot;20300&quot; value=&quot;Slide 10 - &amp;quot;Privacy and Confidentiality &amp;#x0D;&amp;#x0A;Pre-HIPAA&amp;quot;&quot;/&gt;&lt;property id=&quot;20307&quot; value=&quot;264&quot;/&gt;&lt;property id=&quot;20309&quot; value=&quot;-1&quot;/&gt;&lt;/object&gt;&lt;object type=&quot;3&quot; unique_id=&quot;10014&quot;&gt;&lt;property id=&quot;20148&quot; value=&quot;5&quot;/&gt;&lt;property id=&quot;20300&quot; value=&quot;Slide 11 - &amp;quot;State Laws&amp;quot;&quot;/&gt;&lt;property id=&quot;20307&quot; value=&quot;265&quot;/&gt;&lt;property id=&quot;20309&quot; value=&quot;-1&quot;/&gt;&lt;/object&gt;&lt;object type=&quot;3&quot; unique_id=&quot;10015&quot;&gt;&lt;property id=&quot;20148&quot; value=&quot;5&quot;/&gt;&lt;property id=&quot;20300&quot; value=&quot;Slide 12 - &amp;quot;Principles Underlying &amp;#x0D;&amp;#x0A;HIPAA Privacy and Security Rules&amp;quot;&quot;/&gt;&lt;property id=&quot;20307&quot; value=&quot;266&quot;/&gt;&lt;property id=&quot;20309&quot; value=&quot;-1&quot;/&gt;&lt;/object&gt;&lt;object type=&quot;3&quot; unique_id=&quot;10016&quot;&gt;&lt;property id=&quot;20148&quot; value=&quot;5&quot;/&gt;&lt;property id=&quot;20300&quot; value=&quot;Slide 13 - &amp;quot;Principles Underlying HIPAA Privacy and Security Rules 2&amp;quot;&quot;/&gt;&lt;property id=&quot;20307&quot; value=&quot;267&quot;/&gt;&lt;property id=&quot;20309&quot; value=&quot;-1&quot;/&gt;&lt;/object&gt;&lt;object type=&quot;3&quot; unique_id=&quot;10017&quot;&gt;&lt;property id=&quot;20148&quot; value=&quot;5&quot;/&gt;&lt;property id=&quot;20300&quot; value=&quot;Slide 14 - &amp;quot;Principles Underlying HIPAA Privacy and Security Rules 3&amp;quot;&quot;/&gt;&lt;property id=&quot;20307&quot; value=&quot;268&quot;/&gt;&lt;property id=&quot;20309&quot; value=&quot;-1&quot;/&gt;&lt;/object&gt;&lt;object type=&quot;3&quot; unique_id=&quot;10018&quot;&gt;&lt;property id=&quot;20148&quot; value=&quot;5&quot;/&gt;&lt;property id=&quot;20300&quot; value=&quot;Slide 15 - &amp;quot;Principles Underlying HIPAA Privacy and Security Rules 4&amp;quot;&quot;/&gt;&lt;property id=&quot;20307&quot; value=&quot;269&quot;/&gt;&lt;property id=&quot;20309&quot; value=&quot;-1&quot;/&gt;&lt;/object&gt;&lt;object type=&quot;3&quot; unique_id=&quot;10019&quot;&gt;&lt;property id=&quot;20148&quot; value=&quot;5&quot;/&gt;&lt;property id=&quot;20300&quot; value=&quot;Slide 16 - &amp;quot;Principles Underlying HIPAA Privacy and Security Rules 5&amp;quot;&quot;/&gt;&lt;property id=&quot;20307&quot; value=&quot;270&quot;/&gt;&lt;property id=&quot;20309&quot; value=&quot;-1&quot;/&gt;&lt;/object&gt;&lt;object type=&quot;3&quot; unique_id=&quot;10020&quot;&gt;&lt;property id=&quot;20148&quot; value=&quot;5&quot;/&gt;&lt;property id=&quot;20300&quot; value=&quot;Slide 17 - &amp;quot;Principles Underlying HIPAA Privacy and Security Rules 6&amp;quot;&quot;/&gt;&lt;property id=&quot;20307&quot; value=&quot;271&quot;/&gt;&lt;property id=&quot;20309&quot; value=&quot;-1&quot;/&gt;&lt;/object&gt;&lt;object type=&quot;3&quot; unique_id=&quot;10022&quot;&gt;&lt;property id=&quot;20148&quot; value=&quot;5&quot;/&gt;&lt;property id=&quot;20300&quot; value=&quot;Slide 18 - &amp;quot;HIPAA 1998 – Present&amp;quot;&quot;/&gt;&lt;property id=&quot;20307&quot; value=&quot;282&quot;/&gt;&lt;property id=&quot;20309&quot; value=&quot;-1&quot;/&gt;&lt;/object&gt;&lt;object type=&quot;3&quot; unique_id=&quot;10023&quot;&gt;&lt;property id=&quot;20148&quot; value=&quot;5&quot;/&gt;&lt;property id=&quot;20300&quot; value=&quot;Slide 20 - &amp;quot;HIPAA 1998 – Present 3&amp;quot;&quot;/&gt;&lt;property id=&quot;20307&quot; value=&quot;283&quot;/&gt;&lt;property id=&quot;20309&quot; value=&quot;-1&quot;/&gt;&lt;/object&gt;&lt;object type=&quot;3&quot; unique_id=&quot;10024&quot;&gt;&lt;property id=&quot;20148&quot; value=&quot;5&quot;/&gt;&lt;property id=&quot;20300&quot; value=&quot;Slide 21 - &amp;quot;HIPAA 1998 – 2009&amp;quot;&quot;/&gt;&lt;property id=&quot;20307&quot; value=&quot;285&quot;/&gt;&lt;property id=&quot;20309&quot; value=&quot;-1&quot;/&gt;&lt;/object&gt;&lt;object type=&quot;3&quot; unique_id=&quot;10025&quot;&gt;&lt;property id=&quot;20148&quot; value=&quot;5&quot;/&gt;&lt;property id=&quot;20300&quot; value=&quot;Slide 22 - &amp;quot;Privacy and Security Rules &amp;quot;&quot;/&gt;&lt;property id=&quot;20307&quot; value=&quot;277&quot;/&gt;&lt;property id=&quot;20309&quot; value=&quot;-1&quot;/&gt;&lt;/object&gt;&lt;object type=&quot;3&quot; unique_id=&quot;14050&quot;&gt;&lt;property id=&quot;20148&quot; value=&quot;5&quot;/&gt;&lt;property id=&quot;20300&quot; value=&quot;Slide 1 - &amp;quot;History of Health Information Technology in the U.S.&amp;quot;&quot;/&gt;&lt;property id=&quot;20307&quot; value=&quot;293&quot;/&gt;&lt;property id=&quot;20309&quot; value=&quot;-1&quot;/&gt;&lt;/object&gt;&lt;object type=&quot;3&quot; unique_id=&quot;14051&quot;&gt;&lt;property id=&quot;20148&quot; value=&quot;5&quot;/&gt;&lt;property id=&quot;20300&quot; value=&quot;Slide 23 - &amp;quot;History of Privacy&amp;#x0D;&amp;#x0A;and Security Legislation &amp;#x0D;&amp;#x0A;Summary – Lecture a&amp;quot;&quot;/&gt;&lt;property id=&quot;20307&quot; value=&quot;287&quot;/&gt;&lt;property id=&quot;20309&quot; value=&quot;-1&quot;/&gt;&lt;/object&gt;&lt;object type=&quot;3&quot; unique_id=&quot;14056&quot;&gt;&lt;property id=&quot;20148&quot; value=&quot;5&quot;/&gt;&lt;property id=&quot;20300&quot; value=&quot;Slide 24 - &amp;quot;History of Privacy and &amp;#x0D;&amp;#x0A;Security Legislation&amp;#x0D;&amp;#x0A;References – Lecture a&amp;quot;&quot;/&gt;&lt;property id=&quot;20307&quot; value=&quot;292&quot;/&gt;&lt;property id=&quot;20309&quot; value=&quot;-1&quot;/&gt;&lt;/object&gt;&lt;object type=&quot;3&quot; unique_id=&quot;14236&quot;&gt;&lt;property id=&quot;20148&quot; value=&quot;5&quot;/&gt;&lt;property id=&quot;20300&quot; value=&quot;Slide 19 - &amp;quot;HIPAA 1998 – Present 2&amp;quot;&quot;/&gt;&lt;property id=&quot;20307&quot; value=&quot;294&quot;/&gt;&lt;property id=&quot;20309&quot; value=&quot;-1&quot;/&gt;&lt;/object&gt;&lt;object type=&quot;3&quot; unique_id=&quot;14241&quot;&gt;&lt;property id=&quot;20148&quot; value=&quot;5&quot;/&gt;&lt;property id=&quot;20300&quot; value=&quot;Slide 25 - &amp;quot;History of Health IT in the U.S.&amp;#x0D;&amp;#x0A;History of Privacy and Security Legislation, Lecture a&amp;quot;&quot;/&gt;&lt;property id=&quot;20307&quot; value=&quot;295&quot;/&gt;&lt;/object&gt;&lt;/object&gt;&lt;object type=&quot;4&quot; unique_id=&quot;10098&quot;&gt;&lt;/object&gt;&lt;object type=&quot;10&quot; unique_id=&quot;10177&quot;&gt;&lt;object type=&quot;11&quot; unique_id=&quot;10178&quot;&gt;&lt;property id=&quot;20180&quot; value=&quot;1&quot;/&gt;&lt;property id=&quot;20181&quot; value=&quot;1&quot;/&gt;&lt;property id=&quot;20182&quot; value=&quot;0&quot;/&gt;&lt;property id=&quot;20183&quot; value=&quot;1&quot;/&gt;&lt;/object&gt;&lt;object type=&quot;12&quot; unique_id=&quot;14205&quot;&gt;&lt;/object&gt;&lt;/object&gt;&lt;/object&gt;&lt;/database&gt;"/>
  <p:tag name="SECTOMILLISECCONVERTED" val="1"/>
</p:tagLst>
</file>

<file path=ppt/theme/theme1.xml><?xml version="1.0" encoding="utf-8"?>
<a:theme xmlns:a="http://schemas.openxmlformats.org/drawingml/2006/main" name="ONC-Template-FINAL DRAF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MKM CompX_unitY_Lecture_Slides_Template.potx" id="{4FF466A4-E752-4EC5-A455-0F519C93B28D}" vid="{E25E3796-8ED8-4B54-80E8-6ED0B80A76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mp_x0020_Leader_x0020_Notes xmlns="26839647-32cc-4e8d-ac64-5cb1d6f9c044">Images still need fixing</Comp_x0020_Leader_x0020_Notes>
    <Component xmlns="26839647-32cc-4e8d-ac64-5cb1d6f9c044">Component 5</Component>
    <Location xmlns="26839647-32cc-4e8d-ac64-5cb1d6f9c044">Upload</Location>
    <File_x0020_Type0 xmlns="26839647-32cc-4e8d-ac64-5cb1d6f9c044">Slides</File_x0020_Type0>
    <Stattus xmlns="26839647-32cc-4e8d-ac64-5cb1d6f9c044">Needs Review</Stat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CC146E0DE07B4B93A0BE9D14803BE0" ma:contentTypeVersion="5" ma:contentTypeDescription="Create a new document." ma:contentTypeScope="" ma:versionID="eee9308b4a521e6cfc381d9909808db1">
  <xsd:schema xmlns:xsd="http://www.w3.org/2001/XMLSchema" xmlns:p="http://schemas.microsoft.com/office/2006/metadata/properties" xmlns:ns2="26839647-32cc-4e8d-ac64-5cb1d6f9c044" targetNamespace="http://schemas.microsoft.com/office/2006/metadata/properties" ma:root="true" ma:fieldsID="18594fd37b04ee2386042ddb7e2caf77" ns2:_="">
    <xsd:import namespace="26839647-32cc-4e8d-ac64-5cb1d6f9c044"/>
    <xsd:element name="properties">
      <xsd:complexType>
        <xsd:sequence>
          <xsd:element name="documentManagement">
            <xsd:complexType>
              <xsd:all>
                <xsd:element ref="ns2:Stattus"/>
                <xsd:element ref="ns2:Location"/>
                <xsd:element ref="ns2:Component"/>
                <xsd:element ref="ns2:File_x0020_Type0"/>
                <xsd:element ref="ns2:Comp_x0020_Leader_x0020_Notes" minOccurs="0"/>
              </xsd:all>
            </xsd:complexType>
          </xsd:element>
        </xsd:sequence>
      </xsd:complexType>
    </xsd:element>
  </xsd:schema>
  <xsd:schema xmlns:xsd="http://www.w3.org/2001/XMLSchema" xmlns:dms="http://schemas.microsoft.com/office/2006/documentManagement/types" targetNamespace="26839647-32cc-4e8d-ac64-5cb1d6f9c044" elementFormDefault="qualified">
    <xsd:import namespace="http://schemas.microsoft.com/office/2006/documentManagement/types"/>
    <xsd:element name="Stattus" ma:index="2" ma:displayName="Status" ma:default="Not Started" ma:format="Dropdown" ma:internalName="Stattus">
      <xsd:simpleType>
        <xsd:restriction base="dms:Choice">
          <xsd:enumeration value="Not Started"/>
          <xsd:enumeration value="In Progress"/>
          <xsd:enumeration value="In Progress - Review"/>
          <xsd:enumeration value="Final"/>
          <xsd:enumeration value="Proof-reading"/>
          <xsd:enumeration value="Needs Review"/>
          <xsd:enumeration value="Ready for Proofing"/>
          <xsd:enumeration value="Ready for Audio"/>
          <xsd:enumeration value="Ready for Instructor Manual"/>
        </xsd:restriction>
      </xsd:simpleType>
    </xsd:element>
    <xsd:element name="Location" ma:index="3" ma:displayName="Location" ma:default="Component Leader" ma:description="Location in the process workflow" ma:format="Dropdown" ma:internalName="Location">
      <xsd:simpleType>
        <xsd:restriction base="dms:Choice">
          <xsd:enumeration value="Audio Prep"/>
          <xsd:enumeration value="Component Leader"/>
          <xsd:enumeration value="Instructor Manuals"/>
          <xsd:enumeration value="Proof-reader"/>
          <xsd:enumeration value="Review"/>
          <xsd:enumeration value="Testing"/>
          <xsd:enumeration value="Upload"/>
          <xsd:enumeration value="DO NOT USE"/>
        </xsd:restriction>
      </xsd:simpleType>
    </xsd:element>
    <xsd:element name="Component" ma:index="4" ma:displayName="Component" ma:default="All Components" ma:format="Dropdown" ma:internalName="Component">
      <xsd:simpleType>
        <xsd:restriction base="dms:Choice">
          <xsd:enumeration value="Component 3"/>
          <xsd:enumeration value="Component 5"/>
          <xsd:enumeration value="Component 16"/>
          <xsd:enumeration value="Component 18"/>
          <xsd:enumeration value="All Components"/>
        </xsd:restriction>
      </xsd:simpleType>
    </xsd:element>
    <xsd:element name="File_x0020_Type0" ma:index="5" ma:displayName="File Type" ma:default="Slides" ma:description="Type of document" ma:format="Dropdown" ma:internalName="File_x0020_Type0">
      <xsd:simpleType>
        <xsd:union memberTypes="dms:Text">
          <xsd:simpleType>
            <xsd:restriction base="dms:Choice">
              <xsd:enumeration value="Activities"/>
              <xsd:enumeration value="Assessment"/>
              <xsd:enumeration value="Instructor Manual"/>
              <xsd:enumeration value="Item Analysis"/>
              <xsd:enumeration value="Notes"/>
              <xsd:enumeration value="Objectives"/>
              <xsd:enumeration value="References"/>
              <xsd:enumeration value="Slides"/>
              <xsd:enumeration value="Transcript"/>
            </xsd:restriction>
          </xsd:simpleType>
        </xsd:union>
      </xsd:simpleType>
    </xsd:element>
    <xsd:element name="Comp_x0020_Leader_x0020_Notes" ma:index="6" nillable="true" ma:displayName="Comp Leader Notes" ma:internalName="Comp_x0020_Leader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AF1A4F-F6A6-4BD2-8DE6-643ECE7713CB}">
  <ds:schemaRefs>
    <ds:schemaRef ds:uri="http://purl.org/dc/elements/1.1/"/>
    <ds:schemaRef ds:uri="http://www.w3.org/XML/1998/namespace"/>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26839647-32cc-4e8d-ac64-5cb1d6f9c044"/>
    <ds:schemaRef ds:uri="http://schemas.microsoft.com/office/infopath/2007/PartnerControls"/>
  </ds:schemaRefs>
</ds:datastoreItem>
</file>

<file path=customXml/itemProps2.xml><?xml version="1.0" encoding="utf-8"?>
<ds:datastoreItem xmlns:ds="http://schemas.openxmlformats.org/officeDocument/2006/customXml" ds:itemID="{921C2954-DF48-4CAA-BA1C-2243F7EDA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39647-32cc-4e8d-ac64-5cb1d6f9c04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513138D-AAE9-4B93-8D5A-D6BC7EBAA696}">
  <ds:schemaRefs>
    <ds:schemaRef ds:uri="http://schemas.microsoft.com/office/2006/metadata/longProperties"/>
  </ds:schemaRefs>
</ds:datastoreItem>
</file>

<file path=customXml/itemProps4.xml><?xml version="1.0" encoding="utf-8"?>
<ds:datastoreItem xmlns:ds="http://schemas.openxmlformats.org/officeDocument/2006/customXml" ds:itemID="{596796BC-53A0-44D9-9724-DC14DBDD7E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3610</TotalTime>
  <Words>2824</Words>
  <Application>Microsoft Office PowerPoint</Application>
  <PresentationFormat>On-screen Show (4:3)</PresentationFormat>
  <Paragraphs>209</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ONC-Template-FINAL DRAFT</vt:lpstr>
      <vt:lpstr>History of Health Information Technology in the U.S.</vt:lpstr>
      <vt:lpstr>History of Privacy and Security Legislation Learning Objectives</vt:lpstr>
      <vt:lpstr>Definitions</vt:lpstr>
      <vt:lpstr>Definitions 2</vt:lpstr>
      <vt:lpstr>Definitions 3</vt:lpstr>
      <vt:lpstr>Definitions 4</vt:lpstr>
      <vt:lpstr>Health Insurance Portability and Accountability Act</vt:lpstr>
      <vt:lpstr>HIPAA</vt:lpstr>
      <vt:lpstr>HIPAA 2</vt:lpstr>
      <vt:lpstr>Privacy and Confidentiality  Pre-HIPAA</vt:lpstr>
      <vt:lpstr>State Laws</vt:lpstr>
      <vt:lpstr>Principles Underlying  HIPAA Privacy and Security Rules</vt:lpstr>
      <vt:lpstr>Principles Underlying HIPAA Privacy and Security Rules 2</vt:lpstr>
      <vt:lpstr>Principles Underlying HIPAA Privacy and Security Rules 3</vt:lpstr>
      <vt:lpstr>Principles Underlying HIPAA Privacy and Security Rules 4</vt:lpstr>
      <vt:lpstr>Principles Underlying HIPAA Privacy and Security Rules 5</vt:lpstr>
      <vt:lpstr>Principles Underlying HIPAA Privacy and Security Rules 6</vt:lpstr>
      <vt:lpstr>HIPAA 1998 – Present</vt:lpstr>
      <vt:lpstr>HIPAA 1998 – Present 2</vt:lpstr>
      <vt:lpstr>HIPAA 1998 – Present 3</vt:lpstr>
      <vt:lpstr>HIPAA 1998 – 2009</vt:lpstr>
      <vt:lpstr>Privacy and Security Rules </vt:lpstr>
      <vt:lpstr>History of Privacy and Security Legislation  Summary – Lecture a</vt:lpstr>
      <vt:lpstr>History of Privacy and  Security Legislation References – Lecture a</vt:lpstr>
      <vt:lpstr>History of Health IT in the U.S. History of Privacy and Security Legislation, Lecture a</vt:lpstr>
    </vt:vector>
  </TitlesOfParts>
  <Company>Office of the National Coordinator for Health Information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5, Unit 10 lecture a</dc:title>
  <dc:subject>History of Health Information Technology in the U.S.</dc:subject>
  <dc:creator>U.S. Department of Health and Human Services Office of the National Coordinator for Health Information Technology</dc:creator>
  <cp:lastModifiedBy>admin</cp:lastModifiedBy>
  <cp:revision>250</cp:revision>
  <dcterms:created xsi:type="dcterms:W3CDTF">2010-08-21T02:01:18Z</dcterms:created>
  <dcterms:modified xsi:type="dcterms:W3CDTF">2017-06-26T14:06:02Z</dcterms:modified>
  <cp:category>HIT Workforce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