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notesSlides/notesSlide9.xml" ContentType="application/vnd.openxmlformats-officedocument.presentationml.notesSlide+xml"/>
  <Override PartName="/ppt/tags/tag17.xml" ContentType="application/vnd.openxmlformats-officedocument.presentationml.tags+xml"/>
  <Override PartName="/ppt/notesSlides/notesSlide10.xml" ContentType="application/vnd.openxmlformats-officedocument.presentationml.notesSlide+xml"/>
  <Override PartName="/ppt/tags/tag18.xml" ContentType="application/vnd.openxmlformats-officedocument.presentationml.tags+xml"/>
  <Override PartName="/ppt/notesSlides/notesSlide11.xml" ContentType="application/vnd.openxmlformats-officedocument.presentationml.notesSlide+xml"/>
  <Override PartName="/ppt/tags/tag19.xml" ContentType="application/vnd.openxmlformats-officedocument.presentationml.tags+xml"/>
  <Override PartName="/ppt/notesSlides/notesSlide12.xml" ContentType="application/vnd.openxmlformats-officedocument.presentationml.notesSlide+xml"/>
  <Override PartName="/ppt/tags/tag20.xml" ContentType="application/vnd.openxmlformats-officedocument.presentationml.tags+xml"/>
  <Override PartName="/ppt/notesSlides/notesSlide13.xml" ContentType="application/vnd.openxmlformats-officedocument.presentationml.notesSlide+xml"/>
  <Override PartName="/ppt/tags/tag21.xml" ContentType="application/vnd.openxmlformats-officedocument.presentationml.tags+xml"/>
  <Override PartName="/ppt/notesSlides/notesSlide14.xml" ContentType="application/vnd.openxmlformats-officedocument.presentationml.notesSlide+xml"/>
  <Override PartName="/ppt/tags/tag22.xml" ContentType="application/vnd.openxmlformats-officedocument.presentationml.tags+xml"/>
  <Override PartName="/ppt/notesSlides/notesSlide15.xml" ContentType="application/vnd.openxmlformats-officedocument.presentationml.notesSlide+xml"/>
  <Override PartName="/ppt/tags/tag23.xml" ContentType="application/vnd.openxmlformats-officedocument.presentationml.tags+xml"/>
  <Override PartName="/ppt/notesSlides/notesSlide16.xml" ContentType="application/vnd.openxmlformats-officedocument.presentationml.notesSlide+xml"/>
  <Override PartName="/ppt/tags/tag24.xml" ContentType="application/vnd.openxmlformats-officedocument.presentationml.tags+xml"/>
  <Override PartName="/ppt/notesSlides/notesSlide17.xml" ContentType="application/vnd.openxmlformats-officedocument.presentationml.notesSlide+xml"/>
  <Override PartName="/ppt/tags/tag25.xml" ContentType="application/vnd.openxmlformats-officedocument.presentationml.tags+xml"/>
  <Override PartName="/ppt/notesSlides/notesSlide18.xml" ContentType="application/vnd.openxmlformats-officedocument.presentationml.notesSlide+xml"/>
  <Override PartName="/ppt/tags/tag26.xml" ContentType="application/vnd.openxmlformats-officedocument.presentationml.tags+xml"/>
  <Override PartName="/ppt/notesSlides/notesSlide19.xml" ContentType="application/vnd.openxmlformats-officedocument.presentationml.notesSlide+xml"/>
  <Override PartName="/ppt/tags/tag27.xml" ContentType="application/vnd.openxmlformats-officedocument.presentationml.tags+xml"/>
  <Override PartName="/ppt/notesSlides/notesSlide20.xml" ContentType="application/vnd.openxmlformats-officedocument.presentationml.notesSlide+xml"/>
  <Override PartName="/ppt/tags/tag28.xml" ContentType="application/vnd.openxmlformats-officedocument.presentationml.tags+xml"/>
  <Override PartName="/ppt/notesSlides/notesSlide21.xml" ContentType="application/vnd.openxmlformats-officedocument.presentationml.notesSlide+xml"/>
  <Override PartName="/ppt/tags/tag29.xml" ContentType="application/vnd.openxmlformats-officedocument.presentationml.tags+xml"/>
  <Override PartName="/ppt/notesSlides/notesSlide22.xml" ContentType="application/vnd.openxmlformats-officedocument.presentationml.notesSlide+xml"/>
  <Override PartName="/ppt/tags/tag30.xml" ContentType="application/vnd.openxmlformats-officedocument.presentationml.tags+xml"/>
  <Override PartName="/ppt/notesSlides/notesSlide23.xml" ContentType="application/vnd.openxmlformats-officedocument.presentationml.notesSlide+xml"/>
  <Override PartName="/ppt/tags/tag31.xml" ContentType="application/vnd.openxmlformats-officedocument.presentationml.tags+xml"/>
  <Override PartName="/ppt/notesSlides/notesSlide24.xml" ContentType="application/vnd.openxmlformats-officedocument.presentationml.notesSlide+xml"/>
  <Override PartName="/ppt/tags/tag32.xml" ContentType="application/vnd.openxmlformats-officedocument.presentationml.tags+xml"/>
  <Override PartName="/ppt/notesSlides/notesSlide25.xml" ContentType="application/vnd.openxmlformats-officedocument.presentationml.notesSlide+xml"/>
  <Override PartName="/ppt/tags/tag33.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6" r:id="rId2"/>
    <p:sldId id="258" r:id="rId3"/>
    <p:sldId id="280"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1" r:id="rId20"/>
    <p:sldId id="274" r:id="rId21"/>
    <p:sldId id="282" r:id="rId22"/>
    <p:sldId id="275" r:id="rId23"/>
    <p:sldId id="276" r:id="rId24"/>
    <p:sldId id="277" r:id="rId25"/>
    <p:sldId id="278" r:id="rId26"/>
    <p:sldId id="279" r:id="rId27"/>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67442" autoAdjust="0"/>
  </p:normalViewPr>
  <p:slideViewPr>
    <p:cSldViewPr snapToGrid="0">
      <p:cViewPr varScale="1">
        <p:scale>
          <a:sx n="42" d="100"/>
          <a:sy n="42" d="100"/>
        </p:scale>
        <p:origin x="-715"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34"/>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a:t>
            </a:r>
            <a:r>
              <a:rPr lang="en-US" baseline="0" dirty="0" smtClean="0"/>
              <a:t> to Introduction to Computer Science: Information Systems. This ls lecture c.</a:t>
            </a:r>
          </a:p>
          <a:p>
            <a:r>
              <a:rPr lang="en-US" baseline="0" dirty="0" smtClean="0"/>
              <a:t>The component, Introduction to Computer Science, provides a basic overview </a:t>
            </a:r>
            <a:r>
              <a:rPr lang="en-US" sz="1000" kern="1200" dirty="0" smtClean="0">
                <a:solidFill>
                  <a:schemeClr val="tx1"/>
                </a:solidFill>
                <a:effectLst/>
                <a:latin typeface="Arial" pitchFamily="34" charset="0"/>
                <a:ea typeface="+mn-ea"/>
                <a:cs typeface="Arial" pitchFamily="34" charset="0"/>
              </a:rPr>
              <a:t>of computer architecture; data organization, representation and structure; structure of programming languages; networking and data communication. It also includes some</a:t>
            </a:r>
            <a:r>
              <a:rPr lang="en-US" sz="1000" kern="1200" baseline="0" dirty="0" smtClean="0">
                <a:solidFill>
                  <a:schemeClr val="tx1"/>
                </a:solidFill>
                <a:effectLst/>
                <a:latin typeface="Arial" pitchFamily="34" charset="0"/>
                <a:ea typeface="+mn-ea"/>
                <a:cs typeface="Arial" pitchFamily="34" charset="0"/>
              </a:rPr>
              <a:t> of the </a:t>
            </a:r>
            <a:r>
              <a:rPr lang="en-US" sz="1000" kern="1200" dirty="0" smtClean="0">
                <a:solidFill>
                  <a:schemeClr val="tx1"/>
                </a:solidFill>
                <a:effectLst/>
                <a:latin typeface="Arial" pitchFamily="34" charset="0"/>
                <a:ea typeface="+mn-ea"/>
                <a:cs typeface="Arial" pitchFamily="34" charset="0"/>
              </a:rPr>
              <a:t>basic terminology of computing.</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812976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Connecting between all these systems is crucial for successful</a:t>
            </a:r>
            <a:r>
              <a:rPr lang="en-US" altLang="en-US" baseline="0" dirty="0" smtClean="0"/>
              <a:t> operations</a:t>
            </a:r>
            <a:r>
              <a:rPr lang="en-US" altLang="en-US" dirty="0" smtClean="0"/>
              <a:t>.</a:t>
            </a:r>
            <a:r>
              <a:rPr lang="en-US" altLang="en-US" baseline="0" dirty="0" smtClean="0"/>
              <a:t> Communication standards were developed</a:t>
            </a:r>
            <a:r>
              <a:rPr lang="en-US" altLang="en-US" dirty="0" smtClean="0"/>
              <a:t>, such as the HL7 standards for medical data and the Digital Imaging and Communications in Medicine, or </a:t>
            </a:r>
            <a:r>
              <a:rPr lang="en-US" altLang="en-US" dirty="0" err="1" smtClean="0"/>
              <a:t>DICOM</a:t>
            </a:r>
            <a:r>
              <a:rPr lang="en-US" altLang="en-US" dirty="0" smtClean="0"/>
              <a:t>, standards for medical images. There must also be standards for terminology so that it is consistent across systems.</a:t>
            </a:r>
          </a:p>
          <a:p>
            <a:r>
              <a:rPr lang="en-US" altLang="en-US" dirty="0" smtClean="0"/>
              <a:t>Next, there must be a high bandwidth network connecting the systems, particularly those that are sending and receiving large amounts of data, such as images.</a:t>
            </a:r>
          </a:p>
          <a:p>
            <a:r>
              <a:rPr lang="en-US" altLang="en-US" dirty="0" smtClean="0"/>
              <a:t>Finally, different systems must communicate with each other using an interface. If each system has a separate interface to every other system, there would be many</a:t>
            </a:r>
            <a:r>
              <a:rPr lang="en-US" altLang="en-US" baseline="0" dirty="0" smtClean="0"/>
              <a:t> different</a:t>
            </a:r>
            <a:r>
              <a:rPr lang="en-US" altLang="en-US" dirty="0" smtClean="0"/>
              <a:t> interfaces within one enterprise. Instead, systems can be connected using an interface engine which handles interfaces between the systems.</a:t>
            </a:r>
          </a:p>
          <a:p>
            <a:r>
              <a:rPr lang="en-US" altLang="en-US" dirty="0" smtClean="0"/>
              <a:t>Since health care data is highly sensitive, the connections must be secure.</a:t>
            </a:r>
            <a:r>
              <a:rPr lang="en-US" altLang="en-US" baseline="0" dirty="0" smtClean="0"/>
              <a:t> </a:t>
            </a:r>
            <a:r>
              <a:rPr lang="en-US" altLang="en-US" dirty="0" smtClean="0"/>
              <a:t>They must also be reliable, since health care systems must be up and running while the institution is open – and hospitals are open 24 hours a day, 7 days a week - and connections are crucial to all business and health care operations. This includes patient records, schedules, medications, as well as bio-equipment and life</a:t>
            </a:r>
            <a:r>
              <a:rPr lang="en-US" altLang="en-US" baseline="0" dirty="0" smtClean="0"/>
              <a:t> support </a:t>
            </a:r>
            <a:r>
              <a:rPr lang="en-US" altLang="en-US" dirty="0" smtClean="0"/>
              <a:t>systems that keep patients alive. Finally, the connections must be efficient and run as fast as possible.</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1F0840-FE7D-4CE6-A6E2-05B78331F086}" type="slidenum">
              <a:rPr lang="en-US" altLang="en-US"/>
              <a:pPr eaLnBrk="1" hangingPunct="1"/>
              <a:t>10</a:t>
            </a:fld>
            <a:endParaRPr lang="en-US" altLang="en-US" dirty="0"/>
          </a:p>
        </p:txBody>
      </p:sp>
    </p:spTree>
    <p:extLst>
      <p:ext uri="{BB962C8B-B14F-4D97-AF65-F5344CB8AC3E}">
        <p14:creationId xmlns:p14="http://schemas.microsoft.com/office/powerpoint/2010/main" val="24429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a simplified diagram of the information systems at a hospital. In the upper left corner, there are the central health care systems: the EHR, the master patient index,</a:t>
            </a:r>
            <a:r>
              <a:rPr lang="en-US" altLang="en-US" baseline="0" dirty="0" smtClean="0"/>
              <a:t> or </a:t>
            </a:r>
            <a:r>
              <a:rPr lang="en-US" altLang="en-US" dirty="0" err="1" smtClean="0"/>
              <a:t>MPI</a:t>
            </a:r>
            <a:r>
              <a:rPr lang="en-US" altLang="en-US" dirty="0" smtClean="0"/>
              <a:t>, the scheduling system, the registration system, and the billing system. These typically connect to one central server. On the right are the administrative systems that support the hospital; these include everything from human resources, or HR, systems to the executive information systems, or </a:t>
            </a:r>
            <a:r>
              <a:rPr lang="en-US" altLang="en-US" dirty="0" err="1" smtClean="0"/>
              <a:t>EIS</a:t>
            </a:r>
            <a:r>
              <a:rPr lang="en-US" altLang="en-US" dirty="0" smtClean="0"/>
              <a:t>, to logistics systems to accounting and reimbursement systems.</a:t>
            </a:r>
          </a:p>
          <a:p>
            <a:r>
              <a:rPr lang="en-US" altLang="en-US" dirty="0" smtClean="0"/>
              <a:t>Along the bottom are the many ancillary systems. These include laboratory information systems, systems used for monitoring and testing cardiac conditions, systems used in the intensive care unit, or ICU, and in operating rooms, or </a:t>
            </a:r>
            <a:r>
              <a:rPr lang="en-US" altLang="en-US" dirty="0" err="1" smtClean="0"/>
              <a:t>ORs</a:t>
            </a:r>
            <a:r>
              <a:rPr lang="en-US" altLang="en-US" dirty="0" smtClean="0"/>
              <a:t>, and the PACS systems used for imagining. There are many other systems that could be included in this category. </a:t>
            </a:r>
          </a:p>
          <a:p>
            <a:r>
              <a:rPr lang="en-US" altLang="en-US" dirty="0" smtClean="0"/>
              <a:t>Because there are so many systems that need to interface with other ancillary systems and the other health care and administration systems, the ancillary systems commonly connect to an interface engine, which in turn connects to all the other systems. </a:t>
            </a:r>
          </a:p>
          <a:p>
            <a:r>
              <a:rPr lang="en-US" altLang="en-US" dirty="0" smtClean="0"/>
              <a:t>Finally, all the groups of systems also connect to the Internet for external operations, such as communicating medical data to and from other institutions and connecting to outside systems for reimbursement.</a:t>
            </a:r>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255599-D818-4FC5-950E-426EF4BE46E3}" type="slidenum">
              <a:rPr lang="en-US" altLang="en-US"/>
              <a:pPr eaLnBrk="1" hangingPunct="1"/>
              <a:t>11</a:t>
            </a:fld>
            <a:endParaRPr lang="en-US" altLang="en-US" dirty="0"/>
          </a:p>
        </p:txBody>
      </p:sp>
    </p:spTree>
    <p:extLst>
      <p:ext uri="{BB962C8B-B14F-4D97-AF65-F5344CB8AC3E}">
        <p14:creationId xmlns:p14="http://schemas.microsoft.com/office/powerpoint/2010/main" val="2203429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of the smaller pieces of an entire hospital information system is the imaging information system. At the center of the imaging information system diagram is the Picture Archiving and Communication System, or PACS. When an image is needed, the computerized physician order entry system, or </a:t>
            </a:r>
            <a:r>
              <a:rPr lang="en-US" altLang="en-US" dirty="0" err="1" smtClean="0"/>
              <a:t>CPOE</a:t>
            </a:r>
            <a:r>
              <a:rPr lang="en-US" altLang="en-US" dirty="0" smtClean="0"/>
              <a:t>, within an EHR places an order for the image to the scheduling and registration systems. These systems also interact with the imaging modality system and the PACS for coordination of the appointment information. Then, the PACS takes input images from different imaging modalities, stores them and communicates them to different entities. For example, there are PACS viewers like the review station in the diagram on this slide that will display the electronic images. These images can be archived and stored, transferred to media such as CDs and DVDs, printed, and communicated back to the EHR in the form of a report or communicated to external specialists for review.</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DC7B10-1AFE-4047-BC58-E80F6944674D}" type="slidenum">
              <a:rPr lang="en-US" altLang="en-US"/>
              <a:pPr eaLnBrk="1" hangingPunct="1"/>
              <a:t>12</a:t>
            </a:fld>
            <a:endParaRPr lang="en-US" altLang="en-US" dirty="0"/>
          </a:p>
        </p:txBody>
      </p:sp>
    </p:spTree>
    <p:extLst>
      <p:ext uri="{BB962C8B-B14F-4D97-AF65-F5344CB8AC3E}">
        <p14:creationId xmlns:p14="http://schemas.microsoft.com/office/powerpoint/2010/main" val="556333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part of a hospital information system is the pharmacy information system, or PIS. The pharmacy information system is responsible for coordinating all the activities related to the pharmacy operations, including the management of prescriptions, maintenance of the inventory of medications, and the generation of reports. The pharmacy usually has a clinical decision support system, or CDS, that automatically checks for allergies and drug-to-drug interactions. In addition, the pharmacy may have electronic dispensing systems facilitated by robots. </a:t>
            </a:r>
          </a:p>
          <a:p>
            <a:r>
              <a:rPr lang="en-US" altLang="en-US" dirty="0" smtClean="0"/>
              <a:t>The pharmacy information system communicates with the EHR and processes and manages orders received from the CPOE. The PIS also communicates with systems within the hospital related to patient care, such as the electronic medication administration record, or </a:t>
            </a:r>
            <a:r>
              <a:rPr lang="en-US" altLang="en-US" dirty="0" err="1" smtClean="0"/>
              <a:t>eMAR</a:t>
            </a:r>
            <a:r>
              <a:rPr lang="en-US" altLang="en-US" dirty="0" smtClean="0"/>
              <a:t> which keeps track of administered medications, electronically controlled infusion pumps, and dispensing cabinets.</a:t>
            </a:r>
          </a:p>
          <a:p>
            <a:endParaRPr lang="en-US" altLang="en-US" dirty="0" smtClean="0"/>
          </a:p>
          <a:p>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F22228-F576-4739-9774-C4E1C7C88BAB}" type="slidenum">
              <a:rPr lang="en-US" altLang="en-US"/>
              <a:pPr eaLnBrk="1" hangingPunct="1"/>
              <a:t>13</a:t>
            </a:fld>
            <a:endParaRPr lang="en-US" altLang="en-US" dirty="0"/>
          </a:p>
        </p:txBody>
      </p:sp>
    </p:spTree>
    <p:extLst>
      <p:ext uri="{BB962C8B-B14F-4D97-AF65-F5344CB8AC3E}">
        <p14:creationId xmlns:p14="http://schemas.microsoft.com/office/powerpoint/2010/main" val="3310921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part of the information systems at a hospital is the data warehouse system. Data warehouse systems are a collection of data from across an institution. Queries and reports can be generated from the warehouse that can help discover knowledge related to the system. It is important to note that the queries and reports created from the data warehouse cannot be generated from individual systems. The data repository of a hospital warehouse system gathers data from all the other systems in the hospital: health care systems, administration systems and ancillary systems. After processing the data, which may include summarizing, reorganizing for easier queries, identifying and correcting erroneous information, the data is transferred to the data warehouse where queries and reports can be generated. Queries can be for operational purposes, such as "What are our revenues and expenses from the new cardiac laboratory?" or "What is the hospital-acquired infection rate for each unit compared with their staffing level?" or queries can be for research, particularly for identifying patients who are eligible for research, such as "What, and how many, patients have a diagnosis of diabetes with at least one hemoglobin A-1-C of greater than 8 as an outpatient in the last year and have been hospitalized more than once in the past year?"</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8C4364-62F7-4A94-9D3E-A6AF71801F51}" type="slidenum">
              <a:rPr lang="en-US" altLang="en-US"/>
              <a:pPr eaLnBrk="1" hangingPunct="1"/>
              <a:t>14</a:t>
            </a:fld>
            <a:endParaRPr lang="en-US" altLang="en-US" dirty="0"/>
          </a:p>
        </p:txBody>
      </p:sp>
    </p:spTree>
    <p:extLst>
      <p:ext uri="{BB962C8B-B14F-4D97-AF65-F5344CB8AC3E}">
        <p14:creationId xmlns:p14="http://schemas.microsoft.com/office/powerpoint/2010/main" val="3768155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Information systems in clinics perform many of the same tasks that hospital systems do, but on a smaller scale. In a clinic, these systems may be separate or they may be combined into one system. </a:t>
            </a:r>
          </a:p>
          <a:p>
            <a:r>
              <a:rPr lang="en-US" altLang="en-US" dirty="0" smtClean="0"/>
              <a:t>Similar to</a:t>
            </a:r>
            <a:r>
              <a:rPr lang="en-US" altLang="en-US" baseline="0" dirty="0" smtClean="0"/>
              <a:t> a</a:t>
            </a:r>
            <a:r>
              <a:rPr lang="en-US" altLang="en-US" dirty="0" smtClean="0"/>
              <a:t> hospital setting, in a clinic there are systems that register patients, schedule appointments, and manage billing. There is an EHR for collecting, managing, and displaying patient data. Clinic information systems need to communicate</a:t>
            </a:r>
            <a:r>
              <a:rPr lang="en-US" altLang="en-US" baseline="0" dirty="0" smtClean="0"/>
              <a:t> </a:t>
            </a:r>
            <a:r>
              <a:rPr lang="en-US" altLang="en-US" dirty="0" smtClean="0"/>
              <a:t>with systems outside the clinic, such as pharmacies, labs, and imaging services.</a:t>
            </a:r>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09AEDE-5314-4BC8-90BB-EBA654DD7516}" type="slidenum">
              <a:rPr lang="en-US" altLang="en-US"/>
              <a:pPr eaLnBrk="1" hangingPunct="1"/>
              <a:t>15</a:t>
            </a:fld>
            <a:endParaRPr lang="en-US" altLang="en-US" dirty="0"/>
          </a:p>
        </p:txBody>
      </p:sp>
    </p:spTree>
    <p:extLst>
      <p:ext uri="{BB962C8B-B14F-4D97-AF65-F5344CB8AC3E}">
        <p14:creationId xmlns:p14="http://schemas.microsoft.com/office/powerpoint/2010/main" val="2336541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a diagram of a clinic information system operating</a:t>
            </a:r>
            <a:r>
              <a:rPr lang="en-US" altLang="en-US" baseline="0" dirty="0" smtClean="0"/>
              <a:t> independently, in other words, not being part of a hospital</a:t>
            </a:r>
            <a:r>
              <a:rPr lang="en-US" altLang="en-US" dirty="0" smtClean="0"/>
              <a:t>. Note that the light colored boxes represent parts of the clinic's system; the dark boxes are external systems. At the core of the clinic's system is the EHR, billing, and registration and scheduling systems. These can be separate systems or integrated together. This central system then connects to external systems such as outside labs, outside imaging, and outside pharmacies. While it is common for EHRs to be able to order medication, labs, or images from outside systems, it is less common for all results to be communicated back electronically, particularly images. Instead, the outside labs</a:t>
            </a:r>
            <a:r>
              <a:rPr lang="en-US" altLang="en-US" baseline="0" dirty="0" smtClean="0"/>
              <a:t> or </a:t>
            </a:r>
            <a:r>
              <a:rPr lang="en-US" altLang="en-US" dirty="0" smtClean="0"/>
              <a:t>imaging will fax or mail results and reports to the clinic where they can be scanned and imported to the EHR. They may also be printed and included in the patient's paper chart, which often still exist in clinics, even those with an EHR.</a:t>
            </a:r>
          </a:p>
          <a:p>
            <a:r>
              <a:rPr lang="en-US" altLang="en-US" dirty="0" smtClean="0"/>
              <a:t>It is not surprising that clinic systems are far less complex than a system at a hospital. And while there may be electronic connections to outside systems, often-times clinics still rely on fax or mail for receiving reports from outside systems.</a:t>
            </a:r>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48551A-9207-43E3-94D6-B50E3D3E8731}" type="slidenum">
              <a:rPr lang="en-US" altLang="en-US"/>
              <a:pPr eaLnBrk="1" hangingPunct="1"/>
              <a:t>16</a:t>
            </a:fld>
            <a:endParaRPr lang="en-US" altLang="en-US" dirty="0"/>
          </a:p>
        </p:txBody>
      </p:sp>
    </p:spTree>
    <p:extLst>
      <p:ext uri="{BB962C8B-B14F-4D97-AF65-F5344CB8AC3E}">
        <p14:creationId xmlns:p14="http://schemas.microsoft.com/office/powerpoint/2010/main" val="15828859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c of </a:t>
            </a:r>
            <a:r>
              <a:rPr lang="en-US" altLang="en-US" b="0" i="0" dirty="0" smtClean="0"/>
              <a:t>Information</a:t>
            </a:r>
            <a:r>
              <a:rPr lang="en-US" altLang="en-US" b="1" i="1" dirty="0" smtClean="0"/>
              <a:t> </a:t>
            </a:r>
            <a:r>
              <a:rPr lang="en-US" altLang="en-US" b="0" i="0" dirty="0" smtClean="0"/>
              <a:t>Systems</a:t>
            </a:r>
            <a:r>
              <a:rPr lang="en-US" altLang="en-US" dirty="0" smtClean="0"/>
              <a:t>.</a:t>
            </a:r>
          </a:p>
          <a:p>
            <a:pPr eaLnBrk="1" hangingPunct="1">
              <a:spcBef>
                <a:spcPct val="0"/>
              </a:spcBef>
            </a:pPr>
            <a:r>
              <a:rPr lang="en-US" altLang="en-US" dirty="0" smtClean="0"/>
              <a:t>In summary, some types of specialized information systems used in health care include knowledge</a:t>
            </a:r>
            <a:r>
              <a:rPr lang="en-US" altLang="en-US" baseline="0" dirty="0" smtClean="0"/>
              <a:t> </a:t>
            </a:r>
            <a:r>
              <a:rPr lang="en-US" altLang="en-US" dirty="0" smtClean="0"/>
              <a:t>management systems, which attempt to generate and report knowledge in</a:t>
            </a:r>
            <a:r>
              <a:rPr lang="en-US" altLang="en-US" baseline="0" dirty="0" smtClean="0"/>
              <a:t> addition to</a:t>
            </a:r>
            <a:r>
              <a:rPr lang="en-US" altLang="en-US" dirty="0" smtClean="0"/>
              <a:t> data and information;</a:t>
            </a:r>
            <a:r>
              <a:rPr lang="en-US" altLang="en-US" baseline="0" dirty="0" smtClean="0"/>
              <a:t> e</a:t>
            </a:r>
            <a:r>
              <a:rPr lang="en-US" altLang="en-US" dirty="0" smtClean="0"/>
              <a:t>xpert systems, which use artificial intelligence and build on knowledge to provide decision making assistance,</a:t>
            </a:r>
            <a:r>
              <a:rPr lang="en-US" altLang="en-US" baseline="0" dirty="0" smtClean="0"/>
              <a:t> and virtual reality systems, which enable training </a:t>
            </a:r>
            <a:r>
              <a:rPr lang="en-US" altLang="en-US" dirty="0" smtClean="0"/>
              <a:t>in simulated</a:t>
            </a:r>
            <a:r>
              <a:rPr lang="en-US" altLang="en-US" baseline="0" dirty="0" smtClean="0"/>
              <a:t> </a:t>
            </a:r>
            <a:r>
              <a:rPr lang="en-US" altLang="en-US" dirty="0" smtClean="0"/>
              <a:t>environments. </a:t>
            </a:r>
          </a:p>
          <a:p>
            <a:pPr eaLnBrk="1" hangingPunct="1">
              <a:spcBef>
                <a:spcPct val="0"/>
              </a:spcBef>
            </a:pPr>
            <a:r>
              <a:rPr lang="en-US" altLang="en-US" dirty="0" smtClean="0"/>
              <a:t>Health</a:t>
            </a:r>
            <a:r>
              <a:rPr lang="en-US" altLang="en-US" baseline="0" dirty="0" smtClean="0"/>
              <a:t> care settings use information</a:t>
            </a:r>
            <a:r>
              <a:rPr lang="en-US" altLang="en-US" dirty="0" smtClean="0"/>
              <a:t> systems for numerous</a:t>
            </a:r>
            <a:r>
              <a:rPr lang="en-US" altLang="en-US" baseline="0" dirty="0" smtClean="0"/>
              <a:t> purposes including </a:t>
            </a:r>
            <a:r>
              <a:rPr lang="en-US" altLang="en-US" dirty="0" smtClean="0"/>
              <a:t>managing billing, financial data, laboratory data, and patient records.</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335E23-CFBB-49B4-AA3D-E5C4CF1D053B}" type="slidenum">
              <a:rPr lang="en-US" altLang="en-US"/>
              <a:pPr eaLnBrk="1" hangingPunct="1"/>
              <a:t>17</a:t>
            </a:fld>
            <a:endParaRPr lang="en-US" altLang="en-US" dirty="0"/>
          </a:p>
        </p:txBody>
      </p:sp>
    </p:spTree>
    <p:extLst>
      <p:ext uri="{BB962C8B-B14F-4D97-AF65-F5344CB8AC3E}">
        <p14:creationId xmlns:p14="http://schemas.microsoft.com/office/powerpoint/2010/main" val="2607360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also concludes the unit on </a:t>
            </a:r>
            <a:r>
              <a:rPr lang="en-US" altLang="en-US" b="0" i="0" dirty="0" smtClean="0"/>
              <a:t>Information Systems</a:t>
            </a:r>
            <a:r>
              <a:rPr lang="en-US" altLang="en-US" dirty="0" smtClean="0"/>
              <a:t>. </a:t>
            </a:r>
          </a:p>
          <a:p>
            <a:pPr eaLnBrk="1" hangingPunct="1">
              <a:spcBef>
                <a:spcPct val="0"/>
              </a:spcBef>
            </a:pPr>
            <a:r>
              <a:rPr lang="en-US" altLang="en-US" dirty="0" smtClean="0"/>
              <a:t>In summary, information systems combine technology, people, and processes to produce and use information. Institutions rely on information systems for managing data and processes, providing knowledge, and for supporting communication and collaboration. New information systems are developed using a process that includes planning, analysis, design, implementation, and support and security. Information systems are used extensively in health care.</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35DFDD-8EC9-4B42-9CE0-03D353AC311E}" type="slidenum">
              <a:rPr lang="en-US" altLang="en-US"/>
              <a:pPr eaLnBrk="1" hangingPunct="1"/>
              <a:t>18</a:t>
            </a:fld>
            <a:endParaRPr lang="en-US" altLang="en-US" dirty="0"/>
          </a:p>
        </p:txBody>
      </p:sp>
    </p:spTree>
    <p:extLst>
      <p:ext uri="{BB962C8B-B14F-4D97-AF65-F5344CB8AC3E}">
        <p14:creationId xmlns:p14="http://schemas.microsoft.com/office/powerpoint/2010/main" val="2848414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E880D8-5317-4B33-8AE9-3C0C77DE716D}" type="slidenum">
              <a:rPr lang="en-US" altLang="en-US"/>
              <a:pPr eaLnBrk="1" hangingPunct="1"/>
              <a:t>19</a:t>
            </a:fld>
            <a:endParaRPr lang="en-US" altLang="en-US" dirty="0"/>
          </a:p>
        </p:txBody>
      </p:sp>
    </p:spTree>
    <p:extLst>
      <p:ext uri="{BB962C8B-B14F-4D97-AF65-F5344CB8AC3E}">
        <p14:creationId xmlns:p14="http://schemas.microsoft.com/office/powerpoint/2010/main" val="389609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this unit, </a:t>
            </a:r>
            <a:r>
              <a:rPr lang="en-US" altLang="en-US" b="0" i="0" dirty="0" smtClean="0"/>
              <a:t>Information Systems</a:t>
            </a:r>
            <a:r>
              <a:rPr lang="en-US" altLang="en-US" dirty="0" smtClean="0"/>
              <a:t> are to:</a:t>
            </a:r>
          </a:p>
          <a:p>
            <a:pPr marL="171450" indent="-171450">
              <a:buFont typeface="Arial" panose="020B0604020202020204" pitchFamily="34" charset="0"/>
              <a:buChar char="•"/>
            </a:pPr>
            <a:r>
              <a:rPr lang="en-US" altLang="en-US" dirty="0" smtClean="0"/>
              <a:t>Define an information system, how one is used and list examples</a:t>
            </a:r>
          </a:p>
          <a:p>
            <a:pPr marL="171450" indent="-171450">
              <a:buFont typeface="Arial" panose="020B0604020202020204" pitchFamily="34" charset="0"/>
              <a:buChar char="•"/>
            </a:pPr>
            <a:r>
              <a:rPr lang="en-US" altLang="en-US" dirty="0" smtClean="0"/>
              <a:t>Describe the components of an information system</a:t>
            </a:r>
          </a:p>
          <a:p>
            <a:pPr marL="171450" indent="-171450">
              <a:buFont typeface="Arial" panose="020B0604020202020204" pitchFamily="34" charset="0"/>
              <a:buChar char="•"/>
            </a:pPr>
            <a:r>
              <a:rPr lang="en-US" altLang="en-US" dirty="0" smtClean="0"/>
              <a:t>Describe the process for developing an information system</a:t>
            </a:r>
          </a:p>
        </p:txBody>
      </p:sp>
    </p:spTree>
    <p:extLst>
      <p:ext uri="{BB962C8B-B14F-4D97-AF65-F5344CB8AC3E}">
        <p14:creationId xmlns:p14="http://schemas.microsoft.com/office/powerpoint/2010/main" val="1967434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E880D8-5317-4B33-8AE9-3C0C77DE716D}" type="slidenum">
              <a:rPr lang="en-US" altLang="en-US"/>
              <a:pPr eaLnBrk="1" hangingPunct="1"/>
              <a:t>20</a:t>
            </a:fld>
            <a:endParaRPr lang="en-US" altLang="en-US" dirty="0"/>
          </a:p>
        </p:txBody>
      </p:sp>
    </p:spTree>
    <p:extLst>
      <p:ext uri="{BB962C8B-B14F-4D97-AF65-F5344CB8AC3E}">
        <p14:creationId xmlns:p14="http://schemas.microsoft.com/office/powerpoint/2010/main" val="1167287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E880D8-5317-4B33-8AE9-3C0C77DE716D}" type="slidenum">
              <a:rPr lang="en-US" altLang="en-US"/>
              <a:pPr eaLnBrk="1" hangingPunct="1"/>
              <a:t>21</a:t>
            </a:fld>
            <a:endParaRPr lang="en-US" altLang="en-US" dirty="0"/>
          </a:p>
        </p:txBody>
      </p:sp>
    </p:spTree>
    <p:extLst>
      <p:ext uri="{BB962C8B-B14F-4D97-AF65-F5344CB8AC3E}">
        <p14:creationId xmlns:p14="http://schemas.microsoft.com/office/powerpoint/2010/main" val="3952838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1808C8-1317-4BAD-B2E6-804835C57E79}" type="slidenum">
              <a:rPr lang="en-US" altLang="en-US"/>
              <a:pPr eaLnBrk="1" hangingPunct="1"/>
              <a:t>22</a:t>
            </a:fld>
            <a:endParaRPr lang="en-US" altLang="en-US" dirty="0"/>
          </a:p>
        </p:txBody>
      </p:sp>
    </p:spTree>
    <p:extLst>
      <p:ext uri="{BB962C8B-B14F-4D97-AF65-F5344CB8AC3E}">
        <p14:creationId xmlns:p14="http://schemas.microsoft.com/office/powerpoint/2010/main" val="2887411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31DC58-46AE-4858-945D-318EE18B0548}" type="slidenum">
              <a:rPr lang="en-US" altLang="en-US"/>
              <a:pPr eaLnBrk="1" hangingPunct="1"/>
              <a:t>23</a:t>
            </a:fld>
            <a:endParaRPr lang="en-US" altLang="en-US" dirty="0"/>
          </a:p>
        </p:txBody>
      </p:sp>
    </p:spTree>
    <p:extLst>
      <p:ext uri="{BB962C8B-B14F-4D97-AF65-F5344CB8AC3E}">
        <p14:creationId xmlns:p14="http://schemas.microsoft.com/office/powerpoint/2010/main" val="31660189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A8499D-20AE-44B9-A6B7-CC55BE0C450E}" type="slidenum">
              <a:rPr lang="en-US" altLang="en-US"/>
              <a:pPr eaLnBrk="1" hangingPunct="1"/>
              <a:t>24</a:t>
            </a:fld>
            <a:endParaRPr lang="en-US" altLang="en-US" dirty="0"/>
          </a:p>
        </p:txBody>
      </p:sp>
    </p:spTree>
    <p:extLst>
      <p:ext uri="{BB962C8B-B14F-4D97-AF65-F5344CB8AC3E}">
        <p14:creationId xmlns:p14="http://schemas.microsoft.com/office/powerpoint/2010/main" val="3548403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7D589C-1B07-4B35-82E3-D3BA73F3B3FB}" type="slidenum">
              <a:rPr lang="en-US" altLang="en-US"/>
              <a:pPr eaLnBrk="1" hangingPunct="1"/>
              <a:t>25</a:t>
            </a:fld>
            <a:endParaRPr lang="en-US" altLang="en-US" dirty="0"/>
          </a:p>
        </p:txBody>
      </p:sp>
    </p:spTree>
    <p:extLst>
      <p:ext uri="{BB962C8B-B14F-4D97-AF65-F5344CB8AC3E}">
        <p14:creationId xmlns:p14="http://schemas.microsoft.com/office/powerpoint/2010/main" val="8897950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Describe specialized information systems</a:t>
            </a:r>
          </a:p>
          <a:p>
            <a:pPr marL="171450" indent="-171450">
              <a:buFont typeface="Arial" panose="020B0604020202020204" pitchFamily="34" charset="0"/>
              <a:buChar char="•"/>
            </a:pPr>
            <a:r>
              <a:rPr lang="en-US" altLang="en-US" dirty="0" smtClean="0"/>
              <a:t>And explain how information systems are used in health care</a:t>
            </a:r>
          </a:p>
          <a:p>
            <a:pPr marL="0" indent="0">
              <a:buFont typeface="Arial" panose="020B0604020202020204" pitchFamily="34" charset="0"/>
              <a:buNone/>
            </a:pPr>
            <a:r>
              <a:rPr lang="en-US" altLang="en-US" dirty="0" smtClean="0"/>
              <a:t>This lecture focuses on specialized information systems and use</a:t>
            </a:r>
            <a:r>
              <a:rPr lang="en-US" altLang="en-US" baseline="0" dirty="0" smtClean="0"/>
              <a:t> of</a:t>
            </a:r>
            <a:r>
              <a:rPr lang="en-US" altLang="en-US" dirty="0" smtClean="0"/>
              <a:t> information systems in health care.</a:t>
            </a:r>
          </a:p>
        </p:txBody>
      </p:sp>
    </p:spTree>
    <p:extLst>
      <p:ext uri="{BB962C8B-B14F-4D97-AF65-F5344CB8AC3E}">
        <p14:creationId xmlns:p14="http://schemas.microsoft.com/office/powerpoint/2010/main" val="2858129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many specialized information systems employed by business, science, and medical institutions.</a:t>
            </a:r>
            <a:r>
              <a:rPr lang="en-US" altLang="en-US" baseline="0" dirty="0" smtClean="0"/>
              <a:t> K</a:t>
            </a:r>
            <a:r>
              <a:rPr lang="en-US" altLang="en-US" dirty="0" smtClean="0"/>
              <a:t>nowledge management systems attempt to generate and report knowledge in</a:t>
            </a:r>
            <a:r>
              <a:rPr lang="en-US" altLang="en-US" baseline="0" dirty="0" smtClean="0"/>
              <a:t> addition to</a:t>
            </a:r>
            <a:r>
              <a:rPr lang="en-US" altLang="en-US" dirty="0" smtClean="0"/>
              <a:t> data and information. An example of a knowledge management system would be a system collecting medical journal articles. </a:t>
            </a:r>
          </a:p>
          <a:p>
            <a:r>
              <a:rPr lang="en-US" altLang="en-US" dirty="0" smtClean="0"/>
              <a:t>Expert systems use artificial intelligence and knowledge to provide solutions to problems. </a:t>
            </a:r>
          </a:p>
          <a:p>
            <a:r>
              <a:rPr lang="en-US" altLang="en-US" dirty="0" smtClean="0"/>
              <a:t>Virtual reality systems perform simulations where users are immersed in the simulated, or virtual, environment. Virtual systems are widely used in health care for training, in surgery, and for telemedicine.</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DD4777-B803-4EE2-B476-329C74252631}" type="slidenum">
              <a:rPr lang="en-US" altLang="en-US"/>
              <a:pPr eaLnBrk="1" hangingPunct="1"/>
              <a:t>4</a:t>
            </a:fld>
            <a:endParaRPr lang="en-US" altLang="en-US" dirty="0"/>
          </a:p>
        </p:txBody>
      </p:sp>
    </p:spTree>
    <p:extLst>
      <p:ext uri="{BB962C8B-B14F-4D97-AF65-F5344CB8AC3E}">
        <p14:creationId xmlns:p14="http://schemas.microsoft.com/office/powerpoint/2010/main" val="1949627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Expert systems use user-provided rules and data to support decision making. They consist of three parts: a knowledge base, an inference engine, and an interface. </a:t>
            </a:r>
          </a:p>
          <a:p>
            <a:r>
              <a:rPr lang="en-US" altLang="en-US" dirty="0" smtClean="0"/>
              <a:t>The knowledge base is the set of rules that the expert system knows. </a:t>
            </a:r>
          </a:p>
          <a:p>
            <a:r>
              <a:rPr lang="en-US" altLang="en-US" dirty="0" smtClean="0"/>
              <a:t>The inference engine uses these rules to</a:t>
            </a:r>
            <a:r>
              <a:rPr lang="en-US" altLang="en-US" baseline="0" dirty="0" smtClean="0"/>
              <a:t> </a:t>
            </a:r>
            <a:r>
              <a:rPr lang="en-US" altLang="en-US" dirty="0" smtClean="0"/>
              <a:t>produce reasoning based on them. Often, the system needs additional input from the user during the reasoning process. </a:t>
            </a:r>
          </a:p>
          <a:p>
            <a:r>
              <a:rPr lang="en-US" altLang="en-US" dirty="0" smtClean="0"/>
              <a:t>The user interface communicates information from and to the user. </a:t>
            </a:r>
          </a:p>
          <a:p>
            <a:r>
              <a:rPr lang="en-US" altLang="en-US" dirty="0" smtClean="0"/>
              <a:t>Expert systems are used in medicine for diagnoses, prescribing medication, and for decision making. In order for computers to act intelligently, they must have access to extensive and easily retrieved knowledge. </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01A449-47D8-443C-8C0F-599CAAB13549}" type="slidenum">
              <a:rPr lang="en-US" altLang="en-US"/>
              <a:pPr eaLnBrk="1" hangingPunct="1"/>
              <a:t>5</a:t>
            </a:fld>
            <a:endParaRPr lang="en-US" altLang="en-US" dirty="0"/>
          </a:p>
        </p:txBody>
      </p:sp>
    </p:spTree>
    <p:extLst>
      <p:ext uri="{BB962C8B-B14F-4D97-AF65-F5344CB8AC3E}">
        <p14:creationId xmlns:p14="http://schemas.microsoft.com/office/powerpoint/2010/main" val="3523666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There are numerous</a:t>
            </a:r>
            <a:r>
              <a:rPr lang="en-US" altLang="en-US" baseline="0" dirty="0" smtClean="0"/>
              <a:t> </a:t>
            </a:r>
            <a:r>
              <a:rPr lang="en-US" altLang="en-US" dirty="0" smtClean="0"/>
              <a:t>applications of expert systems in health care,</a:t>
            </a:r>
            <a:r>
              <a:rPr lang="en-US" altLang="en-US" baseline="0" dirty="0" smtClean="0"/>
              <a:t> where they are also known as</a:t>
            </a:r>
            <a:r>
              <a:rPr lang="en-US" altLang="en-US" dirty="0" smtClean="0"/>
              <a:t> clinical decision support, or</a:t>
            </a:r>
            <a:r>
              <a:rPr lang="en-US" altLang="en-US" baseline="0" dirty="0" smtClean="0"/>
              <a:t> CDS</a:t>
            </a:r>
            <a:r>
              <a:rPr lang="en-US" altLang="en-US" dirty="0" smtClean="0"/>
              <a:t>. They can provide support for medical decisions, such as diagnosis</a:t>
            </a:r>
            <a:r>
              <a:rPr lang="en-US" altLang="en-US" baseline="0" dirty="0" smtClean="0"/>
              <a:t>,</a:t>
            </a:r>
            <a:r>
              <a:rPr lang="en-US" altLang="en-US" dirty="0" smtClean="0"/>
              <a:t> treatment, and medication. When</a:t>
            </a:r>
            <a:r>
              <a:rPr lang="en-US" altLang="en-US" baseline="0" dirty="0" smtClean="0"/>
              <a:t> considering </a:t>
            </a:r>
            <a:r>
              <a:rPr lang="en-US" altLang="en-US" dirty="0" smtClean="0"/>
              <a:t>prescribing a medication,</a:t>
            </a:r>
            <a:r>
              <a:rPr lang="en-US" altLang="en-US" baseline="0" dirty="0" smtClean="0"/>
              <a:t> the</a:t>
            </a:r>
            <a:r>
              <a:rPr lang="en-US" altLang="en-US" dirty="0" smtClean="0"/>
              <a:t> system checks for allergies, drug interactions, and dosage recommendations. </a:t>
            </a:r>
          </a:p>
          <a:p>
            <a:r>
              <a:rPr lang="en-US" altLang="en-US" dirty="0" smtClean="0"/>
              <a:t>A unique expert system is IBM Watson, IBM's intelligent computer system. It is being adapted to be an expert decision support system in health care. It analyzes massive amounts of up-to-date information such as journal articles, clinical studies, similar cases, and laboratory findings to help medical personnel make decisions.</a:t>
            </a:r>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EB40DA-27F8-4886-B164-7FE9A064DA02}" type="slidenum">
              <a:rPr lang="en-US" altLang="en-US"/>
              <a:pPr eaLnBrk="1" hangingPunct="1"/>
              <a:t>6</a:t>
            </a:fld>
            <a:endParaRPr lang="en-US" altLang="en-US" dirty="0"/>
          </a:p>
        </p:txBody>
      </p:sp>
    </p:spTree>
    <p:extLst>
      <p:ext uri="{BB962C8B-B14F-4D97-AF65-F5344CB8AC3E}">
        <p14:creationId xmlns:p14="http://schemas.microsoft.com/office/powerpoint/2010/main" val="2315909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many different types of information systems used in health care settings today. A large hospital, for example, may have dozens of them. Some are very small and specific, such as those that support medical equipment like electroencephalograms, or EEGs. Others are large and broad such as the business financial systems.</a:t>
            </a:r>
            <a:r>
              <a:rPr lang="en-US" altLang="en-US" baseline="0" dirty="0" smtClean="0"/>
              <a:t> </a:t>
            </a:r>
            <a:r>
              <a:rPr lang="en-US" altLang="en-US" dirty="0" smtClean="0"/>
              <a:t>Together, they support and connect the different business operations, health care practices, and settings. The systems must be well connected within the institution, as well as externally, in order to communicate information outside the institution. Finally, because patient data is so sensitive, the information systems must be secure and private.</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1AD19-E7DF-46AF-8953-B41CC26859C5}" type="slidenum">
              <a:rPr lang="en-US" altLang="en-US"/>
              <a:pPr eaLnBrk="1" hangingPunct="1"/>
              <a:t>7</a:t>
            </a:fld>
            <a:endParaRPr lang="en-US" altLang="en-US" dirty="0"/>
          </a:p>
        </p:txBody>
      </p:sp>
    </p:spTree>
    <p:extLst>
      <p:ext uri="{BB962C8B-B14F-4D97-AF65-F5344CB8AC3E}">
        <p14:creationId xmlns:p14="http://schemas.microsoft.com/office/powerpoint/2010/main" val="2436368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Information systems in health care have a variety of functions and goals. First of all, information systems such as human resources, financial operations, and inventory maintenance support the business operations of a hospital or health care institution. </a:t>
            </a:r>
          </a:p>
          <a:p>
            <a:r>
              <a:rPr lang="en-US" altLang="en-US" dirty="0" smtClean="0"/>
              <a:t>Second, information systems support the operations related to health care such as scheduling, billing, reporting for accreditation, and physician ordering. They also provide clinical documentation through the use of electronic health records. </a:t>
            </a:r>
          </a:p>
          <a:p>
            <a:r>
              <a:rPr lang="en-US" altLang="en-US" dirty="0" smtClean="0"/>
              <a:t>Communication is an important goal of health care systems and it encompasses different types of communication between providers, between patients and providers, and between institutions for communicating patient data and for supporting telemedicine. </a:t>
            </a:r>
          </a:p>
          <a:p>
            <a:r>
              <a:rPr lang="en-US" altLang="en-US" dirty="0" smtClean="0"/>
              <a:t>Health care systems improve patient care and safety in a variety of ways. They</a:t>
            </a:r>
            <a:r>
              <a:rPr lang="en-US" altLang="en-US" baseline="0" dirty="0" smtClean="0"/>
              <a:t> provide services such as </a:t>
            </a:r>
            <a:r>
              <a:rPr lang="en-US" altLang="en-US" dirty="0" smtClean="0"/>
              <a:t>alerts and reminders for orders, pharmacy allergy and drug interaction checks, care </a:t>
            </a:r>
            <a:r>
              <a:rPr lang="en-US" altLang="en-US" smtClean="0"/>
              <a:t>management coordination, </a:t>
            </a:r>
            <a:r>
              <a:rPr lang="en-US" altLang="en-US" dirty="0" smtClean="0"/>
              <a:t>and monitoring systems in the operation room, to name</a:t>
            </a:r>
            <a:r>
              <a:rPr lang="en-US" altLang="en-US" baseline="0" dirty="0" smtClean="0"/>
              <a:t> </a:t>
            </a:r>
            <a:r>
              <a:rPr lang="en-US" altLang="en-US" baseline="0" smtClean="0"/>
              <a:t>a few.</a:t>
            </a:r>
            <a:endParaRPr lang="en-US" altLang="en-US" dirty="0" smtClean="0"/>
          </a:p>
          <a:p>
            <a:r>
              <a:rPr lang="en-US" altLang="en-US" dirty="0" smtClean="0"/>
              <a:t>Finally, information systems aim to provide security within the health care setting. This includes computer security and security of patient data, but it also includes things like controlling access to rooms or floors of a hospital and patient tracking.</a:t>
            </a:r>
          </a:p>
          <a:p>
            <a:endParaRPr lang="en-US" alt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F00A96-D3AC-4460-92B9-841DDBE6A9B7}" type="slidenum">
              <a:rPr lang="en-US" altLang="en-US"/>
              <a:pPr eaLnBrk="1" hangingPunct="1"/>
              <a:t>8</a:t>
            </a:fld>
            <a:endParaRPr lang="en-US" altLang="en-US" dirty="0"/>
          </a:p>
        </p:txBody>
      </p:sp>
    </p:spTree>
    <p:extLst>
      <p:ext uri="{BB962C8B-B14F-4D97-AF65-F5344CB8AC3E}">
        <p14:creationId xmlns:p14="http://schemas.microsoft.com/office/powerpoint/2010/main" val="1516626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3105150" y="457200"/>
            <a:ext cx="2933700" cy="2200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xfrm>
            <a:off x="914400" y="2743200"/>
            <a:ext cx="7315200" cy="3600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dirty="0" smtClean="0"/>
              <a:t>It is common for one hospital to support dozens of different information systems; all or many of them may be bundled together by a single vendor or each of the systems may be from a different company. </a:t>
            </a:r>
          </a:p>
          <a:p>
            <a:r>
              <a:rPr lang="en-US" altLang="en-US" sz="800" dirty="0" smtClean="0"/>
              <a:t>This slide shows a list of some of the information systems that can be found in a hospital. </a:t>
            </a:r>
          </a:p>
          <a:p>
            <a:r>
              <a:rPr lang="en-US" altLang="en-US" sz="800" dirty="0" smtClean="0"/>
              <a:t>The first is a hospital's business information systems. This includes the information systems needed to keep the hospital business running, such as the financial and human resource information systems. </a:t>
            </a:r>
          </a:p>
          <a:p>
            <a:r>
              <a:rPr lang="en-US" altLang="en-US" sz="800" dirty="0" smtClean="0"/>
              <a:t>Registration systems coordinate all inpatient and outpatient activities in the hospital. Registration systems send messages to other systems every time the patient signs in for an appointment, is admitted to the hospital, and when there are changes to a patient’s demographic or billing data. These are called Admit Discharge Transfer, or ADT, messages. </a:t>
            </a:r>
          </a:p>
          <a:p>
            <a:r>
              <a:rPr lang="en-US" altLang="en-US" sz="800" dirty="0" smtClean="0"/>
              <a:t>Scheduling systems manage patient appointments and are crucial for the functioning of different departments. The Master Patient Index, or </a:t>
            </a:r>
            <a:r>
              <a:rPr lang="en-US" altLang="en-US" sz="800" dirty="0" err="1" smtClean="0"/>
              <a:t>MPI</a:t>
            </a:r>
            <a:r>
              <a:rPr lang="en-US" altLang="en-US" sz="800" dirty="0" smtClean="0"/>
              <a:t>, assures that patients are identified across all systems in the hospital and different units of hospital systems.</a:t>
            </a:r>
          </a:p>
          <a:p>
            <a:r>
              <a:rPr lang="en-US" altLang="en-US" sz="800" dirty="0" smtClean="0"/>
              <a:t>Laboratory information systems, or LIS, help manage the data and processes within scientific laboratory settings. For example, hospitals have labs that can analyze patient blood draws or perform gene sequencing for research. Laboratory information systems are used for managing data within the lab and for processing orders and communicating results to and from other systems. A pathology reporting system is one type of LIS.</a:t>
            </a:r>
          </a:p>
          <a:p>
            <a:r>
              <a:rPr lang="en-US" altLang="en-US" sz="800" dirty="0" smtClean="0"/>
              <a:t>Imaging information systems manage the large amounts of image data collected electronically, such as x-rays and scans</a:t>
            </a:r>
            <a:r>
              <a:rPr lang="en-US" altLang="en-US" sz="800" baseline="0" dirty="0" smtClean="0"/>
              <a:t> from magnetic resonance imaging systems, or </a:t>
            </a:r>
            <a:r>
              <a:rPr lang="en-US" altLang="en-US" sz="800" dirty="0" smtClean="0"/>
              <a:t>MRIs, and from computerized axial tomography, or CAT scans. They must support PACS, the Picture Archiving and Communication System, which is used to store and access electronic images. </a:t>
            </a:r>
          </a:p>
          <a:p>
            <a:r>
              <a:rPr lang="en-US" altLang="en-US" sz="800" dirty="0" smtClean="0"/>
              <a:t>Pharmacy information systems, or PIS, can be complex and often involve robots. Pharmacies receive orders; check orders for problems with drug-to-drug interactions; make sure that the patient does not have allergies; mix IV fluid, often robotically; package and dispense to wards; manage billing and supplies; as well as manage communication with providers. </a:t>
            </a:r>
          </a:p>
          <a:p>
            <a:r>
              <a:rPr lang="en-US" altLang="en-US" sz="800" dirty="0" smtClean="0"/>
              <a:t>Biomedical equipment, such as electrocardiogram, or EKG machines, have their own information systems for managing and interpreting the data collected during monitoring. In addition, this equipment is used for monitoring patients’ heart rate, blood pressure and ventilator settings, to name a few.</a:t>
            </a:r>
          </a:p>
          <a:p>
            <a:r>
              <a:rPr lang="en-US" altLang="en-US" sz="800" dirty="0" smtClean="0"/>
              <a:t>Clinical decision support systems are often integrated with the electronic health record, or EHR. Alerts and reminders are common decision support tools and are often used for preventive health services. They also have many other uses, like suggesting ancillary orders, for example, or lab tests that should be performed when certain drugs are given. Drug-to-drug</a:t>
            </a:r>
            <a:r>
              <a:rPr lang="en-US" altLang="en-US" sz="800" baseline="0" dirty="0" smtClean="0"/>
              <a:t> interaction and allergy checking are decision support tools that may be used by pharmacies or in the EHR when ordering medications. “Smart” order sets help providers make the right decisions when ordering labs and medications.</a:t>
            </a:r>
            <a:endParaRPr lang="en-US" altLang="en-US" sz="800" dirty="0" smtClean="0"/>
          </a:p>
          <a:p>
            <a:r>
              <a:rPr lang="en-US" altLang="en-US" sz="800" dirty="0" smtClean="0"/>
              <a:t>Finally, EHRs manage the data related to a particular patient. They are used to both collect data and to display data that is collected in other information systems such as labs, EKGs, etcetera.</a:t>
            </a:r>
          </a:p>
          <a:p>
            <a:endParaRPr lang="en-US" altLang="en-US" sz="800"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58A72E-BC17-492A-B2C8-5B5CD3D89904}" type="slidenum">
              <a:rPr lang="en-US" altLang="en-US"/>
              <a:pPr eaLnBrk="1" hangingPunct="1"/>
              <a:t>9</a:t>
            </a:fld>
            <a:endParaRPr lang="en-US" altLang="en-US" dirty="0"/>
          </a:p>
        </p:txBody>
      </p:sp>
    </p:spTree>
    <p:extLst>
      <p:ext uri="{BB962C8B-B14F-4D97-AF65-F5344CB8AC3E}">
        <p14:creationId xmlns:p14="http://schemas.microsoft.com/office/powerpoint/2010/main" val="22106280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ONC 3 across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3314212" y="1537493"/>
            <a:ext cx="2514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p:txBody>
      </p:sp>
      <p:sp>
        <p:nvSpPr>
          <p:cNvPr id="18" name="Content Placeholder 2"/>
          <p:cNvSpPr>
            <a:spLocks noGrp="1"/>
          </p:cNvSpPr>
          <p:nvPr>
            <p:ph sz="quarter" idx="18"/>
          </p:nvPr>
        </p:nvSpPr>
        <p:spPr>
          <a:xfrm>
            <a:off x="6178055" y="1562258"/>
            <a:ext cx="2507772"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34"/>
          </p:nvPr>
        </p:nvSpPr>
        <p:spPr>
          <a:xfrm>
            <a:off x="457198" y="1562258"/>
            <a:ext cx="2507772"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p:txBody>
      </p:sp>
    </p:spTree>
    <p:custDataLst>
      <p:tags r:id="rId1"/>
    </p:custDataLst>
    <p:extLst>
      <p:ext uri="{BB962C8B-B14F-4D97-AF65-F5344CB8AC3E}">
        <p14:creationId xmlns:p14="http://schemas.microsoft.com/office/powerpoint/2010/main" val="27838639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tags" Target="../tags/tag18.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8.xml"/><Relationship Id="rId1" Type="http://schemas.openxmlformats.org/officeDocument/2006/relationships/tags" Target="../tags/tag19.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8.xml"/><Relationship Id="rId1" Type="http://schemas.openxmlformats.org/officeDocument/2006/relationships/tags" Target="../tags/tag20.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8.xml"/><Relationship Id="rId1" Type="http://schemas.openxmlformats.org/officeDocument/2006/relationships/tags" Target="../tags/tag21.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23.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9.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9.xml"/><Relationship Id="rId1" Type="http://schemas.openxmlformats.org/officeDocument/2006/relationships/tags" Target="../tags/tag2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hyperlink" Target="http://public.dhe.ibm.com/common/ssi/ecm/en/pow03061usen/POW03061USEN.PDF" TargetMode="External"/><Relationship Id="rId2" Type="http://schemas.openxmlformats.org/officeDocument/2006/relationships/slideLayout" Target="../slideLayouts/slideLayout10.xml"/><Relationship Id="rId1" Type="http://schemas.openxmlformats.org/officeDocument/2006/relationships/tags" Target="../tags/tag26.xml"/><Relationship Id="rId6" Type="http://schemas.openxmlformats.org/officeDocument/2006/relationships/hyperlink" Target="http://en.wikipedia.org/wiki/Expert_systems" TargetMode="External"/><Relationship Id="rId5" Type="http://schemas.openxmlformats.org/officeDocument/2006/relationships/hyperlink" Target="http://en.wikipedia.org/wiki/Electronic_health_record" TargetMode="External"/><Relationship Id="rId4" Type="http://schemas.openxmlformats.org/officeDocument/2006/relationships/hyperlink" Target="http://www.biohealthmatics.com/technologies/his/cis.aspx"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0.xml"/><Relationship Id="rId1" Type="http://schemas.openxmlformats.org/officeDocument/2006/relationships/tags" Target="../tags/tag27.xml"/><Relationship Id="rId5" Type="http://schemas.openxmlformats.org/officeDocument/2006/relationships/hyperlink" Target="http://healthit.hhs.gov/portal/server.pt/community/healthit_hhs_gov__health_it_tools/1140" TargetMode="External"/><Relationship Id="rId4" Type="http://schemas.openxmlformats.org/officeDocument/2006/relationships/hyperlink" Target="http://en.wikipedia.org/wiki/Machine_learning"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clker.com/clipart-internet-5.html" TargetMode="External"/><Relationship Id="rId3" Type="http://schemas.openxmlformats.org/officeDocument/2006/relationships/notesSlide" Target="../notesSlides/notesSlide21.xml"/><Relationship Id="rId7" Type="http://schemas.openxmlformats.org/officeDocument/2006/relationships/hyperlink" Target="http://www.clker.com/clipart-1923.html" TargetMode="External"/><Relationship Id="rId2" Type="http://schemas.openxmlformats.org/officeDocument/2006/relationships/slideLayout" Target="../slideLayouts/slideLayout10.xml"/><Relationship Id="rId1" Type="http://schemas.openxmlformats.org/officeDocument/2006/relationships/tags" Target="../tags/tag28.xml"/><Relationship Id="rId6" Type="http://schemas.openxmlformats.org/officeDocument/2006/relationships/hyperlink" Target="http://www.wpclipart.com/medical/testing/Magnetic_Resonance_Imaging__MRI.png.html" TargetMode="External"/><Relationship Id="rId5" Type="http://schemas.openxmlformats.org/officeDocument/2006/relationships/hyperlink" Target="http://www.clker.com/clipart-mainframe-server.html" TargetMode="External"/><Relationship Id="rId4" Type="http://schemas.openxmlformats.org/officeDocument/2006/relationships/hyperlink" Target="http://en.wikipedia.org/wiki/Picture_archiving_and_communication_system" TargetMode="External"/><Relationship Id="rId9" Type="http://schemas.openxmlformats.org/officeDocument/2006/relationships/hyperlink" Target="http://www.clker.com/clipart-2490.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clker.com/clipart-41562.html" TargetMode="External"/><Relationship Id="rId3" Type="http://schemas.openxmlformats.org/officeDocument/2006/relationships/notesSlide" Target="../notesSlides/notesSlide22.xml"/><Relationship Id="rId7" Type="http://schemas.openxmlformats.org/officeDocument/2006/relationships/hyperlink" Target="http://www.clker.com/clipart-therapist.html" TargetMode="External"/><Relationship Id="rId2" Type="http://schemas.openxmlformats.org/officeDocument/2006/relationships/slideLayout" Target="../slideLayouts/slideLayout10.xml"/><Relationship Id="rId1" Type="http://schemas.openxmlformats.org/officeDocument/2006/relationships/tags" Target="../tags/tag29.xml"/><Relationship Id="rId6" Type="http://schemas.openxmlformats.org/officeDocument/2006/relationships/hyperlink" Target="http://www.clker.com/clipart-inkjet-printer.html" TargetMode="External"/><Relationship Id="rId5" Type="http://schemas.openxmlformats.org/officeDocument/2006/relationships/hyperlink" Target="http://www.clker.com/clipart-136616.html" TargetMode="External"/><Relationship Id="rId4" Type="http://schemas.openxmlformats.org/officeDocument/2006/relationships/hyperlink" Target="http://www.clker.com/clipart-1796.html" TargetMode="External"/><Relationship Id="rId9" Type="http://schemas.openxmlformats.org/officeDocument/2006/relationships/hyperlink" Target="http://www.clker.com/clipart-144257.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www.clker.com/clipart-1796.html" TargetMode="External"/><Relationship Id="rId3" Type="http://schemas.openxmlformats.org/officeDocument/2006/relationships/notesSlide" Target="../notesSlides/notesSlide23.xml"/><Relationship Id="rId7" Type="http://schemas.openxmlformats.org/officeDocument/2006/relationships/hyperlink" Target="http://www.clker.com/clipart-10756.html" TargetMode="External"/><Relationship Id="rId2" Type="http://schemas.openxmlformats.org/officeDocument/2006/relationships/slideLayout" Target="../slideLayouts/slideLayout10.xml"/><Relationship Id="rId1" Type="http://schemas.openxmlformats.org/officeDocument/2006/relationships/tags" Target="../tags/tag30.xml"/><Relationship Id="rId6" Type="http://schemas.openxmlformats.org/officeDocument/2006/relationships/hyperlink" Target="http://www.clker.com/clipart-text-x-generic.html" TargetMode="External"/><Relationship Id="rId5" Type="http://schemas.openxmlformats.org/officeDocument/2006/relationships/hyperlink" Target="http://www.clker.com/clipart-24937.html" TargetMode="External"/><Relationship Id="rId10" Type="http://schemas.openxmlformats.org/officeDocument/2006/relationships/hyperlink" Target="http://www.clker.com/clipart-3188.html" TargetMode="External"/><Relationship Id="rId4" Type="http://schemas.openxmlformats.org/officeDocument/2006/relationships/hyperlink" Target="http://www.clker.com/clipart-ekg-monitoring.html" TargetMode="External"/><Relationship Id="rId9" Type="http://schemas.openxmlformats.org/officeDocument/2006/relationships/hyperlink" Target="http://www.clker.com/clipart-therapist.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clker.com/clipart-dollar-5.html" TargetMode="External"/><Relationship Id="rId3" Type="http://schemas.openxmlformats.org/officeDocument/2006/relationships/notesSlide" Target="../notesSlides/notesSlide24.xml"/><Relationship Id="rId7" Type="http://schemas.openxmlformats.org/officeDocument/2006/relationships/hyperlink" Target="http://www.clker.com/clipart-9862.html" TargetMode="External"/><Relationship Id="rId2" Type="http://schemas.openxmlformats.org/officeDocument/2006/relationships/slideLayout" Target="../slideLayouts/slideLayout10.xml"/><Relationship Id="rId1" Type="http://schemas.openxmlformats.org/officeDocument/2006/relationships/tags" Target="../tags/tag31.xml"/><Relationship Id="rId6" Type="http://schemas.openxmlformats.org/officeDocument/2006/relationships/hyperlink" Target="http://www.clker.com/clipart-2490.html" TargetMode="External"/><Relationship Id="rId5" Type="http://schemas.openxmlformats.org/officeDocument/2006/relationships/hyperlink" Target="http://www.clker.com/clipart-rod-of-asclepius-upright.html" TargetMode="External"/><Relationship Id="rId4" Type="http://schemas.openxmlformats.org/officeDocument/2006/relationships/hyperlink" Target="http://www.clker.com/clipart-136616.html" TargetMode="External"/><Relationship Id="rId9" Type="http://schemas.openxmlformats.org/officeDocument/2006/relationships/hyperlink" Target="http://www.clker.com/clipart-1796.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clker.com/clipart-2292.html" TargetMode="External"/><Relationship Id="rId3" Type="http://schemas.openxmlformats.org/officeDocument/2006/relationships/notesSlide" Target="../notesSlides/notesSlide25.xml"/><Relationship Id="rId7" Type="http://schemas.openxmlformats.org/officeDocument/2006/relationships/hyperlink" Target="http://www.clker.com/clipart-rod-of-asclepius-upright.html" TargetMode="External"/><Relationship Id="rId2" Type="http://schemas.openxmlformats.org/officeDocument/2006/relationships/slideLayout" Target="../slideLayouts/slideLayout10.xml"/><Relationship Id="rId1" Type="http://schemas.openxmlformats.org/officeDocument/2006/relationships/tags" Target="../tags/tag32.xml"/><Relationship Id="rId6" Type="http://schemas.openxmlformats.org/officeDocument/2006/relationships/hyperlink" Target="http://www.centigrade.de/en/blog/article/free-medical-icons/" TargetMode="External"/><Relationship Id="rId5" Type="http://schemas.openxmlformats.org/officeDocument/2006/relationships/hyperlink" Target="http://www.clker.com/clipart-3188.html" TargetMode="External"/><Relationship Id="rId4" Type="http://schemas.openxmlformats.org/officeDocument/2006/relationships/hyperlink" Target="http://www.clker.com/clipart-therapist.html" TargetMode="External"/><Relationship Id="rId9" Type="http://schemas.openxmlformats.org/officeDocument/2006/relationships/hyperlink" Target="http://www.clker.com/clipart-41562.html"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1.xml"/><Relationship Id="rId1" Type="http://schemas.openxmlformats.org/officeDocument/2006/relationships/tags" Target="../tags/tag3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dirty="0" smtClean="0"/>
              <a:t>Information Systems</a:t>
            </a:r>
            <a:endParaRPr lang="en-US" dirty="0"/>
          </a:p>
        </p:txBody>
      </p:sp>
      <p:sp>
        <p:nvSpPr>
          <p:cNvPr id="4" name="Text Placeholder 3"/>
          <p:cNvSpPr>
            <a:spLocks noGrp="1"/>
          </p:cNvSpPr>
          <p:nvPr>
            <p:ph type="body" sz="quarter" idx="11"/>
          </p:nvPr>
        </p:nvSpPr>
        <p:spPr/>
        <p:txBody>
          <a:bodyPr/>
          <a:lstStyle/>
          <a:p>
            <a:r>
              <a:rPr lang="en-US" dirty="0" smtClean="0"/>
              <a:t>Lecture c</a:t>
            </a:r>
            <a:endParaRPr lang="en-US" dirty="0"/>
          </a:p>
        </p:txBody>
      </p:sp>
      <p:sp>
        <p:nvSpPr>
          <p:cNvPr id="5" name="Text Placeholder 4" descr="URL for Creative Commons Attribution-NonCommercial-ShareAlike 4.0 International License"/>
          <p:cNvSpPr>
            <a:spLocks noGrp="1"/>
          </p:cNvSpPr>
          <p:nvPr>
            <p:ph type="body" sz="quarter" idx="12"/>
          </p:nvPr>
        </p:nvSpPr>
        <p:spPr/>
        <p:txBody>
          <a:bodyPr/>
          <a:lstStyle/>
          <a:p>
            <a:r>
              <a:rPr lang="en-US" dirty="0" smtClean="0"/>
              <a:t>This material (Comp 4 Unit 8)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a:rPr>
              <a:t>http://</a:t>
            </a:r>
            <a:r>
              <a:rPr lang="en-US" dirty="0" smtClean="0">
                <a:hlinkClick r:id="rId4" tooltip="URL for Creative Commons Attribution-NonCommercial-ShareAlike 4.0 International License"/>
              </a:rPr>
              <a:t>creativecommons.org/licenses/by-nc-sa/4.0</a:t>
            </a:r>
            <a:r>
              <a:rPr lang="en-US" dirty="0" smtClean="0">
                <a:hlinkClick r:id="rId4"/>
              </a:rPr>
              <a:t>/</a:t>
            </a:r>
            <a:r>
              <a:rPr lang="en-US" dirty="0" smtClean="0"/>
              <a:t>.</a:t>
            </a:r>
          </a:p>
          <a:p>
            <a:endParaRPr lang="en-US" dirty="0" smtClean="0"/>
          </a:p>
          <a:p>
            <a:endParaRPr lang="en-US" dirty="0"/>
          </a:p>
        </p:txBody>
      </p:sp>
    </p:spTree>
    <p:custDataLst>
      <p:tags r:id="rId1"/>
    </p:custDataLst>
    <p:extLst>
      <p:ext uri="{BB962C8B-B14F-4D97-AF65-F5344CB8AC3E}">
        <p14:creationId xmlns:p14="http://schemas.microsoft.com/office/powerpoint/2010/main" val="1326395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Connectivity is Key</a:t>
            </a:r>
          </a:p>
        </p:txBody>
      </p:sp>
      <p:sp>
        <p:nvSpPr>
          <p:cNvPr id="22531" name="Content Placeholder 2"/>
          <p:cNvSpPr>
            <a:spLocks noGrp="1"/>
          </p:cNvSpPr>
          <p:nvPr>
            <p:ph sz="quarter" idx="14"/>
          </p:nvPr>
        </p:nvSpPr>
        <p:spPr/>
        <p:txBody>
          <a:bodyPr/>
          <a:lstStyle/>
          <a:p>
            <a:r>
              <a:rPr lang="en-US" altLang="en-US" dirty="0" smtClean="0"/>
              <a:t>Requires</a:t>
            </a:r>
          </a:p>
          <a:p>
            <a:pPr lvl="1"/>
            <a:r>
              <a:rPr lang="en-US" altLang="en-US" dirty="0" smtClean="0"/>
              <a:t>Communication standards</a:t>
            </a:r>
          </a:p>
          <a:p>
            <a:pPr lvl="1"/>
            <a:r>
              <a:rPr lang="en-US" altLang="en-US" dirty="0" smtClean="0"/>
              <a:t>High bandwidth network</a:t>
            </a:r>
          </a:p>
          <a:p>
            <a:pPr lvl="1"/>
            <a:r>
              <a:rPr lang="en-US" altLang="en-US" dirty="0" smtClean="0"/>
              <a:t>Interface engine</a:t>
            </a:r>
          </a:p>
          <a:p>
            <a:r>
              <a:rPr lang="en-US" altLang="en-US" dirty="0" smtClean="0"/>
              <a:t>Must be</a:t>
            </a:r>
          </a:p>
          <a:p>
            <a:pPr lvl="1"/>
            <a:r>
              <a:rPr lang="en-US" altLang="en-US" dirty="0" smtClean="0"/>
              <a:t>Secure</a:t>
            </a:r>
          </a:p>
          <a:p>
            <a:pPr lvl="1"/>
            <a:r>
              <a:rPr lang="en-US" altLang="en-US" dirty="0" smtClean="0"/>
              <a:t>Reliable</a:t>
            </a:r>
          </a:p>
          <a:p>
            <a:pPr lvl="1"/>
            <a:r>
              <a:rPr lang="en-US" altLang="en-US" dirty="0" smtClean="0"/>
              <a:t>Efficient</a:t>
            </a:r>
          </a:p>
          <a:p>
            <a:pPr lvl="1"/>
            <a:endParaRPr lang="en-US" altLang="en-US" dirty="0" smtClean="0"/>
          </a:p>
          <a:p>
            <a:endParaRPr lang="en-US" altLang="en-US" dirty="0" smtClean="0"/>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r>
              <a:rPr lang="en-US" altLang="en-US" dirty="0" smtClean="0"/>
              <a:t>Hospital System</a:t>
            </a:r>
          </a:p>
        </p:txBody>
      </p:sp>
      <p:pic>
        <p:nvPicPr>
          <p:cNvPr id="5" name="Picture Placeholder 4" descr="This slide shows a simplified diagram of the information systems at a hospital. In the upper left corner, there are the central health care systems: the EHR, the master patient index, or MPI, the scheduling system, the registration system, and the billing system. These typically connect to one central server. On the right are the administrative systems that support the hospital; these include everything from human resources, or HR, systems to the executive information systems, or EIS, to logistics systems to accounting and reimbursement systems.&#10;Along the bottom are the many ancillary systems. These include laboratory information systems, systems used for monitoring and testing cardiac conditions, systems used in the intensive care unit, or ICU, and in operating rooms, or ORs, and the PACS systems used for imagining. There are many other systems that could be included in this category. &#10;Because there are so many systems that need to interface with other ancillary systems and the other health care and administration systems, the ancillary systems commonly connect to an interface engine, which in turn connects to all the other systems. &#10;Finally, all the groups of systems also connect to the Internet for external operations, such as communicating medical data to and from other institutions and connecting to outside systems for reimbursement.&#10;&#10;" title="System Image"/>
          <p:cNvPicPr>
            <a:picLocks noGrp="1" noChangeAspect="1"/>
          </p:cNvPicPr>
          <p:nvPr>
            <p:ph type="pic" sz="quarter" idx="14"/>
          </p:nvPr>
        </p:nvPicPr>
        <p:blipFill rotWithShape="1">
          <a:blip r:embed="rId4" cstate="print">
            <a:extLst>
              <a:ext uri="{28A0092B-C50C-407E-A947-70E740481C1C}">
                <a14:useLocalDpi xmlns:a14="http://schemas.microsoft.com/office/drawing/2010/main" val="0"/>
              </a:ext>
            </a:extLst>
          </a:blip>
          <a:srcRect l="-17119" r="-17119"/>
          <a:stretch/>
        </p:blipFill>
        <p:spPr/>
      </p:pic>
      <p:sp>
        <p:nvSpPr>
          <p:cNvPr id="23556" name="Text Placeholder 6"/>
          <p:cNvSpPr>
            <a:spLocks noGrp="1"/>
          </p:cNvSpPr>
          <p:nvPr>
            <p:ph type="body" sz="quarter" idx="32"/>
          </p:nvPr>
        </p:nvSpPr>
        <p:spPr>
          <a:xfrm>
            <a:off x="2423786" y="6206121"/>
            <a:ext cx="2260950" cy="297284"/>
          </a:xfrm>
        </p:spPr>
        <p:txBody>
          <a:bodyPr/>
          <a:lstStyle/>
          <a:p>
            <a:r>
              <a:rPr lang="en-US" altLang="en-US" dirty="0" smtClean="0"/>
              <a:t>(Hribar, 2011, CC BY-SA 3.0)</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Imaging Information Systems</a:t>
            </a:r>
          </a:p>
        </p:txBody>
      </p:sp>
      <p:pic>
        <p:nvPicPr>
          <p:cNvPr id="4" name="Picture Placeholder 3" descr="One of the smaller pieces of an entire hospital information system is the imaging information system. At the center of the imaging information system diagram is the Picture Archiving and Communication System, or PACS. When an image is needed, the computerized physician order entry system, or CPOE, within an EHR places an order for the image to the scheduling and registration systems. These systems also interact with the imaging modality system and the PACS for coordination of the appointment information. Then, the PACS takes input images from different imaging modalities, stores them and communicates them to different entities. For example, there are PACS viewers like the review station in the diagram on this slide that will display the electronic images. These images can be archived and stored, transferred to media such as CDs and DVDs, printed, and communicated back to the EHR in the form of a report or communicated to external specialists for review.&#10;&#10;" title="Imaging Information Systems"/>
          <p:cNvPicPr>
            <a:picLocks noGrp="1" noChangeAspect="1"/>
          </p:cNvPicPr>
          <p:nvPr>
            <p:ph type="pic" sz="quarter" idx="14"/>
          </p:nvPr>
        </p:nvPicPr>
        <p:blipFill rotWithShape="1">
          <a:blip r:embed="rId4" cstate="print">
            <a:extLst>
              <a:ext uri="{28A0092B-C50C-407E-A947-70E740481C1C}">
                <a14:useLocalDpi xmlns:a14="http://schemas.microsoft.com/office/drawing/2010/main" val="0"/>
              </a:ext>
            </a:extLst>
          </a:blip>
          <a:srcRect l="-22361" r="-22361"/>
          <a:stretch/>
        </p:blipFill>
        <p:spPr/>
      </p:pic>
      <p:sp>
        <p:nvSpPr>
          <p:cNvPr id="24580" name="Text Placeholder 7"/>
          <p:cNvSpPr>
            <a:spLocks noGrp="1"/>
          </p:cNvSpPr>
          <p:nvPr>
            <p:ph type="body" sz="quarter" idx="32"/>
          </p:nvPr>
        </p:nvSpPr>
        <p:spPr>
          <a:xfrm>
            <a:off x="2015064" y="6228080"/>
            <a:ext cx="5164669" cy="409787"/>
          </a:xfrm>
        </p:spPr>
        <p:txBody>
          <a:bodyPr/>
          <a:lstStyle/>
          <a:p>
            <a:r>
              <a:rPr lang="en-US" altLang="en-US" dirty="0" smtClean="0"/>
              <a:t>(Hribar, clker.com, wpclipart.com, 2009 – 2011, PD-US, CC BY-SA 3.0)</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Pharmacy Information System (PIS)</a:t>
            </a:r>
          </a:p>
        </p:txBody>
      </p:sp>
      <p:pic>
        <p:nvPicPr>
          <p:cNvPr id="4" name="Picture Placeholder 3" descr="Another part of a hospital information system is the pharmacy information system, or PIS. The pharmacy information system is responsible for coordinating all the activities related to the pharmacy operations, including the management of prescriptions, maintenance of the inventory of medications, and the generation of reports. The pharmacy usually has a clinical decision support system, or CDS, that automatically checks for allergies and drug-to-drug interactions. In addition, the pharmacy may have electronic dispensing systems facilitated by robots. &#10;The pharmacy information system communicates with the EHR and processes and manages orders received from the CPOE. The PIS also communicates with systems within the hospital related to patient care, such as the electronic medication administration record, or eMAR which keeps track of administered medications, electronically controlled infusion pumps, and dispensing cabinets.&#10;&#10;&#10;" title="Pharmacy Information Systems"/>
          <p:cNvPicPr>
            <a:picLocks noGrp="1" noChangeAspect="1"/>
          </p:cNvPicPr>
          <p:nvPr>
            <p:ph type="pic" sz="quarter" idx="14"/>
          </p:nvPr>
        </p:nvPicPr>
        <p:blipFill rotWithShape="1">
          <a:blip r:embed="rId4" cstate="print">
            <a:extLst>
              <a:ext uri="{28A0092B-C50C-407E-A947-70E740481C1C}">
                <a14:useLocalDpi xmlns:a14="http://schemas.microsoft.com/office/drawing/2010/main" val="0"/>
              </a:ext>
            </a:extLst>
          </a:blip>
          <a:srcRect l="-5943" r="-5943"/>
          <a:stretch/>
        </p:blipFill>
        <p:spPr/>
      </p:pic>
      <p:sp>
        <p:nvSpPr>
          <p:cNvPr id="25604" name="Text Placeholder 6"/>
          <p:cNvSpPr>
            <a:spLocks noGrp="1"/>
          </p:cNvSpPr>
          <p:nvPr>
            <p:ph type="body" sz="quarter" idx="32"/>
          </p:nvPr>
        </p:nvSpPr>
        <p:spPr>
          <a:xfrm>
            <a:off x="2917370" y="6176554"/>
            <a:ext cx="5018316" cy="372291"/>
          </a:xfrm>
        </p:spPr>
        <p:txBody>
          <a:bodyPr/>
          <a:lstStyle/>
          <a:p>
            <a:r>
              <a:rPr lang="en-US" altLang="en-US" dirty="0" smtClean="0"/>
              <a:t>(Hribar, clker.com, wpclipart.com, 2009 – 2011, PD-US, CC BY-SA 3.0)</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Data Warehouse System</a:t>
            </a:r>
          </a:p>
        </p:txBody>
      </p:sp>
      <p:pic>
        <p:nvPicPr>
          <p:cNvPr id="4" name="Picture Placeholder 3" descr="Another part of the information systems at a hospital is the data warehouse system. Data warehouse systems are a collection of data from across an institution. Queries and reports can be generated from the warehouse that can help discover knowledge related to the system. It is important to note that the queries and reports created from the data warehouse cannot be generated from individual systems. The data repository of a hospital warehouse system gathers data from all the other systems in the hospital: health care systems, administration systems and ancillary systems. After processing the data, which may include summarizing, reorganizing for easier queries, identifying and correcting erroneous information, the data is transferred to the data warehouse where queries and reports can be generated. Queries can be for operational purposes, such as &quot;What are our revenues and expenses from the new cardiac laboratory?&quot; or &quot;What is the hospital-acquired infection rate for each unit compared with their staffing level?&quot; or queries can be for research, particularly for identifying patients who are eligible for research, such as &quot;What, and how many, patients have a diagnosis of diabetes with at least one hemoglobin A-1-C of greater than 8 as an outpatient in the last year and have been hospitalized more than once in the past year?&quot;&#10;&#10;" title="Data Warehouse Systems"/>
          <p:cNvPicPr>
            <a:picLocks noGrp="1" noChangeAspect="1"/>
          </p:cNvPicPr>
          <p:nvPr>
            <p:ph type="pic" sz="quarter" idx="14"/>
          </p:nvPr>
        </p:nvPicPr>
        <p:blipFill rotWithShape="1">
          <a:blip r:embed="rId4" cstate="print">
            <a:extLst>
              <a:ext uri="{28A0092B-C50C-407E-A947-70E740481C1C}">
                <a14:useLocalDpi xmlns:a14="http://schemas.microsoft.com/office/drawing/2010/main" val="0"/>
              </a:ext>
            </a:extLst>
          </a:blip>
          <a:srcRect l="-21813" r="-21813"/>
          <a:stretch/>
        </p:blipFill>
        <p:spPr/>
      </p:pic>
      <p:sp>
        <p:nvSpPr>
          <p:cNvPr id="26628" name="Text Placeholder 6"/>
          <p:cNvSpPr>
            <a:spLocks noGrp="1"/>
          </p:cNvSpPr>
          <p:nvPr>
            <p:ph type="body" sz="quarter" idx="32"/>
          </p:nvPr>
        </p:nvSpPr>
        <p:spPr>
          <a:xfrm>
            <a:off x="2797627" y="6202680"/>
            <a:ext cx="4985659" cy="335280"/>
          </a:xfrm>
        </p:spPr>
        <p:txBody>
          <a:bodyPr/>
          <a:lstStyle/>
          <a:p>
            <a:r>
              <a:rPr lang="en-US" altLang="en-US" dirty="0" smtClean="0"/>
              <a:t>(Hribar, clker.com, wpclipart.com, 2008 – 2011, PD-US, CC BY-SA 3.0)</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Information Systems in Clinics</a:t>
            </a:r>
          </a:p>
        </p:txBody>
      </p:sp>
      <p:sp>
        <p:nvSpPr>
          <p:cNvPr id="27651" name="Content Placeholder 2"/>
          <p:cNvSpPr>
            <a:spLocks noGrp="1"/>
          </p:cNvSpPr>
          <p:nvPr>
            <p:ph sz="quarter" idx="14"/>
          </p:nvPr>
        </p:nvSpPr>
        <p:spPr/>
        <p:txBody>
          <a:bodyPr/>
          <a:lstStyle/>
          <a:p>
            <a:r>
              <a:rPr lang="en-US" altLang="en-US" dirty="0" smtClean="0"/>
              <a:t>Registration system</a:t>
            </a:r>
          </a:p>
          <a:p>
            <a:r>
              <a:rPr lang="en-US" altLang="en-US" dirty="0" smtClean="0"/>
              <a:t>Scheduling system </a:t>
            </a:r>
          </a:p>
          <a:p>
            <a:r>
              <a:rPr lang="en-US" altLang="en-US" dirty="0" smtClean="0"/>
              <a:t>Billing system</a:t>
            </a:r>
          </a:p>
          <a:p>
            <a:r>
              <a:rPr lang="en-US" altLang="en-US" dirty="0" smtClean="0"/>
              <a:t>Electronic health record</a:t>
            </a:r>
          </a:p>
          <a:p>
            <a:r>
              <a:rPr lang="en-US" altLang="en-US" dirty="0" smtClean="0"/>
              <a:t>Interfaces to external systems</a:t>
            </a:r>
          </a:p>
          <a:p>
            <a:pPr lvl="1"/>
            <a:r>
              <a:rPr lang="en-US" altLang="en-US" dirty="0" smtClean="0"/>
              <a:t>Pharmacy</a:t>
            </a:r>
          </a:p>
          <a:p>
            <a:pPr lvl="1"/>
            <a:r>
              <a:rPr lang="en-US" altLang="en-US" dirty="0" smtClean="0"/>
              <a:t>Labs</a:t>
            </a:r>
          </a:p>
          <a:p>
            <a:pPr lvl="1"/>
            <a:r>
              <a:rPr lang="en-US" altLang="en-US" dirty="0" smtClean="0"/>
              <a:t>Imaging</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Clinic Information Systems</a:t>
            </a:r>
          </a:p>
        </p:txBody>
      </p:sp>
      <p:pic>
        <p:nvPicPr>
          <p:cNvPr id="4" name="Picture Placeholder 3" descr="This slide shows a diagram of a clinic information system operating independently, in other words, not being part of a hospital. Note that the light colored boxes represent parts of the clinic's system; the dark boxes are external systems. At the core of the clinic's system is the EHR, billing, and registration and scheduling systems. These can be separate systems or integrated together. This central system then connects to external systems such as outside labs, outside imaging, and outside pharmacies. While it is common for EHRs to be able to order medication, labs, or images from outside systems, it is less common for all results to be communicated back electronically, particularly images. Instead, the outside labs or imaging will fax or mail results and reports to the clinic where they can be scanned and imported to the EHR. They may also be printed and included in the patient's paper chart, which often still exist in clinics, even those with an EHR.&#10;It is not surprising that clinic systems are far less complex than a system at a hospital. And while there may be electronic connections to outside systems, often-times clinics still rely on fax or mail for receiving reports from outside systems.&#10;&#10;" title="Clinic Information Systems"/>
          <p:cNvPicPr>
            <a:picLocks noGrp="1" noChangeAspect="1"/>
          </p:cNvPicPr>
          <p:nvPr>
            <p:ph type="pic" sz="quarter" idx="14"/>
          </p:nvPr>
        </p:nvPicPr>
        <p:blipFill rotWithShape="1">
          <a:blip r:embed="rId4" cstate="print">
            <a:extLst>
              <a:ext uri="{28A0092B-C50C-407E-A947-70E740481C1C}">
                <a14:useLocalDpi xmlns:a14="http://schemas.microsoft.com/office/drawing/2010/main" val="0"/>
              </a:ext>
            </a:extLst>
          </a:blip>
          <a:srcRect l="-9645" r="-9645"/>
          <a:stretch/>
        </p:blipFill>
        <p:spPr/>
      </p:pic>
      <p:sp>
        <p:nvSpPr>
          <p:cNvPr id="28676" name="Text Placeholder 6"/>
          <p:cNvSpPr>
            <a:spLocks noGrp="1"/>
          </p:cNvSpPr>
          <p:nvPr>
            <p:ph type="body" sz="quarter" idx="32"/>
          </p:nvPr>
        </p:nvSpPr>
        <p:spPr>
          <a:xfrm>
            <a:off x="2253341" y="6172200"/>
            <a:ext cx="4996545" cy="313509"/>
          </a:xfrm>
        </p:spPr>
        <p:txBody>
          <a:bodyPr/>
          <a:lstStyle/>
          <a:p>
            <a:r>
              <a:rPr lang="en-US" altLang="en-US" dirty="0" smtClean="0"/>
              <a:t>(Hribar, clker.com, wpclipart.com, 2008 – 2011, PD-US, CC BY-SA 3.0)</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chor="b" anchorCtr="1"/>
          <a:lstStyle/>
          <a:p>
            <a:r>
              <a:rPr lang="en-US" altLang="en-US" dirty="0" smtClean="0"/>
              <a:t>Information Systems</a:t>
            </a:r>
            <a:br>
              <a:rPr lang="en-US" altLang="en-US" dirty="0" smtClean="0"/>
            </a:br>
            <a:r>
              <a:rPr lang="en-US" altLang="en-US" dirty="0" smtClean="0"/>
              <a:t>Summary – Lecture c</a:t>
            </a:r>
          </a:p>
        </p:txBody>
      </p:sp>
      <p:sp>
        <p:nvSpPr>
          <p:cNvPr id="29699" name="Text Placeholder 3"/>
          <p:cNvSpPr>
            <a:spLocks noGrp="1"/>
          </p:cNvSpPr>
          <p:nvPr>
            <p:ph type="body" sz="quarter" idx="11"/>
          </p:nvPr>
        </p:nvSpPr>
        <p:spPr>
          <a:xfrm>
            <a:off x="457200" y="1628776"/>
            <a:ext cx="8229600" cy="4043363"/>
          </a:xfrm>
        </p:spPr>
        <p:txBody>
          <a:bodyPr/>
          <a:lstStyle/>
          <a:p>
            <a:r>
              <a:rPr lang="en-US" altLang="en-US" dirty="0" smtClean="0"/>
              <a:t>Specialized information systems for healthcare include knowledge management systems, expert systems, and virtual reality systems.</a:t>
            </a:r>
          </a:p>
          <a:p>
            <a:r>
              <a:rPr lang="en-US" altLang="en-US" dirty="0" smtClean="0"/>
              <a:t>Information systems are used extensively in health care settings and cover virtually every business and treatment aspect of health care </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Summary </a:t>
            </a:r>
            <a:br>
              <a:rPr lang="en-US" altLang="en-US" dirty="0" smtClean="0"/>
            </a:br>
            <a:endParaRPr lang="en-US" altLang="en-US" dirty="0" smtClean="0"/>
          </a:p>
        </p:txBody>
      </p:sp>
      <p:sp>
        <p:nvSpPr>
          <p:cNvPr id="30723" name="Content Placeholder 2"/>
          <p:cNvSpPr>
            <a:spLocks noGrp="1"/>
          </p:cNvSpPr>
          <p:nvPr>
            <p:ph type="body" sz="quarter" idx="11"/>
          </p:nvPr>
        </p:nvSpPr>
        <p:spPr>
          <a:xfrm>
            <a:off x="457200" y="1570672"/>
            <a:ext cx="8229600" cy="4572000"/>
          </a:xfrm>
        </p:spPr>
        <p:txBody>
          <a:bodyPr/>
          <a:lstStyle/>
          <a:p>
            <a:r>
              <a:rPr lang="en-US" altLang="en-US" dirty="0" smtClean="0"/>
              <a:t>Information systems combine technology, people and processes to produce and use information</a:t>
            </a:r>
          </a:p>
          <a:p>
            <a:r>
              <a:rPr lang="en-US" altLang="en-US" dirty="0" smtClean="0"/>
              <a:t>The systems development process involves planning, analysis, design, implementation and support/security</a:t>
            </a:r>
          </a:p>
          <a:p>
            <a:r>
              <a:rPr lang="en-US" altLang="en-US" dirty="0" smtClean="0"/>
              <a:t>Information systems are used extensively in health 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References – 1 – Lecture c</a:t>
            </a:r>
          </a:p>
        </p:txBody>
      </p:sp>
      <p:sp>
        <p:nvSpPr>
          <p:cNvPr id="31747" name="Text Placeholder 5"/>
          <p:cNvSpPr>
            <a:spLocks noGrp="1"/>
          </p:cNvSpPr>
          <p:nvPr>
            <p:ph type="body" sz="quarter" idx="16"/>
          </p:nvPr>
        </p:nvSpPr>
        <p:spPr>
          <a:xfrm>
            <a:off x="457200" y="1600200"/>
            <a:ext cx="8229600" cy="4520682"/>
          </a:xfrm>
        </p:spPr>
        <p:txBody>
          <a:bodyPr/>
          <a:lstStyle/>
          <a:p>
            <a:r>
              <a:rPr lang="en-US" altLang="en-US" dirty="0" smtClean="0"/>
              <a:t>References</a:t>
            </a:r>
            <a:endParaRPr lang="en-US" altLang="en-US" b="0" dirty="0" smtClean="0"/>
          </a:p>
          <a:p>
            <a:r>
              <a:rPr lang="en-US" altLang="en-US" b="0" dirty="0" smtClean="0"/>
              <a:t>AI Overview. (2011, Nov 24). Retrieved Nov 29, 2011, from Association for the Advancement of Artificial Intelligence: http://aaai.org/AITopics/AIOverview</a:t>
            </a:r>
          </a:p>
          <a:p>
            <a:r>
              <a:rPr lang="en-US" altLang="en-US" b="0" dirty="0" smtClean="0"/>
              <a:t>Barnett, G., Cimino, J., Hupp, J., &amp; Hoffer, E. (1987). DXplain. An evolving diagnostic support system. JAMA , 258 (1), 67-74.</a:t>
            </a:r>
          </a:p>
          <a:p>
            <a:r>
              <a:rPr lang="en-US" altLang="en-US" b="0" dirty="0" smtClean="0"/>
              <a:t>Clinical Information Systems. (2006, Aug 10). Retrieved Nov 20, 2011, from Biohealthmatics: </a:t>
            </a:r>
            <a:r>
              <a:rPr lang="en-US" altLang="en-US" b="0" dirty="0" smtClean="0">
                <a:hlinkClick r:id="rId4" tooltip="URL for referenced source"/>
              </a:rPr>
              <a:t>http://www.biohealthmatics.com/technologies/his/cis.aspx</a:t>
            </a:r>
            <a:endParaRPr lang="en-US" altLang="en-US" b="0" dirty="0" smtClean="0"/>
          </a:p>
          <a:p>
            <a:r>
              <a:rPr lang="en-US" altLang="en-US" b="0" dirty="0" smtClean="0"/>
              <a:t>Electronic Health Record. (2011, Nov 16). Retrieved Nov 20, 2011, from Wikipedia: </a:t>
            </a:r>
            <a:r>
              <a:rPr lang="en-US" altLang="en-US" b="0" dirty="0" smtClean="0">
                <a:hlinkClick r:id="rId5" tooltip="URL for referenced source"/>
              </a:rPr>
              <a:t>http://en.wikipedia.org/wiki/Electronic_health_record</a:t>
            </a:r>
            <a:endParaRPr lang="en-US" altLang="en-US" b="0" dirty="0" smtClean="0"/>
          </a:p>
          <a:p>
            <a:r>
              <a:rPr lang="en-US" altLang="en-US" b="0" dirty="0" smtClean="0"/>
              <a:t>Expert System. (2011, Nov 26). Retrieved Nov 29, 2011, from Wikipedia: </a:t>
            </a:r>
            <a:r>
              <a:rPr lang="en-US" altLang="en-US" b="0" dirty="0" smtClean="0">
                <a:hlinkClick r:id="rId6" tooltip="URL for referenced source"/>
              </a:rPr>
              <a:t>http://en.wikipedia.org/wiki/Expert_systems</a:t>
            </a:r>
            <a:endParaRPr lang="en-US" altLang="en-US" b="0" dirty="0" smtClean="0"/>
          </a:p>
          <a:p>
            <a:r>
              <a:rPr lang="en-US" altLang="en-US" b="0" dirty="0" smtClean="0"/>
              <a:t>Hospital Information System. (2011, Sep 6). Retrieved Nov 20, 2011, from Wikipedia: : http://en.wikipedia.org/wiki/Hospital_information_system</a:t>
            </a:r>
          </a:p>
          <a:p>
            <a:r>
              <a:rPr lang="en-US" altLang="en-US" b="0" dirty="0" smtClean="0"/>
              <a:t>IBM Systems and Technology. (2011, Oct 17). Watson--A System Designed for Answers. Retrieved Nov 11, 2011, from IBM Corporation: </a:t>
            </a:r>
            <a:r>
              <a:rPr lang="en-US" altLang="en-US" b="0" dirty="0" smtClean="0">
                <a:hlinkClick r:id="rId7" tooltip="URL for referenced source"/>
              </a:rPr>
              <a:t>http://public.dhe.ibm.com/common/ssi/ecm/en/pow03061usen/POW03061USEN.PDF</a:t>
            </a:r>
            <a:endParaRPr lang="en-US" altLang="en-US" b="0"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2235297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Learning Objectives - 1</a:t>
            </a:r>
          </a:p>
        </p:txBody>
      </p:sp>
      <p:sp>
        <p:nvSpPr>
          <p:cNvPr id="15363" name="Content Placeholder 2"/>
          <p:cNvSpPr>
            <a:spLocks noGrp="1"/>
          </p:cNvSpPr>
          <p:nvPr>
            <p:ph sz="quarter" idx="14"/>
          </p:nvPr>
        </p:nvSpPr>
        <p:spPr/>
        <p:txBody>
          <a:bodyPr/>
          <a:lstStyle/>
          <a:p>
            <a:r>
              <a:rPr lang="en-US" altLang="en-US" dirty="0" smtClean="0"/>
              <a:t>Define information system, explain its purpose, and provide examples </a:t>
            </a:r>
            <a:br>
              <a:rPr lang="en-US" altLang="en-US" dirty="0" smtClean="0"/>
            </a:br>
            <a:r>
              <a:rPr lang="en-US" altLang="en-US" dirty="0" smtClean="0"/>
              <a:t>(Lecture a)</a:t>
            </a:r>
          </a:p>
          <a:p>
            <a:r>
              <a:rPr lang="en-US" altLang="en-US" dirty="0" smtClean="0"/>
              <a:t>Describe the components of an information system (Lecture a)</a:t>
            </a:r>
          </a:p>
          <a:p>
            <a:r>
              <a:rPr lang="en-US" altLang="en-US" dirty="0" smtClean="0"/>
              <a:t>Describe the process of information system development (Lecture b)</a:t>
            </a:r>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References – 2 – Lecture c</a:t>
            </a:r>
          </a:p>
        </p:txBody>
      </p:sp>
      <p:sp>
        <p:nvSpPr>
          <p:cNvPr id="31747" name="Text Placeholder 5"/>
          <p:cNvSpPr>
            <a:spLocks noGrp="1"/>
          </p:cNvSpPr>
          <p:nvPr>
            <p:ph type="body" sz="quarter" idx="16"/>
          </p:nvPr>
        </p:nvSpPr>
        <p:spPr>
          <a:xfrm>
            <a:off x="457200" y="1600200"/>
            <a:ext cx="8229600" cy="4408714"/>
          </a:xfrm>
        </p:spPr>
        <p:txBody>
          <a:bodyPr/>
          <a:lstStyle/>
          <a:p>
            <a:r>
              <a:rPr lang="en-US" altLang="en-US" dirty="0" smtClean="0"/>
              <a:t>References</a:t>
            </a:r>
            <a:endParaRPr lang="en-US" altLang="en-US" b="0" dirty="0" smtClean="0"/>
          </a:p>
          <a:p>
            <a:r>
              <a:rPr lang="en-US" altLang="en-US" b="0" dirty="0" smtClean="0"/>
              <a:t>Kennedy, J. (2011, Jun 28). Amount of data in 2011 equal to 57.5bn 32GB Apple iPads. Retrieved Nov 27, 2011, from Silicon Republic: http://siliconrepublic.com/strategy/item/22420-amount-of-data-in-2011-equa</a:t>
            </a:r>
          </a:p>
          <a:p>
            <a:r>
              <a:rPr lang="en-US" altLang="en-US" b="0" dirty="0" smtClean="0"/>
              <a:t>Machine Learning. (2011, Nov 28). Retrieved Nov 29, 2011, from Wikipedia: </a:t>
            </a:r>
            <a:r>
              <a:rPr lang="en-US" altLang="en-US" b="0" dirty="0" smtClean="0">
                <a:hlinkClick r:id="rId4" tooltip="URL for referenced source"/>
              </a:rPr>
              <a:t>http://en.wikipedia.org/wiki/Machine_learning</a:t>
            </a:r>
            <a:endParaRPr lang="en-US" altLang="en-US" b="0" dirty="0" smtClean="0"/>
          </a:p>
          <a:p>
            <a:r>
              <a:rPr lang="en-US" altLang="en-US" b="0" dirty="0"/>
              <a:t>McCarthy, J. (1997, Nov 12). What is Artificial Intelligence? Retrieved Nov 29, 2011, from Stanford University: http://www-formal.stanford.edu/jmc/whatisai/whatisai.html</a:t>
            </a:r>
          </a:p>
          <a:p>
            <a:r>
              <a:rPr lang="en-US" altLang="en-US" b="0" dirty="0"/>
              <a:t>Mitchell, T. (1997). Does Machine Learning Really Work? AI Magazine , 18 (3), 11-20.</a:t>
            </a:r>
          </a:p>
          <a:p>
            <a:r>
              <a:rPr lang="en-US" altLang="en-US" b="0" dirty="0"/>
              <a:t>Mycin. (2011, Nov 8). Retrieved Nov 11, 2011, from Wikipedia: http://en.wikipedia.org/wiki/Mycin</a:t>
            </a:r>
          </a:p>
          <a:p>
            <a:r>
              <a:rPr lang="en-US" altLang="en-US" b="0" dirty="0"/>
              <a:t>ONC Health IT Tools. (2010, Feb 16). Retrieved Nov 20, 2011, from </a:t>
            </a:r>
            <a:r>
              <a:rPr lang="en-US" altLang="en-US" b="0" dirty="0">
                <a:hlinkClick r:id="rId5" tooltip="URL for referenced source"/>
              </a:rPr>
              <a:t>http://healthit.hhs.gov/portal/server.pt/community/healthit_hhs_gov__health_it_tools/1140</a:t>
            </a:r>
            <a:endParaRPr lang="en-US" altLang="en-US" b="0" dirty="0"/>
          </a:p>
          <a:p>
            <a:r>
              <a:rPr lang="en-US" altLang="en-US" b="0" dirty="0"/>
              <a:t>Piatetsky-Shapiro, G., &amp; Parker, G. (2006). Data Mining Course. Retrieved Nov 29, 2011, from KD Nuggets: http://</a:t>
            </a:r>
            <a:r>
              <a:rPr lang="en-US" altLang="en-US" b="0" dirty="0" smtClean="0"/>
              <a:t>www.kdnuggets.com/data_mining_course</a:t>
            </a:r>
            <a:endParaRPr lang="en-US" altLang="en-US" b="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References – 3 – Lecture c</a:t>
            </a:r>
          </a:p>
        </p:txBody>
      </p:sp>
      <p:sp>
        <p:nvSpPr>
          <p:cNvPr id="31747" name="Text Placeholder 5"/>
          <p:cNvSpPr>
            <a:spLocks noGrp="1"/>
          </p:cNvSpPr>
          <p:nvPr>
            <p:ph type="body" sz="quarter" idx="16"/>
          </p:nvPr>
        </p:nvSpPr>
        <p:spPr/>
        <p:txBody>
          <a:bodyPr/>
          <a:lstStyle/>
          <a:p>
            <a:r>
              <a:rPr lang="en-US" altLang="en-US" dirty="0" smtClean="0"/>
              <a:t>References</a:t>
            </a:r>
            <a:endParaRPr lang="en-US" altLang="en-US" b="0" dirty="0" smtClean="0"/>
          </a:p>
          <a:p>
            <a:r>
              <a:rPr lang="en-US" altLang="en-US" b="0" dirty="0" smtClean="0"/>
              <a:t>Picture Archiving and Communication System. (2011, Nov 16). Retrieved Nov 20, 2011, from Wikipedia: </a:t>
            </a:r>
            <a:r>
              <a:rPr lang="en-US" altLang="en-US" b="0" dirty="0" smtClean="0">
                <a:hlinkClick r:id="rId4" tooltip="URL for referenced source"/>
              </a:rPr>
              <a:t>http://en.wikipedia.org/wiki/Picture_archiving_and_communication_system</a:t>
            </a:r>
            <a:r>
              <a:rPr lang="en-US" altLang="en-US" b="0" dirty="0" smtClean="0"/>
              <a:t>.</a:t>
            </a:r>
          </a:p>
        </p:txBody>
      </p:sp>
      <p:sp>
        <p:nvSpPr>
          <p:cNvPr id="4" name="Text Placeholder 3"/>
          <p:cNvSpPr>
            <a:spLocks noGrp="1"/>
          </p:cNvSpPr>
          <p:nvPr>
            <p:ph type="body" sz="quarter" idx="20"/>
          </p:nvPr>
        </p:nvSpPr>
        <p:spPr>
          <a:xfrm>
            <a:off x="457200" y="2838449"/>
            <a:ext cx="8229600" cy="3581401"/>
          </a:xfrm>
        </p:spPr>
        <p:txBody>
          <a:bodyPr/>
          <a:lstStyle/>
          <a:p>
            <a:r>
              <a:rPr lang="en-US" dirty="0" smtClean="0"/>
              <a:t>Images</a:t>
            </a:r>
          </a:p>
          <a:p>
            <a:r>
              <a:rPr lang="en-US" altLang="en-US" b="0" dirty="0"/>
              <a:t>Slide 11: ServerImage [image on the Internet]. [Updated 1/11/2009; cited 12/7/2011</a:t>
            </a:r>
            <a:r>
              <a:rPr lang="en-US" altLang="en-US" b="0" dirty="0" smtClean="0"/>
              <a:t>]. Available </a:t>
            </a:r>
            <a:r>
              <a:rPr lang="en-US" altLang="en-US" b="0" dirty="0"/>
              <a:t>from: </a:t>
            </a:r>
            <a:r>
              <a:rPr lang="en-US" altLang="en-US" b="0" dirty="0" smtClean="0">
                <a:hlinkClick r:id="rId5" tooltip="URL for referenced image"/>
              </a:rPr>
              <a:t>http://www.clker.com/clipart-mainframe-server.html</a:t>
            </a:r>
            <a:r>
              <a:rPr lang="en-US" altLang="en-US" b="0" dirty="0" smtClean="0"/>
              <a:t> </a:t>
            </a:r>
            <a:r>
              <a:rPr lang="en-US" altLang="en-US" b="0" dirty="0"/>
              <a:t>(PD-US). </a:t>
            </a:r>
          </a:p>
          <a:p>
            <a:r>
              <a:rPr lang="en-US" altLang="en-US" b="0" dirty="0"/>
              <a:t>Slide 11: MRI Image [image on the Internet]. c 2011 [Updated 11/22/2011; cited 12/7/2011</a:t>
            </a:r>
            <a:r>
              <a:rPr lang="en-US" altLang="en-US" b="0" dirty="0" smtClean="0"/>
              <a:t>]. Available </a:t>
            </a:r>
            <a:r>
              <a:rPr lang="en-US" altLang="en-US" b="0" dirty="0"/>
              <a:t>from: </a:t>
            </a:r>
            <a:r>
              <a:rPr lang="en-US" altLang="en-US" b="0" dirty="0">
                <a:hlinkClick r:id="rId6" tooltip="URL for referenced image"/>
              </a:rPr>
              <a:t>http://www.wpclipart.com/medical/testing/Magnetic_Resonance_Imaging__MRI.png.html</a:t>
            </a:r>
            <a:r>
              <a:rPr lang="en-US" altLang="en-US" b="0" dirty="0"/>
              <a:t> (PD-US). </a:t>
            </a:r>
          </a:p>
          <a:p>
            <a:r>
              <a:rPr lang="en-US" altLang="en-US" b="0" dirty="0"/>
              <a:t>Slide 11: CD Image [image on the Internet]. [Updated 11/13/2007; cited 12/7/2011</a:t>
            </a:r>
            <a:r>
              <a:rPr lang="en-US" altLang="en-US" b="0" dirty="0" smtClean="0"/>
              <a:t>]. Available </a:t>
            </a:r>
            <a:r>
              <a:rPr lang="en-US" altLang="en-US" b="0" dirty="0"/>
              <a:t>from: </a:t>
            </a:r>
            <a:r>
              <a:rPr lang="en-US" altLang="en-US" b="0" dirty="0">
                <a:hlinkClick r:id="rId7" tooltip="URL for referenced image"/>
              </a:rPr>
              <a:t>http://www.clker.com/clipart-1923.html</a:t>
            </a:r>
            <a:r>
              <a:rPr lang="en-US" altLang="en-US" b="0" dirty="0"/>
              <a:t> (PD-US).</a:t>
            </a:r>
          </a:p>
          <a:p>
            <a:r>
              <a:rPr lang="en-US" altLang="en-US" b="0" dirty="0"/>
              <a:t>Slide 11: Internet Image [image on the Internet]. [Updated 5/5/2011; cited 12/7/2011</a:t>
            </a:r>
            <a:r>
              <a:rPr lang="en-US" altLang="en-US" b="0" dirty="0" smtClean="0"/>
              <a:t>]. Available </a:t>
            </a:r>
            <a:r>
              <a:rPr lang="en-US" altLang="en-US" b="0" dirty="0"/>
              <a:t>from: </a:t>
            </a:r>
            <a:r>
              <a:rPr lang="en-US" altLang="en-US" b="0" dirty="0">
                <a:hlinkClick r:id="rId8" tooltip="URL for referenced image"/>
              </a:rPr>
              <a:t>http://www.clker.com/clipart-internet-5.html</a:t>
            </a:r>
            <a:r>
              <a:rPr lang="en-US" altLang="en-US" b="0" dirty="0"/>
              <a:t> (PD-US). </a:t>
            </a:r>
            <a:endParaRPr lang="en-US" altLang="en-US" b="0" dirty="0" smtClean="0"/>
          </a:p>
          <a:p>
            <a:r>
              <a:rPr lang="en-US" altLang="en-US" b="0" dirty="0"/>
              <a:t>Slide 11: Operator Image [image on the Internet]. [Updated 11/13/2007; cited 12/7/2011</a:t>
            </a:r>
            <a:r>
              <a:rPr lang="en-US" altLang="en-US" b="0" dirty="0" smtClean="0"/>
              <a:t>]. Available </a:t>
            </a:r>
            <a:r>
              <a:rPr lang="en-US" altLang="en-US" b="0" dirty="0"/>
              <a:t>from: </a:t>
            </a:r>
            <a:r>
              <a:rPr lang="en-US" altLang="en-US" b="0" dirty="0">
                <a:hlinkClick r:id="rId9" tooltip="URL for referenced image"/>
              </a:rPr>
              <a:t>http://www.clker.com/clipart-2490.html</a:t>
            </a:r>
            <a:r>
              <a:rPr lang="en-US" altLang="en-US" b="0" dirty="0"/>
              <a:t> (PD-US</a:t>
            </a:r>
            <a:r>
              <a:rPr lang="en-US" altLang="en-US" b="0" dirty="0" smtClean="0"/>
              <a:t>). </a:t>
            </a:r>
            <a:endParaRPr lang="en-US" altLang="en-US"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4149972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Information Systems</a:t>
            </a:r>
            <a:r>
              <a:rPr lang="en-US" altLang="en-US" dirty="0"/>
              <a:t/>
            </a:r>
            <a:br>
              <a:rPr lang="en-US" altLang="en-US" dirty="0"/>
            </a:br>
            <a:r>
              <a:rPr lang="en-US" altLang="en-US" dirty="0"/>
              <a:t>References – 4</a:t>
            </a:r>
            <a:r>
              <a:rPr lang="en-US" altLang="en-US" dirty="0" smtClean="0"/>
              <a:t> – </a:t>
            </a:r>
            <a:r>
              <a:rPr lang="en-US" altLang="en-US" dirty="0"/>
              <a:t>Lecture </a:t>
            </a:r>
            <a:r>
              <a:rPr lang="en-US" altLang="en-US" dirty="0" smtClean="0"/>
              <a:t>c</a:t>
            </a:r>
          </a:p>
        </p:txBody>
      </p:sp>
      <p:sp>
        <p:nvSpPr>
          <p:cNvPr id="4" name="Text Placeholder 3"/>
          <p:cNvSpPr>
            <a:spLocks noGrp="1"/>
          </p:cNvSpPr>
          <p:nvPr>
            <p:ph type="body" sz="quarter" idx="16"/>
          </p:nvPr>
        </p:nvSpPr>
        <p:spPr>
          <a:xfrm>
            <a:off x="457200" y="1600199"/>
            <a:ext cx="8229600" cy="4446037"/>
          </a:xfrm>
        </p:spPr>
        <p:txBody>
          <a:bodyPr/>
          <a:lstStyle/>
          <a:p>
            <a:r>
              <a:rPr lang="en-US" dirty="0" smtClean="0"/>
              <a:t>Images</a:t>
            </a:r>
          </a:p>
          <a:p>
            <a:r>
              <a:rPr lang="en-US" altLang="en-US" b="0" dirty="0" smtClean="0"/>
              <a:t>Slide 12: </a:t>
            </a:r>
            <a:r>
              <a:rPr lang="en-US" altLang="en-US" b="0" dirty="0"/>
              <a:t>Computer Image [image on the Internet]. [Updated 11/13/2007; cited 12/7/2011</a:t>
            </a:r>
            <a:r>
              <a:rPr lang="en-US" altLang="en-US" b="0" dirty="0" smtClean="0"/>
              <a:t>]. Available </a:t>
            </a:r>
            <a:r>
              <a:rPr lang="en-US" altLang="en-US" b="0" dirty="0"/>
              <a:t>from: </a:t>
            </a:r>
            <a:r>
              <a:rPr lang="en-US" altLang="en-US" b="0" dirty="0">
                <a:hlinkClick r:id="rId4" tooltip="URL for referenced image"/>
              </a:rPr>
              <a:t>http://www.clker.com/clipart-1796.html</a:t>
            </a:r>
            <a:r>
              <a:rPr lang="en-US" altLang="en-US" b="0" dirty="0"/>
              <a:t> (PD-US</a:t>
            </a:r>
            <a:r>
              <a:rPr lang="en-US" altLang="en-US" b="0" dirty="0" smtClean="0"/>
              <a:t>). </a:t>
            </a:r>
            <a:endParaRPr lang="en-US" altLang="en-US" b="0" dirty="0"/>
          </a:p>
          <a:p>
            <a:r>
              <a:rPr lang="en-US" altLang="en-US" b="0" dirty="0"/>
              <a:t>Slide </a:t>
            </a:r>
            <a:r>
              <a:rPr lang="en-US" altLang="en-US" b="0" dirty="0" smtClean="0"/>
              <a:t>12: </a:t>
            </a:r>
            <a:r>
              <a:rPr lang="en-US" altLang="en-US" b="0" dirty="0"/>
              <a:t>X ray Image [image on the Internet]. [Updated 7/28/2011; cited 12/7/2011</a:t>
            </a:r>
            <a:r>
              <a:rPr lang="en-US" altLang="en-US" b="0" dirty="0" smtClean="0"/>
              <a:t>]. Available </a:t>
            </a:r>
            <a:r>
              <a:rPr lang="en-US" altLang="en-US" b="0" dirty="0"/>
              <a:t>from: </a:t>
            </a:r>
            <a:r>
              <a:rPr lang="en-US" altLang="en-US" b="0" dirty="0">
                <a:hlinkClick r:id="rId5" tooltip="URL for referenced image"/>
              </a:rPr>
              <a:t>http://www.clker.com/clipart-136616.html</a:t>
            </a:r>
            <a:r>
              <a:rPr lang="en-US" altLang="en-US" b="0" dirty="0"/>
              <a:t> (PD-US).</a:t>
            </a:r>
          </a:p>
          <a:p>
            <a:r>
              <a:rPr lang="en-US" altLang="en-US" b="0" dirty="0"/>
              <a:t> Slide </a:t>
            </a:r>
            <a:r>
              <a:rPr lang="en-US" altLang="en-US" b="0" dirty="0" smtClean="0"/>
              <a:t>12: </a:t>
            </a:r>
            <a:r>
              <a:rPr lang="en-US" altLang="en-US" b="0" dirty="0"/>
              <a:t>Printer Image [image on the Internet]. [Updated 9/4/2008; cited 12/7/2011</a:t>
            </a:r>
            <a:r>
              <a:rPr lang="en-US" altLang="en-US" b="0" dirty="0" smtClean="0"/>
              <a:t>]. Available </a:t>
            </a:r>
            <a:r>
              <a:rPr lang="en-US" altLang="en-US" b="0" dirty="0"/>
              <a:t>from: </a:t>
            </a:r>
            <a:r>
              <a:rPr lang="en-US" altLang="en-US" b="0" dirty="0">
                <a:hlinkClick r:id="rId6" tooltip="URL for referenced image"/>
              </a:rPr>
              <a:t>http://www.clker.com/clipart-inkjet-printer.html</a:t>
            </a:r>
            <a:r>
              <a:rPr lang="en-US" altLang="en-US" b="0" dirty="0"/>
              <a:t> (PD-US). </a:t>
            </a:r>
          </a:p>
          <a:p>
            <a:r>
              <a:rPr lang="en-US" altLang="en-US" b="0" dirty="0"/>
              <a:t>Slide </a:t>
            </a:r>
            <a:r>
              <a:rPr lang="en-US" altLang="en-US" b="0" dirty="0" smtClean="0"/>
              <a:t>13: </a:t>
            </a:r>
            <a:r>
              <a:rPr lang="en-US" altLang="en-US" b="0" dirty="0"/>
              <a:t>Computer Image [image on the Internet]. [Updated 11/13/2007; cited 12/7/2011</a:t>
            </a:r>
            <a:r>
              <a:rPr lang="en-US" altLang="en-US" b="0" dirty="0" smtClean="0"/>
              <a:t>]. Available </a:t>
            </a:r>
            <a:r>
              <a:rPr lang="en-US" altLang="en-US" b="0" dirty="0"/>
              <a:t>from: </a:t>
            </a:r>
            <a:r>
              <a:rPr lang="en-US" altLang="en-US" b="0" dirty="0">
                <a:hlinkClick r:id="rId4" tooltip="URL for referenced image"/>
              </a:rPr>
              <a:t>http://www.clker.com/clipart-1796.html</a:t>
            </a:r>
            <a:r>
              <a:rPr lang="en-US" altLang="en-US" b="0" dirty="0"/>
              <a:t> (PD-US</a:t>
            </a:r>
            <a:r>
              <a:rPr lang="en-US" altLang="en-US" b="0" dirty="0" smtClean="0"/>
              <a:t>).</a:t>
            </a:r>
            <a:r>
              <a:rPr lang="en-US" altLang="en-US" b="0" dirty="0"/>
              <a:t> Slide 12: Doctor Image [image on the Internet]. [Updated 5/9/2011; cited 12/7/2011</a:t>
            </a:r>
            <a:r>
              <a:rPr lang="en-US" altLang="en-US" b="0" dirty="0" smtClean="0"/>
              <a:t>]. Available </a:t>
            </a:r>
            <a:r>
              <a:rPr lang="en-US" altLang="en-US" b="0" dirty="0"/>
              <a:t>from: </a:t>
            </a:r>
            <a:r>
              <a:rPr lang="en-US" altLang="en-US" b="0" dirty="0">
                <a:hlinkClick r:id="rId7" tooltip="URL for referenced image"/>
              </a:rPr>
              <a:t>http://www.clker.com/clipart-therapist.html</a:t>
            </a:r>
            <a:r>
              <a:rPr lang="en-US" altLang="en-US" b="0" dirty="0"/>
              <a:t> (PD-US).</a:t>
            </a:r>
          </a:p>
          <a:p>
            <a:r>
              <a:rPr lang="en-US" altLang="en-US" b="0" dirty="0"/>
              <a:t>Slide </a:t>
            </a:r>
            <a:r>
              <a:rPr lang="en-US" altLang="en-US" b="0" dirty="0" smtClean="0"/>
              <a:t>13: </a:t>
            </a:r>
            <a:r>
              <a:rPr lang="en-US" altLang="en-US" b="0" dirty="0"/>
              <a:t>Medicine Image [image on the Internet]. [Updated 11/13/2009; cited 12/7/2011</a:t>
            </a:r>
            <a:r>
              <a:rPr lang="en-US" altLang="en-US" b="0" dirty="0" smtClean="0"/>
              <a:t>]. Available </a:t>
            </a:r>
            <a:r>
              <a:rPr lang="en-US" altLang="en-US" b="0" dirty="0"/>
              <a:t>from: </a:t>
            </a:r>
            <a:r>
              <a:rPr lang="en-US" altLang="en-US" b="0" dirty="0">
                <a:hlinkClick r:id="rId8" tooltip="URL for referenced image"/>
              </a:rPr>
              <a:t>http://www.clker.com/clipart-41562.html</a:t>
            </a:r>
            <a:r>
              <a:rPr lang="en-US" altLang="en-US" b="0" dirty="0"/>
              <a:t> (PD-US</a:t>
            </a:r>
            <a:r>
              <a:rPr lang="en-US" altLang="en-US" b="0" dirty="0" smtClean="0"/>
              <a:t>).</a:t>
            </a:r>
          </a:p>
          <a:p>
            <a:r>
              <a:rPr lang="en-US" altLang="en-US" b="0" dirty="0"/>
              <a:t>Slide </a:t>
            </a:r>
            <a:r>
              <a:rPr lang="en-US" altLang="en-US" b="0" dirty="0" smtClean="0"/>
              <a:t>13: </a:t>
            </a:r>
            <a:r>
              <a:rPr lang="en-US" altLang="en-US" b="0" dirty="0"/>
              <a:t>Bed Image [image on the Internet]. [Updated 9/8/2011; cited 12/7/2011</a:t>
            </a:r>
            <a:r>
              <a:rPr lang="en-US" altLang="en-US" b="0" dirty="0" smtClean="0"/>
              <a:t>]. Available </a:t>
            </a:r>
            <a:r>
              <a:rPr lang="en-US" altLang="en-US" b="0" dirty="0"/>
              <a:t>from: </a:t>
            </a:r>
            <a:r>
              <a:rPr lang="en-US" altLang="en-US" b="0" dirty="0">
                <a:hlinkClick r:id="rId9" tooltip="URL for referenced image"/>
              </a:rPr>
              <a:t>http://www.clker.com/clipart-144257.html</a:t>
            </a:r>
            <a:r>
              <a:rPr lang="en-US" altLang="en-US" b="0" dirty="0"/>
              <a:t> (PD-US</a:t>
            </a:r>
            <a:r>
              <a:rPr lang="en-US" altLang="en-US" b="0" dirty="0" smtClean="0"/>
              <a:t>).</a:t>
            </a:r>
            <a:endParaRPr lang="en-US" altLang="en-US"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Information Systems</a:t>
            </a:r>
            <a:r>
              <a:rPr lang="en-US" altLang="en-US" dirty="0"/>
              <a:t/>
            </a:r>
            <a:br>
              <a:rPr lang="en-US" altLang="en-US" dirty="0"/>
            </a:br>
            <a:r>
              <a:rPr lang="en-US" altLang="en-US" dirty="0"/>
              <a:t>References – 5</a:t>
            </a:r>
            <a:r>
              <a:rPr lang="en-US" altLang="en-US" dirty="0" smtClean="0"/>
              <a:t> </a:t>
            </a:r>
            <a:r>
              <a:rPr lang="en-US" altLang="en-US" dirty="0"/>
              <a:t>– Lecture </a:t>
            </a:r>
            <a:r>
              <a:rPr lang="en-US" altLang="en-US" dirty="0" smtClean="0"/>
              <a:t>c </a:t>
            </a:r>
          </a:p>
        </p:txBody>
      </p:sp>
      <p:sp>
        <p:nvSpPr>
          <p:cNvPr id="33795" name="Text Placeholder 5"/>
          <p:cNvSpPr>
            <a:spLocks noGrp="1"/>
          </p:cNvSpPr>
          <p:nvPr>
            <p:ph type="body" sz="quarter" idx="16"/>
          </p:nvPr>
        </p:nvSpPr>
        <p:spPr>
          <a:xfrm>
            <a:off x="457200" y="1600200"/>
            <a:ext cx="8229600" cy="4259424"/>
          </a:xfrm>
        </p:spPr>
        <p:txBody>
          <a:bodyPr/>
          <a:lstStyle/>
          <a:p>
            <a:r>
              <a:rPr lang="en-US" altLang="en-US" dirty="0" smtClean="0"/>
              <a:t>Images</a:t>
            </a:r>
            <a:r>
              <a:rPr lang="en-US" altLang="en-US" b="0" dirty="0" smtClean="0"/>
              <a:t> </a:t>
            </a:r>
          </a:p>
          <a:p>
            <a:r>
              <a:rPr lang="en-US" altLang="en-US" b="0" dirty="0" smtClean="0"/>
              <a:t>Slide 14: EKG </a:t>
            </a:r>
            <a:r>
              <a:rPr lang="en-US" altLang="en-US" b="0" dirty="0"/>
              <a:t>Image [image on the Internet]. c 2011 [Updated 4/28/2011; cited 12/7/2011</a:t>
            </a:r>
            <a:r>
              <a:rPr lang="en-US" altLang="en-US" b="0" dirty="0" smtClean="0"/>
              <a:t>]. Available </a:t>
            </a:r>
            <a:r>
              <a:rPr lang="en-US" altLang="en-US" b="0" dirty="0"/>
              <a:t>from</a:t>
            </a:r>
            <a:r>
              <a:rPr lang="en-US" altLang="en-US" b="0" dirty="0" smtClean="0"/>
              <a:t>: </a:t>
            </a:r>
            <a:r>
              <a:rPr lang="en-US" altLang="en-US" b="0" dirty="0" smtClean="0">
                <a:hlinkClick r:id="rId4" tooltip="URL for referenced image"/>
              </a:rPr>
              <a:t>http</a:t>
            </a:r>
            <a:r>
              <a:rPr lang="en-US" altLang="en-US" b="0" dirty="0">
                <a:hlinkClick r:id="rId4" tooltip="URL for referenced image"/>
              </a:rPr>
              <a:t>://www.clker.com/clipart-ekg-monitoring.html</a:t>
            </a:r>
            <a:r>
              <a:rPr lang="en-US" altLang="en-US" b="0" dirty="0"/>
              <a:t> (PD-US).</a:t>
            </a:r>
          </a:p>
          <a:p>
            <a:r>
              <a:rPr lang="en-US" altLang="en-US" b="0" dirty="0"/>
              <a:t>Slide </a:t>
            </a:r>
            <a:r>
              <a:rPr lang="en-US" altLang="en-US" b="0" dirty="0" smtClean="0"/>
              <a:t>14: Graph </a:t>
            </a:r>
            <a:r>
              <a:rPr lang="en-US" altLang="en-US" b="0" dirty="0"/>
              <a:t>Image [image on the Internet]. c 2008 [Updated 11/8/2008; cited 12/7/2011</a:t>
            </a:r>
            <a:r>
              <a:rPr lang="en-US" altLang="en-US" b="0" dirty="0" smtClean="0"/>
              <a:t>]. Available </a:t>
            </a:r>
            <a:r>
              <a:rPr lang="en-US" altLang="en-US" b="0" dirty="0"/>
              <a:t>from</a:t>
            </a:r>
            <a:r>
              <a:rPr lang="en-US" altLang="en-US" b="0" dirty="0" smtClean="0"/>
              <a:t>: </a:t>
            </a:r>
            <a:r>
              <a:rPr lang="en-US" altLang="en-US" b="0" dirty="0" smtClean="0">
                <a:hlinkClick r:id="rId5" tooltip="URL for referenced image"/>
              </a:rPr>
              <a:t>http</a:t>
            </a:r>
            <a:r>
              <a:rPr lang="en-US" altLang="en-US" b="0" dirty="0">
                <a:hlinkClick r:id="rId5" tooltip="URL for referenced image"/>
              </a:rPr>
              <a:t>://www.clker.com/clipart-24937.html</a:t>
            </a:r>
            <a:r>
              <a:rPr lang="en-US" altLang="en-US" b="0" dirty="0"/>
              <a:t> (PD-US). Slide 13: Report Image [image on the Internet]. c 2010 [Updated 6/22/2010; cited 12/7/2011</a:t>
            </a:r>
            <a:r>
              <a:rPr lang="en-US" altLang="en-US" b="0" dirty="0" smtClean="0"/>
              <a:t>]. Available </a:t>
            </a:r>
            <a:r>
              <a:rPr lang="en-US" altLang="en-US" b="0" dirty="0"/>
              <a:t>from: </a:t>
            </a:r>
            <a:r>
              <a:rPr lang="en-US" altLang="en-US" b="0" dirty="0">
                <a:hlinkClick r:id="rId6" tooltip="URL for referenced image"/>
              </a:rPr>
              <a:t>http://www.clker.com/clipart-text-x-generic.html</a:t>
            </a:r>
            <a:r>
              <a:rPr lang="en-US" altLang="en-US" b="0" dirty="0"/>
              <a:t> (PD-US).</a:t>
            </a:r>
          </a:p>
          <a:p>
            <a:r>
              <a:rPr lang="en-US" altLang="en-US" b="0" dirty="0"/>
              <a:t>Slide </a:t>
            </a:r>
            <a:r>
              <a:rPr lang="en-US" altLang="en-US" b="0" dirty="0" smtClean="0"/>
              <a:t>14: </a:t>
            </a:r>
            <a:r>
              <a:rPr lang="en-US" altLang="en-US" b="0" dirty="0"/>
              <a:t>Database Image [image on the Internet]. c 2007 [Updated 11/18/2007; cited 12/7/2011</a:t>
            </a:r>
            <a:r>
              <a:rPr lang="en-US" altLang="en-US" b="0" dirty="0" smtClean="0"/>
              <a:t>]. Available </a:t>
            </a:r>
            <a:r>
              <a:rPr lang="en-US" altLang="en-US" b="0" dirty="0"/>
              <a:t>from: </a:t>
            </a:r>
            <a:r>
              <a:rPr lang="en-US" altLang="en-US" b="0" dirty="0">
                <a:hlinkClick r:id="rId7" tooltip="URL for referenced image"/>
              </a:rPr>
              <a:t>http://www.clker.com/clipart-10756.html</a:t>
            </a:r>
            <a:r>
              <a:rPr lang="en-US" altLang="en-US" b="0" dirty="0"/>
              <a:t> (PD-US).</a:t>
            </a:r>
          </a:p>
          <a:p>
            <a:r>
              <a:rPr lang="en-US" altLang="en-US" b="0" dirty="0"/>
              <a:t>Slide </a:t>
            </a:r>
            <a:r>
              <a:rPr lang="en-US" altLang="en-US" b="0" dirty="0" smtClean="0"/>
              <a:t>14: </a:t>
            </a:r>
            <a:r>
              <a:rPr lang="en-US" altLang="en-US" b="0" dirty="0"/>
              <a:t>Computer Image [image on the Internet]. c 2007 [Updated 11/13/2007; cited 12/7/2011</a:t>
            </a:r>
            <a:r>
              <a:rPr lang="en-US" altLang="en-US" b="0" dirty="0" smtClean="0"/>
              <a:t>]. Available </a:t>
            </a:r>
            <a:r>
              <a:rPr lang="en-US" altLang="en-US" b="0" dirty="0"/>
              <a:t>from: </a:t>
            </a:r>
            <a:r>
              <a:rPr lang="en-US" altLang="en-US" b="0" dirty="0">
                <a:hlinkClick r:id="rId8" tooltip="URL for referenced image"/>
              </a:rPr>
              <a:t>http://www.clker.com/clipart-1796.html</a:t>
            </a:r>
            <a:r>
              <a:rPr lang="en-US" altLang="en-US" b="0" dirty="0"/>
              <a:t> (PD-US</a:t>
            </a:r>
            <a:r>
              <a:rPr lang="en-US" altLang="en-US" b="0" dirty="0" smtClean="0"/>
              <a:t>).</a:t>
            </a:r>
          </a:p>
          <a:p>
            <a:r>
              <a:rPr lang="en-US" altLang="en-US" b="0" dirty="0"/>
              <a:t>Slide </a:t>
            </a:r>
            <a:r>
              <a:rPr lang="en-US" altLang="en-US" b="0" dirty="0" smtClean="0"/>
              <a:t>14: </a:t>
            </a:r>
            <a:r>
              <a:rPr lang="en-US" altLang="en-US" b="0" dirty="0"/>
              <a:t>Doctor Image [image on the Internet]. c 2011 [Updated 5/9/2011; cited 12/7/2011</a:t>
            </a:r>
            <a:r>
              <a:rPr lang="en-US" altLang="en-US" b="0" dirty="0" smtClean="0"/>
              <a:t>]. Available </a:t>
            </a:r>
            <a:r>
              <a:rPr lang="en-US" altLang="en-US" b="0" dirty="0"/>
              <a:t>from: </a:t>
            </a:r>
            <a:r>
              <a:rPr lang="en-US" altLang="en-US" b="0" dirty="0">
                <a:hlinkClick r:id="rId9" tooltip="URL for referenced image"/>
              </a:rPr>
              <a:t>http://www.clker.com/clipart-therapist.html</a:t>
            </a:r>
            <a:r>
              <a:rPr lang="en-US" altLang="en-US" b="0" dirty="0"/>
              <a:t> (PD-US</a:t>
            </a:r>
            <a:r>
              <a:rPr lang="en-US" altLang="en-US" b="0" dirty="0" smtClean="0"/>
              <a:t>).</a:t>
            </a:r>
            <a:r>
              <a:rPr lang="en-US" altLang="en-US" b="0" dirty="0"/>
              <a:t> Slide 13: Laboratory Symbol Image [image on the Internet]. c 2007 [Updated 11/13/2007; cited 12/7/2011</a:t>
            </a:r>
            <a:r>
              <a:rPr lang="en-US" altLang="en-US" b="0" dirty="0" smtClean="0"/>
              <a:t>]. Available </a:t>
            </a:r>
            <a:r>
              <a:rPr lang="en-US" altLang="en-US" b="0" dirty="0"/>
              <a:t>from: </a:t>
            </a:r>
            <a:r>
              <a:rPr lang="en-US" altLang="en-US" b="0" dirty="0">
                <a:hlinkClick r:id="rId10" tooltip=" URL for referenced image"/>
              </a:rPr>
              <a:t>http://www.clker.com/clipart-3188.html</a:t>
            </a:r>
            <a:r>
              <a:rPr lang="en-US" altLang="en-US" b="0" dirty="0"/>
              <a:t> (PD-US</a:t>
            </a:r>
            <a:r>
              <a:rPr lang="en-US" altLang="en-US" b="0" dirty="0" smtClean="0"/>
              <a:t>).</a:t>
            </a:r>
            <a:endParaRPr lang="en-US" altLang="en-US" b="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Information Systems</a:t>
            </a:r>
            <a:r>
              <a:rPr lang="en-US" altLang="en-US" dirty="0"/>
              <a:t/>
            </a:r>
            <a:br>
              <a:rPr lang="en-US" altLang="en-US" dirty="0"/>
            </a:br>
            <a:r>
              <a:rPr lang="en-US" altLang="en-US" dirty="0"/>
              <a:t>References – </a:t>
            </a:r>
            <a:r>
              <a:rPr lang="en-US" altLang="en-US" dirty="0" smtClean="0"/>
              <a:t>6 </a:t>
            </a:r>
            <a:r>
              <a:rPr lang="en-US" altLang="en-US" dirty="0"/>
              <a:t>– Lecture </a:t>
            </a:r>
            <a:r>
              <a:rPr lang="en-US" altLang="en-US" dirty="0" smtClean="0"/>
              <a:t>c</a:t>
            </a:r>
          </a:p>
        </p:txBody>
      </p:sp>
      <p:sp>
        <p:nvSpPr>
          <p:cNvPr id="34819" name="Text Placeholder 5"/>
          <p:cNvSpPr>
            <a:spLocks noGrp="1"/>
          </p:cNvSpPr>
          <p:nvPr>
            <p:ph type="body" sz="quarter" idx="16"/>
          </p:nvPr>
        </p:nvSpPr>
        <p:spPr>
          <a:xfrm>
            <a:off x="457200" y="1600200"/>
            <a:ext cx="8229600" cy="4514850"/>
          </a:xfrm>
        </p:spPr>
        <p:txBody>
          <a:bodyPr/>
          <a:lstStyle/>
          <a:p>
            <a:r>
              <a:rPr lang="en-US" altLang="en-US" dirty="0" smtClean="0"/>
              <a:t>Images</a:t>
            </a:r>
            <a:endParaRPr lang="en-US" altLang="en-US" b="0" dirty="0" smtClean="0"/>
          </a:p>
          <a:p>
            <a:r>
              <a:rPr lang="en-US" altLang="en-US" b="0" dirty="0" smtClean="0"/>
              <a:t>Slide 14: X ray Image [image on the Internet]. c 2011 [Updated 7/28/2011; cited 12/7/2011]. Available from: </a:t>
            </a:r>
            <a:r>
              <a:rPr lang="en-US" altLang="en-US" b="0" dirty="0" smtClean="0">
                <a:hlinkClick r:id="rId4" tooltip="URL for referenced image"/>
              </a:rPr>
              <a:t>http://www.clker.com/clipart-136616.html</a:t>
            </a:r>
            <a:r>
              <a:rPr lang="en-US" altLang="en-US" b="0" dirty="0" smtClean="0"/>
              <a:t> (PD-US). </a:t>
            </a:r>
          </a:p>
          <a:p>
            <a:r>
              <a:rPr lang="en-US" altLang="en-US" b="0" dirty="0" smtClean="0"/>
              <a:t>Slide 14: Asclepius Rod Image [image on the Internet]. c 2011 [Updated 6/7/2011; cited 12/7/2011]. Available from: </a:t>
            </a:r>
            <a:r>
              <a:rPr lang="en-US" altLang="en-US" b="0" dirty="0" smtClean="0">
                <a:hlinkClick r:id="rId5" tooltip="URL for referenced image"/>
              </a:rPr>
              <a:t>http://www.clker.com/clipart-rod-of-asclepius-upright.html</a:t>
            </a:r>
            <a:r>
              <a:rPr lang="en-US" altLang="en-US" b="0" dirty="0" smtClean="0"/>
              <a:t> (PD-US). </a:t>
            </a:r>
          </a:p>
          <a:p>
            <a:r>
              <a:rPr lang="en-US" altLang="en-US" b="0" dirty="0" smtClean="0"/>
              <a:t> Slide 14: Operator Image [image on the Internet]. c 2007 [Updated 11/13/2007; cited 12/7/2011]. Available from: </a:t>
            </a:r>
            <a:r>
              <a:rPr lang="en-US" altLang="en-US" b="0" dirty="0" smtClean="0">
                <a:hlinkClick r:id="rId6" tooltip="URL for referenced image "/>
              </a:rPr>
              <a:t>http://www.clker.com/clipart-2490.html</a:t>
            </a:r>
            <a:r>
              <a:rPr lang="en-US" altLang="en-US" b="0" dirty="0" smtClean="0"/>
              <a:t> (PD-US). </a:t>
            </a:r>
          </a:p>
          <a:p>
            <a:r>
              <a:rPr lang="en-US" altLang="en-US" b="0" dirty="0" smtClean="0"/>
              <a:t>Slide 16: Operator Image [image on the Internet]. c 2007 [Updated 11/13/2007; cited 12/7/2011]. Available from: </a:t>
            </a:r>
            <a:r>
              <a:rPr lang="en-US" altLang="en-US" b="0" dirty="0" smtClean="0">
                <a:hlinkClick r:id="rId6" tooltip="URL for referenced image"/>
              </a:rPr>
              <a:t>http://www.clker.com/clipart-2490.html</a:t>
            </a:r>
            <a:r>
              <a:rPr lang="en-US" altLang="en-US" b="0" dirty="0" smtClean="0"/>
              <a:t> (PD-US).</a:t>
            </a:r>
          </a:p>
          <a:p>
            <a:r>
              <a:rPr lang="en-US" altLang="en-US" b="0" dirty="0"/>
              <a:t>Slide </a:t>
            </a:r>
            <a:r>
              <a:rPr lang="en-US" altLang="en-US" b="0" dirty="0" smtClean="0"/>
              <a:t>16: </a:t>
            </a:r>
            <a:r>
              <a:rPr lang="en-US" altLang="en-US" b="0" dirty="0"/>
              <a:t>FaxImage [image on the Internet]. c 2007 [Updated 11/18/2007; cited 12/7/2011</a:t>
            </a:r>
            <a:r>
              <a:rPr lang="en-US" altLang="en-US" b="0" dirty="0" smtClean="0"/>
              <a:t>]. Available </a:t>
            </a:r>
            <a:r>
              <a:rPr lang="en-US" altLang="en-US" b="0" dirty="0"/>
              <a:t>from: </a:t>
            </a:r>
            <a:r>
              <a:rPr lang="en-US" altLang="en-US" b="0" dirty="0">
                <a:hlinkClick r:id="rId7" tooltip="URL for referenced image"/>
              </a:rPr>
              <a:t>http://www.clker.com/clipart-9862.html</a:t>
            </a:r>
            <a:r>
              <a:rPr lang="en-US" altLang="en-US" b="0" dirty="0"/>
              <a:t> (PD-US). </a:t>
            </a:r>
          </a:p>
          <a:p>
            <a:r>
              <a:rPr lang="en-US" altLang="en-US" b="0" dirty="0"/>
              <a:t>Slide </a:t>
            </a:r>
            <a:r>
              <a:rPr lang="en-US" altLang="en-US" b="0" dirty="0" smtClean="0"/>
              <a:t>16: </a:t>
            </a:r>
            <a:r>
              <a:rPr lang="en-US" altLang="en-US" b="0" dirty="0"/>
              <a:t>Bill Image [image on the Internet]. c 2011 [Updated 12/6/2011; cited 12/7/2011</a:t>
            </a:r>
            <a:r>
              <a:rPr lang="en-US" altLang="en-US" b="0" dirty="0" smtClean="0"/>
              <a:t>]. Available </a:t>
            </a:r>
            <a:r>
              <a:rPr lang="en-US" altLang="en-US" b="0" dirty="0"/>
              <a:t>from: </a:t>
            </a:r>
            <a:r>
              <a:rPr lang="en-US" altLang="en-US" b="0" dirty="0">
                <a:hlinkClick r:id="rId8" tooltip="URL for referenced image"/>
              </a:rPr>
              <a:t>http://www.clker.com/clipart-dollar-5.html</a:t>
            </a:r>
            <a:r>
              <a:rPr lang="en-US" altLang="en-US" b="0" dirty="0"/>
              <a:t> (PD-US). Slide 15: Computer Image [image on the Internet]. c 2007 [Updated 11/13/2007; cited 12/7/2011</a:t>
            </a:r>
            <a:r>
              <a:rPr lang="en-US" altLang="en-US" b="0" dirty="0" smtClean="0"/>
              <a:t>]. Available </a:t>
            </a:r>
            <a:r>
              <a:rPr lang="en-US" altLang="en-US" b="0" dirty="0"/>
              <a:t>from: </a:t>
            </a:r>
            <a:r>
              <a:rPr lang="en-US" altLang="en-US" b="0" dirty="0">
                <a:hlinkClick r:id="rId9" tooltip="URL for referenced image"/>
              </a:rPr>
              <a:t>http://www.clker.com/clipart-1796.html</a:t>
            </a:r>
            <a:r>
              <a:rPr lang="en-US" altLang="en-US" b="0" dirty="0"/>
              <a:t> (PD-US).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References – 7 – Lecture c</a:t>
            </a:r>
          </a:p>
        </p:txBody>
      </p:sp>
      <p:sp>
        <p:nvSpPr>
          <p:cNvPr id="35843" name="Text Placeholder 5"/>
          <p:cNvSpPr>
            <a:spLocks noGrp="1"/>
          </p:cNvSpPr>
          <p:nvPr>
            <p:ph type="body" sz="quarter" idx="16"/>
          </p:nvPr>
        </p:nvSpPr>
        <p:spPr>
          <a:xfrm>
            <a:off x="457200" y="1600200"/>
            <a:ext cx="8229600" cy="5029200"/>
          </a:xfrm>
        </p:spPr>
        <p:txBody>
          <a:bodyPr/>
          <a:lstStyle/>
          <a:p>
            <a:r>
              <a:rPr lang="en-US" altLang="en-US" dirty="0" smtClean="0"/>
              <a:t>Images </a:t>
            </a:r>
            <a:endParaRPr lang="en-US" altLang="en-US" b="0" dirty="0" smtClean="0"/>
          </a:p>
          <a:p>
            <a:r>
              <a:rPr lang="en-US" altLang="en-US" b="0" dirty="0" smtClean="0"/>
              <a:t>Slide 16: Doctor Image [image on the Internet]. c 2011 [Updated 5/9/2011; cited 12/7/2011]. Available from: </a:t>
            </a:r>
            <a:r>
              <a:rPr lang="en-US" altLang="en-US" b="0" dirty="0" smtClean="0">
                <a:hlinkClick r:id="rId4" tooltip="URL for referenced image"/>
              </a:rPr>
              <a:t>http://www.clker.com/clipart-therapist.html</a:t>
            </a:r>
            <a:r>
              <a:rPr lang="en-US" altLang="en-US" b="0" dirty="0" smtClean="0"/>
              <a:t> (PD-US). </a:t>
            </a:r>
          </a:p>
          <a:p>
            <a:r>
              <a:rPr lang="en-US" altLang="en-US" b="0" dirty="0" smtClean="0"/>
              <a:t>Slide 16: Laboratory Symbol Image [image on the Internet]. c 2007 [Updated 11/13/2007; cited 12/7/2011]. Available from: </a:t>
            </a:r>
            <a:r>
              <a:rPr lang="en-US" altLang="en-US" b="0" dirty="0" smtClean="0">
                <a:hlinkClick r:id="rId5" tooltip="URL for referenced image"/>
              </a:rPr>
              <a:t>http://www.clker.com/clipart-3188.html</a:t>
            </a:r>
            <a:r>
              <a:rPr lang="en-US" altLang="en-US" b="0" dirty="0" smtClean="0"/>
              <a:t> (PD-US). </a:t>
            </a:r>
          </a:p>
          <a:p>
            <a:r>
              <a:rPr lang="en-US" altLang="en-US" b="0" dirty="0" smtClean="0"/>
              <a:t>Slide 16: Chart Image [image on the Internet]. c 2010 [Updated 2/15/2010; cited 12/7/2011]. Available from: </a:t>
            </a:r>
            <a:r>
              <a:rPr lang="en-US" altLang="en-US" b="0" dirty="0" smtClean="0">
                <a:hlinkClick r:id="rId6" tooltip="URL for referenced image"/>
              </a:rPr>
              <a:t>http://www.centigrade.de/en/blog/article/free-medical-icons/</a:t>
            </a:r>
            <a:r>
              <a:rPr lang="en-US" altLang="en-US" b="0" dirty="0" smtClean="0"/>
              <a:t> </a:t>
            </a:r>
          </a:p>
          <a:p>
            <a:r>
              <a:rPr lang="en-US" altLang="en-US" b="0" dirty="0" smtClean="0"/>
              <a:t>Slide 16: Asclepius Rod Image [image on the Internet]. c 2011 [Updated 6/7/2011; cited 12/7/2011]. Available from: </a:t>
            </a:r>
            <a:r>
              <a:rPr lang="en-US" altLang="en-US" b="0" dirty="0" smtClean="0">
                <a:hlinkClick r:id="rId7" tooltip="URL for referenced image"/>
              </a:rPr>
              <a:t>http://www.clker.com/clipart-rod-of-asclepius-upright.html</a:t>
            </a:r>
            <a:r>
              <a:rPr lang="en-US" altLang="en-US" b="0" dirty="0" smtClean="0"/>
              <a:t> </a:t>
            </a:r>
          </a:p>
          <a:p>
            <a:r>
              <a:rPr lang="en-US" altLang="en-US" b="0" dirty="0" smtClean="0"/>
              <a:t>Slide 16: X ray Imagehttp://www.clker.com/clipart-136616.html Image [image on the Internet]. c 2011 [Updated 7/28/2011; cited 12/7/2011]. Available from: </a:t>
            </a:r>
          </a:p>
          <a:p>
            <a:r>
              <a:rPr lang="en-US" altLang="en-US" b="0" dirty="0" smtClean="0"/>
              <a:t>Slide 16: Mail Image [image on the Internet]. c 2007 [Updated 11/13/2007; cited 12/7/2011]. Available from: </a:t>
            </a:r>
            <a:r>
              <a:rPr lang="en-US" altLang="en-US" b="0" dirty="0" smtClean="0">
                <a:hlinkClick r:id="rId8" tooltip="URL for referenced image"/>
              </a:rPr>
              <a:t>http://www.clker.com/clipart-2292.html</a:t>
            </a:r>
            <a:r>
              <a:rPr lang="en-US" altLang="en-US" b="0" dirty="0" smtClean="0"/>
              <a:t> (PD-US). </a:t>
            </a:r>
          </a:p>
          <a:p>
            <a:r>
              <a:rPr lang="en-US" altLang="en-US" b="0" dirty="0" smtClean="0"/>
              <a:t>Slide 16: Medicine Image [image on the Internet]. c 2009 [Updated 11/13/2009; cited 12/7/2011]. Available from: </a:t>
            </a:r>
            <a:r>
              <a:rPr lang="en-US" altLang="en-US" b="0" dirty="0" smtClean="0">
                <a:hlinkClick r:id="rId9" tooltip="URL for referenced image"/>
              </a:rPr>
              <a:t>http://www.clker.com/clipart-41562.html</a:t>
            </a:r>
            <a:r>
              <a:rPr lang="en-US" altLang="en-US" b="0" dirty="0" smtClean="0"/>
              <a:t>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Information Systems</a:t>
            </a:r>
            <a:br>
              <a:rPr lang="en-US" dirty="0" smtClean="0"/>
            </a:br>
            <a:r>
              <a:rPr lang="en-US" dirty="0" smtClean="0"/>
              <a:t>Lecture c</a:t>
            </a:r>
            <a:endParaRPr lang="en-US" dirty="0"/>
          </a:p>
        </p:txBody>
      </p:sp>
      <p:sp>
        <p:nvSpPr>
          <p:cNvPr id="3" name="Content Placeholder 2"/>
          <p:cNvSpPr>
            <a:spLocks noGrp="1"/>
          </p:cNvSpPr>
          <p:nvPr>
            <p:ph sz="quarter" idx="14"/>
          </p:nvPr>
        </p:nvSpPr>
        <p:spPr/>
        <p:txBody>
          <a:bodyPr/>
          <a:lstStyle/>
          <a:p>
            <a:pPr marL="0" indent="0">
              <a:buNone/>
            </a:pPr>
            <a:r>
              <a:rPr lang="en-US" altLang="en-US" i="0" dirty="0" smtClean="0"/>
              <a:t>This material was developed by Oregon Health &amp; Science University, funded by the Department of Health and Human Services, Office of the National Coordinator for Health Information Technology under Award Number 90WT0001</a:t>
            </a:r>
            <a:endParaRPr lang="en-US" i="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Information Systems</a:t>
            </a:r>
            <a:br>
              <a:rPr lang="en-US" altLang="en-US" dirty="0" smtClean="0"/>
            </a:br>
            <a:r>
              <a:rPr lang="en-US" altLang="en-US" dirty="0" smtClean="0"/>
              <a:t>Learning Objectives - 2</a:t>
            </a:r>
          </a:p>
        </p:txBody>
      </p:sp>
      <p:sp>
        <p:nvSpPr>
          <p:cNvPr id="15363" name="Content Placeholder 2"/>
          <p:cNvSpPr>
            <a:spLocks noGrp="1"/>
          </p:cNvSpPr>
          <p:nvPr>
            <p:ph sz="quarter" idx="14"/>
          </p:nvPr>
        </p:nvSpPr>
        <p:spPr/>
        <p:txBody>
          <a:bodyPr/>
          <a:lstStyle/>
          <a:p>
            <a:r>
              <a:rPr lang="en-US" altLang="en-US" dirty="0" smtClean="0"/>
              <a:t>Introduce specialized information systems (Lecture c)</a:t>
            </a:r>
          </a:p>
          <a:p>
            <a:r>
              <a:rPr lang="en-US" altLang="en-US" dirty="0" smtClean="0"/>
              <a:t>Explain how information systems are used in health care (Lecture c)</a:t>
            </a:r>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404077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Specialized Information Systems</a:t>
            </a:r>
          </a:p>
        </p:txBody>
      </p:sp>
      <p:sp>
        <p:nvSpPr>
          <p:cNvPr id="16387" name="Content Placeholder 2"/>
          <p:cNvSpPr>
            <a:spLocks noGrp="1"/>
          </p:cNvSpPr>
          <p:nvPr>
            <p:ph sz="quarter" idx="14"/>
          </p:nvPr>
        </p:nvSpPr>
        <p:spPr/>
        <p:txBody>
          <a:bodyPr/>
          <a:lstStyle/>
          <a:p>
            <a:r>
              <a:rPr lang="en-US" altLang="en-US" dirty="0" smtClean="0"/>
              <a:t>Knowledge Management</a:t>
            </a:r>
          </a:p>
          <a:p>
            <a:r>
              <a:rPr lang="en-US" altLang="en-US" dirty="0" smtClean="0"/>
              <a:t>Expert Systems</a:t>
            </a:r>
          </a:p>
          <a:p>
            <a:r>
              <a:rPr lang="en-US" altLang="en-US" dirty="0" smtClean="0"/>
              <a:t>Virtual Reality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Expert Systems</a:t>
            </a:r>
          </a:p>
        </p:txBody>
      </p:sp>
      <p:sp>
        <p:nvSpPr>
          <p:cNvPr id="17411" name="Content Placeholder 2"/>
          <p:cNvSpPr>
            <a:spLocks noGrp="1"/>
          </p:cNvSpPr>
          <p:nvPr>
            <p:ph sz="quarter" idx="14"/>
          </p:nvPr>
        </p:nvSpPr>
        <p:spPr/>
        <p:txBody>
          <a:bodyPr/>
          <a:lstStyle/>
          <a:p>
            <a:r>
              <a:rPr lang="en-US" altLang="en-US" dirty="0" smtClean="0"/>
              <a:t>Information system that makes decisions</a:t>
            </a:r>
          </a:p>
          <a:p>
            <a:r>
              <a:rPr lang="en-US" altLang="en-US" dirty="0" smtClean="0"/>
              <a:t>Consist of</a:t>
            </a:r>
          </a:p>
          <a:p>
            <a:pPr lvl="1"/>
            <a:r>
              <a:rPr lang="en-US" altLang="en-US" dirty="0" smtClean="0"/>
              <a:t>Knowledge base</a:t>
            </a:r>
          </a:p>
          <a:p>
            <a:pPr lvl="1"/>
            <a:r>
              <a:rPr lang="en-US" altLang="en-US" dirty="0" smtClean="0"/>
              <a:t>Inference engine</a:t>
            </a:r>
          </a:p>
          <a:p>
            <a:pPr lvl="1"/>
            <a:r>
              <a:rPr lang="en-US" altLang="en-US" dirty="0" smtClean="0"/>
              <a:t>Interface</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Expert Systems in Health Care</a:t>
            </a:r>
          </a:p>
        </p:txBody>
      </p:sp>
      <p:sp>
        <p:nvSpPr>
          <p:cNvPr id="18435" name="Content Placeholder 7"/>
          <p:cNvSpPr>
            <a:spLocks noGrp="1"/>
          </p:cNvSpPr>
          <p:nvPr>
            <p:ph sz="quarter" idx="14"/>
          </p:nvPr>
        </p:nvSpPr>
        <p:spPr/>
        <p:txBody>
          <a:bodyPr/>
          <a:lstStyle/>
          <a:p>
            <a:r>
              <a:rPr lang="en-US" altLang="en-US" dirty="0" smtClean="0"/>
              <a:t>Clinical decision support (CDS)</a:t>
            </a:r>
          </a:p>
          <a:p>
            <a:pPr lvl="1"/>
            <a:r>
              <a:rPr lang="en-US" altLang="en-US" dirty="0" smtClean="0"/>
              <a:t>Diagnosis </a:t>
            </a:r>
          </a:p>
          <a:p>
            <a:pPr lvl="1"/>
            <a:r>
              <a:rPr lang="en-US" altLang="en-US" dirty="0" smtClean="0"/>
              <a:t>Treatment</a:t>
            </a:r>
          </a:p>
          <a:p>
            <a:pPr lvl="1"/>
            <a:r>
              <a:rPr lang="en-US" altLang="en-US" dirty="0" smtClean="0"/>
              <a:t>Prescribing medications</a:t>
            </a:r>
          </a:p>
          <a:p>
            <a:r>
              <a:rPr lang="en-US" altLang="en-US" dirty="0" smtClean="0"/>
              <a:t>IBM Watson is a good example</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Information Systems </a:t>
            </a:r>
            <a:br>
              <a:rPr lang="en-US" altLang="en-US" dirty="0" smtClean="0"/>
            </a:br>
            <a:r>
              <a:rPr lang="en-US" altLang="en-US" dirty="0" smtClean="0"/>
              <a:t>in Health Care</a:t>
            </a:r>
          </a:p>
        </p:txBody>
      </p:sp>
      <p:sp>
        <p:nvSpPr>
          <p:cNvPr id="19459" name="Content Placeholder 2"/>
          <p:cNvSpPr>
            <a:spLocks noGrp="1"/>
          </p:cNvSpPr>
          <p:nvPr>
            <p:ph sz="quarter" idx="14"/>
          </p:nvPr>
        </p:nvSpPr>
        <p:spPr/>
        <p:txBody>
          <a:bodyPr/>
          <a:lstStyle/>
          <a:p>
            <a:r>
              <a:rPr lang="en-US" altLang="en-US" dirty="0" smtClean="0"/>
              <a:t>Many different types</a:t>
            </a:r>
          </a:p>
          <a:p>
            <a:r>
              <a:rPr lang="en-US" altLang="en-US" dirty="0" smtClean="0"/>
              <a:t>Support business and practice of health care</a:t>
            </a:r>
          </a:p>
          <a:p>
            <a:r>
              <a:rPr lang="en-US" altLang="en-US" dirty="0" smtClean="0"/>
              <a:t>Must be connected</a:t>
            </a:r>
          </a:p>
          <a:p>
            <a:pPr lvl="1"/>
            <a:r>
              <a:rPr lang="en-US" altLang="en-US" dirty="0" smtClean="0"/>
              <a:t>Internally</a:t>
            </a:r>
          </a:p>
          <a:p>
            <a:pPr lvl="1"/>
            <a:r>
              <a:rPr lang="en-US" altLang="en-US" dirty="0" smtClean="0"/>
              <a:t>Externally</a:t>
            </a:r>
          </a:p>
          <a:p>
            <a:r>
              <a:rPr lang="en-US" altLang="en-US" dirty="0" smtClean="0"/>
              <a:t>Must be secure and private</a:t>
            </a:r>
          </a:p>
          <a:p>
            <a:endParaRPr lang="en-US" altLang="en-US" dirty="0" smtClean="0"/>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Goals of Health Care Systems</a:t>
            </a:r>
          </a:p>
        </p:txBody>
      </p:sp>
      <p:sp>
        <p:nvSpPr>
          <p:cNvPr id="20483" name="Content Placeholder 2"/>
          <p:cNvSpPr>
            <a:spLocks noGrp="1"/>
          </p:cNvSpPr>
          <p:nvPr>
            <p:ph sz="quarter" idx="14"/>
          </p:nvPr>
        </p:nvSpPr>
        <p:spPr/>
        <p:txBody>
          <a:bodyPr/>
          <a:lstStyle/>
          <a:p>
            <a:r>
              <a:rPr lang="en-US" altLang="en-US" dirty="0" smtClean="0"/>
              <a:t>Support business operations</a:t>
            </a:r>
          </a:p>
          <a:p>
            <a:r>
              <a:rPr lang="en-US" altLang="en-US" dirty="0" smtClean="0"/>
              <a:t>Support health care operations</a:t>
            </a:r>
          </a:p>
          <a:p>
            <a:r>
              <a:rPr lang="en-US" altLang="en-US" dirty="0" smtClean="0"/>
              <a:t>Provide documentation</a:t>
            </a:r>
          </a:p>
          <a:p>
            <a:r>
              <a:rPr lang="en-US" altLang="en-US" dirty="0" smtClean="0"/>
              <a:t>Provide communication</a:t>
            </a:r>
          </a:p>
          <a:p>
            <a:r>
              <a:rPr lang="en-US" altLang="en-US" dirty="0" smtClean="0"/>
              <a:t>Improve patient care and safety</a:t>
            </a:r>
          </a:p>
          <a:p>
            <a:r>
              <a:rPr lang="en-US" altLang="en-US" dirty="0" smtClean="0"/>
              <a:t>Provide security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Information Systems in Hospitals</a:t>
            </a:r>
          </a:p>
        </p:txBody>
      </p:sp>
      <p:sp>
        <p:nvSpPr>
          <p:cNvPr id="6" name="Content Placeholder 5"/>
          <p:cNvSpPr>
            <a:spLocks noGrp="1"/>
          </p:cNvSpPr>
          <p:nvPr>
            <p:ph sz="quarter" idx="34"/>
          </p:nvPr>
        </p:nvSpPr>
        <p:spPr/>
        <p:txBody>
          <a:bodyPr/>
          <a:lstStyle/>
          <a:p>
            <a:r>
              <a:rPr lang="en-US" altLang="en-US" sz="2600" dirty="0"/>
              <a:t>Business Information Systems</a:t>
            </a:r>
          </a:p>
          <a:p>
            <a:r>
              <a:rPr lang="en-US" altLang="en-US" sz="2600" dirty="0"/>
              <a:t>Registration system</a:t>
            </a:r>
          </a:p>
          <a:p>
            <a:r>
              <a:rPr lang="en-US" altLang="en-US" sz="2600" dirty="0"/>
              <a:t>Scheduling </a:t>
            </a:r>
            <a:r>
              <a:rPr lang="en-US" altLang="en-US" sz="2600" dirty="0" smtClean="0"/>
              <a:t>systems</a:t>
            </a:r>
          </a:p>
          <a:p>
            <a:r>
              <a:rPr lang="en-US" altLang="en-US" sz="2600" dirty="0"/>
              <a:t>Master Patient Index (MPI</a:t>
            </a:r>
            <a:r>
              <a:rPr lang="en-US" altLang="en-US" sz="2600" dirty="0" smtClean="0"/>
              <a:t>)</a:t>
            </a:r>
            <a:endParaRPr lang="en-US" altLang="en-US" sz="2600" dirty="0"/>
          </a:p>
        </p:txBody>
      </p:sp>
      <p:sp>
        <p:nvSpPr>
          <p:cNvPr id="21507" name="Content Placeholder 2"/>
          <p:cNvSpPr>
            <a:spLocks noGrp="1"/>
          </p:cNvSpPr>
          <p:nvPr>
            <p:ph sz="quarter" idx="14"/>
          </p:nvPr>
        </p:nvSpPr>
        <p:spPr>
          <a:xfrm>
            <a:off x="2989092" y="1537493"/>
            <a:ext cx="2680188" cy="4572000"/>
          </a:xfrm>
        </p:spPr>
        <p:txBody>
          <a:bodyPr/>
          <a:lstStyle/>
          <a:p>
            <a:r>
              <a:rPr lang="en-US" altLang="en-US" sz="2600" dirty="0" smtClean="0"/>
              <a:t>Laboratory </a:t>
            </a:r>
            <a:r>
              <a:rPr lang="en-US" altLang="en-US" sz="2600" dirty="0"/>
              <a:t>Information Systems (LIS</a:t>
            </a:r>
            <a:r>
              <a:rPr lang="en-US" altLang="en-US" sz="2600" dirty="0" smtClean="0"/>
              <a:t>)</a:t>
            </a:r>
          </a:p>
          <a:p>
            <a:r>
              <a:rPr lang="en-US" altLang="en-US" sz="2600" dirty="0"/>
              <a:t>Imaging Information Systems</a:t>
            </a:r>
          </a:p>
          <a:p>
            <a:r>
              <a:rPr lang="en-US" altLang="en-US" sz="2600" dirty="0"/>
              <a:t>Pharmacy information systems (PIS</a:t>
            </a:r>
            <a:r>
              <a:rPr lang="en-US" altLang="en-US" sz="2600" dirty="0" smtClean="0"/>
              <a:t>)</a:t>
            </a:r>
            <a:endParaRPr lang="en-US" altLang="en-US" sz="2600" dirty="0"/>
          </a:p>
        </p:txBody>
      </p:sp>
      <p:sp>
        <p:nvSpPr>
          <p:cNvPr id="3" name="Content Placeholder 2"/>
          <p:cNvSpPr>
            <a:spLocks noGrp="1"/>
          </p:cNvSpPr>
          <p:nvPr>
            <p:ph sz="quarter" idx="18"/>
          </p:nvPr>
        </p:nvSpPr>
        <p:spPr>
          <a:xfrm>
            <a:off x="5548134" y="1562258"/>
            <a:ext cx="2965945" cy="4572000"/>
          </a:xfrm>
        </p:spPr>
        <p:txBody>
          <a:bodyPr/>
          <a:lstStyle/>
          <a:p>
            <a:r>
              <a:rPr lang="en-US" altLang="en-US" sz="2600" dirty="0" smtClean="0"/>
              <a:t>Biomedical </a:t>
            </a:r>
            <a:r>
              <a:rPr lang="en-US" altLang="en-US" sz="2600" dirty="0"/>
              <a:t>equipment information systems</a:t>
            </a:r>
          </a:p>
          <a:p>
            <a:r>
              <a:rPr lang="en-US" altLang="en-US" sz="2600" dirty="0"/>
              <a:t>Clinical decision support systems (CDS)</a:t>
            </a:r>
          </a:p>
          <a:p>
            <a:r>
              <a:rPr lang="en-US" altLang="en-US" sz="2600" dirty="0"/>
              <a:t>Electronic health records (EHR</a:t>
            </a:r>
            <a:r>
              <a:rPr lang="en-US" altLang="en-US" sz="2600" dirty="0" smtClean="0"/>
              <a:t>)</a:t>
            </a:r>
            <a:endParaRPr lang="en-US" altLang="en-US" sz="26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58.5"/>
  <p:tag name="MARGIN_3" val="90"/>
  <p:tag name="MARGIN_4" val="126"/>
  <p:tag name="MARGIN_5" val="162"/>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3_V3.mp3"/>
  <p:tag name="AUDIO_ID" val="294"/>
  <p:tag name="ELAPSEDTIME" val="60.866"/>
  <p:tag name="ARTICULATE_SLIDE_GUID" val="67daf6df-f8d9-4f33-b05b-19955dbec23b"/>
  <p:tag name="ARTICULATE_SLIDE_NAV" val="3"/>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4_V3.mp3"/>
  <p:tag name="AUDIO_ID" val="275"/>
  <p:tag name="ELAPSEDTIME" val="65.254"/>
  <p:tag name="ARTICULATE_SLIDE_GUID" val="fe4eee25-1c99-4811-96d4-dd65871d5e03"/>
  <p:tag name="ARTICULATE_SLIDE_NAV" val="4"/>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5_V3.mp3"/>
  <p:tag name="AUDIO_ID" val="303"/>
  <p:tag name="ELAPSEDTIME" val="40.882"/>
  <p:tag name="ARTICULATE_SLIDE_GUID" val="7d0200b7-727a-4847-ad21-58c244a540d2"/>
  <p:tag name="ARTICULATE_SLIDE_NAV" val="5"/>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6_V3.mp3"/>
  <p:tag name="AUDIO_ID" val="301"/>
  <p:tag name="ELAPSEDTIME" val="47.099"/>
  <p:tag name="ARTICULATE_SLIDE_GUID" val="43856424-cdf1-4de2-9269-31ed92f4410b"/>
  <p:tag name="ARTICULATE_SLIDE_NAV" val="6"/>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7_V3.mp3"/>
  <p:tag name="AUDIO_ID" val="306"/>
  <p:tag name="ELAPSEDTIME" val="88.399"/>
  <p:tag name="ARTICULATE_SLIDE_GUID" val="ecbac793-7dba-4248-a862-2f76037e8364"/>
  <p:tag name="ARTICULATE_SLIDE_NAV" val="7"/>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8_V3.mp3"/>
  <p:tag name="AUDIO_ID" val="272"/>
  <p:tag name="ELAPSEDTIME" val="240.797"/>
  <p:tag name="ARTICULATE_SLIDE_GUID" val="e491458e-d4cd-47c0-a311-0ee4523c3d1c"/>
  <p:tag name="ARTICULATE_SLIDE_NAV" val="8"/>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9_V3.mp3"/>
  <p:tag name="AUDIO_ID" val="307"/>
  <p:tag name="ELAPSEDTIME" val="98.769"/>
  <p:tag name="ARTICULATE_SLIDE_GUID" val="c4e60037-0564-489c-ae8a-5c4fbc1ddb3a"/>
  <p:tag name="ARTICULATE_SLIDE_NAV" val="9"/>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0_V3.mp3"/>
  <p:tag name="AUDIO_ID" val="308"/>
  <p:tag name="ELAPSEDTIME" val="103.027"/>
  <p:tag name="ARTICULATE_SLIDE_GUID" val="01e7febf-f28b-41b8-8b58-68dcf7f9a5ba"/>
  <p:tag name="ARTICULATE_SLIDE_NAV" val="10"/>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1_V3.mp3"/>
  <p:tag name="AUDIO_ID" val="311"/>
  <p:tag name="ELAPSEDTIME" val="66.952"/>
  <p:tag name="ARTICULATE_SLIDE_GUID" val="7a05b810-6039-498a-9faf-3dd0c4e294e4"/>
  <p:tag name="ARTICULATE_SLIDE_NAV" val="11"/>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2_V3.mp3"/>
  <p:tag name="AUDIO_ID" val="309"/>
  <p:tag name="ELAPSEDTIME" val="67.501"/>
  <p:tag name="ARTICULATE_SLIDE_GUID" val="abb831d1-0be2-4557-89f0-b71d750c93f2"/>
  <p:tag name="ARTICULATE_SLIDE_NAV" val="12"/>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3_V3.mp3"/>
  <p:tag name="AUDIO_ID" val="310"/>
  <p:tag name="ELAPSEDTIME" val="93.545"/>
  <p:tag name="ARTICULATE_SLIDE_GUID" val="65bdc1c5-33d5-4a96-9580-d743381dad9e"/>
  <p:tag name="ARTICULATE_SLIDE_NAV" val="13"/>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4_V3.mp3"/>
  <p:tag name="AUDIO_ID" val="300"/>
  <p:tag name="ELAPSEDTIME" val="50.182"/>
  <p:tag name="ARTICULATE_SLIDE_GUID" val="d46c0bc3-9802-4d31-bce0-6c8dabe0e059"/>
  <p:tag name="ARTICULATE_SLIDE_NAV" val="14"/>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5_V3.mp3"/>
  <p:tag name="AUDIO_ID" val="312"/>
  <p:tag name="ELAPSEDTIME" val="81.346"/>
  <p:tag name="ARTICULATE_SLIDE_GUID" val="232bfcaa-60f7-4642-94c0-9e9a20f4c494"/>
  <p:tag name="ARTICULATE_SLIDE_NAV" val="15"/>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6_V3.mp3"/>
  <p:tag name="AUDIO_ID" val="264"/>
  <p:tag name="ELAPSEDTIME" val="27.873"/>
  <p:tag name="ARTICULATE_SLIDE_GUID" val="5654ffd9-2a7f-4153-a7bb-e3c8c7311165"/>
  <p:tag name="ARTICULATE_SLIDE_NAV" val="16"/>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mp4_unit9d\comp4_unit9d_S-17_V3.mp3"/>
  <p:tag name="AUDIO_ID" val="270"/>
  <p:tag name="ELAPSEDTIME" val="37.956"/>
  <p:tag name="ARTICULATE_SLIDE_GUID" val="c2897bcd-90b3-4686-8cfa-64c07f2044cf"/>
  <p:tag name="ARTICULATE_SLIDE_NAV" val="17"/>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30_sec_silence.mp3"/>
  <p:tag name="AUDIO_ID" val="276"/>
  <p:tag name="ELAPSEDTIME" val="7.515"/>
  <p:tag name="ARTICULATE_SLIDE_GUID" val="c63f0813-a8ee-4b55-90f3-cd109f73b856"/>
  <p:tag name="ARTICULATE_SLIDE_NAV" val="18"/>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30_sec_silence.mp3"/>
  <p:tag name="AUDIO_ID" val="276"/>
  <p:tag name="ELAPSEDTIME" val="7.515"/>
  <p:tag name="ARTICULATE_SLIDE_GUID" val="c63f0813-a8ee-4b55-90f3-cd109f73b856"/>
  <p:tag name="ARTICULATE_SLIDE_NAV" val="18"/>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30_sec_silence.mp3"/>
  <p:tag name="AUDIO_ID" val="276"/>
  <p:tag name="ELAPSEDTIME" val="7.515"/>
  <p:tag name="ARTICULATE_SLIDE_GUID" val="c63f0813-a8ee-4b55-90f3-cd109f73b856"/>
  <p:tag name="ARTICULATE_SLIDE_NAV" val="18"/>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py of 30_sec_silence.mp3"/>
  <p:tag name="AUDIO_ID" val="291"/>
  <p:tag name="ELAPSEDTIME" val="7.515"/>
  <p:tag name="ARTICULATE_SLIDE_GUID" val="0e821d85-941c-47fb-af04-8fe8304d6fc4"/>
  <p:tag name="ARTICULATE_SLIDE_NAV" val="19"/>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30_sec_silence.mp3"/>
  <p:tag name="AUDIO_ID" val="313"/>
  <p:tag name="ELAPSEDTIME" val="7.515"/>
  <p:tag name="ARTICULATE_SLIDE_GUID" val="f19d760f-dd6b-4f0e-aa40-c18db37b5357"/>
  <p:tag name="ARTICULATE_SLIDE_NAV" val="20"/>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py of 30_sec_silence.mp3"/>
  <p:tag name="AUDIO_ID" val="314"/>
  <p:tag name="ELAPSEDTIME" val="7.515"/>
  <p:tag name="ARTICULATE_SLIDE_GUID" val="ed8328a8-0174-40f3-b767-279a437597b2"/>
  <p:tag name="ARTICULATE_SLIDE_NAV" val="21"/>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9\FINALIZED\comp4_unit9_REVISED\comp4_unit9\Copy of 30_sec_silence.mp3"/>
  <p:tag name="AUDIO_ID" val="315"/>
  <p:tag name="ELAPSEDTIME" val="7.515"/>
  <p:tag name="ARTICULATE_SLIDE_GUID" val="645ee429-6186-4d31-a290-70ffb09d6f3d"/>
  <p:tag name="ARTICULATE_SLIDE_NAV" val="22"/>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4e95cd81-b58d-4bf4-9c61-e38d609f7611"/>
  <p:tag name="AUDIO_IMPORT" val="C:\Documents and Settings\skidmorn\My Documents\Dropbox\NTDC\OHSU CDC\Comp4\Unit9\FINALIZED\comp4_unit9_REVISED\comp4_unit9\comp4_unit9d\comp4_unit9d_S-2_V3.mp3"/>
  <p:tag name="AUDIO_ID" val="277"/>
  <p:tag name="ELAPSEDTIME" val="38.035"/>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58.5"/>
  <p:tag name="MARGIN_3" val="90"/>
  <p:tag name="MARGIN_4" val="126"/>
  <p:tag name="MARGIN_5" val="162"/>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4e95cd81-b58d-4bf4-9c61-e38d609f7611"/>
  <p:tag name="AUDIO_IMPORT" val="C:\Documents and Settings\skidmorn\My Documents\Dropbox\NTDC\OHSU CDC\Comp4\Unit9\FINALIZED\comp4_unit9_REVISED\comp4_unit9\comp4_unit9d\comp4_unit9d_S-2_V3.mp3"/>
  <p:tag name="AUDIO_ID" val="277"/>
  <p:tag name="ELAPSEDTIME" val="38.035"/>
  <p:tag name="ARTICULATE_SLIDE_NAV" val="2"/>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126E8A49-6BE5-4387-8BF3-09B641D22305}" vid="{149C2361-268F-4DB6-A443-26FC9A9A84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1035</TotalTime>
  <Words>4787</Words>
  <Application>Microsoft Office PowerPoint</Application>
  <PresentationFormat>On-screen Show (4:3)</PresentationFormat>
  <Paragraphs>265</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ONC-Template-FINAL DRAFT</vt:lpstr>
      <vt:lpstr>Introduction to Computer Science</vt:lpstr>
      <vt:lpstr>Information Systems Learning Objectives - 1</vt:lpstr>
      <vt:lpstr>Information Systems Learning Objectives - 2</vt:lpstr>
      <vt:lpstr>Specialized Information Systems</vt:lpstr>
      <vt:lpstr>Expert Systems</vt:lpstr>
      <vt:lpstr>Expert Systems in Health Care</vt:lpstr>
      <vt:lpstr>Information Systems  in Health Care</vt:lpstr>
      <vt:lpstr>Goals of Health Care Systems</vt:lpstr>
      <vt:lpstr>Information Systems in Hospitals</vt:lpstr>
      <vt:lpstr>Connectivity is Key</vt:lpstr>
      <vt:lpstr>Hospital System</vt:lpstr>
      <vt:lpstr>Imaging Information Systems</vt:lpstr>
      <vt:lpstr>Pharmacy Information System (PIS)</vt:lpstr>
      <vt:lpstr>Data Warehouse System</vt:lpstr>
      <vt:lpstr>Information Systems in Clinics</vt:lpstr>
      <vt:lpstr>Clinic Information Systems</vt:lpstr>
      <vt:lpstr>Information Systems Summary – Lecture c</vt:lpstr>
      <vt:lpstr>Information Systems Summary  </vt:lpstr>
      <vt:lpstr>Information Systems References – 1 – Lecture c</vt:lpstr>
      <vt:lpstr>Information Systems References – 2 – Lecture c</vt:lpstr>
      <vt:lpstr>Information Systems References – 3 – Lecture c</vt:lpstr>
      <vt:lpstr>Information Systems References – 4 – Lecture c</vt:lpstr>
      <vt:lpstr>Information Systems References – 5 – Lecture c </vt:lpstr>
      <vt:lpstr>Information Systems References – 6 – Lecture c</vt:lpstr>
      <vt:lpstr>Information Systems References – 7 – Lecture c</vt:lpstr>
      <vt:lpstr>Introduction to Computer Science  Information Systems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Information Systems, Lecture c</dc:subject>
  <dc:creator>U.S. Department of Health and Human Services, Office of the National Coordinator for Health Information Technology</dc:creator>
  <cp:keywords>Health IT, Health IT Curriculum, Health Care, Introduction to Computer Science, Information Systems</cp:keywords>
  <cp:lastModifiedBy>admin</cp:lastModifiedBy>
  <cp:revision>79</cp:revision>
  <dcterms:created xsi:type="dcterms:W3CDTF">2016-06-19T18:32:33Z</dcterms:created>
  <dcterms:modified xsi:type="dcterms:W3CDTF">2017-06-20T20:30:08Z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8500345C-0892-43AA-9101-2C752EBB5EA9</vt:lpwstr>
  </property>
  <property fmtid="{D5CDD505-2E9C-101B-9397-08002B2CF9AE}" pid="3" name="ArticulatePath">
    <vt:lpwstr>compX_unitY_Lecture_Slides_Template</vt:lpwstr>
  </property>
  <property fmtid="{D5CDD505-2E9C-101B-9397-08002B2CF9AE}" pid="4" name="Language">
    <vt:lpwstr>English</vt:lpwstr>
  </property>
</Properties>
</file>