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6" r:id="rId2"/>
    <p:sldId id="291" r:id="rId3"/>
    <p:sldId id="292" r:id="rId4"/>
    <p:sldId id="293" r:id="rId5"/>
    <p:sldId id="260" r:id="rId6"/>
    <p:sldId id="261" r:id="rId7"/>
    <p:sldId id="262" r:id="rId8"/>
    <p:sldId id="263" r:id="rId9"/>
    <p:sldId id="265" r:id="rId10"/>
    <p:sldId id="266" r:id="rId11"/>
    <p:sldId id="267" r:id="rId12"/>
    <p:sldId id="268" r:id="rId13"/>
    <p:sldId id="269" r:id="rId14"/>
    <p:sldId id="270" r:id="rId15"/>
    <p:sldId id="272" r:id="rId16"/>
    <p:sldId id="273" r:id="rId17"/>
    <p:sldId id="285" r:id="rId18"/>
    <p:sldId id="286" r:id="rId19"/>
    <p:sldId id="290" r:id="rId20"/>
    <p:sldId id="287" r:id="rId21"/>
  </p:sldIdLst>
  <p:sldSz cx="9144000" cy="6858000" type="screen4x3"/>
  <p:notesSz cx="6858000" cy="9144000"/>
  <p:custDataLst>
    <p:tags r:id="rId2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62" autoAdjust="0"/>
    <p:restoredTop sz="74038" autoAdjust="0"/>
  </p:normalViewPr>
  <p:slideViewPr>
    <p:cSldViewPr snapToGrid="0">
      <p:cViewPr>
        <p:scale>
          <a:sx n="66" d="100"/>
          <a:sy n="66" d="100"/>
        </p:scale>
        <p:origin x="-53" y="840"/>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365"/>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Welcome to the </a:t>
            </a:r>
            <a:r>
              <a:rPr lang="en-US" altLang="en-US" b="0" i="0" dirty="0" smtClean="0"/>
              <a:t>Introduction to Computer Science: Security and Privacy</a:t>
            </a:r>
            <a:r>
              <a:rPr lang="en-US" altLang="en-US" dirty="0" smtClean="0"/>
              <a:t>. This is Lecture c.</a:t>
            </a:r>
          </a:p>
          <a:p>
            <a:pPr eaLnBrk="1" hangingPunct="1">
              <a:spcBef>
                <a:spcPct val="0"/>
              </a:spcBef>
            </a:pPr>
            <a:endParaRPr lang="en-US" altLang="en-US" dirty="0" smtClean="0"/>
          </a:p>
          <a:p>
            <a:pPr eaLnBrk="1" hangingPunct="1">
              <a:spcBef>
                <a:spcPct val="0"/>
              </a:spcBef>
            </a:pPr>
            <a:r>
              <a:rPr lang="en-US" altLang="en-US" dirty="0" smtClean="0"/>
              <a:t>The component, </a:t>
            </a:r>
            <a:r>
              <a:rPr lang="en-US" altLang="en-US" b="0" i="0" dirty="0" smtClean="0"/>
              <a:t>Introduction to Computer Science</a:t>
            </a:r>
            <a:r>
              <a:rPr lang="en-US" altLang="en-US" dirty="0" smtClean="0"/>
              <a:t>, provides a basic overview of computer architecture; data organization, representation and structure; the structure of programming languages; and networking and data communication. It also includes the basic terminology of computing.</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1977922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On the upper right side</a:t>
            </a:r>
            <a:r>
              <a:rPr lang="en-US" altLang="en-US" baseline="0" dirty="0" smtClean="0"/>
              <a:t> of the </a:t>
            </a:r>
            <a:r>
              <a:rPr lang="en-US" altLang="en-US" dirty="0" smtClean="0"/>
              <a:t>slide is a screenshot of a Microsoft Excel 2010 document where a user has clicked the </a:t>
            </a:r>
            <a:r>
              <a:rPr lang="en-US" altLang="en-US" i="1" dirty="0" smtClean="0"/>
              <a:t>File</a:t>
            </a:r>
            <a:r>
              <a:rPr lang="en-US" altLang="en-US" dirty="0" smtClean="0"/>
              <a:t> menu, clicked </a:t>
            </a:r>
            <a:r>
              <a:rPr lang="en-US" altLang="en-US" i="1" dirty="0" smtClean="0"/>
              <a:t>Info</a:t>
            </a:r>
            <a:r>
              <a:rPr lang="en-US" altLang="en-US" dirty="0" smtClean="0"/>
              <a:t>, and then clicked </a:t>
            </a:r>
            <a:r>
              <a:rPr lang="en-US" altLang="en-US" i="1" dirty="0" smtClean="0"/>
              <a:t>Protect workbook</a:t>
            </a:r>
            <a:r>
              <a:rPr lang="en-US" altLang="en-US" dirty="0" smtClean="0"/>
              <a:t>. </a:t>
            </a:r>
          </a:p>
          <a:p>
            <a:endParaRPr lang="en-US" altLang="en-US" dirty="0" smtClean="0"/>
          </a:p>
          <a:p>
            <a:r>
              <a:rPr lang="en-US" altLang="en-US" dirty="0" smtClean="0"/>
              <a:t>Notice that one of the options in the list is to </a:t>
            </a:r>
            <a:r>
              <a:rPr lang="en-US" altLang="en-US" i="1" dirty="0" smtClean="0"/>
              <a:t>Encrypt with password</a:t>
            </a:r>
            <a:r>
              <a:rPr lang="en-US" altLang="en-US" dirty="0" smtClean="0"/>
              <a:t>. Encrypting a document essentially scrambles the document’s contents. When a file is encrypted, the only way its contents can be read is to enter the required password, which decrypts the file. Any Microsoft Office file can be encrypted, or password-protected, in this way.</a:t>
            </a:r>
          </a:p>
          <a:p>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Suppose you create, encrypt, and close a Microsoft Word document. When you want to open the document, double-clicking on it opens a Password dialog box, </a:t>
            </a:r>
            <a:r>
              <a:rPr lang="en-US" sz="1000" kern="1200" dirty="0" smtClean="0">
                <a:solidFill>
                  <a:schemeClr val="tx1"/>
                </a:solidFill>
                <a:effectLst/>
                <a:latin typeface="Arial" pitchFamily="34" charset="0"/>
                <a:ea typeface="+mn-ea"/>
                <a:cs typeface="Arial" pitchFamily="34" charset="0"/>
              </a:rPr>
              <a:t>shown at the bottom right of the slide</a:t>
            </a:r>
            <a:r>
              <a:rPr lang="en-US" altLang="en-US" dirty="0" smtClean="0"/>
              <a:t>. The presence of the Password</a:t>
            </a:r>
            <a:r>
              <a:rPr lang="en-US" altLang="en-US" baseline="0" dirty="0" smtClean="0"/>
              <a:t> dialog box</a:t>
            </a:r>
            <a:r>
              <a:rPr lang="en-US" altLang="en-US" dirty="0" smtClean="0"/>
              <a:t> indicates that the document is protected, or encrypted, and that a password is required to open it. If you type in the correct password, the document will open. If you forget the password, you will be unable to open the document.</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C3D7AA-8B03-4F8F-A9B9-9A68828D14C6}" type="slidenum">
              <a:rPr lang="en-US" altLang="en-US"/>
              <a:pPr eaLnBrk="1" hangingPunct="1"/>
              <a:t>10</a:t>
            </a:fld>
            <a:endParaRPr lang="en-US" altLang="en-US" dirty="0"/>
          </a:p>
        </p:txBody>
      </p:sp>
    </p:spTree>
    <p:extLst>
      <p:ext uri="{BB962C8B-B14F-4D97-AF65-F5344CB8AC3E}">
        <p14:creationId xmlns:p14="http://schemas.microsoft.com/office/powerpoint/2010/main" val="1655592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contents of any</a:t>
            </a:r>
            <a:r>
              <a:rPr lang="en-US" altLang="en-US" baseline="0" dirty="0" smtClean="0"/>
              <a:t> </a:t>
            </a:r>
            <a:r>
              <a:rPr lang="en-US" altLang="en-US" dirty="0" smtClean="0"/>
              <a:t>folder on a Windows-based PC can be encrypted.</a:t>
            </a:r>
          </a:p>
          <a:p>
            <a:endParaRPr lang="en-US" altLang="en-US" dirty="0" smtClean="0"/>
          </a:p>
          <a:p>
            <a:r>
              <a:rPr lang="en-US" altLang="en-US" dirty="0" smtClean="0"/>
              <a:t>To encrypt an existing folder, go</a:t>
            </a:r>
            <a:r>
              <a:rPr lang="en-US" altLang="en-US" baseline="0" dirty="0" smtClean="0"/>
              <a:t> to Windows File Explorer and locate the folder to be encrypted. </a:t>
            </a:r>
          </a:p>
          <a:p>
            <a:r>
              <a:rPr lang="en-US" altLang="en-US" baseline="0" dirty="0" smtClean="0"/>
              <a:t>R</a:t>
            </a:r>
            <a:r>
              <a:rPr lang="en-US" altLang="en-US" dirty="0" smtClean="0"/>
              <a:t>ight-click on it.</a:t>
            </a:r>
          </a:p>
          <a:p>
            <a:r>
              <a:rPr lang="en-US" altLang="en-US" dirty="0" smtClean="0"/>
              <a:t>Select </a:t>
            </a:r>
            <a:r>
              <a:rPr lang="en-US" altLang="en-US" i="1" dirty="0" smtClean="0"/>
              <a:t>Properties</a:t>
            </a:r>
            <a:r>
              <a:rPr lang="en-US" altLang="en-US" dirty="0" smtClean="0"/>
              <a:t> from the context menu. The Properties dialog box opens, as shown on the upper</a:t>
            </a:r>
            <a:r>
              <a:rPr lang="en-US" altLang="en-US" baseline="0" dirty="0" smtClean="0"/>
              <a:t> right</a:t>
            </a:r>
            <a:r>
              <a:rPr lang="en-US" altLang="en-US" dirty="0" smtClean="0"/>
              <a:t> side of the slide. </a:t>
            </a:r>
          </a:p>
          <a:p>
            <a:r>
              <a:rPr lang="en-US" altLang="en-US" dirty="0" smtClean="0"/>
              <a:t>Next, click </a:t>
            </a:r>
            <a:r>
              <a:rPr lang="en-US" altLang="en-US" i="1" dirty="0" smtClean="0"/>
              <a:t>Advanced</a:t>
            </a:r>
            <a:r>
              <a:rPr lang="en-US" altLang="en-US" dirty="0" smtClean="0"/>
              <a:t>. </a:t>
            </a:r>
          </a:p>
          <a:p>
            <a:r>
              <a:rPr lang="en-US" altLang="en-US" dirty="0" smtClean="0"/>
              <a:t>Click, </a:t>
            </a:r>
            <a:r>
              <a:rPr lang="en-US" altLang="en-US" i="1" dirty="0" smtClean="0"/>
              <a:t>Encrypt contents to secure data</a:t>
            </a:r>
            <a:r>
              <a:rPr lang="en-US" altLang="en-US" dirty="0" smtClean="0"/>
              <a:t>, to encrypt all of the documents in the folder. </a:t>
            </a:r>
          </a:p>
          <a:p>
            <a:r>
              <a:rPr lang="en-US" altLang="en-US" dirty="0" smtClean="0"/>
              <a:t>Next, click </a:t>
            </a:r>
            <a:r>
              <a:rPr lang="en-US" altLang="en-US" i="1" dirty="0" smtClean="0"/>
              <a:t>OK</a:t>
            </a:r>
            <a:r>
              <a:rPr lang="en-US" altLang="en-US" dirty="0" smtClean="0"/>
              <a:t> to apply the setting to the folder and all of its contents. </a:t>
            </a:r>
          </a:p>
          <a:p>
            <a:endParaRPr lang="en-US" altLang="en-US" dirty="0" smtClean="0"/>
          </a:p>
          <a:p>
            <a:r>
              <a:rPr lang="en-US" altLang="en-US" dirty="0" smtClean="0"/>
              <a:t>Subsequently, all files placed in this folder will be encrypted. This means that files in this folder can be viewed only when the user is logged into the computer with the username and password used to encrypt the folder. All other user accounts will receive an “access is denied” message when they try to open any file in the encrypted folder.</a:t>
            </a:r>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25F04BD-0A9E-401B-8831-A66957AF0CE2}" type="slidenum">
              <a:rPr lang="en-US" altLang="en-US"/>
              <a:pPr eaLnBrk="1" hangingPunct="1"/>
              <a:t>11</a:t>
            </a:fld>
            <a:endParaRPr lang="en-US" altLang="en-US" dirty="0"/>
          </a:p>
        </p:txBody>
      </p:sp>
    </p:spTree>
    <p:extLst>
      <p:ext uri="{BB962C8B-B14F-4D97-AF65-F5344CB8AC3E}">
        <p14:creationId xmlns:p14="http://schemas.microsoft.com/office/powerpoint/2010/main" val="11515820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Requiring all devices to have antivirus software installed is yet another way to mitigate security threats. </a:t>
            </a:r>
            <a:r>
              <a:rPr lang="en-US" altLang="en-US" dirty="0" smtClean="0">
                <a:cs typeface="Arial" panose="020B0604020202020204" pitchFamily="34" charset="0"/>
              </a:rPr>
              <a:t>Antivirus, or </a:t>
            </a:r>
            <a:r>
              <a:rPr lang="en-US" altLang="en-US" dirty="0" smtClean="0"/>
              <a:t>AV, </a:t>
            </a:r>
            <a:r>
              <a:rPr lang="en-US" altLang="en-US" dirty="0" smtClean="0">
                <a:cs typeface="Arial" panose="020B0604020202020204" pitchFamily="34" charset="0"/>
              </a:rPr>
              <a:t>software</a:t>
            </a:r>
            <a:r>
              <a:rPr lang="en-US" altLang="en-US" dirty="0" smtClean="0"/>
              <a:t> prevents, detects, and removes viruses. </a:t>
            </a:r>
          </a:p>
          <a:p>
            <a:endParaRPr lang="en-US" altLang="en-US" dirty="0" smtClean="0"/>
          </a:p>
          <a:p>
            <a:r>
              <a:rPr lang="en-US" sz="1000" b="0" i="0" kern="1200" dirty="0" smtClean="0">
                <a:solidFill>
                  <a:schemeClr val="tx1"/>
                </a:solidFill>
                <a:effectLst/>
                <a:latin typeface="Arial" pitchFamily="34" charset="0"/>
                <a:ea typeface="+mn-ea"/>
                <a:cs typeface="Arial" pitchFamily="34" charset="0"/>
              </a:rPr>
              <a:t>Several methods of detection are</a:t>
            </a:r>
            <a:r>
              <a:rPr lang="en-US" sz="1000" b="0" i="0" kern="1200" baseline="0" dirty="0" smtClean="0">
                <a:solidFill>
                  <a:schemeClr val="tx1"/>
                </a:solidFill>
                <a:effectLst/>
                <a:latin typeface="Arial" pitchFamily="34" charset="0"/>
                <a:ea typeface="+mn-ea"/>
                <a:cs typeface="Arial" pitchFamily="34" charset="0"/>
              </a:rPr>
              <a:t> used</a:t>
            </a:r>
            <a:r>
              <a:rPr lang="en-US" sz="1000" b="0" i="0" kern="1200" dirty="0" smtClean="0">
                <a:solidFill>
                  <a:schemeClr val="tx1"/>
                </a:solidFill>
                <a:effectLst/>
                <a:latin typeface="Arial" pitchFamily="34" charset="0"/>
                <a:ea typeface="+mn-ea"/>
                <a:cs typeface="Arial" pitchFamily="34" charset="0"/>
              </a:rPr>
              <a:t> to identify viruses. The most common</a:t>
            </a:r>
            <a:r>
              <a:rPr lang="en-US" sz="1000" b="0" i="0" kern="1200" baseline="0" dirty="0" smtClean="0">
                <a:solidFill>
                  <a:schemeClr val="tx1"/>
                </a:solidFill>
                <a:effectLst/>
                <a:latin typeface="Arial" pitchFamily="34" charset="0"/>
                <a:ea typeface="+mn-ea"/>
                <a:cs typeface="Arial" pitchFamily="34" charset="0"/>
              </a:rPr>
              <a:t> method, signature-based detection, </a:t>
            </a:r>
            <a:r>
              <a:rPr lang="en-US" sz="1000" b="0" i="0" kern="1200" dirty="0" smtClean="0">
                <a:solidFill>
                  <a:schemeClr val="tx1"/>
                </a:solidFill>
                <a:effectLst/>
                <a:latin typeface="Arial" pitchFamily="34" charset="0"/>
                <a:ea typeface="+mn-ea"/>
                <a:cs typeface="Arial" pitchFamily="34" charset="0"/>
              </a:rPr>
              <a:t>identifies</a:t>
            </a:r>
            <a:r>
              <a:rPr lang="en-US" sz="1000" b="0" i="0" kern="1200" baseline="0" dirty="0" smtClean="0">
                <a:solidFill>
                  <a:schemeClr val="tx1"/>
                </a:solidFill>
                <a:effectLst/>
                <a:latin typeface="Arial" pitchFamily="34" charset="0"/>
                <a:ea typeface="+mn-ea"/>
                <a:cs typeface="Arial" pitchFamily="34" charset="0"/>
              </a:rPr>
              <a:t> </a:t>
            </a:r>
            <a:r>
              <a:rPr lang="en-US" sz="1000" b="0" i="0" kern="1200" dirty="0" smtClean="0">
                <a:solidFill>
                  <a:schemeClr val="tx1"/>
                </a:solidFill>
                <a:effectLst/>
                <a:latin typeface="Arial" pitchFamily="34" charset="0"/>
                <a:ea typeface="+mn-ea"/>
                <a:cs typeface="Arial" pitchFamily="34" charset="0"/>
              </a:rPr>
              <a:t>viruses </a:t>
            </a:r>
            <a:r>
              <a:rPr lang="en-US" sz="1000" b="0" i="0" kern="1200" baseline="0" dirty="0" smtClean="0">
                <a:solidFill>
                  <a:schemeClr val="tx1"/>
                </a:solidFill>
                <a:effectLst/>
                <a:latin typeface="Arial" pitchFamily="34" charset="0"/>
                <a:ea typeface="+mn-ea"/>
                <a:cs typeface="Arial" pitchFamily="34" charset="0"/>
              </a:rPr>
              <a:t>by </a:t>
            </a:r>
            <a:r>
              <a:rPr lang="en-US" sz="1000" b="0" i="0" kern="1200" dirty="0" smtClean="0">
                <a:solidFill>
                  <a:schemeClr val="tx1"/>
                </a:solidFill>
                <a:effectLst/>
                <a:latin typeface="Arial" pitchFamily="34" charset="0"/>
                <a:ea typeface="+mn-ea"/>
                <a:cs typeface="Arial" pitchFamily="34" charset="0"/>
              </a:rPr>
              <a:t>comparing the contents of a file to the database of known virus signatures. </a:t>
            </a:r>
            <a:endParaRPr lang="en-US" altLang="en-US" dirty="0" smtClean="0"/>
          </a:p>
          <a:p>
            <a:r>
              <a:rPr lang="en-US" altLang="en-US" dirty="0" smtClean="0"/>
              <a:t>Therefore, AV software requires up-to-date virus pattern definitions.</a:t>
            </a:r>
            <a:r>
              <a:rPr lang="en-US" altLang="en-US" baseline="0" dirty="0" smtClean="0"/>
              <a:t> A</a:t>
            </a:r>
            <a:r>
              <a:rPr lang="en-US" altLang="en-US" dirty="0" smtClean="0"/>
              <a:t>s new viruses and new attacks become known, the AV software vendor updates the ability of AV software to catch and then quarantine malicious actions. </a:t>
            </a:r>
          </a:p>
          <a:p>
            <a:endParaRPr lang="en-US" altLang="en-US" dirty="0" smtClean="0"/>
          </a:p>
          <a:p>
            <a:r>
              <a:rPr lang="en-US" altLang="en-US" dirty="0" smtClean="0"/>
              <a:t>AV software searches computer files for “virus signatures.” AV software is able to read a computer’s files and determine if a file is infected with</a:t>
            </a:r>
            <a:r>
              <a:rPr lang="en-US" altLang="en-US" baseline="0" dirty="0" smtClean="0"/>
              <a:t> a virus</a:t>
            </a:r>
            <a:r>
              <a:rPr lang="en-US" altLang="en-US" dirty="0" smtClean="0"/>
              <a:t>. If the AV software finds what it sees as a virus, then the AV software quarantines the file. </a:t>
            </a:r>
          </a:p>
          <a:p>
            <a:endParaRPr lang="en-US" altLang="en-US" dirty="0" smtClean="0"/>
          </a:p>
          <a:p>
            <a:r>
              <a:rPr lang="en-US" altLang="en-US" dirty="0" smtClean="0"/>
              <a:t>AV software also monitors for malicious computer activity. For example, if a running program attempts to perform an unfamiliar action, the AV software will stop and quarantine that program and its action or actions. </a:t>
            </a:r>
          </a:p>
          <a:p>
            <a:endParaRPr lang="en-US" altLang="en-US" dirty="0" smtClean="0"/>
          </a:p>
          <a:p>
            <a:r>
              <a:rPr lang="en-US" altLang="en-US" dirty="0" smtClean="0"/>
              <a:t>For example, if Microsoft Excel started a search or attempted to communicate over the network to a website without the user being part of that process, AV software should stop that from happening.</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6414D1C-5270-4061-AEE7-A7F63B254F30}" type="slidenum">
              <a:rPr lang="en-US" altLang="en-US"/>
              <a:pPr eaLnBrk="1" hangingPunct="1"/>
              <a:t>12</a:t>
            </a:fld>
            <a:endParaRPr lang="en-US" altLang="en-US" dirty="0"/>
          </a:p>
        </p:txBody>
      </p:sp>
    </p:spTree>
    <p:extLst>
      <p:ext uri="{BB962C8B-B14F-4D97-AF65-F5344CB8AC3E}">
        <p14:creationId xmlns:p14="http://schemas.microsoft.com/office/powerpoint/2010/main" val="1710816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Common anti-malware, or</a:t>
            </a:r>
            <a:r>
              <a:rPr lang="en-US" altLang="en-US" baseline="0" dirty="0" smtClean="0"/>
              <a:t> AM,</a:t>
            </a:r>
            <a:r>
              <a:rPr lang="en-US" altLang="en-US" dirty="0" smtClean="0"/>
              <a:t> software vendors include </a:t>
            </a:r>
            <a:r>
              <a:rPr lang="en-US" altLang="en-US" dirty="0" smtClean="0">
                <a:solidFill>
                  <a:srgbClr val="000000"/>
                </a:solidFill>
                <a:cs typeface="Arial" panose="020B0604020202020204" pitchFamily="34" charset="0"/>
              </a:rPr>
              <a:t>Malwarebytes; </a:t>
            </a:r>
            <a:r>
              <a:rPr lang="en-US" altLang="en-US" dirty="0" smtClean="0"/>
              <a:t>Avast!; </a:t>
            </a:r>
            <a:r>
              <a:rPr lang="en-US" altLang="en-US" dirty="0" err="1" smtClean="0"/>
              <a:t>AVG</a:t>
            </a:r>
            <a:r>
              <a:rPr lang="en-US" altLang="en-US" dirty="0" smtClean="0"/>
              <a:t> Free; Kaspersky; McAfee; Symantec; </a:t>
            </a:r>
            <a:r>
              <a:rPr lang="en-US" altLang="en-US" dirty="0" smtClean="0">
                <a:solidFill>
                  <a:srgbClr val="000000"/>
                </a:solidFill>
                <a:cs typeface="Arial" panose="020B0604020202020204" pitchFamily="34" charset="0"/>
              </a:rPr>
              <a:t>Spybot</a:t>
            </a:r>
            <a:r>
              <a:rPr lang="en-US" altLang="en-US" dirty="0" smtClean="0"/>
              <a:t>; </a:t>
            </a:r>
            <a:r>
              <a:rPr lang="en-US" altLang="en-US" dirty="0" smtClean="0">
                <a:solidFill>
                  <a:srgbClr val="000000"/>
                </a:solidFill>
                <a:cs typeface="Arial" panose="020B0604020202020204" pitchFamily="34" charset="0"/>
              </a:rPr>
              <a:t>Ad-Aware</a:t>
            </a:r>
            <a:r>
              <a:rPr lang="en-US" altLang="en-US" dirty="0" smtClean="0"/>
              <a:t>; </a:t>
            </a:r>
            <a:r>
              <a:rPr lang="en-US" dirty="0" smtClean="0"/>
              <a:t>Trend Micro</a:t>
            </a:r>
            <a:r>
              <a:rPr lang="en-US" altLang="en-US" dirty="0" smtClean="0"/>
              <a:t>; and </a:t>
            </a:r>
            <a:r>
              <a:rPr lang="en-US" dirty="0" smtClean="0"/>
              <a:t>Bitdefender</a:t>
            </a:r>
            <a:r>
              <a:rPr lang="en-US" altLang="en-US" dirty="0" smtClean="0"/>
              <a:t>. </a:t>
            </a:r>
          </a:p>
          <a:p>
            <a:endParaRPr lang="en-US" altLang="en-US" dirty="0" smtClean="0"/>
          </a:p>
          <a:p>
            <a:r>
              <a:rPr lang="en-US" altLang="en-US" dirty="0" smtClean="0"/>
              <a:t>It is important to perform a web search for anti-malware software vendor rankings before investing in anti-malware software. Many computer magazines annually rank AM software vendors. </a:t>
            </a:r>
          </a:p>
          <a:p>
            <a:endParaRPr lang="en-US" altLang="en-US" dirty="0" smtClean="0"/>
          </a:p>
          <a:p>
            <a:r>
              <a:rPr lang="en-US" altLang="en-US" dirty="0" smtClean="0"/>
              <a:t>It’s a good idea to invest in the commercial version of reputable anti-malware software, one that</a:t>
            </a:r>
            <a:r>
              <a:rPr lang="en-US" altLang="en-US" baseline="0" dirty="0" smtClean="0"/>
              <a:t> includes automatic updates, rather than rely on a free version. </a:t>
            </a:r>
            <a:r>
              <a:rPr lang="en-US" altLang="en-US" dirty="0" smtClean="0"/>
              <a:t>The cost of 50 or 60 dollars a year is nothing compared to the pain of having your personal data stolen or your computer’s data held for</a:t>
            </a:r>
            <a:r>
              <a:rPr lang="en-US" altLang="en-US" baseline="0" dirty="0" smtClean="0"/>
              <a:t> ransom. </a:t>
            </a:r>
            <a:endParaRPr lang="en-US" altLang="en-US" dirty="0"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11B239-D9A7-418B-B942-209D92FC7DB1}" type="slidenum">
              <a:rPr lang="en-US" altLang="en-US"/>
              <a:pPr eaLnBrk="1" hangingPunct="1"/>
              <a:t>13</a:t>
            </a:fld>
            <a:endParaRPr lang="en-US" altLang="en-US" dirty="0"/>
          </a:p>
        </p:txBody>
      </p:sp>
    </p:spTree>
    <p:extLst>
      <p:ext uri="{BB962C8B-B14F-4D97-AF65-F5344CB8AC3E}">
        <p14:creationId xmlns:p14="http://schemas.microsoft.com/office/powerpoint/2010/main" val="3601755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way to mitigate security threats is to implement a firewall in the network. </a:t>
            </a:r>
          </a:p>
          <a:p>
            <a:endParaRPr lang="en-US" altLang="en-US" dirty="0" smtClean="0"/>
          </a:p>
          <a:p>
            <a:r>
              <a:rPr lang="en-US" altLang="en-US" dirty="0" smtClean="0"/>
              <a:t>A firewall is software or hardware that blocks unauthorized communication to and from a computer, or from one network to another network. </a:t>
            </a:r>
          </a:p>
          <a:p>
            <a:endParaRPr lang="en-US" altLang="en-US" dirty="0" smtClean="0"/>
          </a:p>
          <a:p>
            <a:r>
              <a:rPr lang="en-US" altLang="en-US" dirty="0" smtClean="0"/>
              <a:t>The Windows operating systems, or OSs provide what is known as the Windows Firewall, which should almost always be enabled to protect a home or small office desktop computer system. </a:t>
            </a:r>
          </a:p>
          <a:p>
            <a:endParaRPr lang="en-US" altLang="en-US" dirty="0" smtClean="0"/>
          </a:p>
          <a:p>
            <a:r>
              <a:rPr lang="en-US" altLang="en-US" dirty="0" smtClean="0"/>
              <a:t>Routers have basic firewall protection built into their OS functionality. </a:t>
            </a:r>
          </a:p>
          <a:p>
            <a:endParaRPr lang="en-US" altLang="en-US" dirty="0" smtClean="0"/>
          </a:p>
          <a:p>
            <a:r>
              <a:rPr lang="en-US" altLang="en-US" dirty="0" smtClean="0"/>
              <a:t>Most internet service providers’, or ISPs’ routers act as firewalls. A local</a:t>
            </a:r>
            <a:r>
              <a:rPr lang="en-US" altLang="en-US" baseline="0" dirty="0" smtClean="0"/>
              <a:t> network that</a:t>
            </a:r>
            <a:r>
              <a:rPr lang="en-US" altLang="en-US" dirty="0" smtClean="0"/>
              <a:t> uses DSL, or some other type of Internet access that is always on, is protected from infiltration because the ISP’s device acts as a firewall preventing that communication from entering the network.</a:t>
            </a:r>
          </a:p>
          <a:p>
            <a:endParaRPr lang="en-US" altLang="en-US" dirty="0" smtClean="0"/>
          </a:p>
          <a:p>
            <a:r>
              <a:rPr lang="en-US" altLang="en-US" dirty="0" smtClean="0"/>
              <a:t>A firewall inspects each piece of communication and then permits or denies that traffic based on its configured rules. For example, you will not be able to connect to a shared printer</a:t>
            </a:r>
            <a:r>
              <a:rPr lang="en-US" altLang="en-US" baseline="0" dirty="0" smtClean="0"/>
              <a:t> at another company</a:t>
            </a:r>
            <a:r>
              <a:rPr lang="en-US" altLang="en-US" dirty="0" smtClean="0"/>
              <a:t> unless both company’s firewalls are configured to allow that communication. </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4192D4-C34F-4C42-87A8-E4F02101AA88}" type="slidenum">
              <a:rPr lang="en-US" altLang="en-US"/>
              <a:pPr eaLnBrk="1" hangingPunct="1"/>
              <a:t>14</a:t>
            </a:fld>
            <a:endParaRPr lang="en-US" altLang="en-US" dirty="0"/>
          </a:p>
        </p:txBody>
      </p:sp>
    </p:spTree>
    <p:extLst>
      <p:ext uri="{BB962C8B-B14F-4D97-AF65-F5344CB8AC3E}">
        <p14:creationId xmlns:p14="http://schemas.microsoft.com/office/powerpoint/2010/main" val="1077760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slide contains a screenshot of the Windows 7 firewall. Look for the text that reads, “Help protect your computer with Windows firewall.” </a:t>
            </a:r>
          </a:p>
          <a:p>
            <a:endParaRPr lang="en-US" altLang="en-US" dirty="0" smtClean="0"/>
          </a:p>
          <a:p>
            <a:r>
              <a:rPr lang="en-US" altLang="en-US" dirty="0" smtClean="0"/>
              <a:t>The Windows firewall can prevent hackers or malicious software from gaining access to a computer through the Internet or a network. The green shield indicates that the firewall is functioning. The firewall is set to block all connections to programs that are not on the list of allowed programs. The firewall can also be configured to allow a program or a feature through the Windows firewall. This is known as “punching a hole in the firewall.”</a:t>
            </a:r>
          </a:p>
          <a:p>
            <a:endParaRPr lang="en-US" altLang="en-US" dirty="0" smtClean="0"/>
          </a:p>
          <a:p>
            <a:r>
              <a:rPr lang="en-US" altLang="en-US" dirty="0" smtClean="0"/>
              <a:t>Looking at the center of the slide, notice that the Windows firewall is currently configured to </a:t>
            </a:r>
            <a:r>
              <a:rPr lang="en-US" altLang="en-US" i="1" dirty="0" smtClean="0"/>
              <a:t>Notify me when Windows firewall blocks a new program</a:t>
            </a:r>
            <a:r>
              <a:rPr lang="en-US" altLang="en-US" dirty="0" smtClean="0"/>
              <a:t>. When this computer is connected to a public network such as those in places like airports or coffee shops, the Windows firewall state is “on.” In such locations, incoming, unsolicited connections are blocked. </a:t>
            </a:r>
          </a:p>
          <a:p>
            <a:endParaRPr lang="en-US" altLang="en-US" dirty="0"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B87028-733E-4B5C-AD8D-16A453EE9DF4}" type="slidenum">
              <a:rPr lang="en-US" altLang="en-US"/>
              <a:pPr eaLnBrk="1" hangingPunct="1"/>
              <a:t>15</a:t>
            </a:fld>
            <a:endParaRPr lang="en-US" altLang="en-US" dirty="0"/>
          </a:p>
        </p:txBody>
      </p:sp>
    </p:spTree>
    <p:extLst>
      <p:ext uri="{BB962C8B-B14F-4D97-AF65-F5344CB8AC3E}">
        <p14:creationId xmlns:p14="http://schemas.microsoft.com/office/powerpoint/2010/main" val="619368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corporate or health care environments, where data security is paramount and cannot be compromised, employing a hardware device known as an intrusion protection system, or IPS, is advised. </a:t>
            </a:r>
          </a:p>
          <a:p>
            <a:endParaRPr lang="en-US" altLang="en-US" dirty="0" smtClean="0"/>
          </a:p>
          <a:p>
            <a:r>
              <a:rPr lang="en-US" altLang="en-US" dirty="0" smtClean="0"/>
              <a:t>An IPS is similar to a firewall, but provides much more protection. The IPS monitors all network traffic in real time for malicious activity. “Real time” means the device examines traffic </a:t>
            </a:r>
            <a:r>
              <a:rPr lang="en-US" altLang="en-US" i="1" dirty="0" smtClean="0"/>
              <a:t>as the traffic occurs</a:t>
            </a:r>
            <a:r>
              <a:rPr lang="en-US" altLang="en-US" dirty="0" smtClean="0"/>
              <a:t>, not by capturing the traffic and examining it later. </a:t>
            </a:r>
          </a:p>
          <a:p>
            <a:endParaRPr lang="en-US" altLang="en-US" dirty="0" smtClean="0"/>
          </a:p>
          <a:p>
            <a:r>
              <a:rPr lang="en-US" altLang="en-US" dirty="0" smtClean="0"/>
              <a:t>The purpose of the IPS is to stop intrusions and then alert network administrators to the threat.</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C0282D8-DC9E-4662-82FE-C1DE3A1705A9}" type="slidenum">
              <a:rPr lang="en-US" altLang="en-US"/>
              <a:pPr eaLnBrk="1" hangingPunct="1"/>
              <a:t>16</a:t>
            </a:fld>
            <a:endParaRPr lang="en-US" altLang="en-US" dirty="0"/>
          </a:p>
        </p:txBody>
      </p:sp>
    </p:spTree>
    <p:extLst>
      <p:ext uri="{BB962C8B-B14F-4D97-AF65-F5344CB8AC3E}">
        <p14:creationId xmlns:p14="http://schemas.microsoft.com/office/powerpoint/2010/main" val="17748650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c of</a:t>
            </a:r>
            <a:r>
              <a:rPr lang="en-US" altLang="en-US" b="0" dirty="0" smtClean="0"/>
              <a:t> Security and Privacy.</a:t>
            </a:r>
            <a:r>
              <a:rPr lang="en-US" altLang="en-US" dirty="0" smtClean="0"/>
              <a:t> In summary, this lecture we reviewed</a:t>
            </a:r>
            <a:r>
              <a:rPr lang="en-US" altLang="en-US" baseline="0" dirty="0" smtClean="0"/>
              <a:t> some of the </a:t>
            </a:r>
            <a:r>
              <a:rPr lang="en-US" altLang="en-US" dirty="0" smtClean="0"/>
              <a:t>methods</a:t>
            </a:r>
            <a:r>
              <a:rPr lang="en-US" altLang="en-US" baseline="0" dirty="0" smtClean="0"/>
              <a:t> and tools available to prevent computer security breaches.</a:t>
            </a:r>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9A179BF-E28E-4D0C-8AD9-BA19766741D6}" type="slidenum">
              <a:rPr lang="en-US" altLang="en-US"/>
              <a:pPr eaLnBrk="1" hangingPunct="1"/>
              <a:t>17</a:t>
            </a:fld>
            <a:endParaRPr lang="en-US" altLang="en-US" dirty="0"/>
          </a:p>
        </p:txBody>
      </p:sp>
    </p:spTree>
    <p:extLst>
      <p:ext uri="{BB962C8B-B14F-4D97-AF65-F5344CB8AC3E}">
        <p14:creationId xmlns:p14="http://schemas.microsoft.com/office/powerpoint/2010/main" val="1274056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02D6F3-511D-4312-A75D-373CFA9AF3FE}" type="slidenum">
              <a:rPr lang="en-US" altLang="en-US"/>
              <a:pPr eaLnBrk="1" hangingPunct="1"/>
              <a:t>18</a:t>
            </a:fld>
            <a:endParaRPr lang="en-US" altLang="en-US" dirty="0"/>
          </a:p>
        </p:txBody>
      </p:sp>
    </p:spTree>
    <p:extLst>
      <p:ext uri="{BB962C8B-B14F-4D97-AF65-F5344CB8AC3E}">
        <p14:creationId xmlns:p14="http://schemas.microsoft.com/office/powerpoint/2010/main" val="30356240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02D6F3-511D-4312-A75D-373CFA9AF3FE}" type="slidenum">
              <a:rPr lang="en-US" altLang="en-US"/>
              <a:pPr eaLnBrk="1" hangingPunct="1"/>
              <a:t>19</a:t>
            </a:fld>
            <a:endParaRPr lang="en-US" altLang="en-US" dirty="0"/>
          </a:p>
        </p:txBody>
      </p:sp>
    </p:spTree>
    <p:extLst>
      <p:ext uri="{BB962C8B-B14F-4D97-AF65-F5344CB8AC3E}">
        <p14:creationId xmlns:p14="http://schemas.microsoft.com/office/powerpoint/2010/main" val="4010016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  The objectives for this unit, </a:t>
            </a:r>
            <a:r>
              <a:rPr lang="en-US" altLang="en-US" b="0" i="0" dirty="0" smtClean="0"/>
              <a:t>Security and Privacy</a:t>
            </a:r>
            <a:r>
              <a:rPr lang="en-US" altLang="en-US" dirty="0" smtClean="0"/>
              <a:t>, are to:</a:t>
            </a:r>
          </a:p>
          <a:p>
            <a:pPr marL="171450" lvl="0" indent="-171450">
              <a:buFont typeface="Arial" panose="020B0604020202020204" pitchFamily="34" charset="0"/>
              <a:buChar char="•"/>
            </a:pPr>
            <a:r>
              <a:rPr lang="en-US" dirty="0" smtClean="0"/>
              <a:t>Define cybercrime and cybersecurity</a:t>
            </a:r>
          </a:p>
          <a:p>
            <a:pPr marL="171450" lvl="0" indent="-171450">
              <a:buFont typeface="Arial" panose="020B0604020202020204" pitchFamily="34" charset="0"/>
              <a:buChar char="•"/>
            </a:pPr>
            <a:r>
              <a:rPr lang="en-US" dirty="0" smtClean="0"/>
              <a:t>List common information technology,</a:t>
            </a:r>
            <a:r>
              <a:rPr lang="en-US" baseline="0" dirty="0" smtClean="0"/>
              <a:t> or </a:t>
            </a:r>
            <a:r>
              <a:rPr lang="en-US" dirty="0" smtClean="0"/>
              <a:t>IT</a:t>
            </a:r>
            <a:r>
              <a:rPr lang="en-US" baseline="0" dirty="0" smtClean="0"/>
              <a:t>,</a:t>
            </a:r>
            <a:r>
              <a:rPr lang="en-US" dirty="0" smtClean="0"/>
              <a:t> security and privacy concerns</a:t>
            </a:r>
          </a:p>
          <a:p>
            <a:pPr marL="171450" lvl="0" indent="-171450">
              <a:buFont typeface="Arial" panose="020B0604020202020204" pitchFamily="34" charset="0"/>
              <a:buChar char="•"/>
            </a:pPr>
            <a:r>
              <a:rPr lang="en-US" dirty="0" smtClean="0"/>
              <a:t>List the</a:t>
            </a:r>
            <a:r>
              <a:rPr lang="en-US" baseline="0" dirty="0" smtClean="0"/>
              <a:t> </a:t>
            </a:r>
            <a:r>
              <a:rPr lang="en-US" dirty="0" smtClean="0"/>
              <a:t>hardware components that are usually attacked by hackers </a:t>
            </a:r>
          </a:p>
          <a:p>
            <a:pPr marL="171450" lvl="0" indent="-171450">
              <a:buFont typeface="Arial" panose="020B0604020202020204" pitchFamily="34" charset="0"/>
              <a:buChar char="•"/>
            </a:pPr>
            <a:r>
              <a:rPr lang="en-US" dirty="0" smtClean="0"/>
              <a:t>Explain some of the common methods of attack</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2</a:t>
            </a:fld>
            <a:endParaRPr lang="en-US" altLang="en-US" dirty="0"/>
          </a:p>
        </p:txBody>
      </p:sp>
    </p:spTree>
    <p:extLst>
      <p:ext uri="{BB962C8B-B14F-4D97-AF65-F5344CB8AC3E}">
        <p14:creationId xmlns:p14="http://schemas.microsoft.com/office/powerpoint/2010/main" val="40411591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Describe common types of malware</a:t>
            </a:r>
          </a:p>
          <a:p>
            <a:pPr marL="171450" lvl="0" indent="-171450">
              <a:buFont typeface="Arial" panose="020B0604020202020204" pitchFamily="34" charset="0"/>
              <a:buChar char="•"/>
            </a:pPr>
            <a:r>
              <a:rPr lang="en-US" dirty="0" smtClean="0"/>
              <a:t>Explain social engineering methods used by cybercriminals</a:t>
            </a:r>
          </a:p>
          <a:p>
            <a:pPr marL="171450" lvl="0" indent="-171450">
              <a:buFont typeface="Arial" panose="020B0604020202020204" pitchFamily="34" charset="0"/>
              <a:buChar char="•"/>
            </a:pPr>
            <a:r>
              <a:rPr lang="en-US" dirty="0" smtClean="0"/>
              <a:t>Describe methods and tools available for protection against cyberattacks</a:t>
            </a:r>
          </a:p>
          <a:p>
            <a:pPr marL="171450" lvl="0" indent="-171450">
              <a:buFont typeface="Arial" panose="020B0604020202020204" pitchFamily="34" charset="0"/>
              <a:buChar char="•"/>
            </a:pPr>
            <a:r>
              <a:rPr lang="en-US" dirty="0" smtClean="0"/>
              <a:t>Describe practices designed to minimize the risk of successful cyberattack</a:t>
            </a:r>
          </a:p>
          <a:p>
            <a:pPr eaLnBrk="1" hangingPunct="1">
              <a:spcBef>
                <a:spcPct val="0"/>
              </a:spcBef>
            </a:pPr>
            <a:endParaRPr lang="en-US" altLang="en-US" dirty="0" smtClean="0"/>
          </a:p>
          <a:p>
            <a:pPr eaLnBrk="1" hangingPunct="1">
              <a:spcBef>
                <a:spcPct val="0"/>
              </a:spcBef>
            </a:pPr>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3</a:t>
            </a:fld>
            <a:endParaRPr lang="en-US" altLang="en-US" dirty="0"/>
          </a:p>
        </p:txBody>
      </p:sp>
    </p:spTree>
    <p:extLst>
      <p:ext uri="{BB962C8B-B14F-4D97-AF65-F5344CB8AC3E}">
        <p14:creationId xmlns:p14="http://schemas.microsoft.com/office/powerpoint/2010/main" val="3700249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0" indent="-171450">
              <a:buFont typeface="Arial" panose="020B0604020202020204" pitchFamily="34" charset="0"/>
              <a:buChar char="•"/>
            </a:pPr>
            <a:r>
              <a:rPr lang="en-US" dirty="0" smtClean="0"/>
              <a:t>Address specifics of wireless device security</a:t>
            </a:r>
          </a:p>
          <a:p>
            <a:pPr marL="171450" lvl="0" indent="-171450">
              <a:buFont typeface="Arial" panose="020B0604020202020204" pitchFamily="34" charset="0"/>
              <a:buChar char="•"/>
            </a:pPr>
            <a:r>
              <a:rPr lang="en-US" dirty="0" smtClean="0"/>
              <a:t>Explain security and privacy concerns associated with Electronic Health Records, or EHRs</a:t>
            </a:r>
          </a:p>
          <a:p>
            <a:pPr marL="171450" lvl="0" indent="-171450">
              <a:buFont typeface="Arial" panose="020B0604020202020204" pitchFamily="34" charset="0"/>
              <a:buChar char="•"/>
            </a:pPr>
            <a:r>
              <a:rPr lang="en-US" dirty="0" smtClean="0"/>
              <a:t>Describe security safeguards used for health care applications</a:t>
            </a:r>
          </a:p>
          <a:p>
            <a:pPr marL="171450" lvl="0" indent="-171450">
              <a:buFont typeface="Arial" panose="020B0604020202020204" pitchFamily="34" charset="0"/>
              <a:buChar char="•"/>
            </a:pPr>
            <a:r>
              <a:rPr lang="en-US" dirty="0" smtClean="0"/>
              <a:t>And,</a:t>
            </a:r>
            <a:r>
              <a:rPr lang="en-US" baseline="0" dirty="0" smtClean="0"/>
              <a:t> p</a:t>
            </a:r>
            <a:r>
              <a:rPr lang="en-US" dirty="0" smtClean="0"/>
              <a:t>rovide the basics of ethical behavior online</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4</a:t>
            </a:fld>
            <a:endParaRPr lang="en-US" altLang="en-US" dirty="0"/>
          </a:p>
        </p:txBody>
      </p:sp>
    </p:spTree>
    <p:extLst>
      <p:ext uri="{BB962C8B-B14F-4D97-AF65-F5344CB8AC3E}">
        <p14:creationId xmlns:p14="http://schemas.microsoft.com/office/powerpoint/2010/main" val="2848273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this lecture we’ll discuss the methods</a:t>
            </a:r>
            <a:r>
              <a:rPr lang="en-US" altLang="en-US" baseline="0" dirty="0" smtClean="0"/>
              <a:t> and tools available to prevent computer security breaches, including: </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3200" b="0" i="0" u="none" strike="noStrike" kern="1200" cap="none" spc="0" normalizeH="0" baseline="0" noProof="0" dirty="0" smtClean="0">
                <a:ln>
                  <a:noFill/>
                </a:ln>
                <a:solidFill>
                  <a:prstClr val="black"/>
                </a:solidFill>
                <a:effectLst/>
                <a:uLnTx/>
                <a:uFillTx/>
                <a:latin typeface="Arial"/>
                <a:ea typeface="+mn-ea"/>
                <a:cs typeface="Arial" panose="020B0604020202020204" pitchFamily="34" charset="0"/>
              </a:rPr>
              <a:t>Authentication</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3200" b="0" i="0" u="none" strike="noStrike" kern="1200" cap="none" spc="0" normalizeH="0" baseline="0" noProof="0" dirty="0" smtClean="0">
                <a:ln>
                  <a:noFill/>
                </a:ln>
                <a:solidFill>
                  <a:prstClr val="black"/>
                </a:solidFill>
                <a:effectLst/>
                <a:uLnTx/>
                <a:uFillTx/>
                <a:latin typeface="Arial"/>
                <a:ea typeface="+mn-ea"/>
                <a:cs typeface="Arial" panose="020B0604020202020204" pitchFamily="34" charset="0"/>
              </a:rPr>
              <a:t>Authorization</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3200" b="0" i="0" u="none" strike="noStrike" kern="1200" cap="none" spc="0" normalizeH="0" baseline="0" noProof="0" dirty="0" smtClean="0">
                <a:ln>
                  <a:noFill/>
                </a:ln>
                <a:solidFill>
                  <a:prstClr val="black"/>
                </a:solidFill>
                <a:effectLst/>
                <a:uLnTx/>
                <a:uFillTx/>
                <a:latin typeface="Arial"/>
                <a:ea typeface="+mn-ea"/>
                <a:cs typeface="Arial" panose="020B0604020202020204" pitchFamily="34" charset="0"/>
              </a:rPr>
              <a:t>Encryption</a:t>
            </a:r>
            <a:endParaRPr kumimoji="0" lang="en-US" sz="3200" b="0" i="0" u="none" strike="noStrike" kern="1200" cap="none" spc="0" normalizeH="0" baseline="0" noProof="0" dirty="0" smtClean="0">
              <a:ln>
                <a:noFill/>
              </a:ln>
              <a:solidFill>
                <a:prstClr val="black"/>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3200" b="0" i="0" u="none" strike="noStrike" kern="1200" cap="none" spc="0" normalizeH="0" baseline="0" noProof="0" dirty="0" smtClean="0">
                <a:ln>
                  <a:noFill/>
                </a:ln>
                <a:solidFill>
                  <a:prstClr val="black"/>
                </a:solidFill>
                <a:effectLst/>
                <a:uLnTx/>
                <a:uFillTx/>
                <a:latin typeface="Arial"/>
                <a:ea typeface="+mn-ea"/>
                <a:cs typeface="Arial" panose="020B0604020202020204" pitchFamily="34" charset="0"/>
              </a:rPr>
              <a:t>Antivirus software</a:t>
            </a:r>
            <a:endParaRPr kumimoji="0" lang="en-US" sz="3200" b="0" i="0" u="none" strike="noStrike" kern="1200" cap="none" spc="0" normalizeH="0" baseline="0" noProof="0" dirty="0" smtClean="0">
              <a:ln>
                <a:noFill/>
              </a:ln>
              <a:solidFill>
                <a:prstClr val="black"/>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3200" b="0" i="0" u="none" strike="noStrike" kern="1200" cap="none" spc="0" normalizeH="0" baseline="0" noProof="0" dirty="0" smtClean="0">
                <a:ln>
                  <a:noFill/>
                </a:ln>
                <a:solidFill>
                  <a:prstClr val="black"/>
                </a:solidFill>
                <a:effectLst/>
                <a:uLnTx/>
                <a:uFillTx/>
                <a:latin typeface="Arial"/>
                <a:ea typeface="+mn-ea"/>
                <a:cs typeface="+mn-cs"/>
              </a:rPr>
              <a:t>Firewalls</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3200" b="0" i="0" u="none" strike="noStrike" kern="1200" cap="none" spc="0" normalizeH="0" baseline="0" noProof="0" dirty="0" smtClean="0">
                <a:ln>
                  <a:noFill/>
                </a:ln>
                <a:solidFill>
                  <a:prstClr val="black"/>
                </a:solidFill>
                <a:effectLst/>
                <a:uLnTx/>
                <a:uFillTx/>
                <a:latin typeface="Arial"/>
                <a:ea typeface="+mn-ea"/>
                <a:cs typeface="+mn-cs"/>
              </a:rPr>
              <a:t>And intrusion protection systems</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40BAB4-99AA-48B5-98CE-2F57A09F734E}" type="slidenum">
              <a:rPr lang="en-US" altLang="en-US"/>
              <a:pPr eaLnBrk="1" hangingPunct="1"/>
              <a:t>5</a:t>
            </a:fld>
            <a:endParaRPr lang="en-US" altLang="en-US" dirty="0"/>
          </a:p>
        </p:txBody>
      </p:sp>
    </p:spTree>
    <p:extLst>
      <p:ext uri="{BB962C8B-B14F-4D97-AF65-F5344CB8AC3E}">
        <p14:creationId xmlns:p14="http://schemas.microsoft.com/office/powerpoint/2010/main" val="1851028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Authentication is the beginning of network security. In an authentication process, a user provides valid credentials, the most common of which are a username and password. </a:t>
            </a:r>
          </a:p>
          <a:p>
            <a:endParaRPr lang="en-US" altLang="en-US" dirty="0" smtClean="0"/>
          </a:p>
          <a:p>
            <a:r>
              <a:rPr lang="en-US" altLang="en-US" dirty="0" smtClean="0"/>
              <a:t>After</a:t>
            </a:r>
            <a:r>
              <a:rPr lang="en-US" altLang="en-US" baseline="0" dirty="0" smtClean="0"/>
              <a:t> </a:t>
            </a:r>
            <a:r>
              <a:rPr lang="en-US" altLang="en-US" dirty="0" smtClean="0"/>
              <a:t>the user enters their credentials, the computer authenticates those credentials against its user accounts database. If the </a:t>
            </a:r>
            <a:r>
              <a:rPr lang="en-US" altLang="en-US" dirty="0" smtClean="0">
                <a:cs typeface="Arial" panose="020B0604020202020204" pitchFamily="34" charset="0"/>
              </a:rPr>
              <a:t>credentials entered by</a:t>
            </a:r>
            <a:r>
              <a:rPr lang="en-US" altLang="en-US" baseline="0" dirty="0" smtClean="0">
                <a:cs typeface="Arial" panose="020B0604020202020204" pitchFamily="34" charset="0"/>
              </a:rPr>
              <a:t> the</a:t>
            </a:r>
            <a:r>
              <a:rPr lang="en-US" altLang="en-US" dirty="0" smtClean="0"/>
              <a:t> user match those in the user accounts database, the user is authenticated and is granted access to the system.</a:t>
            </a:r>
            <a:r>
              <a:rPr lang="en-US" altLang="en-US" baseline="0" dirty="0" smtClean="0"/>
              <a:t> </a:t>
            </a:r>
          </a:p>
          <a:p>
            <a:endParaRPr lang="en-US" altLang="en-US" baseline="0" dirty="0" smtClean="0"/>
          </a:p>
          <a:p>
            <a:r>
              <a:rPr lang="en-US" altLang="en-US" dirty="0" smtClean="0"/>
              <a:t>Servers typically authenticate users through an active directory database which stores information about all users, user groups, computers, printers, and other objects managed by the server. </a:t>
            </a:r>
          </a:p>
          <a:p>
            <a:endParaRPr lang="en-US" altLang="en-US" dirty="0"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3E2967B-263A-4FE7-AA21-B20363227284}" type="slidenum">
              <a:rPr lang="en-US" altLang="en-US"/>
              <a:pPr eaLnBrk="1" hangingPunct="1"/>
              <a:t>6</a:t>
            </a:fld>
            <a:endParaRPr lang="en-US" altLang="en-US" dirty="0"/>
          </a:p>
        </p:txBody>
      </p:sp>
    </p:spTree>
    <p:extLst>
      <p:ext uri="{BB962C8B-B14F-4D97-AF65-F5344CB8AC3E}">
        <p14:creationId xmlns:p14="http://schemas.microsoft.com/office/powerpoint/2010/main" val="1971392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Combining authentication types is known as multi-factor authentication. One-factor authentication, which we just discussed, is the simplest authentication</a:t>
            </a:r>
            <a:r>
              <a:rPr lang="en-US" altLang="en-US" baseline="0" dirty="0" smtClean="0"/>
              <a:t> process, involving only </a:t>
            </a:r>
            <a:r>
              <a:rPr lang="en-US" altLang="en-US" dirty="0" smtClean="0"/>
              <a:t>a username and password. </a:t>
            </a:r>
          </a:p>
          <a:p>
            <a:endParaRPr lang="en-US" altLang="en-US" dirty="0" smtClean="0"/>
          </a:p>
          <a:p>
            <a:r>
              <a:rPr lang="en-US" altLang="en-US" dirty="0" smtClean="0"/>
              <a:t>In addition to a username and password, two-factor authentication requires another authentication type, such as a smartcard or a biometric reader. </a:t>
            </a:r>
          </a:p>
          <a:p>
            <a:endParaRPr lang="en-US" altLang="en-US" dirty="0" smtClean="0"/>
          </a:p>
          <a:p>
            <a:r>
              <a:rPr lang="en-US" altLang="en-US" dirty="0" smtClean="0"/>
              <a:t>With three-factor authentication, some kind of a biometric reader, such as a fingerprint reader or retinal scanner, is required, in addition to a username and password, and a smartcard or badge.</a:t>
            </a: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C8F514A-AF31-4825-8ADE-3E465CCC9F92}" type="slidenum">
              <a:rPr lang="en-US" altLang="en-US"/>
              <a:pPr eaLnBrk="1" hangingPunct="1"/>
              <a:t>7</a:t>
            </a:fld>
            <a:endParaRPr lang="en-US" altLang="en-US" dirty="0"/>
          </a:p>
        </p:txBody>
      </p:sp>
    </p:spTree>
    <p:extLst>
      <p:ext uri="{BB962C8B-B14F-4D97-AF65-F5344CB8AC3E}">
        <p14:creationId xmlns:p14="http://schemas.microsoft.com/office/powerpoint/2010/main" val="1475737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After authentication, the</a:t>
            </a:r>
            <a:r>
              <a:rPr lang="en-US" altLang="en-US" baseline="0" dirty="0" smtClean="0"/>
              <a:t> next step in preventing computer security breaches </a:t>
            </a:r>
            <a:r>
              <a:rPr lang="en-US" altLang="en-US" dirty="0" smtClean="0"/>
              <a:t>is authorization. </a:t>
            </a:r>
            <a:r>
              <a:rPr lang="en-US" altLang="en-US" sz="1000" b="0" dirty="0" smtClean="0">
                <a:cs typeface="Arial" panose="020B0604020202020204" pitchFamily="34" charset="0"/>
              </a:rPr>
              <a:t>Authorization</a:t>
            </a:r>
            <a:r>
              <a:rPr lang="en-US" altLang="en-US" sz="1000" dirty="0" smtClean="0">
                <a:cs typeface="Arial" panose="020B0604020202020204" pitchFamily="34" charset="0"/>
              </a:rPr>
              <a:t> </a:t>
            </a:r>
            <a:r>
              <a:rPr lang="en-US" sz="1000" dirty="0" smtClean="0"/>
              <a:t>is the process of specifying a user’s permissions. </a:t>
            </a:r>
            <a:r>
              <a:rPr lang="en-US" sz="1000" b="0" i="0" kern="1200" dirty="0" smtClean="0">
                <a:solidFill>
                  <a:schemeClr val="tx1"/>
                </a:solidFill>
                <a:effectLst/>
                <a:latin typeface="Arial" pitchFamily="34" charset="0"/>
                <a:ea typeface="+mn-ea"/>
                <a:cs typeface="Arial" pitchFamily="34" charset="0"/>
              </a:rPr>
              <a:t>In</a:t>
            </a:r>
            <a:r>
              <a:rPr lang="en-US" sz="1000" b="0" i="0" kern="1200" baseline="0" dirty="0" smtClean="0">
                <a:solidFill>
                  <a:schemeClr val="tx1"/>
                </a:solidFill>
                <a:effectLst/>
                <a:latin typeface="Arial" pitchFamily="34" charset="0"/>
                <a:ea typeface="+mn-ea"/>
                <a:cs typeface="Arial" pitchFamily="34" charset="0"/>
              </a:rPr>
              <a:t> other words,</a:t>
            </a:r>
            <a:r>
              <a:rPr lang="en-US" sz="1000" b="0" i="0" kern="1200" dirty="0" smtClean="0">
                <a:solidFill>
                  <a:schemeClr val="tx1"/>
                </a:solidFill>
                <a:effectLst/>
                <a:latin typeface="Arial" pitchFamily="34" charset="0"/>
                <a:ea typeface="+mn-ea"/>
                <a:cs typeface="Arial" pitchFamily="34" charset="0"/>
              </a:rPr>
              <a:t> the authorization process determines what</a:t>
            </a:r>
            <a:r>
              <a:rPr lang="en-US" sz="1000" b="0" i="0" kern="1200" baseline="0" dirty="0" smtClean="0">
                <a:solidFill>
                  <a:schemeClr val="tx1"/>
                </a:solidFill>
                <a:effectLst/>
                <a:latin typeface="Arial" pitchFamily="34" charset="0"/>
                <a:ea typeface="+mn-ea"/>
                <a:cs typeface="Arial" pitchFamily="34" charset="0"/>
              </a:rPr>
              <a:t> actions</a:t>
            </a:r>
            <a:r>
              <a:rPr lang="en-US" sz="1000" b="0" i="0" kern="1200" dirty="0" smtClean="0">
                <a:solidFill>
                  <a:schemeClr val="tx1"/>
                </a:solidFill>
                <a:effectLst/>
                <a:latin typeface="Arial" pitchFamily="34" charset="0"/>
                <a:ea typeface="+mn-ea"/>
                <a:cs typeface="Arial" pitchFamily="34" charset="0"/>
              </a:rPr>
              <a:t> the user has the authority to perform.</a:t>
            </a:r>
            <a:endParaRPr lang="en-US" altLang="en-US" sz="1000" dirty="0" smtClean="0">
              <a:cs typeface="Arial" panose="020B0604020202020204" pitchFamily="34" charset="0"/>
            </a:endParaRPr>
          </a:p>
          <a:p>
            <a:endParaRPr lang="en-US" altLang="en-US" dirty="0" smtClean="0">
              <a:cs typeface="Arial" panose="020B0604020202020204" pitchFamily="34" charset="0"/>
            </a:endParaRPr>
          </a:p>
          <a:p>
            <a:r>
              <a:rPr lang="en-US" altLang="en-US" dirty="0" smtClean="0"/>
              <a:t>To allow users to store files on a server, the network would first authenticate and then authorize the users, granting read and write access to a specific network drive. </a:t>
            </a:r>
          </a:p>
          <a:p>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Examples of</a:t>
            </a:r>
            <a:r>
              <a:rPr lang="en-US" altLang="en-US" baseline="0" dirty="0" smtClean="0"/>
              <a:t> the </a:t>
            </a:r>
            <a:r>
              <a:rPr lang="en-US" altLang="en-US" dirty="0" smtClean="0"/>
              <a:t>permissions an</a:t>
            </a:r>
            <a:r>
              <a:rPr lang="en-US" altLang="en-US" baseline="0" dirty="0" smtClean="0"/>
              <a:t> a</a:t>
            </a:r>
            <a:r>
              <a:rPr lang="en-US" altLang="en-US" dirty="0" smtClean="0"/>
              <a:t>uthorized user may have include permission to print files, to access</a:t>
            </a:r>
            <a:r>
              <a:rPr lang="en-US" altLang="en-US" baseline="0" dirty="0" smtClean="0"/>
              <a:t> </a:t>
            </a:r>
            <a:r>
              <a:rPr lang="en-US" altLang="en-US" dirty="0" smtClean="0">
                <a:cs typeface="Arial" panose="020B0604020202020204" pitchFamily="34" charset="0"/>
              </a:rPr>
              <a:t>specified network drives, to view and change documents and folders, or to use email. </a:t>
            </a:r>
          </a:p>
          <a:p>
            <a:endParaRPr lang="en-US" altLang="en-US" dirty="0" smtClean="0"/>
          </a:p>
          <a:p>
            <a:r>
              <a:rPr lang="en-US" altLang="en-US" dirty="0" smtClean="0"/>
              <a:t>As</a:t>
            </a:r>
            <a:r>
              <a:rPr lang="en-US" altLang="en-US" baseline="0" dirty="0" smtClean="0"/>
              <a:t> an additional security feature</a:t>
            </a:r>
            <a:r>
              <a:rPr lang="en-US" altLang="en-US" dirty="0" smtClean="0"/>
              <a:t>, a user’s actions are usually recorded. Those records come in handy if a security breach needs to be investigated. </a:t>
            </a: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E8FDEE-057B-4AE6-8EE3-71B382DD2F63}" type="slidenum">
              <a:rPr lang="en-US" altLang="en-US"/>
              <a:pPr eaLnBrk="1" hangingPunct="1"/>
              <a:t>8</a:t>
            </a:fld>
            <a:endParaRPr lang="en-US" altLang="en-US" dirty="0"/>
          </a:p>
        </p:txBody>
      </p:sp>
    </p:spTree>
    <p:extLst>
      <p:ext uri="{BB962C8B-B14F-4D97-AF65-F5344CB8AC3E}">
        <p14:creationId xmlns:p14="http://schemas.microsoft.com/office/powerpoint/2010/main" val="741878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tool used to improve computer and network security is encryption. Encrypted</a:t>
            </a:r>
            <a:r>
              <a:rPr lang="en-US" altLang="en-US" baseline="0" dirty="0" smtClean="0"/>
              <a:t> files or encrypted communication</a:t>
            </a:r>
            <a:r>
              <a:rPr lang="en-US" altLang="en-US" dirty="0" smtClean="0"/>
              <a:t> is unreadable to unauthorized viewers. </a:t>
            </a:r>
          </a:p>
          <a:p>
            <a:endParaRPr lang="en-US" altLang="en-US" dirty="0" smtClean="0"/>
          </a:p>
          <a:p>
            <a:r>
              <a:rPr lang="en-US" altLang="en-US" dirty="0" smtClean="0"/>
              <a:t>Each piece of encrypted information</a:t>
            </a:r>
            <a:r>
              <a:rPr lang="en-US" altLang="en-US" baseline="0" dirty="0" smtClean="0"/>
              <a:t> </a:t>
            </a:r>
            <a:r>
              <a:rPr lang="en-US" altLang="en-US" dirty="0" smtClean="0"/>
              <a:t>has its own private and public key set. This means if a user encrypts a file on his or her computer, the user possesses what is known as the </a:t>
            </a:r>
            <a:r>
              <a:rPr lang="en-US" altLang="en-US" i="1" dirty="0" smtClean="0"/>
              <a:t>private</a:t>
            </a:r>
            <a:r>
              <a:rPr lang="en-US" altLang="en-US" dirty="0" smtClean="0"/>
              <a:t> key set. To allow someone to decrypt that communication requires providing them with the </a:t>
            </a:r>
            <a:r>
              <a:rPr lang="en-US" altLang="en-US" i="1" dirty="0" smtClean="0"/>
              <a:t>public</a:t>
            </a:r>
            <a:r>
              <a:rPr lang="en-US" altLang="en-US" dirty="0" smtClean="0"/>
              <a:t> key set, since those two keys are required to enable decryption of this specific piece of communication.</a:t>
            </a:r>
          </a:p>
          <a:p>
            <a:endParaRPr lang="en-US" altLang="en-US" dirty="0" smtClean="0"/>
          </a:p>
          <a:p>
            <a:r>
              <a:rPr lang="en-US" altLang="en-US" dirty="0" smtClean="0"/>
              <a:t>A common example is email encryption. A</a:t>
            </a:r>
            <a:r>
              <a:rPr lang="en-US" altLang="en-US" baseline="0" dirty="0" smtClean="0"/>
              <a:t> patient</a:t>
            </a:r>
            <a:r>
              <a:rPr lang="en-US" altLang="en-US" dirty="0" smtClean="0"/>
              <a:t> might encrypt an email sent to a doctor by using a private key through the installation of an encrypting program in the email client. For example, a Microsoft Outlook private key encrypts outgoing email. The email sent to the doctor includes its public key so that the doctor can read the email. </a:t>
            </a:r>
          </a:p>
          <a:p>
            <a:endParaRPr lang="en-US" altLang="en-US" dirty="0" smtClean="0"/>
          </a:p>
          <a:p>
            <a:r>
              <a:rPr lang="en-US" altLang="en-US" dirty="0" smtClean="0"/>
              <a:t>All communication encrypted using a private key through the email client is protected, and only those in possession of the public key can read it. </a:t>
            </a:r>
          </a:p>
          <a:p>
            <a:endParaRPr lang="en-US" altLang="en-US" dirty="0" smtClean="0"/>
          </a:p>
          <a:p>
            <a:r>
              <a:rPr lang="en-US" altLang="en-US" dirty="0" smtClean="0"/>
              <a:t>Further, a medical office might encrypt data stored on a server’s hard disk using its private key, and allow the patient to decrypt the data using the medical office’s public key.  </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5476CF-E6CE-49D5-8B4C-14EF835A37F7}" type="slidenum">
              <a:rPr lang="en-US" altLang="en-US"/>
              <a:pPr eaLnBrk="1" hangingPunct="1"/>
              <a:t>9</a:t>
            </a:fld>
            <a:endParaRPr lang="en-US" altLang="en-US" dirty="0"/>
          </a:p>
        </p:txBody>
      </p:sp>
    </p:spTree>
    <p:extLst>
      <p:ext uri="{BB962C8B-B14F-4D97-AF65-F5344CB8AC3E}">
        <p14:creationId xmlns:p14="http://schemas.microsoft.com/office/powerpoint/2010/main" val="20252149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nd Below">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3335055"/>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2796436"/>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Text Placeholder 3"/>
          <p:cNvSpPr>
            <a:spLocks noGrp="1"/>
          </p:cNvSpPr>
          <p:nvPr>
            <p:ph type="body" sz="quarter" idx="34"/>
          </p:nvPr>
        </p:nvSpPr>
        <p:spPr>
          <a:xfrm>
            <a:off x="457200" y="5010694"/>
            <a:ext cx="8123238" cy="1177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80511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73" r:id="rId4"/>
    <p:sldLayoutId id="2147484262" r:id="rId5"/>
    <p:sldLayoutId id="2147484263" r:id="rId6"/>
    <p:sldLayoutId id="2147484264" r:id="rId7"/>
    <p:sldLayoutId id="2147484265" r:id="rId8"/>
    <p:sldLayoutId id="2147484266" r:id="rId9"/>
    <p:sldLayoutId id="2147484267" r:id="rId10"/>
    <p:sldLayoutId id="2147484271" r:id="rId11"/>
    <p:sldLayoutId id="2147484272"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11.xml"/><Relationship Id="rId5" Type="http://schemas.openxmlformats.org/officeDocument/2006/relationships/image" Target="../media/image3.png"/><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tags" Target="../tags/tag12.xml"/><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8" Type="http://schemas.openxmlformats.org/officeDocument/2006/relationships/hyperlink" Target="http://www.mcafee.com/us" TargetMode="External"/><Relationship Id="rId13" Type="http://schemas.openxmlformats.org/officeDocument/2006/relationships/hyperlink" Target="http://www.bitdefender.com/" TargetMode="External"/><Relationship Id="rId3" Type="http://schemas.openxmlformats.org/officeDocument/2006/relationships/notesSlide" Target="../notesSlides/notesSlide13.xml"/><Relationship Id="rId7" Type="http://schemas.openxmlformats.org/officeDocument/2006/relationships/hyperlink" Target="http://usa.kaspersky.com/" TargetMode="External"/><Relationship Id="rId12" Type="http://schemas.openxmlformats.org/officeDocument/2006/relationships/hyperlink" Target="http://www.trendmicro.com/" TargetMode="External"/><Relationship Id="rId2" Type="http://schemas.openxmlformats.org/officeDocument/2006/relationships/slideLayout" Target="../slideLayouts/slideLayout3.xml"/><Relationship Id="rId1" Type="http://schemas.openxmlformats.org/officeDocument/2006/relationships/tags" Target="../tags/tag14.xml"/><Relationship Id="rId6" Type="http://schemas.openxmlformats.org/officeDocument/2006/relationships/hyperlink" Target="http://www.avg.com/" TargetMode="External"/><Relationship Id="rId11" Type="http://schemas.openxmlformats.org/officeDocument/2006/relationships/hyperlink" Target="http://www.lavasoft.com/" TargetMode="External"/><Relationship Id="rId5" Type="http://schemas.openxmlformats.org/officeDocument/2006/relationships/hyperlink" Target="http://www.avast.com/" TargetMode="External"/><Relationship Id="rId10" Type="http://schemas.openxmlformats.org/officeDocument/2006/relationships/hyperlink" Target="https://www.safer-networking.org/" TargetMode="External"/><Relationship Id="rId4" Type="http://schemas.openxmlformats.org/officeDocument/2006/relationships/hyperlink" Target="https://www.malwarebytes.org/" TargetMode="External"/><Relationship Id="rId9" Type="http://schemas.openxmlformats.org/officeDocument/2006/relationships/hyperlink" Target="http://www.symantec.com/"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8.xml"/><Relationship Id="rId1" Type="http://schemas.openxmlformats.org/officeDocument/2006/relationships/tags" Target="../tags/tag16.xml"/><Relationship Id="rId4" Type="http://schemas.openxmlformats.org/officeDocument/2006/relationships/image" Target="../media/image5.jp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9.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8" Type="http://schemas.openxmlformats.org/officeDocument/2006/relationships/hyperlink" Target="http://en.wikipedia.org/wiki/Malware" TargetMode="External"/><Relationship Id="rId3" Type="http://schemas.openxmlformats.org/officeDocument/2006/relationships/notesSlide" Target="../notesSlides/notesSlide18.xml"/><Relationship Id="rId7" Type="http://schemas.openxmlformats.org/officeDocument/2006/relationships/hyperlink" Target="http://en.wikipedia.org/wiki/Antivirus_software" TargetMode="External"/><Relationship Id="rId2" Type="http://schemas.openxmlformats.org/officeDocument/2006/relationships/slideLayout" Target="../slideLayouts/slideLayout10.xml"/><Relationship Id="rId1" Type="http://schemas.openxmlformats.org/officeDocument/2006/relationships/tags" Target="../tags/tag19.xml"/><Relationship Id="rId6" Type="http://schemas.openxmlformats.org/officeDocument/2006/relationships/hyperlink" Target="http://en.wikipedia.org/wiki/Firewall_(computing)" TargetMode="External"/><Relationship Id="rId5" Type="http://schemas.openxmlformats.org/officeDocument/2006/relationships/hyperlink" Target="http://www.giac.org/certified_professionals/practicals/gsec/1863.php" TargetMode="External"/><Relationship Id="rId10" Type="http://schemas.openxmlformats.org/officeDocument/2006/relationships/hyperlink" Target="http://www.itsecurity.com/features/it-security-audit-010407/" TargetMode="External"/><Relationship Id="rId4" Type="http://schemas.openxmlformats.org/officeDocument/2006/relationships/hyperlink" Target="http://www.sans.org/security-resources/policies" TargetMode="External"/><Relationship Id="rId9" Type="http://schemas.openxmlformats.org/officeDocument/2006/relationships/hyperlink" Target="http://en.wikipedia.org/wiki/Intrusion_detection_system"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hyperlink" Target="http://images.pcworld.com/howto/graphics/209535-changenotificationsettings_600_original.jpg" TargetMode="External"/><Relationship Id="rId2" Type="http://schemas.openxmlformats.org/officeDocument/2006/relationships/slideLayout" Target="../slideLayouts/slideLayout10.xml"/><Relationship Id="rId1" Type="http://schemas.openxmlformats.org/officeDocument/2006/relationships/tags" Target="../tags/tag20.xml"/><Relationship Id="rId6" Type="http://schemas.openxmlformats.org/officeDocument/2006/relationships/hyperlink" Target="https://cms-images.idgesg.net/images/article/2014/10/1113-efs-100525779-orig.jpg" TargetMode="External"/><Relationship Id="rId5" Type="http://schemas.openxmlformats.org/officeDocument/2006/relationships/hyperlink" Target="https://www.edrawsoft.com/images/office/passowrd-protect.png" TargetMode="External"/><Relationship Id="rId4" Type="http://schemas.openxmlformats.org/officeDocument/2006/relationships/hyperlink" Target="https://support.content.office.net/en-us/media/d120acc0-1efc-4aa9-bbae-923194a3d43d.jpg"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1.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dirty="0" smtClean="0"/>
              <a:t>Security and Privacy</a:t>
            </a:r>
            <a:endParaRPr lang="en-US" dirty="0"/>
          </a:p>
        </p:txBody>
      </p:sp>
      <p:sp>
        <p:nvSpPr>
          <p:cNvPr id="4" name="Text Placeholder 3"/>
          <p:cNvSpPr>
            <a:spLocks noGrp="1"/>
          </p:cNvSpPr>
          <p:nvPr>
            <p:ph type="body" sz="quarter" idx="11"/>
          </p:nvPr>
        </p:nvSpPr>
        <p:spPr/>
        <p:txBody>
          <a:bodyPr/>
          <a:lstStyle/>
          <a:p>
            <a:r>
              <a:rPr lang="en-US" dirty="0" smtClean="0"/>
              <a:t>Lecture c</a:t>
            </a:r>
            <a:endParaRPr lang="en-US" dirty="0"/>
          </a:p>
        </p:txBody>
      </p:sp>
      <p:sp>
        <p:nvSpPr>
          <p:cNvPr id="5" name="Text Placeholder 4"/>
          <p:cNvSpPr>
            <a:spLocks noGrp="1"/>
          </p:cNvSpPr>
          <p:nvPr>
            <p:ph type="body" sz="quarter" idx="12"/>
          </p:nvPr>
        </p:nvSpPr>
        <p:spPr/>
        <p:txBody>
          <a:bodyPr/>
          <a:lstStyle/>
          <a:p>
            <a:r>
              <a:rPr lang="en-US" dirty="0" smtClean="0"/>
              <a:t>This material (Comp 4 Unit 7)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41912719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File Encryption Example</a:t>
            </a:r>
            <a:endParaRPr lang="en-US" altLang="en-US" dirty="0" smtClean="0"/>
          </a:p>
        </p:txBody>
      </p:sp>
      <p:sp>
        <p:nvSpPr>
          <p:cNvPr id="13" name="Content Placeholder 12"/>
          <p:cNvSpPr>
            <a:spLocks noGrp="1"/>
          </p:cNvSpPr>
          <p:nvPr>
            <p:ph sz="quarter" idx="14"/>
          </p:nvPr>
        </p:nvSpPr>
        <p:spPr>
          <a:xfrm>
            <a:off x="457201" y="1600200"/>
            <a:ext cx="4594484" cy="4572000"/>
          </a:xfrm>
        </p:spPr>
        <p:txBody>
          <a:bodyPr/>
          <a:lstStyle/>
          <a:p>
            <a:r>
              <a:rPr lang="en-US" sz="3200" dirty="0"/>
              <a:t>Any Microsoft Office file can be encrypted.</a:t>
            </a:r>
          </a:p>
          <a:p>
            <a:r>
              <a:rPr lang="en-US" sz="3200" dirty="0"/>
              <a:t>Attempt to open an encrypted document prompts the user to enter the password used to encrypt it</a:t>
            </a:r>
          </a:p>
        </p:txBody>
      </p:sp>
      <p:pic>
        <p:nvPicPr>
          <p:cNvPr id="3" name="Content Placeholder 2" descr="A screenshot of a Microsoft Excel 2010 document where a user has clicked the File menu, clicked Info, and then clicked Protect workbook. one of the options in the list is to Encrypt with password. Encrypting a document essentially scrambles the document’s contents. When a file is encrypted, the only way its contents can be read is to enter the required password, which decrypts the file. Any Microsoft Office file can be encrypted, or password-protected, in this way.&#10;&#10;"/>
          <p:cNvPicPr>
            <a:picLocks noGrp="1" noChangeAspect="1"/>
          </p:cNvPicPr>
          <p:nvPr>
            <p:ph sz="quarter" idx="35"/>
          </p:nvPr>
        </p:nvPicPr>
        <p:blipFill>
          <a:blip r:embed="rId4">
            <a:extLst>
              <a:ext uri="{28A0092B-C50C-407E-A947-70E740481C1C}">
                <a14:useLocalDpi xmlns:a14="http://schemas.microsoft.com/office/drawing/2010/main" val="0"/>
              </a:ext>
            </a:extLst>
          </a:blip>
          <a:stretch>
            <a:fillRect/>
          </a:stretch>
        </p:blipFill>
        <p:spPr>
          <a:xfrm>
            <a:off x="5663997" y="1784033"/>
            <a:ext cx="2409825" cy="2541270"/>
          </a:xfrm>
        </p:spPr>
      </p:pic>
      <p:sp>
        <p:nvSpPr>
          <p:cNvPr id="30720" name="Text Placeholder 30719"/>
          <p:cNvSpPr>
            <a:spLocks noGrp="1"/>
          </p:cNvSpPr>
          <p:nvPr>
            <p:ph type="body" sz="quarter" idx="41"/>
          </p:nvPr>
        </p:nvSpPr>
        <p:spPr>
          <a:xfrm>
            <a:off x="5663996" y="4325303"/>
            <a:ext cx="2053042" cy="421640"/>
          </a:xfrm>
        </p:spPr>
        <p:txBody>
          <a:bodyPr/>
          <a:lstStyle/>
          <a:p>
            <a:r>
              <a:rPr lang="en-US" altLang="en-US" dirty="0" smtClean="0"/>
              <a:t>(</a:t>
            </a:r>
            <a:r>
              <a:rPr lang="en-US" dirty="0" smtClean="0"/>
              <a:t>Microsoft®</a:t>
            </a:r>
            <a:r>
              <a:rPr lang="en-US" altLang="en-US" dirty="0" smtClean="0"/>
              <a:t>, </a:t>
            </a:r>
            <a:r>
              <a:rPr lang="en-US" altLang="en-US" dirty="0" err="1" smtClean="0"/>
              <a:t>n.d.</a:t>
            </a:r>
            <a:r>
              <a:rPr lang="en-US" altLang="en-US" dirty="0" smtClean="0"/>
              <a:t>, </a:t>
            </a:r>
            <a:r>
              <a:rPr lang="en-US" dirty="0" smtClean="0"/>
              <a:t>© 2017</a:t>
            </a:r>
            <a:r>
              <a:rPr lang="en-US" altLang="en-US" dirty="0" smtClean="0"/>
              <a:t>)</a:t>
            </a:r>
            <a:endParaRPr lang="en-US" altLang="en-US" dirty="0"/>
          </a:p>
        </p:txBody>
      </p:sp>
      <p:pic>
        <p:nvPicPr>
          <p:cNvPr id="20" name="Content Placeholder 19" descr="A Password dialog box that appears when you open an encrypted Word document, in order to enter the Password. The dialog box indicates that the document is protected, or encrypted, and that a password is required to open it. If you type in the correct password, the document will open. If you forget the password, you will be unable to open the document.&#10;"/>
          <p:cNvPicPr>
            <a:picLocks noGrp="1" noChangeAspect="1"/>
          </p:cNvPicPr>
          <p:nvPr>
            <p:ph sz="quarter" idx="36"/>
          </p:nvPr>
        </p:nvPicPr>
        <p:blipFill>
          <a:blip r:embed="rId5">
            <a:extLst>
              <a:ext uri="{28A0092B-C50C-407E-A947-70E740481C1C}">
                <a14:useLocalDpi xmlns:a14="http://schemas.microsoft.com/office/drawing/2010/main" val="0"/>
              </a:ext>
            </a:extLst>
          </a:blip>
          <a:stretch>
            <a:fillRect/>
          </a:stretch>
        </p:blipFill>
        <p:spPr>
          <a:xfrm>
            <a:off x="5663996" y="4784090"/>
            <a:ext cx="2409825" cy="1323975"/>
          </a:xfrm>
        </p:spPr>
      </p:pic>
      <p:sp>
        <p:nvSpPr>
          <p:cNvPr id="18" name="Text Placeholder 17"/>
          <p:cNvSpPr>
            <a:spLocks noGrp="1"/>
          </p:cNvSpPr>
          <p:nvPr>
            <p:ph type="body" sz="quarter" idx="40"/>
          </p:nvPr>
        </p:nvSpPr>
        <p:spPr>
          <a:xfrm>
            <a:off x="5663996" y="6108065"/>
            <a:ext cx="2351957" cy="421640"/>
          </a:xfrm>
        </p:spPr>
        <p:txBody>
          <a:bodyPr/>
          <a:lstStyle/>
          <a:p>
            <a:r>
              <a:rPr lang="en-US" dirty="0" smtClean="0"/>
              <a:t>(</a:t>
            </a:r>
            <a:r>
              <a:rPr lang="en-US" dirty="0" err="1" smtClean="0"/>
              <a:t>EdrawSoft</a:t>
            </a:r>
            <a:r>
              <a:rPr lang="en-US" dirty="0" smtClean="0"/>
              <a:t>, </a:t>
            </a:r>
            <a:r>
              <a:rPr lang="en-US" dirty="0" err="1" smtClean="0"/>
              <a:t>n.d.</a:t>
            </a:r>
            <a:r>
              <a:rPr lang="en-US" dirty="0" smtClean="0"/>
              <a:t>, © 2004-2017)</a:t>
            </a:r>
            <a:endParaRPr lang="en-US" dirty="0"/>
          </a:p>
        </p:txBody>
      </p:sp>
      <p:sp>
        <p:nvSpPr>
          <p:cNvPr id="30727" name="Slide Number Placeholder 30726"/>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extLst>
      <p:ext uri="{BB962C8B-B14F-4D97-AF65-F5344CB8AC3E}">
        <p14:creationId xmlns:p14="http://schemas.microsoft.com/office/powerpoint/2010/main" val="754107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Folder Encryption Example</a:t>
            </a:r>
          </a:p>
        </p:txBody>
      </p:sp>
      <p:sp>
        <p:nvSpPr>
          <p:cNvPr id="18" name="Content Placeholder 17"/>
          <p:cNvSpPr>
            <a:spLocks noGrp="1"/>
          </p:cNvSpPr>
          <p:nvPr>
            <p:ph sz="quarter" idx="14"/>
          </p:nvPr>
        </p:nvSpPr>
        <p:spPr>
          <a:xfrm>
            <a:off x="457200" y="1600200"/>
            <a:ext cx="4617720" cy="1752600"/>
          </a:xfrm>
        </p:spPr>
        <p:txBody>
          <a:bodyPr/>
          <a:lstStyle/>
          <a:p>
            <a:pPr marL="0" indent="0">
              <a:buNone/>
            </a:pPr>
            <a:r>
              <a:rPr lang="en-US" sz="3200" dirty="0" smtClean="0"/>
              <a:t>Contents of any folder on a Windows-based PC can be encrypted</a:t>
            </a:r>
          </a:p>
        </p:txBody>
      </p:sp>
      <p:sp>
        <p:nvSpPr>
          <p:cNvPr id="4" name="Content Placeholder 3"/>
          <p:cNvSpPr>
            <a:spLocks noGrp="1"/>
          </p:cNvSpPr>
          <p:nvPr>
            <p:ph sz="quarter" idx="37"/>
          </p:nvPr>
        </p:nvSpPr>
        <p:spPr>
          <a:xfrm>
            <a:off x="400050" y="3352800"/>
            <a:ext cx="4072890" cy="2847975"/>
          </a:xfrm>
        </p:spPr>
        <p:txBody>
          <a:bodyPr/>
          <a:lstStyle/>
          <a:p>
            <a:pPr marL="228600" lvl="0" indent="-228600">
              <a:buFont typeface="+mj-lt"/>
              <a:buAutoNum type="arabicPeriod"/>
              <a:defRPr/>
            </a:pPr>
            <a:r>
              <a:rPr lang="en-US" sz="2400" dirty="0">
                <a:solidFill>
                  <a:prstClr val="black"/>
                </a:solidFill>
              </a:rPr>
              <a:t>Right-click the folder and select </a:t>
            </a:r>
            <a:r>
              <a:rPr lang="en-US" sz="2400" b="1" dirty="0">
                <a:solidFill>
                  <a:prstClr val="black"/>
                </a:solidFill>
              </a:rPr>
              <a:t>Properties</a:t>
            </a:r>
            <a:endParaRPr lang="en-US" sz="2400" dirty="0">
              <a:solidFill>
                <a:prstClr val="black"/>
              </a:solidFill>
            </a:endParaRPr>
          </a:p>
          <a:p>
            <a:pPr marL="228600" lvl="0" indent="-228600">
              <a:buFont typeface="+mj-lt"/>
              <a:buAutoNum type="arabicPeriod"/>
              <a:defRPr/>
            </a:pPr>
            <a:r>
              <a:rPr lang="en-US" sz="2400" dirty="0">
                <a:solidFill>
                  <a:prstClr val="black"/>
                </a:solidFill>
              </a:rPr>
              <a:t>Click </a:t>
            </a:r>
            <a:r>
              <a:rPr lang="en-US" sz="2400" b="1" dirty="0">
                <a:solidFill>
                  <a:prstClr val="black"/>
                </a:solidFill>
              </a:rPr>
              <a:t>Advanced</a:t>
            </a:r>
            <a:endParaRPr lang="en-US" sz="2400" dirty="0">
              <a:solidFill>
                <a:prstClr val="black"/>
              </a:solidFill>
            </a:endParaRPr>
          </a:p>
          <a:p>
            <a:pPr marL="228600" lvl="0" indent="-228600">
              <a:buFont typeface="+mj-lt"/>
              <a:buAutoNum type="arabicPeriod"/>
              <a:defRPr/>
            </a:pPr>
            <a:r>
              <a:rPr lang="en-US" sz="2400" dirty="0">
                <a:solidFill>
                  <a:prstClr val="black"/>
                </a:solidFill>
              </a:rPr>
              <a:t>Select </a:t>
            </a:r>
            <a:r>
              <a:rPr lang="en-US" sz="2400" b="1" dirty="0">
                <a:solidFill>
                  <a:prstClr val="black"/>
                </a:solidFill>
              </a:rPr>
              <a:t>Encrypt contents to secure data</a:t>
            </a:r>
          </a:p>
          <a:p>
            <a:pPr marL="0" lvl="0" indent="0">
              <a:buNone/>
              <a:defRPr/>
            </a:pPr>
            <a:r>
              <a:rPr lang="en-US" sz="2400" dirty="0">
                <a:solidFill>
                  <a:prstClr val="black"/>
                </a:solidFill>
              </a:rPr>
              <a:t>All files placed in this folder will be encrypted</a:t>
            </a:r>
          </a:p>
          <a:p>
            <a:endParaRPr lang="en-US" dirty="0"/>
          </a:p>
        </p:txBody>
      </p:sp>
      <p:pic>
        <p:nvPicPr>
          <p:cNvPr id="6" name="Content Placeholder 5" descr="Screenshot images of the Folder Properties dialog box and Advanced Attributes dialog box in Windows File Explorer. There are 4 attributes  with checkboxes listed, Encrypt contents to secure data is the last, under Cmopress or Encrypt attributes. OK and Cancel buttons close the Advanced Attributes window and return to the user the Folder Properties window.  "/>
          <p:cNvPicPr>
            <a:picLocks noGrp="1" noChangeAspect="1"/>
          </p:cNvPicPr>
          <p:nvPr>
            <p:ph sz="quarter" idx="35"/>
          </p:nvPr>
        </p:nvPicPr>
        <p:blipFill>
          <a:blip r:embed="rId4">
            <a:extLst>
              <a:ext uri="{28A0092B-C50C-407E-A947-70E740481C1C}">
                <a14:useLocalDpi xmlns:a14="http://schemas.microsoft.com/office/drawing/2010/main" val="0"/>
              </a:ext>
            </a:extLst>
          </a:blip>
          <a:stretch>
            <a:fillRect/>
          </a:stretch>
        </p:blipFill>
        <p:spPr>
          <a:xfrm>
            <a:off x="4923943" y="2260235"/>
            <a:ext cx="3647720" cy="2842707"/>
          </a:xfrm>
        </p:spPr>
      </p:pic>
      <p:sp>
        <p:nvSpPr>
          <p:cNvPr id="32768" name="Text Placeholder 32767"/>
          <p:cNvSpPr>
            <a:spLocks noGrp="1"/>
          </p:cNvSpPr>
          <p:nvPr>
            <p:ph type="body" sz="quarter" idx="41"/>
          </p:nvPr>
        </p:nvSpPr>
        <p:spPr>
          <a:xfrm>
            <a:off x="4923943" y="5102942"/>
            <a:ext cx="2730470" cy="372627"/>
          </a:xfrm>
        </p:spPr>
        <p:txBody>
          <a:bodyPr/>
          <a:lstStyle/>
          <a:p>
            <a:r>
              <a:rPr lang="en-US" altLang="en-US" dirty="0" smtClean="0"/>
              <a:t>(Spector &amp; Microsoft, 2014, </a:t>
            </a:r>
            <a:r>
              <a:rPr lang="en-US" dirty="0"/>
              <a:t>© </a:t>
            </a:r>
            <a:r>
              <a:rPr lang="en-US" dirty="0" smtClean="0"/>
              <a:t>2017</a:t>
            </a:r>
            <a:r>
              <a:rPr lang="en-US" altLang="en-US" dirty="0" smtClean="0"/>
              <a:t>)</a:t>
            </a:r>
            <a:endParaRPr lang="en-US" altLang="en-US" dirty="0"/>
          </a:p>
        </p:txBody>
      </p:sp>
      <p:sp>
        <p:nvSpPr>
          <p:cNvPr id="32774" name="Slide Number Placeholder 32773"/>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extLst>
      <p:ext uri="{BB962C8B-B14F-4D97-AF65-F5344CB8AC3E}">
        <p14:creationId xmlns:p14="http://schemas.microsoft.com/office/powerpoint/2010/main" val="1763711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Antivirus Software</a:t>
            </a:r>
          </a:p>
        </p:txBody>
      </p:sp>
      <p:sp>
        <p:nvSpPr>
          <p:cNvPr id="26627" name="Content Placeholder 5"/>
          <p:cNvSpPr>
            <a:spLocks noGrp="1"/>
          </p:cNvSpPr>
          <p:nvPr>
            <p:ph sz="quarter" idx="14"/>
          </p:nvPr>
        </p:nvSpPr>
        <p:spPr/>
        <p:txBody>
          <a:bodyPr/>
          <a:lstStyle/>
          <a:p>
            <a:r>
              <a:rPr lang="en-US" altLang="en-US" dirty="0" smtClean="0"/>
              <a:t>Prevents, detects, and removes viruses</a:t>
            </a:r>
          </a:p>
          <a:p>
            <a:r>
              <a:rPr lang="en-US" dirty="0" smtClean="0"/>
              <a:t>Most common method of detection: signature-based</a:t>
            </a:r>
            <a:endParaRPr lang="en-US" altLang="en-US" dirty="0" smtClean="0"/>
          </a:p>
          <a:p>
            <a:pPr lvl="1"/>
            <a:r>
              <a:rPr lang="en-US" altLang="en-US" dirty="0" smtClean="0"/>
              <a:t>Requires up-to-date virus pattern definitions</a:t>
            </a:r>
          </a:p>
          <a:p>
            <a:r>
              <a:rPr lang="en-US" altLang="en-US" dirty="0" smtClean="0"/>
              <a:t>Searches all files for virus signatures</a:t>
            </a:r>
          </a:p>
          <a:p>
            <a:r>
              <a:rPr lang="en-US" altLang="en-US" dirty="0" smtClean="0"/>
              <a:t>Monitors for malicious activity</a:t>
            </a:r>
          </a:p>
          <a:p>
            <a:pPr lvl="1"/>
            <a:r>
              <a:rPr lang="en-US" altLang="en-US" dirty="0" smtClean="0"/>
              <a:t>If a running program attempts to perform an odd action, the AV software stops and quarantines the program</a:t>
            </a:r>
          </a:p>
        </p:txBody>
      </p:sp>
      <p:sp>
        <p:nvSpPr>
          <p:cNvPr id="6" name="Slide Number Placeholder 5"/>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extLst>
      <p:ext uri="{BB962C8B-B14F-4D97-AF65-F5344CB8AC3E}">
        <p14:creationId xmlns:p14="http://schemas.microsoft.com/office/powerpoint/2010/main" val="26686557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86512"/>
            <a:ext cx="8229600" cy="1143000"/>
          </a:xfrm>
        </p:spPr>
        <p:txBody>
          <a:bodyPr/>
          <a:lstStyle/>
          <a:p>
            <a:r>
              <a:rPr lang="en-US" altLang="en-US" dirty="0" smtClean="0"/>
              <a:t>Common Anti-Malware Software</a:t>
            </a:r>
          </a:p>
        </p:txBody>
      </p:sp>
      <p:sp>
        <p:nvSpPr>
          <p:cNvPr id="27651" name="Content Placeholder 5"/>
          <p:cNvSpPr>
            <a:spLocks noGrp="1"/>
          </p:cNvSpPr>
          <p:nvPr>
            <p:ph sz="quarter" idx="14"/>
          </p:nvPr>
        </p:nvSpPr>
        <p:spPr>
          <a:xfrm>
            <a:off x="936164" y="1420477"/>
            <a:ext cx="2777864" cy="5121230"/>
          </a:xfrm>
        </p:spPr>
        <p:txBody>
          <a:bodyPr/>
          <a:lstStyle/>
          <a:p>
            <a:pPr marL="0" indent="0">
              <a:buNone/>
            </a:pPr>
            <a:r>
              <a:rPr lang="en-US" altLang="en-US" sz="2800" dirty="0" smtClean="0"/>
              <a:t>Malwarebytes</a:t>
            </a:r>
          </a:p>
          <a:p>
            <a:pPr marL="0" indent="0">
              <a:buNone/>
            </a:pPr>
            <a:r>
              <a:rPr lang="en-US" altLang="en-US" sz="2800" dirty="0" smtClean="0"/>
              <a:t>Avast!                </a:t>
            </a:r>
          </a:p>
          <a:p>
            <a:pPr marL="0" indent="0">
              <a:buNone/>
            </a:pPr>
            <a:r>
              <a:rPr lang="en-US" altLang="en-US" sz="2800" dirty="0" smtClean="0"/>
              <a:t>AVG                   </a:t>
            </a:r>
          </a:p>
          <a:p>
            <a:pPr marL="0" indent="0">
              <a:buNone/>
            </a:pPr>
            <a:r>
              <a:rPr lang="en-US" altLang="en-US" sz="2800" dirty="0" smtClean="0"/>
              <a:t>Kaspersky          </a:t>
            </a:r>
          </a:p>
          <a:p>
            <a:pPr marL="0" indent="0">
              <a:buNone/>
            </a:pPr>
            <a:r>
              <a:rPr lang="en-US" altLang="en-US" sz="2800" dirty="0" smtClean="0"/>
              <a:t>McAfee</a:t>
            </a:r>
          </a:p>
          <a:p>
            <a:pPr marL="0" indent="0">
              <a:buNone/>
            </a:pPr>
            <a:r>
              <a:rPr lang="en-US" altLang="en-US" sz="2800" dirty="0" smtClean="0"/>
              <a:t>Symantec           </a:t>
            </a:r>
          </a:p>
          <a:p>
            <a:pPr marL="0" indent="0">
              <a:buNone/>
            </a:pPr>
            <a:r>
              <a:rPr lang="en-US" altLang="en-US" sz="2800" dirty="0" smtClean="0"/>
              <a:t>Spybot                </a:t>
            </a:r>
          </a:p>
          <a:p>
            <a:pPr marL="0" indent="0">
              <a:buNone/>
            </a:pPr>
            <a:r>
              <a:rPr lang="en-US" altLang="en-US" sz="2800" dirty="0" smtClean="0"/>
              <a:t>Ad-Aware </a:t>
            </a:r>
          </a:p>
          <a:p>
            <a:pPr marL="0" indent="0">
              <a:buNone/>
            </a:pPr>
            <a:r>
              <a:rPr lang="en-US" sz="2800" dirty="0" smtClean="0"/>
              <a:t>Trend Micro </a:t>
            </a:r>
          </a:p>
          <a:p>
            <a:pPr marL="0" indent="0">
              <a:buNone/>
            </a:pPr>
            <a:r>
              <a:rPr lang="en-US" sz="2800" dirty="0" smtClean="0"/>
              <a:t>Bitdefender</a:t>
            </a:r>
            <a:endParaRPr lang="en-US" altLang="en-US" sz="2800" dirty="0" smtClean="0"/>
          </a:p>
        </p:txBody>
      </p:sp>
      <p:sp>
        <p:nvSpPr>
          <p:cNvPr id="10" name="Content Placeholder 9"/>
          <p:cNvSpPr>
            <a:spLocks noGrp="1"/>
          </p:cNvSpPr>
          <p:nvPr>
            <p:ph sz="quarter" idx="18"/>
          </p:nvPr>
        </p:nvSpPr>
        <p:spPr>
          <a:xfrm>
            <a:off x="3325083" y="1422065"/>
            <a:ext cx="5581399" cy="5180615"/>
          </a:xfrm>
        </p:spPr>
        <p:txBody>
          <a:bodyPr/>
          <a:lstStyle/>
          <a:p>
            <a:pPr marL="0" indent="0">
              <a:buNone/>
            </a:pPr>
            <a:r>
              <a:rPr lang="en-US" altLang="en-US" sz="2800" dirty="0" smtClean="0">
                <a:solidFill>
                  <a:srgbClr val="000000"/>
                </a:solidFill>
                <a:cs typeface="Arial" panose="020B0604020202020204" pitchFamily="34" charset="0"/>
                <a:hlinkClick r:id="rId4" tooltip="URL for Malwarebytes"/>
              </a:rPr>
              <a:t>https://www.malwarebytes.org/</a:t>
            </a:r>
            <a:endParaRPr lang="en-US" altLang="en-US" sz="2800" dirty="0">
              <a:solidFill>
                <a:srgbClr val="000000"/>
              </a:solidFill>
              <a:cs typeface="Arial" panose="020B0604020202020204" pitchFamily="34" charset="0"/>
            </a:endParaRPr>
          </a:p>
          <a:p>
            <a:pPr marL="0" indent="0">
              <a:buNone/>
            </a:pPr>
            <a:r>
              <a:rPr lang="en-US" altLang="en-US" sz="2800" dirty="0" smtClean="0">
                <a:solidFill>
                  <a:srgbClr val="000000"/>
                </a:solidFill>
                <a:cs typeface="Arial" panose="020B0604020202020204" pitchFamily="34" charset="0"/>
                <a:hlinkClick r:id="rId5" tooltip="URL for Avast"/>
              </a:rPr>
              <a:t>http://www.avast.com/</a:t>
            </a:r>
            <a:endParaRPr lang="en-US" altLang="en-US" sz="2800" dirty="0">
              <a:solidFill>
                <a:srgbClr val="000000"/>
              </a:solidFill>
              <a:cs typeface="Arial" panose="020B0604020202020204" pitchFamily="34" charset="0"/>
            </a:endParaRPr>
          </a:p>
          <a:p>
            <a:pPr marL="0" indent="0">
              <a:buNone/>
            </a:pPr>
            <a:r>
              <a:rPr lang="en-US" altLang="en-US" sz="2800" dirty="0" smtClean="0">
                <a:solidFill>
                  <a:srgbClr val="000000"/>
                </a:solidFill>
                <a:cs typeface="Arial" panose="020B0604020202020204" pitchFamily="34" charset="0"/>
                <a:hlinkClick r:id="rId6" tooltip="URL for AVG"/>
              </a:rPr>
              <a:t>http://www.avg.com/</a:t>
            </a:r>
            <a:endParaRPr lang="en-US" altLang="en-US" sz="2800" dirty="0">
              <a:solidFill>
                <a:srgbClr val="000000"/>
              </a:solidFill>
              <a:cs typeface="Arial" panose="020B0604020202020204" pitchFamily="34" charset="0"/>
            </a:endParaRPr>
          </a:p>
          <a:p>
            <a:pPr marL="0" indent="0">
              <a:buNone/>
            </a:pPr>
            <a:r>
              <a:rPr lang="en-US" altLang="en-US" sz="2800" dirty="0" smtClean="0">
                <a:solidFill>
                  <a:srgbClr val="000000"/>
                </a:solidFill>
                <a:cs typeface="Arial" panose="020B0604020202020204" pitchFamily="34" charset="0"/>
                <a:hlinkClick r:id="rId7" tooltip="URL for Kaspersky"/>
              </a:rPr>
              <a:t>http://usa.kaspersky.com/</a:t>
            </a:r>
            <a:endParaRPr lang="en-US" altLang="en-US" sz="2800" dirty="0">
              <a:solidFill>
                <a:srgbClr val="000000"/>
              </a:solidFill>
              <a:cs typeface="Arial" panose="020B0604020202020204" pitchFamily="34" charset="0"/>
            </a:endParaRPr>
          </a:p>
          <a:p>
            <a:pPr marL="0" indent="0">
              <a:buNone/>
            </a:pPr>
            <a:r>
              <a:rPr lang="en-US" altLang="en-US" sz="2800" dirty="0" smtClean="0">
                <a:solidFill>
                  <a:srgbClr val="000000"/>
                </a:solidFill>
                <a:cs typeface="Arial" panose="020B0604020202020204" pitchFamily="34" charset="0"/>
                <a:hlinkClick r:id="rId8" tooltip="URL for McAfee"/>
              </a:rPr>
              <a:t>http://www.mcafee.com/us</a:t>
            </a:r>
            <a:endParaRPr lang="en-US" altLang="en-US" sz="2800" dirty="0">
              <a:solidFill>
                <a:srgbClr val="000000"/>
              </a:solidFill>
              <a:cs typeface="Arial" panose="020B0604020202020204" pitchFamily="34" charset="0"/>
            </a:endParaRPr>
          </a:p>
          <a:p>
            <a:pPr marL="0" indent="0">
              <a:buNone/>
            </a:pPr>
            <a:r>
              <a:rPr lang="en-US" altLang="en-US" sz="2800" dirty="0" smtClean="0">
                <a:solidFill>
                  <a:srgbClr val="000000"/>
                </a:solidFill>
                <a:cs typeface="Arial" panose="020B0604020202020204" pitchFamily="34" charset="0"/>
                <a:hlinkClick r:id="rId9" tooltip="URL for Symantec"/>
              </a:rPr>
              <a:t>http://www.symantec.com/</a:t>
            </a:r>
            <a:endParaRPr lang="en-US" altLang="en-US" sz="2800" dirty="0">
              <a:solidFill>
                <a:srgbClr val="000000"/>
              </a:solidFill>
              <a:cs typeface="Arial" panose="020B0604020202020204" pitchFamily="34" charset="0"/>
            </a:endParaRPr>
          </a:p>
          <a:p>
            <a:pPr marL="0" indent="0">
              <a:buNone/>
            </a:pPr>
            <a:r>
              <a:rPr lang="en-US" altLang="en-US" sz="2800" dirty="0" smtClean="0">
                <a:solidFill>
                  <a:srgbClr val="000000"/>
                </a:solidFill>
                <a:cs typeface="Arial" panose="020B0604020202020204" pitchFamily="34" charset="0"/>
                <a:hlinkClick r:id="rId10" tooltip="URL for Spybot"/>
              </a:rPr>
              <a:t>https://www.safer-networking.org/</a:t>
            </a:r>
            <a:endParaRPr lang="en-US" altLang="en-US" sz="2800" dirty="0">
              <a:solidFill>
                <a:srgbClr val="000000"/>
              </a:solidFill>
              <a:cs typeface="Arial" panose="020B0604020202020204" pitchFamily="34" charset="0"/>
            </a:endParaRPr>
          </a:p>
          <a:p>
            <a:pPr marL="0" indent="0">
              <a:buNone/>
            </a:pPr>
            <a:r>
              <a:rPr lang="en-US" altLang="en-US" sz="2800" dirty="0" smtClean="0">
                <a:solidFill>
                  <a:srgbClr val="000000"/>
                </a:solidFill>
                <a:cs typeface="Arial" panose="020B0604020202020204" pitchFamily="34" charset="0"/>
                <a:hlinkClick r:id="rId11" tooltip="URL for Lavasoft Ad-Aware"/>
              </a:rPr>
              <a:t>http://www.lavasoft.com/</a:t>
            </a:r>
            <a:endParaRPr lang="en-US" altLang="en-US" sz="2800" dirty="0">
              <a:solidFill>
                <a:srgbClr val="000000"/>
              </a:solidFill>
              <a:cs typeface="Arial" panose="020B0604020202020204" pitchFamily="34" charset="0"/>
            </a:endParaRPr>
          </a:p>
          <a:p>
            <a:pPr marL="0" indent="0">
              <a:buNone/>
            </a:pPr>
            <a:r>
              <a:rPr lang="en-US" sz="2800" dirty="0" smtClean="0">
                <a:hlinkClick r:id="rId12" tooltip="URL for Trend Micro"/>
              </a:rPr>
              <a:t>http://www.trendmicro.com/</a:t>
            </a:r>
            <a:endParaRPr lang="en-US" sz="2800" dirty="0"/>
          </a:p>
          <a:p>
            <a:pPr marL="0" indent="0">
              <a:buNone/>
            </a:pPr>
            <a:r>
              <a:rPr lang="en-US" sz="2800" dirty="0" smtClean="0">
                <a:hlinkClick r:id="rId13" tooltip="URL for Bitdefender"/>
              </a:rPr>
              <a:t>http://www.bitdefender.com/</a:t>
            </a:r>
            <a:endParaRPr lang="en-US" altLang="en-US" sz="2800" dirty="0">
              <a:solidFill>
                <a:srgbClr val="000000"/>
              </a:solidFill>
              <a:cs typeface="Arial" panose="020B0604020202020204" pitchFamily="34" charset="0"/>
            </a:endParaRPr>
          </a:p>
          <a:p>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extLst>
      <p:ext uri="{BB962C8B-B14F-4D97-AF65-F5344CB8AC3E}">
        <p14:creationId xmlns:p14="http://schemas.microsoft.com/office/powerpoint/2010/main" val="4002145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What is a Firewall?</a:t>
            </a:r>
          </a:p>
        </p:txBody>
      </p:sp>
      <p:sp>
        <p:nvSpPr>
          <p:cNvPr id="24579" name="Content Placeholder 5"/>
          <p:cNvSpPr>
            <a:spLocks noGrp="1"/>
          </p:cNvSpPr>
          <p:nvPr>
            <p:ph sz="quarter" idx="14"/>
          </p:nvPr>
        </p:nvSpPr>
        <p:spPr>
          <a:xfrm>
            <a:off x="457200" y="1600200"/>
            <a:ext cx="8229600" cy="4754880"/>
          </a:xfrm>
        </p:spPr>
        <p:txBody>
          <a:bodyPr/>
          <a:lstStyle/>
          <a:p>
            <a:r>
              <a:rPr lang="en-US" altLang="en-US" sz="3100" dirty="0" smtClean="0"/>
              <a:t>Software or device that monitors and controls network traffic</a:t>
            </a:r>
          </a:p>
          <a:p>
            <a:r>
              <a:rPr lang="en-US" altLang="en-US" sz="3100" dirty="0" smtClean="0"/>
              <a:t>Provides protection from intrusion</a:t>
            </a:r>
          </a:p>
          <a:p>
            <a:r>
              <a:rPr lang="en-US" sz="3100" dirty="0" smtClean="0"/>
              <a:t>A network may be protected by both a hardware and a software firewall </a:t>
            </a:r>
            <a:endParaRPr lang="en-US" altLang="en-US" sz="3100" dirty="0" smtClean="0"/>
          </a:p>
          <a:p>
            <a:r>
              <a:rPr lang="en-US" altLang="en-US" sz="3100" dirty="0" smtClean="0"/>
              <a:t>Routers provide basic firewall protection</a:t>
            </a:r>
          </a:p>
          <a:p>
            <a:pPr lvl="1"/>
            <a:r>
              <a:rPr lang="en-US" altLang="en-US" sz="2700" dirty="0" smtClean="0"/>
              <a:t>Most ISPs’ routers act as firewalls</a:t>
            </a:r>
          </a:p>
          <a:p>
            <a:r>
              <a:rPr lang="en-US" altLang="en-US" sz="3100" dirty="0" smtClean="0"/>
              <a:t>Firewalls can be configured to filter traffic based on specific rules  </a:t>
            </a:r>
          </a:p>
          <a:p>
            <a:endParaRPr lang="en-US" altLang="en-US" dirty="0" smtClean="0"/>
          </a:p>
        </p:txBody>
      </p:sp>
      <p:sp>
        <p:nvSpPr>
          <p:cNvPr id="6" name="Slide Number Placeholder 5"/>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274637"/>
            <a:ext cx="8229600" cy="1143000"/>
          </a:xfrm>
        </p:spPr>
        <p:txBody>
          <a:bodyPr/>
          <a:lstStyle/>
          <a:p>
            <a:r>
              <a:rPr lang="en-US" altLang="en-US" dirty="0" smtClean="0"/>
              <a:t>Windows Firewall Example</a:t>
            </a:r>
          </a:p>
        </p:txBody>
      </p:sp>
      <p:pic>
        <p:nvPicPr>
          <p:cNvPr id="3" name="Picture Placeholder 2" descr="slide contains a screenshot of the Windows 7 firewall. Look for the text that reads, “Help protect your computer with Windows firewall.” &#10;&#10;The Windows firewall can prevent hackers or malicious software from gaining access to a computer through the Internet or a network. The green shield indicates that the firewall is functioning. The firewall is set to block all connections to programs that are not on the list of allowed programs. The firewall can also be configured to allow a program or a feature through the Windows firewall. This is known as “punching a hole in the firewall.”&#10;&#10;Looking at the center of the slide, notice that the Windows firewall is currently configured to Notify me when Windows firewall blocks a new program. When this computer is connected to a public network such as those in places like airports or coffee shops, the Windows firewall state is “on.” In such locations, incoming, unsolicited connections are blocked. &#10;&#10;"/>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2011680" y="1618706"/>
            <a:ext cx="5120640" cy="4574438"/>
          </a:xfrm>
        </p:spPr>
      </p:pic>
      <p:sp>
        <p:nvSpPr>
          <p:cNvPr id="4" name="Text Placeholder 3"/>
          <p:cNvSpPr>
            <a:spLocks noGrp="1"/>
          </p:cNvSpPr>
          <p:nvPr>
            <p:ph type="body" sz="quarter" idx="32"/>
          </p:nvPr>
        </p:nvSpPr>
        <p:spPr>
          <a:xfrm>
            <a:off x="2011680" y="6193143"/>
            <a:ext cx="2728454" cy="402139"/>
          </a:xfrm>
        </p:spPr>
        <p:txBody>
          <a:bodyPr/>
          <a:lstStyle/>
          <a:p>
            <a:r>
              <a:rPr lang="en-US" dirty="0" smtClean="0"/>
              <a:t>(Phelps &amp; Microsoft, 2010, </a:t>
            </a:r>
            <a:r>
              <a:rPr lang="sk-SK" dirty="0"/>
              <a:t>© </a:t>
            </a:r>
            <a:r>
              <a:rPr lang="sk-SK" dirty="0" smtClean="0"/>
              <a:t>2017)</a:t>
            </a:r>
            <a:endParaRPr lang="en-US" dirty="0"/>
          </a:p>
        </p:txBody>
      </p:sp>
      <p:sp>
        <p:nvSpPr>
          <p:cNvPr id="11" name="Slide Number Placeholder 10"/>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Intrusion Protection Systems (IPS)</a:t>
            </a:r>
          </a:p>
        </p:txBody>
      </p:sp>
      <p:sp>
        <p:nvSpPr>
          <p:cNvPr id="28675" name="Content Placeholder 5"/>
          <p:cNvSpPr>
            <a:spLocks noGrp="1"/>
          </p:cNvSpPr>
          <p:nvPr>
            <p:ph sz="quarter" idx="14"/>
          </p:nvPr>
        </p:nvSpPr>
        <p:spPr>
          <a:xfrm>
            <a:off x="457200" y="1600201"/>
            <a:ext cx="8229600" cy="4572000"/>
          </a:xfrm>
        </p:spPr>
        <p:txBody>
          <a:bodyPr/>
          <a:lstStyle/>
          <a:p>
            <a:r>
              <a:rPr lang="en-US" altLang="en-US" sz="3200" dirty="0" smtClean="0"/>
              <a:t>A firewall, but more!</a:t>
            </a:r>
          </a:p>
          <a:p>
            <a:r>
              <a:rPr lang="en-US" altLang="en-US" sz="3200" dirty="0" smtClean="0"/>
              <a:t>Hardware and/or software</a:t>
            </a:r>
          </a:p>
          <a:p>
            <a:r>
              <a:rPr lang="en-US" altLang="en-US" sz="3200" dirty="0" smtClean="0"/>
              <a:t>Monitors all network traffic for malicious activity in real time</a:t>
            </a:r>
          </a:p>
          <a:p>
            <a:pPr lvl="1"/>
            <a:r>
              <a:rPr lang="en-US" altLang="en-US" dirty="0" smtClean="0"/>
              <a:t>Stops </a:t>
            </a:r>
            <a:r>
              <a:rPr lang="en-US" altLang="en-US" dirty="0"/>
              <a:t>intrusions and alerts network </a:t>
            </a:r>
            <a:r>
              <a:rPr lang="en-US" altLang="en-US" dirty="0" smtClean="0"/>
              <a:t>administrators</a:t>
            </a:r>
            <a:endParaRPr lang="en-US" altLang="en-US" dirty="0"/>
          </a:p>
        </p:txBody>
      </p:sp>
      <p:sp>
        <p:nvSpPr>
          <p:cNvPr id="19" name="Slide Number Placeholder 18"/>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Summary – Lecture c</a:t>
            </a:r>
          </a:p>
        </p:txBody>
      </p:sp>
      <p:sp>
        <p:nvSpPr>
          <p:cNvPr id="37891" name="Text Placeholder 3"/>
          <p:cNvSpPr>
            <a:spLocks noGrp="1"/>
          </p:cNvSpPr>
          <p:nvPr>
            <p:ph type="body" sz="quarter" idx="11"/>
          </p:nvPr>
        </p:nvSpPr>
        <p:spPr/>
        <p:txBody>
          <a:bodyPr/>
          <a:lstStyle/>
          <a:p>
            <a:pPr lvl="0"/>
            <a:r>
              <a:rPr lang="en-US" dirty="0" smtClean="0"/>
              <a:t>Described methods and tools available for protection against cyberattacks</a:t>
            </a:r>
          </a:p>
        </p:txBody>
      </p:sp>
      <p:sp>
        <p:nvSpPr>
          <p:cNvPr id="6" name="Slide Number Placeholder 5"/>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References – 1 – Lecture c</a:t>
            </a:r>
          </a:p>
        </p:txBody>
      </p:sp>
      <p:sp>
        <p:nvSpPr>
          <p:cNvPr id="38915" name="Text Placeholder 2"/>
          <p:cNvSpPr>
            <a:spLocks noGrp="1"/>
          </p:cNvSpPr>
          <p:nvPr>
            <p:ph type="body" sz="quarter" idx="16"/>
          </p:nvPr>
        </p:nvSpPr>
        <p:spPr>
          <a:xfrm>
            <a:off x="457200" y="1600200"/>
            <a:ext cx="8229600" cy="4328652"/>
          </a:xfrm>
        </p:spPr>
        <p:txBody>
          <a:bodyPr/>
          <a:lstStyle/>
          <a:p>
            <a:r>
              <a:rPr lang="en-US" altLang="en-US" dirty="0" smtClean="0"/>
              <a:t>References</a:t>
            </a:r>
            <a:endParaRPr lang="en-US" altLang="en-US" b="0" dirty="0" smtClean="0"/>
          </a:p>
          <a:p>
            <a:r>
              <a:rPr lang="en-US" altLang="en-US" b="0" dirty="0" smtClean="0"/>
              <a:t>SANS. Information Security Policy Templates. [Internet]. 2010 [cited 2011 Nov 07]. Available from: </a:t>
            </a:r>
            <a:r>
              <a:rPr lang="en-US" altLang="en-US" b="0" dirty="0" smtClean="0">
                <a:hlinkClick r:id="rId4" tooltip="URL for referenced source"/>
              </a:rPr>
              <a:t>http://www.sans.org/security-resources/policies</a:t>
            </a:r>
            <a:r>
              <a:rPr lang="en-US" altLang="en-US" b="0" dirty="0" smtClean="0"/>
              <a:t>. </a:t>
            </a:r>
          </a:p>
          <a:p>
            <a:r>
              <a:rPr lang="en-US" altLang="en-US" b="0" dirty="0" smtClean="0"/>
              <a:t>GIAC. The Basics of an IT Security Policy. [Internet]. 2010 [cited 2011 Nov 07]. Available from: </a:t>
            </a:r>
            <a:r>
              <a:rPr lang="en-US" altLang="en-US" b="0" dirty="0" smtClean="0">
                <a:hlinkClick r:id="rId5" tooltip="URL for referenced source"/>
              </a:rPr>
              <a:t>http://www.giac.org/certified_professionals/practicals/gsec/1863.php</a:t>
            </a:r>
            <a:r>
              <a:rPr lang="en-US" altLang="en-US" b="0" dirty="0" smtClean="0"/>
              <a:t>. </a:t>
            </a:r>
          </a:p>
          <a:p>
            <a:r>
              <a:rPr lang="en-US" altLang="en-US" b="0" dirty="0" smtClean="0"/>
              <a:t>Wikipedia. Firewall (computing). [Internet]. 2010 [cited 2011 Nov 07]. Available from: </a:t>
            </a:r>
            <a:r>
              <a:rPr lang="en-US" altLang="en-US" b="0" dirty="0" smtClean="0">
                <a:hlinkClick r:id="rId6" tooltip="URL for referenced source"/>
              </a:rPr>
              <a:t>http://en.wikipedia.org/wiki/Firewall_(computing)</a:t>
            </a:r>
            <a:r>
              <a:rPr lang="en-US" altLang="en-US" b="0" dirty="0" smtClean="0"/>
              <a:t>. </a:t>
            </a:r>
          </a:p>
          <a:p>
            <a:r>
              <a:rPr lang="en-US" altLang="en-US" b="0" dirty="0" smtClean="0"/>
              <a:t>Wikipedia. Antivirus software. [Internet]. 2010 [cited 2011 Nov 07]. Available from: </a:t>
            </a:r>
            <a:r>
              <a:rPr lang="en-US" altLang="en-US" b="0" dirty="0" smtClean="0">
                <a:hlinkClick r:id="rId7" tooltip="URL for referenced source"/>
              </a:rPr>
              <a:t>http://en.wikipedia.org/wiki/Antivirus_software</a:t>
            </a:r>
            <a:r>
              <a:rPr lang="en-US" altLang="en-US" b="0" dirty="0" smtClean="0"/>
              <a:t>. </a:t>
            </a:r>
          </a:p>
          <a:p>
            <a:r>
              <a:rPr lang="en-US" altLang="en-US" b="0" dirty="0" smtClean="0"/>
              <a:t>Wikipedia. Malware. [Internet]. 2010 [cited 2011 Nov 07]. Available from: </a:t>
            </a:r>
            <a:r>
              <a:rPr lang="en-US" altLang="en-US" b="0" dirty="0" smtClean="0">
                <a:hlinkClick r:id="rId8" tooltip="URL for referenced source"/>
              </a:rPr>
              <a:t>http://en.wikipedia.org/wiki/Malware</a:t>
            </a:r>
            <a:r>
              <a:rPr lang="en-US" altLang="en-US" b="0" dirty="0" smtClean="0"/>
              <a:t>.  </a:t>
            </a:r>
          </a:p>
          <a:p>
            <a:r>
              <a:rPr lang="en-US" altLang="en-US" b="0" dirty="0" smtClean="0"/>
              <a:t>Wikipedia. Intrusion detection system. [Internet]. 2010 [cited 2011 Nov 07]. Available from: </a:t>
            </a:r>
            <a:r>
              <a:rPr lang="en-US" altLang="en-US" b="0" dirty="0" smtClean="0">
                <a:hlinkClick r:id="rId9" tooltip="URL for referenced source"/>
              </a:rPr>
              <a:t>http://en.wikipedia.org/wiki/Intrusion_detection_system</a:t>
            </a:r>
            <a:r>
              <a:rPr lang="en-US" altLang="en-US" b="0" dirty="0" smtClean="0"/>
              <a:t>. </a:t>
            </a:r>
          </a:p>
          <a:p>
            <a:r>
              <a:rPr lang="en-US" altLang="en-US" b="0" dirty="0" smtClean="0"/>
              <a:t>IT Security. Create your own security audit. [Internet]. 2010 [cited 2011 Nov 07]. Available from: </a:t>
            </a:r>
            <a:r>
              <a:rPr lang="en-US" altLang="en-US" b="0" dirty="0" smtClean="0">
                <a:hlinkClick r:id="rId10" tooltip="URL for referenced source"/>
              </a:rPr>
              <a:t>http://www.itsecurity.com/features/it-security-audit-010407/</a:t>
            </a:r>
            <a:r>
              <a:rPr lang="en-US" altLang="en-US" b="0" dirty="0" smtClean="0"/>
              <a:t>. </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References – 2 – Lecture c</a:t>
            </a:r>
          </a:p>
        </p:txBody>
      </p:sp>
      <p:sp>
        <p:nvSpPr>
          <p:cNvPr id="38915" name="Text Placeholder 2"/>
          <p:cNvSpPr>
            <a:spLocks noGrp="1"/>
          </p:cNvSpPr>
          <p:nvPr>
            <p:ph type="body" sz="quarter" idx="16"/>
          </p:nvPr>
        </p:nvSpPr>
        <p:spPr>
          <a:xfrm>
            <a:off x="457200" y="1600198"/>
            <a:ext cx="8229600" cy="4572000"/>
          </a:xfrm>
        </p:spPr>
        <p:txBody>
          <a:bodyPr/>
          <a:lstStyle/>
          <a:p>
            <a:r>
              <a:rPr lang="en-US" altLang="en-US" dirty="0" smtClean="0"/>
              <a:t>Images</a:t>
            </a:r>
          </a:p>
          <a:p>
            <a:pPr lvl="1"/>
            <a:r>
              <a:rPr lang="en-US" altLang="en-US" dirty="0" smtClean="0"/>
              <a:t>Slide 10: Excel Protect Workbook screenshot. (</a:t>
            </a:r>
            <a:r>
              <a:rPr lang="en-US" altLang="en-US" dirty="0" err="1" smtClean="0"/>
              <a:t>n.d.</a:t>
            </a:r>
            <a:r>
              <a:rPr lang="en-US" altLang="en-US" dirty="0" smtClean="0"/>
              <a:t>). Microsoft. </a:t>
            </a:r>
            <a:r>
              <a:rPr lang="en-US" altLang="en-US" dirty="0"/>
              <a:t>Retrieved March 2, 2017 from </a:t>
            </a:r>
            <a:r>
              <a:rPr lang="en-US" altLang="en-US" dirty="0" smtClean="0">
                <a:hlinkClick r:id="rId4" tooltip="URL for referenced image"/>
              </a:rPr>
              <a:t>https://support.content.office.net/en-us/media/d120acc0-1efc-4aa9-bbae-923194a3d43d.jpg</a:t>
            </a:r>
            <a:r>
              <a:rPr lang="en-US" altLang="en-US" dirty="0" smtClean="0"/>
              <a:t>. Copyright 2017, Microsoft.</a:t>
            </a:r>
          </a:p>
          <a:p>
            <a:pPr lvl="1"/>
            <a:r>
              <a:rPr lang="en-US" altLang="en-US" dirty="0" smtClean="0"/>
              <a:t>Slide 10: Word document password prompt. (</a:t>
            </a:r>
            <a:r>
              <a:rPr lang="en-US" altLang="en-US" dirty="0" err="1" smtClean="0"/>
              <a:t>n.d.</a:t>
            </a:r>
            <a:r>
              <a:rPr lang="en-US" altLang="en-US" dirty="0" smtClean="0"/>
              <a:t>) </a:t>
            </a:r>
            <a:r>
              <a:rPr lang="en-US" altLang="en-US" dirty="0" err="1" smtClean="0"/>
              <a:t>EdrawSoft</a:t>
            </a:r>
            <a:r>
              <a:rPr lang="en-US" altLang="en-US" dirty="0" smtClean="0"/>
              <a:t>. Retrieved March 2, </a:t>
            </a:r>
            <a:r>
              <a:rPr lang="en-US" altLang="en-US" dirty="0"/>
              <a:t>2017 from </a:t>
            </a:r>
            <a:r>
              <a:rPr lang="en-US" altLang="en-US" dirty="0">
                <a:hlinkClick r:id="rId5" tooltip="URL for referenced image"/>
              </a:rPr>
              <a:t>https://</a:t>
            </a:r>
            <a:r>
              <a:rPr lang="en-US" altLang="en-US" dirty="0" smtClean="0">
                <a:hlinkClick r:id="rId5" tooltip="URL for referenced image"/>
              </a:rPr>
              <a:t>www.edrawsoft.com/images/office/passowrd-protect.png</a:t>
            </a:r>
            <a:r>
              <a:rPr lang="en-US" altLang="en-US" dirty="0" smtClean="0"/>
              <a:t>. Copyright 2004-2017, </a:t>
            </a:r>
            <a:r>
              <a:rPr lang="en-US" altLang="en-US" dirty="0" err="1" smtClean="0"/>
              <a:t>EdrawSoft</a:t>
            </a:r>
            <a:r>
              <a:rPr lang="en-US" altLang="en-US" dirty="0" smtClean="0"/>
              <a:t>.</a:t>
            </a:r>
          </a:p>
          <a:p>
            <a:pPr lvl="1"/>
            <a:r>
              <a:rPr lang="en-US" altLang="en-US" dirty="0" smtClean="0"/>
              <a:t>Slide 11: File Explorer screenshots. (2014, November 13). Microsoft [software] and Spector, L [article]. In </a:t>
            </a:r>
            <a:r>
              <a:rPr lang="en-US" i="1" dirty="0"/>
              <a:t>How to encrypt sensitive data? Put it in an encrypted </a:t>
            </a:r>
            <a:r>
              <a:rPr lang="en-US" i="1" dirty="0" smtClean="0"/>
              <a:t>container. </a:t>
            </a:r>
            <a:r>
              <a:rPr lang="en-US" dirty="0" err="1" smtClean="0"/>
              <a:t>PCWorld</a:t>
            </a:r>
            <a:r>
              <a:rPr lang="en-US" dirty="0" smtClean="0"/>
              <a:t>. </a:t>
            </a:r>
            <a:r>
              <a:rPr lang="en-US" dirty="0"/>
              <a:t>Retrieved March 2, 2017 from </a:t>
            </a:r>
            <a:r>
              <a:rPr lang="en-US" dirty="0">
                <a:hlinkClick r:id="rId6" tooltip="URL for referenced image"/>
              </a:rPr>
              <a:t>https://</a:t>
            </a:r>
            <a:r>
              <a:rPr lang="en-US" dirty="0" smtClean="0">
                <a:hlinkClick r:id="rId6" tooltip="URL for referenced image"/>
              </a:rPr>
              <a:t>cms-images.idgesg.net/images/article/2014/10/1113-efs-100525779-orig.jpg</a:t>
            </a:r>
            <a:r>
              <a:rPr lang="en-US" dirty="0" smtClean="0"/>
              <a:t>. Copyright 2017, Microsoft; Copyright 2017, </a:t>
            </a:r>
            <a:r>
              <a:rPr lang="en-US" dirty="0"/>
              <a:t>IDG Communications, Inc</a:t>
            </a:r>
            <a:r>
              <a:rPr lang="en-US" dirty="0" smtClean="0"/>
              <a:t>.</a:t>
            </a:r>
          </a:p>
          <a:p>
            <a:pPr lvl="1"/>
            <a:r>
              <a:rPr lang="en-US" dirty="0" smtClean="0"/>
              <a:t>Slide 15: Windows Firewall in Windows 7 screenshot. (2010, November 2). Microsoft [software] and Phelps, J. [article]. In </a:t>
            </a:r>
            <a:r>
              <a:rPr lang="en-US" i="1" dirty="0"/>
              <a:t>How Do I Configure Windows Firewall in Windows Vista or Windows 7</a:t>
            </a:r>
            <a:r>
              <a:rPr lang="en-US" i="1" dirty="0" smtClean="0"/>
              <a:t>?</a:t>
            </a:r>
            <a:r>
              <a:rPr lang="en-US" dirty="0" smtClean="0"/>
              <a:t>. </a:t>
            </a:r>
            <a:r>
              <a:rPr lang="en-US" dirty="0" err="1" smtClean="0"/>
              <a:t>PCWorld</a:t>
            </a:r>
            <a:r>
              <a:rPr lang="en-US" dirty="0" smtClean="0"/>
              <a:t>. </a:t>
            </a:r>
            <a:r>
              <a:rPr lang="en-US" dirty="0"/>
              <a:t>Retrieved March 2, 2017 from </a:t>
            </a:r>
            <a:r>
              <a:rPr lang="en-US" dirty="0">
                <a:hlinkClick r:id="rId7" tooltip="URL for referenced image."/>
              </a:rPr>
              <a:t>http://</a:t>
            </a:r>
            <a:r>
              <a:rPr lang="en-US" dirty="0" smtClean="0">
                <a:hlinkClick r:id="rId7" tooltip="URL for referenced image."/>
              </a:rPr>
              <a:t>images.pcworld.com/howto/graphics/209535-changenotificationsettings_600_original.jpg</a:t>
            </a:r>
            <a:r>
              <a:rPr lang="en-US" dirty="0" smtClean="0"/>
              <a:t>. Copyright 2017, Microsoft; Copyright 2017, </a:t>
            </a:r>
            <a:r>
              <a:rPr lang="en-US" dirty="0"/>
              <a:t>IDG Communications, Inc</a:t>
            </a:r>
            <a:r>
              <a:rPr lang="en-US" dirty="0" smtClean="0"/>
              <a:t>.</a:t>
            </a:r>
            <a:endParaRPr lang="en-US" dirty="0"/>
          </a:p>
        </p:txBody>
      </p:sp>
      <p:sp>
        <p:nvSpPr>
          <p:cNvPr id="11" name="Slide Number Placeholder 10"/>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extLst>
      <p:ext uri="{BB962C8B-B14F-4D97-AF65-F5344CB8AC3E}">
        <p14:creationId xmlns:p14="http://schemas.microsoft.com/office/powerpoint/2010/main" val="2043121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- 1</a:t>
            </a:r>
          </a:p>
        </p:txBody>
      </p:sp>
      <p:sp>
        <p:nvSpPr>
          <p:cNvPr id="18435" name="Text Placeholder 3"/>
          <p:cNvSpPr>
            <a:spLocks noGrp="1"/>
          </p:cNvSpPr>
          <p:nvPr>
            <p:ph sz="quarter" idx="14"/>
          </p:nvPr>
        </p:nvSpPr>
        <p:spPr/>
        <p:txBody>
          <a:bodyPr/>
          <a:lstStyle/>
          <a:p>
            <a:pPr lvl="0"/>
            <a:r>
              <a:rPr lang="en-US" dirty="0" smtClean="0">
                <a:ea typeface="Verdana" panose="020B0604030504040204" pitchFamily="34" charset="0"/>
                <a:cs typeface="Verdana" panose="020B0604030504040204" pitchFamily="34" charset="0"/>
              </a:rPr>
              <a:t>Define cybercrime and </a:t>
            </a:r>
            <a:r>
              <a:rPr lang="en-US" dirty="0">
                <a:ea typeface="Verdana" panose="020B0604030504040204" pitchFamily="34" charset="0"/>
                <a:cs typeface="Verdana" panose="020B0604030504040204" pitchFamily="34" charset="0"/>
              </a:rPr>
              <a:t>cybersecurity (Lecture a)</a:t>
            </a:r>
            <a:endParaRPr lang="en-US" dirty="0" smtClean="0">
              <a:ea typeface="Verdana" panose="020B0604030504040204" pitchFamily="34" charset="0"/>
              <a:cs typeface="Verdana" panose="020B0604030504040204" pitchFamily="34" charset="0"/>
            </a:endParaRPr>
          </a:p>
          <a:p>
            <a:pPr lvl="0"/>
            <a:r>
              <a:rPr lang="en-US" dirty="0" smtClean="0">
                <a:ea typeface="Verdana" panose="020B0604030504040204" pitchFamily="34" charset="0"/>
                <a:cs typeface="Verdana" panose="020B0604030504040204" pitchFamily="34" charset="0"/>
              </a:rPr>
              <a:t>List common information technology (IT) security and privacy concerns (Lecture a)</a:t>
            </a:r>
          </a:p>
          <a:p>
            <a:pPr lvl="0"/>
            <a:r>
              <a:rPr lang="en-US" dirty="0" smtClean="0">
                <a:ea typeface="Verdana" panose="020B0604030504040204" pitchFamily="34" charset="0"/>
                <a:cs typeface="Verdana" panose="020B0604030504040204" pitchFamily="34" charset="0"/>
              </a:rPr>
              <a:t>List hardware components that are usually attacked by the hackers (Lecture a)</a:t>
            </a:r>
          </a:p>
          <a:p>
            <a:pPr lvl="0"/>
            <a:r>
              <a:rPr lang="en-US" dirty="0" smtClean="0">
                <a:ea typeface="Verdana" panose="020B0604030504040204" pitchFamily="34" charset="0"/>
                <a:cs typeface="Verdana" panose="020B0604030504040204" pitchFamily="34" charset="0"/>
              </a:rPr>
              <a:t>Explain some of the common methods of attack (Lecture b)</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37261239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 </a:t>
            </a:r>
            <a:br>
              <a:rPr lang="en-US" dirty="0" smtClean="0"/>
            </a:br>
            <a:r>
              <a:rPr lang="en-US" dirty="0" smtClean="0"/>
              <a:t>Security and Privacy</a:t>
            </a:r>
            <a:br>
              <a:rPr lang="en-US" dirty="0" smtClean="0"/>
            </a:br>
            <a:r>
              <a:rPr lang="en-US" dirty="0" smtClean="0"/>
              <a:t>Lecture c</a:t>
            </a:r>
            <a:endParaRPr lang="en-US" dirty="0"/>
          </a:p>
        </p:txBody>
      </p:sp>
      <p:sp>
        <p:nvSpPr>
          <p:cNvPr id="3" name="Content Placeholder 2"/>
          <p:cNvSpPr>
            <a:spLocks noGrp="1"/>
          </p:cNvSpPr>
          <p:nvPr>
            <p:ph sz="quarter" idx="14"/>
          </p:nvPr>
        </p:nvSpPr>
        <p:spPr/>
        <p:txBody>
          <a:bodyPr/>
          <a:lstStyle/>
          <a:p>
            <a:r>
              <a:rPr lang="en-US" altLang="en-US" dirty="0" smtClean="0"/>
              <a:t>This material was developed by Oregon Health </a:t>
            </a:r>
            <a:r>
              <a:rPr lang="en-US" altLang="en-US" dirty="0"/>
              <a:t>&amp;</a:t>
            </a:r>
            <a:r>
              <a:rPr lang="en-US" altLang="en-US" dirty="0" smtClean="0"/>
              <a:t> Science University, funded by the Department of Health and Human Services, Office of the National Coordinator for Health Information Technology under Award Number 90WT0001.</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- 2</a:t>
            </a:r>
          </a:p>
        </p:txBody>
      </p:sp>
      <p:sp>
        <p:nvSpPr>
          <p:cNvPr id="18435" name="Text Placeholder 3"/>
          <p:cNvSpPr>
            <a:spLocks noGrp="1"/>
          </p:cNvSpPr>
          <p:nvPr>
            <p:ph sz="quarter" idx="14"/>
          </p:nvPr>
        </p:nvSpPr>
        <p:spPr/>
        <p:txBody>
          <a:bodyPr/>
          <a:lstStyle/>
          <a:p>
            <a:r>
              <a:rPr lang="en-US" dirty="0">
                <a:ea typeface="Verdana" panose="020B0604030504040204" pitchFamily="34" charset="0"/>
                <a:cs typeface="Verdana" panose="020B0604030504040204" pitchFamily="34" charset="0"/>
              </a:rPr>
              <a:t>Describe common types of malware (Lecture </a:t>
            </a:r>
            <a:r>
              <a:rPr lang="en-US" dirty="0" smtClean="0">
                <a:ea typeface="Verdana" panose="020B0604030504040204" pitchFamily="34" charset="0"/>
                <a:cs typeface="Verdana" panose="020B0604030504040204" pitchFamily="34" charset="0"/>
              </a:rPr>
              <a:t>b)</a:t>
            </a:r>
            <a:endParaRPr lang="en-US" dirty="0">
              <a:ea typeface="Verdana" panose="020B0604030504040204" pitchFamily="34" charset="0"/>
              <a:cs typeface="Verdana" panose="020B0604030504040204" pitchFamily="34" charset="0"/>
            </a:endParaRPr>
          </a:p>
          <a:p>
            <a:pPr lvl="0"/>
            <a:r>
              <a:rPr lang="en-US" dirty="0" smtClean="0">
                <a:ea typeface="Verdana" panose="020B0604030504040204" pitchFamily="34" charset="0"/>
                <a:cs typeface="Verdana" panose="020B0604030504040204" pitchFamily="34" charset="0"/>
              </a:rPr>
              <a:t>Explain </a:t>
            </a:r>
            <a:r>
              <a:rPr lang="en-US" dirty="0">
                <a:ea typeface="Verdana" panose="020B0604030504040204" pitchFamily="34" charset="0"/>
                <a:cs typeface="Verdana" panose="020B0604030504040204" pitchFamily="34" charset="0"/>
              </a:rPr>
              <a:t>social engineering methods used by cybercriminals (Lecture </a:t>
            </a:r>
            <a:r>
              <a:rPr lang="en-US" dirty="0" smtClean="0">
                <a:ea typeface="Verdana" panose="020B0604030504040204" pitchFamily="34" charset="0"/>
                <a:cs typeface="Verdana" panose="020B0604030504040204" pitchFamily="34" charset="0"/>
              </a:rPr>
              <a:t>b)</a:t>
            </a:r>
            <a:endParaRPr lang="en-US" dirty="0">
              <a:ea typeface="Verdana" panose="020B0604030504040204" pitchFamily="34" charset="0"/>
              <a:cs typeface="Verdana" panose="020B0604030504040204" pitchFamily="34" charset="0"/>
            </a:endParaRPr>
          </a:p>
          <a:p>
            <a:pPr lvl="0"/>
            <a:r>
              <a:rPr lang="en-US" dirty="0">
                <a:ea typeface="Verdana" panose="020B0604030504040204" pitchFamily="34" charset="0"/>
                <a:cs typeface="Verdana" panose="020B0604030504040204" pitchFamily="34" charset="0"/>
              </a:rPr>
              <a:t>Describe methods and tools available for protection against cyberattacks (Lecture </a:t>
            </a:r>
            <a:r>
              <a:rPr lang="en-US" dirty="0" smtClean="0">
                <a:ea typeface="Verdana" panose="020B0604030504040204" pitchFamily="34" charset="0"/>
                <a:cs typeface="Verdana" panose="020B0604030504040204" pitchFamily="34" charset="0"/>
              </a:rPr>
              <a:t>c)</a:t>
            </a:r>
            <a:endParaRPr lang="en-US" dirty="0">
              <a:ea typeface="Verdana" panose="020B0604030504040204" pitchFamily="34" charset="0"/>
              <a:cs typeface="Verdana" panose="020B0604030504040204" pitchFamily="34" charset="0"/>
            </a:endParaRPr>
          </a:p>
          <a:p>
            <a:pPr lvl="0"/>
            <a:r>
              <a:rPr lang="en-US" dirty="0" smtClean="0"/>
              <a:t>Describe practices designed to minimize the risk of successful </a:t>
            </a:r>
            <a:r>
              <a:rPr lang="en-US" smtClean="0"/>
              <a:t>cyberattack </a:t>
            </a:r>
            <a:br>
              <a:rPr lang="en-US" smtClean="0"/>
            </a:br>
            <a:r>
              <a:rPr lang="en-US" smtClean="0"/>
              <a:t>(</a:t>
            </a:r>
            <a:r>
              <a:rPr lang="en-US" dirty="0" smtClean="0"/>
              <a:t>Lecture d)</a:t>
            </a:r>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3776471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- 3</a:t>
            </a:r>
          </a:p>
        </p:txBody>
      </p:sp>
      <p:sp>
        <p:nvSpPr>
          <p:cNvPr id="18435" name="Text Placeholder 3"/>
          <p:cNvSpPr>
            <a:spLocks noGrp="1"/>
          </p:cNvSpPr>
          <p:nvPr>
            <p:ph sz="quarter" idx="14"/>
          </p:nvPr>
        </p:nvSpPr>
        <p:spPr/>
        <p:txBody>
          <a:bodyPr/>
          <a:lstStyle/>
          <a:p>
            <a:pPr lvl="0"/>
            <a:r>
              <a:rPr lang="en-US" dirty="0" smtClean="0"/>
              <a:t>Address specifics of wireless device security (Lecture d) </a:t>
            </a:r>
          </a:p>
          <a:p>
            <a:pPr lvl="0"/>
            <a:r>
              <a:rPr lang="en-US" dirty="0" smtClean="0"/>
              <a:t>Explain </a:t>
            </a:r>
            <a:r>
              <a:rPr lang="en-US" dirty="0"/>
              <a:t>security and privacy concerns associated </a:t>
            </a:r>
            <a:r>
              <a:rPr lang="en-US" dirty="0" smtClean="0"/>
              <a:t>with EHRs (Lecture e)</a:t>
            </a:r>
          </a:p>
          <a:p>
            <a:pPr lvl="0"/>
            <a:r>
              <a:rPr lang="en-US" dirty="0" smtClean="0"/>
              <a:t>Describe security safeguards used for health care applications (Lecture e)</a:t>
            </a:r>
          </a:p>
          <a:p>
            <a:pPr lvl="0"/>
            <a:r>
              <a:rPr lang="en-US" dirty="0" smtClean="0"/>
              <a:t>Provide the basics of ethical behavior online (Lecture e)</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655025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Computer Protection – </a:t>
            </a:r>
            <a:br>
              <a:rPr lang="en-US" dirty="0" smtClean="0"/>
            </a:br>
            <a:r>
              <a:rPr lang="en-US" altLang="en-US" dirty="0" smtClean="0"/>
              <a:t>Methods and Tools</a:t>
            </a:r>
          </a:p>
        </p:txBody>
      </p:sp>
      <p:sp>
        <p:nvSpPr>
          <p:cNvPr id="4" name="Content Placeholder 3"/>
          <p:cNvSpPr>
            <a:spLocks noGrp="1"/>
          </p:cNvSpPr>
          <p:nvPr>
            <p:ph sz="quarter" idx="14"/>
          </p:nvPr>
        </p:nvSpPr>
        <p:spPr/>
        <p:txBody>
          <a:bodyPr/>
          <a:lstStyle/>
          <a:p>
            <a:r>
              <a:rPr lang="en-US" altLang="en-US" dirty="0" smtClean="0"/>
              <a:t>Authentication</a:t>
            </a:r>
          </a:p>
          <a:p>
            <a:r>
              <a:rPr lang="en-US" altLang="en-US" dirty="0" smtClean="0"/>
              <a:t>Authorization</a:t>
            </a:r>
          </a:p>
          <a:p>
            <a:r>
              <a:rPr lang="en-US" altLang="en-US" dirty="0" smtClean="0"/>
              <a:t>Encryption</a:t>
            </a:r>
            <a:endParaRPr lang="en-US" dirty="0" smtClean="0"/>
          </a:p>
          <a:p>
            <a:r>
              <a:rPr lang="en-US" altLang="en-US" dirty="0" smtClean="0"/>
              <a:t>Antivirus software</a:t>
            </a:r>
            <a:endParaRPr lang="en-US" dirty="0" smtClean="0"/>
          </a:p>
          <a:p>
            <a:r>
              <a:rPr lang="en-US" dirty="0" smtClean="0"/>
              <a:t>Firewalls </a:t>
            </a:r>
          </a:p>
          <a:p>
            <a:r>
              <a:rPr lang="en-US" dirty="0" smtClean="0"/>
              <a:t>Intrusion protection systems</a:t>
            </a:r>
          </a:p>
        </p:txBody>
      </p:sp>
      <p:sp>
        <p:nvSpPr>
          <p:cNvPr id="7" name="Slide Number Placeholder 6"/>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extLst>
      <p:ext uri="{BB962C8B-B14F-4D97-AF65-F5344CB8AC3E}">
        <p14:creationId xmlns:p14="http://schemas.microsoft.com/office/powerpoint/2010/main" val="3838201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Authentication Process</a:t>
            </a:r>
          </a:p>
        </p:txBody>
      </p:sp>
      <p:sp>
        <p:nvSpPr>
          <p:cNvPr id="31747" name="Content Placeholder 5"/>
          <p:cNvSpPr>
            <a:spLocks noGrp="1"/>
          </p:cNvSpPr>
          <p:nvPr>
            <p:ph sz="quarter" idx="14"/>
          </p:nvPr>
        </p:nvSpPr>
        <p:spPr>
          <a:xfrm>
            <a:off x="441435" y="1734207"/>
            <a:ext cx="8229600" cy="4903078"/>
          </a:xfrm>
        </p:spPr>
        <p:txBody>
          <a:bodyPr/>
          <a:lstStyle/>
          <a:p>
            <a:pPr marL="514350" indent="-514350">
              <a:buFont typeface="+mj-lt"/>
              <a:buAutoNum type="arabicPeriod"/>
            </a:pPr>
            <a:r>
              <a:rPr lang="en-US" altLang="en-US" dirty="0" smtClean="0"/>
              <a:t>User provides valid credentials</a:t>
            </a:r>
          </a:p>
          <a:p>
            <a:pPr lvl="1"/>
            <a:r>
              <a:rPr lang="en-US" altLang="en-US" dirty="0" smtClean="0"/>
              <a:t>Usually a username and password</a:t>
            </a:r>
          </a:p>
          <a:p>
            <a:pPr marL="514350" indent="-514350">
              <a:buFont typeface="+mj-lt"/>
              <a:buAutoNum type="arabicPeriod"/>
            </a:pPr>
            <a:r>
              <a:rPr lang="en-US" altLang="en-US" dirty="0" smtClean="0"/>
              <a:t>Computer authenticates credentials against database</a:t>
            </a:r>
          </a:p>
          <a:p>
            <a:pPr marL="514350" indent="-514350">
              <a:buFont typeface="+mj-lt"/>
              <a:buAutoNum type="arabicPeriod"/>
            </a:pPr>
            <a:r>
              <a:rPr lang="en-US" altLang="en-US" dirty="0" smtClean="0"/>
              <a:t>If credentials match, user is authenticated</a:t>
            </a:r>
          </a:p>
        </p:txBody>
      </p:sp>
      <p:sp>
        <p:nvSpPr>
          <p:cNvPr id="6" name="Slide Number Placeholder 5"/>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extLst>
      <p:ext uri="{BB962C8B-B14F-4D97-AF65-F5344CB8AC3E}">
        <p14:creationId xmlns:p14="http://schemas.microsoft.com/office/powerpoint/2010/main" val="2218125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Multi-Factor Authentication</a:t>
            </a:r>
          </a:p>
        </p:txBody>
      </p:sp>
      <p:sp>
        <p:nvSpPr>
          <p:cNvPr id="23555" name="Content Placeholder 5"/>
          <p:cNvSpPr>
            <a:spLocks noGrp="1"/>
          </p:cNvSpPr>
          <p:nvPr>
            <p:ph sz="quarter" idx="14"/>
          </p:nvPr>
        </p:nvSpPr>
        <p:spPr/>
        <p:txBody>
          <a:bodyPr/>
          <a:lstStyle/>
          <a:p>
            <a:r>
              <a:rPr lang="en-US" altLang="en-US" sz="3000" dirty="0" smtClean="0"/>
              <a:t>One-factor authentication</a:t>
            </a:r>
          </a:p>
          <a:p>
            <a:pPr lvl="1">
              <a:spcBef>
                <a:spcPts val="200"/>
              </a:spcBef>
            </a:pPr>
            <a:r>
              <a:rPr lang="en-US" altLang="en-US" sz="2600" dirty="0" smtClean="0"/>
              <a:t>Simplest process</a:t>
            </a:r>
          </a:p>
          <a:p>
            <a:pPr lvl="1">
              <a:spcBef>
                <a:spcPts val="200"/>
              </a:spcBef>
            </a:pPr>
            <a:r>
              <a:rPr lang="en-US" altLang="en-US" sz="2600" dirty="0" smtClean="0"/>
              <a:t>Username and password needed</a:t>
            </a:r>
          </a:p>
          <a:p>
            <a:r>
              <a:rPr lang="en-US" altLang="en-US" sz="3000" dirty="0" smtClean="0"/>
              <a:t>Two-factor authentication</a:t>
            </a:r>
          </a:p>
          <a:p>
            <a:pPr lvl="1">
              <a:spcBef>
                <a:spcPts val="200"/>
              </a:spcBef>
            </a:pPr>
            <a:r>
              <a:rPr lang="en-US" altLang="en-US" sz="2600" dirty="0" smtClean="0"/>
              <a:t>Username and password needed</a:t>
            </a:r>
          </a:p>
          <a:p>
            <a:pPr lvl="1">
              <a:spcBef>
                <a:spcPts val="200"/>
              </a:spcBef>
            </a:pPr>
            <a:r>
              <a:rPr lang="en-US" altLang="en-US" sz="2600" dirty="0" smtClean="0"/>
              <a:t>Also need one of other type </a:t>
            </a:r>
          </a:p>
          <a:p>
            <a:pPr marL="968375" lvl="2"/>
            <a:r>
              <a:rPr lang="en-US" altLang="en-US" sz="2300" dirty="0" smtClean="0"/>
              <a:t>Smartcard or biometric reader</a:t>
            </a:r>
          </a:p>
          <a:p>
            <a:r>
              <a:rPr lang="en-US" altLang="en-US" sz="3000" dirty="0" smtClean="0"/>
              <a:t>Three-factor authentication</a:t>
            </a:r>
          </a:p>
          <a:p>
            <a:pPr lvl="1">
              <a:spcBef>
                <a:spcPts val="200"/>
              </a:spcBef>
            </a:pPr>
            <a:r>
              <a:rPr lang="en-US" altLang="en-US" sz="2600" dirty="0" smtClean="0"/>
              <a:t>All three types used</a:t>
            </a:r>
          </a:p>
          <a:p>
            <a:pPr marL="914400" lvl="2"/>
            <a:r>
              <a:rPr lang="en-US" altLang="en-US" sz="2300" dirty="0" smtClean="0"/>
              <a:t>Username/password, smartcard, and biometric reader</a:t>
            </a:r>
          </a:p>
        </p:txBody>
      </p:sp>
      <p:sp>
        <p:nvSpPr>
          <p:cNvPr id="6" name="Slide Number Placeholder 5"/>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extLst>
      <p:ext uri="{BB962C8B-B14F-4D97-AF65-F5344CB8AC3E}">
        <p14:creationId xmlns:p14="http://schemas.microsoft.com/office/powerpoint/2010/main" val="2364707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Authorization</a:t>
            </a:r>
          </a:p>
        </p:txBody>
      </p:sp>
      <p:sp>
        <p:nvSpPr>
          <p:cNvPr id="32771" name="Content Placeholder 5"/>
          <p:cNvSpPr>
            <a:spLocks noGrp="1"/>
          </p:cNvSpPr>
          <p:nvPr>
            <p:ph sz="quarter" idx="14"/>
          </p:nvPr>
        </p:nvSpPr>
        <p:spPr/>
        <p:txBody>
          <a:bodyPr/>
          <a:lstStyle/>
          <a:p>
            <a:r>
              <a:rPr lang="en-US" dirty="0" smtClean="0"/>
              <a:t>The process of specifying </a:t>
            </a:r>
            <a:r>
              <a:rPr lang="en-US" dirty="0"/>
              <a:t>actions the user has </a:t>
            </a:r>
            <a:r>
              <a:rPr lang="en-US" dirty="0" smtClean="0"/>
              <a:t>permission to perform</a:t>
            </a:r>
            <a:endParaRPr lang="en-US" altLang="en-US" dirty="0" smtClean="0"/>
          </a:p>
          <a:p>
            <a:pPr lvl="1"/>
            <a:r>
              <a:rPr lang="en-US" altLang="en-US" dirty="0" smtClean="0"/>
              <a:t>Print files using specified printers</a:t>
            </a:r>
          </a:p>
          <a:p>
            <a:pPr lvl="1"/>
            <a:r>
              <a:rPr lang="en-US" altLang="en-US" dirty="0" smtClean="0"/>
              <a:t>Access specified network drives</a:t>
            </a:r>
          </a:p>
          <a:p>
            <a:pPr lvl="1"/>
            <a:r>
              <a:rPr lang="en-US" altLang="en-US" dirty="0" smtClean="0"/>
              <a:t>View and/or change documents in folders</a:t>
            </a:r>
          </a:p>
          <a:p>
            <a:pPr lvl="1"/>
            <a:r>
              <a:rPr lang="en-US" altLang="en-US" dirty="0" smtClean="0"/>
              <a:t>Use email</a:t>
            </a:r>
          </a:p>
          <a:p>
            <a:r>
              <a:rPr lang="en-US" altLang="en-US" dirty="0" smtClean="0"/>
              <a:t>Actions are usually recorded  </a:t>
            </a:r>
          </a:p>
        </p:txBody>
      </p:sp>
      <p:sp>
        <p:nvSpPr>
          <p:cNvPr id="6" name="Slide Number Placeholder 5"/>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extLst>
      <p:ext uri="{BB962C8B-B14F-4D97-AF65-F5344CB8AC3E}">
        <p14:creationId xmlns:p14="http://schemas.microsoft.com/office/powerpoint/2010/main" val="1075363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t>Encryption</a:t>
            </a:r>
          </a:p>
        </p:txBody>
      </p:sp>
      <p:sp>
        <p:nvSpPr>
          <p:cNvPr id="29699" name="Content Placeholder 5"/>
          <p:cNvSpPr>
            <a:spLocks noGrp="1"/>
          </p:cNvSpPr>
          <p:nvPr>
            <p:ph sz="quarter" idx="14"/>
          </p:nvPr>
        </p:nvSpPr>
        <p:spPr>
          <a:xfrm>
            <a:off x="457200" y="1592317"/>
            <a:ext cx="8229600" cy="4579883"/>
          </a:xfrm>
        </p:spPr>
        <p:txBody>
          <a:bodyPr/>
          <a:lstStyle/>
          <a:p>
            <a:r>
              <a:rPr lang="en-US" altLang="en-US" dirty="0" smtClean="0"/>
              <a:t>Makes communication unreadable to unauthorized viewers</a:t>
            </a:r>
          </a:p>
          <a:p>
            <a:pPr lvl="1"/>
            <a:r>
              <a:rPr lang="en-US" altLang="en-US" dirty="0" smtClean="0"/>
              <a:t>Uses electronic private and public key set</a:t>
            </a:r>
          </a:p>
          <a:p>
            <a:r>
              <a:rPr lang="en-US" altLang="en-US" dirty="0" smtClean="0"/>
              <a:t>Authorized viewers provided with encryption key </a:t>
            </a:r>
          </a:p>
          <a:p>
            <a:pPr lvl="1"/>
            <a:r>
              <a:rPr lang="en-US" altLang="en-US" dirty="0" smtClean="0"/>
              <a:t>Medical office encrypts data using private key</a:t>
            </a:r>
          </a:p>
          <a:p>
            <a:pPr lvl="1"/>
            <a:r>
              <a:rPr lang="en-US" altLang="en-US" dirty="0" smtClean="0"/>
              <a:t>Patient decrypts data using the medical office’s public key</a:t>
            </a:r>
          </a:p>
          <a:p>
            <a:pPr lvl="1"/>
            <a:r>
              <a:rPr lang="en-US" altLang="en-US" dirty="0" smtClean="0"/>
              <a:t>Encryption keeps data confidential</a:t>
            </a:r>
          </a:p>
        </p:txBody>
      </p:sp>
      <p:sp>
        <p:nvSpPr>
          <p:cNvPr id="6" name="Slide Number Placeholder 5"/>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extLst>
      <p:ext uri="{BB962C8B-B14F-4D97-AF65-F5344CB8AC3E}">
        <p14:creationId xmlns:p14="http://schemas.microsoft.com/office/powerpoint/2010/main" val="9909231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0"/>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b\comp4_unit8b_S-12_V3.mp3"/>
  <p:tag name="AUDIO_ID" val="279"/>
  <p:tag name="ELAPSEDTIME" val="108.409"/>
  <p:tag name="ARTICULATE_SLIDE_NAV" val="12"/>
  <p:tag name="ARTICULATE_SLIDE_GUID" val="f5e3ced0-7157-489a-b32a-17da375ed527"/>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b\comp4_unit8b_S-13_V3.mp3"/>
  <p:tag name="AUDIO_ID" val="280"/>
  <p:tag name="ELAPSEDTIME" val="45.532"/>
  <p:tag name="ARTICULATE_SLIDE_NAV" val="13"/>
  <p:tag name="ARTICULATE_SLIDE_GUID" val="e9c0efca-5862-4a81-a118-7cedbf7e83fc"/>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b\comp4_unit8b_S-15_V3.mp3"/>
  <p:tag name="AUDIO_ID" val="282"/>
  <p:tag name="ELAPSEDTIME" val="56.817"/>
  <p:tag name="ARTICULATE_SLIDE_NAV" val="15"/>
  <p:tag name="ARTICULATE_SLIDE_GUID" val="755e3946-d303-49a1-aa6e-70277fa0451c"/>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b\comp4_unit8b_S-9_V3.mp3"/>
  <p:tag name="AUDIO_ID" val="276"/>
  <p:tag name="ELAPSEDTIME" val="97.881"/>
  <p:tag name="ARTICULATE_SLIDE_NAV" val="9"/>
  <p:tag name="ARTICULATE_SLIDE_GUID" val="529b8c59-89f0-4506-a28d-b51570955af2"/>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b\comp4_unit8b_S-10_V3.mp3"/>
  <p:tag name="AUDIO_ID" val="277"/>
  <p:tag name="ELAPSEDTIME" val="49.137"/>
  <p:tag name="ARTICULATE_SLIDE_NAV" val="10"/>
  <p:tag name="ARTICULATE_SLIDE_GUID" val="9b8e136c-0559-442c-a170-64e3c75e9a00"/>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b\comp4_unit8b_S-7_V3.mp3"/>
  <p:tag name="AUDIO_ID" val="274"/>
  <p:tag name="ELAPSEDTIME" val="108.095"/>
  <p:tag name="ARTICULATE_SLIDE_NAV" val="7"/>
  <p:tag name="ARTICULATE_SLIDE_GUID" val="7a2310b1-ea8a-4cdc-9127-95665534537f"/>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b\comp4_unit8b_S-8_V3.mp3"/>
  <p:tag name="AUDIO_ID" val="275"/>
  <p:tag name="ELAPSEDTIME" val="69.173"/>
  <p:tag name="ARTICULATE_SLIDE_NAV" val="8"/>
  <p:tag name="ARTICULATE_SLIDE_GUID" val="d1d02391-f809-42e0-af81-7b6f3d036f4f"/>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b\comp4_unit8b_S-11_V3.mp3"/>
  <p:tag name="AUDIO_ID" val="278"/>
  <p:tag name="ELAPSEDTIME" val="76.957"/>
  <p:tag name="ARTICULATE_SLIDE_NAV" val="11"/>
  <p:tag name="ARTICULATE_SLIDE_GUID" val="6992701e-e6a6-487b-bf46-bab30b48bb1f"/>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b\comp4_unit8b_S-20_V3.mp3"/>
  <p:tag name="AUDIO_ID" val="264"/>
  <p:tag name="ELAPSEDTIME" val="16.64"/>
  <p:tag name="ARTICULATE_SLIDE_NAV" val="20"/>
  <p:tag name="ARTICULATE_SLIDE_GUID" val="a28d6d52-0420-42af-ad53-039da8c90c05"/>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py of 30_sec_silence.mp3"/>
  <p:tag name="AUDIO_ID" val="271"/>
  <p:tag name="ELAPSEDTIME" val="7.515"/>
  <p:tag name="ARTICULATE_SLIDE_NAV" val="21"/>
  <p:tag name="ARTICULATE_SLIDE_GUID" val="f207afc3-fcc7-4d26-998d-9a9301459503"/>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py of 30_sec_silence.mp3"/>
  <p:tag name="AUDIO_ID" val="271"/>
  <p:tag name="ELAPSEDTIME" val="7.515"/>
  <p:tag name="ARTICULATE_SLIDE_NAV" val="21"/>
  <p:tag name="ARTICULATE_SLIDE_GUID" val="f207afc3-fcc7-4d26-998d-9a9301459503"/>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4_V3.mp3"/>
  <p:tag name="AUDIO_ID" val="276"/>
  <p:tag name="ELAPSEDTIME" val="73.613"/>
  <p:tag name="ARTICULATE_SLIDE_NAV" val="4"/>
  <p:tag name="ARTICULATE_SLIDE_GUID" val="545d8382-9f70-4413-891b-fee74c5650d1"/>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15_V3.mp3"/>
  <p:tag name="AUDIO_ID" val="287"/>
  <p:tag name="ELAPSEDTIME" val="63.87"/>
  <p:tag name="ARTICULATE_SLIDE_NAV" val="15"/>
  <p:tag name="ARTICULATE_SLIDE_GUID" val="d4668268-84f0-43b7-a549-8b64aa638a57"/>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b\comp4_unit8b_S-6_V3.mp3"/>
  <p:tag name="AUDIO_ID" val="273"/>
  <p:tag name="ELAPSEDTIME" val="52.611"/>
  <p:tag name="ARTICULATE_SLIDE_NAV" val="6"/>
  <p:tag name="ARTICULATE_SLIDE_GUID" val="385194b0-8d2c-4ad1-8ce1-11defd1aeddc"/>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16_V3.mp3"/>
  <p:tag name="AUDIO_ID" val="288"/>
  <p:tag name="ELAPSEDTIME" val="129.542"/>
  <p:tag name="ARTICULATE_SLIDE_NAV" val="16"/>
  <p:tag name="ARTICULATE_SLIDE_GUID" val="eb4c87fd-fc12-4a46-95ea-0f8ce155e3a6"/>
  <p:tag name="ARTICULATE_SLIDE_THUMBNAIL_REFRESH" val="1"/>
</p:tagLst>
</file>

<file path=ppt/theme/theme1.xml><?xml version="1.0" encoding="utf-8"?>
<a:theme xmlns:a="http://schemas.openxmlformats.org/drawingml/2006/main" name="Comp4_unit7b_Lecture_Slides">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Comp4_unit7b_Lecture_Slides</Template>
  <TotalTime>2024</TotalTime>
  <Words>3063</Words>
  <Application>Microsoft Office PowerPoint</Application>
  <PresentationFormat>On-screen Show (4:3)</PresentationFormat>
  <Paragraphs>274</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Comp4_unit7b_Lecture_Slides</vt:lpstr>
      <vt:lpstr>Introduction to Computer Science</vt:lpstr>
      <vt:lpstr>Security and Privacy Learning Objectives - 1</vt:lpstr>
      <vt:lpstr>Security and Privacy Learning Objectives - 2</vt:lpstr>
      <vt:lpstr>Security and Privacy Learning Objectives - 3</vt:lpstr>
      <vt:lpstr>Computer Protection –  Methods and Tools</vt:lpstr>
      <vt:lpstr>Authentication Process</vt:lpstr>
      <vt:lpstr>Multi-Factor Authentication</vt:lpstr>
      <vt:lpstr>Authorization</vt:lpstr>
      <vt:lpstr>Encryption</vt:lpstr>
      <vt:lpstr>File Encryption Example</vt:lpstr>
      <vt:lpstr>Folder Encryption Example</vt:lpstr>
      <vt:lpstr>Antivirus Software</vt:lpstr>
      <vt:lpstr>Common Anti-Malware Software</vt:lpstr>
      <vt:lpstr>What is a Firewall?</vt:lpstr>
      <vt:lpstr>Windows Firewall Example</vt:lpstr>
      <vt:lpstr>Intrusion Protection Systems (IPS)</vt:lpstr>
      <vt:lpstr>Security and Privacy Summary – Lecture c</vt:lpstr>
      <vt:lpstr>Security and Privacy References – 1 – Lecture c</vt:lpstr>
      <vt:lpstr>Security and Privacy References – 2 – Lecture c</vt:lpstr>
      <vt:lpstr>Introduction to Computer Science  Security and Privacy Lecture c</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Security and Privacy, Lecture c</dc:subject>
  <dc:creator>U.S. Department of Health and Human Services;Office of the National Coordinator for Health Information Technology</dc:creator>
  <cp:keywords>Health IT, Health IT Curriculum, Health Care,Introduction to Computer Science, Security and Privacy</cp:keywords>
  <dc:description/>
  <cp:lastModifiedBy>admin</cp:lastModifiedBy>
  <cp:revision>168</cp:revision>
  <dcterms:created xsi:type="dcterms:W3CDTF">2016-03-24T19:36:53Z</dcterms:created>
  <dcterms:modified xsi:type="dcterms:W3CDTF">2017-06-20T20:08:44Z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55EE2AFF-9377-4066-BDF7-D1CCC641B4AD</vt:lpwstr>
  </property>
  <property fmtid="{D5CDD505-2E9C-101B-9397-08002B2CF9AE}" pid="3" name="ArticulatePath">
    <vt:lpwstr>Comp4_unit7c_lecture_slides</vt:lpwstr>
  </property>
  <property fmtid="{D5CDD505-2E9C-101B-9397-08002B2CF9AE}" pid="4" name="Language">
    <vt:lpwstr>English</vt:lpwstr>
  </property>
</Properties>
</file>