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58" r:id="rId3"/>
    <p:sldId id="276" r:id="rId4"/>
    <p:sldId id="259" r:id="rId5"/>
    <p:sldId id="27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8" r:id="rId21"/>
    <p:sldId id="274" r:id="rId22"/>
    <p:sldId id="275" r:id="rId23"/>
  </p:sldIdLst>
  <p:sldSz cx="9144000" cy="6858000" type="screen4x3"/>
  <p:notesSz cx="7010400" cy="92964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7" autoAdjust="0"/>
    <p:restoredTop sz="56106" autoAdjust="0"/>
  </p:normalViewPr>
  <p:slideViewPr>
    <p:cSldViewPr snapToGrid="0">
      <p:cViewPr varScale="1">
        <p:scale>
          <a:sx n="33" d="100"/>
          <a:sy n="33" d="100"/>
        </p:scale>
        <p:origin x="-1320"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971344" y="0"/>
            <a:ext cx="3037840" cy="464820"/>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829429"/>
            <a:ext cx="3037840" cy="464820"/>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971344" y="0"/>
            <a:ext cx="3037840" cy="464820"/>
          </a:xfrm>
          <a:prstGeom prst="rect">
            <a:avLst/>
          </a:prstGeom>
        </p:spPr>
        <p:txBody>
          <a:bodyPr vert="horz" lIns="93177" tIns="46589" rIns="93177" bIns="46589"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29429"/>
            <a:ext cx="3037840" cy="464820"/>
          </a:xfrm>
          <a:prstGeom prst="rect">
            <a:avLst/>
          </a:prstGeom>
        </p:spPr>
        <p:txBody>
          <a:bodyPr vert="horz" lIns="93177" tIns="46589" rIns="93177" bIns="46589"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Computer Science: Networks. </a:t>
            </a:r>
            <a:r>
              <a:rPr lang="en-US" altLang="en-US" dirty="0" smtClean="0"/>
              <a:t>This is Lecture e.</a:t>
            </a:r>
          </a:p>
          <a:p>
            <a:r>
              <a:rPr lang="en-US" altLang="en-US" dirty="0" smtClean="0"/>
              <a:t>The component, Introduction to Computer Science, provides a basic overview of computer architecture; data organization, representation, and structure; structure of programming languages; and networking and data communication. It also includes some basic terminology from the world of computing.</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749348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 OSI model layer five, the Session layer manages asynchronous application-to-application communication. </a:t>
            </a:r>
          </a:p>
          <a:p>
            <a:r>
              <a:rPr lang="en-US" altLang="en-US" dirty="0" smtClean="0"/>
              <a:t>When you send an email message, services at this layer record that an email program needs to receive this communication. Note that the communication is still called data at this level.</a:t>
            </a:r>
          </a:p>
          <a:p>
            <a:r>
              <a:rPr lang="en-US" altLang="en-US" dirty="0" smtClean="0"/>
              <a:t>The term “asynchronous” means that the sender and the receiver do not need to communicate at the same time. </a:t>
            </a:r>
          </a:p>
          <a:p>
            <a:r>
              <a:rPr lang="en-US" altLang="en-US" dirty="0" smtClean="0"/>
              <a:t>No devices operate at layer five because again, this is where software works on behalf of hardware, just like the Application and Presentation layers. Again, the communication is still called data at this level.</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51D810-02C2-4161-B88F-91CFCCB23052}" type="slidenum">
              <a:rPr lang="en-US" altLang="en-US"/>
              <a:pPr eaLnBrk="1" hangingPunct="1"/>
              <a:t>10</a:t>
            </a:fld>
            <a:endParaRPr lang="en-US" altLang="en-US"/>
          </a:p>
        </p:txBody>
      </p:sp>
    </p:spTree>
    <p:extLst>
      <p:ext uri="{BB962C8B-B14F-4D97-AF65-F5344CB8AC3E}">
        <p14:creationId xmlns:p14="http://schemas.microsoft.com/office/powerpoint/2010/main" val="2783098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OSI model layer four is the Transport layer. </a:t>
            </a:r>
          </a:p>
          <a:p>
            <a:r>
              <a:rPr lang="en-US" altLang="en-US" dirty="0" smtClean="0"/>
              <a:t>As in the Application, Presentation, and Session layers, no devices operate at layer four because this is still where software works on behalf of hardware. The transmission control protocol, or TCP, suite of protocols operate at this layer, as does the user datagram protocol, or </a:t>
            </a:r>
            <a:r>
              <a:rPr lang="en-US" altLang="en-US" dirty="0" err="1" smtClean="0"/>
              <a:t>UDP</a:t>
            </a:r>
            <a:r>
              <a:rPr lang="en-US" altLang="en-US" dirty="0" smtClean="0"/>
              <a:t>. </a:t>
            </a:r>
          </a:p>
          <a:p>
            <a:r>
              <a:rPr lang="en-US" altLang="en-US" dirty="0" smtClean="0"/>
              <a:t>The Transport layer manages asynchronous device-to-device communication. For example, when sending an email, services here indicate where a file and the actual communication begin. When receiving an email, the services also indicate where a file ends, and when the communication process should be considered complete. </a:t>
            </a:r>
          </a:p>
          <a:p>
            <a:r>
              <a:rPr lang="en-US" altLang="en-US" dirty="0" smtClean="0"/>
              <a:t>It also ensures that pieces of the communication are put in the right order, whether sending or receiving communication.</a:t>
            </a:r>
          </a:p>
          <a:p>
            <a:r>
              <a:rPr lang="en-US" altLang="en-US" dirty="0" smtClean="0"/>
              <a:t>At the Transport layer, the communication is a segment, encoded with information about the communication and instructions.</a:t>
            </a:r>
          </a:p>
          <a:p>
            <a:endParaRPr lang="en-US" altLang="en-US" dirty="0"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1B3B1E-F239-44AD-8C27-C53315060B1E}" type="slidenum">
              <a:rPr lang="en-US" altLang="en-US"/>
              <a:pPr eaLnBrk="1" hangingPunct="1"/>
              <a:t>11</a:t>
            </a:fld>
            <a:endParaRPr lang="en-US" altLang="en-US"/>
          </a:p>
        </p:txBody>
      </p:sp>
    </p:spTree>
    <p:extLst>
      <p:ext uri="{BB962C8B-B14F-4D97-AF65-F5344CB8AC3E}">
        <p14:creationId xmlns:p14="http://schemas.microsoft.com/office/powerpoint/2010/main" val="2131918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Next is OSI model layer three, known as the Network layer. This layer manages asynchronous network-to-network communication. Services split the segment into manageable sizes called packets and then further encode each packet with information used by layer three devices. A router is an example of a device that operates at layer three. </a:t>
            </a:r>
          </a:p>
          <a:p>
            <a:r>
              <a:rPr lang="en-US" altLang="en-US" dirty="0" smtClean="0"/>
              <a:t>Services prepare the packet for traffic by adding to each packet electronic pieces of information, including a header and footer. Information stored in the header includes the source and destination IP address. The footer contains the result of a mathematical calculation that helps devices determine damage to the packet.</a:t>
            </a:r>
          </a:p>
          <a:p>
            <a:r>
              <a:rPr lang="en-US" altLang="en-US" dirty="0" smtClean="0"/>
              <a:t>Services inform receiving devices about the packet's source, its destination, protocol, and more. The Internet protocol, or IP, operates at this layer. Routers use IP addressing to route packets to their final destination. </a:t>
            </a:r>
          </a:p>
          <a:p>
            <a:r>
              <a:rPr lang="en-US" altLang="en-US" dirty="0" smtClean="0"/>
              <a:t>TCP does </a:t>
            </a:r>
            <a:r>
              <a:rPr lang="en-US" altLang="en-US" i="1" dirty="0" smtClean="0"/>
              <a:t>not</a:t>
            </a:r>
            <a:r>
              <a:rPr lang="en-US" altLang="en-US" dirty="0" smtClean="0"/>
              <a:t> operate at this level. It becomes operable in layer four, the Transport layer. </a:t>
            </a:r>
          </a:p>
          <a:p>
            <a:r>
              <a:rPr lang="en-US" altLang="en-US" dirty="0" smtClean="0"/>
              <a:t>Finally, at the Network layer of the OSI model, the communication is a packet. </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8C6F4B1-C2D4-4E9D-9211-BCD088C6B4F0}" type="slidenum">
              <a:rPr lang="en-US" altLang="en-US"/>
              <a:pPr eaLnBrk="1" hangingPunct="1"/>
              <a:t>12</a:t>
            </a:fld>
            <a:endParaRPr lang="en-US" altLang="en-US"/>
          </a:p>
        </p:txBody>
      </p:sp>
    </p:spTree>
    <p:extLst>
      <p:ext uri="{BB962C8B-B14F-4D97-AF65-F5344CB8AC3E}">
        <p14:creationId xmlns:p14="http://schemas.microsoft.com/office/powerpoint/2010/main" val="2730621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OSI model layer two, the Data Link layer, determines applicable networking protocols for this packet. At the same time, layer two services ready the packet for transport using whatever technology the </a:t>
            </a:r>
            <a:r>
              <a:rPr lang="en-US" altLang="en-US" dirty="0" err="1" smtClean="0"/>
              <a:t>NIC</a:t>
            </a:r>
            <a:r>
              <a:rPr lang="en-US" altLang="en-US" dirty="0" smtClean="0"/>
              <a:t> supports. Examples include Ethernet, wireless, fiber-optic, or a combination of these technologies. </a:t>
            </a:r>
          </a:p>
          <a:p>
            <a:r>
              <a:rPr lang="en-US" altLang="en-US" dirty="0" smtClean="0"/>
              <a:t>The computer's </a:t>
            </a:r>
            <a:r>
              <a:rPr lang="en-US" altLang="en-US" dirty="0" err="1" smtClean="0"/>
              <a:t>NIC</a:t>
            </a:r>
            <a:r>
              <a:rPr lang="en-US" altLang="en-US" dirty="0" smtClean="0"/>
              <a:t> may use copper cable and expects a communication encoded according to the Ethernet standard, the IEEE 802.3 standard.</a:t>
            </a:r>
          </a:p>
          <a:p>
            <a:r>
              <a:rPr lang="en-US" altLang="en-US" dirty="0" smtClean="0"/>
              <a:t>Switches and NICs are examples of devices that operate at layer two. Therefore, media access control, or MAC, addressing applies, and MAC addresses are used for communications between layer two devices. </a:t>
            </a:r>
          </a:p>
          <a:p>
            <a:r>
              <a:rPr lang="en-US" altLang="en-US" dirty="0" smtClean="0"/>
              <a:t>Note that the communication is a frame at this level. The frame includes all of the communication received from layers seven through three and is encapsulated by a header and footer.</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4CE47AB-EA40-4289-8039-B4A3E9BBD6A7}" type="slidenum">
              <a:rPr lang="en-US" altLang="en-US"/>
              <a:pPr eaLnBrk="1" hangingPunct="1"/>
              <a:t>13</a:t>
            </a:fld>
            <a:endParaRPr lang="en-US" altLang="en-US"/>
          </a:p>
        </p:txBody>
      </p:sp>
    </p:spTree>
    <p:extLst>
      <p:ext uri="{BB962C8B-B14F-4D97-AF65-F5344CB8AC3E}">
        <p14:creationId xmlns:p14="http://schemas.microsoft.com/office/powerpoint/2010/main" val="512979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 OSI model layer one, known as the Physical layer, the </a:t>
            </a:r>
            <a:r>
              <a:rPr lang="en-US" altLang="en-US" dirty="0" err="1" smtClean="0"/>
              <a:t>NIC</a:t>
            </a:r>
            <a:r>
              <a:rPr lang="en-US" altLang="en-US" dirty="0" smtClean="0"/>
              <a:t> takes the computer's digital electronic signal and transforms it into a signal that can be put on the </a:t>
            </a:r>
            <a:r>
              <a:rPr lang="en-US" altLang="en-US" dirty="0" err="1" smtClean="0"/>
              <a:t>NIC's</a:t>
            </a:r>
            <a:r>
              <a:rPr lang="en-US" altLang="en-US" dirty="0" smtClean="0"/>
              <a:t> media. Therefore, an email translates into electronic impulses and moves from the </a:t>
            </a:r>
            <a:r>
              <a:rPr lang="en-US" altLang="en-US" dirty="0" err="1" smtClean="0"/>
              <a:t>NIC</a:t>
            </a:r>
            <a:r>
              <a:rPr lang="en-US" altLang="en-US" dirty="0" smtClean="0"/>
              <a:t> to the wires at the end of the RJ45 connector, which is at the end of a network cable. The electronic impulses are bits, or binary digits. The bits transmit across the entire cable length to the next device, which is usually a switch or router. </a:t>
            </a:r>
          </a:p>
          <a:p>
            <a:r>
              <a:rPr lang="en-US" altLang="en-US" dirty="0" smtClean="0"/>
              <a:t>Hubs, NICs, cables, and antennas are examples of devices that operate at layer one. NICs operate in both layers one and two of the OSI layer, but primarily at layer two.</a:t>
            </a:r>
          </a:p>
          <a:p>
            <a:r>
              <a:rPr lang="en-US" altLang="en-US" dirty="0" smtClean="0"/>
              <a:t>Finally, note that the communication at layer one is a bit.</a:t>
            </a:r>
          </a:p>
          <a:p>
            <a:endParaRPr lang="en-US" altLang="en-US" dirty="0"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ADAFF5-9054-46F7-9BAF-10987D33332C}" type="slidenum">
              <a:rPr lang="en-US" altLang="en-US"/>
              <a:pPr eaLnBrk="1" hangingPunct="1"/>
              <a:t>14</a:t>
            </a:fld>
            <a:endParaRPr lang="en-US" altLang="en-US"/>
          </a:p>
        </p:txBody>
      </p:sp>
    </p:spTree>
    <p:extLst>
      <p:ext uri="{BB962C8B-B14F-4D97-AF65-F5344CB8AC3E}">
        <p14:creationId xmlns:p14="http://schemas.microsoft.com/office/powerpoint/2010/main" val="14611899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At this point, the OSI model, its layers, and the functionality that occurs at each layer may seem overwhelming. Fortunately, there is a way to help memorize the layer order of the OSI model.</a:t>
            </a:r>
          </a:p>
          <a:p>
            <a:r>
              <a:rPr lang="en-US" altLang="en-US" dirty="0" smtClean="0"/>
              <a:t>Here is a mnemonic to help remember the seven layers from top</a:t>
            </a:r>
            <a:r>
              <a:rPr lang="en-US" altLang="en-US" baseline="0" dirty="0" smtClean="0"/>
              <a:t> to bottom:</a:t>
            </a:r>
          </a:p>
          <a:p>
            <a:r>
              <a:rPr lang="en-US" altLang="en-US" baseline="0" dirty="0" smtClean="0"/>
              <a:t>All People Studying This Need Dr. Pepper</a:t>
            </a:r>
            <a:endParaRPr lang="en-US" altLang="en-US" dirty="0" smtClean="0"/>
          </a:p>
          <a:p>
            <a:r>
              <a:rPr lang="en-US" altLang="en-US" dirty="0" smtClean="0"/>
              <a:t>Or, if you prefer, from bottom to top:</a:t>
            </a:r>
          </a:p>
          <a:p>
            <a:r>
              <a:rPr lang="en-US" altLang="en-US" dirty="0" smtClean="0"/>
              <a:t>Programmers Do Not Throw Sausage Pizza Away</a:t>
            </a:r>
          </a:p>
          <a:p>
            <a:r>
              <a:rPr lang="en-US" altLang="en-US" dirty="0" smtClean="0"/>
              <a:t>Take some time for review to remember each of the layers of the OSI model, and perhaps construct a one-sentence explanation about the functionality of each layer.</a:t>
            </a:r>
          </a:p>
          <a:p>
            <a:r>
              <a:rPr lang="en-US" altLang="en-US" dirty="0" smtClean="0"/>
              <a:t>Anyone who plans to work with routers, switches, or servers will most likely need to know more about the OSI model and its services. A deeper understanding of the OSI model is beyond the scope of this discussion. </a:t>
            </a:r>
          </a:p>
          <a:p>
            <a:endParaRPr lang="en-US" altLang="en-US" dirty="0"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723EC9-F7B7-4035-A387-8145A6458EBA}" type="slidenum">
              <a:rPr lang="en-US" altLang="en-US"/>
              <a:pPr eaLnBrk="1" hangingPunct="1"/>
              <a:t>15</a:t>
            </a:fld>
            <a:endParaRPr lang="en-US" altLang="en-US"/>
          </a:p>
        </p:txBody>
      </p:sp>
    </p:spTree>
    <p:extLst>
      <p:ext uri="{BB962C8B-B14F-4D97-AF65-F5344CB8AC3E}">
        <p14:creationId xmlns:p14="http://schemas.microsoft.com/office/powerpoint/2010/main" val="1406211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discussed earlier, the OSI model shows that certain devices operate at specific layers. To review, at layer three, routers and switches that function as routers. Such a switch is a layer three switch.</a:t>
            </a:r>
          </a:p>
          <a:p>
            <a:r>
              <a:rPr lang="en-US" altLang="en-US" dirty="0" smtClean="0"/>
              <a:t>Layer two has switches and most </a:t>
            </a:r>
            <a:r>
              <a:rPr lang="en-US" altLang="en-US" dirty="0" err="1" smtClean="0"/>
              <a:t>NIC</a:t>
            </a:r>
            <a:r>
              <a:rPr lang="en-US" altLang="en-US" dirty="0" smtClean="0"/>
              <a:t> functionality. </a:t>
            </a:r>
          </a:p>
          <a:p>
            <a:r>
              <a:rPr lang="en-US" altLang="en-US" dirty="0" smtClean="0"/>
              <a:t>Layer one has hubs, some </a:t>
            </a:r>
            <a:r>
              <a:rPr lang="en-US" altLang="en-US" dirty="0" err="1" smtClean="0"/>
              <a:t>NIC</a:t>
            </a:r>
            <a:r>
              <a:rPr lang="en-US" altLang="en-US" dirty="0" smtClean="0"/>
              <a:t> functionality, network cabling, and then wireless antennae. </a:t>
            </a:r>
          </a:p>
          <a:p>
            <a:endParaRPr lang="en-US" altLang="en-US" dirty="0"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C993C8-ED1A-4FE7-A81F-CD065E527596}" type="slidenum">
              <a:rPr lang="en-US" altLang="en-US"/>
              <a:pPr eaLnBrk="1" hangingPunct="1"/>
              <a:t>16</a:t>
            </a:fld>
            <a:endParaRPr lang="en-US" altLang="en-US"/>
          </a:p>
        </p:txBody>
      </p:sp>
    </p:spTree>
    <p:extLst>
      <p:ext uri="{BB962C8B-B14F-4D97-AF65-F5344CB8AC3E}">
        <p14:creationId xmlns:p14="http://schemas.microsoft.com/office/powerpoint/2010/main" val="1017981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Why learn about the OSI model? Future programmers and database experts will need to understand how things happen electronically.</a:t>
            </a:r>
          </a:p>
          <a:p>
            <a:r>
              <a:rPr lang="en-US" altLang="en-US" dirty="0" smtClean="0"/>
              <a:t>In fact, concepts related to the OSI model are found throughout networking and programming. Many medical software applications</a:t>
            </a:r>
            <a:r>
              <a:rPr lang="en-US" altLang="en-US" baseline="0" dirty="0" smtClean="0"/>
              <a:t> </a:t>
            </a:r>
            <a:r>
              <a:rPr lang="en-US" altLang="en-US" dirty="0" smtClean="0"/>
              <a:t>send network traffic adhering to a standard known as Health Level 7, or HL7, named after the OSI model layer seven.</a:t>
            </a:r>
          </a:p>
          <a:p>
            <a:r>
              <a:rPr lang="en-US" altLang="en-US" dirty="0" smtClean="0"/>
              <a:t>An example is an EKG image being transmitted from a machine to the patient's electronic health record, or EHR, encoded in accordance with HL7 rules. In this transaction, the receiving EHR database is informed of the type of image received, the patient record number, equipment identification, supervising clinician, and so on. The information is encoded in this communication, according to the rules discussed in the OSI model.</a:t>
            </a:r>
          </a:p>
          <a:p>
            <a:endParaRPr lang="en-US" altLang="en-US" dirty="0"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4CEBCE3-CACD-432B-A4B9-47979D34B0B2}" type="slidenum">
              <a:rPr lang="en-US" altLang="en-US"/>
              <a:pPr eaLnBrk="1" hangingPunct="1"/>
              <a:t>17</a:t>
            </a:fld>
            <a:endParaRPr lang="en-US" altLang="en-US"/>
          </a:p>
        </p:txBody>
      </p:sp>
    </p:spTree>
    <p:extLst>
      <p:ext uri="{BB962C8B-B14F-4D97-AF65-F5344CB8AC3E}">
        <p14:creationId xmlns:p14="http://schemas.microsoft.com/office/powerpoint/2010/main" val="14485134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addition, EHR database software contains HL7 encoding rules and is able to understand and act on the communication received from the EKG machine. Therefore, the EHR program uses operating system services just like any other network-enabled software.</a:t>
            </a:r>
          </a:p>
          <a:p>
            <a:endParaRPr lang="en-US" altLang="en-US" dirty="0"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AF1CF1-FD9C-43B4-B56D-845DA81323E0}" type="slidenum">
              <a:rPr lang="en-US" altLang="en-US"/>
              <a:pPr eaLnBrk="1" hangingPunct="1"/>
              <a:t>18</a:t>
            </a:fld>
            <a:endParaRPr lang="en-US" altLang="en-US"/>
          </a:p>
        </p:txBody>
      </p:sp>
    </p:spTree>
    <p:extLst>
      <p:ext uri="{BB962C8B-B14F-4D97-AF65-F5344CB8AC3E}">
        <p14:creationId xmlns:p14="http://schemas.microsoft.com/office/powerpoint/2010/main" val="33838061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e of the unit on </a:t>
            </a:r>
            <a:r>
              <a:rPr lang="en-US" altLang="en-US" b="0" i="0" dirty="0" smtClean="0"/>
              <a:t>Networks</a:t>
            </a:r>
            <a:r>
              <a:rPr lang="en-US" altLang="en-US" dirty="0" smtClean="0"/>
              <a:t>. In summary, this lecture covered the OSI networking model that future programmers and database experts will need to understand. It also discussed specific functionality for specific devices or software.</a:t>
            </a:r>
          </a:p>
          <a:p>
            <a:endParaRPr lang="en-US" altLang="en-US" dirty="0"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B8AF77-20A6-4E2C-962F-57E5B961E639}" type="slidenum">
              <a:rPr lang="en-US" altLang="en-US"/>
              <a:pPr eaLnBrk="1" hangingPunct="1"/>
              <a:t>19</a:t>
            </a:fld>
            <a:endParaRPr lang="en-US" altLang="en-US"/>
          </a:p>
        </p:txBody>
      </p:sp>
    </p:spTree>
    <p:extLst>
      <p:ext uri="{BB962C8B-B14F-4D97-AF65-F5344CB8AC3E}">
        <p14:creationId xmlns:p14="http://schemas.microsoft.com/office/powerpoint/2010/main" val="1269791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objectives for this unit on</a:t>
            </a:r>
            <a:r>
              <a:rPr lang="en-US" altLang="en-US" b="0" i="0" dirty="0" smtClean="0"/>
              <a:t> Networks</a:t>
            </a:r>
            <a:r>
              <a:rPr lang="en-US" altLang="en-US" dirty="0" smtClean="0"/>
              <a:t> are to:</a:t>
            </a:r>
          </a:p>
          <a:p>
            <a:pPr marL="171450" indent="-171450">
              <a:buFont typeface="Arial" panose="020B0604020202020204" pitchFamily="34" charset="0"/>
              <a:buChar char="•"/>
            </a:pPr>
            <a:r>
              <a:rPr lang="en-US" altLang="en-US" dirty="0" smtClean="0"/>
              <a:t>Define what a communication network is, </a:t>
            </a:r>
          </a:p>
          <a:p>
            <a:pPr marL="171450" indent="-171450">
              <a:buFont typeface="Arial" panose="020B0604020202020204" pitchFamily="34" charset="0"/>
              <a:buChar char="•"/>
            </a:pPr>
            <a:r>
              <a:rPr lang="en-US" altLang="en-US" dirty="0" smtClean="0"/>
              <a:t>Explain the purposes and benefits of a communication network, </a:t>
            </a:r>
          </a:p>
          <a:p>
            <a:pPr marL="171450" indent="-171450">
              <a:buFont typeface="Arial" panose="020B0604020202020204" pitchFamily="34" charset="0"/>
              <a:buChar char="•"/>
            </a:pPr>
            <a:r>
              <a:rPr lang="en-US" altLang="en-US" dirty="0" smtClean="0"/>
              <a:t>Explain the Internet and World Wide Web, their histories, and their structures, </a:t>
            </a:r>
          </a:p>
          <a:p>
            <a:pPr marL="171450" indent="-171450">
              <a:buFont typeface="Arial" panose="020B0604020202020204" pitchFamily="34" charset="0"/>
              <a:buChar char="•"/>
            </a:pPr>
            <a:r>
              <a:rPr lang="en-US" altLang="en-US" dirty="0" smtClean="0"/>
              <a:t>Describe different ways of connecting to the Internet,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2</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That also concludes the unit on Networks.</a:t>
            </a:r>
          </a:p>
          <a:p>
            <a:endParaRPr lang="en-US" altLang="en-US" dirty="0" smtClean="0"/>
          </a:p>
          <a:p>
            <a:r>
              <a:rPr lang="en-US" altLang="en-US" dirty="0" smtClean="0"/>
              <a:t>To review, in this unit we explored the concept of a communication network, examined the history of the Internet and World Wide Web, investigated both wired and wireless network connections, identified various network topologies, and introduced the open systems interconnection model.</a:t>
            </a:r>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9B8AF77-20A6-4E2C-962F-57E5B961E639}" type="slidenum">
              <a:rPr lang="en-US" altLang="en-US"/>
              <a:pPr eaLnBrk="1" hangingPunct="1"/>
              <a:t>20</a:t>
            </a:fld>
            <a:endParaRPr lang="en-US" altLang="en-US"/>
          </a:p>
        </p:txBody>
      </p:sp>
    </p:spTree>
    <p:extLst>
      <p:ext uri="{BB962C8B-B14F-4D97-AF65-F5344CB8AC3E}">
        <p14:creationId xmlns:p14="http://schemas.microsoft.com/office/powerpoint/2010/main" val="15088561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References slide.  No audio.</a:t>
            </a:r>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C247762-A29E-4919-AAF4-FF7CBB5BC2AC}" type="slidenum">
              <a:rPr lang="en-US" altLang="en-US"/>
              <a:pPr eaLnBrk="1" hangingPunct="1"/>
              <a:t>21</a:t>
            </a:fld>
            <a:endParaRPr lang="en-US" altLang="en-US"/>
          </a:p>
        </p:txBody>
      </p:sp>
    </p:spTree>
    <p:extLst>
      <p:ext uri="{BB962C8B-B14F-4D97-AF65-F5344CB8AC3E}">
        <p14:creationId xmlns:p14="http://schemas.microsoft.com/office/powerpoint/2010/main" val="1414590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a:p>
        </p:txBody>
      </p:sp>
    </p:spTree>
    <p:extLst>
      <p:ext uri="{BB962C8B-B14F-4D97-AF65-F5344CB8AC3E}">
        <p14:creationId xmlns:p14="http://schemas.microsoft.com/office/powerpoint/2010/main" val="1919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Explain basics of network addressing: IP addresses and domain names, and how they can be leased or purchased from an Internet service provider. </a:t>
            </a:r>
          </a:p>
          <a:p>
            <a:pPr marL="171450" indent="-171450">
              <a:buFont typeface="Arial" panose="020B0604020202020204" pitchFamily="34" charset="0"/>
              <a:buChar char="•"/>
            </a:pPr>
            <a:r>
              <a:rPr lang="en-US" altLang="en-US" dirty="0" smtClean="0"/>
              <a:t>Introduce network classification by the coverage size.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3</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smtClean="0"/>
              <a:t>Describe different network topologies. </a:t>
            </a:r>
          </a:p>
          <a:p>
            <a:pPr marL="171450" lvl="0" indent="-171450">
              <a:buFont typeface="Arial" panose="020B0604020202020204" pitchFamily="34" charset="0"/>
              <a:buChar char="•"/>
            </a:pPr>
            <a:r>
              <a:rPr lang="en-US" dirty="0" smtClean="0"/>
              <a:t>Outline different standards and protocols that govern wired and wireless communications. </a:t>
            </a:r>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4</a:t>
            </a:fld>
            <a:endParaRPr lang="en-US" altLang="en-US"/>
          </a:p>
        </p:txBody>
      </p:sp>
    </p:spTree>
    <p:extLst>
      <p:ext uri="{BB962C8B-B14F-4D97-AF65-F5344CB8AC3E}">
        <p14:creationId xmlns:p14="http://schemas.microsoft.com/office/powerpoint/2010/main" val="1494008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lvl="0" indent="-171450">
              <a:buFont typeface="Arial" panose="020B0604020202020204" pitchFamily="34" charset="0"/>
              <a:buChar char="•"/>
            </a:pPr>
            <a:r>
              <a:rPr lang="en-US" dirty="0" smtClean="0"/>
              <a:t>Describe benefits and disadvantages of wireless communication and a typical wireless network setup. </a:t>
            </a:r>
          </a:p>
          <a:p>
            <a:pPr marL="171450" lvl="0" indent="-171450">
              <a:buFont typeface="Arial" panose="020B0604020202020204" pitchFamily="34" charset="0"/>
              <a:buChar char="•"/>
            </a:pPr>
            <a:r>
              <a:rPr lang="en-US" dirty="0" smtClean="0"/>
              <a:t>Describe network hardware. </a:t>
            </a:r>
          </a:p>
          <a:p>
            <a:pPr marL="171450" lvl="0" indent="-171450">
              <a:buFont typeface="Arial" panose="020B0604020202020204" pitchFamily="34" charset="0"/>
              <a:buChar char="•"/>
            </a:pPr>
            <a:r>
              <a:rPr lang="en-US" dirty="0" smtClean="0"/>
              <a:t>And, finally, to introduce networking logical models and discuss Open Systems Interconnection, or OSI model. </a:t>
            </a:r>
          </a:p>
          <a:p>
            <a:pPr>
              <a:buFontTx/>
              <a:buNone/>
            </a:pPr>
            <a:endParaRPr lang="en-US" altLang="en-US" dirty="0" smtClean="0"/>
          </a:p>
          <a:p>
            <a:pPr eaLnBrk="1" hangingPunct="1">
              <a:spcBef>
                <a:spcPct val="0"/>
              </a:spcBef>
            </a:pPr>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1580E3-2539-4CF1-BB5F-F97F10E83BA7}" type="slidenum">
              <a:rPr lang="en-US" altLang="en-US"/>
              <a:pPr eaLnBrk="1" hangingPunct="1"/>
              <a:t>5</a:t>
            </a:fld>
            <a:endParaRPr lang="en-US" altLang="en-US"/>
          </a:p>
        </p:txBody>
      </p:sp>
    </p:spTree>
    <p:extLst>
      <p:ext uri="{BB962C8B-B14F-4D97-AF65-F5344CB8AC3E}">
        <p14:creationId xmlns:p14="http://schemas.microsoft.com/office/powerpoint/2010/main" val="2723704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will explain the OSI networking model that future programmers and database experts need to understand, along with specific functionality for specific devices or software.</a:t>
            </a:r>
          </a:p>
          <a:p>
            <a:r>
              <a:rPr lang="en-US" altLang="en-US" dirty="0" smtClean="0"/>
              <a:t>When hardware and software are created, the engineers need to understand how the devices and software are going to be programmed. The operating system follows a logical model that facilitates communication between hardware and software. A logical model is composed of a series of logical layers that define specific functionality for a device or for a piece of software. The open systems interconnections, or OSI, model defines how network hardware and software operate.</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5F4DB5-C412-4002-B956-08C081B09F0A}" type="slidenum">
              <a:rPr lang="en-US" altLang="en-US"/>
              <a:pPr eaLnBrk="1" hangingPunct="1"/>
              <a:t>6</a:t>
            </a:fld>
            <a:endParaRPr lang="en-US" altLang="en-US"/>
          </a:p>
        </p:txBody>
      </p:sp>
    </p:spTree>
    <p:extLst>
      <p:ext uri="{BB962C8B-B14F-4D97-AF65-F5344CB8AC3E}">
        <p14:creationId xmlns:p14="http://schemas.microsoft.com/office/powerpoint/2010/main" val="3291977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1370013" y="412750"/>
            <a:ext cx="4270375" cy="32019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xfrm>
            <a:off x="408940" y="3718560"/>
            <a:ext cx="6134100" cy="48806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OSI model is composed of seven logical layers.</a:t>
            </a:r>
          </a:p>
          <a:p>
            <a:r>
              <a:rPr lang="en-US" altLang="en-US" dirty="0" smtClean="0"/>
              <a:t>The top layer, layer seven, is the Application, followed by the layers Presentation, Session, Transport, Network, Data Link, and Physical. The Physical layer is always layer one and the Application layer is always layer 7.</a:t>
            </a:r>
          </a:p>
          <a:p>
            <a:r>
              <a:rPr lang="en-US" altLang="en-US" dirty="0" smtClean="0"/>
              <a:t>Each layer's communication is standardized so that adjacent layers know how to communicate with each other. In other words, layer seven has the ability to communicate with layer six. Likewise, layer six has the ability to communicate with layer five AND layer seven. Layer five can communicate with layer four and layer six, and so on.</a:t>
            </a:r>
          </a:p>
          <a:p>
            <a:r>
              <a:rPr lang="en-US" altLang="en-US" dirty="0" smtClean="0"/>
              <a:t>Therefore, device and software communication is standardized by operating system services. Remember that a service is simply a program that starts when the operating system loads. When a computer boots, the</a:t>
            </a:r>
            <a:r>
              <a:rPr lang="en-US" altLang="en-US" baseline="0" dirty="0" smtClean="0"/>
              <a:t> boot </a:t>
            </a:r>
            <a:r>
              <a:rPr lang="en-US" altLang="en-US" dirty="0" smtClean="0"/>
              <a:t>process loads a number of operating system services.</a:t>
            </a:r>
          </a:p>
          <a:p>
            <a:r>
              <a:rPr lang="en-US" altLang="en-US" dirty="0" smtClean="0"/>
              <a:t>Depending on the device and/or software, one service calls on the functionality of another service to facilitate network functionality and communication. </a:t>
            </a:r>
          </a:p>
          <a:p>
            <a:r>
              <a:rPr lang="en-US" altLang="en-US" dirty="0" smtClean="0"/>
              <a:t>To understand how hardware and software use operating system services let’s look at the example of creating and sending an email message.</a:t>
            </a:r>
          </a:p>
          <a:p>
            <a:r>
              <a:rPr lang="en-US" altLang="en-US" dirty="0" smtClean="0"/>
              <a:t>First,</a:t>
            </a:r>
            <a:r>
              <a:rPr lang="en-US" altLang="en-US" baseline="0" dirty="0" smtClean="0"/>
              <a:t> you open the email application. Then you start a new message. You type what you want to say, and you send the email.</a:t>
            </a:r>
            <a:endParaRPr lang="en-US" altLang="en-US" dirty="0" smtClean="0"/>
          </a:p>
          <a:p>
            <a:r>
              <a:rPr lang="en-US" altLang="en-US" dirty="0" smtClean="0"/>
              <a:t>The email application needs operating system services to take the email from what is seen on the screen and make it in to an electronic equivalent that can be sent out via the computer's network interface card, or NIC. Many operating system services work together to accomplish this task.</a:t>
            </a:r>
          </a:p>
          <a:p>
            <a:r>
              <a:rPr lang="en-US" altLang="en-US" dirty="0" smtClean="0"/>
              <a:t>Services operate within specific OSI logical layers. One service can operate in many layers, depending on what it is doing at any moment in time. Services call on each other as the email works its way towards the </a:t>
            </a:r>
            <a:r>
              <a:rPr lang="en-US" altLang="en-US" dirty="0" err="1" smtClean="0"/>
              <a:t>NIC</a:t>
            </a:r>
            <a:r>
              <a:rPr lang="en-US" altLang="en-US" dirty="0" smtClean="0"/>
              <a:t> via the motherboard circuitry. The NIC calls on services to encode the email for transport out of its port or over the air through an antenna. Then, when the next device, such as a switch or router or even an email server, receives the email electronically, the receiving device uses its hardware and services to process the email.</a:t>
            </a:r>
          </a:p>
          <a:p>
            <a:r>
              <a:rPr lang="en-US" altLang="en-US" dirty="0" smtClean="0"/>
              <a:t>The next few slides will examine each of the layers of the OSI model in a little more detail.</a:t>
            </a:r>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C89616-F7F5-4697-9EA3-919C8370463F}" type="slidenum">
              <a:rPr lang="en-US" altLang="en-US"/>
              <a:pPr eaLnBrk="1" hangingPunct="1"/>
              <a:t>7</a:t>
            </a:fld>
            <a:endParaRPr lang="en-US" altLang="en-US"/>
          </a:p>
        </p:txBody>
      </p:sp>
    </p:spTree>
    <p:extLst>
      <p:ext uri="{BB962C8B-B14F-4D97-AF65-F5344CB8AC3E}">
        <p14:creationId xmlns:p14="http://schemas.microsoft.com/office/powerpoint/2010/main" val="3974902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the OSI model, layer seven is known as the Application layer. Software installed in a device calls on the OS services to begin the network communication process by converting the software's communication into a format that can be readied for transmission. For example, clicking Send in our email example starts this process. Note that the communication is data at this level. </a:t>
            </a:r>
          </a:p>
          <a:p>
            <a:r>
              <a:rPr lang="en-US" altLang="en-US" dirty="0" smtClean="0"/>
              <a:t>A web browser, or any network-enabled program, goes through the same process every time a user visits a web page. This is the same process that a smart phone uses to operate.</a:t>
            </a:r>
          </a:p>
          <a:p>
            <a:r>
              <a:rPr lang="en-US" altLang="en-US" dirty="0" smtClean="0"/>
              <a:t>No devices operate at layer seven, because this is where software works on behalf of hardware. Layer seven is closest to the user, so this is where email is originated. However, if the example centered on the user’s computer receiving an email, the discussion would begin at layer one, which is where the </a:t>
            </a:r>
            <a:r>
              <a:rPr lang="en-US" altLang="en-US" dirty="0" err="1" smtClean="0"/>
              <a:t>NIC</a:t>
            </a:r>
            <a:r>
              <a:rPr lang="en-US" altLang="en-US" dirty="0" smtClean="0"/>
              <a:t> receives electronic signals.</a:t>
            </a:r>
          </a:p>
          <a:p>
            <a:endParaRPr lang="en-US" alt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EA69EF1-1246-4A41-BBCA-1EB988229A62}" type="slidenum">
              <a:rPr lang="en-US" altLang="en-US"/>
              <a:pPr eaLnBrk="1" hangingPunct="1"/>
              <a:t>8</a:t>
            </a:fld>
            <a:endParaRPr lang="en-US" altLang="en-US"/>
          </a:p>
        </p:txBody>
      </p:sp>
    </p:spTree>
    <p:extLst>
      <p:ext uri="{BB962C8B-B14F-4D97-AF65-F5344CB8AC3E}">
        <p14:creationId xmlns:p14="http://schemas.microsoft.com/office/powerpoint/2010/main" val="2697607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OSI model layer six is the Presentation layer. No devices operate at layer six because this is where software works on behalf of hardware, just like layer seven. At layer six, the converted message received from layer seven is further transformed for electronic transmission.</a:t>
            </a:r>
          </a:p>
          <a:p>
            <a:r>
              <a:rPr lang="en-US" altLang="en-US" smtClean="0"/>
              <a:t>Layer six also handles file compression and encryption when needed. If a user emails a compressed file, the compression type, for example ZIP, is handled here. Note that the communication is still called data at this level.</a:t>
            </a:r>
          </a:p>
          <a:p>
            <a:endParaRPr lang="en-US" altLang="en-US"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57066" indent="-291179" eaLnBrk="0" hangingPunct="0">
              <a:defRPr>
                <a:solidFill>
                  <a:schemeClr val="tx1"/>
                </a:solidFill>
                <a:latin typeface="Arial" panose="020B0604020202020204" pitchFamily="34" charset="0"/>
              </a:defRPr>
            </a:lvl2pPr>
            <a:lvl3pPr marL="1164717" indent="-232943" eaLnBrk="0" hangingPunct="0">
              <a:defRPr>
                <a:solidFill>
                  <a:schemeClr val="tx1"/>
                </a:solidFill>
                <a:latin typeface="Arial" panose="020B0604020202020204" pitchFamily="34" charset="0"/>
              </a:defRPr>
            </a:lvl3pPr>
            <a:lvl4pPr marL="1630604" indent="-232943" eaLnBrk="0" hangingPunct="0">
              <a:defRPr>
                <a:solidFill>
                  <a:schemeClr val="tx1"/>
                </a:solidFill>
                <a:latin typeface="Arial" panose="020B0604020202020204" pitchFamily="34" charset="0"/>
              </a:defRPr>
            </a:lvl4pPr>
            <a:lvl5pPr marL="2096491" indent="-232943" eaLnBrk="0" hangingPunct="0">
              <a:defRPr>
                <a:solidFill>
                  <a:schemeClr val="tx1"/>
                </a:solidFill>
                <a:latin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9B1F10-F06C-440D-8E91-E976E0C6405F}" type="slidenum">
              <a:rPr lang="en-US" altLang="en-US"/>
              <a:pPr eaLnBrk="1" hangingPunct="1"/>
              <a:t>9</a:t>
            </a:fld>
            <a:endParaRPr lang="en-US" altLang="en-US"/>
          </a:p>
        </p:txBody>
      </p:sp>
    </p:spTree>
    <p:extLst>
      <p:ext uri="{BB962C8B-B14F-4D97-AF65-F5344CB8AC3E}">
        <p14:creationId xmlns:p14="http://schemas.microsoft.com/office/powerpoint/2010/main" val="1693707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0" indent="0">
              <a:buFont typeface="Arial" pitchFamily="34" charset="0"/>
              <a:buNone/>
              <a:defRPr sz="1200" baseline="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Attribution_Final_Slid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5"/>
          </p:nvPr>
        </p:nvSpPr>
        <p:spPr>
          <a:xfrm>
            <a:off x="628650" y="6263640"/>
            <a:ext cx="2057400" cy="548640"/>
          </a:xfrm>
          <a:prstGeom prst="rect">
            <a:avLst/>
          </a:prstGeom>
        </p:spPr>
        <p:txBody>
          <a:bodyPr/>
          <a:lstStyle/>
          <a:p>
            <a:endParaRPr lang="en-US" dirty="0"/>
          </a:p>
        </p:txBody>
      </p:sp>
      <p:sp>
        <p:nvSpPr>
          <p:cNvPr id="4" name="Footer Placeholder 3"/>
          <p:cNvSpPr>
            <a:spLocks noGrp="1"/>
          </p:cNvSpPr>
          <p:nvPr>
            <p:ph type="ftr" sz="quarter" idx="16"/>
          </p:nvPr>
        </p:nvSpPr>
        <p:spPr>
          <a:xfrm>
            <a:off x="3028950" y="6263640"/>
            <a:ext cx="3086100" cy="548640"/>
          </a:xfrm>
          <a:prstGeom prst="rect">
            <a:avLst/>
          </a:prstGeom>
        </p:spPr>
        <p:txBody>
          <a:bodyPr/>
          <a:lstStyle/>
          <a:p>
            <a:endParaRPr lang="en-US"/>
          </a:p>
        </p:txBody>
      </p:sp>
      <p:sp>
        <p:nvSpPr>
          <p:cNvPr id="5" name="Slide Number Placeholder 4"/>
          <p:cNvSpPr>
            <a:spLocks noGrp="1"/>
          </p:cNvSpPr>
          <p:nvPr>
            <p:ph type="sldNum" sz="quarter" idx="17"/>
          </p:nvPr>
        </p:nvSpPr>
        <p:spPr/>
        <p:txBody>
          <a:bodyPr/>
          <a:lstStyle/>
          <a:p>
            <a:fld id="{F3BF8891-5E06-46C2-89A4-6DB85D39BA35}" type="slidenum">
              <a:rPr lang="en-US" smtClean="0"/>
              <a:t>‹#›</a:t>
            </a:fld>
            <a:endParaRPr lang="en-US"/>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4" r:id="rId12"/>
    <p:sldLayoutId id="2147484275" r:id="rId13"/>
    <p:sldLayoutId id="2147484276" r:id="rId14"/>
    <p:sldLayoutId id="2147484277" r:id="rId15"/>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8.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8.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9.xml"/><Relationship Id="rId1" Type="http://schemas.openxmlformats.org/officeDocument/2006/relationships/tags" Target="../tags/tag22.xml"/><Relationship Id="rId4" Type="http://schemas.openxmlformats.org/officeDocument/2006/relationships/hyperlink" Target="http://en.wikipedia.org/wiki/OSI_model" TargetMode="Externa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0.xml"/><Relationship Id="rId1" Type="http://schemas.openxmlformats.org/officeDocument/2006/relationships/tags" Target="../tags/tag2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Computer Science</a:t>
            </a:r>
            <a:endParaRPr lang="en-US" dirty="0"/>
          </a:p>
        </p:txBody>
      </p:sp>
      <p:sp>
        <p:nvSpPr>
          <p:cNvPr id="3" name="Text Placeholder 2"/>
          <p:cNvSpPr>
            <a:spLocks noGrp="1"/>
          </p:cNvSpPr>
          <p:nvPr>
            <p:ph type="body" sz="half" idx="2"/>
          </p:nvPr>
        </p:nvSpPr>
        <p:spPr/>
        <p:txBody>
          <a:bodyPr/>
          <a:lstStyle/>
          <a:p>
            <a:r>
              <a:rPr lang="en-US" altLang="en-US" smtClean="0"/>
              <a:t>Networks</a:t>
            </a:r>
          </a:p>
          <a:p>
            <a:endParaRPr lang="en-US" dirty="0"/>
          </a:p>
        </p:txBody>
      </p:sp>
      <p:sp>
        <p:nvSpPr>
          <p:cNvPr id="4" name="Text Placeholder 3"/>
          <p:cNvSpPr>
            <a:spLocks noGrp="1"/>
          </p:cNvSpPr>
          <p:nvPr>
            <p:ph type="body" sz="quarter" idx="11"/>
          </p:nvPr>
        </p:nvSpPr>
        <p:spPr/>
        <p:txBody>
          <a:bodyPr/>
          <a:lstStyle/>
          <a:p>
            <a:r>
              <a:rPr lang="en-US" altLang="en-US" smtClean="0"/>
              <a:t>Lecture e</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4 Unit 6)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a:t>
            </a:r>
            <a:r>
              <a:rPr lang="en-US" dirty="0" err="1" smtClean="0"/>
              <a:t>NonCommercial</a:t>
            </a:r>
            <a:r>
              <a:rPr lang="en-US" dirty="0" smtClean="0"/>
              <a:t>-</a:t>
            </a:r>
            <a:r>
              <a:rPr lang="en-US" dirty="0" err="1" smtClean="0"/>
              <a:t>ShareAlike</a:t>
            </a:r>
            <a:r>
              <a:rPr lang="en-US" dirty="0" smtClean="0"/>
              <a:t>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560222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OSI Model Layer 5: </a:t>
            </a:r>
            <a:br>
              <a:rPr lang="en-US" altLang="en-US" dirty="0" smtClean="0"/>
            </a:br>
            <a:r>
              <a:rPr lang="en-US" altLang="en-US" dirty="0" smtClean="0"/>
              <a:t>Session Layer</a:t>
            </a:r>
          </a:p>
        </p:txBody>
      </p:sp>
      <p:sp>
        <p:nvSpPr>
          <p:cNvPr id="23555" name="Content Placeholder 2"/>
          <p:cNvSpPr>
            <a:spLocks noGrp="1"/>
          </p:cNvSpPr>
          <p:nvPr>
            <p:ph sz="quarter" idx="14"/>
          </p:nvPr>
        </p:nvSpPr>
        <p:spPr/>
        <p:txBody>
          <a:bodyPr/>
          <a:lstStyle/>
          <a:p>
            <a:r>
              <a:rPr lang="en-US" altLang="en-US" dirty="0" smtClean="0"/>
              <a:t>Manages asynchronous application-to-application communication </a:t>
            </a:r>
          </a:p>
          <a:p>
            <a:pPr lvl="1"/>
            <a:r>
              <a:rPr lang="en-US" altLang="en-US" dirty="0" smtClean="0"/>
              <a:t>You send an e-mail to your friend. Services here record that an e-mail program needs to receive this communication (and vice-versa).</a:t>
            </a:r>
          </a:p>
          <a:p>
            <a:pPr lvl="1"/>
            <a:r>
              <a:rPr lang="en-US" altLang="en-US" dirty="0" smtClean="0"/>
              <a:t>The communication is still called data at this level</a:t>
            </a:r>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OSI Model Layer 4: </a:t>
            </a:r>
            <a:br>
              <a:rPr lang="en-US" altLang="en-US" dirty="0" smtClean="0"/>
            </a:br>
            <a:r>
              <a:rPr lang="en-US" altLang="en-US" dirty="0" smtClean="0"/>
              <a:t>Transport Layer</a:t>
            </a:r>
          </a:p>
        </p:txBody>
      </p:sp>
      <p:sp>
        <p:nvSpPr>
          <p:cNvPr id="24579" name="Content Placeholder 2"/>
          <p:cNvSpPr>
            <a:spLocks noGrp="1"/>
          </p:cNvSpPr>
          <p:nvPr>
            <p:ph sz="quarter" idx="14"/>
          </p:nvPr>
        </p:nvSpPr>
        <p:spPr/>
        <p:txBody>
          <a:bodyPr/>
          <a:lstStyle/>
          <a:p>
            <a:r>
              <a:rPr lang="en-US" altLang="en-US" dirty="0" smtClean="0"/>
              <a:t>TCP and UDP protocols</a:t>
            </a:r>
          </a:p>
          <a:p>
            <a:r>
              <a:rPr lang="en-US" altLang="en-US" dirty="0" smtClean="0"/>
              <a:t>Manages asynchronous device-to-device communication</a:t>
            </a:r>
          </a:p>
          <a:p>
            <a:pPr lvl="1"/>
            <a:r>
              <a:rPr lang="en-US" altLang="en-US" dirty="0" smtClean="0"/>
              <a:t>Sending email</a:t>
            </a:r>
          </a:p>
          <a:p>
            <a:pPr lvl="1"/>
            <a:r>
              <a:rPr lang="en-US" altLang="en-US" dirty="0" smtClean="0"/>
              <a:t>Receiving email</a:t>
            </a:r>
          </a:p>
          <a:p>
            <a:r>
              <a:rPr lang="en-US" altLang="en-US" dirty="0" smtClean="0"/>
              <a:t>Ensures communication pieces are in right order</a:t>
            </a:r>
          </a:p>
          <a:p>
            <a:r>
              <a:rPr lang="en-US" altLang="en-US" dirty="0" smtClean="0"/>
              <a:t>Segment encoded about communication and instruction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OSI Model Layer 3: </a:t>
            </a:r>
            <a:br>
              <a:rPr lang="en-US" altLang="en-US" dirty="0" smtClean="0"/>
            </a:br>
            <a:r>
              <a:rPr lang="en-US" altLang="en-US" dirty="0" smtClean="0"/>
              <a:t>Network Layer</a:t>
            </a:r>
          </a:p>
        </p:txBody>
      </p:sp>
      <p:sp>
        <p:nvSpPr>
          <p:cNvPr id="25603" name="Content Placeholder 2"/>
          <p:cNvSpPr>
            <a:spLocks noGrp="1"/>
          </p:cNvSpPr>
          <p:nvPr>
            <p:ph sz="quarter" idx="14"/>
          </p:nvPr>
        </p:nvSpPr>
        <p:spPr/>
        <p:txBody>
          <a:bodyPr/>
          <a:lstStyle/>
          <a:p>
            <a:r>
              <a:rPr lang="en-US" altLang="en-US" dirty="0" smtClean="0"/>
              <a:t>Manages asynchronous network-to-network communication</a:t>
            </a:r>
          </a:p>
          <a:p>
            <a:r>
              <a:rPr lang="en-US" altLang="en-US" dirty="0" smtClean="0"/>
              <a:t>Router: Device that operates at this level</a:t>
            </a:r>
          </a:p>
          <a:p>
            <a:r>
              <a:rPr lang="en-US" altLang="en-US" dirty="0" smtClean="0"/>
              <a:t>Splits segments into packets</a:t>
            </a:r>
          </a:p>
          <a:p>
            <a:r>
              <a:rPr lang="en-US" altLang="en-US" dirty="0" smtClean="0"/>
              <a:t>Prepare packet by adding information</a:t>
            </a:r>
          </a:p>
          <a:p>
            <a:pPr lvl="1"/>
            <a:r>
              <a:rPr lang="en-US" altLang="en-US" dirty="0" smtClean="0"/>
              <a:t>Header: Source and IP address</a:t>
            </a:r>
          </a:p>
          <a:p>
            <a:pPr lvl="1"/>
            <a:r>
              <a:rPr lang="en-US" altLang="en-US" dirty="0" smtClean="0"/>
              <a:t>Footer: Damage to packet</a:t>
            </a:r>
          </a:p>
          <a:p>
            <a:r>
              <a:rPr lang="en-US" altLang="en-US" dirty="0" smtClean="0"/>
              <a:t>Router uses IP to route packets</a:t>
            </a:r>
          </a:p>
          <a:p>
            <a:pPr marL="0" indent="0">
              <a:buNone/>
            </a:pP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OSI Model Layer 2: </a:t>
            </a:r>
            <a:br>
              <a:rPr lang="en-US" altLang="en-US" smtClean="0"/>
            </a:br>
            <a:r>
              <a:rPr lang="en-US" altLang="en-US" smtClean="0"/>
              <a:t>Data Link Layer</a:t>
            </a:r>
            <a:endParaRPr lang="en-US" altLang="en-US" dirty="0" smtClean="0"/>
          </a:p>
        </p:txBody>
      </p:sp>
      <p:sp>
        <p:nvSpPr>
          <p:cNvPr id="26627" name="Content Placeholder 2"/>
          <p:cNvSpPr>
            <a:spLocks noGrp="1"/>
          </p:cNvSpPr>
          <p:nvPr>
            <p:ph sz="quarter" idx="14"/>
          </p:nvPr>
        </p:nvSpPr>
        <p:spPr/>
        <p:txBody>
          <a:bodyPr/>
          <a:lstStyle/>
          <a:p>
            <a:r>
              <a:rPr lang="en-US" altLang="en-US" dirty="0" smtClean="0"/>
              <a:t>Determines applicable networking protocols for packet</a:t>
            </a:r>
          </a:p>
          <a:p>
            <a:r>
              <a:rPr lang="en-US" altLang="en-US" dirty="0" smtClean="0"/>
              <a:t>Readies packet for transport using technology supported by the </a:t>
            </a:r>
            <a:r>
              <a:rPr lang="en-US" altLang="en-US" dirty="0" err="1" smtClean="0"/>
              <a:t>NIC</a:t>
            </a:r>
            <a:endParaRPr lang="en-US" altLang="en-US" dirty="0" smtClean="0"/>
          </a:p>
          <a:p>
            <a:r>
              <a:rPr lang="en-US" altLang="en-US" dirty="0" smtClean="0"/>
              <a:t>Uses copper cable; expects IEEE 802.3</a:t>
            </a:r>
          </a:p>
          <a:p>
            <a:r>
              <a:rPr lang="en-US" altLang="en-US" dirty="0" smtClean="0"/>
              <a:t>Switches and NICs operate here</a:t>
            </a:r>
          </a:p>
          <a:p>
            <a:r>
              <a:rPr lang="en-US" altLang="en-US" dirty="0" smtClean="0"/>
              <a:t>Communication is called a frame</a:t>
            </a:r>
          </a:p>
          <a:p>
            <a:pPr lvl="1"/>
            <a:r>
              <a:rPr lang="en-US" altLang="en-US" sz="2600" dirty="0" smtClean="0"/>
              <a:t>Includes all communication from pervious layers</a:t>
            </a:r>
          </a:p>
          <a:p>
            <a:pPr lvl="1"/>
            <a:r>
              <a:rPr lang="en-US" altLang="en-US" sz="2600" dirty="0" smtClean="0"/>
              <a:t>Encapsulated by header and footer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OSI Model Layer 1: </a:t>
            </a:r>
            <a:br>
              <a:rPr lang="en-US" altLang="en-US" dirty="0" smtClean="0"/>
            </a:br>
            <a:r>
              <a:rPr lang="en-US" altLang="en-US" dirty="0" smtClean="0"/>
              <a:t>Physical Layer</a:t>
            </a:r>
          </a:p>
        </p:txBody>
      </p:sp>
      <p:sp>
        <p:nvSpPr>
          <p:cNvPr id="27651" name="Content Placeholder 2"/>
          <p:cNvSpPr>
            <a:spLocks noGrp="1"/>
          </p:cNvSpPr>
          <p:nvPr>
            <p:ph sz="quarter" idx="14"/>
          </p:nvPr>
        </p:nvSpPr>
        <p:spPr>
          <a:xfrm>
            <a:off x="457200" y="1600200"/>
            <a:ext cx="8229600" cy="4857750"/>
          </a:xfrm>
        </p:spPr>
        <p:txBody>
          <a:bodyPr/>
          <a:lstStyle/>
          <a:p>
            <a:r>
              <a:rPr lang="en-US" altLang="en-US" dirty="0" smtClean="0"/>
              <a:t>NIC takes digital electronic signal and transforms it </a:t>
            </a:r>
          </a:p>
          <a:p>
            <a:pPr lvl="1"/>
            <a:r>
              <a:rPr lang="en-US" altLang="en-US" dirty="0" smtClean="0"/>
              <a:t>E-mail  Example</a:t>
            </a:r>
          </a:p>
          <a:p>
            <a:r>
              <a:rPr lang="en-US" altLang="en-US" dirty="0" smtClean="0"/>
              <a:t>Devices used at this level</a:t>
            </a:r>
          </a:p>
          <a:p>
            <a:pPr lvl="1"/>
            <a:r>
              <a:rPr lang="en-US" altLang="en-US" dirty="0" smtClean="0"/>
              <a:t>Hubs</a:t>
            </a:r>
          </a:p>
          <a:p>
            <a:pPr lvl="1"/>
            <a:r>
              <a:rPr lang="en-US" altLang="en-US" dirty="0" smtClean="0"/>
              <a:t>NICs</a:t>
            </a:r>
          </a:p>
          <a:p>
            <a:pPr lvl="1"/>
            <a:r>
              <a:rPr lang="en-US" altLang="en-US" dirty="0" smtClean="0"/>
              <a:t>Cables</a:t>
            </a:r>
          </a:p>
          <a:p>
            <a:pPr lvl="1"/>
            <a:r>
              <a:rPr lang="en-US" altLang="en-US" dirty="0" smtClean="0"/>
              <a:t>Antennas</a:t>
            </a:r>
          </a:p>
          <a:p>
            <a:r>
              <a:rPr lang="en-US" altLang="en-US" dirty="0" smtClean="0"/>
              <a:t>Communication is called bits at this level</a:t>
            </a:r>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Acronyms Help to </a:t>
            </a:r>
            <a:br>
              <a:rPr lang="en-US" altLang="en-US" dirty="0" smtClean="0"/>
            </a:br>
            <a:r>
              <a:rPr lang="en-US" altLang="en-US" dirty="0" smtClean="0"/>
              <a:t>Memorize Layer Order</a:t>
            </a:r>
          </a:p>
        </p:txBody>
      </p:sp>
      <p:sp>
        <p:nvSpPr>
          <p:cNvPr id="28675" name="Content Placeholder 2"/>
          <p:cNvSpPr>
            <a:spLocks noGrp="1"/>
          </p:cNvSpPr>
          <p:nvPr>
            <p:ph sz="quarter" idx="14"/>
          </p:nvPr>
        </p:nvSpPr>
        <p:spPr/>
        <p:txBody>
          <a:bodyPr/>
          <a:lstStyle/>
          <a:p>
            <a:r>
              <a:rPr lang="en-US" altLang="en-US" dirty="0" smtClean="0"/>
              <a:t>Review of layers</a:t>
            </a:r>
          </a:p>
          <a:p>
            <a:pPr lvl="1"/>
            <a:r>
              <a:rPr lang="en-US" altLang="en-US" b="1" dirty="0" smtClean="0"/>
              <a:t>A</a:t>
            </a:r>
            <a:r>
              <a:rPr lang="en-US" altLang="en-US" dirty="0" smtClean="0"/>
              <a:t>pplication (7), </a:t>
            </a:r>
            <a:r>
              <a:rPr lang="en-US" altLang="en-US" b="1" dirty="0" smtClean="0"/>
              <a:t>P</a:t>
            </a:r>
            <a:r>
              <a:rPr lang="en-US" altLang="en-US" dirty="0" smtClean="0"/>
              <a:t>resentation (6), </a:t>
            </a:r>
            <a:r>
              <a:rPr lang="en-US" altLang="en-US" b="1" dirty="0" smtClean="0"/>
              <a:t>S</a:t>
            </a:r>
            <a:r>
              <a:rPr lang="en-US" altLang="en-US" dirty="0" smtClean="0"/>
              <a:t>ession (5), </a:t>
            </a:r>
            <a:r>
              <a:rPr lang="en-US" altLang="en-US" b="1" dirty="0" smtClean="0"/>
              <a:t>T</a:t>
            </a:r>
            <a:r>
              <a:rPr lang="en-US" altLang="en-US" dirty="0" smtClean="0"/>
              <a:t>ransport (4), </a:t>
            </a:r>
            <a:r>
              <a:rPr lang="en-US" altLang="en-US" b="1" dirty="0" smtClean="0"/>
              <a:t>N</a:t>
            </a:r>
            <a:r>
              <a:rPr lang="en-US" altLang="en-US" dirty="0" smtClean="0"/>
              <a:t>etwork (3), </a:t>
            </a:r>
            <a:r>
              <a:rPr lang="en-US" altLang="en-US" b="1" dirty="0" smtClean="0"/>
              <a:t>D</a:t>
            </a:r>
            <a:r>
              <a:rPr lang="en-US" altLang="en-US" dirty="0" smtClean="0"/>
              <a:t>ata Link (2), </a:t>
            </a:r>
            <a:r>
              <a:rPr lang="en-US" altLang="en-US" b="1" dirty="0" smtClean="0"/>
              <a:t>P</a:t>
            </a:r>
            <a:r>
              <a:rPr lang="en-US" altLang="en-US" dirty="0" smtClean="0"/>
              <a:t>hysical (1)</a:t>
            </a:r>
          </a:p>
          <a:p>
            <a:pPr lvl="1"/>
            <a:r>
              <a:rPr lang="en-US" altLang="en-US" dirty="0" smtClean="0"/>
              <a:t>Top to Bottom:</a:t>
            </a:r>
          </a:p>
          <a:p>
            <a:pPr marL="857250" lvl="2" indent="0">
              <a:buNone/>
            </a:pPr>
            <a:r>
              <a:rPr lang="en-US" altLang="en-US" b="1" dirty="0" smtClean="0"/>
              <a:t>A</a:t>
            </a:r>
            <a:r>
              <a:rPr lang="en-US" altLang="en-US" dirty="0" smtClean="0"/>
              <a:t>ll </a:t>
            </a:r>
            <a:r>
              <a:rPr lang="en-US" altLang="en-US" b="1" dirty="0" smtClean="0"/>
              <a:t>P</a:t>
            </a:r>
            <a:r>
              <a:rPr lang="en-US" altLang="en-US" dirty="0" smtClean="0"/>
              <a:t>eople </a:t>
            </a:r>
            <a:r>
              <a:rPr lang="en-US" altLang="en-US" b="1" dirty="0" smtClean="0"/>
              <a:t>S</a:t>
            </a:r>
            <a:r>
              <a:rPr lang="en-US" altLang="en-US" dirty="0" smtClean="0"/>
              <a:t>tudying </a:t>
            </a:r>
            <a:r>
              <a:rPr lang="en-US" altLang="en-US" b="1" dirty="0" smtClean="0"/>
              <a:t>T</a:t>
            </a:r>
            <a:r>
              <a:rPr lang="en-US" altLang="en-US" dirty="0" smtClean="0"/>
              <a:t>his </a:t>
            </a:r>
            <a:r>
              <a:rPr lang="en-US" altLang="en-US" b="1" dirty="0" smtClean="0"/>
              <a:t>N</a:t>
            </a:r>
            <a:r>
              <a:rPr lang="en-US" altLang="en-US" dirty="0" smtClean="0"/>
              <a:t>eed </a:t>
            </a:r>
            <a:r>
              <a:rPr lang="en-US" altLang="en-US" b="1" dirty="0" smtClean="0"/>
              <a:t>D</a:t>
            </a:r>
            <a:r>
              <a:rPr lang="en-US" altLang="en-US" dirty="0" smtClean="0"/>
              <a:t>r. </a:t>
            </a:r>
            <a:r>
              <a:rPr lang="en-US" altLang="en-US" b="1" dirty="0" smtClean="0"/>
              <a:t>P</a:t>
            </a:r>
            <a:r>
              <a:rPr lang="en-US" altLang="en-US" dirty="0" smtClean="0"/>
              <a:t>epper</a:t>
            </a:r>
          </a:p>
          <a:p>
            <a:pPr lvl="1"/>
            <a:r>
              <a:rPr lang="en-US" altLang="en-US" dirty="0" smtClean="0"/>
              <a:t>Bottom to Top:</a:t>
            </a:r>
          </a:p>
          <a:p>
            <a:pPr marL="857250" lvl="2" indent="0">
              <a:buNone/>
            </a:pPr>
            <a:r>
              <a:rPr lang="en-US" altLang="en-US" b="1" dirty="0" smtClean="0"/>
              <a:t>P</a:t>
            </a:r>
            <a:r>
              <a:rPr lang="en-US" altLang="en-US" dirty="0" smtClean="0"/>
              <a:t>rogrammers </a:t>
            </a:r>
            <a:r>
              <a:rPr lang="en-US" altLang="en-US" b="1" dirty="0" smtClean="0"/>
              <a:t>D</a:t>
            </a:r>
            <a:r>
              <a:rPr lang="en-US" altLang="en-US" dirty="0" smtClean="0"/>
              <a:t>o </a:t>
            </a:r>
            <a:r>
              <a:rPr lang="en-US" altLang="en-US" b="1" dirty="0" smtClean="0"/>
              <a:t>N</a:t>
            </a:r>
            <a:r>
              <a:rPr lang="en-US" altLang="en-US" dirty="0" smtClean="0"/>
              <a:t>ot </a:t>
            </a:r>
            <a:r>
              <a:rPr lang="en-US" altLang="en-US" b="1" dirty="0" smtClean="0"/>
              <a:t>T</a:t>
            </a:r>
            <a:r>
              <a:rPr lang="en-US" altLang="en-US" dirty="0" smtClean="0"/>
              <a:t>hrow </a:t>
            </a:r>
            <a:r>
              <a:rPr lang="en-US" altLang="en-US" b="1" dirty="0" smtClean="0"/>
              <a:t>S</a:t>
            </a:r>
            <a:r>
              <a:rPr lang="en-US" altLang="en-US" dirty="0" smtClean="0"/>
              <a:t>ausage </a:t>
            </a:r>
            <a:r>
              <a:rPr lang="en-US" altLang="en-US" b="1" dirty="0" smtClean="0"/>
              <a:t>P</a:t>
            </a:r>
            <a:r>
              <a:rPr lang="en-US" altLang="en-US" dirty="0" smtClean="0"/>
              <a:t>izza </a:t>
            </a:r>
            <a:r>
              <a:rPr lang="en-US" altLang="en-US" b="1" dirty="0" smtClean="0"/>
              <a:t>A</a:t>
            </a:r>
            <a:r>
              <a:rPr lang="en-US" altLang="en-US" dirty="0" smtClean="0"/>
              <a:t>way</a:t>
            </a: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Devices and the OSI Model</a:t>
            </a:r>
          </a:p>
        </p:txBody>
      </p:sp>
      <p:sp>
        <p:nvSpPr>
          <p:cNvPr id="29699" name="Content Placeholder 2"/>
          <p:cNvSpPr>
            <a:spLocks noGrp="1"/>
          </p:cNvSpPr>
          <p:nvPr>
            <p:ph sz="quarter" idx="14"/>
          </p:nvPr>
        </p:nvSpPr>
        <p:spPr/>
        <p:txBody>
          <a:bodyPr/>
          <a:lstStyle/>
          <a:p>
            <a:r>
              <a:rPr lang="en-US" altLang="en-US" dirty="0" smtClean="0"/>
              <a:t>Devices operate at specific layers</a:t>
            </a:r>
          </a:p>
          <a:p>
            <a:pPr lvl="1"/>
            <a:r>
              <a:rPr lang="en-US" altLang="en-US" dirty="0" smtClean="0"/>
              <a:t>Layer 3: Routers and switches that also function as a router (known as a “L3 switch”)</a:t>
            </a:r>
          </a:p>
          <a:p>
            <a:pPr lvl="1"/>
            <a:r>
              <a:rPr lang="en-US" altLang="en-US" dirty="0" smtClean="0"/>
              <a:t>Layer 2: Switches and most NIC functionality</a:t>
            </a:r>
          </a:p>
          <a:p>
            <a:pPr lvl="1"/>
            <a:r>
              <a:rPr lang="en-US" altLang="en-US" dirty="0" smtClean="0"/>
              <a:t>Layer 1: Hubs, some NIC functionality,  network cabling, wireless antennae</a:t>
            </a:r>
          </a:p>
        </p:txBody>
      </p:sp>
      <p:sp>
        <p:nvSpPr>
          <p:cNvPr id="4" name="Slide Number Placeholder 3"/>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OSI Model and the </a:t>
            </a:r>
            <a:br>
              <a:rPr lang="en-US" altLang="en-US" dirty="0" smtClean="0"/>
            </a:br>
            <a:r>
              <a:rPr lang="en-US" altLang="en-US" dirty="0" smtClean="0"/>
              <a:t>Medical World - 1</a:t>
            </a:r>
          </a:p>
        </p:txBody>
      </p:sp>
      <p:sp>
        <p:nvSpPr>
          <p:cNvPr id="30723" name="Content Placeholder 2"/>
          <p:cNvSpPr>
            <a:spLocks noGrp="1"/>
          </p:cNvSpPr>
          <p:nvPr>
            <p:ph sz="quarter" idx="14"/>
          </p:nvPr>
        </p:nvSpPr>
        <p:spPr/>
        <p:txBody>
          <a:bodyPr/>
          <a:lstStyle/>
          <a:p>
            <a:r>
              <a:rPr lang="en-US" altLang="en-US" dirty="0" smtClean="0"/>
              <a:t>Concepts are found throughout networking and programming</a:t>
            </a:r>
          </a:p>
          <a:p>
            <a:r>
              <a:rPr lang="en-US" altLang="en-US" dirty="0" smtClean="0"/>
              <a:t>Medical software and devices send network traffic adhering to a standard known as HL7</a:t>
            </a:r>
          </a:p>
          <a:p>
            <a:r>
              <a:rPr lang="en-US" altLang="en-US" dirty="0" smtClean="0"/>
              <a:t>Example – EKG</a:t>
            </a:r>
          </a:p>
          <a:p>
            <a:pPr lvl="1"/>
            <a:r>
              <a:rPr lang="en-US" altLang="en-US" dirty="0" smtClean="0"/>
              <a:t>Image transmitted to EHR</a:t>
            </a:r>
          </a:p>
          <a:p>
            <a:pPr lvl="1"/>
            <a:r>
              <a:rPr lang="en-US" altLang="en-US" dirty="0" smtClean="0"/>
              <a:t>Information encoded according to the rules in OSI model</a:t>
            </a: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OSI Model and the </a:t>
            </a:r>
            <a:br>
              <a:rPr lang="en-US" altLang="en-US" dirty="0" smtClean="0"/>
            </a:br>
            <a:r>
              <a:rPr lang="en-US" altLang="en-US" dirty="0" smtClean="0"/>
              <a:t>Medical World - 2</a:t>
            </a:r>
          </a:p>
        </p:txBody>
      </p:sp>
      <p:sp>
        <p:nvSpPr>
          <p:cNvPr id="31747" name="Content Placeholder 2"/>
          <p:cNvSpPr>
            <a:spLocks noGrp="1"/>
          </p:cNvSpPr>
          <p:nvPr>
            <p:ph sz="quarter" idx="14"/>
          </p:nvPr>
        </p:nvSpPr>
        <p:spPr/>
        <p:txBody>
          <a:bodyPr/>
          <a:lstStyle/>
          <a:p>
            <a:r>
              <a:rPr lang="en-US" altLang="en-US" dirty="0" smtClean="0"/>
              <a:t>EHR database software contains the HL7 encoding rules and is able to understand and act on the communication</a:t>
            </a:r>
          </a:p>
          <a:p>
            <a:pPr lvl="1"/>
            <a:r>
              <a:rPr lang="en-US" altLang="en-US" dirty="0" smtClean="0"/>
              <a:t>EHR program uses OS services just like any other network-enabled installed software</a:t>
            </a:r>
          </a:p>
          <a:p>
            <a:r>
              <a:rPr lang="en-US" altLang="en-US" dirty="0" smtClean="0"/>
              <a:t>Note: other medical encoding standards exist</a:t>
            </a:r>
          </a:p>
        </p:txBody>
      </p:sp>
      <p:sp>
        <p:nvSpPr>
          <p:cNvPr id="4" name="Slide Number Placeholder 3"/>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Networks </a:t>
            </a:r>
            <a:br>
              <a:rPr lang="en-US" altLang="en-US" smtClean="0"/>
            </a:br>
            <a:r>
              <a:rPr lang="en-US" altLang="en-US" smtClean="0"/>
              <a:t>Summary - Lecture e</a:t>
            </a:r>
          </a:p>
        </p:txBody>
      </p:sp>
      <p:sp>
        <p:nvSpPr>
          <p:cNvPr id="32771" name="Text Placeholder 2"/>
          <p:cNvSpPr>
            <a:spLocks noGrp="1"/>
          </p:cNvSpPr>
          <p:nvPr>
            <p:ph type="body" sz="quarter" idx="11"/>
          </p:nvPr>
        </p:nvSpPr>
        <p:spPr/>
        <p:txBody>
          <a:bodyPr/>
          <a:lstStyle/>
          <a:p>
            <a:r>
              <a:rPr lang="en-US" altLang="en-US" smtClean="0"/>
              <a:t>Discussed OSI networking model</a:t>
            </a:r>
          </a:p>
          <a:p>
            <a:pPr lvl="1"/>
            <a:r>
              <a:rPr lang="en-US" altLang="en-US" smtClean="0"/>
              <a:t>Explained specific functionality for device or software</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- 1</a:t>
            </a:r>
          </a:p>
        </p:txBody>
      </p:sp>
      <p:sp>
        <p:nvSpPr>
          <p:cNvPr id="17411" name="Text Placeholder 3"/>
          <p:cNvSpPr>
            <a:spLocks noGrp="1"/>
          </p:cNvSpPr>
          <p:nvPr>
            <p:ph sz="quarter" idx="14"/>
          </p:nvPr>
        </p:nvSpPr>
        <p:spPr/>
        <p:txBody>
          <a:bodyPr/>
          <a:lstStyle/>
          <a:p>
            <a:pPr lvl="0"/>
            <a:r>
              <a:rPr lang="en-US" dirty="0"/>
              <a:t>Define what a communication network is (Lecture a)</a:t>
            </a:r>
          </a:p>
          <a:p>
            <a:pPr lvl="0"/>
            <a:r>
              <a:rPr lang="en-US" dirty="0"/>
              <a:t>Explain the purposes and benefits of a communication network. (Lecture a)</a:t>
            </a:r>
          </a:p>
          <a:p>
            <a:pPr lvl="0"/>
            <a:r>
              <a:rPr lang="en-US" dirty="0"/>
              <a:t>Explain the Internet and World Wide Web, their histories, and their structures. (Lecture a)</a:t>
            </a:r>
          </a:p>
          <a:p>
            <a:pPr lvl="0"/>
            <a:r>
              <a:rPr lang="en-US" dirty="0"/>
              <a:t>Describe different ways of connecting to the Internet. (Lecture a) </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923447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Networks – Summary</a:t>
            </a:r>
          </a:p>
        </p:txBody>
      </p:sp>
      <p:sp>
        <p:nvSpPr>
          <p:cNvPr id="32771" name="Text Placeholder 2"/>
          <p:cNvSpPr>
            <a:spLocks noGrp="1"/>
          </p:cNvSpPr>
          <p:nvPr>
            <p:ph type="body" sz="quarter" idx="11"/>
          </p:nvPr>
        </p:nvSpPr>
        <p:spPr/>
        <p:txBody>
          <a:bodyPr/>
          <a:lstStyle/>
          <a:p>
            <a:r>
              <a:rPr lang="en-US" altLang="en-US" dirty="0" smtClean="0"/>
              <a:t>Communication network</a:t>
            </a:r>
          </a:p>
          <a:p>
            <a:r>
              <a:rPr lang="en-US" altLang="en-US" dirty="0" smtClean="0"/>
              <a:t>History of Internet and World Wide Web</a:t>
            </a:r>
          </a:p>
          <a:p>
            <a:r>
              <a:rPr lang="en-US" altLang="en-US" dirty="0" smtClean="0"/>
              <a:t>Network connections</a:t>
            </a:r>
          </a:p>
          <a:p>
            <a:pPr lvl="1"/>
            <a:r>
              <a:rPr lang="en-US" altLang="en-US" dirty="0" smtClean="0"/>
              <a:t>Wired</a:t>
            </a:r>
          </a:p>
          <a:p>
            <a:pPr lvl="1"/>
            <a:r>
              <a:rPr lang="en-US" altLang="en-US" dirty="0" smtClean="0"/>
              <a:t>Wireless</a:t>
            </a:r>
          </a:p>
          <a:p>
            <a:r>
              <a:rPr lang="en-US" altLang="en-US" dirty="0" smtClean="0"/>
              <a:t>Network topologies</a:t>
            </a:r>
          </a:p>
          <a:p>
            <a:r>
              <a:rPr lang="en-US" altLang="en-US" smtClean="0"/>
              <a:t>OSI model</a:t>
            </a:r>
            <a:endParaRPr lang="en-US" altLang="en-US" dirty="0" smtClean="0"/>
          </a:p>
        </p:txBody>
      </p:sp>
      <p:sp>
        <p:nvSpPr>
          <p:cNvPr id="4" name="Slide Number Placeholder 3"/>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extLst>
      <p:ext uri="{BB962C8B-B14F-4D97-AF65-F5344CB8AC3E}">
        <p14:creationId xmlns:p14="http://schemas.microsoft.com/office/powerpoint/2010/main" val="28330413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Networks</a:t>
            </a:r>
            <a:br>
              <a:rPr lang="en-US" altLang="en-US" smtClean="0"/>
            </a:br>
            <a:r>
              <a:rPr lang="en-US" altLang="en-US" smtClean="0"/>
              <a:t>References – Lecture e</a:t>
            </a:r>
          </a:p>
        </p:txBody>
      </p:sp>
      <p:sp>
        <p:nvSpPr>
          <p:cNvPr id="34819" name="Text Placeholder 2"/>
          <p:cNvSpPr>
            <a:spLocks noGrp="1"/>
          </p:cNvSpPr>
          <p:nvPr>
            <p:ph type="body" sz="quarter" idx="16"/>
          </p:nvPr>
        </p:nvSpPr>
        <p:spPr/>
        <p:txBody>
          <a:bodyPr/>
          <a:lstStyle/>
          <a:p>
            <a:r>
              <a:rPr lang="en-US" altLang="en-US" dirty="0" smtClean="0"/>
              <a:t>References</a:t>
            </a:r>
          </a:p>
          <a:p>
            <a:r>
              <a:rPr lang="en-US" altLang="en-US" b="0" dirty="0" smtClean="0"/>
              <a:t>Wikipedia. [Internet]. 2011 Nov [cited 2011 Nov 07]. Available from: </a:t>
            </a:r>
            <a:r>
              <a:rPr lang="en-US" altLang="en-US" b="0" dirty="0" smtClean="0">
                <a:hlinkClick r:id="rId4" tooltip="URL for referenced source"/>
              </a:rPr>
              <a:t>http://en.wikipedia.org/wiki/OSI_model</a:t>
            </a:r>
            <a:r>
              <a:rPr lang="en-US" altLang="en-US" b="0" dirty="0" smtClean="0"/>
              <a:t>. </a:t>
            </a:r>
          </a:p>
        </p:txBody>
      </p:sp>
      <p:sp>
        <p:nvSpPr>
          <p:cNvPr id="8" name="Slide Number Placeholder 7"/>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Computer Science </a:t>
            </a:r>
            <a:br>
              <a:rPr lang="en-US" dirty="0" smtClean="0"/>
            </a:br>
            <a:r>
              <a:rPr lang="en-US" dirty="0" smtClean="0"/>
              <a:t>Networks</a:t>
            </a:r>
            <a:br>
              <a:rPr lang="en-US" dirty="0" smtClean="0"/>
            </a:br>
            <a:r>
              <a:rPr lang="en-US" dirty="0" smtClean="0"/>
              <a:t>Lecture e</a:t>
            </a:r>
            <a:endParaRPr lang="en-US" dirty="0"/>
          </a:p>
        </p:txBody>
      </p:sp>
      <p:sp>
        <p:nvSpPr>
          <p:cNvPr id="3" name="Content Placeholder 2"/>
          <p:cNvSpPr>
            <a:spLocks noGrp="1"/>
          </p:cNvSpPr>
          <p:nvPr>
            <p:ph sz="quarter" idx="14"/>
          </p:nvPr>
        </p:nvSpPr>
        <p:spPr/>
        <p:txBody>
          <a:bodyPr/>
          <a:lstStyle/>
          <a:p>
            <a:r>
              <a:rPr lang="en-US"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a:p>
        </p:txBody>
      </p:sp>
    </p:spTree>
    <p:custDataLst>
      <p:tags r:id="rId1"/>
    </p:custDataLst>
    <p:extLst>
      <p:ext uri="{BB962C8B-B14F-4D97-AF65-F5344CB8AC3E}">
        <p14:creationId xmlns:p14="http://schemas.microsoft.com/office/powerpoint/2010/main" val="2219397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- 2</a:t>
            </a:r>
          </a:p>
        </p:txBody>
      </p:sp>
      <p:sp>
        <p:nvSpPr>
          <p:cNvPr id="17411" name="Text Placeholder 3"/>
          <p:cNvSpPr>
            <a:spLocks noGrp="1"/>
          </p:cNvSpPr>
          <p:nvPr>
            <p:ph sz="quarter" idx="14"/>
          </p:nvPr>
        </p:nvSpPr>
        <p:spPr/>
        <p:txBody>
          <a:bodyPr/>
          <a:lstStyle/>
          <a:p>
            <a:pPr lvl="0"/>
            <a:r>
              <a:rPr lang="en-US" dirty="0"/>
              <a:t>Explain the basics of network addressing</a:t>
            </a:r>
          </a:p>
          <a:p>
            <a:pPr lvl="1"/>
            <a:r>
              <a:rPr lang="en-US" dirty="0"/>
              <a:t>Internet Protocol (IP) addresses </a:t>
            </a:r>
          </a:p>
          <a:p>
            <a:pPr lvl="1"/>
            <a:r>
              <a:rPr lang="en-US" dirty="0"/>
              <a:t>Domain names</a:t>
            </a:r>
          </a:p>
          <a:p>
            <a:pPr lvl="1"/>
            <a:r>
              <a:rPr lang="en-US" dirty="0"/>
              <a:t>Lease vs. purchase from an Internet service provider (Lecture b)</a:t>
            </a:r>
          </a:p>
          <a:p>
            <a:r>
              <a:rPr lang="en-US" dirty="0"/>
              <a:t>Introduce network classification by the coverage size. (Lecture b)</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6413462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- 3</a:t>
            </a:r>
          </a:p>
        </p:txBody>
      </p:sp>
      <p:sp>
        <p:nvSpPr>
          <p:cNvPr id="17411" name="Text Placeholder 3"/>
          <p:cNvSpPr>
            <a:spLocks noGrp="1"/>
          </p:cNvSpPr>
          <p:nvPr>
            <p:ph sz="quarter" idx="14"/>
          </p:nvPr>
        </p:nvSpPr>
        <p:spPr>
          <a:xfrm>
            <a:off x="457200" y="1605007"/>
            <a:ext cx="8229600" cy="3035573"/>
          </a:xfrm>
        </p:spPr>
        <p:txBody>
          <a:bodyPr/>
          <a:lstStyle/>
          <a:p>
            <a:r>
              <a:rPr lang="en-US" dirty="0"/>
              <a:t>Describe different network topologies. (Lecture c)</a:t>
            </a:r>
          </a:p>
          <a:p>
            <a:pPr lvl="0"/>
            <a:r>
              <a:rPr lang="en-US" dirty="0"/>
              <a:t>Outline different standards and protocols that govern wired and wireless communications. (Lecture c)</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867397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dirty="0" smtClean="0"/>
              <a:t>Learning Objectives - 4</a:t>
            </a:r>
          </a:p>
        </p:txBody>
      </p:sp>
      <p:sp>
        <p:nvSpPr>
          <p:cNvPr id="17411" name="Text Placeholder 3"/>
          <p:cNvSpPr>
            <a:spLocks noGrp="1"/>
          </p:cNvSpPr>
          <p:nvPr>
            <p:ph sz="quarter" idx="14"/>
          </p:nvPr>
        </p:nvSpPr>
        <p:spPr>
          <a:xfrm>
            <a:off x="457200" y="1602990"/>
            <a:ext cx="8229600" cy="4089150"/>
          </a:xfrm>
        </p:spPr>
        <p:txBody>
          <a:bodyPr/>
          <a:lstStyle/>
          <a:p>
            <a:pPr lvl="0"/>
            <a:r>
              <a:rPr lang="en-US" dirty="0" smtClean="0"/>
              <a:t>Describe benefits and disadvantages of wireless communication and a typical wireless network setup. (Lecture d)</a:t>
            </a:r>
          </a:p>
          <a:p>
            <a:pPr lvl="0"/>
            <a:r>
              <a:rPr lang="en-US" dirty="0" smtClean="0"/>
              <a:t>Describe network hardware. (Lecture d)</a:t>
            </a:r>
          </a:p>
          <a:p>
            <a:pPr lvl="0"/>
            <a:r>
              <a:rPr lang="en-US" dirty="0" smtClean="0"/>
              <a:t>Introduce networking logical models and discuss Open Systems Interconnection (OSI) model. (Lecture e)</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2039516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Networking Logical Models</a:t>
            </a:r>
            <a:endParaRPr lang="en-US" altLang="en-US" dirty="0" smtClean="0"/>
          </a:p>
        </p:txBody>
      </p:sp>
      <p:sp>
        <p:nvSpPr>
          <p:cNvPr id="19459" name="Content Placeholder 2"/>
          <p:cNvSpPr>
            <a:spLocks noGrp="1"/>
          </p:cNvSpPr>
          <p:nvPr>
            <p:ph sz="quarter" idx="14"/>
          </p:nvPr>
        </p:nvSpPr>
        <p:spPr>
          <a:xfrm>
            <a:off x="463215" y="1620651"/>
            <a:ext cx="8470231" cy="4871589"/>
          </a:xfrm>
        </p:spPr>
        <p:txBody>
          <a:bodyPr/>
          <a:lstStyle/>
          <a:p>
            <a:r>
              <a:rPr lang="en-US" altLang="en-US" sz="3000" dirty="0" smtClean="0"/>
              <a:t>Devices and software mapped to logical model to use OS functionality</a:t>
            </a:r>
          </a:p>
          <a:p>
            <a:pPr lvl="1"/>
            <a:r>
              <a:rPr lang="en-US" altLang="en-US" sz="2600" dirty="0" smtClean="0"/>
              <a:t>OS programs load when computer boots</a:t>
            </a:r>
          </a:p>
          <a:p>
            <a:pPr lvl="1"/>
            <a:r>
              <a:rPr lang="en-US" altLang="en-US" sz="2600" dirty="0" smtClean="0"/>
              <a:t>OS services are applications that are always running in the background </a:t>
            </a:r>
          </a:p>
          <a:p>
            <a:r>
              <a:rPr lang="en-US" altLang="en-US" sz="3000" dirty="0" smtClean="0"/>
              <a:t>Composed of a series of layers that defines specific functionality</a:t>
            </a:r>
          </a:p>
          <a:p>
            <a:r>
              <a:rPr lang="en-US" altLang="en-US" sz="3000" dirty="0" smtClean="0"/>
              <a:t>OSI (Open Systems Interconnection) model defines how network hardware and software operate</a:t>
            </a: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The OSI Model</a:t>
            </a:r>
            <a:endParaRPr lang="en-US" altLang="en-US" dirty="0" smtClean="0"/>
          </a:p>
        </p:txBody>
      </p:sp>
      <p:sp>
        <p:nvSpPr>
          <p:cNvPr id="20483" name="Content Placeholder 2"/>
          <p:cNvSpPr>
            <a:spLocks noGrp="1"/>
          </p:cNvSpPr>
          <p:nvPr>
            <p:ph sz="quarter" idx="14"/>
          </p:nvPr>
        </p:nvSpPr>
        <p:spPr/>
        <p:txBody>
          <a:bodyPr/>
          <a:lstStyle/>
          <a:p>
            <a:r>
              <a:rPr lang="en-US" altLang="en-US" dirty="0" smtClean="0"/>
              <a:t>Seven logical layers</a:t>
            </a:r>
          </a:p>
          <a:p>
            <a:pPr lvl="1"/>
            <a:r>
              <a:rPr lang="en-US" altLang="en-US" dirty="0" smtClean="0"/>
              <a:t>Application (7), Presentation (6), Session (5), Transport (4), Network (3), Data Link (2), Physical (1)</a:t>
            </a:r>
          </a:p>
          <a:p>
            <a:r>
              <a:rPr lang="en-US" altLang="en-US" dirty="0" smtClean="0"/>
              <a:t>Each layer’s communication is standardized</a:t>
            </a:r>
          </a:p>
          <a:p>
            <a:r>
              <a:rPr lang="en-US" altLang="en-US" dirty="0" smtClean="0"/>
              <a:t>Device and software communication is standardized using OS services</a:t>
            </a:r>
          </a:p>
          <a:p>
            <a:r>
              <a:rPr lang="en-US" altLang="en-US" dirty="0" smtClean="0"/>
              <a:t>Example: Email</a:t>
            </a:r>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OSI Model Layer 7: </a:t>
            </a:r>
            <a:br>
              <a:rPr lang="en-US" altLang="en-US" dirty="0" smtClean="0"/>
            </a:br>
            <a:r>
              <a:rPr lang="en-US" altLang="en-US" dirty="0" smtClean="0"/>
              <a:t>Application Layer</a:t>
            </a:r>
          </a:p>
        </p:txBody>
      </p:sp>
      <p:sp>
        <p:nvSpPr>
          <p:cNvPr id="21507" name="Content Placeholder 2"/>
          <p:cNvSpPr>
            <a:spLocks noGrp="1"/>
          </p:cNvSpPr>
          <p:nvPr>
            <p:ph sz="quarter" idx="14"/>
          </p:nvPr>
        </p:nvSpPr>
        <p:spPr/>
        <p:txBody>
          <a:bodyPr/>
          <a:lstStyle/>
          <a:p>
            <a:r>
              <a:rPr lang="en-US" altLang="en-US" dirty="0" smtClean="0"/>
              <a:t>Software calls on OS services to begin the network communication process</a:t>
            </a:r>
          </a:p>
          <a:p>
            <a:pPr lvl="1"/>
            <a:r>
              <a:rPr lang="en-US" altLang="en-US" dirty="0" smtClean="0"/>
              <a:t>You click “send” on an e-mail to start this process</a:t>
            </a:r>
          </a:p>
          <a:p>
            <a:pPr lvl="1"/>
            <a:r>
              <a:rPr lang="en-US" altLang="en-US" dirty="0" smtClean="0"/>
              <a:t>The communication is called data at this level</a:t>
            </a:r>
          </a:p>
          <a:p>
            <a:pPr lvl="1"/>
            <a:r>
              <a:rPr lang="en-US" altLang="en-US" dirty="0" smtClean="0"/>
              <a:t>Web browser uses same process</a:t>
            </a:r>
          </a:p>
          <a:p>
            <a:pPr lvl="1"/>
            <a:r>
              <a:rPr lang="en-US" altLang="en-US" dirty="0" smtClean="0"/>
              <a:t>No devices operate at this layer</a:t>
            </a: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OSI Model Layer 6: </a:t>
            </a:r>
            <a:br>
              <a:rPr lang="en-US" altLang="en-US" dirty="0" smtClean="0"/>
            </a:br>
            <a:r>
              <a:rPr lang="en-US" altLang="en-US" dirty="0" smtClean="0"/>
              <a:t>Presentation Layer</a:t>
            </a:r>
          </a:p>
        </p:txBody>
      </p:sp>
      <p:sp>
        <p:nvSpPr>
          <p:cNvPr id="22531" name="Content Placeholder 2"/>
          <p:cNvSpPr>
            <a:spLocks noGrp="1"/>
          </p:cNvSpPr>
          <p:nvPr>
            <p:ph sz="quarter" idx="14"/>
          </p:nvPr>
        </p:nvSpPr>
        <p:spPr/>
        <p:txBody>
          <a:bodyPr/>
          <a:lstStyle/>
          <a:p>
            <a:r>
              <a:rPr lang="en-US" altLang="en-US" dirty="0" smtClean="0"/>
              <a:t>Takes the converted message and further transforms it for electronic transmission </a:t>
            </a:r>
          </a:p>
          <a:p>
            <a:r>
              <a:rPr lang="en-US" altLang="en-US" dirty="0" smtClean="0"/>
              <a:t>Also handles file compression and/or encryption if the file is or needs to be encrypted</a:t>
            </a:r>
          </a:p>
          <a:p>
            <a:pPr lvl="1"/>
            <a:r>
              <a:rPr lang="en-US" altLang="en-US" dirty="0" smtClean="0"/>
              <a:t>If your e-mail a compressed file, the compression type used, etc. is handled here</a:t>
            </a:r>
          </a:p>
          <a:p>
            <a:pPr lvl="1"/>
            <a:r>
              <a:rPr lang="en-US" altLang="en-US" dirty="0" smtClean="0"/>
              <a:t>The communication is still called data at this level</a:t>
            </a: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6_V3.mp3"/>
  <p:tag name="AUDIO_ID" val="262"/>
  <p:tag name="ELAPSEDTIME" val="37.225"/>
  <p:tag name="ARTICULATE_SLIDE_NAV" val="6"/>
  <p:tag name="ARTICULATE_SLIDE_GUID" val="48adc80c-522e-4b3a-b884-ade907c487f2"/>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7_V3.mp3"/>
  <p:tag name="AUDIO_ID" val="263"/>
  <p:tag name="ELAPSEDTIME" val="59.063"/>
  <p:tag name="ARTICULATE_SLIDE_NAV" val="7"/>
  <p:tag name="ARTICULATE_SLIDE_GUID" val="6b6efd41-d6ba-4927-b5ae-05561b4870c9"/>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8_V3.mp3"/>
  <p:tag name="AUDIO_ID" val="264"/>
  <p:tag name="ELAPSEDTIME" val="66.665"/>
  <p:tag name="ARTICULATE_SLIDE_NAV" val="8"/>
  <p:tag name="ARTICULATE_SLIDE_GUID" val="7fd26d19-2f56-4f4b-8dd1-01175fddc490"/>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9_V3.mp3"/>
  <p:tag name="AUDIO_ID" val="265"/>
  <p:tag name="ELAPSEDTIME" val="89.235"/>
  <p:tag name="ARTICULATE_SLIDE_NAV" val="9"/>
  <p:tag name="ARTICULATE_SLIDE_GUID" val="f2ae74e1-63ce-4496-9197-ec29a3aadf91"/>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0_V3.mp3"/>
  <p:tag name="AUDIO_ID" val="266"/>
  <p:tag name="ELAPSEDTIME" val="61.597"/>
  <p:tag name="ARTICULATE_SLIDE_NAV" val="10"/>
  <p:tag name="ARTICULATE_SLIDE_GUID" val="ead96cd0-3d9c-4b1d-b554-dbf206185e3c"/>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1_V3.mp3"/>
  <p:tag name="AUDIO_ID" val="267"/>
  <p:tag name="ELAPSEDTIME" val="55.406"/>
  <p:tag name="ARTICULATE_SLIDE_NAV" val="11"/>
  <p:tag name="ARTICULATE_SLIDE_GUID" val="fe006228-9706-4899-b5ce-12565bce59a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2_V3.mp3"/>
  <p:tag name="AUDIO_ID" val="268"/>
  <p:tag name="ELAPSEDTIME" val="136.83"/>
  <p:tag name="ARTICULATE_SLIDE_NAV" val="12"/>
  <p:tag name="ARTICULATE_SLIDE_GUID" val="ead1c13e-a94f-4506-b060-dd366507a396"/>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3_V3.mp3"/>
  <p:tag name="AUDIO_ID" val="269"/>
  <p:tag name="ELAPSEDTIME" val="29.336"/>
  <p:tag name="ARTICULATE_SLIDE_NAV" val="13"/>
  <p:tag name="ARTICULATE_SLIDE_GUID" val="bb6bf42d-a7dd-4841-98bf-c478f56f9c4d"/>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4_V3.mp3"/>
  <p:tag name="AUDIO_ID" val="270"/>
  <p:tag name="ELAPSEDTIME" val="60.03"/>
  <p:tag name="ARTICULATE_SLIDE_NAV" val="14"/>
  <p:tag name="ARTICULATE_SLIDE_GUID" val="ad0fd04e-dbc1-4268-a14b-f39149b8231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5_V3.mp3"/>
  <p:tag name="AUDIO_ID" val="271"/>
  <p:tag name="ELAPSEDTIME" val="20.611"/>
  <p:tag name="ARTICULATE_SLIDE_NAV" val="15"/>
  <p:tag name="ARTICULATE_SLIDE_GUID" val="abb767bb-db5c-4a14-9a84-077146dc7463"/>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6_V3.mp3"/>
  <p:tag name="AUDIO_ID" val="275"/>
  <p:tag name="ELAPSEDTIME" val="17.92"/>
  <p:tag name="ARTICULATE_SLIDE_NAV" val="16"/>
  <p:tag name="ARTICULATE_SLIDE_GUID" val="fb34f603-908d-42d5-a867-a7337bfbb15b"/>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16_V3.mp3"/>
  <p:tag name="AUDIO_ID" val="275"/>
  <p:tag name="ELAPSEDTIME" val="17.92"/>
  <p:tag name="ARTICULATE_SLIDE_NAV" val="16"/>
  <p:tag name="ARTICULATE_SLIDE_GUID" val="fb34f603-908d-42d5-a867-a7337bfbb15b"/>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py (2) of 30_sec_silence.mp3"/>
  <p:tag name="AUDIO_ID" val="273"/>
  <p:tag name="ELAPSEDTIME" val="7.515"/>
  <p:tag name="ARTICULATE_SLIDE_NAV" val="18"/>
  <p:tag name="ARTICULATE_SLIDE_GUID" val="2089a77b-813c-4338-9c95-6a0b38ce6393"/>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a\comp4_unit7a_S-2_V3.mp3"/>
  <p:tag name="AUDIO_ID" val="274"/>
  <p:tag name="ELAPSEDTIME" val="35.605"/>
  <p:tag name="ARTICULATE_SLIDE_GUID" val="c24e3d7d-e2b5-476e-af59-1884fef00f94"/>
  <p:tag name="ARTICULATE_SLIDE_NAV" val="2"/>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3_V3.mp3"/>
  <p:tag name="AUDIO_ID" val="259"/>
  <p:tag name="ELAPSEDTIME" val="78.551"/>
  <p:tag name="ARTICULATE_SLIDE_NAV" val="3"/>
  <p:tag name="ARTICULATE_SLIDE_GUID" val="7611df60-8a1a-44f5-b06c-7bcb24a432df"/>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4_V3.mp3"/>
  <p:tag name="AUDIO_ID" val="260"/>
  <p:tag name="ELAPSEDTIME" val="251.351"/>
  <p:tag name="ARTICULATE_SLIDE_NAV" val="4"/>
  <p:tag name="ARTICULATE_SLIDE_GUID" val="713754ee-e34e-49b9-af6a-7faa9b919b54"/>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7\PPT Produciton\FINALIZED\comp4_unit7\comp4_unit7\comp4_unit7e\comp4_unit7e_S-5_V3.mp3"/>
  <p:tag name="AUDIO_ID" val="261"/>
  <p:tag name="ELAPSEDTIME" val="65.829"/>
  <p:tag name="ARTICULATE_SLIDE_NAV" val="5"/>
  <p:tag name="ARTICULATE_SLIDE_GUID" val="1f40674f-f442-4372-8f70-61d8b89ed4cc"/>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Comp4_unit6e_Lecture_Slides</Template>
  <TotalTime>482</TotalTime>
  <Words>3216</Words>
  <Application>Microsoft Office PowerPoint</Application>
  <PresentationFormat>On-screen Show (4:3)</PresentationFormat>
  <Paragraphs>236</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ONC-Template-FINAL DRAFT</vt:lpstr>
      <vt:lpstr>Introduction to Computer Science</vt:lpstr>
      <vt:lpstr>Learning Objectives - 1</vt:lpstr>
      <vt:lpstr>Learning Objectives - 2</vt:lpstr>
      <vt:lpstr>Learning Objectives - 3</vt:lpstr>
      <vt:lpstr>Learning Objectives - 4</vt:lpstr>
      <vt:lpstr>Networking Logical Models</vt:lpstr>
      <vt:lpstr>The OSI Model</vt:lpstr>
      <vt:lpstr>OSI Model Layer 7:  Application Layer</vt:lpstr>
      <vt:lpstr>OSI Model Layer 6:  Presentation Layer</vt:lpstr>
      <vt:lpstr>OSI Model Layer 5:  Session Layer</vt:lpstr>
      <vt:lpstr>OSI Model Layer 4:  Transport Layer</vt:lpstr>
      <vt:lpstr>OSI Model Layer 3:  Network Layer</vt:lpstr>
      <vt:lpstr>OSI Model Layer 2:  Data Link Layer</vt:lpstr>
      <vt:lpstr>OSI Model Layer 1:  Physical Layer</vt:lpstr>
      <vt:lpstr>Acronyms Help to  Memorize Layer Order</vt:lpstr>
      <vt:lpstr>Devices and the OSI Model</vt:lpstr>
      <vt:lpstr>OSI Model and the  Medical World - 1</vt:lpstr>
      <vt:lpstr>OSI Model and the  Medical World - 2</vt:lpstr>
      <vt:lpstr>Networks  Summary - Lecture e</vt:lpstr>
      <vt:lpstr>Networks – Summary</vt:lpstr>
      <vt:lpstr>Networks References – Lecture e</vt:lpstr>
      <vt:lpstr>Introduction to Computer Science  Networks Lecture e</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Networks, Lecture e</dc:subject>
  <dc:creator>U.S. Department of Health and Human Services, Office of the National Coordinator for Health Information Technology</dc:creator>
  <cp:keywords>Health IT, Health IT Curriculum, Health Care, Introduction to Computer Science, Networks</cp:keywords>
  <cp:lastModifiedBy>admin</cp:lastModifiedBy>
  <cp:revision>47</cp:revision>
  <cp:lastPrinted>2016-05-02T18:05:19Z</cp:lastPrinted>
  <dcterms:created xsi:type="dcterms:W3CDTF">2016-04-20T21:43:46Z</dcterms:created>
  <dcterms:modified xsi:type="dcterms:W3CDTF">2017-06-20T20:31:42Z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D448726D-E86B-4D0A-B26F-EA1D79EC6A20</vt:lpwstr>
  </property>
  <property fmtid="{D5CDD505-2E9C-101B-9397-08002B2CF9AE}" pid="3" name="ArticulatePath">
    <vt:lpwstr>comp4_unit6e_lecture_slides</vt:lpwstr>
  </property>
  <property fmtid="{D5CDD505-2E9C-101B-9397-08002B2CF9AE}" pid="4" name="Language">
    <vt:lpwstr>English</vt:lpwstr>
  </property>
</Properties>
</file>