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notesSlides/notesSlide6.xml" ContentType="application/vnd.openxmlformats-officedocument.presentationml.notesSlide+xml"/>
  <Override PartName="/ppt/tags/tag10.xml" ContentType="application/vnd.openxmlformats-officedocument.presentationml.tags+xml"/>
  <Override PartName="/ppt/notesSlides/notesSlide7.xml" ContentType="application/vnd.openxmlformats-officedocument.presentationml.notesSlide+xml"/>
  <Override PartName="/ppt/tags/tag11.xml" ContentType="application/vnd.openxmlformats-officedocument.presentationml.tags+xml"/>
  <Override PartName="/ppt/notesSlides/notesSlide8.xml" ContentType="application/vnd.openxmlformats-officedocument.presentationml.notesSlide+xml"/>
  <Override PartName="/ppt/tags/tag12.xml" ContentType="application/vnd.openxmlformats-officedocument.presentationml.tags+xml"/>
  <Override PartName="/ppt/notesSlides/notesSlide9.xml" ContentType="application/vnd.openxmlformats-officedocument.presentationml.notesSlide+xml"/>
  <Override PartName="/ppt/tags/tag13.xml" ContentType="application/vnd.openxmlformats-officedocument.presentationml.tags+xml"/>
  <Override PartName="/ppt/notesSlides/notesSlide10.xml" ContentType="application/vnd.openxmlformats-officedocument.presentationml.notesSlide+xml"/>
  <Override PartName="/ppt/tags/tag14.xml" ContentType="application/vnd.openxmlformats-officedocument.presentationml.tags+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12.xml" ContentType="application/vnd.openxmlformats-officedocument.presentationml.notesSlide+xml"/>
  <Override PartName="/ppt/tags/tag16.xml" ContentType="application/vnd.openxmlformats-officedocument.presentationml.tags+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14.xml" ContentType="application/vnd.openxmlformats-officedocument.presentationml.notesSlide+xml"/>
  <Override PartName="/ppt/tags/tag18.xml" ContentType="application/vnd.openxmlformats-officedocument.presentationml.tags+xml"/>
  <Override PartName="/ppt/notesSlides/notesSlide15.xml" ContentType="application/vnd.openxmlformats-officedocument.presentationml.notesSlide+xml"/>
  <Override PartName="/ppt/tags/tag19.xml" ContentType="application/vnd.openxmlformats-officedocument.presentationml.tags+xml"/>
  <Override PartName="/ppt/notesSlides/notesSlide16.xml" ContentType="application/vnd.openxmlformats-officedocument.presentationml.notesSlide+xml"/>
  <Override PartName="/ppt/tags/tag20.xml" ContentType="application/vnd.openxmlformats-officedocument.presentationml.tags+xml"/>
  <Override PartName="/ppt/notesSlides/notesSlide17.xml" ContentType="application/vnd.openxmlformats-officedocument.presentationml.notesSlide+xml"/>
  <Override PartName="/ppt/tags/tag21.xml" ContentType="application/vnd.openxmlformats-officedocument.presentationml.tags+xml"/>
  <Override PartName="/ppt/notesSlides/notesSlide18.xml" ContentType="application/vnd.openxmlformats-officedocument.presentationml.notesSlide+xml"/>
  <Override PartName="/ppt/tags/tag22.xml" ContentType="application/vnd.openxmlformats-officedocument.presentationml.tags+xml"/>
  <Override PartName="/ppt/notesSlides/notesSlide19.xml" ContentType="application/vnd.openxmlformats-officedocument.presentationml.notesSlide+xml"/>
  <Override PartName="/ppt/tags/tag23.xml" ContentType="application/vnd.openxmlformats-officedocument.presentationml.tags+xml"/>
  <Override PartName="/ppt/notesSlides/notesSlide20.xml" ContentType="application/vnd.openxmlformats-officedocument.presentationml.notesSlide+xml"/>
  <Override PartName="/ppt/tags/tag24.xml" ContentType="application/vnd.openxmlformats-officedocument.presentationml.tags+xml"/>
  <Override PartName="/ppt/notesSlides/notesSlide21.xml" ContentType="application/vnd.openxmlformats-officedocument.presentationml.notesSlide+xml"/>
  <Override PartName="/ppt/tags/tag25.xml" ContentType="application/vnd.openxmlformats-officedocument.presentationml.tags+xml"/>
  <Override PartName="/ppt/notesSlides/notesSlide22.xml" ContentType="application/vnd.openxmlformats-officedocument.presentationml.notesSlide+xml"/>
  <Override PartName="/ppt/tags/tag26.xml" ContentType="application/vnd.openxmlformats-officedocument.presentationml.tags+xml"/>
  <Override PartName="/ppt/notesSlides/notesSlide23.xml" ContentType="application/vnd.openxmlformats-officedocument.presentationml.notesSlide+xml"/>
  <Override PartName="/ppt/tags/tag27.xml" ContentType="application/vnd.openxmlformats-officedocument.presentationml.tags+xml"/>
  <Override PartName="/ppt/notesSlides/notesSlide24.xml" ContentType="application/vnd.openxmlformats-officedocument.presentationml.notesSlide+xml"/>
  <Override PartName="/ppt/tags/tag28.xml" ContentType="application/vnd.openxmlformats-officedocument.presentationml.tags+xml"/>
  <Override PartName="/ppt/notesSlides/notesSlide25.xml" ContentType="application/vnd.openxmlformats-officedocument.presentationml.notesSlide+xml"/>
  <Override PartName="/ppt/tags/tag29.xml" ContentType="application/vnd.openxmlformats-officedocument.presentationml.tags+xml"/>
  <Override PartName="/ppt/notesSlides/notesSlide26.xml" ContentType="application/vnd.openxmlformats-officedocument.presentationml.notesSlide+xml"/>
  <Override PartName="/ppt/tags/tag30.xml" ContentType="application/vnd.openxmlformats-officedocument.presentationml.tags+xml"/>
  <Override PartName="/ppt/notesSlides/notesSlide27.xml" ContentType="application/vnd.openxmlformats-officedocument.presentationml.notesSlide+xml"/>
  <Override PartName="/ppt/tags/tag31.xml" ContentType="application/vnd.openxmlformats-officedocument.presentationml.tags+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handoutMasterIdLst>
    <p:handoutMasterId r:id="rId31"/>
  </p:handoutMasterIdLst>
  <p:sldIdLst>
    <p:sldId id="256" r:id="rId2"/>
    <p:sldId id="258" r:id="rId3"/>
    <p:sldId id="281" r:id="rId4"/>
    <p:sldId id="283"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82" r:id="rId21"/>
    <p:sldId id="274" r:id="rId22"/>
    <p:sldId id="275" r:id="rId23"/>
    <p:sldId id="276" r:id="rId24"/>
    <p:sldId id="277" r:id="rId25"/>
    <p:sldId id="278" r:id="rId26"/>
    <p:sldId id="279" r:id="rId27"/>
    <p:sldId id="284" r:id="rId28"/>
    <p:sldId id="280" r:id="rId29"/>
  </p:sldIdLst>
  <p:sldSz cx="9144000" cy="6858000" type="screen4x3"/>
  <p:notesSz cx="6858000" cy="9144000"/>
  <p:custDataLst>
    <p:tags r:id="rId32"/>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6" autoAdjust="0"/>
    <p:restoredTop sz="59003" autoAdjust="0"/>
  </p:normalViewPr>
  <p:slideViewPr>
    <p:cSldViewPr snapToGrid="0">
      <p:cViewPr varScale="1">
        <p:scale>
          <a:sx n="36" d="100"/>
          <a:sy n="36" d="100"/>
        </p:scale>
        <p:origin x="-850" y="-72"/>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448"/>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6/20/2017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6/20/2017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Welcome to </a:t>
            </a:r>
            <a:r>
              <a:rPr lang="en-US" altLang="en-US" b="0" i="0" dirty="0" smtClean="0"/>
              <a:t>Introduction to Computer Science: Networks. </a:t>
            </a:r>
            <a:r>
              <a:rPr lang="en-US" altLang="en-US" dirty="0" smtClean="0"/>
              <a:t>This is Lecture d.</a:t>
            </a:r>
          </a:p>
          <a:p>
            <a:r>
              <a:rPr lang="en-US" altLang="en-US" dirty="0" smtClean="0"/>
              <a:t>The component, Introduction to Computer Science, provides a basic overview of computer architecture; data organization, representation, and structure; structure of programming languages; and networking and data communication. It also includes some basic terminology from the world of computing.</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3577061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It is important to keep in mind that standards are backwards compatible. In other words, IEEE 802.11G NICs work with IEEE 802.11A or B device-controlled wireless LANs. </a:t>
            </a:r>
          </a:p>
          <a:p>
            <a:r>
              <a:rPr lang="en-US" altLang="en-US" dirty="0" smtClean="0"/>
              <a:t>WAPs and clients must also use the same channel. Remember, valid channels in North America are between 1 and 13. If a WAP is on channel 6 and a client is on channel 1, the two will not be able to communicate with each other. Again, channel numbers correspond to an RF range.</a:t>
            </a:r>
          </a:p>
          <a:p>
            <a:r>
              <a:rPr lang="en-US" altLang="en-US" dirty="0" smtClean="0"/>
              <a:t>Note that channels 1, 6, and 11 do not overlap. </a:t>
            </a:r>
          </a:p>
          <a:p>
            <a:r>
              <a:rPr lang="en-US" altLang="en-US" dirty="0" smtClean="0"/>
              <a:t>Therefore, in North America, it is good practice to use one of these channels. For example, channel 5 uses the radio frequency range of 2.421 through 2.443 gigahertz. Notice that channel 6 uses the radio frequency range of 2.426 through 2.448, which slightly overlaps the range of channel 5. This overlap can interfere with wireless communication for devices using both frequencies.</a:t>
            </a:r>
          </a:p>
          <a:p>
            <a:endParaRPr lang="en-US" altLang="en-US" dirty="0" smtClean="0"/>
          </a:p>
        </p:txBody>
      </p:sp>
      <p:sp>
        <p:nvSpPr>
          <p:cNvPr id="3584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3584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7B90E2EC-C252-4C7C-B59E-CC2A10FCC1DC}" type="slidenum">
              <a:rPr lang="en-US" altLang="en-US" sz="1000"/>
              <a:pPr eaLnBrk="1" hangingPunct="1"/>
              <a:t>10</a:t>
            </a:fld>
            <a:endParaRPr lang="en-US" altLang="en-US" sz="1000"/>
          </a:p>
        </p:txBody>
      </p:sp>
    </p:spTree>
    <p:extLst>
      <p:ext uri="{BB962C8B-B14F-4D97-AF65-F5344CB8AC3E}">
        <p14:creationId xmlns:p14="http://schemas.microsoft.com/office/powerpoint/2010/main" val="9319881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Typical network hardware includes networked devices; a </a:t>
            </a:r>
            <a:r>
              <a:rPr lang="en-US" altLang="en-US" dirty="0" err="1" smtClean="0"/>
              <a:t>NIC</a:t>
            </a:r>
            <a:r>
              <a:rPr lang="en-US" altLang="en-US" dirty="0" smtClean="0"/>
              <a:t>, either wired or wireless; a switch; a router; an ISP device, if Internet access is required; a server, if managing a domain; a surge protector; and an uninterruptable power supply, which is known as a UPS.</a:t>
            </a:r>
          </a:p>
          <a:p>
            <a:r>
              <a:rPr lang="en-US" altLang="en-US" dirty="0" smtClean="0"/>
              <a:t>Let’s look at each of these in more detail. </a:t>
            </a:r>
          </a:p>
          <a:p>
            <a:endParaRPr lang="en-US" altLang="en-US" dirty="0" smtClean="0"/>
          </a:p>
        </p:txBody>
      </p:sp>
      <p:sp>
        <p:nvSpPr>
          <p:cNvPr id="3993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3994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B0C91323-FAB6-4C7A-9F52-7DFD8D94F423}" type="slidenum">
              <a:rPr lang="en-US" altLang="en-US" sz="1000"/>
              <a:pPr eaLnBrk="1" hangingPunct="1"/>
              <a:t>11</a:t>
            </a:fld>
            <a:endParaRPr lang="en-US" altLang="en-US" sz="1000"/>
          </a:p>
        </p:txBody>
      </p:sp>
    </p:spTree>
    <p:extLst>
      <p:ext uri="{BB962C8B-B14F-4D97-AF65-F5344CB8AC3E}">
        <p14:creationId xmlns:p14="http://schemas.microsoft.com/office/powerpoint/2010/main" val="1114392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Network devices include computers, laptops, printers, and scanners that have a network enabled operating system. For example, a computer might be running Windows 10, Windows 8, or Windows XP. Each of these operating systems can provide the services required for network communication between applications installed on the computer and the network hardware. These devices need an installed </a:t>
            </a:r>
            <a:r>
              <a:rPr lang="en-US" altLang="en-US" dirty="0" err="1" smtClean="0"/>
              <a:t>NIC</a:t>
            </a:r>
            <a:r>
              <a:rPr lang="en-US" altLang="en-US" dirty="0" smtClean="0"/>
              <a:t>, which will allow them to connect to a switch or router, as well as cabling for a wired network.</a:t>
            </a:r>
          </a:p>
          <a:p>
            <a:endParaRPr lang="en-US" altLang="en-US" dirty="0" smtClean="0"/>
          </a:p>
        </p:txBody>
      </p:sp>
      <p:sp>
        <p:nvSpPr>
          <p:cNvPr id="4198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4198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C04761DC-5C7D-4EDB-8B30-1C3F113DCDF0}" type="slidenum">
              <a:rPr lang="en-US" altLang="en-US" sz="1000"/>
              <a:pPr eaLnBrk="1" hangingPunct="1"/>
              <a:t>12</a:t>
            </a:fld>
            <a:endParaRPr lang="en-US" altLang="en-US" sz="1000"/>
          </a:p>
        </p:txBody>
      </p:sp>
    </p:spTree>
    <p:extLst>
      <p:ext uri="{BB962C8B-B14F-4D97-AF65-F5344CB8AC3E}">
        <p14:creationId xmlns:p14="http://schemas.microsoft.com/office/powerpoint/2010/main" val="1988824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For a device to communicate on a network, it must have a NIC or network interface card. The hardware uses operating system services to communicate on the network. A service is a program that is part of the operating system and is always running.</a:t>
            </a:r>
          </a:p>
          <a:p>
            <a:r>
              <a:rPr lang="en-US" altLang="en-US" dirty="0" smtClean="0"/>
              <a:t>A wired NIC requires cabling and jacks, and, ultimately, a switch and a router for network access and communication. </a:t>
            </a:r>
          </a:p>
          <a:p>
            <a:r>
              <a:rPr lang="en-US" altLang="en-US" dirty="0" smtClean="0"/>
              <a:t>A wireless NIC requires a WAP and some wired device through which the WAP will communicate with other wired devices. The images on the screen illustrate a couple of NICs. </a:t>
            </a:r>
          </a:p>
          <a:p>
            <a:r>
              <a:rPr lang="en-US" altLang="en-US" dirty="0" smtClean="0"/>
              <a:t>The image on the bottom left of the slide is a vintage 10-megabit per second Ethernet NIC for wired network communication. This old-style NIC has two connector types on it.</a:t>
            </a:r>
          </a:p>
          <a:p>
            <a:r>
              <a:rPr lang="en-US" altLang="en-US" dirty="0" smtClean="0"/>
              <a:t>The connector type on the left side of the image is an old BNC connector type. The connector type on the right side of the image is what a user would use to plug in an RJ-45 jack Ethernet cable. </a:t>
            </a:r>
          </a:p>
          <a:p>
            <a:r>
              <a:rPr lang="en-US" altLang="en-US" dirty="0" smtClean="0"/>
              <a:t>The image on the right side of the slide is a 54-megabit per second wireless PCI, peripheral component interconnect card, which relates to the IEEE 802.11G standard.  </a:t>
            </a:r>
          </a:p>
          <a:p>
            <a:endParaRPr lang="en-US" altLang="en-US" dirty="0" smtClean="0"/>
          </a:p>
        </p:txBody>
      </p:sp>
      <p:sp>
        <p:nvSpPr>
          <p:cNvPr id="4403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4403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AEF11357-401A-4136-A405-4FFC4D8DF9E4}" type="slidenum">
              <a:rPr lang="en-US" altLang="en-US" sz="1000"/>
              <a:pPr eaLnBrk="1" hangingPunct="1"/>
              <a:t>13</a:t>
            </a:fld>
            <a:endParaRPr lang="en-US" altLang="en-US" sz="1000"/>
          </a:p>
        </p:txBody>
      </p:sp>
    </p:spTree>
    <p:extLst>
      <p:ext uri="{BB962C8B-B14F-4D97-AF65-F5344CB8AC3E}">
        <p14:creationId xmlns:p14="http://schemas.microsoft.com/office/powerpoint/2010/main" val="9433281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One of the most important pieces of hardware in a network is the switch. Wired devices plug into the switch via an Ethernet cable to communicate with each other. In other words, if a computer has a wired </a:t>
            </a:r>
            <a:r>
              <a:rPr lang="en-US" altLang="en-US" dirty="0" err="1" smtClean="0"/>
              <a:t>NIC</a:t>
            </a:r>
            <a:r>
              <a:rPr lang="en-US" altLang="en-US" dirty="0" smtClean="0"/>
              <a:t> installed, then a user would plug a network cable</a:t>
            </a:r>
            <a:r>
              <a:rPr lang="ja-JP" altLang="en-US" dirty="0" smtClean="0"/>
              <a:t>’</a:t>
            </a:r>
            <a:r>
              <a:rPr lang="en-US" altLang="ja-JP" dirty="0" smtClean="0"/>
              <a:t>s RJ-45 jack into the </a:t>
            </a:r>
            <a:r>
              <a:rPr lang="en-US" altLang="ja-JP" dirty="0" err="1" smtClean="0"/>
              <a:t>NIC</a:t>
            </a:r>
            <a:r>
              <a:rPr lang="en-US" altLang="ja-JP" dirty="0" smtClean="0"/>
              <a:t> and then plug the RJ-45 jack on the other end of the cable into one of the ports shown on the switch. Then any other device that is plugged into that switch will be able to communicate with the computer. The switch then plugs into an ISP device to provide Internet access. The figure on the slide shows a five-port switch. </a:t>
            </a:r>
          </a:p>
          <a:p>
            <a:r>
              <a:rPr lang="en-US" altLang="en-US" dirty="0" smtClean="0"/>
              <a:t>Switches allow communication only between hosts sharing the same IP address and subnet mask range. Switches forward traffic to devices in their network based on the MAC address of the devices. However, switches are programmed so that devices in different IP address ranges—different networks—are unable to communicate with each other unless the communication is permitted by a router through an access control list rule.</a:t>
            </a:r>
          </a:p>
          <a:p>
            <a:r>
              <a:rPr lang="en-US" altLang="en-US" dirty="0" smtClean="0"/>
              <a:t>Switches are not routers. However, some of the more expensive routers perform the actions of switches and routers. Switches that can perform router operations are called Layer 3 switches.</a:t>
            </a:r>
          </a:p>
          <a:p>
            <a:r>
              <a:rPr lang="en-US" altLang="en-US" dirty="0" smtClean="0"/>
              <a:t>A switch learns MAC addresses by reading traffic sent through all of its ports. Therefore, with a computer plugged into a switch port, when the computer communicates, the switch itself receives that information and reads the communication. Part of that communication includes the </a:t>
            </a:r>
            <a:r>
              <a:rPr lang="en-US" altLang="en-US" dirty="0" err="1" smtClean="0"/>
              <a:t>NIC</a:t>
            </a:r>
            <a:r>
              <a:rPr lang="ja-JP" altLang="en-US" dirty="0" smtClean="0"/>
              <a:t>’</a:t>
            </a:r>
            <a:r>
              <a:rPr lang="en-US" altLang="ja-JP" dirty="0" smtClean="0"/>
              <a:t>s MAC address, IP address, and subnet mask assigned to the computer.</a:t>
            </a:r>
          </a:p>
          <a:p>
            <a:r>
              <a:rPr lang="en-US" altLang="en-US" dirty="0" smtClean="0"/>
              <a:t>If the switch receives traffic for a MAC address that it is familiar with, the switch sends that traffic to the switch port associated with that MAC address. If the switch receives traffic for an unknown MAC address, the switch forwards that traffic out of all of its other ports. That traffic will eventually make its way to a router, which will try to locate the destination network, and then route the traffic accordingly.</a:t>
            </a:r>
          </a:p>
          <a:p>
            <a:endParaRPr lang="en-US" altLang="en-US" dirty="0" smtClean="0"/>
          </a:p>
        </p:txBody>
      </p:sp>
      <p:sp>
        <p:nvSpPr>
          <p:cNvPr id="4608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460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41A8EC89-F9A4-43A7-91E9-073B12287C16}" type="slidenum">
              <a:rPr lang="en-US" altLang="en-US" sz="1000"/>
              <a:pPr eaLnBrk="1" hangingPunct="1"/>
              <a:t>14</a:t>
            </a:fld>
            <a:endParaRPr lang="en-US" altLang="en-US" sz="1000"/>
          </a:p>
        </p:txBody>
      </p:sp>
    </p:spTree>
    <p:extLst>
      <p:ext uri="{BB962C8B-B14F-4D97-AF65-F5344CB8AC3E}">
        <p14:creationId xmlns:p14="http://schemas.microsoft.com/office/powerpoint/2010/main" val="20206804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Another important piece of hardware in a network is the router. A network boundary is defined by IP addresses and subnet mask numbers. A router can connect different IP addressed networks so they can communicate with each other. Routers such as ISP devices and </a:t>
            </a:r>
            <a:r>
              <a:rPr lang="en-US" altLang="en-US" dirty="0" err="1" smtClean="0"/>
              <a:t>WAPs</a:t>
            </a:r>
            <a:r>
              <a:rPr lang="en-US" altLang="en-US" dirty="0" smtClean="0"/>
              <a:t> can be wired or wireless. </a:t>
            </a:r>
          </a:p>
          <a:p>
            <a:r>
              <a:rPr lang="en-US" altLang="en-US" dirty="0" smtClean="0"/>
              <a:t>The image on this slide is a Cisco-Linksys wireless router, typically found in a small office/home office, or SOHO network. The blue Ethernet cable extending from the back, right of the router, connects this </a:t>
            </a:r>
            <a:r>
              <a:rPr lang="en-US" altLang="en-US" dirty="0" err="1" smtClean="0"/>
              <a:t>WAP</a:t>
            </a:r>
            <a:r>
              <a:rPr lang="en-US" altLang="en-US" dirty="0" smtClean="0"/>
              <a:t> to the wired network.</a:t>
            </a:r>
          </a:p>
          <a:p>
            <a:r>
              <a:rPr lang="en-US" altLang="en-US" dirty="0" smtClean="0"/>
              <a:t>As mentioned previously, routers use IP addressing to route network traffic. Note that routers route, and switches forward traffic. Routers have routing tables so that they know where to route received traffic. Switches do not have routing tables; they just keep track of MAC addresses by switch port, and can send communication to its local area network, not to a remote network.</a:t>
            </a:r>
          </a:p>
          <a:p>
            <a:r>
              <a:rPr lang="en-US" altLang="en-US" dirty="0" smtClean="0"/>
              <a:t>Routers are usually configured with a default route, which is the IP address of another router. In other words, if the router has no idea where a destination device is located, it sends that traffic to its default router.</a:t>
            </a:r>
          </a:p>
          <a:p>
            <a:r>
              <a:rPr lang="en-US" altLang="en-US" dirty="0" smtClean="0"/>
              <a:t>If a router receives traffic for a destination not found in its routing table, the router sends that traffic to its default route. The hope is that the default router will know where to route this traffic. Ultimately, if the router does not have a destination route in its routing table and the router is not configured with a default route, the router drops that traffic. This means that the communication does not reach its destination. This might happen in a small office network, but it should never happen in a business network or on the Internet.</a:t>
            </a:r>
          </a:p>
          <a:p>
            <a:endParaRPr lang="en-US" altLang="en-US" dirty="0" smtClean="0"/>
          </a:p>
        </p:txBody>
      </p:sp>
      <p:sp>
        <p:nvSpPr>
          <p:cNvPr id="4813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4813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E80339EC-28C2-4ED3-8AC5-FD4259E0CFB2}" type="slidenum">
              <a:rPr lang="en-US" altLang="en-US" sz="1000"/>
              <a:pPr eaLnBrk="1" hangingPunct="1"/>
              <a:t>15</a:t>
            </a:fld>
            <a:endParaRPr lang="en-US" altLang="en-US" sz="1000"/>
          </a:p>
        </p:txBody>
      </p:sp>
    </p:spTree>
    <p:extLst>
      <p:ext uri="{BB962C8B-B14F-4D97-AF65-F5344CB8AC3E}">
        <p14:creationId xmlns:p14="http://schemas.microsoft.com/office/powerpoint/2010/main" val="39420597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image shows a small office network interconnected by an ISP router with switch ports. The ISP router connects the devices in the small home office to the Internet. Assuming correct IP addressing, the three home devices can communicate with each other and the Internet.</a:t>
            </a:r>
          </a:p>
          <a:p>
            <a:endParaRPr lang="en-US" altLang="en-US" dirty="0" smtClean="0"/>
          </a:p>
        </p:txBody>
      </p:sp>
      <p:sp>
        <p:nvSpPr>
          <p:cNvPr id="5017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5018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6F753EE7-59AA-44CA-B912-B41C268E2FF9}" type="slidenum">
              <a:rPr lang="en-US" altLang="en-US" sz="1000"/>
              <a:pPr eaLnBrk="1" hangingPunct="1"/>
              <a:t>16</a:t>
            </a:fld>
            <a:endParaRPr lang="en-US" altLang="en-US" sz="1000"/>
          </a:p>
        </p:txBody>
      </p:sp>
    </p:spTree>
    <p:extLst>
      <p:ext uri="{BB962C8B-B14F-4D97-AF65-F5344CB8AC3E}">
        <p14:creationId xmlns:p14="http://schemas.microsoft.com/office/powerpoint/2010/main" val="13437743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 ISP device, for example, a cable modem router, connects either a home or an office network to the Internet. Users can lease these pieces of hardware from their ISP when they sign up for Internet service. </a:t>
            </a:r>
          </a:p>
          <a:p>
            <a:r>
              <a:rPr lang="en-US" altLang="en-US" dirty="0" smtClean="0"/>
              <a:t>The ISP device usually has one Internet port, which can be connected to a wall port. The ISP will usually provide the necessary cabling and other supplies needed to connect to the ISP device. This device usually has one switch port to connect one office or home device via an Ethernet cable. </a:t>
            </a:r>
          </a:p>
          <a:p>
            <a:r>
              <a:rPr lang="en-US" altLang="en-US" dirty="0" smtClean="0"/>
              <a:t>Users can decide to use that port to connect to a switch, which can then connect to other devices or even other switches to extend the network. There is no need to purchase or lease a more expensive device from an ISP to connect other devices to the network. In this case, all the devices share the one Internet connection, which is fine.</a:t>
            </a:r>
          </a:p>
          <a:p>
            <a:endParaRPr lang="en-US" altLang="en-US" dirty="0" smtClean="0"/>
          </a:p>
        </p:txBody>
      </p:sp>
      <p:sp>
        <p:nvSpPr>
          <p:cNvPr id="5222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5222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E8A8C181-30A8-496C-942E-CBE53F4EEBF1}" type="slidenum">
              <a:rPr lang="en-US" altLang="en-US" sz="1000"/>
              <a:pPr eaLnBrk="1" hangingPunct="1"/>
              <a:t>17</a:t>
            </a:fld>
            <a:endParaRPr lang="en-US" altLang="en-US" sz="1000"/>
          </a:p>
        </p:txBody>
      </p:sp>
    </p:spTree>
    <p:extLst>
      <p:ext uri="{BB962C8B-B14F-4D97-AF65-F5344CB8AC3E}">
        <p14:creationId xmlns:p14="http://schemas.microsoft.com/office/powerpoint/2010/main" val="39193508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Now we will examine some ISP devices. The top right image shows a Motorola cable modem router. This router uses the ISP's coaxial cable to provide Internet connectivity. The bottom right image is a wireless D-Link router modem, typically used as a residential DSL gateway. This router uses the ISP's Ethernet cable to provide Internet connectivity. </a:t>
            </a:r>
          </a:p>
          <a:p>
            <a:endParaRPr lang="en-US" altLang="en-US" dirty="0" smtClean="0"/>
          </a:p>
        </p:txBody>
      </p:sp>
      <p:sp>
        <p:nvSpPr>
          <p:cNvPr id="5427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5427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AB17C0BE-E4B8-4051-8BE1-87BACF76CB2A}" type="slidenum">
              <a:rPr lang="en-US" altLang="en-US" sz="1000"/>
              <a:pPr eaLnBrk="1" hangingPunct="1"/>
              <a:t>18</a:t>
            </a:fld>
            <a:endParaRPr lang="en-US" altLang="en-US" sz="1000"/>
          </a:p>
        </p:txBody>
      </p:sp>
    </p:spTree>
    <p:extLst>
      <p:ext uri="{BB962C8B-B14F-4D97-AF65-F5344CB8AC3E}">
        <p14:creationId xmlns:p14="http://schemas.microsoft.com/office/powerpoint/2010/main" val="29230982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Another network device is a server, which is a computer with a specialized operating system installed. Server examples are Windows Server 2008 or 2003, Ubuntu Server, and Novell's Open Enterprise Server. </a:t>
            </a:r>
          </a:p>
          <a:p>
            <a:r>
              <a:rPr lang="en-US" altLang="en-US" dirty="0" smtClean="0"/>
              <a:t>A server creates what we refer to as a gated community of devices and users. A server maintains a database of its objects (objects being devices and users). It restricts access to the network to only authorized devices and users, and manages all of these objects. In other words, a server determines which users can log on to the network, if at all. A server can also enforce rules that determine who can print to a specific printer.</a:t>
            </a:r>
          </a:p>
        </p:txBody>
      </p:sp>
      <p:sp>
        <p:nvSpPr>
          <p:cNvPr id="5632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5632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EA0FD9A-46F0-4D84-8F68-E0E984B0342B}" type="slidenum">
              <a:rPr lang="en-US" altLang="en-US" sz="1000"/>
              <a:pPr eaLnBrk="1" hangingPunct="1"/>
              <a:t>19</a:t>
            </a:fld>
            <a:endParaRPr lang="en-US" altLang="en-US" sz="1000"/>
          </a:p>
        </p:txBody>
      </p:sp>
    </p:spTree>
    <p:extLst>
      <p:ext uri="{BB962C8B-B14F-4D97-AF65-F5344CB8AC3E}">
        <p14:creationId xmlns:p14="http://schemas.microsoft.com/office/powerpoint/2010/main" val="125644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objectives for this unit on</a:t>
            </a:r>
            <a:r>
              <a:rPr lang="en-US" altLang="en-US" b="0" i="0" dirty="0" smtClean="0"/>
              <a:t> Networks</a:t>
            </a:r>
            <a:r>
              <a:rPr lang="en-US" altLang="en-US" dirty="0" smtClean="0"/>
              <a:t> are to:</a:t>
            </a:r>
          </a:p>
          <a:p>
            <a:pPr marL="171450" indent="-171450">
              <a:buFont typeface="Arial" panose="020B0604020202020204" pitchFamily="34" charset="0"/>
              <a:buChar char="•"/>
            </a:pPr>
            <a:r>
              <a:rPr lang="en-US" altLang="en-US" dirty="0" smtClean="0"/>
              <a:t>Define what a communication network is, </a:t>
            </a:r>
          </a:p>
          <a:p>
            <a:pPr marL="171450" indent="-171450">
              <a:buFont typeface="Arial" panose="020B0604020202020204" pitchFamily="34" charset="0"/>
              <a:buChar char="•"/>
            </a:pPr>
            <a:r>
              <a:rPr lang="en-US" altLang="en-US" dirty="0" smtClean="0"/>
              <a:t>Explain the purposes and benefits of a communication network, </a:t>
            </a:r>
          </a:p>
          <a:p>
            <a:pPr marL="171450" indent="-171450">
              <a:buFont typeface="Arial" panose="020B0604020202020204" pitchFamily="34" charset="0"/>
              <a:buChar char="•"/>
            </a:pPr>
            <a:r>
              <a:rPr lang="en-US" altLang="en-US" dirty="0" smtClean="0"/>
              <a:t>Explain the Internet and World Wide Web, their histories, and their structures, </a:t>
            </a:r>
          </a:p>
          <a:p>
            <a:pPr marL="171450" indent="-171450">
              <a:buFont typeface="Arial" panose="020B0604020202020204" pitchFamily="34" charset="0"/>
              <a:buChar char="•"/>
            </a:pPr>
            <a:r>
              <a:rPr lang="en-US" altLang="en-US" dirty="0" smtClean="0"/>
              <a:t>Describe different ways of connecting to the Internet, </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1580E3-2539-4CF1-BB5F-F97F10E83BA7}" type="slidenum">
              <a:rPr lang="en-US" altLang="en-US"/>
              <a:pPr eaLnBrk="1" hangingPunct="1"/>
              <a:t>2</a:t>
            </a:fld>
            <a:endParaRPr lang="en-US" altLang="en-US"/>
          </a:p>
        </p:txBody>
      </p:sp>
    </p:spTree>
    <p:extLst>
      <p:ext uri="{BB962C8B-B14F-4D97-AF65-F5344CB8AC3E}">
        <p14:creationId xmlns:p14="http://schemas.microsoft.com/office/powerpoint/2010/main" val="14940086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Servers can provide a number of functions, including:</a:t>
            </a:r>
          </a:p>
          <a:p>
            <a:r>
              <a:rPr lang="en-US" altLang="en-US" dirty="0" smtClean="0"/>
              <a:t>Taking on the role of domain controller, which is the guard of the gated community </a:t>
            </a:r>
          </a:p>
          <a:p>
            <a:pPr marL="171450" lvl="0" indent="-171450">
              <a:buFont typeface="Arial" panose="020B0604020202020204" pitchFamily="34" charset="0"/>
              <a:buChar char="•"/>
            </a:pPr>
            <a:r>
              <a:rPr lang="en-US" altLang="en-US" dirty="0" smtClean="0">
                <a:ea typeface="Arial" panose="020B0604020202020204" pitchFamily="34" charset="0"/>
              </a:rPr>
              <a:t>A print server managing the printers that are part of the network </a:t>
            </a:r>
            <a:endParaRPr lang="en-US" altLang="en-US" dirty="0" smtClean="0"/>
          </a:p>
          <a:p>
            <a:r>
              <a:rPr lang="en-US" altLang="en-US" dirty="0" smtClean="0"/>
              <a:t>A </a:t>
            </a:r>
            <a:r>
              <a:rPr lang="en-US" altLang="en-US" dirty="0" err="1" smtClean="0"/>
              <a:t>DHCP</a:t>
            </a:r>
            <a:r>
              <a:rPr lang="en-US" altLang="en-US" dirty="0" smtClean="0"/>
              <a:t> or domain host configuration protocol, which is the server that provides IP addresses and other configurations to devices </a:t>
            </a:r>
          </a:p>
          <a:p>
            <a:r>
              <a:rPr lang="en-US" altLang="en-US" dirty="0" smtClean="0"/>
              <a:t>A DNS, or domain naming system, server, so that device names can be translated into IP addresses </a:t>
            </a:r>
          </a:p>
          <a:p>
            <a:pPr marL="171450" lvl="0" indent="-171450">
              <a:buFont typeface="Arial" panose="020B0604020202020204" pitchFamily="34" charset="0"/>
              <a:buChar char="•"/>
            </a:pPr>
            <a:r>
              <a:rPr lang="en-US" altLang="en-US" dirty="0" smtClean="0">
                <a:ea typeface="Arial" panose="020B0604020202020204" pitchFamily="34" charset="0"/>
              </a:rPr>
              <a:t>The file server, which might allow users to store their documents within specific folders on a hard drive of the server </a:t>
            </a:r>
          </a:p>
          <a:p>
            <a:pPr marL="171450" lvl="0" indent="-171450">
              <a:buFont typeface="Arial" panose="020B0604020202020204" pitchFamily="34" charset="0"/>
              <a:buChar char="•"/>
            </a:pPr>
            <a:r>
              <a:rPr lang="en-US" altLang="en-US" dirty="0" smtClean="0">
                <a:ea typeface="Arial" panose="020B0604020202020204" pitchFamily="34" charset="0"/>
              </a:rPr>
              <a:t>A certificate server, which involves secure communications within a network and with other types of functionality </a:t>
            </a:r>
            <a:endParaRPr lang="en-US" altLang="en-US" dirty="0" smtClean="0"/>
          </a:p>
          <a:p>
            <a:r>
              <a:rPr lang="en-US" altLang="en-US" dirty="0" smtClean="0"/>
              <a:t>Finally, a NAP, or network access protection server, which acts to protect the network from devices without virus protection software. </a:t>
            </a:r>
          </a:p>
          <a:p>
            <a:r>
              <a:rPr lang="en-US" altLang="en-US" dirty="0" smtClean="0"/>
              <a:t>These are just a few of the roles a server can fulfill in a domain.</a:t>
            </a:r>
          </a:p>
          <a:p>
            <a:endParaRPr lang="en-US" altLang="en-US" dirty="0" smtClean="0"/>
          </a:p>
        </p:txBody>
      </p:sp>
      <p:sp>
        <p:nvSpPr>
          <p:cNvPr id="5632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5632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EA0FD9A-46F0-4D84-8F68-E0E984B0342B}" type="slidenum">
              <a:rPr lang="en-US" altLang="en-US" sz="1000"/>
              <a:pPr eaLnBrk="1" hangingPunct="1"/>
              <a:t>20</a:t>
            </a:fld>
            <a:endParaRPr lang="en-US" altLang="en-US" sz="1000"/>
          </a:p>
        </p:txBody>
      </p:sp>
    </p:spTree>
    <p:extLst>
      <p:ext uri="{BB962C8B-B14F-4D97-AF65-F5344CB8AC3E}">
        <p14:creationId xmlns:p14="http://schemas.microsoft.com/office/powerpoint/2010/main" val="1256447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 device with a motherboard should be plugged into a surge protector, which is plugged into the wall. </a:t>
            </a:r>
          </a:p>
          <a:p>
            <a:r>
              <a:rPr lang="en-US" altLang="en-US" dirty="0" smtClean="0"/>
              <a:t>Surge protectors protect devices from spikes in power, usually originating from the power company. Some power strips are also surge protectors. Carefully read the product information to differentiate between the two.</a:t>
            </a:r>
          </a:p>
          <a:p>
            <a:r>
              <a:rPr lang="en-US" altLang="en-US" dirty="0" smtClean="0"/>
              <a:t>Devices need to be plugged into the surge protector to gain protection. If a power surge occurs and the device was not plugged into a surge protector, the motherboard circuitry might be destroyed. This means that if any microwave device, computer, iPod, iPhone, and other devices are plugged directly into a wall outlet that experiences a surge in power, the motherboard on any of those devices can be destroyed. Always use a surge protector for all electronic devices, but especially for computers, servers, printers, and portable devices.</a:t>
            </a:r>
          </a:p>
          <a:p>
            <a:r>
              <a:rPr lang="en-US" altLang="en-US" dirty="0" smtClean="0"/>
              <a:t>Protection through the use of a surge protector is measured in joules. Protection rating is defined as</a:t>
            </a:r>
            <a:r>
              <a:rPr lang="en-US" altLang="en-US" baseline="0" dirty="0" smtClean="0"/>
              <a:t> the amount of</a:t>
            </a:r>
            <a:r>
              <a:rPr lang="en-US" altLang="en-US" dirty="0" smtClean="0"/>
              <a:t> energy</a:t>
            </a:r>
            <a:r>
              <a:rPr lang="en-US" altLang="en-US" baseline="0" dirty="0" smtClean="0"/>
              <a:t> </a:t>
            </a:r>
            <a:r>
              <a:rPr lang="en-US" altLang="en-US" dirty="0" smtClean="0"/>
              <a:t>the surge protector can absorb without failure. </a:t>
            </a:r>
          </a:p>
          <a:p>
            <a:endParaRPr lang="en-US" altLang="en-US" dirty="0" smtClean="0"/>
          </a:p>
        </p:txBody>
      </p:sp>
      <p:sp>
        <p:nvSpPr>
          <p:cNvPr id="5837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5837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D80B332-2E0B-4443-8909-A4590816DDCF}" type="slidenum">
              <a:rPr lang="en-US" altLang="en-US" sz="1000"/>
              <a:pPr eaLnBrk="1" hangingPunct="1"/>
              <a:t>21</a:t>
            </a:fld>
            <a:endParaRPr lang="en-US" altLang="en-US" sz="1000"/>
          </a:p>
        </p:txBody>
      </p:sp>
    </p:spTree>
    <p:extLst>
      <p:ext uri="{BB962C8B-B14F-4D97-AF65-F5344CB8AC3E}">
        <p14:creationId xmlns:p14="http://schemas.microsoft.com/office/powerpoint/2010/main" val="31735605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To ensure that a device does not immediately shut down due to power loss, purchase and install an uninterruptable power supply or a UPS, which provides emergency power to attached devices when power fails.</a:t>
            </a:r>
          </a:p>
          <a:p>
            <a:r>
              <a:rPr lang="en-US" altLang="en-US" dirty="0" smtClean="0"/>
              <a:t>A UPS provides short battery time, usually 5 to 30 minutes, depending on the devices that are attached to the UPS and the battery power provided by the UPS. Plug the computer and monitor directly into a UPS outlet. Then, if a power loss occurs, there will be time to safely shut down the computer rather than have it abruptly shut down due to a lack of power.</a:t>
            </a:r>
          </a:p>
          <a:p>
            <a:r>
              <a:rPr lang="en-US" altLang="en-US" dirty="0" smtClean="0"/>
              <a:t>There are more robust solutions to protect a whole building or campus. For example, a UPS might be placed in a central location, with all electricity connected to the UPS. Call centers typically have this type of a setup.</a:t>
            </a:r>
          </a:p>
          <a:p>
            <a:r>
              <a:rPr lang="en-US" altLang="en-US" dirty="0" smtClean="0"/>
              <a:t>Note that users should never plug a laser printer into a UPS. A laser printer will instantly drain all of the available UPS battery power. This means that if a computer, monitor, and a laser printer are plugged into the UPS, and power is lost, all of those devices will immediately shut down because the laser printer itself will drain all of the power in a matter of moments, rendering the UPS useless.</a:t>
            </a:r>
          </a:p>
          <a:p>
            <a:r>
              <a:rPr lang="en-US" altLang="en-US" dirty="0" smtClean="0"/>
              <a:t>Always plug a laser printer into a surge protector, and then plug the surge protector into a wall outlet. Then, plug the computer or monitor and other devices into the UPS, and then plug the UPS into another wall outlet.</a:t>
            </a:r>
          </a:p>
          <a:p>
            <a:r>
              <a:rPr lang="en-US" altLang="en-US" dirty="0" smtClean="0"/>
              <a:t>Finally, most UPS hardware devices also provide surge protection. It is important to read the documentation to understand specifically how each type of device protects your electronic equipment.</a:t>
            </a:r>
          </a:p>
          <a:p>
            <a:endParaRPr lang="en-US" altLang="en-US" dirty="0" smtClean="0"/>
          </a:p>
        </p:txBody>
      </p:sp>
      <p:sp>
        <p:nvSpPr>
          <p:cNvPr id="6041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6042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C9F44557-D259-42FA-8F7D-D1AED6CAECF9}" type="slidenum">
              <a:rPr lang="en-US" altLang="en-US" sz="1000"/>
              <a:pPr eaLnBrk="1" hangingPunct="1"/>
              <a:t>22</a:t>
            </a:fld>
            <a:endParaRPr lang="en-US" altLang="en-US" sz="1000"/>
          </a:p>
        </p:txBody>
      </p:sp>
    </p:spTree>
    <p:extLst>
      <p:ext uri="{BB962C8B-B14F-4D97-AF65-F5344CB8AC3E}">
        <p14:creationId xmlns:p14="http://schemas.microsoft.com/office/powerpoint/2010/main" val="17888596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images on this slide show surge protectors and UPS devices.</a:t>
            </a:r>
          </a:p>
          <a:p>
            <a:r>
              <a:rPr lang="en-US" altLang="en-US" dirty="0" smtClean="0"/>
              <a:t>The image on the top-left shows a large datacenter-scale UPS being installed by electricians. The size of this UPS device indicates that all devices within the building will retain power in the event of a power loss. </a:t>
            </a:r>
          </a:p>
          <a:p>
            <a:r>
              <a:rPr lang="en-US" altLang="en-US" dirty="0" smtClean="0"/>
              <a:t>The bottom, left image shows a multi-outlet surge protector available for purchase from any hardware store. In this case, all of the devices plug into the surge protector, and then the surge protector plugs into the wall.</a:t>
            </a:r>
          </a:p>
          <a:p>
            <a:r>
              <a:rPr lang="en-US" altLang="en-US" dirty="0" smtClean="0"/>
              <a:t>Finally, the image on the right shows a freestanding UPS. This unit has different types of connectors for input and output. Computers, monitors, printers, and other devices plug into the UPS, which plugs into a wall outlet.</a:t>
            </a:r>
          </a:p>
          <a:p>
            <a:endParaRPr lang="en-US" altLang="en-US" dirty="0" smtClean="0"/>
          </a:p>
        </p:txBody>
      </p:sp>
      <p:sp>
        <p:nvSpPr>
          <p:cNvPr id="6246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6246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0FAB943C-3F42-4DB2-9BA1-D1A9487DE822}" type="slidenum">
              <a:rPr lang="en-US" altLang="en-US" sz="1000"/>
              <a:pPr eaLnBrk="1" hangingPunct="1"/>
              <a:t>23</a:t>
            </a:fld>
            <a:endParaRPr lang="en-US" altLang="en-US" sz="1000"/>
          </a:p>
        </p:txBody>
      </p:sp>
    </p:spTree>
    <p:extLst>
      <p:ext uri="{BB962C8B-B14F-4D97-AF65-F5344CB8AC3E}">
        <p14:creationId xmlns:p14="http://schemas.microsoft.com/office/powerpoint/2010/main" val="40812976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concludes Lecture d of </a:t>
            </a:r>
            <a:r>
              <a:rPr lang="en-US" altLang="en-US" b="0" i="0" dirty="0" smtClean="0"/>
              <a:t>Networks</a:t>
            </a:r>
            <a:r>
              <a:rPr lang="en-US" altLang="en-US" dirty="0" smtClean="0"/>
              <a:t>.</a:t>
            </a:r>
          </a:p>
          <a:p>
            <a:pPr eaLnBrk="1" hangingPunct="1">
              <a:spcBef>
                <a:spcPct val="0"/>
              </a:spcBef>
            </a:pPr>
            <a:r>
              <a:rPr lang="en-US" altLang="en-US" dirty="0" smtClean="0"/>
              <a:t>In summary, this lecture discussed wireless communication and the major hardware components of a network.</a:t>
            </a:r>
          </a:p>
          <a:p>
            <a:pPr eaLnBrk="1" hangingPunct="1">
              <a:spcBef>
                <a:spcPct val="0"/>
              </a:spcBef>
            </a:pPr>
            <a:endParaRPr lang="en-US" altLang="en-US" dirty="0" smtClean="0"/>
          </a:p>
        </p:txBody>
      </p:sp>
      <p:sp>
        <p:nvSpPr>
          <p:cNvPr id="6451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6451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1CD75CB9-8336-4E2E-B336-7DB639B81178}" type="slidenum">
              <a:rPr lang="en-US" altLang="en-US" sz="1000"/>
              <a:pPr eaLnBrk="1" hangingPunct="1"/>
              <a:t>24</a:t>
            </a:fld>
            <a:endParaRPr lang="en-US" altLang="en-US" sz="1000"/>
          </a:p>
        </p:txBody>
      </p:sp>
    </p:spTree>
    <p:extLst>
      <p:ext uri="{BB962C8B-B14F-4D97-AF65-F5344CB8AC3E}">
        <p14:creationId xmlns:p14="http://schemas.microsoft.com/office/powerpoint/2010/main" val="9714023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References slide.  No audio.</a:t>
            </a:r>
          </a:p>
        </p:txBody>
      </p:sp>
      <p:sp>
        <p:nvSpPr>
          <p:cNvPr id="6656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6656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4F4DDDB8-1EE5-4776-BAEC-5A03ED18BFA0}" type="slidenum">
              <a:rPr lang="en-US" altLang="en-US" sz="1000"/>
              <a:pPr eaLnBrk="1" hangingPunct="1"/>
              <a:t>25</a:t>
            </a:fld>
            <a:endParaRPr lang="en-US" altLang="en-US" sz="1000"/>
          </a:p>
        </p:txBody>
      </p:sp>
    </p:spTree>
    <p:extLst>
      <p:ext uri="{BB962C8B-B14F-4D97-AF65-F5344CB8AC3E}">
        <p14:creationId xmlns:p14="http://schemas.microsoft.com/office/powerpoint/2010/main" val="8176384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References slide.  No Audio</a:t>
            </a:r>
          </a:p>
        </p:txBody>
      </p:sp>
      <p:sp>
        <p:nvSpPr>
          <p:cNvPr id="6861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6861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51414BD9-2134-49C0-B3A8-7E959B398391}" type="slidenum">
              <a:rPr lang="en-US" altLang="en-US" sz="1000"/>
              <a:pPr eaLnBrk="1" hangingPunct="1"/>
              <a:t>26</a:t>
            </a:fld>
            <a:endParaRPr lang="en-US" altLang="en-US" sz="1000"/>
          </a:p>
        </p:txBody>
      </p:sp>
    </p:spTree>
    <p:extLst>
      <p:ext uri="{BB962C8B-B14F-4D97-AF65-F5344CB8AC3E}">
        <p14:creationId xmlns:p14="http://schemas.microsoft.com/office/powerpoint/2010/main" val="13888339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References slide.  No Audio</a:t>
            </a:r>
          </a:p>
        </p:txBody>
      </p:sp>
      <p:sp>
        <p:nvSpPr>
          <p:cNvPr id="6861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6861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51414BD9-2134-49C0-B3A8-7E959B398391}" type="slidenum">
              <a:rPr lang="en-US" altLang="en-US" sz="1000"/>
              <a:pPr eaLnBrk="1" hangingPunct="1"/>
              <a:t>27</a:t>
            </a:fld>
            <a:endParaRPr lang="en-US" altLang="en-US" sz="1000"/>
          </a:p>
        </p:txBody>
      </p:sp>
    </p:spTree>
    <p:extLst>
      <p:ext uri="{BB962C8B-B14F-4D97-AF65-F5344CB8AC3E}">
        <p14:creationId xmlns:p14="http://schemas.microsoft.com/office/powerpoint/2010/main" val="16542185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28</a:t>
            </a:fld>
            <a:endParaRPr lang="en-US" altLang="en-US"/>
          </a:p>
        </p:txBody>
      </p:sp>
    </p:spTree>
    <p:extLst>
      <p:ext uri="{BB962C8B-B14F-4D97-AF65-F5344CB8AC3E}">
        <p14:creationId xmlns:p14="http://schemas.microsoft.com/office/powerpoint/2010/main" val="191969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en-US" dirty="0" smtClean="0"/>
              <a:t>Explain basics of network addressing: IP addresses and domain names, and how they can be leased or purchased from an Internet service provider. </a:t>
            </a:r>
          </a:p>
          <a:p>
            <a:pPr marL="171450" indent="-171450">
              <a:buFont typeface="Arial" panose="020B0604020202020204" pitchFamily="34" charset="0"/>
              <a:buChar char="•"/>
            </a:pPr>
            <a:r>
              <a:rPr lang="en-US" altLang="en-US" dirty="0" smtClean="0"/>
              <a:t>Introduce network classification by the coverage size. </a:t>
            </a:r>
          </a:p>
          <a:p>
            <a:endParaRPr lang="en-US" altLang="en-US" dirty="0" smtClean="0"/>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1580E3-2539-4CF1-BB5F-F97F10E83BA7}" type="slidenum">
              <a:rPr lang="en-US" altLang="en-US"/>
              <a:pPr eaLnBrk="1" hangingPunct="1"/>
              <a:t>3</a:t>
            </a:fld>
            <a:endParaRPr lang="en-US" altLang="en-US"/>
          </a:p>
        </p:txBody>
      </p:sp>
    </p:spTree>
    <p:extLst>
      <p:ext uri="{BB962C8B-B14F-4D97-AF65-F5344CB8AC3E}">
        <p14:creationId xmlns:p14="http://schemas.microsoft.com/office/powerpoint/2010/main" val="1494008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smtClean="0"/>
              <a:t>Describe different network topologies. </a:t>
            </a:r>
          </a:p>
          <a:p>
            <a:pPr marL="171450" lvl="0" indent="-171450">
              <a:buFont typeface="Arial" panose="020B0604020202020204" pitchFamily="34" charset="0"/>
              <a:buChar char="•"/>
            </a:pPr>
            <a:r>
              <a:rPr lang="en-US" dirty="0" smtClean="0"/>
              <a:t>Outline different standards and protocols that govern wired and wireless communications. </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1580E3-2539-4CF1-BB5F-F97F10E83BA7}" type="slidenum">
              <a:rPr lang="en-US" altLang="en-US"/>
              <a:pPr eaLnBrk="1" hangingPunct="1"/>
              <a:t>4</a:t>
            </a:fld>
            <a:endParaRPr lang="en-US" altLang="en-US"/>
          </a:p>
        </p:txBody>
      </p:sp>
    </p:spTree>
    <p:extLst>
      <p:ext uri="{BB962C8B-B14F-4D97-AF65-F5344CB8AC3E}">
        <p14:creationId xmlns:p14="http://schemas.microsoft.com/office/powerpoint/2010/main" val="2734449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lvl="0" indent="-171450">
              <a:buFont typeface="Arial" panose="020B0604020202020204" pitchFamily="34" charset="0"/>
              <a:buChar char="•"/>
            </a:pPr>
            <a:r>
              <a:rPr lang="en-US" dirty="0" smtClean="0"/>
              <a:t>Describe benefits and disadvantages of wireless communication and a typical wireless network setup. </a:t>
            </a:r>
          </a:p>
          <a:p>
            <a:pPr marL="171450" lvl="0" indent="-171450">
              <a:buFont typeface="Arial" panose="020B0604020202020204" pitchFamily="34" charset="0"/>
              <a:buChar char="•"/>
            </a:pPr>
            <a:r>
              <a:rPr lang="en-US" dirty="0" smtClean="0"/>
              <a:t>Describe network hardware. </a:t>
            </a:r>
          </a:p>
          <a:p>
            <a:pPr marL="171450" lvl="0" indent="-171450">
              <a:buFont typeface="Arial" panose="020B0604020202020204" pitchFamily="34" charset="0"/>
              <a:buChar char="•"/>
            </a:pPr>
            <a:r>
              <a:rPr lang="en-US" dirty="0" smtClean="0"/>
              <a:t>And, finally, to introduce networking logical models and discuss Open Systems Interconnection, or OSI model. </a:t>
            </a:r>
          </a:p>
          <a:p>
            <a:pPr>
              <a:buFontTx/>
              <a:buNone/>
            </a:pPr>
            <a:endParaRPr lang="en-US" altLang="en-US" dirty="0" smtClean="0"/>
          </a:p>
          <a:p>
            <a:pPr eaLnBrk="1" hangingPunct="1">
              <a:spcBef>
                <a:spcPct val="0"/>
              </a:spcBef>
            </a:pPr>
            <a:endParaRPr lang="en-US" altLang="en-US" dirty="0" smtClean="0"/>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1580E3-2539-4CF1-BB5F-F97F10E83BA7}" type="slidenum">
              <a:rPr lang="en-US" altLang="en-US"/>
              <a:pPr eaLnBrk="1" hangingPunct="1"/>
              <a:t>5</a:t>
            </a:fld>
            <a:endParaRPr lang="en-US" altLang="en-US"/>
          </a:p>
        </p:txBody>
      </p:sp>
    </p:spTree>
    <p:extLst>
      <p:ext uri="{BB962C8B-B14F-4D97-AF65-F5344CB8AC3E}">
        <p14:creationId xmlns:p14="http://schemas.microsoft.com/office/powerpoint/2010/main" val="1494008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lecture will discuss wireless communication and network hardware.</a:t>
            </a:r>
          </a:p>
          <a:p>
            <a:r>
              <a:rPr lang="en-US" altLang="en-US" dirty="0" smtClean="0"/>
              <a:t>Wireless communication occurs without cabling. Signals are sent via infrared light, for example, from laptop-to-laptop; </a:t>
            </a:r>
          </a:p>
          <a:p>
            <a:r>
              <a:rPr lang="en-US" altLang="en-US" dirty="0" smtClean="0"/>
              <a:t>by microwave, which requires a clear line of sight between the sending and receiving devices; </a:t>
            </a:r>
          </a:p>
          <a:p>
            <a:r>
              <a:rPr lang="en-US" altLang="en-US" dirty="0" smtClean="0"/>
              <a:t>and by radio frequency, which is the most common method used today. </a:t>
            </a:r>
          </a:p>
          <a:p>
            <a:r>
              <a:rPr lang="en-US" altLang="en-US" dirty="0" smtClean="0"/>
              <a:t>All signals are governed by the IEEE 802.11 standard. </a:t>
            </a:r>
          </a:p>
          <a:p>
            <a:r>
              <a:rPr lang="en-US" altLang="en-US" dirty="0" smtClean="0"/>
              <a:t>Wireless communication is prevalent throughout the world, and its use is only going to continue to grow.</a:t>
            </a:r>
          </a:p>
          <a:p>
            <a:endParaRPr lang="en-US" altLang="en-US" dirty="0" smtClean="0"/>
          </a:p>
        </p:txBody>
      </p:sp>
      <p:sp>
        <p:nvSpPr>
          <p:cNvPr id="2765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2765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A82028CC-034A-4F37-98AD-DAC21BCD74E4}" type="slidenum">
              <a:rPr lang="en-US" altLang="en-US" sz="1000"/>
              <a:pPr eaLnBrk="1" hangingPunct="1"/>
              <a:t>6</a:t>
            </a:fld>
            <a:endParaRPr lang="en-US" altLang="en-US" sz="1000"/>
          </a:p>
        </p:txBody>
      </p:sp>
    </p:spTree>
    <p:extLst>
      <p:ext uri="{BB962C8B-B14F-4D97-AF65-F5344CB8AC3E}">
        <p14:creationId xmlns:p14="http://schemas.microsoft.com/office/powerpoint/2010/main" val="2909531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As with most technology, there are good, bad, and ugly aspects of wireless communication.</a:t>
            </a:r>
          </a:p>
          <a:p>
            <a:r>
              <a:rPr lang="en-US" altLang="en-US" dirty="0" smtClean="0"/>
              <a:t>Wireless communication usage is ever increasing because cables are not needed to connect devices to a network. The benefits of not using cables include a cleaner physical work environment; portability—for example, anyone can carry a laptop around campus and connect to the Internet everywhere; and it is easy for users to connect to the network, if the network provides open connectivity. </a:t>
            </a:r>
          </a:p>
          <a:p>
            <a:r>
              <a:rPr lang="en-US" altLang="en-US" dirty="0" smtClean="0"/>
              <a:t>The bad part about wireless is that signal interference and other factors can cause slower connection speeds than wired networks. For example, a signal may not have the ability to fully penetrate walls, which weakens the signal. Additionally, the signal range is often limited. In fact, the farther a wireless device moves from its wireless access point, the lower the throughput. Once the device moves outside of the wireless access point's effective range, no wireless communication can occur. In a typical home network, this is usually only about 50 feet, or approximately 15 meters.</a:t>
            </a:r>
          </a:p>
          <a:p>
            <a:r>
              <a:rPr lang="en-US" altLang="en-US" dirty="0" smtClean="0"/>
              <a:t> </a:t>
            </a:r>
          </a:p>
          <a:p>
            <a:r>
              <a:rPr lang="en-US" altLang="en-US" dirty="0" smtClean="0"/>
              <a:t>The ugly part about wireless communication pertains to security issues. All wireless devices have the ability to view all wireless network traffic, using special software known as a sniffer. Network administrators must plan for this type of activity and prevent it. To ensure that users are able to use wireless communication without concern about whether their passwords and usernames and even data itself are stolen, administrators must be on guard against those who are going to try to sniff, or intercept, electronic communications.</a:t>
            </a:r>
          </a:p>
          <a:p>
            <a:endParaRPr lang="en-US" altLang="en-US" dirty="0" smtClean="0"/>
          </a:p>
        </p:txBody>
      </p:sp>
      <p:sp>
        <p:nvSpPr>
          <p:cNvPr id="2969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2970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79E81CA-534A-4DB0-8764-7908AB222465}" type="slidenum">
              <a:rPr lang="en-US" altLang="en-US" sz="1000"/>
              <a:pPr eaLnBrk="1" hangingPunct="1"/>
              <a:t>7</a:t>
            </a:fld>
            <a:endParaRPr lang="en-US" altLang="en-US" sz="1000"/>
          </a:p>
        </p:txBody>
      </p:sp>
    </p:spTree>
    <p:extLst>
      <p:ext uri="{BB962C8B-B14F-4D97-AF65-F5344CB8AC3E}">
        <p14:creationId xmlns:p14="http://schemas.microsoft.com/office/powerpoint/2010/main" val="3851894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How does wireless communication happen? </a:t>
            </a:r>
          </a:p>
          <a:p>
            <a:r>
              <a:rPr lang="en-US" altLang="en-US" dirty="0" smtClean="0"/>
              <a:t>Home wireless communication uses radio frequency. Wireless equipment use</a:t>
            </a:r>
            <a:r>
              <a:rPr lang="en-US" altLang="en-US" baseline="0" dirty="0" smtClean="0"/>
              <a:t>s different channels for communication, each channel representing a specific frequency band. </a:t>
            </a:r>
            <a:r>
              <a:rPr lang="en-US" altLang="en-US" dirty="0" smtClean="0"/>
              <a:t>Radio frequency</a:t>
            </a:r>
            <a:r>
              <a:rPr lang="en-US" altLang="en-US" baseline="0" dirty="0" smtClean="0"/>
              <a:t> bands</a:t>
            </a:r>
            <a:r>
              <a:rPr lang="en-US" altLang="en-US" dirty="0" smtClean="0"/>
              <a:t> map to specific wireless channel numbers. In North America, channels are one through 13 for the technologies that are governed by the IEEE 802.11A, B, and G standards.</a:t>
            </a:r>
          </a:p>
          <a:p>
            <a:r>
              <a:rPr lang="en-US" altLang="en-US" dirty="0" smtClean="0"/>
              <a:t>The following equipment is necessary to set up wireless communication in a home: </a:t>
            </a:r>
          </a:p>
          <a:p>
            <a:r>
              <a:rPr lang="en-US" altLang="en-US" dirty="0" smtClean="0"/>
              <a:t>Computers need wireless network interface</a:t>
            </a:r>
            <a:r>
              <a:rPr lang="en-US" altLang="en-US" baseline="0" dirty="0" smtClean="0"/>
              <a:t> cards, or </a:t>
            </a:r>
            <a:r>
              <a:rPr lang="en-US" altLang="en-US" dirty="0" smtClean="0"/>
              <a:t>NICs, to enable the connection to a wireless access point, or </a:t>
            </a:r>
            <a:r>
              <a:rPr lang="en-US" altLang="en-US" dirty="0" err="1" smtClean="0"/>
              <a:t>WAP</a:t>
            </a:r>
            <a:r>
              <a:rPr lang="en-US" altLang="en-US" dirty="0" smtClean="0"/>
              <a:t>, also known as a router. </a:t>
            </a:r>
          </a:p>
          <a:p>
            <a:r>
              <a:rPr lang="en-US" altLang="en-US" dirty="0" smtClean="0"/>
              <a:t>The network also needs a wireless router.</a:t>
            </a:r>
          </a:p>
          <a:p>
            <a:r>
              <a:rPr lang="en-US" altLang="en-US" dirty="0" smtClean="0"/>
              <a:t>The wireless router then connects to a wired device. For example, to obtain Internet access, the wireless router needs a wired connection to an ISP device, such as a cable modem router.</a:t>
            </a:r>
          </a:p>
        </p:txBody>
      </p:sp>
      <p:sp>
        <p:nvSpPr>
          <p:cNvPr id="3174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317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347F47A2-48C8-451F-90B0-F33F07950A68}" type="slidenum">
              <a:rPr lang="en-US" altLang="en-US" sz="1000"/>
              <a:pPr eaLnBrk="1" hangingPunct="1"/>
              <a:t>8</a:t>
            </a:fld>
            <a:endParaRPr lang="en-US" altLang="en-US" sz="1000"/>
          </a:p>
        </p:txBody>
      </p:sp>
    </p:spTree>
    <p:extLst>
      <p:ext uri="{BB962C8B-B14F-4D97-AF65-F5344CB8AC3E}">
        <p14:creationId xmlns:p14="http://schemas.microsoft.com/office/powerpoint/2010/main" val="3616308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When setting up a wireless network, it is very important that the WAP for secure communication be configured. One of the things to be set is the service set identifier, or </a:t>
            </a:r>
            <a:r>
              <a:rPr lang="en-US" altLang="en-US" dirty="0" err="1" smtClean="0"/>
              <a:t>SSID</a:t>
            </a:r>
            <a:r>
              <a:rPr lang="en-US" altLang="en-US" dirty="0" smtClean="0"/>
              <a:t>, this is the name for the wireless network. It is basically the same thing as the workgroup name in a wired network.</a:t>
            </a:r>
          </a:p>
          <a:p>
            <a:r>
              <a:rPr lang="en-US" altLang="en-US" dirty="0" smtClean="0"/>
              <a:t>Next,</a:t>
            </a:r>
            <a:r>
              <a:rPr lang="en-US" altLang="en-US" baseline="0" dirty="0" smtClean="0"/>
              <a:t> c</a:t>
            </a:r>
            <a:r>
              <a:rPr lang="en-US" altLang="en-US" dirty="0" smtClean="0"/>
              <a:t>hange the WAP's default password; the default password of any wireless router can be found on the Internet. </a:t>
            </a:r>
          </a:p>
          <a:p>
            <a:r>
              <a:rPr lang="en-US" altLang="en-US" dirty="0" smtClean="0"/>
              <a:t>After</a:t>
            </a:r>
            <a:r>
              <a:rPr lang="en-US" altLang="en-US" baseline="0" dirty="0" smtClean="0"/>
              <a:t> that</a:t>
            </a:r>
            <a:r>
              <a:rPr lang="en-US" altLang="en-US" dirty="0" smtClean="0"/>
              <a:t>, supply the WAP with an IP address and subnet mask. Ensure that the IP address and subnet mask are in the range of the computer and other devices that will connect to the wireless network.</a:t>
            </a:r>
          </a:p>
          <a:p>
            <a:r>
              <a:rPr lang="en-US" altLang="en-US" dirty="0" smtClean="0"/>
              <a:t>Next, configure WPA2, a wireless security protocol. Write down the</a:t>
            </a:r>
            <a:r>
              <a:rPr lang="en-US" altLang="en-US" baseline="0" dirty="0" smtClean="0"/>
              <a:t> </a:t>
            </a:r>
            <a:r>
              <a:rPr lang="en-US" altLang="en-US" dirty="0" smtClean="0"/>
              <a:t>code or phrase you use; you’ll need it later when configuring wireless clients. </a:t>
            </a:r>
          </a:p>
          <a:p>
            <a:r>
              <a:rPr lang="en-US" altLang="en-US" dirty="0" smtClean="0"/>
              <a:t>Next, attach the cable between the </a:t>
            </a:r>
            <a:r>
              <a:rPr lang="en-US" altLang="en-US" dirty="0" err="1" smtClean="0"/>
              <a:t>WAP</a:t>
            </a:r>
            <a:r>
              <a:rPr lang="en-US" altLang="en-US" dirty="0" smtClean="0"/>
              <a:t> and the ISP device. </a:t>
            </a:r>
          </a:p>
          <a:p>
            <a:r>
              <a:rPr lang="en-US" altLang="en-US" dirty="0" smtClean="0"/>
              <a:t>You will need to configure each wireless client. One configuration is to ensure that the wireless client has the same SSID configured on the WAP. The wireless client also needs an IP address and subnet mask that is in the same IP address range as the WAP.</a:t>
            </a:r>
          </a:p>
          <a:p>
            <a:r>
              <a:rPr lang="en-US" altLang="en-US" dirty="0" smtClean="0"/>
              <a:t>The WAP and client cannot have the same IP address, although they should have the same subnet mask. </a:t>
            </a:r>
          </a:p>
          <a:p>
            <a:r>
              <a:rPr lang="en-US" altLang="en-US" dirty="0" smtClean="0"/>
              <a:t>Ensure that all devices are configured with unique IP addresses and the same subnet mask.</a:t>
            </a:r>
          </a:p>
          <a:p>
            <a:r>
              <a:rPr lang="en-US" altLang="en-US" dirty="0" smtClean="0"/>
              <a:t>Finally, configure WPA2 using the code or phrase you wrote down when you configured the WAP. </a:t>
            </a:r>
          </a:p>
          <a:p>
            <a:endParaRPr lang="en-US" altLang="en-US" dirty="0" smtClean="0"/>
          </a:p>
        </p:txBody>
      </p:sp>
      <p:sp>
        <p:nvSpPr>
          <p:cNvPr id="3379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smtClean="0"/>
          </a:p>
        </p:txBody>
      </p:sp>
      <p:sp>
        <p:nvSpPr>
          <p:cNvPr id="3379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7CE3C15-01A4-4F14-A0A3-FE291009C1C9}" type="slidenum">
              <a:rPr lang="en-US" altLang="en-US" sz="1000"/>
              <a:pPr eaLnBrk="1" hangingPunct="1"/>
              <a:t>9</a:t>
            </a:fld>
            <a:endParaRPr lang="en-US" altLang="en-US" sz="1000"/>
          </a:p>
        </p:txBody>
      </p:sp>
    </p:spTree>
    <p:extLst>
      <p:ext uri="{BB962C8B-B14F-4D97-AF65-F5344CB8AC3E}">
        <p14:creationId xmlns:p14="http://schemas.microsoft.com/office/powerpoint/2010/main" val="12996598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ONC two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400">
                <a:latin typeface="+mn-lt"/>
              </a:defRPr>
            </a:lvl1pPr>
            <a:lvl2pPr>
              <a:defRPr sz="2200">
                <a:latin typeface="+mn-lt"/>
              </a:defRPr>
            </a:lvl2pPr>
          </a:lstStyle>
          <a:p>
            <a:pPr lvl="0"/>
            <a:r>
              <a:rPr lang="en-US" dirty="0" smtClean="0"/>
              <a:t>Click to edit Master text styles</a:t>
            </a:r>
          </a:p>
          <a:p>
            <a:pPr lvl="1"/>
            <a:r>
              <a:rPr lang="en-US" dirty="0" smtClean="0"/>
              <a:t>Second level</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400">
                <a:latin typeface="+mn-lt"/>
              </a:defRPr>
            </a:lvl1pPr>
            <a:lvl2pPr>
              <a:defRPr sz="2200">
                <a:latin typeface="+mn-lt"/>
              </a:defRPr>
            </a:lvl2pPr>
          </a:lstStyle>
          <a:p>
            <a:pPr lvl="0"/>
            <a:r>
              <a:rPr lang="en-US" dirty="0" smtClean="0"/>
              <a:t>Click to edit Master text styles</a:t>
            </a:r>
          </a:p>
          <a:p>
            <a:pPr lvl="1"/>
            <a:r>
              <a:rPr lang="en-US" dirty="0" smtClean="0"/>
              <a:t>Second level</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5246914" y="3368040"/>
            <a:ext cx="3450046"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5246914" y="5740400"/>
            <a:ext cx="3470366"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383599914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73" r:id="rId5"/>
    <p:sldLayoutId id="2147484263" r:id="rId6"/>
    <p:sldLayoutId id="2147484264" r:id="rId7"/>
    <p:sldLayoutId id="2147484265" r:id="rId8"/>
    <p:sldLayoutId id="2147484266" r:id="rId9"/>
    <p:sldLayoutId id="2147484267" r:id="rId10"/>
    <p:sldLayoutId id="2147484271" r:id="rId11"/>
    <p:sldLayoutId id="2147484272"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4.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tags" Target="../tags/tag16.xml"/><Relationship Id="rId5" Type="http://schemas.openxmlformats.org/officeDocument/2006/relationships/image" Target="../media/image3.png"/><Relationship Id="rId4" Type="http://schemas.openxmlformats.org/officeDocument/2006/relationships/image" Target="../media/image2.jp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tags" Target="../tags/tag17.xml"/><Relationship Id="rId4" Type="http://schemas.openxmlformats.org/officeDocument/2006/relationships/image" Target="../media/image4.jp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xml"/><Relationship Id="rId1" Type="http://schemas.openxmlformats.org/officeDocument/2006/relationships/tags" Target="../tags/tag18.xml"/><Relationship Id="rId4" Type="http://schemas.openxmlformats.org/officeDocument/2006/relationships/image" Target="../media/image5.jp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8.xml"/><Relationship Id="rId1" Type="http://schemas.openxmlformats.org/officeDocument/2006/relationships/tags" Target="../tags/tag19.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5.xml"/><Relationship Id="rId1" Type="http://schemas.openxmlformats.org/officeDocument/2006/relationships/tags" Target="../tags/tag21.xml"/><Relationship Id="rId5" Type="http://schemas.openxmlformats.org/officeDocument/2006/relationships/image" Target="../media/image8.jpg"/><Relationship Id="rId4" Type="http://schemas.openxmlformats.org/officeDocument/2006/relationships/image" Target="../media/image7.jp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4.xml"/><Relationship Id="rId1" Type="http://schemas.openxmlformats.org/officeDocument/2006/relationships/tags" Target="../tags/tag26.xml"/><Relationship Id="rId6" Type="http://schemas.openxmlformats.org/officeDocument/2006/relationships/image" Target="../media/image11.jpg"/><Relationship Id="rId5" Type="http://schemas.openxmlformats.org/officeDocument/2006/relationships/image" Target="../media/image10.jpg"/><Relationship Id="rId4" Type="http://schemas.openxmlformats.org/officeDocument/2006/relationships/image" Target="../media/image9.jp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9.xml"/><Relationship Id="rId1" Type="http://schemas.openxmlformats.org/officeDocument/2006/relationships/tags" Target="../tags/tag27.xml"/></Relationships>
</file>

<file path=ppt/slides/_rels/slide25.xml.rels><?xml version="1.0" encoding="UTF-8" standalone="yes"?>
<Relationships xmlns="http://schemas.openxmlformats.org/package/2006/relationships"><Relationship Id="rId8" Type="http://schemas.openxmlformats.org/officeDocument/2006/relationships/hyperlink" Target="http://en.wikipedia.org/wiki/Uninterruptible_power_supply" TargetMode="External"/><Relationship Id="rId3" Type="http://schemas.openxmlformats.org/officeDocument/2006/relationships/notesSlide" Target="../notesSlides/notesSlide25.xml"/><Relationship Id="rId7" Type="http://schemas.openxmlformats.org/officeDocument/2006/relationships/hyperlink" Target="http://en.wikipedia.org/wiki/Surge_protector" TargetMode="External"/><Relationship Id="rId2" Type="http://schemas.openxmlformats.org/officeDocument/2006/relationships/slideLayout" Target="../slideLayouts/slideLayout10.xml"/><Relationship Id="rId1" Type="http://schemas.openxmlformats.org/officeDocument/2006/relationships/tags" Target="../tags/tag28.xml"/><Relationship Id="rId6" Type="http://schemas.openxmlformats.org/officeDocument/2006/relationships/hyperlink" Target="http://en.wikipedia.org/wiki/Network_switch" TargetMode="External"/><Relationship Id="rId5" Type="http://schemas.openxmlformats.org/officeDocument/2006/relationships/hyperlink" Target="http://en.wikipedia.org/wiki/Wireless_LAN" TargetMode="External"/><Relationship Id="rId4" Type="http://schemas.openxmlformats.org/officeDocument/2006/relationships/hyperlink" Target="http://en.wikipedia.org/wiki/Medical_Implant_Communication_Service"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en.wikipedia.org/wiki/File:Linksys_WRT54GL.jpg" TargetMode="External"/><Relationship Id="rId3" Type="http://schemas.openxmlformats.org/officeDocument/2006/relationships/notesSlide" Target="../notesSlides/notesSlide26.xml"/><Relationship Id="rId7" Type="http://schemas.openxmlformats.org/officeDocument/2006/relationships/hyperlink" Target="http://en.wikipedia.org/wiki/File:Ethernet_switch_Atlantis_A02-F5P_5_ports_backend.jpg" TargetMode="External"/><Relationship Id="rId2" Type="http://schemas.openxmlformats.org/officeDocument/2006/relationships/slideLayout" Target="../slideLayouts/slideLayout10.xml"/><Relationship Id="rId1" Type="http://schemas.openxmlformats.org/officeDocument/2006/relationships/tags" Target="../tags/tag29.xml"/><Relationship Id="rId6" Type="http://schemas.openxmlformats.org/officeDocument/2006/relationships/hyperlink" Target="http://en.wikipedia.org/wiki/File:WLAN_PCI_Card_cleaned.png" TargetMode="External"/><Relationship Id="rId5" Type="http://schemas.openxmlformats.org/officeDocument/2006/relationships/hyperlink" Target="https://creativecommons.org/licenses/by-sa/3.0/deed.en" TargetMode="External"/><Relationship Id="rId4" Type="http://schemas.openxmlformats.org/officeDocument/2006/relationships/hyperlink" Target="http://en.wikipedia.org/wiki/Network_interface_card"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en.wikipedia.org/wiki/File:Surge_protector.jpg" TargetMode="External"/><Relationship Id="rId3" Type="http://schemas.openxmlformats.org/officeDocument/2006/relationships/notesSlide" Target="../notesSlides/notesSlide27.xml"/><Relationship Id="rId7" Type="http://schemas.openxmlformats.org/officeDocument/2006/relationships/hyperlink" Target="http://en.wikipedia.org/wiki/File:UPSRearView.jpg" TargetMode="External"/><Relationship Id="rId2" Type="http://schemas.openxmlformats.org/officeDocument/2006/relationships/slideLayout" Target="../slideLayouts/slideLayout10.xml"/><Relationship Id="rId1" Type="http://schemas.openxmlformats.org/officeDocument/2006/relationships/tags" Target="../tags/tag30.xml"/><Relationship Id="rId6" Type="http://schemas.openxmlformats.org/officeDocument/2006/relationships/hyperlink" Target="http://en.wikipedia.org/wiki/File:500kVA-UPS.jpg" TargetMode="External"/><Relationship Id="rId5" Type="http://schemas.openxmlformats.org/officeDocument/2006/relationships/hyperlink" Target="https://commons.wikimedia.org/wiki/File:SBV6120E.jpg" TargetMode="External"/><Relationship Id="rId4" Type="http://schemas.openxmlformats.org/officeDocument/2006/relationships/hyperlink" Target="http://en.wikipedia.org/wiki/File:SPOF.png" TargetMode="Externa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1.xml"/><Relationship Id="rId1" Type="http://schemas.openxmlformats.org/officeDocument/2006/relationships/tags" Target="../tags/tag3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Introduction to Computer Science</a:t>
            </a:r>
            <a:endParaRPr lang="en-US" dirty="0"/>
          </a:p>
        </p:txBody>
      </p:sp>
      <p:sp>
        <p:nvSpPr>
          <p:cNvPr id="3" name="Text Placeholder 2"/>
          <p:cNvSpPr>
            <a:spLocks noGrp="1"/>
          </p:cNvSpPr>
          <p:nvPr>
            <p:ph type="body" sz="half" idx="2"/>
          </p:nvPr>
        </p:nvSpPr>
        <p:spPr/>
        <p:txBody>
          <a:bodyPr/>
          <a:lstStyle/>
          <a:p>
            <a:r>
              <a:rPr lang="en-US" altLang="en-US" smtClean="0"/>
              <a:t>Networks</a:t>
            </a:r>
          </a:p>
          <a:p>
            <a:endParaRPr lang="en-US" dirty="0"/>
          </a:p>
        </p:txBody>
      </p:sp>
      <p:sp>
        <p:nvSpPr>
          <p:cNvPr id="4" name="Text Placeholder 3"/>
          <p:cNvSpPr>
            <a:spLocks noGrp="1"/>
          </p:cNvSpPr>
          <p:nvPr>
            <p:ph type="body" sz="quarter" idx="11"/>
          </p:nvPr>
        </p:nvSpPr>
        <p:spPr/>
        <p:txBody>
          <a:bodyPr/>
          <a:lstStyle/>
          <a:p>
            <a:r>
              <a:rPr lang="en-US" altLang="en-US" smtClean="0"/>
              <a:t>Lecture d</a:t>
            </a:r>
            <a:endParaRPr lang="en-US" altLang="en-US" dirty="0"/>
          </a:p>
        </p:txBody>
      </p:sp>
      <p:sp>
        <p:nvSpPr>
          <p:cNvPr id="5" name="Text Placeholder 4"/>
          <p:cNvSpPr>
            <a:spLocks noGrp="1"/>
          </p:cNvSpPr>
          <p:nvPr>
            <p:ph type="body" sz="quarter" idx="12"/>
          </p:nvPr>
        </p:nvSpPr>
        <p:spPr/>
        <p:txBody>
          <a:bodyPr/>
          <a:lstStyle/>
          <a:p>
            <a:r>
              <a:rPr lang="en-US" dirty="0" smtClean="0"/>
              <a:t>This material (Comp 4 Unit 6)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a:t>
            </a:r>
            <a:r>
              <a:rPr lang="en-US" dirty="0" err="1" smtClean="0"/>
              <a:t>NonCommercial</a:t>
            </a:r>
            <a:r>
              <a:rPr lang="en-US" dirty="0" smtClean="0"/>
              <a:t>-</a:t>
            </a:r>
            <a:r>
              <a:rPr lang="en-US" dirty="0" err="1" smtClean="0"/>
              <a:t>ShareAlike</a:t>
            </a:r>
            <a:r>
              <a:rPr lang="en-US" dirty="0" smtClean="0"/>
              <a:t>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endParaRPr lang="en-US" dirty="0"/>
          </a:p>
        </p:txBody>
      </p:sp>
    </p:spTree>
    <p:custDataLst>
      <p:tags r:id="rId1"/>
    </p:custDataLst>
    <p:extLst>
      <p:ext uri="{BB962C8B-B14F-4D97-AF65-F5344CB8AC3E}">
        <p14:creationId xmlns:p14="http://schemas.microsoft.com/office/powerpoint/2010/main" val="23877147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altLang="en-US" dirty="0" smtClean="0"/>
              <a:t>Wireless Network Setup - 2</a:t>
            </a:r>
          </a:p>
        </p:txBody>
      </p:sp>
      <p:sp>
        <p:nvSpPr>
          <p:cNvPr id="34818" name="Content Placeholder 5"/>
          <p:cNvSpPr>
            <a:spLocks noGrp="1"/>
          </p:cNvSpPr>
          <p:nvPr>
            <p:ph sz="quarter" idx="14"/>
          </p:nvPr>
        </p:nvSpPr>
        <p:spPr/>
        <p:txBody>
          <a:bodyPr/>
          <a:lstStyle/>
          <a:p>
            <a:r>
              <a:rPr lang="en-US" altLang="en-US" dirty="0" smtClean="0"/>
              <a:t>Standards are backwards compatible</a:t>
            </a:r>
          </a:p>
          <a:p>
            <a:pPr lvl="1"/>
            <a:r>
              <a:rPr lang="en-US" altLang="en-US" dirty="0" smtClean="0"/>
              <a:t>802.11g NICs work in 802.11 a/b device-controlled WLANs</a:t>
            </a:r>
          </a:p>
          <a:p>
            <a:r>
              <a:rPr lang="en-US" altLang="en-US" dirty="0" smtClean="0"/>
              <a:t>Wireless RF channels</a:t>
            </a:r>
          </a:p>
          <a:p>
            <a:pPr lvl="1"/>
            <a:r>
              <a:rPr lang="en-US" altLang="en-US" dirty="0" smtClean="0"/>
              <a:t>WAPs and clients must use same channel</a:t>
            </a:r>
          </a:p>
          <a:p>
            <a:pPr lvl="1"/>
            <a:r>
              <a:rPr lang="en-US" altLang="en-US" dirty="0" smtClean="0"/>
              <a:t>Different channels cannot communicate</a:t>
            </a:r>
          </a:p>
          <a:p>
            <a:pPr lvl="1"/>
            <a:r>
              <a:rPr lang="en-US" altLang="en-US" dirty="0" smtClean="0"/>
              <a:t>Channel numbers correspond to an RF range</a:t>
            </a:r>
          </a:p>
          <a:p>
            <a:pPr lvl="1"/>
            <a:r>
              <a:rPr lang="en-US" altLang="en-US" dirty="0" smtClean="0"/>
              <a:t>Channels 1, 6, and 11 do not overlap</a:t>
            </a:r>
          </a:p>
        </p:txBody>
      </p:sp>
      <p:sp>
        <p:nvSpPr>
          <p:cNvPr id="4" name="Slide Number Placeholder 3"/>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altLang="en-US" smtClean="0"/>
              <a:t>Network Hardware</a:t>
            </a:r>
            <a:endParaRPr lang="en-US" altLang="en-US" dirty="0" smtClean="0"/>
          </a:p>
        </p:txBody>
      </p:sp>
      <p:sp>
        <p:nvSpPr>
          <p:cNvPr id="38914" name="Content Placeholder 5"/>
          <p:cNvSpPr>
            <a:spLocks noGrp="1"/>
          </p:cNvSpPr>
          <p:nvPr>
            <p:ph sz="quarter" idx="14"/>
          </p:nvPr>
        </p:nvSpPr>
        <p:spPr/>
        <p:txBody>
          <a:bodyPr/>
          <a:lstStyle/>
          <a:p>
            <a:r>
              <a:rPr lang="en-US" altLang="en-US" dirty="0" smtClean="0"/>
              <a:t>Common components are:</a:t>
            </a:r>
          </a:p>
          <a:p>
            <a:pPr lvl="1"/>
            <a:r>
              <a:rPr lang="en-US" altLang="en-US" dirty="0" smtClean="0"/>
              <a:t>Networked devices</a:t>
            </a:r>
          </a:p>
          <a:p>
            <a:pPr lvl="1"/>
            <a:r>
              <a:rPr lang="en-US" altLang="en-US" dirty="0" smtClean="0"/>
              <a:t>NIC (wired and wireless)</a:t>
            </a:r>
          </a:p>
          <a:p>
            <a:pPr lvl="1"/>
            <a:r>
              <a:rPr lang="en-US" altLang="en-US" dirty="0" smtClean="0"/>
              <a:t>Switch</a:t>
            </a:r>
          </a:p>
          <a:p>
            <a:pPr lvl="1"/>
            <a:r>
              <a:rPr lang="en-US" altLang="en-US" dirty="0" smtClean="0"/>
              <a:t>Router</a:t>
            </a:r>
          </a:p>
          <a:p>
            <a:pPr lvl="1"/>
            <a:r>
              <a:rPr lang="en-US" altLang="en-US" dirty="0" smtClean="0"/>
              <a:t>ISP device</a:t>
            </a:r>
          </a:p>
          <a:p>
            <a:pPr lvl="1"/>
            <a:r>
              <a:rPr lang="en-US" altLang="en-US" dirty="0" smtClean="0"/>
              <a:t>Server</a:t>
            </a:r>
          </a:p>
          <a:p>
            <a:pPr lvl="1"/>
            <a:r>
              <a:rPr lang="en-US" altLang="en-US" dirty="0" smtClean="0"/>
              <a:t>Surge protector</a:t>
            </a:r>
          </a:p>
          <a:p>
            <a:pPr lvl="1"/>
            <a:r>
              <a:rPr lang="en-US" altLang="en-US" dirty="0" smtClean="0"/>
              <a:t>Uninterruptable </a:t>
            </a:r>
            <a:r>
              <a:rPr lang="en-US" altLang="en-US" smtClean="0"/>
              <a:t>Power Supply </a:t>
            </a:r>
            <a:r>
              <a:rPr lang="en-US" altLang="en-US" dirty="0" smtClean="0"/>
              <a:t>(UPS)</a:t>
            </a:r>
          </a:p>
        </p:txBody>
      </p:sp>
      <p:sp>
        <p:nvSpPr>
          <p:cNvPr id="4" name="Slide Number Placeholder 3"/>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US" altLang="en-US" dirty="0" smtClean="0"/>
              <a:t>Network Hardware – </a:t>
            </a:r>
            <a:br>
              <a:rPr lang="en-US" altLang="en-US" dirty="0" smtClean="0"/>
            </a:br>
            <a:r>
              <a:rPr lang="en-US" altLang="en-US" dirty="0" smtClean="0"/>
              <a:t>Networked Devices </a:t>
            </a:r>
          </a:p>
        </p:txBody>
      </p:sp>
      <p:sp>
        <p:nvSpPr>
          <p:cNvPr id="40962" name="Content Placeholder 5"/>
          <p:cNvSpPr>
            <a:spLocks noGrp="1"/>
          </p:cNvSpPr>
          <p:nvPr>
            <p:ph sz="quarter" idx="14"/>
          </p:nvPr>
        </p:nvSpPr>
        <p:spPr/>
        <p:txBody>
          <a:bodyPr/>
          <a:lstStyle/>
          <a:p>
            <a:r>
              <a:rPr lang="en-US" altLang="en-US" dirty="0" smtClean="0"/>
              <a:t>Computers / Laptops with:</a:t>
            </a:r>
          </a:p>
          <a:p>
            <a:pPr lvl="1"/>
            <a:r>
              <a:rPr lang="en-US" altLang="en-US" dirty="0" smtClean="0"/>
              <a:t>Network-enabled operating system (OS)</a:t>
            </a:r>
          </a:p>
          <a:p>
            <a:pPr lvl="1"/>
            <a:r>
              <a:rPr lang="en-US" altLang="en-US" dirty="0" smtClean="0"/>
              <a:t>NIC to connect to switch/router</a:t>
            </a:r>
          </a:p>
          <a:p>
            <a:pPr lvl="2"/>
            <a:r>
              <a:rPr lang="en-US" altLang="en-US" dirty="0" smtClean="0"/>
              <a:t>Newer computers have a network interface built into the motherboard</a:t>
            </a:r>
          </a:p>
          <a:p>
            <a:pPr lvl="1"/>
            <a:r>
              <a:rPr lang="en-US" altLang="en-US" dirty="0" smtClean="0"/>
              <a:t>Cabling for wired network</a:t>
            </a:r>
          </a:p>
        </p:txBody>
      </p:sp>
      <p:sp>
        <p:nvSpPr>
          <p:cNvPr id="4" name="Slide Number Placeholder 3"/>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457200" y="86747"/>
            <a:ext cx="8229600" cy="802601"/>
          </a:xfrm>
        </p:spPr>
        <p:txBody>
          <a:bodyPr/>
          <a:lstStyle/>
          <a:p>
            <a:r>
              <a:rPr lang="en-US" altLang="en-US" dirty="0" smtClean="0"/>
              <a:t>Network Hardware - NICs </a:t>
            </a:r>
          </a:p>
        </p:txBody>
      </p:sp>
      <p:sp>
        <p:nvSpPr>
          <p:cNvPr id="43010" name="Content Placeholder 5"/>
          <p:cNvSpPr>
            <a:spLocks noGrp="1"/>
          </p:cNvSpPr>
          <p:nvPr>
            <p:ph sz="quarter" idx="14"/>
          </p:nvPr>
        </p:nvSpPr>
        <p:spPr>
          <a:xfrm>
            <a:off x="137787" y="961374"/>
            <a:ext cx="8906006" cy="3297475"/>
          </a:xfrm>
        </p:spPr>
        <p:txBody>
          <a:bodyPr/>
          <a:lstStyle/>
          <a:p>
            <a:pPr marL="342900" lvl="1" indent="-342900">
              <a:buFont typeface="Arial" panose="020B0604020202020204" pitchFamily="34" charset="0"/>
              <a:buChar char="•"/>
            </a:pPr>
            <a:r>
              <a:rPr lang="en-US" altLang="en-US" sz="3200" dirty="0">
                <a:cs typeface="Arial" panose="020B0604020202020204" pitchFamily="34" charset="0"/>
              </a:rPr>
              <a:t>Required for network communication</a:t>
            </a:r>
          </a:p>
          <a:p>
            <a:pPr marL="742950" lvl="2" indent="-342900">
              <a:buFont typeface="Arial" panose="020B0604020202020204" pitchFamily="34" charset="0"/>
              <a:buChar char="–"/>
            </a:pPr>
            <a:r>
              <a:rPr lang="en-US" altLang="en-US" sz="2800" dirty="0">
                <a:cs typeface="Arial" panose="020B0604020202020204" pitchFamily="34" charset="0"/>
              </a:rPr>
              <a:t>Hardware uses OS services to communicate on </a:t>
            </a:r>
            <a:r>
              <a:rPr lang="en-US" altLang="en-US" sz="2800" dirty="0" smtClean="0">
                <a:cs typeface="Arial" panose="020B0604020202020204" pitchFamily="34" charset="0"/>
              </a:rPr>
              <a:t>network</a:t>
            </a:r>
          </a:p>
          <a:p>
            <a:pPr marL="342900" lvl="1" indent="-342900">
              <a:buFont typeface="Arial" panose="020B0604020202020204" pitchFamily="34" charset="0"/>
              <a:buChar char="•"/>
            </a:pPr>
            <a:r>
              <a:rPr lang="en-US" altLang="en-US" sz="3200" dirty="0">
                <a:cs typeface="Arial" panose="020B0604020202020204" pitchFamily="34" charset="0"/>
              </a:rPr>
              <a:t>Wired – requires cabling, jacks, switch/router</a:t>
            </a:r>
          </a:p>
          <a:p>
            <a:pPr marL="342900" lvl="1" indent="-342900">
              <a:buFont typeface="Arial" panose="020B0604020202020204" pitchFamily="34" charset="0"/>
              <a:buChar char="•"/>
            </a:pPr>
            <a:r>
              <a:rPr lang="en-US" altLang="en-US" sz="3200" dirty="0">
                <a:cs typeface="Arial" panose="020B0604020202020204" pitchFamily="34" charset="0"/>
              </a:rPr>
              <a:t>Wireless – requires WAP and some wired device to communicate with wired devices</a:t>
            </a:r>
          </a:p>
          <a:p>
            <a:pPr marL="400050" lvl="2" indent="0">
              <a:buNone/>
            </a:pPr>
            <a:endParaRPr lang="en-US" altLang="en-US" sz="2800" dirty="0">
              <a:cs typeface="Arial" panose="020B0604020202020204" pitchFamily="34" charset="0"/>
            </a:endParaRPr>
          </a:p>
          <a:p>
            <a:pPr marL="457200" lvl="1" indent="0">
              <a:buNone/>
            </a:pPr>
            <a:endParaRPr lang="en-US" altLang="en-US" dirty="0" smtClean="0"/>
          </a:p>
        </p:txBody>
      </p:sp>
      <p:pic>
        <p:nvPicPr>
          <p:cNvPr id="28" name="Content Placeholder 27" descr="a vintage 10-megabit per second Ethernet NIC for wired network communication. This old-style NIC has two connector types on it.&#10;The connector type on the left side of the image is an old BNC connector type. The connector type on the right side of the image is what a user would use to plug in an RJ-45 jack Ethernet cable. " title="Network Card"/>
          <p:cNvPicPr>
            <a:picLocks noGrp="1" noChangeAspect="1"/>
          </p:cNvPicPr>
          <p:nvPr>
            <p:ph sz="quarter" idx="37"/>
          </p:nvPr>
        </p:nvPicPr>
        <p:blipFill>
          <a:blip r:embed="rId4">
            <a:extLst>
              <a:ext uri="{28A0092B-C50C-407E-A947-70E740481C1C}">
                <a14:useLocalDpi xmlns:a14="http://schemas.microsoft.com/office/drawing/2010/main" val="0"/>
              </a:ext>
            </a:extLst>
          </a:blip>
          <a:stretch>
            <a:fillRect/>
          </a:stretch>
        </p:blipFill>
        <p:spPr>
          <a:xfrm>
            <a:off x="1105645" y="4283902"/>
            <a:ext cx="2101019" cy="2000186"/>
          </a:xfrm>
        </p:spPr>
      </p:pic>
      <p:sp>
        <p:nvSpPr>
          <p:cNvPr id="16" name="Text Placeholder 15"/>
          <p:cNvSpPr>
            <a:spLocks noGrp="1"/>
          </p:cNvSpPr>
          <p:nvPr>
            <p:ph type="body" sz="quarter" idx="40"/>
          </p:nvPr>
        </p:nvSpPr>
        <p:spPr>
          <a:xfrm>
            <a:off x="442168" y="6286048"/>
            <a:ext cx="4053840" cy="421640"/>
          </a:xfrm>
        </p:spPr>
        <p:txBody>
          <a:bodyPr/>
          <a:lstStyle/>
          <a:p>
            <a:r>
              <a:rPr lang="en-US" altLang="en-US" dirty="0">
                <a:cs typeface="Arial" panose="020B0604020202020204" pitchFamily="34" charset="0"/>
              </a:rPr>
              <a:t>Vintage 10 Mbps Ethernet NIC for wired network</a:t>
            </a:r>
            <a:r>
              <a:rPr lang="en-US" altLang="en-US" dirty="0" smtClean="0">
                <a:cs typeface="Arial" panose="020B0604020202020204" pitchFamily="34" charset="0"/>
              </a:rPr>
              <a:t>.</a:t>
            </a:r>
            <a:r>
              <a:rPr lang="en-US" altLang="en-US" dirty="0"/>
              <a:t> (Helix84, 2005, CC BY-SA 3.0)</a:t>
            </a:r>
          </a:p>
          <a:p>
            <a:endParaRPr lang="en-US" altLang="en-US" dirty="0">
              <a:cs typeface="Arial" panose="020B0604020202020204" pitchFamily="34" charset="0"/>
            </a:endParaRPr>
          </a:p>
          <a:p>
            <a:endParaRPr lang="en-US" dirty="0"/>
          </a:p>
        </p:txBody>
      </p:sp>
      <p:pic>
        <p:nvPicPr>
          <p:cNvPr id="29" name="Content Placeholder 28" descr="A 54-megabit per second wireless PCI, peripheral component interconnect card, which relates to the IEEE 802.11G standard.  &#10;" title="WLAN PCI Card"/>
          <p:cNvPicPr>
            <a:picLocks noGrp="1" noChangeAspect="1"/>
          </p:cNvPicPr>
          <p:nvPr>
            <p:ph sz="quarter" idx="36"/>
          </p:nvPr>
        </p:nvPicPr>
        <p:blipFill>
          <a:blip r:embed="rId5">
            <a:extLst>
              <a:ext uri="{28A0092B-C50C-407E-A947-70E740481C1C}">
                <a14:useLocalDpi xmlns:a14="http://schemas.microsoft.com/office/drawing/2010/main" val="0"/>
              </a:ext>
            </a:extLst>
          </a:blip>
          <a:stretch>
            <a:fillRect/>
          </a:stretch>
        </p:blipFill>
        <p:spPr>
          <a:xfrm>
            <a:off x="5235880" y="4190989"/>
            <a:ext cx="2340508" cy="1862498"/>
          </a:xfrm>
        </p:spPr>
      </p:pic>
      <p:sp>
        <p:nvSpPr>
          <p:cNvPr id="15" name="Text Placeholder 14"/>
          <p:cNvSpPr>
            <a:spLocks noGrp="1"/>
          </p:cNvSpPr>
          <p:nvPr>
            <p:ph type="body" sz="quarter" idx="39"/>
          </p:nvPr>
        </p:nvSpPr>
        <p:spPr>
          <a:xfrm>
            <a:off x="4716050" y="6185840"/>
            <a:ext cx="4053840" cy="421640"/>
          </a:xfrm>
        </p:spPr>
        <p:txBody>
          <a:bodyPr/>
          <a:lstStyle/>
          <a:p>
            <a:r>
              <a:rPr lang="en-US" altLang="en-US" dirty="0">
                <a:cs typeface="Arial" panose="020B0604020202020204" pitchFamily="34" charset="0"/>
              </a:rPr>
              <a:t>54 Mbps Wireless LAN PCI Card (802.11g</a:t>
            </a:r>
            <a:r>
              <a:rPr lang="en-US" altLang="en-US" dirty="0" smtClean="0">
                <a:cs typeface="Arial" panose="020B0604020202020204" pitchFamily="34" charset="0"/>
              </a:rPr>
              <a:t>).</a:t>
            </a:r>
          </a:p>
          <a:p>
            <a:r>
              <a:rPr lang="en-US" altLang="en-US" dirty="0"/>
              <a:t>(Wheeler, 2007, CC BY-SA 3.0</a:t>
            </a:r>
            <a:endParaRPr lang="en-US" altLang="en-US" dirty="0">
              <a:cs typeface="Arial" panose="020B0604020202020204" pitchFamily="34" charset="0"/>
            </a:endParaRPr>
          </a:p>
          <a:p>
            <a:endParaRPr lang="en-US" dirty="0"/>
          </a:p>
        </p:txBody>
      </p:sp>
      <p:sp>
        <p:nvSpPr>
          <p:cNvPr id="18" name="Slide Number Placeholder 17"/>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altLang="en-US" smtClean="0"/>
              <a:t>Network Hardware – Switch </a:t>
            </a:r>
            <a:endParaRPr lang="en-US" altLang="en-US" dirty="0" smtClean="0"/>
          </a:p>
        </p:txBody>
      </p:sp>
      <p:sp>
        <p:nvSpPr>
          <p:cNvPr id="45058" name="Content Placeholder 5"/>
          <p:cNvSpPr>
            <a:spLocks noGrp="1"/>
          </p:cNvSpPr>
          <p:nvPr>
            <p:ph sz="quarter" idx="14"/>
          </p:nvPr>
        </p:nvSpPr>
        <p:spPr>
          <a:xfrm>
            <a:off x="409902" y="1742094"/>
            <a:ext cx="4041648" cy="4572000"/>
          </a:xfrm>
        </p:spPr>
        <p:txBody>
          <a:bodyPr/>
          <a:lstStyle/>
          <a:p>
            <a:r>
              <a:rPr lang="en-US" altLang="en-US" sz="2800" dirty="0" smtClean="0"/>
              <a:t>Very important network component</a:t>
            </a:r>
          </a:p>
          <a:p>
            <a:r>
              <a:rPr lang="en-US" altLang="en-US" sz="2800" dirty="0" smtClean="0"/>
              <a:t>Devices plug into switch to communicate with each other</a:t>
            </a:r>
          </a:p>
          <a:p>
            <a:r>
              <a:rPr lang="en-US" altLang="en-US" sz="2800" dirty="0" smtClean="0"/>
              <a:t>Switch plugs into ISP device to provide Internet access</a:t>
            </a:r>
          </a:p>
        </p:txBody>
      </p:sp>
      <p:pic>
        <p:nvPicPr>
          <p:cNvPr id="20" name="Content Placeholder 19" descr="shows a five-port switch. &#10;Switches allow communication only between hosts sharing the same IP address and subnet mask range. Switches forward traffic to devices in their network based on the MAC address of the devices. However, switches are programmed so that devices in different IP address ranges—different networks—are unable to communicate with each other unless the communication is permitted by a router through an access control list rule.&#10;Switches are not routers. However, some of the more expensive routers perform the actions of switches and routers. Switches that can perform router operations are called Layer 3 switches.&#10;A switch learns MAC addresses by reading traffic sent through all of its ports. Therefore, with a computer plugged into a switch port, when the computer communicates, the switch itself receives that information and reads the communication. Part of that communication includes the NIC’s MAC address, IP address, and subnet mask assigned to the computer.&#10;If the switch receives traffic for a MAC address that it is familiar with, the switch sends that traffic to the switch port associated with that MAC address. If the switch receives traffic for an unknown MAC address, the switch forwards that traffic out of all of its other ports. That traffic will eventually make its way to a router, which will try to locate the destination network, and then route the traffic accordingly. &#10;&#10;" title="Network Switch "/>
          <p:cNvPicPr>
            <a:picLocks noGrp="1" noChangeAspect="1"/>
          </p:cNvPicPr>
          <p:nvPr>
            <p:ph sz="quarter" idx="18"/>
          </p:nvPr>
        </p:nvPicPr>
        <p:blipFill>
          <a:blip r:embed="rId4">
            <a:extLst>
              <a:ext uri="{28A0092B-C50C-407E-A947-70E740481C1C}">
                <a14:useLocalDpi xmlns:a14="http://schemas.microsoft.com/office/drawing/2010/main" val="0"/>
              </a:ext>
            </a:extLst>
          </a:blip>
          <a:stretch>
            <a:fillRect/>
          </a:stretch>
        </p:blipFill>
        <p:spPr>
          <a:xfrm>
            <a:off x="4461665" y="2384309"/>
            <a:ext cx="4324975" cy="3003532"/>
          </a:xfrm>
        </p:spPr>
      </p:pic>
      <p:sp>
        <p:nvSpPr>
          <p:cNvPr id="21" name="Text Placeholder 20"/>
          <p:cNvSpPr>
            <a:spLocks noGrp="1"/>
          </p:cNvSpPr>
          <p:nvPr>
            <p:ph type="body" sz="quarter" idx="33"/>
          </p:nvPr>
        </p:nvSpPr>
        <p:spPr>
          <a:xfrm>
            <a:off x="4451550" y="5559040"/>
            <a:ext cx="3450133" cy="533400"/>
          </a:xfrm>
        </p:spPr>
        <p:txBody>
          <a:bodyPr/>
          <a:lstStyle/>
          <a:p>
            <a:r>
              <a:rPr lang="en-US" dirty="0"/>
              <a:t>5-port Atlantis Ethernet switch. </a:t>
            </a:r>
          </a:p>
          <a:p>
            <a:r>
              <a:rPr lang="en-US" altLang="en-US" dirty="0"/>
              <a:t>(Sub, 2007, PD-US)</a:t>
            </a:r>
          </a:p>
          <a:p>
            <a:endParaRPr lang="en-US" dirty="0"/>
          </a:p>
        </p:txBody>
      </p:sp>
      <p:sp>
        <p:nvSpPr>
          <p:cNvPr id="19" name="Slide Number Placeholder 18"/>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altLang="en-US" dirty="0" smtClean="0"/>
              <a:t>Network Hardware – Router</a:t>
            </a:r>
          </a:p>
        </p:txBody>
      </p:sp>
      <p:sp>
        <p:nvSpPr>
          <p:cNvPr id="47106" name="Content Placeholder 5"/>
          <p:cNvSpPr>
            <a:spLocks noGrp="1"/>
          </p:cNvSpPr>
          <p:nvPr>
            <p:ph sz="quarter" idx="14"/>
          </p:nvPr>
        </p:nvSpPr>
        <p:spPr>
          <a:xfrm>
            <a:off x="457200" y="1600200"/>
            <a:ext cx="4041648" cy="5052848"/>
          </a:xfrm>
        </p:spPr>
        <p:txBody>
          <a:bodyPr/>
          <a:lstStyle/>
          <a:p>
            <a:r>
              <a:rPr lang="en-US" altLang="en-US" sz="2800" dirty="0" smtClean="0"/>
              <a:t>Defined by IP address and subnet mask numbers</a:t>
            </a:r>
          </a:p>
          <a:p>
            <a:r>
              <a:rPr lang="en-US" altLang="en-US" sz="2800" dirty="0" smtClean="0"/>
              <a:t>Connects different IP networks so they can communicate with each other</a:t>
            </a:r>
          </a:p>
          <a:p>
            <a:r>
              <a:rPr lang="en-US" altLang="en-US" sz="2800" dirty="0" smtClean="0"/>
              <a:t>Can be wired or wireless</a:t>
            </a:r>
          </a:p>
          <a:p>
            <a:r>
              <a:rPr lang="en-US" altLang="en-US" sz="2800" dirty="0" smtClean="0"/>
              <a:t>ISP devices are routers</a:t>
            </a:r>
          </a:p>
        </p:txBody>
      </p:sp>
      <p:sp>
        <p:nvSpPr>
          <p:cNvPr id="14" name="Text Placeholder 13"/>
          <p:cNvSpPr>
            <a:spLocks noGrp="1"/>
          </p:cNvSpPr>
          <p:nvPr>
            <p:ph type="body" sz="quarter" idx="32"/>
          </p:nvPr>
        </p:nvSpPr>
        <p:spPr>
          <a:xfrm>
            <a:off x="4992767" y="5493374"/>
            <a:ext cx="3438723" cy="533400"/>
          </a:xfrm>
        </p:spPr>
        <p:txBody>
          <a:bodyPr/>
          <a:lstStyle/>
          <a:p>
            <a:r>
              <a:rPr lang="en-US" altLang="en-US" dirty="0" smtClean="0"/>
              <a:t>Cisco Linksys WRT54GL wireless router (</a:t>
            </a:r>
            <a:r>
              <a:rPr lang="en-US" altLang="en-US" dirty="0" err="1" smtClean="0"/>
              <a:t>Jackzor</a:t>
            </a:r>
            <a:r>
              <a:rPr lang="en-US" altLang="en-US" dirty="0" smtClean="0"/>
              <a:t>, 2008, PD-US)</a:t>
            </a:r>
          </a:p>
          <a:p>
            <a:endParaRPr lang="en-US" dirty="0"/>
          </a:p>
        </p:txBody>
      </p:sp>
      <p:pic>
        <p:nvPicPr>
          <p:cNvPr id="19" name="Content Placeholder 18" descr="A Cisco-Linksys wireless router, typically found in a small office/home office, or SOHO network. The blue Ethernet cable extending from the back, right of the router, connects this WAP to the wired network.&#10;As mentioned previously, routers use IP addressing to route network traffic. Note that routers route, and switches forward traffic. Routers have routing tables so that they know where to route received traffic. Switches do not have routing tables; they just keep track of MAC addresses by switch port, and can send communication to its local area network, not to a remote network.&#10;Routers are usually configured with a default route, which is the IP address of another router. In other words, if the router has no idea where a destination device is located, it sends that traffic to its default router.&#10;If a router receives traffic for a destination not found in its routing table, the router sends that traffic to its default route. The hope is that the default router will know where to route this traffic. Ultimately, if the router does not have a destination route in its routing table and the router is not configured with a default route, the router drops that traffic. This means that the communication does not reach its destination. This might happen in a small office network, but it should never happen in a business network or on the Internet.&#10;&#10;" title="Cisco Linksys Wireless Router "/>
          <p:cNvPicPr>
            <a:picLocks noGrp="1" noChangeAspect="1"/>
          </p:cNvPicPr>
          <p:nvPr>
            <p:ph sz="quarter" idx="18"/>
          </p:nvPr>
        </p:nvPicPr>
        <p:blipFill>
          <a:blip r:embed="rId4">
            <a:extLst>
              <a:ext uri="{28A0092B-C50C-407E-A947-70E740481C1C}">
                <a14:useLocalDpi xmlns:a14="http://schemas.microsoft.com/office/drawing/2010/main" val="0"/>
              </a:ext>
            </a:extLst>
          </a:blip>
          <a:stretch>
            <a:fillRect/>
          </a:stretch>
        </p:blipFill>
        <p:spPr>
          <a:xfrm>
            <a:off x="5025778" y="3097616"/>
            <a:ext cx="3865817" cy="2183831"/>
          </a:xfrm>
        </p:spPr>
      </p:pic>
      <p:sp>
        <p:nvSpPr>
          <p:cNvPr id="17" name="Slide Number Placeholder 16"/>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en-US" smtClean="0"/>
              <a:t>Routed Network Example</a:t>
            </a:r>
            <a:endParaRPr lang="en-US" altLang="en-US" dirty="0" smtClean="0"/>
          </a:p>
        </p:txBody>
      </p:sp>
      <p:pic>
        <p:nvPicPr>
          <p:cNvPr id="8" name="Picture Placeholder 7" descr="This image shows a small office network interconnected by an ISP router with switch ports. The ISP router connects the devices in the small home office to the Internet. Assuming correct IP addressing, the three home devices can communicate with each other and the Internet.&#10;" title="SOHO Wireless Network"/>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rcRect l="-484" r="-84"/>
          <a:stretch/>
        </p:blipFill>
        <p:spPr>
          <a:xfrm>
            <a:off x="950813" y="1033919"/>
            <a:ext cx="7578247" cy="5488215"/>
          </a:xfrm>
        </p:spPr>
      </p:pic>
      <p:sp>
        <p:nvSpPr>
          <p:cNvPr id="6" name="Text Placeholder 5"/>
          <p:cNvSpPr>
            <a:spLocks noGrp="1"/>
          </p:cNvSpPr>
          <p:nvPr>
            <p:ph type="body" sz="quarter" idx="32"/>
          </p:nvPr>
        </p:nvSpPr>
        <p:spPr>
          <a:xfrm>
            <a:off x="3537775" y="6401843"/>
            <a:ext cx="2116212" cy="272233"/>
          </a:xfrm>
        </p:spPr>
        <p:txBody>
          <a:bodyPr/>
          <a:lstStyle/>
          <a:p>
            <a:r>
              <a:rPr lang="en-US" altLang="en-US" dirty="0"/>
              <a:t>(</a:t>
            </a:r>
            <a:r>
              <a:rPr lang="en-US" altLang="en-US" dirty="0" err="1"/>
              <a:t>Feval</a:t>
            </a:r>
            <a:r>
              <a:rPr lang="en-US" altLang="en-US" dirty="0"/>
              <a:t>, 2006, CC BY-SA 3.0</a:t>
            </a:r>
            <a:endParaRPr lang="en-US" dirty="0"/>
          </a:p>
        </p:txBody>
      </p:sp>
      <p:sp>
        <p:nvSpPr>
          <p:cNvPr id="7" name="Slide Number Placeholder 6"/>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n-US" altLang="en-US" smtClean="0"/>
              <a:t>Network Hardware – ISP Device</a:t>
            </a:r>
            <a:endParaRPr lang="en-US" altLang="en-US" dirty="0" smtClean="0"/>
          </a:p>
        </p:txBody>
      </p:sp>
      <p:sp>
        <p:nvSpPr>
          <p:cNvPr id="51202" name="Content Placeholder 5"/>
          <p:cNvSpPr>
            <a:spLocks noGrp="1"/>
          </p:cNvSpPr>
          <p:nvPr>
            <p:ph sz="quarter" idx="14"/>
          </p:nvPr>
        </p:nvSpPr>
        <p:spPr/>
        <p:txBody>
          <a:bodyPr/>
          <a:lstStyle/>
          <a:p>
            <a:r>
              <a:rPr lang="en-US" altLang="en-US" dirty="0" smtClean="0"/>
              <a:t>Connects SOHO and Office networks to Internet</a:t>
            </a:r>
          </a:p>
          <a:p>
            <a:r>
              <a:rPr lang="en-US" altLang="en-US" dirty="0" smtClean="0"/>
              <a:t>Usually has one Internet port to connect to a wall port</a:t>
            </a:r>
          </a:p>
          <a:p>
            <a:r>
              <a:rPr lang="en-US" altLang="en-US" dirty="0" smtClean="0"/>
              <a:t>Usually has one switch port to connect one device using Ethernet cable</a:t>
            </a:r>
          </a:p>
          <a:p>
            <a:pPr lvl="1"/>
            <a:r>
              <a:rPr lang="en-US" altLang="en-US" dirty="0" smtClean="0"/>
              <a:t>Can use that port to connect to a switch</a:t>
            </a:r>
          </a:p>
          <a:p>
            <a:pPr lvl="1"/>
            <a:r>
              <a:rPr lang="en-US" altLang="en-US" dirty="0" smtClean="0"/>
              <a:t>All devices then share the one Internet connection</a:t>
            </a:r>
          </a:p>
        </p:txBody>
      </p:sp>
      <p:sp>
        <p:nvSpPr>
          <p:cNvPr id="4" name="Slide Number Placeholder 3"/>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altLang="en-US" smtClean="0"/>
              <a:t>ISP Device Examples</a:t>
            </a:r>
            <a:endParaRPr lang="en-US" altLang="en-US" dirty="0" smtClean="0"/>
          </a:p>
        </p:txBody>
      </p:sp>
      <p:sp>
        <p:nvSpPr>
          <p:cNvPr id="53250" name="Content Placeholder 5"/>
          <p:cNvSpPr>
            <a:spLocks noGrp="1"/>
          </p:cNvSpPr>
          <p:nvPr>
            <p:ph sz="quarter" idx="14"/>
          </p:nvPr>
        </p:nvSpPr>
        <p:spPr/>
        <p:txBody>
          <a:bodyPr/>
          <a:lstStyle/>
          <a:p>
            <a:r>
              <a:rPr lang="en-US" altLang="en-US" dirty="0" smtClean="0"/>
              <a:t>Motorola cable modem</a:t>
            </a:r>
          </a:p>
          <a:p>
            <a:pPr lvl="1"/>
            <a:r>
              <a:rPr lang="en-US" altLang="en-US" dirty="0" smtClean="0"/>
              <a:t>Uses the ISP</a:t>
            </a:r>
            <a:r>
              <a:rPr lang="ja-JP" altLang="en-US" dirty="0" smtClean="0">
                <a:latin typeface="Arial Unicode MS" panose="020B0604020202020204" pitchFamily="34" charset="-128"/>
                <a:ea typeface="Arial Unicode MS" panose="020B0604020202020204" pitchFamily="34" charset="-128"/>
                <a:cs typeface="Arial Unicode MS" panose="020B0604020202020204" pitchFamily="34" charset="-128"/>
              </a:rPr>
              <a:t>’</a:t>
            </a:r>
            <a:r>
              <a:rPr lang="en-US" altLang="ja-JP" dirty="0" smtClean="0">
                <a:latin typeface="Arial Unicode MS" panose="020B0604020202020204" pitchFamily="34" charset="-128"/>
                <a:ea typeface="Arial Unicode MS" panose="020B0604020202020204" pitchFamily="34" charset="-128"/>
                <a:cs typeface="Arial Unicode MS" panose="020B0604020202020204" pitchFamily="34" charset="-128"/>
              </a:rPr>
              <a:t>s</a:t>
            </a:r>
            <a:r>
              <a:rPr lang="en-US" altLang="ja-JP" dirty="0" smtClean="0"/>
              <a:t> coaxial cable to provide Internet connectivity</a:t>
            </a:r>
          </a:p>
          <a:p>
            <a:endParaRPr lang="en-US" altLang="ja-JP" dirty="0" smtClean="0"/>
          </a:p>
        </p:txBody>
      </p:sp>
      <p:sp>
        <p:nvSpPr>
          <p:cNvPr id="13" name="Content Placeholder 12"/>
          <p:cNvSpPr>
            <a:spLocks noGrp="1"/>
          </p:cNvSpPr>
          <p:nvPr>
            <p:ph sz="quarter" idx="37"/>
          </p:nvPr>
        </p:nvSpPr>
        <p:spPr/>
        <p:txBody>
          <a:bodyPr/>
          <a:lstStyle/>
          <a:p>
            <a:r>
              <a:rPr lang="en-US" altLang="en-US" dirty="0" smtClean="0"/>
              <a:t>Wireless D-Link router/modem</a:t>
            </a:r>
          </a:p>
          <a:p>
            <a:pPr lvl="1"/>
            <a:r>
              <a:rPr lang="en-US" altLang="en-US" dirty="0" smtClean="0"/>
              <a:t>Uses the ISP</a:t>
            </a:r>
            <a:r>
              <a:rPr lang="ja-JP" altLang="en-US" dirty="0" smtClean="0">
                <a:latin typeface="Arial Unicode MS" panose="020B0604020202020204" pitchFamily="34" charset="-128"/>
                <a:ea typeface="Arial Unicode MS" panose="020B0604020202020204" pitchFamily="34" charset="-128"/>
                <a:cs typeface="Arial Unicode MS" panose="020B0604020202020204" pitchFamily="34" charset="-128"/>
              </a:rPr>
              <a:t>’</a:t>
            </a:r>
            <a:r>
              <a:rPr lang="en-US" altLang="ja-JP" dirty="0" smtClean="0">
                <a:latin typeface="Arial Unicode MS" panose="020B0604020202020204" pitchFamily="34" charset="-128"/>
                <a:ea typeface="Arial Unicode MS" panose="020B0604020202020204" pitchFamily="34" charset="-128"/>
                <a:cs typeface="Arial Unicode MS" panose="020B0604020202020204" pitchFamily="34" charset="-128"/>
              </a:rPr>
              <a:t>s</a:t>
            </a:r>
            <a:r>
              <a:rPr lang="en-US" altLang="ja-JP" dirty="0" smtClean="0"/>
              <a:t> Ethernet cable to provide Internet connectivity</a:t>
            </a:r>
            <a:endParaRPr lang="en-US" altLang="en-US" dirty="0" smtClean="0"/>
          </a:p>
          <a:p>
            <a:endParaRPr lang="en-US" dirty="0"/>
          </a:p>
        </p:txBody>
      </p:sp>
      <p:pic>
        <p:nvPicPr>
          <p:cNvPr id="19" name="Content Placeholder 18" descr="A Motorola cable modem router. This router uses the ISP's coaxial cable to provide Internet connectivity. &#10;" title="Motorola Cable Modem Router "/>
          <p:cNvPicPr>
            <a:picLocks noGrp="1" noChangeAspect="1"/>
          </p:cNvPicPr>
          <p:nvPr>
            <p:ph sz="quarter" idx="35"/>
          </p:nvPr>
        </p:nvPicPr>
        <p:blipFill>
          <a:blip r:embed="rId4">
            <a:extLst>
              <a:ext uri="{28A0092B-C50C-407E-A947-70E740481C1C}">
                <a14:useLocalDpi xmlns:a14="http://schemas.microsoft.com/office/drawing/2010/main" val="0"/>
              </a:ext>
            </a:extLst>
          </a:blip>
          <a:stretch>
            <a:fillRect/>
          </a:stretch>
        </p:blipFill>
        <p:spPr>
          <a:xfrm>
            <a:off x="5209381" y="1600200"/>
            <a:ext cx="2921000" cy="1752600"/>
          </a:xfrm>
        </p:spPr>
      </p:pic>
      <p:sp>
        <p:nvSpPr>
          <p:cNvPr id="16" name="Text Placeholder 15"/>
          <p:cNvSpPr>
            <a:spLocks noGrp="1"/>
          </p:cNvSpPr>
          <p:nvPr>
            <p:ph type="body" sz="quarter" idx="41"/>
          </p:nvPr>
        </p:nvSpPr>
        <p:spPr>
          <a:xfrm>
            <a:off x="5105400" y="3368040"/>
            <a:ext cx="3591560" cy="421640"/>
          </a:xfrm>
        </p:spPr>
        <p:txBody>
          <a:bodyPr/>
          <a:lstStyle/>
          <a:p>
            <a:r>
              <a:rPr lang="en-US" altLang="en-US" dirty="0"/>
              <a:t>(</a:t>
            </a:r>
            <a:r>
              <a:rPr lang="en-US" altLang="en-US" dirty="0" err="1"/>
              <a:t>Larocomp</a:t>
            </a:r>
            <a:r>
              <a:rPr lang="en-US" altLang="en-US" dirty="0"/>
              <a:t>, 2010, PD-US)</a:t>
            </a:r>
          </a:p>
          <a:p>
            <a:endParaRPr lang="en-US" dirty="0"/>
          </a:p>
        </p:txBody>
      </p:sp>
      <p:pic>
        <p:nvPicPr>
          <p:cNvPr id="20" name="Content Placeholder 19" descr="A wireless D-Link router modem, typically used as a residential DSL gateway. This router uses the ISP's Ethernet cable to provide Internet connectivity. " title="Router Dlink"/>
          <p:cNvPicPr>
            <a:picLocks noGrp="1" noChangeAspect="1"/>
          </p:cNvPicPr>
          <p:nvPr>
            <p:ph sz="quarter" idx="36"/>
          </p:nvPr>
        </p:nvPicPr>
        <p:blipFill rotWithShape="1">
          <a:blip r:embed="rId5">
            <a:extLst>
              <a:ext uri="{28A0092B-C50C-407E-A947-70E740481C1C}">
                <a14:useLocalDpi xmlns:a14="http://schemas.microsoft.com/office/drawing/2010/main" val="0"/>
              </a:ext>
            </a:extLst>
          </a:blip>
          <a:stretch/>
        </p:blipFill>
        <p:spPr>
          <a:xfrm>
            <a:off x="5487648" y="3967163"/>
            <a:ext cx="2405742" cy="1752600"/>
          </a:xfrm>
        </p:spPr>
      </p:pic>
      <p:sp>
        <p:nvSpPr>
          <p:cNvPr id="15" name="Text Placeholder 14"/>
          <p:cNvSpPr>
            <a:spLocks noGrp="1"/>
          </p:cNvSpPr>
          <p:nvPr>
            <p:ph type="body" sz="quarter" idx="40"/>
          </p:nvPr>
        </p:nvSpPr>
        <p:spPr>
          <a:xfrm>
            <a:off x="5366656" y="5740400"/>
            <a:ext cx="3350623" cy="421640"/>
          </a:xfrm>
        </p:spPr>
        <p:txBody>
          <a:bodyPr/>
          <a:lstStyle/>
          <a:p>
            <a:r>
              <a:rPr lang="en-US" altLang="en-US" dirty="0"/>
              <a:t>(Macic7, 2007, CC BY </a:t>
            </a:r>
            <a:r>
              <a:rPr lang="en-US" altLang="en-US" dirty="0" smtClean="0"/>
              <a:t>3.0</a:t>
            </a:r>
            <a:endParaRPr lang="en-US" dirty="0"/>
          </a:p>
        </p:txBody>
      </p:sp>
      <p:sp>
        <p:nvSpPr>
          <p:cNvPr id="18" name="Slide Number Placeholder 17"/>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n-US" altLang="en-US" dirty="0" smtClean="0"/>
              <a:t>Network Hardware – Server – 1</a:t>
            </a:r>
          </a:p>
        </p:txBody>
      </p:sp>
      <p:sp>
        <p:nvSpPr>
          <p:cNvPr id="6" name="Content Placeholder 5"/>
          <p:cNvSpPr>
            <a:spLocks noGrp="1"/>
          </p:cNvSpPr>
          <p:nvPr>
            <p:ph sz="quarter" idx="14"/>
          </p:nvPr>
        </p:nvSpPr>
        <p:spPr/>
        <p:txBody>
          <a:bodyPr/>
          <a:lstStyle/>
          <a:p>
            <a:r>
              <a:rPr lang="en-US" altLang="en-US" dirty="0" smtClean="0"/>
              <a:t>Computer with specialized OS installed</a:t>
            </a:r>
          </a:p>
          <a:p>
            <a:pPr lvl="1"/>
            <a:r>
              <a:rPr lang="en-US" altLang="en-US" dirty="0" smtClean="0"/>
              <a:t>Windows Server 2008</a:t>
            </a:r>
          </a:p>
          <a:p>
            <a:pPr lvl="1"/>
            <a:r>
              <a:rPr lang="en-US" altLang="en-US" dirty="0" smtClean="0"/>
              <a:t>Ubuntu Server</a:t>
            </a:r>
          </a:p>
          <a:p>
            <a:pPr lvl="1"/>
            <a:r>
              <a:rPr lang="en-US" altLang="en-US" dirty="0" smtClean="0"/>
              <a:t>Novell Open Enterprise Server</a:t>
            </a:r>
          </a:p>
          <a:p>
            <a:r>
              <a:rPr lang="en-US" altLang="en-US" dirty="0" smtClean="0"/>
              <a:t>Creates </a:t>
            </a:r>
            <a:r>
              <a:rPr lang="ja-JP" altLang="en-US" dirty="0" smtClean="0"/>
              <a:t>‘</a:t>
            </a:r>
            <a:r>
              <a:rPr lang="en-US" altLang="ja-JP" dirty="0" smtClean="0"/>
              <a:t>gated community</a:t>
            </a:r>
            <a:r>
              <a:rPr lang="ja-JP" altLang="en-US" dirty="0" smtClean="0"/>
              <a:t>’</a:t>
            </a:r>
            <a:r>
              <a:rPr lang="en-US" altLang="ja-JP" dirty="0" smtClean="0"/>
              <a:t> of devices and users</a:t>
            </a:r>
          </a:p>
          <a:p>
            <a:pPr lvl="1"/>
            <a:r>
              <a:rPr lang="en-US" altLang="en-US" dirty="0" smtClean="0"/>
              <a:t>Server maintains database of objects, restricts access and manages them</a:t>
            </a:r>
          </a:p>
        </p:txBody>
      </p:sp>
      <p:sp>
        <p:nvSpPr>
          <p:cNvPr id="5" name="Slide Number Placeholder 4"/>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extLst>
      <p:ext uri="{BB962C8B-B14F-4D97-AF65-F5344CB8AC3E}">
        <p14:creationId xmlns:p14="http://schemas.microsoft.com/office/powerpoint/2010/main" val="34878781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Learning Objectives - 1</a:t>
            </a:r>
          </a:p>
        </p:txBody>
      </p:sp>
      <p:sp>
        <p:nvSpPr>
          <p:cNvPr id="17411" name="Text Placeholder 3"/>
          <p:cNvSpPr>
            <a:spLocks noGrp="1"/>
          </p:cNvSpPr>
          <p:nvPr>
            <p:ph sz="quarter" idx="14"/>
          </p:nvPr>
        </p:nvSpPr>
        <p:spPr/>
        <p:txBody>
          <a:bodyPr/>
          <a:lstStyle/>
          <a:p>
            <a:pPr lvl="0"/>
            <a:r>
              <a:rPr lang="en-US" dirty="0"/>
              <a:t>Define what a communication network is (Lecture a)</a:t>
            </a:r>
          </a:p>
          <a:p>
            <a:pPr lvl="0"/>
            <a:r>
              <a:rPr lang="en-US" dirty="0"/>
              <a:t>Explain the purposes and benefits of a communication network. (Lecture a)</a:t>
            </a:r>
          </a:p>
          <a:p>
            <a:pPr lvl="0"/>
            <a:r>
              <a:rPr lang="en-US" dirty="0"/>
              <a:t>Explain the Internet and World Wide Web, their histories, and their structures. (Lecture a)</a:t>
            </a:r>
          </a:p>
          <a:p>
            <a:pPr lvl="0"/>
            <a:r>
              <a:rPr lang="en-US" dirty="0"/>
              <a:t>Describe different ways of connecting to the Internet. (Lecture a) </a:t>
            </a:r>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extLst>
      <p:ext uri="{BB962C8B-B14F-4D97-AF65-F5344CB8AC3E}">
        <p14:creationId xmlns:p14="http://schemas.microsoft.com/office/powerpoint/2010/main" val="41156968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n-US" altLang="en-US" dirty="0" smtClean="0"/>
              <a:t>Network Hardware – Server – 2</a:t>
            </a:r>
          </a:p>
        </p:txBody>
      </p:sp>
      <p:sp>
        <p:nvSpPr>
          <p:cNvPr id="6" name="Content Placeholder 5"/>
          <p:cNvSpPr>
            <a:spLocks noGrp="1"/>
          </p:cNvSpPr>
          <p:nvPr>
            <p:ph sz="quarter" idx="14"/>
          </p:nvPr>
        </p:nvSpPr>
        <p:spPr/>
        <p:txBody>
          <a:bodyPr/>
          <a:lstStyle/>
          <a:p>
            <a:r>
              <a:rPr lang="en-US" altLang="en-US" dirty="0" smtClean="0"/>
              <a:t>Can provide various functions</a:t>
            </a:r>
          </a:p>
          <a:p>
            <a:pPr lvl="1"/>
            <a:r>
              <a:rPr lang="en-US" altLang="en-US" dirty="0" smtClean="0"/>
              <a:t>Domain controller</a:t>
            </a:r>
          </a:p>
          <a:p>
            <a:pPr lvl="2"/>
            <a:r>
              <a:rPr lang="en-US" altLang="en-US" dirty="0" smtClean="0"/>
              <a:t>Print server</a:t>
            </a:r>
          </a:p>
          <a:p>
            <a:pPr lvl="1"/>
            <a:r>
              <a:rPr lang="en-US" altLang="en-US" dirty="0" smtClean="0"/>
              <a:t>Domain Host Configuration Protocol (DHCP)</a:t>
            </a:r>
          </a:p>
          <a:p>
            <a:pPr lvl="1"/>
            <a:r>
              <a:rPr lang="en-US" altLang="en-US" dirty="0" smtClean="0"/>
              <a:t>Domain Naming System (DNS)</a:t>
            </a:r>
          </a:p>
          <a:p>
            <a:pPr lvl="2"/>
            <a:r>
              <a:rPr lang="en-US" altLang="en-US" dirty="0" smtClean="0"/>
              <a:t>File Server</a:t>
            </a:r>
          </a:p>
          <a:p>
            <a:pPr lvl="2"/>
            <a:r>
              <a:rPr lang="en-US" altLang="en-US" dirty="0" smtClean="0"/>
              <a:t>Certificate server</a:t>
            </a:r>
          </a:p>
          <a:p>
            <a:pPr lvl="1"/>
            <a:r>
              <a:rPr lang="en-US" altLang="en-US" dirty="0" smtClean="0"/>
              <a:t>Network Access Protection (NAP)</a:t>
            </a:r>
          </a:p>
        </p:txBody>
      </p:sp>
      <p:sp>
        <p:nvSpPr>
          <p:cNvPr id="5" name="Slide Number Placeholder 4"/>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extLst>
      <p:ext uri="{BB962C8B-B14F-4D97-AF65-F5344CB8AC3E}">
        <p14:creationId xmlns:p14="http://schemas.microsoft.com/office/powerpoint/2010/main" val="10893303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altLang="en-US" dirty="0" smtClean="0"/>
              <a:t>Network Hardware – </a:t>
            </a:r>
            <a:br>
              <a:rPr lang="en-US" altLang="en-US" dirty="0" smtClean="0"/>
            </a:br>
            <a:r>
              <a:rPr lang="en-US" altLang="en-US" dirty="0" smtClean="0"/>
              <a:t>Surge Protector</a:t>
            </a:r>
          </a:p>
        </p:txBody>
      </p:sp>
      <p:sp>
        <p:nvSpPr>
          <p:cNvPr id="57346" name="Content Placeholder 5"/>
          <p:cNvSpPr>
            <a:spLocks noGrp="1"/>
          </p:cNvSpPr>
          <p:nvPr>
            <p:ph sz="quarter" idx="14"/>
          </p:nvPr>
        </p:nvSpPr>
        <p:spPr>
          <a:xfrm>
            <a:off x="457200" y="1600199"/>
            <a:ext cx="8371490" cy="4690241"/>
          </a:xfrm>
        </p:spPr>
        <p:txBody>
          <a:bodyPr/>
          <a:lstStyle/>
          <a:p>
            <a:r>
              <a:rPr lang="en-US" altLang="en-US" dirty="0" smtClean="0"/>
              <a:t>Protects devices from spikes in power</a:t>
            </a:r>
          </a:p>
          <a:p>
            <a:pPr lvl="1"/>
            <a:r>
              <a:rPr lang="en-US" altLang="en-US" dirty="0" smtClean="0"/>
              <a:t>Some power strips are also surge protectors</a:t>
            </a:r>
          </a:p>
          <a:p>
            <a:r>
              <a:rPr lang="en-US" altLang="en-US" dirty="0" smtClean="0"/>
              <a:t>Devices need to be plugged in to gain protection</a:t>
            </a:r>
          </a:p>
          <a:p>
            <a:r>
              <a:rPr lang="en-US" altLang="en-US" dirty="0" smtClean="0"/>
              <a:t>Power surge can destroy a devices circuitry</a:t>
            </a:r>
          </a:p>
          <a:p>
            <a:r>
              <a:rPr lang="en-US" altLang="en-US" dirty="0" smtClean="0"/>
              <a:t>Protection rating </a:t>
            </a:r>
          </a:p>
          <a:p>
            <a:pPr lvl="1"/>
            <a:r>
              <a:rPr lang="en-US" altLang="en-US" dirty="0" smtClean="0"/>
              <a:t>Measured in Joules</a:t>
            </a:r>
          </a:p>
          <a:p>
            <a:pPr lvl="1"/>
            <a:r>
              <a:rPr lang="en-US" altLang="en-US" dirty="0" smtClean="0"/>
              <a:t>Amount of energy the protector can absorb without failure</a:t>
            </a:r>
          </a:p>
        </p:txBody>
      </p:sp>
      <p:sp>
        <p:nvSpPr>
          <p:cNvPr id="4" name="Slide Number Placeholder 3"/>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altLang="en-US" dirty="0" smtClean="0"/>
              <a:t>Network Hardware – UPS</a:t>
            </a:r>
          </a:p>
        </p:txBody>
      </p:sp>
      <p:sp>
        <p:nvSpPr>
          <p:cNvPr id="59394" name="Content Placeholder 5"/>
          <p:cNvSpPr>
            <a:spLocks noGrp="1"/>
          </p:cNvSpPr>
          <p:nvPr>
            <p:ph sz="quarter" idx="14"/>
          </p:nvPr>
        </p:nvSpPr>
        <p:spPr/>
        <p:txBody>
          <a:bodyPr/>
          <a:lstStyle/>
          <a:p>
            <a:r>
              <a:rPr lang="en-US" altLang="en-US" dirty="0" smtClean="0"/>
              <a:t>Uninterruptible power supply (UPS) provides emergency power to attached devices when power fails</a:t>
            </a:r>
          </a:p>
          <a:p>
            <a:r>
              <a:rPr lang="en-US" altLang="en-US" dirty="0" smtClean="0"/>
              <a:t>Short battery power time (5-30 min)</a:t>
            </a:r>
          </a:p>
          <a:p>
            <a:pPr lvl="1"/>
            <a:r>
              <a:rPr lang="en-US" altLang="en-US" dirty="0" smtClean="0"/>
              <a:t>Computer and monitor – portable unit okay</a:t>
            </a:r>
          </a:p>
          <a:p>
            <a:pPr lvl="1"/>
            <a:r>
              <a:rPr lang="en-US" altLang="en-US" dirty="0" smtClean="0"/>
              <a:t>Whole building – need large (site) solution</a:t>
            </a:r>
          </a:p>
          <a:p>
            <a:r>
              <a:rPr lang="en-US" altLang="en-US" dirty="0" smtClean="0"/>
              <a:t>Never plug laser printer into UPS</a:t>
            </a:r>
          </a:p>
          <a:p>
            <a:r>
              <a:rPr lang="en-US" altLang="en-US" dirty="0" smtClean="0"/>
              <a:t>Important to read documentation</a:t>
            </a:r>
          </a:p>
        </p:txBody>
      </p:sp>
      <p:sp>
        <p:nvSpPr>
          <p:cNvPr id="4" name="Slide Number Placeholder 3"/>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US" altLang="en-US" dirty="0" smtClean="0"/>
              <a:t>Surge Protector and </a:t>
            </a:r>
            <a:br>
              <a:rPr lang="en-US" altLang="en-US" dirty="0" smtClean="0"/>
            </a:br>
            <a:r>
              <a:rPr lang="en-US" altLang="en-US" dirty="0" smtClean="0"/>
              <a:t>UPS Examples</a:t>
            </a:r>
          </a:p>
        </p:txBody>
      </p:sp>
      <p:pic>
        <p:nvPicPr>
          <p:cNvPr id="21" name="Content Placeholder 20" descr="A large datacenter-scale UPS being installed by electricians. The size of this UPS device indicates that all devices within the building will retain power in the event of a power loss. " title="Large UPS Device "/>
          <p:cNvPicPr>
            <a:picLocks noGrp="1" noChangeAspect="1"/>
          </p:cNvPicPr>
          <p:nvPr>
            <p:ph sz="quarter" idx="14"/>
          </p:nvPr>
        </p:nvPicPr>
        <p:blipFill>
          <a:blip r:embed="rId4">
            <a:extLst>
              <a:ext uri="{28A0092B-C50C-407E-A947-70E740481C1C}">
                <a14:useLocalDpi xmlns:a14="http://schemas.microsoft.com/office/drawing/2010/main" val="0"/>
              </a:ext>
            </a:extLst>
          </a:blip>
          <a:stretch>
            <a:fillRect/>
          </a:stretch>
        </p:blipFill>
        <p:spPr>
          <a:xfrm>
            <a:off x="563673" y="1364913"/>
            <a:ext cx="3819948" cy="2856358"/>
          </a:xfrm>
        </p:spPr>
      </p:pic>
      <p:sp>
        <p:nvSpPr>
          <p:cNvPr id="18" name="Text Placeholder 17"/>
          <p:cNvSpPr>
            <a:spLocks noGrp="1"/>
          </p:cNvSpPr>
          <p:nvPr>
            <p:ph type="body" sz="quarter" idx="42"/>
          </p:nvPr>
        </p:nvSpPr>
        <p:spPr>
          <a:xfrm>
            <a:off x="457200" y="4282438"/>
            <a:ext cx="4053840" cy="421640"/>
          </a:xfrm>
        </p:spPr>
        <p:txBody>
          <a:bodyPr/>
          <a:lstStyle/>
          <a:p>
            <a:r>
              <a:rPr lang="en-US" altLang="en-US" dirty="0"/>
              <a:t>(</a:t>
            </a:r>
            <a:r>
              <a:rPr lang="en-US" altLang="en-US" dirty="0" err="1"/>
              <a:t>Cgxke</a:t>
            </a:r>
            <a:r>
              <a:rPr lang="en-US" altLang="en-US" dirty="0"/>
              <a:t>, 2008, </a:t>
            </a:r>
            <a:r>
              <a:rPr lang="en-US" altLang="en-US" dirty="0" smtClean="0"/>
              <a:t>PD-US)</a:t>
            </a:r>
            <a:endParaRPr lang="en-US" dirty="0"/>
          </a:p>
        </p:txBody>
      </p:sp>
      <p:pic>
        <p:nvPicPr>
          <p:cNvPr id="23" name="Content Placeholder 22" descr="A multi-outlet surge protector available for purchase from any hardware store. In this case, all of the devices plug into the surge protector, and then the surge protector plugs into the wall" title="Multi-outlet Surge Protector"/>
          <p:cNvPicPr>
            <a:picLocks noGrp="1" noChangeAspect="1"/>
          </p:cNvPicPr>
          <p:nvPr>
            <p:ph sz="quarter" idx="37"/>
          </p:nvPr>
        </p:nvPicPr>
        <p:blipFill>
          <a:blip r:embed="rId5">
            <a:extLst>
              <a:ext uri="{28A0092B-C50C-407E-A947-70E740481C1C}">
                <a14:useLocalDpi xmlns:a14="http://schemas.microsoft.com/office/drawing/2010/main" val="0"/>
              </a:ext>
            </a:extLst>
          </a:blip>
          <a:stretch>
            <a:fillRect/>
          </a:stretch>
        </p:blipFill>
        <p:spPr>
          <a:xfrm>
            <a:off x="591962" y="4872340"/>
            <a:ext cx="4359909" cy="1453303"/>
          </a:xfrm>
        </p:spPr>
      </p:pic>
      <p:sp>
        <p:nvSpPr>
          <p:cNvPr id="15" name="Text Placeholder 14"/>
          <p:cNvSpPr>
            <a:spLocks noGrp="1"/>
          </p:cNvSpPr>
          <p:nvPr>
            <p:ph type="body" sz="quarter" idx="39"/>
          </p:nvPr>
        </p:nvSpPr>
        <p:spPr>
          <a:xfrm>
            <a:off x="507304" y="6404278"/>
            <a:ext cx="4053840" cy="334723"/>
          </a:xfrm>
        </p:spPr>
        <p:txBody>
          <a:bodyPr/>
          <a:lstStyle/>
          <a:p>
            <a:r>
              <a:rPr lang="en-US" altLang="en-US" dirty="0"/>
              <a:t>(</a:t>
            </a:r>
            <a:r>
              <a:rPr lang="en-US" altLang="en-US" dirty="0" err="1"/>
              <a:t>Amakuru</a:t>
            </a:r>
            <a:r>
              <a:rPr lang="en-US" altLang="en-US" dirty="0"/>
              <a:t>, 2006, CC BY-SA 3.0)</a:t>
            </a:r>
          </a:p>
          <a:p>
            <a:endParaRPr lang="en-US" dirty="0"/>
          </a:p>
        </p:txBody>
      </p:sp>
      <p:pic>
        <p:nvPicPr>
          <p:cNvPr id="22" name="Content Placeholder 21" descr="A freestanding UPS. This unit has different types of connectors for input and output. Computers, monitors, printers, and other devices plug into the UPS, which plugs into a wall outlet.&#10;" title="Small UPS Device "/>
          <p:cNvPicPr>
            <a:picLocks noGrp="1" noChangeAspect="1"/>
          </p:cNvPicPr>
          <p:nvPr>
            <p:ph sz="quarter" idx="35"/>
          </p:nvPr>
        </p:nvPicPr>
        <p:blipFill>
          <a:blip r:embed="rId6">
            <a:extLst>
              <a:ext uri="{28A0092B-C50C-407E-A947-70E740481C1C}">
                <a14:useLocalDpi xmlns:a14="http://schemas.microsoft.com/office/drawing/2010/main" val="0"/>
              </a:ext>
            </a:extLst>
          </a:blip>
          <a:stretch>
            <a:fillRect/>
          </a:stretch>
        </p:blipFill>
        <p:spPr>
          <a:xfrm>
            <a:off x="5550450" y="1587673"/>
            <a:ext cx="2309037" cy="3410211"/>
          </a:xfrm>
        </p:spPr>
      </p:pic>
      <p:sp>
        <p:nvSpPr>
          <p:cNvPr id="17" name="Text Placeholder 16"/>
          <p:cNvSpPr>
            <a:spLocks noGrp="1"/>
          </p:cNvSpPr>
          <p:nvPr>
            <p:ph type="body" sz="quarter" idx="41"/>
          </p:nvPr>
        </p:nvSpPr>
        <p:spPr>
          <a:xfrm>
            <a:off x="5607623" y="5034002"/>
            <a:ext cx="2459137" cy="314612"/>
          </a:xfrm>
        </p:spPr>
        <p:txBody>
          <a:bodyPr/>
          <a:lstStyle/>
          <a:p>
            <a:r>
              <a:rPr lang="en-US" altLang="en-US" dirty="0"/>
              <a:t>(</a:t>
            </a:r>
            <a:r>
              <a:rPr lang="en-US" altLang="en-US" dirty="0" err="1"/>
              <a:t>Amakuru</a:t>
            </a:r>
            <a:r>
              <a:rPr lang="en-US" altLang="en-US" dirty="0"/>
              <a:t>, 2006, CC BY-SA 3.0)</a:t>
            </a:r>
          </a:p>
          <a:p>
            <a:endParaRPr lang="en-US" dirty="0"/>
          </a:p>
        </p:txBody>
      </p:sp>
      <p:sp>
        <p:nvSpPr>
          <p:cNvPr id="19" name="Slide Number Placeholder 18"/>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r>
              <a:rPr lang="en-US" altLang="en-US" smtClean="0"/>
              <a:t>Networks</a:t>
            </a:r>
            <a:br>
              <a:rPr lang="en-US" altLang="en-US" smtClean="0"/>
            </a:br>
            <a:r>
              <a:rPr lang="en-US" altLang="en-US" smtClean="0"/>
              <a:t>Summary – Lecture d</a:t>
            </a:r>
          </a:p>
        </p:txBody>
      </p:sp>
      <p:sp>
        <p:nvSpPr>
          <p:cNvPr id="63490" name="Text Placeholder 3"/>
          <p:cNvSpPr>
            <a:spLocks noGrp="1"/>
          </p:cNvSpPr>
          <p:nvPr>
            <p:ph type="body" sz="quarter" idx="11"/>
          </p:nvPr>
        </p:nvSpPr>
        <p:spPr/>
        <p:txBody>
          <a:bodyPr/>
          <a:lstStyle/>
          <a:p>
            <a:r>
              <a:rPr lang="en-US" altLang="en-US" dirty="0" smtClean="0"/>
              <a:t>Describe wireless communication</a:t>
            </a:r>
          </a:p>
          <a:p>
            <a:pPr lvl="1"/>
            <a:r>
              <a:rPr lang="en-US" altLang="en-US" dirty="0" smtClean="0"/>
              <a:t> advantages and disadvantages</a:t>
            </a:r>
          </a:p>
          <a:p>
            <a:pPr lvl="1"/>
            <a:r>
              <a:rPr lang="en-US" altLang="en-US" dirty="0" smtClean="0"/>
              <a:t> standards and modes of operation</a:t>
            </a:r>
          </a:p>
          <a:p>
            <a:pPr lvl="1"/>
            <a:r>
              <a:rPr lang="en-US" altLang="en-US" dirty="0" smtClean="0"/>
              <a:t> wireless network setup</a:t>
            </a:r>
          </a:p>
          <a:p>
            <a:r>
              <a:rPr lang="en-US" altLang="en-US" dirty="0" smtClean="0"/>
              <a:t>Describe major network hardware  components</a:t>
            </a:r>
          </a:p>
          <a:p>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US" altLang="en-US" dirty="0" smtClean="0"/>
              <a:t>Networks</a:t>
            </a:r>
            <a:br>
              <a:rPr lang="en-US" altLang="en-US" dirty="0" smtClean="0"/>
            </a:br>
            <a:r>
              <a:rPr lang="en-US" altLang="en-US" dirty="0"/>
              <a:t>References – 1 </a:t>
            </a:r>
            <a:r>
              <a:rPr lang="en-US" altLang="en-US" dirty="0" smtClean="0"/>
              <a:t>– Lecture d</a:t>
            </a:r>
          </a:p>
        </p:txBody>
      </p:sp>
      <p:sp>
        <p:nvSpPr>
          <p:cNvPr id="65538" name="Text Placeholder 2"/>
          <p:cNvSpPr>
            <a:spLocks noGrp="1"/>
          </p:cNvSpPr>
          <p:nvPr>
            <p:ph type="body" sz="quarter" idx="16"/>
          </p:nvPr>
        </p:nvSpPr>
        <p:spPr>
          <a:xfrm>
            <a:off x="457200" y="1600200"/>
            <a:ext cx="8229600" cy="3633952"/>
          </a:xfrm>
        </p:spPr>
        <p:txBody>
          <a:bodyPr/>
          <a:lstStyle/>
          <a:p>
            <a:r>
              <a:rPr lang="en-US" altLang="en-US" dirty="0" smtClean="0"/>
              <a:t>References </a:t>
            </a:r>
            <a:endParaRPr lang="en-US" altLang="en-US" b="0" dirty="0" smtClean="0"/>
          </a:p>
          <a:p>
            <a:r>
              <a:rPr lang="en-US" altLang="en-US" b="0" dirty="0" smtClean="0"/>
              <a:t>Wikipedia. Medical Implant Communication Service. [Internet]. 2011 Jun [cited 2011 Nov 07]. Available from: </a:t>
            </a:r>
            <a:r>
              <a:rPr lang="en-US" altLang="en-US" b="0" dirty="0" smtClean="0">
                <a:hlinkClick r:id="rId4" tooltip="URL for referenced source"/>
              </a:rPr>
              <a:t>http://en.wikipedia.org/wiki/Medical_Implant_Communication_Service</a:t>
            </a:r>
            <a:r>
              <a:rPr lang="en-US" altLang="en-US" b="0" dirty="0" smtClean="0"/>
              <a:t>. </a:t>
            </a:r>
          </a:p>
          <a:p>
            <a:r>
              <a:rPr lang="en-US" altLang="en-US" b="0" dirty="0" smtClean="0"/>
              <a:t>Wikipedia. Wireless LAN. [Internet]. 2011 Jun [cited 2011 Nov 07]. Available from: </a:t>
            </a:r>
            <a:r>
              <a:rPr lang="en-US" altLang="en-US" b="0" dirty="0" smtClean="0">
                <a:hlinkClick r:id="rId5" tooltip="URL for referenced source"/>
              </a:rPr>
              <a:t>http://en.wikipedia.org/wiki/Wireless_LAN</a:t>
            </a:r>
            <a:r>
              <a:rPr lang="en-US" altLang="en-US" b="0" dirty="0" smtClean="0"/>
              <a:t>. </a:t>
            </a:r>
          </a:p>
          <a:p>
            <a:r>
              <a:rPr lang="en-US" altLang="en-US" b="0" dirty="0" smtClean="0"/>
              <a:t>Wikipedia. Network switch. [Internet]. 2011 Jun [cited 2011 Nov 07]. Available from: </a:t>
            </a:r>
            <a:r>
              <a:rPr lang="en-US" altLang="en-US" b="0" dirty="0" smtClean="0">
                <a:hlinkClick r:id="rId6" tooltip="URL for referenced source"/>
              </a:rPr>
              <a:t>http://en.wikipedia.org/wiki/Network_switch</a:t>
            </a:r>
            <a:r>
              <a:rPr lang="en-US" altLang="en-US" b="0" dirty="0" smtClean="0"/>
              <a:t>. </a:t>
            </a:r>
          </a:p>
          <a:p>
            <a:r>
              <a:rPr lang="en-US" altLang="en-US" b="0" dirty="0" smtClean="0"/>
              <a:t>Wikipedia. Surge protector. [Internet]. 2011 Jun [cited 2011 Nov 07]. Available from: </a:t>
            </a:r>
            <a:r>
              <a:rPr lang="en-US" altLang="en-US" b="0" dirty="0" smtClean="0">
                <a:hlinkClick r:id="rId7" tooltip="URL for referenced source"/>
              </a:rPr>
              <a:t>http://en.wikipedia.org/wiki/Surge_protector</a:t>
            </a:r>
            <a:r>
              <a:rPr lang="en-US" altLang="en-US" b="0" dirty="0" smtClean="0"/>
              <a:t>. </a:t>
            </a:r>
          </a:p>
          <a:p>
            <a:r>
              <a:rPr lang="en-US" altLang="en-US" b="0" dirty="0" smtClean="0"/>
              <a:t>Wikipedia. Uninterruptible power supply. [Internet]. 2011 Jun [cited 2011 Nov 07]. Available from: </a:t>
            </a:r>
            <a:r>
              <a:rPr lang="en-US" altLang="en-US" b="0" dirty="0" smtClean="0">
                <a:hlinkClick r:id="rId8" tooltip="URL for referenced source"/>
              </a:rPr>
              <a:t>http://en.wikipedia.org/wiki/Uninterruptible_power_supply</a:t>
            </a:r>
            <a:r>
              <a:rPr lang="en-US" altLang="en-US" b="0" dirty="0" smtClean="0"/>
              <a:t>. </a:t>
            </a:r>
          </a:p>
        </p:txBody>
      </p:sp>
      <p:sp>
        <p:nvSpPr>
          <p:cNvPr id="8" name="Slide Number Placeholder 7"/>
          <p:cNvSpPr>
            <a:spLocks noGrp="1"/>
          </p:cNvSpPr>
          <p:nvPr>
            <p:ph type="sldNum" sz="quarter" idx="4"/>
          </p:nvPr>
        </p:nvSpPr>
        <p:spPr/>
        <p:txBody>
          <a:bodyPr/>
          <a:lstStyle/>
          <a:p>
            <a:fld id="{F3BF8891-5E06-46C2-89A4-6DB85D39BA35}" type="slidenum">
              <a:rPr lang="en-US" smtClean="0"/>
              <a:pPr/>
              <a:t>25</a:t>
            </a:fld>
            <a:endParaRPr lang="en-US" dirty="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en-US" altLang="en-US" dirty="0" smtClean="0"/>
              <a:t>Networks</a:t>
            </a:r>
            <a:br>
              <a:rPr lang="en-US" altLang="en-US" dirty="0" smtClean="0"/>
            </a:br>
            <a:r>
              <a:rPr lang="en-US" altLang="en-US" dirty="0"/>
              <a:t>References – 2 </a:t>
            </a:r>
            <a:r>
              <a:rPr lang="en-US" altLang="en-US" dirty="0" smtClean="0"/>
              <a:t>– Lecture d</a:t>
            </a:r>
          </a:p>
        </p:txBody>
      </p:sp>
      <p:sp>
        <p:nvSpPr>
          <p:cNvPr id="67586" name="Text Placeholder 4"/>
          <p:cNvSpPr>
            <a:spLocks noGrp="1"/>
          </p:cNvSpPr>
          <p:nvPr>
            <p:ph type="body" sz="quarter" idx="16"/>
          </p:nvPr>
        </p:nvSpPr>
        <p:spPr>
          <a:xfrm>
            <a:off x="457200" y="1600199"/>
            <a:ext cx="8229600" cy="3712779"/>
          </a:xfrm>
        </p:spPr>
        <p:txBody>
          <a:bodyPr/>
          <a:lstStyle/>
          <a:p>
            <a:r>
              <a:rPr lang="en-US" altLang="en-US" dirty="0" smtClean="0"/>
              <a:t>Images</a:t>
            </a:r>
            <a:r>
              <a:rPr lang="en-US" altLang="en-US" b="0" dirty="0" smtClean="0"/>
              <a:t> </a:t>
            </a:r>
          </a:p>
          <a:p>
            <a:r>
              <a:rPr lang="en-US" altLang="en-US" b="0" dirty="0" smtClean="0"/>
              <a:t>Slide 13: Network Card[image on the Internet]. (Helix84, 2005, CC BY-SA 3.0) [cited 2011 Nov 07]. Retrieved Jan 2012 from: </a:t>
            </a:r>
            <a:r>
              <a:rPr lang="en-US" altLang="en-US" b="0" dirty="0" smtClean="0">
                <a:hlinkClick r:id="rId4" tooltip="URL for referenced image"/>
              </a:rPr>
              <a:t>http://en.wikipedia.org/wiki/Network_interface_card</a:t>
            </a:r>
            <a:r>
              <a:rPr lang="en-US" altLang="en-US" b="0" dirty="0"/>
              <a:t>. </a:t>
            </a:r>
            <a:r>
              <a:rPr lang="en-US" altLang="en-US" b="0" dirty="0">
                <a:hlinkClick r:id="rId5" tooltip="URL for Creative Commons Attribution-ShareAlike 3.0 Unported License"/>
              </a:rPr>
              <a:t>Licensed through Creative Commons Attribution-</a:t>
            </a:r>
            <a:r>
              <a:rPr lang="en-US" altLang="en-US" b="0" dirty="0" err="1">
                <a:hlinkClick r:id="rId5" tooltip="URL for Creative Commons Attribution-ShareAlike 3.0 Unported License"/>
              </a:rPr>
              <a:t>ShareAlike</a:t>
            </a:r>
            <a:r>
              <a:rPr lang="en-US" altLang="en-US" b="0" dirty="0">
                <a:hlinkClick r:id="rId5" tooltip="URL for Creative Commons Attribution-ShareAlike 3.0 Unported License"/>
              </a:rPr>
              <a:t> 3.0 </a:t>
            </a:r>
            <a:r>
              <a:rPr lang="en-US" altLang="en-US" b="0" dirty="0" err="1">
                <a:hlinkClick r:id="rId5" tooltip="URL for Creative Commons Attribution-ShareAlike 3.0 Unported License"/>
              </a:rPr>
              <a:t>Unported</a:t>
            </a:r>
            <a:r>
              <a:rPr lang="en-US" altLang="en-US" b="0" dirty="0">
                <a:hlinkClick r:id="rId5" tooltip="URL for Creative Commons Attribution-ShareAlike 3.0 Unported License"/>
              </a:rPr>
              <a:t> License </a:t>
            </a:r>
            <a:endParaRPr lang="en-US" altLang="en-US" b="0" dirty="0" smtClean="0"/>
          </a:p>
          <a:p>
            <a:r>
              <a:rPr lang="en-US" altLang="en-US" b="0" dirty="0" smtClean="0"/>
              <a:t>Slide 13: </a:t>
            </a:r>
            <a:r>
              <a:rPr lang="en-US" b="0" dirty="0"/>
              <a:t>WLAN PCI </a:t>
            </a:r>
            <a:r>
              <a:rPr lang="en-US" b="0" dirty="0" smtClean="0"/>
              <a:t>Card </a:t>
            </a:r>
            <a:r>
              <a:rPr lang="en-US" altLang="en-US" b="0" dirty="0" smtClean="0"/>
              <a:t>[image on the Internet]. (Wheeler, 2007, CC BY-SA 3.0)  [cited 2011 Nov 07]. Retrieved Jan 2012 from: </a:t>
            </a:r>
            <a:r>
              <a:rPr lang="en-US" altLang="en-US" b="0" dirty="0" smtClean="0">
                <a:hlinkClick r:id="rId6" tooltip="URL for referenced image"/>
              </a:rPr>
              <a:t>http://en.wikipedia.org/wiki/File:WLAN_PCI_Card_cleaned.png</a:t>
            </a:r>
            <a:r>
              <a:rPr lang="en-US" altLang="en-US" b="0" dirty="0" smtClean="0"/>
              <a:t>. </a:t>
            </a:r>
            <a:r>
              <a:rPr lang="en-US" altLang="en-US" b="0" dirty="0">
                <a:hlinkClick r:id="rId5" tooltip="URL for Creative Commons Attribution-ShareAlike 3.0 Unported License"/>
              </a:rPr>
              <a:t>Licensed through Creative Commons Attribution-</a:t>
            </a:r>
            <a:r>
              <a:rPr lang="en-US" altLang="en-US" b="0" dirty="0" err="1">
                <a:hlinkClick r:id="rId5" tooltip="URL for Creative Commons Attribution-ShareAlike 3.0 Unported License"/>
              </a:rPr>
              <a:t>ShareAlike</a:t>
            </a:r>
            <a:r>
              <a:rPr lang="en-US" altLang="en-US" b="0" dirty="0">
                <a:hlinkClick r:id="rId5" tooltip="URL for Creative Commons Attribution-ShareAlike 3.0 Unported License"/>
              </a:rPr>
              <a:t> 3.0 </a:t>
            </a:r>
            <a:r>
              <a:rPr lang="en-US" altLang="en-US" b="0" dirty="0" err="1">
                <a:hlinkClick r:id="rId5" tooltip="URL for Creative Commons Attribution-ShareAlike 3.0 Unported License"/>
              </a:rPr>
              <a:t>Unported</a:t>
            </a:r>
            <a:r>
              <a:rPr lang="en-US" altLang="en-US" b="0" dirty="0">
                <a:hlinkClick r:id="rId5" tooltip="URL for Creative Commons Attribution-ShareAlike 3.0 Unported License"/>
              </a:rPr>
              <a:t> License </a:t>
            </a:r>
            <a:endParaRPr lang="en-US" altLang="en-US" b="0" dirty="0" smtClean="0"/>
          </a:p>
          <a:p>
            <a:r>
              <a:rPr lang="en-US" altLang="en-US" b="0" dirty="0" smtClean="0"/>
              <a:t>Slide 14: Network Switch [image on the Internet]. (Sub, 2007, PD-US)  [cited 2011 Nov 07]. Retrieved Jan 2012 from: </a:t>
            </a:r>
            <a:r>
              <a:rPr lang="en-US" altLang="en-US" b="0" dirty="0" smtClean="0">
                <a:hlinkClick r:id="rId7" tooltip="URL for referenced image"/>
              </a:rPr>
              <a:t>http://en.wikipedia.org/wiki/File:Ethernet_switch_Atlantis_A02-F5P_5_ports_backend.jpg</a:t>
            </a:r>
            <a:r>
              <a:rPr lang="en-US" altLang="en-US" b="0" dirty="0" smtClean="0"/>
              <a:t>. (PD-US, 2007)</a:t>
            </a:r>
          </a:p>
          <a:p>
            <a:r>
              <a:rPr lang="en-US" altLang="en-US" b="0" dirty="0"/>
              <a:t>Slide 15: Cisco Linksys Wireless Router [image on the Internet]. c2008 [cited 2011 Nov 07]. Retrieved Jan 2012 from: </a:t>
            </a:r>
            <a:r>
              <a:rPr lang="en-US" altLang="en-US" b="0" dirty="0">
                <a:hlinkClick r:id="rId8" tooltip="URL for referenced image"/>
              </a:rPr>
              <a:t>http://en.wikipedia.org/wiki/File:Linksys_WRT54GL.jpg</a:t>
            </a:r>
            <a:r>
              <a:rPr lang="en-US" altLang="en-US" b="0" dirty="0"/>
              <a:t>. (PD-US, 2008) </a:t>
            </a:r>
          </a:p>
        </p:txBody>
      </p:sp>
      <p:sp>
        <p:nvSpPr>
          <p:cNvPr id="8" name="Slide Number Placeholder 7"/>
          <p:cNvSpPr>
            <a:spLocks noGrp="1"/>
          </p:cNvSpPr>
          <p:nvPr>
            <p:ph type="sldNum" sz="quarter" idx="4"/>
          </p:nvPr>
        </p:nvSpPr>
        <p:spPr/>
        <p:txBody>
          <a:bodyPr/>
          <a:lstStyle/>
          <a:p>
            <a:fld id="{F3BF8891-5E06-46C2-89A4-6DB85D39BA35}" type="slidenum">
              <a:rPr lang="en-US" smtClean="0"/>
              <a:pPr/>
              <a:t>26</a:t>
            </a:fld>
            <a:endParaRPr lang="en-US"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en-US" altLang="en-US" dirty="0" smtClean="0"/>
              <a:t>Networks</a:t>
            </a:r>
            <a:br>
              <a:rPr lang="en-US" altLang="en-US" dirty="0" smtClean="0"/>
            </a:br>
            <a:r>
              <a:rPr lang="en-US" altLang="en-US" dirty="0"/>
              <a:t>References – 3 </a:t>
            </a:r>
            <a:r>
              <a:rPr lang="en-US" altLang="en-US" dirty="0" smtClean="0"/>
              <a:t>– Lecture d</a:t>
            </a:r>
          </a:p>
        </p:txBody>
      </p:sp>
      <p:sp>
        <p:nvSpPr>
          <p:cNvPr id="67586" name="Text Placeholder 4"/>
          <p:cNvSpPr>
            <a:spLocks noGrp="1"/>
          </p:cNvSpPr>
          <p:nvPr>
            <p:ph type="body" sz="quarter" idx="16"/>
          </p:nvPr>
        </p:nvSpPr>
        <p:spPr>
          <a:xfrm>
            <a:off x="457200" y="1600200"/>
            <a:ext cx="8229600" cy="4548352"/>
          </a:xfrm>
        </p:spPr>
        <p:txBody>
          <a:bodyPr/>
          <a:lstStyle/>
          <a:p>
            <a:r>
              <a:rPr lang="en-US" altLang="en-US" dirty="0" smtClean="0"/>
              <a:t>Images </a:t>
            </a:r>
            <a:endParaRPr lang="en-US" altLang="en-US" b="0" dirty="0" smtClean="0"/>
          </a:p>
          <a:p>
            <a:r>
              <a:rPr lang="en-US" altLang="en-US" b="0" dirty="0" smtClean="0"/>
              <a:t>Slide 16: </a:t>
            </a:r>
            <a:r>
              <a:rPr lang="en-US" altLang="en-US" b="0" dirty="0"/>
              <a:t>SOHO Wireless Network [image on the Internet]. (</a:t>
            </a:r>
            <a:r>
              <a:rPr lang="en-US" altLang="en-US" b="0" dirty="0" err="1"/>
              <a:t>Feval</a:t>
            </a:r>
            <a:r>
              <a:rPr lang="en-US" altLang="en-US" b="0" dirty="0"/>
              <a:t>, 2006, CC BY-SA 3.0) [cited 2011 Nov 07]. Retrieved Jan 2012 from: </a:t>
            </a:r>
            <a:r>
              <a:rPr lang="en-US" altLang="en-US" b="0" dirty="0">
                <a:hlinkClick r:id="rId4" tooltip="URL for referenced image"/>
              </a:rPr>
              <a:t>http://en.wikipedia.org/wiki/File:SPOF.png</a:t>
            </a:r>
            <a:r>
              <a:rPr lang="en-US" altLang="en-US" b="0" dirty="0"/>
              <a:t>. </a:t>
            </a:r>
            <a:r>
              <a:rPr lang="en-US" altLang="en-US" b="0" dirty="0" smtClean="0"/>
              <a:t>(PD-US, 2006)</a:t>
            </a:r>
            <a:endParaRPr lang="en-US" altLang="en-US" b="0" dirty="0"/>
          </a:p>
          <a:p>
            <a:r>
              <a:rPr lang="en-US" altLang="en-US" b="0" dirty="0" smtClean="0"/>
              <a:t>Slide 18: Motorola Cable Modem Router [image on the Internet]. (</a:t>
            </a:r>
            <a:r>
              <a:rPr lang="en-US" altLang="en-US" b="0" dirty="0" err="1" smtClean="0"/>
              <a:t>Larocomp</a:t>
            </a:r>
            <a:r>
              <a:rPr lang="en-US" altLang="en-US" b="0" dirty="0" smtClean="0"/>
              <a:t>, 2010, PD-US)  [cited 2011 Nov 07]. Retrieved Jan 2012 from: </a:t>
            </a:r>
            <a:r>
              <a:rPr lang="en-US" altLang="en-US" b="0" dirty="0">
                <a:hlinkClick r:id="rId5" tooltip="URL for referenced image"/>
              </a:rPr>
              <a:t>https://</a:t>
            </a:r>
            <a:r>
              <a:rPr lang="en-US" altLang="en-US" b="0" dirty="0" smtClean="0">
                <a:hlinkClick r:id="rId5" tooltip="URL for referenced image"/>
              </a:rPr>
              <a:t>commons.wikimedia.org/wiki/File:SBV6120E.jpg</a:t>
            </a:r>
            <a:r>
              <a:rPr lang="en-US" altLang="en-US" b="0" dirty="0" smtClean="0"/>
              <a:t>. (PD-US, 2010)</a:t>
            </a:r>
          </a:p>
          <a:p>
            <a:r>
              <a:rPr lang="en-US" altLang="en-US" b="0" dirty="0"/>
              <a:t>Slide 18: Router </a:t>
            </a:r>
            <a:r>
              <a:rPr lang="en-US" altLang="en-US" b="0" dirty="0" err="1" smtClean="0"/>
              <a:t>Dlink</a:t>
            </a:r>
            <a:r>
              <a:rPr lang="en-US" altLang="en-US" b="0" dirty="0" smtClean="0"/>
              <a:t> [</a:t>
            </a:r>
            <a:r>
              <a:rPr lang="en-US" altLang="en-US" b="0" dirty="0"/>
              <a:t>image on the Internet]. </a:t>
            </a:r>
            <a:r>
              <a:rPr lang="en-US" altLang="en-US" b="0" dirty="0" smtClean="0"/>
              <a:t>(Macic7, 2007)  </a:t>
            </a:r>
            <a:r>
              <a:rPr lang="en-US" altLang="en-US" b="0" dirty="0"/>
              <a:t>[cited 2011 Nov 07]. Retrieved Jan 2012 from: </a:t>
            </a:r>
            <a:r>
              <a:rPr lang="en-US" altLang="en-US" b="0" dirty="0">
                <a:hlinkClick r:id="rId5" tooltip="URL for referenced image"/>
              </a:rPr>
              <a:t>https://commons.wikimedia.org/wiki/File:SBV6120E.jpg</a:t>
            </a:r>
            <a:r>
              <a:rPr lang="en-US" altLang="en-US" b="0" dirty="0"/>
              <a:t>. </a:t>
            </a:r>
            <a:r>
              <a:rPr lang="en-US" altLang="en-US" b="0" dirty="0" smtClean="0"/>
              <a:t>(GNU)</a:t>
            </a:r>
          </a:p>
          <a:p>
            <a:r>
              <a:rPr lang="en-US" altLang="en-US" b="0" dirty="0" smtClean="0"/>
              <a:t>Slide 23: Large UPS Device [image on the Internet]. (</a:t>
            </a:r>
            <a:r>
              <a:rPr lang="en-US" altLang="en-US" b="0" dirty="0" err="1" smtClean="0"/>
              <a:t>Cgxke</a:t>
            </a:r>
            <a:r>
              <a:rPr lang="en-US" altLang="en-US" b="0" dirty="0" smtClean="0"/>
              <a:t>, 20087, PD-US) [cited 2011 Nov 07]. Retrieved Jan 2012 from: </a:t>
            </a:r>
            <a:r>
              <a:rPr lang="en-US" altLang="en-US" b="0" dirty="0" smtClean="0">
                <a:hlinkClick r:id="rId6" tooltip="URL for referenced image"/>
              </a:rPr>
              <a:t>http://en.wikipedia.org/wiki/File:500kVA-UPS.jpg</a:t>
            </a:r>
            <a:r>
              <a:rPr lang="en-US" altLang="en-US" b="0" dirty="0" smtClean="0"/>
              <a:t>. (PD-US, 2009) </a:t>
            </a:r>
          </a:p>
          <a:p>
            <a:r>
              <a:rPr lang="en-US" altLang="en-US" b="0" dirty="0" smtClean="0"/>
              <a:t>Slide 23: Small UPS Device [image on the Internet]. (</a:t>
            </a:r>
            <a:r>
              <a:rPr lang="en-US" altLang="en-US" b="0" dirty="0" err="1" smtClean="0"/>
              <a:t>Amakuru</a:t>
            </a:r>
            <a:r>
              <a:rPr lang="en-US" altLang="en-US" b="0" dirty="0" smtClean="0"/>
              <a:t>, 2006, GNU) [cited 2011 Nov 07]. Retrieved Jan 2012 from: </a:t>
            </a:r>
            <a:r>
              <a:rPr lang="en-US" altLang="en-US" b="0" dirty="0" smtClean="0">
                <a:hlinkClick r:id="rId7" tooltip="URL for referenced image"/>
              </a:rPr>
              <a:t>http://en.wikipedia.org/wiki/File:UPSRearView.jpg</a:t>
            </a:r>
            <a:r>
              <a:rPr lang="en-US" altLang="en-US" b="0" dirty="0" smtClean="0"/>
              <a:t>. (GNU)</a:t>
            </a:r>
          </a:p>
          <a:p>
            <a:r>
              <a:rPr lang="en-US" altLang="en-US" b="0" dirty="0" smtClean="0"/>
              <a:t>Slide 23: Multi-outlet Surge Protector [image on the Internet]. (</a:t>
            </a:r>
            <a:r>
              <a:rPr lang="en-US" altLang="en-US" b="0" dirty="0" err="1" smtClean="0"/>
              <a:t>Amakuru</a:t>
            </a:r>
            <a:r>
              <a:rPr lang="en-US" altLang="en-US" b="0" dirty="0" smtClean="0"/>
              <a:t>, 2006) [cited 2011 Nov 07]. Retrieved Jan 2012 from: </a:t>
            </a:r>
            <a:r>
              <a:rPr lang="en-US" altLang="en-US" b="0" dirty="0" smtClean="0">
                <a:hlinkClick r:id="rId8" tooltip="URL for referenced image"/>
              </a:rPr>
              <a:t>http://en.wikipedia.org/wiki/File:Surge_protector.jpg</a:t>
            </a:r>
            <a:r>
              <a:rPr lang="en-US" altLang="en-US" b="0" dirty="0" smtClean="0"/>
              <a:t>. (PD-US, 2008)</a:t>
            </a:r>
          </a:p>
        </p:txBody>
      </p:sp>
      <p:sp>
        <p:nvSpPr>
          <p:cNvPr id="8" name="Slide Number Placeholder 7"/>
          <p:cNvSpPr>
            <a:spLocks noGrp="1"/>
          </p:cNvSpPr>
          <p:nvPr>
            <p:ph type="sldNum" sz="quarter" idx="4"/>
          </p:nvPr>
        </p:nvSpPr>
        <p:spPr/>
        <p:txBody>
          <a:bodyPr/>
          <a:lstStyle/>
          <a:p>
            <a:fld id="{F3BF8891-5E06-46C2-89A4-6DB85D39BA35}" type="slidenum">
              <a:rPr lang="en-US" smtClean="0"/>
              <a:pPr/>
              <a:t>27</a:t>
            </a:fld>
            <a:endParaRPr lang="en-US" dirty="0"/>
          </a:p>
        </p:txBody>
      </p:sp>
    </p:spTree>
    <p:custDataLst>
      <p:tags r:id="rId1"/>
    </p:custDataLst>
    <p:extLst>
      <p:ext uri="{BB962C8B-B14F-4D97-AF65-F5344CB8AC3E}">
        <p14:creationId xmlns:p14="http://schemas.microsoft.com/office/powerpoint/2010/main" val="13251381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Computer Science </a:t>
            </a:r>
            <a:br>
              <a:rPr lang="en-US" dirty="0" smtClean="0"/>
            </a:br>
            <a:r>
              <a:rPr lang="en-US" dirty="0" smtClean="0"/>
              <a:t>Networks</a:t>
            </a:r>
            <a:br>
              <a:rPr lang="en-US" dirty="0" smtClean="0"/>
            </a:br>
            <a:r>
              <a:rPr lang="en-US" dirty="0" smtClean="0"/>
              <a:t>Lecture d</a:t>
            </a:r>
            <a:endParaRPr lang="en-US" dirty="0"/>
          </a:p>
        </p:txBody>
      </p:sp>
      <p:sp>
        <p:nvSpPr>
          <p:cNvPr id="3" name="Content Placeholder 2"/>
          <p:cNvSpPr>
            <a:spLocks noGrp="1"/>
          </p:cNvSpPr>
          <p:nvPr>
            <p:ph sz="quarter" idx="14"/>
          </p:nvPr>
        </p:nvSpPr>
        <p:spPr/>
        <p:txBody>
          <a:bodyPr/>
          <a:lstStyle/>
          <a:p>
            <a:r>
              <a:rPr lang="en-US"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28</a:t>
            </a:fld>
            <a:endParaRPr lang="en-US"/>
          </a:p>
        </p:txBody>
      </p:sp>
    </p:spTree>
    <p:custDataLst>
      <p:tags r:id="rId1"/>
    </p:custDataLst>
    <p:extLst>
      <p:ext uri="{BB962C8B-B14F-4D97-AF65-F5344CB8AC3E}">
        <p14:creationId xmlns:p14="http://schemas.microsoft.com/office/powerpoint/2010/main" val="2219397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Learning Objectives - 2</a:t>
            </a:r>
          </a:p>
        </p:txBody>
      </p:sp>
      <p:sp>
        <p:nvSpPr>
          <p:cNvPr id="17411" name="Text Placeholder 3"/>
          <p:cNvSpPr>
            <a:spLocks noGrp="1"/>
          </p:cNvSpPr>
          <p:nvPr>
            <p:ph sz="quarter" idx="14"/>
          </p:nvPr>
        </p:nvSpPr>
        <p:spPr/>
        <p:txBody>
          <a:bodyPr/>
          <a:lstStyle/>
          <a:p>
            <a:pPr lvl="0"/>
            <a:r>
              <a:rPr lang="en-US" dirty="0"/>
              <a:t>Explain the basics of network addressing</a:t>
            </a:r>
          </a:p>
          <a:p>
            <a:pPr lvl="1"/>
            <a:r>
              <a:rPr lang="en-US" dirty="0"/>
              <a:t>Internet Protocol (IP) addresses </a:t>
            </a:r>
          </a:p>
          <a:p>
            <a:pPr lvl="1"/>
            <a:r>
              <a:rPr lang="en-US" dirty="0"/>
              <a:t>Domain names</a:t>
            </a:r>
          </a:p>
          <a:p>
            <a:pPr lvl="1"/>
            <a:r>
              <a:rPr lang="en-US" dirty="0"/>
              <a:t>Lease vs. purchase from an Internet service provider (Lecture b)</a:t>
            </a:r>
          </a:p>
          <a:p>
            <a:r>
              <a:rPr lang="en-US" dirty="0" smtClean="0"/>
              <a:t>Introduce network classification by the coverage size. (Lecture b)</a:t>
            </a:r>
          </a:p>
        </p:txBody>
      </p:sp>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3552080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Learning Objectives - 3</a:t>
            </a:r>
          </a:p>
        </p:txBody>
      </p:sp>
      <p:sp>
        <p:nvSpPr>
          <p:cNvPr id="17411" name="Text Placeholder 3"/>
          <p:cNvSpPr>
            <a:spLocks noGrp="1"/>
          </p:cNvSpPr>
          <p:nvPr>
            <p:ph sz="quarter" idx="14"/>
          </p:nvPr>
        </p:nvSpPr>
        <p:spPr>
          <a:xfrm>
            <a:off x="457200" y="1488690"/>
            <a:ext cx="8229600" cy="5369310"/>
          </a:xfrm>
        </p:spPr>
        <p:txBody>
          <a:bodyPr/>
          <a:lstStyle/>
          <a:p>
            <a:r>
              <a:rPr lang="en-US" dirty="0"/>
              <a:t>Describe different network topologies. </a:t>
            </a:r>
            <a:r>
              <a:rPr lang="en-US" dirty="0" smtClean="0"/>
              <a:t>(Lecture c)</a:t>
            </a:r>
            <a:endParaRPr lang="en-US" dirty="0"/>
          </a:p>
          <a:p>
            <a:pPr lvl="0"/>
            <a:r>
              <a:rPr lang="en-US" dirty="0" smtClean="0"/>
              <a:t>Outline different standards and protocols that govern wired and wireless communications. (Lecture c)</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extLst>
      <p:ext uri="{BB962C8B-B14F-4D97-AF65-F5344CB8AC3E}">
        <p14:creationId xmlns:p14="http://schemas.microsoft.com/office/powerpoint/2010/main" val="15673849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Learning Objectives - 4</a:t>
            </a:r>
          </a:p>
        </p:txBody>
      </p:sp>
      <p:sp>
        <p:nvSpPr>
          <p:cNvPr id="17411" name="Text Placeholder 3"/>
          <p:cNvSpPr>
            <a:spLocks noGrp="1"/>
          </p:cNvSpPr>
          <p:nvPr>
            <p:ph sz="quarter" idx="14"/>
          </p:nvPr>
        </p:nvSpPr>
        <p:spPr>
          <a:xfrm>
            <a:off x="457200" y="1488690"/>
            <a:ext cx="8229600" cy="5369310"/>
          </a:xfrm>
        </p:spPr>
        <p:txBody>
          <a:bodyPr/>
          <a:lstStyle/>
          <a:p>
            <a:pPr lvl="0"/>
            <a:r>
              <a:rPr lang="en-US" dirty="0" smtClean="0"/>
              <a:t>Describe benefits and disadvantages of wireless communication and a typical wireless network setup. (Lecture d)</a:t>
            </a:r>
          </a:p>
          <a:p>
            <a:pPr lvl="0"/>
            <a:r>
              <a:rPr lang="en-US" dirty="0" smtClean="0"/>
              <a:t>Describe network hardware. (Lecture d)</a:t>
            </a:r>
          </a:p>
          <a:p>
            <a:pPr lvl="0"/>
            <a:r>
              <a:rPr lang="en-US" dirty="0" smtClean="0"/>
              <a:t>Introduce networking logical models and discuss Open Systems Interconnection (OSI) model. (Lecture e)</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extLst>
      <p:ext uri="{BB962C8B-B14F-4D97-AF65-F5344CB8AC3E}">
        <p14:creationId xmlns:p14="http://schemas.microsoft.com/office/powerpoint/2010/main" val="1198058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altLang="en-US" smtClean="0"/>
              <a:t>Wireless Communications</a:t>
            </a:r>
            <a:endParaRPr lang="en-US" altLang="en-US" dirty="0" smtClean="0"/>
          </a:p>
        </p:txBody>
      </p:sp>
      <p:sp>
        <p:nvSpPr>
          <p:cNvPr id="26626" name="Content Placeholder 2"/>
          <p:cNvSpPr>
            <a:spLocks noGrp="1"/>
          </p:cNvSpPr>
          <p:nvPr>
            <p:ph sz="quarter" idx="14"/>
          </p:nvPr>
        </p:nvSpPr>
        <p:spPr/>
        <p:txBody>
          <a:bodyPr/>
          <a:lstStyle/>
          <a:p>
            <a:r>
              <a:rPr lang="en-US" altLang="en-US" dirty="0" smtClean="0"/>
              <a:t>Wireless devices communicate without cabling</a:t>
            </a:r>
          </a:p>
          <a:p>
            <a:r>
              <a:rPr lang="en-US" altLang="en-US" dirty="0" smtClean="0"/>
              <a:t>Signals sent via</a:t>
            </a:r>
          </a:p>
          <a:p>
            <a:pPr lvl="1"/>
            <a:r>
              <a:rPr lang="en-US" altLang="en-US" dirty="0" smtClean="0"/>
              <a:t>Infrared light: laptop to laptop</a:t>
            </a:r>
          </a:p>
          <a:p>
            <a:pPr lvl="1"/>
            <a:r>
              <a:rPr lang="en-US" altLang="en-US" dirty="0" smtClean="0"/>
              <a:t>Microwave: requires clear line of sight</a:t>
            </a:r>
          </a:p>
          <a:p>
            <a:pPr lvl="1"/>
            <a:r>
              <a:rPr lang="en-US" altLang="en-US" dirty="0" smtClean="0"/>
              <a:t>Radio frequency: most common method</a:t>
            </a:r>
          </a:p>
          <a:p>
            <a:r>
              <a:rPr lang="en-US" altLang="en-US" dirty="0" smtClean="0"/>
              <a:t>Governed by IEEE 802.11 standard</a:t>
            </a:r>
          </a:p>
          <a:p>
            <a:r>
              <a:rPr lang="en-US" altLang="en-US" dirty="0" smtClean="0"/>
              <a:t>Seems to be available everywhere!</a:t>
            </a:r>
          </a:p>
        </p:txBody>
      </p:sp>
      <p:sp>
        <p:nvSpPr>
          <p:cNvPr id="4" name="Slide Number Placeholder 3"/>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altLang="en-US" smtClean="0"/>
              <a:t>Wireless – The Good, The Bad, &amp; The Ugly</a:t>
            </a:r>
            <a:endParaRPr lang="en-US" altLang="en-US" dirty="0" smtClean="0"/>
          </a:p>
        </p:txBody>
      </p:sp>
      <p:sp>
        <p:nvSpPr>
          <p:cNvPr id="28674" name="Content Placeholder 5"/>
          <p:cNvSpPr>
            <a:spLocks noGrp="1"/>
          </p:cNvSpPr>
          <p:nvPr>
            <p:ph sz="quarter" idx="14"/>
          </p:nvPr>
        </p:nvSpPr>
        <p:spPr>
          <a:xfrm>
            <a:off x="457200" y="1600200"/>
            <a:ext cx="8229600" cy="4850704"/>
          </a:xfrm>
        </p:spPr>
        <p:txBody>
          <a:bodyPr/>
          <a:lstStyle/>
          <a:p>
            <a:r>
              <a:rPr lang="en-US" altLang="en-US" dirty="0" smtClean="0"/>
              <a:t>Good</a:t>
            </a:r>
          </a:p>
          <a:p>
            <a:pPr lvl="1"/>
            <a:r>
              <a:rPr lang="en-US" altLang="en-US" dirty="0" smtClean="0"/>
              <a:t>Cleaner work environment</a:t>
            </a:r>
          </a:p>
          <a:p>
            <a:pPr lvl="1"/>
            <a:r>
              <a:rPr lang="en-US" altLang="en-US" dirty="0" smtClean="0"/>
              <a:t>Device portability</a:t>
            </a:r>
          </a:p>
          <a:p>
            <a:pPr lvl="1"/>
            <a:r>
              <a:rPr lang="en-US" altLang="en-US" dirty="0" smtClean="0"/>
              <a:t>Easy to connect</a:t>
            </a:r>
          </a:p>
          <a:p>
            <a:r>
              <a:rPr lang="en-US" altLang="en-US" dirty="0" smtClean="0"/>
              <a:t>Bad</a:t>
            </a:r>
          </a:p>
          <a:p>
            <a:pPr lvl="1"/>
            <a:r>
              <a:rPr lang="en-US" altLang="en-US" dirty="0" smtClean="0"/>
              <a:t>Can be slower than wired networks</a:t>
            </a:r>
          </a:p>
          <a:p>
            <a:pPr lvl="1"/>
            <a:r>
              <a:rPr lang="en-US" altLang="en-US" dirty="0" smtClean="0"/>
              <a:t>Limited signal range</a:t>
            </a:r>
          </a:p>
          <a:p>
            <a:r>
              <a:rPr lang="en-US" altLang="en-US" dirty="0" smtClean="0"/>
              <a:t>Ugly</a:t>
            </a:r>
          </a:p>
          <a:p>
            <a:pPr lvl="1"/>
            <a:r>
              <a:rPr lang="en-US" altLang="en-US" dirty="0" smtClean="0"/>
              <a:t>Security issues</a:t>
            </a:r>
          </a:p>
        </p:txBody>
      </p:sp>
      <p:sp>
        <p:nvSpPr>
          <p:cNvPr id="4" name="Slide Number Placeholder 3"/>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altLang="en-US" dirty="0" smtClean="0"/>
              <a:t>How Does Wireless Function</a:t>
            </a:r>
          </a:p>
        </p:txBody>
      </p:sp>
      <p:sp>
        <p:nvSpPr>
          <p:cNvPr id="30722" name="Content Placeholder 5"/>
          <p:cNvSpPr>
            <a:spLocks noGrp="1"/>
          </p:cNvSpPr>
          <p:nvPr>
            <p:ph sz="quarter" idx="14"/>
          </p:nvPr>
        </p:nvSpPr>
        <p:spPr>
          <a:xfrm>
            <a:off x="283777" y="1268477"/>
            <a:ext cx="8450317" cy="5526459"/>
          </a:xfrm>
        </p:spPr>
        <p:txBody>
          <a:bodyPr/>
          <a:lstStyle/>
          <a:p>
            <a:r>
              <a:rPr lang="en-US" altLang="en-US" dirty="0" smtClean="0"/>
              <a:t>Home wireless communication uses radio frequency</a:t>
            </a:r>
          </a:p>
          <a:p>
            <a:pPr lvl="1"/>
            <a:r>
              <a:rPr lang="en-US" altLang="en-US" sz="2600" dirty="0" smtClean="0"/>
              <a:t>Radio frequency bands are mapped to channels</a:t>
            </a:r>
          </a:p>
          <a:p>
            <a:pPr lvl="1"/>
            <a:r>
              <a:rPr lang="en-US" altLang="en-US" sz="2600" dirty="0" smtClean="0"/>
              <a:t>In North America, channels are 1-13 for 802.11 a/b/g</a:t>
            </a:r>
          </a:p>
          <a:p>
            <a:r>
              <a:rPr lang="en-US" altLang="en-US" dirty="0" smtClean="0"/>
              <a:t>For typical home setup</a:t>
            </a:r>
          </a:p>
          <a:p>
            <a:pPr lvl="1"/>
            <a:r>
              <a:rPr lang="en-US" altLang="en-US" sz="2600" dirty="0" smtClean="0"/>
              <a:t>Computers need wireless NICs</a:t>
            </a:r>
          </a:p>
          <a:p>
            <a:pPr lvl="1"/>
            <a:r>
              <a:rPr lang="en-US" altLang="en-US" sz="2600" dirty="0" smtClean="0"/>
              <a:t>Network needs a wireless router (aka WAP)</a:t>
            </a:r>
          </a:p>
          <a:p>
            <a:pPr lvl="1"/>
            <a:r>
              <a:rPr lang="en-US" altLang="en-US" sz="2600" dirty="0" smtClean="0"/>
              <a:t>To get access, wireless router needs to connect to a wired device, such as cable modem router</a:t>
            </a:r>
          </a:p>
        </p:txBody>
      </p:sp>
      <p:sp>
        <p:nvSpPr>
          <p:cNvPr id="4" name="Slide Number Placeholder 3"/>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457200" y="164276"/>
            <a:ext cx="8229600" cy="892010"/>
          </a:xfrm>
        </p:spPr>
        <p:txBody>
          <a:bodyPr/>
          <a:lstStyle/>
          <a:p>
            <a:r>
              <a:rPr lang="en-US" altLang="en-US" dirty="0" smtClean="0"/>
              <a:t>Wireless Network Setup</a:t>
            </a:r>
          </a:p>
        </p:txBody>
      </p:sp>
      <p:sp>
        <p:nvSpPr>
          <p:cNvPr id="32770" name="Content Placeholder 5"/>
          <p:cNvSpPr>
            <a:spLocks noGrp="1"/>
          </p:cNvSpPr>
          <p:nvPr>
            <p:ph sz="quarter" idx="14"/>
          </p:nvPr>
        </p:nvSpPr>
        <p:spPr>
          <a:xfrm>
            <a:off x="236475" y="1048390"/>
            <a:ext cx="8450318" cy="4956170"/>
          </a:xfrm>
        </p:spPr>
        <p:txBody>
          <a:bodyPr/>
          <a:lstStyle/>
          <a:p>
            <a:r>
              <a:rPr lang="en-US" altLang="en-US" sz="3000" dirty="0" smtClean="0"/>
              <a:t>WAP</a:t>
            </a:r>
          </a:p>
          <a:p>
            <a:pPr lvl="1"/>
            <a:r>
              <a:rPr lang="en-US" altLang="en-US" sz="2600" dirty="0" err="1" smtClean="0"/>
              <a:t>SSID</a:t>
            </a:r>
            <a:r>
              <a:rPr lang="en-US" altLang="en-US" sz="2600" dirty="0" smtClean="0"/>
              <a:t>: name for wireless network</a:t>
            </a:r>
          </a:p>
          <a:p>
            <a:pPr lvl="1"/>
            <a:r>
              <a:rPr lang="en-US" altLang="en-US" sz="2600" dirty="0" smtClean="0"/>
              <a:t>Change WAP default password </a:t>
            </a:r>
          </a:p>
          <a:p>
            <a:pPr lvl="1"/>
            <a:r>
              <a:rPr lang="en-US" altLang="en-US" sz="2600" dirty="0" smtClean="0"/>
              <a:t>IP address and subnet mask</a:t>
            </a:r>
          </a:p>
          <a:p>
            <a:pPr lvl="1"/>
            <a:r>
              <a:rPr lang="en-US" altLang="en-US" sz="2600" dirty="0" smtClean="0"/>
              <a:t>Configure WPA2 and record the code/phrase</a:t>
            </a:r>
          </a:p>
          <a:p>
            <a:pPr lvl="1"/>
            <a:r>
              <a:rPr lang="en-US" altLang="en-US" sz="2600" dirty="0" smtClean="0"/>
              <a:t>Cable WAP so it somehow connects to ISP device</a:t>
            </a:r>
          </a:p>
          <a:p>
            <a:r>
              <a:rPr lang="en-US" altLang="en-US" sz="3000" dirty="0" smtClean="0"/>
              <a:t>Each wireless client</a:t>
            </a:r>
          </a:p>
          <a:p>
            <a:pPr lvl="1"/>
            <a:r>
              <a:rPr lang="en-US" altLang="en-US" sz="2600" dirty="0" smtClean="0"/>
              <a:t>SSID configured same as WAP</a:t>
            </a:r>
          </a:p>
          <a:p>
            <a:pPr lvl="1"/>
            <a:r>
              <a:rPr lang="en-US" altLang="en-US" sz="2600" dirty="0" smtClean="0"/>
              <a:t>IP and subnet mask in same range as WAP</a:t>
            </a:r>
          </a:p>
          <a:p>
            <a:pPr lvl="1"/>
            <a:r>
              <a:rPr lang="en-US" altLang="en-US" sz="2600" dirty="0" smtClean="0"/>
              <a:t>Configure WPA2 using code/phrase from WAP</a:t>
            </a:r>
          </a:p>
        </p:txBody>
      </p:sp>
      <p:sp>
        <p:nvSpPr>
          <p:cNvPr id="4" name="Slide Number Placeholder 3"/>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8"/>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d\comp4_unit7d_S-4_V3.mp3"/>
  <p:tag name="AUDIO_ID" val="260"/>
  <p:tag name="ELAPSEDTIME" val="113.92"/>
  <p:tag name="ARTICULATE_SLIDE_NAV" val="4"/>
  <p:tag name="ARTICULATE_SLIDE_GUID" val="4e5cfbe3-7657-40e4-b907-1ab9aca82124"/>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d\comp4_unit7d_S-5_V3.mp3"/>
  <p:tag name="AUDIO_ID" val="261"/>
  <p:tag name="ELAPSEDTIME" val="58.776"/>
  <p:tag name="ARTICULATE_SLIDE_NAV" val="5"/>
  <p:tag name="ARTICULATE_SLIDE_GUID" val="5a299750-8af9-4a0e-82ea-40134f70cb6b"/>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d\comp4_unit7d_S-6_V3.mp3"/>
  <p:tag name="AUDIO_ID" val="262"/>
  <p:tag name="ELAPSEDTIME" val="102.296"/>
  <p:tag name="ARTICULATE_SLIDE_NAV" val="6"/>
  <p:tag name="ARTICULATE_SLIDE_GUID" val="bd07c908-02d5-4328-ad0f-1df3cf028a7e"/>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d\comp4_unit7d_S-7_V3.mp3"/>
  <p:tag name="AUDIO_ID" val="263"/>
  <p:tag name="ELAPSEDTIME" val="78.551"/>
  <p:tag name="ARTICULATE_SLIDE_NAV" val="7"/>
  <p:tag name="ARTICULATE_SLIDE_GUID" val="fcfd3fac-56da-4771-84d8-3b9f05b9e6a2"/>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d\comp4_unit7d_S-9_V3.mp3"/>
  <p:tag name="AUDIO_ID" val="265"/>
  <p:tag name="ELAPSEDTIME" val="25.313"/>
  <p:tag name="ARTICULATE_SLIDE_NAV" val="9"/>
  <p:tag name="ARTICULATE_SLIDE_GUID" val="1f4dd311-a39e-47d6-921d-ea40fe09e673"/>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d\comp4_unit7d_S-10_V3.mp3"/>
  <p:tag name="AUDIO_ID" val="266"/>
  <p:tag name="ELAPSEDTIME" val="34.613"/>
  <p:tag name="ARTICULATE_SLIDE_NAV" val="10"/>
  <p:tag name="ARTICULATE_SLIDE_GUID" val="efe93dcd-879f-46d0-b946-d5a601983a89"/>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d\comp4_unit7d_S-11_V3.mp3"/>
  <p:tag name="AUDIO_ID" val="267"/>
  <p:tag name="ELAPSEDTIME" val="78.629"/>
  <p:tag name="ARTICULATE_SLIDE_NAV" val="11"/>
  <p:tag name="ARTICULATE_SLIDE_GUID" val="cbd6314a-daa3-40d5-99fd-6193fc33c733"/>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d\comp4_unit7d_S-12_V3.mp3"/>
  <p:tag name="AUDIO_ID" val="268"/>
  <p:tag name="ELAPSEDTIME" val="138.476"/>
  <p:tag name="ARTICULATE_SLIDE_NAV" val="12"/>
  <p:tag name="ARTICULATE_SLIDE_GUID" val="9e88163f-f1e4-4545-a1c9-abb09bf2f616"/>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d\comp4_unit7d_S-13_V3.mp3"/>
  <p:tag name="AUDIO_ID" val="269"/>
  <p:tag name="ELAPSEDTIME" val="118.466"/>
  <p:tag name="ARTICULATE_SLIDE_NAV" val="13"/>
  <p:tag name="ARTICULATE_SLIDE_GUID" val="0d347434-4ff0-41cf-bae9-1409359ae3db"/>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d\comp4_unit7d_S-14_V3.mp3"/>
  <p:tag name="AUDIO_ID" val="270"/>
  <p:tag name="ELAPSEDTIME" val="20.193"/>
  <p:tag name="ARTICULATE_SLIDE_NAV" val="14"/>
  <p:tag name="ARTICULATE_SLIDE_GUID" val="761c64af-67e4-431c-931e-449dbf1d22cb"/>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d\comp4_unit7d_S-15_V3.mp3"/>
  <p:tag name="AUDIO_ID" val="271"/>
  <p:tag name="ELAPSEDTIME" val="61.702"/>
  <p:tag name="ARTICULATE_SLIDE_NAV" val="15"/>
  <p:tag name="ARTICULATE_SLIDE_GUID" val="03654178-abc6-46b7-9ca3-3f9fda29d17c"/>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d\comp4_unit7d_S-16_V3.mp3"/>
  <p:tag name="AUDIO_ID" val="272"/>
  <p:tag name="ELAPSEDTIME" val="28.343"/>
  <p:tag name="ARTICULATE_SLIDE_NAV" val="16"/>
  <p:tag name="ARTICULATE_SLIDE_GUID" val="b125b603-7c51-4bef-ac2d-f95bab903794"/>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d\comp4_unit7d_S-17_V3.mp3"/>
  <p:tag name="AUDIO_ID" val="273"/>
  <p:tag name="ELAPSEDTIME" val="110.054"/>
  <p:tag name="ARTICULATE_SLIDE_NAV" val="17"/>
  <p:tag name="ARTICULATE_SLIDE_GUID" val="42eff1b9-87fd-472a-90ff-324b9c647f8c"/>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d\comp4_unit7d_S-17_V3.mp3"/>
  <p:tag name="AUDIO_ID" val="273"/>
  <p:tag name="ELAPSEDTIME" val="110.054"/>
  <p:tag name="ARTICULATE_SLIDE_NAV" val="17"/>
  <p:tag name="ARTICULATE_SLIDE_GUID" val="42eff1b9-87fd-472a-90ff-324b9c647f8c"/>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d\comp4_unit7d_S-18_V3.mp3"/>
  <p:tag name="AUDIO_ID" val="274"/>
  <p:tag name="ELAPSEDTIME" val="76.774"/>
  <p:tag name="ARTICULATE_SLIDE_NAV" val="18"/>
  <p:tag name="ARTICULATE_SLIDE_GUID" val="12a0d591-0cda-4f7d-8d7c-4d9544deb0a2"/>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d\comp4_unit7d_S-19_V3.mp3"/>
  <p:tag name="AUDIO_ID" val="275"/>
  <p:tag name="ELAPSEDTIME" val="115.984"/>
  <p:tag name="ARTICULATE_SLIDE_NAV" val="19"/>
  <p:tag name="ARTICULATE_SLIDE_GUID" val="2e385c29-b640-44e5-9d95-76edfc005890"/>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d\comp4_unit7d_S-20_V3.mp3"/>
  <p:tag name="AUDIO_ID" val="276"/>
  <p:tag name="ELAPSEDTIME" val="55.04"/>
  <p:tag name="ARTICULATE_SLIDE_NAV" val="20"/>
  <p:tag name="ARTICULATE_SLIDE_GUID" val="7422e026-df73-481f-aa45-77b9bceffb42"/>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d\comp4_unit7d_S-21_V3.mp3"/>
  <p:tag name="AUDIO_ID" val="277"/>
  <p:tag name="ELAPSEDTIME" val="9.587"/>
  <p:tag name="ARTICULATE_SLIDE_NAV" val="21"/>
  <p:tag name="ARTICULATE_SLIDE_GUID" val="fa953b7e-0ae4-4d29-b341-1874f6fde909"/>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py (2) of 30_sec_silence.mp3"/>
  <p:tag name="AUDIO_ID" val="278"/>
  <p:tag name="ELAPSEDTIME" val="7.515"/>
  <p:tag name="ARTICULATE_SLIDE_NAV" val="22"/>
  <p:tag name="ARTICULATE_SLIDE_GUID" val="e7bfc8a8-a891-4f06-bbcb-9d1f5610fdc6"/>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py of 30_sec_silence.mp3"/>
  <p:tag name="AUDIO_ID" val="279"/>
  <p:tag name="ELAPSEDTIME" val="7.515"/>
  <p:tag name="ARTICULATE_SLIDE_NAV" val="23"/>
  <p:tag name="ARTICULATE_SLIDE_GUID" val="acdd7f08-3f70-47c0-abdb-fc62811f30bb"/>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py of 30_sec_silence.mp3"/>
  <p:tag name="AUDIO_ID" val="279"/>
  <p:tag name="ELAPSEDTIME" val="7.515"/>
  <p:tag name="ARTICULATE_SLIDE_NAV" val="23"/>
  <p:tag name="ARTICULATE_SLIDE_GUID" val="acdd7f08-3f70-47c0-abdb-fc62811f30bb"/>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a\comp4_unit7a_S-2_V3.mp3"/>
  <p:tag name="AUDIO_ID" val="274"/>
  <p:tag name="ELAPSEDTIME" val="35.605"/>
  <p:tag name="ARTICULATE_SLIDE_GUID" val="c24e3d7d-e2b5-476e-af59-1884fef00f94"/>
  <p:tag name="ARTICULATE_SLIDE_NAV" val="2"/>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a\comp4_unit7a_S-2_V3.mp3"/>
  <p:tag name="AUDIO_ID" val="274"/>
  <p:tag name="ELAPSEDTIME" val="35.605"/>
  <p:tag name="ARTICULATE_SLIDE_GUID" val="c24e3d7d-e2b5-476e-af59-1884fef00f94"/>
  <p:tag name="ARTICULATE_SLIDE_NAV" val="2"/>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a\comp4_unit7a_S-2_V3.mp3"/>
  <p:tag name="AUDIO_ID" val="274"/>
  <p:tag name="ELAPSEDTIME" val="35.605"/>
  <p:tag name="ARTICULATE_SLIDE_GUID" val="c24e3d7d-e2b5-476e-af59-1884fef00f94"/>
  <p:tag name="ARTICULATE_SLIDE_NAV" val="2"/>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a\comp4_unit7a_S-2_V3.mp3"/>
  <p:tag name="AUDIO_ID" val="274"/>
  <p:tag name="ELAPSEDTIME" val="35.605"/>
  <p:tag name="ARTICULATE_SLIDE_GUID" val="c24e3d7d-e2b5-476e-af59-1884fef00f94"/>
  <p:tag name="ARTICULATE_SLIDE_NAV" val="2"/>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d\comp4_unit7d_S-3_V3.mp3"/>
  <p:tag name="AUDIO_ID" val="259"/>
  <p:tag name="ELAPSEDTIME" val="38.662"/>
  <p:tag name="ARTICULATE_SLIDE_NAV" val="3"/>
  <p:tag name="ARTICULATE_SLIDE_GUID" val="55ef3117-e0b8-4cb8-ab2d-a52a96638f48"/>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Comp4_unit6d_Lecture_Slide</Template>
  <TotalTime>361</TotalTime>
  <Words>5090</Words>
  <Application>Microsoft Office PowerPoint</Application>
  <PresentationFormat>On-screen Show (4:3)</PresentationFormat>
  <Paragraphs>338</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ONC-Template-FINAL DRAFT</vt:lpstr>
      <vt:lpstr>Introduction to Computer Science</vt:lpstr>
      <vt:lpstr>Learning Objectives - 1</vt:lpstr>
      <vt:lpstr>Learning Objectives - 2</vt:lpstr>
      <vt:lpstr>Learning Objectives - 3</vt:lpstr>
      <vt:lpstr>Learning Objectives - 4</vt:lpstr>
      <vt:lpstr>Wireless Communications</vt:lpstr>
      <vt:lpstr>Wireless – The Good, The Bad, &amp; The Ugly</vt:lpstr>
      <vt:lpstr>How Does Wireless Function</vt:lpstr>
      <vt:lpstr>Wireless Network Setup</vt:lpstr>
      <vt:lpstr>Wireless Network Setup - 2</vt:lpstr>
      <vt:lpstr>Network Hardware</vt:lpstr>
      <vt:lpstr>Network Hardware –  Networked Devices </vt:lpstr>
      <vt:lpstr>Network Hardware - NICs </vt:lpstr>
      <vt:lpstr>Network Hardware – Switch </vt:lpstr>
      <vt:lpstr>Network Hardware – Router</vt:lpstr>
      <vt:lpstr>Routed Network Example</vt:lpstr>
      <vt:lpstr>Network Hardware – ISP Device</vt:lpstr>
      <vt:lpstr>ISP Device Examples</vt:lpstr>
      <vt:lpstr>Network Hardware – Server – 1</vt:lpstr>
      <vt:lpstr>Network Hardware – Server – 2</vt:lpstr>
      <vt:lpstr>Network Hardware –  Surge Protector</vt:lpstr>
      <vt:lpstr>Network Hardware – UPS</vt:lpstr>
      <vt:lpstr>Surge Protector and  UPS Examples</vt:lpstr>
      <vt:lpstr>Networks Summary – Lecture d</vt:lpstr>
      <vt:lpstr>Networks References – 1 – Lecture d</vt:lpstr>
      <vt:lpstr>Networks References – 2 – Lecture d</vt:lpstr>
      <vt:lpstr>Networks References – 3 – Lecture d</vt:lpstr>
      <vt:lpstr>Introduction to Computer Science  Networks Lecture d</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Science</dc:title>
  <dc:subject>Networks, Lecture d</dc:subject>
  <dc:creator>U.S. Department of Health and Human Services, Office of the National Coordinator for Health Information Technology</dc:creator>
  <cp:keywords>Health IT, Health IT Curriculum, Health Care, Introduction to Computer Science, Networks</cp:keywords>
  <cp:lastModifiedBy>admin</cp:lastModifiedBy>
  <cp:revision>52</cp:revision>
  <dcterms:created xsi:type="dcterms:W3CDTF">2016-04-20T21:43:29Z</dcterms:created>
  <dcterms:modified xsi:type="dcterms:W3CDTF">2017-06-20T20:36:02Z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C274DEA2-2316-4F06-ABD6-2CF69BB40884</vt:lpwstr>
  </property>
  <property fmtid="{D5CDD505-2E9C-101B-9397-08002B2CF9AE}" pid="3" name="ArticulatePath">
    <vt:lpwstr>comp4_unit6d_lecture_slides</vt:lpwstr>
  </property>
  <property fmtid="{D5CDD505-2E9C-101B-9397-08002B2CF9AE}" pid="4" name="Language">
    <vt:lpwstr>English</vt:lpwstr>
  </property>
</Properties>
</file>