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ppt/notesSlides/notesSlide24.xml" ContentType="application/vnd.openxmlformats-officedocument.presentationml.notesSlide+xml"/>
  <Override PartName="/ppt/tags/tag28.xml" ContentType="application/vnd.openxmlformats-officedocument.presentationml.tags+xml"/>
  <Override PartName="/ppt/notesSlides/notesSlide25.xml" ContentType="application/vnd.openxmlformats-officedocument.presentationml.notesSlide+xml"/>
  <Override PartName="/ppt/tags/tag29.xml" ContentType="application/vnd.openxmlformats-officedocument.presentationml.tags+xml"/>
  <Override PartName="/ppt/notesSlides/notesSlide26.xml" ContentType="application/vnd.openxmlformats-officedocument.presentationml.notesSlide+xml"/>
  <Override PartName="/ppt/tags/tag30.xml" ContentType="application/vnd.openxmlformats-officedocument.presentationml.tags+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56" r:id="rId2"/>
    <p:sldId id="258" r:id="rId3"/>
    <p:sldId id="281" r:id="rId4"/>
    <p:sldId id="259" r:id="rId5"/>
    <p:sldId id="282"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3" r:id="rId27"/>
    <p:sldId id="280" r:id="rId28"/>
  </p:sldIdLst>
  <p:sldSz cx="9144000" cy="6858000" type="screen4x3"/>
  <p:notesSz cx="6858000" cy="91440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6" autoAdjust="0"/>
    <p:restoredTop sz="67036" autoAdjust="0"/>
  </p:normalViewPr>
  <p:slideViewPr>
    <p:cSldViewPr snapToGrid="0">
      <p:cViewPr varScale="1">
        <p:scale>
          <a:sx n="41" d="100"/>
          <a:sy n="41" d="100"/>
        </p:scale>
        <p:origin x="-706"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Introduction to Computer Science: Networks. </a:t>
            </a:r>
            <a:r>
              <a:rPr lang="en-US" altLang="en-US" dirty="0" smtClean="0"/>
              <a:t>This is Lecture c.</a:t>
            </a:r>
          </a:p>
          <a:p>
            <a:r>
              <a:rPr lang="en-US" altLang="en-US" dirty="0" smtClean="0"/>
              <a:t>The component, Introduction to Computer Science, provides a basic overview of computer architecture; data organization, representation, and structure; structure of programming languages; and networking and data communication. It also includes some basic terminology from the world of computing.</a:t>
            </a:r>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872244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physical topology is the ring. Within a ring topology, each host is connected to the network in a closed loop or ring. This is an uncommon network type, usually found in highly secured environments. Ring topologies typically use an electronic token-passing scheme, which controls access to the network. By using this type of topology, only one machine can transmit on the network at any given time.</a:t>
            </a:r>
          </a:p>
          <a:p>
            <a:endParaRPr lang="en-US" altLang="en-US" dirty="0" smtClean="0"/>
          </a:p>
        </p:txBody>
      </p:sp>
      <p:sp>
        <p:nvSpPr>
          <p:cNvPr id="4813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813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ACE6427-A528-403F-B328-19BEDC828E63}" type="slidenum">
              <a:rPr lang="en-US" altLang="en-US" sz="1000"/>
              <a:pPr eaLnBrk="1" hangingPunct="1"/>
              <a:t>10</a:t>
            </a:fld>
            <a:endParaRPr lang="en-US" altLang="en-US" sz="1000" dirty="0"/>
          </a:p>
        </p:txBody>
      </p:sp>
    </p:spTree>
    <p:extLst>
      <p:ext uri="{BB962C8B-B14F-4D97-AF65-F5344CB8AC3E}">
        <p14:creationId xmlns:p14="http://schemas.microsoft.com/office/powerpoint/2010/main" val="1587279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physical star topology is the most common topology type. It is the easiest to set up and maintain. In this type of environment, all traffic passes through the switch that is at the middle or at the hub of the network. At the ends of the star are end devices. Examples of end devices are computers and printers.</a:t>
            </a:r>
          </a:p>
          <a:p>
            <a:r>
              <a:rPr lang="en-US" altLang="en-US" dirty="0" smtClean="0"/>
              <a:t>Note that an extended star topology exists when a number of switches are connected to each other. This diagram does not show any end devices. </a:t>
            </a:r>
          </a:p>
          <a:p>
            <a:endParaRPr lang="en-US" altLang="en-US" dirty="0" smtClean="0"/>
          </a:p>
          <a:p>
            <a:r>
              <a:rPr lang="en-US" altLang="en-US" dirty="0" smtClean="0"/>
              <a:t>In an extended star topology, all hosts can communicate with all other hosts, assuming a proper design; internet protocol, or IP addressing; and appropriate network permissions.</a:t>
            </a:r>
          </a:p>
          <a:p>
            <a:endParaRPr lang="en-US" altLang="en-US" dirty="0" smtClean="0"/>
          </a:p>
        </p:txBody>
      </p:sp>
      <p:sp>
        <p:nvSpPr>
          <p:cNvPr id="5017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018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A2DBCDE-1F9F-48B8-9AD6-BDE57A3EDF34}" type="slidenum">
              <a:rPr lang="en-US" altLang="en-US" sz="1000"/>
              <a:pPr eaLnBrk="1" hangingPunct="1"/>
              <a:t>11</a:t>
            </a:fld>
            <a:endParaRPr lang="en-US" altLang="en-US" sz="1000" dirty="0"/>
          </a:p>
        </p:txBody>
      </p:sp>
    </p:spTree>
    <p:extLst>
      <p:ext uri="{BB962C8B-B14F-4D97-AF65-F5344CB8AC3E}">
        <p14:creationId xmlns:p14="http://schemas.microsoft.com/office/powerpoint/2010/main" val="2604912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Institute of Electrical and Electronics Engineers, or IEEE, creates and publishes networking and other standards. </a:t>
            </a:r>
          </a:p>
          <a:p>
            <a:r>
              <a:rPr lang="en-US" altLang="en-US" dirty="0" smtClean="0"/>
              <a:t>Wired networks are governed by IEEE 802.3 standard while</a:t>
            </a:r>
            <a:r>
              <a:rPr lang="en-US" altLang="en-US" baseline="0" dirty="0" smtClean="0"/>
              <a:t> w</a:t>
            </a:r>
            <a:r>
              <a:rPr lang="en-US" altLang="en-US" dirty="0" smtClean="0"/>
              <a:t>ireless networks are governed by IEEE 802.11 standard.</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Establishing </a:t>
            </a:r>
            <a:r>
              <a:rPr lang="en-US" altLang="en-US" b="0" dirty="0" smtClean="0"/>
              <a:t>standards</a:t>
            </a:r>
            <a:r>
              <a:rPr lang="en-US" altLang="en-US" dirty="0" smtClean="0"/>
              <a:t> is important since it ensures compatibility of products from various vendors.</a:t>
            </a:r>
          </a:p>
          <a:p>
            <a:endParaRPr lang="en-US" altLang="en-US" dirty="0" smtClean="0"/>
          </a:p>
          <a:p>
            <a:endParaRPr lang="en-US" altLang="en-US" dirty="0" smtClean="0"/>
          </a:p>
        </p:txBody>
      </p:sp>
      <p:sp>
        <p:nvSpPr>
          <p:cNvPr id="542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42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74FB49A-311A-4349-830C-7A37F5E01D3D}" type="slidenum">
              <a:rPr lang="en-US" altLang="en-US" sz="1000"/>
              <a:pPr eaLnBrk="1" hangingPunct="1"/>
              <a:t>12</a:t>
            </a:fld>
            <a:endParaRPr lang="en-US" altLang="en-US" sz="1000" dirty="0"/>
          </a:p>
        </p:txBody>
      </p:sp>
    </p:spTree>
    <p:extLst>
      <p:ext uri="{BB962C8B-B14F-4D97-AF65-F5344CB8AC3E}">
        <p14:creationId xmlns:p14="http://schemas.microsoft.com/office/powerpoint/2010/main" val="1748172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Protocols govern communications used by the various products you might install on your computer.</a:t>
            </a:r>
          </a:p>
          <a:p>
            <a:r>
              <a:rPr lang="en-US" altLang="en-US" dirty="0" smtClean="0"/>
              <a:t>For example, say that you purchase and install an Intel network interface card, or NIC. Your friend</a:t>
            </a:r>
            <a:r>
              <a:rPr lang="en-US" altLang="en-US" baseline="0" dirty="0" smtClean="0"/>
              <a:t> </a:t>
            </a:r>
            <a:r>
              <a:rPr lang="en-US" altLang="en-US" dirty="0" smtClean="0"/>
              <a:t>installs a 3Com NIC on their computer. Both computers can communicate flawlessly over the network because both NICs adhere to the applicable IEEE standards for network communication.</a:t>
            </a:r>
          </a:p>
          <a:p>
            <a:endParaRPr lang="en-US" altLang="en-US" dirty="0" smtClean="0"/>
          </a:p>
        </p:txBody>
      </p:sp>
      <p:sp>
        <p:nvSpPr>
          <p:cNvPr id="542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42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74FB49A-311A-4349-830C-7A37F5E01D3D}" type="slidenum">
              <a:rPr lang="en-US" altLang="en-US" sz="1000"/>
              <a:pPr eaLnBrk="1" hangingPunct="1"/>
              <a:t>13</a:t>
            </a:fld>
            <a:endParaRPr lang="en-US" altLang="en-US" sz="1000" dirty="0"/>
          </a:p>
        </p:txBody>
      </p:sp>
    </p:spTree>
    <p:extLst>
      <p:ext uri="{BB962C8B-B14F-4D97-AF65-F5344CB8AC3E}">
        <p14:creationId xmlns:p14="http://schemas.microsoft.com/office/powerpoint/2010/main" val="1748172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Internet protocols are a global standard. This ensures interoperability between the hardware and software installed on computers. For example, IP addressing is required for home and office networks to function properly. IP addressing allows any device with Internet or network access to communicate with any other device on the Internet.</a:t>
            </a:r>
          </a:p>
          <a:p>
            <a:r>
              <a:rPr lang="en-US" altLang="en-US" dirty="0" smtClean="0"/>
              <a:t>The Transmission Control Protocol Internet Protocol, or TCP/IP, transports hypertext transfer protocol, or HTTP across the Internet for delivery to its destination. HTTP is the hypertext transfer protocol used on the World Wide Web. Protocols such as HTTP allow any Web browser to talk to any Web server.</a:t>
            </a:r>
          </a:p>
          <a:p>
            <a:endParaRPr lang="en-US" altLang="en-US" dirty="0" smtClean="0"/>
          </a:p>
        </p:txBody>
      </p:sp>
      <p:sp>
        <p:nvSpPr>
          <p:cNvPr id="563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63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8451D43-81D0-4D3F-8032-10C52DF45ACC}" type="slidenum">
              <a:rPr lang="en-US" altLang="en-US" sz="1000"/>
              <a:pPr eaLnBrk="1" hangingPunct="1"/>
              <a:t>14</a:t>
            </a:fld>
            <a:endParaRPr lang="en-US" altLang="en-US" sz="1000" dirty="0"/>
          </a:p>
        </p:txBody>
      </p:sp>
    </p:spTree>
    <p:extLst>
      <p:ext uri="{BB962C8B-B14F-4D97-AF65-F5344CB8AC3E}">
        <p14:creationId xmlns:p14="http://schemas.microsoft.com/office/powerpoint/2010/main" val="4226864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Network standards include Ethernet, token ring, Wi-Fi, WIMAX, the wireless application protocol, or </a:t>
            </a:r>
            <a:r>
              <a:rPr lang="en-US" altLang="en-US" dirty="0" err="1" smtClean="0"/>
              <a:t>WAP</a:t>
            </a:r>
            <a:r>
              <a:rPr lang="en-US" altLang="en-US" dirty="0" smtClean="0"/>
              <a:t>, the radio frequency identification, or RFID, and Bluetooth. These standards will be described in more detail.</a:t>
            </a:r>
          </a:p>
          <a:p>
            <a:endParaRPr lang="en-US" altLang="en-US" dirty="0" smtClean="0"/>
          </a:p>
        </p:txBody>
      </p:sp>
      <p:sp>
        <p:nvSpPr>
          <p:cNvPr id="583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83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B70AD97-C94D-404D-910A-F25C26BFC2C6}" type="slidenum">
              <a:rPr lang="en-US" altLang="en-US" sz="1000"/>
              <a:pPr eaLnBrk="1" hangingPunct="1"/>
              <a:t>15</a:t>
            </a:fld>
            <a:endParaRPr lang="en-US" altLang="en-US" sz="1000" dirty="0"/>
          </a:p>
        </p:txBody>
      </p:sp>
    </p:spTree>
    <p:extLst>
      <p:ext uri="{BB962C8B-B14F-4D97-AF65-F5344CB8AC3E}">
        <p14:creationId xmlns:p14="http://schemas.microsoft.com/office/powerpoint/2010/main" val="1221711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Starting with the Ethernet network standard, Ethernet gets its name from the physical concept of ether. In the late 1800s, scientists thought that some then-unknown medium was responsible for housing light particles as they passed through the air. The name they gave</a:t>
            </a:r>
            <a:r>
              <a:rPr lang="en-US" altLang="en-US" baseline="0" dirty="0" smtClean="0"/>
              <a:t> to this unknown medium was ether. </a:t>
            </a:r>
            <a:endParaRPr lang="en-US" altLang="en-US" dirty="0" smtClean="0"/>
          </a:p>
          <a:p>
            <a:endParaRPr lang="en-US" altLang="en-US" dirty="0" smtClean="0"/>
          </a:p>
          <a:p>
            <a:r>
              <a:rPr lang="en-US" altLang="en-US" dirty="0" smtClean="0"/>
              <a:t>Ethernet cables and Ethernet as a standard were developed between 1973 and 1975. Ethernet is encompassed and promulgated in IEEE standard 802.3.</a:t>
            </a:r>
          </a:p>
          <a:p>
            <a:r>
              <a:rPr lang="en-US" altLang="en-US" dirty="0" smtClean="0"/>
              <a:t> </a:t>
            </a:r>
          </a:p>
          <a:p>
            <a:r>
              <a:rPr lang="en-US" altLang="en-US" dirty="0" smtClean="0"/>
              <a:t>Ethernet's standard defines the standardization and rules that relate to wiring and signaling. It defines frame formats and how large fields are within frames. Ethernet is widely used in wired networking.</a:t>
            </a:r>
          </a:p>
          <a:p>
            <a:endParaRPr lang="en-US" altLang="en-US" dirty="0" smtClean="0"/>
          </a:p>
          <a:p>
            <a:r>
              <a:rPr lang="en-US" altLang="en-US" dirty="0" smtClean="0"/>
              <a:t>A frame is an electronic construct that organizes electronic communication into fields of fixed sizes. Switches and other devices are able to understand the contents of a frame and use information in its fields to forward electronic communication throughout the network.</a:t>
            </a:r>
          </a:p>
          <a:p>
            <a:endParaRPr lang="en-US" altLang="en-US" dirty="0" smtClean="0"/>
          </a:p>
        </p:txBody>
      </p:sp>
      <p:sp>
        <p:nvSpPr>
          <p:cNvPr id="604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604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50D988C-832C-42C1-9B18-95B0AFA53CA9}" type="slidenum">
              <a:rPr lang="en-US" altLang="en-US" sz="1000"/>
              <a:pPr eaLnBrk="1" hangingPunct="1"/>
              <a:t>16</a:t>
            </a:fld>
            <a:endParaRPr lang="en-US" altLang="en-US" sz="1000" dirty="0"/>
          </a:p>
        </p:txBody>
      </p:sp>
    </p:spTree>
    <p:extLst>
      <p:ext uri="{BB962C8B-B14F-4D97-AF65-F5344CB8AC3E}">
        <p14:creationId xmlns:p14="http://schemas.microsoft.com/office/powerpoint/2010/main" val="553370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token ring network standard was developed in approximately 1985 and is part of the IEEE 802.5 standard. Token ring is named after its logical topology, since its physical topology is a star. In this type of topology, devices connect to each other, usually by a switch.</a:t>
            </a:r>
          </a:p>
          <a:p>
            <a:endParaRPr lang="en-US" altLang="en-US" dirty="0" smtClean="0"/>
          </a:p>
          <a:p>
            <a:r>
              <a:rPr lang="en-US" altLang="en-US" dirty="0" smtClean="0"/>
              <a:t>When devices connect to a switch through an Ethernet cable, communicating devices need to possess the digital or electronic token that is passed around the ring. Again, this is a logical ring, so the token passes from device to device. Therefore, a device passes the electronic token to the switch, which passes it to another device, and so on.</a:t>
            </a:r>
          </a:p>
          <a:p>
            <a:endParaRPr lang="en-US" altLang="en-US" dirty="0" smtClean="0"/>
          </a:p>
          <a:p>
            <a:r>
              <a:rPr lang="en-US" altLang="en-US" dirty="0" smtClean="0"/>
              <a:t>Devices pass the token until they need to communicate on the network. Then they hold the token until they are finished communicating. </a:t>
            </a:r>
          </a:p>
          <a:p>
            <a:endParaRPr lang="en-US" altLang="en-US" dirty="0" smtClean="0"/>
          </a:p>
          <a:p>
            <a:r>
              <a:rPr lang="en-US" altLang="en-US" dirty="0" smtClean="0"/>
              <a:t>In essence, Ethernet made token ring obsolete because Ethernet is much faster and easier to implement. To use a token ring network type, users must install token ring NICs and switches.</a:t>
            </a:r>
          </a:p>
          <a:p>
            <a:endParaRPr lang="en-US" altLang="en-US" dirty="0" smtClean="0"/>
          </a:p>
        </p:txBody>
      </p:sp>
      <p:sp>
        <p:nvSpPr>
          <p:cNvPr id="624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624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8FA6573-B1D7-4F69-B48A-4F870A01D517}" type="slidenum">
              <a:rPr lang="en-US" altLang="en-US" sz="1000"/>
              <a:pPr eaLnBrk="1" hangingPunct="1"/>
              <a:t>17</a:t>
            </a:fld>
            <a:endParaRPr lang="en-US" altLang="en-US" sz="1000" dirty="0"/>
          </a:p>
        </p:txBody>
      </p:sp>
    </p:spTree>
    <p:extLst>
      <p:ext uri="{BB962C8B-B14F-4D97-AF65-F5344CB8AC3E}">
        <p14:creationId xmlns:p14="http://schemas.microsoft.com/office/powerpoint/2010/main" val="1480975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Wi-Fi network standard relates to wireless devices. It began its evolution in 1997 and continues today. Wireless communication is based on the 802.11 standard for wireless local</a:t>
            </a:r>
            <a:r>
              <a:rPr lang="en-US" altLang="en-US" baseline="0" dirty="0" smtClean="0"/>
              <a:t> area networks, or</a:t>
            </a:r>
            <a:r>
              <a:rPr lang="en-US" altLang="en-US" dirty="0" smtClean="0"/>
              <a:t> LANs. In fact, Wi-Fi and 802.11 are synonyms, because they relate to the family of wireless protocols 802.11 A, B, G, and the Draft N protocol. The standard 802.11 defines throughput and frame formats that relate to the equipment being used for wireless communication. </a:t>
            </a:r>
          </a:p>
          <a:p>
            <a:endParaRPr lang="en-US" altLang="en-US" dirty="0" smtClean="0"/>
          </a:p>
          <a:p>
            <a:r>
              <a:rPr lang="en-US" altLang="en-US" dirty="0" smtClean="0"/>
              <a:t>When communication moves from a computer onto a wireless </a:t>
            </a:r>
            <a:r>
              <a:rPr lang="en-US" altLang="en-US" dirty="0" err="1" smtClean="0"/>
              <a:t>NIC</a:t>
            </a:r>
            <a:r>
              <a:rPr lang="en-US" altLang="en-US" dirty="0" smtClean="0"/>
              <a:t>, and then ultimately into the air, how does electronic communication get into the air? With a wired connection, how does the communication from a computer move from the </a:t>
            </a:r>
            <a:r>
              <a:rPr lang="en-US" altLang="en-US" dirty="0" err="1" smtClean="0"/>
              <a:t>NIC</a:t>
            </a:r>
            <a:r>
              <a:rPr lang="en-US" altLang="en-US" dirty="0" smtClean="0"/>
              <a:t> onto a piece of wire?</a:t>
            </a:r>
          </a:p>
          <a:p>
            <a:endParaRPr lang="en-US" altLang="en-US" dirty="0" smtClean="0"/>
          </a:p>
          <a:p>
            <a:r>
              <a:rPr lang="en-US" altLang="en-US" dirty="0" smtClean="0"/>
              <a:t>All of this is governed by the 802.11 standard for wireless and 802.3 standard for wired communication. The 802.11 standard defines frame formats. In other words, the standard defines the format of the electronic communication pieces so they can make the jump from the NIC onto the actual wire itself.</a:t>
            </a:r>
          </a:p>
          <a:p>
            <a:endParaRPr lang="en-US" altLang="en-US" dirty="0" smtClean="0"/>
          </a:p>
          <a:p>
            <a:r>
              <a:rPr lang="en-US" altLang="en-US" dirty="0" smtClean="0"/>
              <a:t>802.11A uses the 5.0 gigahertz wireless band for its communication. 802.11B and G both use the 2.4 gigahertz wireless band. Note that the 2.4 gigahertz frequency range operates in the same range as microwaves and older telephones. So a user communicating wirelessly in a home and running a microwave at the same time would experience interference to the wireless signal. The microwave would consume all of the wireless bandwidth, causing wireless communication to function less than perfectly, if at all.</a:t>
            </a:r>
          </a:p>
          <a:p>
            <a:endParaRPr lang="en-US" altLang="en-US" dirty="0" smtClean="0"/>
          </a:p>
          <a:p>
            <a:r>
              <a:rPr lang="en-US" altLang="en-US" dirty="0" smtClean="0"/>
              <a:t>802.11N on the other hand, uses both 5.0 and 2.4 gigahertz frequencies for its communication. This is why 802.11N is so much faster than the 802.11 A, B, or G types.</a:t>
            </a:r>
          </a:p>
          <a:p>
            <a:endParaRPr lang="en-US" altLang="en-US" dirty="0" smtClean="0"/>
          </a:p>
        </p:txBody>
      </p:sp>
      <p:sp>
        <p:nvSpPr>
          <p:cNvPr id="6451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6451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2158BB7-B0DD-4F1F-BF23-4B555385E5BA}" type="slidenum">
              <a:rPr lang="en-US" altLang="en-US" sz="1000"/>
              <a:pPr eaLnBrk="1" hangingPunct="1"/>
              <a:t>18</a:t>
            </a:fld>
            <a:endParaRPr lang="en-US" altLang="en-US" sz="1000" dirty="0"/>
          </a:p>
        </p:txBody>
      </p:sp>
    </p:spTree>
    <p:extLst>
      <p:ext uri="{BB962C8B-B14F-4D97-AF65-F5344CB8AC3E}">
        <p14:creationId xmlns:p14="http://schemas.microsoft.com/office/powerpoint/2010/main" val="3612405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WIMAX network standard was developed in 2001 and is referred to as the IEEE 802.16 standard that relates to WAN wireless networking. It is the telecommunications protocol that provides fixed and fully mobile Internet access. Note that WIMAX is different from Wi-Fi. Here is an example to clarify this point.</a:t>
            </a:r>
          </a:p>
          <a:p>
            <a:r>
              <a:rPr lang="en-US" altLang="en-US" dirty="0" smtClean="0"/>
              <a:t>WIMAX access was used to assist with communications in the Aceh, Indonesia area after the tsunami in December 2004. WIMAX provided broadband access that helped regenerate communication to and from this province when no other communication was available. People with network devices were able to connect to the Internet using WIMAX connectivity.</a:t>
            </a:r>
          </a:p>
          <a:p>
            <a:endParaRPr lang="en-US" altLang="en-US" dirty="0" smtClean="0"/>
          </a:p>
        </p:txBody>
      </p:sp>
      <p:sp>
        <p:nvSpPr>
          <p:cNvPr id="665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665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DA3C2DE-B482-491B-A8E2-7CF7733896A8}" type="slidenum">
              <a:rPr lang="en-US" altLang="en-US" sz="1000"/>
              <a:pPr eaLnBrk="1" hangingPunct="1"/>
              <a:t>19</a:t>
            </a:fld>
            <a:endParaRPr lang="en-US" altLang="en-US" sz="1000" dirty="0"/>
          </a:p>
        </p:txBody>
      </p:sp>
    </p:spTree>
    <p:extLst>
      <p:ext uri="{BB962C8B-B14F-4D97-AF65-F5344CB8AC3E}">
        <p14:creationId xmlns:p14="http://schemas.microsoft.com/office/powerpoint/2010/main" val="2342194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objectives for this unit on</a:t>
            </a:r>
            <a:r>
              <a:rPr lang="en-US" altLang="en-US" b="0" i="0" dirty="0" smtClean="0"/>
              <a:t> Networks</a:t>
            </a:r>
            <a:r>
              <a:rPr lang="en-US" altLang="en-US" dirty="0" smtClean="0"/>
              <a:t> are to:</a:t>
            </a:r>
          </a:p>
          <a:p>
            <a:pPr marL="171450" indent="-171450">
              <a:buFont typeface="Arial" panose="020B0604020202020204" pitchFamily="34" charset="0"/>
              <a:buChar char="•"/>
            </a:pPr>
            <a:r>
              <a:rPr lang="en-US" altLang="en-US" dirty="0" smtClean="0"/>
              <a:t>Define what a communication network is, </a:t>
            </a:r>
          </a:p>
          <a:p>
            <a:pPr marL="171450" indent="-171450">
              <a:buFont typeface="Arial" panose="020B0604020202020204" pitchFamily="34" charset="0"/>
              <a:buChar char="•"/>
            </a:pPr>
            <a:r>
              <a:rPr lang="en-US" altLang="en-US" dirty="0" smtClean="0"/>
              <a:t>Explain the purposes and benefits of a communication network, </a:t>
            </a:r>
          </a:p>
          <a:p>
            <a:pPr marL="171450" indent="-171450">
              <a:buFont typeface="Arial" panose="020B0604020202020204" pitchFamily="34" charset="0"/>
              <a:buChar char="•"/>
            </a:pPr>
            <a:r>
              <a:rPr lang="en-US" altLang="en-US" dirty="0" smtClean="0"/>
              <a:t>Explain the Internet and World Wide Web, their histories, and their structures, </a:t>
            </a:r>
          </a:p>
          <a:p>
            <a:pPr marL="171450" indent="-171450">
              <a:buFont typeface="Arial" panose="020B0604020202020204" pitchFamily="34" charset="0"/>
              <a:buChar char="•"/>
            </a:pPr>
            <a:r>
              <a:rPr lang="en-US" altLang="en-US" dirty="0" smtClean="0"/>
              <a:t>Describe different ways of connecting to the Internet,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2</a:t>
            </a:fld>
            <a:endParaRPr lang="en-US" altLang="en-US" dirty="0"/>
          </a:p>
        </p:txBody>
      </p:sp>
    </p:spTree>
    <p:extLst>
      <p:ext uri="{BB962C8B-B14F-4D97-AF65-F5344CB8AC3E}">
        <p14:creationId xmlns:p14="http://schemas.microsoft.com/office/powerpoint/2010/main" val="1494008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wireless application protocol or WAP is an open international standard for application layer network communications in a wireless communication environment. </a:t>
            </a:r>
          </a:p>
          <a:p>
            <a:r>
              <a:rPr lang="en-US" altLang="en-US" dirty="0" smtClean="0"/>
              <a:t>The standard describes a protocol suite - a protocol suite is a number of protocols that are grouped together - allowing the interoperability of WAP equipment and software with many different network technologies. The concept was developed in approximately 1997 and is still relevant today.</a:t>
            </a:r>
          </a:p>
          <a:p>
            <a:r>
              <a:rPr lang="en-US" altLang="en-US" dirty="0" smtClean="0"/>
              <a:t>Most uses of WAP involve accessing the Internet from a smart phone, a mobile phone, or a Personal Digital Assistant, also known as a PDA. </a:t>
            </a:r>
          </a:p>
          <a:p>
            <a:endParaRPr lang="en-US" altLang="en-US" dirty="0" smtClean="0"/>
          </a:p>
        </p:txBody>
      </p:sp>
      <p:sp>
        <p:nvSpPr>
          <p:cNvPr id="686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686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0C3C86D-77FF-4A2A-B832-CB7B0F55BCD7}" type="slidenum">
              <a:rPr lang="en-US" altLang="en-US" sz="1000"/>
              <a:pPr eaLnBrk="1" hangingPunct="1"/>
              <a:t>20</a:t>
            </a:fld>
            <a:endParaRPr lang="en-US" altLang="en-US" sz="1000" dirty="0"/>
          </a:p>
        </p:txBody>
      </p:sp>
    </p:spTree>
    <p:extLst>
      <p:ext uri="{BB962C8B-B14F-4D97-AF65-F5344CB8AC3E}">
        <p14:creationId xmlns:p14="http://schemas.microsoft.com/office/powerpoint/2010/main" val="40344215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radio frequency identification standard, or RFID, incorporates the use of an RFID tag in an object and then communicates using radio waves. Most RFID tags contain at least two parts. </a:t>
            </a:r>
          </a:p>
          <a:p>
            <a:r>
              <a:rPr lang="en-US" altLang="en-US" dirty="0" smtClean="0"/>
              <a:t>First, there is the circuitry that stores information about the item related to the RFID tag. </a:t>
            </a:r>
          </a:p>
          <a:p>
            <a:r>
              <a:rPr lang="en-US" altLang="en-US" dirty="0" smtClean="0"/>
              <a:t>Then there is the antenna for sending and receiving signals. Many organizations govern this standard, including the International Standards Organization, or ISO, and the International Electrotechnical Commission, or </a:t>
            </a:r>
            <a:r>
              <a:rPr lang="en-US" altLang="en-US" dirty="0" err="1" smtClean="0"/>
              <a:t>IEC</a:t>
            </a:r>
            <a:r>
              <a:rPr lang="en-US" altLang="en-US" dirty="0" smtClean="0"/>
              <a:t>.</a:t>
            </a:r>
          </a:p>
          <a:p>
            <a:r>
              <a:rPr lang="en-US" altLang="en-US" dirty="0" smtClean="0"/>
              <a:t>In stores, RFID tags are placed on clothing, expensive items, and items that are easy to shoplift. They are heavily used for inventorying medical supplies and medicine. In fact, in many medical offices, if an employee needs to remove medicine from a cabinet, the RFID tag records its movement, and may even ask the employee to remove it from inventory.</a:t>
            </a:r>
          </a:p>
          <a:p>
            <a:endParaRPr lang="en-US" altLang="en-US" dirty="0" smtClean="0"/>
          </a:p>
        </p:txBody>
      </p:sp>
      <p:sp>
        <p:nvSpPr>
          <p:cNvPr id="7065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066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FD50371-0C7C-47CB-BD9C-1353C126CEFA}" type="slidenum">
              <a:rPr lang="en-US" altLang="en-US" sz="1000"/>
              <a:pPr eaLnBrk="1" hangingPunct="1"/>
              <a:t>21</a:t>
            </a:fld>
            <a:endParaRPr lang="en-US" altLang="en-US" sz="1000" dirty="0"/>
          </a:p>
        </p:txBody>
      </p:sp>
    </p:spTree>
    <p:extLst>
      <p:ext uri="{BB962C8B-B14F-4D97-AF65-F5344CB8AC3E}">
        <p14:creationId xmlns:p14="http://schemas.microsoft.com/office/powerpoint/2010/main" val="37231757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IEEE 802.15 standard that is relevant to Bluetooth was developed in approximately 1994 and is evolving to this day. Bluetooth represents an open, wireless technology standard for exchanging data over short distances, usually about 30 to 50 feet from fixed and mobile devices. Bluetooth is used in devices such as medical implants, keyboards, mouse devices, cell phone headsets, and other devices.</a:t>
            </a:r>
          </a:p>
          <a:p>
            <a:endParaRPr lang="en-US" altLang="en-US" dirty="0" smtClean="0"/>
          </a:p>
        </p:txBody>
      </p:sp>
      <p:sp>
        <p:nvSpPr>
          <p:cNvPr id="727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27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0D47992-DC78-4472-883A-07B559834161}" type="slidenum">
              <a:rPr lang="en-US" altLang="en-US" sz="1000"/>
              <a:pPr eaLnBrk="1" hangingPunct="1"/>
              <a:t>22</a:t>
            </a:fld>
            <a:endParaRPr lang="en-US" altLang="en-US" sz="1000" dirty="0"/>
          </a:p>
        </p:txBody>
      </p:sp>
    </p:spTree>
    <p:extLst>
      <p:ext uri="{BB962C8B-B14F-4D97-AF65-F5344CB8AC3E}">
        <p14:creationId xmlns:p14="http://schemas.microsoft.com/office/powerpoint/2010/main" val="2002322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c of </a:t>
            </a:r>
            <a:r>
              <a:rPr lang="en-US" altLang="en-US" b="0" i="0" dirty="0" smtClean="0"/>
              <a:t>Networks</a:t>
            </a:r>
            <a:r>
              <a:rPr lang="en-US" altLang="en-US" dirty="0" smtClean="0"/>
              <a:t>. In summary, this lecture discussed:</a:t>
            </a:r>
          </a:p>
          <a:p>
            <a:pPr eaLnBrk="1" hangingPunct="1">
              <a:spcBef>
                <a:spcPct val="0"/>
              </a:spcBef>
              <a:buFontTx/>
              <a:buChar char="•"/>
            </a:pPr>
            <a:r>
              <a:rPr lang="en-US" altLang="en-US" baseline="0" dirty="0" smtClean="0"/>
              <a:t> </a:t>
            </a:r>
            <a:r>
              <a:rPr lang="en-US" altLang="en-US" dirty="0" smtClean="0"/>
              <a:t>Different network topologies</a:t>
            </a:r>
          </a:p>
          <a:p>
            <a:pPr eaLnBrk="1" hangingPunct="1">
              <a:spcBef>
                <a:spcPct val="0"/>
              </a:spcBef>
              <a:buFontTx/>
              <a:buChar char="•"/>
            </a:pPr>
            <a:r>
              <a:rPr lang="en-US" altLang="en-US" dirty="0" smtClean="0"/>
              <a:t> And different network standards and protocols </a:t>
            </a:r>
          </a:p>
          <a:p>
            <a:pPr eaLnBrk="1" hangingPunct="1">
              <a:spcBef>
                <a:spcPct val="0"/>
              </a:spcBef>
            </a:pPr>
            <a:endParaRPr lang="en-US" altLang="en-US" dirty="0" smtClean="0"/>
          </a:p>
        </p:txBody>
      </p:sp>
      <p:sp>
        <p:nvSpPr>
          <p:cNvPr id="747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47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3EFD589-3D2F-4D4D-BB45-124438ECE5A3}" type="slidenum">
              <a:rPr lang="en-US" altLang="en-US" sz="1000"/>
              <a:pPr eaLnBrk="1" hangingPunct="1"/>
              <a:t>23</a:t>
            </a:fld>
            <a:endParaRPr lang="en-US" altLang="en-US" sz="1000" dirty="0"/>
          </a:p>
        </p:txBody>
      </p:sp>
    </p:spTree>
    <p:extLst>
      <p:ext uri="{BB962C8B-B14F-4D97-AF65-F5344CB8AC3E}">
        <p14:creationId xmlns:p14="http://schemas.microsoft.com/office/powerpoint/2010/main" val="2355188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768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68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BC66385-75CF-44FF-8ED2-FF807FC7142F}" type="slidenum">
              <a:rPr lang="en-US" altLang="en-US" sz="1000"/>
              <a:pPr eaLnBrk="1" hangingPunct="1"/>
              <a:t>24</a:t>
            </a:fld>
            <a:endParaRPr lang="en-US" altLang="en-US" sz="1000" dirty="0"/>
          </a:p>
        </p:txBody>
      </p:sp>
    </p:spTree>
    <p:extLst>
      <p:ext uri="{BB962C8B-B14F-4D97-AF65-F5344CB8AC3E}">
        <p14:creationId xmlns:p14="http://schemas.microsoft.com/office/powerpoint/2010/main" val="183999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788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88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43D1B87-3F33-4DD9-9742-3A7DA4F86B91}" type="slidenum">
              <a:rPr lang="en-US" altLang="en-US" sz="1000"/>
              <a:pPr eaLnBrk="1" hangingPunct="1"/>
              <a:t>25</a:t>
            </a:fld>
            <a:endParaRPr lang="en-US" altLang="en-US" sz="1000" dirty="0"/>
          </a:p>
        </p:txBody>
      </p:sp>
    </p:spTree>
    <p:extLst>
      <p:ext uri="{BB962C8B-B14F-4D97-AF65-F5344CB8AC3E}">
        <p14:creationId xmlns:p14="http://schemas.microsoft.com/office/powerpoint/2010/main" val="29408703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788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788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43D1B87-3F33-4DD9-9742-3A7DA4F86B91}" type="slidenum">
              <a:rPr lang="en-US" altLang="en-US" sz="1000"/>
              <a:pPr eaLnBrk="1" hangingPunct="1"/>
              <a:t>26</a:t>
            </a:fld>
            <a:endParaRPr lang="en-US" altLang="en-US" sz="1000" dirty="0"/>
          </a:p>
        </p:txBody>
      </p:sp>
    </p:spTree>
    <p:extLst>
      <p:ext uri="{BB962C8B-B14F-4D97-AF65-F5344CB8AC3E}">
        <p14:creationId xmlns:p14="http://schemas.microsoft.com/office/powerpoint/2010/main" val="14443906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27</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Explain basics of network addressing: IP addresses and domain names, and how they can be leased or purchased from an Internet service provider. </a:t>
            </a:r>
          </a:p>
          <a:p>
            <a:pPr marL="171450" indent="-171450">
              <a:buFont typeface="Arial" panose="020B0604020202020204" pitchFamily="34" charset="0"/>
              <a:buChar char="•"/>
            </a:pPr>
            <a:r>
              <a:rPr lang="en-US" altLang="en-US" dirty="0" smtClean="0"/>
              <a:t>Introduce network classification by the coverage size. </a:t>
            </a:r>
          </a:p>
          <a:p>
            <a:pPr marL="171450" indent="-171450">
              <a:buFont typeface="Arial" panose="020B0604020202020204" pitchFamily="34" charset="0"/>
              <a:buChar char="•"/>
            </a:pPr>
            <a:endParaRPr lang="en-US" altLang="en-US" dirty="0" smtClean="0"/>
          </a:p>
          <a:p>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3</a:t>
            </a:fld>
            <a:endParaRPr lang="en-US" altLang="en-US" dirty="0"/>
          </a:p>
        </p:txBody>
      </p:sp>
    </p:spTree>
    <p:extLst>
      <p:ext uri="{BB962C8B-B14F-4D97-AF65-F5344CB8AC3E}">
        <p14:creationId xmlns:p14="http://schemas.microsoft.com/office/powerpoint/2010/main" val="1494008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Describe different network topologies.</a:t>
            </a:r>
          </a:p>
          <a:p>
            <a:pPr marL="171450" lvl="0" indent="-171450">
              <a:buFont typeface="Arial" panose="020B0604020202020204" pitchFamily="34" charset="0"/>
              <a:buChar char="•"/>
            </a:pPr>
            <a:r>
              <a:rPr lang="en-US" dirty="0" smtClean="0"/>
              <a:t>Outline different standards and protocols that govern wired and wireless communications. </a:t>
            </a:r>
          </a:p>
          <a:p>
            <a:pPr eaLnBrk="1" hangingPunct="1">
              <a:spcBef>
                <a:spcPct val="0"/>
              </a:spcBef>
            </a:pPr>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4</a:t>
            </a:fld>
            <a:endParaRPr lang="en-US" altLang="en-US" dirty="0"/>
          </a:p>
        </p:txBody>
      </p:sp>
    </p:spTree>
    <p:extLst>
      <p:ext uri="{BB962C8B-B14F-4D97-AF65-F5344CB8AC3E}">
        <p14:creationId xmlns:p14="http://schemas.microsoft.com/office/powerpoint/2010/main" val="1494008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Describe benefits and disadvantages of wireless communication </a:t>
            </a:r>
          </a:p>
          <a:p>
            <a:pPr marL="171450" lvl="0" indent="-171450">
              <a:buFont typeface="Arial" panose="020B0604020202020204" pitchFamily="34" charset="0"/>
              <a:buChar char="•"/>
            </a:pPr>
            <a:r>
              <a:rPr lang="en-US" dirty="0" smtClean="0"/>
              <a:t>Describe a typical wireless network setup. </a:t>
            </a:r>
          </a:p>
          <a:p>
            <a:pPr marL="171450" lvl="0" indent="-171450">
              <a:buFont typeface="Arial" panose="020B0604020202020204" pitchFamily="34" charset="0"/>
              <a:buChar char="•"/>
            </a:pPr>
            <a:r>
              <a:rPr lang="en-US" dirty="0" smtClean="0"/>
              <a:t>Describe network hardware. </a:t>
            </a:r>
          </a:p>
          <a:p>
            <a:pPr marL="171450" lvl="0" indent="-171450">
              <a:buFont typeface="Arial" panose="020B0604020202020204" pitchFamily="34" charset="0"/>
              <a:buChar char="•"/>
            </a:pPr>
            <a:r>
              <a:rPr lang="en-US" dirty="0" smtClean="0"/>
              <a:t>And, finally, to introduce networking logical models and discuss Open Systems Interconnection, or OSI</a:t>
            </a:r>
            <a:r>
              <a:rPr lang="en-US" baseline="0" dirty="0" smtClean="0"/>
              <a:t> </a:t>
            </a:r>
            <a:r>
              <a:rPr lang="en-US" dirty="0" smtClean="0"/>
              <a:t>model. </a:t>
            </a:r>
            <a:endParaRPr lang="en-US" altLang="en-US" dirty="0" smtClean="0"/>
          </a:p>
          <a:p>
            <a:pPr eaLnBrk="1" hangingPunct="1">
              <a:spcBef>
                <a:spcPct val="0"/>
              </a:spcBef>
            </a:pPr>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5</a:t>
            </a:fld>
            <a:endParaRPr lang="en-US" altLang="en-US" dirty="0"/>
          </a:p>
        </p:txBody>
      </p:sp>
    </p:spTree>
    <p:extLst>
      <p:ext uri="{BB962C8B-B14F-4D97-AF65-F5344CB8AC3E}">
        <p14:creationId xmlns:p14="http://schemas.microsoft.com/office/powerpoint/2010/main" val="4013747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How a network is organized or laid out is referred to as its topology. Two types of network topologies exist.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i="1" dirty="0" smtClean="0"/>
              <a:t>Physical</a:t>
            </a:r>
            <a:r>
              <a:rPr lang="en-US" altLang="en-US" dirty="0" smtClean="0"/>
              <a:t> topology details how the network is physically designed;</a:t>
            </a:r>
            <a:r>
              <a:rPr lang="en-US" altLang="en-US" baseline="0" dirty="0" smtClean="0"/>
              <a:t> i</a:t>
            </a:r>
            <a:r>
              <a:rPr lang="en-US" altLang="en-US" dirty="0" smtClean="0"/>
              <a:t>n</a:t>
            </a:r>
            <a:r>
              <a:rPr lang="en-US" altLang="en-US" baseline="0" dirty="0" smtClean="0"/>
              <a:t> other words</a:t>
            </a:r>
            <a:r>
              <a:rPr lang="en-US" altLang="en-US" dirty="0" smtClean="0"/>
              <a:t> </a:t>
            </a:r>
            <a:r>
              <a:rPr lang="en-US" altLang="en-US" sz="3200" dirty="0" smtClean="0"/>
              <a:t>how devices in the network are connected with wires and cables.</a:t>
            </a:r>
            <a:r>
              <a:rPr lang="en-US" altLang="en-US" sz="3200" baseline="0" dirty="0" smtClean="0"/>
              <a:t>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i="1" dirty="0" smtClean="0"/>
              <a:t>Logical</a:t>
            </a:r>
            <a:r>
              <a:rPr lang="en-US" altLang="en-US" dirty="0" smtClean="0"/>
              <a:t> topology illustrates </a:t>
            </a:r>
            <a:r>
              <a:rPr lang="en-US" altLang="en-US" sz="1000" dirty="0" smtClean="0"/>
              <a:t>how </a:t>
            </a:r>
            <a:r>
              <a:rPr lang="en-US" sz="1000" dirty="0" smtClean="0"/>
              <a:t>devices appear to the user to be connected; in other words, </a:t>
            </a:r>
            <a:r>
              <a:rPr lang="en-US" altLang="en-US" dirty="0" smtClean="0"/>
              <a:t>how data flows through the network, regardless of its physical design. </a:t>
            </a:r>
          </a:p>
        </p:txBody>
      </p:sp>
      <p:sp>
        <p:nvSpPr>
          <p:cNvPr id="399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99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3FA8C3F-F6B5-466F-8C20-6590F305D31B}" type="slidenum">
              <a:rPr lang="en-US" altLang="en-US" sz="1000"/>
              <a:pPr eaLnBrk="1" hangingPunct="1"/>
              <a:t>6</a:t>
            </a:fld>
            <a:endParaRPr lang="en-US" altLang="en-US" sz="1000" dirty="0"/>
          </a:p>
        </p:txBody>
      </p:sp>
    </p:spTree>
    <p:extLst>
      <p:ext uri="{BB962C8B-B14F-4D97-AF65-F5344CB8AC3E}">
        <p14:creationId xmlns:p14="http://schemas.microsoft.com/office/powerpoint/2010/main" val="1467927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First, consider physical topologies. There are many physical topology types. The main types are shown in the figure on the screen: ring, mesh, star, fully connected, line, tree, and bus topology. The next few slides show some of these in more detail. </a:t>
            </a:r>
          </a:p>
          <a:p>
            <a:endParaRPr lang="en-US" altLang="en-US" dirty="0" smtClean="0"/>
          </a:p>
        </p:txBody>
      </p:sp>
      <p:sp>
        <p:nvSpPr>
          <p:cNvPr id="419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14E72FD-F232-4D96-8924-5AB51B66C6EA}" type="slidenum">
              <a:rPr lang="en-US" altLang="en-US" sz="1000"/>
              <a:pPr eaLnBrk="1" hangingPunct="1"/>
              <a:t>7</a:t>
            </a:fld>
            <a:endParaRPr lang="en-US" altLang="en-US" sz="1000" dirty="0"/>
          </a:p>
        </p:txBody>
      </p:sp>
    </p:spTree>
    <p:extLst>
      <p:ext uri="{BB962C8B-B14F-4D97-AF65-F5344CB8AC3E}">
        <p14:creationId xmlns:p14="http://schemas.microsoft.com/office/powerpoint/2010/main" val="28210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One physical topology is known as a bus. In the figure on the slide, each host is connected to every other host by a single network cable with connectors. Each green dot in the figure represents a host. If any cable breaks, then the whole network goes down. Obviously, this type of network was not very reliable or scalable and has not been in use since the late 1990s. </a:t>
            </a:r>
          </a:p>
        </p:txBody>
      </p:sp>
      <p:sp>
        <p:nvSpPr>
          <p:cNvPr id="440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40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EAE936D-7195-4028-B04E-94D4116B1BBE}" type="slidenum">
              <a:rPr lang="en-US" altLang="en-US" sz="1000"/>
              <a:pPr eaLnBrk="1" hangingPunct="1"/>
              <a:t>8</a:t>
            </a:fld>
            <a:endParaRPr lang="en-US" altLang="en-US" sz="1000" dirty="0"/>
          </a:p>
        </p:txBody>
      </p:sp>
    </p:spTree>
    <p:extLst>
      <p:ext uri="{BB962C8B-B14F-4D97-AF65-F5344CB8AC3E}">
        <p14:creationId xmlns:p14="http://schemas.microsoft.com/office/powerpoint/2010/main" val="1494530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type of physical topology is mesh. With mesh topologies, each host is connected to every other host in the network by a switch or by a direct connection to another host without the use of a switch. The image on the screen shows a full mesh topology where each host is directly connected to every other host in the network.</a:t>
            </a:r>
          </a:p>
          <a:p>
            <a:r>
              <a:rPr lang="en-US" altLang="en-US" dirty="0" smtClean="0"/>
              <a:t>This type of physical topology usually relates to routers, not to computers, because when computers are in a full mesh, they are typically interconnected by a switch. In other words, all of the devices will connect to the switch, not to each other. </a:t>
            </a:r>
          </a:p>
          <a:p>
            <a:endParaRPr lang="en-US" altLang="en-US" dirty="0" smtClean="0"/>
          </a:p>
        </p:txBody>
      </p:sp>
      <p:sp>
        <p:nvSpPr>
          <p:cNvPr id="460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60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AA55B9F-F981-4DD9-A7B5-26B498C458EC}" type="slidenum">
              <a:rPr lang="en-US" altLang="en-US" sz="1000"/>
              <a:pPr eaLnBrk="1" hangingPunct="1"/>
              <a:t>9</a:t>
            </a:fld>
            <a:endParaRPr lang="en-US" altLang="en-US" sz="1000" dirty="0"/>
          </a:p>
        </p:txBody>
      </p:sp>
    </p:spTree>
    <p:extLst>
      <p:ext uri="{BB962C8B-B14F-4D97-AF65-F5344CB8AC3E}">
        <p14:creationId xmlns:p14="http://schemas.microsoft.com/office/powerpoint/2010/main" val="13503435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ONC Side by 2 Pix">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2252561"/>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2"/>
          <p:cNvSpPr>
            <a:spLocks noGrp="1"/>
          </p:cNvSpPr>
          <p:nvPr>
            <p:ph sz="quarter" idx="34"/>
          </p:nvPr>
        </p:nvSpPr>
        <p:spPr>
          <a:xfrm>
            <a:off x="4649677" y="3959441"/>
            <a:ext cx="4041648" cy="2212759"/>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16281885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3"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5.xml"/><Relationship Id="rId1" Type="http://schemas.openxmlformats.org/officeDocument/2006/relationships/tags" Target="../tags/tag25.xml"/><Relationship Id="rId5" Type="http://schemas.openxmlformats.org/officeDocument/2006/relationships/hyperlink" Target="file:///\\commons.wikimedia.org\w\index.php%3ftitle=User:Mmckinley&amp;action=edit&amp;redlink=1" TargetMode="External"/><Relationship Id="rId4" Type="http://schemas.openxmlformats.org/officeDocument/2006/relationships/image" Target="../media/image8.jp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9.xml"/><Relationship Id="rId1" Type="http://schemas.openxmlformats.org/officeDocument/2006/relationships/tags" Target="../tags/tag26.xml"/></Relationships>
</file>

<file path=ppt/slides/_rels/slide24.xml.rels><?xml version="1.0" encoding="UTF-8" standalone="yes"?>
<Relationships xmlns="http://schemas.openxmlformats.org/package/2006/relationships"><Relationship Id="rId8" Type="http://schemas.openxmlformats.org/officeDocument/2006/relationships/hyperlink" Target="http://en.wikipedia.org/wiki/IEEE" TargetMode="External"/><Relationship Id="rId3" Type="http://schemas.openxmlformats.org/officeDocument/2006/relationships/notesSlide" Target="../notesSlides/notesSlide24.xml"/><Relationship Id="rId7" Type="http://schemas.openxmlformats.org/officeDocument/2006/relationships/hyperlink" Target="http://en.wikipedia.org/wiki/Network_topology" TargetMode="External"/><Relationship Id="rId2" Type="http://schemas.openxmlformats.org/officeDocument/2006/relationships/slideLayout" Target="../slideLayouts/slideLayout10.xml"/><Relationship Id="rId1" Type="http://schemas.openxmlformats.org/officeDocument/2006/relationships/tags" Target="../tags/tag27.xml"/><Relationship Id="rId6" Type="http://schemas.openxmlformats.org/officeDocument/2006/relationships/hyperlink" Target="http://en.wikipedia.org/wiki/Metropolitan_area_network" TargetMode="External"/><Relationship Id="rId5" Type="http://schemas.openxmlformats.org/officeDocument/2006/relationships/hyperlink" Target="http://en.wikipedia.org/wiki/Local_area_network" TargetMode="External"/><Relationship Id="rId10" Type="http://schemas.openxmlformats.org/officeDocument/2006/relationships/hyperlink" Target="http://en.wikipedia.org/wiki/Ethernet" TargetMode="External"/><Relationship Id="rId4" Type="http://schemas.openxmlformats.org/officeDocument/2006/relationships/hyperlink" Target="http://en.wikipedia.org/wiki/Computer_network" TargetMode="External"/><Relationship Id="rId9" Type="http://schemas.openxmlformats.org/officeDocument/2006/relationships/hyperlink" Target="http://en.wikipedia.org/wiki/Network_protoco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en.wikipedia.org/wiki/RFID" TargetMode="External"/><Relationship Id="rId3" Type="http://schemas.openxmlformats.org/officeDocument/2006/relationships/notesSlide" Target="../notesSlides/notesSlide25.xml"/><Relationship Id="rId7" Type="http://schemas.openxmlformats.org/officeDocument/2006/relationships/hyperlink" Target="http://en.wikipedia.org/wiki/Wireless_Application_Protocol" TargetMode="External"/><Relationship Id="rId2" Type="http://schemas.openxmlformats.org/officeDocument/2006/relationships/slideLayout" Target="../slideLayouts/slideLayout10.xml"/><Relationship Id="rId1" Type="http://schemas.openxmlformats.org/officeDocument/2006/relationships/tags" Target="../tags/tag28.xml"/><Relationship Id="rId6" Type="http://schemas.openxmlformats.org/officeDocument/2006/relationships/hyperlink" Target="http://en.wikipedia.org/wiki/Wi-max" TargetMode="External"/><Relationship Id="rId5" Type="http://schemas.openxmlformats.org/officeDocument/2006/relationships/hyperlink" Target="http://en.wikipedia.org/wiki/Wi-Fi" TargetMode="External"/><Relationship Id="rId10" Type="http://schemas.openxmlformats.org/officeDocument/2006/relationships/hyperlink" Target="https://commons.wikimedia.org/wiki/File:BusNetwork.svg" TargetMode="External"/><Relationship Id="rId4" Type="http://schemas.openxmlformats.org/officeDocument/2006/relationships/hyperlink" Target="http://en.wikipedia.org/wiki/IEEE_802.11" TargetMode="External"/><Relationship Id="rId9" Type="http://schemas.openxmlformats.org/officeDocument/2006/relationships/hyperlink" Target="https://commons.wikimedia.org/wiki/File:NetworkTopologies.svg"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commons.wikimedia.org/wiki/File:Drone_4.jpg" TargetMode="External"/><Relationship Id="rId3" Type="http://schemas.openxmlformats.org/officeDocument/2006/relationships/notesSlide" Target="../notesSlides/notesSlide26.xml"/><Relationship Id="rId7" Type="http://schemas.openxmlformats.org/officeDocument/2006/relationships/hyperlink" Target="https://en.wikipedia.org/wiki/File:StarNetwork.svg" TargetMode="External"/><Relationship Id="rId2" Type="http://schemas.openxmlformats.org/officeDocument/2006/relationships/slideLayout" Target="../slideLayouts/slideLayout10.xml"/><Relationship Id="rId1" Type="http://schemas.openxmlformats.org/officeDocument/2006/relationships/tags" Target="../tags/tag29.xml"/><Relationship Id="rId6" Type="http://schemas.openxmlformats.org/officeDocument/2006/relationships/hyperlink" Target="https://en.wikipedia.org/wiki/File:RingNetwork.svg" TargetMode="External"/><Relationship Id="rId5" Type="http://schemas.openxmlformats.org/officeDocument/2006/relationships/hyperlink" Target="https://en.wikipedia.org/wiki/File:NetworkTopology-FullyConnected.png" TargetMode="External"/><Relationship Id="rId4" Type="http://schemas.openxmlformats.org/officeDocument/2006/relationships/hyperlink" Target="https://en.wikipedia.org/wiki/File:NetworkTopology-Mesh.svg"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1.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tags" Target="../tags/tag10.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1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smtClean="0"/>
              <a:t>Networks</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c</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4 Unit  6)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2471467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en-US" dirty="0" smtClean="0"/>
              <a:t>Physical Topologies - Ring</a:t>
            </a:r>
          </a:p>
        </p:txBody>
      </p:sp>
      <p:sp>
        <p:nvSpPr>
          <p:cNvPr id="47106" name="Content Placeholder 5"/>
          <p:cNvSpPr>
            <a:spLocks noGrp="1"/>
          </p:cNvSpPr>
          <p:nvPr>
            <p:ph sz="quarter" idx="14"/>
          </p:nvPr>
        </p:nvSpPr>
        <p:spPr>
          <a:xfrm>
            <a:off x="457200" y="1600200"/>
            <a:ext cx="5943600" cy="4572000"/>
          </a:xfrm>
        </p:spPr>
        <p:txBody>
          <a:bodyPr/>
          <a:lstStyle/>
          <a:p>
            <a:r>
              <a:rPr lang="en-US" altLang="en-US" dirty="0" smtClean="0"/>
              <a:t>Each host is connected to the network in a closed loop or ring</a:t>
            </a:r>
          </a:p>
          <a:p>
            <a:r>
              <a:rPr lang="en-US" altLang="en-US" dirty="0" smtClean="0"/>
              <a:t>Found in highly secure environments</a:t>
            </a:r>
          </a:p>
          <a:p>
            <a:r>
              <a:rPr lang="en-US" altLang="en-US" dirty="0" smtClean="0"/>
              <a:t>Typically utilize a token passing scheme, </a:t>
            </a:r>
          </a:p>
          <a:p>
            <a:pPr lvl="1"/>
            <a:r>
              <a:rPr lang="en-US" altLang="en-US" dirty="0" smtClean="0"/>
              <a:t>Only one machine can transmit on the network at a time </a:t>
            </a:r>
          </a:p>
        </p:txBody>
      </p:sp>
      <p:pic>
        <p:nvPicPr>
          <p:cNvPr id="11" name="Content Placeholder 10" descr="The image represents a simple ring topology. Within a ring topology, each host is connected to the network in a closed loop or ring. This is an uncommon network type, usually found in highly secured environments. Ring topologies typically use an electronic token-passing scheme, which controls access to the network. By using this type of topology, only one machine can transmit on the network at any given time.&#10;&#10;" title="Ring Network"/>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5780805" y="2481820"/>
            <a:ext cx="2743215" cy="2286245"/>
          </a:xfrm>
        </p:spPr>
      </p:pic>
      <p:sp>
        <p:nvSpPr>
          <p:cNvPr id="9" name="Text Placeholder 8"/>
          <p:cNvSpPr>
            <a:spLocks noGrp="1"/>
          </p:cNvSpPr>
          <p:nvPr>
            <p:ph type="body" sz="quarter" idx="33"/>
          </p:nvPr>
        </p:nvSpPr>
        <p:spPr/>
        <p:txBody>
          <a:bodyPr/>
          <a:lstStyle/>
          <a:p>
            <a:r>
              <a:rPr lang="en-US" altLang="en-US" dirty="0" smtClean="0"/>
              <a:t>(Foobaz, 2006, PD-US)</a:t>
            </a:r>
          </a:p>
          <a:p>
            <a:endParaRPr 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428624" y="274637"/>
            <a:ext cx="8229600" cy="1143000"/>
          </a:xfrm>
        </p:spPr>
        <p:txBody>
          <a:bodyPr/>
          <a:lstStyle/>
          <a:p>
            <a:r>
              <a:rPr lang="en-US" altLang="en-US" dirty="0" smtClean="0"/>
              <a:t>Physical Topologies - Star</a:t>
            </a:r>
          </a:p>
        </p:txBody>
      </p:sp>
      <p:sp>
        <p:nvSpPr>
          <p:cNvPr id="8" name="Content Placeholder 7"/>
          <p:cNvSpPr>
            <a:spLocks noGrp="1"/>
          </p:cNvSpPr>
          <p:nvPr>
            <p:ph sz="quarter" idx="14"/>
          </p:nvPr>
        </p:nvSpPr>
        <p:spPr/>
        <p:txBody>
          <a:bodyPr/>
          <a:lstStyle/>
          <a:p>
            <a:r>
              <a:rPr lang="en-US" altLang="en-US" dirty="0" smtClean="0"/>
              <a:t>Each network host is connected to a central switch</a:t>
            </a:r>
          </a:p>
          <a:p>
            <a:r>
              <a:rPr lang="en-US" altLang="en-US" dirty="0" smtClean="0"/>
              <a:t>Most common type</a:t>
            </a:r>
          </a:p>
          <a:p>
            <a:r>
              <a:rPr lang="en-US" altLang="en-US" dirty="0" smtClean="0"/>
              <a:t>Easiest type to set up and maintain</a:t>
            </a:r>
          </a:p>
          <a:p>
            <a:r>
              <a:rPr lang="en-US" altLang="en-US" dirty="0" smtClean="0"/>
              <a:t>All traffic passes through the switch</a:t>
            </a:r>
          </a:p>
          <a:p>
            <a:endParaRPr lang="en-US" dirty="0"/>
          </a:p>
        </p:txBody>
      </p:sp>
      <p:pic>
        <p:nvPicPr>
          <p:cNvPr id="13" name="Content Placeholder 12" descr="The image represents a star topology. The physical star topology is the most common topology type. It is the easiest to set up and maintain. In this type of environment, all traffic passes through the switch that is at the middle or at the hub of the network. At the ends of the star are end devices. Examples of end devices are computers and printers.&#10;Note that an extended star topology exists when a number of switches are connected to each other. This diagram does not show any end devices. &#10;&#10;In an extended star topology, all hosts can communicate with all other hosts, assuming a proper design; internet protocol, or IP addressing; and appropriate network permissions.&#10;&#10;&#10;" title="Star Network"/>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5219160" y="2557672"/>
            <a:ext cx="2899855" cy="2657055"/>
          </a:xfrm>
        </p:spPr>
      </p:pic>
      <p:sp>
        <p:nvSpPr>
          <p:cNvPr id="10" name="Text Placeholder 9"/>
          <p:cNvSpPr>
            <a:spLocks noGrp="1"/>
          </p:cNvSpPr>
          <p:nvPr>
            <p:ph type="body" sz="quarter" idx="33"/>
          </p:nvPr>
        </p:nvSpPr>
        <p:spPr>
          <a:xfrm>
            <a:off x="5714410" y="5234321"/>
            <a:ext cx="1909354" cy="533400"/>
          </a:xfrm>
        </p:spPr>
        <p:txBody>
          <a:bodyPr/>
          <a:lstStyle/>
          <a:p>
            <a:r>
              <a:rPr lang="en-US" altLang="en-US" dirty="0" smtClean="0"/>
              <a:t>(Foobaz, 2006, PD-US)</a:t>
            </a:r>
            <a:endParaRPr lang="en-US"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dirty="0" smtClean="0"/>
              <a:t>Network Standards and</a:t>
            </a:r>
            <a:br>
              <a:rPr lang="en-US" altLang="en-US" dirty="0" smtClean="0"/>
            </a:br>
            <a:r>
              <a:rPr lang="en-US" altLang="en-US" dirty="0" smtClean="0"/>
              <a:t>Protocols - 1</a:t>
            </a:r>
          </a:p>
        </p:txBody>
      </p:sp>
      <p:sp>
        <p:nvSpPr>
          <p:cNvPr id="53250" name="Content Placeholder 5"/>
          <p:cNvSpPr>
            <a:spLocks noGrp="1"/>
          </p:cNvSpPr>
          <p:nvPr>
            <p:ph sz="quarter" idx="14"/>
          </p:nvPr>
        </p:nvSpPr>
        <p:spPr>
          <a:xfrm>
            <a:off x="520264" y="1631732"/>
            <a:ext cx="8071945" cy="5005556"/>
          </a:xfrm>
        </p:spPr>
        <p:txBody>
          <a:bodyPr/>
          <a:lstStyle/>
          <a:p>
            <a:r>
              <a:rPr lang="en-US" altLang="en-US" dirty="0" smtClean="0"/>
              <a:t>Institute of Electrical and Electronics Engineers  (IEEE)</a:t>
            </a:r>
          </a:p>
          <a:p>
            <a:pPr lvl="1"/>
            <a:r>
              <a:rPr lang="en-US" altLang="en-US" dirty="0" smtClean="0"/>
              <a:t>Creates and publishes networking and many other standards</a:t>
            </a:r>
          </a:p>
          <a:p>
            <a:pPr lvl="1"/>
            <a:r>
              <a:rPr lang="en-US" altLang="en-US" dirty="0" smtClean="0"/>
              <a:t>Wired network governed by IEEE 802.3 standard</a:t>
            </a:r>
          </a:p>
          <a:p>
            <a:pPr lvl="1"/>
            <a:r>
              <a:rPr lang="en-US" altLang="en-US" dirty="0" smtClean="0"/>
              <a:t>Wireless network governed by IEEE 802.11 standard</a:t>
            </a:r>
          </a:p>
          <a:p>
            <a:r>
              <a:rPr lang="en-US" altLang="en-US" dirty="0" smtClean="0"/>
              <a:t>Standards ensure compatibility of products from various vendors</a:t>
            </a:r>
          </a:p>
          <a:p>
            <a:pPr lvl="2"/>
            <a:endParaRPr lang="en-US" altLang="en-US" dirty="0" smtClean="0"/>
          </a:p>
          <a:p>
            <a:pPr lvl="1"/>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dirty="0" smtClean="0"/>
              <a:t>Network Standards and</a:t>
            </a:r>
            <a:br>
              <a:rPr lang="en-US" altLang="en-US" dirty="0" smtClean="0"/>
            </a:br>
            <a:r>
              <a:rPr lang="en-US" altLang="en-US" dirty="0" smtClean="0"/>
              <a:t>Protocols - 2</a:t>
            </a:r>
          </a:p>
        </p:txBody>
      </p:sp>
      <p:sp>
        <p:nvSpPr>
          <p:cNvPr id="53250" name="Content Placeholder 5"/>
          <p:cNvSpPr>
            <a:spLocks noGrp="1"/>
          </p:cNvSpPr>
          <p:nvPr>
            <p:ph sz="quarter" idx="14"/>
          </p:nvPr>
        </p:nvSpPr>
        <p:spPr/>
        <p:txBody>
          <a:bodyPr/>
          <a:lstStyle/>
          <a:p>
            <a:r>
              <a:rPr lang="en-US" altLang="en-US" dirty="0" smtClean="0"/>
              <a:t>Protocols govern communications</a:t>
            </a:r>
          </a:p>
          <a:p>
            <a:pPr lvl="1"/>
            <a:r>
              <a:rPr lang="en-US" altLang="en-US" dirty="0" smtClean="0"/>
              <a:t>Example: You install an Intel NIC on your computer and your friend installs a 3Com NIC on her computer. Both computers can communicate flawlessly because both NICs adhere to IEEE standards for network communication.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986825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tLang="en-US" dirty="0" smtClean="0"/>
              <a:t>Standardized Communications</a:t>
            </a:r>
          </a:p>
        </p:txBody>
      </p:sp>
      <p:sp>
        <p:nvSpPr>
          <p:cNvPr id="55298" name="Content Placeholder 5"/>
          <p:cNvSpPr>
            <a:spLocks noGrp="1"/>
          </p:cNvSpPr>
          <p:nvPr>
            <p:ph sz="quarter" idx="14"/>
          </p:nvPr>
        </p:nvSpPr>
        <p:spPr/>
        <p:txBody>
          <a:bodyPr/>
          <a:lstStyle/>
          <a:p>
            <a:r>
              <a:rPr lang="en-US" altLang="en-US" dirty="0" smtClean="0"/>
              <a:t>IPs are a global standard</a:t>
            </a:r>
          </a:p>
          <a:p>
            <a:pPr lvl="1"/>
            <a:r>
              <a:rPr lang="en-US" altLang="en-US" dirty="0" smtClean="0"/>
              <a:t>IP addressing is required to function properly</a:t>
            </a:r>
          </a:p>
          <a:p>
            <a:pPr lvl="1"/>
            <a:r>
              <a:rPr lang="en-US" altLang="en-US" dirty="0" smtClean="0"/>
              <a:t>IP addressing allows any device with Internet access to communicate with another </a:t>
            </a:r>
          </a:p>
          <a:p>
            <a:pPr lvl="1"/>
            <a:r>
              <a:rPr lang="en-US" altLang="en-US" dirty="0" smtClean="0"/>
              <a:t>TCP/IP transports HTTP across the Internet for delivery to its destination</a:t>
            </a:r>
          </a:p>
          <a:p>
            <a:pPr lvl="1"/>
            <a:r>
              <a:rPr lang="en-US" altLang="en-US" dirty="0" smtClean="0"/>
              <a:t>Protocols such as HTTP allow any browser to talk to any Web server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tLang="en-US" dirty="0" smtClean="0"/>
              <a:t>Network Standards</a:t>
            </a:r>
          </a:p>
        </p:txBody>
      </p:sp>
      <p:sp>
        <p:nvSpPr>
          <p:cNvPr id="57346" name="Content Placeholder 5"/>
          <p:cNvSpPr>
            <a:spLocks noGrp="1"/>
          </p:cNvSpPr>
          <p:nvPr>
            <p:ph sz="quarter" idx="14"/>
          </p:nvPr>
        </p:nvSpPr>
        <p:spPr/>
        <p:txBody>
          <a:bodyPr/>
          <a:lstStyle/>
          <a:p>
            <a:r>
              <a:rPr lang="en-US" altLang="en-US" dirty="0" smtClean="0"/>
              <a:t>Ethernet</a:t>
            </a:r>
          </a:p>
          <a:p>
            <a:r>
              <a:rPr lang="en-US" altLang="en-US" dirty="0" smtClean="0"/>
              <a:t>Token ring</a:t>
            </a:r>
          </a:p>
          <a:p>
            <a:r>
              <a:rPr lang="en-US" altLang="en-US" dirty="0" smtClean="0"/>
              <a:t>Wi-Fi</a:t>
            </a:r>
          </a:p>
          <a:p>
            <a:r>
              <a:rPr lang="en-US" altLang="en-US" dirty="0" smtClean="0"/>
              <a:t>WiMAX</a:t>
            </a:r>
          </a:p>
          <a:p>
            <a:r>
              <a:rPr lang="en-US" altLang="en-US" dirty="0" smtClean="0"/>
              <a:t>WAP (Wireless Application Protocol)</a:t>
            </a:r>
          </a:p>
          <a:p>
            <a:r>
              <a:rPr lang="en-US" altLang="en-US" dirty="0" smtClean="0"/>
              <a:t>RFID (Radio frequency Identification)</a:t>
            </a:r>
          </a:p>
          <a:p>
            <a:r>
              <a:rPr lang="en-US" altLang="en-US" dirty="0" smtClean="0"/>
              <a:t>Bluetooth</a:t>
            </a:r>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tLang="en-US" dirty="0" smtClean="0"/>
              <a:t>Ethernet Network Standard</a:t>
            </a:r>
          </a:p>
        </p:txBody>
      </p:sp>
      <p:sp>
        <p:nvSpPr>
          <p:cNvPr id="59394" name="Content Placeholder 5"/>
          <p:cNvSpPr>
            <a:spLocks noGrp="1"/>
          </p:cNvSpPr>
          <p:nvPr>
            <p:ph sz="quarter" idx="14"/>
          </p:nvPr>
        </p:nvSpPr>
        <p:spPr/>
        <p:txBody>
          <a:bodyPr/>
          <a:lstStyle/>
          <a:p>
            <a:r>
              <a:rPr lang="en-US" altLang="en-US" dirty="0" smtClean="0"/>
              <a:t>Concepts developed 1973-1975</a:t>
            </a:r>
          </a:p>
          <a:p>
            <a:r>
              <a:rPr lang="en-US" altLang="en-US" dirty="0" smtClean="0"/>
              <a:t>IEEE Standard 802.3</a:t>
            </a:r>
          </a:p>
          <a:p>
            <a:r>
              <a:rPr lang="en-US" altLang="en-US" dirty="0" smtClean="0"/>
              <a:t>Defines standards for wiring and signaling</a:t>
            </a:r>
          </a:p>
          <a:p>
            <a:r>
              <a:rPr lang="en-US" altLang="en-US" dirty="0" smtClean="0"/>
              <a:t>Standard defines frame formats, etc.</a:t>
            </a:r>
          </a:p>
          <a:p>
            <a:r>
              <a:rPr lang="en-US" altLang="en-US" dirty="0" smtClean="0"/>
              <a:t>Widely used today</a:t>
            </a:r>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tLang="en-US" smtClean="0"/>
              <a:t>Token Ring Network Standard</a:t>
            </a:r>
            <a:endParaRPr lang="en-US" altLang="en-US" dirty="0" smtClean="0"/>
          </a:p>
        </p:txBody>
      </p:sp>
      <p:sp>
        <p:nvSpPr>
          <p:cNvPr id="61442" name="Content Placeholder 5"/>
          <p:cNvSpPr>
            <a:spLocks noGrp="1"/>
          </p:cNvSpPr>
          <p:nvPr>
            <p:ph sz="quarter" idx="14"/>
          </p:nvPr>
        </p:nvSpPr>
        <p:spPr/>
        <p:txBody>
          <a:bodyPr/>
          <a:lstStyle/>
          <a:p>
            <a:r>
              <a:rPr lang="en-US" altLang="en-US" smtClean="0"/>
              <a:t>Concepts developed in 1985</a:t>
            </a:r>
          </a:p>
          <a:p>
            <a:r>
              <a:rPr lang="en-US" altLang="en-US" smtClean="0"/>
              <a:t>IEEE 802.5 standard</a:t>
            </a:r>
          </a:p>
          <a:p>
            <a:r>
              <a:rPr lang="en-US" altLang="en-US" smtClean="0"/>
              <a:t>Named after its logical topology</a:t>
            </a:r>
          </a:p>
          <a:p>
            <a:r>
              <a:rPr lang="en-US" altLang="en-US" smtClean="0"/>
              <a:t>Communicating devices need to possess the digital token that is passed around the ring</a:t>
            </a:r>
          </a:p>
          <a:p>
            <a:r>
              <a:rPr lang="en-US" altLang="en-US" smtClean="0"/>
              <a:t>Put out of business by Ethernet</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ltLang="en-US" dirty="0" smtClean="0"/>
              <a:t>Wi-Fi Network Standard</a:t>
            </a:r>
          </a:p>
        </p:txBody>
      </p:sp>
      <p:sp>
        <p:nvSpPr>
          <p:cNvPr id="63490" name="Content Placeholder 5"/>
          <p:cNvSpPr>
            <a:spLocks noGrp="1"/>
          </p:cNvSpPr>
          <p:nvPr>
            <p:ph sz="quarter" idx="14"/>
          </p:nvPr>
        </p:nvSpPr>
        <p:spPr>
          <a:xfrm>
            <a:off x="457200" y="1347944"/>
            <a:ext cx="8229600" cy="5399697"/>
          </a:xfrm>
        </p:spPr>
        <p:txBody>
          <a:bodyPr/>
          <a:lstStyle/>
          <a:p>
            <a:r>
              <a:rPr lang="en-US" altLang="en-US" sz="3000" dirty="0" smtClean="0"/>
              <a:t>Concepts evolved 1997 – today</a:t>
            </a:r>
          </a:p>
          <a:p>
            <a:r>
              <a:rPr lang="en-US" altLang="en-US" sz="3000" dirty="0" smtClean="0"/>
              <a:t>IEEE 802.11 standard for wireless LANs</a:t>
            </a:r>
          </a:p>
          <a:p>
            <a:r>
              <a:rPr lang="en-US" altLang="en-US" sz="3000" dirty="0" smtClean="0"/>
              <a:t>Family of wireless protocols</a:t>
            </a:r>
          </a:p>
          <a:p>
            <a:r>
              <a:rPr lang="en-US" altLang="en-US" sz="3000" dirty="0" smtClean="0"/>
              <a:t>Standard defines throughput, frame formats, etc.</a:t>
            </a:r>
          </a:p>
          <a:p>
            <a:r>
              <a:rPr lang="en-US" altLang="en-US" sz="3000" dirty="0" smtClean="0"/>
              <a:t>Uses frequencies (channels) for wireless communication</a:t>
            </a:r>
          </a:p>
          <a:p>
            <a:pPr lvl="1"/>
            <a:r>
              <a:rPr lang="en-US" altLang="en-US" sz="2600" dirty="0" smtClean="0"/>
              <a:t>802.11 A uses 5.0 GHz wireless band</a:t>
            </a:r>
          </a:p>
          <a:p>
            <a:pPr lvl="1"/>
            <a:r>
              <a:rPr lang="en-US" altLang="en-US" sz="2600" dirty="0" smtClean="0"/>
              <a:t>802.11 B/G uses 2.4 GHz wireless band</a:t>
            </a:r>
          </a:p>
          <a:p>
            <a:pPr lvl="1"/>
            <a:r>
              <a:rPr lang="en-US" altLang="en-US" sz="2600" dirty="0" smtClean="0"/>
              <a:t>802.11 N uses both bands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altLang="en-US" dirty="0" smtClean="0"/>
              <a:t>WiMAX Network Standard</a:t>
            </a:r>
          </a:p>
        </p:txBody>
      </p:sp>
      <p:sp>
        <p:nvSpPr>
          <p:cNvPr id="65538" name="Content Placeholder 5"/>
          <p:cNvSpPr>
            <a:spLocks noGrp="1"/>
          </p:cNvSpPr>
          <p:nvPr>
            <p:ph sz="quarter" idx="14"/>
          </p:nvPr>
        </p:nvSpPr>
        <p:spPr>
          <a:xfrm>
            <a:off x="457200" y="1600200"/>
            <a:ext cx="8229600" cy="5068614"/>
          </a:xfrm>
        </p:spPr>
        <p:txBody>
          <a:bodyPr/>
          <a:lstStyle/>
          <a:p>
            <a:r>
              <a:rPr lang="en-US" altLang="en-US" dirty="0" smtClean="0"/>
              <a:t>Developed in 2001</a:t>
            </a:r>
          </a:p>
          <a:p>
            <a:r>
              <a:rPr lang="en-US" altLang="en-US" dirty="0" smtClean="0"/>
              <a:t>IEEE 802.16 standard for WAN wireless</a:t>
            </a:r>
          </a:p>
          <a:p>
            <a:r>
              <a:rPr lang="en-US" altLang="en-US" dirty="0" smtClean="0"/>
              <a:t>Telecommunications protocol provides fixed and fully mobile internet access</a:t>
            </a:r>
          </a:p>
          <a:p>
            <a:r>
              <a:rPr lang="en-US" altLang="en-US" dirty="0" smtClean="0"/>
              <a:t>Example</a:t>
            </a:r>
          </a:p>
          <a:p>
            <a:pPr lvl="1"/>
            <a:r>
              <a:rPr lang="en-US" altLang="en-US" dirty="0" smtClean="0"/>
              <a:t>WiMAX access was used to assist with communications in Aceh, Indonesia, after the tsunami in December 2004. WiMAX provided broadband access that helped regenerate communication to and from Aceh.</a:t>
            </a:r>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- 1</a:t>
            </a:r>
          </a:p>
        </p:txBody>
      </p:sp>
      <p:sp>
        <p:nvSpPr>
          <p:cNvPr id="17411" name="Text Placeholder 3"/>
          <p:cNvSpPr>
            <a:spLocks noGrp="1"/>
          </p:cNvSpPr>
          <p:nvPr>
            <p:ph sz="quarter" idx="14"/>
          </p:nvPr>
        </p:nvSpPr>
        <p:spPr/>
        <p:txBody>
          <a:bodyPr/>
          <a:lstStyle/>
          <a:p>
            <a:pPr lvl="0"/>
            <a:r>
              <a:rPr lang="en-US" dirty="0"/>
              <a:t>Define what a communication network is (Lecture a)</a:t>
            </a:r>
          </a:p>
          <a:p>
            <a:pPr lvl="0"/>
            <a:r>
              <a:rPr lang="en-US" dirty="0"/>
              <a:t>Explain the purposes and benefits of a communication network. (Lecture a)</a:t>
            </a:r>
          </a:p>
          <a:p>
            <a:pPr lvl="0"/>
            <a:r>
              <a:rPr lang="en-US" dirty="0"/>
              <a:t>Explain the Internet and World Wide Web, their histories, and their structures. (Lecture a)</a:t>
            </a:r>
          </a:p>
          <a:p>
            <a:pPr lvl="0"/>
            <a:r>
              <a:rPr lang="en-US" dirty="0"/>
              <a:t>Describe different ways of connecting to the Internet. (Lecture a) </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3395422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altLang="en-US" dirty="0" smtClean="0"/>
              <a:t>Wireless Application Protocol (WAP)</a:t>
            </a:r>
          </a:p>
        </p:txBody>
      </p:sp>
      <p:sp>
        <p:nvSpPr>
          <p:cNvPr id="67586" name="Content Placeholder 5"/>
          <p:cNvSpPr>
            <a:spLocks noGrp="1"/>
          </p:cNvSpPr>
          <p:nvPr>
            <p:ph sz="quarter" idx="14"/>
          </p:nvPr>
        </p:nvSpPr>
        <p:spPr>
          <a:xfrm>
            <a:off x="457200" y="1600199"/>
            <a:ext cx="8229600" cy="4895193"/>
          </a:xfrm>
        </p:spPr>
        <p:txBody>
          <a:bodyPr/>
          <a:lstStyle/>
          <a:p>
            <a:r>
              <a:rPr lang="en-US" altLang="en-US" dirty="0" smtClean="0"/>
              <a:t>Open international standard for application-layer network communications in a wireless-communication environment</a:t>
            </a:r>
          </a:p>
          <a:p>
            <a:r>
              <a:rPr lang="en-US" altLang="en-US" dirty="0" smtClean="0"/>
              <a:t>Standard describes a protocol suite allowing the interoperability of WAP equipment and software</a:t>
            </a:r>
          </a:p>
          <a:p>
            <a:r>
              <a:rPr lang="en-US" altLang="en-US" dirty="0" smtClean="0"/>
              <a:t>Concept developed ca. 1997</a:t>
            </a:r>
          </a:p>
          <a:p>
            <a:r>
              <a:rPr lang="en-US" altLang="en-US" dirty="0" smtClean="0"/>
              <a:t>Most use involves accessing mobile web from a mobile phone or from a PDA</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ltLang="en-US" dirty="0" smtClean="0"/>
              <a:t>Radio-Frequency Identification (RFID)</a:t>
            </a:r>
          </a:p>
        </p:txBody>
      </p:sp>
      <p:sp>
        <p:nvSpPr>
          <p:cNvPr id="69634" name="Content Placeholder 5"/>
          <p:cNvSpPr>
            <a:spLocks noGrp="1"/>
          </p:cNvSpPr>
          <p:nvPr>
            <p:ph sz="quarter" idx="14"/>
          </p:nvPr>
        </p:nvSpPr>
        <p:spPr>
          <a:xfrm>
            <a:off x="472972" y="1552902"/>
            <a:ext cx="8276897" cy="5147442"/>
          </a:xfrm>
        </p:spPr>
        <p:txBody>
          <a:bodyPr/>
          <a:lstStyle/>
          <a:p>
            <a:r>
              <a:rPr lang="en-US" altLang="en-US" dirty="0" smtClean="0"/>
              <a:t>Tag incorporated into an object,  communicates using radio waves</a:t>
            </a:r>
          </a:p>
          <a:p>
            <a:r>
              <a:rPr lang="en-US" altLang="en-US" dirty="0" smtClean="0"/>
              <a:t>Most contain at least two parts</a:t>
            </a:r>
          </a:p>
          <a:p>
            <a:pPr lvl="1"/>
            <a:r>
              <a:rPr lang="en-US" altLang="en-US" dirty="0" smtClean="0"/>
              <a:t>Integrated circuit stores information</a:t>
            </a:r>
          </a:p>
          <a:p>
            <a:pPr lvl="1"/>
            <a:r>
              <a:rPr lang="en-US" altLang="en-US" dirty="0" smtClean="0"/>
              <a:t>Antenna for sending/receiving signals</a:t>
            </a:r>
          </a:p>
          <a:p>
            <a:r>
              <a:rPr lang="en-US" altLang="en-US" dirty="0" smtClean="0"/>
              <a:t>Many organizations govern standard</a:t>
            </a:r>
          </a:p>
          <a:p>
            <a:pPr lvl="1"/>
            <a:r>
              <a:rPr lang="en-US" altLang="en-US" dirty="0" smtClean="0"/>
              <a:t>International Organization for Standardization (ISO)</a:t>
            </a:r>
          </a:p>
          <a:p>
            <a:pPr lvl="1"/>
            <a:r>
              <a:rPr lang="en-US" altLang="en-US" dirty="0" smtClean="0"/>
              <a:t>International Electrotechnical Commission (IEC)</a:t>
            </a:r>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3"/>
          <p:cNvSpPr>
            <a:spLocks noGrp="1"/>
          </p:cNvSpPr>
          <p:nvPr>
            <p:ph type="title"/>
          </p:nvPr>
        </p:nvSpPr>
        <p:spPr>
          <a:xfrm>
            <a:off x="457200" y="263348"/>
            <a:ext cx="8229600" cy="1143000"/>
          </a:xfrm>
        </p:spPr>
        <p:txBody>
          <a:bodyPr/>
          <a:lstStyle/>
          <a:p>
            <a:r>
              <a:rPr lang="en-US" altLang="en-US" dirty="0" smtClean="0"/>
              <a:t>Bluetooth</a:t>
            </a:r>
          </a:p>
        </p:txBody>
      </p:sp>
      <p:sp>
        <p:nvSpPr>
          <p:cNvPr id="71682" name="Content Placeholder 4"/>
          <p:cNvSpPr>
            <a:spLocks noGrp="1"/>
          </p:cNvSpPr>
          <p:nvPr>
            <p:ph sz="quarter" idx="14"/>
          </p:nvPr>
        </p:nvSpPr>
        <p:spPr>
          <a:xfrm>
            <a:off x="409901" y="1269116"/>
            <a:ext cx="4053840" cy="5257808"/>
          </a:xfrm>
        </p:spPr>
        <p:txBody>
          <a:bodyPr/>
          <a:lstStyle/>
          <a:p>
            <a:r>
              <a:rPr lang="en-US" altLang="en-US" sz="3200" dirty="0" smtClean="0"/>
              <a:t>IEEE </a:t>
            </a:r>
            <a:r>
              <a:rPr lang="en-US" altLang="en-US" sz="3200" dirty="0"/>
              <a:t>802.15 </a:t>
            </a:r>
            <a:r>
              <a:rPr lang="en-US" altLang="en-US" sz="3200" dirty="0" smtClean="0"/>
              <a:t>standard</a:t>
            </a:r>
          </a:p>
          <a:p>
            <a:r>
              <a:rPr lang="en-US" altLang="en-US" sz="3200" dirty="0" smtClean="0"/>
              <a:t>Concept </a:t>
            </a:r>
            <a:r>
              <a:rPr lang="en-US" altLang="en-US" sz="3200" dirty="0"/>
              <a:t>developed ca. 1994 to present</a:t>
            </a:r>
          </a:p>
          <a:p>
            <a:pPr marL="342900" lvl="2" indent="-342900">
              <a:buSzTx/>
              <a:buFont typeface="Arial" panose="020B0604020202020204" pitchFamily="34" charset="0"/>
              <a:buChar char="•"/>
            </a:pPr>
            <a:r>
              <a:rPr lang="en-US" altLang="en-US" sz="3200" dirty="0" smtClean="0"/>
              <a:t>Open </a:t>
            </a:r>
            <a:r>
              <a:rPr lang="en-US" altLang="en-US" sz="3200" dirty="0"/>
              <a:t>wireless technology standard for exchanging data over short </a:t>
            </a:r>
            <a:r>
              <a:rPr lang="en-US" altLang="en-US" sz="3200" dirty="0" smtClean="0"/>
              <a:t>distances</a:t>
            </a:r>
            <a:endParaRPr lang="en-US" altLang="en-US" dirty="0" smtClean="0"/>
          </a:p>
          <a:p>
            <a:pPr lvl="2"/>
            <a:endParaRPr lang="en-US" altLang="en-US" dirty="0" smtClean="0"/>
          </a:p>
          <a:p>
            <a:endParaRPr lang="en-US" altLang="en-US" dirty="0" smtClean="0"/>
          </a:p>
        </p:txBody>
      </p:sp>
      <p:sp>
        <p:nvSpPr>
          <p:cNvPr id="27" name="Content Placeholder 26"/>
          <p:cNvSpPr>
            <a:spLocks noGrp="1"/>
          </p:cNvSpPr>
          <p:nvPr>
            <p:ph sz="quarter" idx="35"/>
          </p:nvPr>
        </p:nvSpPr>
        <p:spPr>
          <a:xfrm>
            <a:off x="4674652" y="1269114"/>
            <a:ext cx="4358986" cy="2262362"/>
          </a:xfrm>
        </p:spPr>
        <p:txBody>
          <a:bodyPr/>
          <a:lstStyle/>
          <a:p>
            <a:r>
              <a:rPr lang="en-US" altLang="en-US" sz="3200" dirty="0" smtClean="0"/>
              <a:t>Used by</a:t>
            </a:r>
          </a:p>
          <a:p>
            <a:pPr lvl="1"/>
            <a:r>
              <a:rPr lang="en-US" altLang="en-US" sz="2800" dirty="0" smtClean="0"/>
              <a:t>Medical implants</a:t>
            </a:r>
          </a:p>
          <a:p>
            <a:pPr lvl="1"/>
            <a:r>
              <a:rPr lang="en-US" altLang="en-US" sz="2800" dirty="0" smtClean="0"/>
              <a:t>Keyboard/mouse</a:t>
            </a:r>
          </a:p>
          <a:p>
            <a:pPr lvl="1"/>
            <a:r>
              <a:rPr lang="en-US" altLang="en-US" sz="2800" dirty="0" smtClean="0"/>
              <a:t>Cell phone headsets</a:t>
            </a:r>
            <a:endParaRPr lang="en-US" altLang="en-US" sz="2800" dirty="0"/>
          </a:p>
          <a:p>
            <a:endParaRPr lang="en-US" dirty="0"/>
          </a:p>
        </p:txBody>
      </p:sp>
      <p:pic>
        <p:nvPicPr>
          <p:cNvPr id="28" name="Content Placeholder 27" descr="The image is an example of a bluetooth USB dongle.&#10;" title="Bluetooth USB Dongle "/>
          <p:cNvPicPr>
            <a:picLocks noGrp="1" noChangeAspect="1"/>
          </p:cNvPicPr>
          <p:nvPr>
            <p:ph sz="quarter" idx="36"/>
          </p:nvPr>
        </p:nvPicPr>
        <p:blipFill>
          <a:blip r:embed="rId4">
            <a:extLst>
              <a:ext uri="{28A0092B-C50C-407E-A947-70E740481C1C}">
                <a14:useLocalDpi xmlns:a14="http://schemas.microsoft.com/office/drawing/2010/main" val="0"/>
              </a:ext>
            </a:extLst>
          </a:blip>
          <a:stretch>
            <a:fillRect/>
          </a:stretch>
        </p:blipFill>
        <p:spPr>
          <a:xfrm>
            <a:off x="4901122" y="3731684"/>
            <a:ext cx="3507435" cy="2637591"/>
          </a:xfrm>
        </p:spPr>
      </p:pic>
      <p:sp>
        <p:nvSpPr>
          <p:cNvPr id="24" name="Text Placeholder 23"/>
          <p:cNvSpPr>
            <a:spLocks noGrp="1"/>
          </p:cNvSpPr>
          <p:nvPr>
            <p:ph type="body" sz="quarter" idx="40"/>
          </p:nvPr>
        </p:nvSpPr>
        <p:spPr>
          <a:xfrm>
            <a:off x="4837904" y="6373296"/>
            <a:ext cx="4053840" cy="421640"/>
          </a:xfrm>
        </p:spPr>
        <p:txBody>
          <a:bodyPr/>
          <a:lstStyle/>
          <a:p>
            <a:r>
              <a:rPr lang="en-US" altLang="en-US" dirty="0"/>
              <a:t>A Bluetooth USB dongle with a 100 m range. </a:t>
            </a:r>
          </a:p>
          <a:p>
            <a:r>
              <a:rPr lang="en-US" altLang="en-US" dirty="0"/>
              <a:t>(</a:t>
            </a:r>
            <a:r>
              <a:rPr lang="en-US" altLang="en-US" dirty="0">
                <a:hlinkClick r:id="rId5" action="ppaction://hlinkfile" tooltip="User:Mmckinley (page does not exist)"/>
              </a:rPr>
              <a:t>Mmckinley</a:t>
            </a:r>
            <a:r>
              <a:rPr lang="en-US" altLang="en-US" dirty="0"/>
              <a:t>, 2009, PD-US)</a:t>
            </a:r>
          </a:p>
          <a:p>
            <a:endParaRPr 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altLang="en-US" dirty="0" smtClean="0"/>
              <a:t>Networks</a:t>
            </a:r>
            <a:br>
              <a:rPr lang="en-US" altLang="en-US" dirty="0" smtClean="0"/>
            </a:br>
            <a:r>
              <a:rPr lang="en-US" altLang="en-US" dirty="0" smtClean="0"/>
              <a:t>Summary – Lecture c</a:t>
            </a:r>
          </a:p>
        </p:txBody>
      </p:sp>
      <p:sp>
        <p:nvSpPr>
          <p:cNvPr id="73730" name="Text Placeholder 3"/>
          <p:cNvSpPr>
            <a:spLocks noGrp="1"/>
          </p:cNvSpPr>
          <p:nvPr>
            <p:ph type="body" sz="quarter" idx="11"/>
          </p:nvPr>
        </p:nvSpPr>
        <p:spPr/>
        <p:txBody>
          <a:bodyPr/>
          <a:lstStyle/>
          <a:p>
            <a:r>
              <a:rPr lang="en-US" altLang="en-US" dirty="0" smtClean="0"/>
              <a:t>Describe different network topologies</a:t>
            </a:r>
          </a:p>
          <a:p>
            <a:r>
              <a:rPr lang="en-US" altLang="en-US" dirty="0" smtClean="0"/>
              <a:t>List and describe different network standards and protocols </a:t>
            </a:r>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altLang="en-US" dirty="0" smtClean="0"/>
              <a:t>Networks</a:t>
            </a:r>
            <a:br>
              <a:rPr lang="en-US" altLang="en-US" dirty="0" smtClean="0"/>
            </a:br>
            <a:r>
              <a:rPr lang="en-US" altLang="en-US" dirty="0" smtClean="0"/>
              <a:t>References – 1 – Lecture c</a:t>
            </a:r>
          </a:p>
        </p:txBody>
      </p:sp>
      <p:sp>
        <p:nvSpPr>
          <p:cNvPr id="75778" name="Text Placeholder 2"/>
          <p:cNvSpPr>
            <a:spLocks noGrp="1"/>
          </p:cNvSpPr>
          <p:nvPr>
            <p:ph type="body" sz="quarter" idx="16"/>
          </p:nvPr>
        </p:nvSpPr>
        <p:spPr>
          <a:xfrm>
            <a:off x="457200" y="1600200"/>
            <a:ext cx="8229600" cy="4663440"/>
          </a:xfrm>
        </p:spPr>
        <p:txBody>
          <a:bodyPr/>
          <a:lstStyle/>
          <a:p>
            <a:r>
              <a:rPr lang="en-US" altLang="en-US" dirty="0" smtClean="0"/>
              <a:t>References</a:t>
            </a:r>
            <a:endParaRPr lang="en-US" altLang="en-US" b="0" dirty="0" smtClean="0"/>
          </a:p>
          <a:p>
            <a:r>
              <a:rPr lang="en-US" altLang="en-US" b="0" dirty="0" smtClean="0"/>
              <a:t>Wikipedia. Computer network. [Internet].2010 [cited 2011 Nov 07]. Available from: </a:t>
            </a:r>
            <a:r>
              <a:rPr lang="en-US" altLang="en-US" b="0" dirty="0" smtClean="0">
                <a:hlinkClick r:id="rId4" tooltip="URL for referenced source"/>
              </a:rPr>
              <a:t>http://en.wikipedia.org/wiki/Computer_network</a:t>
            </a:r>
            <a:r>
              <a:rPr lang="en-US" altLang="en-US" b="0" dirty="0" smtClean="0"/>
              <a:t>. </a:t>
            </a:r>
          </a:p>
          <a:p>
            <a:r>
              <a:rPr lang="en-US" altLang="en-US" b="0" dirty="0" smtClean="0"/>
              <a:t>Wikipedia. Local area network. [Internet].2010 [cited 2011 Nov 07]. Available from: </a:t>
            </a:r>
            <a:r>
              <a:rPr lang="en-US" altLang="en-US" b="0" dirty="0" smtClean="0">
                <a:hlinkClick r:id="rId5" tooltip="URL for referenced source"/>
              </a:rPr>
              <a:t>http://en.wikipedia.org/wiki/Local_area_network</a:t>
            </a:r>
            <a:r>
              <a:rPr lang="en-US" altLang="en-US" b="0" dirty="0" smtClean="0"/>
              <a:t>. </a:t>
            </a:r>
          </a:p>
          <a:p>
            <a:r>
              <a:rPr lang="en-US" altLang="en-US" b="0" dirty="0" smtClean="0"/>
              <a:t>Wikipedia. Metropolitan area networks. [Internet].2010 [cited 2011 Nov 07]. Available from: </a:t>
            </a:r>
            <a:r>
              <a:rPr lang="en-US" altLang="en-US" b="0" dirty="0" smtClean="0">
                <a:hlinkClick r:id="rId6" tooltip="URL for referenced source"/>
              </a:rPr>
              <a:t>http://en.wikipedia.org/wiki/Metropolitan_area_network</a:t>
            </a:r>
            <a:r>
              <a:rPr lang="en-US" altLang="en-US" b="0" dirty="0" smtClean="0"/>
              <a:t>. </a:t>
            </a:r>
          </a:p>
          <a:p>
            <a:r>
              <a:rPr lang="en-US" altLang="en-US" b="0" dirty="0" smtClean="0"/>
              <a:t>Wikipedia. Network topology. [Internet].2010 [cited 2011 Nov 07]. Available from: </a:t>
            </a:r>
            <a:r>
              <a:rPr lang="en-US" altLang="en-US" b="0" dirty="0" smtClean="0">
                <a:hlinkClick r:id="rId7" tooltip="URL for referenced source"/>
              </a:rPr>
              <a:t>http://en.wikipedia.org/wiki/Network_topology</a:t>
            </a:r>
            <a:r>
              <a:rPr lang="en-US" altLang="en-US" b="0" dirty="0" smtClean="0"/>
              <a:t>. </a:t>
            </a:r>
          </a:p>
          <a:p>
            <a:r>
              <a:rPr lang="en-US" altLang="en-US" b="0" dirty="0" smtClean="0"/>
              <a:t>Wikipedia. Institute of Electrical and Electronics Engineers. [Internet].2010 [cited 2011 Nov 07]. Available from: </a:t>
            </a:r>
            <a:r>
              <a:rPr lang="en-US" altLang="en-US" b="0" dirty="0" smtClean="0">
                <a:hlinkClick r:id="rId8" tooltip="URL for referenced source"/>
              </a:rPr>
              <a:t>http://en.wikipedia.org/wiki/IEEE</a:t>
            </a:r>
            <a:r>
              <a:rPr lang="en-US" altLang="en-US" b="0" dirty="0" smtClean="0"/>
              <a:t>. </a:t>
            </a:r>
          </a:p>
          <a:p>
            <a:r>
              <a:rPr lang="en-US" altLang="en-US" b="0" dirty="0" smtClean="0"/>
              <a:t>Wikipedia. Communications protocol. [Internet].2010 [cited 2011 Nov 07]. Available from: </a:t>
            </a:r>
            <a:r>
              <a:rPr lang="en-US" altLang="en-US" b="0" dirty="0" smtClean="0">
                <a:hlinkClick r:id="rId9" tooltip="URL for referenced source"/>
              </a:rPr>
              <a:t>http://en.wikipedia.org/wiki/Network_protocol</a:t>
            </a:r>
            <a:r>
              <a:rPr lang="en-US" altLang="en-US" b="0" dirty="0" smtClean="0"/>
              <a:t>. </a:t>
            </a:r>
          </a:p>
          <a:p>
            <a:r>
              <a:rPr lang="en-US" altLang="en-US" b="0" dirty="0" smtClean="0"/>
              <a:t>Wikipedia. Ethernet. [Internet].2010 [cited 2011 Nov 07]. Available from: </a:t>
            </a:r>
            <a:r>
              <a:rPr lang="en-US" altLang="en-US" b="0" dirty="0" smtClean="0">
                <a:hlinkClick r:id="rId10" tooltip="URL for referenced source"/>
              </a:rPr>
              <a:t>http://en.wikipedia.org/wiki/Ethernet</a:t>
            </a:r>
            <a:r>
              <a:rPr lang="en-US" altLang="en-US" b="0" dirty="0" smtClean="0"/>
              <a:t>. </a:t>
            </a:r>
          </a:p>
        </p:txBody>
      </p:sp>
      <p:sp>
        <p:nvSpPr>
          <p:cNvPr id="8" name="Slide Number Placeholder 7"/>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altLang="en-US" dirty="0" smtClean="0"/>
              <a:t>Networks</a:t>
            </a:r>
            <a:br>
              <a:rPr lang="en-US" altLang="en-US" dirty="0" smtClean="0"/>
            </a:br>
            <a:r>
              <a:rPr lang="en-US" altLang="en-US" dirty="0" smtClean="0"/>
              <a:t>References – 2 – Lecture c</a:t>
            </a:r>
          </a:p>
        </p:txBody>
      </p:sp>
      <p:sp>
        <p:nvSpPr>
          <p:cNvPr id="14" name="Text Placeholder 13"/>
          <p:cNvSpPr>
            <a:spLocks noGrp="1"/>
          </p:cNvSpPr>
          <p:nvPr>
            <p:ph type="body" sz="quarter" idx="16"/>
          </p:nvPr>
        </p:nvSpPr>
        <p:spPr>
          <a:xfrm>
            <a:off x="457200" y="1600200"/>
            <a:ext cx="8229600" cy="3108960"/>
          </a:xfrm>
        </p:spPr>
        <p:txBody>
          <a:bodyPr/>
          <a:lstStyle/>
          <a:p>
            <a:r>
              <a:rPr lang="en-US" altLang="en-US" dirty="0"/>
              <a:t>References</a:t>
            </a:r>
            <a:endParaRPr lang="en-US" altLang="en-US" b="0" dirty="0"/>
          </a:p>
          <a:p>
            <a:r>
              <a:rPr lang="en-US" altLang="en-US" b="0" dirty="0"/>
              <a:t>Wikipedia. IEEE 802.11. [Internet].2010 [cited 2011 Nov 07]. Available from: </a:t>
            </a:r>
            <a:r>
              <a:rPr lang="en-US" altLang="en-US" b="0" dirty="0">
                <a:hlinkClick r:id="rId4" tooltip="URL for referenced source"/>
              </a:rPr>
              <a:t>http://en.wikipedia.org/wiki/IEEE_802.11</a:t>
            </a:r>
            <a:r>
              <a:rPr lang="en-US" altLang="en-US" b="0" dirty="0"/>
              <a:t>. </a:t>
            </a:r>
          </a:p>
          <a:p>
            <a:r>
              <a:rPr lang="en-US" altLang="en-US" b="0" dirty="0"/>
              <a:t>Wikipedia. Wi-Fi. [Internet].2010 [cited 2011 Nov 07]. Available from: </a:t>
            </a:r>
            <a:r>
              <a:rPr lang="en-US" altLang="en-US" b="0" dirty="0">
                <a:hlinkClick r:id="rId5" tooltip="URL for referenced source"/>
              </a:rPr>
              <a:t>http://en.wikipedia.org/wiki/Wi-Fi</a:t>
            </a:r>
            <a:r>
              <a:rPr lang="en-US" altLang="en-US" b="0" dirty="0"/>
              <a:t>. </a:t>
            </a:r>
          </a:p>
          <a:p>
            <a:r>
              <a:rPr lang="en-US" altLang="en-US" b="0" dirty="0"/>
              <a:t>Wikipedia. WiMAX. [Internet].2010 [cited 2011 Nov 07]. Available from: </a:t>
            </a:r>
            <a:r>
              <a:rPr lang="en-US" altLang="en-US" b="0" dirty="0">
                <a:hlinkClick r:id="rId6" tooltip="URL for referenced source"/>
              </a:rPr>
              <a:t>http://en.wikipedia.org/wiki/Wi-max</a:t>
            </a:r>
            <a:r>
              <a:rPr lang="en-US" altLang="en-US" b="0" dirty="0"/>
              <a:t>. </a:t>
            </a:r>
          </a:p>
          <a:p>
            <a:r>
              <a:rPr lang="en-US" altLang="en-US" b="0" dirty="0"/>
              <a:t>Wikipedia. Wireless Application Protocol. [Internet].2010 [cited 2011 Nov 07]. Available from: </a:t>
            </a:r>
            <a:r>
              <a:rPr lang="en-US" altLang="en-US" b="0" dirty="0">
                <a:hlinkClick r:id="rId7" tooltip="URL for referenced source"/>
              </a:rPr>
              <a:t>http://en.wikipedia.org/wiki/Wireless_Application_Protocol</a:t>
            </a:r>
            <a:r>
              <a:rPr lang="en-US" altLang="en-US" b="0" dirty="0"/>
              <a:t>. </a:t>
            </a:r>
          </a:p>
          <a:p>
            <a:r>
              <a:rPr lang="en-US" altLang="en-US" b="0" dirty="0"/>
              <a:t>Wikipedia. Radio-frequency identification. [Internet].2010 [cited 2011 Nov 07]. Available from: </a:t>
            </a:r>
            <a:r>
              <a:rPr lang="en-US" altLang="en-US" b="0" dirty="0">
                <a:hlinkClick r:id="rId8" tooltip="URL for referenced source"/>
              </a:rPr>
              <a:t>http://en.wikipedia.org/wiki/RFID</a:t>
            </a:r>
            <a:r>
              <a:rPr lang="en-US" altLang="en-US" b="0" dirty="0"/>
              <a:t>. </a:t>
            </a:r>
            <a:endParaRPr lang="en-US" b="0" dirty="0"/>
          </a:p>
        </p:txBody>
      </p:sp>
      <p:sp>
        <p:nvSpPr>
          <p:cNvPr id="11" name="Text Placeholder 6"/>
          <p:cNvSpPr>
            <a:spLocks noGrp="1"/>
          </p:cNvSpPr>
          <p:nvPr>
            <p:ph type="body" sz="quarter" idx="21"/>
          </p:nvPr>
        </p:nvSpPr>
        <p:spPr>
          <a:xfrm>
            <a:off x="457200" y="4710288"/>
            <a:ext cx="8229600" cy="1371600"/>
          </a:xfrm>
        </p:spPr>
        <p:txBody>
          <a:bodyPr/>
          <a:lstStyle/>
          <a:p>
            <a:r>
              <a:rPr lang="en-US" dirty="0" smtClean="0"/>
              <a:t>Images</a:t>
            </a:r>
          </a:p>
          <a:p>
            <a:r>
              <a:rPr lang="en-US" altLang="en-US" b="0" dirty="0"/>
              <a:t>Slide 5:  Screenshot of Computer Name/Domain Changes window.  (PD-US, 2011)</a:t>
            </a:r>
          </a:p>
          <a:p>
            <a:r>
              <a:rPr lang="en-US" altLang="en-US" b="0" dirty="0"/>
              <a:t>Slide 7</a:t>
            </a:r>
            <a:r>
              <a:rPr lang="en-US" altLang="en-US" b="0" dirty="0" smtClean="0"/>
              <a:t>: Network Topologies [image on the Internet]. </a:t>
            </a:r>
            <a:r>
              <a:rPr lang="en-US" b="0" dirty="0" smtClean="0"/>
              <a:t>Maksim (24 April 20144) [cited 2017 March 01]. Retrieved March 2017 from:</a:t>
            </a:r>
            <a:r>
              <a:rPr lang="en-US" altLang="en-US" b="0" dirty="0" smtClean="0"/>
              <a:t>  </a:t>
            </a:r>
            <a:r>
              <a:rPr lang="en-US" altLang="en-US" b="0" dirty="0">
                <a:hlinkClick r:id="rId9" tooltip="URL for referenced image"/>
              </a:rPr>
              <a:t>https://</a:t>
            </a:r>
            <a:r>
              <a:rPr lang="en-US" altLang="en-US" b="0" dirty="0" smtClean="0">
                <a:hlinkClick r:id="rId9" tooltip="URL for referenced image"/>
              </a:rPr>
              <a:t>commons.wikimedia.org/wiki/File:NetworkTopologies.svg</a:t>
            </a:r>
            <a:r>
              <a:rPr lang="en-US" altLang="en-US" b="0" dirty="0"/>
              <a:t>. (PD-US, 2011</a:t>
            </a:r>
            <a:r>
              <a:rPr lang="en-US" altLang="en-US" b="0" dirty="0" smtClean="0"/>
              <a:t>)</a:t>
            </a:r>
            <a:endParaRPr lang="en-US" altLang="en-US" b="0" dirty="0"/>
          </a:p>
          <a:p>
            <a:r>
              <a:rPr lang="en-US" altLang="en-US" b="0" dirty="0"/>
              <a:t>Slide 8</a:t>
            </a:r>
            <a:r>
              <a:rPr lang="en-US" altLang="en-US" b="0" dirty="0" smtClean="0"/>
              <a:t>: Bus Network [image </a:t>
            </a:r>
            <a:r>
              <a:rPr lang="en-US" altLang="en-US" b="0" dirty="0"/>
              <a:t>on the Internet]. </a:t>
            </a:r>
            <a:r>
              <a:rPr lang="en-US" altLang="en-US" b="0" dirty="0" smtClean="0"/>
              <a:t>Myself, (19 February 2008)  </a:t>
            </a:r>
            <a:r>
              <a:rPr lang="en-US" altLang="en-US" b="0" dirty="0"/>
              <a:t>[cited 2011 Nov 07]. Retrieved Jan 2012 from: </a:t>
            </a:r>
            <a:r>
              <a:rPr lang="en-US" altLang="en-US" b="0" dirty="0">
                <a:hlinkClick r:id="rId10" tooltip="URL for referenced image"/>
              </a:rPr>
              <a:t>https://commons.wikimedia.org/wiki/File:BusNetwork.svg</a:t>
            </a:r>
            <a:r>
              <a:rPr lang="en-US" altLang="en-US" b="0" dirty="0" smtClean="0"/>
              <a:t>.  </a:t>
            </a:r>
            <a:r>
              <a:rPr lang="en-US" altLang="en-US" b="0" dirty="0"/>
              <a:t>(PD-US, 2011)</a:t>
            </a:r>
          </a:p>
          <a:p>
            <a:r>
              <a:rPr lang="en-US" altLang="en-US" b="0" dirty="0" smtClean="0"/>
              <a:t> </a:t>
            </a:r>
            <a:endParaRPr lang="en-US" altLang="en-US" b="0"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altLang="en-US" dirty="0" smtClean="0"/>
              <a:t>Networks</a:t>
            </a:r>
            <a:br>
              <a:rPr lang="en-US" altLang="en-US" dirty="0" smtClean="0"/>
            </a:br>
            <a:r>
              <a:rPr lang="en-US" altLang="en-US" dirty="0" smtClean="0"/>
              <a:t>References – 3 – Lecture c</a:t>
            </a:r>
          </a:p>
        </p:txBody>
      </p:sp>
      <p:sp>
        <p:nvSpPr>
          <p:cNvPr id="77826" name="Text Placeholder 4"/>
          <p:cNvSpPr>
            <a:spLocks noGrp="1"/>
          </p:cNvSpPr>
          <p:nvPr>
            <p:ph type="body" sz="quarter" idx="16"/>
          </p:nvPr>
        </p:nvSpPr>
        <p:spPr>
          <a:xfrm>
            <a:off x="456227" y="1508918"/>
            <a:ext cx="8229600" cy="4663440"/>
          </a:xfrm>
        </p:spPr>
        <p:txBody>
          <a:bodyPr/>
          <a:lstStyle/>
          <a:p>
            <a:r>
              <a:rPr lang="en-US" altLang="en-US" dirty="0" smtClean="0"/>
              <a:t>Images</a:t>
            </a:r>
            <a:endParaRPr lang="en-US" altLang="en-US" b="0" dirty="0" smtClean="0"/>
          </a:p>
          <a:p>
            <a:r>
              <a:rPr lang="en-US" altLang="en-US" b="0" dirty="0"/>
              <a:t>Slide </a:t>
            </a:r>
            <a:r>
              <a:rPr lang="en-US" altLang="en-US" b="0" dirty="0" smtClean="0"/>
              <a:t>9: </a:t>
            </a:r>
            <a:r>
              <a:rPr lang="en-US" altLang="en-US" b="0" dirty="0" err="1" smtClean="0"/>
              <a:t>NetworkTopology</a:t>
            </a:r>
            <a:r>
              <a:rPr lang="en-US" altLang="en-US" b="0" dirty="0" smtClean="0"/>
              <a:t> - Mesh [image </a:t>
            </a:r>
            <a:r>
              <a:rPr lang="en-US" altLang="en-US" b="0" dirty="0"/>
              <a:t>on the Internet]. </a:t>
            </a:r>
            <a:r>
              <a:rPr lang="en-US" altLang="en-US" b="0" dirty="0" err="1"/>
              <a:t>Foobaz</a:t>
            </a:r>
            <a:r>
              <a:rPr lang="en-US" altLang="en-US" b="0" dirty="0"/>
              <a:t>, </a:t>
            </a:r>
            <a:r>
              <a:rPr lang="en-US" altLang="en-US" b="0" dirty="0" smtClean="0"/>
              <a:t>(6 February 2014)  </a:t>
            </a:r>
            <a:r>
              <a:rPr lang="en-US" altLang="en-US" b="0" dirty="0"/>
              <a:t>[cited 2011 Nov 07]. Retrieved Jan 2012 from: </a:t>
            </a:r>
            <a:r>
              <a:rPr lang="en-US" altLang="en-US" b="0" dirty="0">
                <a:hlinkClick r:id="rId4" tooltip="URL for referenced image"/>
              </a:rPr>
              <a:t>https://</a:t>
            </a:r>
            <a:r>
              <a:rPr lang="en-US" altLang="en-US" b="0" dirty="0" smtClean="0">
                <a:hlinkClick r:id="rId4" tooltip="URL for referenced image"/>
              </a:rPr>
              <a:t>en.wikipedia.org/wiki/File:NetworkTopology-Mesh.svg</a:t>
            </a:r>
            <a:r>
              <a:rPr lang="en-US" altLang="en-US" b="0" dirty="0" smtClean="0"/>
              <a:t>. (PD-US</a:t>
            </a:r>
            <a:r>
              <a:rPr lang="en-US" altLang="en-US" b="0" dirty="0"/>
              <a:t>, 2011</a:t>
            </a:r>
            <a:r>
              <a:rPr lang="en-US" altLang="en-US" b="0" dirty="0" smtClean="0"/>
              <a:t>)</a:t>
            </a:r>
          </a:p>
          <a:p>
            <a:r>
              <a:rPr lang="en-US" altLang="en-US" b="0" dirty="0"/>
              <a:t>Slide 9: </a:t>
            </a:r>
            <a:r>
              <a:rPr lang="en-US" altLang="en-US" b="0" dirty="0" err="1"/>
              <a:t>NetworkTopology</a:t>
            </a:r>
            <a:r>
              <a:rPr lang="en-US" altLang="en-US" b="0" dirty="0"/>
              <a:t> </a:t>
            </a:r>
            <a:r>
              <a:rPr lang="en-US" altLang="en-US" b="0" dirty="0" smtClean="0"/>
              <a:t>– Fully Connected [image </a:t>
            </a:r>
            <a:r>
              <a:rPr lang="en-US" altLang="en-US" b="0" dirty="0"/>
              <a:t>on the Internet]. </a:t>
            </a:r>
            <a:r>
              <a:rPr lang="en-US" altLang="en-US" b="0" dirty="0" err="1"/>
              <a:t>Foobaz</a:t>
            </a:r>
            <a:r>
              <a:rPr lang="en-US" altLang="en-US" b="0" dirty="0"/>
              <a:t>, </a:t>
            </a:r>
            <a:r>
              <a:rPr lang="en-US" altLang="en-US" b="0" dirty="0" smtClean="0"/>
              <a:t>(16 October 2016)  </a:t>
            </a:r>
            <a:r>
              <a:rPr lang="en-US" altLang="en-US" b="0" dirty="0"/>
              <a:t>[cited 2011 Nov 07]. Retrieved Jan 2012 from: </a:t>
            </a:r>
            <a:r>
              <a:rPr lang="en-US" altLang="en-US" b="0" dirty="0">
                <a:hlinkClick r:id="rId5" tooltip="URL for referenced image"/>
              </a:rPr>
              <a:t>https://</a:t>
            </a:r>
            <a:r>
              <a:rPr lang="en-US" altLang="en-US" b="0" dirty="0" smtClean="0">
                <a:hlinkClick r:id="rId5" tooltip="URL for referenced image"/>
              </a:rPr>
              <a:t>en.wikipedia.org/wiki/File:NetworkTopology-FullyConnected.png</a:t>
            </a:r>
            <a:r>
              <a:rPr lang="en-US" altLang="en-US" b="0" dirty="0" smtClean="0"/>
              <a:t>. (</a:t>
            </a:r>
            <a:r>
              <a:rPr lang="en-US" altLang="en-US" b="0" dirty="0"/>
              <a:t>PD-US, 2011</a:t>
            </a:r>
            <a:r>
              <a:rPr lang="en-US" altLang="en-US" b="0" dirty="0" smtClean="0"/>
              <a:t>)</a:t>
            </a:r>
            <a:endParaRPr lang="en-US" altLang="en-US" b="0" dirty="0"/>
          </a:p>
          <a:p>
            <a:r>
              <a:rPr lang="en-US" altLang="en-US" b="0" dirty="0" smtClean="0"/>
              <a:t>Slide 10: </a:t>
            </a:r>
            <a:r>
              <a:rPr lang="en-US" altLang="en-US" b="0" dirty="0"/>
              <a:t>Ring </a:t>
            </a:r>
            <a:r>
              <a:rPr lang="en-US" altLang="en-US" b="0" dirty="0" smtClean="0"/>
              <a:t>Network [image </a:t>
            </a:r>
            <a:r>
              <a:rPr lang="en-US" altLang="en-US" b="0" dirty="0"/>
              <a:t>on the Internet]. </a:t>
            </a:r>
            <a:r>
              <a:rPr lang="en-US" altLang="en-US" b="0" dirty="0" err="1"/>
              <a:t>Foobaz</a:t>
            </a:r>
            <a:r>
              <a:rPr lang="en-US" altLang="en-US" b="0" dirty="0"/>
              <a:t>, </a:t>
            </a:r>
            <a:r>
              <a:rPr lang="en-US" altLang="en-US" b="0" dirty="0" smtClean="0"/>
              <a:t>(19 February 2008)  </a:t>
            </a:r>
            <a:r>
              <a:rPr lang="en-US" altLang="en-US" b="0" dirty="0"/>
              <a:t>[cited 2011 Nov 07]. Retrieved Jan 2012 from: </a:t>
            </a:r>
            <a:r>
              <a:rPr lang="en-US" altLang="en-US" b="0" dirty="0">
                <a:hlinkClick r:id="rId6" tooltip="URL for referenced image"/>
              </a:rPr>
              <a:t>https://</a:t>
            </a:r>
            <a:r>
              <a:rPr lang="en-US" altLang="en-US" b="0" dirty="0" smtClean="0">
                <a:hlinkClick r:id="rId6" tooltip="URL for referenced image"/>
              </a:rPr>
              <a:t>en.wikipedia.org/wiki/File:RingNetwork.svg</a:t>
            </a:r>
            <a:r>
              <a:rPr lang="en-US" altLang="en-US" b="0" dirty="0" smtClean="0"/>
              <a:t>. (PD-US</a:t>
            </a:r>
            <a:r>
              <a:rPr lang="en-US" altLang="en-US" b="0" dirty="0"/>
              <a:t>, 2011)</a:t>
            </a:r>
          </a:p>
          <a:p>
            <a:r>
              <a:rPr lang="en-US" altLang="en-US" b="0" dirty="0" smtClean="0"/>
              <a:t>Slide 11: Star Network [image on the Internet]. Foobaz, </a:t>
            </a:r>
            <a:r>
              <a:rPr lang="en-US" altLang="en-US" b="0" dirty="0"/>
              <a:t>(19 February 2008)  </a:t>
            </a:r>
            <a:r>
              <a:rPr lang="en-US" altLang="en-US" b="0" dirty="0" smtClean="0"/>
              <a:t>[cited 2011 Nov 07]. Retrieved Jan 2012 from: </a:t>
            </a:r>
            <a:r>
              <a:rPr lang="en-US" altLang="en-US" b="0" dirty="0">
                <a:hlinkClick r:id="rId7" tooltip="URL for referenced image"/>
              </a:rPr>
              <a:t>https://en.wikipedia.org/wiki/File:StarNetwork.svg</a:t>
            </a:r>
            <a:r>
              <a:rPr lang="en-US" altLang="en-US" b="0" dirty="0" smtClean="0"/>
              <a:t>. (</a:t>
            </a:r>
            <a:r>
              <a:rPr lang="en-US" altLang="en-US" b="0" dirty="0"/>
              <a:t>PD-US, 2011)</a:t>
            </a:r>
          </a:p>
          <a:p>
            <a:r>
              <a:rPr lang="en-US" altLang="en-US" b="0" dirty="0" smtClean="0"/>
              <a:t>Slide 22: Bluetooth USB Dongle [image on the Internet]. </a:t>
            </a:r>
            <a:r>
              <a:rPr lang="en-US" altLang="en-US" b="0" dirty="0" err="1" smtClean="0"/>
              <a:t>Mmckinley</a:t>
            </a:r>
            <a:r>
              <a:rPr lang="en-US" altLang="en-US" b="0" dirty="0" smtClean="0"/>
              <a:t> (01 January 2009) [cited 2011 Nov 07]. Retrieved Jan 2012 from: </a:t>
            </a:r>
            <a:r>
              <a:rPr lang="en-US" altLang="en-US" b="0" dirty="0" smtClean="0">
                <a:hlinkClick r:id="rId8" tooltip="URL for referenced image"/>
              </a:rPr>
              <a:t>https</a:t>
            </a:r>
            <a:r>
              <a:rPr lang="en-US" altLang="en-US" b="0" dirty="0">
                <a:hlinkClick r:id="rId8" tooltip="URL for referenced image"/>
              </a:rPr>
              <a:t>://commons.wikimedia.org/wiki/File:Drone_4.jpg</a:t>
            </a:r>
            <a:r>
              <a:rPr lang="en-US" altLang="en-US" b="0" dirty="0" smtClean="0"/>
              <a:t>.  </a:t>
            </a:r>
            <a:r>
              <a:rPr lang="en-US" altLang="en-US" b="0" dirty="0"/>
              <a:t>(PD-US, 2011)</a:t>
            </a:r>
          </a:p>
          <a:p>
            <a:endParaRPr lang="en-US" altLang="en-US" b="0" dirty="0" smtClean="0"/>
          </a:p>
        </p:txBody>
      </p:sp>
      <p:sp>
        <p:nvSpPr>
          <p:cNvPr id="8" name="Slide Number Placeholder 7"/>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28442382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979831"/>
          </a:xfrm>
        </p:spPr>
        <p:txBody>
          <a:bodyPr/>
          <a:lstStyle/>
          <a:p>
            <a:r>
              <a:rPr lang="en-US" dirty="0" smtClean="0"/>
              <a:t>Introduction to Computer Science </a:t>
            </a:r>
            <a:br>
              <a:rPr lang="en-US" dirty="0" smtClean="0"/>
            </a:br>
            <a:r>
              <a:rPr lang="en-US" dirty="0" smtClean="0"/>
              <a:t>Networks</a:t>
            </a:r>
            <a:br>
              <a:rPr lang="en-US" dirty="0" smtClean="0"/>
            </a:br>
            <a:r>
              <a:rPr lang="en-US" dirty="0" smtClean="0"/>
              <a:t>Lecture c</a:t>
            </a:r>
            <a:endParaRPr lang="en-US" dirty="0"/>
          </a:p>
        </p:txBody>
      </p:sp>
      <p:sp>
        <p:nvSpPr>
          <p:cNvPr id="3" name="Content Placeholder 2"/>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- 2</a:t>
            </a:r>
          </a:p>
        </p:txBody>
      </p:sp>
      <p:sp>
        <p:nvSpPr>
          <p:cNvPr id="17411" name="Text Placeholder 3"/>
          <p:cNvSpPr>
            <a:spLocks noGrp="1"/>
          </p:cNvSpPr>
          <p:nvPr>
            <p:ph sz="quarter" idx="14"/>
          </p:nvPr>
        </p:nvSpPr>
        <p:spPr/>
        <p:txBody>
          <a:bodyPr/>
          <a:lstStyle/>
          <a:p>
            <a:pPr lvl="0"/>
            <a:r>
              <a:rPr lang="en-US" dirty="0"/>
              <a:t>Explain the basics of network addressing</a:t>
            </a:r>
          </a:p>
          <a:p>
            <a:pPr lvl="1"/>
            <a:r>
              <a:rPr lang="en-US" dirty="0"/>
              <a:t>Internet Protocol (IP) addresses </a:t>
            </a:r>
          </a:p>
          <a:p>
            <a:pPr lvl="1"/>
            <a:r>
              <a:rPr lang="en-US" dirty="0"/>
              <a:t>Domain names</a:t>
            </a:r>
          </a:p>
          <a:p>
            <a:pPr lvl="1"/>
            <a:r>
              <a:rPr lang="en-US" dirty="0"/>
              <a:t>Lease vs. purchase from an Internet service provider (Lecture b)</a:t>
            </a:r>
          </a:p>
          <a:p>
            <a:r>
              <a:rPr lang="en-US" dirty="0" smtClean="0"/>
              <a:t>Introduce network classification by the coverage size. (Lecture b)</a:t>
            </a:r>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1198231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- 3</a:t>
            </a:r>
          </a:p>
        </p:txBody>
      </p:sp>
      <p:sp>
        <p:nvSpPr>
          <p:cNvPr id="17411" name="Text Placeholder 3"/>
          <p:cNvSpPr>
            <a:spLocks noGrp="1"/>
          </p:cNvSpPr>
          <p:nvPr>
            <p:ph sz="quarter" idx="14"/>
          </p:nvPr>
        </p:nvSpPr>
        <p:spPr/>
        <p:txBody>
          <a:bodyPr/>
          <a:lstStyle/>
          <a:p>
            <a:r>
              <a:rPr lang="en-US" dirty="0" smtClean="0"/>
              <a:t>Describe different network topologies. (Lecture c)</a:t>
            </a:r>
          </a:p>
          <a:p>
            <a:pPr lvl="0"/>
            <a:r>
              <a:rPr lang="en-US" dirty="0" smtClean="0"/>
              <a:t>Outline different standards and protocols that govern wired and wireless communications. (Lecture c)</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010684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- 4</a:t>
            </a:r>
          </a:p>
        </p:txBody>
      </p:sp>
      <p:sp>
        <p:nvSpPr>
          <p:cNvPr id="17411" name="Text Placeholder 3"/>
          <p:cNvSpPr>
            <a:spLocks noGrp="1"/>
          </p:cNvSpPr>
          <p:nvPr>
            <p:ph sz="quarter" idx="14"/>
          </p:nvPr>
        </p:nvSpPr>
        <p:spPr/>
        <p:txBody>
          <a:bodyPr/>
          <a:lstStyle/>
          <a:p>
            <a:pPr lvl="0"/>
            <a:r>
              <a:rPr lang="en-US" dirty="0" smtClean="0"/>
              <a:t>Describe benefits and disadvantages of wireless communication. (Lecture d)</a:t>
            </a:r>
          </a:p>
          <a:p>
            <a:pPr lvl="0"/>
            <a:r>
              <a:rPr lang="en-US" dirty="0" smtClean="0"/>
              <a:t>Describe a typical wireless network setup. (Lecture d)</a:t>
            </a:r>
          </a:p>
          <a:p>
            <a:pPr lvl="0"/>
            <a:r>
              <a:rPr lang="en-US" dirty="0" smtClean="0"/>
              <a:t>Describe network hardware. (Lecture d)</a:t>
            </a:r>
          </a:p>
          <a:p>
            <a:pPr lvl="0"/>
            <a:r>
              <a:rPr lang="en-US" dirty="0" smtClean="0"/>
              <a:t>Introduce networking logical models and discuss Open Systems Interconnection (OSI) model. (Lecture 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3777316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ltLang="en-US" dirty="0" smtClean="0"/>
              <a:t>Network Topologies</a:t>
            </a:r>
          </a:p>
        </p:txBody>
      </p:sp>
      <p:sp>
        <p:nvSpPr>
          <p:cNvPr id="38914" name="Content Placeholder 5"/>
          <p:cNvSpPr>
            <a:spLocks noGrp="1"/>
          </p:cNvSpPr>
          <p:nvPr>
            <p:ph sz="quarter" idx="14"/>
          </p:nvPr>
        </p:nvSpPr>
        <p:spPr/>
        <p:txBody>
          <a:bodyPr/>
          <a:lstStyle/>
          <a:p>
            <a:r>
              <a:rPr lang="en-US" altLang="en-US" dirty="0" smtClean="0"/>
              <a:t>Refers to network layout</a:t>
            </a:r>
          </a:p>
          <a:p>
            <a:r>
              <a:rPr lang="en-US" altLang="en-US" dirty="0" smtClean="0"/>
              <a:t>Two types exist</a:t>
            </a:r>
          </a:p>
          <a:p>
            <a:pPr lvl="1"/>
            <a:r>
              <a:rPr lang="en-US" altLang="en-US" dirty="0" smtClean="0"/>
              <a:t>Physical: How devices in the network are connected with wires and cables</a:t>
            </a:r>
          </a:p>
          <a:p>
            <a:pPr lvl="1"/>
            <a:r>
              <a:rPr lang="en-US" altLang="en-US" dirty="0" smtClean="0"/>
              <a:t>Logical: How </a:t>
            </a:r>
            <a:r>
              <a:rPr lang="en-US" dirty="0" smtClean="0"/>
              <a:t>devices appear connected to the user, i.e. how </a:t>
            </a:r>
            <a:r>
              <a:rPr lang="en-US" altLang="en-US" dirty="0" smtClean="0"/>
              <a:t>data flow through the network regardless of physical design</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altLang="en-US" dirty="0" smtClean="0"/>
              <a:t>Main Types of Physical Topologies</a:t>
            </a:r>
          </a:p>
        </p:txBody>
      </p:sp>
      <p:pic>
        <p:nvPicPr>
          <p:cNvPr id="3" name="Picture Placeholder 2" descr="The main physical topology  types are shown in the figure on the screen: ring, mesh, star, fully connected, line, tree, and bus topology. The next few slides show some of these in more detail. &#10;&#10;" title="Network Topologies "/>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6671" b="-6671"/>
          <a:stretch/>
        </p:blipFill>
        <p:spPr/>
      </p:pic>
      <p:sp>
        <p:nvSpPr>
          <p:cNvPr id="6" name="Text Placeholder 5"/>
          <p:cNvSpPr>
            <a:spLocks noGrp="1"/>
          </p:cNvSpPr>
          <p:nvPr>
            <p:ph type="body" sz="quarter" idx="32"/>
          </p:nvPr>
        </p:nvSpPr>
        <p:spPr>
          <a:xfrm>
            <a:off x="757645" y="5951220"/>
            <a:ext cx="2377442" cy="533400"/>
          </a:xfrm>
        </p:spPr>
        <p:txBody>
          <a:bodyPr/>
          <a:lstStyle/>
          <a:p>
            <a:r>
              <a:rPr lang="en-US" altLang="en-US" dirty="0"/>
              <a:t>(Malyszkz, 2011, PD-US</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tLang="en-US" dirty="0" smtClean="0"/>
              <a:t>Physical Topologies - Bus</a:t>
            </a:r>
          </a:p>
        </p:txBody>
      </p:sp>
      <p:sp>
        <p:nvSpPr>
          <p:cNvPr id="43010" name="Content Placeholder 5"/>
          <p:cNvSpPr>
            <a:spLocks noGrp="1"/>
          </p:cNvSpPr>
          <p:nvPr>
            <p:ph sz="quarter" idx="14"/>
          </p:nvPr>
        </p:nvSpPr>
        <p:spPr>
          <a:xfrm>
            <a:off x="457199" y="1600200"/>
            <a:ext cx="4493623" cy="4572000"/>
          </a:xfrm>
        </p:spPr>
        <p:txBody>
          <a:bodyPr/>
          <a:lstStyle/>
          <a:p>
            <a:r>
              <a:rPr lang="en-US" altLang="en-US" dirty="0" smtClean="0"/>
              <a:t>Host is connected to other host by a single network cable with connectors</a:t>
            </a:r>
          </a:p>
          <a:p>
            <a:r>
              <a:rPr lang="en-US" altLang="en-US" dirty="0" smtClean="0"/>
              <a:t>If cable breaks, whole network goes down!</a:t>
            </a:r>
          </a:p>
          <a:p>
            <a:r>
              <a:rPr lang="en-US" altLang="en-US" dirty="0" smtClean="0"/>
              <a:t>Not in use since late 1990s</a:t>
            </a:r>
          </a:p>
        </p:txBody>
      </p:sp>
      <p:pic>
        <p:nvPicPr>
          <p:cNvPr id="11" name="Content Placeholder 10" descr="One physical topology is known as a bus. In the figure on the slide, each host is connected to every other host by a single network cable with connectors. Each green dot in the figure represents a host. If any cable breaks, then the whole network goes down. Obviously, this type of network was not very reliable or scalable and has not been in use since the late 1990s. &#10;&#10;" title="Bus Network"/>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5102225" y="2277874"/>
            <a:ext cx="4041775" cy="2380630"/>
          </a:xfrm>
        </p:spPr>
      </p:pic>
      <p:sp>
        <p:nvSpPr>
          <p:cNvPr id="9" name="Text Placeholder 8"/>
          <p:cNvSpPr>
            <a:spLocks noGrp="1"/>
          </p:cNvSpPr>
          <p:nvPr>
            <p:ph type="body" sz="quarter" idx="33"/>
          </p:nvPr>
        </p:nvSpPr>
        <p:spPr>
          <a:xfrm>
            <a:off x="5235695" y="4667503"/>
            <a:ext cx="2105632" cy="533400"/>
          </a:xfrm>
        </p:spPr>
        <p:txBody>
          <a:bodyPr/>
          <a:lstStyle/>
          <a:p>
            <a:r>
              <a:rPr lang="en-US" altLang="en-US" dirty="0" smtClean="0"/>
              <a:t>(Foobaz, 2006, PD-US)</a:t>
            </a:r>
          </a:p>
          <a:p>
            <a:endParaRPr 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ltLang="en-US" dirty="0" smtClean="0"/>
              <a:t>Physical Topologies – </a:t>
            </a:r>
            <a:br>
              <a:rPr lang="en-US" altLang="en-US" dirty="0" smtClean="0"/>
            </a:br>
            <a:r>
              <a:rPr lang="en-US" altLang="en-US" dirty="0" smtClean="0"/>
              <a:t>Fully Connected and Mesh</a:t>
            </a:r>
          </a:p>
        </p:txBody>
      </p:sp>
      <p:sp>
        <p:nvSpPr>
          <p:cNvPr id="45058" name="Content Placeholder 5"/>
          <p:cNvSpPr>
            <a:spLocks noGrp="1"/>
          </p:cNvSpPr>
          <p:nvPr>
            <p:ph sz="quarter" idx="14"/>
          </p:nvPr>
        </p:nvSpPr>
        <p:spPr/>
        <p:txBody>
          <a:bodyPr/>
          <a:lstStyle/>
          <a:p>
            <a:r>
              <a:rPr lang="en-US" altLang="en-US" dirty="0" smtClean="0"/>
              <a:t>Each host is connected to every other host, usually by a switch or direct connection</a:t>
            </a:r>
          </a:p>
          <a:p>
            <a:pPr lvl="1"/>
            <a:r>
              <a:rPr lang="en-US" altLang="en-US" dirty="0" smtClean="0"/>
              <a:t>Some networks are partial – not full – mesh topologies</a:t>
            </a:r>
          </a:p>
        </p:txBody>
      </p:sp>
      <p:pic>
        <p:nvPicPr>
          <p:cNvPr id="5" name="Content Placeholder 4" descr="Another type of physical topology is mesh. With mesh topologies, each host is connected to every other host in the network by a switch or by a direct connection to another host without the use of a switch. In this example, there are 6 hosts connected in a lobsided ring to other hosts and/or switches on the network.  Some hosts are connected to one other host, some are connected to 2, 3 or 4 other hosts, but no host is connected directly to all other hosts. &#10;&#10;" title="NetworkTopology - Mesh "/>
          <p:cNvPicPr>
            <a:picLocks noGrp="1" noChangeAspect="1"/>
          </p:cNvPicPr>
          <p:nvPr>
            <p:ph sz="quarter" idx="18"/>
          </p:nvPr>
        </p:nvPicPr>
        <p:blipFill rotWithShape="1">
          <a:blip r:embed="rId4">
            <a:extLst>
              <a:ext uri="{28A0092B-C50C-407E-A947-70E740481C1C}">
                <a14:useLocalDpi xmlns:a14="http://schemas.microsoft.com/office/drawing/2010/main" val="0"/>
              </a:ext>
            </a:extLst>
          </a:blip>
          <a:srcRect/>
          <a:stretch/>
        </p:blipFill>
        <p:spPr>
          <a:xfrm>
            <a:off x="5774635" y="1600200"/>
            <a:ext cx="2021928" cy="1851061"/>
          </a:xfrm>
        </p:spPr>
      </p:pic>
      <p:pic>
        <p:nvPicPr>
          <p:cNvPr id="6" name="Content Placeholder 5" descr="Example of a fully connected mesh topology, where each host is directly connected to every other host in the network. There are 6 hosts connected in a &quot;star&quot; pattern. &#10;&#10;" title="NetworkTopology - Fully Connected"/>
          <p:cNvPicPr>
            <a:picLocks noGrp="1" noChangeAspect="1"/>
          </p:cNvPicPr>
          <p:nvPr>
            <p:ph sz="quarter" idx="34"/>
          </p:nvPr>
        </p:nvPicPr>
        <p:blipFill rotWithShape="1">
          <a:blip r:embed="rId5">
            <a:extLst>
              <a:ext uri="{28A0092B-C50C-407E-A947-70E740481C1C}">
                <a14:useLocalDpi xmlns:a14="http://schemas.microsoft.com/office/drawing/2010/main" val="0"/>
              </a:ext>
            </a:extLst>
          </a:blip>
          <a:srcRect/>
          <a:stretch/>
        </p:blipFill>
        <p:spPr>
          <a:xfrm>
            <a:off x="5601409" y="3633824"/>
            <a:ext cx="2078010" cy="1928393"/>
          </a:xfrm>
        </p:spPr>
      </p:pic>
      <p:sp>
        <p:nvSpPr>
          <p:cNvPr id="9" name="Text Placeholder 8"/>
          <p:cNvSpPr>
            <a:spLocks noGrp="1"/>
          </p:cNvSpPr>
          <p:nvPr>
            <p:ph type="body" sz="quarter" idx="32"/>
          </p:nvPr>
        </p:nvSpPr>
        <p:spPr>
          <a:xfrm>
            <a:off x="5601409" y="5667448"/>
            <a:ext cx="1792357" cy="380337"/>
          </a:xfrm>
        </p:spPr>
        <p:txBody>
          <a:bodyPr/>
          <a:lstStyle/>
          <a:p>
            <a:r>
              <a:rPr lang="en-US" altLang="en-US" dirty="0" smtClean="0"/>
              <a:t>(Foobaz, 2006, PD-US)</a:t>
            </a:r>
          </a:p>
          <a:p>
            <a:endParaRPr 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0_V3.mp3"/>
  <p:tag name="AUDIO_ID" val="266"/>
  <p:tag name="ELAPSEDTIME" val="19.88"/>
  <p:tag name="ARTICULATE_SLIDE_NAV" val="10"/>
  <p:tag name="ARTICULATE_SLIDE_GUID" val="ba673d3a-b7ae-4a36-a8ae-f4727ffc7570"/>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1_V3.mp3"/>
  <p:tag name="AUDIO_ID" val="267"/>
  <p:tag name="ELAPSEDTIME" val="77.976"/>
  <p:tag name="ARTICULATE_SLIDE_NAV" val="11"/>
  <p:tag name="ARTICULATE_SLIDE_GUID" val="94682850-9ca0-47e6-ae2c-0a63948db4d8"/>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2_V3.mp3"/>
  <p:tag name="AUDIO_ID" val="268"/>
  <p:tag name="ELAPSEDTIME" val="39.707"/>
  <p:tag name="ARTICULATE_SLIDE_NAV" val="12"/>
  <p:tag name="ARTICULATE_SLIDE_GUID" val="cffed812-0ad2-4699-9629-76c328f233e8"/>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3_V3.mp3"/>
  <p:tag name="AUDIO_ID" val="269"/>
  <p:tag name="ELAPSEDTIME" val="26.802"/>
  <p:tag name="ARTICULATE_SLIDE_NAV" val="13"/>
  <p:tag name="ARTICULATE_SLIDE_GUID" val="0861d853-27c1-4869-98bb-fea9c96d52c4"/>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4_V3.mp3"/>
  <p:tag name="AUDIO_ID" val="270"/>
  <p:tag name="ELAPSEDTIME" val="44.722"/>
  <p:tag name="ARTICULATE_SLIDE_NAV" val="14"/>
  <p:tag name="ARTICULATE_SLIDE_GUID" val="b56495c5-3555-4eff-adc7-81d0cfc96c65"/>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6_V3.mp3"/>
  <p:tag name="AUDIO_ID" val="272"/>
  <p:tag name="ELAPSEDTIME" val="28.5"/>
  <p:tag name="ARTICULATE_SLIDE_NAV" val="16"/>
  <p:tag name="ARTICULATE_SLIDE_GUID" val="d62e3077-8c47-4fe5-bb60-8df0b86c352f"/>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6_V3.mp3"/>
  <p:tag name="AUDIO_ID" val="272"/>
  <p:tag name="ELAPSEDTIME" val="28.5"/>
  <p:tag name="ARTICULATE_SLIDE_NAV" val="16"/>
  <p:tag name="ARTICULATE_SLIDE_GUID" val="d62e3077-8c47-4fe5-bb60-8df0b86c352f"/>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7_V3.mp3"/>
  <p:tag name="AUDIO_ID" val="273"/>
  <p:tag name="ELAPSEDTIME" val="51.096"/>
  <p:tag name="ARTICULATE_SLIDE_NAV" val="17"/>
  <p:tag name="ARTICULATE_SLIDE_GUID" val="88495eb5-0462-47c4-92d8-02a5700d96ae"/>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8_V3.mp3"/>
  <p:tag name="AUDIO_ID" val="274"/>
  <p:tag name="ELAPSEDTIME" val="17.79"/>
  <p:tag name="ARTICULATE_SLIDE_NAV" val="18"/>
  <p:tag name="ARTICULATE_SLIDE_GUID" val="84f92cb2-52b8-4896-953c-a44c8cb9eeee"/>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19_V3.mp3"/>
  <p:tag name="AUDIO_ID" val="275"/>
  <p:tag name="ELAPSEDTIME" val="68.258"/>
  <p:tag name="ARTICULATE_SLIDE_NAV" val="19"/>
  <p:tag name="ARTICULATE_SLIDE_GUID" val="2797a0f8-1ed9-4e5a-b04c-c9fb5dff5000"/>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20_V3.mp3"/>
  <p:tag name="AUDIO_ID" val="276"/>
  <p:tag name="ELAPSEDTIME" val="73.013"/>
  <p:tag name="ARTICULATE_SLIDE_NAV" val="20"/>
  <p:tag name="ARTICULATE_SLIDE_GUID" val="ee73a285-52bd-4483-b9f6-962fadc3210b"/>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21_V3.mp3"/>
  <p:tag name="AUDIO_ID" val="277"/>
  <p:tag name="ELAPSEDTIME" val="138.136"/>
  <p:tag name="ARTICULATE_SLIDE_NAV" val="21"/>
  <p:tag name="ARTICULATE_SLIDE_GUID" val="5ef39543-a05f-4e0f-bf57-6bfdc6d5b634"/>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22_V3.mp3"/>
  <p:tag name="AUDIO_ID" val="278"/>
  <p:tag name="ELAPSEDTIME" val="51.409"/>
  <p:tag name="ARTICULATE_SLIDE_NAV" val="22"/>
  <p:tag name="ARTICULATE_SLIDE_GUID" val="a53e9afc-7084-4302-8084-b575628bc433"/>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23_V3.mp3"/>
  <p:tag name="AUDIO_ID" val="279"/>
  <p:tag name="ELAPSEDTIME" val="38.583"/>
  <p:tag name="ARTICULATE_SLIDE_NAV" val="23"/>
  <p:tag name="ARTICULATE_SLIDE_GUID" val="4efe0a84-92e0-4057-9d32-a48f6024c2eb"/>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24_V3.mp3"/>
  <p:tag name="AUDIO_ID" val="280"/>
  <p:tag name="ELAPSEDTIME" val="64.575"/>
  <p:tag name="ARTICULATE_SLIDE_NAV" val="24"/>
  <p:tag name="ARTICULATE_SLIDE_GUID" val="34b056e2-a6fc-4a9c-99ff-42271a56420e"/>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25_V3.mp3"/>
  <p:tag name="AUDIO_ID" val="285"/>
  <p:tag name="ELAPSEDTIME" val="32.34"/>
  <p:tag name="ARTICULATE_SLIDE_NAV" val="25"/>
  <p:tag name="ARTICULATE_SLIDE_GUID" val="bac8f13b-43d6-43a9-a8f5-857491d4cf0f"/>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26_V3.mp3"/>
  <p:tag name="AUDIO_ID" val="282"/>
  <p:tag name="ELAPSEDTIME" val="13.924"/>
  <p:tag name="ARTICULATE_SLIDE_NAV" val="26"/>
  <p:tag name="ARTICULATE_SLIDE_GUID" val="418c8e98-f076-43dd-bf8e-75a7071d4f14"/>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30_sec_silence.mp3"/>
  <p:tag name="AUDIO_ID" val="283"/>
  <p:tag name="ELAPSEDTIME" val="7.515"/>
  <p:tag name="ARTICULATE_SLIDE_NAV" val="27"/>
  <p:tag name="ARTICULATE_SLIDE_GUID" val="38220a14-a053-4599-be79-34c175ce3f44"/>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py (2) of 30_sec_silence.mp3"/>
  <p:tag name="AUDIO_ID" val="284"/>
  <p:tag name="ELAPSEDTIME" val="7.515"/>
  <p:tag name="ARTICULATE_SLIDE_NAV" val="28"/>
  <p:tag name="ARTICULATE_SLIDE_GUID" val="9c6778c4-be55-4f87-82bd-563d2a89eb34"/>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py (2) of 30_sec_silence.mp3"/>
  <p:tag name="AUDIO_ID" val="284"/>
  <p:tag name="ELAPSEDTIME" val="7.515"/>
  <p:tag name="ARTICULATE_SLIDE_NAV" val="28"/>
  <p:tag name="ARTICULATE_SLIDE_GUID" val="9c6778c4-be55-4f87-82bd-563d2a89eb34"/>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9_V3.mp3"/>
  <p:tag name="AUDIO_ID" val="265"/>
  <p:tag name="ELAPSEDTIME" val="39.55"/>
  <p:tag name="ARTICULATE_SLIDE_NAV" val="9"/>
  <p:tag name="ARTICULATE_SLIDE_GUID" val="235afa22-cca6-4109-b518-8f8d5a7301b2"/>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4_unit6c_Lecture_Slides.potx" id="{CA126F63-FD61-4E93-BCC4-A1D2117C2BAD}" vid="{8D502640-8779-4F6B-BA61-D22B64C113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Comp4_unit6c_Lecture_Slides</Template>
  <TotalTime>279</TotalTime>
  <Words>3704</Words>
  <Application>Microsoft Office PowerPoint</Application>
  <PresentationFormat>On-screen Show (4:3)</PresentationFormat>
  <Paragraphs>287</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ONC-Template-FINAL DRAFT</vt:lpstr>
      <vt:lpstr>Introduction to Computer Science</vt:lpstr>
      <vt:lpstr>Learning Objectives - 1</vt:lpstr>
      <vt:lpstr>Learning Objectives - 2</vt:lpstr>
      <vt:lpstr>Learning Objectives - 3</vt:lpstr>
      <vt:lpstr>Learning Objectives - 4</vt:lpstr>
      <vt:lpstr>Network Topologies</vt:lpstr>
      <vt:lpstr>Main Types of Physical Topologies</vt:lpstr>
      <vt:lpstr>Physical Topologies - Bus</vt:lpstr>
      <vt:lpstr>Physical Topologies –  Fully Connected and Mesh</vt:lpstr>
      <vt:lpstr>Physical Topologies - Ring</vt:lpstr>
      <vt:lpstr>Physical Topologies - Star</vt:lpstr>
      <vt:lpstr>Network Standards and Protocols - 1</vt:lpstr>
      <vt:lpstr>Network Standards and Protocols - 2</vt:lpstr>
      <vt:lpstr>Standardized Communications</vt:lpstr>
      <vt:lpstr>Network Standards</vt:lpstr>
      <vt:lpstr>Ethernet Network Standard</vt:lpstr>
      <vt:lpstr>Token Ring Network Standard</vt:lpstr>
      <vt:lpstr>Wi-Fi Network Standard</vt:lpstr>
      <vt:lpstr>WiMAX Network Standard</vt:lpstr>
      <vt:lpstr>Wireless Application Protocol (WAP)</vt:lpstr>
      <vt:lpstr>Radio-Frequency Identification (RFID)</vt:lpstr>
      <vt:lpstr>Bluetooth</vt:lpstr>
      <vt:lpstr>Networks Summary – Lecture c</vt:lpstr>
      <vt:lpstr>Networks References – 1 – Lecture c</vt:lpstr>
      <vt:lpstr>Networks References – 2 – Lecture c</vt:lpstr>
      <vt:lpstr>Networks References – 3 – Lecture c</vt:lpstr>
      <vt:lpstr>Introduction to Computer Science  Networks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Networks, Lecture c</dc:subject>
  <dc:creator>U.S. Department of Health and Human Services, Office of the National Coordinator for Health Information Technology</dc:creator>
  <cp:keywords>Health IT, Health IT Curriculum, Health Care, Introduction to Computer Science, Networks</cp:keywords>
  <cp:lastModifiedBy>admin</cp:lastModifiedBy>
  <cp:revision>39</cp:revision>
  <dcterms:created xsi:type="dcterms:W3CDTF">2016-04-20T21:42:58Z</dcterms:created>
  <dcterms:modified xsi:type="dcterms:W3CDTF">2017-06-20T20:44:20Z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A075EC8E-436C-4271-89D8-800707BCE433</vt:lpwstr>
  </property>
  <property fmtid="{D5CDD505-2E9C-101B-9397-08002B2CF9AE}" pid="3" name="ArticulatePath">
    <vt:lpwstr>comp4_unit6c_lecture_slides</vt:lpwstr>
  </property>
  <property fmtid="{D5CDD505-2E9C-101B-9397-08002B2CF9AE}" pid="4" name="Language">
    <vt:lpwstr>English</vt:lpwstr>
  </property>
</Properties>
</file>