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58" r:id="rId3"/>
    <p:sldId id="283" r:id="rId4"/>
    <p:sldId id="259" r:id="rId5"/>
    <p:sldId id="284" r:id="rId6"/>
    <p:sldId id="260" r:id="rId7"/>
    <p:sldId id="287" r:id="rId8"/>
    <p:sldId id="290" r:id="rId9"/>
    <p:sldId id="291" r:id="rId10"/>
    <p:sldId id="264" r:id="rId11"/>
    <p:sldId id="265" r:id="rId12"/>
    <p:sldId id="266" r:id="rId13"/>
    <p:sldId id="267" r:id="rId14"/>
    <p:sldId id="268" r:id="rId15"/>
    <p:sldId id="269" r:id="rId16"/>
    <p:sldId id="292" r:id="rId17"/>
    <p:sldId id="300" r:id="rId18"/>
    <p:sldId id="271" r:id="rId19"/>
    <p:sldId id="272" r:id="rId20"/>
    <p:sldId id="273" r:id="rId21"/>
    <p:sldId id="274" r:id="rId22"/>
    <p:sldId id="294" r:id="rId23"/>
    <p:sldId id="296" r:id="rId24"/>
    <p:sldId id="297" r:id="rId25"/>
    <p:sldId id="275" r:id="rId26"/>
    <p:sldId id="276" r:id="rId27"/>
    <p:sldId id="277" r:id="rId28"/>
    <p:sldId id="278" r:id="rId29"/>
    <p:sldId id="298" r:id="rId30"/>
    <p:sldId id="279" r:id="rId31"/>
    <p:sldId id="299" r:id="rId32"/>
    <p:sldId id="280" r:id="rId33"/>
    <p:sldId id="281" r:id="rId34"/>
    <p:sldId id="282" r:id="rId35"/>
  </p:sldIdLst>
  <p:sldSz cx="9144000" cy="6858000" type="screen4x3"/>
  <p:notesSz cx="6858000" cy="9144000"/>
  <p:custDataLst>
    <p:tags r:id="rId3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7" autoAdjust="0"/>
    <p:restoredTop sz="63187" autoAdjust="0"/>
  </p:normalViewPr>
  <p:slideViewPr>
    <p:cSldViewPr snapToGrid="0">
      <p:cViewPr varScale="1">
        <p:scale>
          <a:sx n="39" d="100"/>
          <a:sy n="39" d="100"/>
        </p:scale>
        <p:origin x="-826" y="-6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 Welcome to the component</a:t>
            </a:r>
            <a:r>
              <a:rPr lang="en-US" altLang="en-US" b="0" i="0" dirty="0" smtClean="0"/>
              <a:t> Introduction to Computer Science:</a:t>
            </a:r>
            <a:r>
              <a:rPr lang="en-US" altLang="en-US" b="0" i="0" baseline="0" dirty="0" smtClean="0"/>
              <a:t> </a:t>
            </a:r>
            <a:r>
              <a:rPr lang="en-US" altLang="en-US" b="0" i="0" dirty="0" smtClean="0"/>
              <a:t>Networks</a:t>
            </a:r>
            <a:r>
              <a:rPr lang="en-US" altLang="en-US" dirty="0" smtClean="0"/>
              <a:t>. This is Lecture b.</a:t>
            </a:r>
          </a:p>
          <a:p>
            <a:r>
              <a:rPr lang="en-US" altLang="en-US" dirty="0" smtClean="0"/>
              <a:t>The component, </a:t>
            </a:r>
            <a:r>
              <a:rPr lang="en-US" altLang="en-US" b="0" i="0" dirty="0" smtClean="0"/>
              <a:t>Introduction Computer Science</a:t>
            </a:r>
            <a:r>
              <a:rPr lang="en-US" altLang="en-US" dirty="0" smtClean="0"/>
              <a:t>, provides a basic overview of computer architecture; data organization, representation, and structure; the structure of programming languages; and networking and data communication. It also includes some basic terminology from the world of computing.</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91579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IP address can be public</a:t>
            </a:r>
            <a:r>
              <a:rPr lang="en-US" altLang="en-US" baseline="0" dirty="0" smtClean="0"/>
              <a:t> or private. </a:t>
            </a:r>
            <a:r>
              <a:rPr lang="en-US" sz="1000" b="0" i="0" kern="1200" dirty="0" smtClean="0">
                <a:solidFill>
                  <a:schemeClr val="tx1"/>
                </a:solidFill>
                <a:effectLst/>
                <a:latin typeface="Arial" pitchFamily="34" charset="0"/>
                <a:ea typeface="+mn-ea"/>
                <a:cs typeface="Arial" pitchFamily="34" charset="0"/>
              </a:rPr>
              <a:t>A public IP address is assigned to every computer that connects to the Internet. Every</a:t>
            </a:r>
            <a:r>
              <a:rPr lang="en-US" sz="1000" b="0" i="0" kern="1200" baseline="0" dirty="0" smtClean="0">
                <a:solidFill>
                  <a:schemeClr val="tx1"/>
                </a:solidFill>
                <a:effectLst/>
                <a:latin typeface="Arial" pitchFamily="34" charset="0"/>
                <a:ea typeface="+mn-ea"/>
                <a:cs typeface="Arial" pitchFamily="34" charset="0"/>
              </a:rPr>
              <a:t> computer connected to the Internet has to have a unique IP address</a:t>
            </a:r>
            <a:r>
              <a:rPr lang="en-US" sz="1000" b="0" i="0" kern="1200" dirty="0" smtClean="0">
                <a:solidFill>
                  <a:schemeClr val="tx1"/>
                </a:solidFill>
                <a:effectLst/>
                <a:latin typeface="Arial" pitchFamily="34" charset="0"/>
                <a:ea typeface="+mn-ea"/>
                <a:cs typeface="Arial" pitchFamily="34" charset="0"/>
              </a:rPr>
              <a:t> </a:t>
            </a:r>
            <a:r>
              <a:rPr lang="en-US" sz="1000" b="0" i="0" kern="1200" baseline="0" dirty="0" smtClean="0">
                <a:solidFill>
                  <a:schemeClr val="tx1"/>
                </a:solidFill>
                <a:effectLst/>
                <a:latin typeface="Arial" pitchFamily="34" charset="0"/>
                <a:ea typeface="+mn-ea"/>
                <a:cs typeface="Arial" pitchFamily="34" charset="0"/>
              </a:rPr>
              <a:t>so </a:t>
            </a:r>
            <a:r>
              <a:rPr lang="en-US" sz="1000" b="0" i="0" kern="1200" dirty="0" smtClean="0">
                <a:solidFill>
                  <a:schemeClr val="tx1"/>
                </a:solidFill>
                <a:effectLst/>
                <a:latin typeface="Arial" pitchFamily="34" charset="0"/>
                <a:ea typeface="+mn-ea"/>
                <a:cs typeface="Arial" pitchFamily="34" charset="0"/>
              </a:rPr>
              <a:t>there cannot exist two computers with the same public IP address in the entire Internet. </a:t>
            </a:r>
          </a:p>
          <a:p>
            <a:r>
              <a:rPr lang="en-US" sz="1000" b="0" i="0" kern="1200" dirty="0" smtClean="0">
                <a:solidFill>
                  <a:schemeClr val="tx1"/>
                </a:solidFill>
                <a:effectLst/>
                <a:latin typeface="Arial" pitchFamily="34" charset="0"/>
                <a:ea typeface="+mn-ea"/>
                <a:cs typeface="Arial" pitchFamily="34" charset="0"/>
              </a:rPr>
              <a:t>A public IP address is assigned to the computer by the Internet Service Provider as soon as the computer is connected to the Internet gateway. </a:t>
            </a:r>
            <a:r>
              <a:rPr lang="en-US" altLang="en-US" dirty="0" smtClean="0"/>
              <a:t>ISPs purchase public IP addresses from regional organizations responsible for managing public IP addresses. Then, companies or households lease public IP addresses from the ISPs. </a:t>
            </a:r>
          </a:p>
          <a:p>
            <a:endParaRPr lang="en-US" sz="1000" b="0" i="0" kern="1200" dirty="0" smtClean="0">
              <a:solidFill>
                <a:schemeClr val="tx1"/>
              </a:solidFill>
              <a:effectLst/>
              <a:latin typeface="Arial" pitchFamily="34" charset="0"/>
              <a:ea typeface="+mn-ea"/>
              <a:cs typeface="Arial" pitchFamily="34" charset="0"/>
            </a:endParaRPr>
          </a:p>
          <a:p>
            <a:r>
              <a:rPr lang="en-US" sz="1000" b="0" i="0" kern="1200" dirty="0" smtClean="0">
                <a:solidFill>
                  <a:schemeClr val="tx1"/>
                </a:solidFill>
                <a:effectLst/>
                <a:latin typeface="Arial" pitchFamily="34" charset="0"/>
                <a:ea typeface="+mn-ea"/>
                <a:cs typeface="Arial" pitchFamily="34" charset="0"/>
              </a:rPr>
              <a:t>Private IP addresses are used for computers within a private network, including home, school, or business LAN or an</a:t>
            </a:r>
            <a:r>
              <a:rPr lang="en-US" sz="1000" b="0" i="0" kern="1200" baseline="0" dirty="0" smtClean="0">
                <a:solidFill>
                  <a:schemeClr val="tx1"/>
                </a:solidFill>
                <a:effectLst/>
                <a:latin typeface="Arial" pitchFamily="34" charset="0"/>
                <a:ea typeface="+mn-ea"/>
                <a:cs typeface="Arial" pitchFamily="34" charset="0"/>
              </a:rPr>
              <a:t> Intranet.</a:t>
            </a:r>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3DD323-2552-4160-9BED-5EAA88DB8198}" type="slidenum">
              <a:rPr lang="en-US" altLang="en-US"/>
              <a:pPr eaLnBrk="1" hangingPunct="1"/>
              <a:t>10</a:t>
            </a:fld>
            <a:endParaRPr lang="en-US" altLang="en-US" dirty="0"/>
          </a:p>
        </p:txBody>
      </p:sp>
    </p:spTree>
    <p:extLst>
      <p:ext uri="{BB962C8B-B14F-4D97-AF65-F5344CB8AC3E}">
        <p14:creationId xmlns:p14="http://schemas.microsoft.com/office/powerpoint/2010/main" val="3512864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ISPs lease IP addresses to subscribers. Homes or business networks usually use private IP addressing. </a:t>
            </a:r>
          </a:p>
          <a:p>
            <a:r>
              <a:rPr lang="en-US" altLang="en-US" dirty="0" smtClean="0"/>
              <a:t>The ISP typically leases one public IP address for each location. The ISP's equipment is provided with a public IP address to connect to the ISP's public network. The ISP also provides equipment with a private IP address so that it can connect to the home or business network.</a:t>
            </a:r>
          </a:p>
          <a:p>
            <a:endParaRPr lang="en-US" altLang="en-US" dirty="0"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0A7F1A-CFD3-4CB3-A36B-1BBA0A051984}" type="slidenum">
              <a:rPr lang="en-US" altLang="en-US"/>
              <a:pPr eaLnBrk="1" hangingPunct="1"/>
              <a:t>11</a:t>
            </a:fld>
            <a:endParaRPr lang="en-US" altLang="en-US" dirty="0"/>
          </a:p>
        </p:txBody>
      </p:sp>
    </p:spTree>
    <p:extLst>
      <p:ext uri="{BB962C8B-B14F-4D97-AF65-F5344CB8AC3E}">
        <p14:creationId xmlns:p14="http://schemas.microsoft.com/office/powerpoint/2010/main" val="2118039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There are dynamic and static IP addresses.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 d</a:t>
            </a:r>
            <a:r>
              <a:rPr lang="en-US" dirty="0" smtClean="0"/>
              <a:t>ynamic IP address is temporary and changes periodically. </a:t>
            </a:r>
            <a:r>
              <a:rPr lang="en-US" altLang="en-US" dirty="0" smtClean="0"/>
              <a:t>For example,</a:t>
            </a:r>
            <a:r>
              <a:rPr lang="en-US" altLang="en-US" baseline="0" dirty="0" smtClean="0"/>
              <a:t> when you reboot </a:t>
            </a:r>
            <a:r>
              <a:rPr lang="en-US" altLang="en-US" dirty="0" smtClean="0"/>
              <a:t>an ISP’s equipment, such as a cable modem router, it will probably boot back up with a different IP address than</a:t>
            </a:r>
            <a:r>
              <a:rPr lang="en-US" altLang="en-US" baseline="0" dirty="0" smtClean="0"/>
              <a:t> it had previously</a:t>
            </a:r>
            <a:r>
              <a:rPr lang="en-US" altLang="en-US" dirty="0" smtClean="0"/>
              <a:t>.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ISPs generally provide customers with a</a:t>
            </a:r>
            <a:r>
              <a:rPr lang="en-US" altLang="en-US" baseline="0" dirty="0" smtClean="0"/>
              <a:t> dynamic</a:t>
            </a:r>
            <a:r>
              <a:rPr lang="en-US" altLang="en-US" dirty="0" smtClean="0"/>
              <a:t> IP address</a:t>
            </a:r>
            <a:r>
              <a:rPr lang="en-US" altLang="en-US" baseline="0" dirty="0" smtClean="0"/>
              <a:t> because </a:t>
            </a:r>
            <a:r>
              <a:rPr lang="en-US" altLang="en-US" dirty="0" smtClean="0">
                <a:cs typeface="Arial" panose="020B0604020202020204" pitchFamily="34" charset="0"/>
              </a:rPr>
              <a:t>dynamic IP addresses</a:t>
            </a:r>
            <a:r>
              <a:rPr lang="en-US" dirty="0" smtClean="0"/>
              <a:t> are more cost effective.</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And, having a d</a:t>
            </a:r>
            <a:r>
              <a:rPr lang="en-US" dirty="0" smtClean="0"/>
              <a:t>ynamic IP address makes it trickier to remotely access your computer</a:t>
            </a:r>
            <a:r>
              <a:rPr lang="en-US" dirty="0" smtClean="0">
                <a:cs typeface="Arial" panose="020B0604020202020204" pitchFamily="34" charset="0"/>
              </a:rPr>
              <a:t>.</a:t>
            </a:r>
            <a:endParaRPr 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B3DBA5-E4D0-4644-B851-360847BA50A9}" type="slidenum">
              <a:rPr lang="en-US" altLang="en-US"/>
              <a:pPr eaLnBrk="1" hangingPunct="1"/>
              <a:t>12</a:t>
            </a:fld>
            <a:endParaRPr lang="en-US" altLang="en-US" dirty="0"/>
          </a:p>
        </p:txBody>
      </p:sp>
    </p:spTree>
    <p:extLst>
      <p:ext uri="{BB962C8B-B14F-4D97-AF65-F5344CB8AC3E}">
        <p14:creationId xmlns:p14="http://schemas.microsoft.com/office/powerpoint/2010/main" val="4242428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A static IP address does not change. Devices assigned a static IP address always have the same IP address.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A static IP address can be leased from an </a:t>
            </a:r>
            <a:r>
              <a:rPr lang="en-US" altLang="en-US" dirty="0" smtClean="0">
                <a:cs typeface="Arial" panose="020B0604020202020204" pitchFamily="34" charset="0"/>
              </a:rPr>
              <a:t>ISP. It costs more than</a:t>
            </a:r>
            <a:r>
              <a:rPr lang="en-US" altLang="en-US" baseline="0" dirty="0" smtClean="0">
                <a:cs typeface="Arial" panose="020B0604020202020204" pitchFamily="34" charset="0"/>
              </a:rPr>
              <a:t> leasing a dynamic IP address, with monthly charges ranging from </a:t>
            </a:r>
            <a:r>
              <a:rPr lang="en-US" altLang="en-US" dirty="0" smtClean="0"/>
              <a:t>approximately five dollars to a hundred dollars. </a:t>
            </a:r>
          </a:p>
          <a:p>
            <a:r>
              <a:rPr lang="en-US" altLang="en-US" dirty="0" smtClean="0"/>
              <a:t>Most Web sites use static IP addresses so that their domain name will be reliably mapped to one IP address. Imagine if the domain name of the White House, www.whitehouse.gov, had a dynamic IP address. The IP address would constantly change. This would mean that the world’s domain name system, or DNS, servers would have to keep track of those changes. That would be pretty tough to do. Another example of a user needing an IP address that does not change is the network administrator who is working from home.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112065-8B36-46CD-AC09-042CCCC45237}" type="slidenum">
              <a:rPr lang="en-US" altLang="en-US"/>
              <a:pPr eaLnBrk="1" hangingPunct="1"/>
              <a:t>13</a:t>
            </a:fld>
            <a:endParaRPr lang="en-US" altLang="en-US" dirty="0"/>
          </a:p>
        </p:txBody>
      </p:sp>
    </p:spTree>
    <p:extLst>
      <p:ext uri="{BB962C8B-B14F-4D97-AF65-F5344CB8AC3E}">
        <p14:creationId xmlns:p14="http://schemas.microsoft.com/office/powerpoint/2010/main" val="1956671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discussion of network communication is complete without adding some thought to domain names and their use. Networks and the Internet support the use of domain names. Imagine trying to navigate the Internet using IP addresses rather than names. www.schoolname.edu is an example of a domain name.</a:t>
            </a:r>
          </a:p>
          <a:p>
            <a:r>
              <a:rPr lang="en-US" altLang="en-US" dirty="0" smtClean="0"/>
              <a:t>Because people remember names more easily than numbers, network engineers devised the domain naming system, or DNS to allow people to use names in conjunction with IP addressing.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According to Wikipedia, a domain name is an identification label that defines a realm of administrative autonomy, authority, or control of the Internet, based on the domain name system or DNS. Therefore, in the example of a domain name, www.whitehouse.gov, it appears that this domain name tells us that the White House is responsible for the administration of this Web site.</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D33B34-BD02-42FD-84C1-64FC885A871C}" type="slidenum">
              <a:rPr lang="en-US" altLang="en-US"/>
              <a:pPr eaLnBrk="1" hangingPunct="1"/>
              <a:t>14</a:t>
            </a:fld>
            <a:endParaRPr lang="en-US" altLang="en-US" dirty="0"/>
          </a:p>
        </p:txBody>
      </p:sp>
    </p:spTree>
    <p:extLst>
      <p:ext uri="{BB962C8B-B14F-4D97-AF65-F5344CB8AC3E}">
        <p14:creationId xmlns:p14="http://schemas.microsoft.com/office/powerpoint/2010/main" val="1954363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People and organizations can purchase a domain name from the Internet Corporation for Assigned Names and Numbers, or ICANN. </a:t>
            </a:r>
          </a:p>
          <a:p>
            <a:r>
              <a:rPr lang="en-US" altLang="en-US" dirty="0" smtClean="0"/>
              <a:t>Domain names are comprised of three distinct pieces. The “www” portion of the domain name indicates this is a name associated with the World Wide Web. The domain name, whitehouse, indicates a purchased domain name of White House. The suffix “gov” indicates a government entity type.</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69CDEE-956F-4390-9296-E9B736EA6B6B}" type="slidenum">
              <a:rPr lang="en-US" altLang="en-US"/>
              <a:pPr eaLnBrk="1" hangingPunct="1"/>
              <a:t>15</a:t>
            </a:fld>
            <a:endParaRPr lang="en-US" altLang="en-US" dirty="0"/>
          </a:p>
        </p:txBody>
      </p:sp>
    </p:spTree>
    <p:extLst>
      <p:ext uri="{BB962C8B-B14F-4D97-AF65-F5344CB8AC3E}">
        <p14:creationId xmlns:p14="http://schemas.microsoft.com/office/powerpoint/2010/main" val="674859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Keep in mind that anyone can buy any available domain name with any extension, if a person or organization is willing to pay for it and if the domain name is available. A domain name is available when another person or entity does not currently own it.</a:t>
            </a:r>
            <a:r>
              <a:rPr lang="en-US" altLang="en-US" baseline="0" dirty="0" smtClean="0"/>
              <a:t> </a:t>
            </a:r>
            <a:r>
              <a:rPr lang="en-US" altLang="en-US" dirty="0" smtClean="0"/>
              <a:t>When an entity's address ends with the .org or .</a:t>
            </a:r>
            <a:r>
              <a:rPr lang="en-US" altLang="en-US" dirty="0" err="1" smtClean="0"/>
              <a:t>gov</a:t>
            </a:r>
            <a:r>
              <a:rPr lang="en-US" altLang="en-US" dirty="0" smtClean="0"/>
              <a:t>, or other extension, this does not </a:t>
            </a:r>
            <a:r>
              <a:rPr lang="en-US" altLang="en-US" i="1" dirty="0" smtClean="0"/>
              <a:t>prove</a:t>
            </a:r>
            <a:r>
              <a:rPr lang="en-US" altLang="en-US" dirty="0" smtClean="0"/>
              <a:t> that the entity actually is that type of organization. Therefore, without doing further research, could it be truthfully said that the White House of the United States of America owns www.whitehouse.gov? No, it would require more investigation to find out whether or not that was true. Finally, government entities own a number of domain names with the .com extension. </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69CDEE-956F-4390-9296-E9B736EA6B6B}" type="slidenum">
              <a:rPr lang="en-US" altLang="en-US"/>
              <a:pPr eaLnBrk="1" hangingPunct="1"/>
              <a:t>16</a:t>
            </a:fld>
            <a:endParaRPr lang="en-US" altLang="en-US" dirty="0"/>
          </a:p>
        </p:txBody>
      </p:sp>
    </p:spTree>
    <p:extLst>
      <p:ext uri="{BB962C8B-B14F-4D97-AF65-F5344CB8AC3E}">
        <p14:creationId xmlns:p14="http://schemas.microsoft.com/office/powerpoint/2010/main" val="2729542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It is important to point out that each time a user navigates to a Web site using a browser, the computer must first determine the Web site's IP address. Therefore, navigating to www.whitehouse.gov requires the browser to first resolve that name to an IP address and then, and only then, is the browser able to display the Web page.</a:t>
            </a:r>
          </a:p>
          <a:p>
            <a:r>
              <a:rPr lang="en-US" altLang="en-US" dirty="0" smtClean="0"/>
              <a:t>One IP address for the White House appears on the slide. This Web site is probably associated with many IP addresses, one of which appears on the slide.</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957F2B-9602-4392-B861-A32A7DE3E90B}" type="slidenum">
              <a:rPr lang="en-US" altLang="en-US"/>
              <a:pPr eaLnBrk="1" hangingPunct="1"/>
              <a:t>17</a:t>
            </a:fld>
            <a:endParaRPr lang="en-US" altLang="en-US" dirty="0"/>
          </a:p>
        </p:txBody>
      </p:sp>
    </p:spTree>
    <p:extLst>
      <p:ext uri="{BB962C8B-B14F-4D97-AF65-F5344CB8AC3E}">
        <p14:creationId xmlns:p14="http://schemas.microsoft.com/office/powerpoint/2010/main" val="3289013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 summarize this section on IP addresses and DNS, a browser has to contact a DNS server to translate a domain name to the IP address. All domain names map to an IP address. This information is stored on globally and privately owned DNS servers.</a:t>
            </a:r>
          </a:p>
          <a:p>
            <a:r>
              <a:rPr lang="en-US" altLang="en-US" dirty="0" smtClean="0"/>
              <a:t>Global DNS servers are root servers and work together to map the globe's domain names to specific IP addresses. Finally, when the browser learns the destination IP address from a DNS server, network communication finally begins.</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61B839-3B8E-4DD9-8540-C16D1ED204E6}" type="slidenum">
              <a:rPr lang="en-US" altLang="en-US"/>
              <a:pPr eaLnBrk="1" hangingPunct="1"/>
              <a:t>18</a:t>
            </a:fld>
            <a:endParaRPr lang="en-US" altLang="en-US" dirty="0"/>
          </a:p>
        </p:txBody>
      </p:sp>
    </p:spTree>
    <p:extLst>
      <p:ext uri="{BB962C8B-B14F-4D97-AF65-F5344CB8AC3E}">
        <p14:creationId xmlns:p14="http://schemas.microsoft.com/office/powerpoint/2010/main" val="13279924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Networks can be classified</a:t>
            </a:r>
            <a:r>
              <a:rPr lang="en-US" altLang="en-US" baseline="0" dirty="0" smtClean="0"/>
              <a:t> </a:t>
            </a:r>
            <a:r>
              <a:rPr lang="en-US" altLang="en-US" dirty="0" smtClean="0"/>
              <a:t>by their</a:t>
            </a:r>
            <a:r>
              <a:rPr lang="en-US" altLang="en-US" baseline="0" dirty="0" smtClean="0"/>
              <a:t> </a:t>
            </a:r>
            <a:r>
              <a:rPr lang="en-US" altLang="en-US" dirty="0" smtClean="0"/>
              <a:t>size. Networks with small geographical areas of coverage are referred to as local area networks or LANs. </a:t>
            </a:r>
          </a:p>
          <a:p>
            <a:r>
              <a:rPr lang="en-US" altLang="en-US" dirty="0" smtClean="0"/>
              <a:t>Note that the term small is arbitrary. </a:t>
            </a:r>
          </a:p>
          <a:p>
            <a:r>
              <a:rPr lang="en-US" altLang="en-US" dirty="0" smtClean="0"/>
              <a:t>However, a LAN is usually one company with one site. A home network could be referred to as a LAN. </a:t>
            </a:r>
          </a:p>
          <a:p>
            <a:endParaRPr lang="en-US" altLang="en-US" dirty="0" smtClean="0"/>
          </a:p>
          <a:p>
            <a:r>
              <a:rPr lang="en-US" altLang="en-US" dirty="0" smtClean="0"/>
              <a:t>Wireless LANs are called WLANs. </a:t>
            </a:r>
          </a:p>
          <a:p>
            <a:r>
              <a:rPr lang="en-US" altLang="en-US" dirty="0" smtClean="0"/>
              <a:t>And, as mentioned previously, examples of LANs include a home and office space, one building, one floor in a building, or a small school with multiple buildings.</a:t>
            </a:r>
          </a:p>
          <a:p>
            <a:endParaRPr lang="en-US" altLang="en-US" dirty="0" smtClean="0"/>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230C002-94E8-450A-BB75-3A3D70FD28D9}" type="slidenum">
              <a:rPr lang="en-US" altLang="en-US" sz="1000"/>
              <a:pPr eaLnBrk="1" hangingPunct="1"/>
              <a:t>19</a:t>
            </a:fld>
            <a:endParaRPr lang="en-US" altLang="en-US" sz="1000" dirty="0"/>
          </a:p>
        </p:txBody>
      </p:sp>
    </p:spTree>
    <p:extLst>
      <p:ext uri="{BB962C8B-B14F-4D97-AF65-F5344CB8AC3E}">
        <p14:creationId xmlns:p14="http://schemas.microsoft.com/office/powerpoint/2010/main" val="195270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objectives for this unit on </a:t>
            </a:r>
            <a:r>
              <a:rPr lang="en-US" altLang="en-US" b="0" i="0" dirty="0" smtClean="0"/>
              <a:t>Networks</a:t>
            </a:r>
            <a:r>
              <a:rPr lang="en-US" altLang="en-US" dirty="0" smtClean="0"/>
              <a:t> are to:</a:t>
            </a:r>
          </a:p>
          <a:p>
            <a:pPr marL="171450" indent="-171450">
              <a:buFont typeface="Arial" panose="020B0604020202020204" pitchFamily="34" charset="0"/>
              <a:buChar char="•"/>
            </a:pPr>
            <a:r>
              <a:rPr lang="en-US" altLang="en-US" dirty="0" smtClean="0"/>
              <a:t>Define what a communication network is </a:t>
            </a:r>
          </a:p>
          <a:p>
            <a:pPr marL="171450" indent="-171450">
              <a:buFont typeface="Arial" panose="020B0604020202020204" pitchFamily="34" charset="0"/>
              <a:buChar char="•"/>
            </a:pPr>
            <a:r>
              <a:rPr lang="en-US" altLang="en-US" dirty="0" smtClean="0"/>
              <a:t>Explain the purposes and benefits of a communication network. </a:t>
            </a:r>
          </a:p>
          <a:p>
            <a:pPr marL="171450" indent="-171450">
              <a:buFont typeface="Arial" panose="020B0604020202020204" pitchFamily="34" charset="0"/>
              <a:buChar char="•"/>
            </a:pPr>
            <a:r>
              <a:rPr lang="en-US" altLang="en-US" dirty="0" smtClean="0"/>
              <a:t>Explain the Internet and the World</a:t>
            </a:r>
            <a:r>
              <a:rPr lang="en-US" altLang="en-US" baseline="0" dirty="0" smtClean="0"/>
              <a:t> Wide Web</a:t>
            </a:r>
            <a:r>
              <a:rPr lang="en-US" altLang="en-US" dirty="0" smtClean="0"/>
              <a:t>, their histories, and their structures. </a:t>
            </a:r>
          </a:p>
          <a:p>
            <a:pPr marL="171450" indent="-171450">
              <a:buFont typeface="Arial" panose="020B0604020202020204" pitchFamily="34" charset="0"/>
              <a:buChar char="•"/>
            </a:pPr>
            <a:r>
              <a:rPr lang="en-US" altLang="en-US" dirty="0" smtClean="0"/>
              <a:t>Describe different ways of connecting to the Internet.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2</a:t>
            </a:fld>
            <a:endParaRPr lang="en-US" altLang="en-US" dirty="0"/>
          </a:p>
        </p:txBody>
      </p:sp>
    </p:spTree>
    <p:extLst>
      <p:ext uri="{BB962C8B-B14F-4D97-AF65-F5344CB8AC3E}">
        <p14:creationId xmlns:p14="http://schemas.microsoft.com/office/powerpoint/2010/main" val="1494008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 local area network such as a home network, a number of devices need to communicate with each other. These devices must be interconnected, most likely using cabling, a switch, and an ISP router. Or, these devices might be interconnected using wireless technologies, in which case a wireless access point or a </a:t>
            </a:r>
            <a:r>
              <a:rPr lang="en-US" altLang="en-US" dirty="0" err="1" smtClean="0"/>
              <a:t>WAP</a:t>
            </a:r>
            <a:r>
              <a:rPr lang="en-US" altLang="en-US" dirty="0" smtClean="0"/>
              <a:t> plugs into the switch. To understand how a local area network, or LAN, directs traffic, you need to know that the LAN uses more than IP addressing. </a:t>
            </a:r>
          </a:p>
          <a:p>
            <a:r>
              <a:rPr lang="en-US" altLang="en-US" dirty="0" smtClean="0"/>
              <a:t>LAN communication uses IP addressing and media access control, or MAC, addressing. The MAC address is stamped on a sticker on each installed </a:t>
            </a:r>
            <a:r>
              <a:rPr lang="en-US" altLang="en-US" sz="1000" dirty="0" smtClean="0">
                <a:cs typeface="Arial" panose="020B0604020202020204" pitchFamily="34" charset="0"/>
              </a:rPr>
              <a:t>network interface controller,</a:t>
            </a:r>
            <a:r>
              <a:rPr lang="en-US" altLang="en-US" sz="1000" baseline="0" dirty="0" smtClean="0">
                <a:cs typeface="Arial" panose="020B0604020202020204" pitchFamily="34" charset="0"/>
              </a:rPr>
              <a:t> </a:t>
            </a:r>
            <a:r>
              <a:rPr lang="en-US" altLang="en-US" sz="1000" dirty="0" smtClean="0">
                <a:cs typeface="Arial" panose="020B0604020202020204" pitchFamily="34" charset="0"/>
              </a:rPr>
              <a:t>or </a:t>
            </a:r>
            <a:r>
              <a:rPr lang="en-US" altLang="en-US" dirty="0" smtClean="0"/>
              <a:t>NIC. Switches use MAC addresses for intranet communications. The MAC address on a NIC has no meaning outside of the local network. </a:t>
            </a:r>
          </a:p>
          <a:p>
            <a:r>
              <a:rPr lang="en-US" altLang="en-US" dirty="0" smtClean="0"/>
              <a:t>All LAN communication uses MAC addressing. Switches consider IP addressing. If the destination address is an IP address unknown to the switch, then the switch will send that communication to the router. The router has to determine where that destination address is located using its routing tables.</a:t>
            </a:r>
          </a:p>
          <a:p>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C558C2-4ED1-4105-B8EB-664849F4CE29}" type="slidenum">
              <a:rPr lang="en-US" altLang="en-US"/>
              <a:pPr eaLnBrk="1" hangingPunct="1"/>
              <a:t>20</a:t>
            </a:fld>
            <a:endParaRPr lang="en-US" altLang="en-US" dirty="0"/>
          </a:p>
        </p:txBody>
      </p:sp>
    </p:spTree>
    <p:extLst>
      <p:ext uri="{BB962C8B-B14F-4D97-AF65-F5344CB8AC3E}">
        <p14:creationId xmlns:p14="http://schemas.microsoft.com/office/powerpoint/2010/main" val="2017161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Now would be a good time to see</a:t>
            </a:r>
            <a:r>
              <a:rPr lang="en-US" altLang="en-US" baseline="0" dirty="0" smtClean="0"/>
              <a:t> an example of </a:t>
            </a:r>
            <a:r>
              <a:rPr lang="en-US" altLang="en-US" dirty="0" smtClean="0"/>
              <a:t>the MAC address of a NIC. Follow along on your own computer. </a:t>
            </a:r>
          </a:p>
          <a:p>
            <a:endParaRPr lang="en-US" altLang="en-US" dirty="0" smtClean="0"/>
          </a:p>
          <a:p>
            <a:r>
              <a:rPr lang="en-US" altLang="en-US" dirty="0" smtClean="0"/>
              <a:t>First, open a command prompt. If you don’t know how to do this, search the Internet for instructions based on your operating system.</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D72182-24BD-4675-A202-3C8E40BB115D}" type="slidenum">
              <a:rPr lang="en-US" altLang="en-US"/>
              <a:pPr eaLnBrk="1" hangingPunct="1"/>
              <a:t>21</a:t>
            </a:fld>
            <a:endParaRPr lang="en-US" altLang="en-US" dirty="0"/>
          </a:p>
        </p:txBody>
      </p:sp>
    </p:spTree>
    <p:extLst>
      <p:ext uri="{BB962C8B-B14F-4D97-AF65-F5344CB8AC3E}">
        <p14:creationId xmlns:p14="http://schemas.microsoft.com/office/powerpoint/2010/main" val="2067377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Second, we will be using the ipconfig command, but, before we do, you need</a:t>
            </a:r>
            <a:r>
              <a:rPr lang="en-US" altLang="en-US" baseline="0" dirty="0" smtClean="0"/>
              <a:t> to know a few things: </a:t>
            </a:r>
          </a:p>
          <a:p>
            <a:pPr marL="171450" indent="-171450">
              <a:buFont typeface="Arial" panose="020B0604020202020204" pitchFamily="34" charset="0"/>
              <a:buChar char="•"/>
            </a:pPr>
            <a:r>
              <a:rPr lang="en-US" altLang="en-US" baseline="0" dirty="0" smtClean="0"/>
              <a:t>There must be a space after the ipconfig command.</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aseline="0" dirty="0" smtClean="0"/>
              <a:t>After typing the space, you will type a slash, then the word all. </a:t>
            </a:r>
            <a:br>
              <a:rPr lang="en-US" altLang="en-US" baseline="0" dirty="0" smtClean="0"/>
            </a:br>
            <a:r>
              <a:rPr lang="en-US" altLang="en-US" dirty="0" smtClean="0"/>
              <a:t>The forward slash is known as a switch. The word “all” modifies the command to provide much more information than just executing the “ipconfig” command with no switch.</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t>We will need to press Enter to run the command</a:t>
            </a:r>
          </a:p>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altLang="en-US" dirty="0" smtClean="0"/>
          </a:p>
          <a:p>
            <a:pPr marL="0" marR="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altLang="en-US" dirty="0" smtClean="0"/>
              <a:t>T</a:t>
            </a:r>
            <a:r>
              <a:rPr lang="en-US" altLang="en-US" baseline="0" dirty="0" smtClean="0"/>
              <a:t>he next slide will show you the entire command and have you type along with the instructions given.</a:t>
            </a: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D72182-24BD-4675-A202-3C8E40BB115D}" type="slidenum">
              <a:rPr lang="en-US" altLang="en-US"/>
              <a:pPr eaLnBrk="1" hangingPunct="1"/>
              <a:t>22</a:t>
            </a:fld>
            <a:endParaRPr lang="en-US" altLang="en-US" dirty="0"/>
          </a:p>
        </p:txBody>
      </p:sp>
    </p:spTree>
    <p:extLst>
      <p:ext uri="{BB962C8B-B14F-4D97-AF65-F5344CB8AC3E}">
        <p14:creationId xmlns:p14="http://schemas.microsoft.com/office/powerpoint/2010/main" val="3160386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Type ipconfig, space, slash, a-l-l</a:t>
            </a:r>
            <a:r>
              <a:rPr lang="en-US" altLang="en-US" baseline="0" dirty="0" smtClean="0"/>
              <a:t> and press Enter to run the command.</a:t>
            </a:r>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D72182-24BD-4675-A202-3C8E40BB115D}" type="slidenum">
              <a:rPr lang="en-US" altLang="en-US"/>
              <a:pPr eaLnBrk="1" hangingPunct="1"/>
              <a:t>23</a:t>
            </a:fld>
            <a:endParaRPr lang="en-US" altLang="en-US" dirty="0"/>
          </a:p>
        </p:txBody>
      </p:sp>
    </p:spTree>
    <p:extLst>
      <p:ext uri="{BB962C8B-B14F-4D97-AF65-F5344CB8AC3E}">
        <p14:creationId xmlns:p14="http://schemas.microsoft.com/office/powerpoint/2010/main" val="1811933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Compare what you see on your screen to what is shown in the slide. </a:t>
            </a:r>
          </a:p>
          <a:p>
            <a:r>
              <a:rPr lang="en-US" altLang="en-US" dirty="0" smtClean="0"/>
              <a:t>Find your</a:t>
            </a:r>
            <a:r>
              <a:rPr lang="en-US" altLang="en-US" baseline="0" dirty="0" smtClean="0"/>
              <a:t> MAC address and IPv4 address.</a:t>
            </a:r>
            <a:endParaRPr lang="en-US" altLang="en-US" dirty="0" smtClean="0"/>
          </a:p>
          <a:p>
            <a:r>
              <a:rPr lang="en-US" altLang="en-US" dirty="0" smtClean="0"/>
              <a:t>The physical address is the MAC address associated with this specific NIC. Remember, the MAC address is used for local communication and the IP address is used for remote communication.</a:t>
            </a:r>
          </a:p>
          <a:p>
            <a:r>
              <a:rPr lang="en-US" altLang="en-US" dirty="0" smtClean="0"/>
              <a:t>Leave the command prompt window open to complete an exercise on an upcoming slide.</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D72182-24BD-4675-A202-3C8E40BB115D}" type="slidenum">
              <a:rPr lang="en-US" altLang="en-US"/>
              <a:pPr eaLnBrk="1" hangingPunct="1"/>
              <a:t>24</a:t>
            </a:fld>
            <a:endParaRPr lang="en-US" altLang="en-US" dirty="0"/>
          </a:p>
        </p:txBody>
      </p:sp>
    </p:spTree>
    <p:extLst>
      <p:ext uri="{BB962C8B-B14F-4D97-AF65-F5344CB8AC3E}">
        <p14:creationId xmlns:p14="http://schemas.microsoft.com/office/powerpoint/2010/main" val="39926403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smtClean="0"/>
              <a:t>There are two standard methods for network management: </a:t>
            </a:r>
            <a:r>
              <a:rPr lang="en-US" sz="1000" b="0" dirty="0" smtClean="0"/>
              <a:t>Workgroups</a:t>
            </a:r>
            <a:r>
              <a:rPr lang="en-US" sz="1000" dirty="0" smtClean="0"/>
              <a:t> and </a:t>
            </a:r>
            <a:r>
              <a:rPr lang="en-US" sz="1000" b="0" dirty="0" smtClean="0"/>
              <a:t>Domains</a:t>
            </a:r>
          </a:p>
          <a:p>
            <a:endParaRPr lang="en-US" altLang="en-US" dirty="0" smtClean="0"/>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2BC89AB-7E3A-4217-8EE9-98CA95574D5A}" type="slidenum">
              <a:rPr lang="en-US" altLang="en-US" sz="1000"/>
              <a:pPr eaLnBrk="1" hangingPunct="1"/>
              <a:t>25</a:t>
            </a:fld>
            <a:endParaRPr lang="en-US" altLang="en-US" sz="1000" dirty="0"/>
          </a:p>
        </p:txBody>
      </p:sp>
    </p:spTree>
    <p:extLst>
      <p:ext uri="{BB962C8B-B14F-4D97-AF65-F5344CB8AC3E}">
        <p14:creationId xmlns:p14="http://schemas.microsoft.com/office/powerpoint/2010/main" val="9729963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Workgroups method is</a:t>
            </a:r>
            <a:r>
              <a:rPr lang="en-US" altLang="en-US" baseline="0" dirty="0" smtClean="0"/>
              <a:t> used to manage</a:t>
            </a:r>
            <a:r>
              <a:rPr lang="en-US" altLang="en-US" dirty="0" smtClean="0"/>
              <a:t> small networks of say,</a:t>
            </a:r>
            <a:r>
              <a:rPr lang="en-US" altLang="en-US" baseline="0" dirty="0" smtClean="0"/>
              <a:t> </a:t>
            </a:r>
            <a:r>
              <a:rPr lang="en-US" altLang="en-US" dirty="0" smtClean="0"/>
              <a:t>ten to twenty devices.</a:t>
            </a:r>
            <a:r>
              <a:rPr lang="en-US" altLang="en-US" baseline="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A workgroup is defined as a peer-to-peer network in</a:t>
            </a:r>
            <a:r>
              <a:rPr lang="en-US" sz="1000" b="0" i="0" kern="1200" baseline="0" dirty="0" smtClean="0">
                <a:solidFill>
                  <a:schemeClr val="tx1"/>
                </a:solidFill>
                <a:effectLst/>
                <a:latin typeface="Arial" pitchFamily="34" charset="0"/>
                <a:ea typeface="+mn-ea"/>
                <a:cs typeface="Arial" pitchFamily="34" charset="0"/>
              </a:rPr>
              <a:t> which </a:t>
            </a:r>
            <a:r>
              <a:rPr lang="en-US" sz="1000" b="0" i="0" kern="1200" dirty="0" smtClean="0">
                <a:solidFill>
                  <a:schemeClr val="tx1"/>
                </a:solidFill>
                <a:effectLst/>
                <a:latin typeface="Arial" pitchFamily="34" charset="0"/>
                <a:ea typeface="+mn-ea"/>
                <a:cs typeface="Arial" pitchFamily="34" charset="0"/>
              </a:rPr>
              <a:t>computers can communicate and share data with each other.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This is a simple network solution, and does</a:t>
            </a:r>
            <a:r>
              <a:rPr lang="en-US" sz="1000" b="0" i="0" kern="1200" baseline="0" dirty="0" smtClean="0">
                <a:solidFill>
                  <a:schemeClr val="tx1"/>
                </a:solidFill>
                <a:effectLst/>
                <a:latin typeface="Arial" pitchFamily="34" charset="0"/>
                <a:ea typeface="+mn-ea"/>
                <a:cs typeface="Arial" pitchFamily="34" charset="0"/>
              </a:rPr>
              <a:t> not</a:t>
            </a:r>
            <a:r>
              <a:rPr lang="en-US" sz="1000" b="0" i="0" kern="1200" dirty="0" smtClean="0">
                <a:solidFill>
                  <a:schemeClr val="tx1"/>
                </a:solidFill>
                <a:effectLst/>
                <a:latin typeface="Arial" pitchFamily="34" charset="0"/>
                <a:ea typeface="+mn-ea"/>
                <a:cs typeface="Arial" pitchFamily="34" charset="0"/>
              </a:rPr>
              <a:t> require a server.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computer has control over another computer.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To use any computer in the workgroup</a:t>
            </a:r>
            <a:r>
              <a:rPr lang="en-US" sz="1000" b="0" i="0" kern="1200" smtClean="0">
                <a:solidFill>
                  <a:schemeClr val="tx1"/>
                </a:solidFill>
                <a:effectLst/>
                <a:latin typeface="Arial" pitchFamily="34" charset="0"/>
                <a:ea typeface="+mn-ea"/>
                <a:cs typeface="Arial" pitchFamily="34" charset="0"/>
              </a:rPr>
              <a:t>, users </a:t>
            </a:r>
            <a:r>
              <a:rPr lang="en-US" sz="1000" b="0" i="0" kern="1200" dirty="0" smtClean="0">
                <a:solidFill>
                  <a:schemeClr val="tx1"/>
                </a:solidFill>
                <a:effectLst/>
                <a:latin typeface="Arial" pitchFamily="34" charset="0"/>
                <a:ea typeface="+mn-ea"/>
                <a:cs typeface="Arial" pitchFamily="34" charset="0"/>
              </a:rPr>
              <a:t>have an account on that computer.</a:t>
            </a:r>
            <a:endParaRPr lang="en-US" altLang="en-US" dirty="0" smtClean="0"/>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2BC89AB-7E3A-4217-8EE9-98CA95574D5A}" type="slidenum">
              <a:rPr lang="en-US" altLang="en-US" sz="1000"/>
              <a:pPr eaLnBrk="1" hangingPunct="1"/>
              <a:t>26</a:t>
            </a:fld>
            <a:endParaRPr lang="en-US" altLang="en-US" sz="1000" dirty="0"/>
          </a:p>
        </p:txBody>
      </p:sp>
    </p:spTree>
    <p:extLst>
      <p:ext uri="{BB962C8B-B14F-4D97-AF65-F5344CB8AC3E}">
        <p14:creationId xmlns:p14="http://schemas.microsoft.com/office/powerpoint/2010/main" val="972996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b="0" i="0" kern="1200" dirty="0" smtClean="0">
                <a:solidFill>
                  <a:schemeClr val="tx1"/>
                </a:solidFill>
                <a:effectLst/>
                <a:latin typeface="Arial" pitchFamily="34" charset="0"/>
                <a:ea typeface="+mn-ea"/>
                <a:cs typeface="Arial" pitchFamily="34" charset="0"/>
              </a:rPr>
              <a:t>Domain-based networks do not have any </a:t>
            </a:r>
            <a:r>
              <a:rPr lang="en-US" sz="1000" dirty="0" smtClean="0"/>
              <a:t>limit on the number of devices in the network. Domain-based networks have one or more</a:t>
            </a:r>
            <a:r>
              <a:rPr lang="en-US" sz="1000" b="0" i="0" kern="1200" dirty="0" smtClean="0">
                <a:solidFill>
                  <a:schemeClr val="tx1"/>
                </a:solidFill>
                <a:effectLst/>
                <a:latin typeface="Arial" pitchFamily="34" charset="0"/>
                <a:ea typeface="+mn-ea"/>
                <a:cs typeface="Arial" pitchFamily="34" charset="0"/>
              </a:rPr>
              <a:t> computers serving as </a:t>
            </a:r>
            <a:r>
              <a:rPr lang="en-US" sz="1000" dirty="0" smtClean="0"/>
              <a:t>domain controllers, or </a:t>
            </a:r>
            <a:r>
              <a:rPr lang="en-US" sz="1000" dirty="0" err="1" smtClean="0"/>
              <a:t>DCs</a:t>
            </a:r>
            <a:r>
              <a:rPr lang="en-US" sz="1000" b="0" i="0" kern="1200" dirty="0" smtClean="0">
                <a:solidFill>
                  <a:schemeClr val="tx1"/>
                </a:solidFill>
                <a:effectLst/>
                <a:latin typeface="Arial" pitchFamily="34" charset="0"/>
                <a:ea typeface="+mn-ea"/>
                <a:cs typeface="Arial" pitchFamily="34" charset="0"/>
              </a:rPr>
              <a:t>. Domain controllers are usually referred to as servers. </a:t>
            </a:r>
          </a:p>
          <a:p>
            <a:r>
              <a:rPr lang="en-US" sz="1000" b="0" i="0" kern="1200" dirty="0" smtClean="0">
                <a:solidFill>
                  <a:schemeClr val="tx1"/>
                </a:solidFill>
                <a:effectLst/>
                <a:latin typeface="Arial" pitchFamily="34" charset="0"/>
                <a:ea typeface="+mn-ea"/>
                <a:cs typeface="Arial" pitchFamily="34" charset="0"/>
              </a:rPr>
              <a:t>Network administrators use servers to control user accounts, security, domain rules, and much more. This makes it easy to implement changes because the changes are automatically applied</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to all computers.</a:t>
            </a:r>
            <a:r>
              <a:rPr lang="en-US" sz="1000" b="0" i="0" kern="1200" baseline="0" dirty="0" smtClean="0">
                <a:solidFill>
                  <a:schemeClr val="tx1"/>
                </a:solidFill>
                <a:effectLst/>
                <a:latin typeface="Arial" pitchFamily="34" charset="0"/>
                <a:ea typeface="+mn-ea"/>
                <a:cs typeface="Arial" pitchFamily="34" charset="0"/>
              </a:rPr>
              <a:t> </a:t>
            </a:r>
          </a:p>
          <a:p>
            <a:r>
              <a:rPr lang="en-US" sz="1000" b="0" i="0" kern="1200" baseline="0" dirty="0" smtClean="0">
                <a:solidFill>
                  <a:schemeClr val="tx1"/>
                </a:solidFill>
                <a:effectLst/>
                <a:latin typeface="Arial" pitchFamily="34" charset="0"/>
                <a:ea typeface="+mn-ea"/>
                <a:cs typeface="Arial" pitchFamily="34" charset="0"/>
              </a:rPr>
              <a:t>Any u</a:t>
            </a:r>
            <a:r>
              <a:rPr lang="en-US" sz="1000" b="0" i="0" kern="1200" dirty="0" smtClean="0">
                <a:solidFill>
                  <a:schemeClr val="tx1"/>
                </a:solidFill>
                <a:effectLst/>
                <a:latin typeface="Arial" pitchFamily="34" charset="0"/>
                <a:ea typeface="+mn-ea"/>
                <a:cs typeface="Arial" pitchFamily="34" charset="0"/>
              </a:rPr>
              <a:t>ser with an account on the domain</a:t>
            </a:r>
            <a:r>
              <a:rPr lang="en-US" sz="1000" b="0" i="0" kern="1200" baseline="0" dirty="0" smtClean="0">
                <a:solidFill>
                  <a:schemeClr val="tx1"/>
                </a:solidFill>
                <a:effectLst/>
                <a:latin typeface="Arial" pitchFamily="34" charset="0"/>
                <a:ea typeface="+mn-ea"/>
                <a:cs typeface="Arial" pitchFamily="34" charset="0"/>
              </a:rPr>
              <a:t> </a:t>
            </a:r>
            <a:r>
              <a:rPr lang="en-US" sz="1000" b="0" i="0" kern="1200" dirty="0" smtClean="0">
                <a:solidFill>
                  <a:schemeClr val="tx1"/>
                </a:solidFill>
                <a:effectLst/>
                <a:latin typeface="Arial" pitchFamily="34" charset="0"/>
                <a:ea typeface="+mn-ea"/>
                <a:cs typeface="Arial" pitchFamily="34" charset="0"/>
              </a:rPr>
              <a:t>can log on to any computer</a:t>
            </a:r>
            <a:r>
              <a:rPr lang="en-US" sz="1000" b="0" i="0" kern="1200" baseline="0" dirty="0" smtClean="0">
                <a:solidFill>
                  <a:schemeClr val="tx1"/>
                </a:solidFill>
                <a:effectLst/>
                <a:latin typeface="Arial" pitchFamily="34" charset="0"/>
                <a:ea typeface="+mn-ea"/>
                <a:cs typeface="Arial" pitchFamily="34" charset="0"/>
              </a:rPr>
              <a:t> within</a:t>
            </a:r>
            <a:r>
              <a:rPr lang="en-US" sz="1000" b="0" i="0" kern="1200" dirty="0" smtClean="0">
                <a:solidFill>
                  <a:schemeClr val="tx1"/>
                </a:solidFill>
                <a:effectLst/>
                <a:latin typeface="Arial" pitchFamily="34" charset="0"/>
                <a:ea typeface="+mn-ea"/>
                <a:cs typeface="Arial" pitchFamily="34" charset="0"/>
              </a:rPr>
              <a:t> the domain. User</a:t>
            </a:r>
            <a:r>
              <a:rPr lang="en-US" sz="1000" b="0" i="0" kern="1200" baseline="0" dirty="0" smtClean="0">
                <a:solidFill>
                  <a:schemeClr val="tx1"/>
                </a:solidFill>
                <a:effectLst/>
                <a:latin typeface="Arial" pitchFamily="34" charset="0"/>
                <a:ea typeface="+mn-ea"/>
                <a:cs typeface="Arial" pitchFamily="34" charset="0"/>
              </a:rPr>
              <a:t> accounts on individual computers are not needed.</a:t>
            </a:r>
            <a:endParaRPr lang="en-US" sz="1000" b="0" i="0" kern="1200" dirty="0" smtClean="0">
              <a:solidFill>
                <a:schemeClr val="tx1"/>
              </a:solidFill>
              <a:effectLst/>
              <a:latin typeface="Arial" pitchFamily="34" charset="0"/>
              <a:ea typeface="+mn-ea"/>
              <a:cs typeface="Arial" pitchFamily="34" charset="0"/>
            </a:endParaRP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DF574DA-4C24-49AE-B00D-14A58251D662}" type="slidenum">
              <a:rPr lang="en-US" altLang="en-US" sz="1000"/>
              <a:pPr eaLnBrk="1" hangingPunct="1"/>
              <a:t>27</a:t>
            </a:fld>
            <a:endParaRPr lang="en-US" altLang="en-US" sz="1000" dirty="0"/>
          </a:p>
        </p:txBody>
      </p:sp>
    </p:spTree>
    <p:extLst>
      <p:ext uri="{BB962C8B-B14F-4D97-AF65-F5344CB8AC3E}">
        <p14:creationId xmlns:p14="http://schemas.microsoft.com/office/powerpoint/2010/main" val="38912330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network encompassing a large geographical area is called a Wide Area Network or a WAN. A WAN generally consists of one or more LANs. Remember that a LAN is a local area network, and has a small geographic area. </a:t>
            </a:r>
          </a:p>
          <a:p>
            <a:endParaRPr lang="en-US" altLang="en-US" dirty="0" smtClean="0"/>
          </a:p>
          <a:p>
            <a:r>
              <a:rPr lang="en-US" altLang="en-US" dirty="0" smtClean="0"/>
              <a:t>A WAN may exist within one company across multiple sites, for example. It may or may not have Internet access. </a:t>
            </a:r>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0D0D5BA-D7B0-4112-A12A-5824DB5877AE}" type="slidenum">
              <a:rPr lang="en-US" altLang="en-US" sz="1000"/>
              <a:pPr eaLnBrk="1" hangingPunct="1"/>
              <a:t>28</a:t>
            </a:fld>
            <a:endParaRPr lang="en-US" altLang="en-US" sz="1000" dirty="0"/>
          </a:p>
        </p:txBody>
      </p:sp>
    </p:spTree>
    <p:extLst>
      <p:ext uri="{BB962C8B-B14F-4D97-AF65-F5344CB8AC3E}">
        <p14:creationId xmlns:p14="http://schemas.microsoft.com/office/powerpoint/2010/main" val="19835450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examples of WANs include:</a:t>
            </a:r>
          </a:p>
          <a:p>
            <a:pPr marL="171450" indent="-171450">
              <a:buFont typeface="Arial" panose="020B0604020202020204" pitchFamily="34" charset="0"/>
              <a:buChar char="•"/>
            </a:pPr>
            <a:r>
              <a:rPr lang="en-US" altLang="en-US" dirty="0" smtClean="0"/>
              <a:t>A company with offices in Chicago and London, perhaps needing to share servers or printers and other devices. </a:t>
            </a:r>
          </a:p>
          <a:p>
            <a:pPr marL="171450" indent="-171450">
              <a:buFont typeface="Arial" panose="020B0604020202020204" pitchFamily="34" charset="0"/>
              <a:buChar char="•"/>
            </a:pPr>
            <a:r>
              <a:rPr lang="en-US" altLang="en-US" dirty="0" smtClean="0"/>
              <a:t>Five offices in the city of Portland. In other words, the offices are in the same city but in different locations within the city.</a:t>
            </a:r>
          </a:p>
          <a:p>
            <a:pPr marL="171450" indent="-171450">
              <a:buFont typeface="Arial" panose="020B0604020202020204" pitchFamily="34" charset="0"/>
              <a:buChar char="•"/>
            </a:pPr>
            <a:r>
              <a:rPr lang="en-US" altLang="en-US" dirty="0" smtClean="0"/>
              <a:t>Intel, Dell, and Microsoft joining their networks together, in a limited manner, to collaborate on the creation of a new product. </a:t>
            </a:r>
          </a:p>
          <a:p>
            <a:pPr marL="0" indent="0">
              <a:buFont typeface="Arial" panose="020B0604020202020204" pitchFamily="34" charset="0"/>
              <a:buNone/>
            </a:pPr>
            <a:endParaRPr lang="en-US" altLang="en-US" dirty="0" smtClean="0"/>
          </a:p>
          <a:p>
            <a:pPr marL="0" indent="0">
              <a:buFont typeface="Arial" panose="020B0604020202020204" pitchFamily="34" charset="0"/>
              <a:buNone/>
            </a:pPr>
            <a:r>
              <a:rPr lang="en-US" altLang="en-US" dirty="0" smtClean="0"/>
              <a:t>Why would companies join together to create</a:t>
            </a:r>
            <a:r>
              <a:rPr lang="en-US" altLang="en-US" baseline="0" dirty="0" smtClean="0"/>
              <a:t> a WAN?</a:t>
            </a:r>
            <a:r>
              <a:rPr lang="en-US" altLang="en-US" dirty="0" smtClean="0"/>
              <a:t> A WAN can facilitate intercompany communications, permitting the companies to share confidential documents.</a:t>
            </a:r>
          </a:p>
          <a:p>
            <a:endParaRPr lang="en-US" altLang="en-US" dirty="0" smtClean="0"/>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0D0D5BA-D7B0-4112-A12A-5824DB5877AE}" type="slidenum">
              <a:rPr lang="en-US" altLang="en-US" sz="1000"/>
              <a:pPr eaLnBrk="1" hangingPunct="1"/>
              <a:t>29</a:t>
            </a:fld>
            <a:endParaRPr lang="en-US" altLang="en-US" sz="1000" dirty="0"/>
          </a:p>
        </p:txBody>
      </p:sp>
    </p:spTree>
    <p:extLst>
      <p:ext uri="{BB962C8B-B14F-4D97-AF65-F5344CB8AC3E}">
        <p14:creationId xmlns:p14="http://schemas.microsoft.com/office/powerpoint/2010/main" val="386345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Explain the basics of network addressing: Internet Protocol,</a:t>
            </a:r>
            <a:r>
              <a:rPr lang="en-US" altLang="en-US" baseline="0" dirty="0" smtClean="0"/>
              <a:t> or </a:t>
            </a:r>
            <a:r>
              <a:rPr lang="en-US" altLang="en-US" dirty="0" smtClean="0"/>
              <a:t>IP, addresses and domain names, and how they can be leased or purchased from an Internet service provider. </a:t>
            </a:r>
          </a:p>
          <a:p>
            <a:pPr marL="171450" indent="-171450">
              <a:buFont typeface="Arial" panose="020B0604020202020204" pitchFamily="34" charset="0"/>
              <a:buChar char="•"/>
            </a:pPr>
            <a:r>
              <a:rPr lang="en-US" altLang="en-US" dirty="0" smtClean="0"/>
              <a:t>Introduce network classification by the coverage size. </a:t>
            </a:r>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3</a:t>
            </a:fld>
            <a:endParaRPr lang="en-US" altLang="en-US" dirty="0"/>
          </a:p>
        </p:txBody>
      </p:sp>
    </p:spTree>
    <p:extLst>
      <p:ext uri="{BB962C8B-B14F-4D97-AF65-F5344CB8AC3E}">
        <p14:creationId xmlns:p14="http://schemas.microsoft.com/office/powerpoint/2010/main" val="20083245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If a large network is comprised of five offices spread across the same city, the network is referred to as a metropolitan area network or a MAN. Again, the term large is arbitrary.</a:t>
            </a:r>
          </a:p>
          <a:p>
            <a:r>
              <a:rPr lang="en-US" altLang="en-US" dirty="0" smtClean="0"/>
              <a:t>A MAN is like a WAN, usually consisting of at least one LAN. An example could be a company with multiple physical sites, with one of the sites connected to the main office by fiber-optic links or other high-speed media.</a:t>
            </a:r>
          </a:p>
          <a:p>
            <a:r>
              <a:rPr lang="en-US" altLang="en-US" dirty="0" smtClean="0"/>
              <a:t>The MAN, just like the WAN, may or may not have Internet access for its devices. </a:t>
            </a:r>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6672C61-7AE0-4461-A990-1913C5C721DB}" type="slidenum">
              <a:rPr lang="en-US" altLang="en-US" sz="1000"/>
              <a:pPr eaLnBrk="1" hangingPunct="1"/>
              <a:t>30</a:t>
            </a:fld>
            <a:endParaRPr lang="en-US" altLang="en-US" sz="1000" dirty="0"/>
          </a:p>
        </p:txBody>
      </p:sp>
    </p:spTree>
    <p:extLst>
      <p:ext uri="{BB962C8B-B14F-4D97-AF65-F5344CB8AC3E}">
        <p14:creationId xmlns:p14="http://schemas.microsoft.com/office/powerpoint/2010/main" val="28928108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Examples of MANs include a company with many offices in the same city or a large college campus.</a:t>
            </a:r>
          </a:p>
          <a:p>
            <a:endParaRPr lang="en-US" altLang="en-US" dirty="0" smtClean="0"/>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fontAlgn="base" hangingPunct="1">
              <a:spcBef>
                <a:spcPct val="0"/>
              </a:spcBef>
              <a:spcAft>
                <a:spcPct val="0"/>
              </a:spcAft>
            </a:pPr>
            <a:endParaRPr lang="en-US" altLang="en-US" sz="1000" dirty="0" smtClean="0"/>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6672C61-7AE0-4461-A990-1913C5C721DB}" type="slidenum">
              <a:rPr lang="en-US" altLang="en-US" sz="1000"/>
              <a:pPr eaLnBrk="1" hangingPunct="1"/>
              <a:t>31</a:t>
            </a:fld>
            <a:endParaRPr lang="en-US" altLang="en-US" sz="1000" dirty="0"/>
          </a:p>
        </p:txBody>
      </p:sp>
    </p:spTree>
    <p:extLst>
      <p:ext uri="{BB962C8B-B14F-4D97-AF65-F5344CB8AC3E}">
        <p14:creationId xmlns:p14="http://schemas.microsoft.com/office/powerpoint/2010/main" val="17410711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b="0" i="0" dirty="0" smtClean="0"/>
              <a:t>Networks</a:t>
            </a:r>
            <a:r>
              <a:rPr lang="en-US" altLang="en-US" dirty="0" smtClean="0"/>
              <a:t>.</a:t>
            </a:r>
          </a:p>
          <a:p>
            <a:pPr lvl="0"/>
            <a:r>
              <a:rPr lang="en-US" altLang="en-US" dirty="0" smtClean="0"/>
              <a:t>In summary, this lecture</a:t>
            </a:r>
            <a:r>
              <a:rPr lang="en-US" altLang="en-US" baseline="0" dirty="0" smtClean="0"/>
              <a:t> e</a:t>
            </a:r>
            <a:r>
              <a:rPr lang="en-US" dirty="0" smtClean="0"/>
              <a:t>xplained the basics of network addressing: IP addresses and domain names, different types</a:t>
            </a:r>
            <a:r>
              <a:rPr lang="en-US" baseline="0" dirty="0" smtClean="0"/>
              <a:t> of IP addresses, </a:t>
            </a:r>
            <a:r>
              <a:rPr lang="en-US" dirty="0" smtClean="0"/>
              <a:t>and how they can be leased or purchased. </a:t>
            </a:r>
          </a:p>
          <a:p>
            <a:pPr lvl="0"/>
            <a:r>
              <a:rPr lang="en-US" dirty="0" smtClean="0"/>
              <a:t>And it described</a:t>
            </a:r>
            <a:r>
              <a:rPr lang="en-US" baseline="0" dirty="0" smtClean="0"/>
              <a:t> the classification of networks by </a:t>
            </a:r>
            <a:r>
              <a:rPr lang="en-US" dirty="0" smtClean="0"/>
              <a:t>the coverage size,</a:t>
            </a:r>
            <a:r>
              <a:rPr lang="en-US" baseline="0" dirty="0" smtClean="0"/>
              <a:t> and outlined two methods of Local Area Network management. </a:t>
            </a:r>
            <a:endParaRPr lang="en-US" altLang="en-US" dirty="0" smtClean="0"/>
          </a:p>
          <a:p>
            <a:pPr eaLnBrk="1" hangingPunct="1">
              <a:spcBef>
                <a:spcPct val="0"/>
              </a:spcBef>
            </a:pPr>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3224EB-A027-4D6D-B6FE-144038069508}" type="slidenum">
              <a:rPr lang="en-US" altLang="en-US"/>
              <a:pPr eaLnBrk="1" hangingPunct="1"/>
              <a:t>32</a:t>
            </a:fld>
            <a:endParaRPr lang="en-US" altLang="en-US" dirty="0"/>
          </a:p>
        </p:txBody>
      </p:sp>
    </p:spTree>
    <p:extLst>
      <p:ext uri="{BB962C8B-B14F-4D97-AF65-F5344CB8AC3E}">
        <p14:creationId xmlns:p14="http://schemas.microsoft.com/office/powerpoint/2010/main" val="18265118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0732C6-D964-4837-980D-8C7C9023A4E1}" type="slidenum">
              <a:rPr lang="en-US" altLang="en-US"/>
              <a:pPr eaLnBrk="1" hangingPunct="1"/>
              <a:t>33</a:t>
            </a:fld>
            <a:endParaRPr lang="en-US" altLang="en-US" dirty="0"/>
          </a:p>
        </p:txBody>
      </p:sp>
    </p:spTree>
    <p:extLst>
      <p:ext uri="{BB962C8B-B14F-4D97-AF65-F5344CB8AC3E}">
        <p14:creationId xmlns:p14="http://schemas.microsoft.com/office/powerpoint/2010/main" val="23248906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34</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Describe different network topologies. </a:t>
            </a:r>
          </a:p>
          <a:p>
            <a:pPr marL="171450" lvl="0" indent="-171450">
              <a:buFont typeface="Arial" panose="020B0604020202020204" pitchFamily="34" charset="0"/>
              <a:buChar char="•"/>
            </a:pPr>
            <a:r>
              <a:rPr lang="en-US" dirty="0" smtClean="0"/>
              <a:t>Outline different standards and protocols that govern wired and wireless communications. </a:t>
            </a:r>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4</a:t>
            </a:fld>
            <a:endParaRPr lang="en-US" altLang="en-US" dirty="0"/>
          </a:p>
        </p:txBody>
      </p:sp>
    </p:spTree>
    <p:extLst>
      <p:ext uri="{BB962C8B-B14F-4D97-AF65-F5344CB8AC3E}">
        <p14:creationId xmlns:p14="http://schemas.microsoft.com/office/powerpoint/2010/main" val="149400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Describe the benefits and disadvantages of wireless communication</a:t>
            </a:r>
          </a:p>
          <a:p>
            <a:pPr marL="171450" lvl="0" indent="-171450">
              <a:buFont typeface="Arial" panose="020B0604020202020204" pitchFamily="34" charset="0"/>
              <a:buChar char="•"/>
            </a:pPr>
            <a:r>
              <a:rPr lang="en-US" dirty="0" smtClean="0"/>
              <a:t>Describe a typical wireless network setup. </a:t>
            </a:r>
          </a:p>
          <a:p>
            <a:pPr marL="171450" lvl="0" indent="-171450">
              <a:buFont typeface="Arial" panose="020B0604020202020204" pitchFamily="34" charset="0"/>
              <a:buChar char="•"/>
            </a:pPr>
            <a:r>
              <a:rPr lang="en-US" dirty="0" smtClean="0"/>
              <a:t>Describe network hardware. </a:t>
            </a:r>
          </a:p>
          <a:p>
            <a:pPr marL="171450" lvl="0" indent="-171450">
              <a:buFont typeface="Arial" panose="020B0604020202020204" pitchFamily="34" charset="0"/>
              <a:buChar char="•"/>
            </a:pPr>
            <a:r>
              <a:rPr lang="en-US" dirty="0" smtClean="0"/>
              <a:t>And, finally, to introduce</a:t>
            </a:r>
            <a:r>
              <a:rPr lang="en-US" baseline="0" dirty="0" smtClean="0"/>
              <a:t> </a:t>
            </a:r>
            <a:r>
              <a:rPr lang="en-US" dirty="0" smtClean="0"/>
              <a:t>networking logical models and discuss the Open Systems Interconnection,</a:t>
            </a:r>
            <a:r>
              <a:rPr lang="en-US" baseline="0" dirty="0" smtClean="0"/>
              <a:t> or</a:t>
            </a:r>
            <a:r>
              <a:rPr lang="en-US" dirty="0" smtClean="0"/>
              <a:t> OSI, model.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5</a:t>
            </a:fld>
            <a:endParaRPr lang="en-US" altLang="en-US" dirty="0"/>
          </a:p>
        </p:txBody>
      </p:sp>
    </p:spTree>
    <p:extLst>
      <p:ext uri="{BB962C8B-B14F-4D97-AF65-F5344CB8AC3E}">
        <p14:creationId xmlns:p14="http://schemas.microsoft.com/office/powerpoint/2010/main" val="2498692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We start this lecture with a discussion of the Internet Protocol, or IP. All Internet communication </a:t>
            </a:r>
            <a:r>
              <a:rPr lang="en-US" altLang="en-US" sz="1000" dirty="0" smtClean="0">
                <a:cs typeface="Arial" panose="020B0604020202020204" pitchFamily="34" charset="0"/>
              </a:rPr>
              <a:t>uses </a:t>
            </a:r>
            <a:r>
              <a:rPr lang="en-US" altLang="en-US" dirty="0" smtClean="0"/>
              <a:t>IP addressing. The Internet expects each communicating device, known as a host, to possess an IP address. An example of a communicating device is a computer that sends information to the Internet when the user sends an email. On the other hand, a computer receives information from the Internet when the user receives an email.</a:t>
            </a:r>
          </a:p>
          <a:p>
            <a:r>
              <a:rPr lang="en-US" altLang="en-US" dirty="0" smtClean="0"/>
              <a:t>Currently, two versions of IP exist. </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C6D7E4-98E6-47C9-ACE9-46567C70A726}" type="slidenum">
              <a:rPr lang="en-US" altLang="en-US"/>
              <a:pPr eaLnBrk="1" hangingPunct="1"/>
              <a:t>6</a:t>
            </a:fld>
            <a:endParaRPr lang="en-US" altLang="en-US" dirty="0"/>
          </a:p>
        </p:txBody>
      </p:sp>
    </p:spTree>
    <p:extLst>
      <p:ext uri="{BB962C8B-B14F-4D97-AF65-F5344CB8AC3E}">
        <p14:creationId xmlns:p14="http://schemas.microsoft.com/office/powerpoint/2010/main" val="2642298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IP version 4, or IPv4</a:t>
            </a:r>
            <a:r>
              <a:rPr lang="en-US" altLang="en-US" sz="1000" baseline="0" dirty="0" smtClean="0">
                <a:cs typeface="Arial" panose="020B0604020202020204" pitchFamily="34" charset="0"/>
              </a:rPr>
              <a:t>,</a:t>
            </a:r>
            <a:r>
              <a:rPr lang="en-US" altLang="en-US" sz="1000" dirty="0" smtClean="0">
                <a:cs typeface="Arial" panose="020B0604020202020204" pitchFamily="34" charset="0"/>
              </a:rPr>
              <a:t> defines</a:t>
            </a:r>
            <a:r>
              <a:rPr lang="en-US" altLang="en-US" sz="1000" baseline="0" dirty="0" smtClean="0">
                <a:cs typeface="Arial" panose="020B0604020202020204" pitchFamily="34" charset="0"/>
              </a:rPr>
              <a:t> </a:t>
            </a:r>
            <a:r>
              <a:rPr lang="en-US" sz="1000" dirty="0" smtClean="0"/>
              <a:t>an IP address as a 32-bit number, and therefore establishes a</a:t>
            </a:r>
            <a:r>
              <a:rPr lang="en-US" sz="1000" baseline="0" dirty="0" smtClean="0"/>
              <a:t> theoretical limit on the number of available addresses at</a:t>
            </a:r>
            <a:r>
              <a:rPr lang="en-US" sz="1000" dirty="0" smtClean="0"/>
              <a:t> 2</a:t>
            </a:r>
            <a:r>
              <a:rPr lang="en-US" sz="1000" baseline="30000" dirty="0" smtClean="0"/>
              <a:t>32</a:t>
            </a:r>
            <a:r>
              <a:rPr lang="en-US" sz="1000" dirty="0" smtClean="0"/>
              <a:t> or approximately</a:t>
            </a:r>
            <a:r>
              <a:rPr lang="en-US" sz="1000" baseline="0" dirty="0" smtClean="0"/>
              <a:t> </a:t>
            </a:r>
            <a:r>
              <a:rPr lang="en-US" sz="1000" dirty="0" smtClean="0"/>
              <a:t>4.3×10</a:t>
            </a:r>
            <a:r>
              <a:rPr lang="en-US" sz="1000" baseline="30000" dirty="0" smtClean="0"/>
              <a:t>9</a:t>
            </a:r>
            <a:r>
              <a:rPr lang="en-US" sz="1000" dirty="0" smtClean="0"/>
              <a:t> addresses.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The first version of IPv4 was deployed for production in the Advanced Research Projects Agency Network, or ARPANET, in 1983.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000" b="0" i="0" kern="1200" dirty="0" smtClean="0">
                <a:solidFill>
                  <a:schemeClr val="tx1"/>
                </a:solidFill>
                <a:effectLst/>
                <a:latin typeface="Arial" pitchFamily="34" charset="0"/>
                <a:ea typeface="+mn-ea"/>
                <a:cs typeface="Arial" pitchFamily="34" charset="0"/>
              </a:rPr>
              <a:t>We know </a:t>
            </a:r>
            <a:r>
              <a:rPr lang="en-US" sz="1000" b="0" i="0" kern="1200" baseline="0" dirty="0" smtClean="0">
                <a:solidFill>
                  <a:schemeClr val="tx1"/>
                </a:solidFill>
                <a:effectLst/>
                <a:latin typeface="Arial" pitchFamily="34" charset="0"/>
                <a:ea typeface="+mn-ea"/>
                <a:cs typeface="Arial" pitchFamily="34" charset="0"/>
              </a:rPr>
              <a:t>we will run </a:t>
            </a:r>
            <a:r>
              <a:rPr lang="en-US" sz="1000" b="0" i="0" kern="1200" dirty="0" smtClean="0">
                <a:solidFill>
                  <a:schemeClr val="tx1"/>
                </a:solidFill>
                <a:effectLst/>
                <a:latin typeface="Arial" pitchFamily="34" charset="0"/>
                <a:ea typeface="+mn-ea"/>
                <a:cs typeface="Arial" pitchFamily="34" charset="0"/>
              </a:rPr>
              <a:t>out of 32-bit addresses soon, however </a:t>
            </a:r>
            <a:r>
              <a:rPr lang="en-US" altLang="en-US" sz="1000" dirty="0" smtClean="0">
                <a:cs typeface="Arial" panose="020B0604020202020204" pitchFamily="34" charset="0"/>
              </a:rPr>
              <a:t>IPv4 is still in</a:t>
            </a:r>
            <a:r>
              <a:rPr lang="en-US" altLang="en-US" sz="1000" baseline="0" dirty="0" smtClean="0">
                <a:cs typeface="Arial" panose="020B0604020202020204" pitchFamily="34" charset="0"/>
              </a:rPr>
              <a:t> use. </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baseline="0" dirty="0" smtClean="0">
                <a:cs typeface="Arial" panose="020B0604020202020204" pitchFamily="34" charset="0"/>
              </a:rPr>
              <a:t>An example of an IPv4 address would be:</a:t>
            </a:r>
            <a:r>
              <a:rPr lang="en-US" altLang="en-US" dirty="0" smtClean="0"/>
              <a:t> 192.168.10.1.</a:t>
            </a:r>
            <a:endParaRPr lang="en-US" altLang="en-US" sz="1000" baseline="0" dirty="0" smtClean="0">
              <a:cs typeface="Arial" panose="020B0604020202020204" pitchFamily="34" charset="0"/>
            </a:endParaRPr>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5323940-C01F-4BBF-A697-C56309902F7C}" type="slidenum">
              <a:rPr lang="en-US" altLang="en-US"/>
              <a:pPr eaLnBrk="1" hangingPunct="1"/>
              <a:t>7</a:t>
            </a:fld>
            <a:endParaRPr lang="en-US" altLang="en-US" dirty="0"/>
          </a:p>
        </p:txBody>
      </p:sp>
    </p:spTree>
    <p:extLst>
      <p:ext uri="{BB962C8B-B14F-4D97-AF65-F5344CB8AC3E}">
        <p14:creationId xmlns:p14="http://schemas.microsoft.com/office/powerpoint/2010/main" val="1518115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3000" dirty="0" smtClean="0">
                <a:solidFill>
                  <a:prstClr val="black"/>
                </a:solidFill>
                <a:cs typeface="Arial" panose="020B0604020202020204" pitchFamily="34" charset="0"/>
              </a:rPr>
              <a:t>IP version 6, or IPv6, was</a:t>
            </a:r>
            <a:r>
              <a:rPr lang="en-US" altLang="en-US" sz="3000" baseline="0" dirty="0" smtClean="0">
                <a:solidFill>
                  <a:prstClr val="black"/>
                </a:solidFill>
                <a:cs typeface="Arial" panose="020B0604020202020204" pitchFamily="34" charset="0"/>
              </a:rPr>
              <a:t> designed to address the limitations of </a:t>
            </a:r>
            <a:r>
              <a:rPr lang="en-US" altLang="en-US" sz="1000" dirty="0" smtClean="0">
                <a:cs typeface="Arial" panose="020B0604020202020204" pitchFamily="34" charset="0"/>
              </a:rPr>
              <a:t>IPv4.</a:t>
            </a:r>
            <a:r>
              <a:rPr lang="en-US" altLang="en-US" sz="1000" baseline="0" dirty="0" smtClean="0">
                <a:cs typeface="Arial" panose="020B0604020202020204" pitchFamily="34" charset="0"/>
              </a:rPr>
              <a:t> Its addresses are </a:t>
            </a:r>
            <a:r>
              <a:rPr lang="en-US" sz="1000" dirty="0" smtClean="0"/>
              <a:t>128-bit, which means that, theoretically, it can provide 2</a:t>
            </a:r>
            <a:r>
              <a:rPr lang="en-US" sz="1000" baseline="30000" dirty="0" smtClean="0"/>
              <a:t>128</a:t>
            </a:r>
            <a:r>
              <a:rPr lang="en-US" sz="1000" dirty="0" smtClean="0"/>
              <a:t> or approximately 3.4×10</a:t>
            </a:r>
            <a:r>
              <a:rPr lang="en-US" sz="1000" baseline="30000" dirty="0" smtClean="0"/>
              <a:t>38</a:t>
            </a:r>
            <a:r>
              <a:rPr lang="en-US" sz="1000" dirty="0" smtClean="0"/>
              <a:t> addresses</a:t>
            </a:r>
            <a:r>
              <a:rPr lang="en-US" sz="1000" dirty="0" smtClean="0">
                <a:cs typeface="Arial" panose="020B0604020202020204" pitchFamily="34" charset="0"/>
              </a:rPr>
              <a:t>.</a:t>
            </a:r>
            <a:endParaRPr lang="en-US" sz="1000" baseline="0" dirty="0" smtClean="0">
              <a:cs typeface="Arial" panose="020B0604020202020204" pitchFamily="34" charset="0"/>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solidFill>
                  <a:prstClr val="black"/>
                </a:solidFill>
                <a:cs typeface="Arial" panose="020B0604020202020204" pitchFamily="34" charset="0"/>
              </a:rPr>
              <a:t>IPv6 was commercially deployed in 2006 and many</a:t>
            </a:r>
            <a:r>
              <a:rPr lang="en-US" altLang="en-US" sz="1000" baseline="0" dirty="0" smtClean="0">
                <a:solidFill>
                  <a:prstClr val="black"/>
                </a:solidFill>
                <a:cs typeface="Arial" panose="020B0604020202020204" pitchFamily="34" charset="0"/>
              </a:rPr>
              <a:t> institutions have migrated to it. It is expected to eventually replace all IPv4 addresses.</a:t>
            </a:r>
            <a:endParaRPr lang="en-US" altLang="en-US" sz="1000" dirty="0" smtClean="0">
              <a:cs typeface="Arial" panose="020B0604020202020204" pitchFamily="34" charset="0"/>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dirty="0"/>
          </a:p>
        </p:txBody>
      </p:sp>
    </p:spTree>
    <p:extLst>
      <p:ext uri="{BB962C8B-B14F-4D97-AF65-F5344CB8AC3E}">
        <p14:creationId xmlns:p14="http://schemas.microsoft.com/office/powerpoint/2010/main" val="1857668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en-US" sz="1000" dirty="0" smtClean="0">
                <a:cs typeface="Arial" panose="020B0604020202020204" pitchFamily="34" charset="0"/>
              </a:rPr>
              <a:t>Unlike IPv4, which uses decimal numbers, IPv6 uses hexadecimal numbers.</a:t>
            </a:r>
            <a:r>
              <a:rPr lang="en-US" altLang="en-US" sz="1000" baseline="0" dirty="0" smtClean="0">
                <a:cs typeface="Arial" panose="020B0604020202020204" pitchFamily="34" charset="0"/>
              </a:rPr>
              <a:t> </a:t>
            </a:r>
            <a:r>
              <a:rPr lang="en-US" altLang="en-US" sz="1000" dirty="0" smtClean="0">
                <a:cs typeface="Arial" panose="020B0604020202020204" pitchFamily="34" charset="0"/>
              </a:rPr>
              <a:t>The hexadecimal numeral system,</a:t>
            </a:r>
            <a:r>
              <a:rPr lang="en-US" altLang="en-US" sz="1000" baseline="0" dirty="0" smtClean="0">
                <a:cs typeface="Arial" panose="020B0604020202020204" pitchFamily="34" charset="0"/>
              </a:rPr>
              <a:t> also known as hex, uses 16 </a:t>
            </a:r>
            <a:r>
              <a:rPr lang="en-US" altLang="en-US" sz="1000" dirty="0" smtClean="0">
                <a:cs typeface="Arial" panose="020B0604020202020204" pitchFamily="34" charset="0"/>
              </a:rPr>
              <a:t>characters: 0</a:t>
            </a:r>
            <a:r>
              <a:rPr lang="en-US" altLang="en-US" sz="1000" baseline="0" dirty="0" smtClean="0">
                <a:cs typeface="Arial" panose="020B0604020202020204" pitchFamily="34" charset="0"/>
              </a:rPr>
              <a:t> through </a:t>
            </a:r>
            <a:r>
              <a:rPr lang="en-US" altLang="en-US" sz="1000" dirty="0" smtClean="0">
                <a:cs typeface="Arial" panose="020B0604020202020204" pitchFamily="34" charset="0"/>
              </a:rPr>
              <a:t>9 and A</a:t>
            </a:r>
            <a:r>
              <a:rPr lang="en-US" altLang="en-US" sz="1000" baseline="0" dirty="0" smtClean="0">
                <a:cs typeface="Arial" panose="020B0604020202020204" pitchFamily="34" charset="0"/>
              </a:rPr>
              <a:t> through </a:t>
            </a:r>
            <a:r>
              <a:rPr lang="en-US" altLang="en-US" sz="1000" dirty="0" smtClean="0">
                <a:cs typeface="Arial" panose="020B0604020202020204" pitchFamily="34" charset="0"/>
              </a:rPr>
              <a:t>F. “A” through “F” represent the numbers 10 through 15. “A” corresponds</a:t>
            </a:r>
            <a:r>
              <a:rPr lang="en-US" altLang="en-US" sz="1000" baseline="0" dirty="0" smtClean="0">
                <a:cs typeface="Arial" panose="020B0604020202020204" pitchFamily="34" charset="0"/>
              </a:rPr>
              <a:t> to 10, “B” corresponds to 11, “C” corresponds to 12, and so on through the letter “F”. The slide shows a typical IPv6 address.</a:t>
            </a:r>
            <a:r>
              <a:rPr lang="en-US" altLang="en-US" sz="1000" dirty="0" smtClean="0">
                <a:cs typeface="Arial" panose="020B0604020202020204" pitchFamily="34" charset="0"/>
              </a:rPr>
              <a:t> </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dirty="0"/>
          </a:p>
        </p:txBody>
      </p:sp>
    </p:spTree>
    <p:extLst>
      <p:ext uri="{BB962C8B-B14F-4D97-AF65-F5344CB8AC3E}">
        <p14:creationId xmlns:p14="http://schemas.microsoft.com/office/powerpoint/2010/main" val="20540334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215853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B126503A-0A1A-4CAA-9530-B84DD1A9C1A4}" type="slidenum">
              <a:rPr lang="en-US" altLang="en-US"/>
              <a:pPr/>
              <a:t>‹#›</a:t>
            </a:fld>
            <a:endParaRPr lang="en-US" altLang="en-US" dirty="0"/>
          </a:p>
        </p:txBody>
      </p:sp>
      <p:sp>
        <p:nvSpPr>
          <p:cNvPr id="9" name="Date Placeholder 4"/>
          <p:cNvSpPr>
            <a:spLocks noGrp="1"/>
          </p:cNvSpPr>
          <p:nvPr>
            <p:ph type="dt" sz="half" idx="25"/>
          </p:nvPr>
        </p:nvSpPr>
        <p:spPr>
          <a:xfrm>
            <a:off x="628650" y="6263640"/>
            <a:ext cx="2057400" cy="548640"/>
          </a:xfrm>
          <a:prstGeom prst="rect">
            <a:avLst/>
          </a:prstGeom>
        </p:spPr>
        <p:txBody>
          <a:bodyPr/>
          <a:lstStyle>
            <a:lvl1pPr>
              <a:defRPr/>
            </a:lvl1pPr>
          </a:lstStyle>
          <a:p>
            <a:pPr>
              <a:defRPr/>
            </a:pPr>
            <a:endParaRPr lang="en-US" dirty="0"/>
          </a:p>
        </p:txBody>
      </p:sp>
      <p:sp>
        <p:nvSpPr>
          <p:cNvPr id="10" name="Footer Placeholder 5"/>
          <p:cNvSpPr>
            <a:spLocks noGrp="1"/>
          </p:cNvSpPr>
          <p:nvPr>
            <p:ph type="ftr" sz="quarter" idx="26"/>
          </p:nvPr>
        </p:nvSpPr>
        <p:spPr>
          <a:xfrm>
            <a:off x="3028950" y="6263640"/>
            <a:ext cx="3086100" cy="548640"/>
          </a:xfrm>
          <a:prstGeom prst="rect">
            <a:avLst/>
          </a:prstGeom>
        </p:spPr>
        <p:txBody>
          <a:bodyPr/>
          <a:lstStyle>
            <a:lvl1pPr>
              <a:defRPr/>
            </a:lvl1pPr>
          </a:lstStyle>
          <a:p>
            <a:pPr>
              <a:defRPr/>
            </a:pPr>
            <a:endParaRPr lang="en-US" dirty="0"/>
          </a:p>
        </p:txBody>
      </p:sp>
    </p:spTree>
    <p:extLst>
      <p:ext uri="{BB962C8B-B14F-4D97-AF65-F5344CB8AC3E}">
        <p14:creationId xmlns:p14="http://schemas.microsoft.com/office/powerpoint/2010/main" val="1850636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1472090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0" indent="0">
              <a:buFont typeface="Arial" pitchFamily="34" charset="0"/>
              <a:buNone/>
              <a:defRPr sz="1200" baseline="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25148637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Attribution_Final_Slid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5"/>
          </p:nvPr>
        </p:nvSpPr>
        <p:spPr>
          <a:xfrm>
            <a:off x="628650" y="6263640"/>
            <a:ext cx="2057400" cy="548640"/>
          </a:xfrm>
          <a:prstGeom prst="rect">
            <a:avLst/>
          </a:prstGeom>
        </p:spPr>
        <p:txBody>
          <a:bodyPr/>
          <a:lstStyle/>
          <a:p>
            <a:endParaRPr lang="en-US" dirty="0"/>
          </a:p>
        </p:txBody>
      </p:sp>
      <p:sp>
        <p:nvSpPr>
          <p:cNvPr id="4" name="Footer Placeholder 3"/>
          <p:cNvSpPr>
            <a:spLocks noGrp="1"/>
          </p:cNvSpPr>
          <p:nvPr>
            <p:ph type="ftr" sz="quarter" idx="16"/>
          </p:nvPr>
        </p:nvSpPr>
        <p:spPr>
          <a:xfrm>
            <a:off x="3028950" y="6263640"/>
            <a:ext cx="3086100" cy="548640"/>
          </a:xfrm>
          <a:prstGeom prst="rect">
            <a:avLst/>
          </a:prstGeom>
        </p:spPr>
        <p:txBody>
          <a:bodyPr/>
          <a:lstStyle/>
          <a:p>
            <a:endParaRPr lang="en-US" dirty="0"/>
          </a:p>
        </p:txBody>
      </p:sp>
      <p:sp>
        <p:nvSpPr>
          <p:cNvPr id="5" name="Slide Number Placeholder 4"/>
          <p:cNvSpPr>
            <a:spLocks noGrp="1"/>
          </p:cNvSpPr>
          <p:nvPr>
            <p:ph type="sldNum" sz="quarter" idx="17"/>
          </p:nvPr>
        </p:nvSpPr>
        <p:spPr/>
        <p:txBody>
          <a:bodyPr/>
          <a:lstStyle/>
          <a:p>
            <a:fld id="{F3BF8891-5E06-46C2-89A4-6DB85D39BA35}" type="slidenum">
              <a:rPr lang="en-US" smtClean="0"/>
              <a:t>‹#›</a:t>
            </a:fld>
            <a:endParaRPr lang="en-US" dirty="0"/>
          </a:p>
        </p:txBody>
      </p:sp>
    </p:spTree>
    <p:extLst>
      <p:ext uri="{BB962C8B-B14F-4D97-AF65-F5344CB8AC3E}">
        <p14:creationId xmlns:p14="http://schemas.microsoft.com/office/powerpoint/2010/main" val="3659630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4" r:id="rId12"/>
    <p:sldLayoutId id="2147484275" r:id="rId13"/>
    <p:sldLayoutId id="2147484276" r:id="rId14"/>
    <p:sldLayoutId id="2147484277" r:id="rId15"/>
    <p:sldLayoutId id="2147484278"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www.whitehouse.gov/"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hyperlink" Target="http://www.whitehouse.gov/"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2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8.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9.xml"/><Relationship Id="rId1" Type="http://schemas.openxmlformats.org/officeDocument/2006/relationships/tags" Target="../tags/tag34.xml"/><Relationship Id="rId4" Type="http://schemas.openxmlformats.org/officeDocument/2006/relationships/hyperlink" Target="http://en.wikipedia.org/wiki/MAC_address"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0.xml"/><Relationship Id="rId1" Type="http://schemas.openxmlformats.org/officeDocument/2006/relationships/tags" Target="../tags/tag3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dirty="0" smtClean="0"/>
              <a:t>Networks</a:t>
            </a:r>
            <a:endParaRPr lang="en-US" dirty="0"/>
          </a:p>
        </p:txBody>
      </p:sp>
      <p:sp>
        <p:nvSpPr>
          <p:cNvPr id="4" name="Text Placeholder 3"/>
          <p:cNvSpPr>
            <a:spLocks noGrp="1"/>
          </p:cNvSpPr>
          <p:nvPr>
            <p:ph type="body" sz="quarter" idx="11"/>
          </p:nvPr>
        </p:nvSpPr>
        <p:spPr/>
        <p:txBody>
          <a:bodyPr/>
          <a:lstStyle/>
          <a:p>
            <a:r>
              <a:rPr lang="en-US" dirty="0" smtClean="0"/>
              <a:t>Lecture b</a:t>
            </a:r>
            <a:endParaRPr lang="en-US" dirty="0"/>
          </a:p>
        </p:txBody>
      </p:sp>
      <p:sp>
        <p:nvSpPr>
          <p:cNvPr id="5" name="Text Placeholder 4"/>
          <p:cNvSpPr>
            <a:spLocks noGrp="1"/>
          </p:cNvSpPr>
          <p:nvPr>
            <p:ph type="body" sz="quarter" idx="12"/>
          </p:nvPr>
        </p:nvSpPr>
        <p:spPr/>
        <p:txBody>
          <a:bodyPr/>
          <a:lstStyle/>
          <a:p>
            <a:r>
              <a:rPr lang="en-US" dirty="0" smtClean="0"/>
              <a:t>This material (Comp 4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3839230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Public and Private IP Addresses</a:t>
            </a:r>
          </a:p>
        </p:txBody>
      </p:sp>
      <p:sp>
        <p:nvSpPr>
          <p:cNvPr id="16390" name="Content Placeholder 5"/>
          <p:cNvSpPr>
            <a:spLocks noGrp="1"/>
          </p:cNvSpPr>
          <p:nvPr>
            <p:ph sz="quarter" idx="14"/>
          </p:nvPr>
        </p:nvSpPr>
        <p:spPr/>
        <p:txBody>
          <a:bodyPr/>
          <a:lstStyle/>
          <a:p>
            <a:r>
              <a:rPr lang="en-US" dirty="0" smtClean="0"/>
              <a:t>Public IP address is assigned to every computer that connects to the Internet</a:t>
            </a:r>
          </a:p>
          <a:p>
            <a:pPr lvl="1"/>
            <a:r>
              <a:rPr lang="en-US" dirty="0" smtClean="0"/>
              <a:t>There cannot be two computers with the same public IP address</a:t>
            </a:r>
          </a:p>
          <a:p>
            <a:pPr lvl="2"/>
            <a:endParaRPr lang="en-US" dirty="0" smtClean="0"/>
          </a:p>
          <a:p>
            <a:r>
              <a:rPr lang="en-US" dirty="0" smtClean="0"/>
              <a:t>Private IP address are used for computers within a private network, such as an In</a:t>
            </a:r>
            <a:r>
              <a:rPr lang="en-US" b="1" dirty="0" smtClean="0">
                <a:solidFill>
                  <a:srgbClr val="FF0000"/>
                </a:solidFill>
              </a:rPr>
              <a:t>tra</a:t>
            </a:r>
            <a:r>
              <a:rPr lang="en-US" dirty="0" smtClean="0"/>
              <a:t>net or Local Area Network (LAN)</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Leasing an IP Address</a:t>
            </a:r>
          </a:p>
        </p:txBody>
      </p:sp>
      <p:sp>
        <p:nvSpPr>
          <p:cNvPr id="32771" name="Content Placeholder 2"/>
          <p:cNvSpPr>
            <a:spLocks noGrp="1"/>
          </p:cNvSpPr>
          <p:nvPr>
            <p:ph sz="quarter" idx="14"/>
          </p:nvPr>
        </p:nvSpPr>
        <p:spPr/>
        <p:txBody>
          <a:bodyPr/>
          <a:lstStyle/>
          <a:p>
            <a:r>
              <a:rPr lang="en-US" altLang="en-US" dirty="0" smtClean="0"/>
              <a:t>ISPs lease IP addresses to subscribers</a:t>
            </a:r>
          </a:p>
          <a:p>
            <a:pPr lvl="1"/>
            <a:r>
              <a:rPr lang="en-US" altLang="en-US" sz="2600" dirty="0" smtClean="0"/>
              <a:t>Your private (home or business) network usually uses private IP addressing</a:t>
            </a:r>
          </a:p>
          <a:p>
            <a:pPr lvl="1"/>
            <a:r>
              <a:rPr lang="en-US" altLang="en-US" sz="2600" dirty="0" smtClean="0"/>
              <a:t>ISPs typically leases one public IP address per location</a:t>
            </a:r>
          </a:p>
          <a:p>
            <a:pPr lvl="1"/>
            <a:r>
              <a:rPr lang="en-US" altLang="en-US" sz="2600" dirty="0" smtClean="0"/>
              <a:t>ISP’s equipment is provided with a public IP address to connect to the ISPs public network</a:t>
            </a:r>
          </a:p>
          <a:p>
            <a:pPr lvl="1"/>
            <a:r>
              <a:rPr lang="en-US" altLang="en-US" sz="2600" dirty="0" smtClean="0"/>
              <a:t>ISP’s equipment is also provided with a private IP address to connect to your private network</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138155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Dynamic IP Address</a:t>
            </a:r>
          </a:p>
        </p:txBody>
      </p:sp>
      <p:sp>
        <p:nvSpPr>
          <p:cNvPr id="13315" name="Content Placeholder 2"/>
          <p:cNvSpPr>
            <a:spLocks noGrp="1"/>
          </p:cNvSpPr>
          <p:nvPr>
            <p:ph sz="quarter" idx="14"/>
          </p:nvPr>
        </p:nvSpPr>
        <p:spPr/>
        <p:txBody>
          <a:bodyPr/>
          <a:lstStyle/>
          <a:p>
            <a:r>
              <a:rPr lang="en-US" dirty="0" smtClean="0"/>
              <a:t>Temporary, change from time to time</a:t>
            </a:r>
            <a:endParaRPr lang="en-US" altLang="en-US" dirty="0" smtClean="0"/>
          </a:p>
          <a:p>
            <a:r>
              <a:rPr lang="en-US" altLang="en-US" dirty="0" smtClean="0"/>
              <a:t>Provided by ISP</a:t>
            </a:r>
          </a:p>
          <a:p>
            <a:pPr lvl="1"/>
            <a:r>
              <a:rPr lang="en-US" altLang="en-US" dirty="0" smtClean="0"/>
              <a:t>M</a:t>
            </a:r>
            <a:r>
              <a:rPr lang="en-US" dirty="0" smtClean="0"/>
              <a:t>ore cost effective</a:t>
            </a:r>
          </a:p>
          <a:p>
            <a:r>
              <a:rPr lang="en-US" dirty="0" smtClean="0"/>
              <a:t>Makes it trickier to remotely access your computer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24771622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Static IP Address</a:t>
            </a:r>
          </a:p>
        </p:txBody>
      </p:sp>
      <p:sp>
        <p:nvSpPr>
          <p:cNvPr id="14339" name="Content Placeholder 2"/>
          <p:cNvSpPr>
            <a:spLocks noGrp="1"/>
          </p:cNvSpPr>
          <p:nvPr>
            <p:ph sz="quarter" idx="14"/>
          </p:nvPr>
        </p:nvSpPr>
        <p:spPr/>
        <p:txBody>
          <a:bodyPr/>
          <a:lstStyle/>
          <a:p>
            <a:r>
              <a:rPr lang="en-US" dirty="0" smtClean="0"/>
              <a:t>Devices having a static IP address always have the same IP address</a:t>
            </a:r>
            <a:endParaRPr lang="en-US" altLang="en-US" dirty="0" smtClean="0"/>
          </a:p>
          <a:p>
            <a:r>
              <a:rPr lang="en-US" dirty="0" smtClean="0"/>
              <a:t>Static IP address also can be leased from an </a:t>
            </a:r>
            <a:r>
              <a:rPr lang="en-US" altLang="en-US" dirty="0" smtClean="0"/>
              <a:t>ISP</a:t>
            </a:r>
          </a:p>
          <a:p>
            <a:pPr lvl="1"/>
            <a:r>
              <a:rPr lang="en-US" altLang="en-US" dirty="0" smtClean="0"/>
              <a:t>ISPs charge more for a static IP address Monthly charge ranges from $5 to $100</a:t>
            </a:r>
          </a:p>
          <a:p>
            <a:r>
              <a:rPr lang="en-US" altLang="en-US" dirty="0" smtClean="0"/>
              <a:t>Most Web sites use static IP addresses to map their domain name reliably to one IP address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4132189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Domain Names - 1</a:t>
            </a:r>
          </a:p>
        </p:txBody>
      </p:sp>
      <p:sp>
        <p:nvSpPr>
          <p:cNvPr id="16390" name="Content Placeholder 5"/>
          <p:cNvSpPr>
            <a:spLocks noGrp="1"/>
          </p:cNvSpPr>
          <p:nvPr>
            <p:ph sz="quarter" idx="14"/>
          </p:nvPr>
        </p:nvSpPr>
        <p:spPr/>
        <p:txBody>
          <a:bodyPr/>
          <a:lstStyle/>
          <a:p>
            <a:r>
              <a:rPr lang="en-US" dirty="0" smtClean="0"/>
              <a:t>Since people remember names better than numbers, the Domain Naming System (DNS) was created</a:t>
            </a:r>
          </a:p>
          <a:p>
            <a:r>
              <a:rPr lang="en-US" dirty="0" smtClean="0"/>
              <a:t>According to Wikipedia:</a:t>
            </a:r>
          </a:p>
          <a:p>
            <a:pPr lvl="1"/>
            <a:r>
              <a:rPr lang="en-US" dirty="0" smtClean="0"/>
              <a:t>“A domain name is an identification label that defines a realm of administrative autonomy, authority, or control on the Internet, based on the Domain Name System (DNS).”</a:t>
            </a:r>
          </a:p>
          <a:p>
            <a:pPr lvl="1"/>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Domain Names - 2</a:t>
            </a:r>
          </a:p>
        </p:txBody>
      </p:sp>
      <p:sp>
        <p:nvSpPr>
          <p:cNvPr id="16390" name="Content Placeholder 5"/>
          <p:cNvSpPr>
            <a:spLocks noGrp="1"/>
          </p:cNvSpPr>
          <p:nvPr>
            <p:ph sz="quarter" idx="14"/>
          </p:nvPr>
        </p:nvSpPr>
        <p:spPr>
          <a:xfrm>
            <a:off x="457200" y="1618488"/>
            <a:ext cx="8229600" cy="4572000"/>
          </a:xfrm>
        </p:spPr>
        <p:txBody>
          <a:bodyPr/>
          <a:lstStyle/>
          <a:p>
            <a:r>
              <a:rPr lang="en-US" sz="3100" dirty="0" smtClean="0"/>
              <a:t>People and organizations can purchase a domain name from </a:t>
            </a:r>
            <a:r>
              <a:rPr lang="en-US" altLang="en-US" sz="3100" dirty="0" smtClean="0"/>
              <a:t>the Internet Corporation for Assigned Names and Numbers (</a:t>
            </a:r>
            <a:r>
              <a:rPr lang="en-US" sz="3100" dirty="0" smtClean="0"/>
              <a:t>ICANN)</a:t>
            </a:r>
          </a:p>
          <a:p>
            <a:r>
              <a:rPr lang="en-US" sz="3100" dirty="0" smtClean="0"/>
              <a:t>Domain names such as </a:t>
            </a:r>
            <a:r>
              <a:rPr lang="en-US" sz="3100" dirty="0" smtClean="0">
                <a:hlinkClick r:id="rId4" tooltip="URL for referenced source"/>
              </a:rPr>
              <a:t>www.whitehouse.gov</a:t>
            </a:r>
            <a:r>
              <a:rPr lang="en-US" sz="3100" dirty="0" smtClean="0"/>
              <a:t> have three parts:</a:t>
            </a:r>
          </a:p>
          <a:p>
            <a:pPr lvl="1"/>
            <a:r>
              <a:rPr lang="en-US" dirty="0" smtClean="0"/>
              <a:t>WWW = World Wide Web</a:t>
            </a:r>
          </a:p>
          <a:p>
            <a:pPr lvl="1"/>
            <a:r>
              <a:rPr lang="en-US" dirty="0" smtClean="0"/>
              <a:t>Whitehouse = purchased domain name</a:t>
            </a:r>
          </a:p>
          <a:p>
            <a:pPr lvl="1"/>
            <a:r>
              <a:rPr lang="en-US" dirty="0" smtClean="0"/>
              <a:t>gov = government entity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Domain Names - 3</a:t>
            </a:r>
          </a:p>
        </p:txBody>
      </p:sp>
      <p:sp>
        <p:nvSpPr>
          <p:cNvPr id="16390" name="Content Placeholder 5"/>
          <p:cNvSpPr>
            <a:spLocks noGrp="1"/>
          </p:cNvSpPr>
          <p:nvPr>
            <p:ph sz="quarter" idx="14"/>
          </p:nvPr>
        </p:nvSpPr>
        <p:spPr/>
        <p:txBody>
          <a:bodyPr/>
          <a:lstStyle/>
          <a:p>
            <a:r>
              <a:rPr lang="en-US" altLang="en-US" dirty="0" smtClean="0"/>
              <a:t>A domain name is available when nobody currently owns it</a:t>
            </a:r>
          </a:p>
          <a:p>
            <a:pPr lvl="1"/>
            <a:r>
              <a:rPr lang="en-US" dirty="0" smtClean="0"/>
              <a:t>Don’t assume domain name is an accurate indicator of business type</a:t>
            </a:r>
          </a:p>
          <a:p>
            <a:pPr lvl="1"/>
            <a:r>
              <a:rPr lang="en-US" dirty="0" smtClean="0"/>
              <a:t>Many government entities own .com domain names</a:t>
            </a:r>
          </a:p>
          <a:p>
            <a:pPr lvl="2"/>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extLst>
      <p:ext uri="{BB962C8B-B14F-4D97-AF65-F5344CB8AC3E}">
        <p14:creationId xmlns:p14="http://schemas.microsoft.com/office/powerpoint/2010/main" val="1597363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DNS &amp; IP Work Well Together - 1</a:t>
            </a:r>
          </a:p>
        </p:txBody>
      </p:sp>
      <p:sp>
        <p:nvSpPr>
          <p:cNvPr id="16390" name="Content Placeholder 5"/>
          <p:cNvSpPr>
            <a:spLocks noGrp="1"/>
          </p:cNvSpPr>
          <p:nvPr>
            <p:ph sz="quarter" idx="14"/>
          </p:nvPr>
        </p:nvSpPr>
        <p:spPr/>
        <p:txBody>
          <a:bodyPr/>
          <a:lstStyle/>
          <a:p>
            <a:r>
              <a:rPr lang="en-US" dirty="0" smtClean="0"/>
              <a:t>DNS maps an IP address to a domain name</a:t>
            </a:r>
          </a:p>
          <a:p>
            <a:r>
              <a:rPr lang="en-US" dirty="0" smtClean="0"/>
              <a:t>When you visit </a:t>
            </a:r>
            <a:r>
              <a:rPr lang="en-US" dirty="0" smtClean="0">
                <a:hlinkClick r:id="rId4" tooltip="URL for referenced source"/>
              </a:rPr>
              <a:t>http://www.whitehouse.gov</a:t>
            </a:r>
            <a:r>
              <a:rPr lang="en-US" dirty="0" smtClean="0"/>
              <a:t>, your computer must first figure out this Web site’s IP address</a:t>
            </a:r>
          </a:p>
          <a:p>
            <a:pPr lvl="1"/>
            <a:r>
              <a:rPr lang="en-US" dirty="0" smtClean="0"/>
              <a:t>One IP address for this site is 65.126.84.121. This Web site is probably associated with many IP addresses.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extLst>
      <p:ext uri="{BB962C8B-B14F-4D97-AF65-F5344CB8AC3E}">
        <p14:creationId xmlns:p14="http://schemas.microsoft.com/office/powerpoint/2010/main" val="933681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DNS &amp; IP Work Well Together</a:t>
            </a:r>
            <a:r>
              <a:rPr lang="en-US" altLang="en-US" dirty="0"/>
              <a:t> </a:t>
            </a:r>
            <a:r>
              <a:rPr lang="en-US" altLang="en-US" dirty="0" smtClean="0"/>
              <a:t>- 2</a:t>
            </a:r>
          </a:p>
        </p:txBody>
      </p:sp>
      <p:sp>
        <p:nvSpPr>
          <p:cNvPr id="16390" name="Content Placeholder 5"/>
          <p:cNvSpPr>
            <a:spLocks noGrp="1"/>
          </p:cNvSpPr>
          <p:nvPr>
            <p:ph sz="quarter" idx="14"/>
          </p:nvPr>
        </p:nvSpPr>
        <p:spPr/>
        <p:txBody>
          <a:bodyPr/>
          <a:lstStyle/>
          <a:p>
            <a:r>
              <a:rPr lang="en-US" dirty="0" smtClean="0"/>
              <a:t>All domain names are mapped to an IP address and stored on global and privately-owned DNS servers</a:t>
            </a:r>
          </a:p>
          <a:p>
            <a:r>
              <a:rPr lang="en-US" dirty="0" smtClean="0"/>
              <a:t>Global DNS servers are known as “root servers” and work together to map the globe’s names to their IP addresses</a:t>
            </a:r>
          </a:p>
          <a:p>
            <a:r>
              <a:rPr lang="en-US" dirty="0" smtClean="0"/>
              <a:t>When your browser learns the destination site’s IP address from the DNS server, communication begins!</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tLang="en-US" dirty="0" smtClean="0"/>
              <a:t>Local Area Networks - LANs</a:t>
            </a:r>
          </a:p>
        </p:txBody>
      </p:sp>
      <p:sp>
        <p:nvSpPr>
          <p:cNvPr id="28674" name="Content Placeholder 5"/>
          <p:cNvSpPr>
            <a:spLocks noGrp="1"/>
          </p:cNvSpPr>
          <p:nvPr>
            <p:ph sz="quarter" idx="14"/>
          </p:nvPr>
        </p:nvSpPr>
        <p:spPr>
          <a:xfrm>
            <a:off x="457200" y="1600200"/>
            <a:ext cx="8046720" cy="4572000"/>
          </a:xfrm>
        </p:spPr>
        <p:txBody>
          <a:bodyPr/>
          <a:lstStyle/>
          <a:p>
            <a:r>
              <a:rPr lang="en-US" altLang="en-US" dirty="0" smtClean="0"/>
              <a:t>Network with small geographical area of coverage</a:t>
            </a:r>
          </a:p>
          <a:p>
            <a:pPr lvl="1"/>
            <a:r>
              <a:rPr lang="ja-JP" altLang="en-US" dirty="0" smtClean="0"/>
              <a:t>“</a:t>
            </a:r>
            <a:r>
              <a:rPr lang="en-US" altLang="ja-JP" dirty="0" smtClean="0"/>
              <a:t>Small</a:t>
            </a:r>
            <a:r>
              <a:rPr lang="ja-JP" altLang="en-US" dirty="0" smtClean="0"/>
              <a:t>”</a:t>
            </a:r>
            <a:r>
              <a:rPr lang="en-US" altLang="ja-JP" dirty="0" smtClean="0"/>
              <a:t> is arbitrary!</a:t>
            </a:r>
          </a:p>
          <a:p>
            <a:pPr lvl="1"/>
            <a:r>
              <a:rPr lang="en-US" altLang="en-US" dirty="0" smtClean="0"/>
              <a:t>Usually one company with one site</a:t>
            </a:r>
          </a:p>
          <a:p>
            <a:r>
              <a:rPr lang="en-US" altLang="en-US" dirty="0" smtClean="0"/>
              <a:t>Wireless LAN is called WLAN</a:t>
            </a:r>
          </a:p>
          <a:p>
            <a:r>
              <a:rPr lang="en-US" altLang="en-US" dirty="0" smtClean="0"/>
              <a:t>LAN examples</a:t>
            </a:r>
          </a:p>
          <a:p>
            <a:pPr lvl="1"/>
            <a:r>
              <a:rPr lang="en-US" altLang="en-US" dirty="0" smtClean="0"/>
              <a:t>Home</a:t>
            </a:r>
          </a:p>
          <a:p>
            <a:pPr lvl="1"/>
            <a:r>
              <a:rPr lang="en-US" altLang="en-US" dirty="0" smtClean="0"/>
              <a:t>Office</a:t>
            </a:r>
          </a:p>
        </p:txBody>
      </p:sp>
      <p:sp>
        <p:nvSpPr>
          <p:cNvPr id="2" name="Content Placeholder 1"/>
          <p:cNvSpPr>
            <a:spLocks noGrp="1"/>
          </p:cNvSpPr>
          <p:nvPr>
            <p:ph sz="quarter" idx="18"/>
          </p:nvPr>
        </p:nvSpPr>
        <p:spPr>
          <a:xfrm>
            <a:off x="2593847" y="4861898"/>
            <a:ext cx="6397753" cy="1708235"/>
          </a:xfrm>
        </p:spPr>
        <p:txBody>
          <a:bodyPr/>
          <a:lstStyle/>
          <a:p>
            <a:pPr lvl="1"/>
            <a:r>
              <a:rPr lang="en-US" altLang="en-US" dirty="0" smtClean="0"/>
              <a:t>Entire building or single floor</a:t>
            </a:r>
            <a:endParaRPr lang="en-US" altLang="en-US" dirty="0"/>
          </a:p>
          <a:p>
            <a:pPr lvl="1"/>
            <a:r>
              <a:rPr lang="en-US" altLang="en-US" dirty="0"/>
              <a:t>Small school with </a:t>
            </a:r>
            <a:r>
              <a:rPr lang="en-US" altLang="en-US" dirty="0" smtClean="0"/>
              <a:t>multiple buildings</a:t>
            </a:r>
            <a:endParaRPr lang="en-US" altLang="en-US" dirty="0"/>
          </a:p>
        </p:txBody>
      </p:sp>
      <p:sp>
        <p:nvSpPr>
          <p:cNvPr id="3" name="Slide Number Placeholder 2"/>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2229606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- 1</a:t>
            </a:r>
          </a:p>
        </p:txBody>
      </p:sp>
      <p:sp>
        <p:nvSpPr>
          <p:cNvPr id="17411" name="Text Placeholder 3"/>
          <p:cNvSpPr>
            <a:spLocks noGrp="1"/>
          </p:cNvSpPr>
          <p:nvPr>
            <p:ph sz="quarter" idx="14"/>
          </p:nvPr>
        </p:nvSpPr>
        <p:spPr/>
        <p:txBody>
          <a:bodyPr/>
          <a:lstStyle/>
          <a:p>
            <a:pPr lvl="0"/>
            <a:r>
              <a:rPr lang="en-US" sz="3100" dirty="0" smtClean="0"/>
              <a:t>Define what a communication network is (Lecture a)</a:t>
            </a:r>
          </a:p>
          <a:p>
            <a:pPr lvl="0"/>
            <a:r>
              <a:rPr lang="en-US" sz="3100" dirty="0" smtClean="0"/>
              <a:t>Explain the purposes and benefits </a:t>
            </a:r>
            <a:r>
              <a:rPr lang="en-US" sz="3100" dirty="0"/>
              <a:t>of a communication </a:t>
            </a:r>
            <a:r>
              <a:rPr lang="en-US" sz="3100" dirty="0" smtClean="0"/>
              <a:t>network (</a:t>
            </a:r>
            <a:r>
              <a:rPr lang="en-US" sz="3100" dirty="0"/>
              <a:t>Lecture </a:t>
            </a:r>
            <a:r>
              <a:rPr lang="en-US" sz="3100" dirty="0" smtClean="0"/>
              <a:t>a)</a:t>
            </a:r>
          </a:p>
          <a:p>
            <a:pPr lvl="0"/>
            <a:r>
              <a:rPr lang="en-US" sz="3100" dirty="0" smtClean="0"/>
              <a:t>Explain the Internet and the World Wide Web (WWW), their histories, and their structures (Lecture a)</a:t>
            </a:r>
          </a:p>
          <a:p>
            <a:pPr lvl="0"/>
            <a:r>
              <a:rPr lang="en-US" sz="3100" dirty="0" smtClean="0"/>
              <a:t>Describe different ways of connecting to Internet (Lecture a) </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828606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LANs Use IP and MAC</a:t>
            </a:r>
          </a:p>
        </p:txBody>
      </p:sp>
      <p:sp>
        <p:nvSpPr>
          <p:cNvPr id="23555" name="Content Placeholder 5"/>
          <p:cNvSpPr>
            <a:spLocks noGrp="1"/>
          </p:cNvSpPr>
          <p:nvPr>
            <p:ph sz="quarter" idx="14"/>
          </p:nvPr>
        </p:nvSpPr>
        <p:spPr/>
        <p:txBody>
          <a:bodyPr/>
          <a:lstStyle/>
          <a:p>
            <a:r>
              <a:rPr lang="en-US" altLang="en-US" dirty="0" smtClean="0"/>
              <a:t>LAN communication uses IP and Media Access </a:t>
            </a:r>
            <a:r>
              <a:rPr lang="en-US" altLang="en-US" dirty="0"/>
              <a:t>Control </a:t>
            </a:r>
            <a:r>
              <a:rPr lang="en-US" altLang="en-US" dirty="0" smtClean="0"/>
              <a:t>(MAC) addressing</a:t>
            </a:r>
          </a:p>
          <a:p>
            <a:r>
              <a:rPr lang="en-US" altLang="en-US" dirty="0" smtClean="0"/>
              <a:t>MAC address stamped on each installed network interface controller (NIC)</a:t>
            </a:r>
          </a:p>
          <a:p>
            <a:r>
              <a:rPr lang="en-US" altLang="en-US" dirty="0" smtClean="0"/>
              <a:t>MAC address used by switches for intranet communications; has no meaning outside of that local network</a:t>
            </a:r>
          </a:p>
          <a:p>
            <a:pPr lvl="1"/>
            <a:r>
              <a:rPr lang="en-US" altLang="en-US" dirty="0" smtClean="0"/>
              <a:t>MAC addressing is used in all LAN communication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4242847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MAC Address Example - 1</a:t>
            </a:r>
          </a:p>
        </p:txBody>
      </p:sp>
      <p:sp>
        <p:nvSpPr>
          <p:cNvPr id="24579" name="Content Placeholder 5"/>
          <p:cNvSpPr>
            <a:spLocks noGrp="1"/>
          </p:cNvSpPr>
          <p:nvPr>
            <p:ph sz="quarter" idx="14"/>
          </p:nvPr>
        </p:nvSpPr>
        <p:spPr/>
        <p:txBody>
          <a:bodyPr/>
          <a:lstStyle/>
          <a:p>
            <a:pPr marL="514350" indent="-514350">
              <a:buFont typeface="+mj-lt"/>
              <a:buAutoNum type="arabicPeriod"/>
            </a:pPr>
            <a:r>
              <a:rPr lang="en-US" altLang="en-US" dirty="0" smtClean="0"/>
              <a:t>Open command prompt (search the internet for instructions specific to your operating system)</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extLst>
      <p:ext uri="{BB962C8B-B14F-4D97-AF65-F5344CB8AC3E}">
        <p14:creationId xmlns:p14="http://schemas.microsoft.com/office/powerpoint/2010/main" val="2962697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MAC Address Example - 2</a:t>
            </a:r>
          </a:p>
        </p:txBody>
      </p:sp>
      <p:sp>
        <p:nvSpPr>
          <p:cNvPr id="24579" name="Content Placeholder 5"/>
          <p:cNvSpPr>
            <a:spLocks noGrp="1"/>
          </p:cNvSpPr>
          <p:nvPr>
            <p:ph sz="quarter" idx="14"/>
          </p:nvPr>
        </p:nvSpPr>
        <p:spPr/>
        <p:txBody>
          <a:bodyPr/>
          <a:lstStyle/>
          <a:p>
            <a:pPr marL="514350" indent="-514350">
              <a:buFont typeface="+mj-lt"/>
              <a:buAutoNum type="arabicPeriod"/>
            </a:pPr>
            <a:r>
              <a:rPr lang="en-US" altLang="en-US" dirty="0" smtClean="0"/>
              <a:t>Open command prompt (search the internet for instructions specific to your operating system)</a:t>
            </a:r>
          </a:p>
          <a:p>
            <a:pPr marL="514350" indent="-514350">
              <a:buFont typeface="+mj-lt"/>
              <a:buAutoNum type="arabicPeriod"/>
            </a:pPr>
            <a:r>
              <a:rPr lang="en-US" altLang="en-US" dirty="0" smtClean="0"/>
              <a:t>Use ipconfig command</a:t>
            </a:r>
          </a:p>
          <a:p>
            <a:pPr lvl="1"/>
            <a:r>
              <a:rPr lang="en-US" altLang="en-US" dirty="0" smtClean="0"/>
              <a:t>MUST be a space after the command name</a:t>
            </a:r>
          </a:p>
          <a:p>
            <a:pPr lvl="1"/>
            <a:r>
              <a:rPr lang="en-US" altLang="en-US" dirty="0" smtClean="0"/>
              <a:t>After the space, “/all”</a:t>
            </a:r>
          </a:p>
          <a:p>
            <a:pPr lvl="1"/>
            <a:r>
              <a:rPr lang="en-US" altLang="en-US" dirty="0" smtClean="0"/>
              <a:t>Then press [Enter]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1128571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MAC Address Example - 3</a:t>
            </a:r>
          </a:p>
        </p:txBody>
      </p:sp>
      <p:sp>
        <p:nvSpPr>
          <p:cNvPr id="24579" name="Content Placeholder 5"/>
          <p:cNvSpPr>
            <a:spLocks noGrp="1"/>
          </p:cNvSpPr>
          <p:nvPr>
            <p:ph sz="quarter" idx="14"/>
          </p:nvPr>
        </p:nvSpPr>
        <p:spPr/>
        <p:txBody>
          <a:bodyPr/>
          <a:lstStyle/>
          <a:p>
            <a:pPr marL="514350" indent="-514350">
              <a:buFont typeface="+mj-lt"/>
              <a:buAutoNum type="arabicPeriod"/>
            </a:pPr>
            <a:r>
              <a:rPr lang="en-US" altLang="en-US" dirty="0" smtClean="0"/>
              <a:t>Open command prompt (search the internet for instructions specific to your operating system)</a:t>
            </a:r>
          </a:p>
          <a:p>
            <a:pPr marL="514350" indent="-514350">
              <a:buFont typeface="+mj-lt"/>
              <a:buAutoNum type="arabicPeriod"/>
            </a:pPr>
            <a:r>
              <a:rPr lang="en-US" altLang="en-US" dirty="0" smtClean="0"/>
              <a:t>Use ipconfig command</a:t>
            </a:r>
          </a:p>
          <a:p>
            <a:pPr marL="800100" lvl="2" indent="0">
              <a:buNone/>
            </a:pPr>
            <a:r>
              <a:rPr lang="en-US" altLang="en-US" sz="3200" dirty="0" smtClean="0"/>
              <a:t>Type </a:t>
            </a:r>
            <a:r>
              <a:rPr lang="en-US" altLang="en-US" sz="3200" dirty="0" smtClean="0">
                <a:solidFill>
                  <a:srgbClr val="00B050"/>
                </a:solidFill>
              </a:rPr>
              <a:t>ipconfig /all  </a:t>
            </a:r>
            <a:r>
              <a:rPr lang="en-US" altLang="en-US" sz="3200" dirty="0" smtClean="0"/>
              <a:t>[Enter]</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663929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MAC Address Example - 4</a:t>
            </a:r>
          </a:p>
        </p:txBody>
      </p:sp>
      <p:pic>
        <p:nvPicPr>
          <p:cNvPr id="2" name="Content Placeholder 1" descr="The image is an example of a command prompt window including a MAC address and IP address. Compare what you see on your screen to what is shown in the slide. &#10;Find your MAC address and IPv4 address.&#10;The physical address is the MAC address associated with this specific NIC. Remember, the MAC address is used for local communication and the IP address is used for remote communication.&#10;Leave the command prompt window open to complete an exercise on an upcoming slide.&#10;&#10;&#10;" title="Example of MAC Address "/>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tretch/>
        </p:blipFill>
        <p:spPr>
          <a:xfrm>
            <a:off x="456227" y="2528399"/>
            <a:ext cx="8229600" cy="2609239"/>
          </a:xfrm>
        </p:spPr>
      </p:pic>
      <p:sp>
        <p:nvSpPr>
          <p:cNvPr id="3" name="Text Placeholder 2"/>
          <p:cNvSpPr>
            <a:spLocks noGrp="1"/>
          </p:cNvSpPr>
          <p:nvPr>
            <p:ph type="body" sz="quarter" idx="32"/>
          </p:nvPr>
        </p:nvSpPr>
        <p:spPr>
          <a:xfrm>
            <a:off x="456227" y="5402287"/>
            <a:ext cx="7634331" cy="533400"/>
          </a:xfrm>
        </p:spPr>
        <p:txBody>
          <a:bodyPr/>
          <a:lstStyle/>
          <a:p>
            <a:r>
              <a:rPr lang="en-US" altLang="en-US" dirty="0"/>
              <a:t>Figure 1. Example of MAC </a:t>
            </a:r>
            <a:r>
              <a:rPr lang="en-US" altLang="en-US" dirty="0" smtClean="0"/>
              <a:t>Address</a:t>
            </a:r>
            <a:endParaRPr lang="en-US" altLang="en-US" dirty="0"/>
          </a:p>
        </p:txBody>
      </p:sp>
      <p:sp>
        <p:nvSpPr>
          <p:cNvPr id="4" name="Slide Number Placeholder 1"/>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10746089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LAN Management </a:t>
            </a:r>
          </a:p>
        </p:txBody>
      </p:sp>
      <p:sp>
        <p:nvSpPr>
          <p:cNvPr id="2" name="Content Placeholder 1"/>
          <p:cNvSpPr>
            <a:spLocks noGrp="1"/>
          </p:cNvSpPr>
          <p:nvPr>
            <p:ph sz="quarter" idx="14"/>
          </p:nvPr>
        </p:nvSpPr>
        <p:spPr/>
        <p:txBody>
          <a:bodyPr/>
          <a:lstStyle/>
          <a:p>
            <a:r>
              <a:rPr lang="en-US" dirty="0" smtClean="0"/>
              <a:t>Workgroups and Domains</a:t>
            </a:r>
          </a:p>
          <a:p>
            <a:endParaRPr lang="en-US" dirty="0"/>
          </a:p>
        </p:txBody>
      </p:sp>
      <p:sp>
        <p:nvSpPr>
          <p:cNvPr id="3" name="Slide Number Placeholder 2"/>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extLst>
      <p:ext uri="{BB962C8B-B14F-4D97-AF65-F5344CB8AC3E}">
        <p14:creationId xmlns:p14="http://schemas.microsoft.com/office/powerpoint/2010/main" val="29609500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altLang="en-US" dirty="0" smtClean="0"/>
              <a:t>LAN Management – Workgroups</a:t>
            </a:r>
          </a:p>
        </p:txBody>
      </p:sp>
      <p:sp>
        <p:nvSpPr>
          <p:cNvPr id="2" name="Content Placeholder 1"/>
          <p:cNvSpPr>
            <a:spLocks noGrp="1"/>
          </p:cNvSpPr>
          <p:nvPr>
            <p:ph sz="quarter" idx="14"/>
          </p:nvPr>
        </p:nvSpPr>
        <p:spPr/>
        <p:txBody>
          <a:bodyPr/>
          <a:lstStyle/>
          <a:p>
            <a:r>
              <a:rPr lang="en-US" sz="3100" dirty="0" smtClean="0"/>
              <a:t>Typically 10 to 20 devices</a:t>
            </a:r>
          </a:p>
          <a:p>
            <a:r>
              <a:rPr lang="en-US" sz="3100" dirty="0" smtClean="0"/>
              <a:t>Peer-to-peer network; each computer can communicate with any other without a server</a:t>
            </a:r>
          </a:p>
          <a:p>
            <a:r>
              <a:rPr lang="en-US" sz="3100" dirty="0" smtClean="0"/>
              <a:t>No computer has control over another computer</a:t>
            </a:r>
          </a:p>
          <a:p>
            <a:r>
              <a:rPr lang="en-US" sz="3100" dirty="0" smtClean="0"/>
              <a:t>To use any computer in the workgroup, user must have an account on that computer</a:t>
            </a:r>
            <a:endParaRPr lang="en-US" sz="3100" dirty="0"/>
          </a:p>
        </p:txBody>
      </p:sp>
      <p:sp>
        <p:nvSpPr>
          <p:cNvPr id="3" name="Slide Number Placeholder 2"/>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extLst>
      <p:ext uri="{BB962C8B-B14F-4D97-AF65-F5344CB8AC3E}">
        <p14:creationId xmlns:p14="http://schemas.microsoft.com/office/powerpoint/2010/main" val="23803291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en-US" dirty="0" smtClean="0"/>
              <a:t>LAN Management – Domains</a:t>
            </a:r>
          </a:p>
        </p:txBody>
      </p:sp>
      <p:sp>
        <p:nvSpPr>
          <p:cNvPr id="32770" name="Content Placeholder 5"/>
          <p:cNvSpPr>
            <a:spLocks noGrp="1"/>
          </p:cNvSpPr>
          <p:nvPr>
            <p:ph sz="quarter" idx="14"/>
          </p:nvPr>
        </p:nvSpPr>
        <p:spPr/>
        <p:txBody>
          <a:bodyPr/>
          <a:lstStyle/>
          <a:p>
            <a:r>
              <a:rPr lang="en-US" sz="3100" dirty="0" smtClean="0"/>
              <a:t>Unlimited number of devices</a:t>
            </a:r>
          </a:p>
          <a:p>
            <a:r>
              <a:rPr lang="en-US" sz="3100" dirty="0" smtClean="0"/>
              <a:t>One or more domain controllers (DC), or servers</a:t>
            </a:r>
          </a:p>
          <a:p>
            <a:r>
              <a:rPr lang="en-US" sz="3100" dirty="0" smtClean="0"/>
              <a:t>Servers control user accounts, security, domain rules, and much more</a:t>
            </a:r>
          </a:p>
          <a:p>
            <a:r>
              <a:rPr lang="en-US" sz="3100" dirty="0" smtClean="0"/>
              <a:t>Implementing changes is easy: changes are automatically applied to all computers</a:t>
            </a:r>
          </a:p>
          <a:p>
            <a:r>
              <a:rPr lang="en-US" sz="3100" dirty="0" smtClean="0"/>
              <a:t>User with an account on the domain can log on to any computer within the domain</a:t>
            </a:r>
            <a:endParaRPr lang="en-US" sz="310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extLst>
      <p:ext uri="{BB962C8B-B14F-4D97-AF65-F5344CB8AC3E}">
        <p14:creationId xmlns:p14="http://schemas.microsoft.com/office/powerpoint/2010/main" val="3617471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Wide Area Networks – WANs - 1</a:t>
            </a:r>
          </a:p>
        </p:txBody>
      </p:sp>
      <p:sp>
        <p:nvSpPr>
          <p:cNvPr id="34818" name="Content Placeholder 5"/>
          <p:cNvSpPr>
            <a:spLocks noGrp="1"/>
          </p:cNvSpPr>
          <p:nvPr>
            <p:ph sz="quarter" idx="14"/>
          </p:nvPr>
        </p:nvSpPr>
        <p:spPr/>
        <p:txBody>
          <a:bodyPr/>
          <a:lstStyle/>
          <a:p>
            <a:r>
              <a:rPr lang="en-US" altLang="en-US" dirty="0" smtClean="0"/>
              <a:t>Network that covers large geographical area </a:t>
            </a:r>
          </a:p>
          <a:p>
            <a:pPr lvl="1"/>
            <a:r>
              <a:rPr lang="en-US" altLang="en-US" dirty="0" smtClean="0"/>
              <a:t>Term </a:t>
            </a:r>
            <a:r>
              <a:rPr lang="ja-JP" altLang="en-US" dirty="0" smtClean="0"/>
              <a:t>“</a:t>
            </a:r>
            <a:r>
              <a:rPr lang="en-US" altLang="ja-JP" dirty="0" smtClean="0"/>
              <a:t>large</a:t>
            </a:r>
            <a:r>
              <a:rPr lang="ja-JP" altLang="en-US" dirty="0" smtClean="0"/>
              <a:t>”</a:t>
            </a:r>
            <a:r>
              <a:rPr lang="en-US" altLang="ja-JP" dirty="0" smtClean="0"/>
              <a:t> is arbitrary!</a:t>
            </a:r>
          </a:p>
          <a:p>
            <a:r>
              <a:rPr lang="en-US" altLang="en-US" dirty="0" smtClean="0"/>
              <a:t>WAN usually made up of &gt; 1 LAN</a:t>
            </a:r>
          </a:p>
          <a:p>
            <a:pPr lvl="1"/>
            <a:r>
              <a:rPr lang="en-US" altLang="en-US" dirty="0" smtClean="0"/>
              <a:t>Same company, multiple sites</a:t>
            </a:r>
          </a:p>
          <a:p>
            <a:pPr lvl="1"/>
            <a:r>
              <a:rPr lang="en-US" altLang="en-US" dirty="0" smtClean="0"/>
              <a:t>May or may not have Internet access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extLst>
      <p:ext uri="{BB962C8B-B14F-4D97-AF65-F5344CB8AC3E}">
        <p14:creationId xmlns:p14="http://schemas.microsoft.com/office/powerpoint/2010/main" val="710838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altLang="en-US" dirty="0" smtClean="0"/>
              <a:t>Wide Area Networks – WANs - 2</a:t>
            </a:r>
          </a:p>
        </p:txBody>
      </p:sp>
      <p:sp>
        <p:nvSpPr>
          <p:cNvPr id="34818" name="Content Placeholder 5"/>
          <p:cNvSpPr>
            <a:spLocks noGrp="1"/>
          </p:cNvSpPr>
          <p:nvPr>
            <p:ph sz="quarter" idx="14"/>
          </p:nvPr>
        </p:nvSpPr>
        <p:spPr/>
        <p:txBody>
          <a:bodyPr/>
          <a:lstStyle/>
          <a:p>
            <a:r>
              <a:rPr lang="en-US" altLang="en-US" dirty="0" smtClean="0"/>
              <a:t>WAN examples</a:t>
            </a:r>
          </a:p>
          <a:p>
            <a:pPr lvl="1"/>
            <a:r>
              <a:rPr lang="en-US" altLang="en-US" dirty="0" smtClean="0"/>
              <a:t>Offices in Chicago and London share servers</a:t>
            </a:r>
          </a:p>
          <a:p>
            <a:pPr lvl="1"/>
            <a:r>
              <a:rPr lang="en-US" altLang="en-US" dirty="0" smtClean="0"/>
              <a:t>Five Portland offices (same city) share files</a:t>
            </a:r>
          </a:p>
          <a:p>
            <a:pPr lvl="1"/>
            <a:r>
              <a:rPr lang="en-US" altLang="en-US" dirty="0" smtClean="0"/>
              <a:t>Intel, Dell, and Microsoft collaborate on new product launch</a:t>
            </a:r>
          </a:p>
        </p:txBody>
      </p:sp>
      <p:sp>
        <p:nvSpPr>
          <p:cNvPr id="2" name="Slide Number Placeholder 1"/>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546533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- 2</a:t>
            </a:r>
          </a:p>
        </p:txBody>
      </p:sp>
      <p:sp>
        <p:nvSpPr>
          <p:cNvPr id="17411" name="Text Placeholder 3"/>
          <p:cNvSpPr>
            <a:spLocks noGrp="1"/>
          </p:cNvSpPr>
          <p:nvPr>
            <p:ph sz="quarter" idx="14"/>
          </p:nvPr>
        </p:nvSpPr>
        <p:spPr/>
        <p:txBody>
          <a:bodyPr/>
          <a:lstStyle/>
          <a:p>
            <a:pPr lvl="0"/>
            <a:r>
              <a:rPr lang="en-US" dirty="0" smtClean="0"/>
              <a:t>Explain the basics of network addressing</a:t>
            </a:r>
          </a:p>
          <a:p>
            <a:pPr lvl="1"/>
            <a:r>
              <a:rPr lang="en-US" dirty="0" smtClean="0"/>
              <a:t>Internet Protocol (IP) addresses </a:t>
            </a:r>
          </a:p>
          <a:p>
            <a:pPr lvl="1"/>
            <a:r>
              <a:rPr lang="en-US" dirty="0" smtClean="0"/>
              <a:t>Domain names</a:t>
            </a:r>
          </a:p>
          <a:p>
            <a:pPr lvl="1"/>
            <a:r>
              <a:rPr lang="en-US" dirty="0" smtClean="0"/>
              <a:t>Lease vs. purchase from an Internet service provider (Lecture b)</a:t>
            </a:r>
          </a:p>
          <a:p>
            <a:r>
              <a:rPr lang="en-US" dirty="0" smtClean="0"/>
              <a:t>Introduce network classification by the coverage size (Lecture b)</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411884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dirty="0" smtClean="0"/>
              <a:t>Metropolitan Area Networks – MANs - 1</a:t>
            </a:r>
          </a:p>
        </p:txBody>
      </p:sp>
      <p:sp>
        <p:nvSpPr>
          <p:cNvPr id="36866" name="Content Placeholder 5"/>
          <p:cNvSpPr>
            <a:spLocks noGrp="1"/>
          </p:cNvSpPr>
          <p:nvPr>
            <p:ph sz="quarter" idx="14"/>
          </p:nvPr>
        </p:nvSpPr>
        <p:spPr/>
        <p:txBody>
          <a:bodyPr/>
          <a:lstStyle/>
          <a:p>
            <a:r>
              <a:rPr lang="en-US" altLang="en-US" dirty="0" smtClean="0"/>
              <a:t>Large coverage area, but same city</a:t>
            </a:r>
          </a:p>
          <a:p>
            <a:pPr lvl="1"/>
            <a:r>
              <a:rPr lang="en-US" altLang="en-US" dirty="0" smtClean="0"/>
              <a:t>Term </a:t>
            </a:r>
            <a:r>
              <a:rPr lang="ja-JP" altLang="en-US" dirty="0" smtClean="0"/>
              <a:t>“</a:t>
            </a:r>
            <a:r>
              <a:rPr lang="en-US" altLang="ja-JP" dirty="0" smtClean="0"/>
              <a:t>large</a:t>
            </a:r>
            <a:r>
              <a:rPr lang="ja-JP" altLang="en-US" dirty="0" smtClean="0"/>
              <a:t>”</a:t>
            </a:r>
            <a:r>
              <a:rPr lang="en-US" altLang="ja-JP" dirty="0" smtClean="0"/>
              <a:t> is arbitrary!</a:t>
            </a:r>
          </a:p>
          <a:p>
            <a:r>
              <a:rPr lang="en-US" altLang="en-US" dirty="0" smtClean="0"/>
              <a:t>MAN usually made up of &gt; 1 LAN</a:t>
            </a:r>
          </a:p>
          <a:p>
            <a:pPr lvl="1"/>
            <a:r>
              <a:rPr lang="en-US" altLang="en-US" dirty="0" smtClean="0"/>
              <a:t>Same company, multiple physical sites</a:t>
            </a:r>
          </a:p>
          <a:p>
            <a:pPr lvl="1"/>
            <a:r>
              <a:rPr lang="en-US" altLang="en-US" dirty="0" smtClean="0"/>
              <a:t>Office connected by fiber-optic links or other high-speed media</a:t>
            </a:r>
          </a:p>
          <a:p>
            <a:pPr lvl="1"/>
            <a:r>
              <a:rPr lang="en-US" altLang="en-US" dirty="0" smtClean="0"/>
              <a:t>May or may not have Internet access</a:t>
            </a:r>
          </a:p>
        </p:txBody>
      </p:sp>
      <p:sp>
        <p:nvSpPr>
          <p:cNvPr id="2" name="Slide Number Placeholder 1"/>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1626481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tLang="en-US" dirty="0" smtClean="0"/>
              <a:t>Metropolitan Area Networks – MANs - 2</a:t>
            </a:r>
          </a:p>
        </p:txBody>
      </p:sp>
      <p:sp>
        <p:nvSpPr>
          <p:cNvPr id="36866" name="Content Placeholder 5"/>
          <p:cNvSpPr>
            <a:spLocks noGrp="1"/>
          </p:cNvSpPr>
          <p:nvPr>
            <p:ph sz="quarter" idx="14"/>
          </p:nvPr>
        </p:nvSpPr>
        <p:spPr/>
        <p:txBody>
          <a:bodyPr/>
          <a:lstStyle/>
          <a:p>
            <a:r>
              <a:rPr lang="en-US" altLang="en-US" dirty="0" smtClean="0"/>
              <a:t>MAN examples</a:t>
            </a:r>
          </a:p>
          <a:p>
            <a:pPr lvl="1"/>
            <a:r>
              <a:rPr lang="en-US" altLang="en-US" dirty="0" smtClean="0"/>
              <a:t>Company has many offices in same city</a:t>
            </a:r>
          </a:p>
          <a:p>
            <a:pPr lvl="1"/>
            <a:r>
              <a:rPr lang="en-US" altLang="en-US" dirty="0" smtClean="0"/>
              <a:t>Large college campus</a:t>
            </a:r>
          </a:p>
        </p:txBody>
      </p:sp>
      <p:sp>
        <p:nvSpPr>
          <p:cNvPr id="2" name="Slide Number Placeholder 1"/>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extLst>
      <p:ext uri="{BB962C8B-B14F-4D97-AF65-F5344CB8AC3E}">
        <p14:creationId xmlns:p14="http://schemas.microsoft.com/office/powerpoint/2010/main" val="8169783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Networks</a:t>
            </a:r>
            <a:br>
              <a:rPr lang="en-US" altLang="en-US" dirty="0" smtClean="0"/>
            </a:br>
            <a:r>
              <a:rPr lang="en-US" altLang="en-US" dirty="0" smtClean="0"/>
              <a:t>Summary – Lecture b</a:t>
            </a:r>
          </a:p>
        </p:txBody>
      </p:sp>
      <p:sp>
        <p:nvSpPr>
          <p:cNvPr id="31747" name="Text Placeholder 3"/>
          <p:cNvSpPr>
            <a:spLocks noGrp="1"/>
          </p:cNvSpPr>
          <p:nvPr>
            <p:ph type="body" sz="quarter" idx="11"/>
          </p:nvPr>
        </p:nvSpPr>
        <p:spPr/>
        <p:txBody>
          <a:bodyPr/>
          <a:lstStyle/>
          <a:p>
            <a:pPr lvl="0"/>
            <a:r>
              <a:rPr lang="en-US" dirty="0" smtClean="0"/>
              <a:t>Basics of network addressing </a:t>
            </a:r>
          </a:p>
          <a:p>
            <a:pPr lvl="1"/>
            <a:r>
              <a:rPr lang="en-US" dirty="0" smtClean="0"/>
              <a:t>IP addresses and domain names</a:t>
            </a:r>
          </a:p>
          <a:p>
            <a:pPr lvl="1"/>
            <a:r>
              <a:rPr lang="en-US" dirty="0" smtClean="0"/>
              <a:t>Public vs private IP addresses</a:t>
            </a:r>
          </a:p>
          <a:p>
            <a:pPr lvl="1"/>
            <a:r>
              <a:rPr lang="en-US" dirty="0" smtClean="0"/>
              <a:t>Dynamic vs static IP addresses</a:t>
            </a:r>
          </a:p>
          <a:p>
            <a:r>
              <a:rPr lang="en-US" dirty="0" smtClean="0"/>
              <a:t>Networks classification by the coverage size</a:t>
            </a:r>
          </a:p>
          <a:p>
            <a:pPr lvl="1"/>
            <a:r>
              <a:rPr lang="en-US" dirty="0" smtClean="0"/>
              <a:t>Two methods of managing Local Area Networks (LANs): workgroups and domains</a:t>
            </a:r>
          </a:p>
          <a:p>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Networks</a:t>
            </a:r>
            <a:br>
              <a:rPr lang="en-US" altLang="en-US" dirty="0" smtClean="0"/>
            </a:br>
            <a:r>
              <a:rPr lang="en-US" altLang="en-US" dirty="0" smtClean="0"/>
              <a:t>References – Lecture b</a:t>
            </a:r>
          </a:p>
        </p:txBody>
      </p:sp>
      <p:sp>
        <p:nvSpPr>
          <p:cNvPr id="32771" name="Text Placeholder 2"/>
          <p:cNvSpPr>
            <a:spLocks noGrp="1"/>
          </p:cNvSpPr>
          <p:nvPr>
            <p:ph type="body" sz="quarter" idx="16"/>
          </p:nvPr>
        </p:nvSpPr>
        <p:spPr>
          <a:xfrm>
            <a:off x="457200" y="1600199"/>
            <a:ext cx="8229600" cy="2227521"/>
          </a:xfrm>
        </p:spPr>
        <p:txBody>
          <a:bodyPr/>
          <a:lstStyle/>
          <a:p>
            <a:r>
              <a:rPr lang="en-US" altLang="en-US" dirty="0" smtClean="0"/>
              <a:t>References </a:t>
            </a:r>
          </a:p>
          <a:p>
            <a:r>
              <a:rPr lang="en-US" altLang="en-US" b="0" dirty="0" smtClean="0"/>
              <a:t>Wikipedia. MAC Address. [Internet]. 2011 Nov [cited 2011 Nov 07]. Retrieved Jan 2012 from: </a:t>
            </a:r>
            <a:r>
              <a:rPr lang="en-US" altLang="en-US" b="0" dirty="0" smtClean="0">
                <a:hlinkClick r:id="rId4" tooltip="URL for referenced source"/>
              </a:rPr>
              <a:t>http://en.wikipedia.org/wiki/MAC</a:t>
            </a:r>
            <a:endParaRPr lang="en-US" altLang="en-US" b="0" dirty="0" smtClean="0">
              <a:hlinkClick r:id="rId4"/>
            </a:endParaRPr>
          </a:p>
          <a:p>
            <a:endParaRPr lang="en-US" altLang="en-US" dirty="0" smtClean="0">
              <a:hlinkClick r:id="rId4"/>
            </a:endParaRPr>
          </a:p>
        </p:txBody>
      </p:sp>
      <p:sp>
        <p:nvSpPr>
          <p:cNvPr id="2" name="Slide Number Placeholder 1"/>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Networks</a:t>
            </a:r>
            <a:br>
              <a:rPr lang="en-US" dirty="0" smtClean="0"/>
            </a:br>
            <a:r>
              <a:rPr lang="en-US" dirty="0" smtClean="0"/>
              <a:t>Lecture b</a:t>
            </a:r>
            <a:endParaRPr lang="en-US" dirty="0"/>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34</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- 3</a:t>
            </a:r>
          </a:p>
        </p:txBody>
      </p:sp>
      <p:sp>
        <p:nvSpPr>
          <p:cNvPr id="17411" name="Text Placeholder 3"/>
          <p:cNvSpPr>
            <a:spLocks noGrp="1"/>
          </p:cNvSpPr>
          <p:nvPr>
            <p:ph sz="quarter" idx="14"/>
          </p:nvPr>
        </p:nvSpPr>
        <p:spPr/>
        <p:txBody>
          <a:bodyPr/>
          <a:lstStyle/>
          <a:p>
            <a:pPr lvl="0"/>
            <a:r>
              <a:rPr lang="en-US" dirty="0" smtClean="0"/>
              <a:t>Describe different network topologies (Lecture c)</a:t>
            </a:r>
          </a:p>
          <a:p>
            <a:pPr lvl="0"/>
            <a:r>
              <a:rPr lang="en-US" dirty="0" smtClean="0"/>
              <a:t>Outline different standards and protocols that govern wired and wireless communications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2777984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- 4</a:t>
            </a:r>
          </a:p>
        </p:txBody>
      </p:sp>
      <p:sp>
        <p:nvSpPr>
          <p:cNvPr id="17411" name="Text Placeholder 3"/>
          <p:cNvSpPr>
            <a:spLocks noGrp="1"/>
          </p:cNvSpPr>
          <p:nvPr>
            <p:ph sz="quarter" idx="14"/>
          </p:nvPr>
        </p:nvSpPr>
        <p:spPr/>
        <p:txBody>
          <a:bodyPr/>
          <a:lstStyle/>
          <a:p>
            <a:pPr lvl="0"/>
            <a:r>
              <a:rPr lang="en-US" dirty="0" smtClean="0"/>
              <a:t>Describe the benefits and disadvantages of wireless communication (Lecture d) </a:t>
            </a:r>
          </a:p>
          <a:p>
            <a:pPr lvl="0"/>
            <a:r>
              <a:rPr lang="en-US" dirty="0" smtClean="0"/>
              <a:t>Describe a typical wireless network setup (Lecture d)</a:t>
            </a:r>
          </a:p>
          <a:p>
            <a:pPr lvl="0"/>
            <a:r>
              <a:rPr lang="en-US" dirty="0" smtClean="0"/>
              <a:t>Describe network hardware (Lecture d)</a:t>
            </a:r>
          </a:p>
          <a:p>
            <a:pPr lvl="0"/>
            <a:r>
              <a:rPr lang="en-US" dirty="0" smtClean="0"/>
              <a:t>Introduce networking logical models and discuss Open Systems Interconnection (OSI) model (Lecture e)</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3816661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IP Addressing Basics</a:t>
            </a:r>
          </a:p>
        </p:txBody>
      </p:sp>
      <p:sp>
        <p:nvSpPr>
          <p:cNvPr id="19459" name="Content Placeholder 2"/>
          <p:cNvSpPr>
            <a:spLocks noGrp="1"/>
          </p:cNvSpPr>
          <p:nvPr>
            <p:ph sz="quarter" idx="14"/>
          </p:nvPr>
        </p:nvSpPr>
        <p:spPr/>
        <p:txBody>
          <a:bodyPr/>
          <a:lstStyle/>
          <a:p>
            <a:r>
              <a:rPr lang="en-US" altLang="en-US" dirty="0" smtClean="0"/>
              <a:t>All Internet communication uses Internet Protocol (IP) addressing</a:t>
            </a:r>
          </a:p>
          <a:p>
            <a:r>
              <a:rPr lang="en-US" altLang="en-US" dirty="0" smtClean="0"/>
              <a:t>The Internet expects each communicating device (host) to possess an Internet Protocol (IP) address</a:t>
            </a:r>
          </a:p>
          <a:p>
            <a:r>
              <a:rPr lang="en-US" altLang="en-US" dirty="0" smtClean="0"/>
              <a:t>Two IP versions in today’s networks</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IP Version 4 </a:t>
            </a:r>
            <a:r>
              <a:rPr lang="en-US" dirty="0" smtClean="0"/>
              <a:t>(IPv4)</a:t>
            </a:r>
            <a:endParaRPr lang="en-US" altLang="en-US" dirty="0" smtClean="0"/>
          </a:p>
        </p:txBody>
      </p:sp>
      <p:sp>
        <p:nvSpPr>
          <p:cNvPr id="16390" name="Content Placeholder 5"/>
          <p:cNvSpPr>
            <a:spLocks noGrp="1"/>
          </p:cNvSpPr>
          <p:nvPr>
            <p:ph sz="quarter" idx="14"/>
          </p:nvPr>
        </p:nvSpPr>
        <p:spPr/>
        <p:txBody>
          <a:bodyPr/>
          <a:lstStyle/>
          <a:p>
            <a:r>
              <a:rPr lang="en-US" dirty="0" smtClean="0"/>
              <a:t>Defines an IP address as a 32-bit number, therefore provides 2</a:t>
            </a:r>
            <a:r>
              <a:rPr lang="en-US" baseline="30000" dirty="0" smtClean="0"/>
              <a:t>32</a:t>
            </a:r>
            <a:r>
              <a:rPr lang="en-US" dirty="0" smtClean="0"/>
              <a:t> (~4.3×10</a:t>
            </a:r>
            <a:r>
              <a:rPr lang="en-US" baseline="30000" dirty="0" smtClean="0"/>
              <a:t>9</a:t>
            </a:r>
            <a:r>
              <a:rPr lang="en-US" dirty="0" smtClean="0"/>
              <a:t>) addresses </a:t>
            </a:r>
          </a:p>
          <a:p>
            <a:r>
              <a:rPr lang="en-US" altLang="en-US" dirty="0" smtClean="0"/>
              <a:t>First version: ARPANET, 1983</a:t>
            </a:r>
          </a:p>
          <a:p>
            <a:r>
              <a:rPr lang="en-US" altLang="en-US" dirty="0" smtClean="0"/>
              <a:t>We will run out of IPv4 addresses soon</a:t>
            </a:r>
          </a:p>
          <a:p>
            <a:r>
              <a:rPr lang="en-US" altLang="en-US" dirty="0" smtClean="0"/>
              <a:t>Typical IPv4 looks like this: </a:t>
            </a:r>
            <a:r>
              <a:rPr lang="en-US" dirty="0" smtClean="0"/>
              <a:t>192.168.10.1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extLst>
      <p:ext uri="{BB962C8B-B14F-4D97-AF65-F5344CB8AC3E}">
        <p14:creationId xmlns:p14="http://schemas.microsoft.com/office/powerpoint/2010/main" val="2605012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Version 6 (IPv6) - 1</a:t>
            </a:r>
            <a:endParaRPr lang="en-US" dirty="0"/>
          </a:p>
        </p:txBody>
      </p:sp>
      <p:sp>
        <p:nvSpPr>
          <p:cNvPr id="3" name="Content Placeholder 2"/>
          <p:cNvSpPr>
            <a:spLocks noGrp="1"/>
          </p:cNvSpPr>
          <p:nvPr>
            <p:ph sz="quarter" idx="14"/>
          </p:nvPr>
        </p:nvSpPr>
        <p:spPr/>
        <p:txBody>
          <a:bodyPr/>
          <a:lstStyle/>
          <a:p>
            <a:r>
              <a:rPr lang="en-US" dirty="0" smtClean="0"/>
              <a:t>Defines address as a 128-bit number, allowing for 2</a:t>
            </a:r>
            <a:r>
              <a:rPr lang="en-US" baseline="30000" dirty="0" smtClean="0"/>
              <a:t>128</a:t>
            </a:r>
            <a:r>
              <a:rPr lang="en-US" dirty="0" smtClean="0"/>
              <a:t> (~3.4×10</a:t>
            </a:r>
            <a:r>
              <a:rPr lang="en-US" baseline="30000" dirty="0" smtClean="0"/>
              <a:t>38</a:t>
            </a:r>
            <a:r>
              <a:rPr lang="en-US" dirty="0" smtClean="0"/>
              <a:t>) addresses</a:t>
            </a:r>
          </a:p>
          <a:p>
            <a:pPr lvl="1"/>
            <a:r>
              <a:rPr lang="en-US" altLang="en-US" dirty="0" smtClean="0"/>
              <a:t>Was commercially deployed in 2006</a:t>
            </a:r>
          </a:p>
          <a:p>
            <a:pPr lvl="1"/>
            <a:r>
              <a:rPr lang="en-US" altLang="en-US" dirty="0" smtClean="0"/>
              <a:t>Expected to replace IPv4</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extLst>
      <p:ext uri="{BB962C8B-B14F-4D97-AF65-F5344CB8AC3E}">
        <p14:creationId xmlns:p14="http://schemas.microsoft.com/office/powerpoint/2010/main" val="2858078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 Version 6 (IPv6) - 2</a:t>
            </a:r>
            <a:endParaRPr lang="en-US" dirty="0"/>
          </a:p>
        </p:txBody>
      </p:sp>
      <p:sp>
        <p:nvSpPr>
          <p:cNvPr id="3" name="Content Placeholder 2"/>
          <p:cNvSpPr>
            <a:spLocks noGrp="1"/>
          </p:cNvSpPr>
          <p:nvPr>
            <p:ph sz="quarter" idx="14"/>
          </p:nvPr>
        </p:nvSpPr>
        <p:spPr/>
        <p:txBody>
          <a:bodyPr/>
          <a:lstStyle/>
          <a:p>
            <a:r>
              <a:rPr lang="en-US" altLang="en-US" dirty="0" smtClean="0"/>
              <a:t>Unlike IPv4 that uses decimal numbers, IPv6 uses hexadecimal numbers</a:t>
            </a:r>
          </a:p>
          <a:p>
            <a:pPr lvl="1"/>
            <a:r>
              <a:rPr lang="en-US" altLang="en-US" dirty="0" smtClean="0"/>
              <a:t>The hexadecimal numeral system (also known as hex) uses 16 characters: 0-9 and A-F (to represent numbers from 10 to 15)</a:t>
            </a:r>
          </a:p>
          <a:p>
            <a:r>
              <a:rPr lang="en-US" altLang="en-US" dirty="0" smtClean="0"/>
              <a:t>A typical IPv6 address looks like this: fe80:0cd0:2414:dc09:e6f5:23b1:528f:7fe2</a:t>
            </a:r>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37145612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9_V3.mp3"/>
  <p:tag name="AUDIO_ID" val="265"/>
  <p:tag name="ELAPSEDTIME" val="97.307"/>
  <p:tag name="ARTICULATE_SLIDE_NAV" val="9"/>
  <p:tag name="ARTICULATE_SLIDE_GUID" val="4f395f9f-5857-4d51-906d-c7df42df11ca"/>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17_V3.mp3"/>
  <p:tag name="AUDIO_ID" val="289"/>
  <p:tag name="ELAPSEDTIME" val="133.329"/>
  <p:tag name="ARTICULATE_SLIDE_GUID" val="26d8ac93-99cc-497c-8109-5a61ffd6d824"/>
  <p:tag name="ARTICULATE_SLIDE_NAV" val="17"/>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b\comp4_unit2b_S-9_V3.mp3"/>
  <p:tag name="AUDIO_ID" val="267"/>
  <p:tag name="ELAPSEDTIME" val="60.683"/>
  <p:tag name="ARTICULATE_SLIDE_NAV" val="9"/>
  <p:tag name="ARTICULATE_SLIDE_GUID" val="b726b6c1-ad69-4554-9ac3-f01c02ad0a3c"/>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2\PPT Production\FINALIZED\comp4_unit2\comp4_unit2\comp4_unit2b\comp4_unit2b_S-10_V3.mp3"/>
  <p:tag name="AUDIO_ID" val="268"/>
  <p:tag name="ELAPSEDTIME" val="66.978"/>
  <p:tag name="ARTICULATE_SLIDE_NAV" val="10"/>
  <p:tag name="ARTICULATE_SLIDE_GUID" val="8ce8d255-6901-41a2-939d-1c6b1c11f5e7"/>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0_V3.mp3"/>
  <p:tag name="AUDIO_ID" val="266"/>
  <p:tag name="ELAPSEDTIME" val="42.005"/>
  <p:tag name="ARTICULATE_SLIDE_NAV" val="10"/>
  <p:tag name="ARTICULATE_SLIDE_GUID" val="654dbf5f-3dae-4b21-b9f1-bb8fdb9605c6"/>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1_V3.mp3"/>
  <p:tag name="AUDIO_ID" val="267"/>
  <p:tag name="ELAPSEDTIME" val="109.924"/>
  <p:tag name="ARTICULATE_SLIDE_NAV" val="11"/>
  <p:tag name="ARTICULATE_SLIDE_GUID" val="6a332397-1f4f-4d1b-b412-39ee38e7e4a5"/>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1_V3.mp3"/>
  <p:tag name="AUDIO_ID" val="267"/>
  <p:tag name="ELAPSEDTIME" val="109.924"/>
  <p:tag name="ARTICULATE_SLIDE_NAV" val="11"/>
  <p:tag name="ARTICULATE_SLIDE_GUID" val="6a332397-1f4f-4d1b-b412-39ee38e7e4a5"/>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3_V3.mp3"/>
  <p:tag name="AUDIO_ID" val="269"/>
  <p:tag name="ELAPSEDTIME" val="65.28"/>
  <p:tag name="ARTICULATE_SLIDE_NAV" val="13"/>
  <p:tag name="ARTICULATE_SLIDE_GUID" val="9bd39a43-e0f0-4793-82df-77badba50ff1"/>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4_V3.mp3"/>
  <p:tag name="AUDIO_ID" val="270"/>
  <p:tag name="ELAPSEDTIME" val="34.952"/>
  <p:tag name="ARTICULATE_SLIDE_NAV" val="14"/>
  <p:tag name="ARTICULATE_SLIDE_GUID" val="cff1b548-9fab-49de-9b6d-3c5dcb8d81bf"/>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4_V3.mp3"/>
  <p:tag name="AUDIO_ID" val="260"/>
  <p:tag name="ELAPSEDTIME" val="36.049"/>
  <p:tag name="ARTICULATE_SLIDE_NAV" val="4"/>
  <p:tag name="ARTICULATE_SLIDE_GUID" val="378b954e-6d5f-47ee-b724-e2548eaa20a3"/>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7_V3.mp3"/>
  <p:tag name="AUDIO_ID" val="263"/>
  <p:tag name="ELAPSEDTIME" val="78.969"/>
  <p:tag name="ARTICULATE_SLIDE_NAV" val="7"/>
  <p:tag name="ARTICULATE_SLIDE_GUID" val="3fe60d4c-6a16-41e0-9392-9f814d4aad02"/>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8_V3.mp3"/>
  <p:tag name="AUDIO_ID" val="264"/>
  <p:tag name="ELAPSEDTIME" val="98.195"/>
  <p:tag name="ARTICULATE_SLIDE_NAV" val="8"/>
  <p:tag name="ARTICULATE_SLIDE_GUID" val="4b19d841-0571-408c-9181-2349a43312c7"/>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8_V3.mp3"/>
  <p:tag name="AUDIO_ID" val="264"/>
  <p:tag name="ELAPSEDTIME" val="98.195"/>
  <p:tag name="ARTICULATE_SLIDE_NAV" val="8"/>
  <p:tag name="ARTICULATE_SLIDE_GUID" val="4b19d841-0571-408c-9181-2349a43312c7"/>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8_V3.mp3"/>
  <p:tag name="AUDIO_ID" val="264"/>
  <p:tag name="ELAPSEDTIME" val="98.195"/>
  <p:tag name="ARTICULATE_SLIDE_NAV" val="8"/>
  <p:tag name="ARTICULATE_SLIDE_GUID" val="4b19d841-0571-408c-9181-2349a43312c7"/>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8_V3.mp3"/>
  <p:tag name="AUDIO_ID" val="264"/>
  <p:tag name="ELAPSEDTIME" val="98.195"/>
  <p:tag name="ARTICULATE_SLIDE_NAV" val="8"/>
  <p:tag name="ARTICULATE_SLIDE_GUID" val="4b19d841-0571-408c-9181-2349a43312c7"/>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5_V3.mp3"/>
  <p:tag name="AUDIO_ID" val="261"/>
  <p:tag name="ELAPSEDTIME" val="47.517"/>
  <p:tag name="ARTICULATE_SLIDE_NAV" val="5"/>
  <p:tag name="ARTICULATE_SLIDE_GUID" val="a62195c9-35d2-4e34-9841-85a2d202885f"/>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5_V3.mp3"/>
  <p:tag name="AUDIO_ID" val="261"/>
  <p:tag name="ELAPSEDTIME" val="47.517"/>
  <p:tag name="ARTICULATE_SLIDE_NAV" val="5"/>
  <p:tag name="ARTICULATE_SLIDE_GUID" val="a62195c9-35d2-4e34-9841-85a2d202885f"/>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6_V3.mp3"/>
  <p:tag name="AUDIO_ID" val="262"/>
  <p:tag name="ELAPSEDTIME" val="66.247"/>
  <p:tag name="ARTICULATE_SLIDE_NAV" val="6"/>
  <p:tag name="ARTICULATE_SLIDE_GUID" val="ad73a1bd-740a-46a7-bdf3-103cd9eb7fd5"/>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7_V3.mp3"/>
  <p:tag name="AUDIO_ID" val="263"/>
  <p:tag name="ELAPSEDTIME" val="61.911"/>
  <p:tag name="ARTICULATE_SLIDE_NAV" val="7"/>
  <p:tag name="ARTICULATE_SLIDE_GUID" val="673a8d52-dcf4-46c6-a771-a2b5ca2e7b14"/>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7_V3.mp3"/>
  <p:tag name="AUDIO_ID" val="263"/>
  <p:tag name="ELAPSEDTIME" val="61.911"/>
  <p:tag name="ARTICULATE_SLIDE_NAV" val="7"/>
  <p:tag name="ARTICULATE_SLIDE_GUID" val="673a8d52-dcf4-46c6-a771-a2b5ca2e7b14"/>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8_V3.mp3"/>
  <p:tag name="AUDIO_ID" val="264"/>
  <p:tag name="ELAPSEDTIME" val="41.274"/>
  <p:tag name="ARTICULATE_SLIDE_NAV" val="8"/>
  <p:tag name="ARTICULATE_SLIDE_GUID" val="2c98f413-0aa6-4246-8ee2-41ebf7ed508e"/>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c\comp4_unit7c_S-8_V3.mp3"/>
  <p:tag name="AUDIO_ID" val="264"/>
  <p:tag name="ELAPSEDTIME" val="41.274"/>
  <p:tag name="ARTICULATE_SLIDE_NAV" val="8"/>
  <p:tag name="ARTICULATE_SLIDE_GUID" val="2c98f413-0aa6-4246-8ee2-41ebf7ed508e"/>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15_V3.mp3"/>
  <p:tag name="AUDIO_ID" val="271"/>
  <p:tag name="ELAPSEDTIME" val="11.364"/>
  <p:tag name="ARTICULATE_SLIDE_NAV" val="15"/>
  <p:tag name="ARTICULATE_SLIDE_GUID" val="9e61d5e1-478e-44e5-af5d-889bd71bd7ff"/>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of 30_sec_silence.mp3"/>
  <p:tag name="AUDIO_ID" val="272"/>
  <p:tag name="ELAPSEDTIME" val="7.515"/>
  <p:tag name="ARTICULATE_SLIDE_NAV" val="16"/>
  <p:tag name="ARTICULATE_SLIDE_GUID" val="c97f2d63-d2f4-478a-9d89-b11a3fa41616"/>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3_V3.mp3"/>
  <p:tag name="AUDIO_ID" val="259"/>
  <p:tag name="ELAPSEDTIME" val="46.368"/>
  <p:tag name="ARTICULATE_SLIDE_NAV" val="3"/>
  <p:tag name="ARTICULATE_SLIDE_GUID" val="ad62ceca-3c9f-4680-809f-88b0ce9699be"/>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b\comp4_unit7b_S-4_V3.mp3"/>
  <p:tag name="AUDIO_ID" val="260"/>
  <p:tag name="ELAPSEDTIME" val="111.334"/>
  <p:tag name="ARTICULATE_SLIDE_NAV" val="4"/>
  <p:tag name="ARTICULATE_SLIDE_GUID" val="6346ce17-ef7b-4457-8bb3-39db67c93f3e"/>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Kerri's CompX_UnitY_Lecture_Slides_Template</Template>
  <TotalTime>1371</TotalTime>
  <Words>3777</Words>
  <Application>Microsoft Office PowerPoint</Application>
  <PresentationFormat>On-screen Show (4:3)</PresentationFormat>
  <Paragraphs>327</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ONC-Template-FINAL DRAFT</vt:lpstr>
      <vt:lpstr>Introduction to Computer Science</vt:lpstr>
      <vt:lpstr>Learning Objectives - 1</vt:lpstr>
      <vt:lpstr>Learning Objectives - 2</vt:lpstr>
      <vt:lpstr>Learning Objectives - 3</vt:lpstr>
      <vt:lpstr>Learning Objectives - 4</vt:lpstr>
      <vt:lpstr>IP Addressing Basics</vt:lpstr>
      <vt:lpstr>IP Version 4 (IPv4)</vt:lpstr>
      <vt:lpstr>IP Version 6 (IPv6) - 1</vt:lpstr>
      <vt:lpstr>IP Version 6 (IPv6) - 2</vt:lpstr>
      <vt:lpstr>Public and Private IP Addresses</vt:lpstr>
      <vt:lpstr>Leasing an IP Address</vt:lpstr>
      <vt:lpstr>Dynamic IP Address</vt:lpstr>
      <vt:lpstr>Static IP Address</vt:lpstr>
      <vt:lpstr>Domain Names - 1</vt:lpstr>
      <vt:lpstr>Domain Names - 2</vt:lpstr>
      <vt:lpstr>Domain Names - 3</vt:lpstr>
      <vt:lpstr>DNS &amp; IP Work Well Together - 1</vt:lpstr>
      <vt:lpstr>DNS &amp; IP Work Well Together - 2</vt:lpstr>
      <vt:lpstr>Local Area Networks - LANs</vt:lpstr>
      <vt:lpstr>LANs Use IP and MAC</vt:lpstr>
      <vt:lpstr>MAC Address Example - 1</vt:lpstr>
      <vt:lpstr>MAC Address Example - 2</vt:lpstr>
      <vt:lpstr>MAC Address Example - 3</vt:lpstr>
      <vt:lpstr>MAC Address Example - 4</vt:lpstr>
      <vt:lpstr>LAN Management </vt:lpstr>
      <vt:lpstr>LAN Management – Workgroups</vt:lpstr>
      <vt:lpstr>LAN Management – Domains</vt:lpstr>
      <vt:lpstr>Wide Area Networks – WANs - 1</vt:lpstr>
      <vt:lpstr>Wide Area Networks – WANs - 2</vt:lpstr>
      <vt:lpstr>Metropolitan Area Networks – MANs - 1</vt:lpstr>
      <vt:lpstr>Metropolitan Area Networks – MANs - 2</vt:lpstr>
      <vt:lpstr>Networks Summary – Lecture b</vt:lpstr>
      <vt:lpstr>Networks References – Lecture b</vt:lpstr>
      <vt:lpstr>Introduction to Computer Science Networks Lecture b</vt:lpstr>
    </vt:vector>
  </TitlesOfParts>
  <Company>Oregon Healh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Networks</dc:subject>
  <dc:creator>U.S. Department of Health and Human Services;Office of the National Coordinator for Health Information Technology</dc:creator>
  <cp:keywords>Health IT, Health IT Curriculum, Health Care, Introduction to Computer Science, Networks</cp:keywords>
  <cp:lastModifiedBy>admin</cp:lastModifiedBy>
  <cp:revision>116</cp:revision>
  <dcterms:created xsi:type="dcterms:W3CDTF">2016-03-08T22:33:44Z</dcterms:created>
  <dcterms:modified xsi:type="dcterms:W3CDTF">2017-06-20T20:46:15Z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33A555A8-4206-42E9-8126-0130EF4C6724</vt:lpwstr>
  </property>
  <property fmtid="{D5CDD505-2E9C-101B-9397-08002B2CF9AE}" pid="3" name="ArticulatePath">
    <vt:lpwstr>comp4_unit6b_lecture_slides</vt:lpwstr>
  </property>
  <property fmtid="{D5CDD505-2E9C-101B-9397-08002B2CF9AE}" pid="4" name="Language">
    <vt:lpwstr>English</vt:lpwstr>
  </property>
</Properties>
</file>