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2.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3.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4.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5.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6.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7.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8.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19.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20.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21.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22.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23.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24.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25.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26.xml" ContentType="application/vnd.openxmlformats-officedocument.presentationml.notesSlide+xml"/>
  <Override PartName="/ppt/tags/tag52.xml" ContentType="application/vnd.openxmlformats-officedocument.presentationml.tags+xml"/>
  <Override PartName="/ppt/notesSlides/notesSlide27.xml" ContentType="application/vnd.openxmlformats-officedocument.presentationml.notesSlide+xml"/>
  <Override PartName="/ppt/tags/tag53.xml" ContentType="application/vnd.openxmlformats-officedocument.presentationml.tags+xml"/>
  <Override PartName="/ppt/notesSlides/notesSlide28.xml" ContentType="application/vnd.openxmlformats-officedocument.presentationml.notesSlide+xml"/>
  <Override PartName="/ppt/tags/tag54.xml" ContentType="application/vnd.openxmlformats-officedocument.presentationml.tags+xml"/>
  <Override PartName="/ppt/notesSlides/notesSlide29.xml" ContentType="application/vnd.openxmlformats-officedocument.presentationml.notesSlide+xml"/>
  <Override PartName="/ppt/tags/tag55.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handoutMasterIdLst>
    <p:handoutMasterId r:id="rId33"/>
  </p:handoutMasterIdLst>
  <p:sldIdLst>
    <p:sldId id="256" r:id="rId2"/>
    <p:sldId id="258" r:id="rId3"/>
    <p:sldId id="259" r:id="rId4"/>
    <p:sldId id="287" r:id="rId5"/>
    <p:sldId id="260" r:id="rId6"/>
    <p:sldId id="289" r:id="rId7"/>
    <p:sldId id="261" r:id="rId8"/>
    <p:sldId id="262" r:id="rId9"/>
    <p:sldId id="263" r:id="rId10"/>
    <p:sldId id="264" r:id="rId11"/>
    <p:sldId id="265" r:id="rId12"/>
    <p:sldId id="266" r:id="rId13"/>
    <p:sldId id="267" r:id="rId14"/>
    <p:sldId id="268" r:id="rId15"/>
    <p:sldId id="290" r:id="rId16"/>
    <p:sldId id="269" r:id="rId17"/>
    <p:sldId id="291" r:id="rId18"/>
    <p:sldId id="270" r:id="rId19"/>
    <p:sldId id="271" r:id="rId20"/>
    <p:sldId id="272" r:id="rId21"/>
    <p:sldId id="273" r:id="rId22"/>
    <p:sldId id="274" r:id="rId23"/>
    <p:sldId id="280" r:id="rId24"/>
    <p:sldId id="281" r:id="rId25"/>
    <p:sldId id="282" r:id="rId26"/>
    <p:sldId id="283" r:id="rId27"/>
    <p:sldId id="293" r:id="rId28"/>
    <p:sldId id="284" r:id="rId29"/>
    <p:sldId id="294" r:id="rId30"/>
    <p:sldId id="286" r:id="rId31"/>
  </p:sldIdLst>
  <p:sldSz cx="9144000" cy="6858000" type="screen4x3"/>
  <p:notesSz cx="6858000" cy="9144000"/>
  <p:custDataLst>
    <p:tags r:id="rId34"/>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orient="horz" pos="3888">
          <p15:clr>
            <a:srgbClr val="A4A3A4"/>
          </p15:clr>
        </p15:guide>
        <p15:guide id="4" orient="horz" pos="1008">
          <p15:clr>
            <a:srgbClr val="A4A3A4"/>
          </p15:clr>
        </p15:guide>
        <p15:guide id="5" pos="2875">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00FF"/>
    <a:srgbClr val="00FFFF"/>
    <a:srgbClr val="CC6600"/>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03" autoAdjust="0"/>
    <p:restoredTop sz="75962" autoAdjust="0"/>
  </p:normalViewPr>
  <p:slideViewPr>
    <p:cSldViewPr snapToGrid="0">
      <p:cViewPr varScale="1">
        <p:scale>
          <a:sx n="48" d="100"/>
          <a:sy n="48" d="100"/>
        </p:scale>
        <p:origin x="-480" y="-67"/>
      </p:cViewPr>
      <p:guideLst>
        <p:guide orient="horz" pos="2160"/>
        <p:guide orient="horz" pos="3888"/>
        <p:guide orient="horz" pos="1008"/>
        <p:guide pos="2880"/>
        <p:guide pos="2875"/>
      </p:guideLst>
    </p:cSldViewPr>
  </p:slideViewPr>
  <p:outlineViewPr>
    <p:cViewPr>
      <p:scale>
        <a:sx n="33" d="100"/>
        <a:sy n="33" d="100"/>
      </p:scale>
      <p:origin x="0" y="-38056"/>
    </p:cViewPr>
  </p:outlineViewPr>
  <p:notesTextViewPr>
    <p:cViewPr>
      <p:scale>
        <a:sx n="1" d="1"/>
        <a:sy n="1" d="1"/>
      </p:scale>
      <p:origin x="0" y="0"/>
    </p:cViewPr>
  </p:notesTextViewPr>
  <p:sorterViewPr>
    <p:cViewPr>
      <p:scale>
        <a:sx n="100" d="100"/>
        <a:sy n="100" d="100"/>
      </p:scale>
      <p:origin x="0" y="-7416"/>
    </p:cViewPr>
  </p:sorterViewPr>
  <p:notesViewPr>
    <p:cSldViewPr>
      <p:cViewPr varScale="1">
        <p:scale>
          <a:sx n="65" d="100"/>
          <a:sy n="65" d="100"/>
        </p:scale>
        <p:origin x="3082" y="5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000">
                <a:latin typeface="Arial" pitchFamily="34" charset="0"/>
                <a:cs typeface="Arial" pitchFamily="34" charset="0"/>
              </a:defRPr>
            </a:lvl1pPr>
          </a:lstStyle>
          <a:p>
            <a:pPr>
              <a:defRPr/>
            </a:pPr>
            <a:endParaRPr lang="en-US" dirty="0"/>
          </a:p>
        </p:txBody>
      </p:sp>
      <p:sp>
        <p:nvSpPr>
          <p:cNvPr id="3" name="Date Placeholder 2"/>
          <p:cNvSpPr>
            <a:spLocks noGrp="1"/>
          </p:cNvSpPr>
          <p:nvPr>
            <p:ph type="dt" sz="quarter" idx="1"/>
          </p:nvPr>
        </p:nvSpPr>
        <p:spPr>
          <a:xfrm>
            <a:off x="3885010" y="0"/>
            <a:ext cx="2971800" cy="457200"/>
          </a:xfrm>
          <a:prstGeom prst="rect">
            <a:avLst/>
          </a:prstGeom>
        </p:spPr>
        <p:txBody>
          <a:bodyPr vert="horz" lIns="91440" tIns="45720" rIns="91440" bIns="45720" rtlCol="0"/>
          <a:lstStyle>
            <a:lvl1pPr algn="r" fontAlgn="auto">
              <a:spcBef>
                <a:spcPts val="0"/>
              </a:spcBef>
              <a:spcAft>
                <a:spcPts val="0"/>
              </a:spcAft>
              <a:defRPr sz="1000">
                <a:latin typeface="Arial" pitchFamily="34" charset="0"/>
                <a:cs typeface="Arial" pitchFamily="34" charset="0"/>
              </a:defRPr>
            </a:lvl1pPr>
          </a:lstStyle>
          <a:p>
            <a:pPr>
              <a:defRPr/>
            </a:pPr>
            <a:fld id="{ABCA4999-9D00-47A8-9172-7A0E836D01C0}" type="datetimeFigureOut">
              <a:rPr lang="en-US"/>
              <a:pPr>
                <a:defRPr/>
              </a:pPr>
              <a:t>6/20/2017</a:t>
            </a:fld>
            <a:endParaRPr lang="en-US" dirty="0"/>
          </a:p>
        </p:txBody>
      </p:sp>
      <p:sp>
        <p:nvSpPr>
          <p:cNvPr id="4" name="Footer Placeholder 3"/>
          <p:cNvSpPr>
            <a:spLocks noGrp="1"/>
          </p:cNvSpPr>
          <p:nvPr>
            <p:ph type="ftr" sz="quarter" idx="2"/>
          </p:nvPr>
        </p:nvSpPr>
        <p:spPr>
          <a:xfrm>
            <a:off x="0" y="8684684"/>
            <a:ext cx="2971800" cy="457200"/>
          </a:xfrm>
          <a:prstGeom prst="rect">
            <a:avLst/>
          </a:prstGeom>
        </p:spPr>
        <p:txBody>
          <a:bodyPr vert="horz" lIns="91440" tIns="45720" rIns="91440" bIns="45720" rtlCol="0" anchor="b"/>
          <a:lstStyle>
            <a:lvl1pPr algn="l" fontAlgn="auto">
              <a:spcBef>
                <a:spcPts val="0"/>
              </a:spcBef>
              <a:spcAft>
                <a:spcPts val="0"/>
              </a:spcAft>
              <a:defRPr sz="1000">
                <a:latin typeface="Arial" pitchFamily="34" charset="0"/>
                <a:cs typeface="Arial" pitchFamily="34" charset="0"/>
              </a:defRPr>
            </a:lvl1pPr>
          </a:lstStyle>
          <a:p>
            <a:pPr>
              <a:defRPr/>
            </a:pPr>
            <a:r>
              <a:rPr lang="en-US" dirty="0" smtClean="0"/>
              <a:t>Health IT Workforce Curriculum Version 4.0</a:t>
            </a:r>
            <a:endParaRPr lang="en-US" dirty="0"/>
          </a:p>
        </p:txBody>
      </p:sp>
      <p:sp>
        <p:nvSpPr>
          <p:cNvPr id="5" name="Slide Number Placeholder 4"/>
          <p:cNvSpPr>
            <a:spLocks noGrp="1"/>
          </p:cNvSpPr>
          <p:nvPr>
            <p:ph type="sldNum" sz="quarter" idx="3"/>
          </p:nvPr>
        </p:nvSpPr>
        <p:spPr>
          <a:xfrm>
            <a:off x="3885010" y="8684684"/>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000">
                <a:cs typeface="Arial" panose="020B0604020202020204" pitchFamily="34" charset="0"/>
              </a:defRPr>
            </a:lvl1pPr>
          </a:lstStyle>
          <a:p>
            <a:fld id="{E856E8BC-1459-4626-A984-3A50D548E39A}" type="slidenum">
              <a:rPr lang="en-US" altLang="en-US"/>
              <a:pPr/>
              <a:t>‹#›</a:t>
            </a:fld>
            <a:endParaRPr lang="en-US" altLang="en-US" dirty="0"/>
          </a:p>
        </p:txBody>
      </p:sp>
    </p:spTree>
    <p:extLst>
      <p:ext uri="{BB962C8B-B14F-4D97-AF65-F5344CB8AC3E}">
        <p14:creationId xmlns:p14="http://schemas.microsoft.com/office/powerpoint/2010/main" val="173078698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000">
                <a:latin typeface="Arial" pitchFamily="34" charset="0"/>
                <a:cs typeface="Arial" pitchFamily="34" charset="0"/>
              </a:defRPr>
            </a:lvl1pPr>
          </a:lstStyle>
          <a:p>
            <a:pPr>
              <a:defRPr/>
            </a:pPr>
            <a:endParaRPr lang="en-US" dirty="0"/>
          </a:p>
        </p:txBody>
      </p:sp>
      <p:sp>
        <p:nvSpPr>
          <p:cNvPr id="3" name="Date Placeholder 2"/>
          <p:cNvSpPr>
            <a:spLocks noGrp="1"/>
          </p:cNvSpPr>
          <p:nvPr>
            <p:ph type="dt" idx="1"/>
          </p:nvPr>
        </p:nvSpPr>
        <p:spPr>
          <a:xfrm>
            <a:off x="3885010" y="0"/>
            <a:ext cx="2971800" cy="457200"/>
          </a:xfrm>
          <a:prstGeom prst="rect">
            <a:avLst/>
          </a:prstGeom>
        </p:spPr>
        <p:txBody>
          <a:bodyPr vert="horz" lIns="91440" tIns="45720" rIns="91440" bIns="45720" rtlCol="0"/>
          <a:lstStyle>
            <a:lvl1pPr algn="r" fontAlgn="auto">
              <a:spcBef>
                <a:spcPts val="0"/>
              </a:spcBef>
              <a:spcAft>
                <a:spcPts val="0"/>
              </a:spcAft>
              <a:defRPr sz="1000">
                <a:latin typeface="Arial" pitchFamily="34" charset="0"/>
                <a:cs typeface="Arial" pitchFamily="34" charset="0"/>
              </a:defRPr>
            </a:lvl1pPr>
          </a:lstStyle>
          <a:p>
            <a:pPr>
              <a:defRPr/>
            </a:pPr>
            <a:fld id="{FBFBF557-BCE6-4061-898E-5E42FC7DBA3C}" type="datetimeFigureOut">
              <a:rPr lang="en-US"/>
              <a:pPr>
                <a:defRPr/>
              </a:pPr>
              <a:t>6/20/2017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4684"/>
            <a:ext cx="2971800" cy="457200"/>
          </a:xfrm>
          <a:prstGeom prst="rect">
            <a:avLst/>
          </a:prstGeom>
        </p:spPr>
        <p:txBody>
          <a:bodyPr vert="horz" lIns="91440" tIns="45720" rIns="91440" bIns="45720" rtlCol="0" anchor="b"/>
          <a:lstStyle>
            <a:lvl1pPr algn="l" fontAlgn="auto">
              <a:spcBef>
                <a:spcPts val="0"/>
              </a:spcBef>
              <a:spcAft>
                <a:spcPts val="0"/>
              </a:spcAft>
              <a:defRPr sz="1000">
                <a:latin typeface="Arial" pitchFamily="34" charset="0"/>
                <a:cs typeface="Arial" pitchFamily="34" charset="0"/>
              </a:defRPr>
            </a:lvl1pPr>
          </a:lstStyle>
          <a:p>
            <a:pPr>
              <a:defRPr/>
            </a:pPr>
            <a:r>
              <a:rPr lang="en-US" dirty="0" smtClean="0"/>
              <a:t>Health IT Workforce Curriculum Version 4.0</a:t>
            </a:r>
            <a:endParaRPr lang="en-US" dirty="0"/>
          </a:p>
        </p:txBody>
      </p:sp>
      <p:sp>
        <p:nvSpPr>
          <p:cNvPr id="7" name="Slide Number Placeholder 6"/>
          <p:cNvSpPr>
            <a:spLocks noGrp="1"/>
          </p:cNvSpPr>
          <p:nvPr>
            <p:ph type="sldNum" sz="quarter" idx="5"/>
          </p:nvPr>
        </p:nvSpPr>
        <p:spPr>
          <a:xfrm>
            <a:off x="3885010" y="8684684"/>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000">
                <a:cs typeface="Arial" panose="020B0604020202020204" pitchFamily="34" charset="0"/>
              </a:defRPr>
            </a:lvl1pPr>
          </a:lstStyle>
          <a:p>
            <a:fld id="{BC67021A-487C-4D8E-B66A-9A323BD1E9A7}" type="slidenum">
              <a:rPr lang="en-US" altLang="en-US"/>
              <a:pPr/>
              <a:t>‹#›</a:t>
            </a:fld>
            <a:endParaRPr lang="en-US" altLang="en-US" dirty="0"/>
          </a:p>
        </p:txBody>
      </p:sp>
    </p:spTree>
    <p:extLst>
      <p:ext uri="{BB962C8B-B14F-4D97-AF65-F5344CB8AC3E}">
        <p14:creationId xmlns:p14="http://schemas.microsoft.com/office/powerpoint/2010/main" val="195410590"/>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32.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34.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36.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38.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40.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42.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44.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46.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48.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50.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Welcome to</a:t>
            </a:r>
            <a:r>
              <a:rPr lang="en-US" altLang="en-US" b="0" i="0" dirty="0" smtClean="0"/>
              <a:t> Introduction to</a:t>
            </a:r>
            <a:r>
              <a:rPr lang="en-US" altLang="en-US" b="0" i="0" baseline="0" dirty="0" smtClean="0"/>
              <a:t> </a:t>
            </a:r>
            <a:r>
              <a:rPr lang="en-US" altLang="en-US" b="0" i="0" dirty="0" smtClean="0"/>
              <a:t>Computer Science: Computer Software.</a:t>
            </a:r>
            <a:r>
              <a:rPr lang="en-US" altLang="en-US" dirty="0" smtClean="0"/>
              <a:t> This is Lecture d.</a:t>
            </a:r>
          </a:p>
          <a:p>
            <a:r>
              <a:rPr lang="en-US" altLang="en-US" dirty="0" smtClean="0"/>
              <a:t>The component, </a:t>
            </a:r>
            <a:r>
              <a:rPr lang="en-US" altLang="en-US" b="0" i="0" dirty="0" smtClean="0"/>
              <a:t>Introduction to Computer Science</a:t>
            </a:r>
            <a:r>
              <a:rPr lang="en-US" altLang="en-US" dirty="0" smtClean="0"/>
              <a:t>, provides a basic overview of computer architecture; data organization, representation, and structure; structure of programming languages; and networking and data communication. </a:t>
            </a:r>
            <a:r>
              <a:rPr lang="en-US" sz="1000" kern="1200" smtClean="0">
                <a:solidFill>
                  <a:schemeClr val="tx1"/>
                </a:solidFill>
                <a:effectLst/>
                <a:latin typeface="Arial" pitchFamily="34" charset="0"/>
                <a:ea typeface="+mn-ea"/>
                <a:cs typeface="Arial" pitchFamily="34" charset="0"/>
              </a:rPr>
              <a:t>It also includes some basic terminology from the world of computing.</a:t>
            </a:r>
            <a:endParaRPr lang="en-US" altLang="en-US" dirty="0" smtClean="0"/>
          </a:p>
        </p:txBody>
      </p:sp>
      <p:sp>
        <p:nvSpPr>
          <p:cNvPr id="4" name="Footer Placeholder 3"/>
          <p:cNvSpPr>
            <a:spLocks noGrp="1"/>
          </p:cNvSpPr>
          <p:nvPr>
            <p:ph type="ftr" sz="quarter" idx="10"/>
          </p:nvPr>
        </p:nvSpPr>
        <p:spPr/>
        <p:txBody>
          <a:bodyPr/>
          <a:lstStyle/>
          <a:p>
            <a:pPr>
              <a:defRPr/>
            </a:pPr>
            <a:r>
              <a:rPr lang="en-US" dirty="0" smtClean="0"/>
              <a:t>Health IT Workforce Curriculum Version 4.0</a:t>
            </a:r>
            <a:endParaRPr lang="en-US" dirty="0"/>
          </a:p>
        </p:txBody>
      </p:sp>
      <p:sp>
        <p:nvSpPr>
          <p:cNvPr id="5" name="Slide Number Placeholder 4"/>
          <p:cNvSpPr>
            <a:spLocks noGrp="1"/>
          </p:cNvSpPr>
          <p:nvPr>
            <p:ph type="sldNum" sz="quarter" idx="11"/>
          </p:nvPr>
        </p:nvSpPr>
        <p:spPr/>
        <p:txBody>
          <a:bodyPr/>
          <a:lstStyle/>
          <a:p>
            <a:fld id="{BC67021A-487C-4D8E-B66A-9A323BD1E9A7}" type="slidenum">
              <a:rPr lang="en-US" altLang="en-US" smtClean="0"/>
              <a:pPr/>
              <a:t>1</a:t>
            </a:fld>
            <a:endParaRPr lang="en-US" altLang="en-US" dirty="0"/>
          </a:p>
        </p:txBody>
      </p:sp>
    </p:spTree>
    <p:extLst>
      <p:ext uri="{BB962C8B-B14F-4D97-AF65-F5344CB8AC3E}">
        <p14:creationId xmlns:p14="http://schemas.microsoft.com/office/powerpoint/2010/main" val="1141502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A file system is a way of organizing files and their metadata on a storage device. Metadata is information about the file, such as its author, its creation</a:t>
            </a:r>
            <a:r>
              <a:rPr lang="en-US" altLang="en-US" baseline="0" dirty="0" smtClean="0"/>
              <a:t> date, its subject matter, etc.</a:t>
            </a:r>
            <a:endParaRPr lang="en-US"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3200" dirty="0" smtClean="0"/>
              <a:t>A file system:</a:t>
            </a:r>
          </a:p>
          <a:p>
            <a:pPr marL="171450" lvl="0" indent="-171450">
              <a:buFont typeface="Arial" panose="020B0604020202020204" pitchFamily="34" charset="0"/>
              <a:buChar char="•"/>
            </a:pPr>
            <a:r>
              <a:rPr lang="en-US" altLang="en-US" dirty="0" smtClean="0"/>
              <a:t>Provides an efficient and reliable data structure to store and access files</a:t>
            </a:r>
          </a:p>
          <a:p>
            <a:pPr marL="171450" lvl="0" indent="-171450">
              <a:buFont typeface="Arial" panose="020B0604020202020204" pitchFamily="34" charset="0"/>
              <a:buChar char="•"/>
            </a:pPr>
            <a:r>
              <a:rPr lang="en-US" altLang="en-US" dirty="0" smtClean="0"/>
              <a:t>Provides an interface used to create, modify, and save files</a:t>
            </a:r>
          </a:p>
          <a:p>
            <a:pPr marL="171450" lvl="0" indent="-171450">
              <a:buFont typeface="Arial" panose="020B0604020202020204" pitchFamily="34" charset="0"/>
              <a:buChar char="•"/>
            </a:pPr>
            <a:r>
              <a:rPr lang="en-US" altLang="en-US" dirty="0" smtClean="0"/>
              <a:t>And, facilitates indexing for fast retrieval of files</a:t>
            </a:r>
            <a:endParaRPr lang="en-US" altLang="en-US" sz="32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a:p>
            <a:endParaRPr lang="en-US" altLang="en-US" dirty="0"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A0E577-2398-451F-884B-4CD12BB841B7}" type="slidenum">
              <a:rPr lang="en-US" altLang="en-US"/>
              <a:pPr eaLnBrk="1" hangingPunct="1"/>
              <a:t>10</a:t>
            </a:fld>
            <a:endParaRPr lang="en-US" altLang="en-US" dirty="0"/>
          </a:p>
        </p:txBody>
      </p:sp>
    </p:spTree>
    <p:extLst>
      <p:ext uri="{BB962C8B-B14F-4D97-AF65-F5344CB8AC3E}">
        <p14:creationId xmlns:p14="http://schemas.microsoft.com/office/powerpoint/2010/main" val="1255311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Most file systems allow users to group files into some form of container. In Microsoft Windows and Mac OS, the containers are called folders. </a:t>
            </a:r>
          </a:p>
          <a:p>
            <a:r>
              <a:rPr lang="en-US" altLang="en-US" dirty="0" smtClean="0"/>
              <a:t>In UNIX and Linux, the containers are called directories. </a:t>
            </a:r>
          </a:p>
          <a:p>
            <a:r>
              <a:rPr lang="en-US" altLang="en-US" dirty="0" smtClean="0"/>
              <a:t>Folders or directories that are contained in other folders or directories are called subfolders or subdirectories. </a:t>
            </a:r>
          </a:p>
          <a:p>
            <a:r>
              <a:rPr lang="en-US" altLang="en-US" dirty="0" smtClean="0"/>
              <a:t>There are also flat file systems that have only one large directory or folder, with all files being</a:t>
            </a:r>
            <a:r>
              <a:rPr lang="en-US" altLang="en-US" baseline="0" dirty="0" smtClean="0"/>
              <a:t> held within that single directory or folder</a:t>
            </a:r>
            <a:r>
              <a:rPr lang="en-US" altLang="en-US" dirty="0" smtClean="0"/>
              <a:t>.</a:t>
            </a:r>
          </a:p>
          <a:p>
            <a:endParaRPr lang="en-US" altLang="en-US" dirty="0" smtClean="0"/>
          </a:p>
          <a:p>
            <a:endParaRPr lang="en-US" altLang="en-US"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73CEBE0-A093-4161-BF20-B8E843DDF180}" type="slidenum">
              <a:rPr lang="en-US" altLang="en-US"/>
              <a:pPr eaLnBrk="1" hangingPunct="1"/>
              <a:t>11</a:t>
            </a:fld>
            <a:endParaRPr lang="en-US" altLang="en-US" dirty="0"/>
          </a:p>
        </p:txBody>
      </p:sp>
    </p:spTree>
    <p:extLst>
      <p:ext uri="{BB962C8B-B14F-4D97-AF65-F5344CB8AC3E}">
        <p14:creationId xmlns:p14="http://schemas.microsoft.com/office/powerpoint/2010/main" val="4025136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For file systems that are </a:t>
            </a:r>
            <a:r>
              <a:rPr lang="en-US" altLang="en-US" i="1" dirty="0" smtClean="0"/>
              <a:t>not</a:t>
            </a:r>
            <a:r>
              <a:rPr lang="en-US" altLang="en-US" dirty="0" smtClean="0"/>
              <a:t> flat, meaning there is more than just one large directory or folder, the nested subfolders or subdirectories contained on the computer form a hierarchical structure similar to that of a tree.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This screenshot shows nested folders and subfolders and the tree-like structure that results. The top </a:t>
            </a:r>
            <a:r>
              <a:rPr lang="en-US" altLang="en-US" sz="1000" dirty="0" smtClean="0"/>
              <a:t>of the hierarchy is called the root. </a:t>
            </a:r>
            <a:endParaRPr lang="en-US" altLang="en-US" dirty="0"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A0E577-2398-451F-884B-4CD12BB841B7}" type="slidenum">
              <a:rPr lang="en-US" altLang="en-US"/>
              <a:pPr eaLnBrk="1" hangingPunct="1"/>
              <a:t>12</a:t>
            </a:fld>
            <a:endParaRPr lang="en-US" altLang="en-US" dirty="0"/>
          </a:p>
        </p:txBody>
      </p:sp>
    </p:spTree>
    <p:extLst>
      <p:ext uri="{BB962C8B-B14F-4D97-AF65-F5344CB8AC3E}">
        <p14:creationId xmlns:p14="http://schemas.microsoft.com/office/powerpoint/2010/main" val="1255311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sz="1000" dirty="0" smtClean="0"/>
              <a:t>Due to the large volume of modern storage devices and the large number of stored files, finding a file can be challenging. Most file systems include an indexing system that enables users to search for a file based on all or part of a filename.</a:t>
            </a:r>
            <a:r>
              <a:rPr lang="en-US" altLang="en-US" sz="1000" baseline="0" dirty="0" smtClean="0"/>
              <a:t> </a:t>
            </a:r>
            <a:r>
              <a:rPr lang="en-US" altLang="en-US" sz="1000" dirty="0" smtClean="0"/>
              <a:t>The indexing system maintains a database that</a:t>
            </a:r>
            <a:r>
              <a:rPr lang="en-US" altLang="en-US" sz="1000" baseline="0" dirty="0" smtClean="0"/>
              <a:t> gets</a:t>
            </a:r>
            <a:r>
              <a:rPr lang="en-US" altLang="en-US" sz="1000" dirty="0" smtClean="0"/>
              <a:t> updated as files are created,</a:t>
            </a:r>
            <a:r>
              <a:rPr lang="en-US" altLang="en-US" sz="1000" baseline="0" dirty="0" smtClean="0"/>
              <a:t> </a:t>
            </a:r>
            <a:r>
              <a:rPr lang="en-US" altLang="en-US" dirty="0" smtClean="0"/>
              <a:t>modified, or removed.</a:t>
            </a:r>
            <a:r>
              <a:rPr lang="en-US" altLang="en-US" sz="1000" dirty="0" smtClean="0"/>
              <a:t> The i</a:t>
            </a:r>
            <a:r>
              <a:rPr lang="en-US" sz="1000" dirty="0" smtClean="0"/>
              <a:t>ndexing process is similar to file labeling in a file cabinet. Programs and databases use these unique index labels to retrieve and store information.</a:t>
            </a:r>
            <a:endParaRPr lang="en-US" altLang="en-US" sz="1000" dirty="0"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A0E577-2398-451F-884B-4CD12BB841B7}" type="slidenum">
              <a:rPr lang="en-US" altLang="en-US"/>
              <a:pPr eaLnBrk="1" hangingPunct="1"/>
              <a:t>13</a:t>
            </a:fld>
            <a:endParaRPr lang="en-US" altLang="en-US" dirty="0"/>
          </a:p>
        </p:txBody>
      </p:sp>
    </p:spTree>
    <p:extLst>
      <p:ext uri="{BB962C8B-B14F-4D97-AF65-F5344CB8AC3E}">
        <p14:creationId xmlns:p14="http://schemas.microsoft.com/office/powerpoint/2010/main" val="1255311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When a file is deleted, the file system removes the file’s entry from the index and identifies the drive space where the file</a:t>
            </a:r>
            <a:r>
              <a:rPr lang="en-US" altLang="en-US" baseline="0" dirty="0" smtClean="0"/>
              <a:t> was stored</a:t>
            </a:r>
            <a:r>
              <a:rPr lang="en-US" altLang="en-US" dirty="0" smtClean="0"/>
              <a:t> as being free. However,</a:t>
            </a:r>
            <a:r>
              <a:rPr lang="en-US" altLang="en-US" baseline="0" dirty="0" smtClean="0"/>
              <a:t> </a:t>
            </a:r>
            <a:r>
              <a:rPr lang="en-US" altLang="en-US" dirty="0" smtClean="0"/>
              <a:t>a deleted file </a:t>
            </a:r>
            <a:r>
              <a:rPr lang="en-US" altLang="en-US" i="1" dirty="0" smtClean="0"/>
              <a:t>can</a:t>
            </a:r>
            <a:r>
              <a:rPr lang="en-US" altLang="en-US" dirty="0" smtClean="0"/>
              <a:t> be recovered if the recovery effort is undertaken quickly, before the file’s drive</a:t>
            </a:r>
            <a:r>
              <a:rPr lang="en-US" altLang="en-US" baseline="0" dirty="0" smtClean="0"/>
              <a:t> space</a:t>
            </a:r>
            <a:r>
              <a:rPr lang="en-US" altLang="en-US" dirty="0" smtClean="0"/>
              <a:t> is overwritten. </a:t>
            </a:r>
          </a:p>
          <a:p>
            <a:endParaRPr lang="en-US" altLang="en-US" dirty="0"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E0869E5-CF32-482D-8066-E8F65B80441F}" type="slidenum">
              <a:rPr lang="en-US" altLang="en-US"/>
              <a:pPr eaLnBrk="1" hangingPunct="1"/>
              <a:t>14</a:t>
            </a:fld>
            <a:endParaRPr lang="en-US" altLang="en-US" dirty="0"/>
          </a:p>
        </p:txBody>
      </p:sp>
    </p:spTree>
    <p:extLst>
      <p:ext uri="{BB962C8B-B14F-4D97-AF65-F5344CB8AC3E}">
        <p14:creationId xmlns:p14="http://schemas.microsoft.com/office/powerpoint/2010/main" val="3385316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Completely deleting a file requires using a file shredding utility to write over the freed space,</a:t>
            </a:r>
            <a:r>
              <a:rPr lang="en-US" altLang="en-US" baseline="0" dirty="0" smtClean="0"/>
              <a:t> </a:t>
            </a:r>
            <a:r>
              <a:rPr lang="en-US" altLang="en-US" dirty="0" smtClean="0"/>
              <a:t>so that the old data no longer exists. </a:t>
            </a:r>
          </a:p>
          <a:p>
            <a:r>
              <a:rPr lang="en-US" altLang="en-US" dirty="0" smtClean="0"/>
              <a:t>For highly secure environments like health care settings, old disks must be safely disposed of in</a:t>
            </a:r>
            <a:r>
              <a:rPr lang="en-US" altLang="en-US" baseline="0" dirty="0" smtClean="0"/>
              <a:t> such a way</a:t>
            </a:r>
            <a:r>
              <a:rPr lang="en-US" altLang="en-US" dirty="0" smtClean="0"/>
              <a:t> that no one can recover data that was once stored on them.</a:t>
            </a:r>
          </a:p>
          <a:p>
            <a:endParaRPr lang="en-US" altLang="en-US" dirty="0"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E0869E5-CF32-482D-8066-E8F65B80441F}" type="slidenum">
              <a:rPr lang="en-US" altLang="en-US"/>
              <a:pPr eaLnBrk="1" hangingPunct="1"/>
              <a:t>15</a:t>
            </a:fld>
            <a:endParaRPr lang="en-US" altLang="en-US" dirty="0"/>
          </a:p>
        </p:txBody>
      </p:sp>
    </p:spTree>
    <p:extLst>
      <p:ext uri="{BB962C8B-B14F-4D97-AF65-F5344CB8AC3E}">
        <p14:creationId xmlns:p14="http://schemas.microsoft.com/office/powerpoint/2010/main" val="2371716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File systems and operating systems provide utilities to manage files and folders or directories.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In Windows it is called File Explorer.</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In Mac OS and Mac OS X, it is called Finder.</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In UNIX, a series of typed line commands provides this functionality.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And Linux, in addition to the command lines used in UNIX, offers graphical file managers; some of the currently popular ones are named </a:t>
            </a:r>
            <a:r>
              <a:rPr lang="en-US" sz="1000" b="0" i="0" kern="1200" dirty="0" smtClean="0">
                <a:solidFill>
                  <a:schemeClr val="tx1"/>
                </a:solidFill>
                <a:effectLst/>
                <a:latin typeface="Arial" pitchFamily="34" charset="0"/>
                <a:ea typeface="+mn-ea"/>
                <a:cs typeface="Arial" pitchFamily="34" charset="0"/>
              </a:rPr>
              <a:t>Midnight Commander,</a:t>
            </a:r>
            <a:r>
              <a:rPr lang="en-US" sz="1000" b="0" i="0" kern="1200" baseline="0" dirty="0" smtClean="0">
                <a:solidFill>
                  <a:schemeClr val="tx1"/>
                </a:solidFill>
                <a:effectLst/>
                <a:latin typeface="Arial" pitchFamily="34" charset="0"/>
                <a:ea typeface="+mn-ea"/>
                <a:cs typeface="Arial" pitchFamily="34" charset="0"/>
              </a:rPr>
              <a:t> </a:t>
            </a:r>
            <a:r>
              <a:rPr lang="en-US" sz="1000" b="0" i="0" kern="1200" dirty="0" smtClean="0">
                <a:solidFill>
                  <a:schemeClr val="tx1"/>
                </a:solidFill>
                <a:effectLst/>
                <a:latin typeface="Arial" pitchFamily="34" charset="0"/>
                <a:ea typeface="+mn-ea"/>
                <a:cs typeface="Arial" pitchFamily="34" charset="0"/>
              </a:rPr>
              <a:t>Konqueror,</a:t>
            </a:r>
            <a:r>
              <a:rPr lang="en-US" sz="1000" b="0" i="0" kern="1200" baseline="0" dirty="0" smtClean="0">
                <a:solidFill>
                  <a:schemeClr val="tx1"/>
                </a:solidFill>
                <a:effectLst/>
                <a:latin typeface="Arial" pitchFamily="34" charset="0"/>
                <a:ea typeface="+mn-ea"/>
                <a:cs typeface="Arial" pitchFamily="34" charset="0"/>
              </a:rPr>
              <a:t> </a:t>
            </a:r>
            <a:r>
              <a:rPr lang="en-US" sz="1000" b="0" i="0" kern="1200" dirty="0" smtClean="0">
                <a:solidFill>
                  <a:schemeClr val="tx1"/>
                </a:solidFill>
                <a:effectLst/>
                <a:latin typeface="Arial" pitchFamily="34" charset="0"/>
                <a:ea typeface="+mn-ea"/>
                <a:cs typeface="Arial" pitchFamily="34" charset="0"/>
              </a:rPr>
              <a:t>Nautilus,</a:t>
            </a:r>
            <a:r>
              <a:rPr lang="en-US" sz="1000" b="0" i="0" kern="1200" baseline="0" dirty="0" smtClean="0">
                <a:solidFill>
                  <a:schemeClr val="tx1"/>
                </a:solidFill>
                <a:effectLst/>
                <a:latin typeface="Arial" pitchFamily="34" charset="0"/>
                <a:ea typeface="+mn-ea"/>
                <a:cs typeface="Arial" pitchFamily="34" charset="0"/>
              </a:rPr>
              <a:t> and </a:t>
            </a:r>
            <a:r>
              <a:rPr lang="en-US" sz="1000" b="0" i="0" kern="1200" dirty="0" smtClean="0">
                <a:solidFill>
                  <a:schemeClr val="tx1"/>
                </a:solidFill>
                <a:effectLst/>
                <a:latin typeface="Arial" pitchFamily="34" charset="0"/>
                <a:ea typeface="+mn-ea"/>
                <a:cs typeface="Arial" pitchFamily="34" charset="0"/>
              </a:rPr>
              <a:t>Dolphin.</a:t>
            </a:r>
            <a:endParaRPr lang="en-US" alt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E9E266F-45EE-4AA4-975C-57051764791A}" type="slidenum">
              <a:rPr lang="en-US" altLang="en-US"/>
              <a:pPr eaLnBrk="1" hangingPunct="1"/>
              <a:t>16</a:t>
            </a:fld>
            <a:endParaRPr lang="en-US" altLang="en-US" dirty="0"/>
          </a:p>
        </p:txBody>
      </p:sp>
    </p:spTree>
    <p:extLst>
      <p:ext uri="{BB962C8B-B14F-4D97-AF65-F5344CB8AC3E}">
        <p14:creationId xmlns:p14="http://schemas.microsoft.com/office/powerpoint/2010/main" val="709186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File management utilities allow you to: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View files and their properties</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Find files</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Move files from one folder or</a:t>
            </a:r>
            <a:r>
              <a:rPr lang="en-US" altLang="en-US" baseline="0" dirty="0" smtClean="0"/>
              <a:t> </a:t>
            </a:r>
            <a:r>
              <a:rPr lang="en-US" altLang="en-US" dirty="0" smtClean="0"/>
              <a:t>directory to another</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Copy and paste files or folders</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Rename files or folders</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And create folders</a:t>
            </a:r>
            <a:r>
              <a:rPr lang="en-US" altLang="en-US" baseline="0" dirty="0" smtClean="0"/>
              <a:t> and </a:t>
            </a:r>
            <a:r>
              <a:rPr lang="en-US" altLang="en-US" dirty="0" smtClean="0"/>
              <a:t>directories</a:t>
            </a: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E9E266F-45EE-4AA4-975C-57051764791A}" type="slidenum">
              <a:rPr lang="en-US" altLang="en-US"/>
              <a:pPr eaLnBrk="1" hangingPunct="1"/>
              <a:t>17</a:t>
            </a:fld>
            <a:endParaRPr lang="en-US" altLang="en-US" dirty="0"/>
          </a:p>
        </p:txBody>
      </p:sp>
    </p:spTree>
    <p:extLst>
      <p:ext uri="{BB962C8B-B14F-4D97-AF65-F5344CB8AC3E}">
        <p14:creationId xmlns:p14="http://schemas.microsoft.com/office/powerpoint/2010/main" val="1209395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 is a screenshot of File Explorer in Microsoft Windows 7. Depending on the view selected from the Views menu, the user may or may not see the detailed properties about the files and folders. </a:t>
            </a:r>
          </a:p>
          <a:p>
            <a:r>
              <a:rPr lang="en-US" altLang="en-US" dirty="0" smtClean="0"/>
              <a:t>This view is the detailed view. It shows the file’s name, including the file’s extension, the date the file</a:t>
            </a:r>
            <a:r>
              <a:rPr lang="en-US" altLang="en-US" baseline="0" dirty="0" smtClean="0"/>
              <a:t> </a:t>
            </a:r>
            <a:r>
              <a:rPr lang="en-US" altLang="en-US" dirty="0" smtClean="0"/>
              <a:t>was last modified, the file’s size, and the file’s type. There are other options in the menus at the top of the window and the links on the left, including search, quick links to other locations on the computer, and links to file and folder tasks.</a:t>
            </a:r>
          </a:p>
          <a:p>
            <a:endParaRPr lang="en-US" altLang="en-US" dirty="0"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4AEFDED-DD58-4A23-81AF-190385CDEB62}" type="slidenum">
              <a:rPr lang="en-US" altLang="en-US"/>
              <a:pPr eaLnBrk="1" hangingPunct="1"/>
              <a:t>18</a:t>
            </a:fld>
            <a:endParaRPr lang="en-US" altLang="en-US" dirty="0"/>
          </a:p>
        </p:txBody>
      </p:sp>
    </p:spTree>
    <p:extLst>
      <p:ext uri="{BB962C8B-B14F-4D97-AF65-F5344CB8AC3E}">
        <p14:creationId xmlns:p14="http://schemas.microsoft.com/office/powerpoint/2010/main" val="29612016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 is a screenshot of Finder for Mac OS X 10.5. Once again, it shows details about the file, including the name, the date last modified, the size, and the type. The file extensions are not shown in this view. </a:t>
            </a:r>
          </a:p>
          <a:p>
            <a:r>
              <a:rPr lang="en-US" altLang="en-US" dirty="0" smtClean="0"/>
              <a:t>There are buttons at</a:t>
            </a:r>
            <a:r>
              <a:rPr lang="en-US" altLang="en-US" baseline="0" dirty="0" smtClean="0"/>
              <a:t> </a:t>
            </a:r>
            <a:r>
              <a:rPr lang="en-US" altLang="en-US" dirty="0" smtClean="0"/>
              <a:t>the top that perform other actions, including a search, and links on the left to go to other locations.</a:t>
            </a:r>
          </a:p>
          <a:p>
            <a:endParaRPr lang="en-US" altLang="en-US"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50BEE80-3E6F-45E8-BCBF-DE2B32EC654C}" type="slidenum">
              <a:rPr lang="en-US" altLang="en-US"/>
              <a:pPr eaLnBrk="1" hangingPunct="1"/>
              <a:t>19</a:t>
            </a:fld>
            <a:endParaRPr lang="en-US" altLang="en-US" dirty="0"/>
          </a:p>
        </p:txBody>
      </p:sp>
    </p:spTree>
    <p:extLst>
      <p:ext uri="{BB962C8B-B14F-4D97-AF65-F5344CB8AC3E}">
        <p14:creationId xmlns:p14="http://schemas.microsoft.com/office/powerpoint/2010/main" val="1124691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learning objectives for this unit, Computer Software, are to:</a:t>
            </a:r>
          </a:p>
          <a:p>
            <a:pPr marL="171450" lvl="0" indent="-171450">
              <a:buFont typeface="Arial" panose="020B0604020202020204" pitchFamily="34" charset="0"/>
              <a:buChar char="•"/>
            </a:pPr>
            <a:r>
              <a:rPr lang="en-US" sz="1000" kern="1200" dirty="0" smtClean="0">
                <a:solidFill>
                  <a:schemeClr val="tx1"/>
                </a:solidFill>
                <a:effectLst/>
                <a:latin typeface="Arial" pitchFamily="34" charset="0"/>
                <a:ea typeface="+mn-ea"/>
                <a:cs typeface="Arial" pitchFamily="34" charset="0"/>
              </a:rPr>
              <a:t>Define computer software and major software types, </a:t>
            </a:r>
          </a:p>
          <a:p>
            <a:pPr marL="171450" lvl="0" indent="-171450">
              <a:buFont typeface="Arial" panose="020B0604020202020204" pitchFamily="34" charset="0"/>
              <a:buChar char="•"/>
            </a:pPr>
            <a:r>
              <a:rPr lang="en-US" sz="1000" kern="1200" dirty="0" smtClean="0">
                <a:solidFill>
                  <a:schemeClr val="tx1"/>
                </a:solidFill>
                <a:effectLst/>
                <a:latin typeface="Arial" pitchFamily="34" charset="0"/>
                <a:ea typeface="+mn-ea"/>
                <a:cs typeface="Arial" pitchFamily="34" charset="0"/>
              </a:rPr>
              <a:t>Describe application software classification and provide examples, including</a:t>
            </a:r>
            <a:r>
              <a:rPr lang="en-US" sz="1000" kern="1200" baseline="0" dirty="0" smtClean="0">
                <a:solidFill>
                  <a:schemeClr val="tx1"/>
                </a:solidFill>
                <a:effectLst/>
                <a:latin typeface="Arial" pitchFamily="34" charset="0"/>
                <a:ea typeface="+mn-ea"/>
                <a:cs typeface="Arial" pitchFamily="34" charset="0"/>
              </a:rPr>
              <a:t> those focused on health care,</a:t>
            </a:r>
            <a:endParaRPr lang="en-US" altLang="en-US" dirty="0"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8D487A0-BFED-45E0-826F-6685D412BEB0}" type="slidenum">
              <a:rPr lang="en-US" altLang="en-US"/>
              <a:pPr eaLnBrk="1" hangingPunct="1"/>
              <a:t>2</a:t>
            </a:fld>
            <a:endParaRPr lang="en-US" altLang="en-US" dirty="0"/>
          </a:p>
        </p:txBody>
      </p:sp>
    </p:spTree>
    <p:extLst>
      <p:ext uri="{BB962C8B-B14F-4D97-AF65-F5344CB8AC3E}">
        <p14:creationId xmlns:p14="http://schemas.microsoft.com/office/powerpoint/2010/main" val="2284665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There are several desktop environments available for Linux; one is </a:t>
            </a:r>
            <a:r>
              <a:rPr lang="en-US" altLang="en-US" dirty="0" err="1" smtClean="0"/>
              <a:t>KDE</a:t>
            </a:r>
            <a:r>
              <a:rPr lang="en-US" altLang="en-US" dirty="0" smtClean="0"/>
              <a:t>. Dolphin is the name of the file manager in the KDE environment; a view of Dolphin appears in the upper left corner of this screenshot. </a:t>
            </a:r>
          </a:p>
          <a:p>
            <a:r>
              <a:rPr lang="en-US" altLang="en-US" dirty="0" smtClean="0"/>
              <a:t>Note that in the view shown, the files are represented by icons relating to the type of file, and the file extensions are shown along with the file’s size. No details about the date last modified are given here but they are available in the detailed view. </a:t>
            </a:r>
          </a:p>
          <a:p>
            <a:r>
              <a:rPr lang="en-US" altLang="en-US" dirty="0" smtClean="0"/>
              <a:t>This file manager also provides links to other places, as shown on the left. </a:t>
            </a: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7B1885E-A15B-42B4-993D-B16BCE86CFCF}" type="slidenum">
              <a:rPr lang="en-US" altLang="en-US"/>
              <a:pPr eaLnBrk="1" hangingPunct="1"/>
              <a:t>20</a:t>
            </a:fld>
            <a:endParaRPr lang="en-US" altLang="en-US" dirty="0"/>
          </a:p>
        </p:txBody>
      </p:sp>
    </p:spTree>
    <p:extLst>
      <p:ext uri="{BB962C8B-B14F-4D97-AF65-F5344CB8AC3E}">
        <p14:creationId xmlns:p14="http://schemas.microsoft.com/office/powerpoint/2010/main" val="22110477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Application</a:t>
            </a:r>
            <a:r>
              <a:rPr lang="en-US" altLang="en-US" baseline="0" dirty="0" smtClean="0"/>
              <a:t> file </a:t>
            </a:r>
            <a:r>
              <a:rPr lang="en-US" altLang="en-US" dirty="0" smtClean="0"/>
              <a:t>utilities are available for use within applications. For example, in Microsoft Windows, selecting a file involves typing in a file name or clicking a Browse button to</a:t>
            </a:r>
            <a:r>
              <a:rPr lang="en-US" altLang="en-US" baseline="0" dirty="0" smtClean="0"/>
              <a:t> open </a:t>
            </a:r>
            <a:r>
              <a:rPr lang="en-US" altLang="en-US" dirty="0" smtClean="0"/>
              <a:t>a window, which allows navigation through folders to find the file needed. In the screenshot you see here, the window is performing a “Save As.” </a:t>
            </a:r>
          </a:p>
          <a:p>
            <a:r>
              <a:rPr lang="en-US" altLang="en-US" dirty="0" smtClean="0"/>
              <a:t>Similar to</a:t>
            </a:r>
            <a:r>
              <a:rPr lang="en-US" altLang="en-US" baseline="0" dirty="0" smtClean="0"/>
              <a:t> File</a:t>
            </a:r>
            <a:r>
              <a:rPr lang="en-US" altLang="en-US" dirty="0" smtClean="0"/>
              <a:t> Explorer, the user selects the folder in which to save the file and types in the file name.</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6FADE28-CC47-4157-8129-C1EC19F016C9}" type="slidenum">
              <a:rPr lang="en-US" altLang="en-US"/>
              <a:pPr eaLnBrk="1" hangingPunct="1"/>
              <a:t>21</a:t>
            </a:fld>
            <a:endParaRPr lang="en-US" altLang="en-US" dirty="0"/>
          </a:p>
        </p:txBody>
      </p:sp>
    </p:spTree>
    <p:extLst>
      <p:ext uri="{BB962C8B-B14F-4D97-AF65-F5344CB8AC3E}">
        <p14:creationId xmlns:p14="http://schemas.microsoft.com/office/powerpoint/2010/main" val="33996961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search file utility searches for files or folders on a disk, based on search criteria. </a:t>
            </a:r>
          </a:p>
          <a:p>
            <a:r>
              <a:rPr lang="en-US" altLang="en-US" dirty="0" smtClean="0"/>
              <a:t>Utilities for file compression and archiving are available; some come with the operating</a:t>
            </a:r>
            <a:r>
              <a:rPr lang="en-US" altLang="en-US" baseline="0" dirty="0" smtClean="0"/>
              <a:t> system</a:t>
            </a:r>
            <a:r>
              <a:rPr lang="en-US" altLang="en-US" dirty="0" smtClean="0"/>
              <a:t>, like Windows-native compression utilities. Others are third-party software that needs to be installed, like WinZip for Microsoft Windows and Stuffit for Mac OS X and Microsoft Windows. </a:t>
            </a:r>
          </a:p>
          <a:p>
            <a:r>
              <a:rPr lang="en-US" altLang="en-US" dirty="0" smtClean="0"/>
              <a:t>File compression and archiving utilities allow assembly of multiple files and folders into one archive file. Compression utilities use special algorithms to store files and folders in a compressed format, which is smaller than the uncompressed format. If a file is compressed, it must be uncompressed before it can be used. Often, archiving and compression are used together to conserve storage space on a hard drive. Archived files are</a:t>
            </a:r>
            <a:r>
              <a:rPr lang="en-US" altLang="en-US" baseline="0" dirty="0" smtClean="0"/>
              <a:t> sometimes </a:t>
            </a:r>
            <a:r>
              <a:rPr lang="en-US" altLang="en-US" dirty="0" smtClean="0"/>
              <a:t>referred to as “zipped” files. </a:t>
            </a:r>
          </a:p>
          <a:p>
            <a:r>
              <a:rPr lang="en-US" altLang="en-US" dirty="0" smtClean="0"/>
              <a:t>Backup and restore utilities refer to programs that allow users to easily back up data and to restore the data from the backup. Backups can be regularly scheduled and can be done incrementally, meaning that only new or changed data is saved in the backup once a full backup exists. Most sensitive systems require regular backups, sometimes multiple backups, and often require that at least one backup resides off-site. </a:t>
            </a:r>
          </a:p>
          <a:p>
            <a:r>
              <a:rPr lang="en-US" altLang="en-US" dirty="0" smtClean="0"/>
              <a:t>Security utilities are programs that help protect a computer from harmful files and unwanted access. These can include firewalls, anti-virus software, anti-spyware, and anti-malware. </a:t>
            </a:r>
          </a:p>
          <a:p>
            <a:r>
              <a:rPr lang="en-US" altLang="en-US" dirty="0" smtClean="0"/>
              <a:t>For transferring files from one computer to another over a network, there are file transfer utilities. Depending on the network, transferring files may be the same as moving files from one folder to another. Other networks, such as the Internet, require using utilities to transfer files. One such utility is called file transfer protocol, or ftp. There are many Graphical User Interface, or GUI, applications built on top of this protocol to make transferring files easier. Searching the Internet for “ftp” and a specific operating system will return many file utility options. </a:t>
            </a: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046D3F0-16B3-4131-BE7F-EB97780D54FA}" type="slidenum">
              <a:rPr lang="en-US" altLang="en-US"/>
              <a:pPr eaLnBrk="1" hangingPunct="1"/>
              <a:t>22</a:t>
            </a:fld>
            <a:endParaRPr lang="en-US" altLang="en-US" dirty="0"/>
          </a:p>
        </p:txBody>
      </p:sp>
    </p:spTree>
    <p:extLst>
      <p:ext uri="{BB962C8B-B14F-4D97-AF65-F5344CB8AC3E}">
        <p14:creationId xmlns:p14="http://schemas.microsoft.com/office/powerpoint/2010/main" val="8953359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Before concluding, here are some tips for managing files:</a:t>
            </a:r>
          </a:p>
          <a:p>
            <a:pPr>
              <a:buFontTx/>
              <a:buChar char="•"/>
            </a:pPr>
            <a:r>
              <a:rPr lang="en-US" altLang="en-US" dirty="0" smtClean="0"/>
              <a:t> Use descriptive names for files and folders or directories</a:t>
            </a:r>
          </a:p>
          <a:p>
            <a:pPr>
              <a:buFontTx/>
              <a:buChar char="•"/>
            </a:pPr>
            <a:r>
              <a:rPr lang="en-US" altLang="en-US" dirty="0" smtClean="0"/>
              <a:t> Maintain proper file extensions</a:t>
            </a:r>
          </a:p>
          <a:p>
            <a:pPr>
              <a:buFontTx/>
              <a:buChar char="•"/>
            </a:pPr>
            <a:r>
              <a:rPr lang="en-US" altLang="en-US" dirty="0" smtClean="0"/>
              <a:t> Group similar files together into folders or directories</a:t>
            </a:r>
          </a:p>
          <a:p>
            <a:pPr>
              <a:buFontTx/>
              <a:buChar char="•"/>
            </a:pPr>
            <a:r>
              <a:rPr lang="en-US" altLang="en-US" dirty="0" smtClean="0"/>
              <a:t> Organize folders or directories in a proper hierarchy</a:t>
            </a:r>
          </a:p>
          <a:p>
            <a:pPr>
              <a:buFontTx/>
              <a:buChar char="•"/>
            </a:pPr>
            <a:r>
              <a:rPr lang="en-US" altLang="en-US" dirty="0" smtClean="0"/>
              <a:t> Delete or archive files that are no longer needed</a:t>
            </a:r>
          </a:p>
          <a:p>
            <a:pPr>
              <a:buFontTx/>
              <a:buChar char="•"/>
            </a:pPr>
            <a:r>
              <a:rPr lang="en-US" altLang="en-US" dirty="0" smtClean="0"/>
              <a:t> Maintain enough free space on the drive. How much is “enough” will vary.</a:t>
            </a:r>
          </a:p>
          <a:p>
            <a:pPr>
              <a:buFontTx/>
              <a:buChar char="•"/>
            </a:pPr>
            <a:r>
              <a:rPr lang="en-US" altLang="en-US" dirty="0" smtClean="0"/>
              <a:t> And, finally, back up your files regularly!</a:t>
            </a:r>
          </a:p>
          <a:p>
            <a:endParaRPr lang="en-US" altLang="en-US" dirty="0" smtClean="0"/>
          </a:p>
          <a:p>
            <a:pPr>
              <a:buFontTx/>
              <a:buChar char="•"/>
            </a:pPr>
            <a:endParaRPr lang="en-US" altLang="en-US" dirty="0"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6802B52-1190-4607-B666-35FC9B41965F}" type="slidenum">
              <a:rPr lang="en-US" altLang="en-US"/>
              <a:pPr eaLnBrk="1" hangingPunct="1"/>
              <a:t>23</a:t>
            </a:fld>
            <a:endParaRPr lang="en-US" altLang="en-US" dirty="0"/>
          </a:p>
        </p:txBody>
      </p:sp>
    </p:spTree>
    <p:extLst>
      <p:ext uri="{BB962C8B-B14F-4D97-AF65-F5344CB8AC3E}">
        <p14:creationId xmlns:p14="http://schemas.microsoft.com/office/powerpoint/2010/main" val="1541193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 concludes lecture d of the unit on </a:t>
            </a:r>
            <a:r>
              <a:rPr lang="en-US" altLang="en-US" b="0" i="0" dirty="0" smtClean="0"/>
              <a:t>Computer Software</a:t>
            </a:r>
            <a:r>
              <a:rPr lang="en-US" altLang="en-US" dirty="0" smtClean="0"/>
              <a:t>. This lecture defined</a:t>
            </a:r>
            <a:r>
              <a:rPr lang="en-US" altLang="en-US" baseline="0" dirty="0" smtClean="0"/>
              <a:t> computer files and described different file</a:t>
            </a:r>
            <a:r>
              <a:rPr lang="en-US" altLang="en-US" dirty="0" smtClean="0"/>
              <a:t> types</a:t>
            </a:r>
            <a:r>
              <a:rPr lang="en-US" altLang="en-US" baseline="0" dirty="0" smtClean="0"/>
              <a:t> </a:t>
            </a:r>
            <a:r>
              <a:rPr lang="en-US" altLang="en-US" dirty="0" smtClean="0"/>
              <a:t>and attributes. It defined and explained the role of the file system,</a:t>
            </a:r>
            <a:r>
              <a:rPr lang="en-US" altLang="en-US" baseline="0" dirty="0" smtClean="0"/>
              <a:t> </a:t>
            </a:r>
            <a:r>
              <a:rPr lang="en-US" altLang="en-US" dirty="0" smtClean="0"/>
              <a:t>provided an overview of file management</a:t>
            </a:r>
            <a:r>
              <a:rPr lang="en-US" altLang="en-US" baseline="0" dirty="0" smtClean="0"/>
              <a:t> utilities </a:t>
            </a:r>
            <a:r>
              <a:rPr lang="en-US" altLang="en-US" dirty="0" smtClean="0"/>
              <a:t>and file systems, and provided file management tips.</a:t>
            </a: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9562533-19FC-4F8D-9543-0315D9C79FA4}" type="slidenum">
              <a:rPr lang="en-US" altLang="en-US"/>
              <a:pPr eaLnBrk="1" hangingPunct="1"/>
              <a:t>24</a:t>
            </a:fld>
            <a:endParaRPr lang="en-US" altLang="en-US" dirty="0"/>
          </a:p>
        </p:txBody>
      </p:sp>
    </p:spTree>
    <p:extLst>
      <p:ext uri="{BB962C8B-B14F-4D97-AF65-F5344CB8AC3E}">
        <p14:creationId xmlns:p14="http://schemas.microsoft.com/office/powerpoint/2010/main" val="17792464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This also concludes the unit titled </a:t>
            </a:r>
            <a:r>
              <a:rPr lang="en-US" altLang="en-US" b="0" i="0" dirty="0" smtClean="0"/>
              <a:t>Computer Software</a:t>
            </a:r>
            <a:r>
              <a:rPr lang="en-US" altLang="en-US" dirty="0" smtClean="0"/>
              <a:t>.  This unit defined software and explained</a:t>
            </a:r>
            <a:r>
              <a:rPr lang="en-US" altLang="en-US" baseline="0" dirty="0" smtClean="0"/>
              <a:t> two major software types: </a:t>
            </a:r>
            <a:r>
              <a:rPr lang="en-US" altLang="en-US" dirty="0" smtClean="0"/>
              <a:t>application software and system software. Application software is an end-user program. </a:t>
            </a:r>
            <a:r>
              <a:rPr lang="en-US" altLang="en-US" sz="2600" dirty="0" smtClean="0"/>
              <a:t>System software directly operates the computer hardware</a:t>
            </a:r>
            <a:r>
              <a:rPr lang="en-US" altLang="en-US" dirty="0" smtClean="0"/>
              <a:t>.</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Applications include software tailored for business, multimedia, science, mathematics, communication, and health care, to name a few. Operating systems coordinate the applications and the hardware; they are the interface between the applications that the users run and the physical computer hardware. Operating systems are present on every computer. Files are basic blocks of programs and data. Files have attributes. File systems work with operating systems to manage the storage and retrieval of files stored on a disk.</a:t>
            </a: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A459A4F-7239-4C2F-8C6D-DCBE57BABED3}" type="slidenum">
              <a:rPr lang="en-US" altLang="en-US"/>
              <a:pPr eaLnBrk="1" hangingPunct="1"/>
              <a:t>25</a:t>
            </a:fld>
            <a:endParaRPr lang="en-US" altLang="en-US" dirty="0"/>
          </a:p>
        </p:txBody>
      </p:sp>
    </p:spTree>
    <p:extLst>
      <p:ext uri="{BB962C8B-B14F-4D97-AF65-F5344CB8AC3E}">
        <p14:creationId xmlns:p14="http://schemas.microsoft.com/office/powerpoint/2010/main" val="13209002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References slide.  No audio.</a:t>
            </a:r>
          </a:p>
          <a:p>
            <a:endParaRPr lang="en-US" altLang="en-US" dirty="0" smtClean="0"/>
          </a:p>
        </p:txBody>
      </p:sp>
      <p:sp>
        <p:nvSpPr>
          <p:cNvPr id="7373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7373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6DCE9F9-A116-4DB7-8076-4AF429FABA89}" type="slidenum">
              <a:rPr lang="en-US" altLang="en-US"/>
              <a:pPr eaLnBrk="1" hangingPunct="1"/>
              <a:t>26</a:t>
            </a:fld>
            <a:endParaRPr lang="en-US" altLang="en-US" dirty="0"/>
          </a:p>
        </p:txBody>
      </p:sp>
    </p:spTree>
    <p:extLst>
      <p:ext uri="{BB962C8B-B14F-4D97-AF65-F5344CB8AC3E}">
        <p14:creationId xmlns:p14="http://schemas.microsoft.com/office/powerpoint/2010/main" val="21002201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References slide.  No audio.</a:t>
            </a:r>
          </a:p>
          <a:p>
            <a:endParaRPr lang="en-US" altLang="en-US" dirty="0" smtClean="0"/>
          </a:p>
        </p:txBody>
      </p:sp>
      <p:sp>
        <p:nvSpPr>
          <p:cNvPr id="7373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7373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6DCE9F9-A116-4DB7-8076-4AF429FABA89}" type="slidenum">
              <a:rPr lang="en-US" altLang="en-US"/>
              <a:pPr eaLnBrk="1" hangingPunct="1"/>
              <a:t>27</a:t>
            </a:fld>
            <a:endParaRPr lang="en-US" altLang="en-US" dirty="0"/>
          </a:p>
        </p:txBody>
      </p:sp>
    </p:spTree>
    <p:extLst>
      <p:ext uri="{BB962C8B-B14F-4D97-AF65-F5344CB8AC3E}">
        <p14:creationId xmlns:p14="http://schemas.microsoft.com/office/powerpoint/2010/main" val="30074926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References slide.  No audio.</a:t>
            </a:r>
          </a:p>
          <a:p>
            <a:endParaRPr lang="en-US" altLang="en-US" dirty="0" smtClean="0"/>
          </a:p>
        </p:txBody>
      </p:sp>
      <p:sp>
        <p:nvSpPr>
          <p:cNvPr id="74756"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7475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94D02C8-DBB5-40F2-96CB-3EF14CD3EDF0}" type="slidenum">
              <a:rPr lang="en-US" altLang="en-US"/>
              <a:pPr eaLnBrk="1" hangingPunct="1"/>
              <a:t>28</a:t>
            </a:fld>
            <a:endParaRPr lang="en-US" altLang="en-US" dirty="0"/>
          </a:p>
        </p:txBody>
      </p:sp>
    </p:spTree>
    <p:extLst>
      <p:ext uri="{BB962C8B-B14F-4D97-AF65-F5344CB8AC3E}">
        <p14:creationId xmlns:p14="http://schemas.microsoft.com/office/powerpoint/2010/main" val="12392131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References slide.  No audio.</a:t>
            </a:r>
          </a:p>
          <a:p>
            <a:endParaRPr lang="en-US" altLang="en-US" dirty="0" smtClean="0"/>
          </a:p>
        </p:txBody>
      </p:sp>
      <p:sp>
        <p:nvSpPr>
          <p:cNvPr id="74756"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7475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94D02C8-DBB5-40F2-96CB-3EF14CD3EDF0}" type="slidenum">
              <a:rPr lang="en-US" altLang="en-US"/>
              <a:pPr eaLnBrk="1" hangingPunct="1"/>
              <a:t>29</a:t>
            </a:fld>
            <a:endParaRPr lang="en-US" altLang="en-US" dirty="0"/>
          </a:p>
        </p:txBody>
      </p:sp>
    </p:spTree>
    <p:extLst>
      <p:ext uri="{BB962C8B-B14F-4D97-AF65-F5344CB8AC3E}">
        <p14:creationId xmlns:p14="http://schemas.microsoft.com/office/powerpoint/2010/main" val="3496589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000" kern="1200" dirty="0" smtClean="0">
                <a:solidFill>
                  <a:schemeClr val="tx1"/>
                </a:solidFill>
                <a:effectLst/>
                <a:latin typeface="Arial" pitchFamily="34" charset="0"/>
                <a:ea typeface="+mn-ea"/>
                <a:cs typeface="Arial" pitchFamily="34" charset="0"/>
              </a:rPr>
              <a:t>Define what an operating system is,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000" kern="1200" dirty="0" smtClean="0">
                <a:solidFill>
                  <a:schemeClr val="tx1"/>
                </a:solidFill>
                <a:effectLst/>
                <a:latin typeface="Arial" pitchFamily="34" charset="0"/>
                <a:ea typeface="+mn-ea"/>
                <a:cs typeface="Arial" pitchFamily="34" charset="0"/>
              </a:rPr>
              <a:t>Explain the features and functions of operating</a:t>
            </a:r>
            <a:r>
              <a:rPr lang="en-US" sz="1000" kern="1200" baseline="0" dirty="0" smtClean="0">
                <a:solidFill>
                  <a:schemeClr val="tx1"/>
                </a:solidFill>
                <a:effectLst/>
                <a:latin typeface="Arial" pitchFamily="34" charset="0"/>
                <a:ea typeface="+mn-ea"/>
                <a:cs typeface="Arial" pitchFamily="34" charset="0"/>
              </a:rPr>
              <a:t> systems,</a:t>
            </a:r>
            <a:endParaRPr lang="en-US" sz="1000" kern="1200" dirty="0" smtClean="0">
              <a:solidFill>
                <a:schemeClr val="tx1"/>
              </a:solidFill>
              <a:effectLst/>
              <a:latin typeface="Arial" pitchFamily="34" charset="0"/>
              <a:ea typeface="+mn-ea"/>
              <a:cs typeface="Arial" pitchFamily="34" charset="0"/>
            </a:endParaRPr>
          </a:p>
          <a:p>
            <a:pPr marL="171450" lvl="0" indent="-171450">
              <a:buFont typeface="Arial" panose="020B0604020202020204" pitchFamily="34" charset="0"/>
              <a:buChar char="•"/>
            </a:pPr>
            <a:r>
              <a:rPr lang="en-US" sz="1000" kern="1200" dirty="0" smtClean="0">
                <a:solidFill>
                  <a:schemeClr val="tx1"/>
                </a:solidFill>
                <a:effectLst/>
                <a:latin typeface="Arial" pitchFamily="34" charset="0"/>
                <a:ea typeface="+mn-ea"/>
                <a:cs typeface="Arial" pitchFamily="34" charset="0"/>
              </a:rPr>
              <a:t>Classify operating systems,</a:t>
            </a:r>
          </a:p>
          <a:p>
            <a:pPr marL="171450" lvl="0" indent="-171450">
              <a:buFont typeface="Arial" panose="020B0604020202020204" pitchFamily="34" charset="0"/>
              <a:buChar char="•"/>
            </a:pPr>
            <a:r>
              <a:rPr lang="en-US" sz="1000" kern="1200" dirty="0" smtClean="0">
                <a:solidFill>
                  <a:schemeClr val="tx1"/>
                </a:solidFill>
                <a:effectLst/>
                <a:latin typeface="Arial" pitchFamily="34" charset="0"/>
                <a:ea typeface="+mn-ea"/>
                <a:cs typeface="Arial" pitchFamily="34" charset="0"/>
              </a:rPr>
              <a:t>Describe commonly used operating systems,</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8D487A0-BFED-45E0-826F-6685D412BEB0}" type="slidenum">
              <a:rPr lang="en-US" altLang="en-US"/>
              <a:pPr eaLnBrk="1" hangingPunct="1"/>
              <a:t>3</a:t>
            </a:fld>
            <a:endParaRPr lang="en-US" altLang="en-US" dirty="0"/>
          </a:p>
        </p:txBody>
      </p:sp>
    </p:spTree>
    <p:extLst>
      <p:ext uri="{BB962C8B-B14F-4D97-AF65-F5344CB8AC3E}">
        <p14:creationId xmlns:p14="http://schemas.microsoft.com/office/powerpoint/2010/main" val="22846650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audio.</a:t>
            </a:r>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fld id="{BC67021A-487C-4D8E-B66A-9A323BD1E9A7}" type="slidenum">
              <a:rPr lang="en-US" altLang="en-US" smtClean="0"/>
              <a:pPr/>
              <a:t>30</a:t>
            </a:fld>
            <a:endParaRPr lang="en-US" altLang="en-US" dirty="0"/>
          </a:p>
        </p:txBody>
      </p:sp>
    </p:spTree>
    <p:extLst>
      <p:ext uri="{BB962C8B-B14F-4D97-AF65-F5344CB8AC3E}">
        <p14:creationId xmlns:p14="http://schemas.microsoft.com/office/powerpoint/2010/main" val="191969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lvl="0" indent="-171450">
              <a:buFont typeface="Arial" panose="020B0604020202020204" pitchFamily="34" charset="0"/>
              <a:buChar char="•"/>
            </a:pPr>
            <a:r>
              <a:rPr lang="en-US" sz="1000" kern="1200" dirty="0" smtClean="0">
                <a:solidFill>
                  <a:schemeClr val="tx1"/>
                </a:solidFill>
                <a:effectLst/>
                <a:latin typeface="Arial" pitchFamily="34" charset="0"/>
                <a:ea typeface="+mn-ea"/>
                <a:cs typeface="Arial" pitchFamily="34" charset="0"/>
              </a:rPr>
              <a:t>Describe types and major attributes of files,</a:t>
            </a:r>
          </a:p>
          <a:p>
            <a:pPr marL="171450" lvl="0" indent="-171450">
              <a:buFont typeface="Arial" panose="020B0604020202020204" pitchFamily="34" charset="0"/>
              <a:buChar char="•"/>
            </a:pPr>
            <a:r>
              <a:rPr lang="en-US" sz="1000" kern="1200" dirty="0" smtClean="0">
                <a:solidFill>
                  <a:schemeClr val="tx1"/>
                </a:solidFill>
                <a:effectLst/>
                <a:latin typeface="Arial" pitchFamily="34" charset="0"/>
                <a:ea typeface="+mn-ea"/>
                <a:cs typeface="Arial" pitchFamily="34" charset="0"/>
              </a:rPr>
              <a:t>Explain the purpose of file systems,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000" kern="1200" dirty="0" smtClean="0">
                <a:solidFill>
                  <a:schemeClr val="tx1"/>
                </a:solidFill>
                <a:effectLst/>
                <a:latin typeface="Arial" pitchFamily="34" charset="0"/>
                <a:ea typeface="+mn-ea"/>
                <a:cs typeface="Arial" pitchFamily="34" charset="0"/>
              </a:rPr>
              <a:t>Provide file management tips,</a:t>
            </a:r>
          </a:p>
          <a:p>
            <a:pPr marL="171450" lvl="0" indent="-171450">
              <a:buFont typeface="Arial" panose="020B0604020202020204" pitchFamily="34" charset="0"/>
              <a:buChar char="•"/>
            </a:pPr>
            <a:r>
              <a:rPr lang="en-US" sz="1000" kern="1200" dirty="0" smtClean="0">
                <a:solidFill>
                  <a:schemeClr val="tx1"/>
                </a:solidFill>
                <a:effectLst/>
                <a:latin typeface="Arial" pitchFamily="34" charset="0"/>
                <a:ea typeface="+mn-ea"/>
                <a:cs typeface="Arial" pitchFamily="34" charset="0"/>
              </a:rPr>
              <a:t>And identify different implementations of file systems</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8D487A0-BFED-45E0-826F-6685D412BEB0}" type="slidenum">
              <a:rPr lang="en-US" altLang="en-US"/>
              <a:pPr eaLnBrk="1" hangingPunct="1"/>
              <a:t>4</a:t>
            </a:fld>
            <a:endParaRPr lang="en-US" altLang="en-US" dirty="0"/>
          </a:p>
        </p:txBody>
      </p:sp>
    </p:spTree>
    <p:extLst>
      <p:ext uri="{BB962C8B-B14F-4D97-AF65-F5344CB8AC3E}">
        <p14:creationId xmlns:p14="http://schemas.microsoft.com/office/powerpoint/2010/main" val="2627394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 lecture defines what a file</a:t>
            </a:r>
            <a:r>
              <a:rPr lang="en-US" altLang="en-US" baseline="0" dirty="0" smtClean="0"/>
              <a:t> is, </a:t>
            </a:r>
            <a:r>
              <a:rPr lang="en-US" altLang="en-US" dirty="0" smtClean="0"/>
              <a:t>identifies various file types and their attributes, provides tips for managing files, explains why file systems are important, and identifies several types of file</a:t>
            </a:r>
            <a:r>
              <a:rPr lang="en-US" altLang="en-US" baseline="0" dirty="0" smtClean="0"/>
              <a:t> system implementations.</a:t>
            </a:r>
            <a:endParaRPr lang="en-US" altLang="en-US" dirty="0" smtClean="0"/>
          </a:p>
          <a:p>
            <a:r>
              <a:rPr lang="en-US" altLang="en-US" dirty="0" smtClean="0"/>
              <a:t>A file is defined as a block of program instructions or data stored on some</a:t>
            </a:r>
            <a:r>
              <a:rPr lang="en-US" altLang="en-US" baseline="0" dirty="0" smtClean="0"/>
              <a:t> storage device</a:t>
            </a:r>
            <a:r>
              <a:rPr lang="en-US" altLang="en-US" dirty="0" smtClean="0"/>
              <a:t>.</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D023212-D7D6-4042-94BB-102D2246F349}" type="slidenum">
              <a:rPr lang="en-US" altLang="en-US"/>
              <a:pPr eaLnBrk="1" hangingPunct="1"/>
              <a:t>5</a:t>
            </a:fld>
            <a:endParaRPr lang="en-US" altLang="en-US" dirty="0"/>
          </a:p>
        </p:txBody>
      </p:sp>
    </p:spTree>
    <p:extLst>
      <p:ext uri="{BB962C8B-B14F-4D97-AF65-F5344CB8AC3E}">
        <p14:creationId xmlns:p14="http://schemas.microsoft.com/office/powerpoint/2010/main" val="3351315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There are many different file types. One example is executable files, which contain a software application that users run. An executable file is filled with a series of machine code instructions. </a:t>
            </a:r>
          </a:p>
          <a:p>
            <a:r>
              <a:rPr lang="en-US" altLang="en-US" dirty="0" smtClean="0"/>
              <a:t>Another file type is a text file, which is merely a collection of binary representations of characters. </a:t>
            </a:r>
          </a:p>
          <a:p>
            <a:r>
              <a:rPr lang="en-US" altLang="en-US" dirty="0" smtClean="0"/>
              <a:t>There are other types of files that may include other types of special formatting, such as types specific to an application like Microsoft Word or Excel. There are also specially formatted files for storing images and videos, and files that are formatted to be an archive.</a:t>
            </a:r>
          </a:p>
          <a:p>
            <a:endParaRPr lang="en-US" altLang="en-US" dirty="0"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D023212-D7D6-4042-94BB-102D2246F349}" type="slidenum">
              <a:rPr lang="en-US" altLang="en-US"/>
              <a:pPr eaLnBrk="1" hangingPunct="1"/>
              <a:t>6</a:t>
            </a:fld>
            <a:endParaRPr lang="en-US" altLang="en-US" dirty="0"/>
          </a:p>
        </p:txBody>
      </p:sp>
    </p:spTree>
    <p:extLst>
      <p:ext uri="{BB962C8B-B14F-4D97-AF65-F5344CB8AC3E}">
        <p14:creationId xmlns:p14="http://schemas.microsoft.com/office/powerpoint/2010/main" val="4030006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Every file must</a:t>
            </a:r>
            <a:r>
              <a:rPr lang="en-US" altLang="en-US" baseline="0" dirty="0" smtClean="0"/>
              <a:t> have</a:t>
            </a:r>
            <a:r>
              <a:rPr lang="en-US" altLang="en-US" dirty="0" smtClean="0"/>
              <a:t> a name. Each operating</a:t>
            </a:r>
            <a:r>
              <a:rPr lang="en-US" altLang="en-US" baseline="0" dirty="0" smtClean="0"/>
              <a:t> </a:t>
            </a:r>
            <a:r>
              <a:rPr lang="en-US" altLang="en-US" dirty="0" smtClean="0"/>
              <a:t>system, or OS, has</a:t>
            </a:r>
            <a:r>
              <a:rPr lang="en-US" altLang="en-US" baseline="0" dirty="0" smtClean="0"/>
              <a:t> its</a:t>
            </a:r>
            <a:r>
              <a:rPr lang="en-US" altLang="en-US" dirty="0" smtClean="0"/>
              <a:t> own naming rules. For example, early releases of Microsoft Windows had a file name limit of eight characters. </a:t>
            </a:r>
          </a:p>
          <a:p>
            <a:r>
              <a:rPr lang="en-US" altLang="en-US" dirty="0" smtClean="0"/>
              <a:t>Also, some operating systems have case-sensitive file names; others do not. </a:t>
            </a:r>
          </a:p>
          <a:p>
            <a:r>
              <a:rPr lang="en-US" altLang="en-US" dirty="0" smtClean="0"/>
              <a:t>Part of the file name is the file's extension, which is a</a:t>
            </a:r>
            <a:r>
              <a:rPr lang="en-US" altLang="en-US" baseline="0" dirty="0" smtClean="0"/>
              <a:t> set of characters appearing after </a:t>
            </a:r>
            <a:r>
              <a:rPr lang="en-US" altLang="en-US" dirty="0" smtClean="0"/>
              <a:t>the dot in the file name. The extension usually identifies the file type, which</a:t>
            </a:r>
            <a:r>
              <a:rPr lang="en-US" altLang="en-US" baseline="0" dirty="0" smtClean="0"/>
              <a:t> in turn determines</a:t>
            </a:r>
            <a:r>
              <a:rPr lang="en-US" altLang="en-US" dirty="0" smtClean="0"/>
              <a:t> what a user can do with the file. </a:t>
            </a:r>
          </a:p>
          <a:p>
            <a:r>
              <a:rPr lang="en-US" altLang="en-US" dirty="0" smtClean="0"/>
              <a:t>Depending on the settings of the file system, file</a:t>
            </a:r>
            <a:r>
              <a:rPr lang="en-US" altLang="en-US" baseline="0" dirty="0" smtClean="0"/>
              <a:t> extensions</a:t>
            </a:r>
            <a:r>
              <a:rPr lang="en-US" altLang="en-US" dirty="0" smtClean="0"/>
              <a:t> may or may not be</a:t>
            </a:r>
            <a:r>
              <a:rPr lang="en-US" altLang="en-US" baseline="0" dirty="0" smtClean="0"/>
              <a:t> visible in the user interface</a:t>
            </a:r>
            <a:r>
              <a:rPr lang="en-US" altLang="en-US" dirty="0" smtClean="0"/>
              <a:t>. </a:t>
            </a:r>
          </a:p>
          <a:p>
            <a:r>
              <a:rPr lang="en-US" altLang="en-US" dirty="0" smtClean="0"/>
              <a:t>File extensions are somewhat up to the user to maintain correctly; an application</a:t>
            </a:r>
            <a:r>
              <a:rPr lang="en-US" altLang="en-US" baseline="0" dirty="0" smtClean="0"/>
              <a:t> that creates a file</a:t>
            </a:r>
            <a:r>
              <a:rPr lang="en-US" altLang="en-US" dirty="0" smtClean="0"/>
              <a:t> will automatically append the correct extension to the file name, but it</a:t>
            </a:r>
            <a:r>
              <a:rPr lang="en-US" altLang="en-US" baseline="0" dirty="0" smtClean="0"/>
              <a:t> may be changed later by a user or another application</a:t>
            </a:r>
            <a:r>
              <a:rPr lang="en-US" altLang="en-US" dirty="0" smtClean="0"/>
              <a:t>. Some examples of file names with extensions are: essay.docx, which is a Microsoft Word document named essay; budget.xlsx, which is a Microsoft Excel spreadsheet named budget; winzip.exe, is an executable program named winzip; and photo1.jpg, which is a jpg-formatted image named photo1. </a:t>
            </a: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CE952B8-60EB-4F98-93F5-4F8CA30CBF7E}" type="slidenum">
              <a:rPr lang="en-US" altLang="en-US"/>
              <a:pPr eaLnBrk="1" hangingPunct="1"/>
              <a:t>7</a:t>
            </a:fld>
            <a:endParaRPr lang="en-US" altLang="en-US" dirty="0"/>
          </a:p>
        </p:txBody>
      </p:sp>
    </p:spTree>
    <p:extLst>
      <p:ext uri="{BB962C8B-B14F-4D97-AF65-F5344CB8AC3E}">
        <p14:creationId xmlns:p14="http://schemas.microsoft.com/office/powerpoint/2010/main" val="3678515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Files have owners;</a:t>
            </a:r>
            <a:r>
              <a:rPr lang="en-US" altLang="en-US" baseline="0" dirty="0" smtClean="0"/>
              <a:t> typically </a:t>
            </a:r>
            <a:r>
              <a:rPr lang="en-US" altLang="en-US" dirty="0" smtClean="0"/>
              <a:t>the owner is the person who created the file or last modified it. Operating systems also have utilities to change the ownership of a file. Not all operating systems store the file owner, particularly those operating systems that are simple and do not have extensive file security.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Files also have permissions</a:t>
            </a:r>
            <a:r>
              <a:rPr lang="en-US" altLang="en-US" baseline="0" dirty="0" smtClean="0"/>
              <a:t> that specify what a given</a:t>
            </a:r>
            <a:r>
              <a:rPr lang="en-US" altLang="en-US" dirty="0" smtClean="0"/>
              <a:t> user can do</a:t>
            </a:r>
            <a:r>
              <a:rPr lang="en-US" altLang="en-US" baseline="0" dirty="0" smtClean="0"/>
              <a:t> with</a:t>
            </a:r>
            <a:r>
              <a:rPr lang="en-US" altLang="en-US" dirty="0" smtClean="0"/>
              <a:t> the file:</a:t>
            </a:r>
            <a:r>
              <a:rPr lang="en-US" altLang="en-US" baseline="0" dirty="0" smtClean="0"/>
              <a:t> </a:t>
            </a:r>
            <a:r>
              <a:rPr lang="en-US" altLang="en-US" dirty="0" smtClean="0"/>
              <a:t>who can read the file, write to the file, and execute the file, in</a:t>
            </a:r>
            <a:r>
              <a:rPr lang="en-US" altLang="en-US" baseline="0" dirty="0" smtClean="0"/>
              <a:t> the case of an</a:t>
            </a:r>
            <a:r>
              <a:rPr lang="en-US" altLang="en-US" dirty="0" smtClean="0"/>
              <a:t> executable program.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Permissions are an important security feature, since they protect files from unauthorized access.</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5E1B87F-78FE-450F-B7D3-7A1013F8DD97}" type="slidenum">
              <a:rPr lang="en-US" altLang="en-US"/>
              <a:pPr eaLnBrk="1" hangingPunct="1"/>
              <a:t>8</a:t>
            </a:fld>
            <a:endParaRPr lang="en-US" altLang="en-US" dirty="0"/>
          </a:p>
        </p:txBody>
      </p:sp>
    </p:spTree>
    <p:extLst>
      <p:ext uri="{BB962C8B-B14F-4D97-AF65-F5344CB8AC3E}">
        <p14:creationId xmlns:p14="http://schemas.microsoft.com/office/powerpoint/2010/main" val="2304709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All files have a size that is expressed in bytes; kilobytes, abbreviated as KB; megabytes, abbreviated as MB; or gigabytes abbreviated as GB. </a:t>
            </a:r>
          </a:p>
          <a:p>
            <a:r>
              <a:rPr lang="en-US" altLang="en-US" dirty="0" smtClean="0"/>
              <a:t>The size of a file depends on the amount of data stored in the file. For example, a file that stores a long</a:t>
            </a:r>
            <a:r>
              <a:rPr lang="en-US" altLang="en-US" baseline="0" dirty="0" smtClean="0"/>
              <a:t> Microsoft </a:t>
            </a:r>
            <a:r>
              <a:rPr lang="en-US" altLang="en-US" dirty="0" smtClean="0"/>
              <a:t>Word document will be larger than a file that stores a short text-based document. A file containing a high-definition, or HD, video will be larger than a low-resolution video file of the same length. </a:t>
            </a: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C62E66-8389-4179-BE95-E7C74A04D0C2}" type="slidenum">
              <a:rPr lang="en-US" altLang="en-US"/>
              <a:pPr eaLnBrk="1" hangingPunct="1"/>
              <a:t>9</a:t>
            </a:fld>
            <a:endParaRPr lang="en-US" altLang="en-US" dirty="0"/>
          </a:p>
        </p:txBody>
      </p:sp>
    </p:spTree>
    <p:extLst>
      <p:ext uri="{BB962C8B-B14F-4D97-AF65-F5344CB8AC3E}">
        <p14:creationId xmlns:p14="http://schemas.microsoft.com/office/powerpoint/2010/main" val="24874897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hyperlink" Target="http://accessibility.psu.edu/microsoftoffice/powerpoint/"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NC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130552"/>
            <a:ext cx="9144000" cy="1298448"/>
          </a:xfrm>
          <a:prstGeom prst="rect">
            <a:avLst/>
          </a:prstGeom>
        </p:spPr>
        <p:txBody>
          <a:bodyPr anchor="t"/>
          <a:lstStyle>
            <a:lvl1pPr algn="ctr">
              <a:defRPr sz="3600" b="0" baseline="0">
                <a:latin typeface="Verdana" pitchFamily="34" charset="0"/>
                <a:ea typeface="Verdana" pitchFamily="34" charset="0"/>
                <a:cs typeface="Verdana" pitchFamily="34" charset="0"/>
              </a:defRPr>
            </a:lvl1pPr>
          </a:lstStyle>
          <a:p>
            <a:r>
              <a:rPr lang="en-US" dirty="0" smtClean="0"/>
              <a:t>Click to edit component title</a:t>
            </a:r>
            <a:endParaRPr lang="en-US" dirty="0"/>
          </a:p>
        </p:txBody>
      </p:sp>
      <p:sp>
        <p:nvSpPr>
          <p:cNvPr id="4" name="Text Placeholder 3"/>
          <p:cNvSpPr>
            <a:spLocks noGrp="1"/>
          </p:cNvSpPr>
          <p:nvPr>
            <p:ph type="body" sz="half" idx="2" hasCustomPrompt="1"/>
          </p:nvPr>
        </p:nvSpPr>
        <p:spPr>
          <a:xfrm>
            <a:off x="1371600" y="3517900"/>
            <a:ext cx="6400800" cy="762000"/>
          </a:xfrm>
          <a:prstGeom prst="rect">
            <a:avLst/>
          </a:prstGeom>
        </p:spPr>
        <p:txBody>
          <a:bodyPr/>
          <a:lstStyle>
            <a:lvl1pPr marL="0" indent="0" algn="ctr">
              <a:buNone/>
              <a:defRPr sz="3200" baseline="0">
                <a:latin typeface="+mj-lt"/>
                <a:ea typeface="Tahoma" pitchFamily="34" charset="0"/>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unit title</a:t>
            </a:r>
          </a:p>
        </p:txBody>
      </p:sp>
      <p:sp>
        <p:nvSpPr>
          <p:cNvPr id="11" name="Text Placeholder 10"/>
          <p:cNvSpPr>
            <a:spLocks noGrp="1"/>
          </p:cNvSpPr>
          <p:nvPr>
            <p:ph type="body" sz="quarter" idx="11" hasCustomPrompt="1"/>
          </p:nvPr>
        </p:nvSpPr>
        <p:spPr>
          <a:xfrm>
            <a:off x="1371600" y="4356100"/>
            <a:ext cx="6400800" cy="609600"/>
          </a:xfrm>
          <a:prstGeom prst="rect">
            <a:avLst/>
          </a:prstGeom>
        </p:spPr>
        <p:txBody>
          <a:bodyPr/>
          <a:lstStyle>
            <a:lvl1pPr algn="ctr">
              <a:buFontTx/>
              <a:buNone/>
              <a:defRPr>
                <a:latin typeface="+mj-lt"/>
                <a:cs typeface="Tahoma" pitchFamily="34" charset="0"/>
              </a:defRPr>
            </a:lvl1pPr>
          </a:lstStyle>
          <a:p>
            <a:pPr lvl="0"/>
            <a:r>
              <a:rPr lang="en-US" dirty="0" smtClean="0"/>
              <a:t>Click to edit lecture title</a:t>
            </a:r>
          </a:p>
        </p:txBody>
      </p:sp>
      <p:sp>
        <p:nvSpPr>
          <p:cNvPr id="16" name="Text Placeholder 15"/>
          <p:cNvSpPr>
            <a:spLocks noGrp="1"/>
          </p:cNvSpPr>
          <p:nvPr>
            <p:ph type="body" sz="quarter" idx="12"/>
          </p:nvPr>
        </p:nvSpPr>
        <p:spPr>
          <a:xfrm>
            <a:off x="685800" y="5232400"/>
            <a:ext cx="7772400" cy="1219200"/>
          </a:xfrm>
          <a:prstGeom prst="rect">
            <a:avLst/>
          </a:prstGeom>
        </p:spPr>
        <p:txBody>
          <a:bodyPr/>
          <a:lstStyle>
            <a:lvl1pPr algn="ctr">
              <a:buNone/>
              <a:defRPr lang="en-US" sz="1200" i="1" dirty="0" smtClean="0">
                <a:ea typeface="Calibri"/>
                <a:cs typeface="Times New Roman"/>
              </a:defRPr>
            </a:lvl1pPr>
          </a:lstStyle>
          <a:p>
            <a:pPr lvl="0"/>
            <a:r>
              <a:rPr lang="en-US" smtClean="0"/>
              <a:t>Click to edit Master text styles</a:t>
            </a:r>
          </a:p>
        </p:txBody>
      </p:sp>
      <p:pic>
        <p:nvPicPr>
          <p:cNvPr id="3" name="Picture 2" descr="The Office of the National Coordinator (ONC) for Health Information Technology."/>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42288" y="36576"/>
            <a:ext cx="6059424" cy="1487424"/>
          </a:xfrm>
          <a:prstGeom prst="rect">
            <a:avLst/>
          </a:prstGeom>
        </p:spPr>
      </p:pic>
      <p:sp>
        <p:nvSpPr>
          <p:cNvPr id="8" name="Slide Number Placeholder 4"/>
          <p:cNvSpPr>
            <a:spLocks noGrp="1"/>
          </p:cNvSpPr>
          <p:nvPr>
            <p:ph type="sldNum" sz="quarter" idx="4"/>
          </p:nvPr>
        </p:nvSpPr>
        <p:spPr>
          <a:xfrm>
            <a:off x="8509000" y="6263640"/>
            <a:ext cx="419100"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33081938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C Summar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baseline="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5" name="Text Placeholder 4"/>
          <p:cNvSpPr>
            <a:spLocks noGrp="1"/>
          </p:cNvSpPr>
          <p:nvPr>
            <p:ph type="body" sz="quarter" idx="11"/>
          </p:nvPr>
        </p:nvSpPr>
        <p:spPr>
          <a:xfrm>
            <a:off x="457200" y="1600200"/>
            <a:ext cx="8229600" cy="4572000"/>
          </a:xfrm>
          <a:prstGeom prst="rect">
            <a:avLst/>
          </a:prstGeom>
        </p:spPr>
        <p:txBody>
          <a:bodyPr/>
          <a:lstStyle>
            <a:lvl1pPr>
              <a:defRPr sz="3200" baseline="0">
                <a:latin typeface="+mn-lt"/>
              </a:defRPr>
            </a:lvl1pPr>
            <a:lvl2pPr>
              <a:defRPr sz="2800">
                <a:latin typeface="+mn-lt"/>
              </a:defRPr>
            </a:lvl2pPr>
          </a:lstStyle>
          <a:p>
            <a:pPr lvl="0"/>
            <a:r>
              <a:rPr lang="en-US" smtClean="0"/>
              <a:t>Click to edit Master text styles</a:t>
            </a:r>
          </a:p>
          <a:p>
            <a:pPr lvl="1"/>
            <a:r>
              <a:rPr lang="en-US" smtClean="0"/>
              <a:t>Second level</a:t>
            </a:r>
          </a:p>
        </p:txBody>
      </p:sp>
      <p:sp>
        <p:nvSpPr>
          <p:cNvPr id="6"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38882190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C Referenc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baseline="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Text Placeholder 1"/>
          <p:cNvSpPr>
            <a:spLocks noGrp="1"/>
          </p:cNvSpPr>
          <p:nvPr>
            <p:ph type="body" sz="quarter" idx="16"/>
          </p:nvPr>
        </p:nvSpPr>
        <p:spPr>
          <a:xfrm>
            <a:off x="457200" y="1600200"/>
            <a:ext cx="8229600" cy="1371600"/>
          </a:xfrm>
          <a:prstGeom prst="rect">
            <a:avLst/>
          </a:prstGeom>
        </p:spPr>
        <p:txBody>
          <a:bodyPr/>
          <a:lstStyle>
            <a:lvl1pPr>
              <a:buNone/>
              <a:defRPr sz="1600" b="1">
                <a:latin typeface="+mn-lt"/>
                <a:cs typeface="Arial" pitchFamily="34" charset="0"/>
              </a:defRPr>
            </a:lvl1pPr>
            <a:lvl2pPr marL="274320" indent="-283464">
              <a:buFont typeface="Arial" pitchFamily="34" charset="0"/>
              <a:buNone/>
              <a:defRPr sz="1400" baseline="0">
                <a:latin typeface="+mn-lt"/>
                <a:cs typeface="Arial" pitchFamily="34" charset="0"/>
              </a:defRPr>
            </a:lvl2pPr>
          </a:lstStyle>
          <a:p>
            <a:pPr lvl="0"/>
            <a:r>
              <a:rPr lang="en-US" smtClean="0"/>
              <a:t>Click to edit Master text styles</a:t>
            </a:r>
          </a:p>
          <a:p>
            <a:pPr lvl="1"/>
            <a:r>
              <a:rPr lang="en-US" smtClean="0"/>
              <a:t>Second level</a:t>
            </a:r>
          </a:p>
        </p:txBody>
      </p:sp>
      <p:sp>
        <p:nvSpPr>
          <p:cNvPr id="9" name="Text Placeholder 2"/>
          <p:cNvSpPr>
            <a:spLocks noGrp="1"/>
          </p:cNvSpPr>
          <p:nvPr>
            <p:ph type="body" sz="quarter" idx="20"/>
          </p:nvPr>
        </p:nvSpPr>
        <p:spPr>
          <a:xfrm>
            <a:off x="457200" y="3200400"/>
            <a:ext cx="8229600" cy="1371600"/>
          </a:xfrm>
          <a:prstGeom prst="rect">
            <a:avLst/>
          </a:prstGeom>
        </p:spPr>
        <p:txBody>
          <a:bodyPr/>
          <a:lstStyle>
            <a:lvl1pPr>
              <a:buNone/>
              <a:defRPr sz="1600" b="1" baseline="0">
                <a:latin typeface="+mn-lt"/>
                <a:cs typeface="Arial" pitchFamily="34" charset="0"/>
              </a:defRPr>
            </a:lvl1pPr>
            <a:lvl2pPr marL="274320" marR="0" indent="-285750" algn="l" defTabSz="914400" rtl="0" eaLnBrk="1" fontAlgn="base" latinLnBrk="0" hangingPunct="1">
              <a:lnSpc>
                <a:spcPct val="100000"/>
              </a:lnSpc>
              <a:spcBef>
                <a:spcPct val="20000"/>
              </a:spcBef>
              <a:spcAft>
                <a:spcPct val="0"/>
              </a:spcAft>
              <a:buClrTx/>
              <a:buSzTx/>
              <a:buFont typeface="+mj-lt"/>
              <a:buNone/>
              <a:tabLst/>
              <a:defRPr lang="en-US" sz="1400" smtClean="0">
                <a:latin typeface="+mn-lt"/>
              </a:defRPr>
            </a:lvl2pPr>
          </a:lstStyle>
          <a:p>
            <a:pPr lvl="0"/>
            <a:r>
              <a:rPr lang="en-US" smtClean="0"/>
              <a:t>Click to edit Master text styles</a:t>
            </a:r>
          </a:p>
          <a:p>
            <a:pPr lvl="1"/>
            <a:r>
              <a:rPr lang="en-US" smtClean="0"/>
              <a:t>Second level</a:t>
            </a:r>
          </a:p>
        </p:txBody>
      </p:sp>
      <p:sp>
        <p:nvSpPr>
          <p:cNvPr id="10" name="Text Placeholder 3"/>
          <p:cNvSpPr>
            <a:spLocks noGrp="1"/>
          </p:cNvSpPr>
          <p:nvPr>
            <p:ph type="body" sz="quarter" idx="21"/>
          </p:nvPr>
        </p:nvSpPr>
        <p:spPr>
          <a:xfrm>
            <a:off x="457200" y="4800600"/>
            <a:ext cx="8229600" cy="1371600"/>
          </a:xfrm>
          <a:prstGeom prst="rect">
            <a:avLst/>
          </a:prstGeom>
        </p:spPr>
        <p:txBody>
          <a:bodyPr/>
          <a:lstStyle>
            <a:lvl1pPr>
              <a:buNone/>
              <a:defRPr sz="1600" b="1">
                <a:latin typeface="+mn-lt"/>
                <a:cs typeface="Arial" pitchFamily="34" charset="0"/>
              </a:defRPr>
            </a:lvl1pPr>
            <a:lvl2pPr marL="274320">
              <a:buFont typeface="Arial" pitchFamily="34" charset="0"/>
              <a:buNone/>
              <a:defRPr lang="en-US" sz="1400" smtClean="0">
                <a:latin typeface="+mn-lt"/>
              </a:defRPr>
            </a:lvl2pPr>
          </a:lstStyle>
          <a:p>
            <a:pPr lvl="0"/>
            <a:r>
              <a:rPr lang="en-US" smtClean="0"/>
              <a:t>Click to edit Master text styles</a:t>
            </a:r>
          </a:p>
          <a:p>
            <a:pPr lvl="1"/>
            <a:r>
              <a:rPr lang="en-US" smtClean="0"/>
              <a:t>Second level</a:t>
            </a:r>
          </a:p>
        </p:txBody>
      </p:sp>
      <p:sp>
        <p:nvSpPr>
          <p:cNvPr id="11"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327521479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C Attribution_Final_Slide">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744662"/>
          </a:xfrm>
        </p:spPr>
        <p:txBody>
          <a:bodyPr/>
          <a:lstStyle>
            <a:lvl1pPr>
              <a:defRPr sz="36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8" name="Content Placeholder 7"/>
          <p:cNvSpPr>
            <a:spLocks noGrp="1"/>
          </p:cNvSpPr>
          <p:nvPr>
            <p:ph sz="quarter" idx="14"/>
          </p:nvPr>
        </p:nvSpPr>
        <p:spPr>
          <a:xfrm>
            <a:off x="457200" y="2260600"/>
            <a:ext cx="8229600" cy="3911600"/>
          </a:xfrm>
          <a:prstGeom prst="rect">
            <a:avLst/>
          </a:prstGeom>
        </p:spPr>
        <p:txBody>
          <a:bodyPr anchor="b" anchorCtr="0"/>
          <a:lstStyle>
            <a:lvl1pPr marL="0" indent="0">
              <a:buNone/>
              <a:defRPr sz="3200" i="1">
                <a:latin typeface="+mn-lt"/>
              </a:defRPr>
            </a:lvl1pPr>
            <a:lvl2pPr>
              <a:buSzPct val="85000"/>
              <a:defRPr i="1">
                <a:latin typeface="+mn-lt"/>
              </a:defRPr>
            </a:lvl2pPr>
            <a:lvl3pPr marL="1143000" indent="-228600">
              <a:buSzPct val="80000"/>
              <a:buFont typeface="Courier New" panose="02070309020205020404" pitchFamily="49" charset="0"/>
              <a:buChar char="o"/>
              <a:defRPr i="1">
                <a:latin typeface="+mn-lt"/>
              </a:defRPr>
            </a:lvl3pPr>
            <a:lvl4pPr marL="1600200" indent="-228600">
              <a:buSzPct val="120000"/>
              <a:buFont typeface="Wingdings" panose="05000000000000000000" pitchFamily="2" charset="2"/>
              <a:buChar char="§"/>
              <a:defRPr i="1">
                <a:latin typeface="+mn-lt"/>
              </a:defRPr>
            </a:lvl4pPr>
            <a:lvl5pPr marL="2057400" indent="-228600">
              <a:buSzPct val="70000"/>
              <a:buFont typeface="Wingdings" panose="05000000000000000000" pitchFamily="2" charset="2"/>
              <a:buChar char="q"/>
              <a:defRPr i="1">
                <a:latin typeface="+mn-lt"/>
              </a:defRPr>
            </a:lvl5pPr>
          </a:lstStyle>
          <a:p>
            <a:pPr lvl="0"/>
            <a:r>
              <a:rPr lang="en-US" smtClean="0"/>
              <a:t>Click to edit Master text styles</a:t>
            </a:r>
          </a:p>
        </p:txBody>
      </p:sp>
      <p:sp>
        <p:nvSpPr>
          <p:cNvPr id="5"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22567862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47638"/>
            <a:ext cx="8229600" cy="1143000"/>
          </a:xfrm>
        </p:spPr>
        <p:txBody>
          <a:bodyPr/>
          <a:lstStyle>
            <a:lvl1pPr>
              <a:defRPr sz="2800" b="1" baseline="0">
                <a:solidFill>
                  <a:srgbClr val="FF0000"/>
                </a:solidFill>
              </a:defRPr>
            </a:lvl1pPr>
          </a:lstStyle>
          <a:p>
            <a:r>
              <a:rPr lang="en-US" dirty="0" smtClean="0"/>
              <a:t>DO NOT USE THIS LAYOUT</a:t>
            </a:r>
            <a:br>
              <a:rPr lang="en-US" dirty="0" smtClean="0"/>
            </a:br>
            <a:r>
              <a:rPr lang="en-US" dirty="0" smtClean="0"/>
              <a:t>except to follow its instructions in the Master View</a:t>
            </a:r>
            <a:endParaRPr lang="en-US" dirty="0"/>
          </a:p>
        </p:txBody>
      </p:sp>
      <p:sp>
        <p:nvSpPr>
          <p:cNvPr id="3" name="Slide Number Placeholder 2"/>
          <p:cNvSpPr>
            <a:spLocks noGrp="1"/>
          </p:cNvSpPr>
          <p:nvPr>
            <p:ph type="sldNum" sz="quarter" idx="10"/>
          </p:nvPr>
        </p:nvSpPr>
        <p:spPr/>
        <p:txBody>
          <a:bodyPr/>
          <a:lstStyle/>
          <a:p>
            <a:fld id="{F3BF8891-5E06-46C2-89A4-6DB85D39BA35}" type="slidenum">
              <a:rPr lang="en-US" smtClean="0"/>
              <a:pPr/>
              <a:t>‹#›</a:t>
            </a:fld>
            <a:endParaRPr lang="en-US" dirty="0"/>
          </a:p>
        </p:txBody>
      </p:sp>
      <p:sp>
        <p:nvSpPr>
          <p:cNvPr id="4" name="TextBox 3"/>
          <p:cNvSpPr txBox="1"/>
          <p:nvPr userDrawn="1"/>
        </p:nvSpPr>
        <p:spPr>
          <a:xfrm>
            <a:off x="101599" y="1417638"/>
            <a:ext cx="8928101" cy="1015663"/>
          </a:xfrm>
          <a:prstGeom prst="rect">
            <a:avLst/>
          </a:prstGeom>
          <a:noFill/>
        </p:spPr>
        <p:txBody>
          <a:bodyPr wrap="square" rtlCol="0">
            <a:spAutoFit/>
          </a:bodyPr>
          <a:lstStyle/>
          <a:p>
            <a:pPr algn="ctr"/>
            <a:r>
              <a:rPr lang="en-US" sz="2400" b="1" dirty="0" smtClean="0">
                <a:solidFill>
                  <a:srgbClr val="0070C0"/>
                </a:solidFill>
                <a:latin typeface="Arial" panose="020B0604020202020204" pitchFamily="34" charset="0"/>
                <a:cs typeface="Arial" panose="020B0604020202020204" pitchFamily="34" charset="0"/>
              </a:rPr>
              <a:t>Creating</a:t>
            </a:r>
            <a:r>
              <a:rPr lang="en-US" sz="2400" b="1" baseline="0" dirty="0" smtClean="0">
                <a:solidFill>
                  <a:srgbClr val="0070C0"/>
                </a:solidFill>
                <a:latin typeface="Arial" panose="020B0604020202020204" pitchFamily="34" charset="0"/>
                <a:cs typeface="Arial" panose="020B0604020202020204" pitchFamily="34" charset="0"/>
              </a:rPr>
              <a:t> a Custom Layout</a:t>
            </a:r>
          </a:p>
          <a:p>
            <a:r>
              <a:rPr lang="en-US" baseline="0" dirty="0" smtClean="0"/>
              <a:t>Follow the instructions on this slide layout if none of the existing layouts (in the current template) work well for the current slide you would like to create or edit.</a:t>
            </a:r>
            <a:endParaRPr lang="en-US" dirty="0"/>
          </a:p>
        </p:txBody>
      </p:sp>
      <p:sp>
        <p:nvSpPr>
          <p:cNvPr id="6" name="TextBox 5"/>
          <p:cNvSpPr txBox="1"/>
          <p:nvPr userDrawn="1"/>
        </p:nvSpPr>
        <p:spPr>
          <a:xfrm>
            <a:off x="101600" y="2567642"/>
            <a:ext cx="9144000" cy="3970318"/>
          </a:xfrm>
          <a:prstGeom prst="rect">
            <a:avLst/>
          </a:prstGeom>
          <a:noFill/>
        </p:spPr>
        <p:txBody>
          <a:bodyPr wrap="square" rtlCol="0">
            <a:spAutoFit/>
          </a:bodyPr>
          <a:lstStyle/>
          <a:p>
            <a:pPr lvl="0"/>
            <a:r>
              <a:rPr lang="en-US" dirty="0" smtClean="0"/>
              <a:t>To create a custom new layout, </a:t>
            </a:r>
            <a:r>
              <a:rPr lang="en-US" b="1" dirty="0" smtClean="0"/>
              <a:t>in the Slide Master view </a:t>
            </a:r>
            <a:r>
              <a:rPr lang="en-US" dirty="0" smtClean="0"/>
              <a:t>do the following:</a:t>
            </a:r>
          </a:p>
          <a:p>
            <a:pPr marL="214313" lvl="0" indent="-214313">
              <a:buFont typeface="Arial" panose="020B0604020202020204" pitchFamily="34" charset="0"/>
              <a:buChar char="•"/>
            </a:pPr>
            <a:r>
              <a:rPr lang="en-US" b="1" dirty="0" smtClean="0"/>
              <a:t>DUPLICATE</a:t>
            </a:r>
            <a:r>
              <a:rPr lang="en-US" dirty="0" smtClean="0"/>
              <a:t> an existing layout to create a new layout.</a:t>
            </a:r>
          </a:p>
          <a:p>
            <a:pPr marL="214313" lvl="0" indent="-214313">
              <a:buFont typeface="Arial" panose="020B0604020202020204" pitchFamily="34" charset="0"/>
              <a:buChar char="•"/>
            </a:pPr>
            <a:r>
              <a:rPr lang="en-US" b="1" dirty="0" smtClean="0"/>
              <a:t>RENAME</a:t>
            </a:r>
            <a:r>
              <a:rPr lang="en-US" dirty="0" smtClean="0"/>
              <a:t> the new layout.</a:t>
            </a:r>
          </a:p>
          <a:p>
            <a:pPr marL="214313" lvl="0" indent="-214313">
              <a:buFont typeface="Arial" panose="020B0604020202020204" pitchFamily="34" charset="0"/>
              <a:buChar char="•"/>
            </a:pPr>
            <a:r>
              <a:rPr lang="en-US" b="1" dirty="0" smtClean="0"/>
              <a:t>Insert or Remove as appropriate PLACEHOLDERS </a:t>
            </a:r>
            <a:r>
              <a:rPr lang="en-US" dirty="0" smtClean="0"/>
              <a:t>on your new layout, resizing &amp; formatting as appropriate. </a:t>
            </a:r>
            <a:r>
              <a:rPr lang="en-US" sz="1600" dirty="0" smtClean="0"/>
              <a:t>(Do</a:t>
            </a:r>
            <a:r>
              <a:rPr lang="en-US" sz="1600" baseline="0" dirty="0" smtClean="0"/>
              <a:t> not edit your content in the slide master. All content should be edited in the normal presentation design view.) </a:t>
            </a:r>
            <a:r>
              <a:rPr lang="en-US" b="1" baseline="0" dirty="0" smtClean="0"/>
              <a:t>NEVER REMOVE THE LAYOUT’S TITLE CONTAINER</a:t>
            </a:r>
            <a:r>
              <a:rPr lang="en-US" baseline="0" dirty="0" smtClean="0"/>
              <a:t>. </a:t>
            </a:r>
            <a:r>
              <a:rPr lang="en-US" sz="1600" baseline="0" dirty="0" smtClean="0"/>
              <a:t>(It can be resized or formatted, but never removed.)</a:t>
            </a:r>
            <a:endParaRPr lang="en-US" baseline="0" dirty="0" smtClean="0"/>
          </a:p>
          <a:p>
            <a:pPr marL="214313" lvl="0" indent="-214313">
              <a:buFont typeface="Arial" panose="020B0604020202020204" pitchFamily="34" charset="0"/>
              <a:buChar char="•"/>
            </a:pPr>
            <a:r>
              <a:rPr lang="en-US" dirty="0" smtClean="0"/>
              <a:t>Check the</a:t>
            </a:r>
            <a:r>
              <a:rPr lang="en-US" baseline="0" dirty="0" smtClean="0"/>
              <a:t> </a:t>
            </a:r>
            <a:r>
              <a:rPr lang="en-US" b="1" baseline="0" dirty="0" smtClean="0"/>
              <a:t>READING ORDER </a:t>
            </a:r>
            <a:r>
              <a:rPr lang="en-US" baseline="0" dirty="0" smtClean="0"/>
              <a:t>of your new layout. (</a:t>
            </a:r>
            <a:r>
              <a:rPr lang="en-US" sz="1350" u="sng" kern="1200" dirty="0" smtClean="0">
                <a:solidFill>
                  <a:schemeClr val="tx1"/>
                </a:solidFill>
                <a:effectLst/>
                <a:latin typeface="+mn-lt"/>
                <a:ea typeface="+mn-ea"/>
                <a:cs typeface="+mn-cs"/>
                <a:hlinkClick r:id="rId2"/>
              </a:rPr>
              <a:t>http://accessibility.psu.edu/microsoftoffice/powerpoint/</a:t>
            </a:r>
            <a:r>
              <a:rPr lang="en-US" sz="1350" kern="1200" dirty="0" smtClean="0">
                <a:solidFill>
                  <a:schemeClr val="tx1"/>
                </a:solidFill>
                <a:effectLst/>
                <a:latin typeface="+mn-lt"/>
                <a:ea typeface="+mn-ea"/>
                <a:cs typeface="+mn-cs"/>
              </a:rPr>
              <a:t>) </a:t>
            </a:r>
            <a:r>
              <a:rPr lang="en-US" baseline="0" dirty="0" smtClean="0"/>
              <a:t>Reorder as appropriate so the slide layout’s </a:t>
            </a:r>
            <a:r>
              <a:rPr lang="en-US" b="1" baseline="0" dirty="0" smtClean="0"/>
              <a:t>TITLE is read first</a:t>
            </a:r>
            <a:r>
              <a:rPr lang="en-US" baseline="0" dirty="0" smtClean="0"/>
              <a:t>.</a:t>
            </a:r>
          </a:p>
          <a:p>
            <a:pPr marL="214313" lvl="0" indent="-214313">
              <a:buFont typeface="Arial" panose="020B0604020202020204" pitchFamily="34" charset="0"/>
              <a:buChar char="•"/>
            </a:pPr>
            <a:r>
              <a:rPr lang="en-US" b="1" baseline="0" dirty="0" smtClean="0"/>
              <a:t>SAVE</a:t>
            </a:r>
            <a:r>
              <a:rPr lang="en-US" baseline="0" dirty="0" smtClean="0"/>
              <a:t> your presentation.</a:t>
            </a:r>
          </a:p>
          <a:p>
            <a:pPr marL="214313" lvl="0" indent="-214313">
              <a:buFont typeface="Arial" panose="020B0604020202020204" pitchFamily="34" charset="0"/>
              <a:buChar char="•"/>
            </a:pPr>
            <a:r>
              <a:rPr lang="en-US" b="1" baseline="0" dirty="0" smtClean="0"/>
              <a:t>Close the Master View </a:t>
            </a:r>
            <a:r>
              <a:rPr lang="en-US" b="0" baseline="0" dirty="0" smtClean="0"/>
              <a:t>and return to your normal editing (design) view.</a:t>
            </a:r>
          </a:p>
          <a:p>
            <a:pPr marL="214313" lvl="0" indent="-214313">
              <a:buFont typeface="Arial" panose="020B0604020202020204" pitchFamily="34" charset="0"/>
              <a:buChar char="•"/>
            </a:pPr>
            <a:r>
              <a:rPr lang="en-US" b="1" baseline="0" dirty="0" smtClean="0"/>
              <a:t>Insert a new slide using your custom-named new layout </a:t>
            </a:r>
            <a:r>
              <a:rPr lang="en-US" b="0" baseline="0" dirty="0" smtClean="0"/>
              <a:t>or apply the new layout to an existing slide.</a:t>
            </a:r>
            <a:endParaRPr lang="en-US" dirty="0"/>
          </a:p>
        </p:txBody>
      </p:sp>
    </p:spTree>
    <p:extLst>
      <p:ext uri="{BB962C8B-B14F-4D97-AF65-F5344CB8AC3E}">
        <p14:creationId xmlns:p14="http://schemas.microsoft.com/office/powerpoint/2010/main" val="1404151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C Lectur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8" name="Content Placeholder 7"/>
          <p:cNvSpPr>
            <a:spLocks noGrp="1"/>
          </p:cNvSpPr>
          <p:nvPr>
            <p:ph sz="quarter" idx="14"/>
          </p:nvPr>
        </p:nvSpPr>
        <p:spPr>
          <a:xfrm>
            <a:off x="457200" y="1600200"/>
            <a:ext cx="8229600" cy="4572000"/>
          </a:xfrm>
          <a:prstGeom prst="rect">
            <a:avLst/>
          </a:prstGeom>
        </p:spPr>
        <p:txBody>
          <a:bodyPr/>
          <a:lstStyle>
            <a:lvl1pPr>
              <a:defRPr>
                <a:latin typeface="+mn-lt"/>
              </a:defRPr>
            </a:lvl1pPr>
            <a:lvl2pPr>
              <a:buSzPct val="85000"/>
              <a:defRPr>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93828994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C Side by Side All Option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17" name="Content Placeholder 1"/>
          <p:cNvSpPr>
            <a:spLocks noGrp="1"/>
          </p:cNvSpPr>
          <p:nvPr>
            <p:ph sz="quarter" idx="14"/>
          </p:nvPr>
        </p:nvSpPr>
        <p:spPr>
          <a:xfrm>
            <a:off x="457200" y="1600200"/>
            <a:ext cx="4041648" cy="4572000"/>
          </a:xfrm>
          <a:prstGeom prst="rect">
            <a:avLst/>
          </a:prstGeom>
        </p:spPr>
        <p:txBody>
          <a:bodyPr/>
          <a:lstStyle>
            <a:lvl1pPr>
              <a:defRPr>
                <a:latin typeface="+mn-lt"/>
              </a:defRPr>
            </a:lvl1pPr>
            <a:lvl2pPr>
              <a:buSzPct val="85000"/>
              <a:defRPr>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1"/>
          <p:cNvSpPr>
            <a:spLocks noGrp="1"/>
          </p:cNvSpPr>
          <p:nvPr>
            <p:ph type="body" sz="quarter" idx="32" hasCustomPrompt="1"/>
          </p:nvPr>
        </p:nvSpPr>
        <p:spPr>
          <a:xfrm>
            <a:off x="457198" y="6278880"/>
            <a:ext cx="3438723"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a:t>
            </a:r>
            <a:endParaRPr lang="en-US" dirty="0"/>
          </a:p>
        </p:txBody>
      </p:sp>
      <p:sp>
        <p:nvSpPr>
          <p:cNvPr id="18" name="Content Placeholder 2"/>
          <p:cNvSpPr>
            <a:spLocks noGrp="1"/>
          </p:cNvSpPr>
          <p:nvPr>
            <p:ph sz="quarter" idx="18"/>
          </p:nvPr>
        </p:nvSpPr>
        <p:spPr>
          <a:xfrm>
            <a:off x="4648200" y="1600200"/>
            <a:ext cx="4041648" cy="4572000"/>
          </a:xfrm>
          <a:prstGeom prst="rect">
            <a:avLst/>
          </a:prstGeom>
        </p:spPr>
        <p:txBody>
          <a:bodyPr/>
          <a:lstStyle>
            <a:lvl1pPr>
              <a:defRPr sz="3200"/>
            </a:lvl1pPr>
            <a:lvl2pPr>
              <a:buSzPct val="85000"/>
              <a:defRPr/>
            </a:lvl2pPr>
            <a:lvl3pPr marL="1143000" indent="-228600">
              <a:buSzPct val="80000"/>
              <a:buFont typeface="Courier New" panose="02070309020205020404" pitchFamily="49" charset="0"/>
              <a:buChar char="o"/>
              <a:defRPr lang="en-US" sz="2400" kern="1200" dirty="0" smtClean="0">
                <a:solidFill>
                  <a:schemeClr val="tx1"/>
                </a:solidFill>
                <a:latin typeface="+mn-lt"/>
                <a:ea typeface="+mn-ea"/>
                <a:cs typeface="+mn-cs"/>
              </a:defRPr>
            </a:lvl3pPr>
            <a:lvl4pPr marL="1600200" indent="-228600">
              <a:buSzPct val="120000"/>
              <a:buFont typeface="Wingdings" panose="05000000000000000000" pitchFamily="2" charset="2"/>
              <a:buChar char="§"/>
              <a:defRPr/>
            </a:lvl4pPr>
            <a:lvl5pPr marL="2057400" indent="-228600">
              <a:buSzPct val="70000"/>
              <a:buFont typeface="Wingdings" panose="05000000000000000000" pitchFamily="2" charset="2"/>
              <a:buChar char="q"/>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ext Placeholder 1"/>
          <p:cNvSpPr>
            <a:spLocks noGrp="1"/>
          </p:cNvSpPr>
          <p:nvPr>
            <p:ph type="body" sz="quarter" idx="33" hasCustomPrompt="1"/>
          </p:nvPr>
        </p:nvSpPr>
        <p:spPr>
          <a:xfrm>
            <a:off x="4648200" y="6278880"/>
            <a:ext cx="3450133"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a:t>
            </a:r>
            <a:endParaRPr lang="en-US" dirty="0"/>
          </a:p>
        </p:txBody>
      </p:sp>
      <p:sp>
        <p:nvSpPr>
          <p:cNvPr id="8"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16977899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C Side by Side 3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17" name="Content Placeholder 1"/>
          <p:cNvSpPr>
            <a:spLocks noGrp="1"/>
          </p:cNvSpPr>
          <p:nvPr>
            <p:ph sz="quarter" idx="14"/>
          </p:nvPr>
        </p:nvSpPr>
        <p:spPr>
          <a:xfrm>
            <a:off x="457199" y="1600200"/>
            <a:ext cx="8228627" cy="3219450"/>
          </a:xfrm>
          <a:prstGeom prst="rect">
            <a:avLst/>
          </a:prstGeom>
        </p:spPr>
        <p:txBody>
          <a:bodyPr/>
          <a:lstStyle>
            <a:lvl1pPr>
              <a:defRPr>
                <a:latin typeface="+mn-lt"/>
              </a:defRPr>
            </a:lvl1pPr>
            <a:lvl2pPr>
              <a:buSzPct val="85000"/>
              <a:defRPr>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dirty="0" smtClean="0"/>
              <a:t>Click to edit Master text styles</a:t>
            </a:r>
          </a:p>
          <a:p>
            <a:pPr lvl="1"/>
            <a:r>
              <a:rPr lang="en-US" dirty="0" smtClean="0"/>
              <a:t>Second level</a:t>
            </a:r>
            <a:endParaRPr lang="en-US" dirty="0"/>
          </a:p>
        </p:txBody>
      </p:sp>
      <p:sp>
        <p:nvSpPr>
          <p:cNvPr id="8"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
        <p:nvSpPr>
          <p:cNvPr id="4" name="Text Placeholder 3"/>
          <p:cNvSpPr>
            <a:spLocks noGrp="1"/>
          </p:cNvSpPr>
          <p:nvPr>
            <p:ph type="body" sz="quarter" idx="15" hasCustomPrompt="1"/>
          </p:nvPr>
        </p:nvSpPr>
        <p:spPr>
          <a:xfrm>
            <a:off x="457200" y="5010150"/>
            <a:ext cx="3790950" cy="1562100"/>
          </a:xfrm>
        </p:spPr>
        <p:txBody>
          <a:bodyPr/>
          <a:lstStyle>
            <a:lvl2pPr marL="285750" indent="-285750">
              <a:defRPr/>
            </a:lvl2pPr>
          </a:lstStyle>
          <a:p>
            <a:pPr lvl="1"/>
            <a:r>
              <a:rPr lang="en-US" dirty="0" smtClean="0"/>
              <a:t>Second level</a:t>
            </a:r>
          </a:p>
        </p:txBody>
      </p:sp>
      <p:sp>
        <p:nvSpPr>
          <p:cNvPr id="10" name="Text Placeholder 4"/>
          <p:cNvSpPr>
            <a:spLocks noGrp="1"/>
          </p:cNvSpPr>
          <p:nvPr>
            <p:ph type="body" sz="quarter" idx="16" hasCustomPrompt="1"/>
          </p:nvPr>
        </p:nvSpPr>
        <p:spPr>
          <a:xfrm>
            <a:off x="4386204" y="5010150"/>
            <a:ext cx="3790950" cy="1562100"/>
          </a:xfrm>
        </p:spPr>
        <p:txBody>
          <a:bodyPr/>
          <a:lstStyle>
            <a:lvl2pPr marL="285750" indent="-285750">
              <a:defRPr/>
            </a:lvl2pPr>
          </a:lstStyle>
          <a:p>
            <a:pPr lvl="1"/>
            <a:r>
              <a:rPr lang="en-US" dirty="0" smtClean="0"/>
              <a:t>Second level</a:t>
            </a:r>
          </a:p>
        </p:txBody>
      </p:sp>
    </p:spTree>
    <p:extLst>
      <p:ext uri="{BB962C8B-B14F-4D97-AF65-F5344CB8AC3E}">
        <p14:creationId xmlns:p14="http://schemas.microsoft.com/office/powerpoint/2010/main" val="63240729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C Side by side_four with citation placeholders">
    <p:spTree>
      <p:nvGrpSpPr>
        <p:cNvPr id="1" name=""/>
        <p:cNvGrpSpPr/>
        <p:nvPr/>
      </p:nvGrpSpPr>
      <p:grpSpPr>
        <a:xfrm>
          <a:off x="0" y="0"/>
          <a:ext cx="0" cy="0"/>
          <a:chOff x="0" y="0"/>
          <a:chExt cx="0" cy="0"/>
        </a:xfrm>
      </p:grpSpPr>
      <p:sp>
        <p:nvSpPr>
          <p:cNvPr id="15"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Content Placeholder 1"/>
          <p:cNvSpPr>
            <a:spLocks noGrp="1"/>
          </p:cNvSpPr>
          <p:nvPr>
            <p:ph sz="quarter" idx="14"/>
          </p:nvPr>
        </p:nvSpPr>
        <p:spPr>
          <a:xfrm>
            <a:off x="457200" y="1600200"/>
            <a:ext cx="4053840" cy="1752600"/>
          </a:xfrm>
          <a:prstGeom prst="rect">
            <a:avLst/>
          </a:prstGeom>
        </p:spPr>
        <p:txBody>
          <a:bodyPr/>
          <a:lstStyle>
            <a:lvl1pPr>
              <a:defRPr sz="2000">
                <a:latin typeface="+mn-lt"/>
              </a:defRPr>
            </a:lvl1pPr>
            <a:lvl2pPr>
              <a:defRPr sz="1600">
                <a:latin typeface="+mn-lt"/>
              </a:defRPr>
            </a:lvl2pPr>
          </a:lstStyle>
          <a:p>
            <a:pPr lvl="0"/>
            <a:r>
              <a:rPr lang="en-US" smtClean="0"/>
              <a:t>Click to edit Master text styles</a:t>
            </a:r>
          </a:p>
          <a:p>
            <a:pPr lvl="1"/>
            <a:r>
              <a:rPr lang="en-US" smtClean="0"/>
              <a:t>Second level</a:t>
            </a:r>
          </a:p>
        </p:txBody>
      </p:sp>
      <p:sp>
        <p:nvSpPr>
          <p:cNvPr id="28" name="Text Placeholder 16"/>
          <p:cNvSpPr>
            <a:spLocks noGrp="1"/>
          </p:cNvSpPr>
          <p:nvPr>
            <p:ph type="body" sz="quarter" idx="42" hasCustomPrompt="1"/>
          </p:nvPr>
        </p:nvSpPr>
        <p:spPr>
          <a:xfrm>
            <a:off x="457200" y="336804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22" name="Content Placeholder 1"/>
          <p:cNvSpPr>
            <a:spLocks noGrp="1"/>
          </p:cNvSpPr>
          <p:nvPr>
            <p:ph sz="quarter" idx="37"/>
          </p:nvPr>
        </p:nvSpPr>
        <p:spPr>
          <a:xfrm>
            <a:off x="457200" y="3967480"/>
            <a:ext cx="4053840" cy="1752600"/>
          </a:xfrm>
          <a:prstGeom prst="rect">
            <a:avLst/>
          </a:prstGeom>
        </p:spPr>
        <p:txBody>
          <a:bodyPr/>
          <a:lstStyle>
            <a:lvl1pPr>
              <a:defRPr sz="2000">
                <a:latin typeface="+mn-lt"/>
              </a:defRPr>
            </a:lvl1pPr>
            <a:lvl2pPr>
              <a:defRPr sz="1600">
                <a:latin typeface="+mn-lt"/>
              </a:defRPr>
            </a:lvl2pPr>
          </a:lstStyle>
          <a:p>
            <a:pPr lvl="0"/>
            <a:r>
              <a:rPr lang="en-US" smtClean="0"/>
              <a:t>Click to edit Master text styles</a:t>
            </a:r>
          </a:p>
          <a:p>
            <a:pPr lvl="1"/>
            <a:r>
              <a:rPr lang="en-US" smtClean="0"/>
              <a:t>Second level</a:t>
            </a:r>
          </a:p>
        </p:txBody>
      </p:sp>
      <p:sp>
        <p:nvSpPr>
          <p:cNvPr id="24" name="Text Placeholder 16"/>
          <p:cNvSpPr>
            <a:spLocks noGrp="1"/>
          </p:cNvSpPr>
          <p:nvPr>
            <p:ph type="body" sz="quarter" idx="39" hasCustomPrompt="1"/>
          </p:nvPr>
        </p:nvSpPr>
        <p:spPr>
          <a:xfrm>
            <a:off x="457200" y="574040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14" name="Content Placeholder 1"/>
          <p:cNvSpPr>
            <a:spLocks noGrp="1"/>
          </p:cNvSpPr>
          <p:nvPr>
            <p:ph sz="quarter" idx="35"/>
          </p:nvPr>
        </p:nvSpPr>
        <p:spPr>
          <a:xfrm>
            <a:off x="4643120" y="1600200"/>
            <a:ext cx="4053840" cy="1752600"/>
          </a:xfrm>
          <a:prstGeom prst="rect">
            <a:avLst/>
          </a:prstGeom>
        </p:spPr>
        <p:txBody>
          <a:bodyPr/>
          <a:lstStyle>
            <a:lvl1pPr>
              <a:defRPr sz="2000">
                <a:latin typeface="+mn-lt"/>
              </a:defRPr>
            </a:lvl1pPr>
            <a:lvl2pPr>
              <a:defRPr sz="1600">
                <a:latin typeface="+mn-lt"/>
              </a:defRPr>
            </a:lvl2pPr>
          </a:lstStyle>
          <a:p>
            <a:pPr lvl="0"/>
            <a:r>
              <a:rPr lang="en-US" smtClean="0"/>
              <a:t>Click to edit Master text styles</a:t>
            </a:r>
          </a:p>
          <a:p>
            <a:pPr lvl="1"/>
            <a:r>
              <a:rPr lang="en-US" smtClean="0"/>
              <a:t>Second level</a:t>
            </a:r>
          </a:p>
        </p:txBody>
      </p:sp>
      <p:sp>
        <p:nvSpPr>
          <p:cNvPr id="27" name="Text Placeholder 16"/>
          <p:cNvSpPr>
            <a:spLocks noGrp="1"/>
          </p:cNvSpPr>
          <p:nvPr>
            <p:ph type="body" sz="quarter" idx="41" hasCustomPrompt="1"/>
          </p:nvPr>
        </p:nvSpPr>
        <p:spPr>
          <a:xfrm>
            <a:off x="4643120" y="336804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21" name="Content Placeholder 1"/>
          <p:cNvSpPr>
            <a:spLocks noGrp="1"/>
          </p:cNvSpPr>
          <p:nvPr>
            <p:ph sz="quarter" idx="36"/>
          </p:nvPr>
        </p:nvSpPr>
        <p:spPr>
          <a:xfrm>
            <a:off x="4663440" y="3967480"/>
            <a:ext cx="4053840" cy="1752600"/>
          </a:xfrm>
          <a:prstGeom prst="rect">
            <a:avLst/>
          </a:prstGeom>
        </p:spPr>
        <p:txBody>
          <a:bodyPr/>
          <a:lstStyle>
            <a:lvl1pPr>
              <a:defRPr sz="2000">
                <a:latin typeface="+mn-lt"/>
              </a:defRPr>
            </a:lvl1pPr>
            <a:lvl2pPr>
              <a:defRPr sz="1600">
                <a:latin typeface="+mn-lt"/>
              </a:defRPr>
            </a:lvl2pPr>
          </a:lstStyle>
          <a:p>
            <a:pPr lvl="0"/>
            <a:r>
              <a:rPr lang="en-US" smtClean="0"/>
              <a:t>Click to edit Master text styles</a:t>
            </a:r>
          </a:p>
          <a:p>
            <a:pPr lvl="1"/>
            <a:r>
              <a:rPr lang="en-US" smtClean="0"/>
              <a:t>Second level</a:t>
            </a:r>
          </a:p>
        </p:txBody>
      </p:sp>
      <p:sp>
        <p:nvSpPr>
          <p:cNvPr id="26" name="Text Placeholder 16"/>
          <p:cNvSpPr>
            <a:spLocks noGrp="1"/>
          </p:cNvSpPr>
          <p:nvPr>
            <p:ph type="body" sz="quarter" idx="40" hasCustomPrompt="1"/>
          </p:nvPr>
        </p:nvSpPr>
        <p:spPr>
          <a:xfrm>
            <a:off x="4663440" y="574040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16"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174086411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C Lots of pieces">
    <p:spTree>
      <p:nvGrpSpPr>
        <p:cNvPr id="1" name=""/>
        <p:cNvGrpSpPr/>
        <p:nvPr/>
      </p:nvGrpSpPr>
      <p:grpSpPr>
        <a:xfrm>
          <a:off x="0" y="0"/>
          <a:ext cx="0" cy="0"/>
          <a:chOff x="0" y="0"/>
          <a:chExt cx="0" cy="0"/>
        </a:xfrm>
      </p:grpSpPr>
      <p:sp>
        <p:nvSpPr>
          <p:cNvPr id="15"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Content Placeholder 1"/>
          <p:cNvSpPr>
            <a:spLocks noGrp="1"/>
          </p:cNvSpPr>
          <p:nvPr>
            <p:ph sz="quarter" idx="14"/>
          </p:nvPr>
        </p:nvSpPr>
        <p:spPr>
          <a:xfrm>
            <a:off x="457200" y="1600200"/>
            <a:ext cx="8371840" cy="770890"/>
          </a:xfrm>
          <a:prstGeom prst="rect">
            <a:avLst/>
          </a:prstGeom>
        </p:spPr>
        <p:txBody>
          <a:bodyPr/>
          <a:lstStyle>
            <a:lvl1pPr>
              <a:defRPr sz="2000">
                <a:latin typeface="+mn-lt"/>
              </a:defRPr>
            </a:lvl1pPr>
            <a:lvl2pPr>
              <a:defRPr sz="1600">
                <a:latin typeface="+mn-lt"/>
              </a:defRPr>
            </a:lvl2pPr>
          </a:lstStyle>
          <a:p>
            <a:pPr lvl="0"/>
            <a:r>
              <a:rPr lang="en-US" dirty="0" smtClean="0"/>
              <a:t>Click to edit Master text styles</a:t>
            </a:r>
          </a:p>
          <a:p>
            <a:pPr lvl="1"/>
            <a:r>
              <a:rPr lang="en-US" dirty="0" smtClean="0"/>
              <a:t>Second level</a:t>
            </a:r>
          </a:p>
        </p:txBody>
      </p:sp>
      <p:sp>
        <p:nvSpPr>
          <p:cNvPr id="22" name="Content Placeholder 1"/>
          <p:cNvSpPr>
            <a:spLocks noGrp="1"/>
          </p:cNvSpPr>
          <p:nvPr>
            <p:ph sz="quarter" idx="37"/>
          </p:nvPr>
        </p:nvSpPr>
        <p:spPr>
          <a:xfrm>
            <a:off x="457200" y="2451100"/>
            <a:ext cx="4053840" cy="2691130"/>
          </a:xfrm>
          <a:prstGeom prst="rect">
            <a:avLst/>
          </a:prstGeom>
        </p:spPr>
        <p:txBody>
          <a:bodyPr/>
          <a:lstStyle>
            <a:lvl1pPr>
              <a:defRPr sz="2000">
                <a:latin typeface="+mn-lt"/>
              </a:defRPr>
            </a:lvl1pPr>
            <a:lvl2pPr>
              <a:defRPr sz="1600">
                <a:latin typeface="+mn-lt"/>
              </a:defRPr>
            </a:lvl2pPr>
          </a:lstStyle>
          <a:p>
            <a:pPr lvl="0"/>
            <a:r>
              <a:rPr lang="en-US" smtClean="0"/>
              <a:t>Click to edit Master text styles</a:t>
            </a:r>
          </a:p>
          <a:p>
            <a:pPr lvl="1"/>
            <a:r>
              <a:rPr lang="en-US" smtClean="0"/>
              <a:t>Second level</a:t>
            </a:r>
          </a:p>
        </p:txBody>
      </p:sp>
      <p:sp>
        <p:nvSpPr>
          <p:cNvPr id="14" name="Content Placeholder 1"/>
          <p:cNvSpPr>
            <a:spLocks noGrp="1"/>
          </p:cNvSpPr>
          <p:nvPr>
            <p:ph sz="quarter" idx="35"/>
          </p:nvPr>
        </p:nvSpPr>
        <p:spPr>
          <a:xfrm>
            <a:off x="4775200" y="2437130"/>
            <a:ext cx="4053840" cy="2705100"/>
          </a:xfrm>
          <a:prstGeom prst="rect">
            <a:avLst/>
          </a:prstGeom>
        </p:spPr>
        <p:txBody>
          <a:bodyPr/>
          <a:lstStyle>
            <a:lvl1pPr>
              <a:defRPr sz="2000">
                <a:latin typeface="+mn-lt"/>
              </a:defRPr>
            </a:lvl1pPr>
            <a:lvl2pPr>
              <a:defRPr sz="1600">
                <a:latin typeface="+mn-lt"/>
              </a:defRPr>
            </a:lvl2pPr>
          </a:lstStyle>
          <a:p>
            <a:pPr lvl="0"/>
            <a:r>
              <a:rPr lang="en-US" smtClean="0"/>
              <a:t>Click to edit Master text styles</a:t>
            </a:r>
          </a:p>
          <a:p>
            <a:pPr lvl="1"/>
            <a:r>
              <a:rPr lang="en-US" smtClean="0"/>
              <a:t>Second level</a:t>
            </a:r>
          </a:p>
        </p:txBody>
      </p:sp>
      <p:sp>
        <p:nvSpPr>
          <p:cNvPr id="27" name="Text Placeholder 16"/>
          <p:cNvSpPr>
            <a:spLocks noGrp="1"/>
          </p:cNvSpPr>
          <p:nvPr>
            <p:ph type="body" sz="quarter" idx="41" hasCustomPrompt="1"/>
          </p:nvPr>
        </p:nvSpPr>
        <p:spPr>
          <a:xfrm>
            <a:off x="4775200" y="5208270"/>
            <a:ext cx="4053840" cy="292735"/>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21" name="Content Placeholder 1"/>
          <p:cNvSpPr>
            <a:spLocks noGrp="1"/>
          </p:cNvSpPr>
          <p:nvPr>
            <p:ph sz="quarter" idx="36"/>
          </p:nvPr>
        </p:nvSpPr>
        <p:spPr>
          <a:xfrm>
            <a:off x="457200" y="5575300"/>
            <a:ext cx="8371840" cy="614045"/>
          </a:xfrm>
          <a:prstGeom prst="rect">
            <a:avLst/>
          </a:prstGeom>
        </p:spPr>
        <p:txBody>
          <a:bodyPr/>
          <a:lstStyle>
            <a:lvl1pPr>
              <a:defRPr sz="2000">
                <a:latin typeface="+mn-lt"/>
              </a:defRPr>
            </a:lvl1pPr>
            <a:lvl2pPr>
              <a:defRPr sz="1600">
                <a:latin typeface="+mn-lt"/>
              </a:defRPr>
            </a:lvl2pPr>
          </a:lstStyle>
          <a:p>
            <a:pPr lvl="0"/>
            <a:r>
              <a:rPr lang="en-US" dirty="0" smtClean="0"/>
              <a:t>Click to edit Master text styles</a:t>
            </a:r>
          </a:p>
          <a:p>
            <a:pPr lvl="1"/>
            <a:r>
              <a:rPr lang="en-US" dirty="0" smtClean="0"/>
              <a:t>Second level</a:t>
            </a:r>
          </a:p>
        </p:txBody>
      </p:sp>
      <p:sp>
        <p:nvSpPr>
          <p:cNvPr id="16"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106855440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C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solidFill>
                  <a:schemeClr val="tx1"/>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Table Placeholder 7"/>
          <p:cNvSpPr>
            <a:spLocks noGrp="1"/>
          </p:cNvSpPr>
          <p:nvPr>
            <p:ph type="tbl" sz="quarter" idx="14"/>
          </p:nvPr>
        </p:nvSpPr>
        <p:spPr>
          <a:xfrm>
            <a:off x="457200" y="1600200"/>
            <a:ext cx="8229600" cy="4572000"/>
          </a:xfrm>
          <a:prstGeom prst="rect">
            <a:avLst/>
          </a:prstGeom>
        </p:spPr>
        <p:txBody>
          <a:bodyPr rtlCol="0">
            <a:normAutofit/>
          </a:bodyPr>
          <a:lstStyle>
            <a:lvl1pPr>
              <a:defRPr sz="3200">
                <a:latin typeface="+mn-lt"/>
              </a:defRPr>
            </a:lvl1pPr>
          </a:lstStyle>
          <a:p>
            <a:pPr lvl="0"/>
            <a:r>
              <a:rPr lang="en-US" noProof="0" dirty="0" smtClean="0"/>
              <a:t>Click icon to add table</a:t>
            </a:r>
            <a:endParaRPr lang="en-US" noProof="0" dirty="0"/>
          </a:p>
        </p:txBody>
      </p:sp>
      <p:sp>
        <p:nvSpPr>
          <p:cNvPr id="7" name="Text Placeholder 1"/>
          <p:cNvSpPr>
            <a:spLocks noGrp="1"/>
          </p:cNvSpPr>
          <p:nvPr>
            <p:ph type="body" sz="quarter" idx="32" hasCustomPrompt="1"/>
          </p:nvPr>
        </p:nvSpPr>
        <p:spPr>
          <a:xfrm>
            <a:off x="457198" y="6278880"/>
            <a:ext cx="7634331"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table attribution.</a:t>
            </a:r>
            <a:endParaRPr lang="en-US" dirty="0"/>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62655995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C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solidFill>
                  <a:schemeClr val="tx1"/>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5" name="Chart Placeholder 4"/>
          <p:cNvSpPr>
            <a:spLocks noGrp="1"/>
          </p:cNvSpPr>
          <p:nvPr>
            <p:ph type="chart" sz="quarter" idx="14"/>
          </p:nvPr>
        </p:nvSpPr>
        <p:spPr>
          <a:xfrm>
            <a:off x="457200" y="1600200"/>
            <a:ext cx="8229600" cy="4572000"/>
          </a:xfrm>
          <a:prstGeom prst="rect">
            <a:avLst/>
          </a:prstGeom>
        </p:spPr>
        <p:txBody>
          <a:bodyPr rtlCol="0">
            <a:normAutofit/>
          </a:bodyPr>
          <a:lstStyle>
            <a:lvl1pPr>
              <a:defRPr sz="3200"/>
            </a:lvl1pPr>
          </a:lstStyle>
          <a:p>
            <a:pPr lvl="0"/>
            <a:r>
              <a:rPr lang="en-US" noProof="0" dirty="0" smtClean="0"/>
              <a:t>Click icon to add chart</a:t>
            </a:r>
            <a:endParaRPr lang="en-US" noProof="0" dirty="0"/>
          </a:p>
        </p:txBody>
      </p:sp>
      <p:sp>
        <p:nvSpPr>
          <p:cNvPr id="9" name="Text Placeholder 1"/>
          <p:cNvSpPr>
            <a:spLocks noGrp="1"/>
          </p:cNvSpPr>
          <p:nvPr>
            <p:ph type="body" sz="quarter" idx="32" hasCustomPrompt="1"/>
          </p:nvPr>
        </p:nvSpPr>
        <p:spPr>
          <a:xfrm>
            <a:off x="457198" y="6278880"/>
            <a:ext cx="7634331"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chart attribution.</a:t>
            </a:r>
            <a:endParaRPr lang="en-US" dirty="0"/>
          </a:p>
        </p:txBody>
      </p:sp>
      <p:sp>
        <p:nvSpPr>
          <p:cNvPr id="6"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3809888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C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solidFill>
                  <a:schemeClr val="tx1"/>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Picture Placeholder 7"/>
          <p:cNvSpPr>
            <a:spLocks noGrp="1"/>
          </p:cNvSpPr>
          <p:nvPr>
            <p:ph type="pic" sz="quarter" idx="14"/>
          </p:nvPr>
        </p:nvSpPr>
        <p:spPr>
          <a:xfrm>
            <a:off x="457200" y="1600200"/>
            <a:ext cx="8229600" cy="4572000"/>
          </a:xfrm>
          <a:prstGeom prst="rect">
            <a:avLst/>
          </a:prstGeom>
        </p:spPr>
        <p:txBody>
          <a:bodyPr rtlCol="0">
            <a:normAutofit/>
          </a:bodyPr>
          <a:lstStyle>
            <a:lvl1pPr>
              <a:defRPr sz="3200">
                <a:latin typeface="+mn-lt"/>
              </a:defRPr>
            </a:lvl1pPr>
          </a:lstStyle>
          <a:p>
            <a:pPr lvl="0"/>
            <a:r>
              <a:rPr lang="en-US" noProof="0" dirty="0" smtClean="0"/>
              <a:t>Click icon to add picture</a:t>
            </a:r>
            <a:endParaRPr lang="en-US" noProof="0" dirty="0"/>
          </a:p>
        </p:txBody>
      </p:sp>
      <p:sp>
        <p:nvSpPr>
          <p:cNvPr id="7" name="Text Placeholder 1"/>
          <p:cNvSpPr>
            <a:spLocks noGrp="1"/>
          </p:cNvSpPr>
          <p:nvPr>
            <p:ph type="body" sz="quarter" idx="32" hasCustomPrompt="1"/>
          </p:nvPr>
        </p:nvSpPr>
        <p:spPr>
          <a:xfrm>
            <a:off x="457198" y="6278880"/>
            <a:ext cx="7634331"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image attribution.</a:t>
            </a:r>
            <a:endParaRPr lang="en-US" dirty="0"/>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256998456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3" name="Title Placeholder 6"/>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dirty="0" smtClean="0"/>
          </a:p>
        </p:txBody>
      </p:sp>
      <p:sp>
        <p:nvSpPr>
          <p:cNvPr id="2054" name="Text Placeholder 7"/>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8"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268" r:id="rId1"/>
    <p:sldLayoutId id="2147484259" r:id="rId2"/>
    <p:sldLayoutId id="2147484260" r:id="rId3"/>
    <p:sldLayoutId id="2147484273" r:id="rId4"/>
    <p:sldLayoutId id="2147484262" r:id="rId5"/>
    <p:sldLayoutId id="2147484274" r:id="rId6"/>
    <p:sldLayoutId id="2147484263" r:id="rId7"/>
    <p:sldLayoutId id="2147484264" r:id="rId8"/>
    <p:sldLayoutId id="2147484265" r:id="rId9"/>
    <p:sldLayoutId id="2147484266" r:id="rId10"/>
    <p:sldLayoutId id="2147484267" r:id="rId11"/>
    <p:sldLayoutId id="2147484271" r:id="rId12"/>
    <p:sldLayoutId id="2147484272" r:id="rId13"/>
  </p:sldLayoutIdLst>
  <p:timing>
    <p:tnLst>
      <p:par>
        <p:cTn id="1" dur="indefinite" restart="never" nodeType="tmRoot"/>
      </p:par>
    </p:tnLst>
  </p:timing>
  <p:hf hdr="0" ftr="0" dt="0"/>
  <p:txStyles>
    <p:titleStyle>
      <a:lvl1pPr algn="ctr" rtl="0" eaLnBrk="1" fontAlgn="base" hangingPunct="1">
        <a:spcBef>
          <a:spcPct val="0"/>
        </a:spcBef>
        <a:spcAft>
          <a:spcPct val="0"/>
        </a:spcAft>
        <a:defRPr sz="3600" kern="1200">
          <a:solidFill>
            <a:schemeClr val="tx1"/>
          </a:solidFill>
          <a:latin typeface="Verdana" pitchFamily="34" charset="0"/>
          <a:ea typeface="+mj-ea"/>
          <a:cs typeface="+mj-cs"/>
        </a:defRPr>
      </a:lvl1pPr>
      <a:lvl2pPr algn="ctr" rtl="0" eaLnBrk="1" fontAlgn="base" hangingPunct="1">
        <a:spcBef>
          <a:spcPct val="0"/>
        </a:spcBef>
        <a:spcAft>
          <a:spcPct val="0"/>
        </a:spcAft>
        <a:defRPr sz="3600">
          <a:solidFill>
            <a:schemeClr val="tx1"/>
          </a:solidFill>
          <a:latin typeface="Verdana" panose="020B0604030504040204" pitchFamily="34" charset="0"/>
        </a:defRPr>
      </a:lvl2pPr>
      <a:lvl3pPr algn="ctr" rtl="0" eaLnBrk="1" fontAlgn="base" hangingPunct="1">
        <a:spcBef>
          <a:spcPct val="0"/>
        </a:spcBef>
        <a:spcAft>
          <a:spcPct val="0"/>
        </a:spcAft>
        <a:defRPr sz="3600">
          <a:solidFill>
            <a:schemeClr val="tx1"/>
          </a:solidFill>
          <a:latin typeface="Verdana" panose="020B0604030504040204" pitchFamily="34" charset="0"/>
        </a:defRPr>
      </a:lvl3pPr>
      <a:lvl4pPr algn="ctr" rtl="0" eaLnBrk="1" fontAlgn="base" hangingPunct="1">
        <a:spcBef>
          <a:spcPct val="0"/>
        </a:spcBef>
        <a:spcAft>
          <a:spcPct val="0"/>
        </a:spcAft>
        <a:defRPr sz="3600">
          <a:solidFill>
            <a:schemeClr val="tx1"/>
          </a:solidFill>
          <a:latin typeface="Verdana" panose="020B0604030504040204" pitchFamily="34" charset="0"/>
        </a:defRPr>
      </a:lvl4pPr>
      <a:lvl5pPr algn="ctr" rtl="0" eaLnBrk="1" fontAlgn="base" hangingPunct="1">
        <a:spcBef>
          <a:spcPct val="0"/>
        </a:spcBef>
        <a:spcAft>
          <a:spcPct val="0"/>
        </a:spcAft>
        <a:defRPr sz="3600">
          <a:solidFill>
            <a:schemeClr val="tx1"/>
          </a:solidFill>
          <a:latin typeface="Verdana" panose="020B0604030504040204"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SzPct val="85000"/>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SzPct val="80000"/>
        <a:buFont typeface="Courier New" panose="02070309020205020404" pitchFamily="49" charset="0"/>
        <a:buChar char="o"/>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SzPct val="12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SzPct val="70000"/>
        <a:buFont typeface="Wingdings" panose="05000000000000000000" pitchFamily="2" charset="2"/>
        <a:buChar char="q"/>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hyperlink" Target="http://creativecommons.org/licenses/by-nc-sa/4.0/"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23.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9.xml"/><Relationship Id="rId1" Type="http://schemas.openxmlformats.org/officeDocument/2006/relationships/tags" Target="../tags/tag35.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9.xml"/><Relationship Id="rId1" Type="http://schemas.openxmlformats.org/officeDocument/2006/relationships/tags" Target="../tags/tag37.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9.xml"/><Relationship Id="rId1" Type="http://schemas.openxmlformats.org/officeDocument/2006/relationships/tags" Target="../tags/tag39.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41.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tags" Target="../tags/tag4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0.xml"/><Relationship Id="rId1" Type="http://schemas.openxmlformats.org/officeDocument/2006/relationships/tags" Target="../tags/tag4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0.xml"/><Relationship Id="rId1" Type="http://schemas.openxmlformats.org/officeDocument/2006/relationships/tags" Target="../tags/tag49.xml"/></Relationships>
</file>

<file path=ppt/slides/_rels/slide26.xml.rels><?xml version="1.0" encoding="UTF-8" standalone="yes"?>
<Relationships xmlns="http://schemas.openxmlformats.org/package/2006/relationships"><Relationship Id="rId8" Type="http://schemas.openxmlformats.org/officeDocument/2006/relationships/hyperlink" Target="http://en.wikipedia.org/wiki/HFS_Plus" TargetMode="External"/><Relationship Id="rId3" Type="http://schemas.openxmlformats.org/officeDocument/2006/relationships/notesSlide" Target="../notesSlides/notesSlide26.xml"/><Relationship Id="rId7" Type="http://schemas.openxmlformats.org/officeDocument/2006/relationships/hyperlink" Target="http://en.wikipedia.org/wiki/Hard_disk_drive" TargetMode="External"/><Relationship Id="rId2" Type="http://schemas.openxmlformats.org/officeDocument/2006/relationships/slideLayout" Target="../slideLayouts/slideLayout11.xml"/><Relationship Id="rId1" Type="http://schemas.openxmlformats.org/officeDocument/2006/relationships/tags" Target="../tags/tag51.xml"/><Relationship Id="rId6" Type="http://schemas.openxmlformats.org/officeDocument/2006/relationships/hyperlink" Target="http://en.wikipedia.org/wiki/File_system" TargetMode="External"/><Relationship Id="rId5" Type="http://schemas.openxmlformats.org/officeDocument/2006/relationships/hyperlink" Target="https://en.wikipedia.org/wiki/File_Allocation_Table" TargetMode="External"/><Relationship Id="rId4" Type="http://schemas.openxmlformats.org/officeDocument/2006/relationships/hyperlink" Target="http://en.wikipedia.org/wiki/Computer_file" TargetMode="External"/><Relationship Id="rId9" Type="http://schemas.openxmlformats.org/officeDocument/2006/relationships/hyperlink" Target="http://en.wikipedia.org/wiki/Hierarchical_File_System" TargetMode="Externa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1.xml"/><Relationship Id="rId1" Type="http://schemas.openxmlformats.org/officeDocument/2006/relationships/tags" Target="../tags/tag52.xml"/><Relationship Id="rId5" Type="http://schemas.openxmlformats.org/officeDocument/2006/relationships/hyperlink" Target="https://en.wikipedia.org/wiki/NTFS" TargetMode="External"/><Relationship Id="rId4" Type="http://schemas.openxmlformats.org/officeDocument/2006/relationships/hyperlink" Target="http://technet.microsoft.com/en-us/library/cc750198.aspx"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www.macobserver.com/wp-content/uploads/2016/09/finder-list-el-capitan.jpg" TargetMode="External"/><Relationship Id="rId3" Type="http://schemas.openxmlformats.org/officeDocument/2006/relationships/notesSlide" Target="../notesSlides/notesSlide28.xml"/><Relationship Id="rId7" Type="http://schemas.openxmlformats.org/officeDocument/2006/relationships/hyperlink" Target="https://blogs.msdn.microsoft.com/mvplead/2011/08/30/improvements-in-windows-explorer/" TargetMode="External"/><Relationship Id="rId2" Type="http://schemas.openxmlformats.org/officeDocument/2006/relationships/slideLayout" Target="../slideLayouts/slideLayout11.xml"/><Relationship Id="rId1" Type="http://schemas.openxmlformats.org/officeDocument/2006/relationships/tags" Target="../tags/tag53.xml"/><Relationship Id="rId6" Type="http://schemas.openxmlformats.org/officeDocument/2006/relationships/hyperlink" Target="http://www.gnu.org/copyleft/gpl.html" TargetMode="External"/><Relationship Id="rId5" Type="http://schemas.openxmlformats.org/officeDocument/2006/relationships/hyperlink" Target="https://wikimediafoundation.org/wiki/File:Directory_tree.png" TargetMode="External"/><Relationship Id="rId4" Type="http://schemas.openxmlformats.org/officeDocument/2006/relationships/hyperlink" Target="https://openclipart.org/detail/49411/binary-file"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openclipart.org/detail/85567/shield-icon" TargetMode="External"/><Relationship Id="rId3" Type="http://schemas.openxmlformats.org/officeDocument/2006/relationships/notesSlide" Target="../notesSlides/notesSlide29.xml"/><Relationship Id="rId7" Type="http://schemas.openxmlformats.org/officeDocument/2006/relationships/hyperlink" Target="https://openclipart.org/detail/111691/ftark-addfile" TargetMode="External"/><Relationship Id="rId2" Type="http://schemas.openxmlformats.org/officeDocument/2006/relationships/slideLayout" Target="../slideLayouts/slideLayout11.xml"/><Relationship Id="rId1" Type="http://schemas.openxmlformats.org/officeDocument/2006/relationships/tags" Target="../tags/tag54.xml"/><Relationship Id="rId6" Type="http://schemas.openxmlformats.org/officeDocument/2006/relationships/hyperlink" Target="https://openclipart.org/detail/115435/ftkappfinder" TargetMode="External"/><Relationship Id="rId5" Type="http://schemas.openxmlformats.org/officeDocument/2006/relationships/hyperlink" Target="http://www.gnu.org/copyleft/gpl.html" TargetMode="External"/><Relationship Id="rId4" Type="http://schemas.openxmlformats.org/officeDocument/2006/relationships/hyperlink" Target="https://en.wikipedia.org/wiki/File:KDE_4.0.png"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tags" Target="../tags/tag5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11.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Computer Science</a:t>
            </a:r>
            <a:endParaRPr lang="en-US" dirty="0"/>
          </a:p>
        </p:txBody>
      </p:sp>
      <p:sp>
        <p:nvSpPr>
          <p:cNvPr id="3" name="Text Placeholder 2"/>
          <p:cNvSpPr>
            <a:spLocks noGrp="1"/>
          </p:cNvSpPr>
          <p:nvPr>
            <p:ph type="body" sz="half" idx="2"/>
          </p:nvPr>
        </p:nvSpPr>
        <p:spPr/>
        <p:txBody>
          <a:bodyPr/>
          <a:lstStyle/>
          <a:p>
            <a:r>
              <a:rPr lang="en-US" dirty="0" smtClean="0"/>
              <a:t>Computer Software</a:t>
            </a:r>
            <a:endParaRPr lang="en-US" dirty="0"/>
          </a:p>
        </p:txBody>
      </p:sp>
      <p:sp>
        <p:nvSpPr>
          <p:cNvPr id="4" name="Text Placeholder 3"/>
          <p:cNvSpPr>
            <a:spLocks noGrp="1"/>
          </p:cNvSpPr>
          <p:nvPr>
            <p:ph type="body" sz="quarter" idx="11"/>
          </p:nvPr>
        </p:nvSpPr>
        <p:spPr/>
        <p:txBody>
          <a:bodyPr/>
          <a:lstStyle/>
          <a:p>
            <a:r>
              <a:rPr lang="en-US" dirty="0" smtClean="0"/>
              <a:t>Lecture d</a:t>
            </a:r>
            <a:endParaRPr lang="en-US" dirty="0"/>
          </a:p>
        </p:txBody>
      </p:sp>
      <p:sp>
        <p:nvSpPr>
          <p:cNvPr id="5" name="Text Placeholder 4"/>
          <p:cNvSpPr>
            <a:spLocks noGrp="1"/>
          </p:cNvSpPr>
          <p:nvPr>
            <p:ph type="body" sz="quarter" idx="12"/>
          </p:nvPr>
        </p:nvSpPr>
        <p:spPr/>
        <p:txBody>
          <a:bodyPr/>
          <a:lstStyle/>
          <a:p>
            <a:r>
              <a:rPr lang="en-US" dirty="0" smtClean="0"/>
              <a:t>This material (Comp 4 Unit 3) was developed by Oregon Health &amp; Science University, funded by the Department of Health and Human Services, Office of the National Coordinator for Health Information Technology under Award Number 90WT0001. </a:t>
            </a:r>
          </a:p>
          <a:p>
            <a:r>
              <a:rPr lang="en-US" dirty="0" smtClean="0"/>
              <a:t>This work is licensed under the Creative Commons Attribution-NonCommercial-ShareAlike 4.0 International License. To view a copy of this license, visit </a:t>
            </a:r>
            <a:r>
              <a:rPr lang="en-US" dirty="0" smtClean="0">
                <a:hlinkClick r:id="rId4" tooltip="URL for Creative Commons Attribution-NonCommercial-ShareAlike 4.0 International License"/>
              </a:rPr>
              <a:t>http://creativecommons.org/licenses/by-nc-sa/4.0/</a:t>
            </a:r>
            <a:r>
              <a:rPr lang="en-US" dirty="0" smtClean="0"/>
              <a:t>.</a:t>
            </a:r>
            <a:endParaRPr lang="en-US" dirty="0"/>
          </a:p>
        </p:txBody>
      </p:sp>
    </p:spTree>
    <p:custDataLst>
      <p:tags r:id="rId1"/>
    </p:custDataLst>
    <p:extLst>
      <p:ext uri="{BB962C8B-B14F-4D97-AF65-F5344CB8AC3E}">
        <p14:creationId xmlns:p14="http://schemas.microsoft.com/office/powerpoint/2010/main" val="29450310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dirty="0" smtClean="0"/>
              <a:t>File System</a:t>
            </a:r>
          </a:p>
        </p:txBody>
      </p:sp>
      <p:sp>
        <p:nvSpPr>
          <p:cNvPr id="16387" name="Content Placeholder 2"/>
          <p:cNvSpPr>
            <a:spLocks noGrp="1"/>
          </p:cNvSpPr>
          <p:nvPr>
            <p:ph sz="quarter" idx="14"/>
          </p:nvPr>
        </p:nvSpPr>
        <p:spPr/>
        <p:txBody>
          <a:bodyPr/>
          <a:lstStyle/>
          <a:p>
            <a:r>
              <a:rPr lang="en-US" altLang="en-US" dirty="0" smtClean="0"/>
              <a:t>A way to organize and access files and their metadata on a storage device</a:t>
            </a:r>
          </a:p>
          <a:p>
            <a:r>
              <a:rPr lang="en-US" altLang="en-US" dirty="0" smtClean="0"/>
              <a:t>Purposes:</a:t>
            </a:r>
          </a:p>
          <a:p>
            <a:pPr lvl="1"/>
            <a:r>
              <a:rPr lang="en-US" altLang="en-US" dirty="0" smtClean="0"/>
              <a:t>Provide an efficient and reliable data structure to store and access files</a:t>
            </a:r>
          </a:p>
          <a:p>
            <a:pPr lvl="1"/>
            <a:r>
              <a:rPr lang="en-US" altLang="en-US" dirty="0" smtClean="0"/>
              <a:t>Provide an interface for users and applications to create, modify, and save files</a:t>
            </a:r>
          </a:p>
          <a:p>
            <a:pPr lvl="1"/>
            <a:r>
              <a:rPr lang="en-US" altLang="en-US" dirty="0" smtClean="0"/>
              <a:t>Facilitate indexing for fast retrieval of files</a:t>
            </a:r>
          </a:p>
        </p:txBody>
      </p:sp>
      <p:sp>
        <p:nvSpPr>
          <p:cNvPr id="2" name="Slide Number Placeholder 1"/>
          <p:cNvSpPr>
            <a:spLocks noGrp="1"/>
          </p:cNvSpPr>
          <p:nvPr>
            <p:ph type="sldNum" sz="quarter" idx="4"/>
          </p:nvPr>
        </p:nvSpPr>
        <p:spPr/>
        <p:txBody>
          <a:bodyPr/>
          <a:lstStyle/>
          <a:p>
            <a:fld id="{F3BF8891-5E06-46C2-89A4-6DB85D39BA35}" type="slidenum">
              <a:rPr lang="en-US" smtClean="0"/>
              <a:pPr/>
              <a:t>10</a:t>
            </a:fld>
            <a:endParaRPr lang="en-US" dirty="0"/>
          </a:p>
        </p:txBody>
      </p:sp>
    </p:spTree>
    <p:custDataLst>
      <p:tags r:id="rId1"/>
    </p:custDataLst>
    <p:extLst>
      <p:ext uri="{BB962C8B-B14F-4D97-AF65-F5344CB8AC3E}">
        <p14:creationId xmlns:p14="http://schemas.microsoft.com/office/powerpoint/2010/main" val="3148066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dirty="0" smtClean="0"/>
              <a:t>File System Hierarchy - 1</a:t>
            </a:r>
          </a:p>
        </p:txBody>
      </p:sp>
      <p:sp>
        <p:nvSpPr>
          <p:cNvPr id="21507" name="Content Placeholder 2"/>
          <p:cNvSpPr>
            <a:spLocks noGrp="1"/>
          </p:cNvSpPr>
          <p:nvPr>
            <p:ph sz="quarter" idx="14"/>
          </p:nvPr>
        </p:nvSpPr>
        <p:spPr/>
        <p:txBody>
          <a:bodyPr/>
          <a:lstStyle/>
          <a:p>
            <a:r>
              <a:rPr lang="en-US" altLang="en-US" dirty="0" smtClean="0"/>
              <a:t>Windows and Mac have folders</a:t>
            </a:r>
          </a:p>
          <a:p>
            <a:r>
              <a:rPr lang="en-US" altLang="en-US" dirty="0" smtClean="0"/>
              <a:t>Unix</a:t>
            </a:r>
            <a:r>
              <a:rPr lang="en-US" altLang="en-US" baseline="30000" dirty="0" smtClean="0"/>
              <a:t>®</a:t>
            </a:r>
            <a:r>
              <a:rPr lang="en-US" altLang="en-US" dirty="0" smtClean="0"/>
              <a:t> and Linux have directories</a:t>
            </a:r>
          </a:p>
          <a:p>
            <a:pPr lvl="1"/>
            <a:r>
              <a:rPr lang="en-US" altLang="en-US" dirty="0" smtClean="0"/>
              <a:t>Folders/directories contained within other folders/directories are called subfolders/subdirectories</a:t>
            </a:r>
          </a:p>
          <a:p>
            <a:r>
              <a:rPr lang="en-US" altLang="en-US" dirty="0" smtClean="0"/>
              <a:t>A flat file system has only one large directory or folder</a:t>
            </a:r>
          </a:p>
        </p:txBody>
      </p:sp>
      <p:sp>
        <p:nvSpPr>
          <p:cNvPr id="2" name="Slide Number Placeholder 1"/>
          <p:cNvSpPr>
            <a:spLocks noGrp="1"/>
          </p:cNvSpPr>
          <p:nvPr>
            <p:ph type="sldNum" sz="quarter" idx="4"/>
          </p:nvPr>
        </p:nvSpPr>
        <p:spPr/>
        <p:txBody>
          <a:bodyPr/>
          <a:lstStyle/>
          <a:p>
            <a:fld id="{F3BF8891-5E06-46C2-89A4-6DB85D39BA35}" type="slidenum">
              <a:rPr lang="en-US" smtClean="0"/>
              <a:pPr/>
              <a:t>11</a:t>
            </a:fld>
            <a:endParaRPr lang="en-US" dirty="0"/>
          </a:p>
        </p:txBody>
      </p:sp>
    </p:spTree>
    <p:custDataLst>
      <p:tags r:id="rId1"/>
    </p:custDataLst>
    <p:extLst>
      <p:ext uri="{BB962C8B-B14F-4D97-AF65-F5344CB8AC3E}">
        <p14:creationId xmlns:p14="http://schemas.microsoft.com/office/powerpoint/2010/main" val="13300249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dirty="0" smtClean="0"/>
              <a:t>File System Hierarchy - 2 </a:t>
            </a:r>
          </a:p>
        </p:txBody>
      </p:sp>
      <p:sp>
        <p:nvSpPr>
          <p:cNvPr id="16387" name="Content Placeholder 2"/>
          <p:cNvSpPr>
            <a:spLocks noGrp="1"/>
          </p:cNvSpPr>
          <p:nvPr>
            <p:ph sz="quarter" idx="14"/>
          </p:nvPr>
        </p:nvSpPr>
        <p:spPr/>
        <p:txBody>
          <a:bodyPr/>
          <a:lstStyle/>
          <a:p>
            <a:r>
              <a:rPr lang="en-US" altLang="en-US" dirty="0" smtClean="0"/>
              <a:t>The nested folder/directory </a:t>
            </a:r>
            <a:r>
              <a:rPr lang="en-US" altLang="en-US" dirty="0"/>
              <a:t>structure </a:t>
            </a:r>
            <a:r>
              <a:rPr lang="en-US" altLang="en-US" dirty="0" smtClean="0"/>
              <a:t>constitutes file system hierarchy </a:t>
            </a:r>
          </a:p>
          <a:p>
            <a:r>
              <a:rPr lang="en-US" altLang="en-US" dirty="0" smtClean="0"/>
              <a:t>Top of the hierarchy is called the “root” </a:t>
            </a:r>
            <a:endParaRPr lang="en-US" altLang="en-US" dirty="0"/>
          </a:p>
        </p:txBody>
      </p:sp>
      <p:pic>
        <p:nvPicPr>
          <p:cNvPr id="7" name="Content Placeholder 6" descr="Screenshot of a nested folder/directory structure. "/>
          <p:cNvPicPr>
            <a:picLocks noGrp="1" noChangeAspect="1"/>
          </p:cNvPicPr>
          <p:nvPr>
            <p:ph sz="quarter" idx="18"/>
          </p:nvPr>
        </p:nvPicPr>
        <p:blipFill rotWithShape="1">
          <a:blip r:embed="rId4" cstate="print">
            <a:extLst>
              <a:ext uri="{28A0092B-C50C-407E-A947-70E740481C1C}">
                <a14:useLocalDpi xmlns:a14="http://schemas.microsoft.com/office/drawing/2010/main" val="0"/>
              </a:ext>
            </a:extLst>
          </a:blip>
          <a:srcRect l="-7151" r="-7151"/>
          <a:stretch/>
        </p:blipFill>
        <p:spPr>
          <a:xfrm>
            <a:off x="5238234" y="1714082"/>
            <a:ext cx="2861706" cy="4344236"/>
          </a:xfrm>
        </p:spPr>
      </p:pic>
      <p:sp>
        <p:nvSpPr>
          <p:cNvPr id="6" name="Text Placeholder 5"/>
          <p:cNvSpPr>
            <a:spLocks noGrp="1"/>
          </p:cNvSpPr>
          <p:nvPr>
            <p:ph type="body" sz="quarter" idx="33"/>
          </p:nvPr>
        </p:nvSpPr>
        <p:spPr>
          <a:xfrm>
            <a:off x="5359400" y="6058318"/>
            <a:ext cx="2738933" cy="296445"/>
          </a:xfrm>
        </p:spPr>
        <p:txBody>
          <a:bodyPr/>
          <a:lstStyle/>
          <a:p>
            <a:r>
              <a:rPr lang="en-US" altLang="en-US" dirty="0"/>
              <a:t>(Che, 2005, GNU-GPL</a:t>
            </a:r>
            <a:r>
              <a:rPr lang="en-US" altLang="en-US" dirty="0" smtClean="0"/>
              <a:t>)</a:t>
            </a:r>
            <a:endParaRPr lang="en-US" altLang="en-US" dirty="0"/>
          </a:p>
        </p:txBody>
      </p:sp>
      <p:sp>
        <p:nvSpPr>
          <p:cNvPr id="2" name="Slide Number Placeholder 1"/>
          <p:cNvSpPr>
            <a:spLocks noGrp="1"/>
          </p:cNvSpPr>
          <p:nvPr>
            <p:ph type="sldNum" sz="quarter" idx="4"/>
          </p:nvPr>
        </p:nvSpPr>
        <p:spPr/>
        <p:txBody>
          <a:bodyPr/>
          <a:lstStyle/>
          <a:p>
            <a:fld id="{F3BF8891-5E06-46C2-89A4-6DB85D39BA35}" type="slidenum">
              <a:rPr lang="en-US" smtClean="0"/>
              <a:pPr/>
              <a:t>12</a:t>
            </a:fld>
            <a:endParaRPr lang="en-US" dirty="0"/>
          </a:p>
        </p:txBody>
      </p:sp>
    </p:spTree>
    <p:custDataLst>
      <p:tags r:id="rId1"/>
    </p:custDataLst>
    <p:extLst>
      <p:ext uri="{BB962C8B-B14F-4D97-AF65-F5344CB8AC3E}">
        <p14:creationId xmlns:p14="http://schemas.microsoft.com/office/powerpoint/2010/main" val="40352382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dirty="0"/>
              <a:t>File Indexing</a:t>
            </a:r>
          </a:p>
        </p:txBody>
      </p:sp>
      <p:sp>
        <p:nvSpPr>
          <p:cNvPr id="16387" name="Content Placeholder 2"/>
          <p:cNvSpPr>
            <a:spLocks noGrp="1"/>
          </p:cNvSpPr>
          <p:nvPr>
            <p:ph sz="quarter" idx="14"/>
          </p:nvPr>
        </p:nvSpPr>
        <p:spPr/>
        <p:txBody>
          <a:bodyPr/>
          <a:lstStyle/>
          <a:p>
            <a:r>
              <a:rPr lang="en-US" altLang="en-US" dirty="0" smtClean="0"/>
              <a:t>Finding a file can be challenging</a:t>
            </a:r>
          </a:p>
          <a:p>
            <a:r>
              <a:rPr lang="en-US" altLang="en-US" dirty="0" smtClean="0"/>
              <a:t>Indexing system maintains a database of files</a:t>
            </a:r>
          </a:p>
          <a:p>
            <a:pPr lvl="1"/>
            <a:r>
              <a:rPr lang="en-US" altLang="en-US" dirty="0" smtClean="0"/>
              <a:t>Updated as files are created, modified, or removed</a:t>
            </a:r>
          </a:p>
          <a:p>
            <a:r>
              <a:rPr lang="en-US" altLang="en-US" dirty="0" smtClean="0"/>
              <a:t>Indexing system enables users to search for a file based on all or part of a filename</a:t>
            </a:r>
          </a:p>
          <a:p>
            <a:r>
              <a:rPr lang="en-US" dirty="0" smtClean="0"/>
              <a:t>Programs use unique index labels to retrieve and store information</a:t>
            </a:r>
            <a:endParaRPr lang="en-US" altLang="en-US" dirty="0" smtClean="0"/>
          </a:p>
        </p:txBody>
      </p:sp>
      <p:sp>
        <p:nvSpPr>
          <p:cNvPr id="2" name="Slide Number Placeholder 1"/>
          <p:cNvSpPr>
            <a:spLocks noGrp="1"/>
          </p:cNvSpPr>
          <p:nvPr>
            <p:ph type="sldNum" sz="quarter" idx="4"/>
          </p:nvPr>
        </p:nvSpPr>
        <p:spPr/>
        <p:txBody>
          <a:bodyPr/>
          <a:lstStyle/>
          <a:p>
            <a:fld id="{F3BF8891-5E06-46C2-89A4-6DB85D39BA35}" type="slidenum">
              <a:rPr lang="en-US" smtClean="0"/>
              <a:pPr/>
              <a:t>13</a:t>
            </a:fld>
            <a:endParaRPr lang="en-US" dirty="0"/>
          </a:p>
        </p:txBody>
      </p:sp>
    </p:spTree>
    <p:custDataLst>
      <p:tags r:id="rId1"/>
    </p:custDataLst>
    <p:extLst>
      <p:ext uri="{BB962C8B-B14F-4D97-AF65-F5344CB8AC3E}">
        <p14:creationId xmlns:p14="http://schemas.microsoft.com/office/powerpoint/2010/main" val="5249644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dirty="0"/>
              <a:t>Deleting a File - 1</a:t>
            </a:r>
          </a:p>
        </p:txBody>
      </p:sp>
      <p:sp>
        <p:nvSpPr>
          <p:cNvPr id="34819" name="Content Placeholder 2"/>
          <p:cNvSpPr>
            <a:spLocks noGrp="1"/>
          </p:cNvSpPr>
          <p:nvPr>
            <p:ph sz="quarter" idx="14"/>
          </p:nvPr>
        </p:nvSpPr>
        <p:spPr/>
        <p:txBody>
          <a:bodyPr/>
          <a:lstStyle/>
          <a:p>
            <a:r>
              <a:rPr lang="en-US" altLang="en-US" dirty="0" smtClean="0"/>
              <a:t>What happens when a file is deleted?</a:t>
            </a:r>
          </a:p>
          <a:p>
            <a:pPr lvl="1"/>
            <a:r>
              <a:rPr lang="en-US" altLang="en-US" dirty="0" smtClean="0"/>
              <a:t>File system removes file from index</a:t>
            </a:r>
          </a:p>
          <a:p>
            <a:pPr lvl="1"/>
            <a:r>
              <a:rPr lang="en-US" altLang="en-US" dirty="0" smtClean="0"/>
              <a:t>Identifies drive space as free</a:t>
            </a:r>
          </a:p>
          <a:p>
            <a:r>
              <a:rPr lang="en-US" altLang="en-US" dirty="0" smtClean="0"/>
              <a:t>Can sometimes be recovered</a:t>
            </a:r>
          </a:p>
          <a:p>
            <a:pPr lvl="1"/>
            <a:r>
              <a:rPr lang="en-US" altLang="en-US" dirty="0" smtClean="0"/>
              <a:t>Must attempt recovery very soon after the deletion occurs, before the file’s drive space is overwritten</a:t>
            </a:r>
          </a:p>
        </p:txBody>
      </p:sp>
      <p:sp>
        <p:nvSpPr>
          <p:cNvPr id="2" name="Slide Number Placeholder 1"/>
          <p:cNvSpPr>
            <a:spLocks noGrp="1"/>
          </p:cNvSpPr>
          <p:nvPr>
            <p:ph type="sldNum" sz="quarter" idx="4"/>
          </p:nvPr>
        </p:nvSpPr>
        <p:spPr/>
        <p:txBody>
          <a:bodyPr/>
          <a:lstStyle/>
          <a:p>
            <a:fld id="{F3BF8891-5E06-46C2-89A4-6DB85D39BA35}" type="slidenum">
              <a:rPr lang="en-US" smtClean="0"/>
              <a:pPr/>
              <a:t>14</a:t>
            </a:fld>
            <a:endParaRPr lang="en-US" dirty="0"/>
          </a:p>
        </p:txBody>
      </p:sp>
    </p:spTree>
    <p:custDataLst>
      <p:tags r:id="rId1"/>
    </p:custDataLst>
    <p:extLst>
      <p:ext uri="{BB962C8B-B14F-4D97-AF65-F5344CB8AC3E}">
        <p14:creationId xmlns:p14="http://schemas.microsoft.com/office/powerpoint/2010/main" val="19993810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dirty="0"/>
              <a:t>Deleting a File - 2</a:t>
            </a:r>
          </a:p>
        </p:txBody>
      </p:sp>
      <p:sp>
        <p:nvSpPr>
          <p:cNvPr id="34819" name="Content Placeholder 2"/>
          <p:cNvSpPr>
            <a:spLocks noGrp="1"/>
          </p:cNvSpPr>
          <p:nvPr>
            <p:ph sz="quarter" idx="14"/>
          </p:nvPr>
        </p:nvSpPr>
        <p:spPr/>
        <p:txBody>
          <a:bodyPr/>
          <a:lstStyle/>
          <a:p>
            <a:r>
              <a:rPr lang="en-US" altLang="en-US" dirty="0" smtClean="0"/>
              <a:t>File shredder utilities overwrite the area where the deleted file was stored</a:t>
            </a:r>
          </a:p>
          <a:p>
            <a:r>
              <a:rPr lang="en-US" altLang="en-US" dirty="0" smtClean="0"/>
              <a:t>In health care, old disks must be safely disposed</a:t>
            </a:r>
          </a:p>
        </p:txBody>
      </p:sp>
      <p:sp>
        <p:nvSpPr>
          <p:cNvPr id="2" name="Slide Number Placeholder 1"/>
          <p:cNvSpPr>
            <a:spLocks noGrp="1"/>
          </p:cNvSpPr>
          <p:nvPr>
            <p:ph type="sldNum" sz="quarter" idx="4"/>
          </p:nvPr>
        </p:nvSpPr>
        <p:spPr/>
        <p:txBody>
          <a:bodyPr/>
          <a:lstStyle/>
          <a:p>
            <a:fld id="{F3BF8891-5E06-46C2-89A4-6DB85D39BA35}" type="slidenum">
              <a:rPr lang="en-US" smtClean="0"/>
              <a:pPr/>
              <a:t>15</a:t>
            </a:fld>
            <a:endParaRPr lang="en-US" dirty="0"/>
          </a:p>
        </p:txBody>
      </p:sp>
    </p:spTree>
    <p:custDataLst>
      <p:tags r:id="rId1"/>
    </p:custDataLst>
    <p:extLst>
      <p:ext uri="{BB962C8B-B14F-4D97-AF65-F5344CB8AC3E}">
        <p14:creationId xmlns:p14="http://schemas.microsoft.com/office/powerpoint/2010/main" val="6591285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dirty="0" smtClean="0"/>
              <a:t>File Management Utilities - 1</a:t>
            </a:r>
          </a:p>
        </p:txBody>
      </p:sp>
      <p:sp>
        <p:nvSpPr>
          <p:cNvPr id="3" name="Content Placeholder 2"/>
          <p:cNvSpPr>
            <a:spLocks noGrp="1"/>
          </p:cNvSpPr>
          <p:nvPr>
            <p:ph sz="quarter" idx="14"/>
          </p:nvPr>
        </p:nvSpPr>
        <p:spPr/>
        <p:txBody>
          <a:bodyPr/>
          <a:lstStyle/>
          <a:p>
            <a:r>
              <a:rPr lang="en-US" dirty="0" smtClean="0"/>
              <a:t>Operating systems provide utilities to manage files and folders/directories</a:t>
            </a:r>
          </a:p>
          <a:p>
            <a:pPr lvl="1"/>
            <a:r>
              <a:rPr lang="en-US" dirty="0" smtClean="0"/>
              <a:t>Microsoft Windows</a:t>
            </a:r>
            <a:r>
              <a:rPr lang="en-US" baseline="30000" dirty="0" smtClean="0"/>
              <a:t>®</a:t>
            </a:r>
            <a:r>
              <a:rPr lang="en-US" dirty="0" smtClean="0"/>
              <a:t>: Explorer</a:t>
            </a:r>
          </a:p>
          <a:p>
            <a:pPr lvl="1"/>
            <a:r>
              <a:rPr lang="en-US" dirty="0" smtClean="0"/>
              <a:t>Mac OS X: Finder</a:t>
            </a:r>
          </a:p>
          <a:p>
            <a:pPr lvl="1"/>
            <a:r>
              <a:rPr lang="en-US" dirty="0" smtClean="0"/>
              <a:t>Unix: Line commands</a:t>
            </a:r>
          </a:p>
          <a:p>
            <a:pPr lvl="1"/>
            <a:r>
              <a:rPr lang="en-US" dirty="0" smtClean="0"/>
              <a:t>Linux: Line commands and file managers</a:t>
            </a:r>
          </a:p>
        </p:txBody>
      </p:sp>
      <p:sp>
        <p:nvSpPr>
          <p:cNvPr id="2" name="Slide Number Placeholder 1"/>
          <p:cNvSpPr>
            <a:spLocks noGrp="1"/>
          </p:cNvSpPr>
          <p:nvPr>
            <p:ph type="sldNum" sz="quarter" idx="4"/>
          </p:nvPr>
        </p:nvSpPr>
        <p:spPr/>
        <p:txBody>
          <a:bodyPr/>
          <a:lstStyle/>
          <a:p>
            <a:fld id="{F3BF8891-5E06-46C2-89A4-6DB85D39BA35}" type="slidenum">
              <a:rPr lang="en-US" smtClean="0"/>
              <a:pPr/>
              <a:t>16</a:t>
            </a:fld>
            <a:endParaRPr lang="en-US" dirty="0"/>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dirty="0" smtClean="0"/>
              <a:t>File Management Utilities - 2</a:t>
            </a:r>
          </a:p>
        </p:txBody>
      </p:sp>
      <p:sp>
        <p:nvSpPr>
          <p:cNvPr id="3" name="Content Placeholder 2"/>
          <p:cNvSpPr>
            <a:spLocks noGrp="1"/>
          </p:cNvSpPr>
          <p:nvPr>
            <p:ph sz="quarter" idx="14"/>
          </p:nvPr>
        </p:nvSpPr>
        <p:spPr/>
        <p:txBody>
          <a:bodyPr/>
          <a:lstStyle/>
          <a:p>
            <a:r>
              <a:rPr lang="en-US" dirty="0" smtClean="0"/>
              <a:t>Allow you to:</a:t>
            </a:r>
          </a:p>
          <a:p>
            <a:pPr lvl="1"/>
            <a:r>
              <a:rPr lang="en-US" dirty="0" smtClean="0"/>
              <a:t>View files and their properties</a:t>
            </a:r>
          </a:p>
          <a:p>
            <a:pPr lvl="1"/>
            <a:r>
              <a:rPr lang="en-US" dirty="0" smtClean="0"/>
              <a:t>Find files</a:t>
            </a:r>
          </a:p>
          <a:p>
            <a:pPr lvl="1"/>
            <a:r>
              <a:rPr lang="en-US" dirty="0" smtClean="0"/>
              <a:t>Move files</a:t>
            </a:r>
          </a:p>
          <a:p>
            <a:pPr lvl="1"/>
            <a:r>
              <a:rPr lang="en-US" dirty="0" smtClean="0"/>
              <a:t>Copy files</a:t>
            </a:r>
          </a:p>
          <a:p>
            <a:pPr lvl="1"/>
            <a:r>
              <a:rPr lang="en-US" dirty="0" smtClean="0"/>
              <a:t>Rename files</a:t>
            </a:r>
          </a:p>
          <a:p>
            <a:pPr lvl="1"/>
            <a:r>
              <a:rPr lang="en-US" dirty="0" smtClean="0"/>
              <a:t>Create folders/directories</a:t>
            </a:r>
            <a:endParaRPr lang="en-US" dirty="0"/>
          </a:p>
        </p:txBody>
      </p:sp>
      <p:sp>
        <p:nvSpPr>
          <p:cNvPr id="2" name="Slide Number Placeholder 1"/>
          <p:cNvSpPr>
            <a:spLocks noGrp="1"/>
          </p:cNvSpPr>
          <p:nvPr>
            <p:ph type="sldNum" sz="quarter" idx="4"/>
          </p:nvPr>
        </p:nvSpPr>
        <p:spPr/>
        <p:txBody>
          <a:bodyPr/>
          <a:lstStyle/>
          <a:p>
            <a:fld id="{F3BF8891-5E06-46C2-89A4-6DB85D39BA35}" type="slidenum">
              <a:rPr lang="en-US" smtClean="0"/>
              <a:pPr/>
              <a:t>17</a:t>
            </a:fld>
            <a:endParaRPr lang="en-US" dirty="0"/>
          </a:p>
        </p:txBody>
      </p:sp>
    </p:spTree>
    <p:custDataLst>
      <p:tags r:id="rId1"/>
    </p:custDataLst>
    <p:extLst>
      <p:ext uri="{BB962C8B-B14F-4D97-AF65-F5344CB8AC3E}">
        <p14:creationId xmlns:p14="http://schemas.microsoft.com/office/powerpoint/2010/main" val="42781706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smtClean="0"/>
              <a:t>Microsoft Windows File Explorer</a:t>
            </a:r>
          </a:p>
        </p:txBody>
      </p:sp>
      <p:pic>
        <p:nvPicPr>
          <p:cNvPr id="4" name="Picture Placeholder 3" descr="Screenshot of Microsoft Windows File Explorer shows the status bar at top, Favorites / Libraries Panel at left and a list of files on the right. In the detailed view here Name, Date Modified and Type are displayed. Size and other options may also be displayed. "/>
          <p:cNvPicPr>
            <a:picLocks noGrp="1" noChangeAspect="1"/>
          </p:cNvPicPr>
          <p:nvPr>
            <p:ph type="pic" sz="quarter" idx="14"/>
          </p:nvPr>
        </p:nvPicPr>
        <p:blipFill rotWithShape="1">
          <a:blip r:embed="rId4">
            <a:extLst>
              <a:ext uri="{28A0092B-C50C-407E-A947-70E740481C1C}">
                <a14:useLocalDpi xmlns:a14="http://schemas.microsoft.com/office/drawing/2010/main" val="0"/>
              </a:ext>
            </a:extLst>
          </a:blip>
          <a:stretch/>
        </p:blipFill>
        <p:spPr>
          <a:xfrm>
            <a:off x="1952690" y="1417637"/>
            <a:ext cx="5238620" cy="4572000"/>
          </a:xfrm>
        </p:spPr>
      </p:pic>
      <p:sp>
        <p:nvSpPr>
          <p:cNvPr id="23555" name="Text Placeholder 6"/>
          <p:cNvSpPr>
            <a:spLocks noGrp="1"/>
          </p:cNvSpPr>
          <p:nvPr>
            <p:ph type="body" sz="quarter" idx="32"/>
          </p:nvPr>
        </p:nvSpPr>
        <p:spPr>
          <a:xfrm>
            <a:off x="1952690" y="5989637"/>
            <a:ext cx="4069080" cy="335280"/>
          </a:xfrm>
        </p:spPr>
        <p:txBody>
          <a:bodyPr/>
          <a:lstStyle/>
          <a:p>
            <a:r>
              <a:rPr lang="en-US" altLang="en-US" dirty="0" smtClean="0"/>
              <a:t>(Loera, 2017,</a:t>
            </a:r>
            <a:r>
              <a:rPr lang="en-US" dirty="0"/>
              <a:t> © 2017 Microsoft</a:t>
            </a:r>
            <a:r>
              <a:rPr lang="en-US" altLang="en-US" dirty="0" smtClean="0"/>
              <a:t>)</a:t>
            </a:r>
          </a:p>
        </p:txBody>
      </p:sp>
      <p:sp>
        <p:nvSpPr>
          <p:cNvPr id="2" name="Slide Number Placeholder 1"/>
          <p:cNvSpPr>
            <a:spLocks noGrp="1"/>
          </p:cNvSpPr>
          <p:nvPr>
            <p:ph type="sldNum" sz="quarter" idx="4"/>
          </p:nvPr>
        </p:nvSpPr>
        <p:spPr/>
        <p:txBody>
          <a:bodyPr/>
          <a:lstStyle/>
          <a:p>
            <a:fld id="{F3BF8891-5E06-46C2-89A4-6DB85D39BA35}" type="slidenum">
              <a:rPr lang="en-US" smtClean="0"/>
              <a:pPr/>
              <a:t>18</a:t>
            </a:fld>
            <a:endParaRPr lang="en-US" dirty="0"/>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dirty="0" smtClean="0"/>
              <a:t>Mac OS X Finder</a:t>
            </a:r>
          </a:p>
        </p:txBody>
      </p:sp>
      <p:pic>
        <p:nvPicPr>
          <p:cNvPr id="7" name="Picture Placeholder 6" descr="Screenshot image of Finder for Mac OS X 10.5 El Capitan. It shows details about the file, including the name, the date last modified, the size, and the type. The file extensions are not shown in this view. &#10;There are buttons at the top that perform other actions, including a search, and links on the left to go to other locations.&#10;"/>
          <p:cNvPicPr>
            <a:picLocks noGrp="1" noChangeAspect="1"/>
          </p:cNvPicPr>
          <p:nvPr>
            <p:ph type="pic" sz="quarter" idx="14"/>
          </p:nvPr>
        </p:nvPicPr>
        <p:blipFill rotWithShape="1">
          <a:blip r:embed="rId4">
            <a:extLst>
              <a:ext uri="{28A0092B-C50C-407E-A947-70E740481C1C}">
                <a14:useLocalDpi xmlns:a14="http://schemas.microsoft.com/office/drawing/2010/main" val="0"/>
              </a:ext>
            </a:extLst>
          </a:blip>
          <a:srcRect b="7729"/>
          <a:stretch/>
        </p:blipFill>
        <p:spPr>
          <a:xfrm>
            <a:off x="608056" y="1417637"/>
            <a:ext cx="7927887" cy="4572000"/>
          </a:xfrm>
        </p:spPr>
      </p:pic>
      <p:sp>
        <p:nvSpPr>
          <p:cNvPr id="24580" name="Text Placeholder 7"/>
          <p:cNvSpPr>
            <a:spLocks noGrp="1"/>
          </p:cNvSpPr>
          <p:nvPr>
            <p:ph type="body" sz="quarter" idx="32"/>
          </p:nvPr>
        </p:nvSpPr>
        <p:spPr>
          <a:xfrm>
            <a:off x="608056" y="6004560"/>
            <a:ext cx="3874003" cy="381250"/>
          </a:xfrm>
        </p:spPr>
        <p:txBody>
          <a:bodyPr/>
          <a:lstStyle/>
          <a:p>
            <a:r>
              <a:rPr lang="en-US" altLang="en-US" dirty="0" smtClean="0"/>
              <a:t>(</a:t>
            </a:r>
            <a:r>
              <a:rPr lang="en-US" altLang="en-US" dirty="0" err="1" smtClean="0"/>
              <a:t>Tanous</a:t>
            </a:r>
            <a:r>
              <a:rPr lang="en-US" altLang="en-US" dirty="0" smtClean="0"/>
              <a:t>/Apple Inc., 2016, © </a:t>
            </a:r>
            <a:r>
              <a:rPr lang="en-US" dirty="0" smtClean="0"/>
              <a:t>The </a:t>
            </a:r>
            <a:r>
              <a:rPr lang="en-US" dirty="0"/>
              <a:t>Mac Observer, Inc.</a:t>
            </a:r>
            <a:r>
              <a:rPr lang="en-US" altLang="en-US" dirty="0" smtClean="0"/>
              <a:t>)</a:t>
            </a:r>
          </a:p>
        </p:txBody>
      </p:sp>
      <p:sp>
        <p:nvSpPr>
          <p:cNvPr id="2" name="Slide Number Placeholder 1"/>
          <p:cNvSpPr>
            <a:spLocks noGrp="1"/>
          </p:cNvSpPr>
          <p:nvPr>
            <p:ph type="sldNum" sz="quarter" idx="4"/>
          </p:nvPr>
        </p:nvSpPr>
        <p:spPr/>
        <p:txBody>
          <a:bodyPr/>
          <a:lstStyle/>
          <a:p>
            <a:fld id="{F3BF8891-5E06-46C2-89A4-6DB85D39BA35}" type="slidenum">
              <a:rPr lang="en-US" smtClean="0"/>
              <a:pPr/>
              <a:t>19</a:t>
            </a:fld>
            <a:endParaRPr lang="en-US" dirty="0"/>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dirty="0" smtClean="0"/>
              <a:t>Computer Software</a:t>
            </a:r>
            <a:br>
              <a:rPr lang="en-US" altLang="en-US" dirty="0" smtClean="0"/>
            </a:br>
            <a:r>
              <a:rPr lang="en-US" altLang="en-US" dirty="0" smtClean="0"/>
              <a:t>Learning Objectives - 1</a:t>
            </a:r>
          </a:p>
        </p:txBody>
      </p:sp>
      <p:sp>
        <p:nvSpPr>
          <p:cNvPr id="3" name="Content Placeholder 2"/>
          <p:cNvSpPr>
            <a:spLocks noGrp="1"/>
          </p:cNvSpPr>
          <p:nvPr>
            <p:ph sz="quarter" idx="14"/>
          </p:nvPr>
        </p:nvSpPr>
        <p:spPr/>
        <p:txBody>
          <a:bodyPr/>
          <a:lstStyle/>
          <a:p>
            <a:pPr lvl="0"/>
            <a:r>
              <a:rPr lang="en-US" dirty="0" smtClean="0"/>
              <a:t>Define computer software and major software types. (Lecture a)</a:t>
            </a:r>
          </a:p>
          <a:p>
            <a:pPr lvl="0"/>
            <a:r>
              <a:rPr lang="en-US" dirty="0" smtClean="0"/>
              <a:t>Describe application software classification and provide examples, including those focused on health care (Lecture a)</a:t>
            </a:r>
            <a:endParaRPr lang="en-US" dirty="0"/>
          </a:p>
        </p:txBody>
      </p:sp>
      <p:sp>
        <p:nvSpPr>
          <p:cNvPr id="2" name="Slide Number Placeholder 1"/>
          <p:cNvSpPr>
            <a:spLocks noGrp="1"/>
          </p:cNvSpPr>
          <p:nvPr>
            <p:ph type="sldNum" sz="quarter" idx="4"/>
          </p:nvPr>
        </p:nvSpPr>
        <p:spPr/>
        <p:txBody>
          <a:bodyPr/>
          <a:lstStyle/>
          <a:p>
            <a:fld id="{F3BF8891-5E06-46C2-89A4-6DB85D39BA35}" type="slidenum">
              <a:rPr lang="en-US" smtClean="0"/>
              <a:pPr/>
              <a:t>2</a:t>
            </a:fld>
            <a:endParaRPr lang="en-US" dirty="0"/>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dirty="0" smtClean="0"/>
              <a:t>KDE Dolphin File Manager</a:t>
            </a:r>
          </a:p>
        </p:txBody>
      </p:sp>
      <p:pic>
        <p:nvPicPr>
          <p:cNvPr id="4" name="Picture Placeholder 3" descr="There are several desktop environments available for Linux; one is KDE. Dolphin is the name of the file manager in the KDE environment; a view of Dolphin appears in the upper left corner of this screenshot. &#10;Note that in the view shown, the files are represented by icons relating to the type of file, and the file extensions are shown along with the file’s size. No details about the date last modified are given here but they are available in the detailed view. &#10;This file manager also provides links to other places, as shown on the left. &#1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1522476" y="1417637"/>
            <a:ext cx="6099048" cy="4574286"/>
          </a:xfrm>
        </p:spPr>
      </p:pic>
      <p:sp>
        <p:nvSpPr>
          <p:cNvPr id="25604" name="Text Placeholder 6"/>
          <p:cNvSpPr>
            <a:spLocks noGrp="1"/>
          </p:cNvSpPr>
          <p:nvPr>
            <p:ph type="body" sz="quarter" idx="32"/>
          </p:nvPr>
        </p:nvSpPr>
        <p:spPr>
          <a:xfrm>
            <a:off x="1522476" y="6021903"/>
            <a:ext cx="2329996" cy="396240"/>
          </a:xfrm>
        </p:spPr>
        <p:txBody>
          <a:bodyPr/>
          <a:lstStyle/>
          <a:p>
            <a:r>
              <a:rPr lang="en-US" altLang="en-US" smtClean="0"/>
              <a:t>(Gareth/KDE, </a:t>
            </a:r>
            <a:r>
              <a:rPr lang="en-US" altLang="en-US" dirty="0" smtClean="0"/>
              <a:t>2008, GNU-GPL)</a:t>
            </a:r>
          </a:p>
        </p:txBody>
      </p:sp>
      <p:sp>
        <p:nvSpPr>
          <p:cNvPr id="2" name="Slide Number Placeholder 1"/>
          <p:cNvSpPr>
            <a:spLocks noGrp="1"/>
          </p:cNvSpPr>
          <p:nvPr>
            <p:ph type="sldNum" sz="quarter" idx="4"/>
          </p:nvPr>
        </p:nvSpPr>
        <p:spPr/>
        <p:txBody>
          <a:bodyPr/>
          <a:lstStyle/>
          <a:p>
            <a:fld id="{F3BF8891-5E06-46C2-89A4-6DB85D39BA35}" type="slidenum">
              <a:rPr lang="en-US" smtClean="0"/>
              <a:pPr/>
              <a:t>20</a:t>
            </a:fld>
            <a:endParaRPr lang="en-US" dirty="0"/>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dirty="0" smtClean="0"/>
              <a:t>Application File Utilities</a:t>
            </a:r>
          </a:p>
        </p:txBody>
      </p:sp>
      <p:sp>
        <p:nvSpPr>
          <p:cNvPr id="26627" name="Content Placeholder 2"/>
          <p:cNvSpPr>
            <a:spLocks noGrp="1"/>
          </p:cNvSpPr>
          <p:nvPr>
            <p:ph sz="quarter" idx="14"/>
          </p:nvPr>
        </p:nvSpPr>
        <p:spPr>
          <a:xfrm>
            <a:off x="457199" y="1600200"/>
            <a:ext cx="7641133" cy="1784684"/>
          </a:xfrm>
        </p:spPr>
        <p:txBody>
          <a:bodyPr/>
          <a:lstStyle/>
          <a:p>
            <a:r>
              <a:rPr lang="en-US" altLang="en-US" dirty="0" smtClean="0"/>
              <a:t>Available for use within applications</a:t>
            </a:r>
          </a:p>
          <a:p>
            <a:r>
              <a:rPr lang="en-US" altLang="en-US" dirty="0" smtClean="0"/>
              <a:t>Facilitate moving, deleting, copying, opening, and saving files</a:t>
            </a:r>
          </a:p>
        </p:txBody>
      </p:sp>
      <p:pic>
        <p:nvPicPr>
          <p:cNvPr id="6" name="Content Placeholder 5" descr="Application file utilities are available for use within applications. For example, in Microsoft Windows, selecting a file involves typing in a file name or clicking a Browse button to open a window, which allows navigation through folders to find the file needed. In the screenshot you see here, the window is performing a “Save As.” &#10;Similar to File Explorer, the user selects the folder in which to save the file and types in the file name.&#10;"/>
          <p:cNvPicPr>
            <a:picLocks noGrp="1" noChangeAspect="1"/>
          </p:cNvPicPr>
          <p:nvPr>
            <p:ph sz="quarter" idx="18"/>
          </p:nvPr>
        </p:nvPicPr>
        <p:blipFill>
          <a:blip r:embed="rId4">
            <a:extLst>
              <a:ext uri="{28A0092B-C50C-407E-A947-70E740481C1C}">
                <a14:useLocalDpi xmlns:a14="http://schemas.microsoft.com/office/drawing/2010/main" val="0"/>
              </a:ext>
            </a:extLst>
          </a:blip>
          <a:stretch>
            <a:fillRect/>
          </a:stretch>
        </p:blipFill>
        <p:spPr>
          <a:xfrm>
            <a:off x="1818029" y="3384884"/>
            <a:ext cx="4919472" cy="2926080"/>
          </a:xfrm>
        </p:spPr>
      </p:pic>
      <p:sp>
        <p:nvSpPr>
          <p:cNvPr id="4" name="Text Placeholder 3"/>
          <p:cNvSpPr>
            <a:spLocks noGrp="1"/>
          </p:cNvSpPr>
          <p:nvPr>
            <p:ph type="body" sz="quarter" idx="32"/>
          </p:nvPr>
        </p:nvSpPr>
        <p:spPr>
          <a:xfrm>
            <a:off x="1818029" y="6310964"/>
            <a:ext cx="3195925" cy="278401"/>
          </a:xfrm>
        </p:spPr>
        <p:txBody>
          <a:bodyPr/>
          <a:lstStyle/>
          <a:p>
            <a:r>
              <a:rPr lang="en-US" dirty="0" smtClean="0"/>
              <a:t>(</a:t>
            </a:r>
            <a:r>
              <a:rPr lang="en-US" dirty="0" err="1" smtClean="0"/>
              <a:t>Baratt</a:t>
            </a:r>
            <a:r>
              <a:rPr lang="en-US" dirty="0" smtClean="0"/>
              <a:t>/Microsoft, 2016, </a:t>
            </a:r>
            <a:r>
              <a:rPr lang="en-US" altLang="en-US" dirty="0" smtClean="0"/>
              <a:t>© 2017 Microsoft</a:t>
            </a:r>
            <a:r>
              <a:rPr lang="en-US" altLang="en-US" dirty="0"/>
              <a:t>)</a:t>
            </a:r>
          </a:p>
        </p:txBody>
      </p:sp>
      <p:sp>
        <p:nvSpPr>
          <p:cNvPr id="2" name="Slide Number Placeholder 1"/>
          <p:cNvSpPr>
            <a:spLocks noGrp="1"/>
          </p:cNvSpPr>
          <p:nvPr>
            <p:ph type="sldNum" sz="quarter" idx="4"/>
          </p:nvPr>
        </p:nvSpPr>
        <p:spPr/>
        <p:txBody>
          <a:bodyPr/>
          <a:lstStyle/>
          <a:p>
            <a:fld id="{F3BF8891-5E06-46C2-89A4-6DB85D39BA35}" type="slidenum">
              <a:rPr lang="en-US" smtClean="0"/>
              <a:pPr/>
              <a:t>21</a:t>
            </a:fld>
            <a:endParaRPr lang="en-US" dirty="0"/>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dirty="0" smtClean="0"/>
              <a:t>Other File Utilities</a:t>
            </a:r>
          </a:p>
        </p:txBody>
      </p:sp>
      <p:sp>
        <p:nvSpPr>
          <p:cNvPr id="28675" name="Content Placeholder 2"/>
          <p:cNvSpPr>
            <a:spLocks noGrp="1"/>
          </p:cNvSpPr>
          <p:nvPr>
            <p:ph sz="quarter" idx="14"/>
          </p:nvPr>
        </p:nvSpPr>
        <p:spPr>
          <a:xfrm>
            <a:off x="457199" y="1600199"/>
            <a:ext cx="6871888" cy="4572000"/>
          </a:xfrm>
        </p:spPr>
        <p:txBody>
          <a:bodyPr>
            <a:normAutofit/>
          </a:bodyPr>
          <a:lstStyle/>
          <a:p>
            <a:r>
              <a:rPr lang="en-US" altLang="en-US" sz="3100" dirty="0" smtClean="0"/>
              <a:t>Search</a:t>
            </a:r>
          </a:p>
          <a:p>
            <a:r>
              <a:rPr lang="en-US" altLang="en-US" sz="3100" dirty="0" smtClean="0"/>
              <a:t>File compression/archiving utilities</a:t>
            </a:r>
          </a:p>
          <a:p>
            <a:pPr lvl="1"/>
            <a:r>
              <a:rPr lang="en-US" altLang="en-US" sz="2700" dirty="0" smtClean="0"/>
              <a:t>Windows compression utilities</a:t>
            </a:r>
          </a:p>
          <a:p>
            <a:pPr lvl="1"/>
            <a:r>
              <a:rPr lang="en-US" altLang="en-US" sz="2700" dirty="0" smtClean="0"/>
              <a:t>WinZip</a:t>
            </a:r>
          </a:p>
          <a:p>
            <a:pPr lvl="1"/>
            <a:r>
              <a:rPr lang="en-US" altLang="en-US" sz="2700" dirty="0" smtClean="0"/>
              <a:t>Stuffit</a:t>
            </a:r>
          </a:p>
          <a:p>
            <a:r>
              <a:rPr lang="en-US" altLang="en-US" sz="3100" dirty="0" smtClean="0"/>
              <a:t>Backup and restore utilities</a:t>
            </a:r>
          </a:p>
          <a:p>
            <a:r>
              <a:rPr lang="en-US" altLang="en-US" sz="3100" dirty="0" smtClean="0"/>
              <a:t>Security utilities</a:t>
            </a:r>
          </a:p>
          <a:p>
            <a:r>
              <a:rPr lang="en-US" altLang="en-US" sz="3100" dirty="0" smtClean="0"/>
              <a:t>File transfer utilities</a:t>
            </a:r>
          </a:p>
        </p:txBody>
      </p:sp>
      <p:pic>
        <p:nvPicPr>
          <p:cNvPr id="12" name="Content Placeholder 11" descr="Graphic depicting a file search."/>
          <p:cNvPicPr>
            <a:picLocks noGrp="1" noChangeAspect="1"/>
          </p:cNvPicPr>
          <p:nvPr>
            <p:ph sz="quarter" idx="37"/>
          </p:nvPr>
        </p:nvPicPr>
        <p:blipFill rotWithShape="1">
          <a:blip r:embed="rId4" cstate="print">
            <a:extLst>
              <a:ext uri="{28A0092B-C50C-407E-A947-70E740481C1C}">
                <a14:useLocalDpi xmlns:a14="http://schemas.microsoft.com/office/drawing/2010/main" val="0"/>
              </a:ext>
            </a:extLst>
          </a:blip>
          <a:stretch/>
        </p:blipFill>
        <p:spPr>
          <a:xfrm>
            <a:off x="7345367" y="1655970"/>
            <a:ext cx="792480" cy="786384"/>
          </a:xfrm>
        </p:spPr>
      </p:pic>
      <p:sp>
        <p:nvSpPr>
          <p:cNvPr id="5" name="Text Placeholder 4"/>
          <p:cNvSpPr>
            <a:spLocks noGrp="1"/>
          </p:cNvSpPr>
          <p:nvPr>
            <p:ph type="body" sz="quarter" idx="42"/>
          </p:nvPr>
        </p:nvSpPr>
        <p:spPr>
          <a:xfrm>
            <a:off x="6897286" y="2414086"/>
            <a:ext cx="1688642" cy="421640"/>
          </a:xfrm>
        </p:spPr>
        <p:txBody>
          <a:bodyPr/>
          <a:lstStyle/>
          <a:p>
            <a:pPr algn="ctr"/>
            <a:r>
              <a:rPr lang="en-US" dirty="0" smtClean="0"/>
              <a:t>(Allen, 2004, PD-US) </a:t>
            </a:r>
            <a:endParaRPr lang="en-US" dirty="0"/>
          </a:p>
        </p:txBody>
      </p:sp>
      <p:pic>
        <p:nvPicPr>
          <p:cNvPr id="14" name="Content Placeholder 13" descr="Graphic depicting file archiving or compression."/>
          <p:cNvPicPr>
            <a:picLocks noGrp="1" noChangeAspect="1"/>
          </p:cNvPicPr>
          <p:nvPr>
            <p:ph sz="quarter" idx="35"/>
          </p:nvPr>
        </p:nvPicPr>
        <p:blipFill rotWithShape="1">
          <a:blip r:embed="rId5" cstate="print">
            <a:extLst>
              <a:ext uri="{28A0092B-C50C-407E-A947-70E740481C1C}">
                <a14:useLocalDpi xmlns:a14="http://schemas.microsoft.com/office/drawing/2010/main" val="0"/>
              </a:ext>
            </a:extLst>
          </a:blip>
          <a:stretch/>
        </p:blipFill>
        <p:spPr>
          <a:xfrm>
            <a:off x="7180775" y="3116743"/>
            <a:ext cx="1121664" cy="1109472"/>
          </a:xfrm>
        </p:spPr>
      </p:pic>
      <p:sp>
        <p:nvSpPr>
          <p:cNvPr id="4" name="Text Placeholder 3"/>
          <p:cNvSpPr>
            <a:spLocks noGrp="1"/>
          </p:cNvSpPr>
          <p:nvPr>
            <p:ph type="body" sz="quarter" idx="41"/>
          </p:nvPr>
        </p:nvSpPr>
        <p:spPr>
          <a:xfrm>
            <a:off x="6858228" y="4294046"/>
            <a:ext cx="1727700" cy="421640"/>
          </a:xfrm>
        </p:spPr>
        <p:txBody>
          <a:bodyPr/>
          <a:lstStyle/>
          <a:p>
            <a:pPr algn="ctr"/>
            <a:r>
              <a:rPr lang="en-US" dirty="0"/>
              <a:t>(Allen, 2004, PD-US) </a:t>
            </a:r>
          </a:p>
        </p:txBody>
      </p:sp>
      <p:pic>
        <p:nvPicPr>
          <p:cNvPr id="15" name="Content Placeholder 14" descr="Graphic of a shield with a star."/>
          <p:cNvPicPr>
            <a:picLocks noGrp="1" noChangeAspect="1"/>
          </p:cNvPicPr>
          <p:nvPr>
            <p:ph sz="quarter" idx="36"/>
          </p:nvPr>
        </p:nvPicPr>
        <p:blipFill rotWithShape="1">
          <a:blip r:embed="rId6" cstate="print">
            <a:extLst>
              <a:ext uri="{28A0092B-C50C-407E-A947-70E740481C1C}">
                <a14:useLocalDpi xmlns:a14="http://schemas.microsoft.com/office/drawing/2010/main" val="0"/>
              </a:ext>
            </a:extLst>
          </a:blip>
          <a:stretch/>
        </p:blipFill>
        <p:spPr>
          <a:xfrm>
            <a:off x="7303730" y="4832862"/>
            <a:ext cx="893064" cy="1056929"/>
          </a:xfrm>
        </p:spPr>
      </p:pic>
      <p:sp>
        <p:nvSpPr>
          <p:cNvPr id="3" name="Text Placeholder 2"/>
          <p:cNvSpPr>
            <a:spLocks noGrp="1"/>
          </p:cNvSpPr>
          <p:nvPr>
            <p:ph type="body" sz="quarter" idx="40"/>
          </p:nvPr>
        </p:nvSpPr>
        <p:spPr>
          <a:xfrm>
            <a:off x="7055027" y="5889791"/>
            <a:ext cx="1334102" cy="431800"/>
          </a:xfrm>
        </p:spPr>
        <p:txBody>
          <a:bodyPr/>
          <a:lstStyle/>
          <a:p>
            <a:pPr algn="ctr"/>
            <a:r>
              <a:rPr lang="en-US" smtClean="0"/>
              <a:t>(marricklip14</a:t>
            </a:r>
            <a:r>
              <a:rPr lang="en-US" dirty="0" smtClean="0"/>
              <a:t>, 2010, PD-US)</a:t>
            </a:r>
            <a:endParaRPr lang="en-US" dirty="0"/>
          </a:p>
        </p:txBody>
      </p:sp>
      <p:sp>
        <p:nvSpPr>
          <p:cNvPr id="2" name="Slide Number Placeholder 1"/>
          <p:cNvSpPr>
            <a:spLocks noGrp="1"/>
          </p:cNvSpPr>
          <p:nvPr>
            <p:ph type="sldNum" sz="quarter" idx="4"/>
          </p:nvPr>
        </p:nvSpPr>
        <p:spPr/>
        <p:txBody>
          <a:bodyPr/>
          <a:lstStyle/>
          <a:p>
            <a:fld id="{F3BF8891-5E06-46C2-89A4-6DB85D39BA35}" type="slidenum">
              <a:rPr lang="en-US" smtClean="0"/>
              <a:pPr/>
              <a:t>22</a:t>
            </a:fld>
            <a:endParaRPr lang="en-US" dirty="0"/>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dirty="0" smtClean="0"/>
              <a:t>File Management Tips</a:t>
            </a:r>
          </a:p>
        </p:txBody>
      </p:sp>
      <p:sp>
        <p:nvSpPr>
          <p:cNvPr id="38915" name="Content Placeholder 2"/>
          <p:cNvSpPr>
            <a:spLocks noGrp="1"/>
          </p:cNvSpPr>
          <p:nvPr>
            <p:ph sz="quarter" idx="14"/>
          </p:nvPr>
        </p:nvSpPr>
        <p:spPr/>
        <p:txBody>
          <a:bodyPr/>
          <a:lstStyle/>
          <a:p>
            <a:r>
              <a:rPr lang="en-US" altLang="en-US" sz="3000" dirty="0" smtClean="0"/>
              <a:t>Use descriptive names for files and folders/directories</a:t>
            </a:r>
          </a:p>
          <a:p>
            <a:r>
              <a:rPr lang="en-US" altLang="en-US" sz="3000" dirty="0" smtClean="0"/>
              <a:t>Maintain proper file extensions </a:t>
            </a:r>
          </a:p>
          <a:p>
            <a:r>
              <a:rPr lang="en-US" altLang="en-US" sz="3000" dirty="0" smtClean="0"/>
              <a:t>Group similar files together</a:t>
            </a:r>
          </a:p>
          <a:p>
            <a:r>
              <a:rPr lang="en-US" altLang="en-US" sz="3000" dirty="0" smtClean="0"/>
              <a:t>Organize folders/directories in a proper hierarchy</a:t>
            </a:r>
          </a:p>
          <a:p>
            <a:r>
              <a:rPr lang="en-US" altLang="en-US" sz="3000" dirty="0" smtClean="0"/>
              <a:t>Delete or archive files you no longer need</a:t>
            </a:r>
          </a:p>
          <a:p>
            <a:r>
              <a:rPr lang="en-US" altLang="en-US" sz="3000" dirty="0" smtClean="0"/>
              <a:t>Maintain enough free space (20%) on drive</a:t>
            </a:r>
          </a:p>
          <a:p>
            <a:r>
              <a:rPr lang="en-US" altLang="en-US" sz="3000" dirty="0" smtClean="0"/>
              <a:t>Back up regularly!</a:t>
            </a:r>
          </a:p>
        </p:txBody>
      </p:sp>
      <p:sp>
        <p:nvSpPr>
          <p:cNvPr id="2" name="Slide Number Placeholder 1"/>
          <p:cNvSpPr>
            <a:spLocks noGrp="1"/>
          </p:cNvSpPr>
          <p:nvPr>
            <p:ph type="sldNum" sz="quarter" idx="4"/>
          </p:nvPr>
        </p:nvSpPr>
        <p:spPr/>
        <p:txBody>
          <a:bodyPr/>
          <a:lstStyle/>
          <a:p>
            <a:fld id="{F3BF8891-5E06-46C2-89A4-6DB85D39BA35}" type="slidenum">
              <a:rPr lang="en-US" smtClean="0"/>
              <a:pPr/>
              <a:t>23</a:t>
            </a:fld>
            <a:endParaRPr lang="en-US" dirty="0"/>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dirty="0" smtClean="0"/>
              <a:t>Computer Software</a:t>
            </a:r>
            <a:br>
              <a:rPr lang="en-US" altLang="en-US" dirty="0" smtClean="0"/>
            </a:br>
            <a:r>
              <a:rPr lang="en-US" altLang="en-US" dirty="0" smtClean="0"/>
              <a:t>Summary - Lecture d</a:t>
            </a:r>
          </a:p>
        </p:txBody>
      </p:sp>
      <p:sp>
        <p:nvSpPr>
          <p:cNvPr id="39939" name="Content Placeholder 2"/>
          <p:cNvSpPr>
            <a:spLocks noGrp="1"/>
          </p:cNvSpPr>
          <p:nvPr>
            <p:ph type="body" sz="quarter" idx="11"/>
          </p:nvPr>
        </p:nvSpPr>
        <p:spPr/>
        <p:txBody>
          <a:bodyPr/>
          <a:lstStyle/>
          <a:p>
            <a:r>
              <a:rPr lang="en-US" altLang="en-US" sz="3000" dirty="0" smtClean="0"/>
              <a:t>Files are blocks of program instructions or data stored on a storage device</a:t>
            </a:r>
          </a:p>
          <a:p>
            <a:r>
              <a:rPr lang="en-US" altLang="en-US" sz="3000" dirty="0" smtClean="0"/>
              <a:t>Main attributes of a file are name, size, type, and permissions </a:t>
            </a:r>
          </a:p>
          <a:p>
            <a:r>
              <a:rPr lang="en-US" altLang="en-US" sz="3000" dirty="0" smtClean="0"/>
              <a:t>File system is a way of organizing and accessing files and their metadata</a:t>
            </a:r>
          </a:p>
          <a:p>
            <a:r>
              <a:rPr lang="en-US" sz="3000" dirty="0" smtClean="0"/>
              <a:t>Operating systems provide file management utilities</a:t>
            </a:r>
            <a:endParaRPr lang="en-US" altLang="en-US" sz="3000" dirty="0" smtClean="0"/>
          </a:p>
        </p:txBody>
      </p:sp>
      <p:sp>
        <p:nvSpPr>
          <p:cNvPr id="2" name="Slide Number Placeholder 1"/>
          <p:cNvSpPr>
            <a:spLocks noGrp="1"/>
          </p:cNvSpPr>
          <p:nvPr>
            <p:ph type="sldNum" sz="quarter" idx="4"/>
          </p:nvPr>
        </p:nvSpPr>
        <p:spPr/>
        <p:txBody>
          <a:bodyPr/>
          <a:lstStyle/>
          <a:p>
            <a:fld id="{F3BF8891-5E06-46C2-89A4-6DB85D39BA35}" type="slidenum">
              <a:rPr lang="en-US" smtClean="0"/>
              <a:pPr/>
              <a:t>24</a:t>
            </a:fld>
            <a:endParaRPr lang="en-US" dirty="0"/>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dirty="0" smtClean="0"/>
              <a:t>Computer Software Summary</a:t>
            </a:r>
          </a:p>
        </p:txBody>
      </p:sp>
      <p:sp>
        <p:nvSpPr>
          <p:cNvPr id="40963" name="Content Placeholder 2"/>
          <p:cNvSpPr>
            <a:spLocks noGrp="1"/>
          </p:cNvSpPr>
          <p:nvPr>
            <p:ph type="body" sz="quarter" idx="11"/>
          </p:nvPr>
        </p:nvSpPr>
        <p:spPr/>
        <p:txBody>
          <a:bodyPr>
            <a:normAutofit lnSpcReduction="10000"/>
          </a:bodyPr>
          <a:lstStyle/>
          <a:p>
            <a:r>
              <a:rPr lang="en-US" altLang="en-US" sz="3000" dirty="0" smtClean="0"/>
              <a:t>Software is a set instructions for computer hardware</a:t>
            </a:r>
          </a:p>
          <a:p>
            <a:pPr lvl="1"/>
            <a:r>
              <a:rPr lang="en-US" altLang="en-US" sz="2600" dirty="0" smtClean="0"/>
              <a:t>System software directly operates the computer hardware while application software is an end-user program </a:t>
            </a:r>
          </a:p>
          <a:p>
            <a:pPr lvl="1"/>
            <a:r>
              <a:rPr lang="en-US" altLang="en-US" sz="2600" dirty="0" smtClean="0"/>
              <a:t>Operating systems coordinate applications and hardware and are present on every computer</a:t>
            </a:r>
          </a:p>
          <a:p>
            <a:pPr lvl="1"/>
            <a:r>
              <a:rPr lang="en-US" altLang="en-US" sz="2600" dirty="0" smtClean="0"/>
              <a:t>Files are basic blocks of programs and data. Files have attributes </a:t>
            </a:r>
          </a:p>
          <a:p>
            <a:r>
              <a:rPr lang="en-US" altLang="en-US" sz="3000" dirty="0" smtClean="0"/>
              <a:t>File systems manage the storage and retrieval of files stored on a disk</a:t>
            </a:r>
          </a:p>
        </p:txBody>
      </p:sp>
      <p:sp>
        <p:nvSpPr>
          <p:cNvPr id="2" name="Slide Number Placeholder 1"/>
          <p:cNvSpPr>
            <a:spLocks noGrp="1"/>
          </p:cNvSpPr>
          <p:nvPr>
            <p:ph type="sldNum" sz="quarter" idx="4"/>
          </p:nvPr>
        </p:nvSpPr>
        <p:spPr/>
        <p:txBody>
          <a:bodyPr/>
          <a:lstStyle/>
          <a:p>
            <a:fld id="{F3BF8891-5E06-46C2-89A4-6DB85D39BA35}" type="slidenum">
              <a:rPr lang="en-US" smtClean="0"/>
              <a:pPr/>
              <a:t>25</a:t>
            </a:fld>
            <a:endParaRPr lang="en-US" dirty="0"/>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dirty="0" smtClean="0"/>
              <a:t>Computer Software</a:t>
            </a:r>
            <a:br>
              <a:rPr lang="en-US" altLang="en-US" dirty="0" smtClean="0"/>
            </a:br>
            <a:r>
              <a:rPr lang="en-US" altLang="en-US" dirty="0" smtClean="0"/>
              <a:t>References – 1 – Lecture d</a:t>
            </a:r>
          </a:p>
        </p:txBody>
      </p:sp>
      <p:sp>
        <p:nvSpPr>
          <p:cNvPr id="41987" name="Text Placeholder 5"/>
          <p:cNvSpPr>
            <a:spLocks noGrp="1"/>
          </p:cNvSpPr>
          <p:nvPr>
            <p:ph type="body" sz="quarter" idx="16"/>
          </p:nvPr>
        </p:nvSpPr>
        <p:spPr>
          <a:xfrm>
            <a:off x="457200" y="1600200"/>
            <a:ext cx="8229600" cy="4432300"/>
          </a:xfrm>
        </p:spPr>
        <p:txBody>
          <a:bodyPr/>
          <a:lstStyle/>
          <a:p>
            <a:r>
              <a:rPr lang="en-US" altLang="en-US" dirty="0" smtClean="0"/>
              <a:t>References </a:t>
            </a:r>
          </a:p>
          <a:p>
            <a:r>
              <a:rPr lang="en-US" altLang="en-US" b="0" dirty="0" smtClean="0"/>
              <a:t>Computer File. (2011). Retrieved 24 March 2011 from Wikipedia:  </a:t>
            </a:r>
            <a:r>
              <a:rPr lang="en-US" altLang="en-US" b="0" dirty="0" smtClean="0">
                <a:hlinkClick r:id="rId4" tooltip="URL for referenced article"/>
              </a:rPr>
              <a:t>http://en.wikipedia.org/wiki/Computer_file</a:t>
            </a:r>
            <a:r>
              <a:rPr lang="en-US" altLang="en-US" b="0" dirty="0" smtClean="0"/>
              <a:t>. </a:t>
            </a:r>
          </a:p>
          <a:p>
            <a:r>
              <a:rPr lang="en-US" altLang="en-US" b="0" dirty="0" smtClean="0"/>
              <a:t>Evans A, Martin K, Poatsey MA. (2010). Chapter 5:  Using System Software: The Operating System, Utility Programs and File Management. In: </a:t>
            </a:r>
            <a:r>
              <a:rPr lang="en-US" altLang="en-US" b="0" i="1" dirty="0" smtClean="0"/>
              <a:t>Technology in Action: Complete</a:t>
            </a:r>
            <a:r>
              <a:rPr lang="en-US" altLang="en-US" b="0" dirty="0" smtClean="0"/>
              <a:t>. 7th ed. New Jersey: Prentice Hall;. </a:t>
            </a:r>
          </a:p>
          <a:p>
            <a:r>
              <a:rPr lang="en-US" altLang="en-US" b="0" dirty="0" smtClean="0"/>
              <a:t>File Allocation Table. (2011). Retrieved  24 March 2011 from Wikipedia: </a:t>
            </a:r>
            <a:r>
              <a:rPr lang="en-US" altLang="en-US" b="0" dirty="0" smtClean="0">
                <a:hlinkClick r:id="rId5" tooltip="URL for referenced article."/>
              </a:rPr>
              <a:t>https://en.wikipedia.org/wiki/File_Allocation_Table</a:t>
            </a:r>
            <a:r>
              <a:rPr lang="en-US" altLang="en-US" b="0" dirty="0" smtClean="0"/>
              <a:t>. </a:t>
            </a:r>
          </a:p>
          <a:p>
            <a:r>
              <a:rPr lang="en-US" altLang="en-US" b="0" dirty="0" smtClean="0"/>
              <a:t>File Systems. (2011). Retrieved 24 March 2011 from Wikipedia:. </a:t>
            </a:r>
            <a:r>
              <a:rPr lang="en-US" altLang="en-US" b="0" dirty="0" smtClean="0">
                <a:hlinkClick r:id="rId6" tooltip="URL for referenced article"/>
              </a:rPr>
              <a:t>http://en.wikipedia.org/wiki/File_system</a:t>
            </a:r>
            <a:r>
              <a:rPr lang="en-US" altLang="en-US" b="0" dirty="0" smtClean="0"/>
              <a:t>. </a:t>
            </a:r>
          </a:p>
          <a:p>
            <a:r>
              <a:rPr lang="en-US" altLang="en-US" b="0" dirty="0" smtClean="0"/>
              <a:t>Hard Disk Drive.  (2011). Retrieved 24 March 2011 from Wikipedia: </a:t>
            </a:r>
            <a:r>
              <a:rPr lang="en-US" altLang="en-US" b="0" dirty="0" smtClean="0">
                <a:hlinkClick r:id="rId7" tooltip="URL for referenced article"/>
              </a:rPr>
              <a:t>http://en.wikipedia.org/wiki/Hard_disk_drive</a:t>
            </a:r>
            <a:r>
              <a:rPr lang="en-US" altLang="en-US" b="0" dirty="0" smtClean="0"/>
              <a:t>. </a:t>
            </a:r>
          </a:p>
          <a:p>
            <a:r>
              <a:rPr lang="en-US" altLang="en-US" b="0" dirty="0" smtClean="0"/>
              <a:t>HFS Plus. (2011). Retrieved 24 March 2011 from Wikipedia: </a:t>
            </a:r>
            <a:r>
              <a:rPr lang="en-US" altLang="en-US" b="0" dirty="0" smtClean="0">
                <a:hlinkClick r:id="rId8" tooltip="URL for referenced article"/>
              </a:rPr>
              <a:t>http://en.wikipedia.org/wiki/HFS_Plus</a:t>
            </a:r>
            <a:r>
              <a:rPr lang="en-US" altLang="en-US" b="0" dirty="0" smtClean="0"/>
              <a:t>. </a:t>
            </a:r>
          </a:p>
          <a:p>
            <a:r>
              <a:rPr lang="en-US" altLang="en-US" b="0" dirty="0" smtClean="0"/>
              <a:t>Hierarchical File System. (2011). Retrieved 24 March 2011 from Wikipedia: </a:t>
            </a:r>
            <a:r>
              <a:rPr lang="en-US" altLang="en-US" b="0" dirty="0" smtClean="0">
                <a:hlinkClick r:id="rId9" tooltip="URL for referenced article"/>
              </a:rPr>
              <a:t>http://en.wikipedia.org/wiki/Hierarchical_File_System</a:t>
            </a:r>
            <a:r>
              <a:rPr lang="en-US" altLang="en-US" b="0" dirty="0" smtClean="0"/>
              <a:t>.</a:t>
            </a:r>
          </a:p>
        </p:txBody>
      </p:sp>
      <p:sp>
        <p:nvSpPr>
          <p:cNvPr id="2" name="Slide Number Placeholder 1"/>
          <p:cNvSpPr>
            <a:spLocks noGrp="1"/>
          </p:cNvSpPr>
          <p:nvPr>
            <p:ph type="sldNum" sz="quarter" idx="4"/>
          </p:nvPr>
        </p:nvSpPr>
        <p:spPr/>
        <p:txBody>
          <a:bodyPr/>
          <a:lstStyle/>
          <a:p>
            <a:fld id="{F3BF8891-5E06-46C2-89A4-6DB85D39BA35}" type="slidenum">
              <a:rPr lang="en-US" smtClean="0"/>
              <a:pPr/>
              <a:t>26</a:t>
            </a:fld>
            <a:endParaRPr lang="en-US" dirty="0"/>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dirty="0" smtClean="0"/>
              <a:t>Computer Software</a:t>
            </a:r>
            <a:br>
              <a:rPr lang="en-US" altLang="en-US" dirty="0" smtClean="0"/>
            </a:br>
            <a:r>
              <a:rPr lang="en-US" altLang="en-US" dirty="0" smtClean="0"/>
              <a:t>References – 2 – Lecture d</a:t>
            </a:r>
          </a:p>
        </p:txBody>
      </p:sp>
      <p:sp>
        <p:nvSpPr>
          <p:cNvPr id="41987" name="Text Placeholder 5"/>
          <p:cNvSpPr>
            <a:spLocks noGrp="1"/>
          </p:cNvSpPr>
          <p:nvPr>
            <p:ph type="body" sz="quarter" idx="16"/>
          </p:nvPr>
        </p:nvSpPr>
        <p:spPr>
          <a:xfrm>
            <a:off x="457200" y="1600200"/>
            <a:ext cx="8229600" cy="4406900"/>
          </a:xfrm>
        </p:spPr>
        <p:txBody>
          <a:bodyPr/>
          <a:lstStyle/>
          <a:p>
            <a:r>
              <a:rPr lang="en-US" altLang="en-US" dirty="0" smtClean="0"/>
              <a:t>References </a:t>
            </a:r>
          </a:p>
          <a:p>
            <a:r>
              <a:rPr lang="en-US" altLang="en-US" b="0" dirty="0" smtClean="0"/>
              <a:t>Microsoft </a:t>
            </a:r>
            <a:r>
              <a:rPr lang="en-US" altLang="en-US" b="0" dirty="0" err="1" smtClean="0"/>
              <a:t>Technet</a:t>
            </a:r>
            <a:r>
              <a:rPr lang="en-US" altLang="en-US" b="0" dirty="0" smtClean="0"/>
              <a:t>. (2011) Chapter 17: Disk and File System Basics. In </a:t>
            </a:r>
            <a:r>
              <a:rPr lang="en-US" altLang="en-US" b="0" i="1" dirty="0" smtClean="0"/>
              <a:t>Windows NT Workstation Resource Kit</a:t>
            </a:r>
            <a:r>
              <a:rPr lang="en-US" altLang="en-US" b="0" dirty="0" smtClean="0"/>
              <a:t>. Retrieved from: </a:t>
            </a:r>
            <a:r>
              <a:rPr lang="en-US" altLang="en-US" b="0" dirty="0" smtClean="0">
                <a:hlinkClick r:id="rId4" tooltip="URL for referenced chapter"/>
              </a:rPr>
              <a:t>http://technet.microsoft.com/en-us/library/cc750198.aspx</a:t>
            </a:r>
            <a:r>
              <a:rPr lang="en-US" altLang="en-US" b="0" dirty="0" smtClean="0"/>
              <a:t>.</a:t>
            </a:r>
          </a:p>
          <a:p>
            <a:r>
              <a:rPr lang="en-US" altLang="en-US" b="0" dirty="0" smtClean="0"/>
              <a:t>Morley, D. &amp; Parker, CS. (2011) Chapter 6: System Software: Operating Systems and Utility Programs. In: </a:t>
            </a:r>
            <a:r>
              <a:rPr lang="en-US" altLang="en-US" b="0" i="1" dirty="0" smtClean="0"/>
              <a:t>Understanding Computers Today and Tomorrow</a:t>
            </a:r>
            <a:r>
              <a:rPr lang="en-US" altLang="en-US" b="0" dirty="0" smtClean="0"/>
              <a:t>. 12th ed. Boston: Course Technology.</a:t>
            </a:r>
          </a:p>
          <a:p>
            <a:r>
              <a:rPr lang="en-US" altLang="en-US" b="0" dirty="0" smtClean="0"/>
              <a:t>NTFS. (2011). Retrieved 24 March 2011 from Wikipedia: </a:t>
            </a:r>
            <a:r>
              <a:rPr lang="en-US" altLang="en-US" b="0" dirty="0" smtClean="0">
                <a:hlinkClick r:id="rId5" tooltip="URL for referenced article"/>
              </a:rPr>
              <a:t>https://en.wikipedia.org/wiki/NTFS</a:t>
            </a:r>
            <a:r>
              <a:rPr lang="en-US" altLang="en-US" b="0" dirty="0" smtClean="0"/>
              <a:t>.</a:t>
            </a:r>
          </a:p>
          <a:p>
            <a:r>
              <a:rPr lang="en-US" altLang="en-US" b="0" dirty="0" smtClean="0"/>
              <a:t>Parsons, JJ. &amp; </a:t>
            </a:r>
            <a:r>
              <a:rPr lang="en-US" altLang="en-US" b="0" dirty="0" err="1" smtClean="0"/>
              <a:t>Oja</a:t>
            </a:r>
            <a:r>
              <a:rPr lang="en-US" altLang="en-US" b="0" dirty="0" smtClean="0"/>
              <a:t>, D. (2011). Chapter 4: Operating Systems and File Management. In: </a:t>
            </a:r>
            <a:r>
              <a:rPr lang="en-US" altLang="en-US" b="0" i="1" dirty="0" smtClean="0"/>
              <a:t>New Perspectives on Computer Concepts 2011: Comprehensive</a:t>
            </a:r>
            <a:r>
              <a:rPr lang="en-US" altLang="en-US" b="0" dirty="0" smtClean="0"/>
              <a:t>. 13th ed. Boston: Course Technology.</a:t>
            </a:r>
          </a:p>
          <a:p>
            <a:r>
              <a:rPr lang="en-US" altLang="en-US" b="0" dirty="0" smtClean="0"/>
              <a:t>Shelley, GB. &amp; </a:t>
            </a:r>
            <a:r>
              <a:rPr lang="en-US" altLang="en-US" b="0" dirty="0" err="1" smtClean="0"/>
              <a:t>Vermaat</a:t>
            </a:r>
            <a:r>
              <a:rPr lang="en-US" altLang="en-US" b="0" dirty="0" smtClean="0"/>
              <a:t>, ME. (2011). Chapter 8: Operating Systems and Utility Programs.  In: </a:t>
            </a:r>
            <a:r>
              <a:rPr lang="en-US" altLang="en-US" b="0" i="1" dirty="0" smtClean="0"/>
              <a:t>Discovering Computers 2011: Introductory</a:t>
            </a:r>
            <a:r>
              <a:rPr lang="en-US" altLang="en-US" b="0" dirty="0" smtClean="0"/>
              <a:t>. 1st ed. Boston: Course Technology.</a:t>
            </a:r>
          </a:p>
        </p:txBody>
      </p:sp>
      <p:sp>
        <p:nvSpPr>
          <p:cNvPr id="2" name="Slide Number Placeholder 1"/>
          <p:cNvSpPr>
            <a:spLocks noGrp="1"/>
          </p:cNvSpPr>
          <p:nvPr>
            <p:ph type="sldNum" sz="quarter" idx="4"/>
          </p:nvPr>
        </p:nvSpPr>
        <p:spPr/>
        <p:txBody>
          <a:bodyPr/>
          <a:lstStyle/>
          <a:p>
            <a:fld id="{F3BF8891-5E06-46C2-89A4-6DB85D39BA35}" type="slidenum">
              <a:rPr lang="en-US" smtClean="0"/>
              <a:pPr/>
              <a:t>27</a:t>
            </a:fld>
            <a:endParaRPr lang="en-US" dirty="0"/>
          </a:p>
        </p:txBody>
      </p:sp>
    </p:spTree>
    <p:custDataLst>
      <p:tags r:id="rId1"/>
    </p:custDataLst>
    <p:extLst>
      <p:ext uri="{BB962C8B-B14F-4D97-AF65-F5344CB8AC3E}">
        <p14:creationId xmlns:p14="http://schemas.microsoft.com/office/powerpoint/2010/main" val="24607837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dirty="0" smtClean="0"/>
              <a:t>Computer Software</a:t>
            </a:r>
            <a:br>
              <a:rPr lang="en-US" altLang="en-US" dirty="0" smtClean="0"/>
            </a:br>
            <a:r>
              <a:rPr lang="en-US" altLang="en-US" dirty="0" smtClean="0"/>
              <a:t>References – 3 – Lecture d</a:t>
            </a:r>
          </a:p>
        </p:txBody>
      </p:sp>
      <p:sp>
        <p:nvSpPr>
          <p:cNvPr id="43011" name="Text Placeholder 5"/>
          <p:cNvSpPr>
            <a:spLocks noGrp="1"/>
          </p:cNvSpPr>
          <p:nvPr>
            <p:ph type="body" sz="quarter" idx="16"/>
          </p:nvPr>
        </p:nvSpPr>
        <p:spPr>
          <a:xfrm>
            <a:off x="457200" y="1600200"/>
            <a:ext cx="8229600" cy="4724400"/>
          </a:xfrm>
        </p:spPr>
        <p:txBody>
          <a:bodyPr/>
          <a:lstStyle/>
          <a:p>
            <a:r>
              <a:rPr lang="en-US" altLang="en-US" dirty="0" smtClean="0"/>
              <a:t>Images</a:t>
            </a:r>
            <a:endParaRPr lang="en-US" altLang="en-US" b="0" dirty="0" smtClean="0"/>
          </a:p>
          <a:p>
            <a:r>
              <a:rPr lang="en-US" altLang="en-US" b="0" dirty="0" smtClean="0"/>
              <a:t>Slides 5-6: Binary File [image on the Internet]. </a:t>
            </a:r>
            <a:r>
              <a:rPr lang="en-US" altLang="en-US" b="0" dirty="0" err="1" smtClean="0"/>
              <a:t>mihi</a:t>
            </a:r>
            <a:r>
              <a:rPr lang="en-US" altLang="en-US" b="0" dirty="0" smtClean="0"/>
              <a:t>. (2010, April 21). Available from: </a:t>
            </a:r>
            <a:r>
              <a:rPr lang="en-US" altLang="en-US" b="0" dirty="0">
                <a:hlinkClick r:id="rId4" tooltip="URL for referenced image."/>
              </a:rPr>
              <a:t>https://</a:t>
            </a:r>
            <a:r>
              <a:rPr lang="en-US" altLang="en-US" b="0" dirty="0" smtClean="0">
                <a:hlinkClick r:id="rId4" tooltip="URL for referenced image."/>
              </a:rPr>
              <a:t>openclipart.org/detail/49411/binary-file</a:t>
            </a:r>
            <a:r>
              <a:rPr lang="en-US" altLang="en-US" b="0" dirty="0" smtClean="0"/>
              <a:t>. This file has been released to the Public Domain.</a:t>
            </a:r>
          </a:p>
          <a:p>
            <a:r>
              <a:rPr lang="en-US" altLang="en-US" b="0" dirty="0"/>
              <a:t>Slide 12:  Directory tree. [image on the Internet]. </a:t>
            </a:r>
            <a:r>
              <a:rPr lang="en-US" altLang="en-US" b="0" dirty="0" err="1"/>
              <a:t>Che</a:t>
            </a:r>
            <a:r>
              <a:rPr lang="en-US" altLang="en-US" b="0" dirty="0"/>
              <a:t>. (2005, September 3). Available from: </a:t>
            </a:r>
            <a:r>
              <a:rPr lang="en-US" altLang="en-US" b="0" dirty="0">
                <a:hlinkClick r:id="rId5" tooltip="URL for referenced image."/>
              </a:rPr>
              <a:t>https://wikimediafoundation.org/wiki/File:Directory_tree.png</a:t>
            </a:r>
            <a:r>
              <a:rPr lang="en-US" altLang="en-US" b="0" dirty="0"/>
              <a:t>. Licensed under the </a:t>
            </a:r>
            <a:r>
              <a:rPr lang="en-US" altLang="en-US" b="0" dirty="0">
                <a:hlinkClick r:id="rId6" tooltip="URL for GNU General Public License"/>
              </a:rPr>
              <a:t>GNU General Public License</a:t>
            </a:r>
            <a:r>
              <a:rPr lang="en-US" altLang="en-US" b="0" dirty="0" smtClean="0"/>
              <a:t>.</a:t>
            </a:r>
          </a:p>
          <a:p>
            <a:r>
              <a:rPr lang="en-US" altLang="en-US" b="0" dirty="0" smtClean="0"/>
              <a:t>Slide 18: Explorer in Windows 7. [image on the Internet]. Microsoft® [software] and Loera, F. [image]. (2011, August 30). </a:t>
            </a:r>
            <a:r>
              <a:rPr lang="en-US" altLang="en-US" b="0" dirty="0"/>
              <a:t>Retrieved February 25, 2017 from </a:t>
            </a:r>
            <a:r>
              <a:rPr lang="en-US" altLang="en-US" b="0" dirty="0">
                <a:hlinkClick r:id="rId7" tooltip="URL for referenced image."/>
              </a:rPr>
              <a:t>https://blogs.msdn.microsoft.com/mvplead/2011/08/30/improvements-in-windows-explorer</a:t>
            </a:r>
            <a:r>
              <a:rPr lang="en-US" altLang="en-US" b="0" dirty="0" smtClean="0">
                <a:hlinkClick r:id="rId7" tooltip="URL for referenced image."/>
              </a:rPr>
              <a:t>/</a:t>
            </a:r>
            <a:r>
              <a:rPr lang="en-US" altLang="en-US" b="0" dirty="0" smtClean="0"/>
              <a:t>. Copyright © 2017 by Microsoft®.</a:t>
            </a:r>
          </a:p>
          <a:p>
            <a:r>
              <a:rPr lang="en-US" altLang="en-US" b="0" dirty="0" smtClean="0"/>
              <a:t>Slide 19: Finder for Mac OS X El Capitan</a:t>
            </a:r>
            <a:r>
              <a:rPr lang="en-US" altLang="en-US" b="0" dirty="0"/>
              <a:t>. [image on the Internet]. Apple </a:t>
            </a:r>
            <a:r>
              <a:rPr lang="en-US" altLang="en-US" b="0" dirty="0" smtClean="0"/>
              <a:t>Inc. [software], </a:t>
            </a:r>
            <a:r>
              <a:rPr lang="en-US" altLang="en-US" b="0" dirty="0" err="1" smtClean="0"/>
              <a:t>Tanous</a:t>
            </a:r>
            <a:r>
              <a:rPr lang="en-US" altLang="en-US" b="0" dirty="0" smtClean="0"/>
              <a:t>, J. &amp; The Mac Observer [image]. Retrieved on February 25, </a:t>
            </a:r>
            <a:r>
              <a:rPr lang="en-US" altLang="en-US" b="0" dirty="0"/>
              <a:t>2017 from </a:t>
            </a:r>
            <a:r>
              <a:rPr lang="en-US" altLang="en-US" b="0" dirty="0">
                <a:hlinkClick r:id="rId8" tooltip="URL for referenced image"/>
              </a:rPr>
              <a:t>https://</a:t>
            </a:r>
            <a:r>
              <a:rPr lang="en-US" altLang="en-US" b="0" dirty="0" smtClean="0">
                <a:hlinkClick r:id="rId8" tooltip="URL for referenced image"/>
              </a:rPr>
              <a:t>www.macobserver.com/wp-content/uploads/2016/09/finder-list-el-capitan.jpg</a:t>
            </a:r>
            <a:r>
              <a:rPr lang="en-US" altLang="en-US" b="0" dirty="0" smtClean="0"/>
              <a:t>.  </a:t>
            </a:r>
            <a:r>
              <a:rPr lang="en-US" altLang="en-US" b="0" dirty="0"/>
              <a:t>Copyright </a:t>
            </a:r>
            <a:r>
              <a:rPr lang="en-US" altLang="en-US" b="0" dirty="0" smtClean="0"/>
              <a:t>© The Mac Observer.</a:t>
            </a:r>
          </a:p>
        </p:txBody>
      </p:sp>
      <p:sp>
        <p:nvSpPr>
          <p:cNvPr id="2" name="Slide Number Placeholder 1"/>
          <p:cNvSpPr>
            <a:spLocks noGrp="1"/>
          </p:cNvSpPr>
          <p:nvPr>
            <p:ph type="sldNum" sz="quarter" idx="4"/>
          </p:nvPr>
        </p:nvSpPr>
        <p:spPr/>
        <p:txBody>
          <a:bodyPr/>
          <a:lstStyle/>
          <a:p>
            <a:fld id="{F3BF8891-5E06-46C2-89A4-6DB85D39BA35}" type="slidenum">
              <a:rPr lang="en-US" smtClean="0"/>
              <a:pPr/>
              <a:t>28</a:t>
            </a:fld>
            <a:endParaRPr lang="en-US" dirty="0"/>
          </a:p>
        </p:txBody>
      </p:sp>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dirty="0" smtClean="0"/>
              <a:t>Computer Software</a:t>
            </a:r>
            <a:br>
              <a:rPr lang="en-US" altLang="en-US" dirty="0" smtClean="0"/>
            </a:br>
            <a:r>
              <a:rPr lang="en-US" altLang="en-US" dirty="0" smtClean="0"/>
              <a:t>References – 4 – Lecture d</a:t>
            </a:r>
          </a:p>
        </p:txBody>
      </p:sp>
      <p:sp>
        <p:nvSpPr>
          <p:cNvPr id="43011" name="Text Placeholder 5"/>
          <p:cNvSpPr>
            <a:spLocks noGrp="1"/>
          </p:cNvSpPr>
          <p:nvPr>
            <p:ph type="body" sz="quarter" idx="16"/>
          </p:nvPr>
        </p:nvSpPr>
        <p:spPr>
          <a:xfrm>
            <a:off x="457200" y="1600200"/>
            <a:ext cx="8229600" cy="4953000"/>
          </a:xfrm>
        </p:spPr>
        <p:txBody>
          <a:bodyPr/>
          <a:lstStyle/>
          <a:p>
            <a:r>
              <a:rPr lang="en-US" altLang="en-US" dirty="0" smtClean="0"/>
              <a:t>Images</a:t>
            </a:r>
            <a:endParaRPr lang="en-US" altLang="en-US" b="0" dirty="0" smtClean="0"/>
          </a:p>
          <a:p>
            <a:r>
              <a:rPr lang="en-US" altLang="en-US" b="0" dirty="0"/>
              <a:t>Slide 20: Screenshot of KDE 4 Dolphin. [image on the Internet]. KDE [software] and User: Gareth [image]. (2008, August 2). Available from: </a:t>
            </a:r>
            <a:r>
              <a:rPr lang="en-US" altLang="en-US" b="0" dirty="0">
                <a:hlinkClick r:id="rId4" tooltip="URL for referenced image"/>
              </a:rPr>
              <a:t>https://en.wikipedia.org/wiki/File:KDE_4.0.png</a:t>
            </a:r>
            <a:r>
              <a:rPr lang="en-US" altLang="en-US" b="0" dirty="0"/>
              <a:t>. Licensed under the </a:t>
            </a:r>
            <a:r>
              <a:rPr lang="en-US" altLang="en-US" b="0" dirty="0">
                <a:hlinkClick r:id="rId5" tooltip="URL for GNU General Public License"/>
              </a:rPr>
              <a:t>GNU General Public License</a:t>
            </a:r>
            <a:r>
              <a:rPr lang="en-US" altLang="en-US" b="0" dirty="0"/>
              <a:t>.</a:t>
            </a:r>
          </a:p>
          <a:p>
            <a:r>
              <a:rPr lang="en-US" altLang="en-US" b="0" dirty="0"/>
              <a:t>Slide 21: Microsoft Word ‘Save As’ screen. [image]. Microsoft® [software] and </a:t>
            </a:r>
            <a:r>
              <a:rPr lang="en-US" altLang="en-US" b="0" dirty="0" err="1"/>
              <a:t>Baratt</a:t>
            </a:r>
            <a:r>
              <a:rPr lang="en-US" altLang="en-US" b="0" dirty="0"/>
              <a:t>, A. [image]. (2016). Copyright © 2017 by Microsoft® [software].</a:t>
            </a:r>
          </a:p>
          <a:p>
            <a:r>
              <a:rPr lang="en-US" altLang="en-US" b="0" dirty="0" smtClean="0"/>
              <a:t>Slide 22: Magnifying Glass “</a:t>
            </a:r>
            <a:r>
              <a:rPr lang="en-US" altLang="en-US" b="0" dirty="0" err="1" smtClean="0"/>
              <a:t>ftkappfinder</a:t>
            </a:r>
            <a:r>
              <a:rPr lang="en-US" altLang="en-US" b="0" dirty="0" smtClean="0"/>
              <a:t>”. [image on the Internet]. Allen, D. (2004, September 1). Retrieved November 8, 2011 from</a:t>
            </a:r>
            <a:r>
              <a:rPr lang="en-US" altLang="en-US" b="0" dirty="0"/>
              <a:t> </a:t>
            </a:r>
            <a:r>
              <a:rPr lang="en-US" altLang="en-US" b="0" dirty="0">
                <a:hlinkClick r:id="rId6" tooltip="URL for referenced image"/>
              </a:rPr>
              <a:t>https://</a:t>
            </a:r>
            <a:r>
              <a:rPr lang="en-US" altLang="en-US" b="0" dirty="0" smtClean="0">
                <a:hlinkClick r:id="rId6" tooltip="URL for referenced image"/>
              </a:rPr>
              <a:t>openclipart.org/detail/115435/ftkappfinder</a:t>
            </a:r>
            <a:r>
              <a:rPr lang="en-US" altLang="en-US" b="0" dirty="0" smtClean="0"/>
              <a:t>. This file has been released to the Public Domain.</a:t>
            </a:r>
          </a:p>
          <a:p>
            <a:r>
              <a:rPr lang="en-US" altLang="en-US" b="0" dirty="0"/>
              <a:t>Slide 22: </a:t>
            </a:r>
            <a:r>
              <a:rPr lang="en-US" altLang="en-US" b="0" dirty="0" smtClean="0"/>
              <a:t>Compress “</a:t>
            </a:r>
            <a:r>
              <a:rPr lang="en-US" b="0" dirty="0" err="1" smtClean="0"/>
              <a:t>ftark</a:t>
            </a:r>
            <a:r>
              <a:rPr lang="en-US" b="0" dirty="0" smtClean="0"/>
              <a:t> </a:t>
            </a:r>
            <a:r>
              <a:rPr lang="en-US" b="0" dirty="0" err="1" smtClean="0"/>
              <a:t>addfile</a:t>
            </a:r>
            <a:r>
              <a:rPr lang="en-US" b="0" dirty="0" smtClean="0"/>
              <a:t>”. </a:t>
            </a:r>
            <a:r>
              <a:rPr lang="en-US" altLang="en-US" b="0" dirty="0" smtClean="0"/>
              <a:t>[</a:t>
            </a:r>
            <a:r>
              <a:rPr lang="en-US" altLang="en-US" b="0" dirty="0"/>
              <a:t>image on the Internet]. Allen, D. (2004, September 1). Retrieved November 8, 2011 from </a:t>
            </a:r>
            <a:r>
              <a:rPr lang="en-US" altLang="en-US" b="0" dirty="0">
                <a:hlinkClick r:id="rId7" tooltip="URL for referenced image"/>
              </a:rPr>
              <a:t>https://</a:t>
            </a:r>
            <a:r>
              <a:rPr lang="en-US" altLang="en-US" b="0" dirty="0" err="1">
                <a:hlinkClick r:id="rId7" tooltip="URL for referenced image"/>
              </a:rPr>
              <a:t>openclipart.org</a:t>
            </a:r>
            <a:r>
              <a:rPr lang="en-US" altLang="en-US" b="0" dirty="0">
                <a:hlinkClick r:id="rId7" tooltip="URL for referenced image"/>
              </a:rPr>
              <a:t>/detail/111691/ftark-addfile</a:t>
            </a:r>
            <a:r>
              <a:rPr lang="en-US" altLang="en-US" b="0" dirty="0"/>
              <a:t>. This file has been released to the Public Domain.</a:t>
            </a:r>
          </a:p>
          <a:p>
            <a:r>
              <a:rPr lang="en-US" altLang="en-US" b="0" dirty="0"/>
              <a:t>Slide 22: </a:t>
            </a:r>
            <a:r>
              <a:rPr lang="en-US" altLang="en-US" b="0" dirty="0" smtClean="0"/>
              <a:t>Shield Icon.</a:t>
            </a:r>
            <a:r>
              <a:rPr lang="en-US" b="0" dirty="0" smtClean="0"/>
              <a:t> </a:t>
            </a:r>
            <a:r>
              <a:rPr lang="en-US" altLang="en-US" b="0" dirty="0"/>
              <a:t>[image on the Internet]. </a:t>
            </a:r>
            <a:r>
              <a:rPr lang="en-US" altLang="en-US" b="0" dirty="0" smtClean="0"/>
              <a:t>User: marricklip14. (2010, </a:t>
            </a:r>
            <a:r>
              <a:rPr lang="en-US" altLang="en-US" b="0" dirty="0"/>
              <a:t>September </a:t>
            </a:r>
            <a:r>
              <a:rPr lang="en-US" altLang="en-US" b="0" dirty="0" smtClean="0"/>
              <a:t>19). </a:t>
            </a:r>
            <a:r>
              <a:rPr lang="en-US" altLang="en-US" b="0" dirty="0"/>
              <a:t>Retrieved November 8, 2011 from </a:t>
            </a:r>
            <a:r>
              <a:rPr lang="en-US" altLang="en-US" b="0" dirty="0">
                <a:hlinkClick r:id="rId8" tooltip="URL for referenced image"/>
              </a:rPr>
              <a:t>https://</a:t>
            </a:r>
            <a:r>
              <a:rPr lang="en-US" altLang="en-US" b="0" dirty="0" smtClean="0">
                <a:hlinkClick r:id="rId8" tooltip="URL for referenced image"/>
              </a:rPr>
              <a:t>openclipart.org/detail/85567/shield-icon</a:t>
            </a:r>
            <a:r>
              <a:rPr lang="en-US" altLang="en-US" b="0" dirty="0"/>
              <a:t>.</a:t>
            </a:r>
            <a:r>
              <a:rPr lang="en-US" altLang="en-US" b="0" dirty="0" smtClean="0"/>
              <a:t> </a:t>
            </a:r>
            <a:r>
              <a:rPr lang="en-US" altLang="en-US" b="0" dirty="0"/>
              <a:t>This file has been released to the Public Domain</a:t>
            </a:r>
            <a:r>
              <a:rPr lang="en-US" altLang="en-US" b="0" dirty="0" smtClean="0"/>
              <a:t>.</a:t>
            </a:r>
            <a:endParaRPr lang="en-US" altLang="en-US" b="0" dirty="0"/>
          </a:p>
        </p:txBody>
      </p:sp>
      <p:sp>
        <p:nvSpPr>
          <p:cNvPr id="2" name="Slide Number Placeholder 1"/>
          <p:cNvSpPr>
            <a:spLocks noGrp="1"/>
          </p:cNvSpPr>
          <p:nvPr>
            <p:ph type="sldNum" sz="quarter" idx="4"/>
          </p:nvPr>
        </p:nvSpPr>
        <p:spPr/>
        <p:txBody>
          <a:bodyPr/>
          <a:lstStyle/>
          <a:p>
            <a:fld id="{F3BF8891-5E06-46C2-89A4-6DB85D39BA35}" type="slidenum">
              <a:rPr lang="en-US" smtClean="0"/>
              <a:pPr/>
              <a:t>29</a:t>
            </a:fld>
            <a:endParaRPr lang="en-US" dirty="0"/>
          </a:p>
        </p:txBody>
      </p:sp>
    </p:spTree>
    <p:custDataLst>
      <p:tags r:id="rId1"/>
    </p:custDataLst>
    <p:extLst>
      <p:ext uri="{BB962C8B-B14F-4D97-AF65-F5344CB8AC3E}">
        <p14:creationId xmlns:p14="http://schemas.microsoft.com/office/powerpoint/2010/main" val="3761163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dirty="0" smtClean="0"/>
              <a:t>Computer Software</a:t>
            </a:r>
            <a:br>
              <a:rPr lang="en-US" altLang="en-US" dirty="0" smtClean="0"/>
            </a:br>
            <a:r>
              <a:rPr lang="en-US" altLang="en-US" dirty="0" smtClean="0"/>
              <a:t>Learning Objectives - 2</a:t>
            </a:r>
          </a:p>
        </p:txBody>
      </p:sp>
      <p:sp>
        <p:nvSpPr>
          <p:cNvPr id="3" name="Content Placeholder 2"/>
          <p:cNvSpPr>
            <a:spLocks noGrp="1"/>
          </p:cNvSpPr>
          <p:nvPr>
            <p:ph sz="quarter" idx="14"/>
          </p:nvPr>
        </p:nvSpPr>
        <p:spPr>
          <a:xfrm>
            <a:off x="457200" y="1600200"/>
            <a:ext cx="8337176" cy="4572000"/>
          </a:xfrm>
        </p:spPr>
        <p:txBody>
          <a:bodyPr/>
          <a:lstStyle/>
          <a:p>
            <a:r>
              <a:rPr lang="en-US" dirty="0"/>
              <a:t>Define what an operating </a:t>
            </a:r>
            <a:r>
              <a:rPr lang="en-US" dirty="0" smtClean="0"/>
              <a:t>system (OS) </a:t>
            </a:r>
            <a:r>
              <a:rPr lang="en-US" dirty="0"/>
              <a:t>is (Lecture b)</a:t>
            </a:r>
          </a:p>
          <a:p>
            <a:r>
              <a:rPr lang="en-US" dirty="0"/>
              <a:t>Explain the features </a:t>
            </a:r>
            <a:r>
              <a:rPr lang="en-US" dirty="0" smtClean="0"/>
              <a:t>and </a:t>
            </a:r>
            <a:r>
              <a:rPr lang="en-US" dirty="0"/>
              <a:t>functions </a:t>
            </a:r>
            <a:r>
              <a:rPr lang="en-US" dirty="0" smtClean="0"/>
              <a:t>of operating systems (</a:t>
            </a:r>
            <a:r>
              <a:rPr lang="en-US" dirty="0"/>
              <a:t>Lecture b)</a:t>
            </a:r>
          </a:p>
          <a:p>
            <a:pPr lvl="0"/>
            <a:r>
              <a:rPr lang="en-US" dirty="0"/>
              <a:t>Classify operating systems (Lecture </a:t>
            </a:r>
            <a:r>
              <a:rPr lang="en-US" dirty="0" smtClean="0"/>
              <a:t>c) </a:t>
            </a:r>
            <a:endParaRPr lang="en-US" dirty="0"/>
          </a:p>
          <a:p>
            <a:pPr lvl="0"/>
            <a:r>
              <a:rPr lang="en-US" dirty="0"/>
              <a:t>Describe commonly used operating systems (Lecture </a:t>
            </a:r>
            <a:r>
              <a:rPr lang="en-US" dirty="0" smtClean="0"/>
              <a:t>c)</a:t>
            </a:r>
            <a:endParaRPr lang="en-US" dirty="0"/>
          </a:p>
        </p:txBody>
      </p:sp>
      <p:sp>
        <p:nvSpPr>
          <p:cNvPr id="2" name="Slide Number Placeholder 1"/>
          <p:cNvSpPr>
            <a:spLocks noGrp="1"/>
          </p:cNvSpPr>
          <p:nvPr>
            <p:ph type="sldNum" sz="quarter" idx="4"/>
          </p:nvPr>
        </p:nvSpPr>
        <p:spPr/>
        <p:txBody>
          <a:bodyPr/>
          <a:lstStyle/>
          <a:p>
            <a:fld id="{F3BF8891-5E06-46C2-89A4-6DB85D39BA35}" type="slidenum">
              <a:rPr lang="en-US" smtClean="0"/>
              <a:pPr/>
              <a:t>3</a:t>
            </a:fld>
            <a:endParaRPr lang="en-US" dirty="0"/>
          </a:p>
        </p:txBody>
      </p:sp>
    </p:spTree>
    <p:custDataLst>
      <p:tags r:id="rId1"/>
    </p:custDataLst>
    <p:extLst>
      <p:ext uri="{BB962C8B-B14F-4D97-AF65-F5344CB8AC3E}">
        <p14:creationId xmlns:p14="http://schemas.microsoft.com/office/powerpoint/2010/main" val="31537835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Computer Science</a:t>
            </a:r>
            <a:br>
              <a:rPr lang="en-US" dirty="0" smtClean="0"/>
            </a:br>
            <a:r>
              <a:rPr lang="en-US" dirty="0" smtClean="0"/>
              <a:t>Computer Software</a:t>
            </a:r>
            <a:br>
              <a:rPr lang="en-US" dirty="0" smtClean="0"/>
            </a:br>
            <a:r>
              <a:rPr lang="en-US" dirty="0" smtClean="0"/>
              <a:t>Lecture d</a:t>
            </a:r>
            <a:endParaRPr lang="en-US" dirty="0"/>
          </a:p>
        </p:txBody>
      </p:sp>
      <p:sp>
        <p:nvSpPr>
          <p:cNvPr id="3" name="Content Placeholder 2"/>
          <p:cNvSpPr>
            <a:spLocks noGrp="1"/>
          </p:cNvSpPr>
          <p:nvPr>
            <p:ph sz="quarter" idx="14"/>
          </p:nvPr>
        </p:nvSpPr>
        <p:spPr/>
        <p:txBody>
          <a:bodyPr/>
          <a:lstStyle/>
          <a:p>
            <a:r>
              <a:rPr lang="en-US" altLang="en-US" dirty="0" smtClean="0"/>
              <a:t>This material was developed by Oregon Health &amp; Science University, funded by the Department of Health and Human Services, Office of the National Coordinator for Health Information Technology under Award Number 90WT0001.</a:t>
            </a:r>
            <a:endParaRPr lang="en-US" dirty="0"/>
          </a:p>
        </p:txBody>
      </p:sp>
      <p:sp>
        <p:nvSpPr>
          <p:cNvPr id="4" name="Slide Number Placeholder 3"/>
          <p:cNvSpPr>
            <a:spLocks noGrp="1"/>
          </p:cNvSpPr>
          <p:nvPr>
            <p:ph type="sldNum" sz="quarter" idx="4"/>
          </p:nvPr>
        </p:nvSpPr>
        <p:spPr/>
        <p:txBody>
          <a:bodyPr/>
          <a:lstStyle/>
          <a:p>
            <a:fld id="{F3BF8891-5E06-46C2-89A4-6DB85D39BA35}" type="slidenum">
              <a:rPr lang="en-US" smtClean="0"/>
              <a:pPr/>
              <a:t>30</a:t>
            </a:fld>
            <a:endParaRPr lang="en-US" dirty="0"/>
          </a:p>
        </p:txBody>
      </p:sp>
    </p:spTree>
    <p:custDataLst>
      <p:tags r:id="rId1"/>
    </p:custDataLst>
    <p:extLst>
      <p:ext uri="{BB962C8B-B14F-4D97-AF65-F5344CB8AC3E}">
        <p14:creationId xmlns:p14="http://schemas.microsoft.com/office/powerpoint/2010/main" val="22193977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dirty="0" smtClean="0"/>
              <a:t>Computer Software</a:t>
            </a:r>
            <a:br>
              <a:rPr lang="en-US" altLang="en-US" dirty="0" smtClean="0"/>
            </a:br>
            <a:r>
              <a:rPr lang="en-US" altLang="en-US" dirty="0" smtClean="0"/>
              <a:t>Learning Objectives - 3</a:t>
            </a:r>
          </a:p>
        </p:txBody>
      </p:sp>
      <p:sp>
        <p:nvSpPr>
          <p:cNvPr id="3" name="Content Placeholder 2"/>
          <p:cNvSpPr>
            <a:spLocks noGrp="1"/>
          </p:cNvSpPr>
          <p:nvPr>
            <p:ph sz="quarter" idx="14"/>
          </p:nvPr>
        </p:nvSpPr>
        <p:spPr/>
        <p:txBody>
          <a:bodyPr/>
          <a:lstStyle/>
          <a:p>
            <a:pPr lvl="0"/>
            <a:r>
              <a:rPr lang="en-US" dirty="0" smtClean="0"/>
              <a:t>Describe types and major attributes </a:t>
            </a:r>
            <a:r>
              <a:rPr lang="en-US" dirty="0"/>
              <a:t>of files (Lecture </a:t>
            </a:r>
            <a:r>
              <a:rPr lang="en-US" dirty="0" smtClean="0"/>
              <a:t>d)</a:t>
            </a:r>
          </a:p>
          <a:p>
            <a:r>
              <a:rPr lang="en-US" dirty="0" smtClean="0"/>
              <a:t>Explain the purpose </a:t>
            </a:r>
            <a:r>
              <a:rPr lang="en-US" dirty="0"/>
              <a:t>of file systems (Lecture </a:t>
            </a:r>
            <a:r>
              <a:rPr lang="en-US" dirty="0" smtClean="0"/>
              <a:t>d)</a:t>
            </a:r>
            <a:endParaRPr lang="en-US" dirty="0"/>
          </a:p>
          <a:p>
            <a:r>
              <a:rPr lang="en-US" dirty="0"/>
              <a:t>Provide file management tips (Lecture </a:t>
            </a:r>
            <a:r>
              <a:rPr lang="en-US" dirty="0" smtClean="0"/>
              <a:t>d)</a:t>
            </a:r>
            <a:endParaRPr lang="en-US" dirty="0"/>
          </a:p>
          <a:p>
            <a:pPr lvl="0"/>
            <a:r>
              <a:rPr lang="en-US" dirty="0" smtClean="0"/>
              <a:t>Identify different implementations of file systems (Lecture d)</a:t>
            </a:r>
            <a:endParaRPr lang="en-US" dirty="0"/>
          </a:p>
        </p:txBody>
      </p:sp>
      <p:sp>
        <p:nvSpPr>
          <p:cNvPr id="2" name="Slide Number Placeholder 1"/>
          <p:cNvSpPr>
            <a:spLocks noGrp="1"/>
          </p:cNvSpPr>
          <p:nvPr>
            <p:ph type="sldNum" sz="quarter" idx="4"/>
          </p:nvPr>
        </p:nvSpPr>
        <p:spPr/>
        <p:txBody>
          <a:bodyPr/>
          <a:lstStyle/>
          <a:p>
            <a:fld id="{F3BF8891-5E06-46C2-89A4-6DB85D39BA35}" type="slidenum">
              <a:rPr lang="en-US" smtClean="0"/>
              <a:pPr/>
              <a:t>4</a:t>
            </a:fld>
            <a:endParaRPr lang="en-US" dirty="0"/>
          </a:p>
        </p:txBody>
      </p:sp>
    </p:spTree>
    <p:custDataLst>
      <p:tags r:id="rId1"/>
    </p:custDataLst>
    <p:extLst>
      <p:ext uri="{BB962C8B-B14F-4D97-AF65-F5344CB8AC3E}">
        <p14:creationId xmlns:p14="http://schemas.microsoft.com/office/powerpoint/2010/main" val="32408122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6"/>
          <p:cNvSpPr>
            <a:spLocks noGrp="1"/>
          </p:cNvSpPr>
          <p:nvPr>
            <p:ph type="title"/>
          </p:nvPr>
        </p:nvSpPr>
        <p:spPr/>
        <p:txBody>
          <a:bodyPr/>
          <a:lstStyle/>
          <a:p>
            <a:r>
              <a:rPr lang="en-US" altLang="en-US" dirty="0" smtClean="0"/>
              <a:t>Files</a:t>
            </a:r>
          </a:p>
        </p:txBody>
      </p:sp>
      <p:sp>
        <p:nvSpPr>
          <p:cNvPr id="17411" name="Content Placeholder 7"/>
          <p:cNvSpPr>
            <a:spLocks noGrp="1"/>
          </p:cNvSpPr>
          <p:nvPr>
            <p:ph sz="quarter" idx="14"/>
          </p:nvPr>
        </p:nvSpPr>
        <p:spPr>
          <a:xfrm>
            <a:off x="457199" y="1600200"/>
            <a:ext cx="5474044" cy="4572000"/>
          </a:xfrm>
        </p:spPr>
        <p:txBody>
          <a:bodyPr/>
          <a:lstStyle/>
          <a:p>
            <a:r>
              <a:rPr lang="en-US" altLang="en-US" dirty="0" smtClean="0"/>
              <a:t>Files are blocks of program instructions or data stored on a storage device</a:t>
            </a:r>
          </a:p>
        </p:txBody>
      </p:sp>
      <p:pic>
        <p:nvPicPr>
          <p:cNvPr id="2" name="Content Placeholder 1" descr="Graphic illustrating a binary file."/>
          <p:cNvPicPr>
            <a:picLocks noGrp="1" noChangeAspect="1"/>
          </p:cNvPicPr>
          <p:nvPr>
            <p:ph sz="quarter" idx="18"/>
          </p:nvPr>
        </p:nvPicPr>
        <p:blipFill rotWithShape="1">
          <a:blip r:embed="rId4" cstate="print">
            <a:extLst>
              <a:ext uri="{28A0092B-C50C-407E-A947-70E740481C1C}">
                <a14:useLocalDpi xmlns:a14="http://schemas.microsoft.com/office/drawing/2010/main" val="0"/>
              </a:ext>
            </a:extLst>
          </a:blip>
          <a:srcRect l="-4311" r="-4311"/>
          <a:stretch/>
        </p:blipFill>
        <p:spPr>
          <a:xfrm>
            <a:off x="6074655" y="1710348"/>
            <a:ext cx="1907627" cy="1756228"/>
          </a:xfrm>
        </p:spPr>
      </p:pic>
      <p:sp>
        <p:nvSpPr>
          <p:cNvPr id="9" name="Text Placeholder 8"/>
          <p:cNvSpPr>
            <a:spLocks noGrp="1"/>
          </p:cNvSpPr>
          <p:nvPr>
            <p:ph type="body" sz="quarter" idx="33"/>
          </p:nvPr>
        </p:nvSpPr>
        <p:spPr>
          <a:xfrm>
            <a:off x="6282350" y="3466576"/>
            <a:ext cx="1999735" cy="331985"/>
          </a:xfrm>
        </p:spPr>
        <p:txBody>
          <a:bodyPr/>
          <a:lstStyle/>
          <a:p>
            <a:r>
              <a:rPr lang="en-US" altLang="en-US" dirty="0" smtClean="0"/>
              <a:t>(</a:t>
            </a:r>
            <a:r>
              <a:rPr lang="en-US" altLang="en-US" dirty="0" err="1" smtClean="0"/>
              <a:t>mihi</a:t>
            </a:r>
            <a:r>
              <a:rPr lang="en-US" altLang="en-US" dirty="0" smtClean="0"/>
              <a:t>, </a:t>
            </a:r>
            <a:r>
              <a:rPr lang="en-US" altLang="en-US" dirty="0"/>
              <a:t>2010, PD-US</a:t>
            </a:r>
            <a:r>
              <a:rPr lang="en-US" altLang="en-US" dirty="0" smtClean="0"/>
              <a:t>)</a:t>
            </a:r>
            <a:endParaRPr lang="en-US" altLang="en-US" sz="900" dirty="0"/>
          </a:p>
        </p:txBody>
      </p:sp>
      <p:sp>
        <p:nvSpPr>
          <p:cNvPr id="3" name="Slide Number Placeholder 2"/>
          <p:cNvSpPr>
            <a:spLocks noGrp="1"/>
          </p:cNvSpPr>
          <p:nvPr>
            <p:ph type="sldNum" sz="quarter" idx="4"/>
          </p:nvPr>
        </p:nvSpPr>
        <p:spPr/>
        <p:txBody>
          <a:bodyPr/>
          <a:lstStyle/>
          <a:p>
            <a:fld id="{F3BF8891-5E06-46C2-89A4-6DB85D39BA35}" type="slidenum">
              <a:rPr lang="en-US" smtClean="0"/>
              <a:pPr/>
              <a:t>5</a:t>
            </a:fld>
            <a:endParaRPr lang="en-US" dirty="0"/>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6"/>
          <p:cNvSpPr>
            <a:spLocks noGrp="1"/>
          </p:cNvSpPr>
          <p:nvPr>
            <p:ph type="title"/>
          </p:nvPr>
        </p:nvSpPr>
        <p:spPr/>
        <p:txBody>
          <a:bodyPr/>
          <a:lstStyle/>
          <a:p>
            <a:r>
              <a:rPr lang="en-US" altLang="en-US" dirty="0" smtClean="0"/>
              <a:t>File Types</a:t>
            </a:r>
          </a:p>
        </p:txBody>
      </p:sp>
      <p:sp>
        <p:nvSpPr>
          <p:cNvPr id="17411" name="Content Placeholder 7"/>
          <p:cNvSpPr>
            <a:spLocks noGrp="1"/>
          </p:cNvSpPr>
          <p:nvPr>
            <p:ph sz="quarter" idx="14"/>
          </p:nvPr>
        </p:nvSpPr>
        <p:spPr>
          <a:xfrm>
            <a:off x="457199" y="1600200"/>
            <a:ext cx="7068066" cy="4572000"/>
          </a:xfrm>
        </p:spPr>
        <p:txBody>
          <a:bodyPr/>
          <a:lstStyle/>
          <a:p>
            <a:r>
              <a:rPr lang="en-US" altLang="en-US" dirty="0" smtClean="0"/>
              <a:t>Executable </a:t>
            </a:r>
            <a:r>
              <a:rPr lang="en-US" altLang="en-US" dirty="0"/>
              <a:t>(machine code instructions)</a:t>
            </a:r>
          </a:p>
          <a:p>
            <a:r>
              <a:rPr lang="en-US" altLang="en-US" dirty="0"/>
              <a:t>Text file (collection of characters)</a:t>
            </a:r>
          </a:p>
          <a:p>
            <a:r>
              <a:rPr lang="en-US" altLang="en-US" dirty="0"/>
              <a:t>Special format</a:t>
            </a:r>
          </a:p>
          <a:p>
            <a:pPr lvl="1"/>
            <a:r>
              <a:rPr lang="en-US" altLang="en-US" dirty="0"/>
              <a:t>Particular to an </a:t>
            </a:r>
            <a:r>
              <a:rPr lang="en-US" altLang="en-US" dirty="0" smtClean="0"/>
              <a:t>application </a:t>
            </a:r>
            <a:br>
              <a:rPr lang="en-US" altLang="en-US" dirty="0" smtClean="0"/>
            </a:br>
            <a:r>
              <a:rPr lang="en-US" altLang="en-US" dirty="0" smtClean="0"/>
              <a:t>(for example, </a:t>
            </a:r>
            <a:r>
              <a:rPr lang="en-US" altLang="en-US" dirty="0"/>
              <a:t>Microsoft</a:t>
            </a:r>
            <a:r>
              <a:rPr lang="en-US" altLang="en-US" baseline="30000" dirty="0"/>
              <a:t>®</a:t>
            </a:r>
            <a:r>
              <a:rPr lang="en-US" altLang="en-US" dirty="0"/>
              <a:t> Word, Excel)</a:t>
            </a:r>
          </a:p>
          <a:p>
            <a:pPr lvl="1"/>
            <a:r>
              <a:rPr lang="en-US" altLang="en-US" dirty="0"/>
              <a:t>Format for storing images, videos, etc.</a:t>
            </a:r>
          </a:p>
          <a:p>
            <a:pPr lvl="1"/>
            <a:r>
              <a:rPr lang="en-US" altLang="en-US" dirty="0"/>
              <a:t>Format for archives</a:t>
            </a:r>
          </a:p>
        </p:txBody>
      </p:sp>
      <p:pic>
        <p:nvPicPr>
          <p:cNvPr id="2" name="Content Placeholder 1" descr="Graphic illustrating a binary file."/>
          <p:cNvPicPr>
            <a:picLocks noGrp="1" noChangeAspect="1"/>
          </p:cNvPicPr>
          <p:nvPr>
            <p:ph sz="quarter" idx="18"/>
          </p:nvPr>
        </p:nvPicPr>
        <p:blipFill rotWithShape="1">
          <a:blip r:embed="rId4" cstate="print">
            <a:extLst>
              <a:ext uri="{28A0092B-C50C-407E-A947-70E740481C1C}">
                <a14:useLocalDpi xmlns:a14="http://schemas.microsoft.com/office/drawing/2010/main" val="0"/>
              </a:ext>
            </a:extLst>
          </a:blip>
          <a:srcRect l="-4311" r="-4311"/>
          <a:stretch/>
        </p:blipFill>
        <p:spPr>
          <a:xfrm>
            <a:off x="6730979" y="1600200"/>
            <a:ext cx="1907628" cy="1756229"/>
          </a:xfrm>
        </p:spPr>
      </p:pic>
      <p:sp>
        <p:nvSpPr>
          <p:cNvPr id="9" name="Text Placeholder 8"/>
          <p:cNvSpPr>
            <a:spLocks noGrp="1"/>
          </p:cNvSpPr>
          <p:nvPr>
            <p:ph type="body" sz="quarter" idx="33"/>
          </p:nvPr>
        </p:nvSpPr>
        <p:spPr>
          <a:xfrm>
            <a:off x="6882709" y="3288127"/>
            <a:ext cx="1999735" cy="331985"/>
          </a:xfrm>
        </p:spPr>
        <p:txBody>
          <a:bodyPr/>
          <a:lstStyle/>
          <a:p>
            <a:r>
              <a:rPr lang="en-US" altLang="en-US" dirty="0"/>
              <a:t>(</a:t>
            </a:r>
            <a:r>
              <a:rPr lang="en-US" altLang="en-US" dirty="0" err="1"/>
              <a:t>mihi</a:t>
            </a:r>
            <a:r>
              <a:rPr lang="en-US" altLang="en-US" dirty="0"/>
              <a:t>, 2010, PD-US)</a:t>
            </a:r>
            <a:endParaRPr lang="en-US" altLang="en-US" sz="900" dirty="0"/>
          </a:p>
        </p:txBody>
      </p:sp>
      <p:sp>
        <p:nvSpPr>
          <p:cNvPr id="3" name="Slide Number Placeholder 2"/>
          <p:cNvSpPr>
            <a:spLocks noGrp="1"/>
          </p:cNvSpPr>
          <p:nvPr>
            <p:ph type="sldNum" sz="quarter" idx="4"/>
          </p:nvPr>
        </p:nvSpPr>
        <p:spPr/>
        <p:txBody>
          <a:bodyPr/>
          <a:lstStyle/>
          <a:p>
            <a:fld id="{F3BF8891-5E06-46C2-89A4-6DB85D39BA35}" type="slidenum">
              <a:rPr lang="en-US" smtClean="0"/>
              <a:pPr/>
              <a:t>6</a:t>
            </a:fld>
            <a:endParaRPr lang="en-US" dirty="0"/>
          </a:p>
        </p:txBody>
      </p:sp>
    </p:spTree>
    <p:custDataLst>
      <p:tags r:id="rId1"/>
    </p:custDataLst>
    <p:extLst>
      <p:ext uri="{BB962C8B-B14F-4D97-AF65-F5344CB8AC3E}">
        <p14:creationId xmlns:p14="http://schemas.microsoft.com/office/powerpoint/2010/main" val="12733208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smtClean="0"/>
              <a:t>File Names and Extensions</a:t>
            </a:r>
          </a:p>
        </p:txBody>
      </p:sp>
      <p:sp>
        <p:nvSpPr>
          <p:cNvPr id="3" name="Content Placeholder 2"/>
          <p:cNvSpPr>
            <a:spLocks noGrp="1"/>
          </p:cNvSpPr>
          <p:nvPr>
            <p:ph sz="quarter" idx="14"/>
          </p:nvPr>
        </p:nvSpPr>
        <p:spPr>
          <a:xfrm>
            <a:off x="457199" y="1600200"/>
            <a:ext cx="8228627" cy="4074578"/>
          </a:xfrm>
        </p:spPr>
        <p:txBody>
          <a:bodyPr/>
          <a:lstStyle/>
          <a:p>
            <a:r>
              <a:rPr lang="en-US" dirty="0" smtClean="0"/>
              <a:t>Every file must have a name</a:t>
            </a:r>
          </a:p>
          <a:p>
            <a:pPr lvl="1"/>
            <a:r>
              <a:rPr lang="en-US" dirty="0" smtClean="0"/>
              <a:t>Each operating system (OS) has its own naming rules</a:t>
            </a:r>
          </a:p>
          <a:p>
            <a:pPr lvl="1"/>
            <a:r>
              <a:rPr lang="en-US" dirty="0" smtClean="0"/>
              <a:t>Names may or may not be case-sensitive</a:t>
            </a:r>
          </a:p>
          <a:p>
            <a:r>
              <a:rPr lang="en-US" dirty="0" smtClean="0"/>
              <a:t>File extension: a set of characters appearing after the dot in the file name </a:t>
            </a:r>
          </a:p>
          <a:p>
            <a:pPr lvl="1"/>
            <a:r>
              <a:rPr lang="en-US" dirty="0" smtClean="0"/>
              <a:t>Usually used to identify the file type</a:t>
            </a:r>
          </a:p>
          <a:p>
            <a:pPr lvl="1"/>
            <a:r>
              <a:rPr lang="en-US" dirty="0" smtClean="0"/>
              <a:t>May or may not be visible</a:t>
            </a:r>
          </a:p>
        </p:txBody>
      </p:sp>
      <p:sp>
        <p:nvSpPr>
          <p:cNvPr id="2" name="Content Placeholder 1"/>
          <p:cNvSpPr>
            <a:spLocks noGrp="1"/>
          </p:cNvSpPr>
          <p:nvPr>
            <p:ph type="body" sz="quarter" idx="15"/>
          </p:nvPr>
        </p:nvSpPr>
        <p:spPr>
          <a:xfrm>
            <a:off x="914400" y="5674778"/>
            <a:ext cx="2440264" cy="1115483"/>
          </a:xfrm>
        </p:spPr>
        <p:txBody>
          <a:bodyPr/>
          <a:lstStyle/>
          <a:p>
            <a:pPr lvl="1" fontAlgn="auto">
              <a:spcAft>
                <a:spcPts val="0"/>
              </a:spcAft>
              <a:defRPr/>
            </a:pPr>
            <a:r>
              <a:rPr lang="en-US" dirty="0" smtClean="0">
                <a:solidFill>
                  <a:prstClr val="black"/>
                </a:solidFill>
              </a:rPr>
              <a:t>essay.</a:t>
            </a:r>
            <a:r>
              <a:rPr lang="en-US" b="1" dirty="0" smtClean="0">
                <a:solidFill>
                  <a:srgbClr val="FF0000"/>
                </a:solidFill>
              </a:rPr>
              <a:t>docx</a:t>
            </a:r>
          </a:p>
          <a:p>
            <a:pPr lvl="1" fontAlgn="auto">
              <a:spcAft>
                <a:spcPts val="0"/>
              </a:spcAft>
              <a:defRPr/>
            </a:pPr>
            <a:r>
              <a:rPr lang="en-US" dirty="0" smtClean="0">
                <a:solidFill>
                  <a:prstClr val="black"/>
                </a:solidFill>
              </a:rPr>
              <a:t>winzip.</a:t>
            </a:r>
            <a:r>
              <a:rPr lang="en-US" b="1" dirty="0" smtClean="0">
                <a:solidFill>
                  <a:srgbClr val="FF0000"/>
                </a:solidFill>
              </a:rPr>
              <a:t>exe</a:t>
            </a:r>
            <a:endParaRPr lang="en-US" b="1" dirty="0">
              <a:solidFill>
                <a:srgbClr val="FF0000"/>
              </a:solidFill>
            </a:endParaRPr>
          </a:p>
        </p:txBody>
      </p:sp>
      <p:sp>
        <p:nvSpPr>
          <p:cNvPr id="7" name="Text Placeholder 6"/>
          <p:cNvSpPr>
            <a:spLocks noGrp="1"/>
          </p:cNvSpPr>
          <p:nvPr>
            <p:ph type="body" sz="quarter" idx="16"/>
          </p:nvPr>
        </p:nvSpPr>
        <p:spPr>
          <a:xfrm>
            <a:off x="3473195" y="5640908"/>
            <a:ext cx="2433696" cy="1115483"/>
          </a:xfrm>
        </p:spPr>
        <p:txBody>
          <a:bodyPr/>
          <a:lstStyle/>
          <a:p>
            <a:pPr lvl="1"/>
            <a:r>
              <a:rPr lang="en-US" dirty="0" smtClean="0"/>
              <a:t>budget.</a:t>
            </a:r>
            <a:r>
              <a:rPr lang="en-US" b="1" dirty="0" smtClean="0">
                <a:solidFill>
                  <a:srgbClr val="FF0000"/>
                </a:solidFill>
              </a:rPr>
              <a:t>xlsx</a:t>
            </a:r>
          </a:p>
          <a:p>
            <a:pPr lvl="1"/>
            <a:r>
              <a:rPr lang="en-US" dirty="0" smtClean="0"/>
              <a:t>photo1.</a:t>
            </a:r>
            <a:r>
              <a:rPr lang="en-US" b="1" dirty="0" smtClean="0">
                <a:solidFill>
                  <a:srgbClr val="FF0000"/>
                </a:solidFill>
              </a:rPr>
              <a:t>jpg</a:t>
            </a:r>
            <a:endParaRPr lang="en-US" b="1" dirty="0">
              <a:solidFill>
                <a:srgbClr val="FF0000"/>
              </a:solidFill>
            </a:endParaRPr>
          </a:p>
        </p:txBody>
      </p:sp>
      <p:sp>
        <p:nvSpPr>
          <p:cNvPr id="4" name="Slide Number Placeholder 3"/>
          <p:cNvSpPr>
            <a:spLocks noGrp="1"/>
          </p:cNvSpPr>
          <p:nvPr>
            <p:ph type="sldNum" sz="quarter" idx="4"/>
          </p:nvPr>
        </p:nvSpPr>
        <p:spPr/>
        <p:txBody>
          <a:bodyPr/>
          <a:lstStyle/>
          <a:p>
            <a:fld id="{F3BF8891-5E06-46C2-89A4-6DB85D39BA35}" type="slidenum">
              <a:rPr lang="en-US" smtClean="0"/>
              <a:pPr/>
              <a:t>7</a:t>
            </a:fld>
            <a:endParaRPr lang="en-US" dirty="0"/>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smtClean="0"/>
              <a:t>File Permissions</a:t>
            </a:r>
          </a:p>
        </p:txBody>
      </p:sp>
      <p:sp>
        <p:nvSpPr>
          <p:cNvPr id="3" name="Content Placeholder 2"/>
          <p:cNvSpPr>
            <a:spLocks noGrp="1"/>
          </p:cNvSpPr>
          <p:nvPr>
            <p:ph sz="quarter" idx="14"/>
          </p:nvPr>
        </p:nvSpPr>
        <p:spPr/>
        <p:txBody>
          <a:bodyPr/>
          <a:lstStyle/>
          <a:p>
            <a:r>
              <a:rPr lang="en-US" sz="3100" dirty="0" smtClean="0"/>
              <a:t>Files have owners</a:t>
            </a:r>
          </a:p>
          <a:p>
            <a:r>
              <a:rPr lang="en-US" sz="3100" dirty="0" smtClean="0"/>
              <a:t>Files have permissions</a:t>
            </a:r>
          </a:p>
          <a:p>
            <a:pPr lvl="1"/>
            <a:r>
              <a:rPr lang="en-US" sz="2700" dirty="0" smtClean="0"/>
              <a:t>Read (open)</a:t>
            </a:r>
          </a:p>
          <a:p>
            <a:pPr lvl="1"/>
            <a:r>
              <a:rPr lang="en-US" sz="2700" dirty="0" smtClean="0"/>
              <a:t>Write (save)</a:t>
            </a:r>
          </a:p>
          <a:p>
            <a:pPr lvl="1"/>
            <a:r>
              <a:rPr lang="en-US" sz="2700" dirty="0" smtClean="0"/>
              <a:t>Executed (if it’s an executable program)</a:t>
            </a:r>
          </a:p>
          <a:p>
            <a:r>
              <a:rPr lang="en-US" sz="3100" dirty="0"/>
              <a:t>Permissions may vary by user</a:t>
            </a:r>
          </a:p>
          <a:p>
            <a:pPr lvl="1"/>
            <a:r>
              <a:rPr lang="en-US" sz="2700" dirty="0"/>
              <a:t>One user may only be able to read a file, another may be able to read and write</a:t>
            </a:r>
          </a:p>
          <a:p>
            <a:pPr lvl="1"/>
            <a:r>
              <a:rPr lang="en-US" sz="2700" dirty="0"/>
              <a:t>Important security </a:t>
            </a:r>
            <a:r>
              <a:rPr lang="en-US" sz="2700" dirty="0" smtClean="0"/>
              <a:t>measure</a:t>
            </a:r>
            <a:endParaRPr lang="en-US" sz="2700" dirty="0"/>
          </a:p>
        </p:txBody>
      </p:sp>
      <p:sp>
        <p:nvSpPr>
          <p:cNvPr id="2" name="Slide Number Placeholder 1"/>
          <p:cNvSpPr>
            <a:spLocks noGrp="1"/>
          </p:cNvSpPr>
          <p:nvPr>
            <p:ph type="sldNum" sz="quarter" idx="4"/>
          </p:nvPr>
        </p:nvSpPr>
        <p:spPr/>
        <p:txBody>
          <a:bodyPr/>
          <a:lstStyle/>
          <a:p>
            <a:fld id="{F3BF8891-5E06-46C2-89A4-6DB85D39BA35}" type="slidenum">
              <a:rPr lang="en-US" smtClean="0"/>
              <a:pPr/>
              <a:t>8</a:t>
            </a:fld>
            <a:endParaRPr lang="en-US" dirty="0"/>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dirty="0" smtClean="0"/>
              <a:t>File Size</a:t>
            </a:r>
          </a:p>
        </p:txBody>
      </p:sp>
      <p:sp>
        <p:nvSpPr>
          <p:cNvPr id="3" name="Content Placeholder 2"/>
          <p:cNvSpPr>
            <a:spLocks noGrp="1"/>
          </p:cNvSpPr>
          <p:nvPr>
            <p:ph sz="quarter" idx="14"/>
          </p:nvPr>
        </p:nvSpPr>
        <p:spPr/>
        <p:txBody>
          <a:bodyPr/>
          <a:lstStyle/>
          <a:p>
            <a:r>
              <a:rPr lang="en-US" dirty="0" smtClean="0"/>
              <a:t>All files have a size</a:t>
            </a:r>
          </a:p>
          <a:p>
            <a:r>
              <a:rPr lang="en-US" dirty="0" smtClean="0"/>
              <a:t>File size is measured in bytes, KB, MB, or GB</a:t>
            </a:r>
          </a:p>
          <a:p>
            <a:r>
              <a:rPr lang="en-US" dirty="0" smtClean="0"/>
              <a:t>Size reflects the amount of data stored in the file:</a:t>
            </a:r>
          </a:p>
          <a:p>
            <a:pPr lvl="1"/>
            <a:r>
              <a:rPr lang="en-US" dirty="0" smtClean="0"/>
              <a:t>A file containing a long document will be larger than a file containing a short document</a:t>
            </a:r>
          </a:p>
          <a:p>
            <a:pPr lvl="1"/>
            <a:r>
              <a:rPr lang="en-US" dirty="0" smtClean="0"/>
              <a:t>HD video files will be larger than low resolution videos files</a:t>
            </a:r>
          </a:p>
        </p:txBody>
      </p:sp>
      <p:sp>
        <p:nvSpPr>
          <p:cNvPr id="2" name="Slide Number Placeholder 1"/>
          <p:cNvSpPr>
            <a:spLocks noGrp="1"/>
          </p:cNvSpPr>
          <p:nvPr>
            <p:ph type="sldNum" sz="quarter" idx="4"/>
          </p:nvPr>
        </p:nvSpPr>
        <p:spPr/>
        <p:txBody>
          <a:bodyPr/>
          <a:lstStyle/>
          <a:p>
            <a:fld id="{F3BF8891-5E06-46C2-89A4-6DB85D39BA35}" type="slidenum">
              <a:rPr lang="en-US" smtClean="0"/>
              <a:pPr/>
              <a:t>9</a:t>
            </a:fld>
            <a:endParaRPr lang="en-US" dirty="0"/>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BULLET_1" val="8226"/>
</p:tagLst>
</file>

<file path=ppt/tags/tag11.xml><?xml version="1.0" encoding="utf-8"?>
<p:tagLst xmlns:a="http://schemas.openxmlformats.org/drawingml/2006/main" xmlns:r="http://schemas.openxmlformats.org/officeDocument/2006/relationships" xmlns:p="http://schemas.openxmlformats.org/presentationml/2006/main">
  <p:tag name="ARTICULATE_SLIDE_GUID" val="ae8ecfdb-bc95-4a24-81f5-f626444c99a6"/>
  <p:tag name="AUDIO_IMPORT" val="C:\Documents and Settings\skidmorn\My Documents\Dropbox\NTDC\OHSU CDC\Comp4\Unit4\FINALIZED\comp4_unit4\comp4_unit4\comp4_unit4c\comp4_unit4c_S- 4_V3.mp3"/>
  <p:tag name="AUDIO_ID" val="275"/>
  <p:tag name="ELAPSEDTIME" val="44.618"/>
  <p:tag name="ARTICULATE_SLIDE_NAV" val="4"/>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BULLET_1" val="8226"/>
</p:tagLst>
</file>

<file path=ppt/tags/tag13.xml><?xml version="1.0" encoding="utf-8"?>
<p:tagLst xmlns:a="http://schemas.openxmlformats.org/drawingml/2006/main" xmlns:r="http://schemas.openxmlformats.org/officeDocument/2006/relationships" xmlns:p="http://schemas.openxmlformats.org/presentationml/2006/main">
  <p:tag name="ARTICULATE_SLIDE_GUID" val="f8dd0a50-2c34-4d4c-b5a9-d592a58db7db"/>
  <p:tag name="AUDIO_IMPORT" val="C:\Documents and Settings\skidmorn\My Documents\Dropbox\NTDC\OHSU CDC\Comp4\Unit4\FINALIZED\comp4_unit4\comp4_unit4\comp4_unit4c\comp4_unit4c_S- 5_V3.mp3"/>
  <p:tag name="AUDIO_ID" val="276"/>
  <p:tag name="ELAPSEDTIME" val="76.983"/>
  <p:tag name="ARTICULATE_SLIDE_NAV" val="5"/>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Lst>
</file>

<file path=ppt/tags/tag15.xml><?xml version="1.0" encoding="utf-8"?>
<p:tagLst xmlns:a="http://schemas.openxmlformats.org/drawingml/2006/main" xmlns:r="http://schemas.openxmlformats.org/officeDocument/2006/relationships" xmlns:p="http://schemas.openxmlformats.org/presentationml/2006/main">
  <p:tag name="ARTICULATE_SLIDE_GUID" val="1adddcbd-6c4a-4ad5-a14c-f5b36403d75b"/>
  <p:tag name="AUDIO_IMPORT" val="C:\Documents and Settings\skidmorn\My Documents\Dropbox\NTDC\OHSU CDC\Comp4\Unit4\FINALIZED\comp4_unit4\comp4_unit4\comp4_unit4c\comp4_unit4c_S- 6_V3.mp3"/>
  <p:tag name="AUDIO_ID" val="277"/>
  <p:tag name="ELAPSEDTIME" val="50.991"/>
  <p:tag name="ARTICULATE_SLIDE_NAV" val="6"/>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BULLET_1" val="8226"/>
</p:tagLst>
</file>

<file path=ppt/tags/tag17.xml><?xml version="1.0" encoding="utf-8"?>
<p:tagLst xmlns:a="http://schemas.openxmlformats.org/drawingml/2006/main" xmlns:r="http://schemas.openxmlformats.org/officeDocument/2006/relationships" xmlns:p="http://schemas.openxmlformats.org/presentationml/2006/main">
  <p:tag name="ARTICULATE_SLIDE_GUID" val="4e605464-c04d-4ea2-958d-db6d66635f00"/>
  <p:tag name="AUDIO_IMPORT" val="C:\Documents and Settings\skidmorn\My Documents\Dropbox\NTDC\OHSU CDC\Comp4\Unit4\FINALIZED\comp4_unit4\comp4_unit4\comp4_unit4c\comp4_unit4c_S- 7_V3.mp3"/>
  <p:tag name="AUDIO_ID" val="278"/>
  <p:tag name="ELAPSEDTIME" val="38.139"/>
  <p:tag name="ARTICULATE_SLIDE_NAV" val="7"/>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9.xml><?xml version="1.0" encoding="utf-8"?>
<p:tagLst xmlns:a="http://schemas.openxmlformats.org/drawingml/2006/main" xmlns:r="http://schemas.openxmlformats.org/officeDocument/2006/relationships" xmlns:p="http://schemas.openxmlformats.org/presentationml/2006/main">
  <p:tag name="ARTICULATE_SLIDE_GUID" val="9445d739-16de-4759-9a6b-a5adb3035aa0"/>
  <p:tag name="AUDIO_IMPORT" val="C:\Documents and Settings\skidmorn\My Documents\Dropbox\NTDC\OHSU CDC\Comp4\Unit4\FINALIZED\comp4_unit4\comp4_unit4\comp4_unit4c\comp4_unit4c_S- 3_V3.mp3"/>
  <p:tag name="AUDIO_ID" val="274"/>
  <p:tag name="ELAPSEDTIME" val="22.205"/>
  <p:tag name="ARTICULATE_SLIDE_NAV" val="3"/>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1.xml><?xml version="1.0" encoding="utf-8"?>
<p:tagLst xmlns:a="http://schemas.openxmlformats.org/drawingml/2006/main" xmlns:r="http://schemas.openxmlformats.org/officeDocument/2006/relationships" xmlns:p="http://schemas.openxmlformats.org/presentationml/2006/main">
  <p:tag name="ARTICULATE_SLIDE_GUID" val="e8734c81-20db-4e39-96eb-d0904502901d"/>
  <p:tag name="AUDIO_IMPORT" val="C:\Documents and Settings\skidmorn\My Documents\Dropbox\NTDC\OHSU CDC\Comp4\Unit4\FINALIZED\comp4_unit4\comp4_unit4\comp4_unit4c\comp4_unit4c_S- 8_V3.mp3"/>
  <p:tag name="AUDIO_ID" val="279"/>
  <p:tag name="ELAPSEDTIME" val="25.078"/>
  <p:tag name="ARTICULATE_SLIDE_NAV" val="8"/>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3.xml><?xml version="1.0" encoding="utf-8"?>
<p:tagLst xmlns:a="http://schemas.openxmlformats.org/drawingml/2006/main" xmlns:r="http://schemas.openxmlformats.org/officeDocument/2006/relationships" xmlns:p="http://schemas.openxmlformats.org/presentationml/2006/main">
  <p:tag name="ARTICULATE_SLIDE_GUID" val="9445d739-16de-4759-9a6b-a5adb3035aa0"/>
  <p:tag name="AUDIO_IMPORT" val="C:\Documents and Settings\skidmorn\My Documents\Dropbox\NTDC\OHSU CDC\Comp4\Unit4\FINALIZED\comp4_unit4\comp4_unit4\comp4_unit4c\comp4_unit4c_S- 3_V3.mp3"/>
  <p:tag name="AUDIO_ID" val="274"/>
  <p:tag name="ELAPSEDTIME" val="22.205"/>
  <p:tag name="ARTICULATE_SLIDE_NAV" val="3"/>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5.xml><?xml version="1.0" encoding="utf-8"?>
<p:tagLst xmlns:a="http://schemas.openxmlformats.org/drawingml/2006/main" xmlns:r="http://schemas.openxmlformats.org/officeDocument/2006/relationships" xmlns:p="http://schemas.openxmlformats.org/presentationml/2006/main">
  <p:tag name="ARTICULATE_SLIDE_GUID" val="9445d739-16de-4759-9a6b-a5adb3035aa0"/>
  <p:tag name="AUDIO_IMPORT" val="C:\Documents and Settings\skidmorn\My Documents\Dropbox\NTDC\OHSU CDC\Comp4\Unit4\FINALIZED\comp4_unit4\comp4_unit4\comp4_unit4c\comp4_unit4c_S- 3_V3.mp3"/>
  <p:tag name="AUDIO_ID" val="274"/>
  <p:tag name="ELAPSEDTIME" val="22.205"/>
  <p:tag name="ARTICULATE_SLIDE_NAV" val="3"/>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7.xml><?xml version="1.0" encoding="utf-8"?>
<p:tagLst xmlns:a="http://schemas.openxmlformats.org/drawingml/2006/main" xmlns:r="http://schemas.openxmlformats.org/officeDocument/2006/relationships" xmlns:p="http://schemas.openxmlformats.org/presentationml/2006/main">
  <p:tag name="ARTICULATE_SLIDE_GUID" val="b5f8279f-40d1-4839-8163-eb154ffe749b"/>
  <p:tag name="AUDIO_IMPORT" val="C:\Documents and Settings\skidmorn\My Documents\Dropbox\NTDC\OHSU CDC\Comp4\Unit4\FINALIZED\comp4_unit4\comp4_unit4\comp4_unit4c\comp4_unit4c_S- 21_V3.mp3"/>
  <p:tag name="AUDIO_ID" val="292"/>
  <p:tag name="ELAPSEDTIME" val="31.295"/>
  <p:tag name="ARTICULATE_SLIDE_NAV" val="21"/>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9.xml><?xml version="1.0" encoding="utf-8"?>
<p:tagLst xmlns:a="http://schemas.openxmlformats.org/drawingml/2006/main" xmlns:r="http://schemas.openxmlformats.org/officeDocument/2006/relationships" xmlns:p="http://schemas.openxmlformats.org/presentationml/2006/main">
  <p:tag name="ARTICULATE_SLIDE_GUID" val="b5f8279f-40d1-4839-8163-eb154ffe749b"/>
  <p:tag name="AUDIO_IMPORT" val="C:\Documents and Settings\skidmorn\My Documents\Dropbox\NTDC\OHSU CDC\Comp4\Unit4\FINALIZED\comp4_unit4\comp4_unit4\comp4_unit4c\comp4_unit4c_S- 21_V3.mp3"/>
  <p:tag name="AUDIO_ID" val="292"/>
  <p:tag name="ELAPSEDTIME" val="31.295"/>
  <p:tag name="ARTICULATE_SLIDE_NAV" val="21"/>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1923363d-f680-466a-9fe6-af7099316113"/>
  <p:tag name="AUDIO_IMPORT" val="C:\Documents and Settings\skidmorn\My Documents\Dropbox\NTDC\OHSU CDC\Comp4\Unit4\FINALIZED\comp4_unit4\comp4_unit4\comp4_unit4c\comp4_unit4c_S- 2_V3.mp3"/>
  <p:tag name="AUDIO_ID" val="273"/>
  <p:tag name="ELAPSEDTIME" val="21.342"/>
  <p:tag name="ARTICULATE_SLIDE_NAV" val="2"/>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31.xml><?xml version="1.0" encoding="utf-8"?>
<p:tagLst xmlns:a="http://schemas.openxmlformats.org/drawingml/2006/main" xmlns:r="http://schemas.openxmlformats.org/officeDocument/2006/relationships" xmlns:p="http://schemas.openxmlformats.org/presentationml/2006/main">
  <p:tag name="ARTICULATE_SLIDE_GUID" val="9b6510cb-73fc-402b-b717-9770ca6af437"/>
  <p:tag name="AUDIO_IMPORT" val="C:\Documents and Settings\skidmorn\My Documents\Dropbox\NTDC\OHSU CDC\Comp4\Unit4\FINALIZED\comp4_unit4\comp4_unit4\comp4_unit4c\comp4_unit4c_S- 9_V3.mp3"/>
  <p:tag name="AUDIO_ID" val="280"/>
  <p:tag name="ELAPSEDTIME" val="33.071"/>
  <p:tag name="ARTICULATE_SLIDE_NAV" val="9"/>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33.xml><?xml version="1.0" encoding="utf-8"?>
<p:tagLst xmlns:a="http://schemas.openxmlformats.org/drawingml/2006/main" xmlns:r="http://schemas.openxmlformats.org/officeDocument/2006/relationships" xmlns:p="http://schemas.openxmlformats.org/presentationml/2006/main">
  <p:tag name="ARTICULATE_SLIDE_GUID" val="9b6510cb-73fc-402b-b717-9770ca6af437"/>
  <p:tag name="AUDIO_IMPORT" val="C:\Documents and Settings\skidmorn\My Documents\Dropbox\NTDC\OHSU CDC\Comp4\Unit4\FINALIZED\comp4_unit4\comp4_unit4\comp4_unit4c\comp4_unit4c_S- 9_V3.mp3"/>
  <p:tag name="AUDIO_ID" val="280"/>
  <p:tag name="ELAPSEDTIME" val="33.071"/>
  <p:tag name="ARTICULATE_SLIDE_NAV" val="9"/>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35.xml><?xml version="1.0" encoding="utf-8"?>
<p:tagLst xmlns:a="http://schemas.openxmlformats.org/drawingml/2006/main" xmlns:r="http://schemas.openxmlformats.org/officeDocument/2006/relationships" xmlns:p="http://schemas.openxmlformats.org/presentationml/2006/main">
  <p:tag name="ARTICULATE_SLIDE_GUID" val="de90a9df-ecc8-4f52-8d42-28bab069f9cf"/>
  <p:tag name="AUDIO_IMPORT" val="C:\Documents and Settings\skidmorn\My Documents\Dropbox\NTDC\OHSU CDC\Comp4\Unit4\FINALIZED\comp4_unit4\comp4_unit4\comp4_unit4c\comp4_unit4c_S- 10_V3.mp3"/>
  <p:tag name="AUDIO_ID" val="281"/>
  <p:tag name="ELAPSEDTIME" val="32.993"/>
  <p:tag name="ARTICULATE_SLIDE_NAV" val="10"/>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37.xml><?xml version="1.0" encoding="utf-8"?>
<p:tagLst xmlns:a="http://schemas.openxmlformats.org/drawingml/2006/main" xmlns:r="http://schemas.openxmlformats.org/officeDocument/2006/relationships" xmlns:p="http://schemas.openxmlformats.org/presentationml/2006/main">
  <p:tag name="ARTICULATE_SLIDE_GUID" val="99556de7-f977-4d27-8f28-4836582e200b"/>
  <p:tag name="AUDIO_IMPORT" val="C:\Documents and Settings\skidmorn\My Documents\Dropbox\NTDC\OHSU CDC\Comp4\Unit4\FINALIZED\comp4_unit4\comp4_unit4\comp4_unit4c\comp4_unit4c_S- 11_V3.mp3"/>
  <p:tag name="AUDIO_ID" val="282"/>
  <p:tag name="ELAPSEDTIME" val="24.216"/>
  <p:tag name="ARTICULATE_SLIDE_NAV" val="11"/>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39.xml><?xml version="1.0" encoding="utf-8"?>
<p:tagLst xmlns:a="http://schemas.openxmlformats.org/drawingml/2006/main" xmlns:r="http://schemas.openxmlformats.org/officeDocument/2006/relationships" xmlns:p="http://schemas.openxmlformats.org/presentationml/2006/main">
  <p:tag name="ARTICULATE_SLIDE_GUID" val="1c487517-5a66-460b-99db-95dc48cb73ba"/>
  <p:tag name="AUDIO_IMPORT" val="C:\Documents and Settings\skidmorn\My Documents\Dropbox\NTDC\OHSU CDC\Comp4\Unit4\FINALIZED\comp4_unit4\comp4_unit4\comp4_unit4c\comp4_unit4c_S- 12_V3.mp3"/>
  <p:tag name="AUDIO_ID" val="283"/>
  <p:tag name="ELAPSEDTIME" val="48.013"/>
  <p:tag name="ARTICULATE_SLIDE_NAV" val="12"/>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2.147484E+09"/>
  <p:tag name="MARGIN_2" val="36"/>
  <p:tag name="MARGIN_3" val="72"/>
  <p:tag name="MARGIN_4" val="108"/>
  <p:tag name="MARGIN_5" val="144"/>
  <p:tag name="FONT_SIZE" val="12"/>
</p:tagLst>
</file>

<file path=ppt/tags/tag40.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41.xml><?xml version="1.0" encoding="utf-8"?>
<p:tagLst xmlns:a="http://schemas.openxmlformats.org/drawingml/2006/main" xmlns:r="http://schemas.openxmlformats.org/officeDocument/2006/relationships" xmlns:p="http://schemas.openxmlformats.org/presentationml/2006/main">
  <p:tag name="ARTICULATE_SLIDE_GUID" val="6bb9efe6-7a99-4ca8-9f0b-8aed00537002"/>
  <p:tag name="AUDIO_IMPORT" val="C:\Documents and Settings\skidmorn\My Documents\Dropbox\NTDC\OHSU CDC\Comp4\Unit4\FINALIZED\comp4_unit4\comp4_unit4\comp4_unit4c\comp4_unit4c_S- 13_V3.mp3"/>
  <p:tag name="AUDIO_ID" val="284"/>
  <p:tag name="ELAPSEDTIME" val="30.538"/>
  <p:tag name="ARTICULATE_SLIDE_NAV" val="13"/>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BULLET_1" val="8226"/>
</p:tagLst>
</file>

<file path=ppt/tags/tag43.xml><?xml version="1.0" encoding="utf-8"?>
<p:tagLst xmlns:a="http://schemas.openxmlformats.org/drawingml/2006/main" xmlns:r="http://schemas.openxmlformats.org/officeDocument/2006/relationships" xmlns:p="http://schemas.openxmlformats.org/presentationml/2006/main">
  <p:tag name="ARTICULATE_SLIDE_GUID" val="bd8f7027-0828-4e7f-a941-062ef0ed71ba"/>
  <p:tag name="AUDIO_IMPORT" val="C:\Documents and Settings\skidmorn\My Documents\Dropbox\NTDC\OHSU CDC\Comp4\Unit4\FINALIZED\comp4_unit4\comp4_unit4\comp4_unit4c\comp4_unit4c_S- 15_V3.mp3"/>
  <p:tag name="AUDIO_ID" val="286"/>
  <p:tag name="ELAPSEDTIME" val="137.613"/>
  <p:tag name="ARTICULATE_SLIDE_NAV" val="15"/>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Lst>
</file>

<file path=ppt/tags/tag45.xml><?xml version="1.0" encoding="utf-8"?>
<p:tagLst xmlns:a="http://schemas.openxmlformats.org/drawingml/2006/main" xmlns:r="http://schemas.openxmlformats.org/officeDocument/2006/relationships" xmlns:p="http://schemas.openxmlformats.org/presentationml/2006/main">
  <p:tag name="ARTICULATE_SLIDE_GUID" val="712c04cf-a9e2-4b24-8c22-cf1e3784d380"/>
  <p:tag name="AUDIO_IMPORT" val="C:\Documents and Settings\skidmorn\My Documents\Dropbox\NTDC\OHSU CDC\Comp4\Unit4\FINALIZED\comp4_unit4\comp4_unit4\comp4_unit4c\comp4_unit4c_S- 25_V3.mp3"/>
  <p:tag name="AUDIO_ID" val="296"/>
  <p:tag name="ELAPSEDTIME" val="29.127"/>
  <p:tag name="ARTICULATE_SLIDE_NAV" val="25"/>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47.xml><?xml version="1.0" encoding="utf-8"?>
<p:tagLst xmlns:a="http://schemas.openxmlformats.org/drawingml/2006/main" xmlns:r="http://schemas.openxmlformats.org/officeDocument/2006/relationships" xmlns:p="http://schemas.openxmlformats.org/presentationml/2006/main">
  <p:tag name="ARTICULATE_SLIDE_GUID" val="69484bc1-e5b6-4d6c-a7c6-acf8a1f6cbae"/>
  <p:tag name="AUDIO_IMPORT" val="C:\Documents and Settings\skidmorn\My Documents\Dropbox\NTDC\OHSU CDC\Comp4\Unit4\FINALIZED\comp4_unit4\comp4_unit4\comp4_unit4c\comp4_unit4c_S- 26_V3.mp3"/>
  <p:tag name="AUDIO_ID" val="300"/>
  <p:tag name="ELAPSEDTIME" val="16.51"/>
  <p:tag name="ARTICULATE_SLIDE_NAV" val="26"/>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49.xml><?xml version="1.0" encoding="utf-8"?>
<p:tagLst xmlns:a="http://schemas.openxmlformats.org/drawingml/2006/main" xmlns:r="http://schemas.openxmlformats.org/officeDocument/2006/relationships" xmlns:p="http://schemas.openxmlformats.org/presentationml/2006/main">
  <p:tag name="ARTICULATE_SLIDE_GUID" val="ed323a5a-1c5f-4541-9246-89c50776c913"/>
  <p:tag name="AUDIO_IMPORT" val="C:\Documents and Settings\skidmorn\My Documents\Dropbox\NTDC\OHSU CDC\Comp4\Unit4\FINALIZED\comp4_unit4\comp4_unit4\comp4_unit4c\comp4_unit4c_S- 27_V3.mp3"/>
  <p:tag name="AUDIO_ID" val="297"/>
  <p:tag name="ELAPSEDTIME" val="42.476"/>
  <p:tag name="ARTICULATE_SLIDE_NAV" val="27"/>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1923363d-f680-466a-9fe6-af7099316113"/>
  <p:tag name="AUDIO_IMPORT" val="C:\Documents and Settings\skidmorn\My Documents\Dropbox\NTDC\OHSU CDC\Comp4\Unit4\FINALIZED\comp4_unit4\comp4_unit4\comp4_unit4c\comp4_unit4c_S- 2_V3.mp3"/>
  <p:tag name="AUDIO_ID" val="273"/>
  <p:tag name="ELAPSEDTIME" val="21.342"/>
  <p:tag name="ARTICULATE_SLIDE_NAV" val="2"/>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BULLET_1" val="8226"/>
</p:tagLst>
</file>

<file path=ppt/tags/tag51.xml><?xml version="1.0" encoding="utf-8"?>
<p:tagLst xmlns:a="http://schemas.openxmlformats.org/drawingml/2006/main" xmlns:r="http://schemas.openxmlformats.org/officeDocument/2006/relationships" xmlns:p="http://schemas.openxmlformats.org/presentationml/2006/main">
  <p:tag name="ARTICULATE_SLIDE_GUID" val="9fc3c166-04b3-4eb2-955c-638ac15957bb"/>
  <p:tag name="AUDIO_IMPORT" val="C:\Documents and Settings\skidmorn\My Documents\Dropbox\NTDC\OHSU CDC\Comp4\Unit4\FINALIZED\comp4_unit4\comp4_unit4\30_sec_silence.mp3"/>
  <p:tag name="AUDIO_ID" val="267"/>
  <p:tag name="ELAPSEDTIME" val="7.515"/>
  <p:tag name="ARTICULATE_SLIDE_NAV" val="28"/>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GUID" val="9fc3c166-04b3-4eb2-955c-638ac15957bb"/>
  <p:tag name="AUDIO_IMPORT" val="C:\Documents and Settings\skidmorn\My Documents\Dropbox\NTDC\OHSU CDC\Comp4\Unit4\FINALIZED\comp4_unit4\comp4_unit4\30_sec_silence.mp3"/>
  <p:tag name="AUDIO_ID" val="267"/>
  <p:tag name="ELAPSEDTIME" val="7.515"/>
  <p:tag name="ARTICULATE_SLIDE_NAV" val="28"/>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GUID" val="e9376933-7d47-4755-8a8e-5263720be6f7"/>
  <p:tag name="AUDIO_IMPORT" val="C:\Documents and Settings\skidmorn\My Documents\Dropbox\NTDC\OHSU CDC\Comp4\Unit4\FINALIZED\comp4_unit4\comp4_unit4\30_sec_silence.mp3"/>
  <p:tag name="AUDIO_ID" val="298"/>
  <p:tag name="ELAPSEDTIME" val="7.515"/>
  <p:tag name="ARTICULATE_SLIDE_NAV" val="29"/>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GUID" val="e9376933-7d47-4755-8a8e-5263720be6f7"/>
  <p:tag name="AUDIO_IMPORT" val="C:\Documents and Settings\skidmorn\My Documents\Dropbox\NTDC\OHSU CDC\Comp4\Unit4\FINALIZED\comp4_unit4\comp4_unit4\30_sec_silence.mp3"/>
  <p:tag name="AUDIO_ID" val="298"/>
  <p:tag name="ELAPSEDTIME" val="7.515"/>
  <p:tag name="ARTICULATE_SLIDE_NAV" val="29"/>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2.147484E+09"/>
  <p:tag name="MARGIN_2" val="36"/>
  <p:tag name="MARGIN_3" val="72"/>
  <p:tag name="MARGIN_4" val="108"/>
  <p:tag name="MARGIN_5" val="144"/>
  <p:tag name="FONT_SIZE" val="12"/>
</p:tagLst>
</file>

<file path=ppt/tags/tag7.xml><?xml version="1.0" encoding="utf-8"?>
<p:tagLst xmlns:a="http://schemas.openxmlformats.org/drawingml/2006/main" xmlns:r="http://schemas.openxmlformats.org/officeDocument/2006/relationships" xmlns:p="http://schemas.openxmlformats.org/presentationml/2006/main">
  <p:tag name="ARTICULATE_SLIDE_GUID" val="1923363d-f680-466a-9fe6-af7099316113"/>
  <p:tag name="AUDIO_IMPORT" val="C:\Documents and Settings\skidmorn\My Documents\Dropbox\NTDC\OHSU CDC\Comp4\Unit4\FINALIZED\comp4_unit4\comp4_unit4\comp4_unit4c\comp4_unit4c_S- 2_V3.mp3"/>
  <p:tag name="AUDIO_ID" val="273"/>
  <p:tag name="ELAPSEDTIME" val="21.342"/>
  <p:tag name="ARTICULATE_SLIDE_NAV" val="2"/>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2.147484E+09"/>
  <p:tag name="MARGIN_2" val="36"/>
  <p:tag name="MARGIN_3" val="72"/>
  <p:tag name="MARGIN_4" val="108"/>
  <p:tag name="MARGIN_5" val="144"/>
  <p:tag name="FONT_SIZE" val="12"/>
</p:tagLst>
</file>

<file path=ppt/tags/tag9.xml><?xml version="1.0" encoding="utf-8"?>
<p:tagLst xmlns:a="http://schemas.openxmlformats.org/drawingml/2006/main" xmlns:r="http://schemas.openxmlformats.org/officeDocument/2006/relationships" xmlns:p="http://schemas.openxmlformats.org/presentationml/2006/main">
  <p:tag name="ARTICULATE_SLIDE_GUID" val="ae8ecfdb-bc95-4a24-81f5-f626444c99a6"/>
  <p:tag name="AUDIO_IMPORT" val="C:\Documents and Settings\skidmorn\My Documents\Dropbox\NTDC\OHSU CDC\Comp4\Unit4\FINALIZED\comp4_unit4\comp4_unit4\comp4_unit4c\comp4_unit4c_S- 4_V3.mp3"/>
  <p:tag name="AUDIO_ID" val="275"/>
  <p:tag name="ELAPSEDTIME" val="44.618"/>
  <p:tag name="ARTICULATE_SLIDE_NAV" val="4"/>
  <p:tag name="ARTICULATE_SLIDE_THUMBNAIL_REFRESH" val="1"/>
</p:tagLst>
</file>

<file path=ppt/theme/theme1.xml><?xml version="1.0" encoding="utf-8"?>
<a:theme xmlns:a="http://schemas.openxmlformats.org/drawingml/2006/main" name="ONC-Template-FINAL DRAF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CompX_unitY_Lecture_Slides_Template.potx" id="{BFDE5FB8-FBB1-4F5A-B8AC-26771944143A}" vid="{3ABEC94C-E8A2-4610-93A8-5C6AB19693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Kerri's CompX_UnitY_Lecture_Slides_Template</Template>
  <TotalTime>2450</TotalTime>
  <Words>3736</Words>
  <Application>Microsoft Office PowerPoint</Application>
  <PresentationFormat>On-screen Show (4:3)</PresentationFormat>
  <Paragraphs>317</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ONC-Template-FINAL DRAFT</vt:lpstr>
      <vt:lpstr>Introduction to Computer Science</vt:lpstr>
      <vt:lpstr>Computer Software Learning Objectives - 1</vt:lpstr>
      <vt:lpstr>Computer Software Learning Objectives - 2</vt:lpstr>
      <vt:lpstr>Computer Software Learning Objectives - 3</vt:lpstr>
      <vt:lpstr>Files</vt:lpstr>
      <vt:lpstr>File Types</vt:lpstr>
      <vt:lpstr>File Names and Extensions</vt:lpstr>
      <vt:lpstr>File Permissions</vt:lpstr>
      <vt:lpstr>File Size</vt:lpstr>
      <vt:lpstr>File System</vt:lpstr>
      <vt:lpstr>File System Hierarchy - 1</vt:lpstr>
      <vt:lpstr>File System Hierarchy - 2 </vt:lpstr>
      <vt:lpstr>File Indexing</vt:lpstr>
      <vt:lpstr>Deleting a File - 1</vt:lpstr>
      <vt:lpstr>Deleting a File - 2</vt:lpstr>
      <vt:lpstr>File Management Utilities - 1</vt:lpstr>
      <vt:lpstr>File Management Utilities - 2</vt:lpstr>
      <vt:lpstr>Microsoft Windows File Explorer</vt:lpstr>
      <vt:lpstr>Mac OS X Finder</vt:lpstr>
      <vt:lpstr>KDE Dolphin File Manager</vt:lpstr>
      <vt:lpstr>Application File Utilities</vt:lpstr>
      <vt:lpstr>Other File Utilities</vt:lpstr>
      <vt:lpstr>File Management Tips</vt:lpstr>
      <vt:lpstr>Computer Software Summary - Lecture d</vt:lpstr>
      <vt:lpstr>Computer Software Summary</vt:lpstr>
      <vt:lpstr>Computer Software References – 1 – Lecture d</vt:lpstr>
      <vt:lpstr>Computer Software References – 2 – Lecture d</vt:lpstr>
      <vt:lpstr>Computer Software References – 3 – Lecture d</vt:lpstr>
      <vt:lpstr>Computer Software References – 4 – Lecture d</vt:lpstr>
      <vt:lpstr>Introduction to Computer Science Computer Software Lecture d</vt:lpstr>
    </vt:vector>
  </TitlesOfParts>
  <Manager/>
  <Company>Oregon Health &amp; Science University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Science</dc:title>
  <dc:subject>Computer Software, Lecture d</dc:subject>
  <dc:creator>U.S. Department of Health and Human Services, Office of the National Coordinator for Health Information Technology</dc:creator>
  <cp:keywords>Health IT, Health IT Curriculum, Health Care, Introduction to Computer Science, Computer Software</cp:keywords>
  <dc:description/>
  <cp:lastModifiedBy>admin</cp:lastModifiedBy>
  <cp:revision>131</cp:revision>
  <cp:lastPrinted>2017-02-25T21:01:38Z</cp:lastPrinted>
  <dcterms:created xsi:type="dcterms:W3CDTF">2016-03-21T16:21:35Z</dcterms:created>
  <dcterms:modified xsi:type="dcterms:W3CDTF">2017-06-20T17:26:25Z</dcterms:modified>
  <cp:category>Health Information Technology Workforce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57D23F10-4B6B-4A3C-802D-51D267379515</vt:lpwstr>
  </property>
  <property fmtid="{D5CDD505-2E9C-101B-9397-08002B2CF9AE}" pid="3" name="ArticulatePath">
    <vt:lpwstr>comp4_unit3d_lecture_slides</vt:lpwstr>
  </property>
  <property fmtid="{D5CDD505-2E9C-101B-9397-08002B2CF9AE}" pid="4" name="Language">
    <vt:lpwstr>English</vt:lpwstr>
  </property>
</Properties>
</file>