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1.xml" ContentType="application/vnd.openxmlformats-officedocument.presentationml.notesSlide+xml"/>
  <Override PartName="/ppt/media/image12.jpg" ContentType="image/png"/>
  <Override PartName="/ppt/tags/tag42.xml" ContentType="application/vnd.openxmlformats-officedocument.presentationml.tags+xml"/>
  <Override PartName="/ppt/tags/tag43.xml" ContentType="application/vnd.openxmlformats-officedocument.presentationml.tags+xml"/>
  <Override PartName="/ppt/notesSlides/notesSlide2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4.xml" ContentType="application/vnd.openxmlformats-officedocument.presentationml.notesSlide+xml"/>
  <Override PartName="/ppt/tags/tag48.xml" ContentType="application/vnd.openxmlformats-officedocument.presentationml.tags+xml"/>
  <Override PartName="/ppt/notesSlides/notesSlide25.xml" ContentType="application/vnd.openxmlformats-officedocument.presentationml.notesSlide+xml"/>
  <Override PartName="/ppt/tags/tag49.xml" ContentType="application/vnd.openxmlformats-officedocument.presentationml.tags+xml"/>
  <Override PartName="/ppt/notesSlides/notesSlide2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7.xml" ContentType="application/vnd.openxmlformats-officedocument.presentationml.notesSlide+xml"/>
  <Override PartName="/ppt/tags/tag52.xml" ContentType="application/vnd.openxmlformats-officedocument.presentationml.tags+xml"/>
  <Override PartName="/ppt/notesSlides/notesSlide28.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9.xml" ContentType="application/vnd.openxmlformats-officedocument.presentationml.notesSlide+xml"/>
  <Override PartName="/ppt/tags/tag55.xml" ContentType="application/vnd.openxmlformats-officedocument.presentationml.tags+xml"/>
  <Override PartName="/ppt/notesSlides/notesSlide30.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31.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32.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33.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4.xml" ContentType="application/vnd.openxmlformats-officedocument.presentationml.notesSlide+xml"/>
  <Override PartName="/ppt/tags/tag64.xml" ContentType="application/vnd.openxmlformats-officedocument.presentationml.tags+xml"/>
  <Override PartName="/ppt/notesSlides/notesSlide35.xml" ContentType="application/vnd.openxmlformats-officedocument.presentationml.notesSlide+xml"/>
  <Override PartName="/ppt/tags/tag65.xml" ContentType="application/vnd.openxmlformats-officedocument.presentationml.tags+xml"/>
  <Override PartName="/ppt/notesSlides/notesSlide36.xml" ContentType="application/vnd.openxmlformats-officedocument.presentationml.notesSlide+xml"/>
  <Override PartName="/ppt/tags/tag66.xml" ContentType="application/vnd.openxmlformats-officedocument.presentationml.tags+xml"/>
  <Override PartName="/ppt/notesSlides/notesSlide37.xml" ContentType="application/vnd.openxmlformats-officedocument.presentationml.notesSlide+xml"/>
  <Override PartName="/ppt/tags/tag67.xml" ContentType="application/vnd.openxmlformats-officedocument.presentationml.tags+xml"/>
  <Override PartName="/ppt/notesSlides/notesSlide38.xml" ContentType="application/vnd.openxmlformats-officedocument.presentationml.notesSlide+xml"/>
  <Override PartName="/ppt/tags/tag68.xml" ContentType="application/vnd.openxmlformats-officedocument.presentationml.tags+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56" r:id="rId2"/>
    <p:sldId id="258" r:id="rId3"/>
    <p:sldId id="259" r:id="rId4"/>
    <p:sldId id="294" r:id="rId5"/>
    <p:sldId id="260" r:id="rId6"/>
    <p:sldId id="261" r:id="rId7"/>
    <p:sldId id="289" r:id="rId8"/>
    <p:sldId id="290" r:id="rId9"/>
    <p:sldId id="262" r:id="rId10"/>
    <p:sldId id="293" r:id="rId11"/>
    <p:sldId id="29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95" r:id="rId36"/>
    <p:sldId id="286" r:id="rId37"/>
    <p:sldId id="296" r:id="rId38"/>
    <p:sldId id="287" r:id="rId39"/>
    <p:sldId id="288" r:id="rId40"/>
  </p:sldIdLst>
  <p:sldSz cx="9144000" cy="6858000" type="screen4x3"/>
  <p:notesSz cx="7077075" cy="9051925"/>
  <p:custDataLst>
    <p:tags r:id="rId43"/>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3888">
          <p15:clr>
            <a:srgbClr val="A4A3A4"/>
          </p15:clr>
        </p15:guide>
        <p15:guide id="4" orient="horz" pos="1008">
          <p15:clr>
            <a:srgbClr val="A4A3A4"/>
          </p15:clr>
        </p15:guide>
        <p15:guide id="5" pos="2875">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6" autoAdjust="0"/>
    <p:restoredTop sz="73525" autoAdjust="0"/>
  </p:normalViewPr>
  <p:slideViewPr>
    <p:cSldViewPr snapToGrid="0">
      <p:cViewPr>
        <p:scale>
          <a:sx n="50" d="100"/>
          <a:sy n="50" d="100"/>
        </p:scale>
        <p:origin x="-538" y="-58"/>
      </p:cViewPr>
      <p:guideLst>
        <p:guide orient="horz" pos="2160"/>
        <p:guide orient="horz" pos="3888"/>
        <p:guide orient="horz" pos="1008"/>
        <p:guide pos="2880"/>
        <p:guide pos="2875"/>
      </p:guideLst>
    </p:cSldViewPr>
  </p:slideViewPr>
  <p:outlineViewPr>
    <p:cViewPr>
      <p:scale>
        <a:sx n="33" d="100"/>
        <a:sy n="33" d="100"/>
      </p:scale>
      <p:origin x="0" y="-367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3082"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596"/>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dirty="0"/>
          </a:p>
        </p:txBody>
      </p:sp>
      <p:sp>
        <p:nvSpPr>
          <p:cNvPr id="3" name="Date Placeholder 2"/>
          <p:cNvSpPr>
            <a:spLocks noGrp="1"/>
          </p:cNvSpPr>
          <p:nvPr>
            <p:ph type="dt" sz="quarter" idx="1"/>
          </p:nvPr>
        </p:nvSpPr>
        <p:spPr>
          <a:xfrm>
            <a:off x="4009114" y="0"/>
            <a:ext cx="3066733" cy="452596"/>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ABCA4999-9D00-47A8-9172-7A0E836D01C0}" type="datetimeFigureOut">
              <a:rPr lang="en-US"/>
              <a:pPr>
                <a:defRPr/>
              </a:pPr>
              <a:t>6/20/2017</a:t>
            </a:fld>
            <a:endParaRPr lang="en-US" dirty="0"/>
          </a:p>
        </p:txBody>
      </p:sp>
      <p:sp>
        <p:nvSpPr>
          <p:cNvPr id="4" name="Footer Placeholder 3"/>
          <p:cNvSpPr>
            <a:spLocks noGrp="1"/>
          </p:cNvSpPr>
          <p:nvPr>
            <p:ph type="ftr" sz="quarter" idx="2"/>
          </p:nvPr>
        </p:nvSpPr>
        <p:spPr>
          <a:xfrm>
            <a:off x="0" y="8597234"/>
            <a:ext cx="3066733" cy="452596"/>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3"/>
          </p:nvPr>
        </p:nvSpPr>
        <p:spPr>
          <a:xfrm>
            <a:off x="4009114" y="8597234"/>
            <a:ext cx="3066733" cy="452596"/>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E856E8BC-1459-4626-A984-3A50D548E39A}" type="slidenum">
              <a:rPr lang="en-US" altLang="en-US"/>
              <a:pPr/>
              <a:t>‹#›</a:t>
            </a:fld>
            <a:endParaRPr lang="en-US" altLang="en-US" dirty="0"/>
          </a:p>
        </p:txBody>
      </p:sp>
    </p:spTree>
    <p:extLst>
      <p:ext uri="{BB962C8B-B14F-4D97-AF65-F5344CB8AC3E}">
        <p14:creationId xmlns:p14="http://schemas.microsoft.com/office/powerpoint/2010/main" val="173078698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596"/>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dirty="0"/>
          </a:p>
        </p:txBody>
      </p:sp>
      <p:sp>
        <p:nvSpPr>
          <p:cNvPr id="3" name="Date Placeholder 2"/>
          <p:cNvSpPr>
            <a:spLocks noGrp="1"/>
          </p:cNvSpPr>
          <p:nvPr>
            <p:ph type="dt" idx="1"/>
          </p:nvPr>
        </p:nvSpPr>
        <p:spPr>
          <a:xfrm>
            <a:off x="4009114" y="0"/>
            <a:ext cx="3066733" cy="452596"/>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FBFBF557-BCE6-4061-898E-5E42FC7DBA3C}" type="datetimeFigureOut">
              <a:rPr lang="en-US"/>
              <a:pPr>
                <a:defRPr/>
              </a:pPr>
              <a:t>6/20/2017</a:t>
            </a:fld>
            <a:endParaRPr lang="en-US" dirty="0"/>
          </a:p>
        </p:txBody>
      </p:sp>
      <p:sp>
        <p:nvSpPr>
          <p:cNvPr id="4" name="Slide Image Placeholder 3"/>
          <p:cNvSpPr>
            <a:spLocks noGrp="1" noRot="1" noChangeAspect="1"/>
          </p:cNvSpPr>
          <p:nvPr>
            <p:ph type="sldImg" idx="2"/>
          </p:nvPr>
        </p:nvSpPr>
        <p:spPr>
          <a:xfrm>
            <a:off x="1276350" y="679450"/>
            <a:ext cx="4524375" cy="339407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7708" y="4299665"/>
            <a:ext cx="5661660" cy="4073366"/>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597234"/>
            <a:ext cx="3066733" cy="452596"/>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r>
              <a:rPr lang="en-US" dirty="0" smtClean="0"/>
              <a:t>Health IT Workforce Curriculum Version 4.0</a:t>
            </a:r>
            <a:endParaRPr lang="en-US" dirty="0"/>
          </a:p>
        </p:txBody>
      </p:sp>
      <p:sp>
        <p:nvSpPr>
          <p:cNvPr id="7" name="Slide Number Placeholder 6"/>
          <p:cNvSpPr>
            <a:spLocks noGrp="1"/>
          </p:cNvSpPr>
          <p:nvPr>
            <p:ph type="sldNum" sz="quarter" idx="5"/>
          </p:nvPr>
        </p:nvSpPr>
        <p:spPr>
          <a:xfrm>
            <a:off x="4009114" y="8597234"/>
            <a:ext cx="3066733" cy="452596"/>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BC67021A-487C-4D8E-B66A-9A323BD1E9A7}" type="slidenum">
              <a:rPr lang="en-US" altLang="en-US"/>
              <a:pPr/>
              <a:t>‹#›</a:t>
            </a:fld>
            <a:endParaRPr lang="en-US" altLang="en-US" dirty="0"/>
          </a:p>
        </p:txBody>
      </p:sp>
    </p:spTree>
    <p:extLst>
      <p:ext uri="{BB962C8B-B14F-4D97-AF65-F5344CB8AC3E}">
        <p14:creationId xmlns:p14="http://schemas.microsoft.com/office/powerpoint/2010/main" val="19541059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58.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60.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Welcome to</a:t>
            </a:r>
            <a:r>
              <a:rPr lang="en-US" altLang="en-US" b="0" i="0" dirty="0" smtClean="0"/>
              <a:t> Introduction to Computer Science: Computer Software. </a:t>
            </a:r>
            <a:r>
              <a:rPr lang="en-US" altLang="en-US" dirty="0" smtClean="0"/>
              <a:t>This is Lecture a.</a:t>
            </a:r>
          </a:p>
          <a:p>
            <a:r>
              <a:rPr lang="en-US" altLang="en-US" dirty="0" smtClean="0"/>
              <a:t>The component, </a:t>
            </a:r>
            <a:r>
              <a:rPr lang="en-US" altLang="en-US" b="0" i="0" dirty="0" smtClean="0"/>
              <a:t>Introduction to Computer Science</a:t>
            </a:r>
            <a:r>
              <a:rPr lang="en-US" altLang="en-US" dirty="0" smtClean="0"/>
              <a:t>, provides a basic overview of computer architecture; data organization, representation, and structure; structure of programming languages; and networking and data communication. </a:t>
            </a:r>
            <a:r>
              <a:rPr lang="en-US" sz="1000" kern="1200" dirty="0" smtClean="0">
                <a:solidFill>
                  <a:schemeClr val="tx1"/>
                </a:solidFill>
                <a:effectLst/>
                <a:latin typeface="Arial" pitchFamily="34" charset="0"/>
                <a:ea typeface="+mn-ea"/>
                <a:cs typeface="Arial" pitchFamily="34" charset="0"/>
              </a:rPr>
              <a:t>It also includes some basic terminology from the world of computing.</a:t>
            </a:r>
            <a:endParaRPr lang="en-US" altLang="en-US" dirty="0" smtClean="0"/>
          </a:p>
        </p:txBody>
      </p:sp>
      <p:sp>
        <p:nvSpPr>
          <p:cNvPr id="4" name="Footer Placeholder 3"/>
          <p:cNvSpPr>
            <a:spLocks noGrp="1"/>
          </p:cNvSpPr>
          <p:nvPr>
            <p:ph type="ftr" sz="quarter" idx="10"/>
          </p:nvPr>
        </p:nvSpPr>
        <p:spPr/>
        <p:txBody>
          <a:body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1</a:t>
            </a:fld>
            <a:endParaRPr lang="en-US" altLang="en-US" dirty="0"/>
          </a:p>
        </p:txBody>
      </p:sp>
    </p:spTree>
    <p:extLst>
      <p:ext uri="{BB962C8B-B14F-4D97-AF65-F5344CB8AC3E}">
        <p14:creationId xmlns:p14="http://schemas.microsoft.com/office/powerpoint/2010/main" val="2502866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Files are a second software component. Files are either sets of compiled computer instructions - or - sets of data that may</a:t>
            </a:r>
            <a:r>
              <a:rPr lang="en-US" altLang="en-US" baseline="0" dirty="0" smtClean="0"/>
              <a:t> </a:t>
            </a:r>
            <a:r>
              <a:rPr lang="en-US" altLang="en-US" dirty="0" smtClean="0"/>
              <a:t>be created, retrieved, and used by software. </a:t>
            </a:r>
          </a:p>
          <a:p>
            <a:r>
              <a:rPr lang="en-US" altLang="en-US" dirty="0" smtClean="0"/>
              <a:t>When we talk about files that are sets of compiled</a:t>
            </a:r>
            <a:r>
              <a:rPr lang="en-US" altLang="en-US" baseline="0" dirty="0" smtClean="0"/>
              <a:t> computer instructions, we’re talking about software programs, such as Microsoft Word or Adobe Reader.</a:t>
            </a:r>
          </a:p>
          <a:p>
            <a:r>
              <a:rPr lang="en-US" altLang="en-US" baseline="0" dirty="0" smtClean="0"/>
              <a:t>When we talk about files that are sets of data that may be created, retrieved, and used by software, we’re talking about things such as a .docx file created using Microsoft Word or a PDF-formatted file that can be opened and read using Adobe Reader.</a:t>
            </a:r>
            <a:endParaRPr lang="en-US" altLang="en-US" dirty="0" smtClean="0"/>
          </a:p>
          <a:p>
            <a:endParaRPr lang="en-US" altLang="en-US" dirty="0" smtClean="0"/>
          </a:p>
          <a:p>
            <a:endParaRPr lang="en-US" alt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E889D6-1740-4718-8FDD-B399B447CDAC}" type="slidenum">
              <a:rPr lang="en-US" altLang="en-US"/>
              <a:pPr eaLnBrk="1" hangingPunct="1"/>
              <a:t>10</a:t>
            </a:fld>
            <a:endParaRPr lang="en-US" altLang="en-US" dirty="0"/>
          </a:p>
        </p:txBody>
      </p:sp>
    </p:spTree>
    <p:extLst>
      <p:ext uri="{BB962C8B-B14F-4D97-AF65-F5344CB8AC3E}">
        <p14:creationId xmlns:p14="http://schemas.microsoft.com/office/powerpoint/2010/main" val="2423409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t>Another software component is the database. </a:t>
            </a:r>
            <a:r>
              <a:rPr lang="en-US" altLang="en-US" dirty="0" smtClean="0"/>
              <a:t>Databases are optimized for storing and retrieving large amounts of data quickly, correctly, and securely. Databases may or may not be part of a software program. </a:t>
            </a:r>
          </a:p>
          <a:p>
            <a:r>
              <a:rPr lang="en-US" altLang="en-US" dirty="0" smtClean="0"/>
              <a:t>An example of a database application is an electronic medical record, or EMR.</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E889D6-1740-4718-8FDD-B399B447CDAC}" type="slidenum">
              <a:rPr lang="en-US" altLang="en-US"/>
              <a:pPr eaLnBrk="1" hangingPunct="1"/>
              <a:t>11</a:t>
            </a:fld>
            <a:endParaRPr lang="en-US" altLang="en-US" dirty="0"/>
          </a:p>
        </p:txBody>
      </p:sp>
    </p:spTree>
    <p:extLst>
      <p:ext uri="{BB962C8B-B14F-4D97-AF65-F5344CB8AC3E}">
        <p14:creationId xmlns:p14="http://schemas.microsoft.com/office/powerpoint/2010/main" val="3097495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Listed here are seven</a:t>
            </a:r>
            <a:r>
              <a:rPr lang="en-US" altLang="en-US" baseline="0" dirty="0" smtClean="0"/>
              <a:t> </a:t>
            </a:r>
            <a:r>
              <a:rPr lang="en-US" altLang="en-US" dirty="0" smtClean="0"/>
              <a:t>categories of application software. Each category can be subdivided into smaller categories. These categories are not exclusive or distinct—some business applications can</a:t>
            </a:r>
            <a:r>
              <a:rPr lang="en-US" altLang="en-US" baseline="0" dirty="0" smtClean="0"/>
              <a:t> be</a:t>
            </a:r>
            <a:r>
              <a:rPr lang="en-US" altLang="en-US" dirty="0" smtClean="0"/>
              <a:t> used for home purposes as well. We’ll discuss each of these categories in more depth for the remainder of the lecture.</a:t>
            </a:r>
          </a:p>
          <a:p>
            <a:endParaRPr lang="en-US" altLang="en-US" dirty="0" smtClean="0"/>
          </a:p>
          <a:p>
            <a:r>
              <a:rPr lang="en-US" altLang="en-US" dirty="0" smtClean="0"/>
              <a:t> </a:t>
            </a:r>
          </a:p>
          <a:p>
            <a:r>
              <a:rPr lang="en-US" altLang="en-US" dirty="0" smtClean="0"/>
              <a:t> </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2BFB25-CEB0-4570-86E0-61721E6D0030}" type="slidenum">
              <a:rPr lang="en-US" altLang="en-US"/>
              <a:pPr eaLnBrk="1" hangingPunct="1"/>
              <a:t>12</a:t>
            </a:fld>
            <a:endParaRPr lang="en-US" altLang="en-US" dirty="0"/>
          </a:p>
        </p:txBody>
      </p:sp>
    </p:spTree>
    <p:extLst>
      <p:ext uri="{BB962C8B-B14F-4D97-AF65-F5344CB8AC3E}">
        <p14:creationId xmlns:p14="http://schemas.microsoft.com/office/powerpoint/2010/main" val="1111311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Business- and home</a:t>
            </a:r>
            <a:r>
              <a:rPr lang="en-US" altLang="en-US" baseline="0" dirty="0" smtClean="0"/>
              <a:t>-use applications often overlap. They </a:t>
            </a:r>
            <a:r>
              <a:rPr lang="en-US" altLang="en-US" dirty="0" smtClean="0"/>
              <a:t>include word processing software, spreadsheets, database applications, presentation software, project management software, and accounting applications, to name a few. </a:t>
            </a:r>
          </a:p>
          <a:p>
            <a:pPr lvl="0" eaLnBrk="1" hangingPunct="1"/>
            <a:r>
              <a:rPr lang="en-US" altLang="en-US" dirty="0" smtClean="0"/>
              <a:t>Word processing software is used for a variety of purposes, including </a:t>
            </a:r>
            <a:r>
              <a:rPr lang="en-US" sz="1000" b="0" i="0" kern="1200" dirty="0" smtClean="0">
                <a:solidFill>
                  <a:schemeClr val="tx1"/>
                </a:solidFill>
                <a:effectLst/>
                <a:latin typeface="Arial" pitchFamily="34" charset="0"/>
                <a:ea typeface="+mn-ea"/>
                <a:cs typeface="Arial" pitchFamily="34" charset="0"/>
              </a:rPr>
              <a:t>composing, editing, formatting, sharing, and printing letters, flyers,</a:t>
            </a:r>
            <a:r>
              <a:rPr lang="en-US" sz="1000" b="0" i="0" kern="1200" baseline="0" dirty="0" smtClean="0">
                <a:solidFill>
                  <a:schemeClr val="tx1"/>
                </a:solidFill>
                <a:effectLst/>
                <a:latin typeface="Arial" pitchFamily="34" charset="0"/>
                <a:ea typeface="+mn-ea"/>
                <a:cs typeface="Arial" pitchFamily="34" charset="0"/>
              </a:rPr>
              <a:t> pamphlets, legal documents, post cards, mailing labels, and much more</a:t>
            </a:r>
            <a:r>
              <a:rPr lang="en-US" sz="1000" b="0" i="0" kern="1200" dirty="0" smtClean="0">
                <a:solidFill>
                  <a:schemeClr val="tx1"/>
                </a:solidFill>
                <a:effectLst/>
                <a:latin typeface="Arial" pitchFamily="34" charset="0"/>
                <a:ea typeface="+mn-ea"/>
                <a:cs typeface="Arial" pitchFamily="34" charset="0"/>
              </a:rPr>
              <a:t>. </a:t>
            </a:r>
          </a:p>
          <a:p>
            <a:pPr lvl="0" eaLnBrk="1" hangingPunct="1"/>
            <a:r>
              <a:rPr lang="en-US" sz="1000" b="0" i="0" kern="1200" dirty="0" smtClean="0">
                <a:solidFill>
                  <a:schemeClr val="tx1"/>
                </a:solidFill>
                <a:effectLst/>
                <a:latin typeface="Arial" pitchFamily="34" charset="0"/>
                <a:ea typeface="+mn-ea"/>
                <a:cs typeface="Arial" pitchFamily="34" charset="0"/>
              </a:rPr>
              <a:t>Many word processing applications offer useful features such as auto-correction, spell-checking, grammar-checking,</a:t>
            </a:r>
            <a:r>
              <a:rPr lang="en-US" sz="1000" b="0" i="0" kern="1200" baseline="0" dirty="0" smtClean="0">
                <a:solidFill>
                  <a:schemeClr val="tx1"/>
                </a:solidFill>
                <a:effectLst/>
                <a:latin typeface="Arial" pitchFamily="34" charset="0"/>
                <a:ea typeface="+mn-ea"/>
                <a:cs typeface="Arial" pitchFamily="34" charset="0"/>
              </a:rPr>
              <a:t> and change </a:t>
            </a:r>
            <a:r>
              <a:rPr lang="en-US" sz="1000" b="0" i="0" kern="1200" dirty="0" smtClean="0">
                <a:solidFill>
                  <a:schemeClr val="tx1"/>
                </a:solidFill>
                <a:effectLst/>
                <a:latin typeface="Arial" pitchFamily="34" charset="0"/>
                <a:ea typeface="+mn-ea"/>
                <a:cs typeface="Arial" pitchFamily="34" charset="0"/>
              </a:rPr>
              <a:t>tracking for version control</a:t>
            </a:r>
            <a:r>
              <a:rPr lang="en-US" sz="1000" b="0" i="0" kern="1200" baseline="0" dirty="0" smtClean="0">
                <a:solidFill>
                  <a:schemeClr val="tx1"/>
                </a:solidFill>
                <a:effectLst/>
                <a:latin typeface="Arial" pitchFamily="34" charset="0"/>
                <a:ea typeface="+mn-ea"/>
                <a:cs typeface="Arial" pitchFamily="34" charset="0"/>
              </a:rPr>
              <a:t>. </a:t>
            </a:r>
          </a:p>
          <a:p>
            <a:pPr lvl="0" eaLnBrk="1" hangingPunct="1"/>
            <a:r>
              <a:rPr lang="en-US" sz="1000" b="0" i="0" kern="1200" baseline="0" dirty="0" smtClean="0">
                <a:solidFill>
                  <a:schemeClr val="tx1"/>
                </a:solidFill>
                <a:effectLst/>
                <a:latin typeface="Arial" pitchFamily="34" charset="0"/>
                <a:ea typeface="+mn-ea"/>
                <a:cs typeface="Arial" pitchFamily="34" charset="0"/>
              </a:rPr>
              <a:t>Examples of word processing applications are </a:t>
            </a:r>
            <a:r>
              <a:rPr lang="en-US" altLang="en-US" sz="2400" dirty="0" smtClean="0"/>
              <a:t>Microsoft</a:t>
            </a:r>
            <a:r>
              <a:rPr lang="en-US" altLang="en-US" sz="2400" baseline="30000" dirty="0" smtClean="0"/>
              <a:t> </a:t>
            </a:r>
            <a:r>
              <a:rPr lang="en-US" altLang="en-US" sz="2400" dirty="0" smtClean="0"/>
              <a:t>Word,</a:t>
            </a:r>
            <a:r>
              <a:rPr lang="en-US" altLang="en-US" sz="2400" baseline="0" dirty="0" smtClean="0"/>
              <a:t> </a:t>
            </a:r>
            <a:r>
              <a:rPr lang="en-US" altLang="en-US" sz="2400" dirty="0" smtClean="0"/>
              <a:t>OpenOffice Writer,</a:t>
            </a:r>
            <a:r>
              <a:rPr lang="en-US" altLang="en-US" sz="2400" baseline="0" dirty="0" smtClean="0"/>
              <a:t> </a:t>
            </a:r>
            <a:r>
              <a:rPr lang="en-US" altLang="en-US" sz="2400" dirty="0" smtClean="0"/>
              <a:t>Corel WordPerfect,</a:t>
            </a:r>
            <a:r>
              <a:rPr lang="en-US" altLang="en-US" sz="2400" baseline="0" dirty="0" smtClean="0"/>
              <a:t> and </a:t>
            </a:r>
            <a:r>
              <a:rPr lang="en-US" altLang="en-US" sz="2400" dirty="0" smtClean="0"/>
              <a:t>Google Docs. Pictured is a screenshot from Microsoft</a:t>
            </a:r>
            <a:r>
              <a:rPr lang="en-US" altLang="en-US" sz="2400" baseline="30000" dirty="0" smtClean="0"/>
              <a:t> </a:t>
            </a:r>
            <a:r>
              <a:rPr lang="en-US" altLang="en-US" sz="2400" dirty="0" smtClean="0"/>
              <a:t>Word.</a:t>
            </a:r>
            <a:r>
              <a:rPr lang="en-US" altLang="en-US" dirty="0" smtClean="0"/>
              <a:t> </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E5D9BC-DD13-47CA-8CE9-9E9A14FE50D7}" type="slidenum">
              <a:rPr lang="en-US" altLang="en-US"/>
              <a:pPr eaLnBrk="1" hangingPunct="1"/>
              <a:t>13</a:t>
            </a:fld>
            <a:endParaRPr lang="en-US" altLang="en-US" dirty="0"/>
          </a:p>
        </p:txBody>
      </p:sp>
    </p:spTree>
    <p:extLst>
      <p:ext uri="{BB962C8B-B14F-4D97-AF65-F5344CB8AC3E}">
        <p14:creationId xmlns:p14="http://schemas.microsoft.com/office/powerpoint/2010/main" val="2039885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Spreadsheet applications are used for organizing data and performing calculations. These calculations can be performed using built-in functions and user-defined formulas. Also, spreadsheets can generate graphs or charts representing the data. Spreadsheets can be used for anything from tracking simple home expenses to performing complex, powerful calculations on very large datasets. Some examples of spreadsheet applications are Microsoft Excel, Lotus 1-2-3, Corel Quattro-Pro, Google Docs, and Apache OpenOffice Calc. Pictured is a screenshot from </a:t>
            </a:r>
            <a:r>
              <a:rPr lang="en-US" altLang="en-US" sz="1000" dirty="0" smtClean="0"/>
              <a:t>Microsoft</a:t>
            </a:r>
            <a:r>
              <a:rPr lang="en-US" altLang="en-US" sz="1000" baseline="30000" dirty="0" smtClean="0"/>
              <a:t> </a:t>
            </a:r>
            <a:r>
              <a:rPr lang="en-US" altLang="en-US" dirty="0" smtClean="0"/>
              <a:t>Excel.</a:t>
            </a:r>
          </a:p>
          <a:p>
            <a:endParaRPr lang="en-US" alt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9C335C-64ED-4775-B419-2D2C1C7906F7}" type="slidenum">
              <a:rPr lang="en-US" altLang="en-US"/>
              <a:pPr eaLnBrk="1" hangingPunct="1"/>
              <a:t>14</a:t>
            </a:fld>
            <a:endParaRPr lang="en-US" altLang="en-US" dirty="0"/>
          </a:p>
        </p:txBody>
      </p:sp>
    </p:spTree>
    <p:extLst>
      <p:ext uri="{BB962C8B-B14F-4D97-AF65-F5344CB8AC3E}">
        <p14:creationId xmlns:p14="http://schemas.microsoft.com/office/powerpoint/2010/main" val="3385969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Presentation software lets you design, create, and present demonstrations, simulations, and instructional</a:t>
            </a:r>
            <a:r>
              <a:rPr lang="en-US" altLang="en-US" baseline="0" dirty="0" smtClean="0"/>
              <a:t> courses, such as</a:t>
            </a:r>
            <a:r>
              <a:rPr lang="en-US" altLang="en-US" dirty="0" smtClean="0"/>
              <a:t> the PowerPoint presentation</a:t>
            </a:r>
            <a:r>
              <a:rPr lang="en-US" altLang="en-US" baseline="0" dirty="0" smtClean="0"/>
              <a:t> you’re experiencing right now</a:t>
            </a:r>
            <a:r>
              <a:rPr lang="en-US" altLang="en-US" dirty="0" smtClean="0"/>
              <a:t>. </a:t>
            </a:r>
          </a:p>
          <a:p>
            <a:r>
              <a:rPr lang="en-US" altLang="en-US" dirty="0" smtClean="0"/>
              <a:t>The presentation is developed as a series of slides with text and/or images, tables, videos, and graphs. Presentations can have special features, such as animations and automatic transitions. The resulting presentation can be displayed and viewed during a lecture with a human speaker; it can be viewed as a standalone display that continually loops on a kiosk; or it can be published online. Some examples of presentation software are Microsoft PowerPoint, OpenOffice Impress, and Apple Keynote. Displayed here is a screenshot from </a:t>
            </a:r>
            <a:r>
              <a:rPr lang="en-US" altLang="en-US" sz="1000" dirty="0" smtClean="0"/>
              <a:t>Microsoft</a:t>
            </a:r>
            <a:r>
              <a:rPr lang="en-US" altLang="en-US" sz="1000" baseline="30000" dirty="0" smtClean="0"/>
              <a:t> </a:t>
            </a:r>
            <a:r>
              <a:rPr lang="en-US" altLang="en-US" dirty="0" smtClean="0"/>
              <a:t>PowerPoint.</a:t>
            </a:r>
          </a:p>
          <a:p>
            <a:endParaRPr lang="en-US"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732AB7-0169-49BC-8067-F8E341F3BDF3}" type="slidenum">
              <a:rPr lang="en-US" altLang="en-US"/>
              <a:pPr eaLnBrk="1" hangingPunct="1"/>
              <a:t>15</a:t>
            </a:fld>
            <a:endParaRPr lang="en-US" altLang="en-US" dirty="0"/>
          </a:p>
        </p:txBody>
      </p:sp>
    </p:spTree>
    <p:extLst>
      <p:ext uri="{BB962C8B-B14F-4D97-AF65-F5344CB8AC3E}">
        <p14:creationId xmlns:p14="http://schemas.microsoft.com/office/powerpoint/2010/main" val="3685012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Project management software helps with planning and scheduling all types of projects. It keeps track of deadlines, deliverables, timelines, milestones, resources, and events. </a:t>
            </a:r>
          </a:p>
          <a:p>
            <a:r>
              <a:rPr lang="en-US" altLang="en-US" dirty="0" smtClean="0"/>
              <a:t>For complex projects with many contributors, project management software is a must. One popular project management software application is Microsoft Project. Other examples are Fast Track Schedule and SEER-SEM. </a:t>
            </a:r>
          </a:p>
          <a:p>
            <a:r>
              <a:rPr lang="en-US" altLang="en-US" dirty="0" smtClean="0"/>
              <a:t>This slide shows a screenshot from SEER-SEM. There are many other project management software products, some available as a free downloads online.</a:t>
            </a:r>
          </a:p>
          <a:p>
            <a:endParaRPr lang="en-US" altLang="en-US" dirty="0" smtClean="0"/>
          </a:p>
          <a:p>
            <a:endParaRPr lang="en-US" altLang="en-US" dirty="0" smtClean="0"/>
          </a:p>
          <a:p>
            <a:endParaRPr lang="en-US" alt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EFE1C2-C8B8-4534-8939-A1598E6B7C14}" type="slidenum">
              <a:rPr lang="en-US" altLang="en-US"/>
              <a:pPr eaLnBrk="1" hangingPunct="1"/>
              <a:t>16</a:t>
            </a:fld>
            <a:endParaRPr lang="en-US" altLang="en-US" dirty="0"/>
          </a:p>
        </p:txBody>
      </p:sp>
    </p:spTree>
    <p:extLst>
      <p:ext uri="{BB962C8B-B14F-4D97-AF65-F5344CB8AC3E}">
        <p14:creationId xmlns:p14="http://schemas.microsoft.com/office/powerpoint/2010/main" val="1734321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There are many science and mathematical applications used for statistical</a:t>
            </a:r>
            <a:r>
              <a:rPr lang="en-US" altLang="en-US" baseline="0" dirty="0" smtClean="0"/>
              <a:t> analysis, mathematical modeling, and computational science.</a:t>
            </a:r>
            <a:r>
              <a:rPr lang="en-US" altLang="en-US" dirty="0" smtClean="0"/>
              <a:t> </a:t>
            </a:r>
          </a:p>
          <a:p>
            <a:r>
              <a:rPr lang="en-US" altLang="en-US" dirty="0" smtClean="0"/>
              <a:t>These number-crunching applications are designed to work on large amounts of data. </a:t>
            </a:r>
          </a:p>
          <a:p>
            <a:r>
              <a:rPr lang="en-US" altLang="en-US" dirty="0" smtClean="0"/>
              <a:t>These applications include statistical packages such as SPSS </a:t>
            </a:r>
            <a:r>
              <a:rPr lang="en-US" altLang="en-US" baseline="0" dirty="0" smtClean="0"/>
              <a:t>and </a:t>
            </a:r>
            <a:r>
              <a:rPr lang="en-US" altLang="en-US" dirty="0" err="1" smtClean="0"/>
              <a:t>Gretl</a:t>
            </a:r>
            <a:r>
              <a:rPr lang="en-US" altLang="en-US" dirty="0" smtClean="0"/>
              <a:t>. An open-source version of Gretl is pictured here. </a:t>
            </a:r>
          </a:p>
          <a:p>
            <a:r>
              <a:rPr lang="en-US" altLang="en-US" dirty="0" smtClean="0"/>
              <a:t>Matlab offers</a:t>
            </a:r>
            <a:r>
              <a:rPr lang="en-US" altLang="en-US" baseline="0" dirty="0" smtClean="0"/>
              <a:t> both an </a:t>
            </a:r>
            <a:r>
              <a:rPr lang="en-US" sz="1000" b="0" i="0" kern="1200" dirty="0" smtClean="0">
                <a:solidFill>
                  <a:schemeClr val="tx1"/>
                </a:solidFill>
                <a:effectLst/>
                <a:latin typeface="Arial" pitchFamily="34" charset="0"/>
                <a:ea typeface="+mn-ea"/>
                <a:cs typeface="Arial" pitchFamily="34" charset="0"/>
              </a:rPr>
              <a:t>interactive environment and high-level language for numeric and symbolic computation, visualization, and programming. It is extensively used in science, engineering, signal and image processing, communications, control systems, computational finance, and many other areas.</a:t>
            </a:r>
            <a:r>
              <a:rPr lang="en-US" sz="1000" b="0" i="0" kern="1200" baseline="0" dirty="0" smtClean="0">
                <a:solidFill>
                  <a:schemeClr val="tx1"/>
                </a:solidFill>
                <a:effectLst/>
                <a:latin typeface="Arial" pitchFamily="34" charset="0"/>
                <a:ea typeface="+mn-ea"/>
                <a:cs typeface="Arial" pitchFamily="34" charset="0"/>
              </a:rPr>
              <a:t> </a:t>
            </a:r>
          </a:p>
          <a:p>
            <a:r>
              <a:rPr lang="en-US" altLang="en-US" dirty="0" smtClean="0"/>
              <a:t>Mathematica software is another mathematical package; it provides computational support for engineering, science, and mathematical problems.</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2422B0B-8BCB-488F-8BF6-EFBA404F30B6}" type="slidenum">
              <a:rPr lang="en-US" altLang="en-US"/>
              <a:pPr eaLnBrk="1" hangingPunct="1"/>
              <a:t>17</a:t>
            </a:fld>
            <a:endParaRPr lang="en-US" altLang="en-US" dirty="0"/>
          </a:p>
        </p:txBody>
      </p:sp>
    </p:spTree>
    <p:extLst>
      <p:ext uri="{BB962C8B-B14F-4D97-AF65-F5344CB8AC3E}">
        <p14:creationId xmlns:p14="http://schemas.microsoft.com/office/powerpoint/2010/main" val="1543798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Graphics and multimedia applications are used to create and edit images, videos, audio, and even video games.</a:t>
            </a:r>
          </a:p>
          <a:p>
            <a:r>
              <a:rPr lang="en-US" altLang="en-US" dirty="0" smtClean="0"/>
              <a:t>Desktop publishing software is professional-grade software used to produce high-quality print documents such as textbooks, brochures, and catalogs. It provides far more powerful formatting and higher-resolution output than a word processor can. There are several options available for this type of software, including Adobe PageMaker, Adobe FrameMaker, and Microsoft Publisher. </a:t>
            </a:r>
            <a:r>
              <a:rPr lang="en-US" altLang="en-US" dirty="0" err="1" smtClean="0"/>
              <a:t>Scribus</a:t>
            </a:r>
            <a:r>
              <a:rPr lang="en-US" altLang="en-US" dirty="0" smtClean="0"/>
              <a:t> is an open-source option.</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5A0D638-ED51-47E6-ADCF-1477E1BE6943}" type="slidenum">
              <a:rPr lang="en-US" altLang="en-US"/>
              <a:pPr eaLnBrk="1" hangingPunct="1"/>
              <a:t>18</a:t>
            </a:fld>
            <a:endParaRPr lang="en-US" altLang="en-US" dirty="0"/>
          </a:p>
        </p:txBody>
      </p:sp>
    </p:spTree>
    <p:extLst>
      <p:ext uri="{BB962C8B-B14F-4D97-AF65-F5344CB8AC3E}">
        <p14:creationId xmlns:p14="http://schemas.microsoft.com/office/powerpoint/2010/main" val="962828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a screen shot of the desktop publishing software Scribus. Notice the complex formatting and layout tools. They are far more powerful and precise than the options</a:t>
            </a:r>
            <a:r>
              <a:rPr lang="en-US" altLang="en-US" baseline="0" dirty="0" smtClean="0"/>
              <a:t> available in</a:t>
            </a:r>
            <a:r>
              <a:rPr lang="en-US" altLang="en-US" dirty="0" smtClean="0"/>
              <a:t> a word processor.</a:t>
            </a:r>
          </a:p>
          <a:p>
            <a:endParaRPr lang="en-US" altLang="en-US" dirty="0"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A24A3ED-1538-4EBC-89DA-C82392AE07C9}" type="slidenum">
              <a:rPr lang="en-US" altLang="en-US"/>
              <a:pPr eaLnBrk="1" hangingPunct="1"/>
              <a:t>19</a:t>
            </a:fld>
            <a:endParaRPr lang="en-US" altLang="en-US" dirty="0"/>
          </a:p>
        </p:txBody>
      </p:sp>
    </p:spTree>
    <p:extLst>
      <p:ext uri="{BB962C8B-B14F-4D97-AF65-F5344CB8AC3E}">
        <p14:creationId xmlns:p14="http://schemas.microsoft.com/office/powerpoint/2010/main" val="951755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learning objectives for this unit, Computer Software, are to:</a:t>
            </a:r>
          </a:p>
          <a:p>
            <a:pPr marL="171450" lvl="0" indent="-171450">
              <a:buFont typeface="Arial" panose="020B0604020202020204" pitchFamily="34" charset="0"/>
              <a:buChar char="•"/>
            </a:pPr>
            <a:r>
              <a:rPr lang="en-US" sz="1000" kern="1200" dirty="0" smtClean="0">
                <a:solidFill>
                  <a:schemeClr val="tx1"/>
                </a:solidFill>
                <a:effectLst/>
                <a:latin typeface="Arial" pitchFamily="34" charset="0"/>
                <a:ea typeface="+mn-ea"/>
                <a:cs typeface="Arial" pitchFamily="34" charset="0"/>
              </a:rPr>
              <a:t>Define computer software and major software types, </a:t>
            </a:r>
          </a:p>
          <a:p>
            <a:pPr marL="171450" lvl="0" indent="-171450">
              <a:buFont typeface="Arial" panose="020B0604020202020204" pitchFamily="34" charset="0"/>
              <a:buChar char="•"/>
            </a:pPr>
            <a:r>
              <a:rPr lang="en-US" sz="1000" kern="1200" dirty="0" smtClean="0">
                <a:solidFill>
                  <a:schemeClr val="tx1"/>
                </a:solidFill>
                <a:effectLst/>
                <a:latin typeface="Arial" pitchFamily="34" charset="0"/>
                <a:ea typeface="+mn-ea"/>
                <a:cs typeface="Arial" pitchFamily="34" charset="0"/>
              </a:rPr>
              <a:t>Describe application software classification and provide examples, including</a:t>
            </a:r>
            <a:r>
              <a:rPr lang="en-US" sz="1000" kern="1200" baseline="0" dirty="0" smtClean="0">
                <a:solidFill>
                  <a:schemeClr val="tx1"/>
                </a:solidFill>
                <a:effectLst/>
                <a:latin typeface="Arial" pitchFamily="34" charset="0"/>
                <a:ea typeface="+mn-ea"/>
                <a:cs typeface="Arial" pitchFamily="34" charset="0"/>
              </a:rPr>
              <a:t> those focused on health care,</a:t>
            </a:r>
            <a:r>
              <a:rPr lang="en-US" sz="1000" kern="1200" dirty="0" smtClean="0">
                <a:solidFill>
                  <a:schemeClr val="tx1"/>
                </a:solidFill>
                <a:effectLst/>
                <a:latin typeface="Arial" pitchFamily="34" charset="0"/>
                <a:ea typeface="+mn-ea"/>
                <a:cs typeface="Arial" pitchFamily="34" charset="0"/>
              </a:rPr>
              <a:t> </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8D487A0-BFED-45E0-826F-6685D412BEB0}" type="slidenum">
              <a:rPr lang="en-US" altLang="en-US"/>
              <a:pPr eaLnBrk="1" hangingPunct="1"/>
              <a:t>2</a:t>
            </a:fld>
            <a:endParaRPr lang="en-US" altLang="en-US" dirty="0"/>
          </a:p>
        </p:txBody>
      </p:sp>
    </p:spTree>
    <p:extLst>
      <p:ext uri="{BB962C8B-B14F-4D97-AF65-F5344CB8AC3E}">
        <p14:creationId xmlns:p14="http://schemas.microsoft.com/office/powerpoint/2010/main" val="2284665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Professional versions of image-editing, photo-editing, and paint software are used in the workplace by graphic artists and designers. </a:t>
            </a:r>
          </a:p>
          <a:p>
            <a:r>
              <a:rPr lang="en-US" altLang="en-US" dirty="0" smtClean="0"/>
              <a:t>Image-editing software allows users to edit existing images and photos. </a:t>
            </a:r>
          </a:p>
          <a:p>
            <a:r>
              <a:rPr lang="en-US" altLang="en-US" dirty="0" smtClean="0"/>
              <a:t>Photo-editing software is a </a:t>
            </a:r>
            <a:r>
              <a:rPr lang="en-US" altLang="en-US" i="1" dirty="0" smtClean="0"/>
              <a:t>type</a:t>
            </a:r>
            <a:r>
              <a:rPr lang="en-US" altLang="en-US" dirty="0" smtClean="0"/>
              <a:t> of image-editing software specifically for digital photographs. This software can retouch photos and add or remove elements from a photo. Some examples are Adobe Photoshop, GIMP, and Inkscape. </a:t>
            </a:r>
          </a:p>
          <a:p>
            <a:r>
              <a:rPr lang="en-US" altLang="en-US" dirty="0" smtClean="0"/>
              <a:t>Paint software is for drawing shapes and pictures.</a:t>
            </a:r>
          </a:p>
          <a:p>
            <a:endParaRPr lang="en-US" alt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C83AF3-FD03-40F5-86B1-E246340E6D42}" type="slidenum">
              <a:rPr lang="en-US" altLang="en-US"/>
              <a:pPr eaLnBrk="1" hangingPunct="1"/>
              <a:t>20</a:t>
            </a:fld>
            <a:endParaRPr lang="en-US" altLang="en-US" dirty="0"/>
          </a:p>
        </p:txBody>
      </p:sp>
    </p:spTree>
    <p:extLst>
      <p:ext uri="{BB962C8B-B14F-4D97-AF65-F5344CB8AC3E}">
        <p14:creationId xmlns:p14="http://schemas.microsoft.com/office/powerpoint/2010/main" val="3748676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a screenshot of Inkscape, an open-source image-editing application, and shows different effects applied to a single image.</a:t>
            </a:r>
          </a:p>
          <a:p>
            <a:endParaRPr lang="en-US" alt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DB4DDF-F3A9-4A2B-A4AB-6337D9703A7F}" type="slidenum">
              <a:rPr lang="en-US" altLang="en-US"/>
              <a:pPr eaLnBrk="1" hangingPunct="1"/>
              <a:t>21</a:t>
            </a:fld>
            <a:endParaRPr lang="en-US" altLang="en-US" dirty="0"/>
          </a:p>
        </p:txBody>
      </p:sp>
    </p:spTree>
    <p:extLst>
      <p:ext uri="{BB962C8B-B14F-4D97-AF65-F5344CB8AC3E}">
        <p14:creationId xmlns:p14="http://schemas.microsoft.com/office/powerpoint/2010/main" val="949028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Video editing is another example of graphics and multimedia software. It breaks video into segments called clips. The user can then modify a clip, delete it, rearrange the order of several clips,</a:t>
            </a:r>
            <a:r>
              <a:rPr lang="en-US" altLang="en-US" baseline="0" dirty="0" smtClean="0"/>
              <a:t> </a:t>
            </a:r>
            <a:r>
              <a:rPr lang="en-US" altLang="en-US" dirty="0" smtClean="0"/>
              <a:t>and add special effects to the clips. Some examples are Adobe Premiere Elements, Pinnacle Studio, and OpenShot. Displayed is a screenshot from OpenShot.</a:t>
            </a:r>
          </a:p>
          <a:p>
            <a:endParaRPr lang="en-US" altLang="en-US" dirty="0" smtClean="0"/>
          </a:p>
          <a:p>
            <a:endParaRPr lang="en-US" altLang="en-US" dirty="0" smtClean="0"/>
          </a:p>
          <a:p>
            <a:endParaRPr lang="en-US" altLang="en-US" dirty="0"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811D53-E7E4-429B-B6A4-A9139FC35DB6}" type="slidenum">
              <a:rPr lang="en-US" altLang="en-US"/>
              <a:pPr eaLnBrk="1" hangingPunct="1"/>
              <a:t>22</a:t>
            </a:fld>
            <a:endParaRPr lang="en-US" altLang="en-US" dirty="0"/>
          </a:p>
        </p:txBody>
      </p:sp>
    </p:spTree>
    <p:extLst>
      <p:ext uri="{BB962C8B-B14F-4D97-AF65-F5344CB8AC3E}">
        <p14:creationId xmlns:p14="http://schemas.microsoft.com/office/powerpoint/2010/main" val="3110095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There are many types of communication software including email, instant messaging, file transfer using file transfer</a:t>
            </a:r>
            <a:r>
              <a:rPr lang="en-US" altLang="en-US" baseline="0" dirty="0" smtClean="0"/>
              <a:t> protocol</a:t>
            </a:r>
            <a:r>
              <a:rPr lang="en-US" altLang="en-US" dirty="0" smtClean="0"/>
              <a:t>, or FTP, web browsers, voice over internet protocol, or VOIP, blogs, and wikis. </a:t>
            </a:r>
          </a:p>
          <a:p>
            <a:r>
              <a:rPr lang="en-US" altLang="en-US" dirty="0" smtClean="0"/>
              <a:t>Anything that allows users to communicate over a network would be considered communication software. The screenshot displayed is of Mozilla Thunderbird, an email application.</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E98EBC-CD34-4C7E-89C6-77DB3E1163D2}" type="slidenum">
              <a:rPr lang="en-US" altLang="en-US"/>
              <a:pPr eaLnBrk="1" hangingPunct="1"/>
              <a:t>23</a:t>
            </a:fld>
            <a:endParaRPr lang="en-US" altLang="en-US" dirty="0"/>
          </a:p>
        </p:txBody>
      </p:sp>
    </p:spTree>
    <p:extLst>
      <p:ext uri="{BB962C8B-B14F-4D97-AF65-F5344CB8AC3E}">
        <p14:creationId xmlns:p14="http://schemas.microsoft.com/office/powerpoint/2010/main" val="1885398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Artificial intelligence, or AI, applications use knowledge, reasoning, learning, and other human characteristics for approximating human intelligence. Some examples are voice recognition software, automated online help, and expert systems, among others. </a:t>
            </a:r>
          </a:p>
          <a:p>
            <a:r>
              <a:rPr lang="en-US" altLang="en-US" dirty="0" smtClean="0"/>
              <a:t>AI has several subareas, including:</a:t>
            </a:r>
          </a:p>
          <a:p>
            <a:pPr>
              <a:buFontTx/>
              <a:buChar char="•"/>
            </a:pPr>
            <a:r>
              <a:rPr lang="en-US" altLang="en-US" dirty="0" smtClean="0"/>
              <a:t> Reasoning and deduction. Programming a computer to solve problems quickly is vital for AI.</a:t>
            </a:r>
          </a:p>
          <a:p>
            <a:pPr>
              <a:buFontTx/>
              <a:buChar char="•"/>
            </a:pPr>
            <a:r>
              <a:rPr lang="en-US" altLang="en-US" dirty="0" smtClean="0"/>
              <a:t> Knowledge representation and retrieval. In order for computers to act intelligently, they must have extensive knowledge. This knowledge must be represented in a way that can be easily retrieved.</a:t>
            </a:r>
          </a:p>
          <a:p>
            <a:pPr>
              <a:buFontTx/>
              <a:buChar char="•"/>
            </a:pPr>
            <a:r>
              <a:rPr lang="en-US" altLang="en-US" dirty="0" smtClean="0"/>
              <a:t> Natural language processing refers to computers being able to "read" and correctly interpret</a:t>
            </a:r>
            <a:r>
              <a:rPr lang="en-US" altLang="en-US" baseline="0" dirty="0" smtClean="0"/>
              <a:t> </a:t>
            </a:r>
            <a:r>
              <a:rPr lang="en-US" altLang="en-US" dirty="0" smtClean="0"/>
              <a:t>written text.</a:t>
            </a:r>
          </a:p>
          <a:p>
            <a:pPr>
              <a:buFontTx/>
              <a:buChar char="•"/>
            </a:pPr>
            <a:r>
              <a:rPr lang="en-US" altLang="en-US" dirty="0" smtClean="0"/>
              <a:t> Perception is the ability to recognize different inputs. Some examples of perception are facial, spatial, and voice recognition.</a:t>
            </a:r>
          </a:p>
          <a:p>
            <a:pPr>
              <a:buFontTx/>
              <a:buChar char="•"/>
            </a:pPr>
            <a:r>
              <a:rPr lang="en-US" altLang="en-US" dirty="0" smtClean="0"/>
              <a:t> Learning is the ability to add new knowledge based on existing knowledge.</a:t>
            </a:r>
          </a:p>
          <a:p>
            <a:pPr>
              <a:buFontTx/>
              <a:buChar char="•"/>
            </a:pPr>
            <a:r>
              <a:rPr lang="en-US" altLang="en-US" dirty="0" smtClean="0"/>
              <a:t> Planning involves understanding the current state and predicting changes based on computer actions.</a:t>
            </a:r>
          </a:p>
          <a:p>
            <a:pPr>
              <a:buFontTx/>
              <a:buChar char="•"/>
            </a:pPr>
            <a:r>
              <a:rPr lang="en-US" altLang="en-US" dirty="0" smtClean="0"/>
              <a:t> Motion is used by intelligent robots to interact with the physical world around them and to navigate and manipulate the environment.</a:t>
            </a:r>
          </a:p>
          <a:p>
            <a:endParaRPr lang="en-US" altLang="en-US" dirty="0" smtClean="0"/>
          </a:p>
          <a:p>
            <a:pPr>
              <a:buFontTx/>
              <a:buChar char="•"/>
            </a:pPr>
            <a:endParaRPr lang="en-US" altLang="en-US" dirty="0" smtClean="0"/>
          </a:p>
        </p:txBody>
      </p:sp>
      <p:sp>
        <p:nvSpPr>
          <p:cNvPr id="6451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645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9B509B-D31E-42D7-BA94-FF383D2F50AB}" type="slidenum">
              <a:rPr lang="en-US" altLang="en-US"/>
              <a:pPr eaLnBrk="1" hangingPunct="1"/>
              <a:t>24</a:t>
            </a:fld>
            <a:endParaRPr lang="en-US" altLang="en-US" dirty="0"/>
          </a:p>
        </p:txBody>
      </p:sp>
    </p:spTree>
    <p:extLst>
      <p:ext uri="{BB962C8B-B14F-4D97-AF65-F5344CB8AC3E}">
        <p14:creationId xmlns:p14="http://schemas.microsoft.com/office/powerpoint/2010/main" val="1657534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Health care software includes electronic medical records, health care information systems, medical office management systems, imaging, and telemedicine.</a:t>
            </a:r>
          </a:p>
          <a:p>
            <a:pPr>
              <a:defRPr/>
            </a:pPr>
            <a:r>
              <a:rPr lang="en-US" dirty="0" smtClean="0"/>
              <a:t>There are many applications that use AI: </a:t>
            </a:r>
          </a:p>
          <a:p>
            <a:pPr>
              <a:buFont typeface="Arial" pitchFamily="34" charset="0"/>
              <a:buChar char="•"/>
              <a:defRPr/>
            </a:pPr>
            <a:r>
              <a:rPr lang="en-US" dirty="0" smtClean="0"/>
              <a:t> Expert systems use rules and directed input from the user to identify possible solutions to a problem. Expert systems are used in medicine for diagnoses, prescribing medication, and for decision making. </a:t>
            </a:r>
          </a:p>
          <a:p>
            <a:pPr>
              <a:buFont typeface="Arial" pitchFamily="34" charset="0"/>
              <a:buChar char="•"/>
              <a:defRPr/>
            </a:pPr>
            <a:r>
              <a:rPr lang="en-US" dirty="0" smtClean="0"/>
              <a:t> Voice recognition is used by many devices today, such as cell phones and Bluetooth wireless devices. Instead of typing commands into a computer or cell phone, you can interact with a computing device through voice recognition software just by talking to it. </a:t>
            </a:r>
          </a:p>
          <a:p>
            <a:pPr>
              <a:buFont typeface="Arial" pitchFamily="34" charset="0"/>
              <a:buChar char="•"/>
              <a:defRPr/>
            </a:pPr>
            <a:r>
              <a:rPr lang="en-US" dirty="0" smtClean="0"/>
              <a:t> Robots use AI to move, perform tasks, navigate, plan, and make decisions.</a:t>
            </a:r>
          </a:p>
          <a:p>
            <a:pPr>
              <a:buFont typeface="Arial" pitchFamily="34" charset="0"/>
              <a:buChar char="•"/>
              <a:defRPr/>
            </a:pPr>
            <a:r>
              <a:rPr lang="en-US" dirty="0" smtClean="0"/>
              <a:t> Even email spam filtering uses AI for identifying and learning which email is spam.</a:t>
            </a:r>
          </a:p>
          <a:p>
            <a:pPr>
              <a:buFont typeface="Arial" pitchFamily="34" charset="0"/>
              <a:buChar char="•"/>
              <a:defRPr/>
            </a:pPr>
            <a:r>
              <a:rPr lang="en-US" dirty="0" smtClean="0"/>
              <a:t> Video games use AI to program game behavior.</a:t>
            </a:r>
          </a:p>
          <a:p>
            <a:pPr>
              <a:buFont typeface="Arial" pitchFamily="34" charset="0"/>
              <a:buChar char="•"/>
              <a:defRPr/>
            </a:pPr>
            <a:r>
              <a:rPr lang="en-US" dirty="0" smtClean="0"/>
              <a:t> There is even automated online help for websites that replaces a human customer service representative. The AI helps find answers to users’ questions through a "conversation.”</a:t>
            </a:r>
          </a:p>
        </p:txBody>
      </p:sp>
      <p:sp>
        <p:nvSpPr>
          <p:cNvPr id="6554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6554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1820BB8-83E5-4AFA-A379-05C9B176E045}" type="slidenum">
              <a:rPr lang="en-US" altLang="en-US"/>
              <a:pPr eaLnBrk="1" hangingPunct="1"/>
              <a:t>25</a:t>
            </a:fld>
            <a:endParaRPr lang="en-US" altLang="en-US" dirty="0"/>
          </a:p>
        </p:txBody>
      </p:sp>
    </p:spTree>
    <p:extLst>
      <p:ext uri="{BB962C8B-B14F-4D97-AF65-F5344CB8AC3E}">
        <p14:creationId xmlns:p14="http://schemas.microsoft.com/office/powerpoint/2010/main" val="2144065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There are many different software applications available for health care. They include electronic health records, or EHRs, and electronic medical records, or EMRs, which both pertain to the medical and health information of an individual. </a:t>
            </a:r>
          </a:p>
          <a:p>
            <a:r>
              <a:rPr lang="en-US" altLang="en-US" dirty="0" smtClean="0"/>
              <a:t>Health Information Systems are typically used in hospitals or large clinics; they often include an EMR as well as other features, such as physician ordering, medications, decision support, billing, and scheduling. </a:t>
            </a:r>
          </a:p>
          <a:p>
            <a:r>
              <a:rPr lang="en-US" altLang="en-US" dirty="0" smtClean="0"/>
              <a:t>Expert systems and decision-support systems use AI to analyze knowledge and make decisions as a human expert would. </a:t>
            </a:r>
          </a:p>
          <a:p>
            <a:r>
              <a:rPr lang="en-US" altLang="en-US" dirty="0" smtClean="0"/>
              <a:t>Medical office management systems also include management features such as scheduling and billing. </a:t>
            </a:r>
          </a:p>
          <a:p>
            <a:r>
              <a:rPr lang="en-US" altLang="en-US" dirty="0" smtClean="0"/>
              <a:t>Patient registries are datasets relating to a particular medical issue or population that are used to track changes in patients over time. They often provide a more global view over all patients than EMRs can. </a:t>
            </a:r>
          </a:p>
          <a:p>
            <a:r>
              <a:rPr lang="en-US" altLang="en-US" dirty="0" smtClean="0"/>
              <a:t>Imaging and telemedicine are technologies available in health care to improve care. </a:t>
            </a:r>
          </a:p>
          <a:p>
            <a:r>
              <a:rPr lang="en-US" altLang="en-US" dirty="0" smtClean="0"/>
              <a:t>Let’s explore some of these applications</a:t>
            </a:r>
            <a:r>
              <a:rPr lang="en-US" altLang="en-US" baseline="0" dirty="0" smtClean="0"/>
              <a:t> in more detail.</a:t>
            </a:r>
            <a:endParaRPr lang="en-US" altLang="en-US" dirty="0" smtClean="0"/>
          </a:p>
          <a:p>
            <a:endParaRPr lang="en-US"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D78CAF-558F-43CA-9250-B47EC8D5804E}" type="slidenum">
              <a:rPr lang="en-US" altLang="en-US"/>
              <a:pPr eaLnBrk="1" hangingPunct="1"/>
              <a:t>26</a:t>
            </a:fld>
            <a:endParaRPr lang="en-US" altLang="en-US" dirty="0"/>
          </a:p>
        </p:txBody>
      </p:sp>
    </p:spTree>
    <p:extLst>
      <p:ext uri="{BB962C8B-B14F-4D97-AF65-F5344CB8AC3E}">
        <p14:creationId xmlns:p14="http://schemas.microsoft.com/office/powerpoint/2010/main" val="4145770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Displayed here are some examples of EHRs: </a:t>
            </a:r>
            <a:r>
              <a:rPr lang="en-US" altLang="en-US" dirty="0" err="1" smtClean="0"/>
              <a:t>EpicCare</a:t>
            </a:r>
            <a:r>
              <a:rPr lang="en-US" altLang="en-US" dirty="0" smtClean="0"/>
              <a:t>, GE's Centricity, and VistA. Included are URLs you can follow to get more information.</a:t>
            </a:r>
          </a:p>
          <a:p>
            <a:endParaRPr lang="en-US" alt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BF5223-FF18-4B8A-8456-805AEC6A0C42}" type="slidenum">
              <a:rPr lang="en-US" altLang="en-US"/>
              <a:pPr eaLnBrk="1" hangingPunct="1"/>
              <a:t>27</a:t>
            </a:fld>
            <a:endParaRPr lang="en-US" altLang="en-US" dirty="0"/>
          </a:p>
        </p:txBody>
      </p:sp>
    </p:spTree>
    <p:extLst>
      <p:ext uri="{BB962C8B-B14F-4D97-AF65-F5344CB8AC3E}">
        <p14:creationId xmlns:p14="http://schemas.microsoft.com/office/powerpoint/2010/main" val="104369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solidFill>
                  <a:schemeClr val="tx1"/>
                </a:solidFill>
              </a:rPr>
              <a:t>VistA i</a:t>
            </a:r>
            <a:r>
              <a:rPr lang="en-US" altLang="en-US" dirty="0" smtClean="0"/>
              <a:t>s one of the first health care information systems that included an EMR. VistA stands for Veterans Information Systems and Technology Architecture.</a:t>
            </a:r>
            <a:r>
              <a:rPr lang="en-US" altLang="en-US" baseline="0" dirty="0" smtClean="0"/>
              <a:t>  VistA was developed by the U.S. Department of Veterans Affairs and is used by the Veterans Health Administration.</a:t>
            </a:r>
            <a:r>
              <a:rPr lang="en-US" altLang="en-US" dirty="0" smtClean="0"/>
              <a:t> This VistA screenshot shows lab result values graphed over time for a particular patient.</a:t>
            </a:r>
          </a:p>
          <a:p>
            <a:endParaRPr lang="en-US" alt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880E80-61C9-4765-989B-27F2AB8F7949}" type="slidenum">
              <a:rPr lang="en-US" altLang="en-US"/>
              <a:pPr eaLnBrk="1" hangingPunct="1"/>
              <a:t>28</a:t>
            </a:fld>
            <a:endParaRPr lang="en-US" altLang="en-US" dirty="0"/>
          </a:p>
        </p:txBody>
      </p:sp>
    </p:spTree>
    <p:extLst>
      <p:ext uri="{BB962C8B-B14F-4D97-AF65-F5344CB8AC3E}">
        <p14:creationId xmlns:p14="http://schemas.microsoft.com/office/powerpoint/2010/main" val="2344787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000" dirty="0" smtClean="0"/>
              <a:t>An expert system</a:t>
            </a:r>
            <a:r>
              <a:rPr lang="en-US" sz="1000" dirty="0" smtClean="0"/>
              <a:t> is a computer system that imitates the decision-making process of a human expert.</a:t>
            </a:r>
            <a:r>
              <a:rPr lang="en-US" sz="1000" baseline="0" dirty="0" smtClean="0"/>
              <a:t> </a:t>
            </a:r>
            <a:r>
              <a:rPr lang="en-US" altLang="en-US" dirty="0" smtClean="0"/>
              <a:t>There are many expert systems used in health care; here are just few examples:</a:t>
            </a:r>
          </a:p>
          <a:p>
            <a:pPr marL="171450" indent="-171450">
              <a:buFont typeface="Arial" panose="020B0604020202020204" pitchFamily="34" charset="0"/>
              <a:buChar char="•"/>
            </a:pPr>
            <a:r>
              <a:rPr lang="en-US" altLang="en-US" dirty="0" smtClean="0"/>
              <a:t>IBM Watson, IBM's intelligent computer system, is being adapted to be an expert decision support system in health care. It will analyze massive amounts of up-to-date information: journal articles, studies, similar cases, and clinical and laboratory findings, among other information, to help medical personnel make decisions about patient care.</a:t>
            </a:r>
          </a:p>
          <a:p>
            <a:pPr marL="171450" indent="-171450">
              <a:buFont typeface="Arial" panose="020B0604020202020204" pitchFamily="34" charset="0"/>
              <a:buChar char="•"/>
            </a:pPr>
            <a:r>
              <a:rPr lang="en-US" altLang="en-US" dirty="0" smtClean="0"/>
              <a:t>For over two decades, </a:t>
            </a:r>
            <a:r>
              <a:rPr lang="en-US" altLang="en-US" dirty="0" err="1" smtClean="0"/>
              <a:t>DxPlain</a:t>
            </a:r>
            <a:r>
              <a:rPr lang="en-US" altLang="en-US" dirty="0" smtClean="0"/>
              <a:t> has provided doctors with diagnosis support in the form of case analysis and an electronic medical textbook. In a clinical setting, given a set of signs, symptoms, and laboratory values, </a:t>
            </a:r>
            <a:r>
              <a:rPr lang="en-US" altLang="en-US" dirty="0" err="1" smtClean="0"/>
              <a:t>DxPlain</a:t>
            </a:r>
            <a:r>
              <a:rPr lang="en-US" altLang="en-US" dirty="0" smtClean="0"/>
              <a:t> can provide a list of possible diagnoses along with explanations. As a medical textbook, it provides detailed information about over 2400 diseases. </a:t>
            </a:r>
          </a:p>
          <a:p>
            <a:pPr marL="171450" indent="-171450">
              <a:buFont typeface="Arial" panose="020B0604020202020204" pitchFamily="34" charset="0"/>
              <a:buChar char="•"/>
            </a:pPr>
            <a:r>
              <a:rPr lang="en-US" altLang="en-US" dirty="0" err="1" smtClean="0"/>
              <a:t>MYCIN</a:t>
            </a:r>
            <a:r>
              <a:rPr lang="en-US" altLang="en-US" dirty="0" smtClean="0"/>
              <a:t> was developed at Stanford in the 1970s and was one of the first expert systems used in a medical setting. It was</a:t>
            </a:r>
            <a:r>
              <a:rPr lang="en-US" altLang="en-US" baseline="0" dirty="0" smtClean="0"/>
              <a:t> </a:t>
            </a:r>
            <a:r>
              <a:rPr lang="en-US" altLang="en-US" dirty="0" smtClean="0"/>
              <a:t>capable of identifying bacteria and recommending antibiotics and dosages for treatment.</a:t>
            </a:r>
          </a:p>
          <a:p>
            <a:endParaRPr lang="en-US" altLang="en-US" dirty="0" smtClean="0"/>
          </a:p>
        </p:txBody>
      </p:sp>
      <p:sp>
        <p:nvSpPr>
          <p:cNvPr id="6963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6963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BE1B186-0742-42FD-9408-161445EC8187}" type="slidenum">
              <a:rPr lang="en-US" altLang="en-US"/>
              <a:pPr eaLnBrk="1" hangingPunct="1"/>
              <a:t>29</a:t>
            </a:fld>
            <a:endParaRPr lang="en-US" altLang="en-US" dirty="0"/>
          </a:p>
        </p:txBody>
      </p:sp>
    </p:spTree>
    <p:extLst>
      <p:ext uri="{BB962C8B-B14F-4D97-AF65-F5344CB8AC3E}">
        <p14:creationId xmlns:p14="http://schemas.microsoft.com/office/powerpoint/2010/main" val="2721513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kern="1200" dirty="0" smtClean="0">
                <a:solidFill>
                  <a:schemeClr val="tx1"/>
                </a:solidFill>
                <a:effectLst/>
                <a:latin typeface="Arial" pitchFamily="34" charset="0"/>
                <a:ea typeface="+mn-ea"/>
                <a:cs typeface="Arial" pitchFamily="34" charset="0"/>
              </a:rPr>
              <a:t>Define what an operating system is,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kern="1200" dirty="0" smtClean="0">
                <a:solidFill>
                  <a:schemeClr val="tx1"/>
                </a:solidFill>
                <a:effectLst/>
                <a:latin typeface="Arial" pitchFamily="34" charset="0"/>
                <a:ea typeface="+mn-ea"/>
                <a:cs typeface="Arial" pitchFamily="34" charset="0"/>
              </a:rPr>
              <a:t>Explain the features and functions of operating</a:t>
            </a:r>
            <a:r>
              <a:rPr lang="en-US" sz="1000" kern="1200" baseline="0" dirty="0" smtClean="0">
                <a:solidFill>
                  <a:schemeClr val="tx1"/>
                </a:solidFill>
                <a:effectLst/>
                <a:latin typeface="Arial" pitchFamily="34" charset="0"/>
                <a:ea typeface="+mn-ea"/>
                <a:cs typeface="Arial" pitchFamily="34" charset="0"/>
              </a:rPr>
              <a:t> systems,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kern="1200" dirty="0" smtClean="0">
                <a:solidFill>
                  <a:schemeClr val="tx1"/>
                </a:solidFill>
                <a:effectLst/>
                <a:latin typeface="Arial" pitchFamily="34" charset="0"/>
                <a:ea typeface="+mn-ea"/>
                <a:cs typeface="Arial" pitchFamily="34" charset="0"/>
              </a:rPr>
              <a:t>Classify operating systems,</a:t>
            </a:r>
          </a:p>
          <a:p>
            <a:pPr marL="171450" lvl="0" indent="-171450">
              <a:buFont typeface="Arial" panose="020B0604020202020204" pitchFamily="34" charset="0"/>
              <a:buChar char="•"/>
            </a:pPr>
            <a:r>
              <a:rPr lang="en-US" sz="1000" kern="1200" dirty="0" smtClean="0">
                <a:solidFill>
                  <a:schemeClr val="tx1"/>
                </a:solidFill>
                <a:effectLst/>
                <a:latin typeface="Arial" pitchFamily="34" charset="0"/>
                <a:ea typeface="+mn-ea"/>
                <a:cs typeface="Arial" pitchFamily="34" charset="0"/>
              </a:rPr>
              <a:t>Describe commonly used operating systems,</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8D487A0-BFED-45E0-826F-6685D412BEB0}" type="slidenum">
              <a:rPr lang="en-US" altLang="en-US"/>
              <a:pPr eaLnBrk="1" hangingPunct="1"/>
              <a:t>3</a:t>
            </a:fld>
            <a:endParaRPr lang="en-US" altLang="en-US" dirty="0"/>
          </a:p>
        </p:txBody>
      </p:sp>
    </p:spTree>
    <p:extLst>
      <p:ext uri="{BB962C8B-B14F-4D97-AF65-F5344CB8AC3E}">
        <p14:creationId xmlns:p14="http://schemas.microsoft.com/office/powerpoint/2010/main" val="2284665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Medical office management systems provide scheduling and billing support. This is a screenshot from </a:t>
            </a:r>
            <a:r>
              <a:rPr lang="en-US" altLang="en-US" dirty="0" err="1" smtClean="0"/>
              <a:t>OpenEMR</a:t>
            </a:r>
            <a:r>
              <a:rPr lang="en-US" altLang="en-US" dirty="0" smtClean="0"/>
              <a:t> that demonstrates the scheduling feature of the software.</a:t>
            </a:r>
          </a:p>
          <a:p>
            <a:endParaRPr lang="en-US" altLang="en-US"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824ED8-E6D5-41D9-867E-8FAA2544DAB4}" type="slidenum">
              <a:rPr lang="en-US" altLang="en-US"/>
              <a:pPr eaLnBrk="1" hangingPunct="1"/>
              <a:t>30</a:t>
            </a:fld>
            <a:endParaRPr lang="en-US" altLang="en-US" dirty="0"/>
          </a:p>
        </p:txBody>
      </p:sp>
    </p:spTree>
    <p:extLst>
      <p:ext uri="{BB962C8B-B14F-4D97-AF65-F5344CB8AC3E}">
        <p14:creationId xmlns:p14="http://schemas.microsoft.com/office/powerpoint/2010/main" val="4143175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Medical imaging is just what it sounds like—capturing, storing, and viewing images of human structures. These images can be generated from diagnostic tools such as X-rays, MRIs, and CAT scans. The software then displays the images for viewing by medical personnel.</a:t>
            </a:r>
          </a:p>
          <a:p>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CD754F-F85C-42E3-86B4-ADE858B57907}" type="slidenum">
              <a:rPr lang="en-US" altLang="en-US"/>
              <a:pPr eaLnBrk="1" hangingPunct="1"/>
              <a:t>31</a:t>
            </a:fld>
            <a:endParaRPr lang="en-US" altLang="en-US" dirty="0"/>
          </a:p>
        </p:txBody>
      </p:sp>
    </p:spTree>
    <p:extLst>
      <p:ext uri="{BB962C8B-B14F-4D97-AF65-F5344CB8AC3E}">
        <p14:creationId xmlns:p14="http://schemas.microsoft.com/office/powerpoint/2010/main" val="38858623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Telemedicine is the ability to consult or manage medical procedures remotely. Software that supports telemedicine is crucial—it must be able to display whatever is needed so that the remote work can be done. On the screen is an example of a chest scan used in </a:t>
            </a:r>
            <a:r>
              <a:rPr lang="en-US" altLang="en-US" dirty="0" err="1" smtClean="0"/>
              <a:t>teleradiology</a:t>
            </a:r>
            <a:r>
              <a:rPr lang="en-US" altLang="en-US" dirty="0" smtClean="0"/>
              <a:t>.</a:t>
            </a:r>
          </a:p>
          <a:p>
            <a:endParaRPr lang="en-US" alt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FEC33E1-41B1-4E95-98CE-619E842F20C0}" type="slidenum">
              <a:rPr lang="en-US" altLang="en-US"/>
              <a:pPr eaLnBrk="1" hangingPunct="1"/>
              <a:t>32</a:t>
            </a:fld>
            <a:endParaRPr lang="en-US" altLang="en-US" dirty="0"/>
          </a:p>
        </p:txBody>
      </p:sp>
    </p:spTree>
    <p:extLst>
      <p:ext uri="{BB962C8B-B14F-4D97-AF65-F5344CB8AC3E}">
        <p14:creationId xmlns:p14="http://schemas.microsoft.com/office/powerpoint/2010/main" val="2238604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concludes lecture a of the unit on </a:t>
            </a:r>
            <a:r>
              <a:rPr lang="en-US" altLang="en-US" b="0" i="0" dirty="0" smtClean="0"/>
              <a:t>Computer Software</a:t>
            </a:r>
            <a:r>
              <a:rPr lang="en-US" altLang="en-US" dirty="0" smtClean="0"/>
              <a:t>.  In summary, this lecture covered software that makes a computer useful. There are three major types of software—application,</a:t>
            </a:r>
            <a:r>
              <a:rPr lang="en-US" altLang="en-US" baseline="0" dirty="0" smtClean="0"/>
              <a:t> </a:t>
            </a:r>
            <a:r>
              <a:rPr lang="en-US" altLang="en-US" dirty="0" smtClean="0"/>
              <a:t>system, and program software. There are many different types </a:t>
            </a:r>
            <a:r>
              <a:rPr lang="en-US" altLang="en-US" baseline="0" dirty="0" smtClean="0"/>
              <a:t>of </a:t>
            </a:r>
            <a:r>
              <a:rPr lang="en-US" altLang="en-US" dirty="0" smtClean="0"/>
              <a:t>application software. In health care, the use of application software is very common and it is used</a:t>
            </a:r>
            <a:r>
              <a:rPr lang="en-US" altLang="en-US" baseline="0" dirty="0" smtClean="0"/>
              <a:t> for variety of purposes.</a:t>
            </a:r>
            <a:endParaRPr lang="en-US" altLang="en-US" dirty="0" smtClean="0"/>
          </a:p>
          <a:p>
            <a:endParaRPr lang="en-US" altLang="en-US"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C9165E-10CF-46D5-B2D7-68838B837C22}" type="slidenum">
              <a:rPr lang="en-US" altLang="en-US"/>
              <a:pPr eaLnBrk="1" hangingPunct="1"/>
              <a:t>33</a:t>
            </a:fld>
            <a:endParaRPr lang="en-US" altLang="en-US" dirty="0"/>
          </a:p>
        </p:txBody>
      </p:sp>
    </p:spTree>
    <p:extLst>
      <p:ext uri="{BB962C8B-B14F-4D97-AF65-F5344CB8AC3E}">
        <p14:creationId xmlns:p14="http://schemas.microsoft.com/office/powerpoint/2010/main" val="8054704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References slide.  No audio.</a:t>
            </a:r>
          </a:p>
          <a:p>
            <a:endParaRPr lang="en-US" altLang="en-US" dirty="0" smtClean="0"/>
          </a:p>
        </p:txBody>
      </p:sp>
      <p:sp>
        <p:nvSpPr>
          <p:cNvPr id="7885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7885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69D214-1E93-4C27-A3CF-7F3AA2FDE25E}" type="slidenum">
              <a:rPr lang="en-US" altLang="en-US"/>
              <a:pPr eaLnBrk="1" hangingPunct="1"/>
              <a:t>34</a:t>
            </a:fld>
            <a:endParaRPr lang="en-US" altLang="en-US" dirty="0"/>
          </a:p>
        </p:txBody>
      </p:sp>
    </p:spTree>
    <p:extLst>
      <p:ext uri="{BB962C8B-B14F-4D97-AF65-F5344CB8AC3E}">
        <p14:creationId xmlns:p14="http://schemas.microsoft.com/office/powerpoint/2010/main" val="2966480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References slide.  No audio.</a:t>
            </a:r>
          </a:p>
          <a:p>
            <a:endParaRPr lang="en-US" altLang="en-US" dirty="0" smtClean="0"/>
          </a:p>
        </p:txBody>
      </p:sp>
      <p:sp>
        <p:nvSpPr>
          <p:cNvPr id="7885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7885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69D214-1E93-4C27-A3CF-7F3AA2FDE25E}" type="slidenum">
              <a:rPr lang="en-US" altLang="en-US"/>
              <a:pPr eaLnBrk="1" hangingPunct="1"/>
              <a:t>35</a:t>
            </a:fld>
            <a:endParaRPr lang="en-US" altLang="en-US" dirty="0"/>
          </a:p>
        </p:txBody>
      </p:sp>
    </p:spTree>
    <p:extLst>
      <p:ext uri="{BB962C8B-B14F-4D97-AF65-F5344CB8AC3E}">
        <p14:creationId xmlns:p14="http://schemas.microsoft.com/office/powerpoint/2010/main" val="38948521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References slide.  No audio.</a:t>
            </a:r>
          </a:p>
          <a:p>
            <a:endParaRPr lang="en-US" altLang="en-US" dirty="0" smtClean="0"/>
          </a:p>
        </p:txBody>
      </p:sp>
      <p:sp>
        <p:nvSpPr>
          <p:cNvPr id="7987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7987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DCECD2-7C56-4578-89DB-1ED643A3BD92}" type="slidenum">
              <a:rPr lang="en-US" altLang="en-US"/>
              <a:pPr eaLnBrk="1" hangingPunct="1"/>
              <a:t>36</a:t>
            </a:fld>
            <a:endParaRPr lang="en-US" altLang="en-US" dirty="0"/>
          </a:p>
        </p:txBody>
      </p:sp>
    </p:spTree>
    <p:extLst>
      <p:ext uri="{BB962C8B-B14F-4D97-AF65-F5344CB8AC3E}">
        <p14:creationId xmlns:p14="http://schemas.microsoft.com/office/powerpoint/2010/main" val="29126249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References slide.  No audio.</a:t>
            </a:r>
          </a:p>
          <a:p>
            <a:endParaRPr lang="en-US" altLang="en-US" dirty="0" smtClean="0"/>
          </a:p>
        </p:txBody>
      </p:sp>
      <p:sp>
        <p:nvSpPr>
          <p:cNvPr id="7987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7987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DCECD2-7C56-4578-89DB-1ED643A3BD92}" type="slidenum">
              <a:rPr lang="en-US" altLang="en-US"/>
              <a:pPr eaLnBrk="1" hangingPunct="1"/>
              <a:t>37</a:t>
            </a:fld>
            <a:endParaRPr lang="en-US" altLang="en-US" dirty="0"/>
          </a:p>
        </p:txBody>
      </p:sp>
    </p:spTree>
    <p:extLst>
      <p:ext uri="{BB962C8B-B14F-4D97-AF65-F5344CB8AC3E}">
        <p14:creationId xmlns:p14="http://schemas.microsoft.com/office/powerpoint/2010/main" val="29326232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References slide.  No audio.</a:t>
            </a:r>
          </a:p>
        </p:txBody>
      </p:sp>
      <p:sp>
        <p:nvSpPr>
          <p:cNvPr id="8090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809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74671E-C0E0-4400-A54E-F41DC5BC4ABD}" type="slidenum">
              <a:rPr lang="en-US" altLang="en-US"/>
              <a:pPr eaLnBrk="1" hangingPunct="1"/>
              <a:t>38</a:t>
            </a:fld>
            <a:endParaRPr lang="en-US" altLang="en-US" dirty="0"/>
          </a:p>
        </p:txBody>
      </p:sp>
    </p:spTree>
    <p:extLst>
      <p:ext uri="{BB962C8B-B14F-4D97-AF65-F5344CB8AC3E}">
        <p14:creationId xmlns:p14="http://schemas.microsoft.com/office/powerpoint/2010/main" val="9653734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audio.</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39</a:t>
            </a:fld>
            <a:endParaRPr lang="en-US" altLang="en-US" dirty="0"/>
          </a:p>
        </p:txBody>
      </p:sp>
    </p:spTree>
    <p:extLst>
      <p:ext uri="{BB962C8B-B14F-4D97-AF65-F5344CB8AC3E}">
        <p14:creationId xmlns:p14="http://schemas.microsoft.com/office/powerpoint/2010/main" val="191969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lvl="0" indent="-171450">
              <a:buFont typeface="Arial" panose="020B0604020202020204" pitchFamily="34" charset="0"/>
              <a:buChar char="•"/>
            </a:pPr>
            <a:r>
              <a:rPr lang="en-US" sz="1000" kern="1200" dirty="0" smtClean="0">
                <a:solidFill>
                  <a:schemeClr val="tx1"/>
                </a:solidFill>
                <a:effectLst/>
                <a:latin typeface="Arial" pitchFamily="34" charset="0"/>
                <a:ea typeface="+mn-ea"/>
                <a:cs typeface="Arial" pitchFamily="34" charset="0"/>
              </a:rPr>
              <a:t>Describe types and major attributes of files,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kern="1200" dirty="0" smtClean="0">
                <a:solidFill>
                  <a:schemeClr val="tx1"/>
                </a:solidFill>
                <a:effectLst/>
                <a:latin typeface="Arial" pitchFamily="34" charset="0"/>
                <a:ea typeface="+mn-ea"/>
                <a:cs typeface="Arial" pitchFamily="34" charset="0"/>
              </a:rPr>
              <a:t>Explain the purpose of file systems,</a:t>
            </a:r>
          </a:p>
          <a:p>
            <a:pPr marL="171450" lvl="0" indent="-171450">
              <a:buFont typeface="Arial" panose="020B0604020202020204" pitchFamily="34" charset="0"/>
              <a:buChar char="•"/>
            </a:pPr>
            <a:r>
              <a:rPr lang="en-US" sz="1000" kern="1200" dirty="0" smtClean="0">
                <a:solidFill>
                  <a:schemeClr val="tx1"/>
                </a:solidFill>
                <a:effectLst/>
                <a:latin typeface="Arial" pitchFamily="34" charset="0"/>
                <a:ea typeface="+mn-ea"/>
                <a:cs typeface="Arial" pitchFamily="34" charset="0"/>
              </a:rPr>
              <a:t>Provide file management tips,</a:t>
            </a:r>
          </a:p>
          <a:p>
            <a:pPr marL="171450" lvl="0" indent="-171450">
              <a:buFont typeface="Arial" panose="020B0604020202020204" pitchFamily="34" charset="0"/>
              <a:buChar char="•"/>
            </a:pPr>
            <a:r>
              <a:rPr lang="en-US" sz="1000" kern="1200" dirty="0" smtClean="0">
                <a:solidFill>
                  <a:schemeClr val="tx1"/>
                </a:solidFill>
                <a:effectLst/>
                <a:latin typeface="Arial" pitchFamily="34" charset="0"/>
                <a:ea typeface="+mn-ea"/>
                <a:cs typeface="Arial" pitchFamily="34" charset="0"/>
              </a:rPr>
              <a:t>And, identify different implementations of file systems</a:t>
            </a:r>
          </a:p>
          <a:p>
            <a:pPr>
              <a:buFontTx/>
              <a:buNone/>
            </a:pPr>
            <a:endParaRPr lang="en-US"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8D487A0-BFED-45E0-826F-6685D412BEB0}" type="slidenum">
              <a:rPr lang="en-US" altLang="en-US"/>
              <a:pPr eaLnBrk="1" hangingPunct="1"/>
              <a:t>4</a:t>
            </a:fld>
            <a:endParaRPr lang="en-US" altLang="en-US" dirty="0"/>
          </a:p>
        </p:txBody>
      </p:sp>
    </p:spTree>
    <p:extLst>
      <p:ext uri="{BB962C8B-B14F-4D97-AF65-F5344CB8AC3E}">
        <p14:creationId xmlns:p14="http://schemas.microsoft.com/office/powerpoint/2010/main" val="1822678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a:t>
            </a:r>
            <a:r>
              <a:rPr lang="en-US" altLang="en-US" baseline="0" dirty="0" smtClean="0"/>
              <a:t> lecture provides a definition of the term software, and describes the major types of software.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 </a:t>
            </a:r>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Broadly defined, software is a </a:t>
            </a:r>
            <a:r>
              <a:rPr lang="en-US" altLang="en-US" sz="1000" dirty="0" smtClean="0"/>
              <a:t>set of instructions that direct a computer to perform specific tasks or operations.</a:t>
            </a:r>
          </a:p>
          <a:p>
            <a:r>
              <a:rPr lang="en-US" altLang="en-US" dirty="0" smtClean="0"/>
              <a:t>Software is what makes a computer usable. </a:t>
            </a:r>
          </a:p>
          <a:p>
            <a:r>
              <a:rPr lang="en-US" altLang="en-US" dirty="0" smtClean="0"/>
              <a:t>There are three </a:t>
            </a:r>
            <a:r>
              <a:rPr lang="en-US" altLang="en-US" sz="1000" dirty="0" smtClean="0"/>
              <a:t>major types of software:</a:t>
            </a:r>
            <a:r>
              <a:rPr lang="en-US" altLang="en-US" sz="1000" baseline="0" dirty="0" smtClean="0"/>
              <a:t> system </a:t>
            </a:r>
            <a:r>
              <a:rPr lang="en-US" dirty="0" smtClean="0"/>
              <a:t>software, which includes</a:t>
            </a:r>
            <a:r>
              <a:rPr lang="en-US" baseline="0" dirty="0" smtClean="0"/>
              <a:t> </a:t>
            </a:r>
            <a:r>
              <a:rPr lang="en-US" altLang="en-US" dirty="0" smtClean="0"/>
              <a:t>the operating system and utility programs;</a:t>
            </a:r>
            <a:r>
              <a:rPr lang="en-US" dirty="0" smtClean="0"/>
              <a:t> programming software; and application software.</a:t>
            </a:r>
            <a:r>
              <a:rPr lang="en-US" altLang="en-US" sz="1000" baseline="0" dirty="0" smtClean="0"/>
              <a:t> </a:t>
            </a:r>
            <a:endParaRPr lang="en-US" alt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5BF0BC-C87F-4E49-811C-8B657B634E13}" type="slidenum">
              <a:rPr lang="en-US" altLang="en-US"/>
              <a:pPr eaLnBrk="1" hangingPunct="1"/>
              <a:t>5</a:t>
            </a:fld>
            <a:endParaRPr lang="en-US" altLang="en-US" dirty="0"/>
          </a:p>
        </p:txBody>
      </p:sp>
    </p:spTree>
    <p:extLst>
      <p:ext uri="{BB962C8B-B14F-4D97-AF65-F5344CB8AC3E}">
        <p14:creationId xmlns:p14="http://schemas.microsoft.com/office/powerpoint/2010/main" val="2754685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0" fontAlgn="base" latinLnBrk="0" hangingPunct="0">
              <a:lnSpc>
                <a:spcPct val="150000"/>
              </a:lnSpc>
              <a:spcBef>
                <a:spcPct val="30000"/>
              </a:spcBef>
              <a:spcAft>
                <a:spcPct val="0"/>
              </a:spcAft>
              <a:buClrTx/>
              <a:buSzTx/>
              <a:buFontTx/>
              <a:buNone/>
              <a:tabLst/>
              <a:defRPr/>
            </a:pPr>
            <a:r>
              <a:rPr lang="en-US" altLang="en-US" i="1" dirty="0" smtClean="0"/>
              <a:t>System</a:t>
            </a:r>
            <a:r>
              <a:rPr lang="en-US" altLang="en-US" dirty="0" smtClean="0"/>
              <a:t> software interacts directly with the computer’s hardware, making the computer run and serving as a layer between the application software and the hardware. </a:t>
            </a:r>
          </a:p>
          <a:p>
            <a:pPr marL="0" marR="0" lvl="1" indent="0" algn="l" defTabSz="914400" rtl="0" eaLnBrk="0" fontAlgn="base" latinLnBrk="0" hangingPunct="0">
              <a:lnSpc>
                <a:spcPct val="150000"/>
              </a:lnSpc>
              <a:spcBef>
                <a:spcPct val="30000"/>
              </a:spcBef>
              <a:spcAft>
                <a:spcPct val="0"/>
              </a:spcAft>
              <a:buClrTx/>
              <a:buSzTx/>
              <a:buFontTx/>
              <a:buNone/>
              <a:tabLst/>
              <a:defRPr/>
            </a:pPr>
            <a:r>
              <a:rPr lang="en-US" altLang="en-US" dirty="0" smtClean="0"/>
              <a:t>System software makes sure that the hardware does everything the applications </a:t>
            </a:r>
            <a:r>
              <a:rPr lang="en-US" altLang="en-US" i="1" dirty="0" smtClean="0"/>
              <a:t>want</a:t>
            </a:r>
            <a:r>
              <a:rPr lang="en-US" altLang="en-US" dirty="0" smtClean="0"/>
              <a:t> it to do, and helps coordinate the tasks that all the running programs </a:t>
            </a:r>
            <a:r>
              <a:rPr lang="en-US" altLang="en-US" i="1" dirty="0" smtClean="0"/>
              <a:t>need</a:t>
            </a:r>
            <a:r>
              <a:rPr lang="en-US" altLang="en-US" dirty="0" smtClean="0"/>
              <a:t> it to do. </a:t>
            </a:r>
          </a:p>
          <a:p>
            <a:endParaRPr lang="en-US" alt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5BF0BC-C87F-4E49-811C-8B657B634E13}" type="slidenum">
              <a:rPr lang="en-US" altLang="en-US"/>
              <a:pPr eaLnBrk="1" hangingPunct="1"/>
              <a:t>6</a:t>
            </a:fld>
            <a:endParaRPr lang="en-US" altLang="en-US" dirty="0"/>
          </a:p>
        </p:txBody>
      </p:sp>
    </p:spTree>
    <p:extLst>
      <p:ext uri="{BB962C8B-B14F-4D97-AF65-F5344CB8AC3E}">
        <p14:creationId xmlns:p14="http://schemas.microsoft.com/office/powerpoint/2010/main" val="2754685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i="1" dirty="0" smtClean="0"/>
              <a:t>Programming</a:t>
            </a:r>
            <a:r>
              <a:rPr lang="en-US" altLang="en-US" dirty="0" smtClean="0"/>
              <a:t> software </a:t>
            </a:r>
            <a:r>
              <a:rPr lang="en-US" altLang="en-US" sz="2600" dirty="0" smtClean="0"/>
              <a:t>p</a:t>
            </a:r>
            <a:r>
              <a:rPr lang="en-US" sz="2600" dirty="0" smtClean="0"/>
              <a:t>rovides software developers with a programming environment, which they use to create other programs. </a:t>
            </a:r>
          </a:p>
          <a:p>
            <a:endParaRPr lang="en-US" altLang="en-US" dirty="0" smtClean="0"/>
          </a:p>
          <a:p>
            <a:endParaRPr lang="en-US" alt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5BF0BC-C87F-4E49-811C-8B657B634E13}" type="slidenum">
              <a:rPr lang="en-US" altLang="en-US"/>
              <a:pPr eaLnBrk="1" hangingPunct="1"/>
              <a:t>7</a:t>
            </a:fld>
            <a:endParaRPr lang="en-US" altLang="en-US" dirty="0"/>
          </a:p>
        </p:txBody>
      </p:sp>
    </p:spTree>
    <p:extLst>
      <p:ext uri="{BB962C8B-B14F-4D97-AF65-F5344CB8AC3E}">
        <p14:creationId xmlns:p14="http://schemas.microsoft.com/office/powerpoint/2010/main" val="3056029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i="1" dirty="0" smtClean="0"/>
              <a:t>Application</a:t>
            </a:r>
            <a:r>
              <a:rPr lang="en-US" altLang="en-US" dirty="0" smtClean="0"/>
              <a:t> software offers computer users productivity, entertainment, and communication tools.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800" dirty="0" smtClean="0"/>
              <a:t>This</a:t>
            </a:r>
            <a:r>
              <a:rPr lang="en-US" altLang="en-US" sz="2800" baseline="0" dirty="0" smtClean="0"/>
              <a:t> remainder of this lecture focuses</a:t>
            </a:r>
            <a:r>
              <a:rPr lang="en-US" altLang="en-US" sz="2800" dirty="0" smtClean="0"/>
              <a:t> on application software.</a:t>
            </a:r>
            <a:r>
              <a:rPr lang="en-US" sz="2600" dirty="0" smtClean="0"/>
              <a:t> </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5BF0BC-C87F-4E49-811C-8B657B634E13}" type="slidenum">
              <a:rPr lang="en-US" altLang="en-US"/>
              <a:pPr eaLnBrk="1" hangingPunct="1"/>
              <a:t>8</a:t>
            </a:fld>
            <a:endParaRPr lang="en-US" altLang="en-US" dirty="0"/>
          </a:p>
        </p:txBody>
      </p:sp>
    </p:spTree>
    <p:extLst>
      <p:ext uri="{BB962C8B-B14F-4D97-AF65-F5344CB8AC3E}">
        <p14:creationId xmlns:p14="http://schemas.microsoft.com/office/powerpoint/2010/main" val="1068305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basis of all application software is code. Code contains the programming statements, or instructions, that make a program work. </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E889D6-1740-4718-8FDD-B399B447CDAC}" type="slidenum">
              <a:rPr lang="en-US" altLang="en-US"/>
              <a:pPr eaLnBrk="1" hangingPunct="1"/>
              <a:t>9</a:t>
            </a:fld>
            <a:endParaRPr lang="en-US" altLang="en-US" dirty="0"/>
          </a:p>
        </p:txBody>
      </p:sp>
    </p:spTree>
    <p:extLst>
      <p:ext uri="{BB962C8B-B14F-4D97-AF65-F5344CB8AC3E}">
        <p14:creationId xmlns:p14="http://schemas.microsoft.com/office/powerpoint/2010/main" val="3343701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accessibility.psu.edu/microsoftoffice/powerpoint/"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C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130552"/>
            <a:ext cx="9144000" cy="1298448"/>
          </a:xfrm>
          <a:prstGeom prst="rect">
            <a:avLst/>
          </a:prstGeom>
        </p:spPr>
        <p:txBody>
          <a:bodyPr anchor="t"/>
          <a:lstStyle>
            <a:lvl1pPr algn="ctr">
              <a:defRPr sz="3600" b="0" baseline="0">
                <a:latin typeface="Verdana" pitchFamily="34" charset="0"/>
                <a:ea typeface="Verdana" pitchFamily="34" charset="0"/>
                <a:cs typeface="Verdana" pitchFamily="34" charset="0"/>
              </a:defRPr>
            </a:lvl1pPr>
          </a:lstStyle>
          <a:p>
            <a:r>
              <a:rPr lang="en-US" dirty="0" smtClean="0"/>
              <a:t>Click to edit component title</a:t>
            </a:r>
            <a:endParaRPr lang="en-US" dirty="0"/>
          </a:p>
        </p:txBody>
      </p:sp>
      <p:sp>
        <p:nvSpPr>
          <p:cNvPr id="4" name="Text Placeholder 3"/>
          <p:cNvSpPr>
            <a:spLocks noGrp="1"/>
          </p:cNvSpPr>
          <p:nvPr>
            <p:ph type="body" sz="half" idx="2" hasCustomPrompt="1"/>
          </p:nvPr>
        </p:nvSpPr>
        <p:spPr>
          <a:xfrm>
            <a:off x="1371600" y="3517900"/>
            <a:ext cx="6400800" cy="762000"/>
          </a:xfrm>
          <a:prstGeom prst="rect">
            <a:avLst/>
          </a:prstGeom>
        </p:spPr>
        <p:txBody>
          <a:bodyPr/>
          <a:lstStyle>
            <a:lvl1pPr marL="0" indent="0" algn="ctr">
              <a:buNone/>
              <a:defRPr sz="3200" baseline="0">
                <a:latin typeface="+mj-lt"/>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unit title</a:t>
            </a:r>
          </a:p>
        </p:txBody>
      </p:sp>
      <p:sp>
        <p:nvSpPr>
          <p:cNvPr id="11" name="Text Placeholder 10"/>
          <p:cNvSpPr>
            <a:spLocks noGrp="1"/>
          </p:cNvSpPr>
          <p:nvPr>
            <p:ph type="body" sz="quarter" idx="11" hasCustomPrompt="1"/>
          </p:nvPr>
        </p:nvSpPr>
        <p:spPr>
          <a:xfrm>
            <a:off x="1371600" y="4356100"/>
            <a:ext cx="6400800" cy="609600"/>
          </a:xfrm>
          <a:prstGeom prst="rect">
            <a:avLst/>
          </a:prstGeom>
        </p:spPr>
        <p:txBody>
          <a:bodyPr/>
          <a:lstStyle>
            <a:lvl1pPr algn="ctr">
              <a:buFontTx/>
              <a:buNone/>
              <a:defRPr>
                <a:latin typeface="+mj-lt"/>
                <a:cs typeface="Tahoma" pitchFamily="34" charset="0"/>
              </a:defRPr>
            </a:lvl1pPr>
          </a:lstStyle>
          <a:p>
            <a:pPr lvl="0"/>
            <a:r>
              <a:rPr lang="en-US" dirty="0" smtClean="0"/>
              <a:t>Click to edit lecture title</a:t>
            </a:r>
          </a:p>
        </p:txBody>
      </p:sp>
      <p:sp>
        <p:nvSpPr>
          <p:cNvPr id="16" name="Text Placeholder 15"/>
          <p:cNvSpPr>
            <a:spLocks noGrp="1"/>
          </p:cNvSpPr>
          <p:nvPr>
            <p:ph type="body" sz="quarter" idx="12"/>
          </p:nvPr>
        </p:nvSpPr>
        <p:spPr>
          <a:xfrm>
            <a:off x="685800" y="5232400"/>
            <a:ext cx="7772400" cy="1219200"/>
          </a:xfrm>
          <a:prstGeom prst="rect">
            <a:avLst/>
          </a:prstGeom>
        </p:spPr>
        <p:txBody>
          <a:bodyPr/>
          <a:lstStyle>
            <a:lvl1pPr algn="ctr">
              <a:buNone/>
              <a:defRPr lang="en-US" sz="1200" i="1" dirty="0" smtClean="0">
                <a:ea typeface="Calibri"/>
                <a:cs typeface="Times New Roman"/>
              </a:defRPr>
            </a:lvl1pPr>
          </a:lstStyle>
          <a:p>
            <a:pPr lvl="0"/>
            <a:r>
              <a:rPr lang="en-US" smtClean="0"/>
              <a:t>Click to edit Master text styles</a:t>
            </a:r>
          </a:p>
        </p:txBody>
      </p:sp>
      <p:pic>
        <p:nvPicPr>
          <p:cNvPr id="3" name="Picture 2" descr="The Office of the National Coordinator (ONC) for Health Information Technology." title="ON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2288" y="36576"/>
            <a:ext cx="6059424" cy="1487424"/>
          </a:xfrm>
          <a:prstGeom prst="rect">
            <a:avLst/>
          </a:prstGeom>
        </p:spPr>
      </p:pic>
      <p:sp>
        <p:nvSpPr>
          <p:cNvPr id="8" name="Slide Number Placeholder 4"/>
          <p:cNvSpPr>
            <a:spLocks noGrp="1"/>
          </p:cNvSpPr>
          <p:nvPr>
            <p:ph type="sldNum" sz="quarter" idx="4"/>
          </p:nvPr>
        </p:nvSpPr>
        <p:spPr>
          <a:xfrm>
            <a:off x="8509000" y="6263640"/>
            <a:ext cx="419100"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3081938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C 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457200" y="1600200"/>
            <a:ext cx="8229600" cy="4572000"/>
          </a:xfrm>
          <a:prstGeom prst="rect">
            <a:avLst/>
          </a:prstGeom>
        </p:spPr>
        <p:txBody>
          <a:bodyPr/>
          <a:lstStyle>
            <a:lvl1pPr>
              <a:defRPr sz="3200" baseline="0">
                <a:latin typeface="+mn-lt"/>
              </a:defRPr>
            </a:lvl1pPr>
            <a:lvl2pPr>
              <a:defRPr sz="2800">
                <a:latin typeface="+mn-lt"/>
              </a:defRPr>
            </a:lvl2pPr>
          </a:lstStyle>
          <a:p>
            <a:pPr lvl="0"/>
            <a:r>
              <a:rPr lang="en-US" smtClean="0"/>
              <a:t>Click to edit Master text styles</a:t>
            </a:r>
          </a:p>
          <a:p>
            <a:pPr lvl="1"/>
            <a:r>
              <a:rPr lang="en-US" smtClean="0"/>
              <a:t>Second level</a:t>
            </a:r>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888219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C 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ext Placeholder 1"/>
          <p:cNvSpPr>
            <a:spLocks noGrp="1"/>
          </p:cNvSpPr>
          <p:nvPr>
            <p:ph type="body" sz="quarter" idx="16"/>
          </p:nvPr>
        </p:nvSpPr>
        <p:spPr>
          <a:xfrm>
            <a:off x="457200" y="1600200"/>
            <a:ext cx="8229600" cy="1371600"/>
          </a:xfrm>
          <a:prstGeom prst="rect">
            <a:avLst/>
          </a:prstGeom>
        </p:spPr>
        <p:txBody>
          <a:bodyPr/>
          <a:lstStyle>
            <a:lvl1pPr>
              <a:buNone/>
              <a:defRPr sz="1600" b="1">
                <a:latin typeface="+mn-lt"/>
                <a:cs typeface="Arial" pitchFamily="34" charset="0"/>
              </a:defRPr>
            </a:lvl1pPr>
            <a:lvl2pPr marL="274320" indent="-283464">
              <a:buFont typeface="Arial" pitchFamily="34" charset="0"/>
              <a:buNone/>
              <a:defRPr sz="1400" baseline="0">
                <a:latin typeface="+mn-lt"/>
                <a:cs typeface="Arial" pitchFamily="34" charset="0"/>
              </a:defRPr>
            </a:lvl2pPr>
          </a:lstStyle>
          <a:p>
            <a:pPr lvl="0"/>
            <a:r>
              <a:rPr lang="en-US" smtClean="0"/>
              <a:t>Click to edit Master text styles</a:t>
            </a:r>
          </a:p>
          <a:p>
            <a:pPr lvl="1"/>
            <a:r>
              <a:rPr lang="en-US" smtClean="0"/>
              <a:t>Second level</a:t>
            </a:r>
          </a:p>
        </p:txBody>
      </p:sp>
      <p:sp>
        <p:nvSpPr>
          <p:cNvPr id="9" name="Text Placeholder 2"/>
          <p:cNvSpPr>
            <a:spLocks noGrp="1"/>
          </p:cNvSpPr>
          <p:nvPr>
            <p:ph type="body" sz="quarter" idx="20"/>
          </p:nvPr>
        </p:nvSpPr>
        <p:spPr>
          <a:xfrm>
            <a:off x="457200" y="3200400"/>
            <a:ext cx="8229600" cy="1371600"/>
          </a:xfrm>
          <a:prstGeom prst="rect">
            <a:avLst/>
          </a:prstGeom>
        </p:spPr>
        <p:txBody>
          <a:bodyPr/>
          <a:lstStyle>
            <a:lvl1pPr>
              <a:buNone/>
              <a:defRPr sz="1600" b="1" baseline="0">
                <a:latin typeface="+mn-lt"/>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400" smtClean="0">
                <a:latin typeface="+mn-lt"/>
              </a:defRPr>
            </a:lvl2pPr>
          </a:lstStyle>
          <a:p>
            <a:pPr lvl="0"/>
            <a:r>
              <a:rPr lang="en-US" smtClean="0"/>
              <a:t>Click to edit Master text styles</a:t>
            </a:r>
          </a:p>
          <a:p>
            <a:pPr lvl="1"/>
            <a:r>
              <a:rPr lang="en-US" smtClean="0"/>
              <a:t>Second level</a:t>
            </a:r>
          </a:p>
        </p:txBody>
      </p:sp>
      <p:sp>
        <p:nvSpPr>
          <p:cNvPr id="10" name="Text Placeholder 3"/>
          <p:cNvSpPr>
            <a:spLocks noGrp="1"/>
          </p:cNvSpPr>
          <p:nvPr>
            <p:ph type="body" sz="quarter" idx="21"/>
          </p:nvPr>
        </p:nvSpPr>
        <p:spPr>
          <a:xfrm>
            <a:off x="457200" y="4800600"/>
            <a:ext cx="8229600" cy="1371600"/>
          </a:xfrm>
          <a:prstGeom prst="rect">
            <a:avLst/>
          </a:prstGeom>
        </p:spPr>
        <p:txBody>
          <a:bodyPr/>
          <a:lstStyle>
            <a:lvl1pPr>
              <a:buNone/>
              <a:defRPr sz="1600" b="1">
                <a:latin typeface="+mn-lt"/>
                <a:cs typeface="Arial" pitchFamily="34" charset="0"/>
              </a:defRPr>
            </a:lvl1pPr>
            <a:lvl2pPr marL="274320">
              <a:buFont typeface="Arial" pitchFamily="34" charset="0"/>
              <a:buNone/>
              <a:defRPr lang="en-US" sz="1400" smtClean="0">
                <a:latin typeface="+mn-lt"/>
              </a:defRPr>
            </a:lvl2pPr>
          </a:lstStyle>
          <a:p>
            <a:pPr lvl="0"/>
            <a:r>
              <a:rPr lang="en-US" smtClean="0"/>
              <a:t>Click to edit Master text styles</a:t>
            </a:r>
          </a:p>
          <a:p>
            <a:pPr lvl="1"/>
            <a:r>
              <a:rPr lang="en-US" smtClean="0"/>
              <a:t>Second level</a:t>
            </a:r>
          </a:p>
        </p:txBody>
      </p:sp>
      <p:sp>
        <p:nvSpPr>
          <p:cNvPr id="11"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2752147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C Attribution_Final_Slide">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44662"/>
          </a:xfrm>
        </p:spPr>
        <p:txBody>
          <a:bodyPr/>
          <a:lstStyle>
            <a:lvl1pPr>
              <a:defRPr sz="3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2260600"/>
            <a:ext cx="8229600" cy="3911600"/>
          </a:xfrm>
          <a:prstGeom prst="rect">
            <a:avLst/>
          </a:prstGeom>
        </p:spPr>
        <p:txBody>
          <a:bodyPr anchor="b" anchorCtr="0"/>
          <a:lstStyle>
            <a:lvl1pPr marL="0" indent="0">
              <a:buNone/>
              <a:defRPr sz="3200" i="1">
                <a:latin typeface="+mn-lt"/>
              </a:defRPr>
            </a:lvl1pPr>
            <a:lvl2pPr>
              <a:buSzPct val="85000"/>
              <a:defRPr i="1">
                <a:latin typeface="+mn-lt"/>
              </a:defRPr>
            </a:lvl2pPr>
            <a:lvl3pPr marL="1143000" indent="-228600">
              <a:buSzPct val="80000"/>
              <a:buFont typeface="Courier New" panose="02070309020205020404" pitchFamily="49" charset="0"/>
              <a:buChar char="o"/>
              <a:defRPr i="1">
                <a:latin typeface="+mn-lt"/>
              </a:defRPr>
            </a:lvl3pPr>
            <a:lvl4pPr marL="1600200" indent="-228600">
              <a:buSzPct val="120000"/>
              <a:buFont typeface="Wingdings" panose="05000000000000000000" pitchFamily="2" charset="2"/>
              <a:buChar char="§"/>
              <a:defRPr i="1">
                <a:latin typeface="+mn-lt"/>
              </a:defRPr>
            </a:lvl4pPr>
            <a:lvl5pPr marL="2057400" indent="-228600">
              <a:buSzPct val="70000"/>
              <a:buFont typeface="Wingdings" panose="05000000000000000000" pitchFamily="2" charset="2"/>
              <a:buChar char="q"/>
              <a:defRPr i="1">
                <a:latin typeface="+mn-lt"/>
              </a:defRPr>
            </a:lvl5pPr>
          </a:lstStyle>
          <a:p>
            <a:pPr lvl="0"/>
            <a:r>
              <a:rPr lang="en-US" smtClean="0"/>
              <a:t>Click to edit Master text styles</a:t>
            </a:r>
          </a:p>
        </p:txBody>
      </p:sp>
      <p:sp>
        <p:nvSpPr>
          <p:cNvPr id="5"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2567862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7638"/>
            <a:ext cx="8229600" cy="1143000"/>
          </a:xfrm>
        </p:spPr>
        <p:txBody>
          <a:bodyPr/>
          <a:lstStyle>
            <a:lvl1pPr>
              <a:defRPr sz="2800" b="1" baseline="0">
                <a:solidFill>
                  <a:srgbClr val="FF0000"/>
                </a:solidFill>
              </a:defRPr>
            </a:lvl1pPr>
          </a:lstStyle>
          <a:p>
            <a:r>
              <a:rPr lang="en-US" dirty="0" smtClean="0"/>
              <a:t>DO NOT USE THIS LAYOUT</a:t>
            </a:r>
            <a:br>
              <a:rPr lang="en-US" dirty="0" smtClean="0"/>
            </a:br>
            <a:r>
              <a:rPr lang="en-US" dirty="0" smtClean="0"/>
              <a:t>except to follow its instructions in the Master View</a:t>
            </a:r>
            <a:endParaRPr lang="en-US" dirty="0"/>
          </a:p>
        </p:txBody>
      </p:sp>
      <p:sp>
        <p:nvSpPr>
          <p:cNvPr id="3" name="Slide Number Placeholder 2"/>
          <p:cNvSpPr>
            <a:spLocks noGrp="1"/>
          </p:cNvSpPr>
          <p:nvPr>
            <p:ph type="sldNum" sz="quarter" idx="10"/>
          </p:nvPr>
        </p:nvSpPr>
        <p:spPr>
          <a:xfrm>
            <a:off x="8177154" y="6263640"/>
            <a:ext cx="508673" cy="548640"/>
          </a:xfrm>
          <a:prstGeom prst="rect">
            <a:avLst/>
          </a:prstGeom>
        </p:spPr>
        <p:txBody>
          <a:bodyPr/>
          <a:lstStyle/>
          <a:p>
            <a:fld id="{F3BF8891-5E06-46C2-89A4-6DB85D39BA35}" type="slidenum">
              <a:rPr lang="en-US" smtClean="0"/>
              <a:pPr/>
              <a:t>‹#›</a:t>
            </a:fld>
            <a:endParaRPr lang="en-US" dirty="0"/>
          </a:p>
        </p:txBody>
      </p:sp>
      <p:sp>
        <p:nvSpPr>
          <p:cNvPr id="4" name="TextBox 3"/>
          <p:cNvSpPr txBox="1"/>
          <p:nvPr userDrawn="1"/>
        </p:nvSpPr>
        <p:spPr>
          <a:xfrm>
            <a:off x="101599" y="1417638"/>
            <a:ext cx="8928101" cy="1015663"/>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Creating</a:t>
            </a:r>
            <a:r>
              <a:rPr lang="en-US" sz="2400" b="1" baseline="0" dirty="0" smtClean="0">
                <a:solidFill>
                  <a:srgbClr val="0070C0"/>
                </a:solidFill>
                <a:latin typeface="Arial" panose="020B0604020202020204" pitchFamily="34" charset="0"/>
                <a:cs typeface="Arial" panose="020B0604020202020204" pitchFamily="34" charset="0"/>
              </a:rPr>
              <a:t> a Custom Layout</a:t>
            </a:r>
          </a:p>
          <a:p>
            <a:r>
              <a:rPr lang="en-US" baseline="0" dirty="0" smtClean="0"/>
              <a:t>Follow the instructions on this slide layout if none of the existing layouts (in the current template) work well for the current slide you would like to create or edit.</a:t>
            </a:r>
            <a:endParaRPr lang="en-US" dirty="0"/>
          </a:p>
        </p:txBody>
      </p:sp>
      <p:sp>
        <p:nvSpPr>
          <p:cNvPr id="6" name="TextBox 5"/>
          <p:cNvSpPr txBox="1"/>
          <p:nvPr userDrawn="1"/>
        </p:nvSpPr>
        <p:spPr>
          <a:xfrm>
            <a:off x="101600" y="2567642"/>
            <a:ext cx="9144000" cy="3970318"/>
          </a:xfrm>
          <a:prstGeom prst="rect">
            <a:avLst/>
          </a:prstGeom>
          <a:noFill/>
        </p:spPr>
        <p:txBody>
          <a:bodyPr wrap="square" rtlCol="0">
            <a:spAutoFit/>
          </a:bodyPr>
          <a:lstStyle/>
          <a:p>
            <a:pPr lvl="0"/>
            <a:r>
              <a:rPr lang="en-US" dirty="0" smtClean="0"/>
              <a:t>To create a custom new layout, </a:t>
            </a:r>
            <a:r>
              <a:rPr lang="en-US" b="1" dirty="0" smtClean="0"/>
              <a:t>in the Slide Master view </a:t>
            </a:r>
            <a:r>
              <a:rPr lang="en-US" dirty="0" smtClean="0"/>
              <a:t>do the following:</a:t>
            </a:r>
          </a:p>
          <a:p>
            <a:pPr marL="214313" lvl="0" indent="-214313">
              <a:buFont typeface="Arial" panose="020B0604020202020204" pitchFamily="34" charset="0"/>
              <a:buChar char="•"/>
            </a:pPr>
            <a:r>
              <a:rPr lang="en-US" b="1" dirty="0" smtClean="0"/>
              <a:t>DUPLICATE</a:t>
            </a:r>
            <a:r>
              <a:rPr lang="en-US" dirty="0" smtClean="0"/>
              <a:t> an existing layout to create a new layout.</a:t>
            </a:r>
          </a:p>
          <a:p>
            <a:pPr marL="214313" lvl="0" indent="-214313">
              <a:buFont typeface="Arial" panose="020B0604020202020204" pitchFamily="34" charset="0"/>
              <a:buChar char="•"/>
            </a:pPr>
            <a:r>
              <a:rPr lang="en-US" b="1" dirty="0" smtClean="0"/>
              <a:t>RENAME</a:t>
            </a:r>
            <a:r>
              <a:rPr lang="en-US" dirty="0" smtClean="0"/>
              <a:t> the new layout.</a:t>
            </a:r>
          </a:p>
          <a:p>
            <a:pPr marL="214313" lvl="0" indent="-214313">
              <a:buFont typeface="Arial" panose="020B0604020202020204" pitchFamily="34" charset="0"/>
              <a:buChar char="•"/>
            </a:pPr>
            <a:r>
              <a:rPr lang="en-US" b="1" dirty="0" smtClean="0"/>
              <a:t>Insert or Remove as appropriate PLACEHOLDERS </a:t>
            </a:r>
            <a:r>
              <a:rPr lang="en-US" dirty="0" smtClean="0"/>
              <a:t>on your new layout, resizing &amp; formatting as appropriate. </a:t>
            </a:r>
            <a:r>
              <a:rPr lang="en-US" sz="1600" dirty="0" smtClean="0"/>
              <a:t>(Do</a:t>
            </a:r>
            <a:r>
              <a:rPr lang="en-US" sz="1600" baseline="0" dirty="0" smtClean="0"/>
              <a:t> not edit your content in the slide master. All content should be edited in the normal presentation design view.) </a:t>
            </a:r>
            <a:r>
              <a:rPr lang="en-US" b="1" baseline="0" dirty="0" smtClean="0"/>
              <a:t>NEVER REMOVE THE LAYOUT’S TITLE CONTAINER</a:t>
            </a:r>
            <a:r>
              <a:rPr lang="en-US" baseline="0" dirty="0" smtClean="0"/>
              <a:t>. </a:t>
            </a:r>
            <a:r>
              <a:rPr lang="en-US" sz="1600" baseline="0" dirty="0" smtClean="0"/>
              <a:t>(It can be resized or formatted, but never removed.)</a:t>
            </a:r>
            <a:endParaRPr lang="en-US" baseline="0" dirty="0" smtClean="0"/>
          </a:p>
          <a:p>
            <a:pPr marL="214313" lvl="0" indent="-214313">
              <a:buFont typeface="Arial" panose="020B0604020202020204" pitchFamily="34" charset="0"/>
              <a:buChar char="•"/>
            </a:pPr>
            <a:r>
              <a:rPr lang="en-US" dirty="0" smtClean="0"/>
              <a:t>Check the</a:t>
            </a:r>
            <a:r>
              <a:rPr lang="en-US" baseline="0" dirty="0" smtClean="0"/>
              <a:t> </a:t>
            </a:r>
            <a:r>
              <a:rPr lang="en-US" b="1" baseline="0" dirty="0" smtClean="0"/>
              <a:t>READING ORDER </a:t>
            </a:r>
            <a:r>
              <a:rPr lang="en-US" baseline="0" dirty="0" smtClean="0"/>
              <a:t>of your new layout. (</a:t>
            </a:r>
            <a:r>
              <a:rPr lang="en-US" sz="1350" u="sng" kern="1200" dirty="0" smtClean="0">
                <a:solidFill>
                  <a:schemeClr val="tx1"/>
                </a:solidFill>
                <a:effectLst/>
                <a:latin typeface="+mn-lt"/>
                <a:ea typeface="+mn-ea"/>
                <a:cs typeface="+mn-cs"/>
                <a:hlinkClick r:id="rId2"/>
              </a:rPr>
              <a:t>http://accessibility.psu.edu/microsoftoffice/powerpoint/</a:t>
            </a:r>
            <a:r>
              <a:rPr lang="en-US" sz="1350" kern="1200" dirty="0" smtClean="0">
                <a:solidFill>
                  <a:schemeClr val="tx1"/>
                </a:solidFill>
                <a:effectLst/>
                <a:latin typeface="+mn-lt"/>
                <a:ea typeface="+mn-ea"/>
                <a:cs typeface="+mn-cs"/>
              </a:rPr>
              <a:t>) </a:t>
            </a:r>
            <a:r>
              <a:rPr lang="en-US" baseline="0" dirty="0" smtClean="0"/>
              <a:t>Reorder as appropriate so the slide layout’s </a:t>
            </a:r>
            <a:r>
              <a:rPr lang="en-US" b="1" baseline="0" dirty="0" smtClean="0"/>
              <a:t>TITLE is read first</a:t>
            </a:r>
            <a:r>
              <a:rPr lang="en-US" baseline="0" dirty="0" smtClean="0"/>
              <a:t>.</a:t>
            </a:r>
          </a:p>
          <a:p>
            <a:pPr marL="214313" lvl="0" indent="-214313">
              <a:buFont typeface="Arial" panose="020B0604020202020204" pitchFamily="34" charset="0"/>
              <a:buChar char="•"/>
            </a:pPr>
            <a:r>
              <a:rPr lang="en-US" b="1" baseline="0" dirty="0" smtClean="0"/>
              <a:t>SAVE</a:t>
            </a:r>
            <a:r>
              <a:rPr lang="en-US" baseline="0" dirty="0" smtClean="0"/>
              <a:t> your presentation.</a:t>
            </a:r>
          </a:p>
          <a:p>
            <a:pPr marL="214313" lvl="0" indent="-214313">
              <a:buFont typeface="Arial" panose="020B0604020202020204" pitchFamily="34" charset="0"/>
              <a:buChar char="•"/>
            </a:pPr>
            <a:r>
              <a:rPr lang="en-US" b="1" baseline="0" dirty="0" smtClean="0"/>
              <a:t>Close the Master View </a:t>
            </a:r>
            <a:r>
              <a:rPr lang="en-US" b="0" baseline="0" dirty="0" smtClean="0"/>
              <a:t>and return to your normal editing (design) view.</a:t>
            </a:r>
          </a:p>
          <a:p>
            <a:pPr marL="214313" lvl="0" indent="-214313">
              <a:buFont typeface="Arial" panose="020B0604020202020204" pitchFamily="34" charset="0"/>
              <a:buChar char="•"/>
            </a:pPr>
            <a:r>
              <a:rPr lang="en-US" b="1" baseline="0" dirty="0" smtClean="0"/>
              <a:t>Insert a new slide using your custom-named new layout </a:t>
            </a:r>
            <a:r>
              <a:rPr lang="en-US" b="0" baseline="0" dirty="0" smtClean="0"/>
              <a:t>or apply the new layout to an existing slide.</a:t>
            </a:r>
            <a:endParaRPr lang="en-US" dirty="0"/>
          </a:p>
        </p:txBody>
      </p:sp>
    </p:spTree>
    <p:extLst>
      <p:ext uri="{BB962C8B-B14F-4D97-AF65-F5344CB8AC3E}">
        <p14:creationId xmlns:p14="http://schemas.microsoft.com/office/powerpoint/2010/main" val="1404151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2130552"/>
            <a:ext cx="9144000" cy="1481328"/>
          </a:xfrm>
          <a:prstGeom prst="rect">
            <a:avLst/>
          </a:prstGeom>
        </p:spPr>
        <p:txBody>
          <a:bodyPr anchor="t"/>
          <a:lstStyle>
            <a:lvl1pPr algn="ctr">
              <a:defRPr sz="3800" b="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371600" y="3581400"/>
            <a:ext cx="6400800" cy="762000"/>
          </a:xfrm>
          <a:prstGeom prst="rect">
            <a:avLst/>
          </a:prstGeom>
        </p:spPr>
        <p:txBody>
          <a:bodyPr/>
          <a:lstStyle>
            <a:lvl1pPr marL="0" indent="0" algn="ctr">
              <a:buNone/>
              <a:defRPr sz="3200" baseline="0">
                <a:latin typeface="Tahoma" pitchFamily="34" charset="0"/>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10"/>
          <p:cNvSpPr>
            <a:spLocks noGrp="1"/>
          </p:cNvSpPr>
          <p:nvPr>
            <p:ph type="body" sz="quarter" idx="11"/>
          </p:nvPr>
        </p:nvSpPr>
        <p:spPr>
          <a:xfrm>
            <a:off x="1371600" y="4343400"/>
            <a:ext cx="6400800" cy="609600"/>
          </a:xfrm>
          <a:prstGeom prst="rect">
            <a:avLst/>
          </a:prstGeom>
        </p:spPr>
        <p:txBody>
          <a:bodyPr/>
          <a:lstStyle>
            <a:lvl1pPr algn="ctr">
              <a:buFontTx/>
              <a:buNone/>
              <a:defRPr>
                <a:latin typeface="Tahoma" pitchFamily="34" charset="0"/>
                <a:cs typeface="Tahoma" pitchFamily="34" charset="0"/>
              </a:defRPr>
            </a:lvl1pPr>
          </a:lstStyle>
          <a:p>
            <a:pPr lvl="0"/>
            <a:r>
              <a:rPr lang="en-US" smtClean="0"/>
              <a:t>Click to edit Master text styles</a:t>
            </a:r>
          </a:p>
        </p:txBody>
      </p:sp>
      <p:sp>
        <p:nvSpPr>
          <p:cNvPr id="16" name="Text Placeholder 15"/>
          <p:cNvSpPr>
            <a:spLocks noGrp="1"/>
          </p:cNvSpPr>
          <p:nvPr>
            <p:ph type="body" sz="quarter" idx="12"/>
          </p:nvPr>
        </p:nvSpPr>
        <p:spPr>
          <a:xfrm>
            <a:off x="914400" y="5562600"/>
            <a:ext cx="7315200" cy="685800"/>
          </a:xfrm>
          <a:prstGeom prst="rect">
            <a:avLst/>
          </a:prstGeom>
        </p:spPr>
        <p:txBody>
          <a:bodyPr/>
          <a:lstStyle>
            <a:lvl1pPr>
              <a:buNone/>
              <a:defRPr lang="en-US" sz="1200" dirty="0" smtClean="0">
                <a:ea typeface="Calibri"/>
                <a:cs typeface="Times New Roman"/>
              </a:defRPr>
            </a:lvl1pPr>
          </a:lstStyle>
          <a:p>
            <a:pPr lvl="0"/>
            <a:r>
              <a:rPr lang="en-US" smtClean="0"/>
              <a:t>Click to edit Master text styles</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70464" y="589927"/>
            <a:ext cx="3803073" cy="931025"/>
          </a:xfrm>
          <a:prstGeom prst="rect">
            <a:avLst/>
          </a:prstGeom>
        </p:spPr>
      </p:pic>
    </p:spTree>
    <p:extLst>
      <p:ext uri="{BB962C8B-B14F-4D97-AF65-F5344CB8AC3E}">
        <p14:creationId xmlns:p14="http://schemas.microsoft.com/office/powerpoint/2010/main" val="16399939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bjectiv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nchor="ctr" anchorCtr="0"/>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ext Placeholder 4"/>
          <p:cNvSpPr>
            <a:spLocks noGrp="1"/>
          </p:cNvSpPr>
          <p:nvPr>
            <p:ph type="body" sz="quarter" idx="11"/>
          </p:nvPr>
        </p:nvSpPr>
        <p:spPr>
          <a:xfrm>
            <a:off x="457200" y="1984248"/>
            <a:ext cx="8229600" cy="4215384"/>
          </a:xfrm>
          <a:prstGeom prst="rect">
            <a:avLst/>
          </a:prstGeom>
        </p:spPr>
        <p:txBody>
          <a:bodyPr/>
          <a:lstStyle>
            <a:lvl1pPr>
              <a:defRPr baseline="0"/>
            </a:lvl1pPr>
          </a:lstStyle>
          <a:p>
            <a:pPr lvl="0"/>
            <a:r>
              <a:rPr lang="en-US" smtClean="0"/>
              <a:t>Click to edit Master text styles</a:t>
            </a:r>
          </a:p>
          <a:p>
            <a:pPr lvl="1"/>
            <a:r>
              <a:rPr lang="en-US" smtClean="0"/>
              <a:t>Second level</a:t>
            </a:r>
          </a:p>
        </p:txBody>
      </p:sp>
      <p:sp>
        <p:nvSpPr>
          <p:cNvPr id="4" name="Slide Number Placeholder 2"/>
          <p:cNvSpPr>
            <a:spLocks noGrp="1"/>
          </p:cNvSpPr>
          <p:nvPr>
            <p:ph type="sldNum" sz="quarter" idx="12"/>
          </p:nvPr>
        </p:nvSpPr>
        <p:spPr>
          <a:xfrm>
            <a:off x="6858000" y="6356350"/>
            <a:ext cx="1828800" cy="365125"/>
          </a:xfrm>
          <a:prstGeom prst="rect">
            <a:avLst/>
          </a:prstGeom>
        </p:spPr>
        <p:txBody>
          <a:bodyPr/>
          <a:lstStyle>
            <a:lvl1pPr>
              <a:defRPr/>
            </a:lvl1pPr>
          </a:lstStyle>
          <a:p>
            <a:fld id="{81196C0B-7C2E-44EC-9376-8FBF817FB5DA}" type="slidenum">
              <a:rPr lang="en-US" altLang="en-US"/>
              <a:pPr/>
              <a:t>‹#›</a:t>
            </a:fld>
            <a:endParaRPr lang="en-US" altLang="en-US" dirty="0"/>
          </a:p>
        </p:txBody>
      </p:sp>
      <p:sp>
        <p:nvSpPr>
          <p:cNvPr id="5" name="Date Placeholder 4"/>
          <p:cNvSpPr>
            <a:spLocks noGrp="1"/>
          </p:cNvSpPr>
          <p:nvPr>
            <p:ph type="dt" sz="half" idx="13"/>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endParaRPr lang="en-US" dirty="0"/>
          </a:p>
        </p:txBody>
      </p:sp>
      <p:sp>
        <p:nvSpPr>
          <p:cNvPr id="6" name="Footer Placeholder 5"/>
          <p:cNvSpPr>
            <a:spLocks noGrp="1"/>
          </p:cNvSpPr>
          <p:nvPr>
            <p:ph type="ftr" sz="quarter" idx="14"/>
          </p:nvPr>
        </p:nvSpPr>
        <p:spPr>
          <a:xfrm>
            <a:off x="3117850" y="6345238"/>
            <a:ext cx="3475038" cy="365125"/>
          </a:xfrm>
          <a:prstGeom prst="rect">
            <a:avLst/>
          </a:prstGeom>
        </p:spPr>
        <p:txBody>
          <a:bodyPr/>
          <a:lstStyle>
            <a:lvl1pPr algn="ctr" fontAlgn="auto">
              <a:spcAft>
                <a:spcPts val="0"/>
              </a:spcAft>
              <a:defRPr sz="1000">
                <a:solidFill>
                  <a:schemeClr val="bg1">
                    <a:lumMod val="65000"/>
                  </a:schemeClr>
                </a:solidFill>
                <a:latin typeface="Verdana" pitchFamily="34" charset="0"/>
                <a:cs typeface="Arial" pitchFamily="34" charset="0"/>
              </a:defRPr>
            </a:lvl1pPr>
          </a:lstStyle>
          <a:p>
            <a:pPr>
              <a:defRPr/>
            </a:pPr>
            <a:endParaRPr lang="en-US" dirty="0"/>
          </a:p>
        </p:txBody>
      </p:sp>
    </p:spTree>
    <p:extLst>
      <p:ext uri="{BB962C8B-B14F-4D97-AF65-F5344CB8AC3E}">
        <p14:creationId xmlns:p14="http://schemas.microsoft.com/office/powerpoint/2010/main" val="991854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ectur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984248"/>
            <a:ext cx="8229600" cy="420624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292938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ide by Side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ext Placeholder 4"/>
          <p:cNvSpPr>
            <a:spLocks noGrp="1"/>
          </p:cNvSpPr>
          <p:nvPr>
            <p:ph type="body" sz="quarter" idx="11"/>
          </p:nvPr>
        </p:nvSpPr>
        <p:spPr>
          <a:xfrm>
            <a:off x="457200" y="1984248"/>
            <a:ext cx="3962400" cy="4187952"/>
          </a:xfrm>
          <a:prstGeom prst="rect">
            <a:avLst/>
          </a:prstGeom>
        </p:spPr>
        <p:txBody>
          <a:bodyPr/>
          <a:lstStyle>
            <a:lvl1pPr>
              <a:defRPr sz="2800" baseline="0"/>
            </a:lvl1pPr>
            <a:lvl2pPr>
              <a:defRPr sz="1800"/>
            </a:lvl2pPr>
          </a:lstStyle>
          <a:p>
            <a:pPr lvl="0"/>
            <a:r>
              <a:rPr lang="en-US" smtClean="0"/>
              <a:t>Click to edit Master text styles</a:t>
            </a:r>
          </a:p>
          <a:p>
            <a:pPr lvl="1"/>
            <a:r>
              <a:rPr lang="en-US" smtClean="0"/>
              <a:t>Second level</a:t>
            </a:r>
          </a:p>
        </p:txBody>
      </p:sp>
      <p:sp>
        <p:nvSpPr>
          <p:cNvPr id="7" name="Text Placeholder 4"/>
          <p:cNvSpPr>
            <a:spLocks noGrp="1"/>
          </p:cNvSpPr>
          <p:nvPr>
            <p:ph type="body" sz="quarter" idx="15"/>
          </p:nvPr>
        </p:nvSpPr>
        <p:spPr>
          <a:xfrm>
            <a:off x="4648200" y="1981200"/>
            <a:ext cx="3962400" cy="4191000"/>
          </a:xfrm>
          <a:prstGeom prst="rect">
            <a:avLst/>
          </a:prstGeom>
        </p:spPr>
        <p:txBody>
          <a:bodyPr/>
          <a:lstStyle>
            <a:lvl1pPr>
              <a:defRPr sz="2800" baseline="0"/>
            </a:lvl1pPr>
            <a:lvl2pPr>
              <a:defRPr sz="180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503379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Picture Placeholder 7"/>
          <p:cNvSpPr>
            <a:spLocks noGrp="1"/>
          </p:cNvSpPr>
          <p:nvPr>
            <p:ph type="pic" sz="quarter" idx="14"/>
          </p:nvPr>
        </p:nvSpPr>
        <p:spPr>
          <a:xfrm>
            <a:off x="457200" y="1600200"/>
            <a:ext cx="8229600" cy="3886200"/>
          </a:xfrm>
          <a:prstGeom prst="rect">
            <a:avLst/>
          </a:prstGeom>
        </p:spPr>
        <p:txBody>
          <a:bodyPr rtlCol="0">
            <a:normAutofit/>
          </a:bodyPr>
          <a:lstStyle/>
          <a:p>
            <a:pPr lvl="0"/>
            <a:r>
              <a:rPr lang="en-US" noProof="0" dirty="0" smtClean="0"/>
              <a:t>Click icon to add picture</a:t>
            </a:r>
            <a:endParaRPr lang="en-US" noProof="0" dirty="0"/>
          </a:p>
        </p:txBody>
      </p:sp>
      <p:sp>
        <p:nvSpPr>
          <p:cNvPr id="9" name="Text Placeholder 9"/>
          <p:cNvSpPr>
            <a:spLocks noGrp="1"/>
          </p:cNvSpPr>
          <p:nvPr>
            <p:ph type="body" sz="quarter" idx="15"/>
          </p:nvPr>
        </p:nvSpPr>
        <p:spPr>
          <a:xfrm>
            <a:off x="457200" y="5562600"/>
            <a:ext cx="8229600" cy="685800"/>
          </a:xfrm>
          <a:prstGeom prst="rect">
            <a:avLst/>
          </a:prstGeom>
        </p:spPr>
        <p:txBody>
          <a:bodyPr/>
          <a:lstStyle>
            <a:lvl1pPr marL="0" indent="0">
              <a:buNone/>
              <a:defRPr sz="1000">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23697856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457200" y="1984248"/>
            <a:ext cx="8229600" cy="4035552"/>
          </a:xfrm>
          <a:prstGeom prst="rect">
            <a:avLst/>
          </a:prstGeom>
        </p:spPr>
        <p:txBody>
          <a:bodyPr/>
          <a:lstStyle>
            <a:lvl1pPr>
              <a:defRPr baseline="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937138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C Lectur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600200"/>
            <a:ext cx="8229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9382899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ext Placeholder 1"/>
          <p:cNvSpPr>
            <a:spLocks noGrp="1"/>
          </p:cNvSpPr>
          <p:nvPr>
            <p:ph type="body" sz="quarter" idx="16"/>
          </p:nvPr>
        </p:nvSpPr>
        <p:spPr>
          <a:xfrm>
            <a:off x="457200" y="1600200"/>
            <a:ext cx="8229600" cy="1371600"/>
          </a:xfrm>
          <a:prstGeom prst="rect">
            <a:avLst/>
          </a:prstGeom>
        </p:spPr>
        <p:txBody>
          <a:bodyPr/>
          <a:lstStyle>
            <a:lvl1pPr>
              <a:buNone/>
              <a:defRPr sz="1200" b="1">
                <a:latin typeface="Arial" pitchFamily="34" charset="0"/>
                <a:cs typeface="Arial" pitchFamily="34" charset="0"/>
              </a:defRPr>
            </a:lvl1pPr>
            <a:lvl2pPr marL="0" indent="0">
              <a:buFont typeface="Arial" pitchFamily="34" charset="0"/>
              <a:buNone/>
              <a:defRPr sz="1200" baseline="0">
                <a:latin typeface="Arial" pitchFamily="34" charset="0"/>
                <a:cs typeface="Arial" pitchFamily="34" charset="0"/>
              </a:defRPr>
            </a:lvl2pPr>
          </a:lstStyle>
          <a:p>
            <a:pPr lvl="0"/>
            <a:r>
              <a:rPr lang="en-US" smtClean="0"/>
              <a:t>Click to edit Master text styles</a:t>
            </a:r>
          </a:p>
          <a:p>
            <a:pPr lvl="1"/>
            <a:r>
              <a:rPr lang="en-US" smtClean="0"/>
              <a:t>Second level</a:t>
            </a:r>
          </a:p>
        </p:txBody>
      </p:sp>
      <p:sp>
        <p:nvSpPr>
          <p:cNvPr id="9" name="Text Placeholder 2"/>
          <p:cNvSpPr>
            <a:spLocks noGrp="1"/>
          </p:cNvSpPr>
          <p:nvPr>
            <p:ph type="body" sz="quarter" idx="20"/>
          </p:nvPr>
        </p:nvSpPr>
        <p:spPr>
          <a:xfrm>
            <a:off x="457200" y="3048000"/>
            <a:ext cx="8229600" cy="1371600"/>
          </a:xfrm>
          <a:prstGeom prst="rect">
            <a:avLst/>
          </a:prstGeom>
        </p:spPr>
        <p:txBody>
          <a:bodyPr/>
          <a:lstStyle>
            <a:lvl1pPr>
              <a:buNone/>
              <a:defRPr sz="1200" b="1" baseline="0">
                <a:latin typeface="Arial" pitchFamily="34" charset="0"/>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200" smtClean="0"/>
            </a:lvl2pPr>
          </a:lstStyle>
          <a:p>
            <a:pPr lvl="0"/>
            <a:r>
              <a:rPr lang="en-US" smtClean="0"/>
              <a:t>Click to edit Master text styles</a:t>
            </a:r>
          </a:p>
          <a:p>
            <a:pPr lvl="1"/>
            <a:r>
              <a:rPr lang="en-US" smtClean="0"/>
              <a:t>Second level</a:t>
            </a:r>
          </a:p>
        </p:txBody>
      </p:sp>
      <p:sp>
        <p:nvSpPr>
          <p:cNvPr id="10" name="Text Placeholder 3"/>
          <p:cNvSpPr>
            <a:spLocks noGrp="1"/>
          </p:cNvSpPr>
          <p:nvPr>
            <p:ph type="body" sz="quarter" idx="21"/>
          </p:nvPr>
        </p:nvSpPr>
        <p:spPr>
          <a:xfrm>
            <a:off x="457200" y="4572000"/>
            <a:ext cx="8229600" cy="1371600"/>
          </a:xfrm>
          <a:prstGeom prst="rect">
            <a:avLst/>
          </a:prstGeom>
        </p:spPr>
        <p:txBody>
          <a:bodyPr/>
          <a:lstStyle>
            <a:lvl1pPr>
              <a:buNone/>
              <a:defRPr sz="1200" b="1">
                <a:latin typeface="Arial" pitchFamily="34" charset="0"/>
                <a:cs typeface="Arial" pitchFamily="34" charset="0"/>
              </a:defRPr>
            </a:lvl1pPr>
            <a:lvl2pPr marL="274320">
              <a:buFont typeface="Arial" pitchFamily="34" charset="0"/>
              <a:buNone/>
              <a:defRPr lang="en-US" sz="1200" smtClean="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0542798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Attribution_Final_Slid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984248"/>
            <a:ext cx="8229600" cy="420624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5"/>
          </p:nvPr>
        </p:nvSpPr>
        <p:spPr>
          <a:xfrm>
            <a:off x="628650" y="6263640"/>
            <a:ext cx="2057400" cy="548640"/>
          </a:xfrm>
          <a:prstGeom prst="rect">
            <a:avLst/>
          </a:prstGeom>
        </p:spPr>
        <p:txBody>
          <a:bodyPr/>
          <a:lstStyle/>
          <a:p>
            <a:endParaRPr lang="en-US" dirty="0"/>
          </a:p>
        </p:txBody>
      </p:sp>
      <p:sp>
        <p:nvSpPr>
          <p:cNvPr id="4" name="Footer Placeholder 3"/>
          <p:cNvSpPr>
            <a:spLocks noGrp="1"/>
          </p:cNvSpPr>
          <p:nvPr>
            <p:ph type="ftr" sz="quarter" idx="16"/>
          </p:nvPr>
        </p:nvSpPr>
        <p:spPr>
          <a:xfrm>
            <a:off x="3028950" y="6263640"/>
            <a:ext cx="3086100" cy="548640"/>
          </a:xfrm>
          <a:prstGeom prst="rect">
            <a:avLst/>
          </a:prstGeom>
        </p:spPr>
        <p:txBody>
          <a:bodyPr/>
          <a:lstStyle/>
          <a:p>
            <a:endParaRPr lang="en-US" dirty="0"/>
          </a:p>
        </p:txBody>
      </p:sp>
      <p:sp>
        <p:nvSpPr>
          <p:cNvPr id="5" name="Slide Number Placeholder 4"/>
          <p:cNvSpPr>
            <a:spLocks noGrp="1"/>
          </p:cNvSpPr>
          <p:nvPr>
            <p:ph type="sldNum" sz="quarter" idx="17"/>
          </p:nvPr>
        </p:nvSpPr>
        <p:spPr>
          <a:xfrm>
            <a:off x="8177154" y="6263640"/>
            <a:ext cx="508673" cy="548640"/>
          </a:xfrm>
          <a:prstGeom prst="rect">
            <a:avLst/>
          </a:prstGeom>
        </p:spPr>
        <p:txBody>
          <a:bodyPr/>
          <a:lstStyle/>
          <a:p>
            <a:fld id="{F3BF8891-5E06-46C2-89A4-6DB85D39BA35}" type="slidenum">
              <a:rPr lang="en-US" smtClean="0"/>
              <a:t>‹#›</a:t>
            </a:fld>
            <a:endParaRPr lang="en-US" dirty="0"/>
          </a:p>
        </p:txBody>
      </p:sp>
    </p:spTree>
    <p:extLst>
      <p:ext uri="{BB962C8B-B14F-4D97-AF65-F5344CB8AC3E}">
        <p14:creationId xmlns:p14="http://schemas.microsoft.com/office/powerpoint/2010/main" val="19294643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C Lecture 2 cols and pix">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908923"/>
          </a:xfrm>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8" name="Content Placeholder 7"/>
          <p:cNvSpPr>
            <a:spLocks noGrp="1"/>
          </p:cNvSpPr>
          <p:nvPr>
            <p:ph sz="quarter" idx="14"/>
          </p:nvPr>
        </p:nvSpPr>
        <p:spPr>
          <a:xfrm>
            <a:off x="176169" y="1266738"/>
            <a:ext cx="4530769" cy="4905462"/>
          </a:xfrm>
          <a:prstGeom prst="rect">
            <a:avLst/>
          </a:prstGeom>
        </p:spPr>
        <p:txBody>
          <a:bodyPr/>
          <a:lstStyle>
            <a:lvl1pPr>
              <a:defRPr>
                <a:latin typeface="+mn-lt"/>
              </a:defRPr>
            </a:lvl1pPr>
            <a:lvl2pPr>
              <a:buSzPct val="85000"/>
              <a:defRPr sz="2400">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
        <p:nvSpPr>
          <p:cNvPr id="5" name="Content Placeholder 7"/>
          <p:cNvSpPr>
            <a:spLocks noGrp="1"/>
          </p:cNvSpPr>
          <p:nvPr>
            <p:ph sz="quarter" idx="15"/>
          </p:nvPr>
        </p:nvSpPr>
        <p:spPr>
          <a:xfrm>
            <a:off x="4899171" y="1266738"/>
            <a:ext cx="3786655" cy="2364738"/>
          </a:xfrm>
          <a:prstGeom prst="rect">
            <a:avLst/>
          </a:prstGeom>
        </p:spPr>
        <p:txBody>
          <a:bodyPr/>
          <a:lstStyle>
            <a:lvl1pPr>
              <a:defRPr>
                <a:latin typeface="+mn-lt"/>
              </a:defRPr>
            </a:lvl1pPr>
            <a:lvl2pPr>
              <a:buSzPct val="85000"/>
              <a:defRPr sz="2400">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endParaRPr lang="en-US" dirty="0"/>
          </a:p>
        </p:txBody>
      </p:sp>
      <p:sp>
        <p:nvSpPr>
          <p:cNvPr id="4" name="Picture Placeholder 3"/>
          <p:cNvSpPr>
            <a:spLocks noGrp="1"/>
          </p:cNvSpPr>
          <p:nvPr>
            <p:ph type="pic" sz="quarter" idx="16"/>
          </p:nvPr>
        </p:nvSpPr>
        <p:spPr>
          <a:xfrm>
            <a:off x="4706938" y="3738157"/>
            <a:ext cx="3978275" cy="2134006"/>
          </a:xfrm>
        </p:spPr>
        <p:txBody>
          <a:bodyPr/>
          <a:lstStyle/>
          <a:p>
            <a:endParaRPr lang="en-US" dirty="0"/>
          </a:p>
        </p:txBody>
      </p:sp>
      <p:sp>
        <p:nvSpPr>
          <p:cNvPr id="10" name="Text Placeholder 1"/>
          <p:cNvSpPr>
            <a:spLocks noGrp="1"/>
          </p:cNvSpPr>
          <p:nvPr>
            <p:ph type="body" sz="quarter" idx="33" hasCustomPrompt="1"/>
          </p:nvPr>
        </p:nvSpPr>
        <p:spPr>
          <a:xfrm>
            <a:off x="4727022" y="5902079"/>
            <a:ext cx="2344898" cy="331645"/>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Tree>
    <p:extLst>
      <p:ext uri="{BB962C8B-B14F-4D97-AF65-F5344CB8AC3E}">
        <p14:creationId xmlns:p14="http://schemas.microsoft.com/office/powerpoint/2010/main" val="24526350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C Side by Side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4041648"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
          <p:cNvSpPr>
            <a:spLocks noGrp="1"/>
          </p:cNvSpPr>
          <p:nvPr>
            <p:ph type="body" sz="quarter" idx="32" hasCustomPrompt="1"/>
          </p:nvPr>
        </p:nvSpPr>
        <p:spPr>
          <a:xfrm>
            <a:off x="457198" y="6278880"/>
            <a:ext cx="343872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4648200" y="1600200"/>
            <a:ext cx="4041648" cy="4572000"/>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1"/>
          <p:cNvSpPr>
            <a:spLocks noGrp="1"/>
          </p:cNvSpPr>
          <p:nvPr>
            <p:ph type="body" sz="quarter" idx="33" hasCustomPrompt="1"/>
          </p:nvPr>
        </p:nvSpPr>
        <p:spPr>
          <a:xfrm>
            <a:off x="4648200" y="6278880"/>
            <a:ext cx="345013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6977899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C Side by Side All Options No Attribution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4041648"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2"/>
          <p:cNvSpPr>
            <a:spLocks noGrp="1"/>
          </p:cNvSpPr>
          <p:nvPr>
            <p:ph sz="quarter" idx="18"/>
          </p:nvPr>
        </p:nvSpPr>
        <p:spPr>
          <a:xfrm>
            <a:off x="4648200" y="1600200"/>
            <a:ext cx="4041648" cy="4572000"/>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5495323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C Side by side_four with citation placeholders">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1"/>
          <p:cNvSpPr>
            <a:spLocks noGrp="1"/>
          </p:cNvSpPr>
          <p:nvPr>
            <p:ph sz="quarter" idx="14"/>
          </p:nvPr>
        </p:nvSpPr>
        <p:spPr>
          <a:xfrm>
            <a:off x="457200" y="1600200"/>
            <a:ext cx="4053840"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8" name="Text Placeholder 16"/>
          <p:cNvSpPr>
            <a:spLocks noGrp="1"/>
          </p:cNvSpPr>
          <p:nvPr>
            <p:ph type="body" sz="quarter" idx="42" hasCustomPrompt="1"/>
          </p:nvPr>
        </p:nvSpPr>
        <p:spPr>
          <a:xfrm>
            <a:off x="45720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2" name="Content Placeholder 1"/>
          <p:cNvSpPr>
            <a:spLocks noGrp="1"/>
          </p:cNvSpPr>
          <p:nvPr>
            <p:ph sz="quarter" idx="37"/>
          </p:nvPr>
        </p:nvSpPr>
        <p:spPr>
          <a:xfrm>
            <a:off x="457200" y="3967480"/>
            <a:ext cx="4053840"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4" name="Text Placeholder 16"/>
          <p:cNvSpPr>
            <a:spLocks noGrp="1"/>
          </p:cNvSpPr>
          <p:nvPr>
            <p:ph type="body" sz="quarter" idx="39" hasCustomPrompt="1"/>
          </p:nvPr>
        </p:nvSpPr>
        <p:spPr>
          <a:xfrm>
            <a:off x="45720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4" name="Content Placeholder 1"/>
          <p:cNvSpPr>
            <a:spLocks noGrp="1"/>
          </p:cNvSpPr>
          <p:nvPr>
            <p:ph sz="quarter" idx="35"/>
          </p:nvPr>
        </p:nvSpPr>
        <p:spPr>
          <a:xfrm>
            <a:off x="4643120" y="1600200"/>
            <a:ext cx="4053840"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7" name="Text Placeholder 16"/>
          <p:cNvSpPr>
            <a:spLocks noGrp="1"/>
          </p:cNvSpPr>
          <p:nvPr>
            <p:ph type="body" sz="quarter" idx="41" hasCustomPrompt="1"/>
          </p:nvPr>
        </p:nvSpPr>
        <p:spPr>
          <a:xfrm>
            <a:off x="464312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1" name="Content Placeholder 1"/>
          <p:cNvSpPr>
            <a:spLocks noGrp="1"/>
          </p:cNvSpPr>
          <p:nvPr>
            <p:ph sz="quarter" idx="36"/>
          </p:nvPr>
        </p:nvSpPr>
        <p:spPr>
          <a:xfrm>
            <a:off x="4663440" y="3967480"/>
            <a:ext cx="4053840"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6" name="Text Placeholder 16"/>
          <p:cNvSpPr>
            <a:spLocks noGrp="1"/>
          </p:cNvSpPr>
          <p:nvPr>
            <p:ph type="body" sz="quarter" idx="40" hasCustomPrompt="1"/>
          </p:nvPr>
        </p:nvSpPr>
        <p:spPr>
          <a:xfrm>
            <a:off x="466344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7408641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C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able Placeholder 7"/>
          <p:cNvSpPr>
            <a:spLocks noGrp="1"/>
          </p:cNvSpPr>
          <p:nvPr>
            <p:ph type="tbl"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smtClean="0"/>
              <a:t>Click icon to add table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table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6265599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C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Chart Placeholder 4"/>
          <p:cNvSpPr>
            <a:spLocks noGrp="1"/>
          </p:cNvSpPr>
          <p:nvPr>
            <p:ph type="chart" sz="quarter" idx="14"/>
          </p:nvPr>
        </p:nvSpPr>
        <p:spPr>
          <a:xfrm>
            <a:off x="457200" y="1600200"/>
            <a:ext cx="8229600" cy="4572000"/>
          </a:xfrm>
          <a:prstGeom prst="rect">
            <a:avLst/>
          </a:prstGeom>
        </p:spPr>
        <p:txBody>
          <a:bodyPr rtlCol="0">
            <a:normAutofit/>
          </a:bodyPr>
          <a:lstStyle>
            <a:lvl1pPr>
              <a:defRPr sz="3200"/>
            </a:lvl1pPr>
          </a:lstStyle>
          <a:p>
            <a:pPr lvl="0"/>
            <a:r>
              <a:rPr lang="en-US" noProof="0" dirty="0" smtClean="0"/>
              <a:t>Click icon to add chart</a:t>
            </a:r>
            <a:endParaRPr lang="en-US" noProof="0" dirty="0"/>
          </a:p>
        </p:txBody>
      </p:sp>
      <p:sp>
        <p:nvSpPr>
          <p:cNvPr id="9"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chart attribution.</a:t>
            </a:r>
            <a:endParaRPr lang="en-US" dirty="0"/>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809888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C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Picture Placeholder 7"/>
          <p:cNvSpPr>
            <a:spLocks noGrp="1"/>
          </p:cNvSpPr>
          <p:nvPr>
            <p:ph type="pic"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smtClean="0"/>
              <a:t>Click icon to add picture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image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5699845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2054" name="Text Placeholder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Tree>
  </p:cSld>
  <p:clrMap bg1="lt1" tx1="dk1" bg2="lt2" tx2="dk2" accent1="accent1" accent2="accent2" accent3="accent3" accent4="accent4" accent5="accent5" accent6="accent6" hlink="hlink" folHlink="folHlink"/>
  <p:sldLayoutIdLst>
    <p:sldLayoutId id="2147484268" r:id="rId1"/>
    <p:sldLayoutId id="2147484259" r:id="rId2"/>
    <p:sldLayoutId id="2147484282" r:id="rId3"/>
    <p:sldLayoutId id="2147484260" r:id="rId4"/>
    <p:sldLayoutId id="2147484281" r:id="rId5"/>
    <p:sldLayoutId id="2147484262" r:id="rId6"/>
    <p:sldLayoutId id="2147484263" r:id="rId7"/>
    <p:sldLayoutId id="2147484264" r:id="rId8"/>
    <p:sldLayoutId id="2147484265" r:id="rId9"/>
    <p:sldLayoutId id="2147484266" r:id="rId10"/>
    <p:sldLayoutId id="2147484267" r:id="rId11"/>
    <p:sldLayoutId id="2147484271" r:id="rId12"/>
    <p:sldLayoutId id="2147484272" r:id="rId13"/>
    <p:sldLayoutId id="2147484273" r:id="rId14"/>
    <p:sldLayoutId id="2147484274" r:id="rId15"/>
    <p:sldLayoutId id="2147484275" r:id="rId16"/>
    <p:sldLayoutId id="2147484276" r:id="rId17"/>
    <p:sldLayoutId id="2147484277" r:id="rId18"/>
    <p:sldLayoutId id="2147484278" r:id="rId19"/>
    <p:sldLayoutId id="2147484279" r:id="rId20"/>
    <p:sldLayoutId id="2147484280" r:id="rId21"/>
  </p:sldLayoutIdLst>
  <p:timing>
    <p:tnLst>
      <p:par>
        <p:cTn id="1" dur="indefinite" restart="never" nodeType="tmRoot"/>
      </p:par>
    </p:tnLst>
  </p:timing>
  <p:hf hdr="0" dt="0"/>
  <p:txStyles>
    <p:titleStyle>
      <a:lvl1pPr algn="ctr" rtl="0" eaLnBrk="1" fontAlgn="base" hangingPunct="1">
        <a:spcBef>
          <a:spcPct val="0"/>
        </a:spcBef>
        <a:spcAft>
          <a:spcPct val="0"/>
        </a:spcAft>
        <a:defRPr sz="3600" kern="1200">
          <a:solidFill>
            <a:schemeClr val="tx1"/>
          </a:solidFill>
          <a:latin typeface="Verdana" pitchFamily="34" charset="0"/>
          <a:ea typeface="+mj-ea"/>
          <a:cs typeface="+mj-cs"/>
        </a:defRPr>
      </a:lvl1pPr>
      <a:lvl2pPr algn="ctr" rtl="0" eaLnBrk="1" fontAlgn="base" hangingPunct="1">
        <a:spcBef>
          <a:spcPct val="0"/>
        </a:spcBef>
        <a:spcAft>
          <a:spcPct val="0"/>
        </a:spcAft>
        <a:defRPr sz="3600">
          <a:solidFill>
            <a:schemeClr val="tx1"/>
          </a:solidFill>
          <a:latin typeface="Verdana" panose="020B0604030504040204" pitchFamily="34" charset="0"/>
        </a:defRPr>
      </a:lvl2pPr>
      <a:lvl3pPr algn="ctr" rtl="0" eaLnBrk="1" fontAlgn="base" hangingPunct="1">
        <a:spcBef>
          <a:spcPct val="0"/>
        </a:spcBef>
        <a:spcAft>
          <a:spcPct val="0"/>
        </a:spcAft>
        <a:defRPr sz="3600">
          <a:solidFill>
            <a:schemeClr val="tx1"/>
          </a:solidFill>
          <a:latin typeface="Verdana" panose="020B0604030504040204" pitchFamily="34" charset="0"/>
        </a:defRPr>
      </a:lvl3pPr>
      <a:lvl4pPr algn="ctr" rtl="0" eaLnBrk="1" fontAlgn="base" hangingPunct="1">
        <a:spcBef>
          <a:spcPct val="0"/>
        </a:spcBef>
        <a:spcAft>
          <a:spcPct val="0"/>
        </a:spcAft>
        <a:defRPr sz="3600">
          <a:solidFill>
            <a:schemeClr val="tx1"/>
          </a:solidFill>
          <a:latin typeface="Verdana" panose="020B0604030504040204" pitchFamily="34" charset="0"/>
        </a:defRPr>
      </a:lvl4pPr>
      <a:lvl5pPr algn="ctr" rtl="0" eaLnBrk="1" fontAlgn="base" hangingPunct="1">
        <a:spcBef>
          <a:spcPct val="0"/>
        </a:spcBef>
        <a:spcAft>
          <a:spcPct val="0"/>
        </a:spcAft>
        <a:defRPr sz="3600">
          <a:solidFill>
            <a:schemeClr val="tx1"/>
          </a:solidFill>
          <a:latin typeface="Verdana" panose="020B0604030504040204"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SzPct val="85000"/>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SzPct val="80000"/>
        <a:buFont typeface="Courier New" panose="02070309020205020404" pitchFamily="49" charset="0"/>
        <a:buChar char="o"/>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SzPct val="12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SzPct val="70000"/>
        <a:buFont typeface="Wingdings" panose="05000000000000000000"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3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41.xm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43.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45.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48.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51.xml"/><Relationship Id="rId6" Type="http://schemas.openxmlformats.org/officeDocument/2006/relationships/hyperlink" Target="http://www.ehealth.va.gov/EHEALTH/CPRS_demo.asp" TargetMode="External"/><Relationship Id="rId5" Type="http://schemas.openxmlformats.org/officeDocument/2006/relationships/hyperlink" Target="http://www3.gehealthcare.com/en/products/categories/healthcare_it/electronic_medical_records/centricity_emr" TargetMode="External"/><Relationship Id="rId4" Type="http://schemas.openxmlformats.org/officeDocument/2006/relationships/hyperlink" Target="http://www.epic.com/software"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tags" Target="../tags/tag5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8.xml"/><Relationship Id="rId1" Type="http://schemas.openxmlformats.org/officeDocument/2006/relationships/tags" Target="../tags/tag55.xml"/><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9.xml"/><Relationship Id="rId1" Type="http://schemas.openxmlformats.org/officeDocument/2006/relationships/tags" Target="../tags/tag57.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59.xml"/><Relationship Id="rId4" Type="http://schemas.openxmlformats.org/officeDocument/2006/relationships/image" Target="../media/image19.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0.xml"/><Relationship Id="rId1" Type="http://schemas.openxmlformats.org/officeDocument/2006/relationships/tags" Target="../tags/tag6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1.xml"/><Relationship Id="rId1" Type="http://schemas.openxmlformats.org/officeDocument/2006/relationships/tags" Target="../tags/tag63.xml"/><Relationship Id="rId6" Type="http://schemas.openxmlformats.org/officeDocument/2006/relationships/hyperlink" Target="http://inkscape.org/" TargetMode="External"/><Relationship Id="rId5" Type="http://schemas.openxmlformats.org/officeDocument/2006/relationships/hyperlink" Target="http://www-03.ibm.com/innovation/us/engines/assets/9442_Watson_A_System_White_Paper_POW03061-USEN-00_Final_Feb10_11.pdf" TargetMode="External"/><Relationship Id="rId4" Type="http://schemas.openxmlformats.org/officeDocument/2006/relationships/hyperlink" Target="http://gretl.sourceforge.net/"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www.galorath.com/index.php/products/software/C5/" TargetMode="External"/><Relationship Id="rId3" Type="http://schemas.openxmlformats.org/officeDocument/2006/relationships/notesSlide" Target="../notesSlides/notesSlide35.xml"/><Relationship Id="rId7" Type="http://schemas.openxmlformats.org/officeDocument/2006/relationships/hyperlink" Target="https://www.scribus.net/" TargetMode="External"/><Relationship Id="rId2" Type="http://schemas.openxmlformats.org/officeDocument/2006/relationships/slideLayout" Target="../slideLayouts/slideLayout11.xml"/><Relationship Id="rId1" Type="http://schemas.openxmlformats.org/officeDocument/2006/relationships/tags" Target="../tags/tag64.xml"/><Relationship Id="rId6" Type="http://schemas.openxmlformats.org/officeDocument/2006/relationships/hyperlink" Target="http://www.openoffice.org/" TargetMode="External"/><Relationship Id="rId5" Type="http://schemas.openxmlformats.org/officeDocument/2006/relationships/hyperlink" Target="https://en.wikipedia.org/wiki/Mycin" TargetMode="External"/><Relationship Id="rId10" Type="http://schemas.openxmlformats.org/officeDocument/2006/relationships/hyperlink" Target="http://www.openshotvideo.com/" TargetMode="External"/><Relationship Id="rId4" Type="http://schemas.openxmlformats.org/officeDocument/2006/relationships/hyperlink" Target="https://wiki.mozilla.org/Thunderbird:Home" TargetMode="External"/><Relationship Id="rId9" Type="http://schemas.openxmlformats.org/officeDocument/2006/relationships/hyperlink" Target="http://galorath.com/"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en.wikipedia.org/wiki/File:Scribus-1.3-Linux.png" TargetMode="External"/><Relationship Id="rId3" Type="http://schemas.openxmlformats.org/officeDocument/2006/relationships/notesSlide" Target="../notesSlides/notesSlide36.xml"/><Relationship Id="rId7" Type="http://schemas.openxmlformats.org/officeDocument/2006/relationships/hyperlink" Target="http://www.gnu.org/copyleft/gpl.html" TargetMode="External"/><Relationship Id="rId2" Type="http://schemas.openxmlformats.org/officeDocument/2006/relationships/slideLayout" Target="../slideLayouts/slideLayout11.xml"/><Relationship Id="rId1" Type="http://schemas.openxmlformats.org/officeDocument/2006/relationships/tags" Target="../tags/tag65.xml"/><Relationship Id="rId6" Type="http://schemas.openxmlformats.org/officeDocument/2006/relationships/hyperlink" Target="http://gretl.sourceforge.net/gretl_screen.html" TargetMode="External"/><Relationship Id="rId5" Type="http://schemas.openxmlformats.org/officeDocument/2006/relationships/hyperlink" Target="http://galorath.com/products/it/SEER-software-estimation-IT-projects" TargetMode="External"/><Relationship Id="rId4" Type="http://schemas.openxmlformats.org/officeDocument/2006/relationships/hyperlink" Target="http://galorath.com/wp-content/uploads/2014/08/seer-it-screenshot6-large.jpg"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flickr.com/photos/juergenfenn/4206376731" TargetMode="External"/><Relationship Id="rId3" Type="http://schemas.openxmlformats.org/officeDocument/2006/relationships/notesSlide" Target="../notesSlides/notesSlide37.xml"/><Relationship Id="rId7" Type="http://schemas.openxmlformats.org/officeDocument/2006/relationships/hyperlink" Target="http://commons.wikimedia.org/wiki/File:Screenshot_of_OpenShot.png" TargetMode="External"/><Relationship Id="rId2" Type="http://schemas.openxmlformats.org/officeDocument/2006/relationships/slideLayout" Target="../slideLayouts/slideLayout11.xml"/><Relationship Id="rId1" Type="http://schemas.openxmlformats.org/officeDocument/2006/relationships/tags" Target="../tags/tag66.xml"/><Relationship Id="rId6" Type="http://schemas.openxmlformats.org/officeDocument/2006/relationships/hyperlink" Target="http://artlibre.org/licence/lal/en/" TargetMode="External"/><Relationship Id="rId11" Type="http://schemas.openxmlformats.org/officeDocument/2006/relationships/hyperlink" Target="https://creativecommons.org/licenses/by/3.0/deed.en" TargetMode="External"/><Relationship Id="rId5" Type="http://schemas.openxmlformats.org/officeDocument/2006/relationships/hyperlink" Target="http://www.gnu.org/copyleft/gpl.html" TargetMode="External"/><Relationship Id="rId10" Type="http://schemas.openxmlformats.org/officeDocument/2006/relationships/hyperlink" Target="http://en.wikipedia.org/wiki/File:IBMWatson.jpg" TargetMode="External"/><Relationship Id="rId4" Type="http://schemas.openxmlformats.org/officeDocument/2006/relationships/hyperlink" Target="https://commons.wikimedia.org/wiki/File:Inkscape_0.46.png" TargetMode="External"/><Relationship Id="rId9" Type="http://schemas.openxmlformats.org/officeDocument/2006/relationships/hyperlink" Target="https://creativecommons.org/licenses/by/2.0/"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creativecommons.org/licenses/by-sa/3.0/deed.en" TargetMode="External"/><Relationship Id="rId3" Type="http://schemas.openxmlformats.org/officeDocument/2006/relationships/notesSlide" Target="../notesSlides/notesSlide38.xml"/><Relationship Id="rId7" Type="http://schemas.openxmlformats.org/officeDocument/2006/relationships/hyperlink" Target="http://en.wikipedia.org/wiki/File:Invesalius3_promed0446.png" TargetMode="External"/><Relationship Id="rId2" Type="http://schemas.openxmlformats.org/officeDocument/2006/relationships/slideLayout" Target="../slideLayouts/slideLayout11.xml"/><Relationship Id="rId1" Type="http://schemas.openxmlformats.org/officeDocument/2006/relationships/tags" Target="../tags/tag67.xml"/><Relationship Id="rId6" Type="http://schemas.openxmlformats.org/officeDocument/2006/relationships/hyperlink" Target="http://www.gnu.org/copyleft/gpl.html" TargetMode="External"/><Relationship Id="rId5" Type="http://schemas.openxmlformats.org/officeDocument/2006/relationships/hyperlink" Target="http://en.wikipedia.org/wiki/File:OpenEMR-Calendar.jpg" TargetMode="External"/><Relationship Id="rId4" Type="http://schemas.openxmlformats.org/officeDocument/2006/relationships/hyperlink" Target="https://www.va.gov/health/imaging/overview.asp" TargetMode="External"/><Relationship Id="rId9" Type="http://schemas.openxmlformats.org/officeDocument/2006/relationships/hyperlink" Target="http://en.wikipedia.org/wiki/File:CT_viewer_Chest_Keosys.JPG"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tags" Target="../tags/tag6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Introduction to Computer Science</a:t>
            </a:r>
            <a:endParaRPr lang="en-US" dirty="0"/>
          </a:p>
        </p:txBody>
      </p:sp>
      <p:sp>
        <p:nvSpPr>
          <p:cNvPr id="7" name="Text Placeholder 6"/>
          <p:cNvSpPr>
            <a:spLocks noGrp="1"/>
          </p:cNvSpPr>
          <p:nvPr>
            <p:ph type="body" sz="half" idx="2"/>
          </p:nvPr>
        </p:nvSpPr>
        <p:spPr/>
        <p:txBody>
          <a:bodyPr/>
          <a:lstStyle/>
          <a:p>
            <a:r>
              <a:rPr lang="en-US" dirty="0" smtClean="0"/>
              <a:t>Computer Software</a:t>
            </a:r>
            <a:endParaRPr lang="en-US" dirty="0"/>
          </a:p>
        </p:txBody>
      </p:sp>
      <p:sp>
        <p:nvSpPr>
          <p:cNvPr id="8" name="Text Placeholder 7"/>
          <p:cNvSpPr>
            <a:spLocks noGrp="1"/>
          </p:cNvSpPr>
          <p:nvPr>
            <p:ph type="body" sz="quarter" idx="11"/>
          </p:nvPr>
        </p:nvSpPr>
        <p:spPr/>
        <p:txBody>
          <a:bodyPr/>
          <a:lstStyle/>
          <a:p>
            <a:r>
              <a:rPr lang="en-US" dirty="0" smtClean="0"/>
              <a:t>Lecture a</a:t>
            </a:r>
            <a:endParaRPr lang="en-US" dirty="0"/>
          </a:p>
        </p:txBody>
      </p:sp>
      <p:sp>
        <p:nvSpPr>
          <p:cNvPr id="9" name="Text Placeholder 8"/>
          <p:cNvSpPr>
            <a:spLocks noGrp="1"/>
          </p:cNvSpPr>
          <p:nvPr>
            <p:ph type="body" sz="quarter" idx="12"/>
          </p:nvPr>
        </p:nvSpPr>
        <p:spPr/>
        <p:txBody>
          <a:bodyPr/>
          <a:lstStyle/>
          <a:p>
            <a:r>
              <a:rPr lang="en-US" dirty="0"/>
              <a:t>This material (Comp </a:t>
            </a:r>
            <a:r>
              <a:rPr lang="en-US" dirty="0" smtClean="0"/>
              <a:t>4 </a:t>
            </a:r>
            <a:r>
              <a:rPr lang="en-US" dirty="0"/>
              <a:t>Unit </a:t>
            </a:r>
            <a:r>
              <a:rPr lang="en-US" dirty="0" smtClean="0"/>
              <a:t>3) </a:t>
            </a:r>
            <a:r>
              <a:rPr lang="en-US" dirty="0"/>
              <a:t>was developed by </a:t>
            </a:r>
            <a:r>
              <a:rPr lang="en-US" dirty="0" smtClean="0"/>
              <a:t>Oregon Health &amp; Science University, </a:t>
            </a:r>
            <a:r>
              <a:rPr lang="en-US" dirty="0"/>
              <a:t>funded by the Department of Health and Human Services, Office of the National Coordinator for Health Information Technology under Award Number </a:t>
            </a:r>
            <a:r>
              <a:rPr lang="en-US" dirty="0" smtClean="0"/>
              <a:t>90WT00001. </a:t>
            </a:r>
            <a:endParaRPr lang="en-US" dirty="0"/>
          </a:p>
          <a:p>
            <a:r>
              <a:rPr lang="en-US" dirty="0"/>
              <a:t>This work is licensed under the Creative Commons Attribution-NonCommercial-ShareAlike 4.0 International License. To view a copy of this license, visit </a:t>
            </a:r>
            <a:r>
              <a:rPr lang="en-US" u="sng" dirty="0">
                <a:hlinkClick r:id="rId4" tooltip="URL for Creative Commons Attribution-NonCommercial-ShareAlike 4.0 International License"/>
              </a:rPr>
              <a:t>http://creativecommons.org/licenses/by-nc-sa/4.0</a:t>
            </a:r>
            <a:r>
              <a:rPr lang="en-US" u="sng" dirty="0" smtClean="0">
                <a:hlinkClick r:id="rId4" tooltip="URL for Creative Commons Attribution-NonCommercial-ShareAlike 4.0 International License"/>
              </a:rPr>
              <a:t>/</a:t>
            </a:r>
            <a:r>
              <a:rPr lang="en-US" dirty="0" smtClean="0"/>
              <a:t>.</a:t>
            </a:r>
            <a:endParaRPr lang="en-US" dirty="0"/>
          </a:p>
        </p:txBody>
      </p:sp>
    </p:spTree>
    <p:custDataLst>
      <p:tags r:id="rId1"/>
    </p:custDataLst>
    <p:extLst>
      <p:ext uri="{BB962C8B-B14F-4D97-AF65-F5344CB8AC3E}">
        <p14:creationId xmlns:p14="http://schemas.microsoft.com/office/powerpoint/2010/main" val="3993723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96240" y="274638"/>
            <a:ext cx="8229600" cy="1143000"/>
          </a:xfrm>
        </p:spPr>
        <p:txBody>
          <a:bodyPr/>
          <a:lstStyle/>
          <a:p>
            <a:r>
              <a:rPr lang="en-US" altLang="en-US" dirty="0" smtClean="0"/>
              <a:t>Software Components: Files</a:t>
            </a:r>
          </a:p>
        </p:txBody>
      </p:sp>
      <p:sp>
        <p:nvSpPr>
          <p:cNvPr id="38915" name="Content Placeholder 2"/>
          <p:cNvSpPr>
            <a:spLocks noGrp="1"/>
          </p:cNvSpPr>
          <p:nvPr>
            <p:ph sz="quarter" idx="14"/>
          </p:nvPr>
        </p:nvSpPr>
        <p:spPr/>
        <p:txBody>
          <a:bodyPr/>
          <a:lstStyle/>
          <a:p>
            <a:r>
              <a:rPr lang="en-US" altLang="en-US" dirty="0" smtClean="0"/>
              <a:t>Set of computer instructions </a:t>
            </a:r>
          </a:p>
          <a:p>
            <a:pPr lvl="1"/>
            <a:r>
              <a:rPr lang="en-US" altLang="en-US" dirty="0" smtClean="0"/>
              <a:t>If the instructions are compiled, these files become a software program</a:t>
            </a:r>
          </a:p>
          <a:p>
            <a:r>
              <a:rPr lang="en-US" altLang="en-US" dirty="0" smtClean="0"/>
              <a:t>Data stored on disk and used by a program</a:t>
            </a:r>
          </a:p>
          <a:p>
            <a:pPr lvl="1"/>
            <a:r>
              <a:rPr lang="en-US" altLang="en-US" dirty="0" smtClean="0"/>
              <a:t>.docx files used by Microsoft</a:t>
            </a:r>
            <a:r>
              <a:rPr lang="en-US" altLang="en-US" baseline="30000" dirty="0" smtClean="0"/>
              <a:t>®</a:t>
            </a:r>
            <a:r>
              <a:rPr lang="en-US" altLang="en-US" dirty="0" smtClean="0"/>
              <a:t> Word</a:t>
            </a:r>
          </a:p>
          <a:p>
            <a:pPr lvl="1"/>
            <a:r>
              <a:rPr lang="en-US" altLang="en-US" dirty="0" smtClean="0"/>
              <a:t>.pdf files read by Adobe</a:t>
            </a:r>
            <a:r>
              <a:rPr lang="en-US" altLang="en-US" baseline="30000" dirty="0" smtClean="0"/>
              <a:t>®</a:t>
            </a:r>
            <a:r>
              <a:rPr lang="en-US" altLang="en-US" dirty="0" smtClean="0"/>
              <a:t> Reader</a:t>
            </a:r>
          </a:p>
        </p:txBody>
      </p:sp>
      <p:sp>
        <p:nvSpPr>
          <p:cNvPr id="2" name="Slide Number Placeholder 1"/>
          <p:cNvSpPr>
            <a:spLocks noGrp="1"/>
          </p:cNvSpPr>
          <p:nvPr>
            <p:ph type="sldNum" sz="quarter" idx="4"/>
          </p:nvPr>
        </p:nvSpPr>
        <p:spPr/>
        <p:txBody>
          <a:bodyPr/>
          <a:lstStyle/>
          <a:p>
            <a:fld id="{F3BF8891-5E06-46C2-89A4-6DB85D39BA35}" type="slidenum">
              <a:rPr lang="en-US" smtClean="0"/>
              <a:pPr/>
              <a:t>10</a:t>
            </a:fld>
            <a:endParaRPr lang="en-US" dirty="0"/>
          </a:p>
        </p:txBody>
      </p:sp>
    </p:spTree>
    <p:custDataLst>
      <p:tags r:id="rId1"/>
    </p:custDataLst>
    <p:extLst>
      <p:ext uri="{BB962C8B-B14F-4D97-AF65-F5344CB8AC3E}">
        <p14:creationId xmlns:p14="http://schemas.microsoft.com/office/powerpoint/2010/main" val="3320047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smtClean="0"/>
              <a:t>Software Components: Databases</a:t>
            </a:r>
          </a:p>
        </p:txBody>
      </p:sp>
      <p:sp>
        <p:nvSpPr>
          <p:cNvPr id="38915" name="Content Placeholder 2"/>
          <p:cNvSpPr>
            <a:spLocks noGrp="1"/>
          </p:cNvSpPr>
          <p:nvPr>
            <p:ph sz="quarter" idx="14"/>
          </p:nvPr>
        </p:nvSpPr>
        <p:spPr/>
        <p:txBody>
          <a:bodyPr/>
          <a:lstStyle/>
          <a:p>
            <a:r>
              <a:rPr lang="en-US" altLang="en-US" dirty="0" smtClean="0"/>
              <a:t>Stores and retrieves data</a:t>
            </a:r>
          </a:p>
          <a:p>
            <a:pPr lvl="1"/>
            <a:r>
              <a:rPr lang="en-US" altLang="en-US" dirty="0" smtClean="0"/>
              <a:t>Example: Electronic Medical Records (EMRs) store data in a database</a:t>
            </a:r>
          </a:p>
        </p:txBody>
      </p:sp>
      <p:sp>
        <p:nvSpPr>
          <p:cNvPr id="2" name="Slide Number Placeholder 1"/>
          <p:cNvSpPr>
            <a:spLocks noGrp="1"/>
          </p:cNvSpPr>
          <p:nvPr>
            <p:ph type="sldNum" sz="quarter" idx="4"/>
          </p:nvPr>
        </p:nvSpPr>
        <p:spPr/>
        <p:txBody>
          <a:bodyPr/>
          <a:lstStyle/>
          <a:p>
            <a:fld id="{F3BF8891-5E06-46C2-89A4-6DB85D39BA35}" type="slidenum">
              <a:rPr lang="en-US" smtClean="0"/>
              <a:pPr/>
              <a:t>11</a:t>
            </a:fld>
            <a:endParaRPr lang="en-US" dirty="0"/>
          </a:p>
        </p:txBody>
      </p:sp>
    </p:spTree>
    <p:custDataLst>
      <p:tags r:id="rId1"/>
    </p:custDataLst>
    <p:extLst>
      <p:ext uri="{BB962C8B-B14F-4D97-AF65-F5344CB8AC3E}">
        <p14:creationId xmlns:p14="http://schemas.microsoft.com/office/powerpoint/2010/main" val="2474873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Application Software Categories</a:t>
            </a:r>
          </a:p>
        </p:txBody>
      </p:sp>
      <p:sp>
        <p:nvSpPr>
          <p:cNvPr id="17411" name="Content Placeholder 2"/>
          <p:cNvSpPr>
            <a:spLocks noGrp="1"/>
          </p:cNvSpPr>
          <p:nvPr>
            <p:ph sz="quarter" idx="14"/>
          </p:nvPr>
        </p:nvSpPr>
        <p:spPr/>
        <p:txBody>
          <a:bodyPr/>
          <a:lstStyle/>
          <a:p>
            <a:r>
              <a:rPr lang="en-US" altLang="en-US" dirty="0" smtClean="0"/>
              <a:t>Business</a:t>
            </a:r>
          </a:p>
          <a:p>
            <a:r>
              <a:rPr lang="en-US" altLang="en-US" dirty="0"/>
              <a:t>Home/Personal Use</a:t>
            </a:r>
          </a:p>
          <a:p>
            <a:r>
              <a:rPr lang="en-US" altLang="en-US" dirty="0" smtClean="0"/>
              <a:t>Science and Mathematics</a:t>
            </a:r>
          </a:p>
          <a:p>
            <a:r>
              <a:rPr lang="en-US" altLang="en-US" dirty="0" smtClean="0"/>
              <a:t>Graphics and Multimedia</a:t>
            </a:r>
          </a:p>
          <a:p>
            <a:r>
              <a:rPr lang="en-US" altLang="en-US" dirty="0" smtClean="0"/>
              <a:t>Communications</a:t>
            </a:r>
          </a:p>
          <a:p>
            <a:r>
              <a:rPr lang="en-US" altLang="en-US" dirty="0" smtClean="0"/>
              <a:t>Artificial Intelligence</a:t>
            </a:r>
          </a:p>
          <a:p>
            <a:r>
              <a:rPr lang="en-US" altLang="en-US" dirty="0" smtClean="0"/>
              <a:t>Health Care</a:t>
            </a:r>
          </a:p>
        </p:txBody>
      </p:sp>
      <p:sp>
        <p:nvSpPr>
          <p:cNvPr id="2" name="Slide Number Placeholder 1"/>
          <p:cNvSpPr>
            <a:spLocks noGrp="1"/>
          </p:cNvSpPr>
          <p:nvPr>
            <p:ph type="sldNum" sz="quarter" idx="4"/>
          </p:nvPr>
        </p:nvSpPr>
        <p:spPr/>
        <p:txBody>
          <a:bodyPr/>
          <a:lstStyle/>
          <a:p>
            <a:fld id="{F3BF8891-5E06-46C2-89A4-6DB85D39BA35}" type="slidenum">
              <a:rPr lang="en-US" smtClean="0"/>
              <a:pPr/>
              <a:t>12</a:t>
            </a:fld>
            <a:endParaRPr lang="en-US"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Business/Home Software:</a:t>
            </a:r>
            <a:br>
              <a:rPr lang="en-US" altLang="en-US" dirty="0" smtClean="0"/>
            </a:br>
            <a:r>
              <a:rPr lang="en-US" altLang="en-US" dirty="0" smtClean="0"/>
              <a:t>Word Processing</a:t>
            </a:r>
          </a:p>
        </p:txBody>
      </p:sp>
      <p:sp>
        <p:nvSpPr>
          <p:cNvPr id="9" name="Content Placeholder 8"/>
          <p:cNvSpPr>
            <a:spLocks noGrp="1"/>
          </p:cNvSpPr>
          <p:nvPr>
            <p:ph sz="quarter" idx="14"/>
          </p:nvPr>
        </p:nvSpPr>
        <p:spPr>
          <a:xfrm>
            <a:off x="176169" y="1600200"/>
            <a:ext cx="4530769" cy="4572000"/>
          </a:xfrm>
        </p:spPr>
        <p:txBody>
          <a:bodyPr>
            <a:normAutofit lnSpcReduction="10000"/>
          </a:bodyPr>
          <a:lstStyle/>
          <a:p>
            <a:r>
              <a:rPr lang="en-US" altLang="en-US" dirty="0" smtClean="0"/>
              <a:t>Produces documents</a:t>
            </a:r>
          </a:p>
          <a:p>
            <a:r>
              <a:rPr lang="en-US" altLang="en-US" dirty="0" smtClean="0"/>
              <a:t>Powerful features</a:t>
            </a:r>
          </a:p>
          <a:p>
            <a:pPr lvl="1"/>
            <a:r>
              <a:rPr lang="en-US" altLang="en-US" dirty="0" smtClean="0"/>
              <a:t>Auto-correct</a:t>
            </a:r>
          </a:p>
          <a:p>
            <a:pPr lvl="1"/>
            <a:r>
              <a:rPr lang="en-US" altLang="en-US" dirty="0" smtClean="0"/>
              <a:t>Spell-check</a:t>
            </a:r>
          </a:p>
          <a:p>
            <a:pPr lvl="1"/>
            <a:r>
              <a:rPr lang="en-US" altLang="en-US" dirty="0" smtClean="0"/>
              <a:t>Grammar-check</a:t>
            </a:r>
          </a:p>
          <a:p>
            <a:pPr lvl="1"/>
            <a:r>
              <a:rPr lang="en-US" altLang="en-US" dirty="0" smtClean="0"/>
              <a:t>Mail merge</a:t>
            </a:r>
          </a:p>
          <a:p>
            <a:pPr lvl="1"/>
            <a:r>
              <a:rPr lang="en-US" altLang="en-US" dirty="0" smtClean="0"/>
              <a:t>Tracking changes</a:t>
            </a:r>
          </a:p>
          <a:p>
            <a:pPr lvl="1"/>
            <a:r>
              <a:rPr lang="en-US" altLang="en-US" dirty="0" smtClean="0"/>
              <a:t>Tables</a:t>
            </a:r>
          </a:p>
          <a:p>
            <a:pPr lvl="1"/>
            <a:r>
              <a:rPr lang="en-US" altLang="en-US" dirty="0" smtClean="0"/>
              <a:t>Templates</a:t>
            </a:r>
          </a:p>
          <a:p>
            <a:pPr lvl="1"/>
            <a:r>
              <a:rPr lang="en-US" altLang="en-US" dirty="0" smtClean="0"/>
              <a:t>Web page development</a:t>
            </a:r>
            <a:endParaRPr lang="en-US" altLang="en-US" dirty="0"/>
          </a:p>
        </p:txBody>
      </p:sp>
      <p:sp>
        <p:nvSpPr>
          <p:cNvPr id="8" name="Content Placeholder 7"/>
          <p:cNvSpPr>
            <a:spLocks noGrp="1"/>
          </p:cNvSpPr>
          <p:nvPr>
            <p:ph sz="quarter" idx="15"/>
          </p:nvPr>
        </p:nvSpPr>
        <p:spPr>
          <a:xfrm>
            <a:off x="4899171" y="1600200"/>
            <a:ext cx="3786655" cy="2364738"/>
          </a:xfrm>
        </p:spPr>
        <p:txBody>
          <a:bodyPr/>
          <a:lstStyle/>
          <a:p>
            <a:r>
              <a:rPr lang="en-US" altLang="en-US" dirty="0" smtClean="0"/>
              <a:t>Examples</a:t>
            </a:r>
          </a:p>
          <a:p>
            <a:pPr lvl="1"/>
            <a:r>
              <a:rPr lang="en-US" altLang="en-US" dirty="0" smtClean="0"/>
              <a:t>Microsoft</a:t>
            </a:r>
            <a:r>
              <a:rPr lang="en-US" altLang="en-US" baseline="30000" dirty="0" smtClean="0"/>
              <a:t>®</a:t>
            </a:r>
            <a:r>
              <a:rPr lang="en-US" altLang="en-US" dirty="0" smtClean="0"/>
              <a:t>  Word</a:t>
            </a:r>
          </a:p>
          <a:p>
            <a:pPr lvl="1"/>
            <a:r>
              <a:rPr lang="en-US" altLang="en-US" dirty="0" smtClean="0"/>
              <a:t>OpenOffice</a:t>
            </a:r>
            <a:r>
              <a:rPr lang="en-US" altLang="en-US" baseline="30000" dirty="0" smtClean="0"/>
              <a:t>™</a:t>
            </a:r>
            <a:r>
              <a:rPr lang="en-US" altLang="en-US" dirty="0" smtClean="0"/>
              <a:t> Writer</a:t>
            </a:r>
          </a:p>
          <a:p>
            <a:pPr lvl="1"/>
            <a:r>
              <a:rPr lang="en-US" altLang="en-US" dirty="0" smtClean="0"/>
              <a:t>Corel</a:t>
            </a:r>
            <a:r>
              <a:rPr lang="en-US" altLang="en-US" baseline="30000" dirty="0" smtClean="0"/>
              <a:t>®</a:t>
            </a:r>
            <a:r>
              <a:rPr lang="en-US" altLang="en-US" dirty="0" smtClean="0"/>
              <a:t> WordPerfect</a:t>
            </a:r>
            <a:r>
              <a:rPr lang="en-US" altLang="en-US" baseline="30000" dirty="0"/>
              <a:t> ®</a:t>
            </a:r>
            <a:endParaRPr lang="en-US" altLang="en-US" dirty="0" smtClean="0"/>
          </a:p>
          <a:p>
            <a:pPr lvl="1"/>
            <a:r>
              <a:rPr lang="en-US" altLang="en-US" dirty="0" smtClean="0"/>
              <a:t>Google Docs</a:t>
            </a:r>
            <a:r>
              <a:rPr lang="en-US" altLang="en-US" baseline="30000" dirty="0" smtClean="0"/>
              <a:t>™</a:t>
            </a:r>
            <a:endParaRPr lang="en-US" altLang="en-US" dirty="0" smtClean="0"/>
          </a:p>
        </p:txBody>
      </p:sp>
      <p:pic>
        <p:nvPicPr>
          <p:cNvPr id="13" name="Picture Placeholder 12" descr="Screenshot image from Microsoft® Word showing tracked changes. "/>
          <p:cNvPicPr>
            <a:picLocks noGrp="1" noChangeAspect="1"/>
          </p:cNvPicPr>
          <p:nvPr>
            <p:ph type="pic" sz="quarter" idx="16"/>
          </p:nvPr>
        </p:nvPicPr>
        <p:blipFill rotWithShape="1">
          <a:blip r:embed="rId4">
            <a:extLst>
              <a:ext uri="{28A0092B-C50C-407E-A947-70E740481C1C}">
                <a14:useLocalDpi xmlns:a14="http://schemas.microsoft.com/office/drawing/2010/main" val="0"/>
              </a:ext>
            </a:extLst>
          </a:blip>
          <a:srcRect t="1732" b="1732"/>
          <a:stretch/>
        </p:blipFill>
        <p:spPr>
          <a:xfrm>
            <a:off x="4707551" y="3981267"/>
            <a:ext cx="3978275" cy="2134006"/>
          </a:xfrm>
        </p:spPr>
      </p:pic>
      <p:sp>
        <p:nvSpPr>
          <p:cNvPr id="11" name="Text Placeholder 10"/>
          <p:cNvSpPr>
            <a:spLocks noGrp="1"/>
          </p:cNvSpPr>
          <p:nvPr>
            <p:ph type="body" sz="quarter" idx="33"/>
          </p:nvPr>
        </p:nvSpPr>
        <p:spPr>
          <a:xfrm>
            <a:off x="4680260" y="6118142"/>
            <a:ext cx="3751230" cy="331645"/>
          </a:xfrm>
        </p:spPr>
        <p:txBody>
          <a:bodyPr/>
          <a:lstStyle/>
          <a:p>
            <a:r>
              <a:rPr lang="en-US" dirty="0" smtClean="0"/>
              <a:t>(software </a:t>
            </a:r>
            <a:r>
              <a:rPr lang="en-US" dirty="0" smtClean="0">
                <a:latin typeface="Arial" panose="020B0604020202020204" pitchFamily="34" charset="0"/>
                <a:cs typeface="Arial" panose="020B0604020202020204" pitchFamily="34" charset="0"/>
              </a:rPr>
              <a:t>© </a:t>
            </a:r>
            <a:r>
              <a:rPr lang="en-US" dirty="0" smtClean="0"/>
              <a:t>Microsoft</a:t>
            </a:r>
            <a:r>
              <a:rPr lang="en-US" baseline="30000" dirty="0" smtClean="0">
                <a:latin typeface="Arial" panose="020B0604020202020204" pitchFamily="34" charset="0"/>
                <a:cs typeface="Arial" panose="020B0604020202020204" pitchFamily="34" charset="0"/>
              </a:rPr>
              <a:t>®</a:t>
            </a:r>
            <a:r>
              <a:rPr lang="en-US" dirty="0"/>
              <a:t>)</a:t>
            </a:r>
          </a:p>
        </p:txBody>
      </p:sp>
      <p:sp>
        <p:nvSpPr>
          <p:cNvPr id="3" name="Slide Number Placeholder 2"/>
          <p:cNvSpPr>
            <a:spLocks noGrp="1"/>
          </p:cNvSpPr>
          <p:nvPr>
            <p:ph type="sldNum" sz="quarter" idx="4"/>
          </p:nvPr>
        </p:nvSpPr>
        <p:spPr/>
        <p:txBody>
          <a:bodyPr/>
          <a:lstStyle/>
          <a:p>
            <a:fld id="{F3BF8891-5E06-46C2-89A4-6DB85D39BA35}" type="slidenum">
              <a:rPr lang="en-US" smtClean="0"/>
              <a:pPr/>
              <a:t>13</a:t>
            </a:fld>
            <a:endParaRPr lang="en-US" dirty="0"/>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Business/Home Software:</a:t>
            </a:r>
            <a:br>
              <a:rPr lang="en-US" altLang="en-US" dirty="0" smtClean="0"/>
            </a:br>
            <a:r>
              <a:rPr lang="en-US" altLang="en-US" dirty="0" smtClean="0"/>
              <a:t>Spreadsheets</a:t>
            </a:r>
          </a:p>
        </p:txBody>
      </p:sp>
      <p:sp>
        <p:nvSpPr>
          <p:cNvPr id="19460" name="Content Placeholder 7"/>
          <p:cNvSpPr>
            <a:spLocks noGrp="1"/>
          </p:cNvSpPr>
          <p:nvPr>
            <p:ph sz="quarter" idx="14"/>
          </p:nvPr>
        </p:nvSpPr>
        <p:spPr>
          <a:xfrm>
            <a:off x="455613" y="1600200"/>
            <a:ext cx="8229600" cy="2343565"/>
          </a:xfrm>
        </p:spPr>
        <p:txBody>
          <a:bodyPr/>
          <a:lstStyle/>
          <a:p>
            <a:r>
              <a:rPr lang="en-US" altLang="en-US" dirty="0"/>
              <a:t>Organizes data into columns and rows</a:t>
            </a:r>
          </a:p>
          <a:p>
            <a:r>
              <a:rPr lang="en-US" altLang="en-US" dirty="0"/>
              <a:t>Performs calculations on the data</a:t>
            </a:r>
          </a:p>
          <a:p>
            <a:r>
              <a:rPr lang="en-US" altLang="en-US" dirty="0" smtClean="0"/>
              <a:t>Calculates using </a:t>
            </a:r>
            <a:r>
              <a:rPr lang="en-US" altLang="en-US" dirty="0"/>
              <a:t>formulas and </a:t>
            </a:r>
            <a:r>
              <a:rPr lang="en-US" altLang="en-US" dirty="0" smtClean="0"/>
              <a:t>functions</a:t>
            </a:r>
            <a:endParaRPr lang="en-US" altLang="en-US" dirty="0"/>
          </a:p>
          <a:p>
            <a:r>
              <a:rPr lang="en-US" altLang="en-US" dirty="0"/>
              <a:t>Can generate graphs and charts of </a:t>
            </a:r>
            <a:r>
              <a:rPr lang="en-US" altLang="en-US" dirty="0" smtClean="0"/>
              <a:t>data</a:t>
            </a:r>
            <a:endParaRPr lang="en-US" altLang="en-US" dirty="0"/>
          </a:p>
        </p:txBody>
      </p:sp>
      <p:sp>
        <p:nvSpPr>
          <p:cNvPr id="3" name="Content Placeholder 2"/>
          <p:cNvSpPr>
            <a:spLocks noGrp="1"/>
          </p:cNvSpPr>
          <p:nvPr>
            <p:ph sz="quarter" idx="15"/>
          </p:nvPr>
        </p:nvSpPr>
        <p:spPr>
          <a:xfrm>
            <a:off x="455613" y="3898902"/>
            <a:ext cx="4271408" cy="2300582"/>
          </a:xfrm>
        </p:spPr>
        <p:txBody>
          <a:bodyPr>
            <a:normAutofit fontScale="92500"/>
          </a:bodyPr>
          <a:lstStyle/>
          <a:p>
            <a:r>
              <a:rPr lang="en-US" altLang="en-US" sz="3500" dirty="0"/>
              <a:t>Examples</a:t>
            </a:r>
          </a:p>
          <a:p>
            <a:pPr lvl="1"/>
            <a:r>
              <a:rPr lang="en-US" altLang="en-US" dirty="0"/>
              <a:t>Microsoft</a:t>
            </a:r>
            <a:r>
              <a:rPr lang="en-US" altLang="en-US" baseline="30000" dirty="0"/>
              <a:t>®</a:t>
            </a:r>
            <a:r>
              <a:rPr lang="en-US" altLang="en-US" dirty="0"/>
              <a:t> Excel</a:t>
            </a:r>
          </a:p>
          <a:p>
            <a:pPr lvl="1"/>
            <a:r>
              <a:rPr lang="en-US" altLang="en-US" dirty="0"/>
              <a:t>Corel</a:t>
            </a:r>
            <a:r>
              <a:rPr lang="en-US" altLang="en-US" baseline="30000" dirty="0"/>
              <a:t>®</a:t>
            </a:r>
            <a:r>
              <a:rPr lang="en-US" altLang="en-US" dirty="0"/>
              <a:t> Quattro Pro</a:t>
            </a:r>
          </a:p>
          <a:p>
            <a:pPr lvl="1"/>
            <a:r>
              <a:rPr lang="en-US" altLang="en-US" dirty="0"/>
              <a:t>Google </a:t>
            </a:r>
            <a:r>
              <a:rPr lang="en-US" altLang="en-US" dirty="0" smtClean="0"/>
              <a:t>Docs</a:t>
            </a:r>
            <a:r>
              <a:rPr lang="en-US" altLang="en-US" baseline="30000" dirty="0" smtClean="0"/>
              <a:t>™</a:t>
            </a:r>
            <a:endParaRPr lang="en-US" altLang="en-US" dirty="0"/>
          </a:p>
          <a:p>
            <a:pPr lvl="1"/>
            <a:r>
              <a:rPr lang="en-US" altLang="en-US" dirty="0" smtClean="0"/>
              <a:t>Apache OpenOffice</a:t>
            </a:r>
            <a:r>
              <a:rPr lang="en-US" altLang="en-US" baseline="30000" dirty="0" smtClean="0"/>
              <a:t>™</a:t>
            </a:r>
            <a:r>
              <a:rPr lang="en-US" altLang="en-US" dirty="0" smtClean="0"/>
              <a:t> Calc</a:t>
            </a:r>
            <a:endParaRPr lang="en-US" altLang="en-US" dirty="0"/>
          </a:p>
        </p:txBody>
      </p:sp>
      <p:pic>
        <p:nvPicPr>
          <p:cNvPr id="7" name="Picture Placeholder 6" descr="Screenshot image from Microsoft® Excel."/>
          <p:cNvPicPr>
            <a:picLocks noGrp="1" noChangeAspect="1"/>
          </p:cNvPicPr>
          <p:nvPr>
            <p:ph type="pic" sz="quarter" idx="16"/>
          </p:nvPr>
        </p:nvPicPr>
        <p:blipFill rotWithShape="1">
          <a:blip r:embed="rId4">
            <a:extLst>
              <a:ext uri="{28A0092B-C50C-407E-A947-70E740481C1C}">
                <a14:useLocalDpi xmlns:a14="http://schemas.microsoft.com/office/drawing/2010/main" val="0"/>
              </a:ext>
            </a:extLst>
          </a:blip>
          <a:srcRect l="-2081" r="-2081"/>
          <a:stretch/>
        </p:blipFill>
        <p:spPr>
          <a:xfrm>
            <a:off x="4706938" y="4006339"/>
            <a:ext cx="3978275" cy="2134006"/>
          </a:xfrm>
        </p:spPr>
      </p:pic>
      <p:sp>
        <p:nvSpPr>
          <p:cNvPr id="5" name="Text Placeholder 4"/>
          <p:cNvSpPr>
            <a:spLocks noGrp="1"/>
          </p:cNvSpPr>
          <p:nvPr>
            <p:ph type="body" sz="quarter" idx="33"/>
          </p:nvPr>
        </p:nvSpPr>
        <p:spPr>
          <a:xfrm>
            <a:off x="4727021" y="6121274"/>
            <a:ext cx="3797547" cy="309023"/>
          </a:xfrm>
        </p:spPr>
        <p:txBody>
          <a:bodyPr/>
          <a:lstStyle/>
          <a:p>
            <a:r>
              <a:rPr lang="en-US" dirty="0"/>
              <a:t>(software </a:t>
            </a:r>
            <a:r>
              <a:rPr lang="en-US" dirty="0">
                <a:latin typeface="Arial" panose="020B0604020202020204" pitchFamily="34" charset="0"/>
                <a:cs typeface="Arial" panose="020B0604020202020204" pitchFamily="34" charset="0"/>
              </a:rPr>
              <a:t>© </a:t>
            </a:r>
            <a:r>
              <a:rPr lang="en-US" dirty="0"/>
              <a:t>Microsoft</a:t>
            </a:r>
            <a:r>
              <a:rPr lang="en-US" baseline="30000" dirty="0">
                <a:latin typeface="Arial" panose="020B0604020202020204" pitchFamily="34" charset="0"/>
                <a:cs typeface="Arial" panose="020B0604020202020204" pitchFamily="34" charset="0"/>
              </a:rPr>
              <a:t>®</a:t>
            </a:r>
            <a:r>
              <a:rPr lang="en-US" dirty="0"/>
              <a:t>)</a:t>
            </a:r>
          </a:p>
        </p:txBody>
      </p:sp>
      <p:sp>
        <p:nvSpPr>
          <p:cNvPr id="8" name="Slide Number Placeholder 7"/>
          <p:cNvSpPr>
            <a:spLocks noGrp="1"/>
          </p:cNvSpPr>
          <p:nvPr>
            <p:ph type="sldNum" sz="quarter" idx="4"/>
          </p:nvPr>
        </p:nvSpPr>
        <p:spPr/>
        <p:txBody>
          <a:bodyPr/>
          <a:lstStyle/>
          <a:p>
            <a:fld id="{F3BF8891-5E06-46C2-89A4-6DB85D39BA35}" type="slidenum">
              <a:rPr lang="en-US" smtClean="0"/>
              <a:pPr/>
              <a:t>14</a:t>
            </a:fld>
            <a:endParaRPr lang="en-US" dirty="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Business/Home Software:</a:t>
            </a:r>
            <a:br>
              <a:rPr lang="en-US" altLang="en-US" dirty="0" smtClean="0"/>
            </a:br>
            <a:r>
              <a:rPr lang="en-US" altLang="en-US" dirty="0" smtClean="0"/>
              <a:t>Presentations</a:t>
            </a:r>
          </a:p>
        </p:txBody>
      </p:sp>
      <p:sp>
        <p:nvSpPr>
          <p:cNvPr id="20483" name="Content Placeholder 1"/>
          <p:cNvSpPr>
            <a:spLocks noGrp="1"/>
          </p:cNvSpPr>
          <p:nvPr>
            <p:ph sz="quarter" idx="14"/>
          </p:nvPr>
        </p:nvSpPr>
        <p:spPr>
          <a:xfrm>
            <a:off x="176169" y="1266738"/>
            <a:ext cx="8825941" cy="2296269"/>
          </a:xfrm>
        </p:spPr>
        <p:txBody>
          <a:bodyPr/>
          <a:lstStyle/>
          <a:p>
            <a:r>
              <a:rPr lang="en-US" altLang="en-US" dirty="0" smtClean="0"/>
              <a:t>Creates visual aids for presentations</a:t>
            </a:r>
          </a:p>
          <a:p>
            <a:r>
              <a:rPr lang="en-US" altLang="en-US" dirty="0" smtClean="0"/>
              <a:t>Developed as a series of slides</a:t>
            </a:r>
          </a:p>
          <a:p>
            <a:r>
              <a:rPr lang="en-US" altLang="en-US" dirty="0" smtClean="0"/>
              <a:t>Can include images, tables, graphs</a:t>
            </a:r>
          </a:p>
          <a:p>
            <a:r>
              <a:rPr lang="en-US" altLang="en-US" dirty="0" smtClean="0"/>
              <a:t>Can include animations, automatic transitions</a:t>
            </a:r>
          </a:p>
        </p:txBody>
      </p:sp>
      <p:sp>
        <p:nvSpPr>
          <p:cNvPr id="3" name="Content Placeholder 2"/>
          <p:cNvSpPr>
            <a:spLocks noGrp="1"/>
          </p:cNvSpPr>
          <p:nvPr>
            <p:ph sz="quarter" idx="15"/>
          </p:nvPr>
        </p:nvSpPr>
        <p:spPr>
          <a:xfrm>
            <a:off x="176169" y="3561317"/>
            <a:ext cx="3786655" cy="2364738"/>
          </a:xfrm>
        </p:spPr>
        <p:txBody>
          <a:bodyPr/>
          <a:lstStyle/>
          <a:p>
            <a:r>
              <a:rPr lang="en-US" altLang="en-US" dirty="0"/>
              <a:t>Examples</a:t>
            </a:r>
          </a:p>
          <a:p>
            <a:pPr lvl="1"/>
            <a:r>
              <a:rPr lang="en-US" altLang="en-US" dirty="0"/>
              <a:t>Microsoft</a:t>
            </a:r>
            <a:r>
              <a:rPr lang="en-US" altLang="en-US" baseline="30000" dirty="0"/>
              <a:t>®</a:t>
            </a:r>
            <a:r>
              <a:rPr lang="en-US" altLang="en-US" dirty="0"/>
              <a:t> PowerPoint</a:t>
            </a:r>
          </a:p>
          <a:p>
            <a:pPr lvl="1"/>
            <a:r>
              <a:rPr lang="en-US" altLang="en-US" dirty="0"/>
              <a:t>OpenOffice</a:t>
            </a:r>
            <a:r>
              <a:rPr lang="en-US" altLang="en-US" baseline="30000" dirty="0"/>
              <a:t>®</a:t>
            </a:r>
            <a:r>
              <a:rPr lang="en-US" altLang="en-US" dirty="0"/>
              <a:t> Impress</a:t>
            </a:r>
          </a:p>
          <a:p>
            <a:pPr lvl="1"/>
            <a:r>
              <a:rPr lang="en-US" altLang="en-US" dirty="0"/>
              <a:t>Apple </a:t>
            </a:r>
            <a:r>
              <a:rPr lang="en-US" altLang="en-US" dirty="0" smtClean="0"/>
              <a:t>Keynote</a:t>
            </a:r>
            <a:r>
              <a:rPr lang="en-US" altLang="en-US" baseline="30000" dirty="0" smtClean="0"/>
              <a:t>®</a:t>
            </a:r>
            <a:endParaRPr lang="en-US" altLang="en-US" dirty="0"/>
          </a:p>
        </p:txBody>
      </p:sp>
      <p:pic>
        <p:nvPicPr>
          <p:cNvPr id="6" name="Picture Placeholder 5" descr="Screenshot image from Microsoft® PowerPoint."/>
          <p:cNvPicPr>
            <a:picLocks noGrp="1" noChangeAspect="1"/>
          </p:cNvPicPr>
          <p:nvPr>
            <p:ph type="pic" sz="quarter" idx="16"/>
          </p:nvPr>
        </p:nvPicPr>
        <p:blipFill rotWithShape="1">
          <a:blip r:embed="rId4">
            <a:extLst>
              <a:ext uri="{28A0092B-C50C-407E-A947-70E740481C1C}">
                <a14:useLocalDpi xmlns:a14="http://schemas.microsoft.com/office/drawing/2010/main" val="0"/>
              </a:ext>
            </a:extLst>
          </a:blip>
          <a:srcRect l="-137" r="-137"/>
          <a:stretch/>
        </p:blipFill>
        <p:spPr>
          <a:xfrm>
            <a:off x="3962400" y="3665538"/>
            <a:ext cx="4502150" cy="2543175"/>
          </a:xfrm>
        </p:spPr>
      </p:pic>
      <p:sp>
        <p:nvSpPr>
          <p:cNvPr id="5" name="Text Placeholder 4"/>
          <p:cNvSpPr>
            <a:spLocks noGrp="1"/>
          </p:cNvSpPr>
          <p:nvPr>
            <p:ph type="body" sz="quarter" idx="33"/>
          </p:nvPr>
        </p:nvSpPr>
        <p:spPr>
          <a:xfrm>
            <a:off x="3911597" y="6201173"/>
            <a:ext cx="3767669" cy="331645"/>
          </a:xfrm>
        </p:spPr>
        <p:txBody>
          <a:bodyPr/>
          <a:lstStyle/>
          <a:p>
            <a:r>
              <a:rPr lang="en-US" dirty="0"/>
              <a:t>(software </a:t>
            </a:r>
            <a:r>
              <a:rPr lang="en-US" dirty="0">
                <a:latin typeface="Arial" panose="020B0604020202020204" pitchFamily="34" charset="0"/>
                <a:cs typeface="Arial" panose="020B0604020202020204" pitchFamily="34" charset="0"/>
              </a:rPr>
              <a:t>© </a:t>
            </a:r>
            <a:r>
              <a:rPr lang="en-US" dirty="0"/>
              <a:t>Microsoft</a:t>
            </a:r>
            <a:r>
              <a:rPr lang="en-US" baseline="30000" dirty="0">
                <a:latin typeface="Arial" panose="020B0604020202020204" pitchFamily="34" charset="0"/>
                <a:cs typeface="Arial" panose="020B0604020202020204" pitchFamily="34" charset="0"/>
              </a:rPr>
              <a:t>®</a:t>
            </a:r>
            <a:r>
              <a:rPr lang="en-US" dirty="0"/>
              <a:t>)</a:t>
            </a:r>
          </a:p>
        </p:txBody>
      </p:sp>
      <p:sp>
        <p:nvSpPr>
          <p:cNvPr id="7" name="Slide Number Placeholder 6"/>
          <p:cNvSpPr>
            <a:spLocks noGrp="1"/>
          </p:cNvSpPr>
          <p:nvPr>
            <p:ph type="sldNum" sz="quarter" idx="4"/>
          </p:nvPr>
        </p:nvSpPr>
        <p:spPr/>
        <p:txBody>
          <a:bodyPr/>
          <a:lstStyle/>
          <a:p>
            <a:fld id="{F3BF8891-5E06-46C2-89A4-6DB85D39BA35}" type="slidenum">
              <a:rPr lang="en-US" smtClean="0"/>
              <a:pPr/>
              <a:t>15</a:t>
            </a:fld>
            <a:endParaRPr lang="en-US"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t>Business/Home Software:</a:t>
            </a:r>
            <a:br>
              <a:rPr lang="en-US" altLang="en-US" dirty="0" smtClean="0"/>
            </a:br>
            <a:r>
              <a:rPr lang="en-US" altLang="en-US" dirty="0" smtClean="0"/>
              <a:t>Project Management</a:t>
            </a:r>
          </a:p>
        </p:txBody>
      </p:sp>
      <p:sp>
        <p:nvSpPr>
          <p:cNvPr id="21507" name="Content Placeholder 2"/>
          <p:cNvSpPr>
            <a:spLocks noGrp="1"/>
          </p:cNvSpPr>
          <p:nvPr>
            <p:ph sz="quarter" idx="14"/>
          </p:nvPr>
        </p:nvSpPr>
        <p:spPr>
          <a:xfrm>
            <a:off x="176169" y="1266738"/>
            <a:ext cx="8509044" cy="1649883"/>
          </a:xfrm>
        </p:spPr>
        <p:txBody>
          <a:bodyPr/>
          <a:lstStyle/>
          <a:p>
            <a:r>
              <a:rPr lang="en-US" altLang="en-US" dirty="0" smtClean="0"/>
              <a:t>Plans and schedules events, resources, and costs of a project</a:t>
            </a:r>
          </a:p>
          <a:p>
            <a:r>
              <a:rPr lang="en-US" altLang="en-US" dirty="0" smtClean="0"/>
              <a:t>Keeps track of deadlines and deliverables</a:t>
            </a:r>
          </a:p>
        </p:txBody>
      </p:sp>
      <p:sp>
        <p:nvSpPr>
          <p:cNvPr id="3" name="Content Placeholder 2"/>
          <p:cNvSpPr>
            <a:spLocks noGrp="1"/>
          </p:cNvSpPr>
          <p:nvPr>
            <p:ph sz="quarter" idx="15"/>
          </p:nvPr>
        </p:nvSpPr>
        <p:spPr>
          <a:xfrm>
            <a:off x="176169" y="2925719"/>
            <a:ext cx="2945403" cy="2814055"/>
          </a:xfrm>
        </p:spPr>
        <p:txBody>
          <a:bodyPr/>
          <a:lstStyle/>
          <a:p>
            <a:r>
              <a:rPr lang="en-US" altLang="en-US" dirty="0"/>
              <a:t>Examples</a:t>
            </a:r>
          </a:p>
          <a:p>
            <a:pPr lvl="1"/>
            <a:r>
              <a:rPr lang="en-US" altLang="en-US" dirty="0"/>
              <a:t>Microsoft</a:t>
            </a:r>
            <a:r>
              <a:rPr lang="en-US" altLang="en-US" baseline="30000" dirty="0"/>
              <a:t>®</a:t>
            </a:r>
            <a:r>
              <a:rPr lang="en-US" altLang="en-US" dirty="0"/>
              <a:t> </a:t>
            </a:r>
            <a:br>
              <a:rPr lang="en-US" altLang="en-US" dirty="0"/>
            </a:br>
            <a:r>
              <a:rPr lang="en-US" altLang="en-US" dirty="0"/>
              <a:t>Project</a:t>
            </a:r>
          </a:p>
          <a:p>
            <a:pPr lvl="1"/>
            <a:r>
              <a:rPr lang="en-US" altLang="en-US" dirty="0"/>
              <a:t>FastTrack </a:t>
            </a:r>
            <a:br>
              <a:rPr lang="en-US" altLang="en-US" dirty="0"/>
            </a:br>
            <a:r>
              <a:rPr lang="en-US" altLang="en-US" dirty="0"/>
              <a:t>Schedule 10</a:t>
            </a:r>
          </a:p>
          <a:p>
            <a:pPr lvl="1"/>
            <a:r>
              <a:rPr lang="en-US" altLang="en-US" dirty="0"/>
              <a:t>SEER-SEM</a:t>
            </a:r>
            <a:r>
              <a:rPr lang="en-US" altLang="en-US" baseline="30000" dirty="0"/>
              <a:t>®</a:t>
            </a:r>
            <a:r>
              <a:rPr lang="en-US" altLang="en-US" dirty="0"/>
              <a:t> </a:t>
            </a:r>
          </a:p>
        </p:txBody>
      </p:sp>
      <p:pic>
        <p:nvPicPr>
          <p:cNvPr id="6" name="Picture Placeholder 5" descr="Screenshot image from SEER-SEM."/>
          <p:cNvPicPr>
            <a:picLocks noGrp="1" noChangeAspect="1"/>
          </p:cNvPicPr>
          <p:nvPr>
            <p:ph type="pic" sz="quarter" idx="16"/>
          </p:nvPr>
        </p:nvPicPr>
        <p:blipFill rotWithShape="1">
          <a:blip r:embed="rId4">
            <a:extLst>
              <a:ext uri="{28A0092B-C50C-407E-A947-70E740481C1C}">
                <a14:useLocalDpi xmlns:a14="http://schemas.microsoft.com/office/drawing/2010/main" val="0"/>
              </a:ext>
            </a:extLst>
          </a:blip>
          <a:srcRect l="-2164" r="-2164"/>
          <a:stretch/>
        </p:blipFill>
        <p:spPr>
          <a:xfrm>
            <a:off x="3121025" y="3000375"/>
            <a:ext cx="5564188" cy="2871788"/>
          </a:xfrm>
        </p:spPr>
      </p:pic>
      <p:sp>
        <p:nvSpPr>
          <p:cNvPr id="5" name="Text Placeholder 4"/>
          <p:cNvSpPr>
            <a:spLocks noGrp="1"/>
          </p:cNvSpPr>
          <p:nvPr>
            <p:ph type="body" sz="quarter" idx="33"/>
          </p:nvPr>
        </p:nvSpPr>
        <p:spPr>
          <a:xfrm>
            <a:off x="3151562" y="5872163"/>
            <a:ext cx="2344898" cy="331645"/>
          </a:xfrm>
        </p:spPr>
        <p:txBody>
          <a:bodyPr/>
          <a:lstStyle/>
          <a:p>
            <a:r>
              <a:rPr lang="en-US" dirty="0" smtClean="0"/>
              <a:t>(</a:t>
            </a:r>
            <a:r>
              <a:rPr lang="en-US" dirty="0" smtClean="0">
                <a:latin typeface="Arial" panose="020B0604020202020204" pitchFamily="34" charset="0"/>
                <a:cs typeface="Arial" panose="020B0604020202020204" pitchFamily="34" charset="0"/>
              </a:rPr>
              <a:t>© </a:t>
            </a:r>
            <a:r>
              <a:rPr lang="en-US" dirty="0" err="1" smtClean="0"/>
              <a:t>Galorath</a:t>
            </a:r>
            <a:r>
              <a:rPr lang="en-US" dirty="0" smtClean="0"/>
              <a:t> 2017)</a:t>
            </a:r>
            <a:endParaRPr lang="en-US" dirty="0"/>
          </a:p>
        </p:txBody>
      </p:sp>
      <p:sp>
        <p:nvSpPr>
          <p:cNvPr id="2" name="Slide Number Placeholder 1"/>
          <p:cNvSpPr>
            <a:spLocks noGrp="1"/>
          </p:cNvSpPr>
          <p:nvPr>
            <p:ph type="sldNum" sz="quarter" idx="4"/>
          </p:nvPr>
        </p:nvSpPr>
        <p:spPr/>
        <p:txBody>
          <a:bodyPr/>
          <a:lstStyle/>
          <a:p>
            <a:fld id="{F3BF8891-5E06-46C2-89A4-6DB85D39BA35}" type="slidenum">
              <a:rPr lang="en-US" smtClean="0"/>
              <a:pPr/>
              <a:t>16</a:t>
            </a:fld>
            <a:endParaRPr lang="en-US" dirty="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Science and Mathematics Software</a:t>
            </a:r>
          </a:p>
        </p:txBody>
      </p:sp>
      <p:sp>
        <p:nvSpPr>
          <p:cNvPr id="4" name="Content Placeholder 3"/>
          <p:cNvSpPr>
            <a:spLocks noGrp="1"/>
          </p:cNvSpPr>
          <p:nvPr>
            <p:ph sz="quarter" idx="14"/>
          </p:nvPr>
        </p:nvSpPr>
        <p:spPr>
          <a:xfrm>
            <a:off x="457200" y="1600200"/>
            <a:ext cx="4041648" cy="4572000"/>
          </a:xfrm>
        </p:spPr>
        <p:txBody>
          <a:bodyPr>
            <a:normAutofit lnSpcReduction="10000"/>
          </a:bodyPr>
          <a:lstStyle/>
          <a:p>
            <a:r>
              <a:rPr lang="en-US" altLang="en-US" dirty="0" smtClean="0"/>
              <a:t>Number-crunching software</a:t>
            </a:r>
          </a:p>
          <a:p>
            <a:r>
              <a:rPr lang="en-US" altLang="en-US" dirty="0" smtClean="0"/>
              <a:t>Runs models and works with large amounts of data</a:t>
            </a:r>
          </a:p>
          <a:p>
            <a:r>
              <a:rPr lang="en-US" altLang="en-US" dirty="0" smtClean="0"/>
              <a:t>Examples:</a:t>
            </a:r>
          </a:p>
          <a:p>
            <a:pPr lvl="1"/>
            <a:r>
              <a:rPr lang="en-US" altLang="en-US" sz="2400" dirty="0" smtClean="0"/>
              <a:t>IBM SPSS Statistics</a:t>
            </a:r>
          </a:p>
          <a:p>
            <a:pPr lvl="1"/>
            <a:r>
              <a:rPr lang="en-US" altLang="en-US" sz="2400" dirty="0" smtClean="0"/>
              <a:t>Gretl</a:t>
            </a:r>
          </a:p>
          <a:p>
            <a:pPr lvl="1"/>
            <a:r>
              <a:rPr lang="en-US" altLang="en-US" sz="2400" dirty="0" smtClean="0"/>
              <a:t>Matlab</a:t>
            </a:r>
            <a:r>
              <a:rPr lang="en-US" altLang="en-US" sz="2400" baseline="30000" dirty="0" smtClean="0"/>
              <a:t>®</a:t>
            </a:r>
          </a:p>
          <a:p>
            <a:pPr lvl="1"/>
            <a:r>
              <a:rPr lang="en-US" altLang="en-US" sz="2400" dirty="0" smtClean="0"/>
              <a:t>Mathematica</a:t>
            </a:r>
            <a:r>
              <a:rPr lang="en-US" altLang="en-US" sz="2400" baseline="30000" dirty="0" smtClean="0"/>
              <a:t>®</a:t>
            </a:r>
            <a:endParaRPr lang="en-US" altLang="en-US" sz="2400" baseline="30000" dirty="0"/>
          </a:p>
        </p:txBody>
      </p:sp>
      <p:pic>
        <p:nvPicPr>
          <p:cNvPr id="13" name="Content Placeholder 12" descr="Screenshot image of open-source Gretl application windows."/>
          <p:cNvPicPr>
            <a:picLocks noGrp="1" noChangeAspect="1"/>
          </p:cNvPicPr>
          <p:nvPr>
            <p:ph sz="quarter" idx="18"/>
          </p:nvPr>
        </p:nvPicPr>
        <p:blipFill rotWithShape="1">
          <a:blip r:embed="rId4">
            <a:extLst>
              <a:ext uri="{28A0092B-C50C-407E-A947-70E740481C1C}">
                <a14:useLocalDpi xmlns:a14="http://schemas.microsoft.com/office/drawing/2010/main" val="0"/>
              </a:ext>
            </a:extLst>
          </a:blip>
          <a:srcRect/>
          <a:stretch/>
        </p:blipFill>
        <p:spPr>
          <a:xfrm>
            <a:off x="4648200" y="2164026"/>
            <a:ext cx="4041775" cy="3444348"/>
          </a:xfrm>
        </p:spPr>
      </p:pic>
      <p:sp>
        <p:nvSpPr>
          <p:cNvPr id="3" name="Text Placeholder 2"/>
          <p:cNvSpPr>
            <a:spLocks noGrp="1"/>
          </p:cNvSpPr>
          <p:nvPr>
            <p:ph type="body" sz="quarter" idx="33"/>
          </p:nvPr>
        </p:nvSpPr>
        <p:spPr>
          <a:xfrm>
            <a:off x="4535906" y="5589071"/>
            <a:ext cx="3450133" cy="354529"/>
          </a:xfrm>
        </p:spPr>
        <p:txBody>
          <a:bodyPr/>
          <a:lstStyle/>
          <a:p>
            <a:r>
              <a:rPr lang="en-US" dirty="0" smtClean="0"/>
              <a:t>(Cottrell, A, et al. </a:t>
            </a:r>
            <a:r>
              <a:rPr lang="en-US" dirty="0" err="1" smtClean="0"/>
              <a:t>n.d.</a:t>
            </a:r>
            <a:r>
              <a:rPr lang="en-US" dirty="0" smtClean="0"/>
              <a:t>, GNU GPL)</a:t>
            </a:r>
            <a:endParaRPr lang="en-US" dirty="0"/>
          </a:p>
        </p:txBody>
      </p:sp>
      <p:sp>
        <p:nvSpPr>
          <p:cNvPr id="2" name="Slide Number Placeholder 1"/>
          <p:cNvSpPr>
            <a:spLocks noGrp="1"/>
          </p:cNvSpPr>
          <p:nvPr>
            <p:ph type="sldNum" sz="quarter" idx="4"/>
          </p:nvPr>
        </p:nvSpPr>
        <p:spPr/>
        <p:txBody>
          <a:bodyPr/>
          <a:lstStyle/>
          <a:p>
            <a:fld id="{F3BF8891-5E06-46C2-89A4-6DB85D39BA35}" type="slidenum">
              <a:rPr lang="en-US" smtClean="0"/>
              <a:pPr/>
              <a:t>17</a:t>
            </a:fld>
            <a:endParaRPr lang="en-US" dirty="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Graphics and Multimedia Software: Desktop Publishing</a:t>
            </a:r>
          </a:p>
        </p:txBody>
      </p:sp>
      <p:sp>
        <p:nvSpPr>
          <p:cNvPr id="23555" name="Content Placeholder 2"/>
          <p:cNvSpPr>
            <a:spLocks noGrp="1"/>
          </p:cNvSpPr>
          <p:nvPr>
            <p:ph sz="quarter" idx="14"/>
          </p:nvPr>
        </p:nvSpPr>
        <p:spPr/>
        <p:txBody>
          <a:bodyPr/>
          <a:lstStyle/>
          <a:p>
            <a:r>
              <a:rPr lang="en-US" altLang="en-US" sz="3000" dirty="0" smtClean="0"/>
              <a:t>Professional software used to produce high-quality print documents such as textbooks, brochures, and catalogs</a:t>
            </a:r>
          </a:p>
          <a:p>
            <a:r>
              <a:rPr lang="en-US" altLang="en-US" sz="3000" dirty="0" smtClean="0"/>
              <a:t>Assists with the layout, colors, and graphics</a:t>
            </a:r>
          </a:p>
          <a:p>
            <a:r>
              <a:rPr lang="en-US" altLang="en-US" sz="3000" dirty="0" smtClean="0"/>
              <a:t>Produces very high resolution output that is suitable for printing</a:t>
            </a:r>
          </a:p>
          <a:p>
            <a:r>
              <a:rPr lang="en-US" altLang="en-US" sz="3000" dirty="0" smtClean="0"/>
              <a:t>Adobe</a:t>
            </a:r>
            <a:r>
              <a:rPr lang="en-US" altLang="en-US" sz="2600" baseline="30000" dirty="0"/>
              <a:t>®</a:t>
            </a:r>
            <a:r>
              <a:rPr lang="en-US" altLang="en-US" sz="3000" dirty="0" smtClean="0"/>
              <a:t> PageMaker</a:t>
            </a:r>
            <a:r>
              <a:rPr lang="en-US" altLang="en-US" sz="2600" baseline="30000" dirty="0" smtClean="0"/>
              <a:t>®</a:t>
            </a:r>
            <a:r>
              <a:rPr lang="en-US" altLang="en-US" sz="3000" dirty="0" smtClean="0"/>
              <a:t>, Adobe</a:t>
            </a:r>
            <a:r>
              <a:rPr lang="en-US" altLang="en-US" sz="2600" baseline="30000" dirty="0" smtClean="0"/>
              <a:t>®</a:t>
            </a:r>
            <a:r>
              <a:rPr lang="en-US" altLang="en-US" sz="3000" dirty="0" smtClean="0"/>
              <a:t> FrameMaker</a:t>
            </a:r>
            <a:r>
              <a:rPr lang="en-US" altLang="en-US" sz="2600" baseline="30000" dirty="0" smtClean="0"/>
              <a:t>®</a:t>
            </a:r>
            <a:r>
              <a:rPr lang="en-US" altLang="en-US" sz="3000" dirty="0" smtClean="0"/>
              <a:t>, Microsoft</a:t>
            </a:r>
            <a:r>
              <a:rPr lang="en-US" altLang="en-US" sz="2600" baseline="30000" dirty="0" smtClean="0"/>
              <a:t>®</a:t>
            </a:r>
            <a:r>
              <a:rPr lang="en-US" altLang="en-US" sz="3000" dirty="0" smtClean="0"/>
              <a:t> Publisher, Scribus </a:t>
            </a:r>
          </a:p>
        </p:txBody>
      </p:sp>
      <p:sp>
        <p:nvSpPr>
          <p:cNvPr id="2" name="Slide Number Placeholder 1"/>
          <p:cNvSpPr>
            <a:spLocks noGrp="1"/>
          </p:cNvSpPr>
          <p:nvPr>
            <p:ph type="sldNum" sz="quarter" idx="4"/>
          </p:nvPr>
        </p:nvSpPr>
        <p:spPr/>
        <p:txBody>
          <a:bodyPr/>
          <a:lstStyle/>
          <a:p>
            <a:fld id="{F3BF8891-5E06-46C2-89A4-6DB85D39BA35}" type="slidenum">
              <a:rPr lang="en-US" smtClean="0"/>
              <a:pPr/>
              <a:t>18</a:t>
            </a:fld>
            <a:endParaRPr lang="en-US" dirty="0"/>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t>Desktop Publishing Example</a:t>
            </a:r>
          </a:p>
        </p:txBody>
      </p:sp>
      <p:pic>
        <p:nvPicPr>
          <p:cNvPr id="3" name="Picture Placeholder 2" descr="Screenshot image of Scribus software."/>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5970" r="-5970"/>
          <a:stretch/>
        </p:blipFill>
        <p:spPr/>
      </p:pic>
      <p:sp>
        <p:nvSpPr>
          <p:cNvPr id="24579" name="Content Placeholder 2"/>
          <p:cNvSpPr>
            <a:spLocks noGrp="1"/>
          </p:cNvSpPr>
          <p:nvPr>
            <p:ph type="body" sz="quarter" idx="32"/>
          </p:nvPr>
        </p:nvSpPr>
        <p:spPr>
          <a:xfrm>
            <a:off x="822958" y="6172200"/>
            <a:ext cx="3055867" cy="317090"/>
          </a:xfrm>
        </p:spPr>
        <p:txBody>
          <a:bodyPr/>
          <a:lstStyle/>
          <a:p>
            <a:r>
              <a:rPr lang="en-US" altLang="en-US" dirty="0" smtClean="0"/>
              <a:t>(</a:t>
            </a:r>
            <a:r>
              <a:rPr lang="en-US" dirty="0" err="1" smtClean="0"/>
              <a:t>Chiefmanyrabbitguteat</a:t>
            </a:r>
            <a:r>
              <a:rPr lang="en-US" dirty="0" smtClean="0"/>
              <a:t>, 2008</a:t>
            </a:r>
            <a:r>
              <a:rPr lang="en-US" altLang="en-US" dirty="0" smtClean="0"/>
              <a:t>, GNU GPL)</a:t>
            </a:r>
          </a:p>
        </p:txBody>
      </p:sp>
      <p:sp>
        <p:nvSpPr>
          <p:cNvPr id="2" name="Slide Number Placeholder 1"/>
          <p:cNvSpPr>
            <a:spLocks noGrp="1"/>
          </p:cNvSpPr>
          <p:nvPr>
            <p:ph type="sldNum" sz="quarter" idx="4"/>
          </p:nvPr>
        </p:nvSpPr>
        <p:spPr/>
        <p:txBody>
          <a:bodyPr/>
          <a:lstStyle/>
          <a:p>
            <a:fld id="{F3BF8891-5E06-46C2-89A4-6DB85D39BA35}" type="slidenum">
              <a:rPr lang="en-US" smtClean="0"/>
              <a:pPr/>
              <a:t>19</a:t>
            </a:fld>
            <a:endParaRPr lang="en-US"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t>Computer Software</a:t>
            </a:r>
            <a:br>
              <a:rPr lang="en-US" altLang="en-US" dirty="0" smtClean="0"/>
            </a:br>
            <a:r>
              <a:rPr lang="en-US" altLang="en-US" dirty="0" smtClean="0"/>
              <a:t>Learning Objectives - 1</a:t>
            </a:r>
          </a:p>
        </p:txBody>
      </p:sp>
      <p:sp>
        <p:nvSpPr>
          <p:cNvPr id="3" name="Content Placeholder 2"/>
          <p:cNvSpPr>
            <a:spLocks noGrp="1"/>
          </p:cNvSpPr>
          <p:nvPr>
            <p:ph sz="quarter" idx="14"/>
          </p:nvPr>
        </p:nvSpPr>
        <p:spPr/>
        <p:txBody>
          <a:bodyPr/>
          <a:lstStyle/>
          <a:p>
            <a:pPr lvl="0"/>
            <a:r>
              <a:rPr lang="en-US" dirty="0" smtClean="0"/>
              <a:t>Define computer software and major software types (Lecture a)</a:t>
            </a:r>
          </a:p>
          <a:p>
            <a:pPr lvl="0"/>
            <a:r>
              <a:rPr lang="en-US" dirty="0" smtClean="0"/>
              <a:t>Describe application software classification and provide examples, </a:t>
            </a:r>
            <a:r>
              <a:rPr lang="en-US" dirty="0"/>
              <a:t>including those focused on health care (Lecture </a:t>
            </a:r>
            <a:r>
              <a:rPr lang="en-US" dirty="0" smtClean="0"/>
              <a:t>a)</a:t>
            </a:r>
          </a:p>
        </p:txBody>
      </p:sp>
      <p:sp>
        <p:nvSpPr>
          <p:cNvPr id="2" name="Slide Number Placeholder 1"/>
          <p:cNvSpPr>
            <a:spLocks noGrp="1"/>
          </p:cNvSpPr>
          <p:nvPr>
            <p:ph type="sldNum" sz="quarter" idx="4"/>
          </p:nvPr>
        </p:nvSpPr>
        <p:spPr/>
        <p:txBody>
          <a:bodyPr/>
          <a:lstStyle/>
          <a:p>
            <a:fld id="{F3BF8891-5E06-46C2-89A4-6DB85D39BA35}" type="slidenum">
              <a:rPr lang="en-US" smtClean="0"/>
              <a:pPr/>
              <a:t>2</a:t>
            </a:fld>
            <a:endParaRPr lang="en-US" dirty="0"/>
          </a:p>
        </p:txBody>
      </p:sp>
    </p:spTree>
    <p:custDataLst>
      <p:tags r:id="rId1"/>
    </p:custDataLst>
    <p:extLst>
      <p:ext uri="{BB962C8B-B14F-4D97-AF65-F5344CB8AC3E}">
        <p14:creationId xmlns:p14="http://schemas.microsoft.com/office/powerpoint/2010/main" val="3894550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smtClean="0"/>
              <a:t>Graphics and Multimedia Software: Images/Photos/Paint</a:t>
            </a:r>
          </a:p>
        </p:txBody>
      </p:sp>
      <p:sp>
        <p:nvSpPr>
          <p:cNvPr id="25603" name="Content Placeholder 2"/>
          <p:cNvSpPr>
            <a:spLocks noGrp="1"/>
          </p:cNvSpPr>
          <p:nvPr>
            <p:ph sz="quarter" idx="14"/>
          </p:nvPr>
        </p:nvSpPr>
        <p:spPr/>
        <p:txBody>
          <a:bodyPr/>
          <a:lstStyle/>
          <a:p>
            <a:r>
              <a:rPr lang="en-US" altLang="en-US" dirty="0" smtClean="0"/>
              <a:t>Professional image-editing, photo-editing, and paint software</a:t>
            </a:r>
          </a:p>
          <a:p>
            <a:pPr lvl="1"/>
            <a:r>
              <a:rPr lang="en-US" altLang="en-US" dirty="0" smtClean="0"/>
              <a:t>Image-editing software adds the ability to modify existing images and pictures</a:t>
            </a:r>
          </a:p>
          <a:p>
            <a:pPr lvl="2"/>
            <a:r>
              <a:rPr lang="en-US" altLang="en-US" dirty="0" smtClean="0"/>
              <a:t>Photo-editing software is a type of image editing software that allows users to edit and customize digital photographs</a:t>
            </a:r>
          </a:p>
          <a:p>
            <a:pPr lvl="3"/>
            <a:r>
              <a:rPr lang="en-US" altLang="en-US" dirty="0" smtClean="0"/>
              <a:t>Adobe Photoshop</a:t>
            </a:r>
            <a:r>
              <a:rPr lang="en-US" altLang="en-US" baseline="30000" dirty="0" smtClean="0"/>
              <a:t>®</a:t>
            </a:r>
            <a:r>
              <a:rPr lang="en-US" altLang="en-US" dirty="0" smtClean="0"/>
              <a:t>, GIMP, Inkscape</a:t>
            </a:r>
          </a:p>
          <a:p>
            <a:pPr lvl="1"/>
            <a:r>
              <a:rPr lang="en-US" altLang="en-US" dirty="0" smtClean="0"/>
              <a:t>Paint software allows graphic artists to draw pictures and shapes </a:t>
            </a:r>
          </a:p>
        </p:txBody>
      </p:sp>
      <p:sp>
        <p:nvSpPr>
          <p:cNvPr id="2" name="Slide Number Placeholder 1"/>
          <p:cNvSpPr>
            <a:spLocks noGrp="1"/>
          </p:cNvSpPr>
          <p:nvPr>
            <p:ph type="sldNum" sz="quarter" idx="4"/>
          </p:nvPr>
        </p:nvSpPr>
        <p:spPr/>
        <p:txBody>
          <a:bodyPr/>
          <a:lstStyle/>
          <a:p>
            <a:fld id="{F3BF8891-5E06-46C2-89A4-6DB85D39BA35}" type="slidenum">
              <a:rPr lang="en-US" smtClean="0"/>
              <a:pPr/>
              <a:t>20</a:t>
            </a:fld>
            <a:endParaRPr lang="en-US" dirty="0"/>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Image Editing Example</a:t>
            </a:r>
          </a:p>
        </p:txBody>
      </p:sp>
      <p:sp>
        <p:nvSpPr>
          <p:cNvPr id="26631" name="Text Placeholder 9"/>
          <p:cNvSpPr>
            <a:spLocks noGrp="1" noChangeAspect="1"/>
          </p:cNvSpPr>
          <p:nvPr>
            <p:ph type="body" sz="quarter" idx="32"/>
          </p:nvPr>
        </p:nvSpPr>
        <p:spPr>
          <a:xfrm>
            <a:off x="457200" y="6187039"/>
            <a:ext cx="4592854" cy="350921"/>
          </a:xfrm>
        </p:spPr>
        <p:txBody>
          <a:bodyPr/>
          <a:lstStyle/>
          <a:p>
            <a:r>
              <a:rPr lang="en-US" dirty="0" smtClean="0"/>
              <a:t>(</a:t>
            </a:r>
            <a:r>
              <a:rPr lang="en-US" dirty="0" err="1" smtClean="0"/>
              <a:t>Rotkevich</a:t>
            </a:r>
            <a:r>
              <a:rPr lang="en-US" dirty="0" smtClean="0"/>
              <a:t>, K., </a:t>
            </a:r>
            <a:r>
              <a:rPr lang="en-US" dirty="0" err="1" smtClean="0"/>
              <a:t>Inkscape</a:t>
            </a:r>
            <a:r>
              <a:rPr lang="en-US" dirty="0" smtClean="0"/>
              <a:t>.</a:t>
            </a:r>
            <a:r>
              <a:rPr lang="en-US" altLang="en-US" dirty="0" smtClean="0"/>
              <a:t> 2007, GNU GPL and Free Art License</a:t>
            </a:r>
            <a:r>
              <a:rPr lang="en-US" altLang="en-US" dirty="0"/>
              <a:t>)</a:t>
            </a:r>
            <a:endParaRPr lang="en-US" altLang="en-US" dirty="0" smtClean="0"/>
          </a:p>
        </p:txBody>
      </p:sp>
      <p:sp>
        <p:nvSpPr>
          <p:cNvPr id="2" name="Slide Number Placeholder 1"/>
          <p:cNvSpPr>
            <a:spLocks noGrp="1"/>
          </p:cNvSpPr>
          <p:nvPr>
            <p:ph type="sldNum" sz="quarter" idx="4"/>
          </p:nvPr>
        </p:nvSpPr>
        <p:spPr/>
        <p:txBody>
          <a:bodyPr/>
          <a:lstStyle/>
          <a:p>
            <a:fld id="{F3BF8891-5E06-46C2-89A4-6DB85D39BA35}" type="slidenum">
              <a:rPr lang="en-US" smtClean="0"/>
              <a:pPr/>
              <a:t>21</a:t>
            </a:fld>
            <a:endParaRPr lang="en-US" dirty="0"/>
          </a:p>
        </p:txBody>
      </p:sp>
      <p:pic>
        <p:nvPicPr>
          <p:cNvPr id="5" name="Picture Placeholder 4" descr="This is a screenshot of Inkscape, an open-source image-editing application, and shows different effects applied to a single image.&#1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11607" b="11607"/>
          <a:stretch>
            <a:fillRect/>
          </a:stretch>
        </p:blipFill>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t>Graphics and Multimedia Software: Video Editing</a:t>
            </a:r>
          </a:p>
        </p:txBody>
      </p:sp>
      <p:sp>
        <p:nvSpPr>
          <p:cNvPr id="7" name="Content Placeholder 6"/>
          <p:cNvSpPr>
            <a:spLocks noGrp="1"/>
          </p:cNvSpPr>
          <p:nvPr>
            <p:ph sz="quarter" idx="14"/>
          </p:nvPr>
        </p:nvSpPr>
        <p:spPr/>
        <p:txBody>
          <a:bodyPr/>
          <a:lstStyle/>
          <a:p>
            <a:r>
              <a:rPr lang="en-US" altLang="en-US" sz="2900" dirty="0" smtClean="0"/>
              <a:t>Modify a video segment called </a:t>
            </a:r>
            <a:r>
              <a:rPr lang="en-US" altLang="en-US" sz="2900" dirty="0"/>
              <a:t>a clip</a:t>
            </a:r>
          </a:p>
          <a:p>
            <a:r>
              <a:rPr lang="en-US" altLang="en-US" sz="2900" dirty="0" smtClean="0"/>
              <a:t>Delete</a:t>
            </a:r>
            <a:r>
              <a:rPr lang="en-US" altLang="en-US" sz="2900" dirty="0"/>
              <a:t>, reorder, add special effects to </a:t>
            </a:r>
            <a:r>
              <a:rPr lang="en-US" altLang="en-US" sz="2900" dirty="0" smtClean="0"/>
              <a:t>clips</a:t>
            </a:r>
          </a:p>
          <a:p>
            <a:r>
              <a:rPr lang="en-US" altLang="en-US" sz="2900" dirty="0"/>
              <a:t>Examples</a:t>
            </a:r>
          </a:p>
          <a:p>
            <a:pPr marL="631825" lvl="1"/>
            <a:r>
              <a:rPr lang="en-US" altLang="en-US" sz="2200" dirty="0"/>
              <a:t>Adobe Premiere</a:t>
            </a:r>
            <a:r>
              <a:rPr lang="en-US" altLang="en-US" sz="2200" baseline="30000" dirty="0"/>
              <a:t>®</a:t>
            </a:r>
            <a:r>
              <a:rPr lang="en-US" altLang="en-US" sz="2200" dirty="0"/>
              <a:t> Elements</a:t>
            </a:r>
          </a:p>
          <a:p>
            <a:pPr marL="631825" lvl="1"/>
            <a:r>
              <a:rPr lang="en-US" altLang="en-US" sz="2200" dirty="0"/>
              <a:t>Pinnacle Studio™</a:t>
            </a:r>
          </a:p>
          <a:p>
            <a:pPr marL="631825" lvl="1"/>
            <a:r>
              <a:rPr lang="en-US" altLang="en-US" sz="2200" dirty="0"/>
              <a:t>OpenShot Video Editor</a:t>
            </a:r>
            <a:r>
              <a:rPr lang="en-US" altLang="en-US" sz="2200" dirty="0" smtClean="0"/>
              <a:t>™</a:t>
            </a:r>
            <a:endParaRPr lang="en-US" altLang="en-US" sz="2200" dirty="0"/>
          </a:p>
        </p:txBody>
      </p:sp>
      <p:pic>
        <p:nvPicPr>
          <p:cNvPr id="2" name="Content Placeholder 1" descr="Screenshot image of Openshot video software."/>
          <p:cNvPicPr>
            <a:picLocks noGrp="1" noChangeAspect="1"/>
          </p:cNvPicPr>
          <p:nvPr>
            <p:ph sz="quarter" idx="18"/>
          </p:nvPr>
        </p:nvPicPr>
        <p:blipFill>
          <a:blip r:embed="rId4">
            <a:extLst>
              <a:ext uri="{28A0092B-C50C-407E-A947-70E740481C1C}">
                <a14:useLocalDpi xmlns:a14="http://schemas.microsoft.com/office/drawing/2010/main" val="0"/>
              </a:ext>
            </a:extLst>
          </a:blip>
          <a:stretch>
            <a:fillRect/>
          </a:stretch>
        </p:blipFill>
        <p:spPr>
          <a:xfrm>
            <a:off x="4648200" y="1792729"/>
            <a:ext cx="4041775" cy="4186942"/>
          </a:xfrm>
        </p:spPr>
      </p:pic>
      <p:sp>
        <p:nvSpPr>
          <p:cNvPr id="27652" name="Content Placeholder 7"/>
          <p:cNvSpPr>
            <a:spLocks noGrp="1"/>
          </p:cNvSpPr>
          <p:nvPr>
            <p:ph type="body" sz="quarter" idx="33"/>
          </p:nvPr>
        </p:nvSpPr>
        <p:spPr>
          <a:xfrm>
            <a:off x="4552950" y="5993130"/>
            <a:ext cx="3450133" cy="533400"/>
          </a:xfrm>
        </p:spPr>
        <p:txBody>
          <a:bodyPr/>
          <a:lstStyle/>
          <a:p>
            <a:r>
              <a:rPr lang="en-US" dirty="0" smtClean="0">
                <a:latin typeface="Arial" charset="0"/>
              </a:rPr>
              <a:t>(</a:t>
            </a:r>
            <a:r>
              <a:rPr lang="en-US" dirty="0" err="1" smtClean="0">
                <a:latin typeface="Arial" charset="0"/>
              </a:rPr>
              <a:t>JonOomp</a:t>
            </a:r>
            <a:r>
              <a:rPr lang="en-US" dirty="0" smtClean="0">
                <a:latin typeface="Arial" charset="0"/>
              </a:rPr>
              <a:t>, </a:t>
            </a:r>
            <a:r>
              <a:rPr lang="en-US" dirty="0"/>
              <a:t>2009, GNU </a:t>
            </a:r>
            <a:r>
              <a:rPr lang="en-US" dirty="0" smtClean="0"/>
              <a:t>GPL)</a:t>
            </a:r>
            <a:endParaRPr lang="en-US" dirty="0"/>
          </a:p>
        </p:txBody>
      </p:sp>
      <p:sp>
        <p:nvSpPr>
          <p:cNvPr id="3" name="Slide Number Placeholder 2"/>
          <p:cNvSpPr>
            <a:spLocks noGrp="1"/>
          </p:cNvSpPr>
          <p:nvPr>
            <p:ph type="sldNum" sz="quarter" idx="4"/>
          </p:nvPr>
        </p:nvSpPr>
        <p:spPr/>
        <p:txBody>
          <a:bodyPr/>
          <a:lstStyle/>
          <a:p>
            <a:fld id="{F3BF8891-5E06-46C2-89A4-6DB85D39BA35}" type="slidenum">
              <a:rPr lang="en-US" smtClean="0"/>
              <a:pPr/>
              <a:t>22</a:t>
            </a:fld>
            <a:endParaRPr lang="en-US" dirty="0"/>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t>Communication Software</a:t>
            </a:r>
          </a:p>
        </p:txBody>
      </p:sp>
      <p:sp>
        <p:nvSpPr>
          <p:cNvPr id="2" name="Content Placeholder 1"/>
          <p:cNvSpPr>
            <a:spLocks noGrp="1"/>
          </p:cNvSpPr>
          <p:nvPr>
            <p:ph sz="quarter" idx="14"/>
          </p:nvPr>
        </p:nvSpPr>
        <p:spPr>
          <a:xfrm>
            <a:off x="457200" y="1600200"/>
            <a:ext cx="3492658" cy="4572000"/>
          </a:xfrm>
        </p:spPr>
        <p:txBody>
          <a:bodyPr/>
          <a:lstStyle/>
          <a:p>
            <a:r>
              <a:rPr lang="en-US" altLang="en-US" dirty="0"/>
              <a:t>Many different types</a:t>
            </a:r>
          </a:p>
          <a:p>
            <a:pPr lvl="1"/>
            <a:r>
              <a:rPr lang="en-US" altLang="en-US" dirty="0"/>
              <a:t>Email</a:t>
            </a:r>
          </a:p>
          <a:p>
            <a:pPr lvl="1"/>
            <a:r>
              <a:rPr lang="en-US" altLang="en-US" dirty="0"/>
              <a:t>IM</a:t>
            </a:r>
          </a:p>
          <a:p>
            <a:pPr lvl="1"/>
            <a:r>
              <a:rPr lang="en-US" altLang="en-US" dirty="0"/>
              <a:t>FTP</a:t>
            </a:r>
          </a:p>
          <a:p>
            <a:pPr lvl="1"/>
            <a:r>
              <a:rPr lang="en-US" altLang="en-US" dirty="0"/>
              <a:t>Web browsers</a:t>
            </a:r>
          </a:p>
          <a:p>
            <a:pPr lvl="1"/>
            <a:r>
              <a:rPr lang="en-US" altLang="en-US" dirty="0"/>
              <a:t>VoIP</a:t>
            </a:r>
          </a:p>
          <a:p>
            <a:pPr lvl="1"/>
            <a:r>
              <a:rPr lang="en-US" altLang="en-US" dirty="0"/>
              <a:t>Blogs</a:t>
            </a:r>
          </a:p>
          <a:p>
            <a:pPr lvl="1"/>
            <a:r>
              <a:rPr lang="en-US" altLang="en-US" dirty="0" smtClean="0"/>
              <a:t>Wikis</a:t>
            </a:r>
            <a:endParaRPr lang="en-US" altLang="en-US" dirty="0"/>
          </a:p>
        </p:txBody>
      </p:sp>
      <p:pic>
        <p:nvPicPr>
          <p:cNvPr id="6" name="Content Placeholder 5" descr="Screenshot image of Mozilla Thunderbird email application."/>
          <p:cNvPicPr>
            <a:picLocks noGrp="1" noChangeAspect="1"/>
          </p:cNvPicPr>
          <p:nvPr>
            <p:ph sz="quarter" idx="18"/>
          </p:nvPr>
        </p:nvPicPr>
        <p:blipFill rotWithShape="1">
          <a:blip r:embed="rId4" cstate="print">
            <a:extLst>
              <a:ext uri="{28A0092B-C50C-407E-A947-70E740481C1C}">
                <a14:useLocalDpi xmlns:a14="http://schemas.microsoft.com/office/drawing/2010/main" val="0"/>
              </a:ext>
            </a:extLst>
          </a:blip>
          <a:srcRect/>
          <a:stretch/>
        </p:blipFill>
        <p:spPr>
          <a:xfrm>
            <a:off x="4648200" y="2582962"/>
            <a:ext cx="4041775" cy="2606475"/>
          </a:xfrm>
        </p:spPr>
      </p:pic>
      <p:sp>
        <p:nvSpPr>
          <p:cNvPr id="8" name="Text Placeholder 7"/>
          <p:cNvSpPr>
            <a:spLocks noGrp="1"/>
          </p:cNvSpPr>
          <p:nvPr>
            <p:ph type="body" sz="quarter" idx="33"/>
          </p:nvPr>
        </p:nvSpPr>
        <p:spPr>
          <a:xfrm>
            <a:off x="4648200" y="5189437"/>
            <a:ext cx="2138522" cy="255232"/>
          </a:xfrm>
        </p:spPr>
        <p:txBody>
          <a:bodyPr/>
          <a:lstStyle/>
          <a:p>
            <a:r>
              <a:rPr lang="en-US" dirty="0" smtClean="0"/>
              <a:t>(</a:t>
            </a:r>
            <a:r>
              <a:rPr lang="en-US" dirty="0" err="1" smtClean="0"/>
              <a:t>Fenn</a:t>
            </a:r>
            <a:r>
              <a:rPr lang="en-US" dirty="0" smtClean="0"/>
              <a:t>, J. </a:t>
            </a:r>
            <a:r>
              <a:rPr lang="en-US" dirty="0"/>
              <a:t>2009, CC BY 2.0) </a:t>
            </a:r>
          </a:p>
        </p:txBody>
      </p:sp>
      <p:sp>
        <p:nvSpPr>
          <p:cNvPr id="4" name="Slide Number Placeholder 3"/>
          <p:cNvSpPr>
            <a:spLocks noGrp="1"/>
          </p:cNvSpPr>
          <p:nvPr>
            <p:ph type="sldNum" sz="quarter" idx="4"/>
          </p:nvPr>
        </p:nvSpPr>
        <p:spPr/>
        <p:txBody>
          <a:bodyPr/>
          <a:lstStyle/>
          <a:p>
            <a:fld id="{F3BF8891-5E06-46C2-89A4-6DB85D39BA35}" type="slidenum">
              <a:rPr lang="en-US" smtClean="0"/>
              <a:pPr/>
              <a:t>23</a:t>
            </a:fld>
            <a:endParaRPr lang="en-US" dirty="0"/>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t>Artificial Intelligence (AI)</a:t>
            </a:r>
          </a:p>
        </p:txBody>
      </p:sp>
      <p:sp>
        <p:nvSpPr>
          <p:cNvPr id="29699" name="Content Placeholder 2"/>
          <p:cNvSpPr>
            <a:spLocks noGrp="1"/>
          </p:cNvSpPr>
          <p:nvPr>
            <p:ph sz="quarter" idx="14"/>
          </p:nvPr>
        </p:nvSpPr>
        <p:spPr/>
        <p:txBody>
          <a:bodyPr/>
          <a:lstStyle/>
          <a:p>
            <a:r>
              <a:rPr lang="en-US" altLang="en-US" dirty="0" smtClean="0"/>
              <a:t>Uses computing to approximate human intelligence</a:t>
            </a:r>
          </a:p>
          <a:p>
            <a:r>
              <a:rPr lang="en-US" altLang="en-US" dirty="0" smtClean="0"/>
              <a:t>Involves:</a:t>
            </a:r>
          </a:p>
          <a:p>
            <a:pPr lvl="1"/>
            <a:r>
              <a:rPr lang="en-US" altLang="en-US" sz="2200" dirty="0" smtClean="0"/>
              <a:t>Reasoning and Deduction</a:t>
            </a:r>
          </a:p>
          <a:p>
            <a:pPr lvl="1"/>
            <a:r>
              <a:rPr lang="en-US" altLang="en-US" sz="2200" dirty="0" smtClean="0"/>
              <a:t>Knowledge Representation and Retrieval</a:t>
            </a:r>
          </a:p>
          <a:p>
            <a:pPr lvl="1"/>
            <a:r>
              <a:rPr lang="en-US" altLang="en-US" sz="2200" dirty="0" smtClean="0"/>
              <a:t>Natural Language Processing</a:t>
            </a:r>
          </a:p>
          <a:p>
            <a:pPr lvl="1"/>
            <a:r>
              <a:rPr lang="en-US" altLang="en-US" sz="2200" dirty="0" smtClean="0"/>
              <a:t>Perception</a:t>
            </a:r>
          </a:p>
          <a:p>
            <a:pPr lvl="1"/>
            <a:r>
              <a:rPr lang="en-US" altLang="en-US" sz="2200" dirty="0" smtClean="0"/>
              <a:t>Learning</a:t>
            </a:r>
          </a:p>
          <a:p>
            <a:pPr lvl="1"/>
            <a:r>
              <a:rPr lang="en-US" altLang="en-US" sz="2200" dirty="0" smtClean="0"/>
              <a:t>Planning</a:t>
            </a:r>
          </a:p>
          <a:p>
            <a:pPr lvl="1"/>
            <a:r>
              <a:rPr lang="en-US" altLang="en-US" sz="2200" dirty="0" smtClean="0"/>
              <a:t>Motion</a:t>
            </a:r>
          </a:p>
        </p:txBody>
      </p:sp>
      <p:sp>
        <p:nvSpPr>
          <p:cNvPr id="2" name="Slide Number Placeholder 1"/>
          <p:cNvSpPr>
            <a:spLocks noGrp="1"/>
          </p:cNvSpPr>
          <p:nvPr>
            <p:ph type="sldNum" sz="quarter" idx="4"/>
          </p:nvPr>
        </p:nvSpPr>
        <p:spPr/>
        <p:txBody>
          <a:bodyPr/>
          <a:lstStyle/>
          <a:p>
            <a:fld id="{F3BF8891-5E06-46C2-89A4-6DB85D39BA35}" type="slidenum">
              <a:rPr lang="en-US" smtClean="0"/>
              <a:pPr/>
              <a:t>24</a:t>
            </a:fld>
            <a:endParaRPr lang="en-US" dirty="0"/>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AI Applications</a:t>
            </a:r>
          </a:p>
        </p:txBody>
      </p:sp>
      <p:sp>
        <p:nvSpPr>
          <p:cNvPr id="7" name="Content Placeholder 6"/>
          <p:cNvSpPr>
            <a:spLocks noGrp="1"/>
          </p:cNvSpPr>
          <p:nvPr>
            <p:ph sz="quarter" idx="14"/>
          </p:nvPr>
        </p:nvSpPr>
        <p:spPr/>
        <p:txBody>
          <a:bodyPr/>
          <a:lstStyle/>
          <a:p>
            <a:r>
              <a:rPr lang="en-US" altLang="en-US" dirty="0"/>
              <a:t>Expert systems</a:t>
            </a:r>
          </a:p>
          <a:p>
            <a:r>
              <a:rPr lang="en-US" altLang="en-US" dirty="0"/>
              <a:t>Voice recognition</a:t>
            </a:r>
          </a:p>
          <a:p>
            <a:r>
              <a:rPr lang="en-US" altLang="en-US" dirty="0"/>
              <a:t>Robots</a:t>
            </a:r>
          </a:p>
          <a:p>
            <a:r>
              <a:rPr lang="en-US" altLang="en-US" dirty="0"/>
              <a:t>Email </a:t>
            </a:r>
            <a:r>
              <a:rPr lang="en-US" altLang="en-US" dirty="0" smtClean="0"/>
              <a:t>spam </a:t>
            </a:r>
            <a:r>
              <a:rPr lang="en-US" altLang="en-US" dirty="0"/>
              <a:t>filtering</a:t>
            </a:r>
          </a:p>
          <a:p>
            <a:r>
              <a:rPr lang="en-US" altLang="en-US" dirty="0"/>
              <a:t>Video games</a:t>
            </a:r>
          </a:p>
          <a:p>
            <a:r>
              <a:rPr lang="en-US" altLang="en-US" dirty="0"/>
              <a:t>Automated online </a:t>
            </a:r>
            <a:r>
              <a:rPr lang="en-US" altLang="en-US" dirty="0" smtClean="0"/>
              <a:t>help</a:t>
            </a:r>
            <a:endParaRPr lang="en-US" altLang="en-US" dirty="0"/>
          </a:p>
        </p:txBody>
      </p:sp>
      <p:pic>
        <p:nvPicPr>
          <p:cNvPr id="3" name="Content Placeholder 2" descr="Image shows a demonstration of IBM's Watson computer system."/>
          <p:cNvPicPr>
            <a:picLocks noGrp="1" noChangeAspect="1"/>
          </p:cNvPicPr>
          <p:nvPr>
            <p:ph sz="quarter" idx="18"/>
          </p:nvPr>
        </p:nvPicPr>
        <p:blipFill>
          <a:blip r:embed="rId4">
            <a:extLst>
              <a:ext uri="{28A0092B-C50C-407E-A947-70E740481C1C}">
                <a14:useLocalDpi xmlns:a14="http://schemas.microsoft.com/office/drawing/2010/main" val="0"/>
              </a:ext>
            </a:extLst>
          </a:blip>
          <a:stretch>
            <a:fillRect/>
          </a:stretch>
        </p:blipFill>
        <p:spPr>
          <a:xfrm>
            <a:off x="4152642" y="2019300"/>
            <a:ext cx="4765934" cy="3175151"/>
          </a:xfrm>
        </p:spPr>
      </p:pic>
      <p:sp>
        <p:nvSpPr>
          <p:cNvPr id="30728" name="Text Placeholder 9"/>
          <p:cNvSpPr>
            <a:spLocks noGrp="1"/>
          </p:cNvSpPr>
          <p:nvPr>
            <p:ph type="body" sz="quarter" idx="33"/>
          </p:nvPr>
        </p:nvSpPr>
        <p:spPr>
          <a:xfrm>
            <a:off x="4057393" y="5216994"/>
            <a:ext cx="2236728" cy="330366"/>
          </a:xfrm>
        </p:spPr>
        <p:txBody>
          <a:bodyPr/>
          <a:lstStyle/>
          <a:p>
            <a:r>
              <a:rPr lang="en-US" altLang="en-US" dirty="0" smtClean="0"/>
              <a:t>(</a:t>
            </a:r>
            <a:r>
              <a:rPr lang="en-US" altLang="en-US" dirty="0" err="1" smtClean="0"/>
              <a:t>Raysonho</a:t>
            </a:r>
            <a:r>
              <a:rPr lang="en-US" altLang="en-US" dirty="0"/>
              <a:t>, 2011, CC BY </a:t>
            </a:r>
            <a:r>
              <a:rPr lang="en-US" altLang="en-US" dirty="0" smtClean="0"/>
              <a:t>3.0)</a:t>
            </a:r>
            <a:endParaRPr lang="en-US" altLang="en-US" dirty="0"/>
          </a:p>
        </p:txBody>
      </p:sp>
      <p:sp>
        <p:nvSpPr>
          <p:cNvPr id="2" name="Slide Number Placeholder 1"/>
          <p:cNvSpPr>
            <a:spLocks noGrp="1"/>
          </p:cNvSpPr>
          <p:nvPr>
            <p:ph type="sldNum" sz="quarter" idx="4"/>
          </p:nvPr>
        </p:nvSpPr>
        <p:spPr/>
        <p:txBody>
          <a:bodyPr/>
          <a:lstStyle/>
          <a:p>
            <a:fld id="{F3BF8891-5E06-46C2-89A4-6DB85D39BA35}" type="slidenum">
              <a:rPr lang="en-US" smtClean="0"/>
              <a:pPr/>
              <a:t>25</a:t>
            </a:fld>
            <a:endParaRPr lang="en-US" dirty="0"/>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smtClean="0"/>
              <a:t>Health Care Software</a:t>
            </a:r>
          </a:p>
        </p:txBody>
      </p:sp>
      <p:sp>
        <p:nvSpPr>
          <p:cNvPr id="31747" name="Content Placeholder 2"/>
          <p:cNvSpPr>
            <a:spLocks noGrp="1"/>
          </p:cNvSpPr>
          <p:nvPr>
            <p:ph sz="quarter" idx="14"/>
          </p:nvPr>
        </p:nvSpPr>
        <p:spPr/>
        <p:txBody>
          <a:bodyPr/>
          <a:lstStyle/>
          <a:p>
            <a:r>
              <a:rPr lang="en-US" altLang="en-US" sz="3000" dirty="0" smtClean="0"/>
              <a:t>Electronic Health Records (EHRs) and Electronic Medical Records (EMRs)</a:t>
            </a:r>
          </a:p>
          <a:p>
            <a:r>
              <a:rPr lang="en-US" altLang="en-US" sz="3000" dirty="0" smtClean="0"/>
              <a:t>Health Information Systems</a:t>
            </a:r>
          </a:p>
          <a:p>
            <a:r>
              <a:rPr lang="en-US" altLang="en-US" sz="3000" dirty="0" smtClean="0"/>
              <a:t>Expert Systems/Decision Support Systems</a:t>
            </a:r>
          </a:p>
          <a:p>
            <a:r>
              <a:rPr lang="en-US" altLang="en-US" sz="3000" dirty="0" smtClean="0"/>
              <a:t>Medical Office Management Systems</a:t>
            </a:r>
          </a:p>
          <a:p>
            <a:r>
              <a:rPr lang="en-US" altLang="en-US" sz="3000" dirty="0" smtClean="0"/>
              <a:t>Patient Registries</a:t>
            </a:r>
          </a:p>
          <a:p>
            <a:r>
              <a:rPr lang="en-US" altLang="en-US" sz="3000" dirty="0" smtClean="0"/>
              <a:t>Imaging</a:t>
            </a:r>
          </a:p>
          <a:p>
            <a:r>
              <a:rPr lang="en-US" altLang="en-US" sz="3000" dirty="0" smtClean="0"/>
              <a:t>Telemedicine</a:t>
            </a:r>
          </a:p>
        </p:txBody>
      </p:sp>
      <p:sp>
        <p:nvSpPr>
          <p:cNvPr id="2" name="Slide Number Placeholder 1"/>
          <p:cNvSpPr>
            <a:spLocks noGrp="1"/>
          </p:cNvSpPr>
          <p:nvPr>
            <p:ph type="sldNum" sz="quarter" idx="4"/>
          </p:nvPr>
        </p:nvSpPr>
        <p:spPr/>
        <p:txBody>
          <a:bodyPr/>
          <a:lstStyle/>
          <a:p>
            <a:fld id="{F3BF8891-5E06-46C2-89A4-6DB85D39BA35}" type="slidenum">
              <a:rPr lang="en-US" smtClean="0"/>
              <a:pPr/>
              <a:t>26</a:t>
            </a:fld>
            <a:endParaRPr lang="en-US" dirty="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p:txBody>
          <a:bodyPr/>
          <a:lstStyle/>
          <a:p>
            <a:r>
              <a:rPr lang="en-US" altLang="en-US" dirty="0" smtClean="0"/>
              <a:t>Examples of EHRs</a:t>
            </a:r>
          </a:p>
        </p:txBody>
      </p:sp>
      <p:sp>
        <p:nvSpPr>
          <p:cNvPr id="32771" name="Content Placeholder 8"/>
          <p:cNvSpPr>
            <a:spLocks noGrp="1"/>
          </p:cNvSpPr>
          <p:nvPr>
            <p:ph sz="quarter" idx="14"/>
          </p:nvPr>
        </p:nvSpPr>
        <p:spPr/>
        <p:txBody>
          <a:bodyPr/>
          <a:lstStyle/>
          <a:p>
            <a:r>
              <a:rPr lang="en-US" altLang="en-US" sz="2800" dirty="0" smtClean="0"/>
              <a:t>Epic’s </a:t>
            </a:r>
            <a:r>
              <a:rPr lang="en-US" altLang="en-US" sz="2800" dirty="0" err="1" smtClean="0"/>
              <a:t>EpicCare</a:t>
            </a:r>
            <a:r>
              <a:rPr lang="en-US" altLang="en-US" sz="2800" dirty="0" smtClean="0"/>
              <a:t> EHR system </a:t>
            </a:r>
          </a:p>
          <a:p>
            <a:pPr marL="400050" lvl="1" indent="0">
              <a:buNone/>
            </a:pPr>
            <a:r>
              <a:rPr lang="en-US" altLang="en-US" sz="2000" dirty="0" smtClean="0">
                <a:hlinkClick r:id="rId4" tooltip="URL for Epic software"/>
              </a:rPr>
              <a:t>http://www.epic.com/software</a:t>
            </a:r>
            <a:endParaRPr lang="en-US" altLang="en-US" sz="2000" dirty="0" smtClean="0"/>
          </a:p>
          <a:p>
            <a:r>
              <a:rPr lang="en-US" altLang="en-US" sz="2800" dirty="0" smtClean="0"/>
              <a:t>General Electric’s Centricity EMR system </a:t>
            </a:r>
          </a:p>
          <a:p>
            <a:pPr marL="400050" lvl="1" indent="0">
              <a:buNone/>
            </a:pPr>
            <a:r>
              <a:rPr lang="en-US" altLang="en-US" sz="2000" dirty="0" smtClean="0">
                <a:hlinkClick r:id="rId5" tooltip="URL for Centricity EMR"/>
              </a:rPr>
              <a:t>http://www3.gehealthcare.com/en/products/categories/healthcare_it/electronic_medical_records/centricity_emr</a:t>
            </a:r>
            <a:endParaRPr lang="en-US" altLang="en-US" sz="2000" dirty="0" smtClean="0"/>
          </a:p>
          <a:p>
            <a:r>
              <a:rPr lang="en-US" altLang="en-US" sz="2800" dirty="0" smtClean="0"/>
              <a:t>The Veteran Administration (VA) VistA (Veterans Health Information Systems and Technology Architecture)</a:t>
            </a:r>
          </a:p>
          <a:p>
            <a:pPr marL="400050" lvl="1" indent="0">
              <a:buNone/>
            </a:pPr>
            <a:r>
              <a:rPr lang="en-US" altLang="en-US" sz="2000" dirty="0" smtClean="0">
                <a:hlinkClick r:id="rId6" tooltip="URL for VistA EHR"/>
              </a:rPr>
              <a:t>http://www.ehealth.va.gov/EHEALTH/CPRS_demo.asp</a:t>
            </a:r>
            <a:r>
              <a:rPr lang="en-US" altLang="en-US" sz="2000" dirty="0" smtClean="0"/>
              <a:t> </a:t>
            </a:r>
          </a:p>
        </p:txBody>
      </p:sp>
      <p:sp>
        <p:nvSpPr>
          <p:cNvPr id="2" name="Slide Number Placeholder 1"/>
          <p:cNvSpPr>
            <a:spLocks noGrp="1"/>
          </p:cNvSpPr>
          <p:nvPr>
            <p:ph type="sldNum" sz="quarter" idx="4"/>
          </p:nvPr>
        </p:nvSpPr>
        <p:spPr/>
        <p:txBody>
          <a:bodyPr/>
          <a:lstStyle/>
          <a:p>
            <a:fld id="{F3BF8891-5E06-46C2-89A4-6DB85D39BA35}" type="slidenum">
              <a:rPr lang="en-US" smtClean="0"/>
              <a:pPr/>
              <a:t>27</a:t>
            </a:fld>
            <a:endParaRPr lang="en-US" dirty="0"/>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smtClean="0"/>
              <a:t>VistA Record Example</a:t>
            </a:r>
          </a:p>
        </p:txBody>
      </p:sp>
      <p:pic>
        <p:nvPicPr>
          <p:cNvPr id="2" name="Picture Placeholder 1" descr="Screenshot image of VistA, further explained in slide notes and narration."/>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17451" r="-17451"/>
          <a:stretch/>
        </p:blipFill>
        <p:spPr/>
      </p:pic>
      <p:sp>
        <p:nvSpPr>
          <p:cNvPr id="33799" name="Text Placeholder 9"/>
          <p:cNvSpPr>
            <a:spLocks noGrp="1"/>
          </p:cNvSpPr>
          <p:nvPr>
            <p:ph type="body" sz="quarter" idx="32"/>
          </p:nvPr>
        </p:nvSpPr>
        <p:spPr>
          <a:xfrm>
            <a:off x="1491342" y="6235020"/>
            <a:ext cx="3189516" cy="317863"/>
          </a:xfrm>
        </p:spPr>
        <p:txBody>
          <a:bodyPr/>
          <a:lstStyle/>
          <a:p>
            <a:r>
              <a:rPr lang="en-US" altLang="en-US" dirty="0" smtClean="0"/>
              <a:t>(US </a:t>
            </a:r>
            <a:r>
              <a:rPr lang="en-US" altLang="en-US" dirty="0"/>
              <a:t>Department of </a:t>
            </a:r>
            <a:r>
              <a:rPr lang="en-US" altLang="en-US" dirty="0" smtClean="0"/>
              <a:t>VA, </a:t>
            </a:r>
            <a:r>
              <a:rPr lang="en-US" altLang="en-US" dirty="0" err="1" smtClean="0"/>
              <a:t>n.d.</a:t>
            </a:r>
            <a:r>
              <a:rPr lang="en-US" altLang="en-US" dirty="0" smtClean="0"/>
              <a:t>, PD-US)</a:t>
            </a:r>
            <a:endParaRPr lang="en-US" altLang="en-US" dirty="0"/>
          </a:p>
        </p:txBody>
      </p:sp>
      <p:sp>
        <p:nvSpPr>
          <p:cNvPr id="3" name="Slide Number Placeholder 2"/>
          <p:cNvSpPr>
            <a:spLocks noGrp="1"/>
          </p:cNvSpPr>
          <p:nvPr>
            <p:ph type="sldNum" sz="quarter" idx="4"/>
          </p:nvPr>
        </p:nvSpPr>
        <p:spPr/>
        <p:txBody>
          <a:bodyPr/>
          <a:lstStyle/>
          <a:p>
            <a:fld id="{F3BF8891-5E06-46C2-89A4-6DB85D39BA35}" type="slidenum">
              <a:rPr lang="en-US" smtClean="0"/>
              <a:pPr/>
              <a:t>28</a:t>
            </a:fld>
            <a:endParaRPr lang="en-US" dirty="0"/>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t>Expert Systems</a:t>
            </a:r>
          </a:p>
        </p:txBody>
      </p:sp>
      <p:sp>
        <p:nvSpPr>
          <p:cNvPr id="34819" name="Content Placeholder 7"/>
          <p:cNvSpPr>
            <a:spLocks noGrp="1"/>
          </p:cNvSpPr>
          <p:nvPr>
            <p:ph sz="quarter" idx="14"/>
          </p:nvPr>
        </p:nvSpPr>
        <p:spPr/>
        <p:txBody>
          <a:bodyPr/>
          <a:lstStyle/>
          <a:p>
            <a:r>
              <a:rPr lang="en-US" altLang="en-US" sz="2800" dirty="0" smtClean="0"/>
              <a:t>I</a:t>
            </a:r>
            <a:r>
              <a:rPr lang="en-US" sz="2800" dirty="0" smtClean="0"/>
              <a:t>mitate the decision-making process of a human expert</a:t>
            </a:r>
            <a:endParaRPr lang="en-US" altLang="en-US" sz="2800" dirty="0" smtClean="0"/>
          </a:p>
          <a:p>
            <a:r>
              <a:rPr lang="en-US" altLang="en-US" sz="2800" dirty="0" smtClean="0"/>
              <a:t>IBM Watson can be used for decision making in health care</a:t>
            </a:r>
          </a:p>
          <a:p>
            <a:r>
              <a:rPr lang="en-US" altLang="en-US" sz="2800" dirty="0" smtClean="0"/>
              <a:t>DxPlain (Massachusetts General Hospital) provides diagnosis support and disease reference</a:t>
            </a:r>
          </a:p>
          <a:p>
            <a:r>
              <a:rPr lang="en-US" altLang="en-US" sz="2800" dirty="0" smtClean="0"/>
              <a:t>MYCIN (Stanford) provided support for bacteria identification and antibiotic recommendations</a:t>
            </a:r>
          </a:p>
        </p:txBody>
      </p:sp>
      <p:sp>
        <p:nvSpPr>
          <p:cNvPr id="2" name="Slide Number Placeholder 1"/>
          <p:cNvSpPr>
            <a:spLocks noGrp="1"/>
          </p:cNvSpPr>
          <p:nvPr>
            <p:ph type="sldNum" sz="quarter" idx="4"/>
          </p:nvPr>
        </p:nvSpPr>
        <p:spPr/>
        <p:txBody>
          <a:bodyPr/>
          <a:lstStyle/>
          <a:p>
            <a:fld id="{F3BF8891-5E06-46C2-89A4-6DB85D39BA35}" type="slidenum">
              <a:rPr lang="en-US" smtClean="0"/>
              <a:pPr/>
              <a:t>29</a:t>
            </a:fld>
            <a:endParaRPr lang="en-US"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t>Computer Software</a:t>
            </a:r>
            <a:br>
              <a:rPr lang="en-US" altLang="en-US" dirty="0" smtClean="0"/>
            </a:br>
            <a:r>
              <a:rPr lang="en-US" altLang="en-US" dirty="0" smtClean="0"/>
              <a:t>Learning Objectives - 2</a:t>
            </a:r>
          </a:p>
        </p:txBody>
      </p:sp>
      <p:sp>
        <p:nvSpPr>
          <p:cNvPr id="3" name="Content Placeholder 2"/>
          <p:cNvSpPr>
            <a:spLocks noGrp="1"/>
          </p:cNvSpPr>
          <p:nvPr>
            <p:ph sz="quarter" idx="14"/>
          </p:nvPr>
        </p:nvSpPr>
        <p:spPr/>
        <p:txBody>
          <a:bodyPr/>
          <a:lstStyle/>
          <a:p>
            <a:r>
              <a:rPr lang="en-US" dirty="0"/>
              <a:t>Define </a:t>
            </a:r>
            <a:r>
              <a:rPr lang="en-US" dirty="0" smtClean="0"/>
              <a:t>what an operating system (OS) is </a:t>
            </a:r>
            <a:r>
              <a:rPr lang="en-US" dirty="0"/>
              <a:t>(Lecture b)</a:t>
            </a:r>
            <a:endParaRPr lang="en-US" dirty="0" smtClean="0"/>
          </a:p>
          <a:p>
            <a:r>
              <a:rPr lang="en-US" dirty="0"/>
              <a:t>Explain the features and functions of operating systems (Lecture b)</a:t>
            </a:r>
          </a:p>
          <a:p>
            <a:pPr lvl="0"/>
            <a:r>
              <a:rPr lang="en-US" dirty="0" smtClean="0"/>
              <a:t>Classify operating </a:t>
            </a:r>
            <a:r>
              <a:rPr lang="en-US" dirty="0"/>
              <a:t>systems (Lecture </a:t>
            </a:r>
            <a:r>
              <a:rPr lang="en-US" dirty="0" smtClean="0"/>
              <a:t>c) </a:t>
            </a:r>
          </a:p>
          <a:p>
            <a:pPr lvl="0"/>
            <a:r>
              <a:rPr lang="en-US" dirty="0" smtClean="0"/>
              <a:t>Describe commonly used operating systems (Lecture c)</a:t>
            </a:r>
          </a:p>
        </p:txBody>
      </p:sp>
      <p:sp>
        <p:nvSpPr>
          <p:cNvPr id="2" name="Slide Number Placeholder 1"/>
          <p:cNvSpPr>
            <a:spLocks noGrp="1"/>
          </p:cNvSpPr>
          <p:nvPr>
            <p:ph type="sldNum" sz="quarter" idx="4"/>
          </p:nvPr>
        </p:nvSpPr>
        <p:spPr/>
        <p:txBody>
          <a:bodyPr/>
          <a:lstStyle/>
          <a:p>
            <a:fld id="{F3BF8891-5E06-46C2-89A4-6DB85D39BA35}" type="slidenum">
              <a:rPr lang="en-US" smtClean="0"/>
              <a:pPr/>
              <a:t>3</a:t>
            </a:fld>
            <a:endParaRPr lang="en-US" dirty="0"/>
          </a:p>
        </p:txBody>
      </p:sp>
    </p:spTree>
    <p:custDataLst>
      <p:tags r:id="rId1"/>
    </p:custDataLst>
    <p:extLst>
      <p:ext uri="{BB962C8B-B14F-4D97-AF65-F5344CB8AC3E}">
        <p14:creationId xmlns:p14="http://schemas.microsoft.com/office/powerpoint/2010/main" val="5944697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Medical Office </a:t>
            </a:r>
            <a:br>
              <a:rPr lang="en-US" altLang="en-US" dirty="0" smtClean="0"/>
            </a:br>
            <a:r>
              <a:rPr lang="en-US" altLang="en-US" dirty="0" smtClean="0"/>
              <a:t>Management Systems</a:t>
            </a:r>
          </a:p>
        </p:txBody>
      </p:sp>
      <p:pic>
        <p:nvPicPr>
          <p:cNvPr id="2" name="Picture Placeholder 1" descr="Screenshot image of OpenEMR software."/>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36975" r="-36975"/>
          <a:stretch/>
        </p:blipFill>
        <p:spPr/>
      </p:pic>
      <p:sp>
        <p:nvSpPr>
          <p:cNvPr id="35843" name="Text Placeholder 8"/>
          <p:cNvSpPr>
            <a:spLocks noGrp="1"/>
          </p:cNvSpPr>
          <p:nvPr>
            <p:ph type="body" sz="quarter" idx="15"/>
          </p:nvPr>
        </p:nvSpPr>
        <p:spPr>
          <a:xfrm>
            <a:off x="2148840" y="5562599"/>
            <a:ext cx="1906966" cy="336755"/>
          </a:xfrm>
        </p:spPr>
        <p:txBody>
          <a:bodyPr/>
          <a:lstStyle/>
          <a:p>
            <a:r>
              <a:rPr lang="en-US" altLang="en-US" sz="1200" dirty="0" smtClean="0"/>
              <a:t>(Miller, 2009, GNU GPL)</a:t>
            </a: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Medical Imaging</a:t>
            </a:r>
          </a:p>
        </p:txBody>
      </p:sp>
      <p:pic>
        <p:nvPicPr>
          <p:cNvPr id="2" name="Picture Placeholder 1" descr="Screenshot image of  InVesalius medical imaging software."/>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4793" r="-4793"/>
          <a:stretch/>
        </p:blipFill>
        <p:spPr/>
      </p:pic>
      <p:sp>
        <p:nvSpPr>
          <p:cNvPr id="36867" name="Text Placeholder 7"/>
          <p:cNvSpPr>
            <a:spLocks noGrp="1"/>
          </p:cNvSpPr>
          <p:nvPr>
            <p:ph type="body" sz="quarter" idx="32"/>
          </p:nvPr>
        </p:nvSpPr>
        <p:spPr>
          <a:xfrm>
            <a:off x="655321" y="6278880"/>
            <a:ext cx="2515582" cy="328397"/>
          </a:xfrm>
        </p:spPr>
        <p:txBody>
          <a:bodyPr/>
          <a:lstStyle/>
          <a:p>
            <a:r>
              <a:rPr lang="en-US" altLang="en-US" dirty="0" smtClean="0"/>
              <a:t>(</a:t>
            </a:r>
            <a:r>
              <a:rPr lang="en-US" altLang="en-US" dirty="0" err="1" smtClean="0"/>
              <a:t>Alchueyr</a:t>
            </a:r>
            <a:r>
              <a:rPr lang="en-US" altLang="en-US" dirty="0" smtClean="0"/>
              <a:t>, 2010, CC BY-SA 3.0)</a:t>
            </a:r>
          </a:p>
        </p:txBody>
      </p:sp>
      <p:sp>
        <p:nvSpPr>
          <p:cNvPr id="3" name="Slide Number Placeholder 2"/>
          <p:cNvSpPr>
            <a:spLocks noGrp="1"/>
          </p:cNvSpPr>
          <p:nvPr>
            <p:ph type="sldNum" sz="quarter" idx="4"/>
          </p:nvPr>
        </p:nvSpPr>
        <p:spPr/>
        <p:txBody>
          <a:bodyPr/>
          <a:lstStyle/>
          <a:p>
            <a:fld id="{F3BF8891-5E06-46C2-89A4-6DB85D39BA35}" type="slidenum">
              <a:rPr lang="en-US" smtClean="0"/>
              <a:pPr/>
              <a:t>31</a:t>
            </a:fld>
            <a:endParaRPr lang="en-US" dirty="0"/>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Telemedicine</a:t>
            </a:r>
          </a:p>
        </p:txBody>
      </p:sp>
      <p:sp>
        <p:nvSpPr>
          <p:cNvPr id="2" name="Content Placeholder 1"/>
          <p:cNvSpPr>
            <a:spLocks noGrp="1"/>
          </p:cNvSpPr>
          <p:nvPr>
            <p:ph sz="quarter" idx="14"/>
          </p:nvPr>
        </p:nvSpPr>
        <p:spPr>
          <a:xfrm>
            <a:off x="457200" y="1417637"/>
            <a:ext cx="7802880" cy="1096963"/>
          </a:xfrm>
        </p:spPr>
        <p:txBody>
          <a:bodyPr/>
          <a:lstStyle/>
          <a:p>
            <a:r>
              <a:rPr lang="en-US" altLang="en-US" dirty="0"/>
              <a:t>Clinical medicine where consultations and procedures are managed </a:t>
            </a:r>
            <a:r>
              <a:rPr lang="en-US" altLang="en-US" dirty="0" smtClean="0"/>
              <a:t>remotely</a:t>
            </a:r>
            <a:endParaRPr lang="en-US" altLang="en-US" dirty="0"/>
          </a:p>
        </p:txBody>
      </p:sp>
      <p:pic>
        <p:nvPicPr>
          <p:cNvPr id="6" name="Content Placeholder 5" descr="Screenshot of a medical image software application being used to view a chest CT."/>
          <p:cNvPicPr>
            <a:picLocks noGrp="1" noChangeAspect="1"/>
          </p:cNvPicPr>
          <p:nvPr>
            <p:ph sz="quarter" idx="18"/>
          </p:nvPr>
        </p:nvPicPr>
        <p:blipFill>
          <a:blip r:embed="rId4">
            <a:extLst>
              <a:ext uri="{28A0092B-C50C-407E-A947-70E740481C1C}">
                <a14:useLocalDpi xmlns:a14="http://schemas.microsoft.com/office/drawing/2010/main" val="0"/>
              </a:ext>
            </a:extLst>
          </a:blip>
          <a:stretch>
            <a:fillRect/>
          </a:stretch>
        </p:blipFill>
        <p:spPr>
          <a:xfrm>
            <a:off x="2185067" y="2650066"/>
            <a:ext cx="4565904" cy="3386667"/>
          </a:xfrm>
        </p:spPr>
      </p:pic>
      <p:sp>
        <p:nvSpPr>
          <p:cNvPr id="4" name="Text Placeholder 3"/>
          <p:cNvSpPr>
            <a:spLocks noGrp="1"/>
          </p:cNvSpPr>
          <p:nvPr>
            <p:ph type="body" sz="quarter" idx="33"/>
          </p:nvPr>
        </p:nvSpPr>
        <p:spPr>
          <a:xfrm>
            <a:off x="2185067" y="6013873"/>
            <a:ext cx="1751933" cy="348827"/>
          </a:xfrm>
        </p:spPr>
        <p:txBody>
          <a:bodyPr/>
          <a:lstStyle/>
          <a:p>
            <a:r>
              <a:rPr lang="en-US" altLang="en-US" dirty="0" smtClean="0">
                <a:cs typeface="Arial" panose="020B0604020202020204" pitchFamily="34" charset="0"/>
              </a:rPr>
              <a:t>(Mco44</a:t>
            </a:r>
            <a:r>
              <a:rPr lang="en-US" altLang="en-US" dirty="0">
                <a:cs typeface="Arial" panose="020B0604020202020204" pitchFamily="34" charset="0"/>
              </a:rPr>
              <a:t>, 2008, </a:t>
            </a:r>
            <a:r>
              <a:rPr lang="en-US" altLang="en-US" dirty="0" smtClean="0">
                <a:cs typeface="Arial" panose="020B0604020202020204" pitchFamily="34" charset="0"/>
              </a:rPr>
              <a:t>PD-US)</a:t>
            </a:r>
            <a:endParaRPr lang="en-US" altLang="en-US" dirty="0">
              <a:cs typeface="Arial" panose="020B0604020202020204" pitchFamily="34" charset="0"/>
            </a:endParaRPr>
          </a:p>
        </p:txBody>
      </p:sp>
      <p:sp>
        <p:nvSpPr>
          <p:cNvPr id="3" name="Slide Number Placeholder 2"/>
          <p:cNvSpPr>
            <a:spLocks noGrp="1"/>
          </p:cNvSpPr>
          <p:nvPr>
            <p:ph type="sldNum" sz="quarter" idx="4"/>
          </p:nvPr>
        </p:nvSpPr>
        <p:spPr/>
        <p:txBody>
          <a:bodyPr/>
          <a:lstStyle/>
          <a:p>
            <a:fld id="{F3BF8891-5E06-46C2-89A4-6DB85D39BA35}" type="slidenum">
              <a:rPr lang="en-US" smtClean="0"/>
              <a:pPr/>
              <a:t>32</a:t>
            </a:fld>
            <a:endParaRPr lang="en-US" dirty="0"/>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smtClean="0"/>
              <a:t>Computer Software</a:t>
            </a:r>
            <a:br>
              <a:rPr lang="en-US" altLang="en-US" dirty="0" smtClean="0"/>
            </a:br>
            <a:r>
              <a:rPr lang="en-US" altLang="en-US" dirty="0" smtClean="0"/>
              <a:t>Summary - Lecture a</a:t>
            </a:r>
          </a:p>
        </p:txBody>
      </p:sp>
      <p:sp>
        <p:nvSpPr>
          <p:cNvPr id="43011" name="Content Placeholder 2"/>
          <p:cNvSpPr>
            <a:spLocks noGrp="1"/>
          </p:cNvSpPr>
          <p:nvPr>
            <p:ph type="body" sz="quarter" idx="11"/>
          </p:nvPr>
        </p:nvSpPr>
        <p:spPr/>
        <p:txBody>
          <a:bodyPr/>
          <a:lstStyle/>
          <a:p>
            <a:r>
              <a:rPr lang="en-US" altLang="en-US" dirty="0" smtClean="0"/>
              <a:t>Software makes computers useful</a:t>
            </a:r>
          </a:p>
          <a:p>
            <a:r>
              <a:rPr lang="en-US" altLang="en-US" dirty="0" smtClean="0"/>
              <a:t>Types of software</a:t>
            </a:r>
          </a:p>
          <a:p>
            <a:pPr lvl="1"/>
            <a:r>
              <a:rPr lang="en-US" altLang="en-US" dirty="0" smtClean="0"/>
              <a:t>System </a:t>
            </a:r>
            <a:r>
              <a:rPr lang="en-US" dirty="0" smtClean="0"/>
              <a:t>software</a:t>
            </a:r>
          </a:p>
          <a:p>
            <a:pPr lvl="1"/>
            <a:r>
              <a:rPr lang="en-US" altLang="en-US" dirty="0" smtClean="0"/>
              <a:t>Application </a:t>
            </a:r>
            <a:r>
              <a:rPr lang="en-US" dirty="0" smtClean="0"/>
              <a:t>software</a:t>
            </a:r>
            <a:endParaRPr lang="en-US" altLang="en-US" dirty="0" smtClean="0"/>
          </a:p>
          <a:p>
            <a:pPr lvl="1"/>
            <a:r>
              <a:rPr lang="en-US" dirty="0" smtClean="0"/>
              <a:t>Program software</a:t>
            </a:r>
            <a:endParaRPr lang="en-US" altLang="en-US" dirty="0" smtClean="0"/>
          </a:p>
          <a:p>
            <a:r>
              <a:rPr lang="en-US" altLang="en-US" dirty="0" smtClean="0"/>
              <a:t>Application software is vast and varied</a:t>
            </a:r>
          </a:p>
          <a:p>
            <a:r>
              <a:rPr lang="en-US" altLang="en-US" dirty="0" smtClean="0"/>
              <a:t>In health care application software is common and used for variety of purposes	</a:t>
            </a:r>
          </a:p>
        </p:txBody>
      </p:sp>
      <p:sp>
        <p:nvSpPr>
          <p:cNvPr id="2" name="Slide Number Placeholder 1"/>
          <p:cNvSpPr>
            <a:spLocks noGrp="1"/>
          </p:cNvSpPr>
          <p:nvPr>
            <p:ph type="sldNum" sz="quarter" idx="4"/>
          </p:nvPr>
        </p:nvSpPr>
        <p:spPr/>
        <p:txBody>
          <a:bodyPr/>
          <a:lstStyle/>
          <a:p>
            <a:fld id="{F3BF8891-5E06-46C2-89A4-6DB85D39BA35}" type="slidenum">
              <a:rPr lang="en-US" smtClean="0"/>
              <a:pPr/>
              <a:t>33</a:t>
            </a:fld>
            <a:endParaRPr lang="en-US" dirty="0"/>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Title 1"/>
          <p:cNvSpPr>
            <a:spLocks noGrp="1"/>
          </p:cNvSpPr>
          <p:nvPr>
            <p:ph type="title"/>
          </p:nvPr>
        </p:nvSpPr>
        <p:spPr/>
        <p:txBody>
          <a:bodyPr/>
          <a:lstStyle/>
          <a:p>
            <a:r>
              <a:rPr lang="en-US" altLang="en-US" dirty="0" smtClean="0"/>
              <a:t>Computer Software</a:t>
            </a:r>
            <a:br>
              <a:rPr lang="en-US" altLang="en-US" dirty="0" smtClean="0"/>
            </a:br>
            <a:r>
              <a:rPr lang="en-US" altLang="en-US" dirty="0" smtClean="0"/>
              <a:t>References – 1 – Lecture a</a:t>
            </a:r>
          </a:p>
        </p:txBody>
      </p:sp>
      <p:sp>
        <p:nvSpPr>
          <p:cNvPr id="44038" name="Text Placeholder 7"/>
          <p:cNvSpPr>
            <a:spLocks noGrp="1"/>
          </p:cNvSpPr>
          <p:nvPr>
            <p:ph type="body" sz="quarter" idx="16"/>
          </p:nvPr>
        </p:nvSpPr>
        <p:spPr>
          <a:xfrm>
            <a:off x="457200" y="1600200"/>
            <a:ext cx="8229600" cy="4526280"/>
          </a:xfrm>
        </p:spPr>
        <p:txBody>
          <a:bodyPr/>
          <a:lstStyle/>
          <a:p>
            <a:r>
              <a:rPr lang="en-US" altLang="en-US" dirty="0" smtClean="0"/>
              <a:t>References</a:t>
            </a:r>
            <a:endParaRPr lang="en-US" altLang="en-US" b="0" dirty="0" smtClean="0"/>
          </a:p>
          <a:p>
            <a:r>
              <a:rPr lang="en-US" altLang="en-US" b="0" dirty="0" smtClean="0"/>
              <a:t>Barnett GO, Cimino JJ, Hupp JA, Hoffer EP. (1987). DXplain. An evolving diagnostic support system. </a:t>
            </a:r>
            <a:r>
              <a:rPr lang="en-US" altLang="en-US" b="0" i="1" dirty="0" smtClean="0"/>
              <a:t>JAMA</a:t>
            </a:r>
            <a:r>
              <a:rPr lang="en-US" altLang="en-US" b="0" dirty="0" smtClean="0"/>
              <a:t>. 258(1), 67-74.</a:t>
            </a:r>
          </a:p>
          <a:p>
            <a:r>
              <a:rPr lang="en-US" altLang="en-US" b="0" dirty="0" smtClean="0"/>
              <a:t>Evans A, Martin K, Poatsey MA (2010). Chapter 4: Application Software: Programs That Let You Work and Play. In: </a:t>
            </a:r>
            <a:r>
              <a:rPr lang="en-US" altLang="en-US" b="0" i="1" dirty="0" smtClean="0"/>
              <a:t>Technology in Action: Complete</a:t>
            </a:r>
            <a:r>
              <a:rPr lang="en-US" altLang="en-US" b="0" dirty="0" smtClean="0"/>
              <a:t>. 7th ed. New Jersey: Prentice Hall.</a:t>
            </a:r>
          </a:p>
          <a:p>
            <a:r>
              <a:rPr lang="en-US" altLang="en-US" b="0" dirty="0" smtClean="0"/>
              <a:t>Gretl [Webpage]. [updated  2011 Oct 17; cited  2011 Nov 11]. Available from </a:t>
            </a:r>
            <a:r>
              <a:rPr lang="en-US" altLang="en-US" b="0" dirty="0" smtClean="0">
                <a:hlinkClick r:id="rId4" tooltip="URL for referenced website."/>
              </a:rPr>
              <a:t>http://gretl.sourceforge.net/</a:t>
            </a:r>
            <a:r>
              <a:rPr lang="en-US" altLang="en-US" b="0" dirty="0"/>
              <a:t>.</a:t>
            </a:r>
            <a:endParaRPr lang="en-US" altLang="en-US" b="0" dirty="0" smtClean="0"/>
          </a:p>
          <a:p>
            <a:r>
              <a:rPr lang="en-US" altLang="en-US" b="0" dirty="0" smtClean="0"/>
              <a:t>IBM Systems and Technology Group. Watson - A System Designed for Answers. (2011, February). Retrieved from </a:t>
            </a:r>
            <a:r>
              <a:rPr lang="en-US" altLang="en-US" b="0" dirty="0" smtClean="0">
                <a:hlinkClick r:id="rId5" tooltip="URL for referenced article."/>
              </a:rPr>
              <a:t>http://www-03.ibm.com/innovation/us/engines/assets/9442_Watson_A_System_White_Paper_POW03061-USEN-00_Final_Feb10_11.pdf</a:t>
            </a:r>
            <a:r>
              <a:rPr lang="en-US" altLang="en-US" b="0" dirty="0" smtClean="0"/>
              <a:t>.</a:t>
            </a:r>
          </a:p>
          <a:p>
            <a:r>
              <a:rPr lang="en-US" altLang="en-US" b="0" dirty="0" smtClean="0"/>
              <a:t>Inkscape [Webpage]. [cited 2011 Nov 12].  Available from: </a:t>
            </a:r>
            <a:r>
              <a:rPr lang="en-US" altLang="en-US" b="0" dirty="0" smtClean="0">
                <a:hlinkClick r:id="rId6" tooltip="URL for referenced website."/>
              </a:rPr>
              <a:t>http://inkscape.org/</a:t>
            </a:r>
            <a:r>
              <a:rPr lang="en-US" altLang="en-US" b="0" dirty="0"/>
              <a:t>.</a:t>
            </a:r>
            <a:endParaRPr lang="en-US" altLang="en-US" b="0" dirty="0" smtClean="0"/>
          </a:p>
          <a:p>
            <a:r>
              <a:rPr lang="en-US" altLang="en-US" b="0" dirty="0" smtClean="0"/>
              <a:t>Morley D, and Parker CS. (2010). Chapter 5: Application Software. In: </a:t>
            </a:r>
            <a:r>
              <a:rPr lang="en-US" altLang="en-US" b="0" i="1" dirty="0" smtClean="0"/>
              <a:t>Understanding Computers Today and Tomorrow</a:t>
            </a:r>
            <a:r>
              <a:rPr lang="en-US" altLang="en-US" b="0" dirty="0" smtClean="0"/>
              <a:t>. 12th ed. Boston: Course Technology.</a:t>
            </a:r>
          </a:p>
        </p:txBody>
      </p:sp>
      <p:sp>
        <p:nvSpPr>
          <p:cNvPr id="2" name="Slide Number Placeholder 1"/>
          <p:cNvSpPr>
            <a:spLocks noGrp="1"/>
          </p:cNvSpPr>
          <p:nvPr>
            <p:ph type="sldNum" sz="quarter" idx="4"/>
          </p:nvPr>
        </p:nvSpPr>
        <p:spPr/>
        <p:txBody>
          <a:bodyPr/>
          <a:lstStyle/>
          <a:p>
            <a:fld id="{F3BF8891-5E06-46C2-89A4-6DB85D39BA35}" type="slidenum">
              <a:rPr lang="en-US" smtClean="0"/>
              <a:pPr/>
              <a:t>34</a:t>
            </a:fld>
            <a:endParaRPr lang="en-US" dirty="0"/>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Title 1"/>
          <p:cNvSpPr>
            <a:spLocks noGrp="1"/>
          </p:cNvSpPr>
          <p:nvPr>
            <p:ph type="title"/>
          </p:nvPr>
        </p:nvSpPr>
        <p:spPr/>
        <p:txBody>
          <a:bodyPr/>
          <a:lstStyle/>
          <a:p>
            <a:r>
              <a:rPr lang="en-US" altLang="en-US" dirty="0" smtClean="0"/>
              <a:t>Computer Software</a:t>
            </a:r>
            <a:br>
              <a:rPr lang="en-US" altLang="en-US" dirty="0" smtClean="0"/>
            </a:br>
            <a:r>
              <a:rPr lang="en-US" altLang="en-US" dirty="0" smtClean="0"/>
              <a:t>References – 2 – Lecture a</a:t>
            </a:r>
          </a:p>
        </p:txBody>
      </p:sp>
      <p:sp>
        <p:nvSpPr>
          <p:cNvPr id="44038" name="Text Placeholder 7"/>
          <p:cNvSpPr>
            <a:spLocks noGrp="1"/>
          </p:cNvSpPr>
          <p:nvPr>
            <p:ph type="body" sz="quarter" idx="16"/>
          </p:nvPr>
        </p:nvSpPr>
        <p:spPr>
          <a:xfrm>
            <a:off x="457200" y="1600200"/>
            <a:ext cx="8229600" cy="4389120"/>
          </a:xfrm>
        </p:spPr>
        <p:txBody>
          <a:bodyPr/>
          <a:lstStyle/>
          <a:p>
            <a:r>
              <a:rPr lang="en-US" altLang="en-US" dirty="0" smtClean="0"/>
              <a:t>References</a:t>
            </a:r>
            <a:endParaRPr lang="en-US" altLang="en-US" b="0" dirty="0" smtClean="0"/>
          </a:p>
          <a:p>
            <a:r>
              <a:rPr lang="en-US" altLang="en-US" b="0" dirty="0" smtClean="0"/>
              <a:t>Mozilla Thunderbird </a:t>
            </a:r>
            <a:r>
              <a:rPr lang="en-US" altLang="en-US" b="0" dirty="0"/>
              <a:t>w</a:t>
            </a:r>
            <a:r>
              <a:rPr lang="en-US" altLang="en-US" b="0" dirty="0" smtClean="0"/>
              <a:t>iki [Webpage]. Available at</a:t>
            </a:r>
            <a:r>
              <a:rPr lang="en-US" altLang="en-US" b="0" dirty="0"/>
              <a:t>: </a:t>
            </a:r>
            <a:r>
              <a:rPr lang="en-US" altLang="en-US" b="0" dirty="0">
                <a:hlinkClick r:id="rId4" tooltip="URL for referenced website."/>
              </a:rPr>
              <a:t>https://</a:t>
            </a:r>
            <a:r>
              <a:rPr lang="en-US" altLang="en-US" b="0" dirty="0" smtClean="0">
                <a:hlinkClick r:id="rId4" tooltip="URL for referenced website."/>
              </a:rPr>
              <a:t>wiki.mozilla.org/Thunderbird:Home</a:t>
            </a:r>
            <a:r>
              <a:rPr lang="en-US" altLang="en-US" b="0" dirty="0"/>
              <a:t>.</a:t>
            </a:r>
            <a:endParaRPr lang="en-US" altLang="en-US" b="0" dirty="0" smtClean="0"/>
          </a:p>
          <a:p>
            <a:r>
              <a:rPr lang="en-US" altLang="en-US" b="0" dirty="0" smtClean="0"/>
              <a:t>Mycin [Webpage]. [cited 2011 Nov 11]. Available at</a:t>
            </a:r>
            <a:r>
              <a:rPr lang="en-US" altLang="en-US" b="0" dirty="0"/>
              <a:t>: </a:t>
            </a:r>
            <a:r>
              <a:rPr lang="en-US" altLang="en-US" b="0" dirty="0">
                <a:hlinkClick r:id="rId5" tooltip="URL for referenced article."/>
              </a:rPr>
              <a:t>https://</a:t>
            </a:r>
            <a:r>
              <a:rPr lang="en-US" altLang="en-US" b="0" dirty="0" smtClean="0">
                <a:hlinkClick r:id="rId5" tooltip="URL for referenced article."/>
              </a:rPr>
              <a:t>en.wikipedia.org/wiki/Mycin</a:t>
            </a:r>
            <a:r>
              <a:rPr lang="en-US" altLang="en-US" b="0" dirty="0"/>
              <a:t>.</a:t>
            </a:r>
            <a:r>
              <a:rPr lang="en-US" altLang="en-US" b="0" dirty="0" smtClean="0"/>
              <a:t>  </a:t>
            </a:r>
          </a:p>
          <a:p>
            <a:r>
              <a:rPr lang="en-US" altLang="en-US" b="0" dirty="0" smtClean="0"/>
              <a:t>OpenOffice.org: The Free and Open Productivity Suite. 2011; [cited 2011 Nov 11]. Available from: </a:t>
            </a:r>
            <a:r>
              <a:rPr lang="en-US" altLang="en-US" b="0" dirty="0" smtClean="0">
                <a:hlinkClick r:id="rId6" tooltip="URL for referenced source"/>
              </a:rPr>
              <a:t>http://www.openoffice.org/</a:t>
            </a:r>
            <a:r>
              <a:rPr lang="en-US" altLang="en-US" b="0" dirty="0" smtClean="0"/>
              <a:t>.</a:t>
            </a:r>
          </a:p>
          <a:p>
            <a:r>
              <a:rPr lang="en-US" altLang="en-US" b="0" dirty="0" smtClean="0"/>
              <a:t>Scribus [Webpage]. [cited 2011 Nov 12]. Available from: </a:t>
            </a:r>
            <a:r>
              <a:rPr lang="en-US" altLang="en-US" b="0" dirty="0">
                <a:hlinkClick r:id="rId7" tooltip="URL for referenced website"/>
              </a:rPr>
              <a:t>https://www.scribus.net</a:t>
            </a:r>
            <a:r>
              <a:rPr lang="en-US" altLang="en-US" b="0" dirty="0" smtClean="0">
                <a:hlinkClick r:id="rId7" tooltip="URL for referenced website"/>
              </a:rPr>
              <a:t>/</a:t>
            </a:r>
            <a:r>
              <a:rPr lang="en-US" altLang="en-US" b="0" dirty="0" smtClean="0"/>
              <a:t>.</a:t>
            </a:r>
          </a:p>
          <a:p>
            <a:r>
              <a:rPr lang="en-US" altLang="en-US" b="0" dirty="0" smtClean="0"/>
              <a:t>SEER-SEM [Webpage]. </a:t>
            </a:r>
            <a:r>
              <a:rPr lang="en-US" altLang="en-US" b="0" dirty="0"/>
              <a:t>C</a:t>
            </a:r>
            <a:r>
              <a:rPr lang="en-US" altLang="en-US" b="0" dirty="0" smtClean="0"/>
              <a:t>ited 2011 Nov 12 </a:t>
            </a:r>
            <a:r>
              <a:rPr lang="en-US" altLang="en-US" b="0" dirty="0"/>
              <a:t>as retrieved from </a:t>
            </a:r>
            <a:r>
              <a:rPr lang="en-US" altLang="en-US" b="0" dirty="0">
                <a:hlinkClick r:id="rId8" tooltip="URL for referenced website"/>
              </a:rPr>
              <a:t>http://www.galorath.com/index.php/products/software/C5</a:t>
            </a:r>
            <a:r>
              <a:rPr lang="en-US" altLang="en-US" b="0" dirty="0" smtClean="0">
                <a:hlinkClick r:id="rId8" tooltip="URL for referenced website"/>
              </a:rPr>
              <a:t>/</a:t>
            </a:r>
            <a:r>
              <a:rPr lang="en-US" altLang="en-US" b="0" dirty="0" smtClean="0"/>
              <a:t>. [2017, Feb 22: </a:t>
            </a:r>
            <a:r>
              <a:rPr lang="en-US" altLang="en-US" b="0" dirty="0" err="1" smtClean="0"/>
              <a:t>Galorath</a:t>
            </a:r>
            <a:r>
              <a:rPr lang="en-US" altLang="en-US" b="0" dirty="0" smtClean="0"/>
              <a:t> website at </a:t>
            </a:r>
            <a:r>
              <a:rPr lang="en-US" altLang="en-US" b="0" dirty="0" smtClean="0">
                <a:hlinkClick r:id="rId9" tooltip="URL for referenced website"/>
              </a:rPr>
              <a:t>http</a:t>
            </a:r>
            <a:r>
              <a:rPr lang="en-US" altLang="en-US" b="0" dirty="0">
                <a:hlinkClick r:id="rId9" tooltip="URL for referenced website"/>
              </a:rPr>
              <a:t>://galorath.com</a:t>
            </a:r>
            <a:r>
              <a:rPr lang="en-US" altLang="en-US" b="0" dirty="0" smtClean="0">
                <a:hlinkClick r:id="rId9" tooltip="URL for referenced website"/>
              </a:rPr>
              <a:t>/</a:t>
            </a:r>
            <a:r>
              <a:rPr lang="en-US" altLang="en-US" b="0" dirty="0" smtClean="0"/>
              <a:t>.]</a:t>
            </a:r>
          </a:p>
          <a:p>
            <a:r>
              <a:rPr lang="en-US" altLang="en-US" b="0" dirty="0" smtClean="0"/>
              <a:t>Shelley GB, Vermaat ME (2010). Chapter 3: Application Software.  In: </a:t>
            </a:r>
            <a:r>
              <a:rPr lang="en-US" altLang="en-US" b="0" i="1" dirty="0" smtClean="0"/>
              <a:t>Discovering Computers 2011: Introductory</a:t>
            </a:r>
            <a:r>
              <a:rPr lang="en-US" altLang="en-US" b="0" dirty="0" smtClean="0"/>
              <a:t>. 1st ed. Boston: Course Technology.</a:t>
            </a:r>
          </a:p>
          <a:p>
            <a:r>
              <a:rPr lang="en-US" altLang="en-US" b="0" dirty="0" smtClean="0"/>
              <a:t>OpenShot  [Webpage]. [cited 2011 Nov 11]. Available from: </a:t>
            </a:r>
            <a:r>
              <a:rPr lang="en-US" altLang="en-US" b="0" dirty="0" smtClean="0">
                <a:hlinkClick r:id="rId10" tooltip="URL for referenced website"/>
              </a:rPr>
              <a:t>http://www.openshotvideo.com/</a:t>
            </a:r>
            <a:r>
              <a:rPr lang="en-US" altLang="en-US" b="0" dirty="0"/>
              <a:t>.</a:t>
            </a:r>
            <a:endParaRPr lang="en-US" altLang="en-US" b="0" dirty="0" smtClean="0"/>
          </a:p>
        </p:txBody>
      </p:sp>
      <p:sp>
        <p:nvSpPr>
          <p:cNvPr id="2" name="Slide Number Placeholder 1"/>
          <p:cNvSpPr>
            <a:spLocks noGrp="1"/>
          </p:cNvSpPr>
          <p:nvPr>
            <p:ph type="sldNum" sz="quarter" idx="4"/>
          </p:nvPr>
        </p:nvSpPr>
        <p:spPr/>
        <p:txBody>
          <a:bodyPr/>
          <a:lstStyle/>
          <a:p>
            <a:fld id="{F3BF8891-5E06-46C2-89A4-6DB85D39BA35}" type="slidenum">
              <a:rPr lang="en-US" smtClean="0"/>
              <a:pPr/>
              <a:t>35</a:t>
            </a:fld>
            <a:endParaRPr lang="en-US" dirty="0"/>
          </a:p>
        </p:txBody>
      </p:sp>
    </p:spTree>
    <p:custDataLst>
      <p:tags r:id="rId1"/>
    </p:custDataLst>
    <p:extLst>
      <p:ext uri="{BB962C8B-B14F-4D97-AF65-F5344CB8AC3E}">
        <p14:creationId xmlns:p14="http://schemas.microsoft.com/office/powerpoint/2010/main" val="29502263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t>Computer Software</a:t>
            </a:r>
            <a:br>
              <a:rPr lang="en-US" altLang="en-US" dirty="0" smtClean="0"/>
            </a:br>
            <a:r>
              <a:rPr lang="en-US" altLang="en-US" dirty="0" smtClean="0"/>
              <a:t>References – 3 – Lecture a</a:t>
            </a:r>
          </a:p>
        </p:txBody>
      </p:sp>
      <p:sp>
        <p:nvSpPr>
          <p:cNvPr id="45059" name="Text Placeholder 2"/>
          <p:cNvSpPr>
            <a:spLocks noGrp="1"/>
          </p:cNvSpPr>
          <p:nvPr>
            <p:ph type="body" sz="quarter" idx="16"/>
          </p:nvPr>
        </p:nvSpPr>
        <p:spPr>
          <a:xfrm>
            <a:off x="457200" y="1600198"/>
            <a:ext cx="8229600" cy="4572000"/>
          </a:xfrm>
        </p:spPr>
        <p:txBody>
          <a:bodyPr/>
          <a:lstStyle/>
          <a:p>
            <a:r>
              <a:rPr lang="en-US" altLang="en-US" dirty="0" smtClean="0"/>
              <a:t>Images </a:t>
            </a:r>
          </a:p>
          <a:p>
            <a:pPr lvl="1"/>
            <a:r>
              <a:rPr lang="en-US" altLang="en-US" sz="1600" dirty="0" smtClean="0"/>
              <a:t>Slide 13: Microsoft Word screenshot image. Microsoft [software]. Copyright </a:t>
            </a:r>
            <a:r>
              <a:rPr lang="en-US" sz="1600" dirty="0" smtClean="0"/>
              <a:t>Microsoft</a:t>
            </a:r>
            <a:r>
              <a:rPr lang="en-US" sz="1600" baseline="30000" dirty="0" smtClean="0">
                <a:latin typeface="Arial" panose="020B0604020202020204" pitchFamily="34" charset="0"/>
              </a:rPr>
              <a:t>®</a:t>
            </a:r>
            <a:r>
              <a:rPr lang="en-US" sz="1600" dirty="0" smtClean="0">
                <a:latin typeface="Arial" panose="020B0604020202020204" pitchFamily="34" charset="0"/>
              </a:rPr>
              <a:t>.</a:t>
            </a:r>
            <a:endParaRPr lang="en-US" altLang="en-US" sz="1600" dirty="0" smtClean="0"/>
          </a:p>
          <a:p>
            <a:pPr lvl="1"/>
            <a:r>
              <a:rPr lang="en-US" altLang="en-US" sz="1600" dirty="0" smtClean="0"/>
              <a:t>Slide 14: </a:t>
            </a:r>
            <a:r>
              <a:rPr lang="en-US" altLang="en-US" sz="1600" dirty="0"/>
              <a:t>Microsoft </a:t>
            </a:r>
            <a:r>
              <a:rPr lang="en-US" altLang="en-US" sz="1600" dirty="0" smtClean="0"/>
              <a:t>Excel screenshot </a:t>
            </a:r>
            <a:r>
              <a:rPr lang="en-US" altLang="en-US" sz="1600" dirty="0"/>
              <a:t>image. Microsoft [software]. Copyright </a:t>
            </a:r>
            <a:r>
              <a:rPr lang="en-US" sz="1600" dirty="0"/>
              <a:t>Microsoft</a:t>
            </a:r>
            <a:r>
              <a:rPr lang="en-US" sz="1600" baseline="30000" dirty="0" smtClean="0">
                <a:latin typeface="Arial" panose="020B0604020202020204" pitchFamily="34" charset="0"/>
              </a:rPr>
              <a:t>®</a:t>
            </a:r>
            <a:r>
              <a:rPr lang="en-US" sz="1600" dirty="0" smtClean="0">
                <a:latin typeface="Arial" panose="020B0604020202020204" pitchFamily="34" charset="0"/>
              </a:rPr>
              <a:t>.</a:t>
            </a:r>
          </a:p>
          <a:p>
            <a:pPr lvl="1"/>
            <a:r>
              <a:rPr lang="en-US" altLang="en-US" sz="1600" dirty="0" smtClean="0"/>
              <a:t>Slide 15: Microsoft PowerPoint screenshot </a:t>
            </a:r>
            <a:r>
              <a:rPr lang="en-US" altLang="en-US" sz="1600" dirty="0"/>
              <a:t>image. Microsoft [software]. Copyright </a:t>
            </a:r>
            <a:r>
              <a:rPr lang="en-US" sz="1600" dirty="0"/>
              <a:t>Microsoft</a:t>
            </a:r>
            <a:r>
              <a:rPr lang="en-US" sz="1600" baseline="30000" dirty="0" smtClean="0">
                <a:latin typeface="Arial" panose="020B0604020202020204" pitchFamily="34" charset="0"/>
              </a:rPr>
              <a:t>®</a:t>
            </a:r>
            <a:r>
              <a:rPr lang="en-US" sz="1600" dirty="0" smtClean="0">
                <a:latin typeface="Arial" panose="020B0604020202020204" pitchFamily="34" charset="0"/>
              </a:rPr>
              <a:t>.</a:t>
            </a:r>
            <a:endParaRPr lang="en-US" altLang="en-US" sz="1600" dirty="0" smtClean="0"/>
          </a:p>
          <a:p>
            <a:pPr lvl="1"/>
            <a:r>
              <a:rPr lang="en-US" altLang="en-US" sz="1600" dirty="0"/>
              <a:t>Slide 16: </a:t>
            </a:r>
            <a:r>
              <a:rPr lang="en-US" altLang="en-US" sz="1600" dirty="0" smtClean="0"/>
              <a:t>SEER </a:t>
            </a:r>
            <a:r>
              <a:rPr lang="en-US" altLang="en-US" sz="1600" dirty="0"/>
              <a:t>- SEM </a:t>
            </a:r>
            <a:r>
              <a:rPr lang="en-US" altLang="en-US" sz="1600" dirty="0" smtClean="0"/>
              <a:t>[SEER for IT]. </a:t>
            </a:r>
            <a:r>
              <a:rPr lang="en-US" altLang="en-US" sz="1600" dirty="0" err="1" smtClean="0"/>
              <a:t>Galorath</a:t>
            </a:r>
            <a:r>
              <a:rPr lang="en-US" altLang="en-US" sz="1600" dirty="0" smtClean="0"/>
              <a:t>. Retrieved February 24, </a:t>
            </a:r>
            <a:r>
              <a:rPr lang="en-US" altLang="en-US" sz="1600" dirty="0"/>
              <a:t>2017 from </a:t>
            </a:r>
            <a:r>
              <a:rPr lang="en-US" altLang="en-US" sz="1600" dirty="0">
                <a:hlinkClick r:id="rId4" tooltip="URL for referenced image."/>
              </a:rPr>
              <a:t>http://</a:t>
            </a:r>
            <a:r>
              <a:rPr lang="en-US" altLang="en-US" sz="1600" dirty="0" smtClean="0">
                <a:hlinkClick r:id="rId4" tooltip="URL for referenced image."/>
              </a:rPr>
              <a:t>galorath.com/wp-content/uploads/2014/08/seer-it-screenshot6-large.jpg</a:t>
            </a:r>
            <a:r>
              <a:rPr lang="en-US" altLang="en-US" sz="1600" dirty="0" smtClean="0"/>
              <a:t>. </a:t>
            </a:r>
            <a:r>
              <a:rPr lang="en-US" altLang="en-US" sz="1600" dirty="0"/>
              <a:t>Accessed through SEER for IT page at </a:t>
            </a:r>
            <a:r>
              <a:rPr lang="en-US" altLang="en-US" sz="1600" dirty="0">
                <a:hlinkClick r:id="rId5" tooltip="URL for referenced image source."/>
              </a:rPr>
              <a:t>http://</a:t>
            </a:r>
            <a:r>
              <a:rPr lang="en-US" altLang="en-US" sz="1600" dirty="0" smtClean="0">
                <a:hlinkClick r:id="rId5" tooltip="URL for referenced image source."/>
              </a:rPr>
              <a:t>galorath.com/products/it/SEER-software-estimation-IT-projects</a:t>
            </a:r>
            <a:r>
              <a:rPr lang="en-US" altLang="en-US" sz="1600" dirty="0" smtClean="0"/>
              <a:t>. </a:t>
            </a:r>
            <a:r>
              <a:rPr lang="en-US" sz="1600" dirty="0" smtClean="0"/>
              <a:t>Copyright 2017 </a:t>
            </a:r>
            <a:r>
              <a:rPr lang="en-US" sz="1600" dirty="0" err="1" smtClean="0"/>
              <a:t>Galorath</a:t>
            </a:r>
            <a:r>
              <a:rPr lang="en-US" sz="1600" dirty="0" smtClean="0"/>
              <a:t>.</a:t>
            </a:r>
            <a:endParaRPr lang="en-US" altLang="en-US" sz="1600" dirty="0" smtClean="0"/>
          </a:p>
          <a:p>
            <a:pPr lvl="1"/>
            <a:r>
              <a:rPr lang="en-US" altLang="en-US" sz="1600" dirty="0" smtClean="0"/>
              <a:t>Slide </a:t>
            </a:r>
            <a:r>
              <a:rPr lang="en-US" altLang="en-US" sz="1600" dirty="0"/>
              <a:t>17: </a:t>
            </a:r>
            <a:r>
              <a:rPr lang="en-US" altLang="en-US" sz="1600" dirty="0" err="1"/>
              <a:t>Gretl</a:t>
            </a:r>
            <a:r>
              <a:rPr lang="en-US" altLang="en-US" sz="1600" dirty="0"/>
              <a:t> screenshot image. Cottrell, A., </a:t>
            </a:r>
            <a:r>
              <a:rPr lang="en-US" sz="1600" dirty="0" err="1"/>
              <a:t>Lucchetti</a:t>
            </a:r>
            <a:r>
              <a:rPr lang="en-US" sz="1600" dirty="0"/>
              <a:t>, R. on </a:t>
            </a:r>
            <a:r>
              <a:rPr lang="en-US" sz="1600" dirty="0" err="1"/>
              <a:t>Gretl</a:t>
            </a:r>
            <a:r>
              <a:rPr lang="en-US" sz="1600" dirty="0"/>
              <a:t> website. (</a:t>
            </a:r>
            <a:r>
              <a:rPr lang="en-US" sz="1600" dirty="0" err="1"/>
              <a:t>n.d.</a:t>
            </a:r>
            <a:r>
              <a:rPr lang="en-US" sz="1600" dirty="0"/>
              <a:t>). Retrieved from </a:t>
            </a:r>
            <a:r>
              <a:rPr lang="en-US" sz="1600" dirty="0">
                <a:hlinkClick r:id="rId6" tooltip="URL for referenced image"/>
              </a:rPr>
              <a:t>http://gretl.sourceforge.net/gretl_screen.html</a:t>
            </a:r>
            <a:r>
              <a:rPr lang="en-US" sz="1600" dirty="0"/>
              <a:t>. Licensed under the </a:t>
            </a:r>
            <a:r>
              <a:rPr lang="en-US" sz="1600" dirty="0">
                <a:hlinkClick r:id="rId7" tooltip="URL for GNU General Public License"/>
              </a:rPr>
              <a:t>GNU General Public License</a:t>
            </a:r>
            <a:r>
              <a:rPr lang="en-US" sz="1600" dirty="0"/>
              <a:t>.</a:t>
            </a:r>
            <a:r>
              <a:rPr lang="en-US" altLang="en-US" sz="1600" dirty="0"/>
              <a:t> </a:t>
            </a:r>
          </a:p>
          <a:p>
            <a:pPr lvl="1"/>
            <a:r>
              <a:rPr lang="en-US" altLang="en-US" sz="1600" dirty="0" smtClean="0"/>
              <a:t>Slide </a:t>
            </a:r>
            <a:r>
              <a:rPr lang="en-US" altLang="en-US" sz="1600" dirty="0"/>
              <a:t>19: </a:t>
            </a:r>
            <a:r>
              <a:rPr lang="en-US" altLang="en-US" sz="1600" dirty="0" err="1"/>
              <a:t>Scribus</a:t>
            </a:r>
            <a:r>
              <a:rPr lang="en-US" altLang="en-US" sz="1600" dirty="0"/>
              <a:t> screenshot. User: </a:t>
            </a:r>
            <a:r>
              <a:rPr lang="en-US" sz="1600" dirty="0" err="1"/>
              <a:t>Chiefmanyrabbitguteat</a:t>
            </a:r>
            <a:r>
              <a:rPr lang="en-US" sz="1600" dirty="0"/>
              <a:t> </a:t>
            </a:r>
            <a:r>
              <a:rPr lang="en-US" altLang="en-US" sz="1600" dirty="0"/>
              <a:t>(2008). Retrieved November 8, 2011 from </a:t>
            </a:r>
            <a:r>
              <a:rPr lang="en-US" altLang="en-US" sz="1600" dirty="0">
                <a:hlinkClick r:id="rId8" tooltip="URL for referenced image."/>
              </a:rPr>
              <a:t>http://en.wikipedia.org/wiki/File:Scribus-1.3-Linux.png</a:t>
            </a:r>
            <a:r>
              <a:rPr lang="en-US" altLang="en-US" sz="1600" dirty="0"/>
              <a:t>. </a:t>
            </a:r>
            <a:r>
              <a:rPr lang="en-US" sz="1600" dirty="0"/>
              <a:t>Licensed under the </a:t>
            </a:r>
            <a:r>
              <a:rPr lang="en-US" sz="1600" dirty="0">
                <a:hlinkClick r:id="rId7" tooltip="URL for GNU General Public License"/>
              </a:rPr>
              <a:t>GNU General Public License</a:t>
            </a:r>
            <a:r>
              <a:rPr lang="en-US" altLang="en-US" sz="1600" dirty="0" smtClean="0"/>
              <a:t>.</a:t>
            </a:r>
            <a:endParaRPr lang="en-US" altLang="en-US" sz="1600" dirty="0"/>
          </a:p>
        </p:txBody>
      </p:sp>
      <p:sp>
        <p:nvSpPr>
          <p:cNvPr id="2" name="Slide Number Placeholder 1"/>
          <p:cNvSpPr>
            <a:spLocks noGrp="1"/>
          </p:cNvSpPr>
          <p:nvPr>
            <p:ph type="sldNum" sz="quarter" idx="4"/>
          </p:nvPr>
        </p:nvSpPr>
        <p:spPr/>
        <p:txBody>
          <a:bodyPr/>
          <a:lstStyle/>
          <a:p>
            <a:fld id="{F3BF8891-5E06-46C2-89A4-6DB85D39BA35}" type="slidenum">
              <a:rPr lang="en-US" smtClean="0"/>
              <a:pPr/>
              <a:t>36</a:t>
            </a:fld>
            <a:endParaRPr lang="en-US" dirty="0"/>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t>Computer Software</a:t>
            </a:r>
            <a:br>
              <a:rPr lang="en-US" altLang="en-US" dirty="0" smtClean="0"/>
            </a:br>
            <a:r>
              <a:rPr lang="en-US" altLang="en-US" dirty="0" smtClean="0"/>
              <a:t>References – 4 – Lecture a</a:t>
            </a:r>
          </a:p>
        </p:txBody>
      </p:sp>
      <p:sp>
        <p:nvSpPr>
          <p:cNvPr id="45059" name="Text Placeholder 2"/>
          <p:cNvSpPr>
            <a:spLocks noGrp="1"/>
          </p:cNvSpPr>
          <p:nvPr>
            <p:ph type="body" sz="quarter" idx="16"/>
          </p:nvPr>
        </p:nvSpPr>
        <p:spPr>
          <a:xfrm>
            <a:off x="457200" y="1600199"/>
            <a:ext cx="8229600" cy="4487779"/>
          </a:xfrm>
        </p:spPr>
        <p:txBody>
          <a:bodyPr/>
          <a:lstStyle/>
          <a:p>
            <a:r>
              <a:rPr lang="en-US" altLang="en-US" dirty="0" smtClean="0"/>
              <a:t>Images </a:t>
            </a:r>
          </a:p>
          <a:p>
            <a:pPr lvl="1"/>
            <a:r>
              <a:rPr lang="en-US" altLang="en-US" sz="1600" dirty="0"/>
              <a:t>Slide 21: </a:t>
            </a:r>
            <a:r>
              <a:rPr lang="en-US" altLang="en-US" sz="1600" dirty="0" err="1" smtClean="0"/>
              <a:t>Inkscape</a:t>
            </a:r>
            <a:r>
              <a:rPr lang="en-US" altLang="en-US" sz="1600" dirty="0" smtClean="0"/>
              <a:t> screenshot. </a:t>
            </a:r>
            <a:r>
              <a:rPr lang="en-US" sz="1600" dirty="0" err="1" smtClean="0"/>
              <a:t>Rotkevich</a:t>
            </a:r>
            <a:r>
              <a:rPr lang="en-US" sz="1600" dirty="0" smtClean="0"/>
              <a:t>, K. [art] and </a:t>
            </a:r>
            <a:r>
              <a:rPr lang="en-US" sz="1600" dirty="0" err="1" smtClean="0"/>
              <a:t>Inkscape</a:t>
            </a:r>
            <a:r>
              <a:rPr lang="en-US" sz="1600" dirty="0" smtClean="0"/>
              <a:t> [software]. 2007. </a:t>
            </a:r>
            <a:r>
              <a:rPr lang="en-US" sz="1600" dirty="0"/>
              <a:t>Retrieved Feb 22, 2017 from </a:t>
            </a:r>
            <a:r>
              <a:rPr lang="en-US" sz="1600" dirty="0">
                <a:hlinkClick r:id="rId4" tooltip="URL for referenced image"/>
              </a:rPr>
              <a:t>https://</a:t>
            </a:r>
            <a:r>
              <a:rPr lang="en-US" sz="1600" dirty="0" smtClean="0">
                <a:hlinkClick r:id="rId4" tooltip="URL for referenced image"/>
              </a:rPr>
              <a:t>commons.wikimedia.org/wiki/File:Inkscape_0.46.png</a:t>
            </a:r>
            <a:r>
              <a:rPr lang="en-US" sz="1600" dirty="0" smtClean="0"/>
              <a:t>. </a:t>
            </a:r>
            <a:r>
              <a:rPr lang="en-US" sz="1600" dirty="0"/>
              <a:t>Licensed under the </a:t>
            </a:r>
            <a:r>
              <a:rPr lang="en-US" sz="1600" dirty="0">
                <a:hlinkClick r:id="rId5" tooltip="URL for GNU General Public License"/>
              </a:rPr>
              <a:t>GNU General Public License</a:t>
            </a:r>
            <a:r>
              <a:rPr lang="en-US" sz="1600" dirty="0"/>
              <a:t> </a:t>
            </a:r>
            <a:r>
              <a:rPr lang="en-US" sz="1600" dirty="0" smtClean="0"/>
              <a:t>and </a:t>
            </a:r>
            <a:r>
              <a:rPr lang="en-US" sz="1600" dirty="0" smtClean="0">
                <a:hlinkClick r:id="rId6" tooltip="URL for Free Art License"/>
              </a:rPr>
              <a:t>Free Art License</a:t>
            </a:r>
            <a:r>
              <a:rPr lang="en-US" sz="1600" dirty="0" smtClean="0"/>
              <a:t>.</a:t>
            </a:r>
          </a:p>
          <a:p>
            <a:pPr lvl="1"/>
            <a:r>
              <a:rPr lang="en-US" altLang="en-US" sz="1600" dirty="0" smtClean="0"/>
              <a:t>Slide 22: </a:t>
            </a:r>
            <a:r>
              <a:rPr lang="en-US" altLang="en-US" sz="1600" dirty="0" err="1" smtClean="0"/>
              <a:t>OpenShot</a:t>
            </a:r>
            <a:r>
              <a:rPr lang="en-US" altLang="en-US" sz="1600" dirty="0" smtClean="0"/>
              <a:t> Video Editor screenshot. </a:t>
            </a:r>
            <a:r>
              <a:rPr lang="en-US" altLang="en-US" sz="1600" dirty="0" err="1" smtClean="0"/>
              <a:t>JonOomp</a:t>
            </a:r>
            <a:r>
              <a:rPr lang="en-US" altLang="en-US" sz="1600" dirty="0" smtClean="0"/>
              <a:t> (2009, June 19). Retrieved November 8, 2011 from: </a:t>
            </a:r>
            <a:r>
              <a:rPr lang="en-US" altLang="en-US" sz="1600" dirty="0" smtClean="0">
                <a:hlinkClick r:id="rId7" tooltip="URL for referenced image"/>
              </a:rPr>
              <a:t>http://commons.wikimedia.org/wiki/File:Screenshot_of_OpenShot.png</a:t>
            </a:r>
            <a:r>
              <a:rPr lang="en-US" altLang="en-US" sz="1600" dirty="0" smtClean="0"/>
              <a:t>. </a:t>
            </a:r>
            <a:r>
              <a:rPr lang="en-US" sz="1600" dirty="0"/>
              <a:t>Licensed under the </a:t>
            </a:r>
            <a:r>
              <a:rPr lang="en-US" sz="1600" dirty="0">
                <a:hlinkClick r:id="rId5" tooltip="URL for GNU General Public License"/>
              </a:rPr>
              <a:t>GNU General Public </a:t>
            </a:r>
            <a:r>
              <a:rPr lang="en-US" sz="1600" dirty="0" smtClean="0">
                <a:hlinkClick r:id="rId5" tooltip="URL for GNU General Public License"/>
              </a:rPr>
              <a:t>License</a:t>
            </a:r>
            <a:r>
              <a:rPr lang="en-US" sz="1600" dirty="0" smtClean="0"/>
              <a:t>.</a:t>
            </a:r>
            <a:endParaRPr lang="en-US" altLang="en-US" sz="1600" dirty="0" smtClean="0"/>
          </a:p>
          <a:p>
            <a:pPr lvl="1"/>
            <a:r>
              <a:rPr lang="en-US" altLang="en-US" sz="1600" dirty="0"/>
              <a:t>Slide 23: Thunderbird 3.0 </a:t>
            </a:r>
            <a:r>
              <a:rPr lang="en-US" altLang="en-US" sz="1600" dirty="0" err="1"/>
              <a:t>unter</a:t>
            </a:r>
            <a:r>
              <a:rPr lang="en-US" altLang="en-US" sz="1600" dirty="0"/>
              <a:t> Mac OS X. </a:t>
            </a:r>
            <a:r>
              <a:rPr lang="en-US" altLang="en-US" sz="1600" dirty="0" err="1" smtClean="0"/>
              <a:t>Fenn</a:t>
            </a:r>
            <a:r>
              <a:rPr lang="en-US" altLang="en-US" sz="1600" dirty="0"/>
              <a:t>, J. </a:t>
            </a:r>
            <a:r>
              <a:rPr lang="en-US" altLang="en-US" sz="1600" dirty="0" smtClean="0"/>
              <a:t>(2009, December 22). Retrieved </a:t>
            </a:r>
            <a:r>
              <a:rPr lang="en-US" altLang="en-US" sz="1600" dirty="0"/>
              <a:t>May 4, </a:t>
            </a:r>
            <a:r>
              <a:rPr lang="en-US" altLang="en-US" sz="1600" dirty="0" smtClean="0"/>
              <a:t>2016 </a:t>
            </a:r>
            <a:r>
              <a:rPr lang="en-US" altLang="en-US" sz="1600" dirty="0"/>
              <a:t>from </a:t>
            </a:r>
            <a:r>
              <a:rPr lang="en-US" altLang="en-US" sz="1600" dirty="0">
                <a:hlinkClick r:id="rId8" tooltip="URL for referenced image"/>
              </a:rPr>
              <a:t>https://</a:t>
            </a:r>
            <a:r>
              <a:rPr lang="en-US" altLang="en-US" sz="1600" dirty="0" smtClean="0">
                <a:hlinkClick r:id="rId8" tooltip="URL for referenced image"/>
              </a:rPr>
              <a:t>www.flickr.com/photos/juergenfenn/4206376731</a:t>
            </a:r>
            <a:r>
              <a:rPr lang="en-US" altLang="en-US" sz="1600" dirty="0" smtClean="0"/>
              <a:t>. Licensed under the </a:t>
            </a:r>
            <a:r>
              <a:rPr lang="en-US" altLang="en-US" sz="1600" dirty="0" smtClean="0">
                <a:hlinkClick r:id="rId9" tooltip="URL for Creative Commons Attribution 2.0 Generic License"/>
              </a:rPr>
              <a:t>Creative Commons Attribution 2.0 Generic License</a:t>
            </a:r>
            <a:r>
              <a:rPr lang="en-US" altLang="en-US" sz="1600" dirty="0" smtClean="0"/>
              <a:t>.</a:t>
            </a:r>
            <a:endParaRPr lang="en-US" altLang="en-US" sz="1600" dirty="0"/>
          </a:p>
          <a:p>
            <a:pPr lvl="1"/>
            <a:r>
              <a:rPr lang="en-US" altLang="en-US" sz="1600" dirty="0" smtClean="0"/>
              <a:t>Slide 25: IBM Watson image. </a:t>
            </a:r>
            <a:r>
              <a:rPr lang="en-US" altLang="en-US" sz="1600" dirty="0" err="1" smtClean="0"/>
              <a:t>Raysonho</a:t>
            </a:r>
            <a:r>
              <a:rPr lang="en-US" altLang="en-US" sz="1600" dirty="0" smtClean="0"/>
              <a:t> (2011, April 7). Retrieved November 8, 2011 from:  </a:t>
            </a:r>
            <a:r>
              <a:rPr lang="en-US" altLang="en-US" sz="1600" dirty="0" smtClean="0">
                <a:hlinkClick r:id="rId10" tooltip="URL for referenced image"/>
              </a:rPr>
              <a:t>http://en.wikipedia.org/wiki/File:IBMWatson.jpg</a:t>
            </a:r>
            <a:r>
              <a:rPr lang="en-US" altLang="en-US" sz="1600" dirty="0" smtClean="0"/>
              <a:t>. </a:t>
            </a:r>
            <a:r>
              <a:rPr lang="en-US" altLang="en-US" sz="1600" dirty="0"/>
              <a:t>Licensed under the </a:t>
            </a:r>
            <a:r>
              <a:rPr lang="en-US" altLang="en-US" sz="1600" dirty="0" smtClean="0">
                <a:hlinkClick r:id="rId11" tooltip="URL for Creative Commons Attribution 3.0 Unported License"/>
              </a:rPr>
              <a:t>Creative Commons </a:t>
            </a:r>
            <a:r>
              <a:rPr lang="en-US" sz="1600" dirty="0" smtClean="0">
                <a:hlinkClick r:id="rId11" tooltip="URL for Creative Commons Attribution 3.0 Unported License"/>
              </a:rPr>
              <a:t>Attribution </a:t>
            </a:r>
            <a:r>
              <a:rPr lang="en-US" sz="1600" dirty="0">
                <a:hlinkClick r:id="rId11" tooltip="URL for Creative Commons Attribution 3.0 Unported License"/>
              </a:rPr>
              <a:t>3.0 </a:t>
            </a:r>
            <a:r>
              <a:rPr lang="en-US" sz="1600" dirty="0" err="1" smtClean="0">
                <a:hlinkClick r:id="rId11" tooltip="URL for Creative Commons Attribution 3.0 Unported License"/>
              </a:rPr>
              <a:t>Unported</a:t>
            </a:r>
            <a:r>
              <a:rPr lang="en-US" sz="1600" dirty="0" smtClean="0">
                <a:hlinkClick r:id="rId11" tooltip="URL for Creative Commons Attribution 3.0 Unported License"/>
              </a:rPr>
              <a:t> </a:t>
            </a:r>
            <a:r>
              <a:rPr lang="en-US" altLang="en-US" sz="1600" dirty="0" smtClean="0">
                <a:hlinkClick r:id="rId11" tooltip="URL for Creative Commons Attribution 3.0 Unported License"/>
              </a:rPr>
              <a:t>License</a:t>
            </a:r>
            <a:r>
              <a:rPr lang="en-US" altLang="en-US" sz="1600" dirty="0" smtClean="0"/>
              <a:t>.</a:t>
            </a:r>
          </a:p>
        </p:txBody>
      </p:sp>
      <p:sp>
        <p:nvSpPr>
          <p:cNvPr id="2" name="Slide Number Placeholder 1"/>
          <p:cNvSpPr>
            <a:spLocks noGrp="1"/>
          </p:cNvSpPr>
          <p:nvPr>
            <p:ph type="sldNum" sz="quarter" idx="4"/>
          </p:nvPr>
        </p:nvSpPr>
        <p:spPr/>
        <p:txBody>
          <a:bodyPr/>
          <a:lstStyle/>
          <a:p>
            <a:fld id="{F3BF8891-5E06-46C2-89A4-6DB85D39BA35}" type="slidenum">
              <a:rPr lang="en-US" smtClean="0"/>
              <a:pPr/>
              <a:t>37</a:t>
            </a:fld>
            <a:endParaRPr lang="en-US" dirty="0"/>
          </a:p>
        </p:txBody>
      </p:sp>
    </p:spTree>
    <p:custDataLst>
      <p:tags r:id="rId1"/>
    </p:custDataLst>
    <p:extLst>
      <p:ext uri="{BB962C8B-B14F-4D97-AF65-F5344CB8AC3E}">
        <p14:creationId xmlns:p14="http://schemas.microsoft.com/office/powerpoint/2010/main" val="36804616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smtClean="0"/>
              <a:t>Computer Software</a:t>
            </a:r>
            <a:br>
              <a:rPr lang="en-US" altLang="en-US" dirty="0" smtClean="0"/>
            </a:br>
            <a:r>
              <a:rPr lang="en-US" altLang="en-US" dirty="0" smtClean="0"/>
              <a:t>References – 5 – Lecture a</a:t>
            </a:r>
          </a:p>
        </p:txBody>
      </p:sp>
      <p:sp>
        <p:nvSpPr>
          <p:cNvPr id="46083" name="Text Placeholder 2"/>
          <p:cNvSpPr>
            <a:spLocks noGrp="1"/>
          </p:cNvSpPr>
          <p:nvPr>
            <p:ph type="body" sz="quarter" idx="16"/>
          </p:nvPr>
        </p:nvSpPr>
        <p:spPr>
          <a:xfrm>
            <a:off x="457200" y="1600200"/>
            <a:ext cx="8229600" cy="4312920"/>
          </a:xfrm>
        </p:spPr>
        <p:txBody>
          <a:bodyPr/>
          <a:lstStyle/>
          <a:p>
            <a:r>
              <a:rPr lang="en-US" altLang="en-US" dirty="0" smtClean="0"/>
              <a:t>Images</a:t>
            </a:r>
            <a:endParaRPr lang="en-US" altLang="en-US" b="0" dirty="0" smtClean="0"/>
          </a:p>
          <a:p>
            <a:r>
              <a:rPr lang="en-US" altLang="en-US" b="0" dirty="0" smtClean="0"/>
              <a:t>Slide 28: </a:t>
            </a:r>
            <a:r>
              <a:rPr lang="en-US" altLang="en-US" b="0" dirty="0" err="1" smtClean="0"/>
              <a:t>VistA</a:t>
            </a:r>
            <a:r>
              <a:rPr lang="en-US" altLang="en-US" b="0" dirty="0" smtClean="0"/>
              <a:t> screenshot showing lab result values graphed over time for a particular patient. U.S. Department of Veterans Affairs (</a:t>
            </a:r>
            <a:r>
              <a:rPr lang="en-US" altLang="en-US" b="0" dirty="0" err="1" smtClean="0"/>
              <a:t>n.d</a:t>
            </a:r>
            <a:r>
              <a:rPr lang="en-US" altLang="en-US" b="0" dirty="0" err="1"/>
              <a:t>.</a:t>
            </a:r>
            <a:r>
              <a:rPr lang="en-US" altLang="en-US" b="0" dirty="0"/>
              <a:t>). Retrieved November 8, 2011 from: </a:t>
            </a:r>
            <a:r>
              <a:rPr lang="en-US" altLang="en-US" b="0" dirty="0">
                <a:hlinkClick r:id="rId4" tooltip="URL for referenced image source."/>
              </a:rPr>
              <a:t>https://www.va.gov/health/imaging/overview.asp</a:t>
            </a:r>
            <a:r>
              <a:rPr lang="en-US" altLang="en-US" b="0" dirty="0"/>
              <a:t>. This image </a:t>
            </a:r>
            <a:r>
              <a:rPr lang="en-US" altLang="en-US" b="0" dirty="0" smtClean="0"/>
              <a:t>is in the Public Domain.</a:t>
            </a:r>
          </a:p>
          <a:p>
            <a:r>
              <a:rPr lang="en-US" altLang="en-US" b="0" dirty="0" smtClean="0"/>
              <a:t>Slide 30: Screenshot of the OpenEMR scheduling calendar. Miller, B. (2009, November 28</a:t>
            </a:r>
            <a:r>
              <a:rPr lang="en-US" altLang="en-US" b="0" dirty="0"/>
              <a:t>). Retrieved November 8, 2011 </a:t>
            </a:r>
            <a:r>
              <a:rPr lang="en-US" altLang="en-US" b="0" dirty="0" smtClean="0"/>
              <a:t>from: </a:t>
            </a:r>
            <a:r>
              <a:rPr lang="en-US" altLang="en-US" b="0" dirty="0" smtClean="0">
                <a:hlinkClick r:id="rId5" tooltip="URL for referenced image."/>
              </a:rPr>
              <a:t>http://en.wikipedia.org/wiki/File:OpenEMR-Calendar.jpg</a:t>
            </a:r>
            <a:r>
              <a:rPr lang="en-US" altLang="en-US" b="0" dirty="0"/>
              <a:t>. </a:t>
            </a:r>
            <a:r>
              <a:rPr lang="en-US" b="0" dirty="0"/>
              <a:t>Licensed under the </a:t>
            </a:r>
            <a:r>
              <a:rPr lang="en-US" b="0" dirty="0">
                <a:hlinkClick r:id="rId6" tooltip="URL for GNU General Public License"/>
              </a:rPr>
              <a:t>GNU General Public License</a:t>
            </a:r>
            <a:r>
              <a:rPr lang="en-US" b="0" dirty="0"/>
              <a:t>.</a:t>
            </a:r>
            <a:endParaRPr lang="en-US" altLang="en-US" b="0" dirty="0"/>
          </a:p>
          <a:p>
            <a:r>
              <a:rPr lang="en-US" altLang="en-US" b="0" dirty="0" smtClean="0"/>
              <a:t>Slide 31: </a:t>
            </a:r>
            <a:r>
              <a:rPr lang="en-US" altLang="en-US" b="0" dirty="0" err="1" smtClean="0"/>
              <a:t>InVesalius</a:t>
            </a:r>
            <a:r>
              <a:rPr lang="en-US" altLang="en-US" b="0" dirty="0" smtClean="0"/>
              <a:t> medical imaging software screenshot. </a:t>
            </a:r>
            <a:r>
              <a:rPr lang="en-US" altLang="en-US" b="0" dirty="0" err="1"/>
              <a:t>A</a:t>
            </a:r>
            <a:r>
              <a:rPr lang="en-US" altLang="en-US" b="0" dirty="0" err="1" smtClean="0"/>
              <a:t>lchueyr</a:t>
            </a:r>
            <a:r>
              <a:rPr lang="en-US" altLang="en-US" b="0" dirty="0" smtClean="0"/>
              <a:t>, T.  (2010, January 30</a:t>
            </a:r>
            <a:r>
              <a:rPr lang="en-US" altLang="en-US" b="0" dirty="0"/>
              <a:t>). Retrieved November 8, 2011 </a:t>
            </a:r>
            <a:r>
              <a:rPr lang="en-US" altLang="en-US" b="0" dirty="0" smtClean="0"/>
              <a:t>from: </a:t>
            </a:r>
            <a:r>
              <a:rPr lang="en-US" altLang="en-US" b="0" dirty="0" smtClean="0">
                <a:hlinkClick r:id="rId7" tooltip="URL for referenced image"/>
              </a:rPr>
              <a:t>http://en.wikipedia.org/wiki/File:Invesalius3_promed0446.png</a:t>
            </a:r>
            <a:r>
              <a:rPr lang="en-US" altLang="en-US" b="0" dirty="0" smtClean="0"/>
              <a:t>. </a:t>
            </a:r>
            <a:r>
              <a:rPr lang="en-US" b="0" dirty="0"/>
              <a:t>Licensed under </a:t>
            </a:r>
            <a:r>
              <a:rPr lang="en-US" b="0" dirty="0" smtClean="0"/>
              <a:t>the </a:t>
            </a:r>
            <a:r>
              <a:rPr lang="en-US" b="0" dirty="0" smtClean="0">
                <a:hlinkClick r:id="rId8" tooltip="URL for Creative Commons Attribution-ShareAlike 3.0 Unported License"/>
              </a:rPr>
              <a:t>Creative </a:t>
            </a:r>
            <a:r>
              <a:rPr lang="en-US" b="0" dirty="0">
                <a:hlinkClick r:id="rId8" tooltip="URL for Creative Commons Attribution-ShareAlike 3.0 Unported License"/>
              </a:rPr>
              <a:t>Commons Attribution-</a:t>
            </a:r>
            <a:r>
              <a:rPr lang="en-US" b="0" dirty="0" err="1">
                <a:hlinkClick r:id="rId8" tooltip="URL for Creative Commons Attribution-ShareAlike 3.0 Unported License"/>
              </a:rPr>
              <a:t>ShareAlike</a:t>
            </a:r>
            <a:r>
              <a:rPr lang="en-US" b="0" dirty="0">
                <a:hlinkClick r:id="rId8" tooltip="URL for Creative Commons Attribution-ShareAlike 3.0 Unported License"/>
              </a:rPr>
              <a:t> 3.0 </a:t>
            </a:r>
            <a:r>
              <a:rPr lang="en-US" b="0" dirty="0" err="1">
                <a:hlinkClick r:id="rId8" tooltip="URL for Creative Commons Attribution-ShareAlike 3.0 Unported License"/>
              </a:rPr>
              <a:t>Unported</a:t>
            </a:r>
            <a:r>
              <a:rPr lang="en-US" b="0" dirty="0">
                <a:hlinkClick r:id="rId8" tooltip="URL for Creative Commons Attribution-ShareAlike 3.0 Unported License"/>
              </a:rPr>
              <a:t> License</a:t>
            </a:r>
            <a:r>
              <a:rPr lang="en-US" b="0" dirty="0"/>
              <a:t>.</a:t>
            </a:r>
            <a:endParaRPr lang="en-US" altLang="en-US" b="0" dirty="0"/>
          </a:p>
          <a:p>
            <a:r>
              <a:rPr lang="en-US" altLang="en-US" b="0" dirty="0" smtClean="0"/>
              <a:t>Slide 32: </a:t>
            </a:r>
            <a:r>
              <a:rPr lang="en-US" b="0" dirty="0"/>
              <a:t>CT viewer chest </a:t>
            </a:r>
            <a:r>
              <a:rPr lang="en-US" b="0" dirty="0" err="1" smtClean="0"/>
              <a:t>Keosys</a:t>
            </a:r>
            <a:r>
              <a:rPr lang="en-US" b="0" dirty="0" smtClean="0"/>
              <a:t>. </a:t>
            </a:r>
            <a:r>
              <a:rPr lang="en-US" altLang="en-US" b="0" dirty="0" smtClean="0"/>
              <a:t>Mco44 (2008, February 19</a:t>
            </a:r>
            <a:r>
              <a:rPr lang="en-US" altLang="en-US" b="0" dirty="0"/>
              <a:t>). Retrieved November 8, 2011 from: </a:t>
            </a:r>
            <a:r>
              <a:rPr lang="en-US" altLang="en-US" b="0" dirty="0" smtClean="0">
                <a:hlinkClick r:id="rId9" tooltip="URL for referenced image"/>
              </a:rPr>
              <a:t>http://en.wikipedia.org/wiki/File:CT_viewer_Chest_Keosys.JPG</a:t>
            </a:r>
            <a:r>
              <a:rPr lang="en-US" altLang="en-US" b="0" dirty="0" smtClean="0"/>
              <a:t>. </a:t>
            </a:r>
            <a:r>
              <a:rPr lang="en-US" altLang="en-US" b="0" dirty="0"/>
              <a:t>This image is in the Public </a:t>
            </a:r>
            <a:r>
              <a:rPr lang="en-US" altLang="en-US" b="0" dirty="0" smtClean="0"/>
              <a:t>Domain.</a:t>
            </a:r>
          </a:p>
        </p:txBody>
      </p:sp>
      <p:sp>
        <p:nvSpPr>
          <p:cNvPr id="2" name="Slide Number Placeholder 1"/>
          <p:cNvSpPr>
            <a:spLocks noGrp="1"/>
          </p:cNvSpPr>
          <p:nvPr>
            <p:ph type="sldNum" sz="quarter" idx="4"/>
          </p:nvPr>
        </p:nvSpPr>
        <p:spPr/>
        <p:txBody>
          <a:bodyPr/>
          <a:lstStyle/>
          <a:p>
            <a:fld id="{F3BF8891-5E06-46C2-89A4-6DB85D39BA35}" type="slidenum">
              <a:rPr lang="en-US" smtClean="0"/>
              <a:pPr/>
              <a:t>38</a:t>
            </a:fld>
            <a:endParaRPr lang="en-US" dirty="0"/>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Computer Science </a:t>
            </a:r>
            <a:br>
              <a:rPr lang="en-US" dirty="0" smtClean="0"/>
            </a:br>
            <a:r>
              <a:rPr lang="en-US" dirty="0" smtClean="0"/>
              <a:t>Computer Software</a:t>
            </a:r>
            <a:br>
              <a:rPr lang="en-US" dirty="0" smtClean="0"/>
            </a:br>
            <a:r>
              <a:rPr lang="en-US" dirty="0" smtClean="0"/>
              <a:t>Lecture a</a:t>
            </a:r>
            <a:endParaRPr lang="en-US" dirty="0"/>
          </a:p>
        </p:txBody>
      </p:sp>
      <p:sp>
        <p:nvSpPr>
          <p:cNvPr id="3" name="Content Placeholder 2"/>
          <p:cNvSpPr>
            <a:spLocks noGrp="1"/>
          </p:cNvSpPr>
          <p:nvPr>
            <p:ph sz="quarter" idx="14"/>
          </p:nvPr>
        </p:nvSpPr>
        <p:spPr/>
        <p:txBody>
          <a:bodyPr/>
          <a:lstStyle/>
          <a:p>
            <a:endParaRPr lang="en-US" altLang="en-US" dirty="0" smtClean="0"/>
          </a:p>
          <a:p>
            <a:endParaRPr lang="en-US" altLang="en-US" dirty="0" smtClean="0"/>
          </a:p>
          <a:p>
            <a:r>
              <a:rPr lang="en-US" altLang="en-US" dirty="0" smtClean="0"/>
              <a:t>This material was developed by Oregon Health &amp; Science University, funded by the Department of Health and Human Services, Office of the National Coordinator for Health Information Technology under Award Number 90WT0001.</a:t>
            </a:r>
            <a:endParaRPr lang="en-US" dirty="0"/>
          </a:p>
        </p:txBody>
      </p:sp>
      <p:sp>
        <p:nvSpPr>
          <p:cNvPr id="6" name="Slide Number Placeholder 5"/>
          <p:cNvSpPr>
            <a:spLocks noGrp="1"/>
          </p:cNvSpPr>
          <p:nvPr>
            <p:ph type="sldNum" sz="quarter" idx="4"/>
          </p:nvPr>
        </p:nvSpPr>
        <p:spPr/>
        <p:txBody>
          <a:bodyPr/>
          <a:lstStyle/>
          <a:p>
            <a:fld id="{F3BF8891-5E06-46C2-89A4-6DB85D39BA35}" type="slidenum">
              <a:rPr lang="en-US" smtClean="0"/>
              <a:pPr/>
              <a:t>39</a:t>
            </a:fld>
            <a:endParaRPr lang="en-US" dirty="0"/>
          </a:p>
        </p:txBody>
      </p:sp>
    </p:spTree>
    <p:custDataLst>
      <p:tags r:id="rId1"/>
    </p:custDataLst>
    <p:extLst>
      <p:ext uri="{BB962C8B-B14F-4D97-AF65-F5344CB8AC3E}">
        <p14:creationId xmlns:p14="http://schemas.microsoft.com/office/powerpoint/2010/main" val="2219397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t>Computer Software</a:t>
            </a:r>
            <a:br>
              <a:rPr lang="en-US" altLang="en-US" dirty="0" smtClean="0"/>
            </a:br>
            <a:r>
              <a:rPr lang="en-US" altLang="en-US" dirty="0" smtClean="0"/>
              <a:t>Learning Objectives - 3</a:t>
            </a:r>
          </a:p>
        </p:txBody>
      </p:sp>
      <p:sp>
        <p:nvSpPr>
          <p:cNvPr id="3" name="Content Placeholder 2"/>
          <p:cNvSpPr>
            <a:spLocks noGrp="1"/>
          </p:cNvSpPr>
          <p:nvPr>
            <p:ph sz="quarter" idx="14"/>
          </p:nvPr>
        </p:nvSpPr>
        <p:spPr/>
        <p:txBody>
          <a:bodyPr/>
          <a:lstStyle/>
          <a:p>
            <a:pPr lvl="0"/>
            <a:r>
              <a:rPr lang="en-US" dirty="0" smtClean="0"/>
              <a:t>Describe types and major attributes </a:t>
            </a:r>
            <a:r>
              <a:rPr lang="en-US" dirty="0"/>
              <a:t>of files (Lecture </a:t>
            </a:r>
            <a:r>
              <a:rPr lang="en-US" dirty="0" smtClean="0"/>
              <a:t>d)</a:t>
            </a:r>
          </a:p>
          <a:p>
            <a:r>
              <a:rPr lang="en-US" dirty="0" smtClean="0"/>
              <a:t>Explain the purpose </a:t>
            </a:r>
            <a:r>
              <a:rPr lang="en-US" dirty="0"/>
              <a:t>of file systems (Lecture </a:t>
            </a:r>
            <a:r>
              <a:rPr lang="en-US" dirty="0" smtClean="0"/>
              <a:t>d)</a:t>
            </a:r>
            <a:endParaRPr lang="en-US" dirty="0"/>
          </a:p>
          <a:p>
            <a:r>
              <a:rPr lang="en-US" dirty="0"/>
              <a:t>Provide file management tips (Lecture d)</a:t>
            </a:r>
          </a:p>
          <a:p>
            <a:pPr lvl="0"/>
            <a:r>
              <a:rPr lang="en-US" dirty="0" smtClean="0"/>
              <a:t>Identify different implementations of file systems (Lecture d)</a:t>
            </a:r>
            <a:endParaRPr lang="en-US" dirty="0"/>
          </a:p>
        </p:txBody>
      </p:sp>
      <p:sp>
        <p:nvSpPr>
          <p:cNvPr id="2" name="Slide Number Placeholder 1"/>
          <p:cNvSpPr>
            <a:spLocks noGrp="1"/>
          </p:cNvSpPr>
          <p:nvPr>
            <p:ph type="sldNum" sz="quarter" idx="4"/>
          </p:nvPr>
        </p:nvSpPr>
        <p:spPr/>
        <p:txBody>
          <a:bodyPr/>
          <a:lstStyle/>
          <a:p>
            <a:fld id="{F3BF8891-5E06-46C2-89A4-6DB85D39BA35}" type="slidenum">
              <a:rPr lang="en-US" smtClean="0"/>
              <a:pPr/>
              <a:t>4</a:t>
            </a:fld>
            <a:endParaRPr lang="en-US" dirty="0"/>
          </a:p>
        </p:txBody>
      </p:sp>
    </p:spTree>
    <p:custDataLst>
      <p:tags r:id="rId1"/>
    </p:custDataLst>
    <p:extLst>
      <p:ext uri="{BB962C8B-B14F-4D97-AF65-F5344CB8AC3E}">
        <p14:creationId xmlns:p14="http://schemas.microsoft.com/office/powerpoint/2010/main" val="2319431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t>Software</a:t>
            </a:r>
          </a:p>
        </p:txBody>
      </p:sp>
      <p:sp>
        <p:nvSpPr>
          <p:cNvPr id="15363" name="Content Placeholder 2"/>
          <p:cNvSpPr>
            <a:spLocks noGrp="1"/>
          </p:cNvSpPr>
          <p:nvPr>
            <p:ph sz="quarter" idx="14"/>
          </p:nvPr>
        </p:nvSpPr>
        <p:spPr/>
        <p:txBody>
          <a:bodyPr/>
          <a:lstStyle/>
          <a:p>
            <a:r>
              <a:rPr lang="en-US" altLang="en-US" dirty="0" smtClean="0"/>
              <a:t>Set of instructions that direct a computer to perform specific tasks or operations </a:t>
            </a:r>
          </a:p>
          <a:p>
            <a:r>
              <a:rPr lang="en-US" altLang="en-US" dirty="0" smtClean="0"/>
              <a:t>Three major types </a:t>
            </a:r>
          </a:p>
          <a:p>
            <a:pPr lvl="1"/>
            <a:r>
              <a:rPr lang="en-US" altLang="en-US" dirty="0" smtClean="0"/>
              <a:t>System </a:t>
            </a:r>
            <a:r>
              <a:rPr lang="en-US" dirty="0" smtClean="0"/>
              <a:t>software</a:t>
            </a:r>
          </a:p>
          <a:p>
            <a:pPr lvl="2"/>
            <a:r>
              <a:rPr lang="en-US" dirty="0" smtClean="0"/>
              <a:t>Operating system</a:t>
            </a:r>
          </a:p>
          <a:p>
            <a:pPr lvl="2"/>
            <a:r>
              <a:rPr lang="en-US" dirty="0" smtClean="0"/>
              <a:t>Utility programs</a:t>
            </a:r>
          </a:p>
          <a:p>
            <a:pPr lvl="1"/>
            <a:r>
              <a:rPr lang="en-US" dirty="0" smtClean="0"/>
              <a:t>Programming software</a:t>
            </a:r>
          </a:p>
          <a:p>
            <a:pPr lvl="1"/>
            <a:r>
              <a:rPr lang="en-US" altLang="en-US" dirty="0" smtClean="0"/>
              <a:t>Application </a:t>
            </a:r>
            <a:r>
              <a:rPr lang="en-US" dirty="0" smtClean="0"/>
              <a:t>software</a:t>
            </a:r>
            <a:endParaRPr lang="en-US" altLang="en-US" dirty="0" smtClean="0"/>
          </a:p>
        </p:txBody>
      </p:sp>
      <p:sp>
        <p:nvSpPr>
          <p:cNvPr id="4" name="Slide Number Placeholder 3"/>
          <p:cNvSpPr>
            <a:spLocks noGrp="1"/>
          </p:cNvSpPr>
          <p:nvPr>
            <p:ph type="sldNum" sz="quarter" idx="4"/>
          </p:nvPr>
        </p:nvSpPr>
        <p:spPr/>
        <p:txBody>
          <a:bodyPr/>
          <a:lstStyle/>
          <a:p>
            <a:fld id="{F3BF8891-5E06-46C2-89A4-6DB85D39BA35}" type="slidenum">
              <a:rPr lang="en-US" smtClean="0"/>
              <a:pPr/>
              <a:t>5</a:t>
            </a:fld>
            <a:endParaRPr lang="en-US"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t>System Software</a:t>
            </a:r>
          </a:p>
        </p:txBody>
      </p:sp>
      <p:sp>
        <p:nvSpPr>
          <p:cNvPr id="15363" name="Content Placeholder 2"/>
          <p:cNvSpPr>
            <a:spLocks noGrp="1"/>
          </p:cNvSpPr>
          <p:nvPr>
            <p:ph sz="quarter" idx="14"/>
          </p:nvPr>
        </p:nvSpPr>
        <p:spPr/>
        <p:txBody>
          <a:bodyPr/>
          <a:lstStyle/>
          <a:p>
            <a:r>
              <a:rPr lang="en-US" altLang="en-US" dirty="0" smtClean="0"/>
              <a:t>Directly operates the computer hardware</a:t>
            </a:r>
          </a:p>
          <a:p>
            <a:r>
              <a:rPr lang="en-US" altLang="en-US" dirty="0" smtClean="0"/>
              <a:t>Provides a platform for running application software</a:t>
            </a:r>
          </a:p>
        </p:txBody>
      </p:sp>
      <p:pic>
        <p:nvPicPr>
          <p:cNvPr id="5" name="Content Placeholder 4" descr="Diagram illustrating the bidirectional interaction between system software and hardware."/>
          <p:cNvPicPr>
            <a:picLocks noGrp="1" noChangeAspect="1"/>
          </p:cNvPicPr>
          <p:nvPr>
            <p:ph sz="quarter" idx="18"/>
          </p:nvPr>
        </p:nvPicPr>
        <p:blipFill>
          <a:blip r:embed="rId4">
            <a:extLst>
              <a:ext uri="{28A0092B-C50C-407E-A947-70E740481C1C}">
                <a14:useLocalDpi xmlns:a14="http://schemas.microsoft.com/office/drawing/2010/main" val="0"/>
              </a:ext>
            </a:extLst>
          </a:blip>
          <a:stretch>
            <a:fillRect/>
          </a:stretch>
        </p:blipFill>
        <p:spPr>
          <a:xfrm>
            <a:off x="6048057" y="3120390"/>
            <a:ext cx="1242060" cy="1531620"/>
          </a:xfrm>
        </p:spPr>
      </p:pic>
      <p:sp>
        <p:nvSpPr>
          <p:cNvPr id="2" name="Slide Number Placeholder 1"/>
          <p:cNvSpPr>
            <a:spLocks noGrp="1"/>
          </p:cNvSpPr>
          <p:nvPr>
            <p:ph type="sldNum" sz="quarter" idx="4"/>
          </p:nvPr>
        </p:nvSpPr>
        <p:spPr/>
        <p:txBody>
          <a:bodyPr/>
          <a:lstStyle/>
          <a:p>
            <a:fld id="{F3BF8891-5E06-46C2-89A4-6DB85D39BA35}" type="slidenum">
              <a:rPr lang="en-US" smtClean="0"/>
              <a:pPr/>
              <a:t>6</a:t>
            </a:fld>
            <a:endParaRPr lang="en-US" dirty="0"/>
          </a:p>
        </p:txBody>
      </p:sp>
    </p:spTree>
    <p:custDataLst>
      <p:tags r:id="rId1"/>
    </p:custDataLst>
    <p:extLst>
      <p:ext uri="{BB962C8B-B14F-4D97-AF65-F5344CB8AC3E}">
        <p14:creationId xmlns:p14="http://schemas.microsoft.com/office/powerpoint/2010/main" val="57693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t>Programming Software</a:t>
            </a:r>
          </a:p>
        </p:txBody>
      </p:sp>
      <p:sp>
        <p:nvSpPr>
          <p:cNvPr id="15363" name="Content Placeholder 2"/>
          <p:cNvSpPr>
            <a:spLocks noGrp="1"/>
          </p:cNvSpPr>
          <p:nvPr>
            <p:ph sz="quarter" idx="14"/>
          </p:nvPr>
        </p:nvSpPr>
        <p:spPr/>
        <p:txBody>
          <a:bodyPr/>
          <a:lstStyle/>
          <a:p>
            <a:r>
              <a:rPr lang="en-US" dirty="0" smtClean="0"/>
              <a:t>Provides software developers with a programming environment to create, debug, and maintain other programs </a:t>
            </a:r>
          </a:p>
        </p:txBody>
      </p:sp>
      <p:pic>
        <p:nvPicPr>
          <p:cNvPr id="5" name="Content Placeholder 4" descr="Diagram illustrating the bidirectional interaction between system software and hardware, and also the bidirectional interaction between program software and system software."/>
          <p:cNvPicPr>
            <a:picLocks noGrp="1" noChangeAspect="1"/>
          </p:cNvPicPr>
          <p:nvPr>
            <p:ph sz="quarter" idx="18"/>
          </p:nvPr>
        </p:nvPicPr>
        <p:blipFill>
          <a:blip r:embed="rId4">
            <a:extLst>
              <a:ext uri="{28A0092B-C50C-407E-A947-70E740481C1C}">
                <a14:useLocalDpi xmlns:a14="http://schemas.microsoft.com/office/drawing/2010/main" val="0"/>
              </a:ext>
            </a:extLst>
          </a:blip>
          <a:stretch>
            <a:fillRect/>
          </a:stretch>
        </p:blipFill>
        <p:spPr>
          <a:xfrm>
            <a:off x="6048057" y="2674620"/>
            <a:ext cx="1242060" cy="2423160"/>
          </a:xfrm>
        </p:spPr>
      </p:pic>
      <p:sp>
        <p:nvSpPr>
          <p:cNvPr id="2" name="Slide Number Placeholder 1"/>
          <p:cNvSpPr>
            <a:spLocks noGrp="1"/>
          </p:cNvSpPr>
          <p:nvPr>
            <p:ph type="sldNum" sz="quarter" idx="4"/>
          </p:nvPr>
        </p:nvSpPr>
        <p:spPr/>
        <p:txBody>
          <a:bodyPr/>
          <a:lstStyle/>
          <a:p>
            <a:fld id="{F3BF8891-5E06-46C2-89A4-6DB85D39BA35}" type="slidenum">
              <a:rPr lang="en-US" smtClean="0"/>
              <a:pPr/>
              <a:t>7</a:t>
            </a:fld>
            <a:endParaRPr lang="en-US" dirty="0"/>
          </a:p>
        </p:txBody>
      </p:sp>
    </p:spTree>
    <p:custDataLst>
      <p:tags r:id="rId1"/>
    </p:custDataLst>
    <p:extLst>
      <p:ext uri="{BB962C8B-B14F-4D97-AF65-F5344CB8AC3E}">
        <p14:creationId xmlns:p14="http://schemas.microsoft.com/office/powerpoint/2010/main" val="3514549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t>Application Software</a:t>
            </a:r>
          </a:p>
        </p:txBody>
      </p:sp>
      <p:sp>
        <p:nvSpPr>
          <p:cNvPr id="15363" name="Content Placeholder 2"/>
          <p:cNvSpPr>
            <a:spLocks noGrp="1"/>
          </p:cNvSpPr>
          <p:nvPr>
            <p:ph sz="quarter" idx="14"/>
          </p:nvPr>
        </p:nvSpPr>
        <p:spPr/>
        <p:txBody>
          <a:bodyPr/>
          <a:lstStyle/>
          <a:p>
            <a:r>
              <a:rPr lang="en-US" dirty="0" smtClean="0"/>
              <a:t>End-user programs enable users to accomplish specific tasks</a:t>
            </a:r>
          </a:p>
        </p:txBody>
      </p:sp>
      <p:pic>
        <p:nvPicPr>
          <p:cNvPr id="5" name="Content Placeholder 4" descr="Diagram illustrating the bidirectional interaction between system software and hardware, and also the bidirectional interaction between program software and system software. Application software is shown interacting with both program software and the user."/>
          <p:cNvPicPr>
            <a:picLocks noGrp="1" noChangeAspect="1"/>
          </p:cNvPicPr>
          <p:nvPr>
            <p:ph sz="quarter" idx="18"/>
          </p:nvPr>
        </p:nvPicPr>
        <p:blipFill>
          <a:blip r:embed="rId4">
            <a:extLst>
              <a:ext uri="{28A0092B-C50C-407E-A947-70E740481C1C}">
                <a14:useLocalDpi xmlns:a14="http://schemas.microsoft.com/office/drawing/2010/main" val="0"/>
              </a:ext>
            </a:extLst>
          </a:blip>
          <a:stretch>
            <a:fillRect/>
          </a:stretch>
        </p:blipFill>
        <p:spPr>
          <a:xfrm>
            <a:off x="6048057" y="1794510"/>
            <a:ext cx="1242060" cy="4183380"/>
          </a:xfrm>
        </p:spPr>
      </p:pic>
      <p:sp>
        <p:nvSpPr>
          <p:cNvPr id="2" name="Slide Number Placeholder 1"/>
          <p:cNvSpPr>
            <a:spLocks noGrp="1"/>
          </p:cNvSpPr>
          <p:nvPr>
            <p:ph type="sldNum" sz="quarter" idx="4"/>
          </p:nvPr>
        </p:nvSpPr>
        <p:spPr/>
        <p:txBody>
          <a:bodyPr/>
          <a:lstStyle/>
          <a:p>
            <a:fld id="{F3BF8891-5E06-46C2-89A4-6DB85D39BA35}" type="slidenum">
              <a:rPr lang="en-US" smtClean="0"/>
              <a:pPr/>
              <a:t>8</a:t>
            </a:fld>
            <a:endParaRPr lang="en-US" dirty="0"/>
          </a:p>
        </p:txBody>
      </p:sp>
    </p:spTree>
    <p:custDataLst>
      <p:tags r:id="rId1"/>
    </p:custDataLst>
    <p:extLst>
      <p:ext uri="{BB962C8B-B14F-4D97-AF65-F5344CB8AC3E}">
        <p14:creationId xmlns:p14="http://schemas.microsoft.com/office/powerpoint/2010/main" val="1578927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smtClean="0"/>
              <a:t>Software Components: Code</a:t>
            </a:r>
          </a:p>
        </p:txBody>
      </p:sp>
      <p:sp>
        <p:nvSpPr>
          <p:cNvPr id="38915" name="Content Placeholder 2"/>
          <p:cNvSpPr>
            <a:spLocks noGrp="1"/>
          </p:cNvSpPr>
          <p:nvPr>
            <p:ph sz="quarter" idx="14"/>
          </p:nvPr>
        </p:nvSpPr>
        <p:spPr/>
        <p:txBody>
          <a:bodyPr/>
          <a:lstStyle/>
          <a:p>
            <a:r>
              <a:rPr lang="en-US" altLang="en-US" dirty="0" smtClean="0"/>
              <a:t>Programming statements/instructions that make a program work</a:t>
            </a:r>
          </a:p>
          <a:p>
            <a:pPr lvl="1"/>
            <a:r>
              <a:rPr lang="en-US" altLang="en-US" dirty="0" smtClean="0"/>
              <a:t>Example: the .exe file run by a user to install a program</a:t>
            </a:r>
          </a:p>
        </p:txBody>
      </p:sp>
      <p:sp>
        <p:nvSpPr>
          <p:cNvPr id="2" name="Slide Number Placeholder 1"/>
          <p:cNvSpPr>
            <a:spLocks noGrp="1"/>
          </p:cNvSpPr>
          <p:nvPr>
            <p:ph type="sldNum" sz="quarter" idx="4"/>
          </p:nvPr>
        </p:nvSpPr>
        <p:spPr/>
        <p:txBody>
          <a:bodyPr/>
          <a:lstStyle/>
          <a:p>
            <a:fld id="{F3BF8891-5E06-46C2-89A4-6DB85D39BA35}" type="slidenum">
              <a:rPr lang="en-US" smtClean="0"/>
              <a:pPr/>
              <a:t>9</a:t>
            </a:fld>
            <a:endParaRPr lang="en-US" dirty="0"/>
          </a:p>
        </p:txBody>
      </p:sp>
    </p:spTree>
    <p:custDataLst>
      <p:tags r:id="rId1"/>
    </p:custDataLst>
    <p:extLst>
      <p:ext uri="{BB962C8B-B14F-4D97-AF65-F5344CB8AC3E}">
        <p14:creationId xmlns:p14="http://schemas.microsoft.com/office/powerpoint/2010/main" val="15959767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b9720f87-1a7d-4f0f-bcaf-c1ab7b09f5e6"/>
  <p:tag name="AUDIO_IMPORT" val="C:\Documents and Settings\skidmorn\My Documents\Dropbox\NTDC\OHSU CDC\Comp4\Unit4\FINALIZED\comp4_unit4\comp4_unit4\comp4_unit4a\comp4_unit4a_S- 3_V3.mp3"/>
  <p:tag name="AUDIO_ID" val="273"/>
  <p:tag name="ELAPSEDTIME" val="58.436"/>
  <p:tag name="ARTICULATE_SLIDE_NAV" val="3"/>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b9720f87-1a7d-4f0f-bcaf-c1ab7b09f5e6"/>
  <p:tag name="AUDIO_IMPORT" val="C:\Documents and Settings\skidmorn\My Documents\Dropbox\NTDC\OHSU CDC\Comp4\Unit4\FINALIZED\comp4_unit4\comp4_unit4\comp4_unit4a\comp4_unit4a_S- 3_V3.mp3"/>
  <p:tag name="AUDIO_ID" val="273"/>
  <p:tag name="ELAPSEDTIME" val="58.436"/>
  <p:tag name="ARTICULATE_SLIDE_NAV" val="3"/>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b9720f87-1a7d-4f0f-bcaf-c1ab7b09f5e6"/>
  <p:tag name="AUDIO_IMPORT" val="C:\Documents and Settings\skidmorn\My Documents\Dropbox\NTDC\OHSU CDC\Comp4\Unit4\FINALIZED\comp4_unit4\comp4_unit4\comp4_unit4a\comp4_unit4a_S- 3_V3.mp3"/>
  <p:tag name="AUDIO_ID" val="273"/>
  <p:tag name="ELAPSEDTIME" val="58.436"/>
  <p:tag name="ARTICULATE_SLIDE_NAV" val="3"/>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39ac265e-a7ab-45e9-a41a-903ab73fbd72"/>
  <p:tag name="AUDIO_IMPORT" val="C:\Documents and Settings\skidmorn\My Documents\Dropbox\NTDC\OHSU CDC\Comp4\Unit4\FINALIZED\comp4_unit4\comp4_unit4\comp4_unit4a\comp4_unit4a_S- 26_V3.mp3"/>
  <p:tag name="AUDIO_ID" val="293"/>
  <p:tag name="ELAPSEDTIME" val="32.236"/>
  <p:tag name="ARTICULATE_SLIDE_NAV" val="26"/>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BULLET_1" val="8226"/>
  <p:tag name="BULLET_2" val="8226"/>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39ac265e-a7ab-45e9-a41a-903ab73fbd72"/>
  <p:tag name="AUDIO_IMPORT" val="C:\Documents and Settings\skidmorn\My Documents\Dropbox\NTDC\OHSU CDC\Comp4\Unit4\FINALIZED\comp4_unit4\comp4_unit4\comp4_unit4a\comp4_unit4a_S- 26_V3.mp3"/>
  <p:tag name="AUDIO_ID" val="293"/>
  <p:tag name="ELAPSEDTIME" val="32.236"/>
  <p:tag name="ARTICULATE_SLIDE_NAV" val="26"/>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BULLET_1" val="8226"/>
  <p:tag name="BULLET_2" val="8226"/>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39ac265e-a7ab-45e9-a41a-903ab73fbd72"/>
  <p:tag name="AUDIO_IMPORT" val="C:\Documents and Settings\skidmorn\My Documents\Dropbox\NTDC\OHSU CDC\Comp4\Unit4\FINALIZED\comp4_unit4\comp4_unit4\comp4_unit4a\comp4_unit4a_S- 26_V3.mp3"/>
  <p:tag name="AUDIO_ID" val="293"/>
  <p:tag name="ELAPSEDTIME" val="32.236"/>
  <p:tag name="ARTICULATE_SLIDE_NAV" val="26"/>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BULLET_1" val="8226"/>
  <p:tag name="BULLET_2" val="8226"/>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e01695d6-585b-4e28-905e-1d5485992877"/>
  <p:tag name="AUDIO_IMPORT" val="C:\Documents and Settings\skidmorn\My Documents\Dropbox\NTDC\OHSU CDC\Comp4\Unit4\FINALIZED\comp4_unit4\comp4_unit4\comp4_unit4a\comp4_unit4a_S- 5_V3.mp3"/>
  <p:tag name="AUDIO_ID" val="275"/>
  <p:tag name="ELAPSEDTIME" val="119.929"/>
  <p:tag name="ARTICULATE_SLIDE_NAV" val="5"/>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04c26218-5b30-4fd6-b4ba-db4762742715"/>
  <p:tag name="AUDIO_IMPORT" val="C:\Documents and Settings\skidmorn\My Documents\Dropbox\NTDC\OHSU CDC\Comp4\Unit4\FINALIZED\comp4_unit4\comp4_unit4\comp4_unit4a\comp4_unit4a_S- 6_V3.mp3"/>
  <p:tag name="AUDIO_ID" val="276"/>
  <p:tag name="ELAPSEDTIME" val="93.676"/>
  <p:tag name="ARTICULATE_SLIDE_NAV" val="6"/>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Lst>
</file>

<file path=ppt/tags/tag27.xml><?xml version="1.0" encoding="utf-8"?>
<p:tagLst xmlns:a="http://schemas.openxmlformats.org/drawingml/2006/main" xmlns:r="http://schemas.openxmlformats.org/officeDocument/2006/relationships" xmlns:p="http://schemas.openxmlformats.org/presentationml/2006/main">
  <p:tag name="ARTICULATE_SLIDE_GUID" val="1f573364-7005-43df-b9e7-150ddaa09db6"/>
  <p:tag name="AUDIO_IMPORT" val="C:\Documents and Settings\skidmorn\My Documents\Dropbox\NTDC\OHSU CDC\Comp4\Unit4\FINALIZED\comp4_unit4\comp4_unit4\comp4_unit4a\comp4_unit4a_S- 7_V3.mp3"/>
  <p:tag name="AUDIO_ID" val="277"/>
  <p:tag name="ELAPSEDTIME" val="43.024"/>
  <p:tag name="ARTICULATE_SLIDE_NAV" val="7"/>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9.xml><?xml version="1.0" encoding="utf-8"?>
<p:tagLst xmlns:a="http://schemas.openxmlformats.org/drawingml/2006/main" xmlns:r="http://schemas.openxmlformats.org/officeDocument/2006/relationships" xmlns:p="http://schemas.openxmlformats.org/presentationml/2006/main">
  <p:tag name="ARTICULATE_SLIDE_GUID" val="2d6c8b3a-110e-473f-8c18-32e2cbe7da7e"/>
  <p:tag name="AUDIO_IMPORT" val="C:\Documents and Settings\skidmorn\My Documents\Dropbox\NTDC\OHSU CDC\Comp4\Unit4\FINALIZED\comp4_unit4\comp4_unit4\comp4_unit4a\comp4_unit4a_S- 8_V3.mp3"/>
  <p:tag name="AUDIO_ID" val="278"/>
  <p:tag name="ELAPSEDTIME" val="49.32"/>
  <p:tag name="ARTICULATE_SLIDE_NAV" val="8"/>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1923363d-f680-466a-9fe6-af7099316113"/>
  <p:tag name="AUDIO_IMPORT" val="C:\Documents and Settings\skidmorn\My Documents\Dropbox\NTDC\OHSU CDC\Comp4\Unit4\FINALIZED\comp4_unit4\comp4_unit4\comp4_unit4c\comp4_unit4c_S- 2_V3.mp3"/>
  <p:tag name="AUDIO_ID" val="273"/>
  <p:tag name="ELAPSEDTIME" val="21.342"/>
  <p:tag name="ARTICULATE_SLIDE_NAV" val="2"/>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BULLET_1" val="8226"/>
</p:tagLst>
</file>

<file path=ppt/tags/tag31.xml><?xml version="1.0" encoding="utf-8"?>
<p:tagLst xmlns:a="http://schemas.openxmlformats.org/drawingml/2006/main" xmlns:r="http://schemas.openxmlformats.org/officeDocument/2006/relationships" xmlns:p="http://schemas.openxmlformats.org/presentationml/2006/main">
  <p:tag name="ARTICULATE_SLIDE_GUID" val="c38b718d-5274-4335-9493-279b1335b802"/>
  <p:tag name="AUDIO_IMPORT" val="C:\Documents and Settings\skidmorn\My Documents\Dropbox\NTDC\OHSU CDC\Comp4\Unit4\FINALIZED\comp4_unit4\comp4_unit4\comp4_unit4a\comp4_unit4a_S- 9_V3.mp3"/>
  <p:tag name="AUDIO_ID" val="279"/>
  <p:tag name="ELAPSEDTIME" val="35.788"/>
  <p:tag name="ARTICULATE_SLIDE_NAV" val="9"/>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BULLET_1" val="8226"/>
</p:tagLst>
</file>

<file path=ppt/tags/tag33.xml><?xml version="1.0" encoding="utf-8"?>
<p:tagLst xmlns:a="http://schemas.openxmlformats.org/drawingml/2006/main" xmlns:r="http://schemas.openxmlformats.org/officeDocument/2006/relationships" xmlns:p="http://schemas.openxmlformats.org/presentationml/2006/main">
  <p:tag name="ARTICULATE_SLIDE_GUID" val="ab617abd-50b9-4c6d-99e6-ef0c168344aa"/>
  <p:tag name="AUDIO_IMPORT" val="C:\Documents and Settings\skidmorn\My Documents\Dropbox\NTDC\OHSU CDC\Comp4\Unit4\FINALIZED\comp4_unit4\comp4_unit4\comp4_unit4a\comp4_unit4a_S- 10_V3.mp3"/>
  <p:tag name="AUDIO_ID" val="280"/>
  <p:tag name="ELAPSEDTIME" val="33.829"/>
  <p:tag name="ARTICULATE_SLIDE_NAV" val="10"/>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5.xml><?xml version="1.0" encoding="utf-8"?>
<p:tagLst xmlns:a="http://schemas.openxmlformats.org/drawingml/2006/main" xmlns:r="http://schemas.openxmlformats.org/officeDocument/2006/relationships" xmlns:p="http://schemas.openxmlformats.org/presentationml/2006/main">
  <p:tag name="ARTICULATE_SLIDE_GUID" val="83dbfc78-7232-437e-85ea-f60b31151d09"/>
  <p:tag name="AUDIO_IMPORT" val="C:\Documents and Settings\skidmorn\My Documents\Dropbox\NTDC\OHSU CDC\Comp4\Unit4\FINALIZED\comp4_unit4\comp4_unit4\comp4_unit4a\comp4_unit4a_S- 11_V3.mp3"/>
  <p:tag name="AUDIO_ID" val="281"/>
  <p:tag name="ELAPSEDTIME" val="27.664"/>
  <p:tag name="ARTICULATE_SLIDE_NAV" val="11"/>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7.xml><?xml version="1.0" encoding="utf-8"?>
<p:tagLst xmlns:a="http://schemas.openxmlformats.org/drawingml/2006/main" xmlns:r="http://schemas.openxmlformats.org/officeDocument/2006/relationships" xmlns:p="http://schemas.openxmlformats.org/presentationml/2006/main">
  <p:tag name="ARTICULATE_SLIDE_GUID" val="c73d444c-13cf-4a1c-8e5e-fb087023758c"/>
  <p:tag name="AUDIO_IMPORT" val="C:\Documents and Settings\skidmorn\My Documents\Dropbox\NTDC\OHSU CDC\Comp4\Unit4\FINALIZED\comp4_unit4\comp4_unit4\comp4_unit4a\comp4_unit4a_S- 12_V3.mp3"/>
  <p:tag name="AUDIO_ID" val="282"/>
  <p:tag name="ELAPSEDTIME" val="10.005"/>
  <p:tag name="ARTICULATE_SLIDE_NAV" val="12"/>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9.xml><?xml version="1.0" encoding="utf-8"?>
<p:tagLst xmlns:a="http://schemas.openxmlformats.org/drawingml/2006/main" xmlns:r="http://schemas.openxmlformats.org/officeDocument/2006/relationships" xmlns:p="http://schemas.openxmlformats.org/presentationml/2006/main">
  <p:tag name="ARTICULATE_SLIDE_GUID" val="447f8f30-e921-40e3-8071-245bfe28440d"/>
  <p:tag name="AUDIO_IMPORT" val="C:\Documents and Settings\skidmorn\My Documents\Dropbox\NTDC\OHSU CDC\Comp4\Unit4\FINALIZED\comp4_unit4\comp4_unit4\comp4_unit4a\comp4_unit4a_S- 13_V3.mp3"/>
  <p:tag name="AUDIO_ID" val="283"/>
  <p:tag name="ELAPSEDTIME" val="33.411"/>
  <p:tag name="ARTICULATE_SLIDE_NAV" val="13"/>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2.147484E+09"/>
  <p:tag name="MARGIN_2" val="36"/>
  <p:tag name="MARGIN_3" val="72"/>
  <p:tag name="MARGIN_4" val="108"/>
  <p:tag name="MARGIN_5" val="144"/>
  <p:tag name="FONT_SIZE" val="12"/>
</p:tagLst>
</file>

<file path=ppt/tags/tag40.xml><?xml version="1.0" encoding="utf-8"?>
<p:tagLst xmlns:a="http://schemas.openxmlformats.org/drawingml/2006/main" xmlns:r="http://schemas.openxmlformats.org/officeDocument/2006/relationships" xmlns:p="http://schemas.openxmlformats.org/presentationml/2006/main">
  <p:tag name="BULLET_1" val="8226"/>
</p:tagLst>
</file>

<file path=ppt/tags/tag41.xml><?xml version="1.0" encoding="utf-8"?>
<p:tagLst xmlns:a="http://schemas.openxmlformats.org/drawingml/2006/main" xmlns:r="http://schemas.openxmlformats.org/officeDocument/2006/relationships" xmlns:p="http://schemas.openxmlformats.org/presentationml/2006/main">
  <p:tag name="ARTICULATE_SLIDE_GUID" val="31d8ca57-3a10-454d-b7bc-a21293749da4"/>
  <p:tag name="AUDIO_IMPORT" val="C:\Documents and Settings\skidmorn\My Documents\Dropbox\NTDC\OHSU CDC\Comp4\Unit4\FINALIZED\comp4_unit4\comp4_unit4\comp4_unit4a\comp4_unit4a_S- 14_V3.mp3"/>
  <p:tag name="AUDIO_ID" val="284"/>
  <p:tag name="ELAPSEDTIME" val="10.267"/>
  <p:tag name="ARTICULATE_SLIDE_NAV" val="14"/>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BULLET_1" val="8226"/>
</p:tagLst>
</file>

<file path=ppt/tags/tag43.xml><?xml version="1.0" encoding="utf-8"?>
<p:tagLst xmlns:a="http://schemas.openxmlformats.org/drawingml/2006/main" xmlns:r="http://schemas.openxmlformats.org/officeDocument/2006/relationships" xmlns:p="http://schemas.openxmlformats.org/presentationml/2006/main">
  <p:tag name="ARTICULATE_SLIDE_GUID" val="8794194b-029b-4755-a640-0d67bed73e45"/>
  <p:tag name="AUDIO_IMPORT" val="C:\Documents and Settings\skidmorn\My Documents\Dropbox\NTDC\OHSU CDC\Comp4\Unit4\FINALIZED\comp4_unit4\comp4_unit4\comp4_unit4a\comp4_unit4a_S- 15_V3.mp3"/>
  <p:tag name="AUDIO_ID" val="285"/>
  <p:tag name="ELAPSEDTIME" val="23.302"/>
  <p:tag name="ARTICULATE_SLIDE_NAV" val="15"/>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5.xml><?xml version="1.0" encoding="utf-8"?>
<p:tagLst xmlns:a="http://schemas.openxmlformats.org/drawingml/2006/main" xmlns:r="http://schemas.openxmlformats.org/officeDocument/2006/relationships" xmlns:p="http://schemas.openxmlformats.org/presentationml/2006/main">
  <p:tag name="ARTICULATE_SLIDE_GUID" val="dcb675c6-d729-4e3d-8087-45bb63a6f24f"/>
  <p:tag name="AUDIO_IMPORT" val="C:\Documents and Settings\skidmorn\My Documents\Dropbox\NTDC\OHSU CDC\Comp4\Unit4\FINALIZED\comp4_unit4\comp4_unit4\comp4_unit4a\comp4_unit4a_S- 16_V3.mp3"/>
  <p:tag name="AUDIO_ID" val="286"/>
  <p:tag name="ELAPSEDTIME" val="23.223"/>
  <p:tag name="ARTICULATE_SLIDE_NAV" val="16"/>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7.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4\FINALIZED\comp4_unit4\comp4_unit4\comp4_unit4a\comp4_unit4a_S- 17_V3.mp3"/>
  <p:tag name="AUDIO_ID" val="298"/>
  <p:tag name="ELAPSEDTIME" val="64.784"/>
  <p:tag name="ARTICULATE_SLIDE_GUID" val="a9ce3949-cfd9-4a05-ae6a-1be5b58e49dd"/>
  <p:tag name="ARTICULATE_SLIDE_NAV" val="17"/>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4\FINALIZED\comp4_unit4\comp4_unit4\comp4_unit4a\comp4_unit4a_S- 18_V3.mp3"/>
  <p:tag name="AUDIO_ID" val="299"/>
  <p:tag name="ELAPSEDTIME" val="108.409"/>
  <p:tag name="ARTICULATE_SLIDE_GUID" val="af01efe6-eb8b-4bd3-9eec-79357ece7fb8"/>
  <p:tag name="ARTICULATE_SLIDE_NAV" val="18"/>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GUID" val="88bb0652-81ce-497b-b57c-be79f601c47a"/>
  <p:tag name="AUDIO_IMPORT" val="C:\Documents and Settings\skidmorn\My Documents\Dropbox\NTDC\OHSU CDC\Comp4\Unit4\FINALIZED\comp4_unit4\comp4_unit4\comp4_unit4a\comp4_unit4a_S- 19_V3.mp3"/>
  <p:tag name="AUDIO_ID" val="287"/>
  <p:tag name="ELAPSEDTIME" val="59.011"/>
  <p:tag name="ARTICULATE_SLIDE_NAV" val="19"/>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1923363d-f680-466a-9fe6-af7099316113"/>
  <p:tag name="AUDIO_IMPORT" val="C:\Documents and Settings\skidmorn\My Documents\Dropbox\NTDC\OHSU CDC\Comp4\Unit4\FINALIZED\comp4_unit4\comp4_unit4\comp4_unit4c\comp4_unit4c_S- 2_V3.mp3"/>
  <p:tag name="AUDIO_ID" val="273"/>
  <p:tag name="ELAPSEDTIME" val="21.342"/>
  <p:tag name="ARTICULATE_SLIDE_NAV" val="2"/>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Lst>
</file>

<file path=ppt/tags/tag51.xml><?xml version="1.0" encoding="utf-8"?>
<p:tagLst xmlns:a="http://schemas.openxmlformats.org/drawingml/2006/main" xmlns:r="http://schemas.openxmlformats.org/officeDocument/2006/relationships" xmlns:p="http://schemas.openxmlformats.org/presentationml/2006/main">
  <p:tag name="ARTICULATE_SLIDE_GUID" val="9b1345ab-f8a7-4791-ba4a-56edfb72ee60"/>
  <p:tag name="AUDIO_IMPORT" val="C:\Documents and Settings\skidmorn\My Documents\Dropbox\NTDC\OHSU CDC\Comp4\Unit4\FINALIZED\comp4_unit4\comp4_unit4\comp4_unit4a\comp4_unit4a_S- 20_V3.mp3"/>
  <p:tag name="AUDIO_ID" val="288"/>
  <p:tag name="ELAPSEDTIME" val="11.494"/>
  <p:tag name="ARTICULATE_SLIDE_NAV" val="20"/>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GUID" val="b37e8753-112c-4164-aea7-ead7027e00e6"/>
  <p:tag name="AUDIO_IMPORT" val="C:\Documents and Settings\skidmorn\My Documents\Dropbox\NTDC\OHSU CDC\Comp4\Unit4\FINALIZED\comp4_unit4\comp4_unit4\comp4_unit4a\comp4_unit4a_S- 21_V3.mp3"/>
  <p:tag name="AUDIO_ID" val="289"/>
  <p:tag name="ELAPSEDTIME" val="12.748"/>
  <p:tag name="ARTICULATE_SLIDE_NAV" val="21"/>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4.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4\FINALIZED\comp4_unit4\comp4_unit4\comp4_unit4a\comp4_unit4a_S- 22_V3.mp3"/>
  <p:tag name="AUDIO_ID" val="300"/>
  <p:tag name="ELAPSEDTIME" val="64.183"/>
  <p:tag name="ARTICULATE_SLIDE_GUID" val="499f64b1-b1a0-411b-bb5a-95b57561efae"/>
  <p:tag name="ARTICULATE_SLIDE_NAV" val="22"/>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GUID" val="0a358d56-922d-402d-a7ad-64e407506101"/>
  <p:tag name="AUDIO_IMPORT" val="C:\Documents and Settings\skidmorn\My Documents\Dropbox\NTDC\OHSU CDC\Comp4\Unit4\FINALIZED\comp4_unit4\comp4_unit4\comp4_unit4a\comp4_unit4a_S- 23_V3.mp3"/>
  <p:tag name="AUDIO_ID" val="290"/>
  <p:tag name="ELAPSEDTIME" val="10.554"/>
  <p:tag name="ARTICULATE_SLIDE_NAV" val="23"/>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7.xml><?xml version="1.0" encoding="utf-8"?>
<p:tagLst xmlns:a="http://schemas.openxmlformats.org/drawingml/2006/main" xmlns:r="http://schemas.openxmlformats.org/officeDocument/2006/relationships" xmlns:p="http://schemas.openxmlformats.org/presentationml/2006/main">
  <p:tag name="ARTICULATE_SLIDE_GUID" val="7a6d5011-7c60-4456-9498-9bda12538b0b"/>
  <p:tag name="AUDIO_IMPORT" val="C:\Documents and Settings\skidmorn\My Documents\Dropbox\NTDC\OHSU CDC\Comp4\Unit4\FINALIZED\comp4_unit4\comp4_unit4\comp4_unit4a\comp4_unit4a_S- 24_V3.mp3"/>
  <p:tag name="AUDIO_ID" val="291"/>
  <p:tag name="ELAPSEDTIME" val="18.156"/>
  <p:tag name="ARTICULATE_SLIDE_NAV" val="24"/>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BULLET_1" val="8226"/>
</p:tagLst>
</file>

<file path=ppt/tags/tag59.xml><?xml version="1.0" encoding="utf-8"?>
<p:tagLst xmlns:a="http://schemas.openxmlformats.org/drawingml/2006/main" xmlns:r="http://schemas.openxmlformats.org/officeDocument/2006/relationships" xmlns:p="http://schemas.openxmlformats.org/presentationml/2006/main">
  <p:tag name="ARTICULATE_SLIDE_GUID" val="3e5bc393-eb9b-4f15-9556-d8c70dff3a2d"/>
  <p:tag name="AUDIO_IMPORT" val="C:\Documents and Settings\skidmorn\My Documents\Dropbox\NTDC\OHSU CDC\Comp4\Unit4\FINALIZED\comp4_unit4\comp4_unit4\comp4_unit4a\comp4_unit4a_S- 25_V3.mp3"/>
  <p:tag name="AUDIO_ID" val="292"/>
  <p:tag name="ELAPSEDTIME" val="18.051"/>
  <p:tag name="ARTICULATE_SLIDE_NAV" val="25"/>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2.147484E+09"/>
  <p:tag name="MARGIN_2" val="36"/>
  <p:tag name="MARGIN_3" val="72"/>
  <p:tag name="MARGIN_4" val="108"/>
  <p:tag name="MARGIN_5" val="144"/>
  <p:tag name="FONT_SIZE" val="12"/>
</p:tagLst>
</file>

<file path=ppt/tags/tag6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1.xml><?xml version="1.0" encoding="utf-8"?>
<p:tagLst xmlns:a="http://schemas.openxmlformats.org/drawingml/2006/main" xmlns:r="http://schemas.openxmlformats.org/officeDocument/2006/relationships" xmlns:p="http://schemas.openxmlformats.org/presentationml/2006/main">
  <p:tag name="ARTICULATE_SLIDE_GUID" val="5efc08b0-57dc-4408-954a-5c2f29d1be2b"/>
  <p:tag name="AUDIO_IMPORT" val="C:\Documents and Settings\skidmorn\My Documents\Dropbox\NTDC\OHSU CDC\Comp4\Unit4\FINALIZED\comp4_unit4\comp4_unit4\comp4_unit4a\comp4_unit4a_S- 30_V3.mp3"/>
  <p:tag name="AUDIO_ID" val="297"/>
  <p:tag name="ELAPSEDTIME" val="22.231"/>
  <p:tag name="ARTICULATE_SLIDE_NAV" val="30"/>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3.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4\FINALIZED\comp4_unit4\comp4_unit4\30_sec_silence.mp3"/>
  <p:tag name="AUDIO_ID" val="304"/>
  <p:tag name="ELAPSEDTIME" val="7.515"/>
  <p:tag name="ARTICULATE_SLIDE_GUID" val="cd09a1ac-19da-40b1-89b3-6ad6a4af9334"/>
  <p:tag name="ARTICULATE_SLIDE_NAV" val="31"/>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4\FINALIZED\comp4_unit4\comp4_unit4\30_sec_silence.mp3"/>
  <p:tag name="AUDIO_ID" val="304"/>
  <p:tag name="ELAPSEDTIME" val="7.515"/>
  <p:tag name="ARTICULATE_SLIDE_GUID" val="cd09a1ac-19da-40b1-89b3-6ad6a4af9334"/>
  <p:tag name="ARTICULATE_SLIDE_NAV" val="31"/>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4\FINALIZED\comp4_unit4\comp4_unit4\30_sec_silence.mp3"/>
  <p:tag name="AUDIO_ID" val="301"/>
  <p:tag name="ELAPSEDTIME" val="7.515"/>
  <p:tag name="ARTICULATE_SLIDE_GUID" val="dc58afc3-b1f2-4aa3-b5d4-4035eb858cc9"/>
  <p:tag name="ARTICULATE_SLIDE_NAV" val="32"/>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4\FINALIZED\comp4_unit4\comp4_unit4\30_sec_silence.mp3"/>
  <p:tag name="AUDIO_ID" val="301"/>
  <p:tag name="ELAPSEDTIME" val="7.515"/>
  <p:tag name="ARTICULATE_SLIDE_GUID" val="dc58afc3-b1f2-4aa3-b5d4-4035eb858cc9"/>
  <p:tag name="ARTICULATE_SLIDE_NAV" val="32"/>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4\FINALIZED\comp4_unit4\comp4_unit4\30_sec_silence.mp3"/>
  <p:tag name="AUDIO_ID" val="302"/>
  <p:tag name="ELAPSEDTIME" val="7.515"/>
  <p:tag name="ARTICULATE_SLIDE_GUID" val="d2424299-48bb-422f-a32b-f6229031f29f"/>
  <p:tag name="ARTICULATE_SLIDE_NAV" val="33"/>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1923363d-f680-466a-9fe6-af7099316113"/>
  <p:tag name="AUDIO_IMPORT" val="C:\Documents and Settings\skidmorn\My Documents\Dropbox\NTDC\OHSU CDC\Comp4\Unit4\FINALIZED\comp4_unit4\comp4_unit4\comp4_unit4c\comp4_unit4c_S- 2_V3.mp3"/>
  <p:tag name="AUDIO_ID" val="273"/>
  <p:tag name="ELAPSEDTIME" val="21.342"/>
  <p:tag name="ARTICULATE_SLIDE_NAV" val="2"/>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2.147484E+09"/>
  <p:tag name="MARGIN_2" val="36"/>
  <p:tag name="MARGIN_3" val="72"/>
  <p:tag name="MARGIN_4" val="108"/>
  <p:tag name="MARGIN_5" val="144"/>
  <p:tag name="FONT_SIZE" val="12"/>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b9720f87-1a7d-4f0f-bcaf-c1ab7b09f5e6"/>
  <p:tag name="AUDIO_IMPORT" val="C:\Documents and Settings\skidmorn\My Documents\Dropbox\NTDC\OHSU CDC\Comp4\Unit4\FINALIZED\comp4_unit4\comp4_unit4\comp4_unit4a\comp4_unit4a_S- 3_V3.mp3"/>
  <p:tag name="AUDIO_ID" val="273"/>
  <p:tag name="ELAPSEDTIME" val="58.436"/>
  <p:tag name="ARTICULATE_SLIDE_NAV" val="3"/>
  <p:tag name="ARTICULATE_SLIDE_THUMBNAIL_REFRESH" val="1"/>
</p:tagLst>
</file>

<file path=ppt/theme/theme1.xml><?xml version="1.0" encoding="utf-8"?>
<a:theme xmlns:a="http://schemas.openxmlformats.org/drawingml/2006/main" name="ONC-Template-FINAL DRAF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CompX_unitY_Lecture_Slides_Template.potx" id="{BFDE5FB8-FBB1-4F5A-B8AC-26771944143A}" vid="{3ABEC94C-E8A2-4610-93A8-5C6AB19693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Kerri's CompX_UnitY_Lecture_Slides_Template</Template>
  <TotalTime>3167</TotalTime>
  <Words>4146</Words>
  <Application>Microsoft Office PowerPoint</Application>
  <PresentationFormat>On-screen Show (4:3)</PresentationFormat>
  <Paragraphs>415</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ONC-Template-FINAL DRAFT</vt:lpstr>
      <vt:lpstr>Introduction to Computer Science</vt:lpstr>
      <vt:lpstr>Computer Software Learning Objectives - 1</vt:lpstr>
      <vt:lpstr>Computer Software Learning Objectives - 2</vt:lpstr>
      <vt:lpstr>Computer Software Learning Objectives - 3</vt:lpstr>
      <vt:lpstr>Software</vt:lpstr>
      <vt:lpstr>System Software</vt:lpstr>
      <vt:lpstr>Programming Software</vt:lpstr>
      <vt:lpstr>Application Software</vt:lpstr>
      <vt:lpstr>Software Components: Code</vt:lpstr>
      <vt:lpstr>Software Components: Files</vt:lpstr>
      <vt:lpstr>Software Components: Databases</vt:lpstr>
      <vt:lpstr>Application Software Categories</vt:lpstr>
      <vt:lpstr>Business/Home Software: Word Processing</vt:lpstr>
      <vt:lpstr>Business/Home Software: Spreadsheets</vt:lpstr>
      <vt:lpstr>Business/Home Software: Presentations</vt:lpstr>
      <vt:lpstr>Business/Home Software: Project Management</vt:lpstr>
      <vt:lpstr>Science and Mathematics Software</vt:lpstr>
      <vt:lpstr>Graphics and Multimedia Software: Desktop Publishing</vt:lpstr>
      <vt:lpstr>Desktop Publishing Example</vt:lpstr>
      <vt:lpstr>Graphics and Multimedia Software: Images/Photos/Paint</vt:lpstr>
      <vt:lpstr>Image Editing Example</vt:lpstr>
      <vt:lpstr>Graphics and Multimedia Software: Video Editing</vt:lpstr>
      <vt:lpstr>Communication Software</vt:lpstr>
      <vt:lpstr>Artificial Intelligence (AI)</vt:lpstr>
      <vt:lpstr>AI Applications</vt:lpstr>
      <vt:lpstr>Health Care Software</vt:lpstr>
      <vt:lpstr>Examples of EHRs</vt:lpstr>
      <vt:lpstr>VistA Record Example</vt:lpstr>
      <vt:lpstr>Expert Systems</vt:lpstr>
      <vt:lpstr>Medical Office  Management Systems</vt:lpstr>
      <vt:lpstr>Medical Imaging</vt:lpstr>
      <vt:lpstr>Telemedicine</vt:lpstr>
      <vt:lpstr>Computer Software Summary - Lecture a</vt:lpstr>
      <vt:lpstr>Computer Software References – 1 – Lecture a</vt:lpstr>
      <vt:lpstr>Computer Software References – 2 – Lecture a</vt:lpstr>
      <vt:lpstr>Computer Software References – 3 – Lecture a</vt:lpstr>
      <vt:lpstr>Computer Software References – 4 – Lecture a</vt:lpstr>
      <vt:lpstr>Computer Software References – 5 – Lecture a</vt:lpstr>
      <vt:lpstr>Introduction to Computer Science  Computer Software Lecture a</vt:lpstr>
    </vt:vector>
  </TitlesOfParts>
  <Company>Oregon Health &amp; Science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Science</dc:title>
  <dc:subject>Computer Software, Lecture a</dc:subject>
  <dc:creator>U.S. Department of Health and Human Services, Office of the National Coordinator for Health Information Technology</dc:creator>
  <cp:keywords>Health IT, Health IT Curriculum, Introduction to Computer Science, Computer Software</cp:keywords>
  <cp:lastModifiedBy>admin</cp:lastModifiedBy>
  <cp:revision>194</cp:revision>
  <cp:lastPrinted>2016-05-01T21:57:23Z</cp:lastPrinted>
  <dcterms:created xsi:type="dcterms:W3CDTF">2016-03-14T18:10:23Z</dcterms:created>
  <dcterms:modified xsi:type="dcterms:W3CDTF">2017-06-20T17:29:17Z</dcterms:modified>
  <cp:category>Health Information Technology Workforce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B32799D1-BAC8-4C14-A043-9DA9EE580293</vt:lpwstr>
  </property>
  <property fmtid="{D5CDD505-2E9C-101B-9397-08002B2CF9AE}" pid="3" name="ArticulatePath">
    <vt:lpwstr>comp4_unit3a_slides</vt:lpwstr>
  </property>
  <property fmtid="{D5CDD505-2E9C-101B-9397-08002B2CF9AE}" pid="4" name="Language">
    <vt:lpwstr>English</vt:lpwstr>
  </property>
</Properties>
</file>