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512" r:id="rId5"/>
  </p:sldMasterIdLst>
  <p:notesMasterIdLst>
    <p:notesMasterId r:id="rId32"/>
  </p:notesMasterIdLst>
  <p:handoutMasterIdLst>
    <p:handoutMasterId r:id="rId33"/>
  </p:handoutMasterIdLst>
  <p:sldIdLst>
    <p:sldId id="256"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90" r:id="rId25"/>
    <p:sldId id="291" r:id="rId26"/>
    <p:sldId id="292" r:id="rId27"/>
    <p:sldId id="293" r:id="rId28"/>
    <p:sldId id="295" r:id="rId29"/>
    <p:sldId id="267" r:id="rId30"/>
    <p:sldId id="296" r:id="rId31"/>
  </p:sldIdLst>
  <p:sldSz cx="9144000" cy="6858000" type="screen4x3"/>
  <p:notesSz cx="9144000" cy="6858000"/>
  <p:custDataLst>
    <p:tags r:id="rId34"/>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152" autoAdjust="0"/>
    <p:restoredTop sz="66790" autoAdjust="0"/>
  </p:normalViewPr>
  <p:slideViewPr>
    <p:cSldViewPr showGuides="1">
      <p:cViewPr varScale="1">
        <p:scale>
          <a:sx n="56" d="100"/>
          <a:sy n="56" d="100"/>
        </p:scale>
        <p:origin x="-619"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036"/>
    </p:cViewPr>
  </p:sorterViewPr>
  <p:notesViewPr>
    <p:cSldViewPr showGuides="1">
      <p:cViewPr>
        <p:scale>
          <a:sx n="100" d="100"/>
          <a:sy n="100" d="100"/>
        </p:scale>
        <p:origin x="48" y="-86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tags" Target="tags/tag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 Id="rId8" Type="http://schemas.openxmlformats.org/officeDocument/2006/relationships/slide" Target="slides/slide3.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49A1941A-BF0C-4EEF-9F59-E5287C51EE81}" type="datetimeFigureOut">
              <a:rPr lang="en-US"/>
              <a:pPr>
                <a:defRPr/>
              </a:pPr>
              <a:t>6/1/2017</a:t>
            </a:fld>
            <a:endParaRPr lang="en-US" dirty="0"/>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CC6549E5-08AB-43A3-A433-EDB1650B2957}" type="slidenum">
              <a:rPr lang="en-US" altLang="en-US"/>
              <a:pPr/>
              <a:t>‹#›</a:t>
            </a:fld>
            <a:endParaRPr lang="en-US" altLang="en-US"/>
          </a:p>
        </p:txBody>
      </p:sp>
    </p:spTree>
    <p:extLst>
      <p:ext uri="{BB962C8B-B14F-4D97-AF65-F5344CB8AC3E}">
        <p14:creationId xmlns:p14="http://schemas.microsoft.com/office/powerpoint/2010/main" val="337932833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BDECDD29-FCD9-40D2-B6D2-634C403F33DF}" type="datetimeFigureOut">
              <a:rPr lang="en-US"/>
              <a:pPr>
                <a:defRPr/>
              </a:pPr>
              <a:t>6/1/2017</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C4EEC2E1-5883-4F84-938B-50EBD21BC767}" type="slidenum">
              <a:rPr lang="en-US" altLang="en-US"/>
              <a:pPr/>
              <a:t>‹#›</a:t>
            </a:fld>
            <a:endParaRPr lang="en-US" altLang="en-US"/>
          </a:p>
        </p:txBody>
      </p:sp>
    </p:spTree>
    <p:extLst>
      <p:ext uri="{BB962C8B-B14F-4D97-AF65-F5344CB8AC3E}">
        <p14:creationId xmlns:p14="http://schemas.microsoft.com/office/powerpoint/2010/main" val="455304882"/>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Welcome to Terminology in Healthcare and Public Health Settings, The Nervous System.  In this unit, we will review the nervous system.</a:t>
            </a:r>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2477F46-1DF0-4DA9-B290-4EF5530CCC92}" type="slidenum">
              <a:rPr lang="en-US" altLang="en-US"/>
              <a:pPr eaLnBrk="1" hangingPunct="1"/>
              <a:t>1</a:t>
            </a:fld>
            <a:endParaRPr lang="en-US" altLang="en-US"/>
          </a:p>
        </p:txBody>
      </p:sp>
    </p:spTree>
    <p:extLst>
      <p:ext uri="{BB962C8B-B14F-4D97-AF65-F5344CB8AC3E}">
        <p14:creationId xmlns:p14="http://schemas.microsoft.com/office/powerpoint/2010/main" val="2848794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Another brain disorder involves an abnormal bulge or “ballooning” in the wall of an artery in the brain.  This is called a brain aneurysm. Most brain aneurysms produce no symptoms until they become large and begin to leak blood, or rupture.  Symptoms may depend on where in the brain the aneurysm is located.  Symptoms could include a droopy eyelid, double vision or other changes in vision, pain above or behind the eye, a dilated pupil and numbness or weakness on one side of the face or body.</a:t>
            </a:r>
          </a:p>
          <a:p>
            <a:endParaRPr lang="en-US" altLang="en-US" smtClean="0"/>
          </a:p>
          <a:p>
            <a:r>
              <a:rPr lang="en-US" altLang="en-US" smtClean="0"/>
              <a:t>Treatment depends on the size and location of the aneurysm, if infection is present, or whether it has ruptured or not.  </a:t>
            </a:r>
          </a:p>
          <a:p>
            <a:pPr eaLnBrk="1" hangingPunct="1">
              <a:lnSpc>
                <a:spcPct val="90000"/>
              </a:lnSpc>
              <a:spcBef>
                <a:spcPct val="0"/>
              </a:spcBef>
            </a:pPr>
            <a:endParaRPr lang="en-US" altLang="en-US" smtClean="0"/>
          </a:p>
          <a:p>
            <a:endParaRPr lang="en-US" altLang="en-US" smtClean="0"/>
          </a:p>
        </p:txBody>
      </p:sp>
      <p:sp>
        <p:nvSpPr>
          <p:cNvPr id="604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04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A5B7709-E2C2-4E29-93F3-2B88C90907F7}" type="slidenum">
              <a:rPr lang="en-US" altLang="en-US"/>
              <a:pPr eaLnBrk="1" hangingPunct="1"/>
              <a:t>10</a:t>
            </a:fld>
            <a:endParaRPr lang="en-US" altLang="en-US"/>
          </a:p>
        </p:txBody>
      </p:sp>
    </p:spTree>
    <p:extLst>
      <p:ext uri="{BB962C8B-B14F-4D97-AF65-F5344CB8AC3E}">
        <p14:creationId xmlns:p14="http://schemas.microsoft.com/office/powerpoint/2010/main" val="16997214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There are two main types of brain cancer.  Primary brain cancer begins to grow in the brain.  Metastatic brain cancer starts somewhere else in the body and moves to the brain.  Brain tumors can be benign, without cancerous cells, or malignant, with cancerous cells.  Symptoms include headaches, nausea and vomiting; changes in your ability to talk, hear or see; problems with balance; problems with thinking; muscle jerking; and numbness or tingling in arms or legs.  There is no known cause for brain cancer.  Treatment depends on the type of cancer and how advanced the cancer is.</a:t>
            </a:r>
          </a:p>
          <a:p>
            <a:pPr eaLnBrk="1" hangingPunct="1">
              <a:lnSpc>
                <a:spcPct val="90000"/>
              </a:lnSpc>
              <a:spcBef>
                <a:spcPct val="0"/>
              </a:spcBef>
            </a:pPr>
            <a:endParaRPr lang="en-US" altLang="en-US" smtClean="0"/>
          </a:p>
          <a:p>
            <a:endParaRPr lang="en-US" altLang="en-US" smtClean="0"/>
          </a:p>
        </p:txBody>
      </p:sp>
      <p:sp>
        <p:nvSpPr>
          <p:cNvPr id="614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14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ED5B728-E3F4-4F95-80CD-221E843E3C9A}" type="slidenum">
              <a:rPr lang="en-US" altLang="en-US"/>
              <a:pPr eaLnBrk="1" hangingPunct="1"/>
              <a:t>11</a:t>
            </a:fld>
            <a:endParaRPr lang="en-US" altLang="en-US"/>
          </a:p>
        </p:txBody>
      </p:sp>
    </p:spTree>
    <p:extLst>
      <p:ext uri="{BB962C8B-B14F-4D97-AF65-F5344CB8AC3E}">
        <p14:creationId xmlns:p14="http://schemas.microsoft.com/office/powerpoint/2010/main" val="14260872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Another serious brain disorder is called epilepsy.  Epilepsy is a brain disorder that causes people to have recurring seizures.  The seizures occur when clusters of nerve cells, or neurons, in the brain send out the wrong signals.   There are many possible causes of epilepsy, including illness, brain injury, or abnormal brain development.  Sometimes the cause is unknown.  Diagnostic tests include brain scans.  There is no cure but medicines can control seizures for most people.  Other treatments include surgery or implanted devices such as vagus (pronounced vague-us) nerve stimulators.</a:t>
            </a:r>
          </a:p>
          <a:p>
            <a:pPr eaLnBrk="1" hangingPunct="1">
              <a:spcBef>
                <a:spcPct val="0"/>
              </a:spcBef>
            </a:pPr>
            <a:endParaRPr lang="en-US" altLang="en-US" sz="900" smtClean="0"/>
          </a:p>
        </p:txBody>
      </p:sp>
      <p:sp>
        <p:nvSpPr>
          <p:cNvPr id="624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24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385639F-791B-45C4-97AC-726BFE5FFF49}" type="slidenum">
              <a:rPr lang="en-US" altLang="en-US"/>
              <a:pPr eaLnBrk="1" hangingPunct="1"/>
              <a:t>12</a:t>
            </a:fld>
            <a:endParaRPr lang="en-US" altLang="en-US"/>
          </a:p>
        </p:txBody>
      </p:sp>
    </p:spTree>
    <p:extLst>
      <p:ext uri="{BB962C8B-B14F-4D97-AF65-F5344CB8AC3E}">
        <p14:creationId xmlns:p14="http://schemas.microsoft.com/office/powerpoint/2010/main" val="5811351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Parkinson’s disease is a disorder that affects nerve cells in a part of the brain that controls muscle movement.  In Parkinson’s, neurons that make a chemical called dopamine  (pronounced dope-uh-meen) die or do not work properly.  Dopamine normally sends signals that help coordinate movements.  Symptoms include trembling of hands, arms, legs, jaw and face; stiffness of the arms, legs and trunk; slowness of movement; and poor balance and coordination.  Parkinson’s usually begins around age 60 and it is more common in men than women.  There is no cure, but a variety of medicines help reduce symptoms.</a:t>
            </a:r>
          </a:p>
          <a:p>
            <a:pPr eaLnBrk="1" hangingPunct="1">
              <a:spcBef>
                <a:spcPct val="0"/>
              </a:spcBef>
            </a:pPr>
            <a:endParaRPr lang="en-US" altLang="en-US" sz="900" smtClean="0"/>
          </a:p>
          <a:p>
            <a:endParaRPr lang="en-US" altLang="en-US" smtClean="0"/>
          </a:p>
        </p:txBody>
      </p:sp>
      <p:sp>
        <p:nvSpPr>
          <p:cNvPr id="634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34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E230579-91EC-47D2-89E5-9DC4CAFA409D}" type="slidenum">
              <a:rPr lang="en-US" altLang="en-US"/>
              <a:pPr eaLnBrk="1" hangingPunct="1"/>
              <a:t>13</a:t>
            </a:fld>
            <a:endParaRPr lang="en-US" altLang="en-US"/>
          </a:p>
        </p:txBody>
      </p:sp>
    </p:spTree>
    <p:extLst>
      <p:ext uri="{BB962C8B-B14F-4D97-AF65-F5344CB8AC3E}">
        <p14:creationId xmlns:p14="http://schemas.microsoft.com/office/powerpoint/2010/main" val="35060458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A cerebrovascular (pronounced sir-reeb-ro-vascular) stroke occurs when blood flow to your brain stops.  Within minutes, brain cells begin to die.  There are two kinds of stroke.  The more common kind is called ischemic stroke and is caused by a blood clot that blocks a blood vessel in the brain.  The other kind, called a hemorrhagic (pronounced  hem-or-agic (like magic) stroke, is cause by a blood vessel that breaks and bleeds into the brain.  Transient ischemic attacks, or TIAs (pronounced T-I-A’s), occur when the blood supply to the brain is briefly interrupted.  Symptoms include sudden numbness or weakness in face, arm, leg; sudden confusion; trouble speaking, seeing, or walking; dizziness; loss of balance; and severe headache with no known cause. Treatment includes drug therapy with blood thinners.</a:t>
            </a:r>
          </a:p>
          <a:p>
            <a:pPr eaLnBrk="1" hangingPunct="1">
              <a:spcBef>
                <a:spcPct val="0"/>
              </a:spcBef>
            </a:pPr>
            <a:endParaRPr lang="en-US" altLang="en-US" sz="900" smtClean="0"/>
          </a:p>
          <a:p>
            <a:endParaRPr lang="en-US" altLang="en-US" smtClean="0"/>
          </a:p>
        </p:txBody>
      </p:sp>
      <p:sp>
        <p:nvSpPr>
          <p:cNvPr id="645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45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51CC833-631E-4FC7-B19C-3FE610B073E7}" type="slidenum">
              <a:rPr lang="en-US" altLang="en-US"/>
              <a:pPr eaLnBrk="1" hangingPunct="1"/>
              <a:t>14</a:t>
            </a:fld>
            <a:endParaRPr lang="en-US" altLang="en-US"/>
          </a:p>
        </p:txBody>
      </p:sp>
    </p:spTree>
    <p:extLst>
      <p:ext uri="{BB962C8B-B14F-4D97-AF65-F5344CB8AC3E}">
        <p14:creationId xmlns:p14="http://schemas.microsoft.com/office/powerpoint/2010/main" val="896137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US" altLang="en-US" smtClean="0"/>
              <a:t>Arteriovenous (pronounced ar-teer-ee-oh-venous) malformations  or AVMs (pronounced A-V-M’s) are defects in your circulatory system.  The circulatory system includes the arteries, veins and capillaries that carry blood to and from the heart.  An AVM is a snarled tangle of arteries and veins.  It interferes with the blood circulation in an organ.  The cause of AVMs is unknown, though they develop during pregnancy or soon after birth.  The greatest danger is hemorrhage.  Treatment is in the form of prevention and can include surgery or focused radiation therapy.</a:t>
            </a:r>
          </a:p>
          <a:p>
            <a:pPr eaLnBrk="1" hangingPunct="1">
              <a:lnSpc>
                <a:spcPct val="90000"/>
              </a:lnSpc>
              <a:spcBef>
                <a:spcPct val="0"/>
              </a:spcBef>
            </a:pPr>
            <a:endParaRPr lang="en-US" altLang="en-US" smtClean="0"/>
          </a:p>
          <a:p>
            <a:endParaRPr lang="en-US" altLang="en-US" smtClean="0"/>
          </a:p>
        </p:txBody>
      </p:sp>
      <p:sp>
        <p:nvSpPr>
          <p:cNvPr id="655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55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21DB94C-4455-40C1-80BF-42D160C5ACE2}" type="slidenum">
              <a:rPr lang="en-US" altLang="en-US"/>
              <a:pPr eaLnBrk="1" hangingPunct="1"/>
              <a:t>15</a:t>
            </a:fld>
            <a:endParaRPr lang="en-US" altLang="en-US"/>
          </a:p>
        </p:txBody>
      </p:sp>
    </p:spTree>
    <p:extLst>
      <p:ext uri="{BB962C8B-B14F-4D97-AF65-F5344CB8AC3E}">
        <p14:creationId xmlns:p14="http://schemas.microsoft.com/office/powerpoint/2010/main" val="24231130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US" altLang="en-US" smtClean="0"/>
              <a:t>Meningitis is the inflammation of the meninges, (pronounced men-IN-jeez), the  thin tissue that surrounds the brain and spinal cord.  There are several types of meningitis.  The most common is viral meningitis, which you develop when a virus enters the body through the nose or mouth and travels to the brain.  Bacterial meningitis is rare, but can be deadly.    Symptoms of meningitis include a sudden fever, a severe headache and a stiff neck.  Treatment can prevent serious problems including death.  Vaccines can prevent some of the bacterial infections that cause meningitis.</a:t>
            </a:r>
          </a:p>
          <a:p>
            <a:pPr eaLnBrk="1" hangingPunct="1">
              <a:lnSpc>
                <a:spcPct val="90000"/>
              </a:lnSpc>
              <a:spcBef>
                <a:spcPct val="0"/>
              </a:spcBef>
            </a:pPr>
            <a:endParaRPr lang="en-US" altLang="en-US" smtClean="0"/>
          </a:p>
          <a:p>
            <a:endParaRPr lang="en-US" altLang="en-US" smtClean="0"/>
          </a:p>
        </p:txBody>
      </p:sp>
      <p:sp>
        <p:nvSpPr>
          <p:cNvPr id="665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65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A325882-17F1-449C-B750-4EDAE054B8AC}" type="slidenum">
              <a:rPr lang="en-US" altLang="en-US"/>
              <a:pPr eaLnBrk="1" hangingPunct="1"/>
              <a:t>16</a:t>
            </a:fld>
            <a:endParaRPr lang="en-US" altLang="en-US"/>
          </a:p>
        </p:txBody>
      </p:sp>
    </p:spTree>
    <p:extLst>
      <p:ext uri="{BB962C8B-B14F-4D97-AF65-F5344CB8AC3E}">
        <p14:creationId xmlns:p14="http://schemas.microsoft.com/office/powerpoint/2010/main" val="15395489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US" altLang="en-US" smtClean="0"/>
              <a:t>Multiple Sclerosis or MS is a nervous system disease that affects your brain and spinal cord.  It damages the myelin sheath, the material that surrounds and protects your nerve cells.  This damage slows down or blocks messages between your brain and your body.  Symptoms can include visual disturbances, muscle weakness, trouble with coordination and balance, sensations such as numbness, prickling, and thinking and memory problems.  The cause of MS is unknown.  MS affects women more than men and usually begins between the ages of 20 and 40.  There is no cure but medicines may slow it down and help control symptoms. Physical and occupational therapy may help also.</a:t>
            </a:r>
          </a:p>
        </p:txBody>
      </p:sp>
      <p:sp>
        <p:nvSpPr>
          <p:cNvPr id="675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75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F5F3919-9E4E-42C3-9A97-49CA31356315}" type="slidenum">
              <a:rPr lang="en-US" altLang="en-US"/>
              <a:pPr eaLnBrk="1" hangingPunct="1"/>
              <a:t>17</a:t>
            </a:fld>
            <a:endParaRPr lang="en-US" altLang="en-US"/>
          </a:p>
        </p:txBody>
      </p:sp>
    </p:spTree>
    <p:extLst>
      <p:ext uri="{BB962C8B-B14F-4D97-AF65-F5344CB8AC3E}">
        <p14:creationId xmlns:p14="http://schemas.microsoft.com/office/powerpoint/2010/main" val="4979768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US" altLang="en-US" smtClean="0"/>
              <a:t>Bell’s Palsy is a condition where the muscles in your face become temporarily paralyzed.  It usually affects just one side of the face.  Symptoms appear suddenly.  You cannot shut your eye and your mouth droops.  Symptoms are usually worst about 48 hours after they start.  Scientists believe that a viral infection makes the facial nerve swell or become inflamed.  People who are pregnant, diabetic or sick with a cold or flu are more likely to have Bell’s Palsy.  Patients usually improve with or without treatment within 2 weeks and most recover completely within 3 to 6 months.</a:t>
            </a:r>
          </a:p>
          <a:p>
            <a:pPr eaLnBrk="1" hangingPunct="1">
              <a:lnSpc>
                <a:spcPct val="90000"/>
              </a:lnSpc>
              <a:spcBef>
                <a:spcPct val="0"/>
              </a:spcBef>
            </a:pPr>
            <a:endParaRPr lang="en-US" altLang="en-US" smtClean="0"/>
          </a:p>
          <a:p>
            <a:endParaRPr lang="en-US" altLang="en-US" smtClean="0"/>
          </a:p>
        </p:txBody>
      </p:sp>
      <p:sp>
        <p:nvSpPr>
          <p:cNvPr id="686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86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3AB4561-57E8-45C1-91CF-7DEDCACDD404}" type="slidenum">
              <a:rPr lang="en-US" altLang="en-US"/>
              <a:pPr eaLnBrk="1" hangingPunct="1"/>
              <a:t>18</a:t>
            </a:fld>
            <a:endParaRPr lang="en-US" altLang="en-US"/>
          </a:p>
        </p:txBody>
      </p:sp>
    </p:spTree>
    <p:extLst>
      <p:ext uri="{BB962C8B-B14F-4D97-AF65-F5344CB8AC3E}">
        <p14:creationId xmlns:p14="http://schemas.microsoft.com/office/powerpoint/2010/main" val="9175353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US" altLang="en-US" smtClean="0"/>
              <a:t>The carpal tunnel is a narrow passageway of ligaments and bones at the base of your hand.  It contains nerves and tendons.  Sometimes the thickening of the tendon or swelling in the area narrows the tunnel and causes nerve compression.  Symptoms include inability to grasp objects, and sharp pain through the wrist and up the arm.  Causes vary but some are work-related.  Women are three times more likely to have it.  Treatment includes resting your hand, splints, anti-inflammatory medications and surgery.</a:t>
            </a:r>
          </a:p>
          <a:p>
            <a:pPr eaLnBrk="1" hangingPunct="1">
              <a:lnSpc>
                <a:spcPct val="90000"/>
              </a:lnSpc>
              <a:spcBef>
                <a:spcPct val="0"/>
              </a:spcBef>
            </a:pPr>
            <a:endParaRPr lang="en-US" altLang="en-US" smtClean="0"/>
          </a:p>
          <a:p>
            <a:endParaRPr lang="en-US" altLang="en-US" smtClean="0"/>
          </a:p>
        </p:txBody>
      </p:sp>
      <p:sp>
        <p:nvSpPr>
          <p:cNvPr id="696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696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3B54281-DEC9-47EA-BF3F-7B8BC14A2421}" type="slidenum">
              <a:rPr lang="en-US" altLang="en-US"/>
              <a:pPr eaLnBrk="1" hangingPunct="1"/>
              <a:t>19</a:t>
            </a:fld>
            <a:endParaRPr lang="en-US" altLang="en-US"/>
          </a:p>
        </p:txBody>
      </p:sp>
    </p:spTree>
    <p:extLst>
      <p:ext uri="{BB962C8B-B14F-4D97-AF65-F5344CB8AC3E}">
        <p14:creationId xmlns:p14="http://schemas.microsoft.com/office/powerpoint/2010/main" val="3632121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spcBef>
                <a:spcPct val="0"/>
              </a:spcBef>
              <a:defRPr/>
            </a:pPr>
            <a:r>
              <a:rPr lang="en-US" dirty="0" smtClean="0"/>
              <a:t>The Objectives for this unit, Nervous System, are to:</a:t>
            </a:r>
          </a:p>
          <a:p>
            <a:pPr marL="171450" indent="-171450">
              <a:buFont typeface="Arial" pitchFamily="34" charset="0"/>
              <a:buChar char="•"/>
              <a:defRPr/>
            </a:pPr>
            <a:r>
              <a:rPr lang="en-US" dirty="0" smtClean="0"/>
              <a:t>Define, understand and correctly pronounce medical terms related to the Nervous System.</a:t>
            </a:r>
          </a:p>
          <a:p>
            <a:pPr marL="171450" indent="-171450">
              <a:buFont typeface="Arial" pitchFamily="34" charset="0"/>
              <a:buChar char="•"/>
              <a:defRPr/>
            </a:pPr>
            <a:r>
              <a:rPr lang="en-US" dirty="0" smtClean="0"/>
              <a:t>Describe common diseases and conditions  with an overview of various treatments  related to the Nervous System.</a:t>
            </a:r>
          </a:p>
          <a:p>
            <a:pPr eaLnBrk="1" hangingPunct="1">
              <a:spcBef>
                <a:spcPct val="0"/>
              </a:spcBef>
              <a:defRPr/>
            </a:pPr>
            <a:endParaRPr lang="en-US" dirty="0" smtClean="0"/>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1B3AF03-902D-442A-ABA9-4D6FAD4724C2}" type="slidenum">
              <a:rPr lang="en-US" altLang="en-US"/>
              <a:pPr eaLnBrk="1" hangingPunct="1"/>
              <a:t>2</a:t>
            </a:fld>
            <a:endParaRPr lang="en-US" altLang="en-US"/>
          </a:p>
        </p:txBody>
      </p:sp>
    </p:spTree>
    <p:extLst>
      <p:ext uri="{BB962C8B-B14F-4D97-AF65-F5344CB8AC3E}">
        <p14:creationId xmlns:p14="http://schemas.microsoft.com/office/powerpoint/2010/main" val="37704717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US" altLang="en-US" smtClean="0"/>
              <a:t>Peripheral nerve disorders, also called neuritis (pronounced nure-eye-tiss)or peripheral neuropathy (pronounced nure-opp-uh-thee (like theory), interrupt the messages between the brain and the rest of the body.  There are more than 100 kinds of peripheral nerve disorders and they can affect one nerve or many nerves.  Some are the result of other diseases, like diabetic neuropathy.  Others, like Guillain-Barre ( Pronounced gee (g like in again) ann bar-ray) syndrome, happen after a virus infection.  Still others, like carpal tunnel syndrome, occur due to nerve compression.  Symptoms include numbness, pain, burning or tingling, muscle weakness and sensitivity to touch.  Treatments aim to treat the underlying problem, reduce pain and control symptoms.</a:t>
            </a:r>
          </a:p>
          <a:p>
            <a:endParaRPr lang="en-US" altLang="en-US" smtClean="0"/>
          </a:p>
        </p:txBody>
      </p:sp>
      <p:sp>
        <p:nvSpPr>
          <p:cNvPr id="706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706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C94BD30-1899-431E-9B23-F2DC81BFF05F}" type="slidenum">
              <a:rPr lang="en-US" altLang="en-US"/>
              <a:pPr eaLnBrk="1" hangingPunct="1"/>
              <a:t>20</a:t>
            </a:fld>
            <a:endParaRPr lang="en-US" altLang="en-US"/>
          </a:p>
        </p:txBody>
      </p:sp>
    </p:spTree>
    <p:extLst>
      <p:ext uri="{BB962C8B-B14F-4D97-AF65-F5344CB8AC3E}">
        <p14:creationId xmlns:p14="http://schemas.microsoft.com/office/powerpoint/2010/main" val="35174161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Neurofibromatosis is a genetic disorder of the nervous system.  It mainly affects how nerve cells form and grow.  It causes tumors to grow on nerves.  You can get neurofibromatosis genetically, from your parents, or it can happen because of a mutation (or change) in your genes.  Once you have it, you can pass it along to your children.</a:t>
            </a:r>
          </a:p>
          <a:p>
            <a:endParaRPr lang="en-US" altLang="en-US" smtClean="0"/>
          </a:p>
          <a:p>
            <a:r>
              <a:rPr lang="en-US" altLang="en-US" smtClean="0"/>
              <a:t>There are three types of neurofibromatosis:</a:t>
            </a:r>
          </a:p>
          <a:p>
            <a:endParaRPr lang="en-US" altLang="en-US" smtClean="0"/>
          </a:p>
          <a:p>
            <a:r>
              <a:rPr lang="en-US" altLang="en-US" smtClean="0"/>
              <a:t>Type 1 causes skin changes and deformed bones, and usually starts at birth.</a:t>
            </a:r>
          </a:p>
          <a:p>
            <a:endParaRPr lang="en-US" altLang="en-US" smtClean="0"/>
          </a:p>
          <a:p>
            <a:r>
              <a:rPr lang="en-US" altLang="en-US" smtClean="0"/>
              <a:t>Type 2 causes hearing loss, ringing in the ears and poor balance, and often starts in the teen years.</a:t>
            </a:r>
          </a:p>
          <a:p>
            <a:endParaRPr lang="en-US" altLang="en-US" smtClean="0"/>
          </a:p>
          <a:p>
            <a:r>
              <a:rPr lang="en-US" altLang="en-US" smtClean="0"/>
              <a:t>The third type, schwannomatosis (pronounced shwan-oma-tosis), causes intense pain.  It is the rarest type.</a:t>
            </a:r>
          </a:p>
          <a:p>
            <a:endParaRPr lang="en-US" altLang="en-US" smtClean="0"/>
          </a:p>
          <a:p>
            <a:r>
              <a:rPr lang="en-US" altLang="en-US" smtClean="0"/>
              <a:t>There is no cure for neurofibromatosis.  Treatment is directed at controlling symptoms.  Depending on the type of disease and how bad it is, treatments may include surgery to remove tumors, radiation therapy and medicines.</a:t>
            </a:r>
          </a:p>
          <a:p>
            <a:endParaRPr lang="en-US" altLang="en-US" smtClean="0"/>
          </a:p>
        </p:txBody>
      </p:sp>
      <p:sp>
        <p:nvSpPr>
          <p:cNvPr id="716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716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FEA75C0-7DB1-4486-911E-6E22B0B7508C}" type="slidenum">
              <a:rPr lang="en-US" altLang="en-US"/>
              <a:pPr eaLnBrk="1" hangingPunct="1"/>
              <a:t>21</a:t>
            </a:fld>
            <a:endParaRPr lang="en-US" altLang="en-US"/>
          </a:p>
        </p:txBody>
      </p:sp>
    </p:spTree>
    <p:extLst>
      <p:ext uri="{BB962C8B-B14F-4D97-AF65-F5344CB8AC3E}">
        <p14:creationId xmlns:p14="http://schemas.microsoft.com/office/powerpoint/2010/main" val="14818049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Here are some additional key word parts for the nervous system along with their meanings.  In the third column you can see some of the medical terms that we can create by combining word parts.  </a:t>
            </a:r>
          </a:p>
          <a:p>
            <a:endParaRPr lang="en-US" altLang="en-US" smtClean="0"/>
          </a:p>
          <a:p>
            <a:r>
              <a:rPr lang="en-US" altLang="en-US" smtClean="0"/>
              <a:t>You should return to the online medical dictionary to hear the pronunciation and become familiar with the meaning of the created terms.</a:t>
            </a:r>
          </a:p>
          <a:p>
            <a:endParaRPr lang="en-US" altLang="en-US" smtClean="0"/>
          </a:p>
          <a:p>
            <a:endParaRPr lang="en-US" altLang="en-US" smtClean="0"/>
          </a:p>
        </p:txBody>
      </p:sp>
      <p:sp>
        <p:nvSpPr>
          <p:cNvPr id="727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727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E73947B-74E5-4064-AD03-183A108D7738}" type="slidenum">
              <a:rPr lang="en-US" altLang="en-US"/>
              <a:pPr eaLnBrk="1" hangingPunct="1"/>
              <a:t>22</a:t>
            </a:fld>
            <a:endParaRPr lang="en-US" altLang="en-US"/>
          </a:p>
        </p:txBody>
      </p:sp>
    </p:spTree>
    <p:extLst>
      <p:ext uri="{BB962C8B-B14F-4D97-AF65-F5344CB8AC3E}">
        <p14:creationId xmlns:p14="http://schemas.microsoft.com/office/powerpoint/2010/main" val="42631303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lnSpcReduction="10000"/>
          </a:bodyPr>
          <a:lstStyle/>
          <a:p>
            <a:pPr>
              <a:defRPr/>
            </a:pPr>
            <a:r>
              <a:rPr lang="en-US" dirty="0" smtClean="0"/>
              <a:t>And finally, use your detective skills to study the case described on the slide and see if you can come up with a diagnosis.</a:t>
            </a:r>
          </a:p>
          <a:p>
            <a:pPr>
              <a:defRPr/>
            </a:pPr>
            <a:endParaRPr lang="en-US" dirty="0" smtClean="0"/>
          </a:p>
          <a:p>
            <a:pPr>
              <a:defRPr/>
            </a:pPr>
            <a:r>
              <a:rPr lang="en-US" dirty="0" smtClean="0"/>
              <a:t>Did you guess an aneurysm?   A brain aneurysm is an abnormal bulge or “ballooning” in the wall of an artery in the brain.  They are sometimes called “berry aneurysms” because they are often the size of a small berry.  Most brain aneurysms produce no symptoms until they become large, begin to leak blood, or rupture.</a:t>
            </a:r>
          </a:p>
          <a:p>
            <a:pPr>
              <a:defRPr/>
            </a:pPr>
            <a:endParaRPr lang="en-US" dirty="0" smtClean="0"/>
          </a:p>
          <a:p>
            <a:pPr>
              <a:defRPr/>
            </a:pPr>
            <a:r>
              <a:rPr lang="en-US" dirty="0" smtClean="0"/>
              <a:t>The symptoms associated with an aneurysm can include:</a:t>
            </a:r>
          </a:p>
          <a:p>
            <a:pPr>
              <a:defRPr/>
            </a:pPr>
            <a:endParaRPr lang="en-US" dirty="0" smtClean="0"/>
          </a:p>
          <a:p>
            <a:pPr>
              <a:defRPr/>
            </a:pPr>
            <a:r>
              <a:rPr lang="en-US" dirty="0" smtClean="0"/>
              <a:t>Droopy eyelid</a:t>
            </a:r>
          </a:p>
          <a:p>
            <a:pPr>
              <a:defRPr/>
            </a:pPr>
            <a:endParaRPr lang="en-US" dirty="0" smtClean="0"/>
          </a:p>
          <a:p>
            <a:pPr>
              <a:defRPr/>
            </a:pPr>
            <a:r>
              <a:rPr lang="en-US" dirty="0" smtClean="0"/>
              <a:t>Double vision or other vision changes</a:t>
            </a:r>
          </a:p>
          <a:p>
            <a:pPr>
              <a:defRPr/>
            </a:pPr>
            <a:endParaRPr lang="en-US" dirty="0" smtClean="0"/>
          </a:p>
          <a:p>
            <a:pPr>
              <a:defRPr/>
            </a:pPr>
            <a:r>
              <a:rPr lang="en-US" dirty="0" smtClean="0"/>
              <a:t>Pain above or behind the eye</a:t>
            </a:r>
          </a:p>
          <a:p>
            <a:pPr>
              <a:defRPr/>
            </a:pPr>
            <a:endParaRPr lang="en-US" dirty="0" smtClean="0"/>
          </a:p>
          <a:p>
            <a:pPr>
              <a:defRPr/>
            </a:pPr>
            <a:r>
              <a:rPr lang="en-US" dirty="0" smtClean="0"/>
              <a:t>A dilated pupil</a:t>
            </a:r>
          </a:p>
          <a:p>
            <a:pPr>
              <a:defRPr/>
            </a:pPr>
            <a:endParaRPr lang="en-US" dirty="0" smtClean="0"/>
          </a:p>
          <a:p>
            <a:pPr>
              <a:defRPr/>
            </a:pPr>
            <a:r>
              <a:rPr lang="en-US" dirty="0" smtClean="0"/>
              <a:t>Numbness or weakness on one side of the face or body</a:t>
            </a:r>
          </a:p>
        </p:txBody>
      </p:sp>
      <p:sp>
        <p:nvSpPr>
          <p:cNvPr id="737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737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845CF1C-2D01-46B1-B1FA-504AB396A01B}" type="slidenum">
              <a:rPr lang="en-US" altLang="en-US"/>
              <a:pPr eaLnBrk="1" hangingPunct="1"/>
              <a:t>23</a:t>
            </a:fld>
            <a:endParaRPr lang="en-US" altLang="en-US"/>
          </a:p>
        </p:txBody>
      </p:sp>
    </p:spTree>
    <p:extLst>
      <p:ext uri="{BB962C8B-B14F-4D97-AF65-F5344CB8AC3E}">
        <p14:creationId xmlns:p14="http://schemas.microsoft.com/office/powerpoint/2010/main" val="27952419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This concludes the Nervous System.  </a:t>
            </a:r>
          </a:p>
          <a:p>
            <a:pPr eaLnBrk="1" hangingPunct="1">
              <a:spcBef>
                <a:spcPct val="0"/>
              </a:spcBef>
            </a:pPr>
            <a:endParaRPr lang="en-US" altLang="en-US" smtClean="0"/>
          </a:p>
          <a:p>
            <a:r>
              <a:rPr lang="en-US" altLang="en-US" smtClean="0"/>
              <a:t>In summary, you should be able to describe and pronounce medical terms related to the nervous system.  In addition, you should be able to describe common diseases and conditions, with an overview of various treatments, related to the nervous system.</a:t>
            </a:r>
          </a:p>
        </p:txBody>
      </p:sp>
      <p:sp>
        <p:nvSpPr>
          <p:cNvPr id="747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solidFill>
                <a:srgbClr val="000000"/>
              </a:solidFill>
            </a:endParaRPr>
          </a:p>
        </p:txBody>
      </p:sp>
      <p:sp>
        <p:nvSpPr>
          <p:cNvPr id="747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B841981-CB65-413B-A3AB-AC6FF19F3B02}" type="slidenum">
              <a:rPr lang="en-US" altLang="en-US">
                <a:solidFill>
                  <a:srgbClr val="000000"/>
                </a:solidFill>
              </a:rPr>
              <a:pPr eaLnBrk="1" hangingPunct="1"/>
              <a:t>24</a:t>
            </a:fld>
            <a:endParaRPr lang="en-US" altLang="en-US">
              <a:solidFill>
                <a:srgbClr val="000000"/>
              </a:solidFill>
            </a:endParaRPr>
          </a:p>
        </p:txBody>
      </p:sp>
    </p:spTree>
    <p:extLst>
      <p:ext uri="{BB962C8B-B14F-4D97-AF65-F5344CB8AC3E}">
        <p14:creationId xmlns:p14="http://schemas.microsoft.com/office/powerpoint/2010/main" val="30487068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 Audio”</a:t>
            </a:r>
          </a:p>
        </p:txBody>
      </p:sp>
      <p:sp>
        <p:nvSpPr>
          <p:cNvPr id="768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768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D02C3B4-4FB2-4820-908C-7B51CFF53321}" type="slidenum">
              <a:rPr lang="en-US" altLang="en-US"/>
              <a:pPr eaLnBrk="1" hangingPunct="1"/>
              <a:t>25</a:t>
            </a:fld>
            <a:endParaRPr lang="en-US" altLang="en-US"/>
          </a:p>
        </p:txBody>
      </p:sp>
    </p:spTree>
    <p:extLst>
      <p:ext uri="{BB962C8B-B14F-4D97-AF65-F5344CB8AC3E}">
        <p14:creationId xmlns:p14="http://schemas.microsoft.com/office/powerpoint/2010/main" val="5914115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smtClean="0">
                <a:solidFill>
                  <a:prstClr val="black"/>
                </a:solidFill>
              </a:rPr>
              <a:t>Health IT Workforce Curriculum Version 4.0</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solidFill>
                  <a:prstClr val="black"/>
                </a:solidFill>
              </a:rPr>
              <a:pPr/>
              <a:t>26</a:t>
            </a:fld>
            <a:endParaRPr lang="en-US" altLang="en-US">
              <a:solidFill>
                <a:prstClr val="black"/>
              </a:solidFill>
            </a:endParaRPr>
          </a:p>
        </p:txBody>
      </p:sp>
    </p:spTree>
    <p:extLst>
      <p:ext uri="{BB962C8B-B14F-4D97-AF65-F5344CB8AC3E}">
        <p14:creationId xmlns:p14="http://schemas.microsoft.com/office/powerpoint/2010/main" val="2911047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lnSpcReduction="10000"/>
          </a:bodyPr>
          <a:lstStyle/>
          <a:p>
            <a:pPr>
              <a:defRPr/>
            </a:pPr>
            <a:r>
              <a:rPr lang="en-US" dirty="0" smtClean="0"/>
              <a:t>Let’s start with a brief overview of the anatomy of the nervous system.  The nervous system is composed of two major divisions:  the central nervous system and the peripheral nervous system.</a:t>
            </a:r>
          </a:p>
          <a:p>
            <a:pPr>
              <a:defRPr/>
            </a:pPr>
            <a:endParaRPr lang="en-US" dirty="0" smtClean="0"/>
          </a:p>
          <a:p>
            <a:pPr>
              <a:defRPr/>
            </a:pPr>
            <a:r>
              <a:rPr lang="en-US" dirty="0" smtClean="0"/>
              <a:t>The central nervous system is composed of the brain and the spinal cord.  The brain is encased in the skull and the spinal cord is encased in the vertebral canal.</a:t>
            </a:r>
          </a:p>
          <a:p>
            <a:pPr>
              <a:defRPr/>
            </a:pPr>
            <a:endParaRPr lang="en-US" dirty="0" smtClean="0"/>
          </a:p>
          <a:p>
            <a:pPr>
              <a:defRPr/>
            </a:pPr>
            <a:r>
              <a:rPr lang="en-US" dirty="0" smtClean="0"/>
              <a:t>The brain has three protective coverings.  These layers, or meninges (pronounced   men-in-jeez), are the pia mater (pronounced  pee-uh-mott-er), the arachnoid (pronounced uh-rack-noid), and the dura mater (pronounced dure-uh-mott-er).</a:t>
            </a:r>
          </a:p>
          <a:p>
            <a:pPr>
              <a:defRPr/>
            </a:pPr>
            <a:endParaRPr lang="en-US" dirty="0" smtClean="0"/>
          </a:p>
          <a:p>
            <a:pPr>
              <a:defRPr/>
            </a:pPr>
            <a:r>
              <a:rPr lang="en-US" dirty="0" smtClean="0"/>
              <a:t>The pia mater, the innermost layer, is a thin and delicate inside covering.</a:t>
            </a:r>
          </a:p>
          <a:p>
            <a:pPr>
              <a:defRPr/>
            </a:pPr>
            <a:endParaRPr lang="en-US" dirty="0" smtClean="0"/>
          </a:p>
          <a:p>
            <a:pPr>
              <a:defRPr/>
            </a:pPr>
            <a:r>
              <a:rPr lang="en-US" dirty="0" smtClean="0"/>
              <a:t>The arachnoid is the middle layer with subarachnoid space, which is filled with cerebrospinal (pronounced sir-reeb-ro-spinal) fluid.</a:t>
            </a:r>
          </a:p>
          <a:p>
            <a:pPr>
              <a:defRPr/>
            </a:pPr>
            <a:endParaRPr lang="en-US" dirty="0" smtClean="0"/>
          </a:p>
          <a:p>
            <a:pPr>
              <a:defRPr/>
            </a:pPr>
            <a:r>
              <a:rPr lang="en-US" dirty="0" smtClean="0"/>
              <a:t>The dura mater, or outer layer, lines the inner surface of the cranium, or skull.</a:t>
            </a:r>
          </a:p>
          <a:p>
            <a:pPr>
              <a:defRPr/>
            </a:pPr>
            <a:endParaRPr lang="en-US" dirty="0" smtClean="0"/>
          </a:p>
          <a:p>
            <a:pPr>
              <a:defRPr/>
            </a:pPr>
            <a:r>
              <a:rPr lang="en-US" dirty="0" smtClean="0"/>
              <a:t>The brain and spinal cord receive, store, and process the body’s sensory and motor data.  They also control consciousness.</a:t>
            </a:r>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261EF25-D270-4A07-BD40-221C26828A6D}" type="slidenum">
              <a:rPr lang="en-US" altLang="en-US"/>
              <a:pPr eaLnBrk="1" hangingPunct="1"/>
              <a:t>3</a:t>
            </a:fld>
            <a:endParaRPr lang="en-US" altLang="en-US"/>
          </a:p>
        </p:txBody>
      </p:sp>
    </p:spTree>
    <p:extLst>
      <p:ext uri="{BB962C8B-B14F-4D97-AF65-F5344CB8AC3E}">
        <p14:creationId xmlns:p14="http://schemas.microsoft.com/office/powerpoint/2010/main" val="4153208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There is also cerebrospinal fluid in the ventricles (pronounced VENT-trickles) of the brain and surrounding the spinal cord.</a:t>
            </a:r>
          </a:p>
          <a:p>
            <a:endParaRPr lang="en-US" altLang="en-US" smtClean="0"/>
          </a:p>
          <a:p>
            <a:r>
              <a:rPr lang="en-US" altLang="en-US" smtClean="0"/>
              <a:t>The largest part of the brain, the cerebrum (pronounced sir-REEB-rum), is divided into two major portions called hemispheres.  Both hemispheres allow you to analyze sensory data, to perform memory functions, to acquire new information, and to allow decision-making.</a:t>
            </a:r>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8DA918C-A463-4DFD-8AC2-C5DFBEEE5153}" type="slidenum">
              <a:rPr lang="en-US" altLang="en-US"/>
              <a:pPr eaLnBrk="1" hangingPunct="1"/>
              <a:t>4</a:t>
            </a:fld>
            <a:endParaRPr lang="en-US" altLang="en-US"/>
          </a:p>
        </p:txBody>
      </p:sp>
    </p:spTree>
    <p:extLst>
      <p:ext uri="{BB962C8B-B14F-4D97-AF65-F5344CB8AC3E}">
        <p14:creationId xmlns:p14="http://schemas.microsoft.com/office/powerpoint/2010/main" val="677819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hypothalamus assists in the regulation of appetite, heart rate, body temperature, water balance, digestion and sexual activity. It is located beneath the cerebral (pronounced sir-REEB-rill) hemispheres.</a:t>
            </a:r>
          </a:p>
          <a:p>
            <a:endParaRPr lang="en-US" altLang="en-US" smtClean="0"/>
          </a:p>
          <a:p>
            <a:r>
              <a:rPr lang="en-US" altLang="en-US" smtClean="0"/>
              <a:t>The cerebellum (pronounced ser-ruh-BELL-um) is the second largest part of the brain.  It helps coordinate movement, including balance and muscle coordination.  For example, it receives information from one of the sense organs in the ear that detects body position and sends these impulses to the muscles to assist in maintaining the body’s posture.</a:t>
            </a:r>
          </a:p>
          <a:p>
            <a:endParaRPr lang="en-US" altLang="en-US" smtClean="0"/>
          </a:p>
          <a:p>
            <a:r>
              <a:rPr lang="en-US" altLang="en-US" smtClean="0"/>
              <a:t>The medulla oblongata (pronounced muh-dull-uh-oblong-ott-uh) is the enlarged portion of the brain stem.</a:t>
            </a:r>
          </a:p>
          <a:p>
            <a:endParaRPr lang="en-US" altLang="en-US" smtClean="0"/>
          </a:p>
          <a:p>
            <a:r>
              <a:rPr lang="en-US" altLang="en-US" smtClean="0"/>
              <a:t>The pons (pronounced ponz (like ponds without the d) connects the cerebellum and the medulla oblongata with the upper portions of the brain. </a:t>
            </a:r>
          </a:p>
          <a:p>
            <a:endParaRPr lang="en-US" altLang="en-US" smtClean="0"/>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BFCE56A-D3DE-419B-A2DB-E1906AD2F531}" type="slidenum">
              <a:rPr lang="en-US" altLang="en-US"/>
              <a:pPr eaLnBrk="1" hangingPunct="1"/>
              <a:t>5</a:t>
            </a:fld>
            <a:endParaRPr lang="en-US" altLang="en-US"/>
          </a:p>
        </p:txBody>
      </p:sp>
    </p:spTree>
    <p:extLst>
      <p:ext uri="{BB962C8B-B14F-4D97-AF65-F5344CB8AC3E}">
        <p14:creationId xmlns:p14="http://schemas.microsoft.com/office/powerpoint/2010/main" val="27187983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peripheral nervous system refers to all the nervous tissue that is outside the brain and spinal cord.   The peripheral nervous system is composed of the cranial (pronounced crane-ee-uhl) nerves and the spinal nerves.</a:t>
            </a:r>
          </a:p>
          <a:p>
            <a:endParaRPr lang="en-US" altLang="en-US" smtClean="0"/>
          </a:p>
          <a:p>
            <a:r>
              <a:rPr lang="en-US" altLang="en-US" smtClean="0"/>
              <a:t>As you can see in this slide, there are twelve pairs of cranial nerves that carry messages to and from the brain.  They are referred to using Roman numerals but also have a name associated with their function.</a:t>
            </a:r>
          </a:p>
          <a:p>
            <a:endParaRPr lang="en-US" altLang="en-US" smtClean="0"/>
          </a:p>
        </p:txBody>
      </p:sp>
      <p:sp>
        <p:nvSpPr>
          <p:cNvPr id="563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63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560F46C-B45D-44DD-973D-D2E9E64C60A8}" type="slidenum">
              <a:rPr lang="en-US" altLang="en-US"/>
              <a:pPr eaLnBrk="1" hangingPunct="1"/>
              <a:t>6</a:t>
            </a:fld>
            <a:endParaRPr lang="en-US" altLang="en-US"/>
          </a:p>
        </p:txBody>
      </p:sp>
    </p:spTree>
    <p:extLst>
      <p:ext uri="{BB962C8B-B14F-4D97-AF65-F5344CB8AC3E}">
        <p14:creationId xmlns:p14="http://schemas.microsoft.com/office/powerpoint/2010/main" val="29901554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Familiarize yourself with this listing of the cranial nerves and their major functions.</a:t>
            </a:r>
          </a:p>
        </p:txBody>
      </p:sp>
      <p:sp>
        <p:nvSpPr>
          <p:cNvPr id="573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73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33F63F-8517-4C93-AC18-5CAD17D3E291}" type="slidenum">
              <a:rPr lang="en-US" altLang="en-US"/>
              <a:pPr eaLnBrk="1" hangingPunct="1"/>
              <a:t>7</a:t>
            </a:fld>
            <a:endParaRPr lang="en-US" altLang="en-US"/>
          </a:p>
        </p:txBody>
      </p:sp>
    </p:spTree>
    <p:extLst>
      <p:ext uri="{BB962C8B-B14F-4D97-AF65-F5344CB8AC3E}">
        <p14:creationId xmlns:p14="http://schemas.microsoft.com/office/powerpoint/2010/main" val="11309062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There are 31 pairs of spinal nerves which branch off from the spinal cord.  The spinal nerves carry messages to and from the spinal cord.</a:t>
            </a:r>
          </a:p>
          <a:p>
            <a:endParaRPr lang="en-US" altLang="en-US" smtClean="0"/>
          </a:p>
          <a:p>
            <a:r>
              <a:rPr lang="en-US" altLang="en-US" smtClean="0"/>
              <a:t>In the cervical region of the spinal cord, the spinal nerves exit above the vertebrae (pronounced ver-tuh-bray) until the seventh cervical vertebra.  At that point, the spinal nerves begin to exit below the equivalent numbered vertebrae.</a:t>
            </a:r>
          </a:p>
          <a:p>
            <a:endParaRPr lang="en-US" altLang="en-US" smtClean="0"/>
          </a:p>
          <a:p>
            <a:r>
              <a:rPr lang="en-US" altLang="en-US" smtClean="0"/>
              <a:t>The spinal nerves which leave the spinal cord are numbered according to the vertebra at which they exit the spinal column.  For example, the spinal nerve that leaves at T4 (pronounced T four) exits the spinal column through the foramen (pronounced for-RAY-men) in the fourth thoracic (pronounced thor-ass-sick) vertebra.</a:t>
            </a:r>
          </a:p>
        </p:txBody>
      </p:sp>
      <p:sp>
        <p:nvSpPr>
          <p:cNvPr id="583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F76458F-3BD2-4BC0-B3FF-6ADD0BCB8A9C}" type="slidenum">
              <a:rPr lang="en-US" altLang="en-US"/>
              <a:pPr eaLnBrk="1" hangingPunct="1"/>
              <a:t>8</a:t>
            </a:fld>
            <a:endParaRPr lang="en-US" altLang="en-US"/>
          </a:p>
        </p:txBody>
      </p:sp>
    </p:spTree>
    <p:extLst>
      <p:ext uri="{BB962C8B-B14F-4D97-AF65-F5344CB8AC3E}">
        <p14:creationId xmlns:p14="http://schemas.microsoft.com/office/powerpoint/2010/main" val="14152297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US" altLang="en-US" smtClean="0"/>
              <a:t>Let’s move on to the various disorders and diseases of the brain.  </a:t>
            </a:r>
          </a:p>
          <a:p>
            <a:pPr eaLnBrk="1" hangingPunct="1">
              <a:lnSpc>
                <a:spcPct val="90000"/>
              </a:lnSpc>
              <a:spcBef>
                <a:spcPct val="0"/>
              </a:spcBef>
            </a:pPr>
            <a:endParaRPr lang="en-US" altLang="en-US" smtClean="0"/>
          </a:p>
          <a:p>
            <a:pPr eaLnBrk="1" hangingPunct="1">
              <a:lnSpc>
                <a:spcPct val="90000"/>
              </a:lnSpc>
              <a:spcBef>
                <a:spcPct val="0"/>
              </a:spcBef>
            </a:pPr>
            <a:r>
              <a:rPr lang="en-US" altLang="en-US" smtClean="0"/>
              <a:t>Dementia is a brain disorder that seriously affects a person’s ability to carry out daily activities. Alzheimer’s disease is the most common form of dementia among older people.  Alzheimer’s begins slowly by first involving the parts of the brain that control thought, memory and language.  Over time, symptoms get worse.  People may not recognize family members, forget how to brush their teeth, and eventually may become anxious or aggressive.  Eventually, people with Alzheimer’s disease require assistance with all the activities of daily living.  Alzheimer’s disease usually begins after age 60.  No treatment can stop the disease; however, some drugs may help keep symptoms from getting worse for a limited time.</a:t>
            </a:r>
          </a:p>
        </p:txBody>
      </p:sp>
      <p:sp>
        <p:nvSpPr>
          <p:cNvPr id="593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93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31DD2E0-B10A-4A79-8204-BFAEF3446597}" type="slidenum">
              <a:rPr lang="en-US" altLang="en-US"/>
              <a:pPr eaLnBrk="1" hangingPunct="1"/>
              <a:t>9</a:t>
            </a:fld>
            <a:endParaRPr lang="en-US" altLang="en-US"/>
          </a:p>
        </p:txBody>
      </p:sp>
    </p:spTree>
    <p:extLst>
      <p:ext uri="{BB962C8B-B14F-4D97-AF65-F5344CB8AC3E}">
        <p14:creationId xmlns:p14="http://schemas.microsoft.com/office/powerpoint/2010/main" val="15014450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9"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15"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7"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8"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dirty="0" smtClean="0"/>
              <a:t>Click to edit Master text styles</a:t>
            </a:r>
          </a:p>
        </p:txBody>
      </p:sp>
      <p:sp>
        <p:nvSpPr>
          <p:cNvPr id="19"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57293845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dirty="0" smtClean="0"/>
              <a:t>Click to edit Master text styles</a:t>
            </a:r>
          </a:p>
          <a:p>
            <a:pPr lvl="1"/>
            <a:r>
              <a:rPr lang="en-US" dirty="0"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3390540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dirty="0" smtClean="0"/>
              <a:t>Click to edit Master text styles</a:t>
            </a:r>
          </a:p>
          <a:p>
            <a:pPr lvl="1"/>
            <a:r>
              <a:rPr lang="en-US" dirty="0"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dirty="0" smtClean="0"/>
              <a:t>Click to edit Master text styles</a:t>
            </a:r>
          </a:p>
          <a:p>
            <a:pPr lvl="1"/>
            <a:r>
              <a:rPr lang="en-US" dirty="0"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10383123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dirty="0"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15346574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cs typeface="Arial" panose="020B0604020202020204" pitchFamily="34" charset="0"/>
              </a:rPr>
              <a:t>Creating a Custom Layout</a:t>
            </a:r>
          </a:p>
          <a:p>
            <a:r>
              <a:rPr lang="en-US" dirty="0">
                <a:solidFill>
                  <a:prstClr val="black"/>
                </a:solidFill>
              </a:rPr>
              <a:t>Follow the instructions on this slide layout if none of the existing layouts (in the current template) work well for the current slide you would like to create or edit.</a:t>
            </a:r>
          </a:p>
        </p:txBody>
      </p:sp>
      <p:sp>
        <p:nvSpPr>
          <p:cNvPr id="6" name="TextBox 5"/>
          <p:cNvSpPr txBox="1"/>
          <p:nvPr userDrawn="1"/>
        </p:nvSpPr>
        <p:spPr>
          <a:xfrm>
            <a:off x="101600" y="2567642"/>
            <a:ext cx="9144000" cy="3970318"/>
          </a:xfrm>
          <a:prstGeom prst="rect">
            <a:avLst/>
          </a:prstGeom>
          <a:noFill/>
        </p:spPr>
        <p:txBody>
          <a:bodyPr wrap="square" rtlCol="0">
            <a:spAutoFit/>
          </a:bodyPr>
          <a:lstStyle/>
          <a:p>
            <a:r>
              <a:rPr lang="en-US" dirty="0">
                <a:solidFill>
                  <a:prstClr val="black"/>
                </a:solidFill>
              </a:rPr>
              <a:t>To create a custom new layout, </a:t>
            </a:r>
            <a:r>
              <a:rPr lang="en-US" b="1" dirty="0">
                <a:solidFill>
                  <a:prstClr val="black"/>
                </a:solidFill>
              </a:rPr>
              <a:t>in the Slide Master view </a:t>
            </a:r>
            <a:r>
              <a:rPr lang="en-US" dirty="0">
                <a:solidFill>
                  <a:prstClr val="black"/>
                </a:solidFill>
              </a:rPr>
              <a:t>do the following:</a:t>
            </a:r>
          </a:p>
          <a:p>
            <a:pPr marL="214313" indent="-214313">
              <a:buFont typeface="Arial" panose="020B0604020202020204" pitchFamily="34" charset="0"/>
              <a:buChar char="•"/>
            </a:pPr>
            <a:r>
              <a:rPr lang="en-US" b="1" dirty="0">
                <a:solidFill>
                  <a:prstClr val="black"/>
                </a:solidFill>
              </a:rPr>
              <a:t>DUPLICATE</a:t>
            </a:r>
            <a:r>
              <a:rPr lang="en-US" dirty="0">
                <a:solidFill>
                  <a:prstClr val="black"/>
                </a:solidFill>
              </a:rPr>
              <a:t> an existing layout to create a new layout.</a:t>
            </a:r>
          </a:p>
          <a:p>
            <a:pPr marL="214313" indent="-214313">
              <a:buFont typeface="Arial" panose="020B0604020202020204" pitchFamily="34" charset="0"/>
              <a:buChar char="•"/>
            </a:pPr>
            <a:r>
              <a:rPr lang="en-US" b="1" dirty="0">
                <a:solidFill>
                  <a:prstClr val="black"/>
                </a:solidFill>
              </a:rPr>
              <a:t>RENAME</a:t>
            </a:r>
            <a:r>
              <a:rPr lang="en-US" dirty="0">
                <a:solidFill>
                  <a:prstClr val="black"/>
                </a:solidFill>
              </a:rPr>
              <a:t> the new layout.</a:t>
            </a:r>
          </a:p>
          <a:p>
            <a:pPr marL="214313" indent="-214313">
              <a:buFont typeface="Arial" panose="020B0604020202020204" pitchFamily="34" charset="0"/>
              <a:buChar char="•"/>
            </a:pPr>
            <a:r>
              <a:rPr lang="en-US" b="1" dirty="0">
                <a:solidFill>
                  <a:prstClr val="black"/>
                </a:solidFill>
              </a:rPr>
              <a:t>Insert or Remove as appropriate PLACEHOLDERS </a:t>
            </a:r>
            <a:r>
              <a:rPr lang="en-US" dirty="0">
                <a:solidFill>
                  <a:prstClr val="black"/>
                </a:solidFill>
              </a:rPr>
              <a:t>on your new layout, resizing &amp; formatting as appropriate. </a:t>
            </a:r>
            <a:r>
              <a:rPr lang="en-US" sz="1600" dirty="0">
                <a:solidFill>
                  <a:prstClr val="black"/>
                </a:solidFill>
              </a:rPr>
              <a:t>(Do not edit your content in the slide master. All content should be edited in the normal presentation design view.) </a:t>
            </a:r>
            <a:r>
              <a:rPr lang="en-US" b="1" dirty="0">
                <a:solidFill>
                  <a:prstClr val="black"/>
                </a:solidFill>
              </a:rPr>
              <a:t>NEVER REMOVE THE LAYOUT’S TITLE CONTAINER</a:t>
            </a:r>
            <a:r>
              <a:rPr lang="en-US" dirty="0">
                <a:solidFill>
                  <a:prstClr val="black"/>
                </a:solidFill>
              </a:rPr>
              <a:t>. </a:t>
            </a:r>
            <a:r>
              <a:rPr lang="en-US" sz="1600" dirty="0">
                <a:solidFill>
                  <a:prstClr val="black"/>
                </a:solidFill>
              </a:rPr>
              <a:t>(It can be resized or formatted, but never removed.)</a:t>
            </a:r>
            <a:endParaRPr lang="en-US" dirty="0">
              <a:solidFill>
                <a:prstClr val="black"/>
              </a:solidFill>
            </a:endParaRPr>
          </a:p>
          <a:p>
            <a:pPr marL="214313" indent="-214313">
              <a:buFont typeface="Arial" panose="020B0604020202020204" pitchFamily="34" charset="0"/>
              <a:buChar char="•"/>
            </a:pPr>
            <a:r>
              <a:rPr lang="en-US" dirty="0">
                <a:solidFill>
                  <a:prstClr val="black"/>
                </a:solidFill>
              </a:rPr>
              <a:t>Check the </a:t>
            </a:r>
            <a:r>
              <a:rPr lang="en-US" b="1" dirty="0">
                <a:solidFill>
                  <a:prstClr val="black"/>
                </a:solidFill>
              </a:rPr>
              <a:t>READING ORDER </a:t>
            </a:r>
            <a:r>
              <a:rPr lang="en-US" dirty="0">
                <a:solidFill>
                  <a:prstClr val="black"/>
                </a:solidFill>
              </a:rPr>
              <a:t>of your new layout. (</a:t>
            </a:r>
            <a:r>
              <a:rPr lang="en-US" sz="1350" u="sng" dirty="0">
                <a:solidFill>
                  <a:prstClr val="black"/>
                </a:solidFill>
                <a:latin typeface="Arial"/>
                <a:hlinkClick r:id="rId2"/>
              </a:rPr>
              <a:t>http://accessibility.psu.edu/microsoftoffice/powerpoint/</a:t>
            </a:r>
            <a:r>
              <a:rPr lang="en-US" sz="1350" dirty="0">
                <a:solidFill>
                  <a:prstClr val="black"/>
                </a:solidFill>
                <a:latin typeface="Arial"/>
              </a:rPr>
              <a:t>) </a:t>
            </a:r>
            <a:r>
              <a:rPr lang="en-US" dirty="0">
                <a:solidFill>
                  <a:prstClr val="black"/>
                </a:solidFill>
              </a:rPr>
              <a:t>Reorder as appropriate so the slide layout’s </a:t>
            </a:r>
            <a:r>
              <a:rPr lang="en-US" b="1" dirty="0">
                <a:solidFill>
                  <a:prstClr val="black"/>
                </a:solidFill>
              </a:rPr>
              <a:t>TITLE is read first</a:t>
            </a:r>
            <a:r>
              <a:rPr lang="en-US" dirty="0">
                <a:solidFill>
                  <a:prstClr val="black"/>
                </a:solidFill>
              </a:rPr>
              <a:t>.</a:t>
            </a:r>
          </a:p>
          <a:p>
            <a:pPr marL="214313" indent="-214313">
              <a:buFont typeface="Arial" panose="020B0604020202020204" pitchFamily="34" charset="0"/>
              <a:buChar char="•"/>
            </a:pPr>
            <a:r>
              <a:rPr lang="en-US" b="1" dirty="0">
                <a:solidFill>
                  <a:prstClr val="black"/>
                </a:solidFill>
              </a:rPr>
              <a:t>SAVE</a:t>
            </a:r>
            <a:r>
              <a:rPr lang="en-US" dirty="0">
                <a:solidFill>
                  <a:prstClr val="black"/>
                </a:solidFill>
              </a:rPr>
              <a:t> your presentation.</a:t>
            </a:r>
          </a:p>
          <a:p>
            <a:pPr marL="214313" indent="-214313">
              <a:buFont typeface="Arial" panose="020B0604020202020204" pitchFamily="34" charset="0"/>
              <a:buChar char="•"/>
            </a:pPr>
            <a:r>
              <a:rPr lang="en-US" b="1" dirty="0">
                <a:solidFill>
                  <a:prstClr val="black"/>
                </a:solidFill>
              </a:rPr>
              <a:t>Close the Master View </a:t>
            </a:r>
            <a:r>
              <a:rPr lang="en-US" dirty="0">
                <a:solidFill>
                  <a:prstClr val="black"/>
                </a:solidFill>
              </a:rPr>
              <a:t>and return to your normal editing (design) view.</a:t>
            </a:r>
          </a:p>
          <a:p>
            <a:pPr marL="214313" indent="-214313">
              <a:buFont typeface="Arial" panose="020B0604020202020204" pitchFamily="34" charset="0"/>
              <a:buChar char="•"/>
            </a:pPr>
            <a:r>
              <a:rPr lang="en-US" b="1" dirty="0">
                <a:solidFill>
                  <a:prstClr val="black"/>
                </a:solidFill>
              </a:rPr>
              <a:t>Insert a new slide using </a:t>
            </a:r>
            <a:r>
              <a:rPr lang="en-US" b="1">
                <a:solidFill>
                  <a:prstClr val="black"/>
                </a:solidFill>
              </a:rPr>
              <a:t>your custom-named </a:t>
            </a:r>
            <a:r>
              <a:rPr lang="en-US" b="1" dirty="0">
                <a:solidFill>
                  <a:prstClr val="black"/>
                </a:solidFill>
              </a:rPr>
              <a:t>new layout </a:t>
            </a:r>
            <a:r>
              <a:rPr lang="en-US" dirty="0">
                <a:solidFill>
                  <a:prstClr val="black"/>
                </a:solidFill>
              </a:rPr>
              <a:t>or apply the new layout to an existing slide.</a:t>
            </a:r>
          </a:p>
        </p:txBody>
      </p:sp>
    </p:spTree>
    <p:extLst>
      <p:ext uri="{BB962C8B-B14F-4D97-AF65-F5344CB8AC3E}">
        <p14:creationId xmlns:p14="http://schemas.microsoft.com/office/powerpoint/2010/main" val="3994863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00115934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ONC Lecture w/referenc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4476844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420281122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riple column 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2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779007"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6050577" y="1600200"/>
            <a:ext cx="2635250" cy="4572000"/>
          </a:xfrm>
          <a:prstGeom prst="rect">
            <a:avLst/>
          </a:prstGeom>
        </p:spPr>
        <p:txBody>
          <a:bodyPr/>
          <a:lstStyle>
            <a:lvl1pPr>
              <a:defRPr sz="2800"/>
            </a:lvl1pPr>
            <a:lvl2pPr>
              <a:buSzPct val="85000"/>
              <a:defRPr sz="2400"/>
            </a:lvl2pPr>
            <a:lvl3pPr marL="1143000" indent="-228600">
              <a:buSzPct val="80000"/>
              <a:buFont typeface="Courier New" panose="02070309020205020404" pitchFamily="49" charset="0"/>
              <a:buChar char="o"/>
              <a:defRPr lang="en-US" sz="20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sz="1800"/>
            </a:lvl4pPr>
            <a:lvl5pPr marL="2057400" indent="-228600">
              <a:buSzPct val="70000"/>
              <a:buFont typeface="Wingdings" panose="05000000000000000000" pitchFamily="2" charset="2"/>
              <a:buChar char="q"/>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6050577" y="6263640"/>
            <a:ext cx="2034420"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253889"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1"/>
          <p:cNvSpPr>
            <a:spLocks noGrp="1"/>
          </p:cNvSpPr>
          <p:nvPr>
            <p:ph type="body" sz="quarter" idx="35" hasCustomPrompt="1"/>
          </p:nvPr>
        </p:nvSpPr>
        <p:spPr>
          <a:xfrm>
            <a:off x="3414258"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323881866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1516188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09548266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47005103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84707820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798025915"/>
      </p:ext>
    </p:extLst>
  </p:cSld>
  <p:clrMap bg1="lt1" tx1="dk1" bg2="lt2" tx2="dk2" accent1="accent1" accent2="accent2" accent3="accent3" accent4="accent4" accent5="accent5" accent6="accent6" hlink="hlink" folHlink="folHlink"/>
  <p:sldLayoutIdLst>
    <p:sldLayoutId id="2147484513" r:id="rId1"/>
    <p:sldLayoutId id="2147484514" r:id="rId2"/>
    <p:sldLayoutId id="2147484515" r:id="rId3"/>
    <p:sldLayoutId id="2147484516" r:id="rId4"/>
    <p:sldLayoutId id="2147484517" r:id="rId5"/>
    <p:sldLayoutId id="2147484518" r:id="rId6"/>
    <p:sldLayoutId id="2147484519" r:id="rId7"/>
    <p:sldLayoutId id="2147484520" r:id="rId8"/>
    <p:sldLayoutId id="2147484521" r:id="rId9"/>
    <p:sldLayoutId id="2147484522" r:id="rId10"/>
    <p:sldLayoutId id="2147484523" r:id="rId11"/>
    <p:sldLayoutId id="2147484524" r:id="rId12"/>
    <p:sldLayoutId id="2147484525" r:id="rId1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3" Type="http://schemas.openxmlformats.org/officeDocument/2006/relationships/hyperlink" Target="http://www.nlm.nih.gov/" TargetMode="External"/><Relationship Id="rId2" Type="http://schemas.openxmlformats.org/officeDocument/2006/relationships/notesSlide" Target="../notesSlides/notesSlide25.xml"/><Relationship Id="rId1" Type="http://schemas.openxmlformats.org/officeDocument/2006/relationships/slideLayout" Target="../slideLayouts/slideLayout11.xml"/><Relationship Id="rId6" Type="http://schemas.openxmlformats.org/officeDocument/2006/relationships/hyperlink" Target="http://en.wikipedia.org/wiki/File:Gray838.png" TargetMode="External"/><Relationship Id="rId5" Type="http://schemas.openxmlformats.org/officeDocument/2006/relationships/hyperlink" Target="http://commons.wikimedia.org/wiki/File:Brain_human_normal_inferior_view_with_labels_en.svg" TargetMode="External"/><Relationship Id="rId4" Type="http://schemas.openxmlformats.org/officeDocument/2006/relationships/hyperlink" Target="http://commons.wikimedia.org/wiki/File:Brain_(PSF).jpg"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Terminology in Healthcare and Public Health Settings</a:t>
            </a:r>
          </a:p>
        </p:txBody>
      </p:sp>
      <p:sp>
        <p:nvSpPr>
          <p:cNvPr id="23555" name="Text Placeholder 2"/>
          <p:cNvSpPr>
            <a:spLocks noGrp="1"/>
          </p:cNvSpPr>
          <p:nvPr>
            <p:ph type="body" sz="half" idx="2"/>
          </p:nvPr>
        </p:nvSpPr>
        <p:spPr/>
        <p:txBody>
          <a:bodyPr/>
          <a:lstStyle/>
          <a:p>
            <a:r>
              <a:rPr lang="en-US" altLang="en-US" dirty="0" smtClean="0"/>
              <a:t>Nervous System</a:t>
            </a:r>
          </a:p>
        </p:txBody>
      </p:sp>
      <p:sp>
        <p:nvSpPr>
          <p:cNvPr id="23556" name="Text Placeholder 4"/>
          <p:cNvSpPr>
            <a:spLocks noGrp="1"/>
          </p:cNvSpPr>
          <p:nvPr>
            <p:ph type="body" sz="quarter" idx="11"/>
          </p:nvPr>
        </p:nvSpPr>
        <p:spPr/>
        <p:txBody>
          <a:bodyPr/>
          <a:lstStyle/>
          <a:p>
            <a:endParaRPr lang="en-US" altLang="en-US" dirty="0"/>
          </a:p>
        </p:txBody>
      </p:sp>
      <p:sp>
        <p:nvSpPr>
          <p:cNvPr id="6" name="Text Placeholder 5"/>
          <p:cNvSpPr>
            <a:spLocks noGrp="1"/>
          </p:cNvSpPr>
          <p:nvPr>
            <p:ph type="body" sz="quarter" idx="12"/>
          </p:nvPr>
        </p:nvSpPr>
        <p:spPr/>
        <p:txBody>
          <a:bodyPr/>
          <a:lstStyle/>
          <a:p>
            <a:r>
              <a:rPr lang="en-US" dirty="0"/>
              <a:t>This material (Comp </a:t>
            </a:r>
            <a:r>
              <a:rPr lang="en-US" dirty="0" smtClean="0"/>
              <a:t>3 </a:t>
            </a:r>
            <a:r>
              <a:rPr lang="en-US" dirty="0"/>
              <a:t>Unit </a:t>
            </a:r>
            <a:r>
              <a:rPr lang="en-US" dirty="0" smtClean="0"/>
              <a:t>9) </a:t>
            </a:r>
            <a:r>
              <a:rPr lang="en-US" dirty="0"/>
              <a:t>was developed by the University of Alabama at Birmingham, funded by the Department of Health and Human Services, Office of the National Coordinator for Health Information Technology under Award Number 90WT0007. </a:t>
            </a:r>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dirty="0">
                <a:hlinkClick r:id="rId3" tooltip="Creative Commons Attribution-NonCommercial-ShareAlike 4.0 International License."/>
              </a:rPr>
              <a:t>http://creativecommons.org</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dirty="0"/>
              <a:t>Brain Aneurysm</a:t>
            </a:r>
          </a:p>
        </p:txBody>
      </p:sp>
      <p:sp>
        <p:nvSpPr>
          <p:cNvPr id="32771" name="Content Placeholder 2"/>
          <p:cNvSpPr>
            <a:spLocks noGrp="1"/>
          </p:cNvSpPr>
          <p:nvPr>
            <p:ph sz="quarter" idx="14"/>
          </p:nvPr>
        </p:nvSpPr>
        <p:spPr/>
        <p:txBody>
          <a:bodyPr/>
          <a:lstStyle/>
          <a:p>
            <a:r>
              <a:rPr lang="en-US" altLang="en-US" dirty="0" smtClean="0"/>
              <a:t>Symptoms</a:t>
            </a:r>
          </a:p>
          <a:p>
            <a:pPr lvl="1"/>
            <a:r>
              <a:rPr lang="en-US" altLang="en-US" dirty="0" smtClean="0"/>
              <a:t>Depend on location</a:t>
            </a:r>
          </a:p>
          <a:p>
            <a:r>
              <a:rPr lang="en-US" altLang="en-US" dirty="0" smtClean="0"/>
              <a:t>Treatment</a:t>
            </a:r>
          </a:p>
          <a:p>
            <a:pPr lvl="1"/>
            <a:r>
              <a:rPr lang="en-US" altLang="en-US" dirty="0" smtClean="0"/>
              <a:t>Depends on</a:t>
            </a:r>
          </a:p>
          <a:p>
            <a:pPr lvl="2"/>
            <a:r>
              <a:rPr lang="en-US" altLang="en-US" dirty="0" smtClean="0"/>
              <a:t>location</a:t>
            </a:r>
          </a:p>
          <a:p>
            <a:pPr lvl="2"/>
            <a:r>
              <a:rPr lang="en-US" altLang="en-US" dirty="0" smtClean="0"/>
              <a:t>size</a:t>
            </a:r>
          </a:p>
          <a:p>
            <a:pPr lvl="2"/>
            <a:r>
              <a:rPr lang="en-US" altLang="en-US" dirty="0" smtClean="0"/>
              <a:t>presence of infection</a:t>
            </a:r>
          </a:p>
          <a:p>
            <a:pPr lvl="2"/>
            <a:r>
              <a:rPr lang="en-US" altLang="en-US" dirty="0" smtClean="0"/>
              <a:t>whether ruptured</a:t>
            </a:r>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FE56ED1-6277-44F3-BCF4-C48120300314}" type="slidenum">
              <a:rPr lang="en-US" altLang="en-US" smtClean="0"/>
              <a:pPr/>
              <a:t>10</a:t>
            </a:fld>
            <a:endParaRPr lang="en-US"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dirty="0"/>
              <a:t>Brain Cancer</a:t>
            </a:r>
          </a:p>
        </p:txBody>
      </p:sp>
      <p:sp>
        <p:nvSpPr>
          <p:cNvPr id="33795" name="Content Placeholder 2"/>
          <p:cNvSpPr>
            <a:spLocks noGrp="1"/>
          </p:cNvSpPr>
          <p:nvPr>
            <p:ph sz="quarter" idx="14"/>
          </p:nvPr>
        </p:nvSpPr>
        <p:spPr/>
        <p:txBody>
          <a:bodyPr/>
          <a:lstStyle/>
          <a:p>
            <a:r>
              <a:rPr lang="en-US" altLang="en-US" dirty="0" smtClean="0"/>
              <a:t>Primary versus metastatic</a:t>
            </a:r>
          </a:p>
          <a:p>
            <a:r>
              <a:rPr lang="en-US" altLang="en-US" dirty="0" smtClean="0"/>
              <a:t>Symptoms</a:t>
            </a:r>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6685611-0F64-4CCE-9412-E151FF8EEDE2}" type="slidenum">
              <a:rPr lang="en-US" altLang="en-US" smtClean="0"/>
              <a:pPr/>
              <a:t>11</a:t>
            </a:fld>
            <a:endParaRPr lang="en-US"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dirty="0"/>
              <a:t>Epilepsy</a:t>
            </a:r>
          </a:p>
        </p:txBody>
      </p:sp>
      <p:sp>
        <p:nvSpPr>
          <p:cNvPr id="34819" name="Content Placeholder 2"/>
          <p:cNvSpPr>
            <a:spLocks noGrp="1"/>
          </p:cNvSpPr>
          <p:nvPr>
            <p:ph sz="quarter" idx="14"/>
          </p:nvPr>
        </p:nvSpPr>
        <p:spPr/>
        <p:txBody>
          <a:bodyPr/>
          <a:lstStyle/>
          <a:p>
            <a:r>
              <a:rPr lang="en-US" altLang="en-US" dirty="0" smtClean="0"/>
              <a:t>Recurring seizures</a:t>
            </a:r>
          </a:p>
          <a:p>
            <a:pPr lvl="1"/>
            <a:r>
              <a:rPr lang="en-US" altLang="en-US" dirty="0" smtClean="0"/>
              <a:t>Brain injury </a:t>
            </a:r>
          </a:p>
          <a:p>
            <a:pPr lvl="1"/>
            <a:r>
              <a:rPr lang="en-US" altLang="en-US" dirty="0" smtClean="0"/>
              <a:t>Abnormal brain development</a:t>
            </a:r>
          </a:p>
          <a:p>
            <a:r>
              <a:rPr lang="en-US" altLang="en-US" dirty="0" smtClean="0"/>
              <a:t>Diagnostic Tests</a:t>
            </a:r>
          </a:p>
          <a:p>
            <a:pPr lvl="1"/>
            <a:r>
              <a:rPr lang="en-US" altLang="en-US" dirty="0" smtClean="0"/>
              <a:t>Brain scans</a:t>
            </a:r>
          </a:p>
          <a:p>
            <a:r>
              <a:rPr lang="en-US" altLang="en-US" dirty="0" smtClean="0"/>
              <a:t>Treatment</a:t>
            </a:r>
          </a:p>
          <a:p>
            <a:pPr lvl="1"/>
            <a:r>
              <a:rPr lang="en-US" altLang="en-US" dirty="0" smtClean="0"/>
              <a:t>Medicines</a:t>
            </a:r>
          </a:p>
          <a:p>
            <a:pPr lvl="1"/>
            <a:r>
              <a:rPr lang="en-US" altLang="en-US" dirty="0" smtClean="0"/>
              <a:t>Surgery</a:t>
            </a:r>
          </a:p>
          <a:p>
            <a:pPr lvl="1"/>
            <a:r>
              <a:rPr lang="en-US" altLang="en-US" dirty="0" smtClean="0"/>
              <a:t>Implanted nerve stimulators</a:t>
            </a:r>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655AEF9-3F20-4A66-809F-864371768F88}" type="slidenum">
              <a:rPr lang="en-US" altLang="en-US" smtClean="0"/>
              <a:pPr/>
              <a:t>12</a:t>
            </a:fld>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dirty="0"/>
              <a:t>Parkinson’s Disease</a:t>
            </a:r>
          </a:p>
        </p:txBody>
      </p:sp>
      <p:sp>
        <p:nvSpPr>
          <p:cNvPr id="35843" name="Content Placeholder 2"/>
          <p:cNvSpPr>
            <a:spLocks noGrp="1"/>
          </p:cNvSpPr>
          <p:nvPr>
            <p:ph sz="quarter" idx="14"/>
          </p:nvPr>
        </p:nvSpPr>
        <p:spPr/>
        <p:txBody>
          <a:bodyPr/>
          <a:lstStyle/>
          <a:p>
            <a:r>
              <a:rPr lang="en-US" altLang="en-US" dirty="0" smtClean="0"/>
              <a:t>Affects nerve cells that control muscle movement</a:t>
            </a:r>
          </a:p>
          <a:p>
            <a:pPr lvl="1"/>
            <a:r>
              <a:rPr lang="en-US" altLang="en-US" dirty="0" smtClean="0"/>
              <a:t>Failure of dopamine neurons</a:t>
            </a:r>
          </a:p>
          <a:p>
            <a:r>
              <a:rPr lang="en-US" altLang="en-US" dirty="0" smtClean="0"/>
              <a:t>Symptoms</a:t>
            </a:r>
          </a:p>
          <a:p>
            <a:pPr lvl="1"/>
            <a:r>
              <a:rPr lang="en-US" altLang="en-US" dirty="0" smtClean="0"/>
              <a:t>Trembling</a:t>
            </a:r>
          </a:p>
          <a:p>
            <a:pPr lvl="1"/>
            <a:r>
              <a:rPr lang="en-US" altLang="en-US" dirty="0" smtClean="0"/>
              <a:t>Stiffness and Slowness</a:t>
            </a:r>
          </a:p>
          <a:p>
            <a:pPr lvl="1"/>
            <a:r>
              <a:rPr lang="en-US" altLang="en-US" dirty="0" smtClean="0"/>
              <a:t>Poor balance and coordination</a:t>
            </a:r>
          </a:p>
          <a:p>
            <a:r>
              <a:rPr lang="en-US" altLang="en-US" dirty="0" smtClean="0"/>
              <a:t>Treatment</a:t>
            </a:r>
          </a:p>
          <a:p>
            <a:pPr lvl="1"/>
            <a:r>
              <a:rPr lang="en-US" altLang="en-US" dirty="0" smtClean="0"/>
              <a:t>No cure</a:t>
            </a:r>
          </a:p>
          <a:p>
            <a:pPr lvl="1"/>
            <a:r>
              <a:rPr lang="en-US" altLang="en-US" dirty="0" smtClean="0"/>
              <a:t>Medicines can help reduce symptoms</a:t>
            </a:r>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2BE3987-95B5-463D-8A10-07685A929647}" type="slidenum">
              <a:rPr lang="en-US" altLang="en-US" smtClean="0"/>
              <a:pPr/>
              <a:t>13</a:t>
            </a:fld>
            <a:endParaRPr lang="en-US"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dirty="0"/>
              <a:t>Stroke</a:t>
            </a:r>
          </a:p>
        </p:txBody>
      </p:sp>
      <p:sp>
        <p:nvSpPr>
          <p:cNvPr id="36867" name="Content Placeholder 2"/>
          <p:cNvSpPr>
            <a:spLocks noGrp="1"/>
          </p:cNvSpPr>
          <p:nvPr>
            <p:ph sz="quarter" idx="14"/>
          </p:nvPr>
        </p:nvSpPr>
        <p:spPr/>
        <p:txBody>
          <a:bodyPr/>
          <a:lstStyle/>
          <a:p>
            <a:r>
              <a:rPr lang="en-US" altLang="en-US" dirty="0" smtClean="0"/>
              <a:t>Ischemic</a:t>
            </a:r>
          </a:p>
          <a:p>
            <a:r>
              <a:rPr lang="en-US" altLang="en-US" dirty="0" smtClean="0"/>
              <a:t>Hemorrhagic</a:t>
            </a:r>
          </a:p>
          <a:p>
            <a:r>
              <a:rPr lang="en-US" altLang="en-US" dirty="0" smtClean="0"/>
              <a:t>Transient ischemic attacks (TIAs)</a:t>
            </a:r>
          </a:p>
          <a:p>
            <a:r>
              <a:rPr lang="en-US" altLang="en-US" dirty="0" smtClean="0"/>
              <a:t>Symptoms</a:t>
            </a:r>
          </a:p>
          <a:p>
            <a:pPr lvl="1"/>
            <a:r>
              <a:rPr lang="en-US" altLang="en-US" dirty="0" smtClean="0"/>
              <a:t>Sudden  headache, weakness, numbness </a:t>
            </a:r>
          </a:p>
          <a:p>
            <a:pPr lvl="1"/>
            <a:r>
              <a:rPr lang="en-US" altLang="en-US" dirty="0" smtClean="0"/>
              <a:t>Trouble speaking, balancing, walking</a:t>
            </a:r>
          </a:p>
          <a:p>
            <a:r>
              <a:rPr lang="en-US" altLang="en-US" dirty="0" smtClean="0"/>
              <a:t>Treatments </a:t>
            </a:r>
          </a:p>
          <a:p>
            <a:pPr lvl="1"/>
            <a:r>
              <a:rPr lang="en-US" altLang="en-US" dirty="0" smtClean="0"/>
              <a:t>Medicines</a:t>
            </a:r>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38538BD-EC50-4DC0-B300-EBCC289DEF8A}" type="slidenum">
              <a:rPr lang="en-US" altLang="en-US" smtClean="0"/>
              <a:pPr/>
              <a:t>14</a:t>
            </a:fld>
            <a:endParaRPr lang="en-US"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Arteriovenous </a:t>
            </a:r>
            <a:r>
              <a:rPr lang="en-US" altLang="en-US" dirty="0" smtClean="0"/>
              <a:t>Malformations </a:t>
            </a:r>
            <a:r>
              <a:rPr lang="en-US" altLang="en-US" dirty="0"/>
              <a:t>(AVMs)</a:t>
            </a:r>
          </a:p>
        </p:txBody>
      </p:sp>
      <p:sp>
        <p:nvSpPr>
          <p:cNvPr id="37891" name="Content Placeholder 2"/>
          <p:cNvSpPr>
            <a:spLocks noGrp="1"/>
          </p:cNvSpPr>
          <p:nvPr>
            <p:ph sz="quarter" idx="14"/>
          </p:nvPr>
        </p:nvSpPr>
        <p:spPr/>
        <p:txBody>
          <a:bodyPr/>
          <a:lstStyle/>
          <a:p>
            <a:r>
              <a:rPr lang="en-US" altLang="en-US" dirty="0" smtClean="0"/>
              <a:t>Description</a:t>
            </a:r>
          </a:p>
          <a:p>
            <a:pPr lvl="1"/>
            <a:r>
              <a:rPr lang="en-US" altLang="en-US" dirty="0" smtClean="0"/>
              <a:t>Snarled tangle of arteries and veins</a:t>
            </a:r>
          </a:p>
          <a:p>
            <a:r>
              <a:rPr lang="en-US" altLang="en-US" dirty="0" smtClean="0"/>
              <a:t>Treatment</a:t>
            </a:r>
          </a:p>
          <a:p>
            <a:pPr lvl="1"/>
            <a:r>
              <a:rPr lang="en-US" altLang="en-US" dirty="0" smtClean="0"/>
              <a:t>Surgery</a:t>
            </a:r>
          </a:p>
          <a:p>
            <a:pPr lvl="1"/>
            <a:r>
              <a:rPr lang="en-US" altLang="en-US" dirty="0" smtClean="0"/>
              <a:t>Radiation </a:t>
            </a:r>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4B789C9-DA5E-455D-8476-1C687D73F1D4}" type="slidenum">
              <a:rPr lang="en-US" altLang="en-US" smtClean="0"/>
              <a:pPr/>
              <a:t>15</a:t>
            </a:fld>
            <a:endParaRPr lang="en-US"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Meningitis</a:t>
            </a:r>
          </a:p>
        </p:txBody>
      </p:sp>
      <p:sp>
        <p:nvSpPr>
          <p:cNvPr id="38915" name="Content Placeholder 2"/>
          <p:cNvSpPr>
            <a:spLocks noGrp="1"/>
          </p:cNvSpPr>
          <p:nvPr>
            <p:ph sz="quarter" idx="14"/>
          </p:nvPr>
        </p:nvSpPr>
        <p:spPr/>
        <p:txBody>
          <a:bodyPr/>
          <a:lstStyle/>
          <a:p>
            <a:r>
              <a:rPr lang="en-US" altLang="en-US" dirty="0" smtClean="0"/>
              <a:t>Inflammation of meninges</a:t>
            </a:r>
          </a:p>
          <a:p>
            <a:pPr lvl="1"/>
            <a:r>
              <a:rPr lang="en-US" altLang="en-US" sz="2400" dirty="0" smtClean="0"/>
              <a:t>Viral</a:t>
            </a:r>
          </a:p>
          <a:p>
            <a:pPr lvl="1"/>
            <a:r>
              <a:rPr lang="en-US" altLang="en-US" sz="2400" dirty="0" smtClean="0"/>
              <a:t>Bacterial</a:t>
            </a:r>
          </a:p>
          <a:p>
            <a:r>
              <a:rPr lang="en-US" altLang="en-US" dirty="0" smtClean="0"/>
              <a:t>Symptoms</a:t>
            </a:r>
          </a:p>
          <a:p>
            <a:pPr lvl="1"/>
            <a:r>
              <a:rPr lang="en-US" altLang="en-US" sz="2400" dirty="0" smtClean="0"/>
              <a:t>Sudden fever</a:t>
            </a:r>
          </a:p>
          <a:p>
            <a:pPr lvl="1"/>
            <a:r>
              <a:rPr lang="en-US" altLang="en-US" sz="2400" dirty="0" smtClean="0"/>
              <a:t>Severe headache</a:t>
            </a:r>
          </a:p>
          <a:p>
            <a:pPr lvl="1"/>
            <a:r>
              <a:rPr lang="en-US" altLang="en-US" sz="2400" dirty="0" smtClean="0"/>
              <a:t>Stiff neck</a:t>
            </a:r>
          </a:p>
          <a:p>
            <a:r>
              <a:rPr lang="en-US" altLang="en-US" dirty="0" smtClean="0"/>
              <a:t>Treatment</a:t>
            </a:r>
          </a:p>
          <a:p>
            <a:pPr lvl="1"/>
            <a:r>
              <a:rPr lang="en-US" altLang="en-US" sz="2400" dirty="0" smtClean="0"/>
              <a:t>Medications</a:t>
            </a:r>
          </a:p>
          <a:p>
            <a:pPr lvl="1"/>
            <a:r>
              <a:rPr lang="en-US" altLang="en-US" sz="2400" dirty="0" smtClean="0"/>
              <a:t>Vaccination for prevention</a:t>
            </a:r>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2EA9075-EC99-4545-B02B-93F827ABC1F5}" type="slidenum">
              <a:rPr lang="en-US" altLang="en-US" smtClean="0"/>
              <a:pPr/>
              <a:t>16</a:t>
            </a:fld>
            <a:endParaRPr lang="en-US"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Multiple Sclerosis (MS)</a:t>
            </a:r>
          </a:p>
        </p:txBody>
      </p:sp>
      <p:sp>
        <p:nvSpPr>
          <p:cNvPr id="39939" name="Content Placeholder 2"/>
          <p:cNvSpPr>
            <a:spLocks noGrp="1"/>
          </p:cNvSpPr>
          <p:nvPr>
            <p:ph sz="quarter" idx="14"/>
          </p:nvPr>
        </p:nvSpPr>
        <p:spPr/>
        <p:txBody>
          <a:bodyPr/>
          <a:lstStyle/>
          <a:p>
            <a:r>
              <a:rPr lang="en-US" altLang="en-US" dirty="0" smtClean="0"/>
              <a:t>Damage to myelin sheath</a:t>
            </a:r>
          </a:p>
          <a:p>
            <a:r>
              <a:rPr lang="en-US" altLang="en-US" dirty="0" smtClean="0"/>
              <a:t>Visual disturbances</a:t>
            </a:r>
          </a:p>
          <a:p>
            <a:r>
              <a:rPr lang="en-US" altLang="en-US" dirty="0" smtClean="0"/>
              <a:t>Sensory, muscle and balance problems</a:t>
            </a:r>
          </a:p>
          <a:p>
            <a:r>
              <a:rPr lang="en-US" altLang="en-US" dirty="0" smtClean="0"/>
              <a:t>Thinking and memory problems</a:t>
            </a:r>
          </a:p>
          <a:p>
            <a:r>
              <a:rPr lang="en-US" altLang="en-US" dirty="0" smtClean="0"/>
              <a:t>Medicines, physical and occupational therapy</a:t>
            </a:r>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CBE7573-7840-4904-A094-D36F59F15DFE}" type="slidenum">
              <a:rPr lang="en-US" altLang="en-US" smtClean="0"/>
              <a:pPr/>
              <a:t>17</a:t>
            </a:fld>
            <a:endParaRPr lang="en-US"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dirty="0"/>
              <a:t>Bell’s Palsy</a:t>
            </a:r>
          </a:p>
        </p:txBody>
      </p:sp>
      <p:sp>
        <p:nvSpPr>
          <p:cNvPr id="40963" name="Content Placeholder 2"/>
          <p:cNvSpPr>
            <a:spLocks noGrp="1"/>
          </p:cNvSpPr>
          <p:nvPr>
            <p:ph sz="quarter" idx="14"/>
          </p:nvPr>
        </p:nvSpPr>
        <p:spPr/>
        <p:txBody>
          <a:bodyPr/>
          <a:lstStyle/>
          <a:p>
            <a:r>
              <a:rPr lang="en-US" altLang="en-US" dirty="0" smtClean="0"/>
              <a:t>Temporary paralysis of face muscles</a:t>
            </a:r>
          </a:p>
          <a:p>
            <a:r>
              <a:rPr lang="en-US" altLang="en-US" dirty="0" smtClean="0"/>
              <a:t>May be due to a viral infection</a:t>
            </a:r>
          </a:p>
          <a:p>
            <a:r>
              <a:rPr lang="en-US" altLang="en-US" dirty="0" smtClean="0"/>
              <a:t>Most people recover in 3-6 months</a:t>
            </a:r>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A81F280-C85A-4A09-A4D1-B873499BC517}" type="slidenum">
              <a:rPr lang="en-US" altLang="en-US" smtClean="0"/>
              <a:pPr/>
              <a:t>18</a:t>
            </a:fld>
            <a:endParaRPr lang="en-US"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dirty="0"/>
              <a:t>Carpal Tunnel Syndrome</a:t>
            </a:r>
          </a:p>
        </p:txBody>
      </p:sp>
      <p:sp>
        <p:nvSpPr>
          <p:cNvPr id="41987" name="Content Placeholder 2"/>
          <p:cNvSpPr>
            <a:spLocks noGrp="1"/>
          </p:cNvSpPr>
          <p:nvPr>
            <p:ph sz="quarter" idx="14"/>
          </p:nvPr>
        </p:nvSpPr>
        <p:spPr/>
        <p:txBody>
          <a:bodyPr/>
          <a:lstStyle/>
          <a:p>
            <a:r>
              <a:rPr lang="en-US" altLang="en-US" dirty="0" smtClean="0"/>
              <a:t>Also called median nerve entrapment</a:t>
            </a:r>
          </a:p>
          <a:p>
            <a:r>
              <a:rPr lang="en-US" altLang="en-US" dirty="0" smtClean="0"/>
              <a:t>Nerve compression at the base of the hand</a:t>
            </a:r>
          </a:p>
          <a:p>
            <a:r>
              <a:rPr lang="en-US" altLang="en-US" dirty="0" smtClean="0"/>
              <a:t>Symptoms</a:t>
            </a:r>
          </a:p>
          <a:p>
            <a:pPr lvl="1"/>
            <a:r>
              <a:rPr lang="en-US" altLang="en-US" dirty="0" smtClean="0"/>
              <a:t>Inability to grasp</a:t>
            </a:r>
          </a:p>
          <a:p>
            <a:pPr lvl="1"/>
            <a:r>
              <a:rPr lang="en-US" altLang="en-US" dirty="0" smtClean="0"/>
              <a:t>Pain</a:t>
            </a:r>
          </a:p>
          <a:p>
            <a:r>
              <a:rPr lang="en-US" altLang="en-US" dirty="0" smtClean="0"/>
              <a:t>Treatment </a:t>
            </a:r>
          </a:p>
          <a:p>
            <a:pPr lvl="1"/>
            <a:r>
              <a:rPr lang="en-US" altLang="en-US" dirty="0" smtClean="0"/>
              <a:t>Splints</a:t>
            </a:r>
          </a:p>
          <a:p>
            <a:pPr lvl="1"/>
            <a:r>
              <a:rPr lang="en-US" altLang="en-US" dirty="0" smtClean="0"/>
              <a:t>Anti-inflammatory medicines</a:t>
            </a:r>
          </a:p>
          <a:p>
            <a:pPr lvl="1"/>
            <a:r>
              <a:rPr lang="en-US" altLang="en-US" dirty="0" smtClean="0"/>
              <a:t>Surgery</a:t>
            </a:r>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B2D7AFB-D12B-4A2A-847B-0693BC572526}" type="slidenum">
              <a:rPr lang="en-US" altLang="en-US" smtClean="0"/>
              <a:pPr/>
              <a:t>19</a:t>
            </a:fld>
            <a:endParaRPr lang="en-US"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mtClean="0"/>
              <a:t>Nervous System</a:t>
            </a:r>
            <a:br>
              <a:rPr lang="en-US" altLang="en-US" smtClean="0"/>
            </a:br>
            <a:r>
              <a:rPr lang="en-US" altLang="en-US" smtClean="0"/>
              <a:t>Learning Objectives</a:t>
            </a:r>
          </a:p>
        </p:txBody>
      </p:sp>
      <p:sp>
        <p:nvSpPr>
          <p:cNvPr id="24580" name="Text Placeholder 3"/>
          <p:cNvSpPr>
            <a:spLocks noGrp="1"/>
          </p:cNvSpPr>
          <p:nvPr>
            <p:ph sz="quarter" idx="14"/>
          </p:nvPr>
        </p:nvSpPr>
        <p:spPr/>
        <p:txBody>
          <a:bodyPr/>
          <a:lstStyle/>
          <a:p>
            <a:r>
              <a:rPr lang="en-US" altLang="en-US" dirty="0" smtClean="0"/>
              <a:t>Define, understand and correctly pronounce medical terms related to the nervous system</a:t>
            </a:r>
          </a:p>
          <a:p>
            <a:r>
              <a:rPr lang="en-US" altLang="en-US" dirty="0" smtClean="0"/>
              <a:t>Describe common diseases and conditions  with an overview of various treatments  related to the nervous system</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FE1EF51-CA82-4439-A1D2-1108CB46D7F5}" type="slidenum">
              <a:rPr lang="en-US" altLang="en-US" smtClean="0"/>
              <a:pPr/>
              <a:t>2</a:t>
            </a:fld>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en-US" dirty="0"/>
              <a:t>Peripheral Nerve Disorders</a:t>
            </a:r>
          </a:p>
        </p:txBody>
      </p:sp>
      <p:sp>
        <p:nvSpPr>
          <p:cNvPr id="43011" name="Content Placeholder 2"/>
          <p:cNvSpPr>
            <a:spLocks noGrp="1"/>
          </p:cNvSpPr>
          <p:nvPr>
            <p:ph sz="quarter" idx="14"/>
          </p:nvPr>
        </p:nvSpPr>
        <p:spPr/>
        <p:txBody>
          <a:bodyPr/>
          <a:lstStyle/>
          <a:p>
            <a:r>
              <a:rPr lang="en-US" altLang="en-US" dirty="0" smtClean="0"/>
              <a:t>Also called neuritis or peripheral neuropathy</a:t>
            </a:r>
          </a:p>
          <a:p>
            <a:r>
              <a:rPr lang="en-US" altLang="en-US" dirty="0" smtClean="0"/>
              <a:t>Symptoms</a:t>
            </a:r>
          </a:p>
          <a:p>
            <a:pPr lvl="1"/>
            <a:r>
              <a:rPr lang="en-US" altLang="en-US" dirty="0" smtClean="0"/>
              <a:t>Numbness or tingling</a:t>
            </a:r>
          </a:p>
          <a:p>
            <a:pPr lvl="1"/>
            <a:r>
              <a:rPr lang="en-US" altLang="en-US" dirty="0" smtClean="0"/>
              <a:t>Pain or burning</a:t>
            </a:r>
          </a:p>
          <a:p>
            <a:pPr lvl="1"/>
            <a:r>
              <a:rPr lang="en-US" altLang="en-US" dirty="0" smtClean="0"/>
              <a:t>Muscle weakness</a:t>
            </a:r>
          </a:p>
          <a:p>
            <a:pPr lvl="1"/>
            <a:r>
              <a:rPr lang="en-US" altLang="en-US" dirty="0" smtClean="0"/>
              <a:t>Sensitivity to touch</a:t>
            </a:r>
          </a:p>
          <a:p>
            <a:r>
              <a:rPr lang="en-US" altLang="en-US" dirty="0" smtClean="0"/>
              <a:t>Treatment </a:t>
            </a:r>
          </a:p>
          <a:p>
            <a:pPr lvl="1"/>
            <a:r>
              <a:rPr lang="en-US" altLang="en-US" dirty="0" smtClean="0"/>
              <a:t>Treat underlying problem</a:t>
            </a:r>
          </a:p>
          <a:p>
            <a:pPr lvl="1"/>
            <a:r>
              <a:rPr lang="en-US" altLang="en-US" dirty="0" smtClean="0"/>
              <a:t>Reduce pain and control symptoms</a:t>
            </a:r>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A4796C8-D009-4061-964C-7F262CC2789E}" type="slidenum">
              <a:rPr lang="en-US" altLang="en-US" smtClean="0"/>
              <a:pPr/>
              <a:t>20</a:t>
            </a:fld>
            <a:endParaRPr lang="en-US"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Neurofibromatosis</a:t>
            </a:r>
          </a:p>
        </p:txBody>
      </p:sp>
      <p:sp>
        <p:nvSpPr>
          <p:cNvPr id="3" name="Content Placeholder 2"/>
          <p:cNvSpPr>
            <a:spLocks noGrp="1"/>
          </p:cNvSpPr>
          <p:nvPr>
            <p:ph sz="quarter" idx="14"/>
          </p:nvPr>
        </p:nvSpPr>
        <p:spPr/>
        <p:txBody>
          <a:bodyPr/>
          <a:lstStyle/>
          <a:p>
            <a:r>
              <a:rPr lang="en-US" sz="2400" dirty="0" smtClean="0"/>
              <a:t>Recklinghausen’s (or von Recklinghausen’s) Disease</a:t>
            </a:r>
          </a:p>
          <a:p>
            <a:r>
              <a:rPr lang="en-US" sz="2400" dirty="0" smtClean="0"/>
              <a:t>Type 1</a:t>
            </a:r>
          </a:p>
          <a:p>
            <a:pPr lvl="1"/>
            <a:r>
              <a:rPr lang="en-US" sz="2400" dirty="0" smtClean="0"/>
              <a:t>Skin changes and deformed bones</a:t>
            </a:r>
          </a:p>
          <a:p>
            <a:r>
              <a:rPr lang="en-US" sz="2400" dirty="0" smtClean="0"/>
              <a:t>Type 2</a:t>
            </a:r>
          </a:p>
          <a:p>
            <a:pPr lvl="1"/>
            <a:r>
              <a:rPr lang="en-US" sz="2400" dirty="0" smtClean="0"/>
              <a:t>Hearing loss, ringing in ears, poor balance</a:t>
            </a:r>
          </a:p>
          <a:p>
            <a:r>
              <a:rPr lang="en-US" sz="2400" dirty="0" smtClean="0"/>
              <a:t>Type 3</a:t>
            </a:r>
          </a:p>
          <a:p>
            <a:pPr lvl="1"/>
            <a:r>
              <a:rPr lang="en-US" sz="2400" dirty="0" err="1" smtClean="0"/>
              <a:t>Schwannomatosis</a:t>
            </a:r>
            <a:endParaRPr lang="en-US" sz="2400" dirty="0" smtClean="0"/>
          </a:p>
          <a:p>
            <a:pPr lvl="1"/>
            <a:r>
              <a:rPr lang="en-US" sz="2400" dirty="0" smtClean="0"/>
              <a:t>Intense pain</a:t>
            </a:r>
          </a:p>
          <a:p>
            <a:r>
              <a:rPr lang="en-US" sz="2400" dirty="0" smtClean="0"/>
              <a:t>Treatment</a:t>
            </a:r>
          </a:p>
          <a:p>
            <a:pPr lvl="1"/>
            <a:r>
              <a:rPr lang="en-US" sz="2400" dirty="0" smtClean="0"/>
              <a:t>Surgery, radiation, medications</a:t>
            </a:r>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A9B50D4-BF2C-43B6-962F-B4E025B97BCB}" type="slidenum">
              <a:rPr lang="en-US" altLang="en-US" smtClean="0"/>
              <a:pPr/>
              <a:t>21</a:t>
            </a:fld>
            <a:endParaRPr lang="en-US"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dirty="0" smtClean="0"/>
              <a:t>Nervous System Combining Forms</a:t>
            </a:r>
          </a:p>
        </p:txBody>
      </p:sp>
      <p:graphicFrame>
        <p:nvGraphicFramePr>
          <p:cNvPr id="8" name="Content Placeholder 7" descr="Table containing the nervous system combining forms, including word part, meaning and examples.&#10;&#10;Word Part: Cerebell/o &#10;Meaning: Cerebellum&#10;Key Terms: Cerebellar&#10;&#10;Word Part: Cerebr/o&#10;Meaning: Cerebrum&#10;Key Terms: Cerebral&#10;&#10;Word Part: Crani/o&#10;Meaning: Cranium&#10;Key Terms: Cranioclasis&#10;&#10;Word Part: Mening/o&#10;Meaning: Meninges&#10;Key Terms: Meningioma&#10;&#10;Word Part: Myel/o&#10;Meaning: Marrow&#10;Key Terms: Myelitis&#10;&#10;Word Part: Plegia&#10;Meaning: Paralysis&#10;Key Terms: Quadraplegia&#10;&#10;Word Part: Thalam/o&#10;Meaning: Thalamus&#10;Key Terms: Thalamotomy" title="Table: Nervous System Combining Forms. "/>
          <p:cNvGraphicFramePr>
            <a:graphicFrameLocks noGrp="1"/>
          </p:cNvGraphicFramePr>
          <p:nvPr>
            <p:ph type="tbl" sz="quarter" idx="14"/>
            <p:extLst>
              <p:ext uri="{D42A27DB-BD31-4B8C-83A1-F6EECF244321}">
                <p14:modId xmlns:p14="http://schemas.microsoft.com/office/powerpoint/2010/main" val="2257766154"/>
              </p:ext>
            </p:extLst>
          </p:nvPr>
        </p:nvGraphicFramePr>
        <p:xfrm>
          <a:off x="457200" y="1600200"/>
          <a:ext cx="8229600" cy="2987674"/>
        </p:xfrm>
        <a:graphic>
          <a:graphicData uri="http://schemas.openxmlformats.org/drawingml/2006/table">
            <a:tbl>
              <a:tblPr firstRow="1" bandRow="1">
                <a:tableStyleId>{5C22544A-7EE6-4342-B048-85BDC9FD1C3A}</a:tableStyleId>
              </a:tblPr>
              <a:tblGrid>
                <a:gridCol w="2743200"/>
                <a:gridCol w="2743200"/>
                <a:gridCol w="2743200"/>
              </a:tblGrid>
              <a:tr h="365857">
                <a:tc>
                  <a:txBody>
                    <a:bodyPr/>
                    <a:lstStyle/>
                    <a:p>
                      <a:r>
                        <a:rPr lang="en-US" sz="1800" baseline="0" dirty="0" smtClean="0">
                          <a:solidFill>
                            <a:schemeClr val="tx1"/>
                          </a:solidFill>
                        </a:rPr>
                        <a:t>Word Part </a:t>
                      </a:r>
                      <a:endParaRPr lang="en-US" sz="1800" baseline="0" dirty="0">
                        <a:solidFill>
                          <a:schemeClr val="tx1"/>
                        </a:solidFill>
                      </a:endParaRPr>
                    </a:p>
                  </a:txBody>
                  <a:tcPr marL="95879" marR="95879"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baseline="0" dirty="0" smtClean="0">
                          <a:solidFill>
                            <a:schemeClr val="tx1"/>
                          </a:solidFill>
                        </a:rPr>
                        <a:t>Meaning </a:t>
                      </a:r>
                      <a:endParaRPr lang="en-US" sz="1800" baseline="0" dirty="0">
                        <a:solidFill>
                          <a:schemeClr val="tx1"/>
                        </a:solidFill>
                      </a:endParaRPr>
                    </a:p>
                  </a:txBody>
                  <a:tcPr marL="95879" marR="95879"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baseline="0" dirty="0" smtClean="0">
                          <a:solidFill>
                            <a:schemeClr val="tx1"/>
                          </a:solidFill>
                        </a:rPr>
                        <a:t>Key Terms</a:t>
                      </a:r>
                      <a:endParaRPr lang="en-US" sz="1800" baseline="0" dirty="0">
                        <a:solidFill>
                          <a:schemeClr val="tx1"/>
                        </a:solidFill>
                      </a:endParaRPr>
                    </a:p>
                  </a:txBody>
                  <a:tcPr marL="95879" marR="95879"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96183">
                <a:tc>
                  <a:txBody>
                    <a:bodyPr/>
                    <a:lstStyle/>
                    <a:p>
                      <a:r>
                        <a:rPr lang="en-US" sz="1800" kern="1200" dirty="0" smtClean="0">
                          <a:solidFill>
                            <a:schemeClr val="dk1"/>
                          </a:solidFill>
                          <a:latin typeface="+mn-lt"/>
                          <a:ea typeface="+mn-ea"/>
                          <a:cs typeface="+mn-cs"/>
                        </a:rPr>
                        <a:t>Cerebell/o</a:t>
                      </a:r>
                      <a:endParaRPr lang="en-US" sz="1800" baseline="0" dirty="0">
                        <a:solidFill>
                          <a:schemeClr val="tx1"/>
                        </a:solidFill>
                      </a:endParaRPr>
                    </a:p>
                  </a:txBody>
                  <a:tcPr marL="95879" marR="95879"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kern="1200" dirty="0" smtClean="0">
                          <a:solidFill>
                            <a:schemeClr val="dk1"/>
                          </a:solidFill>
                          <a:latin typeface="+mn-lt"/>
                          <a:ea typeface="+mn-ea"/>
                          <a:cs typeface="+mn-cs"/>
                        </a:rPr>
                        <a:t>Cerebellum</a:t>
                      </a:r>
                      <a:endParaRPr lang="en-US" sz="1800" baseline="0" dirty="0">
                        <a:solidFill>
                          <a:schemeClr val="tx1"/>
                        </a:solidFill>
                      </a:endParaRPr>
                    </a:p>
                  </a:txBody>
                  <a:tcPr marL="95879" marR="95879"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kern="1200" dirty="0" smtClean="0">
                          <a:solidFill>
                            <a:schemeClr val="dk1"/>
                          </a:solidFill>
                          <a:latin typeface="+mn-lt"/>
                          <a:ea typeface="+mn-ea"/>
                          <a:cs typeface="+mn-cs"/>
                        </a:rPr>
                        <a:t>Cerebellar</a:t>
                      </a:r>
                      <a:endParaRPr lang="en-US" sz="1800" baseline="0" dirty="0">
                        <a:solidFill>
                          <a:schemeClr val="tx1"/>
                        </a:solidFill>
                      </a:endParaRPr>
                    </a:p>
                  </a:txBody>
                  <a:tcPr marL="95879" marR="95879"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939">
                <a:tc>
                  <a:txBody>
                    <a:bodyPr/>
                    <a:lstStyle/>
                    <a:p>
                      <a:r>
                        <a:rPr lang="en-US" sz="1800" kern="1200" dirty="0" smtClean="0">
                          <a:solidFill>
                            <a:schemeClr val="dk1"/>
                          </a:solidFill>
                          <a:latin typeface="+mn-lt"/>
                          <a:ea typeface="+mn-ea"/>
                          <a:cs typeface="+mn-cs"/>
                        </a:rPr>
                        <a:t>Cerebr/o</a:t>
                      </a:r>
                      <a:endParaRPr lang="en-US" sz="1800" baseline="0" dirty="0">
                        <a:solidFill>
                          <a:schemeClr val="tx1"/>
                        </a:solidFill>
                      </a:endParaRPr>
                    </a:p>
                  </a:txBody>
                  <a:tcPr marL="95879" marR="95879"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kern="1200" dirty="0" smtClean="0">
                          <a:solidFill>
                            <a:schemeClr val="dk1"/>
                          </a:solidFill>
                          <a:latin typeface="+mn-lt"/>
                          <a:ea typeface="+mn-ea"/>
                          <a:cs typeface="+mn-cs"/>
                        </a:rPr>
                        <a:t>Cerebrum</a:t>
                      </a:r>
                      <a:endParaRPr lang="en-US" sz="1800" baseline="0" dirty="0">
                        <a:solidFill>
                          <a:schemeClr val="tx1"/>
                        </a:solidFill>
                      </a:endParaRPr>
                    </a:p>
                  </a:txBody>
                  <a:tcPr marL="95879" marR="95879"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Cerebral</a:t>
                      </a:r>
                    </a:p>
                  </a:txBody>
                  <a:tcPr marL="95879" marR="95879"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939">
                <a:tc>
                  <a:txBody>
                    <a:bodyPr/>
                    <a:lstStyle/>
                    <a:p>
                      <a:r>
                        <a:rPr lang="en-US" sz="1800" kern="1200" dirty="0" smtClean="0">
                          <a:solidFill>
                            <a:schemeClr val="dk1"/>
                          </a:solidFill>
                          <a:latin typeface="+mn-lt"/>
                          <a:ea typeface="+mn-ea"/>
                          <a:cs typeface="+mn-cs"/>
                        </a:rPr>
                        <a:t>Crani/o</a:t>
                      </a:r>
                      <a:endParaRPr lang="en-US" sz="1800" baseline="0" dirty="0">
                        <a:solidFill>
                          <a:schemeClr val="tx1"/>
                        </a:solidFill>
                      </a:endParaRPr>
                    </a:p>
                  </a:txBody>
                  <a:tcPr marL="95879" marR="95879"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kern="1200" dirty="0" smtClean="0">
                          <a:solidFill>
                            <a:schemeClr val="dk1"/>
                          </a:solidFill>
                          <a:latin typeface="+mn-lt"/>
                          <a:ea typeface="+mn-ea"/>
                          <a:cs typeface="+mn-cs"/>
                        </a:rPr>
                        <a:t>Cranium</a:t>
                      </a:r>
                      <a:endParaRPr lang="en-US" sz="1800" baseline="0" dirty="0">
                        <a:solidFill>
                          <a:schemeClr val="tx1"/>
                        </a:solidFill>
                      </a:endParaRPr>
                    </a:p>
                  </a:txBody>
                  <a:tcPr marL="95879" marR="95879"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kern="1200" dirty="0" smtClean="0">
                          <a:solidFill>
                            <a:schemeClr val="dk1"/>
                          </a:solidFill>
                          <a:latin typeface="+mn-lt"/>
                          <a:ea typeface="+mn-ea"/>
                          <a:cs typeface="+mn-cs"/>
                        </a:rPr>
                        <a:t>Cranioclasis </a:t>
                      </a:r>
                      <a:endParaRPr lang="en-US" sz="1800" baseline="0" dirty="0">
                        <a:solidFill>
                          <a:schemeClr val="tx1"/>
                        </a:solidFill>
                      </a:endParaRPr>
                    </a:p>
                  </a:txBody>
                  <a:tcPr marL="95879" marR="95879"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939">
                <a:tc>
                  <a:txBody>
                    <a:bodyPr/>
                    <a:lstStyle/>
                    <a:p>
                      <a:r>
                        <a:rPr lang="en-US" sz="1800" kern="1200" dirty="0" smtClean="0">
                          <a:solidFill>
                            <a:schemeClr val="dk1"/>
                          </a:solidFill>
                          <a:latin typeface="+mn-lt"/>
                          <a:ea typeface="+mn-ea"/>
                          <a:cs typeface="+mn-cs"/>
                        </a:rPr>
                        <a:t>Mening/o</a:t>
                      </a:r>
                      <a:endParaRPr lang="en-US" sz="1800" baseline="0" dirty="0">
                        <a:solidFill>
                          <a:schemeClr val="tx1"/>
                        </a:solidFill>
                      </a:endParaRPr>
                    </a:p>
                  </a:txBody>
                  <a:tcPr marL="95879" marR="95879"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kern="1200" dirty="0" smtClean="0">
                          <a:solidFill>
                            <a:schemeClr val="dk1"/>
                          </a:solidFill>
                          <a:latin typeface="+mn-lt"/>
                          <a:ea typeface="+mn-ea"/>
                          <a:cs typeface="+mn-cs"/>
                        </a:rPr>
                        <a:t>Meninges</a:t>
                      </a:r>
                      <a:endParaRPr lang="en-US" sz="1800" baseline="0" dirty="0">
                        <a:solidFill>
                          <a:schemeClr val="tx1"/>
                        </a:solidFill>
                      </a:endParaRPr>
                    </a:p>
                  </a:txBody>
                  <a:tcPr marL="95879" marR="95879"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kern="1200" dirty="0" smtClean="0">
                          <a:solidFill>
                            <a:schemeClr val="dk1"/>
                          </a:solidFill>
                          <a:latin typeface="+mn-lt"/>
                          <a:ea typeface="+mn-ea"/>
                          <a:cs typeface="+mn-cs"/>
                        </a:rPr>
                        <a:t>Meningioma</a:t>
                      </a:r>
                      <a:endParaRPr lang="en-US" sz="1800" baseline="0" dirty="0">
                        <a:solidFill>
                          <a:schemeClr val="tx1"/>
                        </a:solidFill>
                      </a:endParaRPr>
                    </a:p>
                  </a:txBody>
                  <a:tcPr marL="95879" marR="95879"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939">
                <a:tc>
                  <a:txBody>
                    <a:bodyPr/>
                    <a:lstStyle/>
                    <a:p>
                      <a:r>
                        <a:rPr lang="en-US" sz="1800" kern="1200" dirty="0" smtClean="0">
                          <a:solidFill>
                            <a:schemeClr val="dk1"/>
                          </a:solidFill>
                          <a:latin typeface="+mn-lt"/>
                          <a:ea typeface="+mn-ea"/>
                          <a:cs typeface="+mn-cs"/>
                        </a:rPr>
                        <a:t>Myel/o</a:t>
                      </a:r>
                      <a:endParaRPr lang="en-US" sz="1800" baseline="0" dirty="0">
                        <a:solidFill>
                          <a:schemeClr val="tx1"/>
                        </a:solidFill>
                      </a:endParaRPr>
                    </a:p>
                  </a:txBody>
                  <a:tcPr marL="95879" marR="95879"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kern="1200" dirty="0" smtClean="0">
                          <a:solidFill>
                            <a:schemeClr val="dk1"/>
                          </a:solidFill>
                          <a:latin typeface="+mn-lt"/>
                          <a:ea typeface="+mn-ea"/>
                          <a:cs typeface="+mn-cs"/>
                        </a:rPr>
                        <a:t>Marrow</a:t>
                      </a:r>
                      <a:endParaRPr lang="en-US" sz="1800" baseline="0" dirty="0">
                        <a:solidFill>
                          <a:schemeClr val="tx1"/>
                        </a:solidFill>
                      </a:endParaRPr>
                    </a:p>
                  </a:txBody>
                  <a:tcPr marL="95879" marR="95879"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kern="1200" dirty="0" smtClean="0">
                          <a:solidFill>
                            <a:schemeClr val="dk1"/>
                          </a:solidFill>
                          <a:latin typeface="+mn-lt"/>
                          <a:ea typeface="+mn-ea"/>
                          <a:cs typeface="+mn-cs"/>
                        </a:rPr>
                        <a:t>Myelitis </a:t>
                      </a:r>
                      <a:endParaRPr lang="en-US" sz="1800" baseline="0" dirty="0">
                        <a:solidFill>
                          <a:schemeClr val="tx1"/>
                        </a:solidFill>
                      </a:endParaRPr>
                    </a:p>
                  </a:txBody>
                  <a:tcPr marL="95879" marR="95879"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939">
                <a:tc>
                  <a:txBody>
                    <a:bodyPr/>
                    <a:lstStyle/>
                    <a:p>
                      <a:r>
                        <a:rPr lang="en-US" sz="1800" kern="1200" dirty="0" smtClean="0">
                          <a:solidFill>
                            <a:schemeClr val="dk1"/>
                          </a:solidFill>
                          <a:latin typeface="+mn-lt"/>
                          <a:ea typeface="+mn-ea"/>
                          <a:cs typeface="+mn-cs"/>
                        </a:rPr>
                        <a:t>Plegia</a:t>
                      </a:r>
                      <a:endParaRPr lang="en-US" sz="1800" baseline="0" dirty="0">
                        <a:solidFill>
                          <a:schemeClr val="tx1"/>
                        </a:solidFill>
                      </a:endParaRPr>
                    </a:p>
                  </a:txBody>
                  <a:tcPr marL="95879" marR="95879"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kern="1200" dirty="0" smtClean="0">
                          <a:solidFill>
                            <a:schemeClr val="dk1"/>
                          </a:solidFill>
                          <a:latin typeface="+mn-lt"/>
                          <a:ea typeface="+mn-ea"/>
                          <a:cs typeface="+mn-cs"/>
                        </a:rPr>
                        <a:t>Paralysis</a:t>
                      </a:r>
                      <a:endParaRPr lang="en-US" sz="1800" baseline="0" dirty="0">
                        <a:solidFill>
                          <a:schemeClr val="tx1"/>
                        </a:solidFill>
                      </a:endParaRPr>
                    </a:p>
                  </a:txBody>
                  <a:tcPr marL="95879" marR="95879"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kern="1200" dirty="0" smtClean="0">
                          <a:solidFill>
                            <a:schemeClr val="dk1"/>
                          </a:solidFill>
                          <a:latin typeface="+mn-lt"/>
                          <a:ea typeface="+mn-ea"/>
                          <a:cs typeface="+mn-cs"/>
                        </a:rPr>
                        <a:t>Quadriplegia</a:t>
                      </a:r>
                      <a:endParaRPr lang="en-US" sz="1800" baseline="0" dirty="0">
                        <a:solidFill>
                          <a:schemeClr val="tx1"/>
                        </a:solidFill>
                      </a:endParaRPr>
                    </a:p>
                  </a:txBody>
                  <a:tcPr marL="95879" marR="95879"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939">
                <a:tc>
                  <a:txBody>
                    <a:bodyPr/>
                    <a:lstStyle/>
                    <a:p>
                      <a:r>
                        <a:rPr lang="en-US" sz="1800" kern="1200" dirty="0" smtClean="0">
                          <a:solidFill>
                            <a:schemeClr val="dk1"/>
                          </a:solidFill>
                          <a:latin typeface="+mn-lt"/>
                          <a:ea typeface="+mn-ea"/>
                          <a:cs typeface="+mn-cs"/>
                        </a:rPr>
                        <a:t>Thalam/o</a:t>
                      </a:r>
                      <a:endParaRPr lang="en-US" sz="1800" baseline="0" dirty="0">
                        <a:solidFill>
                          <a:schemeClr val="tx1"/>
                        </a:solidFill>
                      </a:endParaRPr>
                    </a:p>
                  </a:txBody>
                  <a:tcPr marL="95879" marR="95879"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kern="1200" dirty="0" smtClean="0">
                          <a:solidFill>
                            <a:schemeClr val="dk1"/>
                          </a:solidFill>
                          <a:latin typeface="+mn-lt"/>
                          <a:ea typeface="+mn-ea"/>
                          <a:cs typeface="+mn-cs"/>
                        </a:rPr>
                        <a:t>Thalamus</a:t>
                      </a:r>
                      <a:endParaRPr lang="en-US" sz="1800" baseline="0" dirty="0">
                        <a:solidFill>
                          <a:schemeClr val="tx1"/>
                        </a:solidFill>
                      </a:endParaRPr>
                    </a:p>
                  </a:txBody>
                  <a:tcPr marL="95879" marR="95879"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kern="1200" dirty="0" smtClean="0">
                          <a:solidFill>
                            <a:schemeClr val="dk1"/>
                          </a:solidFill>
                          <a:latin typeface="+mn-lt"/>
                          <a:ea typeface="+mn-ea"/>
                          <a:cs typeface="+mn-cs"/>
                        </a:rPr>
                        <a:t>Thalamotomy </a:t>
                      </a:r>
                      <a:endParaRPr lang="en-US" sz="1800" baseline="0" dirty="0">
                        <a:solidFill>
                          <a:schemeClr val="tx1"/>
                        </a:solidFill>
                      </a:endParaRPr>
                    </a:p>
                  </a:txBody>
                  <a:tcPr marL="95879" marR="95879" marT="45732" marB="4573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0" name="Text Placeholder 9"/>
          <p:cNvSpPr>
            <a:spLocks noGrp="1"/>
          </p:cNvSpPr>
          <p:nvPr>
            <p:ph type="body" sz="quarter" idx="32"/>
          </p:nvPr>
        </p:nvSpPr>
        <p:spPr/>
        <p:txBody>
          <a:bodyPr/>
          <a:lstStyle/>
          <a:p>
            <a:endParaRPr lang="en-US"/>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2406EAF-FE05-4C5F-B006-D909F565D323}" type="slidenum">
              <a:rPr lang="en-US" altLang="en-US" smtClean="0"/>
              <a:pPr/>
              <a:t>22</a:t>
            </a:fld>
            <a:endParaRPr lang="en-US"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dirty="0" smtClean="0"/>
              <a:t>Tell me, Detective . . .</a:t>
            </a:r>
          </a:p>
        </p:txBody>
      </p:sp>
      <p:sp>
        <p:nvSpPr>
          <p:cNvPr id="3" name="Content Placeholder 2"/>
          <p:cNvSpPr>
            <a:spLocks noGrp="1"/>
          </p:cNvSpPr>
          <p:nvPr>
            <p:ph sz="quarter" idx="14"/>
          </p:nvPr>
        </p:nvSpPr>
        <p:spPr>
          <a:xfrm>
            <a:off x="457200" y="1600200"/>
            <a:ext cx="5402262" cy="4572000"/>
          </a:xfrm>
        </p:spPr>
        <p:txBody>
          <a:bodyPr/>
          <a:lstStyle/>
          <a:p>
            <a:r>
              <a:rPr lang="en-US" dirty="0" smtClean="0"/>
              <a:t>The patient presents urgently to the Emergency Department with complaints of double vision, pain behind the eye, and numbness on the side of the face.  The physician notes a dilated pupil and a droopy eyelid.  Based on the symptoms, what is a likely diagnosis to investigate?</a:t>
            </a:r>
            <a:endParaRPr lang="en-US" dirty="0"/>
          </a:p>
        </p:txBody>
      </p:sp>
      <p:sp>
        <p:nvSpPr>
          <p:cNvPr id="12" name="Text Placeholder 11"/>
          <p:cNvSpPr>
            <a:spLocks noGrp="1"/>
          </p:cNvSpPr>
          <p:nvPr>
            <p:ph type="body" sz="quarter" idx="32"/>
          </p:nvPr>
        </p:nvSpPr>
        <p:spPr/>
        <p:txBody>
          <a:bodyPr/>
          <a:lstStyle/>
          <a:p>
            <a:endParaRPr lang="en-US"/>
          </a:p>
        </p:txBody>
      </p:sp>
      <p:pic>
        <p:nvPicPr>
          <p:cNvPr id="46084" name="Content Placeholder 7" descr="The image shows a detective looking through a magnifying glass. The detective resembles the famous literary character, Sherlock Holmes. " title="Illustration: Detective"/>
          <p:cNvPicPr>
            <a:picLocks noGrp="1" noChangeAspect="1"/>
          </p:cNvPicPr>
          <p:nvPr>
            <p:ph sz="quarter" idx="18"/>
          </p:nvPr>
        </p:nvPicPr>
        <p:blipFill>
          <a:blip r:embed="rId3" cstate="print">
            <a:extLst>
              <a:ext uri="{28A0092B-C50C-407E-A947-70E740481C1C}">
                <a14:useLocalDpi xmlns:a14="http://schemas.microsoft.com/office/drawing/2010/main" val="0"/>
              </a:ext>
            </a:extLst>
          </a:blip>
          <a:stretch>
            <a:fillRect/>
          </a:stretch>
        </p:blipFill>
        <p:spPr>
          <a:xfrm>
            <a:off x="5859461" y="2209800"/>
            <a:ext cx="2341819" cy="2562225"/>
          </a:xfrm>
        </p:spPr>
      </p:pic>
      <p:sp>
        <p:nvSpPr>
          <p:cNvPr id="13" name="Text Placeholder 12"/>
          <p:cNvSpPr>
            <a:spLocks noGrp="1"/>
          </p:cNvSpPr>
          <p:nvPr>
            <p:ph type="body" sz="quarter" idx="33"/>
          </p:nvPr>
        </p:nvSpPr>
        <p:spPr/>
        <p:txBody>
          <a:bodyPr/>
          <a:lstStyle/>
          <a:p>
            <a:endParaRPr lang="en-US"/>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CEE4389-588F-44F0-B423-D31D60FD990A}" type="slidenum">
              <a:rPr lang="en-US" altLang="en-US" smtClean="0"/>
              <a:pPr/>
              <a:t>23</a:t>
            </a:fld>
            <a:endParaRPr lang="en-US"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Nervous System</a:t>
            </a:r>
            <a:br>
              <a:rPr lang="en-US" altLang="en-US" smtClean="0"/>
            </a:br>
            <a:r>
              <a:rPr lang="en-US" altLang="en-US" smtClean="0"/>
              <a:t>Summary </a:t>
            </a:r>
          </a:p>
        </p:txBody>
      </p:sp>
      <p:sp>
        <p:nvSpPr>
          <p:cNvPr id="47107" name="Content Placeholder 2"/>
          <p:cNvSpPr>
            <a:spLocks noGrp="1"/>
          </p:cNvSpPr>
          <p:nvPr>
            <p:ph type="body" sz="quarter" idx="11"/>
          </p:nvPr>
        </p:nvSpPr>
        <p:spPr/>
        <p:txBody>
          <a:bodyPr/>
          <a:lstStyle/>
          <a:p>
            <a:r>
              <a:rPr lang="en-US" altLang="en-US" smtClean="0"/>
              <a:t>Define, understand and correctly pronounce medical terms related to the nervous system</a:t>
            </a:r>
          </a:p>
          <a:p>
            <a:r>
              <a:rPr lang="en-US" altLang="en-US" smtClean="0"/>
              <a:t>Describe common diseases and conditions  with an overview of various treatments  related to the nervous system</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4AB2B76-230A-45EE-AD1F-ABDBDC1263DF}" type="slidenum">
              <a:rPr lang="en-US" altLang="en-US" smtClean="0"/>
              <a:pPr/>
              <a:t>24</a:t>
            </a:fld>
            <a:endParaRPr lang="en-US"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Nervous System </a:t>
            </a:r>
            <a:br>
              <a:rPr lang="en-US" smtClean="0"/>
            </a:br>
            <a:r>
              <a:rPr lang="en-US" smtClean="0"/>
              <a:t>References </a:t>
            </a:r>
            <a:endParaRPr lang="en-US" dirty="0" smtClean="0"/>
          </a:p>
        </p:txBody>
      </p:sp>
      <p:sp>
        <p:nvSpPr>
          <p:cNvPr id="49158" name="Text Placeholder 5"/>
          <p:cNvSpPr>
            <a:spLocks noGrp="1"/>
          </p:cNvSpPr>
          <p:nvPr>
            <p:ph type="body" sz="quarter" idx="16"/>
          </p:nvPr>
        </p:nvSpPr>
        <p:spPr/>
        <p:txBody>
          <a:bodyPr/>
          <a:lstStyle/>
          <a:p>
            <a:r>
              <a:rPr lang="en-US" altLang="en-US" dirty="0" smtClean="0"/>
              <a:t>References</a:t>
            </a:r>
          </a:p>
          <a:p>
            <a:pPr lvl="1"/>
            <a:r>
              <a:rPr lang="en-US" altLang="en-US" dirty="0" err="1" smtClean="0"/>
              <a:t>MedllinePlus</a:t>
            </a:r>
            <a:r>
              <a:rPr lang="en-US" altLang="en-US" dirty="0" smtClean="0"/>
              <a:t> [Internet].  Brain and nerves.  Bethesda (MD):  National Library of Medicine (US); [updated 2011 Jul 27].  Available from: </a:t>
            </a:r>
            <a:r>
              <a:rPr lang="en-US" altLang="en-US" dirty="0" smtClean="0">
                <a:hlinkClick r:id="rId3" tooltip="National Library of Medicine, National Institutes of Health"/>
              </a:rPr>
              <a:t>www.nlm.nih.gov</a:t>
            </a:r>
            <a:endParaRPr lang="en-US" altLang="en-US" dirty="0" smtClean="0"/>
          </a:p>
        </p:txBody>
      </p:sp>
      <p:sp>
        <p:nvSpPr>
          <p:cNvPr id="49159" name="Text Placeholder 7"/>
          <p:cNvSpPr>
            <a:spLocks noGrp="1"/>
          </p:cNvSpPr>
          <p:nvPr>
            <p:ph type="body" sz="quarter" idx="20"/>
          </p:nvPr>
        </p:nvSpPr>
        <p:spPr/>
        <p:txBody>
          <a:bodyPr/>
          <a:lstStyle/>
          <a:p>
            <a:r>
              <a:rPr lang="en-US" altLang="en-US" dirty="0" smtClean="0"/>
              <a:t>Images </a:t>
            </a:r>
          </a:p>
          <a:p>
            <a:pPr lvl="1"/>
            <a:r>
              <a:rPr lang="en-US" altLang="en-US" dirty="0" smtClean="0"/>
              <a:t>Slide 4, 5: Available From: </a:t>
            </a:r>
            <a:r>
              <a:rPr lang="en-US" altLang="en-US" dirty="0" smtClean="0">
                <a:hlinkClick r:id="rId4" tooltip="Images, Slides 4,5: Available From: commons.wikimedia.org"/>
              </a:rPr>
              <a:t>commons.wikimedia.org</a:t>
            </a:r>
            <a:r>
              <a:rPr lang="en-US" altLang="en-US" dirty="0" smtClean="0"/>
              <a:t>  </a:t>
            </a:r>
          </a:p>
          <a:p>
            <a:pPr lvl="1"/>
            <a:r>
              <a:rPr lang="en-US" altLang="en-US" dirty="0" smtClean="0"/>
              <a:t>Slide 6: Available From: </a:t>
            </a:r>
            <a:r>
              <a:rPr lang="en-US" altLang="en-US" dirty="0" smtClean="0">
                <a:hlinkClick r:id="rId5" tooltip="Images, Slide 6: Available From: commons.wikimedia.org"/>
              </a:rPr>
              <a:t>commons.wikimedia.org</a:t>
            </a:r>
            <a:endParaRPr lang="en-US" altLang="en-US" dirty="0" smtClean="0"/>
          </a:p>
          <a:p>
            <a:pPr lvl="1"/>
            <a:r>
              <a:rPr lang="en-US" altLang="en-US" dirty="0" smtClean="0"/>
              <a:t>Slide 8: Available From: </a:t>
            </a:r>
            <a:r>
              <a:rPr lang="en-US" altLang="en-US" dirty="0" smtClean="0">
                <a:hlinkClick r:id="rId6" tooltip="Wikipedia "/>
              </a:rPr>
              <a:t>en.wikipedia.org</a:t>
            </a:r>
            <a:r>
              <a:rPr lang="en-US" altLang="en-US" dirty="0" smtClean="0"/>
              <a:t> </a:t>
            </a:r>
          </a:p>
        </p:txBody>
      </p:sp>
      <p:sp>
        <p:nvSpPr>
          <p:cNvPr id="10" name="Text Placeholder 9"/>
          <p:cNvSpPr>
            <a:spLocks noGrp="1"/>
          </p:cNvSpPr>
          <p:nvPr>
            <p:ph type="body" sz="quarter" idx="21"/>
          </p:nvPr>
        </p:nvSpPr>
        <p:spPr/>
        <p:txBody>
          <a:bodyPr/>
          <a:lstStyle/>
          <a:p>
            <a:endParaRPr lang="en-US"/>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F0BEAAE-2BE1-4F97-AFF6-B033D8DFF7BC}" type="slidenum">
              <a:rPr lang="en-US" altLang="en-US" smtClean="0"/>
              <a:pPr/>
              <a:t>25</a:t>
            </a:fld>
            <a:endParaRPr lang="en-US"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 in Health Care and Public Health Settings</a:t>
            </a:r>
            <a:br>
              <a:rPr lang="en-US" dirty="0" smtClean="0"/>
            </a:br>
            <a:r>
              <a:rPr lang="en-US" dirty="0" smtClean="0"/>
              <a:t>Nervous System</a:t>
            </a:r>
            <a:endParaRPr lang="en-US" dirty="0"/>
          </a:p>
        </p:txBody>
      </p:sp>
      <p:sp>
        <p:nvSpPr>
          <p:cNvPr id="3" name="Content Placeholder 2"/>
          <p:cNvSpPr>
            <a:spLocks noGrp="1"/>
          </p:cNvSpPr>
          <p:nvPr>
            <p:ph sz="quarter" idx="14"/>
          </p:nvPr>
        </p:nvSpPr>
        <p:spPr/>
        <p:txBody>
          <a:bodyPr/>
          <a:lstStyle/>
          <a:p>
            <a:r>
              <a:rPr lang="en-US" dirty="0" smtClean="0"/>
              <a:t>This material was developed by the University of Alabama at Birmingham, funded by the Department of Health and Human Services, Office of the National Coordinator for Health Information Technology under Award Number 90WT0007.</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26</a:t>
            </a:fld>
            <a:endParaRPr lang="en-US" dirty="0"/>
          </a:p>
        </p:txBody>
      </p:sp>
    </p:spTree>
    <p:extLst>
      <p:ext uri="{BB962C8B-B14F-4D97-AF65-F5344CB8AC3E}">
        <p14:creationId xmlns:p14="http://schemas.microsoft.com/office/powerpoint/2010/main" val="30434622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Nervous System Anatomy</a:t>
            </a:r>
          </a:p>
        </p:txBody>
      </p:sp>
      <p:sp>
        <p:nvSpPr>
          <p:cNvPr id="3" name="Content Placeholder 2"/>
          <p:cNvSpPr>
            <a:spLocks noGrp="1"/>
          </p:cNvSpPr>
          <p:nvPr>
            <p:ph sz="quarter" idx="14"/>
          </p:nvPr>
        </p:nvSpPr>
        <p:spPr/>
        <p:txBody>
          <a:bodyPr/>
          <a:lstStyle/>
          <a:p>
            <a:r>
              <a:rPr lang="en-US" sz="2400" dirty="0" smtClean="0"/>
              <a:t>Brain encased in the skull</a:t>
            </a:r>
          </a:p>
          <a:p>
            <a:pPr lvl="1"/>
            <a:r>
              <a:rPr lang="en-US" dirty="0" smtClean="0"/>
              <a:t>Protective coverings with three meninges</a:t>
            </a:r>
          </a:p>
          <a:p>
            <a:pPr lvl="2"/>
            <a:r>
              <a:rPr lang="en-US" sz="2200" dirty="0" smtClean="0"/>
              <a:t>Pia mater</a:t>
            </a:r>
          </a:p>
          <a:p>
            <a:pPr lvl="2"/>
            <a:r>
              <a:rPr lang="en-US" sz="2200" dirty="0" smtClean="0"/>
              <a:t>Arachnoid</a:t>
            </a:r>
          </a:p>
          <a:p>
            <a:pPr lvl="2"/>
            <a:r>
              <a:rPr lang="en-US" sz="2200" dirty="0" smtClean="0"/>
              <a:t>Dura mater  </a:t>
            </a:r>
          </a:p>
          <a:p>
            <a:r>
              <a:rPr lang="en-US" sz="2400" dirty="0" smtClean="0"/>
              <a:t>Spinal cord encased in the vertebral canal</a:t>
            </a:r>
            <a:endParaRPr lang="en-US" dirty="0"/>
          </a:p>
        </p:txBody>
      </p:sp>
      <p:sp>
        <p:nvSpPr>
          <p:cNvPr id="12" name="Text Placeholder 11"/>
          <p:cNvSpPr>
            <a:spLocks noGrp="1"/>
          </p:cNvSpPr>
          <p:nvPr>
            <p:ph type="body" sz="quarter" idx="32"/>
          </p:nvPr>
        </p:nvSpPr>
        <p:spPr/>
        <p:txBody>
          <a:bodyPr/>
          <a:lstStyle/>
          <a:p>
            <a:endParaRPr lang="en-US"/>
          </a:p>
        </p:txBody>
      </p:sp>
      <p:pic>
        <p:nvPicPr>
          <p:cNvPr id="25604" name="Content Placeholder 7" descr="This image illustrates the three coverings of the brain in layers beginning with the outside skin covering the cranium.  The three meninges are seen underneath the bone of the skull beginning with the outside covering of the brain, the dura mater.  The arachnoid is found in the middle and contains the subarachnoid space that is filled with the cerebrospinal fluid.  The pia mater  covers the brain." title="Illustration: Nervous System Anatomy"/>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4648200" y="2345524"/>
            <a:ext cx="4041775" cy="3081352"/>
          </a:xfrm>
        </p:spPr>
      </p:pic>
      <p:sp>
        <p:nvSpPr>
          <p:cNvPr id="13" name="Text Placeholder 12"/>
          <p:cNvSpPr>
            <a:spLocks noGrp="1"/>
          </p:cNvSpPr>
          <p:nvPr>
            <p:ph type="body" sz="quarter" idx="33"/>
          </p:nvPr>
        </p:nvSpPr>
        <p:spPr/>
        <p:txBody>
          <a:bodyPr/>
          <a:lstStyle/>
          <a:p>
            <a:endParaRPr lang="en-US"/>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BF49267-2CAE-4C39-8521-5FECC2811476}" type="slidenum">
              <a:rPr lang="en-US" altLang="en-US" smtClean="0"/>
              <a:pPr/>
              <a:t>3</a:t>
            </a:fld>
            <a:endParaRPr lang="en-US"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Nervous System Anatomy 2</a:t>
            </a:r>
          </a:p>
        </p:txBody>
      </p:sp>
      <p:sp>
        <p:nvSpPr>
          <p:cNvPr id="26627" name="Content Placeholder 2"/>
          <p:cNvSpPr>
            <a:spLocks noGrp="1"/>
          </p:cNvSpPr>
          <p:nvPr>
            <p:ph sz="quarter" idx="14"/>
          </p:nvPr>
        </p:nvSpPr>
        <p:spPr/>
        <p:txBody>
          <a:bodyPr/>
          <a:lstStyle/>
          <a:p>
            <a:r>
              <a:rPr lang="en-US" altLang="en-US" sz="2400" dirty="0" smtClean="0"/>
              <a:t>Cerebrospinal fluid</a:t>
            </a:r>
          </a:p>
          <a:p>
            <a:pPr lvl="1"/>
            <a:r>
              <a:rPr lang="en-US" altLang="en-US" sz="2400" dirty="0" smtClean="0"/>
              <a:t>subarachnoid space</a:t>
            </a:r>
          </a:p>
          <a:p>
            <a:pPr lvl="1"/>
            <a:r>
              <a:rPr lang="en-US" altLang="en-US" sz="2400" dirty="0" smtClean="0"/>
              <a:t>spinal cord</a:t>
            </a:r>
          </a:p>
          <a:p>
            <a:pPr lvl="1"/>
            <a:r>
              <a:rPr lang="en-US" altLang="en-US" sz="2400" dirty="0" smtClean="0"/>
              <a:t>ventricles</a:t>
            </a:r>
          </a:p>
          <a:p>
            <a:r>
              <a:rPr lang="en-US" altLang="en-US" sz="2400" dirty="0" smtClean="0"/>
              <a:t>Cerebrum – largest part of brain</a:t>
            </a:r>
          </a:p>
          <a:p>
            <a:pPr lvl="2"/>
            <a:r>
              <a:rPr lang="en-US" altLang="en-US" sz="2000" dirty="0" smtClean="0"/>
              <a:t>Divided into two hemispheres</a:t>
            </a:r>
          </a:p>
          <a:p>
            <a:pPr lvl="2"/>
            <a:r>
              <a:rPr lang="en-US" altLang="en-US" sz="2000" dirty="0" smtClean="0"/>
              <a:t>Cerebral cortex – primary motor and sensory areas</a:t>
            </a:r>
            <a:endParaRPr lang="en-US" altLang="en-US" dirty="0" smtClean="0"/>
          </a:p>
        </p:txBody>
      </p:sp>
      <p:sp>
        <p:nvSpPr>
          <p:cNvPr id="11" name="Text Placeholder 10"/>
          <p:cNvSpPr>
            <a:spLocks noGrp="1"/>
          </p:cNvSpPr>
          <p:nvPr>
            <p:ph type="body" sz="quarter" idx="32"/>
          </p:nvPr>
        </p:nvSpPr>
        <p:spPr/>
        <p:txBody>
          <a:bodyPr/>
          <a:lstStyle/>
          <a:p>
            <a:endParaRPr lang="en-US"/>
          </a:p>
        </p:txBody>
      </p:sp>
      <p:pic>
        <p:nvPicPr>
          <p:cNvPr id="26628" name="Content Placeholder 7" descr="This image illustrates the areas of the brain and spinal cord where cerebrospinal fluid is located and the largest part of the brain, the cerebrum, which is divided into two hemispheres." title="Illustration: Nervous System Anatomy "/>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4648200" y="2324882"/>
            <a:ext cx="4041775" cy="3122636"/>
          </a:xfrm>
        </p:spPr>
      </p:pic>
      <p:sp>
        <p:nvSpPr>
          <p:cNvPr id="12" name="Text Placeholder 11"/>
          <p:cNvSpPr>
            <a:spLocks noGrp="1"/>
          </p:cNvSpPr>
          <p:nvPr>
            <p:ph type="body" sz="quarter" idx="33"/>
          </p:nvPr>
        </p:nvSpPr>
        <p:spPr/>
        <p:txBody>
          <a:bodyPr/>
          <a:lstStyle/>
          <a:p>
            <a:endParaRPr lang="en-US"/>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01CA211-04F0-4AFF-BEA5-ACFDC9EC8731}" type="slidenum">
              <a:rPr lang="en-US" altLang="en-US" smtClean="0"/>
              <a:pPr/>
              <a:t>4</a:t>
            </a:fld>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dirty="0" smtClean="0"/>
              <a:t>Nervous System Anatomy 3</a:t>
            </a:r>
          </a:p>
        </p:txBody>
      </p:sp>
      <p:sp>
        <p:nvSpPr>
          <p:cNvPr id="27651" name="Content Placeholder 2"/>
          <p:cNvSpPr>
            <a:spLocks noGrp="1"/>
          </p:cNvSpPr>
          <p:nvPr>
            <p:ph sz="quarter" idx="14"/>
          </p:nvPr>
        </p:nvSpPr>
        <p:spPr/>
        <p:txBody>
          <a:bodyPr/>
          <a:lstStyle/>
          <a:p>
            <a:r>
              <a:rPr lang="en-US" altLang="en-US" sz="2400" dirty="0" smtClean="0"/>
              <a:t>Hypothalamus</a:t>
            </a:r>
          </a:p>
          <a:p>
            <a:pPr lvl="1"/>
            <a:r>
              <a:rPr lang="en-US" altLang="en-US" sz="2400" dirty="0" smtClean="0"/>
              <a:t>Regulation of: </a:t>
            </a:r>
          </a:p>
          <a:p>
            <a:pPr lvl="2"/>
            <a:r>
              <a:rPr lang="en-US" altLang="en-US" sz="2000" dirty="0" smtClean="0"/>
              <a:t>appetite</a:t>
            </a:r>
          </a:p>
          <a:p>
            <a:pPr lvl="2"/>
            <a:r>
              <a:rPr lang="en-US" altLang="en-US" sz="2000" dirty="0" smtClean="0"/>
              <a:t>heart rate</a:t>
            </a:r>
          </a:p>
          <a:p>
            <a:pPr lvl="2"/>
            <a:r>
              <a:rPr lang="en-US" altLang="en-US" sz="2000" dirty="0" smtClean="0"/>
              <a:t>body temperature</a:t>
            </a:r>
          </a:p>
          <a:p>
            <a:pPr lvl="2"/>
            <a:r>
              <a:rPr lang="en-US" altLang="en-US" sz="2000" dirty="0" smtClean="0"/>
              <a:t>water balance</a:t>
            </a:r>
          </a:p>
          <a:p>
            <a:pPr lvl="2"/>
            <a:r>
              <a:rPr lang="en-US" altLang="en-US" sz="2000" dirty="0" smtClean="0"/>
              <a:t>Digestion</a:t>
            </a:r>
          </a:p>
          <a:p>
            <a:pPr lvl="2"/>
            <a:r>
              <a:rPr lang="en-US" altLang="en-US" sz="2000" dirty="0" smtClean="0"/>
              <a:t>sexual activity</a:t>
            </a:r>
          </a:p>
          <a:p>
            <a:r>
              <a:rPr lang="en-US" altLang="en-US" sz="2400" dirty="0" smtClean="0"/>
              <a:t>Cerebellum</a:t>
            </a:r>
          </a:p>
          <a:p>
            <a:pPr lvl="1"/>
            <a:r>
              <a:rPr lang="en-US" altLang="en-US" sz="2400" dirty="0" smtClean="0"/>
              <a:t>Second largest part of brain</a:t>
            </a:r>
          </a:p>
          <a:p>
            <a:pPr lvl="1"/>
            <a:r>
              <a:rPr lang="en-US" altLang="en-US" sz="2400" dirty="0" smtClean="0"/>
              <a:t>Controls unconscious actions </a:t>
            </a:r>
            <a:endParaRPr lang="en-US" altLang="en-US" dirty="0" smtClean="0"/>
          </a:p>
        </p:txBody>
      </p:sp>
      <p:sp>
        <p:nvSpPr>
          <p:cNvPr id="11" name="Text Placeholder 10"/>
          <p:cNvSpPr>
            <a:spLocks noGrp="1"/>
          </p:cNvSpPr>
          <p:nvPr>
            <p:ph type="body" sz="quarter" idx="32"/>
          </p:nvPr>
        </p:nvSpPr>
        <p:spPr/>
        <p:txBody>
          <a:bodyPr/>
          <a:lstStyle/>
          <a:p>
            <a:endParaRPr lang="en-US"/>
          </a:p>
        </p:txBody>
      </p:sp>
      <p:pic>
        <p:nvPicPr>
          <p:cNvPr id="27652" name="Content Placeholder 7" descr="This image illustrates the areas of the brain and spinal cord where cerebrospinal fluid is located and the largest part of the brain, the cerebrum, which is divided into two hemispheres." title="Illustration: Nervous System Anatomy"/>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4648200" y="2324882"/>
            <a:ext cx="4041775" cy="3122636"/>
          </a:xfrm>
        </p:spPr>
      </p:pic>
      <p:sp>
        <p:nvSpPr>
          <p:cNvPr id="12" name="Text Placeholder 11"/>
          <p:cNvSpPr>
            <a:spLocks noGrp="1"/>
          </p:cNvSpPr>
          <p:nvPr>
            <p:ph type="body" sz="quarter" idx="33"/>
          </p:nvPr>
        </p:nvSpPr>
        <p:spPr/>
        <p:txBody>
          <a:bodyPr/>
          <a:lstStyle/>
          <a:p>
            <a:endParaRPr lang="en-US"/>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D75933C-09BC-4D72-9D32-7A6A92283829}" type="slidenum">
              <a:rPr lang="en-US" altLang="en-US" smtClean="0"/>
              <a:pPr/>
              <a:t>5</a:t>
            </a:fld>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Cranial Nerves</a:t>
            </a:r>
          </a:p>
        </p:txBody>
      </p:sp>
      <p:sp>
        <p:nvSpPr>
          <p:cNvPr id="28675" name="Content Placeholder 2"/>
          <p:cNvSpPr>
            <a:spLocks noGrp="1"/>
          </p:cNvSpPr>
          <p:nvPr>
            <p:ph sz="quarter" idx="14"/>
          </p:nvPr>
        </p:nvSpPr>
        <p:spPr/>
        <p:txBody>
          <a:bodyPr/>
          <a:lstStyle/>
          <a:p>
            <a:pPr marL="57150" indent="0">
              <a:buNone/>
            </a:pPr>
            <a:r>
              <a:rPr lang="en-US" sz="2000" dirty="0" smtClean="0"/>
              <a:t>I     Olfactory</a:t>
            </a:r>
          </a:p>
          <a:p>
            <a:pPr marL="57150" indent="0">
              <a:buNone/>
            </a:pPr>
            <a:r>
              <a:rPr lang="en-US" sz="2000" dirty="0" smtClean="0"/>
              <a:t>II    Optic </a:t>
            </a:r>
          </a:p>
          <a:p>
            <a:pPr marL="57150" indent="0">
              <a:buNone/>
            </a:pPr>
            <a:r>
              <a:rPr lang="en-US" sz="2000" dirty="0" smtClean="0"/>
              <a:t>III   Oculomotor</a:t>
            </a:r>
          </a:p>
          <a:p>
            <a:pPr marL="57150" indent="0">
              <a:buNone/>
            </a:pPr>
            <a:r>
              <a:rPr lang="en-US" sz="2000" dirty="0" smtClean="0"/>
              <a:t>IV   Trochlear</a:t>
            </a:r>
          </a:p>
          <a:p>
            <a:pPr marL="57150" indent="0">
              <a:buNone/>
            </a:pPr>
            <a:r>
              <a:rPr lang="en-US" sz="2000" dirty="0" smtClean="0"/>
              <a:t>V    Trigeminal</a:t>
            </a:r>
          </a:p>
          <a:p>
            <a:pPr marL="57150" indent="0">
              <a:buNone/>
            </a:pPr>
            <a:r>
              <a:rPr lang="en-US" sz="2000" dirty="0" smtClean="0"/>
              <a:t>VI   </a:t>
            </a:r>
            <a:r>
              <a:rPr lang="en-US" sz="2000" dirty="0" err="1" smtClean="0"/>
              <a:t>Abducens</a:t>
            </a:r>
            <a:endParaRPr lang="en-US" sz="2000" dirty="0" smtClean="0"/>
          </a:p>
          <a:p>
            <a:pPr marL="57150" indent="0">
              <a:buNone/>
            </a:pPr>
            <a:r>
              <a:rPr lang="en-US" sz="2000" dirty="0" smtClean="0"/>
              <a:t>VII  Facial</a:t>
            </a:r>
          </a:p>
          <a:p>
            <a:pPr marL="57150" indent="0">
              <a:buNone/>
            </a:pPr>
            <a:r>
              <a:rPr lang="en-US" sz="2000" dirty="0" smtClean="0"/>
              <a:t>VIII Auditory</a:t>
            </a:r>
          </a:p>
          <a:p>
            <a:pPr marL="57150" indent="0">
              <a:buNone/>
            </a:pPr>
            <a:r>
              <a:rPr lang="en-US" sz="2000" dirty="0" smtClean="0"/>
              <a:t>IX   </a:t>
            </a:r>
            <a:r>
              <a:rPr lang="en-US" sz="2000" dirty="0" err="1" smtClean="0"/>
              <a:t>Glossopharygeal</a:t>
            </a:r>
            <a:endParaRPr lang="en-US" sz="2000" dirty="0" smtClean="0"/>
          </a:p>
          <a:p>
            <a:pPr marL="57150" indent="0">
              <a:buNone/>
            </a:pPr>
            <a:r>
              <a:rPr lang="en-US" sz="2000" dirty="0" smtClean="0"/>
              <a:t>X    </a:t>
            </a:r>
            <a:r>
              <a:rPr lang="en-US" sz="2000" dirty="0" err="1" smtClean="0"/>
              <a:t>Vagus</a:t>
            </a:r>
            <a:endParaRPr lang="en-US" sz="2000" dirty="0" smtClean="0"/>
          </a:p>
          <a:p>
            <a:pPr marL="57150" indent="0">
              <a:buNone/>
            </a:pPr>
            <a:r>
              <a:rPr lang="en-US" sz="2000" dirty="0" smtClean="0"/>
              <a:t>XI   Spinal Accessory</a:t>
            </a:r>
          </a:p>
          <a:p>
            <a:pPr marL="57150" indent="0">
              <a:buNone/>
            </a:pPr>
            <a:r>
              <a:rPr lang="en-US" sz="2000" dirty="0" smtClean="0"/>
              <a:t>XII  Hypoglossal</a:t>
            </a:r>
          </a:p>
        </p:txBody>
      </p:sp>
      <p:sp>
        <p:nvSpPr>
          <p:cNvPr id="11" name="Text Placeholder 10"/>
          <p:cNvSpPr>
            <a:spLocks noGrp="1"/>
          </p:cNvSpPr>
          <p:nvPr>
            <p:ph type="body" sz="quarter" idx="32"/>
          </p:nvPr>
        </p:nvSpPr>
        <p:spPr/>
        <p:txBody>
          <a:bodyPr/>
          <a:lstStyle/>
          <a:p>
            <a:endParaRPr lang="en-US"/>
          </a:p>
        </p:txBody>
      </p:sp>
      <p:pic>
        <p:nvPicPr>
          <p:cNvPr id="28676" name="Content Placeholder 7" descr="This image depicts the various locations of the 12 pair of cranial nerves in a cross section view of the brain." title="Illustration: Cranial Nerves"/>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4968624" y="1974272"/>
            <a:ext cx="3400926" cy="3823855"/>
          </a:xfrm>
        </p:spPr>
      </p:pic>
      <p:sp>
        <p:nvSpPr>
          <p:cNvPr id="12" name="Text Placeholder 11"/>
          <p:cNvSpPr>
            <a:spLocks noGrp="1"/>
          </p:cNvSpPr>
          <p:nvPr>
            <p:ph type="body" sz="quarter" idx="33"/>
          </p:nvPr>
        </p:nvSpPr>
        <p:spPr/>
        <p:txBody>
          <a:bodyPr/>
          <a:lstStyle/>
          <a:p>
            <a:endParaRPr lang="en-US"/>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88BCBEF-19A0-4F05-B8F7-24E45434CF6B}" type="slidenum">
              <a:rPr lang="en-US" altLang="en-US" smtClean="0"/>
              <a:pPr/>
              <a:t>6</a:t>
            </a:fld>
            <a:endParaRPr lang="en-US"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Cranial Nerve Functions</a:t>
            </a:r>
          </a:p>
        </p:txBody>
      </p:sp>
      <p:sp>
        <p:nvSpPr>
          <p:cNvPr id="8" name="Content Placeholder 7"/>
          <p:cNvSpPr>
            <a:spLocks noGrp="1"/>
          </p:cNvSpPr>
          <p:nvPr>
            <p:ph sz="quarter" idx="14"/>
          </p:nvPr>
        </p:nvSpPr>
        <p:spPr/>
        <p:txBody>
          <a:bodyPr/>
          <a:lstStyle/>
          <a:p>
            <a:pPr marL="0" indent="0">
              <a:buNone/>
            </a:pPr>
            <a:r>
              <a:rPr lang="en-US" sz="2000" dirty="0" smtClean="0"/>
              <a:t>Cranial Nerve		</a:t>
            </a:r>
            <a:r>
              <a:rPr lang="en-US" sz="2000" dirty="0"/>
              <a:t>Major </a:t>
            </a:r>
            <a:r>
              <a:rPr lang="en-US" sz="2000" dirty="0" smtClean="0"/>
              <a:t>Function</a:t>
            </a:r>
          </a:p>
          <a:p>
            <a:pPr marL="0" indent="0">
              <a:buNone/>
            </a:pPr>
            <a:r>
              <a:rPr lang="en-US" sz="2000" dirty="0" smtClean="0"/>
              <a:t>Olfactory		Smell</a:t>
            </a:r>
          </a:p>
          <a:p>
            <a:pPr marL="0" indent="0">
              <a:buNone/>
            </a:pPr>
            <a:r>
              <a:rPr lang="en-US" sz="2000" dirty="0" smtClean="0"/>
              <a:t>Optic 			</a:t>
            </a:r>
            <a:r>
              <a:rPr lang="en-US" sz="2000" dirty="0"/>
              <a:t>Vision</a:t>
            </a:r>
          </a:p>
          <a:p>
            <a:pPr marL="0" indent="0">
              <a:buNone/>
            </a:pPr>
            <a:r>
              <a:rPr lang="en-US" sz="2000" dirty="0" smtClean="0"/>
              <a:t>Oculomotor 		Eyelid </a:t>
            </a:r>
            <a:r>
              <a:rPr lang="en-US" sz="2000" dirty="0"/>
              <a:t>and eyeball movement</a:t>
            </a:r>
            <a:endParaRPr lang="en-US" sz="2000" dirty="0" smtClean="0"/>
          </a:p>
          <a:p>
            <a:pPr marL="0" indent="0">
              <a:buNone/>
            </a:pPr>
            <a:r>
              <a:rPr lang="en-US" sz="2000" dirty="0" smtClean="0"/>
              <a:t>Trochlear 		</a:t>
            </a:r>
            <a:r>
              <a:rPr lang="en-US" sz="2000" dirty="0"/>
              <a:t>Innervates superior oblique eye </a:t>
            </a:r>
            <a:r>
              <a:rPr lang="en-US" sz="2000" dirty="0" smtClean="0"/>
              <a:t>muscle</a:t>
            </a:r>
          </a:p>
          <a:p>
            <a:pPr marL="0" indent="0">
              <a:buNone/>
            </a:pPr>
            <a:r>
              <a:rPr lang="en-US" sz="2000" dirty="0" smtClean="0"/>
              <a:t>Trigeminal 		</a:t>
            </a:r>
            <a:r>
              <a:rPr lang="en-US" sz="2000" dirty="0"/>
              <a:t>Chewing, face &amp; </a:t>
            </a:r>
            <a:r>
              <a:rPr lang="en-US" sz="2000" dirty="0" smtClean="0"/>
              <a:t>mouth</a:t>
            </a:r>
          </a:p>
          <a:p>
            <a:pPr marL="0" indent="0">
              <a:buNone/>
            </a:pPr>
            <a:r>
              <a:rPr lang="en-US" sz="2000" dirty="0" err="1" smtClean="0"/>
              <a:t>Abducens</a:t>
            </a:r>
            <a:r>
              <a:rPr lang="en-US" sz="2000" dirty="0" smtClean="0"/>
              <a:t> 		Turns </a:t>
            </a:r>
            <a:r>
              <a:rPr lang="en-US" sz="2000" dirty="0"/>
              <a:t>eye laterally</a:t>
            </a:r>
            <a:endParaRPr lang="en-US" sz="2000" dirty="0" smtClean="0"/>
          </a:p>
          <a:p>
            <a:pPr marL="0" indent="0">
              <a:buNone/>
            </a:pPr>
            <a:r>
              <a:rPr lang="en-US" sz="2000" dirty="0" smtClean="0"/>
              <a:t>Facial 			</a:t>
            </a:r>
            <a:r>
              <a:rPr lang="en-US" sz="2000" dirty="0"/>
              <a:t>Controls facial </a:t>
            </a:r>
            <a:r>
              <a:rPr lang="en-US" sz="2000" dirty="0" smtClean="0"/>
              <a:t>expressions</a:t>
            </a:r>
          </a:p>
          <a:p>
            <a:pPr marL="0" indent="0">
              <a:buNone/>
            </a:pPr>
            <a:r>
              <a:rPr lang="en-US" sz="2000" dirty="0" smtClean="0"/>
              <a:t>Auditory 		</a:t>
            </a:r>
            <a:r>
              <a:rPr lang="en-US" sz="2000" dirty="0"/>
              <a:t>Hearing; </a:t>
            </a:r>
            <a:r>
              <a:rPr lang="en-US" sz="2000" dirty="0" smtClean="0"/>
              <a:t>equilibrium</a:t>
            </a:r>
          </a:p>
          <a:p>
            <a:pPr marL="0" indent="0">
              <a:buNone/>
            </a:pPr>
            <a:r>
              <a:rPr lang="en-US" sz="2000" dirty="0" err="1" smtClean="0"/>
              <a:t>Glossopharygeal</a:t>
            </a:r>
            <a:r>
              <a:rPr lang="en-US" sz="2000" dirty="0" smtClean="0"/>
              <a:t> 	</a:t>
            </a:r>
            <a:r>
              <a:rPr lang="en-US" sz="2000" dirty="0"/>
              <a:t>Taste; senses carotid blood </a:t>
            </a:r>
            <a:r>
              <a:rPr lang="en-US" sz="2000" dirty="0" smtClean="0"/>
              <a:t>pressure</a:t>
            </a:r>
          </a:p>
          <a:p>
            <a:pPr marL="0" indent="0">
              <a:buNone/>
            </a:pPr>
            <a:r>
              <a:rPr lang="en-US" sz="2000" dirty="0" err="1" smtClean="0"/>
              <a:t>Vagus</a:t>
            </a:r>
            <a:r>
              <a:rPr lang="en-US" sz="2000" dirty="0" smtClean="0"/>
              <a:t> 			</a:t>
            </a:r>
            <a:r>
              <a:rPr lang="en-US" sz="2000" dirty="0"/>
              <a:t>Senses aortic blood pressure; slows heart </a:t>
            </a:r>
            <a:r>
              <a:rPr lang="en-US" sz="2000" dirty="0" smtClean="0"/>
              <a:t>rate</a:t>
            </a:r>
          </a:p>
          <a:p>
            <a:pPr marL="0" indent="0">
              <a:buNone/>
            </a:pPr>
            <a:r>
              <a:rPr lang="en-US" sz="2000" dirty="0" smtClean="0"/>
              <a:t>Spinal Accessory	Controls </a:t>
            </a:r>
            <a:r>
              <a:rPr lang="en-US" sz="2000" dirty="0"/>
              <a:t>neck &amp; shoulder muscles</a:t>
            </a:r>
            <a:endParaRPr lang="en-US" sz="2000" dirty="0" smtClean="0"/>
          </a:p>
          <a:p>
            <a:pPr marL="0" indent="0">
              <a:buNone/>
            </a:pPr>
            <a:r>
              <a:rPr lang="en-US" sz="2000" dirty="0" smtClean="0"/>
              <a:t>Hypoglossal 		</a:t>
            </a:r>
            <a:r>
              <a:rPr lang="en-US" sz="2000" dirty="0"/>
              <a:t>Controls tongue </a:t>
            </a:r>
            <a:r>
              <a:rPr lang="en-US" sz="2000" dirty="0" smtClean="0"/>
              <a:t>movements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B67541F-5011-42DC-BBCE-DB67FAC8EBE0}" type="slidenum">
              <a:rPr lang="en-US" altLang="en-US" smtClean="0"/>
              <a:pPr/>
              <a:t>7</a:t>
            </a:fld>
            <a:endParaRPr lang="en-US"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6"/>
          <p:cNvSpPr>
            <a:spLocks noGrp="1"/>
          </p:cNvSpPr>
          <p:nvPr>
            <p:ph type="title"/>
          </p:nvPr>
        </p:nvSpPr>
        <p:spPr/>
        <p:txBody>
          <a:bodyPr/>
          <a:lstStyle/>
          <a:p>
            <a:r>
              <a:rPr lang="en-US" altLang="en-US" smtClean="0"/>
              <a:t>Spinal Nerves</a:t>
            </a:r>
          </a:p>
        </p:txBody>
      </p:sp>
      <p:sp>
        <p:nvSpPr>
          <p:cNvPr id="8" name="Content Placeholder 7"/>
          <p:cNvSpPr>
            <a:spLocks noGrp="1"/>
          </p:cNvSpPr>
          <p:nvPr>
            <p:ph sz="quarter" idx="14"/>
          </p:nvPr>
        </p:nvSpPr>
        <p:spPr/>
        <p:txBody>
          <a:bodyPr/>
          <a:lstStyle/>
          <a:p>
            <a:r>
              <a:rPr lang="en-US" dirty="0" smtClean="0"/>
              <a:t>31 pairs</a:t>
            </a:r>
          </a:p>
          <a:p>
            <a:r>
              <a:rPr lang="en-US" dirty="0" smtClean="0"/>
              <a:t>Numbered according to the vertebra at which they exit the spinal column</a:t>
            </a:r>
          </a:p>
          <a:p>
            <a:pPr lvl="2"/>
            <a:r>
              <a:rPr lang="en-US" dirty="0" smtClean="0"/>
              <a:t>Spinal nerve T4, exits the spinal column through the foramen in the 4th thoracic vertebrae</a:t>
            </a:r>
            <a:endParaRPr lang="en-US" dirty="0"/>
          </a:p>
        </p:txBody>
      </p:sp>
      <p:sp>
        <p:nvSpPr>
          <p:cNvPr id="12" name="Text Placeholder 11"/>
          <p:cNvSpPr>
            <a:spLocks noGrp="1"/>
          </p:cNvSpPr>
          <p:nvPr>
            <p:ph type="body" sz="quarter" idx="32"/>
          </p:nvPr>
        </p:nvSpPr>
        <p:spPr/>
        <p:txBody>
          <a:bodyPr/>
          <a:lstStyle/>
          <a:p>
            <a:endParaRPr lang="en-US"/>
          </a:p>
        </p:txBody>
      </p:sp>
      <p:pic>
        <p:nvPicPr>
          <p:cNvPr id="30724" name="Content Placeholder 9" descr="This image illustrates the areas of the spinal column where the 31 pair of spinal nerves exit along the vertebral column, identifying the cervical plexus, the brachial plexus, and the lumbar plexus." title="Illustration: Spinal nerves"/>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5239575" y="1618488"/>
            <a:ext cx="2859024" cy="4535424"/>
          </a:xfrm>
        </p:spPr>
      </p:pic>
      <p:sp>
        <p:nvSpPr>
          <p:cNvPr id="13" name="Text Placeholder 12"/>
          <p:cNvSpPr>
            <a:spLocks noGrp="1"/>
          </p:cNvSpPr>
          <p:nvPr>
            <p:ph type="body" sz="quarter" idx="33"/>
          </p:nvPr>
        </p:nvSpPr>
        <p:spPr/>
        <p:txBody>
          <a:bodyPr/>
          <a:lstStyle/>
          <a:p>
            <a:endParaRPr 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1071F5A-C8A2-4DE5-B178-C1AECC3855AB}" type="slidenum">
              <a:rPr lang="en-US" altLang="en-US" smtClean="0"/>
              <a:pPr/>
              <a:t>8</a:t>
            </a:fld>
            <a:endParaRPr lang="en-US"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a:t>Alzheimer’s Disease</a:t>
            </a:r>
          </a:p>
        </p:txBody>
      </p:sp>
      <p:sp>
        <p:nvSpPr>
          <p:cNvPr id="31747" name="Content Placeholder 2"/>
          <p:cNvSpPr>
            <a:spLocks noGrp="1"/>
          </p:cNvSpPr>
          <p:nvPr>
            <p:ph sz="quarter" idx="14"/>
          </p:nvPr>
        </p:nvSpPr>
        <p:spPr/>
        <p:txBody>
          <a:bodyPr/>
          <a:lstStyle/>
          <a:p>
            <a:r>
              <a:rPr lang="en-US" altLang="en-US" dirty="0" smtClean="0"/>
              <a:t>Symptoms</a:t>
            </a:r>
          </a:p>
          <a:p>
            <a:pPr lvl="1"/>
            <a:r>
              <a:rPr lang="en-US" altLang="en-US" dirty="0" smtClean="0"/>
              <a:t>Dementia</a:t>
            </a:r>
          </a:p>
          <a:p>
            <a:r>
              <a:rPr lang="en-US" altLang="en-US" dirty="0" smtClean="0"/>
              <a:t>Progressive</a:t>
            </a:r>
          </a:p>
          <a:p>
            <a:r>
              <a:rPr lang="en-US" altLang="en-US" dirty="0" smtClean="0"/>
              <a:t>Treatment</a:t>
            </a:r>
          </a:p>
          <a:p>
            <a:pPr lvl="1"/>
            <a:r>
              <a:rPr lang="en-US" altLang="en-US" dirty="0" smtClean="0"/>
              <a:t>Medications</a:t>
            </a:r>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90EC0A4-1B09-4662-B20D-9FE610CBF7AF}" type="slidenum">
              <a:rPr lang="en-US" altLang="en-US" smtClean="0"/>
              <a:pPr/>
              <a:t>9</a:t>
            </a:fld>
            <a:endParaRPr lang="en-US" altLang="en-US"/>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10"/>
  <p:tag name="MMPROD_THEME_BG_IMAGE" val=""/>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ZGODQ4OCIvPg0KCQk8dWljb2xvciBuYW1lPSJnbG93IiB2YWx1ZT0iMHgzNUQzMzQiLz4NCgkJPHVpY29sb3IgbmFtZT0idGV4dCIgdmFsdWU9IjB4RkZGRkZGIi8+DQoJCTx1aWNvbG9yIG5hbWU9ImxpZ2h0IiB2YWx1ZT0iMHg0RTVENjAiLz4NCgkJPHVpY29sb3IgbmFtZT0ic2hhZG93IiB2YWx1ZT0iMHgwMDAwMDAiLz4NCgkJPHVpY29sb3IgbmFtZT0iYmFja2dyb3VuZCIgdmFsdWU9IjB4NzI3OTcxIi8+DQoJPC9jb2xvcnM+DQoJPGxheW91dD4NCgkJPHVpc2hvdyBuYW1lPSJwcmVzZW50YXRpb250aXRsZSIgdmFsdWU9InRydWUiLz4NCgkJPHVpc2hvdyBuYW1lPSJwcmVzZW50ZXJwaG90byIgdmFsdWU9ImZhbHNlIi8+DQoJCTx1aXNob3cgbmFtZT0icHJlc2VudGVybmFtZSIgdmFsdWU9ImZhbHNlIi8+DQoJCTx1aXNob3cgbmFtZT0icHJlc2VudGVydGl0bGUiIHZhbHVlPSJmYWxzZSIvPg0KCQk8dWlzaG93IG5hbWU9InByZXNlbnRlcmVtYWlsIiB2YWx1ZT0iZmFsc2UiLz4NCgkJPHVpc2hvdyBuYW1lPSJwcmVzZW50ZXJiaW8iIHZhbHVlPSJmYWxzZSIvPg0KCQk8dWlzaG93IG5hbWU9ImNvbXBhbnlsb2dvIiB2YWx1ZT0iZmFsc2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ZmFsc2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N0b3BwZWQiLz4NCgkJPHVpdGV4dCBuYW1lPSJTQ1JVQkJBUlNUQVRVU19QTEFZSU5HIiB2YWx1ZT0iUGxheWluZyIvPg0KCQk8dWl0ZXh0IG5hbWU9IlNDUlVCQkFSU1RBVFVTX05PQVVESU8iIHZhbHVlPSJObyBBdWRpbyIvPg0KCQk8dWl0ZXh0IG5hbWU9IlNDUlVCQkFSU1RBVFVTX1ZJRFBMQVlJTkciIHZhbHVlPSJWaWRlbyBQbGF5aW5nIi8+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DQoJCTx1aXRleHQgbmFtZT0iVEFCX1FVSVoiIHZhbHVlPSJRdWl6Ii8+DQoJCTx1aXRleHQgbmFtZT0iVEFCX09VVExJTkUiIHZhbHVlPSJPdXRsaW5lIi8+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DQoJCTx1aXRleHQgbmFtZT0iU0xJREVfTk9URVMiIHZhbHVlPSJTbGlkZSBOb3RlcyIvPg0KCQk8IS0tcXVpeiBwb2QgYW5kIG1lc3NhZ2UgYm94IHRleHRzLS0+DQoJCTx1aXRleHQgbmFtZT0iUVVJWlBPRF9RVUlaX0FUVEVNUFQiIHZhbHVlPSJRdWl6IEF0dGVtcHQ6Ii8+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DQoJCTx1aXRleHQgbmFtZT0iUVVJWlBPRF9RVUVTQVRNUFRfU1RSIiB2YWx1ZT0iQXR0ZW1wdDogJW4gb2YgJXQiLz4NCgkJPHVpdGV4dCBuYW1lPSJRVUlaUE9EX1FVRVNUWVBFX1NUUiIgdmFsdWU9IlR5cGU6ICVzIi8+DQoJCTx1aXRleHQgbmFtZT0iUVVJWlBPRF9RVUVTVFlQRV9HUkQiIHZhbHVlPSJHcmFkZWQiLz4NCgkJPHVpdGV4dCBuYW1lPSJRVUlaUE9EX1FVRVNUWVBFX1NWWSIgdmFsdWU9IlN1cnZleSIvPg0KCQk8dWl0ZXh0IG5hbWU9IlFVSVpQT0RfUVVJWkFUTVBUX0lORiIgdmFsdWU9IkluZmluaXRlIi8+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Gb2xpZSAlbiIvPg0KCQk8IS0tIHN1YnN0aXR1dGlvbjogJW4gPT0gc2xpZGUgbnVtYmVyIC0tPg0KCQk8IS0tIHN1YnN0aXR1dGlvbjogJXQgPT0gdG90YWwgc2xpZGUgY291bnQgLS0+DQoJCTx1aXRleHQgbmFtZT0iU0NSVUJCQVJTVEFUVVNfU0xJREVJTkZPIiB2YWx1ZT0iRm9saWUgJW4gLyAldCB8ICIvPg0KCQk8dWl0ZXh0IG5hbWU9IlNDUlVCQkFSU1RBVFVTX1NUT1BQRUQiIHZhbHVlPSJCZWVuZGV0Ii8+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DQoJCTx1aXRleHQgbmFtZT0iU0NSVUJCQVJTVEFUVVNfUVVFU1RJT04iIHZhbHVlPSJGcmFnZSBiZWFudHdvcnRlbiIvPg0KCQk8dWl0ZXh0IG5hbWU9IlNDUlVCQkFSU1RBVFVTX1JFVklFV1FVSVoiIHZhbHVlPSJOb2NobWFscyBkdXJjaHNlaGVuIi8+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DQoJCTx1aXRleHQgbmFtZT0iQklPV0lOX1RJVExFIiB2YWx1ZT0iU3ByZWNoZXI6ICVwIi8+DQoJCTx1aXRleHQgbmFtZT0iQklPQlROX1RJVExFIiB2YWx1ZT0iU3ByZWNoZXIiLz4NCgkJPHVpdGV4dCBuYW1lPSJESVZJREVSQlROX1RJVExFIiB2YWx1ZT0ifCIvPg0KCQk8dWl0ZXh0IG5hbWU9IkNPTlRBQ1RCVE5fVElUTEUiIHZhbHVlPSJLb250YWt0Ii8+DQoJCTx1aXRleHQgbmFtZT0iVEFCX1FVSVoiIHZhbHVlPSJRdWl6Ii8+DQoJCTx1aXRleHQgbmFtZT0iVEFCX09VVExJTkUiIHZhbHVlPSJTdHJ1a3R1ciIvPg0KCQk8dWl0ZXh0IG5hbWU9IlRBQl9USFVNQiIgdmFsdWU9Ik1pbmlhdHVyIi8+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CEtLXF1aXogcG9kIGFuZCBtZXNzYWdlIGJveCB0ZXh0cy0tPg0KCQk8dWl0ZXh0IG5hbWU9IlFVSVpQT0RfUVVJWl9BVFRFTVBUIiB2YWx1ZT0iUXVpenZlcnN1Y2g6Ii8+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DQoJCTx1aXRleHQgbmFtZT0iUVVJWlBPRF9RVUVTQVRNUFRfU1RSIiB2YWx1ZT0iVmVyc3VjaDogJW4gdm9uICV0Ii8+DQoJCTx1aXRleHQgbmFtZT0iUVVJWlBPRF9RVUVTVFlQRV9TVFIiIHZhbHVlPSJUeXA6ICVzIi8+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VG9uIGF1cyIvPg0KCQk8dWl0ZXh0IG5hbWU9IkRPQ1dSQVBfVElUTEUiIHZhbHVlPSJQcmVzZW50ZXItQW5oYW5nIi8+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yA6ICVwIi8+DQoJCTx1aXRleHQgbmFtZT0iQklPQlROX1RJVExFIiB2YWx1ZT0iQmlvIDoiLz4NCgkJPHVpdGV4dCBuYW1lPSJESVZJREVSQlROX1RJVExFIiB2YWx1ZT0ifCIvPg0KCQk8dWl0ZXh0IG5hbWU9IkNPTlRBQ1RCVE5fVElUTEUiIHZhbHVlPSJDb250YWN0Ii8+DQoJCTx1aXRleHQgbmFtZT0iVEFCX1FVSVoiIHZhbHVlPSJRdWl6Ii8+DQoJCTx1aXRleHQgbmFtZT0iVEFCX09VVExJTkUiIHZhbHVlPSJQbGFuIi8+DQoJCTx1aXRleHQgbmFtZT0iVEFCX1RIVU1CIiB2YWx1ZT0iRGlhcG9zIi8+DQoJCTx1aXRleHQgbmFtZT0iVEFCX05PVEVTIiB2YWx1ZT0iTm90ZXMiLz4NCgkJPHVpdGV4dCBuYW1lPSJUQUJfU0VBUkNIIiB2YWx1ZT0iUmVjaGVyY2hl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NvbW1lbnRhaXJlcyBkZXMgZGlhcG9zaXRpdmVzIi8+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mI3hBOyYjeEE7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250cmVyIGwnZW5jYWRyw6kgYXV4IHBhcnRpY2lwYW50cyIvPg0KCQk8dWl0ZXh0IG5hbWU9Ik1VVEUiIHZhbHVlPSJNdWV0Ii8+DQoJCTx1aXRleHQgbmFtZT0iRE9DV1JBUF9USVRMRSIgdmFsdWU9IlBpw6hjZSBqb2ludGUgUHJlc2VudGVyIi8+DQoJCTx1aXRleHQgbmFtZT0iRE9DV1JBUF9NU0ciIHZhbHVlPSJFbnJlZ2lzdHJlciBzdXIgbW9uIG9yZGluYXRldXIiLz4NCgkJPHVpdGV4dCBuYW1lPSJET0NXUkFQX1BST01QVCIgdmFsdWU9IkNsaXF1ZXIgcG91ciB0w6lsw6ljaGFyZ2VyIi8+DQoJPC9sYW5ndWFnZT4NCgk8bGFuZ3VhZ2UgaWQ9Imph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1ZJRFBMQVlJTkciIHZhbHVlPSLjg5Pjg4fjgqrlho3nlJ/kuK0iLz4NCgkJPHVpdGV4dCBuYW1lPSJTQ1JVQkJBUlNUQVRVU19MT0FESU5HIiB2YWx1ZT0i44Ot44O844OJ5LitIi8+DQoJCTx1aXRleHQgbmFtZT0iU0NSVUJCQVJTVEFUVVNfQlVGRkVSSU5HIiB2YWx1ZT0i44OQ44OD44OV44Kh5LitIi8+DQoJCTx1aXRleHQgbmFtZT0iU0NSVUJCQVJTVEFUVVNfUVVFU1RJT04iIHZhbHVlPSLos6rllY/jgavnrZTjgYjjgabkuIvjgZXjgYQiLz4NCgkJPHVpdGV4dCBuYW1lPSJTQ1JVQkJBUlNUQVRVU19SRVZJRVdRVUlaIiB2YWx1ZT0i44Kv44Kk44K644KS44Os44OT44Ol44O844GX44Gm44GE44G+44GZIi8+DQoJCTwhLS0gc3Vic3RpdHV0aW9uOiAlbSA9PSBtaW51dGVzIHJlbWFpbmluZyAtLT4NCgkJPCEtLSBzdWJzdGl0dXRpb246ICVzID09IHNlY29uZHMgcmVtYWluaW5nIC0tPg0KCQk8dWl0ZXh0IG5hbWU9IkVMQVBTRUQiIHZhbHVlPSLmrovjgoogOiAlbSDliIYgJXMg56eSIi8+DQoJCTx1aXRleHQgbmFtZT0iTk9URk9VTkQiIHZhbHVlPSLkvZXjgoLopovjgaTjgYvjgorjgb7jgZvjgpMiLz4NCgkJPHVpdGV4dCBuYW1lPSJBVFRBQ0hNRU5UUyIgdmFsdWU9Iua3u+S7mCIvPg0KCQk8IS0tIHN1YnN0aXR1dGlvbjogJXAgPT0gY3VycmVudCBzcGVha2VyJ3MgdGl0bGUgLS0+DQoJCTx1aXRleHQgbmFtZT0iQklPV0lOX1RJVExFIiB2YWx1ZT0i57WM5q20IDogJXAiLz4NCgkJPHVpdGV4dCBuYW1lPSJCSU9CVE5fVElUTEUiIHZhbHVlPSLntYzmrbQiLz4NCgkJPHVpdGV4dCBuYW1lPSJESVZJREVSQlROX1RJVExFIiB2YWx1ZT0ifCIvPg0KCQk8dWl0ZXh0IG5hbWU9IkNPTlRBQ1RCVE5fVElUTEUiIHZhbHVlPSLjgYrllY/jgYTlkIjjgo/jgZsiLz4NCgkJPHVpdGV4dCBuYW1lPSJUQUJfUVVJWiIgdmFsdWU9IuOCr+OCpOOCui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1xdWl6IHBvZCBhbmQgbWVzc2FnZSBib3ggdGV4dHMtLT4NCgkJPHVpdGV4dCBuYW1lPSJRVUlaUE9EX1FVSVpfQVRURU1QVCIgdmFsdWU9IuOCr+OCpOOCuuippuihjOWbnuaVsCA6ICIvPg0KCQk8dWl0ZXh0IG5hbWU9IlFVSVpQT0RfUVVJWl9BVFRFTVBUX1ZBTFVFIiB2YWx1ZT0iJW4gLyAldCIvPg0KCQk8dWl0ZXh0IG5hbWU9IlFVSVpQT0RfUVVJWl9TQ09SRSIgdmFsdWU9IuOCueOCs+OCoiA6ICIvPg0KCQk8dWl0ZXh0IG5hbWU9IlFVSVpQT0RfUVVJWl9QQVNTU0NPUkUiIHZhbHVlPSLlkIjmoLzngrkgOiIvPg0KCQk8dWl0ZXh0IG5hbWU9IlFVSVpQT0RfUVVJWl9NQVhTQ09SRSIgdmFsdWU9IuacgOmrmOW+l+eCuSA6ICIvPg0KCQk8dWl0ZXh0IG5hbWU9IlFVSVpQT0RfUVVFU0FUTVBUX1NUUiIgdmFsdWU9IuippuihjOWbnuaVsCA6ICVuIC8gJXQiLz4NCgkJPHVpdGV4dCBuYW1lPSJRVUlaUE9EX1FVRVNUWVBFX1NUUiIgdmFsdWU9IuOCv+OCpOODlyA6ICVzIi8+DQoJCTx1aXRleHQgbmFtZT0iUVVJWlBPRF9RVUVTVFlQRV9HUkQiIHZhbHVlPSLoqZXkvqEiLz4NCgkJPHVpdGV4dCBuYW1lPSJRVUlaUE9EX1FVRVNUWVBFX1NWWSIgdmFsdWU9IuOCouODs+OCseODvOODiCIvPg0KCQk8dWl0ZXh0IG5hbWU9IlFVSVpQT0RfUVVJWkFUTVBUX0lORiIgdmFsdWU9IueEoeWItumZkCIvPg0KCQk8dWl0ZXh0IG5hbWU9IlFVSVpQT0RfUVVFU0FUTVBUX0lORiIgdmFsdWU9IueEoeWItumZkCIvPg0KCQk8dWl0ZXh0IG5hbWU9IldBUk5JTkdNU0dfWUVTU1RSSU5HIiB2YWx1ZT0i44Gv44GEIi8+DQoJCTx1aXRleHQgbmFtZT0iV0FSTklOR01TR19OT1NUUklORyIgdmFsdWU9IuOBhOOBhOOBiCIvPg0KCQk8dWl0ZXh0IG5hbWU9IldBUk5JTkdNU0dfVElUTEVTVFJJTkciIHZhbHVlPSLjgq/jgqTjgrrjga7jg4rjg5PjgrLjg7zjgrfjg6fjg7PjgavplqLjgZnjgovorablkYoiLz4NCgkJPHVpdGV4dCBuYW1lPSJXQVJOSU5HTVNHX01TR1NUUklORyIgdmFsdWU9IuOBk+OBruOCr+OCpOOCuuOBq+OBr+OAgeOBvuOBoOino+etlOOBl+OBpuOBhOOBquOBhOizquWVj+OBjOOBguOCiuOBvuOBmeOAgiYjeEE7JiN4QTsg44Kv44Kk44K644KS57WC5LqG44GZ44KL44Gr44Gv44CB44CM44Gv44GE44CN44KS44Kv44Oq44OD44Kv44GX44G+44GZ44CC44Kv44Kk44K644KS57aa6KGM44GZ44KL44Gr44Gv44CB44CM44GE44GE44GI44CN44KS44Kv44Oq44OD44Kv44GX44G+44GZ44CCIi8+DQoJCTx1aXRleHQgbmFtZT0iSU5GT1JNQVRJT05fSDI2NF9GTEFTSFBMQVlFUiIgdmFsdWU9IuOBiuS9v+OBhOOBruOCs+ODs+ODlOODpeODvOOCv+OBq+ePvuWcqOOCpOODs+OCueODiOODvOODq+OBleOCjOOBpuOBhOOCiyBGbGFzaCBQbGF5ZXIg44Gu44OQ44O844K444On44Oz44Gv44CB44GT44Gu44OT44OH44Kq44KS44K144Od44O844OI44GX44Gm44GE44G+44Gb44KT44CC5pyA5paw44GuIEZsYXNoIFBsYXllciDjgpLjg4Djgqbjg7Pjg63jg7zjg4njgZnjgovjgavjga/jgIHjg5Pjg4fjgqrpoJjln5/jgpLjgq/jg6rjg4Pjgq/jgZfjgabjgY/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C5Yqg6ICF44Gr6KaL44Gb44KLIi8+DQoJCTx1aXRleHQgbmFtZT0iTVVURSIgdmFsdWU9IuODn+ODpeODvOODiCIvPg0KCQk8dWl0ZXh0IG5hbWU9IkRPQ1dSQVBfVElUTEUiIHZhbHVlPSJQcmVzZW50ZXIg5re75LuY44OV44Kh44Kk44OrIi8+DQoJCTx1aXRleHQgbmFtZT0iRE9DV1JBUF9NU0ciIHZhbHVlPSLjg57jgqTjgrPjg7Pjg5Tjg6Xjg7zjgr/jgavkv53lrZgiLz4NCgkJPHVpdGV4dCBuYW1lPSJET0NXUkFQX1BST01QVCIgdmFsdWU9IuOCr+ODquODg+OCr+OBl+OBpuODgOOCpuODs+ODreODvOODiSIvPg0KCTwvbGFuZ3VhZ2U+DQoJPGxhbmd1YWdlIGlkPSJrby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x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WSURQTEFZSU5HIiB2YWx1ZT0i67mE65SU7JikIOyerOyDnSDspJE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DQoJCTx1aXRleHQgbmFtZT0iVEFCX1RIVU1CIiB2YWx1ZT0i7LaV7IaM7YyQIi8+DQoJCTx1aXRleHQgbmFtZT0iVEFCX05PVEVTIiB2YWx1ZT0i64W47Yq4Ii8+DQoJCTx1aXRleHQgbmFtZT0iVEFCX1NFQVJDSCIgdmFsdWU9IuqygOyDiSIvPg0KCQk8dWl0ZXh0IG5hbWU9IlNMSURFX0hFQURJTkciIHZhbHVlPSLsiqzrnbzsnbTrk5wg7KCc66qpIi8+DQoJCTx1aXRleHQgbmFtZT0iRFVSQVRJT05fSEVBRElORyIgdmFsdWU9IuyerOyDneyLnOqwhCIvPg0KCQk8dWl0ZXh0IG5hbWU9IlNFQVJDSF9IRUFESU5HIiB2YWx1ZT0i7YWN7Iqk7Yq4IOqygOyDiToiLz4NCgkJPHVpdGV4dCBuYW1lPSJUSFVNQl9IRUFESU5HIiB2YWx1ZT0i7Iqs65287J2065OcIi8+DQoJCTx1aXRleHQgbmFtZT0iVEhVTUJfSU5GTyIgdmFsdWU9IuygnOuqqS/snqzsg53si5zqsIQiLz4NCgkJPHVpdGV4dCBuYW1lPSJBVFRBQ0hOQU1FX0hFQURJTkciIHZhbHVlPSLtjIzsnbwg7J2066aEIi8+DQoJCTx1aXRleHQgbmFtZT0iQVRUQUNIU0laRV9IRUFESU5HIiB2YWx1ZT0i7YGs6riwIi8+DQoJCTx1aXRleHQgbmFtZT0iU0xJREVfTk9URVMiIHZhbHVlPSLsiqzrnbzsnbTrk5wg64W47Yq4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iYjeEE7JiN4QTv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DQoJCTx1aXRleHQgbmFtZT0iUVVJWlBPRF9RVUlaX0FUVEVNUFRfVkFMVUUiIHZhbHVlPSIlbiBkZSAldCIvPg0KCQk8dWl0ZXh0IG5hbWU9IlFVSVpQT0RfUVVJWl9TQ09SRSIgdmFsdWU9IlB1bnR1YWNpw7NuOiIvPg0KCQk8dWl0ZXh0IG5hbWU9IlFVSVpQT0RfUVVJWl9QQVNTU0NPUkUiIHZhbHVlPSJQdW50dWFjacOzbiBwYXJhIGFwcm9iYXI6Ii8+DQoJCTx1aXRleHQgbmFtZT0iUVVJWlBPRF9RVUlaX01BWFNDT1JFIiB2YWx1ZT0iUHVudHVhY2nDs24gbcOheGltYToiLz4NCgkJPHVpdGV4dCBuYW1lPSJRVUlaUE9EX1FVRVNBVE1QVF9TVFIiIHZhbHVlPSJJbnRlbnRvczogJW4gZGUgJXQiLz4NCgkJPHVpdGV4dCBuYW1lPSJRVUlaUE9EX1FVRVNUWVBFX1NUUiIgdmFsdWU9IlRpcG86ICVzIi8+DQoJCTx1aXRleHQgbmFtZT0iUVVJWlBPRF9RVUVTVFlQRV9HUkQiIHZhbHVlPSJDb24gcHVudHVhY2nDs24iLz4NCgkJPHVpdGV4dCBuYW1lPSJRVUlaUE9EX1FVRVNUWVBFX1NWWSIgdmFsdWU9IkVuY3Vlc3RhIi8+DQoJCTx1aXRleHQgbmFtZT0iUVVJWlBPRF9RVUlaQVRNUFRfSU5GIiB2YWx1ZT0iSW5maW5pdG8iLz4NCgkJPHVpdGV4dCBuYW1lPSJRVUlaUE9EX1FVRVNBVE1QVF9JTkYiIHZhbHVlPSJJbmZpbml0byIvPg0KCQk8dWl0ZXh0IG5hbWU9IldBUk5JTkdNU0dfWUVTU1RSSU5HIiB2YWx1ZT0iU8OtIi8+DQoJCTx1aXRleHQgbmFtZT0iV0FSTklOR01TR19OT1NUUklORyIgdmFsdWU9Ik5vIi8+DQoJCTx1aXRleHQgbmFtZT0iV0FSTklOR01TR19USVRMRVNUUklORyIgdmFsdWU9IkF2aXNvIGRlIG5hdmVnYWNpw7NuIGRlIHBydWViYSIvPg0KCQk8dWl0ZXh0IG5hbWU9IldBUk5JTkdNU0dfTVNHU1RSSU5HIiB2YWx1ZT0iSGF5IHByZWd1bnRhcyBzaW4gaW50ZW50b3MgZW4gZXN0YSBwcnVlYmEuJiN4QTsmI3hBO1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DQoJCTwhLS0gc3Vic3RpdHV0aW9uOiAlcCA9PSBwcmVzZW50YXRpb24gdGl0bGUgLS0+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DQoJCTx1aXRleHQgbmFtZT0iU0hPV1NJREVCQVIiIHZhbHVlPSJNb3N0cmFyIGJhcnJhIGxhdGVyYWwgYSBsb3MgcGFydGljaXBhbnRlcyIvPg0KCQk8dWl0ZXh0IG5hbWU9Ik1VVEUiIHZhbHVlPSJTaWxlbmNpYXI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DQoJPGxhbmd1YWdlIGlkPSJw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QYXJhZG8iLz4NCgkJPHVpdGV4dCBuYW1lPSJTQ1JVQkJBUlNUQVRVU19QTEFZSU5HIiB2YWx1ZT0iUmVwcm9kdXppbmRvIi8+DQoJCTx1aXRleHQgbmFtZT0iU0NSVUJCQVJTVEFUVVNfTk9BVURJTyIgdmFsdWU9IlNlbSDDoXVkaW8iLz4NCgkJPHVpdGV4dCBuYW1lPSJTQ1JVQkJBUlNUQVRVU19WSURQTEFZSU5HIiB2YWx1ZT0iVsOtZGVvIGVtIHJlcHJvZHXDp8OjbyIvPg0KCQk8dWl0ZXh0IG5hbWU9IlNDUlVCQkFSU1RBVFVTX0xPQURJTkciIHZhbHVlPSJDYXJyZWdhbmRvIi8+DQoJCTx1aXRleHQgbmFtZT0iU0NSVUJCQVJTVEFUVVNfQlVGRkVSSU5HIiB2YWx1ZT0iQXJtYXplbmFuZG8gZW0gYnVmZmVyIi8+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DQoJCTx1aXRleHQgbmFtZT0iRUxBUFNFRCIgdmFsdWU9IiVtIG1pbnV0b3MgJXMgc2VndW5kb3MgcmVzdGFudGVzIi8+DQoJCTx1aXRleHQgbmFtZT0iTk9URk9VTkQiIHZhbHVlPSJOYWRhIGVuY29udHJhZG8iLz4NCgkJPHVpdGV4dCBuYW1lPSJBVFRBQ0hNRU5UUyIgdmFsdWU9IkFuZXhv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DQoJCTx1aXRleHQgbmFtZT0iRFVSQVRJT05fSEVBRElORyIgdmFsdWU9IkR1cmHDp8OjbyIvPg0KCQk8dWl0ZXh0IG5hbWU9IlNFQVJDSF9IRUFESU5HIiB2YWx1ZT0iUHJvY3VyYXIgdGV4dG86Ii8+DQoJCTx1aXRleHQgbmFtZT0iVEhVTUJfSEVBRElORyIgdmFsdWU9IlNsaWRlIi8+DQoJCTx1aXRleHQgbmFtZT0iVEhVTUJfSU5GTyIgdmFsdWU9IlTDrXR1bG8vRHVyYcOnw6NvIGRvIHNsaWRlIi8+DQoJCTx1aXRleHQgbmFtZT0iQVRUQUNITkFNRV9IRUFESU5HIiB2YWx1ZT0iTm9tZSBkbyBhcnF1aXZvIi8+DQoJCTx1aXRleHQgbmFtZT0iQVRUQUNIU0laRV9IRUFESU5HIiB2YWx1ZT0iVGFtYW5obyIvPg0KCQk8dWl0ZXh0IG5hbWU9IlNMSURFX05PVEVTIiB2YWx1ZT0iQW5vdGHDp8O1ZXMgZG8gc2xpZGUiLz4NCgkJPCEtLXF1aXogcG9kIGFuZCBtZXNzYWdlIGJveCB0ZXh0cy0tPg0KCQk8dWl0ZXh0IG5hbWU9IlFVSVpQT0RfUVVJWl9BVFRFTVBUIiB2YWx1ZT0iVGVudGF0aXZhIG5vIHF1ZXN0aW9uw6FyaW86Ii8+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DQoJCTx1aXRleHQgbmFtZT0iUVVJWlBPRF9RVUVTVFlQRV9HUkQiIHZhbHVlPSJDbGFzc2lmaWNhdMOzcmlhIi8+DQoJCTx1aXRleHQgbmFtZT0iUVVJWlBPRF9RVUVTVFlQRV9TVlkiIHZhbHVlPSJQZXNxdWlzYSIvPg0KCQk8dWl0ZXh0IG5hbWU9IlFVSVpQT0RfUVVJWkFUTVBUX0lORiIgdmFsdWU9IkluZmluaXRvIi8+DQoJCTx1aXRleHQgbmFtZT0iUVVJWlBPRF9RVUVTQVRNUFRfSU5GIiB2YWx1ZT0iSW5maW5pdG8iLz4NCgkJPHVpdGV4dCBuYW1lPSJXQVJOSU5HTVNHX1lFU1NUUklORyIgdmFsdWU9IlNpbSIvPg0KCQk8dWl0ZXh0IG5hbWU9IldBUk5JTkdNU0dfTk9TVFJJTkciIHZhbHVlPSJOw6NvIi8+DQoJCTx1aXRleHQgbmFtZT0iV0FSTklOR01TR19USVRMRVNUUklORyIgdmFsdWU9IkFsZXJ0YSBkZSBuYXZlZ2HDp8OjbyBkbyBxdWVzdGlvbsOhcmlvIi8+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FyIGJhcnJhIGxhdGVyYWwgYW8gcGFydGljaXBhbnRlcyIvPg0KCQk8dWl0ZXh0IG5hbWU9Ik1VVEUiIHZhbHVlPSJNdWRvIi8+DQoJCTx1aXRleHQgbmFtZT0iRE9DV1JBUF9USVRMRSIgdmFsdWU9IkFuZXhvIGRlIGFycXVpdm8gZG8gUHJlc2VudGVyIi8+DQoJCTx1aXRleHQgbmFtZT0iRE9DV1JBUF9NU0ciIHZhbHVlPSJTYWx2YXIgZW0gTWV1IGNvbXB1dGFkb3IiLz4NCgkJPHVpdGV4dCBuYW1lPSJET0NXUkFQX1BST01QVCIgdmFsdWU9IkNsaXF1ZSBwYXJhIGJhaXhhciIvPg0KCTwvbGFuZ3VhZ2U+DQoJPGxhbmd1YWdlIGlkPSJp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JbnRlcnJvdHRvIi8+DQoJCTx1aXRleHQgbmFtZT0iU0NSVUJCQVJTVEFUVVNfUExBWUlORyIgdmFsdWU9IlJpcHJvZHV6aW9uZSIvPg0KCQk8dWl0ZXh0IG5hbWU9IlNDUlVCQkFSU1RBVFVTX05PQVVESU8iIHZhbHVlPSJBdWRpbyBpbmF0dC4iLz4NCgkJPHVpdGV4dCBuYW1lPSJTQ1JVQkJBUlNUQVRVU19WSURQTEFZSU5HIiB2YWx1ZT0iVmlkZW8gaW4gcmlwcm9kdXppb25lIi8+DQoJCTx1aXRleHQgbmFtZT0iU0NSVUJCQVJTVEFUVVNfTE9BRElORyIgdmFsdWU9IkNhcmljYW1lbnRvIi8+DQoJCTx1aXRleHQgbmFtZT0iU0NSVUJCQVJTVEFUVVNfQlVGRkVSSU5HIiB2YWx1ZT0iQnVmZmVyaW5nIi8+DQoJCTx1aXRleHQgbmFtZT0iU0NSVUJCQVJTVEFUVVNfUVVFU1RJT04iIHZhbHVlPSJSaXNwb25kaSBhIGRvbWFuZGEiLz4NCgkJPHVpdGV4dCBuYW1lPSJTQ1JVQkJBUlNUQVRVU19SRVZJRVdRVUlaIiB2YWx1ZT0iUmV2aXNpb25lIGRlbCBxdWl6Ii8+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DQoJCTx1aXRleHQgbmFtZT0iQVRUQUNITUVOVFMiIHZhbHVlPSJBbGxlZ2F0aS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QuIi8+DQoJCTx1aXRleHQgbmFtZT0iVEFCX1FVSVoiIHZhbHVlPSJRdWl6Ii8+DQoJCTx1aXRleHQgbmFtZT0iVEFCX09VVExJTkUiIHZhbHVlPSJTdHJ1dHR1cmEiLz4NCgkJPHVpdGV4dCBuYW1lPSJUQUJfVEhVTUIiIHZhbHVlPSJNaW5pYXR1cmUiLz4NCgkJPHVpdGV4dCBuYW1lPSJUQUJfTk9URVMiIHZhbHVlPSJOb3RlIi8+DQoJCTx1aXRleHQgbmFtZT0iVEFCX1NFQVJDSCIgdmFsdWU9IkNlcmNhIi8+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DQoJCTx1aXRleHQgbmFtZT0iU0xJREVfTk9URVMiIHZhbHVlPSJOb3RlIGRpYXBvc2l0aXZhIi8+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DQoJCTx1aXRleHQgbmFtZT0iUVVJWlBPRF9RVUlaX1BBU1NTQ09SRSIgdmFsdWU9IlB1bnRlZ2dpbyBtaW5pbW86Ii8+DQoJCTx1aXRleHQgbmFtZT0iUVVJWlBPRF9RVUlaX01BWFNDT1JFIiB2YWx1ZT0iUHVudGVnZ2lvIG1hc3NpbW86Ii8+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DQoJCTx1aXRleHQgbmFtZT0iV0FSTklOR01TR19ZRVNTVFJJTkciIHZhbHVlPSJTw6wiLz4NCgkJPHVpdGV4dCBuYW1lPSJXQVJOSU5HTVNHX05PU1RSSU5HIiB2YWx1ZT0iTm8iLz4NCgkJPHVpdGV4dCBuYW1lPSJXQVJOSU5HTVNHX1RJVExFU1RSSU5HIiB2YWx1ZT0iQXZ2ZXJ0ZW56YSBuYXZpZ2F6aW9uZSBxdWl6Ii8+DQoJCTx1aXRleHQgbmFtZT0iV0FSTklOR01TR19NU0dTVFJJTkciIHZhbHVlPSJPY2NvcnJlIGFuY29yYSByaXNwb25kZXJlIGFkIGFsY3VuZSBkb21hbmRlIGRlbCBxdWl6LiYjeEE7JiN4QTtTZSBmYXRlIGNsaWMgc3UgU8OsLCB1c2NpcmV0ZSBkYWwgcXVpei4gRmF0ZSBjbGljIHN1IE5vIHBlciBjb250aW51YXJlIGlsIHF1aXouIi8+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EgYmFycmEgbGF0ZXJhbGUgYWkgcGFydGVjaXBhbnRpIi8+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DQoJPGxhbmd1YWdlIGlkPSJub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DQoJCTx1aXRleHQgbmFtZT0iU0NSVUJCQVJTVEFUVVNfUVVFU1RJT04iIHZhbHVlPSJWcmFhZyBtZXQgYW50d29vcmQiLz4NCgkJPHVpdGV4dCBuYW1lPSJTQ1JVQkJBUlNUQVRVU19SRVZJRVdRVUlaIiB2YWx1ZT0iUXVpeiBjb250cm9sZXJlbiIvPg0KCQk8IS0tIHN1YnN0aXR1dGlvbjogJW0gPT0gbWludXRlcyByZW1haW5pbmcgLS0+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DQoJCTwhLS0gc3Vic3RpdHV0aW9uOiAlcCA9PSBjdXJyZW50IHNwZWFrZXIncyB0aXRsZSAtLT4NCgkJPHVpdGV4dCBuYW1lPSJCSU9XSU5fVElUTEUiIHZhbHVlPSJCaW9ncmFmaWU6ICVwIi8+DQoJCTx1aXRleHQgbmFtZT0iQklPQlROX1RJVExFIiB2YWx1ZT0iQmlvZ3JhZmllIi8+DQoJCTx1aXRleHQgbmFtZT0iRElWSURFUkJUTl9USVRMRSIgdmFsdWU9InwiLz4NCgkJPHVpdGV4dCBuYW1lPSJDT05UQUNUQlROX1RJVExFIiB2YWx1ZT0iQ29udGFjdCIvPg0KCQk8dWl0ZXh0IG5hbWU9IlRBQl9RVUlaIiB2YWx1ZT0iUXVpeiIvPg0KCQk8dWl0ZXh0IG5hbWU9IlRBQl9PVVRMSU5FIiB2YWx1ZT0iT3ZlcnppY2h0Ii8+DQoJCTx1aXRleHQgbmFtZT0iVEFCX1RIVU1CIiB2YWx1ZT0iTWluaWF0dXVyIi8+DQoJCTx1aXRleHQgbmFtZT0iVEFCX05PVEVTIiB2YWx1ZT0iTm90aXRpZXMiLz4NCgkJPHVpdGV4dCBuYW1lPSJUQUJfU0VBUkNIIiB2YWx1ZT0iWm9la2VuIi8+DQoJCTx1aXRleHQgbmFtZT0iU0xJREVfSEVBRElORyIgdmFsdWU9IlRpdGVsIHZhbiBkaWEiLz4NCgkJPHVpdGV4dCBuYW1lPSJEVVJBVElPTl9IRUFESU5HIiB2YWx1ZT0iRHV1ciIvPg0KCQk8dWl0ZXh0IG5hbWU9IlNFQVJDSF9IRUFESU5HIiB2YWx1ZT0iWm9la2VuIG5hYXIgdGVrc3Q6Ii8+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DQoJCTx1aXRleHQgbmFtZT0iU0xJREVfTk9URVMiIHZhbHVlPSJEaWFub3RpdGllcyIvPg0KCQk8IS0tcXVpeiBwb2QgYW5kIG1lc3NhZ2UgYm94IHRleHRzLS0+DQoJCTx1aXRleHQgbmFtZT0iUVVJWlBPRF9RVUlaX0FUVEVNUFQiIHZhbHVlPSJRdWl6cG9naW5nOiIvPg0KCQk8dWl0ZXh0IG5hbWU9IlFVSVpQT0RfUVVJWl9BVFRFTVBUX1ZBTFVFIiB2YWx1ZT0iJW4gdmFuICV0Ii8+DQoJCTx1aXRleHQgbmFtZT0iUVVJWlBPRF9RVUlaX1NDT1JFIiB2YWx1ZT0iQmVoYWFsZGUgc2NvcmU6Ii8+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iYjeEE7JiN4QTtLbGlrIG9wIEphIG9tIGRlIHF1aXogYWYgdGUgc2x1aXRlbi4gS2xpayBvcCBOZWUgb20gZGUgcXVpeiB2b29ydCB0ZSB6ZXR0ZW4uIi8+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DQoJCTx1aXRleHQgbmFtZT0iRE9DV1JBUF9USVRMRSIgdmFsdWU9IlByZXNlbnRlci1iZXN0YW5kc2JpamxhZ2UiLz4NCgkJPHVpdGV4dCBuYW1lPSJET0NXUkFQX01TRyIgdmFsdWU9Ik9wc2xhYW4gaW4gRGV6ZSBjb21wdXRlciIvPg0KCQk8dWl0ZXh0IG5hbWU9IkRPQ1dSQVBfUFJPTVBUIiB2YWx1ZT0iS2xpayBvbSB0ZSBkb3dubG9hZGVuIi8+DQoJPC9sYW5ndWFnZT4NCgk8bGFuZ3VhZ2UgaWQ9ImNuIj4NCgkJPCEtLSBmb3JtYXQgZm9yIHVpZm9udCB2YWx1ZSBpcyAiZm9udCxzaXplLGlzYm9sZCxpc2l0YWxpYyxpc3NoYWRvd2VkIiAtLT4NCgkJPHVpZm9udCBuYW1lPSJGT05UX1FVSVpaSU5HIiB2YWx1ZT0i5a6L5L2TLTE4MDMwLDEwLGZhbHNlLGZhbHNlLGZhbHNlIi8+DQoJCTx1aWZvbnQgbmFtZT0iRk9OVF9TQ1JVQlNUQVRVUyIgdmFsdWU9IuWui+S9ky0xODAzMCwxMCx0cnVlLGZhbHNlLHRydWUiLz4NCgkJPHVpZm9udCBuYW1lPSJGT05UX1NDUlVCVElNRSIgdmFsdWU9IuWui+S9ky0xODAzMCwxMCxmYWxzZSxmYWxzZSx0cnVlIi8+DQoJCTx1aWZvbnQgbmFtZT0iRk9OVF9FTEFQU0VEVElNRSIgdmFsdWU9IuWui+S9ky0xODAzMCwxMCx0cnVlLGZhbHNlLHRydWUiLz4NCgkJPHVpZm9udCBuYW1lPSJGT05UX1VUSUxTTUVOVSIgdmFsdWU9IuWui+S9ky0xODAzMCwxMCx0cnVlLGZhbHNlLGZhbHNlIi8+DQoJCTx1aWZvbnQgbmFtZT0iRk9OVF9UQUJTIiB2YWx1ZT0i5a6L5L2TLTE4MDMwLDE0LHRydWUsZmFsc2UsdHJ1ZSIvPg0KCQk8dWlmb250IG5hbWU9IkZPTlRfUFJFU0VOVEFUSU9OTkFNRSIgdmFsdWU9IuWui+S9ky0xODAzMCwxNCxmYWxzZSxmYWxzZSx0cnVlIi8+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DQoJCTx1aWZvbnQgbmFtZT0iRk9OVF9PVVRMSU5FIiB2YWx1ZT0i5a6L5L2TLTE4MDMwLDEyLGZhbHNlLGZhbHNlLHRydWUiLz4NCgkJPHVpZm9udCBuYW1lPSJGT05UX1NFQVJDSCIgdmFsdWU9IuWui+S9ky0xODAzMCwxMixmYWxzZSxmYWxzZSx0cnVlIi8+DQoJCTx1aWZvbnQgbmFtZT0iRk9OVF9USFVNQiIgdmFsdWU9IuWui+S9ky0xODAzMCwxMCxmYWxzZSxmYWxzZSx0cnVlIi8+DQoJCTx1aWZvbnQgbmFtZT0iRk9OVF9CSU9XSU4iIHZhbHVlPSLlrovkvZMtMTgwMzAsMTIsZmFsc2UsZmFsc2UsZmFsc2UiLz4NCgkJPHVpZm9udCBuYW1lPSJGT05UX0xJU1RIRUFESU5HIiB2YWx1ZT0i5a6L5L2TLTE4MDMwLDEwLGZhbHNlLGZhbHNlLGZhbHNlIi8+DQoJCTx1aWZvbnQgbmFtZT0iRk9OVF9XSU5USVRMRSIgdmFsdWU9IuWui+S9ky0xODAzMCwxMCxmYWxzZSxmYWxzZSx0cnVlIi8+DQoJCTx1aWZvbnQgbmFtZT0iRk9OVF9BVFRBQ0hNRU5UUyIgdmFsdWU9IuWui+S9ky0xODAzMCwxMixmYWxzZSxmYWxzZSx0cnVlIi8+DQoJCTwhLS1xdWl6IHBvZCBhbmQgbWVzc2FnZSBib3ggdGV4dCBmb250cy0tPg0KCQk8dWlmb250IG5hbWU9IkZPTlRfTVNHQk9YX1dJTlRJVExFIiB2YWx1ZT0i5a6L5L2TLTE4MDMwLDEyLHRydWUsZmFsc2UsdHJ1ZSIvPg0KCQk8dWlmb250IG5hbWU9IkZPTlRfTVNHQk9YX01TRyIgdmFsdWU9IuWui+S9ky0xODAzMCwxMixmYWxzZSxmYWxzZSx0cnVlIi8+DQoJCTx1aWZvbnQgbmFtZT0iRk9OVF9NU0dCT1hfT1BUSU9OUyIgdmFsdWU9IuWui+S9ky0xODAzMCwxMCx0cnVlLGZhbHNlLHRydWUiLz4NCgkJPHVpZm9udCBuYW1lPSJGT05UX1FVSVpQT0RfUVVJWl9USVRMRSIgdmFsdWU9IuWui+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S9ky0xODAzMCwxMCxmYWxzZSxmYWxzZSx0cnVlIi8+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S9ky0xODAzMCwxMCx0cnVlLGZhbHNlLHRydWUiLz4NCgkJPHVpZm9udCBuYW1lPSJGT05UX1FVSVpQT0RfUVVJWl9RVUVTVElPTl9BVFRFTVBURUQiIHZhbHVlPSLlrovkvZMtMTgwMzAsMTAsZmFsc2UsZmFsc2UsdHJ1ZSIvPg0KCQk8dWlmb250IG5hbWU9IkZPTlRfUVVJWlBPRF9RVUlaX1FVRVNUSU9OX0FUVEVNUFRFRF9WQUxVRSIgdmFsdWU9IuWui+S9ky0xODAzMCwxMCx0cnVlLGZhbHNlLHRydWUiLz4NCgkJPHVpZm9udCBuYW1lPSJGT05UX1FVSVpQT0RfUVVJWl9TQ09SRV9UQUciIHZhbHVlPSLlrovkvZMtMTgwMzAsMTIsdHJ1ZSxmYWxzZSx0cnVlIi8+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S9ky0xODAzMCwxMCx0cnVlLGZhbHNlLHRydWUiLz4NCgkJPHVpZm9udCBuYW1lPSJGT05UX1FVSVpQT0RfUVVJWl9QQVNTU0NPUkUiIHZhbHVlPSLlrovkvZMtMTgwMzAsMTAsZmFsc2UsZmFsc2UsdHJ1ZSIvPg0KCQk8dWlmb250IG5hbWU9IkZPTlRfUVVJWlBPRF9RVUlaX1BBU1NTQ09SRV9WQUxVRSIgdmFsdWU9IuWui+S9ky0xODAzMCwxMCx0cnVlLGZhbHNlLHRydWUiLz4NCgkJPCEtLSB1aXRleHQgLS0+DQoJCTwhLS0gc3Vic3RpdHV0aW9uOiAlbiA9PSBzbGlkZSBudW1iZXIgLS0+DQoJCTx1aXRleHQgbmFtZT0iVU5OQU1FRFNMSURFVElUTEUiIHZhbHVlPSLlubvnga/niYcgJW4iLz4NCgkJPCEtLSBzdWJzdGl0dXRpb246ICVuID09IHNsaWRlIG51bWJlciAtLT4NCgkJPCEtLSBzdWJzdGl0dXRpb246ICV0ID09IHRvdGFsIHNsaWRlIGNvdW50IC0tPg0KCQk8dWl0ZXh0IG5hbWU9IlNDUlVCQkFSU1RBVFVTX1NMSURFSU5GTyIgdmFsdWU9IuW5u+eBr+eJhyAlbiAvICV0IHwgIi8+DQoJCTx1aXRleHQgbmFtZT0iU0NSVUJCQVJTVEFUVVNfU1RPUFBFRCIgdmFsdWU9IuW3suWBnOatoiIvPg0KCQk8dWl0ZXh0IG5hbWU9IlNDUlVCQkFSU1RBVFVTX1BMQVlJTkciIHZhbHVlPSLmraPlnKjmkq3mlL4iLz4NCgkJPHVpdGV4dCBuYW1lPSJTQ1JVQkJBUlNUQVRVU19OT0FVRElPIiB2YWx1ZT0i5peg6Z+z6aKRIi8+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DQoJCTx1aXRleHQgbmFtZT0iRUxBUFNFRCIgdmFsdWU9IuWJqeS9mSAlbSDliIbpkp8gJXMg56eSIi8+DQoJCTx1aXRleHQgbmFtZT0iTk9URk9VTkQiIHZhbHVlPSLmnKrmib7liLDku7vkvZXlhoXlrrkiLz4NCgkJPHVpdGV4dCBuYW1lPSJBVFRBQ0hNRU5UUyIgdmFsdWU9IumZhOS7tiIvPg0KCQk8IS0tIHN1YnN0aXR1dGlvbjogJXAgPT0gY3VycmVudCBzcGVha2VyJ3MgdGl0bGUgLS0+DQoJCTx1aXRleHQgbmFtZT0iQklPV0lOX1RJVExFIiB2YWx1ZT0i5Liq5Lq6566A5LuLOiAlcCIvPg0KCQk8dWl0ZXh0IG5hbWU9IkJJT0JUTl9USVRMRSIgdmFsdWU9IuS4quS6uueugOS7iyIvPg0KCQk8dWl0ZXh0IG5hbWU9IkRJVklERVJCVE5fVElUTEUiIHZhbHVlPSJ8Ii8+DQoJCTx1aXRleHQgbmFtZT0iQ09OVEFDVEJUTl9USVRMRSIgdmFsdWU9IuiBlOezu+aWueW8jyIvPg0KCQk8dWl0ZXh0IG5hbWU9IlRBQl9RVUlaIiB2YWx1ZT0i5rWL6aqMIi8+DQoJCTx1aXRleHQgbmFtZT0iVEFCX09VVExJTkUiIHZhbHVlPSLlpKfnurIiLz4NCgkJPHVpdGV4dCBuYW1lPSJUQUJfVEhVTUIiIHZhbHVlPSLnvKnnlaXlm74iLz4NCgkJPHVpdGV4dCBuYW1lPSJUQUJfTk9URVMiIHZhbHVlPSLlpIfms6giLz4NCgkJPHVpdGV4dCBuYW1lPSJUQUJfU0VBUkNIIiB2YWx1ZT0i5pCc57SiIi8+DQoJCTx1aXRleHQgbmFtZT0iU0xJREVfSEVBRElORyIgdmFsdWU9IuW5u+eBr+eJh+agh+mimCIvPg0KCQk8dWl0ZXh0IG5hbWU9IkRVUkFUSU9OX0hFQURJTkciIHZhbHVlPSLmjIHnu63ml7bpl7QiLz4NCgkJPHVpdGV4dCBuYW1lPSJTRUFSQ0hfSEVBRElORyIgdmFsdWU9IuaQnOe0ouaWh+acrDoiLz4NCgkJPHVpdGV4dCBuYW1lPSJUSFVNQl9IRUFESU5HIiB2YWx1ZT0i5bm754Gv54mHIi8+DQoJCTx1aXRleHQgbmFtZT0iVEhVTUJfSU5GTyIgdmFsdWU9IuW5u+eBr+eJh+agh+mimC/mjIHnu63ml7bpl7QiLz4NCgkJPHVpdGV4dCBuYW1lPSJBVFRBQ0hOQU1FX0hFQURJTkciIHZhbHVlPSLmlofku7blkI0iLz4NCgkJPHVpdGV4dCBuYW1lPSJBVFRBQ0hTSVpFX0hFQURJTkciIHZhbHVlPSLlpKflsI8iLz4NCgkJPHVpdGV4dCBuYW1lPSJTTElERV9OT1RFUyIgdmFsdWU9IuW5u+eBr+eJh+Wkh+azqCIvPg0KCQk8IS0tcXVpeiBwb2QgYW5kIG1lc3NhZ2UgYm94IHRleHRzLS0+DQoJCTx1aXRleHQgbmFtZT0iUVVJWlBPRF9RVUlaX0FUVEVNUFQiIHZhbHVlPSLmtYvpqozlsJ3or5XmrKHmlbA6Ii8+DQoJCTx1aXRleHQgbmFtZT0iUVVJWlBPRF9RVUlaX0FUVEVNUFRfVkFMVUUiIHZhbHVlPSLnrKwgJW4g5qyh77yM5YWxICV0IOasoSIvPg0KCQk8dWl0ZXh0IG5hbWU9IlFVSVpQT0RfUVVJWl9TQ09SRSIgdmFsdWU9IuW+l+WIhjoiLz4NCgkJPHVpdGV4dCBuYW1lPSJRVUlaUE9EX1FVSVpfUEFTU1NDT1JFIiB2YWx1ZT0i5Y+K5qC85YiG5pWwOiIvPg0KCQk8dWl0ZXh0IG5hbWU9IlFVSVpQT0RfUVVJWl9NQVhTQ09SRSIgdmFsdWU9IuacgOmrmOWIhuaVsDoiLz4NCgkJPHVpdGV4dCBuYW1lPSJRVUlaUE9EX1FVRVNBVE1QVF9TVFIiIHZhbHVlPSLlsJ3or5XmrKHmlbA6IOesrCAlbiDmrKHvvIzlhbEgJXQg5qyhIi8+DQoJCTx1aXRleHQgbmFtZT0iUVVJWlBPRF9RVUVTVFlQRV9TVFIiIHZhbHVlPSLnsbvlnos6ICVzIi8+DQoJCTx1aXRleHQgbmFtZT0iUVVJWlBPRF9RVUVTVFlQRV9HUkQiIHZhbHVlPSLor4TnuqciLz4NCgkJPHVpdGV4dCBuYW1lPSJRVUlaUE9EX1FVRVNUWVBFX1NWWSIgdmFsdWU9Iuiwg+afpSIvPg0KCQk8dWl0ZXh0IG5hbWU9IlFVSVpQT0RfUVVJWkFUTVBUX0lORiIgdmFsdWU9IuaXoOmZkCIvPg0KCQk8dWl0ZXh0IG5hbWU9IlFVSVpQT0RfUVVFU0FUTVBUX0lORiIgdmFsdWU9IuaXoOmZkCIvPg0KCQk8dWl0ZXh0IG5hbWU9IldBUk5JTkdNU0dfWUVTU1RSSU5HIiB2YWx1ZT0i5pivIi8+DQoJCTx1aXRleHQgbmFtZT0iV0FSTklOR01TR19OT1NUUklORyIgdmFsdWU9IuWQpiIvPg0KCQk8dWl0ZXh0IG5hbWU9IldBUk5JTkdNU0dfVElUTEVTVFJJTkciIHZhbHVlPSLmtYvpqozlr7zoiKrorablkYoiLz4NCgkJPHVpdGV4dCBuYW1lPSJXQVJOSU5HTVNHX01TR1NUUklORyIgdmFsdWU9IuatpOa1i+mqjOS4reacieacquWwneivleS9nOetlOeahOmXrumimOOAgiYjeEE7JiN4QTvljZXlh7vigJzmmK/igJ3pgIDlh7rmraTmtYvpqozjgILljZXlh7vigJzlkKbigJ3nu6fnu63mtYvpqozjgIIiLz4NCgkJPHVpdGV4dCBuYW1lPSJJTkZPUk1BVElPTl9IMjY0X0ZMQVNIUExBWUVSIiB2YWx1ZT0i5b2T5YmN5a6J6KOF5Zyo5oKo55qE6K6h566X5py65LiK55qEIEZsYXNoIFBsYXllciDniYjmnKzkuI3mlK/mjIHor6Xop4bpopHjgILljZXlh7vop4bpopHljLrln5/kuIvovb3mnIDmlrDniYjmnKznmoQgRmxhc2ggUGxheWVy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S7tumZhOS7tiIvPg0KCQk8dWl0ZXh0IG5hbWU9IkRPQ1dSQVBfTVNHIiB2YWx1ZT0i5L+d5a2Y5Yiw5oiR55qE6K6h566X5py6Ii8+DQoJCTx1aXRleHQgbmFtZT0iRE9DV1JBUF9QUk9NUFQiIHZhbHVlPSLljZXlh7vku6XkuIvovb0iLz4NCgk8L2xhbmd1YWdlPg0KCTxsYW5ndWFnZSBpZD0idH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heXQgJW4iLz4NCgkJPCEtLSBzdWJzdGl0dXRpb246ICVuID09IHNsaWRlIG51bWJlciAtLT4NCgkJPCEtLSBzdWJzdGl0dXRpb246ICV0ID09IHRvdGFsIHNsaWRlIGNvdW50IC0tPg0KCQk8dWl0ZXh0IG5hbWU9IlNDUlVCQkFSU1RBVFVTX1NMSURFSU5GTyIgdmFsdWU9IlNsYXl0ICVuIC8gJXQgfCAiLz4NCgkJPHVpdGV4dCBuYW1lPSJTQ1JVQkJBUlNUQVRVU19TVE9QUEVEIiB2YWx1ZT0iRHVyZHVydWxkdSIvPg0KCQk8dWl0ZXh0IG5hbWU9IlNDUlVCQkFSU1RBVFVTX1BMQVlJTkciIHZhbHVlPSJPeW5hdMSxbMSxeW9yIi8+DQoJCTx1aXRleHQgbmFtZT0iU0NSVUJCQVJTVEFUVVNfTk9BVURJTyIgdmFsdWU9IlNlcyBZb2siLz4NCgkJPHVpdGV4dCBuYW1lPSJTQ1JVQkJBUlNUQVRVU19WSURQTEFZSU5HIiB2YWx1ZT0iVmlkZW8gT3luYXTEsWzEsXlvciIvPg0KCQk8dWl0ZXh0IG5hbWU9IlNDUlVCQkFSU1RBVFVTX0xPQURJTkciIHZhbHVlPSJZw7xrbGVuaXlvciIvPg0KCQk8dWl0ZXh0IG5hbWU9IlNDUlVCQkFSU1RBVFVTX0JVRkZFUklORyIgdmFsdWU9IkFyYWJlbGxlxJ9lIEFsxLFuxLF5b3IiLz4NCgkJPHVpdGV4dCBuYW1lPSJTQ1JVQkJBUlNUQVRVU19RVUVTVElPTiIgdmFsdWU9IlNvcnV5dSBZYW7EsXRsYSIvPg0KCQk8dWl0ZXh0IG5hbWU9IlNDUlVCQkFSU1RBVFVTX1JFVklFV1FVSVoiIHZhbHVlPSJTxLFuYXYgxLBuY2VsZW5peW9yIi8+DQoJCTwhLS0gc3Vic3RpdHV0aW9uOiAlbSA9PSBtaW51dGVzIHJlbWFpbmluZyAtLT4NCgkJPCEtLSBzdWJzdGl0dXRpb246ICVzID09IHNlY29uZHMgcmVtYWluaW5nIC0tPg0KCQk8dWl0ZXh0IG5hbWU9IkVMQVBTRUQiIHZhbHVlPSIlbSBEYWtpa2EgJXMgU2FuaXllIEthbGTEsSIvPg0KCQk8dWl0ZXh0IG5hbWU9Ik5PVEZPVU5EIiB2YWx1ZT0iSGVyaGFuZ2kgQmlyIMWeZXkgQnVsdW5tYWTEsSIvPg0KCQk8dWl0ZXh0IG5hbWU9IkFUVEFDSE1FTlRTIiB2YWx1ZT0iRWtsZXI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LEsHJ0aWJhdCIvPg0KCQk8dWl0ZXh0IG5hbWU9IlRBQl9RVUlaIiB2YWx1ZT0iU8SxbmF2Ii8+DQoJCTx1aXRleHQgbmFtZT0iVEFCX09VVExJTkUiIHZhbHVlPSJBbmEgSGF0Ii8+DQoJCTx1aXRleHQgbmFtZT0iVEFCX1RIVU1CIiB2YWx1ZT0iUmVzaW0iLz4NCgkJPHVpdGV4dCBuYW1lPSJUQUJfTk9URVMiIHZhbHVlPSJOb3RsYXIiLz4NCgkJPHVpdGV4dCBuYW1lPSJUQUJfU0VBUkNIIiB2YWx1ZT0iQXJhIi8+DQoJCTx1aXRleHQgbmFtZT0iU0xJREVfSEVBRElORyIgdmFsdWU9IlNsYXl0IEJhxZ9sxLHEn8SxIi8+DQoJCTx1aXRleHQgbmFtZT0iRFVSQVRJT05fSEVBRElORyIgdmFsdWU9IlPDvHJlIi8+DQoJCTx1aXRleHQgbmFtZT0iU0VBUkNIX0hFQURJTkciIHZhbHVlPSJNZXRuaSBhcmE6Ii8+DQoJCTx1aXRleHQgbmFtZT0iVEhVTUJfSEVBRElORyIgdmFsdWU9IlNsYXl0Ii8+DQoJCTx1aXRleHQgbmFtZT0iVEhVTUJfSU5GTyIgdmFsdWU9IlNsYXl0IEJhxZ9sxLHEn8SxL1PDvHJlc2kiLz4NCgkJPHVpdGV4dCBuYW1lPSJBVFRBQ0hOQU1FX0hFQURJTkciIHZhbHVlPSJEb3N5YSBBZMSxIi8+DQoJCTx1aXRleHQgbmFtZT0iQVRUQUNIU0laRV9IRUFESU5HIiB2YWx1ZT0iQm95dXQiLz4NCgkJPHVpdGV4dCBuYW1lPSJTTElERV9OT1RFUyIgdmFsdWU9IlNsYXl0IE5vdGxhcsSxIi8+DQoJCTwhLS1xdWl6IHBvZCBhbmQgbWVzc2FnZSBib3ggdGV4dHMtLT4NCgkJPHVpdGV4dCBuYW1lPSJRVUlaUE9EX1FVSVpfQVRURU1QVCIgdmFsdWU9IlPEsW5hdiBEZW5lbWVzaToiLz4NCgkJPHVpdGV4dCBuYW1lPSJRVUlaUE9EX1FVSVpfQVRURU1QVF9WQUxVRSIgdmFsdWU9IiVuLyV0Ii8+DQoJCTx1aXRleHQgbmFtZT0iUVVJWlBPRF9RVUlaX1NDT1JFIiB2YWx1ZT0iUHVhbjoiLz4NCgkJPHVpdGV4dCBuYW1lPSJRVUlaUE9EX1FVSVpfUEFTU1NDT1JFIiB2YWx1ZT0iR2XDp21lIFB1YW7EsToiLz4NCgkJPHVpdGV4dCBuYW1lPSJRVUlaUE9EX1FVSVpfTUFYU0NPUkUiIHZhbHVlPSJNYWtzaW11bSBQdWFuOiIvPg0KCQk8dWl0ZXh0IG5hbWU9IlFVSVpQT0RfUVVFU0FUTVBUX1NUUiIgdmFsdWU9IkRlbmVtZTogJW4vJXQiLz4NCgkJPHVpdGV4dCBuYW1lPSJRVUlaUE9EX1FVRVNUWVBFX1NUUiIgdmFsdWU9IlTDvHI6ICVzIi8+DQoJCTx1aXRleHQgbmFtZT0iUVVJWlBPRF9RVUVTVFlQRV9HUkQiIHZhbHVlPSJCYXNhbWFrbMSxIi8+DQoJCTx1aXRleHQgbmFtZT0iUVVJWlBPRF9RVUVTVFlQRV9TVlkiIHZhbHVlPSJBbmtldCIvPg0KCQk8dWl0ZXh0IG5hbWU9IlFVSVpQT0RfUVVJWkFUTVBUX0lORiIgdmFsdWU9IlPEsW7EsXJzxLF6Ii8+DQoJCTx1aXRleHQgbmFtZT0iUVVJWlBPRF9RVUVTQVRNUFRfSU5GIiB2YWx1ZT0iU8SxbsSxcnPEsXoiLz4NCgkJPHVpdGV4dCBuYW1lPSJXQVJOSU5HTVNHX1lFU1NUUklORyIgdmFsdWU9IkV2ZXQiLz4NCgkJPHVpdGV4dCBuYW1lPSJXQVJOSU5HTVNHX05PU1RSSU5HIiB2YWx1ZT0iSGF5xLFyIi8+DQoJCTx1aXRleHQgbmFtZT0iV0FSTklOR01TR19USVRMRVNUUklORyIgdmFsdWU9IlPEsW5hdiBHZXppbm1lIFV5YXLEsXPEsSIvPg0KCQk8dWl0ZXh0IG5hbWU9IldBUk5JTkdNU0dfTVNHU1RSSU5HIiB2YWx1ZT0iQnUgU8SxbmF2ZGEgZGVuZW5tZW1pxZ8gc29ydWxhciB2YXIuJiN4QTsmI3hBO0V2ZXQgc2XDp2VuZcSfaW5pIHTEsWtsYXTEsXJzYW7EsXogU8SxbmF2ZGFuIMOnxLFrYWNha3PEsW7EsXouIFPEsW5hdmEgZGV2YW0gZXRtZWsgacOnaW4gSGF5xLFyIHNlw6dlbmXEn2luaSB0xLFrbGF0xLFuLiIvPg0KCQk8dWl0ZXh0IG5hbWU9IklORk9STUFUSU9OX0gyNjRfRkxBU0hQTEFZRVIiIHZhbHVlPSJCaWxnaXNheWFyxLFuxLF6YSB5w7xrbMO8IG9sYW4gZ2XDp2VybGkgRmxhc2ggUGxheWVyIHPDvHLDvG3DvCBidSB2aWRlb3l1IGRlc3Rla2xlbWl5b3IuIEVuIHNvbiBGbGFzaCBQbGF5ZXIgc8O8csO8bcO8bsO8IGluZGlybWVrIGnDp2luIHZpZGVvIGFsYW7EsW7EsSB0xLFrbGF0xLF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LYXTEsWzEsW1jxLFsYXJhIGtlbmFyIMOndWJ1xJ91bnUgZ8O2c3RlciIvPg0KCQk8dWl0ZXh0IG5hbWU9Ik1VVEUiIHZhbHVlPSJTZXNzaXoiLz4NCgkJPHVpdGV4dCBuYW1lPSJET0NXUkFQX1RJVExFIiB2YWx1ZT0iUHJlc2VudGVyIERvc3lhIEVraSIvPg0KCQk8dWl0ZXh0IG5hbWU9IkRPQ1dSQVBfTVNHIiB2YWx1ZT0iQmlsZ2lzYXlhcsSxbWEgS2F5ZGV0Ii8+DQoJCTx1aXRleHQgbmFtZT0iRE9DV1JBUF9QUk9NUFQiIHZhbHVlPSLEsG5kaXJtZWsgacOnaW4gVMSxa2xhdMSxbiIvPg0KCTwvbGFuZ3VhZ2U+DQoJPGxhbmd1YWdlIGlkPSJyd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QodC70LDQudC0ICVuIi8+DQoJCTwhLS0gc3Vic3RpdHV0aW9uOiAlbiA9PSBzbGlkZSBudW1iZXIgLS0+DQoJCTwhLS0gc3Vic3RpdHV0aW9uOiAldCA9PSB0b3RhbCBzbGlkZSBjb3VudCAtLT4NCgkJPHVpdGV4dCBuYW1lPSJTQ1JVQkJBUlNUQVRVU19TTElERUlORk8iIHZhbHVlPSLQodC70LDQudC0ICVuIC8gJXQgfCAiLz4NCgkJPHVpdGV4dCBuYW1lPSJTQ1JVQkJBUlNUQVRVU19TVE9QUEVEIiB2YWx1ZT0i0J7RgdGC0LDQvdC+0LLQu9C10L3QviIvPg0KCQk8dWl0ZXh0IG5hbWU9IlNDUlVCQkFSU1RBVFVTX1BMQVlJTkciIHZhbHVlPSLQktC+0YHQv9GA0L7QuNC30LLQtdC00LXQvdC40LUiLz4NCgkJPHVpdGV4dCBuYW1lPSJTQ1JVQkJBUlNUQVRVU19OT0FVRElPIiB2YWx1ZT0i0J3QtdGCINCw0YPQtNC40L4iLz4NCgkJPHVpdGV4dCBuYW1lPSJTQ1JVQkJBUlNUQVRVU19WSURQTEFZSU5HIiB2YWx1ZT0i0JLQvtGB0L/RgNC+0LjQt9Cy0LXQtNC10L3QuNC1INCy0LjQtNC10L4iLz4NCgkJPHVpdGV4dCBuYW1lPSJTQ1JVQkJBUlNUQVRVU19MT0FESU5HIiB2YWx1ZT0i0JfQsNCz0YDRg9C30LrQsCIvPg0KCQk8dWl0ZXh0IG5hbWU9IlNDUlVCQkFSU1RBVFVTX0JVRkZFUklORyIgdmFsdWU9ItCR0YPRhNC10YDQuNC30LDRhtC40Y8iLz4NCgkJPHVpdGV4dCBuYW1lPSJTQ1JVQkJBUlNUQVRVU19RVUVTVElPTiIgdmFsdWU9ItCe0YLQstC10YIg0L3QsCDQstC+0L/RgNC+0YEiLz4NCgkJPHVpdGV4dCBuYW1lPSJTQ1JVQkJBUlNUQVRVU19SRVZJRVdRVUlaIiB2YWx1ZT0i0J7QsdC30L7RgCDQvtC/0YDQvtGB0LAiLz4NCgkJPCEtLSBzdWJzdGl0dXRpb246ICVtID09IG1pbnV0ZXMgcmVtYWluaW5nIC0tPg0KCQk8IS0tIHN1YnN0aXR1dGlvbjogJXMgPT0gc2Vjb25kcyByZW1haW5pbmcgLS0+DQoJCTx1aXRleHQgbmFtZT0iRUxBUFNFRCIgdmFsdWU9ItCe0YHRgtCw0LvQvtGB0YwgJW0g0LzQuNC9LiAlcyDRgSIvPg0KCQk8dWl0ZXh0IG5hbWU9Ik5PVEZPVU5EIiB2YWx1ZT0i0J3QuNGH0LXQs9C+INC90LUg0L3QsNC50LTQtdC90L4iLz4NCgkJPHVpdGV4dCBuYW1lPSJBVFRBQ0hNRU5UUyIgdmFsdWU9ItCS0LvQvtC20LXQvdC40Y8iLz4NCgkJPCEtLSBzdWJzdGl0dXRpb246ICVwID09IGN1cnJlbnQgc3BlYWtlcidzIHRpdGxlIC0tPg0KCQk8dWl0ZXh0IG5hbWU9IkJJT1dJTl9USVRMRSIgdmFsdWU9ItCR0LjQvtCz0YDQsNGE0LjRjzogJXAiLz4NCgkJPHVpdGV4dCBuYW1lPSJCSU9CVE5fVElUTEUiIHZhbHVlPSLQkdC40L7Qs9GA0LDRhNC40Y8iLz4NCgkJPHVpdGV4dCBuYW1lPSJESVZJREVSQlROX1RJVExFIiB2YWx1ZT0ifCIvPg0KCQk8dWl0ZXh0IG5hbWU9IkNPTlRBQ1RCVE5fVElUTEUiIHZhbHVlPSLQmtC+0L3RgtCw0LrRgiIvPg0KCQk8dWl0ZXh0IG5hbWU9IlRBQl9RVUlaIiB2YWx1ZT0i0J7Qv9GA0L7RgSIvPg0KCQk8dWl0ZXh0IG5hbWU9IlRBQl9PVVRMSU5FIiB2YWx1ZT0i0KHRhdC10LzQsCIvPg0KCQk8dWl0ZXh0IG5hbWU9IlRBQl9USFVNQiIgdmFsdWU9ItCR0LXQs9GD0L3QvtC6Ii8+DQoJCTx1aXRleHQgbmFtZT0iVEFCX05PVEVTIiB2YWx1ZT0i0JfQsNC80LXRgtC60LgiLz4NCgkJPHVpdGV4dCBuYW1lPSJUQUJfU0VBUkNIIiB2YWx1ZT0i0J/QvtC40YHQuiIvPg0KCQk8dWl0ZXh0IG5hbWU9IlNMSURFX0hFQURJTkciIHZhbHVlPSLQl9Cw0LPQvtC70L7QstC+0Log0YHQu9Cw0LnQtNCwIi8+DQoJCTx1aXRleHQgbmFtZT0iRFVSQVRJT05fSEVBRElORyIgdmFsdWU9ItCU0LvQuNGCLdGB0YLRjCIvPg0KCQk8dWl0ZXh0IG5hbWU9IlNFQVJDSF9IRUFESU5HIiB2YWx1ZT0i0J/QvtC40YHQuiDRgtC10LrRgdGC0LA6Ii8+DQoJCTx1aXRleHQgbmFtZT0iVEhVTUJfSEVBRElORyIgdmFsdWU9ItCh0LvQsNC50LQiLz4NCgkJPHVpdGV4dCBuYW1lPSJUSFVNQl9JTkZPIiB2YWx1ZT0i0J3QsNC30LLQsNC90LjQtS/QtNC70LjRgi3QvdC+0YHRgtGMIi8+DQoJCTx1aXRleHQgbmFtZT0iQVRUQUNITkFNRV9IRUFESU5HIiB2YWx1ZT0i0JjQvNGPINGE0LDQudC70LAiLz4NCgkJPHVpdGV4dCBuYW1lPSJBVFRBQ0hTSVpFX0hFQURJTkciIHZhbHVlPSLQoNCw0LfQvNC10YAiLz4NCgkJPHVpdGV4dCBuYW1lPSJTTElERV9OT1RFUyIgdmFsdWU9ItCX0LDQvNC10YLQutC4INC6INGB0LvQsNC50LTRgyIvPg0KCQk8IS0tcXVpeiBwb2QgYW5kIG1lc3NhZ2UgYm94IHRleHRzLS0+DQoJCTx1aXRleHQgbmFtZT0iUVVJWlBPRF9RVUlaX0FUVEVNUFQiIHZhbHVlPSLQn9C+0L/Ri9GC0LrQsCDQv9GA0L7QudGC0Lgg0L7Qv9GA0L7RgToiLz4NCgkJPHVpdGV4dCBuYW1lPSJRVUlaUE9EX1FVSVpfQVRURU1QVF9WQUxVRSIgdmFsdWU9IiVuINC40LcgJXQiLz4NCgkJPHVpdGV4dCBuYW1lPSJRVUlaUE9EX1FVSVpfU0NPUkUiIHZhbHVlPSLQndCw0LHRgNCw0L3QviDQsdCw0LvQu9C+0LI6Ii8+DQoJCTx1aXRleHQgbmFtZT0iUVVJWlBPRF9RVUlaX1BBU1NTQ09SRSIgdmFsdWU9ItCf0YDQvtGF0L7QtNC90L7QuSDRgNC10LfRg9C70YzRgtCw0YI6Ii8+DQoJCTx1aXRleHQgbmFtZT0iUVVJWlBPRF9RVUlaX01BWFNDT1JFIiB2YWx1ZT0i0JzQsNC60YHQuNC80LDQu9GM0L3Ri9C5INGA0LXQt9GD0LvRjNGC0LDRgjoiLz4NCgkJPHVpdGV4dCBuYW1lPSJRVUlaUE9EX1FVRVNBVE1QVF9TVFIiIHZhbHVlPSLQn9C+0L/Ri9GC0LrQsDogJW4g0LjQtyAldCIvPg0KCQk8dWl0ZXh0IG5hbWU9IlFVSVpQT0RfUVVFU1RZUEVfU1RSIiB2YWx1ZT0i0KLQuNC/OiAlcyIvPg0KCQk8dWl0ZXh0IG5hbWU9IlFVSVpQT0RfUVVFU1RZUEVfR1JEIiB2YWx1ZT0i0KEg0L7RhtC10L3QutC+0LkiLz4NCgkJPHVpdGV4dCBuYW1lPSJRVUlaUE9EX1FVRVNUWVBFX1NWWSIgdmFsdWU9ItCe0LHQt9C+0YAiLz4NCgkJPHVpdGV4dCBuYW1lPSJRVUlaUE9EX1FVSVpBVE1QVF9JTkYiIHZhbHVlPSLQkdC+0LvRjNGI0L7QtSDRh9C40YHQu9C+Ii8+DQoJCTx1aXRleHQgbmFtZT0iUVVJWlBPRF9RVUVTQVRNUFRfSU5GIiB2YWx1ZT0i0JHQvtC70YzRiNC+0LUg0YfQuNGB0LvQviIvPg0KCQk8dWl0ZXh0IG5hbWU9IldBUk5JTkdNU0dfWUVTU1RSSU5HIiB2YWx1ZT0i0JTQsCIvPg0KCQk8dWl0ZXh0IG5hbWU9IldBUk5JTkdNU0dfTk9TVFJJTkciIHZhbHVlPSLQndC10YIiLz4NCgkJPHVpdGV4dCBuYW1lPSJXQVJOSU5HTVNHX1RJVExFU1RSSU5HIiB2YWx1ZT0i0J/RgNC10LTRg9C/0YDQtdC20LTQtdC90LjQtSDQviDQvdCw0LLQuNCz0LDRhtC40Lgg0LIg0L7Qv9GA0L7RgdC1Ii8+DQoJCTx1aXRleHQgbmFtZT0iV0FSTklOR01TR19NU0dTVFJJTkciIHZhbHVlPSLQkiDQvtC/0YDQvtGB0LUg0L7RgdGC0LDQu9C40YHRjCDQvdC10L7RgtCy0LXRh9C10L3QvdGL0LUg0LLQvtC/0YDQvtGB0Ysu0J3QsNC20LDRgtC40LUg0LrQvdC+0L/QutC4ICZxdW90O9CU0LAmcXVvdDsg0L/RgNC40LLQtdC00LXRgiDQuiDQt9Cw0LrRgNGL0YLQuNGOINC+0L/RgNC+0YHQsC4g0J3QsNC20LDRgtC40LUg0LrQvdC+0L/QutC4ICZxdW90O9Cd0LXRgiZxdW90OyDQv9GA0L7QtNC+0LvQttC40YIg0L7Qv9GA0L7RgS4iLz4NCgkJPHVpdGV4dCBuYW1lPSJJTkZPUk1BVElPTl9IMjY0X0ZMQVNIUExBWUVSIiB2YWx1ZT0i0KLQtdC60YPRidCw0Y8g0LLQtdGA0YHQuNGPINC/0YDQvtC40LPRgNGL0LLQsNGC0LXQu9GPIEZsYXNoIFBsYXllciwg0YPRgdGC0LDQvdC+0LLQu9C10L3QvdCw0Y8g0L3QsCDRjdGC0L7QvCDQutC+0LzQv9GM0Y7RgtC10YDQtSwg0L3QtSDQv9C+0LTQtNC10YDQttC40LLQsNC10YIg0Y3RgtC+INCy0LjQtNC10L4uINCp0LXQu9C60L3QuNGC0LUg0LIg0L7QsdC70LDRgdGC0Lgg0LLQuNC00LXQviwg0YfRgtC+0LHRiyDQt9Cw0LPRgNGD0LfQuNGC0Ywg0L/QvtGB0LvQtdC00L3RjtGOINCy0LXRgNGB0LjRjiDQv9GA0L7QuNCz0YDRi9Cy0LDRgtC10LvRj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tCf0L7QutCw0LfRi9Cy0LDRgtGMINCy0YDQtdC30LrRgyDRg9GH0LDRgdGC0L3QuNC60LDQvCIvPg0KCQk8dWl0ZXh0IG5hbWU9Ik1VVEUiIHZhbHVlPSLQntGC0LrQu9GO0YfQuNGC0Ywg0LfQstGD0LoiLz4NCgkJPHVpdGV4dCBuYW1lPSJET0NXUkFQX1RJVExFIiB2YWx1ZT0i0JLQu9C+0LbQtdC90LjQtSDQsiDRhNCw0LnQuyBBZG9iZSBQcmVzZW50ZXIiLz4NCgkJPHVpdGV4dCBuYW1lPSJET0NXUkFQX01TRyIgdmFsdWU9ItCh0L7RhdGA0LDQvdC40YLRjCDQsiDQv9Cw0L/QutGDICZxdW90O9Cc0L7QuSDQutC+0LzQv9GM0Y7RgtC10YAmcXVvdDsiLz4NCgkJPHVpdGV4dCBuYW1lPSJET0NXUkFQX1BST01QVCIgdmFsdWU9ItCp0LXQu9C60L3Rg9GC0Ywg0LTQu9GPINC30LDQs9GA0YPQt9C60LgiLz4NCgk8L2xhbmd1YWdlPg0KPC9jb25maWd1cmF0aW9uPg0K"/>
  <p:tag name="MMPROD_UIDATA" val="&lt;database version=&quot;7.0&quot;&gt;&lt;object type=&quot;1&quot; unique_id=&quot;10001&quot;&gt;&lt;property id=&quot;20141&quot; value=&quot;comp3_unit9_lecture_slides&quot;/&gt;&lt;property id=&quot;20144&quot; value=&quot;1&quot;/&gt;&lt;property id=&quot;20146&quot; value=&quot;0&quot;/&gt;&lt;property id=&quot;20147&quot; value=&quot;0&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224&quot; value=&quot;C:\Users\mbruck\Desktop\final version 3 working files 3.27.2012 USE ME\comp3\comp3_unit9\comp3_unit9&quot;/&gt;&lt;property id=&quot;20250&quot; value=&quot;0&quot;/&gt;&lt;property id=&quot;20251&quot; value=&quot;1&quot;/&gt;&lt;property id=&quot;20259&quot; value=&quot;0&quot;/&gt;&lt;object type=&quot;8&quot; unique_id=&quot;10213&quot;&gt;&lt;/object&gt;&lt;object type=&quot;2&quot; unique_id=&quot;10214&quot;&gt;&lt;object type=&quot;3&quot; unique_id=&quot;10215&quot;&gt;&lt;property id=&quot;20148&quot; value=&quot;5&quot;/&gt;&lt;property id=&quot;20300&quot; value=&quot;Slide 1 - &amp;quot;Terminology in Healthcare and Public Health Settings&amp;quot;&quot;/&gt;&lt;property id=&quot;20307&quot; value=&quot;256&quot;/&gt;&lt;property id=&quot;20309&quot; value=&quot;-1&quot;/&gt;&lt;/object&gt;&lt;object type=&quot;3&quot; unique_id=&quot;10216&quot;&gt;&lt;property id=&quot;20148&quot; value=&quot;5&quot;/&gt;&lt;property id=&quot;20300&quot; value=&quot;Slide 25 - &amp;quot;Nervous System &amp;#x0D;&amp;#x0A;References &amp;quot;&quot;/&gt;&lt;property id=&quot;20307&quot; value=&quot;267&quot;/&gt;&lt;property id=&quot;20309&quot; value=&quot;-1&quot;/&gt;&lt;/object&gt;&lt;object type=&quot;3&quot; unique_id=&quot;12886&quot;&gt;&lt;property id=&quot;20148&quot; value=&quot;5&quot;/&gt;&lt;property id=&quot;20300&quot; value=&quot;Slide 2 - &amp;quot;Nervous System&amp;#x0D;&amp;#x0A;Learning Objectives&amp;quot;&quot;/&gt;&lt;property id=&quot;20307&quot; value=&quot;272&quot;/&gt;&lt;property id=&quot;20309&quot; value=&quot;-1&quot;/&gt;&lt;/object&gt;&lt;object type=&quot;3&quot; unique_id=&quot;12887&quot;&gt;&lt;property id=&quot;20148&quot; value=&quot;5&quot;/&gt;&lt;property id=&quot;20300&quot; value=&quot;Slide 3 - &amp;quot;Nervous System Anatomy&amp;quot;&quot;/&gt;&lt;property id=&quot;20307&quot; value=&quot;273&quot;/&gt;&lt;property id=&quot;20309&quot; value=&quot;-1&quot;/&gt;&lt;/object&gt;&lt;object type=&quot;3&quot; unique_id=&quot;12992&quot;&gt;&lt;property id=&quot;20148&quot; value=&quot;5&quot;/&gt;&lt;property id=&quot;20300&quot; value=&quot;Slide 4 - &amp;quot;Nervous System Anatomy 2&amp;quot;&quot;/&gt;&lt;property id=&quot;20307&quot; value=&quot;274&quot;/&gt;&lt;property id=&quot;20309&quot; value=&quot;-1&quot;/&gt;&lt;/object&gt;&lt;object type=&quot;3&quot; unique_id=&quot;12993&quot;&gt;&lt;property id=&quot;20148&quot; value=&quot;5&quot;/&gt;&lt;property id=&quot;20300&quot; value=&quot;Slide 5 - &amp;quot;Nervous System Anatomy 3&amp;quot;&quot;/&gt;&lt;property id=&quot;20307&quot; value=&quot;275&quot;/&gt;&lt;property id=&quot;20309&quot; value=&quot;-1&quot;/&gt;&lt;/object&gt;&lt;object type=&quot;3&quot; unique_id=&quot;12994&quot;&gt;&lt;property id=&quot;20148&quot; value=&quot;5&quot;/&gt;&lt;property id=&quot;20300&quot; value=&quot;Slide 6 - &amp;quot;Cranial Nerves&amp;quot;&quot;/&gt;&lt;property id=&quot;20307&quot; value=&quot;276&quot;/&gt;&lt;property id=&quot;20309&quot; value=&quot;-1&quot;/&gt;&lt;/object&gt;&lt;object type=&quot;3&quot; unique_id=&quot;13147&quot;&gt;&lt;property id=&quot;20148&quot; value=&quot;5&quot;/&gt;&lt;property id=&quot;20300&quot; value=&quot;Slide 7 - &amp;quot;Cranial Nerve Functions&amp;quot;&quot;/&gt;&lt;property id=&quot;20307&quot; value=&quot;277&quot;/&gt;&lt;property id=&quot;20309&quot; value=&quot;-1&quot;/&gt;&lt;/object&gt;&lt;object type=&quot;3&quot; unique_id=&quot;13148&quot;&gt;&lt;property id=&quot;20148&quot; value=&quot;5&quot;/&gt;&lt;property id=&quot;20300&quot; value=&quot;Slide 8 - &amp;quot;Spinal Nerves&amp;quot;&quot;/&gt;&lt;property id=&quot;20307&quot; value=&quot;278&quot;/&gt;&lt;property id=&quot;20309&quot; value=&quot;-1&quot;/&gt;&lt;/object&gt;&lt;object type=&quot;3&quot; unique_id=&quot;13305&quot;&gt;&lt;property id=&quot;20148&quot; value=&quot;5&quot;/&gt;&lt;property id=&quot;20300&quot; value=&quot;Slide 9 - &amp;quot;Alzheimer’s Disease&amp;quot;&quot;/&gt;&lt;property id=&quot;20307&quot; value=&quot;279&quot;/&gt;&lt;property id=&quot;20309&quot; value=&quot;-1&quot;/&gt;&lt;/object&gt;&lt;object type=&quot;3&quot; unique_id=&quot;13306&quot;&gt;&lt;property id=&quot;20148&quot; value=&quot;5&quot;/&gt;&lt;property id=&quot;20300&quot; value=&quot;Slide 10 - &amp;quot;Brain Aneurysm&amp;quot;&quot;/&gt;&lt;property id=&quot;20307&quot; value=&quot;280&quot;/&gt;&lt;property id=&quot;20309&quot; value=&quot;-1&quot;/&gt;&lt;/object&gt;&lt;object type=&quot;3&quot; unique_id=&quot;13307&quot;&gt;&lt;property id=&quot;20148&quot; value=&quot;5&quot;/&gt;&lt;property id=&quot;20300&quot; value=&quot;Slide 11 - &amp;quot;Brain Cancer&amp;quot;&quot;/&gt;&lt;property id=&quot;20307&quot; value=&quot;281&quot;/&gt;&lt;property id=&quot;20309&quot; value=&quot;-1&quot;/&gt;&lt;/object&gt;&lt;object type=&quot;3&quot; unique_id=&quot;13308&quot;&gt;&lt;property id=&quot;20148&quot; value=&quot;5&quot;/&gt;&lt;property id=&quot;20300&quot; value=&quot;Slide 12 - &amp;quot;Epilepsy&amp;quot;&quot;/&gt;&lt;property id=&quot;20307&quot; value=&quot;282&quot;/&gt;&lt;property id=&quot;20309&quot; value=&quot;-1&quot;/&gt;&lt;/object&gt;&lt;object type=&quot;3&quot; unique_id=&quot;13309&quot;&gt;&lt;property id=&quot;20148&quot; value=&quot;5&quot;/&gt;&lt;property id=&quot;20300&quot; value=&quot;Slide 13 - &amp;quot;Parkinson’s Disease&amp;quot;&quot;/&gt;&lt;property id=&quot;20307&quot; value=&quot;283&quot;/&gt;&lt;property id=&quot;20309&quot; value=&quot;-1&quot;/&gt;&lt;/object&gt;&lt;object type=&quot;3&quot; unique_id=&quot;13310&quot;&gt;&lt;property id=&quot;20148&quot; value=&quot;5&quot;/&gt;&lt;property id=&quot;20300&quot; value=&quot;Slide 14 - &amp;quot;Stroke&amp;quot;&quot;/&gt;&lt;property id=&quot;20307&quot; value=&quot;284&quot;/&gt;&lt;property id=&quot;20309&quot; value=&quot;-1&quot;/&gt;&lt;/object&gt;&lt;object type=&quot;3&quot; unique_id=&quot;13311&quot;&gt;&lt;property id=&quot;20148&quot; value=&quot;5&quot;/&gt;&lt;property id=&quot;20300&quot; value=&quot;Slide 15 - &amp;quot;Arteriovenous Malformations (AVMs)&amp;quot;&quot;/&gt;&lt;property id=&quot;20307&quot; value=&quot;285&quot;/&gt;&lt;property id=&quot;20309&quot; value=&quot;-1&quot;/&gt;&lt;/object&gt;&lt;object type=&quot;3&quot; unique_id=&quot;13312&quot;&gt;&lt;property id=&quot;20148&quot; value=&quot;5&quot;/&gt;&lt;property id=&quot;20300&quot; value=&quot;Slide 16 - &amp;quot;Meningitis&amp;quot;&quot;/&gt;&lt;property id=&quot;20307&quot; value=&quot;286&quot;/&gt;&lt;property id=&quot;20309&quot; value=&quot;-1&quot;/&gt;&lt;/object&gt;&lt;object type=&quot;3&quot; unique_id=&quot;13313&quot;&gt;&lt;property id=&quot;20148&quot; value=&quot;5&quot;/&gt;&lt;property id=&quot;20300&quot; value=&quot;Slide 17 - &amp;quot;Multiple Sclerosis (MS)&amp;quot;&quot;/&gt;&lt;property id=&quot;20307&quot; value=&quot;287&quot;/&gt;&lt;property id=&quot;20309&quot; value=&quot;-1&quot;/&gt;&lt;/object&gt;&lt;object type=&quot;3&quot; unique_id=&quot;13314&quot;&gt;&lt;property id=&quot;20148&quot; value=&quot;5&quot;/&gt;&lt;property id=&quot;20300&quot; value=&quot;Slide 18 - &amp;quot;Bell’s Palsy&amp;quot;&quot;/&gt;&lt;property id=&quot;20307&quot; value=&quot;288&quot;/&gt;&lt;property id=&quot;20309&quot; value=&quot;-1&quot;/&gt;&lt;/object&gt;&lt;object type=&quot;3&quot; unique_id=&quot;13315&quot;&gt;&lt;property id=&quot;20148&quot; value=&quot;5&quot;/&gt;&lt;property id=&quot;20300&quot; value=&quot;Slide 19 - &amp;quot;Carpal Tunnel Syndrome&amp;quot;&quot;/&gt;&lt;property id=&quot;20307&quot; value=&quot;289&quot;/&gt;&lt;property id=&quot;20309&quot; value=&quot;-1&quot;/&gt;&lt;/object&gt;&lt;object type=&quot;3&quot; unique_id=&quot;13408&quot;&gt;&lt;property id=&quot;20148&quot; value=&quot;5&quot;/&gt;&lt;property id=&quot;20300&quot; value=&quot;Slide 20 - &amp;quot;Peripheral Nerve Disorders&amp;quot;&quot;/&gt;&lt;property id=&quot;20307&quot; value=&quot;290&quot;/&gt;&lt;property id=&quot;20309&quot; value=&quot;-1&quot;/&gt;&lt;/object&gt;&lt;object type=&quot;3&quot; unique_id=&quot;13409&quot;&gt;&lt;property id=&quot;20148&quot; value=&quot;5&quot;/&gt;&lt;property id=&quot;20300&quot; value=&quot;Slide 21 - &amp;quot;Neurofibromatosis&amp;quot;&quot;/&gt;&lt;property id=&quot;20307&quot; value=&quot;291&quot;/&gt;&lt;property id=&quot;20309&quot; value=&quot;-1&quot;/&gt;&lt;/object&gt;&lt;object type=&quot;3&quot; unique_id=&quot;13635&quot;&gt;&lt;property id=&quot;20148&quot; value=&quot;5&quot;/&gt;&lt;property id=&quot;20300&quot; value=&quot;Slide 22 - &amp;quot;Nervous System Combining Forms&amp;quot;&quot;/&gt;&lt;property id=&quot;20307&quot; value=&quot;292&quot;/&gt;&lt;property id=&quot;20309&quot; value=&quot;-1&quot;/&gt;&lt;/object&gt;&lt;object type=&quot;3&quot; unique_id=&quot;13802&quot;&gt;&lt;property id=&quot;20148&quot; value=&quot;5&quot;/&gt;&lt;property id=&quot;20300&quot; value=&quot;Slide 23 - &amp;quot;Tell me, Detective . . .&amp;quot;&quot;/&gt;&lt;property id=&quot;20307&quot; value=&quot;293&quot;/&gt;&lt;property id=&quot;20309&quot; value=&quot;-1&quot;/&gt;&lt;/object&gt;&lt;object type=&quot;3&quot; unique_id=&quot;13885&quot;&gt;&lt;property id=&quot;20148&quot; value=&quot;5&quot;/&gt;&lt;property id=&quot;20300&quot; value=&quot;Slide 24 - &amp;quot;Nervous System&amp;#x0D;&amp;#x0A;Summary &amp;quot;&quot;/&gt;&lt;property id=&quot;20307&quot; value=&quot;295&quot;/&gt;&lt;property id=&quot;20309&quot; value=&quot;-1&quot;/&gt;&lt;/object&gt;&lt;object type=&quot;3&quot; unique_id=&quot;14059&quot;&gt;&lt;property id=&quot;20148&quot; value=&quot;5&quot;/&gt;&lt;property id=&quot;20300&quot; value=&quot;Slide 26 - &amp;quot;Terminology in Health Care and Public Health Settings&amp;#x0D;&amp;#x0A;Nervous System&amp;quot;&quot;/&gt;&lt;property id=&quot;20307&quot; value=&quot;296&quot;/&gt;&lt;/object&gt;&lt;/object&gt;&lt;object type=&quot;4&quot; unique_id=&quot;14026&quot;&gt;&lt;/object&gt;&lt;object type=&quot;10&quot; unique_id=&quot;14056&quot;&gt;&lt;object type=&quot;11&quot; unique_id=&quot;14057&quot;&gt;&lt;property id=&quot;20180&quot; value=&quot;1&quot;/&gt;&lt;property id=&quot;20181&quot; value=&quot;1&quot;/&gt;&lt;property id=&quot;20182&quot; value=&quot;0&quot;/&gt;&lt;property id=&quot;20183&quot; value=&quot;1&quot;/&gt;&lt;/object&gt;&lt;object type=&quot;12&quot; unique_id=&quot;14058&quot;&gt;&lt;/object&gt;&lt;/object&gt;&lt;/object&gt;&lt;/database&gt;"/>
  <p:tag name="SECTOMILLISECCONVERTED" val="1"/>
</p:tagLst>
</file>

<file path=ppt/theme/theme1.xml><?xml version="1.0" encoding="utf-8"?>
<a:theme xmlns:a="http://schemas.openxmlformats.org/drawingml/2006/main" name="2_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MKM CompX_unitY_Lecture_Slides_Template.potx" id="{4FF466A4-E752-4EC5-A455-0F519C93B28D}" vid="{E25E3796-8ED8-4B54-80E8-6ED0B80A76F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CCC146E0DE07B4B93A0BE9D14803BE0" ma:contentTypeVersion="5" ma:contentTypeDescription="Create a new document." ma:contentTypeScope="" ma:versionID="eee9308b4a521e6cfc381d9909808db1">
  <xsd:schema xmlns:xsd="http://www.w3.org/2001/XMLSchema" xmlns:p="http://schemas.microsoft.com/office/2006/metadata/properties" xmlns:ns2="26839647-32cc-4e8d-ac64-5cb1d6f9c044" targetNamespace="http://schemas.microsoft.com/office/2006/metadata/properties" ma:root="true" ma:fieldsID="18594fd37b04ee2386042ddb7e2caf77" ns2:_="">
    <xsd:import namespace="26839647-32cc-4e8d-ac64-5cb1d6f9c044"/>
    <xsd:element name="properties">
      <xsd:complexType>
        <xsd:sequence>
          <xsd:element name="documentManagement">
            <xsd:complexType>
              <xsd:all>
                <xsd:element ref="ns2:Stattus"/>
                <xsd:element ref="ns2:Location"/>
                <xsd:element ref="ns2:Component"/>
                <xsd:element ref="ns2:File_x0020_Type0"/>
                <xsd:element ref="ns2:Comp_x0020_Leader_x0020_Notes" minOccurs="0"/>
              </xsd:all>
            </xsd:complexType>
          </xsd:element>
        </xsd:sequence>
      </xsd:complexType>
    </xsd:element>
  </xsd:schema>
  <xsd:schema xmlns:xsd="http://www.w3.org/2001/XMLSchema" xmlns:dms="http://schemas.microsoft.com/office/2006/documentManagement/types" targetNamespace="26839647-32cc-4e8d-ac64-5cb1d6f9c044" elementFormDefault="qualified">
    <xsd:import namespace="http://schemas.microsoft.com/office/2006/documentManagement/types"/>
    <xsd:element name="Stattus" ma:index="2" ma:displayName="Status" ma:default="Not Started" ma:format="Dropdown" ma:internalName="Stattus">
      <xsd:simpleType>
        <xsd:restriction base="dms:Choice">
          <xsd:enumeration value="Not Started"/>
          <xsd:enumeration value="In Progress"/>
          <xsd:enumeration value="In Progress - Review"/>
          <xsd:enumeration value="Final"/>
          <xsd:enumeration value="Proof-reading"/>
          <xsd:enumeration value="Needs Review"/>
          <xsd:enumeration value="Ready for Proofing"/>
          <xsd:enumeration value="Ready for Audio"/>
          <xsd:enumeration value="Ready for Instructor Manual"/>
        </xsd:restriction>
      </xsd:simpleType>
    </xsd:element>
    <xsd:element name="Location" ma:index="3" ma:displayName="Location" ma:default="Component Leader" ma:description="Location in the process workflow" ma:format="Dropdown" ma:internalName="Location">
      <xsd:simpleType>
        <xsd:restriction base="dms:Choice">
          <xsd:enumeration value="Audio Prep"/>
          <xsd:enumeration value="Component Leader"/>
          <xsd:enumeration value="Instructor Manuals"/>
          <xsd:enumeration value="Proof-reader"/>
          <xsd:enumeration value="Review"/>
          <xsd:enumeration value="Testing"/>
          <xsd:enumeration value="Upload"/>
          <xsd:enumeration value="DO NOT USE"/>
        </xsd:restriction>
      </xsd:simpleType>
    </xsd:element>
    <xsd:element name="Component" ma:index="4" ma:displayName="Component" ma:default="All Components" ma:format="Dropdown" ma:internalName="Component">
      <xsd:simpleType>
        <xsd:restriction base="dms:Choice">
          <xsd:enumeration value="Component 3"/>
          <xsd:enumeration value="Component 5"/>
          <xsd:enumeration value="Component 16"/>
          <xsd:enumeration value="Component 18"/>
          <xsd:enumeration value="All Components"/>
        </xsd:restriction>
      </xsd:simpleType>
    </xsd:element>
    <xsd:element name="File_x0020_Type0" ma:index="5" ma:displayName="File Type" ma:default="Slides" ma:description="Type of document" ma:format="Dropdown" ma:internalName="File_x0020_Type0">
      <xsd:simpleType>
        <xsd:union memberTypes="dms:Text">
          <xsd:simpleType>
            <xsd:restriction base="dms:Choice">
              <xsd:enumeration value="Activities"/>
              <xsd:enumeration value="Assessment"/>
              <xsd:enumeration value="Instructor Manual"/>
              <xsd:enumeration value="Item Analysis"/>
              <xsd:enumeration value="Notes"/>
              <xsd:enumeration value="Objectives"/>
              <xsd:enumeration value="References"/>
              <xsd:enumeration value="Slides"/>
              <xsd:enumeration value="Transcript"/>
            </xsd:restriction>
          </xsd:simpleType>
        </xsd:union>
      </xsd:simpleType>
    </xsd:element>
    <xsd:element name="Comp_x0020_Leader_x0020_Notes" ma:index="6" nillable="true" ma:displayName="Comp Leader Notes" ma:internalName="Comp_x0020_Leader_x0020_Notes">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omp_x0020_Leader_x0020_Notes xmlns="26839647-32cc-4e8d-ac64-5cb1d6f9c044" xsi:nil="true"/>
    <Component xmlns="26839647-32cc-4e8d-ac64-5cb1d6f9c044">Component 3</Component>
    <Location xmlns="26839647-32cc-4e8d-ac64-5cb1d6f9c044">Upload</Location>
    <File_x0020_Type0 xmlns="26839647-32cc-4e8d-ac64-5cb1d6f9c044">Slides</File_x0020_Type0>
    <Stattus xmlns="26839647-32cc-4e8d-ac64-5cb1d6f9c044">Ready for Audio</Stattus>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1CC382B-9C93-485F-B07B-29A6E56D3EBB}">
  <ds:schemaRefs>
    <ds:schemaRef ds:uri="http://schemas.microsoft.com/office/2006/metadata/longProperties"/>
  </ds:schemaRefs>
</ds:datastoreItem>
</file>

<file path=customXml/itemProps2.xml><?xml version="1.0" encoding="utf-8"?>
<ds:datastoreItem xmlns:ds="http://schemas.openxmlformats.org/officeDocument/2006/customXml" ds:itemID="{9D717979-5740-45A5-B22D-2F3C25AD3F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839647-32cc-4e8d-ac64-5cb1d6f9c04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140465B3-B699-437E-BE56-5CAC8B598CC8}">
  <ds:schemaRefs>
    <ds:schemaRef ds:uri="http://purl.org/dc/elements/1.1/"/>
    <ds:schemaRef ds:uri="http://schemas.openxmlformats.org/package/2006/metadata/core-properties"/>
    <ds:schemaRef ds:uri="26839647-32cc-4e8d-ac64-5cb1d6f9c044"/>
    <ds:schemaRef ds:uri="http://www.w3.org/XML/1998/namespace"/>
    <ds:schemaRef ds:uri="http://schemas.microsoft.com/office/2006/documentManagement/types"/>
    <ds:schemaRef ds:uri="http://schemas.microsoft.com/office/2006/metadata/properties"/>
    <ds:schemaRef ds:uri="http://purl.org/dc/dcmitype/"/>
    <ds:schemaRef ds:uri="http://purl.org/dc/terms/"/>
  </ds:schemaRefs>
</ds:datastoreItem>
</file>

<file path=customXml/itemProps4.xml><?xml version="1.0" encoding="utf-8"?>
<ds:datastoreItem xmlns:ds="http://schemas.openxmlformats.org/officeDocument/2006/customXml" ds:itemID="{69184B30-B661-4C22-B84D-310355E0C78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816</TotalTime>
  <Words>3271</Words>
  <Application>Microsoft Office PowerPoint</Application>
  <PresentationFormat>On-screen Show (4:3)</PresentationFormat>
  <Paragraphs>347</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2_ONC-Template-FINAL DRAFT</vt:lpstr>
      <vt:lpstr>Terminology in Healthcare and Public Health Settings</vt:lpstr>
      <vt:lpstr>Nervous System Learning Objectives</vt:lpstr>
      <vt:lpstr>Nervous System Anatomy</vt:lpstr>
      <vt:lpstr>Nervous System Anatomy 2</vt:lpstr>
      <vt:lpstr>Nervous System Anatomy 3</vt:lpstr>
      <vt:lpstr>Cranial Nerves</vt:lpstr>
      <vt:lpstr>Cranial Nerve Functions</vt:lpstr>
      <vt:lpstr>Spinal Nerves</vt:lpstr>
      <vt:lpstr>Alzheimer’s Disease</vt:lpstr>
      <vt:lpstr>Brain Aneurysm</vt:lpstr>
      <vt:lpstr>Brain Cancer</vt:lpstr>
      <vt:lpstr>Epilepsy</vt:lpstr>
      <vt:lpstr>Parkinson’s Disease</vt:lpstr>
      <vt:lpstr>Stroke</vt:lpstr>
      <vt:lpstr>Arteriovenous Malformations (AVMs)</vt:lpstr>
      <vt:lpstr>Meningitis</vt:lpstr>
      <vt:lpstr>Multiple Sclerosis (MS)</vt:lpstr>
      <vt:lpstr>Bell’s Palsy</vt:lpstr>
      <vt:lpstr>Carpal Tunnel Syndrome</vt:lpstr>
      <vt:lpstr>Peripheral Nerve Disorders</vt:lpstr>
      <vt:lpstr>Neurofibromatosis</vt:lpstr>
      <vt:lpstr>Nervous System Combining Forms</vt:lpstr>
      <vt:lpstr>Tell me, Detective . . .</vt:lpstr>
      <vt:lpstr>Nervous System Summary </vt:lpstr>
      <vt:lpstr>Nervous System  References </vt:lpstr>
      <vt:lpstr>Terminology in Health Care and Public Health Settings Nervous System</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 3, Unit 9 slides</dc:title>
  <dc:subject>Terminology in Healthcare and Public Health Settings; Nervous System</dc:subject>
  <dc:creator>U.S. Department of Health and Human Services Office of the National Coordinator for Health Information Technology</dc:creator>
  <cp:keywords>Health IT; Health IT Curriculum; Terminology; Nervous System</cp:keywords>
  <cp:lastModifiedBy>admin</cp:lastModifiedBy>
  <cp:revision>117</cp:revision>
  <dcterms:created xsi:type="dcterms:W3CDTF">2011-10-13T19:09:01Z</dcterms:created>
  <dcterms:modified xsi:type="dcterms:W3CDTF">2017-06-01T21:12:00Z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Language">
    <vt:lpwstr>English</vt:lpwstr>
  </property>
</Properties>
</file>