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10" r:id="rId5"/>
  </p:sldMasterIdLst>
  <p:notesMasterIdLst>
    <p:notesMasterId r:id="rId23"/>
  </p:notesMasterIdLst>
  <p:handoutMasterIdLst>
    <p:handoutMasterId r:id="rId24"/>
  </p:handoutMasterIdLst>
  <p:sldIdLst>
    <p:sldId id="291" r:id="rId6"/>
    <p:sldId id="297" r:id="rId7"/>
    <p:sldId id="271" r:id="rId8"/>
    <p:sldId id="276" r:id="rId9"/>
    <p:sldId id="272" r:id="rId10"/>
    <p:sldId id="288" r:id="rId11"/>
    <p:sldId id="289" r:id="rId12"/>
    <p:sldId id="273" r:id="rId13"/>
    <p:sldId id="286" r:id="rId14"/>
    <p:sldId id="274" r:id="rId15"/>
    <p:sldId id="287" r:id="rId16"/>
    <p:sldId id="275" r:id="rId17"/>
    <p:sldId id="277" r:id="rId18"/>
    <p:sldId id="279" r:id="rId19"/>
    <p:sldId id="298" r:id="rId20"/>
    <p:sldId id="296" r:id="rId21"/>
    <p:sldId id="299" r:id="rId22"/>
  </p:sldIdLst>
  <p:sldSz cx="9144000" cy="6858000" type="screen4x3"/>
  <p:notesSz cx="7315200" cy="9601200"/>
  <p:custDataLst>
    <p:tags r:id="rId25"/>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0" autoAdjust="0"/>
    <p:restoredTop sz="73658" autoAdjust="0"/>
  </p:normalViewPr>
  <p:slideViewPr>
    <p:cSldViewPr showGuides="1">
      <p:cViewPr>
        <p:scale>
          <a:sx n="100" d="100"/>
          <a:sy n="100" d="100"/>
        </p:scale>
        <p:origin x="-58" y="133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66" d="100"/>
          <a:sy n="66" d="100"/>
        </p:scale>
        <p:origin x="-3276" y="-10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9118600"/>
            <a:ext cx="3170238" cy="481013"/>
          </a:xfrm>
          <a:prstGeom prst="rect">
            <a:avLst/>
          </a:prstGeom>
        </p:spPr>
        <p:txBody>
          <a:bodyPr vert="horz" lIns="94851" tIns="47425" rIns="94851" bIns="47425"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4143375" y="9118600"/>
            <a:ext cx="3170238" cy="481013"/>
          </a:xfrm>
          <a:prstGeom prst="rect">
            <a:avLst/>
          </a:prstGeom>
        </p:spPr>
        <p:txBody>
          <a:bodyPr vert="horz" wrap="square" lIns="94851" tIns="47425" rIns="94851" bIns="47425" numCol="1" anchor="b" anchorCtr="0" compatLnSpc="1">
            <a:prstTxWarp prst="textNoShape">
              <a:avLst/>
            </a:prstTxWarp>
          </a:bodyPr>
          <a:lstStyle>
            <a:lvl1pPr algn="r">
              <a:defRPr sz="1200"/>
            </a:lvl1pPr>
          </a:lstStyle>
          <a:p>
            <a:fld id="{3DED8E77-6D44-41FF-9387-2E167D960CEB}" type="slidenum">
              <a:rPr lang="en-US" altLang="en-US"/>
              <a:pPr/>
              <a:t>‹#›</a:t>
            </a:fld>
            <a:endParaRPr lang="en-US" altLang="en-US"/>
          </a:p>
        </p:txBody>
      </p:sp>
    </p:spTree>
    <p:extLst>
      <p:ext uri="{BB962C8B-B14F-4D97-AF65-F5344CB8AC3E}">
        <p14:creationId xmlns:p14="http://schemas.microsoft.com/office/powerpoint/2010/main" val="1311791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6653" tIns="48327" rIns="96653" bIns="48327"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6653" tIns="48327" rIns="96653" bIns="48327" rtlCol="0"/>
          <a:lstStyle>
            <a:lvl1pPr algn="r" fontAlgn="auto">
              <a:spcBef>
                <a:spcPts val="0"/>
              </a:spcBef>
              <a:spcAft>
                <a:spcPts val="0"/>
              </a:spcAft>
              <a:defRPr sz="1200">
                <a:latin typeface="+mn-lt"/>
              </a:defRPr>
            </a:lvl1pPr>
          </a:lstStyle>
          <a:p>
            <a:pPr>
              <a:defRPr/>
            </a:pPr>
            <a:fld id="{EEE41535-61D3-4699-8362-52BCBD0DA457}" type="datetimeFigureOut">
              <a:rPr lang="en-US"/>
              <a:pPr>
                <a:defRPr/>
              </a:pPr>
              <a:t>6/1/2017</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pPr lvl="0"/>
            <a:endParaRPr lang="en-US" noProof="0"/>
          </a:p>
        </p:txBody>
      </p:sp>
      <p:sp>
        <p:nvSpPr>
          <p:cNvPr id="5" name="Notes Placeholder 4"/>
          <p:cNvSpPr>
            <a:spLocks noGrp="1"/>
          </p:cNvSpPr>
          <p:nvPr>
            <p:ph type="body" sz="quarter" idx="3"/>
          </p:nvPr>
        </p:nvSpPr>
        <p:spPr>
          <a:xfrm>
            <a:off x="731838" y="4560888"/>
            <a:ext cx="5851525" cy="4321175"/>
          </a:xfrm>
          <a:prstGeom prst="rect">
            <a:avLst/>
          </a:prstGeom>
        </p:spPr>
        <p:txBody>
          <a:bodyPr vert="horz" wrap="square" lIns="96653" tIns="48327" rIns="96653" bIns="48327" numCol="1" anchor="t" anchorCtr="0" compatLnSpc="1">
            <a:prstTxWarp prst="textNoShape">
              <a:avLst/>
            </a:prstTxWarp>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9118600"/>
            <a:ext cx="3170238" cy="481013"/>
          </a:xfrm>
          <a:prstGeom prst="rect">
            <a:avLst/>
          </a:prstGeom>
        </p:spPr>
        <p:txBody>
          <a:bodyPr vert="horz" lIns="96653" tIns="48327" rIns="96653" bIns="48327"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143375" y="9118600"/>
            <a:ext cx="3170238" cy="481013"/>
          </a:xfrm>
          <a:prstGeom prst="rect">
            <a:avLst/>
          </a:prstGeom>
        </p:spPr>
        <p:txBody>
          <a:bodyPr vert="horz" wrap="square" lIns="96653" tIns="48327" rIns="96653" bIns="48327" numCol="1" anchor="b" anchorCtr="0" compatLnSpc="1">
            <a:prstTxWarp prst="textNoShape">
              <a:avLst/>
            </a:prstTxWarp>
          </a:bodyPr>
          <a:lstStyle>
            <a:lvl1pPr algn="r">
              <a:defRPr sz="1200">
                <a:latin typeface="Calibri" panose="020F0502020204030204" pitchFamily="34" charset="0"/>
              </a:defRPr>
            </a:lvl1pPr>
          </a:lstStyle>
          <a:p>
            <a:fld id="{A4291DF6-048C-4DB8-AA63-EA4AB456C7D2}" type="slidenum">
              <a:rPr lang="en-US" altLang="en-US"/>
              <a:pPr/>
              <a:t>‹#›</a:t>
            </a:fld>
            <a:endParaRPr lang="en-US" altLang="en-US"/>
          </a:p>
        </p:txBody>
      </p:sp>
    </p:spTree>
    <p:extLst>
      <p:ext uri="{BB962C8B-B14F-4D97-AF65-F5344CB8AC3E}">
        <p14:creationId xmlns:p14="http://schemas.microsoft.com/office/powerpoint/2010/main" val="19605410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Welcome to Terminology in Healthcare and Public Health Settings, Ears, Nose Throat, Eyes and Vision.  This is lecture B, eyes and vision.  A medical doctor who specializes in eyes and vision is an ophthalmologist (oph-thuh-mologist).  An optometrist also treats eye problems. </a:t>
            </a:r>
          </a:p>
          <a:p>
            <a:pPr eaLnBrk="1" hangingPunct="1">
              <a:spcBef>
                <a:spcPct val="0"/>
              </a:spcBef>
            </a:pPr>
            <a:endParaRPr lang="en-US" altLang="en-US" smtClean="0">
              <a:latin typeface="Arial" panose="020B0604020202020204" pitchFamily="34" charset="0"/>
            </a:endParaRPr>
          </a:p>
        </p:txBody>
      </p:sp>
      <p:sp>
        <p:nvSpPr>
          <p:cNvPr id="23556"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smtClean="0"/>
          </a:p>
        </p:txBody>
      </p:sp>
      <p:sp>
        <p:nvSpPr>
          <p:cNvPr id="23557" name="Slide Number Placeholder 4"/>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7C3384-5F8A-46EF-8E72-276105809E7E}"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extLst>
      <p:ext uri="{BB962C8B-B14F-4D97-AF65-F5344CB8AC3E}">
        <p14:creationId xmlns:p14="http://schemas.microsoft.com/office/powerpoint/2010/main" val="22967046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anose="020B0604020202020204" pitchFamily="34" charset="0"/>
              </a:rPr>
              <a:t>Macular (pronounced </a:t>
            </a:r>
            <a:r>
              <a:rPr lang="en-US" altLang="en-US" dirty="0" err="1" smtClean="0">
                <a:latin typeface="Arial" panose="020B0604020202020204" pitchFamily="34" charset="0"/>
              </a:rPr>
              <a:t>mack</a:t>
            </a:r>
            <a:r>
              <a:rPr lang="en-US" altLang="en-US" dirty="0" smtClean="0">
                <a:latin typeface="Arial" panose="020B0604020202020204" pitchFamily="34" charset="0"/>
              </a:rPr>
              <a:t>-you-</a:t>
            </a:r>
            <a:r>
              <a:rPr lang="en-US" altLang="en-US" dirty="0" err="1" smtClean="0">
                <a:latin typeface="Arial" panose="020B0604020202020204" pitchFamily="34" charset="0"/>
              </a:rPr>
              <a:t>ler</a:t>
            </a:r>
            <a:r>
              <a:rPr lang="en-US" altLang="en-US" dirty="0" smtClean="0">
                <a:latin typeface="Arial" panose="020B0604020202020204" pitchFamily="34" charset="0"/>
              </a:rPr>
              <a:t>) degeneration, or age-related macular degeneration </a:t>
            </a:r>
            <a:r>
              <a:rPr lang="en-US" altLang="en-US" dirty="0" err="1" smtClean="0">
                <a:latin typeface="Arial" panose="020B0604020202020204" pitchFamily="34" charset="0"/>
              </a:rPr>
              <a:t>abbrevuated</a:t>
            </a:r>
            <a:r>
              <a:rPr lang="en-US" altLang="en-US" dirty="0" smtClean="0">
                <a:latin typeface="Arial" panose="020B0604020202020204" pitchFamily="34" charset="0"/>
              </a:rPr>
              <a:t> AMD (pronounced   A-M-D) is a leading cause of vision loss in Americans aged sixty and older. This disease causes the destruction of your sharp, central vision. Without central vision you cannot see objects clearly and cannot read or drive.</a:t>
            </a:r>
          </a:p>
          <a:p>
            <a:endParaRPr lang="en-US" altLang="en-US" dirty="0" smtClean="0">
              <a:latin typeface="Arial" panose="020B0604020202020204" pitchFamily="34" charset="0"/>
            </a:endParaRPr>
          </a:p>
          <a:p>
            <a:r>
              <a:rPr lang="en-US" altLang="en-US" dirty="0" smtClean="0">
                <a:latin typeface="Arial" panose="020B0604020202020204" pitchFamily="34" charset="0"/>
              </a:rPr>
              <a:t>Macular degeneration is a progressive disease that does not hurt, but it causes cells in the macula to die.  In some cases, the disease advances so slowly that people do not notice a change in their vision. </a:t>
            </a:r>
          </a:p>
          <a:p>
            <a:endParaRPr lang="en-US" altLang="en-US" dirty="0" smtClean="0">
              <a:latin typeface="Arial" panose="020B0604020202020204" pitchFamily="34" charset="0"/>
            </a:endParaRPr>
          </a:p>
          <a:p>
            <a:r>
              <a:rPr lang="en-US" altLang="en-US" dirty="0" smtClean="0">
                <a:latin typeface="Arial" panose="020B0604020202020204" pitchFamily="34" charset="0"/>
              </a:rPr>
              <a:t>There are two types of macular degeneration.  The dry form causes the slow gradual deterioration of the macula cells and there is no known cure for this type.</a:t>
            </a:r>
          </a:p>
          <a:p>
            <a:endParaRPr lang="en-US" altLang="en-US" dirty="0" smtClean="0">
              <a:latin typeface="Arial" panose="020B0604020202020204" pitchFamily="34" charset="0"/>
            </a:endParaRPr>
          </a:p>
          <a:p>
            <a:r>
              <a:rPr lang="en-US" altLang="en-US" dirty="0" smtClean="0">
                <a:latin typeface="Arial" panose="020B0604020202020204" pitchFamily="34" charset="0"/>
              </a:rPr>
              <a:t>The second type, referred to as the wet type, can be often treated with laser therapy in the early stages.  Treatment can slow vision loss but it cannot restore lost vision. </a:t>
            </a:r>
          </a:p>
          <a:p>
            <a:endParaRPr lang="en-US" altLang="en-US" dirty="0" smtClean="0">
              <a:latin typeface="Arial" panose="020B0604020202020204" pitchFamily="34" charset="0"/>
            </a:endParaRPr>
          </a:p>
          <a:p>
            <a:r>
              <a:rPr lang="en-US" altLang="en-US" dirty="0" smtClean="0">
                <a:latin typeface="Arial" panose="020B0604020202020204" pitchFamily="34" charset="0"/>
              </a:rPr>
              <a:t>Regular comprehensive eye exams can detect AMD before vision loss occurs.</a:t>
            </a:r>
          </a:p>
          <a:p>
            <a:pPr eaLnBrk="1" hangingPunct="1">
              <a:spcBef>
                <a:spcPct val="0"/>
              </a:spcBef>
            </a:pPr>
            <a:endParaRPr lang="en-US" altLang="en-US" dirty="0" smtClean="0">
              <a:latin typeface="Arial" panose="020B0604020202020204" pitchFamily="34" charset="0"/>
            </a:endParaRPr>
          </a:p>
        </p:txBody>
      </p:sp>
      <p:sp>
        <p:nvSpPr>
          <p:cNvPr id="45059"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1DE11B-BCC1-4D74-A4B5-91B1A1B3DE01}"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extLst>
      <p:ext uri="{BB962C8B-B14F-4D97-AF65-F5344CB8AC3E}">
        <p14:creationId xmlns:p14="http://schemas.microsoft.com/office/powerpoint/2010/main" val="37062784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Farsightedness and nearsightedness are both considered refractive errors.  Remember that your cornea is the clear front part of your eye.  It is like a window that controls and focuses the light coming into the eye.  If your cornea has an irregular shape, the light does not focus properly.  Things looks blurry.  This causes what is known as a refractive error.</a:t>
            </a:r>
          </a:p>
          <a:p>
            <a:endParaRPr lang="en-US" altLang="en-US" smtClean="0">
              <a:latin typeface="Arial" panose="020B0604020202020204" pitchFamily="34" charset="0"/>
            </a:endParaRPr>
          </a:p>
          <a:p>
            <a:r>
              <a:rPr lang="en-US" altLang="en-US" smtClean="0">
                <a:latin typeface="Arial" panose="020B0604020202020204" pitchFamily="34" charset="0"/>
              </a:rPr>
              <a:t>Myopia (pronounced my-ope-ee-uh), or nearsightedness, occurs when your vision is clear up close but blurry in the distance.</a:t>
            </a:r>
          </a:p>
          <a:p>
            <a:endParaRPr lang="en-US" altLang="en-US" smtClean="0">
              <a:latin typeface="Arial" panose="020B0604020202020204" pitchFamily="34" charset="0"/>
            </a:endParaRPr>
          </a:p>
          <a:p>
            <a:r>
              <a:rPr lang="en-US" altLang="en-US" smtClean="0">
                <a:latin typeface="Arial" panose="020B0604020202020204" pitchFamily="34" charset="0"/>
              </a:rPr>
              <a:t>Hyperopia, or farsightedness, is when you have clear vision in the distance but blurry close up.</a:t>
            </a:r>
          </a:p>
          <a:p>
            <a:endParaRPr lang="en-US" altLang="en-US" smtClean="0">
              <a:latin typeface="Arial" panose="020B0604020202020204" pitchFamily="34" charset="0"/>
            </a:endParaRPr>
          </a:p>
          <a:p>
            <a:r>
              <a:rPr lang="en-US" altLang="en-US" smtClean="0">
                <a:latin typeface="Arial" panose="020B0604020202020204" pitchFamily="34" charset="0"/>
              </a:rPr>
              <a:t>Presbyopia (pronounced press-by-ope-ee-uh) is the inability to focus close up as a result of aging.</a:t>
            </a:r>
          </a:p>
          <a:p>
            <a:endParaRPr lang="en-US" altLang="en-US" smtClean="0">
              <a:latin typeface="Arial" panose="020B0604020202020204" pitchFamily="34" charset="0"/>
            </a:endParaRPr>
          </a:p>
          <a:p>
            <a:r>
              <a:rPr lang="en-US" altLang="en-US" smtClean="0">
                <a:latin typeface="Arial" panose="020B0604020202020204" pitchFamily="34" charset="0"/>
              </a:rPr>
              <a:t>And astigmatism is when you have focus problems caused by the cornea.</a:t>
            </a:r>
          </a:p>
          <a:p>
            <a:endParaRPr lang="en-US" altLang="en-US" smtClean="0">
              <a:latin typeface="Arial" panose="020B0604020202020204" pitchFamily="34" charset="0"/>
            </a:endParaRPr>
          </a:p>
          <a:p>
            <a:r>
              <a:rPr lang="en-US" altLang="en-US" smtClean="0">
                <a:latin typeface="Arial" panose="020B0604020202020204" pitchFamily="34" charset="0"/>
              </a:rPr>
              <a:t>Treatment for refractive errors includes glasses or contact lenses.  Laser eye surgery may also be a possibility.</a:t>
            </a:r>
          </a:p>
          <a:p>
            <a:pPr eaLnBrk="1" hangingPunct="1">
              <a:spcBef>
                <a:spcPct val="0"/>
              </a:spcBef>
            </a:pPr>
            <a:endParaRPr lang="en-US" altLang="en-US" smtClean="0">
              <a:latin typeface="Arial" panose="020B0604020202020204" pitchFamily="34" charset="0"/>
            </a:endParaRPr>
          </a:p>
        </p:txBody>
      </p:sp>
      <p:sp>
        <p:nvSpPr>
          <p:cNvPr id="45059"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2BBA93B-4DFF-4696-98AF-D305B7997A22}"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extLst>
      <p:ext uri="{BB962C8B-B14F-4D97-AF65-F5344CB8AC3E}">
        <p14:creationId xmlns:p14="http://schemas.microsoft.com/office/powerpoint/2010/main" val="26646576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Cancer of the eye is uncommon.  It can affect the outer parts of the eye, such as the eyelids, which are made up of muscles, skin and nerves.  If, on the other hand, the cancer starts inside the eyeball it’s called intraocular (pronounced intra-OCC-you-ler) cancer.  The most common intraocular cancers in adults are melanoma and lymphoma.</a:t>
            </a:r>
          </a:p>
          <a:p>
            <a:endParaRPr lang="en-US" altLang="en-US" smtClean="0">
              <a:latin typeface="Arial" panose="020B0604020202020204" pitchFamily="34" charset="0"/>
            </a:endParaRPr>
          </a:p>
          <a:p>
            <a:r>
              <a:rPr lang="en-US" altLang="en-US" smtClean="0">
                <a:latin typeface="Arial" panose="020B0604020202020204" pitchFamily="34" charset="0"/>
              </a:rPr>
              <a:t>The most common eye cancer in children is retinoblastoma (pronounced rett-in-oh-blast-tome-uh) which starts in the cells of the retina. </a:t>
            </a:r>
          </a:p>
          <a:p>
            <a:endParaRPr lang="en-US" altLang="en-US" smtClean="0">
              <a:latin typeface="Arial" panose="020B0604020202020204" pitchFamily="34" charset="0"/>
            </a:endParaRPr>
          </a:p>
          <a:p>
            <a:r>
              <a:rPr lang="en-US" altLang="en-US" smtClean="0">
                <a:latin typeface="Arial" panose="020B0604020202020204" pitchFamily="34" charset="0"/>
              </a:rPr>
              <a:t>Cancer can also spread to the eye from other parts of the body.</a:t>
            </a:r>
          </a:p>
          <a:p>
            <a:endParaRPr lang="en-US" altLang="en-US" smtClean="0">
              <a:latin typeface="Arial" panose="020B0604020202020204" pitchFamily="34" charset="0"/>
            </a:endParaRPr>
          </a:p>
          <a:p>
            <a:r>
              <a:rPr lang="en-US" altLang="en-US" smtClean="0">
                <a:latin typeface="Arial" panose="020B0604020202020204" pitchFamily="34" charset="0"/>
              </a:rPr>
              <a:t>Treatment for eye cancer varies by the type and by how advanced it is.  It may include surgery, radiation therapy, freezing or heat therapy, or laser therapy.</a:t>
            </a:r>
          </a:p>
          <a:p>
            <a:pPr eaLnBrk="1" hangingPunct="1">
              <a:spcBef>
                <a:spcPct val="0"/>
              </a:spcBef>
            </a:pPr>
            <a:endParaRPr lang="en-US" altLang="en-US" smtClean="0">
              <a:latin typeface="Arial" panose="020B0604020202020204" pitchFamily="34" charset="0"/>
            </a:endParaRPr>
          </a:p>
        </p:txBody>
      </p:sp>
      <p:sp>
        <p:nvSpPr>
          <p:cNvPr id="47107"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5E68762-B744-45C6-A585-BE9879183F46}"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9861982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xfrm>
            <a:off x="731838" y="4648200"/>
            <a:ext cx="5851525" cy="4233863"/>
          </a:xfrm>
          <a:noFill/>
          <a:ln>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altLang="en-US" smtClean="0">
                <a:latin typeface="Arial" panose="020B0604020202020204" pitchFamily="34" charset="0"/>
              </a:rPr>
              <a:t>Here are some key word parts for the related to eyes and vision along with their meanings.  In the third column you can see some of the medical terms that we can create by combining word parts.  </a:t>
            </a:r>
          </a:p>
          <a:p>
            <a:endParaRPr lang="en-US" altLang="en-US" smtClean="0">
              <a:latin typeface="Arial" panose="020B0604020202020204" pitchFamily="34" charset="0"/>
            </a:endParaRPr>
          </a:p>
          <a:p>
            <a:r>
              <a:rPr lang="en-US" altLang="en-US" smtClean="0">
                <a:latin typeface="Arial" panose="020B0604020202020204" pitchFamily="34" charset="0"/>
              </a:rPr>
              <a:t>You should return to the online medical dictionary to hear the pronunciation and become familiar with the meaning of the created terms.</a:t>
            </a:r>
          </a:p>
          <a:p>
            <a:pPr eaLnBrk="1" hangingPunct="1"/>
            <a:endParaRPr lang="en-US" altLang="en-US" smtClean="0">
              <a:latin typeface="Arial" panose="020B0604020202020204" pitchFamily="34"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AFF3862-E693-4C83-BDBE-16506F16AFA0}"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extLst>
      <p:ext uri="{BB962C8B-B14F-4D97-AF65-F5344CB8AC3E}">
        <p14:creationId xmlns:p14="http://schemas.microsoft.com/office/powerpoint/2010/main" val="11495028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p:txBody>
          <a:bodyPr>
            <a:normAutofit lnSpcReduction="10000"/>
          </a:bodyPr>
          <a:lstStyle/>
          <a:p>
            <a:pPr>
              <a:defRPr/>
            </a:pPr>
            <a:r>
              <a:rPr lang="en-US" dirty="0" smtClean="0">
                <a:latin typeface="Arial" pitchFamily="34" charset="0"/>
              </a:rPr>
              <a:t>Now let’s have some fun playing detective. A 65-year-old female patient returns to her ophthalmologist for an annual checkup.  She reports that lately she cannot see objects clearly enough to read or drive, but she can still take her daily walks and participate in her activities by using her side vision.  What diagnosis should her physician consider?</a:t>
            </a:r>
          </a:p>
          <a:p>
            <a:pPr>
              <a:defRPr/>
            </a:pPr>
            <a:endParaRPr lang="en-US" dirty="0" smtClean="0">
              <a:latin typeface="Arial" pitchFamily="34" charset="0"/>
            </a:endParaRPr>
          </a:p>
          <a:p>
            <a:pPr>
              <a:defRPr/>
            </a:pPr>
            <a:r>
              <a:rPr lang="en-US" dirty="0" smtClean="0">
                <a:latin typeface="Arial" pitchFamily="34" charset="0"/>
              </a:rPr>
              <a:t> </a:t>
            </a:r>
          </a:p>
          <a:p>
            <a:pPr>
              <a:defRPr/>
            </a:pPr>
            <a:r>
              <a:rPr lang="en-US" dirty="0" smtClean="0">
                <a:latin typeface="Arial" pitchFamily="34" charset="0"/>
              </a:rPr>
              <a:t> </a:t>
            </a:r>
          </a:p>
          <a:p>
            <a:pPr>
              <a:defRPr/>
            </a:pPr>
            <a:r>
              <a:rPr lang="en-US" dirty="0" smtClean="0">
                <a:latin typeface="Arial" pitchFamily="34" charset="0"/>
              </a:rPr>
              <a:t>Did you guess macular degeneration?</a:t>
            </a:r>
          </a:p>
          <a:p>
            <a:pPr>
              <a:defRPr/>
            </a:pPr>
            <a:endParaRPr lang="en-US" dirty="0" smtClean="0">
              <a:latin typeface="Arial" pitchFamily="34" charset="0"/>
            </a:endParaRPr>
          </a:p>
          <a:p>
            <a:pPr>
              <a:defRPr/>
            </a:pPr>
            <a:r>
              <a:rPr lang="en-US" dirty="0" smtClean="0">
                <a:latin typeface="Arial" pitchFamily="34" charset="0"/>
              </a:rPr>
              <a:t>Macular degeneration, or age-related macular degeneration is a leading cause of vision loss in adult patients 60 and older.   This disease causes the destruction of your sharp, central vision.  Without central vision you cannot see objects clearly and cannot read or drive.  </a:t>
            </a:r>
          </a:p>
          <a:p>
            <a:pPr>
              <a:defRPr/>
            </a:pPr>
            <a:endParaRPr lang="en-US" dirty="0" smtClean="0">
              <a:latin typeface="Arial" pitchFamily="34" charset="0"/>
            </a:endParaRPr>
          </a:p>
          <a:p>
            <a:pPr>
              <a:defRPr/>
            </a:pPr>
            <a:r>
              <a:rPr lang="en-US" dirty="0" smtClean="0">
                <a:latin typeface="Arial" pitchFamily="34" charset="0"/>
              </a:rPr>
              <a:t>Macular degeneration is a progressive disease that does not hurt, but it causes cells in the macula to die.  In some cases, the disease advances so slowly that people do not notice a change in their vision. </a:t>
            </a:r>
          </a:p>
          <a:p>
            <a:pPr>
              <a:defRPr/>
            </a:pPr>
            <a:endParaRPr lang="en-US" dirty="0" smtClean="0">
              <a:latin typeface="Arial" pitchFamily="34" charset="0"/>
            </a:endParaRPr>
          </a:p>
          <a:p>
            <a:pPr>
              <a:defRPr/>
            </a:pPr>
            <a:r>
              <a:rPr lang="en-US" dirty="0" smtClean="0">
                <a:latin typeface="Arial" pitchFamily="34" charset="0"/>
              </a:rPr>
              <a:t>There are two types of macular degeneration.  The dry form causes the slow gradual deterioration of the macula cells and there is no known cure for this type.</a:t>
            </a:r>
          </a:p>
          <a:p>
            <a:pPr>
              <a:defRPr/>
            </a:pPr>
            <a:endParaRPr lang="en-US" dirty="0" smtClean="0">
              <a:latin typeface="Arial" pitchFamily="34" charset="0"/>
            </a:endParaRPr>
          </a:p>
          <a:p>
            <a:pPr>
              <a:defRPr/>
            </a:pPr>
            <a:r>
              <a:rPr lang="en-US" dirty="0" smtClean="0">
                <a:latin typeface="Arial" pitchFamily="34" charset="0"/>
              </a:rPr>
              <a:t>The second type, referred to as the wet type, can be often treated with laser therapy in the early stages.  Treatment can slow vision loss but it cannot restore lost vision. </a:t>
            </a:r>
          </a:p>
          <a:p>
            <a:pPr>
              <a:defRPr/>
            </a:pPr>
            <a:endParaRPr lang="en-US" dirty="0" smtClean="0">
              <a:latin typeface="Arial" pitchFamily="34" charset="0"/>
            </a:endParaRPr>
          </a:p>
          <a:p>
            <a:pPr>
              <a:defRPr/>
            </a:pPr>
            <a:r>
              <a:rPr lang="en-US" dirty="0" smtClean="0">
                <a:latin typeface="Arial" pitchFamily="34" charset="0"/>
              </a:rPr>
              <a:t>Regular comprehensive eye exams can detect AMD before vision loss occurs.</a:t>
            </a:r>
          </a:p>
          <a:p>
            <a:pPr>
              <a:defRPr/>
            </a:pPr>
            <a:endParaRPr lang="en-US" dirty="0" smtClean="0">
              <a:latin typeface="Arial" pitchFamily="34"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492578D-D965-4E5C-A26D-538B172F046E}"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extLst>
      <p:ext uri="{BB962C8B-B14F-4D97-AF65-F5344CB8AC3E}">
        <p14:creationId xmlns:p14="http://schemas.microsoft.com/office/powerpoint/2010/main" val="6487885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latin typeface="Arial" panose="020B0604020202020204" pitchFamily="34" charset="0"/>
              </a:rPr>
              <a:t>This concludes Ears, Nose, Throat, Eyes and Vision. </a:t>
            </a:r>
          </a:p>
          <a:p>
            <a:pPr eaLnBrk="1" hangingPunct="1">
              <a:spcBef>
                <a:spcPct val="0"/>
              </a:spcBef>
            </a:pPr>
            <a:endParaRPr lang="en-US" altLang="en-US" smtClean="0">
              <a:latin typeface="Arial" panose="020B0604020202020204" pitchFamily="34" charset="0"/>
            </a:endParaRPr>
          </a:p>
          <a:p>
            <a:pPr eaLnBrk="1" hangingPunct="1"/>
            <a:r>
              <a:rPr lang="en-US" altLang="en-US" smtClean="0">
                <a:latin typeface="Arial" panose="020B0604020202020204" pitchFamily="34" charset="0"/>
              </a:rPr>
              <a:t>In summary, you should be able to define, understand and correctly pronounce medical terms related to the Ears, Nose and Throat, Eyes and Vision.  In addition you should be able to describe common diseases and conditions, with an overview of various treatments related to the Ears, Nose, Throat, Eyes and Vision.</a:t>
            </a:r>
          </a:p>
          <a:p>
            <a:pPr eaLnBrk="1" hangingPunct="1">
              <a:spcBef>
                <a:spcPct val="0"/>
              </a:spcBef>
            </a:pPr>
            <a:endParaRPr lang="en-US" altLang="en-US" smtClean="0">
              <a:latin typeface="Arial" panose="020B0604020202020204" pitchFamily="34" charset="0"/>
            </a:endParaRPr>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solidFill>
                <a:srgbClr val="000000"/>
              </a:solidFill>
            </a:endParaRPr>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87F6145-C2B8-434F-A23F-5BE444B9A419}" type="slidenum">
              <a:rPr lang="en-US" altLang="en-US">
                <a:solidFill>
                  <a:srgbClr val="000000"/>
                </a:solidFill>
              </a:rPr>
              <a:pPr eaLnBrk="1" hangingPunct="1"/>
              <a:t>15</a:t>
            </a:fld>
            <a:endParaRPr lang="en-US" altLang="en-US">
              <a:solidFill>
                <a:srgbClr val="000000"/>
              </a:solidFill>
            </a:endParaRPr>
          </a:p>
        </p:txBody>
      </p:sp>
    </p:spTree>
    <p:extLst>
      <p:ext uri="{BB962C8B-B14F-4D97-AF65-F5344CB8AC3E}">
        <p14:creationId xmlns:p14="http://schemas.microsoft.com/office/powerpoint/2010/main" val="3140991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“No Audio”</a:t>
            </a:r>
          </a:p>
        </p:txBody>
      </p:sp>
      <p:sp>
        <p:nvSpPr>
          <p:cNvPr id="27652"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smtClean="0"/>
          </a:p>
        </p:txBody>
      </p:sp>
      <p:sp>
        <p:nvSpPr>
          <p:cNvPr id="27653" name="Slide Number Placeholder 4"/>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DE96455-7173-444C-9914-CCF99359C3E0}"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Tree>
    <p:extLst>
      <p:ext uri="{BB962C8B-B14F-4D97-AF65-F5344CB8AC3E}">
        <p14:creationId xmlns:p14="http://schemas.microsoft.com/office/powerpoint/2010/main" val="788903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a:solidFill>
                  <a:prstClr val="black"/>
                </a:solidFill>
              </a:rPr>
              <a:pPr/>
              <a:t>17</a:t>
            </a:fld>
            <a:endParaRPr lang="en-US" altLang="en-US">
              <a:solidFill>
                <a:prstClr val="black"/>
              </a:solidFill>
            </a:endParaRPr>
          </a:p>
        </p:txBody>
      </p:sp>
    </p:spTree>
    <p:extLst>
      <p:ext uri="{BB962C8B-B14F-4D97-AF65-F5344CB8AC3E}">
        <p14:creationId xmlns:p14="http://schemas.microsoft.com/office/powerpoint/2010/main" val="1203157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extLst/>
        </p:spPr>
        <p:txBody>
          <a:bodyPr/>
          <a:lstStyle/>
          <a:p>
            <a:pPr eaLnBrk="1" hangingPunct="1">
              <a:lnSpc>
                <a:spcPct val="90000"/>
              </a:lnSpc>
              <a:defRPr/>
            </a:pPr>
            <a:r>
              <a:rPr lang="en-US" dirty="0" smtClean="0">
                <a:latin typeface="Arial" pitchFamily="34" charset="0"/>
              </a:rPr>
              <a:t>The objectives for this unit, Ears, Nose, Throat, Eyes and Vision are to:</a:t>
            </a:r>
          </a:p>
          <a:p>
            <a:pPr marL="171450" indent="-171450">
              <a:buFont typeface="Arial" pitchFamily="34" charset="0"/>
              <a:buChar char="•"/>
              <a:defRPr/>
            </a:pPr>
            <a:r>
              <a:rPr lang="en-US" dirty="0" smtClean="0"/>
              <a:t>Define, understand and correctly pronounce medical terms related to the Ears, Nose and Throat and Eyes and Vision.</a:t>
            </a:r>
          </a:p>
          <a:p>
            <a:pPr marL="171450" indent="-171450">
              <a:buFont typeface="Arial" pitchFamily="34" charset="0"/>
              <a:buChar char="•"/>
              <a:defRPr/>
            </a:pPr>
            <a:r>
              <a:rPr lang="en-US" dirty="0" smtClean="0"/>
              <a:t>Describe common diseases and conditions with an overview of various treatments related to the Ears, Nose and Throat and Eyes and Vision.</a:t>
            </a:r>
            <a:endParaRPr lang="en-US" dirty="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299CB2B-BC80-4347-9DAB-36A43BD31B50}" type="slidenum">
              <a:rPr lang="en-US" altLang="en-US">
                <a:solidFill>
                  <a:srgbClr val="000000"/>
                </a:solidFill>
                <a:latin typeface="Calibri" panose="020F0502020204030204" pitchFamily="34" charset="0"/>
              </a:rPr>
              <a:pPr eaLnBrk="1" hangingPunct="1"/>
              <a:t>2</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272621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Here is a brief overview of the anatomy of the eye.</a:t>
            </a:r>
          </a:p>
          <a:p>
            <a:r>
              <a:rPr lang="en-US" altLang="en-US" smtClean="0">
                <a:latin typeface="Arial" panose="020B0604020202020204" pitchFamily="34" charset="0"/>
              </a:rPr>
              <a:t>The sclera is the tough white outer covering of the eyeball.</a:t>
            </a:r>
          </a:p>
          <a:p>
            <a:r>
              <a:rPr lang="en-US" altLang="en-US" smtClean="0">
                <a:latin typeface="Arial" panose="020B0604020202020204" pitchFamily="34" charset="0"/>
              </a:rPr>
              <a:t>The cornea is clear and has a curved surface that allows light to enter the eye.</a:t>
            </a:r>
          </a:p>
          <a:p>
            <a:r>
              <a:rPr lang="en-US" altLang="en-US" smtClean="0">
                <a:latin typeface="Arial" panose="020B0604020202020204" pitchFamily="34" charset="0"/>
              </a:rPr>
              <a:t>The iris is the colored part of the eye that shrinks and expands so the pupil can adjust to the incoming light.</a:t>
            </a:r>
          </a:p>
          <a:p>
            <a:pPr eaLnBrk="1" hangingPunct="1">
              <a:lnSpc>
                <a:spcPct val="80000"/>
              </a:lnSpc>
            </a:pPr>
            <a:endParaRPr lang="en-US" altLang="en-US" smtClean="0">
              <a:latin typeface="Arial" panose="020B0604020202020204" pitchFamily="34"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FC9708E-F844-4C67-9D6A-ED42E0657288}"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extLst>
      <p:ext uri="{BB962C8B-B14F-4D97-AF65-F5344CB8AC3E}">
        <p14:creationId xmlns:p14="http://schemas.microsoft.com/office/powerpoint/2010/main" val="215232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The lens is the clear part of the eye behind the iris.  It helps to focus the light onto the retina (pronounced rett-in-uh).</a:t>
            </a:r>
          </a:p>
          <a:p>
            <a:endParaRPr lang="en-US" altLang="en-US" smtClean="0">
              <a:latin typeface="Arial" panose="020B0604020202020204" pitchFamily="34" charset="0"/>
            </a:endParaRPr>
          </a:p>
          <a:p>
            <a:r>
              <a:rPr lang="en-US" altLang="en-US" smtClean="0">
                <a:latin typeface="Arial" panose="020B0604020202020204" pitchFamily="34" charset="0"/>
              </a:rPr>
              <a:t>The retina contains the light-sensitive receptor cells that carry images to the brain through the optic nerve.</a:t>
            </a:r>
          </a:p>
          <a:p>
            <a:endParaRPr lang="en-US" altLang="en-US" smtClean="0">
              <a:latin typeface="Arial" panose="020B0604020202020204" pitchFamily="34" charset="0"/>
            </a:endParaRPr>
          </a:p>
          <a:p>
            <a:r>
              <a:rPr lang="en-US" altLang="en-US" smtClean="0">
                <a:latin typeface="Arial" panose="020B0604020202020204" pitchFamily="34" charset="0"/>
              </a:rPr>
              <a:t>The optic nerve is a bundle of more than one million nerve fibers that carry visual messages from the retina to the brain.</a:t>
            </a:r>
          </a:p>
          <a:p>
            <a:pPr eaLnBrk="1" hangingPunct="1"/>
            <a:endParaRPr lang="en-US" altLang="en-US" smtClean="0">
              <a:latin typeface="Arial" panose="020B0604020202020204" pitchFamily="34"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C6EA97C-7BB6-47AF-9184-2A379EFABDF6}"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extLst>
      <p:ext uri="{BB962C8B-B14F-4D97-AF65-F5344CB8AC3E}">
        <p14:creationId xmlns:p14="http://schemas.microsoft.com/office/powerpoint/2010/main" val="2083179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There are numerous disorders and diseases of the eye.  Perhaps the most common is a cataract.  A cataract is a clouding of the lens in your eye that affects your vision.  Cataracts are very common in older people.  Common symptoms are blurry vision, colors that seem faded, glare, not being able to see well at night, double vision and needing frequent prescription changes in your eye wear.  Treatments include new glasses, brighter lighting, magnifying lenses as well as surgery.  In cataract surgery, the cloudy lens is removed and replaced with an artificial lens.</a:t>
            </a:r>
          </a:p>
          <a:p>
            <a:pPr eaLnBrk="1" hangingPunct="1">
              <a:spcBef>
                <a:spcPct val="0"/>
              </a:spcBef>
            </a:pPr>
            <a:endParaRPr lang="en-US" altLang="en-US" smtClean="0">
              <a:latin typeface="Arial" panose="020B0604020202020204" pitchFamily="34" charset="0"/>
            </a:endParaRPr>
          </a:p>
          <a:p>
            <a:pPr eaLnBrk="1" hangingPunct="1">
              <a:spcBef>
                <a:spcPct val="0"/>
              </a:spcBef>
            </a:pPr>
            <a:endParaRPr lang="en-US" altLang="en-US" smtClean="0">
              <a:latin typeface="Arial" panose="020B0604020202020204" pitchFamily="34" charset="0"/>
            </a:endParaRPr>
          </a:p>
        </p:txBody>
      </p:sp>
      <p:sp>
        <p:nvSpPr>
          <p:cNvPr id="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8B4EC0-9629-4BCF-B9BD-75896897A08A}"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extLst>
      <p:ext uri="{BB962C8B-B14F-4D97-AF65-F5344CB8AC3E}">
        <p14:creationId xmlns:p14="http://schemas.microsoft.com/office/powerpoint/2010/main" val="3259062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Color blindness is another eye disorder.  There are three main kinds of color vision defects.  Red-green color vision defects are the most common.  This type occurs in men more than in women.  The other major types are blue-yellow color vision defects, and a complete absence of color vision.  Most color blindness is genetic and there is no treatment.</a:t>
            </a:r>
          </a:p>
          <a:p>
            <a:endParaRPr lang="en-US" altLang="en-US" smtClean="0">
              <a:latin typeface="Arial" panose="020B0604020202020204" pitchFamily="34"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5A8381-BA09-411E-990F-7F7FEF3B9385}"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extLst>
      <p:ext uri="{BB962C8B-B14F-4D97-AF65-F5344CB8AC3E}">
        <p14:creationId xmlns:p14="http://schemas.microsoft.com/office/powerpoint/2010/main" val="38653723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Diabetic retinopathy (pronounced rett-in-OPP-uh-thee (like theory) occurs when diabetes damages the tiny blood vessels inside your retina.  Symptoms include blurry or double vision, rings, flashing lights or blank spots, dark or floating spots, pain or pressure in one or both eyes and problems with peripheral vision.</a:t>
            </a:r>
          </a:p>
          <a:p>
            <a:endParaRPr lang="en-US" altLang="en-US" smtClean="0">
              <a:latin typeface="Arial" panose="020B0604020202020204" pitchFamily="34" charset="0"/>
            </a:endParaRPr>
          </a:p>
          <a:p>
            <a:r>
              <a:rPr lang="en-US" altLang="en-US" smtClean="0">
                <a:latin typeface="Arial" panose="020B0604020202020204" pitchFamily="34" charset="0"/>
              </a:rPr>
              <a:t>Treatment often includes laser treatment or surgery.</a:t>
            </a:r>
          </a:p>
          <a:p>
            <a:endParaRPr lang="en-US" altLang="en-US" smtClean="0">
              <a:latin typeface="Arial" panose="020B0604020202020204" pitchFamily="34"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94CC4BB-A618-4C18-AB0C-7A1522131228}"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extLst>
      <p:ext uri="{BB962C8B-B14F-4D97-AF65-F5344CB8AC3E}">
        <p14:creationId xmlns:p14="http://schemas.microsoft.com/office/powerpoint/2010/main" val="4239932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Glaucoma is the leading cause of blindness in the US.  It usually occurs when the fluid pressure inside the eyes slowly rises, damaging the optic nerve.  Often there are no symptoms at first, but a comprehensive eye exam can detect it.</a:t>
            </a:r>
          </a:p>
          <a:p>
            <a:endParaRPr lang="en-US" altLang="en-US" smtClean="0">
              <a:latin typeface="Arial" panose="020B0604020202020204" pitchFamily="34" charset="0"/>
            </a:endParaRPr>
          </a:p>
          <a:p>
            <a:r>
              <a:rPr lang="en-US" altLang="en-US" smtClean="0">
                <a:latin typeface="Arial" panose="020B0604020202020204" pitchFamily="34" charset="0"/>
              </a:rPr>
              <a:t>People at risk include African Americans over age 40, other people over age 60 (especially Mexican Americans), and people with a family history of glaucoma.</a:t>
            </a:r>
          </a:p>
          <a:p>
            <a:endParaRPr lang="en-US" altLang="en-US" smtClean="0">
              <a:latin typeface="Arial" panose="020B0604020202020204" pitchFamily="34" charset="0"/>
            </a:endParaRPr>
          </a:p>
          <a:p>
            <a:r>
              <a:rPr lang="en-US" altLang="en-US" smtClean="0">
                <a:latin typeface="Arial" panose="020B0604020202020204" pitchFamily="34" charset="0"/>
              </a:rPr>
              <a:t>Treatment for glaucoma includes prescription eye drops and/or surgery.</a:t>
            </a:r>
          </a:p>
          <a:p>
            <a:pPr eaLnBrk="1" hangingPunct="1">
              <a:lnSpc>
                <a:spcPct val="90000"/>
              </a:lnSpc>
              <a:spcBef>
                <a:spcPct val="0"/>
              </a:spcBef>
            </a:pPr>
            <a:endParaRPr lang="en-US" altLang="en-US" smtClean="0">
              <a:latin typeface="Arial" panose="020B0604020202020204" pitchFamily="34" charset="0"/>
            </a:endParaRPr>
          </a:p>
        </p:txBody>
      </p:sp>
      <p:sp>
        <p:nvSpPr>
          <p:cNvPr id="43011"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40E7561-A452-4F7F-9E39-8831B5AC3843}"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extLst>
      <p:ext uri="{BB962C8B-B14F-4D97-AF65-F5344CB8AC3E}">
        <p14:creationId xmlns:p14="http://schemas.microsoft.com/office/powerpoint/2010/main" val="451493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Your eyes can also get infections from bacteria, fungi  (pronounced fun-gi (like giant) or viruses.  Eye infections can occur in different parts of the eye and can affect just one eye or both.  Two common infections are conjunctivitis ( pronounced con-junk-tiv-eye-tiss) and styes (rhymes with ties)</a:t>
            </a:r>
          </a:p>
          <a:p>
            <a:endParaRPr lang="en-US" altLang="en-US" smtClean="0">
              <a:latin typeface="Arial" panose="020B0604020202020204" pitchFamily="34" charset="0"/>
            </a:endParaRPr>
          </a:p>
          <a:p>
            <a:r>
              <a:rPr lang="en-US" altLang="en-US" smtClean="0">
                <a:latin typeface="Arial" panose="020B0604020202020204" pitchFamily="34" charset="0"/>
              </a:rPr>
              <a:t>Conjunctivitis is also know as pink eye. The causes of conjunctivitis include bacterial or viral infection, allergies, and substances that cause irritation such as contact lens products, or eye drops. </a:t>
            </a:r>
          </a:p>
          <a:p>
            <a:endParaRPr lang="en-US" altLang="en-US" smtClean="0">
              <a:latin typeface="Arial" panose="020B0604020202020204" pitchFamily="34" charset="0"/>
            </a:endParaRPr>
          </a:p>
          <a:p>
            <a:r>
              <a:rPr lang="en-US" altLang="en-US" smtClean="0">
                <a:latin typeface="Arial" panose="020B0604020202020204" pitchFamily="34" charset="0"/>
              </a:rPr>
              <a:t>A sty is a bump on the eyelid that happens when bacteria from your skin gets into the hair follicle of an eyelash.</a:t>
            </a:r>
          </a:p>
          <a:p>
            <a:endParaRPr lang="en-US" altLang="en-US" smtClean="0">
              <a:latin typeface="Arial" panose="020B0604020202020204" pitchFamily="34" charset="0"/>
            </a:endParaRPr>
          </a:p>
          <a:p>
            <a:r>
              <a:rPr lang="en-US" altLang="en-US" smtClean="0">
                <a:latin typeface="Arial" panose="020B0604020202020204" pitchFamily="34" charset="0"/>
              </a:rPr>
              <a:t>Symptoms of eye infections may include redness, itching, swelling, discharge, pain, or problems with vision.  Treatment depends on the cause of the infection and may include compresses, eye drops, creams or antibiotics.</a:t>
            </a:r>
          </a:p>
          <a:p>
            <a:pPr eaLnBrk="1" hangingPunct="1">
              <a:lnSpc>
                <a:spcPct val="90000"/>
              </a:lnSpc>
              <a:spcBef>
                <a:spcPct val="0"/>
              </a:spcBef>
            </a:pPr>
            <a:endParaRPr lang="en-US" altLang="en-US" smtClean="0">
              <a:latin typeface="Arial" panose="020B0604020202020204" pitchFamily="34" charset="0"/>
            </a:endParaRPr>
          </a:p>
        </p:txBody>
      </p:sp>
      <p:sp>
        <p:nvSpPr>
          <p:cNvPr id="43011"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6A9A313-8CE9-4C49-BD4F-B53BDA5F9AEF}"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extLst>
      <p:ext uri="{BB962C8B-B14F-4D97-AF65-F5344CB8AC3E}">
        <p14:creationId xmlns:p14="http://schemas.microsoft.com/office/powerpoint/2010/main" val="42849290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45415863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5557030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04336765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53420085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cs typeface="Arial" panose="020B0604020202020204" pitchFamily="34" charset="0"/>
              </a:rPr>
              <a:t>Creating a Custom Layout</a:t>
            </a:r>
          </a:p>
          <a:p>
            <a:r>
              <a:rPr lang="en-US" dirty="0">
                <a:solidFill>
                  <a:prstClr val="black"/>
                </a:solidFill>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rPr>
              <a:t>To create a custom new layout, </a:t>
            </a:r>
            <a:r>
              <a:rPr lang="en-US" b="1" dirty="0">
                <a:solidFill>
                  <a:prstClr val="black"/>
                </a:solidFill>
              </a:rPr>
              <a:t>in the Slide Master view </a:t>
            </a:r>
            <a:r>
              <a:rPr lang="en-US" dirty="0">
                <a:solidFill>
                  <a:prstClr val="black"/>
                </a:solidFill>
              </a:rPr>
              <a:t>do the following:</a:t>
            </a:r>
          </a:p>
          <a:p>
            <a:pPr marL="214313" indent="-214313">
              <a:buFont typeface="Arial" panose="020B0604020202020204" pitchFamily="34" charset="0"/>
              <a:buChar char="•"/>
            </a:pPr>
            <a:r>
              <a:rPr lang="en-US" b="1" dirty="0">
                <a:solidFill>
                  <a:prstClr val="black"/>
                </a:solidFill>
              </a:rPr>
              <a:t>DUPLICATE</a:t>
            </a:r>
            <a:r>
              <a:rPr lang="en-US" dirty="0">
                <a:solidFill>
                  <a:prstClr val="black"/>
                </a:solidFill>
              </a:rPr>
              <a:t> an existing layout to create a new layout.</a:t>
            </a:r>
          </a:p>
          <a:p>
            <a:pPr marL="214313" indent="-214313">
              <a:buFont typeface="Arial" panose="020B0604020202020204" pitchFamily="34" charset="0"/>
              <a:buChar char="•"/>
            </a:pPr>
            <a:r>
              <a:rPr lang="en-US" b="1" dirty="0">
                <a:solidFill>
                  <a:prstClr val="black"/>
                </a:solidFill>
              </a:rPr>
              <a:t>RENAME</a:t>
            </a:r>
            <a:r>
              <a:rPr lang="en-US" dirty="0">
                <a:solidFill>
                  <a:prstClr val="black"/>
                </a:solidFill>
              </a:rPr>
              <a:t> the new layout.</a:t>
            </a:r>
          </a:p>
          <a:p>
            <a:pPr marL="214313" indent="-214313">
              <a:buFont typeface="Arial" panose="020B0604020202020204" pitchFamily="34" charset="0"/>
              <a:buChar char="•"/>
            </a:pPr>
            <a:r>
              <a:rPr lang="en-US" b="1" dirty="0">
                <a:solidFill>
                  <a:prstClr val="black"/>
                </a:solidFill>
              </a:rPr>
              <a:t>Insert or Remove as appropriate PLACEHOLDERS </a:t>
            </a:r>
            <a:r>
              <a:rPr lang="en-US" dirty="0">
                <a:solidFill>
                  <a:prstClr val="black"/>
                </a:solidFill>
              </a:rPr>
              <a:t>on your new layout, resizing &amp; formatting as appropriate. </a:t>
            </a:r>
            <a:r>
              <a:rPr lang="en-US" sz="1600" dirty="0">
                <a:solidFill>
                  <a:prstClr val="black"/>
                </a:solidFill>
              </a:rPr>
              <a:t>(Do not edit your content in the slide master. All content should be edited in the normal presentation design view.) </a:t>
            </a:r>
            <a:r>
              <a:rPr lang="en-US" b="1" dirty="0">
                <a:solidFill>
                  <a:prstClr val="black"/>
                </a:solidFill>
              </a:rPr>
              <a:t>NEVER REMOVE THE LAYOUT’S TITLE CONTAINER</a:t>
            </a:r>
            <a:r>
              <a:rPr lang="en-US" dirty="0">
                <a:solidFill>
                  <a:prstClr val="black"/>
                </a:solidFill>
              </a:rPr>
              <a:t>. </a:t>
            </a:r>
            <a:r>
              <a:rPr lang="en-US" sz="1600" dirty="0">
                <a:solidFill>
                  <a:prstClr val="black"/>
                </a:solidFill>
              </a:rPr>
              <a:t>(It can be resized or formatted, but never removed.)</a:t>
            </a:r>
            <a:endParaRPr lang="en-US" dirty="0">
              <a:solidFill>
                <a:prstClr val="black"/>
              </a:solidFill>
            </a:endParaRPr>
          </a:p>
          <a:p>
            <a:pPr marL="214313" indent="-214313">
              <a:buFont typeface="Arial" panose="020B0604020202020204" pitchFamily="34" charset="0"/>
              <a:buChar char="•"/>
            </a:pPr>
            <a:r>
              <a:rPr lang="en-US" dirty="0">
                <a:solidFill>
                  <a:prstClr val="black"/>
                </a:solidFill>
              </a:rPr>
              <a:t>Check the </a:t>
            </a:r>
            <a:r>
              <a:rPr lang="en-US" b="1" dirty="0">
                <a:solidFill>
                  <a:prstClr val="black"/>
                </a:solidFill>
              </a:rPr>
              <a:t>READING ORDER </a:t>
            </a:r>
            <a:r>
              <a:rPr lang="en-US" dirty="0">
                <a:solidFill>
                  <a:prstClr val="black"/>
                </a:solidFill>
              </a:rPr>
              <a:t>of your new layout. (</a:t>
            </a:r>
            <a:r>
              <a:rPr lang="en-US" sz="1350" u="sng" dirty="0">
                <a:solidFill>
                  <a:prstClr val="black"/>
                </a:solidFill>
                <a:latin typeface="Arial"/>
                <a:hlinkClick r:id="rId2"/>
              </a:rPr>
              <a:t>http://accessibility.psu.edu/microsoftoffice/powerpoint/</a:t>
            </a:r>
            <a:r>
              <a:rPr lang="en-US" sz="1350" dirty="0">
                <a:solidFill>
                  <a:prstClr val="black"/>
                </a:solidFill>
                <a:latin typeface="Arial"/>
              </a:rPr>
              <a:t>) </a:t>
            </a:r>
            <a:r>
              <a:rPr lang="en-US" dirty="0">
                <a:solidFill>
                  <a:prstClr val="black"/>
                </a:solidFill>
              </a:rPr>
              <a:t>Reorder as appropriate so the slide layout’s </a:t>
            </a:r>
            <a:r>
              <a:rPr lang="en-US" b="1" dirty="0">
                <a:solidFill>
                  <a:prstClr val="black"/>
                </a:solidFill>
              </a:rPr>
              <a:t>TITLE is read first</a:t>
            </a:r>
            <a:r>
              <a:rPr lang="en-US" dirty="0">
                <a:solidFill>
                  <a:prstClr val="black"/>
                </a:solidFill>
              </a:rPr>
              <a:t>.</a:t>
            </a:r>
          </a:p>
          <a:p>
            <a:pPr marL="214313" indent="-214313">
              <a:buFont typeface="Arial" panose="020B0604020202020204" pitchFamily="34" charset="0"/>
              <a:buChar char="•"/>
            </a:pPr>
            <a:r>
              <a:rPr lang="en-US" b="1" dirty="0">
                <a:solidFill>
                  <a:prstClr val="black"/>
                </a:solidFill>
              </a:rPr>
              <a:t>SAVE</a:t>
            </a:r>
            <a:r>
              <a:rPr lang="en-US" dirty="0">
                <a:solidFill>
                  <a:prstClr val="black"/>
                </a:solidFill>
              </a:rPr>
              <a:t> your presentation.</a:t>
            </a:r>
          </a:p>
          <a:p>
            <a:pPr marL="214313" indent="-214313">
              <a:buFont typeface="Arial" panose="020B0604020202020204" pitchFamily="34" charset="0"/>
              <a:buChar char="•"/>
            </a:pPr>
            <a:r>
              <a:rPr lang="en-US" b="1" dirty="0">
                <a:solidFill>
                  <a:prstClr val="black"/>
                </a:solidFill>
              </a:rPr>
              <a:t>Close the Master View </a:t>
            </a:r>
            <a:r>
              <a:rPr lang="en-US" dirty="0">
                <a:solidFill>
                  <a:prstClr val="black"/>
                </a:solidFill>
              </a:rPr>
              <a:t>and return to your normal editing (design) view.</a:t>
            </a:r>
          </a:p>
          <a:p>
            <a:pPr marL="214313" indent="-214313">
              <a:buFont typeface="Arial" panose="020B0604020202020204" pitchFamily="34" charset="0"/>
              <a:buChar char="•"/>
            </a:pPr>
            <a:r>
              <a:rPr lang="en-US" b="1" dirty="0">
                <a:solidFill>
                  <a:prstClr val="black"/>
                </a:solidFill>
              </a:rPr>
              <a:t>Insert a new slide using </a:t>
            </a:r>
            <a:r>
              <a:rPr lang="en-US" b="1">
                <a:solidFill>
                  <a:prstClr val="black"/>
                </a:solidFill>
              </a:rPr>
              <a:t>your custom-named </a:t>
            </a:r>
            <a:r>
              <a:rPr lang="en-US" b="1" dirty="0">
                <a:solidFill>
                  <a:prstClr val="black"/>
                </a:solidFill>
              </a:rPr>
              <a:t>new layout </a:t>
            </a:r>
            <a:r>
              <a:rPr lang="en-US" dirty="0">
                <a:solidFill>
                  <a:prstClr val="black"/>
                </a:solidFill>
              </a:rPr>
              <a:t>or apply the new layout to an existing slide.</a:t>
            </a:r>
          </a:p>
        </p:txBody>
      </p:sp>
    </p:spTree>
    <p:extLst>
      <p:ext uri="{BB962C8B-B14F-4D97-AF65-F5344CB8AC3E}">
        <p14:creationId xmlns:p14="http://schemas.microsoft.com/office/powerpoint/2010/main" val="3368061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141088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48940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417629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217347964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2850823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8427494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4087322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1231416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3516921"/>
      </p:ext>
    </p:extLst>
  </p:cSld>
  <p:clrMap bg1="lt1" tx1="dk1" bg2="lt2" tx2="dk2" accent1="accent1" accent2="accent2" accent3="accent3" accent4="accent4" accent5="accent5" accent6="accent6" hlink="hlink" folHlink="folHlink"/>
  <p:sldLayoutIdLst>
    <p:sldLayoutId id="2147484311" r:id="rId1"/>
    <p:sldLayoutId id="2147484312" r:id="rId2"/>
    <p:sldLayoutId id="2147484313" r:id="rId3"/>
    <p:sldLayoutId id="2147484314" r:id="rId4"/>
    <p:sldLayoutId id="2147484315" r:id="rId5"/>
    <p:sldLayoutId id="2147484316" r:id="rId6"/>
    <p:sldLayoutId id="2147484317" r:id="rId7"/>
    <p:sldLayoutId id="2147484318" r:id="rId8"/>
    <p:sldLayoutId id="2147484319" r:id="rId9"/>
    <p:sldLayoutId id="2147484320" r:id="rId10"/>
    <p:sldLayoutId id="2147484321" r:id="rId11"/>
    <p:sldLayoutId id="2147484322" r:id="rId12"/>
    <p:sldLayoutId id="2147484323"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hyperlink" Target="http://www.thirdeyehealth.com/" TargetMode="External"/><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Terminology in Healthcare and Public Health Settings</a:t>
            </a:r>
          </a:p>
        </p:txBody>
      </p:sp>
      <p:sp>
        <p:nvSpPr>
          <p:cNvPr id="22531" name="Text Placeholder 2"/>
          <p:cNvSpPr>
            <a:spLocks noGrp="1"/>
          </p:cNvSpPr>
          <p:nvPr>
            <p:ph type="body" sz="half" idx="2"/>
          </p:nvPr>
        </p:nvSpPr>
        <p:spPr>
          <a:xfrm>
            <a:off x="914400" y="3517900"/>
            <a:ext cx="7315200" cy="762000"/>
          </a:xfrm>
        </p:spPr>
        <p:txBody>
          <a:bodyPr/>
          <a:lstStyle/>
          <a:p>
            <a:r>
              <a:rPr lang="en-US" altLang="en-US" dirty="0" smtClean="0"/>
              <a:t>Ears, Nose, Throat, Eyes and Vision</a:t>
            </a:r>
          </a:p>
        </p:txBody>
      </p:sp>
      <p:sp>
        <p:nvSpPr>
          <p:cNvPr id="22532" name="Text Placeholder 3"/>
          <p:cNvSpPr>
            <a:spLocks noGrp="1"/>
          </p:cNvSpPr>
          <p:nvPr>
            <p:ph type="body" sz="quarter" idx="11"/>
          </p:nvPr>
        </p:nvSpPr>
        <p:spPr/>
        <p:txBody>
          <a:bodyPr/>
          <a:lstStyle/>
          <a:p>
            <a:r>
              <a:rPr lang="en-US" altLang="en-US" dirty="0" smtClean="0"/>
              <a:t>Lecture b – Eyes and Vision</a:t>
            </a:r>
          </a:p>
        </p:txBody>
      </p:sp>
      <p:sp>
        <p:nvSpPr>
          <p:cNvPr id="22533" name="Text Placeholder 4"/>
          <p:cNvSpPr>
            <a:spLocks noGrp="1"/>
          </p:cNvSpPr>
          <p:nvPr>
            <p:ph type="body" sz="quarter" idx="12"/>
          </p:nvPr>
        </p:nvSpPr>
        <p:spPr/>
        <p:txBody>
          <a:bodyPr/>
          <a:lstStyle/>
          <a:p>
            <a:r>
              <a:rPr lang="en-US" altLang="en-US" smtClean="0"/>
              <a:t>This material Comp3_Unit8 was developed by The University of Alabama Birmingham, funded by the Department of Health and Human Services, Office of the National Coordinator for Health Information Technology under Award Number 1U24OC000023</a:t>
            </a:r>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Macular Degeneration</a:t>
            </a:r>
          </a:p>
        </p:txBody>
      </p:sp>
      <p:sp>
        <p:nvSpPr>
          <p:cNvPr id="31747" name="Content Placeholder 2"/>
          <p:cNvSpPr>
            <a:spLocks noGrp="1"/>
          </p:cNvSpPr>
          <p:nvPr>
            <p:ph sz="quarter" idx="14"/>
          </p:nvPr>
        </p:nvSpPr>
        <p:spPr/>
        <p:txBody>
          <a:bodyPr/>
          <a:lstStyle/>
          <a:p>
            <a:r>
              <a:rPr lang="en-US" altLang="en-US" dirty="0" smtClean="0"/>
              <a:t>Definition</a:t>
            </a:r>
          </a:p>
          <a:p>
            <a:pPr lvl="1"/>
            <a:r>
              <a:rPr lang="en-US" altLang="en-US" dirty="0" smtClean="0"/>
              <a:t>Cell death in macula</a:t>
            </a:r>
          </a:p>
          <a:p>
            <a:r>
              <a:rPr lang="en-US" altLang="en-US" dirty="0" smtClean="0"/>
              <a:t>Symptoms</a:t>
            </a:r>
          </a:p>
          <a:p>
            <a:pPr lvl="1"/>
            <a:r>
              <a:rPr lang="en-US" altLang="en-US" dirty="0" smtClean="0"/>
              <a:t>Loss of sharp, central vision</a:t>
            </a:r>
          </a:p>
          <a:p>
            <a:r>
              <a:rPr lang="en-US" altLang="en-US" dirty="0" smtClean="0"/>
              <a:t>Treatment </a:t>
            </a:r>
          </a:p>
          <a:p>
            <a:pPr lvl="1"/>
            <a:r>
              <a:rPr lang="en-US" altLang="en-US" dirty="0" smtClean="0"/>
              <a:t>Laser treatment</a:t>
            </a:r>
          </a:p>
        </p:txBody>
      </p:sp>
      <p:sp>
        <p:nvSpPr>
          <p:cNvPr id="3174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47028B8-4DCF-4D5E-BCD1-17D318A379AE}" type="slidenum">
              <a:rPr lang="en-US" altLang="en-US" smtClean="0"/>
              <a:pPr/>
              <a:t>10</a:t>
            </a:fld>
            <a:endParaRPr lang="en-US" altLang="en-US"/>
          </a:p>
        </p:txBody>
      </p:sp>
    </p:spTree>
  </p:cSld>
  <p:clrMapOvr>
    <a:masterClrMapping/>
  </p:clrMapOvr>
  <p:transition advTm="96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a:t>Refractive Errors</a:t>
            </a:r>
          </a:p>
        </p:txBody>
      </p:sp>
      <p:sp>
        <p:nvSpPr>
          <p:cNvPr id="32771" name="Content Placeholder 2"/>
          <p:cNvSpPr>
            <a:spLocks noGrp="1"/>
          </p:cNvSpPr>
          <p:nvPr>
            <p:ph sz="quarter" idx="14"/>
          </p:nvPr>
        </p:nvSpPr>
        <p:spPr/>
        <p:txBody>
          <a:bodyPr/>
          <a:lstStyle/>
          <a:p>
            <a:r>
              <a:rPr lang="en-US" altLang="en-US" dirty="0" smtClean="0"/>
              <a:t>Myopia</a:t>
            </a:r>
          </a:p>
          <a:p>
            <a:r>
              <a:rPr lang="en-US" altLang="en-US" dirty="0" smtClean="0"/>
              <a:t>Hyperopia</a:t>
            </a:r>
          </a:p>
          <a:p>
            <a:r>
              <a:rPr lang="en-US" altLang="en-US" dirty="0" smtClean="0"/>
              <a:t>Presbyopia</a:t>
            </a:r>
          </a:p>
          <a:p>
            <a:r>
              <a:rPr lang="en-US" altLang="en-US" dirty="0" smtClean="0"/>
              <a:t>Astigmatism</a:t>
            </a:r>
          </a:p>
        </p:txBody>
      </p:sp>
      <p:sp>
        <p:nvSpPr>
          <p:cNvPr id="3277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B10FE83-C3A9-44F0-8910-13E0DC1A6F6D}" type="slidenum">
              <a:rPr lang="en-US" altLang="en-US" smtClean="0"/>
              <a:pPr/>
              <a:t>11</a:t>
            </a:fld>
            <a:endParaRPr lang="en-US" altLang="en-US"/>
          </a:p>
        </p:txBody>
      </p:sp>
    </p:spTree>
  </p:cSld>
  <p:clrMapOvr>
    <a:masterClrMapping/>
  </p:clrMapOvr>
  <p:transition advTm="96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smtClean="0"/>
              <a:t>Eye Disorders and Diseases</a:t>
            </a:r>
          </a:p>
        </p:txBody>
      </p:sp>
      <p:sp>
        <p:nvSpPr>
          <p:cNvPr id="33795" name="Content Placeholder 2"/>
          <p:cNvSpPr>
            <a:spLocks noGrp="1"/>
          </p:cNvSpPr>
          <p:nvPr>
            <p:ph sz="quarter" idx="14"/>
          </p:nvPr>
        </p:nvSpPr>
        <p:spPr/>
        <p:txBody>
          <a:bodyPr/>
          <a:lstStyle/>
          <a:p>
            <a:r>
              <a:rPr lang="en-US" altLang="en-US" dirty="0" smtClean="0"/>
              <a:t>Eye Cancers</a:t>
            </a:r>
          </a:p>
          <a:p>
            <a:pPr lvl="1"/>
            <a:r>
              <a:rPr lang="en-US" altLang="en-US" dirty="0" smtClean="0"/>
              <a:t>Locations</a:t>
            </a:r>
          </a:p>
          <a:p>
            <a:pPr lvl="2"/>
            <a:r>
              <a:rPr lang="en-US" altLang="en-US" dirty="0" smtClean="0"/>
              <a:t>Outer parts</a:t>
            </a:r>
          </a:p>
          <a:p>
            <a:pPr lvl="2"/>
            <a:r>
              <a:rPr lang="en-US" altLang="en-US" dirty="0" smtClean="0"/>
              <a:t>Intraocular – most common types</a:t>
            </a:r>
          </a:p>
          <a:p>
            <a:pPr lvl="2"/>
            <a:r>
              <a:rPr lang="en-US" altLang="en-US" dirty="0" smtClean="0"/>
              <a:t>Retinoblastoma in children</a:t>
            </a:r>
          </a:p>
          <a:p>
            <a:r>
              <a:rPr lang="en-US" altLang="en-US" dirty="0" smtClean="0"/>
              <a:t>Treatment</a:t>
            </a:r>
          </a:p>
          <a:p>
            <a:pPr lvl="1"/>
            <a:r>
              <a:rPr lang="en-US" altLang="en-US" dirty="0" smtClean="0"/>
              <a:t>Varies by type of cancer and stage</a:t>
            </a:r>
          </a:p>
          <a:p>
            <a:pPr lvl="1"/>
            <a:r>
              <a:rPr lang="en-US" altLang="en-US" dirty="0" smtClean="0"/>
              <a:t>Surgery, radiation therapy, freezing or heat therapy or laser therapy</a:t>
            </a:r>
          </a:p>
        </p:txBody>
      </p:sp>
      <p:sp>
        <p:nvSpPr>
          <p:cNvPr id="3379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EAD230-6B28-429F-B246-9E5E21466238}" type="slidenum">
              <a:rPr lang="en-US" altLang="en-US" smtClean="0"/>
              <a:pPr/>
              <a:t>12</a:t>
            </a:fld>
            <a:endParaRPr lang="en-US" altLang="en-US"/>
          </a:p>
        </p:txBody>
      </p:sp>
    </p:spTree>
  </p:cSld>
  <p:clrMapOvr>
    <a:masterClrMapping/>
  </p:clrMapOvr>
  <p:transition advTm="44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Ears and Eyes Combining Forms</a:t>
            </a:r>
          </a:p>
        </p:txBody>
      </p:sp>
      <p:graphicFrame>
        <p:nvGraphicFramePr>
          <p:cNvPr id="8" name="Content Placeholder 7" descr="Table showing the combining word forms of the ears and eyes, including word parts, meaning and examples."/>
          <p:cNvGraphicFramePr>
            <a:graphicFrameLocks noGrp="1"/>
          </p:cNvGraphicFramePr>
          <p:nvPr>
            <p:ph type="tbl" sz="quarter" idx="14"/>
            <p:extLst>
              <p:ext uri="{D42A27DB-BD31-4B8C-83A1-F6EECF244321}">
                <p14:modId xmlns:p14="http://schemas.microsoft.com/office/powerpoint/2010/main" val="3247421987"/>
              </p:ext>
            </p:extLst>
          </p:nvPr>
        </p:nvGraphicFramePr>
        <p:xfrm>
          <a:off x="457200" y="1600200"/>
          <a:ext cx="8229600" cy="3271836"/>
        </p:xfrm>
        <a:graphic>
          <a:graphicData uri="http://schemas.openxmlformats.org/drawingml/2006/table">
            <a:tbl>
              <a:tblPr firstRow="1" bandRow="1">
                <a:tableStyleId>{2D5ABB26-0587-4C30-8999-92F81FD0307C}</a:tableStyleId>
              </a:tblPr>
              <a:tblGrid>
                <a:gridCol w="2666921"/>
                <a:gridCol w="2514525"/>
                <a:gridCol w="3048154"/>
              </a:tblGrid>
              <a:tr h="457244">
                <a:tc>
                  <a:txBody>
                    <a:bodyPr/>
                    <a:lstStyle/>
                    <a:p>
                      <a:pPr algn="ctr" eaLnBrk="1" hangingPunct="1">
                        <a:buFont typeface="Arial" pitchFamily="34" charset="0"/>
                        <a:buNone/>
                      </a:pPr>
                      <a:r>
                        <a:rPr lang="en-US" sz="2400" dirty="0" smtClean="0">
                          <a:latin typeface="Arial" pitchFamily="34" charset="0"/>
                        </a:rPr>
                        <a:t>Word Part    </a:t>
                      </a:r>
                    </a:p>
                  </a:txBody>
                  <a:tcPr marL="70172" marR="70172" marT="45724" marB="45724"/>
                </a:tc>
                <a:tc>
                  <a:txBody>
                    <a:bodyPr/>
                    <a:lstStyle/>
                    <a:p>
                      <a:pPr algn="ctr"/>
                      <a:r>
                        <a:rPr lang="en-US" sz="2400" dirty="0" smtClean="0"/>
                        <a:t>Meaning</a:t>
                      </a:r>
                      <a:endParaRPr lang="en-US" sz="2400" dirty="0"/>
                    </a:p>
                  </a:txBody>
                  <a:tcPr marL="70172" marR="70172" marT="45724" marB="45724"/>
                </a:tc>
                <a:tc>
                  <a:txBody>
                    <a:bodyPr/>
                    <a:lstStyle/>
                    <a:p>
                      <a:pPr algn="ctr"/>
                      <a:r>
                        <a:rPr lang="en-US" sz="2400" dirty="0" smtClean="0"/>
                        <a:t>Key Term </a:t>
                      </a:r>
                      <a:endParaRPr lang="en-US" sz="2400" dirty="0"/>
                    </a:p>
                  </a:txBody>
                  <a:tcPr marL="70172" marR="70172" marT="45724" marB="45724"/>
                </a:tc>
              </a:tr>
              <a:tr h="472486">
                <a:tc>
                  <a:txBody>
                    <a:bodyPr/>
                    <a:lstStyle/>
                    <a:p>
                      <a:pPr algn="ctr"/>
                      <a:r>
                        <a:rPr lang="en-US" sz="2400" dirty="0" err="1" smtClean="0">
                          <a:latin typeface="Arial" pitchFamily="34" charset="0"/>
                        </a:rPr>
                        <a:t>blephar</a:t>
                      </a:r>
                      <a:r>
                        <a:rPr lang="en-US" sz="2400" dirty="0" smtClean="0">
                          <a:latin typeface="Arial" pitchFamily="34" charset="0"/>
                        </a:rPr>
                        <a:t>/o </a:t>
                      </a:r>
                      <a:endParaRPr lang="en-US" sz="2400" dirty="0"/>
                    </a:p>
                  </a:txBody>
                  <a:tcPr marL="70172" marR="70172" marT="45724" marB="45724"/>
                </a:tc>
                <a:tc>
                  <a:txBody>
                    <a:bodyPr/>
                    <a:lstStyle/>
                    <a:p>
                      <a:pPr algn="ctr"/>
                      <a:r>
                        <a:rPr lang="en-US" sz="2400" dirty="0" smtClean="0"/>
                        <a:t>eyelid</a:t>
                      </a:r>
                      <a:endParaRPr lang="en-US" sz="2400" dirty="0"/>
                    </a:p>
                  </a:txBody>
                  <a:tcPr marL="70172" marR="70172" marT="45724" marB="45724"/>
                </a:tc>
                <a:tc>
                  <a:txBody>
                    <a:bodyPr/>
                    <a:lstStyle/>
                    <a:p>
                      <a:pPr algn="ctr"/>
                      <a:r>
                        <a:rPr lang="en-US" sz="2400" dirty="0" err="1" smtClean="0">
                          <a:latin typeface="Arial" pitchFamily="34" charset="0"/>
                        </a:rPr>
                        <a:t>blepharoplasty</a:t>
                      </a:r>
                      <a:endParaRPr lang="en-US" sz="2400" dirty="0"/>
                    </a:p>
                  </a:txBody>
                  <a:tcPr marL="70172" marR="70172" marT="45724" marB="45724"/>
                </a:tc>
              </a:tr>
              <a:tr h="457244">
                <a:tc>
                  <a:txBody>
                    <a:bodyPr/>
                    <a:lstStyle/>
                    <a:p>
                      <a:pPr algn="ctr"/>
                      <a:r>
                        <a:rPr lang="en-US" sz="2400" dirty="0" smtClean="0"/>
                        <a:t>choroid/o</a:t>
                      </a:r>
                      <a:endParaRPr lang="en-US" sz="2400" dirty="0"/>
                    </a:p>
                  </a:txBody>
                  <a:tcPr marL="70172" marR="70172" marT="45724" marB="45724"/>
                </a:tc>
                <a:tc>
                  <a:txBody>
                    <a:bodyPr/>
                    <a:lstStyle/>
                    <a:p>
                      <a:pPr algn="ctr"/>
                      <a:r>
                        <a:rPr lang="en-US" sz="2400" dirty="0" smtClean="0"/>
                        <a:t>choroid</a:t>
                      </a:r>
                      <a:endParaRPr lang="en-US" sz="2400" dirty="0"/>
                    </a:p>
                  </a:txBody>
                  <a:tcPr marL="70172" marR="70172" marT="45724" marB="45724"/>
                </a:tc>
                <a:tc>
                  <a:txBody>
                    <a:bodyPr/>
                    <a:lstStyle/>
                    <a:p>
                      <a:pPr algn="ctr"/>
                      <a:r>
                        <a:rPr lang="en-US" sz="2400" kern="1200" dirty="0" err="1" smtClean="0">
                          <a:solidFill>
                            <a:schemeClr val="tx1"/>
                          </a:solidFill>
                          <a:latin typeface="Arial" pitchFamily="34" charset="0"/>
                          <a:ea typeface="+mn-ea"/>
                          <a:cs typeface="Arial" pitchFamily="34" charset="0"/>
                        </a:rPr>
                        <a:t>choroiditis</a:t>
                      </a:r>
                      <a:endParaRPr lang="en-US" sz="2400" dirty="0">
                        <a:latin typeface="Arial" pitchFamily="34" charset="0"/>
                        <a:cs typeface="Arial" pitchFamily="34" charset="0"/>
                      </a:endParaRPr>
                    </a:p>
                  </a:txBody>
                  <a:tcPr marL="70172" marR="70172" marT="45724" marB="45724"/>
                </a:tc>
              </a:tr>
              <a:tr h="457244">
                <a:tc>
                  <a:txBody>
                    <a:bodyPr/>
                    <a:lstStyle/>
                    <a:p>
                      <a:pPr algn="ctr"/>
                      <a:r>
                        <a:rPr lang="en-US" sz="2400" dirty="0" err="1" smtClean="0"/>
                        <a:t>conjunctiv</a:t>
                      </a:r>
                      <a:r>
                        <a:rPr lang="en-US" sz="2400" dirty="0" smtClean="0"/>
                        <a:t>/o</a:t>
                      </a:r>
                      <a:endParaRPr lang="en-US" sz="2400" dirty="0"/>
                    </a:p>
                  </a:txBody>
                  <a:tcPr marL="70172" marR="70172" marT="45724" marB="45724"/>
                </a:tc>
                <a:tc>
                  <a:txBody>
                    <a:bodyPr/>
                    <a:lstStyle/>
                    <a:p>
                      <a:pPr algn="ctr"/>
                      <a:r>
                        <a:rPr lang="en-US" sz="2400" dirty="0" smtClean="0"/>
                        <a:t>conjunctiva</a:t>
                      </a:r>
                      <a:endParaRPr lang="en-US" sz="2400" dirty="0"/>
                    </a:p>
                  </a:txBody>
                  <a:tcPr marL="70172" marR="70172" marT="45724" marB="45724"/>
                </a:tc>
                <a:tc>
                  <a:txBody>
                    <a:bodyPr/>
                    <a:lstStyle/>
                    <a:p>
                      <a:pPr algn="ctr"/>
                      <a:r>
                        <a:rPr lang="en-US" sz="2400" dirty="0" smtClean="0">
                          <a:latin typeface="Arial" pitchFamily="34" charset="0"/>
                        </a:rPr>
                        <a:t>conjunctivitis</a:t>
                      </a:r>
                      <a:endParaRPr lang="en-US" sz="2400" dirty="0"/>
                    </a:p>
                  </a:txBody>
                  <a:tcPr marL="70172" marR="70172" marT="45724" marB="45724"/>
                </a:tc>
              </a:tr>
              <a:tr h="457244">
                <a:tc>
                  <a:txBody>
                    <a:bodyPr/>
                    <a:lstStyle/>
                    <a:p>
                      <a:pPr algn="ctr"/>
                      <a:r>
                        <a:rPr lang="en-US" sz="2400" dirty="0" err="1" smtClean="0"/>
                        <a:t>ocul</a:t>
                      </a:r>
                      <a:r>
                        <a:rPr lang="en-US" sz="2400" dirty="0" smtClean="0"/>
                        <a:t>/o</a:t>
                      </a:r>
                      <a:endParaRPr lang="en-US" sz="2400" dirty="0"/>
                    </a:p>
                  </a:txBody>
                  <a:tcPr marL="70172" marR="70172" marT="45724" marB="45724"/>
                </a:tc>
                <a:tc>
                  <a:txBody>
                    <a:bodyPr/>
                    <a:lstStyle/>
                    <a:p>
                      <a:pPr algn="ctr"/>
                      <a:r>
                        <a:rPr lang="en-US" sz="2400" dirty="0" smtClean="0"/>
                        <a:t>eye</a:t>
                      </a:r>
                      <a:endParaRPr lang="en-US" sz="2400" dirty="0"/>
                    </a:p>
                  </a:txBody>
                  <a:tcPr marL="70172" marR="70172" marT="45724" marB="45724"/>
                </a:tc>
                <a:tc>
                  <a:txBody>
                    <a:bodyPr/>
                    <a:lstStyle/>
                    <a:p>
                      <a:pPr algn="ctr"/>
                      <a:r>
                        <a:rPr lang="en-US" sz="2400" dirty="0" smtClean="0">
                          <a:latin typeface="Arial" pitchFamily="34" charset="0"/>
                        </a:rPr>
                        <a:t>ocular</a:t>
                      </a:r>
                      <a:endParaRPr lang="en-US" sz="2400" dirty="0"/>
                    </a:p>
                  </a:txBody>
                  <a:tcPr marL="70172" marR="70172" marT="45724" marB="45724"/>
                </a:tc>
              </a:tr>
              <a:tr h="513130">
                <a:tc>
                  <a:txBody>
                    <a:bodyPr/>
                    <a:lstStyle/>
                    <a:p>
                      <a:pPr algn="ctr"/>
                      <a:r>
                        <a:rPr lang="en-US" sz="2400" dirty="0" err="1" smtClean="0">
                          <a:latin typeface="Arial" pitchFamily="34" charset="0"/>
                        </a:rPr>
                        <a:t>ophthalm</a:t>
                      </a:r>
                      <a:r>
                        <a:rPr lang="en-US" sz="2400" dirty="0" smtClean="0">
                          <a:latin typeface="Arial" pitchFamily="34" charset="0"/>
                        </a:rPr>
                        <a:t>/o </a:t>
                      </a:r>
                      <a:endParaRPr lang="en-US" sz="2400" dirty="0"/>
                    </a:p>
                  </a:txBody>
                  <a:tcPr marL="70172" marR="70172" marT="45724" marB="45724"/>
                </a:tc>
                <a:tc>
                  <a:txBody>
                    <a:bodyPr/>
                    <a:lstStyle/>
                    <a:p>
                      <a:pPr algn="ctr"/>
                      <a:r>
                        <a:rPr lang="en-US" sz="2400" dirty="0" smtClean="0"/>
                        <a:t>eye</a:t>
                      </a:r>
                      <a:endParaRPr lang="en-US" sz="2400" dirty="0"/>
                    </a:p>
                  </a:txBody>
                  <a:tcPr marL="70172" marR="70172" marT="45724" marB="45724"/>
                </a:tc>
                <a:tc>
                  <a:txBody>
                    <a:bodyPr/>
                    <a:lstStyle/>
                    <a:p>
                      <a:pPr algn="ctr"/>
                      <a:r>
                        <a:rPr lang="en-US" sz="2400" dirty="0" smtClean="0">
                          <a:latin typeface="Arial" pitchFamily="34" charset="0"/>
                        </a:rPr>
                        <a:t>ophthalmologist</a:t>
                      </a:r>
                      <a:endParaRPr lang="en-US" sz="2400" dirty="0"/>
                    </a:p>
                  </a:txBody>
                  <a:tcPr marL="70172" marR="70172" marT="45724" marB="45724"/>
                </a:tc>
              </a:tr>
              <a:tr h="457244">
                <a:tc>
                  <a:txBody>
                    <a:bodyPr/>
                    <a:lstStyle/>
                    <a:p>
                      <a:pPr algn="ctr"/>
                      <a:r>
                        <a:rPr lang="en-US" sz="2400" dirty="0" err="1" smtClean="0"/>
                        <a:t>retin</a:t>
                      </a:r>
                      <a:r>
                        <a:rPr lang="en-US" sz="2400" dirty="0" smtClean="0"/>
                        <a:t>/o</a:t>
                      </a:r>
                      <a:endParaRPr lang="en-US" sz="2400" dirty="0"/>
                    </a:p>
                  </a:txBody>
                  <a:tcPr marL="70172" marR="70172" marT="45724" marB="45724"/>
                </a:tc>
                <a:tc>
                  <a:txBody>
                    <a:bodyPr/>
                    <a:lstStyle/>
                    <a:p>
                      <a:pPr algn="ctr"/>
                      <a:r>
                        <a:rPr lang="en-US" sz="2400" dirty="0" smtClean="0"/>
                        <a:t>retina</a:t>
                      </a:r>
                      <a:endParaRPr lang="en-US" sz="2400" dirty="0"/>
                    </a:p>
                  </a:txBody>
                  <a:tcPr marL="70172" marR="70172" marT="45724" marB="45724"/>
                </a:tc>
                <a:tc>
                  <a:txBody>
                    <a:bodyPr/>
                    <a:lstStyle/>
                    <a:p>
                      <a:pPr algn="ctr"/>
                      <a:r>
                        <a:rPr lang="en-US" sz="2400" dirty="0" smtClean="0">
                          <a:latin typeface="Arial" pitchFamily="34" charset="0"/>
                        </a:rPr>
                        <a:t> retinopathy</a:t>
                      </a:r>
                      <a:endParaRPr lang="en-US" sz="2400" dirty="0"/>
                    </a:p>
                  </a:txBody>
                  <a:tcPr marL="70172" marR="70172" marT="45724" marB="45724"/>
                </a:tc>
              </a:tr>
            </a:tbl>
          </a:graphicData>
        </a:graphic>
      </p:graphicFrame>
      <p:sp>
        <p:nvSpPr>
          <p:cNvPr id="6" name="Text Placeholder 5"/>
          <p:cNvSpPr>
            <a:spLocks noGrp="1"/>
          </p:cNvSpPr>
          <p:nvPr>
            <p:ph type="body" sz="quarter" idx="32"/>
          </p:nvPr>
        </p:nvSpPr>
        <p:spPr/>
        <p:txBody>
          <a:bodyPr/>
          <a:lstStyle/>
          <a:p>
            <a:endParaRPr lang="en-US"/>
          </a:p>
        </p:txBody>
      </p:sp>
      <p:sp>
        <p:nvSpPr>
          <p:cNvPr id="34841"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2C9C34F-1039-4F2D-9717-7E3FB40EE608}" type="slidenum">
              <a:rPr lang="en-US" altLang="en-US" smtClean="0"/>
              <a:pPr/>
              <a:t>13</a:t>
            </a:fld>
            <a:endParaRPr lang="en-US" altLang="en-US"/>
          </a:p>
        </p:txBody>
      </p:sp>
    </p:spTree>
  </p:cSld>
  <p:clrMapOvr>
    <a:masterClrMapping/>
  </p:clrMapOvr>
  <p:transition advTm="28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mtClean="0"/>
              <a:t>Tell me, Detective . . . . </a:t>
            </a:r>
          </a:p>
        </p:txBody>
      </p:sp>
      <p:sp>
        <p:nvSpPr>
          <p:cNvPr id="35843" name="Content Placeholder 2"/>
          <p:cNvSpPr>
            <a:spLocks noGrp="1"/>
          </p:cNvSpPr>
          <p:nvPr>
            <p:ph sz="quarter" idx="14"/>
          </p:nvPr>
        </p:nvSpPr>
        <p:spPr>
          <a:xfrm>
            <a:off x="457199" y="1600200"/>
            <a:ext cx="5753101" cy="4572000"/>
          </a:xfrm>
        </p:spPr>
        <p:txBody>
          <a:bodyPr/>
          <a:lstStyle/>
          <a:p>
            <a:r>
              <a:rPr lang="en-US" altLang="en-US" dirty="0" smtClean="0"/>
              <a:t>A 65-year-old female patient returns to her ophthalmologist for an annual checkup.  She reports that lately she cannot see objects clearly enough to read or drive, but she can still take her daily walks and participate in her activities by using her side vision.  What diagnosis should her physician consider?</a:t>
            </a:r>
          </a:p>
        </p:txBody>
      </p:sp>
      <p:sp>
        <p:nvSpPr>
          <p:cNvPr id="9" name="Text Placeholder 8"/>
          <p:cNvSpPr>
            <a:spLocks noGrp="1"/>
          </p:cNvSpPr>
          <p:nvPr>
            <p:ph type="body" sz="quarter" idx="32"/>
          </p:nvPr>
        </p:nvSpPr>
        <p:spPr/>
        <p:txBody>
          <a:bodyPr/>
          <a:lstStyle/>
          <a:p>
            <a:endParaRPr lang="en-US"/>
          </a:p>
        </p:txBody>
      </p:sp>
      <p:pic>
        <p:nvPicPr>
          <p:cNvPr id="11" name="Picture 2" descr="The image shows a picture of a detective looking through a magnifying glass. The detective resembles the famous literary character, Sherlock Holmes. " title="Illustration: Detective"/>
          <p:cNvPicPr>
            <a:picLocks noGrp="1" noChangeAspect="1" noChangeArrowheads="1"/>
          </p:cNvPicPr>
          <p:nvPr>
            <p:ph sz="quarter" idx="18"/>
          </p:nvPr>
        </p:nvPicPr>
        <p:blipFill>
          <a:blip r:embed="rId3" cstate="print">
            <a:extLst>
              <a:ext uri="{28A0092B-C50C-407E-A947-70E740481C1C}">
                <a14:useLocalDpi xmlns:a14="http://schemas.microsoft.com/office/drawing/2010/main" val="0"/>
              </a:ext>
            </a:extLst>
          </a:blip>
          <a:srcRect/>
          <a:stretch>
            <a:fillRect/>
          </a:stretch>
        </p:blipFill>
        <p:spPr>
          <a:xfrm>
            <a:off x="6210300" y="2505075"/>
            <a:ext cx="2019300" cy="2762250"/>
          </a:xfrm>
        </p:spPr>
      </p:pic>
      <p:sp>
        <p:nvSpPr>
          <p:cNvPr id="10" name="Text Placeholder 9"/>
          <p:cNvSpPr>
            <a:spLocks noGrp="1"/>
          </p:cNvSpPr>
          <p:nvPr>
            <p:ph type="body" sz="quarter" idx="33"/>
          </p:nvPr>
        </p:nvSpPr>
        <p:spPr/>
        <p:txBody>
          <a:bodyPr/>
          <a:lstStyle/>
          <a:p>
            <a:endParaRPr lang="en-US"/>
          </a:p>
        </p:txBody>
      </p:sp>
      <p:sp>
        <p:nvSpPr>
          <p:cNvPr id="3584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A0BC978-8CCC-4C11-A15A-6A838EC689BA}" type="slidenum">
              <a:rPr lang="en-US" altLang="en-US" smtClean="0"/>
              <a:pPr/>
              <a:t>14</a:t>
            </a:fld>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smtClean="0"/>
              <a:t>Ears, Nose, Throat, Eyes and Vision Summary</a:t>
            </a:r>
          </a:p>
        </p:txBody>
      </p:sp>
      <p:sp>
        <p:nvSpPr>
          <p:cNvPr id="36868" name="Text Placeholder 3"/>
          <p:cNvSpPr>
            <a:spLocks noGrp="1"/>
          </p:cNvSpPr>
          <p:nvPr>
            <p:ph type="body" sz="quarter" idx="11"/>
          </p:nvPr>
        </p:nvSpPr>
        <p:spPr/>
        <p:txBody>
          <a:bodyPr/>
          <a:lstStyle/>
          <a:p>
            <a:r>
              <a:rPr lang="en-US" altLang="en-US" smtClean="0"/>
              <a:t>Define, understand and correctly pronounce medical terms related to the Ears, Nose and Throat.</a:t>
            </a:r>
          </a:p>
          <a:p>
            <a:r>
              <a:rPr lang="en-US" altLang="en-US" smtClean="0"/>
              <a:t>Describe common diseases and conditions, with an overview of various treatments related to the Ears, Nose and Throat.</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33A0F18-1991-42C1-AEB6-78FA9ACFAB9B}" type="slidenum">
              <a:rPr lang="en-US" altLang="en-US" smtClean="0"/>
              <a:pPr/>
              <a:t>15</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Ears, Nose, Throat, Eyes and Vision</a:t>
            </a:r>
            <a:br>
              <a:rPr lang="en-US" smtClean="0"/>
            </a:br>
            <a:r>
              <a:rPr lang="en-US" smtClean="0"/>
              <a:t>References – Lecture b</a:t>
            </a:r>
            <a:endParaRPr lang="en-US" dirty="0" smtClean="0"/>
          </a:p>
        </p:txBody>
      </p:sp>
      <p:sp>
        <p:nvSpPr>
          <p:cNvPr id="38918" name="Text Placeholder 7"/>
          <p:cNvSpPr>
            <a:spLocks noGrp="1"/>
          </p:cNvSpPr>
          <p:nvPr>
            <p:ph type="body" sz="quarter" idx="16"/>
          </p:nvPr>
        </p:nvSpPr>
        <p:spPr/>
        <p:txBody>
          <a:bodyPr/>
          <a:lstStyle/>
          <a:p>
            <a:r>
              <a:rPr lang="en-US" altLang="en-US" dirty="0" smtClean="0"/>
              <a:t>Images</a:t>
            </a:r>
          </a:p>
          <a:p>
            <a:pPr lvl="1"/>
            <a:r>
              <a:rPr lang="en-US" altLang="en-US" dirty="0" smtClean="0"/>
              <a:t>Slides 3, 4: Available From:  </a:t>
            </a:r>
            <a:r>
              <a:rPr lang="en-US" altLang="en-US" dirty="0" smtClean="0">
                <a:hlinkClick r:id="rId3" tooltip="www.thirdeyehealth.com"/>
              </a:rPr>
              <a:t>www.thirdeyehealth.com</a:t>
            </a:r>
            <a:r>
              <a:rPr lang="en-US" altLang="en-US" dirty="0" smtClean="0"/>
              <a:t> </a:t>
            </a:r>
          </a:p>
          <a:p>
            <a:pPr lvl="1"/>
            <a:r>
              <a:rPr lang="en-US" altLang="en-US" dirty="0" smtClean="0"/>
              <a:t>Slide 14: Microsoft Clip Art. Used with permission of Microsoft.</a:t>
            </a:r>
          </a:p>
        </p:txBody>
      </p:sp>
      <p:sp>
        <p:nvSpPr>
          <p:cNvPr id="9" name="Text Placeholder 8"/>
          <p:cNvSpPr>
            <a:spLocks noGrp="1"/>
          </p:cNvSpPr>
          <p:nvPr>
            <p:ph type="body" sz="quarter" idx="20"/>
          </p:nvPr>
        </p:nvSpPr>
        <p:spPr/>
        <p:txBody>
          <a:bodyPr/>
          <a:lstStyle/>
          <a:p>
            <a:endParaRPr lang="en-US"/>
          </a:p>
        </p:txBody>
      </p:sp>
      <p:sp>
        <p:nvSpPr>
          <p:cNvPr id="10" name="Text Placeholder 9"/>
          <p:cNvSpPr>
            <a:spLocks noGrp="1"/>
          </p:cNvSpPr>
          <p:nvPr>
            <p:ph type="body" sz="quarter" idx="21"/>
          </p:nvPr>
        </p:nvSpPr>
        <p:spPr/>
        <p:txBody>
          <a:bodyPr/>
          <a:lstStyle/>
          <a:p>
            <a:endParaRPr lang="en-US"/>
          </a:p>
        </p:txBody>
      </p:sp>
      <p:sp>
        <p:nvSpPr>
          <p:cNvPr id="38915"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7D5A8F2-A1BF-401D-A623-B9040F56466C}" type="slidenum">
              <a:rPr lang="en-US" altLang="en-US" smtClean="0"/>
              <a:pPr/>
              <a:t>16</a:t>
            </a:fld>
            <a:endParaRPr lang="en-US"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in Health Care and Public Health Settings, Ears, Nose, Throat, Eyes and Vision lecture b</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17</a:t>
            </a:fld>
            <a:endParaRPr lang="en-US" dirty="0"/>
          </a:p>
        </p:txBody>
      </p:sp>
    </p:spTree>
    <p:extLst>
      <p:ext uri="{BB962C8B-B14F-4D97-AF65-F5344CB8AC3E}">
        <p14:creationId xmlns:p14="http://schemas.microsoft.com/office/powerpoint/2010/main" val="875998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Eyes and Vision</a:t>
            </a:r>
            <a:br>
              <a:rPr lang="en-US" smtClean="0"/>
            </a:br>
            <a:r>
              <a:rPr lang="en-US" smtClean="0"/>
              <a:t>Learning Objectives</a:t>
            </a:r>
            <a:endParaRPr lang="en-US" dirty="0" smtClean="0"/>
          </a:p>
        </p:txBody>
      </p:sp>
      <p:sp>
        <p:nvSpPr>
          <p:cNvPr id="7171" name="Content Placeholder 2"/>
          <p:cNvSpPr>
            <a:spLocks noGrp="1"/>
          </p:cNvSpPr>
          <p:nvPr>
            <p:ph sz="quarter" idx="14"/>
          </p:nvPr>
        </p:nvSpPr>
        <p:spPr/>
        <p:txBody>
          <a:bodyPr/>
          <a:lstStyle/>
          <a:p>
            <a:r>
              <a:rPr lang="en-US" dirty="0" smtClean="0"/>
              <a:t>Define, understand and correctly pronounce medical terms related to the Ears, Nose and Throat and Eyes and Vision</a:t>
            </a:r>
          </a:p>
          <a:p>
            <a:r>
              <a:rPr lang="en-US" dirty="0" smtClean="0"/>
              <a:t>Describe common diseases and conditions  with an overview of various treatments  related to the Ears, Nose and Throat and Eyes and Vision</a:t>
            </a:r>
          </a:p>
        </p:txBody>
      </p:sp>
      <p:sp>
        <p:nvSpPr>
          <p:cNvPr id="23556"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A415C62-8BE1-46FB-9A2F-752F8296375D}" type="slidenum">
              <a:rPr lang="en-US" altLang="en-US" smtClean="0"/>
              <a:pPr/>
              <a:t>2</a:t>
            </a:fld>
            <a:endParaRPr lang="en-US" altLang="en-US"/>
          </a:p>
        </p:txBody>
      </p:sp>
    </p:spTree>
  </p:cSld>
  <p:clrMapOvr>
    <a:masterClrMapping/>
  </p:clrMapOvr>
  <p:transition advTm="38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Anatomy of the Eye</a:t>
            </a:r>
          </a:p>
        </p:txBody>
      </p:sp>
      <p:sp>
        <p:nvSpPr>
          <p:cNvPr id="24579" name="Content Placeholder 2"/>
          <p:cNvSpPr>
            <a:spLocks noGrp="1"/>
          </p:cNvSpPr>
          <p:nvPr>
            <p:ph sz="quarter" idx="14"/>
          </p:nvPr>
        </p:nvSpPr>
        <p:spPr>
          <a:xfrm>
            <a:off x="457200" y="1371600"/>
            <a:ext cx="4953000" cy="4800600"/>
          </a:xfrm>
        </p:spPr>
        <p:txBody>
          <a:bodyPr/>
          <a:lstStyle/>
          <a:p>
            <a:r>
              <a:rPr lang="en-US" altLang="en-US" sz="2400" dirty="0" smtClean="0"/>
              <a:t>Sclera</a:t>
            </a:r>
          </a:p>
          <a:p>
            <a:pPr lvl="1"/>
            <a:r>
              <a:rPr lang="en-US" altLang="en-US" sz="2400" dirty="0" smtClean="0"/>
              <a:t>Tough white outer covering of the eyeball</a:t>
            </a:r>
          </a:p>
          <a:p>
            <a:r>
              <a:rPr lang="en-US" altLang="en-US" sz="2400" dirty="0" smtClean="0"/>
              <a:t>Cornea</a:t>
            </a:r>
          </a:p>
          <a:p>
            <a:pPr lvl="1"/>
            <a:r>
              <a:rPr lang="en-US" altLang="en-US" sz="2400" dirty="0" smtClean="0"/>
              <a:t>Clear and has a curved surface that allows light to enter the eye</a:t>
            </a:r>
          </a:p>
          <a:p>
            <a:r>
              <a:rPr lang="en-US" altLang="en-US" sz="2400" dirty="0" smtClean="0"/>
              <a:t>Iris</a:t>
            </a:r>
          </a:p>
          <a:p>
            <a:pPr lvl="1"/>
            <a:r>
              <a:rPr lang="en-US" altLang="en-US" sz="2400" dirty="0" smtClean="0"/>
              <a:t>Colored part of the eye</a:t>
            </a:r>
          </a:p>
          <a:p>
            <a:pPr lvl="1"/>
            <a:r>
              <a:rPr lang="en-US" altLang="en-US" sz="2400" dirty="0" smtClean="0"/>
              <a:t>Shrinks and expands so the pupil can adjust to the incoming light</a:t>
            </a:r>
          </a:p>
        </p:txBody>
      </p:sp>
      <p:pic>
        <p:nvPicPr>
          <p:cNvPr id="24580" name="Content Placeholder 10" descr="This is an illustration of the anatomical parts of the eye that includes the sclera, the white outer covering of the eyeball, the cornea, the clear and curved structure that allows light to enter the eye, and the iris which is the colored part of the eye that shrinks and expands to adjust the light entering the eye." title="Illustration: Anatomy of the Eye"/>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410200" y="2514600"/>
            <a:ext cx="2743200" cy="2743200"/>
          </a:xfrm>
        </p:spPr>
      </p:pic>
      <p:sp>
        <p:nvSpPr>
          <p:cNvPr id="24581"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0EF134A-7BE0-47DD-8099-BEF5F9E0AD3C}" type="slidenum">
              <a:rPr lang="en-US" altLang="en-US" smtClean="0"/>
              <a:pPr/>
              <a:t>3</a:t>
            </a:fld>
            <a:endParaRPr lang="en-US" altLang="en-US"/>
          </a:p>
        </p:txBody>
      </p:sp>
    </p:spTree>
  </p:cSld>
  <p:clrMapOvr>
    <a:masterClrMapping/>
  </p:clrMapOvr>
  <p:transition advTm="24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Anatomy of the Eye 2</a:t>
            </a:r>
          </a:p>
        </p:txBody>
      </p:sp>
      <p:sp>
        <p:nvSpPr>
          <p:cNvPr id="25603" name="Content Placeholder 2"/>
          <p:cNvSpPr>
            <a:spLocks noGrp="1"/>
          </p:cNvSpPr>
          <p:nvPr>
            <p:ph sz="quarter" idx="14"/>
          </p:nvPr>
        </p:nvSpPr>
        <p:spPr>
          <a:xfrm>
            <a:off x="457200" y="1600200"/>
            <a:ext cx="5334000" cy="4572000"/>
          </a:xfrm>
        </p:spPr>
        <p:txBody>
          <a:bodyPr/>
          <a:lstStyle/>
          <a:p>
            <a:r>
              <a:rPr lang="en-US" altLang="en-US" sz="2400" dirty="0" smtClean="0"/>
              <a:t>Lens</a:t>
            </a:r>
          </a:p>
          <a:p>
            <a:pPr lvl="1"/>
            <a:r>
              <a:rPr lang="en-US" altLang="en-US" sz="2400" dirty="0" smtClean="0"/>
              <a:t>Clear part of the eye behind iris</a:t>
            </a:r>
          </a:p>
          <a:p>
            <a:pPr lvl="1"/>
            <a:r>
              <a:rPr lang="en-US" altLang="en-US" sz="2400" dirty="0" smtClean="0"/>
              <a:t>Helps to focus light onto retina</a:t>
            </a:r>
          </a:p>
          <a:p>
            <a:r>
              <a:rPr lang="en-US" altLang="en-US" sz="2400" dirty="0" smtClean="0"/>
              <a:t>Retina</a:t>
            </a:r>
          </a:p>
          <a:p>
            <a:pPr lvl="1"/>
            <a:r>
              <a:rPr lang="en-US" altLang="en-US" sz="2400" dirty="0" smtClean="0"/>
              <a:t>Light sensitive receptor cells carry images to brain through optic nerve</a:t>
            </a:r>
          </a:p>
          <a:p>
            <a:r>
              <a:rPr lang="en-US" altLang="en-US" sz="2400" dirty="0" smtClean="0"/>
              <a:t>Optic Nerve</a:t>
            </a:r>
          </a:p>
          <a:p>
            <a:pPr lvl="1"/>
            <a:r>
              <a:rPr lang="en-US" altLang="en-US" sz="2400" dirty="0" smtClean="0"/>
              <a:t>Bundle of more than one million nerve fibers that carries visual messages from retina to brain</a:t>
            </a:r>
            <a:endParaRPr lang="en-US" altLang="en-US" dirty="0" smtClean="0"/>
          </a:p>
        </p:txBody>
      </p:sp>
      <p:sp>
        <p:nvSpPr>
          <p:cNvPr id="8" name="Text Placeholder 7"/>
          <p:cNvSpPr>
            <a:spLocks noGrp="1"/>
          </p:cNvSpPr>
          <p:nvPr>
            <p:ph type="body" sz="quarter" idx="32"/>
          </p:nvPr>
        </p:nvSpPr>
        <p:spPr/>
        <p:txBody>
          <a:bodyPr/>
          <a:lstStyle/>
          <a:p>
            <a:endParaRPr lang="en-US"/>
          </a:p>
        </p:txBody>
      </p:sp>
      <p:sp>
        <p:nvSpPr>
          <p:cNvPr id="9" name="Text Placeholder 8"/>
          <p:cNvSpPr>
            <a:spLocks noGrp="1"/>
          </p:cNvSpPr>
          <p:nvPr>
            <p:ph type="body" sz="quarter" idx="33"/>
          </p:nvPr>
        </p:nvSpPr>
        <p:spPr/>
        <p:txBody>
          <a:bodyPr/>
          <a:lstStyle/>
          <a:p>
            <a:endParaRPr lang="en-US"/>
          </a:p>
        </p:txBody>
      </p:sp>
      <p:sp>
        <p:nvSpPr>
          <p:cNvPr id="25605"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75FF487-B1DC-4450-B376-1C456A8EB41D}" type="slidenum">
              <a:rPr lang="en-US" altLang="en-US" smtClean="0"/>
              <a:pPr/>
              <a:t>4</a:t>
            </a:fld>
            <a:endParaRPr lang="en-US" altLang="en-US"/>
          </a:p>
        </p:txBody>
      </p:sp>
      <p:pic>
        <p:nvPicPr>
          <p:cNvPr id="18" name="Picture 7" descr="This is an illustration of the anatomical parts of the eye that includes the lens, which is the clear part of the eye behind the iris, the retina which contains the light receptor cells and carries the visual messages through the optic nerve, which is a bundle of nerve fibers, to the brain." title="Illustration: Anatomy of the Eye"/>
          <p:cNvPicPr>
            <a:picLocks noGrp="1" noChangeAspect="1"/>
          </p:cNvPicPr>
          <p:nvPr>
            <p:ph sz="quarter" idx="18"/>
          </p:nvPr>
        </p:nvPicPr>
        <p:blipFill>
          <a:blip r:embed="rId3">
            <a:extLst>
              <a:ext uri="{28A0092B-C50C-407E-A947-70E740481C1C}">
                <a14:useLocalDpi xmlns:a14="http://schemas.microsoft.com/office/drawing/2010/main" val="0"/>
              </a:ext>
            </a:extLst>
          </a:blip>
          <a:srcRect/>
          <a:stretch>
            <a:fillRect/>
          </a:stretch>
        </p:blipFill>
        <p:spPr bwMode="auto">
          <a:xfrm>
            <a:off x="5410200" y="251460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28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a:t>Cataract</a:t>
            </a:r>
          </a:p>
        </p:txBody>
      </p:sp>
      <p:sp>
        <p:nvSpPr>
          <p:cNvPr id="26627" name="Content Placeholder 2"/>
          <p:cNvSpPr>
            <a:spLocks noGrp="1"/>
          </p:cNvSpPr>
          <p:nvPr>
            <p:ph sz="quarter" idx="14"/>
          </p:nvPr>
        </p:nvSpPr>
        <p:spPr/>
        <p:txBody>
          <a:bodyPr/>
          <a:lstStyle/>
          <a:p>
            <a:r>
              <a:rPr lang="en-US" altLang="en-US" dirty="0" smtClean="0"/>
              <a:t>Definition</a:t>
            </a:r>
          </a:p>
          <a:p>
            <a:pPr lvl="1"/>
            <a:r>
              <a:rPr lang="en-US" altLang="en-US" dirty="0" smtClean="0"/>
              <a:t>Clouding of the lens</a:t>
            </a:r>
          </a:p>
          <a:p>
            <a:r>
              <a:rPr lang="en-US" altLang="en-US" dirty="0" smtClean="0"/>
              <a:t>Symptoms</a:t>
            </a:r>
          </a:p>
          <a:p>
            <a:pPr lvl="1"/>
            <a:r>
              <a:rPr lang="en-US" altLang="en-US" dirty="0" smtClean="0"/>
              <a:t>Blurry vision</a:t>
            </a:r>
          </a:p>
          <a:p>
            <a:pPr lvl="1"/>
            <a:r>
              <a:rPr lang="en-US" altLang="en-US" dirty="0" smtClean="0"/>
              <a:t>Colors seem faded</a:t>
            </a:r>
          </a:p>
          <a:p>
            <a:pPr lvl="1"/>
            <a:r>
              <a:rPr lang="en-US" altLang="en-US" dirty="0" smtClean="0"/>
              <a:t>Difficulty seeing at night</a:t>
            </a:r>
          </a:p>
          <a:p>
            <a:pPr lvl="1"/>
            <a:r>
              <a:rPr lang="en-US" altLang="en-US" dirty="0" smtClean="0"/>
              <a:t>Glare</a:t>
            </a:r>
          </a:p>
          <a:p>
            <a:r>
              <a:rPr lang="en-US" altLang="en-US" dirty="0" smtClean="0"/>
              <a:t>Treatment </a:t>
            </a:r>
          </a:p>
          <a:p>
            <a:pPr lvl="1"/>
            <a:r>
              <a:rPr lang="en-US" altLang="en-US" dirty="0" smtClean="0"/>
              <a:t>Surgery</a:t>
            </a:r>
          </a:p>
        </p:txBody>
      </p:sp>
      <p:sp>
        <p:nvSpPr>
          <p:cNvPr id="2662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CA0BDFF-E3DD-4CF4-9722-490328DF71E8}" type="slidenum">
              <a:rPr lang="en-US" altLang="en-US" smtClean="0"/>
              <a:pPr/>
              <a:t>5</a:t>
            </a:fld>
            <a:endParaRPr lang="en-US" altLang="en-US"/>
          </a:p>
        </p:txBody>
      </p:sp>
    </p:spTree>
  </p:cSld>
  <p:clrMapOvr>
    <a:masterClrMapping/>
  </p:clrMapOvr>
  <p:transition advTm="80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a:t>Color Blindness</a:t>
            </a:r>
            <a:endParaRPr lang="en-US" altLang="en-US" dirty="0" smtClean="0"/>
          </a:p>
        </p:txBody>
      </p:sp>
      <p:sp>
        <p:nvSpPr>
          <p:cNvPr id="27651" name="Content Placeholder 2"/>
          <p:cNvSpPr>
            <a:spLocks noGrp="1"/>
          </p:cNvSpPr>
          <p:nvPr>
            <p:ph sz="quarter" idx="14"/>
          </p:nvPr>
        </p:nvSpPr>
        <p:spPr/>
        <p:txBody>
          <a:bodyPr/>
          <a:lstStyle/>
          <a:p>
            <a:r>
              <a:rPr lang="en-US" altLang="en-US" dirty="0" smtClean="0"/>
              <a:t>Three types</a:t>
            </a:r>
          </a:p>
          <a:p>
            <a:pPr lvl="1"/>
            <a:r>
              <a:rPr lang="en-US" altLang="en-US" dirty="0" smtClean="0"/>
              <a:t>Red-green color vision defects</a:t>
            </a:r>
          </a:p>
          <a:p>
            <a:pPr lvl="1"/>
            <a:r>
              <a:rPr lang="en-US" altLang="en-US" dirty="0" smtClean="0"/>
              <a:t>Blue-yellow color vision defects</a:t>
            </a:r>
          </a:p>
          <a:p>
            <a:pPr lvl="1"/>
            <a:r>
              <a:rPr lang="en-US" altLang="en-US" dirty="0" smtClean="0"/>
              <a:t>Absence of color vision</a:t>
            </a:r>
          </a:p>
        </p:txBody>
      </p:sp>
      <p:sp>
        <p:nvSpPr>
          <p:cNvPr id="2765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2924789-8FB0-42DB-B5B7-5E4A1F1DAEE1}" type="slidenum">
              <a:rPr lang="en-US" altLang="en-US" smtClean="0"/>
              <a:pPr/>
              <a:t>6</a:t>
            </a:fld>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a:t>Diabetic Retinopathy</a:t>
            </a:r>
          </a:p>
        </p:txBody>
      </p:sp>
      <p:sp>
        <p:nvSpPr>
          <p:cNvPr id="28675" name="Content Placeholder 2"/>
          <p:cNvSpPr>
            <a:spLocks noGrp="1"/>
          </p:cNvSpPr>
          <p:nvPr>
            <p:ph sz="quarter" idx="14"/>
          </p:nvPr>
        </p:nvSpPr>
        <p:spPr/>
        <p:txBody>
          <a:bodyPr/>
          <a:lstStyle/>
          <a:p>
            <a:r>
              <a:rPr lang="en-US" altLang="en-US" dirty="0" smtClean="0"/>
              <a:t>Definition</a:t>
            </a:r>
          </a:p>
          <a:p>
            <a:pPr lvl="1"/>
            <a:r>
              <a:rPr lang="en-US" altLang="en-US" dirty="0" smtClean="0"/>
              <a:t>Damage to blood vessels inside retina</a:t>
            </a:r>
          </a:p>
          <a:p>
            <a:r>
              <a:rPr lang="en-US" altLang="en-US" dirty="0" smtClean="0"/>
              <a:t>Symptoms</a:t>
            </a:r>
          </a:p>
          <a:p>
            <a:pPr lvl="1"/>
            <a:r>
              <a:rPr lang="en-US" altLang="en-US" dirty="0" smtClean="0"/>
              <a:t>Blurry or double vision</a:t>
            </a:r>
          </a:p>
          <a:p>
            <a:pPr lvl="1"/>
            <a:r>
              <a:rPr lang="en-US" altLang="en-US" dirty="0" smtClean="0"/>
              <a:t>Halos or rings</a:t>
            </a:r>
          </a:p>
          <a:p>
            <a:pPr lvl="1"/>
            <a:r>
              <a:rPr lang="en-US" altLang="en-US" dirty="0" smtClean="0"/>
              <a:t>Flashing lights or blank spots</a:t>
            </a:r>
          </a:p>
          <a:p>
            <a:pPr lvl="1"/>
            <a:r>
              <a:rPr lang="en-US" altLang="en-US" dirty="0" smtClean="0"/>
              <a:t>Pain</a:t>
            </a:r>
          </a:p>
          <a:p>
            <a:r>
              <a:rPr lang="en-US" altLang="en-US" dirty="0" smtClean="0"/>
              <a:t>Treatment</a:t>
            </a:r>
          </a:p>
          <a:p>
            <a:pPr lvl="1"/>
            <a:r>
              <a:rPr lang="en-US" altLang="en-US" dirty="0" smtClean="0"/>
              <a:t>Surgery</a:t>
            </a:r>
          </a:p>
        </p:txBody>
      </p:sp>
      <p:sp>
        <p:nvSpPr>
          <p:cNvPr id="2867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FF23D8E-C066-41EC-A556-9BCCA6123882}" type="slidenum">
              <a:rPr lang="en-US" altLang="en-US" smtClean="0"/>
              <a:pPr/>
              <a:t>7</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a:t>Glaucoma</a:t>
            </a:r>
          </a:p>
        </p:txBody>
      </p:sp>
      <p:sp>
        <p:nvSpPr>
          <p:cNvPr id="29699" name="Content Placeholder 2"/>
          <p:cNvSpPr>
            <a:spLocks noGrp="1"/>
          </p:cNvSpPr>
          <p:nvPr>
            <p:ph sz="quarter" idx="14"/>
          </p:nvPr>
        </p:nvSpPr>
        <p:spPr/>
        <p:txBody>
          <a:bodyPr/>
          <a:lstStyle/>
          <a:p>
            <a:r>
              <a:rPr lang="en-US" altLang="en-US" dirty="0" smtClean="0"/>
              <a:t>Definition</a:t>
            </a:r>
          </a:p>
          <a:p>
            <a:pPr lvl="1"/>
            <a:r>
              <a:rPr lang="en-US" altLang="en-US" dirty="0" smtClean="0"/>
              <a:t>Fluid pressure damages optic nerve</a:t>
            </a:r>
          </a:p>
          <a:p>
            <a:r>
              <a:rPr lang="en-US" altLang="en-US" dirty="0" smtClean="0"/>
              <a:t>Risk factors</a:t>
            </a:r>
          </a:p>
          <a:p>
            <a:pPr lvl="1"/>
            <a:r>
              <a:rPr lang="en-US" altLang="en-US" dirty="0" smtClean="0"/>
              <a:t>Family history</a:t>
            </a:r>
          </a:p>
          <a:p>
            <a:pPr lvl="1"/>
            <a:r>
              <a:rPr lang="en-US" altLang="en-US" dirty="0" smtClean="0"/>
              <a:t>Age and race</a:t>
            </a:r>
          </a:p>
          <a:p>
            <a:r>
              <a:rPr lang="en-US" altLang="en-US" dirty="0" smtClean="0"/>
              <a:t>Symptoms</a:t>
            </a:r>
          </a:p>
          <a:p>
            <a:pPr lvl="1"/>
            <a:r>
              <a:rPr lang="en-US" altLang="en-US" dirty="0" smtClean="0"/>
              <a:t>Loss of peripheral vision</a:t>
            </a:r>
          </a:p>
          <a:p>
            <a:r>
              <a:rPr lang="en-US" altLang="en-US" dirty="0" smtClean="0"/>
              <a:t>Treatment </a:t>
            </a:r>
          </a:p>
          <a:p>
            <a:pPr lvl="1"/>
            <a:r>
              <a:rPr lang="en-US" altLang="en-US" dirty="0" smtClean="0"/>
              <a:t>Eye drops</a:t>
            </a:r>
          </a:p>
          <a:p>
            <a:pPr lvl="1"/>
            <a:r>
              <a:rPr lang="en-US" altLang="en-US" dirty="0" smtClean="0"/>
              <a:t>Surgery</a:t>
            </a:r>
          </a:p>
        </p:txBody>
      </p:sp>
      <p:sp>
        <p:nvSpPr>
          <p:cNvPr id="2970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6CF2597-FCBC-45EB-896F-8705F78A381B}" type="slidenum">
              <a:rPr lang="en-US" altLang="en-US" smtClean="0"/>
              <a:pPr/>
              <a:t>8</a:t>
            </a:fld>
            <a:endParaRPr lang="en-US" altLang="en-US"/>
          </a:p>
        </p:txBody>
      </p:sp>
    </p:spTree>
  </p:cSld>
  <p:clrMapOvr>
    <a:masterClrMapping/>
  </p:clrMapOvr>
  <p:transition advTm="86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a:t>Eye Infections</a:t>
            </a:r>
          </a:p>
        </p:txBody>
      </p:sp>
      <p:sp>
        <p:nvSpPr>
          <p:cNvPr id="30723" name="Content Placeholder 2"/>
          <p:cNvSpPr>
            <a:spLocks noGrp="1"/>
          </p:cNvSpPr>
          <p:nvPr>
            <p:ph sz="quarter" idx="14"/>
          </p:nvPr>
        </p:nvSpPr>
        <p:spPr/>
        <p:txBody>
          <a:bodyPr/>
          <a:lstStyle/>
          <a:p>
            <a:r>
              <a:rPr lang="en-US" altLang="en-US" dirty="0" smtClean="0"/>
              <a:t>Conjunctivitis</a:t>
            </a:r>
          </a:p>
          <a:p>
            <a:r>
              <a:rPr lang="en-US" altLang="en-US" dirty="0" smtClean="0"/>
              <a:t>Sty</a:t>
            </a:r>
          </a:p>
        </p:txBody>
      </p:sp>
      <p:sp>
        <p:nvSpPr>
          <p:cNvPr id="3072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3724E00-43EC-4342-81E6-92A9BDBE503B}" type="slidenum">
              <a:rPr lang="en-US" altLang="en-US" smtClean="0"/>
              <a:pPr/>
              <a:t>9</a:t>
            </a:fld>
            <a:endParaRPr lang="en-US" altLang="en-US"/>
          </a:p>
        </p:txBody>
      </p:sp>
    </p:spTree>
  </p:cSld>
  <p:clrMapOvr>
    <a:masterClrMapping/>
  </p:clrMapOvr>
  <p:transition advTm="86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ARTICULATE_PROJECT_OPEN" val="0"/>
  <p:tag name="MMPROD_THEME_BG_IMAGE" val=""/>
  <p:tag name="MMPROD_12655PHOTO" val=""/>
  <p:tag name="MMPROD_12655LOGO" val="iVBORw0KGgoAAAANSUhEUgAAAIgAAAAyCAYAAACH65NBAAAAGXRFWHRTb2Z0d2FyZQBBZG9iZSBJbWFnZVJlYWR5ccllPAAACuNJREFUeNrsXWtsFNcVPmdmdmZ3vd611w/8AGygvIIhCqJpSlJUR22j0kiJUIsqtUJKf6SqqkZRlShSVVWtmlaq+oMfVf+0VX9UqtQf/ZGWvqSIkiikyBAeBgMG/MCAscHr977ncXru7Jjw2PeuEfu40sU7s+Px3HO/c853zj13QCKCequ3TE2qi6DesjVl5QMi1qVRb3a736vULUi95WdB7lmSt145Aha1cy/sTrpxhn777x/zp2V8+9Vk2Z4wlmwEVXkTEA7yM0WAIH9TJ6Ef5iO/oSMn/wKh5SV+LiPjtYb5bb7+u3x/L1Q2L0O7W7TAY7oKkcSHMDp9lO4uzsOVSZ1l8MDg6NfvFQYQ9jX9JEEDCyv/J0IkiPNEAvRxH+I+W7bhWpbGg91JYPaB4irETgKajIel6D4G2Wk+c4mFEX5YQClwmx2gSO8SWT0oy9XjJhTpi+hRX4fmhilcjP6JGt2/oz+8P8lKk0wrh7xIKlFc8JFCut3iuof/7eHuKetIEzoxSFDoRUHPZHf+/Ui8nQGwhj+pGf6CDDK+y9d3QRXxMFsOkgTEPwmhEwKed/C5rf/E3ZteArfayMoiFQeQ4iErO5OAq6AOxd+TQHYsJWZwLd9gaR4ky3QhVh8ls/0NW0VSFCAVt8Gunj/jC9sOsttuZpDIjw8gK9NRSU3wG0n6GYOjsRrB8QhQFBXIMnywtfvn0Nu+l0/5cil0LUcxCmjKL5hr9YIARy2E+YKXaW4gmTpwV+/3IejbzGe1bCCpXYCY1ksMikNk6qrw1TWU5GDWxZ5lfWs/NPk+y2ea6wB5uEUTPgbHT9jcBkBSatB28piRGUln0+dAc3WkjWZrGCAyC+VH7Fp2ieHXYgZZhIRkWQBtgS2gyCLCc2eyIrUHEMN8gcHxOum6u1pyHkWz1kZPG8uiJVtqoqYAgj/Yz1ELuxbTaLHNbC03EW+6ZA9zEp9DVGsYIJaTO3eJlD3uhfsTfIXK1TLtLGU5yiQIAMpVbpF6JqsAbZHEUoTCgtAgS56oNtTIMC38+t7tLJDvkcGuxaUWPQmYtGJg6oYdFmsuL99TLjZExlgyAvPhmUKWNTI9GgNehqaGVtAkbwp6mBueKVRJ2S6uboCQDQ4D/B4VuoPvIFkdJBc5ZCZ1aJFOHw4dg+mFUfB7DezvO0B+d4+Ym0KBJokU+K3ZCXpvQKyWTXKPlepB8eU9+2FL18sEloa5xiksV0yPsnU1IEuCs7oBIjQ7ocexf2c/+9t9lsGK73IVCTY23+Mz1+D8xAAfnYFI4g5HAJ9HSe4p1uuhjMInXOd+Ekpd4FRktEkn0Zf4YbV8Ihm2XiEwLQFMPRNIqhsgYvW3K7gWOpv3iHQ6FAkOJrWAcTNMR89/wIfD3Afx+W0xUJXSyhoCDc1shfpgbWsDT25YeIpi7SQrQwO7vEMoYYByUEsSNRNiIW9y7iZb2Hk+Fa9NCyJksb51h72QiFjcKqKt6QrB4MhpWI5ddQByF9a3aVDk2tMKQaagrxuDvjfKErOyhRMEWkxpVgIuvksyHpKwDDdD19mChLK5t6oFiBAS2YUzlgxS8QkxMnXAhfgdOnHlBB9e4X4LhHizhIYFPWNZohi+hxhjHksGpCcZ8JpJpy+dhKXohA32lAWpPRdjQ6KUZJhwLagY9NGl40waRviM6Et2sc18pGxAfpycHU0Gw8jkVRi49hEfXnYAYtaqiylNoCJyuREagZHpQce1TGctW3yiB0MpMN4MjdORT/4ueJQzpqVsrrJetJzNFJsQta1HynKIaCNayRG//cPn9uCLO7ugzT/Fx3PZrEcdIFlCWtufnx0/DTNLlx3uMcvWw6rUIa1wMmr29MIzvd/Br+7+IWzsECF61irAOkDSElPGwUz4Fh2/fNzx0ze4Jx646O5CxA4vK4yToduTinaC3oP47Gd+Cl5tPZ921TlI3qZYhLUy0cjUMGzt1rErqEJv+0ZQ5R5m/Z9e2N3iYbVsrEgu4tKAkuxCu5sZJJuHWRF+D4Y5lc7d1AGSzlkzSnDHuu2gKr2gyAcYCOn8tAyytKFUMIoU/n0xV1mYRircxewgURkk8TDglq7X4OzYx7AYXU5HWJUyItOC1ShaJmfK4PGEgylfTRIEPN32esYqbqJCCywwKPkAjSxtDohBqxCSK2cILaZL9QgGsg562vbB+YlRPht+2IqUCyAILllbFU5jmObj9vWpfTXyqoJD6BMuREM0NHEOJCmKEpY8RrKEZVBU3Ny5G5oauu3tIllAYiuDiNY2rPkCnZ/4F5+aejhSKwtA7AfzeZpgx7pNcPGmJjbllI3x+9wBkOVeMHWmUipA1byuAsWuv3kYuPaByEfwqBbK5SGx2XcQ/N7X2JJoOVeaRV1IS6NwlaL00LsqAGH0AymSG5/f/i1ob5qk23N/ZZDM8FdWvlv80jbT2gSa603mAbvBsKCamm2l3MwWO5qT0Oafwe7gjP2FVcImMZOtbbAxCGuaOkDKc6OP4CteTVS2py09xJW1gBV/hW+9EuKDlqLoka4DGnQHksYgu5wQ+0OjFEXg398oltTJ0GWsKuvhtIQehUh8DNzqPI9VL8MdTZ7wZpb90zyvrrzT+Iap0+Ejb/Onf3AfvX99qGwkVTwKuVxM74w1oKpfKVdIxlph7wiDanwTkqhI01x95XRbZDLntYRVlws0Z3bCTM4nzMVSQAJOJVM5Vik/1YD6a7LyNbwouwr8jXtuBNPNfVqAiMtLXWSsv7GoUjDF5sawjEya+ChALAqhjE1kvzgAq1zfSrNOVSEfkaiLJkT+Q3AgKzdAksYnoCnr2Y5ogFW6sciJ/+GeqcSigGKrkChrrGR+JAAyuzzNnyIOSHIAZDHyN2j177cLX6syEe8khyTZhInQGOhGlENCqwiQSRD0raGA1FGpm79t/WDOSON3RDmDqE2N5QQIDU8ewz2eU+hzv8jcRao2LiG0HoT1mA6P0n+H3ucw8wqH0ksFmxBNUbC/72sY8ByoWGEYSZGjjsL43TE+EnmYaG4LcmpkDlr8v4Kn1j7HMZOvoPeCVYBrEQW76PYSXbg0CHPLZ/jsaUjooYIBYqoSBBqeqmT+ZUcjF28NQjgu6mzvQJrq9nROxKT/nDmB7f4/YlvjG2ToUC1JqpT1SABMLY7B7TlhVkWV+pjjfwsaIL76rAYeNVGhwTArChuLheQUnRk9xTxkxLEgeS33C0HF6OTIYXxmQ5PUHTxkJdk1KSqk8vpUudYjwdZD9Rp0bvgsa40Ah72jrah1o/kIVaIMhMLbxdgRK0THho7CYlTUpl6DDLWpmWioBcO3btNy7Jewq2cWe9q+CQ3QSUbCeXsgViZAxH6Qmfh1mJy9whZRaE0IctRkZmySvQNctffrPvFkVNSdmKntoyKROR0eo4Gr/4MbMx/z1+ccRUmb6s8Wp+gsyHGanD0MT/dewI6mL2OLfxc0aK1M6rTKSwLwhFouk4auim2TK/tbYkUvJoq9k5a1jKhEQTfR2QT9hMZtbBkSegzmwiG6fncURqcvcmh7nr+64LjYaCbX8Mhi3aP3tvPzAe6d3Lu5t0Lq7Xir88rL1W8inLvo8I+CucdDshFy2eF0/5Oe8XBIqCgrEHUfN7lPO+CwHrE4eQLkfmEIQHicvrKwU4kAEcRy0RGMWeK9XA4w/JCl8PcJAojpgCTi5DzS7uwvBiD1VkMt7XJ//T8Wqrd07f8CDACjxVlcKTAfYgAAAABJRU5ErkJggg=="/>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MxMzEzMSIvPg0KCQk8dWljb2xvciBuYW1lPSJnbG93IiB2YWx1ZT0iMHgwMDAwMDAiLz4NCgkJPHVpY29sb3IgbmFtZT0idGV4dCIgdmFsdWU9IjB4RkZGRkZGIi8+DQoJCTx1aWNvbG9yIG5hbWU9ImxpZ2h0IiB2YWx1ZT0iMHg0ODQ4NDgiLz4NCgkJPHVpY29sb3IgbmFtZT0ic2hhZG93IiB2YWx1ZT0iMHgwMDAwMDAiLz4NCgkJPHVpY29sb3IgbmFtZT0iYmFja2dyb3VuZCIgdmFsdWU9IjB4QzBDMEMw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VUFCX0xvZ28ucG5n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UIDATA" val="&lt;database version=&quot;7.0&quot;&gt;&lt;object type=&quot;1&quot; unique_id=&quot;10001&quot;&gt;&lt;property id=&quot;20141&quot; value=&quot;Ears, Nose,Throat, Eyes and Vision&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C:\Users\mbruck\Desktop\final version 3 working files 3.27.2012 USE ME\comp3\comp3_unit8&quot;/&gt;&lt;property id=&quot;20250&quot; value=&quot;0&quot;/&gt;&lt;property id=&quot;20251&quot; value=&quot;1&quot;/&gt;&lt;property id=&quot;20259&quot; value=&quot;0&quot;/&gt;&lt;object type=&quot;8&quot; unique_id=&quot;10002&quot;&gt;&lt;/object&gt;&lt;object type=&quot;2&quot; unique_id=&quot;10003&quot;&gt;&lt;object type=&quot;3&quot; unique_id=&quot;10017&quot;&gt;&lt;property id=&quot;20148&quot; value=&quot;5&quot;/&gt;&lt;property id=&quot;20300&quot; value=&quot;Slide 3 - &amp;quot;Anatomy of the Eye&amp;quot;&quot;/&gt;&lt;property id=&quot;20303&quot; value=&quot;UAB&quot;/&gt;&lt;property id=&quot;20307&quot; value=&quot;271&quot;/&gt;&lt;property id=&quot;20309&quot; value=&quot;12655&quot;/&gt;&lt;/object&gt;&lt;object type=&quot;3&quot; unique_id=&quot;10018&quot;&gt;&lt;property id=&quot;20148&quot; value=&quot;5&quot;/&gt;&lt;property id=&quot;20300&quot; value=&quot;Slide 5 - &amp;quot;Cataract&amp;quot;&quot;/&gt;&lt;property id=&quot;20303&quot; value=&quot;UAB&quot;/&gt;&lt;property id=&quot;20307&quot; value=&quot;272&quot;/&gt;&lt;property id=&quot;20309&quot; value=&quot;12655&quot;/&gt;&lt;/object&gt;&lt;object type=&quot;3&quot; unique_id=&quot;10019&quot;&gt;&lt;property id=&quot;20148&quot; value=&quot;5&quot;/&gt;&lt;property id=&quot;20300&quot; value=&quot;Slide 8 - &amp;quot;Glaucoma&amp;quot;&quot;/&gt;&lt;property id=&quot;20303&quot; value=&quot;UAB&quot;/&gt;&lt;property id=&quot;20307&quot; value=&quot;273&quot;/&gt;&lt;property id=&quot;20309&quot; value=&quot;12655&quot;/&gt;&lt;/object&gt;&lt;object type=&quot;3&quot; unique_id=&quot;10020&quot;&gt;&lt;property id=&quot;20148&quot; value=&quot;5&quot;/&gt;&lt;property id=&quot;20300&quot; value=&quot;Slide 10 - &amp;quot;Macular Degeneration&amp;quot;&quot;/&gt;&lt;property id=&quot;20303&quot; value=&quot;UAB&quot;/&gt;&lt;property id=&quot;20307&quot; value=&quot;274&quot;/&gt;&lt;property id=&quot;20309&quot; value=&quot;12655&quot;/&gt;&lt;/object&gt;&lt;object type=&quot;3&quot; unique_id=&quot;10021&quot;&gt;&lt;property id=&quot;20148&quot; value=&quot;5&quot;/&gt;&lt;property id=&quot;20300&quot; value=&quot;Slide 12 - &amp;quot;Eye Disorders and Diseases&amp;quot;&quot;/&gt;&lt;property id=&quot;20303&quot; value=&quot;UAB&quot;/&gt;&lt;property id=&quot;20307&quot; value=&quot;275&quot;/&gt;&lt;property id=&quot;20309&quot; value=&quot;12655&quot;/&gt;&lt;/object&gt;&lt;object type=&quot;3&quot; unique_id=&quot;12334&quot;&gt;&lt;property id=&quot;20148&quot; value=&quot;5&quot;/&gt;&lt;property id=&quot;20300&quot; value=&quot;Slide 4 - &amp;quot;Anatomy of the Eye 2&amp;quot;&quot;/&gt;&lt;property id=&quot;20303&quot; value=&quot;UAB&quot;/&gt;&lt;property id=&quot;20307&quot; value=&quot;276&quot;/&gt;&lt;property id=&quot;20309&quot; value=&quot;12655&quot;/&gt;&lt;/object&gt;&lt;object type=&quot;3&quot; unique_id=&quot;12335&quot;&gt;&lt;property id=&quot;20148&quot; value=&quot;5&quot;/&gt;&lt;property id=&quot;20300&quot; value=&quot;Slide 13 - &amp;quot;Ears and Eyes Combining Forms&amp;quot;&quot;/&gt;&lt;property id=&quot;20303&quot; value=&quot;UAB&quot;/&gt;&lt;property id=&quot;20307&quot; value=&quot;277&quot;/&gt;&lt;property id=&quot;20309&quot; value=&quot;12655&quot;/&gt;&lt;/object&gt;&lt;object type=&quot;3&quot; unique_id=&quot;12656&quot;&gt;&lt;property id=&quot;20148&quot; value=&quot;5&quot;/&gt;&lt;property id=&quot;20300&quot; value=&quot;Slide 6 - &amp;quot;Color Blindness&amp;quot;&quot;/&gt;&lt;property id=&quot;20307&quot; value=&quot;288&quot;/&gt;&lt;property id=&quot;20309&quot; value=&quot;-1&quot;/&gt;&lt;/object&gt;&lt;object type=&quot;3&quot; unique_id=&quot;12657&quot;&gt;&lt;property id=&quot;20148&quot; value=&quot;5&quot;/&gt;&lt;property id=&quot;20300&quot; value=&quot;Slide 7 - &amp;quot;Diabetic Retinopathy&amp;quot;&quot;/&gt;&lt;property id=&quot;20307&quot; value=&quot;289&quot;/&gt;&lt;property id=&quot;20309&quot; value=&quot;-1&quot;/&gt;&lt;/object&gt;&lt;object type=&quot;3&quot; unique_id=&quot;12658&quot;&gt;&lt;property id=&quot;20148&quot; value=&quot;5&quot;/&gt;&lt;property id=&quot;20300&quot; value=&quot;Slide 9 - &amp;quot;Eye Infections&amp;quot;&quot;/&gt;&lt;property id=&quot;20307&quot; value=&quot;286&quot;/&gt;&lt;property id=&quot;20309&quot; value=&quot;-1&quot;/&gt;&lt;/object&gt;&lt;object type=&quot;3&quot; unique_id=&quot;12659&quot;&gt;&lt;property id=&quot;20148&quot; value=&quot;5&quot;/&gt;&lt;property id=&quot;20300&quot; value=&quot;Slide 11 - &amp;quot;Refractive Errors&amp;quot;&quot;/&gt;&lt;property id=&quot;20307&quot; value=&quot;287&quot;/&gt;&lt;property id=&quot;20309&quot; value=&quot;-1&quot;/&gt;&lt;/object&gt;&lt;object type=&quot;3&quot; unique_id=&quot;12660&quot;&gt;&lt;property id=&quot;20148&quot; value=&quot;5&quot;/&gt;&lt;property id=&quot;20300&quot; value=&quot;Slide 14 - &amp;quot;Tell me, Detective . . . . &amp;quot;&quot;/&gt;&lt;property id=&quot;20307&quot; value=&quot;279&quot;/&gt;&lt;property id=&quot;20309&quot; value=&quot;-1&quot;/&gt;&lt;/object&gt;&lt;object type=&quot;3&quot; unique_id=&quot;16341&quot;&gt;&lt;property id=&quot;20148&quot; value=&quot;5&quot;/&gt;&lt;property id=&quot;20300&quot; value=&quot;Slide 1 - &amp;quot;Terminology in Healthcare and Public Health Settings&amp;quot;&quot;/&gt;&lt;property id=&quot;20307&quot; value=&quot;291&quot;/&gt;&lt;property id=&quot;20309&quot; value=&quot;-1&quot;/&gt;&lt;/object&gt;&lt;object type=&quot;3&quot; unique_id=&quot;16343&quot;&gt;&lt;property id=&quot;20148&quot; value=&quot;5&quot;/&gt;&lt;property id=&quot;20300&quot; value=&quot;Slide 16 - &amp;quot;Ears, Nose, Throat, Eyes and Vision&amp;#x0D;&amp;#x0A;References – Lecture b&amp;quot;&quot;/&gt;&lt;property id=&quot;20307&quot; value=&quot;296&quot;/&gt;&lt;property id=&quot;20309&quot; value=&quot;-1&quot;/&gt;&lt;/object&gt;&lt;object type=&quot;3&quot; unique_id=&quot;16349&quot;&gt;&lt;property id=&quot;20148&quot; value=&quot;5&quot;/&gt;&lt;property id=&quot;20300&quot; value=&quot;Slide 2 - &amp;quot;Eyes and Vision&amp;#x0D;&amp;#x0A;Learning Objectives&amp;quot;&quot;/&gt;&lt;property id=&quot;20307&quot; value=&quot;297&quot;/&gt;&lt;property id=&quot;20309&quot; value=&quot;-1&quot;/&gt;&lt;/object&gt;&lt;object type=&quot;3&quot; unique_id=&quot;16350&quot;&gt;&lt;property id=&quot;20148&quot; value=&quot;5&quot;/&gt;&lt;property id=&quot;20300&quot; value=&quot;Slide 15 - &amp;quot;Ears, Nose, Throat, Eyes and Vision Summary&amp;quot;&quot;/&gt;&lt;property id=&quot;20307&quot; value=&quot;298&quot;/&gt;&lt;property id=&quot;20309&quot; value=&quot;-1&quot;/&gt;&lt;/object&gt;&lt;object type=&quot;3&quot; unique_id=&quot;16418&quot;&gt;&lt;property id=&quot;20148&quot; value=&quot;5&quot;/&gt;&lt;property id=&quot;20300&quot; value=&quot;Slide 17 - &amp;quot;Terminology in Health Care and Public Health Settings, Ears, Nose, Throat, Eyes and Vision lecture b&amp;quot;&quot;/&gt;&lt;property id=&quot;20307&quot; value=&quot;299&quot;/&gt;&lt;/object&gt;&lt;/object&gt;&lt;object type=&quot;10&quot; unique_id=&quot;12402&quot;&gt;&lt;object type=&quot;11&quot; unique_id=&quot;12403&quot;&gt;&lt;property id=&quot;20180&quot; value=&quot;1&quot;/&gt;&lt;property id=&quot;20181&quot; value=&quot;1&quot;/&gt;&lt;property id=&quot;20182&quot; value=&quot;0&quot;/&gt;&lt;property id=&quot;20183&quot; value=&quot;1&quot;/&gt;&lt;/object&gt;&lt;object type=&quot;12&quot; unique_id=&quot;12428&quot;&gt;&lt;/object&gt;&lt;/object&gt;&lt;object type=&quot;4&quot; unique_id=&quot;12654&quot;&gt;&lt;object type=&quot;5&quot; unique_id=&quot;12655&quot;&gt;&lt;property id=&quot;20149&quot; value=&quot;UAB&quot;/&gt;&lt;property id=&quot;20159&quot; value=&quot;UAB_Logo.png&quot;/&gt;&lt;/object&gt;&lt;/object&gt;&lt;/object&gt;&lt;/database&gt;"/>
  <p:tag name="SECTOMILLISECCONVERTED" val="1"/>
</p:tagLst>
</file>

<file path=ppt/theme/theme1.xml><?xml version="1.0" encoding="utf-8"?>
<a:theme xmlns:a="http://schemas.openxmlformats.org/drawingml/2006/main" name="3_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3</Component>
    <Location xmlns="26839647-32cc-4e8d-ac64-5cb1d6f9c044">Upload</Location>
    <File_x0020_Type0 xmlns="26839647-32cc-4e8d-ac64-5cb1d6f9c044">Slides</File_x0020_Type0>
    <Stattus xmlns="26839647-32cc-4e8d-ac64-5cb1d6f9c044">Final</Stattus>
  </documentManagement>
</p:properties>
</file>

<file path=customXml/itemProps1.xml><?xml version="1.0" encoding="utf-8"?>
<ds:datastoreItem xmlns:ds="http://schemas.openxmlformats.org/officeDocument/2006/customXml" ds:itemID="{E36EC6BA-60AE-417F-8D89-41E515740DE0}">
  <ds:schemaRefs>
    <ds:schemaRef ds:uri="http://schemas.microsoft.com/sharepoint/v3/contenttype/forms"/>
  </ds:schemaRefs>
</ds:datastoreItem>
</file>

<file path=customXml/itemProps2.xml><?xml version="1.0" encoding="utf-8"?>
<ds:datastoreItem xmlns:ds="http://schemas.openxmlformats.org/officeDocument/2006/customXml" ds:itemID="{E666884D-5646-4B83-B9E3-366CB76D8C08}">
  <ds:schemaRefs>
    <ds:schemaRef ds:uri="http://schemas.microsoft.com/office/2006/metadata/longProperties"/>
  </ds:schemaRefs>
</ds:datastoreItem>
</file>

<file path=customXml/itemProps3.xml><?xml version="1.0" encoding="utf-8"?>
<ds:datastoreItem xmlns:ds="http://schemas.openxmlformats.org/officeDocument/2006/customXml" ds:itemID="{6E1EF215-F6E1-4E70-9E26-62FB20FBC8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D57D313D-4F2F-4141-984F-2D13DBA42E47}">
  <ds:schemaRefs>
    <ds:schemaRef ds:uri="http://www.w3.org/XML/1998/namespace"/>
    <ds:schemaRef ds:uri="http://schemas.openxmlformats.org/package/2006/metadata/core-properties"/>
    <ds:schemaRef ds:uri="http://purl.org/dc/terms/"/>
    <ds:schemaRef ds:uri="http://schemas.microsoft.com/office/2006/metadata/properties"/>
    <ds:schemaRef ds:uri="http://purl.org/dc/dcmitype/"/>
    <ds:schemaRef ds:uri="http://purl.org/dc/elements/1.1/"/>
    <ds:schemaRef ds:uri="http://schemas.microsoft.com/office/2006/documentManagement/types"/>
    <ds:schemaRef ds:uri="26839647-32cc-4e8d-ac64-5cb1d6f9c044"/>
  </ds:schemaRefs>
</ds:datastoreItem>
</file>

<file path=docProps/app.xml><?xml version="1.0" encoding="utf-8"?>
<Properties xmlns="http://schemas.openxmlformats.org/officeDocument/2006/extended-properties" xmlns:vt="http://schemas.openxmlformats.org/officeDocument/2006/docPropsVTypes">
  <TotalTime>1629</TotalTime>
  <Words>2001</Words>
  <Application>Microsoft Office PowerPoint</Application>
  <PresentationFormat>On-screen Show (4:3)</PresentationFormat>
  <Paragraphs>230</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3_ONC-Template-FINAL DRAFT</vt:lpstr>
      <vt:lpstr>Terminology in Healthcare and Public Health Settings</vt:lpstr>
      <vt:lpstr>Eyes and Vision Learning Objectives</vt:lpstr>
      <vt:lpstr>Anatomy of the Eye</vt:lpstr>
      <vt:lpstr>Anatomy of the Eye 2</vt:lpstr>
      <vt:lpstr>Cataract</vt:lpstr>
      <vt:lpstr>Color Blindness</vt:lpstr>
      <vt:lpstr>Diabetic Retinopathy</vt:lpstr>
      <vt:lpstr>Glaucoma</vt:lpstr>
      <vt:lpstr>Eye Infections</vt:lpstr>
      <vt:lpstr>Macular Degeneration</vt:lpstr>
      <vt:lpstr>Refractive Errors</vt:lpstr>
      <vt:lpstr>Eye Disorders and Diseases</vt:lpstr>
      <vt:lpstr>Ears and Eyes Combining Forms</vt:lpstr>
      <vt:lpstr>Tell me, Detective . . . . </vt:lpstr>
      <vt:lpstr>Ears, Nose, Throat, Eyes and Vision Summary</vt:lpstr>
      <vt:lpstr>Ears, Nose, Throat, Eyes and Vision References – Lecture b</vt:lpstr>
      <vt:lpstr>Terminology in Health Care and Public Health Settings, Ears, Nose, Throat, Eyes and Vision lecture b</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Comp3 Unit 8 lecture b slides</dc:title>
  <dc:subject>Terminology in Healthcare and Public Health Settings; Ears, Nose, Throat, Eyes and Vision</dc:subject>
  <dc:creator>U.S. Department of Health and Human Services Office of the National Coordinator for Health Information Technology</dc:creator>
  <cp:keywords>Health IT; Health IT Curriculum; Terminology; Eyes and Vision</cp:keywords>
  <cp:lastModifiedBy>admin</cp:lastModifiedBy>
  <cp:revision>205</cp:revision>
  <dcterms:created xsi:type="dcterms:W3CDTF">2010-07-04T15:37:55Z</dcterms:created>
  <dcterms:modified xsi:type="dcterms:W3CDTF">2017-06-01T20:30:27Z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Language">
    <vt:lpwstr>English</vt:lpwstr>
  </property>
</Properties>
</file>