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70" r:id="rId5"/>
  </p:sldMasterIdLst>
  <p:notesMasterIdLst>
    <p:notesMasterId r:id="rId28"/>
  </p:notesMasterIdLst>
  <p:handoutMasterIdLst>
    <p:handoutMasterId r:id="rId29"/>
  </p:handoutMasterIdLst>
  <p:sldIdLst>
    <p:sldId id="291" r:id="rId6"/>
    <p:sldId id="257" r:id="rId7"/>
    <p:sldId id="259" r:id="rId8"/>
    <p:sldId id="262" r:id="rId9"/>
    <p:sldId id="260" r:id="rId10"/>
    <p:sldId id="263" r:id="rId11"/>
    <p:sldId id="280" r:id="rId12"/>
    <p:sldId id="264" r:id="rId13"/>
    <p:sldId id="281" r:id="rId14"/>
    <p:sldId id="282" r:id="rId15"/>
    <p:sldId id="265" r:id="rId16"/>
    <p:sldId id="266" r:id="rId17"/>
    <p:sldId id="283" r:id="rId18"/>
    <p:sldId id="269" r:id="rId19"/>
    <p:sldId id="268" r:id="rId20"/>
    <p:sldId id="267" r:id="rId21"/>
    <p:sldId id="270" r:id="rId22"/>
    <p:sldId id="277" r:id="rId23"/>
    <p:sldId id="279" r:id="rId24"/>
    <p:sldId id="292" r:id="rId25"/>
    <p:sldId id="293" r:id="rId26"/>
    <p:sldId id="295" r:id="rId27"/>
  </p:sldIdLst>
  <p:sldSz cx="9144000" cy="6858000" type="screen4x3"/>
  <p:notesSz cx="7315200" cy="9601200"/>
  <p:custDataLst>
    <p:tags r:id="rId3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74" autoAdjust="0"/>
    <p:restoredTop sz="81673" autoAdjust="0"/>
  </p:normalViewPr>
  <p:slideViewPr>
    <p:cSldViewPr showGuides="1">
      <p:cViewPr varScale="1">
        <p:scale>
          <a:sx n="67" d="100"/>
          <a:sy n="67" d="100"/>
        </p:scale>
        <p:origin x="-96"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6" d="100"/>
          <a:sy n="66" d="100"/>
        </p:scale>
        <p:origin x="-3276"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9118600"/>
            <a:ext cx="3170238" cy="481013"/>
          </a:xfrm>
          <a:prstGeom prst="rect">
            <a:avLst/>
          </a:prstGeom>
        </p:spPr>
        <p:txBody>
          <a:bodyPr vert="horz" lIns="94851" tIns="47425" rIns="94851" bIns="47425"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4143375" y="9118600"/>
            <a:ext cx="3170238" cy="481013"/>
          </a:xfrm>
          <a:prstGeom prst="rect">
            <a:avLst/>
          </a:prstGeom>
        </p:spPr>
        <p:txBody>
          <a:bodyPr vert="horz" wrap="square" lIns="94851" tIns="47425" rIns="94851" bIns="47425" numCol="1" anchor="b" anchorCtr="0" compatLnSpc="1">
            <a:prstTxWarp prst="textNoShape">
              <a:avLst/>
            </a:prstTxWarp>
          </a:bodyPr>
          <a:lstStyle>
            <a:lvl1pPr algn="r">
              <a:defRPr sz="1200"/>
            </a:lvl1pPr>
          </a:lstStyle>
          <a:p>
            <a:fld id="{E1999AF9-E91E-4C06-88DF-101E79BA9948}" type="slidenum">
              <a:rPr lang="en-US" altLang="en-US"/>
              <a:pPr/>
              <a:t>‹#›</a:t>
            </a:fld>
            <a:endParaRPr lang="en-US" altLang="en-US"/>
          </a:p>
        </p:txBody>
      </p:sp>
    </p:spTree>
    <p:extLst>
      <p:ext uri="{BB962C8B-B14F-4D97-AF65-F5344CB8AC3E}">
        <p14:creationId xmlns:p14="http://schemas.microsoft.com/office/powerpoint/2010/main" val="571083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6653" tIns="48327" rIns="96653" bIns="4832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6653" tIns="48327" rIns="96653" bIns="48327" rtlCol="0"/>
          <a:lstStyle>
            <a:lvl1pPr algn="r" fontAlgn="auto">
              <a:spcBef>
                <a:spcPts val="0"/>
              </a:spcBef>
              <a:spcAft>
                <a:spcPts val="0"/>
              </a:spcAft>
              <a:defRPr sz="1200">
                <a:latin typeface="+mn-lt"/>
              </a:defRPr>
            </a:lvl1pPr>
          </a:lstStyle>
          <a:p>
            <a:pPr>
              <a:defRPr/>
            </a:pPr>
            <a:fld id="{1BE72760-8274-4D17-91BE-5C3BD7F5BC33}" type="datetimeFigureOut">
              <a:rPr lang="en-US"/>
              <a:pPr>
                <a:defRPr/>
              </a:pPr>
              <a:t>6/1/2017</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pPr lvl="0"/>
            <a:endParaRPr lang="en-US" noProof="0"/>
          </a:p>
        </p:txBody>
      </p:sp>
      <p:sp>
        <p:nvSpPr>
          <p:cNvPr id="5" name="Notes Placeholder 4"/>
          <p:cNvSpPr>
            <a:spLocks noGrp="1"/>
          </p:cNvSpPr>
          <p:nvPr>
            <p:ph type="body" sz="quarter" idx="3"/>
          </p:nvPr>
        </p:nvSpPr>
        <p:spPr>
          <a:xfrm>
            <a:off x="731838" y="4560888"/>
            <a:ext cx="5851525" cy="4321175"/>
          </a:xfrm>
          <a:prstGeom prst="rect">
            <a:avLst/>
          </a:prstGeom>
        </p:spPr>
        <p:txBody>
          <a:bodyPr vert="horz" wrap="square" lIns="96653" tIns="48327" rIns="96653" bIns="48327"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9118600"/>
            <a:ext cx="3170238" cy="481013"/>
          </a:xfrm>
          <a:prstGeom prst="rect">
            <a:avLst/>
          </a:prstGeom>
        </p:spPr>
        <p:txBody>
          <a:bodyPr vert="horz" lIns="96653" tIns="48327" rIns="96653" bIns="48327"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3375" y="9118600"/>
            <a:ext cx="3170238" cy="481013"/>
          </a:xfrm>
          <a:prstGeom prst="rect">
            <a:avLst/>
          </a:prstGeom>
        </p:spPr>
        <p:txBody>
          <a:bodyPr vert="horz" wrap="square" lIns="96653" tIns="48327" rIns="96653" bIns="48327" numCol="1" anchor="b" anchorCtr="0" compatLnSpc="1">
            <a:prstTxWarp prst="textNoShape">
              <a:avLst/>
            </a:prstTxWarp>
          </a:bodyPr>
          <a:lstStyle>
            <a:lvl1pPr algn="r">
              <a:defRPr sz="1200">
                <a:latin typeface="Calibri" panose="020F0502020204030204" pitchFamily="34" charset="0"/>
              </a:defRPr>
            </a:lvl1pPr>
          </a:lstStyle>
          <a:p>
            <a:fld id="{CEFE6279-9B84-4834-AD19-6F889691DBF5}" type="slidenum">
              <a:rPr lang="en-US" altLang="en-US"/>
              <a:pPr/>
              <a:t>‹#›</a:t>
            </a:fld>
            <a:endParaRPr lang="en-US" altLang="en-US"/>
          </a:p>
        </p:txBody>
      </p:sp>
    </p:spTree>
    <p:extLst>
      <p:ext uri="{BB962C8B-B14F-4D97-AF65-F5344CB8AC3E}">
        <p14:creationId xmlns:p14="http://schemas.microsoft.com/office/powerpoint/2010/main" val="1948366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Welcome to Terminology in Healthcare and Public Health Settings, Ear, Nose, Throat, Eyes and Vision.  This is lecture A, ear, nose, and throat.  A doctor who treats patients with problems of the ear, nose or throat is sometimes called an ENT specialist.  An otolaryngologist  (otto-larring-ologist) is another name for this type of specialist. </a:t>
            </a:r>
          </a:p>
          <a:p>
            <a:pPr eaLnBrk="1" hangingPunct="1">
              <a:spcBef>
                <a:spcPct val="0"/>
              </a:spcBef>
            </a:pPr>
            <a:endParaRPr lang="en-US" altLang="en-US" smtClean="0">
              <a:latin typeface="Arial" panose="020B0604020202020204" pitchFamily="34" charset="0"/>
            </a:endParaRPr>
          </a:p>
        </p:txBody>
      </p:sp>
      <p:sp>
        <p:nvSpPr>
          <p:cNvPr id="23556"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en-US" smtClean="0"/>
          </a:p>
        </p:txBody>
      </p:sp>
      <p:sp>
        <p:nvSpPr>
          <p:cNvPr id="23557" name="Slide Number Placeholder 4"/>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622311-70DC-44F4-8550-99E255C4A898}"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3604159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Tinnitus (pronounced  TIN-it-tiss) is described as a ringing or roaring in your ears and can affect your hearing, working and even sleeping.  Causes of tinnitus include hearing loss, exposure to loud noises or medicines you may be taking for a different problem.  Tinnitus may also be a symptom of other health problems, such as allergies, high or low blood pressure, tumors and problems in the heart, blood vessels, jaw and neck.  Treatments include hearing aids, sound-masking devices, and medicines.</a:t>
            </a:r>
          </a:p>
          <a:p>
            <a:pPr eaLnBrk="1" hangingPunct="1">
              <a:spcBef>
                <a:spcPct val="0"/>
              </a:spcBef>
            </a:pPr>
            <a:endParaRPr lang="en-US" altLang="en-US" sz="1100" smtClean="0">
              <a:latin typeface="Arial" panose="020B0604020202020204" pitchFamily="34" charset="0"/>
            </a:endParaRPr>
          </a:p>
        </p:txBody>
      </p:sp>
      <p:sp>
        <p:nvSpPr>
          <p:cNvPr id="25603"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AF610D-A92B-4177-BBB1-18AADBE48710}"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852960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Now let’s move on to the anatomy of the nose and throat.</a:t>
            </a:r>
          </a:p>
          <a:p>
            <a:endParaRPr lang="en-US" altLang="en-US" smtClean="0">
              <a:latin typeface="Arial" panose="020B0604020202020204" pitchFamily="34" charset="0"/>
            </a:endParaRPr>
          </a:p>
          <a:p>
            <a:r>
              <a:rPr lang="en-US" altLang="en-US" smtClean="0">
                <a:latin typeface="Arial" panose="020B0604020202020204" pitchFamily="34" charset="0"/>
              </a:rPr>
              <a:t>The nose is the external opening to the respiratory tracts that acts as a filter and humidifier for the air you breathe.  It removes dust, germs and irritants.  It warms and moistens the air to keep your lungs and tubes from drying out.  Your nose also contains the nerve cells that help your sense of smell.  When there is a problem with your nose, your whole body can suffer.  For example, the stuffy nose of the common cold can make it hard for you to breathe, sleep or get comfortable.</a:t>
            </a:r>
          </a:p>
          <a:p>
            <a:endParaRPr lang="en-US" altLang="en-US" smtClean="0">
              <a:latin typeface="Arial" panose="020B0604020202020204" pitchFamily="34" charset="0"/>
            </a:endParaRPr>
          </a:p>
          <a:p>
            <a:r>
              <a:rPr lang="en-US" altLang="en-US" smtClean="0">
                <a:latin typeface="Arial" panose="020B0604020202020204" pitchFamily="34" charset="0"/>
              </a:rPr>
              <a:t>The pharynx (pronounced fa (like fat)-rinks ), commonly called the throat, connects the mouth and nose to the larynx (pronounced lar (like Larry)-inks).</a:t>
            </a:r>
          </a:p>
          <a:p>
            <a:endParaRPr lang="en-US" altLang="en-US" smtClean="0">
              <a:latin typeface="Arial" panose="020B0604020202020204" pitchFamily="34" charset="0"/>
            </a:endParaRPr>
          </a:p>
          <a:p>
            <a:r>
              <a:rPr lang="en-US" altLang="en-US" smtClean="0">
                <a:latin typeface="Arial" panose="020B0604020202020204" pitchFamily="34" charset="0"/>
              </a:rPr>
              <a:t>The larynx, commonly called the voice box, connects the pharynx with the trachea.</a:t>
            </a:r>
          </a:p>
          <a:p>
            <a:endParaRPr lang="en-US" altLang="en-US" smtClean="0">
              <a:latin typeface="Arial" panose="020B0604020202020204" pitchFamily="34" charset="0"/>
            </a:endParaRPr>
          </a:p>
          <a:p>
            <a:r>
              <a:rPr lang="en-US" altLang="en-US" smtClean="0">
                <a:latin typeface="Arial" panose="020B0604020202020204" pitchFamily="34" charset="0"/>
              </a:rPr>
              <a:t>The trachea (pronounced trake-ee-uh), commonly called the windpipe, serves as a pathway for air to reach the chest.</a:t>
            </a:r>
          </a:p>
          <a:p>
            <a:pPr eaLnBrk="1" hangingPunct="1">
              <a:spcBef>
                <a:spcPct val="0"/>
              </a:spcBef>
            </a:pPr>
            <a:endParaRPr lang="en-US" altLang="en-US" smtClean="0">
              <a:latin typeface="Arial" panose="020B0604020202020204" pitchFamily="34" charset="0"/>
            </a:endParaRPr>
          </a:p>
        </p:txBody>
      </p:sp>
      <p:sp>
        <p:nvSpPr>
          <p:cNvPr id="27651"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00B760-F326-4EFA-82BB-0FE8333D45B3}"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2420568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An allergy is a reaction of your immune system to something that does not bother most other people.  People who have allergies often are sensitive to more than one substance.  Common allergens (pronounced aller-jens include pollen, dust mites, mold spore, pet dander, certain foods like peanuts or seafood, insect stings and certain medicines.</a:t>
            </a:r>
          </a:p>
          <a:p>
            <a:endParaRPr lang="en-US" altLang="en-US" smtClean="0">
              <a:latin typeface="Arial" panose="020B0604020202020204" pitchFamily="34" charset="0"/>
            </a:endParaRPr>
          </a:p>
          <a:p>
            <a:r>
              <a:rPr lang="en-US" altLang="en-US" smtClean="0">
                <a:latin typeface="Arial" panose="020B0604020202020204" pitchFamily="34" charset="0"/>
              </a:rPr>
              <a:t>The causes of allergies are varied.  Scientists think both genes and the environment have something to do with it.  Normally, your immune system fights germs.  In most allergic reactions, however, your immune system is responding to a false alarm.</a:t>
            </a:r>
          </a:p>
          <a:p>
            <a:endParaRPr lang="en-US" altLang="en-US" smtClean="0">
              <a:latin typeface="Arial" panose="020B0604020202020204" pitchFamily="34" charset="0"/>
            </a:endParaRPr>
          </a:p>
          <a:p>
            <a:r>
              <a:rPr lang="en-US" altLang="en-US" smtClean="0">
                <a:latin typeface="Arial" panose="020B0604020202020204" pitchFamily="34" charset="0"/>
              </a:rPr>
              <a:t>Symptoms of allergies include a runny nose, sneezing, itching, rashes, swelling or asthma.  If you have a severe allergic reaction called anaphylaxis (pronounced anna-phil-axis), it can be life-threatening.</a:t>
            </a:r>
          </a:p>
          <a:p>
            <a:pPr eaLnBrk="1" hangingPunct="1">
              <a:spcBef>
                <a:spcPct val="0"/>
              </a:spcBef>
            </a:pPr>
            <a:endParaRPr lang="en-US" altLang="en-US" smtClean="0">
              <a:latin typeface="Arial" panose="020B0604020202020204" pitchFamily="34" charset="0"/>
            </a:endParaRPr>
          </a:p>
          <a:p>
            <a:pPr eaLnBrk="1" hangingPunct="1">
              <a:spcBef>
                <a:spcPct val="0"/>
              </a:spcBef>
            </a:pPr>
            <a:endParaRPr lang="en-US" altLang="en-US" smtClean="0">
              <a:latin typeface="Arial" panose="020B0604020202020204" pitchFamily="34" charset="0"/>
            </a:endParaRPr>
          </a:p>
          <a:p>
            <a:pPr eaLnBrk="1" hangingPunct="1">
              <a:spcBef>
                <a:spcPct val="0"/>
              </a:spcBef>
            </a:pPr>
            <a:endParaRPr lang="en-US" altLang="en-US" smtClean="0">
              <a:latin typeface="Arial" panose="020B0604020202020204" pitchFamily="34" charset="0"/>
            </a:endParaRPr>
          </a:p>
        </p:txBody>
      </p:sp>
      <p:sp>
        <p:nvSpPr>
          <p:cNvPr id="29699"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C588D33-58C6-4F37-9618-0D0EFD909355}"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2626521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Another disorder which affects the nasal cavity is the common cold.  This is the most common illness, easily spread by touching your eyes or nose after you touch surfaces with cold germs or viruses on them.  You can also breathe in the germs.  There is no cure, but treatment includes getting rest, drinking fluids, gargling with warm salt water, using cough drops or throat sprays, and taking cold medicines.</a:t>
            </a:r>
          </a:p>
          <a:p>
            <a:endParaRPr lang="en-US" altLang="en-US" smtClean="0">
              <a:latin typeface="Arial" panose="020B0604020202020204" pitchFamily="34" charset="0"/>
            </a:endParaRPr>
          </a:p>
          <a:p>
            <a:r>
              <a:rPr lang="en-US" altLang="en-US" smtClean="0">
                <a:latin typeface="Arial" panose="020B0604020202020204" pitchFamily="34" charset="0"/>
              </a:rPr>
              <a:t>Another common nasal cavity disorder is hay fever.  Hay fever is usually triggered by a change in season and is related to the trees, weeds, and grasses releasing tiny pollen grains into the air.  Symptoms include sneezing, coughing, postnasal drip, itching eyes, nose and throat and dark circles under the eyes.</a:t>
            </a:r>
          </a:p>
          <a:p>
            <a:endParaRPr lang="en-US" altLang="en-US" smtClean="0">
              <a:latin typeface="Arial" panose="020B0604020202020204" pitchFamily="34" charset="0"/>
            </a:endParaRPr>
          </a:p>
          <a:p>
            <a:r>
              <a:rPr lang="en-US" altLang="en-US" smtClean="0">
                <a:latin typeface="Arial" panose="020B0604020202020204" pitchFamily="34" charset="0"/>
              </a:rPr>
              <a:t>Taking allergy medicines and using nasal sprays can relieve symptoms of hay fever.</a:t>
            </a:r>
          </a:p>
          <a:p>
            <a:pPr eaLnBrk="1" hangingPunct="1">
              <a:spcBef>
                <a:spcPct val="0"/>
              </a:spcBef>
            </a:pPr>
            <a:endParaRPr lang="en-US" altLang="en-US" smtClean="0">
              <a:latin typeface="Arial" panose="020B0604020202020204" pitchFamily="34" charset="0"/>
            </a:endParaRPr>
          </a:p>
          <a:p>
            <a:pPr eaLnBrk="1" hangingPunct="1">
              <a:spcBef>
                <a:spcPct val="0"/>
              </a:spcBef>
            </a:pPr>
            <a:endParaRPr lang="en-US" altLang="en-US" smtClean="0">
              <a:latin typeface="Arial" panose="020B0604020202020204" pitchFamily="34" charset="0"/>
            </a:endParaRPr>
          </a:p>
        </p:txBody>
      </p:sp>
      <p:sp>
        <p:nvSpPr>
          <p:cNvPr id="29699"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525558-8F71-4CE4-96D5-628E89F84B0A}"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3643609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There are a few more nasal cavity disorders that we should mention here.  A deviated septum is a shifting of the wall that divides the nasal cavity into halves.</a:t>
            </a:r>
          </a:p>
          <a:p>
            <a:endParaRPr lang="en-US" altLang="en-US" smtClean="0">
              <a:latin typeface="Arial" panose="020B0604020202020204" pitchFamily="34" charset="0"/>
            </a:endParaRPr>
          </a:p>
          <a:p>
            <a:r>
              <a:rPr lang="en-US" altLang="en-US" smtClean="0">
                <a:latin typeface="Arial" panose="020B0604020202020204" pitchFamily="34" charset="0"/>
              </a:rPr>
              <a:t>Nasal polyps are soft growths that develop on the lining of your nose or sinuses.</a:t>
            </a:r>
          </a:p>
          <a:p>
            <a:endParaRPr lang="en-US" altLang="en-US" smtClean="0">
              <a:latin typeface="Arial" panose="020B0604020202020204" pitchFamily="34" charset="0"/>
            </a:endParaRPr>
          </a:p>
          <a:p>
            <a:r>
              <a:rPr lang="en-US" altLang="en-US" smtClean="0">
                <a:latin typeface="Arial" panose="020B0604020202020204" pitchFamily="34" charset="0"/>
              </a:rPr>
              <a:t>And you are all probably familiar with nosebleeds, which occur when there is bleeding or hemorrhaging from the nose.</a:t>
            </a:r>
          </a:p>
          <a:p>
            <a:endParaRPr lang="en-US" altLang="en-US" smtClean="0">
              <a:latin typeface="Arial" panose="020B0604020202020204" pitchFamily="34" charset="0"/>
            </a:endParaRPr>
          </a:p>
          <a:p>
            <a:r>
              <a:rPr lang="en-US" altLang="en-US" smtClean="0">
                <a:latin typeface="Arial" panose="020B0604020202020204" pitchFamily="34" charset="0"/>
              </a:rPr>
              <a:t>Rhinitis (pronounced rhine-eye-tiss) is an inflammation of the nose and sinuses sometimes caused by allergies.  The main symptom is a runny nose.</a:t>
            </a:r>
          </a:p>
          <a:p>
            <a:endParaRPr lang="en-US" altLang="en-US" smtClean="0">
              <a:latin typeface="Arial" panose="020B0604020202020204" pitchFamily="34" charset="0"/>
            </a:endParaRPr>
          </a:p>
          <a:p>
            <a:r>
              <a:rPr lang="en-US" altLang="en-US" smtClean="0">
                <a:latin typeface="Arial" panose="020B0604020202020204" pitchFamily="34" charset="0"/>
              </a:rPr>
              <a:t>Sinusitis means your sinuses are infected or inflamed.  Your sinuses are hollow air spaces within the bones surrounding the nose.  Your sinuses produce mucus which drains into the nose.  If your nose is swollen, your sinuses can be blocked and result in pain and infection.  Sinusitis can be acute (defined as lasting for less than four weeks) or chronic, defined as lasting much longer.</a:t>
            </a:r>
          </a:p>
          <a:p>
            <a:endParaRPr lang="en-US" altLang="en-US" smtClean="0">
              <a:latin typeface="Arial" panose="020B0604020202020204" pitchFamily="34" charset="0"/>
            </a:endParaRPr>
          </a:p>
          <a:p>
            <a:r>
              <a:rPr lang="en-US" altLang="en-US" smtClean="0">
                <a:latin typeface="Arial" panose="020B0604020202020204" pitchFamily="34" charset="0"/>
              </a:rPr>
              <a:t>Symptoms of sinusitis include fever, weakness, fatigue, cough, congestion and postnasal drip.  Treatments include antibiotics, decongestants and pain relievers, saline nasal sprays and vaporizers.</a:t>
            </a:r>
          </a:p>
        </p:txBody>
      </p:sp>
      <p:sp>
        <p:nvSpPr>
          <p:cNvPr id="31747"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1F4898-1DA7-413B-8081-9D1980EB456A}"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3486961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And finally, we should mention nasal cancer, which is also called cancer of the nasal cavity or cancer of the paranasal sinus.</a:t>
            </a:r>
          </a:p>
          <a:p>
            <a:endParaRPr lang="en-US" altLang="en-US" smtClean="0">
              <a:latin typeface="Arial" panose="020B0604020202020204" pitchFamily="34" charset="0"/>
            </a:endParaRPr>
          </a:p>
          <a:p>
            <a:r>
              <a:rPr lang="en-US" altLang="en-US" smtClean="0">
                <a:latin typeface="Arial" panose="020B0604020202020204" pitchFamily="34" charset="0"/>
              </a:rPr>
              <a:t>The paranasal sinuses are small hollow spaces around the nose.  They are lined with cells that make mucus, which keeps your nose from drying out.  The nasal cavity is the passageway just behind your nose through which air passes on the way to your throat as you breathe.</a:t>
            </a:r>
          </a:p>
          <a:p>
            <a:endParaRPr lang="en-US" altLang="en-US" smtClean="0">
              <a:latin typeface="Arial" panose="020B0604020202020204" pitchFamily="34" charset="0"/>
            </a:endParaRPr>
          </a:p>
          <a:p>
            <a:r>
              <a:rPr lang="en-US" altLang="en-US" smtClean="0">
                <a:latin typeface="Arial" panose="020B0604020202020204" pitchFamily="34" charset="0"/>
              </a:rPr>
              <a:t>Cancer of the nasal cavity and paranasal sinuses is rare.  Men are more likely than women to develop nasal cancer, and most patients are older than 45.</a:t>
            </a:r>
          </a:p>
          <a:p>
            <a:endParaRPr lang="en-US" altLang="en-US" smtClean="0">
              <a:latin typeface="Arial" panose="020B0604020202020204" pitchFamily="34" charset="0"/>
            </a:endParaRPr>
          </a:p>
          <a:p>
            <a:r>
              <a:rPr lang="en-US" altLang="en-US" smtClean="0">
                <a:latin typeface="Arial" panose="020B0604020202020204" pitchFamily="34" charset="0"/>
              </a:rPr>
              <a:t>Infection may eventually become a symptom, but there may be no symptoms at first, making it harder to diagnose in the early stages.  </a:t>
            </a:r>
          </a:p>
          <a:p>
            <a:endParaRPr lang="en-US" altLang="en-US" smtClean="0">
              <a:latin typeface="Arial" panose="020B0604020202020204" pitchFamily="34" charset="0"/>
            </a:endParaRPr>
          </a:p>
          <a:p>
            <a:r>
              <a:rPr lang="en-US" altLang="en-US" smtClean="0">
                <a:latin typeface="Arial" panose="020B0604020202020204" pitchFamily="34" charset="0"/>
              </a:rPr>
              <a:t>Treatment options include surgery, radiation and chemotherapy.</a:t>
            </a:r>
          </a:p>
        </p:txBody>
      </p:sp>
      <p:sp>
        <p:nvSpPr>
          <p:cNvPr id="33795"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59C1B9-6E59-421B-B3FC-FAA64C8A904A}"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3878171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Some disorders of the throat are the same conditions that occur in the nasal cavity, such as allergies and the common cold.  However, there are also conditions that are associated with the throat.</a:t>
            </a:r>
          </a:p>
          <a:p>
            <a:endParaRPr lang="en-US" altLang="en-US" smtClean="0">
              <a:latin typeface="Arial" panose="020B0604020202020204" pitchFamily="34" charset="0"/>
            </a:endParaRPr>
          </a:p>
          <a:p>
            <a:r>
              <a:rPr lang="en-US" altLang="en-US" smtClean="0">
                <a:latin typeface="Arial" panose="020B0604020202020204" pitchFamily="34" charset="0"/>
              </a:rPr>
              <a:t>Coughing is a reflex that keeps your throat and airways clear.  While it can be annoying, it serves a purpose in that it helps your body heal or protect itself.  Coughs can be acute or chronic.  Various causes of coughs include asthma, allergies, chronic obstructive pulmonary disease or COPD (pronounced C-O-P-D), gastroesophageal (pronounced    gastro-ess-off-uh-gee-uhl ), reflux disease or GERD (pronounced gerd (like guard), smoking, croup (pronounced croop) in young children, and some medicines.  Treatments include drinking water or adding water to the air you breathe, and taking antihistamines and cough medicines.</a:t>
            </a:r>
          </a:p>
          <a:p>
            <a:pPr eaLnBrk="1" hangingPunct="1">
              <a:lnSpc>
                <a:spcPct val="90000"/>
              </a:lnSpc>
              <a:spcBef>
                <a:spcPct val="0"/>
              </a:spcBef>
            </a:pPr>
            <a:endParaRPr lang="en-US" altLang="en-US" sz="1100" smtClean="0">
              <a:latin typeface="Arial" panose="020B0604020202020204" pitchFamily="34" charset="0"/>
            </a:endParaRPr>
          </a:p>
          <a:p>
            <a:pPr eaLnBrk="1" hangingPunct="1">
              <a:lnSpc>
                <a:spcPct val="90000"/>
              </a:lnSpc>
              <a:spcBef>
                <a:spcPct val="0"/>
              </a:spcBef>
            </a:pPr>
            <a:endParaRPr lang="en-US" altLang="en-US" sz="1100" smtClean="0">
              <a:latin typeface="Arial" panose="020B0604020202020204" pitchFamily="34" charset="0"/>
            </a:endParaRPr>
          </a:p>
          <a:p>
            <a:pPr eaLnBrk="1" hangingPunct="1">
              <a:lnSpc>
                <a:spcPct val="90000"/>
              </a:lnSpc>
              <a:spcBef>
                <a:spcPct val="0"/>
              </a:spcBef>
            </a:pPr>
            <a:endParaRPr lang="en-US" altLang="en-US" sz="1100" smtClean="0">
              <a:latin typeface="Arial" panose="020B0604020202020204" pitchFamily="34" charset="0"/>
            </a:endParaRPr>
          </a:p>
        </p:txBody>
      </p:sp>
      <p:sp>
        <p:nvSpPr>
          <p:cNvPr id="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C0D4BE-6511-4518-BA0C-AFEDEA128885}"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extLst>
      <p:ext uri="{BB962C8B-B14F-4D97-AF65-F5344CB8AC3E}">
        <p14:creationId xmlns:p14="http://schemas.microsoft.com/office/powerpoint/2010/main" val="1408019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Now let’s discuss common head and neck cancers.  These include cancers of the mouth, nose, sinuses, salivary (pronounced sal-ih-very) glands, throat and lymph nodes in the neck.  Most begin in the moist tissues that line the mouth, nose and throat.  Symptoms include a lump or sore that does not heal, a sore throat that does not go away, trouble swallowing, or a change or hoarseness in the voice.</a:t>
            </a:r>
          </a:p>
          <a:p>
            <a:endParaRPr lang="en-US" altLang="en-US" smtClean="0">
              <a:latin typeface="Arial" panose="020B0604020202020204" pitchFamily="34" charset="0"/>
            </a:endParaRPr>
          </a:p>
          <a:p>
            <a:r>
              <a:rPr lang="en-US" altLang="en-US" smtClean="0">
                <a:latin typeface="Arial" panose="020B0604020202020204" pitchFamily="34" charset="0"/>
              </a:rPr>
              <a:t>The main risk factor for head and neck cancers is tobacco and alcohol use.  In fact, eighty five percent of head and neck cancers are linked to tobacco use, including both smoking and using smokeless tobacco.  If found early, these cancers are often curable.</a:t>
            </a:r>
          </a:p>
          <a:p>
            <a:endParaRPr lang="en-US" altLang="en-US" smtClean="0">
              <a:latin typeface="Arial" panose="020B0604020202020204" pitchFamily="34" charset="0"/>
            </a:endParaRPr>
          </a:p>
          <a:p>
            <a:r>
              <a:rPr lang="en-US" altLang="en-US" smtClean="0">
                <a:latin typeface="Arial" panose="020B0604020202020204" pitchFamily="34" charset="0"/>
              </a:rPr>
              <a:t>Treatments may include surgery, radiation therapy, chemotherapy or a combination of these.  Treatments can affect eating, speaking or even breathing, so most patients require rehabilitation.</a:t>
            </a:r>
          </a:p>
          <a:p>
            <a:pPr eaLnBrk="1" hangingPunct="1">
              <a:spcBef>
                <a:spcPct val="0"/>
              </a:spcBef>
            </a:pPr>
            <a:endParaRPr lang="en-US" altLang="en-US" smtClean="0">
              <a:latin typeface="Arial" panose="020B0604020202020204" pitchFamily="34" charset="0"/>
            </a:endParaRPr>
          </a:p>
        </p:txBody>
      </p:sp>
      <p:sp>
        <p:nvSpPr>
          <p:cNvPr id="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BD5055-C423-4F38-A623-C66C76034C35}"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extLst>
      <p:ext uri="{BB962C8B-B14F-4D97-AF65-F5344CB8AC3E}">
        <p14:creationId xmlns:p14="http://schemas.microsoft.com/office/powerpoint/2010/main" val="1264424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Here are some key word parts related to the ears, nose and throat along with their meanings.  In the third column you can see some of the medical terms that we can create by combining word parts.  You should return to the online medical dictionary to hear the pronunciation and become familiar with the meaning of the created terms.                 </a:t>
            </a:r>
          </a:p>
          <a:p>
            <a:r>
              <a:rPr lang="en-US" altLang="en-US" smtClean="0">
                <a:latin typeface="Arial" panose="020B0604020202020204" pitchFamily="34" charset="0"/>
              </a:rPr>
              <a:t> </a:t>
            </a:r>
          </a:p>
          <a:p>
            <a:r>
              <a:rPr lang="en-US" altLang="en-US" smtClean="0">
                <a:latin typeface="Arial" panose="020B0604020202020204" pitchFamily="34" charset="0"/>
              </a:rPr>
              <a:t>Now look at the next slide and test your detective skills.</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43395F-DB50-4265-ACAA-8743B32FD0F9}"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extLst>
      <p:ext uri="{BB962C8B-B14F-4D97-AF65-F5344CB8AC3E}">
        <p14:creationId xmlns:p14="http://schemas.microsoft.com/office/powerpoint/2010/main" val="14885638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A six month old baby is brought to the pediatric clinic.  The mother states the baby has been crying nonstop, not sleeping, has a fever, and is pulling at his ears.  If the physician notes a bulging membrane in the exam of the right ear, what would be a likely diagnosis?</a:t>
            </a:r>
          </a:p>
          <a:p>
            <a:endParaRPr lang="en-US" altLang="en-US" smtClean="0">
              <a:latin typeface="Arial" panose="020B0604020202020204" pitchFamily="34" charset="0"/>
            </a:endParaRPr>
          </a:p>
          <a:p>
            <a:r>
              <a:rPr lang="en-US" altLang="en-US" smtClean="0">
                <a:latin typeface="Arial" panose="020B0604020202020204" pitchFamily="34" charset="0"/>
              </a:rPr>
              <a:t>Did you guess otitis media?  Ear infections are common in babies and young children.  Most often, the infection affects the middle ear and is called otitis media.  Symptoms include:  tugging or pulling at the ears, crying, ear drainage, trouble sleeping, balance difficulties and hearing problems.  The doctor uses an otoscope and inspects the middle ear.   If the tympanic membrane is bulging, a diagnosis of otitis media is documented.</a:t>
            </a:r>
          </a:p>
          <a:p>
            <a:endParaRPr lang="en-US" altLang="en-US" smtClean="0">
              <a:latin typeface="Arial" panose="020B060402020202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AEFE4AE-604E-4479-B80A-43BF2A773704}"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extLst>
      <p:ext uri="{BB962C8B-B14F-4D97-AF65-F5344CB8AC3E}">
        <p14:creationId xmlns:p14="http://schemas.microsoft.com/office/powerpoint/2010/main" val="2873493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extLst/>
        </p:spPr>
        <p:txBody>
          <a:bodyPr/>
          <a:lstStyle/>
          <a:p>
            <a:pPr eaLnBrk="1" hangingPunct="1">
              <a:lnSpc>
                <a:spcPct val="90000"/>
              </a:lnSpc>
              <a:defRPr/>
            </a:pPr>
            <a:r>
              <a:rPr lang="en-US" dirty="0" smtClean="0">
                <a:latin typeface="Arial" pitchFamily="34" charset="0"/>
              </a:rPr>
              <a:t>The objectives for this unit, Ear, Nose, Throat, Eyes and Vision are to:</a:t>
            </a:r>
          </a:p>
          <a:p>
            <a:pPr marL="171450" indent="-171450">
              <a:buFont typeface="Arial" pitchFamily="34" charset="0"/>
              <a:buChar char="•"/>
              <a:defRPr/>
            </a:pPr>
            <a:r>
              <a:rPr lang="en-US" dirty="0" smtClean="0"/>
              <a:t>Define, understand and correctly pronounce medical terms related to the Ears, Nose and Throat and Eyes and Vision.</a:t>
            </a:r>
          </a:p>
          <a:p>
            <a:pPr marL="171450" indent="-171450">
              <a:buFont typeface="Arial" pitchFamily="34" charset="0"/>
              <a:buChar char="•"/>
              <a:defRPr/>
            </a:pPr>
            <a:r>
              <a:rPr lang="en-US" dirty="0" smtClean="0"/>
              <a:t>Describe common diseases and conditions with an overview of various treatments related to the Ears, Nose and Throat and Eyes and Vision.</a:t>
            </a:r>
            <a:endParaRPr 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2F1C30-23D8-40FB-902D-EC9F0820F9E5}"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36589349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This concludes Lecture a of Ears, Nose Throat, Eyes and Vision. </a:t>
            </a:r>
          </a:p>
          <a:p>
            <a:pPr eaLnBrk="1" hangingPunct="1">
              <a:spcBef>
                <a:spcPct val="0"/>
              </a:spcBef>
            </a:pPr>
            <a:endParaRPr lang="en-US" altLang="en-US" smtClean="0">
              <a:latin typeface="Arial" panose="020B0604020202020204" pitchFamily="34" charset="0"/>
            </a:endParaRPr>
          </a:p>
          <a:p>
            <a:pPr eaLnBrk="1" hangingPunct="1"/>
            <a:r>
              <a:rPr lang="en-US" altLang="en-US" smtClean="0">
                <a:latin typeface="Arial" panose="020B0604020202020204" pitchFamily="34" charset="0"/>
              </a:rPr>
              <a:t>In summary, we have discussed and pronounced medical terms related to the Ears, Nose and Throat.</a:t>
            </a:r>
          </a:p>
          <a:p>
            <a:pPr eaLnBrk="1" hangingPunct="1"/>
            <a:r>
              <a:rPr lang="en-US" altLang="en-US" smtClean="0">
                <a:latin typeface="Arial" panose="020B0604020202020204" pitchFamily="34" charset="0"/>
              </a:rPr>
              <a:t>In addition we described common diseases and conditions, with an overview of various treatments related to the Ears, Nose and Throat.</a:t>
            </a:r>
          </a:p>
          <a:p>
            <a:pPr eaLnBrk="1" hangingPunct="1">
              <a:spcBef>
                <a:spcPct val="0"/>
              </a:spcBef>
            </a:pPr>
            <a:endParaRPr lang="en-US" altLang="en-US" smtClean="0">
              <a:latin typeface="Arial" panose="020B0604020202020204" pitchFamily="34" charset="0"/>
            </a:endParaRPr>
          </a:p>
        </p:txBody>
      </p:sp>
      <p:sp>
        <p:nvSpPr>
          <p:cNvPr id="829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solidFill>
                <a:srgbClr val="000000"/>
              </a:solidFill>
            </a:endParaRPr>
          </a:p>
        </p:txBody>
      </p:sp>
      <p:sp>
        <p:nvSpPr>
          <p:cNvPr id="829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A10CEF-EA44-4FBD-9124-F644FECA3C45}" type="slidenum">
              <a:rPr lang="en-US" altLang="en-US">
                <a:solidFill>
                  <a:srgbClr val="000000"/>
                </a:solidFill>
              </a:rPr>
              <a:pPr eaLnBrk="1" hangingPunct="1"/>
              <a:t>20</a:t>
            </a:fld>
            <a:endParaRPr lang="en-US" altLang="en-US">
              <a:solidFill>
                <a:srgbClr val="000000"/>
              </a:solidFill>
            </a:endParaRPr>
          </a:p>
        </p:txBody>
      </p:sp>
    </p:spTree>
    <p:extLst>
      <p:ext uri="{BB962C8B-B14F-4D97-AF65-F5344CB8AC3E}">
        <p14:creationId xmlns:p14="http://schemas.microsoft.com/office/powerpoint/2010/main" val="41488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2884A7-82B4-4313-A9E5-3472FB9BA46A}"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extLst>
      <p:ext uri="{BB962C8B-B14F-4D97-AF65-F5344CB8AC3E}">
        <p14:creationId xmlns:p14="http://schemas.microsoft.com/office/powerpoint/2010/main" val="38296580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22</a:t>
            </a:fld>
            <a:endParaRPr lang="en-US" altLang="en-US">
              <a:solidFill>
                <a:prstClr val="black"/>
              </a:solidFill>
            </a:endParaRPr>
          </a:p>
        </p:txBody>
      </p:sp>
    </p:spTree>
    <p:extLst>
      <p:ext uri="{BB962C8B-B14F-4D97-AF65-F5344CB8AC3E}">
        <p14:creationId xmlns:p14="http://schemas.microsoft.com/office/powerpoint/2010/main" val="387151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Let’s start with the anatomy of the ear.  Your ear has three main parts:  outer, middle, and inner.  We use all three parts of the ear to hear. </a:t>
            </a:r>
          </a:p>
          <a:p>
            <a:endParaRPr lang="en-US" altLang="en-US" smtClean="0">
              <a:latin typeface="Arial" panose="020B0604020202020204" pitchFamily="34" charset="0"/>
            </a:endParaRPr>
          </a:p>
          <a:p>
            <a:r>
              <a:rPr lang="en-US" altLang="en-US" smtClean="0">
                <a:latin typeface="Arial" panose="020B0604020202020204" pitchFamily="34" charset="0"/>
              </a:rPr>
              <a:t>Sound waves travel through your outer ear.  These sound waves reach your middle ear, where they make your eardrum move or vibrate.  The vibrations are transmitted through three tiny bones, referred to as ossicles (pronounced oss-ick-uhls) in your middle ear.   The bones in the middle ear are named after their shapes.  The malleus (pronounced   mal-ee-us) is shaped like a hammer; the incus (prounounced     INK-us) is shaped like an anvil, and the stapes (pronounced   stay-peez) is shaped like a stirrup.   The malleus is attached to the tympanic  (pronounced tim-panic) membrane.</a:t>
            </a:r>
          </a:p>
          <a:p>
            <a:endParaRPr lang="en-US" altLang="en-US" smtClean="0">
              <a:latin typeface="Arial" panose="020B0604020202020204" pitchFamily="34" charset="0"/>
            </a:endParaRPr>
          </a:p>
          <a:p>
            <a:r>
              <a:rPr lang="en-US" altLang="en-US" smtClean="0">
                <a:latin typeface="Arial" panose="020B0604020202020204" pitchFamily="34" charset="0"/>
              </a:rPr>
              <a:t>The tympanic membrane, or ear drum, is a thin partition located between the external auditory, or ear, canal and the middle ear.</a:t>
            </a:r>
          </a:p>
          <a:p>
            <a:pPr eaLnBrk="1" hangingPunct="1">
              <a:spcBef>
                <a:spcPct val="0"/>
              </a:spcBef>
            </a:pPr>
            <a:endParaRPr lang="en-US" altLang="en-US" smtClean="0">
              <a:latin typeface="Arial" panose="020B0604020202020204" pitchFamily="34" charset="0"/>
            </a:endParaRPr>
          </a:p>
          <a:p>
            <a:pPr eaLnBrk="1" hangingPunct="1">
              <a:spcBef>
                <a:spcPct val="0"/>
              </a:spcBef>
            </a:pPr>
            <a:endParaRPr lang="en-US" altLang="en-US" smtClean="0">
              <a:latin typeface="Arial" panose="020B0604020202020204" pitchFamily="34" charset="0"/>
            </a:endParaRPr>
          </a:p>
          <a:p>
            <a:pPr eaLnBrk="1" hangingPunct="1">
              <a:spcBef>
                <a:spcPct val="0"/>
              </a:spcBef>
            </a:pPr>
            <a:endParaRPr lang="en-US" altLang="en-US" smtClean="0">
              <a:latin typeface="Arial" panose="020B0604020202020204" pitchFamily="34" charset="0"/>
            </a:endParaRPr>
          </a:p>
        </p:txBody>
      </p:sp>
      <p:sp>
        <p:nvSpPr>
          <p:cNvPr id="17411"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496C3F4-26CC-4BCD-B3E5-3455374D5349}"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extLst>
      <p:ext uri="{BB962C8B-B14F-4D97-AF65-F5344CB8AC3E}">
        <p14:creationId xmlns:p14="http://schemas.microsoft.com/office/powerpoint/2010/main" val="2249882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 inner ear is located in a large cavity in the temporal bones of the cranium or skull.  The inner ear contains both bony and membranous (pronounced mem-brin-us ) structures that are surrounded by fluids.  The organs of hearing are found in the cochlea (pronounced coke-lee-uh). The cochlea contains three canals that are filled with fluids.</a:t>
            </a:r>
          </a:p>
          <a:p>
            <a:endParaRPr lang="en-US" altLang="en-US" smtClean="0">
              <a:latin typeface="Arial" panose="020B0604020202020204" pitchFamily="34" charset="0"/>
            </a:endParaRPr>
          </a:p>
          <a:p>
            <a:r>
              <a:rPr lang="en-US" altLang="en-US" smtClean="0">
                <a:latin typeface="Arial" panose="020B0604020202020204" pitchFamily="34" charset="0"/>
              </a:rPr>
              <a:t>In the inner ear, the organ of Corti (pronounced cort-ee) contains receptor cells.  These cells are affected by sound vibrations.  This results in nerve impulses being forwarded to the brain for interpretation.  Your brain, in turn, recognizes the impulses as sounds. </a:t>
            </a:r>
          </a:p>
          <a:p>
            <a:endParaRPr lang="en-US" altLang="en-US" smtClean="0">
              <a:latin typeface="Arial" panose="020B0604020202020204" pitchFamily="34" charset="0"/>
            </a:endParaRPr>
          </a:p>
          <a:p>
            <a:r>
              <a:rPr lang="en-US" altLang="en-US" smtClean="0">
                <a:latin typeface="Arial" panose="020B0604020202020204" pitchFamily="34" charset="0"/>
              </a:rPr>
              <a:t>The sensory organs in the inner ear also help to maintain our sense of balance or equilibrium.</a:t>
            </a:r>
          </a:p>
          <a:p>
            <a:pPr eaLnBrk="1" hangingPunct="1">
              <a:spcBef>
                <a:spcPct val="0"/>
              </a:spcBef>
            </a:pPr>
            <a:endParaRPr lang="en-US" altLang="en-US" smtClean="0">
              <a:latin typeface="Arial" panose="020B0604020202020204" pitchFamily="34" charset="0"/>
            </a:endParaRPr>
          </a:p>
        </p:txBody>
      </p:sp>
      <p:sp>
        <p:nvSpPr>
          <p:cNvPr id="21507"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6633B1-960B-4AE6-949A-9E558E497A94}"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extLst>
      <p:ext uri="{BB962C8B-B14F-4D97-AF65-F5344CB8AC3E}">
        <p14:creationId xmlns:p14="http://schemas.microsoft.com/office/powerpoint/2010/main" val="2428768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There are two main types of hearing loss.  The first type occurs when your inner ear or auditory nerve is damaged and the result is permanent hearing loss.  </a:t>
            </a:r>
          </a:p>
          <a:p>
            <a:endParaRPr lang="en-US" altLang="en-US" smtClean="0">
              <a:latin typeface="Arial" panose="020B0604020202020204" pitchFamily="34" charset="0"/>
            </a:endParaRPr>
          </a:p>
          <a:p>
            <a:r>
              <a:rPr lang="en-US" altLang="en-US" smtClean="0">
                <a:latin typeface="Arial" panose="020B0604020202020204" pitchFamily="34" charset="0"/>
              </a:rPr>
              <a:t>The other kind of hearing loss occurs when sound waves cannot reach your inner ear.  There can be several reasons why this happens.  Ear wax can build-up in your ear canal, or your ear drum might be punctured.  These are two examples of conditions that can result in hearing loss.  </a:t>
            </a:r>
          </a:p>
          <a:p>
            <a:endParaRPr lang="en-US" altLang="en-US" smtClean="0">
              <a:latin typeface="Arial" panose="020B0604020202020204" pitchFamily="34" charset="0"/>
            </a:endParaRPr>
          </a:p>
          <a:p>
            <a:r>
              <a:rPr lang="en-US" altLang="en-US" smtClean="0">
                <a:latin typeface="Arial" panose="020B0604020202020204" pitchFamily="34" charset="0"/>
              </a:rPr>
              <a:t>If left untreated, hearing problems can become worse.  Possible treatments include hearing aids, cochlear (pronounced coke-lee-er) implants, special training, certain medicines and surgery.</a:t>
            </a:r>
          </a:p>
          <a:p>
            <a:pPr eaLnBrk="1" hangingPunct="1">
              <a:spcBef>
                <a:spcPct val="0"/>
              </a:spcBef>
            </a:pPr>
            <a:endParaRPr lang="en-US" altLang="en-US" smtClean="0">
              <a:latin typeface="Arial" panose="020B0604020202020204" pitchFamily="34" charset="0"/>
            </a:endParaRPr>
          </a:p>
        </p:txBody>
      </p:sp>
      <p:sp>
        <p:nvSpPr>
          <p:cNvPr id="19459"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703E6F-B21D-4E68-B2BC-FA67C320D422}"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645517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An acoustic neuroma (pronounced nur (like neurologist)oma)  is a non-cancerous tumor that develops on the nerve that connects the ear to the brain.  The tumor usually grows slowly.  As it grows, it presses against the hearing and balance nerves.  </a:t>
            </a:r>
          </a:p>
          <a:p>
            <a:endParaRPr lang="en-US" altLang="en-US" smtClean="0">
              <a:latin typeface="Arial" panose="020B0604020202020204" pitchFamily="34" charset="0"/>
            </a:endParaRPr>
          </a:p>
          <a:p>
            <a:r>
              <a:rPr lang="en-US" altLang="en-US" smtClean="0">
                <a:latin typeface="Arial" panose="020B0604020202020204" pitchFamily="34" charset="0"/>
              </a:rPr>
              <a:t>Symptoms include a loss of hearing on one side, ringing in the ears, dizziness and balance problems.  Diagnostic tests include ear exams, hearing tests, and scans.  As far as treatment goes, if the tumor stays small, you may only need to have it followed regularly by a physician.  If you do need treatment, surgery and radiation are options.  If tumors affect both hearing nerves, it is often because of a genetic disorder called neurofibromatosis (pronounced  neuro-fibe-roma-tosis).  These tumors can also eventually cause numbness or paralysis of the face or press against the brain and become life-threatening.</a:t>
            </a:r>
          </a:p>
          <a:p>
            <a:pPr eaLnBrk="1" hangingPunct="1">
              <a:spcBef>
                <a:spcPct val="0"/>
              </a:spcBef>
            </a:pPr>
            <a:endParaRPr lang="en-US" altLang="en-US" smtClean="0">
              <a:latin typeface="Arial" panose="020B0604020202020204" pitchFamily="34" charset="0"/>
            </a:endParaRPr>
          </a:p>
        </p:txBody>
      </p:sp>
      <p:sp>
        <p:nvSpPr>
          <p:cNvPr id="23555"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70426E5-015B-4AA4-B011-F44285F641E3}"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109843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If you are lightheaded and feel that you will lose your balance, then you are experiencing dizziness.  Vertigo (pronounce VER-tiggo) is a sensation of motion in which an individual’s surroundings seem to whirl around.</a:t>
            </a:r>
          </a:p>
          <a:p>
            <a:endParaRPr lang="en-US" altLang="en-US" smtClean="0">
              <a:latin typeface="Arial" panose="020B0604020202020204" pitchFamily="34" charset="0"/>
            </a:endParaRPr>
          </a:p>
          <a:p>
            <a:r>
              <a:rPr lang="en-US" altLang="en-US" smtClean="0">
                <a:latin typeface="Arial" panose="020B0604020202020204" pitchFamily="34" charset="0"/>
              </a:rPr>
              <a:t>Ear infections are common in babies and young children.  Most often, the infection affects the middle ear and is called otitis media  (pronounced  oh-tight-iss meed-ee-uh). Symptoms include:  tugging or pulling at the ears, crying, ear drainage, trouble sleeping, balance difficulties and hearing problems.  Treatment includes pain relievers, medicines such as antibiotics and, with repeated infections, small tubes placed surgically inside the ears.</a:t>
            </a:r>
          </a:p>
          <a:p>
            <a:pPr eaLnBrk="1" hangingPunct="1">
              <a:spcBef>
                <a:spcPct val="0"/>
              </a:spcBef>
            </a:pPr>
            <a:endParaRPr lang="en-US" altLang="en-US" smtClean="0">
              <a:latin typeface="Arial" panose="020B0604020202020204" pitchFamily="34" charset="0"/>
            </a:endParaRPr>
          </a:p>
        </p:txBody>
      </p:sp>
      <p:sp>
        <p:nvSpPr>
          <p:cNvPr id="23555"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2B88E2-7A5F-4AE1-B044-C7DEC24AFFA6}"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2583694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rPr>
              <a:t>Meniere’s (pronounced men-years) disease can cause severe dizziness, a roaring sound in your ear called tinnitus (pronounced   TIN-it-tiss), hearing that comes and goes and the feeling of ear pressure or pain.  It usually affects just one ear and it is a common cause of hearing loss.</a:t>
            </a:r>
          </a:p>
          <a:p>
            <a:endParaRPr lang="en-US" altLang="en-US" smtClean="0">
              <a:latin typeface="Arial" panose="020B0604020202020204" pitchFamily="34" charset="0"/>
            </a:endParaRPr>
          </a:p>
          <a:p>
            <a:r>
              <a:rPr lang="en-US" altLang="en-US" smtClean="0">
                <a:latin typeface="Arial" panose="020B0604020202020204" pitchFamily="34" charset="0"/>
              </a:rPr>
              <a:t>Scientists do not know the etiology (pronounced eat-ee-OLL–oh-gee) or cause of this disorder.  They believe it has to do with the fluid levels or the mixing of the fluids in the canals of your inner ear.</a:t>
            </a:r>
          </a:p>
          <a:p>
            <a:endParaRPr lang="en-US" altLang="en-US" smtClean="0">
              <a:latin typeface="Arial" panose="020B0604020202020204" pitchFamily="34" charset="0"/>
            </a:endParaRPr>
          </a:p>
          <a:p>
            <a:r>
              <a:rPr lang="en-US" altLang="en-US" smtClean="0">
                <a:latin typeface="Arial" panose="020B0604020202020204" pitchFamily="34" charset="0"/>
              </a:rPr>
              <a:t>Symptoms can occur suddenly and happen every day, or as seldom as once a year.</a:t>
            </a:r>
          </a:p>
          <a:p>
            <a:endParaRPr lang="en-US" altLang="en-US" smtClean="0">
              <a:latin typeface="Arial" panose="020B0604020202020204" pitchFamily="34" charset="0"/>
            </a:endParaRPr>
          </a:p>
          <a:p>
            <a:r>
              <a:rPr lang="en-US" altLang="en-US" smtClean="0">
                <a:latin typeface="Arial" panose="020B0604020202020204" pitchFamily="34" charset="0"/>
              </a:rPr>
              <a:t>Unfortunately, there is currently no cure for Meniere’s Disease.  However, you may control symptoms by changing your diet or taking medicine so that your body retains less fluids.  Severe cases may require surgery.</a:t>
            </a:r>
          </a:p>
          <a:p>
            <a:pPr eaLnBrk="1" hangingPunct="1">
              <a:spcBef>
                <a:spcPct val="0"/>
              </a:spcBef>
            </a:pPr>
            <a:endParaRPr lang="en-US" altLang="en-US" sz="1100" smtClean="0">
              <a:latin typeface="Arial" panose="020B0604020202020204" pitchFamily="34" charset="0"/>
            </a:endParaRPr>
          </a:p>
        </p:txBody>
      </p:sp>
      <p:sp>
        <p:nvSpPr>
          <p:cNvPr id="25603"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CF86AB-9295-459A-A045-1E28A5860F02}"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750954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anose="020B0604020202020204" pitchFamily="34" charset="0"/>
              </a:rPr>
              <a:t>Another cause of hearing loss involves excessive noise.  Noise is all around us, coming from TVs to lawn mowers.  Harmful sounds that are too loud, or loud sounds over a long time, can damage the sensitive structures of the inner ear and cause noise-induced hearing loss.  Hazardous sound levels are louder than 80 decibels, which isn’t as loud as traffic on a busy street.  Listening to loud music, especially on headphones, is a common cause of noise-induced hearing loss.</a:t>
            </a:r>
          </a:p>
          <a:p>
            <a:pPr eaLnBrk="1" hangingPunct="1">
              <a:spcBef>
                <a:spcPct val="0"/>
              </a:spcBef>
            </a:pPr>
            <a:endParaRPr lang="en-US" altLang="en-US" sz="1100" smtClean="0">
              <a:latin typeface="Arial" panose="020B0604020202020204" pitchFamily="34" charset="0"/>
            </a:endParaRPr>
          </a:p>
        </p:txBody>
      </p:sp>
      <p:sp>
        <p:nvSpPr>
          <p:cNvPr id="25603"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D35381-642D-4732-80D8-B2DB1571E063}"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19817532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6325832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16707726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79625339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9615340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cs typeface="Arial" panose="020B0604020202020204" pitchFamily="34" charset="0"/>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p>
        </p:txBody>
      </p:sp>
    </p:spTree>
    <p:extLst>
      <p:ext uri="{BB962C8B-B14F-4D97-AF65-F5344CB8AC3E}">
        <p14:creationId xmlns:p14="http://schemas.microsoft.com/office/powerpoint/2010/main" val="2009613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018972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855669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38289532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9100314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27458616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752147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1807474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8976483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581281358"/>
      </p:ext>
    </p:extLst>
  </p:cSld>
  <p:clrMap bg1="lt1" tx1="dk1" bg2="lt2" tx2="dk2" accent1="accent1" accent2="accent2" accent3="accent3" accent4="accent4" accent5="accent5" accent6="accent6" hlink="hlink" folHlink="folHlink"/>
  <p:sldLayoutIdLst>
    <p:sldLayoutId id="2147484171" r:id="rId1"/>
    <p:sldLayoutId id="2147484172" r:id="rId2"/>
    <p:sldLayoutId id="2147484173" r:id="rId3"/>
    <p:sldLayoutId id="2147484174" r:id="rId4"/>
    <p:sldLayoutId id="2147484175" r:id="rId5"/>
    <p:sldLayoutId id="2147484176" r:id="rId6"/>
    <p:sldLayoutId id="2147484177" r:id="rId7"/>
    <p:sldLayoutId id="2147484178" r:id="rId8"/>
    <p:sldLayoutId id="2147484179" r:id="rId9"/>
    <p:sldLayoutId id="2147484180" r:id="rId10"/>
    <p:sldLayoutId id="2147484181" r:id="rId11"/>
    <p:sldLayoutId id="2147484182" r:id="rId12"/>
    <p:sldLayoutId id="2147484183"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hyperlink" Target="http://commons.wikimedia.org/wiki/File:Ear-anatomy-text-small-en.png" TargetMode="External"/><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Terminology in Healthcare and Public Health Settings</a:t>
            </a:r>
          </a:p>
        </p:txBody>
      </p:sp>
      <p:sp>
        <p:nvSpPr>
          <p:cNvPr id="39939" name="Text Placeholder 2"/>
          <p:cNvSpPr>
            <a:spLocks noGrp="1"/>
          </p:cNvSpPr>
          <p:nvPr>
            <p:ph type="body" sz="half" idx="2"/>
          </p:nvPr>
        </p:nvSpPr>
        <p:spPr>
          <a:xfrm>
            <a:off x="685800" y="3517900"/>
            <a:ext cx="7620000" cy="762000"/>
          </a:xfrm>
        </p:spPr>
        <p:txBody>
          <a:bodyPr/>
          <a:lstStyle/>
          <a:p>
            <a:r>
              <a:rPr lang="en-US" altLang="en-US" dirty="0" smtClean="0"/>
              <a:t>Ears, Nose, Throat, Eyes and Vision</a:t>
            </a:r>
          </a:p>
        </p:txBody>
      </p:sp>
      <p:sp>
        <p:nvSpPr>
          <p:cNvPr id="39940" name="Text Placeholder 3"/>
          <p:cNvSpPr>
            <a:spLocks noGrp="1"/>
          </p:cNvSpPr>
          <p:nvPr>
            <p:ph type="body" sz="quarter" idx="11"/>
          </p:nvPr>
        </p:nvSpPr>
        <p:spPr/>
        <p:txBody>
          <a:bodyPr/>
          <a:lstStyle/>
          <a:p>
            <a:r>
              <a:rPr lang="en-US" altLang="en-US" dirty="0" smtClean="0"/>
              <a:t>Lecture a </a:t>
            </a:r>
            <a:r>
              <a:rPr lang="en-US" altLang="en-US" smtClean="0"/>
              <a:t>– Ears</a:t>
            </a:r>
            <a:r>
              <a:rPr lang="en-US" altLang="en-US" dirty="0" smtClean="0"/>
              <a:t>, Nose, and Throat</a:t>
            </a:r>
          </a:p>
        </p:txBody>
      </p:sp>
      <p:sp>
        <p:nvSpPr>
          <p:cNvPr id="39941" name="Text Placeholder 4"/>
          <p:cNvSpPr>
            <a:spLocks noGrp="1"/>
          </p:cNvSpPr>
          <p:nvPr>
            <p:ph type="body" sz="quarter" idx="12"/>
          </p:nvPr>
        </p:nvSpPr>
        <p:spPr/>
        <p:txBody>
          <a:bodyPr/>
          <a:lstStyle/>
          <a:p>
            <a:r>
              <a:rPr lang="en-US" dirty="0"/>
              <a:t>This material (Comp </a:t>
            </a:r>
            <a:r>
              <a:rPr lang="en-US" dirty="0" smtClean="0"/>
              <a:t>3 </a:t>
            </a:r>
            <a:r>
              <a:rPr lang="en-US" dirty="0"/>
              <a:t>Unit </a:t>
            </a:r>
            <a:r>
              <a:rPr lang="en-US" dirty="0" smtClean="0"/>
              <a:t>8)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Attribution-NonCommercial-ShareAlike 4.0 International License."/>
              </a:rPr>
              <a:t>http://creativecommons.org</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dirty="0"/>
              <a:t>Tinnitus</a:t>
            </a:r>
          </a:p>
        </p:txBody>
      </p:sp>
      <p:sp>
        <p:nvSpPr>
          <p:cNvPr id="49155" name="Content Placeholder 2"/>
          <p:cNvSpPr>
            <a:spLocks noGrp="1"/>
          </p:cNvSpPr>
          <p:nvPr>
            <p:ph sz="quarter" idx="14"/>
          </p:nvPr>
        </p:nvSpPr>
        <p:spPr/>
        <p:txBody>
          <a:bodyPr/>
          <a:lstStyle/>
          <a:p>
            <a:r>
              <a:rPr lang="en-US" altLang="en-US" dirty="0" smtClean="0"/>
              <a:t>Symptoms</a:t>
            </a:r>
          </a:p>
          <a:p>
            <a:pPr lvl="1"/>
            <a:r>
              <a:rPr lang="en-US" altLang="en-US" dirty="0" smtClean="0"/>
              <a:t>Roaring in ears</a:t>
            </a:r>
          </a:p>
          <a:p>
            <a:pPr lvl="1"/>
            <a:r>
              <a:rPr lang="en-US" altLang="en-US" dirty="0" smtClean="0"/>
              <a:t>May be symptom of other health problems</a:t>
            </a:r>
          </a:p>
          <a:p>
            <a:r>
              <a:rPr lang="en-US" altLang="en-US" dirty="0" smtClean="0"/>
              <a:t>Treatment</a:t>
            </a:r>
          </a:p>
          <a:p>
            <a:pPr lvl="1"/>
            <a:r>
              <a:rPr lang="en-US" altLang="en-US" dirty="0" smtClean="0"/>
              <a:t>Hearing aids, sound masking devices, medications</a:t>
            </a:r>
          </a:p>
        </p:txBody>
      </p:sp>
      <p:sp>
        <p:nvSpPr>
          <p:cNvPr id="11270"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6B685C-3C51-4F2E-8D1E-CC684E895ECB}" type="slidenum">
              <a:rPr lang="en-US" altLang="en-US" smtClean="0"/>
              <a:pPr/>
              <a:t>10</a:t>
            </a:fld>
            <a:endParaRPr lang="en-US" altLang="en-US"/>
          </a:p>
        </p:txBody>
      </p:sp>
    </p:spTree>
  </p:cSld>
  <p:clrMapOvr>
    <a:masterClrMapping/>
  </p:clrMapOvr>
  <p:transition advTm="101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mtClean="0"/>
              <a:t>Nose and Throat Overview</a:t>
            </a:r>
          </a:p>
        </p:txBody>
      </p:sp>
      <p:sp>
        <p:nvSpPr>
          <p:cNvPr id="50179" name="Content Placeholder 2"/>
          <p:cNvSpPr>
            <a:spLocks noGrp="1"/>
          </p:cNvSpPr>
          <p:nvPr>
            <p:ph sz="quarter" idx="14"/>
          </p:nvPr>
        </p:nvSpPr>
        <p:spPr/>
        <p:txBody>
          <a:bodyPr/>
          <a:lstStyle/>
          <a:p>
            <a:r>
              <a:rPr lang="en-US" altLang="en-US" dirty="0" smtClean="0"/>
              <a:t>Nose</a:t>
            </a:r>
          </a:p>
          <a:p>
            <a:pPr lvl="1"/>
            <a:r>
              <a:rPr lang="en-US" altLang="en-US" sz="2400" dirty="0" smtClean="0"/>
              <a:t>External opening to the respiratory tract</a:t>
            </a:r>
          </a:p>
          <a:p>
            <a:pPr lvl="1"/>
            <a:r>
              <a:rPr lang="en-US" altLang="en-US" sz="2400" dirty="0" smtClean="0"/>
              <a:t>Acts as a filter and humidifier for the air breathed </a:t>
            </a:r>
          </a:p>
          <a:p>
            <a:pPr lvl="1"/>
            <a:r>
              <a:rPr lang="en-US" altLang="en-US" sz="2400" dirty="0" smtClean="0"/>
              <a:t>Functions as the organ for the sense of smell</a:t>
            </a:r>
          </a:p>
          <a:p>
            <a:r>
              <a:rPr lang="en-US" altLang="en-US" dirty="0" smtClean="0"/>
              <a:t>Throat</a:t>
            </a:r>
          </a:p>
          <a:p>
            <a:pPr lvl="1"/>
            <a:r>
              <a:rPr lang="en-US" altLang="en-US" sz="2400" dirty="0" smtClean="0"/>
              <a:t>Pharynx</a:t>
            </a:r>
          </a:p>
          <a:p>
            <a:pPr lvl="1"/>
            <a:r>
              <a:rPr lang="en-US" altLang="en-US" sz="2400" dirty="0" smtClean="0"/>
              <a:t>Larynx</a:t>
            </a:r>
          </a:p>
          <a:p>
            <a:pPr lvl="1"/>
            <a:r>
              <a:rPr lang="en-US" altLang="en-US" sz="2400" dirty="0" smtClean="0"/>
              <a:t>Trachea</a:t>
            </a:r>
          </a:p>
        </p:txBody>
      </p:sp>
      <p:sp>
        <p:nvSpPr>
          <p:cNvPr id="50180"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194CB6-264B-4AC7-8B14-E8BF4F1500D9}" type="slidenum">
              <a:rPr lang="en-US" altLang="en-US" smtClean="0"/>
              <a:pPr/>
              <a:t>11</a:t>
            </a:fld>
            <a:endParaRPr lang="en-US" altLang="en-US"/>
          </a:p>
        </p:txBody>
      </p:sp>
    </p:spTree>
  </p:cSld>
  <p:clrMapOvr>
    <a:masterClrMapping/>
  </p:clrMapOvr>
  <p:transition advTm="52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Nasal Cavity Disorders</a:t>
            </a:r>
          </a:p>
        </p:txBody>
      </p:sp>
      <p:sp>
        <p:nvSpPr>
          <p:cNvPr id="51203" name="Content Placeholder 2"/>
          <p:cNvSpPr>
            <a:spLocks noGrp="1"/>
          </p:cNvSpPr>
          <p:nvPr>
            <p:ph sz="quarter" idx="14"/>
          </p:nvPr>
        </p:nvSpPr>
        <p:spPr/>
        <p:txBody>
          <a:bodyPr/>
          <a:lstStyle/>
          <a:p>
            <a:r>
              <a:rPr lang="en-US" altLang="en-US" dirty="0" smtClean="0"/>
              <a:t>Allergy</a:t>
            </a:r>
          </a:p>
          <a:p>
            <a:pPr lvl="1"/>
            <a:r>
              <a:rPr lang="en-US" altLang="en-US" dirty="0" smtClean="0"/>
              <a:t>Reaction of immune system</a:t>
            </a:r>
          </a:p>
          <a:p>
            <a:pPr lvl="1"/>
            <a:r>
              <a:rPr lang="en-US" altLang="en-US" dirty="0" smtClean="0"/>
              <a:t>Etiology</a:t>
            </a:r>
          </a:p>
          <a:p>
            <a:pPr lvl="2"/>
            <a:r>
              <a:rPr lang="en-US" altLang="en-US" dirty="0" smtClean="0"/>
              <a:t>Genetic and environmental</a:t>
            </a:r>
          </a:p>
          <a:p>
            <a:pPr lvl="1"/>
            <a:r>
              <a:rPr lang="en-US" altLang="en-US" dirty="0" smtClean="0"/>
              <a:t>Symptoms</a:t>
            </a:r>
          </a:p>
          <a:p>
            <a:pPr lvl="2"/>
            <a:r>
              <a:rPr lang="en-US" altLang="en-US" dirty="0" smtClean="0"/>
              <a:t>Runny nose</a:t>
            </a:r>
          </a:p>
          <a:p>
            <a:pPr lvl="2"/>
            <a:r>
              <a:rPr lang="en-US" altLang="en-US" dirty="0" smtClean="0"/>
              <a:t>Sneezing</a:t>
            </a:r>
          </a:p>
          <a:p>
            <a:pPr lvl="2"/>
            <a:r>
              <a:rPr lang="en-US" altLang="en-US" dirty="0" smtClean="0"/>
              <a:t>Itching</a:t>
            </a:r>
          </a:p>
          <a:p>
            <a:pPr lvl="2"/>
            <a:r>
              <a:rPr lang="en-US" altLang="en-US" dirty="0" smtClean="0"/>
              <a:t>Rashes</a:t>
            </a:r>
          </a:p>
          <a:p>
            <a:pPr lvl="2"/>
            <a:r>
              <a:rPr lang="en-US" altLang="en-US" dirty="0" smtClean="0"/>
              <a:t>Swelling</a:t>
            </a:r>
          </a:p>
          <a:p>
            <a:pPr lvl="2"/>
            <a:r>
              <a:rPr lang="en-US" altLang="en-US" dirty="0" smtClean="0"/>
              <a:t>Asthma</a:t>
            </a:r>
          </a:p>
        </p:txBody>
      </p:sp>
      <p:sp>
        <p:nvSpPr>
          <p:cNvPr id="13318"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F90D54-9784-4DCF-BF0F-C746FACE9396}" type="slidenum">
              <a:rPr lang="en-US" altLang="en-US" smtClean="0"/>
              <a:pPr/>
              <a:t>12</a:t>
            </a:fld>
            <a:endParaRPr lang="en-US" altLang="en-US"/>
          </a:p>
        </p:txBody>
      </p:sp>
    </p:spTree>
  </p:cSld>
  <p:clrMapOvr>
    <a:masterClrMapping/>
  </p:clrMapOvr>
  <p:transition advTm="10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smtClean="0"/>
              <a:t>Nasal Cavity Disorders 2</a:t>
            </a:r>
          </a:p>
        </p:txBody>
      </p:sp>
      <p:sp>
        <p:nvSpPr>
          <p:cNvPr id="52227" name="Content Placeholder 2"/>
          <p:cNvSpPr>
            <a:spLocks noGrp="1"/>
          </p:cNvSpPr>
          <p:nvPr>
            <p:ph sz="quarter" idx="14"/>
          </p:nvPr>
        </p:nvSpPr>
        <p:spPr/>
        <p:txBody>
          <a:bodyPr/>
          <a:lstStyle/>
          <a:p>
            <a:r>
              <a:rPr lang="en-US" altLang="en-US" dirty="0" smtClean="0"/>
              <a:t>Common Cold</a:t>
            </a:r>
          </a:p>
          <a:p>
            <a:pPr lvl="1"/>
            <a:r>
              <a:rPr lang="en-US" altLang="en-US" dirty="0" smtClean="0"/>
              <a:t>Most common illness</a:t>
            </a:r>
          </a:p>
          <a:p>
            <a:pPr lvl="1"/>
            <a:r>
              <a:rPr lang="en-US" altLang="en-US" dirty="0" smtClean="0"/>
              <a:t>No cure</a:t>
            </a:r>
          </a:p>
          <a:p>
            <a:r>
              <a:rPr lang="en-US" altLang="en-US" dirty="0" smtClean="0"/>
              <a:t>Hay Fever</a:t>
            </a:r>
          </a:p>
          <a:p>
            <a:pPr lvl="1"/>
            <a:r>
              <a:rPr lang="en-US" altLang="en-US" dirty="0" smtClean="0"/>
              <a:t>Seasonal allergy</a:t>
            </a:r>
          </a:p>
          <a:p>
            <a:pPr lvl="1"/>
            <a:r>
              <a:rPr lang="en-US" altLang="en-US" dirty="0" smtClean="0"/>
              <a:t>Treatment</a:t>
            </a:r>
          </a:p>
          <a:p>
            <a:pPr lvl="2"/>
            <a:r>
              <a:rPr lang="en-US" altLang="en-US" dirty="0" smtClean="0"/>
              <a:t>Allergy medications</a:t>
            </a:r>
          </a:p>
          <a:p>
            <a:pPr lvl="2"/>
            <a:r>
              <a:rPr lang="en-US" altLang="en-US" dirty="0" smtClean="0"/>
              <a:t>Nasal sprays</a:t>
            </a:r>
          </a:p>
        </p:txBody>
      </p:sp>
      <p:sp>
        <p:nvSpPr>
          <p:cNvPr id="14342"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511024-604D-47FD-83D3-7A961E0D0603}" type="slidenum">
              <a:rPr lang="en-US" altLang="en-US" smtClean="0"/>
              <a:pPr/>
              <a:t>13</a:t>
            </a:fld>
            <a:endParaRPr lang="en-US" altLang="en-US"/>
          </a:p>
        </p:txBody>
      </p:sp>
    </p:spTree>
  </p:cSld>
  <p:clrMapOvr>
    <a:masterClrMapping/>
  </p:clrMapOvr>
  <p:transition advTm="100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dirty="0" smtClean="0"/>
              <a:t>Nasal Cavity Disorders 3 </a:t>
            </a:r>
          </a:p>
        </p:txBody>
      </p:sp>
      <p:sp>
        <p:nvSpPr>
          <p:cNvPr id="53251" name="Content Placeholder 2"/>
          <p:cNvSpPr>
            <a:spLocks noGrp="1"/>
          </p:cNvSpPr>
          <p:nvPr>
            <p:ph sz="quarter" idx="14"/>
          </p:nvPr>
        </p:nvSpPr>
        <p:spPr/>
        <p:txBody>
          <a:bodyPr/>
          <a:lstStyle/>
          <a:p>
            <a:r>
              <a:rPr lang="en-US" altLang="en-US" dirty="0" smtClean="0"/>
              <a:t>Deviated Septum</a:t>
            </a:r>
          </a:p>
          <a:p>
            <a:r>
              <a:rPr lang="en-US" altLang="en-US" dirty="0" smtClean="0"/>
              <a:t>Nasal Polyps</a:t>
            </a:r>
          </a:p>
          <a:p>
            <a:r>
              <a:rPr lang="en-US" altLang="en-US" dirty="0" smtClean="0"/>
              <a:t>Nosebleeds</a:t>
            </a:r>
          </a:p>
          <a:p>
            <a:r>
              <a:rPr lang="en-US" altLang="en-US" dirty="0" smtClean="0"/>
              <a:t>Rhinitis</a:t>
            </a:r>
          </a:p>
          <a:p>
            <a:r>
              <a:rPr lang="en-US" altLang="en-US" dirty="0" smtClean="0"/>
              <a:t>Sinusitis</a:t>
            </a:r>
          </a:p>
          <a:p>
            <a:pPr lvl="1"/>
            <a:r>
              <a:rPr lang="en-US" altLang="en-US" dirty="0" smtClean="0"/>
              <a:t>Sinuses infected or inflamed</a:t>
            </a:r>
          </a:p>
          <a:p>
            <a:pPr lvl="1"/>
            <a:r>
              <a:rPr lang="en-US" altLang="en-US" dirty="0" smtClean="0"/>
              <a:t>Symptoms</a:t>
            </a:r>
          </a:p>
          <a:p>
            <a:pPr lvl="1"/>
            <a:r>
              <a:rPr lang="en-US" altLang="en-US" dirty="0" smtClean="0"/>
              <a:t>Treatment</a:t>
            </a:r>
          </a:p>
        </p:txBody>
      </p:sp>
      <p:sp>
        <p:nvSpPr>
          <p:cNvPr id="53252"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A36D84-F746-48E0-BE31-57BB570AA73B}" type="slidenum">
              <a:rPr lang="en-US" altLang="en-US" smtClean="0"/>
              <a:pPr/>
              <a:t>14</a:t>
            </a:fld>
            <a:endParaRPr lang="en-US" altLang="en-US"/>
          </a:p>
        </p:txBody>
      </p:sp>
    </p:spTree>
  </p:cSld>
  <p:clrMapOvr>
    <a:masterClrMapping/>
  </p:clrMapOvr>
  <p:transition advTm="70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dirty="0" smtClean="0"/>
              <a:t>Nasal Cavity Disorders 4</a:t>
            </a:r>
          </a:p>
        </p:txBody>
      </p:sp>
      <p:sp>
        <p:nvSpPr>
          <p:cNvPr id="54275" name="Content Placeholder 2"/>
          <p:cNvSpPr>
            <a:spLocks noGrp="1"/>
          </p:cNvSpPr>
          <p:nvPr>
            <p:ph sz="quarter" idx="14"/>
          </p:nvPr>
        </p:nvSpPr>
        <p:spPr/>
        <p:txBody>
          <a:bodyPr/>
          <a:lstStyle/>
          <a:p>
            <a:r>
              <a:rPr lang="en-US" altLang="en-US" dirty="0" smtClean="0"/>
              <a:t>Nasal Cancer</a:t>
            </a:r>
          </a:p>
          <a:p>
            <a:pPr lvl="1"/>
            <a:r>
              <a:rPr lang="en-US" altLang="en-US" dirty="0" smtClean="0"/>
              <a:t>Nasal cavity or paranasal sinuses</a:t>
            </a:r>
          </a:p>
          <a:p>
            <a:pPr lvl="1"/>
            <a:r>
              <a:rPr lang="en-US" altLang="en-US" dirty="0" smtClean="0"/>
              <a:t>Risk Factors </a:t>
            </a:r>
          </a:p>
          <a:p>
            <a:pPr lvl="2"/>
            <a:r>
              <a:rPr lang="en-US" altLang="en-US" dirty="0" smtClean="0"/>
              <a:t>Gender and Age</a:t>
            </a:r>
          </a:p>
          <a:p>
            <a:pPr lvl="1"/>
            <a:r>
              <a:rPr lang="en-US" altLang="en-US" dirty="0" smtClean="0"/>
              <a:t>Symptoms</a:t>
            </a:r>
          </a:p>
          <a:p>
            <a:pPr lvl="1"/>
            <a:r>
              <a:rPr lang="en-US" altLang="en-US" dirty="0" smtClean="0"/>
              <a:t>Treatment </a:t>
            </a:r>
          </a:p>
          <a:p>
            <a:pPr lvl="2"/>
            <a:r>
              <a:rPr lang="en-US" altLang="en-US" dirty="0" smtClean="0"/>
              <a:t>Surgery</a:t>
            </a:r>
          </a:p>
          <a:p>
            <a:pPr lvl="2"/>
            <a:r>
              <a:rPr lang="en-US" altLang="en-US" dirty="0" smtClean="0"/>
              <a:t>Radiation</a:t>
            </a:r>
          </a:p>
          <a:p>
            <a:pPr lvl="2"/>
            <a:r>
              <a:rPr lang="en-US" altLang="en-US" dirty="0" smtClean="0"/>
              <a:t>Chemotherapy </a:t>
            </a:r>
          </a:p>
        </p:txBody>
      </p:sp>
      <p:sp>
        <p:nvSpPr>
          <p:cNvPr id="16390"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CB8CC4-CAB6-415E-B17F-EF56E9C21608}" type="slidenum">
              <a:rPr lang="en-US" altLang="en-US" smtClean="0"/>
              <a:pPr/>
              <a:t>15</a:t>
            </a:fld>
            <a:endParaRPr lang="en-US" altLang="en-US"/>
          </a:p>
        </p:txBody>
      </p:sp>
    </p:spTree>
  </p:cSld>
  <p:clrMapOvr>
    <a:masterClrMapping/>
  </p:clrMapOvr>
  <p:transition advTm="52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smtClean="0"/>
              <a:t>Throat Disorders</a:t>
            </a:r>
          </a:p>
        </p:txBody>
      </p:sp>
      <p:sp>
        <p:nvSpPr>
          <p:cNvPr id="55299" name="Content Placeholder 2"/>
          <p:cNvSpPr>
            <a:spLocks noGrp="1"/>
          </p:cNvSpPr>
          <p:nvPr>
            <p:ph sz="quarter" idx="14"/>
          </p:nvPr>
        </p:nvSpPr>
        <p:spPr/>
        <p:txBody>
          <a:bodyPr/>
          <a:lstStyle/>
          <a:p>
            <a:r>
              <a:rPr lang="en-US" altLang="en-US" dirty="0" smtClean="0"/>
              <a:t>Cough</a:t>
            </a:r>
          </a:p>
          <a:p>
            <a:pPr lvl="1"/>
            <a:r>
              <a:rPr lang="en-US" altLang="en-US" dirty="0" smtClean="0"/>
              <a:t>Acute</a:t>
            </a:r>
          </a:p>
          <a:p>
            <a:pPr lvl="1"/>
            <a:r>
              <a:rPr lang="en-US" altLang="en-US" dirty="0" smtClean="0"/>
              <a:t>Chronic</a:t>
            </a:r>
          </a:p>
        </p:txBody>
      </p:sp>
      <p:sp>
        <p:nvSpPr>
          <p:cNvPr id="17414"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9968FC-F560-4214-965E-42D2693195A8}" type="slidenum">
              <a:rPr lang="en-US" altLang="en-US" smtClean="0"/>
              <a:pPr/>
              <a:t>16</a:t>
            </a:fld>
            <a:endParaRPr lang="en-US" altLang="en-US"/>
          </a:p>
        </p:txBody>
      </p:sp>
    </p:spTree>
  </p:cSld>
  <p:clrMapOvr>
    <a:masterClrMapping/>
  </p:clrMapOvr>
  <p:transition advTm="117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smtClean="0"/>
              <a:t>Head and Neck Cancers</a:t>
            </a:r>
          </a:p>
        </p:txBody>
      </p:sp>
      <p:sp>
        <p:nvSpPr>
          <p:cNvPr id="56323" name="Content Placeholder 2"/>
          <p:cNvSpPr>
            <a:spLocks noGrp="1"/>
          </p:cNvSpPr>
          <p:nvPr>
            <p:ph sz="quarter" idx="14"/>
          </p:nvPr>
        </p:nvSpPr>
        <p:spPr/>
        <p:txBody>
          <a:bodyPr/>
          <a:lstStyle/>
          <a:p>
            <a:r>
              <a:rPr lang="en-US" altLang="en-US" smtClean="0"/>
              <a:t>Location of Cancers</a:t>
            </a:r>
          </a:p>
          <a:p>
            <a:pPr lvl="1"/>
            <a:r>
              <a:rPr lang="en-US" altLang="en-US" smtClean="0"/>
              <a:t>Mouth</a:t>
            </a:r>
          </a:p>
          <a:p>
            <a:pPr lvl="1"/>
            <a:r>
              <a:rPr lang="en-US" altLang="en-US" smtClean="0"/>
              <a:t>Nose</a:t>
            </a:r>
          </a:p>
          <a:p>
            <a:pPr lvl="1"/>
            <a:r>
              <a:rPr lang="en-US" altLang="en-US" smtClean="0"/>
              <a:t>Sinuses</a:t>
            </a:r>
          </a:p>
          <a:p>
            <a:pPr lvl="1"/>
            <a:r>
              <a:rPr lang="en-US" altLang="en-US" smtClean="0"/>
              <a:t>Salivary glands</a:t>
            </a:r>
          </a:p>
          <a:p>
            <a:pPr lvl="1"/>
            <a:r>
              <a:rPr lang="en-US" altLang="en-US" smtClean="0"/>
              <a:t>Throat</a:t>
            </a:r>
          </a:p>
          <a:p>
            <a:pPr lvl="1"/>
            <a:r>
              <a:rPr lang="en-US" altLang="en-US" smtClean="0"/>
              <a:t>Lymph nodes in the neck</a:t>
            </a:r>
          </a:p>
        </p:txBody>
      </p:sp>
      <p:sp>
        <p:nvSpPr>
          <p:cNvPr id="56324"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F3EAA2-46AE-4761-9D65-3EF751C22013}" type="slidenum">
              <a:rPr lang="en-US" altLang="en-US" smtClean="0"/>
              <a:pPr/>
              <a:t>17</a:t>
            </a:fld>
            <a:endParaRPr lang="en-US" altLang="en-US"/>
          </a:p>
        </p:txBody>
      </p:sp>
    </p:spTree>
  </p:cSld>
  <p:clrMapOvr>
    <a:masterClrMapping/>
  </p:clrMapOvr>
  <p:transition advTm="54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smtClean="0"/>
              <a:t>Ears Combining Forms</a:t>
            </a:r>
          </a:p>
        </p:txBody>
      </p:sp>
      <p:graphicFrame>
        <p:nvGraphicFramePr>
          <p:cNvPr id="9" name="Content Placeholder 8" descr="Table of cominign forms for the ears, including word part, meaning and example."/>
          <p:cNvGraphicFramePr>
            <a:graphicFrameLocks noGrp="1"/>
          </p:cNvGraphicFramePr>
          <p:nvPr>
            <p:ph type="tbl" sz="quarter" idx="14"/>
            <p:extLst>
              <p:ext uri="{D42A27DB-BD31-4B8C-83A1-F6EECF244321}">
                <p14:modId xmlns:p14="http://schemas.microsoft.com/office/powerpoint/2010/main" val="1279578995"/>
              </p:ext>
            </p:extLst>
          </p:nvPr>
        </p:nvGraphicFramePr>
        <p:xfrm>
          <a:off x="457200" y="1600200"/>
          <a:ext cx="8229600" cy="3578225"/>
        </p:xfrm>
        <a:graphic>
          <a:graphicData uri="http://schemas.openxmlformats.org/drawingml/2006/table">
            <a:tbl>
              <a:tblPr firstRow="1" bandRow="1">
                <a:tableStyleId>{2D5ABB26-0587-4C30-8999-92F81FD0307C}</a:tableStyleId>
              </a:tblPr>
              <a:tblGrid>
                <a:gridCol w="2971800"/>
                <a:gridCol w="2362200"/>
                <a:gridCol w="2895600"/>
              </a:tblGrid>
              <a:tr h="511175">
                <a:tc>
                  <a:txBody>
                    <a:bodyPr/>
                    <a:lstStyle/>
                    <a:p>
                      <a:pPr algn="ctr" eaLnBrk="1" hangingPunct="1">
                        <a:buFont typeface="Arial" pitchFamily="34" charset="0"/>
                        <a:buNone/>
                      </a:pPr>
                      <a:r>
                        <a:rPr lang="en-US" sz="2400" dirty="0" smtClean="0">
                          <a:latin typeface="Arial" pitchFamily="34" charset="0"/>
                          <a:cs typeface="Arial" pitchFamily="34" charset="0"/>
                        </a:rPr>
                        <a:t>Word Part</a:t>
                      </a:r>
                      <a:endParaRPr lang="en-US" sz="2400" dirty="0">
                        <a:latin typeface="Arial" pitchFamily="34" charset="0"/>
                        <a:cs typeface="Arial" pitchFamily="34" charset="0"/>
                      </a:endParaRPr>
                    </a:p>
                  </a:txBody>
                  <a:tcPr/>
                </a:tc>
                <a:tc>
                  <a:txBody>
                    <a:bodyPr/>
                    <a:lstStyle/>
                    <a:p>
                      <a:pPr algn="ctr"/>
                      <a:r>
                        <a:rPr lang="en-US" sz="2400" dirty="0" smtClean="0">
                          <a:latin typeface="Arial" pitchFamily="34" charset="0"/>
                          <a:cs typeface="Arial" pitchFamily="34" charset="0"/>
                        </a:rPr>
                        <a:t>Meaning </a:t>
                      </a:r>
                      <a:endParaRPr lang="en-US" sz="2400" dirty="0">
                        <a:latin typeface="Arial" pitchFamily="34" charset="0"/>
                        <a:cs typeface="Arial" pitchFamily="34" charset="0"/>
                      </a:endParaRPr>
                    </a:p>
                  </a:txBody>
                  <a:tcPr/>
                </a:tc>
                <a:tc>
                  <a:txBody>
                    <a:bodyPr/>
                    <a:lstStyle/>
                    <a:p>
                      <a:pPr algn="ctr"/>
                      <a:r>
                        <a:rPr lang="en-US" sz="2400" dirty="0" smtClean="0">
                          <a:latin typeface="Arial" pitchFamily="34" charset="0"/>
                          <a:cs typeface="Arial" pitchFamily="34" charset="0"/>
                        </a:rPr>
                        <a:t>Key Term</a:t>
                      </a:r>
                      <a:endParaRPr lang="en-US" sz="2400" dirty="0">
                        <a:latin typeface="Arial" pitchFamily="34" charset="0"/>
                        <a:cs typeface="Arial" pitchFamily="34" charset="0"/>
                      </a:endParaRPr>
                    </a:p>
                  </a:txBody>
                  <a:tcPr/>
                </a:tc>
              </a:tr>
              <a:tr h="511175">
                <a:tc>
                  <a:txBody>
                    <a:bodyPr/>
                    <a:lstStyle/>
                    <a:p>
                      <a:pPr algn="ctr"/>
                      <a:r>
                        <a:rPr lang="en-US" sz="2400" dirty="0" err="1" smtClean="0">
                          <a:latin typeface="Arial" pitchFamily="34" charset="0"/>
                          <a:cs typeface="Arial" pitchFamily="34" charset="0"/>
                        </a:rPr>
                        <a:t>acous</a:t>
                      </a:r>
                      <a:r>
                        <a:rPr lang="en-US" sz="2400" dirty="0" smtClean="0">
                          <a:latin typeface="Arial" pitchFamily="34" charset="0"/>
                          <a:cs typeface="Arial" pitchFamily="34" charset="0"/>
                        </a:rPr>
                        <a:t>/o</a:t>
                      </a:r>
                      <a:endParaRPr lang="en-US" sz="2400" dirty="0">
                        <a:latin typeface="Arial" pitchFamily="34" charset="0"/>
                        <a:cs typeface="Arial" pitchFamily="34" charset="0"/>
                      </a:endParaRPr>
                    </a:p>
                  </a:txBody>
                  <a:tcPr/>
                </a:tc>
                <a:tc>
                  <a:txBody>
                    <a:bodyPr/>
                    <a:lstStyle/>
                    <a:p>
                      <a:pPr algn="ctr"/>
                      <a:r>
                        <a:rPr lang="en-US" sz="2400" dirty="0" smtClean="0">
                          <a:latin typeface="Arial" pitchFamily="34" charset="0"/>
                          <a:cs typeface="Arial" pitchFamily="34" charset="0"/>
                        </a:rPr>
                        <a:t>hearing</a:t>
                      </a:r>
                      <a:endParaRPr lang="en-US" sz="2400" dirty="0">
                        <a:latin typeface="Arial" pitchFamily="34" charset="0"/>
                        <a:cs typeface="Arial" pitchFamily="34" charset="0"/>
                      </a:endParaRPr>
                    </a:p>
                  </a:txBody>
                  <a:tcPr/>
                </a:tc>
                <a:tc>
                  <a:txBody>
                    <a:bodyPr/>
                    <a:lstStyle/>
                    <a:p>
                      <a:pPr algn="ctr"/>
                      <a:r>
                        <a:rPr lang="en-US" sz="2400" dirty="0" smtClean="0">
                          <a:latin typeface="Arial" pitchFamily="34" charset="0"/>
                          <a:cs typeface="Arial" pitchFamily="34" charset="0"/>
                        </a:rPr>
                        <a:t> acoustic</a:t>
                      </a:r>
                      <a:endParaRPr lang="en-US" sz="2400" dirty="0">
                        <a:latin typeface="Arial" pitchFamily="34" charset="0"/>
                        <a:cs typeface="Arial" pitchFamily="34" charset="0"/>
                      </a:endParaRPr>
                    </a:p>
                  </a:txBody>
                  <a:tcPr/>
                </a:tc>
              </a:tr>
              <a:tr h="511175">
                <a:tc>
                  <a:txBody>
                    <a:bodyPr/>
                    <a:lstStyle/>
                    <a:p>
                      <a:pPr algn="ctr"/>
                      <a:r>
                        <a:rPr lang="en-US" sz="2400" dirty="0" err="1" smtClean="0">
                          <a:latin typeface="Arial" pitchFamily="34" charset="0"/>
                          <a:cs typeface="Arial" pitchFamily="34" charset="0"/>
                        </a:rPr>
                        <a:t>aur</a:t>
                      </a:r>
                      <a:r>
                        <a:rPr lang="en-US" sz="2400" dirty="0" smtClean="0">
                          <a:latin typeface="Arial" pitchFamily="34" charset="0"/>
                          <a:cs typeface="Arial" pitchFamily="34" charset="0"/>
                        </a:rPr>
                        <a:t>/o</a:t>
                      </a:r>
                      <a:endParaRPr lang="en-US" sz="2400" dirty="0">
                        <a:latin typeface="Arial" pitchFamily="34" charset="0"/>
                        <a:cs typeface="Arial" pitchFamily="34" charset="0"/>
                      </a:endParaRPr>
                    </a:p>
                  </a:txBody>
                  <a:tcPr/>
                </a:tc>
                <a:tc>
                  <a:txBody>
                    <a:bodyPr/>
                    <a:lstStyle/>
                    <a:p>
                      <a:pPr algn="ctr"/>
                      <a:r>
                        <a:rPr lang="en-US" sz="2400" dirty="0" smtClean="0">
                          <a:latin typeface="Arial" pitchFamily="34" charset="0"/>
                          <a:cs typeface="Arial" pitchFamily="34" charset="0"/>
                        </a:rPr>
                        <a:t>ear</a:t>
                      </a:r>
                      <a:endParaRPr lang="en-US" sz="2400" dirty="0">
                        <a:latin typeface="Arial" pitchFamily="34" charset="0"/>
                        <a:cs typeface="Arial" pitchFamily="34" charset="0"/>
                      </a:endParaRPr>
                    </a:p>
                  </a:txBody>
                  <a:tcPr/>
                </a:tc>
                <a:tc>
                  <a:txBody>
                    <a:bodyPr/>
                    <a:lstStyle/>
                    <a:p>
                      <a:pPr algn="ctr"/>
                      <a:r>
                        <a:rPr lang="en-US" sz="2400" dirty="0" smtClean="0">
                          <a:latin typeface="Arial" pitchFamily="34" charset="0"/>
                          <a:cs typeface="Arial" pitchFamily="34" charset="0"/>
                        </a:rPr>
                        <a:t>aural</a:t>
                      </a:r>
                      <a:endParaRPr lang="en-US" sz="2400" dirty="0">
                        <a:latin typeface="Arial" pitchFamily="34" charset="0"/>
                        <a:cs typeface="Arial" pitchFamily="34" charset="0"/>
                      </a:endParaRPr>
                    </a:p>
                  </a:txBody>
                  <a:tcPr/>
                </a:tc>
              </a:tr>
              <a:tr h="511175">
                <a:tc>
                  <a:txBody>
                    <a:bodyPr/>
                    <a:lstStyle/>
                    <a:p>
                      <a:pPr algn="ctr"/>
                      <a:r>
                        <a:rPr lang="en-US" sz="2400" dirty="0" err="1" smtClean="0">
                          <a:latin typeface="Arial" pitchFamily="34" charset="0"/>
                          <a:cs typeface="Arial" pitchFamily="34" charset="0"/>
                        </a:rPr>
                        <a:t>audi</a:t>
                      </a:r>
                      <a:r>
                        <a:rPr lang="en-US" sz="2400" dirty="0" smtClean="0">
                          <a:latin typeface="Arial" pitchFamily="34" charset="0"/>
                          <a:cs typeface="Arial" pitchFamily="34" charset="0"/>
                        </a:rPr>
                        <a:t>/o	</a:t>
                      </a:r>
                      <a:endParaRPr lang="en-US" sz="2400" dirty="0">
                        <a:latin typeface="Arial" pitchFamily="34" charset="0"/>
                        <a:cs typeface="Arial" pitchFamily="34" charset="0"/>
                      </a:endParaRPr>
                    </a:p>
                  </a:txBody>
                  <a:tcPr/>
                </a:tc>
                <a:tc>
                  <a:txBody>
                    <a:bodyPr/>
                    <a:lstStyle/>
                    <a:p>
                      <a:pPr algn="ctr"/>
                      <a:r>
                        <a:rPr lang="en-US" sz="2400" dirty="0" smtClean="0">
                          <a:latin typeface="Arial" pitchFamily="34" charset="0"/>
                          <a:cs typeface="Arial" pitchFamily="34" charset="0"/>
                        </a:rPr>
                        <a:t>hearing</a:t>
                      </a:r>
                      <a:endParaRPr lang="en-US" sz="2400" dirty="0">
                        <a:latin typeface="Arial" pitchFamily="34" charset="0"/>
                        <a:cs typeface="Arial" pitchFamily="34" charset="0"/>
                      </a:endParaRPr>
                    </a:p>
                  </a:txBody>
                  <a:tcPr/>
                </a:tc>
                <a:tc>
                  <a:txBody>
                    <a:bodyPr/>
                    <a:lstStyle/>
                    <a:p>
                      <a:pPr algn="ctr"/>
                      <a:r>
                        <a:rPr lang="en-US" sz="2400" dirty="0" smtClean="0">
                          <a:latin typeface="Arial" pitchFamily="34" charset="0"/>
                          <a:cs typeface="Arial" pitchFamily="34" charset="0"/>
                        </a:rPr>
                        <a:t>audiology</a:t>
                      </a:r>
                      <a:endParaRPr lang="en-US" sz="2400" dirty="0">
                        <a:latin typeface="Arial" pitchFamily="34" charset="0"/>
                        <a:cs typeface="Arial" pitchFamily="34" charset="0"/>
                      </a:endParaRPr>
                    </a:p>
                  </a:txBody>
                  <a:tcPr/>
                </a:tc>
              </a:tr>
              <a:tr h="511175">
                <a:tc>
                  <a:txBody>
                    <a:bodyPr/>
                    <a:lstStyle/>
                    <a:p>
                      <a:pPr algn="ctr"/>
                      <a:r>
                        <a:rPr lang="en-US" sz="2400" dirty="0" err="1" smtClean="0">
                          <a:latin typeface="Arial" pitchFamily="34" charset="0"/>
                          <a:cs typeface="Arial" pitchFamily="34" charset="0"/>
                        </a:rPr>
                        <a:t>myring</a:t>
                      </a:r>
                      <a:r>
                        <a:rPr lang="en-US" sz="2400" dirty="0" smtClean="0">
                          <a:latin typeface="Arial" pitchFamily="34" charset="0"/>
                          <a:cs typeface="Arial" pitchFamily="34" charset="0"/>
                        </a:rPr>
                        <a:t>/o</a:t>
                      </a:r>
                      <a:endParaRPr lang="en-US" sz="2400" dirty="0">
                        <a:latin typeface="Arial" pitchFamily="34" charset="0"/>
                        <a:cs typeface="Arial" pitchFamily="34" charset="0"/>
                      </a:endParaRPr>
                    </a:p>
                  </a:txBody>
                  <a:tcPr/>
                </a:tc>
                <a:tc>
                  <a:txBody>
                    <a:bodyPr/>
                    <a:lstStyle/>
                    <a:p>
                      <a:pPr algn="ctr"/>
                      <a:r>
                        <a:rPr lang="en-US" sz="2400" dirty="0" smtClean="0">
                          <a:latin typeface="Arial" pitchFamily="34" charset="0"/>
                          <a:cs typeface="Arial" pitchFamily="34" charset="0"/>
                        </a:rPr>
                        <a:t>eardrum</a:t>
                      </a:r>
                      <a:endParaRPr lang="en-US" sz="2400" dirty="0">
                        <a:latin typeface="Arial" pitchFamily="34" charset="0"/>
                        <a:cs typeface="Arial" pitchFamily="34" charset="0"/>
                      </a:endParaRPr>
                    </a:p>
                  </a:txBody>
                  <a:tcPr/>
                </a:tc>
                <a:tc>
                  <a:txBody>
                    <a:bodyPr/>
                    <a:lstStyle/>
                    <a:p>
                      <a:pPr algn="ctr"/>
                      <a:r>
                        <a:rPr lang="en-US" sz="2400" dirty="0" err="1" smtClean="0">
                          <a:latin typeface="Arial" pitchFamily="34" charset="0"/>
                          <a:cs typeface="Arial" pitchFamily="34" charset="0"/>
                        </a:rPr>
                        <a:t>myringotomy</a:t>
                      </a:r>
                      <a:endParaRPr lang="en-US" sz="2400" dirty="0">
                        <a:latin typeface="Arial" pitchFamily="34" charset="0"/>
                        <a:cs typeface="Arial" pitchFamily="34" charset="0"/>
                      </a:endParaRPr>
                    </a:p>
                  </a:txBody>
                  <a:tcPr/>
                </a:tc>
              </a:tr>
              <a:tr h="511175">
                <a:tc>
                  <a:txBody>
                    <a:bodyPr/>
                    <a:lstStyle/>
                    <a:p>
                      <a:pPr algn="ctr"/>
                      <a:r>
                        <a:rPr lang="en-US" sz="2400" dirty="0" err="1" smtClean="0">
                          <a:latin typeface="Arial" pitchFamily="34" charset="0"/>
                          <a:cs typeface="Arial" pitchFamily="34" charset="0"/>
                        </a:rPr>
                        <a:t>ot</a:t>
                      </a:r>
                      <a:r>
                        <a:rPr lang="en-US" sz="2400" dirty="0" smtClean="0">
                          <a:latin typeface="Arial" pitchFamily="34" charset="0"/>
                          <a:cs typeface="Arial" pitchFamily="34" charset="0"/>
                        </a:rPr>
                        <a:t>/o </a:t>
                      </a:r>
                      <a:endParaRPr lang="en-US" sz="2400" dirty="0">
                        <a:latin typeface="Arial" pitchFamily="34" charset="0"/>
                        <a:cs typeface="Arial" pitchFamily="34" charset="0"/>
                      </a:endParaRPr>
                    </a:p>
                  </a:txBody>
                  <a:tcPr/>
                </a:tc>
                <a:tc>
                  <a:txBody>
                    <a:bodyPr/>
                    <a:lstStyle/>
                    <a:p>
                      <a:pPr algn="ctr"/>
                      <a:r>
                        <a:rPr lang="en-US" sz="2400" dirty="0" smtClean="0">
                          <a:latin typeface="Arial" pitchFamily="34" charset="0"/>
                          <a:cs typeface="Arial" pitchFamily="34" charset="0"/>
                        </a:rPr>
                        <a:t>ear</a:t>
                      </a:r>
                      <a:endParaRPr lang="en-US" sz="2400" dirty="0">
                        <a:latin typeface="Arial" pitchFamily="34" charset="0"/>
                        <a:cs typeface="Arial" pitchFamily="34" charset="0"/>
                      </a:endParaRPr>
                    </a:p>
                  </a:txBody>
                  <a:tcPr/>
                </a:tc>
                <a:tc>
                  <a:txBody>
                    <a:bodyPr/>
                    <a:lstStyle/>
                    <a:p>
                      <a:pPr algn="ct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otorrhea</a:t>
                      </a:r>
                      <a:endParaRPr lang="en-US" sz="2400" dirty="0">
                        <a:latin typeface="Arial" pitchFamily="34" charset="0"/>
                        <a:cs typeface="Arial" pitchFamily="34" charset="0"/>
                      </a:endParaRPr>
                    </a:p>
                  </a:txBody>
                  <a:tcPr/>
                </a:tc>
              </a:tr>
              <a:tr h="51117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err="1" smtClean="0">
                          <a:latin typeface="Arial" pitchFamily="34" charset="0"/>
                          <a:cs typeface="Arial" pitchFamily="34" charset="0"/>
                        </a:rPr>
                        <a:t>tympan</a:t>
                      </a:r>
                      <a:r>
                        <a:rPr lang="en-US" sz="2400" dirty="0" smtClean="0">
                          <a:latin typeface="Arial" pitchFamily="34" charset="0"/>
                          <a:cs typeface="Arial" pitchFamily="34" charset="0"/>
                        </a:rPr>
                        <a:t>/o</a:t>
                      </a:r>
                    </a:p>
                  </a:txBody>
                  <a:tcPr/>
                </a:tc>
                <a:tc>
                  <a:txBody>
                    <a:bodyPr/>
                    <a:lstStyle/>
                    <a:p>
                      <a:pPr algn="ctr"/>
                      <a:r>
                        <a:rPr lang="en-US" sz="2400" dirty="0" smtClean="0">
                          <a:latin typeface="Arial" pitchFamily="34" charset="0"/>
                          <a:cs typeface="Arial" pitchFamily="34" charset="0"/>
                        </a:rPr>
                        <a:t>eardrum</a:t>
                      </a:r>
                      <a:endParaRPr lang="en-US" sz="2400" dirty="0">
                        <a:latin typeface="Arial" pitchFamily="34" charset="0"/>
                        <a:cs typeface="Arial" pitchFamily="34" charset="0"/>
                      </a:endParaRPr>
                    </a:p>
                  </a:txBody>
                  <a:tcPr/>
                </a:tc>
                <a:tc>
                  <a:txBody>
                    <a:bodyPr/>
                    <a:lstStyle/>
                    <a:p>
                      <a:pPr algn="ctr"/>
                      <a:r>
                        <a:rPr lang="en-US" sz="2400" dirty="0" err="1" smtClean="0">
                          <a:latin typeface="Arial" pitchFamily="34" charset="0"/>
                          <a:cs typeface="Arial" pitchFamily="34" charset="0"/>
                        </a:rPr>
                        <a:t>tympanoplasty</a:t>
                      </a:r>
                      <a:r>
                        <a:rPr lang="en-US" sz="2400" dirty="0" smtClean="0">
                          <a:latin typeface="Arial" pitchFamily="34" charset="0"/>
                          <a:cs typeface="Arial" pitchFamily="34" charset="0"/>
                        </a:rPr>
                        <a:t> </a:t>
                      </a:r>
                      <a:endParaRPr lang="en-US" sz="2400" dirty="0">
                        <a:latin typeface="Arial" pitchFamily="34" charset="0"/>
                        <a:cs typeface="Arial" pitchFamily="34" charset="0"/>
                      </a:endParaRPr>
                    </a:p>
                  </a:txBody>
                  <a:tcPr/>
                </a:tc>
              </a:tr>
            </a:tbl>
          </a:graphicData>
        </a:graphic>
      </p:graphicFrame>
      <p:sp>
        <p:nvSpPr>
          <p:cNvPr id="6" name="Text Placeholder 5"/>
          <p:cNvSpPr>
            <a:spLocks noGrp="1"/>
          </p:cNvSpPr>
          <p:nvPr>
            <p:ph type="body" sz="quarter" idx="32"/>
          </p:nvPr>
        </p:nvSpPr>
        <p:spPr/>
        <p:txBody>
          <a:bodyPr/>
          <a:lstStyle/>
          <a:p>
            <a:endParaRPr lang="en-US"/>
          </a:p>
        </p:txBody>
      </p:sp>
      <p:sp>
        <p:nvSpPr>
          <p:cNvPr id="23558"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84903D-FB14-498A-AC3D-54B0E89D2555}" type="slidenum">
              <a:rPr lang="en-US" altLang="en-US" smtClean="0"/>
              <a:pPr/>
              <a:t>18</a:t>
            </a:fld>
            <a:endParaRPr lang="en-US" altLang="en-US"/>
          </a:p>
        </p:txBody>
      </p:sp>
    </p:spTree>
  </p:cSld>
  <p:clrMapOvr>
    <a:masterClrMapping/>
  </p:clrMapOvr>
  <p:transition advTm="28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smtClean="0"/>
              <a:t>Tell me, Detective . . . . </a:t>
            </a:r>
          </a:p>
        </p:txBody>
      </p:sp>
      <p:sp>
        <p:nvSpPr>
          <p:cNvPr id="58371" name="Content Placeholder 2"/>
          <p:cNvSpPr>
            <a:spLocks noGrp="1"/>
          </p:cNvSpPr>
          <p:nvPr>
            <p:ph sz="quarter" idx="14"/>
          </p:nvPr>
        </p:nvSpPr>
        <p:spPr>
          <a:xfrm>
            <a:off x="457200" y="1600200"/>
            <a:ext cx="5105400" cy="4572000"/>
          </a:xfrm>
        </p:spPr>
        <p:txBody>
          <a:bodyPr/>
          <a:lstStyle/>
          <a:p>
            <a:r>
              <a:rPr lang="en-US" altLang="en-US" dirty="0" smtClean="0"/>
              <a:t>A six month old male baby is brought to the pediatric clinic.  The mother states the baby has been crying nonstop, not sleeping, has a fever, and is pulling at his ears.  If the physician notes a bulging membrane in the exam of the right ear, what would be a likely diagnosis?</a:t>
            </a:r>
          </a:p>
        </p:txBody>
      </p:sp>
      <p:sp>
        <p:nvSpPr>
          <p:cNvPr id="9" name="Text Placeholder 8"/>
          <p:cNvSpPr>
            <a:spLocks noGrp="1"/>
          </p:cNvSpPr>
          <p:nvPr>
            <p:ph type="body" sz="quarter" idx="32"/>
          </p:nvPr>
        </p:nvSpPr>
        <p:spPr/>
        <p:txBody>
          <a:bodyPr/>
          <a:lstStyle/>
          <a:p>
            <a:endParaRPr lang="en-US"/>
          </a:p>
        </p:txBody>
      </p:sp>
      <p:pic>
        <p:nvPicPr>
          <p:cNvPr id="11" name="Picture 2" descr="The image depicts a detetctive, portrayed similar to the literary character Sherlock Holmes, looking through a magnifying glass. Used with premission of Microsoft." title="Illustration: Detective"/>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rcRect/>
          <a:stretch>
            <a:fillRect/>
          </a:stretch>
        </p:blipFill>
        <p:spPr>
          <a:xfrm>
            <a:off x="5659437" y="2505075"/>
            <a:ext cx="2019300" cy="2762250"/>
          </a:xfrm>
        </p:spPr>
      </p:pic>
      <p:sp>
        <p:nvSpPr>
          <p:cNvPr id="10" name="Text Placeholder 9"/>
          <p:cNvSpPr>
            <a:spLocks noGrp="1"/>
          </p:cNvSpPr>
          <p:nvPr>
            <p:ph type="body" sz="quarter" idx="33"/>
          </p:nvPr>
        </p:nvSpPr>
        <p:spPr/>
        <p:txBody>
          <a:bodyPr/>
          <a:lstStyle/>
          <a:p>
            <a:endParaRPr lang="en-US"/>
          </a:p>
        </p:txBody>
      </p:sp>
      <p:sp>
        <p:nvSpPr>
          <p:cNvPr id="24583" name="Slide Number Placeholder 7"/>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AE7ACD-B664-4DB4-BE7B-A3EF748D3FDE}" type="slidenum">
              <a:rPr lang="en-US" altLang="en-US" smtClean="0"/>
              <a:pPr/>
              <a:t>19</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Ears, Nose and Throat</a:t>
            </a:r>
            <a:br>
              <a:rPr lang="en-US" smtClean="0"/>
            </a:br>
            <a:r>
              <a:rPr lang="en-US" smtClean="0"/>
              <a:t>Learning Objectives</a:t>
            </a:r>
            <a:endParaRPr lang="en-US" dirty="0" smtClean="0"/>
          </a:p>
        </p:txBody>
      </p:sp>
      <p:sp>
        <p:nvSpPr>
          <p:cNvPr id="7171" name="Content Placeholder 2"/>
          <p:cNvSpPr>
            <a:spLocks noGrp="1"/>
          </p:cNvSpPr>
          <p:nvPr>
            <p:ph sz="quarter" idx="14"/>
          </p:nvPr>
        </p:nvSpPr>
        <p:spPr/>
        <p:txBody>
          <a:bodyPr/>
          <a:lstStyle/>
          <a:p>
            <a:r>
              <a:rPr lang="en-US" dirty="0" smtClean="0"/>
              <a:t>Define, understand and correctly pronounce medical terms related to the Ears, Nose and Throat and Eyes and Vision</a:t>
            </a:r>
          </a:p>
          <a:p>
            <a:r>
              <a:rPr lang="en-US" dirty="0" smtClean="0"/>
              <a:t>Describe common diseases and conditions  with an overview of various treatments  related to the Ears, Nose and Throat and Eyes and Vision</a:t>
            </a:r>
          </a:p>
        </p:txBody>
      </p:sp>
      <p:sp>
        <p:nvSpPr>
          <p:cNvPr id="40964"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20C2EF8-557A-4583-8553-210B05BD89A3}" type="slidenum">
              <a:rPr lang="en-US" altLang="en-US" smtClean="0"/>
              <a:pPr/>
              <a:t>2</a:t>
            </a:fld>
            <a:endParaRPr lang="en-US" altLang="en-US"/>
          </a:p>
        </p:txBody>
      </p:sp>
    </p:spTree>
  </p:cSld>
  <p:clrMapOvr>
    <a:masterClrMapping/>
  </p:clrMapOvr>
  <p:transition advTm="38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smtClean="0"/>
              <a:t>Ears, Nose, Throat, Eyes and Vision Summary – Lecture a</a:t>
            </a:r>
          </a:p>
        </p:txBody>
      </p:sp>
      <p:sp>
        <p:nvSpPr>
          <p:cNvPr id="59396" name="Text Placeholder 3"/>
          <p:cNvSpPr>
            <a:spLocks noGrp="1"/>
          </p:cNvSpPr>
          <p:nvPr>
            <p:ph type="body" sz="quarter" idx="11"/>
          </p:nvPr>
        </p:nvSpPr>
        <p:spPr/>
        <p:txBody>
          <a:bodyPr/>
          <a:lstStyle/>
          <a:p>
            <a:r>
              <a:rPr lang="en-US" altLang="en-US" smtClean="0"/>
              <a:t>Define, understand and correctly pronounce medical terms related to the Ears, Nose and Throat.</a:t>
            </a:r>
          </a:p>
          <a:p>
            <a:r>
              <a:rPr lang="en-US" altLang="en-US" smtClean="0"/>
              <a:t>Describe common diseases and conditions, with an overview of various treatments related to the Ears, Nose and Throat.</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0799FA9-96D2-4D90-9896-286DC10BAEE1}" type="slidenum">
              <a:rPr lang="en-US" altLang="en-US" smtClean="0"/>
              <a:pPr/>
              <a:t>20</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altLang="en-US" smtClean="0"/>
              <a:t>Ears, Nose, Throat, Eyes and Vision</a:t>
            </a:r>
            <a:br>
              <a:rPr lang="en-US" altLang="en-US" smtClean="0"/>
            </a:br>
            <a:r>
              <a:rPr lang="en-US" altLang="en-US" smtClean="0"/>
              <a:t>References – Lecture a</a:t>
            </a:r>
          </a:p>
        </p:txBody>
      </p:sp>
      <p:sp>
        <p:nvSpPr>
          <p:cNvPr id="61443" name="Text Placeholder 4"/>
          <p:cNvSpPr>
            <a:spLocks noGrp="1"/>
          </p:cNvSpPr>
          <p:nvPr>
            <p:ph type="body" sz="quarter" idx="16"/>
          </p:nvPr>
        </p:nvSpPr>
        <p:spPr/>
        <p:txBody>
          <a:bodyPr/>
          <a:lstStyle/>
          <a:p>
            <a:r>
              <a:rPr lang="en-US" altLang="en-US" dirty="0" smtClean="0"/>
              <a:t>Images</a:t>
            </a:r>
          </a:p>
          <a:p>
            <a:pPr lvl="1"/>
            <a:r>
              <a:rPr lang="en-US" altLang="en-US" dirty="0" smtClean="0"/>
              <a:t>Slide 3, 5: Inner Ear. Available From: </a:t>
            </a:r>
            <a:r>
              <a:rPr lang="en-US" altLang="en-US" dirty="0" smtClean="0">
                <a:hlinkClick r:id="rId3" tooltip="commons.wikimedia.org "/>
              </a:rPr>
              <a:t>commons.wikimedia.org </a:t>
            </a:r>
            <a:endParaRPr lang="en-US" altLang="en-US" dirty="0" smtClean="0"/>
          </a:p>
          <a:p>
            <a:pPr lvl="1"/>
            <a:r>
              <a:rPr lang="en-US" altLang="en-US" dirty="0" smtClean="0"/>
              <a:t>Slide 19: Microsoft clip art. Used with permission of Microsoft.</a:t>
            </a:r>
          </a:p>
        </p:txBody>
      </p:sp>
      <p:sp>
        <p:nvSpPr>
          <p:cNvPr id="8" name="Text Placeholder 7"/>
          <p:cNvSpPr>
            <a:spLocks noGrp="1"/>
          </p:cNvSpPr>
          <p:nvPr>
            <p:ph type="body" sz="quarter" idx="20"/>
          </p:nvPr>
        </p:nvSpPr>
        <p:spPr/>
        <p:txBody>
          <a:bodyPr/>
          <a:lstStyle/>
          <a:p>
            <a:endParaRPr lang="en-US"/>
          </a:p>
        </p:txBody>
      </p:sp>
      <p:sp>
        <p:nvSpPr>
          <p:cNvPr id="9" name="Text Placeholder 8"/>
          <p:cNvSpPr>
            <a:spLocks noGrp="1"/>
          </p:cNvSpPr>
          <p:nvPr>
            <p:ph type="body" sz="quarter" idx="21"/>
          </p:nvPr>
        </p:nvSpPr>
        <p:spPr/>
        <p:txBody>
          <a:bodyPr/>
          <a:lstStyle/>
          <a:p>
            <a:endParaRPr lang="en-US"/>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188EFA-626C-4E1E-BBB0-3AF6DC2D1ACF}" type="slidenum">
              <a:rPr lang="en-US" altLang="en-US" smtClean="0"/>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 Care and Public Health Settings, Ears, Nose, Throat, Eyes and Vision lecture a</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22</a:t>
            </a:fld>
            <a:endParaRPr lang="en-US" dirty="0"/>
          </a:p>
        </p:txBody>
      </p:sp>
    </p:spTree>
    <p:extLst>
      <p:ext uri="{BB962C8B-B14F-4D97-AF65-F5344CB8AC3E}">
        <p14:creationId xmlns:p14="http://schemas.microsoft.com/office/powerpoint/2010/main" val="3354824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Anatomy of the Ear</a:t>
            </a:r>
          </a:p>
        </p:txBody>
      </p:sp>
      <p:sp>
        <p:nvSpPr>
          <p:cNvPr id="41987" name="Content Placeholder 2"/>
          <p:cNvSpPr>
            <a:spLocks noGrp="1"/>
          </p:cNvSpPr>
          <p:nvPr>
            <p:ph sz="quarter" idx="14"/>
          </p:nvPr>
        </p:nvSpPr>
        <p:spPr/>
        <p:txBody>
          <a:bodyPr/>
          <a:lstStyle/>
          <a:p>
            <a:r>
              <a:rPr lang="en-US" altLang="en-US" dirty="0" smtClean="0"/>
              <a:t>Outer ear</a:t>
            </a:r>
          </a:p>
          <a:p>
            <a:pPr lvl="1"/>
            <a:r>
              <a:rPr lang="en-US" altLang="en-US" dirty="0" smtClean="0"/>
              <a:t>Referred to as the auricle or pinna</a:t>
            </a:r>
          </a:p>
          <a:p>
            <a:r>
              <a:rPr lang="en-US" altLang="en-US" dirty="0" smtClean="0"/>
              <a:t>Middle ear</a:t>
            </a:r>
          </a:p>
          <a:p>
            <a:pPr lvl="1"/>
            <a:r>
              <a:rPr lang="en-US" altLang="en-US" dirty="0" smtClean="0"/>
              <a:t>Auditory </a:t>
            </a:r>
            <a:r>
              <a:rPr lang="en-US" altLang="en-US" dirty="0" err="1" smtClean="0"/>
              <a:t>ossicles</a:t>
            </a:r>
            <a:endParaRPr lang="en-US" altLang="en-US" dirty="0" smtClean="0"/>
          </a:p>
          <a:p>
            <a:pPr lvl="2"/>
            <a:r>
              <a:rPr lang="en-US" altLang="en-US" dirty="0" smtClean="0"/>
              <a:t>Malleus </a:t>
            </a:r>
          </a:p>
          <a:p>
            <a:pPr lvl="2"/>
            <a:r>
              <a:rPr lang="en-US" altLang="en-US" dirty="0" smtClean="0"/>
              <a:t>Incus</a:t>
            </a:r>
          </a:p>
          <a:p>
            <a:pPr lvl="2"/>
            <a:r>
              <a:rPr lang="en-US" altLang="en-US" dirty="0" smtClean="0"/>
              <a:t>Stapes</a:t>
            </a:r>
          </a:p>
          <a:p>
            <a:pPr lvl="1"/>
            <a:r>
              <a:rPr lang="en-US" altLang="en-US" dirty="0" smtClean="0"/>
              <a:t>Tympanic membrane</a:t>
            </a:r>
          </a:p>
        </p:txBody>
      </p:sp>
      <p:sp>
        <p:nvSpPr>
          <p:cNvPr id="8" name="Text Placeholder 7"/>
          <p:cNvSpPr>
            <a:spLocks noGrp="1"/>
          </p:cNvSpPr>
          <p:nvPr>
            <p:ph type="body" sz="quarter" idx="32"/>
          </p:nvPr>
        </p:nvSpPr>
        <p:spPr/>
        <p:txBody>
          <a:bodyPr/>
          <a:lstStyle/>
          <a:p>
            <a:endParaRPr lang="en-US"/>
          </a:p>
        </p:txBody>
      </p:sp>
      <p:pic>
        <p:nvPicPr>
          <p:cNvPr id="41988" name="Content Placeholder 10" descr="The images identifies the various components of the anatomy of ear. It identifes the outer ear or pinna or auricle. Three tiny bones are shown in gray as the ossicles. The eardrum is identified by the color pink. The ear canal lies between the pinna and the tympanic membrane." title="Illustration: Anatomy of the Ear"/>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353907"/>
            <a:ext cx="4041775" cy="3064586"/>
          </a:xfrm>
        </p:spPr>
      </p:pic>
      <p:sp>
        <p:nvSpPr>
          <p:cNvPr id="9" name="Text Placeholder 8"/>
          <p:cNvSpPr>
            <a:spLocks noGrp="1"/>
          </p:cNvSpPr>
          <p:nvPr>
            <p:ph type="body" sz="quarter" idx="33"/>
          </p:nvPr>
        </p:nvSpPr>
        <p:spPr/>
        <p:txBody>
          <a:bodyPr/>
          <a:lstStyle/>
          <a:p>
            <a:endParaRPr lang="en-US"/>
          </a:p>
        </p:txBody>
      </p:sp>
      <p:sp>
        <p:nvSpPr>
          <p:cNvPr id="41989" name="Slide Number Placeholder 7"/>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9D3365-E82D-46D9-B518-08E64F19DB99}" type="slidenum">
              <a:rPr lang="en-US" altLang="en-US" smtClean="0"/>
              <a:pPr/>
              <a:t>3</a:t>
            </a:fld>
            <a:endParaRPr lang="en-US" altLang="en-US"/>
          </a:p>
        </p:txBody>
      </p:sp>
    </p:spTree>
  </p:cSld>
  <p:clrMapOvr>
    <a:masterClrMapping/>
  </p:clrMapOvr>
  <p:transition advTm="53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smtClean="0"/>
              <a:t>Hearing Loss and Deafness</a:t>
            </a:r>
          </a:p>
        </p:txBody>
      </p:sp>
      <p:sp>
        <p:nvSpPr>
          <p:cNvPr id="43011" name="Content Placeholder 3"/>
          <p:cNvSpPr>
            <a:spLocks noGrp="1"/>
          </p:cNvSpPr>
          <p:nvPr>
            <p:ph sz="quarter" idx="14"/>
          </p:nvPr>
        </p:nvSpPr>
        <p:spPr/>
        <p:txBody>
          <a:bodyPr/>
          <a:lstStyle/>
          <a:p>
            <a:r>
              <a:rPr lang="en-US" altLang="en-US" smtClean="0"/>
              <a:t>Reason</a:t>
            </a:r>
          </a:p>
          <a:p>
            <a:pPr lvl="1"/>
            <a:r>
              <a:rPr lang="en-US" altLang="en-US" smtClean="0"/>
              <a:t>Heredity</a:t>
            </a:r>
          </a:p>
          <a:p>
            <a:pPr lvl="1"/>
            <a:r>
              <a:rPr lang="en-US" altLang="en-US" smtClean="0"/>
              <a:t>Ear infections </a:t>
            </a:r>
          </a:p>
          <a:p>
            <a:pPr lvl="1"/>
            <a:r>
              <a:rPr lang="en-US" altLang="en-US" smtClean="0"/>
              <a:t>Meningitis</a:t>
            </a:r>
          </a:p>
          <a:p>
            <a:pPr lvl="1"/>
            <a:r>
              <a:rPr lang="en-US" altLang="en-US" smtClean="0"/>
              <a:t>Trauma</a:t>
            </a:r>
          </a:p>
          <a:p>
            <a:pPr lvl="1"/>
            <a:r>
              <a:rPr lang="en-US" altLang="en-US" smtClean="0"/>
              <a:t>Certain medicines</a:t>
            </a:r>
          </a:p>
          <a:p>
            <a:pPr lvl="1"/>
            <a:r>
              <a:rPr lang="en-US" altLang="en-US" smtClean="0"/>
              <a:t>Long-term exposure to loud noises</a:t>
            </a:r>
          </a:p>
          <a:p>
            <a:pPr lvl="1"/>
            <a:r>
              <a:rPr lang="en-US" altLang="en-US" smtClean="0"/>
              <a:t>Aging </a:t>
            </a:r>
            <a:endParaRPr lang="en-US" altLang="en-US" dirty="0" smtClean="0"/>
          </a:p>
        </p:txBody>
      </p:sp>
      <p:sp>
        <p:nvSpPr>
          <p:cNvPr id="43016" name="Text Placeholder 4"/>
          <p:cNvSpPr>
            <a:spLocks noGrp="1"/>
          </p:cNvSpPr>
          <p:nvPr>
            <p:ph type="body" sz="quarter" idx="32"/>
          </p:nvPr>
        </p:nvSpPr>
        <p:spPr/>
        <p:txBody>
          <a:bodyPr/>
          <a:lstStyle/>
          <a:p>
            <a:r>
              <a:rPr lang="en-US" altLang="en-US" smtClean="0"/>
              <a:t>Possible Treatments</a:t>
            </a:r>
          </a:p>
        </p:txBody>
      </p:sp>
      <p:sp>
        <p:nvSpPr>
          <p:cNvPr id="43012" name="Content Placeholder 5"/>
          <p:cNvSpPr>
            <a:spLocks noGrp="1"/>
          </p:cNvSpPr>
          <p:nvPr>
            <p:ph sz="quarter" idx="18"/>
          </p:nvPr>
        </p:nvSpPr>
        <p:spPr/>
        <p:txBody>
          <a:bodyPr/>
          <a:lstStyle/>
          <a:p>
            <a:r>
              <a:rPr lang="en-US" altLang="en-US" smtClean="0"/>
              <a:t>Treatment</a:t>
            </a:r>
          </a:p>
          <a:p>
            <a:pPr lvl="1"/>
            <a:r>
              <a:rPr lang="en-US" altLang="en-US" smtClean="0"/>
              <a:t>Hearing aid</a:t>
            </a:r>
          </a:p>
          <a:p>
            <a:pPr lvl="1"/>
            <a:r>
              <a:rPr lang="en-US" altLang="en-US" smtClean="0"/>
              <a:t>Cochlear implants</a:t>
            </a:r>
          </a:p>
          <a:p>
            <a:pPr lvl="1"/>
            <a:r>
              <a:rPr lang="en-US" altLang="en-US" smtClean="0"/>
              <a:t>Special training</a:t>
            </a:r>
          </a:p>
          <a:p>
            <a:pPr lvl="1"/>
            <a:r>
              <a:rPr lang="en-US" altLang="en-US" smtClean="0"/>
              <a:t>Certain medicines</a:t>
            </a:r>
          </a:p>
          <a:p>
            <a:pPr lvl="1"/>
            <a:r>
              <a:rPr lang="en-US" altLang="en-US" smtClean="0"/>
              <a:t>Surgery</a:t>
            </a:r>
            <a:endParaRPr lang="en-US" altLang="en-US" dirty="0" smtClean="0"/>
          </a:p>
        </p:txBody>
      </p:sp>
      <p:sp>
        <p:nvSpPr>
          <p:cNvPr id="43017" name="Text Placeholder 2"/>
          <p:cNvSpPr>
            <a:spLocks noGrp="1"/>
          </p:cNvSpPr>
          <p:nvPr>
            <p:ph type="body" sz="quarter" idx="33"/>
          </p:nvPr>
        </p:nvSpPr>
        <p:spPr/>
        <p:txBody>
          <a:bodyPr/>
          <a:lstStyle/>
          <a:p>
            <a:r>
              <a:rPr lang="en-US" altLang="en-US" smtClean="0"/>
              <a:t>Reasons for Hearing Loss</a:t>
            </a:r>
          </a:p>
        </p:txBody>
      </p:sp>
      <p:sp>
        <p:nvSpPr>
          <p:cNvPr id="43013" name="Slide Number Placeholder 9"/>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5C4F065-2C4A-44D7-9B1D-37DA85131FD1}" type="slidenum">
              <a:rPr lang="en-US" altLang="en-US" smtClean="0"/>
              <a:pPr/>
              <a:t>4</a:t>
            </a:fld>
            <a:endParaRPr lang="en-US" altLang="en-US"/>
          </a:p>
        </p:txBody>
      </p:sp>
    </p:spTree>
  </p:cSld>
  <p:clrMapOvr>
    <a:masterClrMapping/>
  </p:clrMapOvr>
  <p:transition advTm="46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t>Anatomy of the Ear 2</a:t>
            </a:r>
          </a:p>
        </p:txBody>
      </p:sp>
      <p:sp>
        <p:nvSpPr>
          <p:cNvPr id="44035" name="Content Placeholder 2"/>
          <p:cNvSpPr>
            <a:spLocks noGrp="1"/>
          </p:cNvSpPr>
          <p:nvPr>
            <p:ph sz="quarter" idx="14"/>
          </p:nvPr>
        </p:nvSpPr>
        <p:spPr/>
        <p:txBody>
          <a:bodyPr/>
          <a:lstStyle/>
          <a:p>
            <a:r>
              <a:rPr lang="en-US" altLang="en-US" dirty="0" smtClean="0"/>
              <a:t>Inner Ear</a:t>
            </a:r>
          </a:p>
          <a:p>
            <a:pPr lvl="1"/>
            <a:r>
              <a:rPr lang="en-US" altLang="en-US" dirty="0" smtClean="0"/>
              <a:t>Location</a:t>
            </a:r>
          </a:p>
          <a:p>
            <a:pPr lvl="2"/>
            <a:r>
              <a:rPr lang="en-US" altLang="en-US" dirty="0" smtClean="0"/>
              <a:t>Large cavity in the temporal bone</a:t>
            </a:r>
          </a:p>
          <a:p>
            <a:pPr lvl="1"/>
            <a:r>
              <a:rPr lang="en-US" altLang="en-US" dirty="0" smtClean="0"/>
              <a:t>Sensory organs</a:t>
            </a:r>
          </a:p>
          <a:p>
            <a:pPr lvl="2"/>
            <a:r>
              <a:rPr lang="en-US" altLang="en-US" dirty="0" smtClean="0"/>
              <a:t>Cochlea</a:t>
            </a:r>
          </a:p>
          <a:p>
            <a:pPr lvl="3"/>
            <a:r>
              <a:rPr lang="en-US" altLang="en-US" dirty="0" smtClean="0"/>
              <a:t>Three fluid-filled canals</a:t>
            </a:r>
          </a:p>
          <a:p>
            <a:pPr lvl="3"/>
            <a:r>
              <a:rPr lang="en-US" altLang="en-US" dirty="0" smtClean="0"/>
              <a:t>Organ of </a:t>
            </a:r>
            <a:r>
              <a:rPr lang="en-US" altLang="en-US" dirty="0" err="1" smtClean="0"/>
              <a:t>Corti</a:t>
            </a:r>
            <a:r>
              <a:rPr lang="en-US" altLang="en-US" dirty="0" smtClean="0"/>
              <a:t> </a:t>
            </a:r>
          </a:p>
        </p:txBody>
      </p:sp>
      <p:sp>
        <p:nvSpPr>
          <p:cNvPr id="8" name="Text Placeholder 7"/>
          <p:cNvSpPr>
            <a:spLocks noGrp="1"/>
          </p:cNvSpPr>
          <p:nvPr>
            <p:ph type="body" sz="quarter" idx="32"/>
          </p:nvPr>
        </p:nvSpPr>
        <p:spPr/>
        <p:txBody>
          <a:bodyPr/>
          <a:lstStyle/>
          <a:p>
            <a:endParaRPr lang="en-US"/>
          </a:p>
        </p:txBody>
      </p:sp>
      <p:pic>
        <p:nvPicPr>
          <p:cNvPr id="44036" name="Content Placeholder 8" descr="The image identifies the various components of  the anatomy of the inner ear which contains the sensory organs.  The cochlea and the three fluid filled canals, also called the semicircular canals, are identified in purple.  The Eustachian tube and the auditory nerve are also identified." title="Illustration: Anatomy of the Ear"/>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353907"/>
            <a:ext cx="4041775" cy="3064586"/>
          </a:xfrm>
        </p:spPr>
      </p:pic>
      <p:sp>
        <p:nvSpPr>
          <p:cNvPr id="9" name="Text Placeholder 8"/>
          <p:cNvSpPr>
            <a:spLocks noGrp="1"/>
          </p:cNvSpPr>
          <p:nvPr>
            <p:ph type="body" sz="quarter" idx="33"/>
          </p:nvPr>
        </p:nvSpPr>
        <p:spPr/>
        <p:txBody>
          <a:bodyPr/>
          <a:lstStyle/>
          <a:p>
            <a:endParaRPr lang="en-US"/>
          </a:p>
        </p:txBody>
      </p:sp>
      <p:sp>
        <p:nvSpPr>
          <p:cNvPr id="44037" name="Slide Number Placeholder 7"/>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B94E69-D602-4039-ACFC-8722EF141D02}" type="slidenum">
              <a:rPr lang="en-US" altLang="en-US" smtClean="0"/>
              <a:pPr/>
              <a:t>5</a:t>
            </a:fld>
            <a:endParaRPr lang="en-US" altLang="en-US"/>
          </a:p>
        </p:txBody>
      </p:sp>
    </p:spTree>
  </p:cSld>
  <p:clrMapOvr>
    <a:masterClrMapping/>
  </p:clrMapOvr>
  <p:transition advTm="46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a:t>Acoustic Neuroma</a:t>
            </a:r>
          </a:p>
        </p:txBody>
      </p:sp>
      <p:sp>
        <p:nvSpPr>
          <p:cNvPr id="45059" name="Content Placeholder 2"/>
          <p:cNvSpPr>
            <a:spLocks noGrp="1"/>
          </p:cNvSpPr>
          <p:nvPr>
            <p:ph sz="quarter" idx="14"/>
          </p:nvPr>
        </p:nvSpPr>
        <p:spPr/>
        <p:txBody>
          <a:bodyPr/>
          <a:lstStyle/>
          <a:p>
            <a:r>
              <a:rPr lang="en-US" altLang="en-US" dirty="0" smtClean="0"/>
              <a:t>Noncancerous nerve tumor</a:t>
            </a:r>
          </a:p>
          <a:p>
            <a:r>
              <a:rPr lang="en-US" altLang="en-US" dirty="0" smtClean="0"/>
              <a:t>Symptoms</a:t>
            </a:r>
          </a:p>
          <a:p>
            <a:pPr lvl="1"/>
            <a:r>
              <a:rPr lang="en-US" altLang="en-US" sz="2400" dirty="0" smtClean="0"/>
              <a:t>One-sided hearing loss</a:t>
            </a:r>
          </a:p>
          <a:p>
            <a:pPr lvl="1"/>
            <a:r>
              <a:rPr lang="en-US" altLang="en-US" sz="2400" dirty="0" smtClean="0"/>
              <a:t>Ringing in ears</a:t>
            </a:r>
          </a:p>
          <a:p>
            <a:pPr lvl="1"/>
            <a:r>
              <a:rPr lang="en-US" altLang="en-US" sz="2400" dirty="0" smtClean="0"/>
              <a:t>Dizziness and balance problems</a:t>
            </a:r>
          </a:p>
          <a:p>
            <a:r>
              <a:rPr lang="en-US" altLang="en-US" dirty="0" smtClean="0"/>
              <a:t>Diagnostic tests</a:t>
            </a:r>
          </a:p>
          <a:p>
            <a:pPr lvl="1"/>
            <a:r>
              <a:rPr lang="en-US" altLang="en-US" sz="2400" dirty="0" smtClean="0"/>
              <a:t>Ear exams</a:t>
            </a:r>
          </a:p>
          <a:p>
            <a:pPr lvl="1"/>
            <a:r>
              <a:rPr lang="en-US" altLang="en-US" sz="2400" dirty="0" smtClean="0"/>
              <a:t>Hearing tests</a:t>
            </a:r>
          </a:p>
          <a:p>
            <a:r>
              <a:rPr lang="en-US" altLang="en-US" dirty="0" smtClean="0"/>
              <a:t>Treatment</a:t>
            </a:r>
          </a:p>
          <a:p>
            <a:pPr lvl="1"/>
            <a:r>
              <a:rPr lang="en-US" altLang="en-US" sz="2400" dirty="0" smtClean="0"/>
              <a:t>Surgery</a:t>
            </a:r>
          </a:p>
          <a:p>
            <a:pPr lvl="1"/>
            <a:r>
              <a:rPr lang="en-US" altLang="en-US" sz="2400" dirty="0" smtClean="0"/>
              <a:t>Radiation</a:t>
            </a:r>
          </a:p>
        </p:txBody>
      </p:sp>
      <p:sp>
        <p:nvSpPr>
          <p:cNvPr id="45060" name="Slide Number Placeholder 7"/>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DAC614D-C1FD-48E3-9FA0-7CD1C2B22534}" type="slidenum">
              <a:rPr lang="en-US" altLang="en-US" smtClean="0"/>
              <a:pPr/>
              <a:t>6</a:t>
            </a:fld>
            <a:endParaRPr lang="en-US" altLang="en-US"/>
          </a:p>
        </p:txBody>
      </p:sp>
    </p:spTree>
  </p:cSld>
  <p:clrMapOvr>
    <a:masterClrMapping/>
  </p:clrMapOvr>
  <p:transition advTm="97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smtClean="0"/>
              <a:t>Ear Disorders and Diseases</a:t>
            </a:r>
          </a:p>
        </p:txBody>
      </p:sp>
      <p:sp>
        <p:nvSpPr>
          <p:cNvPr id="46083" name="Content Placeholder 2"/>
          <p:cNvSpPr>
            <a:spLocks noGrp="1"/>
          </p:cNvSpPr>
          <p:nvPr>
            <p:ph sz="quarter" idx="14"/>
          </p:nvPr>
        </p:nvSpPr>
        <p:spPr/>
        <p:txBody>
          <a:bodyPr/>
          <a:lstStyle/>
          <a:p>
            <a:r>
              <a:rPr lang="en-US" altLang="en-US" dirty="0" smtClean="0"/>
              <a:t>Dizziness and Vertigo</a:t>
            </a:r>
          </a:p>
          <a:p>
            <a:pPr lvl="1"/>
            <a:r>
              <a:rPr lang="en-US" altLang="en-US" dirty="0" smtClean="0"/>
              <a:t>Light-headed, loss of balance=dizziness</a:t>
            </a:r>
          </a:p>
          <a:p>
            <a:pPr lvl="1"/>
            <a:r>
              <a:rPr lang="en-US" altLang="en-US" dirty="0" smtClean="0"/>
              <a:t>Surroundings seem to whirl around=vertigo</a:t>
            </a:r>
          </a:p>
          <a:p>
            <a:r>
              <a:rPr lang="en-US" altLang="en-US" dirty="0" smtClean="0"/>
              <a:t>Ear Infections</a:t>
            </a:r>
          </a:p>
          <a:p>
            <a:pPr lvl="1"/>
            <a:r>
              <a:rPr lang="en-US" altLang="en-US" sz="2400" dirty="0" smtClean="0"/>
              <a:t>Otitis media </a:t>
            </a:r>
          </a:p>
          <a:p>
            <a:pPr lvl="1"/>
            <a:r>
              <a:rPr lang="en-US" altLang="en-US" sz="2400" dirty="0" smtClean="0"/>
              <a:t>Common in young children</a:t>
            </a:r>
          </a:p>
          <a:p>
            <a:pPr lvl="1"/>
            <a:r>
              <a:rPr lang="en-US" altLang="en-US" sz="2400" dirty="0" smtClean="0"/>
              <a:t>Symptoms</a:t>
            </a:r>
          </a:p>
          <a:p>
            <a:pPr lvl="2"/>
            <a:r>
              <a:rPr lang="en-US" altLang="en-US" dirty="0" smtClean="0"/>
              <a:t>Pain, ear drainage, hearing problems</a:t>
            </a:r>
          </a:p>
          <a:p>
            <a:pPr lvl="1"/>
            <a:r>
              <a:rPr lang="en-US" altLang="en-US" sz="2400" dirty="0" smtClean="0"/>
              <a:t>Treatment </a:t>
            </a:r>
          </a:p>
          <a:p>
            <a:pPr lvl="2"/>
            <a:r>
              <a:rPr lang="en-US" altLang="en-US" dirty="0" smtClean="0"/>
              <a:t>Medications</a:t>
            </a:r>
          </a:p>
          <a:p>
            <a:pPr lvl="2"/>
            <a:r>
              <a:rPr lang="en-US" altLang="en-US" dirty="0" smtClean="0"/>
              <a:t>Ear tubes</a:t>
            </a:r>
          </a:p>
        </p:txBody>
      </p:sp>
      <p:sp>
        <p:nvSpPr>
          <p:cNvPr id="46084"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E5C974-9CFF-46FC-B89A-5AC07E2C2E67}" type="slidenum">
              <a:rPr lang="en-US" altLang="en-US" smtClean="0"/>
              <a:pPr/>
              <a:t>7</a:t>
            </a:fld>
            <a:endParaRPr lang="en-US" altLang="en-US"/>
          </a:p>
        </p:txBody>
      </p:sp>
    </p:spTree>
  </p:cSld>
  <p:clrMapOvr>
    <a:masterClrMapping/>
  </p:clrMapOvr>
  <p:transition advTm="97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dirty="0"/>
              <a:t>Meniere’s Disease</a:t>
            </a:r>
          </a:p>
        </p:txBody>
      </p:sp>
      <p:sp>
        <p:nvSpPr>
          <p:cNvPr id="47107" name="Content Placeholder 2"/>
          <p:cNvSpPr>
            <a:spLocks noGrp="1"/>
          </p:cNvSpPr>
          <p:nvPr>
            <p:ph sz="quarter" idx="14"/>
          </p:nvPr>
        </p:nvSpPr>
        <p:spPr/>
        <p:txBody>
          <a:bodyPr/>
          <a:lstStyle/>
          <a:p>
            <a:r>
              <a:rPr lang="en-US" altLang="en-US" dirty="0" smtClean="0"/>
              <a:t>Symptoms</a:t>
            </a:r>
          </a:p>
          <a:p>
            <a:pPr lvl="1"/>
            <a:r>
              <a:rPr lang="en-US" altLang="en-US" dirty="0" smtClean="0"/>
              <a:t>Tinnitus (roaring in ears)</a:t>
            </a:r>
          </a:p>
          <a:p>
            <a:pPr lvl="1"/>
            <a:r>
              <a:rPr lang="en-US" altLang="en-US" dirty="0" smtClean="0"/>
              <a:t>Hearing comes and goes</a:t>
            </a:r>
          </a:p>
          <a:p>
            <a:pPr lvl="1"/>
            <a:r>
              <a:rPr lang="en-US" altLang="en-US" dirty="0" smtClean="0"/>
              <a:t>Ear pressure or pain</a:t>
            </a:r>
          </a:p>
          <a:p>
            <a:r>
              <a:rPr lang="en-US" altLang="en-US" dirty="0" smtClean="0"/>
              <a:t>Treatment</a:t>
            </a:r>
          </a:p>
          <a:p>
            <a:pPr lvl="1"/>
            <a:r>
              <a:rPr lang="en-US" altLang="en-US" dirty="0" smtClean="0"/>
              <a:t>Changing diet</a:t>
            </a:r>
          </a:p>
          <a:p>
            <a:pPr lvl="1"/>
            <a:r>
              <a:rPr lang="en-US" altLang="en-US" dirty="0" smtClean="0"/>
              <a:t>Medications</a:t>
            </a:r>
          </a:p>
          <a:p>
            <a:pPr lvl="1"/>
            <a:r>
              <a:rPr lang="en-US" altLang="en-US" dirty="0" smtClean="0"/>
              <a:t>Surgery</a:t>
            </a:r>
          </a:p>
        </p:txBody>
      </p:sp>
      <p:sp>
        <p:nvSpPr>
          <p:cNvPr id="47108"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187AD2-FD47-418E-895F-E2FC8F121666}" type="slidenum">
              <a:rPr lang="en-US" altLang="en-US" smtClean="0"/>
              <a:pPr/>
              <a:t>8</a:t>
            </a:fld>
            <a:endParaRPr lang="en-US" altLang="en-US"/>
          </a:p>
        </p:txBody>
      </p:sp>
    </p:spTree>
  </p:cSld>
  <p:clrMapOvr>
    <a:masterClrMapping/>
  </p:clrMapOvr>
  <p:transition advTm="101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dirty="0" smtClean="0"/>
              <a:t>Noise</a:t>
            </a:r>
          </a:p>
        </p:txBody>
      </p:sp>
      <p:sp>
        <p:nvSpPr>
          <p:cNvPr id="48131" name="Content Placeholder 2"/>
          <p:cNvSpPr>
            <a:spLocks noGrp="1"/>
          </p:cNvSpPr>
          <p:nvPr>
            <p:ph sz="quarter" idx="14"/>
          </p:nvPr>
        </p:nvSpPr>
        <p:spPr/>
        <p:txBody>
          <a:bodyPr/>
          <a:lstStyle/>
          <a:p>
            <a:r>
              <a:rPr lang="en-US" altLang="en-US" dirty="0" smtClean="0"/>
              <a:t>Excessive noise</a:t>
            </a:r>
          </a:p>
          <a:p>
            <a:pPr lvl="1"/>
            <a:r>
              <a:rPr lang="en-US" altLang="en-US" dirty="0" smtClean="0"/>
              <a:t>Hazardous </a:t>
            </a:r>
          </a:p>
          <a:p>
            <a:pPr lvl="2"/>
            <a:r>
              <a:rPr lang="en-US" altLang="en-US" dirty="0" smtClean="0"/>
              <a:t>Sound levels &gt;80 decibels</a:t>
            </a:r>
          </a:p>
        </p:txBody>
      </p:sp>
      <p:sp>
        <p:nvSpPr>
          <p:cNvPr id="10246" name="Slide Number Placeholder 6"/>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D8E4298-F989-4DB4-B54B-3F756E7665F0}" type="slidenum">
              <a:rPr lang="en-US" altLang="en-US" smtClean="0"/>
              <a:pPr/>
              <a:t>9</a:t>
            </a:fld>
            <a:endParaRPr lang="en-US" altLang="en-US"/>
          </a:p>
        </p:txBody>
      </p:sp>
    </p:spTree>
  </p:cSld>
  <p:clrMapOvr>
    <a:masterClrMapping/>
  </p:clrMapOvr>
  <p:transition advTm="101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12655PHOTO" val=""/>
  <p:tag name="MMPROD_12655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0ODQ4NDgiLz4NCgkJPHVpY29sb3IgbmFtZT0ic2hhZG93IiB2YWx1ZT0iMHgwMDAwMDAiLz4NCgkJPHVpY29sb3IgbmFtZT0iYmFja2dyb3VuZCIgdmFsdWU9IjB4QzBDMEMw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VUFCX0xvZ28ucG5n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PC9jb25maWd1cmF0aW9uPg0K"/>
  <p:tag name="MMPROD_UIDATA" val="&lt;database version=&quot;7.0&quot;&gt;&lt;object type=&quot;1&quot; unique_id=&quot;10001&quot;&gt;&lt;property id=&quot;20141&quot; value=&quot;Ears, Nose,Throat, Eyes and Vision&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Lorrinda Khan\Desktop\VERSION 3 UPLOAD ONE FROM DAN\Version 3 Upload 2\UNLOAD FOLDER\comp 3\comp3_unit8&quot;/&gt;&lt;property id=&quot;20250&quot; value=&quot;0&quot;/&gt;&lt;property id=&quot;20251&quot; value=&quot;1&quot;/&gt;&lt;property id=&quot;20259&quot; value=&quot;0&quot;/&gt;&lt;object type=&quot;8&quot; unique_id=&quot;10002&quot;&gt;&lt;/object&gt;&lt;object type=&quot;2&quot; unique_id=&quot;10003&quot;&gt;&lt;object type=&quot;3&quot; unique_id=&quot;10005&quot;&gt;&lt;property id=&quot;20148&quot; value=&quot;5&quot;/&gt;&lt;property id=&quot;20300&quot; value=&quot;Slide 2 - &amp;quot;Ears, Nose and Throat&amp;#x0D;&amp;#x0A;Learning Objectives&amp;quot;&quot;/&gt;&lt;property id=&quot;20303&quot; value=&quot;UAB&quot;/&gt;&lt;property id=&quot;20307&quot; value=&quot;257&quot;/&gt;&lt;property id=&quot;20309&quot; value=&quot;12655&quot;/&gt;&lt;/object&gt;&lt;object type=&quot;3&quot; unique_id=&quot;10006&quot;&gt;&lt;property id=&quot;20148&quot; value=&quot;5&quot;/&gt;&lt;property id=&quot;20300&quot; value=&quot;Slide 3 - &amp;quot;Anatomy of the Ear&amp;quot;&quot;/&gt;&lt;property id=&quot;20303&quot; value=&quot;UAB&quot;/&gt;&lt;property id=&quot;20307&quot; value=&quot;259&quot;/&gt;&lt;property id=&quot;20309&quot; value=&quot;12655&quot;/&gt;&lt;/object&gt;&lt;object type=&quot;3&quot; unique_id=&quot;10007&quot;&gt;&lt;property id=&quot;20148&quot; value=&quot;5&quot;/&gt;&lt;property id=&quot;20300&quot; value=&quot;Slide 5 - &amp;quot;Anatomy of the Ear 2&amp;quot;&quot;/&gt;&lt;property id=&quot;20303&quot; value=&quot;UAB&quot;/&gt;&lt;property id=&quot;20307&quot; value=&quot;260&quot;/&gt;&lt;property id=&quot;20309&quot; value=&quot;12655&quot;/&gt;&lt;/object&gt;&lt;object type=&quot;3&quot; unique_id=&quot;10008&quot;&gt;&lt;property id=&quot;20148&quot; value=&quot;5&quot;/&gt;&lt;property id=&quot;20300&quot; value=&quot;Slide 4 - &amp;quot;Hearing Loss and Deafness&amp;quot;&quot;/&gt;&lt;property id=&quot;20303&quot; value=&quot;UAB&quot;/&gt;&lt;property id=&quot;20307&quot; value=&quot;262&quot;/&gt;&lt;property id=&quot;20309&quot; value=&quot;12655&quot;/&gt;&lt;/object&gt;&lt;object type=&quot;3&quot; unique_id=&quot;10009&quot;&gt;&lt;property id=&quot;20148&quot; value=&quot;5&quot;/&gt;&lt;property id=&quot;20300&quot; value=&quot;Slide 6 - &amp;quot;Acoustic Neuroma&amp;quot;&quot;/&gt;&lt;property id=&quot;20303&quot; value=&quot;UAB&quot;/&gt;&lt;property id=&quot;20307&quot; value=&quot;263&quot;/&gt;&lt;property id=&quot;20309&quot; value=&quot;12655&quot;/&gt;&lt;/object&gt;&lt;object type=&quot;3&quot; unique_id=&quot;10010&quot;&gt;&lt;property id=&quot;20148&quot; value=&quot;5&quot;/&gt;&lt;property id=&quot;20300&quot; value=&quot;Slide 8 - &amp;quot;Meniere’s Disease&amp;quot;&quot;/&gt;&lt;property id=&quot;20303&quot; value=&quot;UAB&quot;/&gt;&lt;property id=&quot;20307&quot; value=&quot;264&quot;/&gt;&lt;property id=&quot;20309&quot; value=&quot;12655&quot;/&gt;&lt;/object&gt;&lt;object type=&quot;3&quot; unique_id=&quot;10011&quot;&gt;&lt;property id=&quot;20148&quot; value=&quot;5&quot;/&gt;&lt;property id=&quot;20300&quot; value=&quot;Slide 11 - &amp;quot;Nose and Throat Overview&amp;quot;&quot;/&gt;&lt;property id=&quot;20303&quot; value=&quot;UAB&quot;/&gt;&lt;property id=&quot;20307&quot; value=&quot;265&quot;/&gt;&lt;property id=&quot;20309&quot; value=&quot;12655&quot;/&gt;&lt;/object&gt;&lt;object type=&quot;3&quot; unique_id=&quot;10012&quot;&gt;&lt;property id=&quot;20148&quot; value=&quot;5&quot;/&gt;&lt;property id=&quot;20300&quot; value=&quot;Slide 12 - &amp;quot;Nasal Cavity Disorders&amp;quot;&quot;/&gt;&lt;property id=&quot;20303&quot; value=&quot;UAB&quot;/&gt;&lt;property id=&quot;20307&quot; value=&quot;266&quot;/&gt;&lt;property id=&quot;20309&quot; value=&quot;12655&quot;/&gt;&lt;/object&gt;&lt;object type=&quot;3&quot; unique_id=&quot;10013&quot;&gt;&lt;property id=&quot;20148&quot; value=&quot;5&quot;/&gt;&lt;property id=&quot;20300&quot; value=&quot;Slide 14 - &amp;quot;Nasal Cavity Disorders 3 &amp;quot;&quot;/&gt;&lt;property id=&quot;20303&quot; value=&quot;UAB&quot;/&gt;&lt;property id=&quot;20307&quot; value=&quot;269&quot;/&gt;&lt;property id=&quot;20309&quot; value=&quot;12655&quot;/&gt;&lt;/object&gt;&lt;object type=&quot;3&quot; unique_id=&quot;10014&quot;&gt;&lt;property id=&quot;20148&quot; value=&quot;5&quot;/&gt;&lt;property id=&quot;20300&quot; value=&quot;Slide 15 - &amp;quot;Nasal Cavity Disorders 4&amp;quot;&quot;/&gt;&lt;property id=&quot;20303&quot; value=&quot;UAB&quot;/&gt;&lt;property id=&quot;20307&quot; value=&quot;268&quot;/&gt;&lt;property id=&quot;20309&quot; value=&quot;12655&quot;/&gt;&lt;/object&gt;&lt;object type=&quot;3&quot; unique_id=&quot;10015&quot;&gt;&lt;property id=&quot;20148&quot; value=&quot;5&quot;/&gt;&lt;property id=&quot;20300&quot; value=&quot;Slide 16 - &amp;quot;Throat Disorders&amp;quot;&quot;/&gt;&lt;property id=&quot;20303&quot; value=&quot;UAB&quot;/&gt;&lt;property id=&quot;20307&quot; value=&quot;267&quot;/&gt;&lt;property id=&quot;20309&quot; value=&quot;12655&quot;/&gt;&lt;/object&gt;&lt;object type=&quot;3&quot; unique_id=&quot;10016&quot;&gt;&lt;property id=&quot;20148&quot; value=&quot;5&quot;/&gt;&lt;property id=&quot;20300&quot; value=&quot;Slide 17 - &amp;quot;Head and Neck Cancers&amp;quot;&quot;/&gt;&lt;property id=&quot;20303&quot; value=&quot;UAB&quot;/&gt;&lt;property id=&quot;20307&quot; value=&quot;270&quot;/&gt;&lt;property id=&quot;20309&quot; value=&quot;12655&quot;/&gt;&lt;/object&gt;&lt;object type=&quot;3&quot; unique_id=&quot;12335&quot;&gt;&lt;property id=&quot;20148&quot; value=&quot;5&quot;/&gt;&lt;property id=&quot;20300&quot; value=&quot;Slide 18 - &amp;quot;Ears Combining Forms&amp;quot;&quot;/&gt;&lt;property id=&quot;20303&quot; value=&quot;UAB&quot;/&gt;&lt;property id=&quot;20307&quot; value=&quot;277&quot;/&gt;&lt;property id=&quot;20309&quot; value=&quot;12655&quot;/&gt;&lt;/object&gt;&lt;object type=&quot;3&quot; unique_id=&quot;12656&quot;&gt;&lt;property id=&quot;20148&quot; value=&quot;5&quot;/&gt;&lt;property id=&quot;20300&quot; value=&quot;Slide 7 - &amp;quot;Ear Disorders and Diseases&amp;quot;&quot;/&gt;&lt;property id=&quot;20303&quot; value=&quot;-1&quot;/&gt;&lt;property id=&quot;20307&quot; value=&quot;280&quot;/&gt;&lt;property id=&quot;20309&quot; value=&quot;-1&quot;/&gt;&lt;/object&gt;&lt;object type=&quot;3&quot; unique_id=&quot;12657&quot;&gt;&lt;property id=&quot;20148&quot; value=&quot;5&quot;/&gt;&lt;property id=&quot;20300&quot; value=&quot;Slide 9 - &amp;quot;Noise&amp;quot;&quot;/&gt;&lt;property id=&quot;20303&quot; value=&quot;-1&quot;/&gt;&lt;property id=&quot;20307&quot; value=&quot;281&quot;/&gt;&lt;property id=&quot;20309&quot; value=&quot;-1&quot;/&gt;&lt;/object&gt;&lt;object type=&quot;3&quot; unique_id=&quot;12658&quot;&gt;&lt;property id=&quot;20148&quot; value=&quot;5&quot;/&gt;&lt;property id=&quot;20300&quot; value=&quot;Slide 10 - &amp;quot;Tinnitus&amp;quot;&quot;/&gt;&lt;property id=&quot;20303&quot; value=&quot;-1&quot;/&gt;&lt;property id=&quot;20307&quot; value=&quot;282&quot;/&gt;&lt;property id=&quot;20309&quot; value=&quot;-1&quot;/&gt;&lt;/object&gt;&lt;object type=&quot;3&quot; unique_id=&quot;12659&quot;&gt;&lt;property id=&quot;20148&quot; value=&quot;5&quot;/&gt;&lt;property id=&quot;20300&quot; value=&quot;Slide 13 - &amp;quot;Nasal Cavity Disorders 2&amp;quot;&quot;/&gt;&lt;property id=&quot;20303&quot; value=&quot;-1&quot;/&gt;&lt;property id=&quot;20307&quot; value=&quot;283&quot;/&gt;&lt;property id=&quot;20309&quot; value=&quot;-1&quot;/&gt;&lt;/object&gt;&lt;object type=&quot;3&quot; unique_id=&quot;12664&quot;&gt;&lt;property id=&quot;20148&quot; value=&quot;5&quot;/&gt;&lt;property id=&quot;20300&quot; value=&quot;Slide 19 - &amp;quot;Tell me, Detective . . . . &amp;quot;&quot;/&gt;&lt;property id=&quot;20303&quot; value=&quot;-1&quot;/&gt;&lt;property id=&quot;20307&quot; value=&quot;279&quot;/&gt;&lt;property id=&quot;20309&quot; value=&quot;-1&quot;/&gt;&lt;/object&gt;&lt;object type=&quot;3&quot; unique_id=&quot;16029&quot;&gt;&lt;property id=&quot;20148&quot; value=&quot;5&quot;/&gt;&lt;property id=&quot;20300&quot; value=&quot;Slide 1 - &amp;quot;Terminology in Healthcare and Public Health Settings&amp;quot;&quot;/&gt;&lt;property id=&quot;20307&quot; value=&quot;291&quot;/&gt;&lt;property id=&quot;20309&quot; value=&quot;-1&quot;/&gt;&lt;/object&gt;&lt;object type=&quot;3&quot; unique_id=&quot;16035&quot;&gt;&lt;property id=&quot;20148&quot; value=&quot;5&quot;/&gt;&lt;property id=&quot;20300&quot; value=&quot;Slide 20 - &amp;quot;Ears, Nose, Throat, Eyes and Vision Summary – Lecture a&amp;quot;&quot;/&gt;&lt;property id=&quot;20307&quot; value=&quot;292&quot;/&gt;&lt;property id=&quot;20309&quot; value=&quot;-1&quot;/&gt;&lt;/object&gt;&lt;object type=&quot;3&quot; unique_id=&quot;16037&quot;&gt;&lt;property id=&quot;20148&quot; value=&quot;5&quot;/&gt;&lt;property id=&quot;20300&quot; value=&quot;Slide 21 - &amp;quot;Ears, Nose, Throat, Eyes and Vision&amp;#x0D;&amp;#x0A;References – Lecture a&amp;quot;&quot;/&gt;&lt;property id=&quot;20307&quot; value=&quot;293&quot;/&gt;&lt;property id=&quot;20309&quot; value=&quot;-1&quot;/&gt;&lt;/object&gt;&lt;object type=&quot;3&quot; unique_id=&quot;16043&quot;&gt;&lt;property id=&quot;20148&quot; value=&quot;5&quot;/&gt;&lt;property id=&quot;20300&quot; value=&quot;Slide 22 - &amp;quot;Terminology in Health Care and Public Health Settings, Ears, Nose, Throat, Eyes and Vision lecture a&amp;quot;&quot;/&gt;&lt;property id=&quot;20307&quot; value=&quot;295&quot;/&gt;&lt;/object&gt;&lt;/object&gt;&lt;object type=&quot;10&quot; unique_id=&quot;12402&quot;&gt;&lt;object type=&quot;11&quot; unique_id=&quot;12403&quot;&gt;&lt;property id=&quot;20180&quot; value=&quot;1&quot;/&gt;&lt;property id=&quot;20181&quot; value=&quot;1&quot;/&gt;&lt;property id=&quot;20182&quot; value=&quot;0&quot;/&gt;&lt;property id=&quot;20183&quot; value=&quot;1&quot;/&gt;&lt;/object&gt;&lt;object type=&quot;12&quot; unique_id=&quot;12428&quot;&gt;&lt;/object&gt;&lt;/object&gt;&lt;object type=&quot;4&quot; unique_id=&quot;12654&quot;&gt;&lt;object type=&quot;5&quot; unique_id=&quot;12655&quot;&gt;&lt;property id=&quot;20149&quot; value=&quot;UAB&quot;/&gt;&lt;property id=&quot;20159&quot; value=&quot;UAB_Logo.png&quot;/&gt;&lt;/object&gt;&lt;/object&gt;&lt;/object&gt;&lt;/database&gt;"/>
  <p:tag name="SECTOMILLISECCONVERTED" val="1"/>
</p:tagLst>
</file>

<file path=ppt/theme/theme1.xml><?xml version="1.0" encoding="utf-8"?>
<a:theme xmlns:a="http://schemas.openxmlformats.org/drawingml/2006/main" name="3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Upload</Location>
    <File_x0020_Type0 xmlns="26839647-32cc-4e8d-ac64-5cb1d6f9c044">Slides</File_x0020_Type0>
    <Stattus xmlns="26839647-32cc-4e8d-ac64-5cb1d6f9c044">Final</Stattus>
  </documentManagement>
</p:properties>
</file>

<file path=customXml/itemProps1.xml><?xml version="1.0" encoding="utf-8"?>
<ds:datastoreItem xmlns:ds="http://schemas.openxmlformats.org/officeDocument/2006/customXml" ds:itemID="{A14DA4C8-4782-4C27-9202-BC96FAA23D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30921AA-7ACA-4997-8DA7-AA7EE14081D2}">
  <ds:schemaRefs>
    <ds:schemaRef ds:uri="http://schemas.microsoft.com/office/2006/metadata/longProperties"/>
  </ds:schemaRefs>
</ds:datastoreItem>
</file>

<file path=customXml/itemProps3.xml><?xml version="1.0" encoding="utf-8"?>
<ds:datastoreItem xmlns:ds="http://schemas.openxmlformats.org/officeDocument/2006/customXml" ds:itemID="{889EC892-7ADA-4389-91DF-604A408157B2}">
  <ds:schemaRefs>
    <ds:schemaRef ds:uri="http://schemas.microsoft.com/sharepoint/v3/contenttype/forms"/>
  </ds:schemaRefs>
</ds:datastoreItem>
</file>

<file path=customXml/itemProps4.xml><?xml version="1.0" encoding="utf-8"?>
<ds:datastoreItem xmlns:ds="http://schemas.openxmlformats.org/officeDocument/2006/customXml" ds:itemID="{40C71D4E-239F-4569-A2D7-DD11958555D6}">
  <ds:schemaRefs>
    <ds:schemaRef ds:uri="26839647-32cc-4e8d-ac64-5cb1d6f9c044"/>
    <ds:schemaRef ds:uri="http://www.w3.org/XML/1998/namespace"/>
    <ds:schemaRef ds:uri="http://schemas.microsoft.com/office/2006/metadata/properties"/>
    <ds:schemaRef ds:uri="http://purl.org/dc/elements/1.1/"/>
    <ds:schemaRef ds:uri="http://purl.org/dc/dcmitype/"/>
    <ds:schemaRef ds:uri="http://schemas.openxmlformats.org/package/2006/metadata/core-properties"/>
    <ds:schemaRef ds:uri="http://purl.org/dc/terms/"/>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otalTime>10099</TotalTime>
  <Words>3277</Words>
  <Application>Microsoft Office PowerPoint</Application>
  <PresentationFormat>On-screen Show (4:3)</PresentationFormat>
  <Paragraphs>318</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3_ONC-Template-FINAL DRAFT</vt:lpstr>
      <vt:lpstr>Terminology in Healthcare and Public Health Settings</vt:lpstr>
      <vt:lpstr>Ears, Nose and Throat Learning Objectives</vt:lpstr>
      <vt:lpstr>Anatomy of the Ear</vt:lpstr>
      <vt:lpstr>Hearing Loss and Deafness</vt:lpstr>
      <vt:lpstr>Anatomy of the Ear 2</vt:lpstr>
      <vt:lpstr>Acoustic Neuroma</vt:lpstr>
      <vt:lpstr>Ear Disorders and Diseases</vt:lpstr>
      <vt:lpstr>Meniere’s Disease</vt:lpstr>
      <vt:lpstr>Noise</vt:lpstr>
      <vt:lpstr>Tinnitus</vt:lpstr>
      <vt:lpstr>Nose and Throat Overview</vt:lpstr>
      <vt:lpstr>Nasal Cavity Disorders</vt:lpstr>
      <vt:lpstr>Nasal Cavity Disorders 2</vt:lpstr>
      <vt:lpstr>Nasal Cavity Disorders 3 </vt:lpstr>
      <vt:lpstr>Nasal Cavity Disorders 4</vt:lpstr>
      <vt:lpstr>Throat Disorders</vt:lpstr>
      <vt:lpstr>Head and Neck Cancers</vt:lpstr>
      <vt:lpstr>Ears Combining Forms</vt:lpstr>
      <vt:lpstr>Tell me, Detective . . . . </vt:lpstr>
      <vt:lpstr>Ears, Nose, Throat, Eyes and Vision Summary – Lecture a</vt:lpstr>
      <vt:lpstr>Ears, Nose, Throat, Eyes and Vision References – Lecture a</vt:lpstr>
      <vt:lpstr>Terminology in Health Care and Public Health Settings, Ears, Nose, Throat, Eyes and Vision lecture a</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Comp3 Unit 8 lecture a slides</dc:title>
  <dc:subject>Terminology in Healthcare and Public Health Settings; Ears, Nose, Throat, Eyes and Vision</dc:subject>
  <dc:creator>U.S. Department of Health and Human Services Office of the National Coordinator for Health Information Technology</dc:creator>
  <cp:keywords>Health IT; Health IT Curriculum; Terminology; Ears, Nose, Throat</cp:keywords>
  <cp:lastModifiedBy>admin</cp:lastModifiedBy>
  <cp:revision>1013</cp:revision>
  <dcterms:created xsi:type="dcterms:W3CDTF">2010-07-04T15:37:55Z</dcterms:created>
  <dcterms:modified xsi:type="dcterms:W3CDTF">2017-06-01T20:31:17Z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Language">
    <vt:lpwstr>English</vt:lpwstr>
  </property>
</Properties>
</file>