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757" r:id="rId6"/>
  </p:sldMasterIdLst>
  <p:notesMasterIdLst>
    <p:notesMasterId r:id="rId35"/>
  </p:notesMasterIdLst>
  <p:handoutMasterIdLst>
    <p:handoutMasterId r:id="rId36"/>
  </p:handoutMasterIdLst>
  <p:sldIdLst>
    <p:sldId id="283" r:id="rId7"/>
    <p:sldId id="286" r:id="rId8"/>
    <p:sldId id="257" r:id="rId9"/>
    <p:sldId id="258" r:id="rId10"/>
    <p:sldId id="276" r:id="rId11"/>
    <p:sldId id="259" r:id="rId12"/>
    <p:sldId id="260" r:id="rId13"/>
    <p:sldId id="261" r:id="rId14"/>
    <p:sldId id="262" r:id="rId15"/>
    <p:sldId id="263" r:id="rId16"/>
    <p:sldId id="264" r:id="rId17"/>
    <p:sldId id="265" r:id="rId18"/>
    <p:sldId id="266" r:id="rId19"/>
    <p:sldId id="267" r:id="rId20"/>
    <p:sldId id="268" r:id="rId21"/>
    <p:sldId id="277" r:id="rId22"/>
    <p:sldId id="269" r:id="rId23"/>
    <p:sldId id="279" r:id="rId24"/>
    <p:sldId id="280" r:id="rId25"/>
    <p:sldId id="270" r:id="rId26"/>
    <p:sldId id="281" r:id="rId27"/>
    <p:sldId id="271" r:id="rId28"/>
    <p:sldId id="272" r:id="rId29"/>
    <p:sldId id="285" r:id="rId30"/>
    <p:sldId id="278" r:id="rId31"/>
    <p:sldId id="287" r:id="rId32"/>
    <p:sldId id="284" r:id="rId33"/>
    <p:sldId id="289" r:id="rId34"/>
  </p:sldIdLst>
  <p:sldSz cx="9144000" cy="6858000" type="screen4x3"/>
  <p:notesSz cx="7315200" cy="9601200"/>
  <p:custDataLst>
    <p:tags r:id="rId3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4" autoAdjust="0"/>
    <p:restoredTop sz="80689" autoAdjust="0"/>
  </p:normalViewPr>
  <p:slideViewPr>
    <p:cSldViewPr showGuides="1">
      <p:cViewPr varScale="1">
        <p:scale>
          <a:sx n="69" d="100"/>
          <a:sy n="69" d="100"/>
        </p:scale>
        <p:origin x="-86" y="-72"/>
      </p:cViewPr>
      <p:guideLst>
        <p:guide orient="horz" pos="2160"/>
        <p:guide pos="2880"/>
      </p:guideLst>
    </p:cSldViewPr>
  </p:slideViewPr>
  <p:outlineViewPr>
    <p:cViewPr>
      <p:scale>
        <a:sx n="33" d="100"/>
        <a:sy n="33" d="100"/>
      </p:scale>
      <p:origin x="0" y="-2145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87" d="100"/>
          <a:sy n="87" d="100"/>
        </p:scale>
        <p:origin x="-2724" y="12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Tree>
    <p:extLst>
      <p:ext uri="{BB962C8B-B14F-4D97-AF65-F5344CB8AC3E}">
        <p14:creationId xmlns:p14="http://schemas.microsoft.com/office/powerpoint/2010/main" val="59215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F8FA4BC-D99A-45FE-83C1-42287134669F}" type="datetimeFigureOut">
              <a:rPr lang="en-US"/>
              <a:pPr>
                <a:defRPr/>
              </a:pPr>
              <a:t>6/1/2017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B2391727-6EEA-4013-8565-3ECAF2A96305}" type="slidenum">
              <a:rPr lang="en-US" altLang="en-US"/>
              <a:pPr/>
              <a:t>‹#›</a:t>
            </a:fld>
            <a:endParaRPr lang="en-US" altLang="en-US"/>
          </a:p>
        </p:txBody>
      </p:sp>
    </p:spTree>
    <p:extLst>
      <p:ext uri="{BB962C8B-B14F-4D97-AF65-F5344CB8AC3E}">
        <p14:creationId xmlns:p14="http://schemas.microsoft.com/office/powerpoint/2010/main" val="154725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Welcome to Terminology in Healthcare and Public Health Settings, Endocrine System.  This is lecture b, Other Organs in the Endocrine System.</a:t>
            </a:r>
          </a:p>
          <a:p>
            <a:endParaRPr lang="en-US" altLang="en-US" sz="1000"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0A3601-3BBA-49FD-8AA1-C9863DDFE6FF}"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77452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Let’s move now to the pineal (pronounced  pine-knee-uhl) gland.  The pineal gland, also called the pineal body or epiphysis cerebri (pronounced epi-FIE (like die)-sis sir-REEB-rye), is a small cone-shaped structure that extends posteriorly from the third ventricle of the brain</a:t>
            </a:r>
          </a:p>
          <a:p>
            <a:endParaRPr lang="en-US" altLang="en-US" sz="1000" smtClean="0"/>
          </a:p>
          <a:p>
            <a:endParaRPr lang="en-US" altLang="en-US" sz="1000" smtClean="0"/>
          </a:p>
          <a:p>
            <a:pPr eaLnBrk="1" hangingPunct="1">
              <a:spcBef>
                <a:spcPct val="0"/>
              </a:spcBef>
            </a:pPr>
            <a:endParaRPr lang="en-US" altLang="en-US" sz="1000"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60C312-1B6C-4C61-9B37-A086A3497BD4}"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27276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pineal gland consists of portions of neurons, neuroglial (pronounced  new-ro-glee-uhl) cells, and specialized secretory cells called pinealocytes (pronounced pine-KNEE-uhl-oh-sites).</a:t>
            </a:r>
          </a:p>
          <a:p>
            <a:r>
              <a:rPr lang="en-US" altLang="en-US" sz="1000" smtClean="0"/>
              <a:t> </a:t>
            </a:r>
          </a:p>
          <a:p>
            <a:r>
              <a:rPr lang="en-US" altLang="en-US" sz="1000" smtClean="0"/>
              <a:t>The pinealocytes synthesize the hormone melatonin (pronounced mell-uh-TONE-in) and secrete (pronounced see-CREET) it directly into the cerebrospinal fluid, which takes it into the bloodstream.  Melatonin affects reproductive development and daily physiologic cycles.</a:t>
            </a:r>
          </a:p>
          <a:p>
            <a:endParaRPr lang="en-US" altLang="en-US" sz="1000" smtClean="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2BF603-32D7-4ECC-8D22-B868B731173D}"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91301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fifth gland that we will study in this lecture is the thyroid gland.  The thyroid is a very vascular organ that is located in the neck on either side of the trachea (pronounced TRAKE-ee-uh).  It consists of two lobes, just below the larynx or voice box.  The two lobes are connected by a narrow band of tissue called the isthmus (pronounced ISS-muss ).  </a:t>
            </a:r>
          </a:p>
          <a:p>
            <a:endParaRPr lang="en-US" altLang="en-US" sz="1000"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6452F1-1B44-4CD5-852E-C0FC485A8749}"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404065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thyroid gland helps set your metabolism -- how your body gets energy from the foods you eat.</a:t>
            </a:r>
          </a:p>
          <a:p>
            <a:r>
              <a:rPr lang="en-US" altLang="en-US" sz="1000" smtClean="0"/>
              <a:t> </a:t>
            </a:r>
          </a:p>
          <a:p>
            <a:r>
              <a:rPr lang="en-US" altLang="en-US" sz="1000" smtClean="0"/>
              <a:t>Parathyroid glands are four small masses of epithelial (pronounced epi-THEE (like theory)—lee-uhl) tissue embedded in the connective tissue capsule on the posterior surface of the thyroid glands.  The parathyroid glands secrete parathyroid hormone or parathormone (pronounced para-THOR-mone).  Parathyroid hormone is the most important regulator of blood calcium levels.  When the blood calcium level is low, the hormone is secreted or released to increase those levels.</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C8DAC6-E34D-4CC6-813D-726421B16D8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41790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Internally, the thyroid gland consists of follicles, which produce thyroxine (pronounced thigh-ROCKS-sin) and triiodothyronine (pronounced TRY-eye-oh-dough-THIGH-row-neen) hormones.  These hormones contain iodine.</a:t>
            </a:r>
          </a:p>
          <a:p>
            <a:r>
              <a:rPr lang="en-US" altLang="en-US" sz="1000" smtClean="0"/>
              <a:t> </a:t>
            </a:r>
          </a:p>
          <a:p>
            <a:r>
              <a:rPr lang="en-US" altLang="en-US" sz="1000" smtClean="0"/>
              <a:t>About 95% of the active thyroid hormone is thyroxine, and most of the remaining 5% is triiodothyronine.  Both of these require iodine for their synthesis.  </a:t>
            </a:r>
          </a:p>
          <a:p>
            <a:r>
              <a:rPr lang="en-US" altLang="en-US" sz="1000" smtClean="0"/>
              <a:t> </a:t>
            </a:r>
          </a:p>
          <a:p>
            <a:r>
              <a:rPr lang="en-US" altLang="en-US" sz="1000" smtClean="0"/>
              <a:t>If there is an iodine deficiency, the thyroid cannot make sufficient hormone.  This stimulates the anterior pituitary to secrete thyroid-stimulating hormone (TSH), which causes the thyroid gland to increase in size in an attempt to produce more hormones.  But it cannot produce more hormones because it does not have the raw material, iodine.  This type of thyroid enlargement is called simple goiter or iodine deficiency goiter.</a:t>
            </a:r>
          </a:p>
          <a:p>
            <a:endParaRPr lang="en-US" altLang="en-US" sz="1000" smtClean="0"/>
          </a:p>
          <a:p>
            <a:pPr eaLnBrk="1" hangingPunct="1">
              <a:spcBef>
                <a:spcPct val="0"/>
              </a:spcBef>
            </a:pPr>
            <a:endParaRPr lang="en-US" altLang="en-US" sz="1000" smtClean="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31F28D-41C5-44FC-A74A-7C01EBC9C12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71793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731838" y="4560888"/>
            <a:ext cx="5851525" cy="4319587"/>
          </a:xfrm>
          <a:prstGeom prst="rect">
            <a:avLst/>
          </a:prstGeom>
        </p:spPr>
        <p:txBody>
          <a:bodyPr>
            <a:normAutofit/>
          </a:bodyPr>
          <a:lstStyle/>
          <a:p>
            <a:pPr>
              <a:defRPr/>
            </a:pPr>
            <a:r>
              <a:rPr lang="en-US" sz="1000" dirty="0" smtClean="0"/>
              <a:t>Millions of people in the US have thyroid diseases.  Most of them are women.  If you have a thyroid disease, your body uses energy more slowly or more quickly than it should.  </a:t>
            </a:r>
          </a:p>
          <a:p>
            <a:pPr>
              <a:defRPr/>
            </a:pPr>
            <a:r>
              <a:rPr lang="en-US" sz="1000" dirty="0" smtClean="0"/>
              <a:t> </a:t>
            </a:r>
          </a:p>
          <a:p>
            <a:pPr>
              <a:defRPr/>
            </a:pPr>
            <a:r>
              <a:rPr lang="en-US" sz="1000" dirty="0" smtClean="0"/>
              <a:t>There are four main types of thyroid disease:</a:t>
            </a:r>
          </a:p>
          <a:p>
            <a:pPr>
              <a:defRPr/>
            </a:pPr>
            <a:r>
              <a:rPr lang="en-US" sz="1000" dirty="0" smtClean="0"/>
              <a:t> </a:t>
            </a:r>
          </a:p>
          <a:p>
            <a:pPr>
              <a:defRPr/>
            </a:pPr>
            <a:r>
              <a:rPr lang="en-US" sz="1000" dirty="0" smtClean="0"/>
              <a:t>If your thyroid is too active, it is called hyperthyroidism.  Your thyroid makes more thyroid hormones than your body needs.  Symptoms include:  weight loss, increased heart rate and sensitivity to heat.</a:t>
            </a:r>
          </a:p>
          <a:p>
            <a:pPr>
              <a:defRPr/>
            </a:pPr>
            <a:r>
              <a:rPr lang="en-US" sz="1000" dirty="0" smtClean="0"/>
              <a:t> </a:t>
            </a:r>
          </a:p>
          <a:p>
            <a:pPr>
              <a:defRPr/>
            </a:pPr>
            <a:r>
              <a:rPr lang="en-US" sz="1000" dirty="0" smtClean="0"/>
              <a:t>A thyroid gland that is not active enough results in a condition called hypothyroidism.  Symptoms include weight gain, fatigue and difficulty with cold temperatures.</a:t>
            </a:r>
          </a:p>
          <a:p>
            <a:pPr>
              <a:defRPr/>
            </a:pPr>
            <a:r>
              <a:rPr lang="en-US" sz="1000" dirty="0" smtClean="0"/>
              <a:t> </a:t>
            </a:r>
          </a:p>
          <a:p>
            <a:pPr>
              <a:defRPr/>
            </a:pPr>
            <a:r>
              <a:rPr lang="en-US" sz="1000" dirty="0" smtClean="0"/>
              <a:t>There are many causes for both of these conditions.  </a:t>
            </a:r>
          </a:p>
          <a:p>
            <a:pPr>
              <a:defRPr/>
            </a:pPr>
            <a:r>
              <a:rPr lang="en-US" sz="1000" dirty="0" smtClean="0"/>
              <a:t> </a:t>
            </a:r>
          </a:p>
          <a:p>
            <a:pPr>
              <a:defRPr/>
            </a:pPr>
            <a:r>
              <a:rPr lang="en-US" sz="1000" dirty="0" smtClean="0"/>
              <a:t>Treatment involves trying to reset your body’s metabolism to a normal rate.</a:t>
            </a:r>
          </a:p>
          <a:p>
            <a:pPr>
              <a:defRPr/>
            </a:pPr>
            <a:r>
              <a:rPr lang="en-US" sz="1000" dirty="0" smtClean="0"/>
              <a:t> </a:t>
            </a:r>
          </a:p>
          <a:p>
            <a:pPr>
              <a:defRPr/>
            </a:pPr>
            <a:r>
              <a:rPr lang="en-US" sz="1000" dirty="0" smtClean="0"/>
              <a:t>The two other main diseases are benign, which means non-cancerous, thyroid disease and thyroid cancer.  </a:t>
            </a:r>
          </a:p>
          <a:p>
            <a:pPr>
              <a:defRPr/>
            </a:pPr>
            <a:endParaRPr lang="en-US" sz="1000" dirty="0" smtClean="0"/>
          </a:p>
          <a:p>
            <a:pPr>
              <a:defRPr/>
            </a:pPr>
            <a:endParaRPr lang="en-US" sz="1000" dirty="0" smtClean="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557118-15FF-405C-B6AA-0CBAD70191E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93546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risk factors for thyroid cancer include: being between 25 and 65; being a woman, being Asian, having a family member who has had thyroid disease, and having radiation treatment to your head and neck.  Symptoms include a lump or swelling in your neck.  Tests can be ordered to see if you have cancer.  Treatment, depending on the type and how far the cancer has spread, might include surgery, radioactive iodine, hormone treatment, radiation therapy or chemotherapy.  Some patients receive a combination of treatments.</a:t>
            </a:r>
          </a:p>
          <a:p>
            <a:r>
              <a:rPr lang="en-US" altLang="en-US" sz="1000" smtClean="0"/>
              <a:t> </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A29A11-C94B-4938-9462-37E364BC9899}"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98409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Now let’s look at the endocrine organs of the reproductive system.  We will start with the ovaries.</a:t>
            </a:r>
          </a:p>
          <a:p>
            <a:r>
              <a:rPr lang="en-US" altLang="en-US" sz="1000" smtClean="0"/>
              <a:t> </a:t>
            </a:r>
          </a:p>
          <a:p>
            <a:r>
              <a:rPr lang="en-US" altLang="en-US" sz="1000" smtClean="0"/>
              <a:t>Two groups of female sex hormones are produced in the ovaries: estrogen and progesterone (pronounced pro-JEST-terone).  These steroid hormones contribute to the development and function of the female reproductive organs and the development of the secondary sexual characteristics.  </a:t>
            </a:r>
          </a:p>
          <a:p>
            <a:r>
              <a:rPr lang="en-US" altLang="en-US" sz="1000" smtClean="0"/>
              <a:t> </a:t>
            </a:r>
          </a:p>
          <a:p>
            <a:r>
              <a:rPr lang="en-US" altLang="en-US" sz="1000" smtClean="0"/>
              <a:t>At the onset of puberty, estrogen promotes the development of the breasts, distribution of fat evidenced in the hips, legs, and breasts, and maturation of reproductive organs such as the uterus and vagina.</a:t>
            </a:r>
          </a:p>
          <a:p>
            <a:r>
              <a:rPr lang="en-US" altLang="en-US" sz="1000" smtClean="0"/>
              <a:t> </a:t>
            </a:r>
          </a:p>
          <a:p>
            <a:r>
              <a:rPr lang="en-US" altLang="en-US" sz="1000" smtClean="0"/>
              <a:t>Progesterone causes the uterine lining to thicken in preparation for pregnancy.  Together, progesterone and estrogen are responsible for the changes that occur in the uterus during the female menstrual cycle.</a:t>
            </a: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4F278-C0C6-4CEC-B13B-458EF5BF49A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09096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31838" y="4560888"/>
            <a:ext cx="5851525" cy="4319587"/>
          </a:xfrm>
          <a:prstGeom prst="rect">
            <a:avLst/>
          </a:prstGeom>
        </p:spPr>
        <p:txBody>
          <a:bodyPr>
            <a:normAutofit fontScale="85000" lnSpcReduction="20000"/>
          </a:bodyPr>
          <a:lstStyle/>
          <a:p>
            <a:pPr>
              <a:defRPr/>
            </a:pPr>
            <a:r>
              <a:rPr lang="en-US" sz="1000" dirty="0" smtClean="0">
                <a:latin typeface="Arial" charset="0"/>
                <a:cs typeface="Arial" charset="0"/>
              </a:rPr>
              <a:t>Examples of disorders in the female reproductive system include: </a:t>
            </a:r>
          </a:p>
          <a:p>
            <a:pPr>
              <a:defRPr/>
            </a:pPr>
            <a:r>
              <a:rPr lang="en-US" sz="1000" dirty="0" smtClean="0">
                <a:latin typeface="Arial" charset="0"/>
                <a:cs typeface="Arial" charset="0"/>
              </a:rPr>
              <a:t> </a:t>
            </a:r>
          </a:p>
          <a:p>
            <a:pPr>
              <a:defRPr/>
            </a:pPr>
            <a:r>
              <a:rPr lang="en-US" sz="1000" dirty="0" smtClean="0">
                <a:latin typeface="Arial" charset="0"/>
                <a:cs typeface="Arial" charset="0"/>
              </a:rPr>
              <a:t>Amenorrhea (pronounced A (like bay) –men-o-ree-uh)</a:t>
            </a:r>
          </a:p>
          <a:p>
            <a:pPr>
              <a:defRPr/>
            </a:pPr>
            <a:r>
              <a:rPr lang="en-US" sz="1000" dirty="0" smtClean="0">
                <a:latin typeface="Arial" charset="0"/>
                <a:cs typeface="Arial" charset="0"/>
              </a:rPr>
              <a:t>Premature Ovarian Failure </a:t>
            </a:r>
          </a:p>
          <a:p>
            <a:pPr>
              <a:defRPr/>
            </a:pPr>
            <a:r>
              <a:rPr lang="en-US" sz="1000" dirty="0" smtClean="0">
                <a:latin typeface="Arial" charset="0"/>
                <a:cs typeface="Arial" charset="0"/>
              </a:rPr>
              <a:t>Premenstrual Syndrome</a:t>
            </a:r>
          </a:p>
          <a:p>
            <a:pPr>
              <a:defRPr/>
            </a:pPr>
            <a:r>
              <a:rPr lang="en-US" sz="1000" dirty="0" smtClean="0">
                <a:latin typeface="Arial" charset="0"/>
                <a:cs typeface="Arial" charset="0"/>
              </a:rPr>
              <a:t>Dysfunctional uterine bleeding</a:t>
            </a:r>
          </a:p>
          <a:p>
            <a:pPr>
              <a:defRPr/>
            </a:pPr>
            <a:r>
              <a:rPr lang="en-US" sz="1000" dirty="0" smtClean="0">
                <a:latin typeface="Arial" charset="0"/>
                <a:cs typeface="Arial" charset="0"/>
              </a:rPr>
              <a:t>Ectopic pregnancy</a:t>
            </a:r>
          </a:p>
          <a:p>
            <a:pPr>
              <a:defRPr/>
            </a:pPr>
            <a:r>
              <a:rPr lang="en-US" sz="1000" dirty="0" smtClean="0">
                <a:latin typeface="Arial" charset="0"/>
                <a:cs typeface="Arial" charset="0"/>
              </a:rPr>
              <a:t>Polycystic ovary syndrome</a:t>
            </a:r>
          </a:p>
          <a:p>
            <a:pPr>
              <a:defRPr/>
            </a:pPr>
            <a:r>
              <a:rPr lang="en-US" sz="1000" dirty="0" smtClean="0">
                <a:latin typeface="Arial" charset="0"/>
                <a:cs typeface="Arial" charset="0"/>
              </a:rPr>
              <a:t>Uterine fibroids</a:t>
            </a:r>
          </a:p>
          <a:p>
            <a:pPr>
              <a:defRPr/>
            </a:pPr>
            <a:r>
              <a:rPr lang="en-US" sz="1000" dirty="0" smtClean="0">
                <a:latin typeface="Arial" charset="0"/>
                <a:cs typeface="Arial" charset="0"/>
              </a:rPr>
              <a:t> </a:t>
            </a:r>
          </a:p>
          <a:p>
            <a:pPr>
              <a:defRPr/>
            </a:pPr>
            <a:r>
              <a:rPr lang="en-US" sz="1000" dirty="0" smtClean="0">
                <a:latin typeface="Arial" charset="0"/>
                <a:cs typeface="Arial" charset="0"/>
              </a:rPr>
              <a:t> </a:t>
            </a:r>
          </a:p>
          <a:p>
            <a:pPr>
              <a:defRPr/>
            </a:pPr>
            <a:r>
              <a:rPr lang="en-US" sz="1000" dirty="0" smtClean="0">
                <a:latin typeface="Arial" charset="0"/>
                <a:cs typeface="Arial" charset="0"/>
              </a:rPr>
              <a:t>Amenorrhea occurs when a women does not begin menstruation by age 16 or she experiences an absence of  menses for three months and is not pregnant.  Amenorrhea is not a disease but a symptom of a disorder.</a:t>
            </a:r>
          </a:p>
          <a:p>
            <a:pPr>
              <a:defRPr/>
            </a:pPr>
            <a:r>
              <a:rPr lang="en-US" sz="1000" dirty="0" smtClean="0">
                <a:latin typeface="Arial" charset="0"/>
                <a:cs typeface="Arial" charset="0"/>
              </a:rPr>
              <a:t> </a:t>
            </a:r>
          </a:p>
          <a:p>
            <a:pPr>
              <a:defRPr/>
            </a:pPr>
            <a:r>
              <a:rPr lang="en-US" sz="1000" dirty="0" smtClean="0">
                <a:latin typeface="Arial" charset="0"/>
                <a:cs typeface="Arial" charset="0"/>
              </a:rPr>
              <a:t>In ovarian failure a woman’s ovaries stop producing hormones before she is age 40.  This disorder results in infertility.  There is no treatment that will restore normal ovarian function when this disorder occurs.  However, estrogen replacement therapy may allow women to have regular periods and lower the risk for osteoporosis.</a:t>
            </a:r>
          </a:p>
          <a:p>
            <a:pPr>
              <a:defRPr/>
            </a:pPr>
            <a:r>
              <a:rPr lang="en-US" sz="1000" dirty="0" smtClean="0">
                <a:latin typeface="Arial" charset="0"/>
                <a:cs typeface="Arial" charset="0"/>
              </a:rPr>
              <a:t> </a:t>
            </a:r>
          </a:p>
          <a:p>
            <a:pPr>
              <a:defRPr/>
            </a:pPr>
            <a:r>
              <a:rPr lang="en-US" sz="1000" dirty="0" smtClean="0">
                <a:latin typeface="Arial" charset="0"/>
                <a:cs typeface="Arial" charset="0"/>
              </a:rPr>
              <a:t>Premenstrual Syndrome, also referred to as PMS, is a group of symptoms that start one to two weeks before a female begins her period.  Most women have at least some symptoms of PMS, and these symptoms usually go away after their period begins.  Treatments include over-the counter pain relievers, exercising, getting enough sleep, and avoiding salt, caffeine, and alcohol.</a:t>
            </a:r>
          </a:p>
          <a:p>
            <a:pPr>
              <a:defRPr/>
            </a:pPr>
            <a:r>
              <a:rPr lang="en-US" sz="1000" dirty="0" smtClean="0">
                <a:latin typeface="Arial" charset="0"/>
                <a:cs typeface="Arial" charset="0"/>
              </a:rPr>
              <a:t> </a:t>
            </a:r>
          </a:p>
          <a:p>
            <a:pPr>
              <a:defRPr/>
            </a:pPr>
            <a:r>
              <a:rPr lang="en-US" sz="1000" dirty="0" smtClean="0">
                <a:latin typeface="Arial" charset="0"/>
                <a:cs typeface="Arial" charset="0"/>
              </a:rPr>
              <a:t>Dysfunctional uterine bleeding  is abnormal uterine bleeding that is not associated with a physical lesion (such as a tumor), inflammation, or pregnancy.   Treatment will depend on several factors:  the cause of the bleeding, your age and if you want to have children.  Hormones may be prescribed.  Diagnostic tests may include ultrasound, endometrial biopsy, hysteroscopy (pronounced hiss-ter-OSS-cope-ee), dilation (pronounced dye-lay-shun)and curettage (pronounced cure-et-tazh), and laparoscopy (pronounced lap-uh-ROS(as in Roscoe)-kuh-pee) to determine the exact cause.</a:t>
            </a:r>
          </a:p>
          <a:p>
            <a:pPr>
              <a:defRPr/>
            </a:pPr>
            <a:endParaRPr lang="en-US" sz="1000" dirty="0" smtClean="0">
              <a:latin typeface="Arial" charset="0"/>
              <a:cs typeface="Arial"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3313A0-DD99-4A66-A028-E6D2AD7B795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731079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An ectopic pregnancy occurs when gestation (pronounced jest-ation) takes place elsewhere than in the uterus (such as the fallopian tube or in the peritoneal (pronounced per-it-tone-knee-uhl) cavity.   Ectopic pregnancies require surgery to remove the pregnancy to save the mother’s life.</a:t>
            </a:r>
          </a:p>
          <a:p>
            <a:r>
              <a:rPr lang="en-US" altLang="en-US" sz="1000" smtClean="0"/>
              <a:t> </a:t>
            </a:r>
          </a:p>
          <a:p>
            <a:r>
              <a:rPr lang="en-US" altLang="en-US" sz="1000" smtClean="0"/>
              <a:t>Polycystic Ovary Syndrome is a disorder that is marked by amenorrhea which is the absence of menstruation.  Other symptoms include obesity, infertility, ovarian enlargement, and hirsutism (pronounced HER-suit-ism) which means excessive growth of hair.  It usually begins with an elevated level of luteinizing (pronounced loot-tee-in-ize-ing) hormone, androgen, or estrogen which results in an abnormal cycle of gonadotropin released by the pituitary gland.  This is also referred to as polycystic ovary disease or Stein (pronounced Stine)-Leventhal syndrome.  Treatment recommendations include weight loss, medications such as birth control pills or progesterone,  and medications that increase the body’s sensitivity to insulin.</a:t>
            </a:r>
          </a:p>
          <a:p>
            <a:r>
              <a:rPr lang="en-US" altLang="en-US" sz="1000" smtClean="0"/>
              <a:t> </a:t>
            </a:r>
          </a:p>
          <a:p>
            <a:r>
              <a:rPr lang="en-US" altLang="en-US" sz="1000" smtClean="0"/>
              <a:t>Uterine fibroids are the most common, non-cancerous tumors in women of childbearing age.  Treatment may include medications for pain relief but in some cases surgical treatment of the fibroids may be indicated.</a:t>
            </a:r>
          </a:p>
          <a:p>
            <a:endParaRPr lang="en-US" altLang="en-US" sz="100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DEED89-4036-43F1-A934-EA4D2AEE62FF}"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57958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731838" y="4560888"/>
            <a:ext cx="5851525" cy="4319587"/>
          </a:xfrm>
          <a:prstGeom prst="rect">
            <a:avLst/>
          </a:prstGeom>
          <a:extLst/>
        </p:spPr>
        <p:txBody>
          <a:bodyPr/>
          <a:lstStyle/>
          <a:p>
            <a:pPr eaLnBrk="1" hangingPunct="1">
              <a:spcBef>
                <a:spcPct val="0"/>
              </a:spcBef>
              <a:defRPr/>
            </a:pPr>
            <a:r>
              <a:rPr lang="en-US" sz="1000" dirty="0" smtClean="0">
                <a:latin typeface="Arial" charset="0"/>
                <a:cs typeface="Arial" charset="0"/>
              </a:rPr>
              <a:t>The objectives for the Endocrine System are to:</a:t>
            </a:r>
          </a:p>
          <a:p>
            <a:pPr marL="171450" indent="-171450" eaLnBrk="1" hangingPunct="1">
              <a:spcBef>
                <a:spcPct val="0"/>
              </a:spcBef>
              <a:buFont typeface="Arial" pitchFamily="34" charset="0"/>
              <a:buChar char="•"/>
              <a:defRPr/>
            </a:pPr>
            <a:r>
              <a:rPr lang="en-US" sz="1000" dirty="0" smtClean="0">
                <a:latin typeface="Arial" charset="0"/>
                <a:cs typeface="Arial" charset="0"/>
              </a:rPr>
              <a:t>Define, understand and correctly pronounce medical terms related to the endocrine system.</a:t>
            </a:r>
          </a:p>
          <a:p>
            <a:pPr marL="171450" indent="-171450" eaLnBrk="1" hangingPunct="1">
              <a:spcBef>
                <a:spcPct val="0"/>
              </a:spcBef>
              <a:buFont typeface="Arial" pitchFamily="34" charset="0"/>
              <a:buChar char="•"/>
              <a:defRPr/>
            </a:pPr>
            <a:r>
              <a:rPr lang="en-US" sz="1000" dirty="0" smtClean="0"/>
              <a:t>Describe common diseases and conditions  with an overview of various treatments related to the endocrine system.</a:t>
            </a:r>
            <a:endParaRPr lang="en-US" sz="1000" dirty="0" smtClean="0">
              <a:latin typeface="Arial" charset="0"/>
              <a:cs typeface="Arial"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2AD5D0-EB75-45F4-862D-35E908303306}"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78555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testes (pronounced test-tees) function as an endocrine gland.  The testes are where the male sex hormones are produced.  These hormones are referred to as “androgens.”</a:t>
            </a:r>
          </a:p>
          <a:p>
            <a:r>
              <a:rPr lang="en-US" altLang="en-US" sz="1000" smtClean="0"/>
              <a:t> </a:t>
            </a:r>
          </a:p>
          <a:p>
            <a:r>
              <a:rPr lang="en-US" altLang="en-US" sz="1000" smtClean="0"/>
              <a:t>Testosterone is the main hormone secreted by the testes.  The testes begin to secrete testosterone during fetal development. At puberty, testosterone is responsible for the growth and development of male reproductive structures, increased skeletal and muscular growth, enlargement of the larynx, growth and distribution of body hair and increased male sexual drive.</a:t>
            </a: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5B2334-2E99-42DF-B66A-63858C52639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19776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1838" y="4560888"/>
            <a:ext cx="5851525" cy="4319587"/>
          </a:xfrm>
          <a:prstGeom prst="rect">
            <a:avLst/>
          </a:prstGeom>
        </p:spPr>
        <p:txBody>
          <a:bodyPr>
            <a:normAutofit/>
          </a:bodyPr>
          <a:lstStyle/>
          <a:p>
            <a:pPr>
              <a:defRPr/>
            </a:pPr>
            <a:r>
              <a:rPr lang="en-US" sz="1000" dirty="0" smtClean="0">
                <a:latin typeface="Arial" charset="0"/>
                <a:cs typeface="Arial" charset="0"/>
              </a:rPr>
              <a:t>Anorchia (pronounced an-ORK-ee-uh) is the absence of both testes at birth.  Symptoms include the failure to begin puberty at the correct time and the lack of secondary sex characteristics.  Treatments include artificial testicle implants, male hormones and psychological support.</a:t>
            </a:r>
          </a:p>
          <a:p>
            <a:pPr>
              <a:defRPr/>
            </a:pPr>
            <a:r>
              <a:rPr lang="en-US" sz="1000" dirty="0" smtClean="0">
                <a:latin typeface="Arial" charset="0"/>
                <a:cs typeface="Arial" charset="0"/>
              </a:rPr>
              <a:t> </a:t>
            </a:r>
          </a:p>
          <a:p>
            <a:pPr>
              <a:defRPr/>
            </a:pPr>
            <a:r>
              <a:rPr lang="en-US" sz="1000" dirty="0" smtClean="0">
                <a:latin typeface="Arial" charset="0"/>
                <a:cs typeface="Arial" charset="0"/>
              </a:rPr>
              <a:t>Hypogonadotropic  (pronounced hypo-go-nad-uh-trope-ick) hypogonadism (pronounced hypo-go-nad-ism) is absent or decreased function of the male testes. It is considered a form of secondary hypogonadism, which means the condition is due to a problem with the pituitary or hypothalamus gland.  Symptoms include the absence of secondary sex characteristics such as pubic (pronounced pew-bic), facial, and underarm hair, inability to smell, delayed development at puberty, underdeveloped testicles and, in some cases, short stature.  Treatment depends on the cause of the disorder, but may include injections of testosterone, slow-release testosterone skin patch, GnRH (pronounced G-N-R-H) injections and testosterone gels.  With the correct hormone treatment, the patient can begin puberty.</a:t>
            </a:r>
          </a:p>
          <a:p>
            <a:pPr>
              <a:defRPr/>
            </a:pPr>
            <a:r>
              <a:rPr lang="en-US" sz="1000" dirty="0" smtClean="0">
                <a:latin typeface="Arial" charset="0"/>
                <a:cs typeface="Arial" charset="0"/>
              </a:rPr>
              <a:t> </a:t>
            </a:r>
          </a:p>
          <a:p>
            <a:pPr>
              <a:defRPr/>
            </a:pPr>
            <a:r>
              <a:rPr lang="en-US" sz="1000" dirty="0" smtClean="0">
                <a:latin typeface="Arial" charset="0"/>
                <a:cs typeface="Arial" charset="0"/>
              </a:rPr>
              <a:t>Reifenstein (pronounced rife-en-stine) syndrome is one of a group of diseases in which the body is unable to respond appropriately to the male sex hormones, which include testosterone.   Symptoms include abnormal male genitals, breast development in males at the time of puberty, infertility, and decreased body hair and beard, but normal pubic and armpit hair. Treatment with testosterone improves the chance that the patient will have a normal and healthy lifespan with the potential to have children.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C3F317-C010-4BE7-9FB5-732F03BDF27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93883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In addition to the major endocrine glands, other organs have some hormonal activity as part of their function.  One of these is the thymus (pronounced THIGH-muss) gland.</a:t>
            </a:r>
          </a:p>
          <a:p>
            <a:r>
              <a:rPr lang="en-US" altLang="en-US" sz="1000" smtClean="0"/>
              <a:t> </a:t>
            </a:r>
          </a:p>
          <a:p>
            <a:r>
              <a:rPr lang="en-US" altLang="en-US" sz="1000" smtClean="0"/>
              <a:t>The thymus is a small organ in your upper chest, under your breastbone.  Before birth and during childhood, the thymus helps the body make a type of white blood cell.  These cells help protect you from infections.</a:t>
            </a:r>
          </a:p>
          <a:p>
            <a:r>
              <a:rPr lang="en-US" altLang="en-US" sz="1000" smtClean="0"/>
              <a:t> </a:t>
            </a:r>
          </a:p>
          <a:p>
            <a:r>
              <a:rPr lang="en-US" altLang="en-US" sz="1000" smtClean="0"/>
              <a:t>The thymus gland produces thymosin (pronounced THIGH-mo-sin), a hormone that plays an important role in the development of the body’s immune system.</a:t>
            </a:r>
          </a:p>
          <a:p>
            <a:pPr eaLnBrk="1" hangingPunct="1">
              <a:spcBef>
                <a:spcPct val="0"/>
              </a:spcBef>
            </a:pPr>
            <a:endParaRPr lang="en-US" altLang="en-US" sz="1000"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D6C8E1-00C8-408B-9570-A6949B0E105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795590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Cancer of the thymus is rare.  You are more likely to develop it if you have other diseases such as myasthenia gravis (pronounced my-ass-THEEN-ee-uh GRAV (like gravity)-iss ), lupus (pronounced LOOP-us) or rheumatoid arthritis.  Sometimes there are no symptoms.  Other times, thymus cancer can cause a cough that doesn’t go away, chest pain, or trouble breathing.</a:t>
            </a:r>
          </a:p>
          <a:p>
            <a:r>
              <a:rPr lang="en-US" altLang="en-US" sz="1000" smtClean="0"/>
              <a:t> </a:t>
            </a:r>
          </a:p>
          <a:p>
            <a:r>
              <a:rPr lang="en-US" altLang="en-US" sz="1000" smtClean="0"/>
              <a:t>The most common treatment is surgery to remove the tumor.  Other options include radiation and hormone therapy.</a:t>
            </a:r>
          </a:p>
          <a:p>
            <a:r>
              <a:rPr lang="en-US" altLang="en-US" sz="1000" smtClean="0"/>
              <a:t> </a:t>
            </a:r>
          </a:p>
          <a:p>
            <a:pPr eaLnBrk="1" hangingPunct="1">
              <a:spcBef>
                <a:spcPct val="0"/>
              </a:spcBef>
            </a:pPr>
            <a:endParaRPr lang="en-US" altLang="en-US" sz="1000"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70BA03-A1BA-469E-AAC2-EAE559B30409}"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290142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Here are some key word parts for the endocrine system along with their meanings.  In the third column you can see some of the medical terms that we can create by combining word parts.  You should return to the online medical dictionary to hear the pronunciation and become familiar with the meaning of the created terms.</a:t>
            </a:r>
          </a:p>
          <a:p>
            <a:endParaRPr lang="en-US" altLang="en-US" sz="100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85681-087A-4355-ADC7-6B1E6D40EB6B}"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11426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Now see if you can use what you learned.  A patient is referred by her primary care physician to the Endocrine Clinic because she has recent weight loss, an increased heart rate and has noticed that she is very sensitive to heat.  Which of the disorders of thyroid gland should he test for?</a:t>
            </a:r>
          </a:p>
          <a:p>
            <a:r>
              <a:rPr lang="en-US" altLang="en-US" sz="1000" smtClean="0"/>
              <a:t> </a:t>
            </a:r>
          </a:p>
          <a:p>
            <a:r>
              <a:rPr lang="en-US" altLang="en-US" sz="1000" b="1" smtClean="0"/>
              <a:t>(NOTE: Pause about 3 seconds here.)</a:t>
            </a:r>
            <a:endParaRPr lang="en-US" altLang="en-US" sz="1000" smtClean="0"/>
          </a:p>
          <a:p>
            <a:r>
              <a:rPr lang="en-US" altLang="en-US" sz="1000" smtClean="0"/>
              <a:t> </a:t>
            </a:r>
          </a:p>
          <a:p>
            <a:r>
              <a:rPr lang="en-US" altLang="en-US" sz="1000" smtClean="0"/>
              <a:t>Did you guess Hyperthyroidism?</a:t>
            </a:r>
          </a:p>
          <a:p>
            <a:r>
              <a:rPr lang="en-US" altLang="en-US" sz="1000" smtClean="0"/>
              <a:t> </a:t>
            </a:r>
          </a:p>
          <a:p>
            <a:r>
              <a:rPr lang="en-US" altLang="en-US" sz="1000" smtClean="0"/>
              <a:t>Hyperthyroidism occurs when your thyroid is too active.  It makes more thyroid hormones than your body needs.  That condition is referred to as hyperthyroidism.  The symptoms include:  weight loss, increased heart rate and sensitivity to heat.</a:t>
            </a:r>
          </a:p>
          <a:p>
            <a:endParaRPr lang="en-US" altLang="en-US" sz="100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95327-F51E-4A15-A10C-4B65338FC5FC}"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56192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800600"/>
            <a:ext cx="5851525" cy="4319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This concludes the Endocrine System.  In summary, we have discussed the medical terms related to the endocrine system and described common diseases and conditions and an overview of various treatments related to the endocrine system.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C01057-EC6C-4CB2-A1F6-9A60C351B29A}"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200008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“No Audio”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35378-F82D-45D4-9AA1-0BB5BAD9D412}"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457791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21175"/>
          </a:xfrm>
          <a:prstGeom prst="rect">
            <a:avLst/>
          </a:prstGeom>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Health IT Workforce Curriculum Version 4.0</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C67021A-487C-4D8E-B66A-9A323BD1E9A7}" type="slidenum">
              <a:rPr lang="en-US" altLang="en-US">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200500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The pituitary gland, also known as the “hypophysis” (pronounced high-POFF-ih-sis), is a small gland about one centimeter in diameter located at the base of the skull in a depression of the sphenoid (pronounced  sphee-noid) bone known as the sella turcica (pronounced terse-ick-uh). </a:t>
            </a:r>
          </a:p>
          <a:p>
            <a:r>
              <a:rPr lang="en-US" altLang="en-US" sz="1000" smtClean="0"/>
              <a:t> </a:t>
            </a:r>
          </a:p>
          <a:p>
            <a:r>
              <a:rPr lang="en-US" altLang="en-US" sz="1000" smtClean="0"/>
              <a:t>The gland is connected to the hypothalamus of the brain by a slender stalk called the infundibulum (pronounced in-fund-DIBB-you-lum). </a:t>
            </a:r>
          </a:p>
          <a:p>
            <a:r>
              <a:rPr lang="en-US" altLang="en-US" sz="1000" smtClean="0"/>
              <a:t> </a:t>
            </a:r>
          </a:p>
          <a:p>
            <a:r>
              <a:rPr lang="en-US" altLang="en-US" sz="1000" smtClean="0"/>
              <a:t>The pituitary gland is also known as the “master gland” because it produces or secretes a variety of hormones that are transported through the body and direct other glands to produce their hormones.  </a:t>
            </a:r>
          </a:p>
          <a:p>
            <a:pPr eaLnBrk="1" hangingPunct="1">
              <a:spcBef>
                <a:spcPct val="0"/>
              </a:spcBef>
            </a:pPr>
            <a:endParaRPr lang="en-US" altLang="en-US" sz="1000" smtClean="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0BB355-554D-439A-9CCA-B5F015D77AF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14269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following is a list of hormones produced in the pituitary gland along with a brief description of their functions.</a:t>
            </a:r>
          </a:p>
          <a:p>
            <a:endParaRPr lang="en-US" altLang="en-US" sz="1000" dirty="0" smtClean="0"/>
          </a:p>
          <a:p>
            <a:r>
              <a:rPr lang="en-US" altLang="en-US" sz="1000" dirty="0" smtClean="0"/>
              <a:t>Prolactin is responsible for the development of breasts in females and lactation after birth.</a:t>
            </a:r>
          </a:p>
          <a:p>
            <a:endParaRPr lang="en-US" altLang="en-US" sz="1000" dirty="0" smtClean="0"/>
          </a:p>
          <a:p>
            <a:r>
              <a:rPr lang="en-US" altLang="en-US" sz="1000" dirty="0" smtClean="0"/>
              <a:t>Growth hormone or GH (pronounced G-H) is responsible for generating the growth and development of bones and other tissues in our body.</a:t>
            </a:r>
          </a:p>
          <a:p>
            <a:endParaRPr lang="en-US" altLang="en-US" sz="1000" dirty="0" smtClean="0"/>
          </a:p>
          <a:p>
            <a:r>
              <a:rPr lang="en-US" altLang="en-US" sz="1000" dirty="0" err="1" smtClean="0"/>
              <a:t>Adrenocorticotropin</a:t>
            </a:r>
            <a:r>
              <a:rPr lang="en-US" altLang="en-US" sz="1000" dirty="0" smtClean="0"/>
              <a:t>  or ACTH (</a:t>
            </a:r>
            <a:r>
              <a:rPr lang="en-US" altLang="en-US" sz="1000" dirty="0" err="1" smtClean="0"/>
              <a:t>pronouced</a:t>
            </a:r>
            <a:r>
              <a:rPr lang="en-US" altLang="en-US" sz="1000" dirty="0" smtClean="0"/>
              <a:t> A-C-T-H) promotes the release of cortisol, another hormone, which is produced by the adrenal glands.</a:t>
            </a:r>
          </a:p>
          <a:p>
            <a:endParaRPr lang="en-US" altLang="en-US" sz="1000" dirty="0" smtClean="0"/>
          </a:p>
          <a:p>
            <a:r>
              <a:rPr lang="en-US" altLang="en-US" sz="1000" dirty="0" smtClean="0"/>
              <a:t>Thyroid-stimulating hormone or TSH (pronounced T-S-H) promotes the release of hormones from the thyroid gland and assists in the regulation of metabolic processes in our body. </a:t>
            </a:r>
          </a:p>
          <a:p>
            <a:endParaRPr lang="en-US" altLang="en-US" sz="1000" dirty="0" smtClean="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78D52F-167E-4124-8DE5-47AA05B8E71A}"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70827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762000" y="4572000"/>
            <a:ext cx="5851525" cy="4319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Antidiuretic hormone or ADH assists with the regulation of water absorption preventing us from losing excessive amounts of water in urination.</a:t>
            </a:r>
          </a:p>
          <a:p>
            <a:endParaRPr lang="en-US" altLang="en-US" sz="1000" smtClean="0"/>
          </a:p>
          <a:p>
            <a:r>
              <a:rPr lang="en-US" altLang="en-US" sz="1000" smtClean="0"/>
              <a:t>Luteinizing (pronounced Loot-tee-in-izei-ing) hormone or LH assists in the regulation or secretion of the hormone estrogen in females and testosterone in males.</a:t>
            </a:r>
          </a:p>
          <a:p>
            <a:endParaRPr lang="en-US" altLang="en-US" sz="1000" smtClean="0"/>
          </a:p>
          <a:p>
            <a:r>
              <a:rPr lang="en-US" altLang="en-US" sz="1000" smtClean="0"/>
              <a:t>Follicle-stimulating hormone--or FSH--assists the reproductive organs--the testes and ovaries--in the production of sperm in males and ova in females.</a:t>
            </a: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BD1B7F-0ED8-4D9C-8977-31BAFE4C5C0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62939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With pituitary disorders, you often have too much or too little of one of your hormones.  Injuries can cause pituitary disorders, but the most common cause is a pituitary tumor.</a:t>
            </a:r>
          </a:p>
          <a:p>
            <a:r>
              <a:rPr lang="en-US" altLang="en-US" sz="1000" smtClean="0"/>
              <a:t> </a:t>
            </a:r>
          </a:p>
          <a:p>
            <a:r>
              <a:rPr lang="en-US" altLang="en-US" sz="1000" smtClean="0"/>
              <a:t>As we have learned, the pituitary gland makes growth hormone, which stimulates the growth of bone and other tissues.  Children who have too little of it may be very short.  A dwarf is a person of short stature - under 4 feet 10 inches as an adult.  More than two hundred different conditions can cause dwarfism.  A single type, achondroplasia (pronounced A-con-dro-PLAY-zhuh), is responsible for approximately seventy percent of all dwarfism.  Dwarfism is NOT a disease.  Treatment with growth hormone can stimulate growth.  With proper medical care, most people with dwarfism have active lives and live as long as other people.</a:t>
            </a:r>
          </a:p>
          <a:p>
            <a:r>
              <a:rPr lang="en-US" altLang="en-US" sz="1000" smtClean="0"/>
              <a:t> </a:t>
            </a:r>
          </a:p>
          <a:p>
            <a:r>
              <a:rPr lang="en-US" altLang="en-US" sz="1000" smtClean="0"/>
              <a:t>Individuals can also have too much growth hormone.  Usually the cause is a pituitary tumor, but not a cancerous one.  Too much growth hormone can cause gigantism (pronounced Gi (like giant)-GAN-tism) in children, where their bones and their body grow too much.  In adults, too much GH results in acromegaly (pronounced ACK-ro-MEG-uh-lee), in which the hands, feet, and face are larger than normal.</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34A1AE-C204-4922-A87D-67404F2B7018}"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408272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Diabetes insipidus (pronounced in-SIP-ih-dus) or DI (pronounced D-I), causes frequent urination.  A person becomes extremely thirsty and drinks.  The drinking results in frequent urination and a cycle of drinking and urinating can prevent adequate sleep and even encourage bed wetting.  The body produces large volumes of urine, almost all water.</a:t>
            </a:r>
          </a:p>
          <a:p>
            <a:r>
              <a:rPr lang="en-US" altLang="en-US" sz="1000" smtClean="0"/>
              <a:t>	</a:t>
            </a:r>
          </a:p>
          <a:p>
            <a:r>
              <a:rPr lang="en-US" altLang="en-US" sz="1000" smtClean="0"/>
              <a:t>DI is different from diabetes mellitus which is abbeviated DM  (pronounced D-M).  DM is related to the lack of production and/or the body’s use of insulin. While the symptoms can be similar, DI is related to how your kidneys handle fluids in the body.  It is less common than DM.</a:t>
            </a:r>
          </a:p>
          <a:p>
            <a:r>
              <a:rPr lang="en-US" altLang="en-US" sz="1000" smtClean="0"/>
              <a:t> </a:t>
            </a:r>
          </a:p>
          <a:p>
            <a:r>
              <a:rPr lang="en-US" altLang="en-US" sz="1000" smtClean="0"/>
              <a:t>Diagnostic tests on urine and blood can determine which condition you have.</a:t>
            </a:r>
          </a:p>
          <a:p>
            <a:r>
              <a:rPr lang="en-US" altLang="en-US" sz="1000" smtClean="0"/>
              <a:t> </a:t>
            </a:r>
          </a:p>
          <a:p>
            <a:r>
              <a:rPr lang="en-US" altLang="en-US" sz="1000" smtClean="0"/>
              <a:t>Usually, DI is caused by a problem with your pituitary gland or your kidneys.  Treatment depends on the cause of the problem.  Medicines can often help.</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2AFBCB-C377-4BD5-A002-84B686882A0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6964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Pituitary tumors are fairly common; statistics indicate that about one in 10,000 persons will develop a pituitary tumor.  </a:t>
            </a:r>
          </a:p>
          <a:p>
            <a:r>
              <a:rPr lang="en-US" altLang="en-US" sz="1000" smtClean="0"/>
              <a:t> </a:t>
            </a:r>
          </a:p>
          <a:p>
            <a:r>
              <a:rPr lang="en-US" altLang="en-US" sz="1000" smtClean="0"/>
              <a:t>Pituitary tumors grow slowly, do not spread, and are usually not cancerous.</a:t>
            </a:r>
          </a:p>
          <a:p>
            <a:r>
              <a:rPr lang="en-US" altLang="en-US" sz="1000" smtClean="0"/>
              <a:t> </a:t>
            </a:r>
          </a:p>
          <a:p>
            <a:r>
              <a:rPr lang="en-US" altLang="en-US" sz="1000" smtClean="0"/>
              <a:t>The most common type of pituitary tumor produces hormones and affects the balance of the hormones in the body.  This type of tumor may result in conditions such as:  Cushing’s Syndrome and hyperthyroidism.</a:t>
            </a:r>
          </a:p>
          <a:p>
            <a:r>
              <a:rPr lang="en-US" altLang="en-US" sz="1000" smtClean="0"/>
              <a:t> </a:t>
            </a:r>
          </a:p>
          <a:p>
            <a:r>
              <a:rPr lang="en-US" altLang="en-US" sz="1000" smtClean="0"/>
              <a:t>Symptoms of pituitary tumors include vision problems, nausea and vomiting, and other problems caused by the  overproduction of hormones.</a:t>
            </a:r>
          </a:p>
          <a:p>
            <a:r>
              <a:rPr lang="en-US" altLang="en-US" sz="1000" smtClean="0"/>
              <a:t> </a:t>
            </a:r>
          </a:p>
          <a:p>
            <a:r>
              <a:rPr lang="en-US" altLang="en-US" sz="1000" smtClean="0"/>
              <a:t>Pituitary tumors are generally curable.  Treatment is often surgery to remove the tumor.  Other treatment options include medications, radiation, or radiosurgery.</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E0654D-F4F8-47F5-B46C-5BAC5EBD77A3}"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3695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Physicians conduct (pronounced con-DUCT) a variety of clinical tests to diagnose pituitary disorders and diseases.  Examples of these tests include Adrenocorticohormone (pronounced Uh-DREEN-o-COR-tick-oh-hormone).</a:t>
            </a:r>
          </a:p>
          <a:p>
            <a:r>
              <a:rPr lang="en-US" altLang="en-US" sz="1000" smtClean="0"/>
              <a:t> </a:t>
            </a:r>
          </a:p>
          <a:p>
            <a:r>
              <a:rPr lang="en-US" altLang="en-US" sz="1000" smtClean="0"/>
              <a:t>Aldosterone (pronounced Al-DOSS-terone) and Renin (pronounced Rennin) Test, Follicle-stimulating Hormone Test, Growth Hormone Test, Insulin-like Growth Factor 1 Test, Luteinizing Hormone Test, and Magnetic Resonance Imaging or MRI of the head, which is a radiological examination.</a:t>
            </a:r>
          </a:p>
          <a:p>
            <a:endParaRPr lang="en-US" altLang="en-US" sz="1000"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B70CF3-66C0-4FD2-82A4-DE51075056B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72449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smtClean="0"/>
              <a:t>Click to edit Master text styles</a:t>
            </a:r>
          </a:p>
        </p:txBody>
      </p:sp>
    </p:spTree>
    <p:extLst>
      <p:ext uri="{BB962C8B-B14F-4D97-AF65-F5344CB8AC3E}">
        <p14:creationId xmlns:p14="http://schemas.microsoft.com/office/powerpoint/2010/main" val="169178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rtlCol="0">
            <a:normAutofit/>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5"/>
          <p:cNvSpPr>
            <a:spLocks noGrp="1"/>
          </p:cNvSpPr>
          <p:nvPr>
            <p:ph type="sldNum" sz="quarter" idx="16"/>
          </p:nvPr>
        </p:nvSpPr>
        <p:spPr/>
        <p:txBody>
          <a:bodyPr/>
          <a:lstStyle>
            <a:lvl1pPr>
              <a:defRPr/>
            </a:lvl1pPr>
          </a:lstStyle>
          <a:p>
            <a:fld id="{C5D17816-794C-4DB1-B71C-D03C815FC2D9}" type="slidenum">
              <a:rPr lang="en-US" altLang="en-US"/>
              <a:pPr/>
              <a:t>‹#›</a:t>
            </a:fld>
            <a:endParaRPr lang="en-US" altLang="en-US"/>
          </a:p>
        </p:txBody>
      </p:sp>
      <p:sp>
        <p:nvSpPr>
          <p:cNvPr id="6" name="Date Placeholder 4"/>
          <p:cNvSpPr>
            <a:spLocks noGrp="1"/>
          </p:cNvSpPr>
          <p:nvPr>
            <p:ph type="dt" sz="half" idx="17"/>
          </p:nvPr>
        </p:nvSpPr>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8"/>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269692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2"/>
          </p:nvPr>
        </p:nvSpPr>
        <p:spPr/>
        <p:txBody>
          <a:bodyPr/>
          <a:lstStyle>
            <a:lvl1pPr>
              <a:defRPr/>
            </a:lvl1pPr>
          </a:lstStyle>
          <a:p>
            <a:fld id="{54521E4D-E38A-465D-9C4F-9520623C7F3D}" type="slidenum">
              <a:rPr lang="en-US" altLang="en-US"/>
              <a:pPr/>
              <a:t>‹#›</a:t>
            </a:fld>
            <a:endParaRPr lang="en-US" altLang="en-US"/>
          </a:p>
        </p:txBody>
      </p:sp>
      <p:sp>
        <p:nvSpPr>
          <p:cNvPr id="6" name="Date Placeholder 4"/>
          <p:cNvSpPr>
            <a:spLocks noGrp="1"/>
          </p:cNvSpPr>
          <p:nvPr>
            <p:ph type="dt" sz="half" idx="13"/>
          </p:nvPr>
        </p:nvSpPr>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4"/>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186284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dirty="0" smtClean="0"/>
              <a:t>Click to edit Master text styles</a:t>
            </a:r>
          </a:p>
          <a:p>
            <a:pPr lvl="1"/>
            <a:r>
              <a:rPr lang="en-US" dirty="0"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22"/>
          </p:nvPr>
        </p:nvSpPr>
        <p:spPr/>
        <p:txBody>
          <a:bodyPr/>
          <a:lstStyle>
            <a:lvl1pPr>
              <a:defRPr/>
            </a:lvl1pPr>
          </a:lstStyle>
          <a:p>
            <a:fld id="{5B4C713D-6476-4CE3-BDB0-CCACD23B6F10}" type="slidenum">
              <a:rPr lang="en-US" altLang="en-US"/>
              <a:pPr/>
              <a:t>‹#›</a:t>
            </a:fld>
            <a:endParaRPr lang="en-US" altLang="en-US"/>
          </a:p>
        </p:txBody>
      </p:sp>
      <p:sp>
        <p:nvSpPr>
          <p:cNvPr id="7" name="Date Placeholder 4"/>
          <p:cNvSpPr>
            <a:spLocks noGrp="1"/>
          </p:cNvSpPr>
          <p:nvPr>
            <p:ph type="dt" sz="half" idx="23"/>
          </p:nvPr>
        </p:nvSpPr>
        <p:spPr/>
        <p:txBody>
          <a:bodyPr/>
          <a:lstStyle>
            <a:lvl1pPr>
              <a:defRPr/>
            </a:lvl1pPr>
          </a:lstStyle>
          <a:p>
            <a:pPr>
              <a:defRPr/>
            </a:pPr>
            <a:r>
              <a:rPr lang="en-US" smtClean="0"/>
              <a:t>Health IT Workforce Curriculum                                         Version 3.0/Spring 2012 </a:t>
            </a:r>
            <a:endParaRPr lang="en-US"/>
          </a:p>
        </p:txBody>
      </p:sp>
      <p:sp>
        <p:nvSpPr>
          <p:cNvPr id="11" name="Footer Placeholder 5"/>
          <p:cNvSpPr>
            <a:spLocks noGrp="1"/>
          </p:cNvSpPr>
          <p:nvPr>
            <p:ph type="ftr" sz="quarter" idx="24"/>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168875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5895566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9986211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846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3125753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37791666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338563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65288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4"/>
          <p:cNvSpPr>
            <a:spLocks noGrp="1"/>
          </p:cNvSpPr>
          <p:nvPr>
            <p:ph type="body" sz="quarter" idx="11"/>
          </p:nvPr>
        </p:nvSpPr>
        <p:spPr>
          <a:xfrm>
            <a:off x="457200" y="1984248"/>
            <a:ext cx="3962400" cy="4187952"/>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5"/>
          </p:nvPr>
        </p:nvSpPr>
        <p:spPr>
          <a:xfrm>
            <a:off x="4648200" y="1981200"/>
            <a:ext cx="3962400" cy="4191000"/>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5" name="Slide Number Placeholder 5"/>
          <p:cNvSpPr>
            <a:spLocks noGrp="1"/>
          </p:cNvSpPr>
          <p:nvPr>
            <p:ph type="sldNum" sz="quarter" idx="16"/>
          </p:nvPr>
        </p:nvSpPr>
        <p:spPr/>
        <p:txBody>
          <a:bodyPr/>
          <a:lstStyle>
            <a:lvl1pPr>
              <a:defRPr/>
            </a:lvl1pPr>
          </a:lstStyle>
          <a:p>
            <a:fld id="{A02E4C7A-C6AA-4F1B-AE88-A82AE9D42FAC}" type="slidenum">
              <a:rPr lang="en-US" altLang="en-US"/>
              <a:pPr/>
              <a:t>‹#›</a:t>
            </a:fld>
            <a:endParaRPr lang="en-US" altLang="en-US"/>
          </a:p>
        </p:txBody>
      </p:sp>
      <p:sp>
        <p:nvSpPr>
          <p:cNvPr id="6" name="Date Placeholder 4"/>
          <p:cNvSpPr>
            <a:spLocks noGrp="1"/>
          </p:cNvSpPr>
          <p:nvPr>
            <p:ph type="dt" sz="half" idx="17"/>
          </p:nvPr>
        </p:nvSpPr>
        <p:spPr/>
        <p:txBody>
          <a:bodyPr/>
          <a:lstStyle>
            <a:lvl1pPr>
              <a:defRPr/>
            </a:lvl1pPr>
          </a:lstStyle>
          <a:p>
            <a:pPr>
              <a:defRPr/>
            </a:pPr>
            <a:r>
              <a:rPr lang="en-US" smtClean="0"/>
              <a:t>Health IT Workforce Curriculum                                         Version 3.0/Spring 2012 </a:t>
            </a:r>
            <a:endParaRPr lang="en-US"/>
          </a:p>
        </p:txBody>
      </p:sp>
      <p:sp>
        <p:nvSpPr>
          <p:cNvPr id="9" name="Footer Placeholder 5"/>
          <p:cNvSpPr>
            <a:spLocks noGrp="1"/>
          </p:cNvSpPr>
          <p:nvPr>
            <p:ph type="ftr" sz="quarter" idx="18"/>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184791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461966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3210944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7336127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907646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5869133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cs typeface="Arial" panose="020B0604020202020204" pitchFamily="34" charset="0"/>
              </a:rPr>
              <a:t>Creating a Custom Layout</a:t>
            </a:r>
          </a:p>
          <a:p>
            <a:r>
              <a:rPr lang="en-US" dirty="0">
                <a:solidFill>
                  <a:prstClr val="black"/>
                </a:solidFill>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rPr>
              <a:t>To create a custom new layout, </a:t>
            </a:r>
            <a:r>
              <a:rPr lang="en-US" b="1" dirty="0">
                <a:solidFill>
                  <a:prstClr val="black"/>
                </a:solidFill>
              </a:rPr>
              <a:t>in the Slide Master view </a:t>
            </a:r>
            <a:r>
              <a:rPr lang="en-US" dirty="0">
                <a:solidFill>
                  <a:prstClr val="black"/>
                </a:solidFill>
              </a:rPr>
              <a:t>do the following:</a:t>
            </a:r>
          </a:p>
          <a:p>
            <a:pPr marL="214313" indent="-214313">
              <a:buFont typeface="Arial" panose="020B0604020202020204" pitchFamily="34" charset="0"/>
              <a:buChar char="•"/>
            </a:pPr>
            <a:r>
              <a:rPr lang="en-US" b="1" dirty="0">
                <a:solidFill>
                  <a:prstClr val="black"/>
                </a:solidFill>
              </a:rPr>
              <a:t>DUPLICATE</a:t>
            </a:r>
            <a:r>
              <a:rPr lang="en-US" dirty="0">
                <a:solidFill>
                  <a:prstClr val="black"/>
                </a:solidFill>
              </a:rPr>
              <a:t> an existing layout to create a new layout.</a:t>
            </a:r>
          </a:p>
          <a:p>
            <a:pPr marL="214313" indent="-214313">
              <a:buFont typeface="Arial" panose="020B0604020202020204" pitchFamily="34" charset="0"/>
              <a:buChar char="•"/>
            </a:pPr>
            <a:r>
              <a:rPr lang="en-US" b="1" dirty="0">
                <a:solidFill>
                  <a:prstClr val="black"/>
                </a:solidFill>
              </a:rPr>
              <a:t>RENAME</a:t>
            </a:r>
            <a:r>
              <a:rPr lang="en-US" dirty="0">
                <a:solidFill>
                  <a:prstClr val="black"/>
                </a:solidFill>
              </a:rPr>
              <a:t> the new layout.</a:t>
            </a:r>
          </a:p>
          <a:p>
            <a:pPr marL="214313" indent="-214313">
              <a:buFont typeface="Arial" panose="020B0604020202020204" pitchFamily="34" charset="0"/>
              <a:buChar char="•"/>
            </a:pPr>
            <a:r>
              <a:rPr lang="en-US" b="1" dirty="0">
                <a:solidFill>
                  <a:prstClr val="black"/>
                </a:solidFill>
              </a:rPr>
              <a:t>Insert or Remove as appropriate PLACEHOLDERS </a:t>
            </a:r>
            <a:r>
              <a:rPr lang="en-US" dirty="0">
                <a:solidFill>
                  <a:prstClr val="black"/>
                </a:solidFill>
              </a:rPr>
              <a:t>on your new layout, resizing &amp; formatting as appropriate. </a:t>
            </a:r>
            <a:r>
              <a:rPr lang="en-US" sz="1600" dirty="0">
                <a:solidFill>
                  <a:prstClr val="black"/>
                </a:solidFill>
              </a:rPr>
              <a:t>(Do not edit your content in the slide master. All content should be edited in the normal presentation design view.) </a:t>
            </a:r>
            <a:r>
              <a:rPr lang="en-US" b="1" dirty="0">
                <a:solidFill>
                  <a:prstClr val="black"/>
                </a:solidFill>
              </a:rPr>
              <a:t>NEVER REMOVE THE LAYOUT’S TITLE CONTAINER</a:t>
            </a:r>
            <a:r>
              <a:rPr lang="en-US" dirty="0">
                <a:solidFill>
                  <a:prstClr val="black"/>
                </a:solidFill>
              </a:rPr>
              <a:t>. </a:t>
            </a:r>
            <a:r>
              <a:rPr lang="en-US" sz="1600" dirty="0">
                <a:solidFill>
                  <a:prstClr val="black"/>
                </a:solidFill>
              </a:rPr>
              <a:t>(It can be resized or formatted, but never removed.)</a:t>
            </a:r>
            <a:endParaRPr lang="en-US" dirty="0">
              <a:solidFill>
                <a:prstClr val="black"/>
              </a:solidFill>
            </a:endParaRPr>
          </a:p>
          <a:p>
            <a:pPr marL="214313" indent="-214313">
              <a:buFont typeface="Arial" panose="020B0604020202020204" pitchFamily="34" charset="0"/>
              <a:buChar char="•"/>
            </a:pPr>
            <a:r>
              <a:rPr lang="en-US" dirty="0">
                <a:solidFill>
                  <a:prstClr val="black"/>
                </a:solidFill>
              </a:rPr>
              <a:t>Check the </a:t>
            </a:r>
            <a:r>
              <a:rPr lang="en-US" b="1" dirty="0">
                <a:solidFill>
                  <a:prstClr val="black"/>
                </a:solidFill>
              </a:rPr>
              <a:t>READING ORDER </a:t>
            </a:r>
            <a:r>
              <a:rPr lang="en-US" dirty="0">
                <a:solidFill>
                  <a:prstClr val="black"/>
                </a:solidFill>
              </a:rPr>
              <a:t>of your new layout. (</a:t>
            </a:r>
            <a:r>
              <a:rPr lang="en-US" sz="1350" u="sng" dirty="0">
                <a:solidFill>
                  <a:prstClr val="black"/>
                </a:solidFill>
                <a:latin typeface="Arial"/>
                <a:hlinkClick r:id="rId2"/>
              </a:rPr>
              <a:t>http://accessibility.psu.edu/microsoftoffice/powerpoint/</a:t>
            </a:r>
            <a:r>
              <a:rPr lang="en-US" sz="1350" dirty="0">
                <a:solidFill>
                  <a:prstClr val="black"/>
                </a:solidFill>
                <a:latin typeface="Arial"/>
              </a:rPr>
              <a:t>) </a:t>
            </a:r>
            <a:r>
              <a:rPr lang="en-US" dirty="0">
                <a:solidFill>
                  <a:prstClr val="black"/>
                </a:solidFill>
              </a:rPr>
              <a:t>Reorder as appropriate so the slide layout’s </a:t>
            </a:r>
            <a:r>
              <a:rPr lang="en-US" b="1" dirty="0">
                <a:solidFill>
                  <a:prstClr val="black"/>
                </a:solidFill>
              </a:rPr>
              <a:t>TITLE is read first</a:t>
            </a:r>
            <a:r>
              <a:rPr lang="en-US" dirty="0">
                <a:solidFill>
                  <a:prstClr val="black"/>
                </a:solidFill>
              </a:rPr>
              <a:t>.</a:t>
            </a:r>
          </a:p>
          <a:p>
            <a:pPr marL="214313" indent="-214313">
              <a:buFont typeface="Arial" panose="020B0604020202020204" pitchFamily="34" charset="0"/>
              <a:buChar char="•"/>
            </a:pPr>
            <a:r>
              <a:rPr lang="en-US" b="1" dirty="0">
                <a:solidFill>
                  <a:prstClr val="black"/>
                </a:solidFill>
              </a:rPr>
              <a:t>SAVE</a:t>
            </a:r>
            <a:r>
              <a:rPr lang="en-US" dirty="0">
                <a:solidFill>
                  <a:prstClr val="black"/>
                </a:solidFill>
              </a:rPr>
              <a:t> your presentation.</a:t>
            </a:r>
          </a:p>
          <a:p>
            <a:pPr marL="214313" indent="-214313">
              <a:buFont typeface="Arial" panose="020B0604020202020204" pitchFamily="34" charset="0"/>
              <a:buChar char="•"/>
            </a:pPr>
            <a:r>
              <a:rPr lang="en-US" b="1" dirty="0">
                <a:solidFill>
                  <a:prstClr val="black"/>
                </a:solidFill>
              </a:rPr>
              <a:t>Close the Master View </a:t>
            </a:r>
            <a:r>
              <a:rPr lang="en-US" dirty="0">
                <a:solidFill>
                  <a:prstClr val="black"/>
                </a:solidFill>
              </a:rPr>
              <a:t>and return to your normal editing (design) view.</a:t>
            </a:r>
          </a:p>
          <a:p>
            <a:pPr marL="214313" indent="-214313">
              <a:buFont typeface="Arial" panose="020B0604020202020204" pitchFamily="34" charset="0"/>
              <a:buChar char="•"/>
            </a:pPr>
            <a:r>
              <a:rPr lang="en-US" b="1" dirty="0">
                <a:solidFill>
                  <a:prstClr val="black"/>
                </a:solidFill>
              </a:rPr>
              <a:t>Insert a new slide using </a:t>
            </a:r>
            <a:r>
              <a:rPr lang="en-US" b="1">
                <a:solidFill>
                  <a:prstClr val="black"/>
                </a:solidFill>
              </a:rPr>
              <a:t>your custom-named </a:t>
            </a:r>
            <a:r>
              <a:rPr lang="en-US" b="1" dirty="0">
                <a:solidFill>
                  <a:prstClr val="black"/>
                </a:solidFill>
              </a:rPr>
              <a:t>new layout </a:t>
            </a:r>
            <a:r>
              <a:rPr lang="en-US" dirty="0">
                <a:solidFill>
                  <a:prstClr val="black"/>
                </a:solidFill>
              </a:rPr>
              <a:t>or apply the new layout to an existing slide.</a:t>
            </a:r>
          </a:p>
        </p:txBody>
      </p:sp>
    </p:spTree>
    <p:extLst>
      <p:ext uri="{BB962C8B-B14F-4D97-AF65-F5344CB8AC3E}">
        <p14:creationId xmlns:p14="http://schemas.microsoft.com/office/powerpoint/2010/main" val="397862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fld id="{4547F89B-2E4C-412B-973C-046466D4DA89}" type="slidenum">
              <a:rPr lang="en-US" altLang="en-US"/>
              <a:pPr/>
              <a:t>‹#›</a:t>
            </a:fld>
            <a:endParaRPr lang="en-US" altLang="en-US"/>
          </a:p>
        </p:txBody>
      </p:sp>
      <p:sp>
        <p:nvSpPr>
          <p:cNvPr id="5" name="Date Placeholder 4"/>
          <p:cNvSpPr>
            <a:spLocks noGrp="1"/>
          </p:cNvSpPr>
          <p:nvPr>
            <p:ph type="dt" sz="half" idx="16"/>
          </p:nvPr>
        </p:nvSpPr>
        <p:spPr/>
        <p:txBody>
          <a:bodyPr/>
          <a:lstStyle>
            <a:lvl1pPr>
              <a:defRPr/>
            </a:lvl1pPr>
          </a:lstStyle>
          <a:p>
            <a:pPr>
              <a:defRPr/>
            </a:pPr>
            <a:r>
              <a:rPr lang="en-US" smtClean="0"/>
              <a:t>Health IT Workforce Curriculum                                         Version 3.0/Spring 2012 </a:t>
            </a:r>
            <a:endParaRPr lang="en-US"/>
          </a:p>
        </p:txBody>
      </p:sp>
      <p:sp>
        <p:nvSpPr>
          <p:cNvPr id="6" name="Footer Placeholder 5"/>
          <p:cNvSpPr>
            <a:spLocks noGrp="1"/>
          </p:cNvSpPr>
          <p:nvPr>
            <p:ph type="ftr" sz="quarter" idx="17"/>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18378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Table, Figure layout">
    <p:spTree>
      <p:nvGrpSpPr>
        <p:cNvPr id="1" name=""/>
        <p:cNvGrpSpPr/>
        <p:nvPr/>
      </p:nvGrpSpPr>
      <p:grpSpPr>
        <a:xfrm>
          <a:off x="0" y="0"/>
          <a:ext cx="0" cy="0"/>
          <a:chOff x="0" y="0"/>
          <a:chExt cx="0" cy="0"/>
        </a:xfrm>
      </p:grpSpPr>
      <p:sp>
        <p:nvSpPr>
          <p:cNvPr id="4" name="Title 1"/>
          <p:cNvSpPr txBox="1">
            <a:spLocks/>
          </p:cNvSpPr>
          <p:nvPr/>
        </p:nvSpPr>
        <p:spPr>
          <a:xfrm>
            <a:off x="457200" y="5638800"/>
            <a:ext cx="8229600" cy="228600"/>
          </a:xfrm>
          <a:prstGeom prst="rect">
            <a:avLst/>
          </a:prstGeom>
        </p:spPr>
        <p:txBody>
          <a:bodyPr anchor="ctr"/>
          <a:lstStyle>
            <a:lvl1pPr>
              <a:defRPr sz="3600">
                <a:latin typeface="Verdana" pitchFamily="34" charset="0"/>
                <a:ea typeface="Verdana" pitchFamily="34" charset="0"/>
                <a:cs typeface="Verdana" pitchFamily="34" charset="0"/>
              </a:defRPr>
            </a:lvl1pPr>
          </a:lstStyle>
          <a:p>
            <a:pPr eaLnBrk="0" hangingPunct="0">
              <a:defRPr/>
            </a:pPr>
            <a:r>
              <a:rPr lang="en-US" sz="1200" dirty="0" smtClean="0">
                <a:latin typeface="+mj-lt"/>
              </a:rPr>
              <a:t>Click to edit Master title style</a:t>
            </a:r>
            <a:endParaRPr lang="en-US" sz="1200" dirty="0">
              <a:latin typeface="+mj-lt"/>
            </a:endParaRPr>
          </a:p>
        </p:txBody>
      </p:sp>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09800"/>
            <a:ext cx="8229600" cy="3048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xfrm>
            <a:off x="6858000" y="6356350"/>
            <a:ext cx="1828800" cy="365125"/>
          </a:xfrm>
        </p:spPr>
        <p:txBody>
          <a:bodyPr/>
          <a:lstStyle>
            <a:lvl1pPr>
              <a:defRPr/>
            </a:lvl1pPr>
          </a:lstStyle>
          <a:p>
            <a:fld id="{143BDF3E-1B22-4BFA-BC80-2124995E95A3}" type="slidenum">
              <a:rPr lang="en-US" altLang="en-US"/>
              <a:pPr/>
              <a:t>‹#›</a:t>
            </a:fld>
            <a:endParaRPr lang="en-US" altLang="en-US"/>
          </a:p>
        </p:txBody>
      </p:sp>
      <p:sp>
        <p:nvSpPr>
          <p:cNvPr id="6" name="Date Placeholder 4"/>
          <p:cNvSpPr>
            <a:spLocks noGrp="1"/>
          </p:cNvSpPr>
          <p:nvPr>
            <p:ph type="dt" sz="half" idx="16"/>
          </p:nvPr>
        </p:nvSpPr>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7"/>
          </p:nvPr>
        </p:nvSpPr>
        <p:spPr>
          <a:xfrm>
            <a:off x="3117850" y="6345238"/>
            <a:ext cx="3475038" cy="365125"/>
          </a:xfr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208880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4114800" cy="34259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sz="quarter" idx="18"/>
          </p:nvPr>
        </p:nvSpPr>
        <p:spPr>
          <a:xfrm>
            <a:off x="4572000" y="1981200"/>
            <a:ext cx="4114800" cy="3429000"/>
          </a:xfrm>
          <a:prstGeom prst="rect">
            <a:avLst/>
          </a:prstGeo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22"/>
          </p:nvPr>
        </p:nvSpPr>
        <p:spPr>
          <a:xfrm>
            <a:off x="457200" y="5410200"/>
            <a:ext cx="4114800" cy="609600"/>
          </a:xfrm>
          <a:prstGeom prst="rect">
            <a:avLst/>
          </a:prstGeom>
        </p:spPr>
        <p:txBody>
          <a:bodyPr/>
          <a:lstStyle>
            <a:lvl1pPr>
              <a:buNone/>
              <a:defRPr sz="1200"/>
            </a:lvl1pPr>
          </a:lstStyle>
          <a:p>
            <a:pPr lvl="0"/>
            <a:r>
              <a:rPr lang="en-US" dirty="0" smtClean="0"/>
              <a:t>Click to edit Master text styles</a:t>
            </a:r>
          </a:p>
        </p:txBody>
      </p:sp>
      <p:sp>
        <p:nvSpPr>
          <p:cNvPr id="11" name="Content Placeholder 7"/>
          <p:cNvSpPr>
            <a:spLocks noGrp="1"/>
          </p:cNvSpPr>
          <p:nvPr>
            <p:ph sz="quarter" idx="23"/>
          </p:nvPr>
        </p:nvSpPr>
        <p:spPr>
          <a:xfrm>
            <a:off x="4572000" y="5410200"/>
            <a:ext cx="4114800" cy="609600"/>
          </a:xfrm>
          <a:prstGeom prst="rect">
            <a:avLst/>
          </a:prstGeom>
        </p:spPr>
        <p:txBody>
          <a:bodyPr/>
          <a:lstStyle>
            <a:lvl1pPr>
              <a:buNone/>
              <a:defRPr sz="1200"/>
            </a:lvl1pPr>
          </a:lstStyle>
          <a:p>
            <a:pPr lvl="0"/>
            <a:r>
              <a:rPr lang="en-US" dirty="0" smtClean="0"/>
              <a:t>Click to edit Master text styles</a:t>
            </a:r>
          </a:p>
        </p:txBody>
      </p:sp>
      <p:sp>
        <p:nvSpPr>
          <p:cNvPr id="9" name="Slide Number Placeholder 5"/>
          <p:cNvSpPr>
            <a:spLocks noGrp="1"/>
          </p:cNvSpPr>
          <p:nvPr>
            <p:ph type="sldNum" sz="quarter" idx="24"/>
          </p:nvPr>
        </p:nvSpPr>
        <p:spPr/>
        <p:txBody>
          <a:bodyPr/>
          <a:lstStyle>
            <a:lvl1pPr>
              <a:defRPr/>
            </a:lvl1pPr>
          </a:lstStyle>
          <a:p>
            <a:fld id="{64ECEEE8-DF7E-44F2-B30F-EFB8478E01A9}" type="slidenum">
              <a:rPr lang="en-US" altLang="en-US"/>
              <a:pPr/>
              <a:t>‹#›</a:t>
            </a:fld>
            <a:endParaRPr lang="en-US" altLang="en-US"/>
          </a:p>
        </p:txBody>
      </p:sp>
      <p:sp>
        <p:nvSpPr>
          <p:cNvPr id="12" name="Date Placeholder 4"/>
          <p:cNvSpPr>
            <a:spLocks noGrp="1"/>
          </p:cNvSpPr>
          <p:nvPr>
            <p:ph type="dt" sz="half" idx="25"/>
          </p:nvPr>
        </p:nvSpPr>
        <p:spPr/>
        <p:txBody>
          <a:bodyPr/>
          <a:lstStyle>
            <a:lvl1pPr>
              <a:defRPr/>
            </a:lvl1pPr>
          </a:lstStyle>
          <a:p>
            <a:pPr>
              <a:defRPr/>
            </a:pPr>
            <a:r>
              <a:rPr lang="en-US" smtClean="0"/>
              <a:t>Health IT Workforce Curriculum                                         Version 3.0/Spring 2012 </a:t>
            </a:r>
            <a:endParaRPr lang="en-US"/>
          </a:p>
        </p:txBody>
      </p:sp>
      <p:sp>
        <p:nvSpPr>
          <p:cNvPr id="13" name="Footer Placeholder 5"/>
          <p:cNvSpPr>
            <a:spLocks noGrp="1"/>
          </p:cNvSpPr>
          <p:nvPr>
            <p:ph type="ftr" sz="quarter" idx="26"/>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7325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y side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447800"/>
            <a:ext cx="8229600" cy="4648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7"/>
          <p:cNvSpPr>
            <a:spLocks noGrp="1"/>
          </p:cNvSpPr>
          <p:nvPr>
            <p:ph sz="quarter" idx="18"/>
          </p:nvPr>
        </p:nvSpPr>
        <p:spPr>
          <a:xfrm>
            <a:off x="4572000" y="1981200"/>
            <a:ext cx="4114800" cy="1981200"/>
          </a:xfrm>
          <a:prstGeom prst="rect">
            <a:avLst/>
          </a:prstGeom>
        </p:spPr>
        <p:txBody>
          <a:bodyPr/>
          <a:lstStyle>
            <a:lvl1pPr>
              <a:buNone/>
              <a:defRPr sz="2800"/>
            </a:lvl1pPr>
          </a:lstStyle>
          <a:p>
            <a:pPr lvl="0"/>
            <a:r>
              <a:rPr lang="en-US" smtClean="0"/>
              <a:t>Click to edit Master text styles</a:t>
            </a:r>
          </a:p>
        </p:txBody>
      </p:sp>
      <p:sp>
        <p:nvSpPr>
          <p:cNvPr id="11" name="Content Placeholder 7"/>
          <p:cNvSpPr>
            <a:spLocks noGrp="1"/>
          </p:cNvSpPr>
          <p:nvPr>
            <p:ph sz="quarter" idx="23"/>
          </p:nvPr>
        </p:nvSpPr>
        <p:spPr>
          <a:xfrm>
            <a:off x="4572000" y="3962400"/>
            <a:ext cx="4114800" cy="457200"/>
          </a:xfrm>
          <a:prstGeom prst="rect">
            <a:avLst/>
          </a:prstGeom>
        </p:spPr>
        <p:txBody>
          <a:bodyPr/>
          <a:lstStyle>
            <a:lvl1pPr>
              <a:buNone/>
              <a:defRPr sz="1200"/>
            </a:lvl1pPr>
          </a:lstStyle>
          <a:p>
            <a:pPr lvl="0"/>
            <a:r>
              <a:rPr lang="en-US" dirty="0" smtClean="0"/>
              <a:t>Click to edit Master text styles</a:t>
            </a:r>
          </a:p>
        </p:txBody>
      </p:sp>
      <p:sp>
        <p:nvSpPr>
          <p:cNvPr id="6" name="Slide Number Placeholder 5"/>
          <p:cNvSpPr>
            <a:spLocks noGrp="1"/>
          </p:cNvSpPr>
          <p:nvPr>
            <p:ph type="sldNum" sz="quarter" idx="24"/>
          </p:nvPr>
        </p:nvSpPr>
        <p:spPr/>
        <p:txBody>
          <a:bodyPr/>
          <a:lstStyle>
            <a:lvl1pPr>
              <a:defRPr/>
            </a:lvl1pPr>
          </a:lstStyle>
          <a:p>
            <a:fld id="{2BC2FB54-65DB-4F28-B8D6-02CE2EF1E863}" type="slidenum">
              <a:rPr lang="en-US" altLang="en-US"/>
              <a:pPr/>
              <a:t>‹#›</a:t>
            </a:fld>
            <a:endParaRPr lang="en-US" altLang="en-US"/>
          </a:p>
        </p:txBody>
      </p:sp>
      <p:sp>
        <p:nvSpPr>
          <p:cNvPr id="9" name="Date Placeholder 4"/>
          <p:cNvSpPr>
            <a:spLocks noGrp="1"/>
          </p:cNvSpPr>
          <p:nvPr>
            <p:ph type="dt" sz="half" idx="25"/>
          </p:nvPr>
        </p:nvSpPr>
        <p:spPr/>
        <p:txBody>
          <a:bodyPr/>
          <a:lstStyle>
            <a:lvl1pPr>
              <a:defRPr/>
            </a:lvl1pPr>
          </a:lstStyle>
          <a:p>
            <a:pPr>
              <a:defRPr/>
            </a:pPr>
            <a:r>
              <a:rPr lang="en-US" smtClean="0"/>
              <a:t>Health IT Workforce Curriculum                                         Version 3.0/Spring 2012 </a:t>
            </a:r>
            <a:endParaRPr lang="en-US"/>
          </a:p>
        </p:txBody>
      </p:sp>
      <p:sp>
        <p:nvSpPr>
          <p:cNvPr id="10" name="Footer Placeholder 5"/>
          <p:cNvSpPr>
            <a:spLocks noGrp="1"/>
          </p:cNvSpPr>
          <p:nvPr>
            <p:ph type="ftr" sz="quarter" idx="26"/>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356692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_four with citation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447800"/>
            <a:ext cx="4114800" cy="17526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7" name="Content Placeholder 7"/>
          <p:cNvSpPr>
            <a:spLocks noGrp="1"/>
          </p:cNvSpPr>
          <p:nvPr>
            <p:ph sz="quarter" idx="18"/>
          </p:nvPr>
        </p:nvSpPr>
        <p:spPr>
          <a:xfrm>
            <a:off x="4572000" y="1447800"/>
            <a:ext cx="4114800" cy="17526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0" name="Content Placeholder 7"/>
          <p:cNvSpPr>
            <a:spLocks noGrp="1"/>
          </p:cNvSpPr>
          <p:nvPr>
            <p:ph sz="quarter" idx="22"/>
          </p:nvPr>
        </p:nvSpPr>
        <p:spPr>
          <a:xfrm>
            <a:off x="457200" y="3200400"/>
            <a:ext cx="4114800" cy="457200"/>
          </a:xfrm>
          <a:prstGeom prst="rect">
            <a:avLst/>
          </a:prstGeom>
        </p:spPr>
        <p:txBody>
          <a:bodyPr/>
          <a:lstStyle>
            <a:lvl1pPr>
              <a:buNone/>
              <a:defRPr sz="1200"/>
            </a:lvl1pPr>
          </a:lstStyle>
          <a:p>
            <a:pPr lvl="0"/>
            <a:r>
              <a:rPr lang="en-US" dirty="0" smtClean="0"/>
              <a:t>Click to edit Master text styles</a:t>
            </a:r>
          </a:p>
        </p:txBody>
      </p:sp>
      <p:sp>
        <p:nvSpPr>
          <p:cNvPr id="11" name="Content Placeholder 7"/>
          <p:cNvSpPr>
            <a:spLocks noGrp="1"/>
          </p:cNvSpPr>
          <p:nvPr>
            <p:ph sz="quarter" idx="23"/>
          </p:nvPr>
        </p:nvSpPr>
        <p:spPr>
          <a:xfrm>
            <a:off x="4572000" y="3200400"/>
            <a:ext cx="4114800" cy="457200"/>
          </a:xfrm>
          <a:prstGeom prst="rect">
            <a:avLst/>
          </a:prstGeom>
        </p:spPr>
        <p:txBody>
          <a:bodyPr/>
          <a:lstStyle>
            <a:lvl1pPr>
              <a:buNone/>
              <a:defRPr sz="1200"/>
            </a:lvl1pPr>
          </a:lstStyle>
          <a:p>
            <a:pPr lvl="0"/>
            <a:r>
              <a:rPr lang="en-US" dirty="0" smtClean="0"/>
              <a:t>Click to edit Master text styles</a:t>
            </a:r>
          </a:p>
        </p:txBody>
      </p:sp>
      <p:sp>
        <p:nvSpPr>
          <p:cNvPr id="12" name="Content Placeholder 7"/>
          <p:cNvSpPr>
            <a:spLocks noGrp="1"/>
          </p:cNvSpPr>
          <p:nvPr>
            <p:ph sz="quarter" idx="24"/>
          </p:nvPr>
        </p:nvSpPr>
        <p:spPr>
          <a:xfrm>
            <a:off x="457200" y="3886200"/>
            <a:ext cx="4114800" cy="18288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3" name="Content Placeholder 7"/>
          <p:cNvSpPr>
            <a:spLocks noGrp="1"/>
          </p:cNvSpPr>
          <p:nvPr>
            <p:ph sz="quarter" idx="25"/>
          </p:nvPr>
        </p:nvSpPr>
        <p:spPr>
          <a:xfrm>
            <a:off x="4572000" y="3886200"/>
            <a:ext cx="4114800" cy="18288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4" name="Content Placeholder 7"/>
          <p:cNvSpPr>
            <a:spLocks noGrp="1"/>
          </p:cNvSpPr>
          <p:nvPr>
            <p:ph sz="quarter" idx="26"/>
          </p:nvPr>
        </p:nvSpPr>
        <p:spPr>
          <a:xfrm>
            <a:off x="457200" y="5715000"/>
            <a:ext cx="4114800" cy="457200"/>
          </a:xfrm>
          <a:prstGeom prst="rect">
            <a:avLst/>
          </a:prstGeom>
        </p:spPr>
        <p:txBody>
          <a:bodyPr/>
          <a:lstStyle>
            <a:lvl1pPr>
              <a:buNone/>
              <a:defRPr sz="1200"/>
            </a:lvl1pPr>
          </a:lstStyle>
          <a:p>
            <a:pPr lvl="0"/>
            <a:r>
              <a:rPr lang="en-US" dirty="0" smtClean="0"/>
              <a:t>Click to edit Master text styles</a:t>
            </a:r>
          </a:p>
        </p:txBody>
      </p:sp>
      <p:sp>
        <p:nvSpPr>
          <p:cNvPr id="15" name="Content Placeholder 7"/>
          <p:cNvSpPr>
            <a:spLocks noGrp="1"/>
          </p:cNvSpPr>
          <p:nvPr>
            <p:ph sz="quarter" idx="27"/>
          </p:nvPr>
        </p:nvSpPr>
        <p:spPr>
          <a:xfrm>
            <a:off x="4572000" y="5715000"/>
            <a:ext cx="4114800" cy="457200"/>
          </a:xfrm>
          <a:prstGeom prst="rect">
            <a:avLst/>
          </a:prstGeom>
        </p:spPr>
        <p:txBody>
          <a:bodyPr/>
          <a:lstStyle>
            <a:lvl1pPr>
              <a:buNone/>
              <a:defRPr sz="1200"/>
            </a:lvl1pPr>
          </a:lstStyle>
          <a:p>
            <a:pPr lvl="0"/>
            <a:r>
              <a:rPr lang="en-US" dirty="0" smtClean="0"/>
              <a:t>Click to edit Master text styles</a:t>
            </a:r>
          </a:p>
        </p:txBody>
      </p:sp>
      <p:sp>
        <p:nvSpPr>
          <p:cNvPr id="16" name="Slide Number Placeholder 5"/>
          <p:cNvSpPr>
            <a:spLocks noGrp="1"/>
          </p:cNvSpPr>
          <p:nvPr>
            <p:ph type="sldNum" sz="quarter" idx="28"/>
          </p:nvPr>
        </p:nvSpPr>
        <p:spPr/>
        <p:txBody>
          <a:bodyPr/>
          <a:lstStyle>
            <a:lvl1pPr>
              <a:defRPr/>
            </a:lvl1pPr>
          </a:lstStyle>
          <a:p>
            <a:fld id="{9079590A-DD1B-4372-89EF-11D4FF7328D2}" type="slidenum">
              <a:rPr lang="en-US" altLang="en-US"/>
              <a:pPr/>
              <a:t>‹#›</a:t>
            </a:fld>
            <a:endParaRPr lang="en-US" altLang="en-US"/>
          </a:p>
        </p:txBody>
      </p:sp>
      <p:sp>
        <p:nvSpPr>
          <p:cNvPr id="17" name="Date Placeholder 4"/>
          <p:cNvSpPr>
            <a:spLocks noGrp="1"/>
          </p:cNvSpPr>
          <p:nvPr>
            <p:ph type="dt" sz="half" idx="29"/>
          </p:nvPr>
        </p:nvSpPr>
        <p:spPr/>
        <p:txBody>
          <a:bodyPr/>
          <a:lstStyle>
            <a:lvl1pPr>
              <a:defRPr/>
            </a:lvl1pPr>
          </a:lstStyle>
          <a:p>
            <a:pPr>
              <a:defRPr/>
            </a:pPr>
            <a:r>
              <a:rPr lang="en-US" smtClean="0"/>
              <a:t>Health IT Workforce Curriculum                                         Version 3.0/Spring 2012 </a:t>
            </a:r>
            <a:endParaRPr lang="en-US"/>
          </a:p>
        </p:txBody>
      </p:sp>
      <p:sp>
        <p:nvSpPr>
          <p:cNvPr id="18" name="Footer Placeholder 5"/>
          <p:cNvSpPr>
            <a:spLocks noGrp="1"/>
          </p:cNvSpPr>
          <p:nvPr>
            <p:ph type="ftr" sz="quarter" idx="30"/>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302045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rtlCol="0">
            <a:normAutofit/>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5"/>
          <p:cNvSpPr>
            <a:spLocks noGrp="1"/>
          </p:cNvSpPr>
          <p:nvPr>
            <p:ph type="sldNum" sz="quarter" idx="16"/>
          </p:nvPr>
        </p:nvSpPr>
        <p:spPr/>
        <p:txBody>
          <a:bodyPr/>
          <a:lstStyle>
            <a:lvl1pPr>
              <a:defRPr/>
            </a:lvl1pPr>
          </a:lstStyle>
          <a:p>
            <a:fld id="{C91B2581-1E79-4FE1-BAEA-5CF3CDBF6F76}" type="slidenum">
              <a:rPr lang="en-US" altLang="en-US"/>
              <a:pPr/>
              <a:t>‹#›</a:t>
            </a:fld>
            <a:endParaRPr lang="en-US" altLang="en-US"/>
          </a:p>
        </p:txBody>
      </p:sp>
      <p:sp>
        <p:nvSpPr>
          <p:cNvPr id="6" name="Date Placeholder 4"/>
          <p:cNvSpPr>
            <a:spLocks noGrp="1"/>
          </p:cNvSpPr>
          <p:nvPr>
            <p:ph type="dt" sz="half" idx="17"/>
          </p:nvPr>
        </p:nvSpPr>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8"/>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112182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rtlCol="0">
            <a:normAutofit/>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6" name="Slide Number Placeholder 5"/>
          <p:cNvSpPr>
            <a:spLocks noGrp="1"/>
          </p:cNvSpPr>
          <p:nvPr>
            <p:ph type="sldNum" sz="quarter" idx="16"/>
          </p:nvPr>
        </p:nvSpPr>
        <p:spPr/>
        <p:txBody>
          <a:bodyPr/>
          <a:lstStyle>
            <a:lvl1pPr>
              <a:defRPr/>
            </a:lvl1pPr>
          </a:lstStyle>
          <a:p>
            <a:fld id="{99F503B7-08CF-4EA1-9ADA-B3B4D2A0A316}" type="slidenum">
              <a:rPr lang="en-US" altLang="en-US"/>
              <a:pPr/>
              <a:t>‹#›</a:t>
            </a:fld>
            <a:endParaRPr lang="en-US" altLang="en-US"/>
          </a:p>
        </p:txBody>
      </p:sp>
      <p:sp>
        <p:nvSpPr>
          <p:cNvPr id="7" name="Date Placeholder 4"/>
          <p:cNvSpPr>
            <a:spLocks noGrp="1"/>
          </p:cNvSpPr>
          <p:nvPr>
            <p:ph type="dt" sz="half" idx="17"/>
          </p:nvPr>
        </p:nvSpPr>
        <p:spPr/>
        <p:txBody>
          <a:bodyPr/>
          <a:lstStyle>
            <a:lvl1pPr>
              <a:defRPr/>
            </a:lvl1pPr>
          </a:lstStyle>
          <a:p>
            <a:pPr>
              <a:defRPr/>
            </a:pPr>
            <a:r>
              <a:rPr lang="en-US" smtClean="0"/>
              <a:t>Health IT Workforce Curriculum                                         Version 3.0/Spring 2012 </a:t>
            </a:r>
            <a:endParaRPr lang="en-US"/>
          </a:p>
        </p:txBody>
      </p:sp>
      <p:sp>
        <p:nvSpPr>
          <p:cNvPr id="9" name="Footer Placeholder 5"/>
          <p:cNvSpPr>
            <a:spLocks noGrp="1"/>
          </p:cNvSpPr>
          <p:nvPr>
            <p:ph type="ftr" sz="quarter" idx="18"/>
          </p:nvPr>
        </p:nvSpPr>
        <p:spPr/>
        <p:txBody>
          <a:bodyPr/>
          <a:lstStyle>
            <a:lvl1pPr>
              <a:defRPr/>
            </a:lvl1pPr>
          </a:lstStyle>
          <a:p>
            <a:pPr>
              <a:defRPr/>
            </a:pPr>
            <a:r>
              <a:rPr lang="en-US"/>
              <a:t>Terminology in Healthcare and Public Health Settings                                                      Endocrine System                                                                           Lecture b</a:t>
            </a:r>
          </a:p>
        </p:txBody>
      </p:sp>
    </p:spTree>
    <p:extLst>
      <p:ext uri="{BB962C8B-B14F-4D97-AF65-F5344CB8AC3E}">
        <p14:creationId xmlns:p14="http://schemas.microsoft.com/office/powerpoint/2010/main" val="73667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6248400"/>
            <a:ext cx="1981200" cy="5492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3524A23B-4AB5-4FFE-A9B2-7C75D965D184}" type="slidenum">
              <a:rPr lang="en-US" altLang="en-US"/>
              <a:pPr/>
              <a:t>‹#›</a:t>
            </a:fld>
            <a:endParaRPr lang="en-US" altLang="en-US"/>
          </a:p>
        </p:txBody>
      </p:sp>
      <p:sp>
        <p:nvSpPr>
          <p:cNvPr id="4" name="Date Placeholder 4"/>
          <p:cNvSpPr>
            <a:spLocks noGrp="1"/>
          </p:cNvSpPr>
          <p:nvPr>
            <p:ph type="dt" sz="half" idx="2"/>
          </p:nvPr>
        </p:nvSpPr>
        <p:spPr>
          <a:xfrm>
            <a:off x="457200" y="6248400"/>
            <a:ext cx="2133600" cy="54927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 </a:t>
            </a:r>
            <a:endParaRPr lang="en-US"/>
          </a:p>
        </p:txBody>
      </p:sp>
      <p:sp>
        <p:nvSpPr>
          <p:cNvPr id="5" name="Footer Placeholder 5"/>
          <p:cNvSpPr>
            <a:spLocks noGrp="1"/>
          </p:cNvSpPr>
          <p:nvPr>
            <p:ph type="ftr" sz="quarter" idx="3"/>
          </p:nvPr>
        </p:nvSpPr>
        <p:spPr>
          <a:xfrm>
            <a:off x="2667000" y="6218238"/>
            <a:ext cx="3810000" cy="639762"/>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Terminology in Healthcare and Public Health Settings                                                      Endocrine System                                                                           Lecture b</a:t>
            </a:r>
          </a:p>
        </p:txBody>
      </p:sp>
      <p:sp>
        <p:nvSpPr>
          <p:cNvPr id="1029"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5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Verdana" pitchFamily="34" charset="0"/>
          <a:ea typeface="+mj-ea"/>
          <a:cs typeface="+mj-cs"/>
        </a:defRPr>
      </a:lvl1pPr>
      <a:lvl2pPr algn="ctr" rtl="0" eaLnBrk="0" fontAlgn="base" hangingPunct="0">
        <a:spcBef>
          <a:spcPct val="0"/>
        </a:spcBef>
        <a:spcAft>
          <a:spcPct val="0"/>
        </a:spcAft>
        <a:defRPr sz="3600">
          <a:solidFill>
            <a:schemeClr val="tx1"/>
          </a:solidFill>
          <a:latin typeface="Verdana" pitchFamily="34" charset="0"/>
        </a:defRPr>
      </a:lvl2pPr>
      <a:lvl3pPr algn="ctr" rtl="0" eaLnBrk="0" fontAlgn="base" hangingPunct="0">
        <a:spcBef>
          <a:spcPct val="0"/>
        </a:spcBef>
        <a:spcAft>
          <a:spcPct val="0"/>
        </a:spcAft>
        <a:defRPr sz="3600">
          <a:solidFill>
            <a:schemeClr val="tx1"/>
          </a:solidFill>
          <a:latin typeface="Verdana" pitchFamily="34" charset="0"/>
        </a:defRPr>
      </a:lvl3pPr>
      <a:lvl4pPr algn="ctr" rtl="0" eaLnBrk="0" fontAlgn="base" hangingPunct="0">
        <a:spcBef>
          <a:spcPct val="0"/>
        </a:spcBef>
        <a:spcAft>
          <a:spcPct val="0"/>
        </a:spcAft>
        <a:defRPr sz="3600">
          <a:solidFill>
            <a:schemeClr val="tx1"/>
          </a:solidFill>
          <a:latin typeface="Verdana" pitchFamily="34" charset="0"/>
        </a:defRPr>
      </a:lvl4pPr>
      <a:lvl5pPr algn="ctr" rtl="0" eaLnBrk="0" fontAlgn="base" hangingPunct="0">
        <a:spcBef>
          <a:spcPct val="0"/>
        </a:spcBef>
        <a:spcAft>
          <a:spcPct val="0"/>
        </a:spcAft>
        <a:defRPr sz="36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45618452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www.nlm.nih.gov/" TargetMode="External"/><Relationship Id="rId7" Type="http://schemas.openxmlformats.org/officeDocument/2006/relationships/hyperlink" Target="commons.wikimedia.org"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hyperlink" Target="http://commons.wikimedia.org/wiki/File:Pituitary_gland_image.png" TargetMode="External"/><Relationship Id="rId5" Type="http://schemas.openxmlformats.org/officeDocument/2006/relationships/hyperlink" Target="http://training.seer.cancer.gov/anatomy/endocrine/glands/thyroid.html" TargetMode="External"/><Relationship Id="rId4" Type="http://schemas.openxmlformats.org/officeDocument/2006/relationships/hyperlink" Target="http://training.seer.cancer.gov/anatomy/endocrine/glands/pituitar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3600" dirty="0" smtClean="0">
                <a:latin typeface="Arial" panose="020B0604020202020204" pitchFamily="34" charset="0"/>
                <a:cs typeface="Arial" panose="020B0604020202020204" pitchFamily="34" charset="0"/>
              </a:rPr>
              <a:t>Terminology in Healthcare and</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Public Health Settings</a:t>
            </a:r>
          </a:p>
        </p:txBody>
      </p:sp>
      <p:sp>
        <p:nvSpPr>
          <p:cNvPr id="4099" name="Subtitle 2"/>
          <p:cNvSpPr>
            <a:spLocks noGrp="1"/>
          </p:cNvSpPr>
          <p:nvPr>
            <p:ph type="body" sz="half" idx="2"/>
          </p:nvPr>
        </p:nvSpPr>
        <p:spPr/>
        <p:txBody>
          <a:bodyPr/>
          <a:lstStyle/>
          <a:p>
            <a:pPr eaLnBrk="1" hangingPunct="1"/>
            <a:r>
              <a:rPr lang="en-US" altLang="en-US" smtClean="0"/>
              <a:t>Endocrine System</a:t>
            </a:r>
          </a:p>
        </p:txBody>
      </p:sp>
      <p:sp>
        <p:nvSpPr>
          <p:cNvPr id="4100" name="Text Placeholder 1"/>
          <p:cNvSpPr>
            <a:spLocks noGrp="1"/>
          </p:cNvSpPr>
          <p:nvPr>
            <p:ph type="body" sz="quarter" idx="11"/>
          </p:nvPr>
        </p:nvSpPr>
        <p:spPr/>
        <p:txBody>
          <a:bodyPr/>
          <a:lstStyle/>
          <a:p>
            <a:r>
              <a:rPr lang="en-US" altLang="en-US" dirty="0" smtClean="0"/>
              <a:t>Lecture b – Other Organs in the Endocrine System</a:t>
            </a:r>
          </a:p>
        </p:txBody>
      </p:sp>
      <p:sp>
        <p:nvSpPr>
          <p:cNvPr id="2" name="Text Placeholder 1"/>
          <p:cNvSpPr>
            <a:spLocks noGrp="1"/>
          </p:cNvSpPr>
          <p:nvPr>
            <p:ph type="body" sz="quarter" idx="12"/>
          </p:nvPr>
        </p:nvSpPr>
        <p:spPr/>
        <p:txBody>
          <a:bodyPr anchor="b"/>
          <a:lstStyle/>
          <a:p>
            <a:r>
              <a:rPr lang="en-US" dirty="0"/>
              <a:t>This material (Comp 3 Unit 7) 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tooltip="Creative Commons Attribution-NonCommercial-ShareAlike 4.0 International License."/>
              </a:rPr>
              <a:t>http://creativecommons.org</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Pineal Gland</a:t>
            </a:r>
          </a:p>
        </p:txBody>
      </p:sp>
      <p:sp>
        <p:nvSpPr>
          <p:cNvPr id="10243" name="Content Placeholder 2"/>
          <p:cNvSpPr>
            <a:spLocks noGrp="1"/>
          </p:cNvSpPr>
          <p:nvPr>
            <p:ph sz="quarter" idx="14"/>
          </p:nvPr>
        </p:nvSpPr>
        <p:spPr/>
        <p:txBody>
          <a:bodyPr/>
          <a:lstStyle/>
          <a:p>
            <a:r>
              <a:rPr lang="en-US" dirty="0" smtClean="0"/>
              <a:t>Pineal Gland</a:t>
            </a:r>
          </a:p>
          <a:p>
            <a:pPr lvl="1"/>
            <a:r>
              <a:rPr lang="en-US" dirty="0" smtClean="0"/>
              <a:t>Also called the pineal body or epiphysis </a:t>
            </a:r>
            <a:r>
              <a:rPr lang="en-US" dirty="0" err="1" smtClean="0"/>
              <a:t>cerebri</a:t>
            </a:r>
            <a:endParaRPr lang="en-US" dirty="0" smtClean="0"/>
          </a:p>
          <a:p>
            <a:pPr lvl="1"/>
            <a:r>
              <a:rPr lang="en-US" dirty="0" smtClean="0"/>
              <a:t>Small cone-shaped structure attached to a portion of the brain (cerebrum) by a stalk</a:t>
            </a:r>
            <a:endParaRPr lang="en-US" dirty="0"/>
          </a:p>
        </p:txBody>
      </p:sp>
      <p:sp>
        <p:nvSpPr>
          <p:cNvPr id="8" name="Text Placeholder 7"/>
          <p:cNvSpPr>
            <a:spLocks noGrp="1"/>
          </p:cNvSpPr>
          <p:nvPr>
            <p:ph type="body" sz="quarter" idx="32"/>
          </p:nvPr>
        </p:nvSpPr>
        <p:spPr/>
        <p:txBody>
          <a:bodyPr/>
          <a:lstStyle/>
          <a:p>
            <a:endParaRPr lang="en-US"/>
          </a:p>
        </p:txBody>
      </p:sp>
      <p:pic>
        <p:nvPicPr>
          <p:cNvPr id="13316" name="Content Placeholder 9" descr="This is an image depicting the shape and location of the pineal gland which is attached to the posterior wall of the cerebrum." title="Illustration: The Pineal Gland"/>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648200" y="2736820"/>
            <a:ext cx="4041775" cy="2298759"/>
          </a:xfrm>
        </p:spPr>
      </p:pic>
      <p:sp>
        <p:nvSpPr>
          <p:cNvPr id="9" name="Text Placeholder 8"/>
          <p:cNvSpPr>
            <a:spLocks noGrp="1"/>
          </p:cNvSpPr>
          <p:nvPr>
            <p:ph type="body" sz="quarter" idx="33"/>
          </p:nvPr>
        </p:nvSpPr>
        <p:spPr/>
        <p:txBody>
          <a:bodyPr/>
          <a:lstStyle/>
          <a:p>
            <a:endParaRPr lang="en-US"/>
          </a:p>
        </p:txBody>
      </p:sp>
      <p:sp>
        <p:nvSpPr>
          <p:cNvPr id="23559"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78C9B3-6086-45D6-9BE3-C19B854F11B8}" type="slidenum">
              <a:rPr lang="en-US" altLang="en-US" smtClean="0"/>
              <a:pPr/>
              <a:t>10</a:t>
            </a:fld>
            <a:endParaRPr lang="en-US" altLang="en-US"/>
          </a:p>
        </p:txBody>
      </p:sp>
    </p:spTree>
  </p:cSld>
  <p:clrMapOvr>
    <a:masterClrMapping/>
  </p:clrMapOvr>
  <p:transition advTm="2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Pineal Gland Structure</a:t>
            </a:r>
          </a:p>
        </p:txBody>
      </p:sp>
      <p:sp>
        <p:nvSpPr>
          <p:cNvPr id="14339" name="Content Placeholder 7"/>
          <p:cNvSpPr>
            <a:spLocks noGrp="1"/>
          </p:cNvSpPr>
          <p:nvPr>
            <p:ph sz="quarter" idx="14"/>
          </p:nvPr>
        </p:nvSpPr>
        <p:spPr/>
        <p:txBody>
          <a:bodyPr/>
          <a:lstStyle/>
          <a:p>
            <a:r>
              <a:rPr lang="en-US" altLang="en-US" dirty="0" smtClean="0"/>
              <a:t>Neurons</a:t>
            </a:r>
          </a:p>
          <a:p>
            <a:r>
              <a:rPr lang="en-US" altLang="en-US" dirty="0" smtClean="0"/>
              <a:t>Neuroglial cells</a:t>
            </a:r>
          </a:p>
          <a:p>
            <a:r>
              <a:rPr lang="en-US" altLang="en-US" dirty="0" err="1" smtClean="0"/>
              <a:t>Pinealocytes</a:t>
            </a:r>
            <a:r>
              <a:rPr lang="en-US" altLang="en-US" dirty="0" smtClean="0"/>
              <a:t>, specialized secretory cells</a:t>
            </a:r>
          </a:p>
          <a:p>
            <a:pPr lvl="2"/>
            <a:r>
              <a:rPr lang="en-US" altLang="en-US" dirty="0" smtClean="0"/>
              <a:t>Secrete the hormone melatonin into the cerebrospinal fluid, which carries it into the bloodstream</a:t>
            </a:r>
          </a:p>
          <a:p>
            <a:pPr lvl="2"/>
            <a:r>
              <a:rPr lang="en-US" altLang="en-US" dirty="0" smtClean="0"/>
              <a:t>Melatonin affects reproductive development and daily physiologic cycles</a:t>
            </a:r>
          </a:p>
        </p:txBody>
      </p:sp>
      <p:sp>
        <p:nvSpPr>
          <p:cNvPr id="24582"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1D59F6-8F17-4302-86BD-BE21654E8EF1}" type="slidenum">
              <a:rPr lang="en-US" altLang="en-US" smtClean="0"/>
              <a:pPr/>
              <a:t>11</a:t>
            </a:fld>
            <a:endParaRPr lang="en-US" altLang="en-US"/>
          </a:p>
        </p:txBody>
      </p:sp>
    </p:spTree>
  </p:cSld>
  <p:clrMapOvr>
    <a:masterClrMapping/>
  </p:clrMapOvr>
  <p:transition advTm="3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Thyroid Gland – Overview</a:t>
            </a:r>
          </a:p>
        </p:txBody>
      </p:sp>
      <p:sp>
        <p:nvSpPr>
          <p:cNvPr id="13315" name="Content Placeholder 2"/>
          <p:cNvSpPr>
            <a:spLocks noGrp="1"/>
          </p:cNvSpPr>
          <p:nvPr>
            <p:ph sz="quarter" idx="14"/>
          </p:nvPr>
        </p:nvSpPr>
        <p:spPr/>
        <p:txBody>
          <a:bodyPr/>
          <a:lstStyle/>
          <a:p>
            <a:r>
              <a:rPr lang="en-US" dirty="0" smtClean="0"/>
              <a:t>Located in the front of the neck on either side of the trachea</a:t>
            </a:r>
          </a:p>
          <a:p>
            <a:r>
              <a:rPr lang="en-US" dirty="0" smtClean="0"/>
              <a:t>Consists of two lobes</a:t>
            </a:r>
          </a:p>
          <a:p>
            <a:r>
              <a:rPr lang="en-US" dirty="0" smtClean="0"/>
              <a:t>Connected by a band of tissue called the “isthmus”</a:t>
            </a:r>
          </a:p>
        </p:txBody>
      </p:sp>
      <p:sp>
        <p:nvSpPr>
          <p:cNvPr id="8" name="Text Placeholder 7"/>
          <p:cNvSpPr>
            <a:spLocks noGrp="1"/>
          </p:cNvSpPr>
          <p:nvPr>
            <p:ph type="body" sz="quarter" idx="32"/>
          </p:nvPr>
        </p:nvSpPr>
        <p:spPr/>
        <p:txBody>
          <a:bodyPr/>
          <a:lstStyle/>
          <a:p>
            <a:r>
              <a:rPr lang="en-US" dirty="0"/>
              <a:t>Source:	(Thyroid, 2010</a:t>
            </a:r>
            <a:r>
              <a:rPr lang="en-US" dirty="0" smtClean="0"/>
              <a:t>)</a:t>
            </a:r>
            <a:endParaRPr lang="en-US" dirty="0"/>
          </a:p>
        </p:txBody>
      </p:sp>
      <p:pic>
        <p:nvPicPr>
          <p:cNvPr id="15364" name="Content Placeholder 9" descr="This image identifies the position of the thyroid gland as being on the front of th neck on either side of the trachea.  The two lobes are connected by a band of tissue called the &quot;isthmus&quot;.  There are four parathyroid glands embedded on the posterior surface of the thyroid glands." title="Illustration: Thyroid gland"/>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833937" y="2336800"/>
            <a:ext cx="3670300" cy="3098800"/>
          </a:xfrm>
        </p:spPr>
      </p:pic>
      <p:sp>
        <p:nvSpPr>
          <p:cNvPr id="9" name="Text Placeholder 8"/>
          <p:cNvSpPr>
            <a:spLocks noGrp="1"/>
          </p:cNvSpPr>
          <p:nvPr>
            <p:ph type="body" sz="quarter" idx="33"/>
          </p:nvPr>
        </p:nvSpPr>
        <p:spPr/>
        <p:txBody>
          <a:bodyPr/>
          <a:lstStyle/>
          <a:p>
            <a:endParaRPr lang="en-US"/>
          </a:p>
        </p:txBody>
      </p:sp>
      <p:sp>
        <p:nvSpPr>
          <p:cNvPr id="25607"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554F14-D0B6-440E-B08E-BE77B197E7D4}" type="slidenum">
              <a:rPr lang="en-US" altLang="en-US" smtClean="0"/>
              <a:pPr/>
              <a:t>12</a:t>
            </a:fld>
            <a:endParaRPr lang="en-US" altLang="en-US"/>
          </a:p>
        </p:txBody>
      </p:sp>
    </p:spTree>
  </p:cSld>
  <p:clrMapOvr>
    <a:masterClrMapping/>
  </p:clrMapOvr>
  <p:transition advTm="2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Thyroid Gland – Overview 2</a:t>
            </a:r>
          </a:p>
        </p:txBody>
      </p:sp>
      <p:sp>
        <p:nvSpPr>
          <p:cNvPr id="16387" name="Content Placeholder 2"/>
          <p:cNvSpPr>
            <a:spLocks noGrp="1"/>
          </p:cNvSpPr>
          <p:nvPr>
            <p:ph sz="quarter" idx="14"/>
          </p:nvPr>
        </p:nvSpPr>
        <p:spPr/>
        <p:txBody>
          <a:bodyPr/>
          <a:lstStyle/>
          <a:p>
            <a:r>
              <a:rPr lang="en-US" altLang="en-US" dirty="0" smtClean="0"/>
              <a:t>Helps the body generate energy from the food we eat</a:t>
            </a:r>
          </a:p>
          <a:p>
            <a:r>
              <a:rPr lang="en-US" altLang="en-US" dirty="0" smtClean="0"/>
              <a:t>Parathyroid glands -- located on the thyroid gland – secrete parathyroid hormone</a:t>
            </a:r>
          </a:p>
        </p:txBody>
      </p:sp>
      <p:sp>
        <p:nvSpPr>
          <p:cNvPr id="8" name="Text Placeholder 7"/>
          <p:cNvSpPr>
            <a:spLocks noGrp="1"/>
          </p:cNvSpPr>
          <p:nvPr>
            <p:ph type="body" sz="quarter" idx="32"/>
          </p:nvPr>
        </p:nvSpPr>
        <p:spPr/>
        <p:txBody>
          <a:bodyPr/>
          <a:lstStyle/>
          <a:p>
            <a:endParaRPr lang="en-US"/>
          </a:p>
        </p:txBody>
      </p:sp>
      <p:pic>
        <p:nvPicPr>
          <p:cNvPr id="16388" name="Content Placeholder 7" descr="This image identifies the position of the thyroid gland as being on the front of th neck on either side of the trachea.  The two lobes are connected by a band of tissue called the &quot;isthmus&quot;.  There are four parathyroid glands embedded on the posterior surface of the thyroid glands." title="Illustration: The Thyroid Gland"/>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833937" y="2336800"/>
            <a:ext cx="3670300" cy="3098800"/>
          </a:xfrm>
        </p:spPr>
      </p:pic>
      <p:sp>
        <p:nvSpPr>
          <p:cNvPr id="9" name="Text Placeholder 8"/>
          <p:cNvSpPr>
            <a:spLocks noGrp="1"/>
          </p:cNvSpPr>
          <p:nvPr>
            <p:ph type="body" sz="quarter" idx="33"/>
          </p:nvPr>
        </p:nvSpPr>
        <p:spPr/>
        <p:txBody>
          <a:bodyPr/>
          <a:lstStyle/>
          <a:p>
            <a:endParaRPr lang="en-US"/>
          </a:p>
        </p:txBody>
      </p:sp>
      <p:sp>
        <p:nvSpPr>
          <p:cNvPr id="26631"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409C1D-B594-4B14-94D9-05DC2AC7E274}" type="slidenum">
              <a:rPr lang="en-US" altLang="en-US" smtClean="0"/>
              <a:pPr/>
              <a:t>13</a:t>
            </a:fld>
            <a:endParaRPr lang="en-US" altLang="en-US"/>
          </a:p>
        </p:txBody>
      </p:sp>
    </p:spTree>
  </p:cSld>
  <p:clrMapOvr>
    <a:masterClrMapping/>
  </p:clrMapOvr>
  <p:transition advTm="3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Thyroid Gland – Overview 3</a:t>
            </a:r>
          </a:p>
        </p:txBody>
      </p:sp>
      <p:sp>
        <p:nvSpPr>
          <p:cNvPr id="15363" name="Content Placeholder 2"/>
          <p:cNvSpPr>
            <a:spLocks noGrp="1"/>
          </p:cNvSpPr>
          <p:nvPr>
            <p:ph sz="quarter" idx="14"/>
          </p:nvPr>
        </p:nvSpPr>
        <p:spPr/>
        <p:txBody>
          <a:bodyPr/>
          <a:lstStyle/>
          <a:p>
            <a:r>
              <a:rPr lang="en-US" dirty="0" smtClean="0"/>
              <a:t>Follicles that produce chemicals or hormones that contain iodine</a:t>
            </a:r>
          </a:p>
          <a:p>
            <a:pPr lvl="1"/>
            <a:r>
              <a:rPr lang="en-US" dirty="0" smtClean="0"/>
              <a:t>Thyroxine – 95%</a:t>
            </a:r>
          </a:p>
          <a:p>
            <a:pPr lvl="1"/>
            <a:r>
              <a:rPr lang="en-US" dirty="0" smtClean="0"/>
              <a:t>Triiodothyronine – 5%</a:t>
            </a:r>
          </a:p>
          <a:p>
            <a:r>
              <a:rPr lang="en-US" dirty="0" smtClean="0"/>
              <a:t>Both require the presence of iodine to be synthesized</a:t>
            </a:r>
          </a:p>
          <a:p>
            <a:r>
              <a:rPr lang="en-US" dirty="0" smtClean="0"/>
              <a:t>Thyroid hormone is also produced in response to another hormone released in the pituitary gland</a:t>
            </a:r>
          </a:p>
          <a:p>
            <a:r>
              <a:rPr lang="en-US" dirty="0" smtClean="0"/>
              <a:t>Simple goiter or iodine deficiency goiter</a:t>
            </a:r>
          </a:p>
        </p:txBody>
      </p:sp>
      <p:sp>
        <p:nvSpPr>
          <p:cNvPr id="2" name="Text Placeholder 1"/>
          <p:cNvSpPr>
            <a:spLocks noGrp="1"/>
          </p:cNvSpPr>
          <p:nvPr>
            <p:ph type="body" sz="quarter" idx="32"/>
          </p:nvPr>
        </p:nvSpPr>
        <p:spPr/>
        <p:txBody>
          <a:bodyPr/>
          <a:lstStyle/>
          <a:p>
            <a:r>
              <a:rPr lang="en-US" smtClean="0"/>
              <a:t>Source:	(Endocrine system, 2010) </a:t>
            </a:r>
            <a:endParaRPr lang="en-US" dirty="0"/>
          </a:p>
        </p:txBody>
      </p:sp>
      <p:sp>
        <p:nvSpPr>
          <p:cNvPr id="2765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0C6E4A-3D0F-498E-89F0-87FE8BE3228A}" type="slidenum">
              <a:rPr lang="en-US" altLang="en-US" smtClean="0"/>
              <a:pPr/>
              <a:t>14</a:t>
            </a:fld>
            <a:endParaRPr lang="en-US" altLang="en-US"/>
          </a:p>
        </p:txBody>
      </p:sp>
    </p:spTree>
  </p:cSld>
  <p:clrMapOvr>
    <a:masterClrMapping/>
  </p:clrMapOvr>
  <p:transition advTm="5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Thyroid Diseases</a:t>
            </a:r>
          </a:p>
        </p:txBody>
      </p:sp>
      <p:sp>
        <p:nvSpPr>
          <p:cNvPr id="15363" name="Content Placeholder 2"/>
          <p:cNvSpPr>
            <a:spLocks noGrp="1"/>
          </p:cNvSpPr>
          <p:nvPr>
            <p:ph sz="quarter" idx="14"/>
          </p:nvPr>
        </p:nvSpPr>
        <p:spPr/>
        <p:txBody>
          <a:bodyPr/>
          <a:lstStyle/>
          <a:p>
            <a:r>
              <a:rPr lang="en-US" dirty="0" smtClean="0"/>
              <a:t>Four main types of disease</a:t>
            </a:r>
          </a:p>
          <a:p>
            <a:pPr lvl="1"/>
            <a:r>
              <a:rPr lang="en-US" dirty="0" smtClean="0"/>
              <a:t>Hyperthyroidism </a:t>
            </a:r>
          </a:p>
          <a:p>
            <a:pPr lvl="1"/>
            <a:r>
              <a:rPr lang="en-US" dirty="0" smtClean="0"/>
              <a:t>Hypothyroidism</a:t>
            </a:r>
          </a:p>
          <a:p>
            <a:pPr lvl="1"/>
            <a:r>
              <a:rPr lang="en-US" dirty="0" smtClean="0"/>
              <a:t>Benign (non-cancerous) thyroid disease</a:t>
            </a:r>
          </a:p>
          <a:p>
            <a:pPr lvl="1"/>
            <a:r>
              <a:rPr lang="en-US" dirty="0" smtClean="0"/>
              <a:t>Thyroid cancer</a:t>
            </a:r>
          </a:p>
        </p:txBody>
      </p:sp>
      <p:sp>
        <p:nvSpPr>
          <p:cNvPr id="2" name="Text Placeholder 1"/>
          <p:cNvSpPr>
            <a:spLocks noGrp="1"/>
          </p:cNvSpPr>
          <p:nvPr>
            <p:ph type="body" sz="quarter" idx="32"/>
          </p:nvPr>
        </p:nvSpPr>
        <p:spPr/>
        <p:txBody>
          <a:bodyPr/>
          <a:lstStyle/>
          <a:p>
            <a:r>
              <a:rPr lang="en-US" smtClean="0"/>
              <a:t>Source:	(Thyroid, 2010).</a:t>
            </a:r>
            <a:endParaRPr lang="en-US" dirty="0"/>
          </a:p>
        </p:txBody>
      </p:sp>
      <p:sp>
        <p:nvSpPr>
          <p:cNvPr id="2867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7D51BB-FD09-4840-A0AE-3D929FA401A4}" type="slidenum">
              <a:rPr lang="en-US" altLang="en-US" smtClean="0"/>
              <a:pPr/>
              <a:t>15</a:t>
            </a:fld>
            <a:endParaRPr lang="en-US" altLang="en-US"/>
          </a:p>
        </p:txBody>
      </p:sp>
    </p:spTree>
  </p:cSld>
  <p:clrMapOvr>
    <a:masterClrMapping/>
  </p:clrMapOvr>
  <p:transition advTm="10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Thyroid Diseases 2</a:t>
            </a:r>
          </a:p>
        </p:txBody>
      </p:sp>
      <p:sp>
        <p:nvSpPr>
          <p:cNvPr id="17411" name="Content Placeholder 2"/>
          <p:cNvSpPr>
            <a:spLocks noGrp="1"/>
          </p:cNvSpPr>
          <p:nvPr>
            <p:ph sz="quarter" idx="14"/>
          </p:nvPr>
        </p:nvSpPr>
        <p:spPr/>
        <p:txBody>
          <a:bodyPr/>
          <a:lstStyle/>
          <a:p>
            <a:r>
              <a:rPr lang="en-US" dirty="0" smtClean="0"/>
              <a:t>Four main types of disease</a:t>
            </a:r>
          </a:p>
          <a:p>
            <a:pPr lvl="1"/>
            <a:r>
              <a:rPr lang="en-US" dirty="0" smtClean="0"/>
              <a:t>Hyperthyroidism </a:t>
            </a:r>
          </a:p>
          <a:p>
            <a:pPr lvl="1"/>
            <a:r>
              <a:rPr lang="en-US" dirty="0" smtClean="0"/>
              <a:t>Hypothyroidism</a:t>
            </a:r>
          </a:p>
          <a:p>
            <a:pPr lvl="1"/>
            <a:r>
              <a:rPr lang="en-US" dirty="0" smtClean="0"/>
              <a:t>Benign (non-cancerous) thyroid disease</a:t>
            </a:r>
          </a:p>
          <a:p>
            <a:pPr lvl="1"/>
            <a:r>
              <a:rPr lang="en-US" dirty="0" smtClean="0"/>
              <a:t>Thyroid cancer</a:t>
            </a:r>
          </a:p>
          <a:p>
            <a:pPr lvl="2"/>
            <a:r>
              <a:rPr lang="en-US" dirty="0" smtClean="0"/>
              <a:t>Risk factors</a:t>
            </a:r>
          </a:p>
          <a:p>
            <a:pPr lvl="2"/>
            <a:r>
              <a:rPr lang="en-US" dirty="0" smtClean="0"/>
              <a:t>Symptoms</a:t>
            </a:r>
          </a:p>
          <a:p>
            <a:pPr lvl="2"/>
            <a:r>
              <a:rPr lang="en-US" dirty="0" smtClean="0"/>
              <a:t>Treatments </a:t>
            </a:r>
          </a:p>
          <a:p>
            <a:pPr lvl="3"/>
            <a:r>
              <a:rPr lang="en-US" dirty="0" smtClean="0"/>
              <a:t>Surgery, radioactive iodine, hormone treatment, radiation therapy or chemotherapy, or a combination</a:t>
            </a:r>
          </a:p>
        </p:txBody>
      </p:sp>
      <p:sp>
        <p:nvSpPr>
          <p:cNvPr id="2" name="Text Placeholder 1"/>
          <p:cNvSpPr>
            <a:spLocks noGrp="1"/>
          </p:cNvSpPr>
          <p:nvPr>
            <p:ph type="body" sz="quarter" idx="32"/>
          </p:nvPr>
        </p:nvSpPr>
        <p:spPr/>
        <p:txBody>
          <a:bodyPr/>
          <a:lstStyle/>
          <a:p>
            <a:r>
              <a:rPr lang="en-US" smtClean="0"/>
              <a:t>Source:	(Thyroid, 2010)</a:t>
            </a:r>
            <a:endParaRPr lang="en-US" dirty="0"/>
          </a:p>
        </p:txBody>
      </p:sp>
      <p:sp>
        <p:nvSpPr>
          <p:cNvPr id="2867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3474D6-656D-4850-8F2A-F77C0362FFB0}" type="slidenum">
              <a:rPr lang="en-US" altLang="en-US" smtClean="0"/>
              <a:pPr/>
              <a:t>16</a:t>
            </a:fld>
            <a:endParaRPr lang="en-US" altLang="en-US"/>
          </a:p>
        </p:txBody>
      </p:sp>
    </p:spTree>
  </p:cSld>
  <p:clrMapOvr>
    <a:masterClrMapping/>
  </p:clrMapOvr>
  <p:transition advTm="10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Organs</a:t>
            </a:r>
            <a:br>
              <a:rPr lang="en-US" dirty="0" smtClean="0"/>
            </a:br>
            <a:r>
              <a:rPr lang="en-US" dirty="0" smtClean="0"/>
              <a:t> Endocrine Function – Overview</a:t>
            </a:r>
            <a:endParaRPr lang="en-US" dirty="0"/>
          </a:p>
        </p:txBody>
      </p:sp>
      <p:sp>
        <p:nvSpPr>
          <p:cNvPr id="20483" name="Content Placeholder 2"/>
          <p:cNvSpPr>
            <a:spLocks noGrp="1"/>
          </p:cNvSpPr>
          <p:nvPr>
            <p:ph sz="quarter" idx="14"/>
          </p:nvPr>
        </p:nvSpPr>
        <p:spPr>
          <a:xfrm>
            <a:off x="457200" y="1600200"/>
            <a:ext cx="5029200" cy="4572000"/>
          </a:xfrm>
        </p:spPr>
        <p:txBody>
          <a:bodyPr/>
          <a:lstStyle/>
          <a:p>
            <a:r>
              <a:rPr lang="en-US" altLang="en-US" sz="2400" dirty="0" smtClean="0"/>
              <a:t>Ovaries</a:t>
            </a:r>
          </a:p>
          <a:p>
            <a:pPr lvl="1"/>
            <a:r>
              <a:rPr lang="en-US" altLang="en-US" sz="2400" dirty="0" smtClean="0"/>
              <a:t>Produce female sex hormones</a:t>
            </a:r>
          </a:p>
          <a:p>
            <a:pPr lvl="1"/>
            <a:r>
              <a:rPr lang="en-US" altLang="en-US" sz="2400" dirty="0" smtClean="0"/>
              <a:t>Part of the female reproductive organs</a:t>
            </a:r>
          </a:p>
          <a:p>
            <a:pPr lvl="1"/>
            <a:r>
              <a:rPr lang="en-US" altLang="en-US" sz="2400" dirty="0" smtClean="0"/>
              <a:t>Secondary sexual characteristics at puberty from estrogens include:</a:t>
            </a:r>
          </a:p>
          <a:p>
            <a:pPr lvl="1"/>
            <a:r>
              <a:rPr lang="en-US" altLang="en-US" sz="2400" dirty="0" smtClean="0"/>
              <a:t>Other hormone functions from progesterone include:</a:t>
            </a:r>
          </a:p>
        </p:txBody>
      </p:sp>
      <p:sp>
        <p:nvSpPr>
          <p:cNvPr id="9" name="Text Placeholder 8"/>
          <p:cNvSpPr>
            <a:spLocks noGrp="1"/>
          </p:cNvSpPr>
          <p:nvPr>
            <p:ph type="body" sz="quarter" idx="32"/>
          </p:nvPr>
        </p:nvSpPr>
        <p:spPr/>
        <p:txBody>
          <a:bodyPr/>
          <a:lstStyle/>
          <a:p>
            <a:endParaRPr lang="en-US"/>
          </a:p>
        </p:txBody>
      </p:sp>
      <p:pic>
        <p:nvPicPr>
          <p:cNvPr id="20487" name="Content Placeholder 9" descr="This image is an illustration of the major organs of the female reproductive system.  The neck of the uterus, also called the cervix,opens to the body of the uterus.  The fallopian tubes lead from the uterus and extend around to the outside of the ovaries.  " title="Reproductive Organs Endocrine Function: Overview"/>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5421312" y="3195637"/>
            <a:ext cx="2495550" cy="1381125"/>
          </a:xfrm>
        </p:spPr>
      </p:pic>
      <p:sp>
        <p:nvSpPr>
          <p:cNvPr id="10" name="Text Placeholder 9"/>
          <p:cNvSpPr>
            <a:spLocks noGrp="1"/>
          </p:cNvSpPr>
          <p:nvPr>
            <p:ph type="body" sz="quarter" idx="33"/>
          </p:nvPr>
        </p:nvSpPr>
        <p:spPr/>
        <p:txBody>
          <a:bodyPr/>
          <a:lstStyle/>
          <a:p>
            <a:endParaRPr lang="en-US"/>
          </a:p>
        </p:txBody>
      </p:sp>
      <p:sp>
        <p:nvSpPr>
          <p:cNvPr id="29703"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874438-F7F6-42E2-945A-1ED6BFF73762}" type="slidenum">
              <a:rPr lang="en-US" altLang="en-US" smtClean="0"/>
              <a:pPr/>
              <a:t>17</a:t>
            </a:fld>
            <a:endParaRPr lang="en-US" altLang="en-US"/>
          </a:p>
        </p:txBody>
      </p:sp>
    </p:spTree>
  </p:cSld>
  <p:clrMapOvr>
    <a:masterClrMapping/>
  </p:clrMapOvr>
  <p:transition advTm="5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r>
              <a:rPr lang="en-US" altLang="en-US" smtClean="0"/>
              <a:t>Female Reproductive System</a:t>
            </a:r>
            <a:br>
              <a:rPr lang="en-US" altLang="en-US" smtClean="0"/>
            </a:br>
            <a:r>
              <a:rPr lang="en-US" altLang="en-US" smtClean="0"/>
              <a:t> Disorders/Treatments</a:t>
            </a:r>
          </a:p>
        </p:txBody>
      </p:sp>
      <p:sp>
        <p:nvSpPr>
          <p:cNvPr id="21507" name="Content Placeholder 8"/>
          <p:cNvSpPr>
            <a:spLocks noGrp="1"/>
          </p:cNvSpPr>
          <p:nvPr>
            <p:ph sz="quarter" idx="14"/>
          </p:nvPr>
        </p:nvSpPr>
        <p:spPr/>
        <p:txBody>
          <a:bodyPr/>
          <a:lstStyle/>
          <a:p>
            <a:r>
              <a:rPr lang="en-US" altLang="en-US" dirty="0" smtClean="0"/>
              <a:t>Amenorrhea</a:t>
            </a:r>
          </a:p>
          <a:p>
            <a:r>
              <a:rPr lang="en-US" altLang="en-US" dirty="0" smtClean="0"/>
              <a:t>Premature Ovarian Failure (POF)</a:t>
            </a:r>
          </a:p>
          <a:p>
            <a:r>
              <a:rPr lang="en-US" altLang="en-US" dirty="0" smtClean="0"/>
              <a:t>Premenstrual Syndrome</a:t>
            </a:r>
          </a:p>
          <a:p>
            <a:r>
              <a:rPr lang="en-US" altLang="en-US" dirty="0" smtClean="0"/>
              <a:t>Dysfunctional Uterine Bleeding</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80187F-7BBE-4344-84E2-8042059B4284}"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Female Reproductive System</a:t>
            </a:r>
            <a:br>
              <a:rPr lang="en-US" altLang="en-US" dirty="0" smtClean="0"/>
            </a:br>
            <a:r>
              <a:rPr lang="en-US" altLang="en-US" dirty="0" smtClean="0"/>
              <a:t> Disorders/Treatments 2</a:t>
            </a:r>
          </a:p>
        </p:txBody>
      </p:sp>
      <p:sp>
        <p:nvSpPr>
          <p:cNvPr id="22531" name="Content Placeholder 2"/>
          <p:cNvSpPr>
            <a:spLocks noGrp="1"/>
          </p:cNvSpPr>
          <p:nvPr>
            <p:ph sz="quarter" idx="14"/>
          </p:nvPr>
        </p:nvSpPr>
        <p:spPr/>
        <p:txBody>
          <a:bodyPr/>
          <a:lstStyle/>
          <a:p>
            <a:r>
              <a:rPr lang="en-US" altLang="en-US" dirty="0" smtClean="0"/>
              <a:t>Ectopic pregnancy</a:t>
            </a:r>
          </a:p>
          <a:p>
            <a:r>
              <a:rPr lang="en-US" altLang="en-US" dirty="0" smtClean="0"/>
              <a:t>Polycystic Ovary Syndrome</a:t>
            </a:r>
          </a:p>
          <a:p>
            <a:r>
              <a:rPr lang="en-US" altLang="en-US" dirty="0" smtClean="0"/>
              <a:t>Uterine fibroids</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2F99B-4A8D-4139-8017-75556C7B9299}"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Endocrine System </a:t>
            </a:r>
            <a:br>
              <a:rPr lang="en-US" altLang="en-US" smtClean="0"/>
            </a:br>
            <a:r>
              <a:rPr lang="en-US" altLang="en-US" smtClean="0"/>
              <a:t>Learning Objectives</a:t>
            </a:r>
          </a:p>
        </p:txBody>
      </p:sp>
      <p:sp>
        <p:nvSpPr>
          <p:cNvPr id="5123" name="Content Placeholder 2"/>
          <p:cNvSpPr>
            <a:spLocks noGrp="1"/>
          </p:cNvSpPr>
          <p:nvPr>
            <p:ph sz="quarter" idx="14"/>
          </p:nvPr>
        </p:nvSpPr>
        <p:spPr/>
        <p:txBody>
          <a:bodyPr/>
          <a:lstStyle/>
          <a:p>
            <a:pPr marL="609600" indent="-609600" eaLnBrk="1" hangingPunct="1"/>
            <a:r>
              <a:rPr lang="en-US" altLang="en-US" smtClean="0"/>
              <a:t>Define, understand and correctly pronounce medical terms related to the endocrine system</a:t>
            </a:r>
          </a:p>
          <a:p>
            <a:pPr marL="609600" indent="-609600" eaLnBrk="1" hangingPunct="1"/>
            <a:r>
              <a:rPr lang="en-US" altLang="en-US" smtClean="0"/>
              <a:t>Describe common diseases and conditions with an overview of various treatments related to the endocrine system</a:t>
            </a:r>
          </a:p>
        </p:txBody>
      </p:sp>
      <p:sp>
        <p:nvSpPr>
          <p:cNvPr id="3078" name="Slide Number Placeholder 5"/>
          <p:cNvSpPr>
            <a:spLocks noGrp="1"/>
          </p:cNvSpPr>
          <p:nvPr>
            <p:ph type="sldNum" sz="quarter" idx="4"/>
          </p:nvPr>
        </p:nvSpPr>
        <p:spPr bwMode="auto">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743C28-4BB1-494B-9986-D258AD11817D}" type="slidenum">
              <a:rPr lang="en-US" altLang="en-US">
                <a:solidFill>
                  <a:srgbClr val="A6A6A6"/>
                </a:solidFill>
                <a:cs typeface="Arial" panose="020B0604020202020204" pitchFamily="34" charset="0"/>
              </a:rPr>
              <a:pPr eaLnBrk="1" hangingPunct="1"/>
              <a:t>2</a:t>
            </a:fld>
            <a:endParaRPr lang="en-US" altLang="en-US">
              <a:solidFill>
                <a:srgbClr val="A6A6A6"/>
              </a:solidFill>
              <a:cs typeface="Arial" panose="020B0604020202020204" pitchFamily="34" charset="0"/>
            </a:endParaRPr>
          </a:p>
        </p:txBody>
      </p:sp>
    </p:spTree>
  </p:cSld>
  <p:clrMapOvr>
    <a:masterClrMapping/>
  </p:clrMapOvr>
  <p:transition advTm="2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Organs</a:t>
            </a:r>
            <a:br>
              <a:rPr lang="en-US" dirty="0" smtClean="0"/>
            </a:br>
            <a:r>
              <a:rPr lang="en-US" dirty="0" smtClean="0"/>
              <a:t> Endocrine Function – Overview 2</a:t>
            </a:r>
            <a:endParaRPr lang="en-US" dirty="0"/>
          </a:p>
        </p:txBody>
      </p:sp>
      <p:sp>
        <p:nvSpPr>
          <p:cNvPr id="5" name="Content Placeholder 4"/>
          <p:cNvSpPr>
            <a:spLocks noGrp="1"/>
          </p:cNvSpPr>
          <p:nvPr>
            <p:ph sz="quarter" idx="14"/>
          </p:nvPr>
        </p:nvSpPr>
        <p:spPr>
          <a:xfrm>
            <a:off x="457200" y="1600200"/>
            <a:ext cx="4648200" cy="4572000"/>
          </a:xfrm>
        </p:spPr>
        <p:txBody>
          <a:bodyPr/>
          <a:lstStyle/>
          <a:p>
            <a:r>
              <a:rPr lang="en-US" altLang="en-US" sz="2400" dirty="0" smtClean="0"/>
              <a:t>Testes</a:t>
            </a:r>
          </a:p>
          <a:p>
            <a:pPr lvl="1"/>
            <a:r>
              <a:rPr lang="en-US" altLang="en-US" sz="2400" dirty="0" smtClean="0"/>
              <a:t>Male sex hormones</a:t>
            </a:r>
          </a:p>
          <a:p>
            <a:pPr lvl="1"/>
            <a:r>
              <a:rPr lang="en-US" altLang="en-US" sz="2400" dirty="0" smtClean="0"/>
              <a:t>Testosterone is main hormone secreted by the testes and its production</a:t>
            </a:r>
          </a:p>
          <a:p>
            <a:pPr lvl="1"/>
            <a:r>
              <a:rPr lang="en-US" altLang="en-US" sz="2400" dirty="0" smtClean="0"/>
              <a:t>Begins during fetal development</a:t>
            </a:r>
          </a:p>
          <a:p>
            <a:pPr lvl="1"/>
            <a:r>
              <a:rPr lang="en-US" altLang="en-US" sz="2400" dirty="0" smtClean="0"/>
              <a:t>Responsible for</a:t>
            </a:r>
          </a:p>
          <a:p>
            <a:pPr lvl="2"/>
            <a:r>
              <a:rPr lang="en-US" altLang="en-US" sz="2000" dirty="0" smtClean="0"/>
              <a:t>Skeletal and muscular growth</a:t>
            </a:r>
          </a:p>
          <a:p>
            <a:pPr lvl="2"/>
            <a:r>
              <a:rPr lang="en-US" altLang="en-US" sz="2000" dirty="0" smtClean="0"/>
              <a:t>Enlargement of the larynx</a:t>
            </a:r>
          </a:p>
          <a:p>
            <a:pPr lvl="2"/>
            <a:r>
              <a:rPr lang="en-US" altLang="en-US" sz="2000" dirty="0" smtClean="0"/>
              <a:t>Body hair</a:t>
            </a:r>
          </a:p>
          <a:p>
            <a:pPr lvl="2"/>
            <a:r>
              <a:rPr lang="en-US" altLang="en-US" sz="2000" dirty="0" smtClean="0"/>
              <a:t>Sexual drive</a:t>
            </a:r>
            <a:endParaRPr lang="en-US" altLang="en-US" sz="2000" dirty="0"/>
          </a:p>
        </p:txBody>
      </p:sp>
      <p:sp>
        <p:nvSpPr>
          <p:cNvPr id="10" name="Text Placeholder 9"/>
          <p:cNvSpPr>
            <a:spLocks noGrp="1"/>
          </p:cNvSpPr>
          <p:nvPr>
            <p:ph type="body" sz="quarter" idx="32"/>
          </p:nvPr>
        </p:nvSpPr>
        <p:spPr/>
        <p:txBody>
          <a:bodyPr/>
          <a:lstStyle/>
          <a:p>
            <a:endParaRPr lang="en-US"/>
          </a:p>
        </p:txBody>
      </p:sp>
      <p:pic>
        <p:nvPicPr>
          <p:cNvPr id="11" name="Content Placeholder 7" descr="This image depicts the various layers of the testis that includes the testis itself, the head and tail of the epididymis, the appendix of the testis,  and the tunica vaginalis." title="Illustration: Reproductive Organs Endocrine "/>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648200" y="2485400"/>
            <a:ext cx="4041775" cy="2801600"/>
          </a:xfrm>
        </p:spPr>
      </p:pic>
      <p:sp>
        <p:nvSpPr>
          <p:cNvPr id="12" name="Text Placeholder 11"/>
          <p:cNvSpPr>
            <a:spLocks noGrp="1"/>
          </p:cNvSpPr>
          <p:nvPr>
            <p:ph type="body" sz="quarter" idx="33"/>
          </p:nvPr>
        </p:nvSpPr>
        <p:spPr/>
        <p:txBody>
          <a:bodyPr/>
          <a:lstStyle/>
          <a:p>
            <a:endParaRPr lang="en-US"/>
          </a:p>
        </p:txBody>
      </p:sp>
      <p:sp>
        <p:nvSpPr>
          <p:cNvPr id="30727"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DE6450-676D-4659-94BD-E74364D07F34}" type="slidenum">
              <a:rPr lang="en-US" altLang="en-US" smtClean="0"/>
              <a:pPr/>
              <a:t>20</a:t>
            </a:fld>
            <a:endParaRPr lang="en-US" altLang="en-US"/>
          </a:p>
        </p:txBody>
      </p:sp>
    </p:spTree>
  </p:cSld>
  <p:clrMapOvr>
    <a:masterClrMapping/>
  </p:clrMapOvr>
  <p:transition advTm="37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Male Reproductive System Disorders/Treatments</a:t>
            </a:r>
          </a:p>
        </p:txBody>
      </p:sp>
      <p:sp>
        <p:nvSpPr>
          <p:cNvPr id="24579" name="Content Placeholder 2"/>
          <p:cNvSpPr>
            <a:spLocks noGrp="1"/>
          </p:cNvSpPr>
          <p:nvPr>
            <p:ph sz="quarter" idx="14"/>
          </p:nvPr>
        </p:nvSpPr>
        <p:spPr/>
        <p:txBody>
          <a:bodyPr/>
          <a:lstStyle/>
          <a:p>
            <a:r>
              <a:rPr lang="en-US" altLang="en-US" dirty="0" err="1" smtClean="0"/>
              <a:t>Anorchia</a:t>
            </a:r>
            <a:endParaRPr lang="en-US" altLang="en-US" dirty="0" smtClean="0"/>
          </a:p>
          <a:p>
            <a:r>
              <a:rPr lang="en-US" altLang="en-US" dirty="0" smtClean="0"/>
              <a:t>Hypogonadotropic hypogonadism</a:t>
            </a:r>
          </a:p>
          <a:p>
            <a:r>
              <a:rPr lang="en-US" altLang="en-US" dirty="0" err="1" smtClean="0"/>
              <a:t>Reifenstein</a:t>
            </a:r>
            <a:r>
              <a:rPr lang="en-US" altLang="en-US" dirty="0" smtClean="0"/>
              <a:t> syndrome</a:t>
            </a:r>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18B6A-46AF-47BC-A938-E8558C4FABCD}"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Thymus Gland – Overview</a:t>
            </a:r>
          </a:p>
        </p:txBody>
      </p:sp>
      <p:sp>
        <p:nvSpPr>
          <p:cNvPr id="3" name="Content Placeholder 2"/>
          <p:cNvSpPr>
            <a:spLocks noGrp="1"/>
          </p:cNvSpPr>
          <p:nvPr>
            <p:ph sz="quarter" idx="14"/>
          </p:nvPr>
        </p:nvSpPr>
        <p:spPr>
          <a:xfrm>
            <a:off x="457200" y="1600200"/>
            <a:ext cx="4343400" cy="4572000"/>
          </a:xfrm>
        </p:spPr>
        <p:txBody>
          <a:bodyPr/>
          <a:lstStyle/>
          <a:p>
            <a:r>
              <a:rPr lang="en-US" sz="2400" dirty="0" smtClean="0"/>
              <a:t>Location</a:t>
            </a:r>
          </a:p>
          <a:p>
            <a:pPr lvl="1"/>
            <a:r>
              <a:rPr lang="en-US" sz="2400" dirty="0" smtClean="0"/>
              <a:t>Small organ under your breastbone</a:t>
            </a:r>
          </a:p>
          <a:p>
            <a:r>
              <a:rPr lang="en-US" sz="2400" dirty="0" smtClean="0"/>
              <a:t>Function</a:t>
            </a:r>
            <a:endParaRPr lang="en-US" dirty="0" smtClean="0"/>
          </a:p>
          <a:p>
            <a:pPr lvl="1"/>
            <a:r>
              <a:rPr lang="en-US" sz="2400" dirty="0" smtClean="0"/>
              <a:t>Before birth and during childhood, helps make a type of white blood cell, lymphocytes</a:t>
            </a:r>
          </a:p>
          <a:p>
            <a:r>
              <a:rPr lang="en-US" sz="2400" dirty="0" smtClean="0"/>
              <a:t>Hormone</a:t>
            </a:r>
          </a:p>
          <a:p>
            <a:pPr lvl="1"/>
            <a:r>
              <a:rPr lang="en-US" sz="2400" dirty="0" smtClean="0"/>
              <a:t>Produces </a:t>
            </a:r>
            <a:r>
              <a:rPr lang="en-US" sz="2400" dirty="0" err="1" smtClean="0"/>
              <a:t>thymosin</a:t>
            </a:r>
            <a:endParaRPr lang="en-US" sz="2400" dirty="0" smtClean="0"/>
          </a:p>
          <a:p>
            <a:pPr lvl="1"/>
            <a:r>
              <a:rPr lang="en-US" sz="2400" dirty="0" smtClean="0"/>
              <a:t>Development of the body’s immune system</a:t>
            </a:r>
            <a:r>
              <a:rPr lang="en-US" dirty="0" smtClean="0"/>
              <a:t>	</a:t>
            </a:r>
            <a:endParaRPr lang="en-US" dirty="0"/>
          </a:p>
        </p:txBody>
      </p:sp>
      <p:sp>
        <p:nvSpPr>
          <p:cNvPr id="9" name="Text Placeholder 8"/>
          <p:cNvSpPr>
            <a:spLocks noGrp="1"/>
          </p:cNvSpPr>
          <p:nvPr>
            <p:ph type="body" sz="quarter" idx="32"/>
          </p:nvPr>
        </p:nvSpPr>
        <p:spPr/>
        <p:txBody>
          <a:bodyPr/>
          <a:lstStyle/>
          <a:p>
            <a:endParaRPr lang="en-US" dirty="0"/>
          </a:p>
        </p:txBody>
      </p:sp>
      <p:pic>
        <p:nvPicPr>
          <p:cNvPr id="25604" name="Content Placeholder 8" descr="This is an image of the thymus gland that illustrates its position behind the sternum.  It shows the right and left lung on either side with the pericardium under the thymus gland." title="Illustration: Thymus Gland"/>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648200" y="2394770"/>
            <a:ext cx="4041775" cy="2982860"/>
          </a:xfrm>
        </p:spPr>
      </p:pic>
      <p:sp>
        <p:nvSpPr>
          <p:cNvPr id="10" name="Text Placeholder 9"/>
          <p:cNvSpPr>
            <a:spLocks noGrp="1"/>
          </p:cNvSpPr>
          <p:nvPr>
            <p:ph type="body" sz="quarter" idx="33"/>
          </p:nvPr>
        </p:nvSpPr>
        <p:spPr/>
        <p:txBody>
          <a:bodyPr/>
          <a:lstStyle/>
          <a:p>
            <a:endParaRPr lang="en-US"/>
          </a:p>
        </p:txBody>
      </p:sp>
      <p:sp>
        <p:nvSpPr>
          <p:cNvPr id="31751"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5D888B-A651-4525-9752-3D4B488CD737}" type="slidenum">
              <a:rPr lang="en-US" altLang="en-US" smtClean="0"/>
              <a:pPr/>
              <a:t>22</a:t>
            </a:fld>
            <a:endParaRPr lang="en-US" altLang="en-US"/>
          </a:p>
        </p:txBody>
      </p:sp>
    </p:spTree>
  </p:cSld>
  <p:clrMapOvr>
    <a:masterClrMapping/>
  </p:clrMapOvr>
  <p:transition advTm="4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Diseases of the Thymus</a:t>
            </a:r>
          </a:p>
        </p:txBody>
      </p:sp>
      <p:sp>
        <p:nvSpPr>
          <p:cNvPr id="26627" name="Content Placeholder 2"/>
          <p:cNvSpPr>
            <a:spLocks noGrp="1"/>
          </p:cNvSpPr>
          <p:nvPr>
            <p:ph sz="quarter" idx="14"/>
          </p:nvPr>
        </p:nvSpPr>
        <p:spPr/>
        <p:txBody>
          <a:bodyPr/>
          <a:lstStyle/>
          <a:p>
            <a:r>
              <a:rPr lang="en-US" altLang="en-US" smtClean="0"/>
              <a:t>Cancer of the thymus is rare</a:t>
            </a:r>
          </a:p>
          <a:p>
            <a:pPr lvl="1"/>
            <a:r>
              <a:rPr lang="en-US" altLang="en-US" smtClean="0"/>
              <a:t>Symptoms include:</a:t>
            </a:r>
          </a:p>
          <a:p>
            <a:pPr lvl="2"/>
            <a:r>
              <a:rPr lang="en-US" altLang="en-US" smtClean="0"/>
              <a:t>Persistent cough</a:t>
            </a:r>
          </a:p>
          <a:p>
            <a:pPr lvl="2"/>
            <a:r>
              <a:rPr lang="en-US" altLang="en-US" smtClean="0"/>
              <a:t>Chest pain</a:t>
            </a:r>
          </a:p>
          <a:p>
            <a:pPr lvl="2"/>
            <a:r>
              <a:rPr lang="en-US" altLang="en-US" smtClean="0"/>
              <a:t>Trouble breathing</a:t>
            </a:r>
          </a:p>
          <a:p>
            <a:pPr lvl="1"/>
            <a:r>
              <a:rPr lang="en-US" altLang="en-US" smtClean="0"/>
              <a:t>Treatment</a:t>
            </a:r>
          </a:p>
          <a:p>
            <a:pPr lvl="2"/>
            <a:r>
              <a:rPr lang="en-US" altLang="en-US" smtClean="0"/>
              <a:t>Surgery to remove the tumor</a:t>
            </a:r>
          </a:p>
          <a:p>
            <a:pPr lvl="2"/>
            <a:r>
              <a:rPr lang="en-US" altLang="en-US" smtClean="0"/>
              <a:t>Radiation and hormone therapy</a:t>
            </a:r>
          </a:p>
        </p:txBody>
      </p:sp>
      <p:sp>
        <p:nvSpPr>
          <p:cNvPr id="32774"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989F77-DAAC-4D69-81E8-9FCC97CD2DAA}" type="slidenum">
              <a:rPr lang="en-US" altLang="en-US" smtClean="0"/>
              <a:pPr/>
              <a:t>23</a:t>
            </a:fld>
            <a:endParaRPr lang="en-US" altLang="en-US"/>
          </a:p>
        </p:txBody>
      </p:sp>
    </p:spTree>
  </p:cSld>
  <p:clrMapOvr>
    <a:masterClrMapping/>
  </p:clrMapOvr>
  <p:transition advTm="33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Endocrine System </a:t>
            </a:r>
            <a:br>
              <a:rPr lang="en-US" altLang="en-US" smtClean="0"/>
            </a:br>
            <a:r>
              <a:rPr lang="en-US" altLang="en-US" smtClean="0"/>
              <a:t>Combining Forms</a:t>
            </a:r>
          </a:p>
        </p:txBody>
      </p:sp>
      <p:graphicFrame>
        <p:nvGraphicFramePr>
          <p:cNvPr id="7" name="Content Placeholder 6" descr="Endocrine System combining forms, with word part, meaning and example terms."/>
          <p:cNvGraphicFramePr>
            <a:graphicFrameLocks noGrp="1"/>
          </p:cNvGraphicFramePr>
          <p:nvPr>
            <p:ph type="tbl" sz="quarter" idx="14"/>
            <p:extLst>
              <p:ext uri="{D42A27DB-BD31-4B8C-83A1-F6EECF244321}">
                <p14:modId xmlns:p14="http://schemas.microsoft.com/office/powerpoint/2010/main" val="4105130767"/>
              </p:ext>
            </p:extLst>
          </p:nvPr>
        </p:nvGraphicFramePr>
        <p:xfrm>
          <a:off x="457200" y="1600200"/>
          <a:ext cx="8229600" cy="2966152"/>
        </p:xfrm>
        <a:graphic>
          <a:graphicData uri="http://schemas.openxmlformats.org/drawingml/2006/table">
            <a:tbl>
              <a:tblPr firstRow="1" bandRow="1">
                <a:tableStyleId>{2D5ABB26-0587-4C30-8999-92F81FD0307C}</a:tableStyleId>
              </a:tblPr>
              <a:tblGrid>
                <a:gridCol w="2743200"/>
                <a:gridCol w="2743200"/>
                <a:gridCol w="2743200"/>
              </a:tblGrid>
              <a:tr h="370769">
                <a:tc>
                  <a:txBody>
                    <a:bodyPr/>
                    <a:lstStyle/>
                    <a:p>
                      <a:r>
                        <a:rPr lang="en-US" sz="1800" b="1" dirty="0" smtClean="0"/>
                        <a:t>Word Part</a:t>
                      </a:r>
                      <a:endParaRPr lang="en-US" sz="1800" b="1" dirty="0"/>
                    </a:p>
                  </a:txBody>
                  <a:tcPr marL="101809" marR="101809" marT="45711" marB="45711"/>
                </a:tc>
                <a:tc>
                  <a:txBody>
                    <a:bodyPr/>
                    <a:lstStyle/>
                    <a:p>
                      <a:r>
                        <a:rPr lang="en-US" sz="1800" b="1" dirty="0" smtClean="0"/>
                        <a:t>Meaning</a:t>
                      </a:r>
                      <a:endParaRPr lang="en-US" sz="1800" b="1" dirty="0"/>
                    </a:p>
                  </a:txBody>
                  <a:tcPr marL="101809" marR="101809" marT="45711" marB="45711"/>
                </a:tc>
                <a:tc>
                  <a:txBody>
                    <a:bodyPr/>
                    <a:lstStyle/>
                    <a:p>
                      <a:r>
                        <a:rPr lang="en-US" sz="1800" b="1" dirty="0" smtClean="0"/>
                        <a:t>Sample Term</a:t>
                      </a:r>
                      <a:endParaRPr lang="en-US" sz="1800" b="1" dirty="0"/>
                    </a:p>
                  </a:txBody>
                  <a:tcPr marL="101809" marR="101809" marT="45711" marB="45711"/>
                </a:tc>
              </a:tr>
              <a:tr h="370769">
                <a:tc>
                  <a:txBody>
                    <a:bodyPr/>
                    <a:lstStyle/>
                    <a:p>
                      <a:r>
                        <a:rPr lang="en-US" sz="1800" dirty="0" smtClean="0"/>
                        <a:t>Adrenal/o</a:t>
                      </a:r>
                      <a:endParaRPr lang="en-US" sz="1800" dirty="0"/>
                    </a:p>
                  </a:txBody>
                  <a:tcPr marL="101809" marR="101809" marT="45711" marB="45711"/>
                </a:tc>
                <a:tc>
                  <a:txBody>
                    <a:bodyPr/>
                    <a:lstStyle/>
                    <a:p>
                      <a:r>
                        <a:rPr lang="en-US" sz="1800" dirty="0" smtClean="0"/>
                        <a:t>Adrenal gland</a:t>
                      </a:r>
                      <a:endParaRPr lang="en-US" sz="1800" dirty="0"/>
                    </a:p>
                  </a:txBody>
                  <a:tcPr marL="101809" marR="101809" marT="45711" marB="45711"/>
                </a:tc>
                <a:tc>
                  <a:txBody>
                    <a:bodyPr/>
                    <a:lstStyle/>
                    <a:p>
                      <a:r>
                        <a:rPr lang="en-US" sz="1800" dirty="0" smtClean="0"/>
                        <a:t>Adrenalectomy</a:t>
                      </a:r>
                      <a:endParaRPr lang="en-US" sz="1800" dirty="0"/>
                    </a:p>
                  </a:txBody>
                  <a:tcPr marL="101809" marR="101809" marT="45711" marB="45711"/>
                </a:tc>
              </a:tr>
              <a:tr h="370769">
                <a:tc>
                  <a:txBody>
                    <a:bodyPr/>
                    <a:lstStyle/>
                    <a:p>
                      <a:r>
                        <a:rPr lang="en-US" sz="1800" dirty="0" smtClean="0"/>
                        <a:t>Oophor/o</a:t>
                      </a:r>
                      <a:endParaRPr lang="en-US" sz="1800" dirty="0"/>
                    </a:p>
                  </a:txBody>
                  <a:tcPr marL="101809" marR="101809" marT="45711" marB="45711"/>
                </a:tc>
                <a:tc>
                  <a:txBody>
                    <a:bodyPr/>
                    <a:lstStyle/>
                    <a:p>
                      <a:r>
                        <a:rPr lang="en-US" sz="1800" dirty="0" smtClean="0"/>
                        <a:t>Ovary</a:t>
                      </a:r>
                      <a:endParaRPr lang="en-US" sz="1800" dirty="0"/>
                    </a:p>
                  </a:txBody>
                  <a:tcPr marL="101809" marR="101809" marT="45711" marB="45711"/>
                </a:tc>
                <a:tc>
                  <a:txBody>
                    <a:bodyPr/>
                    <a:lstStyle/>
                    <a:p>
                      <a:r>
                        <a:rPr lang="en-US" sz="1800" dirty="0" smtClean="0"/>
                        <a:t>Oophoritis</a:t>
                      </a:r>
                      <a:endParaRPr lang="en-US" sz="1800" dirty="0"/>
                    </a:p>
                  </a:txBody>
                  <a:tcPr marL="101809" marR="101809" marT="45711" marB="45711"/>
                </a:tc>
              </a:tr>
              <a:tr h="370769">
                <a:tc>
                  <a:txBody>
                    <a:bodyPr/>
                    <a:lstStyle/>
                    <a:p>
                      <a:r>
                        <a:rPr lang="en-US" sz="1800" dirty="0" smtClean="0"/>
                        <a:t>Orchi/o</a:t>
                      </a:r>
                      <a:endParaRPr lang="en-US" sz="1800" dirty="0"/>
                    </a:p>
                  </a:txBody>
                  <a:tcPr marL="101809" marR="101809" marT="45711" marB="45711"/>
                </a:tc>
                <a:tc>
                  <a:txBody>
                    <a:bodyPr/>
                    <a:lstStyle/>
                    <a:p>
                      <a:r>
                        <a:rPr lang="en-US" sz="1800" dirty="0" smtClean="0"/>
                        <a:t>Testis</a:t>
                      </a:r>
                      <a:endParaRPr lang="en-US" sz="1800" dirty="0"/>
                    </a:p>
                  </a:txBody>
                  <a:tcPr marL="101809" marR="101809" marT="45711" marB="45711"/>
                </a:tc>
                <a:tc>
                  <a:txBody>
                    <a:bodyPr/>
                    <a:lstStyle/>
                    <a:p>
                      <a:r>
                        <a:rPr lang="en-US" sz="1800" dirty="0" smtClean="0"/>
                        <a:t>Orchitis</a:t>
                      </a:r>
                      <a:endParaRPr lang="en-US" sz="1800" dirty="0"/>
                    </a:p>
                  </a:txBody>
                  <a:tcPr marL="101809" marR="101809" marT="45711" marB="45711"/>
                </a:tc>
              </a:tr>
              <a:tr h="370769">
                <a:tc>
                  <a:txBody>
                    <a:bodyPr/>
                    <a:lstStyle/>
                    <a:p>
                      <a:r>
                        <a:rPr lang="en-US" sz="1800" dirty="0" smtClean="0"/>
                        <a:t>Pancreat/o</a:t>
                      </a:r>
                      <a:endParaRPr lang="en-US" sz="1800" dirty="0"/>
                    </a:p>
                  </a:txBody>
                  <a:tcPr marL="101809" marR="101809" marT="45711" marB="45711"/>
                </a:tc>
                <a:tc>
                  <a:txBody>
                    <a:bodyPr/>
                    <a:lstStyle/>
                    <a:p>
                      <a:r>
                        <a:rPr lang="en-US" sz="1800" dirty="0" smtClean="0"/>
                        <a:t>Pancreas</a:t>
                      </a:r>
                      <a:endParaRPr lang="en-US" sz="1800" dirty="0"/>
                    </a:p>
                  </a:txBody>
                  <a:tcPr marL="101809" marR="101809" marT="45711" marB="45711"/>
                </a:tc>
                <a:tc>
                  <a:txBody>
                    <a:bodyPr/>
                    <a:lstStyle/>
                    <a:p>
                      <a:r>
                        <a:rPr lang="en-US" sz="1800" dirty="0" smtClean="0"/>
                        <a:t>Pancreatectomy</a:t>
                      </a:r>
                      <a:endParaRPr lang="en-US" sz="1800" dirty="0"/>
                    </a:p>
                  </a:txBody>
                  <a:tcPr marL="101809" marR="101809" marT="45711" marB="45711"/>
                </a:tc>
              </a:tr>
              <a:tr h="370769">
                <a:tc>
                  <a:txBody>
                    <a:bodyPr/>
                    <a:lstStyle/>
                    <a:p>
                      <a:r>
                        <a:rPr lang="en-US" sz="1800" dirty="0" smtClean="0"/>
                        <a:t>Pituitar/o</a:t>
                      </a:r>
                      <a:endParaRPr lang="en-US" sz="1800" dirty="0"/>
                    </a:p>
                  </a:txBody>
                  <a:tcPr marL="101809" marR="101809" marT="45711" marB="45711"/>
                </a:tc>
                <a:tc>
                  <a:txBody>
                    <a:bodyPr/>
                    <a:lstStyle/>
                    <a:p>
                      <a:r>
                        <a:rPr lang="en-US" sz="1800" dirty="0" smtClean="0"/>
                        <a:t>Pituitary gland</a:t>
                      </a:r>
                      <a:endParaRPr lang="en-US" sz="1800" dirty="0"/>
                    </a:p>
                  </a:txBody>
                  <a:tcPr marL="101809" marR="101809" marT="45711" marB="45711"/>
                </a:tc>
                <a:tc>
                  <a:txBody>
                    <a:bodyPr/>
                    <a:lstStyle/>
                    <a:p>
                      <a:r>
                        <a:rPr lang="en-US" sz="1800" dirty="0" smtClean="0"/>
                        <a:t>Hypopituitarism</a:t>
                      </a:r>
                      <a:endParaRPr lang="en-US" sz="1800" dirty="0"/>
                    </a:p>
                  </a:txBody>
                  <a:tcPr marL="101809" marR="101809" marT="45711" marB="45711"/>
                </a:tc>
              </a:tr>
              <a:tr h="370769">
                <a:tc>
                  <a:txBody>
                    <a:bodyPr/>
                    <a:lstStyle/>
                    <a:p>
                      <a:r>
                        <a:rPr lang="en-US" sz="1800" dirty="0" smtClean="0"/>
                        <a:t>Thym/o</a:t>
                      </a:r>
                      <a:endParaRPr lang="en-US" sz="1800" dirty="0"/>
                    </a:p>
                  </a:txBody>
                  <a:tcPr marL="101809" marR="101809" marT="45711" marB="45711"/>
                </a:tc>
                <a:tc>
                  <a:txBody>
                    <a:bodyPr/>
                    <a:lstStyle/>
                    <a:p>
                      <a:r>
                        <a:rPr lang="en-US" sz="1800" dirty="0" smtClean="0"/>
                        <a:t>Thymus gland</a:t>
                      </a:r>
                      <a:endParaRPr lang="en-US" sz="1800" dirty="0"/>
                    </a:p>
                  </a:txBody>
                  <a:tcPr marL="101809" marR="101809" marT="45711" marB="45711"/>
                </a:tc>
                <a:tc>
                  <a:txBody>
                    <a:bodyPr/>
                    <a:lstStyle/>
                    <a:p>
                      <a:r>
                        <a:rPr lang="en-US" sz="1800" dirty="0" err="1" smtClean="0"/>
                        <a:t>Thymoma</a:t>
                      </a:r>
                      <a:endParaRPr lang="en-US" sz="1800" dirty="0"/>
                    </a:p>
                  </a:txBody>
                  <a:tcPr marL="101809" marR="101809" marT="45711" marB="45711"/>
                </a:tc>
              </a:tr>
              <a:tr h="370769">
                <a:tc>
                  <a:txBody>
                    <a:bodyPr/>
                    <a:lstStyle/>
                    <a:p>
                      <a:r>
                        <a:rPr lang="en-US" sz="1800" dirty="0" smtClean="0"/>
                        <a:t>Thyroid/o</a:t>
                      </a:r>
                      <a:endParaRPr lang="en-US" sz="1800" dirty="0"/>
                    </a:p>
                  </a:txBody>
                  <a:tcPr marL="101809" marR="101809" marT="45711" marB="45711"/>
                </a:tc>
                <a:tc>
                  <a:txBody>
                    <a:bodyPr/>
                    <a:lstStyle/>
                    <a:p>
                      <a:r>
                        <a:rPr lang="en-US" sz="1800" dirty="0" smtClean="0"/>
                        <a:t>Thyroid</a:t>
                      </a:r>
                      <a:r>
                        <a:rPr lang="en-US" sz="1800" baseline="0" dirty="0" smtClean="0"/>
                        <a:t> gland</a:t>
                      </a:r>
                      <a:endParaRPr lang="en-US" sz="1800" dirty="0"/>
                    </a:p>
                  </a:txBody>
                  <a:tcPr marL="101809" marR="101809" marT="45711" marB="45711"/>
                </a:tc>
                <a:tc>
                  <a:txBody>
                    <a:bodyPr/>
                    <a:lstStyle/>
                    <a:p>
                      <a:r>
                        <a:rPr lang="en-US" sz="1800" dirty="0" smtClean="0"/>
                        <a:t>Thyroidectomy</a:t>
                      </a:r>
                      <a:endParaRPr lang="en-US" sz="1800" dirty="0"/>
                    </a:p>
                  </a:txBody>
                  <a:tcPr marL="101809" marR="101809" marT="45711" marB="45711"/>
                </a:tc>
              </a:tr>
            </a:tbl>
          </a:graphicData>
        </a:graphic>
      </p:graphicFrame>
      <p:sp>
        <p:nvSpPr>
          <p:cNvPr id="10" name="Text Placeholder 9"/>
          <p:cNvSpPr>
            <a:spLocks noGrp="1"/>
          </p:cNvSpPr>
          <p:nvPr>
            <p:ph type="body" sz="quarter" idx="32"/>
          </p:nvPr>
        </p:nvSpPr>
        <p:spPr/>
        <p:txBody>
          <a:bodyPr/>
          <a:lstStyle/>
          <a:p>
            <a:endParaRPr lang="en-US"/>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CC83CC-D9FD-449D-B153-FFF397A8B257}"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Tell me Detective…</a:t>
            </a:r>
          </a:p>
        </p:txBody>
      </p:sp>
      <p:sp>
        <p:nvSpPr>
          <p:cNvPr id="28675" name="Content Placeholder 6"/>
          <p:cNvSpPr>
            <a:spLocks noGrp="1"/>
          </p:cNvSpPr>
          <p:nvPr>
            <p:ph sz="quarter" idx="14"/>
          </p:nvPr>
        </p:nvSpPr>
        <p:spPr>
          <a:xfrm>
            <a:off x="457199" y="1600200"/>
            <a:ext cx="5202237" cy="4572000"/>
          </a:xfrm>
        </p:spPr>
        <p:txBody>
          <a:bodyPr/>
          <a:lstStyle/>
          <a:p>
            <a:r>
              <a:rPr lang="en-US" altLang="en-US" dirty="0" smtClean="0"/>
              <a:t>A patient is referred by her primary care physician to the Endocrine Clinic because she has recent weight loss, an increased heart rate and has noticed that she is very sensitive to heat.  Which of the disorders of thyroid gland should he test for?</a:t>
            </a:r>
          </a:p>
        </p:txBody>
      </p:sp>
      <p:sp>
        <p:nvSpPr>
          <p:cNvPr id="13" name="Text Placeholder 12"/>
          <p:cNvSpPr>
            <a:spLocks noGrp="1"/>
          </p:cNvSpPr>
          <p:nvPr>
            <p:ph type="body" sz="quarter" idx="32"/>
          </p:nvPr>
        </p:nvSpPr>
        <p:spPr/>
        <p:txBody>
          <a:bodyPr/>
          <a:lstStyle/>
          <a:p>
            <a:endParaRPr lang="en-US"/>
          </a:p>
        </p:txBody>
      </p:sp>
      <p:pic>
        <p:nvPicPr>
          <p:cNvPr id="11" name="Picture 2" descr="The image shows a detective looking through a magnifying glass. The detective resembles the famous literary character, Sherlock Holmes. " title="Illustration: Detective"/>
          <p:cNvPicPr>
            <a:picLocks noGrp="1" noChangeAspect="1" noChangeArrowheads="1"/>
          </p:cNvPicPr>
          <p:nvPr>
            <p:ph sz="quarter" idx="18"/>
          </p:nvPr>
        </p:nvPicPr>
        <p:blipFill>
          <a:blip r:embed="rId3" cstate="print">
            <a:extLst>
              <a:ext uri="{28A0092B-C50C-407E-A947-70E740481C1C}">
                <a14:useLocalDpi xmlns:a14="http://schemas.microsoft.com/office/drawing/2010/main" val="0"/>
              </a:ext>
            </a:extLst>
          </a:blip>
          <a:srcRect/>
          <a:stretch>
            <a:fillRect/>
          </a:stretch>
        </p:blipFill>
        <p:spPr>
          <a:xfrm>
            <a:off x="5659437" y="2505075"/>
            <a:ext cx="2019300" cy="2762250"/>
          </a:xfrm>
        </p:spPr>
      </p:pic>
      <p:sp>
        <p:nvSpPr>
          <p:cNvPr id="14" name="Text Placeholder 13"/>
          <p:cNvSpPr>
            <a:spLocks noGrp="1"/>
          </p:cNvSpPr>
          <p:nvPr>
            <p:ph type="body" sz="quarter" idx="33"/>
          </p:nvPr>
        </p:nvSpPr>
        <p:spPr/>
        <p:txBody>
          <a:bodyPr/>
          <a:lstStyle/>
          <a:p>
            <a:endParaRPr lang="en-US"/>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3D66CF-3C9A-4E78-A2D7-C5929F805FA3}"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Endocrine System</a:t>
            </a:r>
            <a:br>
              <a:rPr lang="en-US" altLang="en-US" smtClean="0"/>
            </a:br>
            <a:r>
              <a:rPr lang="en-US" altLang="en-US" smtClean="0"/>
              <a:t>Summary</a:t>
            </a:r>
          </a:p>
        </p:txBody>
      </p:sp>
      <p:sp>
        <p:nvSpPr>
          <p:cNvPr id="29699" name="Content Placeholder 2"/>
          <p:cNvSpPr>
            <a:spLocks noGrp="1"/>
          </p:cNvSpPr>
          <p:nvPr>
            <p:ph type="body" sz="quarter" idx="11"/>
          </p:nvPr>
        </p:nvSpPr>
        <p:spPr/>
        <p:txBody>
          <a:bodyPr/>
          <a:lstStyle/>
          <a:p>
            <a:r>
              <a:rPr lang="en-US" altLang="en-US" dirty="0" smtClean="0"/>
              <a:t>Define, understand and correctly pronounce medical terms related to the endocrine system</a:t>
            </a:r>
          </a:p>
          <a:p>
            <a:r>
              <a:rPr lang="en-US" altLang="en-US" dirty="0" smtClean="0"/>
              <a:t>Describe common diseases and conditions with an overview of various treatments related to the endocrine system</a:t>
            </a:r>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5E6888-2811-443C-AB60-0D43E6231F42}"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Endocrine System</a:t>
            </a:r>
            <a:br>
              <a:rPr lang="en-US" altLang="en-US" smtClean="0"/>
            </a:br>
            <a:r>
              <a:rPr lang="en-US" altLang="en-US" smtClean="0"/>
              <a:t>References – Lecture b</a:t>
            </a:r>
          </a:p>
        </p:txBody>
      </p:sp>
      <p:sp>
        <p:nvSpPr>
          <p:cNvPr id="31747" name="Content Placeholder 2"/>
          <p:cNvSpPr>
            <a:spLocks noGrp="1"/>
          </p:cNvSpPr>
          <p:nvPr>
            <p:ph type="body" sz="quarter" idx="16"/>
          </p:nvPr>
        </p:nvSpPr>
        <p:spPr/>
        <p:txBody>
          <a:bodyPr/>
          <a:lstStyle/>
          <a:p>
            <a:r>
              <a:rPr lang="en-US" altLang="en-US" dirty="0" smtClean="0"/>
              <a:t>References</a:t>
            </a:r>
          </a:p>
          <a:p>
            <a:pPr lvl="1"/>
            <a:r>
              <a:rPr lang="en-US" altLang="en-US" dirty="0" smtClean="0"/>
              <a:t>Endocrine system. SEER Training Modules, Anatomy &amp; Physiology.  U.S. National Institutes of Health, National Cancer Institute; [updated 2010 Jun 27].  Available from:  </a:t>
            </a:r>
            <a:r>
              <a:rPr lang="en-US" altLang="en-US" dirty="0" smtClean="0">
                <a:hlinkClick r:id="rId3" tooltip="National Library of Medicine, National Institutes of Health "/>
              </a:rPr>
              <a:t>www.nlm.nih.gov</a:t>
            </a:r>
            <a:r>
              <a:rPr lang="en-US" altLang="en-US" dirty="0" smtClean="0"/>
              <a:t> </a:t>
            </a:r>
          </a:p>
          <a:p>
            <a:pPr lvl="1"/>
            <a:r>
              <a:rPr lang="en-US" altLang="en-US" dirty="0" smtClean="0"/>
              <a:t>MedlinePlus [Internet].  Endocrine system. Bethesda (MD): National Library of Medicine (US);  [updated 2011 Jun 27].  Available from:  </a:t>
            </a:r>
            <a:r>
              <a:rPr lang="en-US" altLang="en-US" dirty="0" smtClean="0">
                <a:hlinkClick r:id="rId3" tooltip="National Library of Medicine, National Institutes of Health "/>
              </a:rPr>
              <a:t>www.nlm.nih.gov</a:t>
            </a:r>
            <a:endParaRPr lang="en-US" altLang="en-US" dirty="0" smtClean="0"/>
          </a:p>
          <a:p>
            <a:pPr lvl="1"/>
            <a:r>
              <a:rPr lang="en-US" altLang="en-US" dirty="0" smtClean="0"/>
              <a:t>Pituitary. SEER Training Modules, Anatomy &amp; Physiology.  U.S. National Institutes of Health, National Cancer Institute; [updated 2010 Jun 27].  Available from:  </a:t>
            </a:r>
            <a:r>
              <a:rPr lang="en-US" altLang="en-US" dirty="0" smtClean="0">
                <a:hlinkClick r:id="rId4"/>
              </a:rPr>
              <a:t>training</a:t>
            </a:r>
            <a:r>
              <a:rPr lang="en-US" altLang="en-US" dirty="0" smtClean="0">
                <a:hlinkClick r:id="rId4" tooltip="Pituitary. SEER Training Modules, Anatomy &amp; Physiology"/>
              </a:rPr>
              <a:t>.</a:t>
            </a:r>
            <a:r>
              <a:rPr lang="en-US" altLang="en-US" dirty="0" smtClean="0">
                <a:hlinkClick r:id="rId4"/>
              </a:rPr>
              <a:t>seer.cancer.gov</a:t>
            </a:r>
            <a:endParaRPr lang="en-US" altLang="en-US" dirty="0" smtClean="0"/>
          </a:p>
          <a:p>
            <a:pPr lvl="1"/>
            <a:r>
              <a:rPr lang="en-US" altLang="en-US" dirty="0" smtClean="0"/>
              <a:t>Thyroid. SEER Training Modules, Anatomy &amp; Physiology.  U.S. National Institutes of Health, National Cancer Institute; [updated 2010 Jun 27]. Available from:  </a:t>
            </a:r>
            <a:r>
              <a:rPr lang="en-US" altLang="en-US" dirty="0" smtClean="0">
                <a:hlinkClick r:id="rId5" tooltip="Thyroid. SEER Training Modules, Anatomy &amp; Physiology"/>
              </a:rPr>
              <a:t>training.seer.cancer.gov</a:t>
            </a:r>
            <a:endParaRPr lang="en-US" altLang="en-US" dirty="0" smtClean="0"/>
          </a:p>
        </p:txBody>
      </p:sp>
      <p:sp>
        <p:nvSpPr>
          <p:cNvPr id="10" name="Text Placeholder 9"/>
          <p:cNvSpPr>
            <a:spLocks noGrp="1"/>
          </p:cNvSpPr>
          <p:nvPr>
            <p:ph type="body" sz="quarter" idx="21"/>
          </p:nvPr>
        </p:nvSpPr>
        <p:spPr>
          <a:xfrm>
            <a:off x="457200" y="4343400"/>
            <a:ext cx="8229600" cy="1371600"/>
          </a:xfrm>
        </p:spPr>
        <p:txBody>
          <a:bodyPr/>
          <a:lstStyle/>
          <a:p>
            <a:r>
              <a:rPr lang="en-US" altLang="en-US" dirty="0"/>
              <a:t>Images</a:t>
            </a:r>
          </a:p>
          <a:p>
            <a:pPr lvl="1"/>
            <a:r>
              <a:rPr lang="en-US" altLang="en-US" dirty="0"/>
              <a:t>Slide 2, 9: Images are generated by Life Science Databases (LSDB). CC-BY-SA-2.  Available From: </a:t>
            </a:r>
            <a:r>
              <a:rPr lang="en-US" altLang="en-US" dirty="0" smtClean="0">
                <a:hlinkClick r:id="rId6"/>
              </a:rPr>
              <a:t>commons.wikimedia.org</a:t>
            </a:r>
            <a:r>
              <a:rPr lang="en-US" altLang="en-US" dirty="0" smtClean="0"/>
              <a:t> </a:t>
            </a:r>
            <a:endParaRPr lang="en-US" altLang="en-US" dirty="0"/>
          </a:p>
          <a:p>
            <a:pPr lvl="1"/>
            <a:r>
              <a:rPr lang="en-US" altLang="en-US" dirty="0"/>
              <a:t>Slide 11, 12: Available From:</a:t>
            </a:r>
            <a:r>
              <a:rPr lang="en-US" altLang="en-US" dirty="0">
                <a:hlinkClick r:id="rId7" action="ppaction://hlinkfile" tooltip=" commons.wikimedia.org "/>
              </a:rPr>
              <a:t> </a:t>
            </a:r>
            <a:r>
              <a:rPr lang="en-US" altLang="en-US" dirty="0" smtClean="0">
                <a:hlinkClick r:id="rId7" action="ppaction://hlinkfile" tooltip=" commons.wikimedia.org "/>
              </a:rPr>
              <a:t>commons.wikimedia.org </a:t>
            </a:r>
            <a:endParaRPr lang="en-US" altLang="en-US" dirty="0"/>
          </a:p>
          <a:p>
            <a:pPr lvl="1"/>
            <a:r>
              <a:rPr lang="en-US" altLang="en-US" dirty="0"/>
              <a:t>Slide 16: Available From: </a:t>
            </a:r>
            <a:r>
              <a:rPr lang="en-US" altLang="en-US" dirty="0">
                <a:hlinkClick r:id="rId7" action="ppaction://hlinkfile" tooltip=" commons.wikimedia.org "/>
              </a:rPr>
              <a:t> commons.wikimedia.org </a:t>
            </a:r>
            <a:r>
              <a:rPr lang="en-US" altLang="en-US" dirty="0" smtClean="0"/>
              <a:t> </a:t>
            </a:r>
            <a:endParaRPr lang="en-US" altLang="en-US" dirty="0"/>
          </a:p>
          <a:p>
            <a:pPr lvl="1"/>
            <a:r>
              <a:rPr lang="en-US" altLang="en-US" dirty="0"/>
              <a:t>Slide 19: Available From: </a:t>
            </a:r>
            <a:r>
              <a:rPr lang="en-US" altLang="en-US" dirty="0">
                <a:hlinkClick r:id="rId7" action="ppaction://hlinkfile" tooltip=" commons.wikimedia.org "/>
              </a:rPr>
              <a:t> commons.wikimedia.org </a:t>
            </a:r>
            <a:r>
              <a:rPr lang="en-US" altLang="en-US" dirty="0"/>
              <a:t>	</a:t>
            </a:r>
          </a:p>
          <a:p>
            <a:pPr lvl="1"/>
            <a:r>
              <a:rPr lang="en-US" altLang="en-US" dirty="0"/>
              <a:t>Slide 21: Available From: </a:t>
            </a:r>
            <a:r>
              <a:rPr lang="en-US" altLang="en-US" dirty="0">
                <a:hlinkClick r:id="rId7" action="ppaction://hlinkfile" tooltip=" commons.wikimedia.org "/>
              </a:rPr>
              <a:t> commons.wikimedia.org </a:t>
            </a:r>
            <a:r>
              <a:rPr lang="en-US" altLang="en-US" dirty="0" smtClean="0"/>
              <a:t> </a:t>
            </a:r>
            <a:endParaRPr lang="en-US" altLang="en-US" dirty="0" smtClean="0"/>
          </a:p>
          <a:p>
            <a:pPr lvl="1"/>
            <a:r>
              <a:rPr lang="en-US" altLang="en-US" dirty="0" smtClean="0"/>
              <a:t>Slide 25: Microsoft clip art. Used with permission from Microsoft.</a:t>
            </a:r>
            <a:endParaRPr lang="en-US" alt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8DAC38-5DA8-4525-8F51-B5391DFAA100}"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in Healthcare</a:t>
            </a:r>
            <a:r>
              <a:rPr lang="en-US" baseline="0" dirty="0" smtClean="0"/>
              <a:t> and Public Health Settings </a:t>
            </a:r>
            <a:br>
              <a:rPr lang="en-US" baseline="0" dirty="0" smtClean="0"/>
            </a:br>
            <a:r>
              <a:rPr lang="en-US" dirty="0" smtClean="0"/>
              <a:t>Endocrine</a:t>
            </a:r>
            <a:r>
              <a:rPr lang="en-US" baseline="0" dirty="0" smtClean="0"/>
              <a:t> System </a:t>
            </a:r>
            <a:r>
              <a:rPr lang="en-US" dirty="0" smtClean="0"/>
              <a:t>Lecture b</a:t>
            </a:r>
            <a:endParaRPr lang="en-US" dirty="0"/>
          </a:p>
        </p:txBody>
      </p:sp>
      <p:sp>
        <p:nvSpPr>
          <p:cNvPr id="3" name="Content Placeholder 2"/>
          <p:cNvSpPr>
            <a:spLocks noGrp="1"/>
          </p:cNvSpPr>
          <p:nvPr>
            <p:ph sz="quarter" idx="14"/>
          </p:nvPr>
        </p:nvSpPr>
        <p:spPr/>
        <p:txBody>
          <a:bodyPr/>
          <a:lstStyle/>
          <a:p>
            <a:r>
              <a:rPr lang="en-US" smtClean="0"/>
              <a:t>This material was developed by the University of Alabama at Birmingham, funded by the Department of Health and Human Services, Office of the National Coordinator for Health Information Technology under Award Number 90WT0007.</a:t>
            </a:r>
          </a:p>
        </p:txBody>
      </p:sp>
      <p:sp>
        <p:nvSpPr>
          <p:cNvPr id="4" name="Slide Number Placeholder 3"/>
          <p:cNvSpPr>
            <a:spLocks noGrp="1"/>
          </p:cNvSpPr>
          <p:nvPr>
            <p:ph type="sldNum" sz="quarter" idx="4"/>
          </p:nvPr>
        </p:nvSpPr>
        <p:spPr/>
        <p:txBody>
          <a:bodyPr/>
          <a:lstStyle/>
          <a:p>
            <a:fld id="{F3BF8891-5E06-46C2-89A4-6DB85D39BA35}" type="slidenum">
              <a:rPr lang="en-US" smtClean="0"/>
              <a:pPr/>
              <a:t>28</a:t>
            </a:fld>
            <a:endParaRPr lang="en-US" dirty="0"/>
          </a:p>
        </p:txBody>
      </p:sp>
    </p:spTree>
    <p:extLst>
      <p:ext uri="{BB962C8B-B14F-4D97-AF65-F5344CB8AC3E}">
        <p14:creationId xmlns:p14="http://schemas.microsoft.com/office/powerpoint/2010/main" val="280126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Pituitary Gland – Overview</a:t>
            </a:r>
          </a:p>
        </p:txBody>
      </p:sp>
      <p:sp>
        <p:nvSpPr>
          <p:cNvPr id="3" name="Content Placeholder 2"/>
          <p:cNvSpPr>
            <a:spLocks noGrp="1"/>
          </p:cNvSpPr>
          <p:nvPr>
            <p:ph sz="quarter" idx="14"/>
          </p:nvPr>
        </p:nvSpPr>
        <p:spPr>
          <a:xfrm>
            <a:off x="457200" y="1600200"/>
            <a:ext cx="4572000" cy="4572000"/>
          </a:xfrm>
        </p:spPr>
        <p:txBody>
          <a:bodyPr rtlCol="0">
            <a:noAutofit/>
          </a:bodyPr>
          <a:lstStyle/>
          <a:p>
            <a:pPr fontAlgn="auto">
              <a:spcAft>
                <a:spcPts val="0"/>
              </a:spcAft>
              <a:defRPr/>
            </a:pPr>
            <a:r>
              <a:rPr lang="en-US" sz="2400" dirty="0" smtClean="0"/>
              <a:t>Also known as the “hypophysis”</a:t>
            </a:r>
          </a:p>
          <a:p>
            <a:pPr fontAlgn="auto">
              <a:spcAft>
                <a:spcPts val="0"/>
              </a:spcAft>
              <a:defRPr/>
            </a:pPr>
            <a:r>
              <a:rPr lang="en-US" sz="2400" dirty="0" smtClean="0"/>
              <a:t>Located on the underside of the brain in a depression at the base of the skull</a:t>
            </a:r>
          </a:p>
          <a:p>
            <a:pPr fontAlgn="auto">
              <a:spcAft>
                <a:spcPts val="0"/>
              </a:spcAft>
              <a:defRPr/>
            </a:pPr>
            <a:r>
              <a:rPr lang="en-US" sz="2400" dirty="0" smtClean="0"/>
              <a:t>About the size of a pea or 1 centimeter in diameter</a:t>
            </a:r>
          </a:p>
          <a:p>
            <a:pPr fontAlgn="auto">
              <a:spcAft>
                <a:spcPts val="0"/>
              </a:spcAft>
              <a:defRPr/>
            </a:pPr>
            <a:r>
              <a:rPr lang="en-US" sz="2400" dirty="0" smtClean="0"/>
              <a:t>Connected to the brain by a slender stalk-like projection referred to as the “infundibulum</a:t>
            </a:r>
          </a:p>
          <a:p>
            <a:pPr fontAlgn="auto">
              <a:spcAft>
                <a:spcPts val="0"/>
              </a:spcAft>
              <a:defRPr/>
            </a:pPr>
            <a:r>
              <a:rPr lang="en-US" sz="2400" dirty="0" smtClean="0"/>
              <a:t>Known as the “master gland”</a:t>
            </a:r>
          </a:p>
        </p:txBody>
      </p:sp>
      <p:sp>
        <p:nvSpPr>
          <p:cNvPr id="2" name="Text Placeholder 1"/>
          <p:cNvSpPr>
            <a:spLocks noGrp="1"/>
          </p:cNvSpPr>
          <p:nvPr>
            <p:ph type="body" sz="quarter" idx="32"/>
          </p:nvPr>
        </p:nvSpPr>
        <p:spPr/>
        <p:txBody>
          <a:bodyPr/>
          <a:lstStyle/>
          <a:p>
            <a:endParaRPr lang="en-US" dirty="0">
              <a:cs typeface="Arial" charset="0"/>
            </a:endParaRPr>
          </a:p>
        </p:txBody>
      </p:sp>
      <p:pic>
        <p:nvPicPr>
          <p:cNvPr id="6148" name="Content Placeholder 8" descr="This is an image identifying the location of the pituitary gland.  It is a small gland about 1 centimeter in diameter located at the base of the skull in a depression of the sphenoid bone known as the sella turcica." title="Illustration: The pituitary gland"/>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4648200" y="2736820"/>
            <a:ext cx="4041775" cy="2298759"/>
          </a:xfrm>
        </p:spPr>
      </p:pic>
      <p:sp>
        <p:nvSpPr>
          <p:cNvPr id="4" name="Text Placeholder 3"/>
          <p:cNvSpPr>
            <a:spLocks noGrp="1"/>
          </p:cNvSpPr>
          <p:nvPr>
            <p:ph type="body" sz="quarter" idx="33"/>
          </p:nvPr>
        </p:nvSpPr>
        <p:spPr/>
        <p:txBody>
          <a:bodyPr/>
          <a:lstStyle/>
          <a:p>
            <a:r>
              <a:rPr lang="en-US" dirty="0">
                <a:cs typeface="Arial" charset="0"/>
              </a:rPr>
              <a:t>Source:	(Pituitary, 2010</a:t>
            </a:r>
            <a:r>
              <a:rPr lang="en-US" dirty="0" smtClean="0">
                <a:cs typeface="Arial" charset="0"/>
              </a:rPr>
              <a:t>)</a:t>
            </a:r>
            <a:endParaRPr lang="en-US" dirty="0">
              <a:cs typeface="Arial" charset="0"/>
            </a:endParaRPr>
          </a:p>
        </p:txBody>
      </p:sp>
      <p:sp>
        <p:nvSpPr>
          <p:cNvPr id="17415" name="Slide Number Placeholder 5"/>
          <p:cNvSpPr>
            <a:spLocks noGrp="1"/>
          </p:cNvSpPr>
          <p:nvPr>
            <p:ph type="sldNum" sz="quarter" idx="4"/>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257991-186C-4B37-B57B-1C417AED78B3}" type="slidenum">
              <a:rPr lang="en-US" altLang="en-US">
                <a:solidFill>
                  <a:srgbClr val="898989"/>
                </a:solidFill>
                <a:cs typeface="Arial" panose="020B0604020202020204" pitchFamily="34" charset="0"/>
              </a:rPr>
              <a:pPr eaLnBrk="1" hangingPunct="1"/>
              <a:t>3</a:t>
            </a:fld>
            <a:endParaRPr lang="en-US" altLang="en-US">
              <a:solidFill>
                <a:srgbClr val="898989"/>
              </a:solidFill>
              <a:cs typeface="Arial" panose="020B0604020202020204" pitchFamily="34" charset="0"/>
            </a:endParaRPr>
          </a:p>
        </p:txBody>
      </p:sp>
    </p:spTree>
  </p:cSld>
  <p:clrMapOvr>
    <a:masterClrMapping/>
  </p:clrMapOvr>
  <p:transition advTm="3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Pituitary Gland Hormones</a:t>
            </a:r>
          </a:p>
        </p:txBody>
      </p:sp>
      <p:sp>
        <p:nvSpPr>
          <p:cNvPr id="7171" name="Content Placeholder 2"/>
          <p:cNvSpPr>
            <a:spLocks noGrp="1"/>
          </p:cNvSpPr>
          <p:nvPr>
            <p:ph sz="quarter" idx="14"/>
          </p:nvPr>
        </p:nvSpPr>
        <p:spPr/>
        <p:txBody>
          <a:bodyPr/>
          <a:lstStyle/>
          <a:p>
            <a:r>
              <a:rPr lang="en-US" altLang="en-US" dirty="0" smtClean="0"/>
              <a:t>Prolactin</a:t>
            </a:r>
          </a:p>
          <a:p>
            <a:r>
              <a:rPr lang="en-US" altLang="en-US" dirty="0" smtClean="0"/>
              <a:t>Growth Hormone (GW)</a:t>
            </a:r>
          </a:p>
          <a:p>
            <a:r>
              <a:rPr lang="en-US" altLang="en-US" dirty="0" err="1" smtClean="0"/>
              <a:t>Adrenocorticotropin</a:t>
            </a:r>
            <a:r>
              <a:rPr lang="en-US" altLang="en-US" dirty="0" smtClean="0"/>
              <a:t> (ACTH) </a:t>
            </a:r>
          </a:p>
          <a:p>
            <a:r>
              <a:rPr lang="en-US" altLang="en-US" dirty="0" smtClean="0"/>
              <a:t>Thyroid-stimulating hormone (TSH)</a:t>
            </a:r>
          </a:p>
        </p:txBody>
      </p:sp>
      <p:sp>
        <p:nvSpPr>
          <p:cNvPr id="1843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9A0D85-1743-4DA8-A307-5039015FC7E7}" type="slidenum">
              <a:rPr lang="en-US" altLang="en-US" smtClean="0"/>
              <a:pPr/>
              <a:t>4</a:t>
            </a:fld>
            <a:endParaRPr lang="en-US" altLang="en-US"/>
          </a:p>
        </p:txBody>
      </p:sp>
    </p:spTree>
  </p:cSld>
  <p:clrMapOvr>
    <a:masterClrMapping/>
  </p:clrMapOvr>
  <p:transition advTm="3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Pituitary Gland Hormones 2</a:t>
            </a:r>
          </a:p>
        </p:txBody>
      </p:sp>
      <p:sp>
        <p:nvSpPr>
          <p:cNvPr id="8195" name="Content Placeholder 2"/>
          <p:cNvSpPr>
            <a:spLocks noGrp="1"/>
          </p:cNvSpPr>
          <p:nvPr>
            <p:ph sz="quarter" idx="14"/>
          </p:nvPr>
        </p:nvSpPr>
        <p:spPr/>
        <p:txBody>
          <a:bodyPr/>
          <a:lstStyle/>
          <a:p>
            <a:r>
              <a:rPr lang="en-US" altLang="en-US" dirty="0" err="1" smtClean="0"/>
              <a:t>Antiduretic</a:t>
            </a:r>
            <a:r>
              <a:rPr lang="en-US" altLang="en-US" dirty="0" smtClean="0"/>
              <a:t> hormone (ADH)</a:t>
            </a:r>
          </a:p>
          <a:p>
            <a:r>
              <a:rPr lang="en-US" altLang="en-US" dirty="0" smtClean="0"/>
              <a:t>Luteinizing hormone (LH)</a:t>
            </a:r>
          </a:p>
          <a:p>
            <a:r>
              <a:rPr lang="en-US" altLang="en-US" dirty="0" smtClean="0"/>
              <a:t>Follicle-stimulating hormone (FSH)</a:t>
            </a:r>
          </a:p>
        </p:txBody>
      </p:sp>
      <p:sp>
        <p:nvSpPr>
          <p:cNvPr id="1843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86B6A5-ADE7-4DE3-88F8-20F432EAF089}" type="slidenum">
              <a:rPr lang="en-US" altLang="en-US" smtClean="0"/>
              <a:pPr/>
              <a:t>5</a:t>
            </a:fld>
            <a:endParaRPr lang="en-US" altLang="en-US"/>
          </a:p>
        </p:txBody>
      </p:sp>
    </p:spTree>
  </p:cSld>
  <p:clrMapOvr>
    <a:masterClrMapping/>
  </p:clrMapOvr>
  <p:transition advTm="3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Pituitary Gland Disorders</a:t>
            </a:r>
          </a:p>
        </p:txBody>
      </p:sp>
      <p:sp>
        <p:nvSpPr>
          <p:cNvPr id="9219" name="Content Placeholder 2"/>
          <p:cNvSpPr>
            <a:spLocks noGrp="1"/>
          </p:cNvSpPr>
          <p:nvPr>
            <p:ph sz="quarter" idx="14"/>
          </p:nvPr>
        </p:nvSpPr>
        <p:spPr/>
        <p:txBody>
          <a:bodyPr/>
          <a:lstStyle/>
          <a:p>
            <a:r>
              <a:rPr lang="en-US" altLang="en-US" dirty="0" smtClean="0"/>
              <a:t>Growth Disorders</a:t>
            </a:r>
          </a:p>
          <a:p>
            <a:pPr lvl="1"/>
            <a:r>
              <a:rPr lang="en-US" altLang="en-US" dirty="0" smtClean="0"/>
              <a:t>Growth Hormone (GH) in the pituitary gland stimulates the growth of bone and other tissues</a:t>
            </a:r>
          </a:p>
          <a:p>
            <a:pPr lvl="1"/>
            <a:r>
              <a:rPr lang="en-US" altLang="en-US" dirty="0" smtClean="0"/>
              <a:t>Too little GH results in dwarfism</a:t>
            </a:r>
          </a:p>
          <a:p>
            <a:pPr lvl="2"/>
            <a:r>
              <a:rPr lang="en-US" altLang="en-US" dirty="0" smtClean="0"/>
              <a:t>A person of short stature, under 4’10’’, as an adult</a:t>
            </a:r>
          </a:p>
          <a:p>
            <a:pPr lvl="3"/>
            <a:r>
              <a:rPr lang="en-US" altLang="en-US" dirty="0" smtClean="0"/>
              <a:t>Achondroplasia causes about 70% of all dwarfism</a:t>
            </a:r>
          </a:p>
          <a:p>
            <a:pPr lvl="1"/>
            <a:r>
              <a:rPr lang="en-US" altLang="en-US" dirty="0" smtClean="0"/>
              <a:t>Too much GH results in gigantism</a:t>
            </a:r>
          </a:p>
          <a:p>
            <a:pPr lvl="2"/>
            <a:r>
              <a:rPr lang="en-US" altLang="en-US" dirty="0" smtClean="0"/>
              <a:t>Children – bones and body grow too much</a:t>
            </a:r>
          </a:p>
          <a:p>
            <a:pPr lvl="2"/>
            <a:r>
              <a:rPr lang="en-US" altLang="en-US" dirty="0" smtClean="0"/>
              <a:t>Adults – acromegaly (hands, feet and face are larger than normal)</a:t>
            </a:r>
          </a:p>
        </p:txBody>
      </p:sp>
      <p:sp>
        <p:nvSpPr>
          <p:cNvPr id="1946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A83529-4E94-498F-ADA4-761F60E93C84}" type="slidenum">
              <a:rPr lang="en-US" altLang="en-US" smtClean="0"/>
              <a:pPr/>
              <a:t>6</a:t>
            </a:fld>
            <a:endParaRPr lang="en-US" altLang="en-US"/>
          </a:p>
        </p:txBody>
      </p:sp>
    </p:spTree>
  </p:cSld>
  <p:clrMapOvr>
    <a:masterClrMapping/>
  </p:clrMapOvr>
  <p:transition advTm="7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Pituitary Gland Disorders 2</a:t>
            </a:r>
          </a:p>
        </p:txBody>
      </p:sp>
      <p:sp>
        <p:nvSpPr>
          <p:cNvPr id="10243" name="Content Placeholder 2"/>
          <p:cNvSpPr>
            <a:spLocks noGrp="1"/>
          </p:cNvSpPr>
          <p:nvPr>
            <p:ph sz="quarter" idx="14"/>
          </p:nvPr>
        </p:nvSpPr>
        <p:spPr/>
        <p:txBody>
          <a:bodyPr/>
          <a:lstStyle/>
          <a:p>
            <a:r>
              <a:rPr lang="en-US" altLang="en-US" dirty="0" smtClean="0"/>
              <a:t>Diabetes insipidus (DI)</a:t>
            </a:r>
          </a:p>
          <a:p>
            <a:pPr lvl="1"/>
            <a:r>
              <a:rPr lang="en-US" altLang="en-US" dirty="0" smtClean="0"/>
              <a:t>Symptoms</a:t>
            </a:r>
          </a:p>
          <a:p>
            <a:pPr lvl="2"/>
            <a:r>
              <a:rPr lang="en-US" altLang="en-US" dirty="0" smtClean="0"/>
              <a:t>Frequent urination</a:t>
            </a:r>
          </a:p>
          <a:p>
            <a:pPr lvl="2"/>
            <a:r>
              <a:rPr lang="en-US" altLang="en-US" dirty="0" smtClean="0"/>
              <a:t>Extreme thirst</a:t>
            </a:r>
          </a:p>
          <a:p>
            <a:pPr lvl="1"/>
            <a:r>
              <a:rPr lang="en-US" altLang="en-US" dirty="0" smtClean="0"/>
              <a:t>Less common than DM</a:t>
            </a:r>
          </a:p>
          <a:p>
            <a:pPr lvl="1"/>
            <a:r>
              <a:rPr lang="en-US" altLang="en-US" dirty="0" smtClean="0"/>
              <a:t>Result of a problem with the pituitary gland or kidneys</a:t>
            </a:r>
          </a:p>
          <a:p>
            <a:pPr lvl="1"/>
            <a:r>
              <a:rPr lang="en-US" altLang="en-US" dirty="0" smtClean="0"/>
              <a:t>Treatment depends on the cause of the disorder</a:t>
            </a:r>
          </a:p>
          <a:p>
            <a:pPr lvl="2"/>
            <a:r>
              <a:rPr lang="en-US" altLang="en-US" dirty="0" smtClean="0"/>
              <a:t>Medications may be helpful</a:t>
            </a:r>
          </a:p>
        </p:txBody>
      </p:sp>
      <p:sp>
        <p:nvSpPr>
          <p:cNvPr id="2048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00E3E6-C144-4D23-9DCC-11DAE63E140B}" type="slidenum">
              <a:rPr lang="en-US" altLang="en-US" smtClean="0"/>
              <a:pPr/>
              <a:t>7</a:t>
            </a:fld>
            <a:endParaRPr lang="en-US" altLang="en-US"/>
          </a:p>
        </p:txBody>
      </p:sp>
    </p:spTree>
  </p:cSld>
  <p:clrMapOvr>
    <a:masterClrMapping/>
  </p:clrMapOvr>
  <p:transition advTm="6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Pituitary Gland Tumors</a:t>
            </a:r>
          </a:p>
        </p:txBody>
      </p:sp>
      <p:sp>
        <p:nvSpPr>
          <p:cNvPr id="11267" name="Content Placeholder 2"/>
          <p:cNvSpPr>
            <a:spLocks noGrp="1"/>
          </p:cNvSpPr>
          <p:nvPr>
            <p:ph sz="quarter" idx="14"/>
          </p:nvPr>
        </p:nvSpPr>
        <p:spPr/>
        <p:txBody>
          <a:bodyPr/>
          <a:lstStyle/>
          <a:p>
            <a:r>
              <a:rPr lang="en-US" altLang="en-US" dirty="0" smtClean="0"/>
              <a:t>Pituitary tumors are fairly common</a:t>
            </a:r>
          </a:p>
          <a:p>
            <a:pPr lvl="1"/>
            <a:r>
              <a:rPr lang="en-US" altLang="en-US" dirty="0" smtClean="0"/>
              <a:t>1 in 10,000</a:t>
            </a:r>
          </a:p>
          <a:p>
            <a:r>
              <a:rPr lang="en-US" altLang="en-US" dirty="0" smtClean="0"/>
              <a:t>Characteristics </a:t>
            </a:r>
          </a:p>
          <a:p>
            <a:pPr lvl="1"/>
            <a:r>
              <a:rPr lang="en-US" altLang="en-US" dirty="0" smtClean="0"/>
              <a:t>Grow slowly</a:t>
            </a:r>
          </a:p>
          <a:p>
            <a:pPr lvl="1"/>
            <a:r>
              <a:rPr lang="en-US" altLang="en-US" dirty="0" smtClean="0"/>
              <a:t>Do not spread</a:t>
            </a:r>
          </a:p>
          <a:p>
            <a:pPr lvl="1"/>
            <a:r>
              <a:rPr lang="en-US" altLang="en-US" dirty="0" smtClean="0"/>
              <a:t>Usually not cancerous</a:t>
            </a:r>
          </a:p>
          <a:p>
            <a:r>
              <a:rPr lang="en-US" altLang="en-US" dirty="0" smtClean="0"/>
              <a:t>Most common tumors produce hormones and may result in conditions such as:</a:t>
            </a:r>
          </a:p>
          <a:p>
            <a:pPr lvl="1"/>
            <a:r>
              <a:rPr lang="en-US" altLang="en-US" dirty="0" smtClean="0"/>
              <a:t>Cushing’s Syndrome</a:t>
            </a:r>
          </a:p>
          <a:p>
            <a:pPr lvl="1"/>
            <a:r>
              <a:rPr lang="en-US" altLang="en-US" dirty="0" smtClean="0"/>
              <a:t>Hyperthyroidism</a:t>
            </a:r>
          </a:p>
        </p:txBody>
      </p:sp>
      <p:sp>
        <p:nvSpPr>
          <p:cNvPr id="2151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107E2E-D603-405F-8B68-6325EFDD36F4}" type="slidenum">
              <a:rPr lang="en-US" altLang="en-US" smtClean="0"/>
              <a:pPr/>
              <a:t>8</a:t>
            </a:fld>
            <a:endParaRPr lang="en-US" altLang="en-US"/>
          </a:p>
        </p:txBody>
      </p:sp>
    </p:spTree>
  </p:cSld>
  <p:clrMapOvr>
    <a:masterClrMapping/>
  </p:clrMapOvr>
  <p:transition advTm="6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Pituitary Gland Diagnostic Tests</a:t>
            </a:r>
          </a:p>
        </p:txBody>
      </p:sp>
      <p:sp>
        <p:nvSpPr>
          <p:cNvPr id="9219" name="Content Placeholder 2"/>
          <p:cNvSpPr>
            <a:spLocks noGrp="1"/>
          </p:cNvSpPr>
          <p:nvPr>
            <p:ph sz="quarter" idx="14"/>
          </p:nvPr>
        </p:nvSpPr>
        <p:spPr/>
        <p:txBody>
          <a:bodyPr/>
          <a:lstStyle/>
          <a:p>
            <a:r>
              <a:rPr lang="en-US" dirty="0" smtClean="0"/>
              <a:t>Diagnostic Tests</a:t>
            </a:r>
          </a:p>
          <a:p>
            <a:pPr lvl="1"/>
            <a:r>
              <a:rPr lang="en-US" dirty="0" err="1" smtClean="0"/>
              <a:t>Adrenocorticohormone</a:t>
            </a:r>
            <a:r>
              <a:rPr lang="en-US" dirty="0" smtClean="0"/>
              <a:t> Test</a:t>
            </a:r>
          </a:p>
          <a:p>
            <a:pPr lvl="1"/>
            <a:r>
              <a:rPr lang="en-US" dirty="0" smtClean="0"/>
              <a:t>Aldosterone and Renin Tests</a:t>
            </a:r>
          </a:p>
          <a:p>
            <a:pPr lvl="1"/>
            <a:r>
              <a:rPr lang="en-US" dirty="0" smtClean="0"/>
              <a:t>Follicle-stimulating Hormone Test</a:t>
            </a:r>
          </a:p>
          <a:p>
            <a:pPr lvl="1"/>
            <a:r>
              <a:rPr lang="en-US" dirty="0" smtClean="0"/>
              <a:t>Growth Hormone Test</a:t>
            </a:r>
          </a:p>
          <a:p>
            <a:pPr lvl="1"/>
            <a:r>
              <a:rPr lang="en-US" dirty="0" smtClean="0"/>
              <a:t>Insulin-like Growth Factor-1 Test</a:t>
            </a:r>
          </a:p>
          <a:p>
            <a:pPr lvl="1"/>
            <a:r>
              <a:rPr lang="en-US" dirty="0" err="1" smtClean="0"/>
              <a:t>Lutenizing</a:t>
            </a:r>
            <a:r>
              <a:rPr lang="en-US" dirty="0" smtClean="0"/>
              <a:t> Hormone Test</a:t>
            </a:r>
          </a:p>
          <a:p>
            <a:pPr lvl="1"/>
            <a:r>
              <a:rPr lang="en-US" dirty="0" smtClean="0"/>
              <a:t>MRI of the Head</a:t>
            </a:r>
          </a:p>
        </p:txBody>
      </p:sp>
      <p:sp>
        <p:nvSpPr>
          <p:cNvPr id="2" name="Text Placeholder 1"/>
          <p:cNvSpPr>
            <a:spLocks noGrp="1"/>
          </p:cNvSpPr>
          <p:nvPr>
            <p:ph type="body" sz="quarter" idx="32"/>
          </p:nvPr>
        </p:nvSpPr>
        <p:spPr/>
        <p:txBody>
          <a:bodyPr/>
          <a:lstStyle/>
          <a:p>
            <a:r>
              <a:rPr lang="en-US" smtClean="0"/>
              <a:t>Source:	(Pituitary, 2010)</a:t>
            </a:r>
            <a:endParaRPr lang="en-US" dirty="0"/>
          </a:p>
        </p:txBody>
      </p:sp>
      <p:sp>
        <p:nvSpPr>
          <p:cNvPr id="2253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4EE99-364F-4AED-B720-EF82CCC43B8F}" type="slidenum">
              <a:rPr lang="en-US" altLang="en-US" smtClean="0"/>
              <a:pPr/>
              <a:t>9</a:t>
            </a:fld>
            <a:endParaRPr lang="en-US" altLang="en-US"/>
          </a:p>
        </p:txBody>
      </p:sp>
    </p:spTree>
  </p:cSld>
  <p:clrMapOvr>
    <a:masterClrMapping/>
  </p:clrMapOvr>
  <p:transition advTm="33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omp3_Unit7_lecture7b_slid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C:\Users\mbruck\Desktop\final version 3 working files 3.27.2012 USE ME\comp3\comp3_unit7&quot;/&gt;&lt;property id=&quot;20250&quot; value=&quot;0&quot;/&gt;&lt;property id=&quot;20251&quot; value=&quot;1&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Terminology in Healthcare and&amp;#x0D;&amp;#x0A;Public Health Settings&amp;quot;&quot;/&gt;&lt;property id=&quot;20307&quot; value=&quot;283&quot;/&gt;&lt;property id=&quot;20309&quot; value=&quot;-1&quot;/&gt;&lt;/object&gt;&lt;object type=&quot;3&quot; unique_id=&quot;10005&quot;&gt;&lt;property id=&quot;20148&quot; value=&quot;5&quot;/&gt;&lt;property id=&quot;20300&quot; value=&quot;Slide 3 - &amp;quot;Pituitary Gland – Overview&amp;quot;&quot;/&gt;&lt;property id=&quot;20307&quot; value=&quot;257&quot;/&gt;&lt;property id=&quot;20309&quot; value=&quot;-1&quot;/&gt;&lt;/object&gt;&lt;object type=&quot;3&quot; unique_id=&quot;10006&quot;&gt;&lt;property id=&quot;20148&quot; value=&quot;5&quot;/&gt;&lt;property id=&quot;20300&quot; value=&quot;Slide 4 - &amp;quot;Pituitary Gland Hormones&amp;quot;&quot;/&gt;&lt;property id=&quot;20307&quot; value=&quot;258&quot;/&gt;&lt;property id=&quot;20309&quot; value=&quot;-1&quot;/&gt;&lt;/object&gt;&lt;object type=&quot;3&quot; unique_id=&quot;10007&quot;&gt;&lt;property id=&quot;20148&quot; value=&quot;5&quot;/&gt;&lt;property id=&quot;20300&quot; value=&quot;Slide 5 - &amp;quot;Pituitary Gland Hormones 2&amp;quot;&quot;/&gt;&lt;property id=&quot;20307&quot; value=&quot;276&quot;/&gt;&lt;property id=&quot;20309&quot; value=&quot;-1&quot;/&gt;&lt;/object&gt;&lt;object type=&quot;3&quot; unique_id=&quot;10008&quot;&gt;&lt;property id=&quot;20148&quot; value=&quot;5&quot;/&gt;&lt;property id=&quot;20300&quot; value=&quot;Slide 6 - &amp;quot;Pituitary Gland Disorders&amp;quot;&quot;/&gt;&lt;property id=&quot;20307&quot; value=&quot;259&quot;/&gt;&lt;property id=&quot;20309&quot; value=&quot;-1&quot;/&gt;&lt;/object&gt;&lt;object type=&quot;3&quot; unique_id=&quot;10009&quot;&gt;&lt;property id=&quot;20148&quot; value=&quot;5&quot;/&gt;&lt;property id=&quot;20300&quot; value=&quot;Slide 7 - &amp;quot;Pituitary Gland Disorders 2&amp;quot;&quot;/&gt;&lt;property id=&quot;20307&quot; value=&quot;260&quot;/&gt;&lt;property id=&quot;20309&quot; value=&quot;-1&quot;/&gt;&lt;/object&gt;&lt;object type=&quot;3&quot; unique_id=&quot;10010&quot;&gt;&lt;property id=&quot;20148&quot; value=&quot;5&quot;/&gt;&lt;property id=&quot;20300&quot; value=&quot;Slide 8 - &amp;quot;Pituitary Gland Tumors&amp;quot;&quot;/&gt;&lt;property id=&quot;20307&quot; value=&quot;261&quot;/&gt;&lt;property id=&quot;20309&quot; value=&quot;-1&quot;/&gt;&lt;/object&gt;&lt;object type=&quot;3&quot; unique_id=&quot;10011&quot;&gt;&lt;property id=&quot;20148&quot; value=&quot;5&quot;/&gt;&lt;property id=&quot;20300&quot; value=&quot;Slide 9 - &amp;quot;Pituitary Gland Diagnostic Tests&amp;quot;&quot;/&gt;&lt;property id=&quot;20307&quot; value=&quot;262&quot;/&gt;&lt;property id=&quot;20309&quot; value=&quot;-1&quot;/&gt;&lt;/object&gt;&lt;object type=&quot;3&quot; unique_id=&quot;10012&quot;&gt;&lt;property id=&quot;20148&quot; value=&quot;5&quot;/&gt;&lt;property id=&quot;20300&quot; value=&quot;Slide 10 - &amp;quot;Pineal Gland&amp;quot;&quot;/&gt;&lt;property id=&quot;20307&quot; value=&quot;263&quot;/&gt;&lt;property id=&quot;20309&quot; value=&quot;-1&quot;/&gt;&lt;/object&gt;&lt;object type=&quot;3&quot; unique_id=&quot;10013&quot;&gt;&lt;property id=&quot;20148&quot; value=&quot;5&quot;/&gt;&lt;property id=&quot;20300&quot; value=&quot;Slide 11 - &amp;quot;Pineal Gland Structure&amp;quot;&quot;/&gt;&lt;property id=&quot;20307&quot; value=&quot;264&quot;/&gt;&lt;property id=&quot;20309&quot; value=&quot;-1&quot;/&gt;&lt;/object&gt;&lt;object type=&quot;3&quot; unique_id=&quot;10014&quot;&gt;&lt;property id=&quot;20148&quot; value=&quot;5&quot;/&gt;&lt;property id=&quot;20300&quot; value=&quot;Slide 12 - &amp;quot;Thyroid Gland – Overview&amp;quot;&quot;/&gt;&lt;property id=&quot;20307&quot; value=&quot;265&quot;/&gt;&lt;property id=&quot;20309&quot; value=&quot;-1&quot;/&gt;&lt;/object&gt;&lt;object type=&quot;3&quot; unique_id=&quot;10015&quot;&gt;&lt;property id=&quot;20148&quot; value=&quot;5&quot;/&gt;&lt;property id=&quot;20300&quot; value=&quot;Slide 13 - &amp;quot;Thyroid Gland – Overview 2&amp;quot;&quot;/&gt;&lt;property id=&quot;20307&quot; value=&quot;266&quot;/&gt;&lt;property id=&quot;20309&quot; value=&quot;-1&quot;/&gt;&lt;/object&gt;&lt;object type=&quot;3&quot; unique_id=&quot;10016&quot;&gt;&lt;property id=&quot;20148&quot; value=&quot;5&quot;/&gt;&lt;property id=&quot;20300&quot; value=&quot;Slide 14 - &amp;quot;Thyroid Gland – Overview 3&amp;quot;&quot;/&gt;&lt;property id=&quot;20307&quot; value=&quot;267&quot;/&gt;&lt;property id=&quot;20309&quot; value=&quot;-1&quot;/&gt;&lt;/object&gt;&lt;object type=&quot;3&quot; unique_id=&quot;10017&quot;&gt;&lt;property id=&quot;20148&quot; value=&quot;5&quot;/&gt;&lt;property id=&quot;20300&quot; value=&quot;Slide 15 - &amp;quot;Thyroid Diseases&amp;quot;&quot;/&gt;&lt;property id=&quot;20307&quot; value=&quot;268&quot;/&gt;&lt;property id=&quot;20309&quot; value=&quot;-1&quot;/&gt;&lt;/object&gt;&lt;object type=&quot;3&quot; unique_id=&quot;10018&quot;&gt;&lt;property id=&quot;20148&quot; value=&quot;5&quot;/&gt;&lt;property id=&quot;20300&quot; value=&quot;Slide 16 - &amp;quot;Thyroid Diseases 2&amp;quot;&quot;/&gt;&lt;property id=&quot;20307&quot; value=&quot;277&quot;/&gt;&lt;property id=&quot;20309&quot; value=&quot;-1&quot;/&gt;&lt;/object&gt;&lt;object type=&quot;3&quot; unique_id=&quot;10019&quot;&gt;&lt;property id=&quot;20148&quot; value=&quot;5&quot;/&gt;&lt;property id=&quot;20300&quot; value=&quot;Slide 17 - &amp;quot;Reproductive Organs&amp;#x0D;&amp;#x0A; Endocrine Function – Overview&amp;quot;&quot;/&gt;&lt;property id=&quot;20307&quot; value=&quot;269&quot;/&gt;&lt;property id=&quot;20309&quot; value=&quot;-1&quot;/&gt;&lt;/object&gt;&lt;object type=&quot;3&quot; unique_id=&quot;10020&quot;&gt;&lt;property id=&quot;20148&quot; value=&quot;5&quot;/&gt;&lt;property id=&quot;20300&quot; value=&quot;Slide 18 - &amp;quot;Female Reproductive System&amp;#x0D;&amp;#x0A; Disorders/Treatments&amp;quot;&quot;/&gt;&lt;property id=&quot;20307&quot; value=&quot;279&quot;/&gt;&lt;property id=&quot;20309&quot; value=&quot;-1&quot;/&gt;&lt;/object&gt;&lt;object type=&quot;3&quot; unique_id=&quot;10021&quot;&gt;&lt;property id=&quot;20148&quot; value=&quot;5&quot;/&gt;&lt;property id=&quot;20300&quot; value=&quot;Slide 19 - &amp;quot;Female Reproductive System&amp;#x0D;&amp;#x0A; Disorders/Treatments 2&amp;quot;&quot;/&gt;&lt;property id=&quot;20307&quot; value=&quot;280&quot;/&gt;&lt;property id=&quot;20309&quot; value=&quot;-1&quot;/&gt;&lt;/object&gt;&lt;object type=&quot;3&quot; unique_id=&quot;10022&quot;&gt;&lt;property id=&quot;20148&quot; value=&quot;5&quot;/&gt;&lt;property id=&quot;20300&quot; value=&quot;Slide 20 - &amp;quot;Reproductive Organs&amp;#x0D;&amp;#x0A; Endocrine Function – Overview 2&amp;quot;&quot;/&gt;&lt;property id=&quot;20307&quot; value=&quot;270&quot;/&gt;&lt;property id=&quot;20309&quot; value=&quot;-1&quot;/&gt;&lt;/object&gt;&lt;object type=&quot;3&quot; unique_id=&quot;10023&quot;&gt;&lt;property id=&quot;20148&quot; value=&quot;5&quot;/&gt;&lt;property id=&quot;20300&quot; value=&quot;Slide 21 - &amp;quot;Male Reproductive System Disorders/Treatments&amp;quot;&quot;/&gt;&lt;property id=&quot;20307&quot; value=&quot;281&quot;/&gt;&lt;property id=&quot;20309&quot; value=&quot;-1&quot;/&gt;&lt;/object&gt;&lt;object type=&quot;3&quot; unique_id=&quot;10024&quot;&gt;&lt;property id=&quot;20148&quot; value=&quot;5&quot;/&gt;&lt;property id=&quot;20300&quot; value=&quot;Slide 22 - &amp;quot;Thymus Gland – Overview&amp;quot;&quot;/&gt;&lt;property id=&quot;20307&quot; value=&quot;271&quot;/&gt;&lt;property id=&quot;20309&quot; value=&quot;-1&quot;/&gt;&lt;/object&gt;&lt;object type=&quot;3&quot; unique_id=&quot;10025&quot;&gt;&lt;property id=&quot;20148&quot; value=&quot;5&quot;/&gt;&lt;property id=&quot;20300&quot; value=&quot;Slide 23 - &amp;quot;Diseases of the Thymus&amp;quot;&quot;/&gt;&lt;property id=&quot;20307&quot; value=&quot;272&quot;/&gt;&lt;property id=&quot;20309&quot; value=&quot;-1&quot;/&gt;&lt;/object&gt;&lt;object type=&quot;3&quot; unique_id=&quot;10027&quot;&gt;&lt;property id=&quot;20148&quot; value=&quot;5&quot;/&gt;&lt;property id=&quot;20300&quot; value=&quot;Slide 25 - &amp;quot;Tell me Detective…&amp;quot;&quot;/&gt;&lt;property id=&quot;20307&quot; value=&quot;278&quot;/&gt;&lt;property id=&quot;20309&quot; value=&quot;-1&quot;/&gt;&lt;/object&gt;&lt;object type=&quot;3&quot; unique_id=&quot;10132&quot;&gt;&lt;property id=&quot;20148&quot; value=&quot;5&quot;/&gt;&lt;property id=&quot;20300&quot; value=&quot;Slide 27 - &amp;quot;Endocrine System&amp;#x0D;&amp;#x0A;References – Lecture b&amp;quot;&quot;/&gt;&lt;property id=&quot;20307&quot; value=&quot;284&quot;/&gt;&lt;property id=&quot;20309&quot; value=&quot;-1&quot;/&gt;&lt;/object&gt;&lt;object type=&quot;3&quot; unique_id=&quot;10610&quot;&gt;&lt;property id=&quot;20148&quot; value=&quot;5&quot;/&gt;&lt;property id=&quot;20300&quot; value=&quot;Slide 24 - &amp;quot;Endocrine System &amp;#x0D;&amp;#x0A;Combining Forms&amp;quot;&quot;/&gt;&lt;property id=&quot;20307&quot; value=&quot;285&quot;/&gt;&lt;property id=&quot;20309&quot; value=&quot;-1&quot;/&gt;&lt;/object&gt;&lt;object type=&quot;3&quot; unique_id=&quot;10615&quot;&gt;&lt;property id=&quot;20148&quot; value=&quot;5&quot;/&gt;&lt;property id=&quot;20300&quot; value=&quot;Slide 2 - &amp;quot;Endocrine System &amp;#x0D;&amp;#x0A;Learning Objectives&amp;quot;&quot;/&gt;&lt;property id=&quot;20307&quot; value=&quot;286&quot;/&gt;&lt;property id=&quot;20309&quot; value=&quot;-1&quot;/&gt;&lt;/object&gt;&lt;object type=&quot;3&quot; unique_id=&quot;10616&quot;&gt;&lt;property id=&quot;20148&quot; value=&quot;5&quot;/&gt;&lt;property id=&quot;20300&quot; value=&quot;Slide 26 - &amp;quot;Endocrine System&amp;#x0D;&amp;#x0A;Summary&amp;quot;&quot;/&gt;&lt;property id=&quot;20307&quot; value=&quot;287&quot;/&gt;&lt;property id=&quot;20309&quot; value=&quot;-1&quot;/&gt;&lt;/object&gt;&lt;object type=&quot;3&quot; unique_id=&quot;16850&quot;&gt;&lt;property id=&quot;20148&quot; value=&quot;5&quot;/&gt;&lt;property id=&quot;20300&quot; value=&quot;Slide 28 - &amp;quot;Terminology in Healthcare and Public Health Settings &amp;#x0D;&amp;#x0A;Endocrine System Lecture b&amp;quot;&quot;/&gt;&lt;property id=&quot;20307&quot; value=&quot;289&quot;/&gt;&lt;/object&gt;&lt;/object&gt;&lt;object type=&quot;10&quot; unique_id=&quot;10241&quot;&gt;&lt;object type=&quot;11&quot; unique_id=&quot;10242&quot;&gt;&lt;property id=&quot;20180&quot; value=&quot;1&quot;/&gt;&lt;property id=&quot;20181&quot; value=&quot;1&quot;/&gt;&lt;property id=&quot;20182&quot; value=&quot;0&quot;/&gt;&lt;property id=&quot;20183&quot; value=&quot;1&quot;/&gt;&lt;/object&gt;&lt;object type=&quot;12&quot; unique_id=&quot;10484&quot;&gt;&lt;/object&gt;&lt;/object&gt;&lt;object type=&quot;4&quot; unique_id=&quot;1024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0E08CCDA-E6FC-4AB1-B189-F6121397E4FC}"/>
</p:tagLst>
</file>

<file path=ppt/theme/theme1.xml><?xml version="1.0" encoding="utf-8"?>
<a:theme xmlns:a="http://schemas.openxmlformats.org/drawingml/2006/main" name="ONC-Template-FINAL 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KM CompX_unitY_Lecture_Slides_Template.potx" id="{4FF466A4-E752-4EC5-A455-0F519C93B28D}" vid="{E25E3796-8ED8-4B54-80E8-6ED0B80A76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 xsi:nil="true"/>
    <Component xmlns="26839647-32cc-4e8d-ac64-5cb1d6f9c044">Component 3</Component>
    <Location xmlns="26839647-32cc-4e8d-ac64-5cb1d6f9c044">Upload</Location>
    <File_x0020_Type0 xmlns="26839647-32cc-4e8d-ac64-5cb1d6f9c044">Slides</File_x0020_Type0>
    <Stattus xmlns="26839647-32cc-4e8d-ac64-5cb1d6f9c044">Final</Stattu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93B16E5-0505-4E86-A52B-677E86FB5BCF}">
  <ds:schemaRefs>
    <ds:schemaRef ds:uri="http://schemas.microsoft.com/sharepoint/v3/contenttype/forms"/>
  </ds:schemaRefs>
</ds:datastoreItem>
</file>

<file path=customXml/itemProps2.xml><?xml version="1.0" encoding="utf-8"?>
<ds:datastoreItem xmlns:ds="http://schemas.openxmlformats.org/officeDocument/2006/customXml" ds:itemID="{7BA2251A-6759-4817-B415-19BEE366A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233EA7F-F4BA-4240-BFF4-C2EEC75B5F72}">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purl.org/dc/elements/1.1/"/>
    <ds:schemaRef ds:uri="26839647-32cc-4e8d-ac64-5cb1d6f9c044"/>
    <ds:schemaRef ds:uri="http://schemas.microsoft.com/office/2006/metadata/properties"/>
  </ds:schemaRefs>
</ds:datastoreItem>
</file>

<file path=customXml/itemProps4.xml><?xml version="1.0" encoding="utf-8"?>
<ds:datastoreItem xmlns:ds="http://schemas.openxmlformats.org/officeDocument/2006/customXml" ds:itemID="{1D06E0EB-E15E-4818-88B8-7233B877CA4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1459</TotalTime>
  <Words>2239</Words>
  <Application>Microsoft Office PowerPoint</Application>
  <PresentationFormat>On-screen Show (4:3)</PresentationFormat>
  <Paragraphs>387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ONC-Template-FINAL DRAFT</vt:lpstr>
      <vt:lpstr>1_ONC-Template-FINAL DRAFT</vt:lpstr>
      <vt:lpstr>Terminology in Healthcare and Public Health Settings</vt:lpstr>
      <vt:lpstr>Endocrine System  Learning Objectives</vt:lpstr>
      <vt:lpstr>Pituitary Gland – Overview</vt:lpstr>
      <vt:lpstr>Pituitary Gland Hormones</vt:lpstr>
      <vt:lpstr>Pituitary Gland Hormones 2</vt:lpstr>
      <vt:lpstr>Pituitary Gland Disorders</vt:lpstr>
      <vt:lpstr>Pituitary Gland Disorders 2</vt:lpstr>
      <vt:lpstr>Pituitary Gland Tumors</vt:lpstr>
      <vt:lpstr>Pituitary Gland Diagnostic Tests</vt:lpstr>
      <vt:lpstr>Pineal Gland</vt:lpstr>
      <vt:lpstr>Pineal Gland Structure</vt:lpstr>
      <vt:lpstr>Thyroid Gland – Overview</vt:lpstr>
      <vt:lpstr>Thyroid Gland – Overview 2</vt:lpstr>
      <vt:lpstr>Thyroid Gland – Overview 3</vt:lpstr>
      <vt:lpstr>Thyroid Diseases</vt:lpstr>
      <vt:lpstr>Thyroid Diseases 2</vt:lpstr>
      <vt:lpstr>Reproductive Organs  Endocrine Function – Overview</vt:lpstr>
      <vt:lpstr>Female Reproductive System  Disorders/Treatments</vt:lpstr>
      <vt:lpstr>Female Reproductive System  Disorders/Treatments 2</vt:lpstr>
      <vt:lpstr>Reproductive Organs  Endocrine Function – Overview 2</vt:lpstr>
      <vt:lpstr>Male Reproductive System Disorders/Treatments</vt:lpstr>
      <vt:lpstr>Thymus Gland – Overview</vt:lpstr>
      <vt:lpstr>Diseases of the Thymus</vt:lpstr>
      <vt:lpstr>Endocrine System  Combining Forms</vt:lpstr>
      <vt:lpstr>Tell me Detective…</vt:lpstr>
      <vt:lpstr>Endocrine System Summary</vt:lpstr>
      <vt:lpstr>Endocrine System References – Lecture b</vt:lpstr>
      <vt:lpstr>Terminology in Healthcare and Public Health Settings  Endocrine System Lecture b</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3 Unit 7 lecture b slides</dc:title>
  <dc:subject>Component 3-Terminology in Healthcare and Public Health Settings; Endocrine System</dc:subject>
  <dc:creator>U.S. Department of Health and Human Services Office of the National Coordinator for Health Information Technology</dc:creator>
  <cp:keywords>Health IT; Health IT Curriculum; Terminology; Endocrine System</cp:keywords>
  <cp:lastModifiedBy>admin</cp:lastModifiedBy>
  <cp:revision>142</cp:revision>
  <dcterms:created xsi:type="dcterms:W3CDTF">2011-01-30T17:43:48Z</dcterms:created>
  <dcterms:modified xsi:type="dcterms:W3CDTF">2017-06-01T20:22:45Z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Language">
    <vt:lpwstr>English</vt:lpwstr>
  </property>
</Properties>
</file>