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5"/>
    <p:sldMasterId id="2147483799" r:id="rId6"/>
  </p:sldMasterIdLst>
  <p:notesMasterIdLst>
    <p:notesMasterId r:id="rId30"/>
  </p:notesMasterIdLst>
  <p:handoutMasterIdLst>
    <p:handoutMasterId r:id="rId31"/>
  </p:handoutMasterIdLst>
  <p:sldIdLst>
    <p:sldId id="256" r:id="rId7"/>
    <p:sldId id="283" r:id="rId8"/>
    <p:sldId id="257" r:id="rId9"/>
    <p:sldId id="259" r:id="rId10"/>
    <p:sldId id="262" r:id="rId11"/>
    <p:sldId id="260" r:id="rId12"/>
    <p:sldId id="258" r:id="rId13"/>
    <p:sldId id="263" r:id="rId14"/>
    <p:sldId id="264" r:id="rId15"/>
    <p:sldId id="265" r:id="rId16"/>
    <p:sldId id="266" r:id="rId17"/>
    <p:sldId id="267" r:id="rId18"/>
    <p:sldId id="269" r:id="rId19"/>
    <p:sldId id="285" r:id="rId20"/>
    <p:sldId id="286" r:id="rId21"/>
    <p:sldId id="287" r:id="rId22"/>
    <p:sldId id="271" r:id="rId23"/>
    <p:sldId id="270" r:id="rId24"/>
    <p:sldId id="288" r:id="rId25"/>
    <p:sldId id="284" r:id="rId26"/>
    <p:sldId id="291" r:id="rId27"/>
    <p:sldId id="290" r:id="rId28"/>
    <p:sldId id="293" r:id="rId29"/>
  </p:sldIdLst>
  <p:sldSz cx="9144000" cy="6858000" type="screen4x3"/>
  <p:notesSz cx="7315200" cy="9601200"/>
  <p:custDataLst>
    <p:tags r:id="rId32"/>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763" autoAdjust="0"/>
    <p:restoredTop sz="80197" autoAdjust="0"/>
  </p:normalViewPr>
  <p:slideViewPr>
    <p:cSldViewPr showGuides="1">
      <p:cViewPr varScale="1">
        <p:scale>
          <a:sx n="68" d="100"/>
          <a:sy n="68" d="100"/>
        </p:scale>
        <p:origin x="-154" y="-82"/>
      </p:cViewPr>
      <p:guideLst>
        <p:guide orient="horz" pos="2160"/>
        <p:guide pos="2880"/>
      </p:guideLst>
    </p:cSldViewPr>
  </p:slideViewPr>
  <p:outlineViewPr>
    <p:cViewPr>
      <p:scale>
        <a:sx n="33" d="100"/>
        <a:sy n="33" d="100"/>
      </p:scale>
      <p:origin x="0" y="-1653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p:scale>
          <a:sx n="83" d="100"/>
          <a:sy n="83" d="100"/>
        </p:scale>
        <p:origin x="-1104" y="978"/>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ags" Target="tags/tag1.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Footer Placeholder 3"/>
          <p:cNvSpPr>
            <a:spLocks noGrp="1"/>
          </p:cNvSpPr>
          <p:nvPr>
            <p:ph type="ftr" sz="quarter" idx="2"/>
          </p:nvPr>
        </p:nvSpPr>
        <p:spPr>
          <a:xfrm>
            <a:off x="0" y="9118600"/>
            <a:ext cx="3170238" cy="481013"/>
          </a:xfrm>
          <a:prstGeom prst="rect">
            <a:avLst/>
          </a:prstGeom>
        </p:spPr>
        <p:txBody>
          <a:bodyPr vert="horz" lIns="94851" tIns="47425" rIns="94851" bIns="47425" rtlCol="0" anchor="b"/>
          <a:lstStyle>
            <a:lvl1pPr algn="l">
              <a:defRPr sz="1200">
                <a:latin typeface="Arial" charset="0"/>
              </a:defRPr>
            </a:lvl1pPr>
          </a:lstStyle>
          <a:p>
            <a:pPr>
              <a:defRPr/>
            </a:pPr>
            <a:endParaRPr lang="en-US"/>
          </a:p>
        </p:txBody>
      </p:sp>
    </p:spTree>
    <p:extLst>
      <p:ext uri="{BB962C8B-B14F-4D97-AF65-F5344CB8AC3E}">
        <p14:creationId xmlns:p14="http://schemas.microsoft.com/office/powerpoint/2010/main" val="47372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6653" tIns="48327" rIns="96653" bIns="48327"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4143375" y="0"/>
            <a:ext cx="3170238" cy="481013"/>
          </a:xfrm>
          <a:prstGeom prst="rect">
            <a:avLst/>
          </a:prstGeom>
        </p:spPr>
        <p:txBody>
          <a:bodyPr vert="horz" lIns="96653" tIns="48327" rIns="96653" bIns="48327" rtlCol="0"/>
          <a:lstStyle>
            <a:lvl1pPr algn="r" fontAlgn="auto">
              <a:spcBef>
                <a:spcPts val="0"/>
              </a:spcBef>
              <a:spcAft>
                <a:spcPts val="0"/>
              </a:spcAft>
              <a:defRPr sz="1200">
                <a:latin typeface="+mn-lt"/>
              </a:defRPr>
            </a:lvl1pPr>
          </a:lstStyle>
          <a:p>
            <a:pPr>
              <a:defRPr/>
            </a:pPr>
            <a:fld id="{4D202A33-C6FB-4A6D-ADAB-1BBB6927506B}" type="datetimeFigureOut">
              <a:rPr lang="en-US"/>
              <a:pPr>
                <a:defRPr/>
              </a:pPr>
              <a:t>6/1/2017</a:t>
            </a:fld>
            <a:endParaRPr lang="en-US" dirty="0"/>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6653" tIns="48327" rIns="96653" bIns="48327" rtlCol="0" anchor="ctr"/>
          <a:lstStyle/>
          <a:p>
            <a:pPr lvl="0"/>
            <a:endParaRPr lang="en-US" noProof="0" dirty="0"/>
          </a:p>
        </p:txBody>
      </p:sp>
      <p:sp>
        <p:nvSpPr>
          <p:cNvPr id="5" name="Notes Placeholder 4"/>
          <p:cNvSpPr>
            <a:spLocks noGrp="1"/>
          </p:cNvSpPr>
          <p:nvPr>
            <p:ph type="body" sz="quarter" idx="3"/>
          </p:nvPr>
        </p:nvSpPr>
        <p:spPr>
          <a:xfrm>
            <a:off x="731838" y="4560888"/>
            <a:ext cx="5851525" cy="4321175"/>
          </a:xfrm>
          <a:prstGeom prst="rect">
            <a:avLst/>
          </a:prstGeom>
        </p:spPr>
        <p:txBody>
          <a:bodyPr vert="horz" lIns="96653" tIns="48327" rIns="96653" bIns="48327" rtlCol="0">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9118600"/>
            <a:ext cx="3170238" cy="481013"/>
          </a:xfrm>
          <a:prstGeom prst="rect">
            <a:avLst/>
          </a:prstGeom>
        </p:spPr>
        <p:txBody>
          <a:bodyPr vert="horz" lIns="96653" tIns="48327" rIns="96653" bIns="48327"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4143375" y="9118600"/>
            <a:ext cx="3170238" cy="481013"/>
          </a:xfrm>
          <a:prstGeom prst="rect">
            <a:avLst/>
          </a:prstGeom>
        </p:spPr>
        <p:txBody>
          <a:bodyPr vert="horz" wrap="square" lIns="96653" tIns="48327" rIns="96653" bIns="48327" numCol="1" anchor="b" anchorCtr="0" compatLnSpc="1">
            <a:prstTxWarp prst="textNoShape">
              <a:avLst/>
            </a:prstTxWarp>
          </a:bodyPr>
          <a:lstStyle>
            <a:lvl1pPr algn="r">
              <a:defRPr sz="1200">
                <a:latin typeface="Calibri" panose="020F0502020204030204" pitchFamily="34" charset="0"/>
              </a:defRPr>
            </a:lvl1pPr>
          </a:lstStyle>
          <a:p>
            <a:fld id="{F6C8F20F-EAEA-4884-9EC7-3FC3040AE40D}" type="slidenum">
              <a:rPr lang="en-US" altLang="en-US"/>
              <a:pPr/>
              <a:t>‹#›</a:t>
            </a:fld>
            <a:endParaRPr lang="en-US" altLang="en-US"/>
          </a:p>
        </p:txBody>
      </p:sp>
    </p:spTree>
    <p:extLst>
      <p:ext uri="{BB962C8B-B14F-4D97-AF65-F5344CB8AC3E}">
        <p14:creationId xmlns:p14="http://schemas.microsoft.com/office/powerpoint/2010/main" val="26818311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Welcome to Terminology in Healthcare and Public Health Settings, Endocrine System.  This is lecture A, Overview of the Endocrine System, Adrenal Glands and Pancreas.  In this lecture, we will be studying the endocrine (pronounced END-oh-</a:t>
            </a:r>
            <a:r>
              <a:rPr lang="en-US" altLang="en-US" dirty="0" err="1" smtClean="0"/>
              <a:t>crin</a:t>
            </a:r>
            <a:r>
              <a:rPr lang="en-US" altLang="en-US" dirty="0" smtClean="0"/>
              <a:t>) system.   A doctor who treats diseases of the endocrine system is called an endocrinologist.</a:t>
            </a:r>
          </a:p>
          <a:p>
            <a:endParaRPr lang="en-US" altLang="en-US" dirty="0" smtClean="0"/>
          </a:p>
        </p:txBody>
      </p:sp>
      <p:sp>
        <p:nvSpPr>
          <p:cNvPr id="35844"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A9457DE-0980-4594-B932-2E60B92D5748}" type="slidenum">
              <a:rPr lang="en-US" altLang="en-US">
                <a:latin typeface="Calibri" panose="020F0502020204030204" pitchFamily="34" charset="0"/>
              </a:rPr>
              <a:pPr eaLnBrk="1" hangingPunct="1"/>
              <a:t>1</a:t>
            </a:fld>
            <a:endParaRPr lang="en-US" altLang="en-US">
              <a:latin typeface="Calibri" panose="020F0502020204030204" pitchFamily="34" charset="0"/>
            </a:endParaRPr>
          </a:p>
        </p:txBody>
      </p:sp>
    </p:spTree>
    <p:extLst>
      <p:ext uri="{BB962C8B-B14F-4D97-AF65-F5344CB8AC3E}">
        <p14:creationId xmlns:p14="http://schemas.microsoft.com/office/powerpoint/2010/main" val="18132242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A number of diseases can affect the adrenal glands, including several types of cancer.    Examples include:  adrenocortical (pronounced uh-DREEN-oh-CORE-tick-uhl) carcinoma which is cancer in the outer part of the gland, neuroblastoma (pronounced neuro (like neurologist) blast-TOME-uh), a type of childhood cancer, and pheochromocytoma (pronounced  FEE-oh-CHROME-oh-site-TOME-uh), which is a tumor of the medulla that causes hypertension, weight loss, and personality changes in the patient.</a:t>
            </a:r>
          </a:p>
          <a:p>
            <a:r>
              <a:rPr lang="en-US" altLang="en-US" smtClean="0"/>
              <a:t> </a:t>
            </a:r>
          </a:p>
          <a:p>
            <a:r>
              <a:rPr lang="en-US" altLang="en-US" smtClean="0"/>
              <a:t>Fortunately, adrenal gland cancers are uncommon.  Most tumors of the adrenal glands are non-cancerous adenomas (pronounced AD-en-OME-uhs) and usually do not result in symptoms that would lead to treatment.</a:t>
            </a:r>
          </a:p>
          <a:p>
            <a:r>
              <a:rPr lang="en-US" altLang="en-US" smtClean="0"/>
              <a:t> </a:t>
            </a:r>
          </a:p>
          <a:p>
            <a:r>
              <a:rPr lang="en-US" altLang="en-US" smtClean="0"/>
              <a:t>Possible treatments that a physician could consider in the treatment of these types of cancers of the adrenal gland include surgery, chemotherapy, and radiation therapy.</a:t>
            </a:r>
          </a:p>
          <a:p>
            <a:endParaRPr lang="en-US" altLang="en-US" smtClean="0"/>
          </a:p>
        </p:txBody>
      </p:sp>
      <p:sp>
        <p:nvSpPr>
          <p:cNvPr id="45060"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B4A6E69-0599-4DEB-8228-0E68846BE637}" type="slidenum">
              <a:rPr lang="en-US" altLang="en-US">
                <a:latin typeface="Calibri" panose="020F0502020204030204" pitchFamily="34" charset="0"/>
              </a:rPr>
              <a:pPr eaLnBrk="1" hangingPunct="1"/>
              <a:t>10</a:t>
            </a:fld>
            <a:endParaRPr lang="en-US" altLang="en-US">
              <a:latin typeface="Calibri" panose="020F0502020204030204" pitchFamily="34" charset="0"/>
            </a:endParaRPr>
          </a:p>
        </p:txBody>
      </p:sp>
    </p:spTree>
    <p:extLst>
      <p:ext uri="{BB962C8B-B14F-4D97-AF65-F5344CB8AC3E}">
        <p14:creationId xmlns:p14="http://schemas.microsoft.com/office/powerpoint/2010/main" val="41099912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pancreas is a long, soft organ that lies behind your stomach and in front of your spine.   As one of the endocrine glands, it is responsible for making insulin and producing or secreting enzymes or chemicals that assist the body in the digestion of food.   </a:t>
            </a:r>
          </a:p>
          <a:p>
            <a:r>
              <a:rPr lang="en-US" altLang="en-US" smtClean="0"/>
              <a:t> </a:t>
            </a:r>
          </a:p>
          <a:p>
            <a:r>
              <a:rPr lang="en-US" altLang="en-US" smtClean="0"/>
              <a:t>Because this gland releases digestive enzymes that are carried through a duct to the duodenum (pronounced  due-oh-deen-um), it is also referred to as an exocrine (pronounced ex-oh-crin) gland, which is defined as a gland that produces and sends its chemicals using a tube or duct.  </a:t>
            </a:r>
          </a:p>
          <a:p>
            <a:r>
              <a:rPr lang="en-US" altLang="en-US" smtClean="0"/>
              <a:t> </a:t>
            </a:r>
          </a:p>
          <a:p>
            <a:r>
              <a:rPr lang="en-US" altLang="en-US" smtClean="0"/>
              <a:t>The endocrine function takes place in the pancreatic (pronounced pank-ree-at-ic) islets (pronounced eyelets) that secrete glucagon   (pronounced   GLUE-kuh-gon – rhymes with John) and insulin.  More specifically, the alpha cells secrete the hormone glucagon in response to a low level of glucose (pronounced glue-cose) in the blood.  Insulin, the hormone produce by the beta (pronounced bait-uh) cells in the pancreatic islets, is produced in response to a high level of glucose in the blood.</a:t>
            </a:r>
          </a:p>
        </p:txBody>
      </p:sp>
      <p:sp>
        <p:nvSpPr>
          <p:cNvPr id="46084"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805F46B-D523-4D39-9D23-CF25DD04FDF6}" type="slidenum">
              <a:rPr lang="en-US" altLang="en-US">
                <a:latin typeface="Calibri" panose="020F0502020204030204" pitchFamily="34" charset="0"/>
              </a:rPr>
              <a:pPr eaLnBrk="1" hangingPunct="1"/>
              <a:t>11</a:t>
            </a:fld>
            <a:endParaRPr lang="en-US" altLang="en-US">
              <a:latin typeface="Calibri" panose="020F0502020204030204" pitchFamily="34" charset="0"/>
            </a:endParaRPr>
          </a:p>
        </p:txBody>
      </p:sp>
    </p:spTree>
    <p:extLst>
      <p:ext uri="{BB962C8B-B14F-4D97-AF65-F5344CB8AC3E}">
        <p14:creationId xmlns:p14="http://schemas.microsoft.com/office/powerpoint/2010/main" val="6806059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fontScale="92500"/>
          </a:bodyPr>
          <a:lstStyle/>
          <a:p>
            <a:pPr>
              <a:defRPr/>
            </a:pPr>
            <a:r>
              <a:rPr lang="en-US" dirty="0"/>
              <a:t>Diabetes is a disorder that is identified when your blood glucose or blood sugar level remains above the normal levels.   With Type 1 diabetes, your pancreas does not make insulin.  Insulin is a hormone that helps glucose be absorbed into your cells to allow them to create energy.  Without insulin, too much glucose stays in your blood.  With this excess </a:t>
            </a:r>
            <a:r>
              <a:rPr lang="en-US" dirty="0" smtClean="0"/>
              <a:t>insulin, </a:t>
            </a:r>
            <a:r>
              <a:rPr lang="en-US" dirty="0"/>
              <a:t>damage can occur to your heart, eyes, kidneys, nerves and even the gums and teeth.</a:t>
            </a:r>
          </a:p>
          <a:p>
            <a:pPr>
              <a:defRPr/>
            </a:pPr>
            <a:r>
              <a:rPr lang="en-US" dirty="0"/>
              <a:t> </a:t>
            </a:r>
          </a:p>
          <a:p>
            <a:pPr>
              <a:defRPr/>
            </a:pPr>
            <a:r>
              <a:rPr lang="en-US" dirty="0"/>
              <a:t>Symptoms of Type 1 diabetes include:</a:t>
            </a:r>
          </a:p>
          <a:p>
            <a:pPr>
              <a:defRPr/>
            </a:pPr>
            <a:r>
              <a:rPr lang="en-US" dirty="0"/>
              <a:t> </a:t>
            </a:r>
          </a:p>
          <a:p>
            <a:pPr>
              <a:defRPr/>
            </a:pPr>
            <a:r>
              <a:rPr lang="en-US" dirty="0"/>
              <a:t>Being very thirsty</a:t>
            </a:r>
          </a:p>
          <a:p>
            <a:pPr>
              <a:defRPr/>
            </a:pPr>
            <a:r>
              <a:rPr lang="en-US" dirty="0" smtClean="0"/>
              <a:t>Urinating </a:t>
            </a:r>
            <a:r>
              <a:rPr lang="en-US" dirty="0"/>
              <a:t>frequently</a:t>
            </a:r>
          </a:p>
          <a:p>
            <a:pPr>
              <a:defRPr/>
            </a:pPr>
            <a:r>
              <a:rPr lang="en-US" dirty="0" smtClean="0"/>
              <a:t>Feeling </a:t>
            </a:r>
            <a:r>
              <a:rPr lang="en-US" dirty="0"/>
              <a:t>very hungry or tired</a:t>
            </a:r>
          </a:p>
          <a:p>
            <a:pPr>
              <a:defRPr/>
            </a:pPr>
            <a:r>
              <a:rPr lang="en-US" dirty="0" smtClean="0"/>
              <a:t>Losing </a:t>
            </a:r>
            <a:r>
              <a:rPr lang="en-US" dirty="0"/>
              <a:t>weight without trying</a:t>
            </a:r>
          </a:p>
          <a:p>
            <a:pPr>
              <a:defRPr/>
            </a:pPr>
            <a:r>
              <a:rPr lang="en-US" dirty="0" smtClean="0"/>
              <a:t>Having </a:t>
            </a:r>
            <a:r>
              <a:rPr lang="en-US" dirty="0"/>
              <a:t>sores that heal slowly</a:t>
            </a:r>
          </a:p>
          <a:p>
            <a:pPr>
              <a:defRPr/>
            </a:pPr>
            <a:r>
              <a:rPr lang="en-US" dirty="0" smtClean="0"/>
              <a:t>Having </a:t>
            </a:r>
            <a:r>
              <a:rPr lang="en-US" dirty="0"/>
              <a:t>dry, itchy skin</a:t>
            </a:r>
          </a:p>
          <a:p>
            <a:pPr>
              <a:defRPr/>
            </a:pPr>
            <a:r>
              <a:rPr lang="en-US" dirty="0" smtClean="0"/>
              <a:t>Losing </a:t>
            </a:r>
            <a:r>
              <a:rPr lang="en-US" dirty="0"/>
              <a:t>the feeling in your feet or having tingling in your feet</a:t>
            </a:r>
          </a:p>
          <a:p>
            <a:pPr>
              <a:defRPr/>
            </a:pPr>
            <a:r>
              <a:rPr lang="en-US" dirty="0" smtClean="0"/>
              <a:t>Having </a:t>
            </a:r>
            <a:r>
              <a:rPr lang="en-US" dirty="0"/>
              <a:t>blurry eyes</a:t>
            </a:r>
          </a:p>
          <a:p>
            <a:pPr>
              <a:defRPr/>
            </a:pPr>
            <a:r>
              <a:rPr lang="en-US" dirty="0"/>
              <a:t> </a:t>
            </a:r>
          </a:p>
          <a:p>
            <a:pPr>
              <a:defRPr/>
            </a:pPr>
            <a:r>
              <a:rPr lang="en-US" dirty="0"/>
              <a:t>A blood test can determine if you have diabetes.  If you are diagnosed with Type 1 diabetes, then you will probably have to take insulin for the rest of your life.  There is a new experimental treatment </a:t>
            </a:r>
            <a:r>
              <a:rPr lang="en-US" dirty="0" smtClean="0"/>
              <a:t>which </a:t>
            </a:r>
            <a:r>
              <a:rPr lang="en-US" dirty="0"/>
              <a:t>transplants the </a:t>
            </a:r>
            <a:r>
              <a:rPr lang="en-US" dirty="0" smtClean="0"/>
              <a:t>islet cells from </a:t>
            </a:r>
            <a:r>
              <a:rPr lang="en-US" dirty="0"/>
              <a:t>an organ donor to the body of another person.  The islet cells contain beta cells, which makes the insulin that our body needs and </a:t>
            </a:r>
            <a:r>
              <a:rPr lang="en-US" dirty="0" smtClean="0"/>
              <a:t>the </a:t>
            </a:r>
            <a:r>
              <a:rPr lang="en-US" dirty="0"/>
              <a:t>transplant would provide a natural source of insulin.</a:t>
            </a:r>
          </a:p>
          <a:p>
            <a:pPr>
              <a:defRPr/>
            </a:pPr>
            <a:r>
              <a:rPr lang="en-US" dirty="0"/>
              <a:t> </a:t>
            </a:r>
          </a:p>
          <a:p>
            <a:pPr>
              <a:defRPr/>
            </a:pPr>
            <a:r>
              <a:rPr lang="en-US" dirty="0"/>
              <a:t>Type 2 is the more common type of diabetes.  </a:t>
            </a:r>
            <a:r>
              <a:rPr lang="en-US" dirty="0" smtClean="0"/>
              <a:t> With Type 2 diabetes your </a:t>
            </a:r>
            <a:r>
              <a:rPr lang="en-US" dirty="0"/>
              <a:t>body does not make enough insulin </a:t>
            </a:r>
            <a:r>
              <a:rPr lang="en-US" dirty="0" smtClean="0"/>
              <a:t>or the </a:t>
            </a:r>
            <a:r>
              <a:rPr lang="en-US" dirty="0"/>
              <a:t>insulin it </a:t>
            </a:r>
            <a:r>
              <a:rPr lang="en-US" dirty="0" smtClean="0"/>
              <a:t>makes is not used </a:t>
            </a:r>
            <a:r>
              <a:rPr lang="en-US" dirty="0"/>
              <a:t>well.  While some people have no symptoms, others have fatigue, thirst, weight loss, blurred vision and frequent urination.  A blood test can be used to diagnose Type 2 also.  The treatment may include exercise, weight control and sticking to a diabetic diet, as well as monitoring your glucose level and taking oral medications.  Some patients with Type 2 diabetes also have to take insulin. </a:t>
            </a:r>
          </a:p>
        </p:txBody>
      </p:sp>
      <p:sp>
        <p:nvSpPr>
          <p:cNvPr id="47108"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D877BFB-4643-4735-AAE2-81EAAA9C1BCB}" type="slidenum">
              <a:rPr lang="en-US" altLang="en-US">
                <a:latin typeface="Calibri" panose="020F0502020204030204" pitchFamily="34" charset="0"/>
              </a:rPr>
              <a:pPr eaLnBrk="1" hangingPunct="1"/>
              <a:t>12</a:t>
            </a:fld>
            <a:endParaRPr lang="en-US" altLang="en-US">
              <a:latin typeface="Calibri" panose="020F0502020204030204" pitchFamily="34" charset="0"/>
            </a:endParaRPr>
          </a:p>
        </p:txBody>
      </p:sp>
    </p:spTree>
    <p:extLst>
      <p:ext uri="{BB962C8B-B14F-4D97-AF65-F5344CB8AC3E}">
        <p14:creationId xmlns:p14="http://schemas.microsoft.com/office/powerpoint/2010/main" val="16615079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xfrm>
            <a:off x="381000" y="4560888"/>
            <a:ext cx="6400800" cy="4321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As you recall, the pancreas is also considered an accessory GI organ.  Pancreatitis (pronounced PANK-</a:t>
            </a:r>
            <a:r>
              <a:rPr lang="en-US" altLang="en-US" dirty="0" err="1" smtClean="0"/>
              <a:t>ree</a:t>
            </a:r>
            <a:r>
              <a:rPr lang="en-US" altLang="en-US" dirty="0" smtClean="0"/>
              <a:t>-uh-TIGHT-</a:t>
            </a:r>
            <a:r>
              <a:rPr lang="en-US" altLang="en-US" dirty="0" err="1" smtClean="0"/>
              <a:t>iss</a:t>
            </a:r>
            <a:r>
              <a:rPr lang="en-US" altLang="en-US" dirty="0" smtClean="0"/>
              <a:t>), or inflammation of the pancreas, is a disease that occurs when digestive enzymes start digesting the pancreas and nearby tissues.  It can be categorized as either acute or chronic.</a:t>
            </a:r>
          </a:p>
          <a:p>
            <a:r>
              <a:rPr lang="en-US" altLang="en-US" dirty="0" smtClean="0"/>
              <a:t> </a:t>
            </a:r>
          </a:p>
          <a:p>
            <a:r>
              <a:rPr lang="en-US" altLang="en-US" dirty="0" smtClean="0"/>
              <a:t>Acute pancreatitis means “inflammation” of the pancreas and can occur suddenly.  It has to be treated urgently since it can be life-threatening and cause complications.  The most common cause of pancreatitis is a gallstone that causes the inflammation as it passes through the common bile duct.  Other causes include, heavy alcohol use, abdominal trauma, medications, tumors or other infections.</a:t>
            </a:r>
          </a:p>
          <a:p>
            <a:r>
              <a:rPr lang="en-US" altLang="en-US" dirty="0" smtClean="0"/>
              <a:t> </a:t>
            </a:r>
          </a:p>
          <a:p>
            <a:r>
              <a:rPr lang="en-US" altLang="en-US" dirty="0" smtClean="0"/>
              <a:t>Chronic pancreatitis refers to an inflammation of the pancreas that does not improve and progressively worsens until organ damage occurs. The most common cause is heavy alcohol use which occurs over a number of years.  A number of other diseases and medicines can also cause chronic pancreatitis.</a:t>
            </a:r>
          </a:p>
        </p:txBody>
      </p:sp>
      <p:sp>
        <p:nvSpPr>
          <p:cNvPr id="48132"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22E4652-3A6D-4DD3-8A42-5B339001244B}" type="slidenum">
              <a:rPr lang="en-US" altLang="en-US">
                <a:latin typeface="Calibri" panose="020F0502020204030204" pitchFamily="34" charset="0"/>
              </a:rPr>
              <a:pPr eaLnBrk="1" hangingPunct="1"/>
              <a:t>13</a:t>
            </a:fld>
            <a:endParaRPr lang="en-US" altLang="en-US">
              <a:latin typeface="Calibri" panose="020F0502020204030204" pitchFamily="34" charset="0"/>
            </a:endParaRPr>
          </a:p>
        </p:txBody>
      </p:sp>
    </p:spTree>
    <p:extLst>
      <p:ext uri="{BB962C8B-B14F-4D97-AF65-F5344CB8AC3E}">
        <p14:creationId xmlns:p14="http://schemas.microsoft.com/office/powerpoint/2010/main" val="25243189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xfrm>
            <a:off x="381000" y="4560888"/>
            <a:ext cx="6400800" cy="4321175"/>
          </a:xfrm>
        </p:spPr>
        <p:txBody>
          <a:bodyPr wrap="square" numCol="1" anchor="t" anchorCtr="0" compatLnSpc="1">
            <a:prstTxWarp prst="textNoShape">
              <a:avLst/>
            </a:prstTxWarp>
          </a:bodyPr>
          <a:lstStyle/>
          <a:p>
            <a:pPr>
              <a:defRPr/>
            </a:pPr>
            <a:r>
              <a:rPr lang="en-US" dirty="0"/>
              <a:t>Symptoms for acute pancreatitis include:</a:t>
            </a:r>
          </a:p>
          <a:p>
            <a:pPr marL="171450" indent="-171450">
              <a:buFont typeface="Arial" pitchFamily="34" charset="0"/>
              <a:buChar char="•"/>
              <a:defRPr/>
            </a:pPr>
            <a:r>
              <a:rPr lang="en-US" dirty="0"/>
              <a:t>Swollen and tender abdomen</a:t>
            </a:r>
          </a:p>
          <a:p>
            <a:pPr marL="171450" indent="-171450">
              <a:buFont typeface="Arial" pitchFamily="34" charset="0"/>
              <a:buChar char="•"/>
              <a:defRPr/>
            </a:pPr>
            <a:r>
              <a:rPr lang="en-US" dirty="0"/>
              <a:t>Nausea and vomiting</a:t>
            </a:r>
          </a:p>
          <a:p>
            <a:pPr marL="171450" indent="-171450">
              <a:buFont typeface="Arial" pitchFamily="34" charset="0"/>
              <a:buChar char="•"/>
              <a:defRPr/>
            </a:pPr>
            <a:r>
              <a:rPr lang="en-US" dirty="0"/>
              <a:t>Fever</a:t>
            </a:r>
          </a:p>
          <a:p>
            <a:pPr marL="171450" indent="-171450">
              <a:buFont typeface="Arial" pitchFamily="34" charset="0"/>
              <a:buChar char="•"/>
              <a:defRPr/>
            </a:pPr>
            <a:r>
              <a:rPr lang="en-US" dirty="0"/>
              <a:t>A rapid pulse</a:t>
            </a:r>
          </a:p>
          <a:p>
            <a:pPr>
              <a:defRPr/>
            </a:pPr>
            <a:r>
              <a:rPr lang="en-US" dirty="0"/>
              <a:t> </a:t>
            </a:r>
          </a:p>
          <a:p>
            <a:pPr>
              <a:defRPr/>
            </a:pPr>
            <a:r>
              <a:rPr lang="en-US" dirty="0"/>
              <a:t>Symptoms for chronic pancreatitis include some of the same symptoms but have additional ones also.</a:t>
            </a:r>
          </a:p>
          <a:p>
            <a:pPr marL="171450" indent="-171450">
              <a:buFont typeface="Arial" pitchFamily="34" charset="0"/>
              <a:buChar char="•"/>
              <a:defRPr/>
            </a:pPr>
            <a:r>
              <a:rPr lang="en-US" dirty="0"/>
              <a:t>Nausea</a:t>
            </a:r>
          </a:p>
          <a:p>
            <a:pPr marL="171450" indent="-171450">
              <a:buFont typeface="Arial" pitchFamily="34" charset="0"/>
              <a:buChar char="•"/>
              <a:defRPr/>
            </a:pPr>
            <a:r>
              <a:rPr lang="en-US" dirty="0"/>
              <a:t>Vomiting</a:t>
            </a:r>
          </a:p>
          <a:p>
            <a:pPr marL="171450" indent="-171450">
              <a:buFont typeface="Arial" pitchFamily="34" charset="0"/>
              <a:buChar char="•"/>
              <a:defRPr/>
            </a:pPr>
            <a:r>
              <a:rPr lang="en-US" dirty="0"/>
              <a:t>Weight loss</a:t>
            </a:r>
          </a:p>
          <a:p>
            <a:pPr marL="171450" indent="-171450">
              <a:buFont typeface="Arial" pitchFamily="34" charset="0"/>
              <a:buChar char="•"/>
              <a:defRPr/>
            </a:pPr>
            <a:r>
              <a:rPr lang="en-US" dirty="0"/>
              <a:t>Diarrhea</a:t>
            </a:r>
          </a:p>
          <a:p>
            <a:pPr marL="171450" indent="-171450">
              <a:buFont typeface="Arial" pitchFamily="34" charset="0"/>
              <a:buChar char="•"/>
              <a:defRPr/>
            </a:pPr>
            <a:r>
              <a:rPr lang="en-US" dirty="0"/>
              <a:t>Oily stools</a:t>
            </a:r>
          </a:p>
          <a:p>
            <a:pPr eaLnBrk="1" hangingPunct="1">
              <a:spcBef>
                <a:spcPct val="0"/>
              </a:spcBef>
              <a:defRPr/>
            </a:pPr>
            <a:endParaRPr lang="en-US" dirty="0" smtClean="0">
              <a:latin typeface="Arial" charset="0"/>
              <a:cs typeface="Arial" charset="0"/>
            </a:endParaRPr>
          </a:p>
          <a:p>
            <a:pPr eaLnBrk="1" hangingPunct="1">
              <a:spcBef>
                <a:spcPct val="0"/>
              </a:spcBef>
              <a:defRPr/>
            </a:pPr>
            <a:endParaRPr lang="en-US" dirty="0" smtClean="0">
              <a:latin typeface="Arial" charset="0"/>
              <a:cs typeface="Arial" charset="0"/>
            </a:endParaRPr>
          </a:p>
        </p:txBody>
      </p:sp>
      <p:sp>
        <p:nvSpPr>
          <p:cNvPr id="48132"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2A1A44F-3170-40C5-A2C2-437742619C86}" type="slidenum">
              <a:rPr lang="en-US" altLang="en-US">
                <a:latin typeface="Calibri" panose="020F0502020204030204" pitchFamily="34" charset="0"/>
              </a:rPr>
              <a:pPr eaLnBrk="1" hangingPunct="1"/>
              <a:t>14</a:t>
            </a:fld>
            <a:endParaRPr lang="en-US" altLang="en-US">
              <a:latin typeface="Calibri" panose="020F0502020204030204" pitchFamily="34" charset="0"/>
            </a:endParaRPr>
          </a:p>
        </p:txBody>
      </p:sp>
    </p:spTree>
    <p:extLst>
      <p:ext uri="{BB962C8B-B14F-4D97-AF65-F5344CB8AC3E}">
        <p14:creationId xmlns:p14="http://schemas.microsoft.com/office/powerpoint/2010/main" val="40698498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xfrm>
            <a:off x="381000" y="4560888"/>
            <a:ext cx="6400800" cy="4321175"/>
          </a:xfrm>
        </p:spPr>
        <p:txBody>
          <a:bodyPr wrap="square" numCol="1" anchor="t" anchorCtr="0" compatLnSpc="1">
            <a:prstTxWarp prst="textNoShape">
              <a:avLst/>
            </a:prstTxWarp>
          </a:bodyPr>
          <a:lstStyle/>
          <a:p>
            <a:pPr>
              <a:defRPr/>
            </a:pPr>
            <a:r>
              <a:rPr lang="en-US" dirty="0" smtClean="0"/>
              <a:t>A variety </a:t>
            </a:r>
            <a:r>
              <a:rPr lang="en-US" dirty="0"/>
              <a:t>of procedures can be used to diagnose both acute and chronic pancreatitis.  For example:</a:t>
            </a:r>
          </a:p>
          <a:p>
            <a:pPr marL="171450" indent="-171450">
              <a:buFont typeface="Arial" pitchFamily="34" charset="0"/>
              <a:buChar char="•"/>
              <a:defRPr/>
            </a:pPr>
            <a:r>
              <a:rPr lang="en-US" dirty="0"/>
              <a:t>Abdominal ultrasound</a:t>
            </a:r>
          </a:p>
          <a:p>
            <a:pPr marL="171450" indent="-171450">
              <a:buFont typeface="Arial" pitchFamily="34" charset="0"/>
              <a:buChar char="•"/>
              <a:defRPr/>
            </a:pPr>
            <a:r>
              <a:rPr lang="en-US" dirty="0"/>
              <a:t>Computerized tomography </a:t>
            </a:r>
            <a:r>
              <a:rPr lang="en-US" dirty="0" smtClean="0"/>
              <a:t>also known as a CT scan</a:t>
            </a:r>
            <a:endParaRPr lang="en-US" dirty="0"/>
          </a:p>
          <a:p>
            <a:pPr marL="171450" indent="-171450">
              <a:buFont typeface="Arial" pitchFamily="34" charset="0"/>
              <a:buChar char="•"/>
              <a:defRPr/>
            </a:pPr>
            <a:r>
              <a:rPr lang="en-US" dirty="0"/>
              <a:t>Endoscopic ultrasound  or (EUS)</a:t>
            </a:r>
          </a:p>
          <a:p>
            <a:pPr marL="171450" indent="-171450">
              <a:buFont typeface="Arial" pitchFamily="34" charset="0"/>
              <a:buChar char="•"/>
              <a:defRPr/>
            </a:pPr>
            <a:r>
              <a:rPr lang="en-US" dirty="0"/>
              <a:t>Magnetic resonance cholangiopancreatography or MRCP (pronounced magnetic rez-oh-nense coal-angie-oh-pank-ree-uh-tog-raphy or  M-R-C-P)</a:t>
            </a:r>
          </a:p>
          <a:p>
            <a:pPr eaLnBrk="1" hangingPunct="1">
              <a:spcBef>
                <a:spcPct val="0"/>
              </a:spcBef>
              <a:defRPr/>
            </a:pPr>
            <a:r>
              <a:rPr lang="en-US" dirty="0" smtClean="0">
                <a:latin typeface="Arial" charset="0"/>
                <a:cs typeface="Arial" charset="0"/>
              </a:rPr>
              <a:t> </a:t>
            </a:r>
          </a:p>
          <a:p>
            <a:pPr eaLnBrk="1" hangingPunct="1">
              <a:spcBef>
                <a:spcPct val="0"/>
              </a:spcBef>
              <a:defRPr/>
            </a:pPr>
            <a:endParaRPr lang="en-US" dirty="0" smtClean="0">
              <a:latin typeface="Arial" charset="0"/>
              <a:cs typeface="Arial" charset="0"/>
            </a:endParaRPr>
          </a:p>
        </p:txBody>
      </p:sp>
      <p:sp>
        <p:nvSpPr>
          <p:cNvPr id="48132"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F6C0FB4-513C-476A-96A3-A08C1F691490}" type="slidenum">
              <a:rPr lang="en-US" altLang="en-US">
                <a:latin typeface="Calibri" panose="020F0502020204030204" pitchFamily="34" charset="0"/>
              </a:rPr>
              <a:pPr eaLnBrk="1" hangingPunct="1"/>
              <a:t>15</a:t>
            </a:fld>
            <a:endParaRPr lang="en-US" altLang="en-US">
              <a:latin typeface="Calibri" panose="020F0502020204030204" pitchFamily="34" charset="0"/>
            </a:endParaRPr>
          </a:p>
        </p:txBody>
      </p:sp>
    </p:spTree>
    <p:extLst>
      <p:ext uri="{BB962C8B-B14F-4D97-AF65-F5344CB8AC3E}">
        <p14:creationId xmlns:p14="http://schemas.microsoft.com/office/powerpoint/2010/main" val="39991140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xfrm>
            <a:off x="381000" y="4560888"/>
            <a:ext cx="6400800" cy="4321175"/>
          </a:xfrm>
        </p:spPr>
        <p:txBody>
          <a:bodyPr wrap="square" numCol="1" anchor="t" anchorCtr="0" compatLnSpc="1">
            <a:prstTxWarp prst="textNoShape">
              <a:avLst/>
            </a:prstTxWarp>
          </a:bodyPr>
          <a:lstStyle/>
          <a:p>
            <a:pPr>
              <a:defRPr/>
            </a:pPr>
            <a:r>
              <a:rPr lang="en-US" dirty="0"/>
              <a:t>Treatments for acute pancreatitis include:</a:t>
            </a:r>
          </a:p>
          <a:p>
            <a:pPr marL="171450" indent="-171450">
              <a:buFont typeface="Arial" pitchFamily="34" charset="0"/>
              <a:buChar char="•"/>
              <a:defRPr/>
            </a:pPr>
            <a:r>
              <a:rPr lang="en-US" dirty="0"/>
              <a:t>Intravenous fluid</a:t>
            </a:r>
          </a:p>
          <a:p>
            <a:pPr marL="171450" indent="-171450">
              <a:buFont typeface="Arial" pitchFamily="34" charset="0"/>
              <a:buChar char="•"/>
              <a:defRPr/>
            </a:pPr>
            <a:r>
              <a:rPr lang="en-US" dirty="0"/>
              <a:t>Antibiotics</a:t>
            </a:r>
          </a:p>
          <a:p>
            <a:pPr marL="171450" indent="-171450">
              <a:buFont typeface="Arial" pitchFamily="34" charset="0"/>
              <a:buChar char="•"/>
              <a:defRPr/>
            </a:pPr>
            <a:r>
              <a:rPr lang="en-US" dirty="0"/>
              <a:t>Pain medications</a:t>
            </a:r>
          </a:p>
          <a:p>
            <a:pPr marL="171450" indent="-171450">
              <a:buFont typeface="Arial" pitchFamily="34" charset="0"/>
              <a:buChar char="•"/>
              <a:defRPr/>
            </a:pPr>
            <a:r>
              <a:rPr lang="en-US" dirty="0"/>
              <a:t>Therapeutic Endoscopic Retrograde Cholangiopancreatography </a:t>
            </a:r>
            <a:r>
              <a:rPr lang="en-US" dirty="0" smtClean="0"/>
              <a:t>or ERCP (pronounced E-R-C-P)</a:t>
            </a:r>
            <a:endParaRPr lang="en-US" dirty="0"/>
          </a:p>
          <a:p>
            <a:pPr>
              <a:defRPr/>
            </a:pPr>
            <a:r>
              <a:rPr lang="en-US" dirty="0"/>
              <a:t> </a:t>
            </a:r>
          </a:p>
          <a:p>
            <a:pPr>
              <a:defRPr/>
            </a:pPr>
            <a:r>
              <a:rPr lang="en-US" dirty="0"/>
              <a:t>Treatment for chronic pancreatitis may require the patient to be hospitalized for some of the same treatments such as IV </a:t>
            </a:r>
            <a:r>
              <a:rPr lang="en-US" dirty="0" smtClean="0"/>
              <a:t>fluid or pain </a:t>
            </a:r>
            <a:r>
              <a:rPr lang="en-US" dirty="0"/>
              <a:t>management.  In addition, these patients may require nutritional support with </a:t>
            </a:r>
            <a:r>
              <a:rPr lang="en-US" dirty="0" smtClean="0"/>
              <a:t>nasogastric (pronounced naze-oh-gastric) </a:t>
            </a:r>
            <a:r>
              <a:rPr lang="en-US" dirty="0"/>
              <a:t>feedings.</a:t>
            </a:r>
          </a:p>
        </p:txBody>
      </p:sp>
      <p:sp>
        <p:nvSpPr>
          <p:cNvPr id="48132"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C34BA79-51B0-4D92-96B9-642D86B2E4EA}" type="slidenum">
              <a:rPr lang="en-US" altLang="en-US">
                <a:latin typeface="Calibri" panose="020F0502020204030204" pitchFamily="34" charset="0"/>
              </a:rPr>
              <a:pPr eaLnBrk="1" hangingPunct="1"/>
              <a:t>16</a:t>
            </a:fld>
            <a:endParaRPr lang="en-US" altLang="en-US">
              <a:latin typeface="Calibri" panose="020F0502020204030204" pitchFamily="34" charset="0"/>
            </a:endParaRPr>
          </a:p>
        </p:txBody>
      </p:sp>
    </p:spTree>
    <p:extLst>
      <p:ext uri="{BB962C8B-B14F-4D97-AF65-F5344CB8AC3E}">
        <p14:creationId xmlns:p14="http://schemas.microsoft.com/office/powerpoint/2010/main" val="15146529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extLst/>
        </p:spPr>
        <p:txBody>
          <a:bodyPr wrap="square" numCol="1" anchor="t" anchorCtr="0" compatLnSpc="1">
            <a:prstTxWarp prst="textNoShape">
              <a:avLst/>
            </a:prstTxWarp>
            <a:normAutofit/>
          </a:bodyPr>
          <a:lstStyle/>
          <a:p>
            <a:pPr>
              <a:defRPr/>
            </a:pPr>
            <a:r>
              <a:rPr lang="en-US" dirty="0"/>
              <a:t>Cystic fibrosis or CF is a genetic disorder in which thick, sticky mucus can block the tubes in your pancreas, as well as other locations in the body.  CF is an inherited disease of the mucus and sweat glands. It affects mostly your lungs, pancreas, liver, intestines, sinuses and sex organs. CF causes your mucus to be thick and sticky. The mucus clogs the lungs, causing breathing problems and making it easy for bacteria to grow. This can lead to problems such as repeated lung infections and lung damage. </a:t>
            </a:r>
          </a:p>
          <a:p>
            <a:pPr>
              <a:defRPr/>
            </a:pPr>
            <a:r>
              <a:rPr lang="en-US" dirty="0"/>
              <a:t> </a:t>
            </a:r>
          </a:p>
          <a:p>
            <a:pPr>
              <a:defRPr/>
            </a:pPr>
            <a:r>
              <a:rPr lang="en-US" dirty="0"/>
              <a:t>The symptoms and severity of CF vary widely. Some people have serious problems from birth. </a:t>
            </a:r>
            <a:r>
              <a:rPr lang="en-US" dirty="0" smtClean="0"/>
              <a:t> Others </a:t>
            </a:r>
            <a:r>
              <a:rPr lang="en-US" dirty="0"/>
              <a:t>have a milder version of the disease that doesn't show up until they are teens or young adults. </a:t>
            </a:r>
          </a:p>
          <a:p>
            <a:pPr>
              <a:defRPr/>
            </a:pPr>
            <a:r>
              <a:rPr lang="en-US" dirty="0"/>
              <a:t> </a:t>
            </a:r>
          </a:p>
          <a:p>
            <a:pPr>
              <a:defRPr/>
            </a:pPr>
            <a:r>
              <a:rPr lang="en-US" dirty="0"/>
              <a:t>Diagnostic </a:t>
            </a:r>
            <a:r>
              <a:rPr lang="en-US" dirty="0" smtClean="0"/>
              <a:t>tests </a:t>
            </a:r>
            <a:r>
              <a:rPr lang="en-US" dirty="0"/>
              <a:t>include:</a:t>
            </a:r>
          </a:p>
          <a:p>
            <a:pPr>
              <a:defRPr/>
            </a:pPr>
            <a:r>
              <a:rPr lang="en-US" dirty="0"/>
              <a:t> </a:t>
            </a:r>
          </a:p>
          <a:p>
            <a:pPr marL="171450" indent="-171450">
              <a:buFont typeface="Arial" pitchFamily="34" charset="0"/>
              <a:buChar char="•"/>
              <a:defRPr/>
            </a:pPr>
            <a:r>
              <a:rPr lang="en-US" dirty="0"/>
              <a:t>CF Gene Mutation Test</a:t>
            </a:r>
          </a:p>
          <a:p>
            <a:pPr marL="171450" indent="-171450">
              <a:buFont typeface="Arial" pitchFamily="34" charset="0"/>
              <a:buChar char="•"/>
              <a:defRPr/>
            </a:pPr>
            <a:r>
              <a:rPr lang="en-US" dirty="0" smtClean="0"/>
              <a:t>CF Respiratory Screen</a:t>
            </a:r>
            <a:r>
              <a:rPr lang="en-US" dirty="0"/>
              <a:t>: Sputum (pronounced SPEW-tum)</a:t>
            </a:r>
          </a:p>
          <a:p>
            <a:pPr marL="171450" indent="-171450">
              <a:buFont typeface="Arial" pitchFamily="34" charset="0"/>
              <a:buChar char="•"/>
              <a:defRPr/>
            </a:pPr>
            <a:r>
              <a:rPr lang="en-US" dirty="0" smtClean="0"/>
              <a:t>Sweat </a:t>
            </a:r>
            <a:r>
              <a:rPr lang="en-US" dirty="0"/>
              <a:t>(like perspiration)Test</a:t>
            </a:r>
          </a:p>
          <a:p>
            <a:pPr marL="171450" indent="-171450">
              <a:buFont typeface="Arial" pitchFamily="34" charset="0"/>
              <a:buChar char="•"/>
              <a:defRPr/>
            </a:pPr>
            <a:r>
              <a:rPr lang="en-US" dirty="0" smtClean="0"/>
              <a:t>Trypsin </a:t>
            </a:r>
            <a:r>
              <a:rPr lang="en-US" dirty="0"/>
              <a:t>and Chymotrypsin Tests</a:t>
            </a:r>
          </a:p>
          <a:p>
            <a:pPr marL="171450" indent="-171450">
              <a:buFont typeface="Arial" pitchFamily="34" charset="0"/>
              <a:buChar char="•"/>
              <a:defRPr/>
            </a:pPr>
            <a:r>
              <a:rPr lang="en-US" dirty="0" smtClean="0"/>
              <a:t>Trypsinogen Test</a:t>
            </a:r>
            <a:endParaRPr lang="en-US" dirty="0"/>
          </a:p>
          <a:p>
            <a:pPr>
              <a:defRPr/>
            </a:pPr>
            <a:r>
              <a:rPr lang="en-US" dirty="0"/>
              <a:t> </a:t>
            </a:r>
          </a:p>
          <a:p>
            <a:pPr>
              <a:defRPr/>
            </a:pPr>
            <a:r>
              <a:rPr lang="en-US" dirty="0"/>
              <a:t>Although there is no cure for CF, treatments have improved greatly in recent years. Until the 1980s, most deaths from CF occurred in children and teenagers. Today, with improved treatments, people with CF live, on average, to be more than 35 years old. </a:t>
            </a:r>
          </a:p>
          <a:p>
            <a:pPr eaLnBrk="1" hangingPunct="1">
              <a:spcBef>
                <a:spcPct val="0"/>
              </a:spcBef>
              <a:defRPr/>
            </a:pPr>
            <a:endParaRPr lang="en-US" dirty="0" smtClean="0">
              <a:latin typeface="Arial" charset="0"/>
              <a:cs typeface="Arial" charset="0"/>
            </a:endParaRPr>
          </a:p>
          <a:p>
            <a:pPr eaLnBrk="1" hangingPunct="1">
              <a:spcBef>
                <a:spcPct val="0"/>
              </a:spcBef>
              <a:defRPr/>
            </a:pPr>
            <a:endParaRPr lang="en-US" dirty="0" smtClean="0">
              <a:latin typeface="Arial" charset="0"/>
              <a:cs typeface="Arial" charset="0"/>
            </a:endParaRPr>
          </a:p>
        </p:txBody>
      </p:sp>
      <p:sp>
        <p:nvSpPr>
          <p:cNvPr id="49156"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C11B035-E895-4F5B-BEDD-2FB7D79F0775}" type="slidenum">
              <a:rPr lang="en-US" altLang="en-US">
                <a:latin typeface="Calibri" panose="020F0502020204030204" pitchFamily="34" charset="0"/>
              </a:rPr>
              <a:pPr eaLnBrk="1" hangingPunct="1"/>
              <a:t>17</a:t>
            </a:fld>
            <a:endParaRPr lang="en-US" altLang="en-US">
              <a:latin typeface="Calibri" panose="020F0502020204030204" pitchFamily="34" charset="0"/>
            </a:endParaRPr>
          </a:p>
        </p:txBody>
      </p:sp>
    </p:spTree>
    <p:extLst>
      <p:ext uri="{BB962C8B-B14F-4D97-AF65-F5344CB8AC3E}">
        <p14:creationId xmlns:p14="http://schemas.microsoft.com/office/powerpoint/2010/main" val="37814729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r>
              <a:rPr lang="en-US" dirty="0"/>
              <a:t>Both the endocrine and exocrine cells in the pancreas can form tumors.  However, tumors more commonly occur in the exocrine cells of the pancreas.   These are referred to as “adenocarcinomas” (pronounced </a:t>
            </a:r>
            <a:r>
              <a:rPr lang="en-US" dirty="0" smtClean="0"/>
              <a:t>AD-en-oh-car-sin-OH-muhz</a:t>
            </a:r>
            <a:r>
              <a:rPr lang="en-US" dirty="0"/>
              <a:t>) which indicates the cancer has started in the gland.   While some tumors are benign </a:t>
            </a:r>
            <a:r>
              <a:rPr lang="en-US" dirty="0" smtClean="0"/>
              <a:t>(or non-cancerous</a:t>
            </a:r>
            <a:r>
              <a:rPr lang="en-US" dirty="0"/>
              <a:t>), the majority are malignant </a:t>
            </a:r>
            <a:r>
              <a:rPr lang="en-US" dirty="0" smtClean="0"/>
              <a:t>(or cancerous</a:t>
            </a:r>
            <a:r>
              <a:rPr lang="en-US" dirty="0"/>
              <a:t>).  Cancer of the pancreas is the fourth-leading cause of cancer death in the US. Some risk factors for developing pancreatic cancer include:</a:t>
            </a:r>
          </a:p>
          <a:p>
            <a:pPr>
              <a:defRPr/>
            </a:pPr>
            <a:r>
              <a:rPr lang="en-US" dirty="0"/>
              <a:t> </a:t>
            </a:r>
          </a:p>
          <a:p>
            <a:pPr marL="171450" indent="-171450">
              <a:buFont typeface="Arial" pitchFamily="34" charset="0"/>
              <a:buChar char="•"/>
              <a:defRPr/>
            </a:pPr>
            <a:r>
              <a:rPr lang="en-US" dirty="0"/>
              <a:t>Smoking </a:t>
            </a:r>
          </a:p>
          <a:p>
            <a:pPr marL="171450" indent="-171450">
              <a:buFont typeface="Arial" pitchFamily="34" charset="0"/>
              <a:buChar char="•"/>
              <a:defRPr/>
            </a:pPr>
            <a:r>
              <a:rPr lang="en-US" dirty="0"/>
              <a:t>Long-term diabetes </a:t>
            </a:r>
          </a:p>
          <a:p>
            <a:pPr marL="171450" indent="-171450">
              <a:buFont typeface="Arial" pitchFamily="34" charset="0"/>
              <a:buChar char="•"/>
              <a:defRPr/>
            </a:pPr>
            <a:r>
              <a:rPr lang="en-US" dirty="0"/>
              <a:t>Chronic pancreatitis </a:t>
            </a:r>
          </a:p>
          <a:p>
            <a:pPr marL="171450" indent="-171450">
              <a:buFont typeface="Arial" pitchFamily="34" charset="0"/>
              <a:buChar char="•"/>
              <a:defRPr/>
            </a:pPr>
            <a:r>
              <a:rPr lang="en-US" dirty="0"/>
              <a:t>Certain hereditary disorders </a:t>
            </a:r>
          </a:p>
        </p:txBody>
      </p:sp>
      <p:sp>
        <p:nvSpPr>
          <p:cNvPr id="50180"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41FEEA8-6CA8-4506-8A65-295401ECDFA8}" type="slidenum">
              <a:rPr lang="en-US" altLang="en-US">
                <a:latin typeface="Calibri" panose="020F0502020204030204" pitchFamily="34" charset="0"/>
              </a:rPr>
              <a:pPr eaLnBrk="1" hangingPunct="1"/>
              <a:t>18</a:t>
            </a:fld>
            <a:endParaRPr lang="en-US" altLang="en-US">
              <a:latin typeface="Calibri" panose="020F0502020204030204" pitchFamily="34" charset="0"/>
            </a:endParaRPr>
          </a:p>
        </p:txBody>
      </p:sp>
    </p:spTree>
    <p:extLst>
      <p:ext uri="{BB962C8B-B14F-4D97-AF65-F5344CB8AC3E}">
        <p14:creationId xmlns:p14="http://schemas.microsoft.com/office/powerpoint/2010/main" val="28741078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Pancreatic cancer is hard to catch early.  It doesn't cause symptoms right away. When you do get symptoms, they are often vague or you may not notice them. They include yellowing of the skin and eyes, pain in the abdomen and back, weight loss and fatigue. Also, because the pancreas is hidden behind other organs, healthcare providers cannot see or feel the tumors during routine exams. Because it is often found late, and it spreads quickly, pancreatic cancer can be hard to treat. </a:t>
            </a:r>
          </a:p>
          <a:p>
            <a:r>
              <a:rPr lang="en-US" altLang="en-US" dirty="0" smtClean="0"/>
              <a:t> </a:t>
            </a:r>
          </a:p>
          <a:p>
            <a:r>
              <a:rPr lang="en-US" altLang="en-US" dirty="0" smtClean="0"/>
              <a:t>Each type of tumor has different symptoms, and each is diagnosed by using different diagnostic tests.  The treatment options and survival rates vary depending on the type of tumor identified.</a:t>
            </a:r>
          </a:p>
          <a:p>
            <a:r>
              <a:rPr lang="en-US" altLang="en-US" dirty="0" smtClean="0"/>
              <a:t> </a:t>
            </a:r>
          </a:p>
          <a:p>
            <a:r>
              <a:rPr lang="en-US" altLang="en-US" dirty="0" smtClean="0"/>
              <a:t>Possible treatments include surgery, radiation and chemotherapy.  Treatment is determined by the stage of the cancer.  Staging refers to how far the cancer has progressed.</a:t>
            </a:r>
          </a:p>
          <a:p>
            <a:pPr eaLnBrk="1" hangingPunct="1">
              <a:spcBef>
                <a:spcPct val="0"/>
              </a:spcBef>
            </a:pPr>
            <a:endParaRPr lang="en-US" altLang="en-US" dirty="0" smtClean="0"/>
          </a:p>
        </p:txBody>
      </p:sp>
      <p:sp>
        <p:nvSpPr>
          <p:cNvPr id="50180"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0CA3024-E9D1-48CD-9B2C-647498591A62}" type="slidenum">
              <a:rPr lang="en-US" altLang="en-US">
                <a:latin typeface="Calibri" panose="020F0502020204030204" pitchFamily="34" charset="0"/>
              </a:rPr>
              <a:pPr eaLnBrk="1" hangingPunct="1"/>
              <a:t>19</a:t>
            </a:fld>
            <a:endParaRPr lang="en-US" altLang="en-US">
              <a:latin typeface="Calibri" panose="020F0502020204030204" pitchFamily="34" charset="0"/>
            </a:endParaRPr>
          </a:p>
        </p:txBody>
      </p:sp>
    </p:spTree>
    <p:extLst>
      <p:ext uri="{BB962C8B-B14F-4D97-AF65-F5344CB8AC3E}">
        <p14:creationId xmlns:p14="http://schemas.microsoft.com/office/powerpoint/2010/main" val="20577159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extLst/>
        </p:spPr>
        <p:txBody>
          <a:bodyPr wrap="square" numCol="1" anchor="t" anchorCtr="0" compatLnSpc="1">
            <a:prstTxWarp prst="textNoShape">
              <a:avLst/>
            </a:prstTxWarp>
          </a:bodyPr>
          <a:lstStyle/>
          <a:p>
            <a:pPr eaLnBrk="1" hangingPunct="1">
              <a:spcBef>
                <a:spcPct val="0"/>
              </a:spcBef>
              <a:defRPr/>
            </a:pPr>
            <a:r>
              <a:rPr lang="en-US" dirty="0" smtClean="0">
                <a:latin typeface="Arial" charset="0"/>
                <a:cs typeface="Arial" charset="0"/>
              </a:rPr>
              <a:t>The objectives for the Endocrine System are to:</a:t>
            </a:r>
          </a:p>
          <a:p>
            <a:pPr marL="171450" indent="-171450" eaLnBrk="1" hangingPunct="1">
              <a:spcBef>
                <a:spcPct val="0"/>
              </a:spcBef>
              <a:buFont typeface="Arial" pitchFamily="34" charset="0"/>
              <a:buChar char="•"/>
              <a:defRPr/>
            </a:pPr>
            <a:r>
              <a:rPr lang="en-US" dirty="0" smtClean="0">
                <a:latin typeface="Arial" charset="0"/>
                <a:cs typeface="Arial" charset="0"/>
              </a:rPr>
              <a:t>Define, understand and correctly pronounce medical terms related to the endocrine system.</a:t>
            </a:r>
          </a:p>
          <a:p>
            <a:pPr marL="171450" indent="-171450" eaLnBrk="1" hangingPunct="1">
              <a:spcBef>
                <a:spcPct val="0"/>
              </a:spcBef>
              <a:buFont typeface="Arial" pitchFamily="34" charset="0"/>
              <a:buChar char="•"/>
              <a:defRPr/>
            </a:pPr>
            <a:r>
              <a:rPr lang="en-US" dirty="0" smtClean="0"/>
              <a:t>Describe common diseases and conditions  with an overview of various treatments related to the endocrine system.</a:t>
            </a:r>
            <a:endParaRPr lang="en-US" dirty="0" smtClean="0">
              <a:latin typeface="Arial" charset="0"/>
              <a:cs typeface="Arial" charset="0"/>
            </a:endParaRPr>
          </a:p>
        </p:txBody>
      </p:sp>
      <p:sp>
        <p:nvSpPr>
          <p:cNvPr id="36868"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D264307-8EDE-47D3-A37D-7789F4B474C5}" type="slidenum">
              <a:rPr lang="en-US" altLang="en-US">
                <a:latin typeface="Calibri" panose="020F0502020204030204" pitchFamily="34" charset="0"/>
              </a:rPr>
              <a:pPr eaLnBrk="1" hangingPunct="1"/>
              <a:t>2</a:t>
            </a:fld>
            <a:endParaRPr lang="en-US" altLang="en-US">
              <a:latin typeface="Calibri" panose="020F0502020204030204" pitchFamily="34" charset="0"/>
            </a:endParaRPr>
          </a:p>
        </p:txBody>
      </p:sp>
    </p:spTree>
    <p:extLst>
      <p:ext uri="{BB962C8B-B14F-4D97-AF65-F5344CB8AC3E}">
        <p14:creationId xmlns:p14="http://schemas.microsoft.com/office/powerpoint/2010/main" val="9249690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extLst/>
        </p:spPr>
        <p:txBody>
          <a:bodyPr wrap="square" numCol="1" anchor="t" anchorCtr="0" compatLnSpc="1">
            <a:prstTxWarp prst="textNoShape">
              <a:avLst/>
            </a:prstTxWarp>
            <a:normAutofit fontScale="70000" lnSpcReduction="20000"/>
          </a:bodyPr>
          <a:lstStyle/>
          <a:p>
            <a:pPr>
              <a:lnSpc>
                <a:spcPct val="90000"/>
              </a:lnSpc>
              <a:defRPr/>
            </a:pPr>
            <a:r>
              <a:rPr lang="en-US" sz="2400" dirty="0" smtClean="0">
                <a:latin typeface="Arial" charset="0"/>
                <a:cs typeface="Arial" charset="0"/>
              </a:rPr>
              <a:t>A neonatologist is called to the newborn nursery to evaluate a baby.  What is a likely diagnosis given the following facts?</a:t>
            </a:r>
          </a:p>
          <a:p>
            <a:pPr marL="342900" indent="-342900">
              <a:lnSpc>
                <a:spcPct val="90000"/>
              </a:lnSpc>
              <a:buFont typeface="Arial" pitchFamily="34" charset="0"/>
              <a:buChar char="•"/>
              <a:defRPr/>
            </a:pPr>
            <a:r>
              <a:rPr lang="en-US" sz="2400" dirty="0" smtClean="0">
                <a:latin typeface="Arial" charset="0"/>
                <a:cs typeface="Arial" charset="0"/>
              </a:rPr>
              <a:t>Baby is a Caucasian male</a:t>
            </a:r>
          </a:p>
          <a:p>
            <a:pPr marL="342900" indent="-342900">
              <a:lnSpc>
                <a:spcPct val="90000"/>
              </a:lnSpc>
              <a:buFont typeface="Arial" pitchFamily="34" charset="0"/>
              <a:buChar char="•"/>
              <a:defRPr/>
            </a:pPr>
            <a:r>
              <a:rPr lang="en-US" sz="2400" dirty="0" smtClean="0">
                <a:latin typeface="Arial" charset="0"/>
                <a:cs typeface="Arial" charset="0"/>
              </a:rPr>
              <a:t>Baby experienced no bowel movements in the first 24-48 hours, abdomen bloated</a:t>
            </a:r>
          </a:p>
          <a:p>
            <a:pPr marL="342900" indent="-342900">
              <a:lnSpc>
                <a:spcPct val="90000"/>
              </a:lnSpc>
              <a:buFont typeface="Arial" pitchFamily="34" charset="0"/>
              <a:buChar char="•"/>
              <a:defRPr/>
            </a:pPr>
            <a:r>
              <a:rPr lang="en-US" sz="2400" dirty="0" smtClean="0">
                <a:latin typeface="Arial" charset="0"/>
                <a:cs typeface="Arial" charset="0"/>
              </a:rPr>
              <a:t>Physician orders a sweat chloride test</a:t>
            </a:r>
          </a:p>
          <a:p>
            <a:pPr lvl="1">
              <a:lnSpc>
                <a:spcPct val="90000"/>
              </a:lnSpc>
              <a:defRPr/>
            </a:pPr>
            <a:endParaRPr lang="en-US" sz="2400" dirty="0" smtClean="0">
              <a:latin typeface="Arial" charset="0"/>
              <a:cs typeface="Arial" charset="0"/>
            </a:endParaRPr>
          </a:p>
          <a:p>
            <a:pPr>
              <a:defRPr/>
            </a:pPr>
            <a:endParaRPr lang="en-US" dirty="0"/>
          </a:p>
          <a:p>
            <a:pPr>
              <a:defRPr/>
            </a:pPr>
            <a:r>
              <a:rPr lang="en-US" dirty="0"/>
              <a:t> </a:t>
            </a:r>
          </a:p>
          <a:p>
            <a:pPr>
              <a:defRPr/>
            </a:pPr>
            <a:r>
              <a:rPr lang="en-US" dirty="0"/>
              <a:t>Did you guess cystic fibrosis?</a:t>
            </a:r>
          </a:p>
          <a:p>
            <a:pPr>
              <a:defRPr/>
            </a:pPr>
            <a:r>
              <a:rPr lang="en-US" dirty="0"/>
              <a:t> </a:t>
            </a:r>
          </a:p>
          <a:p>
            <a:pPr>
              <a:defRPr/>
            </a:pPr>
            <a:r>
              <a:rPr lang="en-US" dirty="0"/>
              <a:t>Cystic fibrosis </a:t>
            </a:r>
            <a:r>
              <a:rPr lang="en-US" dirty="0" smtClean="0"/>
              <a:t>is </a:t>
            </a:r>
            <a:r>
              <a:rPr lang="en-US" dirty="0"/>
              <a:t>caused by a defective gene which causes the body to produce abnormally thick and sticky fluid, called mucus.  This mucus builds up in the breathing passages of the lungs and in the pancreas, and the intestines.</a:t>
            </a:r>
          </a:p>
          <a:p>
            <a:pPr>
              <a:defRPr/>
            </a:pPr>
            <a:r>
              <a:rPr lang="en-US" dirty="0"/>
              <a:t> </a:t>
            </a:r>
          </a:p>
          <a:p>
            <a:pPr>
              <a:defRPr/>
            </a:pPr>
            <a:r>
              <a:rPr lang="en-US" dirty="0"/>
              <a:t>Symptoms related to the bowel function include:</a:t>
            </a:r>
          </a:p>
          <a:p>
            <a:pPr>
              <a:defRPr/>
            </a:pPr>
            <a:r>
              <a:rPr lang="en-US" dirty="0"/>
              <a:t> </a:t>
            </a:r>
          </a:p>
          <a:p>
            <a:pPr marL="171450" indent="-171450">
              <a:buFont typeface="Arial" pitchFamily="34" charset="0"/>
              <a:buChar char="•"/>
              <a:defRPr/>
            </a:pPr>
            <a:r>
              <a:rPr lang="en-US" dirty="0"/>
              <a:t>Abdominal pain </a:t>
            </a:r>
          </a:p>
          <a:p>
            <a:pPr marL="171450" indent="-171450">
              <a:buFont typeface="Arial" pitchFamily="34" charset="0"/>
              <a:buChar char="•"/>
              <a:defRPr/>
            </a:pPr>
            <a:r>
              <a:rPr lang="en-US" dirty="0" smtClean="0"/>
              <a:t>Increased </a:t>
            </a:r>
            <a:r>
              <a:rPr lang="en-US" dirty="0"/>
              <a:t>bloating</a:t>
            </a:r>
          </a:p>
          <a:p>
            <a:pPr marL="171450" indent="-171450">
              <a:buFont typeface="Arial" pitchFamily="34" charset="0"/>
              <a:buChar char="•"/>
              <a:defRPr/>
            </a:pPr>
            <a:r>
              <a:rPr lang="en-US" dirty="0" smtClean="0"/>
              <a:t>No </a:t>
            </a:r>
            <a:r>
              <a:rPr lang="en-US" dirty="0"/>
              <a:t>bowel movements in first 24 to 48 hours of life</a:t>
            </a:r>
          </a:p>
          <a:p>
            <a:pPr>
              <a:buFont typeface="Arial" pitchFamily="34" charset="0"/>
              <a:buNone/>
              <a:defRPr/>
            </a:pPr>
            <a:endParaRPr lang="en-US" dirty="0" smtClean="0"/>
          </a:p>
          <a:p>
            <a:pPr>
              <a:buFont typeface="Arial" pitchFamily="34" charset="0"/>
              <a:buNone/>
              <a:defRPr/>
            </a:pPr>
            <a:r>
              <a:rPr lang="en-US" dirty="0" smtClean="0"/>
              <a:t>Diagnostic </a:t>
            </a:r>
            <a:r>
              <a:rPr lang="en-US" dirty="0"/>
              <a:t>Tests include:</a:t>
            </a:r>
          </a:p>
          <a:p>
            <a:pPr marL="171450" indent="-171450">
              <a:buFont typeface="Arial" pitchFamily="34" charset="0"/>
              <a:buChar char="•"/>
              <a:defRPr/>
            </a:pPr>
            <a:r>
              <a:rPr lang="en-US" dirty="0" smtClean="0"/>
              <a:t>CF </a:t>
            </a:r>
            <a:r>
              <a:rPr lang="en-US" dirty="0"/>
              <a:t>Gene Mutation Test</a:t>
            </a:r>
          </a:p>
          <a:p>
            <a:pPr marL="171450" indent="-171450">
              <a:buFont typeface="Arial" pitchFamily="34" charset="0"/>
              <a:buChar char="•"/>
              <a:defRPr/>
            </a:pPr>
            <a:r>
              <a:rPr lang="en-US" dirty="0" smtClean="0"/>
              <a:t>CF </a:t>
            </a:r>
            <a:r>
              <a:rPr lang="en-US" dirty="0"/>
              <a:t>Respiratory Screen: Sputum</a:t>
            </a:r>
          </a:p>
          <a:p>
            <a:pPr marL="171450" indent="-171450">
              <a:buFont typeface="Arial" pitchFamily="34" charset="0"/>
              <a:buChar char="•"/>
              <a:defRPr/>
            </a:pPr>
            <a:r>
              <a:rPr lang="en-US" dirty="0" smtClean="0"/>
              <a:t>Sweat </a:t>
            </a:r>
            <a:r>
              <a:rPr lang="en-US" dirty="0"/>
              <a:t>Test, or Sweat Chloride </a:t>
            </a:r>
            <a:r>
              <a:rPr lang="en-US" dirty="0" smtClean="0"/>
              <a:t>Test</a:t>
            </a:r>
            <a:endParaRPr lang="en-US" dirty="0"/>
          </a:p>
          <a:p>
            <a:pPr marL="171450" indent="-171450">
              <a:buFont typeface="Arial" pitchFamily="34" charset="0"/>
              <a:buChar char="•"/>
              <a:defRPr/>
            </a:pPr>
            <a:r>
              <a:rPr lang="en-US" dirty="0" smtClean="0"/>
              <a:t>Trypsin </a:t>
            </a:r>
            <a:r>
              <a:rPr lang="en-US" dirty="0"/>
              <a:t>and Chymotrypsin Tests</a:t>
            </a:r>
          </a:p>
          <a:p>
            <a:pPr marL="171450" indent="-171450">
              <a:buFont typeface="Arial" pitchFamily="34" charset="0"/>
              <a:buChar char="•"/>
              <a:defRPr/>
            </a:pPr>
            <a:r>
              <a:rPr lang="en-US" dirty="0" smtClean="0"/>
              <a:t>Trypsinogen Test</a:t>
            </a:r>
            <a:endParaRPr lang="en-US" dirty="0"/>
          </a:p>
          <a:p>
            <a:pPr>
              <a:defRPr/>
            </a:pPr>
            <a:r>
              <a:rPr lang="en-US" dirty="0"/>
              <a:t> </a:t>
            </a:r>
          </a:p>
          <a:p>
            <a:pPr>
              <a:defRPr/>
            </a:pPr>
            <a:endParaRPr lang="en-US" dirty="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4E52997-27D7-4D0A-983F-D3E2DF7403B1}" type="slidenum">
              <a:rPr lang="en-US" altLang="en-US">
                <a:latin typeface="Calibri" panose="020F0502020204030204" pitchFamily="34" charset="0"/>
              </a:rPr>
              <a:pPr eaLnBrk="1" hangingPunct="1"/>
              <a:t>20</a:t>
            </a:fld>
            <a:endParaRPr lang="en-US" altLang="en-US">
              <a:latin typeface="Calibri" panose="020F0502020204030204" pitchFamily="34" charset="0"/>
            </a:endParaRPr>
          </a:p>
        </p:txBody>
      </p:sp>
    </p:spTree>
    <p:extLst>
      <p:ext uri="{BB962C8B-B14F-4D97-AF65-F5344CB8AC3E}">
        <p14:creationId xmlns:p14="http://schemas.microsoft.com/office/powerpoint/2010/main" val="33121892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This concludes Lecture a of the Endocrine System.  In summary, we covered the adrenal glands and pancreas, and a general overview of the endocrine system.</a:t>
            </a: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959980D-F7A4-4771-9C30-10249B074CF6}" type="slidenum">
              <a:rPr lang="en-US" altLang="en-US">
                <a:latin typeface="Calibri" panose="020F0502020204030204" pitchFamily="34" charset="0"/>
              </a:rPr>
              <a:pPr eaLnBrk="1" hangingPunct="1"/>
              <a:t>21</a:t>
            </a:fld>
            <a:endParaRPr lang="en-US" altLang="en-US">
              <a:latin typeface="Calibri" panose="020F0502020204030204" pitchFamily="34" charset="0"/>
            </a:endParaRPr>
          </a:p>
        </p:txBody>
      </p:sp>
    </p:spTree>
    <p:extLst>
      <p:ext uri="{BB962C8B-B14F-4D97-AF65-F5344CB8AC3E}">
        <p14:creationId xmlns:p14="http://schemas.microsoft.com/office/powerpoint/2010/main" val="13858599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“No Audio”</a:t>
            </a: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974EBAD-FD6C-4C08-BA74-2E1604917A71}" type="slidenum">
              <a:rPr lang="en-US" altLang="en-US">
                <a:latin typeface="Calibri" panose="020F0502020204030204" pitchFamily="34" charset="0"/>
              </a:rPr>
              <a:pPr eaLnBrk="1" hangingPunct="1"/>
              <a:t>22</a:t>
            </a:fld>
            <a:endParaRPr lang="en-US" altLang="en-US">
              <a:latin typeface="Calibri" panose="020F0502020204030204" pitchFamily="34" charset="0"/>
            </a:endParaRPr>
          </a:p>
        </p:txBody>
      </p:sp>
    </p:spTree>
    <p:extLst>
      <p:ext uri="{BB962C8B-B14F-4D97-AF65-F5344CB8AC3E}">
        <p14:creationId xmlns:p14="http://schemas.microsoft.com/office/powerpoint/2010/main" val="36362559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p>
          <a:p>
            <a:endParaRPr lang="en-US" dirty="0"/>
          </a:p>
        </p:txBody>
      </p:sp>
      <p:sp>
        <p:nvSpPr>
          <p:cNvPr id="4" name="Footer Placeholder 3"/>
          <p:cNvSpPr>
            <a:spLocks noGrp="1"/>
          </p:cNvSpPr>
          <p:nvPr>
            <p:ph type="ftr" sz="quarter" idx="10"/>
          </p:nvPr>
        </p:nvSpPr>
        <p:spPr/>
        <p:txBody>
          <a:bodyPr/>
          <a:lstStyle/>
          <a:p>
            <a:pPr>
              <a:defRPr/>
            </a:pPr>
            <a:r>
              <a:rPr lang="en-US" smtClean="0">
                <a:solidFill>
                  <a:prstClr val="black"/>
                </a:solidFill>
              </a:rPr>
              <a:t>Health IT Workforce Curriculum Version 4.0</a:t>
            </a:r>
            <a:endParaRPr lang="en-US" dirty="0">
              <a:solidFill>
                <a:prstClr val="black"/>
              </a:solidFill>
            </a:endParaRPr>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solidFill>
                  <a:prstClr val="black"/>
                </a:solidFill>
              </a:rPr>
              <a:pPr/>
              <a:t>23</a:t>
            </a:fld>
            <a:endParaRPr lang="en-US" altLang="en-US">
              <a:solidFill>
                <a:prstClr val="black"/>
              </a:solidFill>
            </a:endParaRPr>
          </a:p>
        </p:txBody>
      </p:sp>
    </p:spTree>
    <p:extLst>
      <p:ext uri="{BB962C8B-B14F-4D97-AF65-F5344CB8AC3E}">
        <p14:creationId xmlns:p14="http://schemas.microsoft.com/office/powerpoint/2010/main" val="20735040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endocrine system is composed of eight endocrine glands that assist in regulating our body’s activities.  The endocrine glands are found in various locations throughout our body as we will see in a minute.  The actions of the endocrine glands also have effects throughout the body.</a:t>
            </a:r>
          </a:p>
          <a:p>
            <a:r>
              <a:rPr lang="en-US" altLang="en-US" smtClean="0"/>
              <a:t> </a:t>
            </a:r>
          </a:p>
          <a:p>
            <a:r>
              <a:rPr lang="en-US" altLang="en-US" smtClean="0"/>
              <a:t>All endocrine glands secrete “hormones,” or chemical messengers, directly into the bloodstream where they are transported to cells that are waiting for their messages.</a:t>
            </a:r>
          </a:p>
          <a:p>
            <a:r>
              <a:rPr lang="en-US" altLang="en-US" smtClean="0"/>
              <a:t> </a:t>
            </a:r>
          </a:p>
          <a:p>
            <a:r>
              <a:rPr lang="en-US" altLang="en-US" smtClean="0"/>
              <a:t>These hormones help your body respond to stress, regulate your blood pressure, and regulate your water and salt balance.</a:t>
            </a:r>
          </a:p>
        </p:txBody>
      </p:sp>
      <p:sp>
        <p:nvSpPr>
          <p:cNvPr id="37892"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3C6C96B-ED91-467B-9790-9FA0F4495E6A}" type="slidenum">
              <a:rPr lang="en-US" altLang="en-US">
                <a:latin typeface="Calibri" panose="020F0502020204030204" pitchFamily="34" charset="0"/>
              </a:rPr>
              <a:pPr eaLnBrk="1" hangingPunct="1"/>
              <a:t>3</a:t>
            </a:fld>
            <a:endParaRPr lang="en-US" altLang="en-US">
              <a:latin typeface="Calibri" panose="020F0502020204030204" pitchFamily="34" charset="0"/>
            </a:endParaRPr>
          </a:p>
        </p:txBody>
      </p:sp>
    </p:spTree>
    <p:extLst>
      <p:ext uri="{BB962C8B-B14F-4D97-AF65-F5344CB8AC3E}">
        <p14:creationId xmlns:p14="http://schemas.microsoft.com/office/powerpoint/2010/main" val="22036418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eight endocrine glands include the adrenal (pronounce uh-DREEN-uhl) glands, the pancreas (pronounced PANK-ree-us)(specifically the Islets (pronounced eyelets) of Langerhans ( pronounced Langer (like hanger)- hans), the pituitary (pronounced  pit-TOO-ih-terry) gland, the pineal (pronounced Pine-EE-uhl) gland, the ovaries, the testes (pronounced test-tees), the thyroid gland and thymus (pronounced Thigh-muss) gland.  Some of the endocrine glands also have additional functions, in addition to producing hormones.  Examples are the pancreas, the testes and ovaries.</a:t>
            </a:r>
          </a:p>
        </p:txBody>
      </p:sp>
      <p:sp>
        <p:nvSpPr>
          <p:cNvPr id="38916"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AFB2131-2F53-4664-BFE6-F84DB3C7F2C6}" type="slidenum">
              <a:rPr lang="en-US" altLang="en-US">
                <a:latin typeface="Calibri" panose="020F0502020204030204" pitchFamily="34" charset="0"/>
              </a:rPr>
              <a:pPr eaLnBrk="1" hangingPunct="1"/>
              <a:t>4</a:t>
            </a:fld>
            <a:endParaRPr lang="en-US" altLang="en-US">
              <a:latin typeface="Calibri" panose="020F0502020204030204" pitchFamily="34" charset="0"/>
            </a:endParaRPr>
          </a:p>
        </p:txBody>
      </p:sp>
    </p:spTree>
    <p:extLst>
      <p:ext uri="{BB962C8B-B14F-4D97-AF65-F5344CB8AC3E}">
        <p14:creationId xmlns:p14="http://schemas.microsoft.com/office/powerpoint/2010/main" val="25377947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slide shows the various locations of the following endocrine glands throughout your body.</a:t>
            </a:r>
          </a:p>
          <a:p>
            <a:r>
              <a:rPr lang="en-US" altLang="en-US" smtClean="0"/>
              <a:t> </a:t>
            </a:r>
          </a:p>
          <a:p>
            <a:r>
              <a:rPr lang="en-US" altLang="en-US" smtClean="0"/>
              <a:t>The thyroid gland is in the neck.  The thymus gland is in the middle of the chest.  The adrenal gland is right on top of the kidney.  The pancreas is between your two kidneys.  The ovaries and testes are in the lower part of the abdomen.</a:t>
            </a:r>
          </a:p>
        </p:txBody>
      </p:sp>
      <p:sp>
        <p:nvSpPr>
          <p:cNvPr id="39940"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326E392-5D87-4864-BA57-D1605EDCD95F}" type="slidenum">
              <a:rPr lang="en-US" altLang="en-US">
                <a:latin typeface="Calibri" panose="020F0502020204030204" pitchFamily="34" charset="0"/>
              </a:rPr>
              <a:pPr eaLnBrk="1" hangingPunct="1"/>
              <a:t>5</a:t>
            </a:fld>
            <a:endParaRPr lang="en-US" altLang="en-US">
              <a:latin typeface="Calibri" panose="020F0502020204030204" pitchFamily="34" charset="0"/>
            </a:endParaRPr>
          </a:p>
        </p:txBody>
      </p:sp>
    </p:spTree>
    <p:extLst>
      <p:ext uri="{BB962C8B-B14F-4D97-AF65-F5344CB8AC3E}">
        <p14:creationId xmlns:p14="http://schemas.microsoft.com/office/powerpoint/2010/main" val="21161730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Hormones are natural chemicals produced and released by the endocrine glands.  Hormones are thought of as our body’s chemical messengers.   The eight endocrine glands secrete hormones into our bloodstream.</a:t>
            </a:r>
          </a:p>
          <a:p>
            <a:r>
              <a:rPr lang="en-US" altLang="en-US" smtClean="0"/>
              <a:t> </a:t>
            </a:r>
          </a:p>
          <a:p>
            <a:r>
              <a:rPr lang="en-US" altLang="en-US" smtClean="0"/>
              <a:t>In the bloodstream, these chemical messengers go to various organs and tissues to generate a specific reaction by the body.  The organs and tissues are affected by their presence.  The presence of hormones results in changes such as growth and development of our bodies.  Hormones can act in minutes, hours or even weeks.  Hormones also affect metabolic (pronounced met-uh-boll (like doll)-ic) processes, digestion, blood pressure regulation, reproduction and sexual function and even our moods.</a:t>
            </a:r>
          </a:p>
        </p:txBody>
      </p:sp>
      <p:sp>
        <p:nvSpPr>
          <p:cNvPr id="40964"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D60B992-32CC-47DD-9404-B84BD3C4599A}" type="slidenum">
              <a:rPr lang="en-US" altLang="en-US">
                <a:latin typeface="Calibri" panose="020F0502020204030204" pitchFamily="34" charset="0"/>
              </a:rPr>
              <a:pPr eaLnBrk="1" hangingPunct="1"/>
              <a:t>6</a:t>
            </a:fld>
            <a:endParaRPr lang="en-US" altLang="en-US">
              <a:latin typeface="Calibri" panose="020F0502020204030204" pitchFamily="34" charset="0"/>
            </a:endParaRPr>
          </a:p>
        </p:txBody>
      </p:sp>
    </p:spTree>
    <p:extLst>
      <p:ext uri="{BB962C8B-B14F-4D97-AF65-F5344CB8AC3E}">
        <p14:creationId xmlns:p14="http://schemas.microsoft.com/office/powerpoint/2010/main" val="3580760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Hormones are powerful.  Having too little or too much of a hormone causes various hormone disorders. The level of hormones that is secreted into our bloodstream can be affected by factors such as stress, infections, and changes in the levels of our blood’s fluids causing disturbances such as electrolyte (pronounced elec-tro-light) imbalances. </a:t>
            </a:r>
          </a:p>
          <a:p>
            <a:r>
              <a:rPr lang="en-US" altLang="en-US" smtClean="0"/>
              <a:t> </a:t>
            </a:r>
          </a:p>
          <a:p>
            <a:r>
              <a:rPr lang="en-US" altLang="en-US" smtClean="0"/>
              <a:t>When your body does not respond to hormones the way it is supposed to, hormone diseases can occur.  One of the most common endocrine diseases in the United States is diabetes.  We will learn more about diabetes when we discuss the endocrine gland known as the pancreas.</a:t>
            </a:r>
          </a:p>
        </p:txBody>
      </p:sp>
      <p:sp>
        <p:nvSpPr>
          <p:cNvPr id="41988"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FDEE3F5-6225-4DFB-855F-B77D9A7EA5E8}" type="slidenum">
              <a:rPr lang="en-US" altLang="en-US">
                <a:latin typeface="Calibri" panose="020F0502020204030204" pitchFamily="34" charset="0"/>
              </a:rPr>
              <a:pPr eaLnBrk="1" hangingPunct="1"/>
              <a:t>7</a:t>
            </a:fld>
            <a:endParaRPr lang="en-US" altLang="en-US">
              <a:latin typeface="Calibri" panose="020F0502020204030204" pitchFamily="34" charset="0"/>
            </a:endParaRPr>
          </a:p>
        </p:txBody>
      </p:sp>
    </p:spTree>
    <p:extLst>
      <p:ext uri="{BB962C8B-B14F-4D97-AF65-F5344CB8AC3E}">
        <p14:creationId xmlns:p14="http://schemas.microsoft.com/office/powerpoint/2010/main" val="38060122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xfrm>
            <a:off x="731838" y="4560888"/>
            <a:ext cx="5851525" cy="4506912"/>
          </a:xfrm>
          <a:extLst/>
        </p:spPr>
        <p:txBody>
          <a:bodyPr wrap="square" numCol="1" anchor="t" anchorCtr="0" compatLnSpc="1">
            <a:prstTxWarp prst="textNoShape">
              <a:avLst/>
            </a:prstTxWarp>
            <a:normAutofit/>
          </a:bodyPr>
          <a:lstStyle/>
          <a:p>
            <a:pPr>
              <a:defRPr/>
            </a:pPr>
            <a:r>
              <a:rPr lang="en-US" dirty="0"/>
              <a:t>An adrenal gland is located near the top of each kidney, which is why the adrenal glands are also referred to as the “suprarenal” (pronounced </a:t>
            </a:r>
            <a:r>
              <a:rPr lang="en-US" dirty="0" smtClean="0"/>
              <a:t>soup-ruh-reen-uhl</a:t>
            </a:r>
            <a:r>
              <a:rPr lang="en-US" dirty="0"/>
              <a:t>)) glands.</a:t>
            </a:r>
          </a:p>
          <a:p>
            <a:pPr>
              <a:defRPr/>
            </a:pPr>
            <a:r>
              <a:rPr lang="en-US" dirty="0"/>
              <a:t> </a:t>
            </a:r>
          </a:p>
          <a:p>
            <a:pPr>
              <a:defRPr/>
            </a:pPr>
            <a:r>
              <a:rPr lang="en-US" dirty="0"/>
              <a:t>Each gland has two layers: an outside layer called the adrenal “</a:t>
            </a:r>
            <a:r>
              <a:rPr lang="en-US" dirty="0" smtClean="0"/>
              <a:t>cortex,” </a:t>
            </a:r>
            <a:r>
              <a:rPr lang="en-US" dirty="0"/>
              <a:t>and the inner layer referred to as the “medulla” (pronounced med-OOL-uh).</a:t>
            </a:r>
          </a:p>
          <a:p>
            <a:pPr>
              <a:defRPr/>
            </a:pPr>
            <a:r>
              <a:rPr lang="en-US" dirty="0"/>
              <a:t> </a:t>
            </a:r>
          </a:p>
          <a:p>
            <a:pPr>
              <a:defRPr/>
            </a:pPr>
            <a:r>
              <a:rPr lang="en-US" dirty="0"/>
              <a:t>The adrenal cortex secretes three types of hormones that are referred to as “corticosteroids</a:t>
            </a:r>
            <a:r>
              <a:rPr lang="en-US" dirty="0" smtClean="0"/>
              <a:t>” (</a:t>
            </a:r>
            <a:r>
              <a:rPr lang="en-US" dirty="0"/>
              <a:t>pronounced CORT-ick-oh-steroids).  Each one affects the body in a different way.  </a:t>
            </a:r>
          </a:p>
          <a:p>
            <a:pPr>
              <a:defRPr/>
            </a:pPr>
            <a:r>
              <a:rPr lang="en-US" dirty="0"/>
              <a:t> </a:t>
            </a:r>
          </a:p>
          <a:p>
            <a:pPr>
              <a:defRPr/>
            </a:pPr>
            <a:r>
              <a:rPr lang="en-US" dirty="0" smtClean="0"/>
              <a:t>One </a:t>
            </a:r>
            <a:r>
              <a:rPr lang="en-US" dirty="0"/>
              <a:t>helps the body to regulate the metabolism and level of glucose.</a:t>
            </a:r>
          </a:p>
          <a:p>
            <a:pPr>
              <a:defRPr/>
            </a:pPr>
            <a:r>
              <a:rPr lang="en-US" dirty="0"/>
              <a:t> </a:t>
            </a:r>
          </a:p>
          <a:p>
            <a:pPr>
              <a:defRPr/>
            </a:pPr>
            <a:r>
              <a:rPr lang="en-US" dirty="0" smtClean="0"/>
              <a:t>Another </a:t>
            </a:r>
            <a:r>
              <a:rPr lang="en-US" dirty="0"/>
              <a:t>hormone, aldosterone (pronounced  Al-DOSS-ter-own </a:t>
            </a:r>
            <a:r>
              <a:rPr lang="en-US" dirty="0" smtClean="0"/>
              <a:t>– like </a:t>
            </a:r>
            <a:r>
              <a:rPr lang="en-US" dirty="0"/>
              <a:t>owner ), assists the body in  maintaining an electrolyte (pronounced electro-light) balance.</a:t>
            </a:r>
          </a:p>
          <a:p>
            <a:pPr>
              <a:defRPr/>
            </a:pPr>
            <a:r>
              <a:rPr lang="en-US" dirty="0"/>
              <a:t> </a:t>
            </a:r>
          </a:p>
          <a:p>
            <a:pPr>
              <a:defRPr/>
            </a:pPr>
            <a:r>
              <a:rPr lang="en-US" dirty="0" smtClean="0"/>
              <a:t>The </a:t>
            </a:r>
            <a:r>
              <a:rPr lang="en-US" dirty="0"/>
              <a:t>last type of hormone produced by the adrenal cortex contributes to the development of secondary sexual characteristics and are essential for reproduction.</a:t>
            </a:r>
          </a:p>
          <a:p>
            <a:pPr>
              <a:defRPr/>
            </a:pPr>
            <a:r>
              <a:rPr lang="en-US" dirty="0"/>
              <a:t> </a:t>
            </a:r>
          </a:p>
          <a:p>
            <a:pPr>
              <a:defRPr/>
            </a:pPr>
            <a:r>
              <a:rPr lang="en-US" dirty="0"/>
              <a:t>The adrenal medulla secretes two hormones that are responsible for physiological changes that enable us to respond to, and react to, stress.</a:t>
            </a:r>
          </a:p>
          <a:p>
            <a:pPr eaLnBrk="1" hangingPunct="1">
              <a:spcBef>
                <a:spcPct val="0"/>
              </a:spcBef>
              <a:defRPr/>
            </a:pPr>
            <a:endParaRPr lang="en-US" dirty="0" smtClean="0">
              <a:latin typeface="Arial" charset="0"/>
              <a:cs typeface="Arial" charset="0"/>
            </a:endParaRPr>
          </a:p>
          <a:p>
            <a:pPr eaLnBrk="1" hangingPunct="1">
              <a:spcBef>
                <a:spcPct val="0"/>
              </a:spcBef>
              <a:defRPr/>
            </a:pPr>
            <a:endParaRPr lang="en-US" dirty="0" smtClean="0">
              <a:latin typeface="Arial" charset="0"/>
              <a:cs typeface="Arial" charset="0"/>
            </a:endParaRPr>
          </a:p>
          <a:p>
            <a:pPr eaLnBrk="1" hangingPunct="1">
              <a:spcBef>
                <a:spcPct val="0"/>
              </a:spcBef>
              <a:defRPr/>
            </a:pPr>
            <a:endParaRPr lang="en-US" dirty="0" smtClean="0">
              <a:latin typeface="Arial" charset="0"/>
              <a:cs typeface="Arial" charset="0"/>
            </a:endParaRPr>
          </a:p>
        </p:txBody>
      </p:sp>
      <p:sp>
        <p:nvSpPr>
          <p:cNvPr id="43012"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5EFFA16-98F0-476B-8E89-85C9C461BC94}" type="slidenum">
              <a:rPr lang="en-US" altLang="en-US">
                <a:latin typeface="Calibri" panose="020F0502020204030204" pitchFamily="34" charset="0"/>
              </a:rPr>
              <a:pPr eaLnBrk="1" hangingPunct="1"/>
              <a:t>8</a:t>
            </a:fld>
            <a:endParaRPr lang="en-US" altLang="en-US">
              <a:latin typeface="Calibri" panose="020F0502020204030204" pitchFamily="34" charset="0"/>
            </a:endParaRPr>
          </a:p>
        </p:txBody>
      </p:sp>
    </p:spTree>
    <p:extLst>
      <p:ext uri="{BB962C8B-B14F-4D97-AF65-F5344CB8AC3E}">
        <p14:creationId xmlns:p14="http://schemas.microsoft.com/office/powerpoint/2010/main" val="13341600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One example of an adrenal gland disorder is Addison’s Disease.  This is also called adrenal insufficiency, adrenocortical hypofunction (pronounced uh-dreen-oh-cort-ick-uhl hype-oh-function) and hypocortisolism (pronounced  hype-oh-CORE-tiss-sole-ism).  Addison’s disease occurs if the adrenal glands don’t make enough of the hormones that help your body respond to stress, regulate your blood pressure and regulate your water and salt balance.</a:t>
            </a:r>
          </a:p>
          <a:p>
            <a:r>
              <a:rPr lang="en-US" altLang="en-US" smtClean="0"/>
              <a:t> </a:t>
            </a:r>
          </a:p>
          <a:p>
            <a:r>
              <a:rPr lang="en-US" altLang="en-US" smtClean="0"/>
              <a:t>How does someone get Addison’s Disease?  Sometimes, when people have problems with their immune system, and it attacks their own tissues, damage to the adrenal glands can occur.</a:t>
            </a:r>
          </a:p>
          <a:p>
            <a:r>
              <a:rPr lang="en-US" altLang="en-US" smtClean="0"/>
              <a:t> </a:t>
            </a:r>
          </a:p>
          <a:p>
            <a:r>
              <a:rPr lang="en-US" altLang="en-US" smtClean="0"/>
              <a:t>Symptoms of Addison’s Disease include weight loss, muscle weakness, fatigue that increases over time, low blood pressure and patchy or dark skin.</a:t>
            </a:r>
          </a:p>
          <a:p>
            <a:r>
              <a:rPr lang="en-US" altLang="en-US" smtClean="0"/>
              <a:t> </a:t>
            </a:r>
          </a:p>
          <a:p>
            <a:r>
              <a:rPr lang="en-US" altLang="en-US" smtClean="0"/>
              <a:t>Diagnostic tests such as ACTH (pronounced A-C-T-H) or cortisol (pronounced CORE-Tiss-sole) tests are examples of laboratory tests that help in the diagnosis of Addison’s Disease.</a:t>
            </a:r>
          </a:p>
          <a:p>
            <a:r>
              <a:rPr lang="en-US" altLang="en-US" smtClean="0"/>
              <a:t> </a:t>
            </a:r>
          </a:p>
          <a:p>
            <a:r>
              <a:rPr lang="en-US" altLang="en-US" smtClean="0"/>
              <a:t>The treatment is to take hormone medication for the remainder of your life.</a:t>
            </a:r>
          </a:p>
        </p:txBody>
      </p:sp>
      <p:sp>
        <p:nvSpPr>
          <p:cNvPr id="44036"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B05B8D4-0F8E-4384-98A2-71CAF4E4347B}" type="slidenum">
              <a:rPr lang="en-US" altLang="en-US">
                <a:latin typeface="Calibri" panose="020F0502020204030204" pitchFamily="34" charset="0"/>
              </a:rPr>
              <a:pPr eaLnBrk="1" hangingPunct="1"/>
              <a:t>9</a:t>
            </a:fld>
            <a:endParaRPr lang="en-US" altLang="en-US">
              <a:latin typeface="Calibri" panose="020F0502020204030204" pitchFamily="34" charset="0"/>
            </a:endParaRPr>
          </a:p>
        </p:txBody>
      </p:sp>
    </p:spTree>
    <p:extLst>
      <p:ext uri="{BB962C8B-B14F-4D97-AF65-F5344CB8AC3E}">
        <p14:creationId xmlns:p14="http://schemas.microsoft.com/office/powerpoint/2010/main" val="351175303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custDataLst>
              <p:tags r:id="rId1"/>
            </p:custDataLst>
          </p:nvPr>
        </p:nvPicPr>
        <p:blipFill>
          <a:blip r:embed="rId3">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lstStyle>
            <a:lvl1pPr algn="ctr">
              <a:defRPr sz="3800" b="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dirty="0" smtClean="0"/>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dirty="0" smtClean="0"/>
              <a:t>Click to edit Master text styles</a:t>
            </a:r>
          </a:p>
        </p:txBody>
      </p:sp>
    </p:spTree>
    <p:extLst>
      <p:ext uri="{BB962C8B-B14F-4D97-AF65-F5344CB8AC3E}">
        <p14:creationId xmlns:p14="http://schemas.microsoft.com/office/powerpoint/2010/main" val="2532095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Picture Placeholder 7"/>
          <p:cNvSpPr>
            <a:spLocks noGrp="1"/>
          </p:cNvSpPr>
          <p:nvPr>
            <p:ph type="pic" sz="quarter" idx="14"/>
          </p:nvPr>
        </p:nvSpPr>
        <p:spPr>
          <a:xfrm>
            <a:off x="457200" y="1600200"/>
            <a:ext cx="8229600" cy="3886200"/>
          </a:xfrm>
          <a:prstGeom prst="rect">
            <a:avLst/>
          </a:prstGeom>
        </p:spPr>
        <p:txBody>
          <a:bodyPr rtlCol="0">
            <a:normAutofit/>
          </a:bodyPr>
          <a:lstStyle/>
          <a:p>
            <a:pPr lvl="0"/>
            <a:r>
              <a:rPr lang="en-US" noProof="0" dirty="0" smtClean="0"/>
              <a:t>Click icon to add picture</a:t>
            </a:r>
            <a:endParaRPr lang="en-US" noProof="0" dirty="0"/>
          </a:p>
        </p:txBody>
      </p:sp>
      <p:sp>
        <p:nvSpPr>
          <p:cNvPr id="9"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dirty="0" smtClean="0"/>
              <a:t>Click to edit Master text styles</a:t>
            </a:r>
          </a:p>
        </p:txBody>
      </p:sp>
      <p:sp>
        <p:nvSpPr>
          <p:cNvPr id="5" name="Slide Number Placeholder 5"/>
          <p:cNvSpPr>
            <a:spLocks noGrp="1"/>
          </p:cNvSpPr>
          <p:nvPr>
            <p:ph type="sldNum" sz="quarter" idx="16"/>
          </p:nvPr>
        </p:nvSpPr>
        <p:spPr/>
        <p:txBody>
          <a:bodyPr/>
          <a:lstStyle>
            <a:lvl1pPr>
              <a:defRPr/>
            </a:lvl1pPr>
          </a:lstStyle>
          <a:p>
            <a:fld id="{167CAA88-AF77-48F3-9027-D50D36D79516}" type="slidenum">
              <a:rPr lang="en-US" altLang="en-US"/>
              <a:pPr/>
              <a:t>‹#›</a:t>
            </a:fld>
            <a:endParaRPr lang="en-US" altLang="en-US"/>
          </a:p>
        </p:txBody>
      </p:sp>
      <p:sp>
        <p:nvSpPr>
          <p:cNvPr id="6" name="Date Placeholder 4"/>
          <p:cNvSpPr>
            <a:spLocks noGrp="1"/>
          </p:cNvSpPr>
          <p:nvPr>
            <p:ph type="dt" sz="half" idx="17"/>
          </p:nvPr>
        </p:nvSpPr>
        <p:spPr/>
        <p:txBody>
          <a:bodyPr/>
          <a:lstStyle>
            <a:lvl1pPr>
              <a:defRPr/>
            </a:lvl1pPr>
          </a:lstStyle>
          <a:p>
            <a:pPr>
              <a:defRPr/>
            </a:pPr>
            <a:r>
              <a:rPr lang="en-US" smtClean="0"/>
              <a:t>Health IT Workforce Curriculum                                         Version 3.0/Spring 2012 </a:t>
            </a:r>
            <a:endParaRPr lang="en-US"/>
          </a:p>
        </p:txBody>
      </p:sp>
      <p:sp>
        <p:nvSpPr>
          <p:cNvPr id="7" name="Footer Placeholder 5"/>
          <p:cNvSpPr>
            <a:spLocks noGrp="1"/>
          </p:cNvSpPr>
          <p:nvPr>
            <p:ph type="ftr" sz="quarter" idx="18"/>
          </p:nvPr>
        </p:nvSpPr>
        <p:spPr/>
        <p:txBody>
          <a:bodyPr/>
          <a:lstStyle>
            <a:lvl1pPr>
              <a:defRPr/>
            </a:lvl1pPr>
          </a:lstStyle>
          <a:p>
            <a:pPr>
              <a:defRPr/>
            </a:pPr>
            <a:r>
              <a:rPr lang="en-US"/>
              <a:t>Terminology in Healthcare and Public Health Settings                                                       Endocrine System                                                                           Lecture a</a:t>
            </a:r>
          </a:p>
        </p:txBody>
      </p:sp>
    </p:spTree>
    <p:extLst>
      <p:ext uri="{BB962C8B-B14F-4D97-AF65-F5344CB8AC3E}">
        <p14:creationId xmlns:p14="http://schemas.microsoft.com/office/powerpoint/2010/main" val="3476059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457200" y="1984248"/>
            <a:ext cx="8229600" cy="4035552"/>
          </a:xfrm>
          <a:prstGeom prst="rect">
            <a:avLst/>
          </a:prstGeom>
        </p:spPr>
        <p:txBody>
          <a:bodyPr/>
          <a:lstStyle>
            <a:lvl1pPr>
              <a:defRPr baseline="0"/>
            </a:lvl1pPr>
          </a:lstStyle>
          <a:p>
            <a:pPr lvl="0"/>
            <a:r>
              <a:rPr lang="en-US" dirty="0" smtClean="0"/>
              <a:t>Click to edit Master text styles</a:t>
            </a:r>
          </a:p>
          <a:p>
            <a:pPr lvl="1"/>
            <a:r>
              <a:rPr lang="en-US" dirty="0" smtClean="0"/>
              <a:t>Second level</a:t>
            </a:r>
          </a:p>
        </p:txBody>
      </p:sp>
      <p:sp>
        <p:nvSpPr>
          <p:cNvPr id="4" name="Slide Number Placeholder 5"/>
          <p:cNvSpPr>
            <a:spLocks noGrp="1"/>
          </p:cNvSpPr>
          <p:nvPr>
            <p:ph type="sldNum" sz="quarter" idx="12"/>
          </p:nvPr>
        </p:nvSpPr>
        <p:spPr/>
        <p:txBody>
          <a:bodyPr/>
          <a:lstStyle>
            <a:lvl1pPr>
              <a:defRPr/>
            </a:lvl1pPr>
          </a:lstStyle>
          <a:p>
            <a:fld id="{26B38FFF-5C27-450E-8C17-2CD29A06AA40}" type="slidenum">
              <a:rPr lang="en-US" altLang="en-US"/>
              <a:pPr/>
              <a:t>‹#›</a:t>
            </a:fld>
            <a:endParaRPr lang="en-US" altLang="en-US"/>
          </a:p>
        </p:txBody>
      </p:sp>
      <p:sp>
        <p:nvSpPr>
          <p:cNvPr id="6" name="Date Placeholder 4"/>
          <p:cNvSpPr>
            <a:spLocks noGrp="1"/>
          </p:cNvSpPr>
          <p:nvPr>
            <p:ph type="dt" sz="half" idx="13"/>
          </p:nvPr>
        </p:nvSpPr>
        <p:spPr/>
        <p:txBody>
          <a:bodyPr/>
          <a:lstStyle>
            <a:lvl1pPr>
              <a:defRPr/>
            </a:lvl1pPr>
          </a:lstStyle>
          <a:p>
            <a:pPr>
              <a:defRPr/>
            </a:pPr>
            <a:r>
              <a:rPr lang="en-US" smtClean="0"/>
              <a:t>Health IT Workforce Curriculum                                         Version 3.0/Spring 2012 </a:t>
            </a:r>
            <a:endParaRPr lang="en-US"/>
          </a:p>
        </p:txBody>
      </p:sp>
      <p:sp>
        <p:nvSpPr>
          <p:cNvPr id="7" name="Footer Placeholder 5"/>
          <p:cNvSpPr>
            <a:spLocks noGrp="1"/>
          </p:cNvSpPr>
          <p:nvPr>
            <p:ph type="ftr" sz="quarter" idx="14"/>
          </p:nvPr>
        </p:nvSpPr>
        <p:spPr/>
        <p:txBody>
          <a:bodyPr/>
          <a:lstStyle>
            <a:lvl1pPr>
              <a:defRPr/>
            </a:lvl1pPr>
          </a:lstStyle>
          <a:p>
            <a:pPr>
              <a:defRPr/>
            </a:pPr>
            <a:r>
              <a:rPr lang="en-US"/>
              <a:t>Terminology in Healthcare and Public Health Settings                                                       Endocrine System                                                                           Lecture a</a:t>
            </a:r>
          </a:p>
        </p:txBody>
      </p:sp>
    </p:spTree>
    <p:extLst>
      <p:ext uri="{BB962C8B-B14F-4D97-AF65-F5344CB8AC3E}">
        <p14:creationId xmlns:p14="http://schemas.microsoft.com/office/powerpoint/2010/main" val="2671203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dirty="0" smtClean="0"/>
              <a:t>Click to edit Master text styles</a:t>
            </a:r>
          </a:p>
          <a:p>
            <a:pPr lvl="1"/>
            <a:r>
              <a:rPr lang="en-US" dirty="0" smtClean="0"/>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dirty="0" smtClean="0"/>
              <a:t>Click to edit Master text styles</a:t>
            </a:r>
          </a:p>
          <a:p>
            <a:pPr lvl="1"/>
            <a:r>
              <a:rPr lang="en-US" dirty="0" smtClean="0"/>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dirty="0" smtClean="0"/>
              <a:t>Click to edit Master text styles</a:t>
            </a:r>
          </a:p>
          <a:p>
            <a:pPr lvl="1"/>
            <a:r>
              <a:rPr lang="en-US" dirty="0" smtClean="0"/>
              <a:t>Second level</a:t>
            </a:r>
          </a:p>
        </p:txBody>
      </p:sp>
      <p:sp>
        <p:nvSpPr>
          <p:cNvPr id="6" name="Slide Number Placeholder 5"/>
          <p:cNvSpPr>
            <a:spLocks noGrp="1"/>
          </p:cNvSpPr>
          <p:nvPr>
            <p:ph type="sldNum" sz="quarter" idx="22"/>
          </p:nvPr>
        </p:nvSpPr>
        <p:spPr/>
        <p:txBody>
          <a:bodyPr/>
          <a:lstStyle>
            <a:lvl1pPr>
              <a:defRPr/>
            </a:lvl1pPr>
          </a:lstStyle>
          <a:p>
            <a:fld id="{8824F421-4AEB-4662-AE7C-E1B5CD4FAC20}" type="slidenum">
              <a:rPr lang="en-US" altLang="en-US"/>
              <a:pPr/>
              <a:t>‹#›</a:t>
            </a:fld>
            <a:endParaRPr lang="en-US" altLang="en-US"/>
          </a:p>
        </p:txBody>
      </p:sp>
      <p:sp>
        <p:nvSpPr>
          <p:cNvPr id="7" name="Date Placeholder 4"/>
          <p:cNvSpPr>
            <a:spLocks noGrp="1"/>
          </p:cNvSpPr>
          <p:nvPr>
            <p:ph type="dt" sz="half" idx="23"/>
          </p:nvPr>
        </p:nvSpPr>
        <p:spPr/>
        <p:txBody>
          <a:bodyPr/>
          <a:lstStyle>
            <a:lvl1pPr>
              <a:defRPr/>
            </a:lvl1pPr>
          </a:lstStyle>
          <a:p>
            <a:pPr>
              <a:defRPr/>
            </a:pPr>
            <a:r>
              <a:rPr lang="en-US" smtClean="0"/>
              <a:t>Health IT Workforce Curriculum                                         Version 3.0/Spring 2012 </a:t>
            </a:r>
            <a:endParaRPr lang="en-US"/>
          </a:p>
        </p:txBody>
      </p:sp>
      <p:sp>
        <p:nvSpPr>
          <p:cNvPr id="11" name="Footer Placeholder 5"/>
          <p:cNvSpPr>
            <a:spLocks noGrp="1"/>
          </p:cNvSpPr>
          <p:nvPr>
            <p:ph type="ftr" sz="quarter" idx="24"/>
          </p:nvPr>
        </p:nvSpPr>
        <p:spPr/>
        <p:txBody>
          <a:bodyPr/>
          <a:lstStyle>
            <a:lvl1pPr>
              <a:defRPr/>
            </a:lvl1pPr>
          </a:lstStyle>
          <a:p>
            <a:pPr>
              <a:defRPr/>
            </a:pPr>
            <a:r>
              <a:rPr lang="en-US"/>
              <a:t>Terminology in Healthcare and Public Health Settings                                                       Endocrine System                                                                           Lecture a</a:t>
            </a:r>
          </a:p>
        </p:txBody>
      </p:sp>
    </p:spTree>
    <p:extLst>
      <p:ext uri="{BB962C8B-B14F-4D97-AF65-F5344CB8AC3E}">
        <p14:creationId xmlns:p14="http://schemas.microsoft.com/office/powerpoint/2010/main" val="20314129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9"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15"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7"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8"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dirty="0" smtClean="0"/>
              <a:t>Click to edit Master text styles</a:t>
            </a:r>
          </a:p>
        </p:txBody>
      </p:sp>
      <p:sp>
        <p:nvSpPr>
          <p:cNvPr id="19"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83882874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08685774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ONC Lecture w/referenc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5738843"/>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45724380"/>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ONC triple column 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2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779007"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6050577" y="1600200"/>
            <a:ext cx="2635250" cy="4572000"/>
          </a:xfrm>
          <a:prstGeom prst="rect">
            <a:avLst/>
          </a:prstGeom>
        </p:spPr>
        <p:txBody>
          <a:bodyPr/>
          <a:lstStyle>
            <a:lvl1pPr>
              <a:defRPr sz="2800"/>
            </a:lvl1pPr>
            <a:lvl2pPr>
              <a:buSzPct val="85000"/>
              <a:defRPr sz="2400"/>
            </a:lvl2pPr>
            <a:lvl3pPr marL="1143000" indent="-228600">
              <a:buSzPct val="80000"/>
              <a:buFont typeface="Courier New" panose="02070309020205020404" pitchFamily="49" charset="0"/>
              <a:buChar char="o"/>
              <a:defRPr lang="en-US" sz="20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sz="1800"/>
            </a:lvl4pPr>
            <a:lvl5pPr marL="2057400" indent="-228600">
              <a:buSzPct val="70000"/>
              <a:buFont typeface="Wingdings" panose="05000000000000000000" pitchFamily="2" charset="2"/>
              <a:buChar char="q"/>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6050577" y="6263640"/>
            <a:ext cx="2034420"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9" name="Content Placeholder 1"/>
          <p:cNvSpPr>
            <a:spLocks noGrp="1"/>
          </p:cNvSpPr>
          <p:nvPr>
            <p:ph sz="quarter" idx="34"/>
          </p:nvPr>
        </p:nvSpPr>
        <p:spPr>
          <a:xfrm>
            <a:off x="3253889"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ext Placeholder 1"/>
          <p:cNvSpPr>
            <a:spLocks noGrp="1"/>
          </p:cNvSpPr>
          <p:nvPr>
            <p:ph type="body" sz="quarter" idx="35" hasCustomPrompt="1"/>
          </p:nvPr>
        </p:nvSpPr>
        <p:spPr>
          <a:xfrm>
            <a:off x="3414258"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Tree>
    <p:extLst>
      <p:ext uri="{BB962C8B-B14F-4D97-AF65-F5344CB8AC3E}">
        <p14:creationId xmlns:p14="http://schemas.microsoft.com/office/powerpoint/2010/main" val="3877127192"/>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82629155"/>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91382936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ide by Side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4"/>
          <p:cNvSpPr>
            <a:spLocks noGrp="1"/>
          </p:cNvSpPr>
          <p:nvPr>
            <p:ph type="body" sz="quarter" idx="11"/>
          </p:nvPr>
        </p:nvSpPr>
        <p:spPr>
          <a:xfrm>
            <a:off x="457200" y="1984248"/>
            <a:ext cx="3962400" cy="4187952"/>
          </a:xfrm>
          <a:prstGeom prst="rect">
            <a:avLst/>
          </a:prstGeom>
        </p:spPr>
        <p:txBody>
          <a:bodyPr/>
          <a:lstStyle>
            <a:lvl1pPr>
              <a:defRPr sz="2800" baseline="0"/>
            </a:lvl1pPr>
            <a:lvl2pPr>
              <a:defRPr sz="1800"/>
            </a:lvl2pPr>
          </a:lstStyle>
          <a:p>
            <a:pPr lvl="0"/>
            <a:r>
              <a:rPr lang="en-US" dirty="0" smtClean="0"/>
              <a:t>Click to edit Master text styles</a:t>
            </a:r>
          </a:p>
          <a:p>
            <a:pPr lvl="1"/>
            <a:r>
              <a:rPr lang="en-US" dirty="0" smtClean="0"/>
              <a:t>Second level</a:t>
            </a:r>
          </a:p>
        </p:txBody>
      </p:sp>
      <p:sp>
        <p:nvSpPr>
          <p:cNvPr id="7" name="Text Placeholder 4"/>
          <p:cNvSpPr>
            <a:spLocks noGrp="1"/>
          </p:cNvSpPr>
          <p:nvPr>
            <p:ph type="body" sz="quarter" idx="15"/>
          </p:nvPr>
        </p:nvSpPr>
        <p:spPr>
          <a:xfrm>
            <a:off x="4648200" y="1981200"/>
            <a:ext cx="3962400" cy="4191000"/>
          </a:xfrm>
          <a:prstGeom prst="rect">
            <a:avLst/>
          </a:prstGeom>
        </p:spPr>
        <p:txBody>
          <a:bodyPr/>
          <a:lstStyle>
            <a:lvl1pPr>
              <a:defRPr sz="2800" baseline="0"/>
            </a:lvl1pPr>
            <a:lvl2pPr>
              <a:defRPr sz="1800"/>
            </a:lvl2pPr>
          </a:lstStyle>
          <a:p>
            <a:pPr lvl="0"/>
            <a:r>
              <a:rPr lang="en-US" dirty="0" smtClean="0"/>
              <a:t>Click to edit Master text styles</a:t>
            </a:r>
          </a:p>
          <a:p>
            <a:pPr lvl="1"/>
            <a:r>
              <a:rPr lang="en-US" dirty="0" smtClean="0"/>
              <a:t>Second level</a:t>
            </a:r>
          </a:p>
        </p:txBody>
      </p:sp>
      <p:sp>
        <p:nvSpPr>
          <p:cNvPr id="5" name="Slide Number Placeholder 5"/>
          <p:cNvSpPr>
            <a:spLocks noGrp="1"/>
          </p:cNvSpPr>
          <p:nvPr>
            <p:ph type="sldNum" sz="quarter" idx="16"/>
          </p:nvPr>
        </p:nvSpPr>
        <p:spPr/>
        <p:txBody>
          <a:bodyPr/>
          <a:lstStyle>
            <a:lvl1pPr>
              <a:defRPr/>
            </a:lvl1pPr>
          </a:lstStyle>
          <a:p>
            <a:fld id="{B01DF88B-2A4B-4717-B8F0-0E8028BB1626}" type="slidenum">
              <a:rPr lang="en-US" altLang="en-US"/>
              <a:pPr/>
              <a:t>‹#›</a:t>
            </a:fld>
            <a:endParaRPr lang="en-US" altLang="en-US"/>
          </a:p>
        </p:txBody>
      </p:sp>
      <p:sp>
        <p:nvSpPr>
          <p:cNvPr id="6" name="Date Placeholder 4"/>
          <p:cNvSpPr>
            <a:spLocks noGrp="1"/>
          </p:cNvSpPr>
          <p:nvPr>
            <p:ph type="dt" sz="half" idx="17"/>
          </p:nvPr>
        </p:nvSpPr>
        <p:spPr/>
        <p:txBody>
          <a:bodyPr/>
          <a:lstStyle>
            <a:lvl1pPr>
              <a:defRPr/>
            </a:lvl1pPr>
          </a:lstStyle>
          <a:p>
            <a:pPr>
              <a:defRPr/>
            </a:pPr>
            <a:r>
              <a:rPr lang="en-US" smtClean="0"/>
              <a:t>Health IT Workforce Curriculum                                         Version 3.0/Spring 2012 </a:t>
            </a:r>
            <a:endParaRPr lang="en-US"/>
          </a:p>
        </p:txBody>
      </p:sp>
      <p:sp>
        <p:nvSpPr>
          <p:cNvPr id="9" name="Footer Placeholder 5"/>
          <p:cNvSpPr>
            <a:spLocks noGrp="1"/>
          </p:cNvSpPr>
          <p:nvPr>
            <p:ph type="ftr" sz="quarter" idx="18"/>
          </p:nvPr>
        </p:nvSpPr>
        <p:spPr/>
        <p:txBody>
          <a:bodyPr/>
          <a:lstStyle>
            <a:lvl1pPr>
              <a:defRPr/>
            </a:lvl1pPr>
          </a:lstStyle>
          <a:p>
            <a:pPr>
              <a:defRPr/>
            </a:pPr>
            <a:r>
              <a:rPr lang="en-US"/>
              <a:t>Terminology in Healthcare and Public Health Settings                                                       Endocrine System                                                                           Lecture a</a:t>
            </a:r>
          </a:p>
        </p:txBody>
      </p:sp>
    </p:spTree>
    <p:extLst>
      <p:ext uri="{BB962C8B-B14F-4D97-AF65-F5344CB8AC3E}">
        <p14:creationId xmlns:p14="http://schemas.microsoft.com/office/powerpoint/2010/main" val="21477911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888932676"/>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789823096"/>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dirty="0" smtClean="0"/>
              <a:t>Click to edit Master text styles</a:t>
            </a:r>
          </a:p>
          <a:p>
            <a:pPr lvl="1"/>
            <a:r>
              <a:rPr lang="en-US" dirty="0"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953200635"/>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dirty="0" smtClean="0"/>
              <a:t>Click to edit Master text styles</a:t>
            </a:r>
          </a:p>
          <a:p>
            <a:pPr lvl="1"/>
            <a:r>
              <a:rPr lang="en-US" dirty="0"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dirty="0" smtClean="0"/>
              <a:t>Click to edit Master text styles</a:t>
            </a:r>
          </a:p>
          <a:p>
            <a:pPr lvl="1"/>
            <a:r>
              <a:rPr lang="en-US" dirty="0"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dirty="0" smtClean="0"/>
              <a:t>Click to edit Master text styles</a:t>
            </a:r>
          </a:p>
          <a:p>
            <a:pPr lvl="1"/>
            <a:r>
              <a:rPr lang="en-US" dirty="0"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6688726"/>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dirty="0"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63406053"/>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a:solidFill>
                  <a:srgbClr val="0070C0"/>
                </a:solidFill>
                <a:cs typeface="Arial" panose="020B0604020202020204" pitchFamily="34" charset="0"/>
              </a:rPr>
              <a:t>Creating a Custom Layout</a:t>
            </a:r>
          </a:p>
          <a:p>
            <a:r>
              <a:rPr lang="en-US" dirty="0">
                <a:solidFill>
                  <a:prstClr val="black"/>
                </a:solidFill>
              </a:rPr>
              <a:t>Follow the instructions on this slide layout if none of the existing layouts (in the current template) work well for the current slide you would like to create or edit.</a:t>
            </a:r>
          </a:p>
        </p:txBody>
      </p:sp>
      <p:sp>
        <p:nvSpPr>
          <p:cNvPr id="6" name="TextBox 5"/>
          <p:cNvSpPr txBox="1"/>
          <p:nvPr userDrawn="1"/>
        </p:nvSpPr>
        <p:spPr>
          <a:xfrm>
            <a:off x="101600" y="2567642"/>
            <a:ext cx="9144000" cy="3970318"/>
          </a:xfrm>
          <a:prstGeom prst="rect">
            <a:avLst/>
          </a:prstGeom>
          <a:noFill/>
        </p:spPr>
        <p:txBody>
          <a:bodyPr wrap="square" rtlCol="0">
            <a:spAutoFit/>
          </a:bodyPr>
          <a:lstStyle/>
          <a:p>
            <a:r>
              <a:rPr lang="en-US" dirty="0">
                <a:solidFill>
                  <a:prstClr val="black"/>
                </a:solidFill>
              </a:rPr>
              <a:t>To create a custom new layout, </a:t>
            </a:r>
            <a:r>
              <a:rPr lang="en-US" b="1" dirty="0">
                <a:solidFill>
                  <a:prstClr val="black"/>
                </a:solidFill>
              </a:rPr>
              <a:t>in the Slide Master view </a:t>
            </a:r>
            <a:r>
              <a:rPr lang="en-US" dirty="0">
                <a:solidFill>
                  <a:prstClr val="black"/>
                </a:solidFill>
              </a:rPr>
              <a:t>do the following:</a:t>
            </a:r>
          </a:p>
          <a:p>
            <a:pPr marL="214313" indent="-214313">
              <a:buFont typeface="Arial" panose="020B0604020202020204" pitchFamily="34" charset="0"/>
              <a:buChar char="•"/>
            </a:pPr>
            <a:r>
              <a:rPr lang="en-US" b="1" dirty="0">
                <a:solidFill>
                  <a:prstClr val="black"/>
                </a:solidFill>
              </a:rPr>
              <a:t>DUPLICATE</a:t>
            </a:r>
            <a:r>
              <a:rPr lang="en-US" dirty="0">
                <a:solidFill>
                  <a:prstClr val="black"/>
                </a:solidFill>
              </a:rPr>
              <a:t> an existing layout to create a new layout.</a:t>
            </a:r>
          </a:p>
          <a:p>
            <a:pPr marL="214313" indent="-214313">
              <a:buFont typeface="Arial" panose="020B0604020202020204" pitchFamily="34" charset="0"/>
              <a:buChar char="•"/>
            </a:pPr>
            <a:r>
              <a:rPr lang="en-US" b="1" dirty="0">
                <a:solidFill>
                  <a:prstClr val="black"/>
                </a:solidFill>
              </a:rPr>
              <a:t>RENAME</a:t>
            </a:r>
            <a:r>
              <a:rPr lang="en-US" dirty="0">
                <a:solidFill>
                  <a:prstClr val="black"/>
                </a:solidFill>
              </a:rPr>
              <a:t> the new layout.</a:t>
            </a:r>
          </a:p>
          <a:p>
            <a:pPr marL="214313" indent="-214313">
              <a:buFont typeface="Arial" panose="020B0604020202020204" pitchFamily="34" charset="0"/>
              <a:buChar char="•"/>
            </a:pPr>
            <a:r>
              <a:rPr lang="en-US" b="1" dirty="0">
                <a:solidFill>
                  <a:prstClr val="black"/>
                </a:solidFill>
              </a:rPr>
              <a:t>Insert or Remove as appropriate PLACEHOLDERS </a:t>
            </a:r>
            <a:r>
              <a:rPr lang="en-US" dirty="0">
                <a:solidFill>
                  <a:prstClr val="black"/>
                </a:solidFill>
              </a:rPr>
              <a:t>on your new layout, resizing &amp; formatting as appropriate. </a:t>
            </a:r>
            <a:r>
              <a:rPr lang="en-US" sz="1600" dirty="0">
                <a:solidFill>
                  <a:prstClr val="black"/>
                </a:solidFill>
              </a:rPr>
              <a:t>(Do not edit your content in the slide master. All content should be edited in the normal presentation design view.) </a:t>
            </a:r>
            <a:r>
              <a:rPr lang="en-US" b="1" dirty="0">
                <a:solidFill>
                  <a:prstClr val="black"/>
                </a:solidFill>
              </a:rPr>
              <a:t>NEVER REMOVE THE LAYOUT’S TITLE CONTAINER</a:t>
            </a:r>
            <a:r>
              <a:rPr lang="en-US" dirty="0">
                <a:solidFill>
                  <a:prstClr val="black"/>
                </a:solidFill>
              </a:rPr>
              <a:t>. </a:t>
            </a:r>
            <a:r>
              <a:rPr lang="en-US" sz="1600" dirty="0">
                <a:solidFill>
                  <a:prstClr val="black"/>
                </a:solidFill>
              </a:rPr>
              <a:t>(It can be resized or formatted, but never removed.)</a:t>
            </a:r>
            <a:endParaRPr lang="en-US" dirty="0">
              <a:solidFill>
                <a:prstClr val="black"/>
              </a:solidFill>
            </a:endParaRPr>
          </a:p>
          <a:p>
            <a:pPr marL="214313" indent="-214313">
              <a:buFont typeface="Arial" panose="020B0604020202020204" pitchFamily="34" charset="0"/>
              <a:buChar char="•"/>
            </a:pPr>
            <a:r>
              <a:rPr lang="en-US" dirty="0">
                <a:solidFill>
                  <a:prstClr val="black"/>
                </a:solidFill>
              </a:rPr>
              <a:t>Check the </a:t>
            </a:r>
            <a:r>
              <a:rPr lang="en-US" b="1" dirty="0">
                <a:solidFill>
                  <a:prstClr val="black"/>
                </a:solidFill>
              </a:rPr>
              <a:t>READING ORDER </a:t>
            </a:r>
            <a:r>
              <a:rPr lang="en-US" dirty="0">
                <a:solidFill>
                  <a:prstClr val="black"/>
                </a:solidFill>
              </a:rPr>
              <a:t>of your new layout. (</a:t>
            </a:r>
            <a:r>
              <a:rPr lang="en-US" sz="1350" u="sng" dirty="0">
                <a:solidFill>
                  <a:prstClr val="black"/>
                </a:solidFill>
                <a:latin typeface="Arial"/>
                <a:hlinkClick r:id="rId2"/>
              </a:rPr>
              <a:t>http://accessibility.psu.edu/microsoftoffice/powerpoint/</a:t>
            </a:r>
            <a:r>
              <a:rPr lang="en-US" sz="1350" dirty="0">
                <a:solidFill>
                  <a:prstClr val="black"/>
                </a:solidFill>
                <a:latin typeface="Arial"/>
              </a:rPr>
              <a:t>) </a:t>
            </a:r>
            <a:r>
              <a:rPr lang="en-US" dirty="0">
                <a:solidFill>
                  <a:prstClr val="black"/>
                </a:solidFill>
              </a:rPr>
              <a:t>Reorder as appropriate so the slide layout’s </a:t>
            </a:r>
            <a:r>
              <a:rPr lang="en-US" b="1" dirty="0">
                <a:solidFill>
                  <a:prstClr val="black"/>
                </a:solidFill>
              </a:rPr>
              <a:t>TITLE is read first</a:t>
            </a:r>
            <a:r>
              <a:rPr lang="en-US" dirty="0">
                <a:solidFill>
                  <a:prstClr val="black"/>
                </a:solidFill>
              </a:rPr>
              <a:t>.</a:t>
            </a:r>
          </a:p>
          <a:p>
            <a:pPr marL="214313" indent="-214313">
              <a:buFont typeface="Arial" panose="020B0604020202020204" pitchFamily="34" charset="0"/>
              <a:buChar char="•"/>
            </a:pPr>
            <a:r>
              <a:rPr lang="en-US" b="1" dirty="0">
                <a:solidFill>
                  <a:prstClr val="black"/>
                </a:solidFill>
              </a:rPr>
              <a:t>SAVE</a:t>
            </a:r>
            <a:r>
              <a:rPr lang="en-US" dirty="0">
                <a:solidFill>
                  <a:prstClr val="black"/>
                </a:solidFill>
              </a:rPr>
              <a:t> your presentation.</a:t>
            </a:r>
          </a:p>
          <a:p>
            <a:pPr marL="214313" indent="-214313">
              <a:buFont typeface="Arial" panose="020B0604020202020204" pitchFamily="34" charset="0"/>
              <a:buChar char="•"/>
            </a:pPr>
            <a:r>
              <a:rPr lang="en-US" b="1" dirty="0">
                <a:solidFill>
                  <a:prstClr val="black"/>
                </a:solidFill>
              </a:rPr>
              <a:t>Close the Master View </a:t>
            </a:r>
            <a:r>
              <a:rPr lang="en-US" dirty="0">
                <a:solidFill>
                  <a:prstClr val="black"/>
                </a:solidFill>
              </a:rPr>
              <a:t>and return to your normal editing (design) view.</a:t>
            </a:r>
          </a:p>
          <a:p>
            <a:pPr marL="214313" indent="-214313">
              <a:buFont typeface="Arial" panose="020B0604020202020204" pitchFamily="34" charset="0"/>
              <a:buChar char="•"/>
            </a:pPr>
            <a:r>
              <a:rPr lang="en-US" b="1" dirty="0">
                <a:solidFill>
                  <a:prstClr val="black"/>
                </a:solidFill>
              </a:rPr>
              <a:t>Insert a new slide using </a:t>
            </a:r>
            <a:r>
              <a:rPr lang="en-US" b="1">
                <a:solidFill>
                  <a:prstClr val="black"/>
                </a:solidFill>
              </a:rPr>
              <a:t>your custom-named </a:t>
            </a:r>
            <a:r>
              <a:rPr lang="en-US" b="1" dirty="0">
                <a:solidFill>
                  <a:prstClr val="black"/>
                </a:solidFill>
              </a:rPr>
              <a:t>new layout </a:t>
            </a:r>
            <a:r>
              <a:rPr lang="en-US" dirty="0">
                <a:solidFill>
                  <a:prstClr val="black"/>
                </a:solidFill>
              </a:rPr>
              <a:t>or apply the new layout to an existing slide.</a:t>
            </a:r>
          </a:p>
        </p:txBody>
      </p:sp>
    </p:spTree>
    <p:extLst>
      <p:ext uri="{BB962C8B-B14F-4D97-AF65-F5344CB8AC3E}">
        <p14:creationId xmlns:p14="http://schemas.microsoft.com/office/powerpoint/2010/main" val="1126087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5"/>
          <p:cNvSpPr>
            <a:spLocks noGrp="1"/>
          </p:cNvSpPr>
          <p:nvPr>
            <p:ph type="sldNum" sz="quarter" idx="15"/>
          </p:nvPr>
        </p:nvSpPr>
        <p:spPr/>
        <p:txBody>
          <a:bodyPr/>
          <a:lstStyle>
            <a:lvl1pPr>
              <a:defRPr/>
            </a:lvl1pPr>
          </a:lstStyle>
          <a:p>
            <a:fld id="{250BDE9F-7DBF-40FD-82D9-ABCAA91EEB88}" type="slidenum">
              <a:rPr lang="en-US" altLang="en-US"/>
              <a:pPr/>
              <a:t>‹#›</a:t>
            </a:fld>
            <a:endParaRPr lang="en-US" altLang="en-US"/>
          </a:p>
        </p:txBody>
      </p:sp>
      <p:sp>
        <p:nvSpPr>
          <p:cNvPr id="5" name="Date Placeholder 4"/>
          <p:cNvSpPr>
            <a:spLocks noGrp="1"/>
          </p:cNvSpPr>
          <p:nvPr>
            <p:ph type="dt" sz="half" idx="16"/>
          </p:nvPr>
        </p:nvSpPr>
        <p:spPr/>
        <p:txBody>
          <a:bodyPr/>
          <a:lstStyle>
            <a:lvl1pPr>
              <a:defRPr/>
            </a:lvl1pPr>
          </a:lstStyle>
          <a:p>
            <a:pPr>
              <a:defRPr/>
            </a:pPr>
            <a:r>
              <a:rPr lang="en-US" smtClean="0"/>
              <a:t>Health IT Workforce Curriculum                                         Version 3.0/Spring 2012 </a:t>
            </a:r>
            <a:endParaRPr lang="en-US"/>
          </a:p>
        </p:txBody>
      </p:sp>
      <p:sp>
        <p:nvSpPr>
          <p:cNvPr id="6" name="Footer Placeholder 5"/>
          <p:cNvSpPr>
            <a:spLocks noGrp="1"/>
          </p:cNvSpPr>
          <p:nvPr>
            <p:ph type="ftr" sz="quarter" idx="17"/>
          </p:nvPr>
        </p:nvSpPr>
        <p:spPr/>
        <p:txBody>
          <a:bodyPr/>
          <a:lstStyle>
            <a:lvl1pPr>
              <a:defRPr/>
            </a:lvl1pPr>
          </a:lstStyle>
          <a:p>
            <a:pPr>
              <a:defRPr/>
            </a:pPr>
            <a:r>
              <a:rPr lang="en-US"/>
              <a:t>Terminology in Healthcare and Public Health Settings                                                       Endocrine System                                                                           Lecture a</a:t>
            </a:r>
          </a:p>
        </p:txBody>
      </p:sp>
    </p:spTree>
    <p:extLst>
      <p:ext uri="{BB962C8B-B14F-4D97-AF65-F5344CB8AC3E}">
        <p14:creationId xmlns:p14="http://schemas.microsoft.com/office/powerpoint/2010/main" val="100520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rt, Table, Figure layout">
    <p:spTree>
      <p:nvGrpSpPr>
        <p:cNvPr id="1" name=""/>
        <p:cNvGrpSpPr/>
        <p:nvPr/>
      </p:nvGrpSpPr>
      <p:grpSpPr>
        <a:xfrm>
          <a:off x="0" y="0"/>
          <a:ext cx="0" cy="0"/>
          <a:chOff x="0" y="0"/>
          <a:chExt cx="0" cy="0"/>
        </a:xfrm>
      </p:grpSpPr>
      <p:sp>
        <p:nvSpPr>
          <p:cNvPr id="4" name="Title 1"/>
          <p:cNvSpPr txBox="1">
            <a:spLocks/>
          </p:cNvSpPr>
          <p:nvPr/>
        </p:nvSpPr>
        <p:spPr>
          <a:xfrm>
            <a:off x="457200" y="5638800"/>
            <a:ext cx="8229600" cy="228600"/>
          </a:xfrm>
          <a:prstGeom prst="rect">
            <a:avLst/>
          </a:prstGeom>
        </p:spPr>
        <p:txBody>
          <a:bodyPr anchor="ctr"/>
          <a:lstStyle>
            <a:lvl1pPr>
              <a:defRPr sz="3600">
                <a:latin typeface="Verdana" pitchFamily="34" charset="0"/>
                <a:ea typeface="Verdana" pitchFamily="34" charset="0"/>
                <a:cs typeface="Verdana" pitchFamily="34" charset="0"/>
              </a:defRPr>
            </a:lvl1pPr>
          </a:lstStyle>
          <a:p>
            <a:pPr eaLnBrk="0" hangingPunct="0">
              <a:defRPr/>
            </a:pPr>
            <a:r>
              <a:rPr lang="en-US" sz="1200" dirty="0" smtClean="0">
                <a:latin typeface="+mj-lt"/>
              </a:rPr>
              <a:t>Click to edit Master title style</a:t>
            </a:r>
            <a:endParaRPr lang="en-US" sz="1200" dirty="0">
              <a:latin typeface="+mj-lt"/>
            </a:endParaRPr>
          </a:p>
        </p:txBody>
      </p:sp>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2209800"/>
            <a:ext cx="8229600" cy="30480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2"/>
          <p:cNvSpPr>
            <a:spLocks noGrp="1"/>
          </p:cNvSpPr>
          <p:nvPr>
            <p:ph type="sldNum" sz="quarter" idx="15"/>
          </p:nvPr>
        </p:nvSpPr>
        <p:spPr>
          <a:xfrm>
            <a:off x="6858000" y="6356350"/>
            <a:ext cx="1828800" cy="365125"/>
          </a:xfrm>
        </p:spPr>
        <p:txBody>
          <a:bodyPr/>
          <a:lstStyle>
            <a:lvl1pPr>
              <a:defRPr/>
            </a:lvl1pPr>
          </a:lstStyle>
          <a:p>
            <a:fld id="{E14CF5C8-2795-4441-80EB-A6DD7188D7D8}" type="slidenum">
              <a:rPr lang="en-US" altLang="en-US"/>
              <a:pPr/>
              <a:t>‹#›</a:t>
            </a:fld>
            <a:endParaRPr lang="en-US" altLang="en-US"/>
          </a:p>
        </p:txBody>
      </p:sp>
      <p:sp>
        <p:nvSpPr>
          <p:cNvPr id="6" name="Date Placeholder 4"/>
          <p:cNvSpPr>
            <a:spLocks noGrp="1"/>
          </p:cNvSpPr>
          <p:nvPr>
            <p:ph type="dt" sz="half" idx="16"/>
          </p:nvPr>
        </p:nvSpPr>
        <p:spPr/>
        <p:txBody>
          <a:bodyPr/>
          <a:lstStyle>
            <a:lvl1pPr>
              <a:defRPr sz="1000">
                <a:solidFill>
                  <a:schemeClr val="bg1">
                    <a:lumMod val="65000"/>
                  </a:schemeClr>
                </a:solidFill>
                <a:latin typeface="Arial" pitchFamily="34" charset="0"/>
                <a:cs typeface="Arial" pitchFamily="34" charset="0"/>
              </a:defRPr>
            </a:lvl1pPr>
          </a:lstStyle>
          <a:p>
            <a:pPr>
              <a:defRPr/>
            </a:pPr>
            <a:r>
              <a:rPr lang="en-US" smtClean="0"/>
              <a:t>Health IT Workforce Curriculum                                         Version 3.0/Spring 2012 </a:t>
            </a:r>
            <a:endParaRPr lang="en-US"/>
          </a:p>
        </p:txBody>
      </p:sp>
      <p:sp>
        <p:nvSpPr>
          <p:cNvPr id="7" name="Footer Placeholder 5"/>
          <p:cNvSpPr>
            <a:spLocks noGrp="1"/>
          </p:cNvSpPr>
          <p:nvPr>
            <p:ph type="ftr" sz="quarter" idx="17"/>
          </p:nvPr>
        </p:nvSpPr>
        <p:spPr>
          <a:xfrm>
            <a:off x="3117850" y="6345238"/>
            <a:ext cx="3475038" cy="365125"/>
          </a:xfr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Terminology in Healthcare and Public Health Settings                                                       Endocrine System                                                                           Lecture a</a:t>
            </a:r>
          </a:p>
        </p:txBody>
      </p:sp>
    </p:spTree>
    <p:extLst>
      <p:ext uri="{BB962C8B-B14F-4D97-AF65-F5344CB8AC3E}">
        <p14:creationId xmlns:p14="http://schemas.microsoft.com/office/powerpoint/2010/main" val="1153883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ide by Side with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984248"/>
            <a:ext cx="4114800" cy="342595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7"/>
          <p:cNvSpPr>
            <a:spLocks noGrp="1"/>
          </p:cNvSpPr>
          <p:nvPr>
            <p:ph sz="quarter" idx="18"/>
          </p:nvPr>
        </p:nvSpPr>
        <p:spPr>
          <a:xfrm>
            <a:off x="4572000" y="1981200"/>
            <a:ext cx="4114800" cy="3429000"/>
          </a:xfrm>
          <a:prstGeom prst="rect">
            <a:avLst/>
          </a:prstGeom>
        </p:spPr>
        <p:txBody>
          <a:bodyPr/>
          <a:lstStyle>
            <a:lvl1pPr>
              <a:defRPr sz="2800"/>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7"/>
          <p:cNvSpPr>
            <a:spLocks noGrp="1"/>
          </p:cNvSpPr>
          <p:nvPr>
            <p:ph sz="quarter" idx="22"/>
          </p:nvPr>
        </p:nvSpPr>
        <p:spPr>
          <a:xfrm>
            <a:off x="457200" y="5410200"/>
            <a:ext cx="4114800" cy="609600"/>
          </a:xfrm>
          <a:prstGeom prst="rect">
            <a:avLst/>
          </a:prstGeom>
        </p:spPr>
        <p:txBody>
          <a:bodyPr/>
          <a:lstStyle>
            <a:lvl1pPr>
              <a:buNone/>
              <a:defRPr sz="1200"/>
            </a:lvl1pPr>
          </a:lstStyle>
          <a:p>
            <a:pPr lvl="0"/>
            <a:r>
              <a:rPr lang="en-US" dirty="0" smtClean="0"/>
              <a:t>Click to edit Master text styles</a:t>
            </a:r>
          </a:p>
        </p:txBody>
      </p:sp>
      <p:sp>
        <p:nvSpPr>
          <p:cNvPr id="11" name="Content Placeholder 7"/>
          <p:cNvSpPr>
            <a:spLocks noGrp="1"/>
          </p:cNvSpPr>
          <p:nvPr>
            <p:ph sz="quarter" idx="23"/>
          </p:nvPr>
        </p:nvSpPr>
        <p:spPr>
          <a:xfrm>
            <a:off x="4572000" y="5410200"/>
            <a:ext cx="4114800" cy="609600"/>
          </a:xfrm>
          <a:prstGeom prst="rect">
            <a:avLst/>
          </a:prstGeom>
        </p:spPr>
        <p:txBody>
          <a:bodyPr/>
          <a:lstStyle>
            <a:lvl1pPr>
              <a:buNone/>
              <a:defRPr sz="1200"/>
            </a:lvl1pPr>
          </a:lstStyle>
          <a:p>
            <a:pPr lvl="0"/>
            <a:r>
              <a:rPr lang="en-US" dirty="0" smtClean="0"/>
              <a:t>Click to edit Master text styles</a:t>
            </a:r>
          </a:p>
        </p:txBody>
      </p:sp>
      <p:sp>
        <p:nvSpPr>
          <p:cNvPr id="9" name="Slide Number Placeholder 5"/>
          <p:cNvSpPr>
            <a:spLocks noGrp="1"/>
          </p:cNvSpPr>
          <p:nvPr>
            <p:ph type="sldNum" sz="quarter" idx="24"/>
          </p:nvPr>
        </p:nvSpPr>
        <p:spPr/>
        <p:txBody>
          <a:bodyPr/>
          <a:lstStyle>
            <a:lvl1pPr>
              <a:defRPr/>
            </a:lvl1pPr>
          </a:lstStyle>
          <a:p>
            <a:fld id="{B9DE4EB7-1811-4754-B24E-EC4EB67CAB20}" type="slidenum">
              <a:rPr lang="en-US" altLang="en-US"/>
              <a:pPr/>
              <a:t>‹#›</a:t>
            </a:fld>
            <a:endParaRPr lang="en-US" altLang="en-US"/>
          </a:p>
        </p:txBody>
      </p:sp>
      <p:sp>
        <p:nvSpPr>
          <p:cNvPr id="12" name="Date Placeholder 4"/>
          <p:cNvSpPr>
            <a:spLocks noGrp="1"/>
          </p:cNvSpPr>
          <p:nvPr>
            <p:ph type="dt" sz="half" idx="25"/>
          </p:nvPr>
        </p:nvSpPr>
        <p:spPr/>
        <p:txBody>
          <a:bodyPr/>
          <a:lstStyle>
            <a:lvl1pPr>
              <a:defRPr/>
            </a:lvl1pPr>
          </a:lstStyle>
          <a:p>
            <a:pPr>
              <a:defRPr/>
            </a:pPr>
            <a:r>
              <a:rPr lang="en-US" smtClean="0"/>
              <a:t>Health IT Workforce Curriculum                                         Version 3.0/Spring 2012 </a:t>
            </a:r>
            <a:endParaRPr lang="en-US"/>
          </a:p>
        </p:txBody>
      </p:sp>
      <p:sp>
        <p:nvSpPr>
          <p:cNvPr id="13" name="Footer Placeholder 5"/>
          <p:cNvSpPr>
            <a:spLocks noGrp="1"/>
          </p:cNvSpPr>
          <p:nvPr>
            <p:ph type="ftr" sz="quarter" idx="26"/>
          </p:nvPr>
        </p:nvSpPr>
        <p:spPr/>
        <p:txBody>
          <a:bodyPr/>
          <a:lstStyle>
            <a:lvl1pPr>
              <a:defRPr/>
            </a:lvl1pPr>
          </a:lstStyle>
          <a:p>
            <a:pPr>
              <a:defRPr/>
            </a:pPr>
            <a:r>
              <a:rPr lang="en-US"/>
              <a:t>Terminology in Healthcare and Public Health Settings                                                       Endocrine System                                                                           Lecture a</a:t>
            </a:r>
          </a:p>
        </p:txBody>
      </p:sp>
    </p:spTree>
    <p:extLst>
      <p:ext uri="{BB962C8B-B14F-4D97-AF65-F5344CB8AC3E}">
        <p14:creationId xmlns:p14="http://schemas.microsoft.com/office/powerpoint/2010/main" val="480792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ide by side one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447800"/>
            <a:ext cx="8229600" cy="46482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7" name="Content Placeholder 7"/>
          <p:cNvSpPr>
            <a:spLocks noGrp="1"/>
          </p:cNvSpPr>
          <p:nvPr>
            <p:ph sz="quarter" idx="18"/>
          </p:nvPr>
        </p:nvSpPr>
        <p:spPr>
          <a:xfrm>
            <a:off x="4572000" y="1981200"/>
            <a:ext cx="4114800" cy="1981200"/>
          </a:xfrm>
          <a:prstGeom prst="rect">
            <a:avLst/>
          </a:prstGeom>
        </p:spPr>
        <p:txBody>
          <a:bodyPr/>
          <a:lstStyle>
            <a:lvl1pPr>
              <a:buNone/>
              <a:defRPr sz="2800"/>
            </a:lvl1pPr>
          </a:lstStyle>
          <a:p>
            <a:pPr lvl="0"/>
            <a:r>
              <a:rPr lang="en-US" smtClean="0"/>
              <a:t>Click to edit Master text styles</a:t>
            </a:r>
          </a:p>
        </p:txBody>
      </p:sp>
      <p:sp>
        <p:nvSpPr>
          <p:cNvPr id="11" name="Content Placeholder 7"/>
          <p:cNvSpPr>
            <a:spLocks noGrp="1"/>
          </p:cNvSpPr>
          <p:nvPr>
            <p:ph sz="quarter" idx="23"/>
          </p:nvPr>
        </p:nvSpPr>
        <p:spPr>
          <a:xfrm>
            <a:off x="4572000" y="3962400"/>
            <a:ext cx="4114800" cy="457200"/>
          </a:xfrm>
          <a:prstGeom prst="rect">
            <a:avLst/>
          </a:prstGeom>
        </p:spPr>
        <p:txBody>
          <a:bodyPr/>
          <a:lstStyle>
            <a:lvl1pPr>
              <a:buNone/>
              <a:defRPr sz="1200"/>
            </a:lvl1pPr>
          </a:lstStyle>
          <a:p>
            <a:pPr lvl="0"/>
            <a:r>
              <a:rPr lang="en-US" dirty="0" smtClean="0"/>
              <a:t>Click to edit Master text styles</a:t>
            </a:r>
          </a:p>
        </p:txBody>
      </p:sp>
      <p:sp>
        <p:nvSpPr>
          <p:cNvPr id="6" name="Slide Number Placeholder 5"/>
          <p:cNvSpPr>
            <a:spLocks noGrp="1"/>
          </p:cNvSpPr>
          <p:nvPr>
            <p:ph type="sldNum" sz="quarter" idx="24"/>
          </p:nvPr>
        </p:nvSpPr>
        <p:spPr/>
        <p:txBody>
          <a:bodyPr/>
          <a:lstStyle>
            <a:lvl1pPr>
              <a:defRPr/>
            </a:lvl1pPr>
          </a:lstStyle>
          <a:p>
            <a:fld id="{D545B3BE-B77C-4556-A4E4-671B75324B42}" type="slidenum">
              <a:rPr lang="en-US" altLang="en-US"/>
              <a:pPr/>
              <a:t>‹#›</a:t>
            </a:fld>
            <a:endParaRPr lang="en-US" altLang="en-US"/>
          </a:p>
        </p:txBody>
      </p:sp>
      <p:sp>
        <p:nvSpPr>
          <p:cNvPr id="9" name="Date Placeholder 4"/>
          <p:cNvSpPr>
            <a:spLocks noGrp="1"/>
          </p:cNvSpPr>
          <p:nvPr>
            <p:ph type="dt" sz="half" idx="25"/>
          </p:nvPr>
        </p:nvSpPr>
        <p:spPr/>
        <p:txBody>
          <a:bodyPr/>
          <a:lstStyle>
            <a:lvl1pPr>
              <a:defRPr/>
            </a:lvl1pPr>
          </a:lstStyle>
          <a:p>
            <a:pPr>
              <a:defRPr/>
            </a:pPr>
            <a:r>
              <a:rPr lang="en-US" smtClean="0"/>
              <a:t>Health IT Workforce Curriculum                                         Version 3.0/Spring 2012 </a:t>
            </a:r>
            <a:endParaRPr lang="en-US"/>
          </a:p>
        </p:txBody>
      </p:sp>
      <p:sp>
        <p:nvSpPr>
          <p:cNvPr id="10" name="Footer Placeholder 5"/>
          <p:cNvSpPr>
            <a:spLocks noGrp="1"/>
          </p:cNvSpPr>
          <p:nvPr>
            <p:ph type="ftr" sz="quarter" idx="26"/>
          </p:nvPr>
        </p:nvSpPr>
        <p:spPr/>
        <p:txBody>
          <a:bodyPr/>
          <a:lstStyle>
            <a:lvl1pPr>
              <a:defRPr/>
            </a:lvl1pPr>
          </a:lstStyle>
          <a:p>
            <a:pPr>
              <a:defRPr/>
            </a:pPr>
            <a:r>
              <a:rPr lang="en-US"/>
              <a:t>Terminology in Healthcare and Public Health Settings                                                       Endocrine System                                                                           Lecture a</a:t>
            </a:r>
          </a:p>
        </p:txBody>
      </p:sp>
    </p:spTree>
    <p:extLst>
      <p:ext uri="{BB962C8B-B14F-4D97-AF65-F5344CB8AC3E}">
        <p14:creationId xmlns:p14="http://schemas.microsoft.com/office/powerpoint/2010/main" val="1476849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ide by side_four with citation placeholder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447800"/>
            <a:ext cx="4114800" cy="1752600"/>
          </a:xfrm>
          <a:prstGeom prst="rect">
            <a:avLst/>
          </a:prstGeom>
        </p:spPr>
        <p:txBody>
          <a:bodyPr/>
          <a:lstStyle>
            <a:lvl1pPr>
              <a:defRPr sz="2000"/>
            </a:lvl1pPr>
            <a:lvl2pPr>
              <a:defRPr sz="1600"/>
            </a:lvl2pPr>
          </a:lstStyle>
          <a:p>
            <a:pPr lvl="0"/>
            <a:r>
              <a:rPr lang="en-US" dirty="0" smtClean="0"/>
              <a:t>Click to edit Master text styles</a:t>
            </a:r>
          </a:p>
          <a:p>
            <a:pPr lvl="1"/>
            <a:r>
              <a:rPr lang="en-US" dirty="0" smtClean="0"/>
              <a:t>Second level</a:t>
            </a:r>
          </a:p>
        </p:txBody>
      </p:sp>
      <p:sp>
        <p:nvSpPr>
          <p:cNvPr id="7" name="Content Placeholder 7"/>
          <p:cNvSpPr>
            <a:spLocks noGrp="1"/>
          </p:cNvSpPr>
          <p:nvPr>
            <p:ph sz="quarter" idx="18"/>
          </p:nvPr>
        </p:nvSpPr>
        <p:spPr>
          <a:xfrm>
            <a:off x="4572000" y="1447800"/>
            <a:ext cx="4114800" cy="1752600"/>
          </a:xfrm>
          <a:prstGeom prst="rect">
            <a:avLst/>
          </a:prstGeom>
        </p:spPr>
        <p:txBody>
          <a:bodyPr/>
          <a:lstStyle>
            <a:lvl1pPr>
              <a:defRPr sz="2000"/>
            </a:lvl1pPr>
            <a:lvl2pPr>
              <a:defRPr sz="1600"/>
            </a:lvl2pPr>
          </a:lstStyle>
          <a:p>
            <a:pPr lvl="0"/>
            <a:r>
              <a:rPr lang="en-US" dirty="0" smtClean="0"/>
              <a:t>Click to edit Master text styles</a:t>
            </a:r>
          </a:p>
          <a:p>
            <a:pPr lvl="1"/>
            <a:r>
              <a:rPr lang="en-US" dirty="0" smtClean="0"/>
              <a:t>Second level</a:t>
            </a:r>
          </a:p>
        </p:txBody>
      </p:sp>
      <p:sp>
        <p:nvSpPr>
          <p:cNvPr id="10" name="Content Placeholder 7"/>
          <p:cNvSpPr>
            <a:spLocks noGrp="1"/>
          </p:cNvSpPr>
          <p:nvPr>
            <p:ph sz="quarter" idx="22"/>
          </p:nvPr>
        </p:nvSpPr>
        <p:spPr>
          <a:xfrm>
            <a:off x="457200" y="3200400"/>
            <a:ext cx="4114800" cy="457200"/>
          </a:xfrm>
          <a:prstGeom prst="rect">
            <a:avLst/>
          </a:prstGeom>
        </p:spPr>
        <p:txBody>
          <a:bodyPr/>
          <a:lstStyle>
            <a:lvl1pPr>
              <a:buNone/>
              <a:defRPr sz="1200"/>
            </a:lvl1pPr>
          </a:lstStyle>
          <a:p>
            <a:pPr lvl="0"/>
            <a:r>
              <a:rPr lang="en-US" dirty="0" smtClean="0"/>
              <a:t>Click to edit Master text styles</a:t>
            </a:r>
          </a:p>
        </p:txBody>
      </p:sp>
      <p:sp>
        <p:nvSpPr>
          <p:cNvPr id="11" name="Content Placeholder 7"/>
          <p:cNvSpPr>
            <a:spLocks noGrp="1"/>
          </p:cNvSpPr>
          <p:nvPr>
            <p:ph sz="quarter" idx="23"/>
          </p:nvPr>
        </p:nvSpPr>
        <p:spPr>
          <a:xfrm>
            <a:off x="4572000" y="3200400"/>
            <a:ext cx="4114800" cy="457200"/>
          </a:xfrm>
          <a:prstGeom prst="rect">
            <a:avLst/>
          </a:prstGeom>
        </p:spPr>
        <p:txBody>
          <a:bodyPr/>
          <a:lstStyle>
            <a:lvl1pPr>
              <a:buNone/>
              <a:defRPr sz="1200"/>
            </a:lvl1pPr>
          </a:lstStyle>
          <a:p>
            <a:pPr lvl="0"/>
            <a:r>
              <a:rPr lang="en-US" dirty="0" smtClean="0"/>
              <a:t>Click to edit Master text styles</a:t>
            </a:r>
          </a:p>
        </p:txBody>
      </p:sp>
      <p:sp>
        <p:nvSpPr>
          <p:cNvPr id="12" name="Content Placeholder 7"/>
          <p:cNvSpPr>
            <a:spLocks noGrp="1"/>
          </p:cNvSpPr>
          <p:nvPr>
            <p:ph sz="quarter" idx="24"/>
          </p:nvPr>
        </p:nvSpPr>
        <p:spPr>
          <a:xfrm>
            <a:off x="457200" y="3886200"/>
            <a:ext cx="4114800" cy="1828800"/>
          </a:xfrm>
          <a:prstGeom prst="rect">
            <a:avLst/>
          </a:prstGeom>
        </p:spPr>
        <p:txBody>
          <a:bodyPr/>
          <a:lstStyle>
            <a:lvl1pPr>
              <a:defRPr sz="2000"/>
            </a:lvl1pPr>
            <a:lvl2pPr>
              <a:defRPr sz="1600"/>
            </a:lvl2pPr>
          </a:lstStyle>
          <a:p>
            <a:pPr lvl="0"/>
            <a:r>
              <a:rPr lang="en-US" dirty="0" smtClean="0"/>
              <a:t>Click to edit Master text styles</a:t>
            </a:r>
          </a:p>
          <a:p>
            <a:pPr lvl="1"/>
            <a:r>
              <a:rPr lang="en-US" dirty="0" smtClean="0"/>
              <a:t>Second level</a:t>
            </a:r>
          </a:p>
        </p:txBody>
      </p:sp>
      <p:sp>
        <p:nvSpPr>
          <p:cNvPr id="13" name="Content Placeholder 7"/>
          <p:cNvSpPr>
            <a:spLocks noGrp="1"/>
          </p:cNvSpPr>
          <p:nvPr>
            <p:ph sz="quarter" idx="25"/>
          </p:nvPr>
        </p:nvSpPr>
        <p:spPr>
          <a:xfrm>
            <a:off x="4572000" y="3886200"/>
            <a:ext cx="4114800" cy="1828800"/>
          </a:xfrm>
          <a:prstGeom prst="rect">
            <a:avLst/>
          </a:prstGeom>
        </p:spPr>
        <p:txBody>
          <a:bodyPr/>
          <a:lstStyle>
            <a:lvl1pPr>
              <a:defRPr sz="2000"/>
            </a:lvl1pPr>
            <a:lvl2pPr>
              <a:defRPr sz="1600"/>
            </a:lvl2pPr>
          </a:lstStyle>
          <a:p>
            <a:pPr lvl="0"/>
            <a:r>
              <a:rPr lang="en-US" dirty="0" smtClean="0"/>
              <a:t>Click to edit Master text styles</a:t>
            </a:r>
          </a:p>
          <a:p>
            <a:pPr lvl="1"/>
            <a:r>
              <a:rPr lang="en-US" dirty="0" smtClean="0"/>
              <a:t>Second level</a:t>
            </a:r>
          </a:p>
        </p:txBody>
      </p:sp>
      <p:sp>
        <p:nvSpPr>
          <p:cNvPr id="14" name="Content Placeholder 7"/>
          <p:cNvSpPr>
            <a:spLocks noGrp="1"/>
          </p:cNvSpPr>
          <p:nvPr>
            <p:ph sz="quarter" idx="26"/>
          </p:nvPr>
        </p:nvSpPr>
        <p:spPr>
          <a:xfrm>
            <a:off x="457200" y="5715000"/>
            <a:ext cx="4114800" cy="457200"/>
          </a:xfrm>
          <a:prstGeom prst="rect">
            <a:avLst/>
          </a:prstGeom>
        </p:spPr>
        <p:txBody>
          <a:bodyPr/>
          <a:lstStyle>
            <a:lvl1pPr>
              <a:buNone/>
              <a:defRPr sz="1200"/>
            </a:lvl1pPr>
          </a:lstStyle>
          <a:p>
            <a:pPr lvl="0"/>
            <a:r>
              <a:rPr lang="en-US" dirty="0" smtClean="0"/>
              <a:t>Click to edit Master text styles</a:t>
            </a:r>
          </a:p>
        </p:txBody>
      </p:sp>
      <p:sp>
        <p:nvSpPr>
          <p:cNvPr id="15" name="Content Placeholder 7"/>
          <p:cNvSpPr>
            <a:spLocks noGrp="1"/>
          </p:cNvSpPr>
          <p:nvPr>
            <p:ph sz="quarter" idx="27"/>
          </p:nvPr>
        </p:nvSpPr>
        <p:spPr>
          <a:xfrm>
            <a:off x="4572000" y="5715000"/>
            <a:ext cx="4114800" cy="457200"/>
          </a:xfrm>
          <a:prstGeom prst="rect">
            <a:avLst/>
          </a:prstGeom>
        </p:spPr>
        <p:txBody>
          <a:bodyPr/>
          <a:lstStyle>
            <a:lvl1pPr>
              <a:buNone/>
              <a:defRPr sz="1200"/>
            </a:lvl1pPr>
          </a:lstStyle>
          <a:p>
            <a:pPr lvl="0"/>
            <a:r>
              <a:rPr lang="en-US" dirty="0" smtClean="0"/>
              <a:t>Click to edit Master text styles</a:t>
            </a:r>
          </a:p>
        </p:txBody>
      </p:sp>
      <p:sp>
        <p:nvSpPr>
          <p:cNvPr id="16" name="Slide Number Placeholder 5"/>
          <p:cNvSpPr>
            <a:spLocks noGrp="1"/>
          </p:cNvSpPr>
          <p:nvPr>
            <p:ph type="sldNum" sz="quarter" idx="28"/>
          </p:nvPr>
        </p:nvSpPr>
        <p:spPr/>
        <p:txBody>
          <a:bodyPr/>
          <a:lstStyle>
            <a:lvl1pPr>
              <a:defRPr/>
            </a:lvl1pPr>
          </a:lstStyle>
          <a:p>
            <a:fld id="{3FF72B88-1FC8-4D61-9F50-D5E493FAFEAF}" type="slidenum">
              <a:rPr lang="en-US" altLang="en-US"/>
              <a:pPr/>
              <a:t>‹#›</a:t>
            </a:fld>
            <a:endParaRPr lang="en-US" altLang="en-US"/>
          </a:p>
        </p:txBody>
      </p:sp>
      <p:sp>
        <p:nvSpPr>
          <p:cNvPr id="17" name="Date Placeholder 4"/>
          <p:cNvSpPr>
            <a:spLocks noGrp="1"/>
          </p:cNvSpPr>
          <p:nvPr>
            <p:ph type="dt" sz="half" idx="29"/>
          </p:nvPr>
        </p:nvSpPr>
        <p:spPr/>
        <p:txBody>
          <a:bodyPr/>
          <a:lstStyle>
            <a:lvl1pPr>
              <a:defRPr/>
            </a:lvl1pPr>
          </a:lstStyle>
          <a:p>
            <a:pPr>
              <a:defRPr/>
            </a:pPr>
            <a:r>
              <a:rPr lang="en-US" smtClean="0"/>
              <a:t>Health IT Workforce Curriculum                                         Version 3.0/Spring 2012 </a:t>
            </a:r>
            <a:endParaRPr lang="en-US"/>
          </a:p>
        </p:txBody>
      </p:sp>
      <p:sp>
        <p:nvSpPr>
          <p:cNvPr id="18" name="Footer Placeholder 5"/>
          <p:cNvSpPr>
            <a:spLocks noGrp="1"/>
          </p:cNvSpPr>
          <p:nvPr>
            <p:ph type="ftr" sz="quarter" idx="30"/>
          </p:nvPr>
        </p:nvSpPr>
        <p:spPr/>
        <p:txBody>
          <a:bodyPr/>
          <a:lstStyle>
            <a:lvl1pPr>
              <a:defRPr/>
            </a:lvl1pPr>
          </a:lstStyle>
          <a:p>
            <a:pPr>
              <a:defRPr/>
            </a:pPr>
            <a:r>
              <a:rPr lang="en-US"/>
              <a:t>Terminology in Healthcare and Public Health Settings                                                       Endocrine System                                                                           Lecture a</a:t>
            </a:r>
          </a:p>
        </p:txBody>
      </p:sp>
    </p:spTree>
    <p:extLst>
      <p:ext uri="{BB962C8B-B14F-4D97-AF65-F5344CB8AC3E}">
        <p14:creationId xmlns:p14="http://schemas.microsoft.com/office/powerpoint/2010/main" val="4153921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able Placeholder 7"/>
          <p:cNvSpPr>
            <a:spLocks noGrp="1"/>
          </p:cNvSpPr>
          <p:nvPr>
            <p:ph type="tbl" sz="quarter" idx="14"/>
          </p:nvPr>
        </p:nvSpPr>
        <p:spPr>
          <a:xfrm>
            <a:off x="457200" y="1752600"/>
            <a:ext cx="8229600" cy="3657600"/>
          </a:xfrm>
          <a:prstGeom prst="rect">
            <a:avLst/>
          </a:prstGeom>
        </p:spPr>
        <p:txBody>
          <a:bodyPr rtlCol="0">
            <a:normAutofit/>
          </a:bodyPr>
          <a:lstStyle/>
          <a:p>
            <a:pPr lvl="0"/>
            <a:r>
              <a:rPr lang="en-US" noProof="0" dirty="0" smtClean="0"/>
              <a:t>Click icon to add table</a:t>
            </a:r>
            <a:endParaRPr lang="en-US" noProof="0" dirty="0"/>
          </a:p>
        </p:txBody>
      </p:sp>
      <p:sp>
        <p:nvSpPr>
          <p:cNvPr id="9" name="Text Placeholder 9"/>
          <p:cNvSpPr>
            <a:spLocks noGrp="1"/>
          </p:cNvSpPr>
          <p:nvPr>
            <p:ph type="body" sz="quarter" idx="15"/>
          </p:nvPr>
        </p:nvSpPr>
        <p:spPr>
          <a:xfrm>
            <a:off x="457200" y="54864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dirty="0" smtClean="0"/>
              <a:t>Click to edit Master text styles</a:t>
            </a:r>
          </a:p>
        </p:txBody>
      </p:sp>
      <p:sp>
        <p:nvSpPr>
          <p:cNvPr id="5" name="Slide Number Placeholder 5"/>
          <p:cNvSpPr>
            <a:spLocks noGrp="1"/>
          </p:cNvSpPr>
          <p:nvPr>
            <p:ph type="sldNum" sz="quarter" idx="16"/>
          </p:nvPr>
        </p:nvSpPr>
        <p:spPr/>
        <p:txBody>
          <a:bodyPr/>
          <a:lstStyle>
            <a:lvl1pPr>
              <a:defRPr/>
            </a:lvl1pPr>
          </a:lstStyle>
          <a:p>
            <a:fld id="{15435E1A-5847-4865-9037-86B771029EB7}" type="slidenum">
              <a:rPr lang="en-US" altLang="en-US"/>
              <a:pPr/>
              <a:t>‹#›</a:t>
            </a:fld>
            <a:endParaRPr lang="en-US" altLang="en-US"/>
          </a:p>
        </p:txBody>
      </p:sp>
      <p:sp>
        <p:nvSpPr>
          <p:cNvPr id="6" name="Date Placeholder 4"/>
          <p:cNvSpPr>
            <a:spLocks noGrp="1"/>
          </p:cNvSpPr>
          <p:nvPr>
            <p:ph type="dt" sz="half" idx="17"/>
          </p:nvPr>
        </p:nvSpPr>
        <p:spPr/>
        <p:txBody>
          <a:bodyPr/>
          <a:lstStyle>
            <a:lvl1pPr>
              <a:defRPr/>
            </a:lvl1pPr>
          </a:lstStyle>
          <a:p>
            <a:pPr>
              <a:defRPr/>
            </a:pPr>
            <a:r>
              <a:rPr lang="en-US" smtClean="0"/>
              <a:t>Health IT Workforce Curriculum                                         Version 3.0/Spring 2012 </a:t>
            </a:r>
            <a:endParaRPr lang="en-US"/>
          </a:p>
        </p:txBody>
      </p:sp>
      <p:sp>
        <p:nvSpPr>
          <p:cNvPr id="7" name="Footer Placeholder 5"/>
          <p:cNvSpPr>
            <a:spLocks noGrp="1"/>
          </p:cNvSpPr>
          <p:nvPr>
            <p:ph type="ftr" sz="quarter" idx="18"/>
          </p:nvPr>
        </p:nvSpPr>
        <p:spPr/>
        <p:txBody>
          <a:bodyPr/>
          <a:lstStyle>
            <a:lvl1pPr>
              <a:defRPr/>
            </a:lvl1pPr>
          </a:lstStyle>
          <a:p>
            <a:pPr>
              <a:defRPr/>
            </a:pPr>
            <a:r>
              <a:rPr lang="en-US"/>
              <a:t>Terminology in Healthcare and Public Health Settings                                                       Endocrine System                                                                           Lecture a</a:t>
            </a:r>
          </a:p>
        </p:txBody>
      </p:sp>
    </p:spTree>
    <p:extLst>
      <p:ext uri="{BB962C8B-B14F-4D97-AF65-F5344CB8AC3E}">
        <p14:creationId xmlns:p14="http://schemas.microsoft.com/office/powerpoint/2010/main" val="2045286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Chart Placeholder 4"/>
          <p:cNvSpPr>
            <a:spLocks noGrp="1"/>
          </p:cNvSpPr>
          <p:nvPr>
            <p:ph type="chart" sz="quarter" idx="14"/>
          </p:nvPr>
        </p:nvSpPr>
        <p:spPr>
          <a:xfrm>
            <a:off x="457200" y="1752600"/>
            <a:ext cx="8229600" cy="3733800"/>
          </a:xfrm>
          <a:prstGeom prst="rect">
            <a:avLst/>
          </a:prstGeom>
        </p:spPr>
        <p:txBody>
          <a:bodyPr rtlCol="0">
            <a:normAutofit/>
          </a:bodyPr>
          <a:lstStyle>
            <a:lvl1pPr>
              <a:defRPr sz="2400"/>
            </a:lvl1pPr>
          </a:lstStyle>
          <a:p>
            <a:pPr lvl="0"/>
            <a:r>
              <a:rPr lang="en-US" noProof="0" dirty="0" smtClean="0"/>
              <a:t>Click icon to add chart</a:t>
            </a:r>
            <a:endParaRPr lang="en-US" noProof="0" dirty="0"/>
          </a:p>
        </p:txBody>
      </p:sp>
      <p:sp>
        <p:nvSpPr>
          <p:cNvPr id="8"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dirty="0" smtClean="0"/>
              <a:t>Click to edit Master text styles</a:t>
            </a:r>
          </a:p>
        </p:txBody>
      </p:sp>
      <p:sp>
        <p:nvSpPr>
          <p:cNvPr id="6" name="Slide Number Placeholder 5"/>
          <p:cNvSpPr>
            <a:spLocks noGrp="1"/>
          </p:cNvSpPr>
          <p:nvPr>
            <p:ph type="sldNum" sz="quarter" idx="16"/>
          </p:nvPr>
        </p:nvSpPr>
        <p:spPr/>
        <p:txBody>
          <a:bodyPr/>
          <a:lstStyle>
            <a:lvl1pPr>
              <a:defRPr/>
            </a:lvl1pPr>
          </a:lstStyle>
          <a:p>
            <a:fld id="{A03F0393-6652-4D23-B020-5085234B8ED7}" type="slidenum">
              <a:rPr lang="en-US" altLang="en-US"/>
              <a:pPr/>
              <a:t>‹#›</a:t>
            </a:fld>
            <a:endParaRPr lang="en-US" altLang="en-US"/>
          </a:p>
        </p:txBody>
      </p:sp>
      <p:sp>
        <p:nvSpPr>
          <p:cNvPr id="7" name="Date Placeholder 4"/>
          <p:cNvSpPr>
            <a:spLocks noGrp="1"/>
          </p:cNvSpPr>
          <p:nvPr>
            <p:ph type="dt" sz="half" idx="17"/>
          </p:nvPr>
        </p:nvSpPr>
        <p:spPr/>
        <p:txBody>
          <a:bodyPr/>
          <a:lstStyle>
            <a:lvl1pPr>
              <a:defRPr/>
            </a:lvl1pPr>
          </a:lstStyle>
          <a:p>
            <a:pPr>
              <a:defRPr/>
            </a:pPr>
            <a:r>
              <a:rPr lang="en-US" smtClean="0"/>
              <a:t>Health IT Workforce Curriculum                                         Version 3.0/Spring 2012 </a:t>
            </a:r>
            <a:endParaRPr lang="en-US"/>
          </a:p>
        </p:txBody>
      </p:sp>
      <p:sp>
        <p:nvSpPr>
          <p:cNvPr id="9" name="Footer Placeholder 5"/>
          <p:cNvSpPr>
            <a:spLocks noGrp="1"/>
          </p:cNvSpPr>
          <p:nvPr>
            <p:ph type="ftr" sz="quarter" idx="18"/>
          </p:nvPr>
        </p:nvSpPr>
        <p:spPr/>
        <p:txBody>
          <a:bodyPr/>
          <a:lstStyle>
            <a:lvl1pPr>
              <a:defRPr/>
            </a:lvl1pPr>
          </a:lstStyle>
          <a:p>
            <a:pPr>
              <a:defRPr/>
            </a:pPr>
            <a:r>
              <a:rPr lang="en-US"/>
              <a:t>Terminology in Healthcare and Public Health Settings                                                       Endocrine System                                                                           Lecture a</a:t>
            </a:r>
          </a:p>
        </p:txBody>
      </p:sp>
    </p:spTree>
    <p:extLst>
      <p:ext uri="{BB962C8B-B14F-4D97-AF65-F5344CB8AC3E}">
        <p14:creationId xmlns:p14="http://schemas.microsoft.com/office/powerpoint/2010/main" val="1909705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705600" y="6248400"/>
            <a:ext cx="1981200" cy="54927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898989"/>
                </a:solidFill>
              </a:defRPr>
            </a:lvl1pPr>
          </a:lstStyle>
          <a:p>
            <a:fld id="{035F51B8-0776-4B92-886E-F3B47567BF5C}" type="slidenum">
              <a:rPr lang="en-US" altLang="en-US"/>
              <a:pPr/>
              <a:t>‹#›</a:t>
            </a:fld>
            <a:endParaRPr lang="en-US" altLang="en-US"/>
          </a:p>
        </p:txBody>
      </p:sp>
      <p:sp>
        <p:nvSpPr>
          <p:cNvPr id="4" name="Date Placeholder 4"/>
          <p:cNvSpPr>
            <a:spLocks noGrp="1"/>
          </p:cNvSpPr>
          <p:nvPr>
            <p:ph type="dt" sz="half" idx="2"/>
          </p:nvPr>
        </p:nvSpPr>
        <p:spPr>
          <a:xfrm>
            <a:off x="457200" y="6248400"/>
            <a:ext cx="2133600" cy="54927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smtClean="0"/>
              <a:t>Health IT Workforce Curriculum                                         Version 3.0/Spring 2012 </a:t>
            </a:r>
            <a:endParaRPr lang="en-US"/>
          </a:p>
        </p:txBody>
      </p:sp>
      <p:sp>
        <p:nvSpPr>
          <p:cNvPr id="5" name="Footer Placeholder 5"/>
          <p:cNvSpPr>
            <a:spLocks noGrp="1"/>
          </p:cNvSpPr>
          <p:nvPr>
            <p:ph type="ftr" sz="quarter" idx="3"/>
          </p:nvPr>
        </p:nvSpPr>
        <p:spPr>
          <a:xfrm>
            <a:off x="2667000" y="6218238"/>
            <a:ext cx="3810000" cy="639762"/>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Terminology in Healthcare and Public Health Settings                                                       Endocrine System                                                                           Lecture a</a:t>
            </a:r>
          </a:p>
        </p:txBody>
      </p:sp>
      <p:sp>
        <p:nvSpPr>
          <p:cNvPr id="1029"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30"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797" r:id="rId1"/>
    <p:sldLayoutId id="2147483787" r:id="rId2"/>
    <p:sldLayoutId id="2147483788" r:id="rId3"/>
    <p:sldLayoutId id="2147483798" r:id="rId4"/>
    <p:sldLayoutId id="2147483789" r:id="rId5"/>
    <p:sldLayoutId id="2147483790" r:id="rId6"/>
    <p:sldLayoutId id="2147483791" r:id="rId7"/>
    <p:sldLayoutId id="2147483792" r:id="rId8"/>
    <p:sldLayoutId id="2147483793" r:id="rId9"/>
    <p:sldLayoutId id="2147483794" r:id="rId10"/>
    <p:sldLayoutId id="2147483795" r:id="rId11"/>
    <p:sldLayoutId id="2147483796" r:id="rId12"/>
  </p:sldLayoutIdLst>
  <p:timing>
    <p:tnLst>
      <p:par>
        <p:cTn id="1" dur="indefinite" restart="never" nodeType="tmRoot"/>
      </p:par>
    </p:tnLst>
  </p:timing>
  <p:hf hdr="0" ftr="0" dt="0"/>
  <p:txStyles>
    <p:titleStyle>
      <a:lvl1pPr algn="ctr" rtl="0" eaLnBrk="0" fontAlgn="base" hangingPunct="0">
        <a:spcBef>
          <a:spcPct val="0"/>
        </a:spcBef>
        <a:spcAft>
          <a:spcPct val="0"/>
        </a:spcAft>
        <a:defRPr sz="3600" kern="1200">
          <a:solidFill>
            <a:schemeClr val="tx1"/>
          </a:solidFill>
          <a:latin typeface="Verdana" pitchFamily="34" charset="0"/>
          <a:ea typeface="+mj-ea"/>
          <a:cs typeface="+mj-cs"/>
        </a:defRPr>
      </a:lvl1pPr>
      <a:lvl2pPr algn="ctr" rtl="0" eaLnBrk="0" fontAlgn="base" hangingPunct="0">
        <a:spcBef>
          <a:spcPct val="0"/>
        </a:spcBef>
        <a:spcAft>
          <a:spcPct val="0"/>
        </a:spcAft>
        <a:defRPr sz="3600">
          <a:solidFill>
            <a:schemeClr val="tx1"/>
          </a:solidFill>
          <a:latin typeface="Verdana" pitchFamily="34" charset="0"/>
        </a:defRPr>
      </a:lvl2pPr>
      <a:lvl3pPr algn="ctr" rtl="0" eaLnBrk="0" fontAlgn="base" hangingPunct="0">
        <a:spcBef>
          <a:spcPct val="0"/>
        </a:spcBef>
        <a:spcAft>
          <a:spcPct val="0"/>
        </a:spcAft>
        <a:defRPr sz="3600">
          <a:solidFill>
            <a:schemeClr val="tx1"/>
          </a:solidFill>
          <a:latin typeface="Verdana" pitchFamily="34" charset="0"/>
        </a:defRPr>
      </a:lvl3pPr>
      <a:lvl4pPr algn="ctr" rtl="0" eaLnBrk="0" fontAlgn="base" hangingPunct="0">
        <a:spcBef>
          <a:spcPct val="0"/>
        </a:spcBef>
        <a:spcAft>
          <a:spcPct val="0"/>
        </a:spcAft>
        <a:defRPr sz="3600">
          <a:solidFill>
            <a:schemeClr val="tx1"/>
          </a:solidFill>
          <a:latin typeface="Verdana" pitchFamily="34" charset="0"/>
        </a:defRPr>
      </a:lvl4pPr>
      <a:lvl5pPr algn="ctr" rtl="0" eaLnBrk="0" fontAlgn="base" hangingPunct="0">
        <a:spcBef>
          <a:spcPct val="0"/>
        </a:spcBef>
        <a:spcAft>
          <a:spcPct val="0"/>
        </a:spcAft>
        <a:defRPr sz="36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4097521730"/>
      </p:ext>
    </p:extLst>
  </p:cSld>
  <p:clrMap bg1="lt1" tx1="dk1" bg2="lt2" tx2="dk2" accent1="accent1" accent2="accent2" accent3="accent3" accent4="accent4" accent5="accent5" accent6="accent6" hlink="hlink" folHlink="folHlink"/>
  <p:sldLayoutIdLst>
    <p:sldLayoutId id="2147483800" r:id="rId1"/>
    <p:sldLayoutId id="2147483801" r:id="rId2"/>
    <p:sldLayoutId id="2147483802" r:id="rId3"/>
    <p:sldLayoutId id="2147483803" r:id="rId4"/>
    <p:sldLayoutId id="2147483804" r:id="rId5"/>
    <p:sldLayoutId id="2147483805" r:id="rId6"/>
    <p:sldLayoutId id="2147483806" r:id="rId7"/>
    <p:sldLayoutId id="2147483807" r:id="rId8"/>
    <p:sldLayoutId id="2147483808" r:id="rId9"/>
    <p:sldLayoutId id="2147483809" r:id="rId10"/>
    <p:sldLayoutId id="2147483810" r:id="rId11"/>
    <p:sldLayoutId id="2147483811" r:id="rId12"/>
    <p:sldLayoutId id="2147483812" r:id="rId13"/>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0.xml"/><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2.xml"/></Relationships>
</file>

<file path=ppt/slides/_rels/slide22.xml.rels><?xml version="1.0" encoding="UTF-8" standalone="yes"?>
<Relationships xmlns="http://schemas.openxmlformats.org/package/2006/relationships"><Relationship Id="rId8" Type="http://schemas.openxmlformats.org/officeDocument/2006/relationships/hyperlink" Target="http://commons.wikimedia.org/wiki/File:Duodenumandpancreas.jpg" TargetMode="External"/><Relationship Id="rId3" Type="http://schemas.openxmlformats.org/officeDocument/2006/relationships/hyperlink" Target="http://training.seer.cancer.gov/anatomy/endocrine/glands" TargetMode="External"/><Relationship Id="rId7" Type="http://schemas.openxmlformats.org/officeDocument/2006/relationships/hyperlink" Target="http://commons.wikimedia.org/wiki/File:Illu_adrenal_gland.jpg" TargetMode="External"/><Relationship Id="rId2" Type="http://schemas.openxmlformats.org/officeDocument/2006/relationships/notesSlide" Target="../notesSlides/notesSlide22.xml"/><Relationship Id="rId1" Type="http://schemas.openxmlformats.org/officeDocument/2006/relationships/slideLayout" Target="../slideLayouts/slideLayout23.xml"/><Relationship Id="rId6" Type="http://schemas.openxmlformats.org/officeDocument/2006/relationships/hyperlink" Target="http://commons.wikimedia.org/wiki/File:Illu_endocrine_system.jpg" TargetMode="External"/><Relationship Id="rId5" Type="http://schemas.openxmlformats.org/officeDocument/2006/relationships/hyperlink" Target="http://training.seer.cancer.gov/anatomy/endocrine/glands/pancreas/html" TargetMode="External"/><Relationship Id="rId4" Type="http://schemas.openxmlformats.org/officeDocument/2006/relationships/hyperlink" Target="http://www.nlm.nih.gov/"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altLang="en-US" smtClean="0"/>
              <a:t>Terminology in Healthcare and Public Health Settings</a:t>
            </a:r>
            <a:endParaRPr lang="en-US" altLang="en-US" dirty="0" smtClean="0"/>
          </a:p>
        </p:txBody>
      </p:sp>
      <p:sp>
        <p:nvSpPr>
          <p:cNvPr id="4099" name="Subtitle 2"/>
          <p:cNvSpPr>
            <a:spLocks noGrp="1"/>
          </p:cNvSpPr>
          <p:nvPr>
            <p:ph type="body" sz="half" idx="2"/>
          </p:nvPr>
        </p:nvSpPr>
        <p:spPr/>
        <p:txBody>
          <a:bodyPr/>
          <a:lstStyle/>
          <a:p>
            <a:r>
              <a:rPr lang="en-US" altLang="en-US" smtClean="0"/>
              <a:t>Endocrine System</a:t>
            </a:r>
            <a:endParaRPr lang="en-US" altLang="en-US" dirty="0" smtClean="0"/>
          </a:p>
        </p:txBody>
      </p:sp>
      <p:sp>
        <p:nvSpPr>
          <p:cNvPr id="4100" name="Text Placeholder 1"/>
          <p:cNvSpPr>
            <a:spLocks noGrp="1"/>
          </p:cNvSpPr>
          <p:nvPr>
            <p:ph type="body" sz="quarter" idx="11"/>
          </p:nvPr>
        </p:nvSpPr>
        <p:spPr>
          <a:xfrm>
            <a:off x="381000" y="4356100"/>
            <a:ext cx="8229600" cy="609600"/>
          </a:xfrm>
        </p:spPr>
        <p:txBody>
          <a:bodyPr/>
          <a:lstStyle/>
          <a:p>
            <a:r>
              <a:rPr lang="en-US" altLang="en-US" dirty="0" smtClean="0"/>
              <a:t>Lecture a – Overview of the Endocrine System: Adrenal Glands and Pancreas</a:t>
            </a:r>
          </a:p>
        </p:txBody>
      </p:sp>
      <p:sp>
        <p:nvSpPr>
          <p:cNvPr id="14" name="Text Placeholder 13"/>
          <p:cNvSpPr>
            <a:spLocks noGrp="1"/>
          </p:cNvSpPr>
          <p:nvPr>
            <p:ph type="body" sz="quarter" idx="12"/>
          </p:nvPr>
        </p:nvSpPr>
        <p:spPr/>
        <p:txBody>
          <a:bodyPr anchor="b"/>
          <a:lstStyle/>
          <a:p>
            <a:r>
              <a:rPr lang="en-US" dirty="0" smtClean="0"/>
              <a:t>This material (Comp 3 Unit 7) was developed by the University of Alabama at Birmingham, funded by the Department of Health and Human Services, Office of the National Coordinator for Health Information Technology under Award Number 90WT0007. </a:t>
            </a:r>
          </a:p>
          <a:p>
            <a:r>
              <a:rPr lang="en-US" dirty="0" smtClean="0"/>
              <a:t>This work is licensed under the Creative Commons Attribution-</a:t>
            </a:r>
            <a:r>
              <a:rPr lang="en-US" dirty="0" err="1" smtClean="0"/>
              <a:t>NonCommercial</a:t>
            </a:r>
            <a:r>
              <a:rPr lang="en-US" dirty="0" smtClean="0"/>
              <a:t>-</a:t>
            </a:r>
            <a:r>
              <a:rPr lang="en-US" dirty="0" err="1" smtClean="0"/>
              <a:t>ShareAlike</a:t>
            </a:r>
            <a:r>
              <a:rPr lang="en-US" dirty="0" smtClean="0"/>
              <a:t> 4.0 International License. To view a copy of this license, visit </a:t>
            </a:r>
            <a:r>
              <a:rPr lang="en-US" dirty="0" smtClean="0">
                <a:hlinkClick r:id="rId3" tooltip="Creative Commons Attribution-NonCommercial-ShareAlike 4.0 International License."/>
              </a:rPr>
              <a:t>http://creativecommons.org</a:t>
            </a:r>
            <a:r>
              <a:rPr lang="en-US" dirty="0" smtClean="0"/>
              <a:t>.</a:t>
            </a:r>
            <a:endParaRPr lang="en-US" dirty="0"/>
          </a:p>
        </p:txBody>
      </p:sp>
    </p:spTree>
  </p:cSld>
  <p:clrMapOvr>
    <a:masterClrMapping/>
  </p:clrMapOvr>
  <p:transition advTm="60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smtClean="0"/>
              <a:t>Adrenal Gland Cancers</a:t>
            </a:r>
          </a:p>
        </p:txBody>
      </p:sp>
      <p:sp>
        <p:nvSpPr>
          <p:cNvPr id="11267" name="Content Placeholder 2"/>
          <p:cNvSpPr>
            <a:spLocks noGrp="1"/>
          </p:cNvSpPr>
          <p:nvPr>
            <p:ph sz="quarter" idx="14"/>
          </p:nvPr>
        </p:nvSpPr>
        <p:spPr/>
        <p:txBody>
          <a:bodyPr/>
          <a:lstStyle/>
          <a:p>
            <a:r>
              <a:rPr lang="en-US" dirty="0" smtClean="0"/>
              <a:t>Adrenal Gland Cancers</a:t>
            </a:r>
          </a:p>
          <a:p>
            <a:pPr lvl="1"/>
            <a:r>
              <a:rPr lang="en-US" dirty="0" smtClean="0"/>
              <a:t>Adrenocortical carcinoma</a:t>
            </a:r>
          </a:p>
          <a:p>
            <a:pPr lvl="1"/>
            <a:r>
              <a:rPr lang="en-US" dirty="0" smtClean="0"/>
              <a:t>Neuroblastoma</a:t>
            </a:r>
          </a:p>
          <a:p>
            <a:pPr lvl="1"/>
            <a:r>
              <a:rPr lang="en-US" dirty="0" err="1" smtClean="0"/>
              <a:t>Pheochromocytoma</a:t>
            </a:r>
            <a:endParaRPr lang="en-US" dirty="0"/>
          </a:p>
        </p:txBody>
      </p:sp>
      <p:sp>
        <p:nvSpPr>
          <p:cNvPr id="2" name="Text Placeholder 1"/>
          <p:cNvSpPr>
            <a:spLocks noGrp="1"/>
          </p:cNvSpPr>
          <p:nvPr>
            <p:ph type="body" sz="quarter" idx="32"/>
          </p:nvPr>
        </p:nvSpPr>
        <p:spPr/>
        <p:txBody>
          <a:bodyPr/>
          <a:lstStyle/>
          <a:p>
            <a:r>
              <a:rPr lang="en-US" smtClean="0"/>
              <a:t>Source:	(Pancreas, 2010)</a:t>
            </a:r>
            <a:endParaRPr lang="en-US" dirty="0"/>
          </a:p>
        </p:txBody>
      </p:sp>
      <p:sp>
        <p:nvSpPr>
          <p:cNvPr id="11270"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67D1F5-276C-4C0A-9583-DE894A2F33DE}" type="slidenum">
              <a:rPr lang="en-US" altLang="en-US" smtClean="0"/>
              <a:pPr/>
              <a:t>10</a:t>
            </a:fld>
            <a:endParaRPr lang="en-US" altLang="en-US"/>
          </a:p>
        </p:txBody>
      </p:sp>
    </p:spTree>
  </p:cSld>
  <p:clrMapOvr>
    <a:masterClrMapping/>
  </p:clrMapOvr>
  <p:transition advTm="57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smtClean="0"/>
              <a:t>Pancreas – Islets of Langerhans</a:t>
            </a:r>
          </a:p>
        </p:txBody>
      </p:sp>
      <p:sp>
        <p:nvSpPr>
          <p:cNvPr id="4" name="Content Placeholder 3"/>
          <p:cNvSpPr>
            <a:spLocks noGrp="1"/>
          </p:cNvSpPr>
          <p:nvPr>
            <p:ph sz="quarter" idx="14"/>
          </p:nvPr>
        </p:nvSpPr>
        <p:spPr/>
        <p:txBody>
          <a:bodyPr/>
          <a:lstStyle/>
          <a:p>
            <a:r>
              <a:rPr lang="en-US" altLang="en-US" dirty="0" smtClean="0"/>
              <a:t>Soft organ</a:t>
            </a:r>
          </a:p>
          <a:p>
            <a:r>
              <a:rPr lang="en-US" altLang="en-US" dirty="0" smtClean="0"/>
              <a:t>Located transversely in front of the spine</a:t>
            </a:r>
          </a:p>
          <a:p>
            <a:r>
              <a:rPr lang="en-US" altLang="en-US" dirty="0" smtClean="0"/>
              <a:t>Exocrine and endocrine function</a:t>
            </a:r>
          </a:p>
          <a:p>
            <a:r>
              <a:rPr lang="en-US" altLang="en-US" dirty="0" smtClean="0"/>
              <a:t>Pancreatic islets</a:t>
            </a:r>
          </a:p>
          <a:p>
            <a:pPr lvl="1"/>
            <a:r>
              <a:rPr lang="en-US" altLang="en-US" dirty="0" smtClean="0"/>
              <a:t>alpha cells secrete </a:t>
            </a:r>
            <a:r>
              <a:rPr lang="en-US" altLang="en-US" dirty="0" err="1" smtClean="0"/>
              <a:t>glucagons</a:t>
            </a:r>
            <a:endParaRPr lang="en-US" altLang="en-US" dirty="0" smtClean="0"/>
          </a:p>
          <a:p>
            <a:pPr lvl="1"/>
            <a:r>
              <a:rPr lang="en-US" altLang="en-US" dirty="0" smtClean="0"/>
              <a:t>beta cells secrete insulin</a:t>
            </a:r>
            <a:endParaRPr lang="en-US" dirty="0"/>
          </a:p>
        </p:txBody>
      </p:sp>
      <p:sp>
        <p:nvSpPr>
          <p:cNvPr id="9" name="Text Placeholder 8"/>
          <p:cNvSpPr>
            <a:spLocks noGrp="1"/>
          </p:cNvSpPr>
          <p:nvPr>
            <p:ph type="body" sz="quarter" idx="32"/>
          </p:nvPr>
        </p:nvSpPr>
        <p:spPr/>
        <p:txBody>
          <a:bodyPr/>
          <a:lstStyle/>
          <a:p>
            <a:endParaRPr lang="en-US" dirty="0"/>
          </a:p>
        </p:txBody>
      </p:sp>
      <p:pic>
        <p:nvPicPr>
          <p:cNvPr id="11" name="Content Placeholder 8" descr="This image identifies the pancreas as a long soft organ that lies behind your stomach.  The pancreas is separated into three portions:  the head of the pancreas, the body of the pancreas, and the tail of the pancreas. Additionally labeled on the image is the common bile duct, the pancreatic duct, the small intestine and the duodenum." title="Illustration: Pancreas-- Islets of Langerhans"/>
          <p:cNvPicPr>
            <a:picLocks noGrp="1" noChangeAspect="1"/>
          </p:cNvPicPr>
          <p:nvPr>
            <p:ph sz="quarter" idx="18"/>
          </p:nvPr>
        </p:nvPicPr>
        <p:blipFill>
          <a:blip r:embed="rId3">
            <a:extLst>
              <a:ext uri="{28A0092B-C50C-407E-A947-70E740481C1C}">
                <a14:useLocalDpi xmlns:a14="http://schemas.microsoft.com/office/drawing/2010/main" val="0"/>
              </a:ext>
            </a:extLst>
          </a:blip>
          <a:stretch>
            <a:fillRect/>
          </a:stretch>
        </p:blipFill>
        <p:spPr>
          <a:xfrm>
            <a:off x="4649095" y="2412769"/>
            <a:ext cx="4039985" cy="2946862"/>
          </a:xfrm>
        </p:spPr>
      </p:pic>
      <p:sp>
        <p:nvSpPr>
          <p:cNvPr id="10" name="Text Placeholder 9"/>
          <p:cNvSpPr>
            <a:spLocks noGrp="1"/>
          </p:cNvSpPr>
          <p:nvPr>
            <p:ph type="body" sz="quarter" idx="33"/>
          </p:nvPr>
        </p:nvSpPr>
        <p:spPr/>
        <p:txBody>
          <a:bodyPr/>
          <a:lstStyle/>
          <a:p>
            <a:endParaRPr lang="en-US"/>
          </a:p>
        </p:txBody>
      </p:sp>
      <p:sp>
        <p:nvSpPr>
          <p:cNvPr id="12295"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FA8B07C-A2F5-4CB3-A96B-86922BAACD7B}" type="slidenum">
              <a:rPr lang="en-US" altLang="en-US" smtClean="0"/>
              <a:pPr/>
              <a:t>11</a:t>
            </a:fld>
            <a:endParaRPr lang="en-US" altLang="en-US"/>
          </a:p>
        </p:txBody>
      </p:sp>
    </p:spTree>
  </p:cSld>
  <p:clrMapOvr>
    <a:masterClrMapping/>
  </p:clrMapOvr>
  <p:transition advTm="6100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dirty="0" smtClean="0"/>
              <a:t>Diabetes</a:t>
            </a:r>
          </a:p>
        </p:txBody>
      </p:sp>
      <p:sp>
        <p:nvSpPr>
          <p:cNvPr id="3" name="Content Placeholder 2"/>
          <p:cNvSpPr>
            <a:spLocks noGrp="1"/>
          </p:cNvSpPr>
          <p:nvPr>
            <p:ph sz="quarter" idx="14"/>
          </p:nvPr>
        </p:nvSpPr>
        <p:spPr/>
        <p:txBody>
          <a:bodyPr/>
          <a:lstStyle/>
          <a:p>
            <a:r>
              <a:rPr lang="en-US" dirty="0" smtClean="0"/>
              <a:t>Symptoms</a:t>
            </a:r>
          </a:p>
          <a:p>
            <a:r>
              <a:rPr lang="en-US" dirty="0" smtClean="0"/>
              <a:t>Diagnostic tests</a:t>
            </a:r>
          </a:p>
          <a:p>
            <a:r>
              <a:rPr lang="en-US" dirty="0" smtClean="0"/>
              <a:t>Treatments</a:t>
            </a:r>
          </a:p>
          <a:p>
            <a:pPr lvl="1"/>
            <a:r>
              <a:rPr lang="en-US" dirty="0" smtClean="0"/>
              <a:t> Type 1 </a:t>
            </a:r>
          </a:p>
          <a:p>
            <a:pPr lvl="2"/>
            <a:r>
              <a:rPr lang="en-US" dirty="0" smtClean="0"/>
              <a:t>Insulin</a:t>
            </a:r>
          </a:p>
          <a:p>
            <a:pPr lvl="2"/>
            <a:r>
              <a:rPr lang="en-US" dirty="0" smtClean="0"/>
              <a:t>Islet Cell transplantation</a:t>
            </a:r>
          </a:p>
          <a:p>
            <a:pPr lvl="1"/>
            <a:r>
              <a:rPr lang="en-US" dirty="0" smtClean="0"/>
              <a:t>Type 2</a:t>
            </a:r>
          </a:p>
          <a:p>
            <a:pPr lvl="2"/>
            <a:r>
              <a:rPr lang="en-US" dirty="0" smtClean="0"/>
              <a:t>Exercise and weight control</a:t>
            </a:r>
          </a:p>
          <a:p>
            <a:pPr lvl="2"/>
            <a:r>
              <a:rPr lang="en-US" dirty="0" smtClean="0"/>
              <a:t>Oral medications</a:t>
            </a:r>
            <a:endParaRPr lang="en-US" dirty="0"/>
          </a:p>
        </p:txBody>
      </p:sp>
      <p:sp>
        <p:nvSpPr>
          <p:cNvPr id="13318"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3747EFF-A6E4-4556-AD6A-1DAE10E2B93D}" type="slidenum">
              <a:rPr lang="en-US" altLang="en-US" smtClean="0"/>
              <a:pPr/>
              <a:t>12</a:t>
            </a:fld>
            <a:endParaRPr lang="en-US" altLang="en-US"/>
          </a:p>
        </p:txBody>
      </p:sp>
    </p:spTree>
  </p:cSld>
  <p:clrMapOvr>
    <a:masterClrMapping/>
  </p:clrMapOvr>
  <p:transition advTm="1170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Pancreatitis</a:t>
            </a:r>
          </a:p>
        </p:txBody>
      </p:sp>
      <p:sp>
        <p:nvSpPr>
          <p:cNvPr id="16387" name="Content Placeholder 2"/>
          <p:cNvSpPr>
            <a:spLocks noGrp="1"/>
          </p:cNvSpPr>
          <p:nvPr>
            <p:ph sz="quarter" idx="14"/>
          </p:nvPr>
        </p:nvSpPr>
        <p:spPr/>
        <p:txBody>
          <a:bodyPr/>
          <a:lstStyle/>
          <a:p>
            <a:r>
              <a:rPr lang="en-US" altLang="en-US" dirty="0" smtClean="0"/>
              <a:t>Definition</a:t>
            </a:r>
          </a:p>
          <a:p>
            <a:pPr lvl="1"/>
            <a:r>
              <a:rPr lang="en-US" altLang="en-US" dirty="0" smtClean="0"/>
              <a:t>Acute pancreatitis</a:t>
            </a:r>
          </a:p>
          <a:p>
            <a:pPr lvl="1"/>
            <a:r>
              <a:rPr lang="en-US" altLang="en-US" dirty="0" smtClean="0"/>
              <a:t>Chronic pancreatitis</a:t>
            </a:r>
          </a:p>
        </p:txBody>
      </p:sp>
      <p:sp>
        <p:nvSpPr>
          <p:cNvPr id="14342"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0E22783-3DB8-47AB-B8E7-56B72F928641}" type="slidenum">
              <a:rPr lang="en-US" altLang="en-US" smtClean="0"/>
              <a:pPr/>
              <a:t>13</a:t>
            </a:fld>
            <a:endParaRPr lang="en-US" altLang="en-US"/>
          </a:p>
        </p:txBody>
      </p:sp>
    </p:spTree>
  </p:cSld>
  <p:clrMapOvr>
    <a:masterClrMapping/>
  </p:clrMapOvr>
  <p:transition advTm="7600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dirty="0" smtClean="0"/>
              <a:t>Pancreatitis 2</a:t>
            </a:r>
          </a:p>
        </p:txBody>
      </p:sp>
      <p:sp>
        <p:nvSpPr>
          <p:cNvPr id="17411" name="Content Placeholder 2"/>
          <p:cNvSpPr>
            <a:spLocks noGrp="1"/>
          </p:cNvSpPr>
          <p:nvPr>
            <p:ph sz="quarter" idx="14"/>
          </p:nvPr>
        </p:nvSpPr>
        <p:spPr/>
        <p:txBody>
          <a:bodyPr/>
          <a:lstStyle/>
          <a:p>
            <a:r>
              <a:rPr lang="en-US" altLang="en-US" dirty="0" smtClean="0"/>
              <a:t>Symptoms</a:t>
            </a:r>
          </a:p>
          <a:p>
            <a:pPr lvl="1"/>
            <a:r>
              <a:rPr lang="en-US" altLang="en-US" dirty="0" smtClean="0"/>
              <a:t>Acute pancreatitis</a:t>
            </a:r>
          </a:p>
          <a:p>
            <a:pPr lvl="2"/>
            <a:r>
              <a:rPr lang="en-US" altLang="en-US" dirty="0" smtClean="0"/>
              <a:t>Swollen, tender abdomen</a:t>
            </a:r>
          </a:p>
          <a:p>
            <a:pPr lvl="2"/>
            <a:r>
              <a:rPr lang="en-US" altLang="en-US" dirty="0" smtClean="0"/>
              <a:t>Nausea and vomiting</a:t>
            </a:r>
          </a:p>
          <a:p>
            <a:pPr lvl="2"/>
            <a:r>
              <a:rPr lang="en-US" altLang="en-US" dirty="0" smtClean="0"/>
              <a:t>Fever</a:t>
            </a:r>
          </a:p>
          <a:p>
            <a:pPr lvl="2"/>
            <a:r>
              <a:rPr lang="en-US" altLang="en-US" dirty="0" smtClean="0"/>
              <a:t>Rapid pulse</a:t>
            </a:r>
          </a:p>
          <a:p>
            <a:pPr lvl="1"/>
            <a:r>
              <a:rPr lang="en-US" altLang="en-US" dirty="0" smtClean="0"/>
              <a:t>Chronic pancreatitis</a:t>
            </a:r>
          </a:p>
          <a:p>
            <a:pPr lvl="2"/>
            <a:r>
              <a:rPr lang="en-US" altLang="en-US" dirty="0" smtClean="0"/>
              <a:t>Nausea and vomiting</a:t>
            </a:r>
          </a:p>
          <a:p>
            <a:pPr lvl="2"/>
            <a:r>
              <a:rPr lang="en-US" altLang="en-US" dirty="0" smtClean="0"/>
              <a:t>Weight loss</a:t>
            </a:r>
          </a:p>
          <a:p>
            <a:pPr lvl="2"/>
            <a:r>
              <a:rPr lang="en-US" altLang="en-US" dirty="0" smtClean="0"/>
              <a:t>Diarrhea and oily stools</a:t>
            </a:r>
          </a:p>
        </p:txBody>
      </p:sp>
      <p:sp>
        <p:nvSpPr>
          <p:cNvPr id="1536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5460331-8FCE-4127-825D-044625E8A4F7}" type="slidenum">
              <a:rPr lang="en-US" altLang="en-US" smtClean="0"/>
              <a:pPr/>
              <a:t>14</a:t>
            </a:fld>
            <a:endParaRPr lang="en-US" altLang="en-US"/>
          </a:p>
        </p:txBody>
      </p:sp>
    </p:spTree>
  </p:cSld>
  <p:clrMapOvr>
    <a:masterClrMapping/>
  </p:clrMapOvr>
  <p:transition advTm="7600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Pancreatitis 3</a:t>
            </a:r>
          </a:p>
        </p:txBody>
      </p:sp>
      <p:sp>
        <p:nvSpPr>
          <p:cNvPr id="18435" name="Content Placeholder 2"/>
          <p:cNvSpPr>
            <a:spLocks noGrp="1"/>
          </p:cNvSpPr>
          <p:nvPr>
            <p:ph sz="quarter" idx="14"/>
          </p:nvPr>
        </p:nvSpPr>
        <p:spPr/>
        <p:txBody>
          <a:bodyPr/>
          <a:lstStyle/>
          <a:p>
            <a:r>
              <a:rPr lang="en-US" altLang="en-US" dirty="0" smtClean="0"/>
              <a:t>Diagnostic tests</a:t>
            </a:r>
          </a:p>
          <a:p>
            <a:pPr lvl="1"/>
            <a:r>
              <a:rPr lang="en-US" altLang="en-US" dirty="0" smtClean="0"/>
              <a:t>Ultrasound</a:t>
            </a:r>
          </a:p>
          <a:p>
            <a:pPr lvl="1"/>
            <a:r>
              <a:rPr lang="en-US" altLang="en-US" dirty="0" smtClean="0"/>
              <a:t>CT scan</a:t>
            </a:r>
          </a:p>
          <a:p>
            <a:pPr lvl="1"/>
            <a:r>
              <a:rPr lang="en-US" altLang="en-US" dirty="0" smtClean="0"/>
              <a:t>Endoscopic ultrasound</a:t>
            </a:r>
          </a:p>
          <a:p>
            <a:pPr lvl="1"/>
            <a:r>
              <a:rPr lang="en-US" altLang="en-US" dirty="0" smtClean="0"/>
              <a:t>MRCP</a:t>
            </a:r>
          </a:p>
        </p:txBody>
      </p:sp>
      <p:sp>
        <p:nvSpPr>
          <p:cNvPr id="16390"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0A111A7-A786-478F-AC4A-8CEB018CD8DF}" type="slidenum">
              <a:rPr lang="en-US" altLang="en-US" smtClean="0"/>
              <a:pPr/>
              <a:t>15</a:t>
            </a:fld>
            <a:endParaRPr lang="en-US" altLang="en-US"/>
          </a:p>
        </p:txBody>
      </p:sp>
    </p:spTree>
  </p:cSld>
  <p:clrMapOvr>
    <a:masterClrMapping/>
  </p:clrMapOvr>
  <p:transition advTm="7600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Pancreatitis 4</a:t>
            </a:r>
          </a:p>
        </p:txBody>
      </p:sp>
      <p:sp>
        <p:nvSpPr>
          <p:cNvPr id="19459" name="Content Placeholder 2"/>
          <p:cNvSpPr>
            <a:spLocks noGrp="1"/>
          </p:cNvSpPr>
          <p:nvPr>
            <p:ph sz="quarter" idx="14"/>
          </p:nvPr>
        </p:nvSpPr>
        <p:spPr/>
        <p:txBody>
          <a:bodyPr/>
          <a:lstStyle/>
          <a:p>
            <a:r>
              <a:rPr lang="en-US" altLang="en-US" dirty="0" smtClean="0"/>
              <a:t>Treatment</a:t>
            </a:r>
          </a:p>
          <a:p>
            <a:pPr lvl="1"/>
            <a:r>
              <a:rPr lang="en-US" altLang="en-US" dirty="0" smtClean="0"/>
              <a:t>IV fluid</a:t>
            </a:r>
          </a:p>
          <a:p>
            <a:pPr lvl="1"/>
            <a:r>
              <a:rPr lang="en-US" altLang="en-US" dirty="0" smtClean="0"/>
              <a:t>Antibiotics</a:t>
            </a:r>
          </a:p>
          <a:p>
            <a:pPr lvl="1"/>
            <a:r>
              <a:rPr lang="en-US" altLang="en-US" dirty="0" smtClean="0"/>
              <a:t>Pain medication</a:t>
            </a:r>
          </a:p>
          <a:p>
            <a:pPr lvl="1"/>
            <a:r>
              <a:rPr lang="en-US" altLang="en-US" dirty="0" smtClean="0"/>
              <a:t>ERCP</a:t>
            </a:r>
          </a:p>
        </p:txBody>
      </p:sp>
      <p:sp>
        <p:nvSpPr>
          <p:cNvPr id="17414"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C36DBF9-C4B5-45A1-BC35-63DFA4D1CE65}" type="slidenum">
              <a:rPr lang="en-US" altLang="en-US" smtClean="0"/>
              <a:pPr/>
              <a:t>16</a:t>
            </a:fld>
            <a:endParaRPr lang="en-US" altLang="en-US"/>
          </a:p>
        </p:txBody>
      </p:sp>
    </p:spTree>
  </p:cSld>
  <p:clrMapOvr>
    <a:masterClrMapping/>
  </p:clrMapOvr>
  <p:transition advTm="7600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dirty="0"/>
              <a:t>Cystic fibrosis</a:t>
            </a:r>
          </a:p>
        </p:txBody>
      </p:sp>
      <p:sp>
        <p:nvSpPr>
          <p:cNvPr id="20483" name="Content Placeholder 2"/>
          <p:cNvSpPr>
            <a:spLocks noGrp="1"/>
          </p:cNvSpPr>
          <p:nvPr>
            <p:ph sz="quarter" idx="14"/>
          </p:nvPr>
        </p:nvSpPr>
        <p:spPr/>
        <p:txBody>
          <a:bodyPr/>
          <a:lstStyle/>
          <a:p>
            <a:r>
              <a:rPr lang="en-US" altLang="en-US" dirty="0" smtClean="0"/>
              <a:t>Definition</a:t>
            </a:r>
          </a:p>
          <a:p>
            <a:r>
              <a:rPr lang="en-US" altLang="en-US" dirty="0" smtClean="0"/>
              <a:t>Symptoms</a:t>
            </a:r>
          </a:p>
          <a:p>
            <a:r>
              <a:rPr lang="en-US" altLang="en-US" dirty="0" smtClean="0"/>
              <a:t>Diagnostic tests</a:t>
            </a:r>
          </a:p>
          <a:p>
            <a:r>
              <a:rPr lang="en-US" altLang="en-US" dirty="0" smtClean="0"/>
              <a:t>Treatment</a:t>
            </a:r>
          </a:p>
        </p:txBody>
      </p:sp>
      <p:sp>
        <p:nvSpPr>
          <p:cNvPr id="18438"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0BB8325-F6F4-4320-8ECD-7C703FEDFB15}" type="slidenum">
              <a:rPr lang="en-US" altLang="en-US" smtClean="0"/>
              <a:pPr/>
              <a:t>17</a:t>
            </a:fld>
            <a:endParaRPr lang="en-US" altLang="en-US"/>
          </a:p>
        </p:txBody>
      </p:sp>
    </p:spTree>
  </p:cSld>
  <p:clrMapOvr>
    <a:masterClrMapping/>
  </p:clrMapOvr>
  <p:transition advTm="8900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smtClean="0"/>
              <a:t>Pancreatic Cancer</a:t>
            </a:r>
          </a:p>
        </p:txBody>
      </p:sp>
      <p:sp>
        <p:nvSpPr>
          <p:cNvPr id="21507" name="Content Placeholder 2"/>
          <p:cNvSpPr>
            <a:spLocks noGrp="1"/>
          </p:cNvSpPr>
          <p:nvPr>
            <p:ph sz="quarter" idx="14"/>
          </p:nvPr>
        </p:nvSpPr>
        <p:spPr/>
        <p:txBody>
          <a:bodyPr/>
          <a:lstStyle/>
          <a:p>
            <a:r>
              <a:rPr lang="en-US" altLang="en-US" dirty="0" smtClean="0"/>
              <a:t>Location of tumors</a:t>
            </a:r>
          </a:p>
          <a:p>
            <a:pPr lvl="1"/>
            <a:r>
              <a:rPr lang="en-US" altLang="en-US" dirty="0" smtClean="0"/>
              <a:t>Exocrine cells</a:t>
            </a:r>
          </a:p>
          <a:p>
            <a:pPr lvl="1"/>
            <a:r>
              <a:rPr lang="en-US" altLang="en-US" dirty="0" smtClean="0"/>
              <a:t>Endocrine</a:t>
            </a:r>
          </a:p>
          <a:p>
            <a:r>
              <a:rPr lang="en-US" altLang="en-US" dirty="0" smtClean="0"/>
              <a:t>Risk factors</a:t>
            </a:r>
          </a:p>
          <a:p>
            <a:pPr lvl="1"/>
            <a:r>
              <a:rPr lang="en-US" altLang="en-US" dirty="0" smtClean="0"/>
              <a:t>Smoking</a:t>
            </a:r>
          </a:p>
          <a:p>
            <a:pPr lvl="1"/>
            <a:r>
              <a:rPr lang="en-US" altLang="en-US" dirty="0" smtClean="0"/>
              <a:t>Diabetes</a:t>
            </a:r>
          </a:p>
          <a:p>
            <a:pPr lvl="1"/>
            <a:r>
              <a:rPr lang="en-US" altLang="en-US" dirty="0" smtClean="0"/>
              <a:t>Chronic pancreatitis</a:t>
            </a:r>
          </a:p>
          <a:p>
            <a:pPr lvl="1"/>
            <a:r>
              <a:rPr lang="en-US" altLang="en-US" dirty="0" smtClean="0"/>
              <a:t>Hereditary</a:t>
            </a:r>
          </a:p>
        </p:txBody>
      </p:sp>
      <p:sp>
        <p:nvSpPr>
          <p:cNvPr id="19462"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8AEBDF7-BC3E-47D0-ACE4-28F060A94D25}" type="slidenum">
              <a:rPr lang="en-US" altLang="en-US" smtClean="0"/>
              <a:pPr/>
              <a:t>18</a:t>
            </a:fld>
            <a:endParaRPr lang="en-US" altLang="en-US"/>
          </a:p>
        </p:txBody>
      </p:sp>
    </p:spTree>
  </p:cSld>
  <p:clrMapOvr>
    <a:masterClrMapping/>
  </p:clrMapOvr>
  <p:transition advTm="9800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smtClean="0"/>
              <a:t>Pancreatic </a:t>
            </a:r>
            <a:r>
              <a:rPr lang="en-US" altLang="en-US" dirty="0" smtClean="0"/>
              <a:t>Cancer - 2</a:t>
            </a:r>
            <a:endParaRPr lang="en-US" altLang="en-US" dirty="0" smtClean="0"/>
          </a:p>
        </p:txBody>
      </p:sp>
      <p:sp>
        <p:nvSpPr>
          <p:cNvPr id="22531" name="Content Placeholder 2"/>
          <p:cNvSpPr>
            <a:spLocks noGrp="1"/>
          </p:cNvSpPr>
          <p:nvPr>
            <p:ph sz="quarter" idx="14"/>
          </p:nvPr>
        </p:nvSpPr>
        <p:spPr/>
        <p:txBody>
          <a:bodyPr/>
          <a:lstStyle/>
          <a:p>
            <a:r>
              <a:rPr lang="en-US" altLang="en-US" dirty="0" smtClean="0"/>
              <a:t>Symptoms</a:t>
            </a:r>
          </a:p>
          <a:p>
            <a:pPr lvl="1"/>
            <a:r>
              <a:rPr lang="en-US" altLang="en-US" dirty="0" smtClean="0"/>
              <a:t>Yellowing of skin and eyes</a:t>
            </a:r>
          </a:p>
          <a:p>
            <a:pPr lvl="1"/>
            <a:r>
              <a:rPr lang="en-US" altLang="en-US" dirty="0" smtClean="0"/>
              <a:t>Abdominal or back pain</a:t>
            </a:r>
          </a:p>
          <a:p>
            <a:pPr lvl="1"/>
            <a:r>
              <a:rPr lang="en-US" altLang="en-US" dirty="0" smtClean="0"/>
              <a:t>Weight loss</a:t>
            </a:r>
          </a:p>
          <a:p>
            <a:pPr lvl="1"/>
            <a:r>
              <a:rPr lang="en-US" altLang="en-US" dirty="0" smtClean="0"/>
              <a:t>Fatigue</a:t>
            </a:r>
          </a:p>
          <a:p>
            <a:r>
              <a:rPr lang="en-US" altLang="en-US" dirty="0" smtClean="0"/>
              <a:t>Diagnostic tests</a:t>
            </a:r>
          </a:p>
          <a:p>
            <a:r>
              <a:rPr lang="en-US" altLang="en-US" dirty="0" smtClean="0"/>
              <a:t>Treatment</a:t>
            </a:r>
          </a:p>
          <a:p>
            <a:pPr lvl="1"/>
            <a:r>
              <a:rPr lang="en-US" altLang="en-US" dirty="0" smtClean="0"/>
              <a:t>Surgery</a:t>
            </a:r>
          </a:p>
          <a:p>
            <a:pPr lvl="1"/>
            <a:r>
              <a:rPr lang="en-US" altLang="en-US" dirty="0" smtClean="0"/>
              <a:t>Radiation and chemotherapy</a:t>
            </a:r>
          </a:p>
        </p:txBody>
      </p:sp>
      <p:sp>
        <p:nvSpPr>
          <p:cNvPr id="2048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AE34C0C-6972-4F6F-BCF6-0AA531F1B48D}" type="slidenum">
              <a:rPr lang="en-US" altLang="en-US" smtClean="0"/>
              <a:pPr/>
              <a:t>19</a:t>
            </a:fld>
            <a:endParaRPr lang="en-US" altLang="en-US"/>
          </a:p>
        </p:txBody>
      </p:sp>
    </p:spTree>
  </p:cSld>
  <p:clrMapOvr>
    <a:masterClrMapping/>
  </p:clrMapOvr>
  <p:transition advTm="98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en-US" smtClean="0"/>
              <a:t>Endocrine System </a:t>
            </a:r>
            <a:br>
              <a:rPr lang="en-US" altLang="en-US" smtClean="0"/>
            </a:br>
            <a:r>
              <a:rPr lang="en-US" altLang="en-US" smtClean="0"/>
              <a:t>Learning Objectives</a:t>
            </a:r>
          </a:p>
        </p:txBody>
      </p:sp>
      <p:sp>
        <p:nvSpPr>
          <p:cNvPr id="5123" name="Content Placeholder 2"/>
          <p:cNvSpPr>
            <a:spLocks noGrp="1"/>
          </p:cNvSpPr>
          <p:nvPr>
            <p:ph sz="quarter" idx="14"/>
          </p:nvPr>
        </p:nvSpPr>
        <p:spPr/>
        <p:txBody>
          <a:bodyPr/>
          <a:lstStyle/>
          <a:p>
            <a:r>
              <a:rPr lang="en-US" altLang="en-US" smtClean="0"/>
              <a:t>Define, understand and correctly pronounce medical terms related to the endocrine system</a:t>
            </a:r>
          </a:p>
          <a:p>
            <a:r>
              <a:rPr lang="en-US" altLang="en-US" smtClean="0"/>
              <a:t>Describe common diseases and conditions with an overview of various treatments related to the endocrine system</a:t>
            </a:r>
          </a:p>
        </p:txBody>
      </p:sp>
      <p:sp>
        <p:nvSpPr>
          <p:cNvPr id="3078"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CFB5C54-9DE6-43DF-AFAE-C465C9E267D0}" type="slidenum">
              <a:rPr lang="en-US" altLang="en-US" smtClean="0"/>
              <a:pPr/>
              <a:t>2</a:t>
            </a:fld>
            <a:endParaRPr lang="en-US" altLang="en-US"/>
          </a:p>
        </p:txBody>
      </p:sp>
    </p:spTree>
  </p:cSld>
  <p:clrMapOvr>
    <a:masterClrMapping/>
  </p:clrMapOvr>
  <p:transition advTm="2700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dirty="0" smtClean="0"/>
              <a:t>Tell me, Detective . . .</a:t>
            </a:r>
          </a:p>
        </p:txBody>
      </p:sp>
      <p:sp>
        <p:nvSpPr>
          <p:cNvPr id="2" name="Content Placeholder 1"/>
          <p:cNvSpPr>
            <a:spLocks noGrp="1"/>
          </p:cNvSpPr>
          <p:nvPr>
            <p:ph sz="quarter" idx="14"/>
          </p:nvPr>
        </p:nvSpPr>
        <p:spPr>
          <a:xfrm>
            <a:off x="457200" y="1600200"/>
            <a:ext cx="5334000" cy="4572000"/>
          </a:xfrm>
        </p:spPr>
        <p:txBody>
          <a:bodyPr/>
          <a:lstStyle/>
          <a:p>
            <a:r>
              <a:rPr lang="en-US" altLang="en-US" dirty="0" smtClean="0"/>
              <a:t>A neonatologist is called to the newborn nursery to evaluate a baby.  What is a likely diagnosis given the following facts?</a:t>
            </a:r>
          </a:p>
          <a:p>
            <a:pPr lvl="1"/>
            <a:r>
              <a:rPr lang="en-US" altLang="en-US" sz="2400" dirty="0" smtClean="0"/>
              <a:t>Baby is a Caucasian male</a:t>
            </a:r>
          </a:p>
          <a:p>
            <a:pPr lvl="1"/>
            <a:r>
              <a:rPr lang="en-US" altLang="en-US" sz="2400" dirty="0" smtClean="0"/>
              <a:t>Baby experienced no bowel movements in the first 24-48 hours, abdomen bloated</a:t>
            </a:r>
          </a:p>
          <a:p>
            <a:pPr lvl="1"/>
            <a:r>
              <a:rPr lang="en-US" altLang="en-US" sz="2400" dirty="0" smtClean="0"/>
              <a:t>Physician orders a sweat chloride test</a:t>
            </a:r>
            <a:endParaRPr lang="en-US" dirty="0"/>
          </a:p>
        </p:txBody>
      </p:sp>
      <p:sp>
        <p:nvSpPr>
          <p:cNvPr id="9" name="Text Placeholder 8"/>
          <p:cNvSpPr>
            <a:spLocks noGrp="1"/>
          </p:cNvSpPr>
          <p:nvPr>
            <p:ph type="body" sz="quarter" idx="32"/>
          </p:nvPr>
        </p:nvSpPr>
        <p:spPr/>
        <p:txBody>
          <a:bodyPr/>
          <a:lstStyle/>
          <a:p>
            <a:endParaRPr lang="en-US"/>
          </a:p>
        </p:txBody>
      </p:sp>
      <p:pic>
        <p:nvPicPr>
          <p:cNvPr id="11" name="Picture 2" descr="The image depicts a detetctive, portrayed similar to the literary character Sherlock Holmes, looking through a magnifying glass." title="Illustration: Detective"/>
          <p:cNvPicPr>
            <a:picLocks noGrp="1" noChangeAspect="1" noChangeArrowheads="1"/>
          </p:cNvPicPr>
          <p:nvPr>
            <p:ph sz="quarter" idx="18"/>
          </p:nvPr>
        </p:nvPicPr>
        <p:blipFill>
          <a:blip r:embed="rId3" cstate="print">
            <a:extLst>
              <a:ext uri="{28A0092B-C50C-407E-A947-70E740481C1C}">
                <a14:useLocalDpi xmlns:a14="http://schemas.microsoft.com/office/drawing/2010/main" val="0"/>
              </a:ext>
            </a:extLst>
          </a:blip>
          <a:srcRect/>
          <a:stretch>
            <a:fillRect/>
          </a:stretch>
        </p:blipFill>
        <p:spPr>
          <a:xfrm>
            <a:off x="5659437" y="2505075"/>
            <a:ext cx="2019300" cy="2762250"/>
          </a:xfrm>
        </p:spPr>
      </p:pic>
      <p:sp>
        <p:nvSpPr>
          <p:cNvPr id="10" name="Text Placeholder 9"/>
          <p:cNvSpPr>
            <a:spLocks noGrp="1"/>
          </p:cNvSpPr>
          <p:nvPr>
            <p:ph type="body" sz="quarter" idx="33"/>
          </p:nvPr>
        </p:nvSpPr>
        <p:spPr/>
        <p:txBody>
          <a:bodyPr/>
          <a:lstStyle/>
          <a:p>
            <a:endParaRPr lang="en-US"/>
          </a:p>
        </p:txBody>
      </p:sp>
      <p:sp>
        <p:nvSpPr>
          <p:cNvPr id="21510"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72539BC-D6C6-42E0-89B0-A8C1705AA4E9}" type="slidenum">
              <a:rPr lang="en-US" altLang="en-US" smtClean="0"/>
              <a:pPr/>
              <a:t>20</a:t>
            </a:fld>
            <a:endParaRPr lang="en-US" alt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smtClean="0"/>
              <a:t>Endocrine System</a:t>
            </a:r>
            <a:br>
              <a:rPr lang="en-US" altLang="en-US" dirty="0" smtClean="0"/>
            </a:br>
            <a:r>
              <a:rPr lang="en-US" altLang="en-US" dirty="0" smtClean="0"/>
              <a:t>Summary – Lecture a</a:t>
            </a:r>
          </a:p>
        </p:txBody>
      </p:sp>
      <p:sp>
        <p:nvSpPr>
          <p:cNvPr id="24579" name="Content Placeholder 2"/>
          <p:cNvSpPr>
            <a:spLocks noGrp="1"/>
          </p:cNvSpPr>
          <p:nvPr>
            <p:ph type="body" sz="quarter" idx="11"/>
          </p:nvPr>
        </p:nvSpPr>
        <p:spPr/>
        <p:txBody>
          <a:bodyPr/>
          <a:lstStyle/>
          <a:p>
            <a:r>
              <a:rPr lang="en-US" altLang="en-US" dirty="0" smtClean="0"/>
              <a:t>Overview of Endocrine System</a:t>
            </a:r>
          </a:p>
          <a:p>
            <a:r>
              <a:rPr lang="en-US" altLang="en-US" dirty="0" smtClean="0"/>
              <a:t>Adrenal Glands</a:t>
            </a:r>
          </a:p>
          <a:p>
            <a:r>
              <a:rPr lang="en-US" altLang="en-US" dirty="0" smtClean="0"/>
              <a:t>Pancreas</a:t>
            </a:r>
          </a:p>
        </p:txBody>
      </p:sp>
      <p:sp>
        <p:nvSpPr>
          <p:cNvPr id="22534"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B24DB11-8A08-451A-B93A-34A978E3B337}" type="slidenum">
              <a:rPr lang="en-US" altLang="en-US" smtClean="0"/>
              <a:pPr/>
              <a:t>21</a:t>
            </a:fld>
            <a:endParaRPr lang="en-US" alt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dirty="0" smtClean="0"/>
              <a:t>Endocrine System</a:t>
            </a:r>
            <a:br>
              <a:rPr lang="en-US" altLang="en-US" dirty="0" smtClean="0"/>
            </a:br>
            <a:r>
              <a:rPr lang="en-US" altLang="en-US" dirty="0" smtClean="0"/>
              <a:t>References</a:t>
            </a:r>
          </a:p>
        </p:txBody>
      </p:sp>
      <p:sp>
        <p:nvSpPr>
          <p:cNvPr id="26627" name="Content Placeholder 2"/>
          <p:cNvSpPr>
            <a:spLocks noGrp="1"/>
          </p:cNvSpPr>
          <p:nvPr>
            <p:ph type="body" sz="quarter" idx="16"/>
          </p:nvPr>
        </p:nvSpPr>
        <p:spPr/>
        <p:txBody>
          <a:bodyPr/>
          <a:lstStyle/>
          <a:p>
            <a:r>
              <a:rPr lang="en-US" altLang="en-US" dirty="0" smtClean="0"/>
              <a:t>References</a:t>
            </a:r>
          </a:p>
          <a:p>
            <a:pPr lvl="1"/>
            <a:r>
              <a:rPr lang="en-US" altLang="en-US" dirty="0" smtClean="0"/>
              <a:t>Endocrine glands. SEER Training Modules, Anatomy &amp; Physiology.  U.S. National Institutes of Health, National Cancer Institute; [updated 2010 Jul 27]. Available from: </a:t>
            </a:r>
            <a:r>
              <a:rPr lang="en-US" altLang="en-US" dirty="0" smtClean="0">
                <a:hlinkClick r:id="rId3" tooltip="Endocrine glands. SEER Training Modules, Anatomy &amp; Physiology.  "/>
              </a:rPr>
              <a:t>training.seer.cancer.gov</a:t>
            </a:r>
            <a:endParaRPr lang="en-US" altLang="en-US" dirty="0" smtClean="0"/>
          </a:p>
          <a:p>
            <a:pPr lvl="1"/>
            <a:r>
              <a:rPr lang="en-US" altLang="en-US" dirty="0" smtClean="0"/>
              <a:t>MedlinePlus [Internet]. Endocrine system. Bethesda (MD): National Library of Medicine (US);  [updated 2011 Jul 27]. Available from:  </a:t>
            </a:r>
            <a:r>
              <a:rPr lang="en-US" altLang="en-US" dirty="0" smtClean="0">
                <a:hlinkClick r:id="rId4" tooltip="www.nlm.nih.gov"/>
              </a:rPr>
              <a:t>www.nlm.nih.gov</a:t>
            </a:r>
            <a:endParaRPr lang="en-US" altLang="en-US" dirty="0" smtClean="0"/>
          </a:p>
          <a:p>
            <a:pPr lvl="1"/>
            <a:r>
              <a:rPr lang="en-US" altLang="en-US" dirty="0" smtClean="0"/>
              <a:t>Pancreas. SEER Training Modules, Anatomy &amp; Physiology.  U.S. National Institutes of Health, National Cancer Institute; [updated 2010 Jul 27].  Available from: </a:t>
            </a:r>
            <a:r>
              <a:rPr lang="en-US" altLang="en-US" dirty="0" smtClean="0">
                <a:hlinkClick r:id="rId5" tooltip="Pancreas. SEER Training Modules, Anatomy &amp; Physiology. "/>
              </a:rPr>
              <a:t>training.seer.cancer.gov</a:t>
            </a:r>
            <a:endParaRPr lang="en-US" altLang="en-US" dirty="0" smtClean="0"/>
          </a:p>
        </p:txBody>
      </p:sp>
      <p:sp>
        <p:nvSpPr>
          <p:cNvPr id="26628" name="Text Placeholder 2"/>
          <p:cNvSpPr>
            <a:spLocks noGrp="1"/>
          </p:cNvSpPr>
          <p:nvPr>
            <p:ph type="body" sz="quarter" idx="20"/>
          </p:nvPr>
        </p:nvSpPr>
        <p:spPr>
          <a:xfrm>
            <a:off x="457200" y="3429000"/>
            <a:ext cx="8229600" cy="1371600"/>
          </a:xfrm>
        </p:spPr>
        <p:txBody>
          <a:bodyPr/>
          <a:lstStyle/>
          <a:p>
            <a:r>
              <a:rPr lang="en-US" altLang="en-US" dirty="0" smtClean="0"/>
              <a:t>Images</a:t>
            </a:r>
          </a:p>
          <a:p>
            <a:pPr lvl="1"/>
            <a:r>
              <a:rPr lang="en-US" altLang="en-US" dirty="0" smtClean="0"/>
              <a:t>Slide 5:  Available From: </a:t>
            </a:r>
            <a:r>
              <a:rPr lang="en-US" altLang="en-US" dirty="0" smtClean="0">
                <a:hlinkClick r:id="rId6" tooltip="commons.wikimedia.org "/>
              </a:rPr>
              <a:t>commons.wikimedia.org</a:t>
            </a:r>
            <a:r>
              <a:rPr lang="en-US" altLang="en-US" dirty="0" smtClean="0"/>
              <a:t> </a:t>
            </a:r>
          </a:p>
          <a:p>
            <a:pPr lvl="1"/>
            <a:r>
              <a:rPr lang="en-US" altLang="en-US" dirty="0" smtClean="0"/>
              <a:t>Slide 8:  Available From: </a:t>
            </a:r>
            <a:r>
              <a:rPr lang="en-US" altLang="en-US" dirty="0" smtClean="0">
                <a:hlinkClick r:id="rId7" tooltip="commons.wikimedia.org "/>
              </a:rPr>
              <a:t>commons.wikimedia.org</a:t>
            </a:r>
            <a:r>
              <a:rPr lang="en-US" altLang="en-US" dirty="0" smtClean="0"/>
              <a:t>  </a:t>
            </a:r>
          </a:p>
          <a:p>
            <a:pPr lvl="1"/>
            <a:r>
              <a:rPr lang="en-US" altLang="en-US" dirty="0" smtClean="0"/>
              <a:t>Slide 11: Available From: </a:t>
            </a:r>
            <a:r>
              <a:rPr lang="en-US" altLang="en-US" dirty="0" smtClean="0">
                <a:hlinkClick r:id="rId8" tooltip="commons.wikimedia.org "/>
              </a:rPr>
              <a:t>commons.wikimedia.org</a:t>
            </a:r>
            <a:r>
              <a:rPr lang="en-US" altLang="en-US" dirty="0" smtClean="0"/>
              <a:t>   </a:t>
            </a:r>
          </a:p>
          <a:p>
            <a:pPr lvl="1"/>
            <a:r>
              <a:rPr lang="en-US" altLang="en-US" dirty="0" smtClean="0"/>
              <a:t>Slide 20: Microsoft clip art. Used with permission of Microsoft.</a:t>
            </a:r>
          </a:p>
        </p:txBody>
      </p:sp>
      <p:sp>
        <p:nvSpPr>
          <p:cNvPr id="7" name="Text Placeholder 6"/>
          <p:cNvSpPr>
            <a:spLocks noGrp="1"/>
          </p:cNvSpPr>
          <p:nvPr>
            <p:ph type="body" sz="quarter" idx="21"/>
          </p:nvPr>
        </p:nvSpPr>
        <p:spPr/>
        <p:txBody>
          <a:bodyPr/>
          <a:lstStyle/>
          <a:p>
            <a:endParaRPr lang="en-US"/>
          </a:p>
        </p:txBody>
      </p:sp>
      <p:sp>
        <p:nvSpPr>
          <p:cNvPr id="24582"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D25C9A7-3EC5-4829-8136-5BD221CD6CD5}" type="slidenum">
              <a:rPr lang="en-US" altLang="en-US" smtClean="0"/>
              <a:pPr/>
              <a:t>22</a:t>
            </a:fld>
            <a:endParaRPr lang="en-US" alt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Terminology in Healthcare</a:t>
            </a:r>
            <a:r>
              <a:rPr lang="en-US" baseline="0" dirty="0" smtClean="0"/>
              <a:t> and Public Health Settings </a:t>
            </a:r>
            <a:br>
              <a:rPr lang="en-US" baseline="0" dirty="0" smtClean="0"/>
            </a:br>
            <a:r>
              <a:rPr lang="en-US" dirty="0" smtClean="0"/>
              <a:t>Endocrine</a:t>
            </a:r>
            <a:r>
              <a:rPr lang="en-US" baseline="0" dirty="0" smtClean="0"/>
              <a:t> System </a:t>
            </a:r>
            <a:r>
              <a:rPr lang="en-US" dirty="0" smtClean="0"/>
              <a:t>Lecture a</a:t>
            </a:r>
            <a:endParaRPr lang="en-US" dirty="0"/>
          </a:p>
        </p:txBody>
      </p:sp>
      <p:sp>
        <p:nvSpPr>
          <p:cNvPr id="3" name="Content Placeholder 2"/>
          <p:cNvSpPr>
            <a:spLocks noGrp="1"/>
          </p:cNvSpPr>
          <p:nvPr>
            <p:ph sz="quarter" idx="14"/>
          </p:nvPr>
        </p:nvSpPr>
        <p:spPr/>
        <p:txBody>
          <a:bodyPr/>
          <a:lstStyle/>
          <a:p>
            <a:r>
              <a:rPr lang="en-US" smtClean="0"/>
              <a:t>This material was developed by the University of Alabama at Birmingham, funded by the Department of Health and Human Services, Office of the National Coordinator for Health Information Technology under Award Number 90WT0007.</a:t>
            </a:r>
          </a:p>
        </p:txBody>
      </p:sp>
      <p:sp>
        <p:nvSpPr>
          <p:cNvPr id="4" name="Slide Number Placeholder 3"/>
          <p:cNvSpPr>
            <a:spLocks noGrp="1"/>
          </p:cNvSpPr>
          <p:nvPr>
            <p:ph type="sldNum" sz="quarter" idx="4"/>
          </p:nvPr>
        </p:nvSpPr>
        <p:spPr/>
        <p:txBody>
          <a:bodyPr/>
          <a:lstStyle/>
          <a:p>
            <a:fld id="{F3BF8891-5E06-46C2-89A4-6DB85D39BA35}" type="slidenum">
              <a:rPr lang="en-US" smtClean="0"/>
              <a:pPr/>
              <a:t>23</a:t>
            </a:fld>
            <a:endParaRPr lang="en-US" dirty="0"/>
          </a:p>
        </p:txBody>
      </p:sp>
    </p:spTree>
    <p:extLst>
      <p:ext uri="{BB962C8B-B14F-4D97-AF65-F5344CB8AC3E}">
        <p14:creationId xmlns:p14="http://schemas.microsoft.com/office/powerpoint/2010/main" val="16010687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smtClean="0"/>
              <a:t>Endocrine System – Overview</a:t>
            </a:r>
          </a:p>
        </p:txBody>
      </p:sp>
      <p:sp>
        <p:nvSpPr>
          <p:cNvPr id="4099" name="Content Placeholder 2"/>
          <p:cNvSpPr>
            <a:spLocks noGrp="1"/>
          </p:cNvSpPr>
          <p:nvPr>
            <p:ph sz="quarter" idx="14"/>
          </p:nvPr>
        </p:nvSpPr>
        <p:spPr/>
        <p:txBody>
          <a:bodyPr/>
          <a:lstStyle/>
          <a:p>
            <a:r>
              <a:rPr lang="en-US" dirty="0" smtClean="0"/>
              <a:t>Composed of eight endocrine glands</a:t>
            </a:r>
          </a:p>
          <a:p>
            <a:r>
              <a:rPr lang="en-US" dirty="0" smtClean="0"/>
              <a:t>Functions in the regulation of our body’s activities</a:t>
            </a:r>
          </a:p>
          <a:p>
            <a:r>
              <a:rPr lang="en-US" dirty="0" smtClean="0"/>
              <a:t>Glands are in various locations in body</a:t>
            </a:r>
          </a:p>
          <a:p>
            <a:r>
              <a:rPr lang="en-US" dirty="0" smtClean="0"/>
              <a:t>Acts through chemical messengers called “hormones”</a:t>
            </a:r>
            <a:endParaRPr lang="en-US" dirty="0"/>
          </a:p>
        </p:txBody>
      </p:sp>
      <p:sp>
        <p:nvSpPr>
          <p:cNvPr id="2" name="Text Placeholder 1"/>
          <p:cNvSpPr>
            <a:spLocks noGrp="1"/>
          </p:cNvSpPr>
          <p:nvPr>
            <p:ph type="body" sz="quarter" idx="32"/>
          </p:nvPr>
        </p:nvSpPr>
        <p:spPr/>
        <p:txBody>
          <a:bodyPr/>
          <a:lstStyle/>
          <a:p>
            <a:r>
              <a:rPr lang="en-US" smtClean="0"/>
              <a:t>Source:	(Endocrine, 2010)</a:t>
            </a:r>
            <a:endParaRPr lang="en-US" dirty="0"/>
          </a:p>
        </p:txBody>
      </p:sp>
      <p:sp>
        <p:nvSpPr>
          <p:cNvPr id="4102"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2537AE4-0640-4300-951C-C28BA51D08BB}" type="slidenum">
              <a:rPr lang="en-US" altLang="en-US" smtClean="0"/>
              <a:pPr/>
              <a:t>3</a:t>
            </a:fld>
            <a:endParaRPr lang="en-US" altLang="en-US"/>
          </a:p>
        </p:txBody>
      </p:sp>
    </p:spTree>
  </p:cSld>
  <p:clrMapOvr>
    <a:masterClrMapping/>
  </p:clrMapOvr>
  <p:transition advTm="42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dirty="0" smtClean="0"/>
              <a:t>Endocrine System – Overview 2</a:t>
            </a:r>
          </a:p>
        </p:txBody>
      </p:sp>
      <p:sp>
        <p:nvSpPr>
          <p:cNvPr id="7171" name="Content Placeholder 2"/>
          <p:cNvSpPr>
            <a:spLocks noGrp="1"/>
          </p:cNvSpPr>
          <p:nvPr>
            <p:ph sz="quarter" idx="14"/>
          </p:nvPr>
        </p:nvSpPr>
        <p:spPr/>
        <p:txBody>
          <a:bodyPr/>
          <a:lstStyle/>
          <a:p>
            <a:r>
              <a:rPr lang="en-US" altLang="en-US" dirty="0" smtClean="0"/>
              <a:t>The eight endocrine glands are:</a:t>
            </a:r>
          </a:p>
          <a:p>
            <a:pPr lvl="1"/>
            <a:r>
              <a:rPr lang="en-US" altLang="en-US" dirty="0" smtClean="0"/>
              <a:t>Adrenal glands</a:t>
            </a:r>
          </a:p>
          <a:p>
            <a:pPr lvl="1"/>
            <a:r>
              <a:rPr lang="en-US" altLang="en-US" dirty="0" smtClean="0"/>
              <a:t>Pancreas (Islets of Langerhans)</a:t>
            </a:r>
          </a:p>
          <a:p>
            <a:pPr lvl="1"/>
            <a:r>
              <a:rPr lang="en-US" altLang="en-US" dirty="0" smtClean="0"/>
              <a:t>Pituitary gland</a:t>
            </a:r>
          </a:p>
          <a:p>
            <a:pPr lvl="1"/>
            <a:r>
              <a:rPr lang="en-US" altLang="en-US" dirty="0" smtClean="0"/>
              <a:t>Pineal gland</a:t>
            </a:r>
          </a:p>
          <a:p>
            <a:pPr lvl="1"/>
            <a:r>
              <a:rPr lang="en-US" altLang="en-US" dirty="0" smtClean="0"/>
              <a:t>Ovary(</a:t>
            </a:r>
            <a:r>
              <a:rPr lang="en-US" altLang="en-US" dirty="0" err="1" smtClean="0"/>
              <a:t>ies</a:t>
            </a:r>
            <a:r>
              <a:rPr lang="en-US" altLang="en-US" dirty="0" smtClean="0"/>
              <a:t>)</a:t>
            </a:r>
          </a:p>
          <a:p>
            <a:pPr lvl="1"/>
            <a:r>
              <a:rPr lang="en-US" altLang="en-US" dirty="0" smtClean="0"/>
              <a:t>Testicle(s)</a:t>
            </a:r>
          </a:p>
          <a:p>
            <a:pPr lvl="1"/>
            <a:r>
              <a:rPr lang="en-US" altLang="en-US" dirty="0" smtClean="0"/>
              <a:t>Thyroid gland</a:t>
            </a:r>
          </a:p>
          <a:p>
            <a:pPr lvl="1"/>
            <a:r>
              <a:rPr lang="en-US" altLang="en-US" dirty="0" smtClean="0"/>
              <a:t>Thymus gland</a:t>
            </a:r>
          </a:p>
        </p:txBody>
      </p:sp>
      <p:sp>
        <p:nvSpPr>
          <p:cNvPr id="512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9BCF0E6-08AA-4A72-8193-78685368E74B}" type="slidenum">
              <a:rPr lang="en-US" altLang="en-US" smtClean="0"/>
              <a:pPr/>
              <a:t>4</a:t>
            </a:fld>
            <a:endParaRPr lang="en-US" altLang="en-US"/>
          </a:p>
        </p:txBody>
      </p:sp>
    </p:spTree>
  </p:cSld>
  <p:clrMapOvr>
    <a:masterClrMapping/>
  </p:clrMapOvr>
  <p:transition advTm="25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Endocrine Glands</a:t>
            </a:r>
          </a:p>
        </p:txBody>
      </p:sp>
      <p:sp>
        <p:nvSpPr>
          <p:cNvPr id="4" name="Content Placeholder 3"/>
          <p:cNvSpPr>
            <a:spLocks noGrp="1"/>
          </p:cNvSpPr>
          <p:nvPr>
            <p:ph sz="quarter" idx="14"/>
          </p:nvPr>
        </p:nvSpPr>
        <p:spPr/>
        <p:txBody>
          <a:bodyPr/>
          <a:lstStyle/>
          <a:p>
            <a:r>
              <a:rPr lang="en-US" altLang="en-US" smtClean="0"/>
              <a:t>Thyroid gland</a:t>
            </a:r>
          </a:p>
          <a:p>
            <a:r>
              <a:rPr lang="en-US" altLang="en-US" smtClean="0"/>
              <a:t>Thymus</a:t>
            </a:r>
          </a:p>
          <a:p>
            <a:r>
              <a:rPr lang="en-US" altLang="en-US" smtClean="0"/>
              <a:t>Adrenal gland</a:t>
            </a:r>
          </a:p>
          <a:p>
            <a:r>
              <a:rPr lang="en-US" altLang="en-US" smtClean="0"/>
              <a:t>Testis</a:t>
            </a:r>
          </a:p>
          <a:p>
            <a:r>
              <a:rPr lang="en-US" altLang="en-US" smtClean="0"/>
              <a:t>Ovary</a:t>
            </a:r>
          </a:p>
          <a:p>
            <a:r>
              <a:rPr lang="en-US" altLang="en-US" smtClean="0"/>
              <a:t>Pineal gland</a:t>
            </a:r>
          </a:p>
          <a:p>
            <a:r>
              <a:rPr lang="en-US" altLang="en-US" smtClean="0"/>
              <a:t>Pituitary gland</a:t>
            </a:r>
          </a:p>
          <a:p>
            <a:r>
              <a:rPr lang="en-US" altLang="en-US" smtClean="0"/>
              <a:t>Pancreas </a:t>
            </a:r>
            <a:endParaRPr lang="en-US" altLang="en-US" dirty="0"/>
          </a:p>
        </p:txBody>
      </p:sp>
      <p:sp>
        <p:nvSpPr>
          <p:cNvPr id="9" name="Text Placeholder 8"/>
          <p:cNvSpPr>
            <a:spLocks noGrp="1"/>
          </p:cNvSpPr>
          <p:nvPr>
            <p:ph type="body" sz="quarter" idx="32"/>
          </p:nvPr>
        </p:nvSpPr>
        <p:spPr/>
        <p:txBody>
          <a:bodyPr/>
          <a:lstStyle/>
          <a:p>
            <a:endParaRPr lang="en-US"/>
          </a:p>
        </p:txBody>
      </p:sp>
      <p:pic>
        <p:nvPicPr>
          <p:cNvPr id="11" name="Content Placeholder 8" descr="This is an image of the body which identifies the location of the various endocrine organs throughout the body.  The eight endocrine glands include the adrenal glands (located in the abdomen region), the pancreas (located near the adrenal glands in the abdomen region), the pituitary gland (located in the head), the pineal gland (located in the head), the ovaries (located in the epigastric region of females), testes (located in the epigastric region of males), thyroid gland (located in the throat) and the thymus gland (located in the thoracic region)." title="Illustration: Endocrine Glands"/>
          <p:cNvPicPr>
            <a:picLocks noGrp="1" noChangeAspect="1"/>
          </p:cNvPicPr>
          <p:nvPr>
            <p:ph sz="quarter" idx="18"/>
          </p:nvPr>
        </p:nvPicPr>
        <p:blipFill>
          <a:blip r:embed="rId3">
            <a:extLst>
              <a:ext uri="{28A0092B-C50C-407E-A947-70E740481C1C}">
                <a14:useLocalDpi xmlns:a14="http://schemas.microsoft.com/office/drawing/2010/main" val="0"/>
              </a:ext>
            </a:extLst>
          </a:blip>
          <a:stretch>
            <a:fillRect/>
          </a:stretch>
        </p:blipFill>
        <p:spPr>
          <a:xfrm>
            <a:off x="4947800" y="1600200"/>
            <a:ext cx="3442574" cy="4572000"/>
          </a:xfrm>
        </p:spPr>
      </p:pic>
      <p:sp>
        <p:nvSpPr>
          <p:cNvPr id="10" name="Text Placeholder 9"/>
          <p:cNvSpPr>
            <a:spLocks noGrp="1"/>
          </p:cNvSpPr>
          <p:nvPr>
            <p:ph type="body" sz="quarter" idx="33"/>
          </p:nvPr>
        </p:nvSpPr>
        <p:spPr/>
        <p:txBody>
          <a:bodyPr/>
          <a:lstStyle/>
          <a:p>
            <a:endParaRPr lang="en-US"/>
          </a:p>
        </p:txBody>
      </p:sp>
      <p:sp>
        <p:nvSpPr>
          <p:cNvPr id="6151"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71532C8-AA1E-49B9-B056-740FC3A0FD24}" type="slidenum">
              <a:rPr lang="en-US" altLang="en-US" smtClean="0"/>
              <a:pPr/>
              <a:t>5</a:t>
            </a:fld>
            <a:endParaRPr lang="en-US" altLang="en-US"/>
          </a:p>
        </p:txBody>
      </p:sp>
    </p:spTree>
  </p:cSld>
  <p:clrMapOvr>
    <a:masterClrMapping/>
  </p:clrMapOvr>
  <p:transition advTm="12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en-US" dirty="0" smtClean="0"/>
              <a:t>Endocrine System – Hormones</a:t>
            </a:r>
          </a:p>
        </p:txBody>
      </p:sp>
      <p:sp>
        <p:nvSpPr>
          <p:cNvPr id="9219" name="Content Placeholder 2"/>
          <p:cNvSpPr>
            <a:spLocks noGrp="1"/>
          </p:cNvSpPr>
          <p:nvPr>
            <p:ph sz="quarter" idx="14"/>
          </p:nvPr>
        </p:nvSpPr>
        <p:spPr/>
        <p:txBody>
          <a:bodyPr/>
          <a:lstStyle/>
          <a:p>
            <a:r>
              <a:rPr lang="en-US" altLang="en-US" dirty="0" smtClean="0"/>
              <a:t>Act as messengers</a:t>
            </a:r>
          </a:p>
          <a:p>
            <a:r>
              <a:rPr lang="en-US" altLang="en-US" dirty="0" smtClean="0"/>
              <a:t>Travel in our bloodstream to tissues or organs</a:t>
            </a:r>
          </a:p>
          <a:p>
            <a:r>
              <a:rPr lang="en-US" altLang="en-US" dirty="0" smtClean="0"/>
              <a:t>Can act in varying amounts of time (minutes, hours or even weeks)</a:t>
            </a:r>
          </a:p>
          <a:p>
            <a:r>
              <a:rPr lang="en-US" altLang="en-US" dirty="0" smtClean="0"/>
              <a:t>Affect our body’s processes and functions</a:t>
            </a:r>
          </a:p>
          <a:p>
            <a:pPr lvl="1"/>
            <a:r>
              <a:rPr lang="en-US" altLang="en-US" dirty="0" smtClean="0"/>
              <a:t>Growth and development</a:t>
            </a:r>
          </a:p>
          <a:p>
            <a:pPr lvl="1"/>
            <a:r>
              <a:rPr lang="en-US" altLang="en-US" dirty="0" smtClean="0"/>
              <a:t>Metabolic processes </a:t>
            </a:r>
          </a:p>
          <a:p>
            <a:pPr lvl="1"/>
            <a:r>
              <a:rPr lang="en-US" altLang="en-US" dirty="0" smtClean="0"/>
              <a:t>Sexual function</a:t>
            </a:r>
          </a:p>
          <a:p>
            <a:pPr lvl="1"/>
            <a:r>
              <a:rPr lang="en-US" altLang="en-US" dirty="0" smtClean="0"/>
              <a:t>Reproduction</a:t>
            </a:r>
          </a:p>
          <a:p>
            <a:pPr lvl="1"/>
            <a:r>
              <a:rPr lang="en-US" altLang="en-US" dirty="0" smtClean="0"/>
              <a:t>Mood</a:t>
            </a:r>
          </a:p>
        </p:txBody>
      </p:sp>
      <p:sp>
        <p:nvSpPr>
          <p:cNvPr id="7174"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4591F58-B789-4094-BC5A-FBE6FF28F6A1}" type="slidenum">
              <a:rPr lang="en-US" altLang="en-US" smtClean="0"/>
              <a:pPr/>
              <a:t>6</a:t>
            </a:fld>
            <a:endParaRPr lang="en-US" altLang="en-US"/>
          </a:p>
        </p:txBody>
      </p:sp>
    </p:spTree>
  </p:cSld>
  <p:clrMapOvr>
    <a:masterClrMapping/>
  </p:clrMapOvr>
  <p:transition advTm="46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en-US" dirty="0" smtClean="0"/>
              <a:t>Hormone Disorders</a:t>
            </a:r>
          </a:p>
        </p:txBody>
      </p:sp>
      <p:sp>
        <p:nvSpPr>
          <p:cNvPr id="3" name="Content Placeholder 2"/>
          <p:cNvSpPr>
            <a:spLocks noGrp="1"/>
          </p:cNvSpPr>
          <p:nvPr>
            <p:ph sz="quarter" idx="14"/>
          </p:nvPr>
        </p:nvSpPr>
        <p:spPr/>
        <p:txBody>
          <a:bodyPr/>
          <a:lstStyle/>
          <a:p>
            <a:r>
              <a:rPr lang="en-US" dirty="0" smtClean="0"/>
              <a:t>Levels too high</a:t>
            </a:r>
          </a:p>
          <a:p>
            <a:r>
              <a:rPr lang="en-US" dirty="0" smtClean="0"/>
              <a:t>Levels too low</a:t>
            </a:r>
          </a:p>
          <a:p>
            <a:r>
              <a:rPr lang="en-US" dirty="0" smtClean="0"/>
              <a:t>Other factors</a:t>
            </a:r>
          </a:p>
          <a:p>
            <a:pPr lvl="1"/>
            <a:r>
              <a:rPr lang="en-US" dirty="0" smtClean="0"/>
              <a:t>Stress</a:t>
            </a:r>
          </a:p>
          <a:p>
            <a:pPr lvl="1"/>
            <a:r>
              <a:rPr lang="en-US" dirty="0" smtClean="0"/>
              <a:t>Infections</a:t>
            </a:r>
          </a:p>
          <a:p>
            <a:pPr lvl="1"/>
            <a:r>
              <a:rPr lang="en-US" dirty="0" smtClean="0"/>
              <a:t>Changes in levels of blood and body fluids </a:t>
            </a:r>
          </a:p>
          <a:p>
            <a:r>
              <a:rPr lang="en-US" dirty="0" smtClean="0"/>
              <a:t>When your body does not respond as it should to the presence of the hormone</a:t>
            </a:r>
          </a:p>
          <a:p>
            <a:r>
              <a:rPr lang="en-US" dirty="0" smtClean="0"/>
              <a:t>Diabetes</a:t>
            </a:r>
            <a:endParaRPr lang="en-US" dirty="0"/>
          </a:p>
        </p:txBody>
      </p:sp>
      <p:sp>
        <p:nvSpPr>
          <p:cNvPr id="8198"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4A44060-2058-4381-B68F-66C98B41F7CF}" type="slidenum">
              <a:rPr lang="en-US" altLang="en-US" smtClean="0"/>
              <a:pPr/>
              <a:t>7</a:t>
            </a:fld>
            <a:endParaRPr lang="en-US" altLang="en-US"/>
          </a:p>
        </p:txBody>
      </p:sp>
    </p:spTree>
  </p:cSld>
  <p:clrMapOvr>
    <a:masterClrMapping/>
  </p:clrMapOvr>
  <p:transition advTm="40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Adrenal Gland – Overview</a:t>
            </a:r>
          </a:p>
        </p:txBody>
      </p:sp>
      <p:sp>
        <p:nvSpPr>
          <p:cNvPr id="4" name="Content Placeholder 3"/>
          <p:cNvSpPr>
            <a:spLocks noGrp="1"/>
          </p:cNvSpPr>
          <p:nvPr>
            <p:ph sz="quarter" idx="14"/>
          </p:nvPr>
        </p:nvSpPr>
        <p:spPr>
          <a:xfrm>
            <a:off x="457199" y="1600200"/>
            <a:ext cx="4662487" cy="4572000"/>
          </a:xfrm>
        </p:spPr>
        <p:txBody>
          <a:bodyPr/>
          <a:lstStyle/>
          <a:p>
            <a:r>
              <a:rPr lang="en-US" altLang="en-US" dirty="0" smtClean="0"/>
              <a:t>Adrenal gland(s)</a:t>
            </a:r>
          </a:p>
          <a:p>
            <a:pPr lvl="1"/>
            <a:r>
              <a:rPr lang="en-US" altLang="en-US" sz="2400" dirty="0" smtClean="0"/>
              <a:t>also called the “suprarenal” gland</a:t>
            </a:r>
          </a:p>
          <a:p>
            <a:pPr lvl="1"/>
            <a:r>
              <a:rPr lang="en-US" altLang="en-US" sz="2400" dirty="0" smtClean="0"/>
              <a:t>located above your kidneys</a:t>
            </a:r>
          </a:p>
          <a:p>
            <a:pPr lvl="1"/>
            <a:r>
              <a:rPr lang="en-US" altLang="en-US" sz="2400" dirty="0" smtClean="0"/>
              <a:t>paired organs</a:t>
            </a:r>
          </a:p>
          <a:p>
            <a:pPr lvl="1"/>
            <a:r>
              <a:rPr lang="en-US" altLang="en-US" sz="2400" dirty="0" smtClean="0"/>
              <a:t>composed of two layers</a:t>
            </a:r>
            <a:endParaRPr lang="en-US" altLang="en-US" dirty="0" smtClean="0"/>
          </a:p>
          <a:p>
            <a:pPr lvl="2"/>
            <a:r>
              <a:rPr lang="en-US" altLang="en-US" dirty="0" smtClean="0"/>
              <a:t>Outer cortex</a:t>
            </a:r>
          </a:p>
          <a:p>
            <a:pPr lvl="3"/>
            <a:r>
              <a:rPr lang="en-US" altLang="en-US" dirty="0" smtClean="0"/>
              <a:t>Three hormones</a:t>
            </a:r>
          </a:p>
          <a:p>
            <a:pPr lvl="2"/>
            <a:r>
              <a:rPr lang="en-US" altLang="en-US" dirty="0" smtClean="0"/>
              <a:t>Inner medulla</a:t>
            </a:r>
          </a:p>
          <a:p>
            <a:pPr lvl="3"/>
            <a:r>
              <a:rPr lang="en-US" altLang="en-US" dirty="0" smtClean="0"/>
              <a:t>Two hormones</a:t>
            </a:r>
            <a:endParaRPr lang="en-US" altLang="en-US" dirty="0"/>
          </a:p>
        </p:txBody>
      </p:sp>
      <p:sp>
        <p:nvSpPr>
          <p:cNvPr id="9" name="Text Placeholder 8"/>
          <p:cNvSpPr>
            <a:spLocks noGrp="1"/>
          </p:cNvSpPr>
          <p:nvPr>
            <p:ph type="body" sz="quarter" idx="32"/>
          </p:nvPr>
        </p:nvSpPr>
        <p:spPr/>
        <p:txBody>
          <a:bodyPr/>
          <a:lstStyle/>
          <a:p>
            <a:endParaRPr lang="en-US"/>
          </a:p>
        </p:txBody>
      </p:sp>
      <p:pic>
        <p:nvPicPr>
          <p:cNvPr id="11" name="Content Placeholder 8" descr="This is an image of the adrenal glands. The adrenal glands are paired glands that sit atop of the kidneys.  Because of their position they are also referred to as the &quot;suprarenal glands&quot;." title="Illustration: Adrenal Gland"/>
          <p:cNvPicPr>
            <a:picLocks noGrp="1" noChangeAspect="1"/>
          </p:cNvPicPr>
          <p:nvPr>
            <p:ph sz="quarter" idx="18"/>
          </p:nvPr>
        </p:nvPicPr>
        <p:blipFill>
          <a:blip r:embed="rId3">
            <a:extLst>
              <a:ext uri="{28A0092B-C50C-407E-A947-70E740481C1C}">
                <a14:useLocalDpi xmlns:a14="http://schemas.microsoft.com/office/drawing/2010/main" val="0"/>
              </a:ext>
            </a:extLst>
          </a:blip>
          <a:stretch>
            <a:fillRect/>
          </a:stretch>
        </p:blipFill>
        <p:spPr>
          <a:xfrm>
            <a:off x="5119687" y="2133600"/>
            <a:ext cx="3098800" cy="3505200"/>
          </a:xfrm>
        </p:spPr>
      </p:pic>
      <p:sp>
        <p:nvSpPr>
          <p:cNvPr id="10" name="Text Placeholder 9"/>
          <p:cNvSpPr>
            <a:spLocks noGrp="1"/>
          </p:cNvSpPr>
          <p:nvPr>
            <p:ph type="body" sz="quarter" idx="33"/>
          </p:nvPr>
        </p:nvSpPr>
        <p:spPr/>
        <p:txBody>
          <a:bodyPr/>
          <a:lstStyle/>
          <a:p>
            <a:endParaRPr lang="en-US"/>
          </a:p>
        </p:txBody>
      </p:sp>
      <p:sp>
        <p:nvSpPr>
          <p:cNvPr id="9223"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327A2CD-02FB-4EA5-8827-C849E9318351}" type="slidenum">
              <a:rPr lang="en-US" altLang="en-US" smtClean="0"/>
              <a:pPr/>
              <a:t>8</a:t>
            </a:fld>
            <a:endParaRPr lang="en-US" altLang="en-US"/>
          </a:p>
        </p:txBody>
      </p:sp>
    </p:spTree>
  </p:cSld>
  <p:clrMapOvr>
    <a:masterClrMapping/>
  </p:clrMapOvr>
  <p:transition advTm="58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Adrenal Gland Diseases</a:t>
            </a:r>
          </a:p>
        </p:txBody>
      </p:sp>
      <p:sp>
        <p:nvSpPr>
          <p:cNvPr id="12291" name="Content Placeholder 2"/>
          <p:cNvSpPr>
            <a:spLocks noGrp="1"/>
          </p:cNvSpPr>
          <p:nvPr>
            <p:ph sz="quarter" idx="14"/>
          </p:nvPr>
        </p:nvSpPr>
        <p:spPr/>
        <p:txBody>
          <a:bodyPr/>
          <a:lstStyle/>
          <a:p>
            <a:r>
              <a:rPr lang="en-US" altLang="en-US" dirty="0" smtClean="0"/>
              <a:t>Addison’s Disease</a:t>
            </a:r>
          </a:p>
          <a:p>
            <a:pPr lvl="1"/>
            <a:r>
              <a:rPr lang="en-US" altLang="en-US" dirty="0" smtClean="0"/>
              <a:t>Symptoms</a:t>
            </a:r>
          </a:p>
          <a:p>
            <a:pPr lvl="1"/>
            <a:r>
              <a:rPr lang="en-US" altLang="en-US" dirty="0" smtClean="0"/>
              <a:t>Diagnostic Tests</a:t>
            </a:r>
          </a:p>
          <a:p>
            <a:pPr lvl="1"/>
            <a:r>
              <a:rPr lang="en-US" altLang="en-US" dirty="0" smtClean="0"/>
              <a:t>Treatment</a:t>
            </a:r>
          </a:p>
        </p:txBody>
      </p:sp>
      <p:sp>
        <p:nvSpPr>
          <p:cNvPr id="1024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C2FFED7-7EAA-4B5D-B75C-9CCCB10A2FE1}" type="slidenum">
              <a:rPr lang="en-US" altLang="en-US" smtClean="0"/>
              <a:pPr/>
              <a:t>9</a:t>
            </a:fld>
            <a:endParaRPr lang="en-US" altLang="en-US"/>
          </a:p>
        </p:txBody>
      </p:sp>
    </p:spTree>
  </p:cSld>
  <p:clrMapOvr>
    <a:masterClrMapping/>
  </p:clrMapOvr>
  <p:transition advTm="64000"/>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THEME_BG_IMAGE" val=""/>
  <p:tag name="MMPROD_10098PHOTO" val=""/>
  <p:tag name="MMPROD_10098LOGO" val="iVBORw0KGgoAAAANSUhEUgAAAIgAAAAyCAYAAACH65NBAAAAGXRFWHRTb2Z0d2FyZQBBZG9iZSBJbWFnZVJlYWR5ccllPAAACuNJREFUeNrsXWtsFNcVPmdmdmZ3vd611w/8AGygvIIhCqJpSlJUR22j0kiJUIsqtUJKf6SqqkZRlShSVVWtmlaq+oMfVf+0VX9UqtQf/ZGWvqSIkiikyBAeBgMG/MCAscHr977ncXru7Jjw2PeuEfu40sU7s+Px3HO/c853zj13QCKCequ3TE2qi6DesjVl5QMi1qVRb3a736vULUi95WdB7lmSt145Aha1cy/sTrpxhn777x/zp2V8+9Vk2Z4wlmwEVXkTEA7yM0WAIH9TJ6Ef5iO/oSMn/wKh5SV+LiPjtYb5bb7+u3x/L1Q2L0O7W7TAY7oKkcSHMDp9lO4uzsOVSZ1l8MDg6NfvFQYQ9jX9JEEDCyv/J0IkiPNEAvRxH+I+W7bhWpbGg91JYPaB4irETgKajIel6D4G2Wk+c4mFEX5YQClwmx2gSO8SWT0oy9XjJhTpi+hRX4fmhilcjP6JGt2/oz+8P8lKk0wrh7xIKlFc8JFCut3iuof/7eHuKetIEzoxSFDoRUHPZHf+/Ui8nQGwhj+pGf6CDDK+y9d3QRXxMFsOkgTEPwmhEwKed/C5rf/E3ZteArfayMoiFQeQ4iErO5OAq6AOxd+TQHYsJWZwLd9gaR4ky3QhVh8ls/0NW0VSFCAVt8Gunj/jC9sOsttuZpDIjw8gK9NRSU3wG0n6GYOjsRrB8QhQFBXIMnywtfvn0Nu+l0/5cil0LUcxCmjKL5hr9YIARy2E+YKXaW4gmTpwV+/3IejbzGe1bCCpXYCY1ksMikNk6qrw1TWU5GDWxZ5lfWs/NPk+y2ea6wB5uEUTPgbHT9jcBkBSatB28piRGUln0+dAc3WkjWZrGCAyC+VH7Fp2ieHXYgZZhIRkWQBtgS2gyCLCc2eyIrUHEMN8gcHxOum6u1pyHkWz1kZPG8uiJVtqoqYAgj/Yz1ELuxbTaLHNbC03EW+6ZA9zEp9DVGsYIJaTO3eJlD3uhfsTfIXK1TLtLGU5yiQIAMpVbpF6JqsAbZHEUoTCgtAgS56oNtTIMC38+t7tLJDvkcGuxaUWPQmYtGJg6oYdFmsuL99TLjZExlgyAvPhmUKWNTI9GgNehqaGVtAkbwp6mBueKVRJ2S6uboCQDQ4D/B4VuoPvIFkdJBc5ZCZ1aJFOHw4dg+mFUfB7DezvO0B+d4+Ym0KBJokU+K3ZCXpvQKyWTXKPlepB8eU9+2FL18sEloa5xiksV0yPsnU1IEuCs7oBIjQ7ocexf2c/+9t9lsGK73IVCTY23+Mz1+D8xAAfnYFI4g5HAJ9HSe4p1uuhjMInXOd+Ekpd4FRktEkn0Zf4YbV8Ihm2XiEwLQFMPRNIqhsgYvW3K7gWOpv3iHQ6FAkOJrWAcTNMR89/wIfD3Afx+W0xUJXSyhoCDc1shfpgbWsDT25YeIpi7SQrQwO7vEMoYYByUEsSNRNiIW9y7iZb2Hk+Fa9NCyJksb51h72QiFjcKqKt6QrB4MhpWI5ddQByF9a3aVDk2tMKQaagrxuDvjfKErOyhRMEWkxpVgIuvksyHpKwDDdD19mChLK5t6oFiBAS2YUzlgxS8QkxMnXAhfgdOnHlBB9e4X4LhHizhIYFPWNZohi+hxhjHksGpCcZ8JpJpy+dhKXohA32lAWpPRdjQ6KUZJhwLagY9NGl40waRviM6Et2sc18pGxAfpycHU0Gw8jkVRi49hEfXnYAYtaqiylNoCJyuREagZHpQce1TGctW3yiB0MpMN4MjdORT/4ueJQzpqVsrrJetJzNFJsQta1HynKIaCNayRG//cPn9uCLO7ugzT/Fx3PZrEcdIFlCWtufnx0/DTNLlx3uMcvWw6rUIa1wMmr29MIzvd/Br+7+IWzsECF61irAOkDSElPGwUz4Fh2/fNzx0ze4Jx646O5CxA4vK4yToduTinaC3oP47Gd+Cl5tPZ921TlI3qZYhLUy0cjUMGzt1rErqEJv+0ZQ5R5m/Z9e2N3iYbVsrEgu4tKAkuxCu5sZJJuHWRF+D4Y5lc7d1AGSzlkzSnDHuu2gKr2gyAcYCOn8tAyytKFUMIoU/n0xV1mYRircxewgURkk8TDglq7X4OzYx7AYXU5HWJUyItOC1ShaJmfK4PGEgylfTRIEPN32esYqbqJCCywwKPkAjSxtDohBqxCSK2cILaZL9QgGsg562vbB+YlRPht+2IqUCyAILllbFU5jmObj9vWpfTXyqoJD6BMuREM0NHEOJCmKEpY8RrKEZVBU3Ny5G5oauu3tIllAYiuDiNY2rPkCnZ/4F5+aejhSKwtA7AfzeZpgx7pNcPGmJjbllI3x+9wBkOVeMHWmUipA1byuAsWuv3kYuPaByEfwqBbK5SGx2XcQ/N7X2JJoOVeaRV1IS6NwlaL00LsqAGH0AymSG5/f/i1ob5qk23N/ZZDM8FdWvlv80jbT2gSa603mAbvBsKCamm2l3MwWO5qT0Oafwe7gjP2FVcImMZOtbbAxCGuaOkDKc6OP4CteTVS2py09xJW1gBV/hW+9EuKDlqLoka4DGnQHksYgu5wQ+0OjFEXg398oltTJ0GWsKuvhtIQehUh8DNzqPI9VL8MdTZ7wZpb90zyvrrzT+Iap0+Ejb/Onf3AfvX99qGwkVTwKuVxM74w1oKpfKVdIxlph7wiDanwTkqhI01x95XRbZDLntYRVlws0Z3bCTM4nzMVSQAJOJVM5Vik/1YD6a7LyNbwouwr8jXtuBNPNfVqAiMtLXWSsv7GoUjDF5sawjEya+ChALAqhjE1kvzgAq1zfSrNOVSEfkaiLJkT+Q3AgKzdAksYnoCnr2Y5ogFW6sciJ/+GeqcSigGKrkChrrGR+JAAyuzzNnyIOSHIAZDHyN2j177cLX6syEe8khyTZhInQGOhGlENCqwiQSRD0raGA1FGpm79t/WDOSON3RDmDqE2N5QQIDU8ewz2eU+hzv8jcRao2LiG0HoT1mA6P0n+H3ucw8wqH0ksFmxBNUbC/72sY8ByoWGEYSZGjjsL43TE+EnmYaG4LcmpkDlr8v4Kn1j7HMZOvoPeCVYBrEQW76PYSXbg0CHPLZ/jsaUjooYIBYqoSBBqeqmT+ZUcjF28NQjgu6mzvQJrq9nROxKT/nDmB7f4/YlvjG2ToUC1JqpT1SABMLY7B7TlhVkWV+pjjfwsaIL76rAYeNVGhwTArChuLheQUnRk9xTxkxLEgeS33C0HF6OTIYXxmQ5PUHTxkJdk1KSqk8vpUudYjwdZD9Rp0bvgsa40Ah72jrah1o/kIVaIMhMLbxdgRK0THho7CYlTUpl6DDLWpmWioBcO3btNy7Jewq2cWe9q+CQ3QSUbCeXsgViZAxH6Qmfh1mJy9whZRaE0IctRkZmySvQNctffrPvFkVNSdmKntoyKROR0eo4Gr/4MbMx/z1+ccRUmb6s8Wp+gsyHGanD0MT/dewI6mL2OLfxc0aK1M6rTKSwLwhFouk4auim2TK/tbYkUvJoq9k5a1jKhEQTfR2QT9hMZtbBkSegzmwiG6fncURqcvcmh7nr+64LjYaCbX8Mhi3aP3tvPzAe6d3Lu5t0Lq7Xir88rL1W8inLvo8I+CucdDshFy2eF0/5Oe8XBIqCgrEHUfN7lPO+CwHrE4eQLkfmEIQHicvrKwU4kAEcRy0RGMWeK9XA4w/JCl8PcJAojpgCTi5DzS7uwvBiD1VkMt7XJ//T8Wqrd07f8CDACjxVlcKTAfYgAAAABJRU5ErkJggg=="/>
  <p:tag name="MMPROD_TAG_VCONFIG" val="PD94bWwgdmVyc2lvbj0iMS4wIiBlbmNvZGluZz0iVVRGLTgiPz4NCjxjb25maWd1cmF0aW9uPg0KCTxicmFuZGluZz4NCgkJPHVpZm9udCBuYW1lPSJGT05UX05PVEVTX1RFWFQiIHZhbHVlPSJWZXJkYW5hLDksZmFsc2UsZmFsc2UsZmFsc2UiLz4NCgk8L2JyYW5kaW5nPg0KCTxjb2xvcnM+DQoJCTx1aWNvbG9yIG5hbWU9InByaW1hcnkiIHZhbHVlPSIweDMxMzEzMSIvPg0KCQk8dWljb2xvciBuYW1lPSJnbG93IiB2YWx1ZT0iMHgwMDAwMDAiLz4NCgkJPHVpY29sb3IgbmFtZT0idGV4dCIgdmFsdWU9IjB4RkZGRkZGIi8+DQoJCTx1aWNvbG9yIG5hbWU9ImxpZ2h0IiB2YWx1ZT0iMHg0ODQ4NDgiLz4NCgkJPHVpY29sb3IgbmFtZT0ic2hhZG93IiB2YWx1ZT0iMHgwMDAwMDAiLz4NCgkJPHVpY29sb3IgbmFtZT0iYmFja2dyb3VuZCIgdmFsdWU9IjB4QzBDMEMwIi8+DQoJPC9jb2xvcnM+DQoJPGxheW91dD4NCgkJPHVpc2hvdyBuYW1lPSJwcmVzZW50YXRpb250aXRsZSIgdmFsdWU9InRydWUiLz4NCgkJPHVpc2hvdyBuYW1lPSJwcmVzZW50ZXJwaG90byIgdmFsdWU9ImZhbHNlIi8+DQoJCTx1aXNob3cgbmFtZT0icHJlc2VudGVybmFtZSIgdmFsdWU9ImZhbHNlIi8+DQoJCTx1aXNob3cgbmFtZT0icHJlc2VudGVydGl0bGUiIHZhbHVlPSJmYWxzZSIvPg0KCQk8dWlzaG93IG5hbWU9InByZXNlbnRlcmVtYWlsIiB2YWx1ZT0iZmFsc2UiLz4NCgkJPHVpc2hvdyBuYW1lPSJwcmVzZW50ZXJiaW8iIHZhbHVlPSJmYWxzZSIvPg0KCQk8dWlzaG93IG5hbWU9ImNvbXBhbnlsb2dvIiB2YWx1ZT0iZmFsc2UiLz4NCgkJPHVpc2hvdyBuYW1lPSJzaWRlYmFyIiB2YWx1ZT0idHJ1ZSIvPg0KCQk8dWlzaG93IG5hbWU9Im91dGxpbmUiIHZhbHVlPSJ0cnVlIi8+DQoJCTx1aXNob3cgbmFtZT0idGh1bWJuYWlsIiB2YWx1ZT0idHJ1ZSIvPg0KCQk8dWlzaG93IG5hbWU9Im5vdGVzIiB2YWx1ZT0idHJ1ZSIvPg0KCQk8dWlzaG93IG5hbWU9InNlYXJjaCIgdmFsdWU9InRydWUiLz4NCgkJPHVpc2hvdyBuYW1lPSJxdWl6IiB2YWx1ZT0iZmFsc2UiLz4NCgkJPHVpc2hvdyBuYW1lPSJhdHRhY2htZW50cyIgdmFsdWU9InRydWUiLz4NCgkJPHVpc2hvdyBuYW1lPSJ1dGlscyIgdmFsdWU9InRydWUiLz4NCgkJPHVpc2hvdyBuYW1lPSJ2b2x1bWUiIHZhbHVlPSJ0cnVlIi8+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DQoJCTx1aXJlcGxhY2UgbmFtZT0iaW5pdGlhbHRhYiIgdmFsdWU9Im91dGxpbmUiLz4NCgk8L2xheW91dD4NCgk8bGFuZ3VhZ2UgaWQ9ImVu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N0b3BwZWQiLz4NCgkJPHVpdGV4dCBuYW1lPSJTQ1JVQkJBUlNUQVRVU19QTEFZSU5HIiB2YWx1ZT0iUGxheWluZyIvPg0KCQk8dWl0ZXh0IG5hbWU9IlNDUlVCQkFSU1RBVFVTX05PQVVESU8iIHZhbHVlPSJObyBBdWRpbyIvPg0KCQk8dWl0ZXh0IG5hbWU9IlNDUlVCQkFSU1RBVFVTX1ZJRFBMQVlJTkciIHZhbHVlPSJWaWRlbyBQbGF5aW5nIi8+DQoJCTx1aXRleHQgbmFtZT0iU0NSVUJCQVJTVEFUVVNfTE9BRElORyIgdmFsdWU9IkxvYWRpbmciLz4NCgkJPHVpdGV4dCBuYW1lPSJTQ1JVQkJBUlNUQVRVU19CVUZGRVJJTkciIHZhbHVlPSJCdWZmZXJpbmciLz4NCgkJPHVpdGV4dCBuYW1lPSJTQ1JVQkJBUlNUQVRVU19RVUVTVElPTiIgdmFsdWU9IkFuc3dlciBRdWVzdGlvbiIvPg0KCQk8dWl0ZXh0IG5hbWU9IlNDUlVCQkFSU1RBVFVTX1JFVklFV1FVSVoiIHZhbHVlPSJSZXZpZXdpbmcgUXVpeiIvPg0KCQk8IS0tIHN1YnN0aXR1dGlvbjogJW0gPT0gbWludXRlcyByZW1haW5pbmcgLS0+DQoJCTwhLS0gc3Vic3RpdHV0aW9uOiAlcyA9PSBzZWNvbmRzIHJlbWFpbmluZyAtLT4NCgkJPHVpdGV4dCBuYW1lPSJFTEFQU0VEIiB2YWx1ZT0iJW0gTWludXRlcyAlcyBTZWNvbmRzIFJlbWFpbmluZyIvPg0KCQk8dWl0ZXh0IG5hbWU9Ik5PVEZPVU5EIiB2YWx1ZT0iTm90aGluZyBGb3VuZCIvPg0KCQk8dWl0ZXh0IG5hbWU9IkFUVEFDSE1FTlRTIiB2YWx1ZT0iQXR0YWNobWVudH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WN0Ii8+DQoJCTx1aXRleHQgbmFtZT0iVEFCX1FVSVoiIHZhbHVlPSJRdWl6Ii8+DQoJCTx1aXRleHQgbmFtZT0iVEFCX09VVExJTkUiIHZhbHVlPSJPdXRsaW5lIi8+DQoJCTx1aXRleHQgbmFtZT0iVEFCX1RIVU1CIiB2YWx1ZT0iVGh1bWIiLz4NCgkJPHVpdGV4dCBuYW1lPSJUQUJfTk9URVMiIHZhbHVlPSJOb3RlcyIvPg0KCQk8dWl0ZXh0IG5hbWU9IlRBQl9TRUFSQ0giIHZhbHVlPSJTZWFyY2giLz4NCgkJPHVpdGV4dCBuYW1lPSJTTElERV9IRUFESU5HIiB2YWx1ZT0iU2xpZGUgVGl0bGUiLz4NCgkJPHVpdGV4dCBuYW1lPSJEVVJBVElPTl9IRUFESU5HIiB2YWx1ZT0iRHVyYXRpb24iLz4NCgkJPHVpdGV4dCBuYW1lPSJTRUFSQ0hfSEVBRElORyIgdmFsdWU9IlNlYXJjaCBmb3IgdGV4dDoiLz4NCgkJPHVpdGV4dCBuYW1lPSJUSFVNQl9IRUFESU5HIiB2YWx1ZT0iU2xpZGUiLz4NCgkJPHVpdGV4dCBuYW1lPSJUSFVNQl9JTkZPIiB2YWx1ZT0iU2xpZGUgVGl0bGUvRHVyYXRpb24iLz4NCgkJPHVpdGV4dCBuYW1lPSJBVFRBQ0hOQU1FX0hFQURJTkciIHZhbHVlPSJGaWxlIE5hbWUiLz4NCgkJPHVpdGV4dCBuYW1lPSJBVFRBQ0hTSVpFX0hFQURJTkciIHZhbHVlPSJTaXplIi8+DQoJCTx1aXRleHQgbmFtZT0iU0xJREVfTk9URVMiIHZhbHVlPSJTbGlkZSBOb3RlcyIvPg0KCQk8IS0tcXVpeiBwb2QgYW5kIG1lc3NhZ2UgYm94IHRleHRzLS0+DQoJCTx1aXRleHQgbmFtZT0iUVVJWlBPRF9RVUlaX0FUVEVNUFQiIHZhbHVlPSJRdWl6IEF0dGVtcHQ6Ii8+DQoJCTx1aXRleHQgbmFtZT0iUVVJWlBPRF9RVUlaX0FUVEVNUFRfVkFMVUUiIHZhbHVlPSIlbiBvZiAldCIvPg0KCQk8dWl0ZXh0IG5hbWU9IlFVSVpQT0RfUVVJWl9TQ09SRSIgdmFsdWU9IlNjb3JlZDoiLz4NCgkJPHVpdGV4dCBuYW1lPSJRVUlaUE9EX1FVSVpfUEFTU1NDT1JFIiB2YWx1ZT0iUGFzc2luZyBTY29yZToiLz4NCgkJPHVpdGV4dCBuYW1lPSJRVUlaUE9EX1FVSVpfTUFYU0NPUkUiIHZhbHVlPSJNYXggU2NvcmU6Ii8+DQoJCTx1aXRleHQgbmFtZT0iUVVJWlBPRF9RVUVTQVRNUFRfU1RSIiB2YWx1ZT0iQXR0ZW1wdDogJW4gb2YgJXQiLz4NCgkJPHVpdGV4dCBuYW1lPSJRVUlaUE9EX1FVRVNUWVBFX1NUUiIgdmFsdWU9IlR5cGU6ICVzIi8+DQoJCTx1aXRleHQgbmFtZT0iUVVJWlBPRF9RVUVTVFlQRV9HUkQiIHZhbHVlPSJHcmFkZWQiLz4NCgkJPHVpdGV4dCBuYW1lPSJRVUlaUE9EX1FVRVNUWVBFX1NWWSIgdmFsdWU9IlN1cnZleSIvPg0KCQk8dWl0ZXh0IG5hbWU9IlFVSVpQT0RfUVVJWkFUTVBUX0lORiIgdmFsdWU9IkluZmluaXRlIi8+DQoJCTx1aXRleHQgbmFtZT0iUVVJWlBPRF9RVUVTQVRNUFRfSU5GIiB2YWx1ZT0iSW5maW5pdGUiLz4NCgkJPHVpdGV4dCBuYW1lPSJXQVJOSU5HTVNHX1lFU1NUUklORyIgdmFsdWU9IlllcyIvPg0KCQk8dWl0ZXh0IG5hbWU9IldBUk5JTkdNU0dfTk9TVFJJTkciIHZhbHVlPSJObyIvPg0KCQk8dWl0ZXh0IG5hbWU9IldBUk5JTkdNU0dfVElUTEVTVFJJTkciIHZhbHVlPSJRdWl6IE5hdmlnYXRpb24gV2FybmluZyIvPg0KCQk8dWl0ZXh0IG5hbWU9IldBUk5JTkdNU0dfTVNHU1RSSU5HIiB2YWx1ZT0iVGhlcmUgYXJlIHVuLWF0dGVtcHRlZCBxdWVzdGlvbnMgaW4gdGhpcyBRdWl6LiYjeEE7JiN4QTtDbGlja2luZyBZZXMgd2lsbCB0YWtlIHlvdSBvdXQgb2YgdGhlIFF1aXouIENsaWNrIE5vIHRvIGNvbnRpbnVlIHRoZSBRdWl6LiIvPg0KCQk8dWl0ZXh0IG5hbWU9IklORk9STUFUSU9OX0gyNjRfRkxBU0hQTEFZRVIiIHZhbHVlPSJUaGUgY3VycmVudCB2ZXJzaW9uIG9mIEZsYXNoIFBsYXllciBpbnN0YWxsZWQgb24geW91ciBtYWNoaW5lIGRvZXMgbm90IHN1cHBvcnQgdGhpcyB2aWRlby4gQ2xpY2sgb24gdGhlIHZpZGVvIGFyZWEgdG8gZG93bmxvYWQgdGhlIGxhdGVzdC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DQoJCTx1aXRleHQgbmFtZT0iRE9DV1JBUF9NU0ciIHZhbHVlPSJTYXZlIHRvIE15IENvbXB1dGVyIi8+DQoJCTx1aXRleHQgbmFtZT0iRE9DV1JBUF9QUk9NUFQiIHZhbHVlPSJDbGljayB0byBEb3dubG9hZCIvPg0KCTwvbGFuZ3VhZ2U+DQoJPGxhbmd1YWdlIGlkPSJkZ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Gb2xpZSAlbiIvPg0KCQk8IS0tIHN1YnN0aXR1dGlvbjogJW4gPT0gc2xpZGUgbnVtYmVyIC0tPg0KCQk8IS0tIHN1YnN0aXR1dGlvbjogJXQgPT0gdG90YWwgc2xpZGUgY291bnQgLS0+DQoJCTx1aXRleHQgbmFtZT0iU0NSVUJCQVJTVEFUVVNfU0xJREVJTkZPIiB2YWx1ZT0iRm9saWUgJW4gLyAldCB8ICIvPg0KCQk8dWl0ZXh0IG5hbWU9IlNDUlVCQkFSU1RBVFVTX1NUT1BQRUQiIHZhbHVlPSJCZWVuZGV0Ii8+DQoJCTx1aXRleHQgbmFtZT0iU0NSVUJCQVJTVEFUVVNfUExBWUlORyIgdmFsdWU9IldpZWRlcmdhYmUiLz4NCgkJPHVpdGV4dCBuYW1lPSJTQ1JVQkJBUlNUQVRVU19OT0FVRElPIiB2YWx1ZT0iS2VpbiBBdWRpbyIvPg0KCQk8dWl0ZXh0IG5hbWU9IlNDUlVCQkFSU1RBVFVTX1ZJRFBMQVlJTkciIHZhbHVlPSJWaWRlbyB3aXJkIGFiZ2VzcGllbHQiLz4NCgkJPHVpdGV4dCBuYW1lPSJTQ1JVQkJBUlNUQVRVU19MT0FESU5HIiB2YWx1ZT0iTGFkZW4iLz4NCgkJPHVpdGV4dCBuYW1lPSJTQ1JVQkJBUlNUQVRVU19CVUZGRVJJTkciIHZhbHVlPSJQdWZmZXJuIi8+DQoJCTx1aXRleHQgbmFtZT0iU0NSVUJCQVJTVEFUVVNfUVVFU1RJT04iIHZhbHVlPSJGcmFnZSBiZWFudHdvcnRlbiIvPg0KCQk8dWl0ZXh0IG5hbWU9IlNDUlVCQkFSU1RBVFVTX1JFVklFV1FVSVoiIHZhbHVlPSJOb2NobWFscyBkdXJjaHNlaGVuIi8+DQoJCTwhLS0gc3Vic3RpdHV0aW9uOiAlbSA9PSBtaW51dGVzIHJlbWFpbmluZyAtLT4NCgkJPCEtLSBzdWJzdGl0dXRpb246ICVzID09IHNlY29uZHMgcmVtYWluaW5nIC0tPg0KCQk8dWl0ZXh0IG5hbWU9IkVMQVBTRUQiIHZhbHVlPSJSZXN0ZGF1ZXI6ICVtIE1pbnV0ZW4gJXMgU2VrdW5kZW4iLz4NCgkJPHVpdGV4dCBuYW1lPSJOT1RGT1VORCIgdmFsdWU9Ik5pY2h0cyBnZWZ1bmRlbiIvPg0KCQk8dWl0ZXh0IG5hbWU9IkFUVEFDSE1FTlRTIiB2YWx1ZT0iQW5sYWdlbiIvPg0KCQk8IS0tIHN1YnN0aXR1dGlvbjogJXAgPT0gY3VycmVudCBzcGVha2VyJ3MgdGl0bGUgLS0+DQoJCTx1aXRleHQgbmFtZT0iQklPV0lOX1RJVExFIiB2YWx1ZT0iU3ByZWNoZXI6ICVwIi8+DQoJCTx1aXRleHQgbmFtZT0iQklPQlROX1RJVExFIiB2YWx1ZT0iU3ByZWNoZXIiLz4NCgkJPHVpdGV4dCBuYW1lPSJESVZJREVSQlROX1RJVExFIiB2YWx1ZT0ifCIvPg0KCQk8dWl0ZXh0IG5hbWU9IkNPTlRBQ1RCVE5fVElUTEUiIHZhbHVlPSJLb250YWt0Ii8+DQoJCTx1aXRleHQgbmFtZT0iVEFCX1FVSVoiIHZhbHVlPSJRdWl6Ii8+DQoJCTx1aXRleHQgbmFtZT0iVEFCX09VVExJTkUiIHZhbHVlPSJTdHJ1a3R1ciIvPg0KCQk8dWl0ZXh0IG5hbWU9IlRBQl9USFVNQiIgdmFsdWU9Ik1pbmlhdHVyIi8+DQoJCTx1aXRleHQgbmFtZT0iVEFCX05PVEVTIiB2YWx1ZT0iTm90aXplbiIvPg0KCQk8dWl0ZXh0IG5hbWU9IlRBQl9TRUFSQ0giIHZhbHVlPSJTdWNoZW4iLz4NCgkJPHVpdGV4dCBuYW1lPSJTTElERV9IRUFESU5HIiB2YWx1ZT0iRm9saWVudGl0ZWwiLz4NCgkJPHVpdGV4dCBuYW1lPSJEVVJBVElPTl9IRUFESU5HIiB2YWx1ZT0iRGF1ZXIiLz4NCgkJPHVpdGV4dCBuYW1lPSJTRUFSQ0hfSEVBRElORyIgdmFsdWU9IlRleHQgc3VjaGVuOiIvPg0KCQk8dWl0ZXh0IG5hbWU9IlRIVU1CX0hFQURJTkciIHZhbHVlPSJGb2xpZSIvPg0KCQk8dWl0ZXh0IG5hbWU9IlRIVU1CX0lORk8iIHZhbHVlPSJGb2xpZW50aXRlbC9EYXVlciIvPg0KCQk8dWl0ZXh0IG5hbWU9IkFUVEFDSE5BTUVfSEVBRElORyIgdmFsdWU9IkRhdGVpbmFtZSIvPg0KCQk8dWl0ZXh0IG5hbWU9IkFUVEFDSFNJWkVfSEVBRElORyIgdmFsdWU9Ikdyw7bDn2UiLz4NCgkJPHVpdGV4dCBuYW1lPSJTTElERV9OT1RFUyIgdmFsdWU9IkZvbGllbm5vdGl6ZW4iLz4NCgkJPCEtLXF1aXogcG9kIGFuZCBtZXNzYWdlIGJveCB0ZXh0cy0tPg0KCQk8dWl0ZXh0IG5hbWU9IlFVSVpQT0RfUVVJWl9BVFRFTVBUIiB2YWx1ZT0iUXVpenZlcnN1Y2g6Ii8+DQoJCTx1aXRleHQgbmFtZT0iUVVJWlBPRF9RVUlaX0FUVEVNUFRfVkFMVUUiIHZhbHVlPSIlbiB2b24gJXQiLz4NCgkJPHVpdGV4dCBuYW1lPSJRVUlaUE9EX1FVSVpfU0NPUkUiIHZhbHVlPSJFcnJlaWNodDoiLz4NCgkJPHVpdGV4dCBuYW1lPSJRVUlaUE9EX1FVSVpfUEFTU1NDT1JFIiB2YWx1ZT0iTWluZGVzdHB1bmt0emFobDoiLz4NCgkJPHVpdGV4dCBuYW1lPSJRVUlaUE9EX1FVSVpfTUFYU0NPUkUiIHZhbHVlPSJNYXhpbWFsZSBQdW5rdHphaGw6Ii8+DQoJCTx1aXRleHQgbmFtZT0iUVVJWlBPRF9RVUVTQVRNUFRfU1RSIiB2YWx1ZT0iVmVyc3VjaDogJW4gdm9uICV0Ii8+DQoJCTx1aXRleHQgbmFtZT0iUVVJWlBPRF9RVUVTVFlQRV9TVFIiIHZhbHVlPSJUeXA6ICVzIi8+DQoJCTx1aXRleHQgbmFtZT0iUVVJWlBPRF9RVUVTVFlQRV9HUkQiIHZhbHVlPSJCZXdlcnRldCIvPg0KCQk8dWl0ZXh0IG5hbWU9IlFVSVpQT0RfUVVFU1RZUEVfU1ZZIiB2YWx1ZT0iVW1mcmFnZSIvPg0KCQk8dWl0ZXh0IG5hbWU9IlFVSVpQT0RfUVVJWkFUTVBUX0lORiIgdmFsdWU9IlVuZW5kbGljaCIvPg0KCQk8dWl0ZXh0IG5hbWU9IlFVSVpQT0RfUVVFU0FUTVBUX0lORiIgdmFsdWU9IlVuZW5kbGljaCIvPg0KCQk8dWl0ZXh0IG5hbWU9IldBUk5JTkdNU0dfWUVTU1RSSU5HIiB2YWx1ZT0iSmEiLz4NCgkJPHVpdGV4dCBuYW1lPSJXQVJOSU5HTVNHX05PU1RSSU5HIiB2YWx1ZT0iTmVpbiIvPg0KCQk8dWl0ZXh0IG5hbWU9IldBUk5JTkdNU0dfVElUTEVTVFJJTkciIHZhbHVlPSJRdWl6bmF2aWdhdGlvbnN3YXJudW5nIi8+DQoJCTx1aXRleHQgbmFtZT0iV0FSTklOR01TR19NU0dTVFJJTkciIHZhbHVlPSJJbiBkaWVzZW0gUXVpeiBnaWJ0IGVzIHVuYmVhbnR3b3J0ZXRlIEZyYWdlbi4mI3hBOyYjeEE7V2VubiBTaWUgYXVmICZxdW90O0phJnF1b3Q7IGtsaWNrZW4sIHdpcmQgZGFzIFF1aXogYmVlbmRldC4gS2xpY2tlbiBTaWUgYXVmICZxdW90O05laW4mcXVvdDssIHVtIG1pdCBkZW0gUXVpeiBmb3J0enVmYWhyZW4uIi8+DQoJCTx1aXRleHQgbmFtZT0iSU5GT1JNQVRJT05fSDI2NF9GTEFTSFBMQVlFUiIgdmFsdWU9IkRhcyBWaWRlbyB3aXJkIHZvbiBkZXIgbW9tZW50YW4gYXVmIGRpZXNlbSBDb21wdXRlciBpbnN0YWxsaWVydGVuIFZlcnNpb24gdm9uIEZsYXNoIFBsYXllciBuaWNodCB1bnRlcnN0w7x0enQuIEtsaWNrZW4gU2llIGF1ZiBkZW4gVmlkZW9iZXJlaWNoLCB1bSBkaWUgYWt0dWVsbGUgVmVyc2lvbiB2b24gRmxhc2ggUGxheWVyIGhlcnVudGVyenVs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RGVuIFRlaWxuZWhtZXJuIGRpZSBTZWl0ZW5sZWlzdGUgYW56ZWlnZW4iLz4NCgkJPHVpdGV4dCBuYW1lPSJNVVRFIiB2YWx1ZT0iVG9uIGF1cyIvPg0KCQk8dWl0ZXh0IG5hbWU9IkRPQ1dSQVBfVElUTEUiIHZhbHVlPSJQcmVzZW50ZXItQW5oYW5nIi8+DQoJCTx1aXRleHQgbmFtZT0iRE9DV1JBUF9NU0ciIHZhbHVlPSJBdWYgbWVpbmVtIEFyYmVpdHNwbGF0eiBzcGVpY2hlcm4iLz4NCgkJPHVpdGV4dCBuYW1lPSJET0NXUkFQX1BST01QVCIgdmFsdWU9Ilp1bSBIZXJ1bnRlcmxhZGVuIGtsaWNrZW4iLz4NCgk8L2xhbmd1YWdlPg0KCTxsYW5ndWFnZSBpZD0iZn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DQoJCTx1aXRleHQgbmFtZT0iU0NSVUJCQVJTVEFUVVNfUExBWUlORyIgdmFsdWU9IkxlY3R1cmUiLz4NCgkJPHVpdGV4dCBuYW1lPSJTQ1JVQkJBUlNUQVRVU19OT0FVRElPIiB2YWx1ZT0iUGFzIGRlIHNvbiIvPg0KCQk8dWl0ZXh0IG5hbWU9IlNDUlVCQkFSU1RBVFVTX1ZJRFBMQVlJTkciIHZhbHVlPSJMZWN0dXJlIHZpZMOpbyBlbiBjb3VycyIvPg0KCQk8dWl0ZXh0IG5hbWU9IlNDUlVCQkFSU1RBVFVTX0xPQURJTkciIHZhbHVlPSJDaGFyZ2VtZW50IGVuIGNvdXJzIi8+DQoJCTx1aXRleHQgbmFtZT0iU0NSVUJCQVJTVEFUVVNfQlVGRkVSSU5HIiB2YWx1ZT0iTWlzZSBlbiBtw6ltb2lyZSIvPg0KCQk8dWl0ZXh0IG5hbWU9IlNDUlVCQkFSU1RBVFVTX1FVRVNUSU9OIiB2YWx1ZT0iUsOpcG9uZHJlIMOgIGxhIHF1ZXN0aW9uIi8+DQoJCTx1aXRleHQgbmFtZT0iU0NSVUJCQVJTVEFUVVNfUkVWSUVXUVVJWiIgdmFsdWU9IlLDqXZpc2lvbiBkdSBxdWVzdGlvbm5haXJlIi8+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DQoJCTx1aXRleHQgbmFtZT0iQVRUQUNITUVOVFMiIHZhbHVlPSJQacOoY2VzIGpvaW50ZXMiLz4NCgkJPCEtLSBzdWJzdGl0dXRpb246ICVwID09IGN1cnJlbnQgc3BlYWtlcidzIHRpdGxlIC0tPg0KCQk8dWl0ZXh0IG5hbWU9IkJJT1dJTl9USVRMRSIgdmFsdWU9IkJpbyA6ICVwIi8+DQoJCTx1aXRleHQgbmFtZT0iQklPQlROX1RJVExFIiB2YWx1ZT0iQmlvIDoiLz4NCgkJPHVpdGV4dCBuYW1lPSJESVZJREVSQlROX1RJVExFIiB2YWx1ZT0ifCIvPg0KCQk8dWl0ZXh0IG5hbWU9IkNPTlRBQ1RCVE5fVElUTEUiIHZhbHVlPSJDb250YWN0Ii8+DQoJCTx1aXRleHQgbmFtZT0iVEFCX1FVSVoiIHZhbHVlPSJRdWl6Ii8+DQoJCTx1aXRleHQgbmFtZT0iVEFCX09VVExJTkUiIHZhbHVlPSJQbGFuIi8+DQoJCTx1aXRleHQgbmFtZT0iVEFCX1RIVU1CIiB2YWx1ZT0iRGlhcG9zIi8+DQoJCTx1aXRleHQgbmFtZT0iVEFCX05PVEVTIiB2YWx1ZT0iTm90ZXMiLz4NCgkJPHVpdGV4dCBuYW1lPSJUQUJfU0VBUkNIIiB2YWx1ZT0iUmVjaGVyY2hlIi8+DQoJCTx1aXRleHQgbmFtZT0iU0xJREVfSEVBRElORyIgdmFsdWU9IlRpdHJlIGRlIGxhIGRpYXBvc2l0aXZlIi8+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DQoJCTx1aXRleHQgbmFtZT0iQVRUQUNITkFNRV9IRUFESU5HIiB2YWx1ZT0iTm9tIGRlIGZpY2hpZXIiLz4NCgkJPHVpdGV4dCBuYW1lPSJBVFRBQ0hTSVpFX0hFQURJTkciIHZhbHVlPSJUYWlsbGUiLz4NCgkJPHVpdGV4dCBuYW1lPSJTTElERV9OT1RFUyIgdmFsdWU9IkNvbW1lbnRhaXJlcyBkZXMgZGlhcG9zaXRpdmVzIi8+DQoJCTwhLS1xdWl6IHBvZCBhbmQgbWVzc2FnZSBib3ggdGV4dHMtLT4NCgkJPHVpdGV4dCBuYW1lPSJRVUlaUE9EX1FVSVpfQVRURU1QVCIgdmFsdWU9IlRlbnRhdGl2ZSBkZSBxdWVzdGlvbm5haXJlIDoiLz4NCgkJPHVpdGV4dCBuYW1lPSJRVUlaUE9EX1FVSVpfQVRURU1QVF9WQUxVRSIgdmFsdWU9IiVuIHN1ciAldCIvPg0KCQk8dWl0ZXh0IG5hbWU9IlFVSVpQT0RfUVVJWl9TQ09SRSIgdmFsdWU9Ik5vdGUgb2J0ZW51ZSA6Ii8+DQoJCTx1aXRleHQgbmFtZT0iUVVJWlBPRF9RVUlaX1BBU1NTQ09SRSIgdmFsdWU9Ik5vdGUgZCdhZG1pc3NpYmlsaXTDqcKgOiIvPg0KCQk8dWl0ZXh0IG5hbWU9IlFVSVpQT0RfUVVJWl9NQVhTQ09SRSIgdmFsdWU9Ik5vdGUgbWF4aW1hbGUgOiIvPg0KCQk8dWl0ZXh0IG5hbWU9IlFVSVpQT0RfUVVFU0FUTVBUX1NUUiIgdmFsdWU9IlRlbnRhdGl2ZSA6ICVuIHN1ciAldCIvPg0KCQk8dWl0ZXh0IG5hbWU9IlFVSVpQT0RfUVVFU1RZUEVfU1RSIiB2YWx1ZT0iVHlwZTogJXMiLz4NCgkJPHVpdGV4dCBuYW1lPSJRVUlaUE9EX1FVRVNUWVBFX0dSRCIgdmFsdWU9Ik5vdMOpIi8+DQoJCTx1aXRleHQgbmFtZT0iUVVJWlBPRF9RVUVTVFlQRV9TVlkiIHZhbHVlPSJFbnF1w6p0ZSIvPg0KCQk8dWl0ZXh0IG5hbWU9IlFVSVpQT0RfUVVJWkFUTVBUX0lORiIgdmFsdWU9IklsbGltaXTDqSIvPg0KCQk8dWl0ZXh0IG5hbWU9IlFVSVpQT0RfUVVFU0FUTVBUX0lORiIgdmFsdWU9IklsbGltaXTDqSIvPg0KCQk8dWl0ZXh0IG5hbWU9IldBUk5JTkdNU0dfWUVTU1RSSU5HIiB2YWx1ZT0iT3VpIi8+DQoJCTx1aXRleHQgbmFtZT0iV0FSTklOR01TR19OT1NUUklORyIgdmFsdWU9Ik5vbiIvPg0KCQk8dWl0ZXh0IG5hbWU9IldBUk5JTkdNU0dfVElUTEVTVFJJTkciIHZhbHVlPSJBdmVydGlzc2VtZW50IGRlIG5hdmlnYXRpb24gZHUgcXVlc3Rpb25uYWlyZSIvPg0KCQk8dWl0ZXh0IG5hbWU9IldBUk5JTkdNU0dfTVNHU1RSSU5HIiB2YWx1ZT0iVm91cyBuJ2F2ZXogcGFzIHLDqXBvbmR1IMOgIGNlcnRhaW5lcyBxdWVzdGlvbnMgZGUgY2UgcXVlc3Rpb25uYWlyZS4mI3hBOyYjeEE7U2kgdm91cyBjbGlxdWV6IHN1ciBPdWksIHZvdXMgcXVpdHRlcmV6IGxlIHF1ZXN0aW9ubmFpcmUuIENsaXF1ZXogc3VyIE5vbiBwb3VyIGNvbnRpbnVlciBsZSBxdWVzdGlvbm5haXJlLiIvPg0KCQk8dWl0ZXh0IG5hbWU9IklORk9STUFUSU9OX0gyNjRfRkxBU0hQTEFZRVIiIHZhbHVlPSJMYSB2ZXJzaW9uIGRlIEZsYXNoIFBsYXllciBhY3R1ZWxsZW1lbnQgaW5zdGFsbMOpZSBzdXIgdm90cmUgbWFjaGluZSBuZSBwcmVuZCBwYXMgZW4gY2hhcmdlIGNlIHR5cGUgZGUgdmlkw6lvLiBDbGlxdWV6IHN1ciBsYSB6b25lIHZpZMOpbyBwb3VyIHTDqWzDqWNoYXJnZXIgbGEgZGVybmnDqHJlIHZlcnNpb24gZGU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250cmVyIGwnZW5jYWRyw6kgYXV4IHBhcnRpY2lwYW50cyIvPg0KCQk8dWl0ZXh0IG5hbWU9Ik1VVEUiIHZhbHVlPSJNdWV0Ii8+DQoJCTx1aXRleHQgbmFtZT0iRE9DV1JBUF9USVRMRSIgdmFsdWU9IlBpw6hjZSBqb2ludGUgUHJlc2VudGVyIi8+DQoJCTx1aXRleHQgbmFtZT0iRE9DV1JBUF9NU0ciIHZhbHVlPSJFbnJlZ2lzdHJlciBzdXIgbW9uIG9yZGluYXRldXIiLz4NCgkJPHVpdGV4dCBuYW1lPSJET0NXUkFQX1BST01QVCIgdmFsdWU9IkNsaXF1ZXIgcG91ciB0w6lsw6ljaGFyZ2VyIi8+DQoJPC9sYW5ndWFnZT4NCgk8bGFuZ3VhZ2UgaWQ9Imph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A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jgrnjg6njgqTjg4kgOiAlbiIvPg0KCQk8IS0tIHN1YnN0aXR1dGlvbjogJW4gPT0gc2xpZGUgbnVtYmVyIC0tPg0KCQk8IS0tIHN1YnN0aXR1dGlvbjogJXQgPT0gdG90YWwgc2xpZGUgY291bnQgLS0+DQoJCTx1aXRleHQgbmFtZT0iU0NSVUJCQVJTVEFUVVNfU0xJREVJTkZPIiB2YWx1ZT0i44K544Op44Kk44OJIDogJW4gLyAldCB8ICIvPg0KCQk8dWl0ZXh0IG5hbWU9IlNDUlVCQkFSU1RBVFVTX1NUT1BQRUQiIHZhbHVlPSLlgZzmraIiLz4NCgkJPHVpdGV4dCBuYW1lPSJTQ1JVQkJBUlNUQVRVU19QTEFZSU5HIiB2YWx1ZT0i5YaN55Sf5LitIi8+DQoJCTx1aXRleHQgbmFtZT0iU0NSVUJCQVJTVEFUVVNfTk9BVURJTyIgdmFsdWU9Iumfs+WjsOOBquOBlyIvPg0KCQk8dWl0ZXh0IG5hbWU9IlNDUlVCQkFSU1RBVFVTX1ZJRFBMQVlJTkciIHZhbHVlPSLjg5Pjg4fjgqrlho3nlJ/kuK0iLz4NCgkJPHVpdGV4dCBuYW1lPSJTQ1JVQkJBUlNUQVRVU19MT0FESU5HIiB2YWx1ZT0i44Ot44O844OJ5LitIi8+DQoJCTx1aXRleHQgbmFtZT0iU0NSVUJCQVJTVEFUVVNfQlVGRkVSSU5HIiB2YWx1ZT0i44OQ44OD44OV44Kh5LitIi8+DQoJCTx1aXRleHQgbmFtZT0iU0NSVUJCQVJTVEFUVVNfUVVFU1RJT04iIHZhbHVlPSLos6rllY/jgavnrZTjgYjjgabkuIvjgZXjgYQiLz4NCgkJPHVpdGV4dCBuYW1lPSJTQ1JVQkJBUlNUQVRVU19SRVZJRVdRVUlaIiB2YWx1ZT0i44Kv44Kk44K644KS44Os44OT44Ol44O844GX44Gm44GE44G+44GZIi8+DQoJCTwhLS0gc3Vic3RpdHV0aW9uOiAlbSA9PSBtaW51dGVzIHJlbWFpbmluZyAtLT4NCgkJPCEtLSBzdWJzdGl0dXRpb246ICVzID09IHNlY29uZHMgcmVtYWluaW5nIC0tPg0KCQk8dWl0ZXh0IG5hbWU9IkVMQVBTRUQiIHZhbHVlPSLmrovjgoogOiAlbSDliIYgJXMg56eSIi8+DQoJCTx1aXRleHQgbmFtZT0iTk9URk9VTkQiIHZhbHVlPSLkvZXjgoLopovjgaTjgYvjgorjgb7jgZvjgpMiLz4NCgkJPHVpdGV4dCBuYW1lPSJBVFRBQ0hNRU5UUyIgdmFsdWU9Iua3u+S7mCIvPg0KCQk8IS0tIHN1YnN0aXR1dGlvbjogJXAgPT0gY3VycmVudCBzcGVha2VyJ3MgdGl0bGUgLS0+DQoJCTx1aXRleHQgbmFtZT0iQklPV0lOX1RJVExFIiB2YWx1ZT0i57WM5q20IDogJXAiLz4NCgkJPHVpdGV4dCBuYW1lPSJCSU9CVE5fVElUTEUiIHZhbHVlPSLntYzmrbQiLz4NCgkJPHVpdGV4dCBuYW1lPSJESVZJREVSQlROX1RJVExFIiB2YWx1ZT0ifCIvPg0KCQk8dWl0ZXh0IG5hbWU9IkNPTlRBQ1RCVE5fVElUTEUiIHZhbHVlPSLjgYrllY/jgYTlkIjjgo/jgZsiLz4NCgkJPHVpdGV4dCBuYW1lPSJUQUJfUVVJWiIgdmFsdWU9IuOCr+OCpOOCuiIvPg0KCQk8dWl0ZXh0IG5hbWU9IlRBQl9PVVRMSU5FIiB2YWx1ZT0i44Ki44Km44OI44Op44Kk44OzIi8+DQoJCTx1aXRleHQgbmFtZT0iVEFCX1RIVU1CIiB2YWx1ZT0i44K144Og44ON44O844OrIi8+DQoJCTx1aXRleHQgbmFtZT0iVEFCX05PVEVTIiB2YWx1ZT0i44OO44O844OIIi8+DQoJCTx1aXRleHQgbmFtZT0iVEFCX1NFQVJDSCIgdmFsdWU9IuaknOe0oiIvPg0KCQk8dWl0ZXh0IG5hbWU9IlNMSURFX0hFQURJTkciIHZhbHVlPSLjgrnjg6njgqTjg4njgr/jgqTjg4jjg6siLz4NCgkJPHVpdGV4dCBuYW1lPSJEVVJBVElPTl9IRUFESU5HIiB2YWx1ZT0i6ZW344GVIi8+DQoJCTx1aXRleHQgbmFtZT0iU0VBUkNIX0hFQURJTkciIHZhbHVlPSLmpJzntKLjgZnjgovjg4bjgq3jgrnjg4ggOiAiLz4NCgkJPHVpdGV4dCBuYW1lPSJUSFVNQl9IRUFESU5HIiB2YWx1ZT0i44K544Op44Kk44OJIi8+DQoJCTx1aXRleHQgbmFtZT0iVEhVTUJfSU5GTyIgdmFsdWU9IuOCueODqeOCpOODieOCv+OCpOODiOODqyAvIOmVt+OBlSIvPg0KCQk8dWl0ZXh0IG5hbWU9IkFUVEFDSE5BTUVfSEVBRElORyIgdmFsdWU9IuODleOCoeOCpOODq+WQjSIvPg0KCQk8dWl0ZXh0IG5hbWU9IkFUVEFDSFNJWkVfSEVBRElORyIgdmFsdWU9IuOCteOCpOOCuiIvPg0KCQk8dWl0ZXh0IG5hbWU9IlNMSURFX05PVEVTIiB2YWx1ZT0i44K544Op44Kk44OJ44OO44O844OIIi8+DQoJCTwhLS1xdWl6IHBvZCBhbmQgbWVzc2FnZSBib3ggdGV4dHMtLT4NCgkJPHVpdGV4dCBuYW1lPSJRVUlaUE9EX1FVSVpfQVRURU1QVCIgdmFsdWU9IuOCr+OCpOOCuuippuihjOWbnuaVsCA6ICIvPg0KCQk8dWl0ZXh0IG5hbWU9IlFVSVpQT0RfUVVJWl9BVFRFTVBUX1ZBTFVFIiB2YWx1ZT0iJW4gLyAldCIvPg0KCQk8dWl0ZXh0IG5hbWU9IlFVSVpQT0RfUVVJWl9TQ09SRSIgdmFsdWU9IuOCueOCs+OCoiA6ICIvPg0KCQk8dWl0ZXh0IG5hbWU9IlFVSVpQT0RfUVVJWl9QQVNTU0NPUkUiIHZhbHVlPSLlkIjmoLzngrkgOiIvPg0KCQk8dWl0ZXh0IG5hbWU9IlFVSVpQT0RfUVVJWl9NQVhTQ09SRSIgdmFsdWU9IuacgOmrmOW+l+eCuSA6ICIvPg0KCQk8dWl0ZXh0IG5hbWU9IlFVSVpQT0RfUVVFU0FUTVBUX1NUUiIgdmFsdWU9IuippuihjOWbnuaVsCA6ICVuIC8gJXQiLz4NCgkJPHVpdGV4dCBuYW1lPSJRVUlaUE9EX1FVRVNUWVBFX1NUUiIgdmFsdWU9IuOCv+OCpOODlyA6ICVzIi8+DQoJCTx1aXRleHQgbmFtZT0iUVVJWlBPRF9RVUVTVFlQRV9HUkQiIHZhbHVlPSLoqZXkvqEiLz4NCgkJPHVpdGV4dCBuYW1lPSJRVUlaUE9EX1FVRVNUWVBFX1NWWSIgdmFsdWU9IuOCouODs+OCseODvOODiCIvPg0KCQk8dWl0ZXh0IG5hbWU9IlFVSVpQT0RfUVVJWkFUTVBUX0lORiIgdmFsdWU9IueEoeWItumZkCIvPg0KCQk8dWl0ZXh0IG5hbWU9IlFVSVpQT0RfUVVFU0FUTVBUX0lORiIgdmFsdWU9IueEoeWItumZkCIvPg0KCQk8dWl0ZXh0IG5hbWU9IldBUk5JTkdNU0dfWUVTU1RSSU5HIiB2YWx1ZT0i44Gv44GEIi8+DQoJCTx1aXRleHQgbmFtZT0iV0FSTklOR01TR19OT1NUUklORyIgdmFsdWU9IuOBhOOBhOOBiCIvPg0KCQk8dWl0ZXh0IG5hbWU9IldBUk5JTkdNU0dfVElUTEVTVFJJTkciIHZhbHVlPSLjgq/jgqTjgrrjga7jg4rjg5PjgrLjg7zjgrfjg6fjg7PjgavplqLjgZnjgovorablkYoiLz4NCgkJPHVpdGV4dCBuYW1lPSJXQVJOSU5HTVNHX01TR1NUUklORyIgdmFsdWU9IuOBk+OBruOCr+OCpOOCuuOBq+OBr+OAgeOBvuOBoOino+etlOOBl+OBpuOBhOOBquOBhOizquWVj+OBjOOBguOCiuOBvuOBmeOAgiYjeEE7JiN4QTsg44Kv44Kk44K644KS57WC5LqG44GZ44KL44Gr44Gv44CB44CM44Gv44GE44CN44KS44Kv44Oq44OD44Kv44GX44G+44GZ44CC44Kv44Kk44K644KS57aa6KGM44GZ44KL44Gr44Gv44CB44CM44GE44GE44GI44CN44KS44Kv44Oq44OD44Kv44GX44G+44GZ44CCIi8+DQoJCTx1aXRleHQgbmFtZT0iSU5GT1JNQVRJT05fSDI2NF9GTEFTSFBMQVlFUiIgdmFsdWU9IuOBiuS9v+OBhOOBruOCs+ODs+ODlOODpeODvOOCv+OBq+ePvuWcqOOCpOODs+OCueODiOODvOODq+OBleOCjOOBpuOBhOOCiyBGbGFzaCBQbGF5ZXIg44Gu44OQ44O844K444On44Oz44Gv44CB44GT44Gu44OT44OH44Kq44KS44K144Od44O844OI44GX44Gm44GE44G+44Gb44KT44CC5pyA5paw44GuIEZsYXNoIFBsYXllciDjgpLjg4Djgqbjg7Pjg63jg7zjg4njgZnjgovjgavjga/jgIHjg5Pjg4fjgqrpoJjln5/jgpLjgq/jg6rjg4Pjgq/jgZfjgabjgY/jgaDjgZXjgYT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44K144Kk44OJ44OQ44O844KS5Y+C5Yqg6ICF44Gr6KaL44Gb44KLIi8+DQoJCTx1aXRleHQgbmFtZT0iTVVURSIgdmFsdWU9IuODn+ODpeODvOODiCIvPg0KCQk8dWl0ZXh0IG5hbWU9IkRPQ1dSQVBfVElUTEUiIHZhbHVlPSJQcmVzZW50ZXIg5re75LuY44OV44Kh44Kk44OrIi8+DQoJCTx1aXRleHQgbmFtZT0iRE9DV1JBUF9NU0ciIHZhbHVlPSLjg57jgqTjgrPjg7Pjg5Tjg6Xjg7zjgr/jgavkv53lrZgiLz4NCgkJPHVpdGV4dCBuYW1lPSJET0NXUkFQX1BST01QVCIgdmFsdWU9IuOCr+ODquODg+OCr+OBl+OBpuODgOOCpuODs+ODreODvOODiSIvPg0KCTwvbGFuZ3VhZ2U+DQoJPGxhbmd1YWdlIGlkPSJrby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x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x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7Iqs65287J2065OcICVuIi8+DQoJCTwhLS0gc3Vic3RpdHV0aW9uOiAlbiA9PSBzbGlkZSBudW1iZXIgLS0+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DQoJCTx1aXRleHQgbmFtZT0iU0NSVUJCQVJTVEFUVVNfTk9BVURJTyIgdmFsdWU9IuyYpOuUlOyYpCDsl4bsnYwiLz4NCgkJPHVpdGV4dCBuYW1lPSJTQ1JVQkJBUlNUQVRVU19WSURQTEFZSU5HIiB2YWx1ZT0i67mE65SU7JikIOyerOyDnSDspJEiLz4NCgkJPHVpdGV4dCBuYW1lPSJTQ1JVQkJBUlNUQVRVU19MT0FESU5HIiB2YWx1ZT0i66Gc65SpIi8+DQoJCTx1aXRleHQgbmFtZT0iU0NSVUJCQVJTVEFUVVNfQlVGRkVSSU5HIiB2YWx1ZT0i67KE7Y2866eBIi8+DQoJCTx1aXRleHQgbmFtZT0iU0NSVUJCQVJTVEFUVVNfUVVFU1RJT04iIHZhbHVlPSLsp4jrrLjsl5Ag64u17ZWY6riwIi8+DQoJCTx1aXRleHQgbmFtZT0iU0NSVUJCQVJTVEFUVVNfUkVWSUVXUVVJWiIgdmFsdWU9IuyniOusuCDri6Tsi5zrs7TquLAiLz4NCgkJPCEtLSBzdWJzdGl0dXRpb246ICVtID09IG1pbnV0ZXMgcmVtYWluaW5nIC0tPg0KCQk8IS0tIHN1YnN0aXR1dGlvbjogJXMgPT0gc2Vjb25kcyByZW1haW5pbmcgLS0+DQoJCTx1aXRleHQgbmFtZT0iRUxBUFNFRCIgdmFsdWU9IiVt67aEICVz7LSIIOuCqOydjCIvPg0KCQk8dWl0ZXh0IG5hbWU9Ik5PVEZPVU5EIiB2YWx1ZT0i7JeG7J2MIi8+DQoJCTx1aXRleHQgbmFtZT0iQVRUQUNITUVOVFMiIHZhbHVlPSLssqjrtoAg7YyM7J28Ii8+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UVVJWiIgdmFsdWU9Iu2AtOymiCIvPg0KCQk8dWl0ZXh0IG5hbWU9IlRBQl9PVVRMSU5FIiB2YWx1ZT0i6rCc7JqUIi8+DQoJCTx1aXRleHQgbmFtZT0iVEFCX1RIVU1CIiB2YWx1ZT0i7LaV7IaM7YyQIi8+DQoJCTx1aXRleHQgbmFtZT0iVEFCX05PVEVTIiB2YWx1ZT0i64W47Yq4Ii8+DQoJCTx1aXRleHQgbmFtZT0iVEFCX1NFQVJDSCIgdmFsdWU9IuqygOyDiSIvPg0KCQk8dWl0ZXh0IG5hbWU9IlNMSURFX0hFQURJTkciIHZhbHVlPSLsiqzrnbzsnbTrk5wg7KCc66qpIi8+DQoJCTx1aXRleHQgbmFtZT0iRFVSQVRJT05fSEVBRElORyIgdmFsdWU9IuyerOyDneyLnOqwhCIvPg0KCQk8dWl0ZXh0IG5hbWU9IlNFQVJDSF9IRUFESU5HIiB2YWx1ZT0i7YWN7Iqk7Yq4IOqygOyDiToiLz4NCgkJPHVpdGV4dCBuYW1lPSJUSFVNQl9IRUFESU5HIiB2YWx1ZT0i7Iqs65287J2065OcIi8+DQoJCTx1aXRleHQgbmFtZT0iVEhVTUJfSU5GTyIgdmFsdWU9IuygnOuqqS/snqzsg53si5zqsIQiLz4NCgkJPHVpdGV4dCBuYW1lPSJBVFRBQ0hOQU1FX0hFQURJTkciIHZhbHVlPSLtjIzsnbwg7J2066aEIi8+DQoJCTx1aXRleHQgbmFtZT0iQVRUQUNIU0laRV9IRUFESU5HIiB2YWx1ZT0i7YGs6riwIi8+DQoJCTx1aXRleHQgbmFtZT0iU0xJREVfTk9URVMiIHZhbHVlPSLsiqzrnbzsnbTrk5wg64W47Yq4Ii8+DQoJCTwhLS1xdWl6IHBvZCBhbmQgbWVzc2FnZSBib3ggdGV4dHMtLT4NCgkJPHVpdGV4dCBuYW1lPSJRVUlaUE9EX1FVSVpfQVRURU1QVCIgdmFsdWU9Iu2AtOymiCDsi5zrj4Qg7Zqf7IiYOiIvPg0KCQk8dWl0ZXh0IG5hbWU9IlFVSVpQT0RfUVVJWl9BVFRFTVBUX1ZBTFVFIiB2YWx1ZT0iJW4vJXQiLz4NCgkJPHVpdGV4dCBuYW1lPSJRVUlaUE9EX1FVSVpfU0NPUkUiIHZhbHVlPSLrk53soJA6Ii8+DQoJCTx1aXRleHQgbmFtZT0iUVVJWlBPRF9RVUlaX1BBU1NTQ09SRSIgdmFsdWU9Iu2GteqzvCDsoJDsiJg6Ii8+DQoJCTx1aXRleHQgbmFtZT0iUVVJWlBPRF9RVUlaX01BWFNDT1JFIiB2YWx1ZT0i7LWc6rOgIOygkOyImDoiLz4NCgkJPHVpdGV4dCBuYW1lPSJRVUlaUE9EX1FVRVNBVE1QVF9TVFIiIHZhbHVlPSLsi5zrj4Qg7Zqf7IiYOiAlbi8ldCIvPg0KCQk8dWl0ZXh0IG5hbWU9IlFVSVpQT0RfUVVFU1RZUEVfU1RSIiB2YWx1ZT0i7Jyg7ZiVOiAlcyIvPg0KCQk8dWl0ZXh0IG5hbWU9IlFVSVpQT0RfUVVFU1RZUEVfR1JEIiB2YWx1ZT0i7KCQ7IiYIOunpOq4sOq4sCDsmYTro4wiLz4NCgkJPHVpdGV4dCBuYW1lPSJRVUlaUE9EX1FVRVNUWVBFX1NWWSIgdmFsdWU9IuyEpOusuCDsobDsgqwiLz4NCgkJPHVpdGV4dCBuYW1lPSJRVUlaUE9EX1FVSVpBVE1QVF9JTkYiIHZhbHVlPSLrrLTtlZwiLz4NCgkJPHVpdGV4dCBuYW1lPSJRVUlaUE9EX1FVRVNBVE1QVF9JTkYiIHZhbHVlPSLrrLTtlZwiLz4NCgkJPHVpdGV4dCBuYW1lPSJXQVJOSU5HTVNHX1lFU1NUUklORyIgdmFsdWU9IuyYiCIvPg0KCQk8dWl0ZXh0IG5hbWU9IldBUk5JTkdNU0dfTk9TVFJJTkciIHZhbHVlPSLslYTri4jsmKQiLz4NCgkJPHVpdGV4dCBuYW1lPSJXQVJOSU5HTVNHX1RJVExFU1RSSU5HIiB2YWx1ZT0i7YC07KaIIOuCtOu5hOqyjOydtOyFmCDqsr3qs6AiLz4NCgkJPHVpdGV4dCBuYW1lPSJXQVJOSU5HTVNHX01TR1NUUklORyIgdmFsdWU9IuydtCDtgLTspojsl5DshJwg7Iuc64+E7ZWY7KeAIOyViuydgCDsp4jrrLjsnbQg7J6I7Iq164uI64ukLiYjeEE7JiN4QTvtgLTspojrpbwg7KKF66OM7ZWY66Ck66m0IFvsmIhd66W8IO2BtOumre2VmOqzoCwg7YC07KaI66W8IOqzhOyGje2VmOugpOuptCBb7JWE64uI7JikXeulvCDtgbTrpq3tlZjsi63si5zsmKQuIi8+DQoJCTx1aXRleHQgbmFtZT0iSU5GT1JNQVRJT05fSDI2NF9GTEFTSFBMQVlFUiIgdmFsdWU9IuyLnOyKpO2FnOyXkCDshKTsuZjrkJjslrQg7J6I64qUIO2YhOyerCDrsoTsoITsnZggRmxhc2ggUGxheWVy64qUIOydtCDruYTrlJTsmKTrpbwg7KeA7JuQ7ZWY7KeAIOyViuyKteuLiOuLpC4g7LWc7IugIEZsYXNoIFBsYXllcuulvCDri6TsmrTroZzrk5ztlZjroKTrqbQg67mE65SU7JikIOyYgeyXreydhCDtgbTrpq3tlZjsi63si5zsmKQ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ywuOyXrOyekOyXkOqyjCDshLjroZwg66eJ64yAIOuztOydtOq4sCIvPg0KCQk8dWl0ZXh0IG5hbWU9Ik1VVEUiIHZhbHVlPSLsnYzshozqsbAiLz4NCgkJPHVpdGV4dCBuYW1lPSJET0NXUkFQX1RJVExFIiB2YWx1ZT0iUHJlc2VudGVyIO2MjOydvCDssqjrtoAiLz4NCgkJPHVpdGV4dCBuYW1lPSJET0NXUkFQX01TRyIgdmFsdWU9IuuCtCDsu7Ttk6jthLDsl5Ag7KCA7J6lIi8+DQoJCTx1aXRleHQgbmFtZT0iRE9DV1JBUF9QUk9NUFQiIHZhbHVlPSLtgbTrpq3tlZjsl6wg64uk7Jq066Gc65OcIi8+DQoJPC9sYW5ndWFnZT4NCgk8bGFuZ3VhZ2UgaWQ9ImVz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RldGVuaWRhIi8+DQoJCTx1aXRleHQgbmFtZT0iU0NSVUJCQVJTVEFUVVNfUExBWUlORyIgdmFsdWU9IlJlcHJvZHVjaWVuZG8iLz4NCgkJPHVpdGV4dCBuYW1lPSJTQ1JVQkJBUlNUQVRVU19OT0FVRElPIiB2YWx1ZT0iU2luIHNvbmlkbyIvPg0KCQk8dWl0ZXh0IG5hbWU9IlNDUlVCQkFSU1RBVFVTX1ZJRFBMQVlJTkciIHZhbHVlPSJWw61kZW8gZW4gcmVwcm9kLiIvPg0KCQk8dWl0ZXh0IG5hbWU9IlNDUlVCQkFSU1RBVFVTX0xPQURJTkciIHZhbHVlPSJDYXJnYW5kbyIvPg0KCQk8dWl0ZXh0IG5hbWU9IlNDUlVCQkFSU1RBVFVTX0JVRkZFUklORyIgdmFsdWU9IkFsbWFjZW5hbmRvIGVuIGLDumZlciIvPg0KCQk8dWl0ZXh0IG5hbWU9IlNDUlVCQkFSU1RBVFVTX1FVRVNUSU9OIiB2YWx1ZT0iQ29udGVzdGFyIHByZWd1bnRhIi8+DQoJCTx1aXRleHQgbmFtZT0iU0NSVUJCQVJTVEFUVVNfUkVWSUVXUVVJWiIgdmFsdWU9IlJldmlzYW5kbyBwcnVlYmEiLz4NCgkJPCEtLSBzdWJzdGl0dXRpb246ICVtID09IG1pbnV0ZXMgcmVtYWluaW5nIC0tPg0KCQk8IS0tIHN1YnN0aXR1dGlvbjogJXMgPT0gc2Vjb25kcyByZW1haW5pbmcgLS0+DQoJCTx1aXRleHQgbmFtZT0iRUxBUFNFRCIgdmFsdWU9IiVtIG1pbnV0b3MgJXMgc2VndW5kb3MgcmVzdGFudGVzIi8+DQoJCTx1aXRleHQgbmFtZT0iTk9URk9VTkQiIHZhbHVlPSJObyBzZSBoYSBlbmNvbnRyYWRvIG5hZGEiLz4NCgkJPHVpdGV4dCBuYW1lPSJBVFRBQ0hNRU5UUyIgdmFsdWU9IkFyY2hpdm9zIGFkanVudG9zIi8+DQoJCTwhLS0gc3Vic3RpdHV0aW9uOiAlcCA9PSBjdXJyZW50IHNwZWFrZXIncyB0aXRsZSAtLT4NCgkJPHVpdGV4dCBuYW1lPSJCSU9XSU5fVElUTEUiIHZhbHVlPSJCaW9ncmFmw61hOiAlcCIvPg0KCQk8dWl0ZXh0IG5hbWU9IkJJT0JUTl9USVRMRSIgdmFsdWU9IkJpb2dyYWbDrWEiLz4NCgkJPHVpdGV4dCBuYW1lPSJESVZJREVSQlROX1RJVExFIiB2YWx1ZT0ifCIvPg0KCQk8dWl0ZXh0IG5hbWU9IkNPTlRBQ1RCVE5fVElUTEUiIHZhbHVlPSJDb250YWN0byIvPg0KCQk8dWl0ZXh0IG5hbWU9IlRBQl9RVUlaIiB2YWx1ZT0iUHJ1ZWJhIi8+DQoJCTx1aXRleHQgbmFtZT0iVEFCX09VVExJTkUiIHZhbHVlPSJDb250b3JubyIvPg0KCQk8dWl0ZXh0IG5hbWU9IlRBQl9USFVNQiIgdmFsdWU9Ik1pbmlhdC4iLz4NCgkJPHVpdGV4dCBuYW1lPSJUQUJfTk9URVMiIHZhbHVlPSJOb3RhcyIvPg0KCQk8dWl0ZXh0IG5hbWU9IlRBQl9TRUFSQ0giIHZhbHVlPSJCdXNjYXIiLz4NCgkJPHVpdGV4dCBuYW1lPSJTTElERV9IRUFESU5HIiB2YWx1ZT0iVMOtdHVsbyBkZSBkaWFwb3NpdGl2YSIvPg0KCQk8dWl0ZXh0IG5hbWU9IkRVUkFUSU9OX0hFQURJTkciIHZhbHVlPSJEdXJhYy4iLz4NCgkJPHVpdGV4dCBuYW1lPSJTRUFSQ0hfSEVBRElORyIgdmFsdWU9IkJ1c2NhciB0ZXh0bzoiLz4NCgkJPHVpdGV4dCBuYW1lPSJUSFVNQl9IRUFESU5HIiB2YWx1ZT0iRGlhcG9zaXRpdmEiLz4NCgkJPHVpdGV4dCBuYW1lPSJUSFVNQl9JTkZPIiB2YWx1ZT0iRHVyLi9Uw610LiBkaWFwLiIvPg0KCQk8dWl0ZXh0IG5hbWU9IkFUVEFDSE5BTUVfSEVBRElORyIgdmFsdWU9Ik5vbWJyZSBkZSBhcmNoaXZvIi8+DQoJCTx1aXRleHQgbmFtZT0iQVRUQUNIU0laRV9IRUFESU5HIiB2YWx1ZT0iVGFtYcOxbyIvPg0KCQk8dWl0ZXh0IG5hbWU9IlNMSURFX05PVEVTIiB2YWx1ZT0iTm90YXMgZGUgZGlhcG9zaXRpdmEiLz4NCgkJPCEtLXF1aXogcG9kIGFuZCBtZXNzYWdlIGJveCB0ZXh0cy0tPg0KCQk8dWl0ZXh0IG5hbWU9IlFVSVpQT0RfUVVJWl9BVFRFTVBUIiB2YWx1ZT0iSW50ZW50byBkZSBwcnVlYmE6Ii8+DQoJCTx1aXRleHQgbmFtZT0iUVVJWlBPRF9RVUlaX0FUVEVNUFRfVkFMVUUiIHZhbHVlPSIlbiBkZSAldCIvPg0KCQk8dWl0ZXh0IG5hbWU9IlFVSVpQT0RfUVVJWl9TQ09SRSIgdmFsdWU9IlB1bnR1YWNpw7NuOiIvPg0KCQk8dWl0ZXh0IG5hbWU9IlFVSVpQT0RfUVVJWl9QQVNTU0NPUkUiIHZhbHVlPSJQdW50dWFjacOzbiBwYXJhIGFwcm9iYXI6Ii8+DQoJCTx1aXRleHQgbmFtZT0iUVVJWlBPRF9RVUlaX01BWFNDT1JFIiB2YWx1ZT0iUHVudHVhY2nDs24gbcOheGltYToiLz4NCgkJPHVpdGV4dCBuYW1lPSJRVUlaUE9EX1FVRVNBVE1QVF9TVFIiIHZhbHVlPSJJbnRlbnRvczogJW4gZGUgJXQiLz4NCgkJPHVpdGV4dCBuYW1lPSJRVUlaUE9EX1FVRVNUWVBFX1NUUiIgdmFsdWU9IlRpcG86ICVzIi8+DQoJCTx1aXRleHQgbmFtZT0iUVVJWlBPRF9RVUVTVFlQRV9HUkQiIHZhbHVlPSJDb24gcHVudHVhY2nDs24iLz4NCgkJPHVpdGV4dCBuYW1lPSJRVUlaUE9EX1FVRVNUWVBFX1NWWSIgdmFsdWU9IkVuY3Vlc3RhIi8+DQoJCTx1aXRleHQgbmFtZT0iUVVJWlBPRF9RVUlaQVRNUFRfSU5GIiB2YWx1ZT0iSW5maW5pdG8iLz4NCgkJPHVpdGV4dCBuYW1lPSJRVUlaUE9EX1FVRVNBVE1QVF9JTkYiIHZhbHVlPSJJbmZpbml0byIvPg0KCQk8dWl0ZXh0IG5hbWU9IldBUk5JTkdNU0dfWUVTU1RSSU5HIiB2YWx1ZT0iU8OtIi8+DQoJCTx1aXRleHQgbmFtZT0iV0FSTklOR01TR19OT1NUUklORyIgdmFsdWU9Ik5vIi8+DQoJCTx1aXRleHQgbmFtZT0iV0FSTklOR01TR19USVRMRVNUUklORyIgdmFsdWU9IkF2aXNvIGRlIG5hdmVnYWNpw7NuIGRlIHBydWViYSIvPg0KCQk8dWl0ZXh0IG5hbWU9IldBUk5JTkdNU0dfTVNHU1RSSU5HIiB2YWx1ZT0iSGF5IHByZWd1bnRhcyBzaW4gaW50ZW50b3MgZW4gZXN0YSBwcnVlYmEuJiN4QTsmI3hBO1BhcmEgc2FsaXIgZGUgbGEgcHJ1ZWJhLCBoYWdhIGNsaWMgZW4gU8OtLiBQYXJhIGNvbnRpbnVhciwgaGFnYSBjbGljIGVuIE5vLiIvPg0KCQk8dWl0ZXh0IG5hbWU9IklORk9STUFUSU9OX0gyNjRfRkxBU0hQTEFZRVIiIHZhbHVlPSJMYSB2ZXJzacOzbiBhY3R1YWwgZGUgRmxhc2ggUGxheWVyIGluc3RhbGFkYSBlbiBlbCBvcmRlbmFkb3Igbm8gZXMgY29tcGF0aWJsZSBjb24gZXN0ZSB2w61kZW8uIEhhZ2EgY2xpYyBlbiBlbCDDoXJlYSBkZSB2w61kZW8gcGFyYSBkZXNjYXJnYXIgbGEgw7psdGltYSB2ZXJzacOzbiBkZSBGbGFzaCBQbGF5ZXIuIi8+DQoJCTwhLS0gc3Vic3RpdHV0aW9uOiAlcCA9PSBwcmVzZW50YXRpb24gdGl0bGUgLS0+DQoJCTwhLS0gc3Vic3RpdHV0aW9uOiAlcyA9PSBzbGlkZSB0aXRsZSAtLT4NCgkJPCEtLSBzdWJzdGl0dXRpb246ICVuID09IHNsaWRlIG51bWJlciAtLT4NCgkJPHVpdGV4dCBuYW1lPSJCT09LTUFSSyIgdmFsdWU9IkFkb2JlIFByZXNlbnRlcjogJXAiLz4NCgkJPCEtLSBzdWJzdGl0dXRpb246ICVwID09IHByZXNlbnRhdGlvbiB0aXRsZSAtLT4NCgkJPCEtLSBzdWJzdGl0dXRpb246ICVzID09IHNsaWRlIHRpdGxlIC0tPg0KCQk8IS0tIHN1YnN0aXR1dGlvbjogJW4gPT0gc2xpZGUgbnVtYmVyIC0tPg0KCQk8dWl0ZXh0IG5hbWU9IkJPT0tNQVJLU0xJREUiIHZhbHVlPSJBZG9iZSBQcmVzZW50ZXI6ICVwICVzIi8+DQoJCTx1aXRleHQgbmFtZT0iU0hPV1NJREVCQVIiIHZhbHVlPSJNb3N0cmFyIGJhcnJhIGxhdGVyYWwgYSBsb3MgcGFydGljaXBhbnRlcyIvPg0KCQk8dWl0ZXh0IG5hbWU9Ik1VVEUiIHZhbHVlPSJTaWxlbmNpYXIiLz4NCgkJPHVpdGV4dCBuYW1lPSJET0NXUkFQX1RJVExFIiB2YWx1ZT0iQXJjaGl2byBhZGp1bnRvIGRlIFByZXNlbnRlciIvPg0KCQk8dWl0ZXh0IG5hbWU9IkRPQ1dSQVBfTVNHIiB2YWx1ZT0iR3VhcmRhciBlbiBNaSBQQyIvPg0KCQk8dWl0ZXh0IG5hbWU9IkRPQ1dSQVBfUFJPTVBUIiB2YWx1ZT0iSGFnYSBjbGljIGVuIERlc2NhcmdhciIvPg0KCTwvbGFuZ3VhZ2U+DQoJPGxhbmd1YWdlIGlkPSJw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QYXJhZG8iLz4NCgkJPHVpdGV4dCBuYW1lPSJTQ1JVQkJBUlNUQVRVU19QTEFZSU5HIiB2YWx1ZT0iUmVwcm9kdXppbmRvIi8+DQoJCTx1aXRleHQgbmFtZT0iU0NSVUJCQVJTVEFUVVNfTk9BVURJTyIgdmFsdWU9IlNlbSDDoXVkaW8iLz4NCgkJPHVpdGV4dCBuYW1lPSJTQ1JVQkJBUlNUQVRVU19WSURQTEFZSU5HIiB2YWx1ZT0iVsOtZGVvIGVtIHJlcHJvZHXDp8OjbyIvPg0KCQk8dWl0ZXh0IG5hbWU9IlNDUlVCQkFSU1RBVFVTX0xPQURJTkciIHZhbHVlPSJDYXJyZWdhbmRvIi8+DQoJCTx1aXRleHQgbmFtZT0iU0NSVUJCQVJTVEFUVVNfQlVGRkVSSU5HIiB2YWx1ZT0iQXJtYXplbmFuZG8gZW0gYnVmZmVyIi8+DQoJCTx1aXRleHQgbmFtZT0iU0NSVUJCQVJTVEFUVVNfUVVFU1RJT04iIHZhbHVlPSJSZXNwb25kZXIgcGVyZ3VudGEiLz4NCgkJPHVpdGV4dCBuYW1lPSJTQ1JVQkJBUlNUQVRVU19SRVZJRVdRVUlaIiB2YWx1ZT0iUmV2aXNhbmRvIHF1ZXN0aW9uw6FyaW8iLz4NCgkJPCEtLSBzdWJzdGl0dXRpb246ICVtID09IG1pbnV0ZXMgcmVtYWluaW5nIC0tPg0KCQk8IS0tIHN1YnN0aXR1dGlvbjogJXMgPT0gc2Vjb25kcyByZW1haW5pbmcgLS0+DQoJCTx1aXRleHQgbmFtZT0iRUxBUFNFRCIgdmFsdWU9IiVtIG1pbnV0b3MgJXMgc2VndW5kb3MgcmVzdGFudGVzIi8+DQoJCTx1aXRleHQgbmFtZT0iTk9URk9VTkQiIHZhbHVlPSJOYWRhIGVuY29udHJhZG8iLz4NCgkJPHVpdGV4dCBuYW1lPSJBVFRBQ0hNRU5UUyIgdmFsdWU9IkFuZXhv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dG8iLz4NCgkJPHVpdGV4dCBuYW1lPSJUQUJfUVVJWiIgdmFsdWU9IlF1ZXN0LiIvPg0KCQk8dWl0ZXh0IG5hbWU9IlRBQl9PVVRMSU5FIiB2YWx1ZT0iRXNxdWVtYSIvPg0KCQk8dWl0ZXh0IG5hbWU9IlRBQl9USFVNQiIgdmFsdWU9Ik1pbmkiLz4NCgkJPHVpdGV4dCBuYW1lPSJUQUJfTk9URVMiIHZhbHVlPSJOb3RhcyIvPg0KCQk8dWl0ZXh0IG5hbWU9IlRBQl9TRUFSQ0giIHZhbHVlPSJCdXNjYSIvPg0KCQk8dWl0ZXh0IG5hbWU9IlNMSURFX0hFQURJTkciIHZhbHVlPSJUw610dWxvIGRvIHNsaWRlIi8+DQoJCTx1aXRleHQgbmFtZT0iRFVSQVRJT05fSEVBRElORyIgdmFsdWU9IkR1cmHDp8OjbyIvPg0KCQk8dWl0ZXh0IG5hbWU9IlNFQVJDSF9IRUFESU5HIiB2YWx1ZT0iUHJvY3VyYXIgdGV4dG86Ii8+DQoJCTx1aXRleHQgbmFtZT0iVEhVTUJfSEVBRElORyIgdmFsdWU9IlNsaWRlIi8+DQoJCTx1aXRleHQgbmFtZT0iVEhVTUJfSU5GTyIgdmFsdWU9IlTDrXR1bG8vRHVyYcOnw6NvIGRvIHNsaWRlIi8+DQoJCTx1aXRleHQgbmFtZT0iQVRUQUNITkFNRV9IRUFESU5HIiB2YWx1ZT0iTm9tZSBkbyBhcnF1aXZvIi8+DQoJCTx1aXRleHQgbmFtZT0iQVRUQUNIU0laRV9IRUFESU5HIiB2YWx1ZT0iVGFtYW5obyIvPg0KCQk8dWl0ZXh0IG5hbWU9IlNMSURFX05PVEVTIiB2YWx1ZT0iQW5vdGHDp8O1ZXMgZG8gc2xpZGUiLz4NCgkJPCEtLXF1aXogcG9kIGFuZCBtZXNzYWdlIGJveCB0ZXh0cy0tPg0KCQk8dWl0ZXh0IG5hbWU9IlFVSVpQT0RfUVVJWl9BVFRFTVBUIiB2YWx1ZT0iVGVudGF0aXZhIG5vIHF1ZXN0aW9uw6FyaW86Ii8+DQoJCTx1aXRleHQgbmFtZT0iUVVJWlBPRF9RVUlaX0FUVEVNUFRfVkFMVUUiIHZhbHVlPSIlbiBkZSAldCIvPg0KCQk8dWl0ZXh0IG5hbWU9IlFVSVpQT0RfUVVJWl9TQ09SRSIgdmFsdWU9IlBvbnR1YcOnw6NvOiIvPg0KCQk8dWl0ZXh0IG5hbWU9IlFVSVpQT0RfUVVJWl9QQVNTU0NPUkUiIHZhbHVlPSJQb250dWHDp8OjbyBkZSBhcHJvdmHDp8OjbzoiLz4NCgkJPHVpdGV4dCBuYW1lPSJRVUlaUE9EX1FVSVpfTUFYU0NPUkUiIHZhbHVlPSJQb250dWHDp8OjbyBtw6F4aW1hOiIvPg0KCQk8dWl0ZXh0IG5hbWU9IlFVSVpQT0RfUVVFU0FUTVBUX1NUUiIgdmFsdWU9IlRlbnRhdGl2YTogJW4gZGUgJXQiLz4NCgkJPHVpdGV4dCBuYW1lPSJRVUlaUE9EX1FVRVNUWVBFX1NUUiIgdmFsdWU9IlRpcG86ICVzIi8+DQoJCTx1aXRleHQgbmFtZT0iUVVJWlBPRF9RVUVTVFlQRV9HUkQiIHZhbHVlPSJDbGFzc2lmaWNhdMOzcmlhIi8+DQoJCTx1aXRleHQgbmFtZT0iUVVJWlBPRF9RVUVTVFlQRV9TVlkiIHZhbHVlPSJQZXNxdWlzYSIvPg0KCQk8dWl0ZXh0IG5hbWU9IlFVSVpQT0RfUVVJWkFUTVBUX0lORiIgdmFsdWU9IkluZmluaXRvIi8+DQoJCTx1aXRleHQgbmFtZT0iUVVJWlBPRF9RVUVTQVRNUFRfSU5GIiB2YWx1ZT0iSW5maW5pdG8iLz4NCgkJPHVpdGV4dCBuYW1lPSJXQVJOSU5HTVNHX1lFU1NUUklORyIgdmFsdWU9IlNpbSIvPg0KCQk8dWl0ZXh0IG5hbWU9IldBUk5JTkdNU0dfTk9TVFJJTkciIHZhbHVlPSJOw6NvIi8+DQoJCTx1aXRleHQgbmFtZT0iV0FSTklOR01TR19USVRMRVNUUklORyIgdmFsdWU9IkFsZXJ0YSBkZSBuYXZlZ2HDp8OjbyBkbyBxdWVzdGlvbsOhcmlvIi8+DQoJCTx1aXRleHQgbmFtZT0iV0FSTklOR01TR19NU0dTVFJJTkciIHZhbHVlPSJFeGlzdGVtIHBlcmd1bnRhcyBxdWUgbsOjbyBmb3JhbSByZXNwb25kaWRhcyBuZXN0ZSBxdWVzdGlvbsOhcmlvLiYjeEE7JiN4QTtDbGlxdWUgZW0gU2ltIHBhcmEgc2FpciBkbyBxdWVzdGlvbsOhcmlvIG91IGVtIE7Do28gc2UgcXVpc2VyIGNvbnRpbnVhci4iLz4NCgkJPHVpdGV4dCBuYW1lPSJJTkZPUk1BVElPTl9IMjY0X0ZMQVNIUExBWUVSIiB2YWx1ZT0iQSB2ZXJzw6NvIGF0dWFsIGRvIEZsYXNoIFBsYXllciBpbnN0YWxhZGEgbm8gY29tcHV0YWRvciBuw6NvIG9mZXJlY2Ugc3Vwb3J0ZSBhIGVzc2UgdsOtZGVvLiBDbGlxdWUgbmEgw6FyZWEgZG8gdsOtZGVvIHBhcmEgYmFpeGFyIGEgdmVyc8OjbyBtYWlzIHJlY2VudGUgZG8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FyIGJhcnJhIGxhdGVyYWwgYW8gcGFydGljaXBhbnRlcyIvPg0KCQk8dWl0ZXh0IG5hbWU9Ik1VVEUiIHZhbHVlPSJNdWRvIi8+DQoJCTx1aXRleHQgbmFtZT0iRE9DV1JBUF9USVRMRSIgdmFsdWU9IkFuZXhvIGRlIGFycXVpdm8gZG8gUHJlc2VudGVyIi8+DQoJCTx1aXRleHQgbmFtZT0iRE9DV1JBUF9NU0ciIHZhbHVlPSJTYWx2YXIgZW0gTWV1IGNvbXB1dGFkb3IiLz4NCgkJPHVpdGV4dCBuYW1lPSJET0NXUkFQX1BST01QVCIgdmFsdWU9IkNsaXF1ZSBwYXJhIGJhaXhhciIvPg0KCTwvbGFuZ3VhZ2U+DQoJPGxhbmd1YWdlIGlkPSJp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YSAlbiIvPg0KCQk8IS0tIHN1YnN0aXR1dGlvbjogJW4gPT0gc2xpZGUgbnVtYmVyIC0tPg0KCQk8IS0tIHN1YnN0aXR1dGlvbjogJXQgPT0gdG90YWwgc2xpZGUgY291bnQgLS0+DQoJCTx1aXRleHQgbmFtZT0iU0NSVUJCQVJTVEFUVVNfU0xJREVJTkZPIiB2YWx1ZT0iRGlhcG9zaXRpdmEgJW4gLyAldCB8ICIvPg0KCQk8dWl0ZXh0IG5hbWU9IlNDUlVCQkFSU1RBVFVTX1NUT1BQRUQiIHZhbHVlPSJJbnRlcnJvdHRvIi8+DQoJCTx1aXRleHQgbmFtZT0iU0NSVUJCQVJTVEFUVVNfUExBWUlORyIgdmFsdWU9IlJpcHJvZHV6aW9uZSIvPg0KCQk8dWl0ZXh0IG5hbWU9IlNDUlVCQkFSU1RBVFVTX05PQVVESU8iIHZhbHVlPSJBdWRpbyBpbmF0dC4iLz4NCgkJPHVpdGV4dCBuYW1lPSJTQ1JVQkJBUlNUQVRVU19WSURQTEFZSU5HIiB2YWx1ZT0iVmlkZW8gaW4gcmlwcm9kdXppb25lIi8+DQoJCTx1aXRleHQgbmFtZT0iU0NSVUJCQVJTVEFUVVNfTE9BRElORyIgdmFsdWU9IkNhcmljYW1lbnRvIi8+DQoJCTx1aXRleHQgbmFtZT0iU0NSVUJCQVJTVEFUVVNfQlVGRkVSSU5HIiB2YWx1ZT0iQnVmZmVyaW5nIi8+DQoJCTx1aXRleHQgbmFtZT0iU0NSVUJCQVJTVEFUVVNfUVVFU1RJT04iIHZhbHVlPSJSaXNwb25kaSBhIGRvbWFuZGEiLz4NCgkJPHVpdGV4dCBuYW1lPSJTQ1JVQkJBUlNUQVRVU19SRVZJRVdRVUlaIiB2YWx1ZT0iUmV2aXNpb25lIGRlbCBxdWl6Ii8+DQoJCTwhLS0gc3Vic3RpdHV0aW9uOiAlbSA9PSBtaW51dGVzIHJlbWFpbmluZyAtLT4NCgkJPCEtLSBzdWJzdGl0dXRpb246ICVzID09IHNlY29uZHMgcmVtYWluaW5nIC0tPg0KCQk8dWl0ZXh0IG5hbWU9IkVMQVBTRUQiIHZhbHVlPSIlbSBNaW51dGkgJXMgU2Vjb25kaSByaW1hbmVudGkiLz4NCgkJPHVpdGV4dCBuYW1lPSJOT1RGT1VORCIgdmFsdWU9Ik5lc3N1biBlbGVtZW50byB0cm92YXRvIi8+DQoJCTx1aXRleHQgbmFtZT0iQVRUQUNITUVOVFMiIHZhbHVlPSJBbGxlZ2F0aS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QuIi8+DQoJCTx1aXRleHQgbmFtZT0iVEFCX1FVSVoiIHZhbHVlPSJRdWl6Ii8+DQoJCTx1aXRleHQgbmFtZT0iVEFCX09VVExJTkUiIHZhbHVlPSJTdHJ1dHR1cmEiLz4NCgkJPHVpdGV4dCBuYW1lPSJUQUJfVEhVTUIiIHZhbHVlPSJNaW5pYXR1cmUiLz4NCgkJPHVpdGV4dCBuYW1lPSJUQUJfTk9URVMiIHZhbHVlPSJOb3RlIi8+DQoJCTx1aXRleHQgbmFtZT0iVEFCX1NFQVJDSCIgdmFsdWU9IkNlcmNhIi8+DQoJCTx1aXRleHQgbmFtZT0iU0xJREVfSEVBRElORyIgdmFsdWU9IlRpdG9sbyBkaWFwb3NpdGl2YSIvPg0KCQk8dWl0ZXh0IG5hbWU9IkRVUkFUSU9OX0hFQURJTkciIHZhbHVlPSJEdXJhdGEiLz4NCgkJPHVpdGV4dCBuYW1lPSJTRUFSQ0hfSEVBRElORyIgdmFsdWU9IkNlcmNhIHRlc3RvOiIvPg0KCQk8dWl0ZXh0IG5hbWU9IlRIVU1CX0hFQURJTkciIHZhbHVlPSJEaWFwb3NpdGl2YSIvPg0KCQk8dWl0ZXh0IG5hbWU9IlRIVU1CX0lORk8iIHZhbHVlPSJUaXRvbG8vVGVtcG8iLz4NCgkJPHVpdGV4dCBuYW1lPSJBVFRBQ0hOQU1FX0hFQURJTkciIHZhbHVlPSJOb21lIGZpbGUiLz4NCgkJPHVpdGV4dCBuYW1lPSJBVFRBQ0hTSVpFX0hFQURJTkciIHZhbHVlPSJEaW1lbnNpb25lIi8+DQoJCTx1aXRleHQgbmFtZT0iU0xJREVfTk9URVMiIHZhbHVlPSJOb3RlIGRpYXBvc2l0aXZhIi8+DQoJCTwhLS1xdWl6IHBvZCBhbmQgbWVzc2FnZSBib3ggdGV4dHMtLT4NCgkJPHVpdGV4dCBuYW1lPSJRVUlaUE9EX1FVSVpfQVRURU1QVCIgdmFsdWU9IlRlbnRhdGl2byBxdWl6OiIvPg0KCQk8dWl0ZXh0IG5hbWU9IlFVSVpQT0RfUVVJWl9BVFRFTVBUX1ZBTFVFIiB2YWx1ZT0iJW4gZGkgJXQiLz4NCgkJPHVpdGV4dCBuYW1lPSJRVUlaUE9EX1FVSVpfU0NPUkUiIHZhbHVlPSJQdW50ZWdnaW86Ii8+DQoJCTx1aXRleHQgbmFtZT0iUVVJWlBPRF9RVUlaX1BBU1NTQ09SRSIgdmFsdWU9IlB1bnRlZ2dpbyBtaW5pbW86Ii8+DQoJCTx1aXRleHQgbmFtZT0iUVVJWlBPRF9RVUlaX01BWFNDT1JFIiB2YWx1ZT0iUHVudGVnZ2lvIG1hc3NpbW86Ii8+DQoJCTx1aXRleHQgbmFtZT0iUVVJWlBPRF9RVUVTQVRNUFRfU1RSIiB2YWx1ZT0iVGVudGF0aXZvOiAlbiBkaSAldCIvPg0KCQk8dWl0ZXh0IG5hbWU9IlFVSVpQT0RfUVVFU1RZUEVfU1RSIiB2YWx1ZT0iVGlwbzogJXMiLz4NCgkJPHVpdGV4dCBuYW1lPSJRVUlaUE9EX1FVRVNUWVBFX0dSRCIgdmFsdWU9IkNvbiB2YWx1dGF6aW9uZSIvPg0KCQk8dWl0ZXh0IG5hbWU9IlFVSVpQT0RfUVVFU1RZUEVfU1ZZIiB2YWx1ZT0iSW5kYWdpbmUiLz4NCgkJPHVpdGV4dCBuYW1lPSJRVUlaUE9EX1FVSVpBVE1QVF9JTkYiIHZhbHVlPSJJbmZpbml0aSIvPg0KCQk8dWl0ZXh0IG5hbWU9IlFVSVpQT0RfUVVFU0FUTVBUX0lORiIgdmFsdWU9IkluZmluaXRpIi8+DQoJCTx1aXRleHQgbmFtZT0iV0FSTklOR01TR19ZRVNTVFJJTkciIHZhbHVlPSJTw6wiLz4NCgkJPHVpdGV4dCBuYW1lPSJXQVJOSU5HTVNHX05PU1RSSU5HIiB2YWx1ZT0iTm8iLz4NCgkJPHVpdGV4dCBuYW1lPSJXQVJOSU5HTVNHX1RJVExFU1RSSU5HIiB2YWx1ZT0iQXZ2ZXJ0ZW56YSBuYXZpZ2F6aW9uZSBxdWl6Ii8+DQoJCTx1aXRleHQgbmFtZT0iV0FSTklOR01TR19NU0dTVFJJTkciIHZhbHVlPSJPY2NvcnJlIGFuY29yYSByaXNwb25kZXJlIGFkIGFsY3VuZSBkb21hbmRlIGRlbCBxdWl6LiYjeEE7JiN4QTtTZSBmYXRlIGNsaWMgc3UgU8OsLCB1c2NpcmV0ZSBkYWwgcXVpei4gRmF0ZSBjbGljIHN1IE5vIHBlciBjb250aW51YXJlIGlsIHF1aXouIi8+DQoJCTx1aXRleHQgbmFtZT0iSU5GT1JNQVRJT05fSDI2NF9GTEFTSFBMQVlFUiIgdmFsdWU9IkxhIHZlcnNpb25lIGRpIEZsYXNoIFBsYXllciBhdHR1YWxtZW50ZSBpbnN0YWxsYXRhIG5vbiBzdXBwb3J0YSBxdWVzdG8gdmlkZW8uIEZhdGUgY2xpYyBzdWxsJ2FyZWEgZGVsIHZpZGVvIHBlciBzY2FyaWNhcmUgbCd1bHRpbWEgdmVyc2lvbmUgZGk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EgYmFycmEgbGF0ZXJhbGUgYWkgcGFydGVjaXBhbnRpIi8+DQoJCTx1aXRleHQgbmFtZT0iTVVURSIgdmFsdWU9IkRpc2F0dGl2YSBhdWRpbyIvPg0KCQk8dWl0ZXh0IG5hbWU9IkRPQ1dSQVBfVElUTEUiIHZhbHVlPSJBbGxlZ2F0byBmaWxlIFByZXNlbnRlciIvPg0KCQk8dWl0ZXh0IG5hbWU9IkRPQ1dSQVBfTVNHIiB2YWx1ZT0iU2FsdmEgaW4gUmlzb3JzZSBkZWwgY29tcHV0ZXIiLz4NCgkJPHVpdGV4dCBuYW1lPSJET0NXUkFQX1BST01QVCIgdmFsdWU9IkNsaWMgcGVyIHNjYXJpY2FyZSIvPg0KCTwvbGFuZ3VhZ2U+DQoJPGxhbmd1YWdlIGlkPSJub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EgJW4iLz4NCgkJPCEtLSBzdWJzdGl0dXRpb246ICVuID09IHNsaWRlIG51bWJlciAtLT4NCgkJPCEtLSBzdWJzdGl0dXRpb246ICV0ID09IHRvdGFsIHNsaWRlIGNvdW50IC0tPg0KCQk8dWl0ZXh0IG5hbWU9IlNDUlVCQkFSU1RBVFVTX1NMSURFSU5GTyIgdmFsdWU9IkRpYSAlbiAvICV0IHwgIi8+DQoJCTx1aXRleHQgbmFtZT0iU0NSVUJCQVJTVEFUVVNfU1RPUFBFRCIgdmFsdWU9Ikdlc3RvcHQiLz4NCgkJPHVpdGV4dCBuYW1lPSJTQ1JVQkJBUlNUQVRVU19QTEFZSU5HIiB2YWx1ZT0iQWZzcGVsZW4iLz4NCgkJPHVpdGV4dCBuYW1lPSJTQ1JVQkJBUlNUQVRVU19OT0FVRElPIiB2YWx1ZT0iR2VlbiBhdWRpbyIvPg0KCQk8dWl0ZXh0IG5hbWU9IlNDUlVCQkFSU1RBVFVTX1ZJRFBMQVlJTkciIHZhbHVlPSJWaWRlbyBhZnNwZWxlbiIvPg0KCQk8dWl0ZXh0IG5hbWU9IlNDUlVCQkFSU1RBVFVTX0xPQURJTkciIHZhbHVlPSJMYWRlbiIvPg0KCQk8dWl0ZXh0IG5hbWU9IlNDUlVCQkFSU1RBVFVTX0JVRkZFUklORyIgdmFsdWU9IkJ1ZmZlcmVuIi8+DQoJCTx1aXRleHQgbmFtZT0iU0NSVUJCQVJTVEFUVVNfUVVFU1RJT04iIHZhbHVlPSJWcmFhZyBtZXQgYW50d29vcmQiLz4NCgkJPHVpdGV4dCBuYW1lPSJTQ1JVQkJBUlNUQVRVU19SRVZJRVdRVUlaIiB2YWx1ZT0iUXVpeiBjb250cm9sZXJlbiIvPg0KCQk8IS0tIHN1YnN0aXR1dGlvbjogJW0gPT0gbWludXRlcyByZW1haW5pbmcgLS0+DQoJCTwhLS0gc3Vic3RpdHV0aW9uOiAlcyA9PSBzZWNvbmRzIHJlbWFpbmluZyAtLT4NCgkJPHVpdGV4dCBuYW1lPSJFTEFQU0VEIiB2YWx1ZT0iRXIgcmVzdGVyZW4gJW0gbWludXRlbiAlcyBzZWNvbmRlbiIvPg0KCQk8dWl0ZXh0IG5hbWU9Ik5PVEZPVU5EIiB2YWx1ZT0iTmlldHMgZ2V2b25kZW4iLz4NCgkJPHVpdGV4dCBuYW1lPSJBVFRBQ0hNRU5UUyIgdmFsdWU9IkJpamxhZ2VuIi8+DQoJCTwhLS0gc3Vic3RpdHV0aW9uOiAlcCA9PSBjdXJyZW50IHNwZWFrZXIncyB0aXRsZSAtLT4NCgkJPHVpdGV4dCBuYW1lPSJCSU9XSU5fVElUTEUiIHZhbHVlPSJCaW9ncmFmaWU6ICVwIi8+DQoJCTx1aXRleHQgbmFtZT0iQklPQlROX1RJVExFIiB2YWx1ZT0iQmlvZ3JhZmllIi8+DQoJCTx1aXRleHQgbmFtZT0iRElWSURFUkJUTl9USVRMRSIgdmFsdWU9InwiLz4NCgkJPHVpdGV4dCBuYW1lPSJDT05UQUNUQlROX1RJVExFIiB2YWx1ZT0iQ29udGFjdCIvPg0KCQk8dWl0ZXh0IG5hbWU9IlRBQl9RVUlaIiB2YWx1ZT0iUXVpeiIvPg0KCQk8dWl0ZXh0IG5hbWU9IlRBQl9PVVRMSU5FIiB2YWx1ZT0iT3ZlcnppY2h0Ii8+DQoJCTx1aXRleHQgbmFtZT0iVEFCX1RIVU1CIiB2YWx1ZT0iTWluaWF0dXVyIi8+DQoJCTx1aXRleHQgbmFtZT0iVEFCX05PVEVTIiB2YWx1ZT0iTm90aXRpZXMiLz4NCgkJPHVpdGV4dCBuYW1lPSJUQUJfU0VBUkNIIiB2YWx1ZT0iWm9la2VuIi8+DQoJCTx1aXRleHQgbmFtZT0iU0xJREVfSEVBRElORyIgdmFsdWU9IlRpdGVsIHZhbiBkaWEiLz4NCgkJPHVpdGV4dCBuYW1lPSJEVVJBVElPTl9IRUFESU5HIiB2YWx1ZT0iRHV1ciIvPg0KCQk8dWl0ZXh0IG5hbWU9IlNFQVJDSF9IRUFESU5HIiB2YWx1ZT0iWm9la2VuIG5hYXIgdGVrc3Q6Ii8+DQoJCTx1aXRleHQgbmFtZT0iVEhVTUJfSEVBRElORyIgdmFsdWU9IkRpYSIvPg0KCQk8dWl0ZXh0IG5hbWU9IlRIVU1CX0lORk8iIHZhbHVlPSJUaXRlbC9kdXVyIHZhbiBkaWEiLz4NCgkJPHVpdGV4dCBuYW1lPSJBVFRBQ0hOQU1FX0hFQURJTkciIHZhbHVlPSJCZXN0YW5kc25hYW0iLz4NCgkJPHVpdGV4dCBuYW1lPSJBVFRBQ0hTSVpFX0hFQURJTkciIHZhbHVlPSJHcm9vdHRlIi8+DQoJCTx1aXRleHQgbmFtZT0iU0xJREVfTk9URVMiIHZhbHVlPSJEaWFub3RpdGllcyIvPg0KCQk8IS0tcXVpeiBwb2QgYW5kIG1lc3NhZ2UgYm94IHRleHRzLS0+DQoJCTx1aXRleHQgbmFtZT0iUVVJWlBPRF9RVUlaX0FUVEVNUFQiIHZhbHVlPSJRdWl6cG9naW5nOiIvPg0KCQk8dWl0ZXh0IG5hbWU9IlFVSVpQT0RfUVVJWl9BVFRFTVBUX1ZBTFVFIiB2YWx1ZT0iJW4gdmFuICV0Ii8+DQoJCTx1aXRleHQgbmFtZT0iUVVJWlBPRF9RVUlaX1NDT1JFIiB2YWx1ZT0iQmVoYWFsZGUgc2NvcmU6Ii8+DQoJCTx1aXRleHQgbmFtZT0iUVVJWlBPRF9RVUlaX1BBU1NTQ09SRSIgdmFsdWU9IlZvbGRvZW5kZSBzY29yZToiLz4NCgkJPHVpdGV4dCBuYW1lPSJRVUlaUE9EX1FVSVpfTUFYU0NPUkUiIHZhbHVlPSJNYXhpbWFhbCBoYWFsYmFyZSBzY29yZToiLz4NCgkJPHVpdGV4dCBuYW1lPSJRVUlaUE9EX1FVRVNBVE1QVF9TVFIiIHZhbHVlPSJQb2dpbmc6ICVuIHZhbiAldCIvPg0KCQk8dWl0ZXh0IG5hbWU9IlFVSVpQT0RfUVVFU1RZUEVfU1RSIiB2YWx1ZT0iVHlwZTogJXMiLz4NCgkJPHVpdGV4dCBuYW1lPSJRVUlaUE9EX1FVRVNUWVBFX0dSRCIgdmFsdWU9IlRlbHQgdm9vciBzY29yZSIvPg0KCQk8dWl0ZXh0IG5hbWU9IlFVSVpQT0RfUVVFU1RZUEVfU1ZZIiB2YWx1ZT0iRW5xdcOqdGUiLz4NCgkJPHVpdGV4dCBuYW1lPSJRVUlaUE9EX1FVSVpBVE1QVF9JTkYiIHZhbHVlPSJPbmJlcGVya3QiLz4NCgkJPHVpdGV4dCBuYW1lPSJRVUlaUE9EX1FVRVNBVE1QVF9JTkYiIHZhbHVlPSJPbmJlcGVya3QiLz4NCgkJPHVpdGV4dCBuYW1lPSJXQVJOSU5HTVNHX1lFU1NUUklORyIgdmFsdWU9IkphIi8+DQoJCTx1aXRleHQgbmFtZT0iV0FSTklOR01TR19OT1NUUklORyIgdmFsdWU9Ik5lZSIvPg0KCQk8dWl0ZXh0IG5hbWU9IldBUk5JTkdNU0dfVElUTEVTVFJJTkciIHZhbHVlPSJXYWFyc2NodXdpbmcgbWV0IGJldHJla2tpbmcgdG90IHF1aXpuYXZpZ2F0aWUiLz4NCgkJPHVpdGV4dCBuYW1lPSJXQVJOSU5HTVNHX01TR1NUUklORyIgdmFsdWU9IlUgaGVidCBuaWV0IGFsbGUgdnJhZ2VuIGluIGRlemUgcXVpeiBiZWFudHdvb3JkLiYjeEE7JiN4QTtLbGlrIG9wIEphIG9tIGRlIHF1aXogYWYgdGUgc2x1aXRlbi4gS2xpayBvcCBOZWUgb20gZGUgcXVpeiB2b29ydCB0ZSB6ZXR0ZW4uIi8+DQoJCTx1aXRleHQgbmFtZT0iSU5GT1JNQVRJT05fSDI2NF9GTEFTSFBMQVlFUiIgdmFsdWU9IkRlemUgdmlkZW8gd29yZHQgbmlldCBvbmRlcnN0ZXVuZCBkb29yIGRlIHZlcnNpZSB2YW4gRmxhc2ggUGxheWVyIGRpZSBtb21lbnRlZWwgb3AgdXcgY29tcHV0ZXIgaXMgZ2XDr25zdGFsbGVlcmQuIEtsaWsgaW4gZGUgdmlkZW8gb20gZGUgbmlldXdzdGUgRmxhc2ggUGxheWVyIHRlIGRvd25sb2FkZW4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ppanBhbmVlbCBhYW4gZGVlbG5lbWVycyB3ZWVyZ2V2ZW4iLz4NCgkJPHVpdGV4dCBuYW1lPSJNVVRFIiB2YWx1ZT0iRGVtcGVuIi8+DQoJCTx1aXRleHQgbmFtZT0iRE9DV1JBUF9USVRMRSIgdmFsdWU9IlByZXNlbnRlci1iZXN0YW5kc2JpamxhZ2UiLz4NCgkJPHVpdGV4dCBuYW1lPSJET0NXUkFQX01TRyIgdmFsdWU9Ik9wc2xhYW4gaW4gRGV6ZSBjb21wdXRlciIvPg0KCQk8dWl0ZXh0IG5hbWU9IkRPQ1dSQVBfUFJPTVBUIiB2YWx1ZT0iS2xpayBvbSB0ZSBkb3dubG9hZGVuIi8+DQoJPC9sYW5ndWFnZT4NCgk8bGFuZ3VhZ2UgaWQ9ImNuIj4NCgkJPCEtLSBmb3JtYXQgZm9yIHVpZm9udCB2YWx1ZSBpcyAiZm9udCxzaXplLGlzYm9sZCxpc2l0YWxpYyxpc3NoYWRvd2VkIiAtLT4NCgkJPHVpZm9udCBuYW1lPSJGT05UX1FVSVpaSU5HIiB2YWx1ZT0i5a6L5L2TLTE4MDMwLDEwLGZhbHNlLGZhbHNlLGZhbHNlIi8+DQoJCTx1aWZvbnQgbmFtZT0iRk9OVF9TQ1JVQlNUQVRVUyIgdmFsdWU9IuWui+S9ky0xODAzMCwxMCx0cnVlLGZhbHNlLHRydWUiLz4NCgkJPHVpZm9udCBuYW1lPSJGT05UX1NDUlVCVElNRSIgdmFsdWU9IuWui+S9ky0xODAzMCwxMCxmYWxzZSxmYWxzZSx0cnVlIi8+DQoJCTx1aWZvbnQgbmFtZT0iRk9OVF9FTEFQU0VEVElNRSIgdmFsdWU9IuWui+S9ky0xODAzMCwxMCx0cnVlLGZhbHNlLHRydWUiLz4NCgkJPHVpZm9udCBuYW1lPSJGT05UX1VUSUxTTUVOVSIgdmFsdWU9IuWui+S9ky0xODAzMCwxMCx0cnVlLGZhbHNlLGZhbHNlIi8+DQoJCTx1aWZvbnQgbmFtZT0iRk9OVF9UQUJTIiB2YWx1ZT0i5a6L5L2TLTE4MDMwLDE0LHRydWUsZmFsc2UsdHJ1ZSIvPg0KCQk8dWlmb250IG5hbWU9IkZPTlRfUFJFU0VOVEFUSU9OTkFNRSIgdmFsdWU9IuWui+S9ky0xODAzMCwxNCxmYWxzZSxmYWxzZSx0cnVlIi8+DQoJCTx1aWZvbnQgbmFtZT0iRk9OVF9QUkVTRU5URVJOQU1FIiB2YWx1ZT0i5a6L5L2TLTE4MDMwLDE0LHRydWUsZmFsc2UsdHJ1ZSIvPg0KCQk8dWlmb250IG5hbWU9IkZPTlRfUFJFU0VOVEVSVElUTEUiIHZhbHVlPSLlrovkvZMtMTgwMzAsMTMsZmFsc2UsZmFsc2UsdHJ1ZSIvPg0KCQk8dWlmb250IG5hbWU9IkZPTlRfQklPQlROIiB2YWx1ZT0i5a6L5L2TLTE4MDMwLDEwLGZhbHNlLGZhbHNlLHRydWUiLz4NCgkJPHVpZm9udCBuYW1lPSJGT05UX05PVEVTIiB2YWx1ZT0i5a6L5L2TLTE4MDMwLDEyLGZhbHNlLGZhbHNlLGZhbHNlIi8+DQoJCTx1aWZvbnQgbmFtZT0iRk9OVF9PVVRMSU5FIiB2YWx1ZT0i5a6L5L2TLTE4MDMwLDEyLGZhbHNlLGZhbHNlLHRydWUiLz4NCgkJPHVpZm9udCBuYW1lPSJGT05UX1NFQVJDSCIgdmFsdWU9IuWui+S9ky0xODAzMCwxMixmYWxzZSxmYWxzZSx0cnVlIi8+DQoJCTx1aWZvbnQgbmFtZT0iRk9OVF9USFVNQiIgdmFsdWU9IuWui+S9ky0xODAzMCwxMCxmYWxzZSxmYWxzZSx0cnVlIi8+DQoJCTx1aWZvbnQgbmFtZT0iRk9OVF9CSU9XSU4iIHZhbHVlPSLlrovkvZMtMTgwMzAsMTIsZmFsc2UsZmFsc2UsZmFsc2UiLz4NCgkJPHVpZm9udCBuYW1lPSJGT05UX0xJU1RIRUFESU5HIiB2YWx1ZT0i5a6L5L2TLTE4MDMwLDEwLGZhbHNlLGZhbHNlLGZhbHNlIi8+DQoJCTx1aWZvbnQgbmFtZT0iRk9OVF9XSU5USVRMRSIgdmFsdWU9IuWui+S9ky0xODAzMCwxMCxmYWxzZSxmYWxzZSx0cnVlIi8+DQoJCTx1aWZvbnQgbmFtZT0iRk9OVF9BVFRBQ0hNRU5UUyIgdmFsdWU9IuWui+S9ky0xODAzMCwxMixmYWxzZSxmYWxzZSx0cnVlIi8+DQoJCTwhLS1xdWl6IHBvZCBhbmQgbWVzc2FnZSBib3ggdGV4dCBmb250cy0tPg0KCQk8dWlmb250IG5hbWU9IkZPTlRfTVNHQk9YX1dJTlRJVExFIiB2YWx1ZT0i5a6L5L2TLTE4MDMwLDEyLHRydWUsZmFsc2UsdHJ1ZSIvPg0KCQk8dWlmb250IG5hbWU9IkZPTlRfTVNHQk9YX01TRyIgdmFsdWU9IuWui+S9ky0xODAzMCwxMixmYWxzZSxmYWxzZSx0cnVlIi8+DQoJCTx1aWZvbnQgbmFtZT0iRk9OVF9NU0dCT1hfT1BUSU9OUyIgdmFsdWU9IuWui+S9ky0xODAzMCwxMCx0cnVlLGZhbHNlLHRydWUiLz4NCgkJPHVpZm9udCBuYW1lPSJGT05UX1FVSVpQT0RfUVVJWl9USVRMRSIgdmFsdWU9IuWui+S9ky0xODAzMCwxMix0cnVlLGZhbHNlLHRydWUiLz4NCgkJPHVpZm9udCBuYW1lPSJGT05UX1FVSVpQT0RfUVVJWl9BVFRFTVBUIiB2YWx1ZT0i5a6L5L2TLTE4MDMwLDEwLGZhbHNlLGZhbHNlLHRydWUiLz4NCgkJPHVpZm9udCBuYW1lPSJGT05UX1FVSVpQT0RfUVVJWl9BVFRFTVBUX1ZBTFVFIiB2YWx1ZT0i5a6L5L2TLTE4MDMwLDEwLHRydWUsZmFsc2UsdHJ1ZSIvPg0KCQk8dWlmb250IG5hbWU9IkZPTlRfUVVJWlBPRF9RVUVTVElPTl9TQ09SRSIgdmFsdWU9IuWui+S9ky0xODAzMCwxMCxmYWxzZSxmYWxzZSx0cnVlIi8+DQoJCTx1aWZvbnQgbmFtZT0iRk9OVF9RVUlaUE9EX1FVRVNUSU9OX1NDT1JFX1ZBTFVFIiB2YWx1ZT0i5a6L5L2TLTE4MDMwLDEwLHRydWUsZmFsc2UsdHJ1ZSIvPg0KCQk8dWlmb250IG5hbWU9IkZPTlRfUVVJWlBPRF9RVUVTVElPTl9BVFRFTVBUIiB2YWx1ZT0i5a6L5L2TLTE4MDMwLDEwLGZhbHNlLGZhbHNlLHRydWUiLz4NCgkJPHVpZm9udCBuYW1lPSJGT05UX1FVSVpQT0RfUVVFU1RJT05fQVRURU1QVF9WQUxVRSIgdmFsdWU9IuWui+S9ky0xODAzMCwxMCx0cnVlLGZhbHNlLHRydWUiLz4NCgkJPHVpZm9udCBuYW1lPSJGT05UX1FVSVpQT0RfUVVFU1RJT05fVEFHIiB2YWx1ZT0i5a6L5L2TLTE4MDMwLDEyLHRydWUsZmFsc2UsdHJ1ZSIvPg0KCQk8dWlmb250IG5hbWU9IkZPTlRfUVVJWlBPRF9RVUlaX1FVRVNUSU9OX0NPVU5UIiB2YWx1ZT0i5a6L5L2TLTE4MDMwLDEwLGZhbHNlLGZhbHNlLHRydWUiLz4NCgkJPHVpZm9udCBuYW1lPSJGT05UX1FVSVpQT0RfUVVJWl9RVUVTVElPTl9DT1VOVF9WQUxVRSIgdmFsdWU9IuWui+S9ky0xODAzMCwxMCx0cnVlLGZhbHNlLHRydWUiLz4NCgkJPHVpZm9udCBuYW1lPSJGT05UX1FVSVpQT0RfUVVJWl9RVUVTVElPTl9BVFRFTVBURUQiIHZhbHVlPSLlrovkvZMtMTgwMzAsMTAsZmFsc2UsZmFsc2UsdHJ1ZSIvPg0KCQk8dWlmb250IG5hbWU9IkZPTlRfUVVJWlBPRF9RVUlaX1FVRVNUSU9OX0FUVEVNUFRFRF9WQUxVRSIgdmFsdWU9IuWui+S9ky0xODAzMCwxMCx0cnVlLGZhbHNlLHRydWUiLz4NCgkJPHVpZm9udCBuYW1lPSJGT05UX1FVSVpQT0RfUVVJWl9TQ09SRV9UQUciIHZhbHVlPSLlrovkvZMtMTgwMzAsMTIsdHJ1ZSxmYWxzZSx0cnVlIi8+DQoJCTx1aWZvbnQgbmFtZT0iRk9OVF9RVUlaUE9EX1FVSVpfU0NPUkUiIHZhbHVlPSLlrovkvZMtMTgwMzAsMTAsZmFsc2UsZmFsc2UsdHJ1ZSIvPg0KCQk8dWlmb250IG5hbWU9IkZPTlRfUVVJWlBPRF9RVUlaX1NDT1JFX1ZBTFVFIiB2YWx1ZT0i5a6L5L2TLTE4MDMwLDEwLHRydWUsZmFsc2UsdHJ1ZSIvPg0KCQk8dWlmb250IG5hbWU9IkZPTlRfUVVJWlBPRF9RVUlaX01BWFNDT1JFIiB2YWx1ZT0i5a6L5L2TLTE4MDMwLDEwLGZhbHNlLGZhbHNlLHRydWUiLz4NCgkJPHVpZm9udCBuYW1lPSJGT05UX1FVSVpQT0RfUVVJWl9NQVhTQ09SRV9WQUxVRSIgdmFsdWU9IuWui+S9ky0xODAzMCwxMCx0cnVlLGZhbHNlLHRydWUiLz4NCgkJPHVpZm9udCBuYW1lPSJGT05UX1FVSVpQT0RfUVVJWl9QQVNTU0NPUkUiIHZhbHVlPSLlrovkvZMtMTgwMzAsMTAsZmFsc2UsZmFsc2UsdHJ1ZSIvPg0KCQk8dWlmb250IG5hbWU9IkZPTlRfUVVJWlBPRF9RVUlaX1BBU1NTQ09SRV9WQUxVRSIgdmFsdWU9IuWui+S9ky0xODAzMCwxMCx0cnVlLGZhbHNlLHRydWUiLz4NCgkJPCEtLSB1aXRleHQgLS0+DQoJCTwhLS0gc3Vic3RpdHV0aW9uOiAlbiA9PSBzbGlkZSBudW1iZXIgLS0+DQoJCTx1aXRleHQgbmFtZT0iVU5OQU1FRFNMSURFVElUTEUiIHZhbHVlPSLlubvnga/niYcgJW4iLz4NCgkJPCEtLSBzdWJzdGl0dXRpb246ICVuID09IHNsaWRlIG51bWJlciAtLT4NCgkJPCEtLSBzdWJzdGl0dXRpb246ICV0ID09IHRvdGFsIHNsaWRlIGNvdW50IC0tPg0KCQk8dWl0ZXh0IG5hbWU9IlNDUlVCQkFSU1RBVFVTX1NMSURFSU5GTyIgdmFsdWU9IuW5u+eBr+eJhyAlbiAvICV0IHwgIi8+DQoJCTx1aXRleHQgbmFtZT0iU0NSVUJCQVJTVEFUVVNfU1RPUFBFRCIgdmFsdWU9IuW3suWBnOatoiIvPg0KCQk8dWl0ZXh0IG5hbWU9IlNDUlVCQkFSU1RBVFVTX1BMQVlJTkciIHZhbHVlPSLmraPlnKjmkq3mlL4iLz4NCgkJPHVpdGV4dCBuYW1lPSJTQ1JVQkJBUlNUQVRVU19OT0FVRElPIiB2YWx1ZT0i5peg6Z+z6aKRIi8+DQoJCTx1aXRleHQgbmFtZT0iU0NSVUJCQVJTVEFUVVNfVklEUExBWUlORyIgdmFsdWU9IuinhumikeaSreaUviIvPg0KCQk8dWl0ZXh0IG5hbWU9IlNDUlVCQkFSU1RBVFVTX0xPQURJTkciIHZhbHVlPSLmraPlnKjovb3lhaUiLz4NCgkJPHVpdGV4dCBuYW1lPSJTQ1JVQkJBUlNUQVRVU19CVUZGRVJJTkciIHZhbHVlPSLmraPlnKjov5vooYznvJPlhrLlpITnkIYiLz4NCgkJPHVpdGV4dCBuYW1lPSJTQ1JVQkJBUlNUQVRVU19RVUVTVElPTiIgdmFsdWU9IuWbnuetlOmXrumimCIvPg0KCQk8dWl0ZXh0IG5hbWU9IlNDUlVCQkFSU1RBVFVTX1JFVklFV1FVSVoiIHZhbHVlPSLmraPlnKjlrqHpmIXmtYvpqowiLz4NCgkJPCEtLSBzdWJzdGl0dXRpb246ICVtID09IG1pbnV0ZXMgcmVtYWluaW5nIC0tPg0KCQk8IS0tIHN1YnN0aXR1dGlvbjogJXMgPT0gc2Vjb25kcyByZW1haW5pbmcgLS0+DQoJCTx1aXRleHQgbmFtZT0iRUxBUFNFRCIgdmFsdWU9IuWJqeS9mSAlbSDliIbpkp8gJXMg56eSIi8+DQoJCTx1aXRleHQgbmFtZT0iTk9URk9VTkQiIHZhbHVlPSLmnKrmib7liLDku7vkvZXlhoXlrrkiLz4NCgkJPHVpdGV4dCBuYW1lPSJBVFRBQ0hNRU5UUyIgdmFsdWU9IumZhOS7tiIvPg0KCQk8IS0tIHN1YnN0aXR1dGlvbjogJXAgPT0gY3VycmVudCBzcGVha2VyJ3MgdGl0bGUgLS0+DQoJCTx1aXRleHQgbmFtZT0iQklPV0lOX1RJVExFIiB2YWx1ZT0i5Liq5Lq6566A5LuLOiAlcCIvPg0KCQk8dWl0ZXh0IG5hbWU9IkJJT0JUTl9USVRMRSIgdmFsdWU9IuS4quS6uueugOS7iyIvPg0KCQk8dWl0ZXh0IG5hbWU9IkRJVklERVJCVE5fVElUTEUiIHZhbHVlPSJ8Ii8+DQoJCTx1aXRleHQgbmFtZT0iQ09OVEFDVEJUTl9USVRMRSIgdmFsdWU9IuiBlOezu+aWueW8jyIvPg0KCQk8dWl0ZXh0IG5hbWU9IlRBQl9RVUlaIiB2YWx1ZT0i5rWL6aqMIi8+DQoJCTx1aXRleHQgbmFtZT0iVEFCX09VVExJTkUiIHZhbHVlPSLlpKfnurIiLz4NCgkJPHVpdGV4dCBuYW1lPSJUQUJfVEhVTUIiIHZhbHVlPSLnvKnnlaXlm74iLz4NCgkJPHVpdGV4dCBuYW1lPSJUQUJfTk9URVMiIHZhbHVlPSLlpIfms6giLz4NCgkJPHVpdGV4dCBuYW1lPSJUQUJfU0VBUkNIIiB2YWx1ZT0i5pCc57SiIi8+DQoJCTx1aXRleHQgbmFtZT0iU0xJREVfSEVBRElORyIgdmFsdWU9IuW5u+eBr+eJh+agh+mimCIvPg0KCQk8dWl0ZXh0IG5hbWU9IkRVUkFUSU9OX0hFQURJTkciIHZhbHVlPSLmjIHnu63ml7bpl7QiLz4NCgkJPHVpdGV4dCBuYW1lPSJTRUFSQ0hfSEVBRElORyIgdmFsdWU9IuaQnOe0ouaWh+acrDoiLz4NCgkJPHVpdGV4dCBuYW1lPSJUSFVNQl9IRUFESU5HIiB2YWx1ZT0i5bm754Gv54mHIi8+DQoJCTx1aXRleHQgbmFtZT0iVEhVTUJfSU5GTyIgdmFsdWU9IuW5u+eBr+eJh+agh+mimC/mjIHnu63ml7bpl7QiLz4NCgkJPHVpdGV4dCBuYW1lPSJBVFRBQ0hOQU1FX0hFQURJTkciIHZhbHVlPSLmlofku7blkI0iLz4NCgkJPHVpdGV4dCBuYW1lPSJBVFRBQ0hTSVpFX0hFQURJTkciIHZhbHVlPSLlpKflsI8iLz4NCgkJPHVpdGV4dCBuYW1lPSJTTElERV9OT1RFUyIgdmFsdWU9IuW5u+eBr+eJh+Wkh+azqCIvPg0KCQk8IS0tcXVpeiBwb2QgYW5kIG1lc3NhZ2UgYm94IHRleHRzLS0+DQoJCTx1aXRleHQgbmFtZT0iUVVJWlBPRF9RVUlaX0FUVEVNUFQiIHZhbHVlPSLmtYvpqozlsJ3or5XmrKHmlbA6Ii8+DQoJCTx1aXRleHQgbmFtZT0iUVVJWlBPRF9RVUlaX0FUVEVNUFRfVkFMVUUiIHZhbHVlPSLnrKwgJW4g5qyh77yM5YWxICV0IOasoSIvPg0KCQk8dWl0ZXh0IG5hbWU9IlFVSVpQT0RfUVVJWl9TQ09SRSIgdmFsdWU9IuW+l+WIhjoiLz4NCgkJPHVpdGV4dCBuYW1lPSJRVUlaUE9EX1FVSVpfUEFTU1NDT1JFIiB2YWx1ZT0i5Y+K5qC85YiG5pWwOiIvPg0KCQk8dWl0ZXh0IG5hbWU9IlFVSVpQT0RfUVVJWl9NQVhTQ09SRSIgdmFsdWU9IuacgOmrmOWIhuaVsDoiLz4NCgkJPHVpdGV4dCBuYW1lPSJRVUlaUE9EX1FVRVNBVE1QVF9TVFIiIHZhbHVlPSLlsJ3or5XmrKHmlbA6IOesrCAlbiDmrKHvvIzlhbEgJXQg5qyhIi8+DQoJCTx1aXRleHQgbmFtZT0iUVVJWlBPRF9RVUVTVFlQRV9TVFIiIHZhbHVlPSLnsbvlnos6ICVzIi8+DQoJCTx1aXRleHQgbmFtZT0iUVVJWlBPRF9RVUVTVFlQRV9HUkQiIHZhbHVlPSLor4TnuqciLz4NCgkJPHVpdGV4dCBuYW1lPSJRVUlaUE9EX1FVRVNUWVBFX1NWWSIgdmFsdWU9Iuiwg+afpSIvPg0KCQk8dWl0ZXh0IG5hbWU9IlFVSVpQT0RfUVVJWkFUTVBUX0lORiIgdmFsdWU9IuaXoOmZkCIvPg0KCQk8dWl0ZXh0IG5hbWU9IlFVSVpQT0RfUVVFU0FUTVBUX0lORiIgdmFsdWU9IuaXoOmZkCIvPg0KCQk8dWl0ZXh0IG5hbWU9IldBUk5JTkdNU0dfWUVTU1RSSU5HIiB2YWx1ZT0i5pivIi8+DQoJCTx1aXRleHQgbmFtZT0iV0FSTklOR01TR19OT1NUUklORyIgdmFsdWU9IuWQpiIvPg0KCQk8dWl0ZXh0IG5hbWU9IldBUk5JTkdNU0dfVElUTEVTVFJJTkciIHZhbHVlPSLmtYvpqozlr7zoiKrorablkYoiLz4NCgkJPHVpdGV4dCBuYW1lPSJXQVJOSU5HTVNHX01TR1NUUklORyIgdmFsdWU9IuatpOa1i+mqjOS4reacieacquWwneivleS9nOetlOeahOmXrumimOOAgiYjeEE7JiN4QTvljZXlh7vigJzmmK/igJ3pgIDlh7rmraTmtYvpqozjgILljZXlh7vigJzlkKbigJ3nu6fnu63mtYvpqozjgIIiLz4NCgkJPHVpdGV4dCBuYW1lPSJJTkZPUk1BVElPTl9IMjY0X0ZMQVNIUExBWUVSIiB2YWx1ZT0i5b2T5YmN5a6J6KOF5Zyo5oKo55qE6K6h566X5py65LiK55qEIEZsYXNoIFBsYXllciDniYjmnKzkuI3mlK/mjIHor6Xop4bpopHjgILljZXlh7vop4bpopHljLrln5/kuIvovb3mnIDmlrDniYjmnKznmoQgRmxhc2ggUGxheWVy44CC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WQkeWPguWKoOiAheaYvuekuuaPkOimgeagjyIvPg0KCQk8dWl0ZXh0IG5hbWU9Ik1VVEUiIHZhbHVlPSLpnZnpn7MiLz4NCgkJPHVpdGV4dCBuYW1lPSJET0NXUkFQX1RJVExFIiB2YWx1ZT0iUHJlc2VudGVyIOaWh+S7tumZhOS7tiIvPg0KCQk8dWl0ZXh0IG5hbWU9IkRPQ1dSQVBfTVNHIiB2YWx1ZT0i5L+d5a2Y5Yiw5oiR55qE6K6h566X5py6Ii8+DQoJCTx1aXRleHQgbmFtZT0iRE9DV1JBUF9QUk9NUFQiIHZhbHVlPSLljZXlh7vku6XkuIvovb0iLz4NCgk8L2xhbmd1YWdlPg0KCTxsYW5ndWFnZSBpZD0idH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heXQgJW4iLz4NCgkJPCEtLSBzdWJzdGl0dXRpb246ICVuID09IHNsaWRlIG51bWJlciAtLT4NCgkJPCEtLSBzdWJzdGl0dXRpb246ICV0ID09IHRvdGFsIHNsaWRlIGNvdW50IC0tPg0KCQk8dWl0ZXh0IG5hbWU9IlNDUlVCQkFSU1RBVFVTX1NMSURFSU5GTyIgdmFsdWU9IlNsYXl0ICVuIC8gJXQgfCAiLz4NCgkJPHVpdGV4dCBuYW1lPSJTQ1JVQkJBUlNUQVRVU19TVE9QUEVEIiB2YWx1ZT0iRHVyZHVydWxkdSIvPg0KCQk8dWl0ZXh0IG5hbWU9IlNDUlVCQkFSU1RBVFVTX1BMQVlJTkciIHZhbHVlPSJPeW5hdMSxbMSxeW9yIi8+DQoJCTx1aXRleHQgbmFtZT0iU0NSVUJCQVJTVEFUVVNfTk9BVURJTyIgdmFsdWU9IlNlcyBZb2siLz4NCgkJPHVpdGV4dCBuYW1lPSJTQ1JVQkJBUlNUQVRVU19WSURQTEFZSU5HIiB2YWx1ZT0iVmlkZW8gT3luYXTEsWzEsXlvciIvPg0KCQk8dWl0ZXh0IG5hbWU9IlNDUlVCQkFSU1RBVFVTX0xPQURJTkciIHZhbHVlPSJZw7xrbGVuaXlvciIvPg0KCQk8dWl0ZXh0IG5hbWU9IlNDUlVCQkFSU1RBVFVTX0JVRkZFUklORyIgdmFsdWU9IkFyYWJlbGxlxJ9lIEFsxLFuxLF5b3IiLz4NCgkJPHVpdGV4dCBuYW1lPSJTQ1JVQkJBUlNUQVRVU19RVUVTVElPTiIgdmFsdWU9IlNvcnV5dSBZYW7EsXRsYSIvPg0KCQk8dWl0ZXh0IG5hbWU9IlNDUlVCQkFSU1RBVFVTX1JFVklFV1FVSVoiIHZhbHVlPSJTxLFuYXYgxLBuY2VsZW5peW9yIi8+DQoJCTwhLS0gc3Vic3RpdHV0aW9uOiAlbSA9PSBtaW51dGVzIHJlbWFpbmluZyAtLT4NCgkJPCEtLSBzdWJzdGl0dXRpb246ICVzID09IHNlY29uZHMgcmVtYWluaW5nIC0tPg0KCQk8dWl0ZXh0IG5hbWU9IkVMQVBTRUQiIHZhbHVlPSIlbSBEYWtpa2EgJXMgU2FuaXllIEthbGTEsSIvPg0KCQk8dWl0ZXh0IG5hbWU9Ik5PVEZPVU5EIiB2YWx1ZT0iSGVyaGFuZ2kgQmlyIMWeZXkgQnVsdW5tYWTEsSIvPg0KCQk8dWl0ZXh0IG5hbWU9IkFUVEFDSE1FTlRTIiB2YWx1ZT0iRWtsZXI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LEsHJ0aWJhdCIvPg0KCQk8dWl0ZXh0IG5hbWU9IlRBQl9RVUlaIiB2YWx1ZT0iU8SxbmF2Ii8+DQoJCTx1aXRleHQgbmFtZT0iVEFCX09VVExJTkUiIHZhbHVlPSJBbmEgSGF0Ii8+DQoJCTx1aXRleHQgbmFtZT0iVEFCX1RIVU1CIiB2YWx1ZT0iUmVzaW0iLz4NCgkJPHVpdGV4dCBuYW1lPSJUQUJfTk9URVMiIHZhbHVlPSJOb3RsYXIiLz4NCgkJPHVpdGV4dCBuYW1lPSJUQUJfU0VBUkNIIiB2YWx1ZT0iQXJhIi8+DQoJCTx1aXRleHQgbmFtZT0iU0xJREVfSEVBRElORyIgdmFsdWU9IlNsYXl0IEJhxZ9sxLHEn8SxIi8+DQoJCTx1aXRleHQgbmFtZT0iRFVSQVRJT05fSEVBRElORyIgdmFsdWU9IlPDvHJlIi8+DQoJCTx1aXRleHQgbmFtZT0iU0VBUkNIX0hFQURJTkciIHZhbHVlPSJNZXRuaSBhcmE6Ii8+DQoJCTx1aXRleHQgbmFtZT0iVEhVTUJfSEVBRElORyIgdmFsdWU9IlNsYXl0Ii8+DQoJCTx1aXRleHQgbmFtZT0iVEhVTUJfSU5GTyIgdmFsdWU9IlNsYXl0IEJhxZ9sxLHEn8SxL1PDvHJlc2kiLz4NCgkJPHVpdGV4dCBuYW1lPSJBVFRBQ0hOQU1FX0hFQURJTkciIHZhbHVlPSJEb3N5YSBBZMSxIi8+DQoJCTx1aXRleHQgbmFtZT0iQVRUQUNIU0laRV9IRUFESU5HIiB2YWx1ZT0iQm95dXQiLz4NCgkJPHVpdGV4dCBuYW1lPSJTTElERV9OT1RFUyIgdmFsdWU9IlNsYXl0IE5vdGxhcsSxIi8+DQoJCTwhLS1xdWl6IHBvZCBhbmQgbWVzc2FnZSBib3ggdGV4dHMtLT4NCgkJPHVpdGV4dCBuYW1lPSJRVUlaUE9EX1FVSVpfQVRURU1QVCIgdmFsdWU9IlPEsW5hdiBEZW5lbWVzaToiLz4NCgkJPHVpdGV4dCBuYW1lPSJRVUlaUE9EX1FVSVpfQVRURU1QVF9WQUxVRSIgdmFsdWU9IiVuLyV0Ii8+DQoJCTx1aXRleHQgbmFtZT0iUVVJWlBPRF9RVUlaX1NDT1JFIiB2YWx1ZT0iUHVhbjoiLz4NCgkJPHVpdGV4dCBuYW1lPSJRVUlaUE9EX1FVSVpfUEFTU1NDT1JFIiB2YWx1ZT0iR2XDp21lIFB1YW7EsToiLz4NCgkJPHVpdGV4dCBuYW1lPSJRVUlaUE9EX1FVSVpfTUFYU0NPUkUiIHZhbHVlPSJNYWtzaW11bSBQdWFuOiIvPg0KCQk8dWl0ZXh0IG5hbWU9IlFVSVpQT0RfUVVFU0FUTVBUX1NUUiIgdmFsdWU9IkRlbmVtZTogJW4vJXQiLz4NCgkJPHVpdGV4dCBuYW1lPSJRVUlaUE9EX1FVRVNUWVBFX1NUUiIgdmFsdWU9IlTDvHI6ICVzIi8+DQoJCTx1aXRleHQgbmFtZT0iUVVJWlBPRF9RVUVTVFlQRV9HUkQiIHZhbHVlPSJCYXNhbWFrbMSxIi8+DQoJCTx1aXRleHQgbmFtZT0iUVVJWlBPRF9RVUVTVFlQRV9TVlkiIHZhbHVlPSJBbmtldCIvPg0KCQk8dWl0ZXh0IG5hbWU9IlFVSVpQT0RfUVVJWkFUTVBUX0lORiIgdmFsdWU9IlPEsW7EsXJzxLF6Ii8+DQoJCTx1aXRleHQgbmFtZT0iUVVJWlBPRF9RVUVTQVRNUFRfSU5GIiB2YWx1ZT0iU8SxbsSxcnPEsXoiLz4NCgkJPHVpdGV4dCBuYW1lPSJXQVJOSU5HTVNHX1lFU1NUUklORyIgdmFsdWU9IkV2ZXQiLz4NCgkJPHVpdGV4dCBuYW1lPSJXQVJOSU5HTVNHX05PU1RSSU5HIiB2YWx1ZT0iSGF5xLFyIi8+DQoJCTx1aXRleHQgbmFtZT0iV0FSTklOR01TR19USVRMRVNUUklORyIgdmFsdWU9IlPEsW5hdiBHZXppbm1lIFV5YXLEsXPEsSIvPg0KCQk8dWl0ZXh0IG5hbWU9IldBUk5JTkdNU0dfTVNHU1RSSU5HIiB2YWx1ZT0iQnUgU8SxbmF2ZGEgZGVuZW5tZW1pxZ8gc29ydWxhciB2YXIuJiN4QTsmI3hBO0V2ZXQgc2XDp2VuZcSfaW5pIHTEsWtsYXTEsXJzYW7EsXogU8SxbmF2ZGFuIMOnxLFrYWNha3PEsW7EsXouIFPEsW5hdmEgZGV2YW0gZXRtZWsgacOnaW4gSGF5xLFyIHNlw6dlbmXEn2luaSB0xLFrbGF0xLFuLiIvPg0KCQk8dWl0ZXh0IG5hbWU9IklORk9STUFUSU9OX0gyNjRfRkxBU0hQTEFZRVIiIHZhbHVlPSJCaWxnaXNheWFyxLFuxLF6YSB5w7xrbMO8IG9sYW4gZ2XDp2VybGkgRmxhc2ggUGxheWVyIHPDvHLDvG3DvCBidSB2aWRlb3l1IGRlc3Rla2xlbWl5b3IuIEVuIHNvbiBGbGFzaCBQbGF5ZXIgc8O8csO8bcO8bsO8IGluZGlybWVrIGnDp2luIHZpZGVvIGFsYW7EsW7EsSB0xLFrbGF0xLF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LYXTEsWzEsW1jxLFsYXJhIGtlbmFyIMOndWJ1xJ91bnUgZ8O2c3RlciIvPg0KCQk8dWl0ZXh0IG5hbWU9Ik1VVEUiIHZhbHVlPSJTZXNzaXoiLz4NCgkJPHVpdGV4dCBuYW1lPSJET0NXUkFQX1RJVExFIiB2YWx1ZT0iUHJlc2VudGVyIERvc3lhIEVraSIvPg0KCQk8dWl0ZXh0IG5hbWU9IkRPQ1dSQVBfTVNHIiB2YWx1ZT0iQmlsZ2lzYXlhcsSxbWEgS2F5ZGV0Ii8+DQoJCTx1aXRleHQgbmFtZT0iRE9DV1JBUF9QUk9NUFQiIHZhbHVlPSLEsG5kaXJtZWsgacOnaW4gVMSxa2xhdMSxbiIvPg0KCTwvbGFuZ3VhZ2U+DQoJPGxhbmd1YWdlIGlkPSJyd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QodC70LDQudC0ICVuIi8+DQoJCTwhLS0gc3Vic3RpdHV0aW9uOiAlbiA9PSBzbGlkZSBudW1iZXIgLS0+DQoJCTwhLS0gc3Vic3RpdHV0aW9uOiAldCA9PSB0b3RhbCBzbGlkZSBjb3VudCAtLT4NCgkJPHVpdGV4dCBuYW1lPSJTQ1JVQkJBUlNUQVRVU19TTElERUlORk8iIHZhbHVlPSLQodC70LDQudC0ICVuIC8gJXQgfCAiLz4NCgkJPHVpdGV4dCBuYW1lPSJTQ1JVQkJBUlNUQVRVU19TVE9QUEVEIiB2YWx1ZT0i0J7RgdGC0LDQvdC+0LLQu9C10L3QviIvPg0KCQk8dWl0ZXh0IG5hbWU9IlNDUlVCQkFSU1RBVFVTX1BMQVlJTkciIHZhbHVlPSLQktC+0YHQv9GA0L7QuNC30LLQtdC00LXQvdC40LUiLz4NCgkJPHVpdGV4dCBuYW1lPSJTQ1JVQkJBUlNUQVRVU19OT0FVRElPIiB2YWx1ZT0i0J3QtdGCINCw0YPQtNC40L4iLz4NCgkJPHVpdGV4dCBuYW1lPSJTQ1JVQkJBUlNUQVRVU19WSURQTEFZSU5HIiB2YWx1ZT0i0JLQvtGB0L/RgNC+0LjQt9Cy0LXQtNC10L3QuNC1INCy0LjQtNC10L4iLz4NCgkJPHVpdGV4dCBuYW1lPSJTQ1JVQkJBUlNUQVRVU19MT0FESU5HIiB2YWx1ZT0i0JfQsNCz0YDRg9C30LrQsCIvPg0KCQk8dWl0ZXh0IG5hbWU9IlNDUlVCQkFSU1RBVFVTX0JVRkZFUklORyIgdmFsdWU9ItCR0YPRhNC10YDQuNC30LDRhtC40Y8iLz4NCgkJPHVpdGV4dCBuYW1lPSJTQ1JVQkJBUlNUQVRVU19RVUVTVElPTiIgdmFsdWU9ItCe0YLQstC10YIg0L3QsCDQstC+0L/RgNC+0YEiLz4NCgkJPHVpdGV4dCBuYW1lPSJTQ1JVQkJBUlNUQVRVU19SRVZJRVdRVUlaIiB2YWx1ZT0i0J7QsdC30L7RgCDQvtC/0YDQvtGB0LAiLz4NCgkJPCEtLSBzdWJzdGl0dXRpb246ICVtID09IG1pbnV0ZXMgcmVtYWluaW5nIC0tPg0KCQk8IS0tIHN1YnN0aXR1dGlvbjogJXMgPT0gc2Vjb25kcyByZW1haW5pbmcgLS0+DQoJCTx1aXRleHQgbmFtZT0iRUxBUFNFRCIgdmFsdWU9ItCe0YHRgtCw0LvQvtGB0YwgJW0g0LzQuNC9LiAlcyDRgSIvPg0KCQk8dWl0ZXh0IG5hbWU9Ik5PVEZPVU5EIiB2YWx1ZT0i0J3QuNGH0LXQs9C+INC90LUg0L3QsNC50LTQtdC90L4iLz4NCgkJPHVpdGV4dCBuYW1lPSJBVFRBQ0hNRU5UUyIgdmFsdWU9ItCS0LvQvtC20LXQvdC40Y8iLz4NCgkJPCEtLSBzdWJzdGl0dXRpb246ICVwID09IGN1cnJlbnQgc3BlYWtlcidzIHRpdGxlIC0tPg0KCQk8dWl0ZXh0IG5hbWU9IkJJT1dJTl9USVRMRSIgdmFsdWU9ItCR0LjQvtCz0YDQsNGE0LjRjzogJXAiLz4NCgkJPHVpdGV4dCBuYW1lPSJCSU9CVE5fVElUTEUiIHZhbHVlPSLQkdC40L7Qs9GA0LDRhNC40Y8iLz4NCgkJPHVpdGV4dCBuYW1lPSJESVZJREVSQlROX1RJVExFIiB2YWx1ZT0ifCIvPg0KCQk8dWl0ZXh0IG5hbWU9IkNPTlRBQ1RCVE5fVElUTEUiIHZhbHVlPSLQmtC+0L3RgtCw0LrRgiIvPg0KCQk8dWl0ZXh0IG5hbWU9IlRBQl9RVUlaIiB2YWx1ZT0i0J7Qv9GA0L7RgSIvPg0KCQk8dWl0ZXh0IG5hbWU9IlRBQl9PVVRMSU5FIiB2YWx1ZT0i0KHRhdC10LzQsCIvPg0KCQk8dWl0ZXh0IG5hbWU9IlRBQl9USFVNQiIgdmFsdWU9ItCR0LXQs9GD0L3QvtC6Ii8+DQoJCTx1aXRleHQgbmFtZT0iVEFCX05PVEVTIiB2YWx1ZT0i0JfQsNC80LXRgtC60LgiLz4NCgkJPHVpdGV4dCBuYW1lPSJUQUJfU0VBUkNIIiB2YWx1ZT0i0J/QvtC40YHQuiIvPg0KCQk8dWl0ZXh0IG5hbWU9IlNMSURFX0hFQURJTkciIHZhbHVlPSLQl9Cw0LPQvtC70L7QstC+0Log0YHQu9Cw0LnQtNCwIi8+DQoJCTx1aXRleHQgbmFtZT0iRFVSQVRJT05fSEVBRElORyIgdmFsdWU9ItCU0LvQuNGCLdGB0YLRjCIvPg0KCQk8dWl0ZXh0IG5hbWU9IlNFQVJDSF9IRUFESU5HIiB2YWx1ZT0i0J/QvtC40YHQuiDRgtC10LrRgdGC0LA6Ii8+DQoJCTx1aXRleHQgbmFtZT0iVEhVTUJfSEVBRElORyIgdmFsdWU9ItCh0LvQsNC50LQiLz4NCgkJPHVpdGV4dCBuYW1lPSJUSFVNQl9JTkZPIiB2YWx1ZT0i0J3QsNC30LLQsNC90LjQtS/QtNC70LjRgi3QvdC+0YHRgtGMIi8+DQoJCTx1aXRleHQgbmFtZT0iQVRUQUNITkFNRV9IRUFESU5HIiB2YWx1ZT0i0JjQvNGPINGE0LDQudC70LAiLz4NCgkJPHVpdGV4dCBuYW1lPSJBVFRBQ0hTSVpFX0hFQURJTkciIHZhbHVlPSLQoNCw0LfQvNC10YAiLz4NCgkJPHVpdGV4dCBuYW1lPSJTTElERV9OT1RFUyIgdmFsdWU9ItCX0LDQvNC10YLQutC4INC6INGB0LvQsNC50LTRgyIvPg0KCQk8IS0tcXVpeiBwb2QgYW5kIG1lc3NhZ2UgYm94IHRleHRzLS0+DQoJCTx1aXRleHQgbmFtZT0iUVVJWlBPRF9RVUlaX0FUVEVNUFQiIHZhbHVlPSLQn9C+0L/Ri9GC0LrQsCDQv9GA0L7QudGC0Lgg0L7Qv9GA0L7RgToiLz4NCgkJPHVpdGV4dCBuYW1lPSJRVUlaUE9EX1FVSVpfQVRURU1QVF9WQUxVRSIgdmFsdWU9IiVuINC40LcgJXQiLz4NCgkJPHVpdGV4dCBuYW1lPSJRVUlaUE9EX1FVSVpfU0NPUkUiIHZhbHVlPSLQndCw0LHRgNCw0L3QviDQsdCw0LvQu9C+0LI6Ii8+DQoJCTx1aXRleHQgbmFtZT0iUVVJWlBPRF9RVUlaX1BBU1NTQ09SRSIgdmFsdWU9ItCf0YDQvtGF0L7QtNC90L7QuSDRgNC10LfRg9C70YzRgtCw0YI6Ii8+DQoJCTx1aXRleHQgbmFtZT0iUVVJWlBPRF9RVUlaX01BWFNDT1JFIiB2YWx1ZT0i0JzQsNC60YHQuNC80LDQu9GM0L3Ri9C5INGA0LXQt9GD0LvRjNGC0LDRgjoiLz4NCgkJPHVpdGV4dCBuYW1lPSJRVUlaUE9EX1FVRVNBVE1QVF9TVFIiIHZhbHVlPSLQn9C+0L/Ri9GC0LrQsDogJW4g0LjQtyAldCIvPg0KCQk8dWl0ZXh0IG5hbWU9IlFVSVpQT0RfUVVFU1RZUEVfU1RSIiB2YWx1ZT0i0KLQuNC/OiAlcyIvPg0KCQk8dWl0ZXh0IG5hbWU9IlFVSVpQT0RfUVVFU1RZUEVfR1JEIiB2YWx1ZT0i0KEg0L7RhtC10L3QutC+0LkiLz4NCgkJPHVpdGV4dCBuYW1lPSJRVUlaUE9EX1FVRVNUWVBFX1NWWSIgdmFsdWU9ItCe0LHQt9C+0YAiLz4NCgkJPHVpdGV4dCBuYW1lPSJRVUlaUE9EX1FVSVpBVE1QVF9JTkYiIHZhbHVlPSLQkdC+0LvRjNGI0L7QtSDRh9C40YHQu9C+Ii8+DQoJCTx1aXRleHQgbmFtZT0iUVVJWlBPRF9RVUVTQVRNUFRfSU5GIiB2YWx1ZT0i0JHQvtC70YzRiNC+0LUg0YfQuNGB0LvQviIvPg0KCQk8dWl0ZXh0IG5hbWU9IldBUk5JTkdNU0dfWUVTU1RSSU5HIiB2YWx1ZT0i0JTQsCIvPg0KCQk8dWl0ZXh0IG5hbWU9IldBUk5JTkdNU0dfTk9TVFJJTkciIHZhbHVlPSLQndC10YIiLz4NCgkJPHVpdGV4dCBuYW1lPSJXQVJOSU5HTVNHX1RJVExFU1RSSU5HIiB2YWx1ZT0i0J/RgNC10LTRg9C/0YDQtdC20LTQtdC90LjQtSDQviDQvdCw0LLQuNCz0LDRhtC40Lgg0LIg0L7Qv9GA0L7RgdC1Ii8+DQoJCTx1aXRleHQgbmFtZT0iV0FSTklOR01TR19NU0dTVFJJTkciIHZhbHVlPSLQkiDQvtC/0YDQvtGB0LUg0L7RgdGC0LDQu9C40YHRjCDQvdC10L7RgtCy0LXRh9C10L3QvdGL0LUg0LLQvtC/0YDQvtGB0Ysu0J3QsNC20LDRgtC40LUg0LrQvdC+0L/QutC4ICZxdW90O9CU0LAmcXVvdDsg0L/RgNC40LLQtdC00LXRgiDQuiDQt9Cw0LrRgNGL0YLQuNGOINC+0L/RgNC+0YHQsC4g0J3QsNC20LDRgtC40LUg0LrQvdC+0L/QutC4ICZxdW90O9Cd0LXRgiZxdW90OyDQv9GA0L7QtNC+0LvQttC40YIg0L7Qv9GA0L7RgS4iLz4NCgkJPHVpdGV4dCBuYW1lPSJJTkZPUk1BVElPTl9IMjY0X0ZMQVNIUExBWUVSIiB2YWx1ZT0i0KLQtdC60YPRidCw0Y8g0LLQtdGA0YHQuNGPINC/0YDQvtC40LPRgNGL0LLQsNGC0LXQu9GPIEZsYXNoIFBsYXllciwg0YPRgdGC0LDQvdC+0LLQu9C10L3QvdCw0Y8g0L3QsCDRjdGC0L7QvCDQutC+0LzQv9GM0Y7RgtC10YDQtSwg0L3QtSDQv9C+0LTQtNC10YDQttC40LLQsNC10YIg0Y3RgtC+INCy0LjQtNC10L4uINCp0LXQu9C60L3QuNGC0LUg0LIg0L7QsdC70LDRgdGC0Lgg0LLQuNC00LXQviwg0YfRgtC+0LHRiyDQt9Cw0LPRgNGD0LfQuNGC0Ywg0L/QvtGB0LvQtdC00L3RjtGOINCy0LXRgNGB0LjRjiDQv9GA0L7QuNCz0YDRi9Cy0LDRgtC10LvRjy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tCf0L7QutCw0LfRi9Cy0LDRgtGMINCy0YDQtdC30LrRgyDRg9GH0LDRgdGC0L3QuNC60LDQvCIvPg0KCQk8dWl0ZXh0IG5hbWU9Ik1VVEUiIHZhbHVlPSLQntGC0LrQu9GO0YfQuNGC0Ywg0LfQstGD0LoiLz4NCgkJPHVpdGV4dCBuYW1lPSJET0NXUkFQX1RJVExFIiB2YWx1ZT0i0JLQu9C+0LbQtdC90LjQtSDQsiDRhNCw0LnQuyBBZG9iZSBQcmVzZW50ZXIiLz4NCgkJPHVpdGV4dCBuYW1lPSJET0NXUkFQX01TRyIgdmFsdWU9ItCh0L7RhdGA0LDQvdC40YLRjCDQsiDQv9Cw0L/QutGDICZxdW90O9Cc0L7QuSDQutC+0LzQv9GM0Y7RgtC10YAmcXVvdDsiLz4NCgkJPHVpdGV4dCBuYW1lPSJET0NXUkFQX1BST01QVCIgdmFsdWU9ItCp0LXQu9C60L3Rg9GC0Ywg0LTQu9GPINC30LDQs9GA0YPQt9C60LgiLz4NCgk8L2xhbmd1YWdlPg0KPC9jb25maWd1cmF0aW9uPg0K"/>
  <p:tag name="MMPROD_UIDATA" val="&lt;database version=&quot;7.0&quot;&gt;&lt;object type=&quot;1&quot; unique_id=&quot;10001&quot;&gt;&lt;property id=&quot;20141&quot; value=&quot;Endocrine System&quot;/&gt;&lt;property id=&quot;20144&quot; value=&quot;1&quot;/&gt;&lt;property id=&quot;20146&quot; value=&quot;0&quot;/&gt;&lt;property id=&quot;20147&quot; value=&quot;0&quot;/&gt;&lt;property id=&quot;20148&quot; value=&quot;5&quot;/&gt;&lt;property id=&quot;20180&quot; value=&quot;1&quot;/&gt;&lt;property id=&quot;20181&quot; value=&quot;1&quot;/&gt;&lt;property id=&quot;20182&quot; value=&quot;0&quot;/&gt;&lt;property id=&quot;20183&quot; value=&quot;1&quot;/&gt;&lt;property id=&quot;20184&quot; value=&quot;7&quot;/&gt;&lt;property id=&quot;20193&quot; value=&quot;-1&quot;/&gt;&lt;property id=&quot;20224&quot; value=&quot;C:\Users\mbruck\Desktop\final version 3 working files 3.27.2012 USE ME\comp3\comp3_unit7&quot;/&gt;&lt;property id=&quot;20250&quot; value=&quot;0&quot;/&gt;&lt;property id=&quot;20251&quot; value=&quot;1&quot;/&gt;&lt;property id=&quot;20259&quot; value=&quot;0&quot;/&gt;&lt;object type=&quot;4&quot; unique_id=&quot;10002&quot;&gt;&lt;object type=&quot;5&quot; unique_id=&quot;10098&quot;&gt;&lt;property id=&quot;20149&quot; value=&quot;UAB&quot;/&gt;&lt;property id=&quot;20159&quot; value=&quot;UAB_Logo.png&quot;/&gt;&lt;/object&gt;&lt;/object&gt;&lt;object type=&quot;8&quot; unique_id=&quot;10003&quot;&gt;&lt;/object&gt;&lt;object type=&quot;2&quot; unique_id=&quot;10004&quot;&gt;&lt;object type=&quot;3&quot; unique_id=&quot;10005&quot;&gt;&lt;property id=&quot;20148&quot; value=&quot;5&quot;/&gt;&lt;property id=&quot;20300&quot; value=&quot;Slide 1 - &amp;quot;Terminology in Healthcare and Public Health Settings&amp;quot;&quot;/&gt;&lt;property id=&quot;20303&quot; value=&quot;UAB&quot;/&gt;&lt;property id=&quot;20307&quot; value=&quot;256&quot;/&gt;&lt;property id=&quot;20309&quot; value=&quot;10098&quot;/&gt;&lt;/object&gt;&lt;object type=&quot;3&quot; unique_id=&quot;10006&quot;&gt;&lt;property id=&quot;20148&quot; value=&quot;5&quot;/&gt;&lt;property id=&quot;20300&quot; value=&quot;Slide 2 - &amp;quot;Endocrine System &amp;#x0D;&amp;#x0A;Learning Objectives&amp;quot;&quot;/&gt;&lt;property id=&quot;20303&quot; value=&quot;UAB&quot;/&gt;&lt;property id=&quot;20307&quot; value=&quot;283&quot;/&gt;&lt;property id=&quot;20309&quot; value=&quot;10098&quot;/&gt;&lt;/object&gt;&lt;object type=&quot;3&quot; unique_id=&quot;10007&quot;&gt;&lt;property id=&quot;20148&quot; value=&quot;5&quot;/&gt;&lt;property id=&quot;20300&quot; value=&quot;Slide 3 - &amp;quot;Endocrine System – Overview&amp;quot;&quot;/&gt;&lt;property id=&quot;20303&quot; value=&quot;UAB&quot;/&gt;&lt;property id=&quot;20307&quot; value=&quot;257&quot;/&gt;&lt;property id=&quot;20309&quot; value=&quot;10098&quot;/&gt;&lt;/object&gt;&lt;object type=&quot;3&quot; unique_id=&quot;10008&quot;&gt;&lt;property id=&quot;20148&quot; value=&quot;5&quot;/&gt;&lt;property id=&quot;20300&quot; value=&quot;Slide 4 - &amp;quot;Endocrine System – Overview 2&amp;quot;&quot;/&gt;&lt;property id=&quot;20303&quot; value=&quot;UAB&quot;/&gt;&lt;property id=&quot;20307&quot; value=&quot;259&quot;/&gt;&lt;property id=&quot;20309&quot; value=&quot;10098&quot;/&gt;&lt;/object&gt;&lt;object type=&quot;3&quot; unique_id=&quot;10009&quot;&gt;&lt;property id=&quot;20148&quot; value=&quot;5&quot;/&gt;&lt;property id=&quot;20300&quot; value=&quot;Slide 5 - &amp;quot;Endocrine Glands&amp;quot;&quot;/&gt;&lt;property id=&quot;20303&quot; value=&quot;UAB&quot;/&gt;&lt;property id=&quot;20307&quot; value=&quot;262&quot;/&gt;&lt;property id=&quot;20309&quot; value=&quot;10098&quot;/&gt;&lt;/object&gt;&lt;object type=&quot;3&quot; unique_id=&quot;10010&quot;&gt;&lt;property id=&quot;20148&quot; value=&quot;5&quot;/&gt;&lt;property id=&quot;20300&quot; value=&quot;Slide 6 - &amp;quot;Endocrine System – Hormones&amp;quot;&quot;/&gt;&lt;property id=&quot;20303&quot; value=&quot;UAB&quot;/&gt;&lt;property id=&quot;20307&quot; value=&quot;260&quot;/&gt;&lt;property id=&quot;20309&quot; value=&quot;10098&quot;/&gt;&lt;/object&gt;&lt;object type=&quot;3&quot; unique_id=&quot;10011&quot;&gt;&lt;property id=&quot;20148&quot; value=&quot;5&quot;/&gt;&lt;property id=&quot;20300&quot; value=&quot;Slide 7 - &amp;quot;Hormone Disorders&amp;quot;&quot;/&gt;&lt;property id=&quot;20303&quot; value=&quot;UAB&quot;/&gt;&lt;property id=&quot;20307&quot; value=&quot;258&quot;/&gt;&lt;property id=&quot;20309&quot; value=&quot;10098&quot;/&gt;&lt;/object&gt;&lt;object type=&quot;3&quot; unique_id=&quot;10012&quot;&gt;&lt;property id=&quot;20148&quot; value=&quot;5&quot;/&gt;&lt;property id=&quot;20300&quot; value=&quot;Slide 8 - &amp;quot;Adrenal Gland – Overview&amp;quot;&quot;/&gt;&lt;property id=&quot;20303&quot; value=&quot;UAB&quot;/&gt;&lt;property id=&quot;20307&quot; value=&quot;263&quot;/&gt;&lt;property id=&quot;20309&quot; value=&quot;10098&quot;/&gt;&lt;/object&gt;&lt;object type=&quot;3&quot; unique_id=&quot;10013&quot;&gt;&lt;property id=&quot;20148&quot; value=&quot;5&quot;/&gt;&lt;property id=&quot;20300&quot; value=&quot;Slide 9 - &amp;quot;Adrenal Gland Diseases&amp;quot;&quot;/&gt;&lt;property id=&quot;20303&quot; value=&quot;UAB&quot;/&gt;&lt;property id=&quot;20307&quot; value=&quot;264&quot;/&gt;&lt;property id=&quot;20309&quot; value=&quot;10098&quot;/&gt;&lt;/object&gt;&lt;object type=&quot;3&quot; unique_id=&quot;10014&quot;&gt;&lt;property id=&quot;20148&quot; value=&quot;5&quot;/&gt;&lt;property id=&quot;20300&quot; value=&quot;Slide 10 - &amp;quot;Adrenal Gland Cancers&amp;quot;&quot;/&gt;&lt;property id=&quot;20303&quot; value=&quot;UAB&quot;/&gt;&lt;property id=&quot;20307&quot; value=&quot;265&quot;/&gt;&lt;property id=&quot;20309&quot; value=&quot;10098&quot;/&gt;&lt;/object&gt;&lt;object type=&quot;3&quot; unique_id=&quot;10015&quot;&gt;&lt;property id=&quot;20148&quot; value=&quot;5&quot;/&gt;&lt;property id=&quot;20300&quot; value=&quot;Slide 11 - &amp;quot;Pancreas – Islets of Langerhans&amp;quot;&quot;/&gt;&lt;property id=&quot;20303&quot; value=&quot;UAB&quot;/&gt;&lt;property id=&quot;20307&quot; value=&quot;266&quot;/&gt;&lt;property id=&quot;20309&quot; value=&quot;10098&quot;/&gt;&lt;/object&gt;&lt;object type=&quot;3&quot; unique_id=&quot;10016&quot;&gt;&lt;property id=&quot;20148&quot; value=&quot;5&quot;/&gt;&lt;property id=&quot;20300&quot; value=&quot;Slide 12 - &amp;quot;Diabetes&amp;quot;&quot;/&gt;&lt;property id=&quot;20303&quot; value=&quot;UAB&quot;/&gt;&lt;property id=&quot;20307&quot; value=&quot;267&quot;/&gt;&lt;property id=&quot;20309&quot; value=&quot;10098&quot;/&gt;&lt;/object&gt;&lt;object type=&quot;3&quot; unique_id=&quot;10017&quot;&gt;&lt;property id=&quot;20148&quot; value=&quot;5&quot;/&gt;&lt;property id=&quot;20300&quot; value=&quot;Slide 13 - &amp;quot;Pancreatitis&amp;quot;&quot;/&gt;&lt;property id=&quot;20303&quot; value=&quot;UAB&quot;/&gt;&lt;property id=&quot;20307&quot; value=&quot;269&quot;/&gt;&lt;property id=&quot;20309&quot; value=&quot;10098&quot;/&gt;&lt;/object&gt;&lt;object type=&quot;3&quot; unique_id=&quot;10018&quot;&gt;&lt;property id=&quot;20148&quot; value=&quot;5&quot;/&gt;&lt;property id=&quot;20300&quot; value=&quot;Slide 17 - &amp;quot;Cystic fibrosis&amp;quot;&quot;/&gt;&lt;property id=&quot;20303&quot; value=&quot;UAB&quot;/&gt;&lt;property id=&quot;20307&quot; value=&quot;271&quot;/&gt;&lt;property id=&quot;20309&quot; value=&quot;10098&quot;/&gt;&lt;/object&gt;&lt;object type=&quot;3&quot; unique_id=&quot;10019&quot;&gt;&lt;property id=&quot;20148&quot; value=&quot;5&quot;/&gt;&lt;property id=&quot;20300&quot; value=&quot;Slide 18 - &amp;quot;Pancreatic Cancer&amp;quot;&quot;/&gt;&lt;property id=&quot;20303&quot; value=&quot;UAB&quot;/&gt;&lt;property id=&quot;20307&quot; value=&quot;270&quot;/&gt;&lt;property id=&quot;20309&quot; value=&quot;10098&quot;/&gt;&lt;/object&gt;&lt;object type=&quot;3&quot; unique_id=&quot;11568&quot;&gt;&lt;property id=&quot;20148&quot; value=&quot;5&quot;/&gt;&lt;property id=&quot;20300&quot; value=&quot;Slide 20 - &amp;quot;Tell me, Detective . . .&amp;quot;&quot;/&gt;&lt;property id=&quot;20303&quot; value=&quot;UAB&quot;/&gt;&lt;property id=&quot;20307&quot; value=&quot;284&quot;/&gt;&lt;property id=&quot;20309&quot; value=&quot;10098&quot;/&gt;&lt;/object&gt;&lt;object type=&quot;3&quot; unique_id=&quot;11569&quot;&gt;&lt;property id=&quot;20148&quot; value=&quot;5&quot;/&gt;&lt;property id=&quot;20300&quot; value=&quot;Slide 14 - &amp;quot;Pancreatitis 2&amp;quot;&quot;/&gt;&lt;property id=&quot;20303&quot; value=&quot;UAB&quot;/&gt;&lt;property id=&quot;20307&quot; value=&quot;285&quot;/&gt;&lt;property id=&quot;20309&quot; value=&quot;10098&quot;/&gt;&lt;/object&gt;&lt;object type=&quot;3&quot; unique_id=&quot;11570&quot;&gt;&lt;property id=&quot;20148&quot; value=&quot;5&quot;/&gt;&lt;property id=&quot;20300&quot; value=&quot;Slide 15 - &amp;quot;Pancreatitis 3&amp;quot;&quot;/&gt;&lt;property id=&quot;20303&quot; value=&quot;UAB&quot;/&gt;&lt;property id=&quot;20307&quot; value=&quot;286&quot;/&gt;&lt;property id=&quot;20309&quot; value=&quot;10098&quot;/&gt;&lt;/object&gt;&lt;object type=&quot;3&quot; unique_id=&quot;11571&quot;&gt;&lt;property id=&quot;20148&quot; value=&quot;5&quot;/&gt;&lt;property id=&quot;20300&quot; value=&quot;Slide 16 - &amp;quot;Pancreatitis 4&amp;quot;&quot;/&gt;&lt;property id=&quot;20303&quot; value=&quot;UAB&quot;/&gt;&lt;property id=&quot;20307&quot; value=&quot;287&quot;/&gt;&lt;property id=&quot;20309&quot; value=&quot;10098&quot;/&gt;&lt;/object&gt;&lt;object type=&quot;3&quot; unique_id=&quot;11572&quot;&gt;&lt;property id=&quot;20148&quot; value=&quot;5&quot;/&gt;&lt;property id=&quot;20300&quot; value=&quot;Slide 19 - &amp;quot;Pancreatic Cancer&amp;quot;&quot;/&gt;&lt;property id=&quot;20303&quot; value=&quot;UAB&quot;/&gt;&lt;property id=&quot;20307&quot; value=&quot;288&quot;/&gt;&lt;property id=&quot;20309&quot; value=&quot;10098&quot;/&gt;&lt;/object&gt;&lt;object type=&quot;3&quot; unique_id=&quot;11658&quot;&gt;&lt;property id=&quot;20148&quot; value=&quot;5&quot;/&gt;&lt;property id=&quot;20300&quot; value=&quot;Slide 22 - &amp;quot;Endocrine System&amp;#x0D;&amp;#x0A;References&amp;quot;&quot;/&gt;&lt;property id=&quot;20307&quot; value=&quot;290&quot;/&gt;&lt;property id=&quot;20309&quot; value=&quot;-1&quot;/&gt;&lt;/object&gt;&lt;object type=&quot;3&quot; unique_id=&quot;11662&quot;&gt;&lt;property id=&quot;20148&quot; value=&quot;5&quot;/&gt;&lt;property id=&quot;20300&quot; value=&quot;Slide 21 - &amp;quot;Endocrine System&amp;#x0D;&amp;#x0A;Summary – Lecture a&amp;quot;&quot;/&gt;&lt;property id=&quot;20307&quot; value=&quot;291&quot;/&gt;&lt;property id=&quot;20309&quot; value=&quot;-1&quot;/&gt;&lt;/object&gt;&lt;object type=&quot;3&quot; unique_id=&quot;16663&quot;&gt;&lt;property id=&quot;20148&quot; value=&quot;5&quot;/&gt;&lt;property id=&quot;20300&quot; value=&quot;Slide 23 - &amp;quot;Terminology in Healthcare and Public Health Settings &amp;#x0D;&amp;#x0A;Endocrine System Lecture a&amp;quot;&quot;/&gt;&lt;property id=&quot;20307&quot; value=&quot;293&quot;/&gt;&lt;/object&gt;&lt;/object&gt;&lt;object type=&quot;10&quot; unique_id=&quot;10062&quot;&gt;&lt;object type=&quot;11&quot; unique_id=&quot;10063&quot;&gt;&lt;property id=&quot;20180&quot; value=&quot;1&quot;/&gt;&lt;property id=&quot;20181&quot; value=&quot;1&quot;/&gt;&lt;property id=&quot;20182&quot; value=&quot;0&quot;/&gt;&lt;property id=&quot;20183&quot; value=&quot;1&quot;/&gt;&lt;/object&gt;&lt;object type=&quot;12&quot; unique_id=&quot;10064&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MMPROD_SUBSTITUTION_ID" val="{2E8CC954-8045-4331-ABBD-FF671BF1A51A}"/>
</p:tagLst>
</file>

<file path=ppt/theme/theme1.xml><?xml version="1.0" encoding="utf-8"?>
<a:theme xmlns:a="http://schemas.openxmlformats.org/drawingml/2006/main" name="ONC-Template-FINAL DRAF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MKM CompX_unitY_Lecture_Slides_Template.potx" id="{4FF466A4-E752-4EC5-A455-0F519C93B28D}" vid="{E25E3796-8ED8-4B54-80E8-6ED0B80A76F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LongProperties xmlns="http://schemas.microsoft.com/office/2006/metadata/long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CCC146E0DE07B4B93A0BE9D14803BE0" ma:contentTypeVersion="5" ma:contentTypeDescription="Create a new document." ma:contentTypeScope="" ma:versionID="eee9308b4a521e6cfc381d9909808db1">
  <xsd:schema xmlns:xsd="http://www.w3.org/2001/XMLSchema" xmlns:p="http://schemas.microsoft.com/office/2006/metadata/properties" xmlns:ns2="26839647-32cc-4e8d-ac64-5cb1d6f9c044" targetNamespace="http://schemas.microsoft.com/office/2006/metadata/properties" ma:root="true" ma:fieldsID="18594fd37b04ee2386042ddb7e2caf77" ns2:_="">
    <xsd:import namespace="26839647-32cc-4e8d-ac64-5cb1d6f9c044"/>
    <xsd:element name="properties">
      <xsd:complexType>
        <xsd:sequence>
          <xsd:element name="documentManagement">
            <xsd:complexType>
              <xsd:all>
                <xsd:element ref="ns2:Stattus"/>
                <xsd:element ref="ns2:Location"/>
                <xsd:element ref="ns2:Component"/>
                <xsd:element ref="ns2:File_x0020_Type0"/>
                <xsd:element ref="ns2:Comp_x0020_Leader_x0020_Notes" minOccurs="0"/>
              </xsd:all>
            </xsd:complexType>
          </xsd:element>
        </xsd:sequence>
      </xsd:complexType>
    </xsd:element>
  </xsd:schema>
  <xsd:schema xmlns:xsd="http://www.w3.org/2001/XMLSchema" xmlns:dms="http://schemas.microsoft.com/office/2006/documentManagement/types" targetNamespace="26839647-32cc-4e8d-ac64-5cb1d6f9c044" elementFormDefault="qualified">
    <xsd:import namespace="http://schemas.microsoft.com/office/2006/documentManagement/types"/>
    <xsd:element name="Stattus" ma:index="2" ma:displayName="Status" ma:default="Not Started" ma:format="Dropdown" ma:internalName="Stattus">
      <xsd:simpleType>
        <xsd:restriction base="dms:Choice">
          <xsd:enumeration value="Not Started"/>
          <xsd:enumeration value="In Progress"/>
          <xsd:enumeration value="In Progress - Review"/>
          <xsd:enumeration value="Final"/>
          <xsd:enumeration value="Proof-reading"/>
          <xsd:enumeration value="Needs Review"/>
          <xsd:enumeration value="Ready for Proofing"/>
          <xsd:enumeration value="Ready for Audio"/>
          <xsd:enumeration value="Ready for Instructor Manual"/>
        </xsd:restriction>
      </xsd:simpleType>
    </xsd:element>
    <xsd:element name="Location" ma:index="3" ma:displayName="Location" ma:default="Component Leader" ma:description="Location in the process workflow" ma:format="Dropdown" ma:internalName="Location">
      <xsd:simpleType>
        <xsd:restriction base="dms:Choice">
          <xsd:enumeration value="Audio Prep"/>
          <xsd:enumeration value="Component Leader"/>
          <xsd:enumeration value="Instructor Manuals"/>
          <xsd:enumeration value="Proof-reader"/>
          <xsd:enumeration value="Review"/>
          <xsd:enumeration value="Testing"/>
          <xsd:enumeration value="Upload"/>
          <xsd:enumeration value="DO NOT USE"/>
        </xsd:restriction>
      </xsd:simpleType>
    </xsd:element>
    <xsd:element name="Component" ma:index="4" ma:displayName="Component" ma:default="All Components" ma:format="Dropdown" ma:internalName="Component">
      <xsd:simpleType>
        <xsd:restriction base="dms:Choice">
          <xsd:enumeration value="Component 3"/>
          <xsd:enumeration value="Component 5"/>
          <xsd:enumeration value="Component 16"/>
          <xsd:enumeration value="Component 18"/>
          <xsd:enumeration value="All Components"/>
        </xsd:restriction>
      </xsd:simpleType>
    </xsd:element>
    <xsd:element name="File_x0020_Type0" ma:index="5" ma:displayName="File Type" ma:default="Slides" ma:description="Type of document" ma:format="Dropdown" ma:internalName="File_x0020_Type0">
      <xsd:simpleType>
        <xsd:union memberTypes="dms:Text">
          <xsd:simpleType>
            <xsd:restriction base="dms:Choice">
              <xsd:enumeration value="Activities"/>
              <xsd:enumeration value="Assessment"/>
              <xsd:enumeration value="Instructor Manual"/>
              <xsd:enumeration value="Item Analysis"/>
              <xsd:enumeration value="Notes"/>
              <xsd:enumeration value="Objectives"/>
              <xsd:enumeration value="References"/>
              <xsd:enumeration value="Slides"/>
              <xsd:enumeration value="Transcript"/>
            </xsd:restriction>
          </xsd:simpleType>
        </xsd:union>
      </xsd:simpleType>
    </xsd:element>
    <xsd:element name="Comp_x0020_Leader_x0020_Notes" ma:index="6" nillable="true" ma:displayName="Comp Leader Notes" ma:internalName="Comp_x0020_Leader_x0020_Notes">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Comp_x0020_Leader_x0020_Notes xmlns="26839647-32cc-4e8d-ac64-5cb1d6f9c044" xsi:nil="true"/>
    <Component xmlns="26839647-32cc-4e8d-ac64-5cb1d6f9c044">Component 3</Component>
    <Location xmlns="26839647-32cc-4e8d-ac64-5cb1d6f9c044">Upload</Location>
    <File_x0020_Type0 xmlns="26839647-32cc-4e8d-ac64-5cb1d6f9c044">Slides</File_x0020_Type0>
    <Stattus xmlns="26839647-32cc-4e8d-ac64-5cb1d6f9c044">Ready for Audio</Stattus>
  </documentManagement>
</p:properties>
</file>

<file path=customXml/itemProps1.xml><?xml version="1.0" encoding="utf-8"?>
<ds:datastoreItem xmlns:ds="http://schemas.openxmlformats.org/officeDocument/2006/customXml" ds:itemID="{668489BA-E9F2-4A72-905D-E80EE995CEA1}">
  <ds:schemaRefs>
    <ds:schemaRef ds:uri="http://schemas.microsoft.com/office/2006/metadata/longProperties"/>
  </ds:schemaRefs>
</ds:datastoreItem>
</file>

<file path=customXml/itemProps2.xml><?xml version="1.0" encoding="utf-8"?>
<ds:datastoreItem xmlns:ds="http://schemas.openxmlformats.org/officeDocument/2006/customXml" ds:itemID="{9F4042B3-3513-4D43-919A-25A5EEB79B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6839647-32cc-4e8d-ac64-5cb1d6f9c044"/>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6084125F-B4F1-4197-ABCC-FAB72DBE0DF9}">
  <ds:schemaRefs>
    <ds:schemaRef ds:uri="http://schemas.microsoft.com/sharepoint/v3/contenttype/forms"/>
  </ds:schemaRefs>
</ds:datastoreItem>
</file>

<file path=customXml/itemProps4.xml><?xml version="1.0" encoding="utf-8"?>
<ds:datastoreItem xmlns:ds="http://schemas.openxmlformats.org/officeDocument/2006/customXml" ds:itemID="{97587CE2-0838-42DC-B743-9224B5B2E854}">
  <ds:schemaRefs>
    <ds:schemaRef ds:uri="http://purl.org/dc/terms/"/>
    <ds:schemaRef ds:uri="http://schemas.microsoft.com/office/2006/documentManagement/types"/>
    <ds:schemaRef ds:uri="http://schemas.microsoft.com/office/2006/metadata/properties"/>
    <ds:schemaRef ds:uri="http://purl.org/dc/elements/1.1/"/>
    <ds:schemaRef ds:uri="http://purl.org/dc/dcmitype/"/>
    <ds:schemaRef ds:uri="http://schemas.openxmlformats.org/package/2006/metadata/core-properties"/>
    <ds:schemaRef ds:uri="26839647-32cc-4e8d-ac64-5cb1d6f9c044"/>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1805</TotalTime>
  <Words>1896</Words>
  <Application>Microsoft Office PowerPoint</Application>
  <PresentationFormat>On-screen Show (4:3)</PresentationFormat>
  <Paragraphs>357</Paragraphs>
  <Slides>23</Slides>
  <Notes>23</Notes>
  <HiddenSlides>0</HiddenSlides>
  <MMClips>0</MMClips>
  <ScaleCrop>false</ScaleCrop>
  <HeadingPairs>
    <vt:vector size="4" baseType="variant">
      <vt:variant>
        <vt:lpstr>Theme</vt:lpstr>
      </vt:variant>
      <vt:variant>
        <vt:i4>2</vt:i4>
      </vt:variant>
      <vt:variant>
        <vt:lpstr>Slide Titles</vt:lpstr>
      </vt:variant>
      <vt:variant>
        <vt:i4>23</vt:i4>
      </vt:variant>
    </vt:vector>
  </HeadingPairs>
  <TitlesOfParts>
    <vt:vector size="25" baseType="lpstr">
      <vt:lpstr>ONC-Template-FINAL DRAFT</vt:lpstr>
      <vt:lpstr>1_ONC-Template-FINAL DRAFT</vt:lpstr>
      <vt:lpstr>Terminology in Healthcare and Public Health Settings</vt:lpstr>
      <vt:lpstr>Endocrine System  Learning Objectives</vt:lpstr>
      <vt:lpstr>Endocrine System – Overview</vt:lpstr>
      <vt:lpstr>Endocrine System – Overview 2</vt:lpstr>
      <vt:lpstr>Endocrine Glands</vt:lpstr>
      <vt:lpstr>Endocrine System – Hormones</vt:lpstr>
      <vt:lpstr>Hormone Disorders</vt:lpstr>
      <vt:lpstr>Adrenal Gland – Overview</vt:lpstr>
      <vt:lpstr>Adrenal Gland Diseases</vt:lpstr>
      <vt:lpstr>Adrenal Gland Cancers</vt:lpstr>
      <vt:lpstr>Pancreas – Islets of Langerhans</vt:lpstr>
      <vt:lpstr>Diabetes</vt:lpstr>
      <vt:lpstr>Pancreatitis</vt:lpstr>
      <vt:lpstr>Pancreatitis 2</vt:lpstr>
      <vt:lpstr>Pancreatitis 3</vt:lpstr>
      <vt:lpstr>Pancreatitis 4</vt:lpstr>
      <vt:lpstr>Cystic fibrosis</vt:lpstr>
      <vt:lpstr>Pancreatic Cancer</vt:lpstr>
      <vt:lpstr>Pancreatic Cancer - 2</vt:lpstr>
      <vt:lpstr>Tell me, Detective . . .</vt:lpstr>
      <vt:lpstr>Endocrine System Summary – Lecture a</vt:lpstr>
      <vt:lpstr>Endocrine System References</vt:lpstr>
      <vt:lpstr>Terminology in Healthcare and Public Health Settings  Endocrine System Lecture a</vt:lpstr>
    </vt:vector>
  </TitlesOfParts>
  <Company>Office of the National Coordinator for Health Information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Comp3 Unit7 lecture a slides</dc:title>
  <dc:subject>Terminology in Healthcare and Public Health Settings; Endocrine System</dc:subject>
  <dc:creator>U.S. Department of Health and Human Services Office of the National Coordinator for Health Information Technology</dc:creator>
  <cp:keywords>Health IT; Health IT Curriculum; Terminology; Endocrine System</cp:keywords>
  <cp:lastModifiedBy>admin</cp:lastModifiedBy>
  <cp:revision>268</cp:revision>
  <cp:lastPrinted>2011-03-02T12:54:31Z</cp:lastPrinted>
  <dcterms:created xsi:type="dcterms:W3CDTF">2010-06-28T03:01:10Z</dcterms:created>
  <dcterms:modified xsi:type="dcterms:W3CDTF">2017-06-01T20:25:11Z</dcterms:modified>
  <cp:category>HIT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Language">
    <vt:lpwstr>English</vt:lpwstr>
  </property>
</Properties>
</file>