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1" r:id="rId5"/>
    <p:sldMasterId id="2147484066" r:id="rId6"/>
  </p:sldMasterIdLst>
  <p:notesMasterIdLst>
    <p:notesMasterId r:id="rId32"/>
  </p:notesMasterIdLst>
  <p:handoutMasterIdLst>
    <p:handoutMasterId r:id="rId33"/>
  </p:handoutMasterIdLst>
  <p:sldIdLst>
    <p:sldId id="328" r:id="rId7"/>
    <p:sldId id="320" r:id="rId8"/>
    <p:sldId id="259" r:id="rId9"/>
    <p:sldId id="260" r:id="rId10"/>
    <p:sldId id="261" r:id="rId11"/>
    <p:sldId id="280" r:id="rId12"/>
    <p:sldId id="292" r:id="rId13"/>
    <p:sldId id="313" r:id="rId14"/>
    <p:sldId id="300" r:id="rId15"/>
    <p:sldId id="302" r:id="rId16"/>
    <p:sldId id="317" r:id="rId17"/>
    <p:sldId id="305" r:id="rId18"/>
    <p:sldId id="308" r:id="rId19"/>
    <p:sldId id="310" r:id="rId20"/>
    <p:sldId id="318" r:id="rId21"/>
    <p:sldId id="314" r:id="rId22"/>
    <p:sldId id="315" r:id="rId23"/>
    <p:sldId id="316" r:id="rId24"/>
    <p:sldId id="326" r:id="rId25"/>
    <p:sldId id="323" r:id="rId26"/>
    <p:sldId id="324" r:id="rId27"/>
    <p:sldId id="319" r:id="rId28"/>
    <p:sldId id="325" r:id="rId29"/>
    <p:sldId id="322" r:id="rId30"/>
    <p:sldId id="329" r:id="rId31"/>
  </p:sldIdLst>
  <p:sldSz cx="9144000" cy="6858000" type="screen4x3"/>
  <p:notesSz cx="7315200" cy="96012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77245" autoAdjust="0"/>
  </p:normalViewPr>
  <p:slideViewPr>
    <p:cSldViewPr showGuides="1">
      <p:cViewPr>
        <p:scale>
          <a:sx n="75" d="100"/>
          <a:sy n="75" d="100"/>
        </p:scale>
        <p:origin x="11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2448" y="-4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9573F629-99E2-4616-901C-F7A9AACEE108}" type="slidenum">
              <a:rPr lang="en-US" altLang="en-US"/>
              <a:pPr/>
              <a:t>‹#›</a:t>
            </a:fld>
            <a:endParaRPr lang="en-US" altLang="en-US"/>
          </a:p>
        </p:txBody>
      </p:sp>
    </p:spTree>
    <p:extLst>
      <p:ext uri="{BB962C8B-B14F-4D97-AF65-F5344CB8AC3E}">
        <p14:creationId xmlns:p14="http://schemas.microsoft.com/office/powerpoint/2010/main" val="1770632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85B95E1D-0693-4819-AC10-9ECB8B342D20}"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B703724E-B4DA-4A9E-AE94-F769B2A44D1F}" type="slidenum">
              <a:rPr lang="en-US" altLang="en-US"/>
              <a:pPr/>
              <a:t>‹#›</a:t>
            </a:fld>
            <a:endParaRPr lang="en-US" altLang="en-US"/>
          </a:p>
        </p:txBody>
      </p:sp>
    </p:spTree>
    <p:extLst>
      <p:ext uri="{BB962C8B-B14F-4D97-AF65-F5344CB8AC3E}">
        <p14:creationId xmlns:p14="http://schemas.microsoft.com/office/powerpoint/2010/main" val="1819628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Welcome Terminology in Healthcare and Public Health Settings, Digestive System.  In this unit, we will discuss the digestive system.  Doctors who treat disorders of the digestive system are called gastroenterologists (pronounced gastro-en-ter-ologists).  </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ED6B61-2AE1-4B9D-836B-9072E62A492B}" type="slidenum">
              <a:rPr lang="en-US" altLang="en-US"/>
              <a:pPr eaLnBrk="1" hangingPunct="1"/>
              <a:t>1</a:t>
            </a:fld>
            <a:endParaRPr lang="en-US" altLang="en-US"/>
          </a:p>
        </p:txBody>
      </p:sp>
    </p:spTree>
    <p:extLst>
      <p:ext uri="{BB962C8B-B14F-4D97-AF65-F5344CB8AC3E}">
        <p14:creationId xmlns:p14="http://schemas.microsoft.com/office/powerpoint/2010/main" val="3067091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06575D-4181-4F0F-99A2-9C65E9AB78FB}"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rectum</a:t>
            </a:r>
            <a:r>
              <a:rPr lang="en-US" altLang="en-US" b="1" smtClean="0"/>
              <a:t> </a:t>
            </a:r>
            <a:r>
              <a:rPr lang="en-US" altLang="en-US" smtClean="0"/>
              <a:t>is the storage area for feces.  The rectum leads to the anus, which is the external opening at the end of the digestive system.  Feces are evacuated through the anus.</a:t>
            </a:r>
          </a:p>
          <a:p>
            <a:endParaRPr lang="en-US" altLang="en-US" smtClean="0"/>
          </a:p>
        </p:txBody>
      </p:sp>
    </p:spTree>
    <p:extLst>
      <p:ext uri="{BB962C8B-B14F-4D97-AF65-F5344CB8AC3E}">
        <p14:creationId xmlns:p14="http://schemas.microsoft.com/office/powerpoint/2010/main" val="841396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CB0E2F-EC14-48D8-9CF3-9A28B8B46CB6}"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Generally, the function of the accessory organs of the digestive system is the production of substances necessary for chemical breakdown of food.  As mentioned earlier, the accessory organs include the salivary glands, the liver, the gallbladder, and the pancreas. Now let’s take a look at the specific functions of each of these organs.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3834584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A99371-8271-4A82-AC9A-3F1E74EFE172}"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You probably already know that the salivary glands produce saliva.  Saliva allows food to be swallowed without choking.  Each saliva and food mixture is called a bolus (pronounced  bowl-us).  The bolus also contains amylase (pronounced AM-ill-ace) which is a chemical that begins the digestion of carbohydrates</a:t>
            </a:r>
            <a:r>
              <a:rPr lang="en-US" altLang="en-US" b="1" smtClean="0"/>
              <a:t>.</a:t>
            </a: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245653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B509BC-1C85-4EC9-BCF1-D1A93A9DBEBB}"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liver is located in the right upper quadrant of the abdomen.  The liver processes nutrients, helps in the detoxification of harmful substances and produces bile.  Bile aids in breaking up large fat globules into smaller droplets.  This process is called emulsification.</a:t>
            </a:r>
          </a:p>
          <a:p>
            <a:endParaRPr lang="en-US" altLang="en-US" smtClean="0"/>
          </a:p>
        </p:txBody>
      </p:sp>
    </p:spTree>
    <p:extLst>
      <p:ext uri="{BB962C8B-B14F-4D97-AF65-F5344CB8AC3E}">
        <p14:creationId xmlns:p14="http://schemas.microsoft.com/office/powerpoint/2010/main" val="2070849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6B842F-2A33-4711-90B5-D9C811ABE331}"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gallbladder is another one of the accessory organs of the digestive system.  It is located under the liver.  It stores the bile that is produced by the liver. The hepatic (pronounced heh-pat-ick) duct carries the bile from the liver into the common bile duct.  The common bile duct in turn conveys bile to the duodenum.  The cystic duct is the short duct that joins the gallbladder to the common bile duct.  </a:t>
            </a:r>
          </a:p>
          <a:p>
            <a:endParaRPr lang="en-US" altLang="en-US" smtClean="0"/>
          </a:p>
          <a:p>
            <a:r>
              <a:rPr lang="en-US" altLang="en-US" smtClean="0"/>
              <a:t>The presence of fatty chyme in the duodenum causes the gallbladder to contract, sending bile into the duodenum to digest the fats. </a:t>
            </a:r>
          </a:p>
          <a:p>
            <a:endParaRPr lang="en-US" altLang="en-US" smtClean="0"/>
          </a:p>
        </p:txBody>
      </p:sp>
    </p:spTree>
    <p:extLst>
      <p:ext uri="{BB962C8B-B14F-4D97-AF65-F5344CB8AC3E}">
        <p14:creationId xmlns:p14="http://schemas.microsoft.com/office/powerpoint/2010/main" val="2703663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xfrm>
            <a:off x="685800" y="4495800"/>
            <a:ext cx="5851525" cy="4319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pancreas is a long, soft organ that lies behind the  stomach and anterior to the spine.  The location is also referred to as retroperitoneal (retro-per-it-ton-e-uhl).  The pancreas, an endocrine organ, is also an accessory gastrointestinal organ.  The pancreas produces various digestive juices that not only help to neutralize the acidic chyme, but also help to digest carbohydrates, lipids, and proteins.</a:t>
            </a:r>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054A79-8C54-4659-9DB6-FE4623067A9A}"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88129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Now that we know a little bit about the digestive process, let’s focus on the various conditions that might affect this body system.</a:t>
            </a:r>
          </a:p>
          <a:p>
            <a:endParaRPr lang="en-US" altLang="en-US" smtClean="0"/>
          </a:p>
          <a:p>
            <a:r>
              <a:rPr lang="en-US" altLang="en-US" smtClean="0"/>
              <a:t>The first condition of the digestive system that we’ll discuss is peptic ulcer.  A peptic ulcer is also referred to as a gastric ulcer, or stomach ulcer.  A peptic ulcer is a sore in the lining of your stomach or your duodenum.  Remember that the first part of your small intestine is called the duodenum. A burning stomach pain is the most common symptom.  This pain may come and go for a few days or weeks.  It may also bother you more when your stomach is empty.  The pain usually goes away after you eat.  </a:t>
            </a:r>
          </a:p>
          <a:p>
            <a:endParaRPr lang="en-US" altLang="en-US" smtClean="0"/>
          </a:p>
          <a:p>
            <a:r>
              <a:rPr lang="en-US" altLang="en-US" smtClean="0"/>
              <a:t>Peptic ulcers happen when the acids that help digest food damage the walls of the stomach or duodenum.  Peptic ulcers will get worse if they are not treated. Treatment may include medicines to block stomach acids, or antibiotics to kill ulcer-causing bacteria.</a:t>
            </a:r>
          </a:p>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13ED7D-2A8A-4B73-A6C7-375BE9EA9800}"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669190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next digestive system condition that we’ll discuss is gallstones.  Gallstones are also called </a:t>
            </a:r>
            <a:r>
              <a:rPr lang="en-US" altLang="en-US" dirty="0" err="1" smtClean="0"/>
              <a:t>cholelithiasis</a:t>
            </a:r>
            <a:r>
              <a:rPr lang="en-US" altLang="en-US" dirty="0" smtClean="0"/>
              <a:t> (pronounced  </a:t>
            </a:r>
            <a:r>
              <a:rPr lang="en-US" altLang="en-US" dirty="0" err="1" smtClean="0"/>
              <a:t>ko</a:t>
            </a:r>
            <a:r>
              <a:rPr lang="en-US" altLang="en-US" dirty="0" smtClean="0"/>
              <a:t>-</a:t>
            </a:r>
            <a:r>
              <a:rPr lang="en-US" altLang="en-US" dirty="0" err="1" smtClean="0"/>
              <a:t>leh</a:t>
            </a:r>
            <a:r>
              <a:rPr lang="en-US" altLang="en-US" dirty="0" smtClean="0"/>
              <a:t>-</a:t>
            </a:r>
            <a:r>
              <a:rPr lang="en-US" altLang="en-US" dirty="0" err="1" smtClean="0"/>
              <a:t>lith</a:t>
            </a:r>
            <a:r>
              <a:rPr lang="en-US" altLang="en-US" dirty="0" smtClean="0"/>
              <a:t>-THIGH-uh-sis).  Gallstones form when substances in the bile harden. Gallstone “attacks” usually happen after you eat.  Signs of a gallstone attack may include nausea, vomiting, or pain in the abdomen, back, or just under the right arm.</a:t>
            </a:r>
          </a:p>
          <a:p>
            <a:endParaRPr lang="en-US" altLang="en-US" dirty="0" smtClean="0"/>
          </a:p>
          <a:p>
            <a:r>
              <a:rPr lang="en-US" altLang="en-US" dirty="0" smtClean="0"/>
              <a:t>Gallstones are most common among older adults, women, overweight people, Native Americans and Mexican Americans. The most common treatment is removal of the gallbladder. Fortunately, the gallbladder is an organ that you can live without. Bile has other ways to reach your small intestine.</a:t>
            </a:r>
          </a:p>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8B1CAD-0DE1-468C-8554-C867355F27D7}"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10931820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third digestive system disorder we’ll discuss is Crohn’s (pronounced crone’s) disease.  Crohn’s disease is also called regional enteritis (pronounced enter-right-tiss) or regional ileitis (pronounced ill-ee-eye-tiss).  Crohn’s disease causes inflammation of the digestive system.  It can affect any area of the GI tract from the mouth to the anus. It most commonly affects the lower part of the small intestine called the ileum.  However, it is common for other parts of the GI tract to be initially affected (for example, 25% of the patients experience disease in their colon or large intestine).  Crohn's disease seems to run in some families.  It is also associated with other secondary autoimmune (pronounced auto-immune) disorders.  </a:t>
            </a:r>
          </a:p>
          <a:p>
            <a:endParaRPr lang="en-US" altLang="en-US" smtClean="0"/>
          </a:p>
          <a:p>
            <a:r>
              <a:rPr lang="en-US" altLang="en-US" smtClean="0"/>
              <a:t>Crohn’s disease can occur in people of all age groups, but is most often diagnosed in young adults. Common symptoms include pain in the abdomen and diarrhea. Bleeding from the rectum, weight loss, joint pain, skin problems and fever may also occur. Other problems include intestinal blockage and malnutrition.  Treatment for Crohn’s involves medicines, nutrition supplements, surgery or a combination of these options. </a:t>
            </a:r>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4F5EE4-08CC-4021-98FE-0815A6C35C89}"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1738312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closely associated disorder is ulcerative colitis.  Patient experience similar symptoms to Crohn’s disease,  but ulcerative colitis often involves the entire colon.  Patients with this disorder may be at risk for colon cancer.  Treatment for ulcerative colitis includes drugs and surgical removal of a portion of the colon.</a:t>
            </a:r>
          </a:p>
          <a:p>
            <a:endParaRPr lang="en-US" altLang="en-US" smtClean="0"/>
          </a:p>
          <a:p>
            <a:endParaRPr lang="en-US" altLang="en-US" smtClean="0"/>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107781-F82F-4788-8054-224D6BD68E23}"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2979595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latin typeface="Arial" charset="0"/>
                <a:cs typeface="Arial" charset="0"/>
              </a:rPr>
              <a:t>The objectives for the Digestive System are to:</a:t>
            </a:r>
          </a:p>
          <a:p>
            <a:pPr marL="171450" indent="-171450">
              <a:buFont typeface="Arial" pitchFamily="34" charset="0"/>
              <a:buChar char="•"/>
              <a:defRPr/>
            </a:pPr>
            <a:r>
              <a:rPr lang="en-US" dirty="0" smtClean="0">
                <a:latin typeface="Arial" charset="0"/>
                <a:cs typeface="Arial" charset="0"/>
              </a:rPr>
              <a:t>Define, understand and correctly pronounce various medical terms related to the digestive system.  </a:t>
            </a:r>
          </a:p>
          <a:p>
            <a:pPr marL="171450" indent="-171450">
              <a:buFont typeface="Arial" pitchFamily="34" charset="0"/>
              <a:buChar char="•"/>
              <a:defRPr/>
            </a:pPr>
            <a:r>
              <a:rPr lang="en-US" dirty="0" smtClean="0"/>
              <a:t>Describe common diseases and conditions with an overview of various treatments related to the digestive system.</a:t>
            </a:r>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D42F40-B5FC-4922-AA3D-9B2278516437}"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3522502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key word  for parts of the digestive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89CE3E-7EFB-4A47-BB68-494349AFB128}"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220984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additional key word parts for the digestive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a:p>
            <a:pPr eaLnBrk="1" hangingPunct="1">
              <a:spcBef>
                <a:spcPct val="0"/>
              </a:spcBef>
            </a:pPr>
            <a:endParaRPr lang="en-US" altLang="en-US" smtClean="0"/>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901AD4-B5A0-4BF0-B1D6-FBF3F095873C}"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4126939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t>Now that you know a great deal about the digestive system, can you make a correct diagnosis in the following case?</a:t>
            </a:r>
          </a:p>
          <a:p>
            <a:pPr>
              <a:defRPr/>
            </a:pPr>
            <a:endParaRPr lang="en-US" dirty="0" smtClean="0"/>
          </a:p>
          <a:p>
            <a:pPr>
              <a:defRPr/>
            </a:pPr>
            <a:r>
              <a:rPr lang="en-US" dirty="0" smtClean="0"/>
              <a:t>Tell me, Detective…</a:t>
            </a:r>
          </a:p>
          <a:p>
            <a:pPr>
              <a:defRPr/>
            </a:pPr>
            <a:endParaRPr lang="en-US" dirty="0" smtClean="0"/>
          </a:p>
          <a:p>
            <a:pPr>
              <a:defRPr/>
            </a:pPr>
            <a:r>
              <a:rPr lang="en-US" dirty="0" smtClean="0"/>
              <a:t>Jane is 25 and is having abdominal pain, diarrhea and rectal bleeding for the last several days.  In talking with her doctor, she tells him that there is a family history of having digestive problems.  Are these symptoms indicative of:</a:t>
            </a:r>
          </a:p>
          <a:p>
            <a:pPr>
              <a:defRPr/>
            </a:pPr>
            <a:endParaRPr lang="en-US" dirty="0" smtClean="0"/>
          </a:p>
          <a:p>
            <a:pPr marL="171450" indent="-171450">
              <a:buFont typeface="Arial" pitchFamily="34" charset="0"/>
              <a:buChar char="•"/>
              <a:defRPr/>
            </a:pPr>
            <a:r>
              <a:rPr lang="en-US" dirty="0" smtClean="0"/>
              <a:t>A peptic ulcer</a:t>
            </a:r>
          </a:p>
          <a:p>
            <a:pPr marL="171450" indent="-171450">
              <a:buFont typeface="Arial" pitchFamily="34" charset="0"/>
              <a:buChar char="•"/>
              <a:defRPr/>
            </a:pPr>
            <a:r>
              <a:rPr lang="en-US" dirty="0" smtClean="0"/>
              <a:t>Cholelithasis, or gallstones</a:t>
            </a:r>
          </a:p>
          <a:p>
            <a:pPr marL="171450" indent="-171450">
              <a:buFont typeface="Arial" pitchFamily="34" charset="0"/>
              <a:buChar char="•"/>
              <a:defRPr/>
            </a:pPr>
            <a:r>
              <a:rPr lang="en-US" dirty="0" smtClean="0"/>
              <a:t>Or Crohn’s Disease?</a:t>
            </a:r>
          </a:p>
          <a:p>
            <a:pPr>
              <a:defRPr/>
            </a:pPr>
            <a:r>
              <a:rPr lang="en-US" dirty="0" smtClean="0"/>
              <a:t> </a:t>
            </a:r>
          </a:p>
          <a:p>
            <a:pPr>
              <a:defRPr/>
            </a:pPr>
            <a:r>
              <a:rPr lang="en-US" dirty="0" smtClean="0"/>
              <a:t> </a:t>
            </a:r>
          </a:p>
          <a:p>
            <a:pPr>
              <a:defRPr/>
            </a:pPr>
            <a:r>
              <a:rPr lang="en-US" dirty="0" smtClean="0"/>
              <a:t>Did you guess Crohn’s Disease?  </a:t>
            </a:r>
          </a:p>
          <a:p>
            <a:pPr>
              <a:defRPr/>
            </a:pPr>
            <a:r>
              <a:rPr lang="en-US" dirty="0" smtClean="0"/>
              <a:t>Crohn’s disease can run in families. As many as 20 percent of people with Crohn’s disease have a relative with Crohn’s disease or another inflammatory bowel disease. It is most common in people between the ages of 20 and 30. Both men and women can have Crohn’s disease. Crohn’s disease symptoms can be different for each person. The most common symptoms of Crohn’s disease are abdominal pain and diarrhea. Some people have bleeding in the rectum, which is the lower end of the G-I tract, just before the anus. Rectal bleeding can be serious and may not stop without medical help. Bleeding can lead to anemia, meaning the body has lost too many red blood cells. Anemia makes a person feel tired. People can also have weight loss, skin problems, and fevers. </a:t>
            </a:r>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0BB3D4-02AF-4935-BBAF-0F63D8D39730}"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14073288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concludes the digestive system. In summary, we covered various medical terms related to the digestive system, and described common diseases and conditions with an overview of various treatments related to the digestive system.</a:t>
            </a:r>
          </a:p>
          <a:p>
            <a:r>
              <a:rPr lang="en-US" altLang="en-US" smtClean="0"/>
              <a:t> </a:t>
            </a:r>
          </a:p>
          <a:p>
            <a:endParaRPr lang="en-US" altLang="en-US" smtClean="0"/>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88C2A6-BE56-45A5-90AC-031774330666}"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extLst>
      <p:ext uri="{BB962C8B-B14F-4D97-AF65-F5344CB8AC3E}">
        <p14:creationId xmlns:p14="http://schemas.microsoft.com/office/powerpoint/2010/main" val="2061690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ADEE59-7738-4103-B23C-0D06B864091D}"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extLst>
      <p:ext uri="{BB962C8B-B14F-4D97-AF65-F5344CB8AC3E}">
        <p14:creationId xmlns:p14="http://schemas.microsoft.com/office/powerpoint/2010/main" val="2973928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25</a:t>
            </a:fld>
            <a:endParaRPr lang="en-US" altLang="en-US">
              <a:solidFill>
                <a:prstClr val="black"/>
              </a:solidFill>
            </a:endParaRPr>
          </a:p>
        </p:txBody>
      </p:sp>
    </p:spTree>
    <p:extLst>
      <p:ext uri="{BB962C8B-B14F-4D97-AF65-F5344CB8AC3E}">
        <p14:creationId xmlns:p14="http://schemas.microsoft.com/office/powerpoint/2010/main" val="1480088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E97F9-D53B-464B-8ADF-9302EF331B2B}"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digestive system is also called the gastrointestinal system or GI (pronounced G-I) system.  Its main functions deal with the digestion of food, the absorption of nutrients and the elimination of solid wastes.  Solid wastes are primarily made up of undigested materials. </a:t>
            </a:r>
          </a:p>
        </p:txBody>
      </p:sp>
    </p:spTree>
    <p:extLst>
      <p:ext uri="{BB962C8B-B14F-4D97-AF65-F5344CB8AC3E}">
        <p14:creationId xmlns:p14="http://schemas.microsoft.com/office/powerpoint/2010/main" val="1536849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4F231F-22D5-4A67-938E-0B5139016235}"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On this slide, you will see a diagram of the digestive system.  Let’s take a look at the anatomy of this system.  The gastrointestinal system begins at the mouth, continues through the thoracic (pronounced thor-ass-sick) cavity and fills much of the abdominopelvic (pronounced ab-domino-pelvic) cavity.  The upper gastrointestinal system includes the structures from the mouth through the stomach.  The lower gastrointestinal system includes the structures from the small intestine through the anus.  The primary organs include the oral cavity, the pharynx (pronounced fa (like fat)-rinks), the esophagus, the stomach, the small intestine, and the colon.</a:t>
            </a:r>
          </a:p>
        </p:txBody>
      </p:sp>
    </p:spTree>
    <p:extLst>
      <p:ext uri="{BB962C8B-B14F-4D97-AF65-F5344CB8AC3E}">
        <p14:creationId xmlns:p14="http://schemas.microsoft.com/office/powerpoint/2010/main" val="278578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EB8D90-9ABC-4B0B-8E82-8F38E4F4C884}"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digestive system also includes a variety of accessory organs which include the pancreas, the liver, the gallbladder, and the salivary glands.</a:t>
            </a:r>
          </a:p>
          <a:p>
            <a:endParaRPr lang="en-US" altLang="en-US" smtClean="0"/>
          </a:p>
          <a:p>
            <a:r>
              <a:rPr lang="en-US" altLang="en-US" smtClean="0"/>
              <a:t>These accessory organs contribute to the process of digesting food.  </a:t>
            </a:r>
          </a:p>
          <a:p>
            <a:endParaRPr lang="en-US" altLang="en-US" smtClean="0"/>
          </a:p>
          <a:p>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3798856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644DEC-A7EF-46AB-9F76-B6C2E30A9F1D}"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Now, let’s discuss how each of the organs of the digestive system aids in achieving the functions we have previously discussed.</a:t>
            </a:r>
          </a:p>
          <a:p>
            <a:endParaRPr lang="en-US" altLang="en-US" smtClean="0"/>
          </a:p>
          <a:p>
            <a:r>
              <a:rPr lang="en-US" altLang="en-US" smtClean="0"/>
              <a:t>The first step of digestion occurs in the oral cavity. When food enters the mouth, it mixes with saliva. Saliva contains digestive enzymes and helps in lubricating the food as it begins its journey through the digestive system.  </a:t>
            </a:r>
          </a:p>
          <a:p>
            <a:endParaRPr lang="en-US" altLang="en-US" smtClean="0"/>
          </a:p>
          <a:p>
            <a:r>
              <a:rPr lang="en-US" altLang="en-US" smtClean="0"/>
              <a:t>The second step occurs in the pharynx. The pharynx is a common pathway for both digestion and respiration.  The pharynx is therefore part of both the digestive and respiratory systems.  Its purpose in the digestive system is to direct food into the esophagus.</a:t>
            </a:r>
          </a:p>
        </p:txBody>
      </p:sp>
    </p:spTree>
    <p:extLst>
      <p:ext uri="{BB962C8B-B14F-4D97-AF65-F5344CB8AC3E}">
        <p14:creationId xmlns:p14="http://schemas.microsoft.com/office/powerpoint/2010/main" val="424945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FA41E4-7008-4E20-84E2-FCDB9BBDC1F8}"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esophagus is essentially the conduit for food from the pharynx to the stomach.  The esophagus moves the food along through wavelike, muscular movements.</a:t>
            </a:r>
          </a:p>
          <a:p>
            <a:endParaRPr lang="en-US" altLang="en-US" smtClean="0"/>
          </a:p>
          <a:p>
            <a:r>
              <a:rPr lang="en-US" altLang="en-US" smtClean="0"/>
              <a:t>The stomach is where the food is collected and churned.  The food is mixed with hydrochloric acid in the stomach.  This in turn forms chyme (pronounced  kime (rhymes with time), which is a watery mixture of food and digestive juices.  </a:t>
            </a:r>
          </a:p>
        </p:txBody>
      </p:sp>
    </p:spTree>
    <p:extLst>
      <p:ext uri="{BB962C8B-B14F-4D97-AF65-F5344CB8AC3E}">
        <p14:creationId xmlns:p14="http://schemas.microsoft.com/office/powerpoint/2010/main" val="3773299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After an hour or so, the chyme leaves the stomach and enters the small intestine or small bowel.  The small intestine is where digestion is completed and the majority of nutrient absorption occurs.  The small intestine is divided into three sections: the duodenum (pronounced due-oh-deen-um), the jejunum (pronounced je-june-um) and the ileum (pronounced ill-ee-um).  </a:t>
            </a:r>
          </a:p>
          <a:p>
            <a:endParaRPr lang="en-US" altLang="en-US" smtClean="0"/>
          </a:p>
          <a:p>
            <a:r>
              <a:rPr lang="en-US" altLang="en-US" smtClean="0"/>
              <a:t>The duodenum is the first section.  It is about 10-12 inches long.  It is shaped like a “c” and begins at the stomach and ends at the jejunum.  </a:t>
            </a:r>
          </a:p>
          <a:p>
            <a:endParaRPr lang="en-US" altLang="en-US" smtClean="0"/>
          </a:p>
          <a:p>
            <a:r>
              <a:rPr lang="en-US" altLang="en-US" smtClean="0"/>
              <a:t>The jejunum is the second section and is about 8 feet long.  The jejunum repeatedly twists and turns in the abdominal cavity.  Digestion continues in the jejunum.  The chyme is slowly moved along for several hours.  </a:t>
            </a:r>
          </a:p>
          <a:p>
            <a:endParaRPr lang="en-US" altLang="en-US" smtClean="0"/>
          </a:p>
          <a:p>
            <a:r>
              <a:rPr lang="en-US" altLang="en-US" smtClean="0"/>
              <a:t>The ileum is the third section.  It is about 12 feet long.  It is in this portion of the small intestine that the absorption of nutrients is completed.  The remaining undigested materials or waste, and water, move into the large intestine. </a:t>
            </a:r>
          </a:p>
          <a:p>
            <a:endParaRPr lang="en-US" altLang="en-US" smtClean="0"/>
          </a:p>
        </p:txBody>
      </p:sp>
      <p:sp>
        <p:nvSpPr>
          <p:cNvPr id="297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F3FE6-3943-4445-BA5C-7A225FBDE8C0}"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2765734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463E98-77CB-48DF-8CBD-B514398134FB}"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After the small intestine comes the large intestine or large bowel. The large intestine includes the colon, which is approximately 5 feet long.   Any fluid that remains after digestion and absorption enters the colon. The fluid is mostly water and is reabsorbed into the body.  The solid waste that is left over is called feces (pronounced fee-sees) and is evacuated from the body by bowel movements.</a:t>
            </a:r>
          </a:p>
          <a:p>
            <a:endParaRPr lang="en-US" altLang="en-US" smtClean="0"/>
          </a:p>
          <a:p>
            <a:r>
              <a:rPr lang="en-US" altLang="en-US" smtClean="0"/>
              <a:t>The colon is the longest part of the large intestine.  It travels through all four quadrants of the abdomen.  The various sections of the colon include the ascending colon, the transverse colon, the descending colon and the sigmoid colon.  </a:t>
            </a:r>
          </a:p>
        </p:txBody>
      </p:sp>
    </p:spTree>
    <p:extLst>
      <p:ext uri="{BB962C8B-B14F-4D97-AF65-F5344CB8AC3E}">
        <p14:creationId xmlns:p14="http://schemas.microsoft.com/office/powerpoint/2010/main" val="21458860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1301240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9BD3D56D-893D-4AA2-89D1-916C64A4341B}"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148254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F4D80AF8-B1B3-46EC-A0AB-B72FED6E457D}" type="slidenum">
              <a:rPr lang="en-US" altLang="en-US"/>
              <a:pPr/>
              <a:t>‹#›</a:t>
            </a:fld>
            <a:endParaRPr lang="en-US" altLang="en-US"/>
          </a:p>
        </p:txBody>
      </p:sp>
      <p:sp>
        <p:nvSpPr>
          <p:cNvPr id="6" name="Date Placeholder 4"/>
          <p:cNvSpPr>
            <a:spLocks noGrp="1"/>
          </p:cNvSpPr>
          <p:nvPr>
            <p:ph type="dt" sz="half" idx="13"/>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4"/>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1054705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FA9E1AF0-FD4A-4EC1-BACB-88ACF1604906}"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r>
              <a:rPr lang="en-US" smtClean="0"/>
              <a:t>Health IT Workforce Curriculum                                         Version 3.0/Spring 2012 </a:t>
            </a:r>
            <a:endParaRPr lang="en-US"/>
          </a:p>
        </p:txBody>
      </p:sp>
      <p:sp>
        <p:nvSpPr>
          <p:cNvPr id="11" name="Footer Placeholder 5"/>
          <p:cNvSpPr>
            <a:spLocks noGrp="1"/>
          </p:cNvSpPr>
          <p:nvPr>
            <p:ph type="ftr" sz="quarter" idx="24"/>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1662826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386005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3617782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4561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0085602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63277357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8304597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813585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DC1D4A81-3A10-4EA0-ABF1-0404B373AA92}"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7906214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41443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3825277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346830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7667458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2797866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298160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989C4D08-6469-4B5F-8A66-65AF58F2DBDC}"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7"/>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84713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322807FA-8B15-4648-B874-E869A34C82C2}" type="slidenum">
              <a:rPr lang="en-US" altLang="en-US"/>
              <a:pPr/>
              <a:t>‹#›</a:t>
            </a:fld>
            <a:endParaRPr lang="en-US" altLang="en-US"/>
          </a:p>
        </p:txBody>
      </p:sp>
      <p:sp>
        <p:nvSpPr>
          <p:cNvPr id="6" name="Date Placeholder 4"/>
          <p:cNvSpPr>
            <a:spLocks noGrp="1"/>
          </p:cNvSpPr>
          <p:nvPr>
            <p:ph type="dt" sz="half" idx="16"/>
          </p:nvPr>
        </p:nvSpPr>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7"/>
          </p:nvPr>
        </p:nvSpPr>
        <p:spPr>
          <a:xfrm>
            <a:off x="3117850" y="6345238"/>
            <a:ext cx="3475038" cy="365125"/>
          </a:xfr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307259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196C303A-EE95-4285-BE1E-84FFDA308324}" type="slidenum">
              <a:rPr lang="en-US" altLang="en-US"/>
              <a:pPr/>
              <a:t>‹#›</a:t>
            </a:fld>
            <a:endParaRPr lang="en-US" altLang="en-US"/>
          </a:p>
        </p:txBody>
      </p:sp>
      <p:sp>
        <p:nvSpPr>
          <p:cNvPr id="12" name="Date Placeholder 4"/>
          <p:cNvSpPr>
            <a:spLocks noGrp="1"/>
          </p:cNvSpPr>
          <p:nvPr>
            <p:ph type="dt" sz="half" idx="25"/>
          </p:nvPr>
        </p:nvSpPr>
        <p:spPr/>
        <p:txBody>
          <a:bodyPr/>
          <a:lstStyle>
            <a:lvl1pPr>
              <a:defRPr/>
            </a:lvl1pPr>
          </a:lstStyle>
          <a:p>
            <a:pPr>
              <a:defRPr/>
            </a:pPr>
            <a:r>
              <a:rPr lang="en-US" smtClean="0"/>
              <a:t>Health IT Workforce Curriculum                                         Version 3.0/Spring 2012 </a:t>
            </a:r>
            <a:endParaRPr lang="en-US"/>
          </a:p>
        </p:txBody>
      </p:sp>
      <p:sp>
        <p:nvSpPr>
          <p:cNvPr id="13" name="Footer Placeholder 5"/>
          <p:cNvSpPr>
            <a:spLocks noGrp="1"/>
          </p:cNvSpPr>
          <p:nvPr>
            <p:ph type="ftr" sz="quarter" idx="26"/>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1118426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6E198106-BFC4-4074-BD72-609D0357B142}" type="slidenum">
              <a:rPr lang="en-US" altLang="en-US"/>
              <a:pPr/>
              <a:t>‹#›</a:t>
            </a:fld>
            <a:endParaRPr lang="en-US" altLang="en-US"/>
          </a:p>
        </p:txBody>
      </p:sp>
      <p:sp>
        <p:nvSpPr>
          <p:cNvPr id="9" name="Date Placeholder 4"/>
          <p:cNvSpPr>
            <a:spLocks noGrp="1"/>
          </p:cNvSpPr>
          <p:nvPr>
            <p:ph type="dt" sz="half" idx="25"/>
          </p:nvPr>
        </p:nvSpPr>
        <p:spPr/>
        <p:txBody>
          <a:bodyPr/>
          <a:lstStyle>
            <a:lvl1pPr>
              <a:defRPr/>
            </a:lvl1pPr>
          </a:lstStyle>
          <a:p>
            <a:pPr>
              <a:defRPr/>
            </a:pPr>
            <a:r>
              <a:rPr lang="en-US" smtClean="0"/>
              <a:t>Health IT Workforce Curriculum                                         Version 3.0/Spring 2012 </a:t>
            </a:r>
            <a:endParaRPr lang="en-US"/>
          </a:p>
        </p:txBody>
      </p:sp>
      <p:sp>
        <p:nvSpPr>
          <p:cNvPr id="10" name="Footer Placeholder 5"/>
          <p:cNvSpPr>
            <a:spLocks noGrp="1"/>
          </p:cNvSpPr>
          <p:nvPr>
            <p:ph type="ftr" sz="quarter" idx="26"/>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243094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8E616BEC-1CA1-485D-AA77-F96CC27BAAB7}" type="slidenum">
              <a:rPr lang="en-US" altLang="en-US"/>
              <a:pPr/>
              <a:t>‹#›</a:t>
            </a:fld>
            <a:endParaRPr lang="en-US" altLang="en-US"/>
          </a:p>
        </p:txBody>
      </p:sp>
      <p:sp>
        <p:nvSpPr>
          <p:cNvPr id="17" name="Date Placeholder 4"/>
          <p:cNvSpPr>
            <a:spLocks noGrp="1"/>
          </p:cNvSpPr>
          <p:nvPr>
            <p:ph type="dt" sz="half" idx="29"/>
          </p:nvPr>
        </p:nvSpPr>
        <p:spPr/>
        <p:txBody>
          <a:bodyPr/>
          <a:lstStyle>
            <a:lvl1pPr>
              <a:defRPr/>
            </a:lvl1pPr>
          </a:lstStyle>
          <a:p>
            <a:pPr>
              <a:defRPr/>
            </a:pPr>
            <a:r>
              <a:rPr lang="en-US" smtClean="0"/>
              <a:t>Health IT Workforce Curriculum                                         Version 3.0/Spring 2012 </a:t>
            </a:r>
            <a:endParaRPr lang="en-US"/>
          </a:p>
        </p:txBody>
      </p:sp>
      <p:sp>
        <p:nvSpPr>
          <p:cNvPr id="18" name="Footer Placeholder 5"/>
          <p:cNvSpPr>
            <a:spLocks noGrp="1"/>
          </p:cNvSpPr>
          <p:nvPr>
            <p:ph type="ftr" sz="quarter" idx="30"/>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82344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EA1B583D-8C1E-4271-A452-84EC989CEE7D}"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306131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2BBDD5CE-5ACF-4218-8A25-246D90D8B686}" type="slidenum">
              <a:rPr lang="en-US" altLang="en-US"/>
              <a:pPr/>
              <a:t>‹#›</a:t>
            </a:fld>
            <a:endParaRPr lang="en-US" altLang="en-US"/>
          </a:p>
        </p:txBody>
      </p:sp>
      <p:sp>
        <p:nvSpPr>
          <p:cNvPr id="7"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p:txBody>
          <a:bodyPr/>
          <a:lstStyle>
            <a:lvl1pPr>
              <a:defRPr/>
            </a:lvl1pPr>
          </a:lstStyle>
          <a:p>
            <a:pPr>
              <a:defRPr/>
            </a:pPr>
            <a:r>
              <a:rPr lang="en-US"/>
              <a:t>Terminology in Healthcare and Public Health Settings                                                        Digestive System                                                                           </a:t>
            </a:r>
          </a:p>
        </p:txBody>
      </p:sp>
    </p:spTree>
    <p:extLst>
      <p:ext uri="{BB962C8B-B14F-4D97-AF65-F5344CB8AC3E}">
        <p14:creationId xmlns:p14="http://schemas.microsoft.com/office/powerpoint/2010/main" val="59886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BB563FB4-47D7-44F3-9FEF-5E1CCDB5B106}"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Terminology in Healthcare and Public Health Settings                                                        Digestive System                                                                           </a:t>
            </a:r>
          </a:p>
        </p:txBody>
      </p:sp>
      <p:sp>
        <p:nvSpPr>
          <p:cNvPr id="1029"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064" r:id="rId1"/>
    <p:sldLayoutId id="2147484054" r:id="rId2"/>
    <p:sldLayoutId id="2147484055" r:id="rId3"/>
    <p:sldLayoutId id="214748406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88889386"/>
      </p:ext>
    </p:extLst>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8" r:id="rId12"/>
    <p:sldLayoutId id="2147484079"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8" Type="http://schemas.openxmlformats.org/officeDocument/2006/relationships/hyperlink" Target="http://www.nlm.nih.gov/" TargetMode="External"/><Relationship Id="rId3" Type="http://schemas.openxmlformats.org/officeDocument/2006/relationships/hyperlink" Target="http://training.seer.cancer.gov/anatomy/digestive/" TargetMode="External"/><Relationship Id="rId7" Type="http://schemas.openxmlformats.org/officeDocument/2006/relationships/hyperlink" Target="http://training.seer.cancer.gov/anatomy/digestive/regions/accessory.html#liver" TargetMode="External"/><Relationship Id="rId2" Type="http://schemas.openxmlformats.org/officeDocument/2006/relationships/notesSlide" Target="../notesSlides/notesSlide24.xml"/><Relationship Id="rId1" Type="http://schemas.openxmlformats.org/officeDocument/2006/relationships/slideLayout" Target="../slideLayouts/slideLayout23.xml"/><Relationship Id="rId6" Type="http://schemas.openxmlformats.org/officeDocument/2006/relationships/hyperlink" Target="http://training.seer.cancer.gov/anatomy/digestive/regions/intestine.html" TargetMode="External"/><Relationship Id="rId5" Type="http://schemas.openxmlformats.org/officeDocument/2006/relationships/hyperlink" Target="http://training.seer.cancer.gov/anatomy/digestive/regions/gallbladder.html" TargetMode="External"/><Relationship Id="rId4" Type="http://schemas.openxmlformats.org/officeDocument/2006/relationships/hyperlink" Target="http://training.seer.cancer.gov/anatomy/digestive/regions" TargetMode="External"/><Relationship Id="rId9" Type="http://schemas.openxmlformats.org/officeDocument/2006/relationships/hyperlink" Target="http://training.seer.cancer.gov/anatomy/digestive/regions/accessory.html#salivary"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Terminology in Healthcare and </a:t>
            </a:r>
            <a:br>
              <a:rPr lang="en-US" altLang="en-US" smtClean="0"/>
            </a:br>
            <a:r>
              <a:rPr lang="en-US" altLang="en-US" smtClean="0"/>
              <a:t>Public Health Settings</a:t>
            </a:r>
          </a:p>
        </p:txBody>
      </p:sp>
      <p:sp>
        <p:nvSpPr>
          <p:cNvPr id="4099" name="Text Placeholder 2"/>
          <p:cNvSpPr>
            <a:spLocks noGrp="1"/>
          </p:cNvSpPr>
          <p:nvPr>
            <p:ph type="body" sz="half" idx="2"/>
          </p:nvPr>
        </p:nvSpPr>
        <p:spPr/>
        <p:txBody>
          <a:bodyPr/>
          <a:lstStyle/>
          <a:p>
            <a:r>
              <a:rPr lang="en-US" altLang="en-US" smtClean="0"/>
              <a:t>Digestive System</a:t>
            </a:r>
          </a:p>
        </p:txBody>
      </p:sp>
      <p:sp>
        <p:nvSpPr>
          <p:cNvPr id="6" name="Text Placeholder 5"/>
          <p:cNvSpPr>
            <a:spLocks noGrp="1"/>
          </p:cNvSpPr>
          <p:nvPr>
            <p:ph type="body" sz="quarter" idx="11"/>
          </p:nvPr>
        </p:nvSpPr>
        <p:spPr/>
        <p:txBody>
          <a:bodyPr/>
          <a:lstStyle/>
          <a:p>
            <a:endParaRPr lang="en-US"/>
          </a:p>
        </p:txBody>
      </p:sp>
      <p:sp>
        <p:nvSpPr>
          <p:cNvPr id="2" name="Text Placeholder 1"/>
          <p:cNvSpPr>
            <a:spLocks noGrp="1"/>
          </p:cNvSpPr>
          <p:nvPr>
            <p:ph type="body" sz="quarter" idx="12"/>
          </p:nvPr>
        </p:nvSpPr>
        <p:spPr/>
        <p:txBody>
          <a:bodyPr/>
          <a:lstStyle/>
          <a:p>
            <a:r>
              <a:rPr lang="en-US" dirty="0" smtClean="0"/>
              <a:t>This material (Comp 3 Unit 6) was developed by the University of Alabama at Birmingham, funded by the Department of Health and Human Services, Office of the National Coordinator for Health Information Technology under Award Number 90WT0007. </a:t>
            </a:r>
          </a:p>
          <a:p>
            <a:r>
              <a:rPr lang="en-US" dirty="0" smtClean="0"/>
              <a:t>This work is licensed under the Creative Commons Attribution-</a:t>
            </a:r>
            <a:r>
              <a:rPr lang="en-US" dirty="0" err="1" smtClean="0"/>
              <a:t>NonCommercial</a:t>
            </a:r>
            <a:r>
              <a:rPr lang="en-US" dirty="0" smtClean="0"/>
              <a:t>-</a:t>
            </a:r>
            <a:r>
              <a:rPr lang="en-US" dirty="0" err="1" smtClean="0"/>
              <a:t>ShareAlike</a:t>
            </a:r>
            <a:r>
              <a:rPr lang="en-US" dirty="0" smtClean="0"/>
              <a:t> 4.0 International License. To view a copy of this license, visit </a:t>
            </a:r>
            <a:r>
              <a:rPr lang="en-US" dirty="0" smtClean="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Rectum and Anus</a:t>
            </a:r>
          </a:p>
        </p:txBody>
      </p:sp>
      <p:sp>
        <p:nvSpPr>
          <p:cNvPr id="12291" name="Rectangle 3"/>
          <p:cNvSpPr>
            <a:spLocks noGrp="1" noChangeArrowheads="1"/>
          </p:cNvSpPr>
          <p:nvPr>
            <p:ph sz="quarter" idx="14"/>
          </p:nvPr>
        </p:nvSpPr>
        <p:spPr/>
        <p:txBody>
          <a:bodyPr/>
          <a:lstStyle/>
          <a:p>
            <a:r>
              <a:rPr lang="en-US" dirty="0" smtClean="0"/>
              <a:t>Rectum</a:t>
            </a:r>
          </a:p>
          <a:p>
            <a:pPr lvl="1"/>
            <a:r>
              <a:rPr lang="en-US" dirty="0" smtClean="0"/>
              <a:t>Storage of feces</a:t>
            </a:r>
          </a:p>
          <a:p>
            <a:r>
              <a:rPr lang="en-US" dirty="0" smtClean="0"/>
              <a:t>Anus</a:t>
            </a:r>
          </a:p>
          <a:p>
            <a:pPr lvl="1"/>
            <a:r>
              <a:rPr lang="en-US" dirty="0" smtClean="0"/>
              <a:t>External opening at end of digestive system</a:t>
            </a:r>
          </a:p>
          <a:p>
            <a:pPr lvl="1"/>
            <a:r>
              <a:rPr lang="en-US" dirty="0" smtClean="0"/>
              <a:t>Evacuation of feces</a:t>
            </a:r>
          </a:p>
        </p:txBody>
      </p:sp>
      <p:sp>
        <p:nvSpPr>
          <p:cNvPr id="2" name="Text Placeholder 1"/>
          <p:cNvSpPr>
            <a:spLocks noGrp="1"/>
          </p:cNvSpPr>
          <p:nvPr>
            <p:ph type="body" sz="quarter" idx="32"/>
          </p:nvPr>
        </p:nvSpPr>
        <p:spPr/>
        <p:txBody>
          <a:bodyPr/>
          <a:lstStyle/>
          <a:p>
            <a:r>
              <a:rPr lang="en-US" smtClean="0"/>
              <a:t>Source:	(Intestine, 2010)</a:t>
            </a:r>
            <a:endParaRPr lang="en-US" dirty="0"/>
          </a:p>
        </p:txBody>
      </p:sp>
      <p:sp>
        <p:nvSpPr>
          <p:cNvPr id="7"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762F3E-D7B4-4C83-AE06-1891B2FC100D}" type="slidenum">
              <a:rPr lang="en-US" altLang="en-US" smtClean="0"/>
              <a:pPr/>
              <a:t>10</a:t>
            </a:fld>
            <a:endParaRPr lang="en-US" altLang="en-US"/>
          </a:p>
        </p:txBody>
      </p:sp>
    </p:spTree>
  </p:cSld>
  <p:clrMapOvr>
    <a:masterClrMapping/>
  </p:clrMapOvr>
  <p:transition advTm="2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r>
              <a:rPr lang="en-US" altLang="en-US" smtClean="0"/>
              <a:t>Accessory Organs </a:t>
            </a:r>
          </a:p>
        </p:txBody>
      </p:sp>
      <p:sp>
        <p:nvSpPr>
          <p:cNvPr id="13315" name="Rectangle 5"/>
          <p:cNvSpPr>
            <a:spLocks noGrp="1" noChangeArrowheads="1"/>
          </p:cNvSpPr>
          <p:nvPr>
            <p:ph sz="quarter" idx="14"/>
          </p:nvPr>
        </p:nvSpPr>
        <p:spPr/>
        <p:txBody>
          <a:bodyPr/>
          <a:lstStyle/>
          <a:p>
            <a:r>
              <a:rPr lang="en-US" dirty="0" smtClean="0"/>
              <a:t>Produce substances necessary for the breakdown of food</a:t>
            </a:r>
          </a:p>
          <a:p>
            <a:r>
              <a:rPr lang="en-US" dirty="0" smtClean="0"/>
              <a:t>Organs</a:t>
            </a:r>
          </a:p>
          <a:p>
            <a:pPr lvl="1"/>
            <a:r>
              <a:rPr lang="en-US" dirty="0" smtClean="0"/>
              <a:t>Salivary glands</a:t>
            </a:r>
          </a:p>
          <a:p>
            <a:pPr lvl="1"/>
            <a:r>
              <a:rPr lang="en-US" dirty="0" smtClean="0"/>
              <a:t>Liver</a:t>
            </a:r>
          </a:p>
          <a:p>
            <a:pPr lvl="1"/>
            <a:r>
              <a:rPr lang="en-US" dirty="0" smtClean="0"/>
              <a:t>Gallbladder</a:t>
            </a:r>
          </a:p>
          <a:p>
            <a:pPr lvl="1"/>
            <a:r>
              <a:rPr lang="en-US" dirty="0" smtClean="0"/>
              <a:t>Pancreas</a:t>
            </a:r>
          </a:p>
        </p:txBody>
      </p:sp>
      <p:sp>
        <p:nvSpPr>
          <p:cNvPr id="2" name="Text Placeholder 1"/>
          <p:cNvSpPr>
            <a:spLocks noGrp="1"/>
          </p:cNvSpPr>
          <p:nvPr>
            <p:ph type="body" sz="quarter" idx="32"/>
          </p:nvPr>
        </p:nvSpPr>
        <p:spPr/>
        <p:txBody>
          <a:bodyPr/>
          <a:lstStyle/>
          <a:p>
            <a:r>
              <a:rPr lang="en-US" smtClean="0"/>
              <a:t>Source:	(Digestive regions, 2010)</a:t>
            </a:r>
            <a:endParaRPr lang="en-US" dirty="0"/>
          </a:p>
        </p:txBody>
      </p:sp>
      <p:pic>
        <p:nvPicPr>
          <p:cNvPr id="14340" name="Content Placeholder 7" descr="The image illustrates the components of the digestive system. The diagram has labeled the following: esophagus, liver, stomach, gallbladder, pancrease, duodenum, cecum, ascending, transverse and descending colon, jejunum, small intestine, sigmoid colon, ileum, appendix and rectum (anus)." title="Diagram: Accessory Organ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9" name="Text Placeholder 8"/>
          <p:cNvSpPr>
            <a:spLocks noGrp="1"/>
          </p:cNvSpPr>
          <p:nvPr>
            <p:ph type="body" sz="quarter" idx="33"/>
          </p:nvPr>
        </p:nvSpPr>
        <p:spPr/>
        <p:txBody>
          <a:bodyPr/>
          <a:lstStyle/>
          <a:p>
            <a:endParaRPr lang="en-US"/>
          </a:p>
        </p:txBody>
      </p:sp>
      <p:sp>
        <p:nvSpPr>
          <p:cNvPr id="1331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6885E5-C79A-4A4B-B1C1-A0FAB493B68B}" type="slidenum">
              <a:rPr lang="en-US" altLang="en-US" smtClean="0"/>
              <a:pPr/>
              <a:t>11</a:t>
            </a:fld>
            <a:endParaRPr lang="en-US" altLang="en-US"/>
          </a:p>
        </p:txBody>
      </p:sp>
    </p:spTree>
  </p:cSld>
  <p:clrMapOvr>
    <a:masterClrMapping/>
  </p:clrMapOvr>
  <p:transition advTm="27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smtClean="0"/>
              <a:t>Salivary Glands</a:t>
            </a:r>
          </a:p>
        </p:txBody>
      </p:sp>
      <p:sp>
        <p:nvSpPr>
          <p:cNvPr id="14339" name="Rectangle 3"/>
          <p:cNvSpPr>
            <a:spLocks noGrp="1" noChangeArrowheads="1"/>
          </p:cNvSpPr>
          <p:nvPr>
            <p:ph sz="quarter" idx="14"/>
          </p:nvPr>
        </p:nvSpPr>
        <p:spPr/>
        <p:txBody>
          <a:bodyPr/>
          <a:lstStyle/>
          <a:p>
            <a:r>
              <a:rPr lang="en-US" dirty="0" smtClean="0"/>
              <a:t>Location</a:t>
            </a:r>
          </a:p>
          <a:p>
            <a:pPr lvl="1"/>
            <a:r>
              <a:rPr lang="en-US" dirty="0" smtClean="0"/>
              <a:t>Oral cavity</a:t>
            </a:r>
          </a:p>
          <a:p>
            <a:r>
              <a:rPr lang="en-US" dirty="0" smtClean="0"/>
              <a:t>Function</a:t>
            </a:r>
          </a:p>
          <a:p>
            <a:pPr lvl="1"/>
            <a:r>
              <a:rPr lang="en-US" dirty="0" smtClean="0"/>
              <a:t>Produce saliva</a:t>
            </a:r>
          </a:p>
          <a:p>
            <a:pPr lvl="2"/>
            <a:r>
              <a:rPr lang="en-US" dirty="0" smtClean="0"/>
              <a:t>Allow food to be swallowed without choking</a:t>
            </a:r>
          </a:p>
          <a:p>
            <a:pPr lvl="1"/>
            <a:r>
              <a:rPr lang="en-US" dirty="0" smtClean="0"/>
              <a:t>Saliva + food = bolus</a:t>
            </a:r>
          </a:p>
          <a:p>
            <a:pPr lvl="2"/>
            <a:r>
              <a:rPr lang="en-US" dirty="0" smtClean="0"/>
              <a:t>Contains amylase</a:t>
            </a:r>
          </a:p>
          <a:p>
            <a:pPr lvl="3"/>
            <a:r>
              <a:rPr lang="en-US" dirty="0" smtClean="0"/>
              <a:t>Aids in digestion of carbohydrates</a:t>
            </a:r>
          </a:p>
        </p:txBody>
      </p:sp>
      <p:sp>
        <p:nvSpPr>
          <p:cNvPr id="5" name="Text Placeholder 4"/>
          <p:cNvSpPr>
            <a:spLocks noGrp="1"/>
          </p:cNvSpPr>
          <p:nvPr>
            <p:ph type="body" sz="quarter" idx="32"/>
          </p:nvPr>
        </p:nvSpPr>
        <p:spPr/>
        <p:txBody>
          <a:bodyPr/>
          <a:lstStyle/>
          <a:p>
            <a:r>
              <a:rPr lang="en-US" smtClean="0"/>
              <a:t>Source:	(Salivary, 2010)</a:t>
            </a:r>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505232-2AEC-4BEF-AE92-4CC635D1F2D9}" type="slidenum">
              <a:rPr lang="en-US" altLang="en-US" smtClean="0"/>
              <a:pPr/>
              <a:t>12</a:t>
            </a:fld>
            <a:endParaRPr lang="en-US" altLang="en-US"/>
          </a:p>
        </p:txBody>
      </p:sp>
    </p:spTree>
  </p:cSld>
  <p:clrMapOvr>
    <a:masterClrMapping/>
  </p:clrMapOvr>
  <p:transition advTm="28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Liver</a:t>
            </a:r>
          </a:p>
        </p:txBody>
      </p:sp>
      <p:sp>
        <p:nvSpPr>
          <p:cNvPr id="15363" name="Rectangle 3"/>
          <p:cNvSpPr>
            <a:spLocks noGrp="1" noChangeArrowheads="1"/>
          </p:cNvSpPr>
          <p:nvPr>
            <p:ph sz="quarter" idx="14"/>
          </p:nvPr>
        </p:nvSpPr>
        <p:spPr>
          <a:xfrm>
            <a:off x="457200" y="1600200"/>
            <a:ext cx="5029200" cy="4572000"/>
          </a:xfrm>
        </p:spPr>
        <p:txBody>
          <a:bodyPr/>
          <a:lstStyle/>
          <a:p>
            <a:r>
              <a:rPr lang="en-US" dirty="0" smtClean="0"/>
              <a:t>Location</a:t>
            </a:r>
          </a:p>
          <a:p>
            <a:pPr lvl="1"/>
            <a:r>
              <a:rPr lang="en-US" dirty="0" smtClean="0"/>
              <a:t>Upper right quadrant of abdomen</a:t>
            </a:r>
          </a:p>
          <a:p>
            <a:r>
              <a:rPr lang="en-US" dirty="0" smtClean="0"/>
              <a:t>Functions</a:t>
            </a:r>
          </a:p>
          <a:p>
            <a:pPr lvl="1"/>
            <a:r>
              <a:rPr lang="en-US" dirty="0" smtClean="0"/>
              <a:t>Processes nutrients</a:t>
            </a:r>
          </a:p>
          <a:p>
            <a:pPr lvl="1"/>
            <a:r>
              <a:rPr lang="en-US" dirty="0" smtClean="0"/>
              <a:t>Detoxifies harmful substances</a:t>
            </a:r>
          </a:p>
          <a:p>
            <a:pPr lvl="1"/>
            <a:r>
              <a:rPr lang="en-US" dirty="0" smtClean="0"/>
              <a:t>Produces bile</a:t>
            </a:r>
          </a:p>
          <a:p>
            <a:pPr lvl="2"/>
            <a:r>
              <a:rPr lang="en-US" sz="2800" dirty="0" smtClean="0"/>
              <a:t>Emulsification</a:t>
            </a:r>
            <a:endParaRPr lang="en-US" dirty="0" smtClean="0"/>
          </a:p>
        </p:txBody>
      </p:sp>
      <p:sp>
        <p:nvSpPr>
          <p:cNvPr id="2" name="Text Placeholder 1"/>
          <p:cNvSpPr>
            <a:spLocks noGrp="1"/>
          </p:cNvSpPr>
          <p:nvPr>
            <p:ph type="body" sz="quarter" idx="32"/>
          </p:nvPr>
        </p:nvSpPr>
        <p:spPr/>
        <p:txBody>
          <a:bodyPr/>
          <a:lstStyle/>
          <a:p>
            <a:r>
              <a:rPr lang="en-US" smtClean="0"/>
              <a:t>Source:	(Liver, 2010)</a:t>
            </a:r>
            <a:endParaRPr lang="en-US" dirty="0"/>
          </a:p>
        </p:txBody>
      </p:sp>
      <p:pic>
        <p:nvPicPr>
          <p:cNvPr id="16388" name="Content Placeholder 7" descr="The image illustrates the components of the digestive system. The diagram has labeled the following: esophagus, liver, stomach, gallbladder, pancrease, duodenum, cecum, ascending, transverse and descending colon, jejunum, small intestine, sigmoid colon, ileum, appendix and rectum (anu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1536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3BA382-9C8D-4A81-8A7C-3427CED05E64}" type="slidenum">
              <a:rPr lang="en-US" altLang="en-US" smtClean="0"/>
              <a:pPr/>
              <a:t>13</a:t>
            </a:fld>
            <a:endParaRPr lang="en-US" altLang="en-US"/>
          </a:p>
        </p:txBody>
      </p:sp>
    </p:spTree>
  </p:cSld>
  <p:clrMapOvr>
    <a:masterClrMapping/>
  </p:clrMapOvr>
  <p:transition advTm="32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Gallbladder </a:t>
            </a:r>
          </a:p>
        </p:txBody>
      </p:sp>
      <p:sp>
        <p:nvSpPr>
          <p:cNvPr id="16387" name="Rectangle 5"/>
          <p:cNvSpPr>
            <a:spLocks noGrp="1" noChangeArrowheads="1"/>
          </p:cNvSpPr>
          <p:nvPr>
            <p:ph sz="quarter" idx="14"/>
          </p:nvPr>
        </p:nvSpPr>
        <p:spPr>
          <a:xfrm>
            <a:off x="457200" y="1600200"/>
            <a:ext cx="5029200" cy="4572000"/>
          </a:xfrm>
        </p:spPr>
        <p:txBody>
          <a:bodyPr/>
          <a:lstStyle/>
          <a:p>
            <a:r>
              <a:rPr lang="en-US" dirty="0" smtClean="0"/>
              <a:t>Location</a:t>
            </a:r>
          </a:p>
          <a:p>
            <a:pPr lvl="1"/>
            <a:r>
              <a:rPr lang="en-US" dirty="0" smtClean="0"/>
              <a:t>Under liver</a:t>
            </a:r>
          </a:p>
          <a:p>
            <a:r>
              <a:rPr lang="en-US" dirty="0" smtClean="0"/>
              <a:t>Function</a:t>
            </a:r>
          </a:p>
          <a:p>
            <a:pPr lvl="1"/>
            <a:r>
              <a:rPr lang="en-US" dirty="0" smtClean="0"/>
              <a:t>Stores bile produced by liver</a:t>
            </a:r>
          </a:p>
          <a:p>
            <a:r>
              <a:rPr lang="en-US" dirty="0" smtClean="0"/>
              <a:t>Ducts</a:t>
            </a:r>
          </a:p>
          <a:p>
            <a:pPr lvl="1"/>
            <a:r>
              <a:rPr lang="en-US" dirty="0" smtClean="0"/>
              <a:t>Hepatic duct</a:t>
            </a:r>
          </a:p>
          <a:p>
            <a:pPr lvl="1"/>
            <a:r>
              <a:rPr lang="en-US" dirty="0" smtClean="0"/>
              <a:t>Common bile duct</a:t>
            </a:r>
          </a:p>
          <a:p>
            <a:pPr lvl="1"/>
            <a:r>
              <a:rPr lang="en-US" dirty="0" smtClean="0"/>
              <a:t>Cystic duct</a:t>
            </a:r>
          </a:p>
        </p:txBody>
      </p:sp>
      <p:sp>
        <p:nvSpPr>
          <p:cNvPr id="2" name="Text Placeholder 1"/>
          <p:cNvSpPr>
            <a:spLocks noGrp="1"/>
          </p:cNvSpPr>
          <p:nvPr>
            <p:ph type="body" sz="quarter" idx="32"/>
          </p:nvPr>
        </p:nvSpPr>
        <p:spPr/>
        <p:txBody>
          <a:bodyPr/>
          <a:lstStyle/>
          <a:p>
            <a:r>
              <a:rPr lang="en-US" smtClean="0"/>
              <a:t>Source:	(Gallbladder, 2010)</a:t>
            </a:r>
            <a:endParaRPr lang="en-US" dirty="0"/>
          </a:p>
        </p:txBody>
      </p:sp>
      <p:pic>
        <p:nvPicPr>
          <p:cNvPr id="17412" name="Content Placeholder 4" descr="The image illustrates the components of the digestive system. The diagram has labeled the following: esophagus, liver, stomach, gallbladder, pancrease, duodenum, cecum, ascending, transverse and descending colon, jejunum, small intestine, sigmoid colon, ileum, appendix and rectum (anus)." title="Diagram: The Digestive System"/>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16390"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564707-31B9-4210-BB61-A7B1B21815AA}" type="slidenum">
              <a:rPr lang="en-US" altLang="en-US" smtClean="0"/>
              <a:pPr/>
              <a:t>14</a:t>
            </a:fld>
            <a:endParaRPr lang="en-US" altLang="en-US"/>
          </a:p>
        </p:txBody>
      </p:sp>
    </p:spTree>
  </p:cSld>
  <p:clrMapOvr>
    <a:masterClrMapping/>
  </p:clrMapOvr>
  <p:transition advTm="37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Pancreas</a:t>
            </a:r>
          </a:p>
        </p:txBody>
      </p:sp>
      <p:sp>
        <p:nvSpPr>
          <p:cNvPr id="18435" name="Content Placeholder 2"/>
          <p:cNvSpPr>
            <a:spLocks noGrp="1"/>
          </p:cNvSpPr>
          <p:nvPr>
            <p:ph sz="quarter" idx="14"/>
          </p:nvPr>
        </p:nvSpPr>
        <p:spPr>
          <a:xfrm>
            <a:off x="457200" y="1600200"/>
            <a:ext cx="4953000" cy="4572000"/>
          </a:xfrm>
        </p:spPr>
        <p:txBody>
          <a:bodyPr/>
          <a:lstStyle/>
          <a:p>
            <a:r>
              <a:rPr lang="en-US" altLang="en-US" dirty="0" smtClean="0"/>
              <a:t>Location</a:t>
            </a:r>
          </a:p>
          <a:p>
            <a:pPr lvl="1"/>
            <a:r>
              <a:rPr lang="en-US" altLang="en-US" dirty="0" smtClean="0"/>
              <a:t>Under the stomach</a:t>
            </a:r>
          </a:p>
          <a:p>
            <a:r>
              <a:rPr lang="en-US" altLang="en-US" dirty="0" smtClean="0"/>
              <a:t>Function</a:t>
            </a:r>
          </a:p>
          <a:p>
            <a:pPr lvl="1"/>
            <a:r>
              <a:rPr lang="en-US" altLang="en-US" dirty="0" smtClean="0"/>
              <a:t>Production of digestive juices</a:t>
            </a:r>
          </a:p>
          <a:p>
            <a:pPr lvl="2"/>
            <a:r>
              <a:rPr lang="en-US" altLang="en-US" dirty="0" smtClean="0"/>
              <a:t>neutralize acidic </a:t>
            </a:r>
            <a:r>
              <a:rPr lang="en-US" altLang="en-US" dirty="0" err="1" smtClean="0"/>
              <a:t>chyme</a:t>
            </a:r>
            <a:endParaRPr lang="en-US" altLang="en-US" dirty="0" smtClean="0"/>
          </a:p>
          <a:p>
            <a:pPr lvl="2"/>
            <a:r>
              <a:rPr lang="en-US" altLang="en-US" dirty="0" smtClean="0"/>
              <a:t>digest carbohydrates, lipids, and proteins</a:t>
            </a:r>
          </a:p>
        </p:txBody>
      </p:sp>
      <p:sp>
        <p:nvSpPr>
          <p:cNvPr id="8" name="Text Placeholder 7"/>
          <p:cNvSpPr>
            <a:spLocks noGrp="1"/>
          </p:cNvSpPr>
          <p:nvPr>
            <p:ph type="body" sz="quarter" idx="32"/>
          </p:nvPr>
        </p:nvSpPr>
        <p:spPr/>
        <p:txBody>
          <a:bodyPr/>
          <a:lstStyle/>
          <a:p>
            <a:endParaRPr lang="en-US"/>
          </a:p>
        </p:txBody>
      </p:sp>
      <p:pic>
        <p:nvPicPr>
          <p:cNvPr id="18436" name="Content Placeholder 8" descr="The image illustrates the components of the digestive system. The diagram has labeled the following: esophagus, liver, stomach, gallbladder, pancrease, duodenum, cecum, ascending, transverse and descending colon, jejunum, small intestine, sigmoid colon, ileum, appendix and rectum (anus)." title="Diagram: The Digestive System"/>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1741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6C93C0-06D4-45AC-802D-E7E59D584EC7}"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p:cNvSpPr>
            <a:spLocks noGrp="1"/>
          </p:cNvSpPr>
          <p:nvPr>
            <p:ph type="title"/>
          </p:nvPr>
        </p:nvSpPr>
        <p:spPr/>
        <p:txBody>
          <a:bodyPr/>
          <a:lstStyle/>
          <a:p>
            <a:r>
              <a:rPr lang="en-US" altLang="en-US" smtClean="0"/>
              <a:t>Peptic Ulcer</a:t>
            </a:r>
          </a:p>
        </p:txBody>
      </p:sp>
      <p:sp>
        <p:nvSpPr>
          <p:cNvPr id="6" name="Content Placeholder 5"/>
          <p:cNvSpPr>
            <a:spLocks noGrp="1"/>
          </p:cNvSpPr>
          <p:nvPr>
            <p:ph sz="quarter" idx="14"/>
          </p:nvPr>
        </p:nvSpPr>
        <p:spPr/>
        <p:txBody>
          <a:bodyPr/>
          <a:lstStyle/>
          <a:p>
            <a:r>
              <a:rPr lang="en-US" smtClean="0"/>
              <a:t>A sore in the lining of the stomach or duodenum </a:t>
            </a:r>
          </a:p>
          <a:p>
            <a:r>
              <a:rPr lang="en-US" smtClean="0"/>
              <a:t>Most common symptom</a:t>
            </a:r>
          </a:p>
          <a:p>
            <a:pPr lvl="1"/>
            <a:r>
              <a:rPr lang="en-US" smtClean="0"/>
              <a:t>Burning stomach pain</a:t>
            </a:r>
          </a:p>
          <a:p>
            <a:r>
              <a:rPr lang="en-US" smtClean="0"/>
              <a:t>Cause</a:t>
            </a:r>
          </a:p>
          <a:p>
            <a:pPr lvl="1"/>
            <a:r>
              <a:rPr lang="en-US" smtClean="0"/>
              <a:t>Digestion acids damage the walls of the stomach or duodenum </a:t>
            </a:r>
          </a:p>
          <a:p>
            <a:r>
              <a:rPr lang="en-US" smtClean="0"/>
              <a:t>Treatment </a:t>
            </a:r>
          </a:p>
          <a:p>
            <a:pPr lvl="1"/>
            <a:r>
              <a:rPr lang="en-US" smtClean="0"/>
              <a:t>Medicines to block stomach acids</a:t>
            </a:r>
          </a:p>
          <a:p>
            <a:pPr lvl="1"/>
            <a:r>
              <a:rPr lang="en-US" smtClean="0"/>
              <a:t>Antibiotics to kill ulcer-causing bacteria</a:t>
            </a:r>
            <a:endParaRPr lang="en-US" dirty="0" smtClean="0"/>
          </a:p>
        </p:txBody>
      </p:sp>
      <p:sp>
        <p:nvSpPr>
          <p:cNvPr id="18437"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5FEB29-B285-43EA-B84F-863A7E1BA7D4}" type="slidenum">
              <a:rPr lang="en-US" altLang="en-US" smtClean="0"/>
              <a:pPr/>
              <a:t>16</a:t>
            </a:fld>
            <a:endParaRPr lang="en-US" altLang="en-US"/>
          </a:p>
        </p:txBody>
      </p:sp>
    </p:spTree>
  </p:cSld>
  <p:clrMapOvr>
    <a:masterClrMapping/>
  </p:clrMapOvr>
  <p:transition advTm="74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Cholelithiasis (Gallstones)</a:t>
            </a:r>
          </a:p>
        </p:txBody>
      </p:sp>
      <p:sp>
        <p:nvSpPr>
          <p:cNvPr id="3" name="Content Placeholder 2"/>
          <p:cNvSpPr>
            <a:spLocks noGrp="1"/>
          </p:cNvSpPr>
          <p:nvPr>
            <p:ph sz="quarter" idx="14"/>
          </p:nvPr>
        </p:nvSpPr>
        <p:spPr/>
        <p:txBody>
          <a:bodyPr/>
          <a:lstStyle/>
          <a:p>
            <a:r>
              <a:rPr lang="en-US" dirty="0" smtClean="0"/>
              <a:t>Symptoms</a:t>
            </a:r>
          </a:p>
          <a:p>
            <a:pPr lvl="1"/>
            <a:r>
              <a:rPr lang="en-US" sz="2400" dirty="0" smtClean="0"/>
              <a:t>Nausea </a:t>
            </a:r>
          </a:p>
          <a:p>
            <a:pPr lvl="1"/>
            <a:r>
              <a:rPr lang="en-US" sz="2400" dirty="0" smtClean="0"/>
              <a:t>Vomiting</a:t>
            </a:r>
          </a:p>
          <a:p>
            <a:pPr lvl="1"/>
            <a:r>
              <a:rPr lang="en-US" sz="2400" dirty="0" smtClean="0"/>
              <a:t>Pain in the abdomen, back, or just under the right arm</a:t>
            </a:r>
          </a:p>
          <a:p>
            <a:r>
              <a:rPr lang="en-US" dirty="0" smtClean="0"/>
              <a:t>Most commonly affects</a:t>
            </a:r>
          </a:p>
          <a:p>
            <a:pPr lvl="1"/>
            <a:r>
              <a:rPr lang="en-US" sz="2400" dirty="0" smtClean="0"/>
              <a:t>Older adults, women, overweight people, Native Americans and Mexican Americans</a:t>
            </a:r>
          </a:p>
          <a:p>
            <a:r>
              <a:rPr lang="en-US" dirty="0" smtClean="0"/>
              <a:t>Treatment</a:t>
            </a:r>
          </a:p>
          <a:p>
            <a:pPr lvl="1"/>
            <a:r>
              <a:rPr lang="en-US" sz="2400" dirty="0" smtClean="0"/>
              <a:t>Surgical removal of the gallbladder</a:t>
            </a:r>
            <a:endParaRPr lang="en-US" dirty="0"/>
          </a:p>
        </p:txBody>
      </p:sp>
      <p:sp>
        <p:nvSpPr>
          <p:cNvPr id="1946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056E1A-DC94-4F58-9ED6-25217C5C2C02}" type="slidenum">
              <a:rPr lang="en-US" altLang="en-US" smtClean="0"/>
              <a:pPr/>
              <a:t>17</a:t>
            </a:fld>
            <a:endParaRPr lang="en-US" altLang="en-US"/>
          </a:p>
        </p:txBody>
      </p:sp>
    </p:spTree>
  </p:cSld>
  <p:clrMapOvr>
    <a:masterClrMapping/>
  </p:clrMapOvr>
  <p:transition advTm="66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Crohn’s Disease</a:t>
            </a:r>
          </a:p>
        </p:txBody>
      </p:sp>
      <p:sp>
        <p:nvSpPr>
          <p:cNvPr id="3" name="Content Placeholder 2"/>
          <p:cNvSpPr>
            <a:spLocks noGrp="1"/>
          </p:cNvSpPr>
          <p:nvPr>
            <p:ph sz="quarter" idx="14"/>
          </p:nvPr>
        </p:nvSpPr>
        <p:spPr/>
        <p:txBody>
          <a:bodyPr/>
          <a:lstStyle/>
          <a:p>
            <a:r>
              <a:rPr lang="en-US" dirty="0" smtClean="0"/>
              <a:t>Regional enteritis or ileitis</a:t>
            </a:r>
          </a:p>
          <a:p>
            <a:r>
              <a:rPr lang="en-US" dirty="0" smtClean="0"/>
              <a:t>Inflammation of the digestive system</a:t>
            </a:r>
          </a:p>
          <a:p>
            <a:r>
              <a:rPr lang="en-US" dirty="0" smtClean="0"/>
              <a:t>Often affects the lower part of the small intestine</a:t>
            </a:r>
          </a:p>
          <a:p>
            <a:r>
              <a:rPr lang="en-US" dirty="0" smtClean="0"/>
              <a:t>Common symptoms include</a:t>
            </a:r>
          </a:p>
          <a:p>
            <a:pPr lvl="1"/>
            <a:r>
              <a:rPr lang="en-US" sz="2400" dirty="0" smtClean="0"/>
              <a:t>Pain in the abdomen and diarrhea</a:t>
            </a:r>
          </a:p>
          <a:p>
            <a:pPr lvl="1"/>
            <a:r>
              <a:rPr lang="en-US" sz="2400" dirty="0" smtClean="0"/>
              <a:t>Bleeding from the rectum, weight loss, joint pain, skin problems and fever</a:t>
            </a:r>
          </a:p>
          <a:p>
            <a:pPr lvl="1"/>
            <a:r>
              <a:rPr lang="en-US" sz="2400" dirty="0" smtClean="0"/>
              <a:t>Intestinal blockage and malnutrition</a:t>
            </a:r>
          </a:p>
          <a:p>
            <a:r>
              <a:rPr lang="en-US" dirty="0" smtClean="0"/>
              <a:t>Treatment</a:t>
            </a:r>
          </a:p>
          <a:p>
            <a:pPr lvl="1"/>
            <a:r>
              <a:rPr lang="en-US" sz="2400" dirty="0" smtClean="0"/>
              <a:t>Medicines, nutrition supplements, surgery or a combination</a:t>
            </a:r>
            <a:endParaRPr lang="en-US" dirty="0" smtClean="0"/>
          </a:p>
        </p:txBody>
      </p:sp>
      <p:sp>
        <p:nvSpPr>
          <p:cNvPr id="2048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D56193-DA7F-495B-953F-EFFC5B558B0F}" type="slidenum">
              <a:rPr lang="en-US" altLang="en-US" smtClean="0"/>
              <a:pPr/>
              <a:t>18</a:t>
            </a:fld>
            <a:endParaRPr lang="en-US" altLang="en-US"/>
          </a:p>
        </p:txBody>
      </p:sp>
    </p:spTree>
  </p:cSld>
  <p:clrMapOvr>
    <a:masterClrMapping/>
  </p:clrMapOvr>
  <p:transition advTm="82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Ulcerative Colitis</a:t>
            </a:r>
          </a:p>
        </p:txBody>
      </p:sp>
      <p:sp>
        <p:nvSpPr>
          <p:cNvPr id="22531" name="Content Placeholder 2"/>
          <p:cNvSpPr>
            <a:spLocks noGrp="1"/>
          </p:cNvSpPr>
          <p:nvPr>
            <p:ph sz="quarter" idx="14"/>
          </p:nvPr>
        </p:nvSpPr>
        <p:spPr/>
        <p:txBody>
          <a:bodyPr/>
          <a:lstStyle/>
          <a:p>
            <a:r>
              <a:rPr lang="en-US" altLang="en-US" dirty="0" smtClean="0"/>
              <a:t>Similar symptoms to Crohn’s Disease</a:t>
            </a:r>
          </a:p>
          <a:p>
            <a:r>
              <a:rPr lang="en-US" altLang="en-US" dirty="0" smtClean="0"/>
              <a:t>Often involves entire colon</a:t>
            </a:r>
          </a:p>
          <a:p>
            <a:r>
              <a:rPr lang="en-US" altLang="en-US" dirty="0" smtClean="0"/>
              <a:t>Patients  at risk  for colon cancer</a:t>
            </a:r>
          </a:p>
          <a:p>
            <a:r>
              <a:rPr lang="en-US" altLang="en-US" dirty="0" smtClean="0"/>
              <a:t>Treatment</a:t>
            </a:r>
          </a:p>
          <a:p>
            <a:pPr lvl="1"/>
            <a:r>
              <a:rPr lang="en-US" altLang="en-US" dirty="0" smtClean="0"/>
              <a:t>Drugs</a:t>
            </a:r>
          </a:p>
          <a:p>
            <a:pPr lvl="1"/>
            <a:r>
              <a:rPr lang="en-US" altLang="en-US" dirty="0" smtClean="0"/>
              <a:t>Surgery</a:t>
            </a:r>
          </a:p>
        </p:txBody>
      </p:sp>
      <p:sp>
        <p:nvSpPr>
          <p:cNvPr id="2151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2ABD04-BBE8-4F73-96E2-D6A9EBBBB17F}" type="slidenum">
              <a:rPr lang="en-US" altLang="en-US" smtClean="0"/>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Digestive System</a:t>
            </a:r>
            <a:br>
              <a:rPr lang="en-US" altLang="en-US" smtClean="0"/>
            </a:br>
            <a:r>
              <a:rPr lang="en-US" altLang="en-US" smtClean="0"/>
              <a:t>Learning Objectives</a:t>
            </a:r>
          </a:p>
        </p:txBody>
      </p:sp>
      <p:sp>
        <p:nvSpPr>
          <p:cNvPr id="5123" name="Content Placeholder 2"/>
          <p:cNvSpPr>
            <a:spLocks noGrp="1"/>
          </p:cNvSpPr>
          <p:nvPr>
            <p:ph sz="quarter" idx="14"/>
          </p:nvPr>
        </p:nvSpPr>
        <p:spPr/>
        <p:txBody>
          <a:bodyPr/>
          <a:lstStyle/>
          <a:p>
            <a:r>
              <a:rPr lang="en-US" altLang="en-US" smtClean="0"/>
              <a:t>Define, understand and correctly pronounce medical terms related to the digestive system</a:t>
            </a:r>
          </a:p>
          <a:p>
            <a:r>
              <a:rPr lang="en-US" altLang="en-US" smtClean="0"/>
              <a:t>Describe common diseases and conditions with an overview of various treatments related to the digestive system</a:t>
            </a:r>
          </a:p>
        </p:txBody>
      </p:sp>
      <p:sp>
        <p:nvSpPr>
          <p:cNvPr id="410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900638-3142-46A2-BD57-0338B30AA73B}"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Digestive System Combining Forms</a:t>
            </a:r>
          </a:p>
        </p:txBody>
      </p:sp>
      <p:graphicFrame>
        <p:nvGraphicFramePr>
          <p:cNvPr id="7" name="Content Placeholder 6" descr="Digestive System Combining Forms, including word part, meaning and example."/>
          <p:cNvGraphicFramePr>
            <a:graphicFrameLocks noGrp="1"/>
          </p:cNvGraphicFramePr>
          <p:nvPr>
            <p:ph type="tbl" sz="quarter" idx="14"/>
            <p:extLst>
              <p:ext uri="{D42A27DB-BD31-4B8C-83A1-F6EECF244321}">
                <p14:modId xmlns:p14="http://schemas.microsoft.com/office/powerpoint/2010/main" val="837674930"/>
              </p:ext>
            </p:extLst>
          </p:nvPr>
        </p:nvGraphicFramePr>
        <p:xfrm>
          <a:off x="457200" y="1600200"/>
          <a:ext cx="8229600" cy="2595565"/>
        </p:xfrm>
        <a:graphic>
          <a:graphicData uri="http://schemas.openxmlformats.org/drawingml/2006/table">
            <a:tbl>
              <a:tblPr firstRow="1" bandRow="1">
                <a:tableStyleId>{2D5ABB26-0587-4C30-8999-92F81FD0307C}</a:tableStyleId>
              </a:tblPr>
              <a:tblGrid>
                <a:gridCol w="2743200"/>
                <a:gridCol w="2743200"/>
                <a:gridCol w="2743200"/>
              </a:tblGrid>
              <a:tr h="370795">
                <a:tc>
                  <a:txBody>
                    <a:bodyPr/>
                    <a:lstStyle/>
                    <a:p>
                      <a:r>
                        <a:rPr lang="en-US" sz="1800" b="1" dirty="0" smtClean="0"/>
                        <a:t>Word Part</a:t>
                      </a:r>
                      <a:endParaRPr lang="en-US" sz="1800" b="1" dirty="0"/>
                    </a:p>
                  </a:txBody>
                  <a:tcPr marL="100771" marR="100771" marT="45714" marB="45714"/>
                </a:tc>
                <a:tc>
                  <a:txBody>
                    <a:bodyPr/>
                    <a:lstStyle/>
                    <a:p>
                      <a:r>
                        <a:rPr lang="en-US" sz="1800" b="1" dirty="0" smtClean="0"/>
                        <a:t>Meaning</a:t>
                      </a:r>
                      <a:endParaRPr lang="en-US" sz="1800" b="1" dirty="0"/>
                    </a:p>
                  </a:txBody>
                  <a:tcPr marL="100771" marR="100771" marT="45714" marB="45714"/>
                </a:tc>
                <a:tc>
                  <a:txBody>
                    <a:bodyPr/>
                    <a:lstStyle/>
                    <a:p>
                      <a:r>
                        <a:rPr lang="en-US" sz="1800" b="1" dirty="0" smtClean="0"/>
                        <a:t>Sample Term</a:t>
                      </a:r>
                      <a:endParaRPr lang="en-US" sz="1800" b="1" dirty="0"/>
                    </a:p>
                  </a:txBody>
                  <a:tcPr marL="100771" marR="100771" marT="45714" marB="45714"/>
                </a:tc>
              </a:tr>
              <a:tr h="370795">
                <a:tc>
                  <a:txBody>
                    <a:bodyPr/>
                    <a:lstStyle/>
                    <a:p>
                      <a:r>
                        <a:rPr lang="en-US" sz="1800" dirty="0" smtClean="0"/>
                        <a:t>An/o</a:t>
                      </a:r>
                      <a:endParaRPr lang="en-US" sz="1800" dirty="0"/>
                    </a:p>
                  </a:txBody>
                  <a:tcPr marL="100771" marR="100771" marT="45714" marB="45714"/>
                </a:tc>
                <a:tc>
                  <a:txBody>
                    <a:bodyPr/>
                    <a:lstStyle/>
                    <a:p>
                      <a:r>
                        <a:rPr lang="en-US" sz="1800" dirty="0" smtClean="0"/>
                        <a:t>Anus</a:t>
                      </a:r>
                      <a:endParaRPr lang="en-US" sz="1800" dirty="0"/>
                    </a:p>
                  </a:txBody>
                  <a:tcPr marL="100771" marR="100771" marT="45714" marB="45714"/>
                </a:tc>
                <a:tc>
                  <a:txBody>
                    <a:bodyPr/>
                    <a:lstStyle/>
                    <a:p>
                      <a:r>
                        <a:rPr lang="en-US" sz="1800" dirty="0" smtClean="0"/>
                        <a:t>Anal</a:t>
                      </a:r>
                      <a:endParaRPr lang="en-US" sz="1800" dirty="0"/>
                    </a:p>
                  </a:txBody>
                  <a:tcPr marL="100771" marR="100771" marT="45714" marB="45714"/>
                </a:tc>
              </a:tr>
              <a:tr h="370795">
                <a:tc>
                  <a:txBody>
                    <a:bodyPr/>
                    <a:lstStyle/>
                    <a:p>
                      <a:r>
                        <a:rPr lang="en-US" sz="1800" dirty="0" smtClean="0"/>
                        <a:t>Chol/e</a:t>
                      </a:r>
                      <a:endParaRPr lang="en-US" sz="1800" dirty="0"/>
                    </a:p>
                  </a:txBody>
                  <a:tcPr marL="100771" marR="100771" marT="45714" marB="45714"/>
                </a:tc>
                <a:tc>
                  <a:txBody>
                    <a:bodyPr/>
                    <a:lstStyle/>
                    <a:p>
                      <a:r>
                        <a:rPr lang="en-US" sz="1800" dirty="0" smtClean="0"/>
                        <a:t>Bile,</a:t>
                      </a:r>
                      <a:r>
                        <a:rPr lang="en-US" sz="1800" baseline="0" dirty="0" smtClean="0"/>
                        <a:t> gall</a:t>
                      </a:r>
                      <a:endParaRPr lang="en-US" sz="1800" dirty="0"/>
                    </a:p>
                  </a:txBody>
                  <a:tcPr marL="100771" marR="100771" marT="45714" marB="45714"/>
                </a:tc>
                <a:tc>
                  <a:txBody>
                    <a:bodyPr/>
                    <a:lstStyle/>
                    <a:p>
                      <a:r>
                        <a:rPr lang="en-US" sz="1800" dirty="0" smtClean="0"/>
                        <a:t>Cholelithiasis</a:t>
                      </a:r>
                      <a:endParaRPr lang="en-US" sz="1800" dirty="0"/>
                    </a:p>
                  </a:txBody>
                  <a:tcPr marL="100771" marR="100771" marT="45714" marB="45714"/>
                </a:tc>
              </a:tr>
              <a:tr h="370795">
                <a:tc>
                  <a:txBody>
                    <a:bodyPr/>
                    <a:lstStyle/>
                    <a:p>
                      <a:r>
                        <a:rPr lang="en-US" sz="1800" dirty="0" smtClean="0"/>
                        <a:t>Cholecyst/o</a:t>
                      </a:r>
                      <a:endParaRPr lang="en-US" sz="1800" dirty="0"/>
                    </a:p>
                  </a:txBody>
                  <a:tcPr marL="100771" marR="100771" marT="45714" marB="45714"/>
                </a:tc>
                <a:tc>
                  <a:txBody>
                    <a:bodyPr/>
                    <a:lstStyle/>
                    <a:p>
                      <a:r>
                        <a:rPr lang="en-US" sz="1800" dirty="0" smtClean="0"/>
                        <a:t>Gallbladder</a:t>
                      </a:r>
                      <a:endParaRPr lang="en-US" sz="1800" dirty="0"/>
                    </a:p>
                  </a:txBody>
                  <a:tcPr marL="100771" marR="100771" marT="45714" marB="45714"/>
                </a:tc>
                <a:tc>
                  <a:txBody>
                    <a:bodyPr/>
                    <a:lstStyle/>
                    <a:p>
                      <a:r>
                        <a:rPr lang="en-US" sz="1800" dirty="0" smtClean="0"/>
                        <a:t>Cholecystitis</a:t>
                      </a:r>
                      <a:endParaRPr lang="en-US" sz="1800" dirty="0"/>
                    </a:p>
                  </a:txBody>
                  <a:tcPr marL="100771" marR="100771" marT="45714" marB="45714"/>
                </a:tc>
              </a:tr>
              <a:tr h="370795">
                <a:tc>
                  <a:txBody>
                    <a:bodyPr/>
                    <a:lstStyle/>
                    <a:p>
                      <a:r>
                        <a:rPr lang="en-US" sz="1800" dirty="0" smtClean="0"/>
                        <a:t>Col/o</a:t>
                      </a:r>
                      <a:endParaRPr lang="en-US" sz="1800" dirty="0"/>
                    </a:p>
                  </a:txBody>
                  <a:tcPr marL="100771" marR="100771" marT="45714" marB="45714"/>
                </a:tc>
                <a:tc>
                  <a:txBody>
                    <a:bodyPr/>
                    <a:lstStyle/>
                    <a:p>
                      <a:r>
                        <a:rPr lang="en-US" sz="1800" dirty="0" smtClean="0"/>
                        <a:t>Colon</a:t>
                      </a:r>
                      <a:endParaRPr lang="en-US" sz="1800" dirty="0"/>
                    </a:p>
                  </a:txBody>
                  <a:tcPr marL="100771" marR="100771" marT="45714" marB="45714"/>
                </a:tc>
                <a:tc>
                  <a:txBody>
                    <a:bodyPr/>
                    <a:lstStyle/>
                    <a:p>
                      <a:r>
                        <a:rPr lang="en-US" sz="1800" dirty="0" smtClean="0"/>
                        <a:t>Colostomy</a:t>
                      </a:r>
                      <a:endParaRPr lang="en-US" sz="1800" dirty="0"/>
                    </a:p>
                  </a:txBody>
                  <a:tcPr marL="100771" marR="100771" marT="45714" marB="45714"/>
                </a:tc>
              </a:tr>
              <a:tr h="370795">
                <a:tc>
                  <a:txBody>
                    <a:bodyPr/>
                    <a:lstStyle/>
                    <a:p>
                      <a:r>
                        <a:rPr lang="en-US" sz="1800" dirty="0" smtClean="0"/>
                        <a:t>Enter/o</a:t>
                      </a:r>
                      <a:endParaRPr lang="en-US" sz="1800" dirty="0"/>
                    </a:p>
                  </a:txBody>
                  <a:tcPr marL="100771" marR="100771" marT="45714" marB="45714"/>
                </a:tc>
                <a:tc>
                  <a:txBody>
                    <a:bodyPr/>
                    <a:lstStyle/>
                    <a:p>
                      <a:r>
                        <a:rPr lang="en-US" sz="1800" dirty="0" smtClean="0"/>
                        <a:t>Small intestine</a:t>
                      </a:r>
                      <a:endParaRPr lang="en-US" sz="1800" dirty="0"/>
                    </a:p>
                  </a:txBody>
                  <a:tcPr marL="100771" marR="100771" marT="45714" marB="45714"/>
                </a:tc>
                <a:tc>
                  <a:txBody>
                    <a:bodyPr/>
                    <a:lstStyle/>
                    <a:p>
                      <a:r>
                        <a:rPr lang="en-US" sz="1800" dirty="0" smtClean="0"/>
                        <a:t>Enteritis</a:t>
                      </a:r>
                      <a:endParaRPr lang="en-US" sz="1800" dirty="0"/>
                    </a:p>
                  </a:txBody>
                  <a:tcPr marL="100771" marR="100771" marT="45714" marB="45714"/>
                </a:tc>
              </a:tr>
              <a:tr h="370795">
                <a:tc>
                  <a:txBody>
                    <a:bodyPr/>
                    <a:lstStyle/>
                    <a:p>
                      <a:r>
                        <a:rPr lang="en-US" sz="1800" dirty="0" smtClean="0"/>
                        <a:t>Esophag/o</a:t>
                      </a:r>
                      <a:endParaRPr lang="en-US" sz="1800" dirty="0"/>
                    </a:p>
                  </a:txBody>
                  <a:tcPr marL="100771" marR="100771" marT="45714" marB="45714"/>
                </a:tc>
                <a:tc>
                  <a:txBody>
                    <a:bodyPr/>
                    <a:lstStyle/>
                    <a:p>
                      <a:r>
                        <a:rPr lang="en-US" sz="1800" dirty="0" smtClean="0"/>
                        <a:t>Esophagus</a:t>
                      </a:r>
                      <a:endParaRPr lang="en-US" sz="1800" dirty="0"/>
                    </a:p>
                  </a:txBody>
                  <a:tcPr marL="100771" marR="100771" marT="45714" marB="45714"/>
                </a:tc>
                <a:tc>
                  <a:txBody>
                    <a:bodyPr/>
                    <a:lstStyle/>
                    <a:p>
                      <a:r>
                        <a:rPr lang="en-US" sz="1800" dirty="0" smtClean="0"/>
                        <a:t>Esophageal</a:t>
                      </a:r>
                    </a:p>
                  </a:txBody>
                  <a:tcPr marL="100771" marR="100771" marT="45714" marB="45714"/>
                </a:tc>
              </a:tr>
            </a:tbl>
          </a:graphicData>
        </a:graphic>
      </p:graphicFrame>
      <p:sp>
        <p:nvSpPr>
          <p:cNvPr id="6" name="Text Placeholder 5"/>
          <p:cNvSpPr>
            <a:spLocks noGrp="1"/>
          </p:cNvSpPr>
          <p:nvPr>
            <p:ph type="body" sz="quarter" idx="32"/>
          </p:nvPr>
        </p:nvSpPr>
        <p:spPr/>
        <p:txBody>
          <a:bodyPr/>
          <a:lstStyle/>
          <a:p>
            <a:endParaRPr lang="en-US"/>
          </a:p>
        </p:txBody>
      </p:sp>
      <p:sp>
        <p:nvSpPr>
          <p:cNvPr id="2255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BC7B40-21D6-4D4F-BA73-1A94D2B85EFA}"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Digestive System Combining Forms 2</a:t>
            </a:r>
          </a:p>
        </p:txBody>
      </p:sp>
      <p:graphicFrame>
        <p:nvGraphicFramePr>
          <p:cNvPr id="7" name="Content Placeholder 6" descr="Digestive System Combining Forms, including word part, meaning and example."/>
          <p:cNvGraphicFramePr>
            <a:graphicFrameLocks noGrp="1"/>
          </p:cNvGraphicFramePr>
          <p:nvPr>
            <p:ph type="tbl" sz="quarter" idx="14"/>
            <p:extLst>
              <p:ext uri="{D42A27DB-BD31-4B8C-83A1-F6EECF244321}">
                <p14:modId xmlns:p14="http://schemas.microsoft.com/office/powerpoint/2010/main" val="3787876047"/>
              </p:ext>
            </p:extLst>
          </p:nvPr>
        </p:nvGraphicFramePr>
        <p:xfrm>
          <a:off x="457200" y="1600200"/>
          <a:ext cx="8229600" cy="3978273"/>
        </p:xfrm>
        <a:graphic>
          <a:graphicData uri="http://schemas.openxmlformats.org/drawingml/2006/table">
            <a:tbl>
              <a:tblPr firstRow="1" bandRow="1">
                <a:tableStyleId>{2D5ABB26-0587-4C30-8999-92F81FD0307C}</a:tableStyleId>
              </a:tblPr>
              <a:tblGrid>
                <a:gridCol w="2743200"/>
                <a:gridCol w="2743200"/>
                <a:gridCol w="2743200"/>
              </a:tblGrid>
              <a:tr h="370899">
                <a:tc>
                  <a:txBody>
                    <a:bodyPr/>
                    <a:lstStyle/>
                    <a:p>
                      <a:r>
                        <a:rPr lang="en-US" sz="1800" b="1" dirty="0" smtClean="0"/>
                        <a:t>Word</a:t>
                      </a:r>
                      <a:r>
                        <a:rPr lang="en-US" sz="1800" b="1" baseline="0" dirty="0" smtClean="0"/>
                        <a:t> Part</a:t>
                      </a:r>
                      <a:endParaRPr lang="en-US" sz="1800" b="1" dirty="0"/>
                    </a:p>
                  </a:txBody>
                  <a:tcPr marL="100771" marR="100771" marT="45727" marB="45727"/>
                </a:tc>
                <a:tc>
                  <a:txBody>
                    <a:bodyPr/>
                    <a:lstStyle/>
                    <a:p>
                      <a:r>
                        <a:rPr lang="en-US" sz="1800" b="1" dirty="0" smtClean="0"/>
                        <a:t>Meaning</a:t>
                      </a:r>
                      <a:r>
                        <a:rPr lang="en-US" sz="1800" b="1" baseline="0" dirty="0" smtClean="0"/>
                        <a:t> </a:t>
                      </a:r>
                      <a:endParaRPr lang="en-US" sz="1800" b="1" dirty="0"/>
                    </a:p>
                  </a:txBody>
                  <a:tcPr marL="100771" marR="100771" marT="45727" marB="45727"/>
                </a:tc>
                <a:tc>
                  <a:txBody>
                    <a:bodyPr/>
                    <a:lstStyle/>
                    <a:p>
                      <a:r>
                        <a:rPr lang="en-US" sz="1800" b="1" dirty="0" smtClean="0"/>
                        <a:t>Sample Term</a:t>
                      </a:r>
                      <a:endParaRPr lang="en-US" sz="1800" b="1" dirty="0"/>
                    </a:p>
                  </a:txBody>
                  <a:tcPr marL="100771" marR="100771" marT="45727" marB="45727"/>
                </a:tc>
              </a:tr>
              <a:tr h="370899">
                <a:tc>
                  <a:txBody>
                    <a:bodyPr/>
                    <a:lstStyle/>
                    <a:p>
                      <a:r>
                        <a:rPr lang="en-US" sz="1800" dirty="0" smtClean="0"/>
                        <a:t>Gastr/o</a:t>
                      </a:r>
                      <a:endParaRPr lang="en-US" sz="1800" dirty="0"/>
                    </a:p>
                  </a:txBody>
                  <a:tcPr marL="100771" marR="100771" marT="45727" marB="45727"/>
                </a:tc>
                <a:tc>
                  <a:txBody>
                    <a:bodyPr/>
                    <a:lstStyle/>
                    <a:p>
                      <a:r>
                        <a:rPr lang="en-US" sz="1800" dirty="0" smtClean="0"/>
                        <a:t>Stomach</a:t>
                      </a:r>
                      <a:endParaRPr lang="en-US" sz="1800" dirty="0"/>
                    </a:p>
                  </a:txBody>
                  <a:tcPr marL="100771" marR="100771" marT="45727" marB="45727"/>
                </a:tc>
                <a:tc>
                  <a:txBody>
                    <a:bodyPr/>
                    <a:lstStyle/>
                    <a:p>
                      <a:r>
                        <a:rPr lang="en-US" sz="1800" dirty="0" smtClean="0"/>
                        <a:t>Gastritis</a:t>
                      </a:r>
                      <a:endParaRPr lang="en-US" sz="1800" dirty="0"/>
                    </a:p>
                  </a:txBody>
                  <a:tcPr marL="100771" marR="100771" marT="45727" marB="45727"/>
                </a:tc>
              </a:tr>
              <a:tr h="370899">
                <a:tc>
                  <a:txBody>
                    <a:bodyPr/>
                    <a:lstStyle/>
                    <a:p>
                      <a:r>
                        <a:rPr lang="en-US" sz="1800" dirty="0" smtClean="0"/>
                        <a:t>Hepat/o</a:t>
                      </a:r>
                      <a:endParaRPr lang="en-US" sz="1800" dirty="0"/>
                    </a:p>
                  </a:txBody>
                  <a:tcPr marL="100771" marR="100771" marT="45727" marB="45727"/>
                </a:tc>
                <a:tc>
                  <a:txBody>
                    <a:bodyPr/>
                    <a:lstStyle/>
                    <a:p>
                      <a:r>
                        <a:rPr lang="en-US" sz="1800" dirty="0" smtClean="0"/>
                        <a:t>Liver</a:t>
                      </a:r>
                      <a:endParaRPr lang="en-US" sz="1800" dirty="0"/>
                    </a:p>
                  </a:txBody>
                  <a:tcPr marL="100771" marR="100771" marT="45727" marB="45727"/>
                </a:tc>
                <a:tc>
                  <a:txBody>
                    <a:bodyPr/>
                    <a:lstStyle/>
                    <a:p>
                      <a:r>
                        <a:rPr lang="en-US" sz="1800" dirty="0" smtClean="0"/>
                        <a:t>Hepatitis</a:t>
                      </a:r>
                      <a:endParaRPr lang="en-US" sz="1800" dirty="0"/>
                    </a:p>
                  </a:txBody>
                  <a:tcPr marL="100771" marR="100771" marT="45727" marB="45727"/>
                </a:tc>
              </a:tr>
              <a:tr h="370899">
                <a:tc>
                  <a:txBody>
                    <a:bodyPr/>
                    <a:lstStyle/>
                    <a:p>
                      <a:r>
                        <a:rPr lang="en-US" sz="1800" dirty="0" smtClean="0"/>
                        <a:t>Jejun/o</a:t>
                      </a:r>
                      <a:endParaRPr lang="en-US" sz="1800" dirty="0"/>
                    </a:p>
                  </a:txBody>
                  <a:tcPr marL="100771" marR="100771" marT="45727" marB="45727"/>
                </a:tc>
                <a:tc>
                  <a:txBody>
                    <a:bodyPr/>
                    <a:lstStyle/>
                    <a:p>
                      <a:r>
                        <a:rPr lang="en-US" sz="1800" dirty="0" smtClean="0"/>
                        <a:t>Jejunum</a:t>
                      </a:r>
                      <a:endParaRPr lang="en-US" sz="1800" dirty="0"/>
                    </a:p>
                  </a:txBody>
                  <a:tcPr marL="100771" marR="100771" marT="45727" marB="45727"/>
                </a:tc>
                <a:tc>
                  <a:txBody>
                    <a:bodyPr/>
                    <a:lstStyle/>
                    <a:p>
                      <a:r>
                        <a:rPr lang="en-US" sz="1800" dirty="0" smtClean="0"/>
                        <a:t>Jejunal</a:t>
                      </a:r>
                      <a:endParaRPr lang="en-US" sz="1800" dirty="0"/>
                    </a:p>
                  </a:txBody>
                  <a:tcPr marL="100771" marR="100771" marT="45727" marB="45727"/>
                </a:tc>
              </a:tr>
              <a:tr h="370899">
                <a:tc>
                  <a:txBody>
                    <a:bodyPr/>
                    <a:lstStyle/>
                    <a:p>
                      <a:r>
                        <a:rPr lang="en-US" sz="1800" dirty="0" smtClean="0"/>
                        <a:t>Lapar/o</a:t>
                      </a:r>
                      <a:endParaRPr lang="en-US" sz="1800" dirty="0"/>
                    </a:p>
                  </a:txBody>
                  <a:tcPr marL="100771" marR="100771" marT="45727" marB="45727"/>
                </a:tc>
                <a:tc>
                  <a:txBody>
                    <a:bodyPr/>
                    <a:lstStyle/>
                    <a:p>
                      <a:r>
                        <a:rPr lang="en-US" sz="1800" dirty="0" smtClean="0"/>
                        <a:t>Abdomen</a:t>
                      </a:r>
                      <a:endParaRPr lang="en-US" sz="1800" dirty="0"/>
                    </a:p>
                  </a:txBody>
                  <a:tcPr marL="100771" marR="100771" marT="45727" marB="45727"/>
                </a:tc>
                <a:tc>
                  <a:txBody>
                    <a:bodyPr/>
                    <a:lstStyle/>
                    <a:p>
                      <a:r>
                        <a:rPr lang="en-US" sz="1800" dirty="0" smtClean="0"/>
                        <a:t>Laparotomy</a:t>
                      </a:r>
                      <a:endParaRPr lang="en-US" sz="1800" dirty="0"/>
                    </a:p>
                  </a:txBody>
                  <a:tcPr marL="100771" marR="100771" marT="45727" marB="45727"/>
                </a:tc>
              </a:tr>
              <a:tr h="370899">
                <a:tc>
                  <a:txBody>
                    <a:bodyPr/>
                    <a:lstStyle/>
                    <a:p>
                      <a:r>
                        <a:rPr lang="en-US" sz="1800" dirty="0" smtClean="0"/>
                        <a:t>Lith/o</a:t>
                      </a:r>
                      <a:endParaRPr lang="en-US" sz="1800" dirty="0"/>
                    </a:p>
                  </a:txBody>
                  <a:tcPr marL="100771" marR="100771" marT="45727" marB="45727"/>
                </a:tc>
                <a:tc>
                  <a:txBody>
                    <a:bodyPr/>
                    <a:lstStyle/>
                    <a:p>
                      <a:r>
                        <a:rPr lang="en-US" sz="1800" dirty="0" smtClean="0"/>
                        <a:t>Stone</a:t>
                      </a:r>
                      <a:endParaRPr lang="en-US" sz="1800" dirty="0"/>
                    </a:p>
                  </a:txBody>
                  <a:tcPr marL="100771" marR="100771" marT="45727" marB="45727"/>
                </a:tc>
                <a:tc>
                  <a:txBody>
                    <a:bodyPr/>
                    <a:lstStyle/>
                    <a:p>
                      <a:r>
                        <a:rPr lang="en-US" sz="1800" dirty="0" smtClean="0"/>
                        <a:t>Cholelithiasis</a:t>
                      </a:r>
                      <a:endParaRPr lang="en-US" sz="1800" dirty="0"/>
                    </a:p>
                  </a:txBody>
                  <a:tcPr marL="100771" marR="100771" marT="45727" marB="45727"/>
                </a:tc>
              </a:tr>
              <a:tr h="370899">
                <a:tc>
                  <a:txBody>
                    <a:bodyPr/>
                    <a:lstStyle/>
                    <a:p>
                      <a:r>
                        <a:rPr lang="en-US" sz="1800" dirty="0" smtClean="0"/>
                        <a:t>Or/o</a:t>
                      </a:r>
                      <a:endParaRPr lang="en-US" sz="1800" dirty="0"/>
                    </a:p>
                  </a:txBody>
                  <a:tcPr marL="100771" marR="100771" marT="45727" marB="45727"/>
                </a:tc>
                <a:tc>
                  <a:txBody>
                    <a:bodyPr/>
                    <a:lstStyle/>
                    <a:p>
                      <a:r>
                        <a:rPr lang="en-US" sz="1800" dirty="0" smtClean="0"/>
                        <a:t>Mouth</a:t>
                      </a:r>
                      <a:endParaRPr lang="en-US" sz="1800" dirty="0"/>
                    </a:p>
                  </a:txBody>
                  <a:tcPr marL="100771" marR="100771" marT="45727" marB="45727"/>
                </a:tc>
                <a:tc>
                  <a:txBody>
                    <a:bodyPr/>
                    <a:lstStyle/>
                    <a:p>
                      <a:r>
                        <a:rPr lang="en-US" sz="1800" dirty="0" smtClean="0"/>
                        <a:t>Oral</a:t>
                      </a:r>
                      <a:endParaRPr lang="en-US" sz="1800" dirty="0"/>
                    </a:p>
                  </a:txBody>
                  <a:tcPr marL="100771" marR="100771" marT="45727" marB="45727"/>
                </a:tc>
              </a:tr>
              <a:tr h="370899">
                <a:tc>
                  <a:txBody>
                    <a:bodyPr/>
                    <a:lstStyle/>
                    <a:p>
                      <a:r>
                        <a:rPr lang="en-US" sz="1800" dirty="0" smtClean="0"/>
                        <a:t>Proct/o</a:t>
                      </a:r>
                      <a:endParaRPr lang="en-US" sz="1800" dirty="0"/>
                    </a:p>
                  </a:txBody>
                  <a:tcPr marL="100771" marR="100771" marT="45727" marB="45727"/>
                </a:tc>
                <a:tc>
                  <a:txBody>
                    <a:bodyPr/>
                    <a:lstStyle/>
                    <a:p>
                      <a:r>
                        <a:rPr lang="en-US" sz="1800" dirty="0" smtClean="0"/>
                        <a:t>Anus and rectum</a:t>
                      </a:r>
                      <a:endParaRPr lang="en-US" sz="1800" dirty="0"/>
                    </a:p>
                  </a:txBody>
                  <a:tcPr marL="100771" marR="100771" marT="45727" marB="45727"/>
                </a:tc>
                <a:tc>
                  <a:txBody>
                    <a:bodyPr/>
                    <a:lstStyle/>
                    <a:p>
                      <a:r>
                        <a:rPr lang="en-US" sz="1800" dirty="0" smtClean="0"/>
                        <a:t>Proctologist</a:t>
                      </a:r>
                      <a:endParaRPr lang="en-US" sz="1800" dirty="0"/>
                    </a:p>
                  </a:txBody>
                  <a:tcPr marL="100771" marR="100771" marT="45727" marB="45727"/>
                </a:tc>
              </a:tr>
              <a:tr h="370899">
                <a:tc>
                  <a:txBody>
                    <a:bodyPr/>
                    <a:lstStyle/>
                    <a:p>
                      <a:r>
                        <a:rPr lang="en-US" sz="1800" dirty="0" smtClean="0"/>
                        <a:t>Pylor/o</a:t>
                      </a:r>
                    </a:p>
                  </a:txBody>
                  <a:tcPr marL="100771" marR="100771" marT="45727" marB="45727"/>
                </a:tc>
                <a:tc>
                  <a:txBody>
                    <a:bodyPr/>
                    <a:lstStyle/>
                    <a:p>
                      <a:r>
                        <a:rPr lang="en-US" sz="1800" dirty="0" smtClean="0"/>
                        <a:t>Pylorus</a:t>
                      </a:r>
                      <a:endParaRPr lang="en-US" sz="1800" dirty="0"/>
                    </a:p>
                  </a:txBody>
                  <a:tcPr marL="100771" marR="100771" marT="45727" marB="45727"/>
                </a:tc>
                <a:tc>
                  <a:txBody>
                    <a:bodyPr/>
                    <a:lstStyle/>
                    <a:p>
                      <a:r>
                        <a:rPr lang="en-US" sz="1800" dirty="0" smtClean="0"/>
                        <a:t>Pyloric</a:t>
                      </a:r>
                      <a:endParaRPr lang="en-US" sz="1800" dirty="0"/>
                    </a:p>
                  </a:txBody>
                  <a:tcPr marL="100771" marR="100771" marT="45727" marB="45727"/>
                </a:tc>
              </a:tr>
              <a:tr h="640182">
                <a:tc>
                  <a:txBody>
                    <a:bodyPr/>
                    <a:lstStyle/>
                    <a:p>
                      <a:r>
                        <a:rPr lang="en-US" sz="1800" dirty="0" smtClean="0"/>
                        <a:t>Rect/o</a:t>
                      </a:r>
                      <a:endParaRPr lang="en-US" sz="1800" dirty="0"/>
                    </a:p>
                  </a:txBody>
                  <a:tcPr marL="100771" marR="100771" marT="45727" marB="45727"/>
                </a:tc>
                <a:tc>
                  <a:txBody>
                    <a:bodyPr/>
                    <a:lstStyle/>
                    <a:p>
                      <a:r>
                        <a:rPr lang="en-US" sz="1800" dirty="0" smtClean="0"/>
                        <a:t>Rectum</a:t>
                      </a:r>
                      <a:endParaRPr lang="en-US" sz="1800" dirty="0"/>
                    </a:p>
                  </a:txBody>
                  <a:tcPr marL="100771" marR="100771" marT="45727" marB="45727"/>
                </a:tc>
                <a:tc>
                  <a:txBody>
                    <a:bodyPr/>
                    <a:lstStyle/>
                    <a:p>
                      <a:r>
                        <a:rPr lang="en-US" sz="1800" dirty="0" smtClean="0"/>
                        <a:t>Rectal</a:t>
                      </a:r>
                    </a:p>
                    <a:p>
                      <a:endParaRPr lang="en-US" sz="1800" dirty="0"/>
                    </a:p>
                  </a:txBody>
                  <a:tcPr marL="100771" marR="100771" marT="45727" marB="45727"/>
                </a:tc>
              </a:tr>
            </a:tbl>
          </a:graphicData>
        </a:graphic>
      </p:graphicFrame>
      <p:sp>
        <p:nvSpPr>
          <p:cNvPr id="6" name="Text Placeholder 5"/>
          <p:cNvSpPr>
            <a:spLocks noGrp="1"/>
          </p:cNvSpPr>
          <p:nvPr>
            <p:ph type="body" sz="quarter" idx="32"/>
          </p:nvPr>
        </p:nvSpPr>
        <p:spPr/>
        <p:txBody>
          <a:bodyPr/>
          <a:lstStyle/>
          <a:p>
            <a:endParaRPr lang="en-US"/>
          </a:p>
        </p:txBody>
      </p:sp>
      <p:sp>
        <p:nvSpPr>
          <p:cNvPr id="2358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DEF7EE-1B31-45C0-A930-0B31C077CA70}"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mtClean="0"/>
              <a:t>Tell me, Detective . . .</a:t>
            </a:r>
          </a:p>
        </p:txBody>
      </p:sp>
      <p:sp>
        <p:nvSpPr>
          <p:cNvPr id="2" name="Content Placeholder 1"/>
          <p:cNvSpPr>
            <a:spLocks noGrp="1"/>
          </p:cNvSpPr>
          <p:nvPr>
            <p:ph sz="quarter" idx="14"/>
          </p:nvPr>
        </p:nvSpPr>
        <p:spPr>
          <a:xfrm>
            <a:off x="457200" y="1600200"/>
            <a:ext cx="5559920" cy="4572000"/>
          </a:xfrm>
        </p:spPr>
        <p:txBody>
          <a:bodyPr/>
          <a:lstStyle/>
          <a:p>
            <a:r>
              <a:rPr lang="en-US" altLang="en-US" dirty="0" smtClean="0"/>
              <a:t>Jane is 25 and is having abdominal pain, diarrhea and rectal bleeding for the last several days.  In talking with her doctor, she tells him that there is a family history of having digestive problems.  These symptoms are indicative of:</a:t>
            </a:r>
          </a:p>
          <a:p>
            <a:pPr lvl="2"/>
            <a:r>
              <a:rPr lang="en-US" altLang="en-US" sz="2000" dirty="0" smtClean="0"/>
              <a:t>Peptic Ulcer</a:t>
            </a:r>
          </a:p>
          <a:p>
            <a:pPr lvl="2"/>
            <a:r>
              <a:rPr lang="en-US" altLang="en-US" sz="2000" dirty="0" smtClean="0"/>
              <a:t>Cholelithiasis</a:t>
            </a:r>
          </a:p>
          <a:p>
            <a:pPr lvl="2"/>
            <a:r>
              <a:rPr lang="en-US" altLang="en-US" sz="2000" dirty="0" smtClean="0"/>
              <a:t>Crohn’s Disease</a:t>
            </a:r>
            <a:endParaRPr lang="en-US" dirty="0"/>
          </a:p>
        </p:txBody>
      </p:sp>
      <p:pic>
        <p:nvPicPr>
          <p:cNvPr id="11" name="Picture 4" descr="The image shows a detective looking through a magnifying glass. The detective resembles the famous literary character, Sherlock Holmes. &#10;&#10;Used with premission of Microsoft. "/>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6017120" y="1990781"/>
            <a:ext cx="2441080" cy="3343219"/>
          </a:xfrm>
        </p:spPr>
      </p:pic>
      <p:sp>
        <p:nvSpPr>
          <p:cNvPr id="10" name="Text Placeholder 9"/>
          <p:cNvSpPr>
            <a:spLocks noGrp="1"/>
          </p:cNvSpPr>
          <p:nvPr>
            <p:ph type="body" sz="quarter" idx="33"/>
          </p:nvPr>
        </p:nvSpPr>
        <p:spPr/>
        <p:txBody>
          <a:bodyPr/>
          <a:lstStyle/>
          <a:p>
            <a:endParaRPr lang="en-US"/>
          </a:p>
        </p:txBody>
      </p:sp>
      <p:sp>
        <p:nvSpPr>
          <p:cNvPr id="24583"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1DC35C-C382-48C1-B220-7A292C711FA7}" type="slidenum">
              <a:rPr lang="en-US" altLang="en-US" smtClean="0"/>
              <a:pPr/>
              <a:t>22</a:t>
            </a:fld>
            <a:endParaRPr lang="en-US" alt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Digestive System</a:t>
            </a:r>
            <a:br>
              <a:rPr lang="en-US" altLang="en-US" smtClean="0"/>
            </a:br>
            <a:r>
              <a:rPr lang="en-US" altLang="en-US" smtClean="0"/>
              <a:t>Summary</a:t>
            </a:r>
          </a:p>
        </p:txBody>
      </p:sp>
      <p:sp>
        <p:nvSpPr>
          <p:cNvPr id="26627" name="Content Placeholder 2"/>
          <p:cNvSpPr>
            <a:spLocks noGrp="1"/>
          </p:cNvSpPr>
          <p:nvPr>
            <p:ph sz="quarter" idx="14"/>
          </p:nvPr>
        </p:nvSpPr>
        <p:spPr/>
        <p:txBody>
          <a:bodyPr/>
          <a:lstStyle/>
          <a:p>
            <a:r>
              <a:rPr lang="en-US" altLang="en-US" dirty="0" smtClean="0"/>
              <a:t>Define, understand and correctly pronounce medical terms related to the digestive system</a:t>
            </a:r>
          </a:p>
          <a:p>
            <a:r>
              <a:rPr lang="en-US" altLang="en-US" dirty="0" smtClean="0"/>
              <a:t>Describe common diseases and conditions  with an overview of various treatments  related to the digestive system</a:t>
            </a:r>
          </a:p>
        </p:txBody>
      </p:sp>
      <p:sp>
        <p:nvSpPr>
          <p:cNvPr id="2560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5CB408-7B60-45A8-B646-68A7A85BA815}"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Digestive System</a:t>
            </a:r>
            <a:br>
              <a:rPr lang="en-US" altLang="en-US" dirty="0" smtClean="0"/>
            </a:br>
            <a:r>
              <a:rPr lang="en-US" altLang="en-US" dirty="0" smtClean="0"/>
              <a:t>References</a:t>
            </a:r>
          </a:p>
        </p:txBody>
      </p:sp>
      <p:sp>
        <p:nvSpPr>
          <p:cNvPr id="28675" name="Content Placeholder 2"/>
          <p:cNvSpPr>
            <a:spLocks noGrp="1"/>
          </p:cNvSpPr>
          <p:nvPr>
            <p:ph type="body" sz="quarter" idx="16"/>
          </p:nvPr>
        </p:nvSpPr>
        <p:spPr/>
        <p:txBody>
          <a:bodyPr/>
          <a:lstStyle/>
          <a:p>
            <a:r>
              <a:rPr lang="en-US" altLang="en-US" dirty="0" smtClean="0"/>
              <a:t>References</a:t>
            </a:r>
          </a:p>
          <a:p>
            <a:pPr lvl="1"/>
            <a:r>
              <a:rPr lang="en-US" altLang="en-US" dirty="0" smtClean="0"/>
              <a:t>Digestive anatomy. SEER Training Modules, Anatomy &amp; Physiology.  U.S. National Institutes of Health, National Cancer Institute. [Updated 2010 Jun 27].  Available from: </a:t>
            </a:r>
            <a:r>
              <a:rPr lang="en-US" altLang="en-US" dirty="0" smtClean="0">
                <a:hlinkClick r:id="rId3" tooltip="Digestive anatomy. SEER Training Modules, Anatomy &amp; Physiology.  "/>
              </a:rPr>
              <a:t>training.seer.cancer.gov</a:t>
            </a:r>
            <a:endParaRPr lang="en-US" altLang="en-US" dirty="0" smtClean="0"/>
          </a:p>
          <a:p>
            <a:pPr lvl="1"/>
            <a:r>
              <a:rPr lang="en-US" altLang="en-US" dirty="0" smtClean="0"/>
              <a:t>Digestive regions. SEER Training Modules, Anatomy &amp; Physiology.  U.S. National Institutes of Health, National Cancer Institute.[Updated 2010 Jun 27].   Available from:  </a:t>
            </a:r>
            <a:r>
              <a:rPr lang="en-US" altLang="en-US" dirty="0" smtClean="0">
                <a:hlinkClick r:id="rId4" tooltip="Digestive regions. SEER Training Modules, Anatomy &amp; Physiology.  "/>
              </a:rPr>
              <a:t>training.seer.cancer.gov</a:t>
            </a:r>
            <a:r>
              <a:rPr lang="en-US" altLang="en-US" dirty="0" smtClean="0"/>
              <a:t> </a:t>
            </a:r>
          </a:p>
          <a:p>
            <a:pPr lvl="1"/>
            <a:r>
              <a:rPr lang="en-US" altLang="en-US" dirty="0" smtClean="0"/>
              <a:t>Gallbladder. SEER Training Modules, Anatomy &amp; Physiology.  U.S. National Institutes of Health, National Cancer Institute. [Updated 2010 Jun 27].  Available from: </a:t>
            </a:r>
            <a:r>
              <a:rPr lang="en-US" altLang="en-US" dirty="0" smtClean="0">
                <a:hlinkClick r:id="rId5" tooltip="Gallbladder. SEER Training Modules, Anatomy &amp; Physiology"/>
              </a:rPr>
              <a:t>training.seer.cancer.gov</a:t>
            </a:r>
            <a:endParaRPr lang="en-US" altLang="en-US" dirty="0" smtClean="0"/>
          </a:p>
          <a:p>
            <a:pPr lvl="1"/>
            <a:r>
              <a:rPr lang="en-US" altLang="en-US" dirty="0" smtClean="0"/>
              <a:t>Intestine. SEER Training Modules, Anatomy &amp; Physiology.  U.S. National Institutes of Health, National Cancer Institute. [Updated 2010 Jun 27].  Available from: </a:t>
            </a:r>
            <a:r>
              <a:rPr lang="en-US" altLang="en-US" dirty="0" smtClean="0">
                <a:hlinkClick r:id="rId6" tooltip="Intestine. SEER Training Modules, Anatomy &amp; Physiology"/>
              </a:rPr>
              <a:t>training.seer.cancer.gov</a:t>
            </a:r>
            <a:endParaRPr lang="en-US" altLang="en-US" dirty="0" smtClean="0"/>
          </a:p>
          <a:p>
            <a:pPr lvl="1"/>
            <a:r>
              <a:rPr lang="en-US" altLang="en-US" dirty="0" smtClean="0"/>
              <a:t>Liver. SEER Training Modules, Anatomy &amp; Physiology.  U.S. National Institutes of Health, National Cancer Institute. [Updated 2010 Jun 27].  Available from:  </a:t>
            </a:r>
            <a:r>
              <a:rPr lang="en-US" altLang="en-US" dirty="0" smtClean="0">
                <a:hlinkClick r:id="rId7" tooltip="Liver. SEER Training Modules, Anatomy &amp; Physiology.  "/>
              </a:rPr>
              <a:t>training.seer.cancer.gov</a:t>
            </a:r>
            <a:endParaRPr lang="en-US" altLang="en-US" dirty="0" smtClean="0"/>
          </a:p>
          <a:p>
            <a:pPr lvl="1"/>
            <a:r>
              <a:rPr lang="en-US" altLang="en-US" dirty="0" smtClean="0"/>
              <a:t>MedlinePlus [Internet]. Digestive system. Bethesda (MD): National Library of Medicine (US): [updated 2011 Jul 27]. Available from: </a:t>
            </a:r>
            <a:r>
              <a:rPr lang="en-US" altLang="en-US" dirty="0" smtClean="0">
                <a:hlinkClick r:id="rId8" tooltip="MedlinePlus [Internet]. Digestive system. Bethesda "/>
              </a:rPr>
              <a:t>www.nlm.nih.gov</a:t>
            </a:r>
            <a:endParaRPr lang="en-US" altLang="en-US" dirty="0" smtClean="0"/>
          </a:p>
          <a:p>
            <a:pPr lvl="1"/>
            <a:r>
              <a:rPr lang="en-US" altLang="en-US" dirty="0" smtClean="0"/>
              <a:t>Salivary. SEER Training Modules, Anatomy &amp; Physiology.  U.S. National Institutes of Health, National Cancer Institute. [Updated 2010 Jun 27].  Available from: </a:t>
            </a:r>
            <a:r>
              <a:rPr lang="en-US" altLang="en-US" dirty="0" smtClean="0">
                <a:hlinkClick r:id="rId9" tooltip="Salivary. SEER Training Modules, Anatomy &amp; Physiology.  "/>
              </a:rPr>
              <a:t>training.seer.cancer.gov</a:t>
            </a:r>
            <a:endParaRPr lang="en-US" altLang="en-US" dirty="0" smtClean="0"/>
          </a:p>
        </p:txBody>
      </p:sp>
      <p:sp>
        <p:nvSpPr>
          <p:cNvPr id="7" name="Text Placeholder 6"/>
          <p:cNvSpPr>
            <a:spLocks noGrp="1"/>
          </p:cNvSpPr>
          <p:nvPr>
            <p:ph type="body" sz="quarter" idx="21"/>
          </p:nvPr>
        </p:nvSpPr>
        <p:spPr>
          <a:xfrm>
            <a:off x="457200" y="5257800"/>
            <a:ext cx="8229600" cy="1371600"/>
          </a:xfrm>
        </p:spPr>
        <p:txBody>
          <a:bodyPr/>
          <a:lstStyle/>
          <a:p>
            <a:r>
              <a:rPr lang="en-US" altLang="en-US" dirty="0"/>
              <a:t>Images</a:t>
            </a:r>
          </a:p>
          <a:p>
            <a:pPr lvl="1"/>
            <a:r>
              <a:rPr lang="en-US" altLang="en-US" dirty="0"/>
              <a:t>Slide 4, 5: Available From: </a:t>
            </a:r>
            <a:r>
              <a:rPr lang="en-US" altLang="en-US" dirty="0" smtClean="0">
                <a:hlinkClick r:id="rId8" tooltip="Image permissions, Slides 4 and 5. NIH.gov"/>
              </a:rPr>
              <a:t>www.nlm.nih.gov</a:t>
            </a:r>
            <a:r>
              <a:rPr lang="en-US" altLang="en-US" dirty="0" smtClean="0"/>
              <a:t> </a:t>
            </a:r>
            <a:endParaRPr lang="en-US" altLang="en-US" dirty="0"/>
          </a:p>
          <a:p>
            <a:pPr lvl="1"/>
            <a:r>
              <a:rPr lang="en-US" altLang="en-US" dirty="0"/>
              <a:t>Slide 8, 9, 11, 13, 14, 15: Available From: </a:t>
            </a:r>
            <a:r>
              <a:rPr lang="en-US" altLang="en-US" dirty="0" smtClean="0">
                <a:hlinkClick r:id="rId6" tooltip="Image permissions, Slide 8, 9, 11, 13, 14, 15. training.seer.cancer.gov"/>
              </a:rPr>
              <a:t>training.seer.cancer.gov</a:t>
            </a:r>
            <a:r>
              <a:rPr lang="en-US" altLang="en-US" dirty="0" smtClean="0"/>
              <a:t> </a:t>
            </a:r>
            <a:endParaRPr lang="en-US" altLang="en-US" dirty="0"/>
          </a:p>
          <a:p>
            <a:pPr lvl="1"/>
            <a:r>
              <a:rPr lang="en-US" altLang="en-US" dirty="0"/>
              <a:t>Slide 22: Microsoft clip art; Used with permission from Microsoft</a:t>
            </a:r>
            <a:r>
              <a:rPr lang="en-US" altLang="en-US" dirty="0" smtClean="0"/>
              <a:t>.</a:t>
            </a:r>
            <a:endParaRPr lang="en-US" altLang="en-US" dirty="0"/>
          </a:p>
        </p:txBody>
      </p:sp>
      <p:sp>
        <p:nvSpPr>
          <p:cNvPr id="2765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F4D0F9-AC4F-4C8B-9775-1655BFEEA188}"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br>
              <a:rPr lang="en-US" dirty="0" smtClean="0"/>
            </a:br>
            <a:r>
              <a:rPr lang="en-US" dirty="0" smtClean="0"/>
              <a:t>Digestive System</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850896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r>
              <a:rPr lang="en-US" altLang="en-US" dirty="0" smtClean="0"/>
              <a:t>Digestive System 1</a:t>
            </a:r>
          </a:p>
        </p:txBody>
      </p:sp>
      <p:sp>
        <p:nvSpPr>
          <p:cNvPr id="5123" name="Rectangle 5"/>
          <p:cNvSpPr>
            <a:spLocks noGrp="1" noChangeArrowheads="1"/>
          </p:cNvSpPr>
          <p:nvPr>
            <p:ph sz="quarter" idx="14"/>
          </p:nvPr>
        </p:nvSpPr>
        <p:spPr/>
        <p:txBody>
          <a:bodyPr/>
          <a:lstStyle/>
          <a:p>
            <a:r>
              <a:rPr lang="en-US" dirty="0" smtClean="0"/>
              <a:t>Also called gastrointestinal system (GI)</a:t>
            </a:r>
          </a:p>
          <a:p>
            <a:r>
              <a:rPr lang="en-US" dirty="0" smtClean="0"/>
              <a:t>Function</a:t>
            </a:r>
          </a:p>
          <a:p>
            <a:pPr lvl="1"/>
            <a:r>
              <a:rPr lang="en-US" dirty="0" smtClean="0"/>
              <a:t>Digestion of food</a:t>
            </a:r>
          </a:p>
          <a:p>
            <a:pPr lvl="1"/>
            <a:r>
              <a:rPr lang="en-US" dirty="0" smtClean="0"/>
              <a:t>Absorption of nutrients</a:t>
            </a:r>
          </a:p>
          <a:p>
            <a:pPr lvl="1"/>
            <a:r>
              <a:rPr lang="en-US" dirty="0" smtClean="0"/>
              <a:t>Elimination of solid wastes</a:t>
            </a:r>
          </a:p>
        </p:txBody>
      </p:sp>
      <p:sp>
        <p:nvSpPr>
          <p:cNvPr id="2" name="Text Placeholder 1"/>
          <p:cNvSpPr>
            <a:spLocks noGrp="1"/>
          </p:cNvSpPr>
          <p:nvPr>
            <p:ph type="body" sz="quarter" idx="32"/>
          </p:nvPr>
        </p:nvSpPr>
        <p:spPr/>
        <p:txBody>
          <a:bodyPr/>
          <a:lstStyle/>
          <a:p>
            <a:r>
              <a:rPr lang="en-US" smtClean="0"/>
              <a:t>Source:	(Digestive anatomy, 2010)</a:t>
            </a:r>
            <a:endParaRPr lang="en-US" dirty="0"/>
          </a:p>
        </p:txBody>
      </p:sp>
      <p:sp>
        <p:nvSpPr>
          <p:cNvPr id="512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E39334-09DB-4AEA-855A-551B112AC7A2}" type="slidenum">
              <a:rPr lang="en-US" altLang="en-US" smtClean="0"/>
              <a:pPr/>
              <a:t>3</a:t>
            </a:fld>
            <a:endParaRPr lang="en-US" altLang="en-US"/>
          </a:p>
        </p:txBody>
      </p:sp>
    </p:spTree>
  </p:cSld>
  <p:clrMapOvr>
    <a:masterClrMapping/>
  </p:clrMapOvr>
  <p:transition advTm="2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Digestive System 2</a:t>
            </a:r>
          </a:p>
        </p:txBody>
      </p:sp>
      <p:sp>
        <p:nvSpPr>
          <p:cNvPr id="6147" name="Rectangle 3"/>
          <p:cNvSpPr>
            <a:spLocks noGrp="1" noChangeArrowheads="1"/>
          </p:cNvSpPr>
          <p:nvPr>
            <p:ph sz="quarter" idx="14"/>
          </p:nvPr>
        </p:nvSpPr>
        <p:spPr/>
        <p:txBody>
          <a:bodyPr/>
          <a:lstStyle/>
          <a:p>
            <a:r>
              <a:rPr lang="en-US" smtClean="0"/>
              <a:t>Organs of the gastrointestinal tract</a:t>
            </a:r>
          </a:p>
          <a:p>
            <a:pPr lvl="1"/>
            <a:r>
              <a:rPr lang="en-US" smtClean="0"/>
              <a:t>Oral cavity</a:t>
            </a:r>
          </a:p>
          <a:p>
            <a:pPr lvl="1"/>
            <a:r>
              <a:rPr lang="en-US" smtClean="0"/>
              <a:t>Pharynx</a:t>
            </a:r>
          </a:p>
          <a:p>
            <a:pPr lvl="1"/>
            <a:r>
              <a:rPr lang="en-US" smtClean="0"/>
              <a:t>Esophagus</a:t>
            </a:r>
          </a:p>
          <a:p>
            <a:pPr lvl="1"/>
            <a:r>
              <a:rPr lang="en-US" smtClean="0"/>
              <a:t>Stomach</a:t>
            </a:r>
          </a:p>
          <a:p>
            <a:pPr lvl="1"/>
            <a:r>
              <a:rPr lang="en-US" smtClean="0"/>
              <a:t>Small intestine</a:t>
            </a:r>
          </a:p>
          <a:p>
            <a:pPr lvl="1"/>
            <a:r>
              <a:rPr lang="en-US" smtClean="0"/>
              <a:t>Colon</a:t>
            </a:r>
            <a:endParaRPr lang="en-US" dirty="0"/>
          </a:p>
        </p:txBody>
      </p:sp>
      <p:sp>
        <p:nvSpPr>
          <p:cNvPr id="2" name="Text Placeholder 1"/>
          <p:cNvSpPr>
            <a:spLocks noGrp="1"/>
          </p:cNvSpPr>
          <p:nvPr>
            <p:ph type="body" sz="quarter" idx="32"/>
          </p:nvPr>
        </p:nvSpPr>
        <p:spPr/>
        <p:txBody>
          <a:bodyPr/>
          <a:lstStyle/>
          <a:p>
            <a:r>
              <a:rPr lang="en-US" dirty="0" smtClean="0"/>
              <a:t>Source:	(Digestive regions, 2010)</a:t>
            </a:r>
            <a:endParaRPr lang="en-US" dirty="0"/>
          </a:p>
        </p:txBody>
      </p:sp>
      <p:pic>
        <p:nvPicPr>
          <p:cNvPr id="7172" name="Picture 9" descr="This image illustrates the major and accessory organs of the gastrointestinal tract.  The image shows the location of the esophagus, stomach, liver, pancreas, gallbladder, large and small intestine, the appendix, the rectum and anus." title="Diagram: The Digestive System"/>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4648200" y="1936090"/>
            <a:ext cx="4041775" cy="3900219"/>
          </a:xfrm>
        </p:spPr>
      </p:pic>
      <p:sp>
        <p:nvSpPr>
          <p:cNvPr id="9" name="Text Placeholder 8"/>
          <p:cNvSpPr>
            <a:spLocks noGrp="1"/>
          </p:cNvSpPr>
          <p:nvPr>
            <p:ph type="body" sz="quarter" idx="33"/>
          </p:nvPr>
        </p:nvSpPr>
        <p:spPr/>
        <p:txBody>
          <a:bodyPr/>
          <a:lstStyle/>
          <a:p>
            <a:endParaRPr lang="en-US"/>
          </a:p>
        </p:txBody>
      </p:sp>
      <p:sp>
        <p:nvSpPr>
          <p:cNvPr id="615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F1BDDA-E1BD-4126-AF50-98B8F6A65D31}" type="slidenum">
              <a:rPr lang="en-US" altLang="en-US" smtClean="0"/>
              <a:pPr/>
              <a:t>4</a:t>
            </a:fld>
            <a:endParaRPr lang="en-US" altLang="en-US"/>
          </a:p>
        </p:txBody>
      </p:sp>
    </p:spTree>
  </p:cSld>
  <p:clrMapOvr>
    <a:masterClrMapping/>
  </p:clrMapOvr>
  <p:transition advTm="1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smtClean="0"/>
              <a:t>Digestive System 3</a:t>
            </a:r>
          </a:p>
        </p:txBody>
      </p:sp>
      <p:sp>
        <p:nvSpPr>
          <p:cNvPr id="7171" name="Rectangle 3"/>
          <p:cNvSpPr>
            <a:spLocks noGrp="1" noChangeArrowheads="1"/>
          </p:cNvSpPr>
          <p:nvPr>
            <p:ph sz="quarter" idx="14"/>
          </p:nvPr>
        </p:nvSpPr>
        <p:spPr/>
        <p:txBody>
          <a:bodyPr/>
          <a:lstStyle/>
          <a:p>
            <a:r>
              <a:rPr lang="en-US" dirty="0" smtClean="0"/>
              <a:t>Accessory Organs </a:t>
            </a:r>
          </a:p>
          <a:p>
            <a:pPr lvl="1"/>
            <a:r>
              <a:rPr lang="en-US" dirty="0" smtClean="0"/>
              <a:t>Pancreas</a:t>
            </a:r>
          </a:p>
          <a:p>
            <a:pPr lvl="1"/>
            <a:r>
              <a:rPr lang="en-US" dirty="0" smtClean="0"/>
              <a:t>Liver</a:t>
            </a:r>
          </a:p>
          <a:p>
            <a:pPr lvl="1"/>
            <a:r>
              <a:rPr lang="en-US" dirty="0" smtClean="0"/>
              <a:t>Gallbladder</a:t>
            </a:r>
          </a:p>
          <a:p>
            <a:pPr lvl="1"/>
            <a:r>
              <a:rPr lang="en-US" dirty="0" smtClean="0"/>
              <a:t>Salivary glands</a:t>
            </a:r>
            <a:endParaRPr lang="en-US" dirty="0"/>
          </a:p>
        </p:txBody>
      </p:sp>
      <p:sp>
        <p:nvSpPr>
          <p:cNvPr id="2" name="Text Placeholder 1"/>
          <p:cNvSpPr>
            <a:spLocks noGrp="1"/>
          </p:cNvSpPr>
          <p:nvPr>
            <p:ph type="body" sz="quarter" idx="32"/>
          </p:nvPr>
        </p:nvSpPr>
        <p:spPr/>
        <p:txBody>
          <a:bodyPr/>
          <a:lstStyle/>
          <a:p>
            <a:r>
              <a:rPr lang="en-US" smtClean="0"/>
              <a:t>Source:	(Digestive regions, 2010)</a:t>
            </a:r>
            <a:endParaRPr lang="en-US" dirty="0"/>
          </a:p>
        </p:txBody>
      </p:sp>
      <p:pic>
        <p:nvPicPr>
          <p:cNvPr id="8196" name="Picture 8" descr="This image illustrates the major and accessory organs of the gastrointestinal tract.  The image shows the location of the esophagus, stomach, liver, pancreas, gallbladder, large and small intestine, the appendix, the rectum and anus." title="Diagram: The Digestive System"/>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4648200" y="1936090"/>
            <a:ext cx="4041775" cy="3900219"/>
          </a:xfrm>
        </p:spPr>
      </p:pic>
      <p:sp>
        <p:nvSpPr>
          <p:cNvPr id="9" name="Text Placeholder 8"/>
          <p:cNvSpPr>
            <a:spLocks noGrp="1"/>
          </p:cNvSpPr>
          <p:nvPr>
            <p:ph type="body" sz="quarter" idx="33"/>
          </p:nvPr>
        </p:nvSpPr>
        <p:spPr/>
        <p:txBody>
          <a:bodyPr/>
          <a:lstStyle/>
          <a:p>
            <a:endParaRPr lang="en-US"/>
          </a:p>
        </p:txBody>
      </p:sp>
      <p:sp>
        <p:nvSpPr>
          <p:cNvPr id="717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7FDB82-6529-4517-8CCC-97A5A6D776EA}" type="slidenum">
              <a:rPr lang="en-US" altLang="en-US" smtClean="0"/>
              <a:pPr/>
              <a:t>5</a:t>
            </a:fld>
            <a:endParaRPr lang="en-US" altLang="en-US"/>
          </a:p>
        </p:txBody>
      </p:sp>
    </p:spTree>
  </p:cSld>
  <p:clrMapOvr>
    <a:masterClrMapping/>
  </p:clrMapOvr>
  <p:transition advTm="17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Digestive System 4</a:t>
            </a:r>
          </a:p>
        </p:txBody>
      </p:sp>
      <p:sp>
        <p:nvSpPr>
          <p:cNvPr id="8195" name="Rectangle 3"/>
          <p:cNvSpPr>
            <a:spLocks noGrp="1" noChangeArrowheads="1"/>
          </p:cNvSpPr>
          <p:nvPr>
            <p:ph sz="quarter" idx="14"/>
          </p:nvPr>
        </p:nvSpPr>
        <p:spPr/>
        <p:txBody>
          <a:bodyPr/>
          <a:lstStyle/>
          <a:p>
            <a:r>
              <a:rPr lang="en-US" dirty="0" smtClean="0"/>
              <a:t>Oral Cavity</a:t>
            </a:r>
          </a:p>
          <a:p>
            <a:pPr lvl="1"/>
            <a:r>
              <a:rPr lang="en-US" sz="2400" dirty="0" smtClean="0"/>
              <a:t>Digestion begins when food enters mouth</a:t>
            </a:r>
          </a:p>
          <a:p>
            <a:pPr lvl="1"/>
            <a:r>
              <a:rPr lang="en-US" sz="2400" dirty="0" smtClean="0"/>
              <a:t>Saliva</a:t>
            </a:r>
          </a:p>
          <a:p>
            <a:pPr lvl="2"/>
            <a:r>
              <a:rPr lang="en-US" dirty="0" smtClean="0"/>
              <a:t>Contains digestive enzymes</a:t>
            </a:r>
          </a:p>
          <a:p>
            <a:pPr lvl="2"/>
            <a:r>
              <a:rPr lang="en-US" dirty="0" smtClean="0"/>
              <a:t>Lubricates</a:t>
            </a:r>
          </a:p>
          <a:p>
            <a:r>
              <a:rPr lang="en-US" dirty="0" smtClean="0"/>
              <a:t>Pharynx</a:t>
            </a:r>
          </a:p>
          <a:p>
            <a:pPr lvl="1"/>
            <a:r>
              <a:rPr lang="en-US" sz="2400" dirty="0" smtClean="0"/>
              <a:t>Common pathway </a:t>
            </a:r>
            <a:endParaRPr lang="en-US" dirty="0" smtClean="0"/>
          </a:p>
          <a:p>
            <a:pPr lvl="2"/>
            <a:r>
              <a:rPr lang="en-US" dirty="0" smtClean="0"/>
              <a:t>Digestion </a:t>
            </a:r>
          </a:p>
          <a:p>
            <a:pPr lvl="2"/>
            <a:r>
              <a:rPr lang="en-US" dirty="0" smtClean="0"/>
              <a:t>Respiration</a:t>
            </a:r>
          </a:p>
          <a:p>
            <a:pPr lvl="1"/>
            <a:r>
              <a:rPr lang="en-US" sz="2400" dirty="0" smtClean="0"/>
              <a:t>Directs food into the esophagus</a:t>
            </a:r>
          </a:p>
        </p:txBody>
      </p:sp>
      <p:sp>
        <p:nvSpPr>
          <p:cNvPr id="2" name="Text Placeholder 1"/>
          <p:cNvSpPr>
            <a:spLocks noGrp="1"/>
          </p:cNvSpPr>
          <p:nvPr>
            <p:ph type="body" sz="quarter" idx="32"/>
          </p:nvPr>
        </p:nvSpPr>
        <p:spPr/>
        <p:txBody>
          <a:bodyPr/>
          <a:lstStyle/>
          <a:p>
            <a:r>
              <a:rPr lang="en-US" smtClean="0"/>
              <a:t>Source:	(Digestive regions, 2010)</a:t>
            </a:r>
            <a:endParaRPr lang="en-US" dirty="0"/>
          </a:p>
        </p:txBody>
      </p:sp>
      <p:sp>
        <p:nvSpPr>
          <p:cNvPr id="819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7332EB-522D-4104-A90C-85E1D8278892}" type="slidenum">
              <a:rPr lang="en-US" altLang="en-US" smtClean="0"/>
              <a:pPr/>
              <a:t>6</a:t>
            </a:fld>
            <a:endParaRPr lang="en-US" altLang="en-US"/>
          </a:p>
        </p:txBody>
      </p:sp>
    </p:spTree>
  </p:cSld>
  <p:clrMapOvr>
    <a:masterClrMapping/>
  </p:clrMapOvr>
  <p:transition advTm="58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smtClean="0"/>
              <a:t>Digestive System 5</a:t>
            </a:r>
          </a:p>
        </p:txBody>
      </p:sp>
      <p:sp>
        <p:nvSpPr>
          <p:cNvPr id="32771" name="Rectangle 3"/>
          <p:cNvSpPr>
            <a:spLocks noGrp="1" noChangeArrowheads="1"/>
          </p:cNvSpPr>
          <p:nvPr>
            <p:ph sz="quarter" idx="14"/>
          </p:nvPr>
        </p:nvSpPr>
        <p:spPr/>
        <p:txBody>
          <a:bodyPr/>
          <a:lstStyle/>
          <a:p>
            <a:r>
              <a:rPr lang="en-US" dirty="0" smtClean="0"/>
              <a:t>Esophagus</a:t>
            </a:r>
          </a:p>
          <a:p>
            <a:pPr lvl="1"/>
            <a:r>
              <a:rPr lang="en-US" sz="2400" dirty="0" smtClean="0"/>
              <a:t>Food enters from pharynx</a:t>
            </a:r>
          </a:p>
          <a:p>
            <a:pPr lvl="1"/>
            <a:r>
              <a:rPr lang="en-US" sz="2400" dirty="0" smtClean="0"/>
              <a:t>Delivered to stomach</a:t>
            </a:r>
          </a:p>
          <a:p>
            <a:pPr lvl="1"/>
            <a:r>
              <a:rPr lang="en-US" sz="2400" dirty="0" smtClean="0"/>
              <a:t>Propelled along by wavelike muscular movements</a:t>
            </a:r>
          </a:p>
          <a:p>
            <a:r>
              <a:rPr lang="en-US" dirty="0" smtClean="0"/>
              <a:t>Stomach</a:t>
            </a:r>
          </a:p>
          <a:p>
            <a:pPr lvl="1"/>
            <a:r>
              <a:rPr lang="en-US" sz="2400" dirty="0" smtClean="0"/>
              <a:t>Collects and churns food</a:t>
            </a:r>
          </a:p>
          <a:p>
            <a:pPr lvl="1"/>
            <a:r>
              <a:rPr lang="en-US" sz="2400" dirty="0" smtClean="0"/>
              <a:t>Mixes it with hydrochloric acid (</a:t>
            </a:r>
            <a:r>
              <a:rPr lang="en-US" sz="2400" dirty="0" err="1" smtClean="0"/>
              <a:t>HCl</a:t>
            </a:r>
            <a:r>
              <a:rPr lang="en-US" sz="2400" dirty="0" smtClean="0"/>
              <a:t>) </a:t>
            </a:r>
          </a:p>
          <a:p>
            <a:pPr lvl="1"/>
            <a:r>
              <a:rPr lang="en-US" sz="2400" dirty="0" smtClean="0"/>
              <a:t>Forms </a:t>
            </a:r>
            <a:r>
              <a:rPr lang="en-US" sz="2400" dirty="0" err="1" smtClean="0"/>
              <a:t>chyme</a:t>
            </a:r>
            <a:endParaRPr lang="en-US" sz="2400" dirty="0" smtClean="0"/>
          </a:p>
          <a:p>
            <a:pPr lvl="2"/>
            <a:r>
              <a:rPr lang="en-US" dirty="0" smtClean="0"/>
              <a:t>Watery mix of food and digestive juices</a:t>
            </a:r>
            <a:endParaRPr lang="en-US" dirty="0"/>
          </a:p>
        </p:txBody>
      </p:sp>
      <p:sp>
        <p:nvSpPr>
          <p:cNvPr id="2" name="Text Placeholder 1"/>
          <p:cNvSpPr>
            <a:spLocks noGrp="1"/>
          </p:cNvSpPr>
          <p:nvPr>
            <p:ph type="body" sz="quarter" idx="32"/>
          </p:nvPr>
        </p:nvSpPr>
        <p:spPr/>
        <p:txBody>
          <a:bodyPr/>
          <a:lstStyle/>
          <a:p>
            <a:r>
              <a:rPr lang="en-US" smtClean="0"/>
              <a:t>Source:	(Intestine, 2010)</a:t>
            </a:r>
            <a:endParaRPr lang="en-US" dirty="0"/>
          </a:p>
        </p:txBody>
      </p:sp>
      <p:sp>
        <p:nvSpPr>
          <p:cNvPr id="922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156DC7-86C6-46A5-A218-4AEFC8600B5D}" type="slidenum">
              <a:rPr lang="en-US" altLang="en-US" smtClean="0"/>
              <a:pPr/>
              <a:t>7</a:t>
            </a:fld>
            <a:endParaRPr lang="en-US" altLang="en-US"/>
          </a:p>
        </p:txBody>
      </p:sp>
    </p:spTree>
  </p:cSld>
  <p:clrMapOvr>
    <a:masterClrMapping/>
  </p:clrMapOvr>
  <p:transition advTm="38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Small Intestine</a:t>
            </a:r>
          </a:p>
        </p:txBody>
      </p:sp>
      <p:sp>
        <p:nvSpPr>
          <p:cNvPr id="10243" name="Content Placeholder 2"/>
          <p:cNvSpPr>
            <a:spLocks noGrp="1"/>
          </p:cNvSpPr>
          <p:nvPr>
            <p:ph sz="quarter" idx="14"/>
          </p:nvPr>
        </p:nvSpPr>
        <p:spPr>
          <a:xfrm>
            <a:off x="457200" y="1600200"/>
            <a:ext cx="5097462" cy="4572000"/>
          </a:xfrm>
        </p:spPr>
        <p:txBody>
          <a:bodyPr/>
          <a:lstStyle/>
          <a:p>
            <a:r>
              <a:rPr lang="en-US" dirty="0" smtClean="0"/>
              <a:t>Completion of digestion</a:t>
            </a:r>
          </a:p>
          <a:p>
            <a:r>
              <a:rPr lang="en-US" dirty="0" smtClean="0"/>
              <a:t>Majority of absorption</a:t>
            </a:r>
          </a:p>
          <a:p>
            <a:r>
              <a:rPr lang="en-US" dirty="0" smtClean="0"/>
              <a:t>Divided into three sections</a:t>
            </a:r>
          </a:p>
          <a:p>
            <a:pPr lvl="1"/>
            <a:r>
              <a:rPr lang="en-US" dirty="0" smtClean="0"/>
              <a:t>Duodenum (first section) Approximately 10-12” long</a:t>
            </a:r>
          </a:p>
          <a:p>
            <a:pPr lvl="1"/>
            <a:r>
              <a:rPr lang="en-US" dirty="0" smtClean="0"/>
              <a:t>Jejunum (second section) Approximately 8’ long</a:t>
            </a:r>
          </a:p>
          <a:p>
            <a:pPr lvl="1"/>
            <a:r>
              <a:rPr lang="en-US" dirty="0" smtClean="0"/>
              <a:t>Ileum (third section) Approximately 12’ long</a:t>
            </a:r>
          </a:p>
        </p:txBody>
      </p:sp>
      <p:sp>
        <p:nvSpPr>
          <p:cNvPr id="2" name="Text Placeholder 1"/>
          <p:cNvSpPr>
            <a:spLocks noGrp="1"/>
          </p:cNvSpPr>
          <p:nvPr>
            <p:ph type="body" sz="quarter" idx="32"/>
          </p:nvPr>
        </p:nvSpPr>
        <p:spPr/>
        <p:txBody>
          <a:bodyPr/>
          <a:lstStyle/>
          <a:p>
            <a:r>
              <a:rPr lang="en-US" smtClean="0"/>
              <a:t>Source:	(Intestine, 2010)</a:t>
            </a:r>
            <a:endParaRPr lang="en-US" dirty="0"/>
          </a:p>
        </p:txBody>
      </p:sp>
      <p:pic>
        <p:nvPicPr>
          <p:cNvPr id="11268" name="Content Placeholder 10" descr="The image illustrates the components of the digestive system. The diagram has labeled the following: esophagus, liver, stomach, gallbladder, pancrease, duodenum, cecum, ascending, transverse and descending colon, jejunum, small intestine, sigmoid colon, ileum, appendix and rectum (anus)." title="Diagram: The Small Intestine"/>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9" name="Text Placeholder 8"/>
          <p:cNvSpPr>
            <a:spLocks noGrp="1"/>
          </p:cNvSpPr>
          <p:nvPr>
            <p:ph type="body" sz="quarter" idx="33"/>
          </p:nvPr>
        </p:nvSpPr>
        <p:spPr/>
        <p:txBody>
          <a:bodyPr/>
          <a:lstStyle/>
          <a:p>
            <a:endParaRPr lang="en-US"/>
          </a:p>
        </p:txBody>
      </p:sp>
      <p:sp>
        <p:nvSpPr>
          <p:cNvPr id="1024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298557-B188-4CAD-A708-65789D1C1079}" type="slidenum">
              <a:rPr lang="en-US" altLang="en-US" smtClean="0"/>
              <a:pPr/>
              <a:t>8</a:t>
            </a:fld>
            <a:endParaRPr lang="en-US" altLang="en-US"/>
          </a:p>
        </p:txBody>
      </p:sp>
    </p:spTree>
  </p:cSld>
  <p:clrMapOvr>
    <a:masterClrMapping/>
  </p:clrMapOvr>
  <p:transition advTm="52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Colon</a:t>
            </a:r>
          </a:p>
        </p:txBody>
      </p:sp>
      <p:sp>
        <p:nvSpPr>
          <p:cNvPr id="11267" name="Rectangle 3"/>
          <p:cNvSpPr>
            <a:spLocks noGrp="1" noChangeArrowheads="1"/>
          </p:cNvSpPr>
          <p:nvPr>
            <p:ph sz="quarter" idx="14"/>
          </p:nvPr>
        </p:nvSpPr>
        <p:spPr>
          <a:xfrm>
            <a:off x="457200" y="1600200"/>
            <a:ext cx="5097462" cy="4572000"/>
          </a:xfrm>
        </p:spPr>
        <p:txBody>
          <a:bodyPr/>
          <a:lstStyle/>
          <a:p>
            <a:r>
              <a:rPr lang="en-US" dirty="0" smtClean="0"/>
              <a:t>5’ long</a:t>
            </a:r>
          </a:p>
          <a:p>
            <a:r>
              <a:rPr lang="en-US" dirty="0" smtClean="0"/>
              <a:t>Receives fluid that remains after digestion and absorption</a:t>
            </a:r>
          </a:p>
          <a:p>
            <a:pPr lvl="1"/>
            <a:r>
              <a:rPr lang="en-US" dirty="0" smtClean="0"/>
              <a:t>Most is water and is reabsorbed into the body</a:t>
            </a:r>
          </a:p>
          <a:p>
            <a:r>
              <a:rPr lang="en-US" dirty="0" smtClean="0"/>
              <a:t>Feces is left over solid waste</a:t>
            </a:r>
          </a:p>
          <a:p>
            <a:pPr lvl="1"/>
            <a:r>
              <a:rPr lang="en-US" dirty="0" smtClean="0"/>
              <a:t>Evacuated in bowel movements</a:t>
            </a:r>
          </a:p>
        </p:txBody>
      </p:sp>
      <p:sp>
        <p:nvSpPr>
          <p:cNvPr id="2" name="Text Placeholder 1"/>
          <p:cNvSpPr>
            <a:spLocks noGrp="1"/>
          </p:cNvSpPr>
          <p:nvPr>
            <p:ph type="body" sz="quarter" idx="32"/>
          </p:nvPr>
        </p:nvSpPr>
        <p:spPr/>
        <p:txBody>
          <a:bodyPr/>
          <a:lstStyle/>
          <a:p>
            <a:r>
              <a:rPr lang="en-US" smtClean="0"/>
              <a:t>Source:	(Intestine, 2010)</a:t>
            </a:r>
            <a:endParaRPr lang="en-US" dirty="0"/>
          </a:p>
        </p:txBody>
      </p:sp>
      <p:pic>
        <p:nvPicPr>
          <p:cNvPr id="12292" name="Content Placeholder 7" descr="The image illustrates the components of the digestive system. The diagram has labeled the following: esophagus, liver, stomach, gallbladder, pancrease, duodenum, cecum, ascending, transverse and descending colon, jejunum, small intestine, sigmoid colon, ileum, appendix and rectum (anus)." title="Diagram: The Digestive System and Colon"/>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554662" y="1800225"/>
            <a:ext cx="2228850" cy="4171950"/>
          </a:xfrm>
        </p:spPr>
      </p:pic>
      <p:sp>
        <p:nvSpPr>
          <p:cNvPr id="9" name="Text Placeholder 8"/>
          <p:cNvSpPr>
            <a:spLocks noGrp="1"/>
          </p:cNvSpPr>
          <p:nvPr>
            <p:ph type="body" sz="quarter" idx="33"/>
          </p:nvPr>
        </p:nvSpPr>
        <p:spPr/>
        <p:txBody>
          <a:bodyPr/>
          <a:lstStyle/>
          <a:p>
            <a:endParaRPr lang="en-US"/>
          </a:p>
        </p:txBody>
      </p:sp>
      <p:sp>
        <p:nvSpPr>
          <p:cNvPr id="1127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4A7F74-C1E7-426A-9DB5-A55EF7921FC6}" type="slidenum">
              <a:rPr lang="en-US" altLang="en-US" smtClean="0"/>
              <a:pPr/>
              <a:t>9</a:t>
            </a:fld>
            <a:endParaRPr lang="en-US" altLang="en-US"/>
          </a:p>
        </p:txBody>
      </p:sp>
    </p:spTree>
  </p:cSld>
  <p:clrMapOvr>
    <a:masterClrMapping/>
  </p:clrMapOvr>
  <p:transition advTm="32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THEME_BG_IMAGE" val=""/>
  <p:tag name="MMPROD_10468PHOTO" val=""/>
  <p:tag name="MMPROD_10468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Digestive Syste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3\comp3_unit6&quot;/&gt;&lt;property id=&quot;20250&quot; value=&quot;0&quot;/&gt;&lt;property id=&quot;20251&quot; value=&quot;1&quot;/&gt;&lt;property id=&quot;20259&quot; value=&quot;0&quot;/&gt;&lt;object type=&quot;4&quot; unique_id=&quot;10221&quot;&gt;&lt;object type=&quot;5&quot; unique_id=&quot;10468&quot;&gt;&lt;property id=&quot;20149&quot; value=&quot;UAB&quot;/&gt;&lt;property id=&quot;20159&quot; value=&quot;UAB_Logo.png&quot;/&gt;&lt;/object&gt;&lt;/object&gt;&lt;object type=&quot;8&quot; unique_id=&quot;10222&quot;&gt;&lt;/object&gt;&lt;object type=&quot;2&quot; unique_id=&quot;10223&quot;&gt;&lt;object type=&quot;3&quot; unique_id=&quot;10225&quot;&gt;&lt;property id=&quot;20148&quot; value=&quot;5&quot;/&gt;&lt;property id=&quot;20300&quot; value=&quot;Slide 3 - &amp;quot;Digestive System 1&amp;quot;&quot;/&gt;&lt;property id=&quot;20303&quot; value=&quot;UAB&quot;/&gt;&lt;property id=&quot;20307&quot; value=&quot;259&quot;/&gt;&lt;property id=&quot;20309&quot; value=&quot;10468&quot;/&gt;&lt;/object&gt;&lt;object type=&quot;3&quot; unique_id=&quot;10226&quot;&gt;&lt;property id=&quot;20148&quot; value=&quot;5&quot;/&gt;&lt;property id=&quot;20300&quot; value=&quot;Slide 4 - &amp;quot;Digestive System 2&amp;quot;&quot;/&gt;&lt;property id=&quot;20303&quot; value=&quot;UAB&quot;/&gt;&lt;property id=&quot;20307&quot; value=&quot;260&quot;/&gt;&lt;property id=&quot;20309&quot; value=&quot;10468&quot;/&gt;&lt;/object&gt;&lt;object type=&quot;3&quot; unique_id=&quot;10227&quot;&gt;&lt;property id=&quot;20148&quot; value=&quot;5&quot;/&gt;&lt;property id=&quot;20300&quot; value=&quot;Slide 5 - &amp;quot;Digestive System 3&amp;quot;&quot;/&gt;&lt;property id=&quot;20303&quot; value=&quot;UAB&quot;/&gt;&lt;property id=&quot;20307&quot; value=&quot;261&quot;/&gt;&lt;property id=&quot;20309&quot; value=&quot;10468&quot;/&gt;&lt;/object&gt;&lt;object type=&quot;3&quot; unique_id=&quot;10228&quot;&gt;&lt;property id=&quot;20148&quot; value=&quot;5&quot;/&gt;&lt;property id=&quot;20300&quot; value=&quot;Slide 6 - &amp;quot;Digestive System 4&amp;quot;&quot;/&gt;&lt;property id=&quot;20303&quot; value=&quot;UAB&quot;/&gt;&lt;property id=&quot;20307&quot; value=&quot;280&quot;/&gt;&lt;property id=&quot;20309&quot; value=&quot;10468&quot;/&gt;&lt;/object&gt;&lt;object type=&quot;3&quot; unique_id=&quot;10229&quot;&gt;&lt;property id=&quot;20148&quot; value=&quot;5&quot;/&gt;&lt;property id=&quot;20300&quot; value=&quot;Slide 7 - &amp;quot;Digestive System 5&amp;quot;&quot;/&gt;&lt;property id=&quot;20303&quot; value=&quot;UAB&quot;/&gt;&lt;property id=&quot;20307&quot; value=&quot;292&quot;/&gt;&lt;property id=&quot;20309&quot; value=&quot;10468&quot;/&gt;&lt;/object&gt;&lt;object type=&quot;3&quot; unique_id=&quot;10230&quot;&gt;&lt;property id=&quot;20148&quot; value=&quot;5&quot;/&gt;&lt;property id=&quot;20300&quot; value=&quot;Slide 8 - &amp;quot;Small Intestine&amp;quot;&quot;/&gt;&lt;property id=&quot;20303&quot; value=&quot;UAB&quot;/&gt;&lt;property id=&quot;20307&quot; value=&quot;313&quot;/&gt;&lt;property id=&quot;20309&quot; value=&quot;10468&quot;/&gt;&lt;/object&gt;&lt;object type=&quot;3&quot; unique_id=&quot;10231&quot;&gt;&lt;property id=&quot;20148&quot; value=&quot;5&quot;/&gt;&lt;property id=&quot;20300&quot; value=&quot;Slide 9 - &amp;quot;Colon&amp;quot;&quot;/&gt;&lt;property id=&quot;20303&quot; value=&quot;UAB&quot;/&gt;&lt;property id=&quot;20307&quot; value=&quot;300&quot;/&gt;&lt;property id=&quot;20309&quot; value=&quot;10468&quot;/&gt;&lt;/object&gt;&lt;object type=&quot;3&quot; unique_id=&quot;10232&quot;&gt;&lt;property id=&quot;20148&quot; value=&quot;5&quot;/&gt;&lt;property id=&quot;20300&quot; value=&quot;Slide 10 - &amp;quot;Rectum and Anus&amp;quot;&quot;/&gt;&lt;property id=&quot;20303&quot; value=&quot;UAB&quot;/&gt;&lt;property id=&quot;20307&quot; value=&quot;302&quot;/&gt;&lt;property id=&quot;20309&quot; value=&quot;10468&quot;/&gt;&lt;/object&gt;&lt;object type=&quot;3&quot; unique_id=&quot;10234&quot;&gt;&lt;property id=&quot;20148&quot; value=&quot;5&quot;/&gt;&lt;property id=&quot;20300&quot; value=&quot;Slide 12 - &amp;quot;Salivary Glands&amp;quot;&quot;/&gt;&lt;property id=&quot;20303&quot; value=&quot;UAB&quot;/&gt;&lt;property id=&quot;20307&quot; value=&quot;305&quot;/&gt;&lt;property id=&quot;20309&quot; value=&quot;10468&quot;/&gt;&lt;/object&gt;&lt;object type=&quot;3&quot; unique_id=&quot;10235&quot;&gt;&lt;property id=&quot;20148&quot; value=&quot;5&quot;/&gt;&lt;property id=&quot;20300&quot; value=&quot;Slide 13 - &amp;quot;Liver&amp;quot;&quot;/&gt;&lt;property id=&quot;20303&quot; value=&quot;UAB&quot;/&gt;&lt;property id=&quot;20307&quot; value=&quot;308&quot;/&gt;&lt;property id=&quot;20309&quot; value=&quot;10468&quot;/&gt;&lt;/object&gt;&lt;object type=&quot;3&quot; unique_id=&quot;10236&quot;&gt;&lt;property id=&quot;20148&quot; value=&quot;5&quot;/&gt;&lt;property id=&quot;20300&quot; value=&quot;Slide 14 - &amp;quot;Gallbladder &amp;quot;&quot;/&gt;&lt;property id=&quot;20303&quot; value=&quot;UAB&quot;/&gt;&lt;property id=&quot;20307&quot; value=&quot;310&quot;/&gt;&lt;property id=&quot;20309&quot; value=&quot;10468&quot;/&gt;&lt;/object&gt;&lt;object type=&quot;3&quot; unique_id=&quot;10238&quot;&gt;&lt;property id=&quot;20148&quot; value=&quot;5&quot;/&gt;&lt;property id=&quot;20300&quot; value=&quot;Slide 16 - &amp;quot;Peptic Ulcer&amp;quot;&quot;/&gt;&lt;property id=&quot;20303&quot; value=&quot;UAB&quot;/&gt;&lt;property id=&quot;20307&quot; value=&quot;314&quot;/&gt;&lt;property id=&quot;20309&quot; value=&quot;10468&quot;/&gt;&lt;/object&gt;&lt;object type=&quot;3&quot; unique_id=&quot;10239&quot;&gt;&lt;property id=&quot;20148&quot; value=&quot;5&quot;/&gt;&lt;property id=&quot;20300&quot; value=&quot;Slide 17 - &amp;quot;Cholelithiasis (Gallstones)&amp;quot;&quot;/&gt;&lt;property id=&quot;20303&quot; value=&quot;UAB&quot;/&gt;&lt;property id=&quot;20307&quot; value=&quot;315&quot;/&gt;&lt;property id=&quot;20309&quot; value=&quot;10468&quot;/&gt;&lt;/object&gt;&lt;object type=&quot;3&quot; unique_id=&quot;10240&quot;&gt;&lt;property id=&quot;20148&quot; value=&quot;5&quot;/&gt;&lt;property id=&quot;20300&quot; value=&quot;Slide 18 - &amp;quot;Crohn’s Disease&amp;quot;&quot;/&gt;&lt;property id=&quot;20303&quot; value=&quot;UAB&quot;/&gt;&lt;property id=&quot;20307&quot; value=&quot;316&quot;/&gt;&lt;property id=&quot;20309&quot; value=&quot;10468&quot;/&gt;&lt;/object&gt;&lt;object type=&quot;3&quot; unique_id=&quot;10494&quot;&gt;&lt;property id=&quot;20148&quot; value=&quot;5&quot;/&gt;&lt;property id=&quot;20300&quot; value=&quot;Slide 2 - &amp;quot;Digestive System&amp;#x0D;&amp;#x0A;Learning Objectives&amp;quot;&quot;/&gt;&lt;property id=&quot;20307&quot; value=&quot;320&quot;/&gt;&lt;property id=&quot;20309&quot; value=&quot;-1&quot;/&gt;&lt;/object&gt;&lt;object type=&quot;3&quot; unique_id=&quot;10495&quot;&gt;&lt;property id=&quot;20148&quot; value=&quot;5&quot;/&gt;&lt;property id=&quot;20300&quot; value=&quot;Slide 11 - &amp;quot;Accessory Organs &amp;quot;&quot;/&gt;&lt;property id=&quot;20307&quot; value=&quot;317&quot;/&gt;&lt;property id=&quot;20309&quot; value=&quot;-1&quot;/&gt;&lt;/object&gt;&lt;object type=&quot;3&quot; unique_id=&quot;10496&quot;&gt;&lt;property id=&quot;20148&quot; value=&quot;5&quot;/&gt;&lt;property id=&quot;20300&quot; value=&quot;Slide 15 - &amp;quot;Pancreas&amp;quot;&quot;/&gt;&lt;property id=&quot;20307&quot; value=&quot;318&quot;/&gt;&lt;property id=&quot;20309&quot; value=&quot;-1&quot;/&gt;&lt;/object&gt;&lt;object type=&quot;3&quot; unique_id=&quot;10497&quot;&gt;&lt;property id=&quot;20148&quot; value=&quot;5&quot;/&gt;&lt;property id=&quot;20300&quot; value=&quot;Slide 22 - &amp;quot;Tell me, Detective . . .&amp;quot;&quot;/&gt;&lt;property id=&quot;20307&quot; value=&quot;319&quot;/&gt;&lt;property id=&quot;20309&quot; value=&quot;-1&quot;/&gt;&lt;/object&gt;&lt;object type=&quot;3&quot; unique_id=&quot;15897&quot;&gt;&lt;property id=&quot;20148&quot; value=&quot;5&quot;/&gt;&lt;property id=&quot;20300&quot; value=&quot;Slide 24 - &amp;quot;Digestive System&amp;#x0D;&amp;#x0A;References&amp;quot;&quot;/&gt;&lt;property id=&quot;20307&quot; value=&quot;322&quot;/&gt;&lt;property id=&quot;20309&quot; value=&quot;-1&quot;/&gt;&lt;/object&gt;&lt;object type=&quot;3&quot; unique_id=&quot;15930&quot;&gt;&lt;property id=&quot;20148&quot; value=&quot;5&quot;/&gt;&lt;property id=&quot;20300&quot; value=&quot;Slide 20 - &amp;quot;Digestive System Combining Forms&amp;quot;&quot;/&gt;&lt;property id=&quot;20307&quot; value=&quot;323&quot;/&gt;&lt;property id=&quot;20309&quot; value=&quot;-1&quot;/&gt;&lt;/object&gt;&lt;object type=&quot;3&quot; unique_id=&quot;16049&quot;&gt;&lt;property id=&quot;20148&quot; value=&quot;5&quot;/&gt;&lt;property id=&quot;20300&quot; value=&quot;Slide 21 - &amp;quot;Digestive System Combining Forms 2&amp;quot;&quot;/&gt;&lt;property id=&quot;20307&quot; value=&quot;324&quot;/&gt;&lt;property id=&quot;20309&quot; value=&quot;-1&quot;/&gt;&lt;/object&gt;&lt;object type=&quot;3&quot; unique_id=&quot;16053&quot;&gt;&lt;property id=&quot;20148&quot; value=&quot;5&quot;/&gt;&lt;property id=&quot;20300&quot; value=&quot;Slide 1 - &amp;quot;Terminology in Healthcare and &amp;#x0D;&amp;#x0A;Public Health Settings&amp;quot;&quot;/&gt;&lt;property id=&quot;20307&quot; value=&quot;328&quot;/&gt;&lt;property id=&quot;20309&quot; value=&quot;-1&quot;/&gt;&lt;/object&gt;&lt;object type=&quot;3&quot; unique_id=&quot;16054&quot;&gt;&lt;property id=&quot;20148&quot; value=&quot;5&quot;/&gt;&lt;property id=&quot;20300&quot; value=&quot;Slide 19 - &amp;quot;Ulcerative Colitis&amp;quot;&quot;/&gt;&lt;property id=&quot;20307&quot; value=&quot;326&quot;/&gt;&lt;property id=&quot;20309&quot; value=&quot;-1&quot;/&gt;&lt;/object&gt;&lt;object type=&quot;3&quot; unique_id=&quot;16055&quot;&gt;&lt;property id=&quot;20148&quot; value=&quot;5&quot;/&gt;&lt;property id=&quot;20300&quot; value=&quot;Slide 23 - &amp;quot;Digestive System&amp;#x0D;&amp;#x0A;Summary&amp;quot;&quot;/&gt;&lt;property id=&quot;20307&quot; value=&quot;325&quot;/&gt;&lt;property id=&quot;20309&quot; value=&quot;-1&quot;/&gt;&lt;/object&gt;&lt;object type=&quot;3&quot; unique_id=&quot;16060&quot;&gt;&lt;property id=&quot;20148&quot; value=&quot;5&quot;/&gt;&lt;property id=&quot;20300&quot; value=&quot;Slide 25 - &amp;quot;Terminology In Health Care and Public Health Settings&amp;#x0D;&amp;#x0A;Digestive System&amp;quot;&quot;/&gt;&lt;property id=&quot;20307&quot; value=&quot;329&quot;/&gt;&lt;/object&gt;&lt;/object&gt;&lt;object type=&quot;10&quot; unique_id=&quot;10265&quot;&gt;&lt;object type=&quot;11&quot; unique_id=&quot;10266&quot;&gt;&lt;property id=&quot;20180&quot; value=&quot;1&quot;/&gt;&lt;property id=&quot;20181&quot; value=&quot;1&quot;/&gt;&lt;property id=&quot;20182&quot; value=&quot;0&quot;/&gt;&lt;property id=&quot;20183&quot; value=&quot;1&quot;/&gt;&lt;/object&gt;&lt;object type=&quot;12&quot; unique_id=&quot;10267&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9B26D519-E9CB-432B-8461-9B750C75A2B1}"/>
</p:tagLst>
</file>

<file path=ppt/theme/theme1.xml><?xml version="1.0" encoding="utf-8"?>
<a:theme xmlns:a="http://schemas.openxmlformats.org/drawingml/2006/main" name="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Ready for Audio</Stat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E3D67F-AA29-4541-AB22-D83B4B3304D4}">
  <ds:schemaRefs>
    <ds:schemaRef ds:uri="http://schemas.microsoft.com/office/2006/metadata/longProperties"/>
  </ds:schemaRefs>
</ds:datastoreItem>
</file>

<file path=customXml/itemProps2.xml><?xml version="1.0" encoding="utf-8"?>
<ds:datastoreItem xmlns:ds="http://schemas.openxmlformats.org/officeDocument/2006/customXml" ds:itemID="{8318F370-286D-417A-9171-D11232B35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2B92400-2B6E-4A81-AC46-AC512A21ADFD}">
  <ds:schemaRefs>
    <ds:schemaRef ds:uri="http://schemas.openxmlformats.org/package/2006/metadata/core-properties"/>
    <ds:schemaRef ds:uri="26839647-32cc-4e8d-ac64-5cb1d6f9c044"/>
    <ds:schemaRef ds:uri="http://purl.org/dc/terms/"/>
    <ds:schemaRef ds:uri="http://www.w3.org/XML/1998/namespace"/>
    <ds:schemaRef ds:uri="http://schemas.microsoft.com/office/2006/documentManagement/types"/>
    <ds:schemaRef ds:uri="http://purl.org/dc/elements/1.1/"/>
    <ds:schemaRef ds:uri="http://schemas.microsoft.com/office/2006/metadata/properties"/>
    <ds:schemaRef ds:uri="http://purl.org/dc/dcmitype/"/>
  </ds:schemaRefs>
</ds:datastoreItem>
</file>

<file path=customXml/itemProps4.xml><?xml version="1.0" encoding="utf-8"?>
<ds:datastoreItem xmlns:ds="http://schemas.openxmlformats.org/officeDocument/2006/customXml" ds:itemID="{FD83CD94-2A26-4941-BE12-91C72E7E0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1085</TotalTime>
  <Words>3016</Words>
  <Application>Microsoft Office PowerPoint</Application>
  <PresentationFormat>On-screen Show (4:3)</PresentationFormat>
  <Paragraphs>354</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ONC-Template-FINAL DRAFT</vt:lpstr>
      <vt:lpstr>1_ONC-Template-FINAL DRAFT</vt:lpstr>
      <vt:lpstr>Terminology in Healthcare and  Public Health Settings</vt:lpstr>
      <vt:lpstr>Digestive System Learning Objectives</vt:lpstr>
      <vt:lpstr>Digestive System 1</vt:lpstr>
      <vt:lpstr>Digestive System 2</vt:lpstr>
      <vt:lpstr>Digestive System 3</vt:lpstr>
      <vt:lpstr>Digestive System 4</vt:lpstr>
      <vt:lpstr>Digestive System 5</vt:lpstr>
      <vt:lpstr>Small Intestine</vt:lpstr>
      <vt:lpstr>Colon</vt:lpstr>
      <vt:lpstr>Rectum and Anus</vt:lpstr>
      <vt:lpstr>Accessory Organs </vt:lpstr>
      <vt:lpstr>Salivary Glands</vt:lpstr>
      <vt:lpstr>Liver</vt:lpstr>
      <vt:lpstr>Gallbladder </vt:lpstr>
      <vt:lpstr>Pancreas</vt:lpstr>
      <vt:lpstr>Peptic Ulcer</vt:lpstr>
      <vt:lpstr>Cholelithiasis (Gallstones)</vt:lpstr>
      <vt:lpstr>Crohn’s Disease</vt:lpstr>
      <vt:lpstr>Ulcerative Colitis</vt:lpstr>
      <vt:lpstr>Digestive System Combining Forms</vt:lpstr>
      <vt:lpstr>Digestive System Combining Forms 2</vt:lpstr>
      <vt:lpstr>Tell me, Detective . . .</vt:lpstr>
      <vt:lpstr>Digestive System Summary</vt:lpstr>
      <vt:lpstr>Digestive System References</vt:lpstr>
      <vt:lpstr>Terminology In Health Care and Public Health Settings Digestive System</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Comp3, Unit6 slides</dc:title>
  <dc:subject>Terminology in Healthcare and Public Health Settings; Digestive System</dc:subject>
  <dc:creator>U.S. Department of Health and Human Services Office of the National Coordinator for Health Information Technology</dc:creator>
  <cp:keywords>Health IT; Health IT Curriculum; Terminology; Digestive System</cp:keywords>
  <cp:lastModifiedBy>admin</cp:lastModifiedBy>
  <cp:revision>171</cp:revision>
  <dcterms:created xsi:type="dcterms:W3CDTF">2010-07-08T03:41:52Z</dcterms:created>
  <dcterms:modified xsi:type="dcterms:W3CDTF">2017-06-01T20:15:09Z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