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slideLayouts/slideLayout18.xml" ContentType="application/vnd.openxmlformats-officedocument.presentationml.slideLayout+xml"/>
  <Override PartName="/ppt/theme/theme8.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931" r:id="rId6"/>
    <p:sldMasterId id="2147483933" r:id="rId7"/>
    <p:sldMasterId id="2147483937" r:id="rId8"/>
    <p:sldMasterId id="2147483935" r:id="rId9"/>
    <p:sldMasterId id="2147483939" r:id="rId10"/>
    <p:sldMasterId id="2147483941" r:id="rId11"/>
    <p:sldMasterId id="2147483943" r:id="rId12"/>
    <p:sldMasterId id="2147484368" r:id="rId13"/>
  </p:sldMasterIdLst>
  <p:notesMasterIdLst>
    <p:notesMasterId r:id="rId39"/>
  </p:notesMasterIdLst>
  <p:handoutMasterIdLst>
    <p:handoutMasterId r:id="rId40"/>
  </p:handoutMasterIdLst>
  <p:sldIdLst>
    <p:sldId id="342" r:id="rId14"/>
    <p:sldId id="339" r:id="rId15"/>
    <p:sldId id="260" r:id="rId16"/>
    <p:sldId id="261" r:id="rId17"/>
    <p:sldId id="274" r:id="rId18"/>
    <p:sldId id="278" r:id="rId19"/>
    <p:sldId id="309" r:id="rId20"/>
    <p:sldId id="330" r:id="rId21"/>
    <p:sldId id="331" r:id="rId22"/>
    <p:sldId id="332" r:id="rId23"/>
    <p:sldId id="324" r:id="rId24"/>
    <p:sldId id="333" r:id="rId25"/>
    <p:sldId id="325" r:id="rId26"/>
    <p:sldId id="321" r:id="rId27"/>
    <p:sldId id="334" r:id="rId28"/>
    <p:sldId id="335" r:id="rId29"/>
    <p:sldId id="326" r:id="rId30"/>
    <p:sldId id="323" r:id="rId31"/>
    <p:sldId id="327" r:id="rId32"/>
    <p:sldId id="322" r:id="rId33"/>
    <p:sldId id="338" r:id="rId34"/>
    <p:sldId id="328" r:id="rId35"/>
    <p:sldId id="340" r:id="rId36"/>
    <p:sldId id="337" r:id="rId37"/>
    <p:sldId id="343" r:id="rId38"/>
  </p:sldIdLst>
  <p:sldSz cx="9144000" cy="6858000" type="screen4x3"/>
  <p:notesSz cx="7315200" cy="9601200"/>
  <p:custDataLst>
    <p:tags r:id="rId4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0" autoAdjust="0"/>
    <p:restoredTop sz="86347" autoAdjust="0"/>
  </p:normalViewPr>
  <p:slideViewPr>
    <p:cSldViewPr showGuides="1">
      <p:cViewPr varScale="1">
        <p:scale>
          <a:sx n="55" d="100"/>
          <a:sy n="55" d="100"/>
        </p:scale>
        <p:origin x="-72" y="-240"/>
      </p:cViewPr>
      <p:guideLst>
        <p:guide orient="horz" pos="2160"/>
        <p:guide pos="2880"/>
      </p:guideLst>
    </p:cSldViewPr>
  </p:slideViewPr>
  <p:outlineViewPr>
    <p:cViewPr>
      <p:scale>
        <a:sx n="33" d="100"/>
        <a:sy n="33" d="100"/>
      </p:scale>
      <p:origin x="0" y="-1821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3" d="100"/>
          <a:sy n="53" d="100"/>
        </p:scale>
        <p:origin x="-1848"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Master" Target="slideMasters/slideMaster9.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presProps" Target="presProps.xml"/><Relationship Id="rId7" Type="http://schemas.openxmlformats.org/officeDocument/2006/relationships/slideMaster" Target="slideMasters/slideMaster3.xml"/><Relationship Id="rId12" Type="http://schemas.openxmlformats.org/officeDocument/2006/relationships/slideMaster" Target="slideMasters/slideMaster8.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6.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atin typeface="Arial" charset="0"/>
              </a:defRPr>
            </a:lvl1pPr>
          </a:lstStyle>
          <a:p>
            <a:pPr>
              <a:defRPr/>
            </a:pPr>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atin typeface="Arial" charset="0"/>
              </a:defRPr>
            </a:lvl1pPr>
          </a:lstStyle>
          <a:p>
            <a:pPr>
              <a:defRPr/>
            </a:pPr>
            <a:endParaRPr lang="en-US"/>
          </a:p>
        </p:txBody>
      </p:sp>
    </p:spTree>
    <p:extLst>
      <p:ext uri="{BB962C8B-B14F-4D97-AF65-F5344CB8AC3E}">
        <p14:creationId xmlns:p14="http://schemas.microsoft.com/office/powerpoint/2010/main" val="572537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9B302ED5-FC7A-4651-88ED-CA3D772EE747}" type="datetimeFigureOut">
              <a:rPr lang="en-US"/>
              <a:pPr>
                <a:defRPr/>
              </a:pPr>
              <a:t>5/2/2017</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atin typeface="Calibri" panose="020F0502020204030204" pitchFamily="34" charset="0"/>
              </a:defRPr>
            </a:lvl1pPr>
          </a:lstStyle>
          <a:p>
            <a:fld id="{D13B8D92-2DD7-423B-9B5A-C0800C4D930D}" type="slidenum">
              <a:rPr lang="en-US" altLang="en-US"/>
              <a:pPr/>
              <a:t>‹#›</a:t>
            </a:fld>
            <a:endParaRPr lang="en-US" altLang="en-US"/>
          </a:p>
        </p:txBody>
      </p:sp>
    </p:spTree>
    <p:extLst>
      <p:ext uri="{BB962C8B-B14F-4D97-AF65-F5344CB8AC3E}">
        <p14:creationId xmlns:p14="http://schemas.microsoft.com/office/powerpoint/2010/main" val="30982041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Welcome to Terminology in Healthcare and Public Health Settings, Cardiovascular System.  </a:t>
            </a:r>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219B0BE-F080-4ED2-920A-745EAFD467C9}" type="slidenum">
              <a:rPr lang="en-US" altLang="en-US"/>
              <a:pPr eaLnBrk="1" hangingPunct="1"/>
              <a:t>1</a:t>
            </a:fld>
            <a:endParaRPr lang="en-US" altLang="en-US"/>
          </a:p>
        </p:txBody>
      </p:sp>
    </p:spTree>
    <p:extLst>
      <p:ext uri="{BB962C8B-B14F-4D97-AF65-F5344CB8AC3E}">
        <p14:creationId xmlns:p14="http://schemas.microsoft.com/office/powerpoint/2010/main" val="2948481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AB2DA5-2043-4555-B464-EB755B3DFCC4}"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Veins carry blood back towards the heart from either the lungs or the cells and tissues of the body.  All veins carry dark red-purple blood that has a low level of oxygen.  </a:t>
            </a:r>
          </a:p>
        </p:txBody>
      </p:sp>
    </p:spTree>
    <p:extLst>
      <p:ext uri="{BB962C8B-B14F-4D97-AF65-F5344CB8AC3E}">
        <p14:creationId xmlns:p14="http://schemas.microsoft.com/office/powerpoint/2010/main" val="3178712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 first major condition of the cardiovascular system that we will discuss is atherosclerosis (pronounced  ath (like path) er-row-sclerosis).  Atherosclerosis is a disease in which plaque builds up inside your arteries.  Plaque is a sticky substance made up of fat, cholesterol, calcium, and other substances found in the blood. Over time, the plaque hardens and causes narrowing of your arteries. This, in turn, limits the flow of oxygen-rich blood to your body and can lead to serious problems.  These problems include coronary artery disease, carotid (pronounced ker-ROT-id) artery disease, and peripheral arterial disease.</a:t>
            </a:r>
          </a:p>
          <a:p>
            <a:pPr eaLnBrk="1" hangingPunct="1">
              <a:spcBef>
                <a:spcPct val="0"/>
              </a:spcBef>
            </a:pPr>
            <a:endParaRPr lang="en-US" altLang="en-US" smtClean="0"/>
          </a:p>
        </p:txBody>
      </p:sp>
      <p:sp>
        <p:nvSpPr>
          <p:cNvPr id="2355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3E169B-15CF-43D7-905B-C9397D03020D}"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3378317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coronary artery disease, the arteries that supply blood to your heart become blocked.  When blocked, you can suffer angina (pronounced  ANN-gin-uh ), which is the medical term for chest pain.  You could even have a heart attack. </a:t>
            </a:r>
          </a:p>
          <a:p>
            <a:endParaRPr lang="en-US" altLang="en-US" dirty="0" smtClean="0"/>
          </a:p>
          <a:p>
            <a:r>
              <a:rPr lang="en-US" altLang="en-US" dirty="0" smtClean="0"/>
              <a:t>If you have carotid artery disease, the arteries that supply blood to your brain become blocked. When they are blocked, you can suffer a stroke. </a:t>
            </a:r>
          </a:p>
          <a:p>
            <a:endParaRPr lang="en-US" altLang="en-US" dirty="0" smtClean="0"/>
          </a:p>
          <a:p>
            <a:r>
              <a:rPr lang="en-US" altLang="en-US" dirty="0" smtClean="0"/>
              <a:t>And if you have peripheral arterial disease, the arteries in your arms, legs and pelvis become blocked. When they are blocked, you can suffer from numbness, pain and sometimes infections. </a:t>
            </a:r>
          </a:p>
        </p:txBody>
      </p:sp>
      <p:sp>
        <p:nvSpPr>
          <p:cNvPr id="2355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AC9B51E-FF98-4868-A99F-EBA8E7657122}"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1909044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Atherosclerosis usually doesn't cause symptoms until it severely narrows or totally blocks an artery.  Doctors use physical examination, imaging and other diagnostic tests to see if you have it. Treatments for atherosclerosis include medicines, and medical procedures or surgery. </a:t>
            </a:r>
          </a:p>
          <a:p>
            <a:endParaRPr lang="en-US" altLang="en-US" smtClean="0"/>
          </a:p>
          <a:p>
            <a:r>
              <a:rPr lang="en-US" altLang="en-US" smtClean="0"/>
              <a:t>Lifestyle changes can also help. These include following a healthy diet, getting regular exercise, maintaining a healthy weight, quitting smoking, and managing stress.</a:t>
            </a:r>
          </a:p>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84F24A-6441-4A2B-A9AA-CC441210D7C4}"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3257112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next cardiovascular condition that we’ll discuss is a stroke. A stroke occurs when the blood supply to part of your brain is interrupted or severely reduced, depriving brain tissue of oxygen and food. Within minutes, brain cells begin to die.   A stroke is a medical emergency. Prompt treatment is crucial. Early action can minimize brain damage and potential complications.</a:t>
            </a:r>
          </a:p>
          <a:p>
            <a:endParaRPr lang="en-US" altLang="en-US" smtClean="0"/>
          </a:p>
          <a:p>
            <a:r>
              <a:rPr lang="en-US" altLang="en-US" smtClean="0"/>
              <a:t>The good news is that strokes can be treated and prevented, and many fewer Americans now die of stroke than was the case even 15 years ago. Better control of major stroke risk factors — high blood pressure, smoking and high cholesterol — is likely responsible for the decline.</a:t>
            </a:r>
          </a:p>
          <a:p>
            <a:pPr eaLnBrk="1" hangingPunct="1">
              <a:spcBef>
                <a:spcPct val="0"/>
              </a:spcBef>
            </a:pPr>
            <a:endParaRPr lang="en-US" altLang="en-US" smtClean="0"/>
          </a:p>
        </p:txBody>
      </p:sp>
      <p:sp>
        <p:nvSpPr>
          <p:cNvPr id="2560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C776FB-DA36-44D7-85A7-B79CDE4EDA32}"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1869562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There are two kinds of stroke, ischemic (pronounced iss-KEEM-ick) and hemorrhagic.  Almost 90 percent of strokes are ischemic strokes. They occur when the arteries to your brain are narrowed or blocked, causing severely reduced blood flow called ischemia (pronounced  iss-KEEM-ee-uh).  Lack of blood flow deprives your brain cells of oxygen and nutrients, and cells may begin to die within minutes. </a:t>
            </a:r>
          </a:p>
          <a:p>
            <a:endParaRPr lang="en-US" altLang="en-US" smtClean="0"/>
          </a:p>
          <a:p>
            <a:r>
              <a:rPr lang="en-US" altLang="en-US" smtClean="0"/>
              <a:t>The other kind of stroke is called a hemorrhagic stroke. Hemorrhage is the medical term for bleeding. Hemorrhagic stroke occurs when a blood vessel in your brain leaks or ruptures. Brain hemorrhages can result from a number of conditions that affect your blood vessels, including uncontrolled high blood pressure (hypertension) and weak spots in your blood vessel walls (aneurysms). </a:t>
            </a:r>
          </a:p>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D909AD-698E-45FF-86D7-89A7B4DE235D}"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15061715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"Mini-strokes,” also known as transient ischemic attacks or TIAs (pronounced T-I-As), occur when the blood supply to the brain is briefly interrupted. Many TIAs last less than five minutes.</a:t>
            </a:r>
          </a:p>
          <a:p>
            <a:endParaRPr lang="en-US" altLang="en-US" smtClean="0"/>
          </a:p>
          <a:p>
            <a:r>
              <a:rPr lang="en-US" altLang="en-US" smtClean="0"/>
              <a:t>Like an ischemic stroke, a TIA occurs when a clot or debris (pronounced duh-bree) blocks blood flow to part of your brain. Unlike a stroke, however, which involves a more prolonged lack of blood supply and causes permanent tissue damage, a TIA doesn't usually leave lasting effects because the blockage is temporary.</a:t>
            </a:r>
          </a:p>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F11E8A0-A202-4688-A37F-9592B1CEF377}"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extLst>
      <p:ext uri="{BB962C8B-B14F-4D97-AF65-F5344CB8AC3E}">
        <p14:creationId xmlns:p14="http://schemas.microsoft.com/office/powerpoint/2010/main" val="7058858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There are numerous symptoms which occur when you are having a stroke.  Strokes can result in a variety of neurologic deficits, such as sensory, motor, cognition.  For example, you may  experience symptoms such as sudden numbness or weakness of the face, arm or leg (especially on one side of the body).  You may have sudden confusion, trouble speaking or understanding speech.  In addition, you may have sudden trouble seeing in one or both eyes.  You may also have sudden trouble walking, dizziness, loss of balance or coordination.  And finally, you may have a sudden severe headache with no known cause. </a:t>
            </a:r>
          </a:p>
          <a:p>
            <a:endParaRPr lang="en-US" altLang="en-US" dirty="0" smtClean="0"/>
          </a:p>
          <a:p>
            <a:r>
              <a:rPr lang="en-US" altLang="en-US" dirty="0" smtClean="0"/>
              <a:t>Treatment is completely dependent upon the cause and type of stroke. Strokes can be traumatic, ischemic, hemorrhagic, etc.</a:t>
            </a:r>
          </a:p>
          <a:p>
            <a:endParaRPr lang="en-US" altLang="en-US" dirty="0" smtClean="0"/>
          </a:p>
          <a:p>
            <a:r>
              <a:rPr lang="en-US" altLang="en-US" dirty="0" smtClean="0"/>
              <a:t>Drug therapy with blood thinners is the most common treatment for ischemic and hemorrhagic stroke. </a:t>
            </a:r>
          </a:p>
          <a:p>
            <a:endParaRPr lang="en-US" altLang="en-US" dirty="0" smtClean="0"/>
          </a:p>
          <a:p>
            <a:r>
              <a:rPr lang="en-US" altLang="en-US" dirty="0" smtClean="0"/>
              <a:t>Rehabilitation therapy helps individuals overcome disabilities that result from stroke damage. </a:t>
            </a:r>
          </a:p>
        </p:txBody>
      </p:sp>
      <p:sp>
        <p:nvSpPr>
          <p:cNvPr id="2662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FB56629-6097-4307-B679-60115541C087}"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extLst>
      <p:ext uri="{BB962C8B-B14F-4D97-AF65-F5344CB8AC3E}">
        <p14:creationId xmlns:p14="http://schemas.microsoft.com/office/powerpoint/2010/main" val="40546089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Hypertension is the next cardiovascular condition that we’ll discuss.  Hypertension is often referred to as high blood pressure.   Hypertension results in damage to organs by consistently causing high blood pressure in vessels of individual organs.  </a:t>
            </a:r>
          </a:p>
          <a:p>
            <a:endParaRPr lang="en-US" altLang="en-US" smtClean="0"/>
          </a:p>
          <a:p>
            <a:r>
              <a:rPr lang="en-US" altLang="en-US" smtClean="0"/>
              <a:t>It is typically called a "silent killer" because many people have it but don't know it.  Hypertension can cause life-threatening illnesses like kidney problems, stroke, heart failure, blindness, and heart attacks.  </a:t>
            </a:r>
          </a:p>
          <a:p>
            <a:endParaRPr lang="en-US" altLang="en-US" smtClean="0"/>
          </a:p>
          <a:p>
            <a:r>
              <a:rPr lang="en-US" altLang="en-US" smtClean="0"/>
              <a:t>You can control high blood pressure through healthy lifestyle habits and taking medication, if needed. </a:t>
            </a:r>
          </a:p>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A73A0A-2D2F-441D-902D-A6901185F998}"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extLst>
      <p:ext uri="{BB962C8B-B14F-4D97-AF65-F5344CB8AC3E}">
        <p14:creationId xmlns:p14="http://schemas.microsoft.com/office/powerpoint/2010/main" val="2370903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diagnosis of hypertension is based upon your blood pressure readings.  Blood pressure readings use two numbers, the systolic (pronounced  sis-TAL-ick ) and diastolic (pronounced  die-ass-TAL-ick) pressures. </a:t>
            </a:r>
          </a:p>
          <a:p>
            <a:endParaRPr lang="en-US" altLang="en-US" smtClean="0"/>
          </a:p>
          <a:p>
            <a:r>
              <a:rPr lang="en-US" altLang="en-US" smtClean="0"/>
              <a:t>Systolic blood pressure is the pressure when the heart beats while pumping blood. Diastolic blood pressure, in contrast, is the pressure when the heart is at rest between beats. The resulting pressure readings are usually written one above or before the other. A reading of 120 over 80 or lower is considered a normal blood pressure.</a:t>
            </a:r>
          </a:p>
          <a:p>
            <a:endParaRPr lang="en-US" altLang="en-US" smtClean="0"/>
          </a:p>
          <a:p>
            <a:r>
              <a:rPr lang="en-US" altLang="en-US" smtClean="0"/>
              <a:t>A reading of 140 over 90 or higher is considered a high blood pressure.</a:t>
            </a:r>
          </a:p>
          <a:p>
            <a:endParaRPr lang="en-US" altLang="en-US" smtClean="0"/>
          </a:p>
          <a:p>
            <a:r>
              <a:rPr lang="en-US" altLang="en-US" smtClean="0"/>
              <a:t>A reading between 120 and 139 for the top number, or between 80 and 89 for the bottom number, indicates you have pre-hypertension. </a:t>
            </a:r>
          </a:p>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F869966-AAFB-4F0C-AEEC-43F3FBC846B3}"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extLst>
      <p:ext uri="{BB962C8B-B14F-4D97-AF65-F5344CB8AC3E}">
        <p14:creationId xmlns:p14="http://schemas.microsoft.com/office/powerpoint/2010/main" val="3649143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The objectives for this unit, Cardiovascular System are to:</a:t>
            </a:r>
          </a:p>
          <a:p>
            <a:pPr marL="171450" indent="-171450">
              <a:buFont typeface="Arial" pitchFamily="34" charset="0"/>
              <a:buChar char="•"/>
              <a:defRPr/>
            </a:pPr>
            <a:r>
              <a:rPr lang="en-US" dirty="0" smtClean="0"/>
              <a:t>Define, understand and correctly pronounce medical terms related to the Cardiovascular System.</a:t>
            </a:r>
          </a:p>
          <a:p>
            <a:pPr marL="171450" indent="-171450">
              <a:buFont typeface="Arial" pitchFamily="34" charset="0"/>
              <a:buChar char="•"/>
              <a:defRPr/>
            </a:pPr>
            <a:r>
              <a:rPr lang="en-US" dirty="0" smtClean="0"/>
              <a:t>Describe common diseases and conditions with an overview of various treatments related to the Cardiovascular System.</a:t>
            </a:r>
            <a:endParaRPr lang="en-US" dirty="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solidFill>
                <a:srgbClr val="000000"/>
              </a:solidFill>
            </a:endParaRPr>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41B9D6-C10C-4896-8534-5B53EBB7C939}" type="slidenum">
              <a:rPr lang="en-US" altLang="en-US">
                <a:solidFill>
                  <a:srgbClr val="000000"/>
                </a:solidFill>
              </a:rPr>
              <a:pPr eaLnBrk="1" hangingPunct="1"/>
              <a:t>2</a:t>
            </a:fld>
            <a:endParaRPr lang="en-US" altLang="en-US">
              <a:solidFill>
                <a:srgbClr val="000000"/>
              </a:solidFill>
            </a:endParaRPr>
          </a:p>
        </p:txBody>
      </p:sp>
    </p:spTree>
    <p:extLst>
      <p:ext uri="{BB962C8B-B14F-4D97-AF65-F5344CB8AC3E}">
        <p14:creationId xmlns:p14="http://schemas.microsoft.com/office/powerpoint/2010/main" val="2918531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You may be wondering, “When are we going to talk about heart attacks?”  A heart attack is called a myocardial infarction and abbreviated as MI (pronounced M-I). Heart attacks are one of the most well-known and common medical problems.  In fact, someone in the United States has a myocardial infarction every 34 seconds.  </a:t>
            </a:r>
          </a:p>
          <a:p>
            <a:endParaRPr lang="en-US" altLang="en-US" smtClean="0"/>
          </a:p>
          <a:p>
            <a:r>
              <a:rPr lang="en-US" altLang="en-US" smtClean="0"/>
              <a:t>The symptoms of an MI include chest discomfort, such as feeling pressure, squeezing, or pain.  Sometimes people experience shortness of breath and discomfort in the upper body, either in the arms, shoulder, neck, or  back.  Another symptom of a heart attack is nausea accompanied by vomiting, dizziness, lightheadedness, and sweating. </a:t>
            </a:r>
          </a:p>
          <a:p>
            <a:endParaRPr lang="en-US" altLang="en-US" smtClean="0"/>
          </a:p>
          <a:p>
            <a:r>
              <a:rPr lang="en-US" altLang="en-US" smtClean="0"/>
              <a:t>Most heart attacks happen when a clot in the coronary artery blocks the supply of blood and oxygen to the heart.  Myocardial infarction is caused by the heart receiving too little oxygenated blood supply which results in organ damage. A blockage that is not treated within a few hours causes the affected heart muscle to die.</a:t>
            </a:r>
          </a:p>
          <a:p>
            <a:endParaRPr lang="en-US" altLang="en-US" smtClean="0"/>
          </a:p>
          <a:p>
            <a:r>
              <a:rPr lang="en-US" altLang="en-US" smtClean="0"/>
              <a:t>Sometimes, a myocardial infarction leads to an irregular heartbeat – called an arrhythmia (pronounced  A-rhyth (like in rhythm)-me-uh) – that causes a severe decrease in the pumping function of the heart.  Treatment for cardiac arrhythmias include medications, a variety of cardiac devices and cardiac ablation.</a:t>
            </a:r>
          </a:p>
        </p:txBody>
      </p:sp>
      <p:sp>
        <p:nvSpPr>
          <p:cNvPr id="2970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372460-15A8-41BE-9DB6-EE3EC9A73D17}"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extLst>
      <p:ext uri="{BB962C8B-B14F-4D97-AF65-F5344CB8AC3E}">
        <p14:creationId xmlns:p14="http://schemas.microsoft.com/office/powerpoint/2010/main" val="22458512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Here are some key word parts for the cardiovascular system along with their meanings.  In the third column you can see some of the medical terms that we can create by combining word parts.  </a:t>
            </a:r>
          </a:p>
          <a:p>
            <a:endParaRPr lang="en-US" altLang="en-US" smtClean="0"/>
          </a:p>
          <a:p>
            <a:r>
              <a:rPr lang="en-US" altLang="en-US" smtClean="0"/>
              <a:t>You should return to the online medical dictionary to hear the pronunciation and become familiar with the meaning of the created terms.</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2D86AB-2434-4C7C-AEF9-19AA7B4EE071}"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extLst>
      <p:ext uri="{BB962C8B-B14F-4D97-AF65-F5344CB8AC3E}">
        <p14:creationId xmlns:p14="http://schemas.microsoft.com/office/powerpoint/2010/main" val="21927514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p:txBody>
          <a:bodyPr wrap="square" numCol="1" anchor="t" anchorCtr="0" compatLnSpc="1">
            <a:prstTxWarp prst="textNoShape">
              <a:avLst/>
            </a:prstTxWarp>
            <a:normAutofit fontScale="85000" lnSpcReduction="20000"/>
          </a:bodyPr>
          <a:lstStyle/>
          <a:p>
            <a:pPr>
              <a:lnSpc>
                <a:spcPct val="115000"/>
              </a:lnSpc>
              <a:spcBef>
                <a:spcPts val="0"/>
              </a:spcBef>
              <a:spcAft>
                <a:spcPts val="1000"/>
              </a:spcAft>
              <a:defRPr/>
            </a:pPr>
            <a:r>
              <a:rPr lang="en-US" dirty="0" smtClean="0">
                <a:latin typeface="Arial"/>
                <a:ea typeface="Calibri"/>
                <a:cs typeface="Times New Roman"/>
              </a:rPr>
              <a:t>David is rushed to the doctor after complaining of having a really bad headache.  His wife also tells David’s doctor that her husband is feeling confused, having trouble speaking and has numbness of the left side of his face.  These symptoms are indicative of:</a:t>
            </a:r>
          </a:p>
          <a:p>
            <a:pPr>
              <a:lnSpc>
                <a:spcPct val="115000"/>
              </a:lnSpc>
              <a:spcBef>
                <a:spcPts val="0"/>
              </a:spcBef>
              <a:spcAft>
                <a:spcPts val="1000"/>
              </a:spcAft>
              <a:defRPr/>
            </a:pPr>
            <a:endParaRPr lang="en-US" sz="1100" dirty="0" smtClean="0">
              <a:latin typeface="Calibri"/>
              <a:ea typeface="Calibri"/>
              <a:cs typeface="Times New Roman"/>
            </a:endParaRPr>
          </a:p>
          <a:p>
            <a:pPr marL="1143000" lvl="2" indent="-228600">
              <a:lnSpc>
                <a:spcPct val="115000"/>
              </a:lnSpc>
              <a:spcBef>
                <a:spcPts val="0"/>
              </a:spcBef>
              <a:spcAft>
                <a:spcPts val="1000"/>
              </a:spcAft>
              <a:buFont typeface="Arial"/>
              <a:buChar char="•"/>
              <a:tabLst>
                <a:tab pos="1371600" algn="l"/>
              </a:tabLst>
              <a:defRPr/>
            </a:pPr>
            <a:r>
              <a:rPr lang="en-US" dirty="0" smtClean="0">
                <a:latin typeface="Arial"/>
                <a:ea typeface="Calibri"/>
                <a:cs typeface="Times New Roman"/>
              </a:rPr>
              <a:t>Atherosclerosis </a:t>
            </a:r>
            <a:endParaRPr lang="en-US" sz="1100" dirty="0" smtClean="0">
              <a:latin typeface="Calibri"/>
              <a:ea typeface="Calibri"/>
              <a:cs typeface="Times New Roman"/>
            </a:endParaRPr>
          </a:p>
          <a:p>
            <a:pPr marL="1143000" lvl="2" indent="-228600">
              <a:lnSpc>
                <a:spcPct val="115000"/>
              </a:lnSpc>
              <a:spcBef>
                <a:spcPts val="0"/>
              </a:spcBef>
              <a:spcAft>
                <a:spcPts val="1000"/>
              </a:spcAft>
              <a:buFont typeface="Arial"/>
              <a:buChar char="•"/>
              <a:tabLst>
                <a:tab pos="1371600" algn="l"/>
              </a:tabLst>
              <a:defRPr/>
            </a:pPr>
            <a:r>
              <a:rPr lang="en-US" dirty="0" smtClean="0">
                <a:latin typeface="Arial"/>
                <a:ea typeface="Calibri"/>
                <a:cs typeface="Times New Roman"/>
              </a:rPr>
              <a:t>Stroke</a:t>
            </a:r>
            <a:endParaRPr lang="en-US" sz="1100" dirty="0" smtClean="0">
              <a:latin typeface="Calibri"/>
              <a:ea typeface="Calibri"/>
              <a:cs typeface="Times New Roman"/>
            </a:endParaRPr>
          </a:p>
          <a:p>
            <a:pPr marL="1143000" lvl="2" indent="-228600">
              <a:lnSpc>
                <a:spcPct val="115000"/>
              </a:lnSpc>
              <a:spcBef>
                <a:spcPts val="0"/>
              </a:spcBef>
              <a:spcAft>
                <a:spcPts val="1000"/>
              </a:spcAft>
              <a:buFont typeface="Arial"/>
              <a:buChar char="•"/>
              <a:tabLst>
                <a:tab pos="1371600" algn="l"/>
              </a:tabLst>
              <a:defRPr/>
            </a:pPr>
            <a:r>
              <a:rPr lang="en-US" dirty="0" smtClean="0">
                <a:latin typeface="Arial"/>
                <a:ea typeface="Calibri"/>
                <a:cs typeface="Times New Roman"/>
              </a:rPr>
              <a:t>Myocardial infarction</a:t>
            </a:r>
            <a:endParaRPr lang="en-US" sz="1100" dirty="0" smtClean="0">
              <a:latin typeface="Calibri"/>
              <a:ea typeface="Calibri"/>
              <a:cs typeface="Times New Roman"/>
            </a:endParaRPr>
          </a:p>
          <a:p>
            <a:pPr>
              <a:lnSpc>
                <a:spcPct val="115000"/>
              </a:lnSpc>
              <a:spcBef>
                <a:spcPts val="0"/>
              </a:spcBef>
              <a:spcAft>
                <a:spcPts val="1000"/>
              </a:spcAft>
              <a:defRPr/>
            </a:pPr>
            <a:r>
              <a:rPr lang="en-US" dirty="0" smtClean="0">
                <a:latin typeface="Arial"/>
                <a:ea typeface="Calibri"/>
                <a:cs typeface="Times New Roman"/>
              </a:rPr>
              <a:t> </a:t>
            </a:r>
            <a:endParaRPr lang="en-US" sz="1100" dirty="0" smtClean="0">
              <a:latin typeface="Calibri"/>
              <a:ea typeface="Calibri"/>
              <a:cs typeface="Times New Roman"/>
            </a:endParaRPr>
          </a:p>
          <a:p>
            <a:pPr>
              <a:lnSpc>
                <a:spcPct val="115000"/>
              </a:lnSpc>
              <a:spcBef>
                <a:spcPts val="0"/>
              </a:spcBef>
              <a:spcAft>
                <a:spcPts val="1000"/>
              </a:spcAft>
              <a:defRPr/>
            </a:pPr>
            <a:r>
              <a:rPr lang="en-US" b="1" dirty="0" smtClean="0">
                <a:latin typeface="Arial"/>
                <a:ea typeface="Calibri"/>
                <a:cs typeface="Times New Roman"/>
              </a:rPr>
              <a:t>(NOTE:  Pause for about 3 seconds)</a:t>
            </a:r>
          </a:p>
          <a:p>
            <a:pPr>
              <a:lnSpc>
                <a:spcPct val="115000"/>
              </a:lnSpc>
              <a:spcBef>
                <a:spcPts val="0"/>
              </a:spcBef>
              <a:spcAft>
                <a:spcPts val="1000"/>
              </a:spcAft>
              <a:defRPr/>
            </a:pPr>
            <a:endParaRPr lang="en-US" sz="1100" dirty="0" smtClean="0">
              <a:latin typeface="Calibri"/>
              <a:ea typeface="Calibri"/>
              <a:cs typeface="Times New Roman"/>
            </a:endParaRPr>
          </a:p>
          <a:p>
            <a:pPr>
              <a:lnSpc>
                <a:spcPct val="115000"/>
              </a:lnSpc>
              <a:spcBef>
                <a:spcPts val="0"/>
              </a:spcBef>
              <a:spcAft>
                <a:spcPts val="1000"/>
              </a:spcAft>
              <a:defRPr/>
            </a:pPr>
            <a:r>
              <a:rPr lang="en-US" dirty="0" smtClean="0">
                <a:latin typeface="Arial"/>
                <a:ea typeface="Calibri"/>
                <a:cs typeface="Times New Roman"/>
              </a:rPr>
              <a:t>Did you guess…stroke?  Remember that the symptoms of a stroke include </a:t>
            </a:r>
          </a:p>
          <a:p>
            <a:pPr>
              <a:lnSpc>
                <a:spcPct val="115000"/>
              </a:lnSpc>
              <a:spcBef>
                <a:spcPts val="0"/>
              </a:spcBef>
              <a:spcAft>
                <a:spcPts val="1000"/>
              </a:spcAft>
              <a:defRPr/>
            </a:pPr>
            <a:endParaRPr lang="en-US" sz="1100" dirty="0" smtClean="0">
              <a:latin typeface="Calibri"/>
              <a:ea typeface="Calibri"/>
              <a:cs typeface="Times New Roman"/>
            </a:endParaRPr>
          </a:p>
          <a:p>
            <a:pPr marL="742950" lvl="1" indent="-285750">
              <a:lnSpc>
                <a:spcPct val="115000"/>
              </a:lnSpc>
              <a:spcBef>
                <a:spcPts val="0"/>
              </a:spcBef>
              <a:spcAft>
                <a:spcPts val="1000"/>
              </a:spcAft>
              <a:buFont typeface="Times New Roman"/>
              <a:buChar char="•"/>
              <a:tabLst>
                <a:tab pos="914400" algn="l"/>
              </a:tabLst>
              <a:defRPr/>
            </a:pPr>
            <a:r>
              <a:rPr lang="en-US" dirty="0" smtClean="0">
                <a:latin typeface="Arial"/>
                <a:ea typeface="Calibri"/>
                <a:cs typeface="Times New Roman"/>
              </a:rPr>
              <a:t>Sudden numbness or weakness of the face, arm or leg (especially on one side of the body) </a:t>
            </a:r>
            <a:endParaRPr lang="en-US" sz="1100" dirty="0" smtClean="0">
              <a:latin typeface="Calibri"/>
              <a:ea typeface="Calibri"/>
              <a:cs typeface="Times New Roman"/>
            </a:endParaRPr>
          </a:p>
          <a:p>
            <a:pPr marL="742950" lvl="1" indent="-285750">
              <a:lnSpc>
                <a:spcPct val="115000"/>
              </a:lnSpc>
              <a:spcBef>
                <a:spcPts val="0"/>
              </a:spcBef>
              <a:spcAft>
                <a:spcPts val="1000"/>
              </a:spcAft>
              <a:buFont typeface="Times New Roman"/>
              <a:buChar char="•"/>
              <a:tabLst>
                <a:tab pos="914400" algn="l"/>
              </a:tabLst>
              <a:defRPr/>
            </a:pPr>
            <a:r>
              <a:rPr lang="en-US" dirty="0" smtClean="0">
                <a:latin typeface="Arial"/>
                <a:ea typeface="Calibri"/>
                <a:cs typeface="Times New Roman"/>
              </a:rPr>
              <a:t>Sudden confusion, trouble speaking or understanding speech </a:t>
            </a:r>
            <a:endParaRPr lang="en-US" sz="1100" dirty="0" smtClean="0">
              <a:latin typeface="Calibri"/>
              <a:ea typeface="Calibri"/>
              <a:cs typeface="Times New Roman"/>
            </a:endParaRPr>
          </a:p>
          <a:p>
            <a:pPr marL="742950" lvl="1" indent="-285750">
              <a:lnSpc>
                <a:spcPct val="115000"/>
              </a:lnSpc>
              <a:spcBef>
                <a:spcPts val="0"/>
              </a:spcBef>
              <a:spcAft>
                <a:spcPts val="1000"/>
              </a:spcAft>
              <a:buFont typeface="Times New Roman"/>
              <a:buChar char="•"/>
              <a:tabLst>
                <a:tab pos="914400" algn="l"/>
              </a:tabLst>
              <a:defRPr/>
            </a:pPr>
            <a:r>
              <a:rPr lang="en-US" dirty="0" smtClean="0">
                <a:latin typeface="Arial"/>
                <a:ea typeface="Calibri"/>
                <a:cs typeface="Times New Roman"/>
              </a:rPr>
              <a:t>Sudden trouble seeing in one or both eyes </a:t>
            </a:r>
            <a:endParaRPr lang="en-US" sz="1100" dirty="0" smtClean="0">
              <a:latin typeface="Calibri"/>
              <a:ea typeface="Calibri"/>
              <a:cs typeface="Times New Roman"/>
            </a:endParaRPr>
          </a:p>
          <a:p>
            <a:pPr marL="742950" lvl="1" indent="-285750">
              <a:lnSpc>
                <a:spcPct val="115000"/>
              </a:lnSpc>
              <a:spcBef>
                <a:spcPts val="0"/>
              </a:spcBef>
              <a:spcAft>
                <a:spcPts val="1000"/>
              </a:spcAft>
              <a:buFont typeface="Times New Roman"/>
              <a:buChar char="•"/>
              <a:tabLst>
                <a:tab pos="914400" algn="l"/>
              </a:tabLst>
              <a:defRPr/>
            </a:pPr>
            <a:r>
              <a:rPr lang="en-US" dirty="0" smtClean="0">
                <a:latin typeface="Arial"/>
                <a:ea typeface="Calibri"/>
                <a:cs typeface="Times New Roman"/>
              </a:rPr>
              <a:t>Sudden trouble walking, dizziness, loss of balance or coordination </a:t>
            </a:r>
            <a:endParaRPr lang="en-US" sz="1100" dirty="0" smtClean="0">
              <a:latin typeface="Calibri"/>
              <a:ea typeface="Calibri"/>
              <a:cs typeface="Times New Roman"/>
            </a:endParaRPr>
          </a:p>
          <a:p>
            <a:pPr marL="742950" lvl="1" indent="-285750">
              <a:lnSpc>
                <a:spcPct val="115000"/>
              </a:lnSpc>
              <a:spcBef>
                <a:spcPts val="0"/>
              </a:spcBef>
              <a:spcAft>
                <a:spcPts val="1000"/>
              </a:spcAft>
              <a:buFont typeface="Times New Roman"/>
              <a:buChar char="•"/>
              <a:tabLst>
                <a:tab pos="914400" algn="l"/>
              </a:tabLst>
              <a:defRPr/>
            </a:pPr>
            <a:r>
              <a:rPr lang="en-US" dirty="0" smtClean="0">
                <a:latin typeface="Arial"/>
                <a:ea typeface="Calibri"/>
                <a:cs typeface="Times New Roman"/>
              </a:rPr>
              <a:t>Sudden severe headache with no known cause </a:t>
            </a:r>
            <a:endParaRPr lang="en-US" sz="1100" dirty="0" smtClean="0">
              <a:latin typeface="Calibri"/>
              <a:ea typeface="Calibri"/>
              <a:cs typeface="Times New Roman"/>
            </a:endParaRPr>
          </a:p>
          <a:p>
            <a:pPr eaLnBrk="1" hangingPunct="1">
              <a:lnSpc>
                <a:spcPct val="90000"/>
              </a:lnSpc>
              <a:defRPr/>
            </a:pPr>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BE66B1-8A4A-4C42-A92D-AE0951CB0DC8}"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extLst>
      <p:ext uri="{BB962C8B-B14F-4D97-AF65-F5344CB8AC3E}">
        <p14:creationId xmlns:p14="http://schemas.microsoft.com/office/powerpoint/2010/main" val="24817806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concludes Cardiovascular System.  In summary, we defined medical terms related to the Cardiovascular System, and we described common diseases and conditions with an overview of various treatments related to the Cardiovascular System.</a:t>
            </a:r>
          </a:p>
        </p:txBody>
      </p:sp>
      <p:sp>
        <p:nvSpPr>
          <p:cNvPr id="829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solidFill>
                <a:srgbClr val="000000"/>
              </a:solidFill>
            </a:endParaRPr>
          </a:p>
        </p:txBody>
      </p:sp>
      <p:sp>
        <p:nvSpPr>
          <p:cNvPr id="829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8B9459-503B-472E-A9C4-1BC51E2C7E7F}" type="slidenum">
              <a:rPr lang="en-US" altLang="en-US">
                <a:solidFill>
                  <a:srgbClr val="000000"/>
                </a:solidFill>
              </a:rPr>
              <a:pPr eaLnBrk="1" hangingPunct="1"/>
              <a:t>23</a:t>
            </a:fld>
            <a:endParaRPr lang="en-US" altLang="en-US">
              <a:solidFill>
                <a:srgbClr val="000000"/>
              </a:solidFill>
            </a:endParaRPr>
          </a:p>
        </p:txBody>
      </p:sp>
    </p:spTree>
    <p:extLst>
      <p:ext uri="{BB962C8B-B14F-4D97-AF65-F5344CB8AC3E}">
        <p14:creationId xmlns:p14="http://schemas.microsoft.com/office/powerpoint/2010/main" val="16202608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744A36-3640-4902-BA7A-E1D3D98E2CB6}" type="slidenum">
              <a:rPr lang="en-US" altLang="en-US">
                <a:latin typeface="Calibri" panose="020F0502020204030204" pitchFamily="34" charset="0"/>
              </a:rPr>
              <a:pPr eaLnBrk="1" hangingPunct="1"/>
              <a:t>24</a:t>
            </a:fld>
            <a:endParaRPr lang="en-US" altLang="en-US">
              <a:latin typeface="Calibri" panose="020F0502020204030204" pitchFamily="34" charset="0"/>
            </a:endParaRPr>
          </a:p>
        </p:txBody>
      </p:sp>
    </p:spTree>
    <p:extLst>
      <p:ext uri="{BB962C8B-B14F-4D97-AF65-F5344CB8AC3E}">
        <p14:creationId xmlns:p14="http://schemas.microsoft.com/office/powerpoint/2010/main" val="20096005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25</a:t>
            </a:fld>
            <a:endParaRPr lang="en-US" altLang="en-US">
              <a:solidFill>
                <a:prstClr val="black"/>
              </a:solidFill>
            </a:endParaRPr>
          </a:p>
        </p:txBody>
      </p:sp>
    </p:spTree>
    <p:extLst>
      <p:ext uri="{BB962C8B-B14F-4D97-AF65-F5344CB8AC3E}">
        <p14:creationId xmlns:p14="http://schemas.microsoft.com/office/powerpoint/2010/main" val="696673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EA7B1B-DC0C-4034-A1A1-D8F882799204}"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 cardiovascular system is also referred to as the circulatory system.  Its primary functions include distributing blood to all areas of body, delivering needed substances to cells, and removing wastes.</a:t>
            </a:r>
          </a:p>
          <a:p>
            <a:pPr eaLnBrk="1" hangingPunct="1">
              <a:spcBef>
                <a:spcPct val="0"/>
              </a:spcBef>
            </a:pPr>
            <a:endParaRPr lang="en-US" altLang="en-US" smtClean="0"/>
          </a:p>
        </p:txBody>
      </p:sp>
    </p:spTree>
    <p:extLst>
      <p:ext uri="{BB962C8B-B14F-4D97-AF65-F5344CB8AC3E}">
        <p14:creationId xmlns:p14="http://schemas.microsoft.com/office/powerpoint/2010/main" val="3290101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A24A2C-89A6-456C-99CA-6D67509929D7}"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This slide shows the anatomy of the cardiovascular system. As you can see, the organs of this system include the heart, the arteries, the capillaries and the veins.  A variety of specialists treat diseases of the cardiovascular system.  Cardiologists treat diseases of the heart, vascular surgeons treat some diseases of the arteries and veins, and neurologists treat strokes.  </a:t>
            </a:r>
          </a:p>
          <a:p>
            <a:pPr eaLnBrk="1" hangingPunct="1">
              <a:spcBef>
                <a:spcPct val="0"/>
              </a:spcBef>
            </a:pPr>
            <a:endParaRPr lang="en-US" altLang="en-US" smtClean="0"/>
          </a:p>
        </p:txBody>
      </p:sp>
    </p:spTree>
    <p:extLst>
      <p:ext uri="{BB962C8B-B14F-4D97-AF65-F5344CB8AC3E}">
        <p14:creationId xmlns:p14="http://schemas.microsoft.com/office/powerpoint/2010/main" val="2208181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5273E3-F4BE-4411-9BAC-71D14BE905C6}"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heart is located in the mediastinum (pronounced   media-stine-um) which is located to the left side of the chest and directly behind the sternum, which is the breast bone.  The heart is about the size of a fist, and is shaped like an upside-down pear.</a:t>
            </a:r>
          </a:p>
          <a:p>
            <a:pPr eaLnBrk="1" hangingPunct="1">
              <a:spcBef>
                <a:spcPct val="0"/>
              </a:spcBef>
            </a:pPr>
            <a:endParaRPr lang="en-US" altLang="en-US" smtClean="0"/>
          </a:p>
        </p:txBody>
      </p:sp>
    </p:spTree>
    <p:extLst>
      <p:ext uri="{BB962C8B-B14F-4D97-AF65-F5344CB8AC3E}">
        <p14:creationId xmlns:p14="http://schemas.microsoft.com/office/powerpoint/2010/main" val="1987012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92746F-ABE4-4062-A6CC-4B7BADDC5190}"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heart has a right and left side.  The heart is divided into its right and left sides by a wall called the septum.  The right side of the heart delivers blood to the lungs where carbon dioxide (CO</a:t>
            </a:r>
            <a:r>
              <a:rPr lang="en-US" altLang="en-US" baseline="-25000" dirty="0" smtClean="0"/>
              <a:t>2</a:t>
            </a:r>
            <a:r>
              <a:rPr lang="en-US" altLang="en-US" dirty="0" smtClean="0"/>
              <a:t>) is exchanged for oxygen.  The left side of the heart then pumps oxygenated blood to body.</a:t>
            </a:r>
          </a:p>
          <a:p>
            <a:endParaRPr lang="en-US" altLang="en-US" dirty="0" smtClean="0"/>
          </a:p>
          <a:p>
            <a:r>
              <a:rPr lang="en-US" altLang="en-US" dirty="0" smtClean="0"/>
              <a:t>The heart is divided into four chambers – two atria (pronounced ate-tree-uh) and two ventricles.  The two atria are known as the left and right upper chambers.   Blood returns to the atria in the heart through the venous systems</a:t>
            </a:r>
            <a:r>
              <a:rPr lang="en-US" altLang="en-US" dirty="0" smtClean="0">
                <a:solidFill>
                  <a:srgbClr val="FF0000"/>
                </a:solidFill>
              </a:rPr>
              <a:t>.  </a:t>
            </a:r>
          </a:p>
          <a:p>
            <a:endParaRPr lang="en-US" altLang="en-US" dirty="0" smtClean="0"/>
          </a:p>
          <a:p>
            <a:r>
              <a:rPr lang="en-US" altLang="en-US" dirty="0" smtClean="0"/>
              <a:t>The two ventricles are known as the left and right lower chambers.  They are the pumping chambers, meaning they pump blood away from the heart.  Blood exits the ventricles into arteries to be circulated throughout the body. </a:t>
            </a:r>
            <a:endParaRPr lang="en-US" altLang="en-US" sz="1100" dirty="0" smtClean="0"/>
          </a:p>
          <a:p>
            <a:pPr eaLnBrk="1" hangingPunct="1">
              <a:spcBef>
                <a:spcPct val="0"/>
              </a:spcBef>
            </a:pPr>
            <a:endParaRPr lang="en-US" altLang="en-US" dirty="0" smtClean="0"/>
          </a:p>
        </p:txBody>
      </p:sp>
    </p:spTree>
    <p:extLst>
      <p:ext uri="{BB962C8B-B14F-4D97-AF65-F5344CB8AC3E}">
        <p14:creationId xmlns:p14="http://schemas.microsoft.com/office/powerpoint/2010/main" val="3605746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54FF71-B864-416F-BF71-6278C34C71D4}"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You might want to think about blood vessels as the pipes that circulate blood through the body.  Blood vessels are divided into three categories – arteries, capillaries and veins. </a:t>
            </a:r>
          </a:p>
          <a:p>
            <a:pPr eaLnBrk="1" hangingPunct="1">
              <a:spcBef>
                <a:spcPct val="0"/>
              </a:spcBef>
            </a:pPr>
            <a:endParaRPr lang="en-US" altLang="en-US" smtClean="0"/>
          </a:p>
        </p:txBody>
      </p:sp>
    </p:spTree>
    <p:extLst>
      <p:ext uri="{BB962C8B-B14F-4D97-AF65-F5344CB8AC3E}">
        <p14:creationId xmlns:p14="http://schemas.microsoft.com/office/powerpoint/2010/main" val="1574187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B45519-4DF6-4A93-97A6-76D40868B0A8}"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Arteries are large, thick-walled vessels which can dilate (pronounced die-late) or constrict.  Arteries carry blood away from the heart to the rest of the body or to the lungs.  All arteries carry bright red blood that contains a high level of oxygen.   </a:t>
            </a:r>
          </a:p>
          <a:p>
            <a:pPr eaLnBrk="1" hangingPunct="1">
              <a:spcBef>
                <a:spcPct val="0"/>
              </a:spcBef>
            </a:pPr>
            <a:endParaRPr lang="en-US" altLang="en-US" smtClean="0"/>
          </a:p>
          <a:p>
            <a:pPr eaLnBrk="1" hangingPunct="1">
              <a:spcBef>
                <a:spcPct val="0"/>
              </a:spcBef>
            </a:pPr>
            <a:endParaRPr lang="en-US" altLang="en-US" smtClean="0"/>
          </a:p>
        </p:txBody>
      </p:sp>
    </p:spTree>
    <p:extLst>
      <p:ext uri="{BB962C8B-B14F-4D97-AF65-F5344CB8AC3E}">
        <p14:creationId xmlns:p14="http://schemas.microsoft.com/office/powerpoint/2010/main" val="2699689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3EDEE5-1AC0-4961-B5CF-9117143DA429}"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Capillaries are a network of tiny, thin-walled blood vessels.  They form the connection between arteries and veins.  Capillaries reach each cell in the body.  It is in the capillaries that oxygen and nutrients diffuse out of the blood, and carbon dioxide and wastes diffuse into the blood.  </a:t>
            </a:r>
          </a:p>
        </p:txBody>
      </p:sp>
    </p:spTree>
    <p:extLst>
      <p:ext uri="{BB962C8B-B14F-4D97-AF65-F5344CB8AC3E}">
        <p14:creationId xmlns:p14="http://schemas.microsoft.com/office/powerpoint/2010/main" val="440463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latin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Health IT Workforce Curriculum                                         Version 3.0/Spring 2012 </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Terminology in Healthcare and Public Health Settings                                                Cardiovascular System                                                                           </a:t>
            </a:r>
          </a:p>
        </p:txBody>
      </p:sp>
      <p:sp>
        <p:nvSpPr>
          <p:cNvPr id="6" name="Slide Number Placeholder 5"/>
          <p:cNvSpPr>
            <a:spLocks noGrp="1"/>
          </p:cNvSpPr>
          <p:nvPr>
            <p:ph type="sldNum" sz="quarter" idx="12"/>
          </p:nvPr>
        </p:nvSpPr>
        <p:spPr/>
        <p:txBody>
          <a:bodyPr/>
          <a:lstStyle>
            <a:lvl1pPr>
              <a:defRPr/>
            </a:lvl1pPr>
          </a:lstStyle>
          <a:p>
            <a:fld id="{4F1297C8-6189-4588-9B8A-D10FDBE54D6F}" type="slidenum">
              <a:rPr lang="en-US" altLang="en-US"/>
              <a:pPr/>
              <a:t>‹#›</a:t>
            </a:fld>
            <a:endParaRPr lang="en-US" altLang="en-US"/>
          </a:p>
        </p:txBody>
      </p:sp>
    </p:spTree>
    <p:extLst>
      <p:ext uri="{BB962C8B-B14F-4D97-AF65-F5344CB8AC3E}">
        <p14:creationId xmlns:p14="http://schemas.microsoft.com/office/powerpoint/2010/main" val="640342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5"/>
          </p:nvPr>
        </p:nvSpPr>
        <p:spPr/>
        <p:txBody>
          <a:bodyPr/>
          <a:lstStyle>
            <a:lvl1pPr>
              <a:defRPr/>
            </a:lvl1pPr>
          </a:lstStyle>
          <a:p>
            <a:pPr>
              <a:defRPr/>
            </a:pPr>
            <a:r>
              <a:rPr lang="en-US" smtClean="0"/>
              <a:t>Health IT Workforce Curriculum                                         Version 3.0/Spring 2012 </a:t>
            </a:r>
            <a:endParaRPr lang="en-US"/>
          </a:p>
        </p:txBody>
      </p:sp>
      <p:sp>
        <p:nvSpPr>
          <p:cNvPr id="5" name="Footer Placeholder 4"/>
          <p:cNvSpPr>
            <a:spLocks noGrp="1"/>
          </p:cNvSpPr>
          <p:nvPr>
            <p:ph type="ftr" sz="quarter" idx="16"/>
          </p:nvPr>
        </p:nvSpPr>
        <p:spPr/>
        <p:txBody>
          <a:bodyPr/>
          <a:lstStyle>
            <a:lvl1pPr>
              <a:defRPr/>
            </a:lvl1pPr>
          </a:lstStyle>
          <a:p>
            <a:pPr>
              <a:defRPr/>
            </a:pPr>
            <a:r>
              <a:rPr lang="en-US"/>
              <a:t>Terminology in Healthcare and Public Health Settings                                                Cardiovascular System                                                                           </a:t>
            </a:r>
          </a:p>
        </p:txBody>
      </p:sp>
      <p:sp>
        <p:nvSpPr>
          <p:cNvPr id="6" name="Slide Number Placeholder 5"/>
          <p:cNvSpPr>
            <a:spLocks noGrp="1"/>
          </p:cNvSpPr>
          <p:nvPr>
            <p:ph type="sldNum" sz="quarter" idx="17"/>
          </p:nvPr>
        </p:nvSpPr>
        <p:spPr/>
        <p:txBody>
          <a:bodyPr/>
          <a:lstStyle>
            <a:lvl1pPr>
              <a:defRPr/>
            </a:lvl1pPr>
          </a:lstStyle>
          <a:p>
            <a:fld id="{FEFA1EC5-047A-4C65-AA64-448F5E5BD40C}" type="slidenum">
              <a:rPr lang="en-US" altLang="en-US"/>
              <a:pPr/>
              <a:t>‹#›</a:t>
            </a:fld>
            <a:endParaRPr lang="en-US" altLang="en-US"/>
          </a:p>
        </p:txBody>
      </p:sp>
    </p:spTree>
    <p:extLst>
      <p:ext uri="{BB962C8B-B14F-4D97-AF65-F5344CB8AC3E}">
        <p14:creationId xmlns:p14="http://schemas.microsoft.com/office/powerpoint/2010/main" val="3552657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Date Placeholder 3"/>
          <p:cNvSpPr>
            <a:spLocks noGrp="1"/>
          </p:cNvSpPr>
          <p:nvPr>
            <p:ph type="dt" sz="half" idx="24"/>
          </p:nvPr>
        </p:nvSpPr>
        <p:spPr/>
        <p:txBody>
          <a:bodyPr/>
          <a:lstStyle>
            <a:lvl1pPr>
              <a:defRPr/>
            </a:lvl1pPr>
          </a:lstStyle>
          <a:p>
            <a:pPr>
              <a:defRPr/>
            </a:pPr>
            <a:r>
              <a:rPr lang="en-US" smtClean="0"/>
              <a:t>Health IT Workforce Curriculum                                         Version 3.0/Spring 2012 </a:t>
            </a:r>
            <a:endParaRPr lang="en-US"/>
          </a:p>
        </p:txBody>
      </p:sp>
      <p:sp>
        <p:nvSpPr>
          <p:cNvPr id="9" name="Footer Placeholder 4"/>
          <p:cNvSpPr>
            <a:spLocks noGrp="1"/>
          </p:cNvSpPr>
          <p:nvPr>
            <p:ph type="ftr" sz="quarter" idx="25"/>
          </p:nvPr>
        </p:nvSpPr>
        <p:spPr/>
        <p:txBody>
          <a:bodyPr/>
          <a:lstStyle>
            <a:lvl1pPr>
              <a:defRPr/>
            </a:lvl1pPr>
          </a:lstStyle>
          <a:p>
            <a:pPr>
              <a:defRPr/>
            </a:pPr>
            <a:r>
              <a:rPr lang="en-US"/>
              <a:t>Terminology in Healthcare and Public Health Settings                                                Cardiovascular System                                                                           </a:t>
            </a:r>
          </a:p>
        </p:txBody>
      </p:sp>
      <p:sp>
        <p:nvSpPr>
          <p:cNvPr id="10" name="Slide Number Placeholder 5"/>
          <p:cNvSpPr>
            <a:spLocks noGrp="1"/>
          </p:cNvSpPr>
          <p:nvPr>
            <p:ph type="sldNum" sz="quarter" idx="26"/>
          </p:nvPr>
        </p:nvSpPr>
        <p:spPr/>
        <p:txBody>
          <a:bodyPr/>
          <a:lstStyle>
            <a:lvl1pPr>
              <a:defRPr/>
            </a:lvl1pPr>
          </a:lstStyle>
          <a:p>
            <a:fld id="{268233C4-DDF1-407C-BDDA-66457292C5E8}" type="slidenum">
              <a:rPr lang="en-US" altLang="en-US"/>
              <a:pPr/>
              <a:t>‹#›</a:t>
            </a:fld>
            <a:endParaRPr lang="en-US" altLang="en-US"/>
          </a:p>
        </p:txBody>
      </p:sp>
    </p:spTree>
    <p:extLst>
      <p:ext uri="{BB962C8B-B14F-4D97-AF65-F5344CB8AC3E}">
        <p14:creationId xmlns:p14="http://schemas.microsoft.com/office/powerpoint/2010/main" val="659168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2272041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5"/>
          <p:cNvSpPr>
            <a:spLocks noGrp="1"/>
          </p:cNvSpPr>
          <p:nvPr>
            <p:ph type="sldNum" sz="quarter" idx="16"/>
          </p:nvPr>
        </p:nvSpPr>
        <p:spPr/>
        <p:txBody>
          <a:bodyPr/>
          <a:lstStyle>
            <a:lvl1pPr>
              <a:defRPr/>
            </a:lvl1pPr>
          </a:lstStyle>
          <a:p>
            <a:fld id="{1C5AF5A2-85DD-4155-937E-5FA5AEB04F32}"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r>
              <a:rPr lang="en-US" smtClean="0"/>
              <a:t>Health IT Workforce Curriculum                                         Version 3.0/Spring 2012 </a:t>
            </a:r>
            <a:endParaRPr lang="en-US"/>
          </a:p>
        </p:txBody>
      </p:sp>
      <p:sp>
        <p:nvSpPr>
          <p:cNvPr id="9" name="Footer Placeholder 5"/>
          <p:cNvSpPr>
            <a:spLocks noGrp="1"/>
          </p:cNvSpPr>
          <p:nvPr>
            <p:ph type="ftr" sz="quarter" idx="18"/>
          </p:nvPr>
        </p:nvSpPr>
        <p:spPr/>
        <p:txBody>
          <a:bodyPr/>
          <a:lstStyle>
            <a:lvl1pPr>
              <a:defRPr/>
            </a:lvl1pPr>
          </a:lstStyle>
          <a:p>
            <a:pPr>
              <a:defRPr/>
            </a:pPr>
            <a:r>
              <a:rPr lang="en-US"/>
              <a:t>Terminology in Healthcare and Public Health Settings                                                Cardiovascular System                                                                           </a:t>
            </a:r>
          </a:p>
        </p:txBody>
      </p:sp>
    </p:spTree>
    <p:extLst>
      <p:ext uri="{BB962C8B-B14F-4D97-AF65-F5344CB8AC3E}">
        <p14:creationId xmlns:p14="http://schemas.microsoft.com/office/powerpoint/2010/main" val="2008251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Slide Number Placeholder 5"/>
          <p:cNvSpPr>
            <a:spLocks noGrp="1"/>
          </p:cNvSpPr>
          <p:nvPr>
            <p:ph type="sldNum" sz="quarter" idx="24"/>
          </p:nvPr>
        </p:nvSpPr>
        <p:spPr/>
        <p:txBody>
          <a:bodyPr/>
          <a:lstStyle>
            <a:lvl1pPr>
              <a:defRPr/>
            </a:lvl1pPr>
          </a:lstStyle>
          <a:p>
            <a:fld id="{C4CBA4CC-2BA5-44E7-BD04-3893090233EB}" type="slidenum">
              <a:rPr lang="en-US" altLang="en-US"/>
              <a:pPr/>
              <a:t>‹#›</a:t>
            </a:fld>
            <a:endParaRPr lang="en-US" altLang="en-US"/>
          </a:p>
        </p:txBody>
      </p:sp>
      <p:sp>
        <p:nvSpPr>
          <p:cNvPr id="9" name="Date Placeholder 4"/>
          <p:cNvSpPr>
            <a:spLocks noGrp="1"/>
          </p:cNvSpPr>
          <p:nvPr>
            <p:ph type="dt" sz="half" idx="25"/>
          </p:nvPr>
        </p:nvSpPr>
        <p:spPr/>
        <p:txBody>
          <a:bodyPr/>
          <a:lstStyle>
            <a:lvl1pPr>
              <a:defRPr/>
            </a:lvl1pPr>
          </a:lstStyle>
          <a:p>
            <a:pPr>
              <a:defRPr/>
            </a:pPr>
            <a:r>
              <a:rPr lang="en-US" smtClean="0"/>
              <a:t>Health IT Workforce Curriculum                                         Version 3.0/Spring 2012 </a:t>
            </a:r>
            <a:endParaRPr lang="en-US"/>
          </a:p>
        </p:txBody>
      </p:sp>
      <p:sp>
        <p:nvSpPr>
          <p:cNvPr id="10" name="Footer Placeholder 5"/>
          <p:cNvSpPr>
            <a:spLocks noGrp="1"/>
          </p:cNvSpPr>
          <p:nvPr>
            <p:ph type="ftr" sz="quarter" idx="26"/>
          </p:nvPr>
        </p:nvSpPr>
        <p:spPr/>
        <p:txBody>
          <a:bodyPr/>
          <a:lstStyle>
            <a:lvl1pPr>
              <a:defRPr/>
            </a:lvl1pPr>
          </a:lstStyle>
          <a:p>
            <a:pPr>
              <a:defRPr/>
            </a:pPr>
            <a:r>
              <a:rPr lang="en-US"/>
              <a:t>Terminology in Healthcare and Public Health Settings                                                Cardiovascular System                                                                           </a:t>
            </a:r>
          </a:p>
        </p:txBody>
      </p:sp>
    </p:spTree>
    <p:extLst>
      <p:ext uri="{BB962C8B-B14F-4D97-AF65-F5344CB8AC3E}">
        <p14:creationId xmlns:p14="http://schemas.microsoft.com/office/powerpoint/2010/main" val="2698026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6336BA11-2F2E-4041-A2E5-DEE08AD81FBB}" type="slidenum">
              <a:rPr lang="en-US" altLang="en-US"/>
              <a:pPr/>
              <a:t>‹#›</a:t>
            </a:fld>
            <a:endParaRPr lang="en-US" altLang="en-US"/>
          </a:p>
        </p:txBody>
      </p:sp>
      <p:sp>
        <p:nvSpPr>
          <p:cNvPr id="5" name="Date Placeholder 4"/>
          <p:cNvSpPr>
            <a:spLocks noGrp="1"/>
          </p:cNvSpPr>
          <p:nvPr>
            <p:ph type="dt" sz="half" idx="16"/>
          </p:nvPr>
        </p:nvSpPr>
        <p:spPr/>
        <p:txBody>
          <a:bodyPr/>
          <a:lstStyle>
            <a:lvl1pPr>
              <a:defRPr/>
            </a:lvl1pPr>
          </a:lstStyle>
          <a:p>
            <a:pPr>
              <a:defRPr/>
            </a:pPr>
            <a:r>
              <a:rPr lang="en-US" smtClean="0"/>
              <a:t>Health IT Workforce Curriculum                                         Version 3.0/Spring 2012 </a:t>
            </a:r>
            <a:endParaRPr lang="en-US"/>
          </a:p>
        </p:txBody>
      </p:sp>
      <p:sp>
        <p:nvSpPr>
          <p:cNvPr id="6" name="Footer Placeholder 5"/>
          <p:cNvSpPr>
            <a:spLocks noGrp="1"/>
          </p:cNvSpPr>
          <p:nvPr>
            <p:ph type="ftr" sz="quarter" idx="17"/>
          </p:nvPr>
        </p:nvSpPr>
        <p:spPr/>
        <p:txBody>
          <a:bodyPr/>
          <a:lstStyle>
            <a:lvl1pPr>
              <a:defRPr/>
            </a:lvl1pPr>
          </a:lstStyle>
          <a:p>
            <a:pPr>
              <a:defRPr/>
            </a:pPr>
            <a:r>
              <a:rPr lang="en-US"/>
              <a:t>Terminology in Healthcare and Public Health Settings                                                Cardiovascular System                                                                           </a:t>
            </a:r>
          </a:p>
        </p:txBody>
      </p:sp>
    </p:spTree>
    <p:extLst>
      <p:ext uri="{BB962C8B-B14F-4D97-AF65-F5344CB8AC3E}">
        <p14:creationId xmlns:p14="http://schemas.microsoft.com/office/powerpoint/2010/main" val="3580096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D436469E-E273-482B-906A-4367F6F7465D}"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8"/>
          </p:nvPr>
        </p:nvSpPr>
        <p:spPr/>
        <p:txBody>
          <a:bodyPr/>
          <a:lstStyle>
            <a:lvl1pPr>
              <a:defRPr/>
            </a:lvl1pPr>
          </a:lstStyle>
          <a:p>
            <a:pPr>
              <a:defRPr/>
            </a:pPr>
            <a:r>
              <a:rPr lang="en-US"/>
              <a:t>Terminology in Healthcare and Public Health Settings                                                Cardiovascular System                                                                           </a:t>
            </a:r>
          </a:p>
        </p:txBody>
      </p:sp>
    </p:spTree>
    <p:extLst>
      <p:ext uri="{BB962C8B-B14F-4D97-AF65-F5344CB8AC3E}">
        <p14:creationId xmlns:p14="http://schemas.microsoft.com/office/powerpoint/2010/main" val="8060590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2"/>
          </p:nvPr>
        </p:nvSpPr>
        <p:spPr/>
        <p:txBody>
          <a:bodyPr/>
          <a:lstStyle>
            <a:lvl1pPr>
              <a:defRPr/>
            </a:lvl1pPr>
          </a:lstStyle>
          <a:p>
            <a:fld id="{5A39929B-53A0-4737-9F57-F09516C742E8}" type="slidenum">
              <a:rPr lang="en-US" altLang="en-US"/>
              <a:pPr/>
              <a:t>‹#›</a:t>
            </a:fld>
            <a:endParaRPr lang="en-US" altLang="en-US"/>
          </a:p>
        </p:txBody>
      </p:sp>
      <p:sp>
        <p:nvSpPr>
          <p:cNvPr id="6" name="Date Placeholder 4"/>
          <p:cNvSpPr>
            <a:spLocks noGrp="1"/>
          </p:cNvSpPr>
          <p:nvPr>
            <p:ph type="dt" sz="half" idx="13"/>
          </p:nvPr>
        </p:nvSpPr>
        <p:spPr/>
        <p:txBody>
          <a:bodyPr/>
          <a:lstStyle>
            <a:lvl1pPr>
              <a:defRPr/>
            </a:lvl1pPr>
          </a:lstStyle>
          <a:p>
            <a:pPr>
              <a:defRPr/>
            </a:pPr>
            <a:r>
              <a:rPr lang="en-US" smtClean="0"/>
              <a:t>Health IT Workforce Curriculum                                         Version 3.0/Spring 2012 </a:t>
            </a:r>
            <a:endParaRPr lang="en-US"/>
          </a:p>
        </p:txBody>
      </p:sp>
      <p:sp>
        <p:nvSpPr>
          <p:cNvPr id="7" name="Footer Placeholder 5"/>
          <p:cNvSpPr>
            <a:spLocks noGrp="1"/>
          </p:cNvSpPr>
          <p:nvPr>
            <p:ph type="ftr" sz="quarter" idx="14"/>
          </p:nvPr>
        </p:nvSpPr>
        <p:spPr/>
        <p:txBody>
          <a:bodyPr/>
          <a:lstStyle>
            <a:lvl1pPr>
              <a:defRPr/>
            </a:lvl1pPr>
          </a:lstStyle>
          <a:p>
            <a:pPr>
              <a:defRPr/>
            </a:pPr>
            <a:r>
              <a:rPr lang="en-US"/>
              <a:t>Terminology in Healthcare and Public Health Settings                                                Cardiovascular System                                                                           </a:t>
            </a:r>
          </a:p>
        </p:txBody>
      </p:sp>
    </p:spTree>
    <p:extLst>
      <p:ext uri="{BB962C8B-B14F-4D97-AF65-F5344CB8AC3E}">
        <p14:creationId xmlns:p14="http://schemas.microsoft.com/office/powerpoint/2010/main" val="30310558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22"/>
          </p:nvPr>
        </p:nvSpPr>
        <p:spPr/>
        <p:txBody>
          <a:bodyPr/>
          <a:lstStyle>
            <a:lvl1pPr>
              <a:defRPr/>
            </a:lvl1pPr>
          </a:lstStyle>
          <a:p>
            <a:fld id="{159720E1-6816-4595-9D97-2B8D535E8599}" type="slidenum">
              <a:rPr lang="en-US" altLang="en-US"/>
              <a:pPr/>
              <a:t>‹#›</a:t>
            </a:fld>
            <a:endParaRPr lang="en-US" altLang="en-US"/>
          </a:p>
        </p:txBody>
      </p:sp>
      <p:sp>
        <p:nvSpPr>
          <p:cNvPr id="7" name="Date Placeholder 4"/>
          <p:cNvSpPr>
            <a:spLocks noGrp="1"/>
          </p:cNvSpPr>
          <p:nvPr>
            <p:ph type="dt" sz="half" idx="23"/>
          </p:nvPr>
        </p:nvSpPr>
        <p:spPr/>
        <p:txBody>
          <a:bodyPr/>
          <a:lstStyle>
            <a:lvl1pPr>
              <a:defRPr/>
            </a:lvl1pPr>
          </a:lstStyle>
          <a:p>
            <a:pPr>
              <a:defRPr/>
            </a:pPr>
            <a:r>
              <a:rPr lang="en-US" smtClean="0"/>
              <a:t>Health IT Workforce Curriculum                                         Version 3.0/Spring 2012 </a:t>
            </a:r>
            <a:endParaRPr lang="en-US"/>
          </a:p>
        </p:txBody>
      </p:sp>
      <p:sp>
        <p:nvSpPr>
          <p:cNvPr id="11" name="Footer Placeholder 5"/>
          <p:cNvSpPr>
            <a:spLocks noGrp="1"/>
          </p:cNvSpPr>
          <p:nvPr>
            <p:ph type="ftr" sz="quarter" idx="24"/>
          </p:nvPr>
        </p:nvSpPr>
        <p:spPr/>
        <p:txBody>
          <a:bodyPr/>
          <a:lstStyle>
            <a:lvl1pPr>
              <a:defRPr/>
            </a:lvl1pPr>
          </a:lstStyle>
          <a:p>
            <a:pPr>
              <a:defRPr/>
            </a:pPr>
            <a:r>
              <a:rPr lang="en-US"/>
              <a:t>Terminology in Healthcare and Public Health Settings                                                Cardiovascular System                                                                           </a:t>
            </a:r>
          </a:p>
        </p:txBody>
      </p:sp>
    </p:spTree>
    <p:extLst>
      <p:ext uri="{BB962C8B-B14F-4D97-AF65-F5344CB8AC3E}">
        <p14:creationId xmlns:p14="http://schemas.microsoft.com/office/powerpoint/2010/main" val="3361962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3934152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Health IT Workforce Curriculum                                         Version 3.0/Spring 2012 </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Terminology in Healthcare and Public Health Settings                                                Cardiovascular System                                                                           </a:t>
            </a:r>
          </a:p>
        </p:txBody>
      </p:sp>
      <p:sp>
        <p:nvSpPr>
          <p:cNvPr id="6" name="Slide Number Placeholder 5"/>
          <p:cNvSpPr>
            <a:spLocks noGrp="1"/>
          </p:cNvSpPr>
          <p:nvPr>
            <p:ph type="sldNum" sz="quarter" idx="12"/>
          </p:nvPr>
        </p:nvSpPr>
        <p:spPr/>
        <p:txBody>
          <a:bodyPr/>
          <a:lstStyle>
            <a:lvl1pPr>
              <a:defRPr/>
            </a:lvl1pPr>
          </a:lstStyle>
          <a:p>
            <a:fld id="{CBBD12CA-5A54-4259-A946-A820FFCA238C}" type="slidenum">
              <a:rPr lang="en-US" altLang="en-US"/>
              <a:pPr/>
              <a:t>‹#›</a:t>
            </a:fld>
            <a:endParaRPr lang="en-US" altLang="en-US"/>
          </a:p>
        </p:txBody>
      </p:sp>
    </p:spTree>
    <p:extLst>
      <p:ext uri="{BB962C8B-B14F-4D97-AF65-F5344CB8AC3E}">
        <p14:creationId xmlns:p14="http://schemas.microsoft.com/office/powerpoint/2010/main" val="30575996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0456038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176570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7978631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38741473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2847163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41499628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02343465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50257302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91449787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02348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Health IT Workforce Curriculum                                         Version 3.0/Spring 2012 </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Terminology in Healthcare and Public Health Settings                                                Cardiovascular System                                                                           </a:t>
            </a:r>
          </a:p>
        </p:txBody>
      </p:sp>
      <p:sp>
        <p:nvSpPr>
          <p:cNvPr id="6" name="Slide Number Placeholder 5"/>
          <p:cNvSpPr>
            <a:spLocks noGrp="1"/>
          </p:cNvSpPr>
          <p:nvPr>
            <p:ph type="sldNum" sz="quarter" idx="12"/>
          </p:nvPr>
        </p:nvSpPr>
        <p:spPr/>
        <p:txBody>
          <a:bodyPr/>
          <a:lstStyle>
            <a:lvl1pPr>
              <a:defRPr/>
            </a:lvl1pPr>
          </a:lstStyle>
          <a:p>
            <a:fld id="{76C8F311-6BDA-4AEA-94B5-4154965102B7}" type="slidenum">
              <a:rPr lang="en-US" altLang="en-US"/>
              <a:pPr/>
              <a:t>‹#›</a:t>
            </a:fld>
            <a:endParaRPr lang="en-US" altLang="en-US"/>
          </a:p>
        </p:txBody>
      </p:sp>
    </p:spTree>
    <p:extLst>
      <p:ext uri="{BB962C8B-B14F-4D97-AF65-F5344CB8AC3E}">
        <p14:creationId xmlns:p14="http://schemas.microsoft.com/office/powerpoint/2010/main" val="38685809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97301447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cs typeface="Arial" panose="020B0604020202020204" pitchFamily="34" charset="0"/>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p>
        </p:txBody>
      </p:sp>
    </p:spTree>
    <p:extLst>
      <p:ext uri="{BB962C8B-B14F-4D97-AF65-F5344CB8AC3E}">
        <p14:creationId xmlns:p14="http://schemas.microsoft.com/office/powerpoint/2010/main" val="3659940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Health IT Workforce Curriculum                                         Version 3.0/Spring 2012 </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Terminology in Healthcare and Public Health Settings                                                Cardiovascular System                                                                           </a:t>
            </a:r>
          </a:p>
        </p:txBody>
      </p:sp>
      <p:sp>
        <p:nvSpPr>
          <p:cNvPr id="7" name="Slide Number Placeholder 5"/>
          <p:cNvSpPr>
            <a:spLocks noGrp="1"/>
          </p:cNvSpPr>
          <p:nvPr>
            <p:ph type="sldNum" sz="quarter" idx="12"/>
          </p:nvPr>
        </p:nvSpPr>
        <p:spPr/>
        <p:txBody>
          <a:bodyPr/>
          <a:lstStyle>
            <a:lvl1pPr>
              <a:defRPr/>
            </a:lvl1pPr>
          </a:lstStyle>
          <a:p>
            <a:fld id="{125A716C-E21D-445F-B4F3-712BF9BF59A3}" type="slidenum">
              <a:rPr lang="en-US" altLang="en-US"/>
              <a:pPr/>
              <a:t>‹#›</a:t>
            </a:fld>
            <a:endParaRPr lang="en-US" altLang="en-US"/>
          </a:p>
        </p:txBody>
      </p:sp>
    </p:spTree>
    <p:extLst>
      <p:ext uri="{BB962C8B-B14F-4D97-AF65-F5344CB8AC3E}">
        <p14:creationId xmlns:p14="http://schemas.microsoft.com/office/powerpoint/2010/main" val="358796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Health IT Workforce Curriculum                                         Version 3.0/Spring 2012 </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Terminology in Healthcare and Public Health Settings                                                Cardiovascular System                                                                           </a:t>
            </a:r>
          </a:p>
        </p:txBody>
      </p:sp>
      <p:sp>
        <p:nvSpPr>
          <p:cNvPr id="9" name="Slide Number Placeholder 5"/>
          <p:cNvSpPr>
            <a:spLocks noGrp="1"/>
          </p:cNvSpPr>
          <p:nvPr>
            <p:ph type="sldNum" sz="quarter" idx="12"/>
          </p:nvPr>
        </p:nvSpPr>
        <p:spPr/>
        <p:txBody>
          <a:bodyPr/>
          <a:lstStyle>
            <a:lvl1pPr>
              <a:defRPr/>
            </a:lvl1pPr>
          </a:lstStyle>
          <a:p>
            <a:fld id="{276947EF-93F5-494D-9E2D-5F4D55649352}" type="slidenum">
              <a:rPr lang="en-US" altLang="en-US"/>
              <a:pPr/>
              <a:t>‹#›</a:t>
            </a:fld>
            <a:endParaRPr lang="en-US" altLang="en-US"/>
          </a:p>
        </p:txBody>
      </p:sp>
    </p:spTree>
    <p:extLst>
      <p:ext uri="{BB962C8B-B14F-4D97-AF65-F5344CB8AC3E}">
        <p14:creationId xmlns:p14="http://schemas.microsoft.com/office/powerpoint/2010/main" val="1469385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Health IT Workforce Curriculum                                         Version 3.0/Spring 2012 </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Terminology in Healthcare and Public Health Settings                                                Cardiovascular System                                                                           </a:t>
            </a:r>
          </a:p>
        </p:txBody>
      </p:sp>
      <p:sp>
        <p:nvSpPr>
          <p:cNvPr id="5" name="Slide Number Placeholder 5"/>
          <p:cNvSpPr>
            <a:spLocks noGrp="1"/>
          </p:cNvSpPr>
          <p:nvPr>
            <p:ph type="sldNum" sz="quarter" idx="12"/>
          </p:nvPr>
        </p:nvSpPr>
        <p:spPr/>
        <p:txBody>
          <a:bodyPr/>
          <a:lstStyle>
            <a:lvl1pPr>
              <a:defRPr/>
            </a:lvl1pPr>
          </a:lstStyle>
          <a:p>
            <a:fld id="{FC9F2082-5679-48C9-AD8D-114E2013B57C}" type="slidenum">
              <a:rPr lang="en-US" altLang="en-US"/>
              <a:pPr/>
              <a:t>‹#›</a:t>
            </a:fld>
            <a:endParaRPr lang="en-US" altLang="en-US"/>
          </a:p>
        </p:txBody>
      </p:sp>
    </p:spTree>
    <p:extLst>
      <p:ext uri="{BB962C8B-B14F-4D97-AF65-F5344CB8AC3E}">
        <p14:creationId xmlns:p14="http://schemas.microsoft.com/office/powerpoint/2010/main" val="2685936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Health IT Workforce Curriculum                                         Version 3.0/Spring 2012 </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Terminology in Healthcare and Public Health Settings                                                Cardiovascular System                                                                           </a:t>
            </a:r>
          </a:p>
        </p:txBody>
      </p:sp>
      <p:sp>
        <p:nvSpPr>
          <p:cNvPr id="4" name="Slide Number Placeholder 5"/>
          <p:cNvSpPr>
            <a:spLocks noGrp="1"/>
          </p:cNvSpPr>
          <p:nvPr>
            <p:ph type="sldNum" sz="quarter" idx="12"/>
          </p:nvPr>
        </p:nvSpPr>
        <p:spPr/>
        <p:txBody>
          <a:bodyPr/>
          <a:lstStyle>
            <a:lvl1pPr>
              <a:defRPr/>
            </a:lvl1pPr>
          </a:lstStyle>
          <a:p>
            <a:fld id="{F3D9B06A-DEFB-47F0-9C33-B420150A6E2D}" type="slidenum">
              <a:rPr lang="en-US" altLang="en-US"/>
              <a:pPr/>
              <a:t>‹#›</a:t>
            </a:fld>
            <a:endParaRPr lang="en-US" altLang="en-US"/>
          </a:p>
        </p:txBody>
      </p:sp>
    </p:spTree>
    <p:extLst>
      <p:ext uri="{BB962C8B-B14F-4D97-AF65-F5344CB8AC3E}">
        <p14:creationId xmlns:p14="http://schemas.microsoft.com/office/powerpoint/2010/main" val="223635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Health IT Workforce Curriculum                                         Version 3.0/Spring 2012 </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Terminology in Healthcare and Public Health Settings                                                Cardiovascular System                                                                           </a:t>
            </a:r>
          </a:p>
        </p:txBody>
      </p:sp>
      <p:sp>
        <p:nvSpPr>
          <p:cNvPr id="7" name="Slide Number Placeholder 5"/>
          <p:cNvSpPr>
            <a:spLocks noGrp="1"/>
          </p:cNvSpPr>
          <p:nvPr>
            <p:ph type="sldNum" sz="quarter" idx="12"/>
          </p:nvPr>
        </p:nvSpPr>
        <p:spPr/>
        <p:txBody>
          <a:bodyPr/>
          <a:lstStyle>
            <a:lvl1pPr>
              <a:defRPr/>
            </a:lvl1pPr>
          </a:lstStyle>
          <a:p>
            <a:fld id="{ADFA140D-8146-434D-90B9-E9B41EA4572F}" type="slidenum">
              <a:rPr lang="en-US" altLang="en-US"/>
              <a:pPr/>
              <a:t>‹#›</a:t>
            </a:fld>
            <a:endParaRPr lang="en-US" altLang="en-US"/>
          </a:p>
        </p:txBody>
      </p:sp>
    </p:spTree>
    <p:extLst>
      <p:ext uri="{BB962C8B-B14F-4D97-AF65-F5344CB8AC3E}">
        <p14:creationId xmlns:p14="http://schemas.microsoft.com/office/powerpoint/2010/main" val="3687057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1731380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latin typeface="Arial" charset="0"/>
              </a:defRPr>
            </a:lvl1pPr>
          </a:lstStyle>
          <a:p>
            <a:pPr>
              <a:defRPr/>
            </a:pPr>
            <a:r>
              <a:rPr lang="en-US" smtClean="0"/>
              <a:t>Health IT Workforce Curriculum                                         Version 3.0/Spring 2012 </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latin typeface="Arial" charset="0"/>
              </a:defRPr>
            </a:lvl1pPr>
          </a:lstStyle>
          <a:p>
            <a:pPr>
              <a:defRPr/>
            </a:pPr>
            <a:r>
              <a:rPr lang="en-US"/>
              <a:t>Terminology in Healthcare and Public Health Settings                                                Cardiovascular System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lvl1pPr>
          </a:lstStyle>
          <a:p>
            <a:fld id="{47E039C4-92C8-4B44-A20E-9B31DB463D4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30" r:id="rId1"/>
    <p:sldLayoutId id="2147484331" r:id="rId2"/>
    <p:sldLayoutId id="2147484332" r:id="rId3"/>
    <p:sldLayoutId id="2147484333" r:id="rId4"/>
    <p:sldLayoutId id="2147484334" r:id="rId5"/>
    <p:sldLayoutId id="2147484335" r:id="rId6"/>
    <p:sldLayoutId id="2147484336" r:id="rId7"/>
    <p:sldLayoutId id="2147484337" r:id="rId8"/>
    <p:sldLayoutId id="2147484346" r:id="rId9"/>
    <p:sldLayoutId id="2147484338" r:id="rId10"/>
    <p:sldLayoutId id="2147484339" r:id="rId11"/>
  </p:sldLayoutIdLst>
  <p:hf hdr="0" ftr="0" dt="0"/>
  <p:txStyles>
    <p:titleStyle>
      <a:lvl1pPr algn="ctr" rtl="0" eaLnBrk="0" fontAlgn="base" hangingPunct="0">
        <a:spcBef>
          <a:spcPct val="0"/>
        </a:spcBef>
        <a:spcAft>
          <a:spcPct val="0"/>
        </a:spcAft>
        <a:defRPr sz="4400" kern="1200">
          <a:solidFill>
            <a:schemeClr val="tx1"/>
          </a:solidFill>
          <a:latin typeface="Tahoma" pitchFamily="34" charset="0"/>
          <a:ea typeface="+mj-ea"/>
          <a:cs typeface="Tahoma" pitchFamily="34" charset="0"/>
        </a:defRPr>
      </a:lvl1pPr>
      <a:lvl2pPr algn="ctr" rtl="0" eaLnBrk="0" fontAlgn="base" hangingPunct="0">
        <a:spcBef>
          <a:spcPct val="0"/>
        </a:spcBef>
        <a:spcAft>
          <a:spcPct val="0"/>
        </a:spcAft>
        <a:defRPr sz="4400">
          <a:solidFill>
            <a:schemeClr val="tx1"/>
          </a:solidFill>
          <a:latin typeface="Tahoma" pitchFamily="34" charset="0"/>
          <a:cs typeface="Tahoma" pitchFamily="34" charset="0"/>
        </a:defRPr>
      </a:lvl2pPr>
      <a:lvl3pPr algn="ctr" rtl="0" eaLnBrk="0" fontAlgn="base" hangingPunct="0">
        <a:spcBef>
          <a:spcPct val="0"/>
        </a:spcBef>
        <a:spcAft>
          <a:spcPct val="0"/>
        </a:spcAft>
        <a:defRPr sz="4400">
          <a:solidFill>
            <a:schemeClr val="tx1"/>
          </a:solidFill>
          <a:latin typeface="Tahoma" pitchFamily="34" charset="0"/>
          <a:cs typeface="Tahoma" pitchFamily="34" charset="0"/>
        </a:defRPr>
      </a:lvl3pPr>
      <a:lvl4pPr algn="ctr" rtl="0" eaLnBrk="0" fontAlgn="base" hangingPunct="0">
        <a:spcBef>
          <a:spcPct val="0"/>
        </a:spcBef>
        <a:spcAft>
          <a:spcPct val="0"/>
        </a:spcAft>
        <a:defRPr sz="4400">
          <a:solidFill>
            <a:schemeClr val="tx1"/>
          </a:solidFill>
          <a:latin typeface="Tahoma" pitchFamily="34" charset="0"/>
          <a:cs typeface="Tahoma" pitchFamily="34" charset="0"/>
        </a:defRPr>
      </a:lvl4pPr>
      <a:lvl5pPr algn="ctr" rtl="0" eaLnBrk="0" fontAlgn="base" hangingPunct="0">
        <a:spcBef>
          <a:spcPct val="0"/>
        </a:spcBef>
        <a:spcAft>
          <a:spcPct val="0"/>
        </a:spcAft>
        <a:defRPr sz="4400">
          <a:solidFill>
            <a:schemeClr val="tx1"/>
          </a:solidFill>
          <a:latin typeface="Tahoma" pitchFamily="34" charset="0"/>
          <a:cs typeface="Tahoma" pitchFamily="34" charset="0"/>
        </a:defRPr>
      </a:lvl5pPr>
      <a:lvl6pPr marL="457200" algn="ctr" rtl="0" fontAlgn="base">
        <a:spcBef>
          <a:spcPct val="0"/>
        </a:spcBef>
        <a:spcAft>
          <a:spcPct val="0"/>
        </a:spcAft>
        <a:defRPr sz="4400">
          <a:solidFill>
            <a:schemeClr val="tx1"/>
          </a:solidFill>
          <a:latin typeface="Tahoma" pitchFamily="34" charset="0"/>
          <a:cs typeface="Tahoma" pitchFamily="34" charset="0"/>
        </a:defRPr>
      </a:lvl6pPr>
      <a:lvl7pPr marL="914400" algn="ctr" rtl="0" fontAlgn="base">
        <a:spcBef>
          <a:spcPct val="0"/>
        </a:spcBef>
        <a:spcAft>
          <a:spcPct val="0"/>
        </a:spcAft>
        <a:defRPr sz="4400">
          <a:solidFill>
            <a:schemeClr val="tx1"/>
          </a:solidFill>
          <a:latin typeface="Tahoma" pitchFamily="34" charset="0"/>
          <a:cs typeface="Tahoma" pitchFamily="34" charset="0"/>
        </a:defRPr>
      </a:lvl7pPr>
      <a:lvl8pPr marL="1371600" algn="ctr" rtl="0" fontAlgn="base">
        <a:spcBef>
          <a:spcPct val="0"/>
        </a:spcBef>
        <a:spcAft>
          <a:spcPct val="0"/>
        </a:spcAft>
        <a:defRPr sz="4400">
          <a:solidFill>
            <a:schemeClr val="tx1"/>
          </a:solidFill>
          <a:latin typeface="Tahoma" pitchFamily="34" charset="0"/>
          <a:cs typeface="Tahoma" pitchFamily="34" charset="0"/>
        </a:defRPr>
      </a:lvl8pPr>
      <a:lvl9pPr marL="1828800" algn="ctr" rtl="0" fontAlgn="base">
        <a:spcBef>
          <a:spcPct val="0"/>
        </a:spcBef>
        <a:spcAft>
          <a:spcPct val="0"/>
        </a:spcAft>
        <a:defRPr sz="4400">
          <a:solidFill>
            <a:schemeClr val="tx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705600" y="6248400"/>
            <a:ext cx="1981200" cy="5492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defRPr>
            </a:lvl1pPr>
          </a:lstStyle>
          <a:p>
            <a:fld id="{07973D82-BC97-4E0F-B3BB-B3EE718D7111}" type="slidenum">
              <a:rPr lang="en-US" altLang="en-US"/>
              <a:pPr/>
              <a:t>‹#›</a:t>
            </a:fld>
            <a:endParaRPr lang="en-US" altLang="en-US"/>
          </a:p>
        </p:txBody>
      </p:sp>
      <p:sp>
        <p:nvSpPr>
          <p:cNvPr id="4" name="Date Placeholder 4"/>
          <p:cNvSpPr>
            <a:spLocks noGrp="1"/>
          </p:cNvSpPr>
          <p:nvPr>
            <p:ph type="dt" sz="half" idx="2"/>
          </p:nvPr>
        </p:nvSpPr>
        <p:spPr>
          <a:xfrm>
            <a:off x="457200" y="6248400"/>
            <a:ext cx="2133600" cy="54927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5" name="Footer Placeholder 5"/>
          <p:cNvSpPr>
            <a:spLocks noGrp="1"/>
          </p:cNvSpPr>
          <p:nvPr>
            <p:ph type="ftr" sz="quarter" idx="3"/>
          </p:nvPr>
        </p:nvSpPr>
        <p:spPr>
          <a:xfrm>
            <a:off x="2667000" y="6218238"/>
            <a:ext cx="3810000" cy="639762"/>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Terminology in Healthcare and Public Health Settings                                                Cardiovascular System                                                                           </a:t>
            </a:r>
          </a:p>
        </p:txBody>
      </p:sp>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47" r:id="rId1"/>
  </p:sldLayoutIdLst>
  <p:timing>
    <p:tnLst>
      <p:par>
        <p:cTn id="1" dur="indefinite" restart="never" nodeType="tmRoot"/>
      </p:par>
    </p:tnLst>
  </p:timing>
  <p:hf hdr="0" ftr="0" dt="0"/>
  <p:txStyles>
    <p:titleStyle>
      <a:lvl1pPr algn="ctr" rtl="0" eaLnBrk="0" fontAlgn="base" hangingPunct="0">
        <a:spcBef>
          <a:spcPct val="0"/>
        </a:spcBef>
        <a:spcAft>
          <a:spcPct val="0"/>
        </a:spcAft>
        <a:defRPr sz="3600" kern="1200">
          <a:solidFill>
            <a:schemeClr val="tx1"/>
          </a:solidFill>
          <a:latin typeface="Verdana" pitchFamily="34" charset="0"/>
          <a:ea typeface="+mj-ea"/>
          <a:cs typeface="+mj-cs"/>
        </a:defRPr>
      </a:lvl1pPr>
      <a:lvl2pPr algn="ctr" rtl="0" eaLnBrk="0" fontAlgn="base" hangingPunct="0">
        <a:spcBef>
          <a:spcPct val="0"/>
        </a:spcBef>
        <a:spcAft>
          <a:spcPct val="0"/>
        </a:spcAft>
        <a:defRPr sz="3600">
          <a:solidFill>
            <a:schemeClr val="tx1"/>
          </a:solidFill>
          <a:latin typeface="Verdana" pitchFamily="34" charset="0"/>
        </a:defRPr>
      </a:lvl2pPr>
      <a:lvl3pPr algn="ctr" rtl="0" eaLnBrk="0" fontAlgn="base" hangingPunct="0">
        <a:spcBef>
          <a:spcPct val="0"/>
        </a:spcBef>
        <a:spcAft>
          <a:spcPct val="0"/>
        </a:spcAft>
        <a:defRPr sz="3600">
          <a:solidFill>
            <a:schemeClr val="tx1"/>
          </a:solidFill>
          <a:latin typeface="Verdana" pitchFamily="34" charset="0"/>
        </a:defRPr>
      </a:lvl3pPr>
      <a:lvl4pPr algn="ctr" rtl="0" eaLnBrk="0" fontAlgn="base" hangingPunct="0">
        <a:spcBef>
          <a:spcPct val="0"/>
        </a:spcBef>
        <a:spcAft>
          <a:spcPct val="0"/>
        </a:spcAft>
        <a:defRPr sz="3600">
          <a:solidFill>
            <a:schemeClr val="tx1"/>
          </a:solidFill>
          <a:latin typeface="Verdana" pitchFamily="34" charset="0"/>
        </a:defRPr>
      </a:lvl4pPr>
      <a:lvl5pPr algn="ctr" rtl="0" eaLnBrk="0" fontAlgn="base" hangingPunct="0">
        <a:spcBef>
          <a:spcPct val="0"/>
        </a:spcBef>
        <a:spcAft>
          <a:spcPct val="0"/>
        </a:spcAft>
        <a:defRPr sz="36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705600" y="6248400"/>
            <a:ext cx="1981200" cy="5492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defRPr>
            </a:lvl1pPr>
          </a:lstStyle>
          <a:p>
            <a:fld id="{41F0F001-84BF-4622-AD9B-DF3F61FA01B2}" type="slidenum">
              <a:rPr lang="en-US" altLang="en-US"/>
              <a:pPr/>
              <a:t>‹#›</a:t>
            </a:fld>
            <a:endParaRPr lang="en-US" altLang="en-US"/>
          </a:p>
        </p:txBody>
      </p:sp>
      <p:sp>
        <p:nvSpPr>
          <p:cNvPr id="4" name="Date Placeholder 4"/>
          <p:cNvSpPr>
            <a:spLocks noGrp="1"/>
          </p:cNvSpPr>
          <p:nvPr>
            <p:ph type="dt" sz="half" idx="2"/>
          </p:nvPr>
        </p:nvSpPr>
        <p:spPr>
          <a:xfrm>
            <a:off x="457200" y="6248400"/>
            <a:ext cx="2133600" cy="54927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5" name="Footer Placeholder 5"/>
          <p:cNvSpPr>
            <a:spLocks noGrp="1"/>
          </p:cNvSpPr>
          <p:nvPr>
            <p:ph type="ftr" sz="quarter" idx="3"/>
          </p:nvPr>
        </p:nvSpPr>
        <p:spPr>
          <a:xfrm>
            <a:off x="2667000" y="6218238"/>
            <a:ext cx="3810000" cy="639762"/>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Terminology in Healthcare and Public Health Settings                                                Cardiovascular System                                                                           </a:t>
            </a:r>
          </a:p>
        </p:txBody>
      </p:sp>
      <p:sp>
        <p:nvSpPr>
          <p:cNvPr id="3077"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8"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40" r:id="rId1"/>
  </p:sldLayoutIdLst>
  <p:timing>
    <p:tnLst>
      <p:par>
        <p:cTn id="1" dur="indefinite" restart="never" nodeType="tmRoot"/>
      </p:par>
    </p:tnLst>
  </p:timing>
  <p:hf hdr="0" ftr="0" dt="0"/>
  <p:txStyles>
    <p:titleStyle>
      <a:lvl1pPr algn="ctr" rtl="0" eaLnBrk="0" fontAlgn="base" hangingPunct="0">
        <a:spcBef>
          <a:spcPct val="0"/>
        </a:spcBef>
        <a:spcAft>
          <a:spcPct val="0"/>
        </a:spcAft>
        <a:defRPr sz="3600" kern="1200">
          <a:solidFill>
            <a:schemeClr val="tx1"/>
          </a:solidFill>
          <a:latin typeface="Verdana" pitchFamily="34" charset="0"/>
          <a:ea typeface="+mj-ea"/>
          <a:cs typeface="+mj-cs"/>
        </a:defRPr>
      </a:lvl1pPr>
      <a:lvl2pPr algn="ctr" rtl="0" eaLnBrk="0" fontAlgn="base" hangingPunct="0">
        <a:spcBef>
          <a:spcPct val="0"/>
        </a:spcBef>
        <a:spcAft>
          <a:spcPct val="0"/>
        </a:spcAft>
        <a:defRPr sz="3600">
          <a:solidFill>
            <a:schemeClr val="tx1"/>
          </a:solidFill>
          <a:latin typeface="Verdana" pitchFamily="34" charset="0"/>
        </a:defRPr>
      </a:lvl2pPr>
      <a:lvl3pPr algn="ctr" rtl="0" eaLnBrk="0" fontAlgn="base" hangingPunct="0">
        <a:spcBef>
          <a:spcPct val="0"/>
        </a:spcBef>
        <a:spcAft>
          <a:spcPct val="0"/>
        </a:spcAft>
        <a:defRPr sz="3600">
          <a:solidFill>
            <a:schemeClr val="tx1"/>
          </a:solidFill>
          <a:latin typeface="Verdana" pitchFamily="34" charset="0"/>
        </a:defRPr>
      </a:lvl3pPr>
      <a:lvl4pPr algn="ctr" rtl="0" eaLnBrk="0" fontAlgn="base" hangingPunct="0">
        <a:spcBef>
          <a:spcPct val="0"/>
        </a:spcBef>
        <a:spcAft>
          <a:spcPct val="0"/>
        </a:spcAft>
        <a:defRPr sz="3600">
          <a:solidFill>
            <a:schemeClr val="tx1"/>
          </a:solidFill>
          <a:latin typeface="Verdana" pitchFamily="34" charset="0"/>
        </a:defRPr>
      </a:lvl4pPr>
      <a:lvl5pPr algn="ctr" rtl="0" eaLnBrk="0" fontAlgn="base" hangingPunct="0">
        <a:spcBef>
          <a:spcPct val="0"/>
        </a:spcBef>
        <a:spcAft>
          <a:spcPct val="0"/>
        </a:spcAft>
        <a:defRPr sz="36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705600" y="6248400"/>
            <a:ext cx="1981200" cy="5492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defRPr>
            </a:lvl1pPr>
          </a:lstStyle>
          <a:p>
            <a:fld id="{998CCAA6-84C8-46A8-8E10-694C51D68C68}" type="slidenum">
              <a:rPr lang="en-US" altLang="en-US"/>
              <a:pPr/>
              <a:t>‹#›</a:t>
            </a:fld>
            <a:endParaRPr lang="en-US" altLang="en-US"/>
          </a:p>
        </p:txBody>
      </p:sp>
      <p:sp>
        <p:nvSpPr>
          <p:cNvPr id="4" name="Date Placeholder 4"/>
          <p:cNvSpPr>
            <a:spLocks noGrp="1"/>
          </p:cNvSpPr>
          <p:nvPr>
            <p:ph type="dt" sz="half" idx="2"/>
          </p:nvPr>
        </p:nvSpPr>
        <p:spPr>
          <a:xfrm>
            <a:off x="457200" y="6248400"/>
            <a:ext cx="2133600" cy="54927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5" name="Footer Placeholder 5"/>
          <p:cNvSpPr>
            <a:spLocks noGrp="1"/>
          </p:cNvSpPr>
          <p:nvPr>
            <p:ph type="ftr" sz="quarter" idx="3"/>
          </p:nvPr>
        </p:nvSpPr>
        <p:spPr>
          <a:xfrm>
            <a:off x="2667000" y="6218238"/>
            <a:ext cx="3810000" cy="639762"/>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Terminology in Healthcare and Public Health Settings                                                Cardiovascular System                                                                           </a:t>
            </a:r>
          </a:p>
        </p:txBody>
      </p:sp>
      <p:sp>
        <p:nvSpPr>
          <p:cNvPr id="4101"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102"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41" r:id="rId1"/>
  </p:sldLayoutIdLst>
  <p:timing>
    <p:tnLst>
      <p:par>
        <p:cTn id="1" dur="indefinite" restart="never" nodeType="tmRoot"/>
      </p:par>
    </p:tnLst>
  </p:timing>
  <p:hf hdr="0" ftr="0" dt="0"/>
  <p:txStyles>
    <p:titleStyle>
      <a:lvl1pPr algn="ctr" rtl="0" eaLnBrk="0" fontAlgn="base" hangingPunct="0">
        <a:spcBef>
          <a:spcPct val="0"/>
        </a:spcBef>
        <a:spcAft>
          <a:spcPct val="0"/>
        </a:spcAft>
        <a:defRPr sz="3600" kern="1200">
          <a:solidFill>
            <a:schemeClr val="tx1"/>
          </a:solidFill>
          <a:latin typeface="Verdana" pitchFamily="34" charset="0"/>
          <a:ea typeface="+mj-ea"/>
          <a:cs typeface="+mj-cs"/>
        </a:defRPr>
      </a:lvl1pPr>
      <a:lvl2pPr algn="ctr" rtl="0" eaLnBrk="0" fontAlgn="base" hangingPunct="0">
        <a:spcBef>
          <a:spcPct val="0"/>
        </a:spcBef>
        <a:spcAft>
          <a:spcPct val="0"/>
        </a:spcAft>
        <a:defRPr sz="3600">
          <a:solidFill>
            <a:schemeClr val="tx1"/>
          </a:solidFill>
          <a:latin typeface="Verdana" pitchFamily="34" charset="0"/>
        </a:defRPr>
      </a:lvl2pPr>
      <a:lvl3pPr algn="ctr" rtl="0" eaLnBrk="0" fontAlgn="base" hangingPunct="0">
        <a:spcBef>
          <a:spcPct val="0"/>
        </a:spcBef>
        <a:spcAft>
          <a:spcPct val="0"/>
        </a:spcAft>
        <a:defRPr sz="3600">
          <a:solidFill>
            <a:schemeClr val="tx1"/>
          </a:solidFill>
          <a:latin typeface="Verdana" pitchFamily="34" charset="0"/>
        </a:defRPr>
      </a:lvl3pPr>
      <a:lvl4pPr algn="ctr" rtl="0" eaLnBrk="0" fontAlgn="base" hangingPunct="0">
        <a:spcBef>
          <a:spcPct val="0"/>
        </a:spcBef>
        <a:spcAft>
          <a:spcPct val="0"/>
        </a:spcAft>
        <a:defRPr sz="3600">
          <a:solidFill>
            <a:schemeClr val="tx1"/>
          </a:solidFill>
          <a:latin typeface="Verdana" pitchFamily="34" charset="0"/>
        </a:defRPr>
      </a:lvl4pPr>
      <a:lvl5pPr algn="ctr" rtl="0" eaLnBrk="0" fontAlgn="base" hangingPunct="0">
        <a:spcBef>
          <a:spcPct val="0"/>
        </a:spcBef>
        <a:spcAft>
          <a:spcPct val="0"/>
        </a:spcAft>
        <a:defRPr sz="36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705600" y="6248400"/>
            <a:ext cx="1981200" cy="5492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defRPr>
            </a:lvl1pPr>
          </a:lstStyle>
          <a:p>
            <a:fld id="{AEDDD819-E51C-423B-B5F1-21F6C682FBCC}" type="slidenum">
              <a:rPr lang="en-US" altLang="en-US"/>
              <a:pPr/>
              <a:t>‹#›</a:t>
            </a:fld>
            <a:endParaRPr lang="en-US" altLang="en-US"/>
          </a:p>
        </p:txBody>
      </p:sp>
      <p:sp>
        <p:nvSpPr>
          <p:cNvPr id="4" name="Date Placeholder 4"/>
          <p:cNvSpPr>
            <a:spLocks noGrp="1"/>
          </p:cNvSpPr>
          <p:nvPr>
            <p:ph type="dt" sz="half" idx="2"/>
          </p:nvPr>
        </p:nvSpPr>
        <p:spPr>
          <a:xfrm>
            <a:off x="457200" y="6248400"/>
            <a:ext cx="2133600" cy="54927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5" name="Footer Placeholder 5"/>
          <p:cNvSpPr>
            <a:spLocks noGrp="1"/>
          </p:cNvSpPr>
          <p:nvPr>
            <p:ph type="ftr" sz="quarter" idx="3"/>
          </p:nvPr>
        </p:nvSpPr>
        <p:spPr>
          <a:xfrm>
            <a:off x="2667000" y="6218238"/>
            <a:ext cx="3810000" cy="639762"/>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Terminology in Healthcare and Public Health Settings                                                Cardiovascular System                                                                           </a:t>
            </a:r>
          </a:p>
        </p:txBody>
      </p:sp>
      <p:sp>
        <p:nvSpPr>
          <p:cNvPr id="5125"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6"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42" r:id="rId1"/>
  </p:sldLayoutIdLst>
  <p:timing>
    <p:tnLst>
      <p:par>
        <p:cTn id="1" dur="indefinite" restart="never" nodeType="tmRoot"/>
      </p:par>
    </p:tnLst>
  </p:timing>
  <p:hf hdr="0" ftr="0" dt="0"/>
  <p:txStyles>
    <p:titleStyle>
      <a:lvl1pPr algn="ctr" rtl="0" eaLnBrk="0" fontAlgn="base" hangingPunct="0">
        <a:spcBef>
          <a:spcPct val="0"/>
        </a:spcBef>
        <a:spcAft>
          <a:spcPct val="0"/>
        </a:spcAft>
        <a:defRPr sz="3600" kern="1200">
          <a:solidFill>
            <a:schemeClr val="tx1"/>
          </a:solidFill>
          <a:latin typeface="Verdana" pitchFamily="34" charset="0"/>
          <a:ea typeface="+mj-ea"/>
          <a:cs typeface="+mj-cs"/>
        </a:defRPr>
      </a:lvl1pPr>
      <a:lvl2pPr algn="ctr" rtl="0" eaLnBrk="0" fontAlgn="base" hangingPunct="0">
        <a:spcBef>
          <a:spcPct val="0"/>
        </a:spcBef>
        <a:spcAft>
          <a:spcPct val="0"/>
        </a:spcAft>
        <a:defRPr sz="3600">
          <a:solidFill>
            <a:schemeClr val="tx1"/>
          </a:solidFill>
          <a:latin typeface="Verdana" pitchFamily="34" charset="0"/>
        </a:defRPr>
      </a:lvl2pPr>
      <a:lvl3pPr algn="ctr" rtl="0" eaLnBrk="0" fontAlgn="base" hangingPunct="0">
        <a:spcBef>
          <a:spcPct val="0"/>
        </a:spcBef>
        <a:spcAft>
          <a:spcPct val="0"/>
        </a:spcAft>
        <a:defRPr sz="3600">
          <a:solidFill>
            <a:schemeClr val="tx1"/>
          </a:solidFill>
          <a:latin typeface="Verdana" pitchFamily="34" charset="0"/>
        </a:defRPr>
      </a:lvl3pPr>
      <a:lvl4pPr algn="ctr" rtl="0" eaLnBrk="0" fontAlgn="base" hangingPunct="0">
        <a:spcBef>
          <a:spcPct val="0"/>
        </a:spcBef>
        <a:spcAft>
          <a:spcPct val="0"/>
        </a:spcAft>
        <a:defRPr sz="3600">
          <a:solidFill>
            <a:schemeClr val="tx1"/>
          </a:solidFill>
          <a:latin typeface="Verdana" pitchFamily="34" charset="0"/>
        </a:defRPr>
      </a:lvl4pPr>
      <a:lvl5pPr algn="ctr" rtl="0" eaLnBrk="0" fontAlgn="base" hangingPunct="0">
        <a:spcBef>
          <a:spcPct val="0"/>
        </a:spcBef>
        <a:spcAft>
          <a:spcPct val="0"/>
        </a:spcAft>
        <a:defRPr sz="36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705600" y="6248400"/>
            <a:ext cx="1981200" cy="5492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defRPr>
            </a:lvl1pPr>
          </a:lstStyle>
          <a:p>
            <a:fld id="{23EA78E7-EB06-4EEB-951C-FB8E354F2AE4}" type="slidenum">
              <a:rPr lang="en-US" altLang="en-US"/>
              <a:pPr/>
              <a:t>‹#›</a:t>
            </a:fld>
            <a:endParaRPr lang="en-US" altLang="en-US"/>
          </a:p>
        </p:txBody>
      </p:sp>
      <p:sp>
        <p:nvSpPr>
          <p:cNvPr id="4" name="Date Placeholder 4"/>
          <p:cNvSpPr>
            <a:spLocks noGrp="1"/>
          </p:cNvSpPr>
          <p:nvPr>
            <p:ph type="dt" sz="half" idx="2"/>
          </p:nvPr>
        </p:nvSpPr>
        <p:spPr>
          <a:xfrm>
            <a:off x="457200" y="6248400"/>
            <a:ext cx="2133600" cy="54927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5" name="Footer Placeholder 5"/>
          <p:cNvSpPr>
            <a:spLocks noGrp="1"/>
          </p:cNvSpPr>
          <p:nvPr>
            <p:ph type="ftr" sz="quarter" idx="3"/>
          </p:nvPr>
        </p:nvSpPr>
        <p:spPr>
          <a:xfrm>
            <a:off x="2667000" y="6218238"/>
            <a:ext cx="3810000" cy="639762"/>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Terminology in Healthcare and Public Health Settings                                                Cardiovascular System                                                                           </a:t>
            </a:r>
          </a:p>
        </p:txBody>
      </p:sp>
      <p:sp>
        <p:nvSpPr>
          <p:cNvPr id="6149"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6150"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43" r:id="rId1"/>
  </p:sldLayoutIdLst>
  <p:timing>
    <p:tnLst>
      <p:par>
        <p:cTn id="1" dur="indefinite" restart="never" nodeType="tmRoot"/>
      </p:par>
    </p:tnLst>
  </p:timing>
  <p:hf hdr="0" ftr="0" dt="0"/>
  <p:txStyles>
    <p:titleStyle>
      <a:lvl1pPr algn="ctr" rtl="0" eaLnBrk="0" fontAlgn="base" hangingPunct="0">
        <a:spcBef>
          <a:spcPct val="0"/>
        </a:spcBef>
        <a:spcAft>
          <a:spcPct val="0"/>
        </a:spcAft>
        <a:defRPr sz="3600" kern="1200">
          <a:solidFill>
            <a:schemeClr val="tx1"/>
          </a:solidFill>
          <a:latin typeface="Verdana" pitchFamily="34" charset="0"/>
          <a:ea typeface="+mj-ea"/>
          <a:cs typeface="+mj-cs"/>
        </a:defRPr>
      </a:lvl1pPr>
      <a:lvl2pPr algn="ctr" rtl="0" eaLnBrk="0" fontAlgn="base" hangingPunct="0">
        <a:spcBef>
          <a:spcPct val="0"/>
        </a:spcBef>
        <a:spcAft>
          <a:spcPct val="0"/>
        </a:spcAft>
        <a:defRPr sz="3600">
          <a:solidFill>
            <a:schemeClr val="tx1"/>
          </a:solidFill>
          <a:latin typeface="Verdana" pitchFamily="34" charset="0"/>
        </a:defRPr>
      </a:lvl2pPr>
      <a:lvl3pPr algn="ctr" rtl="0" eaLnBrk="0" fontAlgn="base" hangingPunct="0">
        <a:spcBef>
          <a:spcPct val="0"/>
        </a:spcBef>
        <a:spcAft>
          <a:spcPct val="0"/>
        </a:spcAft>
        <a:defRPr sz="3600">
          <a:solidFill>
            <a:schemeClr val="tx1"/>
          </a:solidFill>
          <a:latin typeface="Verdana" pitchFamily="34" charset="0"/>
        </a:defRPr>
      </a:lvl3pPr>
      <a:lvl4pPr algn="ctr" rtl="0" eaLnBrk="0" fontAlgn="base" hangingPunct="0">
        <a:spcBef>
          <a:spcPct val="0"/>
        </a:spcBef>
        <a:spcAft>
          <a:spcPct val="0"/>
        </a:spcAft>
        <a:defRPr sz="3600">
          <a:solidFill>
            <a:schemeClr val="tx1"/>
          </a:solidFill>
          <a:latin typeface="Verdana" pitchFamily="34" charset="0"/>
        </a:defRPr>
      </a:lvl4pPr>
      <a:lvl5pPr algn="ctr" rtl="0" eaLnBrk="0" fontAlgn="base" hangingPunct="0">
        <a:spcBef>
          <a:spcPct val="0"/>
        </a:spcBef>
        <a:spcAft>
          <a:spcPct val="0"/>
        </a:spcAft>
        <a:defRPr sz="36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705600" y="6248400"/>
            <a:ext cx="1981200" cy="5492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defRPr>
            </a:lvl1pPr>
          </a:lstStyle>
          <a:p>
            <a:fld id="{23F67996-B47B-4ED4-A480-1EEDD6F98CEE}" type="slidenum">
              <a:rPr lang="en-US" altLang="en-US"/>
              <a:pPr/>
              <a:t>‹#›</a:t>
            </a:fld>
            <a:endParaRPr lang="en-US" altLang="en-US"/>
          </a:p>
        </p:txBody>
      </p:sp>
      <p:sp>
        <p:nvSpPr>
          <p:cNvPr id="4" name="Date Placeholder 4"/>
          <p:cNvSpPr>
            <a:spLocks noGrp="1"/>
          </p:cNvSpPr>
          <p:nvPr>
            <p:ph type="dt" sz="half" idx="2"/>
          </p:nvPr>
        </p:nvSpPr>
        <p:spPr>
          <a:xfrm>
            <a:off x="457200" y="6248400"/>
            <a:ext cx="2133600" cy="54927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5" name="Footer Placeholder 5"/>
          <p:cNvSpPr>
            <a:spLocks noGrp="1"/>
          </p:cNvSpPr>
          <p:nvPr>
            <p:ph type="ftr" sz="quarter" idx="3"/>
          </p:nvPr>
        </p:nvSpPr>
        <p:spPr>
          <a:xfrm>
            <a:off x="2667000" y="6218238"/>
            <a:ext cx="3810000" cy="639762"/>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Terminology in Healthcare and Public Health Settings                                                Cardiovascular System                                                                           </a:t>
            </a:r>
          </a:p>
        </p:txBody>
      </p:sp>
      <p:sp>
        <p:nvSpPr>
          <p:cNvPr id="717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17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44" r:id="rId1"/>
  </p:sldLayoutIdLst>
  <p:timing>
    <p:tnLst>
      <p:par>
        <p:cTn id="1" dur="indefinite" restart="never" nodeType="tmRoot"/>
      </p:par>
    </p:tnLst>
  </p:timing>
  <p:hf hdr="0" ftr="0" dt="0"/>
  <p:txStyles>
    <p:titleStyle>
      <a:lvl1pPr algn="ctr" rtl="0" eaLnBrk="0" fontAlgn="base" hangingPunct="0">
        <a:spcBef>
          <a:spcPct val="0"/>
        </a:spcBef>
        <a:spcAft>
          <a:spcPct val="0"/>
        </a:spcAft>
        <a:defRPr sz="3600" kern="1200">
          <a:solidFill>
            <a:schemeClr val="tx1"/>
          </a:solidFill>
          <a:latin typeface="Verdana" pitchFamily="34" charset="0"/>
          <a:ea typeface="+mj-ea"/>
          <a:cs typeface="+mj-cs"/>
        </a:defRPr>
      </a:lvl1pPr>
      <a:lvl2pPr algn="ctr" rtl="0" eaLnBrk="0" fontAlgn="base" hangingPunct="0">
        <a:spcBef>
          <a:spcPct val="0"/>
        </a:spcBef>
        <a:spcAft>
          <a:spcPct val="0"/>
        </a:spcAft>
        <a:defRPr sz="3600">
          <a:solidFill>
            <a:schemeClr val="tx1"/>
          </a:solidFill>
          <a:latin typeface="Verdana" pitchFamily="34" charset="0"/>
        </a:defRPr>
      </a:lvl2pPr>
      <a:lvl3pPr algn="ctr" rtl="0" eaLnBrk="0" fontAlgn="base" hangingPunct="0">
        <a:spcBef>
          <a:spcPct val="0"/>
        </a:spcBef>
        <a:spcAft>
          <a:spcPct val="0"/>
        </a:spcAft>
        <a:defRPr sz="3600">
          <a:solidFill>
            <a:schemeClr val="tx1"/>
          </a:solidFill>
          <a:latin typeface="Verdana" pitchFamily="34" charset="0"/>
        </a:defRPr>
      </a:lvl3pPr>
      <a:lvl4pPr algn="ctr" rtl="0" eaLnBrk="0" fontAlgn="base" hangingPunct="0">
        <a:spcBef>
          <a:spcPct val="0"/>
        </a:spcBef>
        <a:spcAft>
          <a:spcPct val="0"/>
        </a:spcAft>
        <a:defRPr sz="3600">
          <a:solidFill>
            <a:schemeClr val="tx1"/>
          </a:solidFill>
          <a:latin typeface="Verdana" pitchFamily="34" charset="0"/>
        </a:defRPr>
      </a:lvl4pPr>
      <a:lvl5pPr algn="ctr" rtl="0" eaLnBrk="0" fontAlgn="base" hangingPunct="0">
        <a:spcBef>
          <a:spcPct val="0"/>
        </a:spcBef>
        <a:spcAft>
          <a:spcPct val="0"/>
        </a:spcAft>
        <a:defRPr sz="36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705600" y="6248400"/>
            <a:ext cx="1981200" cy="5492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defRPr>
            </a:lvl1pPr>
          </a:lstStyle>
          <a:p>
            <a:fld id="{54D353EB-D8D5-460F-9E0C-B3DBECCB36BB}" type="slidenum">
              <a:rPr lang="en-US" altLang="en-US"/>
              <a:pPr/>
              <a:t>‹#›</a:t>
            </a:fld>
            <a:endParaRPr lang="en-US" altLang="en-US"/>
          </a:p>
        </p:txBody>
      </p:sp>
      <p:sp>
        <p:nvSpPr>
          <p:cNvPr id="4" name="Date Placeholder 4"/>
          <p:cNvSpPr>
            <a:spLocks noGrp="1"/>
          </p:cNvSpPr>
          <p:nvPr>
            <p:ph type="dt" sz="half" idx="2"/>
          </p:nvPr>
        </p:nvSpPr>
        <p:spPr>
          <a:xfrm>
            <a:off x="457200" y="6248400"/>
            <a:ext cx="2133600" cy="549275"/>
          </a:xfrm>
          <a:prstGeom prst="rect">
            <a:avLst/>
          </a:prstGeom>
        </p:spPr>
        <p:txBody>
          <a:bodyPr/>
          <a:lstStyle>
            <a:lvl1pPr>
              <a:defRPr sz="1000">
                <a:solidFill>
                  <a:prstClr val="white">
                    <a:lumMod val="65000"/>
                  </a:prstClr>
                </a:solidFill>
                <a:latin typeface="Arial" pitchFamily="34" charset="0"/>
                <a:cs typeface="Arial" pitchFamily="34" charset="0"/>
              </a:defRPr>
            </a:lvl1pPr>
          </a:lstStyle>
          <a:p>
            <a:pPr>
              <a:defRPr/>
            </a:pPr>
            <a:r>
              <a:rPr lang="en-US" smtClean="0"/>
              <a:t>Health IT Workforce Curriculum                                         Version 3.0/Spring 2012 </a:t>
            </a:r>
            <a:endParaRPr lang="en-US"/>
          </a:p>
        </p:txBody>
      </p:sp>
      <p:sp>
        <p:nvSpPr>
          <p:cNvPr id="5" name="Footer Placeholder 5"/>
          <p:cNvSpPr>
            <a:spLocks noGrp="1"/>
          </p:cNvSpPr>
          <p:nvPr>
            <p:ph type="ftr" sz="quarter" idx="3"/>
          </p:nvPr>
        </p:nvSpPr>
        <p:spPr>
          <a:xfrm>
            <a:off x="2667000" y="6218238"/>
            <a:ext cx="3810000" cy="639762"/>
          </a:xfrm>
          <a:prstGeom prst="rect">
            <a:avLst/>
          </a:prstGeom>
        </p:spPr>
        <p:txBody>
          <a:bodyPr/>
          <a:lstStyle>
            <a:lvl1pPr algn="ctr">
              <a:defRPr sz="1000">
                <a:solidFill>
                  <a:prstClr val="white">
                    <a:lumMod val="65000"/>
                  </a:prstClr>
                </a:solidFill>
                <a:latin typeface="Arial" pitchFamily="34" charset="0"/>
                <a:cs typeface="Arial" pitchFamily="34" charset="0"/>
              </a:defRPr>
            </a:lvl1pPr>
          </a:lstStyle>
          <a:p>
            <a:pPr>
              <a:defRPr/>
            </a:pPr>
            <a:r>
              <a:rPr lang="en-US"/>
              <a:t>Terminology in Healthcare and Public Health Settings                                                Cardiovascular System                                                                           </a:t>
            </a:r>
          </a:p>
        </p:txBody>
      </p:sp>
      <p:sp>
        <p:nvSpPr>
          <p:cNvPr id="9221"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222"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45" r:id="rId1"/>
  </p:sldLayoutIdLst>
  <p:timing>
    <p:tnLst>
      <p:par>
        <p:cTn id="1" dur="indefinite" restart="never" nodeType="tmRoot"/>
      </p:par>
    </p:tnLst>
  </p:timing>
  <p:hf hdr="0" ftr="0" dt="0"/>
  <p:txStyles>
    <p:titleStyle>
      <a:lvl1pPr algn="ctr" rtl="0" eaLnBrk="0" fontAlgn="base" hangingPunct="0">
        <a:spcBef>
          <a:spcPct val="0"/>
        </a:spcBef>
        <a:spcAft>
          <a:spcPct val="0"/>
        </a:spcAft>
        <a:defRPr sz="3600" kern="1200">
          <a:solidFill>
            <a:schemeClr val="tx1"/>
          </a:solidFill>
          <a:latin typeface="Verdana" pitchFamily="34" charset="0"/>
          <a:ea typeface="+mj-ea"/>
          <a:cs typeface="+mj-cs"/>
        </a:defRPr>
      </a:lvl1pPr>
      <a:lvl2pPr algn="ctr" rtl="0" eaLnBrk="0" fontAlgn="base" hangingPunct="0">
        <a:spcBef>
          <a:spcPct val="0"/>
        </a:spcBef>
        <a:spcAft>
          <a:spcPct val="0"/>
        </a:spcAft>
        <a:defRPr sz="3600">
          <a:solidFill>
            <a:schemeClr val="tx1"/>
          </a:solidFill>
          <a:latin typeface="Verdana" pitchFamily="34" charset="0"/>
        </a:defRPr>
      </a:lvl2pPr>
      <a:lvl3pPr algn="ctr" rtl="0" eaLnBrk="0" fontAlgn="base" hangingPunct="0">
        <a:spcBef>
          <a:spcPct val="0"/>
        </a:spcBef>
        <a:spcAft>
          <a:spcPct val="0"/>
        </a:spcAft>
        <a:defRPr sz="3600">
          <a:solidFill>
            <a:schemeClr val="tx1"/>
          </a:solidFill>
          <a:latin typeface="Verdana" pitchFamily="34" charset="0"/>
        </a:defRPr>
      </a:lvl3pPr>
      <a:lvl4pPr algn="ctr" rtl="0" eaLnBrk="0" fontAlgn="base" hangingPunct="0">
        <a:spcBef>
          <a:spcPct val="0"/>
        </a:spcBef>
        <a:spcAft>
          <a:spcPct val="0"/>
        </a:spcAft>
        <a:defRPr sz="3600">
          <a:solidFill>
            <a:schemeClr val="tx1"/>
          </a:solidFill>
          <a:latin typeface="Verdana" pitchFamily="34" charset="0"/>
        </a:defRPr>
      </a:lvl4pPr>
      <a:lvl5pPr algn="ctr" rtl="0" eaLnBrk="0" fontAlgn="base" hangingPunct="0">
        <a:spcBef>
          <a:spcPct val="0"/>
        </a:spcBef>
        <a:spcAft>
          <a:spcPct val="0"/>
        </a:spcAft>
        <a:defRPr sz="36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680151994"/>
      </p:ext>
    </p:extLst>
  </p:cSld>
  <p:clrMap bg1="lt1" tx1="dk1" bg2="lt2" tx2="dk2" accent1="accent1" accent2="accent2" accent3="accent3" accent4="accent4" accent5="accent5" accent6="accent6" hlink="hlink" folHlink="folHlink"/>
  <p:sldLayoutIdLst>
    <p:sldLayoutId id="2147484369" r:id="rId1"/>
    <p:sldLayoutId id="2147484370" r:id="rId2"/>
    <p:sldLayoutId id="2147484371" r:id="rId3"/>
    <p:sldLayoutId id="2147484372" r:id="rId4"/>
    <p:sldLayoutId id="2147484373" r:id="rId5"/>
    <p:sldLayoutId id="2147484374" r:id="rId6"/>
    <p:sldLayoutId id="2147484375" r:id="rId7"/>
    <p:sldLayoutId id="2147484376" r:id="rId8"/>
    <p:sldLayoutId id="2147484377" r:id="rId9"/>
    <p:sldLayoutId id="2147484378" r:id="rId10"/>
    <p:sldLayoutId id="2147484379" r:id="rId11"/>
    <p:sldLayoutId id="2147484380" r:id="rId12"/>
    <p:sldLayoutId id="2147484381"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8" Type="http://schemas.openxmlformats.org/officeDocument/2006/relationships/hyperlink" Target="http://en.wikipedia.org/wiki/File:Heart_oblique_external.jpg" TargetMode="External"/><Relationship Id="rId3" Type="http://schemas.openxmlformats.org/officeDocument/2006/relationships/hyperlink" Target="http://training.seer.cancer.gov/anatomy/cardiovascular/blood/classification.html" TargetMode="External"/><Relationship Id="rId7" Type="http://schemas.openxmlformats.org/officeDocument/2006/relationships/hyperlink" Target="http://en.wikipedia.org/wiki/File:Circulatory_System_en.svg" TargetMode="External"/><Relationship Id="rId2" Type="http://schemas.openxmlformats.org/officeDocument/2006/relationships/notesSlide" Target="../notesSlides/notesSlide24.xml"/><Relationship Id="rId1" Type="http://schemas.openxmlformats.org/officeDocument/2006/relationships/slideLayout" Target="../slideLayouts/slideLayout29.xml"/><Relationship Id="rId6" Type="http://schemas.openxmlformats.org/officeDocument/2006/relationships/hyperlink" Target="http://training.seer.cancer.gov/anatomy/cardiovascular/heart/structure.html" TargetMode="External"/><Relationship Id="rId5" Type="http://schemas.openxmlformats.org/officeDocument/2006/relationships/hyperlink" Target="http://www.nlm.nih.gov/medlineplus/bloodheartandcirculation.html" TargetMode="External"/><Relationship Id="rId4" Type="http://schemas.openxmlformats.org/officeDocument/2006/relationships/hyperlink" Target="http://training.seer.cancer.gov/anatomy/cardiovascular"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t>Terminology in Healthcare and Public Health Settings </a:t>
            </a:r>
          </a:p>
        </p:txBody>
      </p:sp>
      <p:sp>
        <p:nvSpPr>
          <p:cNvPr id="33795" name="Text Placeholder 2"/>
          <p:cNvSpPr>
            <a:spLocks noGrp="1"/>
          </p:cNvSpPr>
          <p:nvPr>
            <p:ph type="body" sz="half" idx="2"/>
          </p:nvPr>
        </p:nvSpPr>
        <p:spPr/>
        <p:txBody>
          <a:bodyPr/>
          <a:lstStyle/>
          <a:p>
            <a:r>
              <a:rPr lang="en-US" altLang="en-US" smtClean="0"/>
              <a:t>Cardiovascular System</a:t>
            </a:r>
          </a:p>
        </p:txBody>
      </p:sp>
      <p:sp>
        <p:nvSpPr>
          <p:cNvPr id="33796" name="Text Placeholder 4"/>
          <p:cNvSpPr>
            <a:spLocks noGrp="1"/>
          </p:cNvSpPr>
          <p:nvPr>
            <p:ph type="body" sz="quarter" idx="11"/>
          </p:nvPr>
        </p:nvSpPr>
        <p:spPr/>
        <p:txBody>
          <a:bodyPr/>
          <a:lstStyle/>
          <a:p>
            <a:endParaRPr lang="en-US" altLang="en-US" dirty="0"/>
          </a:p>
        </p:txBody>
      </p:sp>
      <p:sp>
        <p:nvSpPr>
          <p:cNvPr id="6" name="Text Placeholder 5"/>
          <p:cNvSpPr>
            <a:spLocks noGrp="1"/>
          </p:cNvSpPr>
          <p:nvPr>
            <p:ph type="body" sz="quarter" idx="12"/>
          </p:nvPr>
        </p:nvSpPr>
        <p:spPr/>
        <p:txBody>
          <a:bodyPr/>
          <a:lstStyle/>
          <a:p>
            <a:r>
              <a:rPr lang="en-US" dirty="0"/>
              <a:t>This material (Comp </a:t>
            </a:r>
            <a:r>
              <a:rPr lang="en-US" dirty="0" smtClean="0"/>
              <a:t>3 </a:t>
            </a:r>
            <a:r>
              <a:rPr lang="en-US" dirty="0"/>
              <a:t>Unit </a:t>
            </a:r>
            <a:r>
              <a:rPr lang="en-US" dirty="0" smtClean="0"/>
              <a:t>5)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smtClean="0"/>
              <a:t>.</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dirty="0" smtClean="0"/>
              <a:t>Blood Vessels 3</a:t>
            </a:r>
          </a:p>
        </p:txBody>
      </p:sp>
      <p:sp>
        <p:nvSpPr>
          <p:cNvPr id="43011" name="Rectangle 3"/>
          <p:cNvSpPr>
            <a:spLocks noGrp="1" noChangeArrowheads="1"/>
          </p:cNvSpPr>
          <p:nvPr>
            <p:ph sz="quarter" idx="14"/>
          </p:nvPr>
        </p:nvSpPr>
        <p:spPr/>
        <p:txBody>
          <a:bodyPr/>
          <a:lstStyle/>
          <a:p>
            <a:r>
              <a:rPr lang="en-US" altLang="en-US" dirty="0" smtClean="0"/>
              <a:t>Veins</a:t>
            </a:r>
          </a:p>
          <a:p>
            <a:pPr lvl="1"/>
            <a:r>
              <a:rPr lang="en-US" altLang="en-US" dirty="0" smtClean="0"/>
              <a:t>Carry blood towards the heart</a:t>
            </a:r>
          </a:p>
          <a:p>
            <a:pPr lvl="2"/>
            <a:r>
              <a:rPr lang="en-US" altLang="en-US" dirty="0" smtClean="0"/>
              <a:t>From either the lungs or the cells and tissues of body</a:t>
            </a:r>
          </a:p>
        </p:txBody>
      </p:sp>
      <p:sp>
        <p:nvSpPr>
          <p:cNvPr id="33797"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BC65DD-F39B-4C1F-A897-EDDFCBA3393A}" type="slidenum">
              <a:rPr lang="en-US" altLang="en-US" smtClean="0"/>
              <a:pPr/>
              <a:t>10</a:t>
            </a:fld>
            <a:endParaRPr lang="en-US" altLang="en-US"/>
          </a:p>
        </p:txBody>
      </p:sp>
    </p:spTree>
  </p:cSld>
  <p:clrMapOvr>
    <a:masterClrMapping/>
  </p:clrMapOvr>
  <p:transition advTm="70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Atherosclerosis</a:t>
            </a:r>
          </a:p>
        </p:txBody>
      </p:sp>
      <p:sp>
        <p:nvSpPr>
          <p:cNvPr id="44035" name="Content Placeholder 2"/>
          <p:cNvSpPr>
            <a:spLocks noGrp="1"/>
          </p:cNvSpPr>
          <p:nvPr>
            <p:ph sz="quarter" idx="14"/>
          </p:nvPr>
        </p:nvSpPr>
        <p:spPr/>
        <p:txBody>
          <a:bodyPr/>
          <a:lstStyle/>
          <a:p>
            <a:r>
              <a:rPr lang="en-US" altLang="en-US" dirty="0" smtClean="0"/>
              <a:t>Disease in which plaque builds up inside arteries</a:t>
            </a:r>
          </a:p>
          <a:p>
            <a:r>
              <a:rPr lang="en-US" altLang="en-US" dirty="0" smtClean="0"/>
              <a:t>Plaque</a:t>
            </a:r>
          </a:p>
          <a:p>
            <a:pPr lvl="1"/>
            <a:r>
              <a:rPr lang="en-US" altLang="en-US" sz="2400" dirty="0" smtClean="0"/>
              <a:t>Sticky substance made up of fat, cholesterol, calcium, and other substances found in the blood</a:t>
            </a:r>
          </a:p>
          <a:p>
            <a:pPr lvl="1"/>
            <a:r>
              <a:rPr lang="en-US" altLang="en-US" sz="2400" dirty="0" smtClean="0"/>
              <a:t>Builds up inside your arteries</a:t>
            </a:r>
          </a:p>
          <a:p>
            <a:r>
              <a:rPr lang="en-US" altLang="en-US" dirty="0" smtClean="0"/>
              <a:t>Can lead to</a:t>
            </a:r>
          </a:p>
          <a:p>
            <a:pPr lvl="1"/>
            <a:r>
              <a:rPr lang="en-US" altLang="en-US" sz="2400" dirty="0" smtClean="0"/>
              <a:t>Coronary artery disease</a:t>
            </a:r>
          </a:p>
          <a:p>
            <a:pPr lvl="1"/>
            <a:r>
              <a:rPr lang="en-US" altLang="en-US" sz="2400" dirty="0" smtClean="0"/>
              <a:t>Carotid artery disease</a:t>
            </a:r>
          </a:p>
          <a:p>
            <a:pPr lvl="1"/>
            <a:r>
              <a:rPr lang="en-US" altLang="en-US" sz="2400" dirty="0" smtClean="0"/>
              <a:t>Peripheral arterial disease </a:t>
            </a:r>
          </a:p>
        </p:txBody>
      </p:sp>
      <p:sp>
        <p:nvSpPr>
          <p:cNvPr id="3482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996449-C0AB-467A-84FB-536C65C2E419}" type="slidenum">
              <a:rPr lang="en-US" altLang="en-US" smtClean="0"/>
              <a:pPr/>
              <a:t>11</a:t>
            </a:fld>
            <a:endParaRPr lang="en-US" altLang="en-US"/>
          </a:p>
        </p:txBody>
      </p:sp>
    </p:spTree>
  </p:cSld>
  <p:clrMapOvr>
    <a:masterClrMapping/>
  </p:clrMapOvr>
  <p:transition advTm="105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smtClean="0"/>
              <a:t>Atherosclerosis 2</a:t>
            </a:r>
          </a:p>
        </p:txBody>
      </p:sp>
      <p:sp>
        <p:nvSpPr>
          <p:cNvPr id="3" name="Content Placeholder 2"/>
          <p:cNvSpPr>
            <a:spLocks noGrp="1"/>
          </p:cNvSpPr>
          <p:nvPr>
            <p:ph sz="quarter" idx="14"/>
          </p:nvPr>
        </p:nvSpPr>
        <p:spPr/>
        <p:txBody>
          <a:bodyPr/>
          <a:lstStyle/>
          <a:p>
            <a:r>
              <a:rPr lang="en-US" smtClean="0"/>
              <a:t>Coronary artery disease </a:t>
            </a:r>
          </a:p>
          <a:p>
            <a:pPr lvl="1"/>
            <a:r>
              <a:rPr lang="en-US" smtClean="0"/>
              <a:t>Occurs when arteries that supply blood to your heart are blocked</a:t>
            </a:r>
          </a:p>
          <a:p>
            <a:pPr lvl="1"/>
            <a:r>
              <a:rPr lang="en-US" smtClean="0"/>
              <a:t>Angina or a heart attack</a:t>
            </a:r>
          </a:p>
          <a:p>
            <a:r>
              <a:rPr lang="en-US" smtClean="0"/>
              <a:t>Carotid artery disease </a:t>
            </a:r>
          </a:p>
          <a:p>
            <a:pPr lvl="1"/>
            <a:r>
              <a:rPr lang="en-US" smtClean="0"/>
              <a:t>Occurs when arteries that supply blood to your brain  are blocked</a:t>
            </a:r>
          </a:p>
          <a:p>
            <a:pPr lvl="1"/>
            <a:r>
              <a:rPr lang="en-US" smtClean="0"/>
              <a:t>Stroke</a:t>
            </a:r>
          </a:p>
          <a:p>
            <a:r>
              <a:rPr lang="en-US" smtClean="0"/>
              <a:t>Peripheral arterial disease</a:t>
            </a:r>
            <a:endParaRPr lang="en-US" dirty="0" smtClean="0"/>
          </a:p>
        </p:txBody>
      </p:sp>
      <p:sp>
        <p:nvSpPr>
          <p:cNvPr id="3584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338C45-D3EF-4506-98B8-F538AB4AAEE0}" type="slidenum">
              <a:rPr lang="en-US" altLang="en-US" smtClean="0"/>
              <a:pPr/>
              <a:t>12</a:t>
            </a:fld>
            <a:endParaRPr lang="en-US" altLang="en-US"/>
          </a:p>
        </p:txBody>
      </p:sp>
    </p:spTree>
  </p:cSld>
  <p:clrMapOvr>
    <a:masterClrMapping/>
  </p:clrMapOvr>
  <p:transition advTm="105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smtClean="0"/>
              <a:t>Atherosclerosis 3</a:t>
            </a:r>
          </a:p>
        </p:txBody>
      </p:sp>
      <p:sp>
        <p:nvSpPr>
          <p:cNvPr id="46083" name="Content Placeholder 2"/>
          <p:cNvSpPr>
            <a:spLocks noGrp="1"/>
          </p:cNvSpPr>
          <p:nvPr>
            <p:ph sz="quarter" idx="14"/>
          </p:nvPr>
        </p:nvSpPr>
        <p:spPr/>
        <p:txBody>
          <a:bodyPr/>
          <a:lstStyle/>
          <a:p>
            <a:r>
              <a:rPr lang="en-US" altLang="en-US" dirty="0" smtClean="0"/>
              <a:t>Diagnosis</a:t>
            </a:r>
          </a:p>
          <a:p>
            <a:pPr lvl="1"/>
            <a:r>
              <a:rPr lang="en-US" altLang="en-US" dirty="0" smtClean="0"/>
              <a:t>Physical examination</a:t>
            </a:r>
          </a:p>
          <a:p>
            <a:pPr lvl="1"/>
            <a:r>
              <a:rPr lang="en-US" altLang="en-US" dirty="0" smtClean="0"/>
              <a:t>Imaging</a:t>
            </a:r>
          </a:p>
          <a:p>
            <a:pPr lvl="1"/>
            <a:r>
              <a:rPr lang="en-US" altLang="en-US" dirty="0" smtClean="0"/>
              <a:t>Other diagnostic tests</a:t>
            </a:r>
          </a:p>
          <a:p>
            <a:r>
              <a:rPr lang="en-US" altLang="en-US" dirty="0" smtClean="0"/>
              <a:t>Treatments</a:t>
            </a:r>
          </a:p>
          <a:p>
            <a:pPr lvl="1"/>
            <a:r>
              <a:rPr lang="en-US" altLang="en-US" dirty="0" smtClean="0"/>
              <a:t>Medicines</a:t>
            </a:r>
          </a:p>
          <a:p>
            <a:pPr lvl="1"/>
            <a:r>
              <a:rPr lang="en-US" altLang="en-US" dirty="0" smtClean="0"/>
              <a:t>Medical procedures</a:t>
            </a:r>
          </a:p>
          <a:p>
            <a:pPr lvl="1"/>
            <a:r>
              <a:rPr lang="en-US" altLang="en-US" dirty="0" smtClean="0"/>
              <a:t>Surgery</a:t>
            </a:r>
          </a:p>
          <a:p>
            <a:pPr lvl="1"/>
            <a:r>
              <a:rPr lang="en-US" altLang="en-US" dirty="0" smtClean="0"/>
              <a:t>Lifestyle changes</a:t>
            </a:r>
          </a:p>
        </p:txBody>
      </p:sp>
      <p:sp>
        <p:nvSpPr>
          <p:cNvPr id="36869"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14306B4-00CD-4812-937F-9F3DBF6DE740}" type="slidenum">
              <a:rPr lang="en-US" altLang="en-US" smtClean="0"/>
              <a:pPr/>
              <a:t>13</a:t>
            </a:fld>
            <a:endParaRPr lang="en-US" altLang="en-US"/>
          </a:p>
        </p:txBody>
      </p:sp>
    </p:spTree>
  </p:cSld>
  <p:clrMapOvr>
    <a:masterClrMapping/>
  </p:clrMapOvr>
  <p:transition advTm="45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Stroke</a:t>
            </a:r>
          </a:p>
        </p:txBody>
      </p:sp>
      <p:sp>
        <p:nvSpPr>
          <p:cNvPr id="47107" name="Content Placeholder 2"/>
          <p:cNvSpPr>
            <a:spLocks noGrp="1"/>
          </p:cNvSpPr>
          <p:nvPr>
            <p:ph sz="quarter" idx="14"/>
          </p:nvPr>
        </p:nvSpPr>
        <p:spPr/>
        <p:txBody>
          <a:bodyPr/>
          <a:lstStyle/>
          <a:p>
            <a:r>
              <a:rPr lang="en-US" altLang="en-US" smtClean="0"/>
              <a:t>Blood flow to your brain stops </a:t>
            </a:r>
          </a:p>
          <a:p>
            <a:pPr lvl="1"/>
            <a:r>
              <a:rPr lang="en-US" altLang="en-US" smtClean="0"/>
              <a:t>Medical emergency</a:t>
            </a:r>
          </a:p>
          <a:p>
            <a:pPr lvl="1"/>
            <a:r>
              <a:rPr lang="en-US" altLang="en-US" smtClean="0"/>
              <a:t>Early action important to minimize damage</a:t>
            </a:r>
          </a:p>
          <a:p>
            <a:r>
              <a:rPr lang="en-US" altLang="en-US" smtClean="0"/>
              <a:t>Treated or prevented by controlling risk factors</a:t>
            </a:r>
          </a:p>
          <a:p>
            <a:r>
              <a:rPr lang="en-US" altLang="en-US" smtClean="0"/>
              <a:t>Risk factors</a:t>
            </a:r>
          </a:p>
          <a:p>
            <a:pPr lvl="1"/>
            <a:r>
              <a:rPr lang="en-US" altLang="en-US" smtClean="0"/>
              <a:t>High blood pressure</a:t>
            </a:r>
          </a:p>
          <a:p>
            <a:pPr lvl="1"/>
            <a:r>
              <a:rPr lang="en-US" altLang="en-US" smtClean="0"/>
              <a:t>Smoking</a:t>
            </a:r>
          </a:p>
          <a:p>
            <a:pPr lvl="1"/>
            <a:r>
              <a:rPr lang="en-US" altLang="en-US" smtClean="0"/>
              <a:t>High cholesterol</a:t>
            </a:r>
          </a:p>
        </p:txBody>
      </p:sp>
      <p:sp>
        <p:nvSpPr>
          <p:cNvPr id="37893"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1C2306-906C-42B3-8FF2-AD1CBE07CB80}" type="slidenum">
              <a:rPr lang="en-US" altLang="en-US" smtClean="0"/>
              <a:pPr/>
              <a:t>14</a:t>
            </a:fld>
            <a:endParaRPr lang="en-US" altLang="en-US"/>
          </a:p>
        </p:txBody>
      </p:sp>
    </p:spTree>
  </p:cSld>
  <p:clrMapOvr>
    <a:masterClrMapping/>
  </p:clrMapOvr>
  <p:transition advTm="70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smtClean="0"/>
              <a:t>Types of Stroke</a:t>
            </a:r>
          </a:p>
        </p:txBody>
      </p:sp>
      <p:sp>
        <p:nvSpPr>
          <p:cNvPr id="48131" name="Content Placeholder 2"/>
          <p:cNvSpPr>
            <a:spLocks noGrp="1"/>
          </p:cNvSpPr>
          <p:nvPr>
            <p:ph sz="quarter" idx="14"/>
          </p:nvPr>
        </p:nvSpPr>
        <p:spPr/>
        <p:txBody>
          <a:bodyPr/>
          <a:lstStyle/>
          <a:p>
            <a:r>
              <a:rPr lang="en-US" altLang="en-US" dirty="0" smtClean="0"/>
              <a:t>Ischemic stroke </a:t>
            </a:r>
          </a:p>
          <a:p>
            <a:pPr lvl="1"/>
            <a:r>
              <a:rPr lang="en-US" altLang="en-US" dirty="0" smtClean="0"/>
              <a:t>Caused by a blood clot that blocks or plugs a blood vessel in the brain</a:t>
            </a:r>
          </a:p>
          <a:p>
            <a:r>
              <a:rPr lang="en-US" altLang="en-US" dirty="0" smtClean="0"/>
              <a:t>Hemorrhagic stroke</a:t>
            </a:r>
          </a:p>
          <a:p>
            <a:pPr lvl="1"/>
            <a:r>
              <a:rPr lang="en-US" altLang="en-US" dirty="0" smtClean="0"/>
              <a:t>Caused by a blood vessel that breaks and bleeds into the brain</a:t>
            </a:r>
          </a:p>
        </p:txBody>
      </p:sp>
      <p:sp>
        <p:nvSpPr>
          <p:cNvPr id="3891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4F5D647-0A61-42A9-AF38-FE438AF8649B}" type="slidenum">
              <a:rPr lang="en-US" altLang="en-US" smtClean="0"/>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t>Transient Ischemic Attacks (TIAs)</a:t>
            </a:r>
          </a:p>
        </p:txBody>
      </p:sp>
      <p:sp>
        <p:nvSpPr>
          <p:cNvPr id="49155" name="Content Placeholder 2"/>
          <p:cNvSpPr>
            <a:spLocks noGrp="1"/>
          </p:cNvSpPr>
          <p:nvPr>
            <p:ph sz="quarter" idx="14"/>
          </p:nvPr>
        </p:nvSpPr>
        <p:spPr/>
        <p:txBody>
          <a:bodyPr/>
          <a:lstStyle/>
          <a:p>
            <a:r>
              <a:rPr lang="en-US" altLang="en-US" smtClean="0"/>
              <a:t>Blood supply to the brain is briefly interrupted</a:t>
            </a:r>
          </a:p>
          <a:p>
            <a:pPr lvl="1"/>
            <a:r>
              <a:rPr lang="en-US" altLang="en-US" smtClean="0"/>
              <a:t>Many last less than five minutes</a:t>
            </a:r>
          </a:p>
          <a:p>
            <a:pPr lvl="1"/>
            <a:r>
              <a:rPr lang="en-US" altLang="en-US" smtClean="0"/>
              <a:t>Caused by clot or debris</a:t>
            </a:r>
          </a:p>
          <a:p>
            <a:pPr lvl="1"/>
            <a:r>
              <a:rPr lang="en-US" altLang="en-US" smtClean="0"/>
              <a:t>Do not usually cause permanent damage</a:t>
            </a:r>
          </a:p>
        </p:txBody>
      </p:sp>
      <p:sp>
        <p:nvSpPr>
          <p:cNvPr id="3994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ECD0E9-A54E-47A1-8690-1AFD55C3C13A}" type="slidenum">
              <a:rPr lang="en-US" altLang="en-US" smtClean="0"/>
              <a:pPr/>
              <a:t>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dirty="0" smtClean="0"/>
              <a:t>Stroke 2</a:t>
            </a:r>
          </a:p>
        </p:txBody>
      </p:sp>
      <p:sp>
        <p:nvSpPr>
          <p:cNvPr id="3" name="Content Placeholder 2"/>
          <p:cNvSpPr>
            <a:spLocks noGrp="1"/>
          </p:cNvSpPr>
          <p:nvPr>
            <p:ph sz="quarter" idx="14"/>
          </p:nvPr>
        </p:nvSpPr>
        <p:spPr/>
        <p:txBody>
          <a:bodyPr/>
          <a:lstStyle/>
          <a:p>
            <a:r>
              <a:rPr lang="en-US" dirty="0" smtClean="0"/>
              <a:t>Symptoms:</a:t>
            </a:r>
          </a:p>
          <a:p>
            <a:pPr lvl="1"/>
            <a:r>
              <a:rPr lang="en-US" sz="2400" dirty="0" smtClean="0"/>
              <a:t>Sudden onset</a:t>
            </a:r>
          </a:p>
          <a:p>
            <a:pPr lvl="1"/>
            <a:r>
              <a:rPr lang="en-US" sz="2400" dirty="0" smtClean="0"/>
              <a:t>Numbness or weakness of the face, arm or leg</a:t>
            </a:r>
          </a:p>
          <a:p>
            <a:pPr lvl="1"/>
            <a:r>
              <a:rPr lang="en-US" sz="2400" dirty="0" smtClean="0"/>
              <a:t>Confusion, trouble speaking or understanding speech </a:t>
            </a:r>
          </a:p>
          <a:p>
            <a:pPr lvl="1"/>
            <a:r>
              <a:rPr lang="en-US" sz="2400" dirty="0" smtClean="0"/>
              <a:t>Trouble seeing in one or both eyes </a:t>
            </a:r>
          </a:p>
          <a:p>
            <a:pPr lvl="1"/>
            <a:r>
              <a:rPr lang="en-US" sz="2400" dirty="0" smtClean="0"/>
              <a:t>Trouble walking</a:t>
            </a:r>
          </a:p>
          <a:p>
            <a:pPr lvl="1"/>
            <a:r>
              <a:rPr lang="en-US" sz="2400" dirty="0" smtClean="0"/>
              <a:t>Severe headache with no known cause </a:t>
            </a:r>
          </a:p>
          <a:p>
            <a:r>
              <a:rPr lang="en-US" dirty="0" smtClean="0"/>
              <a:t>Treatment </a:t>
            </a:r>
          </a:p>
          <a:p>
            <a:pPr lvl="1"/>
            <a:r>
              <a:rPr lang="en-US" sz="2400" dirty="0" smtClean="0"/>
              <a:t>Drug therapy</a:t>
            </a:r>
          </a:p>
          <a:p>
            <a:pPr lvl="1"/>
            <a:r>
              <a:rPr lang="en-US" sz="2400" dirty="0" smtClean="0"/>
              <a:t>Rehabilitation</a:t>
            </a:r>
          </a:p>
        </p:txBody>
      </p:sp>
      <p:sp>
        <p:nvSpPr>
          <p:cNvPr id="40965"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0D5ECE-4BF6-4831-B82D-09F4C4DFE246}" type="slidenum">
              <a:rPr lang="en-US" altLang="en-US" smtClean="0"/>
              <a:pPr/>
              <a:t>17</a:t>
            </a:fld>
            <a:endParaRPr lang="en-US" altLang="en-US"/>
          </a:p>
        </p:txBody>
      </p:sp>
    </p:spTree>
  </p:cSld>
  <p:clrMapOvr>
    <a:masterClrMapping/>
  </p:clrMapOvr>
  <p:transition advTm="57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Hypertension</a:t>
            </a:r>
          </a:p>
        </p:txBody>
      </p:sp>
      <p:sp>
        <p:nvSpPr>
          <p:cNvPr id="51203" name="Content Placeholder 2"/>
          <p:cNvSpPr>
            <a:spLocks noGrp="1"/>
          </p:cNvSpPr>
          <p:nvPr>
            <p:ph sz="quarter" idx="14"/>
          </p:nvPr>
        </p:nvSpPr>
        <p:spPr/>
        <p:txBody>
          <a:bodyPr/>
          <a:lstStyle/>
          <a:p>
            <a:r>
              <a:rPr lang="en-US" altLang="en-US" dirty="0" smtClean="0"/>
              <a:t>“Silent killer”</a:t>
            </a:r>
          </a:p>
          <a:p>
            <a:r>
              <a:rPr lang="en-US" altLang="en-US" dirty="0" smtClean="0"/>
              <a:t>High blood pressure can cause</a:t>
            </a:r>
          </a:p>
          <a:p>
            <a:pPr lvl="1"/>
            <a:r>
              <a:rPr lang="en-US" altLang="en-US" sz="2400" dirty="0" smtClean="0"/>
              <a:t>Kidney problems</a:t>
            </a:r>
          </a:p>
          <a:p>
            <a:pPr lvl="1"/>
            <a:r>
              <a:rPr lang="en-US" altLang="en-US" sz="2400" dirty="0" smtClean="0"/>
              <a:t>Stroke</a:t>
            </a:r>
          </a:p>
          <a:p>
            <a:pPr lvl="1"/>
            <a:r>
              <a:rPr lang="en-US" altLang="en-US" sz="2400" dirty="0" smtClean="0"/>
              <a:t>Heart failure</a:t>
            </a:r>
          </a:p>
          <a:p>
            <a:pPr lvl="1"/>
            <a:r>
              <a:rPr lang="en-US" altLang="en-US" sz="2400" dirty="0" smtClean="0"/>
              <a:t>Blindness</a:t>
            </a:r>
          </a:p>
          <a:p>
            <a:pPr lvl="1"/>
            <a:r>
              <a:rPr lang="en-US" altLang="en-US" sz="2400" dirty="0" smtClean="0"/>
              <a:t>Heart attacks</a:t>
            </a:r>
          </a:p>
          <a:p>
            <a:r>
              <a:rPr lang="en-US" altLang="en-US" dirty="0" smtClean="0"/>
              <a:t>Controlling high blood pressure</a:t>
            </a:r>
          </a:p>
          <a:p>
            <a:pPr lvl="1"/>
            <a:r>
              <a:rPr lang="en-US" altLang="en-US" sz="2400" dirty="0" smtClean="0"/>
              <a:t>Healthy lifestyle habits</a:t>
            </a:r>
          </a:p>
          <a:p>
            <a:pPr lvl="1"/>
            <a:r>
              <a:rPr lang="en-US" altLang="en-US" sz="2400" dirty="0" smtClean="0"/>
              <a:t>Medication</a:t>
            </a:r>
          </a:p>
        </p:txBody>
      </p:sp>
      <p:sp>
        <p:nvSpPr>
          <p:cNvPr id="41989"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2D56918-21F5-4420-A483-F7548B64C977}" type="slidenum">
              <a:rPr lang="en-US" altLang="en-US" smtClean="0"/>
              <a:pPr/>
              <a:t>18</a:t>
            </a:fld>
            <a:endParaRPr lang="en-US" altLang="en-US"/>
          </a:p>
        </p:txBody>
      </p:sp>
    </p:spTree>
  </p:cSld>
  <p:clrMapOvr>
    <a:masterClrMapping/>
  </p:clrMapOvr>
  <p:transition advTm="39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smtClean="0"/>
              <a:t>Hypertension 2</a:t>
            </a:r>
          </a:p>
        </p:txBody>
      </p:sp>
      <p:sp>
        <p:nvSpPr>
          <p:cNvPr id="3" name="Content Placeholder 2"/>
          <p:cNvSpPr>
            <a:spLocks noGrp="1"/>
          </p:cNvSpPr>
          <p:nvPr>
            <p:ph sz="quarter" idx="14"/>
          </p:nvPr>
        </p:nvSpPr>
        <p:spPr/>
        <p:txBody>
          <a:bodyPr/>
          <a:lstStyle/>
          <a:p>
            <a:r>
              <a:rPr lang="en-US" dirty="0" smtClean="0"/>
              <a:t>Blood pressure readings</a:t>
            </a:r>
          </a:p>
          <a:p>
            <a:pPr lvl="1"/>
            <a:r>
              <a:rPr lang="en-US" dirty="0" smtClean="0"/>
              <a:t>Systolic blood pressure</a:t>
            </a:r>
          </a:p>
          <a:p>
            <a:pPr lvl="1"/>
            <a:r>
              <a:rPr lang="en-US" dirty="0" smtClean="0"/>
              <a:t>Diastolic blood pressure</a:t>
            </a:r>
          </a:p>
          <a:p>
            <a:r>
              <a:rPr lang="en-US" dirty="0" smtClean="0"/>
              <a:t>Usually written one above the other</a:t>
            </a:r>
          </a:p>
          <a:p>
            <a:pPr lvl="1"/>
            <a:r>
              <a:rPr lang="en-US" dirty="0" smtClean="0"/>
              <a:t>Systolic on top; diastolic on bottom</a:t>
            </a:r>
          </a:p>
          <a:p>
            <a:r>
              <a:rPr lang="en-US" dirty="0" smtClean="0"/>
              <a:t>Ranges </a:t>
            </a:r>
          </a:p>
          <a:p>
            <a:pPr lvl="1"/>
            <a:r>
              <a:rPr lang="en-US" sz="2400" dirty="0" smtClean="0"/>
              <a:t>120/80 or lower = normal blood pressure </a:t>
            </a:r>
          </a:p>
          <a:p>
            <a:pPr lvl="1"/>
            <a:r>
              <a:rPr lang="en-US" sz="2400" dirty="0" smtClean="0"/>
              <a:t>140/90 or higher = high blood pressure </a:t>
            </a:r>
          </a:p>
          <a:p>
            <a:pPr lvl="1"/>
            <a:r>
              <a:rPr lang="en-US" sz="2400" dirty="0" smtClean="0"/>
              <a:t>Pre-hypertension = systolic between 120 and 139 or diastolic between 80 and 89</a:t>
            </a:r>
            <a:endParaRPr lang="en-US" dirty="0"/>
          </a:p>
        </p:txBody>
      </p:sp>
      <p:sp>
        <p:nvSpPr>
          <p:cNvPr id="43013"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4DF29D-482C-493A-BB53-E8BA052845A5}" type="slidenum">
              <a:rPr lang="en-US" altLang="en-US" smtClean="0"/>
              <a:pPr/>
              <a:t>19</a:t>
            </a:fld>
            <a:endParaRPr lang="en-US" altLang="en-US"/>
          </a:p>
        </p:txBody>
      </p:sp>
    </p:spTree>
  </p:cSld>
  <p:clrMapOvr>
    <a:masterClrMapping/>
  </p:clrMapOvr>
  <p:transition advTm="82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Cardiovascular System</a:t>
            </a:r>
            <a:br>
              <a:rPr lang="en-US" altLang="en-US" smtClean="0"/>
            </a:br>
            <a:r>
              <a:rPr lang="en-US" altLang="en-US" smtClean="0"/>
              <a:t>Learning Objectives</a:t>
            </a:r>
          </a:p>
        </p:txBody>
      </p:sp>
      <p:sp>
        <p:nvSpPr>
          <p:cNvPr id="34819" name="Text Placeholder 3"/>
          <p:cNvSpPr>
            <a:spLocks noGrp="1"/>
          </p:cNvSpPr>
          <p:nvPr>
            <p:ph sz="quarter" idx="14"/>
          </p:nvPr>
        </p:nvSpPr>
        <p:spPr/>
        <p:txBody>
          <a:bodyPr/>
          <a:lstStyle/>
          <a:p>
            <a:r>
              <a:rPr lang="en-US" altLang="en-US" smtClean="0"/>
              <a:t>Define, understand and correctly pronounce medical terms related to the cardiovascular system</a:t>
            </a:r>
          </a:p>
          <a:p>
            <a:r>
              <a:rPr lang="en-US" altLang="en-US" smtClean="0"/>
              <a:t>Describe common diseases and conditions with an overview of various treatments related to the cardiovascular system</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7AFA75-39C9-43AC-AAF4-EE3A3189F04A}"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smtClean="0"/>
              <a:t>Myocardial Infarction</a:t>
            </a:r>
          </a:p>
        </p:txBody>
      </p:sp>
      <p:sp>
        <p:nvSpPr>
          <p:cNvPr id="3" name="Content Placeholder 2"/>
          <p:cNvSpPr>
            <a:spLocks noGrp="1"/>
          </p:cNvSpPr>
          <p:nvPr>
            <p:ph sz="quarter" idx="14"/>
          </p:nvPr>
        </p:nvSpPr>
        <p:spPr/>
        <p:txBody>
          <a:bodyPr/>
          <a:lstStyle/>
          <a:p>
            <a:r>
              <a:rPr lang="en-US" dirty="0" smtClean="0"/>
              <a:t>Symptoms include</a:t>
            </a:r>
          </a:p>
          <a:p>
            <a:pPr lvl="1"/>
            <a:r>
              <a:rPr lang="en-US" sz="2400" dirty="0" smtClean="0"/>
              <a:t>Chest discomfort</a:t>
            </a:r>
          </a:p>
          <a:p>
            <a:pPr lvl="1"/>
            <a:r>
              <a:rPr lang="en-US" sz="2400" dirty="0" smtClean="0"/>
              <a:t>Shortness of breath </a:t>
            </a:r>
          </a:p>
          <a:p>
            <a:pPr lvl="1"/>
            <a:r>
              <a:rPr lang="en-US" sz="2400" dirty="0" smtClean="0"/>
              <a:t>Discomfort in the upper body</a:t>
            </a:r>
          </a:p>
          <a:p>
            <a:pPr lvl="1"/>
            <a:r>
              <a:rPr lang="en-US" sz="2400" dirty="0" smtClean="0"/>
              <a:t>Nausea, vomiting, dizziness, lightheadedness, sweating </a:t>
            </a:r>
          </a:p>
          <a:p>
            <a:r>
              <a:rPr lang="en-US" dirty="0" smtClean="0"/>
              <a:t>Arrhythmia</a:t>
            </a:r>
          </a:p>
          <a:p>
            <a:pPr lvl="1"/>
            <a:r>
              <a:rPr lang="en-US" sz="2400" dirty="0" smtClean="0"/>
              <a:t>Irregular heartbeat</a:t>
            </a:r>
          </a:p>
          <a:p>
            <a:pPr lvl="1"/>
            <a:r>
              <a:rPr lang="en-US" sz="2400" dirty="0" smtClean="0"/>
              <a:t>Severe decrease in the pumping function of the heart</a:t>
            </a:r>
            <a:endParaRPr lang="en-US" dirty="0"/>
          </a:p>
        </p:txBody>
      </p:sp>
      <p:sp>
        <p:nvSpPr>
          <p:cNvPr id="44037"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87B2A8D-BD5A-42AC-8CC8-6592421A2948}" type="slidenum">
              <a:rPr lang="en-US" altLang="en-US" smtClean="0"/>
              <a:pPr/>
              <a:t>20</a:t>
            </a:fld>
            <a:endParaRPr lang="en-US" altLang="en-US"/>
          </a:p>
        </p:txBody>
      </p:sp>
    </p:spTree>
  </p:cSld>
  <p:clrMapOvr>
    <a:masterClrMapping/>
  </p:clrMapOvr>
  <p:transition advTm="79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smtClean="0"/>
              <a:t>Cardiovascular Combining Forms</a:t>
            </a:r>
          </a:p>
        </p:txBody>
      </p:sp>
      <p:graphicFrame>
        <p:nvGraphicFramePr>
          <p:cNvPr id="7" name="Content Placeholder 6" descr="This table contains the cardiovascular system combining word parts, meanings and examples of use."/>
          <p:cNvGraphicFramePr>
            <a:graphicFrameLocks noGrp="1"/>
          </p:cNvGraphicFramePr>
          <p:nvPr>
            <p:ph type="tbl" sz="quarter" idx="14"/>
            <p:extLst>
              <p:ext uri="{D42A27DB-BD31-4B8C-83A1-F6EECF244321}">
                <p14:modId xmlns:p14="http://schemas.microsoft.com/office/powerpoint/2010/main" val="3477348043"/>
              </p:ext>
            </p:extLst>
          </p:nvPr>
        </p:nvGraphicFramePr>
        <p:xfrm>
          <a:off x="457200" y="1600200"/>
          <a:ext cx="8229600" cy="2962278"/>
        </p:xfrm>
        <a:graphic>
          <a:graphicData uri="http://schemas.openxmlformats.org/drawingml/2006/table">
            <a:tbl>
              <a:tblPr firstRow="1" bandRow="1">
                <a:tableStyleId>{2D5ABB26-0587-4C30-8999-92F81FD0307C}</a:tableStyleId>
              </a:tblPr>
              <a:tblGrid>
                <a:gridCol w="2743200"/>
                <a:gridCol w="2743200"/>
                <a:gridCol w="2743200"/>
              </a:tblGrid>
              <a:tr h="370920">
                <a:tc>
                  <a:txBody>
                    <a:bodyPr/>
                    <a:lstStyle/>
                    <a:p>
                      <a:r>
                        <a:rPr lang="en-US" sz="1800" b="1" dirty="0" smtClean="0"/>
                        <a:t>Word Part</a:t>
                      </a:r>
                      <a:endParaRPr lang="en-US" sz="1800" b="1" dirty="0"/>
                    </a:p>
                  </a:txBody>
                  <a:tcPr marL="97777" marR="97777" marT="45730" marB="45730"/>
                </a:tc>
                <a:tc>
                  <a:txBody>
                    <a:bodyPr/>
                    <a:lstStyle/>
                    <a:p>
                      <a:r>
                        <a:rPr lang="en-US" sz="1800" b="1" dirty="0" smtClean="0"/>
                        <a:t>Meaning</a:t>
                      </a:r>
                      <a:endParaRPr lang="en-US" sz="1800" b="1" dirty="0"/>
                    </a:p>
                  </a:txBody>
                  <a:tcPr marL="97777" marR="97777" marT="45730" marB="45730"/>
                </a:tc>
                <a:tc>
                  <a:txBody>
                    <a:bodyPr/>
                    <a:lstStyle/>
                    <a:p>
                      <a:r>
                        <a:rPr lang="en-US" sz="1800" b="1" dirty="0" smtClean="0"/>
                        <a:t>Sample Term </a:t>
                      </a:r>
                      <a:endParaRPr lang="en-US" sz="1800" b="1" dirty="0"/>
                    </a:p>
                  </a:txBody>
                  <a:tcPr marL="97777" marR="97777" marT="45730" marB="45730"/>
                </a:tc>
              </a:tr>
              <a:tr h="365838">
                <a:tc>
                  <a:txBody>
                    <a:bodyPr/>
                    <a:lstStyle/>
                    <a:p>
                      <a:r>
                        <a:rPr lang="en-US" sz="1800" dirty="0" smtClean="0"/>
                        <a:t>Angi/o</a:t>
                      </a:r>
                      <a:endParaRPr lang="en-US" sz="1800" dirty="0"/>
                    </a:p>
                  </a:txBody>
                  <a:tcPr marL="97777" marR="97777" marT="45730" marB="45730"/>
                </a:tc>
                <a:tc>
                  <a:txBody>
                    <a:bodyPr/>
                    <a:lstStyle/>
                    <a:p>
                      <a:r>
                        <a:rPr lang="en-US" sz="1800" dirty="0" smtClean="0"/>
                        <a:t>Vessel</a:t>
                      </a:r>
                      <a:endParaRPr lang="en-US" sz="1800" dirty="0"/>
                    </a:p>
                  </a:txBody>
                  <a:tcPr marL="97777" marR="97777" marT="45730" marB="45730"/>
                </a:tc>
                <a:tc>
                  <a:txBody>
                    <a:bodyPr/>
                    <a:lstStyle/>
                    <a:p>
                      <a:r>
                        <a:rPr lang="en-US" sz="1800" dirty="0" smtClean="0"/>
                        <a:t>Angioplasty</a:t>
                      </a:r>
                      <a:endParaRPr lang="en-US" sz="1800" dirty="0"/>
                    </a:p>
                  </a:txBody>
                  <a:tcPr marL="97777" marR="97777" marT="45730" marB="45730"/>
                </a:tc>
              </a:tr>
              <a:tr h="370920">
                <a:tc>
                  <a:txBody>
                    <a:bodyPr/>
                    <a:lstStyle/>
                    <a:p>
                      <a:r>
                        <a:rPr lang="en-US" sz="1800" dirty="0" smtClean="0"/>
                        <a:t>Aort</a:t>
                      </a:r>
                      <a:endParaRPr lang="en-US" sz="1800" dirty="0"/>
                    </a:p>
                  </a:txBody>
                  <a:tcPr marL="97777" marR="97777" marT="45730" marB="45730"/>
                </a:tc>
                <a:tc>
                  <a:txBody>
                    <a:bodyPr/>
                    <a:lstStyle/>
                    <a:p>
                      <a:r>
                        <a:rPr lang="en-US" sz="1800" dirty="0" smtClean="0"/>
                        <a:t>Aorta</a:t>
                      </a:r>
                      <a:endParaRPr lang="en-US" sz="1800" dirty="0"/>
                    </a:p>
                  </a:txBody>
                  <a:tcPr marL="97777" marR="97777" marT="45730" marB="45730"/>
                </a:tc>
                <a:tc>
                  <a:txBody>
                    <a:bodyPr/>
                    <a:lstStyle/>
                    <a:p>
                      <a:r>
                        <a:rPr lang="en-US" sz="1800" dirty="0" smtClean="0"/>
                        <a:t>Aortic</a:t>
                      </a:r>
                      <a:endParaRPr lang="en-US" sz="1800" dirty="0"/>
                    </a:p>
                  </a:txBody>
                  <a:tcPr marL="97777" marR="97777" marT="45730" marB="45730"/>
                </a:tc>
              </a:tr>
              <a:tr h="370920">
                <a:tc>
                  <a:txBody>
                    <a:bodyPr/>
                    <a:lstStyle/>
                    <a:p>
                      <a:r>
                        <a:rPr lang="en-US" sz="1800" dirty="0" smtClean="0"/>
                        <a:t>Arteri/o</a:t>
                      </a:r>
                      <a:endParaRPr lang="en-US" sz="1800" dirty="0"/>
                    </a:p>
                  </a:txBody>
                  <a:tcPr marL="97777" marR="97777" marT="45730" marB="45730"/>
                </a:tc>
                <a:tc>
                  <a:txBody>
                    <a:bodyPr/>
                    <a:lstStyle/>
                    <a:p>
                      <a:r>
                        <a:rPr lang="en-US" sz="1800" dirty="0" smtClean="0"/>
                        <a:t>Artery</a:t>
                      </a:r>
                      <a:endParaRPr lang="en-US" sz="1800" dirty="0"/>
                    </a:p>
                  </a:txBody>
                  <a:tcPr marL="97777" marR="97777" marT="45730" marB="45730"/>
                </a:tc>
                <a:tc>
                  <a:txBody>
                    <a:bodyPr/>
                    <a:lstStyle/>
                    <a:p>
                      <a:r>
                        <a:rPr lang="en-US" sz="1800" dirty="0" smtClean="0"/>
                        <a:t>Arterial</a:t>
                      </a:r>
                      <a:endParaRPr lang="en-US" sz="1800" dirty="0"/>
                    </a:p>
                  </a:txBody>
                  <a:tcPr marL="97777" marR="97777" marT="45730" marB="45730"/>
                </a:tc>
              </a:tr>
              <a:tr h="370920">
                <a:tc>
                  <a:txBody>
                    <a:bodyPr/>
                    <a:lstStyle/>
                    <a:p>
                      <a:r>
                        <a:rPr lang="en-US" sz="1800" dirty="0" smtClean="0"/>
                        <a:t>Ather/o</a:t>
                      </a:r>
                      <a:endParaRPr lang="en-US" sz="1800" dirty="0"/>
                    </a:p>
                  </a:txBody>
                  <a:tcPr marL="97777" marR="97777" marT="45730" marB="45730"/>
                </a:tc>
                <a:tc>
                  <a:txBody>
                    <a:bodyPr/>
                    <a:lstStyle/>
                    <a:p>
                      <a:r>
                        <a:rPr lang="en-US" sz="1800" dirty="0" smtClean="0"/>
                        <a:t>Fatty substance</a:t>
                      </a:r>
                      <a:endParaRPr lang="en-US" sz="1800" dirty="0"/>
                    </a:p>
                  </a:txBody>
                  <a:tcPr marL="97777" marR="97777" marT="45730" marB="45730"/>
                </a:tc>
                <a:tc>
                  <a:txBody>
                    <a:bodyPr/>
                    <a:lstStyle/>
                    <a:p>
                      <a:r>
                        <a:rPr lang="en-US" sz="1800" dirty="0" smtClean="0"/>
                        <a:t>Atherectomy</a:t>
                      </a:r>
                      <a:endParaRPr lang="en-US" sz="1800" dirty="0"/>
                    </a:p>
                  </a:txBody>
                  <a:tcPr marL="97777" marR="97777" marT="45730" marB="45730"/>
                </a:tc>
              </a:tr>
              <a:tr h="370920">
                <a:tc>
                  <a:txBody>
                    <a:bodyPr/>
                    <a:lstStyle/>
                    <a:p>
                      <a:r>
                        <a:rPr lang="en-US" sz="1800" dirty="0" smtClean="0"/>
                        <a:t>Atri/o</a:t>
                      </a:r>
                      <a:endParaRPr lang="en-US" sz="1800" dirty="0"/>
                    </a:p>
                  </a:txBody>
                  <a:tcPr marL="97777" marR="97777" marT="45730" marB="45730"/>
                </a:tc>
                <a:tc>
                  <a:txBody>
                    <a:bodyPr/>
                    <a:lstStyle/>
                    <a:p>
                      <a:r>
                        <a:rPr lang="en-US" sz="1800" dirty="0" smtClean="0"/>
                        <a:t>Atrium</a:t>
                      </a:r>
                      <a:endParaRPr lang="en-US" sz="1800" dirty="0"/>
                    </a:p>
                  </a:txBody>
                  <a:tcPr marL="97777" marR="97777" marT="45730" marB="45730"/>
                </a:tc>
                <a:tc>
                  <a:txBody>
                    <a:bodyPr/>
                    <a:lstStyle/>
                    <a:p>
                      <a:r>
                        <a:rPr lang="en-US" sz="1800" dirty="0" smtClean="0"/>
                        <a:t>Interatrial</a:t>
                      </a:r>
                      <a:endParaRPr lang="en-US" sz="1800" dirty="0"/>
                    </a:p>
                  </a:txBody>
                  <a:tcPr marL="97777" marR="97777" marT="45730" marB="45730"/>
                </a:tc>
              </a:tr>
              <a:tr h="370920">
                <a:tc>
                  <a:txBody>
                    <a:bodyPr/>
                    <a:lstStyle/>
                    <a:p>
                      <a:r>
                        <a:rPr lang="en-US" sz="1800" dirty="0" smtClean="0"/>
                        <a:t>Cardi/o</a:t>
                      </a:r>
                      <a:endParaRPr lang="en-US" sz="1800" dirty="0"/>
                    </a:p>
                  </a:txBody>
                  <a:tcPr marL="97777" marR="97777" marT="45730" marB="45730"/>
                </a:tc>
                <a:tc>
                  <a:txBody>
                    <a:bodyPr/>
                    <a:lstStyle/>
                    <a:p>
                      <a:r>
                        <a:rPr lang="en-US" sz="1800" dirty="0" smtClean="0"/>
                        <a:t>Heart</a:t>
                      </a:r>
                      <a:endParaRPr lang="en-US" sz="1800" dirty="0"/>
                    </a:p>
                  </a:txBody>
                  <a:tcPr marL="97777" marR="97777" marT="45730" marB="45730"/>
                </a:tc>
                <a:tc>
                  <a:txBody>
                    <a:bodyPr/>
                    <a:lstStyle/>
                    <a:p>
                      <a:r>
                        <a:rPr lang="en-US" sz="1800" dirty="0" smtClean="0"/>
                        <a:t>Cardiomegaly</a:t>
                      </a:r>
                      <a:endParaRPr lang="en-US" sz="1800" dirty="0"/>
                    </a:p>
                  </a:txBody>
                  <a:tcPr marL="97777" marR="97777" marT="45730" marB="45730"/>
                </a:tc>
              </a:tr>
              <a:tr h="370920">
                <a:tc>
                  <a:txBody>
                    <a:bodyPr/>
                    <a:lstStyle/>
                    <a:p>
                      <a:r>
                        <a:rPr lang="en-US" sz="1800" dirty="0" smtClean="0"/>
                        <a:t>Phleb/o</a:t>
                      </a:r>
                      <a:endParaRPr lang="en-US" sz="1800" dirty="0"/>
                    </a:p>
                  </a:txBody>
                  <a:tcPr marL="97777" marR="97777" marT="45730" marB="45730"/>
                </a:tc>
                <a:tc>
                  <a:txBody>
                    <a:bodyPr/>
                    <a:lstStyle/>
                    <a:p>
                      <a:r>
                        <a:rPr lang="en-US" sz="1800" dirty="0" smtClean="0"/>
                        <a:t>Vein</a:t>
                      </a:r>
                      <a:endParaRPr lang="en-US" sz="1800" dirty="0"/>
                    </a:p>
                  </a:txBody>
                  <a:tcPr marL="97777" marR="97777" marT="45730" marB="45730"/>
                </a:tc>
                <a:tc>
                  <a:txBody>
                    <a:bodyPr/>
                    <a:lstStyle/>
                    <a:p>
                      <a:r>
                        <a:rPr lang="en-US" sz="1800" dirty="0" smtClean="0"/>
                        <a:t>Phlebitis </a:t>
                      </a:r>
                      <a:endParaRPr lang="en-US" sz="1800" dirty="0"/>
                    </a:p>
                  </a:txBody>
                  <a:tcPr marL="97777" marR="97777" marT="45730" marB="45730"/>
                </a:tc>
              </a:tr>
            </a:tbl>
          </a:graphicData>
        </a:graphic>
      </p:graphicFrame>
      <p:sp>
        <p:nvSpPr>
          <p:cNvPr id="6" name="Text Placeholder 5"/>
          <p:cNvSpPr>
            <a:spLocks noGrp="1"/>
          </p:cNvSpPr>
          <p:nvPr>
            <p:ph type="body" sz="quarter" idx="32"/>
          </p:nvPr>
        </p:nvSpPr>
        <p:spPr/>
        <p:txBody>
          <a:bodyPr/>
          <a:lstStyle/>
          <a:p>
            <a:endParaRPr lang="en-US"/>
          </a:p>
        </p:txBody>
      </p:sp>
      <p:sp>
        <p:nvSpPr>
          <p:cNvPr id="4508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AED275-9F38-4491-983C-C03AD976A48E}" type="slidenum">
              <a:rPr lang="en-US" altLang="en-US" smtClean="0"/>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smtClean="0"/>
              <a:t>Tell me, Detective . . .</a:t>
            </a:r>
          </a:p>
        </p:txBody>
      </p:sp>
      <p:sp>
        <p:nvSpPr>
          <p:cNvPr id="55299" name="Rectangle 3"/>
          <p:cNvSpPr>
            <a:spLocks noGrp="1" noChangeArrowheads="1"/>
          </p:cNvSpPr>
          <p:nvPr>
            <p:ph sz="quarter" idx="14"/>
          </p:nvPr>
        </p:nvSpPr>
        <p:spPr>
          <a:xfrm>
            <a:off x="457200" y="1600200"/>
            <a:ext cx="5638800" cy="4572000"/>
          </a:xfrm>
        </p:spPr>
        <p:txBody>
          <a:bodyPr/>
          <a:lstStyle/>
          <a:p>
            <a:r>
              <a:rPr lang="en-US" altLang="en-US" sz="2400" dirty="0" smtClean="0"/>
              <a:t>David is rushed to the doctor after complaining of having a really bad headache. His wife also tells David’s doctor that her husband is feeling confused, having trouble speaking and has numbness of the left side of his face. These symptoms are indicative of:</a:t>
            </a:r>
          </a:p>
          <a:p>
            <a:pPr lvl="2"/>
            <a:r>
              <a:rPr lang="en-US" altLang="en-US" dirty="0" smtClean="0"/>
              <a:t>Atherosclerosis</a:t>
            </a:r>
          </a:p>
          <a:p>
            <a:pPr lvl="2"/>
            <a:r>
              <a:rPr lang="en-US" altLang="en-US" dirty="0" smtClean="0"/>
              <a:t>Stroke</a:t>
            </a:r>
          </a:p>
          <a:p>
            <a:pPr lvl="2"/>
            <a:r>
              <a:rPr lang="en-US" altLang="en-US" dirty="0" smtClean="0"/>
              <a:t>Myocardial Infarction</a:t>
            </a:r>
          </a:p>
        </p:txBody>
      </p:sp>
      <p:sp>
        <p:nvSpPr>
          <p:cNvPr id="9" name="Text Placeholder 8"/>
          <p:cNvSpPr>
            <a:spLocks noGrp="1"/>
          </p:cNvSpPr>
          <p:nvPr>
            <p:ph type="body" sz="quarter" idx="32"/>
          </p:nvPr>
        </p:nvSpPr>
        <p:spPr/>
        <p:txBody>
          <a:bodyPr/>
          <a:lstStyle/>
          <a:p>
            <a:endParaRPr lang="en-US"/>
          </a:p>
        </p:txBody>
      </p:sp>
      <p:sp>
        <p:nvSpPr>
          <p:cNvPr id="10" name="Text Placeholder 9"/>
          <p:cNvSpPr>
            <a:spLocks noGrp="1"/>
          </p:cNvSpPr>
          <p:nvPr>
            <p:ph type="body" sz="quarter" idx="33"/>
          </p:nvPr>
        </p:nvSpPr>
        <p:spPr/>
        <p:txBody>
          <a:bodyPr/>
          <a:lstStyle/>
          <a:p>
            <a:endParaRPr lang="en-US"/>
          </a:p>
        </p:txBody>
      </p:sp>
      <p:sp>
        <p:nvSpPr>
          <p:cNvPr id="46087"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45CE36-42C9-468A-A304-53EED0E0139E}" type="slidenum">
              <a:rPr lang="en-US" altLang="en-US" smtClean="0"/>
              <a:pPr/>
              <a:t>22</a:t>
            </a:fld>
            <a:endParaRPr lang="en-US" altLang="en-US"/>
          </a:p>
        </p:txBody>
      </p:sp>
      <p:pic>
        <p:nvPicPr>
          <p:cNvPr id="17" name="Picture 4" descr="The image shows a picture of a detective looking through a magnifying glass. The detective resembles the fmaous literary character, Sherlock Holmes. "/>
          <p:cNvPicPr>
            <a:picLocks noGrp="1" noChangeAspect="1" noChangeArrowheads="1"/>
          </p:cNvPicPr>
          <p:nvPr>
            <p:ph sz="quarter" idx="18"/>
          </p:nvPr>
        </p:nvPicPr>
        <p:blipFill>
          <a:blip r:embed="rId3" cstate="print">
            <a:extLst>
              <a:ext uri="{28A0092B-C50C-407E-A947-70E740481C1C}">
                <a14:useLocalDpi xmlns:a14="http://schemas.microsoft.com/office/drawing/2010/main" val="0"/>
              </a:ext>
            </a:extLst>
          </a:blip>
          <a:srcRect/>
          <a:stretch>
            <a:fillRect/>
          </a:stretch>
        </p:blipFill>
        <p:spPr bwMode="auto">
          <a:xfrm>
            <a:off x="6017120" y="1540254"/>
            <a:ext cx="2364880" cy="3238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smtClean="0"/>
              <a:t>Cardiovascular System</a:t>
            </a:r>
            <a:br>
              <a:rPr lang="en-US" altLang="en-US" smtClean="0"/>
            </a:br>
            <a:r>
              <a:rPr lang="en-US" altLang="en-US" smtClean="0"/>
              <a:t>Summary </a:t>
            </a:r>
          </a:p>
        </p:txBody>
      </p:sp>
      <p:sp>
        <p:nvSpPr>
          <p:cNvPr id="56323" name="Content Placeholder 2"/>
          <p:cNvSpPr>
            <a:spLocks noGrp="1"/>
          </p:cNvSpPr>
          <p:nvPr>
            <p:ph type="body" sz="quarter" idx="11"/>
          </p:nvPr>
        </p:nvSpPr>
        <p:spPr/>
        <p:txBody>
          <a:bodyPr/>
          <a:lstStyle/>
          <a:p>
            <a:r>
              <a:rPr lang="en-US" altLang="en-US" dirty="0" smtClean="0"/>
              <a:t>Defined medical terms related to the cardiovascular system</a:t>
            </a:r>
          </a:p>
          <a:p>
            <a:r>
              <a:rPr lang="en-US" altLang="en-US" dirty="0" smtClean="0"/>
              <a:t>Described common diseases and conditions with an overview of various treatments related to the cardiovascular system</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BFAFDD-69C7-4EEB-B80A-A19AD2741015}" type="slidenum">
              <a:rPr lang="en-US" altLang="en-US" smtClean="0"/>
              <a:pPr/>
              <a:t>23</a:t>
            </a:fld>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smtClean="0"/>
              <a:t>Cardiovascular System</a:t>
            </a:r>
            <a:br>
              <a:rPr lang="en-US" altLang="en-US" smtClean="0"/>
            </a:br>
            <a:r>
              <a:rPr lang="en-US" altLang="en-US" smtClean="0"/>
              <a:t>References</a:t>
            </a:r>
          </a:p>
        </p:txBody>
      </p:sp>
      <p:sp>
        <p:nvSpPr>
          <p:cNvPr id="48131" name="Content Placeholder 2"/>
          <p:cNvSpPr>
            <a:spLocks noGrp="1"/>
          </p:cNvSpPr>
          <p:nvPr>
            <p:ph type="body" sz="quarter" idx="16"/>
          </p:nvPr>
        </p:nvSpPr>
        <p:spPr/>
        <p:txBody>
          <a:bodyPr/>
          <a:lstStyle/>
          <a:p>
            <a:r>
              <a:rPr lang="en-US" dirty="0" smtClean="0"/>
              <a:t>References</a:t>
            </a:r>
          </a:p>
          <a:p>
            <a:pPr lvl="1"/>
            <a:r>
              <a:rPr lang="en-US" dirty="0" smtClean="0"/>
              <a:t>Classification and structure of blood vessels. SEER Training Modules, Anatomy &amp; Physiology.  U.S. National Institutes of Health, National Cancer Institute [Internet]. [cited 2010 Jun 27].  Available from: </a:t>
            </a:r>
            <a:r>
              <a:rPr lang="en-US" dirty="0" smtClean="0">
                <a:hlinkClick r:id="rId3"/>
              </a:rPr>
              <a:t>training.seer.cancer.gov</a:t>
            </a:r>
            <a:r>
              <a:rPr lang="en-US" dirty="0" smtClean="0"/>
              <a:t> </a:t>
            </a:r>
          </a:p>
          <a:p>
            <a:pPr lvl="1"/>
            <a:r>
              <a:rPr lang="en-US" dirty="0" smtClean="0"/>
              <a:t>Introduction to the cardiovascular system. SEER Training Modules, Anatomy &amp; Physiology.  U.S. National Institutes of Health, National Cancer Institute [Internet]. [cited 2010 Jun 27].  Available from: </a:t>
            </a:r>
            <a:r>
              <a:rPr lang="en-US" dirty="0" smtClean="0">
                <a:hlinkClick r:id="rId4"/>
              </a:rPr>
              <a:t>training.seer.cancer.gov</a:t>
            </a:r>
            <a:r>
              <a:rPr lang="en-US" dirty="0" smtClean="0"/>
              <a:t> </a:t>
            </a:r>
          </a:p>
          <a:p>
            <a:pPr lvl="1"/>
            <a:r>
              <a:rPr lang="en-US" dirty="0" smtClean="0"/>
              <a:t>MedlinePlus [Internet]. Blood, heart and circulation. Bethesda (MD): National Library of Medicine (US); [updated 2011 Jul 27]. Available from: http://</a:t>
            </a:r>
            <a:r>
              <a:rPr lang="en-US" dirty="0" smtClean="0">
                <a:hlinkClick r:id="rId5"/>
              </a:rPr>
              <a:t>www.nlm.nih.gov</a:t>
            </a:r>
            <a:r>
              <a:rPr lang="en-US" dirty="0" smtClean="0"/>
              <a:t>/</a:t>
            </a:r>
          </a:p>
          <a:p>
            <a:pPr lvl="1"/>
            <a:r>
              <a:rPr lang="en-US" dirty="0" smtClean="0"/>
              <a:t>Structure of the heart. SEER Training Modules, Anatomy &amp; Physiology.  U.S. National Institutes of Health, National Cancer Institute [Internet]. [cited 2010 Jun 27].  Available from: </a:t>
            </a:r>
            <a:r>
              <a:rPr lang="en-US" dirty="0" smtClean="0">
                <a:hlinkClick r:id="rId6"/>
              </a:rPr>
              <a:t>training.seer.cancer.gov</a:t>
            </a:r>
            <a:endParaRPr lang="en-US" dirty="0" smtClean="0"/>
          </a:p>
        </p:txBody>
      </p:sp>
      <p:sp>
        <p:nvSpPr>
          <p:cNvPr id="8" name="Text Placeholder 7"/>
          <p:cNvSpPr>
            <a:spLocks noGrp="1"/>
          </p:cNvSpPr>
          <p:nvPr>
            <p:ph type="body" sz="quarter" idx="21"/>
          </p:nvPr>
        </p:nvSpPr>
        <p:spPr/>
        <p:txBody>
          <a:bodyPr/>
          <a:lstStyle/>
          <a:p>
            <a:r>
              <a:rPr lang="en-US" dirty="0"/>
              <a:t>Images</a:t>
            </a:r>
          </a:p>
          <a:p>
            <a:pPr lvl="1"/>
            <a:r>
              <a:rPr lang="en-US" dirty="0"/>
              <a:t>Slide 4: Available  from: </a:t>
            </a:r>
            <a:r>
              <a:rPr lang="en-US" dirty="0" smtClean="0">
                <a:hlinkClick r:id="rId7"/>
              </a:rPr>
              <a:t>en.wikipedia.org</a:t>
            </a:r>
            <a:r>
              <a:rPr lang="en-US" dirty="0" smtClean="0"/>
              <a:t> </a:t>
            </a:r>
            <a:r>
              <a:rPr lang="en-US" dirty="0"/>
              <a:t>	    </a:t>
            </a:r>
          </a:p>
          <a:p>
            <a:pPr lvl="1"/>
            <a:r>
              <a:rPr lang="en-US" dirty="0"/>
              <a:t>Slide 5: Patrick J. Lynch, medical illustrator; C. Carl Jaffe, MD, cardiologist.  Available from: </a:t>
            </a:r>
            <a:r>
              <a:rPr lang="en-US" dirty="0" smtClean="0">
                <a:hlinkClick r:id="rId8"/>
              </a:rPr>
              <a:t>en.wikipedia.org</a:t>
            </a:r>
            <a:r>
              <a:rPr lang="en-US" dirty="0" smtClean="0"/>
              <a:t> </a:t>
            </a:r>
            <a:endParaRPr lang="en-US" dirty="0"/>
          </a:p>
          <a:p>
            <a:pPr lvl="1"/>
            <a:r>
              <a:rPr lang="en-US" dirty="0"/>
              <a:t>Slide 22: Microsoft clip art; Used with permission from Microsoft</a:t>
            </a:r>
            <a:r>
              <a:rPr lang="en-US" dirty="0" smtClean="0"/>
              <a:t>.</a:t>
            </a:r>
            <a:endParaRPr lang="en-US" dirty="0"/>
          </a:p>
        </p:txBody>
      </p:sp>
      <p:sp>
        <p:nvSpPr>
          <p:cNvPr id="4915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F909BA-CCA4-4DDA-852D-0658CD49640B}" type="slidenum">
              <a:rPr lang="en-US" altLang="en-US" smtClean="0"/>
              <a:pPr/>
              <a:t>24</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 Care and Public Health Settings</a:t>
            </a:r>
            <a:br>
              <a:rPr lang="en-US" dirty="0" smtClean="0"/>
            </a:br>
            <a:r>
              <a:rPr lang="en-US" dirty="0" smtClean="0"/>
              <a:t>Cardiovascular System</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25</a:t>
            </a:fld>
            <a:endParaRPr lang="en-US" dirty="0"/>
          </a:p>
        </p:txBody>
      </p:sp>
    </p:spTree>
    <p:extLst>
      <p:ext uri="{BB962C8B-B14F-4D97-AF65-F5344CB8AC3E}">
        <p14:creationId xmlns:p14="http://schemas.microsoft.com/office/powerpoint/2010/main" val="909030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p:txBody>
          <a:bodyPr/>
          <a:lstStyle/>
          <a:p>
            <a:r>
              <a:rPr lang="en-US" altLang="en-US" smtClean="0"/>
              <a:t>Cardiovascular System</a:t>
            </a:r>
          </a:p>
        </p:txBody>
      </p:sp>
      <p:sp>
        <p:nvSpPr>
          <p:cNvPr id="3" name="Content Placeholder 2"/>
          <p:cNvSpPr>
            <a:spLocks noGrp="1"/>
          </p:cNvSpPr>
          <p:nvPr>
            <p:ph sz="quarter" idx="14"/>
          </p:nvPr>
        </p:nvSpPr>
        <p:spPr/>
        <p:txBody>
          <a:bodyPr/>
          <a:lstStyle/>
          <a:p>
            <a:r>
              <a:rPr lang="en-US" altLang="en-US" dirty="0" smtClean="0"/>
              <a:t>Also referred to as the circulatory system</a:t>
            </a:r>
          </a:p>
          <a:p>
            <a:r>
              <a:rPr lang="en-US" altLang="en-US" dirty="0" smtClean="0"/>
              <a:t>Functions</a:t>
            </a:r>
          </a:p>
          <a:p>
            <a:pPr lvl="1"/>
            <a:r>
              <a:rPr lang="en-US" altLang="en-US" dirty="0" smtClean="0"/>
              <a:t>Distribution of blood to all areas of body</a:t>
            </a:r>
          </a:p>
          <a:p>
            <a:pPr lvl="1"/>
            <a:r>
              <a:rPr lang="en-US" altLang="en-US" dirty="0" smtClean="0"/>
              <a:t>Delivery of needed substances to cells</a:t>
            </a:r>
          </a:p>
          <a:p>
            <a:pPr lvl="1"/>
            <a:r>
              <a:rPr lang="en-US" altLang="en-US" dirty="0" smtClean="0"/>
              <a:t>Removal of wastes</a:t>
            </a:r>
            <a:endParaRPr lang="en-US" dirty="0"/>
          </a:p>
        </p:txBody>
      </p:sp>
      <p:sp>
        <p:nvSpPr>
          <p:cNvPr id="35843" name="Rectangle 5"/>
          <p:cNvSpPr>
            <a:spLocks noGrp="1" noChangeArrowheads="1"/>
          </p:cNvSpPr>
          <p:nvPr>
            <p:ph type="body" sz="quarter" idx="32"/>
          </p:nvPr>
        </p:nvSpPr>
        <p:spPr/>
        <p:txBody>
          <a:bodyPr/>
          <a:lstStyle/>
          <a:p>
            <a:pPr lvl="1"/>
            <a:r>
              <a:rPr lang="en-US" altLang="en-US" dirty="0" smtClean="0"/>
              <a:t>Source: (Introduction to the cardiovascular system) </a:t>
            </a:r>
          </a:p>
        </p:txBody>
      </p:sp>
      <p:sp>
        <p:nvSpPr>
          <p:cNvPr id="26629"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1CE49E-4E15-40C9-B797-5EB2144E8119}" type="slidenum">
              <a:rPr lang="en-US" altLang="en-US" smtClean="0"/>
              <a:pPr/>
              <a:t>3</a:t>
            </a:fld>
            <a:endParaRPr lang="en-US" altLang="en-US"/>
          </a:p>
        </p:txBody>
      </p:sp>
    </p:spTree>
  </p:cSld>
  <p:clrMapOvr>
    <a:masterClrMapping/>
  </p:clrMapOvr>
  <p:transition advTm="2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dirty="0" smtClean="0"/>
              <a:t>Cardiovascular System 2</a:t>
            </a:r>
          </a:p>
        </p:txBody>
      </p:sp>
      <p:sp>
        <p:nvSpPr>
          <p:cNvPr id="36867" name="Rectangle 3"/>
          <p:cNvSpPr>
            <a:spLocks noGrp="1" noChangeArrowheads="1"/>
          </p:cNvSpPr>
          <p:nvPr>
            <p:ph sz="quarter" idx="14"/>
          </p:nvPr>
        </p:nvSpPr>
        <p:spPr/>
        <p:txBody>
          <a:bodyPr/>
          <a:lstStyle/>
          <a:p>
            <a:r>
              <a:rPr lang="en-US" altLang="en-US" smtClean="0"/>
              <a:t>Organs of the cardiovascular system</a:t>
            </a:r>
          </a:p>
          <a:p>
            <a:pPr lvl="1"/>
            <a:r>
              <a:rPr lang="en-US" altLang="en-US" smtClean="0"/>
              <a:t>Heart</a:t>
            </a:r>
          </a:p>
          <a:p>
            <a:pPr lvl="1"/>
            <a:r>
              <a:rPr lang="en-US" altLang="en-US" smtClean="0"/>
              <a:t>Arteries</a:t>
            </a:r>
          </a:p>
          <a:p>
            <a:pPr lvl="1"/>
            <a:r>
              <a:rPr lang="en-US" altLang="en-US" smtClean="0"/>
              <a:t>Capillaries</a:t>
            </a:r>
          </a:p>
          <a:p>
            <a:pPr lvl="1"/>
            <a:r>
              <a:rPr lang="en-US" altLang="en-US" smtClean="0"/>
              <a:t>Veins</a:t>
            </a:r>
          </a:p>
        </p:txBody>
      </p:sp>
      <p:sp>
        <p:nvSpPr>
          <p:cNvPr id="8" name="Text Placeholder 7"/>
          <p:cNvSpPr>
            <a:spLocks noGrp="1"/>
          </p:cNvSpPr>
          <p:nvPr>
            <p:ph type="body" sz="quarter" idx="32"/>
          </p:nvPr>
        </p:nvSpPr>
        <p:spPr/>
        <p:txBody>
          <a:bodyPr/>
          <a:lstStyle/>
          <a:p>
            <a:endParaRPr lang="en-US"/>
          </a:p>
        </p:txBody>
      </p:sp>
      <p:pic>
        <p:nvPicPr>
          <p:cNvPr id="36868" name="Content Placeholder 10" descr="The image shows an anotomical view of an individual's circulatory system."/>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846127" y="1965960"/>
            <a:ext cx="1645920" cy="3840480"/>
          </a:xfrm>
        </p:spPr>
      </p:pic>
      <p:sp>
        <p:nvSpPr>
          <p:cNvPr id="9" name="Text Placeholder 8"/>
          <p:cNvSpPr>
            <a:spLocks noGrp="1"/>
          </p:cNvSpPr>
          <p:nvPr>
            <p:ph type="body" sz="quarter" idx="33"/>
          </p:nvPr>
        </p:nvSpPr>
        <p:spPr/>
        <p:txBody>
          <a:bodyPr/>
          <a:lstStyle/>
          <a:p>
            <a:endParaRPr lang="en-US"/>
          </a:p>
        </p:txBody>
      </p:sp>
      <p:sp>
        <p:nvSpPr>
          <p:cNvPr id="2765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5B8B44-AF03-4FB1-A1F0-8D0041377754}" type="slidenum">
              <a:rPr lang="en-US" altLang="en-US" smtClean="0"/>
              <a:pPr/>
              <a:t>4</a:t>
            </a:fld>
            <a:endParaRPr lang="en-US" altLang="en-US"/>
          </a:p>
        </p:txBody>
      </p:sp>
    </p:spTree>
  </p:cSld>
  <p:clrMapOvr>
    <a:masterClrMapping/>
  </p:clrMapOvr>
  <p:transition advTm="17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smtClean="0"/>
              <a:t>Heart </a:t>
            </a:r>
          </a:p>
        </p:txBody>
      </p:sp>
      <p:sp>
        <p:nvSpPr>
          <p:cNvPr id="37891" name="Rectangle 4"/>
          <p:cNvSpPr>
            <a:spLocks noGrp="1" noChangeArrowheads="1"/>
          </p:cNvSpPr>
          <p:nvPr>
            <p:ph sz="quarter" idx="14"/>
          </p:nvPr>
        </p:nvSpPr>
        <p:spPr/>
        <p:txBody>
          <a:bodyPr/>
          <a:lstStyle/>
          <a:p>
            <a:r>
              <a:rPr lang="en-US" altLang="en-US" dirty="0" smtClean="0"/>
              <a:t>Located in the mediastinum</a:t>
            </a:r>
          </a:p>
          <a:p>
            <a:pPr lvl="1"/>
            <a:r>
              <a:rPr lang="en-US" altLang="en-US" dirty="0" smtClean="0"/>
              <a:t>On left side of chest</a:t>
            </a:r>
          </a:p>
          <a:p>
            <a:pPr lvl="1"/>
            <a:r>
              <a:rPr lang="en-US" altLang="en-US" dirty="0" smtClean="0"/>
              <a:t>Directly behind sternum</a:t>
            </a:r>
          </a:p>
          <a:p>
            <a:r>
              <a:rPr lang="en-US" altLang="en-US" dirty="0" smtClean="0"/>
              <a:t>Fist-sized</a:t>
            </a:r>
          </a:p>
          <a:p>
            <a:r>
              <a:rPr lang="en-US" altLang="en-US" dirty="0" smtClean="0"/>
              <a:t>Shaped like upside-down pear </a:t>
            </a:r>
          </a:p>
        </p:txBody>
      </p:sp>
      <p:sp>
        <p:nvSpPr>
          <p:cNvPr id="2" name="Text Placeholder 1"/>
          <p:cNvSpPr>
            <a:spLocks noGrp="1"/>
          </p:cNvSpPr>
          <p:nvPr>
            <p:ph type="body" sz="quarter" idx="32"/>
          </p:nvPr>
        </p:nvSpPr>
        <p:spPr>
          <a:xfrm>
            <a:off x="457198" y="6278880"/>
            <a:ext cx="3962402" cy="533400"/>
          </a:xfrm>
        </p:spPr>
        <p:txBody>
          <a:bodyPr/>
          <a:lstStyle/>
          <a:p>
            <a:r>
              <a:rPr lang="en-US" altLang="en-US" dirty="0" smtClean="0"/>
              <a:t>Source:  (Introduction to the cardiovascular system)</a:t>
            </a:r>
            <a:endParaRPr lang="en-US" altLang="en-US" dirty="0"/>
          </a:p>
        </p:txBody>
      </p:sp>
      <p:pic>
        <p:nvPicPr>
          <p:cNvPr id="37892" name="Picture 8" descr="The image shows a picture of the human heart. By Patrick J. Lynch, medical illustrator"/>
          <p:cNvPicPr>
            <a:picLocks noGrp="1" noChangeAspect="1" noChangeArrowheads="1"/>
          </p:cNvPicPr>
          <p:nvPr>
            <p:ph sz="quarter" idx="18"/>
          </p:nvPr>
        </p:nvPicPr>
        <p:blipFill>
          <a:blip r:embed="rId3">
            <a:extLst>
              <a:ext uri="{28A0092B-C50C-407E-A947-70E740481C1C}">
                <a14:useLocalDpi xmlns:a14="http://schemas.microsoft.com/office/drawing/2010/main" val="0"/>
              </a:ext>
            </a:extLst>
          </a:blip>
          <a:stretch>
            <a:fillRect/>
          </a:stretch>
        </p:blipFill>
        <p:spPr>
          <a:xfrm>
            <a:off x="5068887" y="1600200"/>
            <a:ext cx="3200400" cy="4572000"/>
          </a:xfrm>
        </p:spPr>
      </p:pic>
      <p:sp>
        <p:nvSpPr>
          <p:cNvPr id="9" name="Text Placeholder 8"/>
          <p:cNvSpPr>
            <a:spLocks noGrp="1"/>
          </p:cNvSpPr>
          <p:nvPr>
            <p:ph type="body" sz="quarter" idx="33"/>
          </p:nvPr>
        </p:nvSpPr>
        <p:spPr/>
        <p:txBody>
          <a:bodyPr/>
          <a:lstStyle/>
          <a:p>
            <a:endParaRPr lang="en-US"/>
          </a:p>
        </p:txBody>
      </p:sp>
      <p:sp>
        <p:nvSpPr>
          <p:cNvPr id="2867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FEC960-33EA-4088-863B-FB87AF04D0FE}" type="slidenum">
              <a:rPr lang="en-US" altLang="en-US" smtClean="0"/>
              <a:pPr/>
              <a:t>5</a:t>
            </a:fld>
            <a:endParaRPr lang="en-US" altLang="en-US"/>
          </a:p>
        </p:txBody>
      </p:sp>
    </p:spTree>
  </p:cSld>
  <p:clrMapOvr>
    <a:masterClrMapping/>
  </p:clrMapOvr>
  <p:transition advTm="22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r>
              <a:rPr lang="en-US" altLang="en-US" smtClean="0"/>
              <a:t>Heart Anatomy</a:t>
            </a:r>
          </a:p>
        </p:txBody>
      </p:sp>
      <p:sp>
        <p:nvSpPr>
          <p:cNvPr id="28678" name="Rectangle 6"/>
          <p:cNvSpPr>
            <a:spLocks noGrp="1" noChangeArrowheads="1"/>
          </p:cNvSpPr>
          <p:nvPr>
            <p:ph sz="quarter" idx="14"/>
          </p:nvPr>
        </p:nvSpPr>
        <p:spPr/>
        <p:txBody>
          <a:bodyPr/>
          <a:lstStyle/>
          <a:p>
            <a:r>
              <a:rPr lang="en-US" dirty="0" smtClean="0"/>
              <a:t>Divided into four chambers </a:t>
            </a:r>
          </a:p>
          <a:p>
            <a:pPr lvl="1"/>
            <a:r>
              <a:rPr lang="en-US" dirty="0" smtClean="0"/>
              <a:t>Two atria </a:t>
            </a:r>
          </a:p>
          <a:p>
            <a:pPr lvl="1"/>
            <a:r>
              <a:rPr lang="en-US" dirty="0" smtClean="0"/>
              <a:t>Two ventricles </a:t>
            </a:r>
          </a:p>
          <a:p>
            <a:r>
              <a:rPr lang="en-US" dirty="0" smtClean="0"/>
              <a:t>Septum</a:t>
            </a:r>
          </a:p>
          <a:p>
            <a:pPr lvl="1"/>
            <a:r>
              <a:rPr lang="en-US" dirty="0" smtClean="0"/>
              <a:t>Wall that divides the heart into right and left sides </a:t>
            </a:r>
          </a:p>
        </p:txBody>
      </p:sp>
      <p:sp>
        <p:nvSpPr>
          <p:cNvPr id="2" name="Text Placeholder 1"/>
          <p:cNvSpPr>
            <a:spLocks noGrp="1"/>
          </p:cNvSpPr>
          <p:nvPr>
            <p:ph type="body" sz="quarter" idx="32"/>
          </p:nvPr>
        </p:nvSpPr>
        <p:spPr/>
        <p:txBody>
          <a:bodyPr/>
          <a:lstStyle/>
          <a:p>
            <a:pPr lvl="1"/>
            <a:r>
              <a:rPr lang="en-US" dirty="0" smtClean="0"/>
              <a:t>Source:  (Structure of the heart)</a:t>
            </a:r>
            <a:endParaRPr lang="en-US" dirty="0"/>
          </a:p>
        </p:txBody>
      </p:sp>
      <p:sp>
        <p:nvSpPr>
          <p:cNvPr id="29701"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E7512D4-0119-4F14-884E-C120A79F79D4}" type="slidenum">
              <a:rPr lang="en-US" altLang="en-US" smtClean="0"/>
              <a:pPr/>
              <a:t>6</a:t>
            </a:fld>
            <a:endParaRPr lang="en-US" altLang="en-US"/>
          </a:p>
        </p:txBody>
      </p:sp>
    </p:spTree>
  </p:cSld>
  <p:clrMapOvr>
    <a:masterClrMapping/>
  </p:clrMapOvr>
  <p:transition advTm="54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smtClean="0"/>
              <a:t>Blood Vessels</a:t>
            </a:r>
          </a:p>
        </p:txBody>
      </p:sp>
      <p:sp>
        <p:nvSpPr>
          <p:cNvPr id="30723" name="Rectangle 3"/>
          <p:cNvSpPr>
            <a:spLocks noGrp="1" noChangeArrowheads="1"/>
          </p:cNvSpPr>
          <p:nvPr>
            <p:ph sz="quarter" idx="14"/>
          </p:nvPr>
        </p:nvSpPr>
        <p:spPr/>
        <p:txBody>
          <a:bodyPr/>
          <a:lstStyle/>
          <a:p>
            <a:r>
              <a:rPr lang="en-US" dirty="0" smtClean="0"/>
              <a:t>Circulate blood through body</a:t>
            </a:r>
          </a:p>
          <a:p>
            <a:r>
              <a:rPr lang="en-US" dirty="0" smtClean="0"/>
              <a:t>Three types:</a:t>
            </a:r>
          </a:p>
          <a:p>
            <a:pPr lvl="1"/>
            <a:r>
              <a:rPr lang="en-US" dirty="0" smtClean="0"/>
              <a:t>Arteries</a:t>
            </a:r>
          </a:p>
          <a:p>
            <a:pPr lvl="1"/>
            <a:r>
              <a:rPr lang="en-US" dirty="0" smtClean="0"/>
              <a:t>Capillaries</a:t>
            </a:r>
          </a:p>
          <a:p>
            <a:pPr lvl="1"/>
            <a:r>
              <a:rPr lang="en-US" dirty="0" smtClean="0"/>
              <a:t>Veins</a:t>
            </a:r>
          </a:p>
        </p:txBody>
      </p:sp>
      <p:sp>
        <p:nvSpPr>
          <p:cNvPr id="2" name="Text Placeholder 1"/>
          <p:cNvSpPr>
            <a:spLocks noGrp="1"/>
          </p:cNvSpPr>
          <p:nvPr>
            <p:ph type="body" sz="quarter" idx="32"/>
          </p:nvPr>
        </p:nvSpPr>
        <p:spPr/>
        <p:txBody>
          <a:bodyPr/>
          <a:lstStyle/>
          <a:p>
            <a:pPr lvl="1"/>
            <a:r>
              <a:rPr lang="en-US" smtClean="0"/>
              <a:t>Source:  (Classification)</a:t>
            </a:r>
            <a:endParaRPr lang="en-US" dirty="0"/>
          </a:p>
        </p:txBody>
      </p:sp>
      <p:sp>
        <p:nvSpPr>
          <p:cNvPr id="30725"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A1AF70-7CF8-402F-B879-222FFEF84A60}" type="slidenum">
              <a:rPr lang="en-US" altLang="en-US" smtClean="0"/>
              <a:pPr/>
              <a:t>7</a:t>
            </a:fld>
            <a:endParaRPr lang="en-US" altLang="en-US"/>
          </a:p>
        </p:txBody>
      </p:sp>
    </p:spTree>
  </p:cSld>
  <p:clrMapOvr>
    <a:masterClrMapping/>
  </p:clrMapOvr>
  <p:transition advTm="7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dirty="0" smtClean="0"/>
              <a:t>Blood Vessels 1</a:t>
            </a:r>
          </a:p>
        </p:txBody>
      </p:sp>
      <p:sp>
        <p:nvSpPr>
          <p:cNvPr id="40963" name="Rectangle 3"/>
          <p:cNvSpPr>
            <a:spLocks noGrp="1" noChangeArrowheads="1"/>
          </p:cNvSpPr>
          <p:nvPr>
            <p:ph sz="quarter" idx="14"/>
          </p:nvPr>
        </p:nvSpPr>
        <p:spPr/>
        <p:txBody>
          <a:bodyPr/>
          <a:lstStyle/>
          <a:p>
            <a:r>
              <a:rPr lang="en-US" altLang="en-US" dirty="0" smtClean="0"/>
              <a:t>Arteries</a:t>
            </a:r>
          </a:p>
          <a:p>
            <a:pPr lvl="1"/>
            <a:r>
              <a:rPr lang="en-US" altLang="en-US" dirty="0" smtClean="0"/>
              <a:t>Large, thick-walled vessels which can dilate or constrict</a:t>
            </a:r>
          </a:p>
          <a:p>
            <a:pPr lvl="1"/>
            <a:r>
              <a:rPr lang="en-US" altLang="en-US" dirty="0" smtClean="0"/>
              <a:t>Carry blood away from heart</a:t>
            </a:r>
          </a:p>
        </p:txBody>
      </p:sp>
      <p:sp>
        <p:nvSpPr>
          <p:cNvPr id="31749"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5920E62-256E-4751-B35A-2A65D66A1F38}" type="slidenum">
              <a:rPr lang="en-US" altLang="en-US" smtClean="0"/>
              <a:pPr/>
              <a:t>8</a:t>
            </a:fld>
            <a:endParaRPr lang="en-US" altLang="en-US"/>
          </a:p>
        </p:txBody>
      </p:sp>
    </p:spTree>
  </p:cSld>
  <p:clrMapOvr>
    <a:masterClrMapping/>
  </p:clrMapOvr>
  <p:transition advTm="70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dirty="0" smtClean="0"/>
              <a:t>Blood Vessels 2</a:t>
            </a:r>
          </a:p>
        </p:txBody>
      </p:sp>
      <p:sp>
        <p:nvSpPr>
          <p:cNvPr id="41987" name="Rectangle 3"/>
          <p:cNvSpPr>
            <a:spLocks noGrp="1" noChangeArrowheads="1"/>
          </p:cNvSpPr>
          <p:nvPr>
            <p:ph sz="quarter" idx="14"/>
          </p:nvPr>
        </p:nvSpPr>
        <p:spPr/>
        <p:txBody>
          <a:bodyPr/>
          <a:lstStyle/>
          <a:p>
            <a:r>
              <a:rPr lang="en-US" altLang="en-US" dirty="0" smtClean="0"/>
              <a:t>Capillaries</a:t>
            </a:r>
          </a:p>
          <a:p>
            <a:pPr lvl="1"/>
            <a:r>
              <a:rPr lang="en-US" altLang="en-US" dirty="0" smtClean="0"/>
              <a:t>Network of tiny, thin-walled blood vessels</a:t>
            </a:r>
          </a:p>
          <a:p>
            <a:pPr lvl="1"/>
            <a:r>
              <a:rPr lang="en-US" altLang="en-US" dirty="0" smtClean="0"/>
              <a:t>Connecting unit between arteries and veins</a:t>
            </a:r>
          </a:p>
          <a:p>
            <a:pPr lvl="1"/>
            <a:r>
              <a:rPr lang="en-US" altLang="en-US" dirty="0" smtClean="0"/>
              <a:t>Oxygen and nutrients diffuse out of the blood</a:t>
            </a:r>
          </a:p>
          <a:p>
            <a:pPr lvl="1"/>
            <a:r>
              <a:rPr lang="en-US" altLang="en-US" dirty="0" smtClean="0"/>
              <a:t>Carbon dioxide and wastes diffuse into the blood</a:t>
            </a:r>
          </a:p>
        </p:txBody>
      </p:sp>
      <p:sp>
        <p:nvSpPr>
          <p:cNvPr id="32773"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3C638D-81C8-42D6-BE1B-881A87045CFB}" type="slidenum">
              <a:rPr lang="en-US" altLang="en-US" smtClean="0"/>
              <a:pPr/>
              <a:t>9</a:t>
            </a:fld>
            <a:endParaRPr lang="en-US" altLang="en-US"/>
          </a:p>
        </p:txBody>
      </p:sp>
    </p:spTree>
  </p:cSld>
  <p:clrMapOvr>
    <a:masterClrMapping/>
  </p:clrMapOvr>
  <p:transition advTm="70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10199PHOTO" val=""/>
  <p:tag name="MMPROD_10199LOGO" val="iVBORw0KGgoAAAANSUhEUgAAAIgAAAAyCAYAAACH65NBAAAAGXRFWHRTb2Z0d2FyZQBBZG9iZSBJbWFnZVJlYWR5ccllPAAACuNJREFUeNrsXWtsFNcVPmdmdmZ3vd611w/8AGygvIIhCqJpSlJUR22j0kiJUIsqtUJKf6SqqkZRlShSVVWtmlaq+oMfVf+0VX9UqtQf/ZGWvqSIkiikyBAeBgMG/MCAscHr977ncXru7Jjw2PeuEfu40sU7s+Px3HO/c853zj13QCKCequ3TE2qi6DesjVl5QMi1qVRb3a736vULUi95WdB7lmSt145Aha1cy/sTrpxhn777x/zp2V8+9Vk2Z4wlmwEVXkTEA7yM0WAIH9TJ6Ef5iO/oSMn/wKh5SV+LiPjtYb5bb7+u3x/L1Q2L0O7W7TAY7oKkcSHMDp9lO4uzsOVSZ1l8MDg6NfvFQYQ9jX9JEEDCyv/J0IkiPNEAvRxH+I+W7bhWpbGg91JYPaB4irETgKajIel6D4G2Wk+c4mFEX5YQClwmx2gSO8SWT0oy9XjJhTpi+hRX4fmhilcjP6JGt2/oz+8P8lKk0wrh7xIKlFc8JFCut3iuof/7eHuKetIEzoxSFDoRUHPZHf+/Ui8nQGwhj+pGf6CDDK+y9d3QRXxMFsOkgTEPwmhEwKed/C5rf/E3ZteArfayMoiFQeQ4iErO5OAq6AOxd+TQHYsJWZwLd9gaR4ky3QhVh8ls/0NW0VSFCAVt8Gunj/jC9sOsttuZpDIjw8gK9NRSU3wG0n6GYOjsRrB8QhQFBXIMnywtfvn0Nu+l0/5cil0LUcxCmjKL5hr9YIARy2E+YKXaW4gmTpwV+/3IejbzGe1bCCpXYCY1ksMikNk6qrw1TWU5GDWxZ5lfWs/NPk+y2ea6wB5uEUTPgbHT9jcBkBSatB28piRGUln0+dAc3WkjWZrGCAyC+VH7Fp2ieHXYgZZhIRkWQBtgS2gyCLCc2eyIrUHEMN8gcHxOum6u1pyHkWz1kZPG8uiJVtqoqYAgj/Yz1ELuxbTaLHNbC03EW+6ZA9zEp9DVGsYIJaTO3eJlD3uhfsTfIXK1TLtLGU5yiQIAMpVbpF6JqsAbZHEUoTCgtAgS56oNtTIMC38+t7tLJDvkcGuxaUWPQmYtGJg6oYdFmsuL99TLjZExlgyAvPhmUKWNTI9GgNehqaGVtAkbwp6mBueKVRJ2S6uboCQDQ4D/B4VuoPvIFkdJBc5ZCZ1aJFOHw4dg+mFUfB7DezvO0B+d4+Ym0KBJokU+K3ZCXpvQKyWTXKPlepB8eU9+2FL18sEloa5xiksV0yPsnU1IEuCs7oBIjQ7ocexf2c/+9t9lsGK73IVCTY23+Mz1+D8xAAfnYFI4g5HAJ9HSe4p1uuhjMInXOd+Ekpd4FRktEkn0Zf4YbV8Ihm2XiEwLQFMPRNIqhsgYvW3K7gWOpv3iHQ6FAkOJrWAcTNMR89/wIfD3Afx+W0xUJXSyhoCDc1shfpgbWsDT25YeIpi7SQrQwO7vEMoYYByUEsSNRNiIW9y7iZb2Hk+Fa9NCyJksb51h72QiFjcKqKt6QrB4MhpWI5ddQByF9a3aVDk2tMKQaagrxuDvjfKErOyhRMEWkxpVgIuvksyHpKwDDdD19mChLK5t6oFiBAS2YUzlgxS8QkxMnXAhfgdOnHlBB9e4X4LhHizhIYFPWNZohi+hxhjHksGpCcZ8JpJpy+dhKXohA32lAWpPRdjQ6KUZJhwLagY9NGl40waRviM6Et2sc18pGxAfpycHU0Gw8jkVRi49hEfXnYAYtaqiylNoCJyuREagZHpQce1TGctW3yiB0MpMN4MjdORT/4ueJQzpqVsrrJetJzNFJsQta1HynKIaCNayRG//cPn9uCLO7ugzT/Fx3PZrEcdIFlCWtufnx0/DTNLlx3uMcvWw6rUIa1wMmr29MIzvd/Br+7+IWzsECF61irAOkDSElPGwUz4Fh2/fNzx0ze4Jx646O5CxA4vK4yToduTinaC3oP47Gd+Cl5tPZ921TlI3qZYhLUy0cjUMGzt1rErqEJv+0ZQ5R5m/Z9e2N3iYbVsrEgu4tKAkuxCu5sZJJuHWRF+D4Y5lc7d1AGSzlkzSnDHuu2gKr2gyAcYCOn8tAyytKFUMIoU/n0xV1mYRircxewgURkk8TDglq7X4OzYx7AYXU5HWJUyItOC1ShaJmfK4PGEgylfTRIEPN32esYqbqJCCywwKPkAjSxtDohBqxCSK2cILaZL9QgGsg562vbB+YlRPht+2IqUCyAILllbFU5jmObj9vWpfTXyqoJD6BMuREM0NHEOJCmKEpY8RrKEZVBU3Ny5G5oauu3tIllAYiuDiNY2rPkCnZ/4F5+aejhSKwtA7AfzeZpgx7pNcPGmJjbllI3x+9wBkOVeMHWmUipA1byuAsWuv3kYuPaByEfwqBbK5SGx2XcQ/N7X2JJoOVeaRV1IS6NwlaL00LsqAGH0AymSG5/f/i1ob5qk23N/ZZDM8FdWvlv80jbT2gSa603mAbvBsKCamm2l3MwWO5qT0Oafwe7gjP2FVcImMZOtbbAxCGuaOkDKc6OP4CteTVS2py09xJW1gBV/hW+9EuKDlqLoka4DGnQHksYgu5wQ+0OjFEXg398oltTJ0GWsKuvhtIQehUh8DNzqPI9VL8MdTZ7wZpb90zyvrrzT+Iap0+Ejb/Onf3AfvX99qGwkVTwKuVxM74w1oKpfKVdIxlph7wiDanwTkqhI01x95XRbZDLntYRVlws0Z3bCTM4nzMVSQAJOJVM5Vik/1YD6a7LyNbwouwr8jXtuBNPNfVqAiMtLXWSsv7GoUjDF5sawjEya+ChALAqhjE1kvzgAq1zfSrNOVSEfkaiLJkT+Q3AgKzdAksYnoCnr2Y5ogFW6sciJ/+GeqcSigGKrkChrrGR+JAAyuzzNnyIOSHIAZDHyN2j177cLX6syEe8khyTZhInQGOhGlENCqwiQSRD0raGA1FGpm79t/WDOSON3RDmDqE2N5QQIDU8ewz2eU+hzv8jcRao2LiG0HoT1mA6P0n+H3ucw8wqH0ksFmxBNUbC/72sY8ByoWGEYSZGjjsL43TE+EnmYaG4LcmpkDlr8v4Kn1j7HMZOvoPeCVYBrEQW76PYSXbg0CHPLZ/jsaUjooYIBYqoSBBqeqmT+ZUcjF28NQjgu6mzvQJrq9nROxKT/nDmB7f4/YlvjG2ToUC1JqpT1SABMLY7B7TlhVkWV+pjjfwsaIL76rAYeNVGhwTArChuLheQUnRk9xTxkxLEgeS33C0HF6OTIYXxmQ5PUHTxkJdk1KSqk8vpUudYjwdZD9Rp0bvgsa40Ah72jrah1o/kIVaIMhMLbxdgRK0THho7CYlTUpl6DDLWpmWioBcO3btNy7Jewq2cWe9q+CQ3QSUbCeXsgViZAxH6Qmfh1mJy9whZRaE0IctRkZmySvQNctffrPvFkVNSdmKntoyKROR0eo4Gr/4MbMx/z1+ccRUmb6s8Wp+gsyHGanD0MT/dewI6mL2OLfxc0aK1M6rTKSwLwhFouk4auim2TK/tbYkUvJoq9k5a1jKhEQTfR2QT9hMZtbBkSegzmwiG6fncURqcvcmh7nr+64LjYaCbX8Mhi3aP3tvPzAe6d3Lu5t0Lq7Xir88rL1W8inLvo8I+CucdDshFy2eF0/5Oe8XBIqCgrEHUfN7lPO+CwHrE4eQLkfmEIQHicvrKwU4kAEcRy0RGMWeK9XA4w/JCl8PcJAojpgCTi5DzS7uwvBiD1VkMt7XJ//T8Wqrd07f8CDACjxVlcKTAfYgAAAABJRU5ErkJggg=="/>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MxMzEzMSIvPg0KCQk8dWljb2xvciBuYW1lPSJnbG93IiB2YWx1ZT0iMHgwMDAwMDAiLz4NCgkJPHVpY29sb3IgbmFtZT0idGV4dCIgdmFsdWU9IjB4RkZGRkZGIi8+DQoJCTx1aWNvbG9yIG5hbWU9ImxpZ2h0IiB2YWx1ZT0iMHg0ODQ4NDgiLz4NCgkJPHVpY29sb3IgbmFtZT0ic2hhZG93IiB2YWx1ZT0iMHgwMDAwMDAiLz4NCgkJPHVpY29sb3IgbmFtZT0iYmFja2dyb3VuZCIgdmFsdWU9IjB4QzBDMEMw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VUFCX0xvZ28ucG5n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Component 3 Unit 5 Cardiovascular System&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mbruck\Desktop\final version 3 working files 3.27.2012 USE ME\comp3\comp3_unit5&quot;/&gt;&lt;property id=&quot;20250&quot; value=&quot;0&quot;/&gt;&lt;property id=&quot;20251&quot; value=&quot;1&quot;/&gt;&lt;property id=&quot;20259&quot; value=&quot;0&quot;/&gt;&lt;object type=&quot;4&quot; unique_id=&quot;10002&quot;&gt;&lt;object type=&quot;5&quot; unique_id=&quot;10199&quot;&gt;&lt;property id=&quot;20149&quot; value=&quot;UAB&quot;/&gt;&lt;property id=&quot;20159&quot; value=&quot;UAB_Logo.png&quot;/&gt;&lt;/object&gt;&lt;/object&gt;&lt;object type=&quot;8&quot; unique_id=&quot;10003&quot;&gt;&lt;/object&gt;&lt;object type=&quot;2&quot; unique_id=&quot;10004&quot;&gt;&lt;object type=&quot;3&quot; unique_id=&quot;10006&quot;&gt;&lt;property id=&quot;20148&quot; value=&quot;5&quot;/&gt;&lt;property id=&quot;20300&quot; value=&quot;Slide 3 - &amp;quot;Cardiovascular System&amp;quot;&quot;/&gt;&lt;property id=&quot;20303&quot; value=&quot;UAB&quot;/&gt;&lt;property id=&quot;20307&quot; value=&quot;260&quot;/&gt;&lt;property id=&quot;20309&quot; value=&quot;10199&quot;/&gt;&lt;/object&gt;&lt;object type=&quot;3&quot; unique_id=&quot;10007&quot;&gt;&lt;property id=&quot;20148&quot; value=&quot;5&quot;/&gt;&lt;property id=&quot;20300&quot; value=&quot;Slide 4 - &amp;quot;Cardiovascular System 2&amp;quot;&quot;/&gt;&lt;property id=&quot;20303&quot; value=&quot;UAB&quot;/&gt;&lt;property id=&quot;20307&quot; value=&quot;261&quot;/&gt;&lt;property id=&quot;20309&quot; value=&quot;10199&quot;/&gt;&lt;/object&gt;&lt;object type=&quot;3&quot; unique_id=&quot;10008&quot;&gt;&lt;property id=&quot;20148&quot; value=&quot;5&quot;/&gt;&lt;property id=&quot;20300&quot; value=&quot;Slide 5 - &amp;quot;Heart &amp;quot;&quot;/&gt;&lt;property id=&quot;20303&quot; value=&quot;UAB&quot;/&gt;&lt;property id=&quot;20307&quot; value=&quot;274&quot;/&gt;&lt;property id=&quot;20309&quot; value=&quot;10199&quot;/&gt;&lt;/object&gt;&lt;object type=&quot;3&quot; unique_id=&quot;10009&quot;&gt;&lt;property id=&quot;20148&quot; value=&quot;5&quot;/&gt;&lt;property id=&quot;20300&quot; value=&quot;Slide 6 - &amp;quot;Heart Anatomy&amp;quot;&quot;/&gt;&lt;property id=&quot;20303&quot; value=&quot;UAB&quot;/&gt;&lt;property id=&quot;20307&quot; value=&quot;278&quot;/&gt;&lt;property id=&quot;20309&quot; value=&quot;10199&quot;/&gt;&lt;/object&gt;&lt;object type=&quot;3&quot; unique_id=&quot;10010&quot;&gt;&lt;property id=&quot;20148&quot; value=&quot;5&quot;/&gt;&lt;property id=&quot;20300&quot; value=&quot;Slide 7 - &amp;quot;Blood Vessels&amp;quot;&quot;/&gt;&lt;property id=&quot;20303&quot; value=&quot;UAB&quot;/&gt;&lt;property id=&quot;20307&quot; value=&quot;309&quot;/&gt;&lt;property id=&quot;20309&quot; value=&quot;10199&quot;/&gt;&lt;/object&gt;&lt;object type=&quot;3&quot; unique_id=&quot;10011&quot;&gt;&lt;property id=&quot;20148&quot; value=&quot;5&quot;/&gt;&lt;property id=&quot;20300&quot; value=&quot;Slide 11 - &amp;quot;Atherosclerosis&amp;quot;&quot;/&gt;&lt;property id=&quot;20303&quot; value=&quot;UAB&quot;/&gt;&lt;property id=&quot;20307&quot; value=&quot;324&quot;/&gt;&lt;property id=&quot;20309&quot; value=&quot;10199&quot;/&gt;&lt;/object&gt;&lt;object type=&quot;3&quot; unique_id=&quot;10012&quot;&gt;&lt;property id=&quot;20148&quot; value=&quot;5&quot;/&gt;&lt;property id=&quot;20300&quot; value=&quot;Slide 13 - &amp;quot;Atherosclerosis 3&amp;quot;&quot;/&gt;&lt;property id=&quot;20303&quot; value=&quot;UAB&quot;/&gt;&lt;property id=&quot;20307&quot; value=&quot;325&quot;/&gt;&lt;property id=&quot;20309&quot; value=&quot;10199&quot;/&gt;&lt;/object&gt;&lt;object type=&quot;3&quot; unique_id=&quot;10013&quot;&gt;&lt;property id=&quot;20148&quot; value=&quot;5&quot;/&gt;&lt;property id=&quot;20300&quot; value=&quot;Slide 14 - &amp;quot;Stroke&amp;quot;&quot;/&gt;&lt;property id=&quot;20303&quot; value=&quot;UAB&quot;/&gt;&lt;property id=&quot;20307&quot; value=&quot;321&quot;/&gt;&lt;property id=&quot;20309&quot; value=&quot;10199&quot;/&gt;&lt;/object&gt;&lt;object type=&quot;3&quot; unique_id=&quot;10014&quot;&gt;&lt;property id=&quot;20148&quot; value=&quot;5&quot;/&gt;&lt;property id=&quot;20300&quot; value=&quot;Slide 17 - &amp;quot;Stroke 2&amp;quot;&quot;/&gt;&lt;property id=&quot;20303&quot; value=&quot;UAB&quot;/&gt;&lt;property id=&quot;20307&quot; value=&quot;326&quot;/&gt;&lt;property id=&quot;20309&quot; value=&quot;10199&quot;/&gt;&lt;/object&gt;&lt;object type=&quot;3&quot; unique_id=&quot;10015&quot;&gt;&lt;property id=&quot;20148&quot; value=&quot;5&quot;/&gt;&lt;property id=&quot;20300&quot; value=&quot;Slide 18 - &amp;quot;Hypertension&amp;quot;&quot;/&gt;&lt;property id=&quot;20303&quot; value=&quot;UAB&quot;/&gt;&lt;property id=&quot;20307&quot; value=&quot;323&quot;/&gt;&lt;property id=&quot;20309&quot; value=&quot;10199&quot;/&gt;&lt;/object&gt;&lt;object type=&quot;3&quot; unique_id=&quot;10016&quot;&gt;&lt;property id=&quot;20148&quot; value=&quot;5&quot;/&gt;&lt;property id=&quot;20300&quot; value=&quot;Slide 19 - &amp;quot;Hypertension 2&amp;quot;&quot;/&gt;&lt;property id=&quot;20303&quot; value=&quot;UAB&quot;/&gt;&lt;property id=&quot;20307&quot; value=&quot;327&quot;/&gt;&lt;property id=&quot;20309&quot; value=&quot;10199&quot;/&gt;&lt;/object&gt;&lt;object type=&quot;3&quot; unique_id=&quot;10017&quot;&gt;&lt;property id=&quot;20148&quot; value=&quot;5&quot;/&gt;&lt;property id=&quot;20300&quot; value=&quot;Slide 20 - &amp;quot;Myocardial Infarction&amp;quot;&quot;/&gt;&lt;property id=&quot;20303&quot; value=&quot;UAB&quot;/&gt;&lt;property id=&quot;20307&quot; value=&quot;322&quot;/&gt;&lt;property id=&quot;20309&quot; value=&quot;10199&quot;/&gt;&lt;/object&gt;&lt;object type=&quot;3&quot; unique_id=&quot;10220&quot;&gt;&lt;property id=&quot;20148&quot; value=&quot;5&quot;/&gt;&lt;property id=&quot;20300&quot; value=&quot;Slide 8 - &amp;quot;Blood Vessels 1&amp;quot;&quot;/&gt;&lt;property id=&quot;20307&quot; value=&quot;330&quot;/&gt;&lt;property id=&quot;20309&quot; value=&quot;-1&quot;/&gt;&lt;/object&gt;&lt;object type=&quot;3&quot; unique_id=&quot;10221&quot;&gt;&lt;property id=&quot;20148&quot; value=&quot;5&quot;/&gt;&lt;property id=&quot;20300&quot; value=&quot;Slide 9 - &amp;quot;Blood Vessels 2&amp;quot;&quot;/&gt;&lt;property id=&quot;20307&quot; value=&quot;331&quot;/&gt;&lt;property id=&quot;20309&quot; value=&quot;-1&quot;/&gt;&lt;/object&gt;&lt;object type=&quot;3&quot; unique_id=&quot;10222&quot;&gt;&lt;property id=&quot;20148&quot; value=&quot;5&quot;/&gt;&lt;property id=&quot;20300&quot; value=&quot;Slide 10 - &amp;quot;Blood Vessels 3&amp;quot;&quot;/&gt;&lt;property id=&quot;20307&quot; value=&quot;332&quot;/&gt;&lt;property id=&quot;20309&quot; value=&quot;-1&quot;/&gt;&lt;/object&gt;&lt;object type=&quot;3&quot; unique_id=&quot;10223&quot;&gt;&lt;property id=&quot;20148&quot; value=&quot;5&quot;/&gt;&lt;property id=&quot;20300&quot; value=&quot;Slide 12 - &amp;quot;Atherosclerosis 2&amp;quot;&quot;/&gt;&lt;property id=&quot;20307&quot; value=&quot;333&quot;/&gt;&lt;property id=&quot;20309&quot; value=&quot;-1&quot;/&gt;&lt;/object&gt;&lt;object type=&quot;3&quot; unique_id=&quot;10224&quot;&gt;&lt;property id=&quot;20148&quot; value=&quot;5&quot;/&gt;&lt;property id=&quot;20300&quot; value=&quot;Slide 15 - &amp;quot;Types of Stroke&amp;quot;&quot;/&gt;&lt;property id=&quot;20307&quot; value=&quot;334&quot;/&gt;&lt;property id=&quot;20309&quot; value=&quot;-1&quot;/&gt;&lt;/object&gt;&lt;object type=&quot;3&quot; unique_id=&quot;10225&quot;&gt;&lt;property id=&quot;20148&quot; value=&quot;5&quot;/&gt;&lt;property id=&quot;20300&quot; value=&quot;Slide 16 - &amp;quot;Transient Ischemic Attacks (TIAs)&amp;quot;&quot;/&gt;&lt;property id=&quot;20307&quot; value=&quot;335&quot;/&gt;&lt;property id=&quot;20309&quot; value=&quot;-1&quot;/&gt;&lt;/object&gt;&lt;object type=&quot;3&quot; unique_id=&quot;10226&quot;&gt;&lt;property id=&quot;20148&quot; value=&quot;5&quot;/&gt;&lt;property id=&quot;20300&quot; value=&quot;Slide 22 - &amp;quot;Tell me, Detective . . .&amp;quot;&quot;/&gt;&lt;property id=&quot;20307&quot; value=&quot;328&quot;/&gt;&lt;property id=&quot;20309&quot; value=&quot;-1&quot;/&gt;&lt;/object&gt;&lt;object type=&quot;3&quot; unique_id=&quot;11035&quot;&gt;&lt;property id=&quot;20148&quot; value=&quot;5&quot;/&gt;&lt;property id=&quot;20300&quot; value=&quot;Slide 21 - &amp;quot;Cardiovascular Combining Forms&amp;quot;&quot;/&gt;&lt;property id=&quot;20307&quot; value=&quot;338&quot;/&gt;&lt;property id=&quot;20309&quot; value=&quot;-1&quot;/&gt;&lt;/object&gt;&lt;object type=&quot;3&quot; unique_id=&quot;11036&quot;&gt;&lt;property id=&quot;20148&quot; value=&quot;5&quot;/&gt;&lt;property id=&quot;20300&quot; value=&quot;Slide 24 - &amp;quot;Cardiovascular System&amp;#x0D;&amp;#x0A;References&amp;quot;&quot;/&gt;&lt;property id=&quot;20307&quot; value=&quot;337&quot;/&gt;&lt;property id=&quot;20309&quot; value=&quot;-1&quot;/&gt;&lt;/object&gt;&lt;object type=&quot;3&quot; unique_id=&quot;11040&quot;&gt;&lt;property id=&quot;20148&quot; value=&quot;5&quot;/&gt;&lt;property id=&quot;20300&quot; value=&quot;Slide 2 - &amp;quot;Cardiovascular System&amp;#x0D;&amp;#x0A;Learning Objectives&amp;quot;&quot;/&gt;&lt;property id=&quot;20307&quot; value=&quot;339&quot;/&gt;&lt;property id=&quot;20309&quot; value=&quot;-1&quot;/&gt;&lt;/object&gt;&lt;object type=&quot;3&quot; unique_id=&quot;11041&quot;&gt;&lt;property id=&quot;20148&quot; value=&quot;5&quot;/&gt;&lt;property id=&quot;20300&quot; value=&quot;Slide 23 - &amp;quot;Cardiovascular System&amp;#x0D;&amp;#x0A;Summary &amp;quot;&quot;/&gt;&lt;property id=&quot;20307&quot; value=&quot;340&quot;/&gt;&lt;property id=&quot;20309&quot; value=&quot;-1&quot;/&gt;&lt;/object&gt;&lt;object type=&quot;3&quot; unique_id=&quot;11045&quot;&gt;&lt;property id=&quot;20148&quot; value=&quot;5&quot;/&gt;&lt;property id=&quot;20300&quot; value=&quot;Slide 1 - &amp;quot;Terminology in Healthcare and Public Health Settings &amp;quot;&quot;/&gt;&lt;property id=&quot;20307&quot; value=&quot;342&quot;/&gt;&lt;property id=&quot;20309&quot; value=&quot;-1&quot;/&gt;&lt;/object&gt;&lt;object type=&quot;3&quot; unique_id=&quot;14695&quot;&gt;&lt;property id=&quot;20148&quot; value=&quot;5&quot;/&gt;&lt;property id=&quot;20300&quot; value=&quot;Slide 25 - &amp;quot;Terminology in Health Care and Public Health Settings&amp;#x0D;&amp;#x0A;Cardiovascular System&amp;quot;&quot;/&gt;&lt;property id=&quot;20307&quot; value=&quot;343&quot;/&gt;&lt;/object&gt;&lt;/object&gt;&lt;object type=&quot;10&quot; unique_id=&quot;10036&quot;&gt;&lt;object type=&quot;11&quot; unique_id=&quot;10037&quot;&gt;&lt;property id=&quot;20180&quot; value=&quot;1&quot;/&gt;&lt;property id=&quot;20181&quot; value=&quot;1&quot;/&gt;&lt;property id=&quot;20182&quot; value=&quot;0&quot;/&gt;&lt;property id=&quot;20183&quot; value=&quot;1&quot;/&gt;&lt;/object&gt;&lt;object type=&quot;12&quot; unique_id=&quot;1003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MMPROD_SUBSTITUTION_ID" val="{D86F3778-623D-475A-A64E-40F9349FA3EB}"/>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NC-Template-FINAL DRAF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NC-Template-FINAL DRAF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NC-Template-FINAL DRAF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NC-Template-FINAL DRAF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ONC-Template-FINAL DRAF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ONC-Template-FINAL DRAF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ONC-Template-FINAL DRAF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Upload</Location>
    <File_x0020_Type0 xmlns="26839647-32cc-4e8d-ac64-5cb1d6f9c044">Slides</File_x0020_Type0>
    <Stattus xmlns="26839647-32cc-4e8d-ac64-5cb1d6f9c044">Ready for Audio</Stattus>
  </documentManagement>
</p:properties>
</file>

<file path=customXml/itemProps1.xml><?xml version="1.0" encoding="utf-8"?>
<ds:datastoreItem xmlns:ds="http://schemas.openxmlformats.org/officeDocument/2006/customXml" ds:itemID="{D2DFDB52-F370-48ED-BB99-E02E4ACF023C}">
  <ds:schemaRefs>
    <ds:schemaRef ds:uri="http://schemas.microsoft.com/office/2006/metadata/longProperties"/>
  </ds:schemaRefs>
</ds:datastoreItem>
</file>

<file path=customXml/itemProps2.xml><?xml version="1.0" encoding="utf-8"?>
<ds:datastoreItem xmlns:ds="http://schemas.openxmlformats.org/officeDocument/2006/customXml" ds:itemID="{FFF1A221-CE49-4885-A93C-1A0887CB76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DEFFD79-878C-4DA9-9803-47297FE1DDE7}">
  <ds:schemaRefs>
    <ds:schemaRef ds:uri="http://schemas.microsoft.com/sharepoint/v3/contenttype/forms"/>
  </ds:schemaRefs>
</ds:datastoreItem>
</file>

<file path=customXml/itemProps4.xml><?xml version="1.0" encoding="utf-8"?>
<ds:datastoreItem xmlns:ds="http://schemas.openxmlformats.org/officeDocument/2006/customXml" ds:itemID="{2D585DEC-A115-47A7-A660-FF199B32EDCD}">
  <ds:schemaRefs>
    <ds:schemaRef ds:uri="http://purl.org/dc/terms/"/>
    <ds:schemaRef ds:uri="http://schemas.microsoft.com/office/2006/documentManagement/types"/>
    <ds:schemaRef ds:uri="http://purl.org/dc/elements/1.1/"/>
    <ds:schemaRef ds:uri="26839647-32cc-4e8d-ac64-5cb1d6f9c044"/>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1006</TotalTime>
  <Words>2957</Words>
  <Application>Microsoft Office PowerPoint</Application>
  <PresentationFormat>On-screen Show (4:3)</PresentationFormat>
  <Paragraphs>319</Paragraphs>
  <Slides>25</Slides>
  <Notes>25</Notes>
  <HiddenSlides>0</HiddenSlides>
  <MMClips>0</MMClips>
  <ScaleCrop>false</ScaleCrop>
  <HeadingPairs>
    <vt:vector size="4" baseType="variant">
      <vt:variant>
        <vt:lpstr>Theme</vt:lpstr>
      </vt:variant>
      <vt:variant>
        <vt:i4>9</vt:i4>
      </vt:variant>
      <vt:variant>
        <vt:lpstr>Slide Titles</vt:lpstr>
      </vt:variant>
      <vt:variant>
        <vt:i4>25</vt:i4>
      </vt:variant>
    </vt:vector>
  </HeadingPairs>
  <TitlesOfParts>
    <vt:vector size="34" baseType="lpstr">
      <vt:lpstr>Custom Design</vt:lpstr>
      <vt:lpstr>2_ONC-Template-FINAL DRAFT</vt:lpstr>
      <vt:lpstr>3_ONC-Template-FINAL DRAFT</vt:lpstr>
      <vt:lpstr>5_ONC-Template-FINAL DRAFT</vt:lpstr>
      <vt:lpstr>4_ONC-Template-FINAL DRAFT</vt:lpstr>
      <vt:lpstr>6_ONC-Template-FINAL DRAFT</vt:lpstr>
      <vt:lpstr>7_ONC-Template-FINAL DRAFT</vt:lpstr>
      <vt:lpstr>8_ONC-Template-FINAL DRAFT</vt:lpstr>
      <vt:lpstr>9_ONC-Template-FINAL DRAFT</vt:lpstr>
      <vt:lpstr>Terminology in Healthcare and Public Health Settings </vt:lpstr>
      <vt:lpstr>Cardiovascular System Learning Objectives</vt:lpstr>
      <vt:lpstr>Cardiovascular System</vt:lpstr>
      <vt:lpstr>Cardiovascular System 2</vt:lpstr>
      <vt:lpstr>Heart </vt:lpstr>
      <vt:lpstr>Heart Anatomy</vt:lpstr>
      <vt:lpstr>Blood Vessels</vt:lpstr>
      <vt:lpstr>Blood Vessels 1</vt:lpstr>
      <vt:lpstr>Blood Vessels 2</vt:lpstr>
      <vt:lpstr>Blood Vessels 3</vt:lpstr>
      <vt:lpstr>Atherosclerosis</vt:lpstr>
      <vt:lpstr>Atherosclerosis 2</vt:lpstr>
      <vt:lpstr>Atherosclerosis 3</vt:lpstr>
      <vt:lpstr>Stroke</vt:lpstr>
      <vt:lpstr>Types of Stroke</vt:lpstr>
      <vt:lpstr>Transient Ischemic Attacks (TIAs)</vt:lpstr>
      <vt:lpstr>Stroke 2</vt:lpstr>
      <vt:lpstr>Hypertension</vt:lpstr>
      <vt:lpstr>Hypertension 2</vt:lpstr>
      <vt:lpstr>Myocardial Infarction</vt:lpstr>
      <vt:lpstr>Cardiovascular Combining Forms</vt:lpstr>
      <vt:lpstr>Tell me, Detective . . .</vt:lpstr>
      <vt:lpstr>Cardiovascular System Summary </vt:lpstr>
      <vt:lpstr>Cardiovascular System References</vt:lpstr>
      <vt:lpstr>Terminology in Health Care and Public Health Settings Cardiovascular System</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3, Unit 5 slidest</dc:title>
  <dc:subject>Terminology in Healthcare and Public Health Settings; Cardiovascular System</dc:subject>
  <dc:creator>U.S. Department of Health and Human Services Office of the National Coordinator for Health Information Technology</dc:creator>
  <cp:lastModifiedBy>The Department of Health and Human Services</cp:lastModifiedBy>
  <cp:revision>162</cp:revision>
  <dcterms:created xsi:type="dcterms:W3CDTF">2010-07-08T02:41:07Z</dcterms:created>
  <dcterms:modified xsi:type="dcterms:W3CDTF">2017-05-02T18:55:11Z</dcterms:modified>
  <cp:category>HIT Workforce Curriculum;Terminology;Cardiovascular system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Language">
    <vt:lpwstr>English</vt:lpwstr>
  </property>
</Properties>
</file>