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82" r:id="rId5"/>
  </p:sldMasterIdLst>
  <p:notesMasterIdLst>
    <p:notesMasterId r:id="rId30"/>
  </p:notesMasterIdLst>
  <p:handoutMasterIdLst>
    <p:handoutMasterId r:id="rId31"/>
  </p:handoutMasterIdLst>
  <p:sldIdLst>
    <p:sldId id="451" r:id="rId6"/>
    <p:sldId id="439" r:id="rId7"/>
    <p:sldId id="261" r:id="rId8"/>
    <p:sldId id="260" r:id="rId9"/>
    <p:sldId id="272" r:id="rId10"/>
    <p:sldId id="431" r:id="rId11"/>
    <p:sldId id="432" r:id="rId12"/>
    <p:sldId id="440" r:id="rId13"/>
    <p:sldId id="441" r:id="rId14"/>
    <p:sldId id="433" r:id="rId15"/>
    <p:sldId id="447" r:id="rId16"/>
    <p:sldId id="445" r:id="rId17"/>
    <p:sldId id="312" r:id="rId18"/>
    <p:sldId id="315" r:id="rId19"/>
    <p:sldId id="442" r:id="rId20"/>
    <p:sldId id="443" r:id="rId21"/>
    <p:sldId id="436" r:id="rId22"/>
    <p:sldId id="437" r:id="rId23"/>
    <p:sldId id="444" r:id="rId24"/>
    <p:sldId id="448" r:id="rId25"/>
    <p:sldId id="438" r:id="rId26"/>
    <p:sldId id="449" r:id="rId27"/>
    <p:sldId id="450" r:id="rId28"/>
    <p:sldId id="452" r:id="rId29"/>
  </p:sldIdLst>
  <p:sldSz cx="9144000" cy="6858000" type="screen4x3"/>
  <p:notesSz cx="7315200" cy="9601200"/>
  <p:custDataLst>
    <p:tags r:id="rId32"/>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42" autoAdjust="0"/>
    <p:restoredTop sz="86439" autoAdjust="0"/>
  </p:normalViewPr>
  <p:slideViewPr>
    <p:cSldViewPr showGuides="1">
      <p:cViewPr>
        <p:scale>
          <a:sx n="66" d="100"/>
          <a:sy n="66" d="100"/>
        </p:scale>
        <p:origin x="-58" y="-211"/>
      </p:cViewPr>
      <p:guideLst>
        <p:guide orient="horz" pos="2160"/>
        <p:guide pos="2880"/>
      </p:guideLst>
    </p:cSldViewPr>
  </p:slideViewPr>
  <p:outlineViewPr>
    <p:cViewPr>
      <p:scale>
        <a:sx n="33" d="100"/>
        <a:sy n="33" d="100"/>
      </p:scale>
      <p:origin x="0" y="518"/>
    </p:cViewPr>
  </p:outlineViewPr>
  <p:notesTextViewPr>
    <p:cViewPr>
      <p:scale>
        <a:sx n="100" d="100"/>
        <a:sy n="100" d="100"/>
      </p:scale>
      <p:origin x="0" y="0"/>
    </p:cViewPr>
  </p:notesTextViewPr>
  <p:sorterViewPr>
    <p:cViewPr>
      <p:scale>
        <a:sx n="66" d="100"/>
        <a:sy n="66" d="100"/>
      </p:scale>
      <p:origin x="0" y="0"/>
    </p:cViewPr>
  </p:sorterViewPr>
  <p:notesViewPr>
    <p:cSldViewPr showGuides="1">
      <p:cViewPr>
        <p:scale>
          <a:sx n="100" d="100"/>
          <a:sy n="100" d="100"/>
        </p:scale>
        <p:origin x="-528" y="-78"/>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gs" Target="tags/tag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6661" tIns="48331" rIns="96661" bIns="48331" rtlCol="0"/>
          <a:lstStyle>
            <a:lvl1pPr algn="l" fontAlgn="auto">
              <a:spcBef>
                <a:spcPts val="0"/>
              </a:spcBef>
              <a:spcAft>
                <a:spcPts val="0"/>
              </a:spcAft>
              <a:defRPr sz="1300">
                <a:latin typeface="+mn-lt"/>
                <a:cs typeface="+mn-cs"/>
              </a:defRPr>
            </a:lvl1pPr>
          </a:lstStyle>
          <a:p>
            <a:pPr>
              <a:defRPr/>
            </a:pPr>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6661" tIns="48331" rIns="96661" bIns="48331" rtlCol="0" anchor="b"/>
          <a:lstStyle>
            <a:lvl1pPr algn="l" fontAlgn="auto">
              <a:spcBef>
                <a:spcPts val="0"/>
              </a:spcBef>
              <a:spcAft>
                <a:spcPts val="0"/>
              </a:spcAft>
              <a:defRPr sz="1300">
                <a:latin typeface="+mn-lt"/>
                <a:cs typeface="+mn-cs"/>
              </a:defRPr>
            </a:lvl1pPr>
          </a:lstStyle>
          <a:p>
            <a:pPr>
              <a:defRPr/>
            </a:pPr>
            <a:endParaRPr lang="en-US"/>
          </a:p>
        </p:txBody>
      </p:sp>
    </p:spTree>
    <p:extLst>
      <p:ext uri="{BB962C8B-B14F-4D97-AF65-F5344CB8AC3E}">
        <p14:creationId xmlns:p14="http://schemas.microsoft.com/office/powerpoint/2010/main" val="42256311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6661" tIns="48331" rIns="96661" bIns="48331" rtlCol="0"/>
          <a:lstStyle>
            <a:lvl1pPr algn="l" fontAlgn="auto">
              <a:spcBef>
                <a:spcPts val="0"/>
              </a:spcBef>
              <a:spcAft>
                <a:spcPts val="0"/>
              </a:spcAft>
              <a:defRPr sz="1300">
                <a:latin typeface="+mn-lt"/>
                <a:cs typeface="+mn-cs"/>
              </a:defRPr>
            </a:lvl1pPr>
          </a:lstStyle>
          <a:p>
            <a:pPr>
              <a:defRPr/>
            </a:pPr>
            <a:endParaRPr lang="en-US"/>
          </a:p>
        </p:txBody>
      </p:sp>
      <p:sp>
        <p:nvSpPr>
          <p:cNvPr id="3" name="Date Placeholder 2"/>
          <p:cNvSpPr>
            <a:spLocks noGrp="1"/>
          </p:cNvSpPr>
          <p:nvPr>
            <p:ph type="dt" idx="1"/>
          </p:nvPr>
        </p:nvSpPr>
        <p:spPr>
          <a:xfrm>
            <a:off x="4143375" y="0"/>
            <a:ext cx="3170238" cy="479425"/>
          </a:xfrm>
          <a:prstGeom prst="rect">
            <a:avLst/>
          </a:prstGeom>
        </p:spPr>
        <p:txBody>
          <a:bodyPr vert="horz" lIns="96661" tIns="48331" rIns="96661" bIns="48331" rtlCol="0"/>
          <a:lstStyle>
            <a:lvl1pPr algn="r" fontAlgn="auto">
              <a:spcBef>
                <a:spcPts val="0"/>
              </a:spcBef>
              <a:spcAft>
                <a:spcPts val="0"/>
              </a:spcAft>
              <a:defRPr sz="1300">
                <a:latin typeface="+mn-lt"/>
                <a:cs typeface="+mn-cs"/>
              </a:defRPr>
            </a:lvl1pPr>
          </a:lstStyle>
          <a:p>
            <a:pPr>
              <a:defRPr/>
            </a:pPr>
            <a:fld id="{D97AF752-447F-4486-81FE-320FEEBCC24E}" type="datetimeFigureOut">
              <a:rPr lang="en-US"/>
              <a:pPr>
                <a:defRPr/>
              </a:pPr>
              <a:t>6/1/2017</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pPr lvl="0"/>
            <a:endParaRPr lang="en-US" noProof="0" dirty="0"/>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96661" tIns="48331" rIns="96661" bIns="48331"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120188"/>
            <a:ext cx="3170238" cy="479425"/>
          </a:xfrm>
          <a:prstGeom prst="rect">
            <a:avLst/>
          </a:prstGeom>
        </p:spPr>
        <p:txBody>
          <a:bodyPr vert="horz" lIns="96661" tIns="48331" rIns="96661" bIns="48331" rtlCol="0" anchor="b"/>
          <a:lstStyle>
            <a:lvl1pPr algn="l" fontAlgn="auto">
              <a:spcBef>
                <a:spcPts val="0"/>
              </a:spcBef>
              <a:spcAft>
                <a:spcPts val="0"/>
              </a:spcAft>
              <a:defRPr sz="13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wrap="square" lIns="96661" tIns="48331" rIns="96661" bIns="48331" numCol="1" anchor="b" anchorCtr="0" compatLnSpc="1">
            <a:prstTxWarp prst="textNoShape">
              <a:avLst/>
            </a:prstTxWarp>
          </a:bodyPr>
          <a:lstStyle>
            <a:lvl1pPr algn="r">
              <a:defRPr sz="1300">
                <a:latin typeface="Calibri" panose="020F0502020204030204" pitchFamily="34" charset="0"/>
              </a:defRPr>
            </a:lvl1pPr>
          </a:lstStyle>
          <a:p>
            <a:fld id="{76EB6859-68F4-4928-82A8-F2CBC04DDA33}" type="slidenum">
              <a:rPr lang="en-US" altLang="en-US"/>
              <a:pPr/>
              <a:t>‹#›</a:t>
            </a:fld>
            <a:endParaRPr lang="en-US" altLang="en-US"/>
          </a:p>
        </p:txBody>
      </p:sp>
    </p:spTree>
    <p:extLst>
      <p:ext uri="{BB962C8B-B14F-4D97-AF65-F5344CB8AC3E}">
        <p14:creationId xmlns:p14="http://schemas.microsoft.com/office/powerpoint/2010/main" val="7556021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Welcome to Terminology in Healthcare and Public Health Settings, Musculoskeletal (pronounced musk-cue-lo-skeletal) System. </a:t>
            </a:r>
          </a:p>
          <a:p>
            <a:pPr eaLnBrk="1" hangingPunct="1">
              <a:spcBef>
                <a:spcPct val="0"/>
              </a:spcBef>
            </a:pPr>
            <a:endParaRPr lang="en-US" altLang="en-US" smtClean="0"/>
          </a:p>
        </p:txBody>
      </p:sp>
      <p:sp>
        <p:nvSpPr>
          <p:cNvPr id="25604" name="Footer Placeholder 3"/>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en-US" smtClean="0"/>
          </a:p>
        </p:txBody>
      </p:sp>
      <p:sp>
        <p:nvSpPr>
          <p:cNvPr id="25605" name="Slide Number Placeholder 4"/>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FBAD2FF-8C57-44A6-98EB-9EDD85030059}" type="slidenum">
              <a:rPr lang="en-US" altLang="en-US">
                <a:latin typeface="Calibri" panose="020F0502020204030204" pitchFamily="34" charset="0"/>
              </a:rPr>
              <a:pPr eaLnBrk="1" hangingPunct="1"/>
              <a:t>1</a:t>
            </a:fld>
            <a:endParaRPr lang="en-US" altLang="en-US">
              <a:latin typeface="Calibri" panose="020F0502020204030204" pitchFamily="34" charset="0"/>
            </a:endParaRPr>
          </a:p>
        </p:txBody>
      </p:sp>
    </p:spTree>
    <p:extLst>
      <p:ext uri="{BB962C8B-B14F-4D97-AF65-F5344CB8AC3E}">
        <p14:creationId xmlns:p14="http://schemas.microsoft.com/office/powerpoint/2010/main" val="12443647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Muscular dystrophy refers to a group of more than 30 inherited diseases that cause muscle weakness and muscle loss.  Some forms appear in infancy or childhood, while others may not appear until middle age or later.  </a:t>
            </a:r>
          </a:p>
          <a:p>
            <a:endParaRPr lang="en-US" altLang="en-US" smtClean="0"/>
          </a:p>
          <a:p>
            <a:r>
              <a:rPr lang="en-US" altLang="en-US" smtClean="0"/>
              <a:t>All forms of muscular dystrophy grow worse as the person's muscles get weaker. Most people eventually lose the ability to walk. There is no cure for muscular dystrophy.   Treatments include physical and speech therapy, orthopedic devices, surgery and medications. Some people with muscular dystrophy have mild cases that worsen slowly.  Other cases are disabling and severe.</a:t>
            </a:r>
          </a:p>
        </p:txBody>
      </p:sp>
      <p:sp>
        <p:nvSpPr>
          <p:cNvPr id="25604"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25972BE-03B9-4202-8D7A-3DD56577B189}" type="slidenum">
              <a:rPr lang="en-US" altLang="en-US">
                <a:latin typeface="Calibri" panose="020F0502020204030204" pitchFamily="34" charset="0"/>
              </a:rPr>
              <a:pPr eaLnBrk="1" hangingPunct="1"/>
              <a:t>10</a:t>
            </a:fld>
            <a:endParaRPr lang="en-US" altLang="en-US">
              <a:latin typeface="Calibri" panose="020F0502020204030204" pitchFamily="34" charset="0"/>
            </a:endParaRPr>
          </a:p>
        </p:txBody>
      </p:sp>
    </p:spTree>
    <p:extLst>
      <p:ext uri="{BB962C8B-B14F-4D97-AF65-F5344CB8AC3E}">
        <p14:creationId xmlns:p14="http://schemas.microsoft.com/office/powerpoint/2010/main" val="24471090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Here are some key word parts for the muscular system along with their meanings.  In the third column you can see some of the medical terms that we can create by combining word parts.  </a:t>
            </a:r>
          </a:p>
          <a:p>
            <a:endParaRPr lang="en-US" altLang="en-US" smtClean="0"/>
          </a:p>
          <a:p>
            <a:r>
              <a:rPr lang="en-US" altLang="en-US" smtClean="0"/>
              <a:t>You should return to the online medical dictionary to hear the pronunciation and become familiar with the meaning of the created terms.</a:t>
            </a:r>
          </a:p>
          <a:p>
            <a:endParaRPr lang="en-US" altLang="en-US"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87BF1D9-73A7-4078-B793-99135B500B63}" type="slidenum">
              <a:rPr lang="en-US" altLang="en-US">
                <a:latin typeface="Calibri" panose="020F0502020204030204" pitchFamily="34" charset="0"/>
              </a:rPr>
              <a:pPr eaLnBrk="1" hangingPunct="1"/>
              <a:t>11</a:t>
            </a:fld>
            <a:endParaRPr lang="en-US" altLang="en-US">
              <a:latin typeface="Calibri" panose="020F0502020204030204" pitchFamily="34" charset="0"/>
            </a:endParaRPr>
          </a:p>
        </p:txBody>
      </p:sp>
    </p:spTree>
    <p:extLst>
      <p:ext uri="{BB962C8B-B14F-4D97-AF65-F5344CB8AC3E}">
        <p14:creationId xmlns:p14="http://schemas.microsoft.com/office/powerpoint/2010/main" val="586596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Now let’s look at the various components of the skeleton.  The spine or backbone is a vertical column of bones.  It supports the weight of the head, neck, and trunk of the body and protects the spinal cord.  </a:t>
            </a:r>
          </a:p>
          <a:p>
            <a:endParaRPr lang="en-US" altLang="en-US" smtClean="0"/>
          </a:p>
          <a:p>
            <a:r>
              <a:rPr lang="en-US" altLang="en-US" smtClean="0"/>
              <a:t>It is also known as the spinal or vertebral (pronounced ver-TEEB-bruhl) column and is divided into five sections – cervical (pronounced serve-ickle), thoracic pronounced thor-ASS-ick), lumbar (pronounce lum-barr), sacrum(pronounced sake-rum), coccyx (pronounced cocks-six).  The cervical vertebrae (pronounced VERT-ih-bray) are in the neck.  The thoracic vertebrae are in the chest.  The lumbar vertebrae are in the lower back.  The sacrum is a group of five fused vertebrae.  The coccyx, or tailbone, is a group of several small, fused vertebrae.</a:t>
            </a:r>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099188C-F56E-4BFC-80D6-50F8791BF87B}" type="slidenum">
              <a:rPr lang="en-US" altLang="en-US">
                <a:latin typeface="Calibri" panose="020F0502020204030204" pitchFamily="34" charset="0"/>
              </a:rPr>
              <a:pPr eaLnBrk="1" hangingPunct="1"/>
              <a:t>12</a:t>
            </a:fld>
            <a:endParaRPr lang="en-US" altLang="en-US">
              <a:latin typeface="Calibri" panose="020F0502020204030204" pitchFamily="34" charset="0"/>
            </a:endParaRPr>
          </a:p>
        </p:txBody>
      </p:sp>
    </p:spTree>
    <p:extLst>
      <p:ext uri="{BB962C8B-B14F-4D97-AF65-F5344CB8AC3E}">
        <p14:creationId xmlns:p14="http://schemas.microsoft.com/office/powerpoint/2010/main" val="3344712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C7D58C0-992F-4807-8573-57B4522626D0}" type="slidenum">
              <a:rPr lang="en-US" altLang="en-US">
                <a:latin typeface="Calibri" panose="020F0502020204030204" pitchFamily="34" charset="0"/>
              </a:rPr>
              <a:pPr eaLnBrk="1" hangingPunct="1"/>
              <a:t>13</a:t>
            </a:fld>
            <a:endParaRPr lang="en-US" altLang="en-US">
              <a:latin typeface="Calibri" panose="020F0502020204030204" pitchFamily="34" charset="0"/>
            </a:endParaRPr>
          </a:p>
        </p:txBody>
      </p:sp>
      <p:sp>
        <p:nvSpPr>
          <p:cNvPr id="5222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We commonly refer to the arm as our upper extremity.  The arm consists of a variety of bones</a:t>
            </a:r>
            <a:r>
              <a:rPr lang="en-US" altLang="en-US" b="1" smtClean="0"/>
              <a:t>.</a:t>
            </a:r>
            <a:r>
              <a:rPr lang="en-US" altLang="en-US" smtClean="0"/>
              <a:t> The humerus (pronounced HUME-er-us) is the long bone in the upper arm.  The ulna (pronounced ULL-nuh) is one of two bones in the forearm and lies on the little finger side of the forearm.  The other bone in the forearm is called the radius;  it lies on the thumb side of the forearm.  Carpals (pronounced CAR-pulls) are our wrist bones, while metacarpals (pronounced metta-car-puls) are our hand bones.  Our phalanges (pronounced  full-ANJ-eez) are the bones of the fingers. </a:t>
            </a:r>
          </a:p>
        </p:txBody>
      </p:sp>
    </p:spTree>
    <p:extLst>
      <p:ext uri="{BB962C8B-B14F-4D97-AF65-F5344CB8AC3E}">
        <p14:creationId xmlns:p14="http://schemas.microsoft.com/office/powerpoint/2010/main" val="3095634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B5F0B22-CC74-4151-8BF7-40E1EB7203B3}" type="slidenum">
              <a:rPr lang="en-US" altLang="en-US">
                <a:latin typeface="Calibri" panose="020F0502020204030204" pitchFamily="34" charset="0"/>
              </a:rPr>
              <a:pPr eaLnBrk="1" hangingPunct="1"/>
              <a:t>14</a:t>
            </a:fld>
            <a:endParaRPr lang="en-US" altLang="en-US">
              <a:latin typeface="Calibri" panose="020F0502020204030204" pitchFamily="34" charset="0"/>
            </a:endParaRPr>
          </a:p>
        </p:txBody>
      </p:sp>
      <p:sp>
        <p:nvSpPr>
          <p:cNvPr id="5325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We commonly refer to the leg as the lower extremity.  The leg consists of numerous bones as well.  These include the femur (pronounced fee-mer) or thigh bone which is the long bone in the upper leg.  The knee cap is the patella (puh-TELL-uh). The tibia (pronounced TIB-ee-uh), or shinbone, is the large bone on the medial (pronounced meed-ee-uhl) side of the lower leg.  The fibula (pronounce FIB-you-luh) is the very thin bone of the lower leg.  The femur and tibia are the primary weight bearing bones.  </a:t>
            </a:r>
          </a:p>
          <a:p>
            <a:endParaRPr lang="en-US" altLang="en-US" smtClean="0"/>
          </a:p>
          <a:p>
            <a:r>
              <a:rPr lang="en-US" altLang="en-US" smtClean="0"/>
              <a:t>The bones of the ankle and foot include tarsals (pronounced TAR-sulls), which are the ankle bones, metatarsals which are the bones of the foot and phalanges, which are the bones of the toes. </a:t>
            </a:r>
          </a:p>
          <a:p>
            <a:pPr eaLnBrk="1" hangingPunct="1">
              <a:spcBef>
                <a:spcPct val="0"/>
              </a:spcBef>
            </a:pPr>
            <a:endParaRPr lang="en-US" altLang="en-US" smtClean="0"/>
          </a:p>
        </p:txBody>
      </p:sp>
    </p:spTree>
    <p:extLst>
      <p:ext uri="{BB962C8B-B14F-4D97-AF65-F5344CB8AC3E}">
        <p14:creationId xmlns:p14="http://schemas.microsoft.com/office/powerpoint/2010/main" val="13840250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 most common of the bone conditions are fractures.  We sometimes refer to fractures as having a broken bone.  </a:t>
            </a:r>
          </a:p>
          <a:p>
            <a:endParaRPr lang="en-US" altLang="en-US" smtClean="0"/>
          </a:p>
          <a:p>
            <a:r>
              <a:rPr lang="en-US" altLang="en-US" smtClean="0"/>
              <a:t>Fractures are categorized according to how the bone breaks.  If the broken bone punctures the skin, it is called an open or compound fracture. If the broken bone </a:t>
            </a:r>
            <a:r>
              <a:rPr lang="en-US" altLang="en-US" i="1" smtClean="0"/>
              <a:t>DOES NOT</a:t>
            </a:r>
            <a:r>
              <a:rPr lang="en-US" altLang="en-US" smtClean="0"/>
              <a:t> puncture the skin, it is referred to as a closed fracture.   </a:t>
            </a:r>
          </a:p>
          <a:p>
            <a:endParaRPr lang="en-US" altLang="en-US" smtClean="0"/>
          </a:p>
          <a:p>
            <a:r>
              <a:rPr lang="en-US" altLang="en-US" smtClean="0"/>
              <a:t>A fracture that is caused by force or torsion (pronounced tor-shun) during an accident or sports activity is a stress fracture.  Stress fractures are very small cracks in the bone.  Fractures commonly happen because of car accidents, falls or sports injuries.  Another cause is osteoporosis (pronounced oss-tee-oh-por-oh-sis), which causes weakening of the bones. </a:t>
            </a:r>
          </a:p>
        </p:txBody>
      </p:sp>
      <p:sp>
        <p:nvSpPr>
          <p:cNvPr id="30724"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8387286-A7CB-4F64-8EBE-DD3837432AC1}" type="slidenum">
              <a:rPr lang="en-US" altLang="en-US">
                <a:latin typeface="Calibri" panose="020F0502020204030204" pitchFamily="34" charset="0"/>
              </a:rPr>
              <a:pPr eaLnBrk="1" hangingPunct="1"/>
              <a:t>15</a:t>
            </a:fld>
            <a:endParaRPr lang="en-US" altLang="en-US">
              <a:latin typeface="Calibri" panose="020F0502020204030204" pitchFamily="34" charset="0"/>
            </a:endParaRPr>
          </a:p>
        </p:txBody>
      </p:sp>
    </p:spTree>
    <p:extLst>
      <p:ext uri="{BB962C8B-B14F-4D97-AF65-F5344CB8AC3E}">
        <p14:creationId xmlns:p14="http://schemas.microsoft.com/office/powerpoint/2010/main" val="16021455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Symptoms of a fracture are</a:t>
            </a:r>
          </a:p>
          <a:p>
            <a:endParaRPr lang="en-US" altLang="en-US" sz="1100" smtClean="0"/>
          </a:p>
          <a:p>
            <a:pPr lvl="1">
              <a:buFontTx/>
              <a:buChar char="•"/>
            </a:pPr>
            <a:r>
              <a:rPr lang="en-US" altLang="en-US" smtClean="0"/>
              <a:t> An out-of-place or misshapen limb or joint </a:t>
            </a:r>
            <a:br>
              <a:rPr lang="en-US" altLang="en-US" smtClean="0"/>
            </a:br>
            <a:endParaRPr lang="en-US" altLang="en-US" sz="1100" smtClean="0"/>
          </a:p>
          <a:p>
            <a:pPr lvl="1">
              <a:buFontTx/>
              <a:buChar char="•"/>
            </a:pPr>
            <a:r>
              <a:rPr lang="en-US" altLang="en-US" smtClean="0"/>
              <a:t> Swelling, bruising or bleeding </a:t>
            </a:r>
            <a:br>
              <a:rPr lang="en-US" altLang="en-US" smtClean="0"/>
            </a:br>
            <a:endParaRPr lang="en-US" altLang="en-US" sz="1100" smtClean="0"/>
          </a:p>
          <a:p>
            <a:pPr lvl="1">
              <a:buFontTx/>
              <a:buChar char="•"/>
            </a:pPr>
            <a:r>
              <a:rPr lang="en-US" altLang="en-US" smtClean="0"/>
              <a:t> Intense pain </a:t>
            </a:r>
            <a:br>
              <a:rPr lang="en-US" altLang="en-US" smtClean="0"/>
            </a:br>
            <a:endParaRPr lang="en-US" altLang="en-US" sz="1100" smtClean="0"/>
          </a:p>
          <a:p>
            <a:pPr lvl="1">
              <a:buFontTx/>
              <a:buChar char="•"/>
            </a:pPr>
            <a:r>
              <a:rPr lang="en-US" altLang="en-US" smtClean="0"/>
              <a:t> Numbness and tingling, and </a:t>
            </a:r>
            <a:br>
              <a:rPr lang="en-US" altLang="en-US" smtClean="0"/>
            </a:br>
            <a:endParaRPr lang="en-US" altLang="en-US" sz="1100" smtClean="0"/>
          </a:p>
          <a:p>
            <a:pPr lvl="1">
              <a:buFontTx/>
              <a:buChar char="•"/>
            </a:pPr>
            <a:r>
              <a:rPr lang="en-US" altLang="en-US" smtClean="0"/>
              <a:t> Limited mobility or inability to move a limb </a:t>
            </a:r>
            <a:endParaRPr lang="en-US" altLang="en-US" sz="1100" smtClean="0"/>
          </a:p>
          <a:p>
            <a:endParaRPr lang="en-US" altLang="en-US"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7128353-FD00-4545-9D18-D2E9F2C66F87}" type="slidenum">
              <a:rPr lang="en-US" altLang="en-US">
                <a:latin typeface="Calibri" panose="020F0502020204030204" pitchFamily="34" charset="0"/>
              </a:rPr>
              <a:pPr eaLnBrk="1" hangingPunct="1"/>
              <a:t>16</a:t>
            </a:fld>
            <a:endParaRPr lang="en-US" altLang="en-US">
              <a:latin typeface="Calibri" panose="020F0502020204030204" pitchFamily="34" charset="0"/>
            </a:endParaRPr>
          </a:p>
        </p:txBody>
      </p:sp>
    </p:spTree>
    <p:extLst>
      <p:ext uri="{BB962C8B-B14F-4D97-AF65-F5344CB8AC3E}">
        <p14:creationId xmlns:p14="http://schemas.microsoft.com/office/powerpoint/2010/main" val="26653599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Arthritis literally means “joint inflammation.” Although it describes a symptom or sign rather than a specific diagnosis, the word arthritis is often used to refer to any disorder that affects the joints.  Arthritis is characterized by pain, swelling, inflammation, and stiffness.</a:t>
            </a:r>
          </a:p>
          <a:p>
            <a:endParaRPr lang="en-US" altLang="en-US" smtClean="0"/>
          </a:p>
          <a:p>
            <a:r>
              <a:rPr lang="en-US" altLang="en-US" smtClean="0"/>
              <a:t>One type of arthritis, osteoarthritis (pronounced OSS-tee-oh-arthritis), is often related to aging or to an injury. Other types occur when your immune system, which normally protects your body from infection, attacks your body's own tissues.  Rheumatoid (pronounced room-uh-toid) arthritis is the most common form of this kind of arthritis.   Juvenile rheumatoid arthritis is a form of the disease that happens in children.  Infectious arthritis is an infection that has spread from another part of the body to the joint.</a:t>
            </a:r>
          </a:p>
        </p:txBody>
      </p:sp>
      <p:sp>
        <p:nvSpPr>
          <p:cNvPr id="31748"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21A3497-F13E-4136-806F-9437F522867A}" type="slidenum">
              <a:rPr lang="en-US" altLang="en-US">
                <a:latin typeface="Calibri" panose="020F0502020204030204" pitchFamily="34" charset="0"/>
              </a:rPr>
              <a:pPr eaLnBrk="1" hangingPunct="1"/>
              <a:t>17</a:t>
            </a:fld>
            <a:endParaRPr lang="en-US" altLang="en-US">
              <a:latin typeface="Calibri" panose="020F0502020204030204" pitchFamily="34" charset="0"/>
            </a:endParaRPr>
          </a:p>
        </p:txBody>
      </p:sp>
    </p:spTree>
    <p:extLst>
      <p:ext uri="{BB962C8B-B14F-4D97-AF65-F5344CB8AC3E}">
        <p14:creationId xmlns:p14="http://schemas.microsoft.com/office/powerpoint/2010/main" val="30666321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Another bone condition that we often hear about is osteoporosis (pronounced OSS-tee-oh-pore-oh-sis).  This condition is the abnormal thinning of the bone structures due to loss of calcium and phosphorus.  Osteoporosis makes your bones weak and more likely to break.  Anyone can develop osteoporosis, but it is more common in older women. As many as half of all women and a quarter of men older than 50 will break a bone due to osteoporosis.  Risk factors include:</a:t>
            </a:r>
          </a:p>
          <a:p>
            <a:endParaRPr lang="en-US" altLang="en-US" sz="1100" smtClean="0"/>
          </a:p>
          <a:p>
            <a:pPr lvl="1">
              <a:buFontTx/>
              <a:buChar char="•"/>
            </a:pPr>
            <a:r>
              <a:rPr lang="en-US" altLang="en-US" smtClean="0"/>
              <a:t> Getting older </a:t>
            </a:r>
            <a:endParaRPr lang="en-US" altLang="en-US" sz="1100" smtClean="0"/>
          </a:p>
          <a:p>
            <a:pPr lvl="1">
              <a:buFontTx/>
              <a:buChar char="•"/>
            </a:pPr>
            <a:r>
              <a:rPr lang="en-US" altLang="en-US" smtClean="0"/>
              <a:t> Being small and thin </a:t>
            </a:r>
            <a:endParaRPr lang="en-US" altLang="en-US" sz="1100" smtClean="0"/>
          </a:p>
          <a:p>
            <a:pPr lvl="1">
              <a:buFontTx/>
              <a:buChar char="•"/>
            </a:pPr>
            <a:r>
              <a:rPr lang="en-US" altLang="en-US" smtClean="0"/>
              <a:t> Having a family history of osteoporosis </a:t>
            </a:r>
            <a:endParaRPr lang="en-US" altLang="en-US" sz="1100" smtClean="0"/>
          </a:p>
          <a:p>
            <a:pPr lvl="1">
              <a:buFontTx/>
              <a:buChar char="•"/>
            </a:pPr>
            <a:r>
              <a:rPr lang="en-US" altLang="en-US" smtClean="0"/>
              <a:t> Taking certain medicines </a:t>
            </a:r>
            <a:endParaRPr lang="en-US" altLang="en-US" sz="1100" smtClean="0"/>
          </a:p>
          <a:p>
            <a:pPr lvl="1">
              <a:buFontTx/>
              <a:buChar char="•"/>
            </a:pPr>
            <a:r>
              <a:rPr lang="en-US" altLang="en-US" smtClean="0"/>
              <a:t> Being a white or Asian woman </a:t>
            </a:r>
            <a:endParaRPr lang="en-US" altLang="en-US" sz="1100" smtClean="0"/>
          </a:p>
          <a:p>
            <a:pPr lvl="1">
              <a:buFontTx/>
              <a:buChar char="•"/>
            </a:pPr>
            <a:r>
              <a:rPr lang="en-US" altLang="en-US" smtClean="0"/>
              <a:t> Having osteopenia, which is low bone mass </a:t>
            </a:r>
            <a:endParaRPr lang="en-US" altLang="en-US" sz="1100" smtClean="0"/>
          </a:p>
        </p:txBody>
      </p:sp>
      <p:sp>
        <p:nvSpPr>
          <p:cNvPr id="32772"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5005E5A-4813-4DF5-A5EE-1BE1B2C7F57E}" type="slidenum">
              <a:rPr lang="en-US" altLang="en-US">
                <a:latin typeface="Calibri" panose="020F0502020204030204" pitchFamily="34" charset="0"/>
              </a:rPr>
              <a:pPr eaLnBrk="1" hangingPunct="1"/>
              <a:t>18</a:t>
            </a:fld>
            <a:endParaRPr lang="en-US" altLang="en-US">
              <a:latin typeface="Calibri" panose="020F0502020204030204" pitchFamily="34" charset="0"/>
            </a:endParaRPr>
          </a:p>
        </p:txBody>
      </p:sp>
    </p:spTree>
    <p:extLst>
      <p:ext uri="{BB962C8B-B14F-4D97-AF65-F5344CB8AC3E}">
        <p14:creationId xmlns:p14="http://schemas.microsoft.com/office/powerpoint/2010/main" val="41304916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Although there is no cure for osteoporosis, there are steps one can take to prevent, slow or stop its progress. In some cases, you may even be able to improve bone density and reverse the disorder to some degree. Getting enough calcium and vitamin D, as well as appropriate exercise, are essential to the bone health of everyone. Often times, a medication may be prescribed. </a:t>
            </a:r>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F9CCE81-ED4E-4C1F-87E5-D598CA4B880C}" type="slidenum">
              <a:rPr lang="en-US" altLang="en-US">
                <a:latin typeface="Calibri" panose="020F0502020204030204" pitchFamily="34" charset="0"/>
              </a:rPr>
              <a:pPr eaLnBrk="1" hangingPunct="1"/>
              <a:t>19</a:t>
            </a:fld>
            <a:endParaRPr lang="en-US" altLang="en-US">
              <a:latin typeface="Calibri" panose="020F0502020204030204" pitchFamily="34" charset="0"/>
            </a:endParaRPr>
          </a:p>
        </p:txBody>
      </p:sp>
    </p:spTree>
    <p:extLst>
      <p:ext uri="{BB962C8B-B14F-4D97-AF65-F5344CB8AC3E}">
        <p14:creationId xmlns:p14="http://schemas.microsoft.com/office/powerpoint/2010/main" val="1001491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extLst/>
        </p:spPr>
        <p:txBody>
          <a:bodyPr wrap="square" numCol="1" anchor="t" anchorCtr="0" compatLnSpc="1">
            <a:prstTxWarp prst="textNoShape">
              <a:avLst/>
            </a:prstTxWarp>
          </a:bodyPr>
          <a:lstStyle/>
          <a:p>
            <a:pPr marL="0" lvl="1">
              <a:defRPr/>
            </a:pPr>
            <a:r>
              <a:rPr lang="en-US" dirty="0" smtClean="0"/>
              <a:t>The objectives for this unit, Musculoskeletal System, are to:</a:t>
            </a:r>
          </a:p>
          <a:p>
            <a:pPr marL="171450" lvl="1" indent="-171450">
              <a:buFont typeface="Arial" pitchFamily="34" charset="0"/>
              <a:buChar char="•"/>
              <a:defRPr/>
            </a:pPr>
            <a:r>
              <a:rPr lang="en-US" dirty="0" smtClean="0"/>
              <a:t>Define, understand and correctly pronounce various medical terms related to the musculoskeletal system</a:t>
            </a:r>
          </a:p>
          <a:p>
            <a:pPr marL="171450" lvl="1" indent="-171450">
              <a:buFont typeface="Arial" pitchFamily="34" charset="0"/>
              <a:buChar char="•"/>
              <a:defRPr/>
            </a:pPr>
            <a:r>
              <a:rPr lang="en-US" dirty="0" smtClean="0"/>
              <a:t>Describe</a:t>
            </a:r>
            <a:r>
              <a:rPr lang="en-US" dirty="0" smtClean="0">
                <a:cs typeface="Arial" charset="0"/>
              </a:rPr>
              <a:t> common diseases and conditions with an overview of various treatments related to the musculoskeletal system </a:t>
            </a:r>
          </a:p>
          <a:p>
            <a:pPr>
              <a:defRPr/>
            </a:pPr>
            <a:endParaRPr lang="en-US" dirty="0" smtClean="0"/>
          </a:p>
          <a:p>
            <a:pPr>
              <a:defRPr/>
            </a:pPr>
            <a:endParaRPr lang="en-US" dirty="0"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2658AEC-AFE1-4451-9E65-8C1467EB66A5}" type="slidenum">
              <a:rPr lang="en-US" altLang="en-US">
                <a:latin typeface="Calibri" panose="020F0502020204030204" pitchFamily="34" charset="0"/>
              </a:rPr>
              <a:pPr eaLnBrk="1" hangingPunct="1"/>
              <a:t>2</a:t>
            </a:fld>
            <a:endParaRPr lang="en-US" altLang="en-US">
              <a:latin typeface="Calibri" panose="020F0502020204030204" pitchFamily="34" charset="0"/>
            </a:endParaRPr>
          </a:p>
        </p:txBody>
      </p:sp>
    </p:spTree>
    <p:extLst>
      <p:ext uri="{BB962C8B-B14F-4D97-AF65-F5344CB8AC3E}">
        <p14:creationId xmlns:p14="http://schemas.microsoft.com/office/powerpoint/2010/main" val="12033542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Here are some key word parts for the skeletal system along with their meanings.  In the third column you can see some of the medical terms that we can create by combining word parts.  </a:t>
            </a:r>
          </a:p>
          <a:p>
            <a:endParaRPr lang="en-US" altLang="en-US" smtClean="0"/>
          </a:p>
          <a:p>
            <a:r>
              <a:rPr lang="en-US" altLang="en-US" smtClean="0"/>
              <a:t>You should return to the online medical dictionary to hear the pronunciation and become familiar with the meaning of the created terms.</a:t>
            </a:r>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806B50D-F9DD-48B4-9A85-C5E4B1F969CF}" type="slidenum">
              <a:rPr lang="en-US" altLang="en-US">
                <a:latin typeface="Calibri" panose="020F0502020204030204" pitchFamily="34" charset="0"/>
              </a:rPr>
              <a:pPr eaLnBrk="1" hangingPunct="1"/>
              <a:t>20</a:t>
            </a:fld>
            <a:endParaRPr lang="en-US" altLang="en-US">
              <a:latin typeface="Calibri" panose="020F0502020204030204" pitchFamily="34" charset="0"/>
            </a:endParaRPr>
          </a:p>
        </p:txBody>
      </p:sp>
    </p:spTree>
    <p:extLst>
      <p:ext uri="{BB962C8B-B14F-4D97-AF65-F5344CB8AC3E}">
        <p14:creationId xmlns:p14="http://schemas.microsoft.com/office/powerpoint/2010/main" val="177670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How can you use the information on the musculoskeletal system to help make a diagnosis in the case on this slide?  Mary is an 84 year old white female.  She recently fell and fractured her femur, which is the large bone in the thigh.  The doctor ordered a test which showed loss of bone density.  This fracture was probably due to:</a:t>
            </a:r>
          </a:p>
          <a:p>
            <a:endParaRPr lang="en-US" altLang="en-US" smtClean="0"/>
          </a:p>
          <a:p>
            <a:pPr>
              <a:buFontTx/>
              <a:buChar char="•"/>
            </a:pPr>
            <a:r>
              <a:rPr lang="en-US" altLang="en-US" smtClean="0"/>
              <a:t>  Stress</a:t>
            </a:r>
            <a:br>
              <a:rPr lang="en-US" altLang="en-US" smtClean="0"/>
            </a:br>
            <a:endParaRPr lang="en-US" altLang="en-US" smtClean="0"/>
          </a:p>
          <a:p>
            <a:pPr>
              <a:buFontTx/>
              <a:buChar char="•"/>
            </a:pPr>
            <a:r>
              <a:rPr lang="en-US" altLang="en-US" smtClean="0"/>
              <a:t>  Arthritis</a:t>
            </a:r>
            <a:br>
              <a:rPr lang="en-US" altLang="en-US" smtClean="0"/>
            </a:br>
            <a:endParaRPr lang="en-US" altLang="en-US" smtClean="0"/>
          </a:p>
          <a:p>
            <a:pPr>
              <a:buFontTx/>
              <a:buChar char="•"/>
            </a:pPr>
            <a:r>
              <a:rPr lang="en-US" altLang="en-US" smtClean="0"/>
              <a:t>  Osteoporosis</a:t>
            </a:r>
          </a:p>
          <a:p>
            <a:r>
              <a:rPr lang="en-US" altLang="en-US" smtClean="0"/>
              <a:t> </a:t>
            </a:r>
          </a:p>
          <a:p>
            <a:r>
              <a:rPr lang="en-US" altLang="en-US" smtClean="0"/>
              <a:t> </a:t>
            </a:r>
          </a:p>
          <a:p>
            <a:r>
              <a:rPr lang="en-US" altLang="en-US" smtClean="0"/>
              <a:t>Did you guess osteoporosis?   Remember that this condition is the abnormal thinning of the bone structures due to loss of calcium and phosphorus. Osteoporosis makes your bones weak and more likely to break. </a:t>
            </a:r>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103B9FA-89A1-418B-99F3-C95B5C632960}" type="slidenum">
              <a:rPr lang="en-US" altLang="en-US">
                <a:latin typeface="Calibri" panose="020F0502020204030204" pitchFamily="34" charset="0"/>
              </a:rPr>
              <a:pPr eaLnBrk="1" hangingPunct="1"/>
              <a:t>21</a:t>
            </a:fld>
            <a:endParaRPr lang="en-US" altLang="en-US">
              <a:latin typeface="Calibri" panose="020F0502020204030204" pitchFamily="34" charset="0"/>
            </a:endParaRPr>
          </a:p>
        </p:txBody>
      </p:sp>
    </p:spTree>
    <p:extLst>
      <p:ext uri="{BB962C8B-B14F-4D97-AF65-F5344CB8AC3E}">
        <p14:creationId xmlns:p14="http://schemas.microsoft.com/office/powerpoint/2010/main" val="2937419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xfrm>
            <a:off x="685800" y="4495800"/>
            <a:ext cx="5851525" cy="43195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This concludes the Musculoskeletal System.   </a:t>
            </a:r>
          </a:p>
          <a:p>
            <a:pPr eaLnBrk="1" hangingPunct="1">
              <a:spcBef>
                <a:spcPct val="0"/>
              </a:spcBef>
            </a:pPr>
            <a:endParaRPr lang="en-US" altLang="en-US" smtClean="0"/>
          </a:p>
          <a:p>
            <a:pPr marL="0" lvl="1"/>
            <a:r>
              <a:rPr lang="en-US" altLang="en-US" smtClean="0"/>
              <a:t>In summary, you should be able to define, understand and correctly pronounce various medical terms related to the musculoskeletal system.  You should also be able to describe </a:t>
            </a:r>
            <a:r>
              <a:rPr lang="en-US" altLang="en-US" smtClean="0">
                <a:cs typeface="Arial" panose="020B0604020202020204" pitchFamily="34" charset="0"/>
              </a:rPr>
              <a:t>common diseases and conditions and recognize various treatments related to the Musculoskeletal System .</a:t>
            </a:r>
            <a:endParaRPr lang="en-US" altLang="en-US" smtClean="0"/>
          </a:p>
        </p:txBody>
      </p:sp>
      <p:sp>
        <p:nvSpPr>
          <p:cNvPr id="61444" name="Footer Placeholder 3"/>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en-US" smtClean="0">
              <a:solidFill>
                <a:srgbClr val="000000"/>
              </a:solidFill>
              <a:latin typeface="Arial" charset="0"/>
            </a:endParaRPr>
          </a:p>
        </p:txBody>
      </p:sp>
      <p:sp>
        <p:nvSpPr>
          <p:cNvPr id="61445" name="Slide Number Placeholder 4"/>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01FFE57-C1D5-41DA-8ABF-4AC1304F7F81}" type="slidenum">
              <a:rPr lang="en-US" altLang="en-US">
                <a:solidFill>
                  <a:srgbClr val="000000"/>
                </a:solidFill>
              </a:rPr>
              <a:pPr eaLnBrk="1" hangingPunct="1"/>
              <a:t>22</a:t>
            </a:fld>
            <a:endParaRPr lang="en-US" altLang="en-US">
              <a:solidFill>
                <a:srgbClr val="000000"/>
              </a:solidFill>
            </a:endParaRPr>
          </a:p>
        </p:txBody>
      </p:sp>
    </p:spTree>
    <p:extLst>
      <p:ext uri="{BB962C8B-B14F-4D97-AF65-F5344CB8AC3E}">
        <p14:creationId xmlns:p14="http://schemas.microsoft.com/office/powerpoint/2010/main" val="13375995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1000" smtClean="0">
                <a:latin typeface="Arial" panose="020B0604020202020204" pitchFamily="34" charset="0"/>
                <a:cs typeface="Arial" panose="020B0604020202020204" pitchFamily="34" charset="0"/>
              </a:rPr>
              <a:t>“No Audio”</a:t>
            </a:r>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06C0D17-D396-4DF8-B6AD-3D2FCC1D5193}" type="slidenum">
              <a:rPr lang="en-US" altLang="en-US">
                <a:latin typeface="Calibri" panose="020F0502020204030204" pitchFamily="34" charset="0"/>
              </a:rPr>
              <a:pPr eaLnBrk="1" hangingPunct="1"/>
              <a:t>23</a:t>
            </a:fld>
            <a:endParaRPr lang="en-US" altLang="en-US">
              <a:latin typeface="Calibri" panose="020F0502020204030204" pitchFamily="34" charset="0"/>
            </a:endParaRPr>
          </a:p>
        </p:txBody>
      </p:sp>
    </p:spTree>
    <p:extLst>
      <p:ext uri="{BB962C8B-B14F-4D97-AF65-F5344CB8AC3E}">
        <p14:creationId xmlns:p14="http://schemas.microsoft.com/office/powerpoint/2010/main" val="390049024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p>
          <a:p>
            <a:endParaRPr lang="en-US" dirty="0"/>
          </a:p>
        </p:txBody>
      </p:sp>
      <p:sp>
        <p:nvSpPr>
          <p:cNvPr id="4" name="Footer Placeholder 3"/>
          <p:cNvSpPr>
            <a:spLocks noGrp="1"/>
          </p:cNvSpPr>
          <p:nvPr>
            <p:ph type="ftr" sz="quarter" idx="10"/>
          </p:nvPr>
        </p:nvSpPr>
        <p:spPr/>
        <p:txBody>
          <a:bodyPr/>
          <a:lstStyle/>
          <a:p>
            <a:pPr>
              <a:defRPr/>
            </a:pPr>
            <a:r>
              <a:rPr lang="en-US" smtClean="0">
                <a:solidFill>
                  <a:prstClr val="black"/>
                </a:solidFill>
              </a:rPr>
              <a:t>Health IT Workforce Curriculum Version 4.0</a:t>
            </a:r>
            <a:endParaRPr lang="en-US" dirty="0">
              <a:solidFill>
                <a:prstClr val="black"/>
              </a:solidFill>
            </a:endParaRPr>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solidFill>
                  <a:prstClr val="black"/>
                </a:solidFill>
              </a:rPr>
              <a:pPr/>
              <a:t>24</a:t>
            </a:fld>
            <a:endParaRPr lang="en-US" altLang="en-US">
              <a:solidFill>
                <a:prstClr val="black"/>
              </a:solidFill>
            </a:endParaRPr>
          </a:p>
        </p:txBody>
      </p:sp>
    </p:spTree>
    <p:extLst>
      <p:ext uri="{BB962C8B-B14F-4D97-AF65-F5344CB8AC3E}">
        <p14:creationId xmlns:p14="http://schemas.microsoft.com/office/powerpoint/2010/main" val="23322779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D6E0D53-1CDC-427F-866D-D0CF5331ACB8}" type="slidenum">
              <a:rPr lang="en-US" altLang="en-US">
                <a:latin typeface="Calibri" panose="020F0502020204030204" pitchFamily="34" charset="0"/>
              </a:rPr>
              <a:pPr eaLnBrk="1" hangingPunct="1"/>
              <a:t>3</a:t>
            </a:fld>
            <a:endParaRPr lang="en-US" altLang="en-US">
              <a:latin typeface="Calibri" panose="020F0502020204030204" pitchFamily="34" charset="0"/>
            </a:endParaRPr>
          </a:p>
        </p:txBody>
      </p:sp>
      <p:sp>
        <p:nvSpPr>
          <p:cNvPr id="4198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Let’s start with an overview of the human musculoskeletal system.</a:t>
            </a:r>
          </a:p>
          <a:p>
            <a:endParaRPr lang="en-US" altLang="en-US" smtClean="0"/>
          </a:p>
          <a:p>
            <a:r>
              <a:rPr lang="en-US" altLang="en-US" smtClean="0"/>
              <a:t>Sometimes the musculoskeletal system is broken down into two different systems – the muscular system and the skeletal system.  The muscular components are primarily the muscles of the body, while the skeletal components include the bones and joints.</a:t>
            </a:r>
          </a:p>
          <a:p>
            <a:pPr eaLnBrk="1" hangingPunct="1">
              <a:spcBef>
                <a:spcPct val="0"/>
              </a:spcBef>
            </a:pPr>
            <a:endParaRPr lang="en-US" altLang="en-US" smtClean="0"/>
          </a:p>
        </p:txBody>
      </p:sp>
    </p:spTree>
    <p:extLst>
      <p:ext uri="{BB962C8B-B14F-4D97-AF65-F5344CB8AC3E}">
        <p14:creationId xmlns:p14="http://schemas.microsoft.com/office/powerpoint/2010/main" val="42152193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76B9949-DC0D-4D9E-932F-FE14B0511F82}" type="slidenum">
              <a:rPr lang="en-US" altLang="en-US">
                <a:latin typeface="Calibri" panose="020F0502020204030204" pitchFamily="34" charset="0"/>
              </a:rPr>
              <a:pPr eaLnBrk="1" hangingPunct="1"/>
              <a:t>4</a:t>
            </a:fld>
            <a:endParaRPr lang="en-US" altLang="en-US">
              <a:latin typeface="Calibri" panose="020F0502020204030204" pitchFamily="34" charset="0"/>
            </a:endParaRPr>
          </a:p>
        </p:txBody>
      </p:sp>
      <p:sp>
        <p:nvSpPr>
          <p:cNvPr id="4301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 musculoskeletal system has four main functions.  It provides the internal framework for the body.  It helps support the body.  It protects the internal organs.  Moreover, the musculoskeletal system enables body movement. </a:t>
            </a:r>
          </a:p>
          <a:p>
            <a:pPr eaLnBrk="1" hangingPunct="1">
              <a:spcBef>
                <a:spcPct val="0"/>
              </a:spcBef>
            </a:pPr>
            <a:endParaRPr lang="en-US" altLang="en-US" smtClean="0"/>
          </a:p>
        </p:txBody>
      </p:sp>
    </p:spTree>
    <p:extLst>
      <p:ext uri="{BB962C8B-B14F-4D97-AF65-F5344CB8AC3E}">
        <p14:creationId xmlns:p14="http://schemas.microsoft.com/office/powerpoint/2010/main" val="40943953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1D0C541-9D9E-4D0C-BEDA-16B33D7D9EC7}" type="slidenum">
              <a:rPr lang="en-US" altLang="en-US">
                <a:latin typeface="Calibri" panose="020F0502020204030204" pitchFamily="34" charset="0"/>
              </a:rPr>
              <a:pPr eaLnBrk="1" hangingPunct="1"/>
              <a:t>5</a:t>
            </a:fld>
            <a:endParaRPr lang="en-US" altLang="en-US">
              <a:latin typeface="Calibri" panose="020F0502020204030204" pitchFamily="34" charset="0"/>
            </a:endParaRPr>
          </a:p>
        </p:txBody>
      </p:sp>
      <p:sp>
        <p:nvSpPr>
          <p:cNvPr id="4403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 bones are connected to each other to form the</a:t>
            </a:r>
            <a:r>
              <a:rPr lang="en-US" altLang="en-US" b="1" smtClean="0"/>
              <a:t> </a:t>
            </a:r>
            <a:r>
              <a:rPr lang="en-US" altLang="en-US" smtClean="0"/>
              <a:t>skeleton.  The skeleton comprises the framework for the body.  There are approximately 206 bones throughout the body.  </a:t>
            </a:r>
          </a:p>
          <a:p>
            <a:endParaRPr lang="en-US" altLang="en-US" smtClean="0"/>
          </a:p>
          <a:p>
            <a:r>
              <a:rPr lang="en-US" altLang="en-US" smtClean="0"/>
              <a:t>Another component of the musculoskeletal system is its joints.  Joints are the place where two bones meet.  Ligaments at the joints hold the bones together.  This arrangement gives flexibility to the skeleton.  </a:t>
            </a:r>
          </a:p>
          <a:p>
            <a:endParaRPr lang="en-US" altLang="en-US" smtClean="0"/>
          </a:p>
          <a:p>
            <a:r>
              <a:rPr lang="en-US" altLang="en-US" smtClean="0"/>
              <a:t>Muscles are connected to the skeleton.  Your muscles help you move and help your body work.  Different types of muscles have different jobs.</a:t>
            </a:r>
          </a:p>
          <a:p>
            <a:pPr eaLnBrk="1" hangingPunct="1">
              <a:spcBef>
                <a:spcPct val="0"/>
              </a:spcBef>
            </a:pPr>
            <a:endParaRPr lang="en-US" altLang="en-US" smtClean="0"/>
          </a:p>
        </p:txBody>
      </p:sp>
    </p:spTree>
    <p:extLst>
      <p:ext uri="{BB962C8B-B14F-4D97-AF65-F5344CB8AC3E}">
        <p14:creationId xmlns:p14="http://schemas.microsoft.com/office/powerpoint/2010/main" val="8672475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p:txBody>
          <a:bodyPr wrap="square" numCol="1" anchor="t" anchorCtr="0" compatLnSpc="1">
            <a:prstTxWarp prst="textNoShape">
              <a:avLst/>
            </a:prstTxWarp>
            <a:normAutofit fontScale="92500"/>
          </a:bodyPr>
          <a:lstStyle/>
          <a:p>
            <a:pPr>
              <a:defRPr/>
            </a:pPr>
            <a:r>
              <a:rPr lang="en-US" dirty="0" smtClean="0"/>
              <a:t>Muscle disorders are also referred to as myopathies (pronounced my-OPP-uh-thees). Remember that “myo” (pronounced my-oh) means muscle and “pathy” (pronounced path-ee) means disease.    There are many problems that can affect the muscles. Muscle disorders can cause weakness, pain or even paralysis.  While there may be no known cause for a muscle disorder, some of the common causes of myopathy include</a:t>
            </a:r>
            <a:endParaRPr lang="en-US" sz="1100" dirty="0" smtClean="0"/>
          </a:p>
          <a:p>
            <a:pPr lvl="1">
              <a:buFontTx/>
              <a:buChar char="•"/>
              <a:defRPr/>
            </a:pPr>
            <a:r>
              <a:rPr lang="en-US" dirty="0" smtClean="0"/>
              <a:t>Injury or overuse, such as sprains or strains, cramps or tendinitis</a:t>
            </a:r>
            <a:r>
              <a:rPr lang="en-US" u="sng" dirty="0" smtClean="0"/>
              <a:t> (pronounced ten-din-ite-iss)</a:t>
            </a:r>
            <a:endParaRPr lang="en-US" sz="1100" dirty="0" smtClean="0"/>
          </a:p>
          <a:p>
            <a:pPr lvl="1">
              <a:buFontTx/>
              <a:buChar char="•"/>
              <a:defRPr/>
            </a:pPr>
            <a:r>
              <a:rPr lang="en-US" dirty="0" smtClean="0"/>
              <a:t>Genetics, such as muscular dystrophy </a:t>
            </a:r>
            <a:endParaRPr lang="en-US" sz="1100" dirty="0" smtClean="0"/>
          </a:p>
          <a:p>
            <a:pPr lvl="1">
              <a:buFontTx/>
              <a:buChar char="•"/>
              <a:defRPr/>
            </a:pPr>
            <a:r>
              <a:rPr lang="en-US" dirty="0" smtClean="0"/>
              <a:t>Some cancers </a:t>
            </a:r>
            <a:endParaRPr lang="en-US" sz="1100" dirty="0" smtClean="0"/>
          </a:p>
          <a:p>
            <a:pPr lvl="1">
              <a:buFontTx/>
              <a:buChar char="•"/>
              <a:defRPr/>
            </a:pPr>
            <a:r>
              <a:rPr lang="en-US" dirty="0" smtClean="0"/>
              <a:t>Inflammation, such as myositis (pronounced my-oh-site-iss)</a:t>
            </a:r>
            <a:endParaRPr lang="en-US" sz="1100" dirty="0" smtClean="0"/>
          </a:p>
          <a:p>
            <a:pPr lvl="1">
              <a:buFontTx/>
              <a:buChar char="•"/>
              <a:defRPr/>
            </a:pPr>
            <a:r>
              <a:rPr lang="en-US" dirty="0" smtClean="0"/>
              <a:t>Diseases of nerves that affect muscles </a:t>
            </a:r>
            <a:endParaRPr lang="en-US" sz="1100" dirty="0" smtClean="0"/>
          </a:p>
          <a:p>
            <a:pPr lvl="1">
              <a:buFontTx/>
              <a:buChar char="•"/>
              <a:defRPr/>
            </a:pPr>
            <a:r>
              <a:rPr lang="en-US" dirty="0" smtClean="0"/>
              <a:t>Infections </a:t>
            </a:r>
            <a:endParaRPr lang="en-US" sz="1100" dirty="0" smtClean="0"/>
          </a:p>
          <a:p>
            <a:pPr lvl="1">
              <a:buFontTx/>
              <a:buChar char="•"/>
              <a:defRPr/>
            </a:pPr>
            <a:r>
              <a:rPr lang="en-US" dirty="0" smtClean="0"/>
              <a:t>Certain medicines </a:t>
            </a:r>
            <a:endParaRPr lang="en-US" sz="1100" dirty="0" smtClean="0"/>
          </a:p>
          <a:p>
            <a:pPr>
              <a:defRPr/>
            </a:pPr>
            <a:r>
              <a:rPr lang="en-US" dirty="0" smtClean="0"/>
              <a:t>Treatments for myopathies depend on the disease or condition and specific causes. Supportive and symptomatic treatment may be the only treatment available or necessary for some disorders.  For example, a minor ankle sprain may require applications of ice and restricted activity.  Treatment for other disorders may include drug therapy, such as immunosuppressives (pronounced immune-oh-suppressives), physical therapy, bracing to support weakened muscles, and surgery. </a:t>
            </a:r>
          </a:p>
          <a:p>
            <a:pPr>
              <a:defRPr/>
            </a:pPr>
            <a:endParaRPr lang="en-US" sz="1100" dirty="0" smtClean="0"/>
          </a:p>
          <a:p>
            <a:pPr>
              <a:defRPr/>
            </a:pPr>
            <a:r>
              <a:rPr lang="en-US" dirty="0" smtClean="0"/>
              <a:t>The prognosis for individuals with a myopathy varies. Some individuals have a normal life span and little or no disability. For others, however, the disorder may be progressive, severely disabling, life threatening, or fatal. </a:t>
            </a:r>
            <a:endParaRPr lang="en-US" sz="1100" dirty="0" smtClean="0"/>
          </a:p>
        </p:txBody>
      </p:sp>
      <p:sp>
        <p:nvSpPr>
          <p:cNvPr id="23556"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335D439-EA26-4326-B6C3-13F2F3BED0C7}" type="slidenum">
              <a:rPr lang="en-US" altLang="en-US">
                <a:latin typeface="Calibri" panose="020F0502020204030204" pitchFamily="34" charset="0"/>
              </a:rPr>
              <a:pPr eaLnBrk="1" hangingPunct="1"/>
              <a:t>6</a:t>
            </a:fld>
            <a:endParaRPr lang="en-US" altLang="en-US">
              <a:latin typeface="Calibri" panose="020F0502020204030204" pitchFamily="34" charset="0"/>
            </a:endParaRPr>
          </a:p>
        </p:txBody>
      </p:sp>
    </p:spTree>
    <p:extLst>
      <p:ext uri="{BB962C8B-B14F-4D97-AF65-F5344CB8AC3E}">
        <p14:creationId xmlns:p14="http://schemas.microsoft.com/office/powerpoint/2010/main" val="16979455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Myositis (pronounced  my-oh-site-iss) is the inflammation of your skeletal muscles, which are also called the voluntary muscles. These are the muscles you consciously control to help you move your body.   An injury, infection or autoimmune disease can cause myositis. For example:</a:t>
            </a:r>
          </a:p>
          <a:p>
            <a:endParaRPr lang="en-US" altLang="en-US" sz="1100" smtClean="0"/>
          </a:p>
          <a:p>
            <a:pPr lvl="1">
              <a:buFontTx/>
              <a:buChar char="•"/>
            </a:pPr>
            <a:r>
              <a:rPr lang="en-US" altLang="en-US" smtClean="0"/>
              <a:t>Polymyositis (pronounced  polly-my-oh-site-iss) causes muscle weakness, usually in the muscles closest to the trunk of your body. </a:t>
            </a:r>
            <a:br>
              <a:rPr lang="en-US" altLang="en-US" smtClean="0"/>
            </a:br>
            <a:endParaRPr lang="en-US" altLang="en-US" sz="1100" smtClean="0"/>
          </a:p>
          <a:p>
            <a:pPr lvl="1">
              <a:buFontTx/>
              <a:buChar char="•"/>
            </a:pPr>
            <a:r>
              <a:rPr lang="en-US" altLang="en-US" smtClean="0"/>
              <a:t>Dermatomyositis (pronounced  der-MAT-o-MY-oh-site-iss) causes muscle weakness, plus a skin rash. </a:t>
            </a:r>
            <a:br>
              <a:rPr lang="en-US" altLang="en-US" smtClean="0"/>
            </a:br>
            <a:endParaRPr lang="en-US" altLang="en-US" sz="1100" smtClean="0"/>
          </a:p>
          <a:p>
            <a:pPr lvl="1">
              <a:buFontTx/>
              <a:buChar char="•"/>
            </a:pPr>
            <a:r>
              <a:rPr lang="en-US" altLang="en-US" smtClean="0"/>
              <a:t>Both diseases are usually treated with prednisone (pronounced PRED-nih-zone), a steroid medicine, and sometimes other medicines.</a:t>
            </a:r>
            <a:endParaRPr lang="en-US" altLang="en-US" sz="1100" smtClean="0"/>
          </a:p>
          <a:p>
            <a:pPr lvl="1" eaLnBrk="1" hangingPunct="1">
              <a:spcBef>
                <a:spcPct val="0"/>
              </a:spcBef>
              <a:buFontTx/>
              <a:buChar char="•"/>
            </a:pPr>
            <a:endParaRPr lang="en-US" altLang="en-US" smtClean="0"/>
          </a:p>
          <a:p>
            <a:pPr eaLnBrk="1" hangingPunct="1">
              <a:spcBef>
                <a:spcPct val="0"/>
              </a:spcBef>
            </a:pPr>
            <a:endParaRPr lang="en-US" altLang="en-US" smtClean="0"/>
          </a:p>
        </p:txBody>
      </p:sp>
      <p:sp>
        <p:nvSpPr>
          <p:cNvPr id="24580"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03F3AF9-A297-440F-BAD3-C37DC216329B}" type="slidenum">
              <a:rPr lang="en-US" altLang="en-US">
                <a:latin typeface="Calibri" panose="020F0502020204030204" pitchFamily="34" charset="0"/>
              </a:rPr>
              <a:pPr eaLnBrk="1" hangingPunct="1"/>
              <a:t>7</a:t>
            </a:fld>
            <a:endParaRPr lang="en-US" altLang="en-US">
              <a:latin typeface="Calibri" panose="020F0502020204030204" pitchFamily="34" charset="0"/>
            </a:endParaRPr>
          </a:p>
        </p:txBody>
      </p:sp>
    </p:spTree>
    <p:extLst>
      <p:ext uri="{BB962C8B-B14F-4D97-AF65-F5344CB8AC3E}">
        <p14:creationId xmlns:p14="http://schemas.microsoft.com/office/powerpoint/2010/main" val="38698850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Diagnosing myositis is often a complicated and lengthy process. Doctors may use one or more of the following tests to help confirm a specific diagnosis:</a:t>
            </a:r>
          </a:p>
          <a:p>
            <a:endParaRPr lang="en-US" altLang="en-US" smtClean="0"/>
          </a:p>
          <a:p>
            <a:pPr>
              <a:buFontTx/>
              <a:buChar char="•"/>
            </a:pPr>
            <a:r>
              <a:rPr lang="en-US" altLang="en-US" smtClean="0"/>
              <a:t> Conventional blood tests where the doctors look for elevated levels of muscle enzymes in a patient’s blood samples.</a:t>
            </a:r>
          </a:p>
          <a:p>
            <a:endParaRPr lang="en-US" altLang="en-US" smtClean="0"/>
          </a:p>
          <a:p>
            <a:pPr>
              <a:buFontTx/>
              <a:buChar char="•"/>
            </a:pPr>
            <a:r>
              <a:rPr lang="en-US" altLang="en-US" smtClean="0"/>
              <a:t> Muscle and skin biopsy where small samples of muscle tissue show abnormalities in muscles, including inflammation, damage, and abnormal proteins. For those with skin symptoms, doctors often biopsy a piece of skin to study. </a:t>
            </a:r>
          </a:p>
          <a:p>
            <a:pPr eaLnBrk="1" hangingPunct="1">
              <a:spcBef>
                <a:spcPct val="0"/>
              </a:spcBef>
            </a:pPr>
            <a:endParaRPr lang="en-US" altLang="en-US" smtClean="0"/>
          </a:p>
        </p:txBody>
      </p:sp>
      <p:sp>
        <p:nvSpPr>
          <p:cNvPr id="24580"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2F17F8A-458B-440C-8635-85E595F2C6FC}" type="slidenum">
              <a:rPr lang="en-US" altLang="en-US">
                <a:latin typeface="Calibri" panose="020F0502020204030204" pitchFamily="34" charset="0"/>
              </a:rPr>
              <a:pPr eaLnBrk="1" hangingPunct="1"/>
              <a:t>8</a:t>
            </a:fld>
            <a:endParaRPr lang="en-US" altLang="en-US">
              <a:latin typeface="Calibri" panose="020F0502020204030204" pitchFamily="34" charset="0"/>
            </a:endParaRPr>
          </a:p>
        </p:txBody>
      </p:sp>
    </p:spTree>
    <p:extLst>
      <p:ext uri="{BB962C8B-B14F-4D97-AF65-F5344CB8AC3E}">
        <p14:creationId xmlns:p14="http://schemas.microsoft.com/office/powerpoint/2010/main" val="19743550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Electro-diagnostic tests such as magnetic resonance imaging scans or MRI (pronounced M-R-I) might reveal inflammation in muscles and electromyograms (pronounced electro-my-oh-grams) or  E-M-Gs might detect changes in muscles’ electrical patterns that indicate muscle disease and indicate which muscles are affected.</a:t>
            </a:r>
          </a:p>
          <a:p>
            <a:endParaRPr lang="en-US" altLang="en-US" smtClean="0"/>
          </a:p>
          <a:p>
            <a:r>
              <a:rPr lang="en-US" altLang="en-US" smtClean="0"/>
              <a:t>Antibody testing which looks for antibodies.  These more detailed blood tests confirm a diagnosis and provide insight into the possible course of the disease as well as potential complications.</a:t>
            </a:r>
          </a:p>
          <a:p>
            <a:endParaRPr lang="en-US" altLang="en-US" smtClean="0"/>
          </a:p>
          <a:p>
            <a:r>
              <a:rPr lang="en-US" altLang="en-US" smtClean="0"/>
              <a:t>Treatment for myositis varies tremendously from patient to patient, and no one treatment works for everyone. Physicians may use a combination of drugs, physical therapy or dietary supplements to treat the patient. </a:t>
            </a:r>
          </a:p>
          <a:p>
            <a:pPr eaLnBrk="1" hangingPunct="1">
              <a:spcBef>
                <a:spcPct val="0"/>
              </a:spcBef>
            </a:pPr>
            <a:endParaRPr lang="en-US" altLang="en-US" smtClean="0"/>
          </a:p>
        </p:txBody>
      </p:sp>
      <p:sp>
        <p:nvSpPr>
          <p:cNvPr id="24580"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B2C9590-6D61-496D-AB61-238E43C2E622}" type="slidenum">
              <a:rPr lang="en-US" altLang="en-US">
                <a:latin typeface="Calibri" panose="020F0502020204030204" pitchFamily="34" charset="0"/>
              </a:rPr>
              <a:pPr eaLnBrk="1" hangingPunct="1"/>
              <a:t>9</a:t>
            </a:fld>
            <a:endParaRPr lang="en-US" altLang="en-US">
              <a:latin typeface="Calibri" panose="020F0502020204030204" pitchFamily="34" charset="0"/>
            </a:endParaRPr>
          </a:p>
        </p:txBody>
      </p:sp>
    </p:spTree>
    <p:extLst>
      <p:ext uri="{BB962C8B-B14F-4D97-AF65-F5344CB8AC3E}">
        <p14:creationId xmlns:p14="http://schemas.microsoft.com/office/powerpoint/2010/main" val="26387377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9"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15"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7"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8"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dirty="0" smtClean="0"/>
              <a:t>Click to edit Master text styles</a:t>
            </a:r>
          </a:p>
        </p:txBody>
      </p:sp>
      <p:sp>
        <p:nvSpPr>
          <p:cNvPr id="19"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8883104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dirty="0" smtClean="0"/>
              <a:t>Click to edit Master text styles</a:t>
            </a:r>
          </a:p>
          <a:p>
            <a:pPr lvl="1"/>
            <a:r>
              <a:rPr lang="en-US" dirty="0"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49251194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dirty="0" smtClean="0"/>
              <a:t>Click to edit Master text styles</a:t>
            </a:r>
          </a:p>
          <a:p>
            <a:pPr lvl="1"/>
            <a:r>
              <a:rPr lang="en-US" dirty="0"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dirty="0" smtClean="0"/>
              <a:t>Click to edit Master text styles</a:t>
            </a:r>
          </a:p>
          <a:p>
            <a:pPr lvl="1"/>
            <a:r>
              <a:rPr lang="en-US" dirty="0"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dirty="0" smtClean="0"/>
              <a:t>Click to edit Master text styles</a:t>
            </a:r>
          </a:p>
          <a:p>
            <a:pPr lvl="1"/>
            <a:r>
              <a:rPr lang="en-US" dirty="0"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16620527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dirty="0"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616568496"/>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a:solidFill>
                  <a:srgbClr val="0070C0"/>
                </a:solidFill>
              </a:rPr>
              <a:t>Creating a Custom Layout</a:t>
            </a:r>
          </a:p>
          <a:p>
            <a:r>
              <a:rPr lang="en-US" dirty="0">
                <a:solidFill>
                  <a:prstClr val="black"/>
                </a:solidFill>
                <a:cs typeface="+mn-cs"/>
              </a:rPr>
              <a:t>Follow the instructions on this slide layout if none of the existing layouts (in the current template) work well for the current slide you would like to create or edit.</a:t>
            </a:r>
          </a:p>
        </p:txBody>
      </p:sp>
      <p:sp>
        <p:nvSpPr>
          <p:cNvPr id="6" name="TextBox 5"/>
          <p:cNvSpPr txBox="1"/>
          <p:nvPr userDrawn="1"/>
        </p:nvSpPr>
        <p:spPr>
          <a:xfrm>
            <a:off x="101600" y="2567642"/>
            <a:ext cx="9144000" cy="3970318"/>
          </a:xfrm>
          <a:prstGeom prst="rect">
            <a:avLst/>
          </a:prstGeom>
          <a:noFill/>
        </p:spPr>
        <p:txBody>
          <a:bodyPr wrap="square" rtlCol="0">
            <a:spAutoFit/>
          </a:bodyPr>
          <a:lstStyle/>
          <a:p>
            <a:r>
              <a:rPr lang="en-US" dirty="0">
                <a:solidFill>
                  <a:prstClr val="black"/>
                </a:solidFill>
                <a:cs typeface="+mn-cs"/>
              </a:rPr>
              <a:t>To create a custom new layout, </a:t>
            </a:r>
            <a:r>
              <a:rPr lang="en-US" b="1" dirty="0">
                <a:solidFill>
                  <a:prstClr val="black"/>
                </a:solidFill>
                <a:cs typeface="+mn-cs"/>
              </a:rPr>
              <a:t>in the Slide Master view </a:t>
            </a:r>
            <a:r>
              <a:rPr lang="en-US" dirty="0">
                <a:solidFill>
                  <a:prstClr val="black"/>
                </a:solidFill>
                <a:cs typeface="+mn-cs"/>
              </a:rPr>
              <a:t>do the following:</a:t>
            </a:r>
          </a:p>
          <a:p>
            <a:pPr marL="214313" indent="-214313">
              <a:buFont typeface="Arial" panose="020B0604020202020204" pitchFamily="34" charset="0"/>
              <a:buChar char="•"/>
            </a:pPr>
            <a:r>
              <a:rPr lang="en-US" b="1" dirty="0">
                <a:solidFill>
                  <a:prstClr val="black"/>
                </a:solidFill>
                <a:cs typeface="+mn-cs"/>
              </a:rPr>
              <a:t>DUPLICATE</a:t>
            </a:r>
            <a:r>
              <a:rPr lang="en-US" dirty="0">
                <a:solidFill>
                  <a:prstClr val="black"/>
                </a:solidFill>
                <a:cs typeface="+mn-cs"/>
              </a:rPr>
              <a:t> an existing layout to create a new layout.</a:t>
            </a:r>
          </a:p>
          <a:p>
            <a:pPr marL="214313" indent="-214313">
              <a:buFont typeface="Arial" panose="020B0604020202020204" pitchFamily="34" charset="0"/>
              <a:buChar char="•"/>
            </a:pPr>
            <a:r>
              <a:rPr lang="en-US" b="1" dirty="0">
                <a:solidFill>
                  <a:prstClr val="black"/>
                </a:solidFill>
                <a:cs typeface="+mn-cs"/>
              </a:rPr>
              <a:t>RENAME</a:t>
            </a:r>
            <a:r>
              <a:rPr lang="en-US" dirty="0">
                <a:solidFill>
                  <a:prstClr val="black"/>
                </a:solidFill>
                <a:cs typeface="+mn-cs"/>
              </a:rPr>
              <a:t> the new layout.</a:t>
            </a:r>
          </a:p>
          <a:p>
            <a:pPr marL="214313" indent="-214313">
              <a:buFont typeface="Arial" panose="020B0604020202020204" pitchFamily="34" charset="0"/>
              <a:buChar char="•"/>
            </a:pPr>
            <a:r>
              <a:rPr lang="en-US" b="1" dirty="0">
                <a:solidFill>
                  <a:prstClr val="black"/>
                </a:solidFill>
                <a:cs typeface="+mn-cs"/>
              </a:rPr>
              <a:t>Insert or Remove as appropriate PLACEHOLDERS </a:t>
            </a:r>
            <a:r>
              <a:rPr lang="en-US" dirty="0">
                <a:solidFill>
                  <a:prstClr val="black"/>
                </a:solidFill>
                <a:cs typeface="+mn-cs"/>
              </a:rPr>
              <a:t>on your new layout, resizing &amp; formatting as appropriate. </a:t>
            </a:r>
            <a:r>
              <a:rPr lang="en-US" sz="1600" dirty="0">
                <a:solidFill>
                  <a:prstClr val="black"/>
                </a:solidFill>
                <a:cs typeface="+mn-cs"/>
              </a:rPr>
              <a:t>(Do not edit your content in the slide master. All content should be edited in the normal presentation design view.) </a:t>
            </a:r>
            <a:r>
              <a:rPr lang="en-US" b="1" dirty="0">
                <a:solidFill>
                  <a:prstClr val="black"/>
                </a:solidFill>
                <a:cs typeface="+mn-cs"/>
              </a:rPr>
              <a:t>NEVER REMOVE THE LAYOUT’S TITLE CONTAINER</a:t>
            </a:r>
            <a:r>
              <a:rPr lang="en-US" dirty="0">
                <a:solidFill>
                  <a:prstClr val="black"/>
                </a:solidFill>
                <a:cs typeface="+mn-cs"/>
              </a:rPr>
              <a:t>. </a:t>
            </a:r>
            <a:r>
              <a:rPr lang="en-US" sz="1600" dirty="0">
                <a:solidFill>
                  <a:prstClr val="black"/>
                </a:solidFill>
                <a:cs typeface="+mn-cs"/>
              </a:rPr>
              <a:t>(It can be resized or formatted, but never removed.)</a:t>
            </a:r>
            <a:endParaRPr lang="en-US" dirty="0">
              <a:solidFill>
                <a:prstClr val="black"/>
              </a:solidFill>
              <a:cs typeface="+mn-cs"/>
            </a:endParaRPr>
          </a:p>
          <a:p>
            <a:pPr marL="214313" indent="-214313">
              <a:buFont typeface="Arial" panose="020B0604020202020204" pitchFamily="34" charset="0"/>
              <a:buChar char="•"/>
            </a:pPr>
            <a:r>
              <a:rPr lang="en-US" dirty="0">
                <a:solidFill>
                  <a:prstClr val="black"/>
                </a:solidFill>
                <a:cs typeface="+mn-cs"/>
              </a:rPr>
              <a:t>Check the </a:t>
            </a:r>
            <a:r>
              <a:rPr lang="en-US" b="1" dirty="0">
                <a:solidFill>
                  <a:prstClr val="black"/>
                </a:solidFill>
                <a:cs typeface="+mn-cs"/>
              </a:rPr>
              <a:t>READING ORDER </a:t>
            </a:r>
            <a:r>
              <a:rPr lang="en-US" dirty="0">
                <a:solidFill>
                  <a:prstClr val="black"/>
                </a:solidFill>
                <a:cs typeface="+mn-cs"/>
              </a:rPr>
              <a:t>of your new layout. (</a:t>
            </a:r>
            <a:r>
              <a:rPr lang="en-US" sz="1350" u="sng" dirty="0">
                <a:solidFill>
                  <a:prstClr val="black"/>
                </a:solidFill>
                <a:latin typeface="Arial"/>
                <a:cs typeface="+mn-cs"/>
                <a:hlinkClick r:id="rId2"/>
              </a:rPr>
              <a:t>http://accessibility.psu.edu/microsoftoffice/powerpoint/</a:t>
            </a:r>
            <a:r>
              <a:rPr lang="en-US" sz="1350" dirty="0">
                <a:solidFill>
                  <a:prstClr val="black"/>
                </a:solidFill>
                <a:latin typeface="Arial"/>
                <a:cs typeface="+mn-cs"/>
              </a:rPr>
              <a:t>) </a:t>
            </a:r>
            <a:r>
              <a:rPr lang="en-US" dirty="0">
                <a:solidFill>
                  <a:prstClr val="black"/>
                </a:solidFill>
                <a:cs typeface="+mn-cs"/>
              </a:rPr>
              <a:t>Reorder as appropriate so the slide layout’s </a:t>
            </a:r>
            <a:r>
              <a:rPr lang="en-US" b="1" dirty="0">
                <a:solidFill>
                  <a:prstClr val="black"/>
                </a:solidFill>
                <a:cs typeface="+mn-cs"/>
              </a:rPr>
              <a:t>TITLE is read first</a:t>
            </a:r>
            <a:r>
              <a:rPr lang="en-US" dirty="0">
                <a:solidFill>
                  <a:prstClr val="black"/>
                </a:solidFill>
                <a:cs typeface="+mn-cs"/>
              </a:rPr>
              <a:t>.</a:t>
            </a:r>
          </a:p>
          <a:p>
            <a:pPr marL="214313" indent="-214313">
              <a:buFont typeface="Arial" panose="020B0604020202020204" pitchFamily="34" charset="0"/>
              <a:buChar char="•"/>
            </a:pPr>
            <a:r>
              <a:rPr lang="en-US" b="1" dirty="0">
                <a:solidFill>
                  <a:prstClr val="black"/>
                </a:solidFill>
                <a:cs typeface="+mn-cs"/>
              </a:rPr>
              <a:t>SAVE</a:t>
            </a:r>
            <a:r>
              <a:rPr lang="en-US" dirty="0">
                <a:solidFill>
                  <a:prstClr val="black"/>
                </a:solidFill>
                <a:cs typeface="+mn-cs"/>
              </a:rPr>
              <a:t> your presentation.</a:t>
            </a:r>
          </a:p>
          <a:p>
            <a:pPr marL="214313" indent="-214313">
              <a:buFont typeface="Arial" panose="020B0604020202020204" pitchFamily="34" charset="0"/>
              <a:buChar char="•"/>
            </a:pPr>
            <a:r>
              <a:rPr lang="en-US" b="1" dirty="0">
                <a:solidFill>
                  <a:prstClr val="black"/>
                </a:solidFill>
                <a:cs typeface="+mn-cs"/>
              </a:rPr>
              <a:t>Close the Master View </a:t>
            </a:r>
            <a:r>
              <a:rPr lang="en-US" dirty="0">
                <a:solidFill>
                  <a:prstClr val="black"/>
                </a:solidFill>
                <a:cs typeface="+mn-cs"/>
              </a:rPr>
              <a:t>and return to your normal editing (design) view.</a:t>
            </a:r>
          </a:p>
          <a:p>
            <a:pPr marL="214313" indent="-214313">
              <a:buFont typeface="Arial" panose="020B0604020202020204" pitchFamily="34" charset="0"/>
              <a:buChar char="•"/>
            </a:pPr>
            <a:r>
              <a:rPr lang="en-US" b="1" dirty="0">
                <a:solidFill>
                  <a:prstClr val="black"/>
                </a:solidFill>
                <a:cs typeface="+mn-cs"/>
              </a:rPr>
              <a:t>Insert a new slide using </a:t>
            </a:r>
            <a:r>
              <a:rPr lang="en-US" b="1">
                <a:solidFill>
                  <a:prstClr val="black"/>
                </a:solidFill>
                <a:cs typeface="+mn-cs"/>
              </a:rPr>
              <a:t>your custom-named </a:t>
            </a:r>
            <a:r>
              <a:rPr lang="en-US" b="1" dirty="0">
                <a:solidFill>
                  <a:prstClr val="black"/>
                </a:solidFill>
                <a:cs typeface="+mn-cs"/>
              </a:rPr>
              <a:t>new layout </a:t>
            </a:r>
            <a:r>
              <a:rPr lang="en-US" dirty="0">
                <a:solidFill>
                  <a:prstClr val="black"/>
                </a:solidFill>
                <a:cs typeface="+mn-cs"/>
              </a:rPr>
              <a:t>or apply the new layout to an existing slide.</a:t>
            </a:r>
          </a:p>
        </p:txBody>
      </p:sp>
    </p:spTree>
    <p:extLst>
      <p:ext uri="{BB962C8B-B14F-4D97-AF65-F5344CB8AC3E}">
        <p14:creationId xmlns:p14="http://schemas.microsoft.com/office/powerpoint/2010/main" val="1990807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149328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ONC Lecture w/referenc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3823016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61187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riple column 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2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2635250" cy="4572000"/>
          </a:xfrm>
          <a:prstGeom prst="rect">
            <a:avLst/>
          </a:prstGeom>
        </p:spPr>
        <p:txBody>
          <a:bodyPr/>
          <a:lstStyle>
            <a:lvl1pPr>
              <a:defRPr sz="2400">
                <a:latin typeface="+mn-lt"/>
              </a:defRPr>
            </a:lvl1pPr>
            <a:lvl2pPr>
              <a:buSzPct val="85000"/>
              <a:defRPr sz="2000">
                <a:latin typeface="+mn-lt"/>
              </a:defRPr>
            </a:lvl2pPr>
            <a:lvl3pPr marL="1143000" indent="-228600">
              <a:buSzPct val="80000"/>
              <a:buFont typeface="Courier New" panose="02070309020205020404" pitchFamily="49" charset="0"/>
              <a:buChar char="o"/>
              <a:defRPr sz="1800">
                <a:latin typeface="+mn-lt"/>
              </a:defRPr>
            </a:lvl3pPr>
            <a:lvl4pPr marL="1600200" indent="-228600">
              <a:buSzPct val="120000"/>
              <a:buFont typeface="Wingdings" panose="05000000000000000000" pitchFamily="2" charset="2"/>
              <a:buChar char="§"/>
              <a:defRPr sz="1600">
                <a:latin typeface="+mn-lt"/>
              </a:defRPr>
            </a:lvl4pPr>
            <a:lvl5pPr marL="2057400" indent="-228600">
              <a:buSzPct val="70000"/>
              <a:buFont typeface="Wingdings" panose="05000000000000000000" pitchFamily="2" charset="2"/>
              <a:buChar char="q"/>
              <a:defRPr sz="1600">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
          <p:cNvSpPr>
            <a:spLocks noGrp="1"/>
          </p:cNvSpPr>
          <p:nvPr>
            <p:ph type="body" sz="quarter" idx="32" hasCustomPrompt="1"/>
          </p:nvPr>
        </p:nvSpPr>
        <p:spPr>
          <a:xfrm>
            <a:off x="779007" y="6278880"/>
            <a:ext cx="2027692"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6050577" y="1600200"/>
            <a:ext cx="2635250" cy="4572000"/>
          </a:xfrm>
          <a:prstGeom prst="rect">
            <a:avLst/>
          </a:prstGeom>
        </p:spPr>
        <p:txBody>
          <a:bodyPr/>
          <a:lstStyle>
            <a:lvl1pPr>
              <a:defRPr sz="2800"/>
            </a:lvl1pPr>
            <a:lvl2pPr>
              <a:buSzPct val="85000"/>
              <a:defRPr sz="2400"/>
            </a:lvl2pPr>
            <a:lvl3pPr marL="1143000" indent="-228600">
              <a:buSzPct val="80000"/>
              <a:buFont typeface="Courier New" panose="02070309020205020404" pitchFamily="49" charset="0"/>
              <a:buChar char="o"/>
              <a:defRPr lang="en-US" sz="20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sz="1800"/>
            </a:lvl4pPr>
            <a:lvl5pPr marL="2057400" indent="-228600">
              <a:buSzPct val="70000"/>
              <a:buFont typeface="Wingdings" panose="05000000000000000000" pitchFamily="2" charset="2"/>
              <a:buChar char="q"/>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6050577" y="6263640"/>
            <a:ext cx="2034420"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9" name="Content Placeholder 1"/>
          <p:cNvSpPr>
            <a:spLocks noGrp="1"/>
          </p:cNvSpPr>
          <p:nvPr>
            <p:ph sz="quarter" idx="34"/>
          </p:nvPr>
        </p:nvSpPr>
        <p:spPr>
          <a:xfrm>
            <a:off x="3253889" y="1600200"/>
            <a:ext cx="2635250" cy="4572000"/>
          </a:xfrm>
          <a:prstGeom prst="rect">
            <a:avLst/>
          </a:prstGeom>
        </p:spPr>
        <p:txBody>
          <a:bodyPr/>
          <a:lstStyle>
            <a:lvl1pPr>
              <a:defRPr sz="2400">
                <a:latin typeface="+mn-lt"/>
              </a:defRPr>
            </a:lvl1pPr>
            <a:lvl2pPr>
              <a:buSzPct val="85000"/>
              <a:defRPr sz="2000">
                <a:latin typeface="+mn-lt"/>
              </a:defRPr>
            </a:lvl2pPr>
            <a:lvl3pPr marL="1143000" indent="-228600">
              <a:buSzPct val="80000"/>
              <a:buFont typeface="Courier New" panose="02070309020205020404" pitchFamily="49" charset="0"/>
              <a:buChar char="o"/>
              <a:defRPr sz="1800">
                <a:latin typeface="+mn-lt"/>
              </a:defRPr>
            </a:lvl3pPr>
            <a:lvl4pPr marL="1600200" indent="-228600">
              <a:buSzPct val="120000"/>
              <a:buFont typeface="Wingdings" panose="05000000000000000000" pitchFamily="2" charset="2"/>
              <a:buChar char="§"/>
              <a:defRPr sz="1600">
                <a:latin typeface="+mn-lt"/>
              </a:defRPr>
            </a:lvl4pPr>
            <a:lvl5pPr marL="2057400" indent="-228600">
              <a:buSzPct val="70000"/>
              <a:buFont typeface="Wingdings" panose="05000000000000000000" pitchFamily="2" charset="2"/>
              <a:buChar char="q"/>
              <a:defRPr sz="1600">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ext Placeholder 1"/>
          <p:cNvSpPr>
            <a:spLocks noGrp="1"/>
          </p:cNvSpPr>
          <p:nvPr>
            <p:ph type="body" sz="quarter" idx="35" hasCustomPrompt="1"/>
          </p:nvPr>
        </p:nvSpPr>
        <p:spPr>
          <a:xfrm>
            <a:off x="3414258" y="6278880"/>
            <a:ext cx="2027692"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Tree>
    <p:extLst>
      <p:ext uri="{BB962C8B-B14F-4D97-AF65-F5344CB8AC3E}">
        <p14:creationId xmlns:p14="http://schemas.microsoft.com/office/powerpoint/2010/main" val="46128528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68959888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35345960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dirty="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85555250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68326685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cs typeface="+mn-cs"/>
              </a:rPr>
              <a:pPr/>
              <a:t>‹#›</a:t>
            </a:fld>
            <a:endParaRPr lang="en-US" dirty="0">
              <a:cs typeface="+mn-cs"/>
            </a:endParaRPr>
          </a:p>
        </p:txBody>
      </p:sp>
    </p:spTree>
    <p:extLst>
      <p:ext uri="{BB962C8B-B14F-4D97-AF65-F5344CB8AC3E}">
        <p14:creationId xmlns:p14="http://schemas.microsoft.com/office/powerpoint/2010/main" val="1894203611"/>
      </p:ext>
    </p:extLst>
  </p:cSld>
  <p:clrMap bg1="lt1" tx1="dk1" bg2="lt2" tx2="dk2" accent1="accent1" accent2="accent2" accent3="accent3" accent4="accent4" accent5="accent5" accent6="accent6" hlink="hlink" folHlink="folHlink"/>
  <p:sldLayoutIdLst>
    <p:sldLayoutId id="2147484183" r:id="rId1"/>
    <p:sldLayoutId id="2147484184" r:id="rId2"/>
    <p:sldLayoutId id="2147484185" r:id="rId3"/>
    <p:sldLayoutId id="2147484186" r:id="rId4"/>
    <p:sldLayoutId id="2147484187" r:id="rId5"/>
    <p:sldLayoutId id="2147484188" r:id="rId6"/>
    <p:sldLayoutId id="2147484189" r:id="rId7"/>
    <p:sldLayoutId id="2147484190" r:id="rId8"/>
    <p:sldLayoutId id="2147484191" r:id="rId9"/>
    <p:sldLayoutId id="2147484192" r:id="rId10"/>
    <p:sldLayoutId id="2147484193" r:id="rId11"/>
    <p:sldLayoutId id="2147484194" r:id="rId12"/>
    <p:sldLayoutId id="2147484195" r:id="rId13"/>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3" Type="http://schemas.openxmlformats.org/officeDocument/2006/relationships/hyperlink" Target="http://www.nlm.nih.gov/medlineplus" TargetMode="External"/><Relationship Id="rId2" Type="http://schemas.openxmlformats.org/officeDocument/2006/relationships/notesSlide" Target="../notesSlides/notesSlide23.xml"/><Relationship Id="rId1" Type="http://schemas.openxmlformats.org/officeDocument/2006/relationships/slideLayout" Target="../slideLayouts/slideLayout11.xml"/><Relationship Id="rId5" Type="http://schemas.openxmlformats.org/officeDocument/2006/relationships/hyperlink" Target="http://commons.wikimedia.org/wiki/File:Human_skeleton_front_en.svg" TargetMode="External"/><Relationship Id="rId4" Type="http://schemas.openxmlformats.org/officeDocument/2006/relationships/hyperlink" Target="http://commons.wikimedia.org/wiki/File:Muscles_anterior.png"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nlm.nih.gov/medlineplus/tendiniti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altLang="en-US" smtClean="0">
                <a:cs typeface="Tahoma" panose="020B0604030504040204" pitchFamily="34" charset="0"/>
              </a:rPr>
              <a:t>Terminology in Healthcare and </a:t>
            </a:r>
            <a:br>
              <a:rPr lang="en-US" altLang="en-US" smtClean="0">
                <a:cs typeface="Tahoma" panose="020B0604030504040204" pitchFamily="34" charset="0"/>
              </a:rPr>
            </a:br>
            <a:r>
              <a:rPr lang="en-US" altLang="en-US" smtClean="0">
                <a:cs typeface="Tahoma" panose="020B0604030504040204" pitchFamily="34" charset="0"/>
              </a:rPr>
              <a:t>Public Health Settings </a:t>
            </a:r>
          </a:p>
        </p:txBody>
      </p:sp>
      <p:sp>
        <p:nvSpPr>
          <p:cNvPr id="14339" name="Text Placeholder 2"/>
          <p:cNvSpPr>
            <a:spLocks noGrp="1"/>
          </p:cNvSpPr>
          <p:nvPr>
            <p:ph type="body" sz="half" idx="2"/>
          </p:nvPr>
        </p:nvSpPr>
        <p:spPr/>
        <p:txBody>
          <a:bodyPr/>
          <a:lstStyle/>
          <a:p>
            <a:pPr eaLnBrk="1" hangingPunct="1"/>
            <a:r>
              <a:rPr lang="en-US" altLang="en-US" dirty="0" smtClean="0"/>
              <a:t>Musculoskeletal System</a:t>
            </a:r>
          </a:p>
        </p:txBody>
      </p:sp>
      <p:sp>
        <p:nvSpPr>
          <p:cNvPr id="14340" name="Text Placeholder 4"/>
          <p:cNvSpPr>
            <a:spLocks noGrp="1"/>
          </p:cNvSpPr>
          <p:nvPr>
            <p:ph type="body" sz="quarter" idx="11"/>
          </p:nvPr>
        </p:nvSpPr>
        <p:spPr/>
        <p:txBody>
          <a:bodyPr/>
          <a:lstStyle/>
          <a:p>
            <a:pPr algn="ctr"/>
            <a:endParaRPr altLang="en-US" sz="1000" dirty="0">
              <a:cs typeface="Arial" panose="020B0604020202020204" pitchFamily="34" charset="0"/>
            </a:endParaRPr>
          </a:p>
        </p:txBody>
      </p:sp>
      <p:sp>
        <p:nvSpPr>
          <p:cNvPr id="2" name="Text Placeholder 1"/>
          <p:cNvSpPr>
            <a:spLocks noGrp="1"/>
          </p:cNvSpPr>
          <p:nvPr>
            <p:ph type="body" sz="quarter" idx="12"/>
          </p:nvPr>
        </p:nvSpPr>
        <p:spPr/>
        <p:txBody>
          <a:bodyPr/>
          <a:lstStyle/>
          <a:p>
            <a:r>
              <a:rPr lang="en-US" dirty="0"/>
              <a:t>This material (Comp </a:t>
            </a:r>
            <a:r>
              <a:rPr lang="en-US" dirty="0" smtClean="0"/>
              <a:t>3 </a:t>
            </a:r>
            <a:r>
              <a:rPr lang="en-US" dirty="0"/>
              <a:t>Unit </a:t>
            </a:r>
            <a:r>
              <a:rPr lang="en-US" dirty="0" smtClean="0"/>
              <a:t>3) </a:t>
            </a:r>
            <a:r>
              <a:rPr lang="en-US" dirty="0"/>
              <a:t>was developed by the University of Alabama at Birmingham, funded by the Department of Health and Human Services, Office of the National Coordinator for Health Information Technology under Award Number 90WT0007. </a:t>
            </a:r>
          </a:p>
          <a:p>
            <a:r>
              <a:rPr lang="en-US" dirty="0"/>
              <a:t>This work is licensed under the Creative Commons Attribution-</a:t>
            </a:r>
            <a:r>
              <a:rPr lang="en-US" dirty="0" err="1"/>
              <a:t>NonCommercial</a:t>
            </a:r>
            <a:r>
              <a:rPr lang="en-US" dirty="0"/>
              <a:t>-</a:t>
            </a:r>
            <a:r>
              <a:rPr lang="en-US" dirty="0" err="1"/>
              <a:t>ShareAlike</a:t>
            </a:r>
            <a:r>
              <a:rPr lang="en-US" dirty="0"/>
              <a:t> 4.0 International License. To view a copy of this license, visit </a:t>
            </a:r>
            <a:r>
              <a:rPr lang="en-US" dirty="0">
                <a:hlinkClick r:id="rId3"/>
              </a:rPr>
              <a:t>http://creativecommons.org</a:t>
            </a:r>
            <a:r>
              <a:rPr lang="en-US" dirty="0" smtClean="0"/>
              <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dirty="0" smtClean="0"/>
              <a:t>Muscular Dystrophy</a:t>
            </a:r>
          </a:p>
        </p:txBody>
      </p:sp>
      <p:sp>
        <p:nvSpPr>
          <p:cNvPr id="3" name="Content Placeholder 2"/>
          <p:cNvSpPr>
            <a:spLocks noGrp="1"/>
          </p:cNvSpPr>
          <p:nvPr>
            <p:ph sz="quarter" idx="14"/>
          </p:nvPr>
        </p:nvSpPr>
        <p:spPr/>
        <p:txBody>
          <a:bodyPr/>
          <a:lstStyle/>
          <a:p>
            <a:r>
              <a:rPr lang="en-US" dirty="0" smtClean="0"/>
              <a:t>Causes muscle weakness and muscle loss</a:t>
            </a:r>
          </a:p>
          <a:p>
            <a:r>
              <a:rPr lang="en-US" dirty="0" smtClean="0"/>
              <a:t>Muscles get weaker over time</a:t>
            </a:r>
          </a:p>
          <a:p>
            <a:r>
              <a:rPr lang="en-US" dirty="0" smtClean="0"/>
              <a:t>No cure</a:t>
            </a:r>
          </a:p>
          <a:p>
            <a:r>
              <a:rPr lang="en-US" dirty="0" smtClean="0"/>
              <a:t>Treatments</a:t>
            </a:r>
          </a:p>
          <a:p>
            <a:pPr lvl="1"/>
            <a:r>
              <a:rPr lang="en-US" dirty="0" smtClean="0"/>
              <a:t>Physical and speech therapy</a:t>
            </a:r>
          </a:p>
          <a:p>
            <a:pPr lvl="1"/>
            <a:r>
              <a:rPr lang="en-US" dirty="0" smtClean="0"/>
              <a:t>Orthopedic devices </a:t>
            </a:r>
          </a:p>
          <a:p>
            <a:pPr lvl="1"/>
            <a:r>
              <a:rPr lang="en-US" dirty="0" smtClean="0"/>
              <a:t>Surgery </a:t>
            </a:r>
          </a:p>
          <a:p>
            <a:pPr lvl="1"/>
            <a:r>
              <a:rPr lang="en-US" dirty="0" smtClean="0"/>
              <a:t>Medications</a:t>
            </a:r>
            <a:endParaRPr lang="en-US" dirty="0"/>
          </a:p>
        </p:txBody>
      </p:sp>
      <p:sp>
        <p:nvSpPr>
          <p:cNvPr id="23556"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7618EB6-21A6-4217-9BA4-4AF3500AC001}" type="slidenum">
              <a:rPr lang="en-US" altLang="en-US" smtClean="0"/>
              <a:pPr/>
              <a:t>10</a:t>
            </a:fld>
            <a:endParaRPr lang="en-US" altLang="en-US"/>
          </a:p>
        </p:txBody>
      </p:sp>
    </p:spTree>
  </p:cSld>
  <p:clrMapOvr>
    <a:masterClrMapping/>
  </p:clrMapOvr>
  <p:transition advTm="67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Muscular System </a:t>
            </a:r>
            <a:br>
              <a:rPr lang="en-US" dirty="0" smtClean="0"/>
            </a:br>
            <a:r>
              <a:rPr lang="en-US" dirty="0" smtClean="0"/>
              <a:t>Combining Forms</a:t>
            </a:r>
            <a:endParaRPr lang="en-US" dirty="0"/>
          </a:p>
        </p:txBody>
      </p:sp>
      <p:graphicFrame>
        <p:nvGraphicFramePr>
          <p:cNvPr id="7" name="Content Placeholder 6" descr="Table of muscular system word parts"/>
          <p:cNvGraphicFramePr>
            <a:graphicFrameLocks noGrp="1"/>
          </p:cNvGraphicFramePr>
          <p:nvPr>
            <p:ph type="tbl" sz="quarter" idx="14"/>
            <p:extLst>
              <p:ext uri="{D42A27DB-BD31-4B8C-83A1-F6EECF244321}">
                <p14:modId xmlns:p14="http://schemas.microsoft.com/office/powerpoint/2010/main" val="1202364934"/>
              </p:ext>
            </p:extLst>
          </p:nvPr>
        </p:nvGraphicFramePr>
        <p:xfrm>
          <a:off x="457200" y="1600200"/>
          <a:ext cx="8229600" cy="2743200"/>
        </p:xfrm>
        <a:graphic>
          <a:graphicData uri="http://schemas.openxmlformats.org/drawingml/2006/table">
            <a:tbl>
              <a:tblPr firstRow="1" bandRow="1">
                <a:tableStyleId>{2D5ABB26-0587-4C30-8999-92F81FD0307C}</a:tableStyleId>
              </a:tblPr>
              <a:tblGrid>
                <a:gridCol w="2743200"/>
                <a:gridCol w="2743200"/>
                <a:gridCol w="2743200"/>
              </a:tblGrid>
              <a:tr h="548640">
                <a:tc>
                  <a:txBody>
                    <a:bodyPr/>
                    <a:lstStyle/>
                    <a:p>
                      <a:r>
                        <a:rPr lang="en-US" sz="2400" b="1" dirty="0" smtClean="0"/>
                        <a:t>Word</a:t>
                      </a:r>
                      <a:r>
                        <a:rPr lang="en-US" sz="2400" b="1" baseline="0" dirty="0" smtClean="0"/>
                        <a:t> Part</a:t>
                      </a:r>
                      <a:endParaRPr lang="en-US" sz="2400" b="1" dirty="0"/>
                    </a:p>
                  </a:txBody>
                  <a:tcPr/>
                </a:tc>
                <a:tc>
                  <a:txBody>
                    <a:bodyPr/>
                    <a:lstStyle/>
                    <a:p>
                      <a:r>
                        <a:rPr lang="en-US" sz="2400" b="1" dirty="0" smtClean="0"/>
                        <a:t>Meaning</a:t>
                      </a:r>
                      <a:endParaRPr lang="en-US" sz="2400" b="1" dirty="0"/>
                    </a:p>
                  </a:txBody>
                  <a:tcPr/>
                </a:tc>
                <a:tc>
                  <a:txBody>
                    <a:bodyPr/>
                    <a:lstStyle/>
                    <a:p>
                      <a:r>
                        <a:rPr lang="en-US" sz="2400" b="1" dirty="0" smtClean="0"/>
                        <a:t>Sample Term</a:t>
                      </a:r>
                      <a:endParaRPr lang="en-US" sz="2400" b="1" dirty="0"/>
                    </a:p>
                  </a:txBody>
                  <a:tcPr/>
                </a:tc>
              </a:tr>
              <a:tr h="548640">
                <a:tc>
                  <a:txBody>
                    <a:bodyPr/>
                    <a:lstStyle/>
                    <a:p>
                      <a:r>
                        <a:rPr lang="en-US" sz="2400" dirty="0" smtClean="0"/>
                        <a:t>Muscul/o</a:t>
                      </a:r>
                      <a:endParaRPr lang="en-US" sz="2400" dirty="0"/>
                    </a:p>
                  </a:txBody>
                  <a:tcPr/>
                </a:tc>
                <a:tc>
                  <a:txBody>
                    <a:bodyPr/>
                    <a:lstStyle/>
                    <a:p>
                      <a:r>
                        <a:rPr lang="en-US" sz="2400" dirty="0" smtClean="0"/>
                        <a:t>Muscle</a:t>
                      </a:r>
                      <a:endParaRPr lang="en-US" sz="2400" dirty="0"/>
                    </a:p>
                  </a:txBody>
                  <a:tcPr/>
                </a:tc>
                <a:tc>
                  <a:txBody>
                    <a:bodyPr/>
                    <a:lstStyle/>
                    <a:p>
                      <a:r>
                        <a:rPr lang="en-US" sz="2400" dirty="0" smtClean="0"/>
                        <a:t>Muscular </a:t>
                      </a:r>
                      <a:endParaRPr lang="en-US" sz="2400" dirty="0"/>
                    </a:p>
                  </a:txBody>
                  <a:tcPr/>
                </a:tc>
              </a:tr>
              <a:tr h="548640">
                <a:tc>
                  <a:txBody>
                    <a:bodyPr/>
                    <a:lstStyle/>
                    <a:p>
                      <a:r>
                        <a:rPr lang="en-US" sz="2400" dirty="0" smtClean="0"/>
                        <a:t>My/o</a:t>
                      </a:r>
                      <a:endParaRPr lang="en-US" sz="2400" dirty="0"/>
                    </a:p>
                  </a:txBody>
                  <a:tcPr/>
                </a:tc>
                <a:tc>
                  <a:txBody>
                    <a:bodyPr/>
                    <a:lstStyle/>
                    <a:p>
                      <a:r>
                        <a:rPr lang="en-US" sz="2400" dirty="0" smtClean="0"/>
                        <a:t>Muscle</a:t>
                      </a:r>
                      <a:endParaRPr lang="en-US" sz="2400" dirty="0"/>
                    </a:p>
                  </a:txBody>
                  <a:tcPr/>
                </a:tc>
                <a:tc>
                  <a:txBody>
                    <a:bodyPr/>
                    <a:lstStyle/>
                    <a:p>
                      <a:r>
                        <a:rPr lang="en-US" sz="2400" dirty="0" smtClean="0"/>
                        <a:t>Myopathy</a:t>
                      </a:r>
                      <a:endParaRPr lang="en-US" sz="2400" dirty="0"/>
                    </a:p>
                  </a:txBody>
                  <a:tcPr/>
                </a:tc>
              </a:tr>
              <a:tr h="548640">
                <a:tc>
                  <a:txBody>
                    <a:bodyPr/>
                    <a:lstStyle/>
                    <a:p>
                      <a:r>
                        <a:rPr lang="en-US" sz="2400" dirty="0" smtClean="0"/>
                        <a:t>Myocardi/o</a:t>
                      </a:r>
                      <a:endParaRPr lang="en-US" sz="2400" dirty="0"/>
                    </a:p>
                  </a:txBody>
                  <a:tcPr/>
                </a:tc>
                <a:tc>
                  <a:txBody>
                    <a:bodyPr/>
                    <a:lstStyle/>
                    <a:p>
                      <a:r>
                        <a:rPr lang="en-US" sz="2400" dirty="0" smtClean="0"/>
                        <a:t>Heart muscle</a:t>
                      </a:r>
                      <a:endParaRPr lang="en-US" sz="2400" dirty="0"/>
                    </a:p>
                  </a:txBody>
                  <a:tcPr/>
                </a:tc>
                <a:tc>
                  <a:txBody>
                    <a:bodyPr/>
                    <a:lstStyle/>
                    <a:p>
                      <a:r>
                        <a:rPr lang="en-US" sz="2400" dirty="0" smtClean="0"/>
                        <a:t>Myocardium</a:t>
                      </a:r>
                      <a:endParaRPr lang="en-US" sz="2400" dirty="0"/>
                    </a:p>
                  </a:txBody>
                  <a:tcPr/>
                </a:tc>
              </a:tr>
              <a:tr h="548640">
                <a:tc>
                  <a:txBody>
                    <a:bodyPr/>
                    <a:lstStyle/>
                    <a:p>
                      <a:r>
                        <a:rPr lang="en-US" sz="2400" dirty="0" smtClean="0"/>
                        <a:t>Tend/o</a:t>
                      </a:r>
                      <a:endParaRPr lang="en-US" sz="2400" dirty="0"/>
                    </a:p>
                  </a:txBody>
                  <a:tcPr/>
                </a:tc>
                <a:tc>
                  <a:txBody>
                    <a:bodyPr/>
                    <a:lstStyle/>
                    <a:p>
                      <a:r>
                        <a:rPr lang="en-US" sz="2400" dirty="0" smtClean="0"/>
                        <a:t>Tendon</a:t>
                      </a:r>
                      <a:endParaRPr lang="en-US" sz="2400" dirty="0"/>
                    </a:p>
                  </a:txBody>
                  <a:tcPr/>
                </a:tc>
                <a:tc>
                  <a:txBody>
                    <a:bodyPr/>
                    <a:lstStyle/>
                    <a:p>
                      <a:r>
                        <a:rPr lang="en-US" sz="2400" dirty="0" smtClean="0"/>
                        <a:t>Tenoplasty</a:t>
                      </a:r>
                      <a:endParaRPr lang="en-US" sz="2400" dirty="0"/>
                    </a:p>
                  </a:txBody>
                  <a:tcPr/>
                </a:tc>
              </a:tr>
            </a:tbl>
          </a:graphicData>
        </a:graphic>
      </p:graphicFrame>
      <p:sp>
        <p:nvSpPr>
          <p:cNvPr id="3" name="Text Placeholder 2"/>
          <p:cNvSpPr>
            <a:spLocks noGrp="1"/>
          </p:cNvSpPr>
          <p:nvPr>
            <p:ph type="body" sz="quarter" idx="32"/>
          </p:nvPr>
        </p:nvSpPr>
        <p:spPr/>
        <p:txBody>
          <a:bodyPr/>
          <a:lstStyle/>
          <a:p>
            <a:endParaRPr lang="en-US"/>
          </a:p>
        </p:txBody>
      </p:sp>
      <p:sp>
        <p:nvSpPr>
          <p:cNvPr id="24595" name="Slide Number Placeholder 5"/>
          <p:cNvSpPr>
            <a:spLocks noGrp="1"/>
          </p:cNvSpPr>
          <p:nvPr>
            <p:ph type="sldNum" sz="quarter" idx="4"/>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8253FBF-DAF8-4250-B37A-732AC1BCABA1}" type="slidenum">
              <a:rPr lang="en-US" altLang="en-US">
                <a:solidFill>
                  <a:srgbClr val="898989"/>
                </a:solidFill>
              </a:rPr>
              <a:pPr eaLnBrk="1" hangingPunct="1"/>
              <a:t>11</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dirty="0" smtClean="0"/>
              <a:t>The Spinal (Vertebral) Column</a:t>
            </a:r>
          </a:p>
        </p:txBody>
      </p:sp>
      <p:sp>
        <p:nvSpPr>
          <p:cNvPr id="25603"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39725" indent="-339725" eaLnBrk="1" hangingPunct="1"/>
            <a:r>
              <a:rPr lang="en-US" altLang="en-US" dirty="0" smtClean="0">
                <a:cs typeface="Arial" panose="020B0604020202020204" pitchFamily="34" charset="0"/>
              </a:rPr>
              <a:t>Divided into five sections</a:t>
            </a:r>
          </a:p>
          <a:p>
            <a:pPr marL="1222375" lvl="1" indent="-533400" eaLnBrk="1" hangingPunct="1"/>
            <a:r>
              <a:rPr lang="en-US" altLang="en-US" dirty="0" smtClean="0">
                <a:cs typeface="Arial" panose="020B0604020202020204" pitchFamily="34" charset="0"/>
              </a:rPr>
              <a:t>Cervical  </a:t>
            </a:r>
          </a:p>
          <a:p>
            <a:pPr marL="1222375" lvl="1" indent="-533400" eaLnBrk="1" hangingPunct="1"/>
            <a:r>
              <a:rPr lang="en-US" altLang="en-US" dirty="0" smtClean="0">
                <a:cs typeface="Arial" panose="020B0604020202020204" pitchFamily="34" charset="0"/>
              </a:rPr>
              <a:t>Thoracic </a:t>
            </a:r>
          </a:p>
          <a:p>
            <a:pPr marL="1222375" lvl="1" indent="-533400" eaLnBrk="1" hangingPunct="1"/>
            <a:r>
              <a:rPr lang="en-US" altLang="en-US" dirty="0" smtClean="0">
                <a:cs typeface="Arial" panose="020B0604020202020204" pitchFamily="34" charset="0"/>
              </a:rPr>
              <a:t>Lumbar </a:t>
            </a:r>
          </a:p>
          <a:p>
            <a:pPr marL="1222375" lvl="1" indent="-533400" eaLnBrk="1" hangingPunct="1"/>
            <a:r>
              <a:rPr lang="en-US" altLang="en-US" dirty="0" smtClean="0">
                <a:cs typeface="Arial" panose="020B0604020202020204" pitchFamily="34" charset="0"/>
              </a:rPr>
              <a:t>Sacrum </a:t>
            </a:r>
          </a:p>
          <a:p>
            <a:pPr marL="1222375" lvl="1" indent="-533400" eaLnBrk="1" hangingPunct="1"/>
            <a:r>
              <a:rPr lang="en-US" altLang="en-US" dirty="0" smtClean="0">
                <a:cs typeface="Arial" panose="020B0604020202020204" pitchFamily="34" charset="0"/>
              </a:rPr>
              <a:t>Coccyx</a:t>
            </a:r>
          </a:p>
        </p:txBody>
      </p:sp>
      <p:pic>
        <p:nvPicPr>
          <p:cNvPr id="12" name="Picture 6" descr="This is an image of the skeletal system illustrating the major bones of the body.  &#10;"/>
          <p:cNvPicPr>
            <a:picLocks noGrp="1" noChangeAspect="1" noChangeArrowheads="1"/>
          </p:cNvPicPr>
          <p:nvPr>
            <p:ph sz="quarter" idx="18"/>
          </p:nvPr>
        </p:nvPicPr>
        <p:blipFill>
          <a:blip r:embed="rId3">
            <a:extLst>
              <a:ext uri="{28A0092B-C50C-407E-A947-70E740481C1C}">
                <a14:useLocalDpi xmlns:a14="http://schemas.microsoft.com/office/drawing/2010/main" val="0"/>
              </a:ext>
            </a:extLst>
          </a:blip>
          <a:srcRect/>
          <a:stretch>
            <a:fillRect/>
          </a:stretch>
        </p:blipFill>
        <p:spPr bwMode="auto">
          <a:xfrm>
            <a:off x="5334000" y="1306465"/>
            <a:ext cx="2590800" cy="5006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Placeholder 3"/>
          <p:cNvSpPr>
            <a:spLocks noGrp="1"/>
          </p:cNvSpPr>
          <p:nvPr>
            <p:ph type="body" sz="quarter" idx="33"/>
          </p:nvPr>
        </p:nvSpPr>
        <p:spPr/>
        <p:txBody>
          <a:bodyPr/>
          <a:lstStyle/>
          <a:p>
            <a:r>
              <a:rPr lang="en-US" altLang="en-US" dirty="0"/>
              <a:t>(Author: </a:t>
            </a:r>
            <a:r>
              <a:rPr lang="en-US" altLang="en-US" dirty="0" err="1"/>
              <a:t>LadyofHats</a:t>
            </a:r>
            <a:r>
              <a:rPr lang="en-US" altLang="en-US" dirty="0" smtClean="0"/>
              <a:t>)</a:t>
            </a:r>
            <a:endParaRPr lang="en-US" altLang="en-US" dirty="0"/>
          </a:p>
        </p:txBody>
      </p:sp>
      <p:sp>
        <p:nvSpPr>
          <p:cNvPr id="25604" name="Slide Number Placeholder 5"/>
          <p:cNvSpPr>
            <a:spLocks noGrp="1"/>
          </p:cNvSpPr>
          <p:nvPr>
            <p:ph type="sldNum" sz="quarter" idx="4"/>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B8FEFAC-9894-4B63-AB6C-2E82DCCFE324}" type="slidenum">
              <a:rPr lang="en-US" altLang="en-US">
                <a:solidFill>
                  <a:srgbClr val="898989"/>
                </a:solidFill>
              </a:rPr>
              <a:pPr eaLnBrk="1" hangingPunct="1"/>
              <a:t>12</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altLang="en-US" dirty="0" smtClean="0"/>
              <a:t>Upper Extremity</a:t>
            </a:r>
          </a:p>
        </p:txBody>
      </p:sp>
      <p:sp>
        <p:nvSpPr>
          <p:cNvPr id="26627" name="Content Placeholder 7"/>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dirty="0" smtClean="0">
                <a:cs typeface="Arial" panose="020B0604020202020204" pitchFamily="34" charset="0"/>
              </a:rPr>
              <a:t>Arm</a:t>
            </a:r>
          </a:p>
          <a:p>
            <a:pPr lvl="1" eaLnBrk="1" hangingPunct="1"/>
            <a:r>
              <a:rPr lang="en-US" altLang="en-US" sz="2400" b="1" dirty="0" err="1" smtClean="0">
                <a:cs typeface="Arial" panose="020B0604020202020204" pitchFamily="34" charset="0"/>
              </a:rPr>
              <a:t>Humerus</a:t>
            </a:r>
            <a:r>
              <a:rPr lang="en-US" altLang="en-US" sz="2400" b="1" dirty="0" smtClean="0">
                <a:cs typeface="Arial" panose="020B0604020202020204" pitchFamily="34" charset="0"/>
              </a:rPr>
              <a:t> </a:t>
            </a:r>
            <a:r>
              <a:rPr lang="en-US" altLang="en-US" sz="2400" dirty="0" smtClean="0">
                <a:cs typeface="Arial" panose="020B0604020202020204" pitchFamily="34" charset="0"/>
              </a:rPr>
              <a:t>– upper arm</a:t>
            </a:r>
          </a:p>
          <a:p>
            <a:pPr lvl="1" eaLnBrk="1" hangingPunct="1"/>
            <a:r>
              <a:rPr lang="en-US" altLang="en-US" sz="2400" b="1" dirty="0" smtClean="0">
                <a:cs typeface="Arial" panose="020B0604020202020204" pitchFamily="34" charset="0"/>
              </a:rPr>
              <a:t>Ulna</a:t>
            </a:r>
            <a:r>
              <a:rPr lang="en-US" altLang="en-US" sz="2400" dirty="0" smtClean="0">
                <a:cs typeface="Arial" panose="020B0604020202020204" pitchFamily="34" charset="0"/>
              </a:rPr>
              <a:t> – part of forearm</a:t>
            </a:r>
          </a:p>
          <a:p>
            <a:pPr lvl="1" eaLnBrk="1" hangingPunct="1"/>
            <a:r>
              <a:rPr lang="en-US" altLang="en-US" sz="2400" b="1" dirty="0" smtClean="0">
                <a:cs typeface="Arial" panose="020B0604020202020204" pitchFamily="34" charset="0"/>
              </a:rPr>
              <a:t>Radius </a:t>
            </a:r>
            <a:r>
              <a:rPr lang="en-US" altLang="en-US" sz="2400" dirty="0" smtClean="0">
                <a:cs typeface="Arial" panose="020B0604020202020204" pitchFamily="34" charset="0"/>
              </a:rPr>
              <a:t>– part of forearm</a:t>
            </a:r>
          </a:p>
          <a:p>
            <a:pPr lvl="1" eaLnBrk="1" hangingPunct="1"/>
            <a:r>
              <a:rPr lang="en-US" altLang="en-US" sz="2400" b="1" dirty="0" smtClean="0">
                <a:cs typeface="Arial" panose="020B0604020202020204" pitchFamily="34" charset="0"/>
              </a:rPr>
              <a:t>Carpals </a:t>
            </a:r>
            <a:r>
              <a:rPr lang="en-US" altLang="en-US" sz="2400" dirty="0" smtClean="0">
                <a:cs typeface="Arial" panose="020B0604020202020204" pitchFamily="34" charset="0"/>
              </a:rPr>
              <a:t>– wrist bones</a:t>
            </a:r>
          </a:p>
          <a:p>
            <a:pPr lvl="1" eaLnBrk="1" hangingPunct="1"/>
            <a:r>
              <a:rPr lang="en-US" altLang="en-US" sz="2400" b="1" dirty="0" smtClean="0">
                <a:cs typeface="Arial" panose="020B0604020202020204" pitchFamily="34" charset="0"/>
              </a:rPr>
              <a:t>Metacarpals </a:t>
            </a:r>
            <a:r>
              <a:rPr lang="en-US" altLang="en-US" sz="2400" dirty="0" smtClean="0">
                <a:cs typeface="Arial" panose="020B0604020202020204" pitchFamily="34" charset="0"/>
              </a:rPr>
              <a:t>– hand bones</a:t>
            </a:r>
          </a:p>
          <a:p>
            <a:pPr lvl="1" eaLnBrk="1" hangingPunct="1"/>
            <a:r>
              <a:rPr lang="en-US" altLang="en-US" sz="2400" b="1" dirty="0" smtClean="0">
                <a:cs typeface="Arial" panose="020B0604020202020204" pitchFamily="34" charset="0"/>
              </a:rPr>
              <a:t>Phalanges </a:t>
            </a:r>
            <a:r>
              <a:rPr lang="en-US" altLang="en-US" sz="2400" dirty="0" smtClean="0">
                <a:cs typeface="Arial" panose="020B0604020202020204" pitchFamily="34" charset="0"/>
              </a:rPr>
              <a:t>– finger bones</a:t>
            </a:r>
            <a:endParaRPr lang="en-US" altLang="en-US" dirty="0" smtClean="0">
              <a:cs typeface="Arial" panose="020B0604020202020204" pitchFamily="34" charset="0"/>
            </a:endParaRPr>
          </a:p>
        </p:txBody>
      </p:sp>
      <p:pic>
        <p:nvPicPr>
          <p:cNvPr id="26631" name="Picture 9" descr="This is an image showing the location of the parts of the arm – the humerus, ulna, radium, carpals, metacarpals and phanges. Author: LadyofHats"/>
          <p:cNvPicPr>
            <a:picLocks noGrp="1" noChangeAspect="1" noChangeArrowheads="1"/>
          </p:cNvPicPr>
          <p:nvPr>
            <p:ph sz="quarter" idx="18"/>
          </p:nvPr>
        </p:nvPicPr>
        <p:blipFill rotWithShape="1">
          <a:blip r:embed="rId3">
            <a:extLst>
              <a:ext uri="{28A0092B-C50C-407E-A947-70E740481C1C}">
                <a14:useLocalDpi xmlns:a14="http://schemas.microsoft.com/office/drawing/2010/main" val="0"/>
              </a:ext>
            </a:extLst>
          </a:blip>
          <a:srcRect/>
          <a:stretch/>
        </p:blipFill>
        <p:spPr bwMode="auto">
          <a:xfrm>
            <a:off x="5385923" y="1680434"/>
            <a:ext cx="2515485" cy="388216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Placeholder 2"/>
          <p:cNvSpPr>
            <a:spLocks noGrp="1"/>
          </p:cNvSpPr>
          <p:nvPr>
            <p:ph type="body" sz="quarter" idx="33"/>
          </p:nvPr>
        </p:nvSpPr>
        <p:spPr/>
        <p:txBody>
          <a:bodyPr/>
          <a:lstStyle/>
          <a:p>
            <a:r>
              <a:rPr lang="en-US" altLang="en-US" dirty="0"/>
              <a:t>(Author: </a:t>
            </a:r>
            <a:r>
              <a:rPr lang="en-US" altLang="en-US" dirty="0" err="1"/>
              <a:t>LadyofHats</a:t>
            </a:r>
            <a:r>
              <a:rPr lang="en-US" altLang="en-US" dirty="0" smtClean="0"/>
              <a:t>)</a:t>
            </a:r>
            <a:endParaRPr lang="en-US" dirty="0"/>
          </a:p>
        </p:txBody>
      </p:sp>
      <p:sp>
        <p:nvSpPr>
          <p:cNvPr id="26628" name="Slide Number Placeholder 5"/>
          <p:cNvSpPr>
            <a:spLocks noGrp="1"/>
          </p:cNvSpPr>
          <p:nvPr>
            <p:ph type="sldNum" sz="quarter" idx="4"/>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DD52332-0372-4D43-8B89-BC828A750CC9}" type="slidenum">
              <a:rPr lang="en-US" altLang="en-US">
                <a:solidFill>
                  <a:srgbClr val="898989"/>
                </a:solidFill>
              </a:rPr>
              <a:pPr eaLnBrk="1" hangingPunct="1"/>
              <a:t>13</a:t>
            </a:fld>
            <a:endParaRPr lang="en-US" altLang="en-US">
              <a:solidFill>
                <a:srgbClr val="898989"/>
              </a:solidFill>
            </a:endParaRPr>
          </a:p>
        </p:txBody>
      </p:sp>
    </p:spTree>
  </p:cSld>
  <p:clrMapOvr>
    <a:masterClrMapping/>
  </p:clrMapOvr>
  <p:transition advTm="4300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altLang="en-US" dirty="0" smtClean="0"/>
              <a:t>Lower Extremity</a:t>
            </a:r>
          </a:p>
        </p:txBody>
      </p:sp>
      <p:sp>
        <p:nvSpPr>
          <p:cNvPr id="27651" name="Content Placeholder 7"/>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dirty="0" smtClean="0">
                <a:cs typeface="Arial" panose="020B0604020202020204" pitchFamily="34" charset="0"/>
              </a:rPr>
              <a:t>Leg</a:t>
            </a:r>
          </a:p>
          <a:p>
            <a:pPr lvl="1" eaLnBrk="1" hangingPunct="1"/>
            <a:r>
              <a:rPr lang="en-US" altLang="en-US" sz="2400" b="1" dirty="0" smtClean="0">
                <a:cs typeface="Arial" panose="020B0604020202020204" pitchFamily="34" charset="0"/>
              </a:rPr>
              <a:t>Femur</a:t>
            </a:r>
            <a:r>
              <a:rPr lang="en-US" altLang="en-US" sz="2400" dirty="0" smtClean="0">
                <a:cs typeface="Arial" panose="020B0604020202020204" pitchFamily="34" charset="0"/>
              </a:rPr>
              <a:t> – thigh bone</a:t>
            </a:r>
          </a:p>
          <a:p>
            <a:pPr lvl="1" eaLnBrk="1" hangingPunct="1"/>
            <a:r>
              <a:rPr lang="en-US" altLang="en-US" sz="2400" b="1" dirty="0" smtClean="0">
                <a:cs typeface="Arial" panose="020B0604020202020204" pitchFamily="34" charset="0"/>
              </a:rPr>
              <a:t>Patella</a:t>
            </a:r>
            <a:r>
              <a:rPr lang="en-US" altLang="en-US" sz="2400" dirty="0" smtClean="0">
                <a:cs typeface="Arial" panose="020B0604020202020204" pitchFamily="34" charset="0"/>
              </a:rPr>
              <a:t> – knee cap </a:t>
            </a:r>
          </a:p>
          <a:p>
            <a:pPr lvl="1" eaLnBrk="1" hangingPunct="1"/>
            <a:r>
              <a:rPr lang="en-US" altLang="en-US" sz="2400" b="1" dirty="0" smtClean="0">
                <a:cs typeface="Arial" panose="020B0604020202020204" pitchFamily="34" charset="0"/>
              </a:rPr>
              <a:t>Tibia</a:t>
            </a:r>
            <a:r>
              <a:rPr lang="en-US" altLang="en-US" sz="2400" dirty="0" smtClean="0">
                <a:cs typeface="Arial" panose="020B0604020202020204" pitchFamily="34" charset="0"/>
              </a:rPr>
              <a:t> – shin bone</a:t>
            </a:r>
          </a:p>
          <a:p>
            <a:pPr lvl="1" eaLnBrk="1" hangingPunct="1"/>
            <a:r>
              <a:rPr lang="en-US" altLang="en-US" sz="2400" b="1" dirty="0" smtClean="0">
                <a:cs typeface="Arial" panose="020B0604020202020204" pitchFamily="34" charset="0"/>
              </a:rPr>
              <a:t>Fibula</a:t>
            </a:r>
            <a:r>
              <a:rPr lang="en-US" altLang="en-US" sz="2400" dirty="0" smtClean="0">
                <a:cs typeface="Arial" panose="020B0604020202020204" pitchFamily="34" charset="0"/>
              </a:rPr>
              <a:t> – lower leg bone</a:t>
            </a:r>
          </a:p>
          <a:p>
            <a:pPr lvl="1" eaLnBrk="1" hangingPunct="1"/>
            <a:r>
              <a:rPr lang="en-US" altLang="en-US" sz="2400" b="1" dirty="0" smtClean="0">
                <a:cs typeface="Arial" panose="020B0604020202020204" pitchFamily="34" charset="0"/>
              </a:rPr>
              <a:t>Tarsals</a:t>
            </a:r>
            <a:r>
              <a:rPr lang="en-US" altLang="en-US" sz="2400" dirty="0" smtClean="0">
                <a:cs typeface="Arial" panose="020B0604020202020204" pitchFamily="34" charset="0"/>
              </a:rPr>
              <a:t> – ankle bones </a:t>
            </a:r>
          </a:p>
          <a:p>
            <a:pPr lvl="1" eaLnBrk="1" hangingPunct="1"/>
            <a:r>
              <a:rPr lang="en-US" altLang="en-US" sz="2400" b="1" dirty="0" smtClean="0">
                <a:cs typeface="Arial" panose="020B0604020202020204" pitchFamily="34" charset="0"/>
              </a:rPr>
              <a:t>Metatarsals</a:t>
            </a:r>
            <a:r>
              <a:rPr lang="en-US" altLang="en-US" sz="2400" dirty="0" smtClean="0">
                <a:cs typeface="Arial" panose="020B0604020202020204" pitchFamily="34" charset="0"/>
              </a:rPr>
              <a:t> – foot bones</a:t>
            </a:r>
          </a:p>
          <a:p>
            <a:pPr lvl="1" eaLnBrk="1" hangingPunct="1"/>
            <a:r>
              <a:rPr lang="en-US" altLang="en-US" sz="2400" b="1" dirty="0" smtClean="0">
                <a:cs typeface="Arial" panose="020B0604020202020204" pitchFamily="34" charset="0"/>
              </a:rPr>
              <a:t>Phalanges</a:t>
            </a:r>
            <a:r>
              <a:rPr lang="en-US" altLang="en-US" sz="2400" dirty="0" smtClean="0">
                <a:cs typeface="Arial" panose="020B0604020202020204" pitchFamily="34" charset="0"/>
              </a:rPr>
              <a:t> – toe bones</a:t>
            </a:r>
            <a:endParaRPr lang="en-US" altLang="en-US" dirty="0" smtClean="0">
              <a:cs typeface="Arial" panose="020B0604020202020204" pitchFamily="34" charset="0"/>
            </a:endParaRPr>
          </a:p>
        </p:txBody>
      </p:sp>
      <p:pic>
        <p:nvPicPr>
          <p:cNvPr id="12" name="Picture 9" descr="This is an image showing the location of the parts of the leg – the femur, patella, tibia, fibula, tarsals, metatarsals and phalanges. Author: LadyofHats"/>
          <p:cNvPicPr>
            <a:picLocks noGrp="1" noChangeAspect="1" noChangeArrowheads="1"/>
          </p:cNvPicPr>
          <p:nvPr>
            <p:ph sz="quarter" idx="18"/>
          </p:nvPr>
        </p:nvPicPr>
        <p:blipFill>
          <a:blip r:embed="rId3">
            <a:extLst>
              <a:ext uri="{28A0092B-C50C-407E-A947-70E740481C1C}">
                <a14:useLocalDpi xmlns:a14="http://schemas.microsoft.com/office/drawing/2010/main" val="0"/>
              </a:ext>
            </a:extLst>
          </a:blip>
          <a:stretch>
            <a:fillRect/>
          </a:stretch>
        </p:blipFill>
        <p:spPr bwMode="auto">
          <a:xfrm>
            <a:off x="4648200" y="1828800"/>
            <a:ext cx="3607371" cy="383384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Placeholder 2"/>
          <p:cNvSpPr>
            <a:spLocks noGrp="1"/>
          </p:cNvSpPr>
          <p:nvPr>
            <p:ph type="body" sz="quarter" idx="33"/>
          </p:nvPr>
        </p:nvSpPr>
        <p:spPr/>
        <p:txBody>
          <a:bodyPr/>
          <a:lstStyle/>
          <a:p>
            <a:r>
              <a:rPr lang="en-US" altLang="en-US" dirty="0"/>
              <a:t>(Author: </a:t>
            </a:r>
            <a:r>
              <a:rPr lang="en-US" altLang="en-US" dirty="0" err="1"/>
              <a:t>LadyofHats</a:t>
            </a:r>
            <a:r>
              <a:rPr lang="en-US" altLang="en-US" dirty="0" smtClean="0"/>
              <a:t>)</a:t>
            </a:r>
            <a:endParaRPr lang="en-US" dirty="0"/>
          </a:p>
        </p:txBody>
      </p:sp>
      <p:sp>
        <p:nvSpPr>
          <p:cNvPr id="27652" name="Slide Number Placeholder 5"/>
          <p:cNvSpPr>
            <a:spLocks noGrp="1"/>
          </p:cNvSpPr>
          <p:nvPr>
            <p:ph type="sldNum" sz="quarter" idx="4"/>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0048990-A12C-48A4-9FEF-AB2FF67CF669}" type="slidenum">
              <a:rPr lang="en-US" altLang="en-US">
                <a:solidFill>
                  <a:srgbClr val="898989"/>
                </a:solidFill>
              </a:rPr>
              <a:pPr eaLnBrk="1" hangingPunct="1"/>
              <a:t>14</a:t>
            </a:fld>
            <a:endParaRPr lang="en-US" altLang="en-US">
              <a:solidFill>
                <a:srgbClr val="898989"/>
              </a:solidFill>
            </a:endParaRPr>
          </a:p>
        </p:txBody>
      </p:sp>
    </p:spTree>
  </p:cSld>
  <p:clrMapOvr>
    <a:masterClrMapping/>
  </p:clrMapOvr>
  <p:transition advTm="5300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altLang="en-US" dirty="0" smtClean="0"/>
              <a:t>Fractures</a:t>
            </a:r>
          </a:p>
        </p:txBody>
      </p:sp>
      <p:sp>
        <p:nvSpPr>
          <p:cNvPr id="28675"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dirty="0" smtClean="0">
                <a:cs typeface="Arial" panose="020B0604020202020204" pitchFamily="34" charset="0"/>
              </a:rPr>
              <a:t>Types of fractures</a:t>
            </a:r>
          </a:p>
          <a:p>
            <a:pPr lvl="1" eaLnBrk="1" hangingPunct="1"/>
            <a:r>
              <a:rPr lang="en-US" altLang="en-US" sz="2400" dirty="0" smtClean="0">
                <a:cs typeface="Arial" panose="020B0604020202020204" pitchFamily="34" charset="0"/>
              </a:rPr>
              <a:t>Open or compound fracture</a:t>
            </a:r>
          </a:p>
          <a:p>
            <a:pPr lvl="1" eaLnBrk="1" hangingPunct="1"/>
            <a:r>
              <a:rPr lang="en-US" altLang="en-US" sz="2400" dirty="0" smtClean="0">
                <a:cs typeface="Arial" panose="020B0604020202020204" pitchFamily="34" charset="0"/>
              </a:rPr>
              <a:t>Closed facture </a:t>
            </a:r>
          </a:p>
          <a:p>
            <a:pPr lvl="1" eaLnBrk="1" hangingPunct="1"/>
            <a:r>
              <a:rPr lang="en-US" altLang="en-US" sz="2400" dirty="0" smtClean="0">
                <a:cs typeface="Arial" panose="020B0604020202020204" pitchFamily="34" charset="0"/>
              </a:rPr>
              <a:t>Stress fracture</a:t>
            </a:r>
          </a:p>
          <a:p>
            <a:pPr eaLnBrk="1" hangingPunct="1"/>
            <a:r>
              <a:rPr lang="en-US" altLang="en-US" dirty="0" smtClean="0">
                <a:cs typeface="Arial" panose="020B0604020202020204" pitchFamily="34" charset="0"/>
              </a:rPr>
              <a:t>Common causes </a:t>
            </a:r>
          </a:p>
          <a:p>
            <a:pPr lvl="1" eaLnBrk="1" hangingPunct="1"/>
            <a:r>
              <a:rPr lang="en-US" altLang="en-US" sz="2400" dirty="0" smtClean="0">
                <a:cs typeface="Arial" panose="020B0604020202020204" pitchFamily="34" charset="0"/>
              </a:rPr>
              <a:t>Car accidents </a:t>
            </a:r>
          </a:p>
          <a:p>
            <a:pPr lvl="1" eaLnBrk="1" hangingPunct="1"/>
            <a:r>
              <a:rPr lang="en-US" altLang="en-US" sz="2400" dirty="0" smtClean="0">
                <a:cs typeface="Arial" panose="020B0604020202020204" pitchFamily="34" charset="0"/>
              </a:rPr>
              <a:t>Falls </a:t>
            </a:r>
          </a:p>
          <a:p>
            <a:pPr lvl="1" eaLnBrk="1" hangingPunct="1"/>
            <a:r>
              <a:rPr lang="en-US" altLang="en-US" sz="2400" dirty="0" smtClean="0">
                <a:cs typeface="Arial" panose="020B0604020202020204" pitchFamily="34" charset="0"/>
              </a:rPr>
              <a:t>Sports injuries</a:t>
            </a:r>
          </a:p>
          <a:p>
            <a:pPr lvl="1" eaLnBrk="1" hangingPunct="1"/>
            <a:r>
              <a:rPr lang="en-US" altLang="en-US" sz="2400" dirty="0" smtClean="0">
                <a:cs typeface="Arial" panose="020B0604020202020204" pitchFamily="34" charset="0"/>
              </a:rPr>
              <a:t>Osteoporosis, which causes weakening of the bones</a:t>
            </a:r>
            <a:endParaRPr lang="en-US" altLang="en-US" dirty="0" smtClean="0">
              <a:cs typeface="Arial" panose="020B0604020202020204" pitchFamily="34" charset="0"/>
            </a:endParaRPr>
          </a:p>
        </p:txBody>
      </p:sp>
      <p:sp>
        <p:nvSpPr>
          <p:cNvPr id="28676" name="Slide Number Placeholder 5"/>
          <p:cNvSpPr>
            <a:spLocks noGrp="1"/>
          </p:cNvSpPr>
          <p:nvPr>
            <p:ph type="sldNum" sz="quarter" idx="4"/>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1F7CCA6-2D26-4894-AD86-749827E45B7A}" type="slidenum">
              <a:rPr lang="en-US" altLang="en-US">
                <a:solidFill>
                  <a:srgbClr val="898989"/>
                </a:solidFill>
              </a:rPr>
              <a:pPr eaLnBrk="1" hangingPunct="1"/>
              <a:t>15</a:t>
            </a:fld>
            <a:endParaRPr lang="en-US" altLang="en-US">
              <a:solidFill>
                <a:srgbClr val="898989"/>
              </a:solidFill>
            </a:endParaRPr>
          </a:p>
        </p:txBody>
      </p:sp>
    </p:spTree>
  </p:cSld>
  <p:clrMapOvr>
    <a:masterClrMapping/>
  </p:clrMapOvr>
  <p:transition advTm="7100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dirty="0" smtClean="0"/>
              <a:t>Fracture Symptoms</a:t>
            </a:r>
          </a:p>
        </p:txBody>
      </p:sp>
      <p:sp>
        <p:nvSpPr>
          <p:cNvPr id="29699"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smtClean="0">
                <a:cs typeface="Arial" panose="020B0604020202020204" pitchFamily="34" charset="0"/>
              </a:rPr>
              <a:t>Misshapen limb or joint </a:t>
            </a:r>
          </a:p>
          <a:p>
            <a:r>
              <a:rPr lang="en-US" altLang="en-US" dirty="0" smtClean="0">
                <a:cs typeface="Arial" panose="020B0604020202020204" pitchFamily="34" charset="0"/>
              </a:rPr>
              <a:t>Swelling, bruising or bleeding </a:t>
            </a:r>
          </a:p>
          <a:p>
            <a:r>
              <a:rPr lang="en-US" altLang="en-US" dirty="0" smtClean="0">
                <a:cs typeface="Arial" panose="020B0604020202020204" pitchFamily="34" charset="0"/>
              </a:rPr>
              <a:t>Intense pain </a:t>
            </a:r>
          </a:p>
          <a:p>
            <a:r>
              <a:rPr lang="en-US" altLang="en-US" dirty="0" smtClean="0">
                <a:cs typeface="Arial" panose="020B0604020202020204" pitchFamily="34" charset="0"/>
              </a:rPr>
              <a:t>Numbness and tingling</a:t>
            </a:r>
          </a:p>
          <a:p>
            <a:r>
              <a:rPr lang="en-US" altLang="en-US" dirty="0" smtClean="0">
                <a:cs typeface="Arial" panose="020B0604020202020204" pitchFamily="34" charset="0"/>
              </a:rPr>
              <a:t>Limited mobility</a:t>
            </a:r>
          </a:p>
        </p:txBody>
      </p:sp>
      <p:sp>
        <p:nvSpPr>
          <p:cNvPr id="29700" name="Slide Number Placeholder 5"/>
          <p:cNvSpPr>
            <a:spLocks noGrp="1"/>
          </p:cNvSpPr>
          <p:nvPr>
            <p:ph type="sldNum" sz="quarter" idx="4"/>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89F979F-6FAD-4ED1-B645-55C12966E916}" type="slidenum">
              <a:rPr lang="en-US" altLang="en-US">
                <a:solidFill>
                  <a:srgbClr val="898989"/>
                </a:solidFill>
              </a:rPr>
              <a:pPr eaLnBrk="1" hangingPunct="1"/>
              <a:t>16</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dirty="0" smtClean="0"/>
              <a:t>Arthritis</a:t>
            </a:r>
          </a:p>
        </p:txBody>
      </p:sp>
      <p:sp>
        <p:nvSpPr>
          <p:cNvPr id="29699" name="Content Placeholder 2"/>
          <p:cNvSpPr>
            <a:spLocks noGrp="1"/>
          </p:cNvSpPr>
          <p:nvPr>
            <p:ph sz="quarter" idx="14"/>
          </p:nvPr>
        </p:nvSpPr>
        <p:spPr/>
        <p:txBody>
          <a:bodyPr/>
          <a:lstStyle/>
          <a:p>
            <a:r>
              <a:rPr lang="en-US" dirty="0" smtClean="0"/>
              <a:t>Joint inflammation </a:t>
            </a:r>
          </a:p>
          <a:p>
            <a:pPr lvl="1"/>
            <a:r>
              <a:rPr lang="en-US" sz="2400" dirty="0" smtClean="0"/>
              <a:t>Pain</a:t>
            </a:r>
          </a:p>
          <a:p>
            <a:pPr lvl="1"/>
            <a:r>
              <a:rPr lang="en-US" sz="2400" dirty="0" smtClean="0"/>
              <a:t>Swelling</a:t>
            </a:r>
          </a:p>
          <a:p>
            <a:pPr lvl="1"/>
            <a:r>
              <a:rPr lang="en-US" sz="2400" dirty="0" smtClean="0"/>
              <a:t>Inflammation</a:t>
            </a:r>
          </a:p>
          <a:p>
            <a:pPr lvl="1"/>
            <a:r>
              <a:rPr lang="en-US" sz="2400" dirty="0" smtClean="0"/>
              <a:t>Stiffness</a:t>
            </a:r>
          </a:p>
          <a:p>
            <a:r>
              <a:rPr lang="en-US" dirty="0" smtClean="0"/>
              <a:t>Types</a:t>
            </a:r>
          </a:p>
          <a:p>
            <a:pPr lvl="1"/>
            <a:r>
              <a:rPr lang="en-US" sz="2400" dirty="0" smtClean="0"/>
              <a:t>Osteoarthritis</a:t>
            </a:r>
          </a:p>
          <a:p>
            <a:pPr lvl="1"/>
            <a:r>
              <a:rPr lang="en-US" sz="2400" dirty="0" smtClean="0"/>
              <a:t>Rheumatoid</a:t>
            </a:r>
          </a:p>
          <a:p>
            <a:pPr lvl="1"/>
            <a:r>
              <a:rPr lang="en-US" sz="2400" dirty="0" smtClean="0"/>
              <a:t>Juvenile rheumatoid</a:t>
            </a:r>
          </a:p>
          <a:p>
            <a:pPr lvl="1"/>
            <a:r>
              <a:rPr lang="en-US" sz="2400" dirty="0" smtClean="0"/>
              <a:t>Infectious arthritis</a:t>
            </a:r>
          </a:p>
        </p:txBody>
      </p:sp>
      <p:sp>
        <p:nvSpPr>
          <p:cNvPr id="30724"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0336C8C-E483-4D47-A615-EB09B27E54DE}" type="slidenum">
              <a:rPr lang="en-US" altLang="en-US" smtClean="0"/>
              <a:pPr/>
              <a:t>17</a:t>
            </a:fld>
            <a:endParaRPr lang="en-US" altLang="en-US"/>
          </a:p>
        </p:txBody>
      </p:sp>
    </p:spTree>
  </p:cSld>
  <p:clrMapOvr>
    <a:masterClrMapping/>
  </p:clrMapOvr>
  <p:transition advTm="3600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Osteoporosis</a:t>
            </a:r>
          </a:p>
        </p:txBody>
      </p:sp>
      <p:sp>
        <p:nvSpPr>
          <p:cNvPr id="3" name="Content Placeholder 2"/>
          <p:cNvSpPr>
            <a:spLocks noGrp="1"/>
          </p:cNvSpPr>
          <p:nvPr>
            <p:ph sz="quarter" idx="14"/>
          </p:nvPr>
        </p:nvSpPr>
        <p:spPr/>
        <p:txBody>
          <a:bodyPr/>
          <a:lstStyle/>
          <a:p>
            <a:r>
              <a:rPr lang="en-US" dirty="0" smtClean="0"/>
              <a:t>Makes your bones weak and likely to break</a:t>
            </a:r>
          </a:p>
          <a:p>
            <a:r>
              <a:rPr lang="en-US" dirty="0" smtClean="0"/>
              <a:t>Common in older women </a:t>
            </a:r>
          </a:p>
          <a:p>
            <a:r>
              <a:rPr lang="en-US" dirty="0" smtClean="0"/>
              <a:t>Risk factors include </a:t>
            </a:r>
          </a:p>
          <a:p>
            <a:pPr lvl="1"/>
            <a:r>
              <a:rPr lang="en-US" dirty="0" smtClean="0"/>
              <a:t>Getting older </a:t>
            </a:r>
          </a:p>
          <a:p>
            <a:pPr lvl="1"/>
            <a:r>
              <a:rPr lang="en-US" dirty="0" smtClean="0"/>
              <a:t>Being small and thin </a:t>
            </a:r>
          </a:p>
          <a:p>
            <a:pPr lvl="1"/>
            <a:r>
              <a:rPr lang="en-US" dirty="0" smtClean="0"/>
              <a:t>Having a family history of osteoporosis </a:t>
            </a:r>
          </a:p>
          <a:p>
            <a:pPr lvl="1"/>
            <a:r>
              <a:rPr lang="en-US" dirty="0" smtClean="0"/>
              <a:t>Taking certain medicines </a:t>
            </a:r>
          </a:p>
          <a:p>
            <a:pPr lvl="1"/>
            <a:r>
              <a:rPr lang="en-US" dirty="0" smtClean="0"/>
              <a:t>Being a white or Asian woman </a:t>
            </a:r>
          </a:p>
          <a:p>
            <a:pPr lvl="1"/>
            <a:r>
              <a:rPr lang="en-US" dirty="0" smtClean="0"/>
              <a:t>Having osteopenia (low bone mass) </a:t>
            </a:r>
            <a:endParaRPr lang="en-US" dirty="0"/>
          </a:p>
        </p:txBody>
      </p:sp>
      <p:sp>
        <p:nvSpPr>
          <p:cNvPr id="31748"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5875B24-CE10-49E7-9047-9BDCF24070C5}" type="slidenum">
              <a:rPr lang="en-US" altLang="en-US" smtClean="0"/>
              <a:pPr/>
              <a:t>18</a:t>
            </a:fld>
            <a:endParaRPr lang="en-US" altLang="en-US"/>
          </a:p>
        </p:txBody>
      </p:sp>
    </p:spTree>
  </p:cSld>
  <p:clrMapOvr>
    <a:masterClrMapping/>
  </p:clrMapOvr>
  <p:transition advTm="5600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dirty="0" smtClean="0"/>
              <a:t>Preventing, Stopping or </a:t>
            </a:r>
            <a:br>
              <a:rPr lang="en-US" altLang="en-US" dirty="0" smtClean="0"/>
            </a:br>
            <a:r>
              <a:rPr lang="en-US" altLang="en-US" dirty="0" smtClean="0"/>
              <a:t>Slowing Osteoporosis</a:t>
            </a:r>
          </a:p>
        </p:txBody>
      </p:sp>
      <p:sp>
        <p:nvSpPr>
          <p:cNvPr id="32771"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smtClean="0">
                <a:cs typeface="Arial" panose="020B0604020202020204" pitchFamily="34" charset="0"/>
              </a:rPr>
              <a:t>Calcium</a:t>
            </a:r>
          </a:p>
          <a:p>
            <a:r>
              <a:rPr lang="en-US" altLang="en-US" dirty="0" smtClean="0">
                <a:cs typeface="Arial" panose="020B0604020202020204" pitchFamily="34" charset="0"/>
              </a:rPr>
              <a:t>Vitamin D</a:t>
            </a:r>
          </a:p>
          <a:p>
            <a:r>
              <a:rPr lang="en-US" altLang="en-US" dirty="0" smtClean="0">
                <a:cs typeface="Arial" panose="020B0604020202020204" pitchFamily="34" charset="0"/>
              </a:rPr>
              <a:t>Exercise</a:t>
            </a:r>
          </a:p>
          <a:p>
            <a:r>
              <a:rPr lang="en-US" altLang="en-US" dirty="0" smtClean="0">
                <a:cs typeface="Arial" panose="020B0604020202020204" pitchFamily="34" charset="0"/>
              </a:rPr>
              <a:t>Medications</a:t>
            </a:r>
          </a:p>
        </p:txBody>
      </p:sp>
      <p:sp>
        <p:nvSpPr>
          <p:cNvPr id="32772" name="Slide Number Placeholder 5"/>
          <p:cNvSpPr>
            <a:spLocks noGrp="1"/>
          </p:cNvSpPr>
          <p:nvPr>
            <p:ph type="sldNum" sz="quarter" idx="4"/>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D8DF686-CA70-4AF8-9735-D4307A1325B3}" type="slidenum">
              <a:rPr lang="en-US" altLang="en-US">
                <a:solidFill>
                  <a:srgbClr val="898989"/>
                </a:solidFill>
              </a:rPr>
              <a:pPr eaLnBrk="1" hangingPunct="1"/>
              <a:t>19</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smtClean="0"/>
              <a:t>Musculoskeletal System</a:t>
            </a:r>
            <a:br>
              <a:rPr lang="en-US" altLang="en-US" smtClean="0"/>
            </a:br>
            <a:r>
              <a:rPr lang="en-US" altLang="en-US" smtClean="0"/>
              <a:t>Learning Objectives</a:t>
            </a:r>
          </a:p>
        </p:txBody>
      </p:sp>
      <p:sp>
        <p:nvSpPr>
          <p:cNvPr id="15363"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514350" indent="-457200"/>
            <a:r>
              <a:rPr lang="en-US" altLang="en-US" smtClean="0">
                <a:cs typeface="Arial" panose="020B0604020202020204" pitchFamily="34" charset="0"/>
              </a:rPr>
              <a:t>Define, understand and correctly pronounce medical terms related to the musculoskeletal system</a:t>
            </a:r>
          </a:p>
          <a:p>
            <a:pPr marL="514350" indent="-457200"/>
            <a:r>
              <a:rPr lang="en-US" altLang="en-US" smtClean="0">
                <a:cs typeface="Arial" panose="020B0604020202020204" pitchFamily="34" charset="0"/>
              </a:rPr>
              <a:t>Describe common diseases and conditions with an overview of various treatments related to the musculoskeletal system </a:t>
            </a:r>
          </a:p>
        </p:txBody>
      </p:sp>
      <p:sp>
        <p:nvSpPr>
          <p:cNvPr id="15364" name="Slide Number Placeholder 5"/>
          <p:cNvSpPr>
            <a:spLocks noGrp="1"/>
          </p:cNvSpPr>
          <p:nvPr>
            <p:ph type="sldNum" sz="quarter" idx="4"/>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CA750C6-FA5D-460F-A938-AD461C350B10}" type="slidenum">
              <a:rPr lang="en-US" altLang="en-US">
                <a:solidFill>
                  <a:srgbClr val="898989"/>
                </a:solidFill>
              </a:rPr>
              <a:pPr eaLnBrk="1" hangingPunct="1"/>
              <a:t>2</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dirty="0" smtClean="0"/>
              <a:t>Skeletal System </a:t>
            </a:r>
            <a:br>
              <a:rPr lang="en-US" altLang="en-US" dirty="0" smtClean="0"/>
            </a:br>
            <a:r>
              <a:rPr lang="en-US" altLang="en-US" dirty="0" smtClean="0"/>
              <a:t>Combining Forms</a:t>
            </a:r>
          </a:p>
        </p:txBody>
      </p:sp>
      <p:graphicFrame>
        <p:nvGraphicFramePr>
          <p:cNvPr id="7" name="Content Placeholder 6" descr="Table of skeletal system word parts."/>
          <p:cNvGraphicFramePr>
            <a:graphicFrameLocks noGrp="1"/>
          </p:cNvGraphicFramePr>
          <p:nvPr>
            <p:ph type="tbl" sz="quarter" idx="14"/>
            <p:extLst>
              <p:ext uri="{D42A27DB-BD31-4B8C-83A1-F6EECF244321}">
                <p14:modId xmlns:p14="http://schemas.microsoft.com/office/powerpoint/2010/main" val="1271658926"/>
              </p:ext>
            </p:extLst>
          </p:nvPr>
        </p:nvGraphicFramePr>
        <p:xfrm>
          <a:off x="457200" y="1600200"/>
          <a:ext cx="8229600" cy="3962397"/>
        </p:xfrm>
        <a:graphic>
          <a:graphicData uri="http://schemas.openxmlformats.org/drawingml/2006/table">
            <a:tbl>
              <a:tblPr firstRow="1" bandRow="1">
                <a:tableStyleId>{2D5ABB26-0587-4C30-8999-92F81FD0307C}</a:tableStyleId>
              </a:tblPr>
              <a:tblGrid>
                <a:gridCol w="2743200"/>
                <a:gridCol w="2743200"/>
                <a:gridCol w="2743200"/>
              </a:tblGrid>
              <a:tr h="496154">
                <a:tc>
                  <a:txBody>
                    <a:bodyPr/>
                    <a:lstStyle/>
                    <a:p>
                      <a:r>
                        <a:rPr lang="en-US" sz="2400" b="1" dirty="0" smtClean="0"/>
                        <a:t>Word Part</a:t>
                      </a:r>
                      <a:endParaRPr lang="en-US" sz="2400" b="1" dirty="0"/>
                    </a:p>
                  </a:txBody>
                  <a:tcPr marT="45730" marB="45730"/>
                </a:tc>
                <a:tc>
                  <a:txBody>
                    <a:bodyPr/>
                    <a:lstStyle/>
                    <a:p>
                      <a:r>
                        <a:rPr lang="en-US" sz="2400" b="1" dirty="0" smtClean="0"/>
                        <a:t>Meaning</a:t>
                      </a:r>
                      <a:endParaRPr lang="en-US" sz="2400" b="1" dirty="0"/>
                    </a:p>
                  </a:txBody>
                  <a:tcPr marT="45730" marB="45730"/>
                </a:tc>
                <a:tc>
                  <a:txBody>
                    <a:bodyPr/>
                    <a:lstStyle/>
                    <a:p>
                      <a:r>
                        <a:rPr lang="en-US" sz="2400" b="1" dirty="0" smtClean="0"/>
                        <a:t>Sample</a:t>
                      </a:r>
                      <a:r>
                        <a:rPr lang="en-US" sz="2400" b="1" baseline="0" dirty="0" smtClean="0"/>
                        <a:t> Term</a:t>
                      </a:r>
                      <a:endParaRPr lang="en-US" sz="2400" b="1" dirty="0"/>
                    </a:p>
                  </a:txBody>
                  <a:tcPr marT="45730" marB="45730"/>
                </a:tc>
              </a:tr>
              <a:tr h="496154">
                <a:tc>
                  <a:txBody>
                    <a:bodyPr/>
                    <a:lstStyle/>
                    <a:p>
                      <a:r>
                        <a:rPr lang="en-US" sz="2400" dirty="0" smtClean="0"/>
                        <a:t>Arthr/o</a:t>
                      </a:r>
                      <a:endParaRPr lang="en-US" sz="2400" dirty="0"/>
                    </a:p>
                  </a:txBody>
                  <a:tcPr marT="45730" marB="45730"/>
                </a:tc>
                <a:tc>
                  <a:txBody>
                    <a:bodyPr/>
                    <a:lstStyle/>
                    <a:p>
                      <a:r>
                        <a:rPr lang="en-US" sz="2400" dirty="0" smtClean="0"/>
                        <a:t>Joint</a:t>
                      </a:r>
                      <a:endParaRPr lang="en-US" sz="2400" dirty="0"/>
                    </a:p>
                  </a:txBody>
                  <a:tcPr marT="45730" marB="45730"/>
                </a:tc>
                <a:tc>
                  <a:txBody>
                    <a:bodyPr/>
                    <a:lstStyle/>
                    <a:p>
                      <a:r>
                        <a:rPr lang="en-US" sz="2400" dirty="0" smtClean="0"/>
                        <a:t>Arthritis</a:t>
                      </a:r>
                      <a:endParaRPr lang="en-US" sz="2400" dirty="0"/>
                    </a:p>
                  </a:txBody>
                  <a:tcPr marT="45730" marB="45730"/>
                </a:tc>
              </a:tr>
              <a:tr h="489319">
                <a:tc>
                  <a:txBody>
                    <a:bodyPr/>
                    <a:lstStyle/>
                    <a:p>
                      <a:r>
                        <a:rPr lang="en-US" sz="2400" dirty="0" smtClean="0"/>
                        <a:t>Carp/o</a:t>
                      </a:r>
                      <a:endParaRPr lang="en-US" sz="2400" dirty="0"/>
                    </a:p>
                  </a:txBody>
                  <a:tcPr marT="45730" marB="45730"/>
                </a:tc>
                <a:tc>
                  <a:txBody>
                    <a:bodyPr/>
                    <a:lstStyle/>
                    <a:p>
                      <a:r>
                        <a:rPr lang="en-US" sz="2400" dirty="0" smtClean="0"/>
                        <a:t>Wrist</a:t>
                      </a:r>
                      <a:endParaRPr lang="en-US" sz="2400" dirty="0"/>
                    </a:p>
                  </a:txBody>
                  <a:tcPr marT="45730" marB="45730"/>
                </a:tc>
                <a:tc>
                  <a:txBody>
                    <a:bodyPr/>
                    <a:lstStyle/>
                    <a:p>
                      <a:r>
                        <a:rPr lang="en-US" sz="2400" dirty="0" smtClean="0"/>
                        <a:t>Carpal</a:t>
                      </a:r>
                      <a:endParaRPr lang="en-US" sz="2400" dirty="0"/>
                    </a:p>
                  </a:txBody>
                  <a:tcPr marT="45730" marB="45730"/>
                </a:tc>
              </a:tr>
              <a:tr h="496154">
                <a:tc>
                  <a:txBody>
                    <a:bodyPr/>
                    <a:lstStyle/>
                    <a:p>
                      <a:r>
                        <a:rPr lang="en-US" sz="2400" dirty="0" smtClean="0"/>
                        <a:t>Cervic/o</a:t>
                      </a:r>
                      <a:endParaRPr lang="en-US" sz="2400" dirty="0"/>
                    </a:p>
                  </a:txBody>
                  <a:tcPr marT="45730" marB="45730"/>
                </a:tc>
                <a:tc>
                  <a:txBody>
                    <a:bodyPr/>
                    <a:lstStyle/>
                    <a:p>
                      <a:r>
                        <a:rPr lang="en-US" sz="2400" dirty="0" smtClean="0"/>
                        <a:t>Neck</a:t>
                      </a:r>
                      <a:endParaRPr lang="en-US" sz="2400" dirty="0"/>
                    </a:p>
                  </a:txBody>
                  <a:tcPr marT="45730" marB="45730"/>
                </a:tc>
                <a:tc>
                  <a:txBody>
                    <a:bodyPr/>
                    <a:lstStyle/>
                    <a:p>
                      <a:r>
                        <a:rPr lang="en-US" sz="2400" dirty="0" smtClean="0"/>
                        <a:t>Cervical</a:t>
                      </a:r>
                      <a:endParaRPr lang="en-US" sz="2400" dirty="0"/>
                    </a:p>
                  </a:txBody>
                  <a:tcPr marT="45730" marB="45730"/>
                </a:tc>
              </a:tr>
              <a:tr h="496154">
                <a:tc>
                  <a:txBody>
                    <a:bodyPr/>
                    <a:lstStyle/>
                    <a:p>
                      <a:r>
                        <a:rPr lang="en-US" sz="2400" dirty="0" smtClean="0"/>
                        <a:t>Crani/o</a:t>
                      </a:r>
                      <a:endParaRPr lang="en-US" sz="2400" dirty="0"/>
                    </a:p>
                  </a:txBody>
                  <a:tcPr marT="45730" marB="45730"/>
                </a:tc>
                <a:tc>
                  <a:txBody>
                    <a:bodyPr/>
                    <a:lstStyle/>
                    <a:p>
                      <a:r>
                        <a:rPr lang="en-US" sz="2400" dirty="0" smtClean="0"/>
                        <a:t>Skull</a:t>
                      </a:r>
                      <a:endParaRPr lang="en-US" sz="2400" dirty="0"/>
                    </a:p>
                  </a:txBody>
                  <a:tcPr marT="45730" marB="45730"/>
                </a:tc>
                <a:tc>
                  <a:txBody>
                    <a:bodyPr/>
                    <a:lstStyle/>
                    <a:p>
                      <a:r>
                        <a:rPr lang="en-US" sz="2400" dirty="0" smtClean="0"/>
                        <a:t>Craniotomy</a:t>
                      </a:r>
                      <a:endParaRPr lang="en-US" sz="2400" dirty="0"/>
                    </a:p>
                  </a:txBody>
                  <a:tcPr marT="45730" marB="45730"/>
                </a:tc>
              </a:tr>
              <a:tr h="496154">
                <a:tc>
                  <a:txBody>
                    <a:bodyPr/>
                    <a:lstStyle/>
                    <a:p>
                      <a:r>
                        <a:rPr lang="en-US" sz="2400" dirty="0" smtClean="0"/>
                        <a:t>Oste/o</a:t>
                      </a:r>
                      <a:endParaRPr lang="en-US" sz="2400" dirty="0"/>
                    </a:p>
                  </a:txBody>
                  <a:tcPr marT="45730" marB="45730"/>
                </a:tc>
                <a:tc>
                  <a:txBody>
                    <a:bodyPr/>
                    <a:lstStyle/>
                    <a:p>
                      <a:r>
                        <a:rPr lang="en-US" sz="2400" dirty="0" smtClean="0"/>
                        <a:t>Bone</a:t>
                      </a:r>
                      <a:endParaRPr lang="en-US" sz="2400" dirty="0"/>
                    </a:p>
                  </a:txBody>
                  <a:tcPr marT="45730" marB="45730"/>
                </a:tc>
                <a:tc>
                  <a:txBody>
                    <a:bodyPr/>
                    <a:lstStyle/>
                    <a:p>
                      <a:r>
                        <a:rPr lang="en-US" sz="2400" dirty="0" smtClean="0"/>
                        <a:t>Osteopathy</a:t>
                      </a:r>
                      <a:endParaRPr lang="en-US" sz="2400" dirty="0"/>
                    </a:p>
                  </a:txBody>
                  <a:tcPr marT="45730" marB="45730"/>
                </a:tc>
              </a:tr>
              <a:tr h="496154">
                <a:tc>
                  <a:txBody>
                    <a:bodyPr/>
                    <a:lstStyle/>
                    <a:p>
                      <a:r>
                        <a:rPr lang="en-US" sz="2400" dirty="0" smtClean="0"/>
                        <a:t>Thorac/o</a:t>
                      </a:r>
                      <a:endParaRPr lang="en-US" sz="2400" dirty="0"/>
                    </a:p>
                  </a:txBody>
                  <a:tcPr marT="45730" marB="45730"/>
                </a:tc>
                <a:tc>
                  <a:txBody>
                    <a:bodyPr/>
                    <a:lstStyle/>
                    <a:p>
                      <a:r>
                        <a:rPr lang="en-US" sz="2400" dirty="0" smtClean="0"/>
                        <a:t>Chest</a:t>
                      </a:r>
                      <a:endParaRPr lang="en-US" sz="2400" dirty="0"/>
                    </a:p>
                  </a:txBody>
                  <a:tcPr marT="45730" marB="45730"/>
                </a:tc>
                <a:tc>
                  <a:txBody>
                    <a:bodyPr/>
                    <a:lstStyle/>
                    <a:p>
                      <a:r>
                        <a:rPr lang="en-US" sz="2400" dirty="0" smtClean="0"/>
                        <a:t>Thoracic</a:t>
                      </a:r>
                      <a:endParaRPr lang="en-US" sz="2400" dirty="0"/>
                    </a:p>
                  </a:txBody>
                  <a:tcPr marT="45730" marB="45730"/>
                </a:tc>
              </a:tr>
              <a:tr h="496154">
                <a:tc>
                  <a:txBody>
                    <a:bodyPr/>
                    <a:lstStyle/>
                    <a:p>
                      <a:r>
                        <a:rPr lang="en-US" sz="2400" dirty="0" smtClean="0"/>
                        <a:t>Vertebr/o</a:t>
                      </a:r>
                      <a:endParaRPr lang="en-US" sz="2400" dirty="0"/>
                    </a:p>
                  </a:txBody>
                  <a:tcPr marT="45730" marB="45730"/>
                </a:tc>
                <a:tc>
                  <a:txBody>
                    <a:bodyPr/>
                    <a:lstStyle/>
                    <a:p>
                      <a:r>
                        <a:rPr lang="en-US" sz="2400" dirty="0" smtClean="0"/>
                        <a:t>Vertebra</a:t>
                      </a:r>
                      <a:endParaRPr lang="en-US" sz="2400" dirty="0"/>
                    </a:p>
                  </a:txBody>
                  <a:tcPr marT="45730" marB="45730"/>
                </a:tc>
                <a:tc>
                  <a:txBody>
                    <a:bodyPr/>
                    <a:lstStyle/>
                    <a:p>
                      <a:r>
                        <a:rPr lang="en-US" sz="2400" dirty="0" smtClean="0"/>
                        <a:t>Intervertebral</a:t>
                      </a:r>
                      <a:endParaRPr lang="en-US" sz="2400" dirty="0"/>
                    </a:p>
                  </a:txBody>
                  <a:tcPr marT="45730" marB="45730"/>
                </a:tc>
              </a:tr>
            </a:tbl>
          </a:graphicData>
        </a:graphic>
      </p:graphicFrame>
      <p:sp>
        <p:nvSpPr>
          <p:cNvPr id="2" name="Text Placeholder 1"/>
          <p:cNvSpPr>
            <a:spLocks noGrp="1"/>
          </p:cNvSpPr>
          <p:nvPr>
            <p:ph type="body" sz="quarter" idx="32"/>
          </p:nvPr>
        </p:nvSpPr>
        <p:spPr/>
        <p:txBody>
          <a:bodyPr/>
          <a:lstStyle/>
          <a:p>
            <a:endParaRPr lang="en-US"/>
          </a:p>
        </p:txBody>
      </p:sp>
      <p:sp>
        <p:nvSpPr>
          <p:cNvPr id="33820" name="Slide Number Placeholder 5"/>
          <p:cNvSpPr>
            <a:spLocks noGrp="1"/>
          </p:cNvSpPr>
          <p:nvPr>
            <p:ph type="sldNum" sz="quarter" idx="4"/>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155A352-CBB4-404C-8894-2AEFB6EE8677}" type="slidenum">
              <a:rPr lang="en-US" altLang="en-US">
                <a:solidFill>
                  <a:srgbClr val="898989"/>
                </a:solidFill>
              </a:rPr>
              <a:pPr eaLnBrk="1" hangingPunct="1"/>
              <a:t>20</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altLang="en-US" dirty="0" smtClean="0"/>
              <a:t>Tell me, Detective . . .</a:t>
            </a:r>
          </a:p>
        </p:txBody>
      </p:sp>
      <p:sp>
        <p:nvSpPr>
          <p:cNvPr id="34819" name="Rectangle 3"/>
          <p:cNvSpPr>
            <a:spLocks noGrp="1" noChangeArrowheads="1"/>
          </p:cNvSpPr>
          <p:nvPr>
            <p:ph sz="quarter" idx="14"/>
          </p:nvPr>
        </p:nvSpPr>
        <p:spPr bwMode="auto">
          <a:xfrm>
            <a:off x="457200" y="1600200"/>
            <a:ext cx="5410200" cy="457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lnSpc>
                <a:spcPct val="90000"/>
              </a:lnSpc>
            </a:pPr>
            <a:r>
              <a:rPr lang="en-US" altLang="en-US" dirty="0" smtClean="0">
                <a:cs typeface="Arial" panose="020B0604020202020204" pitchFamily="34" charset="0"/>
              </a:rPr>
              <a:t>Mary is an 84-year-old white female.  She recently fell and fractured her femur.  The doctor ordered a test which showed loss of bone density.  This fracture was probably due to:</a:t>
            </a:r>
          </a:p>
          <a:p>
            <a:pPr lvl="1" eaLnBrk="1" hangingPunct="1">
              <a:lnSpc>
                <a:spcPct val="90000"/>
              </a:lnSpc>
            </a:pPr>
            <a:r>
              <a:rPr lang="en-US" altLang="en-US" sz="2400" dirty="0" smtClean="0">
                <a:cs typeface="Arial" panose="020B0604020202020204" pitchFamily="34" charset="0"/>
              </a:rPr>
              <a:t>Stress</a:t>
            </a:r>
          </a:p>
          <a:p>
            <a:pPr lvl="1" eaLnBrk="1" hangingPunct="1">
              <a:lnSpc>
                <a:spcPct val="90000"/>
              </a:lnSpc>
            </a:pPr>
            <a:r>
              <a:rPr lang="en-US" altLang="en-US" sz="2400" dirty="0" smtClean="0">
                <a:cs typeface="Arial" panose="020B0604020202020204" pitchFamily="34" charset="0"/>
              </a:rPr>
              <a:t>Arthritis</a:t>
            </a:r>
          </a:p>
          <a:p>
            <a:pPr lvl="1" eaLnBrk="1" hangingPunct="1">
              <a:lnSpc>
                <a:spcPct val="90000"/>
              </a:lnSpc>
            </a:pPr>
            <a:r>
              <a:rPr lang="en-US" altLang="en-US" sz="2400" dirty="0" smtClean="0">
                <a:cs typeface="Arial" panose="020B0604020202020204" pitchFamily="34" charset="0"/>
              </a:rPr>
              <a:t>Osteoporosis</a:t>
            </a:r>
          </a:p>
        </p:txBody>
      </p:sp>
      <p:pic>
        <p:nvPicPr>
          <p:cNvPr id="11" name="Picture 4" descr="The image shows a picure of a detective resembling Sherlock Holmes looking through a magnifying glass. "/>
          <p:cNvPicPr>
            <a:picLocks noGrp="1" noChangeAspect="1" noChangeArrowheads="1"/>
          </p:cNvPicPr>
          <p:nvPr>
            <p:ph sz="quarter" idx="18"/>
          </p:nvPr>
        </p:nvPicPr>
        <p:blipFill>
          <a:blip r:embed="rId3" cstate="print">
            <a:extLst>
              <a:ext uri="{28A0092B-C50C-407E-A947-70E740481C1C}">
                <a14:useLocalDpi xmlns:a14="http://schemas.microsoft.com/office/drawing/2010/main" val="0"/>
              </a:ext>
            </a:extLst>
          </a:blip>
          <a:srcRect/>
          <a:stretch>
            <a:fillRect/>
          </a:stretch>
        </p:blipFill>
        <p:spPr bwMode="auto">
          <a:xfrm>
            <a:off x="6017119" y="1928754"/>
            <a:ext cx="2081213" cy="2850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0" name="Slide Number Placeholder 6"/>
          <p:cNvSpPr>
            <a:spLocks noGrp="1"/>
          </p:cNvSpPr>
          <p:nvPr>
            <p:ph type="sldNum" sz="quarter" idx="4"/>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07F3676-AB93-4799-9ADC-E129B70A909F}" type="slidenum">
              <a:rPr lang="en-US" altLang="en-US">
                <a:solidFill>
                  <a:srgbClr val="898989"/>
                </a:solidFill>
              </a:rPr>
              <a:pPr eaLnBrk="1" hangingPunct="1"/>
              <a:t>21</a:t>
            </a:fld>
            <a:endParaRPr lang="en-US" altLang="en-US">
              <a:solidFill>
                <a:srgbClr val="898989"/>
              </a:solidFill>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dirty="0" smtClean="0"/>
              <a:t>Musculoskeletal </a:t>
            </a:r>
            <a:br>
              <a:rPr lang="en-US" altLang="en-US" dirty="0" smtClean="0"/>
            </a:br>
            <a:r>
              <a:rPr lang="en-US" altLang="en-US" dirty="0" smtClean="0"/>
              <a:t>System Summary</a:t>
            </a:r>
            <a:endParaRPr lang="en-US" altLang="en-US" sz="2000" dirty="0" smtClean="0"/>
          </a:p>
        </p:txBody>
      </p:sp>
      <p:sp>
        <p:nvSpPr>
          <p:cNvPr id="35843" name="Content Placeholder 2"/>
          <p:cNvSpPr>
            <a:spLocks noGrp="1"/>
          </p:cNvSpPr>
          <p:nvPr>
            <p:ph type="body"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Define, understand and pronounce medical terms</a:t>
            </a:r>
          </a:p>
          <a:p>
            <a:r>
              <a:rPr lang="en-US" altLang="en-US" smtClean="0"/>
              <a:t>Describe common diseases and conditions</a:t>
            </a:r>
          </a:p>
          <a:p>
            <a:r>
              <a:rPr lang="en-US" altLang="en-US" smtClean="0"/>
              <a:t>Describe laboratory and diagnostic procedures</a:t>
            </a:r>
          </a:p>
          <a:p>
            <a:r>
              <a:rPr lang="en-US" altLang="en-US" smtClean="0"/>
              <a:t>Identify procedures and medications</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B0751A9-04A5-483B-92EC-51FD688054F0}" type="slidenum">
              <a:rPr lang="en-US" altLang="en-US">
                <a:solidFill>
                  <a:srgbClr val="898989"/>
                </a:solidFill>
              </a:rPr>
              <a:pPr eaLnBrk="1" hangingPunct="1"/>
              <a:t>22</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4"/>
          <p:cNvSpPr>
            <a:spLocks noGrp="1"/>
          </p:cNvSpPr>
          <p:nvPr>
            <p:ph type="title"/>
          </p:nvPr>
        </p:nvSpPr>
        <p:spPr/>
        <p:txBody>
          <a:bodyPr/>
          <a:lstStyle/>
          <a:p>
            <a:r>
              <a:rPr lang="en-US" altLang="en-US" dirty="0" smtClean="0"/>
              <a:t>Musculoskeletal System</a:t>
            </a:r>
            <a:br>
              <a:rPr lang="en-US" altLang="en-US" dirty="0" smtClean="0"/>
            </a:br>
            <a:r>
              <a:rPr lang="en-US" altLang="en-US" dirty="0" smtClean="0"/>
              <a:t>References</a:t>
            </a:r>
          </a:p>
        </p:txBody>
      </p:sp>
      <p:sp>
        <p:nvSpPr>
          <p:cNvPr id="6" name="Content Placeholder 5"/>
          <p:cNvSpPr>
            <a:spLocks noGrp="1"/>
          </p:cNvSpPr>
          <p:nvPr>
            <p:ph type="body" sz="quarter" idx="16"/>
          </p:nvPr>
        </p:nvSpPr>
        <p:spPr/>
        <p:txBody>
          <a:bodyPr/>
          <a:lstStyle/>
          <a:p>
            <a:r>
              <a:rPr lang="en-US" dirty="0" smtClean="0"/>
              <a:t>References</a:t>
            </a:r>
          </a:p>
          <a:p>
            <a:pPr lvl="1"/>
            <a:r>
              <a:rPr lang="en-US" dirty="0" smtClean="0"/>
              <a:t>MedlinePlus [Internet].  Bones, joints and muscles. Bethesda (MD): National Library of Medicine (US); [updated 2011 Jul 27]. Available from: </a:t>
            </a:r>
            <a:r>
              <a:rPr lang="en-US" dirty="0" smtClean="0">
                <a:hlinkClick r:id="rId3" tooltip="Bones, joints and muscles. "/>
              </a:rPr>
              <a:t>www.nlm.nih.gov/medlineplus</a:t>
            </a:r>
            <a:endParaRPr lang="en-US" dirty="0" smtClean="0"/>
          </a:p>
        </p:txBody>
      </p:sp>
      <p:sp>
        <p:nvSpPr>
          <p:cNvPr id="8" name="Text Placeholder 7"/>
          <p:cNvSpPr>
            <a:spLocks noGrp="1"/>
          </p:cNvSpPr>
          <p:nvPr>
            <p:ph type="body" sz="quarter" idx="20"/>
          </p:nvPr>
        </p:nvSpPr>
        <p:spPr/>
        <p:txBody>
          <a:bodyPr/>
          <a:lstStyle/>
          <a:p>
            <a:r>
              <a:rPr lang="en-US" dirty="0"/>
              <a:t>Images</a:t>
            </a:r>
          </a:p>
          <a:p>
            <a:pPr lvl="1"/>
            <a:r>
              <a:rPr lang="en-US" dirty="0"/>
              <a:t>Slide 3:  Available From: </a:t>
            </a:r>
            <a:r>
              <a:rPr lang="en-US" dirty="0" smtClean="0">
                <a:hlinkClick r:id="rId3" tooltip="Image source, slide 3. http://www.nlm.nih.gov/medlineplus"/>
              </a:rPr>
              <a:t>www.nlm.nih.gov/medlineplus</a:t>
            </a:r>
            <a:r>
              <a:rPr lang="en-US" dirty="0" smtClean="0"/>
              <a:t> </a:t>
            </a:r>
            <a:endParaRPr lang="en-US" dirty="0"/>
          </a:p>
          <a:p>
            <a:pPr lvl="1"/>
            <a:r>
              <a:rPr lang="en-US" dirty="0"/>
              <a:t>Slide 4:  Available From</a:t>
            </a:r>
            <a:r>
              <a:rPr lang="en-US" dirty="0" smtClean="0"/>
              <a:t>: </a:t>
            </a:r>
            <a:r>
              <a:rPr lang="en-US" dirty="0" smtClean="0">
                <a:hlinkClick r:id="rId4" tooltip="Image source slide 4, http://commons.wikimedia.org/wiki/File:Muscles_anterior.png"/>
              </a:rPr>
              <a:t>commons.wikimedia.org</a:t>
            </a:r>
            <a:r>
              <a:rPr lang="en-US" dirty="0" smtClean="0"/>
              <a:t> </a:t>
            </a:r>
            <a:endParaRPr lang="en-US" dirty="0"/>
          </a:p>
          <a:p>
            <a:pPr lvl="1"/>
            <a:r>
              <a:rPr lang="en-US" dirty="0"/>
              <a:t>Slide 12, 13, 14: Author: </a:t>
            </a:r>
            <a:r>
              <a:rPr lang="en-US" dirty="0" err="1"/>
              <a:t>LadyofHats</a:t>
            </a:r>
            <a:r>
              <a:rPr lang="en-US" dirty="0"/>
              <a:t> Available From: </a:t>
            </a:r>
            <a:r>
              <a:rPr lang="en-US" dirty="0" smtClean="0">
                <a:hlinkClick r:id="rId5" tooltip="Image source slide 12. commons.wikimedia.org "/>
              </a:rPr>
              <a:t>commons.wikimedia.org</a:t>
            </a:r>
            <a:r>
              <a:rPr lang="en-US" dirty="0" smtClean="0"/>
              <a:t> </a:t>
            </a:r>
            <a:endParaRPr lang="en-US" dirty="0"/>
          </a:p>
        </p:txBody>
      </p:sp>
      <p:sp>
        <p:nvSpPr>
          <p:cNvPr id="37892"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60BB691-7EEC-4C79-B857-662E6B197AA5}" type="slidenum">
              <a:rPr lang="en-US" altLang="en-US" smtClean="0"/>
              <a:pPr/>
              <a:t>23</a:t>
            </a:fld>
            <a:endParaRPr lang="en-US" alt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Terminology in Healthcare and Public Health Settings</a:t>
            </a:r>
            <a:br>
              <a:rPr lang="en-US" dirty="0" smtClean="0"/>
            </a:br>
            <a:r>
              <a:rPr lang="en-US" dirty="0" smtClean="0"/>
              <a:t>Musculoskeletal System</a:t>
            </a:r>
            <a:endParaRPr lang="en-US" dirty="0"/>
          </a:p>
        </p:txBody>
      </p:sp>
      <p:sp>
        <p:nvSpPr>
          <p:cNvPr id="3" name="Content Placeholder 2"/>
          <p:cNvSpPr>
            <a:spLocks noGrp="1"/>
          </p:cNvSpPr>
          <p:nvPr>
            <p:ph sz="quarter" idx="14"/>
          </p:nvPr>
        </p:nvSpPr>
        <p:spPr/>
        <p:txBody>
          <a:bodyPr/>
          <a:lstStyle/>
          <a:p>
            <a:r>
              <a:rPr lang="en-US" dirty="0" smtClean="0"/>
              <a:t>This material was developed by the University of Alabama at Birmingham, funded by the Department of Health and Human Services, Office of the National Coordinator for Health Information Technology under Award Number 90WT0007.</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24</a:t>
            </a:fld>
            <a:endParaRPr lang="en-US" dirty="0"/>
          </a:p>
        </p:txBody>
      </p:sp>
    </p:spTree>
    <p:extLst>
      <p:ext uri="{BB962C8B-B14F-4D97-AF65-F5344CB8AC3E}">
        <p14:creationId xmlns:p14="http://schemas.microsoft.com/office/powerpoint/2010/main" val="15359998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altLang="en-US" dirty="0" smtClean="0"/>
              <a:t>Musculoskeletal </a:t>
            </a:r>
            <a:br>
              <a:rPr lang="en-US" altLang="en-US" dirty="0" smtClean="0"/>
            </a:br>
            <a:r>
              <a:rPr lang="en-US" altLang="en-US" dirty="0" smtClean="0"/>
              <a:t>System Overview</a:t>
            </a:r>
          </a:p>
        </p:txBody>
      </p:sp>
      <p:sp>
        <p:nvSpPr>
          <p:cNvPr id="15363" name="Content Placeholder 8"/>
          <p:cNvSpPr>
            <a:spLocks noGrp="1"/>
          </p:cNvSpPr>
          <p:nvPr>
            <p:ph sz="quarter" idx="14"/>
          </p:nvPr>
        </p:nvSpPr>
        <p:spPr/>
        <p:txBody>
          <a:bodyPr/>
          <a:lstStyle/>
          <a:p>
            <a:pPr eaLnBrk="1" hangingPunct="1">
              <a:buFont typeface="Arial" charset="0"/>
              <a:buChar char="•"/>
              <a:defRPr/>
            </a:pPr>
            <a:r>
              <a:rPr lang="en-US" sz="2800" dirty="0" smtClean="0">
                <a:cs typeface="Arial" charset="0"/>
              </a:rPr>
              <a:t>Muscular components</a:t>
            </a:r>
          </a:p>
          <a:p>
            <a:pPr lvl="1" eaLnBrk="1" hangingPunct="1">
              <a:buFont typeface="Arial" charset="0"/>
              <a:buChar char="–"/>
              <a:defRPr/>
            </a:pPr>
            <a:r>
              <a:rPr lang="en-US" dirty="0" smtClean="0">
                <a:cs typeface="Arial" charset="0"/>
              </a:rPr>
              <a:t>Muscles</a:t>
            </a:r>
          </a:p>
          <a:p>
            <a:pPr eaLnBrk="1" hangingPunct="1">
              <a:buFont typeface="Arial" charset="0"/>
              <a:buChar char="•"/>
              <a:defRPr/>
            </a:pPr>
            <a:r>
              <a:rPr lang="en-US" sz="2800" dirty="0" smtClean="0">
                <a:cs typeface="Arial" charset="0"/>
              </a:rPr>
              <a:t>Skeletal components</a:t>
            </a:r>
          </a:p>
          <a:p>
            <a:pPr lvl="1" eaLnBrk="1" hangingPunct="1">
              <a:buFont typeface="Arial" charset="0"/>
              <a:buChar char="–"/>
              <a:defRPr/>
            </a:pPr>
            <a:r>
              <a:rPr lang="en-US" dirty="0" smtClean="0">
                <a:cs typeface="Arial" charset="0"/>
              </a:rPr>
              <a:t>Bones of the skeleton</a:t>
            </a:r>
          </a:p>
          <a:p>
            <a:pPr lvl="1" eaLnBrk="1" hangingPunct="1">
              <a:buFont typeface="Arial" charset="0"/>
              <a:buChar char="–"/>
              <a:defRPr/>
            </a:pPr>
            <a:r>
              <a:rPr lang="en-US" dirty="0" smtClean="0">
                <a:cs typeface="Arial" charset="0"/>
              </a:rPr>
              <a:t>Joints</a:t>
            </a:r>
          </a:p>
        </p:txBody>
      </p:sp>
      <p:pic>
        <p:nvPicPr>
          <p:cNvPr id="16391" name="Picture 9" descr="This is a picture of the body showing both the major portions of the muscular and skeletal components.  The left half of the body shows the muscles of the shoulder, arm, hand, hip, leg and foot.  The right half shows the bones, spine and joints of the body."/>
          <p:cNvPicPr>
            <a:picLocks noGrp="1" noChangeAspect="1" noChangeArrowheads="1"/>
          </p:cNvPicPr>
          <p:nvPr>
            <p:ph sz="quarter" idx="18"/>
          </p:nvPr>
        </p:nvPicPr>
        <p:blipFill>
          <a:blip r:embed="rId3" cstate="print">
            <a:extLst>
              <a:ext uri="{28A0092B-C50C-407E-A947-70E740481C1C}">
                <a14:useLocalDpi xmlns:a14="http://schemas.microsoft.com/office/drawing/2010/main" val="0"/>
              </a:ext>
            </a:extLst>
          </a:blip>
          <a:stretch>
            <a:fillRect/>
          </a:stretch>
        </p:blipFill>
        <p:spPr bwMode="auto">
          <a:xfrm>
            <a:off x="4648200" y="1600200"/>
            <a:ext cx="4576830" cy="409345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Placeholder 2"/>
          <p:cNvSpPr>
            <a:spLocks noGrp="1"/>
          </p:cNvSpPr>
          <p:nvPr>
            <p:ph type="body" sz="quarter" idx="33"/>
          </p:nvPr>
        </p:nvSpPr>
        <p:spPr/>
        <p:txBody>
          <a:bodyPr/>
          <a:lstStyle/>
          <a:p>
            <a:r>
              <a:rPr lang="en-US" dirty="0">
                <a:cs typeface="Arial" charset="0"/>
              </a:rPr>
              <a:t>Source:	(MedlinePlus, 2011</a:t>
            </a:r>
            <a:r>
              <a:rPr lang="en-US" dirty="0" smtClean="0">
                <a:cs typeface="Arial" charset="0"/>
              </a:rPr>
              <a:t>)</a:t>
            </a:r>
            <a:endParaRPr lang="en-US" dirty="0">
              <a:cs typeface="Arial" charset="0"/>
            </a:endParaRPr>
          </a:p>
        </p:txBody>
      </p:sp>
      <p:sp>
        <p:nvSpPr>
          <p:cNvPr id="16388" name="Slide Number Placeholder 5"/>
          <p:cNvSpPr>
            <a:spLocks noGrp="1"/>
          </p:cNvSpPr>
          <p:nvPr>
            <p:ph type="sldNum" sz="quarter" idx="4"/>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4A88168-8514-48B0-B49E-43A52C8148F6}" type="slidenum">
              <a:rPr lang="en-US" altLang="en-US">
                <a:solidFill>
                  <a:srgbClr val="898989"/>
                </a:solidFill>
              </a:rPr>
              <a:pPr eaLnBrk="1" hangingPunct="1"/>
              <a:t>3</a:t>
            </a:fld>
            <a:endParaRPr lang="en-US" altLang="en-US">
              <a:solidFill>
                <a:srgbClr val="898989"/>
              </a:solidFill>
            </a:endParaRPr>
          </a:p>
        </p:txBody>
      </p:sp>
    </p:spTree>
  </p:cSld>
  <p:clrMapOvr>
    <a:masterClrMapping/>
  </p:clrMapOvr>
  <p:transition advTm="22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altLang="en-US" dirty="0" smtClean="0"/>
              <a:t>Musculoskeletal System</a:t>
            </a:r>
          </a:p>
        </p:txBody>
      </p:sp>
      <p:sp>
        <p:nvSpPr>
          <p:cNvPr id="17411" name="Content Placeholder 10"/>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800" dirty="0" smtClean="0">
                <a:cs typeface="Arial" panose="020B0604020202020204" pitchFamily="34" charset="0"/>
              </a:rPr>
              <a:t>Functions</a:t>
            </a:r>
          </a:p>
          <a:p>
            <a:pPr lvl="1" eaLnBrk="1" hangingPunct="1"/>
            <a:r>
              <a:rPr lang="en-US" altLang="en-US" dirty="0" smtClean="0">
                <a:cs typeface="Arial" panose="020B0604020202020204" pitchFamily="34" charset="0"/>
              </a:rPr>
              <a:t>Internal framework of body</a:t>
            </a:r>
          </a:p>
          <a:p>
            <a:pPr lvl="1" eaLnBrk="1" hangingPunct="1"/>
            <a:r>
              <a:rPr lang="en-US" altLang="en-US" dirty="0" smtClean="0">
                <a:cs typeface="Arial" panose="020B0604020202020204" pitchFamily="34" charset="0"/>
              </a:rPr>
              <a:t>Supports body</a:t>
            </a:r>
          </a:p>
          <a:p>
            <a:pPr lvl="1" eaLnBrk="1" hangingPunct="1"/>
            <a:r>
              <a:rPr lang="en-US" altLang="en-US" dirty="0" smtClean="0">
                <a:cs typeface="Arial" panose="020B0604020202020204" pitchFamily="34" charset="0"/>
              </a:rPr>
              <a:t>Protects internal organs</a:t>
            </a:r>
          </a:p>
          <a:p>
            <a:pPr lvl="1" eaLnBrk="1" hangingPunct="1"/>
            <a:r>
              <a:rPr lang="en-US" altLang="en-US" dirty="0" smtClean="0">
                <a:cs typeface="Arial" panose="020B0604020202020204" pitchFamily="34" charset="0"/>
              </a:rPr>
              <a:t>Produces body movement</a:t>
            </a:r>
          </a:p>
        </p:txBody>
      </p:sp>
      <p:pic>
        <p:nvPicPr>
          <p:cNvPr id="17415" name="Picture 8" descr="This is an image of the musular system showing the major muscles of the body."/>
          <p:cNvPicPr>
            <a:picLocks noGrp="1" noChangeAspect="1" noChangeArrowheads="1"/>
          </p:cNvPicPr>
          <p:nvPr>
            <p:ph sz="quarter" idx="18"/>
          </p:nvPr>
        </p:nvPicPr>
        <p:blipFill>
          <a:blip r:embed="rId3">
            <a:extLst>
              <a:ext uri="{28A0092B-C50C-407E-A947-70E740481C1C}">
                <a14:useLocalDpi xmlns:a14="http://schemas.microsoft.com/office/drawing/2010/main" val="0"/>
              </a:ext>
            </a:extLst>
          </a:blip>
          <a:stretch>
            <a:fillRect/>
          </a:stretch>
        </p:blipFill>
        <p:spPr bwMode="auto">
          <a:xfrm>
            <a:off x="5321912" y="1600200"/>
            <a:ext cx="2694350" cy="4572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Placeholder 2"/>
          <p:cNvSpPr>
            <a:spLocks noGrp="1"/>
          </p:cNvSpPr>
          <p:nvPr>
            <p:ph type="body" sz="quarter" idx="33"/>
          </p:nvPr>
        </p:nvSpPr>
        <p:spPr/>
        <p:txBody>
          <a:bodyPr/>
          <a:lstStyle/>
          <a:p>
            <a:r>
              <a:rPr lang="en-US" dirty="0">
                <a:cs typeface="Arial" charset="0"/>
              </a:rPr>
              <a:t>Source:	(MedlinePlus, 2011</a:t>
            </a:r>
            <a:r>
              <a:rPr lang="en-US" dirty="0" smtClean="0">
                <a:cs typeface="Arial" charset="0"/>
              </a:rPr>
              <a:t>)</a:t>
            </a:r>
            <a:endParaRPr lang="en-US" dirty="0"/>
          </a:p>
        </p:txBody>
      </p:sp>
      <p:sp>
        <p:nvSpPr>
          <p:cNvPr id="17412" name="Slide Number Placeholder 5"/>
          <p:cNvSpPr>
            <a:spLocks noGrp="1"/>
          </p:cNvSpPr>
          <p:nvPr>
            <p:ph type="sldNum" sz="quarter" idx="4"/>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2E6EE0F-7532-44A8-85D0-A4D5B34C1AF8}" type="slidenum">
              <a:rPr lang="en-US" altLang="en-US">
                <a:solidFill>
                  <a:srgbClr val="898989"/>
                </a:solidFill>
              </a:rPr>
              <a:pPr eaLnBrk="1" hangingPunct="1"/>
              <a:t>4</a:t>
            </a:fld>
            <a:endParaRPr lang="en-US" altLang="en-US">
              <a:solidFill>
                <a:srgbClr val="898989"/>
              </a:solidFill>
            </a:endParaRPr>
          </a:p>
        </p:txBody>
      </p:sp>
    </p:spTree>
  </p:cSld>
  <p:clrMapOvr>
    <a:masterClrMapping/>
  </p:clrMapOvr>
  <p:transition advTm="27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altLang="en-US" dirty="0" smtClean="0"/>
              <a:t>Musculoskeletal System 2</a:t>
            </a:r>
          </a:p>
        </p:txBody>
      </p:sp>
      <p:sp>
        <p:nvSpPr>
          <p:cNvPr id="37913" name="Rectangle 25"/>
          <p:cNvSpPr>
            <a:spLocks noGrp="1" noChangeArrowheads="1"/>
          </p:cNvSpPr>
          <p:nvPr>
            <p:ph sz="quarter" idx="14"/>
          </p:nvPr>
        </p:nvSpPr>
        <p:spPr/>
        <p:txBody>
          <a:bodyPr rtlCol="0">
            <a:normAutofit/>
          </a:bodyPr>
          <a:lstStyle/>
          <a:p>
            <a:pPr fontAlgn="auto">
              <a:spcAft>
                <a:spcPts val="0"/>
              </a:spcAft>
              <a:defRPr/>
            </a:pPr>
            <a:r>
              <a:rPr lang="en-US" dirty="0" smtClean="0"/>
              <a:t>Bones </a:t>
            </a:r>
            <a:r>
              <a:rPr lang="en-US" dirty="0"/>
              <a:t>are connected to each other to form </a:t>
            </a:r>
            <a:r>
              <a:rPr lang="en-US" dirty="0" smtClean="0"/>
              <a:t>the skeleton</a:t>
            </a:r>
            <a:endParaRPr lang="en-US" dirty="0"/>
          </a:p>
          <a:p>
            <a:pPr lvl="1" eaLnBrk="1" fontAlgn="auto" hangingPunct="1">
              <a:spcAft>
                <a:spcPts val="0"/>
              </a:spcAft>
              <a:defRPr/>
            </a:pPr>
            <a:r>
              <a:rPr lang="en-US" dirty="0"/>
              <a:t>Framework for the body</a:t>
            </a:r>
          </a:p>
          <a:p>
            <a:pPr lvl="1" eaLnBrk="1" fontAlgn="auto" hangingPunct="1">
              <a:spcAft>
                <a:spcPts val="0"/>
              </a:spcAft>
              <a:defRPr/>
            </a:pPr>
            <a:r>
              <a:rPr lang="en-US" dirty="0"/>
              <a:t>206 </a:t>
            </a:r>
            <a:r>
              <a:rPr lang="en-US" dirty="0" smtClean="0"/>
              <a:t>bones</a:t>
            </a:r>
          </a:p>
          <a:p>
            <a:pPr eaLnBrk="1" fontAlgn="auto" hangingPunct="1">
              <a:spcAft>
                <a:spcPts val="0"/>
              </a:spcAft>
              <a:defRPr/>
            </a:pPr>
            <a:r>
              <a:rPr lang="en-US" dirty="0" smtClean="0"/>
              <a:t>Joints</a:t>
            </a:r>
          </a:p>
          <a:p>
            <a:pPr lvl="1" eaLnBrk="1" fontAlgn="auto" hangingPunct="1">
              <a:spcAft>
                <a:spcPts val="0"/>
              </a:spcAft>
              <a:defRPr/>
            </a:pPr>
            <a:r>
              <a:rPr lang="en-US" dirty="0" smtClean="0"/>
              <a:t>Places where two bones meet</a:t>
            </a:r>
          </a:p>
          <a:p>
            <a:pPr lvl="1" eaLnBrk="1" fontAlgn="auto" hangingPunct="1">
              <a:spcAft>
                <a:spcPts val="0"/>
              </a:spcAft>
              <a:defRPr/>
            </a:pPr>
            <a:r>
              <a:rPr lang="en-US" dirty="0" smtClean="0"/>
              <a:t>Held together by </a:t>
            </a:r>
            <a:r>
              <a:rPr lang="en-US" b="1" dirty="0" smtClean="0"/>
              <a:t>ligaments</a:t>
            </a:r>
          </a:p>
          <a:p>
            <a:pPr lvl="1" eaLnBrk="1" fontAlgn="auto" hangingPunct="1">
              <a:spcAft>
                <a:spcPts val="0"/>
              </a:spcAft>
              <a:defRPr/>
            </a:pPr>
            <a:r>
              <a:rPr lang="en-US" dirty="0" smtClean="0"/>
              <a:t>Give flexibility to skeleton</a:t>
            </a:r>
          </a:p>
          <a:p>
            <a:pPr eaLnBrk="1" fontAlgn="auto" hangingPunct="1">
              <a:spcAft>
                <a:spcPts val="0"/>
              </a:spcAft>
              <a:defRPr/>
            </a:pPr>
            <a:r>
              <a:rPr lang="en-US" dirty="0" smtClean="0"/>
              <a:t>Muscles are connected to the skeleton</a:t>
            </a:r>
            <a:endParaRPr lang="en-US" dirty="0"/>
          </a:p>
        </p:txBody>
      </p:sp>
      <p:sp>
        <p:nvSpPr>
          <p:cNvPr id="18436" name="Slide Number Placeholder 5"/>
          <p:cNvSpPr>
            <a:spLocks noGrp="1"/>
          </p:cNvSpPr>
          <p:nvPr>
            <p:ph type="sldNum" sz="quarter" idx="4"/>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8D3DA9D-C443-48C8-8BAD-7FB6C7F01605}" type="slidenum">
              <a:rPr lang="en-US" altLang="en-US">
                <a:solidFill>
                  <a:srgbClr val="898989"/>
                </a:solidFill>
              </a:rPr>
              <a:pPr eaLnBrk="1" hangingPunct="1"/>
              <a:t>5</a:t>
            </a:fld>
            <a:endParaRPr lang="en-US" altLang="en-US">
              <a:solidFill>
                <a:srgbClr val="898989"/>
              </a:solidFill>
            </a:endParaRPr>
          </a:p>
        </p:txBody>
      </p:sp>
    </p:spTree>
  </p:cSld>
  <p:clrMapOvr>
    <a:masterClrMapping/>
  </p:clrMapOvr>
  <p:transition advTm="48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Myopathy </a:t>
            </a:r>
            <a:endParaRPr lang="en-US" dirty="0"/>
          </a:p>
        </p:txBody>
      </p:sp>
      <p:sp>
        <p:nvSpPr>
          <p:cNvPr id="3" name="Content Placeholder 2"/>
          <p:cNvSpPr>
            <a:spLocks noGrp="1"/>
          </p:cNvSpPr>
          <p:nvPr>
            <p:ph sz="quarter" idx="14"/>
          </p:nvPr>
        </p:nvSpPr>
        <p:spPr/>
        <p:txBody>
          <a:bodyPr/>
          <a:lstStyle/>
          <a:p>
            <a:r>
              <a:rPr lang="en-US" dirty="0" smtClean="0"/>
              <a:t>Can cause weakness, pain or even paralysis </a:t>
            </a:r>
          </a:p>
          <a:p>
            <a:r>
              <a:rPr lang="en-US" dirty="0" smtClean="0"/>
              <a:t>Some causes include</a:t>
            </a:r>
          </a:p>
          <a:p>
            <a:pPr lvl="1"/>
            <a:r>
              <a:rPr lang="en-US" dirty="0" smtClean="0"/>
              <a:t>Injury or overuse, such as sprains or strains, cramps or tendinitis</a:t>
            </a:r>
            <a:r>
              <a:rPr lang="en-US" dirty="0" smtClean="0">
                <a:hlinkClick r:id="rId3"/>
              </a:rPr>
              <a:t> </a:t>
            </a:r>
            <a:endParaRPr lang="en-US" dirty="0" smtClean="0"/>
          </a:p>
          <a:p>
            <a:pPr lvl="1"/>
            <a:r>
              <a:rPr lang="en-US" dirty="0" smtClean="0"/>
              <a:t>Genetics, such as muscular dystrophy </a:t>
            </a:r>
          </a:p>
          <a:p>
            <a:pPr lvl="1"/>
            <a:r>
              <a:rPr lang="en-US" dirty="0" smtClean="0"/>
              <a:t>Some cancers </a:t>
            </a:r>
          </a:p>
          <a:p>
            <a:pPr lvl="1"/>
            <a:r>
              <a:rPr lang="en-US" dirty="0" smtClean="0"/>
              <a:t>Inflammation</a:t>
            </a:r>
          </a:p>
          <a:p>
            <a:pPr lvl="1"/>
            <a:r>
              <a:rPr lang="en-US" dirty="0" smtClean="0"/>
              <a:t>Diseases of nerves that affect muscles </a:t>
            </a:r>
          </a:p>
          <a:p>
            <a:pPr lvl="1"/>
            <a:r>
              <a:rPr lang="en-US" dirty="0" smtClean="0"/>
              <a:t>Infections </a:t>
            </a:r>
          </a:p>
          <a:p>
            <a:pPr lvl="1"/>
            <a:r>
              <a:rPr lang="en-US" dirty="0" smtClean="0"/>
              <a:t>Certain medicines </a:t>
            </a:r>
          </a:p>
        </p:txBody>
      </p:sp>
      <p:sp>
        <p:nvSpPr>
          <p:cNvPr id="19460"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CCC30A2-F986-4731-9928-2D9B17AAF4FC}" type="slidenum">
              <a:rPr lang="en-US" altLang="en-US" smtClean="0"/>
              <a:pPr/>
              <a:t>6</a:t>
            </a:fld>
            <a:endParaRPr lang="en-US" altLang="en-US"/>
          </a:p>
        </p:txBody>
      </p:sp>
    </p:spTree>
  </p:cSld>
  <p:clrMapOvr>
    <a:masterClrMapping/>
  </p:clrMapOvr>
  <p:transition advTm="71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dirty="0" smtClean="0"/>
              <a:t>Myositis</a:t>
            </a:r>
          </a:p>
        </p:txBody>
      </p:sp>
      <p:sp>
        <p:nvSpPr>
          <p:cNvPr id="3" name="Content Placeholder 2"/>
          <p:cNvSpPr>
            <a:spLocks noGrp="1"/>
          </p:cNvSpPr>
          <p:nvPr>
            <p:ph sz="quarter" idx="14"/>
          </p:nvPr>
        </p:nvSpPr>
        <p:spPr/>
        <p:txBody>
          <a:bodyPr/>
          <a:lstStyle/>
          <a:p>
            <a:r>
              <a:rPr lang="en-US" dirty="0" smtClean="0"/>
              <a:t>Inflammation of your skeletal muscles</a:t>
            </a:r>
          </a:p>
          <a:p>
            <a:r>
              <a:rPr lang="en-US" dirty="0" smtClean="0"/>
              <a:t>Common causes: injury, infection or autoimmune disease</a:t>
            </a:r>
          </a:p>
          <a:p>
            <a:pPr lvl="1"/>
            <a:r>
              <a:rPr lang="en-US" dirty="0" smtClean="0"/>
              <a:t>Polymyositis</a:t>
            </a:r>
          </a:p>
          <a:p>
            <a:pPr lvl="2"/>
            <a:r>
              <a:rPr lang="en-US" dirty="0" smtClean="0"/>
              <a:t>muscle weakness, usually in the muscles closest to the trunk of your body</a:t>
            </a:r>
          </a:p>
          <a:p>
            <a:pPr lvl="1"/>
            <a:r>
              <a:rPr lang="en-US" dirty="0" smtClean="0"/>
              <a:t>Dermatomyositis</a:t>
            </a:r>
          </a:p>
          <a:p>
            <a:pPr lvl="2"/>
            <a:r>
              <a:rPr lang="en-US" dirty="0" smtClean="0"/>
              <a:t>muscle weakness, plus a skin rash</a:t>
            </a:r>
          </a:p>
          <a:p>
            <a:pPr lvl="1"/>
            <a:r>
              <a:rPr lang="en-US" dirty="0" smtClean="0"/>
              <a:t>Both diseases are usually treated with prednisone, a steroid medicine, and sometimes other medicines</a:t>
            </a:r>
            <a:endParaRPr lang="en-US" dirty="0"/>
          </a:p>
        </p:txBody>
      </p:sp>
      <p:sp>
        <p:nvSpPr>
          <p:cNvPr id="20484"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9F48743-7CF8-4C04-8B00-C0E06A87155A}" type="slidenum">
              <a:rPr lang="en-US" altLang="en-US" smtClean="0"/>
              <a:pPr/>
              <a:t>7</a:t>
            </a:fld>
            <a:endParaRPr lang="en-US" altLang="en-US"/>
          </a:p>
        </p:txBody>
      </p:sp>
    </p:spTree>
  </p:cSld>
  <p:clrMapOvr>
    <a:masterClrMapping/>
  </p:clrMapOvr>
  <p:transition advTm="66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Myositis 2</a:t>
            </a:r>
          </a:p>
        </p:txBody>
      </p:sp>
      <p:sp>
        <p:nvSpPr>
          <p:cNvPr id="21507" name="Content Placeholder 2"/>
          <p:cNvSpPr>
            <a:spLocks noGrp="1"/>
          </p:cNvSpPr>
          <p:nvPr>
            <p:ph sz="quarter" idx="14"/>
          </p:nvPr>
        </p:nvSpPr>
        <p:spPr/>
        <p:txBody>
          <a:bodyPr/>
          <a:lstStyle/>
          <a:p>
            <a:r>
              <a:rPr lang="en-US" altLang="en-US" dirty="0" smtClean="0"/>
              <a:t>Diagnosing – complicated and lengthy</a:t>
            </a:r>
          </a:p>
          <a:p>
            <a:pPr lvl="1"/>
            <a:r>
              <a:rPr lang="en-US" altLang="en-US" dirty="0" smtClean="0"/>
              <a:t>Conventional blood tests</a:t>
            </a:r>
          </a:p>
          <a:p>
            <a:pPr lvl="1"/>
            <a:r>
              <a:rPr lang="en-US" altLang="en-US" dirty="0" smtClean="0"/>
              <a:t>Muscle and skin biopsies</a:t>
            </a:r>
          </a:p>
        </p:txBody>
      </p:sp>
      <p:sp>
        <p:nvSpPr>
          <p:cNvPr id="21508"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75B5359-FC8D-48E3-B457-FEB41886C64C}" type="slidenum">
              <a:rPr lang="en-US" altLang="en-US" smtClean="0"/>
              <a:pPr/>
              <a:t>8</a:t>
            </a:fld>
            <a:endParaRPr lang="en-US" altLang="en-US"/>
          </a:p>
        </p:txBody>
      </p:sp>
    </p:spTree>
  </p:cSld>
  <p:clrMapOvr>
    <a:masterClrMapping/>
  </p:clrMapOvr>
  <p:transition advTm="6600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smtClean="0"/>
              <a:t>Myositis 3</a:t>
            </a:r>
          </a:p>
        </p:txBody>
      </p:sp>
      <p:sp>
        <p:nvSpPr>
          <p:cNvPr id="22531" name="Content Placeholder 2"/>
          <p:cNvSpPr>
            <a:spLocks noGrp="1"/>
          </p:cNvSpPr>
          <p:nvPr>
            <p:ph sz="quarter" idx="14"/>
          </p:nvPr>
        </p:nvSpPr>
        <p:spPr/>
        <p:txBody>
          <a:bodyPr/>
          <a:lstStyle/>
          <a:p>
            <a:r>
              <a:rPr lang="en-US" altLang="en-US" smtClean="0"/>
              <a:t>Diagnosing</a:t>
            </a:r>
          </a:p>
          <a:p>
            <a:pPr lvl="1"/>
            <a:r>
              <a:rPr lang="en-US" altLang="en-US" smtClean="0"/>
              <a:t>Electro-diagnostic tests</a:t>
            </a:r>
          </a:p>
          <a:p>
            <a:pPr lvl="1"/>
            <a:r>
              <a:rPr lang="en-US" altLang="en-US" smtClean="0"/>
              <a:t>Antibody testing</a:t>
            </a:r>
          </a:p>
          <a:p>
            <a:r>
              <a:rPr lang="en-US" altLang="en-US" smtClean="0"/>
              <a:t>Treatment</a:t>
            </a:r>
          </a:p>
          <a:p>
            <a:pPr lvl="1"/>
            <a:r>
              <a:rPr lang="en-US" altLang="en-US" smtClean="0"/>
              <a:t>Varies from patient to patient</a:t>
            </a:r>
          </a:p>
          <a:p>
            <a:pPr lvl="1"/>
            <a:r>
              <a:rPr lang="en-US" altLang="en-US" smtClean="0"/>
              <a:t>Combination of drugs, physical therapy, dietary supplements</a:t>
            </a:r>
            <a:endParaRPr lang="en-US" altLang="en-US" dirty="0" smtClean="0"/>
          </a:p>
        </p:txBody>
      </p:sp>
      <p:sp>
        <p:nvSpPr>
          <p:cNvPr id="22532"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0D19C9A-26A5-4D16-B04D-9058251B4534}" type="slidenum">
              <a:rPr lang="en-US" altLang="en-US" smtClean="0"/>
              <a:pPr/>
              <a:t>9</a:t>
            </a:fld>
            <a:endParaRPr lang="en-US" altLang="en-US"/>
          </a:p>
        </p:txBody>
      </p:sp>
    </p:spTree>
  </p:cSld>
  <p:clrMapOvr>
    <a:masterClrMapping/>
  </p:clrMapOvr>
  <p:transition advTm="66000"/>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10271PHOTO" val=""/>
  <p:tag name="MMPROD_10271LOGO" val="iVBORw0KGgoAAAANSUhEUgAAAIgAAAAyCAYAAACH65NBAAAAGXRFWHRTb2Z0d2FyZQBBZG9iZSBJbWFnZVJlYWR5ccllPAAACuNJREFUeNrsXWtsFNcVPmdmdmZ3vd611w/8AGygvIIhCqJpSlJUR22j0kiJUIsqtUJKf6SqqkZRlShSVVWtmlaq+oMfVf+0VX9UqtQf/ZGWvqSIkiikyBAeBgMG/MCAscHr977ncXru7Jjw2PeuEfu40sU7s+Px3HO/c853zj13QCKCequ3TE2qi6DesjVl5QMi1qVRb3a736vULUi95WdB7lmSt145Aha1cy/sTrpxhn777x/zp2V8+9Vk2Z4wlmwEVXkTEA7yM0WAIH9TJ6Ef5iO/oSMn/wKh5SV+LiPjtYb5bb7+u3x/L1Q2L0O7W7TAY7oKkcSHMDp9lO4uzsOVSZ1l8MDg6NfvFQYQ9jX9JEEDCyv/J0IkiPNEAvRxH+I+W7bhWpbGg91JYPaB4irETgKajIel6D4G2Wk+c4mFEX5YQClwmx2gSO8SWT0oy9XjJhTpi+hRX4fmhilcjP6JGt2/oz+8P8lKk0wrh7xIKlFc8JFCut3iuof/7eHuKetIEzoxSFDoRUHPZHf+/Ui8nQGwhj+pGf6CDDK+y9d3QRXxMFsOkgTEPwmhEwKed/C5rf/E3ZteArfayMoiFQeQ4iErO5OAq6AOxd+TQHYsJWZwLd9gaR4ky3QhVh8ls/0NW0VSFCAVt8Gunj/jC9sOsttuZpDIjw8gK9NRSU3wG0n6GYOjsRrB8QhQFBXIMnywtfvn0Nu+l0/5cil0LUcxCmjKL5hr9YIARy2E+YKXaW4gmTpwV+/3IejbzGe1bCCpXYCY1ksMikNk6qrw1TWU5GDWxZ5lfWs/NPk+y2ea6wB5uEUTPgbHT9jcBkBSatB28piRGUln0+dAc3WkjWZrGCAyC+VH7Fp2ieHXYgZZhIRkWQBtgS2gyCLCc2eyIrUHEMN8gcHxOum6u1pyHkWz1kZPG8uiJVtqoqYAgj/Yz1ELuxbTaLHNbC03EW+6ZA9zEp9DVGsYIJaTO3eJlD3uhfsTfIXK1TLtLGU5yiQIAMpVbpF6JqsAbZHEUoTCgtAgS56oNtTIMC38+t7tLJDvkcGuxaUWPQmYtGJg6oYdFmsuL99TLjZExlgyAvPhmUKWNTI9GgNehqaGVtAkbwp6mBueKVRJ2S6uboCQDQ4D/B4VuoPvIFkdJBc5ZCZ1aJFOHw4dg+mFUfB7DezvO0B+d4+Ym0KBJokU+K3ZCXpvQKyWTXKPlepB8eU9+2FL18sEloa5xiksV0yPsnU1IEuCs7oBIjQ7ocexf2c/+9t9lsGK73IVCTY23+Mz1+D8xAAfnYFI4g5HAJ9HSe4p1uuhjMInXOd+Ekpd4FRktEkn0Zf4YbV8Ihm2XiEwLQFMPRNIqhsgYvW3K7gWOpv3iHQ6FAkOJrWAcTNMR89/wIfD3Afx+W0xUJXSyhoCDc1shfpgbWsDT25YeIpi7SQrQwO7vEMoYYByUEsSNRNiIW9y7iZb2Hk+Fa9NCyJksb51h72QiFjcKqKt6QrB4MhpWI5ddQByF9a3aVDk2tMKQaagrxuDvjfKErOyhRMEWkxpVgIuvksyHpKwDDdD19mChLK5t6oFiBAS2YUzlgxS8QkxMnXAhfgdOnHlBB9e4X4LhHizhIYFPWNZohi+hxhjHksGpCcZ8JpJpy+dhKXohA32lAWpPRdjQ6KUZJhwLagY9NGl40waRviM6Et2sc18pGxAfpycHU0Gw8jkVRi49hEfXnYAYtaqiylNoCJyuREagZHpQce1TGctW3yiB0MpMN4MjdORT/4ueJQzpqVsrrJetJzNFJsQta1HynKIaCNayRG//cPn9uCLO7ugzT/Fx3PZrEcdIFlCWtufnx0/DTNLlx3uMcvWw6rUIa1wMmr29MIzvd/Br+7+IWzsECF61irAOkDSElPGwUz4Fh2/fNzx0ze4Jx646O5CxA4vK4yToduTinaC3oP47Gd+Cl5tPZ921TlI3qZYhLUy0cjUMGzt1rErqEJv+0ZQ5R5m/Z9e2N3iYbVsrEgu4tKAkuxCu5sZJJuHWRF+D4Y5lc7d1AGSzlkzSnDHuu2gKr2gyAcYCOn8tAyytKFUMIoU/n0xV1mYRircxewgURkk8TDglq7X4OzYx7AYXU5HWJUyItOC1ShaJmfK4PGEgylfTRIEPN32esYqbqJCCywwKPkAjSxtDohBqxCSK2cILaZL9QgGsg562vbB+YlRPht+2IqUCyAILllbFU5jmObj9vWpfTXyqoJD6BMuREM0NHEOJCmKEpY8RrKEZVBU3Ny5G5oauu3tIllAYiuDiNY2rPkCnZ/4F5+aejhSKwtA7AfzeZpgx7pNcPGmJjbllI3x+9wBkOVeMHWmUipA1byuAsWuv3kYuPaByEfwqBbK5SGx2XcQ/N7X2JJoOVeaRV1IS6NwlaL00LsqAGH0AymSG5/f/i1ob5qk23N/ZZDM8FdWvlv80jbT2gSa603mAbvBsKCamm2l3MwWO5qT0Oafwe7gjP2FVcImMZOtbbAxCGuaOkDKc6OP4CteTVS2py09xJW1gBV/hW+9EuKDlqLoka4DGnQHksYgu5wQ+0OjFEXg398oltTJ0GWsKuvhtIQehUh8DNzqPI9VL8MdTZ7wZpb90zyvrrzT+Iap0+Ejb/Onf3AfvX99qGwkVTwKuVxM74w1oKpfKVdIxlph7wiDanwTkqhI01x95XRbZDLntYRVlws0Z3bCTM4nzMVSQAJOJVM5Vik/1YD6a7LyNbwouwr8jXtuBNPNfVqAiMtLXWSsv7GoUjDF5sawjEya+ChALAqhjE1kvzgAq1zfSrNOVSEfkaiLJkT+Q3AgKzdAksYnoCnr2Y5ogFW6sciJ/+GeqcSigGKrkChrrGR+JAAyuzzNnyIOSHIAZDHyN2j177cLX6syEe8khyTZhInQGOhGlENCqwiQSRD0raGA1FGpm79t/WDOSON3RDmDqE2N5QQIDU8ewz2eU+hzv8jcRao2LiG0HoT1mA6P0n+H3ucw8wqH0ksFmxBNUbC/72sY8ByoWGEYSZGjjsL43TE+EnmYaG4LcmpkDlr8v4Kn1j7HMZOvoPeCVYBrEQW76PYSXbg0CHPLZ/jsaUjooYIBYqoSBBqeqmT+ZUcjF28NQjgu6mzvQJrq9nROxKT/nDmB7f4/YlvjG2ToUC1JqpT1SABMLY7B7TlhVkWV+pjjfwsaIL76rAYeNVGhwTArChuLheQUnRk9xTxkxLEgeS33C0HF6OTIYXxmQ5PUHTxkJdk1KSqk8vpUudYjwdZD9Rp0bvgsa40Ah72jrah1o/kIVaIMhMLbxdgRK0THho7CYlTUpl6DDLWpmWioBcO3btNy7Jewq2cWe9q+CQ3QSUbCeXsgViZAxH6Qmfh1mJy9whZRaE0IctRkZmySvQNctffrPvFkVNSdmKntoyKROR0eo4Gr/4MbMx/z1+ccRUmb6s8Wp+gsyHGanD0MT/dewI6mL2OLfxc0aK1M6rTKSwLwhFouk4auim2TK/tbYkUvJoq9k5a1jKhEQTfR2QT9hMZtbBkSegzmwiG6fncURqcvcmh7nr+64LjYaCbX8Mhi3aP3tvPzAe6d3Lu5t0Lq7Xir88rL1W8inLvo8I+CucdDshFy2eF0/5Oe8XBIqCgrEHUfN7lPO+CwHrE4eQLkfmEIQHicvrKwU4kAEcRy0RGMWeK9XA4w/JCl8PcJAojpgCTi5DzS7uwvBiD1VkMt7XJ//T8Wqrd07f8CDACjxVlcKTAfYgAAAABJRU5ErkJggg=="/>
  <p:tag name="MMPROD_THEME_BG_IMAGE" val=""/>
  <p:tag name="MMPROD_TAG_VCONFIG" val="PD94bWwgdmVyc2lvbj0iMS4wIiBlbmNvZGluZz0iVVRGLTgiPz4NCjxjb25maWd1cmF0aW9uPg0KCTxicmFuZGluZz4NCgkJPHVpZm9udCBuYW1lPSJGT05UX05PVEVTX1RFWFQiIHZhbHVlPSJWZXJkYW5hLDksZmFsc2UsZmFsc2UsZmFsc2UiLz4NCgk8L2JyYW5kaW5nPg0KCTxjb2xvcnM+DQoJCTx1aWNvbG9yIG5hbWU9InByaW1hcnkiIHZhbHVlPSIweDMxMzEzMSIvPg0KCQk8dWljb2xvciBuYW1lPSJnbG93IiB2YWx1ZT0iMHgwMDAwMDAiLz4NCgkJPHVpY29sb3IgbmFtZT0idGV4dCIgdmFsdWU9IjB4RkZGRkZGIi8+DQoJCTx1aWNvbG9yIG5hbWU9ImxpZ2h0IiB2YWx1ZT0iMHg0ODQ4NDgiLz4NCgkJPHVpY29sb3IgbmFtZT0ic2hhZG93IiB2YWx1ZT0iMHgwMDAwMDAiLz4NCgkJPHVpY29sb3IgbmFtZT0iYmFja2dyb3VuZCIgdmFsdWU9IjB4QzBDMEMwIi8+DQoJPC9jb2xvcnM+DQoJPGxheW91dD4NCgkJPHVpc2hvdyBuYW1lPSJwcmVzZW50YXRpb250aXRsZSIgdmFsdWU9InRydWUiLz4NCgkJPHVpc2hvdyBuYW1lPSJwcmVzZW50ZXJwaG90byIgdmFsdWU9ImZhbHNlIi8+DQoJCTx1aXNob3cgbmFtZT0icHJlc2VudGVybmFtZSIgdmFsdWU9ImZhbHNlIi8+DQoJCTx1aXNob3cgbmFtZT0icHJlc2VudGVydGl0bGUiIHZhbHVlPSJmYWxzZSIvPg0KCQk8dWlzaG93IG5hbWU9InByZXNlbnRlcmVtYWlsIiB2YWx1ZT0iZmFsc2UiLz4NCgkJPHVpc2hvdyBuYW1lPSJwcmVzZW50ZXJiaW8iIHZhbHVlPSJmYWxzZSIvPg0KCQk8dWlzaG93IG5hbWU9ImNvbXBhbnlsb2dvIiB2YWx1ZT0iZmFsc2UiLz4NCgkJPHVpc2hvdyBuYW1lPSJzaWRlYmFyIiB2YWx1ZT0idHJ1ZSIvPg0KCQk8dWlzaG93IG5hbWU9Im91dGxpbmUiIHZhbHVlPSJ0cnVlIi8+DQoJCTx1aXNob3cgbmFtZT0idGh1bWJuYWlsIiB2YWx1ZT0idHJ1ZSIvPg0KCQk8dWlzaG93IG5hbWU9Im5vdGVzIiB2YWx1ZT0idHJ1ZSIvPg0KCQk8dWlzaG93IG5hbWU9InNlYXJjaCIgdmFsdWU9InRydWUiLz4NCgkJPHVpc2hvdyBuYW1lPSJxdWl6IiB2YWx1ZT0iZmFsc2UiLz4NCgkJPHVpc2hvdyBuYW1lPSJhdHRhY2htZW50cyIgdmFsdWU9InRydWUiLz4NCgkJPHVpc2hvdyBuYW1lPSJ1dGlscyIgdmFsdWU9InRydWUiLz4NCgkJPHVpc2hvdyBuYW1lPSJ2b2x1bWUiIHZhbHVlPSJ0cnVlIi8+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VUFCX0xvZ28ucG5nIi8+DQoJCTx1aXJlcGxhY2UgbmFtZT0iaW5pdGlhbHRhYiIgdmFsdWU9Im91dGxpbmUiLz4NCgk8L2xheW91dD4NCgk8bGFuZ3VhZ2UgaWQ9ImVu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aWRlICVuIi8+DQoJCTwhLS0gc3Vic3RpdHV0aW9uOiAlbiA9PSBzbGlkZSBudW1iZXIgLS0+DQoJCTwhLS0gc3Vic3RpdHV0aW9uOiAldCA9PSB0b3RhbCBzbGlkZSBjb3VudCAtLT4NCgkJPHVpdGV4dCBuYW1lPSJTQ1JVQkJBUlNUQVRVU19TTElERUlORk8iIHZhbHVlPSJTbGlkZSAlbiAvICV0IHwgIi8+DQoJCTx1aXRleHQgbmFtZT0iU0NSVUJCQVJTVEFUVVNfU1RPUFBFRCIgdmFsdWU9IlN0b3BwZWQiLz4NCgkJPHVpdGV4dCBuYW1lPSJTQ1JVQkJBUlNUQVRVU19QTEFZSU5HIiB2YWx1ZT0iUGxheWluZyIvPg0KCQk8dWl0ZXh0IG5hbWU9IlNDUlVCQkFSU1RBVFVTX05PQVVESU8iIHZhbHVlPSJObyBBdWRpbyIvPg0KCQk8dWl0ZXh0IG5hbWU9IlNDUlVCQkFSU1RBVFVTX1ZJRFBMQVlJTkciIHZhbHVlPSJWaWRlbyBQbGF5aW5nIi8+DQoJCTx1aXRleHQgbmFtZT0iU0NSVUJCQVJTVEFUVVNfTE9BRElORyIgdmFsdWU9IkxvYWRpbmciLz4NCgkJPHVpdGV4dCBuYW1lPSJTQ1JVQkJBUlNUQVRVU19CVUZGRVJJTkciIHZhbHVlPSJCdWZmZXJpbmciLz4NCgkJPHVpdGV4dCBuYW1lPSJTQ1JVQkJBUlNUQVRVU19RVUVTVElPTiIgdmFsdWU9IkFuc3dlciBRdWVzdGlvbiIvPg0KCQk8dWl0ZXh0IG5hbWU9IlNDUlVCQkFSU1RBVFVTX1JFVklFV1FVSVoiIHZhbHVlPSJSZXZpZXdpbmcgUXVpeiIvPg0KCQk8IS0tIHN1YnN0aXR1dGlvbjogJW0gPT0gbWludXRlcyByZW1haW5pbmcgLS0+DQoJCTwhLS0gc3Vic3RpdHV0aW9uOiAlcyA9PSBzZWNvbmRzIHJlbWFpbmluZyAtLT4NCgkJPHVpdGV4dCBuYW1lPSJFTEFQU0VEIiB2YWx1ZT0iJW0gTWludXRlcyAlcyBTZWNvbmRzIFJlbWFpbmluZyIvPg0KCQk8dWl0ZXh0IG5hbWU9Ik5PVEZPVU5EIiB2YWx1ZT0iTm90aGluZyBGb3VuZCIvPg0KCQk8dWl0ZXh0IG5hbWU9IkFUVEFDSE1FTlRTIiB2YWx1ZT0iQXR0YWNobWVudHM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YWN0Ii8+DQoJCTx1aXRleHQgbmFtZT0iVEFCX1FVSVoiIHZhbHVlPSJRdWl6Ii8+DQoJCTx1aXRleHQgbmFtZT0iVEFCX09VVExJTkUiIHZhbHVlPSJPdXRsaW5lIi8+DQoJCTx1aXRleHQgbmFtZT0iVEFCX1RIVU1CIiB2YWx1ZT0iVGh1bWIiLz4NCgkJPHVpdGV4dCBuYW1lPSJUQUJfTk9URVMiIHZhbHVlPSJOb3RlcyIvPg0KCQk8dWl0ZXh0IG5hbWU9IlRBQl9TRUFSQ0giIHZhbHVlPSJTZWFyY2giLz4NCgkJPHVpdGV4dCBuYW1lPSJTTElERV9IRUFESU5HIiB2YWx1ZT0iU2xpZGUgVGl0bGUiLz4NCgkJPHVpdGV4dCBuYW1lPSJEVVJBVElPTl9IRUFESU5HIiB2YWx1ZT0iRHVyYXRpb24iLz4NCgkJPHVpdGV4dCBuYW1lPSJTRUFSQ0hfSEVBRElORyIgdmFsdWU9IlNlYXJjaCBmb3IgdGV4dDoiLz4NCgkJPHVpdGV4dCBuYW1lPSJUSFVNQl9IRUFESU5HIiB2YWx1ZT0iU2xpZGUiLz4NCgkJPHVpdGV4dCBuYW1lPSJUSFVNQl9JTkZPIiB2YWx1ZT0iU2xpZGUgVGl0bGUvRHVyYXRpb24iLz4NCgkJPHVpdGV4dCBuYW1lPSJBVFRBQ0hOQU1FX0hFQURJTkciIHZhbHVlPSJGaWxlIE5hbWUiLz4NCgkJPHVpdGV4dCBuYW1lPSJBVFRBQ0hTSVpFX0hFQURJTkciIHZhbHVlPSJTaXplIi8+DQoJCTx1aXRleHQgbmFtZT0iU0xJREVfTk9URVMiIHZhbHVlPSJTbGlkZSBOb3RlcyIvPg0KCQk8IS0tcXVpeiBwb2QgYW5kIG1lc3NhZ2UgYm94IHRleHRzLS0+DQoJCTx1aXRleHQgbmFtZT0iUVVJWlBPRF9RVUlaX0FUVEVNUFQiIHZhbHVlPSJRdWl6IEF0dGVtcHQ6Ii8+DQoJCTx1aXRleHQgbmFtZT0iUVVJWlBPRF9RVUlaX0FUVEVNUFRfVkFMVUUiIHZhbHVlPSIlbiBvZiAldCIvPg0KCQk8dWl0ZXh0IG5hbWU9IlFVSVpQT0RfUVVJWl9TQ09SRSIgdmFsdWU9IlNjb3JlZDoiLz4NCgkJPHVpdGV4dCBuYW1lPSJRVUlaUE9EX1FVSVpfUEFTU1NDT1JFIiB2YWx1ZT0iUGFzc2luZyBTY29yZToiLz4NCgkJPHVpdGV4dCBuYW1lPSJRVUlaUE9EX1FVSVpfTUFYU0NPUkUiIHZhbHVlPSJNYXggU2NvcmU6Ii8+DQoJCTx1aXRleHQgbmFtZT0iUVVJWlBPRF9RVUVTQVRNUFRfU1RSIiB2YWx1ZT0iQXR0ZW1wdDogJW4gb2YgJXQiLz4NCgkJPHVpdGV4dCBuYW1lPSJRVUlaUE9EX1FVRVNUWVBFX1NUUiIgdmFsdWU9IlR5cGU6ICVzIi8+DQoJCTx1aXRleHQgbmFtZT0iUVVJWlBPRF9RVUVTVFlQRV9HUkQiIHZhbHVlPSJHcmFkZWQiLz4NCgkJPHVpdGV4dCBuYW1lPSJRVUlaUE9EX1FVRVNUWVBFX1NWWSIgdmFsdWU9IlN1cnZleSIvPg0KCQk8dWl0ZXh0IG5hbWU9IlFVSVpQT0RfUVVJWkFUTVBUX0lORiIgdmFsdWU9IkluZmluaXRlIi8+DQoJCTx1aXRleHQgbmFtZT0iUVVJWlBPRF9RVUVTQVRNUFRfSU5GIiB2YWx1ZT0iSW5maW5pdGUiLz4NCgkJPHVpdGV4dCBuYW1lPSJXQVJOSU5HTVNHX1lFU1NUUklORyIgdmFsdWU9IlllcyIvPg0KCQk8dWl0ZXh0IG5hbWU9IldBUk5JTkdNU0dfTk9TVFJJTkciIHZhbHVlPSJObyIvPg0KCQk8dWl0ZXh0IG5hbWU9IldBUk5JTkdNU0dfVElUTEVTVFJJTkciIHZhbHVlPSJRdWl6IE5hdmlnYXRpb24gV2FybmluZyIvPg0KCQk8dWl0ZXh0IG5hbWU9IldBUk5JTkdNU0dfTVNHU1RSSU5HIiB2YWx1ZT0iVGhlcmUgYXJlIHVuLWF0dGVtcHRlZCBxdWVzdGlvbnMgaW4gdGhpcyBRdWl6LiYjeEE7JiN4QTtDbGlja2luZyBZZXMgd2lsbCB0YWtlIHlvdSBvdXQgb2YgdGhlIFF1aXouIENsaWNrIE5vIHRvIGNvbnRpbnVlIHRoZSBRdWl6LiIvPg0KCQk8dWl0ZXh0IG5hbWU9IklORk9STUFUSU9OX0gyNjRfRkxBU0hQTEFZRVIiIHZhbHVlPSJUaGUgY3VycmVudCB2ZXJzaW9uIG9mIEZsYXNoIFBsYXllciBpbnN0YWxsZWQgb24geW91ciBtYWNoaW5lIGRvZXMgbm90IHN1cHBvcnQgdGhpcyB2aWRlby4gQ2xpY2sgb24gdGhlIHZpZGVvIGFyZWEgdG8gZG93bmxvYWQgdGhlIGxhdGVzdC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DQoJCTx1aXRleHQgbmFtZT0iRE9DV1JBUF9NU0ciIHZhbHVlPSJTYXZlIHRvIE15IENvbXB1dGVyIi8+DQoJCTx1aXRleHQgbmFtZT0iRE9DV1JBUF9QUk9NUFQiIHZhbHVlPSJDbGljayB0byBEb3dubG9hZCIvPg0KCTwvbGFuZ3VhZ2U+DQoJPGxhbmd1YWdlIGlkPSJkZ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Gb2xpZSAlbiIvPg0KCQk8IS0tIHN1YnN0aXR1dGlvbjogJW4gPT0gc2xpZGUgbnVtYmVyIC0tPg0KCQk8IS0tIHN1YnN0aXR1dGlvbjogJXQgPT0gdG90YWwgc2xpZGUgY291bnQgLS0+DQoJCTx1aXRleHQgbmFtZT0iU0NSVUJCQVJTVEFUVVNfU0xJREVJTkZPIiB2YWx1ZT0iRm9saWUgJW4gLyAldCB8ICIvPg0KCQk8dWl0ZXh0IG5hbWU9IlNDUlVCQkFSU1RBVFVTX1NUT1BQRUQiIHZhbHVlPSJCZWVuZGV0Ii8+DQoJCTx1aXRleHQgbmFtZT0iU0NSVUJCQVJTVEFUVVNfUExBWUlORyIgdmFsdWU9IldpZWRlcmdhYmUiLz4NCgkJPHVpdGV4dCBuYW1lPSJTQ1JVQkJBUlNUQVRVU19OT0FVRElPIiB2YWx1ZT0iS2VpbiBBdWRpbyIvPg0KCQk8dWl0ZXh0IG5hbWU9IlNDUlVCQkFSU1RBVFVTX1ZJRFBMQVlJTkciIHZhbHVlPSJWaWRlbyB3aXJkIGFiZ2VzcGllbHQiLz4NCgkJPHVpdGV4dCBuYW1lPSJTQ1JVQkJBUlNUQVRVU19MT0FESU5HIiB2YWx1ZT0iTGFkZW4iLz4NCgkJPHVpdGV4dCBuYW1lPSJTQ1JVQkJBUlNUQVRVU19CVUZGRVJJTkciIHZhbHVlPSJQdWZmZXJuIi8+DQoJCTx1aXRleHQgbmFtZT0iU0NSVUJCQVJTVEFUVVNfUVVFU1RJT04iIHZhbHVlPSJGcmFnZSBiZWFudHdvcnRlbiIvPg0KCQk8dWl0ZXh0IG5hbWU9IlNDUlVCQkFSU1RBVFVTX1JFVklFV1FVSVoiIHZhbHVlPSJOb2NobWFscyBkdXJjaHNlaGVuIi8+DQoJCTwhLS0gc3Vic3RpdHV0aW9uOiAlbSA9PSBtaW51dGVzIHJlbWFpbmluZyAtLT4NCgkJPCEtLSBzdWJzdGl0dXRpb246ICVzID09IHNlY29uZHMgcmVtYWluaW5nIC0tPg0KCQk8dWl0ZXh0IG5hbWU9IkVMQVBTRUQiIHZhbHVlPSJSZXN0ZGF1ZXI6ICVtIE1pbnV0ZW4gJXMgU2VrdW5kZW4iLz4NCgkJPHVpdGV4dCBuYW1lPSJOT1RGT1VORCIgdmFsdWU9Ik5pY2h0cyBnZWZ1bmRlbiIvPg0KCQk8dWl0ZXh0IG5hbWU9IkFUVEFDSE1FTlRTIiB2YWx1ZT0iQW5sYWdlbiIvPg0KCQk8IS0tIHN1YnN0aXR1dGlvbjogJXAgPT0gY3VycmVudCBzcGVha2VyJ3MgdGl0bGUgLS0+DQoJCTx1aXRleHQgbmFtZT0iQklPV0lOX1RJVExFIiB2YWx1ZT0iU3ByZWNoZXI6ICVwIi8+DQoJCTx1aXRleHQgbmFtZT0iQklPQlROX1RJVExFIiB2YWx1ZT0iU3ByZWNoZXIiLz4NCgkJPHVpdGV4dCBuYW1lPSJESVZJREVSQlROX1RJVExFIiB2YWx1ZT0ifCIvPg0KCQk8dWl0ZXh0IG5hbWU9IkNPTlRBQ1RCVE5fVElUTEUiIHZhbHVlPSJLb250YWt0Ii8+DQoJCTx1aXRleHQgbmFtZT0iVEFCX1FVSVoiIHZhbHVlPSJRdWl6Ii8+DQoJCTx1aXRleHQgbmFtZT0iVEFCX09VVExJTkUiIHZhbHVlPSJTdHJ1a3R1ciIvPg0KCQk8dWl0ZXh0IG5hbWU9IlRBQl9USFVNQiIgdmFsdWU9Ik1pbmlhdHVyIi8+DQoJCTx1aXRleHQgbmFtZT0iVEFCX05PVEVTIiB2YWx1ZT0iTm90aXplbiIvPg0KCQk8dWl0ZXh0IG5hbWU9IlRBQl9TRUFSQ0giIHZhbHVlPSJTdWNoZW4iLz4NCgkJPHVpdGV4dCBuYW1lPSJTTElERV9IRUFESU5HIiB2YWx1ZT0iRm9saWVudGl0ZWwiLz4NCgkJPHVpdGV4dCBuYW1lPSJEVVJBVElPTl9IRUFESU5HIiB2YWx1ZT0iRGF1ZXIiLz4NCgkJPHVpdGV4dCBuYW1lPSJTRUFSQ0hfSEVBRElORyIgdmFsdWU9IlRleHQgc3VjaGVuOiIvPg0KCQk8dWl0ZXh0IG5hbWU9IlRIVU1CX0hFQURJTkciIHZhbHVlPSJGb2xpZSIvPg0KCQk8dWl0ZXh0IG5hbWU9IlRIVU1CX0lORk8iIHZhbHVlPSJGb2xpZW50aXRlbC9EYXVlciIvPg0KCQk8dWl0ZXh0IG5hbWU9IkFUVEFDSE5BTUVfSEVBRElORyIgdmFsdWU9IkRhdGVpbmFtZSIvPg0KCQk8dWl0ZXh0IG5hbWU9IkFUVEFDSFNJWkVfSEVBRElORyIgdmFsdWU9Ikdyw7bDn2UiLz4NCgkJPHVpdGV4dCBuYW1lPSJTTElERV9OT1RFUyIgdmFsdWU9IkZvbGllbm5vdGl6ZW4iLz4NCgkJPCEtLXF1aXogcG9kIGFuZCBtZXNzYWdlIGJveCB0ZXh0cy0tPg0KCQk8dWl0ZXh0IG5hbWU9IlFVSVpQT0RfUVVJWl9BVFRFTVBUIiB2YWx1ZT0iUXVpenZlcnN1Y2g6Ii8+DQoJCTx1aXRleHQgbmFtZT0iUVVJWlBPRF9RVUlaX0FUVEVNUFRfVkFMVUUiIHZhbHVlPSIlbiB2b24gJXQiLz4NCgkJPHVpdGV4dCBuYW1lPSJRVUlaUE9EX1FVSVpfU0NPUkUiIHZhbHVlPSJFcnJlaWNodDoiLz4NCgkJPHVpdGV4dCBuYW1lPSJRVUlaUE9EX1FVSVpfUEFTU1NDT1JFIiB2YWx1ZT0iTWluZGVzdHB1bmt0emFobDoiLz4NCgkJPHVpdGV4dCBuYW1lPSJRVUlaUE9EX1FVSVpfTUFYU0NPUkUiIHZhbHVlPSJNYXhpbWFsZSBQdW5rdHphaGw6Ii8+DQoJCTx1aXRleHQgbmFtZT0iUVVJWlBPRF9RVUVTQVRNUFRfU1RSIiB2YWx1ZT0iVmVyc3VjaDogJW4gdm9uICV0Ii8+DQoJCTx1aXRleHQgbmFtZT0iUVVJWlBPRF9RVUVTVFlQRV9TVFIiIHZhbHVlPSJUeXA6ICVzIi8+DQoJCTx1aXRleHQgbmFtZT0iUVVJWlBPRF9RVUVTVFlQRV9HUkQiIHZhbHVlPSJCZXdlcnRldCIvPg0KCQk8dWl0ZXh0IG5hbWU9IlFVSVpQT0RfUVVFU1RZUEVfU1ZZIiB2YWx1ZT0iVW1mcmFnZSIvPg0KCQk8dWl0ZXh0IG5hbWU9IlFVSVpQT0RfUVVJWkFUTVBUX0lORiIgdmFsdWU9IlVuZW5kbGljaCIvPg0KCQk8dWl0ZXh0IG5hbWU9IlFVSVpQT0RfUVVFU0FUTVBUX0lORiIgdmFsdWU9IlVuZW5kbGljaCIvPg0KCQk8dWl0ZXh0IG5hbWU9IldBUk5JTkdNU0dfWUVTU1RSSU5HIiB2YWx1ZT0iSmEiLz4NCgkJPHVpdGV4dCBuYW1lPSJXQVJOSU5HTVNHX05PU1RSSU5HIiB2YWx1ZT0iTmVpbiIvPg0KCQk8dWl0ZXh0IG5hbWU9IldBUk5JTkdNU0dfVElUTEVTVFJJTkciIHZhbHVlPSJRdWl6bmF2aWdhdGlvbnN3YXJudW5nIi8+DQoJCTx1aXRleHQgbmFtZT0iV0FSTklOR01TR19NU0dTVFJJTkciIHZhbHVlPSJJbiBkaWVzZW0gUXVpeiBnaWJ0IGVzIHVuYmVhbnR3b3J0ZXRlIEZyYWdlbi4mI3hBOyYjeEE7V2VubiBTaWUgYXVmICZxdW90O0phJnF1b3Q7IGtsaWNrZW4sIHdpcmQgZGFzIFF1aXogYmVlbmRldC4gS2xpY2tlbiBTaWUgYXVmICZxdW90O05laW4mcXVvdDssIHVtIG1pdCBkZW0gUXVpeiBmb3J0enVmYWhyZW4uIi8+DQoJCTx1aXRleHQgbmFtZT0iSU5GT1JNQVRJT05fSDI2NF9GTEFTSFBMQVlFUiIgdmFsdWU9IkRhcyBWaWRlbyB3aXJkIHZvbiBkZXIgbW9tZW50YW4gYXVmIGRpZXNlbSBDb21wdXRlciBpbnN0YWxsaWVydGVuIFZlcnNpb24gdm9uIEZsYXNoIFBsYXllciBuaWNodCB1bnRlcnN0w7x0enQuIEtsaWNrZW4gU2llIGF1ZiBkZW4gVmlkZW9iZXJlaWNoLCB1bSBkaWUgYWt0dWVsbGUgVmVyc2lvbiB2b24gRmxhc2ggUGxheWVyIGhlcnVudGVyenVs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RGVuIFRlaWxuZWhtZXJuIGRpZSBTZWl0ZW5sZWlzdGUgYW56ZWlnZW4iLz4NCgkJPHVpdGV4dCBuYW1lPSJNVVRFIiB2YWx1ZT0iVG9uIGF1cyIvPg0KCQk8dWl0ZXh0IG5hbWU9IkRPQ1dSQVBfVElUTEUiIHZhbHVlPSJQcmVzZW50ZXItQW5oYW5nIi8+DQoJCTx1aXRleHQgbmFtZT0iRE9DV1JBUF9NU0ciIHZhbHVlPSJBdWYgbWVpbmVtIEFyYmVpdHNwbGF0eiBzcGVpY2hlcm4iLz4NCgkJPHVpdGV4dCBuYW1lPSJET0NXUkFQX1BST01QVCIgdmFsdWU9Ilp1bSBIZXJ1bnRlcmxhZGVuIGtsaWNrZW4iLz4NCgk8L2xhbmd1YWdlPg0KCTxsYW5ndWFnZSBpZD0iZn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DQoJCTx1aXRleHQgbmFtZT0iU0NSVUJCQVJTVEFUVVNfUExBWUlORyIgdmFsdWU9IkxlY3R1cmUiLz4NCgkJPHVpdGV4dCBuYW1lPSJTQ1JVQkJBUlNUQVRVU19OT0FVRElPIiB2YWx1ZT0iUGFzIGRlIHNvbiIvPg0KCQk8dWl0ZXh0IG5hbWU9IlNDUlVCQkFSU1RBVFVTX1ZJRFBMQVlJTkciIHZhbHVlPSJMZWN0dXJlIHZpZMOpbyBlbiBjb3VycyIvPg0KCQk8dWl0ZXh0IG5hbWU9IlNDUlVCQkFSU1RBVFVTX0xPQURJTkciIHZhbHVlPSJDaGFyZ2VtZW50IGVuIGNvdXJzIi8+DQoJCTx1aXRleHQgbmFtZT0iU0NSVUJCQVJTVEFUVVNfQlVGRkVSSU5HIiB2YWx1ZT0iTWlzZSBlbiBtw6ltb2lyZSIvPg0KCQk8dWl0ZXh0IG5hbWU9IlNDUlVCQkFSU1RBVFVTX1FVRVNUSU9OIiB2YWx1ZT0iUsOpcG9uZHJlIMOgIGxhIHF1ZXN0aW9uIi8+DQoJCTx1aXRleHQgbmFtZT0iU0NSVUJCQVJTVEFUVVNfUkVWSUVXUVVJWiIgdmFsdWU9IlLDqXZpc2lvbiBkdSBxdWVzdGlvbm5haXJlIi8+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DQoJCTx1aXRleHQgbmFtZT0iQVRUQUNITUVOVFMiIHZhbHVlPSJQacOoY2VzIGpvaW50ZXMiLz4NCgkJPCEtLSBzdWJzdGl0dXRpb246ICVwID09IGN1cnJlbnQgc3BlYWtlcidzIHRpdGxlIC0tPg0KCQk8dWl0ZXh0IG5hbWU9IkJJT1dJTl9USVRMRSIgdmFsdWU9IkJpbyA6ICVwIi8+DQoJCTx1aXRleHQgbmFtZT0iQklPQlROX1RJVExFIiB2YWx1ZT0iQmlvIDoiLz4NCgkJPHVpdGV4dCBuYW1lPSJESVZJREVSQlROX1RJVExFIiB2YWx1ZT0ifCIvPg0KCQk8dWl0ZXh0IG5hbWU9IkNPTlRBQ1RCVE5fVElUTEUiIHZhbHVlPSJDb250YWN0Ii8+DQoJCTx1aXRleHQgbmFtZT0iVEFCX1FVSVoiIHZhbHVlPSJRdWl6Ii8+DQoJCTx1aXRleHQgbmFtZT0iVEFCX09VVExJTkUiIHZhbHVlPSJQbGFuIi8+DQoJCTx1aXRleHQgbmFtZT0iVEFCX1RIVU1CIiB2YWx1ZT0iRGlhcG9zIi8+DQoJCTx1aXRleHQgbmFtZT0iVEFCX05PVEVTIiB2YWx1ZT0iTm90ZXMiLz4NCgkJPHVpdGV4dCBuYW1lPSJUQUJfU0VBUkNIIiB2YWx1ZT0iUmVjaGVyY2hlIi8+DQoJCTx1aXRleHQgbmFtZT0iU0xJREVfSEVBRElORyIgdmFsdWU9IlRpdHJlIGRlIGxhIGRpYXBvc2l0aXZlIi8+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DQoJCTx1aXRleHQgbmFtZT0iQVRUQUNITkFNRV9IRUFESU5HIiB2YWx1ZT0iTm9tIGRlIGZpY2hpZXIiLz4NCgkJPHVpdGV4dCBuYW1lPSJBVFRBQ0hTSVpFX0hFQURJTkciIHZhbHVlPSJUYWlsbGUiLz4NCgkJPHVpdGV4dCBuYW1lPSJTTElERV9OT1RFUyIgdmFsdWU9IkNvbW1lbnRhaXJlcyBkZXMgZGlhcG9zaXRpdmVzIi8+DQoJCTwhLS1xdWl6IHBvZCBhbmQgbWVzc2FnZSBib3ggdGV4dHMtLT4NCgkJPHVpdGV4dCBuYW1lPSJRVUlaUE9EX1FVSVpfQVRURU1QVCIgdmFsdWU9IlRlbnRhdGl2ZSBkZSBxdWVzdGlvbm5haXJlIDoiLz4NCgkJPHVpdGV4dCBuYW1lPSJRVUlaUE9EX1FVSVpfQVRURU1QVF9WQUxVRSIgdmFsdWU9IiVuIHN1ciAldCIvPg0KCQk8dWl0ZXh0IG5hbWU9IlFVSVpQT0RfUVVJWl9TQ09SRSIgdmFsdWU9Ik5vdGUgb2J0ZW51ZSA6Ii8+DQoJCTx1aXRleHQgbmFtZT0iUVVJWlBPRF9RVUlaX1BBU1NTQ09SRSIgdmFsdWU9Ik5vdGUgZCdhZG1pc3NpYmlsaXTDqcKgOiIvPg0KCQk8dWl0ZXh0IG5hbWU9IlFVSVpQT0RfUVVJWl9NQVhTQ09SRSIgdmFsdWU9Ik5vdGUgbWF4aW1hbGUgOiIvPg0KCQk8dWl0ZXh0IG5hbWU9IlFVSVpQT0RfUVVFU0FUTVBUX1NUUiIgdmFsdWU9IlRlbnRhdGl2ZSA6ICVuIHN1ciAldCIvPg0KCQk8dWl0ZXh0IG5hbWU9IlFVSVpQT0RfUVVFU1RZUEVfU1RSIiB2YWx1ZT0iVHlwZTogJXMiLz4NCgkJPHVpdGV4dCBuYW1lPSJRVUlaUE9EX1FVRVNUWVBFX0dSRCIgdmFsdWU9Ik5vdMOpIi8+DQoJCTx1aXRleHQgbmFtZT0iUVVJWlBPRF9RVUVTVFlQRV9TVlkiIHZhbHVlPSJFbnF1w6p0ZSIvPg0KCQk8dWl0ZXh0IG5hbWU9IlFVSVpQT0RfUVVJWkFUTVBUX0lORiIgdmFsdWU9IklsbGltaXTDqSIvPg0KCQk8dWl0ZXh0IG5hbWU9IlFVSVpQT0RfUVVFU0FUTVBUX0lORiIgdmFsdWU9IklsbGltaXTDqSIvPg0KCQk8dWl0ZXh0IG5hbWU9IldBUk5JTkdNU0dfWUVTU1RSSU5HIiB2YWx1ZT0iT3VpIi8+DQoJCTx1aXRleHQgbmFtZT0iV0FSTklOR01TR19OT1NUUklORyIgdmFsdWU9Ik5vbiIvPg0KCQk8dWl0ZXh0IG5hbWU9IldBUk5JTkdNU0dfVElUTEVTVFJJTkciIHZhbHVlPSJBdmVydGlzc2VtZW50IGRlIG5hdmlnYXRpb24gZHUgcXVlc3Rpb25uYWlyZSIvPg0KCQk8dWl0ZXh0IG5hbWU9IldBUk5JTkdNU0dfTVNHU1RSSU5HIiB2YWx1ZT0iVm91cyBuJ2F2ZXogcGFzIHLDqXBvbmR1IMOgIGNlcnRhaW5lcyBxdWVzdGlvbnMgZGUgY2UgcXVlc3Rpb25uYWlyZS4mI3hBOyYjeEE7U2kgdm91cyBjbGlxdWV6IHN1ciBPdWksIHZvdXMgcXVpdHRlcmV6IGxlIHF1ZXN0aW9ubmFpcmUuIENsaXF1ZXogc3VyIE5vbiBwb3VyIGNvbnRpbnVlciBsZSBxdWVzdGlvbm5haXJlLiIvPg0KCQk8dWl0ZXh0IG5hbWU9IklORk9STUFUSU9OX0gyNjRfRkxBU0hQTEFZRVIiIHZhbHVlPSJMYSB2ZXJzaW9uIGRlIEZsYXNoIFBsYXllciBhY3R1ZWxsZW1lbnQgaW5zdGFsbMOpZSBzdXIgdm90cmUgbWFjaGluZSBuZSBwcmVuZCBwYXMgZW4gY2hhcmdlIGNlIHR5cGUgZGUgdmlkw6lvLiBDbGlxdWV6IHN1ciBsYSB6b25lIHZpZMOpbyBwb3VyIHTDqWzDqWNoYXJnZXIgbGEgZGVybmnDqHJlIHZlcnNpb24gZGU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250cmVyIGwnZW5jYWRyw6kgYXV4IHBhcnRpY2lwYW50cyIvPg0KCQk8dWl0ZXh0IG5hbWU9Ik1VVEUiIHZhbHVlPSJNdWV0Ii8+DQoJCTx1aXRleHQgbmFtZT0iRE9DV1JBUF9USVRMRSIgdmFsdWU9IlBpw6hjZSBqb2ludGUgUHJlc2VudGVyIi8+DQoJCTx1aXRleHQgbmFtZT0iRE9DV1JBUF9NU0ciIHZhbHVlPSJFbnJlZ2lzdHJlciBzdXIgbW9uIG9yZGluYXRldXIiLz4NCgkJPHVpdGV4dCBuYW1lPSJET0NXUkFQX1BST01QVCIgdmFsdWU9IkNsaXF1ZXIgcG91ciB0w6lsw6ljaGFyZ2VyIi8+DQoJPC9sYW5ndWFnZT4NCgk8bGFuZ3VhZ2UgaWQ9Imph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A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xMSxmYWxzZSxmYWxzZSx0cnVlIi8+DQoJCTx1aWZvbnQgbmFtZT0iRk9OVF9CSU9XSU4iIHZhbHVlPSJWZXJkYW5hLDExLGZhbHNlLGZhbHNlLGZhbHNlIi8+DQoJCTx1aWZvbnQgbmFtZT0iRk9OVF9MSVNUSEVBRElORyIgdmFsdWU9IlZlcmRhbmEsMTEsZmFsc2UsZmFsc2UsZmFsc2UiLz4NCgkJPHVpZm9udCBuYW1lPSJGT05UX1dJTlRJVExFIiB2YWx1ZT0iVmVyZGFuYSwxM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jgrnjg6njgqTjg4kgOiAlbiIvPg0KCQk8IS0tIHN1YnN0aXR1dGlvbjogJW4gPT0gc2xpZGUgbnVtYmVyIC0tPg0KCQk8IS0tIHN1YnN0aXR1dGlvbjogJXQgPT0gdG90YWwgc2xpZGUgY291bnQgLS0+DQoJCTx1aXRleHQgbmFtZT0iU0NSVUJCQVJTVEFUVVNfU0xJREVJTkZPIiB2YWx1ZT0i44K544Op44Kk44OJIDogJW4gLyAldCB8ICIvPg0KCQk8dWl0ZXh0IG5hbWU9IlNDUlVCQkFSU1RBVFVTX1NUT1BQRUQiIHZhbHVlPSLlgZzmraIiLz4NCgkJPHVpdGV4dCBuYW1lPSJTQ1JVQkJBUlNUQVRVU19QTEFZSU5HIiB2YWx1ZT0i5YaN55Sf5LitIi8+DQoJCTx1aXRleHQgbmFtZT0iU0NSVUJCQVJTVEFUVVNfTk9BVURJTyIgdmFsdWU9Iumfs+WjsOOBquOBlyIvPg0KCQk8dWl0ZXh0IG5hbWU9IlNDUlVCQkFSU1RBVFVTX1ZJRFBMQVlJTkciIHZhbHVlPSLjg5Pjg4fjgqrlho3nlJ/kuK0iLz4NCgkJPHVpdGV4dCBuYW1lPSJTQ1JVQkJBUlNUQVRVU19MT0FESU5HIiB2YWx1ZT0i44Ot44O844OJ5LitIi8+DQoJCTx1aXRleHQgbmFtZT0iU0NSVUJCQVJTVEFUVVNfQlVGRkVSSU5HIiB2YWx1ZT0i44OQ44OD44OV44Kh5LitIi8+DQoJCTx1aXRleHQgbmFtZT0iU0NSVUJCQVJTVEFUVVNfUVVFU1RJT04iIHZhbHVlPSLos6rllY/jgavnrZTjgYjjgabkuIvjgZXjgYQiLz4NCgkJPHVpdGV4dCBuYW1lPSJTQ1JVQkJBUlNUQVRVU19SRVZJRVdRVUlaIiB2YWx1ZT0i44Kv44Kk44K644KS44Os44OT44Ol44O844GX44Gm44GE44G+44GZIi8+DQoJCTwhLS0gc3Vic3RpdHV0aW9uOiAlbSA9PSBtaW51dGVzIHJlbWFpbmluZyAtLT4NCgkJPCEtLSBzdWJzdGl0dXRpb246ICVzID09IHNlY29uZHMgcmVtYWluaW5nIC0tPg0KCQk8dWl0ZXh0IG5hbWU9IkVMQVBTRUQiIHZhbHVlPSLmrovjgoogOiAlbSDliIYgJXMg56eSIi8+DQoJCTx1aXRleHQgbmFtZT0iTk9URk9VTkQiIHZhbHVlPSLkvZXjgoLopovjgaTjgYvjgorjgb7jgZvjgpMiLz4NCgkJPHVpdGV4dCBuYW1lPSJBVFRBQ0hNRU5UUyIgdmFsdWU9Iua3u+S7mCIvPg0KCQk8IS0tIHN1YnN0aXR1dGlvbjogJXAgPT0gY3VycmVudCBzcGVha2VyJ3MgdGl0bGUgLS0+DQoJCTx1aXRleHQgbmFtZT0iQklPV0lOX1RJVExFIiB2YWx1ZT0i57WM5q20IDogJXAiLz4NCgkJPHVpdGV4dCBuYW1lPSJCSU9CVE5fVElUTEUiIHZhbHVlPSLntYzmrbQiLz4NCgkJPHVpdGV4dCBuYW1lPSJESVZJREVSQlROX1RJVExFIiB2YWx1ZT0ifCIvPg0KCQk8dWl0ZXh0IG5hbWU9IkNPTlRBQ1RCVE5fVElUTEUiIHZhbHVlPSLjgYrllY/jgYTlkIjjgo/jgZsiLz4NCgkJPHVpdGV4dCBuYW1lPSJUQUJfUVVJWiIgdmFsdWU9IuOCr+OCpOOCuiIvPg0KCQk8dWl0ZXh0IG5hbWU9IlRBQl9PVVRMSU5FIiB2YWx1ZT0i44Ki44Km44OI44Op44Kk44OzIi8+DQoJCTx1aXRleHQgbmFtZT0iVEFCX1RIVU1CIiB2YWx1ZT0i44K144Og44ON44O844OrIi8+DQoJCTx1aXRleHQgbmFtZT0iVEFCX05PVEVTIiB2YWx1ZT0i44OO44O844OIIi8+DQoJCTx1aXRleHQgbmFtZT0iVEFCX1NFQVJDSCIgdmFsdWU9IuaknOe0oiIvPg0KCQk8dWl0ZXh0IG5hbWU9IlNMSURFX0hFQURJTkciIHZhbHVlPSLjgrnjg6njgqTjg4njgr/jgqTjg4jjg6siLz4NCgkJPHVpdGV4dCBuYW1lPSJEVVJBVElPTl9IRUFESU5HIiB2YWx1ZT0i6ZW344GVIi8+DQoJCTx1aXRleHQgbmFtZT0iU0VBUkNIX0hFQURJTkciIHZhbHVlPSLmpJzntKLjgZnjgovjg4bjgq3jgrnjg4ggOiAiLz4NCgkJPHVpdGV4dCBuYW1lPSJUSFVNQl9IRUFESU5HIiB2YWx1ZT0i44K544Op44Kk44OJIi8+DQoJCTx1aXRleHQgbmFtZT0iVEhVTUJfSU5GTyIgdmFsdWU9IuOCueODqeOCpOODieOCv+OCpOODiOODqyAvIOmVt+OBlSIvPg0KCQk8dWl0ZXh0IG5hbWU9IkFUVEFDSE5BTUVfSEVBRElORyIgdmFsdWU9IuODleOCoeOCpOODq+WQjSIvPg0KCQk8dWl0ZXh0IG5hbWU9IkFUVEFDSFNJWkVfSEVBRElORyIgdmFsdWU9IuOCteOCpOOCuiIvPg0KCQk8dWl0ZXh0IG5hbWU9IlNMSURFX05PVEVTIiB2YWx1ZT0i44K544Op44Kk44OJ44OO44O844OIIi8+DQoJCTwhLS1xdWl6IHBvZCBhbmQgbWVzc2FnZSBib3ggdGV4dHMtLT4NCgkJPHVpdGV4dCBuYW1lPSJRVUlaUE9EX1FVSVpfQVRURU1QVCIgdmFsdWU9IuOCr+OCpOOCuuippuihjOWbnuaVsCA6ICIvPg0KCQk8dWl0ZXh0IG5hbWU9IlFVSVpQT0RfUVVJWl9BVFRFTVBUX1ZBTFVFIiB2YWx1ZT0iJW4gLyAldCIvPg0KCQk8dWl0ZXh0IG5hbWU9IlFVSVpQT0RfUVVJWl9TQ09SRSIgdmFsdWU9IuOCueOCs+OCoiA6ICIvPg0KCQk8dWl0ZXh0IG5hbWU9IlFVSVpQT0RfUVVJWl9QQVNTU0NPUkUiIHZhbHVlPSLlkIjmoLzngrkgOiIvPg0KCQk8dWl0ZXh0IG5hbWU9IlFVSVpQT0RfUVVJWl9NQVhTQ09SRSIgdmFsdWU9IuacgOmrmOW+l+eCuSA6ICIvPg0KCQk8dWl0ZXh0IG5hbWU9IlFVSVpQT0RfUVVFU0FUTVBUX1NUUiIgdmFsdWU9IuippuihjOWbnuaVsCA6ICVuIC8gJXQiLz4NCgkJPHVpdGV4dCBuYW1lPSJRVUlaUE9EX1FVRVNUWVBFX1NUUiIgdmFsdWU9IuOCv+OCpOODlyA6ICVzIi8+DQoJCTx1aXRleHQgbmFtZT0iUVVJWlBPRF9RVUVTVFlQRV9HUkQiIHZhbHVlPSLoqZXkvqEiLz4NCgkJPHVpdGV4dCBuYW1lPSJRVUlaUE9EX1FVRVNUWVBFX1NWWSIgdmFsdWU9IuOCouODs+OCseODvOODiCIvPg0KCQk8dWl0ZXh0IG5hbWU9IlFVSVpQT0RfUVVJWkFUTVBUX0lORiIgdmFsdWU9IueEoeWItumZkCIvPg0KCQk8dWl0ZXh0IG5hbWU9IlFVSVpQT0RfUVVFU0FUTVBUX0lORiIgdmFsdWU9IueEoeWItumZkCIvPg0KCQk8dWl0ZXh0IG5hbWU9IldBUk5JTkdNU0dfWUVTU1RSSU5HIiB2YWx1ZT0i44Gv44GEIi8+DQoJCTx1aXRleHQgbmFtZT0iV0FSTklOR01TR19OT1NUUklORyIgdmFsdWU9IuOBhOOBhOOBiCIvPg0KCQk8dWl0ZXh0IG5hbWU9IldBUk5JTkdNU0dfVElUTEVTVFJJTkciIHZhbHVlPSLjgq/jgqTjgrrjga7jg4rjg5PjgrLjg7zjgrfjg6fjg7PjgavplqLjgZnjgovorablkYoiLz4NCgkJPHVpdGV4dCBuYW1lPSJXQVJOSU5HTVNHX01TR1NUUklORyIgdmFsdWU9IuOBk+OBruOCr+OCpOOCuuOBq+OBr+OAgeOBvuOBoOino+etlOOBl+OBpuOBhOOBquOBhOizquWVj+OBjOOBguOCiuOBvuOBmeOAgiYjeEE7JiN4QTsg44Kv44Kk44K644KS57WC5LqG44GZ44KL44Gr44Gv44CB44CM44Gv44GE44CN44KS44Kv44Oq44OD44Kv44GX44G+44GZ44CC44Kv44Kk44K644KS57aa6KGM44GZ44KL44Gr44Gv44CB44CM44GE44GE44GI44CN44KS44Kv44Oq44OD44Kv44GX44G+44GZ44CCIi8+DQoJCTx1aXRleHQgbmFtZT0iSU5GT1JNQVRJT05fSDI2NF9GTEFTSFBMQVlFUiIgdmFsdWU9IuOBiuS9v+OBhOOBruOCs+ODs+ODlOODpeODvOOCv+OBq+ePvuWcqOOCpOODs+OCueODiOODvOODq+OBleOCjOOBpuOBhOOCiyBGbGFzaCBQbGF5ZXIg44Gu44OQ44O844K444On44Oz44Gv44CB44GT44Gu44OT44OH44Kq44KS44K144Od44O844OI44GX44Gm44GE44G+44Gb44KT44CC5pyA5paw44GuIEZsYXNoIFBsYXllciDjgpLjg4Djgqbjg7Pjg63jg7zjg4njgZnjgovjgavjga/jgIHjg5Pjg4fjgqrpoJjln5/jgpLjgq/jg6rjg4Pjgq/jgZfjgabjgY/jgaDjgZXjgYT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44K144Kk44OJ44OQ44O844KS5Y+C5Yqg6ICF44Gr6KaL44Gb44KLIi8+DQoJCTx1aXRleHQgbmFtZT0iTVVURSIgdmFsdWU9IuODn+ODpeODvOODiCIvPg0KCQk8dWl0ZXh0IG5hbWU9IkRPQ1dSQVBfVElUTEUiIHZhbHVlPSJQcmVzZW50ZXIg5re75LuY44OV44Kh44Kk44OrIi8+DQoJCTx1aXRleHQgbmFtZT0iRE9DV1JBUF9NU0ciIHZhbHVlPSLjg57jgqTjgrPjg7Pjg5Tjg6Xjg7zjgr/jgavkv53lrZgiLz4NCgkJPHVpdGV4dCBuYW1lPSJET0NXUkFQX1BST01QVCIgdmFsdWU9IuOCr+ODquODg+OCr+OBl+OBpuODgOOCpuODs+ODreODvOODiSIvPg0KCTwvbGFuZ3VhZ2U+DQoJPGxhbmd1YWdlIGlkPSJrbyI+DQoJCTwhLS0gZm9ybWF0IGZvciB1aWZvbnQgdmFsdWUgaXMgImZvbnQsc2l6ZSxpc2JvbGQsaXNpdGFsaWMsaXNzaGFkb3dlZCIgLS0+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DQoJCTx1aWZvbnQgbmFtZT0iRk9OVF9FTEFQU0VEVElNRSIgdmFsdWU9IlZlcmRhbmEsMTEsdHJ1ZSxmYWxzZSxmYWxzZSIvPg0KCQk8dWlmb250IG5hbWU9IkZPTlRfVVRJTFNNRU5VIiB2YWx1ZT0iVmVyZGFuYSw5LHRydWUsZmFsc2UsZmFsc2UiLz4NCgkJPHVpZm9udCBuYW1lPSJGT05UX1RBQlMiIHZhbHVlPSJWZXJkYW5hLDExLGZhbHNlLGZhbHNlLGZhbHNlIi8+DQoJCTx1aWZvbnQgbmFtZT0iRk9OVF9QUkVTRU5UQVRJT05OQU1FIiB2YWx1ZT0iVmVyZGFuYSwxNSxmYWxzZSxmYWxzZSx0cnVlIi8+DQoJCTx1aWZvbnQgbmFtZT0iRk9OVF9QUkVTRU5URVJOQU1FIiB2YWx1ZT0iVmVyZGFuYSwxNSx0cnVlLGZhbHNlLHRydWUiLz4NCgkJPHVpZm9udCBuYW1lPSJGT05UX1BSRVNFTlRFUlRJVExFIiB2YWx1ZT0iVmVyZGFuYSwxMSxmYWxzZSxmYWxzZSx0cnVlIi8+DQoJCTx1aWZvbnQgbmFtZT0iRk9OVF9CSU9CVE4iIHZhbHVlPSJWZXJkYW5hLDEx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MTEsZmFsc2UsZmFsc2UsdHJ1ZSIvPg0KCQk8dWlmb250IG5hbWU9IkZPTlRfQklPV0lOIiB2YWx1ZT0iVmVyZGFuYSwxMSxmYWxzZSxmYWxzZSxmYWxzZSIvPg0KCQk8dWlmb250IG5hbWU9IkZPTlRfTElTVEhFQURJTkciIHZhbHVlPSJWZXJkYW5hLDExLGZhbHNlLGZhbHNlLGZhbHNlIi8+DQoJCTx1aWZvbnQgbmFtZT0iRk9OVF9XSU5USVRMRSIgdmFsdWU9IlZlcmRhbmEsMTE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7Iqs65287J2065OcICVuIi8+DQoJCTwhLS0gc3Vic3RpdHV0aW9uOiAlbiA9PSBzbGlkZSBudW1iZXIgLS0+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DQoJCTx1aXRleHQgbmFtZT0iU0NSVUJCQVJTVEFUVVNfTk9BVURJTyIgdmFsdWU9IuyYpOuUlOyYpCDsl4bsnYwiLz4NCgkJPHVpdGV4dCBuYW1lPSJTQ1JVQkJBUlNUQVRVU19WSURQTEFZSU5HIiB2YWx1ZT0i67mE65SU7JikIOyerOyDnSDspJEiLz4NCgkJPHVpdGV4dCBuYW1lPSJTQ1JVQkJBUlNUQVRVU19MT0FESU5HIiB2YWx1ZT0i66Gc65SpIi8+DQoJCTx1aXRleHQgbmFtZT0iU0NSVUJCQVJTVEFUVVNfQlVGRkVSSU5HIiB2YWx1ZT0i67KE7Y2866eBIi8+DQoJCTx1aXRleHQgbmFtZT0iU0NSVUJCQVJTVEFUVVNfUVVFU1RJT04iIHZhbHVlPSLsp4jrrLjsl5Ag64u17ZWY6riwIi8+DQoJCTx1aXRleHQgbmFtZT0iU0NSVUJCQVJTVEFUVVNfUkVWSUVXUVVJWiIgdmFsdWU9IuyniOusuCDri6Tsi5zrs7TquLAiLz4NCgkJPCEtLSBzdWJzdGl0dXRpb246ICVtID09IG1pbnV0ZXMgcmVtYWluaW5nIC0tPg0KCQk8IS0tIHN1YnN0aXR1dGlvbjogJXMgPT0gc2Vjb25kcyByZW1haW5pbmcgLS0+DQoJCTx1aXRleHQgbmFtZT0iRUxBUFNFRCIgdmFsdWU9IiVt67aEICVz7LSIIOuCqOydjCIvPg0KCQk8dWl0ZXh0IG5hbWU9Ik5PVEZPVU5EIiB2YWx1ZT0i7JeG7J2MIi8+DQoJCTx1aXRleHQgbmFtZT0iQVRUQUNITUVOVFMiIHZhbHVlPSLssqjrtoAg7YyM7J28Ii8+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UVVJWiIgdmFsdWU9Iu2AtOymiCIvPg0KCQk8dWl0ZXh0IG5hbWU9IlRBQl9PVVRMSU5FIiB2YWx1ZT0i6rCc7JqUIi8+DQoJCTx1aXRleHQgbmFtZT0iVEFCX1RIVU1CIiB2YWx1ZT0i7LaV7IaM7YyQIi8+DQoJCTx1aXRleHQgbmFtZT0iVEFCX05PVEVTIiB2YWx1ZT0i64W47Yq4Ii8+DQoJCTx1aXRleHQgbmFtZT0iVEFCX1NFQVJDSCIgdmFsdWU9IuqygOyDiSIvPg0KCQk8dWl0ZXh0IG5hbWU9IlNMSURFX0hFQURJTkciIHZhbHVlPSLsiqzrnbzsnbTrk5wg7KCc66qpIi8+DQoJCTx1aXRleHQgbmFtZT0iRFVSQVRJT05fSEVBRElORyIgdmFsdWU9IuyerOyDneyLnOqwhCIvPg0KCQk8dWl0ZXh0IG5hbWU9IlNFQVJDSF9IRUFESU5HIiB2YWx1ZT0i7YWN7Iqk7Yq4IOqygOyDiToiLz4NCgkJPHVpdGV4dCBuYW1lPSJUSFVNQl9IRUFESU5HIiB2YWx1ZT0i7Iqs65287J2065OcIi8+DQoJCTx1aXRleHQgbmFtZT0iVEhVTUJfSU5GTyIgdmFsdWU9IuygnOuqqS/snqzsg53si5zqsIQiLz4NCgkJPHVpdGV4dCBuYW1lPSJBVFRBQ0hOQU1FX0hFQURJTkciIHZhbHVlPSLtjIzsnbwg7J2066aEIi8+DQoJCTx1aXRleHQgbmFtZT0iQVRUQUNIU0laRV9IRUFESU5HIiB2YWx1ZT0i7YGs6riwIi8+DQoJCTx1aXRleHQgbmFtZT0iU0xJREVfTk9URVMiIHZhbHVlPSLsiqzrnbzsnbTrk5wg64W47Yq4Ii8+DQoJCTwhLS1xdWl6IHBvZCBhbmQgbWVzc2FnZSBib3ggdGV4dHMtLT4NCgkJPHVpdGV4dCBuYW1lPSJRVUlaUE9EX1FVSVpfQVRURU1QVCIgdmFsdWU9Iu2AtOymiCDsi5zrj4Qg7Zqf7IiYOiIvPg0KCQk8dWl0ZXh0IG5hbWU9IlFVSVpQT0RfUVVJWl9BVFRFTVBUX1ZBTFVFIiB2YWx1ZT0iJW4vJXQiLz4NCgkJPHVpdGV4dCBuYW1lPSJRVUlaUE9EX1FVSVpfU0NPUkUiIHZhbHVlPSLrk53soJA6Ii8+DQoJCTx1aXRleHQgbmFtZT0iUVVJWlBPRF9RVUlaX1BBU1NTQ09SRSIgdmFsdWU9Iu2GteqzvCDsoJDsiJg6Ii8+DQoJCTx1aXRleHQgbmFtZT0iUVVJWlBPRF9RVUlaX01BWFNDT1JFIiB2YWx1ZT0i7LWc6rOgIOygkOyImDoiLz4NCgkJPHVpdGV4dCBuYW1lPSJRVUlaUE9EX1FVRVNBVE1QVF9TVFIiIHZhbHVlPSLsi5zrj4Qg7Zqf7IiYOiAlbi8ldCIvPg0KCQk8dWl0ZXh0IG5hbWU9IlFVSVpQT0RfUVVFU1RZUEVfU1RSIiB2YWx1ZT0i7Jyg7ZiVOiAlcyIvPg0KCQk8dWl0ZXh0IG5hbWU9IlFVSVpQT0RfUVVFU1RZUEVfR1JEIiB2YWx1ZT0i7KCQ7IiYIOunpOq4sOq4sCDsmYTro4wiLz4NCgkJPHVpdGV4dCBuYW1lPSJRVUlaUE9EX1FVRVNUWVBFX1NWWSIgdmFsdWU9IuyEpOusuCDsobDsgqwiLz4NCgkJPHVpdGV4dCBuYW1lPSJRVUlaUE9EX1FVSVpBVE1QVF9JTkYiIHZhbHVlPSLrrLTtlZwiLz4NCgkJPHVpdGV4dCBuYW1lPSJRVUlaUE9EX1FVRVNBVE1QVF9JTkYiIHZhbHVlPSLrrLTtlZwiLz4NCgkJPHVpdGV4dCBuYW1lPSJXQVJOSU5HTVNHX1lFU1NUUklORyIgdmFsdWU9IuyYiCIvPg0KCQk8dWl0ZXh0IG5hbWU9IldBUk5JTkdNU0dfTk9TVFJJTkciIHZhbHVlPSLslYTri4jsmKQiLz4NCgkJPHVpdGV4dCBuYW1lPSJXQVJOSU5HTVNHX1RJVExFU1RSSU5HIiB2YWx1ZT0i7YC07KaIIOuCtOu5hOqyjOydtOyFmCDqsr3qs6AiLz4NCgkJPHVpdGV4dCBuYW1lPSJXQVJOSU5HTVNHX01TR1NUUklORyIgdmFsdWU9IuydtCDtgLTspojsl5DshJwg7Iuc64+E7ZWY7KeAIOyViuydgCDsp4jrrLjsnbQg7J6I7Iq164uI64ukLiYjeEE7JiN4QTvtgLTspojrpbwg7KKF66OM7ZWY66Ck66m0IFvsmIhd66W8IO2BtOumre2VmOqzoCwg7YC07KaI66W8IOqzhOyGje2VmOugpOuptCBb7JWE64uI7JikXeulvCDtgbTrpq3tlZjsi63si5zsmKQuIi8+DQoJCTx1aXRleHQgbmFtZT0iSU5GT1JNQVRJT05fSDI2NF9GTEFTSFBMQVlFUiIgdmFsdWU9IuyLnOyKpO2FnOyXkCDshKTsuZjrkJjslrQg7J6I64qUIO2YhOyerCDrsoTsoITsnZggRmxhc2ggUGxheWVy64qUIOydtCDruYTrlJTsmKTrpbwg7KeA7JuQ7ZWY7KeAIOyViuyKteuLiOuLpC4g7LWc7IugIEZsYXNoIFBsYXllcuulvCDri6TsmrTroZzrk5ztlZjroKTrqbQg67mE65SU7JikIOyYgeyXreydhCDtgbTrpq3tlZjsi63si5zsmKQ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ywuOyXrOyekOyXkOqyjCDshLjroZwg66eJ64yAIOuztOydtOq4sCIvPg0KCQk8dWl0ZXh0IG5hbWU9Ik1VVEUiIHZhbHVlPSLsnYzshozqsbAiLz4NCgkJPHVpdGV4dCBuYW1lPSJET0NXUkFQX1RJVExFIiB2YWx1ZT0iUHJlc2VudGVyIO2MjOydvCDssqjrtoAiLz4NCgkJPHVpdGV4dCBuYW1lPSJET0NXUkFQX01TRyIgdmFsdWU9IuuCtCDsu7Ttk6jthLDsl5Ag7KCA7J6lIi8+DQoJCTx1aXRleHQgbmFtZT0iRE9DV1JBUF9QUk9NUFQiIHZhbHVlPSLtgbTrpq3tlZjsl6wg64uk7Jq066Gc65OcIi8+DQoJPC9sYW5ndWFnZT4NCgk8bGFuZ3VhZ2UgaWQ9ImVz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RldGVuaWRhIi8+DQoJCTx1aXRleHQgbmFtZT0iU0NSVUJCQVJTVEFUVVNfUExBWUlORyIgdmFsdWU9IlJlcHJvZHVjaWVuZG8iLz4NCgkJPHVpdGV4dCBuYW1lPSJTQ1JVQkJBUlNUQVRVU19OT0FVRElPIiB2YWx1ZT0iU2luIHNvbmlkbyIvPg0KCQk8dWl0ZXh0IG5hbWU9IlNDUlVCQkFSU1RBVFVTX1ZJRFBMQVlJTkciIHZhbHVlPSJWw61kZW8gZW4gcmVwcm9kLiIvPg0KCQk8dWl0ZXh0IG5hbWU9IlNDUlVCQkFSU1RBVFVTX0xPQURJTkciIHZhbHVlPSJDYXJnYW5kbyIvPg0KCQk8dWl0ZXh0IG5hbWU9IlNDUlVCQkFSU1RBVFVTX0JVRkZFUklORyIgdmFsdWU9IkFsbWFjZW5hbmRvIGVuIGLDumZlciIvPg0KCQk8dWl0ZXh0IG5hbWU9IlNDUlVCQkFSU1RBVFVTX1FVRVNUSU9OIiB2YWx1ZT0iQ29udGVzdGFyIHByZWd1bnRhIi8+DQoJCTx1aXRleHQgbmFtZT0iU0NSVUJCQVJTVEFUVVNfUkVWSUVXUVVJWiIgdmFsdWU9IlJldmlzYW5kbyBwcnVlYmEiLz4NCgkJPCEtLSBzdWJzdGl0dXRpb246ICVtID09IG1pbnV0ZXMgcmVtYWluaW5nIC0tPg0KCQk8IS0tIHN1YnN0aXR1dGlvbjogJXMgPT0gc2Vjb25kcyByZW1haW5pbmcgLS0+DQoJCTx1aXRleHQgbmFtZT0iRUxBUFNFRCIgdmFsdWU9IiVtIG1pbnV0b3MgJXMgc2VndW5kb3MgcmVzdGFudGVzIi8+DQoJCTx1aXRleHQgbmFtZT0iTk9URk9VTkQiIHZhbHVlPSJObyBzZSBoYSBlbmNvbnRyYWRvIG5hZGEiLz4NCgkJPHVpdGV4dCBuYW1lPSJBVFRBQ0hNRU5UUyIgdmFsdWU9IkFyY2hpdm9zIGFkanVudG9zIi8+DQoJCTwhLS0gc3Vic3RpdHV0aW9uOiAlcCA9PSBjdXJyZW50IHNwZWFrZXIncyB0aXRsZSAtLT4NCgkJPHVpdGV4dCBuYW1lPSJCSU9XSU5fVElUTEUiIHZhbHVlPSJCaW9ncmFmw61hOiAlcCIvPg0KCQk8dWl0ZXh0IG5hbWU9IkJJT0JUTl9USVRMRSIgdmFsdWU9IkJpb2dyYWbDrWEiLz4NCgkJPHVpdGV4dCBuYW1lPSJESVZJREVSQlROX1RJVExFIiB2YWx1ZT0ifCIvPg0KCQk8dWl0ZXh0IG5hbWU9IkNPTlRBQ1RCVE5fVElUTEUiIHZhbHVlPSJDb250YWN0byIvPg0KCQk8dWl0ZXh0IG5hbWU9IlRBQl9RVUlaIiB2YWx1ZT0iUHJ1ZWJhIi8+DQoJCTx1aXRleHQgbmFtZT0iVEFCX09VVExJTkUiIHZhbHVlPSJDb250b3JubyIvPg0KCQk8dWl0ZXh0IG5hbWU9IlRBQl9USFVNQiIgdmFsdWU9Ik1pbmlhdC4iLz4NCgkJPHVpdGV4dCBuYW1lPSJUQUJfTk9URVMiIHZhbHVlPSJOb3RhcyIvPg0KCQk8dWl0ZXh0IG5hbWU9IlRBQl9TRUFSQ0giIHZhbHVlPSJCdXNjYXIiLz4NCgkJPHVpdGV4dCBuYW1lPSJTTElERV9IRUFESU5HIiB2YWx1ZT0iVMOtdHVsbyBkZSBkaWFwb3NpdGl2YSIvPg0KCQk8dWl0ZXh0IG5hbWU9IkRVUkFUSU9OX0hFQURJTkciIHZhbHVlPSJEdXJhYy4iLz4NCgkJPHVpdGV4dCBuYW1lPSJTRUFSQ0hfSEVBRElORyIgdmFsdWU9IkJ1c2NhciB0ZXh0bzoiLz4NCgkJPHVpdGV4dCBuYW1lPSJUSFVNQl9IRUFESU5HIiB2YWx1ZT0iRGlhcG9zaXRpdmEiLz4NCgkJPHVpdGV4dCBuYW1lPSJUSFVNQl9JTkZPIiB2YWx1ZT0iRHVyLi9Uw610LiBkaWFwLiIvPg0KCQk8dWl0ZXh0IG5hbWU9IkFUVEFDSE5BTUVfSEVBRElORyIgdmFsdWU9Ik5vbWJyZSBkZSBhcmNoaXZvIi8+DQoJCTx1aXRleHQgbmFtZT0iQVRUQUNIU0laRV9IRUFESU5HIiB2YWx1ZT0iVGFtYcOxbyIvPg0KCQk8dWl0ZXh0IG5hbWU9IlNMSURFX05PVEVTIiB2YWx1ZT0iTm90YXMgZGUgZGlhcG9zaXRpdmEiLz4NCgkJPCEtLXF1aXogcG9kIGFuZCBtZXNzYWdlIGJveCB0ZXh0cy0tPg0KCQk8dWl0ZXh0IG5hbWU9IlFVSVpQT0RfUVVJWl9BVFRFTVBUIiB2YWx1ZT0iSW50ZW50byBkZSBwcnVlYmE6Ii8+DQoJCTx1aXRleHQgbmFtZT0iUVVJWlBPRF9RVUlaX0FUVEVNUFRfVkFMVUUiIHZhbHVlPSIlbiBkZSAldCIvPg0KCQk8dWl0ZXh0IG5hbWU9IlFVSVpQT0RfUVVJWl9TQ09SRSIgdmFsdWU9IlB1bnR1YWNpw7NuOiIvPg0KCQk8dWl0ZXh0IG5hbWU9IlFVSVpQT0RfUVVJWl9QQVNTU0NPUkUiIHZhbHVlPSJQdW50dWFjacOzbiBwYXJhIGFwcm9iYXI6Ii8+DQoJCTx1aXRleHQgbmFtZT0iUVVJWlBPRF9RVUlaX01BWFNDT1JFIiB2YWx1ZT0iUHVudHVhY2nDs24gbcOheGltYToiLz4NCgkJPHVpdGV4dCBuYW1lPSJRVUlaUE9EX1FVRVNBVE1QVF9TVFIiIHZhbHVlPSJJbnRlbnRvczogJW4gZGUgJXQiLz4NCgkJPHVpdGV4dCBuYW1lPSJRVUlaUE9EX1FVRVNUWVBFX1NUUiIgdmFsdWU9IlRpcG86ICVzIi8+DQoJCTx1aXRleHQgbmFtZT0iUVVJWlBPRF9RVUVTVFlQRV9HUkQiIHZhbHVlPSJDb24gcHVudHVhY2nDs24iLz4NCgkJPHVpdGV4dCBuYW1lPSJRVUlaUE9EX1FVRVNUWVBFX1NWWSIgdmFsdWU9IkVuY3Vlc3RhIi8+DQoJCTx1aXRleHQgbmFtZT0iUVVJWlBPRF9RVUlaQVRNUFRfSU5GIiB2YWx1ZT0iSW5maW5pdG8iLz4NCgkJPHVpdGV4dCBuYW1lPSJRVUlaUE9EX1FVRVNBVE1QVF9JTkYiIHZhbHVlPSJJbmZpbml0byIvPg0KCQk8dWl0ZXh0IG5hbWU9IldBUk5JTkdNU0dfWUVTU1RSSU5HIiB2YWx1ZT0iU8OtIi8+DQoJCTx1aXRleHQgbmFtZT0iV0FSTklOR01TR19OT1NUUklORyIgdmFsdWU9Ik5vIi8+DQoJCTx1aXRleHQgbmFtZT0iV0FSTklOR01TR19USVRMRVNUUklORyIgdmFsdWU9IkF2aXNvIGRlIG5hdmVnYWNpw7NuIGRlIHBydWViYSIvPg0KCQk8dWl0ZXh0IG5hbWU9IldBUk5JTkdNU0dfTVNHU1RSSU5HIiB2YWx1ZT0iSGF5IHByZWd1bnRhcyBzaW4gaW50ZW50b3MgZW4gZXN0YSBwcnVlYmEuJiN4QTsmI3hBO1BhcmEgc2FsaXIgZGUgbGEgcHJ1ZWJhLCBoYWdhIGNsaWMgZW4gU8OtLiBQYXJhIGNvbnRpbnVhciwgaGFnYSBjbGljIGVuIE5vLiIvPg0KCQk8dWl0ZXh0IG5hbWU9IklORk9STUFUSU9OX0gyNjRfRkxBU0hQTEFZRVIiIHZhbHVlPSJMYSB2ZXJzacOzbiBhY3R1YWwgZGUgRmxhc2ggUGxheWVyIGluc3RhbGFkYSBlbiBlbCBvcmRlbmFkb3Igbm8gZXMgY29tcGF0aWJsZSBjb24gZXN0ZSB2w61kZW8uIEhhZ2EgY2xpYyBlbiBlbCDDoXJlYSBkZSB2w61kZW8gcGFyYSBkZXNjYXJnYXIgbGEgw7psdGltYSB2ZXJzacOzbiBkZSBGbGFzaCBQbGF5ZXIuIi8+DQoJCTwhLS0gc3Vic3RpdHV0aW9uOiAlcCA9PSBwcmVzZW50YXRpb24gdGl0bGUgLS0+DQoJCTwhLS0gc3Vic3RpdHV0aW9uOiAlcyA9PSBzbGlkZSB0aXRsZSAtLT4NCgkJPCEtLSBzdWJzdGl0dXRpb246ICVuID09IHNsaWRlIG51bWJlciAtLT4NCgkJPHVpdGV4dCBuYW1lPSJCT09LTUFSSyIgdmFsdWU9IkFkb2JlIFByZXNlbnRlcjogJXAiLz4NCgkJPCEtLSBzdWJzdGl0dXRpb246ICVwID09IHByZXNlbnRhdGlvbiB0aXRsZSAtLT4NCgkJPCEtLSBzdWJzdGl0dXRpb246ICVzID09IHNsaWRlIHRpdGxlIC0tPg0KCQk8IS0tIHN1YnN0aXR1dGlvbjogJW4gPT0gc2xpZGUgbnVtYmVyIC0tPg0KCQk8dWl0ZXh0IG5hbWU9IkJPT0tNQVJLU0xJREUiIHZhbHVlPSJBZG9iZSBQcmVzZW50ZXI6ICVwICVzIi8+DQoJCTx1aXRleHQgbmFtZT0iU0hPV1NJREVCQVIiIHZhbHVlPSJNb3N0cmFyIGJhcnJhIGxhdGVyYWwgYSBsb3MgcGFydGljaXBhbnRlcyIvPg0KCQk8dWl0ZXh0IG5hbWU9Ik1VVEUiIHZhbHVlPSJTaWxlbmNpYXIiLz4NCgkJPHVpdGV4dCBuYW1lPSJET0NXUkFQX1RJVExFIiB2YWx1ZT0iQXJjaGl2byBhZGp1bnRvIGRlIFByZXNlbnRlciIvPg0KCQk8dWl0ZXh0IG5hbWU9IkRPQ1dSQVBfTVNHIiB2YWx1ZT0iR3VhcmRhciBlbiBNaSBQQyIvPg0KCQk8dWl0ZXh0IG5hbWU9IkRPQ1dSQVBfUFJPTVBUIiB2YWx1ZT0iSGFnYSBjbGljIGVuIERlc2NhcmdhciIvPg0KCTwvbGFuZ3VhZ2U+DQoJPGxhbmd1YWdlIGlkPSJw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TbGlkZSAlbiIvPg0KCQk8IS0tIHN1YnN0aXR1dGlvbjogJW4gPT0gc2xpZGUgbnVtYmVyIC0tPg0KCQk8IS0tIHN1YnN0aXR1dGlvbjogJXQgPT0gdG90YWwgc2xpZGUgY291bnQgLS0+DQoJCTx1aXRleHQgbmFtZT0iU0NSVUJCQVJTVEFUVVNfU0xJREVJTkZPIiB2YWx1ZT0iU2xpZGUgJW4gLyAldCB8ICIvPg0KCQk8dWl0ZXh0IG5hbWU9IlNDUlVCQkFSU1RBVFVTX1NUT1BQRUQiIHZhbHVlPSJQYXJhZG8iLz4NCgkJPHVpdGV4dCBuYW1lPSJTQ1JVQkJBUlNUQVRVU19QTEFZSU5HIiB2YWx1ZT0iUmVwcm9kdXppbmRvIi8+DQoJCTx1aXRleHQgbmFtZT0iU0NSVUJCQVJTVEFUVVNfTk9BVURJTyIgdmFsdWU9IlNlbSDDoXVkaW8iLz4NCgkJPHVpdGV4dCBuYW1lPSJTQ1JVQkJBUlNUQVRVU19WSURQTEFZSU5HIiB2YWx1ZT0iVsOtZGVvIGVtIHJlcHJvZHXDp8OjbyIvPg0KCQk8dWl0ZXh0IG5hbWU9IlNDUlVCQkFSU1RBVFVTX0xPQURJTkciIHZhbHVlPSJDYXJyZWdhbmRvIi8+DQoJCTx1aXRleHQgbmFtZT0iU0NSVUJCQVJTVEFUVVNfQlVGRkVSSU5HIiB2YWx1ZT0iQXJtYXplbmFuZG8gZW0gYnVmZmVyIi8+DQoJCTx1aXRleHQgbmFtZT0iU0NSVUJCQVJTVEFUVVNfUVVFU1RJT04iIHZhbHVlPSJSZXNwb25kZXIgcGVyZ3VudGEiLz4NCgkJPHVpdGV4dCBuYW1lPSJTQ1JVQkJBUlNUQVRVU19SRVZJRVdRVUlaIiB2YWx1ZT0iUmV2aXNhbmRvIHF1ZXN0aW9uw6FyaW8iLz4NCgkJPCEtLSBzdWJzdGl0dXRpb246ICVtID09IG1pbnV0ZXMgcmVtYWluaW5nIC0tPg0KCQk8IS0tIHN1YnN0aXR1dGlvbjogJXMgPT0gc2Vjb25kcyByZW1haW5pbmcgLS0+DQoJCTx1aXRleHQgbmFtZT0iRUxBUFNFRCIgdmFsdWU9IiVtIG1pbnV0b3MgJXMgc2VndW5kb3MgcmVzdGFudGVzIi8+DQoJCTx1aXRleHQgbmFtZT0iTk9URk9VTkQiIHZhbHVlPSJOYWRhIGVuY29udHJhZG8iLz4NCgkJPHVpdGV4dCBuYW1lPSJBVFRBQ0hNRU5UUyIgdmFsdWU9IkFuZXhv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dG8iLz4NCgkJPHVpdGV4dCBuYW1lPSJUQUJfUVVJWiIgdmFsdWU9IlF1ZXN0LiIvPg0KCQk8dWl0ZXh0IG5hbWU9IlRBQl9PVVRMSU5FIiB2YWx1ZT0iRXNxdWVtYSIvPg0KCQk8dWl0ZXh0IG5hbWU9IlRBQl9USFVNQiIgdmFsdWU9Ik1pbmkiLz4NCgkJPHVpdGV4dCBuYW1lPSJUQUJfTk9URVMiIHZhbHVlPSJOb3RhcyIvPg0KCQk8dWl0ZXh0IG5hbWU9IlRBQl9TRUFSQ0giIHZhbHVlPSJCdXNjYSIvPg0KCQk8dWl0ZXh0IG5hbWU9IlNMSURFX0hFQURJTkciIHZhbHVlPSJUw610dWxvIGRvIHNsaWRlIi8+DQoJCTx1aXRleHQgbmFtZT0iRFVSQVRJT05fSEVBRElORyIgdmFsdWU9IkR1cmHDp8OjbyIvPg0KCQk8dWl0ZXh0IG5hbWU9IlNFQVJDSF9IRUFESU5HIiB2YWx1ZT0iUHJvY3VyYXIgdGV4dG86Ii8+DQoJCTx1aXRleHQgbmFtZT0iVEhVTUJfSEVBRElORyIgdmFsdWU9IlNsaWRlIi8+DQoJCTx1aXRleHQgbmFtZT0iVEhVTUJfSU5GTyIgdmFsdWU9IlTDrXR1bG8vRHVyYcOnw6NvIGRvIHNsaWRlIi8+DQoJCTx1aXRleHQgbmFtZT0iQVRUQUNITkFNRV9IRUFESU5HIiB2YWx1ZT0iTm9tZSBkbyBhcnF1aXZvIi8+DQoJCTx1aXRleHQgbmFtZT0iQVRUQUNIU0laRV9IRUFESU5HIiB2YWx1ZT0iVGFtYW5obyIvPg0KCQk8dWl0ZXh0IG5hbWU9IlNMSURFX05PVEVTIiB2YWx1ZT0iQW5vdGHDp8O1ZXMgZG8gc2xpZGUiLz4NCgkJPCEtLXF1aXogcG9kIGFuZCBtZXNzYWdlIGJveCB0ZXh0cy0tPg0KCQk8dWl0ZXh0IG5hbWU9IlFVSVpQT0RfUVVJWl9BVFRFTVBUIiB2YWx1ZT0iVGVudGF0aXZhIG5vIHF1ZXN0aW9uw6FyaW86Ii8+DQoJCTx1aXRleHQgbmFtZT0iUVVJWlBPRF9RVUlaX0FUVEVNUFRfVkFMVUUiIHZhbHVlPSIlbiBkZSAldCIvPg0KCQk8dWl0ZXh0IG5hbWU9IlFVSVpQT0RfUVVJWl9TQ09SRSIgdmFsdWU9IlBvbnR1YcOnw6NvOiIvPg0KCQk8dWl0ZXh0IG5hbWU9IlFVSVpQT0RfUVVJWl9QQVNTU0NPUkUiIHZhbHVlPSJQb250dWHDp8OjbyBkZSBhcHJvdmHDp8OjbzoiLz4NCgkJPHVpdGV4dCBuYW1lPSJRVUlaUE9EX1FVSVpfTUFYU0NPUkUiIHZhbHVlPSJQb250dWHDp8OjbyBtw6F4aW1hOiIvPg0KCQk8dWl0ZXh0IG5hbWU9IlFVSVpQT0RfUVVFU0FUTVBUX1NUUiIgdmFsdWU9IlRlbnRhdGl2YTogJW4gZGUgJXQiLz4NCgkJPHVpdGV4dCBuYW1lPSJRVUlaUE9EX1FVRVNUWVBFX1NUUiIgdmFsdWU9IlRpcG86ICVzIi8+DQoJCTx1aXRleHQgbmFtZT0iUVVJWlBPRF9RVUVTVFlQRV9HUkQiIHZhbHVlPSJDbGFzc2lmaWNhdMOzcmlhIi8+DQoJCTx1aXRleHQgbmFtZT0iUVVJWlBPRF9RVUVTVFlQRV9TVlkiIHZhbHVlPSJQZXNxdWlzYSIvPg0KCQk8dWl0ZXh0IG5hbWU9IlFVSVpQT0RfUVVJWkFUTVBUX0lORiIgdmFsdWU9IkluZmluaXRvIi8+DQoJCTx1aXRleHQgbmFtZT0iUVVJWlBPRF9RVUVTQVRNUFRfSU5GIiB2YWx1ZT0iSW5maW5pdG8iLz4NCgkJPHVpdGV4dCBuYW1lPSJXQVJOSU5HTVNHX1lFU1NUUklORyIgdmFsdWU9IlNpbSIvPg0KCQk8dWl0ZXh0IG5hbWU9IldBUk5JTkdNU0dfTk9TVFJJTkciIHZhbHVlPSJOw6NvIi8+DQoJCTx1aXRleHQgbmFtZT0iV0FSTklOR01TR19USVRMRVNUUklORyIgdmFsdWU9IkFsZXJ0YSBkZSBuYXZlZ2HDp8OjbyBkbyBxdWVzdGlvbsOhcmlvIi8+DQoJCTx1aXRleHQgbmFtZT0iV0FSTklOR01TR19NU0dTVFJJTkciIHZhbHVlPSJFeGlzdGVtIHBlcmd1bnRhcyBxdWUgbsOjbyBmb3JhbSByZXNwb25kaWRhcyBuZXN0ZSBxdWVzdGlvbsOhcmlvLiYjeEE7JiN4QTtDbGlxdWUgZW0gU2ltIHBhcmEgc2FpciBkbyBxdWVzdGlvbsOhcmlvIG91IGVtIE7Do28gc2UgcXVpc2VyIGNvbnRpbnVhci4iLz4NCgkJPHVpdGV4dCBuYW1lPSJJTkZPUk1BVElPTl9IMjY0X0ZMQVNIUExBWUVSIiB2YWx1ZT0iQSB2ZXJzw6NvIGF0dWFsIGRvIEZsYXNoIFBsYXllciBpbnN0YWxhZGEgbm8gY29tcHV0YWRvciBuw6NvIG9mZXJlY2Ugc3Vwb3J0ZSBhIGVzc2UgdsOtZGVvLiBDbGlxdWUgbmEgw6FyZWEgZG8gdsOtZGVvIHBhcmEgYmFpeGFyIGEgdmVyc8OjbyBtYWlzIHJlY2VudGUgZG8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FyIGJhcnJhIGxhdGVyYWwgYW8gcGFydGljaXBhbnRlcyIvPg0KCQk8dWl0ZXh0IG5hbWU9Ik1VVEUiIHZhbHVlPSJNdWRvIi8+DQoJCTx1aXRleHQgbmFtZT0iRE9DV1JBUF9USVRMRSIgdmFsdWU9IkFuZXhvIGRlIGFycXVpdm8gZG8gUHJlc2VudGVyIi8+DQoJCTx1aXRleHQgbmFtZT0iRE9DV1JBUF9NU0ciIHZhbHVlPSJTYWx2YXIgZW0gTWV1IGNvbXB1dGFkb3IiLz4NCgkJPHVpdGV4dCBuYW1lPSJET0NXUkFQX1BST01QVCIgdmFsdWU9IkNsaXF1ZSBwYXJhIGJhaXhhciIvPg0KCTwvbGFuZ3VhZ2U+DQoJPGxhbmd1YWdlIGlkPSJp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YSAlbiIvPg0KCQk8IS0tIHN1YnN0aXR1dGlvbjogJW4gPT0gc2xpZGUgbnVtYmVyIC0tPg0KCQk8IS0tIHN1YnN0aXR1dGlvbjogJXQgPT0gdG90YWwgc2xpZGUgY291bnQgLS0+DQoJCTx1aXRleHQgbmFtZT0iU0NSVUJCQVJTVEFUVVNfU0xJREVJTkZPIiB2YWx1ZT0iRGlhcG9zaXRpdmEgJW4gLyAldCB8ICIvPg0KCQk8dWl0ZXh0IG5hbWU9IlNDUlVCQkFSU1RBVFVTX1NUT1BQRUQiIHZhbHVlPSJJbnRlcnJvdHRvIi8+DQoJCTx1aXRleHQgbmFtZT0iU0NSVUJCQVJTVEFUVVNfUExBWUlORyIgdmFsdWU9IlJpcHJvZHV6aW9uZSIvPg0KCQk8dWl0ZXh0IG5hbWU9IlNDUlVCQkFSU1RBVFVTX05PQVVESU8iIHZhbHVlPSJBdWRpbyBpbmF0dC4iLz4NCgkJPHVpdGV4dCBuYW1lPSJTQ1JVQkJBUlNUQVRVU19WSURQTEFZSU5HIiB2YWx1ZT0iVmlkZW8gaW4gcmlwcm9kdXppb25lIi8+DQoJCTx1aXRleHQgbmFtZT0iU0NSVUJCQVJTVEFUVVNfTE9BRElORyIgdmFsdWU9IkNhcmljYW1lbnRvIi8+DQoJCTx1aXRleHQgbmFtZT0iU0NSVUJCQVJTVEFUVVNfQlVGRkVSSU5HIiB2YWx1ZT0iQnVmZmVyaW5nIi8+DQoJCTx1aXRleHQgbmFtZT0iU0NSVUJCQVJTVEFUVVNfUVVFU1RJT04iIHZhbHVlPSJSaXNwb25kaSBhIGRvbWFuZGEiLz4NCgkJPHVpdGV4dCBuYW1lPSJTQ1JVQkJBUlNUQVRVU19SRVZJRVdRVUlaIiB2YWx1ZT0iUmV2aXNpb25lIGRlbCBxdWl6Ii8+DQoJCTwhLS0gc3Vic3RpdHV0aW9uOiAlbSA9PSBtaW51dGVzIHJlbWFpbmluZyAtLT4NCgkJPCEtLSBzdWJzdGl0dXRpb246ICVzID09IHNlY29uZHMgcmVtYWluaW5nIC0tPg0KCQk8dWl0ZXh0IG5hbWU9IkVMQVBTRUQiIHZhbHVlPSIlbSBNaW51dGkgJXMgU2Vjb25kaSByaW1hbmVudGkiLz4NCgkJPHVpdGV4dCBuYW1lPSJOT1RGT1VORCIgdmFsdWU9Ik5lc3N1biBlbGVtZW50byB0cm92YXRvIi8+DQoJCTx1aXRleHQgbmFtZT0iQVRUQUNITUVOVFMiIHZhbHVlPSJBbGxlZ2F0aS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QuIi8+DQoJCTx1aXRleHQgbmFtZT0iVEFCX1FVSVoiIHZhbHVlPSJRdWl6Ii8+DQoJCTx1aXRleHQgbmFtZT0iVEFCX09VVExJTkUiIHZhbHVlPSJTdHJ1dHR1cmEiLz4NCgkJPHVpdGV4dCBuYW1lPSJUQUJfVEhVTUIiIHZhbHVlPSJNaW5pYXR1cmUiLz4NCgkJPHVpdGV4dCBuYW1lPSJUQUJfTk9URVMiIHZhbHVlPSJOb3RlIi8+DQoJCTx1aXRleHQgbmFtZT0iVEFCX1NFQVJDSCIgdmFsdWU9IkNlcmNhIi8+DQoJCTx1aXRleHQgbmFtZT0iU0xJREVfSEVBRElORyIgdmFsdWU9IlRpdG9sbyBkaWFwb3NpdGl2YSIvPg0KCQk8dWl0ZXh0IG5hbWU9IkRVUkFUSU9OX0hFQURJTkciIHZhbHVlPSJEdXJhdGEiLz4NCgkJPHVpdGV4dCBuYW1lPSJTRUFSQ0hfSEVBRElORyIgdmFsdWU9IkNlcmNhIHRlc3RvOiIvPg0KCQk8dWl0ZXh0IG5hbWU9IlRIVU1CX0hFQURJTkciIHZhbHVlPSJEaWFwb3NpdGl2YSIvPg0KCQk8dWl0ZXh0IG5hbWU9IlRIVU1CX0lORk8iIHZhbHVlPSJUaXRvbG8vVGVtcG8iLz4NCgkJPHVpdGV4dCBuYW1lPSJBVFRBQ0hOQU1FX0hFQURJTkciIHZhbHVlPSJOb21lIGZpbGUiLz4NCgkJPHVpdGV4dCBuYW1lPSJBVFRBQ0hTSVpFX0hFQURJTkciIHZhbHVlPSJEaW1lbnNpb25lIi8+DQoJCTx1aXRleHQgbmFtZT0iU0xJREVfTk9URVMiIHZhbHVlPSJOb3RlIGRpYXBvc2l0aXZhIi8+DQoJCTwhLS1xdWl6IHBvZCBhbmQgbWVzc2FnZSBib3ggdGV4dHMtLT4NCgkJPHVpdGV4dCBuYW1lPSJRVUlaUE9EX1FVSVpfQVRURU1QVCIgdmFsdWU9IlRlbnRhdGl2byBxdWl6OiIvPg0KCQk8dWl0ZXh0IG5hbWU9IlFVSVpQT0RfUVVJWl9BVFRFTVBUX1ZBTFVFIiB2YWx1ZT0iJW4gZGkgJXQiLz4NCgkJPHVpdGV4dCBuYW1lPSJRVUlaUE9EX1FVSVpfU0NPUkUiIHZhbHVlPSJQdW50ZWdnaW86Ii8+DQoJCTx1aXRleHQgbmFtZT0iUVVJWlBPRF9RVUlaX1BBU1NTQ09SRSIgdmFsdWU9IlB1bnRlZ2dpbyBtaW5pbW86Ii8+DQoJCTx1aXRleHQgbmFtZT0iUVVJWlBPRF9RVUlaX01BWFNDT1JFIiB2YWx1ZT0iUHVudGVnZ2lvIG1hc3NpbW86Ii8+DQoJCTx1aXRleHQgbmFtZT0iUVVJWlBPRF9RVUVTQVRNUFRfU1RSIiB2YWx1ZT0iVGVudGF0aXZvOiAlbiBkaSAldCIvPg0KCQk8dWl0ZXh0IG5hbWU9IlFVSVpQT0RfUVVFU1RZUEVfU1RSIiB2YWx1ZT0iVGlwbzogJXMiLz4NCgkJPHVpdGV4dCBuYW1lPSJRVUlaUE9EX1FVRVNUWVBFX0dSRCIgdmFsdWU9IkNvbiB2YWx1dGF6aW9uZSIvPg0KCQk8dWl0ZXh0IG5hbWU9IlFVSVpQT0RfUVVFU1RZUEVfU1ZZIiB2YWx1ZT0iSW5kYWdpbmUiLz4NCgkJPHVpdGV4dCBuYW1lPSJRVUlaUE9EX1FVSVpBVE1QVF9JTkYiIHZhbHVlPSJJbmZpbml0aSIvPg0KCQk8dWl0ZXh0IG5hbWU9IlFVSVpQT0RfUVVFU0FUTVBUX0lORiIgdmFsdWU9IkluZmluaXRpIi8+DQoJCTx1aXRleHQgbmFtZT0iV0FSTklOR01TR19ZRVNTVFJJTkciIHZhbHVlPSJTw6wiLz4NCgkJPHVpdGV4dCBuYW1lPSJXQVJOSU5HTVNHX05PU1RSSU5HIiB2YWx1ZT0iTm8iLz4NCgkJPHVpdGV4dCBuYW1lPSJXQVJOSU5HTVNHX1RJVExFU1RSSU5HIiB2YWx1ZT0iQXZ2ZXJ0ZW56YSBuYXZpZ2F6aW9uZSBxdWl6Ii8+DQoJCTx1aXRleHQgbmFtZT0iV0FSTklOR01TR19NU0dTVFJJTkciIHZhbHVlPSJPY2NvcnJlIGFuY29yYSByaXNwb25kZXJlIGFkIGFsY3VuZSBkb21hbmRlIGRlbCBxdWl6LiYjeEE7JiN4QTtTZSBmYXRlIGNsaWMgc3UgU8OsLCB1c2NpcmV0ZSBkYWwgcXVpei4gRmF0ZSBjbGljIHN1IE5vIHBlciBjb250aW51YXJlIGlsIHF1aXouIi8+DQoJCTx1aXRleHQgbmFtZT0iSU5GT1JNQVRJT05fSDI2NF9GTEFTSFBMQVlFUiIgdmFsdWU9IkxhIHZlcnNpb25lIGRpIEZsYXNoIFBsYXllciBhdHR1YWxtZW50ZSBpbnN0YWxsYXRhIG5vbiBzdXBwb3J0YSBxdWVzdG8gdmlkZW8uIEZhdGUgY2xpYyBzdWxsJ2FyZWEgZGVsIHZpZGVvIHBlciBzY2FyaWNhcmUgbCd1bHRpbWEgdmVyc2lvbmUgZGk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EgYmFycmEgbGF0ZXJhbGUgYWkgcGFydGVjaXBhbnRpIi8+DQoJCTx1aXRleHQgbmFtZT0iTVVURSIgdmFsdWU9IkRpc2F0dGl2YSBhdWRpbyIvPg0KCQk8dWl0ZXh0IG5hbWU9IkRPQ1dSQVBfVElUTEUiIHZhbHVlPSJBbGxlZ2F0byBmaWxlIFByZXNlbnRlciIvPg0KCQk8dWl0ZXh0IG5hbWU9IkRPQ1dSQVBfTVNHIiB2YWx1ZT0iU2FsdmEgaW4gUmlzb3JzZSBkZWwgY29tcHV0ZXIiLz4NCgkJPHVpdGV4dCBuYW1lPSJET0NXUkFQX1BST01QVCIgdmFsdWU9IkNsaWMgcGVyIHNjYXJpY2FyZSIvPg0KCTwvbGFuZ3VhZ2U+DQoJPGxhbmd1YWdlIGlkPSJub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EgJW4iLz4NCgkJPCEtLSBzdWJzdGl0dXRpb246ICVuID09IHNsaWRlIG51bWJlciAtLT4NCgkJPCEtLSBzdWJzdGl0dXRpb246ICV0ID09IHRvdGFsIHNsaWRlIGNvdW50IC0tPg0KCQk8dWl0ZXh0IG5hbWU9IlNDUlVCQkFSU1RBVFVTX1NMSURFSU5GTyIgdmFsdWU9IkRpYSAlbiAvICV0IHwgIi8+DQoJCTx1aXRleHQgbmFtZT0iU0NSVUJCQVJTVEFUVVNfU1RPUFBFRCIgdmFsdWU9Ikdlc3RvcHQiLz4NCgkJPHVpdGV4dCBuYW1lPSJTQ1JVQkJBUlNUQVRVU19QTEFZSU5HIiB2YWx1ZT0iQWZzcGVsZW4iLz4NCgkJPHVpdGV4dCBuYW1lPSJTQ1JVQkJBUlNUQVRVU19OT0FVRElPIiB2YWx1ZT0iR2VlbiBhdWRpbyIvPg0KCQk8dWl0ZXh0IG5hbWU9IlNDUlVCQkFSU1RBVFVTX1ZJRFBMQVlJTkciIHZhbHVlPSJWaWRlbyBhZnNwZWxlbiIvPg0KCQk8dWl0ZXh0IG5hbWU9IlNDUlVCQkFSU1RBVFVTX0xPQURJTkciIHZhbHVlPSJMYWRlbiIvPg0KCQk8dWl0ZXh0IG5hbWU9IlNDUlVCQkFSU1RBVFVTX0JVRkZFUklORyIgdmFsdWU9IkJ1ZmZlcmVuIi8+DQoJCTx1aXRleHQgbmFtZT0iU0NSVUJCQVJTVEFUVVNfUVVFU1RJT04iIHZhbHVlPSJWcmFhZyBtZXQgYW50d29vcmQiLz4NCgkJPHVpdGV4dCBuYW1lPSJTQ1JVQkJBUlNUQVRVU19SRVZJRVdRVUlaIiB2YWx1ZT0iUXVpeiBjb250cm9sZXJlbiIvPg0KCQk8IS0tIHN1YnN0aXR1dGlvbjogJW0gPT0gbWludXRlcyByZW1haW5pbmcgLS0+DQoJCTwhLS0gc3Vic3RpdHV0aW9uOiAlcyA9PSBzZWNvbmRzIHJlbWFpbmluZyAtLT4NCgkJPHVpdGV4dCBuYW1lPSJFTEFQU0VEIiB2YWx1ZT0iRXIgcmVzdGVyZW4gJW0gbWludXRlbiAlcyBzZWNvbmRlbiIvPg0KCQk8dWl0ZXh0IG5hbWU9Ik5PVEZPVU5EIiB2YWx1ZT0iTmlldHMgZ2V2b25kZW4iLz4NCgkJPHVpdGV4dCBuYW1lPSJBVFRBQ0hNRU5UUyIgdmFsdWU9IkJpamxhZ2VuIi8+DQoJCTwhLS0gc3Vic3RpdHV0aW9uOiAlcCA9PSBjdXJyZW50IHNwZWFrZXIncyB0aXRsZSAtLT4NCgkJPHVpdGV4dCBuYW1lPSJCSU9XSU5fVElUTEUiIHZhbHVlPSJCaW9ncmFmaWU6ICVwIi8+DQoJCTx1aXRleHQgbmFtZT0iQklPQlROX1RJVExFIiB2YWx1ZT0iQmlvZ3JhZmllIi8+DQoJCTx1aXRleHQgbmFtZT0iRElWSURFUkJUTl9USVRMRSIgdmFsdWU9InwiLz4NCgkJPHVpdGV4dCBuYW1lPSJDT05UQUNUQlROX1RJVExFIiB2YWx1ZT0iQ29udGFjdCIvPg0KCQk8dWl0ZXh0IG5hbWU9IlRBQl9RVUlaIiB2YWx1ZT0iUXVpeiIvPg0KCQk8dWl0ZXh0IG5hbWU9IlRBQl9PVVRMSU5FIiB2YWx1ZT0iT3ZlcnppY2h0Ii8+DQoJCTx1aXRleHQgbmFtZT0iVEFCX1RIVU1CIiB2YWx1ZT0iTWluaWF0dXVyIi8+DQoJCTx1aXRleHQgbmFtZT0iVEFCX05PVEVTIiB2YWx1ZT0iTm90aXRpZXMiLz4NCgkJPHVpdGV4dCBuYW1lPSJUQUJfU0VBUkNIIiB2YWx1ZT0iWm9la2VuIi8+DQoJCTx1aXRleHQgbmFtZT0iU0xJREVfSEVBRElORyIgdmFsdWU9IlRpdGVsIHZhbiBkaWEiLz4NCgkJPHVpdGV4dCBuYW1lPSJEVVJBVElPTl9IRUFESU5HIiB2YWx1ZT0iRHV1ciIvPg0KCQk8dWl0ZXh0IG5hbWU9IlNFQVJDSF9IRUFESU5HIiB2YWx1ZT0iWm9la2VuIG5hYXIgdGVrc3Q6Ii8+DQoJCTx1aXRleHQgbmFtZT0iVEhVTUJfSEVBRElORyIgdmFsdWU9IkRpYSIvPg0KCQk8dWl0ZXh0IG5hbWU9IlRIVU1CX0lORk8iIHZhbHVlPSJUaXRlbC9kdXVyIHZhbiBkaWEiLz4NCgkJPHVpdGV4dCBuYW1lPSJBVFRBQ0hOQU1FX0hFQURJTkciIHZhbHVlPSJCZXN0YW5kc25hYW0iLz4NCgkJPHVpdGV4dCBuYW1lPSJBVFRBQ0hTSVpFX0hFQURJTkciIHZhbHVlPSJHcm9vdHRlIi8+DQoJCTx1aXRleHQgbmFtZT0iU0xJREVfTk9URVMiIHZhbHVlPSJEaWFub3RpdGllcyIvPg0KCQk8IS0tcXVpeiBwb2QgYW5kIG1lc3NhZ2UgYm94IHRleHRzLS0+DQoJCTx1aXRleHQgbmFtZT0iUVVJWlBPRF9RVUlaX0FUVEVNUFQiIHZhbHVlPSJRdWl6cG9naW5nOiIvPg0KCQk8dWl0ZXh0IG5hbWU9IlFVSVpQT0RfUVVJWl9BVFRFTVBUX1ZBTFVFIiB2YWx1ZT0iJW4gdmFuICV0Ii8+DQoJCTx1aXRleHQgbmFtZT0iUVVJWlBPRF9RVUlaX1NDT1JFIiB2YWx1ZT0iQmVoYWFsZGUgc2NvcmU6Ii8+DQoJCTx1aXRleHQgbmFtZT0iUVVJWlBPRF9RVUlaX1BBU1NTQ09SRSIgdmFsdWU9IlZvbGRvZW5kZSBzY29yZToiLz4NCgkJPHVpdGV4dCBuYW1lPSJRVUlaUE9EX1FVSVpfTUFYU0NPUkUiIHZhbHVlPSJNYXhpbWFhbCBoYWFsYmFyZSBzY29yZToiLz4NCgkJPHVpdGV4dCBuYW1lPSJRVUlaUE9EX1FVRVNBVE1QVF9TVFIiIHZhbHVlPSJQb2dpbmc6ICVuIHZhbiAldCIvPg0KCQk8dWl0ZXh0IG5hbWU9IlFVSVpQT0RfUVVFU1RZUEVfU1RSIiB2YWx1ZT0iVHlwZTogJXMiLz4NCgkJPHVpdGV4dCBuYW1lPSJRVUlaUE9EX1FVRVNUWVBFX0dSRCIgdmFsdWU9IlRlbHQgdm9vciBzY29yZSIvPg0KCQk8dWl0ZXh0IG5hbWU9IlFVSVpQT0RfUVVFU1RZUEVfU1ZZIiB2YWx1ZT0iRW5xdcOqdGUiLz4NCgkJPHVpdGV4dCBuYW1lPSJRVUlaUE9EX1FVSVpBVE1QVF9JTkYiIHZhbHVlPSJPbmJlcGVya3QiLz4NCgkJPHVpdGV4dCBuYW1lPSJRVUlaUE9EX1FVRVNBVE1QVF9JTkYiIHZhbHVlPSJPbmJlcGVya3QiLz4NCgkJPHVpdGV4dCBuYW1lPSJXQVJOSU5HTVNHX1lFU1NUUklORyIgdmFsdWU9IkphIi8+DQoJCTx1aXRleHQgbmFtZT0iV0FSTklOR01TR19OT1NUUklORyIgdmFsdWU9Ik5lZSIvPg0KCQk8dWl0ZXh0IG5hbWU9IldBUk5JTkdNU0dfVElUTEVTVFJJTkciIHZhbHVlPSJXYWFyc2NodXdpbmcgbWV0IGJldHJla2tpbmcgdG90IHF1aXpuYXZpZ2F0aWUiLz4NCgkJPHVpdGV4dCBuYW1lPSJXQVJOSU5HTVNHX01TR1NUUklORyIgdmFsdWU9IlUgaGVidCBuaWV0IGFsbGUgdnJhZ2VuIGluIGRlemUgcXVpeiBiZWFudHdvb3JkLiYjeEE7JiN4QTtLbGlrIG9wIEphIG9tIGRlIHF1aXogYWYgdGUgc2x1aXRlbi4gS2xpayBvcCBOZWUgb20gZGUgcXVpeiB2b29ydCB0ZSB6ZXR0ZW4uIi8+DQoJCTx1aXRleHQgbmFtZT0iSU5GT1JNQVRJT05fSDI2NF9GTEFTSFBMQVlFUiIgdmFsdWU9IkRlemUgdmlkZW8gd29yZHQgbmlldCBvbmRlcnN0ZXVuZCBkb29yIGRlIHZlcnNpZSB2YW4gRmxhc2ggUGxheWVyIGRpZSBtb21lbnRlZWwgb3AgdXcgY29tcHV0ZXIgaXMgZ2XDr25zdGFsbGVlcmQuIEtsaWsgaW4gZGUgdmlkZW8gb20gZGUgbmlldXdzdGUgRmxhc2ggUGxheWVyIHRlIGRvd25sb2FkZW4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ppanBhbmVlbCBhYW4gZGVlbG5lbWVycyB3ZWVyZ2V2ZW4iLz4NCgkJPHVpdGV4dCBuYW1lPSJNVVRFIiB2YWx1ZT0iRGVtcGVuIi8+DQoJCTx1aXRleHQgbmFtZT0iRE9DV1JBUF9USVRMRSIgdmFsdWU9IlByZXNlbnRlci1iZXN0YW5kc2JpamxhZ2UiLz4NCgkJPHVpdGV4dCBuYW1lPSJET0NXUkFQX01TRyIgdmFsdWU9Ik9wc2xhYW4gaW4gRGV6ZSBjb21wdXRlciIvPg0KCQk8dWl0ZXh0IG5hbWU9IkRPQ1dSQVBfUFJPTVBUIiB2YWx1ZT0iS2xpayBvbSB0ZSBkb3dubG9hZGVuIi8+DQoJPC9sYW5ndWFnZT4NCgk8bGFuZ3VhZ2UgaWQ9ImNuIj4NCgkJPCEtLSBmb3JtYXQgZm9yIHVpZm9udCB2YWx1ZSBpcyAiZm9udCxzaXplLGlzYm9sZCxpc2l0YWxpYyxpc3NoYWRvd2VkIiAtLT4NCgkJPHVpZm9udCBuYW1lPSJGT05UX1FVSVpaSU5HIiB2YWx1ZT0i5a6L5L2TLTE4MDMwLDEwLGZhbHNlLGZhbHNlLGZhbHNlIi8+DQoJCTx1aWZvbnQgbmFtZT0iRk9OVF9TQ1JVQlNUQVRVUyIgdmFsdWU9IuWui+S9ky0xODAzMCwxMCx0cnVlLGZhbHNlLHRydWUiLz4NCgkJPHVpZm9udCBuYW1lPSJGT05UX1NDUlVCVElNRSIgdmFsdWU9IuWui+S9ky0xODAzMCwxMCxmYWxzZSxmYWxzZSx0cnVlIi8+DQoJCTx1aWZvbnQgbmFtZT0iRk9OVF9FTEFQU0VEVElNRSIgdmFsdWU9IuWui+S9ky0xODAzMCwxMCx0cnVlLGZhbHNlLHRydWUiLz4NCgkJPHVpZm9udCBuYW1lPSJGT05UX1VUSUxTTUVOVSIgdmFsdWU9IuWui+S9ky0xODAzMCwxMCx0cnVlLGZhbHNlLGZhbHNlIi8+DQoJCTx1aWZvbnQgbmFtZT0iRk9OVF9UQUJTIiB2YWx1ZT0i5a6L5L2TLTE4MDMwLDE0LHRydWUsZmFsc2UsdHJ1ZSIvPg0KCQk8dWlmb250IG5hbWU9IkZPTlRfUFJFU0VOVEFUSU9OTkFNRSIgdmFsdWU9IuWui+S9ky0xODAzMCwxNCxmYWxzZSxmYWxzZSx0cnVlIi8+DQoJCTx1aWZvbnQgbmFtZT0iRk9OVF9QUkVTRU5URVJOQU1FIiB2YWx1ZT0i5a6L5L2TLTE4MDMwLDE0LHRydWUsZmFsc2UsdHJ1ZSIvPg0KCQk8dWlmb250IG5hbWU9IkZPTlRfUFJFU0VOVEVSVElUTEUiIHZhbHVlPSLlrovkvZMtMTgwMzAsMTMsZmFsc2UsZmFsc2UsdHJ1ZSIvPg0KCQk8dWlmb250IG5hbWU9IkZPTlRfQklPQlROIiB2YWx1ZT0i5a6L5L2TLTE4MDMwLDEwLGZhbHNlLGZhbHNlLHRydWUiLz4NCgkJPHVpZm9udCBuYW1lPSJGT05UX05PVEVTIiB2YWx1ZT0i5a6L5L2TLTE4MDMwLDEyLGZhbHNlLGZhbHNlLGZhbHNlIi8+DQoJCTx1aWZvbnQgbmFtZT0iRk9OVF9PVVRMSU5FIiB2YWx1ZT0i5a6L5L2TLTE4MDMwLDEyLGZhbHNlLGZhbHNlLHRydWUiLz4NCgkJPHVpZm9udCBuYW1lPSJGT05UX1NFQVJDSCIgdmFsdWU9IuWui+S9ky0xODAzMCwxMixmYWxzZSxmYWxzZSx0cnVlIi8+DQoJCTx1aWZvbnQgbmFtZT0iRk9OVF9USFVNQiIgdmFsdWU9IuWui+S9ky0xODAzMCwxMCxmYWxzZSxmYWxzZSx0cnVlIi8+DQoJCTx1aWZvbnQgbmFtZT0iRk9OVF9CSU9XSU4iIHZhbHVlPSLlrovkvZMtMTgwMzAsMTIsZmFsc2UsZmFsc2UsZmFsc2UiLz4NCgkJPHVpZm9udCBuYW1lPSJGT05UX0xJU1RIRUFESU5HIiB2YWx1ZT0i5a6L5L2TLTE4MDMwLDEwLGZhbHNlLGZhbHNlLGZhbHNlIi8+DQoJCTx1aWZvbnQgbmFtZT0iRk9OVF9XSU5USVRMRSIgdmFsdWU9IuWui+S9ky0xODAzMCwxMCxmYWxzZSxmYWxzZSx0cnVlIi8+DQoJCTx1aWZvbnQgbmFtZT0iRk9OVF9BVFRBQ0hNRU5UUyIgdmFsdWU9IuWui+S9ky0xODAzMCwxMixmYWxzZSxmYWxzZSx0cnVlIi8+DQoJCTwhLS1xdWl6IHBvZCBhbmQgbWVzc2FnZSBib3ggdGV4dCBmb250cy0tPg0KCQk8dWlmb250IG5hbWU9IkZPTlRfTVNHQk9YX1dJTlRJVExFIiB2YWx1ZT0i5a6L5L2TLTE4MDMwLDEyLHRydWUsZmFsc2UsdHJ1ZSIvPg0KCQk8dWlmb250IG5hbWU9IkZPTlRfTVNHQk9YX01TRyIgdmFsdWU9IuWui+S9ky0xODAzMCwxMixmYWxzZSxmYWxzZSx0cnVlIi8+DQoJCTx1aWZvbnQgbmFtZT0iRk9OVF9NU0dCT1hfT1BUSU9OUyIgdmFsdWU9IuWui+S9ky0xODAzMCwxMCx0cnVlLGZhbHNlLHRydWUiLz4NCgkJPHVpZm9udCBuYW1lPSJGT05UX1FVSVpQT0RfUVVJWl9USVRMRSIgdmFsdWU9IuWui+S9ky0xODAzMCwxMix0cnVlLGZhbHNlLHRydWUiLz4NCgkJPHVpZm9udCBuYW1lPSJGT05UX1FVSVpQT0RfUVVJWl9BVFRFTVBUIiB2YWx1ZT0i5a6L5L2TLTE4MDMwLDEwLGZhbHNlLGZhbHNlLHRydWUiLz4NCgkJPHVpZm9udCBuYW1lPSJGT05UX1FVSVpQT0RfUVVJWl9BVFRFTVBUX1ZBTFVFIiB2YWx1ZT0i5a6L5L2TLTE4MDMwLDEwLHRydWUsZmFsc2UsdHJ1ZSIvPg0KCQk8dWlmb250IG5hbWU9IkZPTlRfUVVJWlBPRF9RVUVTVElPTl9TQ09SRSIgdmFsdWU9IuWui+S9ky0xODAzMCwxMCxmYWxzZSxmYWxzZSx0cnVlIi8+DQoJCTx1aWZvbnQgbmFtZT0iRk9OVF9RVUlaUE9EX1FVRVNUSU9OX1NDT1JFX1ZBTFVFIiB2YWx1ZT0i5a6L5L2TLTE4MDMwLDEwLHRydWUsZmFsc2UsdHJ1ZSIvPg0KCQk8dWlmb250IG5hbWU9IkZPTlRfUVVJWlBPRF9RVUVTVElPTl9BVFRFTVBUIiB2YWx1ZT0i5a6L5L2TLTE4MDMwLDEwLGZhbHNlLGZhbHNlLHRydWUiLz4NCgkJPHVpZm9udCBuYW1lPSJGT05UX1FVSVpQT0RfUVVFU1RJT05fQVRURU1QVF9WQUxVRSIgdmFsdWU9IuWui+S9ky0xODAzMCwxMCx0cnVlLGZhbHNlLHRydWUiLz4NCgkJPHVpZm9udCBuYW1lPSJGT05UX1FVSVpQT0RfUVVFU1RJT05fVEFHIiB2YWx1ZT0i5a6L5L2TLTE4MDMwLDEyLHRydWUsZmFsc2UsdHJ1ZSIvPg0KCQk8dWlmb250IG5hbWU9IkZPTlRfUVVJWlBPRF9RVUlaX1FVRVNUSU9OX0NPVU5UIiB2YWx1ZT0i5a6L5L2TLTE4MDMwLDEwLGZhbHNlLGZhbHNlLHRydWUiLz4NCgkJPHVpZm9udCBuYW1lPSJGT05UX1FVSVpQT0RfUVVJWl9RVUVTVElPTl9DT1VOVF9WQUxVRSIgdmFsdWU9IuWui+S9ky0xODAzMCwxMCx0cnVlLGZhbHNlLHRydWUiLz4NCgkJPHVpZm9udCBuYW1lPSJGT05UX1FVSVpQT0RfUVVJWl9RVUVTVElPTl9BVFRFTVBURUQiIHZhbHVlPSLlrovkvZMtMTgwMzAsMTAsZmFsc2UsZmFsc2UsdHJ1ZSIvPg0KCQk8dWlmb250IG5hbWU9IkZPTlRfUVVJWlBPRF9RVUlaX1FVRVNUSU9OX0FUVEVNUFRFRF9WQUxVRSIgdmFsdWU9IuWui+S9ky0xODAzMCwxMCx0cnVlLGZhbHNlLHRydWUiLz4NCgkJPHVpZm9udCBuYW1lPSJGT05UX1FVSVpQT0RfUVVJWl9TQ09SRV9UQUciIHZhbHVlPSLlrovkvZMtMTgwMzAsMTIsdHJ1ZSxmYWxzZSx0cnVlIi8+DQoJCTx1aWZvbnQgbmFtZT0iRk9OVF9RVUlaUE9EX1FVSVpfU0NPUkUiIHZhbHVlPSLlrovkvZMtMTgwMzAsMTAsZmFsc2UsZmFsc2UsdHJ1ZSIvPg0KCQk8dWlmb250IG5hbWU9IkZPTlRfUVVJWlBPRF9RVUlaX1NDT1JFX1ZBTFVFIiB2YWx1ZT0i5a6L5L2TLTE4MDMwLDEwLHRydWUsZmFsc2UsdHJ1ZSIvPg0KCQk8dWlmb250IG5hbWU9IkZPTlRfUVVJWlBPRF9RVUlaX01BWFNDT1JFIiB2YWx1ZT0i5a6L5L2TLTE4MDMwLDEwLGZhbHNlLGZhbHNlLHRydWUiLz4NCgkJPHVpZm9udCBuYW1lPSJGT05UX1FVSVpQT0RfUVVJWl9NQVhTQ09SRV9WQUxVRSIgdmFsdWU9IuWui+S9ky0xODAzMCwxMCx0cnVlLGZhbHNlLHRydWUiLz4NCgkJPHVpZm9udCBuYW1lPSJGT05UX1FVSVpQT0RfUVVJWl9QQVNTU0NPUkUiIHZhbHVlPSLlrovkvZMtMTgwMzAsMTAsZmFsc2UsZmFsc2UsdHJ1ZSIvPg0KCQk8dWlmb250IG5hbWU9IkZPTlRfUVVJWlBPRF9RVUlaX1BBU1NTQ09SRV9WQUxVRSIgdmFsdWU9IuWui+S9ky0xODAzMCwxMCx0cnVlLGZhbHNlLHRydWUiLz4NCgkJPCEtLSB1aXRleHQgLS0+DQoJCTwhLS0gc3Vic3RpdHV0aW9uOiAlbiA9PSBzbGlkZSBudW1iZXIgLS0+DQoJCTx1aXRleHQgbmFtZT0iVU5OQU1FRFNMSURFVElUTEUiIHZhbHVlPSLlubvnga/niYcgJW4iLz4NCgkJPCEtLSBzdWJzdGl0dXRpb246ICVuID09IHNsaWRlIG51bWJlciAtLT4NCgkJPCEtLSBzdWJzdGl0dXRpb246ICV0ID09IHRvdGFsIHNsaWRlIGNvdW50IC0tPg0KCQk8dWl0ZXh0IG5hbWU9IlNDUlVCQkFSU1RBVFVTX1NMSURFSU5GTyIgdmFsdWU9IuW5u+eBr+eJhyAlbiAvICV0IHwgIi8+DQoJCTx1aXRleHQgbmFtZT0iU0NSVUJCQVJTVEFUVVNfU1RPUFBFRCIgdmFsdWU9IuW3suWBnOatoiIvPg0KCQk8dWl0ZXh0IG5hbWU9IlNDUlVCQkFSU1RBVFVTX1BMQVlJTkciIHZhbHVlPSLmraPlnKjmkq3mlL4iLz4NCgkJPHVpdGV4dCBuYW1lPSJTQ1JVQkJBUlNUQVRVU19OT0FVRElPIiB2YWx1ZT0i5peg6Z+z6aKRIi8+DQoJCTx1aXRleHQgbmFtZT0iU0NSVUJCQVJTVEFUVVNfVklEUExBWUlORyIgdmFsdWU9IuinhumikeaSreaUviIvPg0KCQk8dWl0ZXh0IG5hbWU9IlNDUlVCQkFSU1RBVFVTX0xPQURJTkciIHZhbHVlPSLmraPlnKjovb3lhaUiLz4NCgkJPHVpdGV4dCBuYW1lPSJTQ1JVQkJBUlNUQVRVU19CVUZGRVJJTkciIHZhbHVlPSLmraPlnKjov5vooYznvJPlhrLlpITnkIYiLz4NCgkJPHVpdGV4dCBuYW1lPSJTQ1JVQkJBUlNUQVRVU19RVUVTVElPTiIgdmFsdWU9IuWbnuetlOmXrumimCIvPg0KCQk8dWl0ZXh0IG5hbWU9IlNDUlVCQkFSU1RBVFVTX1JFVklFV1FVSVoiIHZhbHVlPSLmraPlnKjlrqHpmIXmtYvpqowiLz4NCgkJPCEtLSBzdWJzdGl0dXRpb246ICVtID09IG1pbnV0ZXMgcmVtYWluaW5nIC0tPg0KCQk8IS0tIHN1YnN0aXR1dGlvbjogJXMgPT0gc2Vjb25kcyByZW1haW5pbmcgLS0+DQoJCTx1aXRleHQgbmFtZT0iRUxBUFNFRCIgdmFsdWU9IuWJqeS9mSAlbSDliIbpkp8gJXMg56eSIi8+DQoJCTx1aXRleHQgbmFtZT0iTk9URk9VTkQiIHZhbHVlPSLmnKrmib7liLDku7vkvZXlhoXlrrkiLz4NCgkJPHVpdGV4dCBuYW1lPSJBVFRBQ0hNRU5UUyIgdmFsdWU9IumZhOS7tiIvPg0KCQk8IS0tIHN1YnN0aXR1dGlvbjogJXAgPT0gY3VycmVudCBzcGVha2VyJ3MgdGl0bGUgLS0+DQoJCTx1aXRleHQgbmFtZT0iQklPV0lOX1RJVExFIiB2YWx1ZT0i5Liq5Lq6566A5LuLOiAlcCIvPg0KCQk8dWl0ZXh0IG5hbWU9IkJJT0JUTl9USVRMRSIgdmFsdWU9IuS4quS6uueugOS7iyIvPg0KCQk8dWl0ZXh0IG5hbWU9IkRJVklERVJCVE5fVElUTEUiIHZhbHVlPSJ8Ii8+DQoJCTx1aXRleHQgbmFtZT0iQ09OVEFDVEJUTl9USVRMRSIgdmFsdWU9IuiBlOezu+aWueW8jyIvPg0KCQk8dWl0ZXh0IG5hbWU9IlRBQl9RVUlaIiB2YWx1ZT0i5rWL6aqMIi8+DQoJCTx1aXRleHQgbmFtZT0iVEFCX09VVExJTkUiIHZhbHVlPSLlpKfnurIiLz4NCgkJPHVpdGV4dCBuYW1lPSJUQUJfVEhVTUIiIHZhbHVlPSLnvKnnlaXlm74iLz4NCgkJPHVpdGV4dCBuYW1lPSJUQUJfTk9URVMiIHZhbHVlPSLlpIfms6giLz4NCgkJPHVpdGV4dCBuYW1lPSJUQUJfU0VBUkNIIiB2YWx1ZT0i5pCc57SiIi8+DQoJCTx1aXRleHQgbmFtZT0iU0xJREVfSEVBRElORyIgdmFsdWU9IuW5u+eBr+eJh+agh+mimCIvPg0KCQk8dWl0ZXh0IG5hbWU9IkRVUkFUSU9OX0hFQURJTkciIHZhbHVlPSLmjIHnu63ml7bpl7QiLz4NCgkJPHVpdGV4dCBuYW1lPSJTRUFSQ0hfSEVBRElORyIgdmFsdWU9IuaQnOe0ouaWh+acrDoiLz4NCgkJPHVpdGV4dCBuYW1lPSJUSFVNQl9IRUFESU5HIiB2YWx1ZT0i5bm754Gv54mHIi8+DQoJCTx1aXRleHQgbmFtZT0iVEhVTUJfSU5GTyIgdmFsdWU9IuW5u+eBr+eJh+agh+mimC/mjIHnu63ml7bpl7QiLz4NCgkJPHVpdGV4dCBuYW1lPSJBVFRBQ0hOQU1FX0hFQURJTkciIHZhbHVlPSLmlofku7blkI0iLz4NCgkJPHVpdGV4dCBuYW1lPSJBVFRBQ0hTSVpFX0hFQURJTkciIHZhbHVlPSLlpKflsI8iLz4NCgkJPHVpdGV4dCBuYW1lPSJTTElERV9OT1RFUyIgdmFsdWU9IuW5u+eBr+eJh+Wkh+azqCIvPg0KCQk8IS0tcXVpeiBwb2QgYW5kIG1lc3NhZ2UgYm94IHRleHRzLS0+DQoJCTx1aXRleHQgbmFtZT0iUVVJWlBPRF9RVUlaX0FUVEVNUFQiIHZhbHVlPSLmtYvpqozlsJ3or5XmrKHmlbA6Ii8+DQoJCTx1aXRleHQgbmFtZT0iUVVJWlBPRF9RVUlaX0FUVEVNUFRfVkFMVUUiIHZhbHVlPSLnrKwgJW4g5qyh77yM5YWxICV0IOasoSIvPg0KCQk8dWl0ZXh0IG5hbWU9IlFVSVpQT0RfUVVJWl9TQ09SRSIgdmFsdWU9IuW+l+WIhjoiLz4NCgkJPHVpdGV4dCBuYW1lPSJRVUlaUE9EX1FVSVpfUEFTU1NDT1JFIiB2YWx1ZT0i5Y+K5qC85YiG5pWwOiIvPg0KCQk8dWl0ZXh0IG5hbWU9IlFVSVpQT0RfUVVJWl9NQVhTQ09SRSIgdmFsdWU9IuacgOmrmOWIhuaVsDoiLz4NCgkJPHVpdGV4dCBuYW1lPSJRVUlaUE9EX1FVRVNBVE1QVF9TVFIiIHZhbHVlPSLlsJ3or5XmrKHmlbA6IOesrCAlbiDmrKHvvIzlhbEgJXQg5qyhIi8+DQoJCTx1aXRleHQgbmFtZT0iUVVJWlBPRF9RVUVTVFlQRV9TVFIiIHZhbHVlPSLnsbvlnos6ICVzIi8+DQoJCTx1aXRleHQgbmFtZT0iUVVJWlBPRF9RVUVTVFlQRV9HUkQiIHZhbHVlPSLor4TnuqciLz4NCgkJPHVpdGV4dCBuYW1lPSJRVUlaUE9EX1FVRVNUWVBFX1NWWSIgdmFsdWU9Iuiwg+afpSIvPg0KCQk8dWl0ZXh0IG5hbWU9IlFVSVpQT0RfUVVJWkFUTVBUX0lORiIgdmFsdWU9IuaXoOmZkCIvPg0KCQk8dWl0ZXh0IG5hbWU9IlFVSVpQT0RfUVVFU0FUTVBUX0lORiIgdmFsdWU9IuaXoOmZkCIvPg0KCQk8dWl0ZXh0IG5hbWU9IldBUk5JTkdNU0dfWUVTU1RSSU5HIiB2YWx1ZT0i5pivIi8+DQoJCTx1aXRleHQgbmFtZT0iV0FSTklOR01TR19OT1NUUklORyIgdmFsdWU9IuWQpiIvPg0KCQk8dWl0ZXh0IG5hbWU9IldBUk5JTkdNU0dfVElUTEVTVFJJTkciIHZhbHVlPSLmtYvpqozlr7zoiKrorablkYoiLz4NCgkJPHVpdGV4dCBuYW1lPSJXQVJOSU5HTVNHX01TR1NUUklORyIgdmFsdWU9IuatpOa1i+mqjOS4reacieacquWwneivleS9nOetlOeahOmXrumimOOAgiYjeEE7JiN4QTvljZXlh7vigJzmmK/igJ3pgIDlh7rmraTmtYvpqozjgILljZXlh7vigJzlkKbigJ3nu6fnu63mtYvpqozjgIIiLz4NCgkJPHVpdGV4dCBuYW1lPSJJTkZPUk1BVElPTl9IMjY0X0ZMQVNIUExBWUVSIiB2YWx1ZT0i5b2T5YmN5a6J6KOF5Zyo5oKo55qE6K6h566X5py65LiK55qEIEZsYXNoIFBsYXllciDniYjmnKzkuI3mlK/mjIHor6Xop4bpopHjgILljZXlh7vop4bpopHljLrln5/kuIvovb3mnIDmlrDniYjmnKznmoQgRmxhc2ggUGxheWVy44CC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WQkeWPguWKoOiAheaYvuekuuaPkOimgeagjyIvPg0KCQk8dWl0ZXh0IG5hbWU9Ik1VVEUiIHZhbHVlPSLpnZnpn7MiLz4NCgkJPHVpdGV4dCBuYW1lPSJET0NXUkFQX1RJVExFIiB2YWx1ZT0iUHJlc2VudGVyIOaWh+S7tumZhOS7tiIvPg0KCQk8dWl0ZXh0IG5hbWU9IkRPQ1dSQVBfTVNHIiB2YWx1ZT0i5L+d5a2Y5Yiw5oiR55qE6K6h566X5py6Ii8+DQoJCTx1aXRleHQgbmFtZT0iRE9DV1JBUF9QUk9NUFQiIHZhbHVlPSLljZXlh7vku6XkuIvovb0iLz4NCgk8L2xhbmd1YWdlPg0KCTxsYW5ndWFnZSBpZD0idH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U2xheXQgJW4iLz4NCgkJPCEtLSBzdWJzdGl0dXRpb246ICVuID09IHNsaWRlIG51bWJlciAtLT4NCgkJPCEtLSBzdWJzdGl0dXRpb246ICV0ID09IHRvdGFsIHNsaWRlIGNvdW50IC0tPg0KCQk8dWl0ZXh0IG5hbWU9IlNDUlVCQkFSU1RBVFVTX1NMSURFSU5GTyIgdmFsdWU9IlNsYXl0ICVuIC8gJXQgfCAiLz4NCgkJPHVpdGV4dCBuYW1lPSJTQ1JVQkJBUlNUQVRVU19TVE9QUEVEIiB2YWx1ZT0iRHVyZHVydWxkdSIvPg0KCQk8dWl0ZXh0IG5hbWU9IlNDUlVCQkFSU1RBVFVTX1BMQVlJTkciIHZhbHVlPSJPeW5hdMSxbMSxeW9yIi8+DQoJCTx1aXRleHQgbmFtZT0iU0NSVUJCQVJTVEFUVVNfTk9BVURJTyIgdmFsdWU9IlNlcyBZb2siLz4NCgkJPHVpdGV4dCBuYW1lPSJTQ1JVQkJBUlNUQVRVU19WSURQTEFZSU5HIiB2YWx1ZT0iVmlkZW8gT3luYXTEsWzEsXlvciIvPg0KCQk8dWl0ZXh0IG5hbWU9IlNDUlVCQkFSU1RBVFVTX0xPQURJTkciIHZhbHVlPSJZw7xrbGVuaXlvciIvPg0KCQk8dWl0ZXh0IG5hbWU9IlNDUlVCQkFSU1RBVFVTX0JVRkZFUklORyIgdmFsdWU9IkFyYWJlbGxlxJ9lIEFsxLFuxLF5b3IiLz4NCgkJPHVpdGV4dCBuYW1lPSJTQ1JVQkJBUlNUQVRVU19RVUVTVElPTiIgdmFsdWU9IlNvcnV5dSBZYW7EsXRsYSIvPg0KCQk8dWl0ZXh0IG5hbWU9IlNDUlVCQkFSU1RBVFVTX1JFVklFV1FVSVoiIHZhbHVlPSJTxLFuYXYgxLBuY2VsZW5peW9yIi8+DQoJCTwhLS0gc3Vic3RpdHV0aW9uOiAlbSA9PSBtaW51dGVzIHJlbWFpbmluZyAtLT4NCgkJPCEtLSBzdWJzdGl0dXRpb246ICVzID09IHNlY29uZHMgcmVtYWluaW5nIC0tPg0KCQk8dWl0ZXh0IG5hbWU9IkVMQVBTRUQiIHZhbHVlPSIlbSBEYWtpa2EgJXMgU2FuaXllIEthbGTEsSIvPg0KCQk8dWl0ZXh0IG5hbWU9Ik5PVEZPVU5EIiB2YWx1ZT0iSGVyaGFuZ2kgQmlyIMWeZXkgQnVsdW5tYWTEsSIvPg0KCQk8dWl0ZXh0IG5hbWU9IkFUVEFDSE1FTlRTIiB2YWx1ZT0iRWtsZXI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LEsHJ0aWJhdCIvPg0KCQk8dWl0ZXh0IG5hbWU9IlRBQl9RVUlaIiB2YWx1ZT0iU8SxbmF2Ii8+DQoJCTx1aXRleHQgbmFtZT0iVEFCX09VVExJTkUiIHZhbHVlPSJBbmEgSGF0Ii8+DQoJCTx1aXRleHQgbmFtZT0iVEFCX1RIVU1CIiB2YWx1ZT0iUmVzaW0iLz4NCgkJPHVpdGV4dCBuYW1lPSJUQUJfTk9URVMiIHZhbHVlPSJOb3RsYXIiLz4NCgkJPHVpdGV4dCBuYW1lPSJUQUJfU0VBUkNIIiB2YWx1ZT0iQXJhIi8+DQoJCTx1aXRleHQgbmFtZT0iU0xJREVfSEVBRElORyIgdmFsdWU9IlNsYXl0IEJhxZ9sxLHEn8SxIi8+DQoJCTx1aXRleHQgbmFtZT0iRFVSQVRJT05fSEVBRElORyIgdmFsdWU9IlPDvHJlIi8+DQoJCTx1aXRleHQgbmFtZT0iU0VBUkNIX0hFQURJTkciIHZhbHVlPSJNZXRuaSBhcmE6Ii8+DQoJCTx1aXRleHQgbmFtZT0iVEhVTUJfSEVBRElORyIgdmFsdWU9IlNsYXl0Ii8+DQoJCTx1aXRleHQgbmFtZT0iVEhVTUJfSU5GTyIgdmFsdWU9IlNsYXl0IEJhxZ9sxLHEn8SxL1PDvHJlc2kiLz4NCgkJPHVpdGV4dCBuYW1lPSJBVFRBQ0hOQU1FX0hFQURJTkciIHZhbHVlPSJEb3N5YSBBZMSxIi8+DQoJCTx1aXRleHQgbmFtZT0iQVRUQUNIU0laRV9IRUFESU5HIiB2YWx1ZT0iQm95dXQiLz4NCgkJPHVpdGV4dCBuYW1lPSJTTElERV9OT1RFUyIgdmFsdWU9IlNsYXl0IE5vdGxhcsSxIi8+DQoJCTwhLS1xdWl6IHBvZCBhbmQgbWVzc2FnZSBib3ggdGV4dHMtLT4NCgkJPHVpdGV4dCBuYW1lPSJRVUlaUE9EX1FVSVpfQVRURU1QVCIgdmFsdWU9IlPEsW5hdiBEZW5lbWVzaToiLz4NCgkJPHVpdGV4dCBuYW1lPSJRVUlaUE9EX1FVSVpfQVRURU1QVF9WQUxVRSIgdmFsdWU9IiVuLyV0Ii8+DQoJCTx1aXRleHQgbmFtZT0iUVVJWlBPRF9RVUlaX1NDT1JFIiB2YWx1ZT0iUHVhbjoiLz4NCgkJPHVpdGV4dCBuYW1lPSJRVUlaUE9EX1FVSVpfUEFTU1NDT1JFIiB2YWx1ZT0iR2XDp21lIFB1YW7EsToiLz4NCgkJPHVpdGV4dCBuYW1lPSJRVUlaUE9EX1FVSVpfTUFYU0NPUkUiIHZhbHVlPSJNYWtzaW11bSBQdWFuOiIvPg0KCQk8dWl0ZXh0IG5hbWU9IlFVSVpQT0RfUVVFU0FUTVBUX1NUUiIgdmFsdWU9IkRlbmVtZTogJW4vJXQiLz4NCgkJPHVpdGV4dCBuYW1lPSJRVUlaUE9EX1FVRVNUWVBFX1NUUiIgdmFsdWU9IlTDvHI6ICVzIi8+DQoJCTx1aXRleHQgbmFtZT0iUVVJWlBPRF9RVUVTVFlQRV9HUkQiIHZhbHVlPSJCYXNhbWFrbMSxIi8+DQoJCTx1aXRleHQgbmFtZT0iUVVJWlBPRF9RVUVTVFlQRV9TVlkiIHZhbHVlPSJBbmtldCIvPg0KCQk8dWl0ZXh0IG5hbWU9IlFVSVpQT0RfUVVJWkFUTVBUX0lORiIgdmFsdWU9IlPEsW7EsXJzxLF6Ii8+DQoJCTx1aXRleHQgbmFtZT0iUVVJWlBPRF9RVUVTQVRNUFRfSU5GIiB2YWx1ZT0iU8SxbsSxcnPEsXoiLz4NCgkJPHVpdGV4dCBuYW1lPSJXQVJOSU5HTVNHX1lFU1NUUklORyIgdmFsdWU9IkV2ZXQiLz4NCgkJPHVpdGV4dCBuYW1lPSJXQVJOSU5HTVNHX05PU1RSSU5HIiB2YWx1ZT0iSGF5xLFyIi8+DQoJCTx1aXRleHQgbmFtZT0iV0FSTklOR01TR19USVRMRVNUUklORyIgdmFsdWU9IlPEsW5hdiBHZXppbm1lIFV5YXLEsXPEsSIvPg0KCQk8dWl0ZXh0IG5hbWU9IldBUk5JTkdNU0dfTVNHU1RSSU5HIiB2YWx1ZT0iQnUgU8SxbmF2ZGEgZGVuZW5tZW1pxZ8gc29ydWxhciB2YXIuJiN4QTsmI3hBO0V2ZXQgc2XDp2VuZcSfaW5pIHTEsWtsYXTEsXJzYW7EsXogU8SxbmF2ZGFuIMOnxLFrYWNha3PEsW7EsXouIFPEsW5hdmEgZGV2YW0gZXRtZWsgacOnaW4gSGF5xLFyIHNlw6dlbmXEn2luaSB0xLFrbGF0xLFuLiIvPg0KCQk8dWl0ZXh0IG5hbWU9IklORk9STUFUSU9OX0gyNjRfRkxBU0hQTEFZRVIiIHZhbHVlPSJCaWxnaXNheWFyxLFuxLF6YSB5w7xrbMO8IG9sYW4gZ2XDp2VybGkgRmxhc2ggUGxheWVyIHPDvHLDvG3DvCBidSB2aWRlb3l1IGRlc3Rla2xlbWl5b3IuIEVuIHNvbiBGbGFzaCBQbGF5ZXIgc8O8csO8bcO8bsO8IGluZGlybWVrIGnDp2luIHZpZGVvIGFsYW7EsW7EsSB0xLFrbGF0xLFu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LYXTEsWzEsW1jxLFsYXJhIGtlbmFyIMOndWJ1xJ91bnUgZ8O2c3RlciIvPg0KCQk8dWl0ZXh0IG5hbWU9Ik1VVEUiIHZhbHVlPSJTZXNzaXoiLz4NCgkJPHVpdGV4dCBuYW1lPSJET0NXUkFQX1RJVExFIiB2YWx1ZT0iUHJlc2VudGVyIERvc3lhIEVraSIvPg0KCQk8dWl0ZXh0IG5hbWU9IkRPQ1dSQVBfTVNHIiB2YWx1ZT0iQmlsZ2lzYXlhcsSxbWEgS2F5ZGV0Ii8+DQoJCTx1aXRleHQgbmFtZT0iRE9DV1JBUF9QUk9NUFQiIHZhbHVlPSLEsG5kaXJtZWsgacOnaW4gVMSxa2xhdMSxbiIvPg0KCTwvbGFuZ3VhZ2U+DQoJPGxhbmd1YWdlIGlkPSJyd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QodC70LDQudC0ICVuIi8+DQoJCTwhLS0gc3Vic3RpdHV0aW9uOiAlbiA9PSBzbGlkZSBudW1iZXIgLS0+DQoJCTwhLS0gc3Vic3RpdHV0aW9uOiAldCA9PSB0b3RhbCBzbGlkZSBjb3VudCAtLT4NCgkJPHVpdGV4dCBuYW1lPSJTQ1JVQkJBUlNUQVRVU19TTElERUlORk8iIHZhbHVlPSLQodC70LDQudC0ICVuIC8gJXQgfCAiLz4NCgkJPHVpdGV4dCBuYW1lPSJTQ1JVQkJBUlNUQVRVU19TVE9QUEVEIiB2YWx1ZT0i0J7RgdGC0LDQvdC+0LLQu9C10L3QviIvPg0KCQk8dWl0ZXh0IG5hbWU9IlNDUlVCQkFSU1RBVFVTX1BMQVlJTkciIHZhbHVlPSLQktC+0YHQv9GA0L7QuNC30LLQtdC00LXQvdC40LUiLz4NCgkJPHVpdGV4dCBuYW1lPSJTQ1JVQkJBUlNUQVRVU19OT0FVRElPIiB2YWx1ZT0i0J3QtdGCINCw0YPQtNC40L4iLz4NCgkJPHVpdGV4dCBuYW1lPSJTQ1JVQkJBUlNUQVRVU19WSURQTEFZSU5HIiB2YWx1ZT0i0JLQvtGB0L/RgNC+0LjQt9Cy0LXQtNC10L3QuNC1INCy0LjQtNC10L4iLz4NCgkJPHVpdGV4dCBuYW1lPSJTQ1JVQkJBUlNUQVRVU19MT0FESU5HIiB2YWx1ZT0i0JfQsNCz0YDRg9C30LrQsCIvPg0KCQk8dWl0ZXh0IG5hbWU9IlNDUlVCQkFSU1RBVFVTX0JVRkZFUklORyIgdmFsdWU9ItCR0YPRhNC10YDQuNC30LDRhtC40Y8iLz4NCgkJPHVpdGV4dCBuYW1lPSJTQ1JVQkJBUlNUQVRVU19RVUVTVElPTiIgdmFsdWU9ItCe0YLQstC10YIg0L3QsCDQstC+0L/RgNC+0YEiLz4NCgkJPHVpdGV4dCBuYW1lPSJTQ1JVQkJBUlNUQVRVU19SRVZJRVdRVUlaIiB2YWx1ZT0i0J7QsdC30L7RgCDQvtC/0YDQvtGB0LAiLz4NCgkJPCEtLSBzdWJzdGl0dXRpb246ICVtID09IG1pbnV0ZXMgcmVtYWluaW5nIC0tPg0KCQk8IS0tIHN1YnN0aXR1dGlvbjogJXMgPT0gc2Vjb25kcyByZW1haW5pbmcgLS0+DQoJCTx1aXRleHQgbmFtZT0iRUxBUFNFRCIgdmFsdWU9ItCe0YHRgtCw0LvQvtGB0YwgJW0g0LzQuNC9LiAlcyDRgSIvPg0KCQk8dWl0ZXh0IG5hbWU9Ik5PVEZPVU5EIiB2YWx1ZT0i0J3QuNGH0LXQs9C+INC90LUg0L3QsNC50LTQtdC90L4iLz4NCgkJPHVpdGV4dCBuYW1lPSJBVFRBQ0hNRU5UUyIgdmFsdWU9ItCS0LvQvtC20LXQvdC40Y8iLz4NCgkJPCEtLSBzdWJzdGl0dXRpb246ICVwID09IGN1cnJlbnQgc3BlYWtlcidzIHRpdGxlIC0tPg0KCQk8dWl0ZXh0IG5hbWU9IkJJT1dJTl9USVRMRSIgdmFsdWU9ItCR0LjQvtCz0YDQsNGE0LjRjzogJXAiLz4NCgkJPHVpdGV4dCBuYW1lPSJCSU9CVE5fVElUTEUiIHZhbHVlPSLQkdC40L7Qs9GA0LDRhNC40Y8iLz4NCgkJPHVpdGV4dCBuYW1lPSJESVZJREVSQlROX1RJVExFIiB2YWx1ZT0ifCIvPg0KCQk8dWl0ZXh0IG5hbWU9IkNPTlRBQ1RCVE5fVElUTEUiIHZhbHVlPSLQmtC+0L3RgtCw0LrRgiIvPg0KCQk8dWl0ZXh0IG5hbWU9IlRBQl9RVUlaIiB2YWx1ZT0i0J7Qv9GA0L7RgSIvPg0KCQk8dWl0ZXh0IG5hbWU9IlRBQl9PVVRMSU5FIiB2YWx1ZT0i0KHRhdC10LzQsCIvPg0KCQk8dWl0ZXh0IG5hbWU9IlRBQl9USFVNQiIgdmFsdWU9ItCR0LXQs9GD0L3QvtC6Ii8+DQoJCTx1aXRleHQgbmFtZT0iVEFCX05PVEVTIiB2YWx1ZT0i0JfQsNC80LXRgtC60LgiLz4NCgkJPHVpdGV4dCBuYW1lPSJUQUJfU0VBUkNIIiB2YWx1ZT0i0J/QvtC40YHQuiIvPg0KCQk8dWl0ZXh0IG5hbWU9IlNMSURFX0hFQURJTkciIHZhbHVlPSLQl9Cw0LPQvtC70L7QstC+0Log0YHQu9Cw0LnQtNCwIi8+DQoJCTx1aXRleHQgbmFtZT0iRFVSQVRJT05fSEVBRElORyIgdmFsdWU9ItCU0LvQuNGCLdGB0YLRjCIvPg0KCQk8dWl0ZXh0IG5hbWU9IlNFQVJDSF9IRUFESU5HIiB2YWx1ZT0i0J/QvtC40YHQuiDRgtC10LrRgdGC0LA6Ii8+DQoJCTx1aXRleHQgbmFtZT0iVEhVTUJfSEVBRElORyIgdmFsdWU9ItCh0LvQsNC50LQiLz4NCgkJPHVpdGV4dCBuYW1lPSJUSFVNQl9JTkZPIiB2YWx1ZT0i0J3QsNC30LLQsNC90LjQtS/QtNC70LjRgi3QvdC+0YHRgtGMIi8+DQoJCTx1aXRleHQgbmFtZT0iQVRUQUNITkFNRV9IRUFESU5HIiB2YWx1ZT0i0JjQvNGPINGE0LDQudC70LAiLz4NCgkJPHVpdGV4dCBuYW1lPSJBVFRBQ0hTSVpFX0hFQURJTkciIHZhbHVlPSLQoNCw0LfQvNC10YAiLz4NCgkJPHVpdGV4dCBuYW1lPSJTTElERV9OT1RFUyIgdmFsdWU9ItCX0LDQvNC10YLQutC4INC6INGB0LvQsNC50LTRgyIvPg0KCQk8IS0tcXVpeiBwb2QgYW5kIG1lc3NhZ2UgYm94IHRleHRzLS0+DQoJCTx1aXRleHQgbmFtZT0iUVVJWlBPRF9RVUlaX0FUVEVNUFQiIHZhbHVlPSLQn9C+0L/Ri9GC0LrQsCDQv9GA0L7QudGC0Lgg0L7Qv9GA0L7RgToiLz4NCgkJPHVpdGV4dCBuYW1lPSJRVUlaUE9EX1FVSVpfQVRURU1QVF9WQUxVRSIgdmFsdWU9IiVuINC40LcgJXQiLz4NCgkJPHVpdGV4dCBuYW1lPSJRVUlaUE9EX1FVSVpfU0NPUkUiIHZhbHVlPSLQndCw0LHRgNCw0L3QviDQsdCw0LvQu9C+0LI6Ii8+DQoJCTx1aXRleHQgbmFtZT0iUVVJWlBPRF9RVUlaX1BBU1NTQ09SRSIgdmFsdWU9ItCf0YDQvtGF0L7QtNC90L7QuSDRgNC10LfRg9C70YzRgtCw0YI6Ii8+DQoJCTx1aXRleHQgbmFtZT0iUVVJWlBPRF9RVUlaX01BWFNDT1JFIiB2YWx1ZT0i0JzQsNC60YHQuNC80LDQu9GM0L3Ri9C5INGA0LXQt9GD0LvRjNGC0LDRgjoiLz4NCgkJPHVpdGV4dCBuYW1lPSJRVUlaUE9EX1FVRVNBVE1QVF9TVFIiIHZhbHVlPSLQn9C+0L/Ri9GC0LrQsDogJW4g0LjQtyAldCIvPg0KCQk8dWl0ZXh0IG5hbWU9IlFVSVpQT0RfUVVFU1RZUEVfU1RSIiB2YWx1ZT0i0KLQuNC/OiAlcyIvPg0KCQk8dWl0ZXh0IG5hbWU9IlFVSVpQT0RfUVVFU1RZUEVfR1JEIiB2YWx1ZT0i0KEg0L7RhtC10L3QutC+0LkiLz4NCgkJPHVpdGV4dCBuYW1lPSJRVUlaUE9EX1FVRVNUWVBFX1NWWSIgdmFsdWU9ItCe0LHQt9C+0YAiLz4NCgkJPHVpdGV4dCBuYW1lPSJRVUlaUE9EX1FVSVpBVE1QVF9JTkYiIHZhbHVlPSLQkdC+0LvRjNGI0L7QtSDRh9C40YHQu9C+Ii8+DQoJCTx1aXRleHQgbmFtZT0iUVVJWlBPRF9RVUVTQVRNUFRfSU5GIiB2YWx1ZT0i0JHQvtC70YzRiNC+0LUg0YfQuNGB0LvQviIvPg0KCQk8dWl0ZXh0IG5hbWU9IldBUk5JTkdNU0dfWUVTU1RSSU5HIiB2YWx1ZT0i0JTQsCIvPg0KCQk8dWl0ZXh0IG5hbWU9IldBUk5JTkdNU0dfTk9TVFJJTkciIHZhbHVlPSLQndC10YIiLz4NCgkJPHVpdGV4dCBuYW1lPSJXQVJOSU5HTVNHX1RJVExFU1RSSU5HIiB2YWx1ZT0i0J/RgNC10LTRg9C/0YDQtdC20LTQtdC90LjQtSDQviDQvdCw0LLQuNCz0LDRhtC40Lgg0LIg0L7Qv9GA0L7RgdC1Ii8+DQoJCTx1aXRleHQgbmFtZT0iV0FSTklOR01TR19NU0dTVFJJTkciIHZhbHVlPSLQkiDQvtC/0YDQvtGB0LUg0L7RgdGC0LDQu9C40YHRjCDQvdC10L7RgtCy0LXRh9C10L3QvdGL0LUg0LLQvtC/0YDQvtGB0Ysu0J3QsNC20LDRgtC40LUg0LrQvdC+0L/QutC4ICZxdW90O9CU0LAmcXVvdDsg0L/RgNC40LLQtdC00LXRgiDQuiDQt9Cw0LrRgNGL0YLQuNGOINC+0L/RgNC+0YHQsC4g0J3QsNC20LDRgtC40LUg0LrQvdC+0L/QutC4ICZxdW90O9Cd0LXRgiZxdW90OyDQv9GA0L7QtNC+0LvQttC40YIg0L7Qv9GA0L7RgS4iLz4NCgkJPHVpdGV4dCBuYW1lPSJJTkZPUk1BVElPTl9IMjY0X0ZMQVNIUExBWUVSIiB2YWx1ZT0i0KLQtdC60YPRidCw0Y8g0LLQtdGA0YHQuNGPINC/0YDQvtC40LPRgNGL0LLQsNGC0LXQu9GPIEZsYXNoIFBsYXllciwg0YPRgdGC0LDQvdC+0LLQu9C10L3QvdCw0Y8g0L3QsCDRjdGC0L7QvCDQutC+0LzQv9GM0Y7RgtC10YDQtSwg0L3QtSDQv9C+0LTQtNC10YDQttC40LLQsNC10YIg0Y3RgtC+INCy0LjQtNC10L4uINCp0LXQu9C60L3QuNGC0LUg0LIg0L7QsdC70LDRgdGC0Lgg0LLQuNC00LXQviwg0YfRgtC+0LHRiyDQt9Cw0LPRgNGD0LfQuNGC0Ywg0L/QvtGB0LvQtdC00L3RjtGOINCy0LXRgNGB0LjRjiDQv9GA0L7QuNCz0YDRi9Cy0LDRgtC10LvRjy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tCf0L7QutCw0LfRi9Cy0LDRgtGMINCy0YDQtdC30LrRgyDRg9GH0LDRgdGC0L3QuNC60LDQvCIvPg0KCQk8dWl0ZXh0IG5hbWU9Ik1VVEUiIHZhbHVlPSLQntGC0LrQu9GO0YfQuNGC0Ywg0LfQstGD0LoiLz4NCgkJPHVpdGV4dCBuYW1lPSJET0NXUkFQX1RJVExFIiB2YWx1ZT0i0JLQu9C+0LbQtdC90LjQtSDQsiDRhNCw0LnQuyBBZG9iZSBQcmVzZW50ZXIiLz4NCgkJPHVpdGV4dCBuYW1lPSJET0NXUkFQX01TRyIgdmFsdWU9ItCh0L7RhdGA0LDQvdC40YLRjCDQsiDQv9Cw0L/QutGDICZxdW90O9Cc0L7QuSDQutC+0LzQv9GM0Y7RgtC10YAmcXVvdDsiLz4NCgkJPHVpdGV4dCBuYW1lPSJET0NXUkFQX1BST01QVCIgdmFsdWU9ItCp0LXQu9C60L3Rg9GC0Ywg0LTQu9GPINC30LDQs9GA0YPQt9C60LgiLz4NCgk8L2xhbmd1YWdlPg0KPC9jb25maWd1cmF0aW9uPg0K"/>
  <p:tag name="MMPROD_UIDATA" val="&lt;database version=&quot;7.0&quot;&gt;&lt;object type=&quot;1&quot; unique_id=&quot;10001&quot;&gt;&lt;property id=&quot;20141&quot; value=&quot;Component 3 Unit 3 Musculoskeletal System&quot;/&gt;&lt;property id=&quot;20144&quot; value=&quot;1&quot;/&gt;&lt;property id=&quot;20146&quot; value=&quot;0&quot;/&gt;&lt;property id=&quot;20147&quot; value=&quot;0&quot;/&gt;&lt;property id=&quot;20148&quot; value=&quot;5&quot;/&gt;&lt;property id=&quot;20180&quot; value=&quot;1&quot;/&gt;&lt;property id=&quot;20181&quot; value=&quot;1&quot;/&gt;&lt;property id=&quot;20182&quot; value=&quot;0&quot;/&gt;&lt;property id=&quot;20183&quot; value=&quot;1&quot;/&gt;&lt;property id=&quot;20184&quot; value=&quot;7&quot;/&gt;&lt;property id=&quot;20193&quot; value=&quot;-1&quot;/&gt;&lt;property id=&quot;20224&quot; value=&quot;C:\Users\mbruck\Desktop\final version 3 working files 3.27.2012 USE ME\comp3\comp3_unit3&quot;/&gt;&lt;property id=&quot;20250&quot; value=&quot;0&quot;/&gt;&lt;property id=&quot;20251&quot; value=&quot;1&quot;/&gt;&lt;property id=&quot;20259&quot; value=&quot;0&quot;/&gt;&lt;object type=&quot;4&quot; unique_id=&quot;10002&quot;&gt;&lt;/object&gt;&lt;object type=&quot;8&quot; unique_id=&quot;10003&quot;&gt;&lt;/object&gt;&lt;object type=&quot;2&quot; unique_id=&quot;10004&quot;&gt;&lt;object type=&quot;3&quot; unique_id=&quot;10006&quot;&gt;&lt;property id=&quot;20148&quot; value=&quot;5&quot;/&gt;&lt;property id=&quot;20300&quot; value=&quot;Slide 3 - &amp;quot;Musculoskeletal &amp;#x0D;&amp;#x0A;System Overview&amp;quot;&quot;/&gt;&lt;property id=&quot;20303&quot; value=&quot;-1&quot;/&gt;&lt;property id=&quot;20307&quot; value=&quot;261&quot;/&gt;&lt;property id=&quot;20309&quot; value=&quot;-1&quot;/&gt;&lt;/object&gt;&lt;object type=&quot;3&quot; unique_id=&quot;10007&quot;&gt;&lt;property id=&quot;20148&quot; value=&quot;5&quot;/&gt;&lt;property id=&quot;20300&quot; value=&quot;Slide 4 - &amp;quot;Musculoskeletal System&amp;quot;&quot;/&gt;&lt;property id=&quot;20303&quot; value=&quot;-1&quot;/&gt;&lt;property id=&quot;20307&quot; value=&quot;260&quot;/&gt;&lt;property id=&quot;20309&quot; value=&quot;-1&quot;/&gt;&lt;/object&gt;&lt;object type=&quot;3&quot; unique_id=&quot;10008&quot;&gt;&lt;property id=&quot;20148&quot; value=&quot;5&quot;/&gt;&lt;property id=&quot;20300&quot; value=&quot;Slide 5 - &amp;quot;Musculoskeletal System 2&amp;quot;&quot;/&gt;&lt;property id=&quot;20303&quot; value=&quot;-1&quot;/&gt;&lt;property id=&quot;20307&quot; value=&quot;272&quot;/&gt;&lt;property id=&quot;20309&quot; value=&quot;-1&quot;/&gt;&lt;/object&gt;&lt;object type=&quot;3&quot; unique_id=&quot;10009&quot;&gt;&lt;property id=&quot;20148&quot; value=&quot;5&quot;/&gt;&lt;property id=&quot;20300&quot; value=&quot;Slide 6 - &amp;quot;Myopathy &amp;quot;&quot;/&gt;&lt;property id=&quot;20303&quot; value=&quot;-1&quot;/&gt;&lt;property id=&quot;20307&quot; value=&quot;431&quot;/&gt;&lt;property id=&quot;20309&quot; value=&quot;-1&quot;/&gt;&lt;/object&gt;&lt;object type=&quot;3&quot; unique_id=&quot;10010&quot;&gt;&lt;property id=&quot;20148&quot; value=&quot;5&quot;/&gt;&lt;property id=&quot;20300&quot; value=&quot;Slide 7 - &amp;quot;Myositis&amp;quot;&quot;/&gt;&lt;property id=&quot;20303&quot; value=&quot;-1&quot;/&gt;&lt;property id=&quot;20307&quot; value=&quot;432&quot;/&gt;&lt;property id=&quot;20309&quot; value=&quot;-1&quot;/&gt;&lt;/object&gt;&lt;object type=&quot;3&quot; unique_id=&quot;10011&quot;&gt;&lt;property id=&quot;20148&quot; value=&quot;5&quot;/&gt;&lt;property id=&quot;20300&quot; value=&quot;Slide 10 - &amp;quot;Muscular Dystrophy&amp;quot;&quot;/&gt;&lt;property id=&quot;20303&quot; value=&quot;-1&quot;/&gt;&lt;property id=&quot;20307&quot; value=&quot;433&quot;/&gt;&lt;property id=&quot;20309&quot; value=&quot;-1&quot;/&gt;&lt;/object&gt;&lt;object type=&quot;3&quot; unique_id=&quot;10014&quot;&gt;&lt;property id=&quot;20148&quot; value=&quot;5&quot;/&gt;&lt;property id=&quot;20300&quot; value=&quot;Slide 13 - &amp;quot;Upper Extremity&amp;quot;&quot;/&gt;&lt;property id=&quot;20303&quot; value=&quot;-1&quot;/&gt;&lt;property id=&quot;20307&quot; value=&quot;312&quot;/&gt;&lt;property id=&quot;20309&quot; value=&quot;-1&quot;/&gt;&lt;/object&gt;&lt;object type=&quot;3&quot; unique_id=&quot;10015&quot;&gt;&lt;property id=&quot;20148&quot; value=&quot;5&quot;/&gt;&lt;property id=&quot;20300&quot; value=&quot;Slide 14 - &amp;quot;Lower Extremity&amp;quot;&quot;/&gt;&lt;property id=&quot;20303&quot; value=&quot;-1&quot;/&gt;&lt;property id=&quot;20307&quot; value=&quot;315&quot;/&gt;&lt;property id=&quot;20309&quot; value=&quot;-1&quot;/&gt;&lt;/object&gt;&lt;object type=&quot;3&quot; unique_id=&quot;10017&quot;&gt;&lt;property id=&quot;20148&quot; value=&quot;5&quot;/&gt;&lt;property id=&quot;20300&quot; value=&quot;Slide 17 - &amp;quot;Arthritis&amp;quot;&quot;/&gt;&lt;property id=&quot;20303&quot; value=&quot;-1&quot;/&gt;&lt;property id=&quot;20307&quot; value=&quot;436&quot;/&gt;&lt;property id=&quot;20309&quot; value=&quot;-1&quot;/&gt;&lt;/object&gt;&lt;object type=&quot;3&quot; unique_id=&quot;10018&quot;&gt;&lt;property id=&quot;20148&quot; value=&quot;5&quot;/&gt;&lt;property id=&quot;20300&quot; value=&quot;Slide 18 - &amp;quot;Osteoporosis&amp;quot;&quot;/&gt;&lt;property id=&quot;20303&quot; value=&quot;-1&quot;/&gt;&lt;property id=&quot;20307&quot; value=&quot;437&quot;/&gt;&lt;property id=&quot;20309&quot; value=&quot;-1&quot;/&gt;&lt;/object&gt;&lt;object type=&quot;3&quot; unique_id=&quot;10061&quot;&gt;&lt;property id=&quot;20148&quot; value=&quot;5&quot;/&gt;&lt;property id=&quot;20300&quot; value=&quot;Slide 2 - &amp;quot;Musculoskeletal System&amp;#x0D;&amp;#x0A;Learning Objectives&amp;quot;&quot;/&gt;&lt;property id=&quot;20307&quot; value=&quot;439&quot;/&gt;&lt;property id=&quot;20309&quot; value=&quot;-1&quot;/&gt;&lt;/object&gt;&lt;object type=&quot;3&quot; unique_id=&quot;10062&quot;&gt;&lt;property id=&quot;20148&quot; value=&quot;5&quot;/&gt;&lt;property id=&quot;20300&quot; value=&quot;Slide 8 - &amp;quot;Myositis 2&amp;quot;&quot;/&gt;&lt;property id=&quot;20307&quot; value=&quot;440&quot;/&gt;&lt;property id=&quot;20309&quot; value=&quot;-1&quot;/&gt;&lt;/object&gt;&lt;object type=&quot;3&quot; unique_id=&quot;10063&quot;&gt;&lt;property id=&quot;20148&quot; value=&quot;5&quot;/&gt;&lt;property id=&quot;20300&quot; value=&quot;Slide 9 - &amp;quot;Myositis 3&amp;quot;&quot;/&gt;&lt;property id=&quot;20307&quot; value=&quot;441&quot;/&gt;&lt;property id=&quot;20309&quot; value=&quot;-1&quot;/&gt;&lt;/object&gt;&lt;object type=&quot;3&quot; unique_id=&quot;10064&quot;&gt;&lt;property id=&quot;20148&quot; value=&quot;5&quot;/&gt;&lt;property id=&quot;20300&quot; value=&quot;Slide 12 - &amp;quot;The Spinal (Vertebral) Column&amp;quot;&quot;/&gt;&lt;property id=&quot;20307&quot; value=&quot;445&quot;/&gt;&lt;property id=&quot;20309&quot; value=&quot;-1&quot;/&gt;&lt;/object&gt;&lt;object type=&quot;3&quot; unique_id=&quot;10065&quot;&gt;&lt;property id=&quot;20148&quot; value=&quot;5&quot;/&gt;&lt;property id=&quot;20300&quot; value=&quot;Slide 15 - &amp;quot;Fractures&amp;quot;&quot;/&gt;&lt;property id=&quot;20307&quot; value=&quot;442&quot;/&gt;&lt;property id=&quot;20309&quot; value=&quot;-1&quot;/&gt;&lt;/object&gt;&lt;object type=&quot;3&quot; unique_id=&quot;10066&quot;&gt;&lt;property id=&quot;20148&quot; value=&quot;5&quot;/&gt;&lt;property id=&quot;20300&quot; value=&quot;Slide 16 - &amp;quot;Fracture Symptoms&amp;quot;&quot;/&gt;&lt;property id=&quot;20307&quot; value=&quot;443&quot;/&gt;&lt;property id=&quot;20309&quot; value=&quot;-1&quot;/&gt;&lt;/object&gt;&lt;object type=&quot;3&quot; unique_id=&quot;10067&quot;&gt;&lt;property id=&quot;20148&quot; value=&quot;5&quot;/&gt;&lt;property id=&quot;20300&quot; value=&quot;Slide 19 - &amp;quot;Preventing, Stopping or &amp;#x0D;&amp;#x0A;Slowing Osteoporosis&amp;quot;&quot;/&gt;&lt;property id=&quot;20307&quot; value=&quot;444&quot;/&gt;&lt;property id=&quot;20309&quot; value=&quot;-1&quot;/&gt;&lt;/object&gt;&lt;object type=&quot;3&quot; unique_id=&quot;10068&quot;&gt;&lt;property id=&quot;20148&quot; value=&quot;5&quot;/&gt;&lt;property id=&quot;20300&quot; value=&quot;Slide 21 - &amp;quot;Tell me, Detective . . .&amp;quot;&quot;/&gt;&lt;property id=&quot;20307&quot; value=&quot;438&quot;/&gt;&lt;property id=&quot;20309&quot; value=&quot;-1&quot;/&gt;&lt;/object&gt;&lt;object type=&quot;3&quot; unique_id=&quot;10328&quot;&gt;&lt;property id=&quot;20148&quot; value=&quot;5&quot;/&gt;&lt;property id=&quot;20300&quot; value=&quot;Slide 11 - &amp;quot;Muscular System &amp;#x0D;&amp;#x0A;Combining Forms&amp;quot;&quot;/&gt;&lt;property id=&quot;20307&quot; value=&quot;447&quot;/&gt;&lt;property id=&quot;20309&quot; value=&quot;-1&quot;/&gt;&lt;/object&gt;&lt;object type=&quot;3&quot; unique_id=&quot;10669&quot;&gt;&lt;property id=&quot;20148&quot; value=&quot;5&quot;/&gt;&lt;property id=&quot;20300&quot; value=&quot;Slide 20 - &amp;quot;Skeletal System &amp;#x0D;&amp;#x0A;Combining Forms&amp;quot;&quot;/&gt;&lt;property id=&quot;20307&quot; value=&quot;448&quot;/&gt;&lt;property id=&quot;20309&quot; value=&quot;-1&quot;/&gt;&lt;/object&gt;&lt;object type=&quot;3&quot; unique_id=&quot;15088&quot;&gt;&lt;property id=&quot;20148&quot; value=&quot;5&quot;/&gt;&lt;property id=&quot;20300&quot; value=&quot;Slide 22 - &amp;quot;Musculoskeletal &amp;#x0D;&amp;#x0A;System Summary&amp;quot;&quot;/&gt;&lt;property id=&quot;20307&quot; value=&quot;449&quot;/&gt;&lt;property id=&quot;20309&quot; value=&quot;-1&quot;/&gt;&lt;/object&gt;&lt;object type=&quot;3&quot; unique_id=&quot;15089&quot;&gt;&lt;property id=&quot;20148&quot; value=&quot;5&quot;/&gt;&lt;property id=&quot;20300&quot; value=&quot;Slide 23 - &amp;quot;Musculoskeletal System&amp;#x0D;&amp;#x0A;References&amp;quot;&quot;/&gt;&lt;property id=&quot;20307&quot; value=&quot;450&quot;/&gt;&lt;property id=&quot;20309&quot; value=&quot;-1&quot;/&gt;&lt;/object&gt;&lt;object type=&quot;3&quot; unique_id=&quot;15243&quot;&gt;&lt;property id=&quot;20148&quot; value=&quot;5&quot;/&gt;&lt;property id=&quot;20300&quot; value=&quot;Slide 1 - &amp;quot;Terminology in Healthcare and &amp;#x0D;&amp;#x0A;Public Health Settings &amp;quot;&quot;/&gt;&lt;property id=&quot;20307&quot; value=&quot;451&quot;/&gt;&lt;property id=&quot;20309&quot; value=&quot;-1&quot;/&gt;&lt;/object&gt;&lt;object type=&quot;3&quot; unique_id=&quot;15337&quot;&gt;&lt;property id=&quot;20148&quot; value=&quot;5&quot;/&gt;&lt;property id=&quot;20300&quot; value=&quot;Slide 24 - &amp;quot;Terminology in Healthcare and Public Health Settings&amp;#x0D;&amp;#x0A;Musculoskeletal System&amp;quot;&quot;/&gt;&lt;property id=&quot;20307&quot; value=&quot;452&quot;/&gt;&lt;/object&gt;&lt;/object&gt;&lt;object type=&quot;10&quot; unique_id=&quot;10038&quot;&gt;&lt;object type=&quot;11&quot; unique_id=&quot;10039&quot;&gt;&lt;property id=&quot;20180&quot; value=&quot;1&quot;/&gt;&lt;property id=&quot;20181&quot; value=&quot;1&quot;/&gt;&lt;property id=&quot;20182&quot; value=&quot;0&quot;/&gt;&lt;property id=&quot;20183&quot; value=&quot;1&quot;/&gt;&lt;/object&gt;&lt;object type=&quot;12&quot; unique_id=&quot;10060&quot;&gt;&lt;/object&gt;&lt;/object&gt;&lt;/object&gt;&lt;/database&gt;"/>
  <p:tag name="SECTOMILLISECCONVERTED" val="1"/>
</p:tagLst>
</file>

<file path=ppt/theme/theme1.xml><?xml version="1.0" encoding="utf-8"?>
<a:theme xmlns:a="http://schemas.openxmlformats.org/drawingml/2006/main" name="1_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MKM CompX_unitY_Lecture_Slides_Template.potx" id="{4FF466A4-E752-4EC5-A455-0F519C93B28D}" vid="{E25E3796-8ED8-4B54-80E8-6ED0B80A76F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Comp_x0020_Leader_x0020_Notes xmlns="26839647-32cc-4e8d-ac64-5cb1d6f9c044" xsi:nil="true"/>
    <Component xmlns="26839647-32cc-4e8d-ac64-5cb1d6f9c044">Component 3</Component>
    <Location xmlns="26839647-32cc-4e8d-ac64-5cb1d6f9c044">Proof-reader</Location>
    <File_x0020_Type0 xmlns="26839647-32cc-4e8d-ac64-5cb1d6f9c044">Slides</File_x0020_Type0>
    <Stattus xmlns="26839647-32cc-4e8d-ac64-5cb1d6f9c044">Ready for Proofing</Stattu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LongProperties xmlns="http://schemas.microsoft.com/office/2006/metadata/longProperties"/>
</file>

<file path=customXml/item4.xml><?xml version="1.0" encoding="utf-8"?>
<ct:contentTypeSchema xmlns:ct="http://schemas.microsoft.com/office/2006/metadata/contentType" xmlns:ma="http://schemas.microsoft.com/office/2006/metadata/properties/metaAttributes" ct:_="" ma:_="" ma:contentTypeName="Document" ma:contentTypeID="0x010100DCCC146E0DE07B4B93A0BE9D14803BE0" ma:contentTypeVersion="5" ma:contentTypeDescription="Create a new document." ma:contentTypeScope="" ma:versionID="eee9308b4a521e6cfc381d9909808db1">
  <xsd:schema xmlns:xsd="http://www.w3.org/2001/XMLSchema" xmlns:p="http://schemas.microsoft.com/office/2006/metadata/properties" xmlns:ns2="26839647-32cc-4e8d-ac64-5cb1d6f9c044" targetNamespace="http://schemas.microsoft.com/office/2006/metadata/properties" ma:root="true" ma:fieldsID="18594fd37b04ee2386042ddb7e2caf77" ns2:_="">
    <xsd:import namespace="26839647-32cc-4e8d-ac64-5cb1d6f9c044"/>
    <xsd:element name="properties">
      <xsd:complexType>
        <xsd:sequence>
          <xsd:element name="documentManagement">
            <xsd:complexType>
              <xsd:all>
                <xsd:element ref="ns2:Stattus"/>
                <xsd:element ref="ns2:Location"/>
                <xsd:element ref="ns2:Component"/>
                <xsd:element ref="ns2:File_x0020_Type0"/>
                <xsd:element ref="ns2:Comp_x0020_Leader_x0020_Notes" minOccurs="0"/>
              </xsd:all>
            </xsd:complexType>
          </xsd:element>
        </xsd:sequence>
      </xsd:complexType>
    </xsd:element>
  </xsd:schema>
  <xsd:schema xmlns:xsd="http://www.w3.org/2001/XMLSchema" xmlns:dms="http://schemas.microsoft.com/office/2006/documentManagement/types" targetNamespace="26839647-32cc-4e8d-ac64-5cb1d6f9c044" elementFormDefault="qualified">
    <xsd:import namespace="http://schemas.microsoft.com/office/2006/documentManagement/types"/>
    <xsd:element name="Stattus" ma:index="2" ma:displayName="Status" ma:default="Not Started" ma:format="Dropdown" ma:internalName="Stattus">
      <xsd:simpleType>
        <xsd:restriction base="dms:Choice">
          <xsd:enumeration value="Not Started"/>
          <xsd:enumeration value="In Progress"/>
          <xsd:enumeration value="In Progress - Review"/>
          <xsd:enumeration value="Final"/>
          <xsd:enumeration value="Proof-reading"/>
          <xsd:enumeration value="Needs Review"/>
          <xsd:enumeration value="Ready for Proofing"/>
          <xsd:enumeration value="Ready for Audio"/>
          <xsd:enumeration value="Ready for Instructor Manual"/>
        </xsd:restriction>
      </xsd:simpleType>
    </xsd:element>
    <xsd:element name="Location" ma:index="3" ma:displayName="Location" ma:default="Component Leader" ma:description="Location in the process workflow" ma:format="Dropdown" ma:internalName="Location">
      <xsd:simpleType>
        <xsd:restriction base="dms:Choice">
          <xsd:enumeration value="Audio Prep"/>
          <xsd:enumeration value="Component Leader"/>
          <xsd:enumeration value="Instructor Manuals"/>
          <xsd:enumeration value="Proof-reader"/>
          <xsd:enumeration value="Review"/>
          <xsd:enumeration value="Testing"/>
          <xsd:enumeration value="Upload"/>
          <xsd:enumeration value="DO NOT USE"/>
        </xsd:restriction>
      </xsd:simpleType>
    </xsd:element>
    <xsd:element name="Component" ma:index="4" ma:displayName="Component" ma:default="All Components" ma:format="Dropdown" ma:internalName="Component">
      <xsd:simpleType>
        <xsd:restriction base="dms:Choice">
          <xsd:enumeration value="Component 3"/>
          <xsd:enumeration value="Component 5"/>
          <xsd:enumeration value="Component 16"/>
          <xsd:enumeration value="Component 18"/>
          <xsd:enumeration value="All Components"/>
        </xsd:restriction>
      </xsd:simpleType>
    </xsd:element>
    <xsd:element name="File_x0020_Type0" ma:index="5" ma:displayName="File Type" ma:default="Slides" ma:description="Type of document" ma:format="Dropdown" ma:internalName="File_x0020_Type0">
      <xsd:simpleType>
        <xsd:union memberTypes="dms:Text">
          <xsd:simpleType>
            <xsd:restriction base="dms:Choice">
              <xsd:enumeration value="Activities"/>
              <xsd:enumeration value="Assessment"/>
              <xsd:enumeration value="Instructor Manual"/>
              <xsd:enumeration value="Item Analysis"/>
              <xsd:enumeration value="Notes"/>
              <xsd:enumeration value="Objectives"/>
              <xsd:enumeration value="References"/>
              <xsd:enumeration value="Slides"/>
              <xsd:enumeration value="Transcript"/>
            </xsd:restriction>
          </xsd:simpleType>
        </xsd:union>
      </xsd:simpleType>
    </xsd:element>
    <xsd:element name="Comp_x0020_Leader_x0020_Notes" ma:index="6" nillable="true" ma:displayName="Comp Leader Notes" ma:internalName="Comp_x0020_Leader_x0020_Notes">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ma:readOnly="tru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28F52B25-AD4F-4A1F-956B-8A86059F4464}">
  <ds:schemaRefs>
    <ds:schemaRef ds:uri="http://purl.org/dc/elements/1.1/"/>
    <ds:schemaRef ds:uri="http://schemas.microsoft.com/office/2006/documentManagement/types"/>
    <ds:schemaRef ds:uri="http://schemas.openxmlformats.org/package/2006/metadata/core-properties"/>
    <ds:schemaRef ds:uri="26839647-32cc-4e8d-ac64-5cb1d6f9c044"/>
    <ds:schemaRef ds:uri="http://www.w3.org/XML/1998/namespace"/>
    <ds:schemaRef ds:uri="http://schemas.microsoft.com/office/2006/metadata/properties"/>
    <ds:schemaRef ds:uri="http://purl.org/dc/dcmitype/"/>
    <ds:schemaRef ds:uri="http://purl.org/dc/terms/"/>
  </ds:schemaRefs>
</ds:datastoreItem>
</file>

<file path=customXml/itemProps2.xml><?xml version="1.0" encoding="utf-8"?>
<ds:datastoreItem xmlns:ds="http://schemas.openxmlformats.org/officeDocument/2006/customXml" ds:itemID="{3BBC9400-1CEC-4136-938F-BED4505EA74A}">
  <ds:schemaRefs>
    <ds:schemaRef ds:uri="http://schemas.microsoft.com/sharepoint/v3/contenttype/forms"/>
  </ds:schemaRefs>
</ds:datastoreItem>
</file>

<file path=customXml/itemProps3.xml><?xml version="1.0" encoding="utf-8"?>
<ds:datastoreItem xmlns:ds="http://schemas.openxmlformats.org/officeDocument/2006/customXml" ds:itemID="{E410D80A-2D25-44C3-868B-3D3B50EB3C33}">
  <ds:schemaRefs>
    <ds:schemaRef ds:uri="http://schemas.microsoft.com/office/2006/metadata/longProperties"/>
  </ds:schemaRefs>
</ds:datastoreItem>
</file>

<file path=customXml/itemProps4.xml><?xml version="1.0" encoding="utf-8"?>
<ds:datastoreItem xmlns:ds="http://schemas.openxmlformats.org/officeDocument/2006/customXml" ds:itemID="{6EA12CD4-A2D2-4837-879B-34FC15BBFD6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6839647-32cc-4e8d-ac64-5cb1d6f9c044"/>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1130</TotalTime>
  <Words>2750</Words>
  <Application>Microsoft Office PowerPoint</Application>
  <PresentationFormat>On-screen Show (4:3)</PresentationFormat>
  <Paragraphs>337</Paragraphs>
  <Slides>24</Slides>
  <Notes>24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1_ONC-Template-FINAL DRAFT</vt:lpstr>
      <vt:lpstr>Terminology in Healthcare and  Public Health Settings </vt:lpstr>
      <vt:lpstr>Musculoskeletal System Learning Objectives</vt:lpstr>
      <vt:lpstr>Musculoskeletal  System Overview</vt:lpstr>
      <vt:lpstr>Musculoskeletal System</vt:lpstr>
      <vt:lpstr>Musculoskeletal System 2</vt:lpstr>
      <vt:lpstr>Myopathy </vt:lpstr>
      <vt:lpstr>Myositis</vt:lpstr>
      <vt:lpstr>Myositis 2</vt:lpstr>
      <vt:lpstr>Myositis 3</vt:lpstr>
      <vt:lpstr>Muscular Dystrophy</vt:lpstr>
      <vt:lpstr>Muscular System  Combining Forms</vt:lpstr>
      <vt:lpstr>The Spinal (Vertebral) Column</vt:lpstr>
      <vt:lpstr>Upper Extremity</vt:lpstr>
      <vt:lpstr>Lower Extremity</vt:lpstr>
      <vt:lpstr>Fractures</vt:lpstr>
      <vt:lpstr>Fracture Symptoms</vt:lpstr>
      <vt:lpstr>Arthritis</vt:lpstr>
      <vt:lpstr>Osteoporosis</vt:lpstr>
      <vt:lpstr>Preventing, Stopping or  Slowing Osteoporosis</vt:lpstr>
      <vt:lpstr>Skeletal System  Combining Forms</vt:lpstr>
      <vt:lpstr>Tell me, Detective . . .</vt:lpstr>
      <vt:lpstr>Musculoskeletal  System Summary</vt:lpstr>
      <vt:lpstr>Musculoskeletal System References</vt:lpstr>
      <vt:lpstr>Terminology in Healthcare and Public Health Settings Musculoskeletal System</vt:lpstr>
    </vt:vector>
  </TitlesOfParts>
  <Company>Office of the National Coordinator for Health Information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 3, Unit 3 slides</dc:title>
  <dc:subject>Terminology in Healthcare and Public Health Settings, Musculoskeletal System</dc:subject>
  <dc:creator>U.S. Department of Health and Human Services Office of the National Coordinator for Health Information Technology</dc:creator>
  <cp:keywords>Health IT; Health IT Curriculum; Muscular system; skeletal system; musculoskeletal system</cp:keywords>
  <cp:lastModifiedBy>admin</cp:lastModifiedBy>
  <cp:revision>177</cp:revision>
  <dcterms:created xsi:type="dcterms:W3CDTF">2010-07-06T15:14:32Z</dcterms:created>
  <dcterms:modified xsi:type="dcterms:W3CDTF">2017-06-01T19:53:37Z</dcterms:modified>
  <cp:category>HIT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Language">
    <vt:lpwstr>English</vt:lpwstr>
  </property>
</Properties>
</file>