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79" r:id="rId5"/>
    <p:sldMasterId id="2147484093" r:id="rId6"/>
  </p:sldMasterIdLst>
  <p:notesMasterIdLst>
    <p:notesMasterId r:id="rId22"/>
  </p:notesMasterIdLst>
  <p:handoutMasterIdLst>
    <p:handoutMasterId r:id="rId23"/>
  </p:handoutMasterIdLst>
  <p:sldIdLst>
    <p:sldId id="433" r:id="rId7"/>
    <p:sldId id="429" r:id="rId8"/>
    <p:sldId id="340" r:id="rId9"/>
    <p:sldId id="265" r:id="rId10"/>
    <p:sldId id="266" r:id="rId11"/>
    <p:sldId id="428" r:id="rId12"/>
    <p:sldId id="276" r:id="rId13"/>
    <p:sldId id="277" r:id="rId14"/>
    <p:sldId id="326" r:id="rId15"/>
    <p:sldId id="327" r:id="rId16"/>
    <p:sldId id="308" r:id="rId17"/>
    <p:sldId id="307" r:id="rId18"/>
    <p:sldId id="430" r:id="rId19"/>
    <p:sldId id="434" r:id="rId20"/>
    <p:sldId id="435" r:id="rId21"/>
  </p:sldIdLst>
  <p:sldSz cx="9144000" cy="6858000" type="screen4x3"/>
  <p:notesSz cx="7315200" cy="9601200"/>
  <p:custDataLst>
    <p:tags r:id="rId24"/>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6666"/>
    <a:srgbClr val="006600"/>
    <a:srgbClr val="333300"/>
    <a:srgbClr val="990033"/>
    <a:srgbClr val="A50021"/>
    <a:srgbClr val="CC0000"/>
    <a:srgbClr val="99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821" autoAdjust="0"/>
    <p:restoredTop sz="86985" autoAdjust="0"/>
  </p:normalViewPr>
  <p:slideViewPr>
    <p:cSldViewPr>
      <p:cViewPr varScale="1">
        <p:scale>
          <a:sx n="48" d="100"/>
          <a:sy n="48" d="100"/>
        </p:scale>
        <p:origin x="-946" y="-67"/>
      </p:cViewPr>
      <p:guideLst>
        <p:guide orient="horz" pos="2160"/>
        <p:guide pos="2880"/>
      </p:guideLst>
    </p:cSldViewPr>
  </p:slideViewPr>
  <p:outlineViewPr>
    <p:cViewPr>
      <p:scale>
        <a:sx n="33" d="100"/>
        <a:sy n="33" d="100"/>
      </p:scale>
      <p:origin x="0" y="-120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2256"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charset="0"/>
              </a:defRPr>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charset="0"/>
              </a:defRPr>
            </a:lvl1pPr>
          </a:lstStyle>
          <a:p>
            <a:pPr>
              <a:defRPr/>
            </a:pPr>
            <a:endParaRPr lang="en-US"/>
          </a:p>
        </p:txBody>
      </p:sp>
    </p:spTree>
    <p:extLst>
      <p:ext uri="{BB962C8B-B14F-4D97-AF65-F5344CB8AC3E}">
        <p14:creationId xmlns:p14="http://schemas.microsoft.com/office/powerpoint/2010/main" val="609321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064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a:latin typeface="Arial" charset="0"/>
              </a:defRPr>
            </a:lvl1pPr>
          </a:lstStyle>
          <a:p>
            <a:pPr>
              <a:defRPr/>
            </a:pPr>
            <a:endParaRPr lang="en-US"/>
          </a:p>
        </p:txBody>
      </p:sp>
      <p:sp>
        <p:nvSpPr>
          <p:cNvPr id="24064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a:latin typeface="Arial" charset="0"/>
              </a:defRPr>
            </a:lvl1pPr>
          </a:lstStyle>
          <a:p>
            <a:pPr>
              <a:defRPr/>
            </a:pPr>
            <a:fld id="{80538700-EDA9-4F89-8F9E-3BA90E194B9D}" type="datetime1">
              <a:rPr lang="en-US"/>
              <a:pPr>
                <a:defRPr/>
              </a:pPr>
              <a:t>5/22/2017</a:t>
            </a:fld>
            <a:endParaRPr lang="en-US"/>
          </a:p>
        </p:txBody>
      </p:sp>
      <p:sp>
        <p:nvSpPr>
          <p:cNvPr id="286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064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4064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24064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a:lvl1pPr>
          </a:lstStyle>
          <a:p>
            <a:fld id="{B2A3AAED-732C-4154-8A0E-D2E92A49D241}" type="slidenum">
              <a:rPr lang="en-US" altLang="en-US"/>
              <a:pPr/>
              <a:t>‹#›</a:t>
            </a:fld>
            <a:endParaRPr lang="en-US" altLang="en-US"/>
          </a:p>
        </p:txBody>
      </p:sp>
    </p:spTree>
    <p:extLst>
      <p:ext uri="{BB962C8B-B14F-4D97-AF65-F5344CB8AC3E}">
        <p14:creationId xmlns:p14="http://schemas.microsoft.com/office/powerpoint/2010/main" val="161283351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Welcome to Terminology in Healthcare and Public Health Settings, Understanding Medical Words.  This is Lecture A, Word Roots. In this first lecture of Understanding Medical Words, we will cover some general concepts regarding medical terminology, but we will primarily focus on word roots and combining vowels.</a:t>
            </a:r>
          </a:p>
          <a:p>
            <a:endParaRPr lang="en-US" altLang="en-US" smtClean="0">
              <a:latin typeface="Arial" panose="020B0604020202020204" pitchFamily="34" charset="0"/>
            </a:endParaRPr>
          </a:p>
          <a:p>
            <a:pPr eaLnBrk="1" hangingPunct="1">
              <a:spcBef>
                <a:spcPct val="0"/>
              </a:spcBef>
            </a:pPr>
            <a:endParaRPr lang="en-US" altLang="en-US" smtClean="0">
              <a:latin typeface="Arial" panose="020B0604020202020204" pitchFamily="34" charset="0"/>
            </a:endParaRPr>
          </a:p>
        </p:txBody>
      </p:sp>
      <p:sp>
        <p:nvSpPr>
          <p:cNvPr id="2970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mtClean="0"/>
          </a:p>
        </p:txBody>
      </p:sp>
      <p:sp>
        <p:nvSpPr>
          <p:cNvPr id="2970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2365F0-0826-4C62-9882-0AEA0CFD5564}" type="slidenum">
              <a:rPr lang="en-US" altLang="en-US"/>
              <a:pPr/>
              <a:t>1</a:t>
            </a:fld>
            <a:endParaRPr lang="en-US" altLang="en-US"/>
          </a:p>
        </p:txBody>
      </p:sp>
    </p:spTree>
    <p:extLst>
      <p:ext uri="{BB962C8B-B14F-4D97-AF65-F5344CB8AC3E}">
        <p14:creationId xmlns:p14="http://schemas.microsoft.com/office/powerpoint/2010/main" val="24845395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57FB80-85A1-4127-9E5A-9EC7673651B0}" type="slidenum">
              <a:rPr lang="en-US" altLang="en-US"/>
              <a:pPr/>
              <a:t>10</a:t>
            </a:fld>
            <a:endParaRPr lang="en-US" alt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This next rule deals with using a combining vowel between two word roots. We typically will use the combining vowel between two root words even if the second word root begins with a vowel.  The example used is gastroenteritis (pronounced gas-tro-enter-ite-iss).  The first root word, G-A-S-T-R means stomach, the second root word is enter, which means pertaining to the intestine.  The last part of the word is itis, which mean inflammation..  </a:t>
            </a:r>
          </a:p>
        </p:txBody>
      </p:sp>
    </p:spTree>
    <p:extLst>
      <p:ext uri="{BB962C8B-B14F-4D97-AF65-F5344CB8AC3E}">
        <p14:creationId xmlns:p14="http://schemas.microsoft.com/office/powerpoint/2010/main" val="2261919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9B5765-D4A3-49CE-A26A-0252391DCCE3}" type="slidenum">
              <a:rPr lang="en-US" altLang="en-US"/>
              <a:pPr/>
              <a:t>11</a:t>
            </a:fld>
            <a:endParaRPr lang="en-US" alt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When we typically write word roots, we will include the combining vowel.  The format that is used is the word root followed by a slash and then the combining vowel.  Three examples are provided to illustrate this....cardio (pronounced CARD-ee-oh).....hepato (pronounced heh-PAT-oh ).....gastro (pronounced gastro)</a:t>
            </a:r>
          </a:p>
        </p:txBody>
      </p:sp>
    </p:spTree>
    <p:extLst>
      <p:ext uri="{BB962C8B-B14F-4D97-AF65-F5344CB8AC3E}">
        <p14:creationId xmlns:p14="http://schemas.microsoft.com/office/powerpoint/2010/main" val="1323802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4D8DD0-36B7-4FE4-8861-84C18D86E7F3}" type="slidenum">
              <a:rPr lang="en-US" altLang="en-US"/>
              <a:pPr/>
              <a:t>12</a:t>
            </a:fld>
            <a:endParaRPr lang="en-US" altLang="en-US"/>
          </a:p>
        </p:txBody>
      </p:sp>
      <p:sp>
        <p:nvSpPr>
          <p:cNvPr id="40963"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ln/>
          <a:extLst/>
        </p:spPr>
        <p:txBody>
          <a:bodyPr/>
          <a:lstStyle/>
          <a:p>
            <a:pPr>
              <a:defRPr/>
            </a:pPr>
            <a:r>
              <a:rPr lang="en-US" dirty="0" smtClean="0"/>
              <a:t>Examples </a:t>
            </a:r>
            <a:r>
              <a:rPr lang="en-US" dirty="0"/>
              <a:t>of word roots and their combining vowel are illustrated here:</a:t>
            </a:r>
          </a:p>
          <a:p>
            <a:pPr marL="181240" indent="-181240">
              <a:buFont typeface="Arial" pitchFamily="34" charset="0"/>
              <a:buChar char="•"/>
              <a:defRPr/>
            </a:pPr>
            <a:r>
              <a:rPr lang="en-US" dirty="0" err="1" smtClean="0"/>
              <a:t>arthro</a:t>
            </a:r>
            <a:r>
              <a:rPr lang="en-US" dirty="0" smtClean="0"/>
              <a:t> </a:t>
            </a:r>
            <a:r>
              <a:rPr lang="en-US" dirty="0"/>
              <a:t>- joint </a:t>
            </a:r>
          </a:p>
          <a:p>
            <a:pPr marL="181240" indent="-181240">
              <a:buFont typeface="Arial" pitchFamily="34" charset="0"/>
              <a:buChar char="•"/>
              <a:defRPr/>
            </a:pPr>
            <a:r>
              <a:rPr lang="en-US" dirty="0" smtClean="0"/>
              <a:t>cardio </a:t>
            </a:r>
            <a:r>
              <a:rPr lang="en-US" dirty="0"/>
              <a:t>- heart</a:t>
            </a:r>
          </a:p>
          <a:p>
            <a:pPr marL="181240" indent="-181240">
              <a:buFont typeface="Arial" pitchFamily="34" charset="0"/>
              <a:buChar char="•"/>
              <a:defRPr/>
            </a:pPr>
            <a:r>
              <a:rPr lang="en-US" dirty="0"/>
              <a:t> </a:t>
            </a:r>
            <a:r>
              <a:rPr lang="en-US" dirty="0" err="1" smtClean="0"/>
              <a:t>dermato</a:t>
            </a:r>
            <a:r>
              <a:rPr lang="en-US" dirty="0" smtClean="0"/>
              <a:t> </a:t>
            </a:r>
            <a:r>
              <a:rPr lang="en-US" dirty="0"/>
              <a:t>(pronounced Der-MAT-oh) - skin</a:t>
            </a:r>
          </a:p>
          <a:p>
            <a:pPr marL="181240" indent="-181240">
              <a:buFont typeface="Arial" pitchFamily="34" charset="0"/>
              <a:buChar char="•"/>
              <a:defRPr/>
            </a:pPr>
            <a:r>
              <a:rPr lang="en-US" dirty="0"/>
              <a:t> </a:t>
            </a:r>
            <a:r>
              <a:rPr lang="en-US" dirty="0" err="1" smtClean="0"/>
              <a:t>entero</a:t>
            </a:r>
            <a:r>
              <a:rPr lang="en-US" dirty="0" smtClean="0"/>
              <a:t> </a:t>
            </a:r>
            <a:r>
              <a:rPr lang="en-US" dirty="0"/>
              <a:t>(pronounced EN-</a:t>
            </a:r>
            <a:r>
              <a:rPr lang="en-US" dirty="0" err="1"/>
              <a:t>tero</a:t>
            </a:r>
            <a:r>
              <a:rPr lang="en-US" dirty="0"/>
              <a:t>) - small intestine</a:t>
            </a:r>
          </a:p>
          <a:p>
            <a:pPr marL="181240" indent="-181240">
              <a:buFont typeface="Arial" pitchFamily="34" charset="0"/>
              <a:buChar char="•"/>
              <a:defRPr/>
            </a:pPr>
            <a:r>
              <a:rPr lang="en-US" dirty="0"/>
              <a:t> </a:t>
            </a:r>
            <a:r>
              <a:rPr lang="en-US" dirty="0" smtClean="0"/>
              <a:t>gastro </a:t>
            </a:r>
            <a:r>
              <a:rPr lang="en-US" dirty="0"/>
              <a:t>- stomach</a:t>
            </a:r>
          </a:p>
          <a:p>
            <a:pPr marL="181240" indent="-181240">
              <a:buFont typeface="Arial" pitchFamily="34" charset="0"/>
              <a:buChar char="•"/>
              <a:defRPr/>
            </a:pPr>
            <a:r>
              <a:rPr lang="en-US" dirty="0"/>
              <a:t> </a:t>
            </a:r>
            <a:r>
              <a:rPr lang="en-US" dirty="0" err="1" smtClean="0"/>
              <a:t>hemato</a:t>
            </a:r>
            <a:r>
              <a:rPr lang="en-US" dirty="0" smtClean="0"/>
              <a:t>  </a:t>
            </a:r>
            <a:r>
              <a:rPr lang="en-US" dirty="0"/>
              <a:t>(pronounced </a:t>
            </a:r>
            <a:r>
              <a:rPr lang="en-US" dirty="0" err="1"/>
              <a:t>hee</a:t>
            </a:r>
            <a:r>
              <a:rPr lang="en-US" dirty="0"/>
              <a:t>-mat-oh) - blood</a:t>
            </a:r>
          </a:p>
          <a:p>
            <a:pPr marL="181240" indent="-181240">
              <a:buFont typeface="Arial" pitchFamily="34" charset="0"/>
              <a:buChar char="•"/>
              <a:defRPr/>
            </a:pPr>
            <a:r>
              <a:rPr lang="en-US" dirty="0"/>
              <a:t> </a:t>
            </a:r>
            <a:r>
              <a:rPr lang="en-US" dirty="0" err="1" smtClean="0"/>
              <a:t>nephro</a:t>
            </a:r>
            <a:r>
              <a:rPr lang="en-US" dirty="0" smtClean="0"/>
              <a:t> </a:t>
            </a:r>
            <a:r>
              <a:rPr lang="en-US" dirty="0"/>
              <a:t>- kidney</a:t>
            </a:r>
          </a:p>
          <a:p>
            <a:pPr marL="181240" indent="-181240">
              <a:buFont typeface="Arial" pitchFamily="34" charset="0"/>
              <a:buChar char="•"/>
              <a:defRPr/>
            </a:pPr>
            <a:r>
              <a:rPr lang="en-US" dirty="0"/>
              <a:t> </a:t>
            </a:r>
            <a:r>
              <a:rPr lang="en-US" dirty="0" err="1" smtClean="0"/>
              <a:t>neuro</a:t>
            </a:r>
            <a:r>
              <a:rPr lang="en-US" dirty="0" smtClean="0"/>
              <a:t> </a:t>
            </a:r>
            <a:r>
              <a:rPr lang="en-US" dirty="0"/>
              <a:t>- nerve </a:t>
            </a:r>
          </a:p>
          <a:p>
            <a:pPr marL="181240" indent="-181240">
              <a:buFont typeface="Arial" pitchFamily="34" charset="0"/>
              <a:buChar char="•"/>
              <a:defRPr/>
            </a:pPr>
            <a:r>
              <a:rPr lang="en-US" dirty="0"/>
              <a:t> </a:t>
            </a:r>
            <a:r>
              <a:rPr lang="en-US" dirty="0" err="1" smtClean="0"/>
              <a:t>oto</a:t>
            </a:r>
            <a:r>
              <a:rPr lang="en-US" dirty="0" smtClean="0"/>
              <a:t> </a:t>
            </a:r>
            <a:r>
              <a:rPr lang="en-US" dirty="0"/>
              <a:t>(pronounced  oh-toe) - ear</a:t>
            </a:r>
          </a:p>
          <a:p>
            <a:pPr marL="181240" indent="-181240">
              <a:buFont typeface="Arial" pitchFamily="34" charset="0"/>
              <a:buChar char="•"/>
              <a:defRPr/>
            </a:pPr>
            <a:r>
              <a:rPr lang="en-US" dirty="0"/>
              <a:t> </a:t>
            </a:r>
            <a:r>
              <a:rPr lang="it-IT" dirty="0" smtClean="0"/>
              <a:t>pulmono </a:t>
            </a:r>
            <a:r>
              <a:rPr lang="it-IT" dirty="0"/>
              <a:t>(pronounced PULL-muh-no)- lung </a:t>
            </a:r>
            <a:endParaRPr lang="en-US" dirty="0"/>
          </a:p>
          <a:p>
            <a:pPr marL="181240" indent="-181240">
              <a:buFont typeface="Arial" pitchFamily="34" charset="0"/>
              <a:buChar char="•"/>
              <a:defRPr/>
            </a:pPr>
            <a:r>
              <a:rPr lang="it-IT" dirty="0"/>
              <a:t> </a:t>
            </a:r>
            <a:r>
              <a:rPr lang="it-IT" dirty="0" smtClean="0"/>
              <a:t>rhino </a:t>
            </a:r>
            <a:r>
              <a:rPr lang="it-IT" dirty="0"/>
              <a:t>- nose </a:t>
            </a:r>
            <a:endParaRPr lang="en-US" dirty="0"/>
          </a:p>
          <a:p>
            <a:pPr marL="181240" indent="-181240">
              <a:buFont typeface="Arial" pitchFamily="34" charset="0"/>
              <a:buChar char="•"/>
              <a:defRPr/>
            </a:pPr>
            <a:r>
              <a:rPr lang="it-IT" dirty="0"/>
              <a:t> </a:t>
            </a:r>
            <a:r>
              <a:rPr lang="en-US" dirty="0" err="1" smtClean="0"/>
              <a:t>uro</a:t>
            </a:r>
            <a:r>
              <a:rPr lang="en-US" dirty="0" smtClean="0"/>
              <a:t> </a:t>
            </a:r>
            <a:r>
              <a:rPr lang="en-US" dirty="0"/>
              <a:t>(pronounced  You-</a:t>
            </a:r>
            <a:r>
              <a:rPr lang="en-US" dirty="0" err="1"/>
              <a:t>ro</a:t>
            </a:r>
            <a:r>
              <a:rPr lang="en-US" dirty="0"/>
              <a:t>) - urine, urinary system</a:t>
            </a:r>
            <a:endParaRPr lang="en-US" dirty="0" smtClean="0"/>
          </a:p>
        </p:txBody>
      </p:sp>
    </p:spTree>
    <p:extLst>
      <p:ext uri="{BB962C8B-B14F-4D97-AF65-F5344CB8AC3E}">
        <p14:creationId xmlns:p14="http://schemas.microsoft.com/office/powerpoint/2010/main" val="76958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This concludes Lecture a of Understanding Medical Words.  </a:t>
            </a:r>
          </a:p>
          <a:p>
            <a:pPr eaLnBrk="1" hangingPunct="1">
              <a:spcBef>
                <a:spcPct val="0"/>
              </a:spcBef>
            </a:pPr>
            <a:endParaRPr lang="en-US" altLang="en-US" smtClean="0">
              <a:latin typeface="Arial" panose="020B0604020202020204" pitchFamily="34" charset="0"/>
            </a:endParaRPr>
          </a:p>
          <a:p>
            <a:pPr eaLnBrk="1" hangingPunct="1">
              <a:spcBef>
                <a:spcPct val="0"/>
              </a:spcBef>
            </a:pPr>
            <a:r>
              <a:rPr lang="en-US" altLang="en-US" smtClean="0">
                <a:latin typeface="Arial" panose="020B0604020202020204" pitchFamily="34" charset="0"/>
              </a:rPr>
              <a:t>In summary, we covered some general concepts regarding medical terminology, focusing primarily on word roots and combining vowels.</a:t>
            </a:r>
          </a:p>
        </p:txBody>
      </p:sp>
      <p:sp>
        <p:nvSpPr>
          <p:cNvPr id="4198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mtClean="0">
              <a:solidFill>
                <a:srgbClr val="000000"/>
              </a:solidFill>
            </a:endParaRPr>
          </a:p>
        </p:txBody>
      </p:sp>
      <p:sp>
        <p:nvSpPr>
          <p:cNvPr id="4198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900F17-FDC6-4ACC-AFC0-5CC774FB7C1B}" type="slidenum">
              <a:rPr lang="en-US" altLang="en-US">
                <a:solidFill>
                  <a:srgbClr val="000000"/>
                </a:solidFill>
              </a:rPr>
              <a:pPr/>
              <a:t>13</a:t>
            </a:fld>
            <a:endParaRPr lang="en-US" altLang="en-US">
              <a:solidFill>
                <a:srgbClr val="000000"/>
              </a:solidFill>
            </a:endParaRPr>
          </a:p>
        </p:txBody>
      </p:sp>
    </p:spTree>
    <p:extLst>
      <p:ext uri="{BB962C8B-B14F-4D97-AF65-F5344CB8AC3E}">
        <p14:creationId xmlns:p14="http://schemas.microsoft.com/office/powerpoint/2010/main" val="689162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 Audio”</a:t>
            </a:r>
          </a:p>
        </p:txBody>
      </p:sp>
      <p:sp>
        <p:nvSpPr>
          <p:cNvPr id="4301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mtClean="0"/>
          </a:p>
        </p:txBody>
      </p:sp>
      <p:sp>
        <p:nvSpPr>
          <p:cNvPr id="4301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395C51C-D9E8-4963-ADD2-E8324BFB3253}" type="slidenum">
              <a:rPr lang="en-US" altLang="en-US"/>
              <a:pPr/>
              <a:t>14</a:t>
            </a:fld>
            <a:endParaRPr lang="en-US" altLang="en-US"/>
          </a:p>
        </p:txBody>
      </p:sp>
    </p:spTree>
    <p:extLst>
      <p:ext uri="{BB962C8B-B14F-4D97-AF65-F5344CB8AC3E}">
        <p14:creationId xmlns:p14="http://schemas.microsoft.com/office/powerpoint/2010/main" val="3086104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15</a:t>
            </a:fld>
            <a:endParaRPr lang="en-US" altLang="en-US">
              <a:solidFill>
                <a:prstClr val="black"/>
              </a:solidFill>
            </a:endParaRPr>
          </a:p>
        </p:txBody>
      </p:sp>
    </p:spTree>
    <p:extLst>
      <p:ext uri="{BB962C8B-B14F-4D97-AF65-F5344CB8AC3E}">
        <p14:creationId xmlns:p14="http://schemas.microsoft.com/office/powerpoint/2010/main" val="3293726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extLst/>
        </p:spPr>
        <p:txBody>
          <a:bodyPr/>
          <a:lstStyle/>
          <a:p>
            <a:pPr eaLnBrk="1" hangingPunct="1">
              <a:spcBef>
                <a:spcPct val="0"/>
              </a:spcBef>
              <a:defRPr/>
            </a:pPr>
            <a:r>
              <a:rPr lang="en-US" dirty="0" smtClean="0"/>
              <a:t>The Objectives for this unit, Understanding Medical Words, are to:</a:t>
            </a:r>
          </a:p>
          <a:p>
            <a:pPr marL="171450" indent="-171450" eaLnBrk="1" hangingPunct="1">
              <a:buFont typeface="Arial" pitchFamily="34" charset="0"/>
              <a:buChar char="•"/>
              <a:defRPr/>
            </a:pPr>
            <a:r>
              <a:rPr lang="en-US" dirty="0" smtClean="0"/>
              <a:t>Discuss the four parts of medical terms</a:t>
            </a:r>
          </a:p>
          <a:p>
            <a:pPr marL="171450" indent="-171450" eaLnBrk="1" hangingPunct="1">
              <a:buFont typeface="Arial" pitchFamily="34" charset="0"/>
              <a:buChar char="•"/>
              <a:defRPr/>
            </a:pPr>
            <a:r>
              <a:rPr lang="en-US" dirty="0" smtClean="0"/>
              <a:t>Recognize word roots and combining forms</a:t>
            </a:r>
          </a:p>
          <a:p>
            <a:pPr marL="171450" indent="-171450" eaLnBrk="1" hangingPunct="1">
              <a:buFont typeface="Arial" pitchFamily="34" charset="0"/>
              <a:buChar char="•"/>
              <a:defRPr/>
            </a:pPr>
            <a:r>
              <a:rPr lang="en-US" dirty="0" smtClean="0"/>
              <a:t>Identify the most common prefixes and suffixes</a:t>
            </a:r>
          </a:p>
          <a:p>
            <a:pPr marL="171450" indent="-171450" eaLnBrk="1" hangingPunct="1">
              <a:buFont typeface="Arial" pitchFamily="34" charset="0"/>
              <a:buChar char="•"/>
              <a:defRPr/>
            </a:pPr>
            <a:r>
              <a:rPr lang="en-US" dirty="0" smtClean="0"/>
              <a:t>Describe the anatomical positions</a:t>
            </a:r>
          </a:p>
          <a:p>
            <a:pPr marL="171450" indent="-171450" eaLnBrk="1" hangingPunct="1">
              <a:buFont typeface="Arial" pitchFamily="34" charset="0"/>
              <a:buChar char="•"/>
              <a:defRPr/>
            </a:pPr>
            <a:r>
              <a:rPr lang="en-US" dirty="0" smtClean="0"/>
              <a:t>Define the body planes</a:t>
            </a:r>
          </a:p>
          <a:p>
            <a:pPr marL="171450" indent="-171450" eaLnBrk="1" hangingPunct="1">
              <a:buFont typeface="Arial" pitchFamily="34" charset="0"/>
              <a:buChar char="•"/>
              <a:defRPr/>
            </a:pPr>
            <a:r>
              <a:rPr lang="en-US" dirty="0" smtClean="0"/>
              <a:t>Identify regions of the body</a:t>
            </a:r>
          </a:p>
          <a:p>
            <a:pPr marL="171450" indent="-171450" eaLnBrk="1" hangingPunct="1">
              <a:buFont typeface="Arial" pitchFamily="34" charset="0"/>
              <a:buChar char="•"/>
              <a:defRPr/>
            </a:pPr>
            <a:r>
              <a:rPr lang="en-US" dirty="0" smtClean="0"/>
              <a:t>Define directional and positional terms</a:t>
            </a:r>
          </a:p>
          <a:p>
            <a:pPr marL="171450" indent="-171450" eaLnBrk="1" hangingPunct="1">
              <a:buFont typeface="Arial" pitchFamily="34" charset="0"/>
              <a:buChar char="•"/>
              <a:defRPr/>
            </a:pPr>
            <a:r>
              <a:rPr lang="en-US" dirty="0" smtClean="0"/>
              <a:t>Build, divide, spell and pronounce common medical words</a:t>
            </a:r>
          </a:p>
          <a:p>
            <a:pPr eaLnBrk="1" hangingPunct="1">
              <a:buFont typeface="Arial" pitchFamily="34" charset="0"/>
              <a:buNone/>
              <a:defRPr/>
            </a:pPr>
            <a:endParaRPr lang="en-US" dirty="0" smtClean="0"/>
          </a:p>
        </p:txBody>
      </p:sp>
      <p:sp>
        <p:nvSpPr>
          <p:cNvPr id="3072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mtClean="0">
              <a:solidFill>
                <a:srgbClr val="000000"/>
              </a:solidFill>
            </a:endParaRPr>
          </a:p>
        </p:txBody>
      </p:sp>
      <p:sp>
        <p:nvSpPr>
          <p:cNvPr id="3072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5A8F02-7AB7-4A42-A2EF-BCC7DA18FA0B}" type="slidenum">
              <a:rPr lang="en-US" altLang="en-US">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711667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27D5C46-17E9-404D-8FF3-E1F8BDDC3E41}" type="slidenum">
              <a:rPr lang="en-US" altLang="en-US"/>
              <a:pPr/>
              <a:t>3</a:t>
            </a:fld>
            <a:endParaRPr lang="en-US" altLang="en-US"/>
          </a:p>
        </p:txBody>
      </p:sp>
      <p:sp>
        <p:nvSpPr>
          <p:cNvPr id="31747" name="Rectangle 2"/>
          <p:cNvSpPr>
            <a:spLocks noGrp="1" noRot="1" noChangeAspect="1" noChangeArrowheads="1" noTextEdit="1"/>
          </p:cNvSpPr>
          <p:nvPr>
            <p:ph type="sldImg"/>
          </p:nvPr>
        </p:nvSpPr>
        <p:spPr>
          <a:xfrm>
            <a:off x="1338263" y="639763"/>
            <a:ext cx="4800600" cy="3600450"/>
          </a:xfrm>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Studying medical terminology is like learning a new language.  There are basic rules for building terms that will help you both build and translate many different words that you will encounter throughout your healthcare career in Health IT.   In order to be successful, you must be able to put words together or build words from their parts.  It’s much like putting together the pieces of a puzzle.</a:t>
            </a:r>
          </a:p>
        </p:txBody>
      </p:sp>
    </p:spTree>
    <p:extLst>
      <p:ext uri="{BB962C8B-B14F-4D97-AF65-F5344CB8AC3E}">
        <p14:creationId xmlns:p14="http://schemas.microsoft.com/office/powerpoint/2010/main" val="2803175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B69081-74E0-45E9-A46C-753702D0D544}" type="slidenum">
              <a:rPr lang="en-US" altLang="en-US"/>
              <a:pPr/>
              <a:t>4</a:t>
            </a:fld>
            <a:endParaRPr lang="en-US" altLang="en-US"/>
          </a:p>
        </p:txBody>
      </p:sp>
      <p:sp>
        <p:nvSpPr>
          <p:cNvPr id="32771"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ln/>
          <a:extLst/>
        </p:spPr>
        <p:txBody>
          <a:bodyPr/>
          <a:lstStyle/>
          <a:p>
            <a:pPr>
              <a:defRPr/>
            </a:pPr>
            <a:r>
              <a:rPr lang="en-US" dirty="0" smtClean="0"/>
              <a:t>It </a:t>
            </a:r>
            <a:r>
              <a:rPr lang="en-US" dirty="0"/>
              <a:t>is impossible to memorize all of the thousands of medical terms.  If you are able to figure out the words and their meanings by analyzing their word parts, however, you will be able to understand much of medical terminology.  There are four basic word parts that we will discuss.  These include: </a:t>
            </a:r>
          </a:p>
          <a:p>
            <a:pPr>
              <a:defRPr/>
            </a:pPr>
            <a:r>
              <a:rPr lang="en-US" dirty="0"/>
              <a:t> </a:t>
            </a:r>
          </a:p>
          <a:p>
            <a:pPr marL="181240" indent="-181240">
              <a:buFont typeface="Arial" pitchFamily="34" charset="0"/>
              <a:buChar char="•"/>
              <a:defRPr/>
            </a:pPr>
            <a:r>
              <a:rPr lang="en-US" dirty="0"/>
              <a:t>Word roots</a:t>
            </a:r>
          </a:p>
          <a:p>
            <a:pPr marL="181240" indent="-181240">
              <a:buFont typeface="Arial" pitchFamily="34" charset="0"/>
              <a:buChar char="•"/>
              <a:defRPr/>
            </a:pPr>
            <a:r>
              <a:rPr lang="en-US" dirty="0" smtClean="0"/>
              <a:t>Prefixes</a:t>
            </a:r>
            <a:endParaRPr lang="en-US" dirty="0"/>
          </a:p>
          <a:p>
            <a:pPr marL="181240" indent="-181240">
              <a:buFont typeface="Arial" pitchFamily="34" charset="0"/>
              <a:buChar char="•"/>
              <a:defRPr/>
            </a:pPr>
            <a:r>
              <a:rPr lang="en-US" dirty="0" smtClean="0"/>
              <a:t>Suffixes</a:t>
            </a:r>
            <a:endParaRPr lang="en-US" dirty="0"/>
          </a:p>
          <a:p>
            <a:pPr marL="181240" indent="-181240">
              <a:buFont typeface="Arial" pitchFamily="34" charset="0"/>
              <a:buChar char="•"/>
              <a:defRPr/>
            </a:pPr>
            <a:r>
              <a:rPr lang="en-US" dirty="0" smtClean="0"/>
              <a:t>Combining </a:t>
            </a:r>
            <a:r>
              <a:rPr lang="en-US" dirty="0"/>
              <a:t>forms</a:t>
            </a:r>
          </a:p>
          <a:p>
            <a:pPr eaLnBrk="1" hangingPunct="1">
              <a:defRPr/>
            </a:pPr>
            <a:endParaRPr lang="en-US" dirty="0" smtClean="0"/>
          </a:p>
        </p:txBody>
      </p:sp>
    </p:spTree>
    <p:extLst>
      <p:ext uri="{BB962C8B-B14F-4D97-AF65-F5344CB8AC3E}">
        <p14:creationId xmlns:p14="http://schemas.microsoft.com/office/powerpoint/2010/main" val="1305315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96191B-F181-43FF-B041-E4651532EE39}" type="slidenum">
              <a:rPr lang="en-US" altLang="en-US"/>
              <a:pPr/>
              <a:t>5</a:t>
            </a:fld>
            <a:endParaRPr lang="en-U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word root provides the general meaning of the term and is the key part of the term.  Prefixes are added to the beginning of the word, while suffixes are added to the ending of the word.  Combining vowels allow us to connect different word parts together.  </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64237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6AD3EF-3AFC-4605-BA10-D3F6DC517E9D}" type="slidenum">
              <a:rPr lang="en-US" altLang="en-US"/>
              <a:pPr/>
              <a:t>6</a:t>
            </a:fld>
            <a:endParaRPr lang="en-US" altLang="en-US"/>
          </a:p>
        </p:txBody>
      </p:sp>
      <p:sp>
        <p:nvSpPr>
          <p:cNvPr id="3481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ln/>
          <a:extLst/>
        </p:spPr>
        <p:txBody>
          <a:bodyPr/>
          <a:lstStyle/>
          <a:p>
            <a:pPr>
              <a:defRPr/>
            </a:pPr>
            <a:r>
              <a:rPr lang="en-US" dirty="0" smtClean="0"/>
              <a:t>Here’s an example of how each is used.</a:t>
            </a:r>
          </a:p>
          <a:p>
            <a:pPr>
              <a:defRPr/>
            </a:pPr>
            <a:r>
              <a:rPr lang="en-US" dirty="0" smtClean="0"/>
              <a:t> </a:t>
            </a:r>
          </a:p>
          <a:p>
            <a:pPr marL="181240" indent="-181240">
              <a:buFont typeface="Arial" pitchFamily="34" charset="0"/>
              <a:buChar char="•"/>
              <a:defRPr/>
            </a:pPr>
            <a:r>
              <a:rPr lang="en-US" dirty="0" smtClean="0"/>
              <a:t>The first word is </a:t>
            </a:r>
            <a:r>
              <a:rPr lang="en-US" i="1" dirty="0" smtClean="0"/>
              <a:t>cardiology</a:t>
            </a:r>
            <a:r>
              <a:rPr lang="en-US" dirty="0" smtClean="0"/>
              <a:t>.  The word root is </a:t>
            </a:r>
            <a:r>
              <a:rPr lang="en-US" i="1" dirty="0" err="1" smtClean="0"/>
              <a:t>cardi</a:t>
            </a:r>
            <a:r>
              <a:rPr lang="en-US" dirty="0" smtClean="0"/>
              <a:t> (pronounced CARD-</a:t>
            </a:r>
            <a:r>
              <a:rPr lang="en-US" dirty="0" err="1" smtClean="0"/>
              <a:t>ee</a:t>
            </a:r>
            <a:r>
              <a:rPr lang="en-US" dirty="0" smtClean="0"/>
              <a:t>) which means heart. So our term cardiology means study of the heart.  </a:t>
            </a:r>
            <a:br>
              <a:rPr lang="en-US" dirty="0" smtClean="0"/>
            </a:br>
            <a:r>
              <a:rPr lang="en-US" dirty="0" smtClean="0"/>
              <a:t>  </a:t>
            </a:r>
          </a:p>
          <a:p>
            <a:pPr marL="181240" indent="-181240">
              <a:buFont typeface="Arial" pitchFamily="34" charset="0"/>
              <a:buChar char="•"/>
              <a:defRPr/>
            </a:pPr>
            <a:r>
              <a:rPr lang="en-US" dirty="0" smtClean="0"/>
              <a:t>The second word example is </a:t>
            </a:r>
            <a:r>
              <a:rPr lang="en-US" i="1" dirty="0" smtClean="0"/>
              <a:t>tachycardi</a:t>
            </a:r>
            <a:r>
              <a:rPr lang="en-US" dirty="0" smtClean="0"/>
              <a:t>a (pronounced tacky-CARD-</a:t>
            </a:r>
            <a:r>
              <a:rPr lang="en-US" dirty="0" err="1" smtClean="0"/>
              <a:t>ee</a:t>
            </a:r>
            <a:r>
              <a:rPr lang="en-US" dirty="0" smtClean="0"/>
              <a:t>-uh). The prefix is </a:t>
            </a:r>
            <a:r>
              <a:rPr lang="en-US" i="1" dirty="0" err="1" smtClean="0"/>
              <a:t>tachy</a:t>
            </a:r>
            <a:r>
              <a:rPr lang="en-US" dirty="0" smtClean="0"/>
              <a:t> (pronounced  tacky), which means fast.  So this term literally means fast heart.  </a:t>
            </a:r>
            <a:br>
              <a:rPr lang="en-US" dirty="0" smtClean="0"/>
            </a:br>
            <a:endParaRPr lang="en-US" dirty="0" smtClean="0"/>
          </a:p>
          <a:p>
            <a:pPr marL="181240" indent="-181240">
              <a:buFont typeface="Arial" pitchFamily="34" charset="0"/>
              <a:buChar char="•"/>
              <a:defRPr/>
            </a:pPr>
            <a:r>
              <a:rPr lang="en-US" dirty="0" smtClean="0"/>
              <a:t>The third word example is </a:t>
            </a:r>
            <a:r>
              <a:rPr lang="en-US" i="1" dirty="0" err="1" smtClean="0"/>
              <a:t>carditis</a:t>
            </a:r>
            <a:r>
              <a:rPr lang="en-US" dirty="0" smtClean="0"/>
              <a:t> (pronounced  car-</a:t>
            </a:r>
            <a:r>
              <a:rPr lang="en-US" dirty="0" err="1" smtClean="0"/>
              <a:t>dite</a:t>
            </a:r>
            <a:r>
              <a:rPr lang="en-US" dirty="0" smtClean="0"/>
              <a:t>-</a:t>
            </a:r>
            <a:r>
              <a:rPr lang="en-US" dirty="0" err="1" smtClean="0"/>
              <a:t>iss</a:t>
            </a:r>
            <a:r>
              <a:rPr lang="en-US" dirty="0" smtClean="0"/>
              <a:t>).  The suffix </a:t>
            </a:r>
            <a:r>
              <a:rPr lang="en-US" i="1" dirty="0" err="1" smtClean="0"/>
              <a:t>itis</a:t>
            </a:r>
            <a:r>
              <a:rPr lang="en-US" dirty="0" smtClean="0"/>
              <a:t> (pronounced </a:t>
            </a:r>
            <a:r>
              <a:rPr lang="en-US" dirty="0" err="1" smtClean="0"/>
              <a:t>ite-iss</a:t>
            </a:r>
            <a:r>
              <a:rPr lang="en-US" dirty="0" smtClean="0"/>
              <a:t>) means inflammation.  </a:t>
            </a:r>
            <a:r>
              <a:rPr lang="en-US" dirty="0" err="1" smtClean="0"/>
              <a:t>Carditis</a:t>
            </a:r>
            <a:r>
              <a:rPr lang="en-US" dirty="0" smtClean="0"/>
              <a:t> is inflammation of the heart.  </a:t>
            </a:r>
            <a:br>
              <a:rPr lang="en-US" dirty="0" smtClean="0"/>
            </a:br>
            <a:endParaRPr lang="en-US" dirty="0" smtClean="0"/>
          </a:p>
          <a:p>
            <a:pPr marL="181240" indent="-181240">
              <a:buFont typeface="Arial" pitchFamily="34" charset="0"/>
              <a:buChar char="•"/>
              <a:defRPr/>
            </a:pPr>
            <a:r>
              <a:rPr lang="en-US" dirty="0" smtClean="0"/>
              <a:t>The fourth word is </a:t>
            </a:r>
            <a:r>
              <a:rPr lang="en-US" i="1" dirty="0" smtClean="0"/>
              <a:t>cardiomyopathy</a:t>
            </a:r>
            <a:r>
              <a:rPr lang="en-US" dirty="0" smtClean="0"/>
              <a:t>  (pronounced CARDIO-my-OPP-uh-thy (like theology). We are combining </a:t>
            </a:r>
            <a:r>
              <a:rPr lang="en-US" dirty="0" err="1" smtClean="0"/>
              <a:t>cardi</a:t>
            </a:r>
            <a:r>
              <a:rPr lang="en-US" dirty="0" smtClean="0"/>
              <a:t> or heart, and </a:t>
            </a:r>
            <a:r>
              <a:rPr lang="en-US" i="1" dirty="0" smtClean="0"/>
              <a:t>my</a:t>
            </a:r>
            <a:r>
              <a:rPr lang="en-US" dirty="0" smtClean="0"/>
              <a:t> or muscle, with </a:t>
            </a:r>
            <a:r>
              <a:rPr lang="en-US" i="1" dirty="0" err="1" smtClean="0"/>
              <a:t>pathy</a:t>
            </a:r>
            <a:r>
              <a:rPr lang="en-US" dirty="0" smtClean="0"/>
              <a:t> or disease.  We need to use combining vowels in order to connect each of these.  We will be using the vowel “o”.  The term </a:t>
            </a:r>
            <a:r>
              <a:rPr lang="en-US" dirty="0" err="1" smtClean="0"/>
              <a:t>cardiomyopathy</a:t>
            </a:r>
            <a:r>
              <a:rPr lang="en-US" dirty="0" smtClean="0"/>
              <a:t> is disease of the heart muscle.</a:t>
            </a:r>
          </a:p>
          <a:p>
            <a:pPr>
              <a:defRPr/>
            </a:pPr>
            <a:r>
              <a:rPr lang="en-US" dirty="0" smtClean="0"/>
              <a:t> </a:t>
            </a:r>
          </a:p>
          <a:p>
            <a:pPr eaLnBrk="1" hangingPunct="1">
              <a:defRPr/>
            </a:pPr>
            <a:endParaRPr lang="en-US" dirty="0" smtClean="0"/>
          </a:p>
        </p:txBody>
      </p:sp>
    </p:spTree>
    <p:extLst>
      <p:ext uri="{BB962C8B-B14F-4D97-AF65-F5344CB8AC3E}">
        <p14:creationId xmlns:p14="http://schemas.microsoft.com/office/powerpoint/2010/main" val="505224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E81026-9411-4132-868F-02AA1C85A003}" type="slidenum">
              <a:rPr lang="en-US" altLang="en-US"/>
              <a:pPr/>
              <a:t>7</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Word roots are the </a:t>
            </a:r>
            <a:r>
              <a:rPr lang="en-US" altLang="en-US" b="1" smtClean="0">
                <a:latin typeface="Arial" panose="020B0604020202020204" pitchFamily="34" charset="0"/>
              </a:rPr>
              <a:t>Core </a:t>
            </a:r>
            <a:r>
              <a:rPr lang="en-US" altLang="en-US" smtClean="0">
                <a:latin typeface="Arial" panose="020B0604020202020204" pitchFamily="34" charset="0"/>
              </a:rPr>
              <a:t>part of the term.  They also provide the general meaning of  the word.  Word roots usually refers to a body part.  Examples include </a:t>
            </a:r>
          </a:p>
          <a:p>
            <a:endParaRPr lang="en-US" altLang="en-US" smtClean="0">
              <a:latin typeface="Arial" panose="020B0604020202020204" pitchFamily="34" charset="0"/>
            </a:endParaRPr>
          </a:p>
          <a:p>
            <a:r>
              <a:rPr lang="en-US" altLang="en-US" smtClean="0">
                <a:latin typeface="Arial" panose="020B0604020202020204" pitchFamily="34" charset="0"/>
              </a:rPr>
              <a:t>Oste (pronounced oss-tee)-- bone</a:t>
            </a:r>
          </a:p>
          <a:p>
            <a:r>
              <a:rPr lang="en-US" altLang="en-US" smtClean="0">
                <a:latin typeface="Arial" panose="020B0604020202020204" pitchFamily="34" charset="0"/>
              </a:rPr>
              <a:t> </a:t>
            </a:r>
          </a:p>
          <a:p>
            <a:r>
              <a:rPr lang="en-US" altLang="en-US" smtClean="0">
                <a:latin typeface="Arial" panose="020B0604020202020204" pitchFamily="34" charset="0"/>
              </a:rPr>
              <a:t>Cardi -- heart</a:t>
            </a:r>
          </a:p>
          <a:p>
            <a:r>
              <a:rPr lang="en-US" altLang="en-US" smtClean="0">
                <a:latin typeface="Arial" panose="020B0604020202020204" pitchFamily="34" charset="0"/>
              </a:rPr>
              <a:t> </a:t>
            </a:r>
          </a:p>
          <a:p>
            <a:r>
              <a:rPr lang="en-US" altLang="en-US" smtClean="0">
                <a:latin typeface="Arial" panose="020B0604020202020204" pitchFamily="34" charset="0"/>
              </a:rPr>
              <a:t>Rhino (pronounced rhino like rhinocerous) -- nose</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16960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577AC7-1C1E-417A-BA03-2879975358DE}" type="slidenum">
              <a:rPr lang="en-US" altLang="en-US"/>
              <a:pPr/>
              <a:t>8</a:t>
            </a:fld>
            <a:endParaRPr lang="en-US"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mtClean="0">
                <a:latin typeface="Arial" panose="020B0604020202020204" pitchFamily="34" charset="0"/>
              </a:rPr>
              <a:t>Combining Vowels  make it possible to pronounce long terms. Combining vowels combine two word parts such as between two word roots or between a word root and a suffix.  The vowel that is usually used is an “o”.  </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50122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870376-2CAD-468E-9985-9C8597605124}" type="slidenum">
              <a:rPr lang="en-US" altLang="en-US"/>
              <a:pPr/>
              <a:t>9</a:t>
            </a:fld>
            <a:endParaRPr lang="en-US" alt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Just like any language there are rules regarding the use of vowels.  The rule we see in this slide deals with the use of the combining vowel between a word root and a suffix.  </a:t>
            </a:r>
            <a:br>
              <a:rPr lang="en-US" altLang="en-US" smtClean="0">
                <a:latin typeface="Arial" panose="020B0604020202020204" pitchFamily="34" charset="0"/>
              </a:rPr>
            </a:br>
            <a:endParaRPr lang="en-US" altLang="en-US" smtClean="0">
              <a:latin typeface="Arial" panose="020B0604020202020204" pitchFamily="34" charset="0"/>
            </a:endParaRPr>
          </a:p>
          <a:p>
            <a:r>
              <a:rPr lang="en-US" altLang="en-US" smtClean="0">
                <a:latin typeface="Arial" panose="020B0604020202020204" pitchFamily="34" charset="0"/>
              </a:rPr>
              <a:t>If the suffix begins with a vowel, we do not use a combining vowel.  For example, in the word arthritis, ‘arthr’ means joint and ‘itis’ (pronounced ite-iss) means inflammation.  Typically, to combine the two we would use the combining vowel “o”...but because the suffix “itis” begins with a vowel, we would not use the “o”.  We would just connect the two words together to form the word ‘arthritis.’  </a:t>
            </a:r>
            <a:br>
              <a:rPr lang="en-US" altLang="en-US" smtClean="0">
                <a:latin typeface="Arial" panose="020B0604020202020204" pitchFamily="34" charset="0"/>
              </a:rPr>
            </a:br>
            <a:endParaRPr lang="en-US" altLang="en-US" smtClean="0">
              <a:latin typeface="Arial" panose="020B0604020202020204" pitchFamily="34" charset="0"/>
            </a:endParaRPr>
          </a:p>
          <a:p>
            <a:r>
              <a:rPr lang="en-US" altLang="en-US" smtClean="0">
                <a:latin typeface="Arial" panose="020B0604020202020204" pitchFamily="34" charset="0"/>
              </a:rPr>
              <a:t>If the suffix begins with a consonant, we </a:t>
            </a:r>
            <a:r>
              <a:rPr lang="en-US" altLang="en-US" i="1" smtClean="0">
                <a:latin typeface="Arial" panose="020B0604020202020204" pitchFamily="34" charset="0"/>
              </a:rPr>
              <a:t>would</a:t>
            </a:r>
            <a:r>
              <a:rPr lang="en-US" altLang="en-US" smtClean="0">
                <a:latin typeface="Arial" panose="020B0604020202020204" pitchFamily="34" charset="0"/>
              </a:rPr>
              <a:t> use the combining vowel and we would typically use the combining vowel “o”.  For example, in the word arthroscope, arthr means joint, scope means examine.  Since the suffix begins with a consonant, we would add the combining vowel to connect the two parts together to come up with ‘arthroscope.’(pronounced ARTH-ro-scope)</a:t>
            </a:r>
          </a:p>
          <a:p>
            <a:pPr eaLnBrk="1" hangingPunct="1"/>
            <a:endParaRPr lang="en-US" altLang="en-US" smtClean="0">
              <a:latin typeface="Arial" panose="020B0604020202020204" pitchFamily="34" charset="0"/>
            </a:endParaRPr>
          </a:p>
          <a:p>
            <a:pPr eaLnBrk="1" hangingPunct="1"/>
            <a:endParaRPr lang="en-US" altLang="en-US" smtClean="0">
              <a:latin typeface="Arial" panose="020B0604020202020204" pitchFamily="34" charset="0"/>
            </a:endParaRP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41501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2226520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4996693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57375097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1873789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eaLnBrk="1" hangingPunct="1"/>
            <a:r>
              <a:rPr lang="en-US" sz="2400" b="1" dirty="0" smtClean="0">
                <a:solidFill>
                  <a:srgbClr val="0070C0"/>
                </a:solidFill>
                <a:cs typeface="Arial" panose="020B0604020202020204" pitchFamily="34" charset="0"/>
              </a:rPr>
              <a:t>Creating a Custom Layout</a:t>
            </a:r>
          </a:p>
          <a:p>
            <a:pPr eaLnBrk="1" hangingPunct="1"/>
            <a:r>
              <a:rPr lang="en-US" dirty="0" smtClean="0">
                <a:solidFill>
                  <a:prstClr val="black"/>
                </a:solidFill>
              </a:rPr>
              <a:t>Follow the instructions on this slide layout if none of the existing layouts (in the current template) work well for the current slide you would like to create or edit.</a:t>
            </a:r>
            <a:endParaRPr lang="en-US" dirty="0">
              <a:solidFill>
                <a:prstClr val="black"/>
              </a:solidFill>
            </a:endParaRPr>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eaLnBrk="1" hangingPunct="1"/>
            <a:r>
              <a:rPr lang="en-US" dirty="0" smtClean="0">
                <a:solidFill>
                  <a:prstClr val="black"/>
                </a:solidFill>
              </a:rPr>
              <a:t>To create a custom new layout, </a:t>
            </a:r>
            <a:r>
              <a:rPr lang="en-US" b="1" dirty="0" smtClean="0">
                <a:solidFill>
                  <a:prstClr val="black"/>
                </a:solidFill>
              </a:rPr>
              <a:t>in the Slide Master view </a:t>
            </a:r>
            <a:r>
              <a:rPr lang="en-US" dirty="0" smtClean="0">
                <a:solidFill>
                  <a:prstClr val="black"/>
                </a:solidFill>
              </a:rPr>
              <a:t>do the following:</a:t>
            </a:r>
          </a:p>
          <a:p>
            <a:pPr marL="214313" indent="-214313" eaLnBrk="1" hangingPunct="1">
              <a:buFont typeface="Arial" panose="020B0604020202020204" pitchFamily="34" charset="0"/>
              <a:buChar char="•"/>
            </a:pPr>
            <a:r>
              <a:rPr lang="en-US" b="1" dirty="0" smtClean="0">
                <a:solidFill>
                  <a:prstClr val="black"/>
                </a:solidFill>
              </a:rPr>
              <a:t>DUPLICATE</a:t>
            </a:r>
            <a:r>
              <a:rPr lang="en-US" dirty="0" smtClean="0">
                <a:solidFill>
                  <a:prstClr val="black"/>
                </a:solidFill>
              </a:rPr>
              <a:t> an existing layout to create a new layout.</a:t>
            </a:r>
          </a:p>
          <a:p>
            <a:pPr marL="214313" indent="-214313" eaLnBrk="1" hangingPunct="1">
              <a:buFont typeface="Arial" panose="020B0604020202020204" pitchFamily="34" charset="0"/>
              <a:buChar char="•"/>
            </a:pPr>
            <a:r>
              <a:rPr lang="en-US" b="1" dirty="0" smtClean="0">
                <a:solidFill>
                  <a:prstClr val="black"/>
                </a:solidFill>
              </a:rPr>
              <a:t>RENAME</a:t>
            </a:r>
            <a:r>
              <a:rPr lang="en-US" dirty="0" smtClean="0">
                <a:solidFill>
                  <a:prstClr val="black"/>
                </a:solidFill>
              </a:rPr>
              <a:t> the new layout.</a:t>
            </a:r>
          </a:p>
          <a:p>
            <a:pPr marL="214313" indent="-214313" eaLnBrk="1" hangingPunct="1">
              <a:buFont typeface="Arial" panose="020B0604020202020204" pitchFamily="34" charset="0"/>
              <a:buChar char="•"/>
            </a:pPr>
            <a:r>
              <a:rPr lang="en-US" b="1" dirty="0" smtClean="0">
                <a:solidFill>
                  <a:prstClr val="black"/>
                </a:solidFill>
              </a:rPr>
              <a:t>Insert or Remove as appropriate PLACEHOLDERS </a:t>
            </a:r>
            <a:r>
              <a:rPr lang="en-US" dirty="0" smtClean="0">
                <a:solidFill>
                  <a:prstClr val="black"/>
                </a:solidFill>
              </a:rPr>
              <a:t>on your new layout, resizing &amp; formatting as appropriate. </a:t>
            </a:r>
            <a:r>
              <a:rPr lang="en-US" sz="1600" dirty="0" smtClean="0">
                <a:solidFill>
                  <a:prstClr val="black"/>
                </a:solidFill>
              </a:rPr>
              <a:t>(Do not edit your content in the slide master. All content should be edited in the normal presentation design view.) </a:t>
            </a:r>
            <a:r>
              <a:rPr lang="en-US" b="1" dirty="0" smtClean="0">
                <a:solidFill>
                  <a:prstClr val="black"/>
                </a:solidFill>
              </a:rPr>
              <a:t>NEVER REMOVE THE LAYOUT’S TITLE CONTAINER</a:t>
            </a:r>
            <a:r>
              <a:rPr lang="en-US" dirty="0" smtClean="0">
                <a:solidFill>
                  <a:prstClr val="black"/>
                </a:solidFill>
              </a:rPr>
              <a:t>. </a:t>
            </a:r>
            <a:r>
              <a:rPr lang="en-US" sz="1600" dirty="0" smtClean="0">
                <a:solidFill>
                  <a:prstClr val="black"/>
                </a:solidFill>
              </a:rPr>
              <a:t>(It can be resized or formatted, but never removed.)</a:t>
            </a:r>
            <a:endParaRPr lang="en-US" dirty="0" smtClean="0">
              <a:solidFill>
                <a:prstClr val="black"/>
              </a:solidFill>
            </a:endParaRPr>
          </a:p>
          <a:p>
            <a:pPr marL="214313" indent="-214313" eaLnBrk="1" hangingPunct="1">
              <a:buFont typeface="Arial" panose="020B0604020202020204" pitchFamily="34" charset="0"/>
              <a:buChar char="•"/>
            </a:pPr>
            <a:r>
              <a:rPr lang="en-US" dirty="0" smtClean="0">
                <a:solidFill>
                  <a:prstClr val="black"/>
                </a:solidFill>
              </a:rPr>
              <a:t>Check the </a:t>
            </a:r>
            <a:r>
              <a:rPr lang="en-US" b="1" dirty="0" smtClean="0">
                <a:solidFill>
                  <a:prstClr val="black"/>
                </a:solidFill>
              </a:rPr>
              <a:t>READING ORDER </a:t>
            </a:r>
            <a:r>
              <a:rPr lang="en-US" dirty="0" smtClean="0">
                <a:solidFill>
                  <a:prstClr val="black"/>
                </a:solidFill>
              </a:rPr>
              <a:t>of your new layout. (</a:t>
            </a:r>
            <a:r>
              <a:rPr lang="en-US" sz="1350" u="sng" dirty="0" smtClean="0">
                <a:solidFill>
                  <a:prstClr val="black"/>
                </a:solidFill>
                <a:latin typeface="Arial"/>
                <a:hlinkClick r:id="rId2"/>
              </a:rPr>
              <a:t>http://accessibility.psu.edu/microsoftoffice/powerpoint/</a:t>
            </a:r>
            <a:r>
              <a:rPr lang="en-US" sz="1350" dirty="0" smtClean="0">
                <a:solidFill>
                  <a:prstClr val="black"/>
                </a:solidFill>
                <a:latin typeface="Arial"/>
              </a:rPr>
              <a:t>) </a:t>
            </a:r>
            <a:r>
              <a:rPr lang="en-US" dirty="0" smtClean="0">
                <a:solidFill>
                  <a:prstClr val="black"/>
                </a:solidFill>
              </a:rPr>
              <a:t>Reorder as appropriate so the slide layout’s </a:t>
            </a:r>
            <a:r>
              <a:rPr lang="en-US" b="1" dirty="0" smtClean="0">
                <a:solidFill>
                  <a:prstClr val="black"/>
                </a:solidFill>
              </a:rPr>
              <a:t>TITLE is read first</a:t>
            </a:r>
            <a:r>
              <a:rPr lang="en-US" dirty="0" smtClean="0">
                <a:solidFill>
                  <a:prstClr val="black"/>
                </a:solidFill>
              </a:rPr>
              <a:t>.</a:t>
            </a:r>
          </a:p>
          <a:p>
            <a:pPr marL="214313" indent="-214313" eaLnBrk="1" hangingPunct="1">
              <a:buFont typeface="Arial" panose="020B0604020202020204" pitchFamily="34" charset="0"/>
              <a:buChar char="•"/>
            </a:pPr>
            <a:r>
              <a:rPr lang="en-US" b="1" dirty="0" smtClean="0">
                <a:solidFill>
                  <a:prstClr val="black"/>
                </a:solidFill>
              </a:rPr>
              <a:t>SAVE</a:t>
            </a:r>
            <a:r>
              <a:rPr lang="en-US" dirty="0" smtClean="0">
                <a:solidFill>
                  <a:prstClr val="black"/>
                </a:solidFill>
              </a:rPr>
              <a:t> your presentation.</a:t>
            </a:r>
          </a:p>
          <a:p>
            <a:pPr marL="214313" indent="-214313" eaLnBrk="1" hangingPunct="1">
              <a:buFont typeface="Arial" panose="020B0604020202020204" pitchFamily="34" charset="0"/>
              <a:buChar char="•"/>
            </a:pPr>
            <a:r>
              <a:rPr lang="en-US" b="1" dirty="0" smtClean="0">
                <a:solidFill>
                  <a:prstClr val="black"/>
                </a:solidFill>
              </a:rPr>
              <a:t>Close the Master View </a:t>
            </a:r>
            <a:r>
              <a:rPr lang="en-US" dirty="0" smtClean="0">
                <a:solidFill>
                  <a:prstClr val="black"/>
                </a:solidFill>
              </a:rPr>
              <a:t>and return to your normal editing (design) view.</a:t>
            </a:r>
          </a:p>
          <a:p>
            <a:pPr marL="214313" indent="-214313" eaLnBrk="1" hangingPunct="1">
              <a:buFont typeface="Arial" panose="020B0604020202020204" pitchFamily="34" charset="0"/>
              <a:buChar char="•"/>
            </a:pPr>
            <a:r>
              <a:rPr lang="en-US" b="1" dirty="0" smtClean="0">
                <a:solidFill>
                  <a:prstClr val="black"/>
                </a:solidFill>
              </a:rPr>
              <a:t>Insert a new slide using </a:t>
            </a:r>
            <a:r>
              <a:rPr lang="en-US" b="1" smtClean="0">
                <a:solidFill>
                  <a:prstClr val="black"/>
                </a:solidFill>
              </a:rPr>
              <a:t>your custom-named </a:t>
            </a:r>
            <a:r>
              <a:rPr lang="en-US" b="1" dirty="0" smtClean="0">
                <a:solidFill>
                  <a:prstClr val="black"/>
                </a:solidFill>
              </a:rPr>
              <a:t>new layout </a:t>
            </a:r>
            <a:r>
              <a:rPr lang="en-US" dirty="0" smtClean="0">
                <a:solidFill>
                  <a:prstClr val="black"/>
                </a:solidFill>
              </a:rPr>
              <a:t>or apply the new layout to an existing slide.</a:t>
            </a:r>
            <a:endParaRPr lang="en-US" dirty="0">
              <a:solidFill>
                <a:prstClr val="black"/>
              </a:solidFill>
            </a:endParaRPr>
          </a:p>
        </p:txBody>
      </p:sp>
    </p:spTree>
    <p:extLst>
      <p:ext uri="{BB962C8B-B14F-4D97-AF65-F5344CB8AC3E}">
        <p14:creationId xmlns:p14="http://schemas.microsoft.com/office/powerpoint/2010/main" val="3891782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33618389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74745793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38457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19547916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51112700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9015955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03317462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16588990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067064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10015378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3041307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79956304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86191325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eaLnBrk="1" hangingPunct="1"/>
            <a:r>
              <a:rPr lang="en-US" sz="2400" b="1" dirty="0" smtClean="0">
                <a:solidFill>
                  <a:srgbClr val="0070C0"/>
                </a:solidFill>
                <a:cs typeface="Arial" panose="020B0604020202020204" pitchFamily="34" charset="0"/>
              </a:rPr>
              <a:t>Creating a Custom Layout</a:t>
            </a:r>
          </a:p>
          <a:p>
            <a:pPr eaLnBrk="1" hangingPunct="1"/>
            <a:r>
              <a:rPr lang="en-US" dirty="0" smtClean="0">
                <a:solidFill>
                  <a:prstClr val="black"/>
                </a:solidFill>
              </a:rPr>
              <a:t>Follow the instructions on this slide layout if none of the existing layouts (in the current template) work well for the current slide you would like to create or edit.</a:t>
            </a:r>
            <a:endParaRPr lang="en-US" dirty="0">
              <a:solidFill>
                <a:prstClr val="black"/>
              </a:solidFill>
            </a:endParaRPr>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eaLnBrk="1" hangingPunct="1"/>
            <a:r>
              <a:rPr lang="en-US" dirty="0" smtClean="0">
                <a:solidFill>
                  <a:prstClr val="black"/>
                </a:solidFill>
              </a:rPr>
              <a:t>To create a custom new layout, </a:t>
            </a:r>
            <a:r>
              <a:rPr lang="en-US" b="1" dirty="0" smtClean="0">
                <a:solidFill>
                  <a:prstClr val="black"/>
                </a:solidFill>
              </a:rPr>
              <a:t>in the Slide Master view </a:t>
            </a:r>
            <a:r>
              <a:rPr lang="en-US" dirty="0" smtClean="0">
                <a:solidFill>
                  <a:prstClr val="black"/>
                </a:solidFill>
              </a:rPr>
              <a:t>do the following:</a:t>
            </a:r>
          </a:p>
          <a:p>
            <a:pPr marL="214313" indent="-214313" eaLnBrk="1" hangingPunct="1">
              <a:buFont typeface="Arial" panose="020B0604020202020204" pitchFamily="34" charset="0"/>
              <a:buChar char="•"/>
            </a:pPr>
            <a:r>
              <a:rPr lang="en-US" b="1" dirty="0" smtClean="0">
                <a:solidFill>
                  <a:prstClr val="black"/>
                </a:solidFill>
              </a:rPr>
              <a:t>DUPLICATE</a:t>
            </a:r>
            <a:r>
              <a:rPr lang="en-US" dirty="0" smtClean="0">
                <a:solidFill>
                  <a:prstClr val="black"/>
                </a:solidFill>
              </a:rPr>
              <a:t> an existing layout to create a new layout.</a:t>
            </a:r>
          </a:p>
          <a:p>
            <a:pPr marL="214313" indent="-214313" eaLnBrk="1" hangingPunct="1">
              <a:buFont typeface="Arial" panose="020B0604020202020204" pitchFamily="34" charset="0"/>
              <a:buChar char="•"/>
            </a:pPr>
            <a:r>
              <a:rPr lang="en-US" b="1" dirty="0" smtClean="0">
                <a:solidFill>
                  <a:prstClr val="black"/>
                </a:solidFill>
              </a:rPr>
              <a:t>RENAME</a:t>
            </a:r>
            <a:r>
              <a:rPr lang="en-US" dirty="0" smtClean="0">
                <a:solidFill>
                  <a:prstClr val="black"/>
                </a:solidFill>
              </a:rPr>
              <a:t> the new layout.</a:t>
            </a:r>
          </a:p>
          <a:p>
            <a:pPr marL="214313" indent="-214313" eaLnBrk="1" hangingPunct="1">
              <a:buFont typeface="Arial" panose="020B0604020202020204" pitchFamily="34" charset="0"/>
              <a:buChar char="•"/>
            </a:pPr>
            <a:r>
              <a:rPr lang="en-US" b="1" dirty="0" smtClean="0">
                <a:solidFill>
                  <a:prstClr val="black"/>
                </a:solidFill>
              </a:rPr>
              <a:t>Insert or Remove as appropriate PLACEHOLDERS </a:t>
            </a:r>
            <a:r>
              <a:rPr lang="en-US" dirty="0" smtClean="0">
                <a:solidFill>
                  <a:prstClr val="black"/>
                </a:solidFill>
              </a:rPr>
              <a:t>on your new layout, resizing &amp; formatting as appropriate. </a:t>
            </a:r>
            <a:r>
              <a:rPr lang="en-US" sz="1600" dirty="0" smtClean="0">
                <a:solidFill>
                  <a:prstClr val="black"/>
                </a:solidFill>
              </a:rPr>
              <a:t>(Do not edit your content in the slide master. All content should be edited in the normal presentation design view.) </a:t>
            </a:r>
            <a:r>
              <a:rPr lang="en-US" b="1" dirty="0" smtClean="0">
                <a:solidFill>
                  <a:prstClr val="black"/>
                </a:solidFill>
              </a:rPr>
              <a:t>NEVER REMOVE THE LAYOUT’S TITLE CONTAINER</a:t>
            </a:r>
            <a:r>
              <a:rPr lang="en-US" dirty="0" smtClean="0">
                <a:solidFill>
                  <a:prstClr val="black"/>
                </a:solidFill>
              </a:rPr>
              <a:t>. </a:t>
            </a:r>
            <a:r>
              <a:rPr lang="en-US" sz="1600" dirty="0" smtClean="0">
                <a:solidFill>
                  <a:prstClr val="black"/>
                </a:solidFill>
              </a:rPr>
              <a:t>(It can be resized or formatted, but never removed.)</a:t>
            </a:r>
            <a:endParaRPr lang="en-US" dirty="0" smtClean="0">
              <a:solidFill>
                <a:prstClr val="black"/>
              </a:solidFill>
            </a:endParaRPr>
          </a:p>
          <a:p>
            <a:pPr marL="214313" indent="-214313" eaLnBrk="1" hangingPunct="1">
              <a:buFont typeface="Arial" panose="020B0604020202020204" pitchFamily="34" charset="0"/>
              <a:buChar char="•"/>
            </a:pPr>
            <a:r>
              <a:rPr lang="en-US" dirty="0" smtClean="0">
                <a:solidFill>
                  <a:prstClr val="black"/>
                </a:solidFill>
              </a:rPr>
              <a:t>Check the </a:t>
            </a:r>
            <a:r>
              <a:rPr lang="en-US" b="1" dirty="0" smtClean="0">
                <a:solidFill>
                  <a:prstClr val="black"/>
                </a:solidFill>
              </a:rPr>
              <a:t>READING ORDER </a:t>
            </a:r>
            <a:r>
              <a:rPr lang="en-US" dirty="0" smtClean="0">
                <a:solidFill>
                  <a:prstClr val="black"/>
                </a:solidFill>
              </a:rPr>
              <a:t>of your new layout. (</a:t>
            </a:r>
            <a:r>
              <a:rPr lang="en-US" sz="1350" u="sng" dirty="0" smtClean="0">
                <a:solidFill>
                  <a:prstClr val="black"/>
                </a:solidFill>
                <a:latin typeface="Arial"/>
                <a:hlinkClick r:id="rId2"/>
              </a:rPr>
              <a:t>http://accessibility.psu.edu/microsoftoffice/powerpoint/</a:t>
            </a:r>
            <a:r>
              <a:rPr lang="en-US" sz="1350" dirty="0" smtClean="0">
                <a:solidFill>
                  <a:prstClr val="black"/>
                </a:solidFill>
                <a:latin typeface="Arial"/>
              </a:rPr>
              <a:t>) </a:t>
            </a:r>
            <a:r>
              <a:rPr lang="en-US" dirty="0" smtClean="0">
                <a:solidFill>
                  <a:prstClr val="black"/>
                </a:solidFill>
              </a:rPr>
              <a:t>Reorder as appropriate so the slide layout’s </a:t>
            </a:r>
            <a:r>
              <a:rPr lang="en-US" b="1" dirty="0" smtClean="0">
                <a:solidFill>
                  <a:prstClr val="black"/>
                </a:solidFill>
              </a:rPr>
              <a:t>TITLE is read first</a:t>
            </a:r>
            <a:r>
              <a:rPr lang="en-US" dirty="0" smtClean="0">
                <a:solidFill>
                  <a:prstClr val="black"/>
                </a:solidFill>
              </a:rPr>
              <a:t>.</a:t>
            </a:r>
          </a:p>
          <a:p>
            <a:pPr marL="214313" indent="-214313" eaLnBrk="1" hangingPunct="1">
              <a:buFont typeface="Arial" panose="020B0604020202020204" pitchFamily="34" charset="0"/>
              <a:buChar char="•"/>
            </a:pPr>
            <a:r>
              <a:rPr lang="en-US" b="1" dirty="0" smtClean="0">
                <a:solidFill>
                  <a:prstClr val="black"/>
                </a:solidFill>
              </a:rPr>
              <a:t>SAVE</a:t>
            </a:r>
            <a:r>
              <a:rPr lang="en-US" dirty="0" smtClean="0">
                <a:solidFill>
                  <a:prstClr val="black"/>
                </a:solidFill>
              </a:rPr>
              <a:t> your presentation.</a:t>
            </a:r>
          </a:p>
          <a:p>
            <a:pPr marL="214313" indent="-214313" eaLnBrk="1" hangingPunct="1">
              <a:buFont typeface="Arial" panose="020B0604020202020204" pitchFamily="34" charset="0"/>
              <a:buChar char="•"/>
            </a:pPr>
            <a:r>
              <a:rPr lang="en-US" b="1" dirty="0" smtClean="0">
                <a:solidFill>
                  <a:prstClr val="black"/>
                </a:solidFill>
              </a:rPr>
              <a:t>Close the Master View </a:t>
            </a:r>
            <a:r>
              <a:rPr lang="en-US" dirty="0" smtClean="0">
                <a:solidFill>
                  <a:prstClr val="black"/>
                </a:solidFill>
              </a:rPr>
              <a:t>and return to your normal editing (design) view.</a:t>
            </a:r>
          </a:p>
          <a:p>
            <a:pPr marL="214313" indent="-214313" eaLnBrk="1" hangingPunct="1">
              <a:buFont typeface="Arial" panose="020B0604020202020204" pitchFamily="34" charset="0"/>
              <a:buChar char="•"/>
            </a:pPr>
            <a:r>
              <a:rPr lang="en-US" b="1" dirty="0" smtClean="0">
                <a:solidFill>
                  <a:prstClr val="black"/>
                </a:solidFill>
              </a:rPr>
              <a:t>Insert a new slide using </a:t>
            </a:r>
            <a:r>
              <a:rPr lang="en-US" b="1" smtClean="0">
                <a:solidFill>
                  <a:prstClr val="black"/>
                </a:solidFill>
              </a:rPr>
              <a:t>your custom-named </a:t>
            </a:r>
            <a:r>
              <a:rPr lang="en-US" b="1" dirty="0" smtClean="0">
                <a:solidFill>
                  <a:prstClr val="black"/>
                </a:solidFill>
              </a:rPr>
              <a:t>new layout </a:t>
            </a:r>
            <a:r>
              <a:rPr lang="en-US" dirty="0" smtClean="0">
                <a:solidFill>
                  <a:prstClr val="black"/>
                </a:solidFill>
              </a:rPr>
              <a:t>or apply the new layout to an existing slide.</a:t>
            </a:r>
            <a:endParaRPr lang="en-US" dirty="0">
              <a:solidFill>
                <a:prstClr val="black"/>
              </a:solidFill>
            </a:endParaRPr>
          </a:p>
        </p:txBody>
      </p:sp>
    </p:spTree>
    <p:extLst>
      <p:ext uri="{BB962C8B-B14F-4D97-AF65-F5344CB8AC3E}">
        <p14:creationId xmlns:p14="http://schemas.microsoft.com/office/powerpoint/2010/main" val="607212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05020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92113890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9031551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8433807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9663183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8542446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10702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pPr eaLnBrk="1" hangingPunct="1"/>
              <a:t>‹#›</a:t>
            </a:fld>
            <a:endParaRPr lang="en-US" dirty="0"/>
          </a:p>
        </p:txBody>
      </p:sp>
    </p:spTree>
    <p:extLst>
      <p:ext uri="{BB962C8B-B14F-4D97-AF65-F5344CB8AC3E}">
        <p14:creationId xmlns:p14="http://schemas.microsoft.com/office/powerpoint/2010/main" val="2808603796"/>
      </p:ext>
    </p:extLst>
  </p:cSld>
  <p:clrMap bg1="lt1" tx1="dk1" bg2="lt2" tx2="dk2" accent1="accent1" accent2="accent2" accent3="accent3" accent4="accent4" accent5="accent5" accent6="accent6" hlink="hlink" folHlink="folHlink"/>
  <p:sldLayoutIdLst>
    <p:sldLayoutId id="2147484080" r:id="rId1"/>
    <p:sldLayoutId id="2147484081"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 id="2147484091" r:id="rId12"/>
    <p:sldLayoutId id="2147484092"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pPr eaLnBrk="1" hangingPunct="1"/>
              <a:t>‹#›</a:t>
            </a:fld>
            <a:endParaRPr lang="en-US" dirty="0"/>
          </a:p>
        </p:txBody>
      </p:sp>
    </p:spTree>
    <p:extLst>
      <p:ext uri="{BB962C8B-B14F-4D97-AF65-F5344CB8AC3E}">
        <p14:creationId xmlns:p14="http://schemas.microsoft.com/office/powerpoint/2010/main" val="4079631591"/>
      </p:ext>
    </p:extLst>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 id="2147484104" r:id="rId11"/>
    <p:sldLayoutId id="2147484105" r:id="rId12"/>
    <p:sldLayoutId id="2147484106"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hyperlink" Target="http://www.nlm.nih.gov/medlineplus/medicalwords/" TargetMode="External"/><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Terminology in Healthcare and Public Health Settings</a:t>
            </a:r>
          </a:p>
        </p:txBody>
      </p:sp>
      <p:sp>
        <p:nvSpPr>
          <p:cNvPr id="14339" name="Text Placeholder 2"/>
          <p:cNvSpPr>
            <a:spLocks noGrp="1"/>
          </p:cNvSpPr>
          <p:nvPr>
            <p:ph type="body" sz="half" idx="2"/>
          </p:nvPr>
        </p:nvSpPr>
        <p:spPr/>
        <p:txBody>
          <a:bodyPr/>
          <a:lstStyle/>
          <a:p>
            <a:r>
              <a:rPr lang="en-US" altLang="en-US" smtClean="0"/>
              <a:t>Understanding Medical Words</a:t>
            </a:r>
          </a:p>
        </p:txBody>
      </p:sp>
      <p:sp>
        <p:nvSpPr>
          <p:cNvPr id="14340" name="Text Placeholder 3"/>
          <p:cNvSpPr>
            <a:spLocks noGrp="1"/>
          </p:cNvSpPr>
          <p:nvPr>
            <p:ph type="body" sz="quarter" idx="11"/>
          </p:nvPr>
        </p:nvSpPr>
        <p:spPr/>
        <p:txBody>
          <a:bodyPr/>
          <a:lstStyle/>
          <a:p>
            <a:r>
              <a:rPr lang="en-US" altLang="en-US" smtClean="0"/>
              <a:t>Lecture a Word Roots</a:t>
            </a:r>
          </a:p>
        </p:txBody>
      </p:sp>
      <p:sp>
        <p:nvSpPr>
          <p:cNvPr id="14341" name="Text Placeholder 4"/>
          <p:cNvSpPr>
            <a:spLocks noGrp="1"/>
          </p:cNvSpPr>
          <p:nvPr>
            <p:ph type="body" sz="quarter" idx="12"/>
          </p:nvPr>
        </p:nvSpPr>
        <p:spPr/>
        <p:txBody>
          <a:bodyPr/>
          <a:lstStyle/>
          <a:p>
            <a:r>
              <a:rPr lang="en-US" dirty="0"/>
              <a:t>This material (Comp </a:t>
            </a:r>
            <a:r>
              <a:rPr lang="en-US" dirty="0" smtClean="0"/>
              <a:t>3 </a:t>
            </a:r>
            <a:r>
              <a:rPr lang="en-US" dirty="0"/>
              <a:t>Unit </a:t>
            </a:r>
            <a:r>
              <a:rPr lang="en-US" dirty="0" smtClean="0"/>
              <a:t>1)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9"/>
          <p:cNvSpPr>
            <a:spLocks noGrp="1" noChangeArrowheads="1"/>
          </p:cNvSpPr>
          <p:nvPr>
            <p:ph type="title"/>
          </p:nvPr>
        </p:nvSpPr>
        <p:spPr/>
        <p:txBody>
          <a:bodyPr/>
          <a:lstStyle/>
          <a:p>
            <a:r>
              <a:rPr lang="en-US" altLang="en-US" smtClean="0"/>
              <a:t>Combining Vowel Rules (con’t)</a:t>
            </a:r>
            <a:endParaRPr lang="en-US" altLang="en-US" dirty="0" smtClean="0"/>
          </a:p>
        </p:txBody>
      </p:sp>
      <p:sp>
        <p:nvSpPr>
          <p:cNvPr id="23555" name="Rectangle 1027"/>
          <p:cNvSpPr>
            <a:spLocks noGrp="1" noChangeArrowheads="1"/>
          </p:cNvSpPr>
          <p:nvPr>
            <p:ph sz="quarter" idx="14"/>
          </p:nvPr>
        </p:nvSpPr>
        <p:spPr/>
        <p:txBody>
          <a:bodyPr/>
          <a:lstStyle/>
          <a:p>
            <a:r>
              <a:rPr lang="en-US" altLang="en-US" smtClean="0"/>
              <a:t>Combining vowel is typically kept between two word roots</a:t>
            </a:r>
          </a:p>
          <a:p>
            <a:r>
              <a:rPr lang="en-US" altLang="en-US" smtClean="0"/>
              <a:t>Even if the second word root begins with a vowel</a:t>
            </a:r>
          </a:p>
          <a:p>
            <a:pPr lvl="1"/>
            <a:r>
              <a:rPr lang="en-US" altLang="en-US" smtClean="0"/>
              <a:t>Gastroenteritis (not gastrenteritis)</a:t>
            </a:r>
          </a:p>
        </p:txBody>
      </p:sp>
      <p:sp>
        <p:nvSpPr>
          <p:cNvPr id="23556" name="Slide Number Placeholder 4"/>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788F2A-1616-4C73-B7DF-06EA6737E7CC}" type="slidenum">
              <a:rPr lang="en-US" altLang="en-US" smtClean="0"/>
              <a:pPr/>
              <a:t>10</a:t>
            </a:fld>
            <a:endParaRPr lang="en-US" alt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p:txBody>
          <a:bodyPr/>
          <a:lstStyle/>
          <a:p>
            <a:r>
              <a:rPr lang="en-US" altLang="en-US" smtClean="0"/>
              <a:t> Combining Form</a:t>
            </a:r>
          </a:p>
        </p:txBody>
      </p:sp>
      <p:sp>
        <p:nvSpPr>
          <p:cNvPr id="24579" name="Rectangle 1027"/>
          <p:cNvSpPr>
            <a:spLocks noGrp="1" noChangeArrowheads="1"/>
          </p:cNvSpPr>
          <p:nvPr>
            <p:ph sz="quarter" idx="14"/>
          </p:nvPr>
        </p:nvSpPr>
        <p:spPr/>
        <p:txBody>
          <a:bodyPr/>
          <a:lstStyle/>
          <a:p>
            <a:r>
              <a:rPr lang="en-US" altLang="en-US" smtClean="0"/>
              <a:t>Typically used to write word roots</a:t>
            </a:r>
          </a:p>
          <a:p>
            <a:r>
              <a:rPr lang="en-US" altLang="en-US" smtClean="0"/>
              <a:t>Also uses the word root / combining vowel format</a:t>
            </a:r>
          </a:p>
          <a:p>
            <a:r>
              <a:rPr lang="en-US" altLang="en-US" smtClean="0"/>
              <a:t>Examples:</a:t>
            </a:r>
          </a:p>
          <a:p>
            <a:pPr lvl="1"/>
            <a:r>
              <a:rPr lang="en-US" altLang="en-US" smtClean="0"/>
              <a:t>cardi/o</a:t>
            </a:r>
          </a:p>
          <a:p>
            <a:pPr lvl="1"/>
            <a:r>
              <a:rPr lang="en-US" altLang="en-US" smtClean="0"/>
              <a:t>hepat/o</a:t>
            </a:r>
          </a:p>
          <a:p>
            <a:pPr lvl="1"/>
            <a:r>
              <a:rPr lang="en-US" altLang="en-US" smtClean="0"/>
              <a:t>gastr/o</a:t>
            </a:r>
          </a:p>
        </p:txBody>
      </p:sp>
      <p:sp>
        <p:nvSpPr>
          <p:cNvPr id="24580" name="Slide Number Placeholder 4"/>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585DBE-9888-46D1-8F3F-25F4391E6D2D}" type="slidenum">
              <a:rPr lang="en-US" altLang="en-US" smtClean="0"/>
              <a:pPr/>
              <a:t>11</a:t>
            </a:fld>
            <a:endParaRPr lang="en-US" alt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smtClean="0"/>
              <a:t>Examples of Combining Forms</a:t>
            </a:r>
          </a:p>
        </p:txBody>
      </p:sp>
      <p:sp>
        <p:nvSpPr>
          <p:cNvPr id="3" name="Content Placeholder 2"/>
          <p:cNvSpPr>
            <a:spLocks noGrp="1"/>
          </p:cNvSpPr>
          <p:nvPr>
            <p:ph sz="quarter" idx="14"/>
          </p:nvPr>
        </p:nvSpPr>
        <p:spPr/>
        <p:txBody>
          <a:bodyPr/>
          <a:lstStyle/>
          <a:p>
            <a:pPr marL="0" indent="0">
              <a:buNone/>
            </a:pPr>
            <a:r>
              <a:rPr lang="en-US" dirty="0" err="1" smtClean="0"/>
              <a:t>arthro</a:t>
            </a:r>
            <a:r>
              <a:rPr lang="en-US" dirty="0" smtClean="0"/>
              <a:t> - joint </a:t>
            </a:r>
          </a:p>
          <a:p>
            <a:pPr marL="0" indent="0">
              <a:buNone/>
            </a:pPr>
            <a:r>
              <a:rPr lang="en-US" dirty="0" smtClean="0"/>
              <a:t>cardio - heart</a:t>
            </a:r>
          </a:p>
          <a:p>
            <a:pPr marL="0" indent="0">
              <a:buNone/>
            </a:pPr>
            <a:r>
              <a:rPr lang="en-US" dirty="0" err="1" smtClean="0"/>
              <a:t>dermato</a:t>
            </a:r>
            <a:r>
              <a:rPr lang="en-US" dirty="0" smtClean="0"/>
              <a:t>  - skin</a:t>
            </a:r>
          </a:p>
          <a:p>
            <a:pPr marL="0" indent="0">
              <a:buNone/>
            </a:pPr>
            <a:r>
              <a:rPr lang="en-US" dirty="0" err="1" smtClean="0"/>
              <a:t>entero</a:t>
            </a:r>
            <a:r>
              <a:rPr lang="en-US" dirty="0" smtClean="0"/>
              <a:t> - small intestine</a:t>
            </a:r>
          </a:p>
          <a:p>
            <a:pPr marL="0" indent="0">
              <a:buNone/>
            </a:pPr>
            <a:r>
              <a:rPr lang="en-US" dirty="0" smtClean="0"/>
              <a:t>gastro - stomach</a:t>
            </a:r>
          </a:p>
          <a:p>
            <a:pPr marL="0" indent="0">
              <a:buNone/>
            </a:pPr>
            <a:r>
              <a:rPr lang="en-US" dirty="0" err="1" smtClean="0"/>
              <a:t>hemato</a:t>
            </a:r>
            <a:r>
              <a:rPr lang="en-US" dirty="0" smtClean="0"/>
              <a:t> - blood</a:t>
            </a:r>
          </a:p>
          <a:p>
            <a:pPr marL="0" indent="0">
              <a:buNone/>
            </a:pPr>
            <a:r>
              <a:rPr lang="en-US" dirty="0" err="1" smtClean="0"/>
              <a:t>nephro</a:t>
            </a:r>
            <a:r>
              <a:rPr lang="en-US" dirty="0" smtClean="0"/>
              <a:t> - kidney</a:t>
            </a:r>
          </a:p>
          <a:p>
            <a:pPr marL="0" indent="0">
              <a:buNone/>
            </a:pPr>
            <a:r>
              <a:rPr lang="en-US" dirty="0" smtClean="0"/>
              <a:t>neuro - nerve </a:t>
            </a:r>
          </a:p>
        </p:txBody>
      </p:sp>
      <p:sp>
        <p:nvSpPr>
          <p:cNvPr id="7" name="Text Placeholder 6"/>
          <p:cNvSpPr>
            <a:spLocks noGrp="1"/>
          </p:cNvSpPr>
          <p:nvPr>
            <p:ph type="body" sz="quarter" idx="32"/>
          </p:nvPr>
        </p:nvSpPr>
        <p:spPr/>
        <p:txBody>
          <a:bodyPr/>
          <a:lstStyle/>
          <a:p>
            <a:endParaRPr lang="en-US"/>
          </a:p>
        </p:txBody>
      </p:sp>
      <p:sp>
        <p:nvSpPr>
          <p:cNvPr id="6" name="Content Placeholder 5"/>
          <p:cNvSpPr>
            <a:spLocks noGrp="1"/>
          </p:cNvSpPr>
          <p:nvPr>
            <p:ph sz="quarter" idx="18"/>
          </p:nvPr>
        </p:nvSpPr>
        <p:spPr/>
        <p:txBody>
          <a:bodyPr/>
          <a:lstStyle/>
          <a:p>
            <a:pPr marL="0" indent="0">
              <a:buNone/>
            </a:pPr>
            <a:r>
              <a:rPr lang="en-US" sz="2800" dirty="0" err="1"/>
              <a:t>oto</a:t>
            </a:r>
            <a:r>
              <a:rPr lang="en-US" sz="2800" dirty="0"/>
              <a:t> - ear</a:t>
            </a:r>
          </a:p>
          <a:p>
            <a:pPr marL="0" indent="0">
              <a:buNone/>
            </a:pPr>
            <a:r>
              <a:rPr lang="it-IT" sz="2800" dirty="0"/>
              <a:t>pulmono - lung </a:t>
            </a:r>
            <a:endParaRPr lang="en-US" sz="2800" dirty="0"/>
          </a:p>
          <a:p>
            <a:pPr marL="0" indent="0">
              <a:buNone/>
            </a:pPr>
            <a:r>
              <a:rPr lang="it-IT" sz="2800" dirty="0"/>
              <a:t>rhino - nose </a:t>
            </a:r>
            <a:endParaRPr lang="en-US" sz="2800" dirty="0"/>
          </a:p>
          <a:p>
            <a:pPr marL="0" indent="0">
              <a:buNone/>
            </a:pPr>
            <a:r>
              <a:rPr lang="en-US" sz="2800" dirty="0" err="1"/>
              <a:t>uro</a:t>
            </a:r>
            <a:r>
              <a:rPr lang="en-US" sz="2800" dirty="0"/>
              <a:t> - urine, urinary </a:t>
            </a:r>
            <a:r>
              <a:rPr lang="en-US" sz="2800" dirty="0" smtClean="0"/>
              <a:t>system</a:t>
            </a:r>
            <a:endParaRPr lang="en-US" sz="2800" dirty="0"/>
          </a:p>
        </p:txBody>
      </p:sp>
      <p:sp>
        <p:nvSpPr>
          <p:cNvPr id="8" name="Text Placeholder 7"/>
          <p:cNvSpPr>
            <a:spLocks noGrp="1"/>
          </p:cNvSpPr>
          <p:nvPr>
            <p:ph type="body" sz="quarter" idx="33"/>
          </p:nvPr>
        </p:nvSpPr>
        <p:spPr/>
        <p:txBody>
          <a:bodyPr/>
          <a:lstStyle/>
          <a:p>
            <a:endParaRPr lang="en-US"/>
          </a:p>
        </p:txBody>
      </p:sp>
      <p:sp>
        <p:nvSpPr>
          <p:cNvPr id="25616" name="Slide Number Placeholder 5"/>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74828E-6D99-4C1A-A0B2-2853992BF9C1}" type="slidenum">
              <a:rPr lang="en-US" altLang="en-US" smtClean="0"/>
              <a:pPr/>
              <a:t>12</a:t>
            </a:fld>
            <a:endParaRPr lang="en-US" alt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Understanding Medical Words</a:t>
            </a:r>
            <a:br>
              <a:rPr lang="en-US" altLang="en-US" smtClean="0"/>
            </a:br>
            <a:r>
              <a:rPr lang="en-US" altLang="en-US" smtClean="0"/>
              <a:t>Summary – Word Roots</a:t>
            </a:r>
          </a:p>
        </p:txBody>
      </p:sp>
      <p:sp>
        <p:nvSpPr>
          <p:cNvPr id="26627" name="Text Placeholder 3"/>
          <p:cNvSpPr>
            <a:spLocks noGrp="1"/>
          </p:cNvSpPr>
          <p:nvPr>
            <p:ph type="body" sz="quarter" idx="11"/>
          </p:nvPr>
        </p:nvSpPr>
        <p:spPr/>
        <p:txBody>
          <a:bodyPr/>
          <a:lstStyle/>
          <a:p>
            <a:r>
              <a:rPr lang="en-US" altLang="en-US" smtClean="0"/>
              <a:t>Four parts of medical terms</a:t>
            </a:r>
          </a:p>
          <a:p>
            <a:r>
              <a:rPr lang="en-US" altLang="en-US" smtClean="0"/>
              <a:t>Word roots and combining forms</a:t>
            </a:r>
          </a:p>
          <a:p>
            <a:r>
              <a:rPr lang="en-US" altLang="en-US" smtClean="0"/>
              <a:t>Common prefixes and suffixes</a:t>
            </a:r>
          </a:p>
        </p:txBody>
      </p:sp>
      <p:sp>
        <p:nvSpPr>
          <p:cNvPr id="3" name="Slide Number Placeholder 2"/>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2A1B1C-5359-4FBF-99F8-668FFC088780}" type="slidenum">
              <a:rPr lang="en-US" altLang="en-US" smtClean="0"/>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Understanding Medical Words</a:t>
            </a:r>
            <a:br>
              <a:rPr lang="en-US" altLang="en-US" smtClean="0"/>
            </a:br>
            <a:r>
              <a:rPr lang="en-US" altLang="en-US" smtClean="0"/>
              <a:t>References – Lecture a</a:t>
            </a:r>
          </a:p>
        </p:txBody>
      </p:sp>
      <p:sp>
        <p:nvSpPr>
          <p:cNvPr id="27654" name="Text Placeholder 5"/>
          <p:cNvSpPr>
            <a:spLocks noGrp="1"/>
          </p:cNvSpPr>
          <p:nvPr>
            <p:ph type="body" sz="quarter" idx="16"/>
          </p:nvPr>
        </p:nvSpPr>
        <p:spPr/>
        <p:txBody>
          <a:bodyPr/>
          <a:lstStyle/>
          <a:p>
            <a:r>
              <a:rPr lang="en-US" altLang="en-US" dirty="0" smtClean="0"/>
              <a:t>References</a:t>
            </a:r>
          </a:p>
          <a:p>
            <a:pPr lvl="1"/>
            <a:r>
              <a:rPr lang="en-US" altLang="en-US" dirty="0" smtClean="0">
                <a:hlinkClick r:id="rId3"/>
              </a:rPr>
              <a:t>Understanding medical words:  a tutorial from the National Library of Medicine</a:t>
            </a:r>
            <a:r>
              <a:rPr lang="en-US" altLang="en-US" dirty="0" smtClean="0"/>
              <a:t>. [Internet]. 2011 Nov 28.</a:t>
            </a:r>
          </a:p>
        </p:txBody>
      </p:sp>
      <p:sp>
        <p:nvSpPr>
          <p:cNvPr id="8" name="Text Placeholder 7"/>
          <p:cNvSpPr>
            <a:spLocks noGrp="1"/>
          </p:cNvSpPr>
          <p:nvPr>
            <p:ph type="body" sz="quarter" idx="20"/>
          </p:nvPr>
        </p:nvSpPr>
        <p:spPr/>
        <p:txBody>
          <a:bodyPr/>
          <a:lstStyle/>
          <a:p>
            <a:endParaRPr lang="en-US"/>
          </a:p>
        </p:txBody>
      </p:sp>
      <p:sp>
        <p:nvSpPr>
          <p:cNvPr id="9" name="Text Placeholder 8"/>
          <p:cNvSpPr>
            <a:spLocks noGrp="1"/>
          </p:cNvSpPr>
          <p:nvPr>
            <p:ph type="body" sz="quarter" idx="21"/>
          </p:nvPr>
        </p:nvSpPr>
        <p:spPr/>
        <p:txBody>
          <a:bodyPr/>
          <a:lstStyle/>
          <a:p>
            <a:endParaRPr lang="en-US"/>
          </a:p>
        </p:txBody>
      </p:sp>
      <p:sp>
        <p:nvSpPr>
          <p:cNvPr id="3" name="Slide Number Placeholder 2"/>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8F077D-5983-4375-B2A6-552714088677}" type="slidenum">
              <a:rPr lang="en-US" altLang="en-US" smtClean="0"/>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Healthcare and Public Health Settings </a:t>
            </a:r>
            <a:br>
              <a:rPr lang="en-US" dirty="0" smtClean="0"/>
            </a:br>
            <a:r>
              <a:rPr lang="en-US" dirty="0" smtClean="0"/>
              <a:t>Understanding Medical Words Lecture a</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extLst>
      <p:ext uri="{BB962C8B-B14F-4D97-AF65-F5344CB8AC3E}">
        <p14:creationId xmlns:p14="http://schemas.microsoft.com/office/powerpoint/2010/main" val="2269545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Understanding Medical Words</a:t>
            </a:r>
            <a:br>
              <a:rPr lang="en-US" altLang="en-US" smtClean="0"/>
            </a:br>
            <a:r>
              <a:rPr lang="en-US" altLang="en-US" smtClean="0"/>
              <a:t>Learning Objectives</a:t>
            </a:r>
          </a:p>
        </p:txBody>
      </p:sp>
      <p:sp>
        <p:nvSpPr>
          <p:cNvPr id="15363" name="Text Placeholder 3"/>
          <p:cNvSpPr>
            <a:spLocks noGrp="1"/>
          </p:cNvSpPr>
          <p:nvPr>
            <p:ph sz="quarter" idx="14"/>
          </p:nvPr>
        </p:nvSpPr>
        <p:spPr/>
        <p:txBody>
          <a:bodyPr/>
          <a:lstStyle/>
          <a:p>
            <a:r>
              <a:rPr lang="en-US" altLang="en-US" smtClean="0"/>
              <a:t>Discuss the four parts of medical terms</a:t>
            </a:r>
          </a:p>
          <a:p>
            <a:r>
              <a:rPr lang="en-US" altLang="en-US" smtClean="0"/>
              <a:t>Recognize word roots and combining forms</a:t>
            </a:r>
          </a:p>
          <a:p>
            <a:r>
              <a:rPr lang="en-US" altLang="en-US" smtClean="0"/>
              <a:t>Identify the most common prefixes and suffixes</a:t>
            </a:r>
          </a:p>
          <a:p>
            <a:r>
              <a:rPr lang="en-US" altLang="en-US" smtClean="0"/>
              <a:t>Describe the anatomical positions</a:t>
            </a:r>
          </a:p>
          <a:p>
            <a:r>
              <a:rPr lang="en-US" altLang="en-US" smtClean="0"/>
              <a:t>Define the body planes</a:t>
            </a:r>
          </a:p>
          <a:p>
            <a:r>
              <a:rPr lang="en-US" altLang="en-US" smtClean="0"/>
              <a:t>Identify regions of the body</a:t>
            </a:r>
          </a:p>
          <a:p>
            <a:r>
              <a:rPr lang="en-US" altLang="en-US" smtClean="0"/>
              <a:t>Define directional and positional terms</a:t>
            </a:r>
          </a:p>
          <a:p>
            <a:r>
              <a:rPr lang="en-US" altLang="en-US" smtClean="0"/>
              <a:t>Build, divide, spell and pronounce common medical words</a:t>
            </a:r>
          </a:p>
        </p:txBody>
      </p:sp>
      <p:sp>
        <p:nvSpPr>
          <p:cNvPr id="3" name="Slide Number Placeholder 2"/>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E62A7C4-8359-4369-B21D-70C01B39F495}"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smtClean="0"/>
              <a:t>Medical Terminology</a:t>
            </a:r>
          </a:p>
        </p:txBody>
      </p:sp>
      <p:sp>
        <p:nvSpPr>
          <p:cNvPr id="16387" name="Rectangle 1027"/>
          <p:cNvSpPr>
            <a:spLocks noGrp="1" noChangeArrowheads="1"/>
          </p:cNvSpPr>
          <p:nvPr>
            <p:ph sz="quarter" idx="14"/>
          </p:nvPr>
        </p:nvSpPr>
        <p:spPr/>
        <p:txBody>
          <a:bodyPr/>
          <a:lstStyle/>
          <a:p>
            <a:r>
              <a:rPr lang="en-US" altLang="en-US" dirty="0" smtClean="0"/>
              <a:t>Studying medical terminology is like learning a new language</a:t>
            </a:r>
          </a:p>
          <a:p>
            <a:r>
              <a:rPr lang="en-US" altLang="en-US" dirty="0" smtClean="0"/>
              <a:t>Basic rules for building terms will help you both build and translate many different words</a:t>
            </a:r>
          </a:p>
          <a:p>
            <a:r>
              <a:rPr lang="en-US" altLang="en-US" dirty="0" smtClean="0"/>
              <a:t>You must be able to put words together or build words from their parts </a:t>
            </a:r>
          </a:p>
          <a:p>
            <a:pPr lvl="1"/>
            <a:r>
              <a:rPr lang="en-US" altLang="en-US" dirty="0" smtClean="0"/>
              <a:t>Like putting together the pieces of a puzzle</a:t>
            </a:r>
          </a:p>
        </p:txBody>
      </p:sp>
      <p:sp>
        <p:nvSpPr>
          <p:cNvPr id="16388" name="Slide Number Placeholder 4"/>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4075BA-F970-456C-88CD-6BC4A2254A9F}" type="slidenum">
              <a:rPr lang="en-US" altLang="en-US" smtClean="0"/>
              <a:pPr/>
              <a:t>3</a:t>
            </a:fld>
            <a:endParaRPr lang="en-US" alt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Understanding Medical Terms</a:t>
            </a:r>
          </a:p>
        </p:txBody>
      </p:sp>
      <p:sp>
        <p:nvSpPr>
          <p:cNvPr id="17411" name="Rectangle 3"/>
          <p:cNvSpPr>
            <a:spLocks noGrp="1" noChangeArrowheads="1"/>
          </p:cNvSpPr>
          <p:nvPr>
            <p:ph sz="quarter" idx="14"/>
          </p:nvPr>
        </p:nvSpPr>
        <p:spPr/>
        <p:txBody>
          <a:bodyPr/>
          <a:lstStyle/>
          <a:p>
            <a:r>
              <a:rPr lang="en-US" altLang="en-US" smtClean="0"/>
              <a:t>It is impossible to memorize all of the thousands of medical terms</a:t>
            </a:r>
          </a:p>
          <a:p>
            <a:r>
              <a:rPr lang="en-US" altLang="en-US" smtClean="0"/>
              <a:t>You can figure out the meaning of many different words simply by analyzing the word parts</a:t>
            </a:r>
          </a:p>
          <a:p>
            <a:pPr lvl="1"/>
            <a:r>
              <a:rPr lang="en-US" altLang="en-US" smtClean="0"/>
              <a:t>Word roots</a:t>
            </a:r>
          </a:p>
          <a:p>
            <a:pPr lvl="1"/>
            <a:r>
              <a:rPr lang="en-US" altLang="en-US" smtClean="0"/>
              <a:t>Prefixes</a:t>
            </a:r>
          </a:p>
          <a:p>
            <a:pPr lvl="1"/>
            <a:r>
              <a:rPr lang="en-US" altLang="en-US" smtClean="0"/>
              <a:t>Suffixes</a:t>
            </a:r>
          </a:p>
          <a:p>
            <a:pPr lvl="1"/>
            <a:r>
              <a:rPr lang="en-US" altLang="en-US" smtClean="0"/>
              <a:t>Combining forms</a:t>
            </a:r>
          </a:p>
        </p:txBody>
      </p:sp>
      <p:sp>
        <p:nvSpPr>
          <p:cNvPr id="17412" name="Slide Number Placeholder 4"/>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798C65-998F-4B77-A7C2-70F67687A053}" type="slidenum">
              <a:rPr lang="en-US" altLang="en-US" smtClean="0"/>
              <a:pPr/>
              <a:t>4</a:t>
            </a:fld>
            <a:endParaRPr lang="en-US" alt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9"/>
          <p:cNvSpPr>
            <a:spLocks noGrp="1" noChangeArrowheads="1"/>
          </p:cNvSpPr>
          <p:nvPr>
            <p:ph type="title"/>
          </p:nvPr>
        </p:nvSpPr>
        <p:spPr/>
        <p:txBody>
          <a:bodyPr/>
          <a:lstStyle/>
          <a:p>
            <a:r>
              <a:rPr lang="en-US" altLang="en-US" smtClean="0"/>
              <a:t>Basic Word Parts </a:t>
            </a:r>
          </a:p>
        </p:txBody>
      </p:sp>
      <p:sp>
        <p:nvSpPr>
          <p:cNvPr id="18435" name="Rectangle 20"/>
          <p:cNvSpPr>
            <a:spLocks noGrp="1" noChangeArrowheads="1"/>
          </p:cNvSpPr>
          <p:nvPr>
            <p:ph sz="quarter" idx="14"/>
          </p:nvPr>
        </p:nvSpPr>
        <p:spPr/>
        <p:txBody>
          <a:bodyPr/>
          <a:lstStyle/>
          <a:p>
            <a:r>
              <a:rPr lang="en-US" altLang="en-US" smtClean="0"/>
              <a:t>Word root is the general meaning of the term</a:t>
            </a:r>
          </a:p>
          <a:p>
            <a:r>
              <a:rPr lang="en-US" altLang="en-US" smtClean="0"/>
              <a:t>Prefixes are added to the beginning of the word</a:t>
            </a:r>
          </a:p>
          <a:p>
            <a:r>
              <a:rPr lang="en-US" altLang="en-US" smtClean="0"/>
              <a:t>Suffixes are added to the ending of the word</a:t>
            </a:r>
          </a:p>
          <a:p>
            <a:r>
              <a:rPr lang="en-US" altLang="en-US" smtClean="0"/>
              <a:t>Combining vowels connect other word parts</a:t>
            </a:r>
            <a:endParaRPr lang="en-US" altLang="en-US" dirty="0" smtClean="0"/>
          </a:p>
        </p:txBody>
      </p:sp>
      <p:sp>
        <p:nvSpPr>
          <p:cNvPr id="18436" name="Slide Number Placeholder 4"/>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725BBC7-B3C7-4B39-8025-3B857A3A12AF}" type="slidenum">
              <a:rPr lang="en-US" altLang="en-US" smtClean="0"/>
              <a:pPr/>
              <a:t>5</a:t>
            </a:fld>
            <a:endParaRPr lang="en-US" alt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mtClean="0"/>
              <a:t>Basic Word Part Examples</a:t>
            </a:r>
            <a:endParaRPr lang="en-US" altLang="en-US" dirty="0" smtClean="0"/>
          </a:p>
        </p:txBody>
      </p:sp>
      <p:graphicFrame>
        <p:nvGraphicFramePr>
          <p:cNvPr id="12" name="Content Placeholder 11" descr="Table of basic word parts"/>
          <p:cNvGraphicFramePr>
            <a:graphicFrameLocks noGrp="1"/>
          </p:cNvGraphicFramePr>
          <p:nvPr>
            <p:ph sz="quarter" idx="14"/>
            <p:extLst>
              <p:ext uri="{D42A27DB-BD31-4B8C-83A1-F6EECF244321}">
                <p14:modId xmlns:p14="http://schemas.microsoft.com/office/powerpoint/2010/main" val="1129346548"/>
              </p:ext>
            </p:extLst>
          </p:nvPr>
        </p:nvGraphicFramePr>
        <p:xfrm>
          <a:off x="457200" y="1600200"/>
          <a:ext cx="8229600" cy="4480265"/>
        </p:xfrm>
        <a:graphic>
          <a:graphicData uri="http://schemas.openxmlformats.org/drawingml/2006/table">
            <a:tbl>
              <a:tblPr firstRow="1">
                <a:tableStyleId>{2D5ABB26-0587-4C30-8999-92F81FD0307C}</a:tableStyleId>
              </a:tblPr>
              <a:tblGrid>
                <a:gridCol w="4114800"/>
                <a:gridCol w="4114800"/>
              </a:tblGrid>
              <a:tr h="822841">
                <a:tc>
                  <a:txBody>
                    <a:bodyPr/>
                    <a:lstStyle/>
                    <a:p>
                      <a:r>
                        <a:rPr lang="en-US" sz="2400" b="1" dirty="0" smtClean="0"/>
                        <a:t>Word Part</a:t>
                      </a:r>
                      <a:endParaRPr lang="en-US" sz="2400" b="1" dirty="0"/>
                    </a:p>
                  </a:txBody>
                  <a:tcPr marT="45698" marB="45698"/>
                </a:tc>
                <a:tc>
                  <a:txBody>
                    <a:bodyPr/>
                    <a:lstStyle/>
                    <a:p>
                      <a:r>
                        <a:rPr lang="en-US" sz="2400" b="1" dirty="0" smtClean="0"/>
                        <a:t>Example (Meaning)</a:t>
                      </a:r>
                      <a:endParaRPr lang="en-US" sz="2400" b="1" dirty="0"/>
                    </a:p>
                  </a:txBody>
                  <a:tcPr marT="45698" marB="45698"/>
                </a:tc>
              </a:tr>
              <a:tr h="822841">
                <a:tc>
                  <a:txBody>
                    <a:bodyPr/>
                    <a:lstStyle/>
                    <a:p>
                      <a:pPr>
                        <a:buFont typeface="Arial" pitchFamily="34" charset="0"/>
                        <a:buNone/>
                      </a:pPr>
                      <a:r>
                        <a:rPr lang="en-US" sz="2400" dirty="0" smtClean="0"/>
                        <a:t>Word Root</a:t>
                      </a:r>
                      <a:endParaRPr lang="en-US" sz="2400" dirty="0"/>
                    </a:p>
                  </a:txBody>
                  <a:tcPr marT="45698" marB="45698"/>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400" b="1" i="1" dirty="0" smtClean="0"/>
                        <a:t>cardi</a:t>
                      </a:r>
                      <a:r>
                        <a:rPr lang="en-US" sz="2400" dirty="0" smtClean="0"/>
                        <a:t>ology (study of the heart)</a:t>
                      </a:r>
                    </a:p>
                  </a:txBody>
                  <a:tcPr marT="45698" marB="45698"/>
                </a:tc>
              </a:tr>
              <a:tr h="822841">
                <a:tc>
                  <a:txBody>
                    <a:bodyPr/>
                    <a:lstStyle/>
                    <a:p>
                      <a:pPr>
                        <a:buFont typeface="Arial" pitchFamily="34" charset="0"/>
                        <a:buNone/>
                      </a:pPr>
                      <a:r>
                        <a:rPr lang="en-US" sz="2400" dirty="0" smtClean="0"/>
                        <a:t>Prefix</a:t>
                      </a:r>
                      <a:endParaRPr lang="en-US" sz="2400" dirty="0"/>
                    </a:p>
                  </a:txBody>
                  <a:tcPr marT="45698" marB="45698"/>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400" b="1" i="1" dirty="0" smtClean="0"/>
                        <a:t>tachy</a:t>
                      </a:r>
                      <a:r>
                        <a:rPr lang="en-US" sz="2400" dirty="0" smtClean="0"/>
                        <a:t>cardia (condition of a fast heart)</a:t>
                      </a:r>
                    </a:p>
                  </a:txBody>
                  <a:tcPr marT="45698" marB="45698"/>
                </a:tc>
              </a:tr>
              <a:tr h="822841">
                <a:tc>
                  <a:txBody>
                    <a:bodyPr/>
                    <a:lstStyle/>
                    <a:p>
                      <a:pPr>
                        <a:buFont typeface="Arial" pitchFamily="34" charset="0"/>
                        <a:buNone/>
                      </a:pPr>
                      <a:r>
                        <a:rPr lang="en-US" sz="2400" dirty="0" smtClean="0"/>
                        <a:t>Suffix</a:t>
                      </a:r>
                      <a:endParaRPr lang="en-US" sz="2400" dirty="0"/>
                    </a:p>
                  </a:txBody>
                  <a:tcPr marT="45698" marB="45698"/>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400" dirty="0" err="1" smtClean="0"/>
                        <a:t>card</a:t>
                      </a:r>
                      <a:r>
                        <a:rPr lang="en-US" sz="2400" b="1" i="1" dirty="0" err="1" smtClean="0"/>
                        <a:t>itis</a:t>
                      </a:r>
                      <a:r>
                        <a:rPr lang="en-US" sz="2400" dirty="0" smtClean="0"/>
                        <a:t> (inflammation of the heart)</a:t>
                      </a:r>
                    </a:p>
                  </a:txBody>
                  <a:tcPr marT="45698" marB="45698"/>
                </a:tc>
              </a:tr>
              <a:tr h="1188563">
                <a:tc>
                  <a:txBody>
                    <a:bodyPr/>
                    <a:lstStyle/>
                    <a:p>
                      <a:pPr>
                        <a:buFont typeface="Arial" pitchFamily="34" charset="0"/>
                        <a:buNone/>
                      </a:pPr>
                      <a:r>
                        <a:rPr lang="en-US" sz="2400" dirty="0" smtClean="0"/>
                        <a:t>Combining Form </a:t>
                      </a:r>
                      <a:endParaRPr lang="en-US" sz="2400" dirty="0"/>
                    </a:p>
                  </a:txBody>
                  <a:tcPr marT="45698" marB="45698"/>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400" dirty="0" err="1" smtClean="0"/>
                        <a:t>cardi</a:t>
                      </a:r>
                      <a:r>
                        <a:rPr lang="en-US" sz="2400" b="1" i="1" dirty="0" err="1" smtClean="0"/>
                        <a:t>o</a:t>
                      </a:r>
                      <a:r>
                        <a:rPr lang="en-US" sz="2400" dirty="0" err="1" smtClean="0"/>
                        <a:t>my</a:t>
                      </a:r>
                      <a:r>
                        <a:rPr lang="en-US" sz="2400" b="1" i="1" dirty="0" err="1" smtClean="0"/>
                        <a:t>o</a:t>
                      </a:r>
                      <a:r>
                        <a:rPr lang="en-US" sz="2400" dirty="0" err="1" smtClean="0"/>
                        <a:t>pathy</a:t>
                      </a:r>
                      <a:r>
                        <a:rPr lang="en-US" sz="2400" dirty="0" smtClean="0"/>
                        <a:t> (disease of the heart muscle)</a:t>
                      </a:r>
                    </a:p>
                    <a:p>
                      <a:pPr>
                        <a:buFont typeface="Arial" pitchFamily="34" charset="0"/>
                        <a:buChar char="•"/>
                      </a:pPr>
                      <a:endParaRPr lang="en-US" sz="2400" dirty="0"/>
                    </a:p>
                  </a:txBody>
                  <a:tcPr marT="45698" marB="45698"/>
                </a:tc>
              </a:tr>
            </a:tbl>
          </a:graphicData>
        </a:graphic>
      </p:graphicFrame>
      <p:sp>
        <p:nvSpPr>
          <p:cNvPr id="19470" name="Slide Number Placeholder 5"/>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38141BB-FAFE-435A-B2B5-8D5ED3CD3777}" type="slidenum">
              <a:rPr lang="en-US" altLang="en-US" smtClean="0"/>
              <a:pPr/>
              <a:t>6</a:t>
            </a:fld>
            <a:endParaRPr lang="en-US" alt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Word Root</a:t>
            </a:r>
          </a:p>
        </p:txBody>
      </p:sp>
      <p:sp>
        <p:nvSpPr>
          <p:cNvPr id="20483" name="Rectangle 3"/>
          <p:cNvSpPr>
            <a:spLocks noGrp="1" noChangeArrowheads="1"/>
          </p:cNvSpPr>
          <p:nvPr>
            <p:ph sz="quarter" idx="14"/>
          </p:nvPr>
        </p:nvSpPr>
        <p:spPr/>
        <p:txBody>
          <a:bodyPr/>
          <a:lstStyle/>
          <a:p>
            <a:r>
              <a:rPr lang="en-US" altLang="en-US" dirty="0" smtClean="0"/>
              <a:t>Core part of the term</a:t>
            </a:r>
          </a:p>
          <a:p>
            <a:r>
              <a:rPr lang="en-US" altLang="en-US" dirty="0" smtClean="0"/>
              <a:t>Provides general meaning of the word</a:t>
            </a:r>
          </a:p>
          <a:p>
            <a:r>
              <a:rPr lang="en-US" altLang="en-US" dirty="0" smtClean="0"/>
              <a:t>Usually gives a body part</a:t>
            </a:r>
          </a:p>
          <a:p>
            <a:pPr lvl="1"/>
            <a:r>
              <a:rPr lang="en-US" altLang="en-US" dirty="0" smtClean="0"/>
              <a:t>       </a:t>
            </a:r>
            <a:r>
              <a:rPr lang="en-US" altLang="en-US" dirty="0" err="1" smtClean="0"/>
              <a:t>oste</a:t>
            </a:r>
            <a:r>
              <a:rPr lang="en-US" altLang="en-US" dirty="0" smtClean="0"/>
              <a:t>   =  bone</a:t>
            </a:r>
          </a:p>
          <a:p>
            <a:pPr lvl="1"/>
            <a:r>
              <a:rPr lang="en-US" altLang="en-US" dirty="0" smtClean="0"/>
              <a:t>       </a:t>
            </a:r>
            <a:r>
              <a:rPr lang="en-US" altLang="en-US" dirty="0" err="1" smtClean="0"/>
              <a:t>cardi</a:t>
            </a:r>
            <a:r>
              <a:rPr lang="en-US" altLang="en-US" dirty="0" smtClean="0"/>
              <a:t>  =  heart</a:t>
            </a:r>
          </a:p>
          <a:p>
            <a:pPr lvl="1"/>
            <a:r>
              <a:rPr lang="en-US" altLang="en-US" dirty="0" smtClean="0"/>
              <a:t>       rhino  =  nose</a:t>
            </a:r>
          </a:p>
        </p:txBody>
      </p:sp>
      <p:sp>
        <p:nvSpPr>
          <p:cNvPr id="20484" name="Slide Number Placeholder 4"/>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68B8FA-BE07-496A-B849-36597EC0D436}" type="slidenum">
              <a:rPr lang="en-US" altLang="en-US" smtClean="0"/>
              <a:pPr/>
              <a:t>7</a:t>
            </a:fld>
            <a:endParaRPr lang="en-US" alt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mtClean="0"/>
              <a:t> Combining Vowels</a:t>
            </a:r>
          </a:p>
        </p:txBody>
      </p:sp>
      <p:sp>
        <p:nvSpPr>
          <p:cNvPr id="21507" name="Rectangle 3"/>
          <p:cNvSpPr>
            <a:spLocks noGrp="1" noChangeArrowheads="1"/>
          </p:cNvSpPr>
          <p:nvPr>
            <p:ph sz="quarter" idx="14"/>
          </p:nvPr>
        </p:nvSpPr>
        <p:spPr/>
        <p:txBody>
          <a:bodyPr/>
          <a:lstStyle/>
          <a:p>
            <a:r>
              <a:rPr lang="en-US" altLang="en-US" smtClean="0"/>
              <a:t>Make it possible to pronounce long terms</a:t>
            </a:r>
          </a:p>
          <a:p>
            <a:r>
              <a:rPr lang="en-US" altLang="en-US" smtClean="0"/>
              <a:t>Usually an “o”</a:t>
            </a:r>
          </a:p>
          <a:p>
            <a:r>
              <a:rPr lang="en-US" altLang="en-US" smtClean="0"/>
              <a:t>Combine two word parts:</a:t>
            </a:r>
          </a:p>
          <a:p>
            <a:pPr lvl="1"/>
            <a:r>
              <a:rPr lang="en-US" altLang="en-US" smtClean="0"/>
              <a:t>Between two word roots</a:t>
            </a:r>
          </a:p>
          <a:p>
            <a:pPr lvl="1"/>
            <a:r>
              <a:rPr lang="en-US" altLang="en-US" smtClean="0"/>
              <a:t>Between word root and suffix</a:t>
            </a:r>
          </a:p>
        </p:txBody>
      </p:sp>
      <p:sp>
        <p:nvSpPr>
          <p:cNvPr id="21508" name="Slide Number Placeholder 4"/>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949AE6-0F4D-4617-BA0E-2178403CB06D}" type="slidenum">
              <a:rPr lang="en-US" altLang="en-US" smtClean="0"/>
              <a:pPr/>
              <a:t>8</a:t>
            </a:fld>
            <a:endParaRPr lang="en-US" alt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r>
              <a:rPr lang="en-US" altLang="en-US" smtClean="0"/>
              <a:t>Combining Vowel Rules</a:t>
            </a:r>
          </a:p>
        </p:txBody>
      </p:sp>
      <p:sp>
        <p:nvSpPr>
          <p:cNvPr id="22531" name="Rectangle 1027"/>
          <p:cNvSpPr>
            <a:spLocks noGrp="1" noChangeArrowheads="1"/>
          </p:cNvSpPr>
          <p:nvPr>
            <p:ph sz="quarter" idx="14"/>
          </p:nvPr>
        </p:nvSpPr>
        <p:spPr/>
        <p:txBody>
          <a:bodyPr/>
          <a:lstStyle/>
          <a:p>
            <a:r>
              <a:rPr lang="en-US" altLang="en-US" smtClean="0"/>
              <a:t>Between word root and suffix</a:t>
            </a:r>
          </a:p>
          <a:p>
            <a:r>
              <a:rPr lang="en-US" altLang="en-US" smtClean="0"/>
              <a:t>If the suffix begins with a vowel</a:t>
            </a:r>
          </a:p>
          <a:p>
            <a:pPr lvl="1"/>
            <a:r>
              <a:rPr lang="en-US" altLang="en-US" smtClean="0"/>
              <a:t>Do not use a combining vowel</a:t>
            </a:r>
          </a:p>
          <a:p>
            <a:pPr lvl="1"/>
            <a:r>
              <a:rPr lang="en-US" altLang="en-US" smtClean="0"/>
              <a:t>Arthritis (not arthroitis)</a:t>
            </a:r>
          </a:p>
          <a:p>
            <a:r>
              <a:rPr lang="en-US" altLang="en-US" smtClean="0"/>
              <a:t>If the suffix begins with a consonant</a:t>
            </a:r>
          </a:p>
          <a:p>
            <a:pPr lvl="1"/>
            <a:r>
              <a:rPr lang="en-US" altLang="en-US" smtClean="0"/>
              <a:t>Use a combining vowel</a:t>
            </a:r>
          </a:p>
          <a:p>
            <a:pPr lvl="1"/>
            <a:r>
              <a:rPr lang="en-US" altLang="en-US" smtClean="0"/>
              <a:t>Arthroscope (not arthrscope)</a:t>
            </a:r>
          </a:p>
        </p:txBody>
      </p:sp>
      <p:sp>
        <p:nvSpPr>
          <p:cNvPr id="22532" name="Slide Number Placeholder 4"/>
          <p:cNvSpPr>
            <a:spLocks noGrp="1"/>
          </p:cNvSpPr>
          <p:nvPr>
            <p:ph type="sldNum" sz="quarter" idx="4"/>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266911-F828-4CE5-9824-258038FDBFD3}" type="slidenum">
              <a:rPr lang="en-US" altLang="en-US" smtClean="0"/>
              <a:pPr/>
              <a:t>9</a:t>
            </a:fld>
            <a:endParaRPr lang="en-US" altLang="en-US"/>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MMPROD_UIDATA" val="&lt;database version=&quot;7.0&quot;&gt;&lt;object type=&quot;1&quot; unique_id=&quot;10001&quot;&gt;&lt;property id=&quot;20141&quot; value=&quot;comp3_unit1_lecture1a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Lorrinda Khan\Desktop\VERSION 3 UPLOAD ONE FROM DAN\Version 3 Upload 2\UNLOAD FOLDER\comp 3\comp3_unit1&quot;/&gt;&lt;property id=&quot;20250&quot; value=&quot;0&quot;/&gt;&lt;property id=&quot;20251&quot; value=&quot;1&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3 - &amp;quot;Medical Terminology&amp;quot;&quot;/&gt;&lt;property id=&quot;20307&quot; value=&quot;340&quot;/&gt;&lt;property id=&quot;20309&quot; value=&quot;-1&quot;/&gt;&lt;/object&gt;&lt;object type=&quot;3&quot; unique_id=&quot;10006&quot;&gt;&lt;property id=&quot;20148&quot; value=&quot;5&quot;/&gt;&lt;property id=&quot;20300&quot; value=&quot;Slide 4 - &amp;quot;Understanding Medical Terms&amp;quot;&quot;/&gt;&lt;property id=&quot;20307&quot; value=&quot;265&quot;/&gt;&lt;property id=&quot;20309&quot; value=&quot;-1&quot;/&gt;&lt;/object&gt;&lt;object type=&quot;3&quot; unique_id=&quot;10007&quot;&gt;&lt;property id=&quot;20148&quot; value=&quot;5&quot;/&gt;&lt;property id=&quot;20300&quot; value=&quot;Slide 5 - &amp;quot;Basic Word Parts &amp;quot;&quot;/&gt;&lt;property id=&quot;20307&quot; value=&quot;266&quot;/&gt;&lt;property id=&quot;20309&quot; value=&quot;-1&quot;/&gt;&lt;/object&gt;&lt;object type=&quot;3&quot; unique_id=&quot;10009&quot;&gt;&lt;property id=&quot;20148&quot; value=&quot;5&quot;/&gt;&lt;property id=&quot;20300&quot; value=&quot;Slide 7 - &amp;quot;Word Root&amp;quot;&quot;/&gt;&lt;property id=&quot;20307&quot; value=&quot;276&quot;/&gt;&lt;property id=&quot;20309&quot; value=&quot;-1&quot;/&gt;&lt;/object&gt;&lt;object type=&quot;3&quot; unique_id=&quot;10010&quot;&gt;&lt;property id=&quot;20148&quot; value=&quot;5&quot;/&gt;&lt;property id=&quot;20300&quot; value=&quot;Slide 8 - &amp;quot; Combining Vowels&amp;quot;&quot;/&gt;&lt;property id=&quot;20307&quot; value=&quot;277&quot;/&gt;&lt;property id=&quot;20309&quot; value=&quot;-1&quot;/&gt;&lt;/object&gt;&lt;object type=&quot;3&quot; unique_id=&quot;10011&quot;&gt;&lt;property id=&quot;20148&quot; value=&quot;5&quot;/&gt;&lt;property id=&quot;20300&quot; value=&quot;Slide 9 - &amp;quot;Combining Vowel Rules&amp;quot;&quot;/&gt;&lt;property id=&quot;20307&quot; value=&quot;326&quot;/&gt;&lt;property id=&quot;20309&quot; value=&quot;-1&quot;/&gt;&lt;/object&gt;&lt;object type=&quot;3&quot; unique_id=&quot;10012&quot;&gt;&lt;property id=&quot;20148&quot; value=&quot;5&quot;/&gt;&lt;property id=&quot;20300&quot; value=&quot;Slide 10 - &amp;quot;Combining Vowel Rules (con’t)&amp;quot;&quot;/&gt;&lt;property id=&quot;20307&quot; value=&quot;327&quot;/&gt;&lt;property id=&quot;20309&quot; value=&quot;-1&quot;/&gt;&lt;/object&gt;&lt;object type=&quot;3&quot; unique_id=&quot;10013&quot;&gt;&lt;property id=&quot;20148&quot; value=&quot;5&quot;/&gt;&lt;property id=&quot;20300&quot; value=&quot;Slide 11 - &amp;quot; Combining Form&amp;quot;&quot;/&gt;&lt;property id=&quot;20307&quot; value=&quot;308&quot;/&gt;&lt;property id=&quot;20309&quot; value=&quot;-1&quot;/&gt;&lt;/object&gt;&lt;object type=&quot;3&quot; unique_id=&quot;10014&quot;&gt;&lt;property id=&quot;20148&quot; value=&quot;5&quot;/&gt;&lt;property id=&quot;20300&quot; value=&quot;Slide 12 - &amp;quot;Examples of Combining Forms&amp;quot;&quot;/&gt;&lt;property id=&quot;20307&quot; value=&quot;307&quot;/&gt;&lt;property id=&quot;20309&quot; value=&quot;-1&quot;/&gt;&lt;/object&gt;&lt;object type=&quot;3&quot; unique_id=&quot;11183&quot;&gt;&lt;property id=&quot;20148&quot; value=&quot;5&quot;/&gt;&lt;property id=&quot;20300&quot; value=&quot;Slide 6 - &amp;quot;Basic Word Part Examples&amp;quot;&quot;/&gt;&lt;property id=&quot;20307&quot; value=&quot;428&quot;/&gt;&lt;property id=&quot;20309&quot; value=&quot;-1&quot;/&gt;&lt;/object&gt;&lt;object type=&quot;3&quot; unique_id=&quot;13531&quot;&gt;&lt;property id=&quot;20148&quot; value=&quot;5&quot;/&gt;&lt;property id=&quot;20300&quot; value=&quot;Slide 1 - &amp;quot;Terminology in Healthcare and Public Health Settings&amp;quot;&quot;/&gt;&lt;property id=&quot;20307&quot; value=&quot;433&quot;/&gt;&lt;property id=&quot;20309&quot; value=&quot;-1&quot;/&gt;&lt;/object&gt;&lt;object type=&quot;3&quot; unique_id=&quot;13532&quot;&gt;&lt;property id=&quot;20148&quot; value=&quot;5&quot;/&gt;&lt;property id=&quot;20300&quot; value=&quot;Slide 2 - &amp;quot;Understanding Medical Words&amp;#x0D;&amp;#x0A;Learning Objectives&amp;quot;&quot;/&gt;&lt;property id=&quot;20307&quot; value=&quot;429&quot;/&gt;&lt;property id=&quot;20309&quot; value=&quot;-1&quot;/&gt;&lt;/object&gt;&lt;object type=&quot;3&quot; unique_id=&quot;13533&quot;&gt;&lt;property id=&quot;20148&quot; value=&quot;5&quot;/&gt;&lt;property id=&quot;20300&quot; value=&quot;Slide 13 - &amp;quot;Understanding Medical Words&amp;#x0D;&amp;#x0A;Summary – Word Roots&amp;quot;&quot;/&gt;&lt;property id=&quot;20307&quot; value=&quot;430&quot;/&gt;&lt;property id=&quot;20309&quot; value=&quot;-1&quot;/&gt;&lt;/object&gt;&lt;object type=&quot;3&quot; unique_id=&quot;13762&quot;&gt;&lt;property id=&quot;20148&quot; value=&quot;5&quot;/&gt;&lt;property id=&quot;20300&quot; value=&quot;Slide 14 - &amp;quot;Understanding Medical Words&amp;#x0D;&amp;#x0A;References – Lecture a&amp;quot;&quot;/&gt;&lt;property id=&quot;20307&quot; value=&quot;434&quot;/&gt;&lt;property id=&quot;20309&quot; value=&quot;-1&quot;/&gt;&lt;/object&gt;&lt;object type=&quot;3&quot; unique_id=&quot;13767&quot;&gt;&lt;property id=&quot;20148&quot; value=&quot;5&quot;/&gt;&lt;property id=&quot;20300&quot; value=&quot;Slide 15 - &amp;quot;Terminology in Healthcare and Public Health Settings &amp;#x0D;&amp;#x0A;Understanding Medical Words Lecture a&amp;quot;&quot;/&gt;&lt;property id=&quot;20307&quot; value=&quot;435&quot;/&gt;&lt;/object&gt;&lt;/object&gt;&lt;object type=&quot;10&quot; unique_id=&quot;11106&quot;&gt;&lt;object type=&quot;11&quot; unique_id=&quot;11107&quot;&gt;&lt;property id=&quot;20180&quot; value=&quot;1&quot;/&gt;&lt;property id=&quot;20181&quot; value=&quot;1&quot;/&gt;&lt;property id=&quot;20182&quot; value=&quot;0&quot;/&gt;&lt;property id=&quot;20183&quot; value=&quot;1&quot;/&gt;&lt;/object&gt;&lt;object type=&quot;12&quot; unique_id=&quot;11109&quot;&gt;&lt;/object&gt;&lt;/object&gt;&lt;object type=&quot;4&quot; unique_id=&quot;11108&quo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MKM CompX_unitY_Lecture_Slides_Template.potx" id="{4FF466A4-E752-4EC5-A455-0F519C93B28D}" vid="{E25E3796-8ED8-4B54-80E8-6ED0B80A76F8}"/>
    </a:ext>
  </a:extLst>
</a:theme>
</file>

<file path=ppt/theme/theme2.xml><?xml version="1.0" encoding="utf-8"?>
<a:theme xmlns:a="http://schemas.openxmlformats.org/drawingml/2006/main" name="2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MKM CompX_unitY_Lecture_Slides_Template.potx" id="{4FF466A4-E752-4EC5-A455-0F519C93B28D}" vid="{E25E3796-8ED8-4B54-80E8-6ED0B80A76F8}"/>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Upload</Location>
    <File_x0020_Type0 xmlns="26839647-32cc-4e8d-ac64-5cb1d6f9c044">Slides</File_x0020_Type0>
    <Stattus xmlns="26839647-32cc-4e8d-ac64-5cb1d6f9c044">Ready for Audio</Stattus>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C6AFC15D-66F9-4AEF-87CA-CBF58401F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06B6829-34D8-4D61-A42D-F0378B65D9EF}">
  <ds:schemaRefs>
    <ds:schemaRef ds:uri="http://schemas.microsoft.com/sharepoint/v3/contenttype/forms"/>
  </ds:schemaRefs>
</ds:datastoreItem>
</file>

<file path=customXml/itemProps3.xml><?xml version="1.0" encoding="utf-8"?>
<ds:datastoreItem xmlns:ds="http://schemas.openxmlformats.org/officeDocument/2006/customXml" ds:itemID="{875787D1-D474-436E-9D89-E910BF68F92F}">
  <ds:schemaRefs>
    <ds:schemaRef ds:uri="http://schemas.microsoft.com/office/2006/metadata/properties"/>
    <ds:schemaRef ds:uri="http://purl.org/dc/dcmitype/"/>
    <ds:schemaRef ds:uri="http://www.w3.org/XML/1998/namespace"/>
    <ds:schemaRef ds:uri="http://purl.org/dc/terms/"/>
    <ds:schemaRef ds:uri="http://purl.org/dc/elements/1.1/"/>
    <ds:schemaRef ds:uri="http://schemas.microsoft.com/office/2006/documentManagement/types"/>
    <ds:schemaRef ds:uri="http://schemas.openxmlformats.org/package/2006/metadata/core-properties"/>
    <ds:schemaRef ds:uri="26839647-32cc-4e8d-ac64-5cb1d6f9c044"/>
  </ds:schemaRefs>
</ds:datastoreItem>
</file>

<file path=customXml/itemProps4.xml><?xml version="1.0" encoding="utf-8"?>
<ds:datastoreItem xmlns:ds="http://schemas.openxmlformats.org/officeDocument/2006/customXml" ds:itemID="{55EF0584-805C-4FA4-A746-4F2D29D93D11}">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
  <TotalTime>2099</TotalTime>
  <Words>1206</Words>
  <Application>Microsoft Office PowerPoint</Application>
  <PresentationFormat>On-screen Show (4:3)</PresentationFormat>
  <Paragraphs>183</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ONC-Template-FINAL DRAFT</vt:lpstr>
      <vt:lpstr>2_ONC-Template-FINAL DRAFT</vt:lpstr>
      <vt:lpstr>Terminology in Healthcare and Public Health Settings</vt:lpstr>
      <vt:lpstr>Understanding Medical Words Learning Objectives</vt:lpstr>
      <vt:lpstr>Medical Terminology</vt:lpstr>
      <vt:lpstr>Understanding Medical Terms</vt:lpstr>
      <vt:lpstr>Basic Word Parts </vt:lpstr>
      <vt:lpstr>Basic Word Part Examples</vt:lpstr>
      <vt:lpstr>Word Root</vt:lpstr>
      <vt:lpstr> Combining Vowels</vt:lpstr>
      <vt:lpstr>Combining Vowel Rules</vt:lpstr>
      <vt:lpstr>Combining Vowel Rules (con’t)</vt:lpstr>
      <vt:lpstr> Combining Form</vt:lpstr>
      <vt:lpstr>Examples of Combining Forms</vt:lpstr>
      <vt:lpstr>Understanding Medical Words Summary – Word Roots</vt:lpstr>
      <vt:lpstr>Understanding Medical Words References – Lecture a</vt:lpstr>
      <vt:lpstr>Terminology in Healthcare and Public Health Settings  Understanding Medical Words Lecture a</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3, Unit 1, Lecture a slides</dc:title>
  <dc:subject>Terminology in Healthcare and Public Health Settings; Understanding Medical Words</dc:subject>
  <dc:creator>U.S. Department of Health and Human Services Office of the National Coordinator for Health Information Technology</dc:creator>
  <cp:keywords>Health IT; Health IT Curriculum; Terminology</cp:keywords>
  <cp:lastModifiedBy>The Department of Health and Human Services</cp:lastModifiedBy>
  <cp:revision>234</cp:revision>
  <cp:lastPrinted>2011-03-01T16:33:02Z</cp:lastPrinted>
  <dcterms:created xsi:type="dcterms:W3CDTF">2003-10-17T17:47:25Z</dcterms:created>
  <dcterms:modified xsi:type="dcterms:W3CDTF">2017-05-22T19:32:41Z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y fmtid="{D5CDD505-2E9C-101B-9397-08002B2CF9AE}" pid="3" name="ContentType">
    <vt:lpwstr>Document</vt:lpwstr>
  </property>
  <property fmtid="{D5CDD505-2E9C-101B-9397-08002B2CF9AE}" pid="4" name="Language">
    <vt:lpwstr>English</vt:lpwstr>
  </property>
</Properties>
</file>