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tags/tag3.xml" ContentType="application/vnd.openxmlformats-officedocument.presentationml.tags+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4.xml" ContentType="application/vnd.openxmlformats-officedocument.presentationml.tags+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89" r:id="rId5"/>
  </p:sldMasterIdLst>
  <p:notesMasterIdLst>
    <p:notesMasterId r:id="rId38"/>
  </p:notesMasterIdLst>
  <p:handoutMasterIdLst>
    <p:handoutMasterId r:id="rId39"/>
  </p:handoutMasterIdLst>
  <p:sldIdLst>
    <p:sldId id="326" r:id="rId6"/>
    <p:sldId id="291" r:id="rId7"/>
    <p:sldId id="257" r:id="rId8"/>
    <p:sldId id="305" r:id="rId9"/>
    <p:sldId id="306" r:id="rId10"/>
    <p:sldId id="307" r:id="rId11"/>
    <p:sldId id="317" r:id="rId12"/>
    <p:sldId id="312" r:id="rId13"/>
    <p:sldId id="318" r:id="rId14"/>
    <p:sldId id="319" r:id="rId15"/>
    <p:sldId id="320" r:id="rId16"/>
    <p:sldId id="298" r:id="rId17"/>
    <p:sldId id="299" r:id="rId18"/>
    <p:sldId id="300" r:id="rId19"/>
    <p:sldId id="302" r:id="rId20"/>
    <p:sldId id="304" r:id="rId21"/>
    <p:sldId id="286" r:id="rId22"/>
    <p:sldId id="288" r:id="rId23"/>
    <p:sldId id="323" r:id="rId24"/>
    <p:sldId id="321" r:id="rId25"/>
    <p:sldId id="322" r:id="rId26"/>
    <p:sldId id="271" r:id="rId27"/>
    <p:sldId id="279" r:id="rId28"/>
    <p:sldId id="296" r:id="rId29"/>
    <p:sldId id="260" r:id="rId30"/>
    <p:sldId id="287" r:id="rId31"/>
    <p:sldId id="273" r:id="rId32"/>
    <p:sldId id="275" r:id="rId33"/>
    <p:sldId id="276" r:id="rId34"/>
    <p:sldId id="315" r:id="rId35"/>
    <p:sldId id="324" r:id="rId36"/>
    <p:sldId id="327" r:id="rId37"/>
  </p:sldIdLst>
  <p:sldSz cx="9144000" cy="6858000" type="screen4x3"/>
  <p:notesSz cx="6954838" cy="9309100"/>
  <p:custDataLst>
    <p:tags r:id="rId40"/>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32">
          <p15:clr>
            <a:srgbClr val="A4A3A4"/>
          </p15:clr>
        </p15:guide>
        <p15:guide id="2" pos="219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69" autoAdjust="0"/>
    <p:restoredTop sz="72112" autoAdjust="0"/>
  </p:normalViewPr>
  <p:slideViewPr>
    <p:cSldViewPr>
      <p:cViewPr varScale="1">
        <p:scale>
          <a:sx n="61" d="100"/>
          <a:sy n="61" d="100"/>
        </p:scale>
        <p:origin x="-662"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296"/>
    </p:cViewPr>
  </p:sorterViewPr>
  <p:notesViewPr>
    <p:cSldViewPr>
      <p:cViewPr>
        <p:scale>
          <a:sx n="100" d="100"/>
          <a:sy n="100" d="100"/>
        </p:scale>
        <p:origin x="-834" y="1590"/>
      </p:cViewPr>
      <p:guideLst>
        <p:guide orient="horz" pos="2932"/>
        <p:guide pos="2191"/>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handoutMaster" Target="handoutMasters/handout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tags" Target="tags/tag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4663" cy="463550"/>
          </a:xfrm>
          <a:prstGeom prst="rect">
            <a:avLst/>
          </a:prstGeom>
        </p:spPr>
        <p:txBody>
          <a:bodyPr vert="horz" wrap="square" lIns="93172" tIns="46586" rIns="93172" bIns="46586" numCol="1" anchor="t" anchorCtr="0" compatLnSpc="1">
            <a:prstTxWarp prst="textNoShape">
              <a:avLst/>
            </a:prstTxWarp>
          </a:bodyPr>
          <a:lstStyle>
            <a:lvl1pPr>
              <a:defRPr sz="1300">
                <a:latin typeface="Arial" charset="0"/>
                <a:ea typeface="ＭＳ Ｐゴシック" charset="-128"/>
              </a:defRPr>
            </a:lvl1pPr>
          </a:lstStyle>
          <a:p>
            <a:pPr>
              <a:defRPr/>
            </a:pPr>
            <a:endParaRPr lang="en-US"/>
          </a:p>
        </p:txBody>
      </p:sp>
      <p:sp>
        <p:nvSpPr>
          <p:cNvPr id="4" name="Footer Placeholder 3"/>
          <p:cNvSpPr>
            <a:spLocks noGrp="1"/>
          </p:cNvSpPr>
          <p:nvPr>
            <p:ph type="ftr" sz="quarter" idx="2"/>
          </p:nvPr>
        </p:nvSpPr>
        <p:spPr>
          <a:xfrm>
            <a:off x="0" y="8843963"/>
            <a:ext cx="3014663" cy="463550"/>
          </a:xfrm>
          <a:prstGeom prst="rect">
            <a:avLst/>
          </a:prstGeom>
        </p:spPr>
        <p:txBody>
          <a:bodyPr vert="horz" wrap="square" lIns="93172" tIns="46586" rIns="93172" bIns="46586" numCol="1" anchor="b" anchorCtr="0" compatLnSpc="1">
            <a:prstTxWarp prst="textNoShape">
              <a:avLst/>
            </a:prstTxWarp>
          </a:bodyPr>
          <a:lstStyle>
            <a:lvl1pPr>
              <a:defRPr sz="1300">
                <a:latin typeface="Arial" charset="0"/>
                <a:ea typeface="ＭＳ Ｐゴシック" charset="-128"/>
              </a:defRPr>
            </a:lvl1pPr>
          </a:lstStyle>
          <a:p>
            <a:pPr>
              <a:defRPr/>
            </a:pPr>
            <a:endParaRPr lang="en-US"/>
          </a:p>
        </p:txBody>
      </p:sp>
    </p:spTree>
    <p:extLst>
      <p:ext uri="{BB962C8B-B14F-4D97-AF65-F5344CB8AC3E}">
        <p14:creationId xmlns:p14="http://schemas.microsoft.com/office/powerpoint/2010/main" val="8272654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4663" cy="463550"/>
          </a:xfrm>
          <a:prstGeom prst="rect">
            <a:avLst/>
          </a:prstGeom>
        </p:spPr>
        <p:txBody>
          <a:bodyPr vert="horz" wrap="square" lIns="93172" tIns="46586" rIns="93172" bIns="46586" numCol="1" anchor="t" anchorCtr="0" compatLnSpc="1">
            <a:prstTxWarp prst="textNoShape">
              <a:avLst/>
            </a:prstTxWarp>
          </a:bodyPr>
          <a:lstStyle>
            <a:lvl1pPr>
              <a:defRPr sz="1300">
                <a:latin typeface="Calibri" charset="0"/>
                <a:ea typeface="ＭＳ Ｐゴシック" charset="-128"/>
              </a:defRPr>
            </a:lvl1pPr>
          </a:lstStyle>
          <a:p>
            <a:pPr>
              <a:defRPr/>
            </a:pPr>
            <a:endParaRPr lang="en-US"/>
          </a:p>
        </p:txBody>
      </p:sp>
      <p:sp>
        <p:nvSpPr>
          <p:cNvPr id="3" name="Date Placeholder 2"/>
          <p:cNvSpPr>
            <a:spLocks noGrp="1"/>
          </p:cNvSpPr>
          <p:nvPr>
            <p:ph type="dt" idx="1"/>
          </p:nvPr>
        </p:nvSpPr>
        <p:spPr>
          <a:xfrm>
            <a:off x="3938588" y="0"/>
            <a:ext cx="3014662" cy="463550"/>
          </a:xfrm>
          <a:prstGeom prst="rect">
            <a:avLst/>
          </a:prstGeom>
        </p:spPr>
        <p:txBody>
          <a:bodyPr vert="horz" wrap="square" lIns="93172" tIns="46586" rIns="93172" bIns="46586" numCol="1" anchor="t" anchorCtr="0" compatLnSpc="1">
            <a:prstTxWarp prst="textNoShape">
              <a:avLst/>
            </a:prstTxWarp>
          </a:bodyPr>
          <a:lstStyle>
            <a:lvl1pPr algn="r">
              <a:defRPr sz="1300">
                <a:latin typeface="Calibri" charset="0"/>
                <a:ea typeface="ＭＳ Ｐゴシック" charset="-128"/>
              </a:defRPr>
            </a:lvl1pPr>
          </a:lstStyle>
          <a:p>
            <a:pPr>
              <a:defRPr/>
            </a:pPr>
            <a:fld id="{D0A05BBC-2EC0-49CE-9AEA-EED6E7270610}" type="datetime1">
              <a:rPr lang="en-US"/>
              <a:pPr>
                <a:defRPr/>
              </a:pPr>
              <a:t>6/1/2017</a:t>
            </a:fld>
            <a:endParaRPr lang="en-US" dirty="0"/>
          </a:p>
        </p:txBody>
      </p:sp>
      <p:sp>
        <p:nvSpPr>
          <p:cNvPr id="4" name="Slide Image Placeholder 3"/>
          <p:cNvSpPr>
            <a:spLocks noGrp="1" noRot="1" noChangeAspect="1"/>
          </p:cNvSpPr>
          <p:nvPr>
            <p:ph type="sldImg" idx="2"/>
          </p:nvPr>
        </p:nvSpPr>
        <p:spPr>
          <a:xfrm>
            <a:off x="1150938" y="700088"/>
            <a:ext cx="4652962" cy="3490912"/>
          </a:xfrm>
          <a:prstGeom prst="rect">
            <a:avLst/>
          </a:prstGeom>
          <a:noFill/>
          <a:ln w="12700">
            <a:solidFill>
              <a:prstClr val="black"/>
            </a:solidFill>
          </a:ln>
        </p:spPr>
        <p:txBody>
          <a:bodyPr vert="horz" wrap="square" lIns="93172" tIns="46586" rIns="93172" bIns="46586" numCol="1" anchor="ctr" anchorCtr="0" compatLnSpc="1">
            <a:prstTxWarp prst="textNoShape">
              <a:avLst/>
            </a:prstTxWarp>
          </a:bodyPr>
          <a:lstStyle/>
          <a:p>
            <a:pPr lvl="0"/>
            <a:endParaRPr lang="en-US" noProof="0" dirty="0" smtClean="0"/>
          </a:p>
        </p:txBody>
      </p:sp>
      <p:sp>
        <p:nvSpPr>
          <p:cNvPr id="5" name="Notes Placeholder 4"/>
          <p:cNvSpPr>
            <a:spLocks noGrp="1"/>
          </p:cNvSpPr>
          <p:nvPr>
            <p:ph type="body" sz="quarter" idx="3"/>
          </p:nvPr>
        </p:nvSpPr>
        <p:spPr>
          <a:xfrm>
            <a:off x="695325" y="4422775"/>
            <a:ext cx="5564188" cy="4186238"/>
          </a:xfrm>
          <a:prstGeom prst="rect">
            <a:avLst/>
          </a:prstGeom>
        </p:spPr>
        <p:txBody>
          <a:bodyPr vert="horz" wrap="square" lIns="93172" tIns="46586" rIns="93172" bIns="46586" numCol="1" anchor="t" anchorCtr="0" compatLnSpc="1">
            <a:prstTxWarp prst="textNoShape">
              <a:avLst/>
            </a:prstTxWarp>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8843963"/>
            <a:ext cx="3014663" cy="463550"/>
          </a:xfrm>
          <a:prstGeom prst="rect">
            <a:avLst/>
          </a:prstGeom>
        </p:spPr>
        <p:txBody>
          <a:bodyPr vert="horz" wrap="square" lIns="93172" tIns="46586" rIns="93172" bIns="46586" numCol="1" anchor="b" anchorCtr="0" compatLnSpc="1">
            <a:prstTxWarp prst="textNoShape">
              <a:avLst/>
            </a:prstTxWarp>
          </a:bodyPr>
          <a:lstStyle>
            <a:lvl1pPr>
              <a:defRPr sz="1100">
                <a:latin typeface="Arial" charset="0"/>
                <a:ea typeface="ＭＳ Ｐゴシック" charset="-128"/>
                <a:cs typeface="Arial" charset="0"/>
              </a:defRPr>
            </a:lvl1pPr>
          </a:lstStyle>
          <a:p>
            <a:pPr>
              <a:defRPr/>
            </a:pPr>
            <a:endParaRPr lang="en-US"/>
          </a:p>
        </p:txBody>
      </p:sp>
      <p:sp>
        <p:nvSpPr>
          <p:cNvPr id="7" name="Slide Number Placeholder 6"/>
          <p:cNvSpPr>
            <a:spLocks noGrp="1"/>
          </p:cNvSpPr>
          <p:nvPr>
            <p:ph type="sldNum" sz="quarter" idx="5"/>
          </p:nvPr>
        </p:nvSpPr>
        <p:spPr>
          <a:xfrm>
            <a:off x="3938588" y="8843963"/>
            <a:ext cx="3014662" cy="463550"/>
          </a:xfrm>
          <a:prstGeom prst="rect">
            <a:avLst/>
          </a:prstGeom>
        </p:spPr>
        <p:txBody>
          <a:bodyPr vert="horz" wrap="square" lIns="93172" tIns="46586" rIns="93172" bIns="46586" numCol="1" anchor="b" anchorCtr="0" compatLnSpc="1">
            <a:prstTxWarp prst="textNoShape">
              <a:avLst/>
            </a:prstTxWarp>
          </a:bodyPr>
          <a:lstStyle>
            <a:lvl1pPr algn="r">
              <a:defRPr sz="1300">
                <a:cs typeface="Arial" panose="020B0604020202020204" pitchFamily="34" charset="0"/>
              </a:defRPr>
            </a:lvl1pPr>
          </a:lstStyle>
          <a:p>
            <a:fld id="{187AD0D8-1E0A-41FC-A581-E29C878813AE}" type="slidenum">
              <a:rPr lang="en-US" altLang="en-US"/>
              <a:pPr/>
              <a:t>‹#›</a:t>
            </a:fld>
            <a:endParaRPr lang="en-US" altLang="en-US"/>
          </a:p>
        </p:txBody>
      </p:sp>
    </p:spTree>
    <p:extLst>
      <p:ext uri="{BB962C8B-B14F-4D97-AF65-F5344CB8AC3E}">
        <p14:creationId xmlns:p14="http://schemas.microsoft.com/office/powerpoint/2010/main" val="305737086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Arial" charset="0"/>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Welcome to Terminology in Healthcare and Public Health Settings, Standards to Promote Health Information Exchange.  In this unit we will discuss some of the standard clinical vocabularies and terminologies that are needed to exchange health information across providers.</a:t>
            </a:r>
          </a:p>
        </p:txBody>
      </p:sp>
      <p:sp>
        <p:nvSpPr>
          <p:cNvPr id="419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endParaRPr lang="en-US" altLang="en-US" smtClean="0">
              <a:cs typeface="Arial" panose="020B0604020202020204" pitchFamily="34" charset="0"/>
            </a:endParaRPr>
          </a:p>
        </p:txBody>
      </p:sp>
      <p:sp>
        <p:nvSpPr>
          <p:cNvPr id="419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C64819D-DD21-4563-A79C-E376CF3EFEA1}" type="slidenum">
              <a:rPr lang="en-US" altLang="en-US"/>
              <a:pPr eaLnBrk="1" hangingPunct="1"/>
              <a:t>1</a:t>
            </a:fld>
            <a:endParaRPr lang="en-US" altLang="en-US"/>
          </a:p>
        </p:txBody>
      </p:sp>
    </p:spTree>
    <p:extLst>
      <p:ext uri="{BB962C8B-B14F-4D97-AF65-F5344CB8AC3E}">
        <p14:creationId xmlns:p14="http://schemas.microsoft.com/office/powerpoint/2010/main" val="40415737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DICOM standards can be applied in any healthcare setting using diagnostic images such as radiology, pathology, dentistry and surgery. The standards address areas such as data structure, data dictionary, message exchange, media storage, mapping, et cetera.</a:t>
            </a:r>
          </a:p>
          <a:p>
            <a:endParaRPr lang="en-US" altLang="en-US" smtClean="0"/>
          </a:p>
          <a:p>
            <a:endParaRPr lang="en-US" altLang="en-US" smtClean="0"/>
          </a:p>
          <a:p>
            <a:endParaRPr lang="en-US" alt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519A9D0B-9965-439A-8FC0-9E2CF4F61C71}" type="slidenum">
              <a:rPr lang="en-US" altLang="en-US"/>
              <a:pPr eaLnBrk="1" hangingPunct="1"/>
              <a:t>10</a:t>
            </a:fld>
            <a:endParaRPr lang="en-US" altLang="en-US"/>
          </a:p>
        </p:txBody>
      </p:sp>
    </p:spTree>
    <p:extLst>
      <p:ext uri="{BB962C8B-B14F-4D97-AF65-F5344CB8AC3E}">
        <p14:creationId xmlns:p14="http://schemas.microsoft.com/office/powerpoint/2010/main" val="29189825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Health Level Seven or HL7 (pronounced H L Seven) is a nonprofit standards development organization  or SDO (pronounced S-D-O) that is accredited by ANSI (pronounced Ann-see) and is used around the world for exchange of healthcare data.  ANSI is the American National Standards Institute and it is the organization in the US that accredits the SDOs for the various types of standards. The standards include clinical data exchange, standard vocabulary and document architecture which allows for exchanging, integrating and retrieving data that supports healthcare delivery and management. HL7 facilitates the electronic exchange of data within a healthcare organization but also outside the organization.  </a:t>
            </a:r>
          </a:p>
          <a:p>
            <a:pPr eaLnBrk="1" hangingPunct="1"/>
            <a:endParaRPr lang="en-US" altLang="en-US" smtClean="0"/>
          </a:p>
          <a:p>
            <a:pPr eaLnBrk="1" hangingPunct="1"/>
            <a:r>
              <a:rPr lang="en-US" altLang="en-US" smtClean="0"/>
              <a:t>Now let’s look at some of the standardized terminologies. Before we go into the details of the different systems we need to distinguish between classifications, terminologies and vocabularies.</a:t>
            </a:r>
          </a:p>
          <a:p>
            <a:pPr eaLnBrk="1" hangingPunct="1"/>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F79B5520-F243-45F1-AF9D-2B1081DA4796}" type="slidenum">
              <a:rPr lang="en-US" altLang="en-US"/>
              <a:pPr eaLnBrk="1" hangingPunct="1"/>
              <a:t>11</a:t>
            </a:fld>
            <a:endParaRPr lang="en-US" altLang="en-US"/>
          </a:p>
        </p:txBody>
      </p:sp>
    </p:spTree>
    <p:extLst>
      <p:ext uri="{BB962C8B-B14F-4D97-AF65-F5344CB8AC3E}">
        <p14:creationId xmlns:p14="http://schemas.microsoft.com/office/powerpoint/2010/main" val="34411175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Classification systems are designed to group similar or related data. One use of classification systems is for external reporting for a variety of purposes including reimbursement.  One example of a classification system is the International Classification of Diseases, Tenth Revision, Clinical Modification, known as ICD-10-CM (pronounced I-C-D-10-C-M) that is used for reporting the principal diagnosis for which a patient is admitted to the hospital and other diagnoses affect care.  ICD-10-CM is also used to report the reason the patient is seen in the outpatient setting.   For example, with ICD-10-CM, asthma diagnoses are grouped or classified together under the same category code.  The sub-groupings</a:t>
            </a:r>
            <a:r>
              <a:rPr lang="en-US" altLang="en-US" baseline="0" dirty="0" smtClean="0"/>
              <a:t> within the category provide further information on the severity of the asthma along with if there was a sudden increase in severity and if the asthma was nonresponsive to initial treatment. Procedures are coded by ICD-10-PCS (pronounced I-C-D-10-P-C-S). PCS stands for Procedure Coding System.</a:t>
            </a:r>
            <a:endParaRPr lang="en-US" altLang="en-US" dirty="0"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3A9F4FBC-AD2A-489B-92D2-6F991F8A73D7}" type="slidenum">
              <a:rPr lang="en-US" altLang="en-US"/>
              <a:pPr eaLnBrk="1" hangingPunct="1"/>
              <a:t>12</a:t>
            </a:fld>
            <a:endParaRPr lang="en-US" altLang="en-US"/>
          </a:p>
        </p:txBody>
      </p:sp>
    </p:spTree>
    <p:extLst>
      <p:ext uri="{BB962C8B-B14F-4D97-AF65-F5344CB8AC3E}">
        <p14:creationId xmlns:p14="http://schemas.microsoft.com/office/powerpoint/2010/main" val="20110225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In contrast to a classification, a terminology is a set of terms that represent a </a:t>
            </a:r>
            <a:r>
              <a:rPr lang="en-US" altLang="en-US" i="1" smtClean="0"/>
              <a:t>system</a:t>
            </a:r>
            <a:r>
              <a:rPr lang="en-US" altLang="en-US" smtClean="0"/>
              <a:t> of concepts. For example, in a terminology the term “hyperthermia” ( pronounced hyper-them-ee-uh) would include the concepts of fever, febrile (pronounced FEBB-rile) and elevated temperature.</a:t>
            </a:r>
          </a:p>
          <a:p>
            <a:pPr eaLnBrk="1" hangingPunct="1">
              <a:spcBef>
                <a:spcPct val="0"/>
              </a:spcBef>
            </a:pPr>
            <a:endParaRPr lang="en-US" altLang="en-US" b="1" smtClean="0">
              <a:solidFill>
                <a:srgbClr val="FF0000"/>
              </a:solidFill>
            </a:endParaRPr>
          </a:p>
          <a:p>
            <a:pPr eaLnBrk="1" hangingPunct="1">
              <a:spcBef>
                <a:spcPct val="0"/>
              </a:spcBef>
            </a:pPr>
            <a:endParaRPr lang="en-US" altLang="en-US" b="1" smtClean="0">
              <a:solidFill>
                <a:srgbClr val="FF0000"/>
              </a:solidFill>
            </a:endParaRPr>
          </a:p>
          <a:p>
            <a:endParaRPr lang="en-US" alt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35BBCEC-2249-4126-9F5B-3898ECF0C41A}" type="slidenum">
              <a:rPr lang="en-US" altLang="en-US"/>
              <a:pPr eaLnBrk="1" hangingPunct="1"/>
              <a:t>13</a:t>
            </a:fld>
            <a:endParaRPr lang="en-US" altLang="en-US"/>
          </a:p>
        </p:txBody>
      </p:sp>
    </p:spTree>
    <p:extLst>
      <p:ext uri="{BB962C8B-B14F-4D97-AF65-F5344CB8AC3E}">
        <p14:creationId xmlns:p14="http://schemas.microsoft.com/office/powerpoint/2010/main" val="18471460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US" altLang="en-US" smtClean="0"/>
              <a:t>Vocabularies are lists of words and their meanings, much like a dictionary.  It is important to know that while some references define vocabularies as a collection of words with their definitions, others use terminologies and vocabularies as synonyms. </a:t>
            </a:r>
          </a:p>
          <a:p>
            <a:pPr lvl="1" eaLnBrk="1" hangingPunct="1">
              <a:spcBef>
                <a:spcPct val="0"/>
              </a:spcBef>
            </a:pPr>
            <a:endParaRPr lang="en-US" altLang="en-US" b="1" smtClean="0">
              <a:solidFill>
                <a:srgbClr val="FF0000"/>
              </a:solidFill>
            </a:endParaRPr>
          </a:p>
          <a:p>
            <a:endParaRPr lang="en-US" alt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28AEBF18-4643-473B-B238-C9BC8B80A77E}" type="slidenum">
              <a:rPr lang="en-US" altLang="en-US"/>
              <a:pPr eaLnBrk="1" hangingPunct="1"/>
              <a:t>14</a:t>
            </a:fld>
            <a:endParaRPr lang="en-US" altLang="en-US"/>
          </a:p>
        </p:txBody>
      </p:sp>
    </p:spTree>
    <p:extLst>
      <p:ext uri="{BB962C8B-B14F-4D97-AF65-F5344CB8AC3E}">
        <p14:creationId xmlns:p14="http://schemas.microsoft.com/office/powerpoint/2010/main" val="13140809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extLst/>
        </p:spPr>
        <p:txBody>
          <a:bodyPr/>
          <a:lstStyle/>
          <a:p>
            <a:pPr marL="0" lvl="1" eaLnBrk="1" hangingPunct="1">
              <a:spcBef>
                <a:spcPct val="0"/>
              </a:spcBef>
              <a:defRPr/>
            </a:pPr>
            <a:r>
              <a:rPr lang="en-US" dirty="0" smtClean="0">
                <a:ea typeface="ＭＳ Ｐゴシック" pitchFamily="34" charset="-128"/>
              </a:rPr>
              <a:t>More specifically, clinical terminologies are designed to capture the documentation entered by providers when delivering clinical care. Medical information can be codified (pronounced code-ih-fied) during the course of patient care if these terminologies are incorporated into the EHR (pronounced E-H-R). </a:t>
            </a:r>
            <a:r>
              <a:rPr lang="en-US" dirty="0" smtClean="0">
                <a:latin typeface="Arial" charset="0"/>
                <a:cs typeface="Arial" charset="0"/>
              </a:rPr>
              <a:t>Codified is when medical information is reduced to or assigned a code. Codes can be a combination of digits or letters of the alphabet or both. </a:t>
            </a:r>
            <a:endParaRPr lang="en-US" dirty="0" smtClean="0">
              <a:ea typeface="ＭＳ Ｐゴシック" pitchFamily="34" charset="-128"/>
            </a:endParaRPr>
          </a:p>
          <a:p>
            <a:pPr lvl="1" eaLnBrk="1" hangingPunct="1">
              <a:spcBef>
                <a:spcPct val="0"/>
              </a:spcBef>
              <a:defRPr/>
            </a:pPr>
            <a:endParaRPr lang="en-US" dirty="0" smtClean="0">
              <a:ea typeface="ＭＳ Ｐゴシック" pitchFamily="34" charset="-128"/>
            </a:endParaRPr>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2C8135A-6BE8-446D-8889-DC78B501999A}" type="slidenum">
              <a:rPr lang="en-US" altLang="en-US"/>
              <a:pPr eaLnBrk="1" hangingPunct="1"/>
              <a:t>15</a:t>
            </a:fld>
            <a:endParaRPr lang="en-US" altLang="en-US"/>
          </a:p>
        </p:txBody>
      </p:sp>
    </p:spTree>
    <p:extLst>
      <p:ext uri="{BB962C8B-B14F-4D97-AF65-F5344CB8AC3E}">
        <p14:creationId xmlns:p14="http://schemas.microsoft.com/office/powerpoint/2010/main" val="1391929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1063"/>
            <a:r>
              <a:rPr lang="en-US" altLang="en-US" smtClean="0"/>
              <a:t>Title II (pronounced two) of the Health Insurance Portability and Accountability Act of 1996 contained standards related to the privacy, security, and electronic transactions and code sets for health information.  Some of these health information standards specified terminologies and vocabularies, and code sets to be used by covered entities to make exchange of healthcare information easy. The HIPAA (pronounced HIPP-uh) legislation of 1996 also established policies supporting standards for the EHR.  The National Committee for Vital and Health Statistics made recommendations that identified standardized terminologies and vocabularies to be used with the EHR. </a:t>
            </a:r>
          </a:p>
          <a:p>
            <a:pPr defTabSz="881063"/>
            <a:endParaRPr lang="en-US" altLang="en-US" smtClean="0"/>
          </a:p>
          <a:p>
            <a:pPr defTabSz="881063"/>
            <a:r>
              <a:rPr lang="en-US" altLang="en-US" smtClean="0"/>
              <a:t>In addition within the National Library of Medicine’s Unified Medical Language System there are hundreds of terminologies that are publicly available. </a:t>
            </a:r>
          </a:p>
          <a:p>
            <a:pPr defTabSz="881063"/>
            <a:endParaRPr lang="en-US" altLang="en-US" smtClean="0"/>
          </a:p>
        </p:txBody>
      </p:sp>
      <p:sp>
        <p:nvSpPr>
          <p:cNvPr id="573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5256DE18-EC67-4F5F-A4BC-3418C7448200}" type="slidenum">
              <a:rPr lang="en-US" altLang="en-US"/>
              <a:pPr eaLnBrk="1" hangingPunct="1"/>
              <a:t>16</a:t>
            </a:fld>
            <a:endParaRPr lang="en-US" altLang="en-US"/>
          </a:p>
        </p:txBody>
      </p:sp>
    </p:spTree>
    <p:extLst>
      <p:ext uri="{BB962C8B-B14F-4D97-AF65-F5344CB8AC3E}">
        <p14:creationId xmlns:p14="http://schemas.microsoft.com/office/powerpoint/2010/main" val="41462496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Although there are a lot of standard terminologies, HIPAA (pronounced HIPP-Uh) specifies standard code sets for coding diagnoses and procedures. These are the International Classification of Diseases, 10</a:t>
            </a:r>
            <a:r>
              <a:rPr lang="en-US" altLang="en-US" baseline="30000" dirty="0" smtClean="0"/>
              <a:t>th</a:t>
            </a:r>
            <a:r>
              <a:rPr lang="en-US" altLang="en-US" dirty="0" smtClean="0"/>
              <a:t> Revision, Clinical Modification or ICD-10-CM, National Drug Codes, the CMS Healthcare Common Procedure Coding System or HCPCS (pronounced hick-picks) which includes the Current Procedural Terminology, 4</a:t>
            </a:r>
            <a:r>
              <a:rPr lang="en-US" altLang="en-US" baseline="30000" dirty="0" smtClean="0"/>
              <a:t>th</a:t>
            </a:r>
            <a:r>
              <a:rPr lang="en-US" altLang="en-US" dirty="0" smtClean="0"/>
              <a:t> edition  known as CPT (pronounced C-P-T), and the Code on Dental Procedures and Nomenclature, which is also referred to as Current Dental Terminology - Dental Code Set or CDT (pronounced C-D-T).  We will now discuss each of these code sets.</a:t>
            </a:r>
          </a:p>
          <a:p>
            <a:endParaRPr lang="en-US" altLang="en-US" dirty="0"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A8B0AE82-9B55-44D4-AE0B-A7539EC92144}" type="slidenum">
              <a:rPr lang="en-US" altLang="en-US"/>
              <a:pPr eaLnBrk="1" hangingPunct="1"/>
              <a:t>17</a:t>
            </a:fld>
            <a:endParaRPr lang="en-US" altLang="en-US"/>
          </a:p>
        </p:txBody>
      </p:sp>
    </p:spTree>
    <p:extLst>
      <p:ext uri="{BB962C8B-B14F-4D97-AF65-F5344CB8AC3E}">
        <p14:creationId xmlns:p14="http://schemas.microsoft.com/office/powerpoint/2010/main" val="38339183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The International Classification of Diseases, 10</a:t>
            </a:r>
            <a:r>
              <a:rPr lang="en-US" altLang="en-US" baseline="30000" dirty="0" smtClean="0"/>
              <a:t>th</a:t>
            </a:r>
            <a:r>
              <a:rPr lang="en-US" altLang="en-US" dirty="0" smtClean="0"/>
              <a:t> Revision, Clinical Modification  or ICD-10-CM (pronounced I-C-D-10-C-M)  is a HIPAA standard code set.  As we mentioned earlier, ICD-10-CM is a classification system because it groups similar conditions together and is hierarchical. </a:t>
            </a:r>
          </a:p>
          <a:p>
            <a:endParaRPr lang="en-US" altLang="en-US" dirty="0" smtClean="0"/>
          </a:p>
          <a:p>
            <a:r>
              <a:rPr lang="en-US" altLang="en-US" dirty="0" smtClean="0"/>
              <a:t>The ICD-10-CM is a modification of the ICD-10 International Classification of Diseases which was published by the World Health Organization or WHO (pronounced W-H-O).  The US clinical modification of the ICD-10 was implemented in October 2015.</a:t>
            </a:r>
          </a:p>
          <a:p>
            <a:endParaRPr lang="en-US" altLang="en-US" dirty="0" smtClean="0"/>
          </a:p>
          <a:p>
            <a:r>
              <a:rPr lang="en-US" altLang="en-US" dirty="0" smtClean="0"/>
              <a:t>ICD-10-CM has numerous purposes, including, reimbursement for care, analyzing patterns of care, strategic planning, and monitoring utilization of resources, as well as research and statistical reports on diseases.</a:t>
            </a:r>
          </a:p>
          <a:p>
            <a:endParaRPr lang="en-US" altLang="en-US" dirty="0" smtClean="0"/>
          </a:p>
        </p:txBody>
      </p:sp>
      <p:sp>
        <p:nvSpPr>
          <p:cNvPr id="593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F21841E3-7369-4BC6-9BC6-D4D438A38A11}" type="slidenum">
              <a:rPr lang="en-US" altLang="en-US"/>
              <a:pPr eaLnBrk="1" hangingPunct="1"/>
              <a:t>18</a:t>
            </a:fld>
            <a:endParaRPr lang="en-US" altLang="en-US"/>
          </a:p>
        </p:txBody>
      </p:sp>
    </p:spTree>
    <p:extLst>
      <p:ext uri="{BB962C8B-B14F-4D97-AF65-F5344CB8AC3E}">
        <p14:creationId xmlns:p14="http://schemas.microsoft.com/office/powerpoint/2010/main" val="35099535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r>
              <a:rPr lang="en-US" altLang="en-US" dirty="0" smtClean="0"/>
              <a:t>The National Drug Codes, called NDC (pronounced N-D-C), is a HIPAA standard code set used for reporting retail pharmacy transactions. The NDC is owned by the US Food and Drug Administration or FDA (pronounced F-D-A) and is distributed by the Department of Health and Human Services.  The code set identifies the ingredients and other characteristics of prescription drugs, over-the-counter, that is OTC (pronounced O-T-C) drugs, and drugs used by veterinarians.  The NDC has numerous uses. One use is to code medications for billing and reimbursement.  It is also used when one wants to track the use of drugs for public health protection, track adverse drug events, identify drugs for recall, and evaluation of the effectiveness of drugs used in natural disasters and terrorist threats.</a:t>
            </a:r>
          </a:p>
          <a:p>
            <a:pPr marL="0" lvl="1"/>
            <a:endParaRPr lang="en-US" altLang="en-US" dirty="0" smtClean="0"/>
          </a:p>
          <a:p>
            <a:pPr marL="0" lvl="1"/>
            <a:endParaRPr lang="en-US" altLang="en-US" b="1" dirty="0" smtClean="0">
              <a:solidFill>
                <a:srgbClr val="FF0000"/>
              </a:solidFill>
            </a:endParaRPr>
          </a:p>
          <a:p>
            <a:endParaRPr lang="en-US" altLang="en-US" dirty="0" smtClean="0"/>
          </a:p>
        </p:txBody>
      </p:sp>
      <p:sp>
        <p:nvSpPr>
          <p:cNvPr id="604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08F4A914-9472-41F3-B24A-B44492F4553F}" type="slidenum">
              <a:rPr lang="en-US" altLang="en-US"/>
              <a:pPr eaLnBrk="1" hangingPunct="1"/>
              <a:t>19</a:t>
            </a:fld>
            <a:endParaRPr lang="en-US" altLang="en-US"/>
          </a:p>
        </p:txBody>
      </p:sp>
    </p:spTree>
    <p:extLst>
      <p:ext uri="{BB962C8B-B14F-4D97-AF65-F5344CB8AC3E}">
        <p14:creationId xmlns:p14="http://schemas.microsoft.com/office/powerpoint/2010/main" val="35803153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The objectives for this unit, Standards to Promote Health Information Exchange, are to define terminology related to standardized data sets, to identify and define the HIPAA standard data sets, to identify and define the terminologies and vocabularies that represent nursing care, and to define and give examples of the data interchange standards.</a:t>
            </a:r>
          </a:p>
          <a:p>
            <a:endParaRPr lang="en-US" altLang="en-US"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7F5B521A-784A-47D6-9B93-4511477F8B92}" type="slidenum">
              <a:rPr lang="en-US" altLang="en-US"/>
              <a:pPr eaLnBrk="1" hangingPunct="1"/>
              <a:t>2</a:t>
            </a:fld>
            <a:endParaRPr lang="en-US" altLang="en-US"/>
          </a:p>
        </p:txBody>
      </p:sp>
    </p:spTree>
    <p:extLst>
      <p:ext uri="{BB962C8B-B14F-4D97-AF65-F5344CB8AC3E}">
        <p14:creationId xmlns:p14="http://schemas.microsoft.com/office/powerpoint/2010/main" val="31595810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xfrm>
            <a:off x="1114425" y="692150"/>
            <a:ext cx="4654550" cy="34909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The Healthcare Common Procedure Coding System known as HCPCS (pronounced hick-picks) is another HIPAA standard code set that is commonly used in the outpatient setting. The coding system is not only used in outpatient settings by healthcare providers and medical suppliers for reimbursement, but also for measuring quality of care and conducting research.</a:t>
            </a:r>
          </a:p>
          <a:p>
            <a:endParaRPr lang="en-US" altLang="en-US" smtClean="0"/>
          </a:p>
          <a:p>
            <a:r>
              <a:rPr lang="en-US" altLang="en-US" smtClean="0"/>
              <a:t>It is composed of two levels. Level I (pronounced one) is called the Current Procedural Terminology  or CPT (pronounced C-P-T) codes.  CPT contains the codes for services and procedures that physicians and other healthcare providers perform. It is published by the American Medical Association.</a:t>
            </a:r>
          </a:p>
        </p:txBody>
      </p:sp>
      <p:sp>
        <p:nvSpPr>
          <p:cNvPr id="614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FE7A574-2247-4D42-BFD4-6FB29323C56A}" type="slidenum">
              <a:rPr lang="en-US" altLang="en-US"/>
              <a:pPr eaLnBrk="1" hangingPunct="1"/>
              <a:t>20</a:t>
            </a:fld>
            <a:endParaRPr lang="en-US" altLang="en-US"/>
          </a:p>
        </p:txBody>
      </p:sp>
    </p:spTree>
    <p:extLst>
      <p:ext uri="{BB962C8B-B14F-4D97-AF65-F5344CB8AC3E}">
        <p14:creationId xmlns:p14="http://schemas.microsoft.com/office/powerpoint/2010/main" val="31235039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xfrm>
            <a:off x="1114425" y="692150"/>
            <a:ext cx="4654550" cy="349091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Level II (pronounced two) codes, called National Codes, identify medical supplies and products used. </a:t>
            </a:r>
          </a:p>
          <a:p>
            <a:endParaRPr lang="en-US" altLang="en-US" smtClean="0"/>
          </a:p>
          <a:p>
            <a:r>
              <a:rPr lang="en-US" altLang="en-US" smtClean="0"/>
              <a:t>For example the level II codes contain codes for portable oxygen tanks. There are also codes for reporting services not included in the CPT codes. </a:t>
            </a:r>
          </a:p>
          <a:p>
            <a:endParaRPr lang="en-US" altLang="en-US" smtClean="0"/>
          </a:p>
          <a:p>
            <a:r>
              <a:rPr lang="en-US" altLang="en-US" smtClean="0"/>
              <a:t>The Current Dental Terminology that is one of the HIPAA standard code sets is in level II. It is used to report dental procedures. Much like CPT, it facilitates communication of accurate information and is the standard for documenting dental procedures. It is published by the American Dental Association.</a:t>
            </a:r>
          </a:p>
          <a:p>
            <a:endParaRPr lang="en-US" altLang="en-US" smtClean="0"/>
          </a:p>
        </p:txBody>
      </p:sp>
      <p:sp>
        <p:nvSpPr>
          <p:cNvPr id="624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F6536CA-252E-42A6-A430-B714F0AD3F92}" type="slidenum">
              <a:rPr lang="en-US" altLang="en-US"/>
              <a:pPr eaLnBrk="1" hangingPunct="1"/>
              <a:t>21</a:t>
            </a:fld>
            <a:endParaRPr lang="en-US" altLang="en-US"/>
          </a:p>
        </p:txBody>
      </p:sp>
    </p:spTree>
    <p:extLst>
      <p:ext uri="{BB962C8B-B14F-4D97-AF65-F5344CB8AC3E}">
        <p14:creationId xmlns:p14="http://schemas.microsoft.com/office/powerpoint/2010/main" val="311540745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The American Nurses Association recognizes many nursing terminologies; only a few will be discussed here. </a:t>
            </a:r>
          </a:p>
          <a:p>
            <a:pPr eaLnBrk="1" hangingPunct="1"/>
            <a:endParaRPr lang="en-US" altLang="en-US" dirty="0" smtClean="0"/>
          </a:p>
          <a:p>
            <a:pPr eaLnBrk="1" hangingPunct="1"/>
            <a:r>
              <a:rPr lang="en-US" altLang="en-US" dirty="0" smtClean="0"/>
              <a:t>The North American Nursing Diagnosis Association, or NANDA (Pronounced NAN-duh) is a classification of nursing diagnoses. It is organized around 13 domains that include nutrition, activity or rest and elimination or exchange.  A nursing diagnosis is not a medical diagnosis but an existing or potential problem. For example, a nursing diagnosis might be anxiety or pain.</a:t>
            </a:r>
            <a:endParaRPr lang="en-US" altLang="en-US" b="1" dirty="0" smtClean="0"/>
          </a:p>
          <a:p>
            <a:pPr eaLnBrk="1" hangingPunct="1"/>
            <a:endParaRPr lang="en-US" altLang="en-US" dirty="0" smtClean="0"/>
          </a:p>
        </p:txBody>
      </p:sp>
      <p:sp>
        <p:nvSpPr>
          <p:cNvPr id="63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B0F95CDD-8A03-4DE1-B347-DFD0881E77A1}" type="slidenum">
              <a:rPr lang="en-US" altLang="en-US"/>
              <a:pPr eaLnBrk="1" hangingPunct="1"/>
              <a:t>22</a:t>
            </a:fld>
            <a:endParaRPr lang="en-US" altLang="en-US"/>
          </a:p>
        </p:txBody>
      </p:sp>
    </p:spTree>
    <p:extLst>
      <p:ext uri="{BB962C8B-B14F-4D97-AF65-F5344CB8AC3E}">
        <p14:creationId xmlns:p14="http://schemas.microsoft.com/office/powerpoint/2010/main" val="32383251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The Nursing Intervention Classification or NIC (pronounced NICK) is used to identify what the nurse did for the patient to relieve or prevent current or potential problems.  NIC contains 433 interventions. </a:t>
            </a:r>
          </a:p>
          <a:p>
            <a:endParaRPr lang="en-US" altLang="en-US" smtClean="0"/>
          </a:p>
          <a:p>
            <a:r>
              <a:rPr lang="en-US" altLang="en-US" smtClean="0"/>
              <a:t>The Nursing Outcomes Classification or NOC (pronounced knock) is a terminology used for the evaluation of the outcome of the nursing interventions. Included with each outcome are the definition and indicators for assessing the effectiveness of the intervention</a:t>
            </a:r>
            <a:r>
              <a:rPr lang="en-US" altLang="en-US" b="1" smtClean="0"/>
              <a:t>. </a:t>
            </a:r>
            <a:endParaRPr lang="en-US" altLang="en-US" smtClean="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D7455B36-D235-4F08-8415-BC5CCF31A7C8}" type="slidenum">
              <a:rPr lang="en-US" altLang="en-US"/>
              <a:pPr eaLnBrk="1" hangingPunct="1"/>
              <a:t>23</a:t>
            </a:fld>
            <a:endParaRPr lang="en-US" altLang="en-US"/>
          </a:p>
        </p:txBody>
      </p:sp>
    </p:spTree>
    <p:extLst>
      <p:ext uri="{BB962C8B-B14F-4D97-AF65-F5344CB8AC3E}">
        <p14:creationId xmlns:p14="http://schemas.microsoft.com/office/powerpoint/2010/main" val="39003141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t>The Perioperative Nursing Data Set  or PNDS (pronounced PNDS) is a standardized, universal language developed by Perioperative Registered Nurses. It is recognized by the ANA (pronounced A-N-A) as a data set useful for perioperative nursing. Perioperative is the period of time surrounding the surgery from preadmission to discharge of the patient and recovery at home. It includes nursing diagnoses, interventions and nurse-sensitive patient outcomes. For example, an operation outcome is “Permit Signed.”</a:t>
            </a:r>
          </a:p>
        </p:txBody>
      </p:sp>
      <p:sp>
        <p:nvSpPr>
          <p:cNvPr id="65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55867421-A779-483A-9321-34270D3DC6D4}" type="slidenum">
              <a:rPr lang="en-US" altLang="en-US"/>
              <a:pPr eaLnBrk="1" hangingPunct="1"/>
              <a:t>24</a:t>
            </a:fld>
            <a:endParaRPr lang="en-US" altLang="en-US"/>
          </a:p>
        </p:txBody>
      </p:sp>
    </p:spTree>
    <p:extLst>
      <p:ext uri="{BB962C8B-B14F-4D97-AF65-F5344CB8AC3E}">
        <p14:creationId xmlns:p14="http://schemas.microsoft.com/office/powerpoint/2010/main" val="337144365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dirty="0" smtClean="0"/>
              <a:t>The National Committee on Vital and Health Statistics has recommended the adoption and use of Health Level 7 (pronounced health level seven) and the Systematized Nomenclature (pronounced NOME-</a:t>
            </a:r>
            <a:r>
              <a:rPr lang="en-US" altLang="en-US" dirty="0" err="1" smtClean="0"/>
              <a:t>en</a:t>
            </a:r>
            <a:r>
              <a:rPr lang="en-US" altLang="en-US" dirty="0" smtClean="0"/>
              <a:t>-clay-</a:t>
            </a:r>
            <a:r>
              <a:rPr lang="en-US" altLang="en-US" dirty="0" err="1" smtClean="0"/>
              <a:t>ture</a:t>
            </a:r>
            <a:r>
              <a:rPr lang="en-US" altLang="en-US" dirty="0" smtClean="0"/>
              <a:t>) of Medicine, Clinical Terminology or SNOMED CT (pronounced snow-med-C-T) in all healthcare information systems. We have already discussed HL7.  Now we will discuss SNOMED CT.</a:t>
            </a:r>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DBD614F3-2369-4C40-B0F1-BB155619B223}" type="slidenum">
              <a:rPr lang="en-US" altLang="en-US"/>
              <a:pPr eaLnBrk="1" hangingPunct="1"/>
              <a:t>25</a:t>
            </a:fld>
            <a:endParaRPr lang="en-US" altLang="en-US"/>
          </a:p>
        </p:txBody>
      </p:sp>
    </p:spTree>
    <p:extLst>
      <p:ext uri="{BB962C8B-B14F-4D97-AF65-F5344CB8AC3E}">
        <p14:creationId xmlns:p14="http://schemas.microsoft.com/office/powerpoint/2010/main" val="229954110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The Systematized Nomenclature of Medicine called SNOMED was originally developed by the College of American Pathologists and the earliest version dates back to 1974 when they published the Systematized Nomenclature of Pathology called SNOP (pronounced snopp). In 2007, the ownership was transferred to International Health Terminology Standards Development Organization but in the US the National  Library of Medicine or NLM (pronounced N-L-M) distributes SNOMED CT. Although there are numerous versions of SNOMED, we will only review SNOMED CT. The CT stands for clinical terminology. </a:t>
            </a:r>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88A5C34E-B118-4875-9722-FF6BAA826637}" type="slidenum">
              <a:rPr lang="en-US" altLang="en-US"/>
              <a:pPr eaLnBrk="1" hangingPunct="1"/>
              <a:t>26</a:t>
            </a:fld>
            <a:endParaRPr lang="en-US" altLang="en-US"/>
          </a:p>
        </p:txBody>
      </p:sp>
    </p:spTree>
    <p:extLst>
      <p:ext uri="{BB962C8B-B14F-4D97-AF65-F5344CB8AC3E}">
        <p14:creationId xmlns:p14="http://schemas.microsoft.com/office/powerpoint/2010/main" val="159025621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SNOMED is really a compilation of many of the healthcare terminologies organized together in one terminology structure, including commonly used medicine and nursing languages. It is a comprehensive clinical terminology used all over the world and therefore is published in numerous languages. It </a:t>
            </a:r>
            <a:r>
              <a:rPr lang="en-US" altLang="en-US" smtClean="0">
                <a:solidFill>
                  <a:srgbClr val="FF3300"/>
                </a:solidFill>
              </a:rPr>
              <a:t>has information about the disease’s location, structure, etiology (which is the cause of the disease), and the effect of the disease on the patient’s ability to function. </a:t>
            </a:r>
            <a:r>
              <a:rPr lang="en-US" altLang="en-US" smtClean="0">
                <a:solidFill>
                  <a:srgbClr val="0000FF"/>
                </a:solidFill>
              </a:rPr>
              <a:t>SNOMED CT is designed to be used in the EHR to capture the clinical information by assigning codes to terms that represent medical concepts, descriptions of those concepts, and their relationships.   </a:t>
            </a:r>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77D2706-0CC5-49FC-8C07-C51307CC5E91}" type="slidenum">
              <a:rPr lang="en-US" altLang="en-US"/>
              <a:pPr eaLnBrk="1" hangingPunct="1"/>
              <a:t>27</a:t>
            </a:fld>
            <a:endParaRPr lang="en-US" altLang="en-US"/>
          </a:p>
        </p:txBody>
      </p:sp>
    </p:spTree>
    <p:extLst>
      <p:ext uri="{BB962C8B-B14F-4D97-AF65-F5344CB8AC3E}">
        <p14:creationId xmlns:p14="http://schemas.microsoft.com/office/powerpoint/2010/main" val="552657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The preferred standardized terminology for representing laboratory data in information systems is LOINC (pronounced loink). LOINC was developed by the Regenstrief (pronounced Ree-gen (like again)-streef)  Institute. It not only provides a standard way of representing laboratory data, but it can also be used to represent physiological patient data in a standardized manner. </a:t>
            </a:r>
          </a:p>
          <a:p>
            <a:pPr eaLnBrk="1" hangingPunct="1"/>
            <a:endParaRPr lang="en-US" altLang="en-US"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3C75D717-83C1-4CF0-9268-2936F52E8F39}" type="slidenum">
              <a:rPr lang="en-US" altLang="en-US"/>
              <a:pPr eaLnBrk="1" hangingPunct="1"/>
              <a:t>28</a:t>
            </a:fld>
            <a:endParaRPr lang="en-US" altLang="en-US"/>
          </a:p>
        </p:txBody>
      </p:sp>
    </p:spTree>
    <p:extLst>
      <p:ext uri="{BB962C8B-B14F-4D97-AF65-F5344CB8AC3E}">
        <p14:creationId xmlns:p14="http://schemas.microsoft.com/office/powerpoint/2010/main" val="10513569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This concludes Standards to Promote Health Information Exchange.  In summary, we have discussed the terms related to standardized terminologies. Since data exchange between interoperable systems requires that data be formatted in a standard manner and that organizations use standard terminologies within the EHR, you should be able to identify and define HIPAA standard code sets and identify and define terminologies and vocabularies that represent nursing care.  Finally, you should now be familiar with the numerous standardized healthcare terminologies and data sets that facilitate the exchange and transmission of healthcare data.</a:t>
            </a:r>
          </a:p>
          <a:p>
            <a:pPr eaLnBrk="1" hangingPunct="1"/>
            <a:endParaRPr lang="en-US" altLang="en-US" smtClean="0"/>
          </a:p>
        </p:txBody>
      </p:sp>
      <p:sp>
        <p:nvSpPr>
          <p:cNvPr id="716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C27857D-6B54-4EC4-9C88-526B55AC706B}" type="slidenum">
              <a:rPr lang="en-US" altLang="en-US"/>
              <a:pPr eaLnBrk="1" hangingPunct="1"/>
              <a:t>29</a:t>
            </a:fld>
            <a:endParaRPr lang="en-US" altLang="en-US"/>
          </a:p>
        </p:txBody>
      </p:sp>
    </p:spTree>
    <p:extLst>
      <p:ext uri="{BB962C8B-B14F-4D97-AF65-F5344CB8AC3E}">
        <p14:creationId xmlns:p14="http://schemas.microsoft.com/office/powerpoint/2010/main" val="96983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Before we look at data collection in modern terms, let’s take a look at what Florence Nightingale thought about hospital records in the middle of the nineteenth century:  “In attempting to arrive at the truth, I have applied everywhere for information, but in scarcely an instance have I been able to obtain hospital records fit for any purpose of comparison…if wisely used, these improved statistics would tell us more of the relative value of particular operations and modes of treatment than we have any means of obtaining at present.”</a:t>
            </a:r>
          </a:p>
          <a:p>
            <a:r>
              <a:rPr lang="en-US" altLang="en-US" smtClean="0"/>
              <a:t> </a:t>
            </a:r>
          </a:p>
          <a:p>
            <a:pPr eaLnBrk="1" hangingPunct="1"/>
            <a:r>
              <a:rPr lang="en-US" altLang="en-US" smtClean="0"/>
              <a:t>The collection of data in healthcare has improved since Nightingale made this statement in 1863. However, we still collect data in such a way that it cannot be compared across systems.   To compare data we need to have standard definitions.</a:t>
            </a:r>
          </a:p>
        </p:txBody>
      </p:sp>
      <p:sp>
        <p:nvSpPr>
          <p:cNvPr id="440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2C89DF1B-C4BF-48E2-BE8F-D2930DD0FB1C}" type="slidenum">
              <a:rPr lang="en-US" altLang="en-US"/>
              <a:pPr eaLnBrk="1" hangingPunct="1"/>
              <a:t>3</a:t>
            </a:fld>
            <a:endParaRPr lang="en-US" altLang="en-US"/>
          </a:p>
        </p:txBody>
      </p:sp>
    </p:spTree>
    <p:extLst>
      <p:ext uri="{BB962C8B-B14F-4D97-AF65-F5344CB8AC3E}">
        <p14:creationId xmlns:p14="http://schemas.microsoft.com/office/powerpoint/2010/main" val="12458431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“No Audio”</a:t>
            </a:r>
          </a:p>
        </p:txBody>
      </p:sp>
      <p:sp>
        <p:nvSpPr>
          <p:cNvPr id="727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D01AF91-3140-4284-A5AB-4D79D88B51CF}" type="slidenum">
              <a:rPr lang="en-US" altLang="en-US"/>
              <a:pPr eaLnBrk="1" hangingPunct="1"/>
              <a:t>30</a:t>
            </a:fld>
            <a:endParaRPr lang="en-US" altLang="en-US"/>
          </a:p>
        </p:txBody>
      </p:sp>
    </p:spTree>
    <p:extLst>
      <p:ext uri="{BB962C8B-B14F-4D97-AF65-F5344CB8AC3E}">
        <p14:creationId xmlns:p14="http://schemas.microsoft.com/office/powerpoint/2010/main" val="20213754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“No Audio”</a:t>
            </a:r>
          </a:p>
        </p:txBody>
      </p:sp>
      <p:sp>
        <p:nvSpPr>
          <p:cNvPr id="737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3CF5BF37-FBE1-4EE0-82B5-44D9067B455B}" type="slidenum">
              <a:rPr lang="en-US" altLang="en-US"/>
              <a:pPr eaLnBrk="1" hangingPunct="1"/>
              <a:t>31</a:t>
            </a:fld>
            <a:endParaRPr lang="en-US" altLang="en-US"/>
          </a:p>
        </p:txBody>
      </p:sp>
    </p:spTree>
    <p:extLst>
      <p:ext uri="{BB962C8B-B14F-4D97-AF65-F5344CB8AC3E}">
        <p14:creationId xmlns:p14="http://schemas.microsoft.com/office/powerpoint/2010/main" val="37005608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Slide Number Placeholder 3"/>
          <p:cNvSpPr>
            <a:spLocks noGrp="1"/>
          </p:cNvSpPr>
          <p:nvPr>
            <p:ph type="sldNum" sz="quarter" idx="10"/>
          </p:nvPr>
        </p:nvSpPr>
        <p:spPr/>
        <p:txBody>
          <a:bodyPr/>
          <a:lstStyle/>
          <a:p>
            <a:fld id="{187AD0D8-1E0A-41FC-A581-E29C878813AE}" type="slidenum">
              <a:rPr lang="en-US" altLang="en-US" smtClean="0"/>
              <a:pPr/>
              <a:t>32</a:t>
            </a:fld>
            <a:endParaRPr lang="en-US" altLang="en-US"/>
          </a:p>
        </p:txBody>
      </p:sp>
    </p:spTree>
    <p:extLst>
      <p:ext uri="{BB962C8B-B14F-4D97-AF65-F5344CB8AC3E}">
        <p14:creationId xmlns:p14="http://schemas.microsoft.com/office/powerpoint/2010/main" val="37527378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881063"/>
            <a:r>
              <a:rPr lang="en-US" altLang="en-US" dirty="0" smtClean="0"/>
              <a:t>Using only standardized terminologies or data sets means that data collection and reporting are done in a standardized manner.  Here are a few important points about health information standards:</a:t>
            </a:r>
          </a:p>
          <a:p>
            <a:pPr defTabSz="881063"/>
            <a:endParaRPr lang="en-US" altLang="en-US" dirty="0" smtClean="0"/>
          </a:p>
          <a:p>
            <a:pPr defTabSz="881063"/>
            <a:r>
              <a:rPr lang="en-US" altLang="en-US" dirty="0" smtClean="0"/>
              <a:t>A data set is a list of the data elements with uniform definitions for each element. </a:t>
            </a:r>
          </a:p>
          <a:p>
            <a:pPr defTabSz="881063"/>
            <a:endParaRPr lang="en-US" altLang="en-US" dirty="0" smtClean="0"/>
          </a:p>
          <a:p>
            <a:pPr defTabSz="881063"/>
            <a:r>
              <a:rPr lang="en-US" altLang="en-US" dirty="0" smtClean="0"/>
              <a:t>Standardized terminologies allow us to merge data so that population health studies can be conducted, decision support can be utilized and mapping between terminologies for patient-specific information can be achieved</a:t>
            </a:r>
            <a:r>
              <a:rPr lang="en-US" altLang="en-US" dirty="0" smtClean="0">
                <a:solidFill>
                  <a:srgbClr val="FF0000"/>
                </a:solidFill>
              </a:rPr>
              <a:t>.  </a:t>
            </a:r>
          </a:p>
          <a:p>
            <a:pPr defTabSz="881063"/>
            <a:endParaRPr lang="en-US" altLang="en-US" dirty="0"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29EC71F-A9EC-4436-8AE4-D70EB9EFC563}" type="slidenum">
              <a:rPr lang="en-US" altLang="en-US"/>
              <a:pPr eaLnBrk="1" hangingPunct="1"/>
              <a:t>4</a:t>
            </a:fld>
            <a:endParaRPr lang="en-US" altLang="en-US"/>
          </a:p>
        </p:txBody>
      </p:sp>
    </p:spTree>
    <p:extLst>
      <p:ext uri="{BB962C8B-B14F-4D97-AF65-F5344CB8AC3E}">
        <p14:creationId xmlns:p14="http://schemas.microsoft.com/office/powerpoint/2010/main" val="40841878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Standardized data sets have a data dictionary that contains the metadata, that is, the data about each data element so that users know what each data element means. For each data element the data dictionary contains information such as the definition, principles and guidelines, the values, format and synonyms. The specification for the values will include how many characters are in the data field and if the characters use letters from the alphabet or numbers or perhaps alpha numeric which would use both numbers and alphabet letters.</a:t>
            </a:r>
          </a:p>
          <a:p>
            <a:endParaRPr lang="en-US" altLang="en-US" smtClean="0"/>
          </a:p>
          <a:p>
            <a:r>
              <a:rPr lang="en-US" altLang="en-US" smtClean="0"/>
              <a:t>In addition to using standardized terminologies so that all users understand what the data mean, different systems need to be able to technically exchange data, for instance, if a hospital wanted to access the data from the records of a patient’s primary care physician.  In order to be able to exchange data, the two information systems need  to be what is known as interoperable (pronounced inter-operable). </a:t>
            </a:r>
          </a:p>
          <a:p>
            <a:endParaRPr lang="en-US" altLang="en-US" smtClean="0"/>
          </a:p>
          <a:p>
            <a:endParaRPr lang="en-US" alt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DE954C5F-6BB4-4E0D-9630-CE62E94410D9}" type="slidenum">
              <a:rPr lang="en-US" altLang="en-US"/>
              <a:pPr eaLnBrk="1" hangingPunct="1"/>
              <a:t>5</a:t>
            </a:fld>
            <a:endParaRPr lang="en-US" altLang="en-US"/>
          </a:p>
        </p:txBody>
      </p:sp>
    </p:spTree>
    <p:extLst>
      <p:ext uri="{BB962C8B-B14F-4D97-AF65-F5344CB8AC3E}">
        <p14:creationId xmlns:p14="http://schemas.microsoft.com/office/powerpoint/2010/main" val="3300045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According to the National Alliance for Health Information Technology, interoperability  (pronounced inter-opper-ability) is defined as “the ability of different information technology systems to communicate, to exchange data accurately, effectively and consistently and to use the information that has been exchanged.” Two key elements of this definition are exchange and use. </a:t>
            </a:r>
          </a:p>
          <a:p>
            <a:endParaRPr lang="en-US" altLang="en-US" smtClean="0"/>
          </a:p>
          <a:p>
            <a:r>
              <a:rPr lang="en-US" altLang="en-US" smtClean="0"/>
              <a:t>For example, to  exchange data between systems, data must be formatted in a standard manner. A patient’s birth date may be stated in multiple ways. Even though we can understand these differences, the information systems do not automatically understand these differences in format.  For the systems to be interoperable,  each system must understand which numbers represent the month, date and year.   What is needed are what are called messaging standards.  </a:t>
            </a:r>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7D49D7DF-BD8A-4401-8E66-D7F9BC3B41A4}" type="slidenum">
              <a:rPr lang="en-US" altLang="en-US"/>
              <a:pPr eaLnBrk="1" hangingPunct="1"/>
              <a:t>6</a:t>
            </a:fld>
            <a:endParaRPr lang="en-US" altLang="en-US"/>
          </a:p>
        </p:txBody>
      </p:sp>
    </p:spTree>
    <p:extLst>
      <p:ext uri="{BB962C8B-B14F-4D97-AF65-F5344CB8AC3E}">
        <p14:creationId xmlns:p14="http://schemas.microsoft.com/office/powerpoint/2010/main" val="35871737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t>Standardized terminologies, also called ontologies (pronounced ont-OLL-uh-jeez) or healthcare system languages, have been designed to describe patient diagnoses, interventions, and outcomes. Standardized terminologies help achieve what is known as semantic (pronounced suh-mantic) interoperability.  Semantic refers to “meaning.”  Semantic interoperability assures that the terms mean the same thing to different users, and it is this aspect of interoperability that allows the data that are exchanged to be effectively used in clinical care and research.</a:t>
            </a:r>
            <a:br>
              <a:rPr lang="en-US" altLang="en-US" smtClean="0"/>
            </a:br>
            <a:endParaRPr lang="en-US" altLang="en-US" smtClean="0"/>
          </a:p>
          <a:p>
            <a:pPr eaLnBrk="1" hangingPunct="1"/>
            <a:r>
              <a:rPr lang="en-US" altLang="en-US" smtClean="0"/>
              <a:t>We will discuss both messaging standards and standardized terminologies in this unit.  First, we will discuss messaging standards.</a:t>
            </a:r>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6B2FF974-D860-478F-B791-DE4734F64C03}" type="slidenum">
              <a:rPr lang="en-US" altLang="en-US"/>
              <a:pPr eaLnBrk="1" hangingPunct="1"/>
              <a:t>7</a:t>
            </a:fld>
            <a:endParaRPr lang="en-US" altLang="en-US"/>
          </a:p>
        </p:txBody>
      </p:sp>
    </p:spTree>
    <p:extLst>
      <p:ext uri="{BB962C8B-B14F-4D97-AF65-F5344CB8AC3E}">
        <p14:creationId xmlns:p14="http://schemas.microsoft.com/office/powerpoint/2010/main" val="2844431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t>Electronic Health Records, or EHRs, should comply with standards that support communications or exchange of data. The messaging standards are also called data exchange standards and sometimes called interoperability (pronounced inter-opp-er-ability)  standards.  Adhering to the standards supports accurate sharing of data. The various standards have protocols that define the formats for the electronic exchange of data.</a:t>
            </a:r>
          </a:p>
          <a:p>
            <a:endParaRPr lang="en-US" altLang="en-US"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449BD02-E6BB-4F90-AF71-4A6FCE9D57C5}" type="slidenum">
              <a:rPr lang="en-US" altLang="en-US"/>
              <a:pPr eaLnBrk="1" hangingPunct="1"/>
              <a:t>8</a:t>
            </a:fld>
            <a:endParaRPr lang="en-US" altLang="en-US"/>
          </a:p>
        </p:txBody>
      </p:sp>
    </p:spTree>
    <p:extLst>
      <p:ext uri="{BB962C8B-B14F-4D97-AF65-F5344CB8AC3E}">
        <p14:creationId xmlns:p14="http://schemas.microsoft.com/office/powerpoint/2010/main" val="37628366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lvl="1"/>
            <a:r>
              <a:rPr lang="en-US" altLang="en-US" smtClean="0"/>
              <a:t>There are numerous messaging standards for EHR exchange of information.  The appropriate standard depends on the type of data to be exchanged. </a:t>
            </a:r>
          </a:p>
          <a:p>
            <a:pPr marL="0" lvl="1"/>
            <a:endParaRPr lang="en-US" altLang="en-US" smtClean="0"/>
          </a:p>
          <a:p>
            <a:pPr marL="0" lvl="1"/>
            <a:r>
              <a:rPr lang="en-US" altLang="en-US" smtClean="0"/>
              <a:t>For example, the American National Standards Institute, Accredited Standards Committee X12 (pronounced X-twelve)-Insurance Subcommittee known as ANSI-ASCX12N (pronounced ann-see-A-S-C-X-twelve-N) established standards for exchange of administrative data which includes insurance claims. The standards specify how large the data field should be, whether the field is required or optional and define the specific data elements that go in each field. </a:t>
            </a:r>
          </a:p>
          <a:p>
            <a:pPr marL="0" lvl="1"/>
            <a:endParaRPr lang="en-US" altLang="en-US" smtClean="0"/>
          </a:p>
          <a:p>
            <a:pPr marL="0" lvl="1"/>
            <a:r>
              <a:rPr lang="en-US" altLang="en-US" smtClean="0"/>
              <a:t>The Digital Imaging and Communications in Medicine standards or DICOM (pronounced dye-comm) are used for the exchange and storage of images and diagnostic information.</a:t>
            </a:r>
          </a:p>
          <a:p>
            <a:pPr marL="0" lvl="1"/>
            <a:endParaRPr lang="en-US" altLang="en-US" smtClean="0"/>
          </a:p>
          <a:p>
            <a:endParaRPr lang="en-US" alt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63D5C69-A874-42BC-A727-08567B0D303B}" type="slidenum">
              <a:rPr lang="en-US" altLang="en-US"/>
              <a:pPr eaLnBrk="1" hangingPunct="1"/>
              <a:t>9</a:t>
            </a:fld>
            <a:endParaRPr lang="en-US" altLang="en-US"/>
          </a:p>
        </p:txBody>
      </p:sp>
    </p:spTree>
    <p:extLst>
      <p:ext uri="{BB962C8B-B14F-4D97-AF65-F5344CB8AC3E}">
        <p14:creationId xmlns:p14="http://schemas.microsoft.com/office/powerpoint/2010/main" val="9271913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9"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15"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7"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8"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dirty="0" smtClean="0"/>
              <a:t>Click to edit Master text styles</a:t>
            </a:r>
          </a:p>
        </p:txBody>
      </p:sp>
      <p:sp>
        <p:nvSpPr>
          <p:cNvPr id="19"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9822715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dirty="0" smtClean="0"/>
              <a:t>Click to edit Master text styles</a:t>
            </a:r>
          </a:p>
          <a:p>
            <a:pPr lvl="1"/>
            <a:r>
              <a:rPr lang="en-US" dirty="0"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77992257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dirty="0" smtClean="0"/>
              <a:t>Click to edit Master text styles</a:t>
            </a:r>
          </a:p>
          <a:p>
            <a:pPr lvl="1"/>
            <a:r>
              <a:rPr lang="en-US" dirty="0"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dirty="0" smtClean="0"/>
              <a:t>Click to edit Master text styles</a:t>
            </a:r>
          </a:p>
          <a:p>
            <a:pPr lvl="1"/>
            <a:r>
              <a:rPr lang="en-US" dirty="0"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dirty="0" smtClean="0"/>
              <a:t>Click to edit Master text styles</a:t>
            </a:r>
          </a:p>
          <a:p>
            <a:pPr lvl="1"/>
            <a:r>
              <a:rPr lang="en-US" dirty="0"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5678803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dirty="0"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75177889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ea typeface="+mn-ea"/>
                <a:cs typeface="Arial" panose="020B0604020202020204" pitchFamily="34" charset="0"/>
              </a:rPr>
              <a:t>Creating a Custom Layout</a:t>
            </a:r>
          </a:p>
          <a:p>
            <a:r>
              <a:rPr lang="en-US" dirty="0" smtClean="0">
                <a:solidFill>
                  <a:prstClr val="black"/>
                </a:solidFill>
                <a:ea typeface="+mn-ea"/>
              </a:rPr>
              <a:t>Follow the instructions on this slide layout if none of the existing layouts (in the current template) work well for the current slide you would like to create or edit.</a:t>
            </a:r>
            <a:endParaRPr lang="en-US" dirty="0">
              <a:solidFill>
                <a:prstClr val="black"/>
              </a:solidFill>
              <a:ea typeface="+mn-ea"/>
            </a:endParaRPr>
          </a:p>
        </p:txBody>
      </p:sp>
      <p:sp>
        <p:nvSpPr>
          <p:cNvPr id="6" name="TextBox 5"/>
          <p:cNvSpPr txBox="1"/>
          <p:nvPr userDrawn="1"/>
        </p:nvSpPr>
        <p:spPr>
          <a:xfrm>
            <a:off x="101600" y="2567642"/>
            <a:ext cx="9144000" cy="3970318"/>
          </a:xfrm>
          <a:prstGeom prst="rect">
            <a:avLst/>
          </a:prstGeom>
          <a:noFill/>
        </p:spPr>
        <p:txBody>
          <a:bodyPr wrap="square" rtlCol="0">
            <a:spAutoFit/>
          </a:bodyPr>
          <a:lstStyle/>
          <a:p>
            <a:r>
              <a:rPr lang="en-US" dirty="0" smtClean="0">
                <a:solidFill>
                  <a:prstClr val="black"/>
                </a:solidFill>
                <a:ea typeface="+mn-ea"/>
              </a:rPr>
              <a:t>To create a custom new layout, </a:t>
            </a:r>
            <a:r>
              <a:rPr lang="en-US" b="1" dirty="0" smtClean="0">
                <a:solidFill>
                  <a:prstClr val="black"/>
                </a:solidFill>
                <a:ea typeface="+mn-ea"/>
              </a:rPr>
              <a:t>in the Slide Master view </a:t>
            </a:r>
            <a:r>
              <a:rPr lang="en-US" dirty="0" smtClean="0">
                <a:solidFill>
                  <a:prstClr val="black"/>
                </a:solidFill>
                <a:ea typeface="+mn-ea"/>
              </a:rPr>
              <a:t>do the following:</a:t>
            </a:r>
          </a:p>
          <a:p>
            <a:pPr marL="214313" indent="-214313">
              <a:buFont typeface="Arial" panose="020B0604020202020204" pitchFamily="34" charset="0"/>
              <a:buChar char="•"/>
            </a:pPr>
            <a:r>
              <a:rPr lang="en-US" b="1" dirty="0" smtClean="0">
                <a:solidFill>
                  <a:prstClr val="black"/>
                </a:solidFill>
                <a:ea typeface="+mn-ea"/>
              </a:rPr>
              <a:t>DUPLICATE</a:t>
            </a:r>
            <a:r>
              <a:rPr lang="en-US" dirty="0" smtClean="0">
                <a:solidFill>
                  <a:prstClr val="black"/>
                </a:solidFill>
                <a:ea typeface="+mn-ea"/>
              </a:rPr>
              <a:t> an existing layout to create a new layout.</a:t>
            </a:r>
          </a:p>
          <a:p>
            <a:pPr marL="214313" indent="-214313">
              <a:buFont typeface="Arial" panose="020B0604020202020204" pitchFamily="34" charset="0"/>
              <a:buChar char="•"/>
            </a:pPr>
            <a:r>
              <a:rPr lang="en-US" b="1" dirty="0" smtClean="0">
                <a:solidFill>
                  <a:prstClr val="black"/>
                </a:solidFill>
                <a:ea typeface="+mn-ea"/>
              </a:rPr>
              <a:t>RENAME</a:t>
            </a:r>
            <a:r>
              <a:rPr lang="en-US" dirty="0" smtClean="0">
                <a:solidFill>
                  <a:prstClr val="black"/>
                </a:solidFill>
                <a:ea typeface="+mn-ea"/>
              </a:rPr>
              <a:t> the new layout.</a:t>
            </a:r>
          </a:p>
          <a:p>
            <a:pPr marL="214313" indent="-214313">
              <a:buFont typeface="Arial" panose="020B0604020202020204" pitchFamily="34" charset="0"/>
              <a:buChar char="•"/>
            </a:pPr>
            <a:r>
              <a:rPr lang="en-US" b="1" dirty="0" smtClean="0">
                <a:solidFill>
                  <a:prstClr val="black"/>
                </a:solidFill>
                <a:ea typeface="+mn-ea"/>
              </a:rPr>
              <a:t>Insert or Remove as appropriate PLACEHOLDERS </a:t>
            </a:r>
            <a:r>
              <a:rPr lang="en-US" dirty="0" smtClean="0">
                <a:solidFill>
                  <a:prstClr val="black"/>
                </a:solidFill>
                <a:ea typeface="+mn-ea"/>
              </a:rPr>
              <a:t>on your new layout, resizing &amp; formatting as appropriate. </a:t>
            </a:r>
            <a:r>
              <a:rPr lang="en-US" sz="1600" dirty="0" smtClean="0">
                <a:solidFill>
                  <a:prstClr val="black"/>
                </a:solidFill>
                <a:ea typeface="+mn-ea"/>
              </a:rPr>
              <a:t>(Do not edit your content in the slide master. All content should be edited in the normal presentation design view.) </a:t>
            </a:r>
            <a:r>
              <a:rPr lang="en-US" b="1" dirty="0" smtClean="0">
                <a:solidFill>
                  <a:prstClr val="black"/>
                </a:solidFill>
                <a:ea typeface="+mn-ea"/>
              </a:rPr>
              <a:t>NEVER REMOVE THE LAYOUT’S TITLE CONTAINER</a:t>
            </a:r>
            <a:r>
              <a:rPr lang="en-US" dirty="0" smtClean="0">
                <a:solidFill>
                  <a:prstClr val="black"/>
                </a:solidFill>
                <a:ea typeface="+mn-ea"/>
              </a:rPr>
              <a:t>. </a:t>
            </a:r>
            <a:r>
              <a:rPr lang="en-US" sz="1600" dirty="0" smtClean="0">
                <a:solidFill>
                  <a:prstClr val="black"/>
                </a:solidFill>
                <a:ea typeface="+mn-ea"/>
              </a:rPr>
              <a:t>(It can be resized or formatted, but never removed.)</a:t>
            </a:r>
            <a:endParaRPr lang="en-US" dirty="0" smtClean="0">
              <a:solidFill>
                <a:prstClr val="black"/>
              </a:solidFill>
              <a:ea typeface="+mn-ea"/>
            </a:endParaRPr>
          </a:p>
          <a:p>
            <a:pPr marL="214313" indent="-214313">
              <a:buFont typeface="Arial" panose="020B0604020202020204" pitchFamily="34" charset="0"/>
              <a:buChar char="•"/>
            </a:pPr>
            <a:r>
              <a:rPr lang="en-US" dirty="0" smtClean="0">
                <a:solidFill>
                  <a:prstClr val="black"/>
                </a:solidFill>
                <a:ea typeface="+mn-ea"/>
              </a:rPr>
              <a:t>Check the </a:t>
            </a:r>
            <a:r>
              <a:rPr lang="en-US" b="1" dirty="0" smtClean="0">
                <a:solidFill>
                  <a:prstClr val="black"/>
                </a:solidFill>
                <a:ea typeface="+mn-ea"/>
              </a:rPr>
              <a:t>READING ORDER </a:t>
            </a:r>
            <a:r>
              <a:rPr lang="en-US" dirty="0" smtClean="0">
                <a:solidFill>
                  <a:prstClr val="black"/>
                </a:solidFill>
                <a:ea typeface="+mn-ea"/>
              </a:rPr>
              <a:t>of your new layout. (</a:t>
            </a:r>
            <a:r>
              <a:rPr lang="en-US" sz="1350" u="sng" dirty="0" smtClean="0">
                <a:solidFill>
                  <a:prstClr val="black"/>
                </a:solidFill>
                <a:latin typeface="Arial"/>
                <a:ea typeface="+mn-ea"/>
                <a:hlinkClick r:id="rId2"/>
              </a:rPr>
              <a:t>http://accessibility.psu.edu/microsoftoffice/powerpoint/</a:t>
            </a:r>
            <a:r>
              <a:rPr lang="en-US" sz="1350" dirty="0" smtClean="0">
                <a:solidFill>
                  <a:prstClr val="black"/>
                </a:solidFill>
                <a:latin typeface="Arial"/>
                <a:ea typeface="+mn-ea"/>
              </a:rPr>
              <a:t>) </a:t>
            </a:r>
            <a:r>
              <a:rPr lang="en-US" dirty="0" smtClean="0">
                <a:solidFill>
                  <a:prstClr val="black"/>
                </a:solidFill>
                <a:ea typeface="+mn-ea"/>
              </a:rPr>
              <a:t>Reorder as appropriate so the slide layout’s </a:t>
            </a:r>
            <a:r>
              <a:rPr lang="en-US" b="1" dirty="0" smtClean="0">
                <a:solidFill>
                  <a:prstClr val="black"/>
                </a:solidFill>
                <a:ea typeface="+mn-ea"/>
              </a:rPr>
              <a:t>TITLE is read first</a:t>
            </a:r>
            <a:r>
              <a:rPr lang="en-US" dirty="0" smtClean="0">
                <a:solidFill>
                  <a:prstClr val="black"/>
                </a:solidFill>
                <a:ea typeface="+mn-ea"/>
              </a:rPr>
              <a:t>.</a:t>
            </a:r>
          </a:p>
          <a:p>
            <a:pPr marL="214313" indent="-214313">
              <a:buFont typeface="Arial" panose="020B0604020202020204" pitchFamily="34" charset="0"/>
              <a:buChar char="•"/>
            </a:pPr>
            <a:r>
              <a:rPr lang="en-US" b="1" dirty="0" smtClean="0">
                <a:solidFill>
                  <a:prstClr val="black"/>
                </a:solidFill>
                <a:ea typeface="+mn-ea"/>
              </a:rPr>
              <a:t>SAVE</a:t>
            </a:r>
            <a:r>
              <a:rPr lang="en-US" dirty="0" smtClean="0">
                <a:solidFill>
                  <a:prstClr val="black"/>
                </a:solidFill>
                <a:ea typeface="+mn-ea"/>
              </a:rPr>
              <a:t> your presentation.</a:t>
            </a:r>
          </a:p>
          <a:p>
            <a:pPr marL="214313" indent="-214313">
              <a:buFont typeface="Arial" panose="020B0604020202020204" pitchFamily="34" charset="0"/>
              <a:buChar char="•"/>
            </a:pPr>
            <a:r>
              <a:rPr lang="en-US" b="1" dirty="0" smtClean="0">
                <a:solidFill>
                  <a:prstClr val="black"/>
                </a:solidFill>
                <a:ea typeface="+mn-ea"/>
              </a:rPr>
              <a:t>Close the Master View </a:t>
            </a:r>
            <a:r>
              <a:rPr lang="en-US" dirty="0" smtClean="0">
                <a:solidFill>
                  <a:prstClr val="black"/>
                </a:solidFill>
                <a:ea typeface="+mn-ea"/>
              </a:rPr>
              <a:t>and return to your normal editing (design) view.</a:t>
            </a:r>
          </a:p>
          <a:p>
            <a:pPr marL="214313" indent="-214313">
              <a:buFont typeface="Arial" panose="020B0604020202020204" pitchFamily="34" charset="0"/>
              <a:buChar char="•"/>
            </a:pPr>
            <a:r>
              <a:rPr lang="en-US" b="1" dirty="0" smtClean="0">
                <a:solidFill>
                  <a:prstClr val="black"/>
                </a:solidFill>
                <a:ea typeface="+mn-ea"/>
              </a:rPr>
              <a:t>Insert a new slide using </a:t>
            </a:r>
            <a:r>
              <a:rPr lang="en-US" b="1" smtClean="0">
                <a:solidFill>
                  <a:prstClr val="black"/>
                </a:solidFill>
                <a:ea typeface="+mn-ea"/>
              </a:rPr>
              <a:t>your custom-named </a:t>
            </a:r>
            <a:r>
              <a:rPr lang="en-US" b="1" dirty="0" smtClean="0">
                <a:solidFill>
                  <a:prstClr val="black"/>
                </a:solidFill>
                <a:ea typeface="+mn-ea"/>
              </a:rPr>
              <a:t>new layout </a:t>
            </a:r>
            <a:r>
              <a:rPr lang="en-US" dirty="0" smtClean="0">
                <a:solidFill>
                  <a:prstClr val="black"/>
                </a:solidFill>
                <a:ea typeface="+mn-ea"/>
              </a:rPr>
              <a:t>or apply the new layout to an existing slide.</a:t>
            </a:r>
            <a:endParaRPr lang="en-US" dirty="0">
              <a:solidFill>
                <a:prstClr val="black"/>
              </a:solidFill>
              <a:ea typeface="+mn-ea"/>
            </a:endParaRPr>
          </a:p>
        </p:txBody>
      </p:sp>
    </p:spTree>
    <p:extLst>
      <p:ext uri="{BB962C8B-B14F-4D97-AF65-F5344CB8AC3E}">
        <p14:creationId xmlns:p14="http://schemas.microsoft.com/office/powerpoint/2010/main" val="1498375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211511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ONC Lecture w/referenc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pPr eaLnBrk="1" hangingPunct="1"/>
            <a:fld id="{F3BF8891-5E06-46C2-89A4-6DB85D39BA35}" type="slidenum">
              <a:rPr lang="en-US" smtClean="0">
                <a:solidFill>
                  <a:prstClr val="black">
                    <a:tint val="75000"/>
                  </a:prstClr>
                </a:solidFill>
              </a:rPr>
              <a:pPr eaLnBrk="1" hangingPunct="1"/>
              <a:t>‹#›</a:t>
            </a:fld>
            <a:endParaRPr lang="en-US">
              <a:solidFill>
                <a:prstClr val="black">
                  <a:tint val="75000"/>
                </a:prstClr>
              </a:solidFill>
            </a:endParaRPr>
          </a:p>
        </p:txBody>
      </p:sp>
    </p:spTree>
    <p:extLst>
      <p:ext uri="{BB962C8B-B14F-4D97-AF65-F5344CB8AC3E}">
        <p14:creationId xmlns:p14="http://schemas.microsoft.com/office/powerpoint/2010/main" val="326532445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9318515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riple column 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2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0" name="Text Placeholder 1"/>
          <p:cNvSpPr>
            <a:spLocks noGrp="1"/>
          </p:cNvSpPr>
          <p:nvPr>
            <p:ph type="body" sz="quarter" idx="32" hasCustomPrompt="1"/>
          </p:nvPr>
        </p:nvSpPr>
        <p:spPr>
          <a:xfrm>
            <a:off x="779007"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6050577" y="1600200"/>
            <a:ext cx="2635250" cy="4572000"/>
          </a:xfrm>
          <a:prstGeom prst="rect">
            <a:avLst/>
          </a:prstGeom>
        </p:spPr>
        <p:txBody>
          <a:bodyPr/>
          <a:lstStyle>
            <a:lvl1pPr>
              <a:defRPr sz="2800"/>
            </a:lvl1pPr>
            <a:lvl2pPr>
              <a:buSzPct val="85000"/>
              <a:defRPr sz="2400"/>
            </a:lvl2pPr>
            <a:lvl3pPr marL="1143000" indent="-228600">
              <a:buSzPct val="80000"/>
              <a:buFont typeface="Courier New" panose="02070309020205020404" pitchFamily="49" charset="0"/>
              <a:buChar char="o"/>
              <a:defRPr lang="en-US" sz="20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sz="1800"/>
            </a:lvl4pPr>
            <a:lvl5pPr marL="2057400" indent="-228600">
              <a:buSzPct val="70000"/>
              <a:buFont typeface="Wingdings" panose="05000000000000000000" pitchFamily="2" charset="2"/>
              <a:buChar char="q"/>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050577" y="6263640"/>
            <a:ext cx="2034420"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253889" y="1600200"/>
            <a:ext cx="2635250" cy="4572000"/>
          </a:xfrm>
          <a:prstGeom prst="rect">
            <a:avLst/>
          </a:prstGeom>
        </p:spPr>
        <p:txBody>
          <a:bodyPr/>
          <a:lstStyle>
            <a:lvl1pPr>
              <a:defRPr sz="2400">
                <a:latin typeface="+mn-lt"/>
              </a:defRPr>
            </a:lvl1pPr>
            <a:lvl2pPr>
              <a:buSzPct val="85000"/>
              <a:defRPr sz="2000">
                <a:latin typeface="+mn-lt"/>
              </a:defRPr>
            </a:lvl2pPr>
            <a:lvl3pPr marL="1143000" indent="-228600">
              <a:buSzPct val="80000"/>
              <a:buFont typeface="Courier New" panose="02070309020205020404" pitchFamily="49" charset="0"/>
              <a:buChar char="o"/>
              <a:defRPr sz="1800">
                <a:latin typeface="+mn-lt"/>
              </a:defRPr>
            </a:lvl3pPr>
            <a:lvl4pPr marL="1600200" indent="-228600">
              <a:buSzPct val="120000"/>
              <a:buFont typeface="Wingdings" panose="05000000000000000000" pitchFamily="2" charset="2"/>
              <a:buChar char="§"/>
              <a:defRPr sz="1600">
                <a:latin typeface="+mn-lt"/>
              </a:defRPr>
            </a:lvl4pPr>
            <a:lvl5pPr marL="2057400" indent="-228600">
              <a:buSzPct val="70000"/>
              <a:buFont typeface="Wingdings" panose="05000000000000000000" pitchFamily="2" charset="2"/>
              <a:buChar char="q"/>
              <a:defRPr sz="1600">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1"/>
          <p:cNvSpPr>
            <a:spLocks noGrp="1"/>
          </p:cNvSpPr>
          <p:nvPr>
            <p:ph type="body" sz="quarter" idx="35" hasCustomPrompt="1"/>
          </p:nvPr>
        </p:nvSpPr>
        <p:spPr>
          <a:xfrm>
            <a:off x="3414258" y="6278880"/>
            <a:ext cx="2027692"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308723649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dirty="0" smtClean="0"/>
              <a:t>Click to edit Master text styles</a:t>
            </a:r>
          </a:p>
          <a:p>
            <a:pPr lvl="1"/>
            <a:r>
              <a:rPr lang="en-US" dirty="0"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73308372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4669271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49710450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dirty="0"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84433962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ea typeface="+mn-ea"/>
              </a:rPr>
              <a:pPr/>
              <a:t>‹#›</a:t>
            </a:fld>
            <a:endParaRPr lang="en-US" dirty="0">
              <a:ea typeface="+mn-ea"/>
            </a:endParaRPr>
          </a:p>
        </p:txBody>
      </p:sp>
    </p:spTree>
    <p:extLst>
      <p:ext uri="{BB962C8B-B14F-4D97-AF65-F5344CB8AC3E}">
        <p14:creationId xmlns:p14="http://schemas.microsoft.com/office/powerpoint/2010/main" val="2364298474"/>
      </p:ext>
    </p:extLst>
  </p:cSld>
  <p:clrMap bg1="lt1" tx1="dk1" bg2="lt2" tx2="dk2" accent1="accent1" accent2="accent2" accent3="accent3" accent4="accent4" accent5="accent5" accent6="accent6" hlink="hlink" folHlink="folHlink"/>
  <p:sldLayoutIdLst>
    <p:sldLayoutId id="2147483990" r:id="rId1"/>
    <p:sldLayoutId id="2147483991" r:id="rId2"/>
    <p:sldLayoutId id="2147484003"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 id="2147484000" r:id="rId12"/>
    <p:sldLayoutId id="2147484001"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tags" Target="../tags/tag3.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3.xml"/><Relationship Id="rId1" Type="http://schemas.openxmlformats.org/officeDocument/2006/relationships/tags" Target="../tags/tag4.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2.xml"/><Relationship Id="rId4" Type="http://schemas.openxmlformats.org/officeDocument/2006/relationships/image" Target="../media/image2.wmf"/></Relationships>
</file>

<file path=ppt/slides/_rels/slide30.xml.rels><?xml version="1.0" encoding="UTF-8" standalone="yes"?>
<Relationships xmlns="http://schemas.openxmlformats.org/package/2006/relationships"><Relationship Id="rId8" Type="http://schemas.openxmlformats.org/officeDocument/2006/relationships/hyperlink" Target="http://www.ihtsdo.org/snomed-ct/" TargetMode="External"/><Relationship Id="rId3" Type="http://schemas.openxmlformats.org/officeDocument/2006/relationships/hyperlink" Target="http://www.cms.gov/" TargetMode="External"/><Relationship Id="rId7" Type="http://schemas.openxmlformats.org/officeDocument/2006/relationships/hyperlink" Target="http://www.hl7.org/" TargetMode="External"/><Relationship Id="rId2" Type="http://schemas.openxmlformats.org/officeDocument/2006/relationships/notesSlide" Target="../notesSlides/notesSlide30.xml"/><Relationship Id="rId1" Type="http://schemas.openxmlformats.org/officeDocument/2006/relationships/slideLayout" Target="../slideLayouts/slideLayout11.xml"/><Relationship Id="rId6" Type="http://schemas.openxmlformats.org/officeDocument/2006/relationships/hyperlink" Target="http://www.hl7.org/about/index.cfm?ref=nav" TargetMode="External"/><Relationship Id="rId5" Type="http://schemas.openxmlformats.org/officeDocument/2006/relationships/hyperlink" Target="http://www.nanda.org/" TargetMode="External"/><Relationship Id="rId4" Type="http://schemas.openxmlformats.org/officeDocument/2006/relationships/hyperlink" Target="http://www.nanda.org/center-for-nursing-classification.html"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pds.lib.harvard.edu/pds/view/7024419?n=208" TargetMode="External"/><Relationship Id="rId2" Type="http://schemas.openxmlformats.org/officeDocument/2006/relationships/notesSlide" Target="../notesSlides/notesSlide31.xml"/><Relationship Id="rId1" Type="http://schemas.openxmlformats.org/officeDocument/2006/relationships/slideLayout" Target="../slideLayouts/slideLayout11.xml"/><Relationship Id="rId5" Type="http://schemas.openxmlformats.org/officeDocument/2006/relationships/hyperlink" Target="http://www.fda.gov/Drugs/InformationOnDrugs/ucm142438.htm" TargetMode="External"/><Relationship Id="rId4" Type="http://schemas.openxmlformats.org/officeDocument/2006/relationships/hyperlink" Target="http://www.nursingworld.org/MainMenuCategories/ANAMarketplace/ANAPeriodicals/OJIN/TableofContents/Vol-16-2011/No2-May-2011/Standardized-Nursing-Terminologies.aspx"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altLang="en-US" dirty="0" smtClean="0">
                <a:cs typeface="Tahoma" panose="020B0604030504040204" pitchFamily="34" charset="0"/>
              </a:rPr>
              <a:t>Terminology in Healthcare and Public Health Settings </a:t>
            </a:r>
          </a:p>
        </p:txBody>
      </p:sp>
      <p:sp>
        <p:nvSpPr>
          <p:cNvPr id="8195" name="Text Placeholder 2"/>
          <p:cNvSpPr>
            <a:spLocks noGrp="1"/>
          </p:cNvSpPr>
          <p:nvPr>
            <p:ph type="body" sz="half" idx="2"/>
          </p:nvPr>
        </p:nvSpPr>
        <p:spPr/>
        <p:txBody>
          <a:bodyPr/>
          <a:lstStyle/>
          <a:p>
            <a:pPr eaLnBrk="1" hangingPunct="1"/>
            <a:r>
              <a:rPr lang="en-US" altLang="en-US" dirty="0" smtClean="0"/>
              <a:t>Standards to Promote Health Information Exchange</a:t>
            </a:r>
            <a:endParaRPr lang="en-US" altLang="en-US" b="1" dirty="0" smtClean="0"/>
          </a:p>
        </p:txBody>
      </p:sp>
      <p:sp>
        <p:nvSpPr>
          <p:cNvPr id="4" name="Text Placeholder 3"/>
          <p:cNvSpPr>
            <a:spLocks noGrp="1"/>
          </p:cNvSpPr>
          <p:nvPr>
            <p:ph type="body" sz="quarter" idx="12"/>
          </p:nvPr>
        </p:nvSpPr>
        <p:spPr/>
        <p:txBody>
          <a:bodyPr/>
          <a:lstStyle/>
          <a:p>
            <a:r>
              <a:rPr lang="en-US" dirty="0"/>
              <a:t>This material (Comp </a:t>
            </a:r>
            <a:r>
              <a:rPr lang="en-US" dirty="0" smtClean="0"/>
              <a:t>3 </a:t>
            </a:r>
            <a:r>
              <a:rPr lang="en-US" dirty="0"/>
              <a:t>Unit </a:t>
            </a:r>
            <a:r>
              <a:rPr lang="en-US" dirty="0" smtClean="0"/>
              <a:t>14) </a:t>
            </a:r>
            <a:r>
              <a:rPr lang="en-US" dirty="0"/>
              <a:t>was developed by the University of Alabama at Birmingham, funded by the Department of Health and Human Services, Office of the National Coordinator for Health Information Technology under Award Number 90WT0007. </a:t>
            </a: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dirty="0">
                <a:hlinkClick r:id="rId3"/>
              </a:rPr>
              <a:t>http://creativecommons.org</a:t>
            </a:r>
            <a:r>
              <a:rPr lang="en-US" dirty="0" smtClean="0"/>
              <a: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6"/>
          <p:cNvSpPr>
            <a:spLocks noGrp="1"/>
          </p:cNvSpPr>
          <p:nvPr>
            <p:ph type="title"/>
          </p:nvPr>
        </p:nvSpPr>
        <p:spPr/>
        <p:txBody>
          <a:bodyPr/>
          <a:lstStyle/>
          <a:p>
            <a:r>
              <a:rPr lang="en-US" altLang="en-US" smtClean="0"/>
              <a:t>Digital Imaging Communications in Medicine (DICOM)</a:t>
            </a:r>
          </a:p>
        </p:txBody>
      </p:sp>
      <p:sp>
        <p:nvSpPr>
          <p:cNvPr id="17411" name="Content Placeholder 7"/>
          <p:cNvSpPr>
            <a:spLocks noGrp="1"/>
          </p:cNvSpPr>
          <p:nvPr>
            <p:ph sz="quarter" idx="14"/>
          </p:nvPr>
        </p:nvSpPr>
        <p:spPr/>
        <p:txBody>
          <a:bodyPr/>
          <a:lstStyle/>
          <a:p>
            <a:r>
              <a:rPr lang="en-US" altLang="en-US" sz="2400" dirty="0" smtClean="0">
                <a:cs typeface="Arial" panose="020B0604020202020204" pitchFamily="34" charset="0"/>
              </a:rPr>
              <a:t>Facilitates the exchange of images and diagnostic information from manufacturers to vendors to providers</a:t>
            </a:r>
          </a:p>
          <a:p>
            <a:r>
              <a:rPr lang="en-US" altLang="en-US" sz="2400" dirty="0" smtClean="0">
                <a:cs typeface="Arial" panose="020B0604020202020204" pitchFamily="34" charset="0"/>
              </a:rPr>
              <a:t>Application is in any area using diagnostic images such as radiology, pathology, dentistry</a:t>
            </a:r>
          </a:p>
          <a:p>
            <a:r>
              <a:rPr lang="en-US" altLang="en-US" sz="2400" dirty="0" smtClean="0">
                <a:cs typeface="Arial" panose="020B0604020202020204" pitchFamily="34" charset="0"/>
              </a:rPr>
              <a:t>Standards address</a:t>
            </a:r>
          </a:p>
          <a:p>
            <a:pPr lvl="1"/>
            <a:r>
              <a:rPr lang="en-US" altLang="en-US" sz="2400" dirty="0" smtClean="0">
                <a:cs typeface="Arial" panose="020B0604020202020204" pitchFamily="34" charset="0"/>
              </a:rPr>
              <a:t>Data structure</a:t>
            </a:r>
          </a:p>
          <a:p>
            <a:pPr lvl="1"/>
            <a:r>
              <a:rPr lang="en-US" altLang="en-US" sz="2400" dirty="0" smtClean="0">
                <a:cs typeface="Arial" panose="020B0604020202020204" pitchFamily="34" charset="0"/>
              </a:rPr>
              <a:t>Data dictionary</a:t>
            </a:r>
          </a:p>
          <a:p>
            <a:pPr lvl="1"/>
            <a:r>
              <a:rPr lang="en-US" altLang="en-US" sz="2400" dirty="0" smtClean="0">
                <a:cs typeface="Arial" panose="020B0604020202020204" pitchFamily="34" charset="0"/>
              </a:rPr>
              <a:t>Message exchange</a:t>
            </a:r>
          </a:p>
          <a:p>
            <a:pPr lvl="1"/>
            <a:r>
              <a:rPr lang="en-US" altLang="en-US" sz="2400" dirty="0" smtClean="0">
                <a:cs typeface="Arial" panose="020B0604020202020204" pitchFamily="34" charset="0"/>
              </a:rPr>
              <a:t>Media storage</a:t>
            </a:r>
          </a:p>
          <a:p>
            <a:pPr lvl="1"/>
            <a:r>
              <a:rPr lang="en-US" altLang="en-US" sz="2400" dirty="0" smtClean="0">
                <a:cs typeface="Arial" panose="020B0604020202020204" pitchFamily="34" charset="0"/>
              </a:rPr>
              <a:t>Mapping</a:t>
            </a:r>
          </a:p>
        </p:txBody>
      </p:sp>
      <p:pic>
        <p:nvPicPr>
          <p:cNvPr id="17415" name="Picture 8" descr="Photo of a dental x-ray. Microsoft Clip Art."/>
          <p:cNvPicPr>
            <a:picLocks noChangeAspect="1" noChangeArrowheads="1"/>
          </p:cNvPicPr>
          <p:nvPr>
            <p:custDataLst>
              <p:tags r:id="rId1"/>
            </p:custDataLst>
          </p:nvPr>
        </p:nvPicPr>
        <p:blipFill>
          <a:blip r:embed="rId4" cstate="print">
            <a:extLst>
              <a:ext uri="{28A0092B-C50C-407E-A947-70E740481C1C}">
                <a14:useLocalDpi xmlns:a14="http://schemas.microsoft.com/office/drawing/2010/main" val="0"/>
              </a:ext>
            </a:extLst>
          </a:blip>
          <a:srcRect/>
          <a:stretch>
            <a:fillRect/>
          </a:stretch>
        </p:blipFill>
        <p:spPr bwMode="auto">
          <a:xfrm>
            <a:off x="4724400" y="3733800"/>
            <a:ext cx="32004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 Placeholder 1"/>
          <p:cNvSpPr>
            <a:spLocks noGrp="1"/>
          </p:cNvSpPr>
          <p:nvPr>
            <p:ph type="body" sz="quarter" idx="32"/>
          </p:nvPr>
        </p:nvSpPr>
        <p:spPr/>
        <p:txBody>
          <a:bodyPr/>
          <a:lstStyle/>
          <a:p>
            <a:r>
              <a:rPr lang="en-US" altLang="en-US" dirty="0">
                <a:cs typeface="Arial" panose="020B0604020202020204" pitchFamily="34" charset="0"/>
              </a:rPr>
              <a:t>Source:	(</a:t>
            </a:r>
            <a:r>
              <a:rPr lang="en-US" altLang="en-US" dirty="0" err="1">
                <a:cs typeface="Arial" panose="020B0604020202020204" pitchFamily="34" charset="0"/>
              </a:rPr>
              <a:t>Giannangelo</a:t>
            </a:r>
            <a:r>
              <a:rPr lang="en-US" altLang="en-US" dirty="0">
                <a:cs typeface="Arial" panose="020B0604020202020204" pitchFamily="34" charset="0"/>
              </a:rPr>
              <a:t>, 2010</a:t>
            </a:r>
            <a:r>
              <a:rPr lang="en-US" altLang="en-US" dirty="0" smtClean="0">
                <a:cs typeface="Arial" panose="020B0604020202020204" pitchFamily="34" charset="0"/>
              </a:rPr>
              <a:t>)</a:t>
            </a:r>
            <a:endParaRPr lang="en-US" altLang="en-US" dirty="0">
              <a:cs typeface="Arial" panose="020B0604020202020204" pitchFamily="34" charset="0"/>
            </a:endParaRPr>
          </a:p>
        </p:txBody>
      </p:sp>
      <p:sp>
        <p:nvSpPr>
          <p:cNvPr id="12294"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360C3CA-371F-48CA-A411-67FC4813BF49}" type="slidenum">
              <a:rPr lang="en-US" altLang="en-US">
                <a:solidFill>
                  <a:srgbClr val="A6A6A6"/>
                </a:solidFill>
              </a:rPr>
              <a:pPr eaLnBrk="1" hangingPunct="1"/>
              <a:t>10</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smtClean="0"/>
              <a:t>Health Level 7 (HL7)</a:t>
            </a:r>
          </a:p>
        </p:txBody>
      </p:sp>
      <p:sp>
        <p:nvSpPr>
          <p:cNvPr id="18435" name="Content Placeholder 2"/>
          <p:cNvSpPr>
            <a:spLocks noGrp="1"/>
          </p:cNvSpPr>
          <p:nvPr>
            <p:ph sz="quarter" idx="14"/>
          </p:nvPr>
        </p:nvSpPr>
        <p:spPr/>
        <p:txBody>
          <a:bodyPr/>
          <a:lstStyle/>
          <a:p>
            <a:pPr eaLnBrk="1" hangingPunct="1">
              <a:defRPr/>
            </a:pPr>
            <a:r>
              <a:rPr lang="en-US" dirty="0" smtClean="0">
                <a:cs typeface="Arial" charset="0"/>
              </a:rPr>
              <a:t>ANSI accredited SDO</a:t>
            </a:r>
          </a:p>
          <a:p>
            <a:pPr eaLnBrk="1" hangingPunct="1">
              <a:defRPr/>
            </a:pPr>
            <a:r>
              <a:rPr lang="en-US" dirty="0" smtClean="0">
                <a:cs typeface="Arial" charset="0"/>
              </a:rPr>
              <a:t>Used for healthcare information exchange around the world</a:t>
            </a:r>
          </a:p>
          <a:p>
            <a:pPr eaLnBrk="1" hangingPunct="1">
              <a:defRPr/>
            </a:pPr>
            <a:r>
              <a:rPr lang="en-US" dirty="0" smtClean="0">
                <a:cs typeface="Arial" charset="0"/>
              </a:rPr>
              <a:t>Standards for</a:t>
            </a:r>
          </a:p>
          <a:p>
            <a:pPr lvl="1" eaLnBrk="1" hangingPunct="1">
              <a:defRPr/>
            </a:pPr>
            <a:r>
              <a:rPr lang="en-US" dirty="0">
                <a:cs typeface="Arial" charset="0"/>
              </a:rPr>
              <a:t>C</a:t>
            </a:r>
            <a:r>
              <a:rPr lang="en-US" dirty="0" smtClean="0">
                <a:cs typeface="Arial" charset="0"/>
              </a:rPr>
              <a:t>linical data exchange</a:t>
            </a:r>
          </a:p>
          <a:p>
            <a:pPr lvl="1" eaLnBrk="1" hangingPunct="1">
              <a:defRPr/>
            </a:pPr>
            <a:r>
              <a:rPr lang="en-US" dirty="0" smtClean="0">
                <a:cs typeface="Arial" charset="0"/>
              </a:rPr>
              <a:t>Vocabulary</a:t>
            </a:r>
          </a:p>
          <a:p>
            <a:pPr lvl="1" eaLnBrk="1" hangingPunct="1">
              <a:defRPr/>
            </a:pPr>
            <a:r>
              <a:rPr lang="en-US" dirty="0" smtClean="0">
                <a:cs typeface="Arial" charset="0"/>
              </a:rPr>
              <a:t>Document architecture</a:t>
            </a:r>
          </a:p>
        </p:txBody>
      </p:sp>
      <p:sp>
        <p:nvSpPr>
          <p:cNvPr id="2" name="Text Placeholder 1"/>
          <p:cNvSpPr>
            <a:spLocks noGrp="1"/>
          </p:cNvSpPr>
          <p:nvPr>
            <p:ph type="body" sz="quarter" idx="32"/>
          </p:nvPr>
        </p:nvSpPr>
        <p:spPr/>
        <p:txBody>
          <a:bodyPr/>
          <a:lstStyle/>
          <a:p>
            <a:r>
              <a:rPr lang="en-US" dirty="0">
                <a:cs typeface="Arial" charset="0"/>
              </a:rPr>
              <a:t>Source:	(Health Level Seven International</a:t>
            </a:r>
            <a:r>
              <a:rPr lang="en-US" dirty="0" smtClean="0">
                <a:cs typeface="Arial" charset="0"/>
              </a:rPr>
              <a:t>)</a:t>
            </a:r>
            <a:endParaRPr lang="en-US" dirty="0">
              <a:cs typeface="Arial" charset="0"/>
            </a:endParaRPr>
          </a:p>
        </p:txBody>
      </p:sp>
      <p:sp>
        <p:nvSpPr>
          <p:cNvPr id="13318"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8C3D0EAD-9EAB-44D9-BCD2-EA5F1012A00D}" type="slidenum">
              <a:rPr lang="en-US" altLang="en-US">
                <a:solidFill>
                  <a:srgbClr val="A6A6A6"/>
                </a:solidFill>
              </a:rPr>
              <a:pPr eaLnBrk="1" hangingPunct="1"/>
              <a:t>11</a:t>
            </a:fld>
            <a:endParaRPr lang="en-US" altLang="en-US">
              <a:solidFill>
                <a:srgbClr val="A6A6A6"/>
              </a:solidFill>
            </a:endParaRPr>
          </a:p>
        </p:txBody>
      </p:sp>
    </p:spTree>
  </p:cSld>
  <p:clrMapOvr>
    <a:masterClrMapping/>
  </p:clrMapOvr>
  <p:transition advTm="23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smtClean="0">
                <a:cs typeface="Tahoma" panose="020B0604030504040204" pitchFamily="34" charset="0"/>
              </a:rPr>
              <a:t>Classifications, Terminologies</a:t>
            </a:r>
            <a:br>
              <a:rPr lang="en-US" altLang="en-US" smtClean="0">
                <a:cs typeface="Tahoma" panose="020B0604030504040204" pitchFamily="34" charset="0"/>
              </a:rPr>
            </a:br>
            <a:r>
              <a:rPr lang="en-US" altLang="en-US" smtClean="0">
                <a:cs typeface="Tahoma" panose="020B0604030504040204" pitchFamily="34" charset="0"/>
              </a:rPr>
              <a:t>and Vocabularies</a:t>
            </a:r>
          </a:p>
        </p:txBody>
      </p:sp>
      <p:sp>
        <p:nvSpPr>
          <p:cNvPr id="14339" name="Content Placeholder 2"/>
          <p:cNvSpPr>
            <a:spLocks noGrp="1"/>
          </p:cNvSpPr>
          <p:nvPr>
            <p:ph sz="quarter" idx="14"/>
          </p:nvPr>
        </p:nvSpPr>
        <p:spPr/>
        <p:txBody>
          <a:bodyPr/>
          <a:lstStyle/>
          <a:p>
            <a:pPr eaLnBrk="1" hangingPunct="1">
              <a:defRPr/>
            </a:pPr>
            <a:r>
              <a:rPr lang="en-US" dirty="0" smtClean="0">
                <a:cs typeface="Arial" charset="0"/>
              </a:rPr>
              <a:t>Classification systems</a:t>
            </a:r>
          </a:p>
          <a:p>
            <a:pPr lvl="1" eaLnBrk="1" hangingPunct="1">
              <a:defRPr/>
            </a:pPr>
            <a:r>
              <a:rPr lang="en-US" dirty="0" smtClean="0">
                <a:cs typeface="Arial" charset="0"/>
              </a:rPr>
              <a:t>Group similar or related data</a:t>
            </a:r>
          </a:p>
          <a:p>
            <a:pPr lvl="2" eaLnBrk="1" hangingPunct="1">
              <a:defRPr/>
            </a:pPr>
            <a:r>
              <a:rPr lang="en-US" dirty="0" smtClean="0">
                <a:cs typeface="Arial" charset="0"/>
              </a:rPr>
              <a:t>ICD-10-CM</a:t>
            </a:r>
          </a:p>
          <a:p>
            <a:pPr lvl="2" eaLnBrk="1" hangingPunct="1">
              <a:defRPr/>
            </a:pPr>
            <a:r>
              <a:rPr lang="en-US" dirty="0" smtClean="0">
                <a:cs typeface="Arial" charset="0"/>
              </a:rPr>
              <a:t>ICD-10-PCS</a:t>
            </a:r>
          </a:p>
        </p:txBody>
      </p:sp>
      <p:sp>
        <p:nvSpPr>
          <p:cNvPr id="2" name="Text Placeholder 1"/>
          <p:cNvSpPr>
            <a:spLocks noGrp="1"/>
          </p:cNvSpPr>
          <p:nvPr>
            <p:ph type="body" sz="quarter" idx="32"/>
          </p:nvPr>
        </p:nvSpPr>
        <p:spPr/>
        <p:txBody>
          <a:bodyPr/>
          <a:lstStyle/>
          <a:p>
            <a:r>
              <a:rPr lang="en-US" dirty="0">
                <a:cs typeface="Arial" charset="0"/>
              </a:rPr>
              <a:t>Source:	(</a:t>
            </a:r>
            <a:r>
              <a:rPr lang="en-US" dirty="0" err="1">
                <a:cs typeface="Arial" charset="0"/>
              </a:rPr>
              <a:t>Giannangelo</a:t>
            </a:r>
            <a:r>
              <a:rPr lang="en-US" dirty="0">
                <a:cs typeface="Arial" charset="0"/>
              </a:rPr>
              <a:t>, 2010</a:t>
            </a:r>
            <a:r>
              <a:rPr lang="en-US" dirty="0" smtClean="0">
                <a:cs typeface="Arial" charset="0"/>
              </a:rPr>
              <a:t>)</a:t>
            </a:r>
            <a:endParaRPr lang="en-US" dirty="0">
              <a:cs typeface="Arial" charset="0"/>
            </a:endParaRPr>
          </a:p>
        </p:txBody>
      </p:sp>
      <p:sp>
        <p:nvSpPr>
          <p:cNvPr id="14340"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D8E737A-6FAE-47E4-8CB3-99FE46F7EB50}" type="slidenum">
              <a:rPr lang="en-US" altLang="en-US">
                <a:solidFill>
                  <a:srgbClr val="A6A6A6"/>
                </a:solidFill>
              </a:rPr>
              <a:pPr eaLnBrk="1" hangingPunct="1"/>
              <a:t>12</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ltLang="en-US" dirty="0" smtClean="0">
                <a:cs typeface="Tahoma" panose="020B0604030504040204" pitchFamily="34" charset="0"/>
              </a:rPr>
              <a:t>Classifications, Terminologies</a:t>
            </a:r>
            <a:br>
              <a:rPr lang="en-US" altLang="en-US" dirty="0" smtClean="0">
                <a:cs typeface="Tahoma" panose="020B0604030504040204" pitchFamily="34" charset="0"/>
              </a:rPr>
            </a:br>
            <a:r>
              <a:rPr lang="en-US" altLang="en-US" dirty="0" smtClean="0">
                <a:cs typeface="Tahoma" panose="020B0604030504040204" pitchFamily="34" charset="0"/>
              </a:rPr>
              <a:t>and Vocabularies (2)</a:t>
            </a:r>
          </a:p>
        </p:txBody>
      </p:sp>
      <p:sp>
        <p:nvSpPr>
          <p:cNvPr id="15363" name="Content Placeholder 2"/>
          <p:cNvSpPr>
            <a:spLocks noGrp="1"/>
          </p:cNvSpPr>
          <p:nvPr>
            <p:ph sz="quarter" idx="14"/>
          </p:nvPr>
        </p:nvSpPr>
        <p:spPr/>
        <p:txBody>
          <a:bodyPr/>
          <a:lstStyle/>
          <a:p>
            <a:pPr eaLnBrk="1" hangingPunct="1">
              <a:defRPr/>
            </a:pPr>
            <a:r>
              <a:rPr lang="en-US" dirty="0" smtClean="0">
                <a:cs typeface="Arial" charset="0"/>
              </a:rPr>
              <a:t>Terminologies</a:t>
            </a:r>
          </a:p>
          <a:p>
            <a:pPr lvl="1" eaLnBrk="1" hangingPunct="1">
              <a:defRPr/>
            </a:pPr>
            <a:r>
              <a:rPr lang="en-US" dirty="0" smtClean="0">
                <a:cs typeface="Arial" charset="0"/>
              </a:rPr>
              <a:t>Contain terms that represent a system of concepts</a:t>
            </a:r>
          </a:p>
        </p:txBody>
      </p:sp>
      <p:sp>
        <p:nvSpPr>
          <p:cNvPr id="2" name="Text Placeholder 1"/>
          <p:cNvSpPr>
            <a:spLocks noGrp="1"/>
          </p:cNvSpPr>
          <p:nvPr>
            <p:ph type="body" sz="quarter" idx="32"/>
          </p:nvPr>
        </p:nvSpPr>
        <p:spPr/>
        <p:txBody>
          <a:bodyPr/>
          <a:lstStyle/>
          <a:p>
            <a:r>
              <a:rPr lang="en-US" dirty="0">
                <a:cs typeface="Arial" charset="0"/>
              </a:rPr>
              <a:t>Source:	(</a:t>
            </a:r>
            <a:r>
              <a:rPr lang="en-US" dirty="0" err="1">
                <a:cs typeface="Arial" charset="0"/>
              </a:rPr>
              <a:t>Giannangelo</a:t>
            </a:r>
            <a:r>
              <a:rPr lang="en-US" dirty="0">
                <a:cs typeface="Arial" charset="0"/>
              </a:rPr>
              <a:t>, 2010</a:t>
            </a:r>
            <a:r>
              <a:rPr lang="en-US" dirty="0" smtClean="0">
                <a:cs typeface="Arial" charset="0"/>
              </a:rPr>
              <a:t>)</a:t>
            </a:r>
            <a:endParaRPr lang="en-US" dirty="0">
              <a:cs typeface="Arial" charset="0"/>
            </a:endParaRPr>
          </a:p>
        </p:txBody>
      </p:sp>
      <p:sp>
        <p:nvSpPr>
          <p:cNvPr id="15364"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2AFC3941-AFE2-492C-BF70-618E9AD0524E}" type="slidenum">
              <a:rPr lang="en-US" altLang="en-US">
                <a:solidFill>
                  <a:srgbClr val="A6A6A6"/>
                </a:solidFill>
              </a:rPr>
              <a:pPr eaLnBrk="1" hangingPunct="1"/>
              <a:t>13</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dirty="0" smtClean="0">
                <a:cs typeface="Tahoma" panose="020B0604030504040204" pitchFamily="34" charset="0"/>
              </a:rPr>
              <a:t>Classifications, Terminologies</a:t>
            </a:r>
            <a:br>
              <a:rPr lang="en-US" altLang="en-US" dirty="0" smtClean="0">
                <a:cs typeface="Tahoma" panose="020B0604030504040204" pitchFamily="34" charset="0"/>
              </a:rPr>
            </a:br>
            <a:r>
              <a:rPr lang="en-US" altLang="en-US" dirty="0" smtClean="0">
                <a:cs typeface="Tahoma" panose="020B0604030504040204" pitchFamily="34" charset="0"/>
              </a:rPr>
              <a:t>and Vocabularies (3)</a:t>
            </a:r>
          </a:p>
        </p:txBody>
      </p:sp>
      <p:sp>
        <p:nvSpPr>
          <p:cNvPr id="21507" name="Content Placeholder 2"/>
          <p:cNvSpPr>
            <a:spLocks noGrp="1"/>
          </p:cNvSpPr>
          <p:nvPr>
            <p:ph sz="quarter" idx="14"/>
          </p:nvPr>
        </p:nvSpPr>
        <p:spPr/>
        <p:txBody>
          <a:bodyPr/>
          <a:lstStyle/>
          <a:p>
            <a:pPr eaLnBrk="1" hangingPunct="1"/>
            <a:r>
              <a:rPr lang="en-US" altLang="en-US" dirty="0" smtClean="0">
                <a:cs typeface="Arial" panose="020B0604020202020204" pitchFamily="34" charset="0"/>
              </a:rPr>
              <a:t>Vocabularies</a:t>
            </a:r>
          </a:p>
          <a:p>
            <a:pPr lvl="1" eaLnBrk="1" hangingPunct="1"/>
            <a:r>
              <a:rPr lang="en-US" altLang="en-US" dirty="0" smtClean="0">
                <a:cs typeface="Arial" panose="020B0604020202020204" pitchFamily="34" charset="0"/>
              </a:rPr>
              <a:t>List or collection of words and their meanings</a:t>
            </a:r>
          </a:p>
        </p:txBody>
      </p:sp>
      <p:sp>
        <p:nvSpPr>
          <p:cNvPr id="2" name="Text Placeholder 1"/>
          <p:cNvSpPr>
            <a:spLocks noGrp="1"/>
          </p:cNvSpPr>
          <p:nvPr>
            <p:ph type="body" sz="quarter" idx="32"/>
          </p:nvPr>
        </p:nvSpPr>
        <p:spPr/>
        <p:txBody>
          <a:bodyPr/>
          <a:lstStyle/>
          <a:p>
            <a:r>
              <a:rPr lang="en-US" altLang="en-US" dirty="0">
                <a:cs typeface="Arial" panose="020B0604020202020204" pitchFamily="34" charset="0"/>
              </a:rPr>
              <a:t>Source:	(</a:t>
            </a:r>
            <a:r>
              <a:rPr lang="en-US" altLang="en-US" dirty="0" err="1">
                <a:cs typeface="Arial" panose="020B0604020202020204" pitchFamily="34" charset="0"/>
              </a:rPr>
              <a:t>Amatayakul</a:t>
            </a:r>
            <a:r>
              <a:rPr lang="en-US" altLang="en-US" dirty="0">
                <a:cs typeface="Arial" panose="020B0604020202020204" pitchFamily="34" charset="0"/>
              </a:rPr>
              <a:t>, 2009</a:t>
            </a:r>
            <a:r>
              <a:rPr lang="en-US" altLang="en-US" dirty="0" smtClean="0">
                <a:cs typeface="Arial" panose="020B0604020202020204" pitchFamily="34" charset="0"/>
              </a:rPr>
              <a:t>)</a:t>
            </a:r>
            <a:endParaRPr lang="en-US" altLang="en-US" dirty="0">
              <a:cs typeface="Arial" panose="020B0604020202020204" pitchFamily="34" charset="0"/>
            </a:endParaRPr>
          </a:p>
        </p:txBody>
      </p:sp>
      <p:sp>
        <p:nvSpPr>
          <p:cNvPr id="16388"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A9FAFB7D-BF97-47AB-AB92-F72AFCB07E2B}" type="slidenum">
              <a:rPr lang="en-US" altLang="en-US">
                <a:solidFill>
                  <a:srgbClr val="A6A6A6"/>
                </a:solidFill>
              </a:rPr>
              <a:pPr eaLnBrk="1" hangingPunct="1"/>
              <a:t>14</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smtClean="0">
                <a:ea typeface="ＭＳ Ｐゴシック" panose="020B0600070205080204" pitchFamily="34" charset="-128"/>
                <a:cs typeface="Tahoma" panose="020B0604030504040204" pitchFamily="34" charset="0"/>
              </a:rPr>
              <a:t>Clinical Terminologies</a:t>
            </a:r>
          </a:p>
        </p:txBody>
      </p:sp>
      <p:sp>
        <p:nvSpPr>
          <p:cNvPr id="22531" name="Content Placeholder 2"/>
          <p:cNvSpPr>
            <a:spLocks noGrp="1"/>
          </p:cNvSpPr>
          <p:nvPr>
            <p:ph sz="quarter" idx="14"/>
          </p:nvPr>
        </p:nvSpPr>
        <p:spPr/>
        <p:txBody>
          <a:bodyPr/>
          <a:lstStyle/>
          <a:p>
            <a:pPr eaLnBrk="1" hangingPunct="1"/>
            <a:r>
              <a:rPr lang="en-US" altLang="en-US" smtClean="0">
                <a:cs typeface="Arial" panose="020B0604020202020204" pitchFamily="34" charset="0"/>
              </a:rPr>
              <a:t>Designed for the documentation by providers when delivering clinical care</a:t>
            </a:r>
          </a:p>
          <a:p>
            <a:pPr eaLnBrk="1" hangingPunct="1"/>
            <a:r>
              <a:rPr lang="en-US" altLang="en-US" smtClean="0">
                <a:cs typeface="Arial" panose="020B0604020202020204" pitchFamily="34" charset="0"/>
              </a:rPr>
              <a:t>Allow for the information to be codified and used in EHRs</a:t>
            </a:r>
          </a:p>
        </p:txBody>
      </p:sp>
      <p:sp>
        <p:nvSpPr>
          <p:cNvPr id="17412"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A5871730-CBBF-44A0-BADC-951FBB29CED7}" type="slidenum">
              <a:rPr lang="en-US" altLang="en-US">
                <a:solidFill>
                  <a:srgbClr val="A6A6A6"/>
                </a:solidFill>
              </a:rPr>
              <a:pPr eaLnBrk="1" hangingPunct="1"/>
              <a:t>15</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4"/>
          <p:cNvSpPr>
            <a:spLocks noGrp="1"/>
          </p:cNvSpPr>
          <p:nvPr>
            <p:ph type="title"/>
          </p:nvPr>
        </p:nvSpPr>
        <p:spPr/>
        <p:txBody>
          <a:bodyPr/>
          <a:lstStyle/>
          <a:p>
            <a:r>
              <a:rPr lang="en-US" altLang="en-US" smtClean="0"/>
              <a:t>Health Information Standards</a:t>
            </a:r>
          </a:p>
        </p:txBody>
      </p:sp>
      <p:sp>
        <p:nvSpPr>
          <p:cNvPr id="6" name="Content Placeholder 5"/>
          <p:cNvSpPr>
            <a:spLocks noGrp="1"/>
          </p:cNvSpPr>
          <p:nvPr>
            <p:ph sz="quarter" idx="14"/>
          </p:nvPr>
        </p:nvSpPr>
        <p:spPr/>
        <p:txBody>
          <a:bodyPr/>
          <a:lstStyle/>
          <a:p>
            <a:pPr>
              <a:defRPr/>
            </a:pPr>
            <a:r>
              <a:rPr lang="en-US" dirty="0" smtClean="0"/>
              <a:t>HIPAA national policy</a:t>
            </a:r>
          </a:p>
          <a:p>
            <a:pPr>
              <a:defRPr/>
            </a:pPr>
            <a:r>
              <a:rPr lang="en-US" dirty="0" smtClean="0"/>
              <a:t>NCVHS recommendations</a:t>
            </a:r>
          </a:p>
          <a:p>
            <a:pPr>
              <a:defRPr/>
            </a:pPr>
            <a:r>
              <a:rPr lang="en-US" dirty="0" smtClean="0"/>
              <a:t>National Library of Medicine</a:t>
            </a:r>
          </a:p>
          <a:p>
            <a:pPr lvl="1">
              <a:defRPr/>
            </a:pPr>
            <a:r>
              <a:rPr lang="en-US" dirty="0" smtClean="0"/>
              <a:t>Unified Medical Language System (UMLS)</a:t>
            </a:r>
          </a:p>
        </p:txBody>
      </p:sp>
      <p:sp>
        <p:nvSpPr>
          <p:cNvPr id="2" name="Text Placeholder 1"/>
          <p:cNvSpPr>
            <a:spLocks noGrp="1"/>
          </p:cNvSpPr>
          <p:nvPr>
            <p:ph type="body" sz="quarter" idx="32"/>
          </p:nvPr>
        </p:nvSpPr>
        <p:spPr/>
        <p:txBody>
          <a:bodyPr/>
          <a:lstStyle/>
          <a:p>
            <a:pPr>
              <a:spcBef>
                <a:spcPts val="10200"/>
              </a:spcBef>
              <a:defRPr/>
            </a:pPr>
            <a:r>
              <a:rPr lang="en-US" dirty="0"/>
              <a:t>Sources:	(CMS)</a:t>
            </a:r>
          </a:p>
          <a:p>
            <a:pPr>
              <a:defRPr/>
            </a:pPr>
            <a:r>
              <a:rPr lang="en-US" dirty="0"/>
              <a:t>	(</a:t>
            </a:r>
            <a:r>
              <a:rPr lang="en-US" dirty="0" err="1"/>
              <a:t>Giannangelo</a:t>
            </a:r>
            <a:r>
              <a:rPr lang="en-US" dirty="0"/>
              <a:t>, 2010</a:t>
            </a:r>
            <a:r>
              <a:rPr lang="en-US" dirty="0" smtClean="0"/>
              <a:t>)</a:t>
            </a:r>
            <a:endParaRPr lang="en-US" dirty="0"/>
          </a:p>
        </p:txBody>
      </p:sp>
      <p:sp>
        <p:nvSpPr>
          <p:cNvPr id="18438" name="Slide Number Placeholder 3"/>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DA2D769-1230-49DE-9F9C-E37F4B8BC3D5}" type="slidenum">
              <a:rPr lang="en-US" altLang="en-US">
                <a:solidFill>
                  <a:srgbClr val="A6A6A6"/>
                </a:solidFill>
              </a:rPr>
              <a:pPr eaLnBrk="1" hangingPunct="1"/>
              <a:t>16</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smtClean="0"/>
              <a:t>HIPAA Standard Code Sets</a:t>
            </a:r>
          </a:p>
        </p:txBody>
      </p:sp>
      <p:sp>
        <p:nvSpPr>
          <p:cNvPr id="24579" name="Content Placeholder 2"/>
          <p:cNvSpPr>
            <a:spLocks noGrp="1"/>
          </p:cNvSpPr>
          <p:nvPr>
            <p:ph sz="quarter" idx="14"/>
          </p:nvPr>
        </p:nvSpPr>
        <p:spPr/>
        <p:txBody>
          <a:bodyPr/>
          <a:lstStyle/>
          <a:p>
            <a:r>
              <a:rPr lang="en-US" altLang="en-US" dirty="0" smtClean="0">
                <a:cs typeface="Arial" panose="020B0604020202020204" pitchFamily="34" charset="0"/>
              </a:rPr>
              <a:t>HIPAA standard code sets</a:t>
            </a:r>
          </a:p>
          <a:p>
            <a:pPr lvl="1"/>
            <a:r>
              <a:rPr lang="en-US" altLang="en-US" sz="2600" dirty="0" smtClean="0">
                <a:cs typeface="Arial" panose="020B0604020202020204" pitchFamily="34" charset="0"/>
              </a:rPr>
              <a:t>International Classification of Diseases, 10</a:t>
            </a:r>
            <a:r>
              <a:rPr lang="en-US" altLang="en-US" sz="2600" baseline="30000" dirty="0" smtClean="0">
                <a:cs typeface="Arial" panose="020B0604020202020204" pitchFamily="34" charset="0"/>
              </a:rPr>
              <a:t>th</a:t>
            </a:r>
            <a:r>
              <a:rPr lang="en-US" altLang="en-US" sz="2600" dirty="0" smtClean="0">
                <a:cs typeface="Arial" panose="020B0604020202020204" pitchFamily="34" charset="0"/>
              </a:rPr>
              <a:t> Revision, Clinical Modification (ICD-10-CM)</a:t>
            </a:r>
          </a:p>
          <a:p>
            <a:pPr lvl="1"/>
            <a:r>
              <a:rPr lang="en-US" altLang="en-US" sz="2600" dirty="0" smtClean="0">
                <a:cs typeface="Arial" panose="020B0604020202020204" pitchFamily="34" charset="0"/>
              </a:rPr>
              <a:t>National Drug Codes (NDC)</a:t>
            </a:r>
          </a:p>
          <a:p>
            <a:pPr lvl="1"/>
            <a:r>
              <a:rPr lang="en-US" altLang="en-US" sz="2600" dirty="0" smtClean="0">
                <a:cs typeface="Arial" panose="020B0604020202020204" pitchFamily="34" charset="0"/>
              </a:rPr>
              <a:t>The CMS Healthcare Common Procedure Coding System (HCPCS)</a:t>
            </a:r>
          </a:p>
          <a:p>
            <a:pPr lvl="2"/>
            <a:r>
              <a:rPr lang="en-US" altLang="en-US" dirty="0" smtClean="0">
                <a:cs typeface="Arial" panose="020B0604020202020204" pitchFamily="34" charset="0"/>
              </a:rPr>
              <a:t>Current Procedural Terminology, 4</a:t>
            </a:r>
            <a:r>
              <a:rPr lang="en-US" altLang="en-US" baseline="30000" dirty="0" smtClean="0">
                <a:cs typeface="Arial" panose="020B0604020202020204" pitchFamily="34" charset="0"/>
              </a:rPr>
              <a:t>th</a:t>
            </a:r>
            <a:r>
              <a:rPr lang="en-US" altLang="en-US" dirty="0" smtClean="0">
                <a:cs typeface="Arial" panose="020B0604020202020204" pitchFamily="34" charset="0"/>
              </a:rPr>
              <a:t> edition (CPT)</a:t>
            </a:r>
          </a:p>
          <a:p>
            <a:pPr lvl="2"/>
            <a:r>
              <a:rPr lang="en-US" altLang="en-US" dirty="0" smtClean="0">
                <a:cs typeface="Arial" panose="020B0604020202020204" pitchFamily="34" charset="0"/>
              </a:rPr>
              <a:t>Code on Dental Procedures and Nomenclature (CDT)</a:t>
            </a:r>
          </a:p>
        </p:txBody>
      </p:sp>
      <p:sp>
        <p:nvSpPr>
          <p:cNvPr id="19462"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BFDA31D-AF04-4A18-9D2D-845B912F13F5}" type="slidenum">
              <a:rPr lang="en-US" altLang="en-US">
                <a:solidFill>
                  <a:srgbClr val="A6A6A6"/>
                </a:solidFill>
              </a:rPr>
              <a:pPr eaLnBrk="1" hangingPunct="1"/>
              <a:t>17</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z="2800" dirty="0" smtClean="0">
                <a:cs typeface="Arial" panose="020B0604020202020204" pitchFamily="34" charset="0"/>
              </a:rPr>
              <a:t>International Classification of Diseases, </a:t>
            </a:r>
            <a:br>
              <a:rPr lang="en-US" altLang="en-US" sz="2800" dirty="0" smtClean="0">
                <a:cs typeface="Arial" panose="020B0604020202020204" pitchFamily="34" charset="0"/>
              </a:rPr>
            </a:br>
            <a:r>
              <a:rPr lang="en-US" altLang="en-US" sz="2800" dirty="0" smtClean="0">
                <a:cs typeface="Arial" panose="020B0604020202020204" pitchFamily="34" charset="0"/>
              </a:rPr>
              <a:t>10</a:t>
            </a:r>
            <a:r>
              <a:rPr lang="en-US" altLang="en-US" sz="2800" baseline="30000" dirty="0" smtClean="0">
                <a:cs typeface="Arial" panose="020B0604020202020204" pitchFamily="34" charset="0"/>
              </a:rPr>
              <a:t>th</a:t>
            </a:r>
            <a:r>
              <a:rPr lang="en-US" altLang="en-US" sz="2800" dirty="0" smtClean="0">
                <a:cs typeface="Arial" panose="020B0604020202020204" pitchFamily="34" charset="0"/>
              </a:rPr>
              <a:t> Revision, Clinical Modification</a:t>
            </a:r>
            <a:br>
              <a:rPr lang="en-US" altLang="en-US" sz="2800" dirty="0" smtClean="0">
                <a:cs typeface="Arial" panose="020B0604020202020204" pitchFamily="34" charset="0"/>
              </a:rPr>
            </a:br>
            <a:r>
              <a:rPr lang="en-US" altLang="en-US" sz="2800" dirty="0" smtClean="0">
                <a:cs typeface="Arial" panose="020B0604020202020204" pitchFamily="34" charset="0"/>
              </a:rPr>
              <a:t>(ICD-10-CM)</a:t>
            </a:r>
          </a:p>
        </p:txBody>
      </p:sp>
      <p:sp>
        <p:nvSpPr>
          <p:cNvPr id="25603" name="Content Placeholder 2"/>
          <p:cNvSpPr>
            <a:spLocks noGrp="1"/>
          </p:cNvSpPr>
          <p:nvPr>
            <p:ph sz="quarter" idx="14"/>
          </p:nvPr>
        </p:nvSpPr>
        <p:spPr/>
        <p:txBody>
          <a:bodyPr/>
          <a:lstStyle/>
          <a:p>
            <a:r>
              <a:rPr lang="en-US" altLang="en-US" dirty="0" smtClean="0">
                <a:cs typeface="Arial" panose="020B0604020202020204" pitchFamily="34" charset="0"/>
              </a:rPr>
              <a:t>Modification of the World Health Organization’s ICD-10</a:t>
            </a:r>
          </a:p>
          <a:p>
            <a:r>
              <a:rPr lang="en-US" altLang="en-US" dirty="0" smtClean="0">
                <a:cs typeface="Arial" panose="020B0604020202020204" pitchFamily="34" charset="0"/>
              </a:rPr>
              <a:t>ICD-10-CM implemented in 2015</a:t>
            </a:r>
          </a:p>
          <a:p>
            <a:r>
              <a:rPr lang="en-US" altLang="en-US" dirty="0" smtClean="0">
                <a:cs typeface="Arial" panose="020B0604020202020204" pitchFamily="34" charset="0"/>
              </a:rPr>
              <a:t>Numerous purposes</a:t>
            </a:r>
          </a:p>
          <a:p>
            <a:pPr lvl="1"/>
            <a:r>
              <a:rPr lang="en-US" altLang="en-US" sz="2400" dirty="0" smtClean="0">
                <a:cs typeface="Arial" panose="020B0604020202020204" pitchFamily="34" charset="0"/>
              </a:rPr>
              <a:t>Statistics and research</a:t>
            </a:r>
          </a:p>
          <a:p>
            <a:pPr lvl="1"/>
            <a:r>
              <a:rPr lang="en-US" altLang="en-US" sz="2400" dirty="0" smtClean="0">
                <a:cs typeface="Arial" panose="020B0604020202020204" pitchFamily="34" charset="0"/>
              </a:rPr>
              <a:t>Reimbursement</a:t>
            </a:r>
          </a:p>
          <a:p>
            <a:pPr lvl="1"/>
            <a:r>
              <a:rPr lang="en-US" altLang="en-US" sz="2400" dirty="0" smtClean="0">
                <a:cs typeface="Arial" panose="020B0604020202020204" pitchFamily="34" charset="0"/>
              </a:rPr>
              <a:t>Analyzing patterns of care</a:t>
            </a:r>
          </a:p>
          <a:p>
            <a:pPr lvl="1"/>
            <a:r>
              <a:rPr lang="en-US" altLang="en-US" sz="2400" dirty="0" smtClean="0">
                <a:cs typeface="Arial" panose="020B0604020202020204" pitchFamily="34" charset="0"/>
              </a:rPr>
              <a:t>Strategic planning</a:t>
            </a:r>
          </a:p>
        </p:txBody>
      </p:sp>
      <p:sp>
        <p:nvSpPr>
          <p:cNvPr id="20486"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AA5CC70-679D-4866-BED6-B25AF15264A4}" type="slidenum">
              <a:rPr lang="en-US" altLang="en-US">
                <a:solidFill>
                  <a:srgbClr val="A6A6A6"/>
                </a:solidFill>
              </a:rPr>
              <a:pPr eaLnBrk="1" hangingPunct="1"/>
              <a:t>18</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en-US" smtClean="0"/>
              <a:t>National Drug Codes (NDC)</a:t>
            </a:r>
          </a:p>
        </p:txBody>
      </p:sp>
      <p:sp>
        <p:nvSpPr>
          <p:cNvPr id="3" name="Content Placeholder 2"/>
          <p:cNvSpPr>
            <a:spLocks noGrp="1"/>
          </p:cNvSpPr>
          <p:nvPr>
            <p:ph sz="quarter" idx="14"/>
          </p:nvPr>
        </p:nvSpPr>
        <p:spPr/>
        <p:txBody>
          <a:bodyPr/>
          <a:lstStyle/>
          <a:p>
            <a:pPr marL="342900" lvl="1" indent="-342900">
              <a:buFont typeface="Arial" charset="0"/>
              <a:buChar char="•"/>
              <a:defRPr/>
            </a:pPr>
            <a:r>
              <a:rPr lang="en-US" dirty="0" smtClean="0"/>
              <a:t>Used for reporting retail pharmacy transactions</a:t>
            </a:r>
          </a:p>
          <a:p>
            <a:pPr marL="342900" lvl="1" indent="-342900">
              <a:buFont typeface="Arial" charset="0"/>
              <a:buChar char="•"/>
              <a:defRPr/>
            </a:pPr>
            <a:r>
              <a:rPr lang="en-US" dirty="0" smtClean="0"/>
              <a:t>Owned by the US FDA</a:t>
            </a:r>
          </a:p>
          <a:p>
            <a:pPr marL="342900" lvl="1" indent="-342900">
              <a:buFont typeface="Arial" charset="0"/>
              <a:buChar char="•"/>
              <a:defRPr/>
            </a:pPr>
            <a:r>
              <a:rPr lang="en-US" dirty="0" smtClean="0"/>
              <a:t>Medications</a:t>
            </a:r>
          </a:p>
          <a:p>
            <a:pPr marL="742950" lvl="2" indent="-342900">
              <a:defRPr/>
            </a:pPr>
            <a:r>
              <a:rPr lang="en-US" dirty="0" smtClean="0"/>
              <a:t>Prescription drugs</a:t>
            </a:r>
          </a:p>
          <a:p>
            <a:pPr marL="742950" lvl="2" indent="-342900">
              <a:defRPr/>
            </a:pPr>
            <a:r>
              <a:rPr lang="en-US" dirty="0" smtClean="0"/>
              <a:t>Over-the-counter (OTC) drugs</a:t>
            </a:r>
          </a:p>
          <a:p>
            <a:pPr marL="742950" lvl="2" indent="-342900">
              <a:defRPr/>
            </a:pPr>
            <a:r>
              <a:rPr lang="en-US" dirty="0" smtClean="0"/>
              <a:t>Drugs used by veterinarians</a:t>
            </a:r>
          </a:p>
          <a:p>
            <a:pPr marL="342900" lvl="1" indent="-342900">
              <a:buFont typeface="Arial" charset="0"/>
              <a:buChar char="•"/>
              <a:defRPr/>
            </a:pPr>
            <a:r>
              <a:rPr lang="en-US" dirty="0" smtClean="0"/>
              <a:t>Used for billing and reimbursement</a:t>
            </a:r>
          </a:p>
          <a:p>
            <a:pPr marL="342900" lvl="1" indent="-342900">
              <a:buFont typeface="Arial" charset="0"/>
              <a:buChar char="•"/>
              <a:defRPr/>
            </a:pPr>
            <a:r>
              <a:rPr lang="en-US" dirty="0" smtClean="0"/>
              <a:t>Used for tracking drugs for many purposes</a:t>
            </a:r>
          </a:p>
        </p:txBody>
      </p:sp>
      <p:pic>
        <p:nvPicPr>
          <p:cNvPr id="26631" name="Picture 8" descr="Prescription medication spilling out of a medicine bottle. Microsoft Clip Art."/>
          <p:cNvPicPr>
            <a:picLocks noChangeAspect="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5638800" y="2895600"/>
            <a:ext cx="2332038"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 Placeholder 1"/>
          <p:cNvSpPr>
            <a:spLocks noGrp="1"/>
          </p:cNvSpPr>
          <p:nvPr>
            <p:ph type="body" sz="quarter" idx="32"/>
          </p:nvPr>
        </p:nvSpPr>
        <p:spPr/>
        <p:txBody>
          <a:bodyPr/>
          <a:lstStyle/>
          <a:p>
            <a:pPr marL="0" lvl="1">
              <a:buSzTx/>
            </a:pPr>
            <a:r>
              <a:rPr lang="en-US" sz="1000" dirty="0"/>
              <a:t>Source:	(US FDA, 2012</a:t>
            </a:r>
            <a:r>
              <a:rPr lang="en-US" sz="1000" dirty="0" smtClean="0"/>
              <a:t>)</a:t>
            </a:r>
            <a:endParaRPr lang="en-US" sz="1000" dirty="0"/>
          </a:p>
        </p:txBody>
      </p:sp>
      <p:sp>
        <p:nvSpPr>
          <p:cNvPr id="21510"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075E48F3-4200-40BF-8892-FAFB85A867CA}" type="slidenum">
              <a:rPr lang="en-US" altLang="en-US">
                <a:solidFill>
                  <a:srgbClr val="A6A6A6"/>
                </a:solidFill>
              </a:rPr>
              <a:pPr eaLnBrk="1" hangingPunct="1"/>
              <a:t>19</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6"/>
          <p:cNvSpPr>
            <a:spLocks noGrp="1"/>
          </p:cNvSpPr>
          <p:nvPr>
            <p:ph type="title"/>
          </p:nvPr>
        </p:nvSpPr>
        <p:spPr/>
        <p:txBody>
          <a:bodyPr/>
          <a:lstStyle/>
          <a:p>
            <a:r>
              <a:rPr lang="en-US" altLang="en-US" sz="3200" smtClean="0"/>
              <a:t>Standards to Promote Health </a:t>
            </a:r>
            <a:br>
              <a:rPr lang="en-US" altLang="en-US" sz="3200" smtClean="0"/>
            </a:br>
            <a:r>
              <a:rPr lang="en-US" altLang="en-US" sz="3200" smtClean="0"/>
              <a:t>Information Exchange</a:t>
            </a:r>
            <a:r>
              <a:rPr lang="en-US" altLang="en-US" sz="3200" b="1" smtClean="0"/>
              <a:t/>
            </a:r>
            <a:br>
              <a:rPr lang="en-US" altLang="en-US" sz="3200" b="1" smtClean="0"/>
            </a:br>
            <a:r>
              <a:rPr lang="en-US" altLang="en-US" sz="3200" smtClean="0"/>
              <a:t>Learning Objectives</a:t>
            </a:r>
          </a:p>
        </p:txBody>
      </p:sp>
      <p:sp>
        <p:nvSpPr>
          <p:cNvPr id="9219" name="Content Placeholder 7"/>
          <p:cNvSpPr>
            <a:spLocks noGrp="1"/>
          </p:cNvSpPr>
          <p:nvPr>
            <p:ph sz="quarter" idx="14"/>
          </p:nvPr>
        </p:nvSpPr>
        <p:spPr/>
        <p:txBody>
          <a:bodyPr/>
          <a:lstStyle/>
          <a:p>
            <a:r>
              <a:rPr lang="en-US" altLang="en-US" smtClean="0">
                <a:cs typeface="Arial" panose="020B0604020202020204" pitchFamily="34" charset="0"/>
              </a:rPr>
              <a:t>Define terms related to standardized terminologies</a:t>
            </a:r>
          </a:p>
          <a:p>
            <a:r>
              <a:rPr lang="en-US" altLang="en-US" smtClean="0">
                <a:cs typeface="Arial" panose="020B0604020202020204" pitchFamily="34" charset="0"/>
              </a:rPr>
              <a:t>Identify and define HIPAA standard code sets</a:t>
            </a:r>
          </a:p>
          <a:p>
            <a:r>
              <a:rPr lang="en-US" altLang="en-US" smtClean="0">
                <a:cs typeface="Arial" panose="020B0604020202020204" pitchFamily="34" charset="0"/>
              </a:rPr>
              <a:t>Identify and define terminologies and vocabularies that represent nursing care</a:t>
            </a:r>
          </a:p>
          <a:p>
            <a:r>
              <a:rPr lang="en-US" altLang="en-US" smtClean="0">
                <a:cs typeface="Arial" panose="020B0604020202020204" pitchFamily="34" charset="0"/>
              </a:rPr>
              <a:t>Define and give examples of data interchange standards</a:t>
            </a:r>
          </a:p>
        </p:txBody>
      </p:sp>
      <p:sp>
        <p:nvSpPr>
          <p:cNvPr id="4102"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67F0EE4-9102-4FEE-8939-EEB27BC0C287}" type="slidenum">
              <a:rPr lang="en-US" altLang="en-US">
                <a:solidFill>
                  <a:srgbClr val="A6A6A6"/>
                </a:solidFill>
              </a:rPr>
              <a:pPr eaLnBrk="1" hangingPunct="1"/>
              <a:t>2</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sz="3200" dirty="0" smtClean="0">
                <a:latin typeface="Arial" panose="020B0604020202020204" pitchFamily="34" charset="0"/>
                <a:cs typeface="Arial" panose="020B0604020202020204" pitchFamily="34" charset="0"/>
              </a:rPr>
              <a:t>Healthcare Common Procedure Coding System (HCPCS)</a:t>
            </a:r>
            <a:endParaRPr lang="en-US" altLang="en-US" dirty="0" smtClean="0">
              <a:cs typeface="Arial" panose="020B0604020202020204" pitchFamily="34" charset="0"/>
            </a:endParaRPr>
          </a:p>
        </p:txBody>
      </p:sp>
      <p:sp>
        <p:nvSpPr>
          <p:cNvPr id="27651" name="Content Placeholder 2"/>
          <p:cNvSpPr>
            <a:spLocks noGrp="1"/>
          </p:cNvSpPr>
          <p:nvPr>
            <p:ph sz="quarter" idx="14"/>
          </p:nvPr>
        </p:nvSpPr>
        <p:spPr/>
        <p:txBody>
          <a:bodyPr/>
          <a:lstStyle/>
          <a:p>
            <a:r>
              <a:rPr lang="en-US" altLang="en-US" dirty="0" smtClean="0">
                <a:cs typeface="Arial" panose="020B0604020202020204" pitchFamily="34" charset="0"/>
              </a:rPr>
              <a:t>HIPAA standard code set</a:t>
            </a:r>
          </a:p>
          <a:p>
            <a:pPr lvl="1"/>
            <a:r>
              <a:rPr lang="en-US" altLang="en-US" sz="2400" dirty="0" smtClean="0">
                <a:cs typeface="Arial" panose="020B0604020202020204" pitchFamily="34" charset="0"/>
              </a:rPr>
              <a:t>Level I</a:t>
            </a:r>
          </a:p>
          <a:p>
            <a:pPr lvl="2"/>
            <a:r>
              <a:rPr lang="en-US" altLang="en-US" dirty="0" smtClean="0">
                <a:cs typeface="Arial" panose="020B0604020202020204" pitchFamily="34" charset="0"/>
              </a:rPr>
              <a:t>Current Procedural Terminology (CPT) codes</a:t>
            </a:r>
          </a:p>
          <a:p>
            <a:pPr lvl="2"/>
            <a:r>
              <a:rPr lang="en-US" altLang="en-US" dirty="0" smtClean="0">
                <a:cs typeface="Arial" panose="020B0604020202020204" pitchFamily="34" charset="0"/>
              </a:rPr>
              <a:t>Medical services and procedures performed by physicians and  other healthcare providers</a:t>
            </a:r>
          </a:p>
        </p:txBody>
      </p:sp>
      <p:sp>
        <p:nvSpPr>
          <p:cNvPr id="2" name="Text Placeholder 1"/>
          <p:cNvSpPr>
            <a:spLocks noGrp="1"/>
          </p:cNvSpPr>
          <p:nvPr>
            <p:ph type="body" sz="quarter" idx="32"/>
          </p:nvPr>
        </p:nvSpPr>
        <p:spPr/>
        <p:txBody>
          <a:bodyPr/>
          <a:lstStyle/>
          <a:p>
            <a:r>
              <a:rPr lang="en-US" altLang="en-US" dirty="0">
                <a:cs typeface="Arial" panose="020B0604020202020204" pitchFamily="34" charset="0"/>
              </a:rPr>
              <a:t>Source:	(American Medical Association, 2011</a:t>
            </a:r>
            <a:r>
              <a:rPr lang="en-US" altLang="en-US" dirty="0" smtClean="0">
                <a:cs typeface="Arial" panose="020B0604020202020204" pitchFamily="34" charset="0"/>
              </a:rPr>
              <a:t>)</a:t>
            </a:r>
            <a:endParaRPr lang="en-US" altLang="en-US" dirty="0">
              <a:cs typeface="Arial" panose="020B0604020202020204" pitchFamily="34" charset="0"/>
            </a:endParaRPr>
          </a:p>
        </p:txBody>
      </p:sp>
      <p:sp>
        <p:nvSpPr>
          <p:cNvPr id="22534"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7BE96AA1-06D3-427D-B9D6-4C00CFD06D99}" type="slidenum">
              <a:rPr lang="en-US" altLang="en-US">
                <a:solidFill>
                  <a:srgbClr val="A6A6A6"/>
                </a:solidFill>
              </a:rPr>
              <a:pPr eaLnBrk="1" hangingPunct="1"/>
              <a:t>20</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z="3200" dirty="0" smtClean="0">
                <a:latin typeface="Arial" panose="020B0604020202020204" pitchFamily="34" charset="0"/>
                <a:cs typeface="Arial" panose="020B0604020202020204" pitchFamily="34" charset="0"/>
              </a:rPr>
              <a:t>Healthcare Common Procedure Coding System (HCPCS) (</a:t>
            </a:r>
            <a:r>
              <a:rPr lang="en-US" altLang="en-US" sz="3200" dirty="0" err="1" smtClean="0">
                <a:latin typeface="Arial" panose="020B0604020202020204" pitchFamily="34" charset="0"/>
                <a:cs typeface="Arial" panose="020B0604020202020204" pitchFamily="34" charset="0"/>
              </a:rPr>
              <a:t>con’t</a:t>
            </a:r>
            <a:r>
              <a:rPr lang="en-US" altLang="en-US" sz="3200" dirty="0" smtClean="0">
                <a:latin typeface="Arial" panose="020B0604020202020204" pitchFamily="34" charset="0"/>
                <a:cs typeface="Arial" panose="020B0604020202020204" pitchFamily="34" charset="0"/>
              </a:rPr>
              <a:t>)</a:t>
            </a:r>
            <a:endParaRPr lang="en-US" altLang="en-US" dirty="0" smtClean="0">
              <a:cs typeface="Arial" panose="020B0604020202020204" pitchFamily="34" charset="0"/>
            </a:endParaRPr>
          </a:p>
        </p:txBody>
      </p:sp>
      <p:sp>
        <p:nvSpPr>
          <p:cNvPr id="28675" name="Content Placeholder 2"/>
          <p:cNvSpPr>
            <a:spLocks noGrp="1"/>
          </p:cNvSpPr>
          <p:nvPr>
            <p:ph sz="quarter" idx="14"/>
          </p:nvPr>
        </p:nvSpPr>
        <p:spPr/>
        <p:txBody>
          <a:bodyPr/>
          <a:lstStyle/>
          <a:p>
            <a:r>
              <a:rPr lang="en-US" altLang="en-US" dirty="0" smtClean="0">
                <a:cs typeface="Arial" panose="020B0604020202020204" pitchFamily="34" charset="0"/>
              </a:rPr>
              <a:t>HIPAA standard code set</a:t>
            </a:r>
          </a:p>
          <a:p>
            <a:pPr lvl="1"/>
            <a:r>
              <a:rPr lang="en-US" altLang="en-US" sz="2400" dirty="0" smtClean="0">
                <a:cs typeface="Arial" panose="020B0604020202020204" pitchFamily="34" charset="0"/>
              </a:rPr>
              <a:t>Level II</a:t>
            </a:r>
          </a:p>
          <a:p>
            <a:pPr lvl="2"/>
            <a:r>
              <a:rPr lang="en-US" altLang="en-US" dirty="0" smtClean="0">
                <a:cs typeface="Arial" panose="020B0604020202020204" pitchFamily="34" charset="0"/>
              </a:rPr>
              <a:t>National Codes</a:t>
            </a:r>
          </a:p>
          <a:p>
            <a:pPr lvl="2"/>
            <a:r>
              <a:rPr lang="en-US" altLang="en-US" dirty="0" smtClean="0">
                <a:cs typeface="Arial" panose="020B0604020202020204" pitchFamily="34" charset="0"/>
              </a:rPr>
              <a:t>Products, services and supplies</a:t>
            </a:r>
          </a:p>
          <a:p>
            <a:pPr lvl="2"/>
            <a:r>
              <a:rPr lang="en-US" altLang="en-US" dirty="0" smtClean="0">
                <a:cs typeface="Arial" panose="020B0604020202020204" pitchFamily="34" charset="0"/>
              </a:rPr>
              <a:t>Current Dental Terminology (CDT)</a:t>
            </a:r>
          </a:p>
        </p:txBody>
      </p:sp>
      <p:sp>
        <p:nvSpPr>
          <p:cNvPr id="23558"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25E01566-7F54-47E7-94AD-6E60B966158A}" type="slidenum">
              <a:rPr lang="en-US" altLang="en-US">
                <a:solidFill>
                  <a:srgbClr val="A6A6A6"/>
                </a:solidFill>
              </a:rPr>
              <a:pPr eaLnBrk="1" hangingPunct="1"/>
              <a:t>21</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smtClean="0"/>
              <a:t>ANA Recommended Standardized Nursing Terminologies</a:t>
            </a:r>
          </a:p>
        </p:txBody>
      </p:sp>
      <p:sp>
        <p:nvSpPr>
          <p:cNvPr id="24579" name="Content Placeholder 2"/>
          <p:cNvSpPr>
            <a:spLocks noGrp="1"/>
          </p:cNvSpPr>
          <p:nvPr>
            <p:ph sz="quarter" idx="14"/>
          </p:nvPr>
        </p:nvSpPr>
        <p:spPr/>
        <p:txBody>
          <a:bodyPr/>
          <a:lstStyle/>
          <a:p>
            <a:pPr eaLnBrk="1" hangingPunct="1">
              <a:defRPr/>
            </a:pPr>
            <a:r>
              <a:rPr lang="en-US" dirty="0" smtClean="0">
                <a:cs typeface="Arial" charset="0"/>
              </a:rPr>
              <a:t>North American Nursing Diagnosis Association (NANDA)</a:t>
            </a:r>
          </a:p>
          <a:p>
            <a:pPr lvl="1" eaLnBrk="1" hangingPunct="1">
              <a:defRPr/>
            </a:pPr>
            <a:r>
              <a:rPr lang="en-US" dirty="0" smtClean="0">
                <a:cs typeface="Arial" charset="0"/>
              </a:rPr>
              <a:t>Organized around 13 domains</a:t>
            </a:r>
          </a:p>
          <a:p>
            <a:pPr lvl="1" eaLnBrk="1" hangingPunct="1">
              <a:defRPr/>
            </a:pPr>
            <a:r>
              <a:rPr lang="en-US" dirty="0" smtClean="0">
                <a:cs typeface="Arial" charset="0"/>
              </a:rPr>
              <a:t>Contains nursing diagnoses for existing or potential problems</a:t>
            </a:r>
          </a:p>
        </p:txBody>
      </p:sp>
      <p:sp>
        <p:nvSpPr>
          <p:cNvPr id="2" name="Text Placeholder 1"/>
          <p:cNvSpPr>
            <a:spLocks noGrp="1"/>
          </p:cNvSpPr>
          <p:nvPr>
            <p:ph type="body" sz="quarter" idx="32"/>
          </p:nvPr>
        </p:nvSpPr>
        <p:spPr/>
        <p:txBody>
          <a:bodyPr/>
          <a:lstStyle/>
          <a:p>
            <a:r>
              <a:rPr lang="en-US" dirty="0">
                <a:cs typeface="Arial" charset="0"/>
              </a:rPr>
              <a:t>Source:	(</a:t>
            </a:r>
            <a:r>
              <a:rPr lang="en-US" dirty="0" err="1">
                <a:cs typeface="Arial" charset="0"/>
              </a:rPr>
              <a:t>Thede</a:t>
            </a:r>
            <a:r>
              <a:rPr lang="en-US" dirty="0">
                <a:cs typeface="Arial" charset="0"/>
              </a:rPr>
              <a:t>, 2011</a:t>
            </a:r>
            <a:r>
              <a:rPr lang="en-US" dirty="0" smtClean="0">
                <a:cs typeface="Arial" charset="0"/>
              </a:rPr>
              <a:t>)</a:t>
            </a:r>
            <a:endParaRPr lang="en-US" b="1" dirty="0">
              <a:cs typeface="Arial" charset="0"/>
            </a:endParaRPr>
          </a:p>
        </p:txBody>
      </p:sp>
      <p:sp>
        <p:nvSpPr>
          <p:cNvPr id="24582"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A40A7384-C1A3-47A1-B171-8334F21E4D0F}" type="slidenum">
              <a:rPr lang="en-US" altLang="en-US">
                <a:solidFill>
                  <a:srgbClr val="A6A6A6"/>
                </a:solidFill>
              </a:rPr>
              <a:pPr eaLnBrk="1" hangingPunct="1"/>
              <a:t>22</a:t>
            </a:fld>
            <a:endParaRPr lang="en-US" altLang="en-US">
              <a:solidFill>
                <a:srgbClr val="A6A6A6"/>
              </a:solidFill>
            </a:endParaRPr>
          </a:p>
        </p:txBody>
      </p:sp>
    </p:spTree>
  </p:cSld>
  <p:clrMapOvr>
    <a:masterClrMapping/>
  </p:clrMapOvr>
  <p:transition advTm="4600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smtClean="0"/>
              <a:t>ANA Recommended Standardized Nursing Terminologies (2)</a:t>
            </a:r>
          </a:p>
        </p:txBody>
      </p:sp>
      <p:sp>
        <p:nvSpPr>
          <p:cNvPr id="14339" name="Content Placeholder 2"/>
          <p:cNvSpPr>
            <a:spLocks noGrp="1"/>
          </p:cNvSpPr>
          <p:nvPr>
            <p:ph sz="quarter" idx="14"/>
          </p:nvPr>
        </p:nvSpPr>
        <p:spPr/>
        <p:txBody>
          <a:bodyPr/>
          <a:lstStyle/>
          <a:p>
            <a:pPr eaLnBrk="1" hangingPunct="1">
              <a:defRPr/>
            </a:pPr>
            <a:r>
              <a:rPr lang="en-US" dirty="0" smtClean="0">
                <a:cs typeface="Arial" charset="0"/>
              </a:rPr>
              <a:t>Nursing Intervention Classification (NIC)</a:t>
            </a:r>
          </a:p>
          <a:p>
            <a:pPr lvl="1" eaLnBrk="1" hangingPunct="1">
              <a:defRPr/>
            </a:pPr>
            <a:r>
              <a:rPr lang="en-US" dirty="0" smtClean="0">
                <a:cs typeface="Arial" charset="0"/>
              </a:rPr>
              <a:t>Identifies therapy for the nursing diagnosis</a:t>
            </a:r>
          </a:p>
          <a:p>
            <a:pPr eaLnBrk="1" hangingPunct="1">
              <a:defRPr/>
            </a:pPr>
            <a:r>
              <a:rPr lang="en-US" dirty="0" smtClean="0">
                <a:cs typeface="Arial" charset="0"/>
              </a:rPr>
              <a:t>Nursing Outcomes Classification (NOC)</a:t>
            </a:r>
          </a:p>
          <a:p>
            <a:pPr lvl="1" eaLnBrk="1" hangingPunct="1">
              <a:defRPr/>
            </a:pPr>
            <a:r>
              <a:rPr lang="en-US" dirty="0" smtClean="0">
                <a:cs typeface="Arial" charset="0"/>
              </a:rPr>
              <a:t>Describes the patient outcomes associated with the intervention</a:t>
            </a:r>
          </a:p>
        </p:txBody>
      </p:sp>
      <p:sp>
        <p:nvSpPr>
          <p:cNvPr id="2" name="Text Placeholder 1"/>
          <p:cNvSpPr>
            <a:spLocks noGrp="1"/>
          </p:cNvSpPr>
          <p:nvPr>
            <p:ph type="body" sz="quarter" idx="32"/>
          </p:nvPr>
        </p:nvSpPr>
        <p:spPr/>
        <p:txBody>
          <a:bodyPr/>
          <a:lstStyle/>
          <a:p>
            <a:r>
              <a:rPr lang="en-US" dirty="0">
                <a:cs typeface="Arial" charset="0"/>
              </a:rPr>
              <a:t>Source:	(Center for Nursing Classification</a:t>
            </a:r>
            <a:r>
              <a:rPr lang="en-US" dirty="0" smtClean="0">
                <a:cs typeface="Arial" charset="0"/>
              </a:rPr>
              <a:t>)</a:t>
            </a:r>
            <a:endParaRPr lang="en-US" dirty="0">
              <a:cs typeface="Arial" charset="0"/>
            </a:endParaRPr>
          </a:p>
        </p:txBody>
      </p:sp>
      <p:sp>
        <p:nvSpPr>
          <p:cNvPr id="25606"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38217472-E403-4E32-BD86-3A7DA37A57AD}" type="slidenum">
              <a:rPr lang="en-US" altLang="en-US">
                <a:solidFill>
                  <a:srgbClr val="A6A6A6"/>
                </a:solidFill>
              </a:rPr>
              <a:pPr eaLnBrk="1" hangingPunct="1"/>
              <a:t>23</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ANA Recommended Standardized Nursing Terminologies (3)</a:t>
            </a:r>
          </a:p>
        </p:txBody>
      </p:sp>
      <p:sp>
        <p:nvSpPr>
          <p:cNvPr id="28675" name="Content Placeholder 2"/>
          <p:cNvSpPr>
            <a:spLocks noGrp="1"/>
          </p:cNvSpPr>
          <p:nvPr>
            <p:ph sz="quarter" idx="14"/>
          </p:nvPr>
        </p:nvSpPr>
        <p:spPr/>
        <p:txBody>
          <a:bodyPr/>
          <a:lstStyle/>
          <a:p>
            <a:pPr>
              <a:defRPr/>
            </a:pPr>
            <a:r>
              <a:rPr lang="en-US" dirty="0" smtClean="0"/>
              <a:t>Perioperative Nursing Data Set (PNDS)</a:t>
            </a:r>
          </a:p>
          <a:p>
            <a:pPr lvl="1">
              <a:defRPr/>
            </a:pPr>
            <a:r>
              <a:rPr lang="en-US" dirty="0" smtClean="0"/>
              <a:t>Standardized, universal language</a:t>
            </a:r>
          </a:p>
          <a:p>
            <a:pPr lvl="1">
              <a:defRPr/>
            </a:pPr>
            <a:r>
              <a:rPr lang="en-US" dirty="0"/>
              <a:t>D</a:t>
            </a:r>
            <a:r>
              <a:rPr lang="en-US" dirty="0" smtClean="0"/>
              <a:t>eveloped by </a:t>
            </a:r>
            <a:r>
              <a:rPr lang="en-US" dirty="0"/>
              <a:t>Association of periOperative Registered </a:t>
            </a:r>
            <a:r>
              <a:rPr lang="en-US" dirty="0" smtClean="0"/>
              <a:t>Nurses (AORN) </a:t>
            </a:r>
          </a:p>
          <a:p>
            <a:pPr lvl="1">
              <a:defRPr/>
            </a:pPr>
            <a:r>
              <a:rPr lang="en-US" dirty="0" smtClean="0"/>
              <a:t>Identifies perioperative experience of the patient from preadmission through recovery at home</a:t>
            </a:r>
          </a:p>
          <a:p>
            <a:pPr lvl="1">
              <a:defRPr/>
            </a:pPr>
            <a:r>
              <a:rPr lang="en-US" dirty="0" smtClean="0"/>
              <a:t>Includes nursing diagnoses, interventions and outcomes</a:t>
            </a:r>
          </a:p>
        </p:txBody>
      </p:sp>
      <p:sp>
        <p:nvSpPr>
          <p:cNvPr id="2" name="Text Placeholder 1"/>
          <p:cNvSpPr>
            <a:spLocks noGrp="1"/>
          </p:cNvSpPr>
          <p:nvPr>
            <p:ph type="body" sz="quarter" idx="32"/>
          </p:nvPr>
        </p:nvSpPr>
        <p:spPr/>
        <p:txBody>
          <a:bodyPr/>
          <a:lstStyle/>
          <a:p>
            <a:r>
              <a:rPr lang="en-US" dirty="0"/>
              <a:t>Source:	(Center for Nursing Classification</a:t>
            </a:r>
            <a:r>
              <a:rPr lang="en-US" dirty="0" smtClean="0"/>
              <a:t>)</a:t>
            </a:r>
            <a:endParaRPr lang="en-US" dirty="0"/>
          </a:p>
        </p:txBody>
      </p:sp>
      <p:sp>
        <p:nvSpPr>
          <p:cNvPr id="26630"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8F3E99E-C7F6-46DF-9850-E4F0BB339FAC}" type="slidenum">
              <a:rPr lang="en-US" altLang="en-US">
                <a:solidFill>
                  <a:srgbClr val="A6A6A6"/>
                </a:solidFill>
              </a:rPr>
              <a:pPr eaLnBrk="1" hangingPunct="1"/>
              <a:t>24</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r>
              <a:rPr lang="en-US" altLang="en-US" dirty="0" smtClean="0"/>
              <a:t>National Committee on </a:t>
            </a:r>
            <a:br>
              <a:rPr lang="en-US" altLang="en-US" dirty="0" smtClean="0"/>
            </a:br>
            <a:r>
              <a:rPr lang="en-US" altLang="en-US" dirty="0" smtClean="0"/>
              <a:t>Vital and Health Statistics</a:t>
            </a:r>
          </a:p>
        </p:txBody>
      </p:sp>
      <p:sp>
        <p:nvSpPr>
          <p:cNvPr id="32771" name="Content Placeholder 2"/>
          <p:cNvSpPr>
            <a:spLocks noGrp="1"/>
          </p:cNvSpPr>
          <p:nvPr>
            <p:ph sz="quarter" idx="14"/>
          </p:nvPr>
        </p:nvSpPr>
        <p:spPr/>
        <p:txBody>
          <a:bodyPr/>
          <a:lstStyle/>
          <a:p>
            <a:pPr eaLnBrk="1" hangingPunct="1">
              <a:lnSpc>
                <a:spcPct val="90000"/>
              </a:lnSpc>
            </a:pPr>
            <a:r>
              <a:rPr lang="en-US" altLang="en-US" smtClean="0">
                <a:cs typeface="Arial" panose="020B0604020202020204" pitchFamily="34" charset="0"/>
              </a:rPr>
              <a:t>Health Level 7 (HL7) for</a:t>
            </a:r>
          </a:p>
          <a:p>
            <a:pPr lvl="1" eaLnBrk="1" hangingPunct="1">
              <a:lnSpc>
                <a:spcPct val="90000"/>
              </a:lnSpc>
            </a:pPr>
            <a:r>
              <a:rPr lang="en-US" altLang="en-US" smtClean="0">
                <a:cs typeface="Arial" panose="020B0604020202020204" pitchFamily="34" charset="0"/>
              </a:rPr>
              <a:t>Messaging</a:t>
            </a:r>
          </a:p>
          <a:p>
            <a:pPr lvl="1" eaLnBrk="1" hangingPunct="1">
              <a:lnSpc>
                <a:spcPct val="90000"/>
              </a:lnSpc>
            </a:pPr>
            <a:r>
              <a:rPr lang="en-US" altLang="en-US" smtClean="0">
                <a:cs typeface="Arial" panose="020B0604020202020204" pitchFamily="34" charset="0"/>
              </a:rPr>
              <a:t>Clinical encounters</a:t>
            </a:r>
          </a:p>
          <a:p>
            <a:pPr eaLnBrk="1" hangingPunct="1">
              <a:lnSpc>
                <a:spcPct val="90000"/>
              </a:lnSpc>
            </a:pPr>
            <a:r>
              <a:rPr lang="en-US" altLang="en-US" smtClean="0">
                <a:cs typeface="Arial" panose="020B0604020202020204" pitchFamily="34" charset="0"/>
              </a:rPr>
              <a:t>SNOMED CT for</a:t>
            </a:r>
          </a:p>
          <a:p>
            <a:pPr lvl="1" eaLnBrk="1" hangingPunct="1">
              <a:lnSpc>
                <a:spcPct val="90000"/>
              </a:lnSpc>
            </a:pPr>
            <a:r>
              <a:rPr lang="en-US" altLang="en-US" smtClean="0">
                <a:cs typeface="Arial" panose="020B0604020202020204" pitchFamily="34" charset="0"/>
              </a:rPr>
              <a:t>Diagnosis and problem list</a:t>
            </a:r>
          </a:p>
          <a:p>
            <a:pPr lvl="1" eaLnBrk="1" hangingPunct="1">
              <a:lnSpc>
                <a:spcPct val="90000"/>
              </a:lnSpc>
            </a:pPr>
            <a:r>
              <a:rPr lang="en-US" altLang="en-US" smtClean="0">
                <a:cs typeface="Arial" panose="020B0604020202020204" pitchFamily="34" charset="0"/>
              </a:rPr>
              <a:t>Non-laboratory procedures and interventions</a:t>
            </a:r>
          </a:p>
          <a:p>
            <a:pPr lvl="1" eaLnBrk="1" hangingPunct="1">
              <a:lnSpc>
                <a:spcPct val="90000"/>
              </a:lnSpc>
            </a:pPr>
            <a:r>
              <a:rPr lang="en-US" altLang="en-US" smtClean="0">
                <a:cs typeface="Arial" panose="020B0604020202020204" pitchFamily="34" charset="0"/>
              </a:rPr>
              <a:t>Anatomy and nursing data</a:t>
            </a:r>
          </a:p>
        </p:txBody>
      </p:sp>
      <p:sp>
        <p:nvSpPr>
          <p:cNvPr id="27654"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15D70132-2B3A-4440-84B4-D9B029907688}" type="slidenum">
              <a:rPr lang="en-US" altLang="en-US">
                <a:solidFill>
                  <a:srgbClr val="A6A6A6"/>
                </a:solidFill>
              </a:rPr>
              <a:pPr eaLnBrk="1" hangingPunct="1"/>
              <a:t>25</a:t>
            </a:fld>
            <a:endParaRPr lang="en-US" altLang="en-US">
              <a:solidFill>
                <a:srgbClr val="A6A6A6"/>
              </a:solidFill>
            </a:endParaRPr>
          </a:p>
        </p:txBody>
      </p:sp>
    </p:spTree>
  </p:cSld>
  <p:clrMapOvr>
    <a:masterClrMapping/>
  </p:clrMapOvr>
  <p:transition advTm="2500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6"/>
          <p:cNvSpPr>
            <a:spLocks noGrp="1"/>
          </p:cNvSpPr>
          <p:nvPr>
            <p:ph type="title"/>
          </p:nvPr>
        </p:nvSpPr>
        <p:spPr/>
        <p:txBody>
          <a:bodyPr/>
          <a:lstStyle/>
          <a:p>
            <a:r>
              <a:rPr lang="en-US" altLang="en-US" dirty="0" smtClean="0"/>
              <a:t>Systematized Nomenclature of Medicine Clinical Terms</a:t>
            </a:r>
          </a:p>
        </p:txBody>
      </p:sp>
      <p:sp>
        <p:nvSpPr>
          <p:cNvPr id="31747" name="Content Placeholder 7"/>
          <p:cNvSpPr>
            <a:spLocks noGrp="1"/>
          </p:cNvSpPr>
          <p:nvPr>
            <p:ph sz="quarter" idx="14"/>
          </p:nvPr>
        </p:nvSpPr>
        <p:spPr/>
        <p:txBody>
          <a:bodyPr/>
          <a:lstStyle/>
          <a:p>
            <a:pPr>
              <a:defRPr/>
            </a:pPr>
            <a:r>
              <a:rPr lang="en-US" dirty="0" smtClean="0"/>
              <a:t>Developed by College of American Pathologists</a:t>
            </a:r>
          </a:p>
          <a:p>
            <a:pPr>
              <a:defRPr/>
            </a:pPr>
            <a:r>
              <a:rPr lang="en-US" dirty="0" smtClean="0"/>
              <a:t>Ownership transferred to International Health Terminology Standards Development Organisation (IHTSDO)</a:t>
            </a:r>
          </a:p>
          <a:p>
            <a:pPr>
              <a:defRPr/>
            </a:pPr>
            <a:r>
              <a:rPr lang="en-US" dirty="0" smtClean="0"/>
              <a:t>Distributed free in the US by NLM</a:t>
            </a:r>
          </a:p>
        </p:txBody>
      </p:sp>
      <p:sp>
        <p:nvSpPr>
          <p:cNvPr id="2" name="Text Placeholder 1"/>
          <p:cNvSpPr>
            <a:spLocks noGrp="1"/>
          </p:cNvSpPr>
          <p:nvPr>
            <p:ph type="body" sz="quarter" idx="32"/>
          </p:nvPr>
        </p:nvSpPr>
        <p:spPr/>
        <p:txBody>
          <a:bodyPr/>
          <a:lstStyle/>
          <a:p>
            <a:r>
              <a:rPr lang="en-US" dirty="0">
                <a:cs typeface="Arial" charset="0"/>
              </a:rPr>
              <a:t>Source:	(International Health Terminology Standards Development Organization</a:t>
            </a:r>
            <a:r>
              <a:rPr lang="en-US" dirty="0" smtClean="0">
                <a:cs typeface="Arial" charset="0"/>
              </a:rPr>
              <a:t>)</a:t>
            </a:r>
            <a:endParaRPr lang="en-US" dirty="0">
              <a:cs typeface="Arial" charset="0"/>
            </a:endParaRPr>
          </a:p>
        </p:txBody>
      </p:sp>
      <p:sp>
        <p:nvSpPr>
          <p:cNvPr id="28678"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EE4A05C1-E7FF-4ABE-BC42-B0F1AB200A63}" type="slidenum">
              <a:rPr lang="en-US" altLang="en-US">
                <a:solidFill>
                  <a:srgbClr val="A6A6A6"/>
                </a:solidFill>
              </a:rPr>
              <a:pPr eaLnBrk="1" hangingPunct="1"/>
              <a:t>26</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pPr eaLnBrk="1" hangingPunct="1"/>
            <a:r>
              <a:rPr lang="en-US" altLang="en-US" smtClean="0"/>
              <a:t>SNOMED CT</a:t>
            </a:r>
          </a:p>
        </p:txBody>
      </p:sp>
      <p:sp>
        <p:nvSpPr>
          <p:cNvPr id="32771" name="Content Placeholder 2"/>
          <p:cNvSpPr>
            <a:spLocks noGrp="1"/>
          </p:cNvSpPr>
          <p:nvPr>
            <p:ph sz="quarter" idx="14"/>
          </p:nvPr>
        </p:nvSpPr>
        <p:spPr/>
        <p:txBody>
          <a:bodyPr/>
          <a:lstStyle/>
          <a:p>
            <a:pPr eaLnBrk="1" hangingPunct="1">
              <a:defRPr/>
            </a:pPr>
            <a:r>
              <a:rPr lang="en-US" dirty="0" smtClean="0"/>
              <a:t>Compilation of many healthcare terminologies</a:t>
            </a:r>
          </a:p>
          <a:p>
            <a:pPr eaLnBrk="1" hangingPunct="1">
              <a:defRPr/>
            </a:pPr>
            <a:r>
              <a:rPr lang="en-US" dirty="0" smtClean="0"/>
              <a:t>Comprehensive clinical terminology</a:t>
            </a:r>
          </a:p>
          <a:p>
            <a:pPr eaLnBrk="1" hangingPunct="1">
              <a:defRPr/>
            </a:pPr>
            <a:r>
              <a:rPr lang="en-US" dirty="0" smtClean="0"/>
              <a:t>Controlled medical terminology</a:t>
            </a:r>
          </a:p>
          <a:p>
            <a:pPr eaLnBrk="1" hangingPunct="1">
              <a:defRPr/>
            </a:pPr>
            <a:r>
              <a:rPr lang="en-US" dirty="0" smtClean="0"/>
              <a:t>Multilingual</a:t>
            </a:r>
          </a:p>
          <a:p>
            <a:pPr eaLnBrk="1" hangingPunct="1">
              <a:defRPr/>
            </a:pPr>
            <a:r>
              <a:rPr lang="en-US" dirty="0" smtClean="0"/>
              <a:t>Hierarchical</a:t>
            </a:r>
          </a:p>
          <a:p>
            <a:pPr eaLnBrk="1" hangingPunct="1">
              <a:defRPr/>
            </a:pPr>
            <a:r>
              <a:rPr lang="en-US" dirty="0" smtClean="0"/>
              <a:t>Captures clinical information in EHR</a:t>
            </a:r>
          </a:p>
        </p:txBody>
      </p:sp>
      <p:sp>
        <p:nvSpPr>
          <p:cNvPr id="2" name="Text Placeholder 1"/>
          <p:cNvSpPr>
            <a:spLocks noGrp="1"/>
          </p:cNvSpPr>
          <p:nvPr>
            <p:ph type="body" sz="quarter" idx="32"/>
          </p:nvPr>
        </p:nvSpPr>
        <p:spPr/>
        <p:txBody>
          <a:bodyPr/>
          <a:lstStyle/>
          <a:p>
            <a:r>
              <a:rPr lang="en-US" dirty="0"/>
              <a:t>Source:	(</a:t>
            </a:r>
            <a:r>
              <a:rPr lang="en-US" dirty="0" err="1"/>
              <a:t>Giannangelo</a:t>
            </a:r>
            <a:r>
              <a:rPr lang="en-US" dirty="0"/>
              <a:t>, 2010</a:t>
            </a:r>
            <a:r>
              <a:rPr lang="en-US" dirty="0" smtClean="0"/>
              <a:t>)</a:t>
            </a:r>
            <a:endParaRPr lang="en-US" dirty="0"/>
          </a:p>
        </p:txBody>
      </p:sp>
      <p:sp>
        <p:nvSpPr>
          <p:cNvPr id="29702"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183EA7A-27F7-407B-AFCB-A5479FAEB140}" type="slidenum">
              <a:rPr lang="en-US" altLang="en-US">
                <a:solidFill>
                  <a:srgbClr val="A6A6A6"/>
                </a:solidFill>
              </a:rPr>
              <a:pPr eaLnBrk="1" hangingPunct="1"/>
              <a:t>27</a:t>
            </a:fld>
            <a:endParaRPr lang="en-US" altLang="en-US">
              <a:solidFill>
                <a:srgbClr val="A6A6A6"/>
              </a:solidFill>
            </a:endParaRPr>
          </a:p>
        </p:txBody>
      </p:sp>
    </p:spTree>
  </p:cSld>
  <p:clrMapOvr>
    <a:masterClrMapping/>
  </p:clrMapOvr>
  <p:transition advTm="29000"/>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smtClean="0"/>
              <a:t>Logical Observation Identifiers, Names, and Codes</a:t>
            </a:r>
          </a:p>
        </p:txBody>
      </p:sp>
      <p:sp>
        <p:nvSpPr>
          <p:cNvPr id="33795" name="Content Placeholder 2"/>
          <p:cNvSpPr>
            <a:spLocks noGrp="1"/>
          </p:cNvSpPr>
          <p:nvPr>
            <p:ph sz="quarter" idx="14"/>
          </p:nvPr>
        </p:nvSpPr>
        <p:spPr/>
        <p:txBody>
          <a:bodyPr/>
          <a:lstStyle/>
          <a:p>
            <a:pPr eaLnBrk="1" hangingPunct="1">
              <a:defRPr/>
            </a:pPr>
            <a:r>
              <a:rPr lang="en-US" dirty="0" smtClean="0">
                <a:cs typeface="Times New Roman" pitchFamily="18" charset="0"/>
              </a:rPr>
              <a:t>Developed by the Regenstrief Institute</a:t>
            </a:r>
          </a:p>
          <a:p>
            <a:pPr eaLnBrk="1" hangingPunct="1">
              <a:defRPr/>
            </a:pPr>
            <a:r>
              <a:rPr lang="en-US" dirty="0" smtClean="0">
                <a:cs typeface="Times New Roman" pitchFamily="18" charset="0"/>
              </a:rPr>
              <a:t>Provides a standard set of codes and names for the electronic reporting of laboratory results</a:t>
            </a:r>
            <a:r>
              <a:rPr lang="en-US" dirty="0" smtClean="0"/>
              <a:t> </a:t>
            </a:r>
          </a:p>
          <a:p>
            <a:pPr eaLnBrk="1" hangingPunct="1">
              <a:defRPr/>
            </a:pPr>
            <a:r>
              <a:rPr lang="en-US" dirty="0" smtClean="0">
                <a:cs typeface="Times New Roman" pitchFamily="18" charset="0"/>
              </a:rPr>
              <a:t>Expanded to include items related to measurement of clinical observations, such as blood pressure and symptoms</a:t>
            </a:r>
          </a:p>
        </p:txBody>
      </p:sp>
      <p:sp>
        <p:nvSpPr>
          <p:cNvPr id="2" name="Text Placeholder 1"/>
          <p:cNvSpPr>
            <a:spLocks noGrp="1"/>
          </p:cNvSpPr>
          <p:nvPr>
            <p:ph type="body" sz="quarter" idx="32"/>
          </p:nvPr>
        </p:nvSpPr>
        <p:spPr/>
        <p:txBody>
          <a:bodyPr/>
          <a:lstStyle/>
          <a:p>
            <a:r>
              <a:rPr lang="en-US" dirty="0"/>
              <a:t>Source:	(</a:t>
            </a:r>
            <a:r>
              <a:rPr lang="en-US" dirty="0" err="1"/>
              <a:t>Giannangelo</a:t>
            </a:r>
            <a:r>
              <a:rPr lang="en-US" dirty="0"/>
              <a:t>, 2010</a:t>
            </a:r>
            <a:r>
              <a:rPr lang="en-US" dirty="0" smtClean="0"/>
              <a:t>)</a:t>
            </a:r>
            <a:endParaRPr lang="en-US" dirty="0"/>
          </a:p>
        </p:txBody>
      </p:sp>
      <p:sp>
        <p:nvSpPr>
          <p:cNvPr id="30726"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827171A6-20FF-4737-9D06-51F5B9B58D1F}" type="slidenum">
              <a:rPr lang="en-US" altLang="en-US">
                <a:solidFill>
                  <a:srgbClr val="A6A6A6"/>
                </a:solidFill>
              </a:rPr>
              <a:pPr eaLnBrk="1" hangingPunct="1"/>
              <a:t>28</a:t>
            </a:fld>
            <a:endParaRPr lang="en-US" altLang="en-US">
              <a:solidFill>
                <a:srgbClr val="A6A6A6"/>
              </a:solidFill>
            </a:endParaRPr>
          </a:p>
        </p:txBody>
      </p:sp>
    </p:spTree>
  </p:cSld>
  <p:clrMapOvr>
    <a:masterClrMapping/>
  </p:clrMapOvr>
  <p:transition advTm="31000"/>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r>
              <a:rPr lang="en-US" altLang="en-US" smtClean="0"/>
              <a:t>Standards to Promote Health Information Exchange</a:t>
            </a:r>
            <a:r>
              <a:rPr lang="en-US" altLang="en-US" b="1" smtClean="0"/>
              <a:t/>
            </a:r>
            <a:br>
              <a:rPr lang="en-US" altLang="en-US" b="1" smtClean="0"/>
            </a:br>
            <a:r>
              <a:rPr lang="en-US" altLang="en-US" smtClean="0"/>
              <a:t>Summary</a:t>
            </a:r>
          </a:p>
        </p:txBody>
      </p:sp>
      <p:sp>
        <p:nvSpPr>
          <p:cNvPr id="37891" name="Content Placeholder 2"/>
          <p:cNvSpPr>
            <a:spLocks noGrp="1"/>
          </p:cNvSpPr>
          <p:nvPr>
            <p:ph type="body" sz="quarter" idx="11"/>
          </p:nvPr>
        </p:nvSpPr>
        <p:spPr/>
        <p:txBody>
          <a:bodyPr/>
          <a:lstStyle/>
          <a:p>
            <a:r>
              <a:rPr lang="en-US" altLang="en-US" smtClean="0">
                <a:cs typeface="Arial" panose="020B0604020202020204" pitchFamily="34" charset="0"/>
              </a:rPr>
              <a:t>Define terms related to standardized terminologies</a:t>
            </a:r>
          </a:p>
          <a:p>
            <a:r>
              <a:rPr lang="en-US" altLang="en-US" smtClean="0">
                <a:cs typeface="Arial" panose="020B0604020202020204" pitchFamily="34" charset="0"/>
              </a:rPr>
              <a:t>Identify and define HIPAA standard code sets</a:t>
            </a:r>
          </a:p>
          <a:p>
            <a:r>
              <a:rPr lang="en-US" altLang="en-US" smtClean="0">
                <a:cs typeface="Arial" panose="020B0604020202020204" pitchFamily="34" charset="0"/>
              </a:rPr>
              <a:t>Identify and define terminologies and vocabularies that represent nursing care</a:t>
            </a:r>
          </a:p>
          <a:p>
            <a:r>
              <a:rPr lang="en-US" altLang="en-US" smtClean="0">
                <a:cs typeface="Arial" panose="020B0604020202020204" pitchFamily="34" charset="0"/>
              </a:rPr>
              <a:t>Define and give examples of data interchange standards</a:t>
            </a:r>
          </a:p>
        </p:txBody>
      </p:sp>
      <p:sp>
        <p:nvSpPr>
          <p:cNvPr id="32774"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0340822C-4354-4E84-AA56-F5F626356537}" type="slidenum">
              <a:rPr lang="en-US" altLang="en-US">
                <a:solidFill>
                  <a:srgbClr val="A6A6A6"/>
                </a:solidFill>
              </a:rPr>
              <a:pPr eaLnBrk="1" hangingPunct="1"/>
              <a:t>29</a:t>
            </a:fld>
            <a:endParaRPr lang="en-US" altLang="en-US">
              <a:solidFill>
                <a:srgbClr val="A6A6A6"/>
              </a:solidFill>
            </a:endParaRPr>
          </a:p>
        </p:txBody>
      </p:sp>
    </p:spTree>
  </p:cSld>
  <p:clrMapOvr>
    <a:masterClrMapping/>
  </p:clrMapOvr>
  <p:transition advTm="30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en-US" dirty="0" smtClean="0"/>
              <a:t>Data Collection</a:t>
            </a:r>
          </a:p>
        </p:txBody>
      </p:sp>
      <p:sp>
        <p:nvSpPr>
          <p:cNvPr id="10243" name="Content Placeholder 2"/>
          <p:cNvSpPr>
            <a:spLocks noGrp="1"/>
          </p:cNvSpPr>
          <p:nvPr>
            <p:ph sz="quarter" idx="14"/>
          </p:nvPr>
        </p:nvSpPr>
        <p:spPr/>
        <p:txBody>
          <a:bodyPr/>
          <a:lstStyle/>
          <a:p>
            <a:pPr>
              <a:lnSpc>
                <a:spcPct val="80000"/>
              </a:lnSpc>
              <a:spcAft>
                <a:spcPts val="1200"/>
              </a:spcAft>
              <a:buFont typeface="Wingdings" panose="05000000000000000000" pitchFamily="2" charset="2"/>
              <a:buNone/>
            </a:pPr>
            <a:r>
              <a:rPr lang="en-US" altLang="en-US" dirty="0" smtClean="0"/>
              <a:t>Florence Nightingale</a:t>
            </a:r>
          </a:p>
          <a:p>
            <a:pPr>
              <a:lnSpc>
                <a:spcPct val="80000"/>
              </a:lnSpc>
              <a:buFont typeface="Wingdings" panose="05000000000000000000" pitchFamily="2" charset="2"/>
              <a:buNone/>
            </a:pPr>
            <a:r>
              <a:rPr lang="en-US" altLang="en-US" i="1" dirty="0" smtClean="0"/>
              <a:t>“In attempting to arrive at the truth, I have applied everywhere for information, but in scarcely an instance have I been able to obtain hospital records fit for any purpose of comparison…  if wisely used, these improved statistics would tell us more of the relative value of particular operations and modes of treatment than we have any means of obtaining at present.”</a:t>
            </a:r>
          </a:p>
        </p:txBody>
      </p:sp>
      <p:sp>
        <p:nvSpPr>
          <p:cNvPr id="2" name="Text Placeholder 3"/>
          <p:cNvSpPr>
            <a:spLocks noGrp="1"/>
          </p:cNvSpPr>
          <p:nvPr>
            <p:ph type="body" sz="quarter" idx="32"/>
          </p:nvPr>
        </p:nvSpPr>
        <p:spPr/>
        <p:txBody>
          <a:bodyPr/>
          <a:lstStyle/>
          <a:p>
            <a:r>
              <a:rPr lang="en-US" altLang="en-US" dirty="0"/>
              <a:t>Source:	(Nightingale, 1863, p. 176</a:t>
            </a:r>
            <a:r>
              <a:rPr lang="en-US" altLang="en-US" dirty="0" smtClean="0"/>
              <a:t>)</a:t>
            </a:r>
            <a:endParaRPr lang="en-US" altLang="en-US" dirty="0"/>
          </a:p>
        </p:txBody>
      </p:sp>
      <p:pic>
        <p:nvPicPr>
          <p:cNvPr id="10247" name="Picture 4" descr="Ciip art pictgure of nurse with clipboard.&#10;Microsoft Clip Art."/>
          <p:cNvPicPr>
            <a:picLocks noChangeAspect="1" noChangeArrowheads="1"/>
          </p:cNvPicPr>
          <p:nvPr>
            <p:custDataLst>
              <p:tags r:id="rId1"/>
            </p:custDataLst>
          </p:nvPr>
        </p:nvPicPr>
        <p:blipFill>
          <a:blip r:embed="rId4" cstate="print">
            <a:extLst>
              <a:ext uri="{28A0092B-C50C-407E-A947-70E740481C1C}">
                <a14:useLocalDpi xmlns:a14="http://schemas.microsoft.com/office/drawing/2010/main" val="0"/>
              </a:ext>
            </a:extLst>
          </a:blip>
          <a:srcRect/>
          <a:stretch>
            <a:fillRect/>
          </a:stretch>
        </p:blipFill>
        <p:spPr bwMode="auto">
          <a:xfrm>
            <a:off x="6745288" y="685800"/>
            <a:ext cx="1728787"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EF06A693-4A48-4136-957A-A4C37BF4BC2B}" type="slidenum">
              <a:rPr lang="en-US" altLang="en-US">
                <a:solidFill>
                  <a:srgbClr val="A6A6A6"/>
                </a:solidFill>
              </a:rPr>
              <a:pPr eaLnBrk="1" hangingPunct="1"/>
              <a:t>3</a:t>
            </a:fld>
            <a:endParaRPr lang="en-US" altLang="en-US">
              <a:solidFill>
                <a:srgbClr val="A6A6A6"/>
              </a:solidFill>
            </a:endParaRPr>
          </a:p>
        </p:txBody>
      </p:sp>
    </p:spTree>
  </p:cSld>
  <p:clrMapOvr>
    <a:masterClrMapping/>
  </p:clrMapOvr>
  <p:transition advTm="45000"/>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Standards to Promote Health Information Exchange</a:t>
            </a:r>
            <a:r>
              <a:rPr lang="en-US" altLang="en-US" b="1" smtClean="0"/>
              <a:t/>
            </a:r>
            <a:br>
              <a:rPr lang="en-US" altLang="en-US" b="1" smtClean="0"/>
            </a:br>
            <a:r>
              <a:rPr lang="en-US" altLang="en-US" smtClean="0"/>
              <a:t>References</a:t>
            </a:r>
          </a:p>
        </p:txBody>
      </p:sp>
      <p:sp>
        <p:nvSpPr>
          <p:cNvPr id="33795" name="Content Placeholder 2"/>
          <p:cNvSpPr>
            <a:spLocks noGrp="1"/>
          </p:cNvSpPr>
          <p:nvPr>
            <p:ph type="body" sz="quarter" idx="16"/>
          </p:nvPr>
        </p:nvSpPr>
        <p:spPr/>
        <p:txBody>
          <a:bodyPr/>
          <a:lstStyle/>
          <a:p>
            <a:pPr marL="0" indent="0" eaLnBrk="1" hangingPunct="1">
              <a:buFont typeface="Arial" charset="0"/>
              <a:buNone/>
              <a:defRPr/>
            </a:pPr>
            <a:r>
              <a:rPr lang="en-US" dirty="0" smtClean="0">
                <a:latin typeface="Arial" charset="0"/>
                <a:cs typeface="Arial" charset="0"/>
              </a:rPr>
              <a:t>References</a:t>
            </a:r>
          </a:p>
          <a:p>
            <a:pPr>
              <a:buFont typeface="Arial" panose="020B0604020202020204" pitchFamily="34" charset="0"/>
              <a:buChar char="•"/>
              <a:defRPr/>
            </a:pPr>
            <a:r>
              <a:rPr lang="en-US" sz="1400" b="0" dirty="0" smtClean="0"/>
              <a:t>Amatayakul MK. Electronic health records: a practical guide for professionals and organizations. Chicago (IL): AHIMA; 2009.</a:t>
            </a:r>
          </a:p>
          <a:p>
            <a:pPr marL="342900" lvl="1" indent="-342900">
              <a:buFont typeface="Arial" charset="0"/>
              <a:buChar char="•"/>
              <a:defRPr/>
            </a:pPr>
            <a:r>
              <a:rPr lang="en-US" dirty="0" smtClean="0"/>
              <a:t>American Medical Association. Current </a:t>
            </a:r>
            <a:r>
              <a:rPr lang="en-US" dirty="0"/>
              <a:t>p</a:t>
            </a:r>
            <a:r>
              <a:rPr lang="en-US" dirty="0" smtClean="0"/>
              <a:t>rocedural </a:t>
            </a:r>
            <a:r>
              <a:rPr lang="en-US" dirty="0"/>
              <a:t>t</a:t>
            </a:r>
            <a:r>
              <a:rPr lang="en-US" dirty="0" smtClean="0"/>
              <a:t>erminology (CPT). 4</a:t>
            </a:r>
            <a:r>
              <a:rPr lang="en-US" baseline="30000" dirty="0" smtClean="0"/>
              <a:t>th</a:t>
            </a:r>
            <a:r>
              <a:rPr lang="en-US" dirty="0" smtClean="0"/>
              <a:t> edition. Chicago (IL): American Medical Association; 2011.</a:t>
            </a:r>
          </a:p>
          <a:p>
            <a:pPr>
              <a:buFont typeface="Arial" panose="020B0604020202020204" pitchFamily="34" charset="0"/>
              <a:buChar char="•"/>
              <a:defRPr/>
            </a:pPr>
            <a:r>
              <a:rPr lang="en-US" sz="1400" b="0" dirty="0" smtClean="0"/>
              <a:t>Centers for Medicare and Medicaid Services. Overview of HIPAA.  US Department of Health and Human Services. Available from: </a:t>
            </a:r>
            <a:r>
              <a:rPr lang="en-US" sz="1400" b="0" dirty="0" smtClean="0">
                <a:hlinkClick r:id="rId3" tooltip="Center for Medicare and Medicaid Services (CMS) website"/>
              </a:rPr>
              <a:t>http://www.cms.gov</a:t>
            </a:r>
            <a:endParaRPr lang="en-US" sz="1400" b="0" dirty="0" smtClean="0"/>
          </a:p>
          <a:p>
            <a:pPr>
              <a:buFont typeface="Arial" panose="020B0604020202020204" pitchFamily="34" charset="0"/>
              <a:buChar char="•"/>
              <a:defRPr/>
            </a:pPr>
            <a:r>
              <a:rPr lang="en-US" sz="1400" b="0" dirty="0" smtClean="0">
                <a:hlinkClick r:id="rId4" tooltip="link to nanda.org"/>
              </a:rPr>
              <a:t>Center for Nursing Classification</a:t>
            </a:r>
            <a:r>
              <a:rPr lang="en-US" sz="1400" b="0" dirty="0" smtClean="0"/>
              <a:t> [Internet].  Available from:</a:t>
            </a:r>
            <a:r>
              <a:rPr lang="en-US" sz="1400" b="0" dirty="0" smtClean="0">
                <a:latin typeface="Arial" charset="0"/>
                <a:cs typeface="Arial" charset="0"/>
              </a:rPr>
              <a:t> </a:t>
            </a:r>
            <a:r>
              <a:rPr lang="en-US" sz="1400" b="0" dirty="0" smtClean="0">
                <a:latin typeface="Arial" charset="0"/>
                <a:cs typeface="Arial" charset="0"/>
                <a:hlinkClick r:id="rId5" tooltip="NANDA website"/>
              </a:rPr>
              <a:t>http://</a:t>
            </a:r>
            <a:r>
              <a:rPr lang="en-US" sz="1400" b="0" dirty="0" smtClean="0">
                <a:latin typeface="Arial" charset="0"/>
                <a:cs typeface="Arial" charset="0"/>
                <a:hlinkClick r:id="rId5" tooltip="NANDA website"/>
              </a:rPr>
              <a:t>www.nanda.org</a:t>
            </a:r>
            <a:r>
              <a:rPr lang="en-US" sz="1400" b="0" dirty="0" smtClean="0">
                <a:latin typeface="Arial" charset="0"/>
                <a:cs typeface="Arial" charset="0"/>
                <a:hlinkClick r:id="rId5" tooltip="NANDA website"/>
              </a:rPr>
              <a:t>/</a:t>
            </a:r>
            <a:endParaRPr lang="en-US" sz="1400" b="0" dirty="0" smtClean="0">
              <a:latin typeface="Arial" charset="0"/>
              <a:cs typeface="Arial" charset="0"/>
            </a:endParaRPr>
          </a:p>
          <a:p>
            <a:pPr marL="342900" lvl="1" indent="-342900">
              <a:buFont typeface="Arial" charset="0"/>
              <a:buChar char="•"/>
              <a:defRPr/>
            </a:pPr>
            <a:r>
              <a:rPr lang="en-US" dirty="0" smtClean="0"/>
              <a:t>Consolidated health informatics (CHI). Office of the National Coordinator.  United States Department of Health and Human Services [Internet].  Available from: http://www.hhs.gov/healthit/chi.html</a:t>
            </a:r>
          </a:p>
          <a:p>
            <a:pPr>
              <a:buFont typeface="Arial" panose="020B0604020202020204" pitchFamily="34" charset="0"/>
              <a:buChar char="•"/>
              <a:defRPr/>
            </a:pPr>
            <a:r>
              <a:rPr lang="en-US" sz="1400" b="0" dirty="0" smtClean="0">
                <a:latin typeface="Arial" charset="0"/>
                <a:cs typeface="Arial" charset="0"/>
              </a:rPr>
              <a:t>Giannangelo K, editor. Healthcare </a:t>
            </a:r>
            <a:r>
              <a:rPr lang="en-US" sz="1400" b="0" dirty="0">
                <a:latin typeface="Arial" charset="0"/>
                <a:cs typeface="Arial" charset="0"/>
              </a:rPr>
              <a:t>c</a:t>
            </a:r>
            <a:r>
              <a:rPr lang="en-US" sz="1400" b="0" dirty="0" smtClean="0">
                <a:latin typeface="Arial" charset="0"/>
                <a:cs typeface="Arial" charset="0"/>
              </a:rPr>
              <a:t>ode </a:t>
            </a:r>
            <a:r>
              <a:rPr lang="en-US" sz="1400" b="0" dirty="0">
                <a:latin typeface="Arial" charset="0"/>
                <a:cs typeface="Arial" charset="0"/>
              </a:rPr>
              <a:t>s</a:t>
            </a:r>
            <a:r>
              <a:rPr lang="en-US" sz="1400" b="0" dirty="0" smtClean="0">
                <a:latin typeface="Arial" charset="0"/>
                <a:cs typeface="Arial" charset="0"/>
              </a:rPr>
              <a:t>ets, clinical </a:t>
            </a:r>
            <a:r>
              <a:rPr lang="en-US" sz="1400" b="0" dirty="0">
                <a:latin typeface="Arial" charset="0"/>
                <a:cs typeface="Arial" charset="0"/>
              </a:rPr>
              <a:t>t</a:t>
            </a:r>
            <a:r>
              <a:rPr lang="en-US" sz="1400" b="0" dirty="0" smtClean="0">
                <a:latin typeface="Arial" charset="0"/>
                <a:cs typeface="Arial" charset="0"/>
              </a:rPr>
              <a:t>erminologies, and classifications</a:t>
            </a:r>
            <a:r>
              <a:rPr lang="en-US" sz="1400" b="0" dirty="0">
                <a:latin typeface="Arial" charset="0"/>
                <a:cs typeface="Arial" charset="0"/>
              </a:rPr>
              <a:t>.</a:t>
            </a:r>
            <a:r>
              <a:rPr lang="en-US" sz="1400" b="0" dirty="0" smtClean="0">
                <a:latin typeface="Arial" charset="0"/>
                <a:cs typeface="Arial" charset="0"/>
              </a:rPr>
              <a:t> 2</a:t>
            </a:r>
            <a:r>
              <a:rPr lang="en-US" sz="1400" b="0" baseline="30000" dirty="0" smtClean="0">
                <a:latin typeface="Arial" charset="0"/>
                <a:cs typeface="Arial" charset="0"/>
              </a:rPr>
              <a:t>nd</a:t>
            </a:r>
            <a:r>
              <a:rPr lang="en-US" sz="1400" b="0" dirty="0" smtClean="0">
                <a:latin typeface="Arial" charset="0"/>
                <a:cs typeface="Arial" charset="0"/>
              </a:rPr>
              <a:t> edition. Chicago (IL): AHIMA; 2010.</a:t>
            </a:r>
          </a:p>
          <a:p>
            <a:pPr marL="342900" lvl="1" indent="-342900">
              <a:buFont typeface="Arial" charset="0"/>
              <a:buChar char="•"/>
              <a:defRPr/>
            </a:pPr>
            <a:r>
              <a:rPr lang="en-US" dirty="0" smtClean="0">
                <a:latin typeface="Arial" charset="0"/>
                <a:cs typeface="Arial" charset="0"/>
              </a:rPr>
              <a:t>Health Level Seven International.  </a:t>
            </a:r>
            <a:r>
              <a:rPr lang="en-US" dirty="0" smtClean="0">
                <a:latin typeface="Arial" charset="0"/>
                <a:cs typeface="Arial" charset="0"/>
                <a:hlinkClick r:id="rId6" tooltip="link to hl7.org"/>
              </a:rPr>
              <a:t>About HL7</a:t>
            </a:r>
            <a:r>
              <a:rPr lang="en-US" dirty="0" smtClean="0">
                <a:latin typeface="Arial" charset="0"/>
                <a:cs typeface="Arial" charset="0"/>
              </a:rPr>
              <a:t>.  [Internet]. Ann Arbor (MI). Available from: </a:t>
            </a:r>
            <a:r>
              <a:rPr lang="en-US" dirty="0" smtClean="0">
                <a:latin typeface="Arial" charset="0"/>
                <a:cs typeface="Arial" charset="0"/>
                <a:hlinkClick r:id="rId7" tooltip="HL7 website"/>
              </a:rPr>
              <a:t>http://www.hl7.org</a:t>
            </a:r>
            <a:endParaRPr lang="en-US" dirty="0" smtClean="0">
              <a:latin typeface="Arial" charset="0"/>
              <a:cs typeface="Arial" charset="0"/>
            </a:endParaRPr>
          </a:p>
          <a:p>
            <a:pPr marL="342900" lvl="1" indent="-342900">
              <a:buFont typeface="Arial" charset="0"/>
              <a:buChar char="•"/>
              <a:defRPr/>
            </a:pPr>
            <a:r>
              <a:rPr lang="en-US" dirty="0" smtClean="0">
                <a:latin typeface="Arial" charset="0"/>
                <a:cs typeface="Arial" charset="0"/>
              </a:rPr>
              <a:t>International Health Terminology Standards Development Organization [Internet]. </a:t>
            </a:r>
            <a:r>
              <a:rPr lang="en-US" dirty="0" smtClean="0">
                <a:latin typeface="Arial" charset="0"/>
                <a:cs typeface="Arial" charset="0"/>
                <a:hlinkClick r:id="rId8" tooltip="SNOMED website"/>
              </a:rPr>
              <a:t>About SNOMED</a:t>
            </a:r>
            <a:r>
              <a:rPr lang="en-US" dirty="0" smtClean="0">
                <a:latin typeface="Arial" charset="0"/>
                <a:cs typeface="Arial" charset="0"/>
              </a:rPr>
              <a:t>. Available from: </a:t>
            </a:r>
            <a:r>
              <a:rPr lang="en-US" dirty="0" smtClean="0">
                <a:latin typeface="Arial" charset="0"/>
                <a:cs typeface="Arial" charset="0"/>
                <a:hlinkClick r:id="rId8" tooltip="SNOMED CT website"/>
              </a:rPr>
              <a:t>http://www.ihtsdo.org/snomed-ct/</a:t>
            </a:r>
            <a:endParaRPr lang="en-US" dirty="0" smtClean="0">
              <a:latin typeface="Arial" charset="0"/>
              <a:cs typeface="Arial" charset="0"/>
            </a:endParaRPr>
          </a:p>
        </p:txBody>
      </p:sp>
      <p:sp>
        <p:nvSpPr>
          <p:cNvPr id="33798"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98397BF-B84F-497C-805B-4C3C914CD667}" type="slidenum">
              <a:rPr lang="en-US" altLang="en-US">
                <a:solidFill>
                  <a:srgbClr val="A6A6A6"/>
                </a:solidFill>
              </a:rPr>
              <a:pPr eaLnBrk="1" hangingPunct="1"/>
              <a:t>30</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dirty="0" smtClean="0"/>
              <a:t>Standards to Promote Health Information Exchange</a:t>
            </a:r>
            <a:r>
              <a:rPr lang="en-US" altLang="en-US" b="1" dirty="0" smtClean="0"/>
              <a:t/>
            </a:r>
            <a:br>
              <a:rPr lang="en-US" altLang="en-US" b="1" dirty="0" smtClean="0"/>
            </a:br>
            <a:r>
              <a:rPr lang="en-US" altLang="en-US" dirty="0" smtClean="0"/>
              <a:t>References (</a:t>
            </a:r>
            <a:r>
              <a:rPr lang="en-US" altLang="en-US" dirty="0" err="1" smtClean="0"/>
              <a:t>con’t</a:t>
            </a:r>
            <a:r>
              <a:rPr lang="en-US" altLang="en-US" dirty="0" smtClean="0"/>
              <a:t>)</a:t>
            </a:r>
          </a:p>
        </p:txBody>
      </p:sp>
      <p:sp>
        <p:nvSpPr>
          <p:cNvPr id="3" name="Content Placeholder 2"/>
          <p:cNvSpPr>
            <a:spLocks noGrp="1"/>
          </p:cNvSpPr>
          <p:nvPr>
            <p:ph type="body" sz="quarter" idx="16"/>
          </p:nvPr>
        </p:nvSpPr>
        <p:spPr/>
        <p:txBody>
          <a:bodyPr/>
          <a:lstStyle/>
          <a:p>
            <a:pPr marL="0" indent="0">
              <a:buFont typeface="Arial" charset="0"/>
              <a:buNone/>
              <a:defRPr/>
            </a:pPr>
            <a:r>
              <a:rPr lang="en-US" dirty="0" smtClean="0"/>
              <a:t>References</a:t>
            </a:r>
          </a:p>
          <a:p>
            <a:pPr marL="342900" lvl="1" indent="-342900">
              <a:buSzTx/>
              <a:buFont typeface="Arial" panose="020B0604020202020204" pitchFamily="34" charset="0"/>
              <a:buChar char="•"/>
              <a:defRPr/>
            </a:pPr>
            <a:r>
              <a:rPr lang="en-US" dirty="0">
                <a:latin typeface="Arial" charset="0"/>
                <a:cs typeface="Arial" charset="0"/>
              </a:rPr>
              <a:t>National Alliance for Health Information Technology. Report to the Office of the National Coordinator for Health Information Technology on defining key health information technology terms. The National Alliance for Health Information Technology. 2008 Apr 28. p. 10.  </a:t>
            </a:r>
          </a:p>
          <a:p>
            <a:pPr eaLnBrk="1" hangingPunct="1">
              <a:buFont typeface="Arial" panose="020B0604020202020204" pitchFamily="34" charset="0"/>
              <a:buChar char="•"/>
              <a:defRPr/>
            </a:pPr>
            <a:r>
              <a:rPr lang="en-US" sz="1400" b="0" dirty="0" smtClean="0"/>
              <a:t>Nightingale F. </a:t>
            </a:r>
            <a:r>
              <a:rPr lang="en-US" sz="1400" b="0" dirty="0" smtClean="0">
                <a:hlinkClick r:id="rId3" tooltip="link to Harvard library"/>
              </a:rPr>
              <a:t>Notes on hospitals</a:t>
            </a:r>
            <a:r>
              <a:rPr lang="en-US" sz="1400" b="0" dirty="0" smtClean="0"/>
              <a:t>.  London: Longman, Green, Longman, Roberts, and Green; 1863. Available from:  </a:t>
            </a:r>
            <a:r>
              <a:rPr lang="en-US" sz="1400" b="0" u="sng" dirty="0" smtClean="0">
                <a:hlinkClick r:id="rId3"/>
              </a:rPr>
              <a:t>http://pds.lib.harvard.edu</a:t>
            </a:r>
            <a:endParaRPr lang="en-US" sz="1400" b="0" u="sng" dirty="0" smtClean="0"/>
          </a:p>
          <a:p>
            <a:pPr marL="342900" lvl="1" indent="-342900" eaLnBrk="1" hangingPunct="1">
              <a:buFont typeface="Arial" charset="0"/>
              <a:buChar char="•"/>
              <a:defRPr/>
            </a:pPr>
            <a:r>
              <a:rPr lang="en-US" dirty="0" smtClean="0"/>
              <a:t>Thede L, Schwiran P. </a:t>
            </a:r>
            <a:r>
              <a:rPr lang="en-US" dirty="0" smtClean="0">
                <a:hlinkClick r:id="rId4" tooltip="Link to nursingworld.org"/>
              </a:rPr>
              <a:t>Informatics: the standardized nursing terminologies: a national survey of  nurses’ experiences and attitudes.</a:t>
            </a:r>
            <a:r>
              <a:rPr lang="en-US" dirty="0" smtClean="0"/>
              <a:t> OJIN: The Online Journal of Issues in Nursing [Internet].  2011 Feb 25;16(2). </a:t>
            </a:r>
            <a:r>
              <a:rPr lang="en-US" dirty="0" smtClean="0">
                <a:latin typeface="Arial" charset="0"/>
                <a:cs typeface="Arial" charset="0"/>
              </a:rPr>
              <a:t>Available from: </a:t>
            </a:r>
            <a:r>
              <a:rPr lang="en-US" dirty="0" smtClean="0">
                <a:latin typeface="Arial" charset="0"/>
                <a:cs typeface="Arial" charset="0"/>
                <a:hlinkClick r:id="rId4"/>
              </a:rPr>
              <a:t>http://www.nursingworld.org</a:t>
            </a:r>
            <a:endParaRPr lang="en-US" dirty="0" smtClean="0">
              <a:latin typeface="Arial" charset="0"/>
              <a:cs typeface="Arial" charset="0"/>
            </a:endParaRPr>
          </a:p>
          <a:p>
            <a:pPr marL="342900" lvl="1" indent="-342900" eaLnBrk="1" hangingPunct="1">
              <a:buFont typeface="Arial" charset="0"/>
              <a:buChar char="•"/>
              <a:defRPr/>
            </a:pPr>
            <a:r>
              <a:rPr lang="en-US" dirty="0" smtClean="0">
                <a:hlinkClick r:id="rId5" tooltip="link to FDA.gov"/>
              </a:rPr>
              <a:t>US Food and Drug Administration</a:t>
            </a:r>
            <a:r>
              <a:rPr lang="en-US" dirty="0" smtClean="0"/>
              <a:t> [Internet]. Silver Springs (MD): 2012. Protecting and Promoting Your Health. National Drug Code Directory.  Available from: </a:t>
            </a:r>
            <a:r>
              <a:rPr lang="en-US" dirty="0" smtClean="0">
                <a:hlinkClick r:id="rId5"/>
              </a:rPr>
              <a:t>http://www.fda.gov</a:t>
            </a:r>
            <a:endParaRPr lang="en-US" dirty="0" smtClean="0"/>
          </a:p>
        </p:txBody>
      </p:sp>
      <p:sp>
        <p:nvSpPr>
          <p:cNvPr id="4" name="Text Placeholder 3"/>
          <p:cNvSpPr>
            <a:spLocks noGrp="1"/>
          </p:cNvSpPr>
          <p:nvPr>
            <p:ph type="body" sz="quarter" idx="21"/>
          </p:nvPr>
        </p:nvSpPr>
        <p:spPr/>
        <p:txBody>
          <a:bodyPr/>
          <a:lstStyle/>
          <a:p>
            <a:pPr marL="342900" lvl="1" indent="-342900">
              <a:defRPr/>
            </a:pPr>
            <a:r>
              <a:rPr lang="en-US" b="1" dirty="0"/>
              <a:t>Images</a:t>
            </a:r>
          </a:p>
          <a:p>
            <a:pPr marL="342900" lvl="1" indent="-342900">
              <a:defRPr/>
            </a:pPr>
            <a:r>
              <a:rPr lang="en-US" dirty="0"/>
              <a:t>Slides 3, 10, 19: Microsoft Clip Art, Used with Permission of Microsoft. </a:t>
            </a:r>
          </a:p>
        </p:txBody>
      </p:sp>
      <p:sp>
        <p:nvSpPr>
          <p:cNvPr id="34822"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9F8EA491-2FA3-4387-98E8-89B367C8ED48}" type="slidenum">
              <a:rPr lang="en-US" altLang="en-US">
                <a:solidFill>
                  <a:srgbClr val="A6A6A6"/>
                </a:solidFill>
              </a:rPr>
              <a:pPr eaLnBrk="1" hangingPunct="1"/>
              <a:t>31</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in Healthcare and Public Health Settings, </a:t>
            </a:r>
            <a:br>
              <a:rPr lang="en-US" dirty="0" smtClean="0"/>
            </a:br>
            <a:r>
              <a:rPr lang="en-US" altLang="en-US" dirty="0"/>
              <a:t>Standards to Promote Health Information Exchange</a:t>
            </a:r>
            <a:endParaRPr lang="en-US" dirty="0"/>
          </a:p>
        </p:txBody>
      </p:sp>
      <p:sp>
        <p:nvSpPr>
          <p:cNvPr id="3" name="Content Placeholder 2"/>
          <p:cNvSpPr>
            <a:spLocks noGrp="1"/>
          </p:cNvSpPr>
          <p:nvPr>
            <p:ph sz="quarter" idx="14"/>
          </p:nvPr>
        </p:nvSpPr>
        <p:spPr/>
        <p:txBody>
          <a:bodyPr/>
          <a:lstStyle/>
          <a:p>
            <a:r>
              <a:rPr lang="en-US" altLang="en-US" dirty="0" smtClean="0">
                <a:ea typeface="Calibri" panose="020F0502020204030204" pitchFamily="34" charset="0"/>
                <a:cs typeface="Arial" panose="020B0604020202020204" pitchFamily="34" charset="0"/>
              </a:rPr>
              <a:t>This </a:t>
            </a:r>
            <a:r>
              <a:rPr lang="en-US" altLang="en-US" dirty="0">
                <a:ea typeface="Calibri" panose="020F0502020204030204" pitchFamily="34" charset="0"/>
                <a:cs typeface="Arial" panose="020B0604020202020204" pitchFamily="34" charset="0"/>
              </a:rPr>
              <a:t>material was developed by The University of Alabama at Birmingham, funded by the Department of Health and Human Services, Office of the National Coordinator for Health Information Technology under Award Number </a:t>
            </a:r>
            <a:r>
              <a:rPr lang="en-US" altLang="en-US" dirty="0">
                <a:ea typeface="Calibri" panose="020F0502020204030204" pitchFamily="34" charset="0"/>
                <a:cs typeface="Times New Roman" panose="02020603050405020304" pitchFamily="18" charset="0"/>
              </a:rPr>
              <a:t>90WT0007</a:t>
            </a:r>
            <a:r>
              <a:rPr lang="en-US" altLang="en-US" dirty="0" smtClean="0">
                <a:ea typeface="Calibri" panose="020F0502020204030204" pitchFamily="34" charset="0"/>
                <a:cs typeface="Times New Roman" panose="02020603050405020304" pitchFamily="18" charset="0"/>
              </a:rPr>
              <a:t>.</a:t>
            </a:r>
            <a:endParaRPr lang="en-US" altLang="en-US"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000743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6"/>
          <p:cNvSpPr>
            <a:spLocks noGrp="1"/>
          </p:cNvSpPr>
          <p:nvPr>
            <p:ph type="title"/>
          </p:nvPr>
        </p:nvSpPr>
        <p:spPr/>
        <p:txBody>
          <a:bodyPr/>
          <a:lstStyle/>
          <a:p>
            <a:r>
              <a:rPr lang="en-US" altLang="en-US" dirty="0" smtClean="0"/>
              <a:t>Information Standards</a:t>
            </a:r>
          </a:p>
        </p:txBody>
      </p:sp>
      <p:sp>
        <p:nvSpPr>
          <p:cNvPr id="8" name="Content Placeholder 7"/>
          <p:cNvSpPr>
            <a:spLocks noGrp="1"/>
          </p:cNvSpPr>
          <p:nvPr>
            <p:ph sz="quarter" idx="14"/>
          </p:nvPr>
        </p:nvSpPr>
        <p:spPr/>
        <p:txBody>
          <a:bodyPr/>
          <a:lstStyle/>
          <a:p>
            <a:pPr>
              <a:defRPr/>
            </a:pPr>
            <a:r>
              <a:rPr lang="en-US" dirty="0" smtClean="0"/>
              <a:t>Data set </a:t>
            </a:r>
          </a:p>
          <a:p>
            <a:pPr lvl="1">
              <a:defRPr/>
            </a:pPr>
            <a:r>
              <a:rPr lang="en-US" dirty="0"/>
              <a:t>L</a:t>
            </a:r>
            <a:r>
              <a:rPr lang="en-US" dirty="0" smtClean="0"/>
              <a:t>ist of the data elements with uniform definitions</a:t>
            </a:r>
          </a:p>
          <a:p>
            <a:pPr>
              <a:defRPr/>
            </a:pPr>
            <a:r>
              <a:rPr lang="en-US" dirty="0" smtClean="0"/>
              <a:t>Standardized terminologies</a:t>
            </a:r>
          </a:p>
          <a:p>
            <a:pPr lvl="1">
              <a:defRPr/>
            </a:pPr>
            <a:r>
              <a:rPr lang="en-US" dirty="0" smtClean="0"/>
              <a:t>Allow merging data for population health studies</a:t>
            </a:r>
          </a:p>
          <a:p>
            <a:pPr lvl="1">
              <a:defRPr/>
            </a:pPr>
            <a:r>
              <a:rPr lang="en-US" dirty="0" smtClean="0"/>
              <a:t>Allow use of decision support</a:t>
            </a:r>
          </a:p>
          <a:p>
            <a:pPr lvl="1">
              <a:defRPr/>
            </a:pPr>
            <a:r>
              <a:rPr lang="en-US" dirty="0" smtClean="0"/>
              <a:t>Allow mapping between terminologies for patient-specific information</a:t>
            </a:r>
          </a:p>
        </p:txBody>
      </p:sp>
      <p:sp>
        <p:nvSpPr>
          <p:cNvPr id="2" name="Text Placeholder 1"/>
          <p:cNvSpPr>
            <a:spLocks noGrp="1"/>
          </p:cNvSpPr>
          <p:nvPr>
            <p:ph type="body" sz="quarter" idx="32"/>
          </p:nvPr>
        </p:nvSpPr>
        <p:spPr/>
        <p:txBody>
          <a:bodyPr/>
          <a:lstStyle/>
          <a:p>
            <a:r>
              <a:rPr lang="en-US" dirty="0"/>
              <a:t>Source:	(</a:t>
            </a:r>
            <a:r>
              <a:rPr lang="en-US" dirty="0" err="1"/>
              <a:t>Giannangelo</a:t>
            </a:r>
            <a:r>
              <a:rPr lang="en-US" dirty="0"/>
              <a:t>, 2010</a:t>
            </a:r>
            <a:r>
              <a:rPr lang="en-US" dirty="0" smtClean="0"/>
              <a:t>)</a:t>
            </a:r>
            <a:endParaRPr lang="en-US" dirty="0"/>
          </a:p>
        </p:txBody>
      </p:sp>
      <p:sp>
        <p:nvSpPr>
          <p:cNvPr id="6150"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F9038F9B-8881-4D60-8554-06F761321AFD}" type="slidenum">
              <a:rPr lang="en-US" altLang="en-US">
                <a:solidFill>
                  <a:srgbClr val="A6A6A6"/>
                </a:solidFill>
              </a:rPr>
              <a:pPr eaLnBrk="1" hangingPunct="1"/>
              <a:t>4</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Important Terms</a:t>
            </a:r>
          </a:p>
        </p:txBody>
      </p:sp>
      <p:sp>
        <p:nvSpPr>
          <p:cNvPr id="3" name="Content Placeholder 2"/>
          <p:cNvSpPr>
            <a:spLocks noGrp="1"/>
          </p:cNvSpPr>
          <p:nvPr>
            <p:ph sz="quarter" idx="14"/>
          </p:nvPr>
        </p:nvSpPr>
        <p:spPr/>
        <p:txBody>
          <a:bodyPr/>
          <a:lstStyle/>
          <a:p>
            <a:pPr>
              <a:defRPr/>
            </a:pPr>
            <a:r>
              <a:rPr lang="en-US" dirty="0" smtClean="0"/>
              <a:t>Data dictionary  </a:t>
            </a:r>
          </a:p>
          <a:p>
            <a:pPr lvl="1">
              <a:buFont typeface="Arial" charset="0"/>
              <a:buChar char="•"/>
              <a:defRPr/>
            </a:pPr>
            <a:r>
              <a:rPr lang="en-US" sz="2400" dirty="0"/>
              <a:t>D</a:t>
            </a:r>
            <a:r>
              <a:rPr lang="en-US" sz="2400" dirty="0" smtClean="0"/>
              <a:t>ictionary of the metadata for a particular data set</a:t>
            </a:r>
          </a:p>
          <a:p>
            <a:pPr lvl="1">
              <a:buFont typeface="Arial" charset="0"/>
              <a:buChar char="•"/>
              <a:defRPr/>
            </a:pPr>
            <a:r>
              <a:rPr lang="en-US" sz="2400" dirty="0"/>
              <a:t>D</a:t>
            </a:r>
            <a:r>
              <a:rPr lang="en-US" sz="2400" dirty="0" smtClean="0"/>
              <a:t>efinitions, principles and guidelines for each data element</a:t>
            </a:r>
          </a:p>
          <a:p>
            <a:pPr lvl="1">
              <a:buFont typeface="Arial" charset="0"/>
              <a:buChar char="•"/>
              <a:defRPr/>
            </a:pPr>
            <a:r>
              <a:rPr lang="en-US" sz="2400" dirty="0" smtClean="0"/>
              <a:t>Specifies values for each element</a:t>
            </a:r>
          </a:p>
          <a:p>
            <a:pPr>
              <a:defRPr/>
            </a:pPr>
            <a:r>
              <a:rPr lang="en-US" dirty="0" smtClean="0"/>
              <a:t>Metadata</a:t>
            </a:r>
          </a:p>
          <a:p>
            <a:pPr lvl="1">
              <a:buFont typeface="Arial" charset="0"/>
              <a:buChar char="•"/>
              <a:defRPr/>
            </a:pPr>
            <a:r>
              <a:rPr lang="en-US" sz="2400" dirty="0"/>
              <a:t>D</a:t>
            </a:r>
            <a:r>
              <a:rPr lang="en-US" sz="2400" dirty="0" smtClean="0"/>
              <a:t>ata about the data </a:t>
            </a:r>
          </a:p>
          <a:p>
            <a:pPr lvl="1">
              <a:buFont typeface="Arial" charset="0"/>
              <a:buChar char="•"/>
              <a:defRPr/>
            </a:pPr>
            <a:r>
              <a:rPr lang="en-US" sz="2400" dirty="0" smtClean="0"/>
              <a:t>Characteristics of each data element</a:t>
            </a:r>
          </a:p>
        </p:txBody>
      </p:sp>
      <p:sp>
        <p:nvSpPr>
          <p:cNvPr id="2" name="Text Placeholder 1"/>
          <p:cNvSpPr>
            <a:spLocks noGrp="1"/>
          </p:cNvSpPr>
          <p:nvPr>
            <p:ph type="body" sz="quarter" idx="32"/>
          </p:nvPr>
        </p:nvSpPr>
        <p:spPr/>
        <p:txBody>
          <a:bodyPr/>
          <a:lstStyle/>
          <a:p>
            <a:pPr>
              <a:spcBef>
                <a:spcPts val="1800"/>
              </a:spcBef>
              <a:defRPr/>
            </a:pPr>
            <a:r>
              <a:rPr lang="en-US" dirty="0"/>
              <a:t>Sources:	(</a:t>
            </a:r>
            <a:r>
              <a:rPr lang="en-US" dirty="0" err="1"/>
              <a:t>Giannangelo</a:t>
            </a:r>
            <a:r>
              <a:rPr lang="en-US" dirty="0"/>
              <a:t>, 2010)</a:t>
            </a:r>
          </a:p>
          <a:p>
            <a:pPr>
              <a:defRPr/>
            </a:pPr>
            <a:r>
              <a:rPr lang="en-US" dirty="0"/>
              <a:t>	(</a:t>
            </a:r>
            <a:r>
              <a:rPr lang="en-US" dirty="0" err="1"/>
              <a:t>Amatayakul</a:t>
            </a:r>
            <a:r>
              <a:rPr lang="en-US" dirty="0"/>
              <a:t>, 2009</a:t>
            </a:r>
            <a:r>
              <a:rPr lang="en-US" dirty="0" smtClean="0"/>
              <a:t>)</a:t>
            </a:r>
            <a:endParaRPr lang="en-US" dirty="0"/>
          </a:p>
        </p:txBody>
      </p:sp>
      <p:sp>
        <p:nvSpPr>
          <p:cNvPr id="7174"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EC393842-2108-4736-B978-18C3B0D785F3}" type="slidenum">
              <a:rPr lang="en-US" altLang="en-US">
                <a:solidFill>
                  <a:srgbClr val="A6A6A6"/>
                </a:solidFill>
              </a:rPr>
              <a:pPr eaLnBrk="1" hangingPunct="1"/>
              <a:t>5</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tLang="en-US" smtClean="0"/>
              <a:t>Interoperability</a:t>
            </a:r>
          </a:p>
        </p:txBody>
      </p:sp>
      <p:sp>
        <p:nvSpPr>
          <p:cNvPr id="13315" name="Content Placeholder 2"/>
          <p:cNvSpPr>
            <a:spLocks noGrp="1"/>
          </p:cNvSpPr>
          <p:nvPr>
            <p:ph sz="quarter" idx="14"/>
          </p:nvPr>
        </p:nvSpPr>
        <p:spPr/>
        <p:txBody>
          <a:bodyPr/>
          <a:lstStyle/>
          <a:p>
            <a:r>
              <a:rPr lang="en-US" altLang="en-US" dirty="0" smtClean="0">
                <a:cs typeface="Arial" panose="020B0604020202020204" pitchFamily="34" charset="0"/>
              </a:rPr>
              <a:t>“the ability of different information technology systems to communicate, to exchange data accurately, effectively and consistently and to use the information that has been exchanged.” </a:t>
            </a:r>
          </a:p>
          <a:p>
            <a:r>
              <a:rPr lang="en-US" altLang="en-US" dirty="0" smtClean="0">
                <a:cs typeface="Arial" panose="020B0604020202020204" pitchFamily="34" charset="0"/>
              </a:rPr>
              <a:t>Date of birth formats</a:t>
            </a:r>
          </a:p>
          <a:p>
            <a:pPr lvl="1"/>
            <a:r>
              <a:rPr lang="en-US" altLang="en-US" sz="2400" dirty="0" smtClean="0">
                <a:cs typeface="Arial" panose="020B0604020202020204" pitchFamily="34" charset="0"/>
              </a:rPr>
              <a:t>3/22/56 </a:t>
            </a:r>
          </a:p>
          <a:p>
            <a:pPr lvl="1"/>
            <a:r>
              <a:rPr lang="en-US" altLang="en-US" sz="2400" dirty="0" smtClean="0">
                <a:cs typeface="Arial" panose="020B0604020202020204" pitchFamily="34" charset="0"/>
              </a:rPr>
              <a:t>March 22, 1956</a:t>
            </a:r>
          </a:p>
          <a:p>
            <a:pPr lvl="1"/>
            <a:r>
              <a:rPr lang="en-US" altLang="en-US" sz="2400" dirty="0" smtClean="0">
                <a:cs typeface="Arial" panose="020B0604020202020204" pitchFamily="34" charset="0"/>
              </a:rPr>
              <a:t>22  March 1956</a:t>
            </a:r>
          </a:p>
        </p:txBody>
      </p:sp>
      <p:sp>
        <p:nvSpPr>
          <p:cNvPr id="2" name="Text Placeholder 1"/>
          <p:cNvSpPr>
            <a:spLocks noGrp="1"/>
          </p:cNvSpPr>
          <p:nvPr>
            <p:ph type="body" sz="quarter" idx="32"/>
          </p:nvPr>
        </p:nvSpPr>
        <p:spPr/>
        <p:txBody>
          <a:bodyPr/>
          <a:lstStyle/>
          <a:p>
            <a:r>
              <a:rPr lang="en-US" altLang="en-US" dirty="0">
                <a:cs typeface="Arial" panose="020B0604020202020204" pitchFamily="34" charset="0"/>
              </a:rPr>
              <a:t>Source:	(National Alliance for Health Information Technology, 2008</a:t>
            </a:r>
            <a:r>
              <a:rPr lang="en-US" altLang="en-US" dirty="0" smtClean="0">
                <a:cs typeface="Arial" panose="020B0604020202020204" pitchFamily="34" charset="0"/>
              </a:rPr>
              <a:t>)</a:t>
            </a:r>
            <a:endParaRPr lang="en-US" altLang="en-US" dirty="0">
              <a:cs typeface="Arial" panose="020B0604020202020204" pitchFamily="34" charset="0"/>
            </a:endParaRPr>
          </a:p>
        </p:txBody>
      </p:sp>
      <p:sp>
        <p:nvSpPr>
          <p:cNvPr id="8198"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21977F0B-67FD-4250-AC78-E4C1D7D2CBB8}" type="slidenum">
              <a:rPr lang="en-US" altLang="en-US">
                <a:solidFill>
                  <a:srgbClr val="A6A6A6"/>
                </a:solidFill>
              </a:rPr>
              <a:pPr eaLnBrk="1" hangingPunct="1"/>
              <a:t>6</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Interoperability (</a:t>
            </a:r>
            <a:r>
              <a:rPr lang="en-US" altLang="en-US" dirty="0" err="1" smtClean="0"/>
              <a:t>con’t</a:t>
            </a:r>
            <a:r>
              <a:rPr lang="en-US" altLang="en-US" dirty="0" smtClean="0"/>
              <a:t>)</a:t>
            </a:r>
          </a:p>
        </p:txBody>
      </p:sp>
      <p:sp>
        <p:nvSpPr>
          <p:cNvPr id="14339" name="Content Placeholder 2"/>
          <p:cNvSpPr>
            <a:spLocks noGrp="1"/>
          </p:cNvSpPr>
          <p:nvPr>
            <p:ph sz="quarter" idx="14"/>
          </p:nvPr>
        </p:nvSpPr>
        <p:spPr/>
        <p:txBody>
          <a:bodyPr/>
          <a:lstStyle/>
          <a:p>
            <a:r>
              <a:rPr lang="en-US" altLang="en-US" dirty="0" smtClean="0">
                <a:solidFill>
                  <a:srgbClr val="000000"/>
                </a:solidFill>
                <a:cs typeface="Arial" panose="020B0604020202020204" pitchFamily="34" charset="0"/>
              </a:rPr>
              <a:t>Standardized terminologies / ontologies</a:t>
            </a:r>
          </a:p>
          <a:p>
            <a:pPr lvl="1"/>
            <a:r>
              <a:rPr lang="en-US" altLang="en-US" dirty="0" smtClean="0">
                <a:solidFill>
                  <a:srgbClr val="000000"/>
                </a:solidFill>
                <a:cs typeface="Arial" panose="020B0604020202020204" pitchFamily="34" charset="0"/>
              </a:rPr>
              <a:t>Patient diagnoses, interventions, outcomes</a:t>
            </a:r>
          </a:p>
          <a:p>
            <a:r>
              <a:rPr lang="en-US" altLang="en-US" dirty="0" smtClean="0">
                <a:cs typeface="Arial" panose="020B0604020202020204" pitchFamily="34" charset="0"/>
              </a:rPr>
              <a:t>Semantic Interoperability</a:t>
            </a:r>
          </a:p>
          <a:p>
            <a:pPr lvl="1"/>
            <a:r>
              <a:rPr lang="en-US" altLang="en-US" dirty="0" smtClean="0">
                <a:cs typeface="Arial" panose="020B0604020202020204" pitchFamily="34" charset="0"/>
              </a:rPr>
              <a:t>Data means same thing to different users</a:t>
            </a:r>
          </a:p>
        </p:txBody>
      </p:sp>
      <p:sp>
        <p:nvSpPr>
          <p:cNvPr id="9222"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57C3F7C0-54B3-4724-8F04-9E01CE17CB1A}" type="slidenum">
              <a:rPr lang="en-US" altLang="en-US">
                <a:solidFill>
                  <a:srgbClr val="A6A6A6"/>
                </a:solidFill>
              </a:rPr>
              <a:pPr eaLnBrk="1" hangingPunct="1"/>
              <a:t>7</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9"/>
          <p:cNvSpPr>
            <a:spLocks noGrp="1"/>
          </p:cNvSpPr>
          <p:nvPr>
            <p:ph type="title"/>
          </p:nvPr>
        </p:nvSpPr>
        <p:spPr/>
        <p:txBody>
          <a:bodyPr/>
          <a:lstStyle/>
          <a:p>
            <a:r>
              <a:rPr lang="en-US" altLang="en-US" smtClean="0">
                <a:cs typeface="Tahoma" panose="020B0604030504040204" pitchFamily="34" charset="0"/>
              </a:rPr>
              <a:t>EHR Messaging Standards</a:t>
            </a:r>
          </a:p>
        </p:txBody>
      </p:sp>
      <p:sp>
        <p:nvSpPr>
          <p:cNvPr id="11" name="Content Placeholder 10"/>
          <p:cNvSpPr>
            <a:spLocks noGrp="1"/>
          </p:cNvSpPr>
          <p:nvPr>
            <p:ph sz="quarter" idx="14"/>
          </p:nvPr>
        </p:nvSpPr>
        <p:spPr/>
        <p:txBody>
          <a:bodyPr/>
          <a:lstStyle/>
          <a:p>
            <a:pPr>
              <a:defRPr/>
            </a:pPr>
            <a:r>
              <a:rPr lang="en-US" dirty="0"/>
              <a:t>A</a:t>
            </a:r>
            <a:r>
              <a:rPr lang="en-US" dirty="0" smtClean="0"/>
              <a:t>lso called</a:t>
            </a:r>
          </a:p>
          <a:p>
            <a:pPr lvl="1">
              <a:buFont typeface="Arial" charset="0"/>
              <a:buChar char="•"/>
              <a:defRPr/>
            </a:pPr>
            <a:r>
              <a:rPr lang="en-US" dirty="0"/>
              <a:t>D</a:t>
            </a:r>
            <a:r>
              <a:rPr lang="en-US" dirty="0" smtClean="0"/>
              <a:t>ata exchange standards</a:t>
            </a:r>
          </a:p>
          <a:p>
            <a:pPr lvl="1">
              <a:buFont typeface="Arial" charset="0"/>
              <a:buChar char="•"/>
              <a:defRPr/>
            </a:pPr>
            <a:r>
              <a:rPr lang="en-US" dirty="0"/>
              <a:t>I</a:t>
            </a:r>
            <a:r>
              <a:rPr lang="en-US" dirty="0" smtClean="0"/>
              <a:t>nteroperability standards</a:t>
            </a:r>
          </a:p>
          <a:p>
            <a:pPr>
              <a:defRPr/>
            </a:pPr>
            <a:r>
              <a:rPr lang="en-US" dirty="0" smtClean="0"/>
              <a:t>Supports sharing of data</a:t>
            </a:r>
          </a:p>
          <a:p>
            <a:pPr lvl="1">
              <a:buFont typeface="Arial" charset="0"/>
              <a:buChar char="•"/>
              <a:defRPr/>
            </a:pPr>
            <a:r>
              <a:rPr lang="en-US" dirty="0" smtClean="0"/>
              <a:t>Safe</a:t>
            </a:r>
          </a:p>
          <a:p>
            <a:pPr lvl="1">
              <a:buFont typeface="Arial" charset="0"/>
              <a:buChar char="•"/>
              <a:defRPr/>
            </a:pPr>
            <a:r>
              <a:rPr lang="en-US" dirty="0" smtClean="0"/>
              <a:t>Accurate</a:t>
            </a:r>
          </a:p>
          <a:p>
            <a:pPr>
              <a:defRPr/>
            </a:pPr>
            <a:r>
              <a:rPr lang="en-US" dirty="0" smtClean="0"/>
              <a:t>Protocols</a:t>
            </a:r>
          </a:p>
          <a:p>
            <a:pPr lvl="1">
              <a:buFont typeface="Arial" charset="0"/>
              <a:buChar char="•"/>
              <a:defRPr/>
            </a:pPr>
            <a:r>
              <a:rPr lang="en-US" dirty="0" smtClean="0"/>
              <a:t>Data definitions</a:t>
            </a:r>
          </a:p>
        </p:txBody>
      </p:sp>
      <p:sp>
        <p:nvSpPr>
          <p:cNvPr id="2" name="Text Placeholder 1"/>
          <p:cNvSpPr>
            <a:spLocks noGrp="1"/>
          </p:cNvSpPr>
          <p:nvPr>
            <p:ph type="body" sz="quarter" idx="32"/>
          </p:nvPr>
        </p:nvSpPr>
        <p:spPr/>
        <p:txBody>
          <a:bodyPr/>
          <a:lstStyle/>
          <a:p>
            <a:r>
              <a:rPr lang="en-US" dirty="0"/>
              <a:t>Source:	(</a:t>
            </a:r>
            <a:r>
              <a:rPr lang="en-US" dirty="0" err="1"/>
              <a:t>Amatayakul</a:t>
            </a:r>
            <a:r>
              <a:rPr lang="en-US" dirty="0"/>
              <a:t>, 2009</a:t>
            </a:r>
            <a:r>
              <a:rPr lang="en-US" dirty="0" smtClean="0"/>
              <a:t>)</a:t>
            </a:r>
            <a:endParaRPr lang="en-US" dirty="0"/>
          </a:p>
        </p:txBody>
      </p:sp>
      <p:sp>
        <p:nvSpPr>
          <p:cNvPr id="10244" name="Slide Number Placeholder 8"/>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844CBFA5-FC19-49D3-A163-93AA681468C5}" type="slidenum">
              <a:rPr lang="en-US" altLang="en-US">
                <a:solidFill>
                  <a:srgbClr val="A6A6A6"/>
                </a:solidFill>
              </a:rPr>
              <a:pPr eaLnBrk="1" hangingPunct="1"/>
              <a:t>8</a:t>
            </a:fld>
            <a:endParaRPr lang="en-US" altLang="en-US">
              <a:solidFill>
                <a:srgbClr val="A6A6A6"/>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cs typeface="Tahoma" panose="020B0604030504040204" pitchFamily="34" charset="0"/>
              </a:rPr>
              <a:t>EHR Messaging Standards (</a:t>
            </a:r>
            <a:r>
              <a:rPr lang="en-US" altLang="en-US" dirty="0" err="1" smtClean="0">
                <a:cs typeface="Tahoma" panose="020B0604030504040204" pitchFamily="34" charset="0"/>
              </a:rPr>
              <a:t>con’t</a:t>
            </a:r>
            <a:r>
              <a:rPr lang="en-US" altLang="en-US" dirty="0" smtClean="0">
                <a:cs typeface="Tahoma" panose="020B0604030504040204" pitchFamily="34" charset="0"/>
              </a:rPr>
              <a:t>)</a:t>
            </a:r>
          </a:p>
        </p:txBody>
      </p:sp>
      <p:sp>
        <p:nvSpPr>
          <p:cNvPr id="3" name="Content Placeholder 2"/>
          <p:cNvSpPr>
            <a:spLocks noGrp="1"/>
          </p:cNvSpPr>
          <p:nvPr>
            <p:ph sz="quarter" idx="14"/>
          </p:nvPr>
        </p:nvSpPr>
        <p:spPr/>
        <p:txBody>
          <a:bodyPr/>
          <a:lstStyle/>
          <a:p>
            <a:pPr>
              <a:defRPr/>
            </a:pPr>
            <a:r>
              <a:rPr lang="en-US" dirty="0" smtClean="0"/>
              <a:t>Numerous standards, including</a:t>
            </a:r>
          </a:p>
          <a:p>
            <a:pPr lvl="1">
              <a:defRPr/>
            </a:pPr>
            <a:r>
              <a:rPr lang="en-US" dirty="0" smtClean="0"/>
              <a:t>American National Standards Institute, Accredited Standards Committee X12-Insurance Subcommittee (ANSI-ASCX12N)</a:t>
            </a:r>
          </a:p>
          <a:p>
            <a:pPr lvl="1">
              <a:defRPr/>
            </a:pPr>
            <a:r>
              <a:rPr lang="en-US" dirty="0" smtClean="0"/>
              <a:t>Digital Imaging and Communications in Medicine (DICOM)</a:t>
            </a:r>
          </a:p>
        </p:txBody>
      </p:sp>
      <p:sp>
        <p:nvSpPr>
          <p:cNvPr id="2" name="Text Placeholder 1"/>
          <p:cNvSpPr>
            <a:spLocks noGrp="1"/>
          </p:cNvSpPr>
          <p:nvPr>
            <p:ph type="body" sz="quarter" idx="32"/>
          </p:nvPr>
        </p:nvSpPr>
        <p:spPr/>
        <p:txBody>
          <a:bodyPr/>
          <a:lstStyle/>
          <a:p>
            <a:r>
              <a:rPr lang="en-US" dirty="0"/>
              <a:t>Source:	(</a:t>
            </a:r>
            <a:r>
              <a:rPr lang="en-US" dirty="0" err="1"/>
              <a:t>Amatayakul</a:t>
            </a:r>
            <a:r>
              <a:rPr lang="en-US" dirty="0"/>
              <a:t>, 2009</a:t>
            </a:r>
            <a:r>
              <a:rPr lang="en-US" dirty="0" smtClean="0"/>
              <a:t>)</a:t>
            </a:r>
            <a:endParaRPr lang="en-US" dirty="0">
              <a:solidFill>
                <a:srgbClr val="FF0000"/>
              </a:solidFill>
            </a:endParaRPr>
          </a:p>
        </p:txBody>
      </p:sp>
      <p:sp>
        <p:nvSpPr>
          <p:cNvPr id="11268" name="Slide Number Placeholder 5"/>
          <p:cNvSpPr>
            <a:spLocks noGrp="1"/>
          </p:cNvSpPr>
          <p:nvPr>
            <p:ph type="sldNum" sz="quarter" idx="4"/>
          </p:nvPr>
        </p:nvSpPr>
        <p:spPr bwMode="auto">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3B4C1E9D-D4A9-4817-93B9-99012631D721}" type="slidenum">
              <a:rPr lang="en-US" altLang="en-US">
                <a:solidFill>
                  <a:srgbClr val="A6A6A6"/>
                </a:solidFill>
              </a:rPr>
              <a:pPr eaLnBrk="1" hangingPunct="1"/>
              <a:t>9</a:t>
            </a:fld>
            <a:endParaRPr lang="en-US" altLang="en-US">
              <a:solidFill>
                <a:srgbClr val="A6A6A6"/>
              </a:solidFil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THEME_BG_IMAGE" val=""/>
  <p:tag name="MMPROD_TAG_VCONFIG" val="PD94bWwgdmVyc2lvbj0iMS4wIiBlbmNvZGluZz0iVVRGLTgiPz4NCjxjb25maWd1cmF0aW9uPg0KCTxicmFuZGluZz4NCgkJPHVpZm9udCBuYW1lPSJGT05UX05PVEVTX1RFWFQiIHZhbHVlPSJWZXJkYW5hLDksZmFsc2UsZmFsc2UsZmFsc2UiLz4NCgk8L2JyYW5kaW5nPg0KCTxjb2xvcnM+DQoJCTx1aWNvbG9yIG5hbWU9InByaW1hcnkiIHZhbHVlPSIweDAwMDAwMCIvPg0KCQk8dWljb2xvciBuYW1lPSJnbG93IiB2YWx1ZT0iMHgwMDAwMDAiLz4NCgkJPHVpY29sb3IgbmFtZT0idGV4dCIgdmFsdWU9IjB4RkZGRkZGIi8+DQoJCTx1aWNvbG9yIG5hbWU9ImxpZ2h0IiB2YWx1ZT0iMHg0RTVENjAiLz4NCgkJPHVpY29sb3IgbmFtZT0ic2hhZG93IiB2YWx1ZT0iMHgwMDAwMDAiLz4NCgkJPHVpY29sb3IgbmFtZT0iYmFja2dyb3VuZCIgdmFsdWU9IjB4NzI3OTcxIi8+DQoJPC9jb2xvcnM+DQoJPGxheW91dD4NCgkJPHVpc2hvdyBuYW1lPSJwcmVzZW50YXRpb250aXRsZSIgdmFsdWU9InRydWUiLz4NCgkJPHVpc2hvdyBuYW1lPSJwcmVzZW50ZXJwaG90byIgdmFsdWU9ImZhbHNlIi8+DQoJCTx1aXNob3cgbmFtZT0icHJlc2VudGVybmFtZSIgdmFsdWU9ImZhbHNlIi8+DQoJCTx1aXNob3cgbmFtZT0icHJlc2VudGVydGl0bGUiIHZhbHVlPSJmYWxzZSIvPg0KCQk8dWlzaG93IG5hbWU9InByZXNlbnRlcmVtYWlsIiB2YWx1ZT0iZmFsc2UiLz4NCgkJPHVpc2hvdyBuYW1lPSJwcmVzZW50ZXJiaW8iIHZhbHVlPSJmYWxzZSIvPg0KCQk8dWlzaG93IG5hbWU9ImNvbXBhbnlsb2dvIiB2YWx1ZT0iZmFsc2UiLz4NCgkJPHVpc2hvdyBuYW1lPSJzaWRlYmFyIiB2YWx1ZT0idHJ1ZSIvPg0KCQk8dWlzaG93IG5hbWU9Im91dGxpbmUiIHZhbHVlPSJ0cnVlIi8+DQoJCTx1aXNob3cgbmFtZT0idGh1bWJuYWlsIiB2YWx1ZT0idHJ1ZSIvPg0KCQk8dWlzaG93IG5hbWU9Im5vdGVzIiB2YWx1ZT0idHJ1ZSIvPg0KCQk8dWlzaG93IG5hbWU9InNlYXJjaCIgdmFsdWU9InRydWUiLz4NCgkJPHVpc2hvdyBuYW1lPSJxdWl6IiB2YWx1ZT0iZmFsc2UiLz4NCgkJPHVpc2hvdyBuYW1lPSJhdHRhY2htZW50cyIgdmFsdWU9InRydWUiLz4NCgkJPHVpc2hvdyBuYW1lPSJ1dGlscyIgdmFsdWU9InRydWUiLz4NCgkJPHVpc2hvdyBuYW1lPSJ2b2x1bWUiIHZhbHVlPSJ0cnVlIi8+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N0b3BwZWQiLz4NCgkJPHVpdGV4dCBuYW1lPSJTQ1JVQkJBUlNUQVRVU19QTEFZSU5HIiB2YWx1ZT0iUGxheWluZyIvPg0KCQk8dWl0ZXh0IG5hbWU9IlNDUlVCQkFSU1RBVFVTX05PQVVESU8iIHZhbHVlPSJObyBBdWRpbyIvPg0KCQk8dWl0ZXh0IG5hbWU9IlNDUlVCQkFSU1RBVFVTX1ZJRFBMQVlJTkciIHZhbHVlPSJWaWRlbyBQbGF5aW5nIi8+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DQoJCTx1aXRleHQgbmFtZT0iVEFCX1FVSVoiIHZhbHVlPSJRdWl6Ii8+DQoJCTx1aXRleHQgbmFtZT0iVEFCX09VVExJTkUiIHZhbHVlPSJPdXRsaW5lIi8+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DQoJCTx1aXRleHQgbmFtZT0iU0xJREVfTk9URVMiIHZhbHVlPSJTbGlkZSBOb3Rlcy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VG9uIGF1cyIvPg0KCQk8dWl0ZXh0IG5hbWU9IkRPQ1dSQVBfVElUTEUiIHZhbHVlPSJQcmVzZW50ZXItQW5oYW5nIi8+DQoJCTx1aXRleHQgbmFtZT0iRE9DV1JBUF9NU0ciIHZhbHVlPSJBdWYgbWVpbmVtIEFyYmVpdHNwbGF0eiBzcGVpY2hlcm4iLz4NCgkJPHVpdGV4dCBuYW1lPSJET0NXUkFQX1BST01QVCIgdmFsdWU9Ilp1bSBIZXJ1bnRlcmxhZGVuIGtsaWNrZW4iLz4NCgk8L2xhbmd1YWdlPg0KCTxsYW5ndWFnZSBpZD0iZn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cG9zaXRpdmUgJW4iLz4NCgkJPCEtLSBzdWJzdGl0dXRpb246ICVuID09IHNsaWRlIG51bWJlciAtLT4NCgkJPCEtLSBzdWJzdGl0dXRpb246ICV0ID09IHRvdGFsIHNsaWRlIGNvdW50IC0tPg0KCQk8dWl0ZXh0IG5hbWU9IlNDUlVCQkFSU1RBVFVTX1NMSURFSU5GTyIgdmFsdWU9IkRpYXBvc2l0aXZlICVuIC8gJXQgfCAiLz4NCgkJPHVpdGV4dCBuYW1lPSJTQ1JVQkJBUlNUQVRVU19TVE9QUEVEIiB2YWx1ZT0iQXJyw6p0w6llIi8+DQoJCTx1aXRleHQgbmFtZT0iU0NSVUJCQVJTVEFUVVNfUExBWUlORyIgdmFsdWU9IkxlY3R1cmUiLz4NCgkJPHVpdGV4dCBuYW1lPSJTQ1JVQkJBUlNUQVRVU19OT0FVRElPIiB2YWx1ZT0iUGFzIGRlIHNvbiIvPg0KCQk8dWl0ZXh0IG5hbWU9IlNDUlVCQkFSU1RBVFVTX1ZJRFBMQVlJTkciIHZhbHVlPSJMZWN0dXJlIHZpZMOpbyBlbiBjb3VycyIvPg0KCQk8dWl0ZXh0IG5hbWU9IlNDUlVCQkFSU1RBVFVTX0xPQURJTkciIHZhbHVlPSJDaGFyZ2VtZW50IGVuIGNvdXJzIi8+DQoJCTx1aXRleHQgbmFtZT0iU0NSVUJCQVJTVEFUVVNfQlVGRkVSSU5HIiB2YWx1ZT0iTWlzZSBlbiBtw6ltb2lyZSIvPg0KCQk8dWl0ZXh0IG5hbWU9IlNDUlVCQkFSU1RBVFVTX1FVRVNUSU9OIiB2YWx1ZT0iUsOpcG9uZHJlIMOgIGxhIHF1ZXN0aW9uIi8+DQoJCTx1aXRleHQgbmFtZT0iU0NSVUJCQVJTVEFUVVNfUkVWSUVXUVVJWiIgdmFsdWU9IlLDqXZpc2lvbiBkdSBxdWVzdGlvbm5haXJlIi8+DQoJCTwhLS0gc3Vic3RpdHV0aW9uOiAlbSA9PSBtaW51dGVzIHJlbWFpbmluZyAtLT4NCgkJPCEtLSBzdWJzdGl0dXRpb246ICVzID09IHNlY29uZHMgcmVtYWluaW5nIC0tPg0KCQk8dWl0ZXh0IG5hbWU9IkVMQVBTRUQiIHZhbHVlPSIlbSBtaW51dGVzICVzIHNlY29uZGVzIHJlc3RhbnRlcyIvPg0KCQk8dWl0ZXh0IG5hbWU9Ik5PVEZPVU5EIiB2YWx1ZT0iUmllbiB0cm91dsOpIi8+DQoJCTx1aXRleHQgbmFtZT0iQVRUQUNITUVOVFMiIHZhbHVlPSJQacOoY2VzIGpvaW50ZXMiLz4NCgkJPCEtLSBzdWJzdGl0dXRpb246ICVwID09IGN1cnJlbnQgc3BlYWtlcidzIHRpdGxlIC0tPg0KCQk8dWl0ZXh0IG5hbWU9IkJJT1dJTl9USVRMRSIgdmFsdWU9IkJpbyA6ICVwIi8+DQoJCTx1aXRleHQgbmFtZT0iQklPQlROX1RJVExFIiB2YWx1ZT0iQmlvIDoiLz4NCgkJPHVpdGV4dCBuYW1lPSJESVZJREVSQlROX1RJVExFIiB2YWx1ZT0ifCIvPg0KCQk8dWl0ZXh0IG5hbWU9IkNPTlRBQ1RCVE5fVElUTEUiIHZhbHVlPSJDb250YWN0Ii8+DQoJCTx1aXRleHQgbmFtZT0iVEFCX1FVSVoiIHZhbHVlPSJRdWl6Ii8+DQoJCTx1aXRleHQgbmFtZT0iVEFCX09VVExJTkUiIHZhbHVlPSJQbGFuIi8+DQoJCTx1aXRleHQgbmFtZT0iVEFCX1RIVU1CIiB2YWx1ZT0iRGlhcG9zIi8+DQoJCTx1aXRleHQgbmFtZT0iVEFCX05PVEVTIiB2YWx1ZT0iTm90ZXMiLz4NCgkJPHVpdGV4dCBuYW1lPSJUQUJfU0VBUkNIIiB2YWx1ZT0iUmVjaGVyY2hlIi8+DQoJCTx1aXRleHQgbmFtZT0iU0xJREVfSEVBRElORyIgdmFsdWU9IlRpdHJlIGRlIGxhIGRpYXBvc2l0aXZlIi8+DQoJCTx1aXRleHQgbmFtZT0iRFVSQVRJT05fSEVBRElORyIgdmFsdWU9IkR1csOpZSIvPg0KCQk8dWl0ZXh0IG5hbWU9IlNFQVJDSF9IRUFESU5HIiB2YWx1ZT0iUmVjaGVyY2hlIGRlIHRleHRlIDoiLz4NCgkJPHVpdGV4dCBuYW1lPSJUSFVNQl9IRUFESU5HIiB2YWx1ZT0iRGlhcG9zaXRpdmUiLz4NCgkJPHVpdGV4dCBuYW1lPSJUSFVNQl9JTkZPIiB2YWx1ZT0iVGl0cmUvZHVyw6llIi8+DQoJCTx1aXRleHQgbmFtZT0iQVRUQUNITkFNRV9IRUFESU5HIiB2YWx1ZT0iTm9tIGRlIGZpY2hpZXIiLz4NCgkJPHVpdGV4dCBuYW1lPSJBVFRBQ0hTSVpFX0hFQURJTkciIHZhbHVlPSJUYWlsbGUiLz4NCgkJPHVpdGV4dCBuYW1lPSJTTElERV9OT1RFUyIgdmFsdWU9IkNvbW1lbnRhaXJlcyBkZXMgZGlhcG9zaXRpdmVzIi8+DQoJCTwhLS1xdWl6IHBvZCBhbmQgbWVzc2FnZSBib3ggdGV4dHMtLT4NCgkJPHVpdGV4dCBuYW1lPSJRVUlaUE9EX1FVSVpfQVRURU1QVCIgdmFsdWU9IlRlbnRhdGl2ZSBkZSBxdWVzdGlvbm5haXJlIDoiLz4NCgkJPHVpdGV4dCBuYW1lPSJRVUlaUE9EX1FVSVpfQVRURU1QVF9WQUxVRSIgdmFsdWU9IiVuIHN1ciAldCIvPg0KCQk8dWl0ZXh0IG5hbWU9IlFVSVpQT0RfUVVJWl9TQ09SRSIgdmFsdWU9Ik5vdGUgb2J0ZW51ZSA6Ii8+DQoJCTx1aXRleHQgbmFtZT0iUVVJWlBPRF9RVUlaX1BBU1NTQ09SRSIgdmFsdWU9Ik5vdGUgZCdhZG1pc3NpYmlsaXTDqcKgOiIvPg0KCQk8dWl0ZXh0IG5hbWU9IlFVSVpQT0RfUVVJWl9NQVhTQ09SRSIgdmFsdWU9Ik5vdGUgbWF4aW1hbGUgOiIvPg0KCQk8dWl0ZXh0IG5hbWU9IlFVSVpQT0RfUVVFU0FUTVBUX1NUUiIgdmFsdWU9IlRlbnRhdGl2ZSA6ICVuIHN1ciAldCIvPg0KCQk8dWl0ZXh0IG5hbWU9IlFVSVpQT0RfUVVFU1RZUEVfU1RSIiB2YWx1ZT0iVHlwZTogJXMiLz4NCgkJPHVpdGV4dCBuYW1lPSJRVUlaUE9EX1FVRVNUWVBFX0dSRCIgdmFsdWU9Ik5vdMOpIi8+DQoJCTx1aXRleHQgbmFtZT0iUVVJWlBPRF9RVUVTVFlQRV9TVlkiIHZhbHVlPSJFbnF1w6p0ZSIvPg0KCQk8dWl0ZXh0IG5hbWU9IlFVSVpQT0RfUVVJWkFUTVBUX0lORiIgdmFsdWU9IklsbGltaXTDqSIvPg0KCQk8dWl0ZXh0IG5hbWU9IlFVSVpQT0RfUVVFU0FUTVBUX0lORiIgdmFsdWU9IklsbGltaXTDqSIvPg0KCQk8dWl0ZXh0IG5hbWU9IldBUk5JTkdNU0dfWUVTU1RSSU5HIiB2YWx1ZT0iT3VpIi8+DQoJCTx1aXRleHQgbmFtZT0iV0FSTklOR01TR19OT1NUUklORyIgdmFsdWU9Ik5vbiIvPg0KCQk8dWl0ZXh0IG5hbWU9IldBUk5JTkdNU0dfVElUTEVTVFJJTkciIHZhbHVlPSJBdmVydGlzc2VtZW50IGRlIG5hdmlnYXRpb24gZHUgcXVlc3Rpb25uYWlyZSIvPg0KCQk8dWl0ZXh0IG5hbWU9IldBUk5JTkdNU0dfTVNHU1RSSU5HIiB2YWx1ZT0iVm91cyBuJ2F2ZXogcGFzIHLDqXBvbmR1IMOgIGNlcnRhaW5lcyBxdWVzdGlvbnMgZGUgY2UgcXVlc3Rpb25uYWlyZS4mI3hBOyYjeEE7U2kgdm91cyBjbGlxdWV6IHN1ciBPdWksIHZvdXMgcXVpdHRlcmV6IGxlIHF1ZXN0aW9ubmFpcmUuIENsaXF1ZXogc3VyIE5vbiBwb3VyIGNvbnRpbnVlciBsZSBxdWVzdGlvbm5haXJlLiIvPg0KCQk8dWl0ZXh0IG5hbWU9IklORk9STUFUSU9OX0gyNjRfRkxBU0hQTEFZRVIiIHZhbHVlPSJMYSB2ZXJzaW9uIGRlIEZsYXNoIFBsYXllciBhY3R1ZWxsZW1lbnQgaW5zdGFsbMOpZSBzdXIgdm90cmUgbWFjaGluZSBuZSBwcmVuZCBwYXMgZW4gY2hhcmdlIGNlIHR5cGUgZGUgdmlkw6lvLiBDbGlxdWV6IHN1ciBsYSB6b25lIHZpZMOpbyBwb3VyIHTDqWzDqWNoYXJnZXIgbGEgZGVybmnDqHJlIHZlcnNpb24gZGU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250cmVyIGwnZW5jYWRyw6kgYXV4IHBhcnRpY2lwYW50cyIvPg0KCQk8dWl0ZXh0IG5hbWU9Ik1VVEUiIHZhbHVlPSJNdWV0Ii8+DQoJCTx1aXRleHQgbmFtZT0iRE9DV1JBUF9USVRMRSIgdmFsdWU9IlBpw6hjZSBqb2ludGUgUHJlc2VudGVyIi8+DQoJCTx1aXRleHQgbmFtZT0iRE9DV1JBUF9NU0ciIHZhbHVlPSJFbnJlZ2lzdHJlciBzdXIgbW9uIG9yZGluYXRldXIiLz4NCgkJPHVpdGV4dCBuYW1lPSJET0NXUkFQX1BST01QVCIgdmFsdWU9IkNsaXF1ZXIgcG91ciB0w6lsw6ljaGFyZ2VyIi8+DQoJPC9sYW5ndWFnZT4NCgk8bGFuZ3VhZ2UgaWQ9Imph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jgrnjg6njgqTjg4kgOiAlbiIvPg0KCQk8IS0tIHN1YnN0aXR1dGlvbjogJW4gPT0gc2xpZGUgbnVtYmVyIC0tPg0KCQk8IS0tIHN1YnN0aXR1dGlvbjogJXQgPT0gdG90YWwgc2xpZGUgY291bnQgLS0+DQoJCTx1aXRleHQgbmFtZT0iU0NSVUJCQVJTVEFUVVNfU0xJREVJTkZPIiB2YWx1ZT0i44K544Op44Kk44OJIDogJW4gLyAldCB8ICIvPg0KCQk8dWl0ZXh0IG5hbWU9IlNDUlVCQkFSU1RBVFVTX1NUT1BQRUQiIHZhbHVlPSLlgZzmraIiLz4NCgkJPHVpdGV4dCBuYW1lPSJTQ1JVQkJBUlNUQVRVU19QTEFZSU5HIiB2YWx1ZT0i5YaN55Sf5LitIi8+DQoJCTx1aXRleHQgbmFtZT0iU0NSVUJCQVJTVEFUVVNfTk9BVURJTyIgdmFsdWU9Iumfs+WjsOOBquOBlyIvPg0KCQk8dWl0ZXh0IG5hbWU9IlNDUlVCQkFSU1RBVFVTX1ZJRFBMQVlJTkciIHZhbHVlPSLjg5Pjg4fjgqrlho3nlJ/kuK0iLz4NCgkJPHVpdGV4dCBuYW1lPSJTQ1JVQkJBUlNUQVRVU19MT0FESU5HIiB2YWx1ZT0i44Ot44O844OJ5LitIi8+DQoJCTx1aXRleHQgbmFtZT0iU0NSVUJCQVJTVEFUVVNfQlVGRkVSSU5HIiB2YWx1ZT0i44OQ44OD44OV44Kh5LitIi8+DQoJCTx1aXRleHQgbmFtZT0iU0NSVUJCQVJTVEFUVVNfUVVFU1RJT04iIHZhbHVlPSLos6rllY/jgavnrZTjgYjjgabkuIvjgZXjgYQiLz4NCgkJPHVpdGV4dCBuYW1lPSJTQ1JVQkJBUlNUQVRVU19SRVZJRVdRVUlaIiB2YWx1ZT0i44Kv44Kk44K644KS44Os44OT44Ol44O844GX44Gm44GE44G+44GZIi8+DQoJCTwhLS0gc3Vic3RpdHV0aW9uOiAlbSA9PSBtaW51dGVzIHJlbWFpbmluZyAtLT4NCgkJPCEtLSBzdWJzdGl0dXRpb246ICVzID09IHNlY29uZHMgcmVtYWluaW5nIC0tPg0KCQk8dWl0ZXh0IG5hbWU9IkVMQVBTRUQiIHZhbHVlPSLmrovjgoogOiAlbSDliIYgJXMg56eSIi8+DQoJCTx1aXRleHQgbmFtZT0iTk9URk9VTkQiIHZhbHVlPSLkvZXjgoLopovjgaTjgYvjgorjgb7jgZvjgpMiLz4NCgkJPHVpdGV4dCBuYW1lPSJBVFRBQ0hNRU5UUyIgdmFsdWU9Iua3u+S7mCIvPg0KCQk8IS0tIHN1YnN0aXR1dGlvbjogJXAgPT0gY3VycmVudCBzcGVha2VyJ3MgdGl0bGUgLS0+DQoJCTx1aXRleHQgbmFtZT0iQklPV0lOX1RJVExFIiB2YWx1ZT0i57WM5q20IDogJXAiLz4NCgkJPHVpdGV4dCBuYW1lPSJCSU9CVE5fVElUTEUiIHZhbHVlPSLntYzmrbQiLz4NCgkJPHVpdGV4dCBuYW1lPSJESVZJREVSQlROX1RJVExFIiB2YWx1ZT0ifCIvPg0KCQk8dWl0ZXh0IG5hbWU9IkNPTlRBQ1RCVE5fVElUTEUiIHZhbHVlPSLjgYrllY/jgYTlkIjjgo/jgZsiLz4NCgkJPHVpdGV4dCBuYW1lPSJUQUJfUVVJWiIgdmFsdWU9IuOCr+OCpOOCuiIvPg0KCQk8dWl0ZXh0IG5hbWU9IlRBQl9PVVRMSU5FIiB2YWx1ZT0i44Ki44Km44OI44Op44Kk44OzIi8+DQoJCTx1aXRleHQgbmFtZT0iVEFCX1RIVU1CIiB2YWx1ZT0i44K144Og44ON44O844OrIi8+DQoJCTx1aXRleHQgbmFtZT0iVEFCX05PVEVTIiB2YWx1ZT0i44OO44O844OIIi8+DQoJCTx1aXRleHQgbmFtZT0iVEFCX1NFQVJDSCIgdmFsdWU9IuaknOe0oiIvPg0KCQk8dWl0ZXh0IG5hbWU9IlNMSURFX0hFQURJTkciIHZhbHVlPSLjgrnjg6njgqTjg4njgr/jgqTjg4jjg6siLz4NCgkJPHVpdGV4dCBuYW1lPSJEVVJBVElPTl9IRUFESU5HIiB2YWx1ZT0i6ZW344GVIi8+DQoJCTx1aXRleHQgbmFtZT0iU0VBUkNIX0hFQURJTkciIHZhbHVlPSLmpJzntKLjgZnjgovjg4bjgq3jgrnjg4ggOiAiLz4NCgkJPHVpdGV4dCBuYW1lPSJUSFVNQl9IRUFESU5HIiB2YWx1ZT0i44K544Op44Kk44OJIi8+DQoJCTx1aXRleHQgbmFtZT0iVEhVTUJfSU5GTyIgdmFsdWU9IuOCueODqeOCpOODieOCv+OCpOODiOODqyAvIOmVt+OBlSIvPg0KCQk8dWl0ZXh0IG5hbWU9IkFUVEFDSE5BTUVfSEVBRElORyIgdmFsdWU9IuODleOCoeOCpOODq+WQjSIvPg0KCQk8dWl0ZXh0IG5hbWU9IkFUVEFDSFNJWkVfSEVBRElORyIgdmFsdWU9IuOCteOCpOOCuiIvPg0KCQk8dWl0ZXh0IG5hbWU9IlNMSURFX05PVEVTIiB2YWx1ZT0i44K544Op44Kk44OJ44OO44O844OIIi8+DQoJCTwhLS1xdWl6IHBvZCBhbmQgbWVzc2FnZSBib3ggdGV4dHMtLT4NCgkJPHVpdGV4dCBuYW1lPSJRVUlaUE9EX1FVSVpfQVRURU1QVCIgdmFsdWU9IuOCr+OCpOOCuuippuihjOWbnuaVsCA6ICIvPg0KCQk8dWl0ZXh0IG5hbWU9IlFVSVpQT0RfUVVJWl9BVFRFTVBUX1ZBTFVFIiB2YWx1ZT0iJW4gLyAldCIvPg0KCQk8dWl0ZXh0IG5hbWU9IlFVSVpQT0RfUVVJWl9TQ09SRSIgdmFsdWU9IuOCueOCs+OCoiA6ICIvPg0KCQk8dWl0ZXh0IG5hbWU9IlFVSVpQT0RfUVVJWl9QQVNTU0NPUkUiIHZhbHVlPSLlkIjmoLzngrkgOiIvPg0KCQk8dWl0ZXh0IG5hbWU9IlFVSVpQT0RfUVVJWl9NQVhTQ09SRSIgdmFsdWU9IuacgOmrmOW+l+eCuSA6ICIvPg0KCQk8dWl0ZXh0IG5hbWU9IlFVSVpQT0RfUVVFU0FUTVBUX1NUUiIgdmFsdWU9IuippuihjOWbnuaVsCA6ICVuIC8gJXQiLz4NCgkJPHVpdGV4dCBuYW1lPSJRVUlaUE9EX1FVRVNUWVBFX1NUUiIgdmFsdWU9IuOCv+OCpOODlyA6ICVzIi8+DQoJCTx1aXRleHQgbmFtZT0iUVVJWlBPRF9RVUVTVFlQRV9HUkQiIHZhbHVlPSLoqZXkvqEiLz4NCgkJPHVpdGV4dCBuYW1lPSJRVUlaUE9EX1FVRVNUWVBFX1NWWSIgdmFsdWU9IuOCouODs+OCseODvOODiCIvPg0KCQk8dWl0ZXh0IG5hbWU9IlFVSVpQT0RfUVVJWkFUTVBUX0lORiIgdmFsdWU9IueEoeWItumZkCIvPg0KCQk8dWl0ZXh0IG5hbWU9IlFVSVpQT0RfUVVFU0FUTVBUX0lORiIgdmFsdWU9IueEoeWItumZkCIvPg0KCQk8dWl0ZXh0IG5hbWU9IldBUk5JTkdNU0dfWUVTU1RSSU5HIiB2YWx1ZT0i44Gv44GEIi8+DQoJCTx1aXRleHQgbmFtZT0iV0FSTklOR01TR19OT1NUUklORyIgdmFsdWU9IuOBhOOBhOOBiCIvPg0KCQk8dWl0ZXh0IG5hbWU9IldBUk5JTkdNU0dfVElUTEVTVFJJTkciIHZhbHVlPSLjgq/jgqTjgrrjga7jg4rjg5PjgrLjg7zjgrfjg6fjg7PjgavplqLjgZnjgovorablkYoiLz4NCgkJPHVpdGV4dCBuYW1lPSJXQVJOSU5HTVNHX01TR1NUUklORyIgdmFsdWU9IuOBk+OBruOCr+OCpOOCuuOBq+OBr+OAgeOBvuOBoOino+etlOOBl+OBpuOBhOOBquOBhOizquWVj+OBjOOBguOCiuOBvuOBmeOAgiYjeEE7JiN4QTsg44Kv44Kk44K644KS57WC5LqG44GZ44KL44Gr44Gv44CB44CM44Gv44GE44CN44KS44Kv44Oq44OD44Kv44GX44G+44GZ44CC44Kv44Kk44K644KS57aa6KGM44GZ44KL44Gr44Gv44CB44CM44GE44GE44GI44CN44KS44Kv44Oq44OD44Kv44GX44G+44GZ44CCIi8+DQoJCTx1aXRleHQgbmFtZT0iSU5GT1JNQVRJT05fSDI2NF9GTEFTSFBMQVlFUiIgdmFsdWU9IuOBiuS9v+OBhOOBruOCs+ODs+ODlOODpeODvOOCv+OBq+ePvuWcqOOCpOODs+OCueODiOODvOODq+OBleOCjOOBpuOBhOOCiyBGbGFzaCBQbGF5ZXIg44Gu44OQ44O844K444On44Oz44Gv44CB44GT44Gu44OT44OH44Kq44KS44K144Od44O844OI44GX44Gm44GE44G+44Gb44KT44CC5pyA5paw44GuIEZsYXNoIFBsYXllciDjgpLjg4Djgqbjg7Pjg63jg7zjg4njgZnjgovjgavjga/jgIHjg5Pjg4fjgqrpoJjln5/jgpLjgq/jg6rjg4Pjgq/jgZfjgabjgY/jgaDjgZXjgYT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C5Yqg6ICF44Gr6KaL44Gb44KLIi8+DQoJCTx1aXRleHQgbmFtZT0iTVVURSIgdmFsdWU9IuODn+ODpeODvOODiCIvPg0KCQk8dWl0ZXh0IG5hbWU9IkRPQ1dSQVBfVElUTEUiIHZhbHVlPSJQcmVzZW50ZXIg5re75LuY44OV44Kh44Kk44OrIi8+DQoJCTx1aXRleHQgbmFtZT0iRE9DV1JBUF9NU0ciIHZhbHVlPSLjg57jgqTjgrPjg7Pjg5Tjg6Xjg7zjgr/jgavkv53lrZgiLz4NCgkJPHVpdGV4dCBuYW1lPSJET0NXUkFQX1BST01QVCIgdmFsdWU9IuOCr+ODquODg+OCr+OBl+OBpuODgOOCpuODs+ODreODvOODiSIvPg0KCTwvbGFuZ3VhZ2U+DQoJPGxhbmd1YWdlIGlkPSJrbyI+DQoJCTwhLS0gZm9ybWF0IGZvciB1aWZvbnQgdmFsdWUgaXMgImZvbnQsc2l6ZSxpc2JvbGQsaXNpdGFsaWMsaXNzaGFkb3dlZCIgLS0+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DQoJCTx1aWZvbnQgbmFtZT0iRk9OVF9FTEFQU0VEVElNRSIgdmFsdWU9IlZlcmRhbmEsMTEsdHJ1ZSxmYWxzZSxmYWxzZSIvPg0KCQk8dWlmb250IG5hbWU9IkZPTlRfVVRJTFNNRU5VIiB2YWx1ZT0iVmVyZGFuYSw5LHRydWUsZmFsc2UsZmFsc2UiLz4NCgkJPHVpZm9udCBuYW1lPSJGT05UX1RBQlMiIHZhbHVlPSJWZXJkYW5hLDExLGZhbHNlLGZhbHNlLGZhbHNlIi8+DQoJCTx1aWZvbnQgbmFtZT0iRk9OVF9QUkVTRU5UQVRJT05OQU1FIiB2YWx1ZT0iVmVyZGFuYSwxNSxmYWxzZSxmYWxzZSx0cnVlIi8+DQoJCTx1aWZvbnQgbmFtZT0iRk9OVF9QUkVTRU5URVJOQU1FIiB2YWx1ZT0iVmVyZGFuYSwxNSx0cnVlLGZhbHNlLHRydWUiLz4NCgkJPHVpZm9udCBuYW1lPSJGT05UX1BSRVNFTlRFUlRJVExFIiB2YWx1ZT0iVmVyZGFuYSwxMSxmYWxzZSxmYWxzZSx0cnVlIi8+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MTEsZmFsc2UsZmFsc2UsdHJ1ZSIvPg0KCQk8dWlmb250IG5hbWU9IkZPTlRfQklPV0lOIiB2YWx1ZT0iVmVyZGFuYSwxMSxmYWxzZSxmYWxzZSxmYWxzZSIvPg0KCQk8dWlmb250IG5hbWU9IkZPTlRfTElTVEhFQURJTkciIHZhbHVlPSJWZXJkYW5hLDExLGZhbHNlLGZhbHNlLGZhbHNlIi8+DQoJCTx1aWZvbnQgbmFtZT0iRk9OVF9XSU5USVRMRSIgdmFsdWU9IlZlcmRhbmEsMTE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7Iqs65287J2065OcICVuIi8+DQoJCTwhLS0gc3Vic3RpdHV0aW9uOiAlbiA9PSBzbGlkZSBudW1iZXIgLS0+DQoJCTwhLS0gc3Vic3RpdHV0aW9uOiAldCA9PSB0b3RhbCBzbGlkZSBjb3VudCAtLT4NCgkJPHVpdGV4dCBuYW1lPSJTQ1JVQkJBUlNUQVRVU19TTElERUlORk8iIHZhbHVlPSLsiqzrnbzsnbTrk5wgJW4gLyAldCB8ICIvPg0KCQk8dWl0ZXh0IG5hbWU9IlNDUlVCQkFSU1RBVFVTX1NUT1BQRUQiIHZhbHVlPSLspJHsp4DrkKgiLz4NCgkJPHVpdGV4dCBuYW1lPSJTQ1JVQkJBUlNUQVRVU19QTEFZSU5HIiB2YWx1ZT0i7J6s7IOdIi8+DQoJCTx1aXRleHQgbmFtZT0iU0NSVUJCQVJTVEFUVVNfTk9BVURJTyIgdmFsdWU9IuyYpOuUlOyYpCDsl4bsnYwiLz4NCgkJPHVpdGV4dCBuYW1lPSJTQ1JVQkJBUlNUQVRVU19WSURQTEFZSU5HIiB2YWx1ZT0i67mE65SU7JikIOyerOyDnSDspJEiLz4NCgkJPHVpdGV4dCBuYW1lPSJTQ1JVQkJBUlNUQVRVU19MT0FESU5HIiB2YWx1ZT0i66Gc65SpIi8+DQoJCTx1aXRleHQgbmFtZT0iU0NSVUJCQVJTVEFUVVNfQlVGRkVSSU5HIiB2YWx1ZT0i67KE7Y2866eBIi8+DQoJCTx1aXRleHQgbmFtZT0iU0NSVUJCQVJTVEFUVVNfUVVFU1RJT04iIHZhbHVlPSLsp4jrrLjsl5Ag64u17ZWY6riwIi8+DQoJCTx1aXRleHQgbmFtZT0iU0NSVUJCQVJTVEFUVVNfUkVWSUVXUVVJWiIgdmFsdWU9IuyniOusuCDri6Tsi5zrs7TquLAiLz4NCgkJPCEtLSBzdWJzdGl0dXRpb246ICVtID09IG1pbnV0ZXMgcmVtYWluaW5nIC0tPg0KCQk8IS0tIHN1YnN0aXR1dGlvbjogJXMgPT0gc2Vjb25kcyByZW1haW5pbmcgLS0+DQoJCTx1aXRleHQgbmFtZT0iRUxBUFNFRCIgdmFsdWU9IiVt67aEICVz7LSIIOuCqOydjCIvPg0KCQk8dWl0ZXh0IG5hbWU9Ik5PVEZPVU5EIiB2YWx1ZT0i7JeG7J2MIi8+DQoJCTx1aXRleHQgbmFtZT0iQVRUQUNITUVOVFMiIHZhbHVlPSLssqjrtoAg7YyM7J28Ii8+DQoJCTwhLS0gc3Vic3RpdHV0aW9uOiAlcCA9PSBjdXJyZW50IHNwZWFrZXIncyB0aXRsZSAtLT4NCgkJPHVpdGV4dCBuYW1lPSJCSU9XSU5fVElUTEUiIHZhbHVlPSLqsr3roKUg7IaM6rCcOiAlcCIvPg0KCQk8dWl0ZXh0IG5hbWU9IkJJT0JUTl9USVRMRSIgdmFsdWU9IuqyveugpSDshozqsJwiLz4NCgkJPHVpdGV4dCBuYW1lPSJESVZJREVSQlROX1RJVExFIiB2YWx1ZT0ifCIvPg0KCQk8dWl0ZXh0IG5hbWU9IkNPTlRBQ1RCVE5fVElUTEUiIHZhbHVlPSLsl7Drnb3sspgiLz4NCgkJPHVpdGV4dCBuYW1lPSJUQUJfUVVJWiIgdmFsdWU9Iu2AtOymiCIvPg0KCQk8dWl0ZXh0IG5hbWU9IlRBQl9PVVRMSU5FIiB2YWx1ZT0i6rCc7JqUIi8+DQoJCTx1aXRleHQgbmFtZT0iVEFCX1RIVU1CIiB2YWx1ZT0i7LaV7IaM7YyQIi8+DQoJCTx1aXRleHQgbmFtZT0iVEFCX05PVEVTIiB2YWx1ZT0i64W47Yq4Ii8+DQoJCTx1aXRleHQgbmFtZT0iVEFCX1NFQVJDSCIgdmFsdWU9IuqygOyDiSIvPg0KCQk8dWl0ZXh0IG5hbWU9IlNMSURFX0hFQURJTkciIHZhbHVlPSLsiqzrnbzsnbTrk5wg7KCc66qpIi8+DQoJCTx1aXRleHQgbmFtZT0iRFVSQVRJT05fSEVBRElORyIgdmFsdWU9IuyerOyDneyLnOqwhCIvPg0KCQk8dWl0ZXh0IG5hbWU9IlNFQVJDSF9IRUFESU5HIiB2YWx1ZT0i7YWN7Iqk7Yq4IOqygOyDiToiLz4NCgkJPHVpdGV4dCBuYW1lPSJUSFVNQl9IRUFESU5HIiB2YWx1ZT0i7Iqs65287J2065OcIi8+DQoJCTx1aXRleHQgbmFtZT0iVEhVTUJfSU5GTyIgdmFsdWU9IuygnOuqqS/snqzsg53si5zqsIQiLz4NCgkJPHVpdGV4dCBuYW1lPSJBVFRBQ0hOQU1FX0hFQURJTkciIHZhbHVlPSLtjIzsnbwg7J2066aEIi8+DQoJCTx1aXRleHQgbmFtZT0iQVRUQUNIU0laRV9IRUFESU5HIiB2YWx1ZT0i7YGs6riwIi8+DQoJCTx1aXRleHQgbmFtZT0iU0xJREVfTk9URVMiIHZhbHVlPSLsiqzrnbzsnbTrk5wg64W47Yq4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CEtLXF1aXogcG9kIGFuZCBtZXNzYWdlIGJveCB0ZXh0cy0tPg0KCQk8dWl0ZXh0IG5hbWU9IlFVSVpQT0RfUVVJWl9BVFRFTVBUIiB2YWx1ZT0iSW50ZW50byBkZSBwcnVlYmE6Ii8+DQoJCTx1aXRleHQgbmFtZT0iUVVJWlBPRF9RVUlaX0FUVEVNUFRfVkFMVUUiIHZhbHVlPSIlbiBkZSAldCIvPg0KCQk8dWl0ZXh0IG5hbWU9IlFVSVpQT0RfUVVJWl9TQ09SRSIgdmFsdWU9IlB1bnR1YWNpw7NuOiIvPg0KCQk8dWl0ZXh0IG5hbWU9IlFVSVpQT0RfUVVJWl9QQVNTU0NPUkUiIHZhbHVlPSJQdW50dWFjacOzbiBwYXJhIGFwcm9iYXI6Ii8+DQoJCTx1aXRleHQgbmFtZT0iUVVJWlBPRF9RVUlaX01BWFNDT1JFIiB2YWx1ZT0iUHVudHVhY2nDs24gbcOheGltYToiLz4NCgkJPHVpdGV4dCBuYW1lPSJRVUlaUE9EX1FVRVNBVE1QVF9TVFIiIHZhbHVlPSJJbnRlbnRvczogJW4gZGUgJXQiLz4NCgkJPHVpdGV4dCBuYW1lPSJRVUlaUE9EX1FVRVNUWVBFX1NUUiIgdmFsdWU9IlRpcG86ICVzIi8+DQoJCTx1aXRleHQgbmFtZT0iUVVJWlBPRF9RVUVTVFlQRV9HUkQiIHZhbHVlPSJDb24gcHVudHVhY2nDs24iLz4NCgkJPHVpdGV4dCBuYW1lPSJRVUlaUE9EX1FVRVNUWVBFX1NWWSIgdmFsdWU9IkVuY3Vlc3RhIi8+DQoJCTx1aXRleHQgbmFtZT0iUVVJWlBPRF9RVUlaQVRNUFRfSU5GIiB2YWx1ZT0iSW5maW5pdG8iLz4NCgkJPHVpdGV4dCBuYW1lPSJRVUlaUE9EX1FVRVNBVE1QVF9JTkYiIHZhbHVlPSJJbmZpbml0byIvPg0KCQk8dWl0ZXh0IG5hbWU9IldBUk5JTkdNU0dfWUVTU1RSSU5HIiB2YWx1ZT0iU8OtIi8+DQoJCTx1aXRleHQgbmFtZT0iV0FSTklOR01TR19OT1NUUklORyIgdmFsdWU9Ik5vIi8+DQoJCTx1aXRleHQgbmFtZT0iV0FSTklOR01TR19USVRMRVNUUklORyIgdmFsdWU9IkF2aXNvIGRlIG5hdmVnYWNpw7NuIGRlIHBydWViYSIvPg0KCQk8dWl0ZXh0IG5hbWU9IldBUk5JTkdNU0dfTVNHU1RSSU5HIiB2YWx1ZT0iSGF5IHByZWd1bnRhcyBzaW4gaW50ZW50b3MgZW4gZXN0YSBwcnVlYmEuJiN4QTsmI3hBO1BhcmEgc2FsaXIgZGUgbGEgcHJ1ZWJhLCBoYWdhIGNsaWMgZW4gU8OtLiBQYXJhIGNvbnRpbnVhciwgaGFnYSBjbGljIGVuIE5vLiIvPg0KCQk8dWl0ZXh0IG5hbWU9IklORk9STUFUSU9OX0gyNjRfRkxBU0hQTEFZRVIiIHZhbHVlPSJMYSB2ZXJzacOzbiBhY3R1YWwgZGUgRmxhc2ggUGxheWVyIGluc3RhbGFkYSBlbiBlbCBvcmRlbmFkb3Igbm8gZXMgY29tcGF0aWJsZSBjb24gZXN0ZSB2w61kZW8uIEhhZ2EgY2xpYyBlbiBlbCDDoXJlYSBkZSB2w61kZW8gcGFyYSBkZXNjYXJnYXIgbGEgw7psdGltYSB2ZXJzacOzbiBkZSBGbGFzaCBQbGF5ZXIuIi8+DQoJCTwhLS0gc3Vic3RpdHV0aW9uOiAlcCA9PSBwcmVzZW50YXRpb24gdGl0bGUgLS0+DQoJCTwhLS0gc3Vic3RpdHV0aW9uOiAlcyA9PSBzbGlkZSB0aXRsZSAtLT4NCgkJPCEtLSBzdWJzdGl0dXRpb246ICVuID09IHNsaWRlIG51bWJlciAtLT4NCgkJPHVpdGV4dCBuYW1lPSJCT09LTUFSSyIgdmFsdWU9IkFkb2JlIFByZXNlbnRlcjogJXAiLz4NCgkJPCEtLSBzdWJzdGl0dXRpb246ICVwID09IHByZXNlbnRhdGlvbiB0aXRsZSAtLT4NCgkJPCEtLSBzdWJzdGl0dXRpb246ICVzID09IHNsaWRlIHRpdGxlIC0tPg0KCQk8IS0tIHN1YnN0aXR1dGlvbjogJW4gPT0gc2xpZGUgbnVtYmVyIC0tPg0KCQk8dWl0ZXh0IG5hbWU9IkJPT0tNQVJLU0xJREUiIHZhbHVlPSJBZG9iZSBQcmVzZW50ZXI6ICVwICVzIi8+DQoJCTx1aXRleHQgbmFtZT0iU0hPV1NJREVCQVIiIHZhbHVlPSJNb3N0cmFyIGJhcnJhIGxhdGVyYWwgYSBsb3MgcGFydGljaXBhbnRlcyIvPg0KCQk8dWl0ZXh0IG5hbWU9Ik1VVEUiIHZhbHVlPSJTaWxlbmNpYXIiLz4NCgkJPHVpdGV4dCBuYW1lPSJET0NXUkFQX1RJVExFIiB2YWx1ZT0iQXJjaGl2byBhZGp1bnRvIGRlIFByZXNlbnRlciIvPg0KCQk8dWl0ZXh0IG5hbWU9IkRPQ1dSQVBfTVNHIiB2YWx1ZT0iR3VhcmRhciBlbiBNaSBQQyIvPg0KCQk8dWl0ZXh0IG5hbWU9IkRPQ1dSQVBfUFJPTVBUIiB2YWx1ZT0iSGFnYSBjbGljIGVuIERlc2NhcmdhciIvPg0KCTwvbGFuZ3VhZ2U+DQoJPGxhbmd1YWdlIGlkPSJw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TbGlkZSAlbiIvPg0KCQk8IS0tIHN1YnN0aXR1dGlvbjogJW4gPT0gc2xpZGUgbnVtYmVyIC0tPg0KCQk8IS0tIHN1YnN0aXR1dGlvbjogJXQgPT0gdG90YWwgc2xpZGUgY291bnQgLS0+DQoJCTx1aXRleHQgbmFtZT0iU0NSVUJCQVJTVEFUVVNfU0xJREVJTkZPIiB2YWx1ZT0iU2xpZGUgJW4gLyAldCB8ICIvPg0KCQk8dWl0ZXh0IG5hbWU9IlNDUlVCQkFSU1RBVFVTX1NUT1BQRUQiIHZhbHVlPSJQYXJhZG8iLz4NCgkJPHVpdGV4dCBuYW1lPSJTQ1JVQkJBUlNUQVRVU19QTEFZSU5HIiB2YWx1ZT0iUmVwcm9kdXppbmRvIi8+DQoJCTx1aXRleHQgbmFtZT0iU0NSVUJCQVJTVEFUVVNfTk9BVURJTyIgdmFsdWU9IlNlbSDDoXVkaW8iLz4NCgkJPHVpdGV4dCBuYW1lPSJTQ1JVQkJBUlNUQVRVU19WSURQTEFZSU5HIiB2YWx1ZT0iVsOtZGVvIGVtIHJlcHJvZHXDp8OjbyIvPg0KCQk8dWl0ZXh0IG5hbWU9IlNDUlVCQkFSU1RBVFVTX0xPQURJTkciIHZhbHVlPSJDYXJyZWdhbmRvIi8+DQoJCTx1aXRleHQgbmFtZT0iU0NSVUJCQVJTVEFUVVNfQlVGRkVSSU5HIiB2YWx1ZT0iQXJtYXplbmFuZG8gZW0gYnVmZmVyIi8+DQoJCTx1aXRleHQgbmFtZT0iU0NSVUJCQVJTVEFUVVNfUVVFU1RJT04iIHZhbHVlPSJSZXNwb25kZXIgcGVyZ3VudGEiLz4NCgkJPHVpdGV4dCBuYW1lPSJTQ1JVQkJBUlNUQVRVU19SRVZJRVdRVUlaIiB2YWx1ZT0iUmV2aXNhbmRvIHF1ZXN0aW9uw6FyaW8iLz4NCgkJPCEtLSBzdWJzdGl0dXRpb246ICVtID09IG1pbnV0ZXMgcmVtYWluaW5nIC0tPg0KCQk8IS0tIHN1YnN0aXR1dGlvbjogJXMgPT0gc2Vjb25kcyByZW1haW5pbmcgLS0+DQoJCTx1aXRleHQgbmFtZT0iRUxBUFNFRCIgdmFsdWU9IiVtIG1pbnV0b3MgJXMgc2VndW5kb3MgcmVzdGFudGVzIi8+DQoJCTx1aXRleHQgbmFtZT0iTk9URk9VTkQiIHZhbHVlPSJOYWRhIGVuY29udHJhZG8iLz4NCgkJPHVpdGV4dCBuYW1lPSJBVFRBQ0hNRU5UUyIgdmFsdWU9IkFuZXhv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dG8iLz4NCgkJPHVpdGV4dCBuYW1lPSJUQUJfUVVJWiIgdmFsdWU9IlF1ZXN0LiIvPg0KCQk8dWl0ZXh0IG5hbWU9IlRBQl9PVVRMSU5FIiB2YWx1ZT0iRXNxdWVtYSIvPg0KCQk8dWl0ZXh0IG5hbWU9IlRBQl9USFVNQiIgdmFsdWU9Ik1pbmkiLz4NCgkJPHVpdGV4dCBuYW1lPSJUQUJfTk9URVMiIHZhbHVlPSJOb3RhcyIvPg0KCQk8dWl0ZXh0IG5hbWU9IlRBQl9TRUFSQ0giIHZhbHVlPSJCdXNjYSIvPg0KCQk8dWl0ZXh0IG5hbWU9IlNMSURFX0hFQURJTkciIHZhbHVlPSJUw610dWxvIGRvIHNsaWRlIi8+DQoJCTx1aXRleHQgbmFtZT0iRFVSQVRJT05fSEVBRElORyIgdmFsdWU9IkR1cmHDp8OjbyIvPg0KCQk8dWl0ZXh0IG5hbWU9IlNFQVJDSF9IRUFESU5HIiB2YWx1ZT0iUHJvY3VyYXIgdGV4dG86Ii8+DQoJCTx1aXRleHQgbmFtZT0iVEhVTUJfSEVBRElORyIgdmFsdWU9IlNsaWRlIi8+DQoJCTx1aXRleHQgbmFtZT0iVEhVTUJfSU5GTyIgdmFsdWU9IlTDrXR1bG8vRHVyYcOnw6NvIGRvIHNsaWRlIi8+DQoJCTx1aXRleHQgbmFtZT0iQVRUQUNITkFNRV9IRUFESU5HIiB2YWx1ZT0iTm9tZSBkbyBhcnF1aXZvIi8+DQoJCTx1aXRleHQgbmFtZT0iQVRUQUNIU0laRV9IRUFESU5HIiB2YWx1ZT0iVGFtYW5obyIvPg0KCQk8dWl0ZXh0IG5hbWU9IlNMSURFX05PVEVTIiB2YWx1ZT0iQW5vdGHDp8O1ZXMgZG8gc2xpZGU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whLS1xdWl6IHBvZCBhbmQgbWVzc2FnZSBib3ggdGV4dHMtLT4NCgkJPHVpdGV4dCBuYW1lPSJRVUlaUE9EX1FVSVpfQVRURU1QVCIgdmFsdWU9IlRlbnRhdGl2byBxdWl6OiIvPg0KCQk8dWl0ZXh0IG5hbWU9IlFVSVpQT0RfUVVJWl9BVFRFTVBUX1ZBTFVFIiB2YWx1ZT0iJW4gZGkgJXQiLz4NCgkJPHVpdGV4dCBuYW1lPSJRVUlaUE9EX1FVSVpfU0NPUkUiIHZhbHVlPSJQdW50ZWdnaW86Ii8+DQoJCTx1aXRleHQgbmFtZT0iUVVJWlBPRF9RVUlaX1BBU1NTQ09SRSIgdmFsdWU9IlB1bnRlZ2dpbyBtaW5pbW86Ii8+DQoJCTx1aXRleHQgbmFtZT0iUVVJWlBPRF9RVUlaX01BWFNDT1JFIiB2YWx1ZT0iUHVudGVnZ2lvIG1hc3NpbW86Ii8+DQoJCTx1aXRleHQgbmFtZT0iUVVJWlBPRF9RVUVTQVRNUFRfU1RSIiB2YWx1ZT0iVGVudGF0aXZvOiAlbiBkaSAldCIvPg0KCQk8dWl0ZXh0IG5hbWU9IlFVSVpQT0RfUVVFU1RZUEVfU1RSIiB2YWx1ZT0iVGlwbzogJXMiLz4NCgkJPHVpdGV4dCBuYW1lPSJRVUlaUE9EX1FVRVNUWVBFX0dSRCIgdmFsdWU9IkNvbiB2YWx1dGF6aW9uZSIvPg0KCQk8dWl0ZXh0IG5hbWU9IlFVSVpQT0RfUVVFU1RZUEVfU1ZZIiB2YWx1ZT0iSW5kYWdpbmUiLz4NCgkJPHVpdGV4dCBuYW1lPSJRVUlaUE9EX1FVSVpBVE1QVF9JTkYiIHZhbHVlPSJJbmZpbml0aSIvPg0KCQk8dWl0ZXh0IG5hbWU9IlFVSVpQT0RfUVVFU0FUTVBUX0lORiIgdmFsdWU9IkluZmluaXRpIi8+DQoJCTx1aXRleHQgbmFtZT0iV0FSTklOR01TR19ZRVNTVFJJTkciIHZhbHVlPSJTw6wiLz4NCgkJPHVpdGV4dCBuYW1lPSJXQVJOSU5HTVNHX05PU1RSSU5HIiB2YWx1ZT0iTm8iLz4NCgkJPHVpdGV4dCBuYW1lPSJXQVJOSU5HTVNHX1RJVExFU1RSSU5HIiB2YWx1ZT0iQXZ2ZXJ0ZW56YSBuYXZpZ2F6aW9uZSBxdWl6Ii8+DQoJCTx1aXRleHQgbmFtZT0iV0FSTklOR01TR19NU0dTVFJJTkciIHZhbHVlPSJPY2NvcnJlIGFuY29yYSByaXNwb25kZXJlIGFkIGFsY3VuZSBkb21hbmRlIGRlbCBxdWl6LiYjeEE7JiN4QTtTZSBmYXRlIGNsaWMgc3UgU8OsLCB1c2NpcmV0ZSBkYWwgcXVpei4gRmF0ZSBjbGljIHN1IE5vIHBlciBjb250aW51YXJlIGlsIHF1aXouIi8+DQoJCTx1aXRleHQgbmFtZT0iSU5GT1JNQVRJT05fSDI2NF9GTEFTSFBMQVlFUiIgdmFsdWU9IkxhIHZlcnNpb25lIGRpIEZsYXNoIFBsYXllciBhdHR1YWxtZW50ZSBpbnN0YWxsYXRhIG5vbiBzdXBwb3J0YSBxdWVzdG8gdmlkZW8uIEZhdGUgY2xpYyBzdWxsJ2FyZWEgZGVsIHZpZGVvIHBlciBzY2FyaWNhcmUgbCd1bHRpbWEgdmVyc2lvbmUgZGk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EgYmFycmEgbGF0ZXJhbGUgYWkgcGFydGVjaXBhbnRpIi8+DQoJCTx1aXRleHQgbmFtZT0iTVVURSIgdmFsdWU9IkRpc2F0dGl2YSBhdWRpbyIvPg0KCQk8dWl0ZXh0IG5hbWU9IkRPQ1dSQVBfVElUTEUiIHZhbHVlPSJBbGxlZ2F0byBmaWxlIFByZXNlbnRlciIvPg0KCQk8dWl0ZXh0IG5hbWU9IkRPQ1dSQVBfTVNHIiB2YWx1ZT0iU2FsdmEgaW4gUmlzb3JzZSBkZWwgY29tcHV0ZXIiLz4NCgkJPHVpdGV4dCBuYW1lPSJET0NXUkFQX1BST01QVCIgdmFsdWU9IkNsaWMgcGVyIHNjYXJpY2FyZSIvPg0KCTwvbGFuZ3VhZ2U+DQoJPGxhbmd1YWdlIGlkPSJub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EgJW4iLz4NCgkJPCEtLSBzdWJzdGl0dXRpb246ICVuID09IHNsaWRlIG51bWJlciAtLT4NCgkJPCEtLSBzdWJzdGl0dXRpb246ICV0ID09IHRvdGFsIHNsaWRlIGNvdW50IC0tPg0KCQk8dWl0ZXh0IG5hbWU9IlNDUlVCQkFSU1RBVFVTX1NMSURFSU5GTyIgdmFsdWU9IkRpYSAlbiAvICV0IHwgIi8+DQoJCTx1aXRleHQgbmFtZT0iU0NSVUJCQVJTVEFUVVNfU1RPUFBFRCIgdmFsdWU9Ikdlc3RvcHQiLz4NCgkJPHVpdGV4dCBuYW1lPSJTQ1JVQkJBUlNUQVRVU19QTEFZSU5HIiB2YWx1ZT0iQWZzcGVsZW4iLz4NCgkJPHVpdGV4dCBuYW1lPSJTQ1JVQkJBUlNUQVRVU19OT0FVRElPIiB2YWx1ZT0iR2VlbiBhdWRpbyIvPg0KCQk8dWl0ZXh0IG5hbWU9IlNDUlVCQkFSU1RBVFVTX1ZJRFBMQVlJTkciIHZhbHVlPSJWaWRlbyBhZnNwZWxlbiIvPg0KCQk8dWl0ZXh0IG5hbWU9IlNDUlVCQkFSU1RBVFVTX0xPQURJTkciIHZhbHVlPSJMYWRlbiIvPg0KCQk8dWl0ZXh0IG5hbWU9IlNDUlVCQkFSU1RBVFVTX0JVRkZFUklORyIgdmFsdWU9IkJ1ZmZlcmVuIi8+DQoJCTx1aXRleHQgbmFtZT0iU0NSVUJCQVJTVEFUVVNfUVVFU1RJT04iIHZhbHVlPSJWcmFhZyBtZXQgYW50d29vcmQiLz4NCgkJPHVpdGV4dCBuYW1lPSJTQ1JVQkJBUlNUQVRVU19SRVZJRVdRVUlaIiB2YWx1ZT0iUXVpeiBjb250cm9sZXJlbiIvPg0KCQk8IS0tIHN1YnN0aXR1dGlvbjogJW0gPT0gbWludXRlcyByZW1haW5pbmcgLS0+DQoJCTwhLS0gc3Vic3RpdHV0aW9uOiAlcyA9PSBzZWNvbmRzIHJlbWFpbmluZyAtLT4NCgkJPHVpdGV4dCBuYW1lPSJFTEFQU0VEIiB2YWx1ZT0iRXIgcmVzdGVyZW4gJW0gbWludXRlbiAlcyBzZWNvbmRlbiIvPg0KCQk8dWl0ZXh0IG5hbWU9Ik5PVEZPVU5EIiB2YWx1ZT0iTmlldHMgZ2V2b25kZW4iLz4NCgkJPHVpdGV4dCBuYW1lPSJBVFRBQ0hNRU5UUyIgdmFsdWU9IkJpamxhZ2VuIi8+DQoJCTwhLS0gc3Vic3RpdHV0aW9uOiAlcCA9PSBjdXJyZW50IHNwZWFrZXIncyB0aXRsZSAtLT4NCgkJPHVpdGV4dCBuYW1lPSJCSU9XSU5fVElUTEUiIHZhbHVlPSJCaW9ncmFmaWU6ICVwIi8+DQoJCTx1aXRleHQgbmFtZT0iQklPQlROX1RJVExFIiB2YWx1ZT0iQmlvZ3JhZmllIi8+DQoJCTx1aXRleHQgbmFtZT0iRElWSURFUkJUTl9USVRMRSIgdmFsdWU9InwiLz4NCgkJPHVpdGV4dCBuYW1lPSJDT05UQUNUQlROX1RJVExFIiB2YWx1ZT0iQ29udGFjdCIvPg0KCQk8dWl0ZXh0IG5hbWU9IlRBQl9RVUlaIiB2YWx1ZT0iUXVpeiIvPg0KCQk8dWl0ZXh0IG5hbWU9IlRBQl9PVVRMSU5FIiB2YWx1ZT0iT3ZlcnppY2h0Ii8+DQoJCTx1aXRleHQgbmFtZT0iVEFCX1RIVU1CIiB2YWx1ZT0iTWluaWF0dXVyIi8+DQoJCTx1aXRleHQgbmFtZT0iVEFCX05PVEVTIiB2YWx1ZT0iTm90aXRpZXMiLz4NCgkJPHVpdGV4dCBuYW1lPSJUQUJfU0VBUkNIIiB2YWx1ZT0iWm9la2VuIi8+DQoJCTx1aXRleHQgbmFtZT0iU0xJREVfSEVBRElORyIgdmFsdWU9IlRpdGVsIHZhbiBkaWEiLz4NCgkJPHVpdGV4dCBuYW1lPSJEVVJBVElPTl9IRUFESU5HIiB2YWx1ZT0iRHV1ciIvPg0KCQk8dWl0ZXh0IG5hbWU9IlNFQVJDSF9IRUFESU5HIiB2YWx1ZT0iWm9la2VuIG5hYXIgdGVrc3Q6Ii8+DQoJCTx1aXRleHQgbmFtZT0iVEhVTUJfSEVBRElORyIgdmFsdWU9IkRpYSIvPg0KCQk8dWl0ZXh0IG5hbWU9IlRIVU1CX0lORk8iIHZhbHVlPSJUaXRlbC9kdXVyIHZhbiBkaWEiLz4NCgkJPHVpdGV4dCBuYW1lPSJBVFRBQ0hOQU1FX0hFQURJTkciIHZhbHVlPSJCZXN0YW5kc25hYW0iLz4NCgkJPHVpdGV4dCBuYW1lPSJBVFRBQ0hTSVpFX0hFQURJTkciIHZhbHVlPSJHcm9vdHRlIi8+DQoJCTx1aXRleHQgbmFtZT0iU0xJREVfTk9URVMiIHZhbHVlPSJEaWFub3RpdGllcyIvPg0KCQk8IS0tcXVpeiBwb2QgYW5kIG1lc3NhZ2UgYm94IHRleHRzLS0+DQoJCTx1aXRleHQgbmFtZT0iUVVJWlBPRF9RVUlaX0FUVEVNUFQiIHZhbHVlPSJRdWl6cG9naW5nOiIvPg0KCQk8dWl0ZXh0IG5hbWU9IlFVSVpQT0RfUVVJWl9BVFRFTVBUX1ZBTFVFIiB2YWx1ZT0iJW4gdmFuICV0Ii8+DQoJCTx1aXRleHQgbmFtZT0iUVVJWlBPRF9RVUlaX1NDT1JFIiB2YWx1ZT0iQmVoYWFsZGUgc2NvcmU6Ii8+DQoJCTx1aXRleHQgbmFtZT0iUVVJWlBPRF9RVUlaX1BBU1NTQ09SRSIgdmFsdWU9IlZvbGRvZW5kZSBzY29yZToiLz4NCgkJPHVpdGV4dCBuYW1lPSJRVUlaUE9EX1FVSVpfTUFYU0NPUkUiIHZhbHVlPSJNYXhpbWFhbCBoYWFsYmFyZSBzY29yZToiLz4NCgkJPHVpdGV4dCBuYW1lPSJRVUlaUE9EX1FVRVNBVE1QVF9TVFIiIHZhbHVlPSJQb2dpbmc6ICVuIHZhbiAldCIvPg0KCQk8dWl0ZXh0IG5hbWU9IlFVSVpQT0RfUVVFU1RZUEVfU1RSIiB2YWx1ZT0iVHlwZTogJXMiLz4NCgkJPHVpdGV4dCBuYW1lPSJRVUlaUE9EX1FVRVNUWVBFX0dSRCIgdmFsdWU9IlRlbHQgdm9vciBzY29yZSIvPg0KCQk8dWl0ZXh0IG5hbWU9IlFVSVpQT0RfUVVFU1RZUEVfU1ZZIiB2YWx1ZT0iRW5xdcOqdGUiLz4NCgkJPHVpdGV4dCBuYW1lPSJRVUlaUE9EX1FVSVpBVE1QVF9JTkYiIHZhbHVlPSJPbmJlcGVya3QiLz4NCgkJPHVpdGV4dCBuYW1lPSJRVUlaUE9EX1FVRVNBVE1QVF9JTkYiIHZhbHVlPSJPbmJlcGVya3QiLz4NCgkJPHVpdGV4dCBuYW1lPSJXQVJOSU5HTVNHX1lFU1NUUklORyIgdmFsdWU9IkphIi8+DQoJCTx1aXRleHQgbmFtZT0iV0FSTklOR01TR19OT1NUUklORyIgdmFsdWU9Ik5lZSIvPg0KCQk8dWl0ZXh0IG5hbWU9IldBUk5JTkdNU0dfVElUTEVTVFJJTkciIHZhbHVlPSJXYWFyc2NodXdpbmcgbWV0IGJldHJla2tpbmcgdG90IHF1aXpuYXZpZ2F0aWUiLz4NCgkJPHVpdGV4dCBuYW1lPSJXQVJOSU5HTVNHX01TR1NUUklORyIgdmFsdWU9IlUgaGVidCBuaWV0IGFsbGUgdnJhZ2VuIGluIGRlemUgcXVpeiBiZWFudHdvb3JkLiYjeEE7JiN4QTtLbGlrIG9wIEphIG9tIGRlIHF1aXogYWYgdGUgc2x1aXRlbi4gS2xpayBvcCBOZWUgb20gZGUgcXVpeiB2b29ydCB0ZSB6ZXR0ZW4uIi8+DQoJCTx1aXRleHQgbmFtZT0iSU5GT1JNQVRJT05fSDI2NF9GTEFTSFBMQVlFUiIgdmFsdWU9IkRlemUgdmlkZW8gd29yZHQgbmlldCBvbmRlcnN0ZXVuZCBkb29yIGRlIHZlcnNpZSB2YW4gRmxhc2ggUGxheWVyIGRpZSBtb21lbnRlZWwgb3AgdXcgY29tcHV0ZXIgaXMgZ2XDr25zdGFsbGVlcmQuIEtsaWsgaW4gZGUgdmlkZW8gb20gZGUgbmlldXdzdGUgRmxhc2ggUGxheWVyIHRlIGRvd25sb2FkZW4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ppanBhbmVlbCBhYW4gZGVlbG5lbWVycyB3ZWVyZ2V2ZW4iLz4NCgkJPHVpdGV4dCBuYW1lPSJNVVRFIiB2YWx1ZT0iRGVtcGVuIi8+DQoJCTx1aXRleHQgbmFtZT0iRE9DV1JBUF9USVRMRSIgdmFsdWU9IlByZXNlbnRlci1iZXN0YW5kc2JpamxhZ2UiLz4NCgkJPHVpdGV4dCBuYW1lPSJET0NXUkFQX01TRyIgdmFsdWU9Ik9wc2xhYW4gaW4gRGV6ZSBjb21wdXRlciIvPg0KCQk8dWl0ZXh0IG5hbWU9IkRPQ1dSQVBfUFJPTVBUIiB2YWx1ZT0iS2xpayBvbSB0ZSBkb3dubG9hZGVuIi8+DQoJPC9sYW5ndWFnZT4NCgk8bGFuZ3VhZ2UgaWQ9ImNuIj4NCgkJPCEtLSBmb3JtYXQgZm9yIHVpZm9udCB2YWx1ZSBpcyAiZm9udCxzaXplLGlzYm9sZCxpc2l0YWxpYyxpc3NoYWRvd2VkIiAtLT4NCgkJPHVpZm9udCBuYW1lPSJGT05UX1FVSVpaSU5HIiB2YWx1ZT0i5a6L5L2TLTE4MDMwLDEwLGZhbHNlLGZhbHNlLGZhbHNlIi8+DQoJCTx1aWZvbnQgbmFtZT0iRk9OVF9TQ1JVQlNUQVRVUyIgdmFsdWU9IuWui+S9ky0xODAzMCwxMCx0cnVlLGZhbHNlLHRydWUiLz4NCgkJPHVpZm9udCBuYW1lPSJGT05UX1NDUlVCVElNRSIgdmFsdWU9IuWui+S9ky0xODAzMCwxMCxmYWxzZSxmYWxzZSx0cnVlIi8+DQoJCTx1aWZvbnQgbmFtZT0iRk9OVF9FTEFQU0VEVElNRSIgdmFsdWU9IuWui+S9ky0xODAzMCwxMCx0cnVlLGZhbHNlLHRydWUiLz4NCgkJPHVpZm9udCBuYW1lPSJGT05UX1VUSUxTTUVOVSIgdmFsdWU9IuWui+S9ky0xODAzMCwxMCx0cnVlLGZhbHNlLGZhbHNlIi8+DQoJCTx1aWZvbnQgbmFtZT0iRk9OVF9UQUJTIiB2YWx1ZT0i5a6L5L2TLTE4MDMwLDE0LHRydWUsZmFsc2UsdHJ1ZSIvPg0KCQk8dWlmb250IG5hbWU9IkZPTlRfUFJFU0VOVEFUSU9OTkFNRSIgdmFsdWU9IuWui+S9ky0xODAzMCwxNCxmYWxzZSxmYWxzZSx0cnVlIi8+DQoJCTx1aWZvbnQgbmFtZT0iRk9OVF9QUkVTRU5URVJOQU1FIiB2YWx1ZT0i5a6L5L2TLTE4MDMwLDE0LHRydWUsZmFsc2UsdHJ1ZSIvPg0KCQk8dWlmb250IG5hbWU9IkZPTlRfUFJFU0VOVEVSVElUTEUiIHZhbHVlPSLlrovkvZMtMTgwMzAsMTMsZmFsc2UsZmFsc2UsdHJ1ZSIvPg0KCQk8dWlmb250IG5hbWU9IkZPTlRfQklPQlROIiB2YWx1ZT0i5a6L5L2TLTE4MDMwLDEwLGZhbHNlLGZhbHNlLHRydWUiLz4NCgkJPHVpZm9udCBuYW1lPSJGT05UX05PVEVTIiB2YWx1ZT0i5a6L5L2TLTE4MDMwLDEyLGZhbHNlLGZhbHNlLGZhbHNlIi8+DQoJCTx1aWZvbnQgbmFtZT0iRk9OVF9PVVRMSU5FIiB2YWx1ZT0i5a6L5L2TLTE4MDMwLDEyLGZhbHNlLGZhbHNlLHRydWUiLz4NCgkJPHVpZm9udCBuYW1lPSJGT05UX1NFQVJDSCIgdmFsdWU9IuWui+S9ky0xODAzMCwxMixmYWxzZSxmYWxzZSx0cnVlIi8+DQoJCTx1aWZvbnQgbmFtZT0iRk9OVF9USFVNQiIgdmFsdWU9IuWui+S9ky0xODAzMCwxMCxmYWxzZSxmYWxzZSx0cnVlIi8+DQoJCTx1aWZvbnQgbmFtZT0iRk9OVF9CSU9XSU4iIHZhbHVlPSLlrovkvZMtMTgwMzAsMTIsZmFsc2UsZmFsc2UsZmFsc2UiLz4NCgkJPHVpZm9udCBuYW1lPSJGT05UX0xJU1RIRUFESU5HIiB2YWx1ZT0i5a6L5L2TLTE4MDMwLDEwLGZhbHNlLGZhbHNlLGZhbHNlIi8+DQoJCTx1aWZvbnQgbmFtZT0iRk9OVF9XSU5USVRMRSIgdmFsdWU9IuWui+S9ky0xODAzMCwxMCxmYWxzZSxmYWxzZSx0cnVlIi8+DQoJCTx1aWZvbnQgbmFtZT0iRk9OVF9BVFRBQ0hNRU5UUyIgdmFsdWU9IuWui+S9ky0xODAzMCwxMixmYWxzZSxmYWxzZSx0cnVlIi8+DQoJCTwhLS1xdWl6IHBvZCBhbmQgbWVzc2FnZSBib3ggdGV4dCBmb250cy0tPg0KCQk8dWlmb250IG5hbWU9IkZPTlRfTVNHQk9YX1dJTlRJVExFIiB2YWx1ZT0i5a6L5L2TLTE4MDMwLDEyLHRydWUsZmFsc2UsdHJ1ZSIvPg0KCQk8dWlmb250IG5hbWU9IkZPTlRfTVNHQk9YX01TRyIgdmFsdWU9IuWui+S9ky0xODAzMCwxMixmYWxzZSxmYWxzZSx0cnVlIi8+DQoJCTx1aWZvbnQgbmFtZT0iRk9OVF9NU0dCT1hfT1BUSU9OUyIgdmFsdWU9IuWui+S9ky0xODAzMCwxMCx0cnVlLGZhbHNlLHRydWUiLz4NCgkJPHVpZm9udCBuYW1lPSJGT05UX1FVSVpQT0RfUVVJWl9USVRMRSIgdmFsdWU9IuWui+S9ky0xODAzMCwxMix0cnVlLGZhbHNlLHRydWUiLz4NCgkJPHVpZm9udCBuYW1lPSJGT05UX1FVSVpQT0RfUVVJWl9BVFRFTVBUIiB2YWx1ZT0i5a6L5L2TLTE4MDMwLDEwLGZhbHNlLGZhbHNlLHRydWUiLz4NCgkJPHVpZm9udCBuYW1lPSJGT05UX1FVSVpQT0RfUVVJWl9BVFRFTVBUX1ZBTFVFIiB2YWx1ZT0i5a6L5L2TLTE4MDMwLDEwLHRydWUsZmFsc2UsdHJ1ZSIvPg0KCQk8dWlmb250IG5hbWU9IkZPTlRfUVVJWlBPRF9RVUVTVElPTl9TQ09SRSIgdmFsdWU9IuWui+S9ky0xODAzMCwxMCxmYWxzZSxmYWxzZSx0cnVlIi8+DQoJCTx1aWZvbnQgbmFtZT0iRk9OVF9RVUlaUE9EX1FVRVNUSU9OX1NDT1JFX1ZBTFVFIiB2YWx1ZT0i5a6L5L2TLTE4MDMwLDEwLHRydWUsZmFsc2UsdHJ1ZSIvPg0KCQk8dWlmb250IG5hbWU9IkZPTlRfUVVJWlBPRF9RVUVTVElPTl9BVFRFTVBUIiB2YWx1ZT0i5a6L5L2TLTE4MDMwLDEwLGZhbHNlLGZhbHNlLHRydWUiLz4NCgkJPHVpZm9udCBuYW1lPSJGT05UX1FVSVpQT0RfUVVFU1RJT05fQVRURU1QVF9WQUxVRSIgdmFsdWU9IuWui+S9ky0xODAzMCwxMCx0cnVlLGZhbHNlLHRydWUiLz4NCgkJPHVpZm9udCBuYW1lPSJGT05UX1FVSVpQT0RfUVVFU1RJT05fVEFHIiB2YWx1ZT0i5a6L5L2TLTE4MDMwLDEyLHRydWUsZmFsc2UsdHJ1ZSIvPg0KCQk8dWlmb250IG5hbWU9IkZPTlRfUVVJWlBPRF9RVUlaX1FVRVNUSU9OX0NPVU5UIiB2YWx1ZT0i5a6L5L2TLTE4MDMwLDEwLGZhbHNlLGZhbHNlLHRydWUiLz4NCgkJPHVpZm9udCBuYW1lPSJGT05UX1FVSVpQT0RfUVVJWl9RVUVTVElPTl9DT1VOVF9WQUxVRSIgdmFsdWU9IuWui+S9ky0xODAzMCwxMCx0cnVlLGZhbHNlLHRydWUiLz4NCgkJPHVpZm9udCBuYW1lPSJGT05UX1FVSVpQT0RfUVVJWl9RVUVTVElPTl9BVFRFTVBURUQiIHZhbHVlPSLlrovkvZMtMTgwMzAsMTAsZmFsc2UsZmFsc2UsdHJ1ZSIvPg0KCQk8dWlmb250IG5hbWU9IkZPTlRfUVVJWlBPRF9RVUlaX1FVRVNUSU9OX0FUVEVNUFRFRF9WQUxVRSIgdmFsdWU9IuWui+S9ky0xODAzMCwxMCx0cnVlLGZhbHNlLHRydWUiLz4NCgkJPHVpZm9udCBuYW1lPSJGT05UX1FVSVpQT0RfUVVJWl9TQ09SRV9UQUciIHZhbHVlPSLlrovkvZMtMTgwMzAsMTIsdHJ1ZSxmYWxzZSx0cnVlIi8+DQoJCTx1aWZvbnQgbmFtZT0iRk9OVF9RVUlaUE9EX1FVSVpfU0NPUkUiIHZhbHVlPSLlrovkvZMtMTgwMzAsMTAsZmFsc2UsZmFsc2UsdHJ1ZSIvPg0KCQk8dWlmb250IG5hbWU9IkZPTlRfUVVJWlBPRF9RVUlaX1NDT1JFX1ZBTFVFIiB2YWx1ZT0i5a6L5L2TLTE4MDMwLDEwLHRydWUsZmFsc2UsdHJ1ZSIvPg0KCQk8dWlmb250IG5hbWU9IkZPTlRfUVVJWlBPRF9RVUlaX01BWFNDT1JFIiB2YWx1ZT0i5a6L5L2TLTE4MDMwLDEwLGZhbHNlLGZhbHNlLHRydWUiLz4NCgkJPHVpZm9udCBuYW1lPSJGT05UX1FVSVpQT0RfUVVJWl9NQVhTQ09SRV9WQUxVRSIgdmFsdWU9IuWui+S9ky0xODAzMCwxMCx0cnVlLGZhbHNlLHRydWUiLz4NCgkJPHVpZm9udCBuYW1lPSJGT05UX1FVSVpQT0RfUVVJWl9QQVNTU0NPUkUiIHZhbHVlPSLlrovkvZMtMTgwMzAsMTAsZmFsc2UsZmFsc2UsdHJ1ZSIvPg0KCQk8dWlmb250IG5hbWU9IkZPTlRfUVVJWlBPRF9RVUlaX1BBU1NTQ09SRV9WQUxVRSIgdmFsdWU9IuWui+S9ky0xODAzMCwxMCx0cnVlLGZhbHNlLHRydWUiLz4NCgkJPCEtLSB1aXRleHQgLS0+DQoJCTwhLS0gc3Vic3RpdHV0aW9uOiAlbiA9PSBzbGlkZSBudW1iZXIgLS0+DQoJCTx1aXRleHQgbmFtZT0iVU5OQU1FRFNMSURFVElUTEUiIHZhbHVlPSLlubvnga/niYcgJW4iLz4NCgkJPCEtLSBzdWJzdGl0dXRpb246ICVuID09IHNsaWRlIG51bWJlciAtLT4NCgkJPCEtLSBzdWJzdGl0dXRpb246ICV0ID09IHRvdGFsIHNsaWRlIGNvdW50IC0tPg0KCQk8dWl0ZXh0IG5hbWU9IlNDUlVCQkFSU1RBVFVTX1NMSURFSU5GTyIgdmFsdWU9IuW5u+eBr+eJhyAlbiAvICV0IHwgIi8+DQoJCTx1aXRleHQgbmFtZT0iU0NSVUJCQVJTVEFUVVNfU1RPUFBFRCIgdmFsdWU9IuW3suWBnOatoiIvPg0KCQk8dWl0ZXh0IG5hbWU9IlNDUlVCQkFSU1RBVFVTX1BMQVlJTkciIHZhbHVlPSLmraPlnKjmkq3mlL4iLz4NCgkJPHVpdGV4dCBuYW1lPSJTQ1JVQkJBUlNUQVRVU19OT0FVRElPIiB2YWx1ZT0i5peg6Z+z6aKRIi8+DQoJCTx1aXRleHQgbmFtZT0iU0NSVUJCQVJTVEFUVVNfVklEUExBWUlORyIgdmFsdWU9IuinhumikeaSreaUviIvPg0KCQk8dWl0ZXh0IG5hbWU9IlNDUlVCQkFSU1RBVFVTX0xPQURJTkciIHZhbHVlPSLmraPlnKjovb3lhaUiLz4NCgkJPHVpdGV4dCBuYW1lPSJTQ1JVQkJBUlNUQVRVU19CVUZGRVJJTkciIHZhbHVlPSLmraPlnKjov5vooYznvJPlhrLlpITnkIYiLz4NCgkJPHVpdGV4dCBuYW1lPSJTQ1JVQkJBUlNUQVRVU19RVUVTVElPTiIgdmFsdWU9IuWbnuetlOmXrumimCIvPg0KCQk8dWl0ZXh0IG5hbWU9IlNDUlVCQkFSU1RBVFVTX1JFVklFV1FVSVoiIHZhbHVlPSLmraPlnKjlrqHpmIXmtYvpqowiLz4NCgkJPCEtLSBzdWJzdGl0dXRpb246ICVtID09IG1pbnV0ZXMgcmVtYWluaW5nIC0tPg0KCQk8IS0tIHN1YnN0aXR1dGlvbjogJXMgPT0gc2Vjb25kcyByZW1haW5pbmcgLS0+DQoJCTx1aXRleHQgbmFtZT0iRUxBUFNFRCIgdmFsdWU9IuWJqeS9mSAlbSDliIbpkp8gJXMg56eSIi8+DQoJCTx1aXRleHQgbmFtZT0iTk9URk9VTkQiIHZhbHVlPSLmnKrmib7liLDku7vkvZXlhoXlrrkiLz4NCgkJPHVpdGV4dCBuYW1lPSJBVFRBQ0hNRU5UUyIgdmFsdWU9IumZhOS7tiIvPg0KCQk8IS0tIHN1YnN0aXR1dGlvbjogJXAgPT0gY3VycmVudCBzcGVha2VyJ3MgdGl0bGUgLS0+DQoJCTx1aXRleHQgbmFtZT0iQklPV0lOX1RJVExFIiB2YWx1ZT0i5Liq5Lq6566A5LuLOiAlcCIvPg0KCQk8dWl0ZXh0IG5hbWU9IkJJT0JUTl9USVRMRSIgdmFsdWU9IuS4quS6uueugOS7iyIvPg0KCQk8dWl0ZXh0IG5hbWU9IkRJVklERVJCVE5fVElUTEUiIHZhbHVlPSJ8Ii8+DQoJCTx1aXRleHQgbmFtZT0iQ09OVEFDVEJUTl9USVRMRSIgdmFsdWU9IuiBlOezu+aWueW8jyIvPg0KCQk8dWl0ZXh0IG5hbWU9IlRBQl9RVUlaIiB2YWx1ZT0i5rWL6aqMIi8+DQoJCTx1aXRleHQgbmFtZT0iVEFCX09VVExJTkUiIHZhbHVlPSLlpKfnurIiLz4NCgkJPHVpdGV4dCBuYW1lPSJUQUJfVEhVTUIiIHZhbHVlPSLnvKnnlaXlm74iLz4NCgkJPHVpdGV4dCBuYW1lPSJUQUJfTk9URVMiIHZhbHVlPSLlpIfms6giLz4NCgkJPHVpdGV4dCBuYW1lPSJUQUJfU0VBUkNIIiB2YWx1ZT0i5pCc57SiIi8+DQoJCTx1aXRleHQgbmFtZT0iU0xJREVfSEVBRElORyIgdmFsdWU9IuW5u+eBr+eJh+agh+mimCIvPg0KCQk8dWl0ZXh0IG5hbWU9IkRVUkFUSU9OX0hFQURJTkciIHZhbHVlPSLmjIHnu63ml7bpl7QiLz4NCgkJPHVpdGV4dCBuYW1lPSJTRUFSQ0hfSEVBRElORyIgdmFsdWU9IuaQnOe0ouaWh+acrDoiLz4NCgkJPHVpdGV4dCBuYW1lPSJUSFVNQl9IRUFESU5HIiB2YWx1ZT0i5bm754Gv54mHIi8+DQoJCTx1aXRleHQgbmFtZT0iVEhVTUJfSU5GTyIgdmFsdWU9IuW5u+eBr+eJh+agh+mimC/mjIHnu63ml7bpl7QiLz4NCgkJPHVpdGV4dCBuYW1lPSJBVFRBQ0hOQU1FX0hFQURJTkciIHZhbHVlPSLmlofku7blkI0iLz4NCgkJPHVpdGV4dCBuYW1lPSJBVFRBQ0hTSVpFX0hFQURJTkciIHZhbHVlPSLlpKflsI8iLz4NCgkJPHVpdGV4dCBuYW1lPSJTTElERV9OT1RFUyIgdmFsdWU9IuW5u+eBr+eJh+Wkh+azq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PC9jb25maWd1cmF0aW9uPg0K"/>
  <p:tag name="MMPROD_UIDATA" val="&lt;database version=&quot;7.0&quot;&gt;&lt;object type=&quot;1&quot; unique_id=&quot;10001&quot;&gt;&lt;property id=&quot;20141&quot; value=&quot;comp3_unit16_lecture_slides&quot;/&gt;&lt;property id=&quot;20144&quot; value=&quot;1&quot;/&gt;&lt;property id=&quot;20146&quot; value=&quot;0&quot;/&gt;&lt;property id=&quot;20147&quot; value=&quot;0&quot;/&gt;&lt;property id=&quot;20148&quot; value=&quot;5&quot;/&gt;&lt;property id=&quot;20180&quot; value=&quot;1&quot;/&gt;&lt;property id=&quot;20181&quot; value=&quot;1&quot;/&gt;&lt;property id=&quot;20182&quot; value=&quot;0&quot;/&gt;&lt;property id=&quot;20183&quot; value=&quot;1&quot;/&gt;&lt;property id=&quot;20184&quot; value=&quot;7&quot;/&gt;&lt;property id=&quot;20224&quot; value=&quot;C:\Users\Lorrinda Khan\Desktop\VERSION 3 UPLOAD ONE FROM DAN\Version 3 Upload 3\UPLOAD\Comp3\comp3_unit16&quot;/&gt;&lt;property id=&quot;20250&quot; value=&quot;0&quot;/&gt;&lt;property id=&quot;20251&quot; value=&quot;1&quot;/&gt;&lt;property id=&quot;20259&quot; value=&quot;0&quot;/&gt;&lt;object type=&quot;8&quot; unique_id=&quot;10002&quot;&gt;&lt;/object&gt;&lt;object type=&quot;2&quot; unique_id=&quot;10003&quot;&gt;&lt;object type=&quot;3&quot; unique_id=&quot;10005&quot;&gt;&lt;property id=&quot;20148&quot; value=&quot;5&quot;/&gt;&lt;property id=&quot;20300&quot; value=&quot;Slide 3 - &amp;quot;Data Collection&amp;quot;&quot;/&gt;&lt;property id=&quot;20303&quot; value=&quot;-1&quot;/&gt;&lt;property id=&quot;20307&quot; value=&quot;257&quot;/&gt;&lt;property id=&quot;20309&quot; value=&quot;-1&quot;/&gt;&lt;/object&gt;&lt;object type=&quot;3&quot; unique_id=&quot;10011&quot;&gt;&lt;property id=&quot;20148&quot; value=&quot;5&quot;/&gt;&lt;property id=&quot;20300&quot; value=&quot;Slide 22 - &amp;quot;ANA Recommended Standardized Nursing Terminologies&amp;quot;&quot;/&gt;&lt;property id=&quot;20303&quot; value=&quot;-1&quot;/&gt;&lt;property id=&quot;20307&quot; value=&quot;271&quot;/&gt;&lt;property id=&quot;20309&quot; value=&quot;-1&quot;/&gt;&lt;/object&gt;&lt;object type=&quot;3&quot; unique_id=&quot;10012&quot;&gt;&lt;property id=&quot;20148&quot; value=&quot;5&quot;/&gt;&lt;property id=&quot;20300&quot; value=&quot;Slide 25 - &amp;quot;National Committee on &amp;#x0D;&amp;#x0A;Vital and Health Statistics&amp;quot;&quot;/&gt;&lt;property id=&quot;20303&quot; value=&quot;-1&quot;/&gt;&lt;property id=&quot;20307&quot; value=&quot;260&quot;/&gt;&lt;property id=&quot;20309&quot; value=&quot;-1&quot;/&gt;&lt;/object&gt;&lt;object type=&quot;3&quot; unique_id=&quot;10013&quot;&gt;&lt;property id=&quot;20148&quot; value=&quot;5&quot;/&gt;&lt;property id=&quot;20300&quot; value=&quot;Slide 27 - &amp;quot;SNOMED CT&amp;quot;&quot;/&gt;&lt;property id=&quot;20303&quot; value=&quot;-1&quot;/&gt;&lt;property id=&quot;20307&quot; value=&quot;273&quot;/&gt;&lt;property id=&quot;20309&quot; value=&quot;-1&quot;/&gt;&lt;/object&gt;&lt;object type=&quot;3&quot; unique_id=&quot;10015&quot;&gt;&lt;property id=&quot;20148&quot; value=&quot;5&quot;/&gt;&lt;property id=&quot;20300&quot; value=&quot;Slide 28 - &amp;quot;Logical Observation Identifiers, Names, and Codes&amp;quot;&quot;/&gt;&lt;property id=&quot;20303&quot; value=&quot;-1&quot;/&gt;&lt;property id=&quot;20307&quot; value=&quot;275&quot;/&gt;&lt;property id=&quot;20309&quot; value=&quot;-1&quot;/&gt;&lt;/object&gt;&lt;object type=&quot;3&quot; unique_id=&quot;10016&quot;&gt;&lt;property id=&quot;20148&quot; value=&quot;5&quot;/&gt;&lt;property id=&quot;20300&quot; value=&quot;Slide 29 - &amp;quot;Standards to Promote Health Information Exchange&amp;#x0D;&amp;#x0A;Summary&amp;quot;&quot;/&gt;&lt;property id=&quot;20303&quot; value=&quot;-1&quot;/&gt;&lt;property id=&quot;20307&quot; value=&quot;276&quot;/&gt;&lt;property id=&quot;20309&quot; value=&quot;-1&quot;/&gt;&lt;/object&gt;&lt;object type=&quot;3&quot; unique_id=&quot;10456&quot;&gt;&lt;property id=&quot;20148&quot; value=&quot;5&quot;/&gt;&lt;property id=&quot;20300&quot; value=&quot;Slide 2 - &amp;quot;Standards to Promote Health &amp;#x0D;&amp;#x0A;Information Exchange&amp;#x0D;&amp;#x0A;Learning Objectives&amp;quot;&quot;/&gt;&lt;property id=&quot;20307&quot; value=&quot;291&quot;/&gt;&lt;property id=&quot;20309&quot; value=&quot;-1&quot;/&gt;&lt;/object&gt;&lt;object type=&quot;3&quot; unique_id=&quot;10457&quot;&gt;&lt;property id=&quot;20148&quot; value=&quot;5&quot;/&gt;&lt;property id=&quot;20300&quot; value=&quot;Slide 4 - &amp;quot;Information Standards&amp;quot;&quot;/&gt;&lt;property id=&quot;20307&quot; value=&quot;305&quot;/&gt;&lt;property id=&quot;20309&quot; value=&quot;-1&quot;/&gt;&lt;/object&gt;&lt;object type=&quot;3&quot; unique_id=&quot;10458&quot;&gt;&lt;property id=&quot;20148&quot; value=&quot;5&quot;/&gt;&lt;property id=&quot;20300&quot; value=&quot;Slide 5 - &amp;quot;Important Terms&amp;quot;&quot;/&gt;&lt;property id=&quot;20307&quot; value=&quot;306&quot;/&gt;&lt;property id=&quot;20309&quot; value=&quot;-1&quot;/&gt;&lt;/object&gt;&lt;object type=&quot;3&quot; unique_id=&quot;10459&quot;&gt;&lt;property id=&quot;20148&quot; value=&quot;5&quot;/&gt;&lt;property id=&quot;20300&quot; value=&quot;Slide 6 - &amp;quot;Interoperability&amp;quot;&quot;/&gt;&lt;property id=&quot;20307&quot; value=&quot;307&quot;/&gt;&lt;property id=&quot;20309&quot; value=&quot;-1&quot;/&gt;&lt;/object&gt;&lt;object type=&quot;3&quot; unique_id=&quot;10460&quot;&gt;&lt;property id=&quot;20148&quot; value=&quot;5&quot;/&gt;&lt;property id=&quot;20300&quot; value=&quot;Slide 7 - &amp;quot;Interoperability (con’t)&amp;quot;&quot;/&gt;&lt;property id=&quot;20307&quot; value=&quot;317&quot;/&gt;&lt;property id=&quot;20309&quot; value=&quot;-1&quot;/&gt;&lt;/object&gt;&lt;object type=&quot;3&quot; unique_id=&quot;10461&quot;&gt;&lt;property id=&quot;20148&quot; value=&quot;5&quot;/&gt;&lt;property id=&quot;20300&quot; value=&quot;Slide 8 - &amp;quot;EHR Messaging Standards&amp;quot;&quot;/&gt;&lt;property id=&quot;20307&quot; value=&quot;312&quot;/&gt;&lt;property id=&quot;20309&quot; value=&quot;-1&quot;/&gt;&lt;/object&gt;&lt;object type=&quot;3&quot; unique_id=&quot;10462&quot;&gt;&lt;property id=&quot;20148&quot; value=&quot;5&quot;/&gt;&lt;property id=&quot;20300&quot; value=&quot;Slide 9 - &amp;quot;EHR Messaging Standards (con’t)&amp;quot;&quot;/&gt;&lt;property id=&quot;20307&quot; value=&quot;318&quot;/&gt;&lt;property id=&quot;20309&quot; value=&quot;-1&quot;/&gt;&lt;/object&gt;&lt;object type=&quot;3&quot; unique_id=&quot;10463&quot;&gt;&lt;property id=&quot;20148&quot; value=&quot;5&quot;/&gt;&lt;property id=&quot;20300&quot; value=&quot;Slide 10 - &amp;quot;Digital Imaging Communications in Medicine (DICOM)&amp;quot;&quot;/&gt;&lt;property id=&quot;20307&quot; value=&quot;319&quot;/&gt;&lt;property id=&quot;20309&quot; value=&quot;-1&quot;/&gt;&lt;/object&gt;&lt;object type=&quot;3&quot; unique_id=&quot;10464&quot;&gt;&lt;property id=&quot;20148&quot; value=&quot;5&quot;/&gt;&lt;property id=&quot;20300&quot; value=&quot;Slide 11 - &amp;quot;Health Level 7 (HL7)&amp;quot;&quot;/&gt;&lt;property id=&quot;20307&quot; value=&quot;320&quot;/&gt;&lt;property id=&quot;20309&quot; value=&quot;-1&quot;/&gt;&lt;/object&gt;&lt;object type=&quot;3&quot; unique_id=&quot;10465&quot;&gt;&lt;property id=&quot;20148&quot; value=&quot;5&quot;/&gt;&lt;property id=&quot;20300&quot; value=&quot;Slide 12 - &amp;quot;Classifications, Terminologies&amp;#x0D;&amp;#x0A;and Vocabularies&amp;quot;&quot;/&gt;&lt;property id=&quot;20307&quot; value=&quot;298&quot;/&gt;&lt;property id=&quot;20309&quot; value=&quot;-1&quot;/&gt;&lt;/object&gt;&lt;object type=&quot;3&quot; unique_id=&quot;10466&quot;&gt;&lt;property id=&quot;20148&quot; value=&quot;5&quot;/&gt;&lt;property id=&quot;20300&quot; value=&quot;Slide 13 - &amp;quot;Classifications, Terminologies&amp;#x0D;&amp;#x0A;and Vocabularies (2)&amp;quot;&quot;/&gt;&lt;property id=&quot;20307&quot; value=&quot;299&quot;/&gt;&lt;property id=&quot;20309&quot; value=&quot;-1&quot;/&gt;&lt;/object&gt;&lt;object type=&quot;3&quot; unique_id=&quot;10467&quot;&gt;&lt;property id=&quot;20148&quot; value=&quot;5&quot;/&gt;&lt;property id=&quot;20300&quot; value=&quot;Slide 14 - &amp;quot;Classifications, Terminologies&amp;#x0D;&amp;#x0A;and Vocabularies (3)&amp;quot;&quot;/&gt;&lt;property id=&quot;20307&quot; value=&quot;300&quot;/&gt;&lt;property id=&quot;20309&quot; value=&quot;-1&quot;/&gt;&lt;/object&gt;&lt;object type=&quot;3&quot; unique_id=&quot;10468&quot;&gt;&lt;property id=&quot;20148&quot; value=&quot;5&quot;/&gt;&lt;property id=&quot;20300&quot; value=&quot;Slide 15 - &amp;quot;Clinical Terminologies&amp;quot;&quot;/&gt;&lt;property id=&quot;20307&quot; value=&quot;302&quot;/&gt;&lt;property id=&quot;20309&quot; value=&quot;-1&quot;/&gt;&lt;/object&gt;&lt;object type=&quot;3&quot; unique_id=&quot;10469&quot;&gt;&lt;property id=&quot;20148&quot; value=&quot;5&quot;/&gt;&lt;property id=&quot;20300&quot; value=&quot;Slide 16 - &amp;quot;Health Information Standards&amp;quot;&quot;/&gt;&lt;property id=&quot;20307&quot; value=&quot;304&quot;/&gt;&lt;property id=&quot;20309&quot; value=&quot;-1&quot;/&gt;&lt;/object&gt;&lt;object type=&quot;3&quot; unique_id=&quot;10470&quot;&gt;&lt;property id=&quot;20148&quot; value=&quot;5&quot;/&gt;&lt;property id=&quot;20300&quot; value=&quot;Slide 17 - &amp;quot;HIPAA Standard Code Sets&amp;quot;&quot;/&gt;&lt;property id=&quot;20307&quot; value=&quot;286&quot;/&gt;&lt;property id=&quot;20309&quot; value=&quot;-1&quot;/&gt;&lt;/object&gt;&lt;object type=&quot;3&quot; unique_id=&quot;10471&quot;&gt;&lt;property id=&quot;20148&quot; value=&quot;5&quot;/&gt;&lt;property id=&quot;20300&quot; value=&quot;Slide 18 - &amp;quot;International Classification of Diseases, &amp;#x0D;&amp;#x0A;10th Revision, Clinical Modification&amp;#x0D;&amp;#x0A;(ICD-10-CM)&amp;quot;&quot;/&gt;&lt;property id=&quot;20307&quot; value=&quot;288&quot;/&gt;&lt;property id=&quot;20309&quot; value=&quot;-1&quot;/&gt;&lt;/object&gt;&lt;object type=&quot;3&quot; unique_id=&quot;10472&quot;&gt;&lt;property id=&quot;20148&quot; value=&quot;5&quot;/&gt;&lt;property id=&quot;20300&quot; value=&quot;Slide 19 - &amp;quot;National Drug Codes (NDC)&amp;quot;&quot;/&gt;&lt;property id=&quot;20307&quot; value=&quot;323&quot;/&gt;&lt;property id=&quot;20309&quot; value=&quot;-1&quot;/&gt;&lt;/object&gt;&lt;object type=&quot;3&quot; unique_id=&quot;10473&quot;&gt;&lt;property id=&quot;20148&quot; value=&quot;5&quot;/&gt;&lt;property id=&quot;20300&quot; value=&quot;Slide 20 - &amp;quot;Healthcare Common Procedure Coding System (HCPCS)&amp;quot;&quot;/&gt;&lt;property id=&quot;20307&quot; value=&quot;321&quot;/&gt;&lt;property id=&quot;20309&quot; value=&quot;-1&quot;/&gt;&lt;/object&gt;&lt;object type=&quot;3&quot; unique_id=&quot;10474&quot;&gt;&lt;property id=&quot;20148&quot; value=&quot;5&quot;/&gt;&lt;property id=&quot;20300&quot; value=&quot;Slide 21 - &amp;quot;Healthcare Common Procedure Coding System (HCPCS) (con’t)&amp;quot;&quot;/&gt;&lt;property id=&quot;20307&quot; value=&quot;322&quot;/&gt;&lt;property id=&quot;20309&quot; value=&quot;-1&quot;/&gt;&lt;/object&gt;&lt;object type=&quot;3&quot; unique_id=&quot;10475&quot;&gt;&lt;property id=&quot;20148&quot; value=&quot;5&quot;/&gt;&lt;property id=&quot;20300&quot; value=&quot;Slide 23 - &amp;quot;ANA Recommended Standardized Nursing Terminologies (2)&amp;quot;&quot;/&gt;&lt;property id=&quot;20307&quot; value=&quot;279&quot;/&gt;&lt;property id=&quot;20309&quot; value=&quot;-1&quot;/&gt;&lt;/object&gt;&lt;object type=&quot;3&quot; unique_id=&quot;10476&quot;&gt;&lt;property id=&quot;20148&quot; value=&quot;5&quot;/&gt;&lt;property id=&quot;20300&quot; value=&quot;Slide 24 - &amp;quot;ANA Recommended Standardized Nursing Terminologies (3)&amp;quot;&quot;/&gt;&lt;property id=&quot;20307&quot; value=&quot;296&quot;/&gt;&lt;property id=&quot;20309&quot; value=&quot;-1&quot;/&gt;&lt;/object&gt;&lt;object type=&quot;3&quot; unique_id=&quot;10477&quot;&gt;&lt;property id=&quot;20148&quot; value=&quot;5&quot;/&gt;&lt;property id=&quot;20300&quot; value=&quot;Slide 26 - &amp;quot;Systematized Nomenclature of Medicine Clinical Terms&amp;quot;&quot;/&gt;&lt;property id=&quot;20307&quot; value=&quot;287&quot;/&gt;&lt;property id=&quot;20309&quot; value=&quot;-1&quot;/&gt;&lt;/object&gt;&lt;object type=&quot;3&quot; unique_id=&quot;10479&quot;&gt;&lt;property id=&quot;20148&quot; value=&quot;5&quot;/&gt;&lt;property id=&quot;20300&quot; value=&quot;Slide 30 - &amp;quot;Standards to Promote Health Information Exchange&amp;#x0D;&amp;#x0A;References&amp;quot;&quot;/&gt;&lt;property id=&quot;20307&quot; value=&quot;315&quot;/&gt;&lt;property id=&quot;20309&quot; value=&quot;-1&quot;/&gt;&lt;/object&gt;&lt;object type=&quot;3&quot; unique_id=&quot;10480&quot;&gt;&lt;property id=&quot;20148&quot; value=&quot;5&quot;/&gt;&lt;property id=&quot;20300&quot; value=&quot;Slide 31 - &amp;quot;Standards to Promote Health Information Exchange&amp;#x0D;&amp;#x0A;References (con’t)&amp;quot;&quot;/&gt;&lt;property id=&quot;20307&quot; value=&quot;324&quot;/&gt;&lt;property id=&quot;20309&quot; value=&quot;-1&quot;/&gt;&lt;/object&gt;&lt;object type=&quot;3&quot; unique_id=&quot;10865&quot;&gt;&lt;property id=&quot;20148&quot; value=&quot;5&quot;/&gt;&lt;property id=&quot;20300&quot; value=&quot;Slide 1 - &amp;quot;Terminology in Healthcare and Public Health Settings &amp;quot;&quot;/&gt;&lt;property id=&quot;20307&quot; value=&quot;326&quot;/&gt;&lt;property id=&quot;20309&quot; value=&quot;-1&quot;/&gt;&lt;/object&gt;&lt;object type=&quot;3&quot; unique_id=&quot;11288&quot;&gt;&lt;property id=&quot;20148&quot; value=&quot;5&quot;/&gt;&lt;property id=&quot;20300&quot; value=&quot;Slide 32 - &amp;quot;Terminology in Healthcare and Public Health Settings, &amp;#x0D;&amp;#x0A;Standards to Promote Health Information Exchange&amp;quot;&quot;/&gt;&lt;property id=&quot;20307&quot; value=&quot;327&quot;/&gt;&lt;/object&gt;&lt;/object&gt;&lt;object type=&quot;10&quot; unique_id=&quot;10270&quot;&gt;&lt;object type=&quot;11&quot; unique_id=&quot;10271&quot;&gt;&lt;property id=&quot;20180&quot; value=&quot;1&quot;/&gt;&lt;property id=&quot;20181&quot; value=&quot;1&quot;/&gt;&lt;property id=&quot;20182&quot; value=&quot;0&quot;/&gt;&lt;property id=&quot;20183&quot; value=&quot;1&quot;/&gt;&lt;/object&gt;&lt;object type=&quot;12&quot; unique_id=&quot;10453&quot;&gt;&lt;/object&gt;&lt;/object&gt;&lt;object type=&quot;4&quot; unique_id=&quot;10272&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MMPROD_SUBSTITUTION_ID" val="{0B1ABAC1-C7E8-457D-B4FD-8B7ADB088D32}"/>
</p:tagLst>
</file>

<file path=ppt/tags/tag3.xml><?xml version="1.0" encoding="utf-8"?>
<p:tagLst xmlns:a="http://schemas.openxmlformats.org/drawingml/2006/main" xmlns:r="http://schemas.openxmlformats.org/officeDocument/2006/relationships" xmlns:p="http://schemas.openxmlformats.org/presentationml/2006/main">
  <p:tag name="MMPROD_SUBSTITUTION_ID" val="{4D5403D4-5F30-4D17-97A5-F39BD26E4453}"/>
</p:tagLst>
</file>

<file path=ppt/tags/tag4.xml><?xml version="1.0" encoding="utf-8"?>
<p:tagLst xmlns:a="http://schemas.openxmlformats.org/drawingml/2006/main" xmlns:r="http://schemas.openxmlformats.org/officeDocument/2006/relationships" xmlns:p="http://schemas.openxmlformats.org/presentationml/2006/main">
  <p:tag name="MMPROD_SUBSTITUTION_ID" val="{B7780BAD-688B-4ADC-945D-AEBBE6246455}"/>
</p:tagLst>
</file>

<file path=ppt/theme/theme1.xml><?xml version="1.0" encoding="utf-8"?>
<a:theme xmlns:a="http://schemas.openxmlformats.org/drawingml/2006/main" name="3_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MKM CompX_unitY_Lecture_Slides_Template.potx" id="{4FF466A4-E752-4EC5-A455-0F519C93B28D}" vid="{E25E3796-8ED8-4B54-80E8-6ED0B80A76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CC146E0DE07B4B93A0BE9D14803BE0" ma:contentTypeVersion="5" ma:contentTypeDescription="Create a new document." ma:contentTypeScope="" ma:versionID="eee9308b4a521e6cfc381d9909808db1">
  <xsd:schema xmlns:xsd="http://www.w3.org/2001/XMLSchema" xmlns:p="http://schemas.microsoft.com/office/2006/metadata/properties" xmlns:ns2="26839647-32cc-4e8d-ac64-5cb1d6f9c044" targetNamespace="http://schemas.microsoft.com/office/2006/metadata/properties" ma:root="true" ma:fieldsID="18594fd37b04ee2386042ddb7e2caf77" ns2:_="">
    <xsd:import namespace="26839647-32cc-4e8d-ac64-5cb1d6f9c044"/>
    <xsd:element name="properties">
      <xsd:complexType>
        <xsd:sequence>
          <xsd:element name="documentManagement">
            <xsd:complexType>
              <xsd:all>
                <xsd:element ref="ns2:Stattus"/>
                <xsd:element ref="ns2:Location"/>
                <xsd:element ref="ns2:Component"/>
                <xsd:element ref="ns2:File_x0020_Type0"/>
                <xsd:element ref="ns2:Comp_x0020_Leader_x0020_Notes" minOccurs="0"/>
              </xsd:all>
            </xsd:complexType>
          </xsd:element>
        </xsd:sequence>
      </xsd:complexType>
    </xsd:element>
  </xsd:schema>
  <xsd:schema xmlns:xsd="http://www.w3.org/2001/XMLSchema" xmlns:dms="http://schemas.microsoft.com/office/2006/documentManagement/types" targetNamespace="26839647-32cc-4e8d-ac64-5cb1d6f9c044" elementFormDefault="qualified">
    <xsd:import namespace="http://schemas.microsoft.com/office/2006/documentManagement/types"/>
    <xsd:element name="Stattus" ma:index="2" ma:displayName="Status" ma:default="Not Started" ma:format="Dropdown" ma:internalName="Stattus">
      <xsd:simpleType>
        <xsd:restriction base="dms:Choice">
          <xsd:enumeration value="Not Started"/>
          <xsd:enumeration value="In Progress"/>
          <xsd:enumeration value="In Progress - Review"/>
          <xsd:enumeration value="Final"/>
          <xsd:enumeration value="Proof-reading"/>
          <xsd:enumeration value="Needs Review"/>
          <xsd:enumeration value="Ready for Proofing"/>
          <xsd:enumeration value="Ready for Audio"/>
          <xsd:enumeration value="Ready for Instructor Manual"/>
        </xsd:restriction>
      </xsd:simpleType>
    </xsd:element>
    <xsd:element name="Location" ma:index="3" ma:displayName="Location" ma:default="Component Leader" ma:description="Location in the process workflow" ma:format="Dropdown" ma:internalName="Location">
      <xsd:simpleType>
        <xsd:restriction base="dms:Choice">
          <xsd:enumeration value="Audio Prep"/>
          <xsd:enumeration value="Component Leader"/>
          <xsd:enumeration value="Instructor Manuals"/>
          <xsd:enumeration value="Proof-reader"/>
          <xsd:enumeration value="Review"/>
          <xsd:enumeration value="Testing"/>
          <xsd:enumeration value="Upload"/>
          <xsd:enumeration value="DO NOT USE"/>
        </xsd:restriction>
      </xsd:simpleType>
    </xsd:element>
    <xsd:element name="Component" ma:index="4" ma:displayName="Component" ma:default="All Components" ma:format="Dropdown" ma:internalName="Component">
      <xsd:simpleType>
        <xsd:restriction base="dms:Choice">
          <xsd:enumeration value="Component 3"/>
          <xsd:enumeration value="Component 5"/>
          <xsd:enumeration value="Component 16"/>
          <xsd:enumeration value="Component 18"/>
          <xsd:enumeration value="All Components"/>
        </xsd:restriction>
      </xsd:simpleType>
    </xsd:element>
    <xsd:element name="File_x0020_Type0" ma:index="5" ma:displayName="File Type" ma:default="Slides" ma:description="Type of document" ma:format="Dropdown" ma:internalName="File_x0020_Type0">
      <xsd:simpleType>
        <xsd:union memberTypes="dms:Text">
          <xsd:simpleType>
            <xsd:restriction base="dms:Choice">
              <xsd:enumeration value="Activities"/>
              <xsd:enumeration value="Assessment"/>
              <xsd:enumeration value="Instructor Manual"/>
              <xsd:enumeration value="Item Analysis"/>
              <xsd:enumeration value="Notes"/>
              <xsd:enumeration value="Objectives"/>
              <xsd:enumeration value="References"/>
              <xsd:enumeration value="Slides"/>
              <xsd:enumeration value="Transcript"/>
            </xsd:restriction>
          </xsd:simpleType>
        </xsd:union>
      </xsd:simpleType>
    </xsd:element>
    <xsd:element name="Comp_x0020_Leader_x0020_Notes" ma:index="6" nillable="true" ma:displayName="Comp Leader Notes" ma:internalName="Comp_x0020_Leader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omp_x0020_Leader_x0020_Notes xmlns="26839647-32cc-4e8d-ac64-5cb1d6f9c044">This has a new title and new content</Comp_x0020_Leader_x0020_Notes>
    <Component xmlns="26839647-32cc-4e8d-ac64-5cb1d6f9c044">Component 3</Component>
    <Location xmlns="26839647-32cc-4e8d-ac64-5cb1d6f9c044">Component Leader</Location>
    <File_x0020_Type0 xmlns="26839647-32cc-4e8d-ac64-5cb1d6f9c044">Slides</File_x0020_Type0>
    <Stattus xmlns="26839647-32cc-4e8d-ac64-5cb1d6f9c044">Needs Review</Stattus>
  </documentManagement>
</p:properties>
</file>

<file path=customXml/item3.xml><?xml version="1.0" encoding="utf-8"?>
<LongProperties xmlns="http://schemas.microsoft.com/office/2006/metadata/long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5D1DF2C-FE85-42E0-A0D4-6D24ADCA6B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839647-32cc-4e8d-ac64-5cb1d6f9c044"/>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F48B632F-C296-47EA-B937-5359FD9CE352}">
  <ds:schemaRefs>
    <ds:schemaRef ds:uri="26839647-32cc-4e8d-ac64-5cb1d6f9c044"/>
    <ds:schemaRef ds:uri="http://schemas.openxmlformats.org/package/2006/metadata/core-properties"/>
    <ds:schemaRef ds:uri="http://schemas.microsoft.com/office/2006/documentManagement/types"/>
    <ds:schemaRef ds:uri="http://purl.org/dc/elements/1.1/"/>
    <ds:schemaRef ds:uri="http://www.w3.org/XML/1998/namespace"/>
    <ds:schemaRef ds:uri="http://purl.org/dc/dcmitype/"/>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0E2DBB60-5477-4364-8313-57A5A7670F28}">
  <ds:schemaRefs>
    <ds:schemaRef ds:uri="http://schemas.microsoft.com/office/2006/metadata/longProperties"/>
  </ds:schemaRefs>
</ds:datastoreItem>
</file>

<file path=customXml/itemProps4.xml><?xml version="1.0" encoding="utf-8"?>
<ds:datastoreItem xmlns:ds="http://schemas.openxmlformats.org/officeDocument/2006/customXml" ds:itemID="{E9DD1C53-2898-4CAA-83D8-FD747ECE8C1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4299</TotalTime>
  <Words>4097</Words>
  <Application>Microsoft Office PowerPoint</Application>
  <PresentationFormat>On-screen Show (4:3)</PresentationFormat>
  <Paragraphs>336</Paragraphs>
  <Slides>32</Slides>
  <Notes>32</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3_ONC-Template-FINAL DRAFT</vt:lpstr>
      <vt:lpstr>Terminology in Healthcare and Public Health Settings </vt:lpstr>
      <vt:lpstr>Standards to Promote Health  Information Exchange Learning Objectives</vt:lpstr>
      <vt:lpstr>Data Collection</vt:lpstr>
      <vt:lpstr>Information Standards</vt:lpstr>
      <vt:lpstr>Important Terms</vt:lpstr>
      <vt:lpstr>Interoperability</vt:lpstr>
      <vt:lpstr>Interoperability (con’t)</vt:lpstr>
      <vt:lpstr>EHR Messaging Standards</vt:lpstr>
      <vt:lpstr>EHR Messaging Standards (con’t)</vt:lpstr>
      <vt:lpstr>Digital Imaging Communications in Medicine (DICOM)</vt:lpstr>
      <vt:lpstr>Health Level 7 (HL7)</vt:lpstr>
      <vt:lpstr>Classifications, Terminologies and Vocabularies</vt:lpstr>
      <vt:lpstr>Classifications, Terminologies and Vocabularies (2)</vt:lpstr>
      <vt:lpstr>Classifications, Terminologies and Vocabularies (3)</vt:lpstr>
      <vt:lpstr>Clinical Terminologies</vt:lpstr>
      <vt:lpstr>Health Information Standards</vt:lpstr>
      <vt:lpstr>HIPAA Standard Code Sets</vt:lpstr>
      <vt:lpstr>International Classification of Diseases,  10th Revision, Clinical Modification (ICD-10-CM)</vt:lpstr>
      <vt:lpstr>National Drug Codes (NDC)</vt:lpstr>
      <vt:lpstr>Healthcare Common Procedure Coding System (HCPCS)</vt:lpstr>
      <vt:lpstr>Healthcare Common Procedure Coding System (HCPCS) (con’t)</vt:lpstr>
      <vt:lpstr>ANA Recommended Standardized Nursing Terminologies</vt:lpstr>
      <vt:lpstr>ANA Recommended Standardized Nursing Terminologies (2)</vt:lpstr>
      <vt:lpstr>ANA Recommended Standardized Nursing Terminologies (3)</vt:lpstr>
      <vt:lpstr>National Committee on  Vital and Health Statistics</vt:lpstr>
      <vt:lpstr>Systematized Nomenclature of Medicine Clinical Terms</vt:lpstr>
      <vt:lpstr>SNOMED CT</vt:lpstr>
      <vt:lpstr>Logical Observation Identifiers, Names, and Codes</vt:lpstr>
      <vt:lpstr>Standards to Promote Health Information Exchange Summary</vt:lpstr>
      <vt:lpstr>Standards to Promote Health Information Exchange References</vt:lpstr>
      <vt:lpstr>Standards to Promote Health Information Exchange References (con’t)</vt:lpstr>
      <vt:lpstr>Terminology in Healthcare and Public Health Settings,  Standards to Promote Health Information Exchange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 3, Unit 14 Lecture slides: Terminology in Public Health Settings: Standards to Promote Health Information Exchange</dc:title>
  <dc:subject>Terminology in Healthcare and Public Health Settings; Standards to Promote Health Information Exchange</dc:subject>
  <dc:creator>Department of Health and Human Services;Office of the National Coordinator for Health Information Technology</dc:creator>
  <cp:keywords>Health IT; Health IT Curriculum</cp:keywords>
  <cp:lastModifiedBy>admin</cp:lastModifiedBy>
  <cp:revision>347</cp:revision>
  <cp:lastPrinted>2012-02-08T21:23:33Z</cp:lastPrinted>
  <dcterms:created xsi:type="dcterms:W3CDTF">2010-08-21T02:01:18Z</dcterms:created>
  <dcterms:modified xsi:type="dcterms:W3CDTF">2017-06-01T21:47:53Z</dcterms:modified>
  <cp:category>HIT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Language">
    <vt:lpwstr>English</vt:lpwstr>
  </property>
</Properties>
</file>