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62" r:id="rId4"/>
  </p:sldMasterIdLst>
  <p:notesMasterIdLst>
    <p:notesMasterId r:id="rId25"/>
  </p:notesMasterIdLst>
  <p:handoutMasterIdLst>
    <p:handoutMasterId r:id="rId26"/>
  </p:handoutMasterIdLst>
  <p:sldIdLst>
    <p:sldId id="339" r:id="rId5"/>
    <p:sldId id="257" r:id="rId6"/>
    <p:sldId id="317" r:id="rId7"/>
    <p:sldId id="318" r:id="rId8"/>
    <p:sldId id="321" r:id="rId9"/>
    <p:sldId id="322" r:id="rId10"/>
    <p:sldId id="328" r:id="rId11"/>
    <p:sldId id="327" r:id="rId12"/>
    <p:sldId id="326" r:id="rId13"/>
    <p:sldId id="325" r:id="rId14"/>
    <p:sldId id="329" r:id="rId15"/>
    <p:sldId id="330" r:id="rId16"/>
    <p:sldId id="337" r:id="rId17"/>
    <p:sldId id="335" r:id="rId18"/>
    <p:sldId id="336" r:id="rId19"/>
    <p:sldId id="332" r:id="rId20"/>
    <p:sldId id="331" r:id="rId21"/>
    <p:sldId id="299" r:id="rId22"/>
    <p:sldId id="340" r:id="rId23"/>
    <p:sldId id="341" r:id="rId24"/>
  </p:sldIdLst>
  <p:sldSz cx="9144000" cy="6858000" type="screen4x3"/>
  <p:notesSz cx="6954838" cy="9309100"/>
  <p:custDataLst>
    <p:tags r:id="rId27"/>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40" autoAdjust="0"/>
    <p:restoredTop sz="67946" autoAdjust="0"/>
  </p:normalViewPr>
  <p:slideViewPr>
    <p:cSldViewPr>
      <p:cViewPr varScale="1">
        <p:scale>
          <a:sx n="57" d="100"/>
          <a:sy n="57" d="100"/>
        </p:scale>
        <p:origin x="-965"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06" y="-102"/>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6725"/>
          </a:xfrm>
          <a:prstGeom prst="rect">
            <a:avLst/>
          </a:prstGeom>
        </p:spPr>
        <p:txBody>
          <a:bodyPr vert="horz" wrap="square" lIns="92922" tIns="46462" rIns="92922" bIns="46462" numCol="1" anchor="t" anchorCtr="0" compatLnSpc="1">
            <a:prstTxWarp prst="textNoShape">
              <a:avLst/>
            </a:prstTxWarp>
          </a:bodyPr>
          <a:lstStyle>
            <a:lvl1pPr eaLnBrk="1" hangingPunct="1">
              <a:defRPr sz="1200">
                <a:latin typeface="Calibri" charset="0"/>
                <a:ea typeface="ＭＳ Ｐゴシック" charset="-128"/>
              </a:defRPr>
            </a:lvl1pPr>
          </a:lstStyle>
          <a:p>
            <a:pPr>
              <a:defRPr/>
            </a:pPr>
            <a:endParaRPr lang="en-US"/>
          </a:p>
        </p:txBody>
      </p:sp>
    </p:spTree>
    <p:extLst>
      <p:ext uri="{BB962C8B-B14F-4D97-AF65-F5344CB8AC3E}">
        <p14:creationId xmlns:p14="http://schemas.microsoft.com/office/powerpoint/2010/main" val="16541099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6725"/>
          </a:xfrm>
          <a:prstGeom prst="rect">
            <a:avLst/>
          </a:prstGeom>
        </p:spPr>
        <p:txBody>
          <a:bodyPr vert="horz" wrap="square" lIns="92922" tIns="46462" rIns="92922" bIns="46462" numCol="1" anchor="t" anchorCtr="0" compatLnSpc="1">
            <a:prstTxWarp prst="textNoShape">
              <a:avLst/>
            </a:prstTxWarp>
          </a:bodyPr>
          <a:lstStyle>
            <a:lvl1pPr eaLnBrk="1" hangingPunct="1">
              <a:defRPr sz="1200">
                <a:latin typeface="Calibri" charset="0"/>
                <a:ea typeface="ＭＳ Ｐゴシック" charset="-128"/>
              </a:defRPr>
            </a:lvl1pPr>
          </a:lstStyle>
          <a:p>
            <a:pPr>
              <a:defRPr/>
            </a:pPr>
            <a:endParaRPr lang="en-US"/>
          </a:p>
        </p:txBody>
      </p:sp>
      <p:sp>
        <p:nvSpPr>
          <p:cNvPr id="3" name="Date Placeholder 2"/>
          <p:cNvSpPr>
            <a:spLocks noGrp="1"/>
          </p:cNvSpPr>
          <p:nvPr>
            <p:ph type="dt" idx="1"/>
          </p:nvPr>
        </p:nvSpPr>
        <p:spPr>
          <a:xfrm>
            <a:off x="3938588" y="0"/>
            <a:ext cx="3014662" cy="466725"/>
          </a:xfrm>
          <a:prstGeom prst="rect">
            <a:avLst/>
          </a:prstGeom>
        </p:spPr>
        <p:txBody>
          <a:bodyPr vert="horz" wrap="square" lIns="92922" tIns="46462" rIns="92922" bIns="46462"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B51EC29-ADEB-49AD-9314-DEC1E07ADC86}" type="datetime1">
              <a:rPr lang="en-US"/>
              <a:pPr>
                <a:defRPr/>
              </a:pPr>
              <a:t>6/1/2017</a:t>
            </a:fld>
            <a:endParaRPr lang="en-US" dirty="0"/>
          </a:p>
        </p:txBody>
      </p:sp>
      <p:sp>
        <p:nvSpPr>
          <p:cNvPr id="4" name="Slide Image Placeholder 3"/>
          <p:cNvSpPr>
            <a:spLocks noGrp="1" noRot="1" noChangeAspect="1"/>
          </p:cNvSpPr>
          <p:nvPr>
            <p:ph type="sldImg" idx="2"/>
          </p:nvPr>
        </p:nvSpPr>
        <p:spPr>
          <a:xfrm>
            <a:off x="1150938" y="696913"/>
            <a:ext cx="4652962" cy="3490912"/>
          </a:xfrm>
          <a:prstGeom prst="rect">
            <a:avLst/>
          </a:prstGeom>
          <a:noFill/>
          <a:ln w="12700">
            <a:solidFill>
              <a:prstClr val="black"/>
            </a:solidFill>
          </a:ln>
        </p:spPr>
        <p:txBody>
          <a:bodyPr vert="horz" wrap="square" lIns="92922" tIns="46462" rIns="92922" bIns="46462"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95325" y="4422775"/>
            <a:ext cx="5564188" cy="4189413"/>
          </a:xfrm>
          <a:prstGeom prst="rect">
            <a:avLst/>
          </a:prstGeom>
        </p:spPr>
        <p:txBody>
          <a:bodyPr vert="horz" wrap="square" lIns="92922" tIns="46462" rIns="92922" bIns="46462"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840788"/>
            <a:ext cx="3014663" cy="466725"/>
          </a:xfrm>
          <a:prstGeom prst="rect">
            <a:avLst/>
          </a:prstGeom>
        </p:spPr>
        <p:txBody>
          <a:bodyPr vert="horz" wrap="square" lIns="92922" tIns="46462" rIns="92922" bIns="46462" numCol="1" anchor="b" anchorCtr="0" compatLnSpc="1">
            <a:prstTxWarp prst="textNoShape">
              <a:avLst/>
            </a:prstTxWarp>
          </a:bodyPr>
          <a:lstStyle>
            <a:lvl1pPr eaLnBrk="1" hangingPunct="1">
              <a:defRPr sz="1000">
                <a:latin typeface="Arial" charset="0"/>
                <a:ea typeface="ＭＳ Ｐゴシック" charset="-128"/>
                <a:cs typeface="Arial" charset="0"/>
              </a:defRPr>
            </a:lvl1pPr>
          </a:lstStyle>
          <a:p>
            <a:pPr>
              <a:defRPr/>
            </a:pPr>
            <a:endParaRPr lang="en-US"/>
          </a:p>
        </p:txBody>
      </p:sp>
      <p:sp>
        <p:nvSpPr>
          <p:cNvPr id="7" name="Slide Number Placeholder 6"/>
          <p:cNvSpPr>
            <a:spLocks noGrp="1"/>
          </p:cNvSpPr>
          <p:nvPr>
            <p:ph type="sldNum" sz="quarter" idx="5"/>
          </p:nvPr>
        </p:nvSpPr>
        <p:spPr>
          <a:xfrm>
            <a:off x="3938588" y="8840788"/>
            <a:ext cx="3014662" cy="466725"/>
          </a:xfrm>
          <a:prstGeom prst="rect">
            <a:avLst/>
          </a:prstGeom>
        </p:spPr>
        <p:txBody>
          <a:bodyPr vert="horz" wrap="square" lIns="92922" tIns="46462" rIns="92922" bIns="46462"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5BC7235B-A351-4E2F-A20D-F4CF6D02C3AA}" type="slidenum">
              <a:rPr lang="en-US" altLang="en-US"/>
              <a:pPr>
                <a:defRPr/>
              </a:pPr>
              <a:t>‹#›</a:t>
            </a:fld>
            <a:endParaRPr lang="en-US" altLang="en-US"/>
          </a:p>
        </p:txBody>
      </p:sp>
    </p:spTree>
    <p:extLst>
      <p:ext uri="{BB962C8B-B14F-4D97-AF65-F5344CB8AC3E}">
        <p14:creationId xmlns:p14="http://schemas.microsoft.com/office/powerpoint/2010/main" val="212725908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ＭＳ Ｐゴシック" charset="-128"/>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ＭＳ Ｐゴシック" charset="-128"/>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ＭＳ Ｐゴシック" charset="-128"/>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ＭＳ Ｐゴシック" charset="-128"/>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ＭＳ Ｐゴシック" charset="-128"/>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 Terminology in Healthcare and Public Health Settings, What is Health Information Management and Technology?  This unit will focus on terms and concepts associated with health information management and technology.  As defined by the Office of the National Coordinator for Health Information Technology, “Health Information Technology or HIT (pronounced H-I-T) is the application of information processing involving both computer hardware and software that deals with the storage, retrieval, sharing, and use of healthcare information, data, and knowledge for communication and decision making. “</a:t>
            </a:r>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a:t>
            </a:fld>
            <a:endParaRPr lang="en-US" altLang="en-US">
              <a:solidFill>
                <a:prstClr val="black"/>
              </a:solidFill>
            </a:endParaRPr>
          </a:p>
        </p:txBody>
      </p:sp>
    </p:spTree>
    <p:extLst>
      <p:ext uri="{BB962C8B-B14F-4D97-AF65-F5344CB8AC3E}">
        <p14:creationId xmlns:p14="http://schemas.microsoft.com/office/powerpoint/2010/main" val="2316300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ea typeface="ＭＳ Ｐゴシック" panose="020B0600070205080204" pitchFamily="34" charset="-128"/>
              </a:rPr>
              <a:t>Federal government</a:t>
            </a:r>
            <a:r>
              <a:rPr lang="en-US" altLang="en-US" b="1" dirty="0" smtClean="0">
                <a:ea typeface="ＭＳ Ｐゴシック" panose="020B0600070205080204" pitchFamily="34" charset="-128"/>
              </a:rPr>
              <a:t> </a:t>
            </a:r>
            <a:r>
              <a:rPr lang="en-US" altLang="en-US" dirty="0" smtClean="0">
                <a:ea typeface="ＭＳ Ｐゴシック" panose="020B0600070205080204" pitchFamily="34" charset="-128"/>
              </a:rPr>
              <a:t>funding agencies supporting HIT include:</a:t>
            </a:r>
          </a:p>
          <a:p>
            <a:pPr eaLnBrk="1" hangingPunct="1">
              <a:spcBef>
                <a:spcPct val="0"/>
              </a:spcBef>
            </a:pPr>
            <a:endParaRPr lang="en-US" altLang="en-US" b="1"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the Agency for Healthcare Research and Quality, sometimes called A-H-R-Q and sometimes called ARC (pronounced ark).  AHRQ has provided funding for many HIT implementation projects.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the Department of Health and Human Services, known as HHS (pronounced H-H-S) or DHHS (pronounced D-H-H-S).</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the National Institutes of Health, known as NIH (pronounced N-I-H).  This is the major government funding source for medical research.</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and the National Library of Medicine  or NLM (pronounced N-L-M) which is part of NIH.  The NLM provided a lot of support for early informatics (pronounced IN-</a:t>
            </a:r>
            <a:r>
              <a:rPr lang="en-US" altLang="en-US" dirty="0" err="1" smtClean="0">
                <a:ea typeface="ＭＳ Ｐゴシック" panose="020B0600070205080204" pitchFamily="34" charset="-128"/>
              </a:rPr>
              <a:t>fer</a:t>
            </a:r>
            <a:r>
              <a:rPr lang="en-US" altLang="en-US" dirty="0" smtClean="0">
                <a:ea typeface="ＭＳ Ｐゴシック" panose="020B0600070205080204" pitchFamily="34" charset="-128"/>
              </a:rPr>
              <a:t>-MAT-</a:t>
            </a:r>
            <a:r>
              <a:rPr lang="en-US" altLang="en-US" dirty="0" err="1" smtClean="0">
                <a:ea typeface="ＭＳ Ｐゴシック" panose="020B0600070205080204" pitchFamily="34" charset="-128"/>
              </a:rPr>
              <a:t>icks</a:t>
            </a:r>
            <a:r>
              <a:rPr lang="en-US" altLang="en-US" dirty="0" smtClean="0">
                <a:ea typeface="ＭＳ Ｐゴシック" panose="020B0600070205080204" pitchFamily="34" charset="-128"/>
              </a:rPr>
              <a:t>) research.</a:t>
            </a:r>
            <a:br>
              <a:rPr lang="en-US" altLang="en-US" dirty="0" smtClean="0">
                <a:ea typeface="ＭＳ Ｐゴシック" panose="020B0600070205080204" pitchFamily="34" charset="-128"/>
              </a:rPr>
            </a:b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The Institute of Medicine, or IOM (pronounced I-O-M), is part of the National Academies of Sciences. The IOM provides advice to the nation on health.  Several of their reports on ways to improve patient safety have advocated the use of Health IT.  The IOM is now known as the National Academy of Medicine.</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endParaRPr lang="en-US" altLang="en-US" dirty="0" smtClean="0">
              <a:ea typeface="ＭＳ Ｐゴシック" panose="020B0600070205080204"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107DE15D-06FD-451A-9324-7C53C9D0E610}" type="slidenum">
              <a:rPr lang="en-US" altLang="en-US" sz="1200" smtClean="0"/>
              <a:pPr>
                <a:spcBef>
                  <a:spcPct val="0"/>
                </a:spcBef>
              </a:pPr>
              <a:t>10</a:t>
            </a:fld>
            <a:endParaRPr lang="en-US" altLang="en-US" sz="1200" smtClean="0"/>
          </a:p>
        </p:txBody>
      </p:sp>
    </p:spTree>
    <p:extLst>
      <p:ext uri="{BB962C8B-B14F-4D97-AF65-F5344CB8AC3E}">
        <p14:creationId xmlns:p14="http://schemas.microsoft.com/office/powerpoint/2010/main" val="290087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xfrm>
            <a:off x="723900" y="4359275"/>
            <a:ext cx="5564188" cy="4189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ea typeface="ＭＳ Ｐゴシック" panose="020B0600070205080204" pitchFamily="34" charset="-128"/>
              </a:rPr>
              <a:t>The Health Information Technology for Economic and Clinical Health or HITECH Act is legislation that supports the use of health information technology. The major government agency overseeing the HITECH initiatives is the Office of the National Coordinator for Health Information Technology.  It is usually referred to as just ONC (pronounced O-N-C).  Two committees that advise the National Coordinator are the Health IT Standards Committee and the Health IT Policy Committee.</a:t>
            </a:r>
          </a:p>
          <a:p>
            <a:endParaRPr lang="en-US" altLang="en-US" dirty="0" smtClean="0">
              <a:ea typeface="ＭＳ Ｐゴシック" panose="020B0600070205080204" pitchFamily="34"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Establishing standards in health IT is a very important effort right now.  Several organizations are involved in these efforts.   In addition to the ONC Health IT Standards committee, there are also other organizations who have received the designation as an ONC Authorized Certification Body.  The ONC-ACBs perform the actual certification.  The Accredited Testing Laboratories in the ONC HIT Certification Program conduct all the testing for certification.</a:t>
            </a:r>
          </a:p>
          <a:p>
            <a:endParaRPr lang="en-US" altLang="en-US" dirty="0" smtClean="0">
              <a:ea typeface="ＭＳ Ｐゴシック" panose="020B0600070205080204"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DE10025A-EC4E-47C3-A436-CCF237384247}" type="slidenum">
              <a:rPr lang="en-US" altLang="en-US" sz="1200" smtClean="0"/>
              <a:pPr>
                <a:spcBef>
                  <a:spcPct val="0"/>
                </a:spcBef>
              </a:pPr>
              <a:t>11</a:t>
            </a:fld>
            <a:endParaRPr lang="en-US" altLang="en-US" sz="1200" smtClean="0"/>
          </a:p>
        </p:txBody>
      </p:sp>
      <p:sp>
        <p:nvSpPr>
          <p:cNvPr id="29701" name="Notes Placeholder 2"/>
          <p:cNvSpPr txBox="1">
            <a:spLocks/>
          </p:cNvSpPr>
          <p:nvPr/>
        </p:nvSpPr>
        <p:spPr bwMode="auto">
          <a:xfrm>
            <a:off x="846138" y="4359275"/>
            <a:ext cx="5564187" cy="440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22" tIns="46462" rIns="92922" bIns="46462"/>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200"/>
          </a:p>
        </p:txBody>
      </p:sp>
    </p:spTree>
    <p:extLst>
      <p:ext uri="{BB962C8B-B14F-4D97-AF65-F5344CB8AC3E}">
        <p14:creationId xmlns:p14="http://schemas.microsoft.com/office/powerpoint/2010/main" val="1268096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There are other government agencies that are frequently involved with health IT issues.  These include the Centers for Disease Control and Prevention abbreviated CDC (pronounced C-D-C) and the Centers for Medicare and Medicaid Services or CMS (pronounced C-M-S).  Notice that the names of both of these agencies begin with Centers, not Center.  </a:t>
            </a:r>
          </a:p>
          <a:p>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Other agencies are the Food and Drug Administration known as the FDA (pronounced F-D-A), and the Health Resources and Services Administration or HRSA (pronounced HER-suh).  </a:t>
            </a:r>
          </a:p>
          <a:p>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The CDC is the major public health agency in the country.  The FDA oversees the safety of drugs and devices. According to its website, HRSA is “the primary Federal agency for improving access to health care services for people who are uninsured, isolated or medically vulnerable.”</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34E0C78E-8476-457B-B1F6-BCC9A079D1FA}" type="slidenum">
              <a:rPr lang="en-US" altLang="en-US" sz="1200" smtClean="0"/>
              <a:pPr>
                <a:spcBef>
                  <a:spcPct val="0"/>
                </a:spcBef>
              </a:pPr>
              <a:t>12</a:t>
            </a:fld>
            <a:endParaRPr lang="en-US" altLang="en-US" sz="1200" smtClean="0"/>
          </a:p>
        </p:txBody>
      </p:sp>
    </p:spTree>
    <p:extLst>
      <p:ext uri="{BB962C8B-B14F-4D97-AF65-F5344CB8AC3E}">
        <p14:creationId xmlns:p14="http://schemas.microsoft.com/office/powerpoint/2010/main" val="44431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1112838" y="611188"/>
            <a:ext cx="4652962" cy="34909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Other standards development organizations have worked to establish technical standards for electronic health records.  These include the Health Information Technology Standards Panel or HITSP (pronounced Hits-pee) and Health Level 7. HITSP has disbanded as the ONC HIT Standards Committee has taken over much of its work. The ISO (pronounced I-S-O) is an international standards setting organization.  Notice that although it is abbreviated as ISO, its name is the International Organization for Standardization.  </a:t>
            </a:r>
          </a:p>
          <a:p>
            <a:pPr eaLnBrk="1" hangingPunct="1">
              <a:spcBef>
                <a:spcPct val="0"/>
              </a:spcBef>
            </a:pPr>
            <a:endParaRPr lang="en-US" altLang="en-US" smtClean="0">
              <a:ea typeface="ＭＳ Ｐゴシック" panose="020B0600070205080204"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D9404AB9-BF76-4CC6-87A2-B364D5DEF279}" type="slidenum">
              <a:rPr lang="en-US" altLang="en-US" sz="1200" smtClean="0"/>
              <a:pPr>
                <a:spcBef>
                  <a:spcPct val="0"/>
                </a:spcBef>
              </a:pPr>
              <a:t>13</a:t>
            </a:fld>
            <a:endParaRPr lang="en-US" altLang="en-US" sz="1200" smtClean="0"/>
          </a:p>
        </p:txBody>
      </p:sp>
    </p:spTree>
    <p:extLst>
      <p:ext uri="{BB962C8B-B14F-4D97-AF65-F5344CB8AC3E}">
        <p14:creationId xmlns:p14="http://schemas.microsoft.com/office/powerpoint/2010/main" val="2897271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xfrm>
            <a:off x="695325" y="4654550"/>
            <a:ext cx="5564188" cy="3957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Other acronyms used in discussing health information technology include CIO (pronounced C-I-O), CMIO pronounced C-M-I-O) and CNIO (pronounced C-N-I-O).  </a:t>
            </a:r>
          </a:p>
          <a:p>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The CIO is the Chief Information Officer.  The CIO is responsible for the health information planning, implementing, maintaining and controlling of health information technology in the organization.  New related jobs include the CMIO which stands for Chief Medical Information Officer and the CNIO or Chief Nursing Information Officer. These are usually clinicians whose job is to be a liaison (pronounced lay-is-on) between the physicians or nurses and the IT staff.</a:t>
            </a:r>
          </a:p>
          <a:p>
            <a:endParaRPr lang="en-US" altLang="en-US" smtClean="0">
              <a:ea typeface="ＭＳ Ｐゴシック" panose="020B0600070205080204"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34AF9834-880A-4A62-A166-077A3C3EEB8F}" type="slidenum">
              <a:rPr lang="en-US" altLang="en-US" sz="1200" smtClean="0"/>
              <a:pPr>
                <a:spcBef>
                  <a:spcPct val="0"/>
                </a:spcBef>
              </a:pPr>
              <a:t>14</a:t>
            </a:fld>
            <a:endParaRPr lang="en-US" altLang="en-US" sz="1200" smtClean="0"/>
          </a:p>
        </p:txBody>
      </p:sp>
    </p:spTree>
    <p:extLst>
      <p:ext uri="{BB962C8B-B14F-4D97-AF65-F5344CB8AC3E}">
        <p14:creationId xmlns:p14="http://schemas.microsoft.com/office/powerpoint/2010/main" val="3989676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xfrm>
            <a:off x="695325" y="4654550"/>
            <a:ext cx="5564188" cy="3957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ea typeface="ＭＳ Ｐゴシック" panose="020B0600070205080204" pitchFamily="34" charset="-128"/>
              </a:rPr>
              <a:t>HIE (pronounced H-I-E) is health information exchange.</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Meaningful Use is commonly abbreviated as M-U.</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VHA (pronounced V-H-A) is the Veterans Health Administration.  Sometimes this is just abbreviated VA (pronounced V-A).   The information system in the V-A is known as Vista (pronounced vista).</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23A5897E-615A-4501-AA29-6DB4272A0895}" type="slidenum">
              <a:rPr lang="en-US" altLang="en-US" sz="1200" smtClean="0"/>
              <a:pPr>
                <a:spcBef>
                  <a:spcPct val="0"/>
                </a:spcBef>
              </a:pPr>
              <a:t>15</a:t>
            </a:fld>
            <a:endParaRPr lang="en-US" altLang="en-US" sz="1200" smtClean="0"/>
          </a:p>
        </p:txBody>
      </p:sp>
    </p:spTree>
    <p:extLst>
      <p:ext uri="{BB962C8B-B14F-4D97-AF65-F5344CB8AC3E}">
        <p14:creationId xmlns:p14="http://schemas.microsoft.com/office/powerpoint/2010/main" val="1028269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Other acronyms used in healthcare include acronyms associated with the federal legislation known as the Health Insurance Portability and Accountability Act of 1996 or HIPAA (pronounced HIP-uh).  The acronyms include:  </a:t>
            </a:r>
          </a:p>
          <a:p>
            <a:r>
              <a:rPr lang="en-US" altLang="en-US" smtClean="0">
                <a:ea typeface="ＭＳ Ｐゴシック" panose="020B0600070205080204" pitchFamily="34" charset="-128"/>
              </a:rPr>
              <a:t> </a:t>
            </a:r>
          </a:p>
          <a:p>
            <a:r>
              <a:rPr lang="en-US" altLang="en-US" smtClean="0">
                <a:ea typeface="ＭＳ Ｐゴシック" panose="020B0600070205080204" pitchFamily="34" charset="-128"/>
              </a:rPr>
              <a:t>CE (pronounced C-E) for Covered Entity.  This is an organization that must comply with the HIPAA rules. </a:t>
            </a:r>
          </a:p>
          <a:p>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BA (pronounced B-A) stands for Business Associate.  This is someone who works with a Covered Entity.   </a:t>
            </a:r>
          </a:p>
          <a:p>
            <a:r>
              <a:rPr lang="en-US" altLang="en-US" smtClean="0">
                <a:ea typeface="ＭＳ Ｐゴシック" panose="020B0600070205080204" pitchFamily="34" charset="-128"/>
              </a:rPr>
              <a:t> </a:t>
            </a:r>
          </a:p>
          <a:p>
            <a:r>
              <a:rPr lang="en-US" altLang="en-US" smtClean="0">
                <a:ea typeface="ＭＳ Ｐゴシック" panose="020B0600070205080204" pitchFamily="34" charset="-128"/>
              </a:rPr>
              <a:t>A BAA (pronounced B-A-A) is used for Business Associate Agreement, which is required to assure that business associates take proper responsibility for protecting health information.</a:t>
            </a:r>
          </a:p>
          <a:p>
            <a:r>
              <a:rPr lang="en-US" altLang="en-US" smtClean="0">
                <a:ea typeface="ＭＳ Ｐゴシック" panose="020B0600070205080204" pitchFamily="34" charset="-128"/>
              </a:rPr>
              <a:t>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BDF2EEDB-B4B4-4512-A113-360918B24E8F}" type="slidenum">
              <a:rPr lang="en-US" altLang="en-US" sz="1200" smtClean="0"/>
              <a:pPr>
                <a:spcBef>
                  <a:spcPct val="0"/>
                </a:spcBef>
              </a:pPr>
              <a:t>16</a:t>
            </a:fld>
            <a:endParaRPr lang="en-US" altLang="en-US" sz="1200" smtClean="0"/>
          </a:p>
        </p:txBody>
      </p:sp>
    </p:spTree>
    <p:extLst>
      <p:ext uri="{BB962C8B-B14F-4D97-AF65-F5344CB8AC3E}">
        <p14:creationId xmlns:p14="http://schemas.microsoft.com/office/powerpoint/2010/main" val="274533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ea typeface="ＭＳ Ｐゴシック" panose="020B0600070205080204" pitchFamily="34" charset="-128"/>
              </a:rPr>
              <a:t>These are more acronyms used in healthcare associated with the HIPAA (pronounced HIPP-Uh) rules and other federal rules.</a:t>
            </a:r>
          </a:p>
          <a:p>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CFR (pronounced C-F-R) is an acronym for the Code of Federal Regulations.  These are rules that are published in the Federal Register.  </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IFR (pronounced I-F-R) stands for Interim Final Rule, which is a version of a federal rule that is sent out for comments before being finalized.</a:t>
            </a:r>
          </a:p>
          <a:p>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NPRM (pronounced N-P-R-M) stands for Notice of Proposed Rulemaking and represents the first publication that announces that there is going to be a new federal regulation.</a:t>
            </a:r>
          </a:p>
          <a:p>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OCR (pronounced O-C-R) is the acronym for the Office for Civil Rights which has oversight responsibility for the HIPAA Privacy and Security Rules.</a:t>
            </a:r>
          </a:p>
          <a:p>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PHI is the acronym which stands for Protected Health Information which refers to identifying information about the individual that HIPAA protects. </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9CC3256C-CB1D-45E8-83A6-5C3BD6699183}" type="slidenum">
              <a:rPr lang="en-US" altLang="en-US" sz="1200" smtClean="0"/>
              <a:pPr>
                <a:spcBef>
                  <a:spcPct val="0"/>
                </a:spcBef>
              </a:pPr>
              <a:t>17</a:t>
            </a:fld>
            <a:endParaRPr lang="en-US" altLang="en-US" sz="1200" smtClean="0"/>
          </a:p>
        </p:txBody>
      </p:sp>
    </p:spTree>
    <p:extLst>
      <p:ext uri="{BB962C8B-B14F-4D97-AF65-F5344CB8AC3E}">
        <p14:creationId xmlns:p14="http://schemas.microsoft.com/office/powerpoint/2010/main" val="1014288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This concludes What is Health Information Management and Technology?</a:t>
            </a:r>
          </a:p>
          <a:p>
            <a:endParaRPr lang="en-US" altLang="en-US" smtClean="0">
              <a:ea typeface="ＭＳ Ｐゴシック" panose="020B0600070205080204" pitchFamily="34" charset="-128"/>
            </a:endParaRPr>
          </a:p>
          <a:p>
            <a:pPr eaLnBrk="1" hangingPunct="1"/>
            <a:r>
              <a:rPr lang="en-US" altLang="en-US" smtClean="0">
                <a:ea typeface="ＭＳ Ｐゴシック" panose="020B0600070205080204" pitchFamily="34" charset="-128"/>
              </a:rPr>
              <a:t>In summary, you should now understand many of the terms and concepts used in the Health Information Management and Health IT field.  You should also understand the terms that frame HIM and HIT practice, and you should be able to describe the hardware and software used in health IT systems. Key points to remember are that health IT systems require choices between different types of system networks, application software, and data entry hardware.  Finally, you should be able to recognize commonly used acronyms and abbreviations.</a:t>
            </a:r>
          </a:p>
          <a:p>
            <a:endParaRPr lang="en-US" altLang="en-US" smtClean="0">
              <a:ea typeface="ＭＳ Ｐゴシック" panose="020B0600070205080204"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E347B409-EED7-4D75-BF19-5327B5B24344}" type="slidenum">
              <a:rPr lang="en-US" altLang="en-US" sz="1200" smtClean="0"/>
              <a:pPr>
                <a:spcBef>
                  <a:spcPct val="0"/>
                </a:spcBef>
              </a:pPr>
              <a:t>18</a:t>
            </a:fld>
            <a:endParaRPr lang="en-US" altLang="en-US" sz="1200" smtClean="0"/>
          </a:p>
        </p:txBody>
      </p:sp>
    </p:spTree>
    <p:extLst>
      <p:ext uri="{BB962C8B-B14F-4D97-AF65-F5344CB8AC3E}">
        <p14:creationId xmlns:p14="http://schemas.microsoft.com/office/powerpoint/2010/main" val="3113758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Slide Number Placeholder 3"/>
          <p:cNvSpPr>
            <a:spLocks noGrp="1"/>
          </p:cNvSpPr>
          <p:nvPr>
            <p:ph type="sldNum" sz="quarter" idx="10"/>
          </p:nvPr>
        </p:nvSpPr>
        <p:spPr/>
        <p:txBody>
          <a:bodyPr/>
          <a:lstStyle/>
          <a:p>
            <a:pPr>
              <a:defRPr/>
            </a:pPr>
            <a:fld id="{5BC7235B-A351-4E2F-A20D-F4CF6D02C3AA}" type="slidenum">
              <a:rPr lang="en-US" altLang="en-US" smtClean="0"/>
              <a:pPr>
                <a:defRPr/>
              </a:pPr>
              <a:t>19</a:t>
            </a:fld>
            <a:endParaRPr lang="en-US" altLang="en-US"/>
          </a:p>
        </p:txBody>
      </p:sp>
    </p:spTree>
    <p:extLst>
      <p:ext uri="{BB962C8B-B14F-4D97-AF65-F5344CB8AC3E}">
        <p14:creationId xmlns:p14="http://schemas.microsoft.com/office/powerpoint/2010/main" val="1979251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ea typeface="ＭＳ Ｐゴシック" panose="020B0600070205080204" pitchFamily="34" charset="-128"/>
              </a:rPr>
              <a:t>The objectives for this unit, What is Health Information Management and Technology?, are to:</a:t>
            </a:r>
          </a:p>
          <a:p>
            <a:pPr eaLnBrk="1" hangingPunct="1">
              <a:spcBef>
                <a:spcPct val="0"/>
              </a:spcBef>
            </a:pPr>
            <a:r>
              <a:rPr lang="en-US" altLang="en-US" smtClean="0">
                <a:ea typeface="ＭＳ Ｐゴシック" panose="020B0600070205080204" pitchFamily="34" charset="-128"/>
              </a:rPr>
              <a:t> define and explain the terms and concepts used in the field, to understand the terms that frame HIM (pronounced H-I-M) and  HIT (pronounced H-I-T) practice, to </a:t>
            </a:r>
          </a:p>
          <a:p>
            <a:pPr eaLnBrk="1" hangingPunct="1">
              <a:spcBef>
                <a:spcPct val="0"/>
              </a:spcBef>
            </a:pPr>
            <a:r>
              <a:rPr lang="en-US" altLang="en-US" smtClean="0">
                <a:ea typeface="ＭＳ Ｐゴシック" panose="020B0600070205080204" pitchFamily="34" charset="-128"/>
              </a:rPr>
              <a:t>describe Health IT hardware and software, and to define commonly used acronyms and abbreviations.</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445CCF04-CF46-4966-BCFD-1BAABEC61F43}" type="slidenum">
              <a:rPr lang="en-US" altLang="en-US" sz="1200" smtClean="0"/>
              <a:pPr>
                <a:spcBef>
                  <a:spcPct val="0"/>
                </a:spcBef>
              </a:pPr>
              <a:t>2</a:t>
            </a:fld>
            <a:endParaRPr lang="en-US" altLang="en-US" sz="1200" smtClean="0"/>
          </a:p>
        </p:txBody>
      </p:sp>
    </p:spTree>
    <p:extLst>
      <p:ext uri="{BB962C8B-B14F-4D97-AF65-F5344CB8AC3E}">
        <p14:creationId xmlns:p14="http://schemas.microsoft.com/office/powerpoint/2010/main" val="2641231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20</a:t>
            </a:fld>
            <a:endParaRPr lang="en-US" altLang="en-US">
              <a:solidFill>
                <a:prstClr val="black"/>
              </a:solidFill>
            </a:endParaRPr>
          </a:p>
        </p:txBody>
      </p:sp>
    </p:spTree>
    <p:extLst>
      <p:ext uri="{BB962C8B-B14F-4D97-AF65-F5344CB8AC3E}">
        <p14:creationId xmlns:p14="http://schemas.microsoft.com/office/powerpoint/2010/main" val="94098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ea typeface="ＭＳ Ｐゴシック" panose="020B0600070205080204" pitchFamily="34" charset="-128"/>
              </a:rPr>
              <a:t>In 1928, an organization was formed devoted to identifying standards in clinical records with the aim of improving patient care.   While the American Health Information Management Association, known as AHIMA, (pronounced Uh-HEEM-Uh) continues to endorse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this concept, members are educated to promote the benefits of electronic health records as including being patient-centered, comprehensive, longitudinal, accessible, and credible. </a:t>
            </a:r>
            <a:r>
              <a:rPr lang="en-US" altLang="en-US" dirty="0" err="1" smtClean="0">
                <a:ea typeface="ＭＳ Ｐゴシック" panose="020B0600070205080204" pitchFamily="34" charset="-128"/>
              </a:rPr>
              <a:t>eHIM</a:t>
            </a:r>
            <a:r>
              <a:rPr lang="en-US" altLang="en-US" dirty="0" smtClean="0">
                <a:ea typeface="ＭＳ Ｐゴシック" panose="020B0600070205080204" pitchFamily="34" charset="-128"/>
              </a:rPr>
              <a:t> (pronounced E-H-I-M) refers to this view of the future of electronic health information management.</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endParaRPr lang="en-US" altLang="en-US" dirty="0" smtClean="0">
              <a:ea typeface="ＭＳ Ｐゴシック" panose="020B0600070205080204"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226ADA3F-4C7B-4692-A98D-82122631DD5E}" type="slidenum">
              <a:rPr lang="en-US" altLang="en-US" sz="1200" smtClean="0"/>
              <a:pPr>
                <a:spcBef>
                  <a:spcPct val="0"/>
                </a:spcBef>
              </a:pPr>
              <a:t>3</a:t>
            </a:fld>
            <a:endParaRPr lang="en-US" altLang="en-US" sz="1200" smtClean="0"/>
          </a:p>
        </p:txBody>
      </p:sp>
    </p:spTree>
    <p:extLst>
      <p:ext uri="{BB962C8B-B14F-4D97-AF65-F5344CB8AC3E}">
        <p14:creationId xmlns:p14="http://schemas.microsoft.com/office/powerpoint/2010/main" val="3253824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ea typeface="ＭＳ Ｐゴシック" panose="020B0600070205080204" pitchFamily="34" charset="-128"/>
              </a:rPr>
              <a:t>EHR Management is a process that encompasses the creation or the receipt of electronic health data and that information becomes the legal or business record for the healthcare organization.</a:t>
            </a:r>
          </a:p>
          <a:p>
            <a:pPr eaLnBrk="1" hangingPunct="1">
              <a:spcBef>
                <a:spcPct val="0"/>
              </a:spcBef>
            </a:pPr>
            <a:endParaRPr lang="en-US" altLang="en-US" smtClean="0">
              <a:ea typeface="ＭＳ Ｐゴシック" panose="020B0600070205080204" pitchFamily="34" charset="-128"/>
            </a:endParaRPr>
          </a:p>
          <a:p>
            <a:pPr eaLnBrk="1" hangingPunct="1">
              <a:spcBef>
                <a:spcPct val="0"/>
              </a:spcBef>
            </a:pPr>
            <a:endParaRPr lang="en-US" altLang="en-US" smtClean="0">
              <a:ea typeface="ＭＳ Ｐゴシック" panose="020B0600070205080204"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FB3A6D8A-E70A-4826-8BE4-174F8D300BA7}" type="slidenum">
              <a:rPr lang="en-US" altLang="en-US" sz="1200" smtClean="0"/>
              <a:pPr>
                <a:spcBef>
                  <a:spcPct val="0"/>
                </a:spcBef>
              </a:pPr>
              <a:t>4</a:t>
            </a:fld>
            <a:endParaRPr lang="en-US" altLang="en-US" sz="1200" smtClean="0"/>
          </a:p>
        </p:txBody>
      </p:sp>
    </p:spTree>
    <p:extLst>
      <p:ext uri="{BB962C8B-B14F-4D97-AF65-F5344CB8AC3E}">
        <p14:creationId xmlns:p14="http://schemas.microsoft.com/office/powerpoint/2010/main" val="2810011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ea typeface="ＭＳ Ｐゴシック" panose="020B0600070205080204" pitchFamily="34" charset="-128"/>
              </a:rPr>
              <a:t>Health Information Technology is a combination of computer hardware and computer software. We will now describe some of this technology.</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6729C7F4-0FED-415C-9C9F-B4E69D6C40D8}" type="slidenum">
              <a:rPr lang="en-US" altLang="en-US" sz="1200" smtClean="0"/>
              <a:pPr>
                <a:spcBef>
                  <a:spcPct val="0"/>
                </a:spcBef>
              </a:pPr>
              <a:t>5</a:t>
            </a:fld>
            <a:endParaRPr lang="en-US" altLang="en-US" sz="1200" smtClean="0"/>
          </a:p>
        </p:txBody>
      </p:sp>
    </p:spTree>
    <p:extLst>
      <p:ext uri="{BB962C8B-B14F-4D97-AF65-F5344CB8AC3E}">
        <p14:creationId xmlns:p14="http://schemas.microsoft.com/office/powerpoint/2010/main" val="4030826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ea typeface="ＭＳ Ｐゴシック" panose="020B0600070205080204" pitchFamily="34" charset="-128"/>
              </a:rPr>
              <a:t>First we will discuss software.  Health IT software can be developed and acquired from multiple sources.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Legacy systems are those systems that have been in place and used by the organization for a period of time. They may be used alone or in combination with other applications.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When an organization purchases and implements a system with little or no customization this is referred to as an “off-the-shelf” system or “turnkey” system.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A system that is more of a framework for the organization’s own customization is often referred to as a vanilla system.   Think of it like plain vanilla ice cream before adding the extra toppings, that is, the unique features that a particular organization requires.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In some cases, organizations may choose to develop their own systems using system designers and programmers who work for the organization rather than buying a commercial system from a vendor.  This is often called a “home grown” system.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When an organization chooses multiple vendors or manufacturers for various components of the health IT system, this is referred to as going “best of breed.” For example, to pick the best system to meet the unique needs of each department, a pharmacy system might be purchased from one vendor, a documentation system from another, and a laboratory system from yet another vendor. </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40C8C2B4-EAEF-4DB6-B1C6-28C8F1EF3B72}" type="slidenum">
              <a:rPr lang="en-US" altLang="en-US" sz="1200" smtClean="0"/>
              <a:pPr>
                <a:spcBef>
                  <a:spcPct val="0"/>
                </a:spcBef>
              </a:pPr>
              <a:t>6</a:t>
            </a:fld>
            <a:endParaRPr lang="en-US" altLang="en-US" sz="1200" smtClean="0"/>
          </a:p>
        </p:txBody>
      </p:sp>
    </p:spTree>
    <p:extLst>
      <p:ext uri="{BB962C8B-B14F-4D97-AF65-F5344CB8AC3E}">
        <p14:creationId xmlns:p14="http://schemas.microsoft.com/office/powerpoint/2010/main" val="3523021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ea typeface="ＭＳ Ｐゴシック" panose="020B0600070205080204" pitchFamily="34" charset="-128"/>
              </a:rPr>
              <a:t>Health information systems integrate information from multiple sources and multiple locations. Therefore they must run on some sort of network. The type of network chosen for the information system depends on the type of organization and the purpose of the system. The type of network chosen determines the type of data entry devices used in the system and whether they are directly connected through wires and cables or through a wireless system. </a:t>
            </a:r>
          </a:p>
          <a:p>
            <a:pPr eaLnBrk="1" hangingPunct="1">
              <a:spcBef>
                <a:spcPct val="0"/>
              </a:spcBef>
            </a:pPr>
            <a:endParaRPr lang="en-US" altLang="en-US" smtClean="0">
              <a:ea typeface="ＭＳ Ｐゴシック" panose="020B0600070205080204" pitchFamily="34" charset="-128"/>
            </a:endParaRPr>
          </a:p>
          <a:p>
            <a:pPr eaLnBrk="1" hangingPunct="1">
              <a:spcBef>
                <a:spcPct val="0"/>
              </a:spcBef>
            </a:pPr>
            <a:r>
              <a:rPr lang="en-US" altLang="en-US" smtClean="0">
                <a:ea typeface="ＭＳ Ｐゴシック" panose="020B0600070205080204" pitchFamily="34" charset="-128"/>
              </a:rPr>
              <a:t>Smart terminals are data entry devices that generally have extensive memory and house (pronounced HOWZ) computer applications directly on the computers themselves. </a:t>
            </a:r>
          </a:p>
          <a:p>
            <a:pPr eaLnBrk="1" hangingPunct="1">
              <a:spcBef>
                <a:spcPct val="0"/>
              </a:spcBef>
            </a:pPr>
            <a:endParaRPr lang="en-US" altLang="en-US" smtClean="0">
              <a:ea typeface="ＭＳ Ｐゴシック" panose="020B0600070205080204" pitchFamily="34" charset="-128"/>
            </a:endParaRPr>
          </a:p>
          <a:p>
            <a:pPr eaLnBrk="1" hangingPunct="1">
              <a:spcBef>
                <a:spcPct val="0"/>
              </a:spcBef>
            </a:pPr>
            <a:r>
              <a:rPr lang="en-US" altLang="en-US" smtClean="0">
                <a:ea typeface="ＭＳ Ｐゴシック" panose="020B0600070205080204" pitchFamily="34" charset="-128"/>
              </a:rPr>
              <a:t>Dumb terminals have little or no memory and most computer applications are accessed through a connection to network servers where the applications are housed. </a:t>
            </a:r>
          </a:p>
          <a:p>
            <a:pPr eaLnBrk="1" hangingPunct="1">
              <a:spcBef>
                <a:spcPct val="0"/>
              </a:spcBef>
            </a:pPr>
            <a:endParaRPr lang="en-US" altLang="en-US" smtClean="0">
              <a:ea typeface="ＭＳ Ｐゴシック" panose="020B0600070205080204" pitchFamily="34" charset="-128"/>
            </a:endParaRPr>
          </a:p>
          <a:p>
            <a:pPr eaLnBrk="1" hangingPunct="1">
              <a:spcBef>
                <a:spcPct val="0"/>
              </a:spcBef>
            </a:pPr>
            <a:r>
              <a:rPr lang="en-US" altLang="en-US" smtClean="0">
                <a:ea typeface="ＭＳ Ｐゴシック" panose="020B0600070205080204" pitchFamily="34" charset="-128"/>
              </a:rPr>
              <a:t>Wireless networks can use smart or dumb terminals.  The terminals are not connected directly to the system for access but access servers and the network wirelessly.</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64CEA826-9F0A-41B5-B4F4-8D394FE9A7EF}" type="slidenum">
              <a:rPr lang="en-US" altLang="en-US" sz="1200" smtClean="0"/>
              <a:pPr>
                <a:spcBef>
                  <a:spcPct val="0"/>
                </a:spcBef>
              </a:pPr>
              <a:t>7</a:t>
            </a:fld>
            <a:endParaRPr lang="en-US" altLang="en-US" sz="1200" smtClean="0"/>
          </a:p>
        </p:txBody>
      </p:sp>
    </p:spTree>
    <p:extLst>
      <p:ext uri="{BB962C8B-B14F-4D97-AF65-F5344CB8AC3E}">
        <p14:creationId xmlns:p14="http://schemas.microsoft.com/office/powerpoint/2010/main" val="1261508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ea typeface="ＭＳ Ｐゴシック" panose="020B0600070205080204" pitchFamily="34" charset="-128"/>
              </a:rPr>
              <a:t>Multiple types of data entry and access devices are available that can interact with information system networks.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Central processing units or CPUs (pronounced C-P-U’s) are stationary computers that are generally directly connected to the network through computer wire or cable.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Tablets are small portable computers that have screens that can be written on, often with a stylus writing device, and are connected to the network wirelessly. Slim clients, also known as thin clients,  are also connected small computers. However, slim clients are dumb terminals that do not have any capacity for data storage. The advantage of the slim client is that it assists in maintaining confidentiality and data security.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Smaller devices such as smart phones are increasingly popular for access to data, information, clinical protocols and references.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Portable devices such as the tablets and smartphones have be prone to breaches, so it is important that the devices used are kept secure. For example, the devices should be password protected and if data are stored on them, the data should be encrypted.</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If wireless devices are not used, the locations for data entry include computer stations in the patient’s room in a hospital or in the exam room in a doctor’s office, a central location such as the nurses’ station, or computers on carts that can be wheeled around from room to room.  The carts are referred to as COWs (pronounced cows) or WOWs (pronounced </a:t>
            </a:r>
            <a:r>
              <a:rPr lang="en-US" altLang="en-US" dirty="0" err="1" smtClean="0">
                <a:ea typeface="ＭＳ Ｐゴシック" panose="020B0600070205080204" pitchFamily="34" charset="-128"/>
              </a:rPr>
              <a:t>wowz</a:t>
            </a:r>
            <a:r>
              <a:rPr lang="en-US" altLang="en-US" dirty="0" smtClean="0">
                <a:ea typeface="ＭＳ Ｐゴシック" panose="020B0600070205080204" pitchFamily="34" charset="-128"/>
              </a:rPr>
              <a:t>), which are abbreviations for computers or workstation on wheels.</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BEEE7E22-9744-417C-A777-9F9EE90E38B8}" type="slidenum">
              <a:rPr lang="en-US" altLang="en-US" sz="1200" smtClean="0"/>
              <a:pPr>
                <a:spcBef>
                  <a:spcPct val="0"/>
                </a:spcBef>
              </a:pPr>
              <a:t>8</a:t>
            </a:fld>
            <a:endParaRPr lang="en-US" altLang="en-US" sz="1200" smtClean="0"/>
          </a:p>
        </p:txBody>
      </p:sp>
    </p:spTree>
    <p:extLst>
      <p:ext uri="{BB962C8B-B14F-4D97-AF65-F5344CB8AC3E}">
        <p14:creationId xmlns:p14="http://schemas.microsoft.com/office/powerpoint/2010/main" val="4105964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1004888" y="4422775"/>
            <a:ext cx="5140325" cy="4189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ea typeface="ＭＳ Ｐゴシック" panose="020B0600070205080204" pitchFamily="34" charset="-128"/>
              </a:rPr>
              <a:t>Now let’s take a look at some of the most commonly used acronyms (pronounced </a:t>
            </a:r>
            <a:r>
              <a:rPr lang="en-US" altLang="en-US" dirty="0" err="1" smtClean="0">
                <a:ea typeface="ＭＳ Ｐゴシック" panose="020B0600070205080204" pitchFamily="34" charset="-128"/>
              </a:rPr>
              <a:t>ack-ro-nims</a:t>
            </a:r>
            <a:r>
              <a:rPr lang="en-US" altLang="en-US" dirty="0" smtClean="0">
                <a:ea typeface="ＭＳ Ｐゴシック" panose="020B0600070205080204" pitchFamily="34" charset="-128"/>
              </a:rPr>
              <a:t>) in the HIT field. There are a lot of them!  Some of them refer to the professional organizations that support HIT.  We already mentioned the American Health Information  Management Association, but other organizations include the American Medical Informatics Association or AMIA (pronounced Aim-</a:t>
            </a:r>
            <a:r>
              <a:rPr lang="en-US" altLang="en-US" dirty="0" err="1" smtClean="0">
                <a:ea typeface="ＭＳ Ｐゴシック" panose="020B0600070205080204" pitchFamily="34" charset="-128"/>
              </a:rPr>
              <a:t>ee</a:t>
            </a:r>
            <a:r>
              <a:rPr lang="en-US" altLang="en-US" dirty="0" smtClean="0">
                <a:ea typeface="ＭＳ Ｐゴシック" panose="020B0600070205080204" pitchFamily="34" charset="-128"/>
              </a:rPr>
              <a:t>-uh) and the Healthcare Information and Management Systems Society known as HIMSS (pronounced </a:t>
            </a:r>
            <a:r>
              <a:rPr lang="en-US" altLang="en-US" dirty="0" err="1" smtClean="0">
                <a:ea typeface="ＭＳ Ｐゴシック" panose="020B0600070205080204" pitchFamily="34" charset="-128"/>
              </a:rPr>
              <a:t>hims</a:t>
            </a:r>
            <a:r>
              <a:rPr lang="en-US" altLang="en-US" dirty="0" smtClean="0">
                <a:ea typeface="ＭＳ Ｐゴシック" panose="020B0600070205080204" pitchFamily="34" charset="-128"/>
              </a:rPr>
              <a:t>).  These organizations and their members are very active in the HIT field. </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The HIMSS Electronic Health Record Association is a trade association of electronic health record companies working nationally to create and support interoperable electronic health records in hospitals and ambulatory care.</a:t>
            </a:r>
          </a:p>
          <a:p>
            <a:pPr eaLnBrk="1" hangingPunct="1">
              <a:spcBef>
                <a:spcPct val="0"/>
              </a:spcBef>
            </a:pPr>
            <a:endParaRPr lang="en-US" altLang="en-US" dirty="0" smtClean="0">
              <a:ea typeface="ＭＳ Ｐゴシック" panose="020B0600070205080204"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pPr>
            <a:fld id="{AE714F6F-30EB-480A-B837-4992DFABA553}" type="slidenum">
              <a:rPr lang="en-US" altLang="en-US" sz="1200" smtClean="0"/>
              <a:pPr>
                <a:spcBef>
                  <a:spcPct val="0"/>
                </a:spcBef>
              </a:pPr>
              <a:t>9</a:t>
            </a:fld>
            <a:endParaRPr lang="en-US" altLang="en-US" sz="1200" smtClean="0"/>
          </a:p>
        </p:txBody>
      </p:sp>
    </p:spTree>
    <p:extLst>
      <p:ext uri="{BB962C8B-B14F-4D97-AF65-F5344CB8AC3E}">
        <p14:creationId xmlns:p14="http://schemas.microsoft.com/office/powerpoint/2010/main" val="37843702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814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4196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914400" y="5486400"/>
            <a:ext cx="7315200" cy="6858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6991525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31802337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53222064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36101414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5814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3434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pic>
        <p:nvPicPr>
          <p:cNvPr id="6" name="Picture 2" descr="ONC logo: Curriculum Development Centers Program, Awardee of The Office of the National Coordinator (ONC) for Health Information Technology. " title="ONC Log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3"/>
          </p:nvPr>
        </p:nvSpPr>
        <p:spPr>
          <a:xfrm>
            <a:off x="628650" y="6263640"/>
            <a:ext cx="2057400" cy="548640"/>
          </a:xfrm>
          <a:prstGeom prst="rect">
            <a:avLst/>
          </a:prstGeom>
        </p:spPr>
        <p:txBody>
          <a:bodyPr/>
          <a:lstStyle>
            <a:lvl1pPr>
              <a:defRPr sz="1000"/>
            </a:lvl1pPr>
          </a:lstStyle>
          <a:p>
            <a:endParaRPr lang="en-US" dirty="0">
              <a:solidFill>
                <a:prstClr val="black">
                  <a:tint val="75000"/>
                </a:prstClr>
              </a:solidFill>
            </a:endParaRPr>
          </a:p>
        </p:txBody>
      </p:sp>
      <p:sp>
        <p:nvSpPr>
          <p:cNvPr id="7" name="Slide Number Placeholder 6"/>
          <p:cNvSpPr>
            <a:spLocks noGrp="1"/>
          </p:cNvSpPr>
          <p:nvPr>
            <p:ph type="sldNum" sz="quarter" idx="15"/>
          </p:nvPr>
        </p:nvSpPr>
        <p:spPr>
          <a:xfrm>
            <a:off x="6457950" y="6263640"/>
            <a:ext cx="2057400" cy="548640"/>
          </a:xfrm>
        </p:spPr>
        <p:txBody>
          <a:body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86167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4074388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984248"/>
            <a:ext cx="4114800" cy="342595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1A"/>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smtClean="0"/>
              <a:t>Click to edit Master text styles</a:t>
            </a:r>
          </a:p>
        </p:txBody>
      </p:sp>
      <p:sp>
        <p:nvSpPr>
          <p:cNvPr id="7" name="Content Placeholder 2"/>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A"/>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smtClean="0"/>
              <a:t>Click to edit Master text styles</a:t>
            </a:r>
          </a:p>
        </p:txBody>
      </p:sp>
    </p:spTree>
    <p:extLst>
      <p:ext uri="{BB962C8B-B14F-4D97-AF65-F5344CB8AC3E}">
        <p14:creationId xmlns:p14="http://schemas.microsoft.com/office/powerpoint/2010/main" val="3413783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60891113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0" indent="0">
              <a:buFont typeface="Arial" pitchFamily="34" charset="0"/>
              <a:buNone/>
              <a:defRPr sz="1200" baseline="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7" name="Footer Placeholder 6"/>
          <p:cNvSpPr>
            <a:spLocks noGrp="1"/>
          </p:cNvSpPr>
          <p:nvPr>
            <p:ph type="ftr" sz="quarter" idx="23"/>
          </p:nvPr>
        </p:nvSpPr>
        <p:spPr>
          <a:xfrm>
            <a:off x="3028950" y="6263640"/>
            <a:ext cx="3086100" cy="548640"/>
          </a:xfrm>
          <a:prstGeom prst="rect">
            <a:avLst/>
          </a:prstGeom>
        </p:spPr>
        <p:txBody>
          <a:bodyPr/>
          <a:lstStyle/>
          <a:p>
            <a:pPr eaLnBrk="1" hangingPunct="1"/>
            <a:endParaRPr lang="en-US">
              <a:solidFill>
                <a:prstClr val="black"/>
              </a:solidFill>
              <a:ea typeface="+mn-ea"/>
            </a:endParaRPr>
          </a:p>
        </p:txBody>
      </p:sp>
      <p:sp>
        <p:nvSpPr>
          <p:cNvPr id="11" name="Slide Number Placeholder 10"/>
          <p:cNvSpPr>
            <a:spLocks noGrp="1"/>
          </p:cNvSpPr>
          <p:nvPr>
            <p:ph type="sldNum" sz="quarter" idx="24"/>
          </p:nvPr>
        </p:nvSpPr>
        <p:spPr/>
        <p:txBody>
          <a:body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02981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34589796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1774548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9999581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14976361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12099986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29648775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40660934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41579871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ea typeface="+mn-ea"/>
              </a:rPr>
              <a:pPr eaLnBrk="1" hangingPunct="1"/>
              <a:t>‹#›</a:t>
            </a:fld>
            <a:endParaRPr lang="en-US">
              <a:solidFill>
                <a:prstClr val="black">
                  <a:tint val="75000"/>
                </a:prstClr>
              </a:solidFill>
              <a:ea typeface="+mn-ea"/>
            </a:endParaRPr>
          </a:p>
        </p:txBody>
      </p:sp>
    </p:spTree>
    <p:extLst>
      <p:ext uri="{BB962C8B-B14F-4D97-AF65-F5344CB8AC3E}">
        <p14:creationId xmlns:p14="http://schemas.microsoft.com/office/powerpoint/2010/main" val="970136183"/>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9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 id="2147484173" r:id="rId12"/>
    <p:sldLayoutId id="2147484174" r:id="rId13"/>
    <p:sldLayoutId id="2147484175" r:id="rId14"/>
    <p:sldLayoutId id="2147484176" r:id="rId15"/>
    <p:sldLayoutId id="2147484177" r:id="rId16"/>
    <p:sldLayoutId id="2147484178" r:id="rId17"/>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8" Type="http://schemas.openxmlformats.org/officeDocument/2006/relationships/hyperlink" Target="https://www.healthit.gov/policy-researchers-implementers/acronyms-0" TargetMode="External"/><Relationship Id="rId3" Type="http://schemas.openxmlformats.org/officeDocument/2006/relationships/hyperlink" Target="http://library.ahima.org/xpedio/groups/public/documents/ahima/bok1_047273.hcsp?dDocName=bok1_047273" TargetMode="External"/><Relationship Id="rId7" Type="http://schemas.openxmlformats.org/officeDocument/2006/relationships/hyperlink" Target="http://www.hrsa.gov/"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6" Type="http://schemas.openxmlformats.org/officeDocument/2006/relationships/hyperlink" Target="http://www.hrsa.gov/about/" TargetMode="External"/><Relationship Id="rId5" Type="http://schemas.openxmlformats.org/officeDocument/2006/relationships/hyperlink" Target="http://library.ahima.org/xpedio/groups/public/documents/ahima/bok1_021580.hcsp?dDocName=bok1_021580" TargetMode="External"/><Relationship Id="rId4" Type="http://schemas.openxmlformats.org/officeDocument/2006/relationships/hyperlink" Target="http://www.ahima.org/" TargetMode="External"/><Relationship Id="rId9" Type="http://schemas.openxmlformats.org/officeDocument/2006/relationships/hyperlink" Target="http://www.healthit.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Terminology in Healthcare and Public Health Settings</a:t>
            </a:r>
            <a:endParaRPr lang="en-US" dirty="0"/>
          </a:p>
        </p:txBody>
      </p:sp>
      <p:sp>
        <p:nvSpPr>
          <p:cNvPr id="3" name="Text Placeholder 2"/>
          <p:cNvSpPr>
            <a:spLocks noGrp="1"/>
          </p:cNvSpPr>
          <p:nvPr>
            <p:ph type="body" sz="half" idx="2"/>
          </p:nvPr>
        </p:nvSpPr>
        <p:spPr/>
        <p:txBody>
          <a:bodyPr/>
          <a:lstStyle/>
          <a:p>
            <a:r>
              <a:rPr lang="en-US" altLang="en-US" dirty="0"/>
              <a:t>What is Health Information Management and Technology?</a:t>
            </a:r>
          </a:p>
        </p:txBody>
      </p:sp>
      <p:sp>
        <p:nvSpPr>
          <p:cNvPr id="7" name="Text Placeholder 6"/>
          <p:cNvSpPr>
            <a:spLocks noGrp="1"/>
          </p:cNvSpPr>
          <p:nvPr>
            <p:ph type="body" sz="quarter" idx="12"/>
          </p:nvPr>
        </p:nvSpPr>
        <p:spPr>
          <a:xfrm>
            <a:off x="914400" y="5486400"/>
            <a:ext cx="7315200" cy="1066800"/>
          </a:xfrm>
        </p:spPr>
        <p:txBody>
          <a:bodyPr/>
          <a:lstStyle/>
          <a:p>
            <a:r>
              <a:rPr lang="en-US" dirty="0"/>
              <a:t>This material (Comp 3 Unit 13) 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a:t>
            </a:r>
            <a:r>
              <a:rPr lang="en-US" dirty="0"/>
              <a:t>.</a:t>
            </a:r>
          </a:p>
          <a:p>
            <a:endParaRPr lang="en-US" dirty="0"/>
          </a:p>
        </p:txBody>
      </p:sp>
    </p:spTree>
    <p:extLst>
      <p:ext uri="{BB962C8B-B14F-4D97-AF65-F5344CB8AC3E}">
        <p14:creationId xmlns:p14="http://schemas.microsoft.com/office/powerpoint/2010/main" val="615910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National Agencies Supporting HIT</a:t>
            </a:r>
          </a:p>
        </p:txBody>
      </p:sp>
      <p:sp>
        <p:nvSpPr>
          <p:cNvPr id="26627" name="Content Placeholder 2"/>
          <p:cNvSpPr>
            <a:spLocks noGrp="1"/>
          </p:cNvSpPr>
          <p:nvPr>
            <p:ph sz="quarter" idx="14"/>
          </p:nvPr>
        </p:nvSpPr>
        <p:spPr/>
        <p:txBody>
          <a:bodyPr/>
          <a:lstStyle/>
          <a:p>
            <a:pPr>
              <a:tabLst>
                <a:tab pos="1828800" algn="l"/>
              </a:tabLst>
            </a:pPr>
            <a:r>
              <a:rPr lang="en-US" altLang="en-US" dirty="0" smtClean="0"/>
              <a:t>AHRQ	Agency for Healthcare Research and 	Quality</a:t>
            </a:r>
          </a:p>
          <a:p>
            <a:pPr>
              <a:tabLst>
                <a:tab pos="1828800" algn="l"/>
              </a:tabLst>
            </a:pPr>
            <a:r>
              <a:rPr lang="en-US" altLang="en-US" dirty="0" smtClean="0"/>
              <a:t>HHS	Department of Health and Human 	Services</a:t>
            </a:r>
          </a:p>
          <a:p>
            <a:r>
              <a:rPr lang="en-US" altLang="en-US" dirty="0" smtClean="0"/>
              <a:t>NIH	National Institutes of Health</a:t>
            </a:r>
          </a:p>
          <a:p>
            <a:r>
              <a:rPr lang="en-US" altLang="en-US" dirty="0" smtClean="0"/>
              <a:t>NLM	National Library of Medicine</a:t>
            </a:r>
          </a:p>
          <a:p>
            <a:pPr>
              <a:tabLst>
                <a:tab pos="1828800" algn="l"/>
              </a:tabLst>
            </a:pPr>
            <a:r>
              <a:rPr lang="en-US" altLang="en-US" dirty="0" smtClean="0"/>
              <a:t>IOM</a:t>
            </a:r>
            <a:r>
              <a:rPr lang="en-US" altLang="en-US" dirty="0"/>
              <a:t>	</a:t>
            </a:r>
            <a:r>
              <a:rPr lang="en-US" altLang="en-US" dirty="0" smtClean="0"/>
              <a:t>Institute of Medicine – National 	Academy of Medicine</a:t>
            </a:r>
            <a:endParaRPr lang="en-US" altLang="en-US" dirty="0"/>
          </a:p>
        </p:txBody>
      </p:sp>
      <p:sp>
        <p:nvSpPr>
          <p:cNvPr id="2662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9A54994C-25EA-4021-9696-01095F3DD1A5}" type="slidenum">
              <a:rPr lang="en-US" altLang="en-US" sz="1000" smtClean="0">
                <a:solidFill>
                  <a:srgbClr val="A6A6A6"/>
                </a:solidFill>
              </a:rPr>
              <a:pPr>
                <a:spcBef>
                  <a:spcPct val="0"/>
                </a:spcBef>
                <a:buFontTx/>
                <a:buNone/>
              </a:pPr>
              <a:t>10</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US Governmental Oversight for HITECH</a:t>
            </a:r>
          </a:p>
        </p:txBody>
      </p:sp>
      <p:sp>
        <p:nvSpPr>
          <p:cNvPr id="28677" name="Content Placeholder 1"/>
          <p:cNvSpPr>
            <a:spLocks noGrp="1"/>
          </p:cNvSpPr>
          <p:nvPr>
            <p:ph sz="quarter" idx="14"/>
          </p:nvPr>
        </p:nvSpPr>
        <p:spPr/>
        <p:txBody>
          <a:bodyPr/>
          <a:lstStyle/>
          <a:p>
            <a:pPr>
              <a:tabLst>
                <a:tab pos="1828800" algn="l"/>
              </a:tabLst>
            </a:pPr>
            <a:r>
              <a:rPr lang="en-US" altLang="en-US" dirty="0" smtClean="0"/>
              <a:t>ONC	Office of the National Coordinator for 	Health Information Technology</a:t>
            </a:r>
          </a:p>
          <a:p>
            <a:pPr marL="0" indent="0">
              <a:buNone/>
            </a:pPr>
            <a:r>
              <a:rPr lang="en-US" altLang="en-US" dirty="0" smtClean="0"/>
              <a:t>		Health IT Standards Committee</a:t>
            </a:r>
          </a:p>
          <a:p>
            <a:pPr marL="0" indent="0">
              <a:buNone/>
            </a:pPr>
            <a:r>
              <a:rPr lang="en-US" altLang="en-US" dirty="0" smtClean="0"/>
              <a:t>		Health IT Policy Committee</a:t>
            </a:r>
          </a:p>
          <a:p>
            <a:r>
              <a:rPr lang="en-US" altLang="en-US" dirty="0"/>
              <a:t>ACB	Authorized Certification Body</a:t>
            </a:r>
          </a:p>
          <a:p>
            <a:r>
              <a:rPr lang="en-US" altLang="en-US" dirty="0"/>
              <a:t>ATL	Accredited Testing </a:t>
            </a:r>
            <a:r>
              <a:rPr lang="en-US" altLang="en-US" dirty="0" smtClean="0"/>
              <a:t>Laboratory</a:t>
            </a:r>
            <a:endParaRPr lang="en-US" altLang="en-US" dirty="0"/>
          </a:p>
        </p:txBody>
      </p:sp>
      <p:sp>
        <p:nvSpPr>
          <p:cNvPr id="28675"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913E4FAA-FBAE-4B98-B2D0-4083AB44E211}" type="slidenum">
              <a:rPr lang="en-US" altLang="en-US" sz="1000" smtClean="0">
                <a:solidFill>
                  <a:srgbClr val="A6A6A6"/>
                </a:solidFill>
              </a:rPr>
              <a:pPr>
                <a:spcBef>
                  <a:spcPct val="0"/>
                </a:spcBef>
                <a:buFontTx/>
                <a:buNone/>
              </a:pPr>
              <a:t>11</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Other Government HIT Organizations</a:t>
            </a:r>
          </a:p>
        </p:txBody>
      </p:sp>
      <p:sp>
        <p:nvSpPr>
          <p:cNvPr id="30725" name="Content Placeholder 1"/>
          <p:cNvSpPr>
            <a:spLocks noGrp="1"/>
          </p:cNvSpPr>
          <p:nvPr>
            <p:ph sz="quarter" idx="14"/>
          </p:nvPr>
        </p:nvSpPr>
        <p:spPr/>
        <p:txBody>
          <a:bodyPr/>
          <a:lstStyle/>
          <a:p>
            <a:pPr>
              <a:tabLst>
                <a:tab pos="1828800" algn="l"/>
              </a:tabLst>
            </a:pPr>
            <a:r>
              <a:rPr lang="en-US" altLang="en-US" dirty="0" smtClean="0"/>
              <a:t>CDC	Centers for Disease Control and 	Prevention</a:t>
            </a:r>
          </a:p>
          <a:p>
            <a:pPr>
              <a:tabLst>
                <a:tab pos="1828800" algn="l"/>
              </a:tabLst>
            </a:pPr>
            <a:r>
              <a:rPr lang="en-US" altLang="en-US" dirty="0" smtClean="0"/>
              <a:t>CMS	Centers for Medicare and Medicaid 	Services</a:t>
            </a:r>
          </a:p>
          <a:p>
            <a:r>
              <a:rPr lang="en-US" altLang="en-US" dirty="0" smtClean="0"/>
              <a:t>FDA	Food and Drug Administration</a:t>
            </a:r>
          </a:p>
          <a:p>
            <a:pPr>
              <a:tabLst>
                <a:tab pos="1828800" algn="l"/>
              </a:tabLst>
            </a:pPr>
            <a:r>
              <a:rPr lang="en-US" altLang="en-US" dirty="0" err="1" smtClean="0"/>
              <a:t>HRSA</a:t>
            </a:r>
            <a:r>
              <a:rPr lang="en-US" altLang="en-US" dirty="0" smtClean="0"/>
              <a:t>	Health Resources and Services 	Administration</a:t>
            </a:r>
          </a:p>
        </p:txBody>
      </p:sp>
      <p:sp>
        <p:nvSpPr>
          <p:cNvPr id="30723"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820CB5B5-C97C-45DB-9297-CC6CCD3D9F81}" type="slidenum">
              <a:rPr lang="en-US" altLang="en-US" sz="1000" smtClean="0">
                <a:solidFill>
                  <a:srgbClr val="A6A6A6"/>
                </a:solidFill>
              </a:rPr>
              <a:pPr>
                <a:spcBef>
                  <a:spcPct val="0"/>
                </a:spcBef>
                <a:buFontTx/>
                <a:buNone/>
              </a:pPr>
              <a:t>12</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Organizations Supporting HIT Standards </a:t>
            </a:r>
            <a:r>
              <a:rPr lang="en-US" altLang="en-US" dirty="0"/>
              <a:t>2</a:t>
            </a:r>
            <a:endParaRPr lang="en-US" altLang="en-US" dirty="0" smtClean="0"/>
          </a:p>
        </p:txBody>
      </p:sp>
      <p:sp>
        <p:nvSpPr>
          <p:cNvPr id="34821" name="Content Placeholder 1"/>
          <p:cNvSpPr>
            <a:spLocks noGrp="1"/>
          </p:cNvSpPr>
          <p:nvPr>
            <p:ph sz="quarter" idx="14"/>
          </p:nvPr>
        </p:nvSpPr>
        <p:spPr/>
        <p:txBody>
          <a:bodyPr/>
          <a:lstStyle/>
          <a:p>
            <a:pPr>
              <a:tabLst>
                <a:tab pos="1828800" algn="l"/>
              </a:tabLst>
            </a:pPr>
            <a:r>
              <a:rPr lang="en-US" altLang="en-US" dirty="0" smtClean="0"/>
              <a:t>SDO	Standards Development Organization</a:t>
            </a:r>
          </a:p>
          <a:p>
            <a:pPr>
              <a:tabLst>
                <a:tab pos="1828800" algn="l"/>
              </a:tabLst>
            </a:pPr>
            <a:r>
              <a:rPr lang="en-US" altLang="en-US" dirty="0" err="1" smtClean="0"/>
              <a:t>HITSP</a:t>
            </a:r>
            <a:r>
              <a:rPr lang="en-US" altLang="en-US" dirty="0" smtClean="0"/>
              <a:t>	</a:t>
            </a:r>
            <a:r>
              <a:rPr lang="en-US" altLang="en-US" dirty="0"/>
              <a:t>Health</a:t>
            </a:r>
            <a:r>
              <a:rPr lang="en-US" altLang="en-US" dirty="0" smtClean="0"/>
              <a:t> Information Technology 	Standards Panel</a:t>
            </a:r>
          </a:p>
          <a:p>
            <a:r>
              <a:rPr lang="en-US" altLang="en-US" dirty="0" smtClean="0"/>
              <a:t>HL7	Health Level 7</a:t>
            </a:r>
          </a:p>
          <a:p>
            <a:pPr>
              <a:tabLst>
                <a:tab pos="1828800" algn="l"/>
              </a:tabLst>
            </a:pPr>
            <a:r>
              <a:rPr lang="en-US" altLang="en-US" dirty="0" smtClean="0"/>
              <a:t>NIST	National Institute for Standards and 	Technology</a:t>
            </a:r>
          </a:p>
          <a:p>
            <a:pPr>
              <a:tabLst>
                <a:tab pos="1828800" algn="l"/>
              </a:tabLst>
            </a:pPr>
            <a:r>
              <a:rPr lang="en-US" altLang="en-US" dirty="0" smtClean="0"/>
              <a:t>ISO	International Organization for 	Standardization</a:t>
            </a:r>
          </a:p>
        </p:txBody>
      </p:sp>
      <p:sp>
        <p:nvSpPr>
          <p:cNvPr id="34819"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8898568-632A-4280-AA0E-060F82D6393F}" type="slidenum">
              <a:rPr lang="en-US" altLang="en-US" sz="1000" smtClean="0">
                <a:solidFill>
                  <a:srgbClr val="A6A6A6"/>
                </a:solidFill>
              </a:rPr>
              <a:pPr>
                <a:spcBef>
                  <a:spcPct val="0"/>
                </a:spcBef>
                <a:buFontTx/>
                <a:buNone/>
              </a:pPr>
              <a:t>13</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Common HIT Acronyms</a:t>
            </a:r>
          </a:p>
        </p:txBody>
      </p:sp>
      <p:sp>
        <p:nvSpPr>
          <p:cNvPr id="36867" name="Content Placeholder 2"/>
          <p:cNvSpPr>
            <a:spLocks noGrp="1"/>
          </p:cNvSpPr>
          <p:nvPr>
            <p:ph sz="quarter" idx="14"/>
          </p:nvPr>
        </p:nvSpPr>
        <p:spPr/>
        <p:txBody>
          <a:bodyPr/>
          <a:lstStyle/>
          <a:p>
            <a:r>
              <a:rPr lang="en-US" altLang="en-US" dirty="0" smtClean="0"/>
              <a:t>CIO	Chief Information Officer</a:t>
            </a:r>
          </a:p>
          <a:p>
            <a:r>
              <a:rPr lang="en-US" altLang="en-US" dirty="0" smtClean="0"/>
              <a:t>CMIO	Chief Medical Information Officer</a:t>
            </a:r>
          </a:p>
          <a:p>
            <a:r>
              <a:rPr lang="en-US" altLang="en-US" dirty="0" smtClean="0"/>
              <a:t>CNIO	Chief Nursing Information Officer</a:t>
            </a:r>
          </a:p>
        </p:txBody>
      </p:sp>
      <p:sp>
        <p:nvSpPr>
          <p:cNvPr id="3686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922DB3BF-0DFC-4364-888A-846557C6DE30}" type="slidenum">
              <a:rPr lang="en-US" altLang="en-US" sz="1000" smtClean="0">
                <a:solidFill>
                  <a:srgbClr val="A6A6A6"/>
                </a:solidFill>
              </a:rPr>
              <a:pPr>
                <a:spcBef>
                  <a:spcPct val="0"/>
                </a:spcBef>
                <a:buFontTx/>
                <a:buNone/>
              </a:pPr>
              <a:t>14</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Common HIT Acronyms </a:t>
            </a:r>
            <a:r>
              <a:rPr lang="en-US" altLang="en-US" dirty="0"/>
              <a:t>2</a:t>
            </a:r>
            <a:endParaRPr lang="en-US" altLang="en-US" dirty="0" smtClean="0"/>
          </a:p>
        </p:txBody>
      </p:sp>
      <p:sp>
        <p:nvSpPr>
          <p:cNvPr id="38915" name="Content Placeholder 2"/>
          <p:cNvSpPr>
            <a:spLocks noGrp="1"/>
          </p:cNvSpPr>
          <p:nvPr>
            <p:ph sz="quarter" idx="14"/>
          </p:nvPr>
        </p:nvSpPr>
        <p:spPr/>
        <p:txBody>
          <a:bodyPr/>
          <a:lstStyle/>
          <a:p>
            <a:r>
              <a:rPr lang="en-US" altLang="en-US" dirty="0" smtClean="0"/>
              <a:t>HIE	Health Information Exchange</a:t>
            </a:r>
          </a:p>
          <a:p>
            <a:r>
              <a:rPr lang="en-US" altLang="en-US" dirty="0" smtClean="0"/>
              <a:t>MU		Meaningful Use</a:t>
            </a:r>
          </a:p>
          <a:p>
            <a:r>
              <a:rPr lang="en-US" altLang="en-US" dirty="0" smtClean="0"/>
              <a:t>VHA	Veterans Health Administration</a:t>
            </a:r>
          </a:p>
          <a:p>
            <a:pPr>
              <a:tabLst>
                <a:tab pos="1828800" algn="l"/>
              </a:tabLst>
            </a:pPr>
            <a:r>
              <a:rPr lang="en-US" altLang="en-US" dirty="0" smtClean="0"/>
              <a:t>VistA	Veterans Health Information 	Systems 	and Technology Architecture</a:t>
            </a:r>
          </a:p>
        </p:txBody>
      </p:sp>
      <p:sp>
        <p:nvSpPr>
          <p:cNvPr id="3891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70C6E835-3C53-4E8D-AF03-E25F1084BF84}" type="slidenum">
              <a:rPr lang="en-US" altLang="en-US" sz="1000" smtClean="0">
                <a:solidFill>
                  <a:srgbClr val="A6A6A6"/>
                </a:solidFill>
              </a:rPr>
              <a:pPr>
                <a:spcBef>
                  <a:spcPct val="0"/>
                </a:spcBef>
                <a:buFontTx/>
                <a:buNone/>
              </a:pPr>
              <a:t>15</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Common HIPAA Acronyms</a:t>
            </a:r>
            <a:endParaRPr lang="en-US" altLang="en-US" dirty="0" smtClean="0"/>
          </a:p>
        </p:txBody>
      </p:sp>
      <p:sp>
        <p:nvSpPr>
          <p:cNvPr id="40965" name="Content Placeholder 1"/>
          <p:cNvSpPr>
            <a:spLocks noGrp="1"/>
          </p:cNvSpPr>
          <p:nvPr>
            <p:ph sz="quarter" idx="14"/>
          </p:nvPr>
        </p:nvSpPr>
        <p:spPr/>
        <p:txBody>
          <a:bodyPr/>
          <a:lstStyle/>
          <a:p>
            <a:r>
              <a:rPr lang="en-US" altLang="en-US" dirty="0" smtClean="0"/>
              <a:t>CE		Covered Entity</a:t>
            </a:r>
          </a:p>
          <a:p>
            <a:r>
              <a:rPr lang="en-US" altLang="en-US" dirty="0" smtClean="0"/>
              <a:t>HIPAA	Health Insurance Portability and 			Accountability Act of 1996</a:t>
            </a:r>
          </a:p>
          <a:p>
            <a:r>
              <a:rPr lang="en-US" altLang="en-US" dirty="0" smtClean="0"/>
              <a:t>BA		Business Associate</a:t>
            </a:r>
          </a:p>
          <a:p>
            <a:r>
              <a:rPr lang="en-US" altLang="en-US" dirty="0" smtClean="0"/>
              <a:t>BAA	Business Associate Agreement</a:t>
            </a:r>
          </a:p>
        </p:txBody>
      </p:sp>
      <p:sp>
        <p:nvSpPr>
          <p:cNvPr id="4" name="Text Placeholder 3"/>
          <p:cNvSpPr>
            <a:spLocks noGrp="1"/>
          </p:cNvSpPr>
          <p:nvPr>
            <p:ph type="body" sz="quarter" idx="32"/>
          </p:nvPr>
        </p:nvSpPr>
        <p:spPr/>
        <p:txBody>
          <a:bodyPr/>
          <a:lstStyle/>
          <a:p>
            <a:r>
              <a:rPr lang="en-US" altLang="en-US" smtClean="0"/>
              <a:t>Source: (AHIMA, 2015)</a:t>
            </a:r>
            <a:endParaRPr lang="en-US" altLang="en-US" dirty="0"/>
          </a:p>
        </p:txBody>
      </p:sp>
      <p:sp>
        <p:nvSpPr>
          <p:cNvPr id="2" name="Slide Number Placeholder 1"/>
          <p:cNvSpPr>
            <a:spLocks noGrp="1"/>
          </p:cNvSpPr>
          <p:nvPr>
            <p:ph type="sldNum" sz="quarter" idx="4"/>
          </p:nvPr>
        </p:nvSpPr>
        <p:spPr/>
        <p:txBody>
          <a:bodyPr/>
          <a:lstStyle/>
          <a:p>
            <a:pPr eaLnBrk="1" hangingPunct="1"/>
            <a:fld id="{F3BF8891-5E06-46C2-89A4-6DB85D39BA35}" type="slidenum">
              <a:rPr lang="en-US" smtClean="0">
                <a:solidFill>
                  <a:prstClr val="black">
                    <a:tint val="75000"/>
                  </a:prstClr>
                </a:solidFill>
                <a:ea typeface="+mn-ea"/>
              </a:rPr>
              <a:pPr eaLnBrk="1" hangingPunct="1"/>
              <a:t>16</a:t>
            </a:fld>
            <a:endParaRPr lang="en-US">
              <a:solidFill>
                <a:prstClr val="black">
                  <a:tint val="75000"/>
                </a:prstClr>
              </a:solidFill>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Common HIPAA Acronyms </a:t>
            </a:r>
            <a:r>
              <a:rPr lang="en-US" altLang="en-US" dirty="0"/>
              <a:t>2</a:t>
            </a:r>
            <a:endParaRPr lang="en-US" altLang="en-US" dirty="0" smtClean="0"/>
          </a:p>
        </p:txBody>
      </p:sp>
      <p:sp>
        <p:nvSpPr>
          <p:cNvPr id="43011" name="Content Placeholder 1"/>
          <p:cNvSpPr>
            <a:spLocks noGrp="1"/>
          </p:cNvSpPr>
          <p:nvPr>
            <p:ph sz="quarter" idx="14"/>
          </p:nvPr>
        </p:nvSpPr>
        <p:spPr/>
        <p:txBody>
          <a:bodyPr/>
          <a:lstStyle/>
          <a:p>
            <a:r>
              <a:rPr lang="en-US" altLang="en-US" dirty="0" smtClean="0"/>
              <a:t>CFR	Code of Federal Regulations</a:t>
            </a:r>
          </a:p>
          <a:p>
            <a:r>
              <a:rPr lang="en-US" altLang="en-US" dirty="0" smtClean="0"/>
              <a:t>IFR	Interim Final Rule</a:t>
            </a:r>
          </a:p>
          <a:p>
            <a:r>
              <a:rPr lang="en-US" altLang="en-US" dirty="0" smtClean="0"/>
              <a:t>NPRM	Notice of Proposed Rule Making</a:t>
            </a:r>
          </a:p>
          <a:p>
            <a:r>
              <a:rPr lang="en-US" altLang="en-US" dirty="0" smtClean="0"/>
              <a:t>OCR	Office for Civil Rights</a:t>
            </a:r>
          </a:p>
          <a:p>
            <a:r>
              <a:rPr lang="en-US" altLang="en-US" dirty="0" smtClean="0"/>
              <a:t>PHI	Protected Health Information</a:t>
            </a:r>
          </a:p>
        </p:txBody>
      </p:sp>
      <p:sp>
        <p:nvSpPr>
          <p:cNvPr id="4301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CEF53732-FD21-422E-89B2-9EA542B6F9F9}" type="slidenum">
              <a:rPr lang="en-US" altLang="en-US" sz="1000" smtClean="0">
                <a:solidFill>
                  <a:srgbClr val="A6A6A6"/>
                </a:solidFill>
              </a:rPr>
              <a:pPr>
                <a:spcBef>
                  <a:spcPct val="0"/>
                </a:spcBef>
                <a:buFontTx/>
                <a:buNone/>
              </a:pPr>
              <a:t>17</a:t>
            </a:fld>
            <a:endParaRPr lang="en-US" altLang="en-US" sz="1000" smtClean="0">
              <a:solidFill>
                <a:srgbClr val="A6A6A6"/>
              </a:solidFill>
            </a:endParaRPr>
          </a:p>
        </p:txBody>
      </p:sp>
      <p:sp>
        <p:nvSpPr>
          <p:cNvPr id="4" name="Text Placeholder 3"/>
          <p:cNvSpPr>
            <a:spLocks noGrp="1"/>
          </p:cNvSpPr>
          <p:nvPr>
            <p:ph type="body" sz="quarter" idx="32"/>
          </p:nvPr>
        </p:nvSpPr>
        <p:spPr/>
        <p:txBody>
          <a:bodyPr/>
          <a:lstStyle/>
          <a:p>
            <a:r>
              <a:rPr lang="en-US" altLang="en-US" dirty="0"/>
              <a:t>Source: (AHIMA, 2015</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z="3200" dirty="0" smtClean="0"/>
              <a:t>What is Health Information Management and Technology?</a:t>
            </a:r>
            <a:br>
              <a:rPr lang="en-US" altLang="en-US" sz="3200" dirty="0" smtClean="0"/>
            </a:br>
            <a:r>
              <a:rPr lang="en-US" altLang="en-US" sz="3200" dirty="0" smtClean="0"/>
              <a:t>Summary</a:t>
            </a:r>
          </a:p>
        </p:txBody>
      </p:sp>
      <p:sp>
        <p:nvSpPr>
          <p:cNvPr id="45059" name="Content Placeholder 2"/>
          <p:cNvSpPr>
            <a:spLocks noGrp="1"/>
          </p:cNvSpPr>
          <p:nvPr>
            <p:ph type="body" sz="quarter" idx="11"/>
          </p:nvPr>
        </p:nvSpPr>
        <p:spPr/>
        <p:txBody>
          <a:bodyPr/>
          <a:lstStyle/>
          <a:p>
            <a:r>
              <a:rPr lang="en-US" altLang="en-US" smtClean="0"/>
              <a:t>Understand the terms and concepts used in the field</a:t>
            </a:r>
          </a:p>
          <a:p>
            <a:r>
              <a:rPr lang="en-US" altLang="en-US" smtClean="0"/>
              <a:t>Understand the terms that frame HIM and HIT practice</a:t>
            </a:r>
          </a:p>
          <a:p>
            <a:r>
              <a:rPr lang="en-US" altLang="en-US" smtClean="0"/>
              <a:t>Describe health IT hardware and software</a:t>
            </a:r>
          </a:p>
          <a:p>
            <a:r>
              <a:rPr lang="en-US" altLang="en-US" smtClean="0"/>
              <a:t>Recognize commonly used acronyms and abbreviations</a:t>
            </a:r>
            <a:endParaRPr lang="en-US" altLang="en-US" dirty="0" smtClean="0"/>
          </a:p>
        </p:txBody>
      </p:sp>
      <p:sp>
        <p:nvSpPr>
          <p:cNvPr id="4506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A7E61BD9-750A-423D-924F-B133F754DBFC}" type="slidenum">
              <a:rPr lang="en-US" altLang="en-US" sz="1000" smtClean="0">
                <a:solidFill>
                  <a:srgbClr val="A6A6A6"/>
                </a:solidFill>
              </a:rPr>
              <a:pPr>
                <a:spcBef>
                  <a:spcPct val="0"/>
                </a:spcBef>
                <a:buFontTx/>
                <a:buNone/>
              </a:pPr>
              <a:t>18</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3200" dirty="0">
                <a:solidFill>
                  <a:prstClr val="black"/>
                </a:solidFill>
              </a:rPr>
              <a:t>What is Health Information Management and Technology?</a:t>
            </a:r>
            <a:br>
              <a:rPr lang="en-US" altLang="en-US" sz="3200" dirty="0">
                <a:solidFill>
                  <a:prstClr val="black"/>
                </a:solidFill>
              </a:rPr>
            </a:br>
            <a:r>
              <a:rPr lang="en-US" altLang="en-US" sz="3200" dirty="0">
                <a:solidFill>
                  <a:prstClr val="black"/>
                </a:solidFill>
              </a:rPr>
              <a:t>References</a:t>
            </a:r>
            <a:endParaRPr lang="en-US" sz="3200" dirty="0"/>
          </a:p>
        </p:txBody>
      </p:sp>
      <p:sp>
        <p:nvSpPr>
          <p:cNvPr id="6" name="Text Placeholder 5"/>
          <p:cNvSpPr>
            <a:spLocks noGrp="1"/>
          </p:cNvSpPr>
          <p:nvPr>
            <p:ph type="body" sz="quarter" idx="16"/>
          </p:nvPr>
        </p:nvSpPr>
        <p:spPr>
          <a:xfrm>
            <a:off x="457200" y="1600200"/>
            <a:ext cx="8229600" cy="3124200"/>
          </a:xfrm>
        </p:spPr>
        <p:txBody>
          <a:bodyPr/>
          <a:lstStyle/>
          <a:p>
            <a:r>
              <a:rPr lang="en-US" dirty="0"/>
              <a:t>References</a:t>
            </a:r>
          </a:p>
          <a:p>
            <a:pPr lvl="1"/>
            <a:r>
              <a:rPr lang="en-US" dirty="0"/>
              <a:t>AHIMA. </a:t>
            </a:r>
            <a:r>
              <a:rPr lang="en-US" dirty="0">
                <a:hlinkClick r:id="rId3" tooltip="Link to Arra Acronyms"/>
              </a:rPr>
              <a:t>ARRA </a:t>
            </a:r>
            <a:r>
              <a:rPr lang="en-US" dirty="0" smtClean="0">
                <a:hlinkClick r:id="rId3" tooltip="Link to Arra Acronyms"/>
              </a:rPr>
              <a:t>Acronyms</a:t>
            </a:r>
            <a:r>
              <a:rPr lang="en-US" dirty="0" smtClean="0"/>
              <a:t>. </a:t>
            </a:r>
            <a:r>
              <a:rPr lang="en-US" dirty="0"/>
              <a:t>Retrieved from </a:t>
            </a:r>
            <a:r>
              <a:rPr lang="en-US" dirty="0" smtClean="0">
                <a:hlinkClick r:id="rId4" tooltip="AHIMA website"/>
              </a:rPr>
              <a:t>http://www.ahima.org</a:t>
            </a:r>
            <a:endParaRPr lang="en-US" dirty="0" smtClean="0"/>
          </a:p>
          <a:p>
            <a:pPr lvl="1"/>
            <a:r>
              <a:rPr lang="en-US" dirty="0" err="1" smtClean="0"/>
              <a:t>Amatayakul</a:t>
            </a:r>
            <a:r>
              <a:rPr lang="en-US" dirty="0" smtClean="0"/>
              <a:t> MK. Electronic health records: a practical guide for professionals and organizations. Chicago (IL): AHIMA; 2009.</a:t>
            </a:r>
          </a:p>
          <a:p>
            <a:pPr lvl="1"/>
            <a:r>
              <a:rPr lang="en-US" dirty="0" smtClean="0"/>
              <a:t>AHIMA</a:t>
            </a:r>
            <a:r>
              <a:rPr lang="en-US" dirty="0"/>
              <a:t>. </a:t>
            </a:r>
            <a:r>
              <a:rPr lang="en-US" dirty="0">
                <a:hlinkClick r:id="rId5" tooltip="Electronic Health Information Management (eHIM), Link to article"/>
              </a:rPr>
              <a:t>Electronic Health Information Management (</a:t>
            </a:r>
            <a:r>
              <a:rPr lang="en-US" dirty="0" err="1">
                <a:hlinkClick r:id="rId5" tooltip="Electronic Health Information Management (eHIM), Link to article"/>
              </a:rPr>
              <a:t>eHIM</a:t>
            </a:r>
            <a:r>
              <a:rPr lang="en-US" dirty="0">
                <a:hlinkClick r:id="rId5" tooltip="Electronic Health Information Management (eHIM), Link to article"/>
              </a:rPr>
              <a:t>)</a:t>
            </a:r>
            <a:r>
              <a:rPr lang="en-US" dirty="0"/>
              <a:t>. Retrieved from http://www.ahima.org</a:t>
            </a:r>
          </a:p>
          <a:p>
            <a:pPr lvl="1"/>
            <a:r>
              <a:rPr lang="en-US" dirty="0"/>
              <a:t>AHIMA. HIM Role in EHR Implementation. Retrieved from </a:t>
            </a:r>
            <a:r>
              <a:rPr lang="en-US" dirty="0">
                <a:hlinkClick r:id="rId4" tooltip="AHIMA website"/>
              </a:rPr>
              <a:t>http://www.ahima.org</a:t>
            </a:r>
            <a:endParaRPr lang="en-US" dirty="0"/>
          </a:p>
          <a:p>
            <a:pPr lvl="1"/>
            <a:r>
              <a:rPr lang="en-US" dirty="0"/>
              <a:t>HRSA. </a:t>
            </a:r>
            <a:r>
              <a:rPr lang="en-US" dirty="0">
                <a:hlinkClick r:id="rId6" tooltip="Link to HRSA website"/>
              </a:rPr>
              <a:t>About HRSA</a:t>
            </a:r>
            <a:r>
              <a:rPr lang="en-US" dirty="0"/>
              <a:t>. Retrieved from </a:t>
            </a:r>
            <a:r>
              <a:rPr lang="en-US" dirty="0" smtClean="0">
                <a:hlinkClick r:id="rId7" tooltip="HRSA website"/>
              </a:rPr>
              <a:t>http://www.hrsa.gov </a:t>
            </a:r>
            <a:endParaRPr lang="en-US" dirty="0" smtClean="0"/>
          </a:p>
          <a:p>
            <a:pPr lvl="1"/>
            <a:r>
              <a:rPr lang="en-US" dirty="0" smtClean="0"/>
              <a:t>ONC</a:t>
            </a:r>
            <a:r>
              <a:rPr lang="en-US" dirty="0"/>
              <a:t>. </a:t>
            </a:r>
            <a:r>
              <a:rPr lang="en-US" dirty="0">
                <a:hlinkClick r:id="rId8" tooltip="Link to ONC Acronyms"/>
              </a:rPr>
              <a:t>Acronyms</a:t>
            </a:r>
            <a:r>
              <a:rPr lang="en-US" dirty="0"/>
              <a:t>. Retrieved from </a:t>
            </a:r>
            <a:r>
              <a:rPr lang="en-US" dirty="0">
                <a:hlinkClick r:id="rId9" tooltip="PMC websote == jea;tjot/gpv"/>
              </a:rPr>
              <a:t>http://</a:t>
            </a:r>
            <a:r>
              <a:rPr lang="en-US" dirty="0" smtClean="0">
                <a:hlinkClick r:id="rId9" tooltip="PMC websote == jea;tjot/gpv"/>
              </a:rPr>
              <a:t>www.healthit.gov</a:t>
            </a:r>
            <a:endParaRPr lang="en-US" dirty="0"/>
          </a:p>
        </p:txBody>
      </p:sp>
      <p:sp>
        <p:nvSpPr>
          <p:cNvPr id="7" name="Text Placeholder 6"/>
          <p:cNvSpPr>
            <a:spLocks noGrp="1"/>
          </p:cNvSpPr>
          <p:nvPr>
            <p:ph type="body" sz="quarter" idx="20"/>
          </p:nvPr>
        </p:nvSpPr>
        <p:spPr>
          <a:xfrm>
            <a:off x="457200" y="3886200"/>
            <a:ext cx="8229600" cy="685800"/>
          </a:xfrm>
        </p:spPr>
        <p:txBody>
          <a:bodyPr/>
          <a:lstStyle/>
          <a:p>
            <a:r>
              <a:rPr lang="en-US" dirty="0"/>
              <a:t>Images</a:t>
            </a:r>
          </a:p>
          <a:p>
            <a:pPr lvl="1"/>
            <a:r>
              <a:rPr lang="en-US" dirty="0"/>
              <a:t>Slides </a:t>
            </a:r>
            <a:r>
              <a:rPr lang="en-US" dirty="0" smtClean="0"/>
              <a:t>6, 7: </a:t>
            </a:r>
            <a:r>
              <a:rPr lang="en-US" dirty="0"/>
              <a:t>Microsoft clip art; Used with permission from </a:t>
            </a:r>
            <a:r>
              <a:rPr lang="en-US" dirty="0" smtClean="0"/>
              <a:t>Microsoft</a:t>
            </a:r>
            <a:endParaRPr lang="en-US" dirty="0"/>
          </a:p>
        </p:txBody>
      </p:sp>
      <p:sp>
        <p:nvSpPr>
          <p:cNvPr id="8" name="Text Placeholder 7"/>
          <p:cNvSpPr>
            <a:spLocks noGrp="1"/>
          </p:cNvSpPr>
          <p:nvPr>
            <p:ph type="body" sz="quarter" idx="21"/>
          </p:nvPr>
        </p:nvSpPr>
        <p:spPr/>
        <p:txBody>
          <a:bodyPr/>
          <a:lstStyle/>
          <a:p>
            <a:endParaRPr lang="en-US" dirty="0"/>
          </a:p>
        </p:txBody>
      </p:sp>
      <p:sp>
        <p:nvSpPr>
          <p:cNvPr id="4" name="Slide Number Placeholder 3"/>
          <p:cNvSpPr>
            <a:spLocks noGrp="1"/>
          </p:cNvSpPr>
          <p:nvPr>
            <p:ph type="sldNum" sz="quarter" idx="4"/>
          </p:nvPr>
        </p:nvSpPr>
        <p:spPr/>
        <p:txBody>
          <a:bodyPr/>
          <a:lstStyle/>
          <a:p>
            <a:pPr eaLnBrk="1" hangingPunct="1"/>
            <a:fld id="{F3BF8891-5E06-46C2-89A4-6DB85D39BA35}" type="slidenum">
              <a:rPr lang="en-US" smtClean="0">
                <a:solidFill>
                  <a:prstClr val="black">
                    <a:tint val="75000"/>
                  </a:prstClr>
                </a:solidFill>
                <a:ea typeface="+mn-ea"/>
              </a:rPr>
              <a:pPr eaLnBrk="1" hangingPunct="1"/>
              <a:t>19</a:t>
            </a:fld>
            <a:endParaRPr lang="en-US">
              <a:solidFill>
                <a:prstClr val="black">
                  <a:tint val="75000"/>
                </a:prstClr>
              </a:solidFill>
              <a:ea typeface="+mn-ea"/>
            </a:endParaRPr>
          </a:p>
        </p:txBody>
      </p:sp>
    </p:spTree>
    <p:extLst>
      <p:ext uri="{BB962C8B-B14F-4D97-AF65-F5344CB8AC3E}">
        <p14:creationId xmlns:p14="http://schemas.microsoft.com/office/powerpoint/2010/main" val="2590142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z="3200" dirty="0" smtClean="0"/>
              <a:t>What is Health Information </a:t>
            </a:r>
            <a:br>
              <a:rPr lang="en-US" altLang="en-US" sz="3200" dirty="0" smtClean="0"/>
            </a:br>
            <a:r>
              <a:rPr lang="en-US" altLang="en-US" sz="3200" dirty="0" smtClean="0"/>
              <a:t>Management and Technology?</a:t>
            </a:r>
            <a:br>
              <a:rPr lang="en-US" altLang="en-US" sz="3200" dirty="0" smtClean="0"/>
            </a:br>
            <a:r>
              <a:rPr lang="en-US" altLang="en-US" sz="3200" dirty="0" smtClean="0"/>
              <a:t>Learning Objectives</a:t>
            </a:r>
          </a:p>
        </p:txBody>
      </p:sp>
      <p:sp>
        <p:nvSpPr>
          <p:cNvPr id="10243" name="Content Placeholder 2"/>
          <p:cNvSpPr>
            <a:spLocks noGrp="1"/>
          </p:cNvSpPr>
          <p:nvPr>
            <p:ph sz="quarter" idx="14"/>
          </p:nvPr>
        </p:nvSpPr>
        <p:spPr>
          <a:xfrm>
            <a:off x="457200" y="1752600"/>
            <a:ext cx="8229600" cy="4572000"/>
          </a:xfrm>
        </p:spPr>
        <p:txBody>
          <a:bodyPr/>
          <a:lstStyle/>
          <a:p>
            <a:r>
              <a:rPr lang="en-US" altLang="en-US" dirty="0" smtClean="0"/>
              <a:t>Define and explain terms and concepts </a:t>
            </a:r>
          </a:p>
          <a:p>
            <a:r>
              <a:rPr lang="en-US" altLang="en-US" dirty="0" smtClean="0"/>
              <a:t>Understand terms that frame HIM and HIT practice</a:t>
            </a:r>
          </a:p>
          <a:p>
            <a:r>
              <a:rPr lang="en-US" altLang="en-US" dirty="0" smtClean="0"/>
              <a:t>Describe health IT hardware and software</a:t>
            </a:r>
          </a:p>
          <a:p>
            <a:r>
              <a:rPr lang="en-US" altLang="en-US" dirty="0" smtClean="0"/>
              <a:t>Define acronyms and abbreviations</a:t>
            </a:r>
          </a:p>
        </p:txBody>
      </p:sp>
      <p:sp>
        <p:nvSpPr>
          <p:cNvPr id="1024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49B07F79-29B8-466C-8E22-4B7829141DAD}" type="slidenum">
              <a:rPr lang="en-US" altLang="en-US" sz="1000" smtClean="0">
                <a:solidFill>
                  <a:srgbClr val="A6A6A6"/>
                </a:solidFill>
              </a:rPr>
              <a:pPr>
                <a:spcBef>
                  <a:spcPct val="0"/>
                </a:spcBef>
                <a:buFontTx/>
                <a:buNone/>
              </a:pPr>
              <a:t>2</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Terminology in Healthcare and Public Health Settings</a:t>
            </a:r>
            <a:r>
              <a:rPr lang="en-US" dirty="0"/>
              <a:t>, </a:t>
            </a:r>
            <a:br>
              <a:rPr lang="en-US" dirty="0"/>
            </a:br>
            <a:r>
              <a:rPr lang="en-US" altLang="en-US" dirty="0"/>
              <a:t>What is Health Information Management and Technology?</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3592861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Electronic Health Information Management</a:t>
            </a:r>
          </a:p>
        </p:txBody>
      </p:sp>
      <p:sp>
        <p:nvSpPr>
          <p:cNvPr id="15363" name="Content Placeholder 2"/>
          <p:cNvSpPr>
            <a:spLocks noGrp="1"/>
          </p:cNvSpPr>
          <p:nvPr>
            <p:ph sz="quarter" idx="14"/>
          </p:nvPr>
        </p:nvSpPr>
        <p:spPr/>
        <p:txBody>
          <a:bodyPr/>
          <a:lstStyle/>
          <a:p>
            <a:r>
              <a:rPr lang="en-US" dirty="0" err="1" smtClean="0"/>
              <a:t>eHIM</a:t>
            </a:r>
            <a:r>
              <a:rPr lang="en-US" dirty="0" smtClean="0"/>
              <a:t>®</a:t>
            </a:r>
          </a:p>
          <a:p>
            <a:pPr lvl="1"/>
            <a:r>
              <a:rPr lang="en-US" dirty="0" smtClean="0"/>
              <a:t>A term and trademark used by AHIMA to identify the transition from paper based health information management to electronic health information management (</a:t>
            </a:r>
            <a:r>
              <a:rPr lang="en-US" dirty="0" err="1" smtClean="0"/>
              <a:t>eHIM</a:t>
            </a:r>
            <a:r>
              <a:rPr lang="en-US" dirty="0" smtClean="0"/>
              <a:t>)</a:t>
            </a:r>
          </a:p>
        </p:txBody>
      </p:sp>
      <p:sp>
        <p:nvSpPr>
          <p:cNvPr id="1229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76063720-1A19-48AA-AEC5-D4A0B1C6757F}" type="slidenum">
              <a:rPr lang="en-US" altLang="en-US" sz="1000" smtClean="0">
                <a:solidFill>
                  <a:srgbClr val="A6A6A6"/>
                </a:solidFill>
              </a:rPr>
              <a:pPr>
                <a:spcBef>
                  <a:spcPct val="0"/>
                </a:spcBef>
                <a:buFontTx/>
                <a:buNone/>
              </a:pPr>
              <a:t>3</a:t>
            </a:fld>
            <a:endParaRPr lang="en-US" altLang="en-US" sz="1000" smtClean="0">
              <a:solidFill>
                <a:srgbClr val="A6A6A6"/>
              </a:solidFill>
            </a:endParaRPr>
          </a:p>
        </p:txBody>
      </p:sp>
      <p:sp>
        <p:nvSpPr>
          <p:cNvPr id="6" name="Text Placeholder 5"/>
          <p:cNvSpPr>
            <a:spLocks noGrp="1"/>
          </p:cNvSpPr>
          <p:nvPr>
            <p:ph type="body" sz="quarter" idx="32"/>
          </p:nvPr>
        </p:nvSpPr>
        <p:spPr/>
        <p:txBody>
          <a:bodyPr/>
          <a:lstStyle/>
          <a:p>
            <a:r>
              <a:rPr lang="en-US" dirty="0"/>
              <a:t>Source:	(AHIMA, 2015</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itle 1"/>
          <p:cNvSpPr>
            <a:spLocks noGrp="1"/>
          </p:cNvSpPr>
          <p:nvPr>
            <p:ph type="title"/>
          </p:nvPr>
        </p:nvSpPr>
        <p:spPr/>
        <p:txBody>
          <a:bodyPr/>
          <a:lstStyle/>
          <a:p>
            <a:r>
              <a:rPr lang="en-US" altLang="en-US" dirty="0" smtClean="0"/>
              <a:t>Electronic Health Information Management 2</a:t>
            </a:r>
          </a:p>
        </p:txBody>
      </p:sp>
      <p:sp>
        <p:nvSpPr>
          <p:cNvPr id="14338" name="Content Placeholder 2"/>
          <p:cNvSpPr>
            <a:spLocks noGrp="1"/>
          </p:cNvSpPr>
          <p:nvPr>
            <p:ph sz="quarter" idx="14"/>
          </p:nvPr>
        </p:nvSpPr>
        <p:spPr/>
        <p:txBody>
          <a:bodyPr/>
          <a:lstStyle/>
          <a:p>
            <a:r>
              <a:rPr lang="en-US" altLang="en-US" dirty="0" smtClean="0"/>
              <a:t>Electronic Health Record (EHR) Management</a:t>
            </a:r>
          </a:p>
          <a:p>
            <a:pPr lvl="1"/>
            <a:r>
              <a:rPr lang="en-US" altLang="en-US" dirty="0" smtClean="0"/>
              <a:t>A process where the management of electronic health data is created or received for legal or business purposes</a:t>
            </a:r>
          </a:p>
        </p:txBody>
      </p:sp>
      <p:sp>
        <p:nvSpPr>
          <p:cNvPr id="14339"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FDB6C32F-92F9-4D5B-8D07-6A7F7CEA02CD}" type="slidenum">
              <a:rPr lang="en-US" altLang="en-US" sz="1000" smtClean="0">
                <a:solidFill>
                  <a:srgbClr val="A6A6A6"/>
                </a:solidFill>
              </a:rPr>
              <a:pPr>
                <a:spcBef>
                  <a:spcPct val="0"/>
                </a:spcBef>
                <a:buFontTx/>
                <a:buNone/>
              </a:pPr>
              <a:t>4</a:t>
            </a:fld>
            <a:endParaRPr lang="en-US" altLang="en-US" sz="1000" smtClean="0">
              <a:solidFill>
                <a:srgbClr val="A6A6A6"/>
              </a:solidFill>
            </a:endParaRPr>
          </a:p>
        </p:txBody>
      </p:sp>
      <p:sp>
        <p:nvSpPr>
          <p:cNvPr id="4" name="Text Placeholder 3"/>
          <p:cNvSpPr>
            <a:spLocks noGrp="1"/>
          </p:cNvSpPr>
          <p:nvPr>
            <p:ph type="body" sz="quarter" idx="32"/>
          </p:nvPr>
        </p:nvSpPr>
        <p:spPr/>
        <p:txBody>
          <a:bodyPr/>
          <a:lstStyle/>
          <a:p>
            <a:r>
              <a:rPr lang="en-US" altLang="en-US" dirty="0"/>
              <a:t>Source:	(AHIMA, 2012</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dirty="0" smtClean="0"/>
              <a:t>Health Information Technology: Hardware and Software</a:t>
            </a:r>
          </a:p>
        </p:txBody>
      </p:sp>
      <p:pic>
        <p:nvPicPr>
          <p:cNvPr id="6" name="Picture Placeholder 5" descr="A silhouette of a person sitting in an office chair at a laptop surrounded by different data storage devices.  Courtesy of Microsoft."/>
          <p:cNvPicPr>
            <a:picLocks noGrp="1" noChangeAspect="1"/>
          </p:cNvPicPr>
          <p:nvPr>
            <p:ph type="pic" sz="quarter" idx="14"/>
          </p:nvPr>
        </p:nvPicPr>
        <p:blipFill rotWithShape="1">
          <a:blip r:embed="rId3"/>
          <a:srcRect l="-38954" r="-38954"/>
          <a:stretch/>
        </p:blipFill>
        <p:spPr>
          <a:xfrm>
            <a:off x="457200" y="1600200"/>
            <a:ext cx="8601075" cy="4778375"/>
          </a:xfrm>
          <a:prstGeom prst="rect">
            <a:avLst/>
          </a:prstGeom>
          <a:noFill/>
        </p:spPr>
      </p:pic>
      <p:sp>
        <p:nvSpPr>
          <p:cNvPr id="16387"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4DD875D5-A5BE-4486-9E5D-B28BA9308BF4}" type="slidenum">
              <a:rPr lang="en-US" altLang="en-US" sz="1000" smtClean="0">
                <a:solidFill>
                  <a:srgbClr val="A6A6A6"/>
                </a:solidFill>
              </a:rPr>
              <a:pPr>
                <a:spcBef>
                  <a:spcPct val="0"/>
                </a:spcBef>
                <a:buFontTx/>
                <a:buNone/>
              </a:pPr>
              <a:t>5</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Software</a:t>
            </a:r>
          </a:p>
        </p:txBody>
      </p:sp>
      <p:sp>
        <p:nvSpPr>
          <p:cNvPr id="18435" name="Content Placeholder 5"/>
          <p:cNvSpPr>
            <a:spLocks noGrp="1"/>
          </p:cNvSpPr>
          <p:nvPr>
            <p:ph sz="quarter" idx="14"/>
          </p:nvPr>
        </p:nvSpPr>
        <p:spPr>
          <a:xfrm>
            <a:off x="457200" y="1600200"/>
            <a:ext cx="4419600" cy="4572000"/>
          </a:xfrm>
        </p:spPr>
        <p:txBody>
          <a:bodyPr/>
          <a:lstStyle/>
          <a:p>
            <a:r>
              <a:rPr lang="en-US" altLang="en-US" dirty="0" smtClean="0"/>
              <a:t>Legacy</a:t>
            </a:r>
          </a:p>
          <a:p>
            <a:r>
              <a:rPr lang="en-US" altLang="en-US" dirty="0" smtClean="0"/>
              <a:t>Off-the-shelf/Turnkey</a:t>
            </a:r>
          </a:p>
          <a:p>
            <a:r>
              <a:rPr lang="en-US" altLang="en-US" dirty="0" smtClean="0"/>
              <a:t>Vanilla systems</a:t>
            </a:r>
          </a:p>
          <a:p>
            <a:r>
              <a:rPr lang="en-US" altLang="en-US" dirty="0" smtClean="0"/>
              <a:t>Home grown</a:t>
            </a:r>
          </a:p>
          <a:p>
            <a:r>
              <a:rPr lang="en-US" altLang="en-US" dirty="0" smtClean="0"/>
              <a:t>Best of breed</a:t>
            </a:r>
          </a:p>
        </p:txBody>
      </p:sp>
      <p:sp>
        <p:nvSpPr>
          <p:cNvPr id="9" name="Text Placeholder 8"/>
          <p:cNvSpPr>
            <a:spLocks noGrp="1"/>
          </p:cNvSpPr>
          <p:nvPr>
            <p:ph type="body" sz="quarter" idx="33"/>
          </p:nvPr>
        </p:nvSpPr>
        <p:spPr/>
        <p:txBody>
          <a:bodyPr/>
          <a:lstStyle/>
          <a:p>
            <a:endParaRPr lang="en-US" dirty="0"/>
          </a:p>
        </p:txBody>
      </p:sp>
      <p:sp>
        <p:nvSpPr>
          <p:cNvPr id="18436" name="Slide Number Placeholder 4"/>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55F55392-892E-482B-9600-34247BFFCB49}" type="slidenum">
              <a:rPr lang="en-US" altLang="en-US" sz="1000" smtClean="0">
                <a:solidFill>
                  <a:srgbClr val="A6A6A6"/>
                </a:solidFill>
              </a:rPr>
              <a:pPr>
                <a:spcBef>
                  <a:spcPct val="0"/>
                </a:spcBef>
                <a:buFontTx/>
                <a:buNone/>
              </a:pPr>
              <a:t>6</a:t>
            </a:fld>
            <a:endParaRPr lang="en-US" altLang="en-US" sz="1000" smtClean="0">
              <a:solidFill>
                <a:srgbClr val="A6A6A6"/>
              </a:solidFill>
            </a:endParaRPr>
          </a:p>
        </p:txBody>
      </p:sp>
      <p:pic>
        <p:nvPicPr>
          <p:cNvPr id="15" name="Picture 2" descr="Clip art: an old fashioned floppy disk and a CD"/>
          <p:cNvPicPr>
            <a:picLocks noGrp="1" noChangeAspect="1" noChangeArrowheads="1"/>
          </p:cNvPicPr>
          <p:nvPr>
            <p:ph sz="quarter" idx="18"/>
          </p:nvPr>
        </p:nvPicPr>
        <p:blipFill rotWithShape="1">
          <a:blip r:embed="rId3" cstate="print">
            <a:extLst>
              <a:ext uri="{28A0092B-C50C-407E-A947-70E740481C1C}">
                <a14:useLocalDpi xmlns:a14="http://schemas.microsoft.com/office/drawing/2010/main" val="0"/>
              </a:ext>
            </a:extLst>
          </a:blip>
          <a:srcRect/>
          <a:stretch/>
        </p:blipFill>
        <p:spPr bwMode="auto">
          <a:xfrm>
            <a:off x="4876800" y="2250846"/>
            <a:ext cx="3221533" cy="29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Types of Networks</a:t>
            </a:r>
          </a:p>
        </p:txBody>
      </p:sp>
      <p:sp>
        <p:nvSpPr>
          <p:cNvPr id="5" name="Content Placeholder 4"/>
          <p:cNvSpPr>
            <a:spLocks noGrp="1"/>
          </p:cNvSpPr>
          <p:nvPr>
            <p:ph sz="quarter" idx="14"/>
          </p:nvPr>
        </p:nvSpPr>
        <p:spPr/>
        <p:txBody>
          <a:bodyPr/>
          <a:lstStyle/>
          <a:p>
            <a:r>
              <a:rPr lang="en-US" altLang="en-US" sz="2800" dirty="0"/>
              <a:t>A network is a system of multiple computers that share information virtually</a:t>
            </a:r>
          </a:p>
          <a:p>
            <a:r>
              <a:rPr lang="en-US" altLang="en-US" sz="2800" dirty="0"/>
              <a:t>Information is stored and retrieved from data repositories on computers called </a:t>
            </a:r>
            <a:r>
              <a:rPr lang="en-US" altLang="en-US" sz="2800" dirty="0" smtClean="0"/>
              <a:t>servers</a:t>
            </a:r>
            <a:endParaRPr lang="en-US" altLang="en-US" sz="2800" dirty="0"/>
          </a:p>
        </p:txBody>
      </p:sp>
      <p:sp>
        <p:nvSpPr>
          <p:cNvPr id="20483" name="Content Placeholder 1"/>
          <p:cNvSpPr>
            <a:spLocks noGrp="1"/>
          </p:cNvSpPr>
          <p:nvPr>
            <p:ph type="body" sz="quarter" idx="32"/>
          </p:nvPr>
        </p:nvSpPr>
        <p:spPr/>
        <p:txBody>
          <a:bodyPr/>
          <a:lstStyle/>
          <a:p>
            <a:endParaRPr lang="en-US" altLang="en-US" dirty="0" smtClean="0"/>
          </a:p>
        </p:txBody>
      </p:sp>
      <p:sp>
        <p:nvSpPr>
          <p:cNvPr id="6" name="Content Placeholder 5"/>
          <p:cNvSpPr>
            <a:spLocks noGrp="1"/>
          </p:cNvSpPr>
          <p:nvPr>
            <p:ph sz="quarter" idx="18"/>
          </p:nvPr>
        </p:nvSpPr>
        <p:spPr/>
        <p:txBody>
          <a:bodyPr/>
          <a:lstStyle/>
          <a:p>
            <a:r>
              <a:rPr lang="en-US" altLang="en-US" sz="2800" dirty="0"/>
              <a:t>Smart terminals</a:t>
            </a:r>
          </a:p>
          <a:p>
            <a:r>
              <a:rPr lang="en-US" altLang="en-US" sz="2800" dirty="0"/>
              <a:t>Dumb terminals</a:t>
            </a:r>
          </a:p>
          <a:p>
            <a:r>
              <a:rPr lang="en-US" altLang="en-US" sz="2800" dirty="0"/>
              <a:t>Wireless </a:t>
            </a:r>
          </a:p>
        </p:txBody>
      </p:sp>
      <p:sp>
        <p:nvSpPr>
          <p:cNvPr id="20484" name="Content Placeholder 2"/>
          <p:cNvSpPr>
            <a:spLocks noGrp="1"/>
          </p:cNvSpPr>
          <p:nvPr>
            <p:ph type="body" sz="quarter" idx="33"/>
          </p:nvPr>
        </p:nvSpPr>
        <p:spPr/>
        <p:txBody>
          <a:bodyPr/>
          <a:lstStyle/>
          <a:p>
            <a:endParaRPr lang="en-US" altLang="en-US" dirty="0" smtClean="0"/>
          </a:p>
        </p:txBody>
      </p:sp>
      <p:sp>
        <p:nvSpPr>
          <p:cNvPr id="20485"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239C665A-6B83-4B41-9C3C-08A171BEA07E}" type="slidenum">
              <a:rPr lang="en-US" altLang="en-US" sz="1000" smtClean="0">
                <a:solidFill>
                  <a:srgbClr val="A6A6A6"/>
                </a:solidFill>
              </a:rPr>
              <a:pPr>
                <a:spcBef>
                  <a:spcPct val="0"/>
                </a:spcBef>
                <a:buFontTx/>
                <a:buNone/>
              </a:pPr>
              <a:t>7</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Data Entry</a:t>
            </a:r>
          </a:p>
        </p:txBody>
      </p:sp>
      <p:sp>
        <p:nvSpPr>
          <p:cNvPr id="7" name="Content Placeholder 6"/>
          <p:cNvSpPr>
            <a:spLocks noGrp="1"/>
          </p:cNvSpPr>
          <p:nvPr>
            <p:ph sz="quarter" idx="14"/>
          </p:nvPr>
        </p:nvSpPr>
        <p:spPr/>
        <p:txBody>
          <a:bodyPr/>
          <a:lstStyle/>
          <a:p>
            <a:r>
              <a:rPr lang="en-US" sz="2800" dirty="0"/>
              <a:t>Devices</a:t>
            </a:r>
          </a:p>
          <a:p>
            <a:r>
              <a:rPr lang="en-US" sz="2800" dirty="0"/>
              <a:t>Central Processing Units (CPU)</a:t>
            </a:r>
          </a:p>
          <a:p>
            <a:r>
              <a:rPr lang="en-US" sz="2800" dirty="0"/>
              <a:t>Secured Tablets</a:t>
            </a:r>
          </a:p>
          <a:p>
            <a:r>
              <a:rPr lang="en-US" sz="2800" dirty="0"/>
              <a:t>Slim Clients</a:t>
            </a:r>
          </a:p>
          <a:p>
            <a:r>
              <a:rPr lang="en-US" sz="2800" dirty="0" smtClean="0"/>
              <a:t>Smartphones</a:t>
            </a:r>
            <a:endParaRPr lang="en-US" sz="2800" dirty="0"/>
          </a:p>
        </p:txBody>
      </p:sp>
      <p:sp>
        <p:nvSpPr>
          <p:cNvPr id="2" name="Content Placeholder 1"/>
          <p:cNvSpPr>
            <a:spLocks noGrp="1"/>
          </p:cNvSpPr>
          <p:nvPr>
            <p:ph type="body" sz="quarter" idx="32"/>
          </p:nvPr>
        </p:nvSpPr>
        <p:spPr/>
        <p:txBody>
          <a:bodyPr/>
          <a:lstStyle/>
          <a:p>
            <a:endParaRPr lang="en-US" dirty="0" smtClean="0"/>
          </a:p>
        </p:txBody>
      </p:sp>
      <p:sp>
        <p:nvSpPr>
          <p:cNvPr id="8" name="Content Placeholder 7"/>
          <p:cNvSpPr>
            <a:spLocks noGrp="1"/>
          </p:cNvSpPr>
          <p:nvPr>
            <p:ph sz="quarter" idx="18"/>
          </p:nvPr>
        </p:nvSpPr>
        <p:spPr/>
        <p:txBody>
          <a:bodyPr/>
          <a:lstStyle/>
          <a:p>
            <a:r>
              <a:rPr lang="en-US" sz="2800" dirty="0"/>
              <a:t>Locations</a:t>
            </a:r>
          </a:p>
          <a:p>
            <a:r>
              <a:rPr lang="en-US" sz="2800" dirty="0"/>
              <a:t>Point-of-care</a:t>
            </a:r>
          </a:p>
          <a:p>
            <a:r>
              <a:rPr lang="en-US" sz="2800" dirty="0"/>
              <a:t>Nurses’ Station</a:t>
            </a:r>
          </a:p>
          <a:p>
            <a:r>
              <a:rPr lang="en-US" sz="2800" dirty="0"/>
              <a:t>Computers on </a:t>
            </a:r>
            <a:r>
              <a:rPr lang="en-US" sz="2800" dirty="0" smtClean="0"/>
              <a:t>Wheels (COW)</a:t>
            </a:r>
          </a:p>
          <a:p>
            <a:r>
              <a:rPr lang="en-US" sz="2800" dirty="0" smtClean="0"/>
              <a:t>Workstation on Wheels (WOW)</a:t>
            </a:r>
            <a:endParaRPr lang="en-US" sz="2800" dirty="0"/>
          </a:p>
        </p:txBody>
      </p:sp>
      <p:sp>
        <p:nvSpPr>
          <p:cNvPr id="3" name="Content Placeholder 2"/>
          <p:cNvSpPr>
            <a:spLocks noGrp="1"/>
          </p:cNvSpPr>
          <p:nvPr>
            <p:ph type="body" sz="quarter" idx="33"/>
          </p:nvPr>
        </p:nvSpPr>
        <p:spPr/>
        <p:txBody>
          <a:bodyPr/>
          <a:lstStyle/>
          <a:p>
            <a:endParaRPr lang="en-US" dirty="0"/>
          </a:p>
        </p:txBody>
      </p:sp>
      <p:sp>
        <p:nvSpPr>
          <p:cNvPr id="22533"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BAA7D8EF-1739-4E8B-B00F-A0D36D91FD09}" type="slidenum">
              <a:rPr lang="en-US" altLang="en-US" sz="1000" smtClean="0">
                <a:solidFill>
                  <a:srgbClr val="A6A6A6"/>
                </a:solidFill>
              </a:rPr>
              <a:pPr>
                <a:spcBef>
                  <a:spcPct val="0"/>
                </a:spcBef>
                <a:buFontTx/>
                <a:buNone/>
              </a:pPr>
              <a:t>8</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Professional Organizations Supporting HIT</a:t>
            </a:r>
          </a:p>
        </p:txBody>
      </p:sp>
      <p:sp>
        <p:nvSpPr>
          <p:cNvPr id="24579" name="Content Placeholder 2"/>
          <p:cNvSpPr>
            <a:spLocks noGrp="1"/>
          </p:cNvSpPr>
          <p:nvPr>
            <p:ph sz="quarter" idx="14"/>
          </p:nvPr>
        </p:nvSpPr>
        <p:spPr/>
        <p:txBody>
          <a:bodyPr/>
          <a:lstStyle/>
          <a:p>
            <a:pPr defTabSz="974725">
              <a:tabLst>
                <a:tab pos="1885950" algn="l"/>
              </a:tabLst>
            </a:pPr>
            <a:r>
              <a:rPr lang="en-US" altLang="en-US" dirty="0" smtClean="0"/>
              <a:t>AHIMA	American Health Information 	Management Association</a:t>
            </a:r>
          </a:p>
          <a:p>
            <a:pPr defTabSz="974725">
              <a:tabLst>
                <a:tab pos="1885950" algn="l"/>
              </a:tabLst>
            </a:pPr>
            <a:r>
              <a:rPr lang="en-US" altLang="en-US" dirty="0" smtClean="0"/>
              <a:t>AMIA	</a:t>
            </a:r>
            <a:r>
              <a:rPr lang="en-US" altLang="en-US" dirty="0"/>
              <a:t>American</a:t>
            </a:r>
            <a:r>
              <a:rPr lang="en-US" altLang="en-US" dirty="0" smtClean="0"/>
              <a:t> Medical Informatics 	Association</a:t>
            </a:r>
          </a:p>
          <a:p>
            <a:pPr defTabSz="974725">
              <a:tabLst>
                <a:tab pos="1885950" algn="l"/>
              </a:tabLst>
            </a:pPr>
            <a:r>
              <a:rPr lang="en-US" altLang="en-US" dirty="0" smtClean="0"/>
              <a:t>HIMSS	Healthcare Information and 	Management Systems Society</a:t>
            </a:r>
          </a:p>
          <a:p>
            <a:pPr defTabSz="974725">
              <a:tabLst>
                <a:tab pos="1885950" algn="l"/>
              </a:tabLst>
            </a:pPr>
            <a:r>
              <a:rPr lang="en-US" altLang="en-US" dirty="0" smtClean="0"/>
              <a:t>EHRA	HIMSS Electronic Health Record  	Association</a:t>
            </a:r>
          </a:p>
        </p:txBody>
      </p:sp>
      <p:sp>
        <p:nvSpPr>
          <p:cNvPr id="2458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FontTx/>
              <a:buNone/>
            </a:pPr>
            <a:fld id="{2B8B2C6A-4E8D-4926-BDCD-DB58343C9BB3}" type="slidenum">
              <a:rPr lang="en-US" altLang="en-US" sz="1000" smtClean="0">
                <a:solidFill>
                  <a:srgbClr val="A6A6A6"/>
                </a:solidFill>
              </a:rPr>
              <a:pPr>
                <a:spcBef>
                  <a:spcPct val="0"/>
                </a:spcBef>
                <a:buFontTx/>
                <a:buNone/>
              </a:pPr>
              <a:t>9</a:t>
            </a:fld>
            <a:endParaRPr lang="en-US" altLang="en-US" sz="1000" smtClean="0">
              <a:solidFill>
                <a:srgbClr val="A6A6A6"/>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AwMDAwMCIvPg0KCQk8dWljb2xvciBuYW1lPSJnbG93IiB2YWx1ZT0iMHgwMDAwMDA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comp3_unit14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Version 3 Upload 3\UPLOAD\Comp3&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2 - &amp;quot;What is Health Information &amp;#x0D;&amp;#x0A;Management and Technology?&amp;#x0D;&amp;#x0A;Learning Objectives&amp;quot;&quot;/&gt;&lt;property id=&quot;20307&quot; value=&quot;257&quot;/&gt;&lt;property id=&quot;20309&quot; value=&quot;-1&quot;/&gt;&lt;/object&gt;&lt;object type=&quot;3&quot; unique_id=&quot;10642&quot;&gt;&lt;property id=&quot;20148&quot; value=&quot;5&quot;/&gt;&lt;property id=&quot;20300&quot; value=&quot;Slide 18 - &amp;quot;What is Health Information Management and Technology?&amp;#x0D;&amp;#x0A;Summary&amp;quot;&quot;/&gt;&lt;property id=&quot;20307&quot; value=&quot;299&quot;/&gt;&lt;property id=&quot;20309&quot; value=&quot;-1&quot;/&gt;&lt;/object&gt;&lt;object type=&quot;3&quot; unique_id=&quot;10648&quot;&gt;&lt;property id=&quot;20148&quot; value=&quot;5&quot;/&gt;&lt;property id=&quot;20300&quot; value=&quot;Slide 3 - &amp;quot;Electronic Health Information Management&amp;quot;&quot;/&gt;&lt;property id=&quot;20307&quot; value=&quot;317&quot;/&gt;&lt;property id=&quot;20309&quot; value=&quot;-1&quot;/&gt;&lt;/object&gt;&lt;object type=&quot;3&quot; unique_id=&quot;10649&quot;&gt;&lt;property id=&quot;20148&quot; value=&quot;5&quot;/&gt;&lt;property id=&quot;20300&quot; value=&quot;Slide 4 - &amp;quot;Electronic Health Information Management 2&amp;quot;&quot;/&gt;&lt;property id=&quot;20307&quot; value=&quot;318&quot;/&gt;&lt;property id=&quot;20309&quot; value=&quot;-1&quot;/&gt;&lt;/object&gt;&lt;object type=&quot;3&quot; unique_id=&quot;10650&quot;&gt;&lt;property id=&quot;20148&quot; value=&quot;5&quot;/&gt;&lt;property id=&quot;20300&quot; value=&quot;Slide 5 - &amp;quot;Health Information Technology: Hardware and Software&amp;quot;&quot;/&gt;&lt;property id=&quot;20307&quot; value=&quot;321&quot;/&gt;&lt;property id=&quot;20309&quot; value=&quot;-1&quot;/&gt;&lt;/object&gt;&lt;object type=&quot;3&quot; unique_id=&quot;10651&quot;&gt;&lt;property id=&quot;20148&quot; value=&quot;5&quot;/&gt;&lt;property id=&quot;20300&quot; value=&quot;Slide 6 - &amp;quot;Software&amp;quot;&quot;/&gt;&lt;property id=&quot;20307&quot; value=&quot;322&quot;/&gt;&lt;property id=&quot;20309&quot; value=&quot;-1&quot;/&gt;&lt;/object&gt;&lt;object type=&quot;3&quot; unique_id=&quot;10652&quot;&gt;&lt;property id=&quot;20148&quot; value=&quot;5&quot;/&gt;&lt;property id=&quot;20300&quot; value=&quot;Slide 7 - &amp;quot;Types of Networks&amp;quot;&quot;/&gt;&lt;property id=&quot;20307&quot; value=&quot;328&quot;/&gt;&lt;property id=&quot;20309&quot; value=&quot;-1&quot;/&gt;&lt;/object&gt;&lt;object type=&quot;3&quot; unique_id=&quot;10653&quot;&gt;&lt;property id=&quot;20148&quot; value=&quot;5&quot;/&gt;&lt;property id=&quot;20300&quot; value=&quot;Slide 8 - &amp;quot;Data Entry&amp;quot;&quot;/&gt;&lt;property id=&quot;20307&quot; value=&quot;327&quot;/&gt;&lt;property id=&quot;20309&quot; value=&quot;-1&quot;/&gt;&lt;/object&gt;&lt;object type=&quot;3&quot; unique_id=&quot;10654&quot;&gt;&lt;property id=&quot;20148&quot; value=&quot;5&quot;/&gt;&lt;property id=&quot;20300&quot; value=&quot;Slide 9 - &amp;quot;Professional Organizations Supporting HIT&amp;quot;&quot;/&gt;&lt;property id=&quot;20307&quot; value=&quot;326&quot;/&gt;&lt;property id=&quot;20309&quot; value=&quot;-1&quot;/&gt;&lt;/object&gt;&lt;object type=&quot;3&quot; unique_id=&quot;10655&quot;&gt;&lt;property id=&quot;20148&quot; value=&quot;5&quot;/&gt;&lt;property id=&quot;20300&quot; value=&quot;Slide 10 - &amp;quot;National Agencies Supporting HIT&amp;quot;&quot;/&gt;&lt;property id=&quot;20307&quot; value=&quot;325&quot;/&gt;&lt;property id=&quot;20309&quot; value=&quot;-1&quot;/&gt;&lt;/object&gt;&lt;object type=&quot;3&quot; unique_id=&quot;10656&quot;&gt;&lt;property id=&quot;20148&quot; value=&quot;5&quot;/&gt;&lt;property id=&quot;20300&quot; value=&quot;Slide 11 - &amp;quot;US Governmental Oversight for HITECH&amp;quot;&quot;/&gt;&lt;property id=&quot;20307&quot; value=&quot;329&quot;/&gt;&lt;property id=&quot;20309&quot; value=&quot;-1&quot;/&gt;&lt;/object&gt;&lt;object type=&quot;3&quot; unique_id=&quot;10657&quot;&gt;&lt;property id=&quot;20148&quot; value=&quot;5&quot;/&gt;&lt;property id=&quot;20300&quot; value=&quot;Slide 12 - &amp;quot;Other Government HIT Organizations&amp;quot;&quot;/&gt;&lt;property id=&quot;20307&quot; value=&quot;330&quot;/&gt;&lt;property id=&quot;20309&quot; value=&quot;-1&quot;/&gt;&lt;/object&gt;&lt;object type=&quot;3&quot; unique_id=&quot;10659&quot;&gt;&lt;property id=&quot;20148&quot; value=&quot;5&quot;/&gt;&lt;property id=&quot;20300&quot; value=&quot;Slide 14 - &amp;quot;Common HIT Acronyms&amp;quot;&quot;/&gt;&lt;property id=&quot;20307&quot; value=&quot;335&quot;/&gt;&lt;property id=&quot;20309&quot; value=&quot;-1&quot;/&gt;&lt;/object&gt;&lt;object type=&quot;3&quot; unique_id=&quot;10661&quot;&gt;&lt;property id=&quot;20148&quot; value=&quot;5&quot;/&gt;&lt;property id=&quot;20300&quot; value=&quot;Slide 16 - &amp;quot;Common HIPAA Acronyms&amp;quot;&quot;/&gt;&lt;property id=&quot;20307&quot; value=&quot;332&quot;/&gt;&lt;property id=&quot;20309&quot; value=&quot;-1&quot;/&gt;&lt;/object&gt;&lt;object type=&quot;3&quot; unique_id=&quot;10662&quot;&gt;&lt;property id=&quot;20148&quot; value=&quot;5&quot;/&gt;&lt;property id=&quot;20300&quot; value=&quot;Slide 17 - &amp;quot;Common HIPAA Acronyms 2&amp;quot;&quot;/&gt;&lt;property id=&quot;20307&quot; value=&quot;331&quot;/&gt;&lt;property id=&quot;20309&quot; value=&quot;-1&quot;/&gt;&lt;/object&gt;&lt;object type=&quot;3&quot; unique_id=&quot;10763&quot;&gt;&lt;property id=&quot;20148&quot; value=&quot;5&quot;/&gt;&lt;property id=&quot;20300&quot; value=&quot;Slide 15 - &amp;quot;Common HIT Acronyms 2&amp;quot;&quot;/&gt;&lt;property id=&quot;20307&quot; value=&quot;336&quot;/&gt;&lt;/object&gt;&lt;object type=&quot;3&quot; unique_id=&quot;10868&quot;&gt;&lt;property id=&quot;20148&quot; value=&quot;5&quot;/&gt;&lt;property id=&quot;20300&quot; value=&quot;Slide 13 - &amp;quot;Organizations Supporting HIT Standards 2&amp;quot;&quot;/&gt;&lt;property id=&quot;20307&quot; value=&quot;337&quot;/&gt;&lt;/object&gt;&lt;object type=&quot;3&quot; unique_id=&quot;10959&quot;&gt;&lt;property id=&quot;20148&quot; value=&quot;5&quot;/&gt;&lt;property id=&quot;20300&quot; value=&quot;Slide 1 - &amp;quot;Terminology in Healthcare and Public Health Settings&amp;quot;&quot;/&gt;&lt;property id=&quot;20307&quot; value=&quot;339&quot;/&gt;&lt;/object&gt;&lt;object type=&quot;3&quot; unique_id=&quot;10992&quot;&gt;&lt;property id=&quot;20148&quot; value=&quot;5&quot;/&gt;&lt;property id=&quot;20300&quot; value=&quot;Slide 19 - &amp;quot;What is Health Information Management and Technology?&amp;#x0D;&amp;#x0A;References&amp;quot;&quot;/&gt;&lt;property id=&quot;20307&quot; value=&quot;340&quot;/&gt;&lt;/object&gt;&lt;object type=&quot;3&quot; unique_id=&quot;10997&quot;&gt;&lt;property id=&quot;20148&quot; value=&quot;5&quot;/&gt;&lt;property id=&quot;20300&quot; value=&quot;Slide 20 - &amp;quot;Terminology in Healthcare and Public Health Settings, &amp;#x0D;&amp;#x0A;What is Health Information Management and Technology?&amp;quot;&quot;/&gt;&lt;property id=&quot;20307&quot; value=&quot;341&quot;/&gt;&lt;/object&gt;&lt;/object&gt;&lt;object type=&quot;10&quot; unique_id=&quot;10106&quot;&gt;&lt;object type=&quot;11&quot; unique_id=&quot;10107&quot;&gt;&lt;property id=&quot;20180&quot; value=&quot;1&quot;/&gt;&lt;property id=&quot;20181&quot; value=&quot;1&quot;/&gt;&lt;property id=&quot;20182&quot; value=&quot;0&quot;/&gt;&lt;property id=&quot;20183&quot; value=&quot;1&quot;/&gt;&lt;/object&gt;&lt;object type=&quot;12&quot; unique_id=&quot;10341&quot;&gt;&lt;/object&gt;&lt;/object&gt;&lt;object type=&quot;4&quot; unique_id=&quot;10108&quot;&gt;&lt;/object&gt;&lt;/object&gt;&lt;/database&gt;"/>
  <p:tag name="SECTOMILLISECCONVERTED" val="1"/>
</p:tagLst>
</file>

<file path=ppt/theme/theme1.xml><?xml version="1.0" encoding="utf-8"?>
<a:theme xmlns:a="http://schemas.openxmlformats.org/drawingml/2006/main" name="2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F6408450-D193-4C93-A22E-F04A9165A54C}" vid="{FDDB1405-1966-4CF7-89A0-BF08CE2CF2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Component Leader</Location>
    <File_x0020_Type0 xmlns="26839647-32cc-4e8d-ac64-5cb1d6f9c044">Slides</File_x0020_Type0>
    <Stattus xmlns="26839647-32cc-4e8d-ac64-5cb1d6f9c044">Final</Stat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DA810577-D2FC-4FA5-89E0-E6F7AEAE448A}">
  <ds:schemaRefs>
    <ds:schemaRef ds:uri="http://schemas.microsoft.com/office/2006/documentManagement/types"/>
    <ds:schemaRef ds:uri="http://purl.org/dc/terms/"/>
    <ds:schemaRef ds:uri="http://schemas.microsoft.com/office/2006/metadata/properties"/>
    <ds:schemaRef ds:uri="26839647-32cc-4e8d-ac64-5cb1d6f9c044"/>
    <ds:schemaRef ds:uri="http://schemas.openxmlformats.org/package/2006/metadata/core-properties"/>
    <ds:schemaRef ds:uri="http://www.w3.org/XML/1998/namespace"/>
    <ds:schemaRef ds:uri="http://purl.org/dc/dcmitype/"/>
    <ds:schemaRef ds:uri="http://purl.org/dc/elements/1.1/"/>
  </ds:schemaRefs>
</ds:datastoreItem>
</file>

<file path=customXml/itemProps2.xml><?xml version="1.0" encoding="utf-8"?>
<ds:datastoreItem xmlns:ds="http://schemas.openxmlformats.org/officeDocument/2006/customXml" ds:itemID="{528CAAC3-3D50-4CD7-A00E-52DC2D7763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7E69DB5-1346-4018-A3BD-80F69DF5ADE2}">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4534</TotalTime>
  <Words>2326</Words>
  <Application>Microsoft Office PowerPoint</Application>
  <PresentationFormat>On-screen Show (4:3)</PresentationFormat>
  <Paragraphs>241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2_ONC-Template-FINAL DRAFT</vt:lpstr>
      <vt:lpstr>Terminology in Healthcare and Public Health Settings</vt:lpstr>
      <vt:lpstr>What is Health Information  Management and Technology? Learning Objectives</vt:lpstr>
      <vt:lpstr>Electronic Health Information Management</vt:lpstr>
      <vt:lpstr>Electronic Health Information Management 2</vt:lpstr>
      <vt:lpstr>Health Information Technology: Hardware and Software</vt:lpstr>
      <vt:lpstr>Software</vt:lpstr>
      <vt:lpstr>Types of Networks</vt:lpstr>
      <vt:lpstr>Data Entry</vt:lpstr>
      <vt:lpstr>Professional Organizations Supporting HIT</vt:lpstr>
      <vt:lpstr>National Agencies Supporting HIT</vt:lpstr>
      <vt:lpstr>US Governmental Oversight for HITECH</vt:lpstr>
      <vt:lpstr>Other Government HIT Organizations</vt:lpstr>
      <vt:lpstr>Organizations Supporting HIT Standards 2</vt:lpstr>
      <vt:lpstr>Common HIT Acronyms</vt:lpstr>
      <vt:lpstr>Common HIT Acronyms 2</vt:lpstr>
      <vt:lpstr>Common HIPAA Acronyms</vt:lpstr>
      <vt:lpstr>Common HIPAA Acronyms 2</vt:lpstr>
      <vt:lpstr>What is Health Information Management and Technology? Summary</vt:lpstr>
      <vt:lpstr>What is Health Information Management and Technology? References</vt:lpstr>
      <vt:lpstr>Terminology in Healthcare and Public Health Settings,  What is Health Information Management and Technology?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Comp3, Unit 13 lecture: Terminology in Healthcare and Public Health Settings: What is Health Information Techonology?</dc:title>
  <dc:subject>Terminology in Healthcare and Public Health Settings:  What is Health Information Management and Technology?</dc:subject>
  <dc:creator>Department of Health and Human Services;Office of the National Coordinator for Health Information Technology</dc:creator>
  <cp:keywords>Health IT, Health IT Workforce Curriculum, Health Information Management Technology, terminology</cp:keywords>
  <cp:lastModifiedBy>admin</cp:lastModifiedBy>
  <cp:revision>440</cp:revision>
  <cp:lastPrinted>2012-01-13T16:24:37Z</cp:lastPrinted>
  <dcterms:created xsi:type="dcterms:W3CDTF">2010-09-27T00:28:50Z</dcterms:created>
  <dcterms:modified xsi:type="dcterms:W3CDTF">2017-06-01T21:38:44Z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