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18" r:id="rId5"/>
  </p:sldMasterIdLst>
  <p:notesMasterIdLst>
    <p:notesMasterId r:id="rId24"/>
  </p:notesMasterIdLst>
  <p:handoutMasterIdLst>
    <p:handoutMasterId r:id="rId25"/>
  </p:handoutMasterIdLst>
  <p:sldIdLst>
    <p:sldId id="277" r:id="rId6"/>
    <p:sldId id="257" r:id="rId7"/>
    <p:sldId id="258" r:id="rId8"/>
    <p:sldId id="269" r:id="rId9"/>
    <p:sldId id="259" r:id="rId10"/>
    <p:sldId id="260" r:id="rId11"/>
    <p:sldId id="261" r:id="rId12"/>
    <p:sldId id="270" r:id="rId13"/>
    <p:sldId id="262" r:id="rId14"/>
    <p:sldId id="263" r:id="rId15"/>
    <p:sldId id="265" r:id="rId16"/>
    <p:sldId id="264" r:id="rId17"/>
    <p:sldId id="271" r:id="rId18"/>
    <p:sldId id="275" r:id="rId19"/>
    <p:sldId id="268" r:id="rId20"/>
    <p:sldId id="274" r:id="rId21"/>
    <p:sldId id="276" r:id="rId22"/>
    <p:sldId id="278" r:id="rId23"/>
  </p:sldIdLst>
  <p:sldSz cx="9144000" cy="6858000" type="screen4x3"/>
  <p:notesSz cx="7315200" cy="9601200"/>
  <p:custDataLst>
    <p:tags r:id="rId2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66" autoAdjust="0"/>
    <p:restoredTop sz="74662" autoAdjust="0"/>
  </p:normalViewPr>
  <p:slideViewPr>
    <p:cSldViewPr showGuides="1">
      <p:cViewPr varScale="1">
        <p:scale>
          <a:sx n="63" d="100"/>
          <a:sy n="63" d="100"/>
        </p:scale>
        <p:origin x="-114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2" d="100"/>
          <a:sy n="52" d="100"/>
        </p:scale>
        <p:origin x="-3540"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atin typeface="Arial" charset="0"/>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vl1pPr>
          </a:lstStyle>
          <a:p>
            <a:fld id="{0B790375-A1F9-4FC8-AC14-5EB7A4F4FDA3}" type="slidenum">
              <a:rPr lang="en-US" altLang="en-US"/>
              <a:pPr/>
              <a:t>‹#›</a:t>
            </a:fld>
            <a:endParaRPr lang="en-US" altLang="en-US"/>
          </a:p>
        </p:txBody>
      </p:sp>
    </p:spTree>
    <p:extLst>
      <p:ext uri="{BB962C8B-B14F-4D97-AF65-F5344CB8AC3E}">
        <p14:creationId xmlns:p14="http://schemas.microsoft.com/office/powerpoint/2010/main" val="953838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wrap="square" lIns="96661" tIns="48331" rIns="96661" bIns="48331" numCol="1" anchor="t" anchorCtr="0" compatLnSpc="1">
            <a:prstTxWarp prst="textNoShape">
              <a:avLst/>
            </a:prstTxWarp>
          </a:bodyPr>
          <a:lstStyle>
            <a:lvl1pPr>
              <a:defRPr sz="1300">
                <a:latin typeface="Arial" charset="0"/>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wrap="square" lIns="96661" tIns="48331" rIns="96661" bIns="48331" numCol="1" anchor="t" anchorCtr="0" compatLnSpc="1">
            <a:prstTxWarp prst="textNoShape">
              <a:avLst/>
            </a:prstTxWarp>
          </a:bodyPr>
          <a:lstStyle>
            <a:lvl1pPr algn="r">
              <a:defRPr sz="1300">
                <a:latin typeface="Arial" charset="0"/>
              </a:defRPr>
            </a:lvl1pPr>
          </a:lstStyle>
          <a:p>
            <a:pPr>
              <a:defRPr/>
            </a:pPr>
            <a:fld id="{3A1ACF4E-015E-4F25-A9BD-F0A5DE954828}"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a:p>
        </p:txBody>
      </p:sp>
      <p:sp>
        <p:nvSpPr>
          <p:cNvPr id="5" name="Notes Placeholder 4"/>
          <p:cNvSpPr>
            <a:spLocks noGrp="1"/>
          </p:cNvSpPr>
          <p:nvPr>
            <p:ph type="body" sz="quarter" idx="3"/>
          </p:nvPr>
        </p:nvSpPr>
        <p:spPr>
          <a:xfrm>
            <a:off x="731838" y="4560888"/>
            <a:ext cx="5851525" cy="4319587"/>
          </a:xfrm>
          <a:prstGeom prst="rect">
            <a:avLst/>
          </a:prstGeom>
        </p:spPr>
        <p:txBody>
          <a:bodyPr vert="horz" wrap="square" lIns="96661" tIns="48331" rIns="96661" bIns="48331" numCol="1" anchor="t" anchorCtr="0" compatLnSpc="1">
            <a:prstTxWarp prst="textNoShape">
              <a:avLst/>
            </a:prstTxWarp>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wrap="square" lIns="96661" tIns="48331" rIns="96661" bIns="48331" numCol="1" anchor="b" anchorCtr="0" compatLnSpc="1">
            <a:prstTxWarp prst="textNoShape">
              <a:avLst/>
            </a:prstTxWarp>
          </a:bodyPr>
          <a:lstStyle>
            <a:lvl1pPr>
              <a:defRPr sz="1300">
                <a:latin typeface="Arial" charset="0"/>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vl1pPr>
          </a:lstStyle>
          <a:p>
            <a:fld id="{5CBCBF05-8917-4FE7-9A7C-213048B4CD46}" type="slidenum">
              <a:rPr lang="en-US" altLang="en-US"/>
              <a:pPr/>
              <a:t>‹#›</a:t>
            </a:fld>
            <a:endParaRPr lang="en-US" altLang="en-US"/>
          </a:p>
        </p:txBody>
      </p:sp>
    </p:spTree>
    <p:extLst>
      <p:ext uri="{BB962C8B-B14F-4D97-AF65-F5344CB8AC3E}">
        <p14:creationId xmlns:p14="http://schemas.microsoft.com/office/powerpoint/2010/main" val="26435759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anose="020B0604020202020204" pitchFamily="34" charset="0"/>
              </a:rPr>
              <a:t>Welcome to Terminology in Healthcare and Public Health Settings, Urinary System.  In this unit, we will focus on the urinary system. </a:t>
            </a:r>
          </a:p>
          <a:p>
            <a:pPr eaLnBrk="1" hangingPunct="1">
              <a:spcBef>
                <a:spcPct val="0"/>
              </a:spcBef>
            </a:pPr>
            <a:endParaRPr lang="en-US" altLang="en-US" smtClean="0">
              <a:latin typeface="Arial" panose="020B0604020202020204" pitchFamily="34" charset="0"/>
            </a:endParaRPr>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mtClean="0"/>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E30884-3F19-4E76-9CBF-EEE9778C89D5}" type="slidenum">
              <a:rPr lang="en-US" altLang="en-US"/>
              <a:pPr eaLnBrk="1" hangingPunct="1"/>
              <a:t>1</a:t>
            </a:fld>
            <a:endParaRPr lang="en-US" altLang="en-US"/>
          </a:p>
        </p:txBody>
      </p:sp>
    </p:spTree>
    <p:extLst>
      <p:ext uri="{BB962C8B-B14F-4D97-AF65-F5344CB8AC3E}">
        <p14:creationId xmlns:p14="http://schemas.microsoft.com/office/powerpoint/2010/main" val="310512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Wilms tumor is a rare type of kidney cancer that affects children.  It is also referred to as nephroblastoma (pronounced  neff-roe-blast-tome-uh).  It causes a tumor on one or both kidneys.  Having certain genetic conditions or birth defects can increase the risk of developing Wilms tumor.  Children at risk should have follow-up examinations every three months.</a:t>
            </a:r>
          </a:p>
          <a:p>
            <a:r>
              <a:rPr lang="en-US" altLang="en-US" smtClean="0">
                <a:latin typeface="Arial" panose="020B0604020202020204" pitchFamily="34" charset="0"/>
              </a:rPr>
              <a:t> </a:t>
            </a:r>
          </a:p>
          <a:p>
            <a:r>
              <a:rPr lang="en-US" altLang="en-US" smtClean="0">
                <a:latin typeface="Arial" panose="020B0604020202020204" pitchFamily="34" charset="0"/>
              </a:rPr>
              <a:t>Symptoms of Wilms tumor include: a lump in the abdomen and blood in the urine.  </a:t>
            </a:r>
          </a:p>
          <a:p>
            <a:r>
              <a:rPr lang="en-US" altLang="en-US" smtClean="0">
                <a:latin typeface="Arial" panose="020B0604020202020204" pitchFamily="34" charset="0"/>
              </a:rPr>
              <a:t> </a:t>
            </a:r>
          </a:p>
          <a:p>
            <a:r>
              <a:rPr lang="en-US" altLang="en-US" smtClean="0">
                <a:latin typeface="Arial" panose="020B0604020202020204" pitchFamily="34" charset="0"/>
              </a:rPr>
              <a:t>The tumor is usually diagnosed and removed in surgery.  Other treatments include chemotherapy, radiation, biological therapy or a combination.  Most children with Wilms tumors can be cured.</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E79A13-7C1B-41A6-92E5-10849B56760B}"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3735582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 name="Notes Placeholder 2"/>
          <p:cNvSpPr>
            <a:spLocks noGrp="1"/>
          </p:cNvSpPr>
          <p:nvPr>
            <p:ph type="body" idx="1"/>
          </p:nvPr>
        </p:nvSpPr>
        <p:spPr bwMode="auto"/>
        <p:txBody>
          <a:bodyPr>
            <a:normAutofit/>
          </a:bodyPr>
          <a:lstStyle/>
          <a:p>
            <a:pPr>
              <a:defRPr/>
            </a:pPr>
            <a:r>
              <a:rPr lang="en-US" dirty="0" smtClean="0"/>
              <a:t>Renal dialysis (pronounced dye-alice-sis) is the treatment for kidney failure.  There are two main types of dialysis:  hemodialysis (pronounced he-moe-dye-alice-sis) and peritoneal ((pronounced per-it-ton-knee-uhl)  dialysis.  Both types filter the blood to rid your body of harmful wastes, extra salt and water.  Hemodialysis requires a machine.  Peritoneal dialysis uses the lining of your abdomen to filter your blood.</a:t>
            </a:r>
          </a:p>
          <a:p>
            <a:pPr>
              <a:defRPr/>
            </a:pPr>
            <a:r>
              <a:rPr lang="en-US" dirty="0" smtClean="0"/>
              <a:t> </a:t>
            </a:r>
          </a:p>
          <a:p>
            <a:pPr>
              <a:defRPr/>
            </a:pPr>
            <a:r>
              <a:rPr lang="en-US" dirty="0" smtClean="0"/>
              <a:t>Treatment for kidney failure also includes a kidney transplant. A transplant is an operation that places a healthy donor kidney into a patient.  The transplanted kidney takes over the work of the two kidneys that have failed.</a:t>
            </a:r>
          </a:p>
          <a:p>
            <a:pPr>
              <a:defRPr/>
            </a:pPr>
            <a:r>
              <a:rPr lang="en-US" dirty="0" smtClean="0"/>
              <a:t> </a:t>
            </a:r>
          </a:p>
          <a:p>
            <a:pPr>
              <a:defRPr/>
            </a:pPr>
            <a:r>
              <a:rPr lang="en-US" dirty="0" smtClean="0"/>
              <a:t>During the transplant, the surgeon places the new kidney in your lower abdomen and connects the artery and vein of the donor kidney to your own artery and vein.  Often, the new kidney will start making urine as soon as blood starts flowing through it, but sometimes it takes a few weeks to start working.</a:t>
            </a:r>
          </a:p>
          <a:p>
            <a:pPr>
              <a:defRPr/>
            </a:pPr>
            <a:r>
              <a:rPr lang="en-US" dirty="0" smtClean="0"/>
              <a:t> </a:t>
            </a:r>
          </a:p>
          <a:p>
            <a:pPr>
              <a:defRPr/>
            </a:pPr>
            <a:r>
              <a:rPr lang="en-US" dirty="0" smtClean="0"/>
              <a:t>Kidney transplants are one of the most common transplant operations in the United States.</a:t>
            </a:r>
          </a:p>
          <a:p>
            <a:pPr>
              <a:defRPr/>
            </a:pPr>
            <a:r>
              <a:rPr lang="en-US" dirty="0" smtClean="0"/>
              <a:t> </a:t>
            </a:r>
          </a:p>
          <a:p>
            <a:pPr>
              <a:defRPr/>
            </a:pPr>
            <a:r>
              <a:rPr lang="en-US" dirty="0" smtClean="0"/>
              <a:t>Only one donated kidney is needed to replace the work previously done by two.</a:t>
            </a:r>
          </a:p>
          <a:p>
            <a:pPr>
              <a:defRPr/>
            </a:pPr>
            <a:r>
              <a:rPr lang="en-US" dirty="0" smtClean="0"/>
              <a:t> </a:t>
            </a:r>
          </a:p>
          <a:p>
            <a:pPr>
              <a:defRPr/>
            </a:pPr>
            <a:r>
              <a:rPr lang="en-US" dirty="0" smtClean="0"/>
              <a:t>The donated kidney may be obtained from a living related donor, a living unrelated donor, or a deceased donor.</a:t>
            </a:r>
          </a:p>
          <a:p>
            <a:pPr eaLnBrk="1" hangingPunct="1">
              <a:spcBef>
                <a:spcPct val="0"/>
              </a:spcBef>
              <a:defRPr/>
            </a:pPr>
            <a:endParaRPr lang="en-US" dirty="0"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2727F67-D29E-431C-9E33-454302C3E1CC}"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379648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Kidney cancer is also referred to as renal cancer.</a:t>
            </a:r>
          </a:p>
          <a:p>
            <a:r>
              <a:rPr lang="en-US" altLang="en-US" smtClean="0">
                <a:latin typeface="Arial" panose="020B0604020202020204" pitchFamily="34" charset="0"/>
              </a:rPr>
              <a:t> </a:t>
            </a:r>
          </a:p>
          <a:p>
            <a:r>
              <a:rPr lang="en-US" altLang="en-US" smtClean="0">
                <a:latin typeface="Arial" panose="020B0604020202020204" pitchFamily="34" charset="0"/>
              </a:rPr>
              <a:t>Kidney cancer forms in the lining of the tiny tubes inside your kidneys.  It happens most often in people over 40.  </a:t>
            </a:r>
          </a:p>
          <a:p>
            <a:r>
              <a:rPr lang="en-US" altLang="en-US" smtClean="0">
                <a:latin typeface="Arial" panose="020B0604020202020204" pitchFamily="34" charset="0"/>
              </a:rPr>
              <a:t> </a:t>
            </a:r>
          </a:p>
          <a:p>
            <a:r>
              <a:rPr lang="en-US" altLang="en-US" smtClean="0">
                <a:latin typeface="Arial" panose="020B0604020202020204" pitchFamily="34" charset="0"/>
              </a:rPr>
              <a:t>Risk factors include: being over forty years old, having certain genetic conditions, and misusing pain medicine.</a:t>
            </a:r>
          </a:p>
          <a:p>
            <a:r>
              <a:rPr lang="en-US" altLang="en-US" smtClean="0">
                <a:latin typeface="Arial" panose="020B0604020202020204" pitchFamily="34" charset="0"/>
              </a:rPr>
              <a:t> </a:t>
            </a:r>
          </a:p>
          <a:p>
            <a:r>
              <a:rPr lang="en-US" altLang="en-US" smtClean="0">
                <a:latin typeface="Arial" panose="020B0604020202020204" pitchFamily="34" charset="0"/>
              </a:rPr>
              <a:t>Symptoms include: blood in your urine, a lump in your abdomen, unexplained weight loss, pain in your side, and loss of appetite.</a:t>
            </a:r>
          </a:p>
          <a:p>
            <a:pPr eaLnBrk="1" hangingPunct="1">
              <a:spcBef>
                <a:spcPct val="0"/>
              </a:spcBef>
            </a:pPr>
            <a:endParaRPr lang="en-US" altLang="en-US" smtClean="0">
              <a:latin typeface="Arial" panose="020B0604020202020204" pitchFamily="34" charset="0"/>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EAB9750-CAAB-4EF3-A487-D6FCA03CB96D}"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3876117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anose="020B0604020202020204" pitchFamily="34" charset="0"/>
              </a:rPr>
              <a:t>Treatment depends on your age, your overall health and how advanced the cancer is.  It could include:  surgery, radiation, chemotherapy or biological therapy.</a:t>
            </a:r>
          </a:p>
          <a:p>
            <a:pPr eaLnBrk="1" hangingPunct="1">
              <a:spcBef>
                <a:spcPct val="0"/>
              </a:spcBef>
            </a:pPr>
            <a:endParaRPr lang="en-US" altLang="en-US" smtClean="0">
              <a:latin typeface="Arial" panose="020B0604020202020204" pitchFamily="34" charset="0"/>
            </a:endParaRP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7E41F0-1865-41CE-B802-46A06D6C0459}"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22146777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Here are some key word parts for the urinary system along with their meanings.  In the third column you can see some of the medical terms that we can create by combining word parts.  </a:t>
            </a:r>
          </a:p>
          <a:p>
            <a:endParaRPr lang="en-US" altLang="en-US" smtClean="0">
              <a:latin typeface="Arial" panose="020B0604020202020204" pitchFamily="34" charset="0"/>
            </a:endParaRPr>
          </a:p>
          <a:p>
            <a:r>
              <a:rPr lang="en-US" altLang="en-US" smtClean="0">
                <a:latin typeface="Arial" panose="020B0604020202020204" pitchFamily="34" charset="0"/>
              </a:rPr>
              <a:t>You should return to the online medical dictionary to hear the pronunciation and   to become familiar with the meaning of the created terms.</a:t>
            </a:r>
          </a:p>
          <a:p>
            <a:endParaRPr lang="en-US" altLang="en-US" smtClean="0">
              <a:latin typeface="Arial" panose="020B0604020202020204" pitchFamily="34" charset="0"/>
            </a:endParaRP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8BC4E2-2CBD-4839-9433-24CBEA2C9D49}" type="slidenum">
              <a:rPr lang="en-US" altLang="en-US"/>
              <a:pPr eaLnBrk="1" hangingPunct="1"/>
              <a:t>14</a:t>
            </a:fld>
            <a:endParaRPr lang="en-US" altLang="en-US"/>
          </a:p>
        </p:txBody>
      </p:sp>
    </p:spTree>
    <p:extLst>
      <p:ext uri="{BB962C8B-B14F-4D97-AF65-F5344CB8AC3E}">
        <p14:creationId xmlns:p14="http://schemas.microsoft.com/office/powerpoint/2010/main" val="28425300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See if you can put your new knowledge of the urinary system to work in solving a mystery.</a:t>
            </a:r>
          </a:p>
          <a:p>
            <a:endParaRPr lang="en-US" altLang="en-US" smtClean="0">
              <a:latin typeface="Arial" panose="020B0604020202020204" pitchFamily="34" charset="0"/>
            </a:endParaRPr>
          </a:p>
          <a:p>
            <a:r>
              <a:rPr lang="en-US" altLang="en-US" smtClean="0">
                <a:latin typeface="Arial" panose="020B0604020202020204" pitchFamily="34" charset="0"/>
              </a:rPr>
              <a:t>An elderly white male presented to his family practitioner complaining of blood in his urine. After evaluation and testing, he was diagnosed with bladder cancer. What are the therapies or treatments the family practitioner should discuss with the patient?</a:t>
            </a:r>
          </a:p>
          <a:p>
            <a:r>
              <a:rPr lang="en-US" altLang="en-US" smtClean="0">
                <a:latin typeface="Arial" panose="020B0604020202020204" pitchFamily="34" charset="0"/>
              </a:rPr>
              <a:t> </a:t>
            </a:r>
          </a:p>
          <a:p>
            <a:r>
              <a:rPr lang="en-US" altLang="en-US" smtClean="0">
                <a:latin typeface="Arial" panose="020B0604020202020204" pitchFamily="34" charset="0"/>
              </a:rPr>
              <a:t> </a:t>
            </a:r>
          </a:p>
          <a:p>
            <a:r>
              <a:rPr lang="en-US" altLang="en-US" smtClean="0">
                <a:latin typeface="Arial" panose="020B0604020202020204" pitchFamily="34" charset="0"/>
              </a:rPr>
              <a:t>Did you guess surgery, radiation therapy, chemotherapy, and biological therapy?</a:t>
            </a:r>
          </a:p>
          <a:p>
            <a:endParaRPr lang="en-US" altLang="en-US" smtClean="0">
              <a:latin typeface="Arial" panose="020B0604020202020204" pitchFamily="34" charset="0"/>
            </a:endParaRPr>
          </a:p>
          <a:p>
            <a:r>
              <a:rPr lang="en-US" altLang="en-US" smtClean="0">
                <a:latin typeface="Arial" panose="020B0604020202020204" pitchFamily="34" charset="0"/>
              </a:rPr>
              <a:t>Bladder cancer occurs in the lining of the bladder.   It is the sixth most common type of cancer in the US.  </a:t>
            </a:r>
          </a:p>
          <a:p>
            <a:endParaRPr lang="en-US" altLang="en-US" smtClean="0">
              <a:latin typeface="Arial" panose="020B0604020202020204" pitchFamily="34" charset="0"/>
            </a:endParaRPr>
          </a:p>
          <a:p>
            <a:r>
              <a:rPr lang="en-US" altLang="en-US" smtClean="0">
                <a:latin typeface="Arial" panose="020B0604020202020204" pitchFamily="34" charset="0"/>
              </a:rPr>
              <a:t>Do you remember the risk factors for bladder cancer?  You should know that smoking is a major risk factor for bladder cancer, as is exposure to chemicals in the workplace.  In addition, a family history of bladder cancer puts you at a greater risk for bladder cancer.  And, older, white males get bladder cancer more frequently than other groups.</a:t>
            </a:r>
          </a:p>
          <a:p>
            <a:endParaRPr lang="en-US" altLang="en-US" smtClean="0">
              <a:latin typeface="Arial" panose="020B0604020202020204" pitchFamily="34" charset="0"/>
            </a:endParaRPr>
          </a:p>
          <a:p>
            <a:r>
              <a:rPr lang="en-US" altLang="en-US" smtClean="0">
                <a:latin typeface="Arial" panose="020B0604020202020204" pitchFamily="34" charset="0"/>
              </a:rPr>
              <a:t>Treatments for bladder cancer include surgery, radiation, chemotherapy and biological therapy.  Biological therapies use the body's immune system, either directly or indirectly, to fight cancer or to lessen the side effects that may be caused by some cancer treatments.</a:t>
            </a: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122CA4-0998-41D5-86F4-B733899BBCFF}" type="slidenum">
              <a:rPr lang="en-US" altLang="en-US"/>
              <a:pPr eaLnBrk="1" hangingPunct="1"/>
              <a:t>15</a:t>
            </a:fld>
            <a:endParaRPr lang="en-US" altLang="en-US"/>
          </a:p>
        </p:txBody>
      </p:sp>
    </p:spTree>
    <p:extLst>
      <p:ext uri="{BB962C8B-B14F-4D97-AF65-F5344CB8AC3E}">
        <p14:creationId xmlns:p14="http://schemas.microsoft.com/office/powerpoint/2010/main" val="9122368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This concludes the Urinary System.  In summary, we defined, explained and correctly pronounced medical terms related to the urinary system.  We also described common diseases and conditions with an overview of various treatments related to the urinary system.</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DE664E8-8803-4C3D-9B3F-5B325CF83D90}" type="slidenum">
              <a:rPr lang="en-US" altLang="en-US"/>
              <a:pPr eaLnBrk="1" hangingPunct="1"/>
              <a:t>16</a:t>
            </a:fld>
            <a:endParaRPr lang="en-US" altLang="en-US"/>
          </a:p>
        </p:txBody>
      </p:sp>
    </p:spTree>
    <p:extLst>
      <p:ext uri="{BB962C8B-B14F-4D97-AF65-F5344CB8AC3E}">
        <p14:creationId xmlns:p14="http://schemas.microsoft.com/office/powerpoint/2010/main" val="31513867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“No Audio”</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ABF686-D532-4953-9DA2-9FBD50363150}" type="slidenum">
              <a:rPr lang="en-US" altLang="en-US"/>
              <a:pPr eaLnBrk="1" hangingPunct="1"/>
              <a:t>17</a:t>
            </a:fld>
            <a:endParaRPr lang="en-US" altLang="en-US"/>
          </a:p>
        </p:txBody>
      </p:sp>
    </p:spTree>
    <p:extLst>
      <p:ext uri="{BB962C8B-B14F-4D97-AF65-F5344CB8AC3E}">
        <p14:creationId xmlns:p14="http://schemas.microsoft.com/office/powerpoint/2010/main" val="17484827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18</a:t>
            </a:fld>
            <a:endParaRPr lang="en-US" altLang="en-US">
              <a:solidFill>
                <a:prstClr val="black"/>
              </a:solidFill>
            </a:endParaRPr>
          </a:p>
        </p:txBody>
      </p:sp>
    </p:spTree>
    <p:extLst>
      <p:ext uri="{BB962C8B-B14F-4D97-AF65-F5344CB8AC3E}">
        <p14:creationId xmlns:p14="http://schemas.microsoft.com/office/powerpoint/2010/main" val="3103217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extLst/>
        </p:spPr>
        <p:txBody>
          <a:bodyPr/>
          <a:lstStyle/>
          <a:p>
            <a:pPr eaLnBrk="1" hangingPunct="1">
              <a:spcBef>
                <a:spcPct val="0"/>
              </a:spcBef>
              <a:defRPr/>
            </a:pPr>
            <a:r>
              <a:rPr lang="en-US" dirty="0" smtClean="0"/>
              <a:t>The objectives of this unit, Urinary System, are to:</a:t>
            </a:r>
          </a:p>
          <a:p>
            <a:pPr marL="171450" indent="-171450">
              <a:buFont typeface="Arial" pitchFamily="34" charset="0"/>
              <a:buChar char="•"/>
              <a:defRPr/>
            </a:pPr>
            <a:r>
              <a:rPr lang="en-US" dirty="0" smtClean="0"/>
              <a:t>Define, understand and correctly pronounce medical terms related to the urinary system.</a:t>
            </a:r>
          </a:p>
          <a:p>
            <a:pPr marL="171450" indent="-171450">
              <a:buFont typeface="Arial" pitchFamily="34" charset="0"/>
              <a:buChar char="•"/>
              <a:defRPr/>
            </a:pPr>
            <a:r>
              <a:rPr lang="en-US" dirty="0" smtClean="0"/>
              <a:t>Describe common diseases and conditions with an overview of various treatments related to the urinary system.</a:t>
            </a:r>
            <a:endParaRPr lang="en-US" dirty="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36F27C-50F8-4245-AAD8-5C9E475B9B83}"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extLst>
      <p:ext uri="{BB962C8B-B14F-4D97-AF65-F5344CB8AC3E}">
        <p14:creationId xmlns:p14="http://schemas.microsoft.com/office/powerpoint/2010/main" val="4130925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Let’s start our study of the urinary system with a look at the relevant anatomy. As you probably know, the primary function of the urinary system is to maintain the volume and levels of body fluids within normal limits.  It does this in part by excreting waste.  </a:t>
            </a:r>
          </a:p>
          <a:p>
            <a:r>
              <a:rPr lang="en-US" altLang="en-US" smtClean="0">
                <a:latin typeface="Arial" panose="020B0604020202020204" pitchFamily="34" charset="0"/>
              </a:rPr>
              <a:t> </a:t>
            </a:r>
          </a:p>
          <a:p>
            <a:r>
              <a:rPr lang="en-US" altLang="en-US" smtClean="0">
                <a:latin typeface="Arial" panose="020B0604020202020204" pitchFamily="34" charset="0"/>
              </a:rPr>
              <a:t>The urinary system, illustrated in the diagram, consists of two kidneys, two ureters (pronounced your-ritters), the urinary bladder, and the urethra (pronounced you-wreath-ruh).</a:t>
            </a:r>
          </a:p>
          <a:p>
            <a:r>
              <a:rPr lang="en-US" altLang="en-US" smtClean="0">
                <a:latin typeface="Arial" panose="020B0604020202020204" pitchFamily="34" charset="0"/>
              </a:rPr>
              <a:t> </a:t>
            </a:r>
          </a:p>
          <a:p>
            <a:r>
              <a:rPr lang="en-US" altLang="en-US" smtClean="0">
                <a:latin typeface="Arial" panose="020B0604020202020204" pitchFamily="34" charset="0"/>
              </a:rPr>
              <a:t>The kidneys are bean-shaped organs, each about the size of your fist.  They are located near the middle of the back, just below the rib cage.  Inside each kidney, there are about a million tiny structures called nephrons (pronounced neff-rons) which filter blood.  They remove waste products and extra water, which become urine.  The urine flows through tubes called ureters.  Urine goes through the ureters to the bladder, which stores the urine until it is passed through the urethra. The urethra is a canal extending from the bladder to the outside of the body.</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926076C-6C72-48A6-A1A5-FC82F46E9F81}"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extLst>
      <p:ext uri="{BB962C8B-B14F-4D97-AF65-F5344CB8AC3E}">
        <p14:creationId xmlns:p14="http://schemas.microsoft.com/office/powerpoint/2010/main" val="1205805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 kidney has several important functions that include: the elimination of organic waste, the regulation of homeostasis (pronounced home-ee-oh-STAY-sis) in the body, the regulation of the body’s acid-base balance, the regulation of red blood cell production, and the regulation of blood pressure.  The kidneys also have some influence over blood glucose and blood amino acids.  In addition, they are instrumental in the elimination of toxic substances, and they act as endocrine glands.</a:t>
            </a:r>
          </a:p>
          <a:p>
            <a:r>
              <a:rPr lang="en-US" altLang="en-US" smtClean="0">
                <a:latin typeface="Arial" panose="020B0604020202020204" pitchFamily="34" charset="0"/>
              </a:rPr>
              <a:t> </a:t>
            </a:r>
          </a:p>
          <a:p>
            <a:r>
              <a:rPr lang="en-US" altLang="en-US" smtClean="0">
                <a:latin typeface="Arial" panose="020B0604020202020204" pitchFamily="34" charset="0"/>
              </a:rPr>
              <a:t>It is important to remember that, although the urinary system has a major role in excretion, there are other organs that assist in the excretion of waste products.  Two good examples of this are the lungs, which serve to rid the body of carbon dioxide and water, and the skin, which excretes waste through the sweat glands.  </a:t>
            </a:r>
          </a:p>
          <a:p>
            <a:endParaRPr lang="en-US" altLang="en-US" smtClean="0">
              <a:latin typeface="Arial" panose="020B0604020202020204" pitchFamily="34" charset="0"/>
            </a:endParaRPr>
          </a:p>
          <a:p>
            <a:r>
              <a:rPr lang="en-US" altLang="en-US" smtClean="0">
                <a:latin typeface="Arial" panose="020B0604020202020204" pitchFamily="34" charset="0"/>
              </a:rPr>
              <a:t>A third example is the liver which contains specialized cells that are important in the metabolism of proteins, carbohydrates and fats.  The liver also contributes to the elimination of waste products that are produced through the metabolic processes.</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2428A0-0963-4EA9-A1C5-D3329CE25907}" type="slidenum">
              <a:rPr lang="en-US" altLang="en-US"/>
              <a:pPr eaLnBrk="1" hangingPunct="1"/>
              <a:t>4</a:t>
            </a:fld>
            <a:endParaRPr lang="en-US" altLang="en-US"/>
          </a:p>
        </p:txBody>
      </p:sp>
    </p:spTree>
    <p:extLst>
      <p:ext uri="{BB962C8B-B14F-4D97-AF65-F5344CB8AC3E}">
        <p14:creationId xmlns:p14="http://schemas.microsoft.com/office/powerpoint/2010/main" val="346095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p:txBody>
          <a:bodyPr>
            <a:normAutofit/>
          </a:bodyPr>
          <a:lstStyle/>
          <a:p>
            <a:pPr>
              <a:defRPr/>
            </a:pPr>
            <a:r>
              <a:rPr lang="en-US" dirty="0" smtClean="0"/>
              <a:t>The bladder is a hollow organ in your lower abdomen that stores urine.  Some of the common conditions that can affect bladder function are identified in this slide.</a:t>
            </a:r>
          </a:p>
          <a:p>
            <a:pPr>
              <a:defRPr/>
            </a:pPr>
            <a:r>
              <a:rPr lang="en-US" dirty="0" smtClean="0"/>
              <a:t> </a:t>
            </a:r>
          </a:p>
          <a:p>
            <a:pPr>
              <a:defRPr/>
            </a:pPr>
            <a:r>
              <a:rPr lang="en-US" dirty="0" smtClean="0"/>
              <a:t>Cystitis (pronounced sis-tight-iss) is an infection in the urinary bladder.  Acute cystitis occurs when the lower urinary tract (the urethra and bladder) become infected by bacteria called  E coli, which are bacteria commonly found in the intestine.  Cystitis is rare in men.</a:t>
            </a:r>
          </a:p>
          <a:p>
            <a:pPr>
              <a:defRPr/>
            </a:pPr>
            <a:endParaRPr lang="en-US" dirty="0" smtClean="0"/>
          </a:p>
          <a:p>
            <a:pPr>
              <a:defRPr/>
            </a:pPr>
            <a:r>
              <a:rPr lang="en-US" dirty="0" smtClean="0"/>
              <a:t>Urinary tract infections, also known as “UTIs,” (pronounced U-T-I’s) are the second most common type of infection in the body.  Symptoms include: pain or burning when urinating, fever, tiredness or shakiness, urinary frequency (or the urge to use the bathroom often), pressure in your lower belly, urine that smells bad or looks cloudy or reddish, and sometimes nausea or back pain. Treatments include medications.</a:t>
            </a:r>
          </a:p>
          <a:p>
            <a:pPr>
              <a:defRPr/>
            </a:pPr>
            <a:endParaRPr lang="en-US" dirty="0" smtClean="0"/>
          </a:p>
          <a:p>
            <a:pPr>
              <a:defRPr/>
            </a:pPr>
            <a:r>
              <a:rPr lang="en-US" dirty="0" smtClean="0"/>
              <a:t>Urinary incontinence refers to the loss of bladder control.</a:t>
            </a:r>
          </a:p>
          <a:p>
            <a:pPr>
              <a:defRPr/>
            </a:pPr>
            <a:r>
              <a:rPr lang="en-US" dirty="0" smtClean="0"/>
              <a:t> </a:t>
            </a:r>
          </a:p>
          <a:p>
            <a:pPr>
              <a:defRPr/>
            </a:pPr>
            <a:r>
              <a:rPr lang="en-US" dirty="0" smtClean="0"/>
              <a:t>Interstitial (pronounced inter-stish-uhl) cystitis is a chronic problem in which the bladder wall can become inflamed and irritated, leading to frequent, painful urination.</a:t>
            </a:r>
          </a:p>
          <a:p>
            <a:pPr>
              <a:defRPr/>
            </a:pPr>
            <a:r>
              <a:rPr lang="en-US" dirty="0" smtClean="0"/>
              <a:t> </a:t>
            </a:r>
          </a:p>
          <a:p>
            <a:pPr>
              <a:defRPr/>
            </a:pPr>
            <a:r>
              <a:rPr lang="en-US" dirty="0" smtClean="0"/>
              <a:t>Diagnostic tests include urine tests, x-rays and examination of the bladder wall with a device called a cystoscope (pronounced sis-toe-scope).  Treatment varies depending on the cause of the problem.  It may include medications and, in severe cases, surgery.</a:t>
            </a: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EE1A24-100E-4DC2-BBD9-8ABA962AE0FF}"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extLst>
      <p:ext uri="{BB962C8B-B14F-4D97-AF65-F5344CB8AC3E}">
        <p14:creationId xmlns:p14="http://schemas.microsoft.com/office/powerpoint/2010/main" val="3150699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Bladder cancer occurs in the lining of the bladder.   It is the sixth most common type of cancer in the US.  </a:t>
            </a:r>
          </a:p>
          <a:p>
            <a:endParaRPr lang="en-US" altLang="en-US" smtClean="0">
              <a:latin typeface="Arial" panose="020B0604020202020204" pitchFamily="34" charset="0"/>
            </a:endParaRPr>
          </a:p>
          <a:p>
            <a:r>
              <a:rPr lang="en-US" altLang="en-US" smtClean="0">
                <a:latin typeface="Arial" panose="020B0604020202020204" pitchFamily="34" charset="0"/>
              </a:rPr>
              <a:t>There are several risk factors for developing bladder cancer.  These include smoking, exposure to chemicals in the workplace, and a family history of bladder cancer.  You are more likely to get bladder cancer if you are an older, white male.</a:t>
            </a:r>
          </a:p>
          <a:p>
            <a:endParaRPr lang="en-US" altLang="en-US" smtClean="0">
              <a:latin typeface="Arial" panose="020B0604020202020204" pitchFamily="34" charset="0"/>
            </a:endParaRPr>
          </a:p>
          <a:p>
            <a:r>
              <a:rPr lang="en-US" altLang="en-US" smtClean="0">
                <a:latin typeface="Arial" panose="020B0604020202020204" pitchFamily="34" charset="0"/>
              </a:rPr>
              <a:t>Symptoms of bladder cancer include: low back pain, blood in your urine, painful urination and needing to frequently empty your bladder (which is called “urinary frequency”).</a:t>
            </a:r>
          </a:p>
          <a:p>
            <a:r>
              <a:rPr lang="en-US" altLang="en-US" smtClean="0">
                <a:latin typeface="Arial" panose="020B0604020202020204" pitchFamily="34" charset="0"/>
              </a:rPr>
              <a:t> </a:t>
            </a:r>
          </a:p>
          <a:p>
            <a:r>
              <a:rPr lang="en-US" altLang="en-US" smtClean="0">
                <a:latin typeface="Arial" panose="020B0604020202020204" pitchFamily="34" charset="0"/>
              </a:rPr>
              <a:t>Treatments for bladder cancer include surgery, radiation, chemotherapy and biological therapy.  Biological therapies use the body's own immune system, either directly or indirectly, to fight cancer or to lessen the side effects that may be caused by some cancer treatments.</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C77C71-701F-4D8D-89DC-5F4ED7558CB2}"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extLst>
      <p:ext uri="{BB962C8B-B14F-4D97-AF65-F5344CB8AC3E}">
        <p14:creationId xmlns:p14="http://schemas.microsoft.com/office/powerpoint/2010/main" val="1562228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A kidney stone is a solid piece of material that forms in the kidney from substances in the urine.  It may be as small as a grain of sand or as large as a pearl.  Most kidney stones pass out of the body without assistance from a physician.  But sometimes medical intervention is necessary when the stone blocks the flow of urine and causes great pain.</a:t>
            </a:r>
          </a:p>
          <a:p>
            <a:r>
              <a:rPr lang="en-US" altLang="en-US" smtClean="0">
                <a:latin typeface="Arial" panose="020B0604020202020204" pitchFamily="34" charset="0"/>
              </a:rPr>
              <a:t> </a:t>
            </a:r>
          </a:p>
          <a:p>
            <a:r>
              <a:rPr lang="en-US" altLang="en-US" smtClean="0">
                <a:latin typeface="Arial" panose="020B0604020202020204" pitchFamily="34" charset="0"/>
              </a:rPr>
              <a:t>If you have a kidney stone, your symptoms might include: extreme pain in your back or side that will not go away, blood in your urine, fever and chills, vomiting, urine that smells bad or looks cloudy, and burning when urinating.  This condition is called nephrolithiasis (pronounced neff-ro-lith-eye-uh-sis).</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A28DF2-726D-4E75-BBA7-5BFBBB1AA581}"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extLst>
      <p:ext uri="{BB962C8B-B14F-4D97-AF65-F5344CB8AC3E}">
        <p14:creationId xmlns:p14="http://schemas.microsoft.com/office/powerpoint/2010/main" val="4070378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 diagnosis of a kidney stone can be assisted through the use of an intravenous pyelogram  (pronounced pile-low-gram) or IVP (pronounced I-V-P), which is an x-ray examination of the kidneys, ureters and urinary bladder that uses contrast material injected into the veins. </a:t>
            </a:r>
          </a:p>
          <a:p>
            <a:endParaRPr lang="en-US" altLang="en-US" smtClean="0">
              <a:latin typeface="Arial" panose="020B0604020202020204" pitchFamily="34" charset="0"/>
            </a:endParaRPr>
          </a:p>
          <a:p>
            <a:r>
              <a:rPr lang="en-US" altLang="en-US" smtClean="0">
                <a:latin typeface="Arial" panose="020B0604020202020204" pitchFamily="34" charset="0"/>
              </a:rPr>
              <a:t>The treatment for kidney stones may involve lithotripsy, (pronounced lith-oh-trip-see) which is a medical procedure that uses shock waves to break up stones in the kidney, bladder, or ureter.  After the procedure, the tiny pieces of stones can more easily pass out of your body in your urine.  The most common type of lithotripsy is “extracorporeal  (pronounced extra-core-pore-ree-uhl) shock wave lithotripsy” or ESWL (E-S-W-L).  Extracorporeal means outside the body.  High-energy shock waves, also called sound waves, pass through the body until they hit the kidney stones and break them into smaller pieces.</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6031C1-3A44-4DF8-B130-9579E7385D47}"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11537882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p:txBody>
          <a:bodyPr>
            <a:normAutofit/>
          </a:bodyPr>
          <a:lstStyle/>
          <a:p>
            <a:pPr>
              <a:defRPr/>
            </a:pPr>
            <a:r>
              <a:rPr lang="en-US" dirty="0" smtClean="0"/>
              <a:t>Kidney diseases are also referred to as renal (pronounced ree-nuhl) diseases.  As mentioned earlier, inside each kidney there are tiny structures called nephrons which filter blood and remove waste products and extra water. Damage to the nephrons results in kidney disease and may leave the kidneys unable to remove wastes.  Usually the damage occurs slowly over years.  There are no obvious symptoms.</a:t>
            </a:r>
          </a:p>
          <a:p>
            <a:pPr>
              <a:defRPr/>
            </a:pPr>
            <a:endParaRPr lang="en-US" dirty="0" smtClean="0"/>
          </a:p>
          <a:p>
            <a:pPr>
              <a:defRPr/>
            </a:pPr>
            <a:r>
              <a:rPr lang="en-US" dirty="0" smtClean="0"/>
              <a:t>Several conditions can cause kidney damage.  You are at risk if you have diabetes, high blood pressure, or if a close family member has kidney disease.</a:t>
            </a:r>
          </a:p>
          <a:p>
            <a:pPr>
              <a:defRPr/>
            </a:pPr>
            <a:endParaRPr lang="en-US" dirty="0" smtClean="0"/>
          </a:p>
          <a:p>
            <a:pPr>
              <a:defRPr/>
            </a:pPr>
            <a:r>
              <a:rPr lang="en-US" dirty="0" smtClean="0"/>
              <a:t>The high blood glucose (or blood sugar) levels associated with diabetes can damage your kidneys over time.  The kidneys act as filters that clean your blood.  When they are damaged, the waste and fluids build up in the blood and the body has no way to rid itself of the waste products.  Kidney damage from diabetes is called diabetic nephropathy (pronounced neff-ropp-uh-thee (like theory).  An early sign is having small amounts of protein in the urine, which can be detected by a urine test.  A blood test can also help determine how well the kidneys are functioning.  </a:t>
            </a:r>
          </a:p>
          <a:p>
            <a:pPr>
              <a:defRPr/>
            </a:pPr>
            <a:endParaRPr lang="en-US" dirty="0" smtClean="0"/>
          </a:p>
          <a:p>
            <a:pPr>
              <a:defRPr/>
            </a:pPr>
            <a:r>
              <a:rPr lang="en-US" dirty="0" smtClean="0"/>
              <a:t>Kidney failure is also called end stage renal disease, E-S-R-D, or renal failure. This condition occurs when your body cannot rid itself of harmful wastes, your blood pressure rises, the body retains excess fluids, and the body does not make enough red blood cells.</a:t>
            </a:r>
          </a:p>
          <a:p>
            <a:pPr eaLnBrk="1" hangingPunct="1">
              <a:spcBef>
                <a:spcPct val="0"/>
              </a:spcBef>
              <a:defRPr/>
            </a:pPr>
            <a:endParaRPr lang="en-US" dirty="0"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E540F79-F1B3-4F32-831D-DC56899502B4}"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extLst>
      <p:ext uri="{BB962C8B-B14F-4D97-AF65-F5344CB8AC3E}">
        <p14:creationId xmlns:p14="http://schemas.microsoft.com/office/powerpoint/2010/main" val="23584614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7106560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0303163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0505743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38414927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cs typeface="Arial" panose="020B0604020202020204" pitchFamily="34" charset="0"/>
              </a:rPr>
              <a:t>Creating a Custom Layout</a:t>
            </a:r>
          </a:p>
          <a:p>
            <a:r>
              <a:rPr lang="en-US" dirty="0">
                <a:solidFill>
                  <a:prstClr val="black"/>
                </a:solidFill>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rPr>
              <a:t>To create a custom new layout, </a:t>
            </a:r>
            <a:r>
              <a:rPr lang="en-US" b="1" dirty="0">
                <a:solidFill>
                  <a:prstClr val="black"/>
                </a:solidFill>
              </a:rPr>
              <a:t>in the Slide Master view </a:t>
            </a:r>
            <a:r>
              <a:rPr lang="en-US" dirty="0">
                <a:solidFill>
                  <a:prstClr val="black"/>
                </a:solidFill>
              </a:rPr>
              <a:t>do the following:</a:t>
            </a:r>
          </a:p>
          <a:p>
            <a:pPr marL="214313" indent="-214313">
              <a:buFont typeface="Arial" panose="020B0604020202020204" pitchFamily="34" charset="0"/>
              <a:buChar char="•"/>
            </a:pPr>
            <a:r>
              <a:rPr lang="en-US" b="1" dirty="0">
                <a:solidFill>
                  <a:prstClr val="black"/>
                </a:solidFill>
              </a:rPr>
              <a:t>DUPLICATE</a:t>
            </a:r>
            <a:r>
              <a:rPr lang="en-US" dirty="0">
                <a:solidFill>
                  <a:prstClr val="black"/>
                </a:solidFill>
              </a:rPr>
              <a:t> an existing layout to create a new layout.</a:t>
            </a:r>
          </a:p>
          <a:p>
            <a:pPr marL="214313" indent="-214313">
              <a:buFont typeface="Arial" panose="020B0604020202020204" pitchFamily="34" charset="0"/>
              <a:buChar char="•"/>
            </a:pPr>
            <a:r>
              <a:rPr lang="en-US" b="1" dirty="0">
                <a:solidFill>
                  <a:prstClr val="black"/>
                </a:solidFill>
              </a:rPr>
              <a:t>RENAME</a:t>
            </a:r>
            <a:r>
              <a:rPr lang="en-US" dirty="0">
                <a:solidFill>
                  <a:prstClr val="black"/>
                </a:solidFill>
              </a:rPr>
              <a:t> the new layout.</a:t>
            </a:r>
          </a:p>
          <a:p>
            <a:pPr marL="214313" indent="-214313">
              <a:buFont typeface="Arial" panose="020B0604020202020204" pitchFamily="34" charset="0"/>
              <a:buChar char="•"/>
            </a:pPr>
            <a:r>
              <a:rPr lang="en-US" b="1" dirty="0">
                <a:solidFill>
                  <a:prstClr val="black"/>
                </a:solidFill>
              </a:rPr>
              <a:t>Insert or Remove as appropriate PLACEHOLDERS </a:t>
            </a:r>
            <a:r>
              <a:rPr lang="en-US" dirty="0">
                <a:solidFill>
                  <a:prstClr val="black"/>
                </a:solidFill>
              </a:rPr>
              <a:t>on your new layout, resizing &amp; formatting as appropriate. </a:t>
            </a:r>
            <a:r>
              <a:rPr lang="en-US" sz="1600" dirty="0">
                <a:solidFill>
                  <a:prstClr val="black"/>
                </a:solidFill>
              </a:rPr>
              <a:t>(Do not edit your content in the slide master. All content should be edited in the normal presentation design view.) </a:t>
            </a:r>
            <a:r>
              <a:rPr lang="en-US" b="1" dirty="0">
                <a:solidFill>
                  <a:prstClr val="black"/>
                </a:solidFill>
              </a:rPr>
              <a:t>NEVER REMOVE THE LAYOUT’S TITLE CONTAINER</a:t>
            </a:r>
            <a:r>
              <a:rPr lang="en-US" dirty="0">
                <a:solidFill>
                  <a:prstClr val="black"/>
                </a:solidFill>
              </a:rPr>
              <a:t>. </a:t>
            </a:r>
            <a:r>
              <a:rPr lang="en-US" sz="1600" dirty="0">
                <a:solidFill>
                  <a:prstClr val="black"/>
                </a:solidFill>
              </a:rPr>
              <a:t>(It can be resized or formatted, but never removed.)</a:t>
            </a:r>
            <a:endParaRPr lang="en-US" dirty="0">
              <a:solidFill>
                <a:prstClr val="black"/>
              </a:solidFill>
            </a:endParaRPr>
          </a:p>
          <a:p>
            <a:pPr marL="214313" indent="-214313">
              <a:buFont typeface="Arial" panose="020B0604020202020204" pitchFamily="34" charset="0"/>
              <a:buChar char="•"/>
            </a:pPr>
            <a:r>
              <a:rPr lang="en-US" dirty="0">
                <a:solidFill>
                  <a:prstClr val="black"/>
                </a:solidFill>
              </a:rPr>
              <a:t>Check the </a:t>
            </a:r>
            <a:r>
              <a:rPr lang="en-US" b="1" dirty="0">
                <a:solidFill>
                  <a:prstClr val="black"/>
                </a:solidFill>
              </a:rPr>
              <a:t>READING ORDER </a:t>
            </a:r>
            <a:r>
              <a:rPr lang="en-US" dirty="0">
                <a:solidFill>
                  <a:prstClr val="black"/>
                </a:solidFill>
              </a:rPr>
              <a:t>of your new layout. (</a:t>
            </a:r>
            <a:r>
              <a:rPr lang="en-US" sz="1350" u="sng" dirty="0">
                <a:solidFill>
                  <a:prstClr val="black"/>
                </a:solidFill>
                <a:latin typeface="Arial"/>
                <a:hlinkClick r:id="rId2"/>
              </a:rPr>
              <a:t>http://accessibility.psu.edu/microsoftoffice/powerpoint/</a:t>
            </a:r>
            <a:r>
              <a:rPr lang="en-US" sz="1350" dirty="0">
                <a:solidFill>
                  <a:prstClr val="black"/>
                </a:solidFill>
                <a:latin typeface="Arial"/>
              </a:rPr>
              <a:t>) </a:t>
            </a:r>
            <a:r>
              <a:rPr lang="en-US" dirty="0">
                <a:solidFill>
                  <a:prstClr val="black"/>
                </a:solidFill>
              </a:rPr>
              <a:t>Reorder as appropriate so the slide layout’s </a:t>
            </a:r>
            <a:r>
              <a:rPr lang="en-US" b="1" dirty="0">
                <a:solidFill>
                  <a:prstClr val="black"/>
                </a:solidFill>
              </a:rPr>
              <a:t>TITLE is read first</a:t>
            </a:r>
            <a:r>
              <a:rPr lang="en-US" dirty="0">
                <a:solidFill>
                  <a:prstClr val="black"/>
                </a:solidFill>
              </a:rPr>
              <a:t>.</a:t>
            </a:r>
          </a:p>
          <a:p>
            <a:pPr marL="214313" indent="-214313">
              <a:buFont typeface="Arial" panose="020B0604020202020204" pitchFamily="34" charset="0"/>
              <a:buChar char="•"/>
            </a:pPr>
            <a:r>
              <a:rPr lang="en-US" b="1" dirty="0">
                <a:solidFill>
                  <a:prstClr val="black"/>
                </a:solidFill>
              </a:rPr>
              <a:t>SAVE</a:t>
            </a:r>
            <a:r>
              <a:rPr lang="en-US" dirty="0">
                <a:solidFill>
                  <a:prstClr val="black"/>
                </a:solidFill>
              </a:rPr>
              <a:t> your presentation.</a:t>
            </a:r>
          </a:p>
          <a:p>
            <a:pPr marL="214313" indent="-214313">
              <a:buFont typeface="Arial" panose="020B0604020202020204" pitchFamily="34" charset="0"/>
              <a:buChar char="•"/>
            </a:pPr>
            <a:r>
              <a:rPr lang="en-US" b="1" dirty="0">
                <a:solidFill>
                  <a:prstClr val="black"/>
                </a:solidFill>
              </a:rPr>
              <a:t>Close the Master View </a:t>
            </a:r>
            <a:r>
              <a:rPr lang="en-US" dirty="0">
                <a:solidFill>
                  <a:prstClr val="black"/>
                </a:solidFill>
              </a:rPr>
              <a:t>and return to your normal editing (design) view.</a:t>
            </a:r>
          </a:p>
          <a:p>
            <a:pPr marL="214313" indent="-214313">
              <a:buFont typeface="Arial" panose="020B0604020202020204" pitchFamily="34" charset="0"/>
              <a:buChar char="•"/>
            </a:pPr>
            <a:r>
              <a:rPr lang="en-US" b="1" dirty="0">
                <a:solidFill>
                  <a:prstClr val="black"/>
                </a:solidFill>
              </a:rPr>
              <a:t>Insert a new slide using </a:t>
            </a:r>
            <a:r>
              <a:rPr lang="en-US" b="1">
                <a:solidFill>
                  <a:prstClr val="black"/>
                </a:solidFill>
              </a:rPr>
              <a:t>your custom-named </a:t>
            </a:r>
            <a:r>
              <a:rPr lang="en-US" b="1" dirty="0">
                <a:solidFill>
                  <a:prstClr val="black"/>
                </a:solidFill>
              </a:rPr>
              <a:t>new layout </a:t>
            </a:r>
            <a:r>
              <a:rPr lang="en-US" dirty="0">
                <a:solidFill>
                  <a:prstClr val="black"/>
                </a:solidFill>
              </a:rPr>
              <a:t>or apply the new layout to an existing slide.</a:t>
            </a:r>
          </a:p>
        </p:txBody>
      </p:sp>
    </p:spTree>
    <p:extLst>
      <p:ext uri="{BB962C8B-B14F-4D97-AF65-F5344CB8AC3E}">
        <p14:creationId xmlns:p14="http://schemas.microsoft.com/office/powerpoint/2010/main" val="1503652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022313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574287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597784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93885932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83340106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3740339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58450947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1911074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89847747"/>
      </p:ext>
    </p:extLst>
  </p:cSld>
  <p:clrMap bg1="lt1" tx1="dk1" bg2="lt2" tx2="dk2" accent1="accent1" accent2="accent2" accent3="accent3" accent4="accent4" accent5="accent5" accent6="accent6" hlink="hlink" folHlink="folHlink"/>
  <p:sldLayoutIdLst>
    <p:sldLayoutId id="2147484019" r:id="rId1"/>
    <p:sldLayoutId id="2147484020" r:id="rId2"/>
    <p:sldLayoutId id="2147484021" r:id="rId3"/>
    <p:sldLayoutId id="2147484022" r:id="rId4"/>
    <p:sldLayoutId id="2147484023" r:id="rId5"/>
    <p:sldLayoutId id="2147484024" r:id="rId6"/>
    <p:sldLayoutId id="2147484025" r:id="rId7"/>
    <p:sldLayoutId id="2147484026" r:id="rId8"/>
    <p:sldLayoutId id="2147484027" r:id="rId9"/>
    <p:sldLayoutId id="2147484028" r:id="rId10"/>
    <p:sldLayoutId id="2147484029" r:id="rId11"/>
    <p:sldLayoutId id="2147484030" r:id="rId12"/>
    <p:sldLayoutId id="2147484031"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hyperlink" Target="http://www.nlm.nih.gov/" TargetMode="External"/><Relationship Id="rId2" Type="http://schemas.openxmlformats.org/officeDocument/2006/relationships/notesSlide" Target="../notesSlides/notesSlide17.xml"/><Relationship Id="rId1" Type="http://schemas.openxmlformats.org/officeDocument/2006/relationships/slideLayout" Target="../slideLayouts/slideLayout11.xml"/><Relationship Id="rId4" Type="http://schemas.openxmlformats.org/officeDocument/2006/relationships/hyperlink" Target="http://commons.wikimedia.org/wiki/File:Urinary_tract_en.png"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Terminology in Healthcare and </a:t>
            </a:r>
            <a:br>
              <a:rPr lang="en-US" altLang="en-US" smtClean="0"/>
            </a:br>
            <a:r>
              <a:rPr lang="en-US" altLang="en-US" smtClean="0"/>
              <a:t>Public Health Settings</a:t>
            </a:r>
          </a:p>
        </p:txBody>
      </p:sp>
      <p:sp>
        <p:nvSpPr>
          <p:cNvPr id="6147" name="Text Placeholder 2"/>
          <p:cNvSpPr>
            <a:spLocks noGrp="1"/>
          </p:cNvSpPr>
          <p:nvPr>
            <p:ph type="body" sz="half" idx="2"/>
          </p:nvPr>
        </p:nvSpPr>
        <p:spPr/>
        <p:txBody>
          <a:bodyPr/>
          <a:lstStyle/>
          <a:p>
            <a:r>
              <a:rPr lang="en-US" altLang="en-US" dirty="0" smtClean="0"/>
              <a:t>Urinary System</a:t>
            </a:r>
          </a:p>
        </p:txBody>
      </p:sp>
      <p:sp>
        <p:nvSpPr>
          <p:cNvPr id="6148" name="Text Placeholder 4"/>
          <p:cNvSpPr>
            <a:spLocks noGrp="1"/>
          </p:cNvSpPr>
          <p:nvPr>
            <p:ph type="body" sz="quarter" idx="11"/>
          </p:nvPr>
        </p:nvSpPr>
        <p:spPr/>
        <p:txBody>
          <a:bodyPr/>
          <a:lstStyle/>
          <a:p>
            <a:endParaRPr lang="en-US" altLang="en-US" dirty="0"/>
          </a:p>
        </p:txBody>
      </p:sp>
      <p:sp>
        <p:nvSpPr>
          <p:cNvPr id="6" name="Text Placeholder 5"/>
          <p:cNvSpPr>
            <a:spLocks noGrp="1"/>
          </p:cNvSpPr>
          <p:nvPr>
            <p:ph type="body" sz="quarter" idx="12"/>
          </p:nvPr>
        </p:nvSpPr>
        <p:spPr/>
        <p:txBody>
          <a:bodyPr/>
          <a:lstStyle/>
          <a:p>
            <a:r>
              <a:rPr lang="en-US" dirty="0"/>
              <a:t>This material (Comp </a:t>
            </a:r>
            <a:r>
              <a:rPr lang="en-US" dirty="0" smtClean="0"/>
              <a:t>3 </a:t>
            </a:r>
            <a:r>
              <a:rPr lang="en-US" dirty="0"/>
              <a:t>Unit </a:t>
            </a:r>
            <a:r>
              <a:rPr lang="en-US" dirty="0" smtClean="0"/>
              <a:t>12)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tooltip=" Creative Commons Attribution-NonCommercial-ShareAlike 4.0 International License"/>
              </a:rPr>
              <a:t>http://creativecommons.org</a:t>
            </a:r>
            <a:r>
              <a:rPr lang="en-US" dirty="0"/>
              <a:t>.</a:t>
            </a:r>
          </a:p>
          <a:p>
            <a:endParaRPr lang="en-US" dirty="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Diseases and Disorders of the Kidney 2</a:t>
            </a:r>
          </a:p>
        </p:txBody>
      </p:sp>
      <p:sp>
        <p:nvSpPr>
          <p:cNvPr id="15363" name="Content Placeholder 2"/>
          <p:cNvSpPr>
            <a:spLocks noGrp="1"/>
          </p:cNvSpPr>
          <p:nvPr>
            <p:ph sz="quarter" idx="14"/>
          </p:nvPr>
        </p:nvSpPr>
        <p:spPr/>
        <p:txBody>
          <a:bodyPr/>
          <a:lstStyle/>
          <a:p>
            <a:r>
              <a:rPr lang="en-US" altLang="en-US" dirty="0" smtClean="0"/>
              <a:t>Wilms Tumor</a:t>
            </a:r>
          </a:p>
          <a:p>
            <a:pPr lvl="1"/>
            <a:r>
              <a:rPr lang="en-US" altLang="en-US" sz="2400" dirty="0" err="1" smtClean="0"/>
              <a:t>Nephroblastoma</a:t>
            </a:r>
            <a:endParaRPr lang="en-US" altLang="en-US" sz="2400" dirty="0" smtClean="0"/>
          </a:p>
          <a:p>
            <a:pPr lvl="1"/>
            <a:r>
              <a:rPr lang="en-US" altLang="en-US" sz="2400" dirty="0" smtClean="0"/>
              <a:t>Affects children</a:t>
            </a:r>
          </a:p>
          <a:p>
            <a:pPr lvl="1"/>
            <a:r>
              <a:rPr lang="en-US" altLang="en-US" sz="2400" dirty="0" smtClean="0"/>
              <a:t>Curable</a:t>
            </a:r>
          </a:p>
          <a:p>
            <a:r>
              <a:rPr lang="en-US" altLang="en-US" dirty="0" smtClean="0"/>
              <a:t>Symptoms</a:t>
            </a:r>
          </a:p>
          <a:p>
            <a:pPr lvl="1"/>
            <a:r>
              <a:rPr lang="en-US" altLang="en-US" sz="2400" dirty="0" smtClean="0"/>
              <a:t>Lump in the abdomen</a:t>
            </a:r>
          </a:p>
          <a:p>
            <a:pPr lvl="1"/>
            <a:r>
              <a:rPr lang="en-US" altLang="en-US" sz="2400" dirty="0" smtClean="0"/>
              <a:t>Blood in the urine</a:t>
            </a:r>
          </a:p>
          <a:p>
            <a:r>
              <a:rPr lang="en-US" altLang="en-US" dirty="0" smtClean="0"/>
              <a:t>Treatment</a:t>
            </a:r>
          </a:p>
          <a:p>
            <a:pPr lvl="1"/>
            <a:r>
              <a:rPr lang="en-US" altLang="en-US" sz="2400" dirty="0" smtClean="0"/>
              <a:t>Surgery</a:t>
            </a:r>
          </a:p>
          <a:p>
            <a:pPr lvl="1"/>
            <a:r>
              <a:rPr lang="en-US" altLang="en-US" sz="2400" dirty="0" smtClean="0"/>
              <a:t>Chemotherapy/Radiation</a:t>
            </a:r>
          </a:p>
          <a:p>
            <a:pPr lvl="1"/>
            <a:r>
              <a:rPr lang="en-US" altLang="en-US" sz="2400" dirty="0" smtClean="0"/>
              <a:t>Biologic therapy</a:t>
            </a:r>
            <a:endParaRPr lang="en-US" altLang="en-US" dirty="0" smtClean="0"/>
          </a:p>
        </p:txBody>
      </p:sp>
      <p:sp>
        <p:nvSpPr>
          <p:cNvPr id="1331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1B28EE-7DC2-43AF-B19E-76C855CB9B21}" type="slidenum">
              <a:rPr lang="en-US" altLang="en-US" smtClean="0"/>
              <a:pPr/>
              <a:t>10</a:t>
            </a:fld>
            <a:endParaRPr lang="en-US" altLang="en-US"/>
          </a:p>
        </p:txBody>
      </p:sp>
    </p:spTree>
  </p:cSld>
  <p:clrMapOvr>
    <a:masterClrMapping/>
  </p:clrMapOvr>
  <p:transition advTm="40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Diseases and Disorders of the Kidney 3</a:t>
            </a:r>
          </a:p>
        </p:txBody>
      </p:sp>
      <p:sp>
        <p:nvSpPr>
          <p:cNvPr id="16387" name="Content Placeholder 2"/>
          <p:cNvSpPr>
            <a:spLocks noGrp="1"/>
          </p:cNvSpPr>
          <p:nvPr>
            <p:ph sz="quarter" idx="14"/>
          </p:nvPr>
        </p:nvSpPr>
        <p:spPr/>
        <p:txBody>
          <a:bodyPr/>
          <a:lstStyle/>
          <a:p>
            <a:r>
              <a:rPr lang="en-US" altLang="en-US" dirty="0" smtClean="0"/>
              <a:t>Treatment for Renal Failure</a:t>
            </a:r>
          </a:p>
          <a:p>
            <a:pPr lvl="1"/>
            <a:r>
              <a:rPr lang="en-US" altLang="en-US" dirty="0" smtClean="0"/>
              <a:t>Dialysis</a:t>
            </a:r>
          </a:p>
          <a:p>
            <a:pPr lvl="2"/>
            <a:r>
              <a:rPr lang="en-US" altLang="en-US" dirty="0" smtClean="0"/>
              <a:t>Hemodialysis</a:t>
            </a:r>
          </a:p>
          <a:p>
            <a:pPr lvl="2"/>
            <a:r>
              <a:rPr lang="en-US" altLang="en-US" dirty="0" smtClean="0"/>
              <a:t>Peritoneal dialysis</a:t>
            </a:r>
          </a:p>
          <a:p>
            <a:pPr lvl="1"/>
            <a:r>
              <a:rPr lang="en-US" altLang="en-US" dirty="0" smtClean="0"/>
              <a:t>Kidney Transplantation</a:t>
            </a:r>
          </a:p>
          <a:p>
            <a:pPr lvl="2"/>
            <a:r>
              <a:rPr lang="en-US" altLang="en-US" dirty="0" smtClean="0"/>
              <a:t>Most common transplants</a:t>
            </a:r>
          </a:p>
          <a:p>
            <a:pPr lvl="2"/>
            <a:r>
              <a:rPr lang="en-US" altLang="en-US" dirty="0" smtClean="0"/>
              <a:t>Sources of transplants</a:t>
            </a:r>
          </a:p>
          <a:p>
            <a:pPr lvl="3"/>
            <a:r>
              <a:rPr lang="en-US" altLang="en-US" dirty="0" smtClean="0"/>
              <a:t>Living related donor</a:t>
            </a:r>
          </a:p>
          <a:p>
            <a:pPr lvl="3"/>
            <a:r>
              <a:rPr lang="en-US" altLang="en-US" dirty="0" smtClean="0"/>
              <a:t>Living unrelated donor</a:t>
            </a:r>
          </a:p>
          <a:p>
            <a:pPr lvl="3"/>
            <a:r>
              <a:rPr lang="en-US" altLang="en-US" dirty="0" smtClean="0"/>
              <a:t>Deceased donor</a:t>
            </a:r>
          </a:p>
        </p:txBody>
      </p:sp>
      <p:sp>
        <p:nvSpPr>
          <p:cNvPr id="1229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9260C5-B0EC-446A-966B-4D08A59C3678}" type="slidenum">
              <a:rPr lang="en-US" altLang="en-US" smtClean="0"/>
              <a:pPr/>
              <a:t>11</a:t>
            </a:fld>
            <a:endParaRPr lang="en-US" altLang="en-US"/>
          </a:p>
        </p:txBody>
      </p:sp>
    </p:spTree>
  </p:cSld>
  <p:clrMapOvr>
    <a:masterClrMapping/>
  </p:clrMapOvr>
  <p:transition advTm="77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Diseases and Disorders of the Kidney 4</a:t>
            </a:r>
          </a:p>
        </p:txBody>
      </p:sp>
      <p:sp>
        <p:nvSpPr>
          <p:cNvPr id="17411" name="Content Placeholder 2"/>
          <p:cNvSpPr>
            <a:spLocks noGrp="1"/>
          </p:cNvSpPr>
          <p:nvPr>
            <p:ph sz="quarter" idx="14"/>
          </p:nvPr>
        </p:nvSpPr>
        <p:spPr/>
        <p:txBody>
          <a:bodyPr/>
          <a:lstStyle/>
          <a:p>
            <a:r>
              <a:rPr lang="en-US" altLang="en-US" dirty="0" smtClean="0"/>
              <a:t>Renal Cancer</a:t>
            </a:r>
          </a:p>
          <a:p>
            <a:pPr lvl="1"/>
            <a:r>
              <a:rPr lang="en-US" altLang="en-US" dirty="0" smtClean="0"/>
              <a:t>Location</a:t>
            </a:r>
          </a:p>
          <a:p>
            <a:pPr lvl="1"/>
            <a:r>
              <a:rPr lang="en-US" altLang="en-US" dirty="0" smtClean="0"/>
              <a:t>Risk Factors</a:t>
            </a:r>
          </a:p>
          <a:p>
            <a:pPr lvl="1"/>
            <a:r>
              <a:rPr lang="en-US" altLang="en-US" dirty="0" smtClean="0"/>
              <a:t>Symptoms</a:t>
            </a:r>
          </a:p>
          <a:p>
            <a:pPr lvl="2"/>
            <a:r>
              <a:rPr lang="en-US" altLang="en-US" dirty="0" smtClean="0"/>
              <a:t>Blood in the urine</a:t>
            </a:r>
          </a:p>
          <a:p>
            <a:pPr lvl="2"/>
            <a:r>
              <a:rPr lang="en-US" altLang="en-US" dirty="0" smtClean="0"/>
              <a:t>Lump in the abdomen</a:t>
            </a:r>
          </a:p>
          <a:p>
            <a:pPr lvl="2"/>
            <a:r>
              <a:rPr lang="en-US" altLang="en-US" dirty="0" smtClean="0"/>
              <a:t>Unexplained weight loss</a:t>
            </a:r>
          </a:p>
          <a:p>
            <a:pPr lvl="2"/>
            <a:r>
              <a:rPr lang="en-US" altLang="en-US" dirty="0" smtClean="0"/>
              <a:t>Side pain</a:t>
            </a:r>
          </a:p>
          <a:p>
            <a:pPr lvl="2"/>
            <a:r>
              <a:rPr lang="en-US" altLang="en-US" dirty="0" smtClean="0"/>
              <a:t>Loss of appetite</a:t>
            </a:r>
          </a:p>
        </p:txBody>
      </p:sp>
      <p:sp>
        <p:nvSpPr>
          <p:cNvPr id="1434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C680E2-90FC-4949-90FC-538716AF0EE6}" type="slidenum">
              <a:rPr lang="en-US" altLang="en-US" smtClean="0"/>
              <a:pPr/>
              <a:t>12</a:t>
            </a:fld>
            <a:endParaRPr lang="en-US" altLang="en-US"/>
          </a:p>
        </p:txBody>
      </p:sp>
    </p:spTree>
  </p:cSld>
  <p:clrMapOvr>
    <a:masterClrMapping/>
  </p:clrMapOvr>
  <p:transition advTm="50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Diseases and Disorders of the Kidney 5</a:t>
            </a:r>
          </a:p>
        </p:txBody>
      </p:sp>
      <p:sp>
        <p:nvSpPr>
          <p:cNvPr id="18435" name="Content Placeholder 2"/>
          <p:cNvSpPr>
            <a:spLocks noGrp="1"/>
          </p:cNvSpPr>
          <p:nvPr>
            <p:ph sz="quarter" idx="14"/>
          </p:nvPr>
        </p:nvSpPr>
        <p:spPr/>
        <p:txBody>
          <a:bodyPr/>
          <a:lstStyle/>
          <a:p>
            <a:r>
              <a:rPr lang="en-US" altLang="en-US" dirty="0" smtClean="0"/>
              <a:t>Renal Cancer</a:t>
            </a:r>
          </a:p>
          <a:p>
            <a:pPr lvl="1"/>
            <a:r>
              <a:rPr lang="en-US" altLang="en-US" dirty="0" smtClean="0"/>
              <a:t>Treatment</a:t>
            </a:r>
          </a:p>
          <a:p>
            <a:pPr lvl="2"/>
            <a:r>
              <a:rPr lang="en-US" altLang="en-US" dirty="0" smtClean="0"/>
              <a:t>Surgery</a:t>
            </a:r>
          </a:p>
          <a:p>
            <a:pPr lvl="2"/>
            <a:r>
              <a:rPr lang="en-US" altLang="en-US" dirty="0" smtClean="0"/>
              <a:t>Radiation</a:t>
            </a:r>
          </a:p>
          <a:p>
            <a:pPr lvl="2"/>
            <a:r>
              <a:rPr lang="en-US" altLang="en-US" dirty="0" smtClean="0"/>
              <a:t>Chemotherapy</a:t>
            </a:r>
          </a:p>
          <a:p>
            <a:pPr lvl="2"/>
            <a:r>
              <a:rPr lang="en-US" altLang="en-US" dirty="0" smtClean="0"/>
              <a:t>Biologic therapy</a:t>
            </a:r>
          </a:p>
        </p:txBody>
      </p:sp>
      <p:sp>
        <p:nvSpPr>
          <p:cNvPr id="1536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2F61991-CF33-4B22-BD9D-5AC178F53FF3}" type="slidenum">
              <a:rPr lang="en-US" altLang="en-US" smtClean="0"/>
              <a:pPr/>
              <a:t>13</a:t>
            </a:fld>
            <a:endParaRPr lang="en-US" altLang="en-US"/>
          </a:p>
        </p:txBody>
      </p:sp>
    </p:spTree>
  </p:cSld>
  <p:clrMapOvr>
    <a:masterClrMapping/>
  </p:clrMapOvr>
  <p:transition advTm="50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Urinary System </a:t>
            </a:r>
            <a:br>
              <a:rPr lang="en-US" altLang="en-US" smtClean="0"/>
            </a:br>
            <a:r>
              <a:rPr lang="en-US" altLang="en-US" smtClean="0"/>
              <a:t>Combining Forms</a:t>
            </a:r>
          </a:p>
        </p:txBody>
      </p:sp>
      <p:graphicFrame>
        <p:nvGraphicFramePr>
          <p:cNvPr id="7" name="Content Placeholder 6" descr="Table showing urinary system combining forms, including word part, meaning and example."/>
          <p:cNvGraphicFramePr>
            <a:graphicFrameLocks noGrp="1"/>
          </p:cNvGraphicFramePr>
          <p:nvPr>
            <p:ph type="tbl" sz="quarter" idx="14"/>
            <p:extLst>
              <p:ext uri="{D42A27DB-BD31-4B8C-83A1-F6EECF244321}">
                <p14:modId xmlns:p14="http://schemas.microsoft.com/office/powerpoint/2010/main" val="1597444360"/>
              </p:ext>
            </p:extLst>
          </p:nvPr>
        </p:nvGraphicFramePr>
        <p:xfrm>
          <a:off x="457200" y="1600200"/>
          <a:ext cx="8229600" cy="4267200"/>
        </p:xfrm>
        <a:graphic>
          <a:graphicData uri="http://schemas.openxmlformats.org/drawingml/2006/table">
            <a:tbl>
              <a:tblPr firstRow="1" bandRow="1">
                <a:tableStyleId>{2D5ABB26-0587-4C30-8999-92F81FD0307C}</a:tableStyleId>
              </a:tblPr>
              <a:tblGrid>
                <a:gridCol w="2743200"/>
                <a:gridCol w="2743200"/>
                <a:gridCol w="2743200"/>
              </a:tblGrid>
              <a:tr h="533400">
                <a:tc>
                  <a:txBody>
                    <a:bodyPr/>
                    <a:lstStyle/>
                    <a:p>
                      <a:pPr algn="l"/>
                      <a:r>
                        <a:rPr lang="en-US" sz="1800" dirty="0" smtClean="0">
                          <a:latin typeface="Arial" pitchFamily="34" charset="0"/>
                          <a:cs typeface="Arial" pitchFamily="34" charset="0"/>
                        </a:rPr>
                        <a:t>Key Word Forms</a:t>
                      </a:r>
                      <a:endParaRPr lang="en-US" sz="1800" dirty="0">
                        <a:latin typeface="Arial" pitchFamily="34" charset="0"/>
                        <a:cs typeface="Arial" pitchFamily="34" charset="0"/>
                      </a:endParaRPr>
                    </a:p>
                  </a:txBody>
                  <a:tcPr marL="107343" marR="107343" marT="45714" marB="45714"/>
                </a:tc>
                <a:tc>
                  <a:txBody>
                    <a:bodyPr/>
                    <a:lstStyle/>
                    <a:p>
                      <a:pPr algn="l"/>
                      <a:r>
                        <a:rPr lang="en-US" sz="1800" dirty="0" smtClean="0">
                          <a:latin typeface="Arial" pitchFamily="34" charset="0"/>
                          <a:cs typeface="Arial" pitchFamily="34" charset="0"/>
                        </a:rPr>
                        <a:t>Meaning</a:t>
                      </a:r>
                      <a:endParaRPr lang="en-US" sz="1800" dirty="0">
                        <a:latin typeface="Arial" pitchFamily="34" charset="0"/>
                        <a:cs typeface="Arial" pitchFamily="34" charset="0"/>
                      </a:endParaRPr>
                    </a:p>
                  </a:txBody>
                  <a:tcPr marL="107343" marR="107343" marT="45714" marB="45714"/>
                </a:tc>
                <a:tc>
                  <a:txBody>
                    <a:bodyPr/>
                    <a:lstStyle/>
                    <a:p>
                      <a:pPr algn="l"/>
                      <a:r>
                        <a:rPr lang="en-US" sz="1800" dirty="0" smtClean="0">
                          <a:latin typeface="Arial" pitchFamily="34" charset="0"/>
                          <a:cs typeface="Arial" pitchFamily="34" charset="0"/>
                        </a:rPr>
                        <a:t>Sample</a:t>
                      </a:r>
                      <a:r>
                        <a:rPr lang="en-US" sz="1800" baseline="0" dirty="0" smtClean="0">
                          <a:latin typeface="Arial" pitchFamily="34" charset="0"/>
                          <a:cs typeface="Arial" pitchFamily="34" charset="0"/>
                        </a:rPr>
                        <a:t> Term</a:t>
                      </a:r>
                      <a:endParaRPr lang="en-US" sz="1800" dirty="0">
                        <a:latin typeface="Arial" pitchFamily="34" charset="0"/>
                        <a:cs typeface="Arial" pitchFamily="34" charset="0"/>
                      </a:endParaRPr>
                    </a:p>
                  </a:txBody>
                  <a:tcPr marL="107343" marR="107343" marT="45714" marB="45714"/>
                </a:tc>
              </a:tr>
              <a:tr h="533400">
                <a:tc>
                  <a:txBody>
                    <a:bodyPr/>
                    <a:lstStyle/>
                    <a:p>
                      <a:r>
                        <a:rPr lang="en-US" sz="1800" dirty="0" smtClean="0">
                          <a:latin typeface="Arial" pitchFamily="34" charset="0"/>
                          <a:cs typeface="Arial" pitchFamily="34" charset="0"/>
                        </a:rPr>
                        <a:t>Cyst/o</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Bladder</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Cystoscopy</a:t>
                      </a:r>
                      <a:endParaRPr lang="en-US" sz="1800" dirty="0">
                        <a:latin typeface="Arial" pitchFamily="34" charset="0"/>
                        <a:cs typeface="Arial" pitchFamily="34" charset="0"/>
                      </a:endParaRPr>
                    </a:p>
                  </a:txBody>
                  <a:tcPr marL="107343" marR="107343" marT="45714" marB="45714"/>
                </a:tc>
              </a:tr>
              <a:tr h="533400">
                <a:tc>
                  <a:txBody>
                    <a:bodyPr/>
                    <a:lstStyle/>
                    <a:p>
                      <a:r>
                        <a:rPr lang="en-US" sz="1800" dirty="0" smtClean="0">
                          <a:latin typeface="Arial" pitchFamily="34" charset="0"/>
                          <a:cs typeface="Arial" pitchFamily="34" charset="0"/>
                        </a:rPr>
                        <a:t>Lith/o</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Stone</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Lithotripsy</a:t>
                      </a:r>
                      <a:endParaRPr lang="en-US" sz="1800" dirty="0">
                        <a:latin typeface="Arial" pitchFamily="34" charset="0"/>
                        <a:cs typeface="Arial" pitchFamily="34" charset="0"/>
                      </a:endParaRPr>
                    </a:p>
                  </a:txBody>
                  <a:tcPr marL="107343" marR="107343" marT="45714" marB="45714"/>
                </a:tc>
              </a:tr>
              <a:tr h="533400">
                <a:tc>
                  <a:txBody>
                    <a:bodyPr/>
                    <a:lstStyle/>
                    <a:p>
                      <a:r>
                        <a:rPr lang="en-US" sz="1800" dirty="0" smtClean="0">
                          <a:latin typeface="Arial" pitchFamily="34" charset="0"/>
                          <a:cs typeface="Arial" pitchFamily="34" charset="0"/>
                        </a:rPr>
                        <a:t>Meat/o</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Meatus</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Meatotomy</a:t>
                      </a:r>
                      <a:endParaRPr lang="en-US" sz="1800" dirty="0">
                        <a:latin typeface="Arial" pitchFamily="34" charset="0"/>
                        <a:cs typeface="Arial" pitchFamily="34" charset="0"/>
                      </a:endParaRPr>
                    </a:p>
                  </a:txBody>
                  <a:tcPr marL="107343" marR="107343" marT="45714" marB="45714"/>
                </a:tc>
              </a:tr>
              <a:tr h="533400">
                <a:tc>
                  <a:txBody>
                    <a:bodyPr/>
                    <a:lstStyle/>
                    <a:p>
                      <a:r>
                        <a:rPr lang="en-US" sz="1800" dirty="0" smtClean="0">
                          <a:latin typeface="Arial" pitchFamily="34" charset="0"/>
                          <a:cs typeface="Arial" pitchFamily="34" charset="0"/>
                        </a:rPr>
                        <a:t>Nephr/o</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Kidney</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Nephritis</a:t>
                      </a:r>
                      <a:endParaRPr lang="en-US" sz="1800" dirty="0">
                        <a:latin typeface="Arial" pitchFamily="34" charset="0"/>
                        <a:cs typeface="Arial" pitchFamily="34" charset="0"/>
                      </a:endParaRPr>
                    </a:p>
                  </a:txBody>
                  <a:tcPr marL="107343" marR="107343" marT="45714" marB="45714"/>
                </a:tc>
              </a:tr>
              <a:tr h="533400">
                <a:tc>
                  <a:txBody>
                    <a:bodyPr/>
                    <a:lstStyle/>
                    <a:p>
                      <a:r>
                        <a:rPr lang="en-US" sz="1800" dirty="0" smtClean="0">
                          <a:latin typeface="Arial" pitchFamily="34" charset="0"/>
                          <a:cs typeface="Arial" pitchFamily="34" charset="0"/>
                        </a:rPr>
                        <a:t>Ren/o</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Renal</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Renography</a:t>
                      </a:r>
                      <a:endParaRPr lang="en-US" sz="1800" dirty="0">
                        <a:latin typeface="Arial" pitchFamily="34" charset="0"/>
                        <a:cs typeface="Arial" pitchFamily="34" charset="0"/>
                      </a:endParaRPr>
                    </a:p>
                  </a:txBody>
                  <a:tcPr marL="107343" marR="107343" marT="45714" marB="45714"/>
                </a:tc>
              </a:tr>
              <a:tr h="533400">
                <a:tc>
                  <a:txBody>
                    <a:bodyPr/>
                    <a:lstStyle/>
                    <a:p>
                      <a:r>
                        <a:rPr lang="en-US" sz="1800" dirty="0" smtClean="0">
                          <a:latin typeface="Arial" pitchFamily="34" charset="0"/>
                          <a:cs typeface="Arial" pitchFamily="34" charset="0"/>
                        </a:rPr>
                        <a:t>Ureter/o</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Ureter</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Ureterectomy</a:t>
                      </a:r>
                      <a:endParaRPr lang="en-US" sz="1800" dirty="0">
                        <a:latin typeface="Arial" pitchFamily="34" charset="0"/>
                        <a:cs typeface="Arial" pitchFamily="34" charset="0"/>
                      </a:endParaRPr>
                    </a:p>
                  </a:txBody>
                  <a:tcPr marL="107343" marR="107343" marT="45714" marB="45714"/>
                </a:tc>
              </a:tr>
              <a:tr h="533400">
                <a:tc>
                  <a:txBody>
                    <a:bodyPr/>
                    <a:lstStyle/>
                    <a:p>
                      <a:r>
                        <a:rPr lang="en-US" sz="1800" dirty="0" smtClean="0">
                          <a:latin typeface="Arial" pitchFamily="34" charset="0"/>
                          <a:cs typeface="Arial" pitchFamily="34" charset="0"/>
                        </a:rPr>
                        <a:t>Urethro/o</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Urethra</a:t>
                      </a:r>
                      <a:endParaRPr lang="en-US" sz="1800" dirty="0">
                        <a:latin typeface="Arial" pitchFamily="34" charset="0"/>
                        <a:cs typeface="Arial" pitchFamily="34" charset="0"/>
                      </a:endParaRPr>
                    </a:p>
                  </a:txBody>
                  <a:tcPr marL="107343" marR="107343" marT="45714" marB="45714"/>
                </a:tc>
                <a:tc>
                  <a:txBody>
                    <a:bodyPr/>
                    <a:lstStyle/>
                    <a:p>
                      <a:r>
                        <a:rPr lang="en-US" sz="1800" dirty="0" smtClean="0">
                          <a:latin typeface="Arial" pitchFamily="34" charset="0"/>
                          <a:cs typeface="Arial" pitchFamily="34" charset="0"/>
                        </a:rPr>
                        <a:t>Urethritis</a:t>
                      </a:r>
                      <a:endParaRPr lang="en-US" sz="1800" dirty="0">
                        <a:latin typeface="Arial" pitchFamily="34" charset="0"/>
                        <a:cs typeface="Arial" pitchFamily="34" charset="0"/>
                      </a:endParaRPr>
                    </a:p>
                  </a:txBody>
                  <a:tcPr marL="107343" marR="107343" marT="45714" marB="45714"/>
                </a:tc>
              </a:tr>
            </a:tbl>
          </a:graphicData>
        </a:graphic>
      </p:graphicFrame>
      <p:sp>
        <p:nvSpPr>
          <p:cNvPr id="6" name="Text Placeholder 5"/>
          <p:cNvSpPr>
            <a:spLocks noGrp="1"/>
          </p:cNvSpPr>
          <p:nvPr>
            <p:ph type="body" sz="quarter" idx="32"/>
          </p:nvPr>
        </p:nvSpPr>
        <p:spPr/>
        <p:txBody>
          <a:bodyPr/>
          <a:lstStyle/>
          <a:p>
            <a:endParaRPr lang="en-US"/>
          </a:p>
        </p:txBody>
      </p:sp>
      <p:sp>
        <p:nvSpPr>
          <p:cNvPr id="1641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1559DF4-2B3B-474F-954E-6547B60D7332}" type="slidenum">
              <a:rPr lang="en-US" altLang="en-US" smtClean="0"/>
              <a:pPr/>
              <a:t>14</a:t>
            </a:fld>
            <a:endParaRPr lang="en-US" altLang="en-US"/>
          </a:p>
        </p:txBody>
      </p:sp>
    </p:spTree>
  </p:cSld>
  <p:clrMapOvr>
    <a:masterClrMapping/>
  </p:clrMapOvr>
  <p:transition advTm="24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Tell me, Detective . . .</a:t>
            </a:r>
          </a:p>
        </p:txBody>
      </p:sp>
      <p:sp>
        <p:nvSpPr>
          <p:cNvPr id="4" name="Content Placeholder 3"/>
          <p:cNvSpPr>
            <a:spLocks noGrp="1"/>
          </p:cNvSpPr>
          <p:nvPr>
            <p:ph sz="quarter" idx="14"/>
          </p:nvPr>
        </p:nvSpPr>
        <p:spPr>
          <a:xfrm>
            <a:off x="457200" y="1600200"/>
            <a:ext cx="5029200" cy="4572000"/>
          </a:xfrm>
        </p:spPr>
        <p:txBody>
          <a:bodyPr/>
          <a:lstStyle/>
          <a:p>
            <a:r>
              <a:rPr lang="en-US" dirty="0" smtClean="0"/>
              <a:t>An elderly white male presented to his family practitioner complaining of blood in his urine. After evaluation and testing, he was diagnosed  with bladder cancer. What are the therapies or treatments the family practitioner should discuss with the patient?</a:t>
            </a:r>
            <a:endParaRPr lang="en-US" dirty="0"/>
          </a:p>
        </p:txBody>
      </p:sp>
      <p:sp>
        <p:nvSpPr>
          <p:cNvPr id="10" name="Text Placeholder 9"/>
          <p:cNvSpPr>
            <a:spLocks noGrp="1"/>
          </p:cNvSpPr>
          <p:nvPr>
            <p:ph type="body" sz="quarter" idx="32"/>
          </p:nvPr>
        </p:nvSpPr>
        <p:spPr/>
        <p:txBody>
          <a:bodyPr/>
          <a:lstStyle/>
          <a:p>
            <a:endParaRPr lang="en-US"/>
          </a:p>
        </p:txBody>
      </p:sp>
      <p:pic>
        <p:nvPicPr>
          <p:cNvPr id="11" name="Picture 2" descr="The image shows a detective looking through a magnifying glass. The detective resembles the famous literary character, Sherlock Holmes.  Used with premission of Microsoft."/>
          <p:cNvPicPr>
            <a:picLocks noGrp="1" noChangeAspect="1" noChangeArrowheads="1"/>
          </p:cNvPicPr>
          <p:nvPr>
            <p:ph sz="quarter" idx="18"/>
          </p:nvPr>
        </p:nvPicPr>
        <p:blipFill>
          <a:blip r:embed="rId3" cstate="print">
            <a:extLst>
              <a:ext uri="{28A0092B-C50C-407E-A947-70E740481C1C}">
                <a14:useLocalDpi xmlns:a14="http://schemas.microsoft.com/office/drawing/2010/main" val="0"/>
              </a:ext>
            </a:extLst>
          </a:blip>
          <a:srcRect/>
          <a:stretch>
            <a:fillRect/>
          </a:stretch>
        </p:blipFill>
        <p:spPr>
          <a:xfrm>
            <a:off x="5659437" y="2505075"/>
            <a:ext cx="2019300" cy="2762250"/>
          </a:xfrm>
        </p:spPr>
      </p:pic>
      <p:sp>
        <p:nvSpPr>
          <p:cNvPr id="12" name="Text Placeholder 11"/>
          <p:cNvSpPr>
            <a:spLocks noGrp="1"/>
          </p:cNvSpPr>
          <p:nvPr>
            <p:ph type="body" sz="quarter" idx="33"/>
          </p:nvPr>
        </p:nvSpPr>
        <p:spPr/>
        <p:txBody>
          <a:bodyPr/>
          <a:lstStyle/>
          <a:p>
            <a:endParaRPr lang="en-US"/>
          </a:p>
        </p:txBody>
      </p:sp>
      <p:sp>
        <p:nvSpPr>
          <p:cNvPr id="1741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881BCE4-D031-46D7-B5CF-DB353AB88AF3}" type="slidenum">
              <a:rPr lang="en-US" altLang="en-US" smtClean="0"/>
              <a:pPr/>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Urinary System</a:t>
            </a:r>
            <a:br>
              <a:rPr lang="en-US" altLang="en-US" smtClean="0"/>
            </a:br>
            <a:r>
              <a:rPr lang="en-US" altLang="en-US" smtClean="0"/>
              <a:t>Summary</a:t>
            </a:r>
          </a:p>
        </p:txBody>
      </p:sp>
      <p:sp>
        <p:nvSpPr>
          <p:cNvPr id="21507" name="Content Placeholder 2"/>
          <p:cNvSpPr>
            <a:spLocks noGrp="1"/>
          </p:cNvSpPr>
          <p:nvPr>
            <p:ph type="body" sz="quarter" idx="11"/>
          </p:nvPr>
        </p:nvSpPr>
        <p:spPr/>
        <p:txBody>
          <a:bodyPr/>
          <a:lstStyle/>
          <a:p>
            <a:r>
              <a:rPr lang="en-US" altLang="en-US" smtClean="0"/>
              <a:t>Define, explain and correctly pronounce medical terms related to the urinary system</a:t>
            </a:r>
          </a:p>
          <a:p>
            <a:r>
              <a:rPr lang="en-US" altLang="en-US" smtClean="0"/>
              <a:t>Describe common diseases and conditions with an overview of various treatments related to the urinary system</a:t>
            </a:r>
          </a:p>
        </p:txBody>
      </p:sp>
      <p:sp>
        <p:nvSpPr>
          <p:cNvPr id="1843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25D6EE-DD07-4E2A-BEC9-BB4CDF00F94F}" type="slidenum">
              <a:rPr lang="en-US" altLang="en-US" smtClean="0"/>
              <a:pPr/>
              <a:t>16</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Urinary System</a:t>
            </a:r>
            <a:br>
              <a:rPr lang="en-US" altLang="en-US" dirty="0" smtClean="0"/>
            </a:br>
            <a:r>
              <a:rPr lang="en-US" altLang="en-US" dirty="0" smtClean="0"/>
              <a:t>References</a:t>
            </a:r>
          </a:p>
        </p:txBody>
      </p:sp>
      <p:sp>
        <p:nvSpPr>
          <p:cNvPr id="3" name="Content Placeholder 2"/>
          <p:cNvSpPr>
            <a:spLocks noGrp="1"/>
          </p:cNvSpPr>
          <p:nvPr>
            <p:ph type="body" sz="quarter" idx="16"/>
          </p:nvPr>
        </p:nvSpPr>
        <p:spPr/>
        <p:txBody>
          <a:bodyPr/>
          <a:lstStyle/>
          <a:p>
            <a:r>
              <a:rPr lang="en-US" dirty="0" smtClean="0"/>
              <a:t>References</a:t>
            </a:r>
          </a:p>
          <a:p>
            <a:pPr lvl="1"/>
            <a:r>
              <a:rPr lang="en-US" dirty="0" smtClean="0"/>
              <a:t>MedlinePlus [Internet].  Kidneys and urinary system.  Bethesda (MD): National Library of Medicine (US); [updated 2011 Jul 27].  Available from:   </a:t>
            </a:r>
            <a:r>
              <a:rPr lang="en-US" dirty="0" smtClean="0">
                <a:hlinkClick r:id="rId3" tooltip="National Library of Medicine, National Institutes of Health"/>
              </a:rPr>
              <a:t>www.nlm.nih.gov</a:t>
            </a:r>
            <a:endParaRPr lang="en-US" dirty="0" smtClean="0"/>
          </a:p>
        </p:txBody>
      </p:sp>
      <p:sp>
        <p:nvSpPr>
          <p:cNvPr id="8" name="Text Placeholder 7"/>
          <p:cNvSpPr>
            <a:spLocks noGrp="1"/>
          </p:cNvSpPr>
          <p:nvPr>
            <p:ph type="body" sz="quarter" idx="20"/>
          </p:nvPr>
        </p:nvSpPr>
        <p:spPr/>
        <p:txBody>
          <a:bodyPr/>
          <a:lstStyle/>
          <a:p>
            <a:r>
              <a:rPr lang="en-US" dirty="0" smtClean="0"/>
              <a:t>Images</a:t>
            </a:r>
            <a:endParaRPr lang="en-US" dirty="0"/>
          </a:p>
          <a:p>
            <a:pPr lvl="1"/>
            <a:r>
              <a:rPr lang="en-US" dirty="0"/>
              <a:t>Slide 3: 2 &amp; CC BY &amp; CC BY-SA  Available From: </a:t>
            </a:r>
            <a:r>
              <a:rPr lang="en-US" dirty="0" smtClean="0">
                <a:hlinkClick r:id="rId4" tooltip="Wikimedia "/>
              </a:rPr>
              <a:t>commons.wikimedia.org</a:t>
            </a:r>
            <a:r>
              <a:rPr lang="en-US" dirty="0" smtClean="0"/>
              <a:t>  </a:t>
            </a:r>
            <a:r>
              <a:rPr lang="en-US" dirty="0"/>
              <a:t>	</a:t>
            </a:r>
          </a:p>
        </p:txBody>
      </p:sp>
      <p:sp>
        <p:nvSpPr>
          <p:cNvPr id="9" name="Text Placeholder 8"/>
          <p:cNvSpPr>
            <a:spLocks noGrp="1"/>
          </p:cNvSpPr>
          <p:nvPr>
            <p:ph type="body" sz="quarter" idx="21"/>
          </p:nvPr>
        </p:nvSpPr>
        <p:spPr/>
        <p:txBody>
          <a:bodyPr/>
          <a:lstStyle/>
          <a:p>
            <a:endParaRPr lang="en-US"/>
          </a:p>
        </p:txBody>
      </p:sp>
      <p:sp>
        <p:nvSpPr>
          <p:cNvPr id="2048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17135C-FCAB-47C2-BC4B-564F324E9873}" type="slidenum">
              <a:rPr lang="en-US" altLang="en-US" smtClean="0"/>
              <a:pPr/>
              <a:t>17</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in Health Care and Public Health Settings</a:t>
            </a:r>
            <a:br>
              <a:rPr lang="en-US" dirty="0" smtClean="0"/>
            </a:br>
            <a:r>
              <a:rPr lang="en-US" dirty="0" smtClean="0"/>
              <a:t>Urinary System</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extLst>
      <p:ext uri="{BB962C8B-B14F-4D97-AF65-F5344CB8AC3E}">
        <p14:creationId xmlns:p14="http://schemas.microsoft.com/office/powerpoint/2010/main" val="2276581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Urinary System </a:t>
            </a:r>
            <a:br>
              <a:rPr lang="en-US" altLang="en-US" smtClean="0"/>
            </a:br>
            <a:r>
              <a:rPr lang="en-US" altLang="en-US" smtClean="0"/>
              <a:t>Learning Objectives</a:t>
            </a:r>
          </a:p>
        </p:txBody>
      </p:sp>
      <p:sp>
        <p:nvSpPr>
          <p:cNvPr id="7171" name="Content Placeholder 2"/>
          <p:cNvSpPr>
            <a:spLocks noGrp="1"/>
          </p:cNvSpPr>
          <p:nvPr>
            <p:ph sz="quarter" idx="14"/>
          </p:nvPr>
        </p:nvSpPr>
        <p:spPr/>
        <p:txBody>
          <a:bodyPr/>
          <a:lstStyle/>
          <a:p>
            <a:r>
              <a:rPr lang="en-US" altLang="en-US" smtClean="0"/>
              <a:t>Define, understand and correctly pronounce medical terms related to the urinary system</a:t>
            </a:r>
          </a:p>
          <a:p>
            <a:r>
              <a:rPr lang="en-US" altLang="en-US" smtClean="0"/>
              <a:t>Describe common diseases and conditions with an overview of various treatments related to the urinary system</a:t>
            </a:r>
          </a:p>
        </p:txBody>
      </p:sp>
      <p:sp>
        <p:nvSpPr>
          <p:cNvPr id="410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9E27DD-EB25-4747-AFD5-A7306AAD98A4}" type="slidenum">
              <a:rPr lang="en-US" altLang="en-US" smtClean="0"/>
              <a:pPr/>
              <a:t>2</a:t>
            </a:fld>
            <a:endParaRPr lang="en-US" altLang="en-US"/>
          </a:p>
        </p:txBody>
      </p:sp>
    </p:spTree>
  </p:cSld>
  <p:clrMapOvr>
    <a:masterClrMapping/>
  </p:clrMapOvr>
  <p:transition advTm="22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Urinary System Anatomy</a:t>
            </a:r>
          </a:p>
        </p:txBody>
      </p:sp>
      <p:sp>
        <p:nvSpPr>
          <p:cNvPr id="8195" name="Content Placeholder 2"/>
          <p:cNvSpPr>
            <a:spLocks noGrp="1"/>
          </p:cNvSpPr>
          <p:nvPr>
            <p:ph sz="quarter" idx="14"/>
          </p:nvPr>
        </p:nvSpPr>
        <p:spPr/>
        <p:txBody>
          <a:bodyPr/>
          <a:lstStyle/>
          <a:p>
            <a:r>
              <a:rPr lang="en-US" altLang="en-US" dirty="0" smtClean="0"/>
              <a:t>Kidneys</a:t>
            </a:r>
          </a:p>
          <a:p>
            <a:r>
              <a:rPr lang="en-US" altLang="en-US" dirty="0" smtClean="0"/>
              <a:t>Ureters</a:t>
            </a:r>
          </a:p>
          <a:p>
            <a:r>
              <a:rPr lang="en-US" altLang="en-US" dirty="0" smtClean="0"/>
              <a:t>Urinary Bladder</a:t>
            </a:r>
          </a:p>
          <a:p>
            <a:r>
              <a:rPr lang="en-US" altLang="en-US" dirty="0" smtClean="0"/>
              <a:t>Urethra</a:t>
            </a:r>
          </a:p>
        </p:txBody>
      </p:sp>
      <p:sp>
        <p:nvSpPr>
          <p:cNvPr id="8" name="Text Placeholder 7"/>
          <p:cNvSpPr>
            <a:spLocks noGrp="1"/>
          </p:cNvSpPr>
          <p:nvPr>
            <p:ph type="body" sz="quarter" idx="32"/>
          </p:nvPr>
        </p:nvSpPr>
        <p:spPr/>
        <p:txBody>
          <a:bodyPr/>
          <a:lstStyle/>
          <a:p>
            <a:endParaRPr lang="en-US"/>
          </a:p>
        </p:txBody>
      </p:sp>
      <p:pic>
        <p:nvPicPr>
          <p:cNvPr id="8196" name="Content Placeholder 8" descr="The image depicts the human urinary tract. Labeled are the kidneys, ureters, urinary bladder and urethra." title="The Urinary System Anatomy"/>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967195" y="1600200"/>
            <a:ext cx="2131138" cy="3470909"/>
          </a:xfrm>
        </p:spPr>
      </p:pic>
      <p:sp>
        <p:nvSpPr>
          <p:cNvPr id="9" name="Text Placeholder 8"/>
          <p:cNvSpPr>
            <a:spLocks noGrp="1"/>
          </p:cNvSpPr>
          <p:nvPr>
            <p:ph type="body" sz="quarter" idx="33"/>
          </p:nvPr>
        </p:nvSpPr>
        <p:spPr/>
        <p:txBody>
          <a:bodyPr/>
          <a:lstStyle/>
          <a:p>
            <a:endParaRPr lang="en-US"/>
          </a:p>
        </p:txBody>
      </p:sp>
      <p:sp>
        <p:nvSpPr>
          <p:cNvPr id="512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8803AC9-F867-4C9C-A11E-8052B6D025A3}" type="slidenum">
              <a:rPr lang="en-US" altLang="en-US" smtClean="0"/>
              <a:pPr/>
              <a:t>3</a:t>
            </a:fld>
            <a:endParaRPr lang="en-US" altLang="en-US"/>
          </a:p>
        </p:txBody>
      </p:sp>
    </p:spTree>
  </p:cSld>
  <p:clrMapOvr>
    <a:masterClrMapping/>
  </p:clrMapOvr>
  <p:transition advTm="94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Kidneys</a:t>
            </a:r>
          </a:p>
        </p:txBody>
      </p:sp>
      <p:sp>
        <p:nvSpPr>
          <p:cNvPr id="9219" name="Content Placeholder 2"/>
          <p:cNvSpPr>
            <a:spLocks noGrp="1"/>
          </p:cNvSpPr>
          <p:nvPr>
            <p:ph sz="quarter" idx="14"/>
          </p:nvPr>
        </p:nvSpPr>
        <p:spPr/>
        <p:txBody>
          <a:bodyPr/>
          <a:lstStyle/>
          <a:p>
            <a:r>
              <a:rPr lang="en-US" altLang="en-US" smtClean="0"/>
              <a:t>Functions</a:t>
            </a:r>
          </a:p>
          <a:p>
            <a:pPr lvl="1"/>
            <a:r>
              <a:rPr lang="en-US" altLang="en-US" smtClean="0"/>
              <a:t>Elimination of organic waste</a:t>
            </a:r>
          </a:p>
          <a:p>
            <a:pPr lvl="1"/>
            <a:r>
              <a:rPr lang="en-US" altLang="en-US" smtClean="0"/>
              <a:t>Regulation of</a:t>
            </a:r>
          </a:p>
          <a:p>
            <a:pPr lvl="2"/>
            <a:r>
              <a:rPr lang="en-US" altLang="en-US" smtClean="0"/>
              <a:t>Homeostasis</a:t>
            </a:r>
          </a:p>
          <a:p>
            <a:pPr lvl="2"/>
            <a:r>
              <a:rPr lang="en-US" altLang="en-US" smtClean="0"/>
              <a:t>Acid-base balance</a:t>
            </a:r>
          </a:p>
          <a:p>
            <a:pPr lvl="2"/>
            <a:r>
              <a:rPr lang="en-US" altLang="en-US" smtClean="0"/>
              <a:t>Red blood cell production</a:t>
            </a:r>
          </a:p>
          <a:p>
            <a:pPr lvl="2"/>
            <a:r>
              <a:rPr lang="en-US" altLang="en-US" smtClean="0"/>
              <a:t>Blood pressure</a:t>
            </a:r>
          </a:p>
          <a:p>
            <a:pPr lvl="1"/>
            <a:r>
              <a:rPr lang="en-US" altLang="en-US" smtClean="0"/>
              <a:t>Elimination of toxic substances</a:t>
            </a:r>
          </a:p>
        </p:txBody>
      </p:sp>
      <p:sp>
        <p:nvSpPr>
          <p:cNvPr id="615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4CE620-6C4B-4404-91F0-61B33F9DDDBE}" type="slidenum">
              <a:rPr lang="en-US" altLang="en-US" smtClean="0"/>
              <a:pPr/>
              <a:t>4</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Bladder Diseases</a:t>
            </a:r>
          </a:p>
        </p:txBody>
      </p:sp>
      <p:sp>
        <p:nvSpPr>
          <p:cNvPr id="10243" name="Content Placeholder 2"/>
          <p:cNvSpPr>
            <a:spLocks noGrp="1"/>
          </p:cNvSpPr>
          <p:nvPr>
            <p:ph sz="quarter" idx="14"/>
          </p:nvPr>
        </p:nvSpPr>
        <p:spPr/>
        <p:txBody>
          <a:bodyPr/>
          <a:lstStyle/>
          <a:p>
            <a:pPr lvl="1"/>
            <a:r>
              <a:rPr lang="en-US" altLang="en-US" sz="2400" dirty="0" smtClean="0"/>
              <a:t>Cystitis</a:t>
            </a:r>
          </a:p>
          <a:p>
            <a:pPr lvl="1"/>
            <a:r>
              <a:rPr lang="en-US" altLang="en-US" sz="2400" dirty="0" smtClean="0"/>
              <a:t>Urinary tract infection</a:t>
            </a:r>
          </a:p>
          <a:p>
            <a:pPr lvl="1"/>
            <a:r>
              <a:rPr lang="en-US" altLang="en-US" sz="2400" dirty="0" smtClean="0"/>
              <a:t>Urinary incontinence</a:t>
            </a:r>
          </a:p>
          <a:p>
            <a:pPr lvl="1"/>
            <a:r>
              <a:rPr lang="en-US" altLang="en-US" sz="2400" dirty="0" smtClean="0"/>
              <a:t>Interstitial cystitis</a:t>
            </a:r>
          </a:p>
          <a:p>
            <a:r>
              <a:rPr lang="en-US" altLang="en-US" dirty="0" smtClean="0"/>
              <a:t>Diagnostic tests</a:t>
            </a:r>
          </a:p>
          <a:p>
            <a:pPr lvl="1"/>
            <a:r>
              <a:rPr lang="en-US" altLang="en-US" sz="2400" dirty="0" smtClean="0"/>
              <a:t>Urine tests</a:t>
            </a:r>
          </a:p>
          <a:p>
            <a:pPr lvl="1"/>
            <a:r>
              <a:rPr lang="en-US" altLang="en-US" sz="2400" dirty="0" smtClean="0"/>
              <a:t>X-rays</a:t>
            </a:r>
          </a:p>
          <a:p>
            <a:pPr lvl="1"/>
            <a:r>
              <a:rPr lang="en-US" altLang="en-US" sz="2400" dirty="0" smtClean="0"/>
              <a:t>Cystoscopy </a:t>
            </a:r>
          </a:p>
          <a:p>
            <a:r>
              <a:rPr lang="en-US" altLang="en-US" dirty="0" smtClean="0"/>
              <a:t>Treatment</a:t>
            </a:r>
          </a:p>
          <a:p>
            <a:pPr lvl="1"/>
            <a:r>
              <a:rPr lang="en-US" altLang="en-US" sz="2400" dirty="0" smtClean="0"/>
              <a:t>Medications</a:t>
            </a:r>
          </a:p>
          <a:p>
            <a:pPr lvl="1"/>
            <a:r>
              <a:rPr lang="en-US" altLang="en-US" sz="2400" dirty="0" smtClean="0"/>
              <a:t>Surgery</a:t>
            </a:r>
          </a:p>
        </p:txBody>
      </p:sp>
      <p:sp>
        <p:nvSpPr>
          <p:cNvPr id="717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8E508A-B0C1-444F-874B-3211FAE513CF}" type="slidenum">
              <a:rPr lang="en-US" altLang="en-US" smtClean="0"/>
              <a:pPr/>
              <a:t>5</a:t>
            </a:fld>
            <a:endParaRPr lang="en-US" altLang="en-US"/>
          </a:p>
        </p:txBody>
      </p:sp>
    </p:spTree>
  </p:cSld>
  <p:clrMapOvr>
    <a:masterClrMapping/>
  </p:clrMapOvr>
  <p:transition advTm="85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Bladder Cancer</a:t>
            </a:r>
          </a:p>
        </p:txBody>
      </p:sp>
      <p:sp>
        <p:nvSpPr>
          <p:cNvPr id="11267" name="Content Placeholder 2"/>
          <p:cNvSpPr>
            <a:spLocks noGrp="1"/>
          </p:cNvSpPr>
          <p:nvPr>
            <p:ph sz="quarter" idx="14"/>
          </p:nvPr>
        </p:nvSpPr>
        <p:spPr/>
        <p:txBody>
          <a:bodyPr/>
          <a:lstStyle/>
          <a:p>
            <a:r>
              <a:rPr lang="en-US" altLang="en-US" dirty="0" smtClean="0"/>
              <a:t>Location</a:t>
            </a:r>
          </a:p>
          <a:p>
            <a:pPr lvl="1"/>
            <a:r>
              <a:rPr lang="en-US" altLang="en-US" dirty="0" smtClean="0"/>
              <a:t>Lining of the bladder</a:t>
            </a:r>
          </a:p>
          <a:p>
            <a:r>
              <a:rPr lang="en-US" altLang="en-US" dirty="0" smtClean="0"/>
              <a:t>Sixth most common type of cancer in US</a:t>
            </a:r>
          </a:p>
          <a:p>
            <a:r>
              <a:rPr lang="en-US" altLang="en-US" dirty="0" smtClean="0"/>
              <a:t>Risk Factors</a:t>
            </a:r>
          </a:p>
          <a:p>
            <a:r>
              <a:rPr lang="en-US" altLang="en-US" dirty="0" smtClean="0"/>
              <a:t>Symptoms</a:t>
            </a:r>
          </a:p>
          <a:p>
            <a:r>
              <a:rPr lang="en-US" altLang="en-US" dirty="0" smtClean="0"/>
              <a:t>Treatment</a:t>
            </a:r>
          </a:p>
          <a:p>
            <a:pPr lvl="1"/>
            <a:r>
              <a:rPr lang="en-US" altLang="en-US" dirty="0" smtClean="0"/>
              <a:t>Surgery</a:t>
            </a:r>
          </a:p>
          <a:p>
            <a:pPr lvl="1"/>
            <a:r>
              <a:rPr lang="en-US" altLang="en-US" dirty="0" smtClean="0"/>
              <a:t>Radiation</a:t>
            </a:r>
          </a:p>
          <a:p>
            <a:pPr lvl="1"/>
            <a:r>
              <a:rPr lang="en-US" altLang="en-US" dirty="0" smtClean="0"/>
              <a:t>Chemotherapy</a:t>
            </a:r>
          </a:p>
          <a:p>
            <a:pPr lvl="1"/>
            <a:r>
              <a:rPr lang="en-US" altLang="en-US" dirty="0" smtClean="0"/>
              <a:t>Biologic Therapy (immunotherapy)</a:t>
            </a:r>
          </a:p>
        </p:txBody>
      </p:sp>
      <p:sp>
        <p:nvSpPr>
          <p:cNvPr id="819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51BA5AD-37F6-4A23-8DE8-814AB0A50E79}" type="slidenum">
              <a:rPr lang="en-US" altLang="en-US" smtClean="0"/>
              <a:pPr/>
              <a:t>6</a:t>
            </a:fld>
            <a:endParaRPr lang="en-US" altLang="en-US"/>
          </a:p>
        </p:txBody>
      </p:sp>
    </p:spTree>
  </p:cSld>
  <p:clrMapOvr>
    <a:masterClrMapping/>
  </p:clrMapOvr>
  <p:transition advTm="48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Kidney </a:t>
            </a:r>
            <a:r>
              <a:rPr lang="en-US" altLang="en-US" dirty="0" smtClean="0"/>
              <a:t>Stones</a:t>
            </a:r>
            <a:endParaRPr lang="en-US" altLang="en-US" dirty="0"/>
          </a:p>
        </p:txBody>
      </p:sp>
      <p:sp>
        <p:nvSpPr>
          <p:cNvPr id="12291" name="Content Placeholder 2"/>
          <p:cNvSpPr>
            <a:spLocks noGrp="1"/>
          </p:cNvSpPr>
          <p:nvPr>
            <p:ph sz="quarter" idx="14"/>
          </p:nvPr>
        </p:nvSpPr>
        <p:spPr/>
        <p:txBody>
          <a:bodyPr/>
          <a:lstStyle/>
          <a:p>
            <a:r>
              <a:rPr lang="en-US" altLang="en-US" dirty="0" smtClean="0"/>
              <a:t>Also called nephrolithiasis</a:t>
            </a:r>
          </a:p>
          <a:p>
            <a:r>
              <a:rPr lang="en-US" altLang="en-US" dirty="0" smtClean="0"/>
              <a:t>Symptoms</a:t>
            </a:r>
          </a:p>
          <a:p>
            <a:pPr lvl="1"/>
            <a:r>
              <a:rPr lang="en-US" altLang="en-US" dirty="0" smtClean="0"/>
              <a:t>Back or side pain that won’t go away</a:t>
            </a:r>
          </a:p>
          <a:p>
            <a:pPr lvl="1"/>
            <a:r>
              <a:rPr lang="en-US" altLang="en-US" dirty="0" smtClean="0"/>
              <a:t>Blood in the urine</a:t>
            </a:r>
          </a:p>
          <a:p>
            <a:pPr lvl="1"/>
            <a:r>
              <a:rPr lang="en-US" altLang="en-US" dirty="0" smtClean="0"/>
              <a:t>Fever and chills</a:t>
            </a:r>
          </a:p>
          <a:p>
            <a:pPr lvl="1"/>
            <a:r>
              <a:rPr lang="en-US" altLang="en-US" dirty="0" smtClean="0"/>
              <a:t>Vomiting</a:t>
            </a:r>
          </a:p>
          <a:p>
            <a:pPr lvl="1"/>
            <a:r>
              <a:rPr lang="en-US" altLang="en-US" dirty="0" smtClean="0"/>
              <a:t>Urine that smells bad or looks cloudy</a:t>
            </a:r>
          </a:p>
          <a:p>
            <a:pPr lvl="1"/>
            <a:r>
              <a:rPr lang="en-US" altLang="en-US" dirty="0" smtClean="0"/>
              <a:t>Burning pain when urinating</a:t>
            </a:r>
          </a:p>
        </p:txBody>
      </p:sp>
      <p:sp>
        <p:nvSpPr>
          <p:cNvPr id="922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91E51D4-A5C0-4137-99E5-B0907D92DBA1}" type="slidenum">
              <a:rPr lang="en-US" altLang="en-US" smtClean="0"/>
              <a:pPr/>
              <a:t>7</a:t>
            </a:fld>
            <a:endParaRPr lang="en-US" altLang="en-US"/>
          </a:p>
        </p:txBody>
      </p:sp>
    </p:spTree>
  </p:cSld>
  <p:clrMapOvr>
    <a:masterClrMapping/>
  </p:clrMapOvr>
  <p:transition advTm="75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Kidney </a:t>
            </a:r>
            <a:r>
              <a:rPr lang="en-US" altLang="en-US" dirty="0" smtClean="0"/>
              <a:t>Stones 2</a:t>
            </a:r>
            <a:endParaRPr lang="en-US" altLang="en-US" dirty="0"/>
          </a:p>
        </p:txBody>
      </p:sp>
      <p:sp>
        <p:nvSpPr>
          <p:cNvPr id="13315" name="Content Placeholder 2"/>
          <p:cNvSpPr>
            <a:spLocks noGrp="1"/>
          </p:cNvSpPr>
          <p:nvPr>
            <p:ph sz="quarter" idx="14"/>
          </p:nvPr>
        </p:nvSpPr>
        <p:spPr/>
        <p:txBody>
          <a:bodyPr/>
          <a:lstStyle/>
          <a:p>
            <a:r>
              <a:rPr lang="en-US" altLang="en-US" dirty="0" smtClean="0"/>
              <a:t>Diagnostic tests</a:t>
            </a:r>
          </a:p>
          <a:p>
            <a:pPr lvl="1"/>
            <a:r>
              <a:rPr lang="en-US" altLang="en-US" dirty="0" smtClean="0"/>
              <a:t>Intravenous pyelogram</a:t>
            </a:r>
          </a:p>
          <a:p>
            <a:r>
              <a:rPr lang="en-US" altLang="en-US" dirty="0" smtClean="0"/>
              <a:t>Treatment</a:t>
            </a:r>
          </a:p>
          <a:p>
            <a:pPr lvl="1"/>
            <a:r>
              <a:rPr lang="en-US" altLang="en-US" dirty="0" smtClean="0"/>
              <a:t>Lithotripsy</a:t>
            </a:r>
          </a:p>
          <a:p>
            <a:pPr lvl="2"/>
            <a:r>
              <a:rPr lang="en-US" altLang="en-US" dirty="0" smtClean="0"/>
              <a:t>Extracorporeal shock wave lithotripsy (ESWL)</a:t>
            </a:r>
          </a:p>
        </p:txBody>
      </p:sp>
      <p:sp>
        <p:nvSpPr>
          <p:cNvPr id="1024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7F5F9F-9F66-486D-AD95-1F6AF42012B2}" type="slidenum">
              <a:rPr lang="en-US" altLang="en-US" smtClean="0"/>
              <a:pPr/>
              <a:t>8</a:t>
            </a:fld>
            <a:endParaRPr lang="en-US" altLang="en-US"/>
          </a:p>
        </p:txBody>
      </p:sp>
    </p:spTree>
  </p:cSld>
  <p:clrMapOvr>
    <a:masterClrMapping/>
  </p:clrMapOvr>
  <p:transition advTm="75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Diseases and Disorders of the Kidney</a:t>
            </a:r>
            <a:endParaRPr lang="en-US" dirty="0" smtClean="0"/>
          </a:p>
        </p:txBody>
      </p:sp>
      <p:sp>
        <p:nvSpPr>
          <p:cNvPr id="14339" name="Content Placeholder 2"/>
          <p:cNvSpPr>
            <a:spLocks noGrp="1"/>
          </p:cNvSpPr>
          <p:nvPr>
            <p:ph sz="quarter" idx="14"/>
          </p:nvPr>
        </p:nvSpPr>
        <p:spPr/>
        <p:txBody>
          <a:bodyPr/>
          <a:lstStyle/>
          <a:p>
            <a:r>
              <a:rPr lang="en-US" altLang="en-US" dirty="0" smtClean="0"/>
              <a:t>Kidney Damage</a:t>
            </a:r>
          </a:p>
          <a:p>
            <a:pPr lvl="1"/>
            <a:r>
              <a:rPr lang="en-US" altLang="en-US" dirty="0" smtClean="0"/>
              <a:t>Risk Factors</a:t>
            </a:r>
          </a:p>
          <a:p>
            <a:pPr lvl="2"/>
            <a:r>
              <a:rPr lang="en-US" altLang="en-US" dirty="0" smtClean="0"/>
              <a:t>Diabetes (Diabetic nephropathy)</a:t>
            </a:r>
          </a:p>
          <a:p>
            <a:pPr lvl="2"/>
            <a:r>
              <a:rPr lang="en-US" altLang="en-US" dirty="0" smtClean="0"/>
              <a:t>High blood pressure</a:t>
            </a:r>
          </a:p>
          <a:p>
            <a:pPr lvl="2"/>
            <a:r>
              <a:rPr lang="en-US" altLang="en-US" dirty="0" smtClean="0"/>
              <a:t>Family history of disease</a:t>
            </a:r>
          </a:p>
          <a:p>
            <a:r>
              <a:rPr lang="en-US" altLang="en-US" dirty="0" smtClean="0"/>
              <a:t>Kidney Failure 	</a:t>
            </a:r>
          </a:p>
          <a:p>
            <a:pPr lvl="1"/>
            <a:r>
              <a:rPr lang="en-US" altLang="en-US" dirty="0" smtClean="0"/>
              <a:t>End-stage renal disease (ESRD)</a:t>
            </a:r>
          </a:p>
          <a:p>
            <a:pPr lvl="1"/>
            <a:r>
              <a:rPr lang="en-US" altLang="en-US" dirty="0" smtClean="0"/>
              <a:t>Renal failure</a:t>
            </a:r>
          </a:p>
        </p:txBody>
      </p:sp>
      <p:sp>
        <p:nvSpPr>
          <p:cNvPr id="1126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6C0E23C-637D-4EE8-88A2-28F9E2F6944A}" type="slidenum">
              <a:rPr lang="en-US" altLang="en-US" smtClean="0"/>
              <a:pPr/>
              <a:t>9</a:t>
            </a:fld>
            <a:endParaRPr lang="en-US" altLang="en-US"/>
          </a:p>
        </p:txBody>
      </p:sp>
    </p:spTree>
  </p:cSld>
  <p:clrMapOvr>
    <a:masterClrMapping/>
  </p:clrMapOvr>
  <p:transition advTm="87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10151PHOTO" val=""/>
  <p:tag name="MMPROD_10151LOGO" val="iVBORw0KGgoAAAANSUhEUgAAAIgAAAAyCAYAAACH65NBAAAAGXRFWHRTb2Z0d2FyZQBBZG9iZSBJbWFnZVJlYWR5ccllPAAACuNJREFUeNrsXWtsFNcVPmdmdmZ3vd611w/8AGygvIIhCqJpSlJUR22j0kiJUIsqtUJKf6SqqkZRlShSVVWtmlaq+oMfVf+0VX9UqtQf/ZGWvqSIkiikyBAeBgMG/MCAscHr977ncXru7Jjw2PeuEfu40sU7s+Px3HO/c853zj13QCKCequ3TE2qi6DesjVl5QMi1qVRb3a736vULUi95WdB7lmSt145Aha1cy/sTrpxhn777x/zp2V8+9Vk2Z4wlmwEVXkTEA7yM0WAIH9TJ6Ef5iO/oSMn/wKh5SV+LiPjtYb5bb7+u3x/L1Q2L0O7W7TAY7oKkcSHMDp9lO4uzsOVSZ1l8MDg6NfvFQYQ9jX9JEEDCyv/J0IkiPNEAvRxH+I+W7bhWpbGg91JYPaB4irETgKajIel6D4G2Wk+c4mFEX5YQClwmx2gSO8SWT0oy9XjJhTpi+hRX4fmhilcjP6JGt2/oz+8P8lKk0wrh7xIKlFc8JFCut3iuof/7eHuKetIEzoxSFDoRUHPZHf+/Ui8nQGwhj+pGf6CDDK+y9d3QRXxMFsOkgTEPwmhEwKed/C5rf/E3ZteArfayMoiFQeQ4iErO5OAq6AOxd+TQHYsJWZwLd9gaR4ky3QhVh8ls/0NW0VSFCAVt8Gunj/jC9sOsttuZpDIjw8gK9NRSU3wG0n6GYOjsRrB8QhQFBXIMnywtfvn0Nu+l0/5cil0LUcxCmjKL5hr9YIARy2E+YKXaW4gmTpwV+/3IejbzGe1bCCpXYCY1ksMikNk6qrw1TWU5GDWxZ5lfWs/NPk+y2ea6wB5uEUTPgbHT9jcBkBSatB28piRGUln0+dAc3WkjWZrGCAyC+VH7Fp2ieHXYgZZhIRkWQBtgS2gyCLCc2eyIrUHEMN8gcHxOum6u1pyHkWz1kZPG8uiJVtqoqYAgj/Yz1ELuxbTaLHNbC03EW+6ZA9zEp9DVGsYIJaTO3eJlD3uhfsTfIXK1TLtLGU5yiQIAMpVbpF6JqsAbZHEUoTCgtAgS56oNtTIMC38+t7tLJDvkcGuxaUWPQmYtGJg6oYdFmsuL99TLjZExlgyAvPhmUKWNTI9GgNehqaGVtAkbwp6mBueKVRJ2S6uboCQDQ4D/B4VuoPvIFkdJBc5ZCZ1aJFOHw4dg+mFUfB7DezvO0B+d4+Ym0KBJokU+K3ZCXpvQKyWTXKPlepB8eU9+2FL18sEloa5xiksV0yPsnU1IEuCs7oBIjQ7ocexf2c/+9t9lsGK73IVCTY23+Mz1+D8xAAfnYFI4g5HAJ9HSe4p1uuhjMInXOd+Ekpd4FRktEkn0Zf4YbV8Ihm2XiEwLQFMPRNIqhsgYvW3K7gWOpv3iHQ6FAkOJrWAcTNMR89/wIfD3Afx+W0xUJXSyhoCDc1shfpgbWsDT25YeIpi7SQrQwO7vEMoYYByUEsSNRNiIW9y7iZb2Hk+Fa9NCyJksb51h72QiFjcKqKt6QrB4MhpWI5ddQByF9a3aVDk2tMKQaagrxuDvjfKErOyhRMEWkxpVgIuvksyHpKwDDdD19mChLK5t6oFiBAS2YUzlgxS8QkxMnXAhfgdOnHlBB9e4X4LhHizhIYFPWNZohi+hxhjHksGpCcZ8JpJpy+dhKXohA32lAWpPRdjQ6KUZJhwLagY9NGl40waRviM6Et2sc18pGxAfpycHU0Gw8jkVRi49hEfXnYAYtaqiylNoCJyuREagZHpQce1TGctW3yiB0MpMN4MjdORT/4ueJQzpqVsrrJetJzNFJsQta1HynKIaCNayRG//cPn9uCLO7ugzT/Fx3PZrEcdIFlCWtufnx0/DTNLlx3uMcvWw6rUIa1wMmr29MIzvd/Br+7+IWzsECF61irAOkDSElPGwUz4Fh2/fNzx0ze4Jx646O5CxA4vK4yToduTinaC3oP47Gd+Cl5tPZ921TlI3qZYhLUy0cjUMGzt1rErqEJv+0ZQ5R5m/Z9e2N3iYbVsrEgu4tKAkuxCu5sZJJuHWRF+D4Y5lc7d1AGSzlkzSnDHuu2gKr2gyAcYCOn8tAyytKFUMIoU/n0xV1mYRircxewgURkk8TDglq7X4OzYx7AYXU5HWJUyItOC1ShaJmfK4PGEgylfTRIEPN32esYqbqJCCywwKPkAjSxtDohBqxCSK2cILaZL9QgGsg562vbB+YlRPht+2IqUCyAILllbFU5jmObj9vWpfTXyqoJD6BMuREM0NHEOJCmKEpY8RrKEZVBU3Ny5G5oauu3tIllAYiuDiNY2rPkCnZ/4F5+aejhSKwtA7AfzeZpgx7pNcPGmJjbllI3x+9wBkOVeMHWmUipA1byuAsWuv3kYuPaByEfwqBbK5SGx2XcQ/N7X2JJoOVeaRV1IS6NwlaL00LsqAGH0AymSG5/f/i1ob5qk23N/ZZDM8FdWvlv80jbT2gSa603mAbvBsKCamm2l3MwWO5qT0Oafwe7gjP2FVcImMZOtbbAxCGuaOkDKc6OP4CteTVS2py09xJW1gBV/hW+9EuKDlqLoka4DGnQHksYgu5wQ+0OjFEXg398oltTJ0GWsKuvhtIQehUh8DNzqPI9VL8MdTZ7wZpb90zyvrrzT+Iap0+Ejb/Onf3AfvX99qGwkVTwKuVxM74w1oKpfKVdIxlph7wiDanwTkqhI01x95XRbZDLntYRVlws0Z3bCTM4nzMVSQAJOJVM5Vik/1YD6a7LyNbwouwr8jXtuBNPNfVqAiMtLXWSsv7GoUjDF5sawjEya+ChALAqhjE1kvzgAq1zfSrNOVSEfkaiLJkT+Q3AgKzdAksYnoCnr2Y5ogFW6sciJ/+GeqcSigGKrkChrrGR+JAAyuzzNnyIOSHIAZDHyN2j177cLX6syEe8khyTZhInQGOhGlENCqwiQSRD0raGA1FGpm79t/WDOSON3RDmDqE2N5QQIDU8ewz2eU+hzv8jcRao2LiG0HoT1mA6P0n+H3ucw8wqH0ksFmxBNUbC/72sY8ByoWGEYSZGjjsL43TE+EnmYaG4LcmpkDlr8v4Kn1j7HMZOvoPeCVYBrEQW76PYSXbg0CHPLZ/jsaUjooYIBYqoSBBqeqmT+ZUcjF28NQjgu6mzvQJrq9nROxKT/nDmB7f4/YlvjG2ToUC1JqpT1SABMLY7B7TlhVkWV+pjjfwsaIL76rAYeNVGhwTArChuLheQUnRk9xTxkxLEgeS33C0HF6OTIYXxmQ5PUHTxkJdk1KSqk8vpUudYjwdZD9Rp0bvgsa40Ah72jrah1o/kIVaIMhMLbxdgRK0THho7CYlTUpl6DDLWpmWioBcO3btNy7Jewq2cWe9q+CQ3QSUbCeXsgViZAxH6Qmfh1mJy9whZRaE0IctRkZmySvQNctffrPvFkVNSdmKntoyKROR0eo4Gr/4MbMx/z1+ccRUmb6s8Wp+gsyHGanD0MT/dewI6mL2OLfxc0aK1M6rTKSwLwhFouk4auim2TK/tbYkUvJoq9k5a1jKhEQTfR2QT9hMZtbBkSegzmwiG6fncURqcvcmh7nr+64LjYaCbX8Mhi3aP3tvPzAe6d3Lu5t0Lq7Xir88rL1W8inLvo8I+CucdDshFy2eF0/5Oe8XBIqCgrEHUfN7lPO+CwHrE4eQLkfmEIQHicvrKwU4kAEcRy0RGMWeK9XA4w/JCl8PcJAojpgCTi5DzS7uwvBiD1VkMt7XJ//T8Wqrd07f8CDACjxVlcKTAfYgAAAABJRU5ErkJggg=="/>
  <p:tag name="MMPROD_UIDATA" val="&lt;database version=&quot;7.0&quot;&gt;&lt;object type=&quot;1&quot; unique_id=&quot;10001&quot;&gt;&lt;property id=&quot;20141&quot; value=&quot;Urinary System&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Lorrinda Khan\Desktop\VERSION 3 UPLOAD ONE FROM DAN\Version 3 Upload 2\UNLOAD FOLDER\comp 3\comp3_unit12&quot;/&gt;&lt;property id=&quot;20250&quot; value=&quot;0&quot;/&gt;&lt;property id=&quot;20251&quot; value=&quot;0&quot;/&gt;&lt;property id=&quot;20259&quot; value=&quot;0&quot;/&gt;&lt;object type=&quot;8&quot; unique_id=&quot;10002&quot;&gt;&lt;/object&gt;&lt;object type=&quot;2&quot; unique_id=&quot;10003&quot;&gt;&lt;object type=&quot;3&quot; unique_id=&quot;10005&quot;&gt;&lt;property id=&quot;20148&quot; value=&quot;5&quot;/&gt;&lt;property id=&quot;20300&quot; value=&quot;Slide 2 - &amp;quot;Urinary System &amp;#x0D;&amp;#x0A;Learning Objectives&amp;quot;&quot;/&gt;&lt;property id=&quot;20303&quot; value=&quot;UAB&quot;/&gt;&lt;property id=&quot;20307&quot; value=&quot;257&quot;/&gt;&lt;property id=&quot;20309&quot; value=&quot;10151&quot;/&gt;&lt;/object&gt;&lt;object type=&quot;3&quot; unique_id=&quot;10006&quot;&gt;&lt;property id=&quot;20148&quot; value=&quot;5&quot;/&gt;&lt;property id=&quot;20300&quot; value=&quot;Slide 3 - &amp;quot;Urinary System Anatomy&amp;quot;&quot;/&gt;&lt;property id=&quot;20303&quot; value=&quot;UAB&quot;/&gt;&lt;property id=&quot;20307&quot; value=&quot;258&quot;/&gt;&lt;property id=&quot;20309&quot; value=&quot;10151&quot;/&gt;&lt;/object&gt;&lt;object type=&quot;3&quot; unique_id=&quot;10007&quot;&gt;&lt;property id=&quot;20148&quot; value=&quot;5&quot;/&gt;&lt;property id=&quot;20300&quot; value=&quot;Slide 5 - &amp;quot;Diseases and Disorders of the&amp;#x0D;&amp;#x0A;Urinary System&amp;quot;&quot;/&gt;&lt;property id=&quot;20303&quot; value=&quot;UAB&quot;/&gt;&lt;property id=&quot;20307&quot; value=&quot;259&quot;/&gt;&lt;property id=&quot;20309&quot; value=&quot;10151&quot;/&gt;&lt;/object&gt;&lt;object type=&quot;3&quot; unique_id=&quot;10008&quot;&gt;&lt;property id=&quot;20148&quot; value=&quot;5&quot;/&gt;&lt;property id=&quot;20300&quot; value=&quot;Slide 6 - &amp;quot;Diseases and Disorders of the&amp;#x0D;&amp;#x0A;Urinary System&amp;quot;&quot;/&gt;&lt;property id=&quot;20303&quot; value=&quot;UAB&quot;/&gt;&lt;property id=&quot;20307&quot; value=&quot;260&quot;/&gt;&lt;property id=&quot;20309&quot; value=&quot;10151&quot;/&gt;&lt;/object&gt;&lt;object type=&quot;3&quot; unique_id=&quot;10009&quot;&gt;&lt;property id=&quot;20148&quot; value=&quot;5&quot;/&gt;&lt;property id=&quot;20300&quot; value=&quot;Slide 7 - &amp;quot;Diseases and Disorders of the Kidney&amp;quot;&quot;/&gt;&lt;property id=&quot;20303&quot; value=&quot;UAB&quot;/&gt;&lt;property id=&quot;20307&quot; value=&quot;261&quot;/&gt;&lt;property id=&quot;20309&quot; value=&quot;10151&quot;/&gt;&lt;/object&gt;&lt;object type=&quot;3&quot; unique_id=&quot;10010&quot;&gt;&lt;property id=&quot;20148&quot; value=&quot;5&quot;/&gt;&lt;property id=&quot;20300&quot; value=&quot;Slide 9 - &amp;quot;Diseases and Disorders of the Kidney&amp;quot;&quot;/&gt;&lt;property id=&quot;20303&quot; value=&quot;UAB&quot;/&gt;&lt;property id=&quot;20307&quot; value=&quot;262&quot;/&gt;&lt;property id=&quot;20309&quot; value=&quot;10151&quot;/&gt;&lt;/object&gt;&lt;object type=&quot;3&quot; unique_id=&quot;10011&quot;&gt;&lt;property id=&quot;20148&quot; value=&quot;5&quot;/&gt;&lt;property id=&quot;20300&quot; value=&quot;Slide 11 - &amp;quot;Diseases and Disorders of the Kidney&amp;quot;&quot;/&gt;&lt;property id=&quot;20303&quot; value=&quot;UAB&quot;/&gt;&lt;property id=&quot;20307&quot; value=&quot;265&quot;/&gt;&lt;property id=&quot;20309&quot; value=&quot;10151&quot;/&gt;&lt;/object&gt;&lt;object type=&quot;3&quot; unique_id=&quot;10012&quot;&gt;&lt;property id=&quot;20148&quot; value=&quot;5&quot;/&gt;&lt;property id=&quot;20300&quot; value=&quot;Slide 10 - &amp;quot;Diseases and Disorders of the Kidney&amp;quot;&quot;/&gt;&lt;property id=&quot;20303&quot; value=&quot;UAB&quot;/&gt;&lt;property id=&quot;20307&quot; value=&quot;263&quot;/&gt;&lt;property id=&quot;20309&quot; value=&quot;10151&quot;/&gt;&lt;/object&gt;&lt;object type=&quot;3&quot; unique_id=&quot;10013&quot;&gt;&lt;property id=&quot;20148&quot; value=&quot;5&quot;/&gt;&lt;property id=&quot;20300&quot; value=&quot;Slide 12 - &amp;quot;Diseases and Disorders of the Kidney&amp;quot;&quot;/&gt;&lt;property id=&quot;20303&quot; value=&quot;UAB&quot;/&gt;&lt;property id=&quot;20307&quot; value=&quot;264&quot;/&gt;&lt;property id=&quot;20309&quot; value=&quot;10151&quot;/&gt;&lt;/object&gt;&lt;object type=&quot;3&quot; unique_id=&quot;10162&quot;&gt;&lt;property id=&quot;20148&quot; value=&quot;5&quot;/&gt;&lt;property id=&quot;20300&quot; value=&quot;Slide 4 - &amp;quot;Kidneys&amp;quot;&quot;/&gt;&lt;property id=&quot;20307&quot; value=&quot;269&quot;/&gt;&lt;property id=&quot;20309&quot; value=&quot;-1&quot;/&gt;&lt;/object&gt;&lt;object type=&quot;3&quot; unique_id=&quot;10163&quot;&gt;&lt;property id=&quot;20148&quot; value=&quot;5&quot;/&gt;&lt;property id=&quot;20300&quot; value=&quot;Slide 8 - &amp;quot;Diseases and Disorders of the Kidney&amp;quot;&quot;/&gt;&lt;property id=&quot;20307&quot; value=&quot;270&quot;/&gt;&lt;property id=&quot;20309&quot; value=&quot;-1&quot;/&gt;&lt;/object&gt;&lt;object type=&quot;3&quot; unique_id=&quot;10164&quot;&gt;&lt;property id=&quot;20148&quot; value=&quot;5&quot;/&gt;&lt;property id=&quot;20300&quot; value=&quot;Slide 13 - &amp;quot;Diseases and Disorders of the Kidney&amp;quot;&quot;/&gt;&lt;property id=&quot;20307&quot; value=&quot;271&quot;/&gt;&lt;property id=&quot;20309&quot; value=&quot;-1&quot;/&gt;&lt;/object&gt;&lt;object type=&quot;3&quot; unique_id=&quot;10165&quot;&gt;&lt;property id=&quot;20148&quot; value=&quot;5&quot;/&gt;&lt;property id=&quot;20300&quot; value=&quot;Slide 15 - &amp;quot;Tell me, Detective . . .&amp;quot;&quot;/&gt;&lt;property id=&quot;20307&quot; value=&quot;268&quot;/&gt;&lt;property id=&quot;20309&quot; value=&quot;-1&quot;/&gt;&lt;/object&gt;&lt;object type=&quot;3&quot; unique_id=&quot;14675&quot;&gt;&lt;property id=&quot;20148&quot; value=&quot;5&quot;/&gt;&lt;property id=&quot;20300&quot; value=&quot;Slide 17&quot;/&gt;&lt;property id=&quot;20307&quot; value=&quot;273&quot;/&gt;&lt;property id=&quot;20309&quot; value=&quot;-1&quot;/&gt;&lt;/object&gt;&lt;object type=&quot;3&quot; unique_id=&quot;14878&quot;&gt;&lt;property id=&quot;20148&quot; value=&quot;5&quot;/&gt;&lt;property id=&quot;20300&quot; value=&quot;Slide 1 - &amp;quot;Terminology in Healthcare and &amp;#x0D;&amp;#x0A;Public Health Settings&amp;quot;&quot;/&gt;&lt;property id=&quot;20307&quot; value=&quot;277&quot;/&gt;&lt;property id=&quot;20309&quot; value=&quot;-1&quot;/&gt;&lt;/object&gt;&lt;object type=&quot;3&quot; unique_id=&quot;14879&quot;&gt;&lt;property id=&quot;20148&quot; value=&quot;5&quot;/&gt;&lt;property id=&quot;20300&quot; value=&quot;Slide 14 - &amp;quot;Urinary System &amp;#x0D;&amp;#x0A;Combining Forms&amp;quot;&quot;/&gt;&lt;property id=&quot;20307&quot; value=&quot;275&quot;/&gt;&lt;property id=&quot;20309&quot; value=&quot;-1&quot;/&gt;&lt;/object&gt;&lt;object type=&quot;3&quot; unique_id=&quot;14880&quot;&gt;&lt;property id=&quot;20148&quot; value=&quot;5&quot;/&gt;&lt;property id=&quot;20300&quot; value=&quot;Slide 16 - &amp;quot;Urinary System&amp;#x0D;&amp;#x0A;Summary&amp;quot;&quot;/&gt;&lt;property id=&quot;20307&quot; value=&quot;274&quot;/&gt;&lt;property id=&quot;20309&quot; value=&quot;-1&quot;/&gt;&lt;/object&gt;&lt;object type=&quot;3&quot; unique_id=&quot;14881&quot;&gt;&lt;property id=&quot;20148&quot; value=&quot;5&quot;/&gt;&lt;property id=&quot;20300&quot; value=&quot;Slide 18 - &amp;quot;Terminology in Healthcare and&amp;#x0D;&amp;#x0A;Public Health Settings&amp;#x0D;&amp;#x0A;Urinary System&amp;#x0D;&amp;#x0A;References&amp;quot;&quot;/&gt;&lt;property id=&quot;20307&quot; value=&quot;276&quot;/&gt;&lt;property id=&quot;20309&quot; value=&quot;-1&quot;/&gt;&lt;/object&gt;&lt;/object&gt;&lt;object type=&quot;4&quot; unique_id=&quot;10086&quot;&gt;&lt;object type=&quot;5&quot; unique_id=&quot;10151&quot;&gt;&lt;property id=&quot;20149&quot; value=&quot;UAB&quot;/&gt;&lt;property id=&quot;20159&quot; value=&quot;UAB_Logo.png&quot;/&gt;&lt;/object&gt;&lt;/object&gt;&lt;object type=&quot;10&quot; unique_id=&quot;10100&quot;&gt;&lt;object type=&quot;11&quot; unique_id=&quot;10101&quot;&gt;&lt;property id=&quot;20180&quot; value=&quot;1&quot;/&gt;&lt;property id=&quot;20181&quot; value=&quot;1&quot;/&gt;&lt;property id=&quot;20182&quot; value=&quot;0&quot;/&gt;&lt;property id=&quot;20183&quot; value=&quot;1&quot;/&gt;&lt;/object&gt;&lt;object type=&quot;12&quot; unique_id=&quot;10102&quot;&gt;&lt;/object&gt;&lt;/object&gt;&lt;/object&gt;&lt;/database&gt;"/>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0ODQ4NDgiLz4NCgkJPHVpY29sb3IgbmFtZT0ic2hhZG93IiB2YWx1ZT0iMHgwMDAwMDAiLz4NCgkJPHVpY29sb3IgbmFtZT0iYmFja2dyb3VuZCIgdmFsdWU9IjB4QzBDMEMw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VUFCX0xvZ28ucG5n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PC9jb25maWd1cmF0aW9uPg0K"/>
  <p:tag name="SECTOMILLISECCONVERTED"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3</Component>
    <Location xmlns="26839647-32cc-4e8d-ac64-5cb1d6f9c044">Component Leader</Location>
    <File_x0020_Type0 xmlns="26839647-32cc-4e8d-ac64-5cb1d6f9c044">Slides</File_x0020_Type0>
    <Stattus xmlns="26839647-32cc-4e8d-ac64-5cb1d6f9c044">Final</Stattus>
  </documentManagement>
</p:properties>
</file>

<file path=customXml/itemProps1.xml><?xml version="1.0" encoding="utf-8"?>
<ds:datastoreItem xmlns:ds="http://schemas.openxmlformats.org/officeDocument/2006/customXml" ds:itemID="{A98CAFFD-45D3-406A-B1C8-829BBFEB46A9}">
  <ds:schemaRefs>
    <ds:schemaRef ds:uri="http://schemas.microsoft.com/office/2006/metadata/longProperties"/>
  </ds:schemaRefs>
</ds:datastoreItem>
</file>

<file path=customXml/itemProps2.xml><?xml version="1.0" encoding="utf-8"?>
<ds:datastoreItem xmlns:ds="http://schemas.openxmlformats.org/officeDocument/2006/customXml" ds:itemID="{CFA3AE54-9498-4232-973A-D4FB4E059A1F}">
  <ds:schemaRefs>
    <ds:schemaRef ds:uri="http://schemas.microsoft.com/sharepoint/v3/contenttype/forms"/>
  </ds:schemaRefs>
</ds:datastoreItem>
</file>

<file path=customXml/itemProps3.xml><?xml version="1.0" encoding="utf-8"?>
<ds:datastoreItem xmlns:ds="http://schemas.openxmlformats.org/officeDocument/2006/customXml" ds:itemID="{C3740B22-1E8C-46ED-9CAB-A6F3B10AE3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C1F7CCF1-A671-4579-977C-B76CA32BC720}">
  <ds:schemaRefs>
    <ds:schemaRef ds:uri="http://purl.org/dc/elements/1.1/"/>
    <ds:schemaRef ds:uri="http://schemas.openxmlformats.org/package/2006/metadata/core-properties"/>
    <ds:schemaRef ds:uri="http://purl.org/dc/dcmitype/"/>
    <ds:schemaRef ds:uri="26839647-32cc-4e8d-ac64-5cb1d6f9c044"/>
    <ds:schemaRef ds:uri="http://purl.org/dc/terms/"/>
    <ds:schemaRef ds:uri="http://schemas.microsoft.com/office/2006/documentManagement/typ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864</TotalTime>
  <Words>1726</Words>
  <Application>Microsoft Office PowerPoint</Application>
  <PresentationFormat>On-screen Show (4:3)</PresentationFormat>
  <Paragraphs>268</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ONC-Template-FINAL DRAFT</vt:lpstr>
      <vt:lpstr>Terminology in Healthcare and  Public Health Settings</vt:lpstr>
      <vt:lpstr>Urinary System  Learning Objectives</vt:lpstr>
      <vt:lpstr>Urinary System Anatomy</vt:lpstr>
      <vt:lpstr>Kidneys</vt:lpstr>
      <vt:lpstr>Bladder Diseases</vt:lpstr>
      <vt:lpstr>Bladder Cancer</vt:lpstr>
      <vt:lpstr>Kidney Stones</vt:lpstr>
      <vt:lpstr>Kidney Stones 2</vt:lpstr>
      <vt:lpstr>Diseases and Disorders of the Kidney</vt:lpstr>
      <vt:lpstr>Diseases and Disorders of the Kidney 2</vt:lpstr>
      <vt:lpstr>Diseases and Disorders of the Kidney 3</vt:lpstr>
      <vt:lpstr>Diseases and Disorders of the Kidney 4</vt:lpstr>
      <vt:lpstr>Diseases and Disorders of the Kidney 5</vt:lpstr>
      <vt:lpstr>Urinary System  Combining Forms</vt:lpstr>
      <vt:lpstr>Tell me, Detective . . .</vt:lpstr>
      <vt:lpstr>Urinary System Summary</vt:lpstr>
      <vt:lpstr>Urinary System References</vt:lpstr>
      <vt:lpstr>Terminology in Health Care and Public Health Settings Urinary System</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12 Lecture: Terminology In Healthcare and Public Health Settings: Urinary System</dc:title>
  <dc:subject>Terminology in Healthcare and Public Health Settings, Urinary System</dc:subject>
  <dc:creator>Office of the National Coordinator for Health Information Technology</dc:creator>
  <cp:keywords>Health IT; Health IT Curriculum; Terminology; Urinary System</cp:keywords>
  <cp:lastModifiedBy>admin</cp:lastModifiedBy>
  <cp:revision>135</cp:revision>
  <dcterms:created xsi:type="dcterms:W3CDTF">2010-07-05T20:05:41Z</dcterms:created>
  <dcterms:modified xsi:type="dcterms:W3CDTF">2017-06-01T21:31:10Z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Language">
    <vt:lpwstr>English</vt:lpwstr>
  </property>
</Properties>
</file>