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41" r:id="rId5"/>
  </p:sldMasterIdLst>
  <p:notesMasterIdLst>
    <p:notesMasterId r:id="rId19"/>
  </p:notesMasterIdLst>
  <p:handoutMasterIdLst>
    <p:handoutMasterId r:id="rId20"/>
  </p:handoutMasterIdLst>
  <p:sldIdLst>
    <p:sldId id="291" r:id="rId6"/>
    <p:sldId id="257" r:id="rId7"/>
    <p:sldId id="281" r:id="rId8"/>
    <p:sldId id="287" r:id="rId9"/>
    <p:sldId id="282" r:id="rId10"/>
    <p:sldId id="283" r:id="rId11"/>
    <p:sldId id="284" r:id="rId12"/>
    <p:sldId id="288" r:id="rId13"/>
    <p:sldId id="285" r:id="rId14"/>
    <p:sldId id="286" r:id="rId15"/>
    <p:sldId id="292" r:id="rId16"/>
    <p:sldId id="293" r:id="rId17"/>
    <p:sldId id="294" r:id="rId18"/>
  </p:sldIdLst>
  <p:sldSz cx="9144000" cy="6858000" type="screen4x3"/>
  <p:notesSz cx="7315200" cy="9601200"/>
  <p:custDataLst>
    <p:tags r:id="rId21"/>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637" autoAdjust="0"/>
    <p:restoredTop sz="76999" autoAdjust="0"/>
  </p:normalViewPr>
  <p:slideViewPr>
    <p:cSldViewPr showGuides="1">
      <p:cViewPr varScale="1">
        <p:scale>
          <a:sx n="80" d="100"/>
          <a:sy n="80" d="100"/>
        </p:scale>
        <p:origin x="93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98" d="100"/>
          <a:sy n="98" d="100"/>
        </p:scale>
        <p:origin x="-576" y="-11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tags" Target="tags/tag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Footer Placeholder 3"/>
          <p:cNvSpPr>
            <a:spLocks noGrp="1"/>
          </p:cNvSpPr>
          <p:nvPr>
            <p:ph type="ftr" sz="quarter" idx="2"/>
          </p:nvPr>
        </p:nvSpPr>
        <p:spPr>
          <a:xfrm>
            <a:off x="0" y="9118600"/>
            <a:ext cx="3170238" cy="481013"/>
          </a:xfrm>
          <a:prstGeom prst="rect">
            <a:avLst/>
          </a:prstGeom>
        </p:spPr>
        <p:txBody>
          <a:bodyPr vert="horz" lIns="94851" tIns="47425" rIns="94851" bIns="47425" rtlCol="0" anchor="b"/>
          <a:lstStyle>
            <a:lvl1pPr algn="l">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4143375" y="9118600"/>
            <a:ext cx="3170238" cy="481013"/>
          </a:xfrm>
          <a:prstGeom prst="rect">
            <a:avLst/>
          </a:prstGeom>
        </p:spPr>
        <p:txBody>
          <a:bodyPr vert="horz" wrap="square" lIns="94851" tIns="47425" rIns="94851" bIns="47425" numCol="1" anchor="b" anchorCtr="0" compatLnSpc="1">
            <a:prstTxWarp prst="textNoShape">
              <a:avLst/>
            </a:prstTxWarp>
          </a:bodyPr>
          <a:lstStyle>
            <a:lvl1pPr algn="r">
              <a:defRPr sz="1200"/>
            </a:lvl1pPr>
          </a:lstStyle>
          <a:p>
            <a:fld id="{8FCECCEF-C699-49C8-BA05-2B37BA970F1B}" type="slidenum">
              <a:rPr lang="en-US" altLang="en-US"/>
              <a:pPr/>
              <a:t>‹#›</a:t>
            </a:fld>
            <a:endParaRPr lang="en-US" altLang="en-US"/>
          </a:p>
        </p:txBody>
      </p:sp>
    </p:spTree>
    <p:extLst>
      <p:ext uri="{BB962C8B-B14F-4D97-AF65-F5344CB8AC3E}">
        <p14:creationId xmlns:p14="http://schemas.microsoft.com/office/powerpoint/2010/main" val="13910477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6653" tIns="48327" rIns="96653" bIns="48327"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4143375" y="0"/>
            <a:ext cx="3170238" cy="481013"/>
          </a:xfrm>
          <a:prstGeom prst="rect">
            <a:avLst/>
          </a:prstGeom>
        </p:spPr>
        <p:txBody>
          <a:bodyPr vert="horz" lIns="96653" tIns="48327" rIns="96653" bIns="48327" rtlCol="0"/>
          <a:lstStyle>
            <a:lvl1pPr algn="r" fontAlgn="auto">
              <a:spcBef>
                <a:spcPts val="0"/>
              </a:spcBef>
              <a:spcAft>
                <a:spcPts val="0"/>
              </a:spcAft>
              <a:defRPr sz="1200">
                <a:latin typeface="+mn-lt"/>
              </a:defRPr>
            </a:lvl1pPr>
          </a:lstStyle>
          <a:p>
            <a:pPr>
              <a:defRPr/>
            </a:pPr>
            <a:fld id="{DDCB578E-E606-4F8E-89A3-28A245D68B64}" type="datetimeFigureOut">
              <a:rPr lang="en-US"/>
              <a:pPr>
                <a:defRPr/>
              </a:pPr>
              <a:t>5/18/2016</a:t>
            </a:fld>
            <a:endParaRPr lang="en-US" dirty="0"/>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6653" tIns="48327" rIns="96653" bIns="48327" rtlCol="0" anchor="ctr"/>
          <a:lstStyle/>
          <a:p>
            <a:pPr lvl="0"/>
            <a:endParaRPr lang="en-US" noProof="0" dirty="0"/>
          </a:p>
        </p:txBody>
      </p:sp>
      <p:sp>
        <p:nvSpPr>
          <p:cNvPr id="5" name="Notes Placeholder 4"/>
          <p:cNvSpPr>
            <a:spLocks noGrp="1"/>
          </p:cNvSpPr>
          <p:nvPr>
            <p:ph type="body" sz="quarter" idx="3"/>
          </p:nvPr>
        </p:nvSpPr>
        <p:spPr>
          <a:xfrm>
            <a:off x="731838" y="4560888"/>
            <a:ext cx="5851525" cy="4321175"/>
          </a:xfrm>
          <a:prstGeom prst="rect">
            <a:avLst/>
          </a:prstGeom>
        </p:spPr>
        <p:txBody>
          <a:bodyPr vert="horz" wrap="square" lIns="96653" tIns="48327" rIns="96653" bIns="48327" numCol="1" anchor="t" anchorCtr="0" compatLnSpc="1">
            <a:prstTxWarp prst="textNoShape">
              <a:avLst/>
            </a:prstTxWarp>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6" name="Footer Placeholder 5"/>
          <p:cNvSpPr>
            <a:spLocks noGrp="1"/>
          </p:cNvSpPr>
          <p:nvPr>
            <p:ph type="ftr" sz="quarter" idx="4"/>
          </p:nvPr>
        </p:nvSpPr>
        <p:spPr>
          <a:xfrm>
            <a:off x="0" y="9118600"/>
            <a:ext cx="3170238" cy="481013"/>
          </a:xfrm>
          <a:prstGeom prst="rect">
            <a:avLst/>
          </a:prstGeom>
        </p:spPr>
        <p:txBody>
          <a:bodyPr vert="horz" lIns="96653" tIns="48327" rIns="96653" bIns="48327"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4143375" y="9118600"/>
            <a:ext cx="3170238" cy="481013"/>
          </a:xfrm>
          <a:prstGeom prst="rect">
            <a:avLst/>
          </a:prstGeom>
        </p:spPr>
        <p:txBody>
          <a:bodyPr vert="horz" wrap="square" lIns="96653" tIns="48327" rIns="96653" bIns="48327" numCol="1" anchor="b" anchorCtr="0" compatLnSpc="1">
            <a:prstTxWarp prst="textNoShape">
              <a:avLst/>
            </a:prstTxWarp>
          </a:bodyPr>
          <a:lstStyle>
            <a:lvl1pPr algn="r">
              <a:defRPr sz="1200">
                <a:latin typeface="Calibri" panose="020F0502020204030204" pitchFamily="34" charset="0"/>
              </a:defRPr>
            </a:lvl1pPr>
          </a:lstStyle>
          <a:p>
            <a:fld id="{55A04C1A-DEF0-421C-9ED1-2EC6CF644614}" type="slidenum">
              <a:rPr lang="en-US" altLang="en-US"/>
              <a:pPr/>
              <a:t>‹#›</a:t>
            </a:fld>
            <a:endParaRPr lang="en-US" altLang="en-US"/>
          </a:p>
        </p:txBody>
      </p:sp>
    </p:spTree>
    <p:extLst>
      <p:ext uri="{BB962C8B-B14F-4D97-AF65-F5344CB8AC3E}">
        <p14:creationId xmlns:p14="http://schemas.microsoft.com/office/powerpoint/2010/main" val="22624590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Arial" charset="0"/>
        <a:ea typeface="+mn-ea"/>
        <a:cs typeface="+mn-cs"/>
      </a:defRPr>
    </a:lvl1pPr>
    <a:lvl2pPr marL="457200" algn="l" rtl="0" eaLnBrk="0" fontAlgn="base" hangingPunct="0">
      <a:spcBef>
        <a:spcPct val="30000"/>
      </a:spcBef>
      <a:spcAft>
        <a:spcPct val="0"/>
      </a:spcAft>
      <a:defRPr sz="1000" kern="1200">
        <a:solidFill>
          <a:schemeClr val="tx1"/>
        </a:solidFill>
        <a:latin typeface="Arial" charset="0"/>
        <a:ea typeface="+mn-ea"/>
        <a:cs typeface="+mn-cs"/>
      </a:defRPr>
    </a:lvl2pPr>
    <a:lvl3pPr marL="914400" algn="l" rtl="0" eaLnBrk="0" fontAlgn="base" hangingPunct="0">
      <a:spcBef>
        <a:spcPct val="30000"/>
      </a:spcBef>
      <a:spcAft>
        <a:spcPct val="0"/>
      </a:spcAft>
      <a:defRPr sz="1000" kern="1200">
        <a:solidFill>
          <a:schemeClr val="tx1"/>
        </a:solidFill>
        <a:latin typeface="Arial" charset="0"/>
        <a:ea typeface="+mn-ea"/>
        <a:cs typeface="+mn-cs"/>
      </a:defRPr>
    </a:lvl3pPr>
    <a:lvl4pPr marL="1371600" algn="l" rtl="0" eaLnBrk="0" fontAlgn="base" hangingPunct="0">
      <a:spcBef>
        <a:spcPct val="30000"/>
      </a:spcBef>
      <a:spcAft>
        <a:spcPct val="0"/>
      </a:spcAft>
      <a:defRPr sz="1000" kern="1200">
        <a:solidFill>
          <a:schemeClr val="tx1"/>
        </a:solidFill>
        <a:latin typeface="Arial" charset="0"/>
        <a:ea typeface="+mn-ea"/>
        <a:cs typeface="+mn-cs"/>
      </a:defRPr>
    </a:lvl4pPr>
    <a:lvl5pPr marL="1828800" algn="l" rtl="0" eaLnBrk="0" fontAlgn="base" hangingPunct="0">
      <a:spcBef>
        <a:spcPct val="30000"/>
      </a:spcBef>
      <a:spcAft>
        <a:spcPct val="0"/>
      </a:spcAft>
      <a:defRPr sz="10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mtClean="0">
                <a:latin typeface="Arial" panose="020B0604020202020204" pitchFamily="34" charset="0"/>
              </a:rPr>
              <a:t>Welcome to Terminology in Healthcare and Public Health Settings, Reproductive System.  This is lecture b, Male Reproductive System. </a:t>
            </a:r>
          </a:p>
          <a:p>
            <a:pPr eaLnBrk="1" hangingPunct="1">
              <a:spcBef>
                <a:spcPct val="0"/>
              </a:spcBef>
            </a:pPr>
            <a:endParaRPr lang="en-US" altLang="en-US" smtClean="0">
              <a:latin typeface="Arial" panose="020B0604020202020204" pitchFamily="34" charset="0"/>
            </a:endParaRPr>
          </a:p>
        </p:txBody>
      </p:sp>
      <p:sp>
        <p:nvSpPr>
          <p:cNvPr id="23556" name="Footer Placeholder 3"/>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en-US" smtClean="0"/>
          </a:p>
        </p:txBody>
      </p:sp>
      <p:sp>
        <p:nvSpPr>
          <p:cNvPr id="23557" name="Slide Number Placeholder 4"/>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D1CB12A-EB5B-46B4-AC03-1BB61C39F32C}" type="slidenum">
              <a:rPr lang="en-US" altLang="en-US">
                <a:latin typeface="Calibri" panose="020F0502020204030204" pitchFamily="34" charset="0"/>
              </a:rPr>
              <a:pPr eaLnBrk="1" hangingPunct="1"/>
              <a:t>1</a:t>
            </a:fld>
            <a:endParaRPr lang="en-US" altLang="en-US">
              <a:latin typeface="Calibri" panose="020F0502020204030204" pitchFamily="34" charset="0"/>
            </a:endParaRPr>
          </a:p>
        </p:txBody>
      </p:sp>
    </p:spTree>
    <p:extLst>
      <p:ext uri="{BB962C8B-B14F-4D97-AF65-F5344CB8AC3E}">
        <p14:creationId xmlns:p14="http://schemas.microsoft.com/office/powerpoint/2010/main" val="39329487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altLang="en-US" smtClean="0">
                <a:latin typeface="Arial" panose="020B0604020202020204" pitchFamily="34" charset="0"/>
              </a:rPr>
              <a:t>Now it’s time to play detective again. An elderly gentleman presented to the Urology Clinic with painful urination, difficulty with urination and low back pain.  The urologist ordered a  PSA test.  What diagnosis is the physician trying to confirm? </a:t>
            </a:r>
          </a:p>
          <a:p>
            <a:endParaRPr lang="en-US" altLang="en-US" smtClean="0">
              <a:latin typeface="Arial" panose="020B0604020202020204" pitchFamily="34" charset="0"/>
            </a:endParaRPr>
          </a:p>
          <a:p>
            <a:r>
              <a:rPr lang="en-US" altLang="en-US" smtClean="0">
                <a:latin typeface="Arial" panose="020B0604020202020204" pitchFamily="34" charset="0"/>
              </a:rPr>
              <a:t>Did you guess prostate cancer or cancer of the prostate gland?</a:t>
            </a:r>
          </a:p>
          <a:p>
            <a:endParaRPr lang="en-US" altLang="en-US" smtClean="0">
              <a:latin typeface="Arial" panose="020B0604020202020204" pitchFamily="34" charset="0"/>
            </a:endParaRPr>
          </a:p>
          <a:p>
            <a:r>
              <a:rPr lang="en-US" altLang="en-US" smtClean="0">
                <a:latin typeface="Arial" panose="020B0604020202020204" pitchFamily="34" charset="0"/>
              </a:rPr>
              <a:t>You may remember from this lecture that prostate cancer is the</a:t>
            </a:r>
            <a:r>
              <a:rPr lang="en-US" altLang="en-US" baseline="30000" smtClean="0">
                <a:latin typeface="Arial" panose="020B0604020202020204" pitchFamily="34" charset="0"/>
              </a:rPr>
              <a:t> </a:t>
            </a:r>
            <a:r>
              <a:rPr lang="en-US" altLang="en-US" smtClean="0">
                <a:latin typeface="Arial" panose="020B0604020202020204" pitchFamily="34" charset="0"/>
              </a:rPr>
              <a:t>third most common cause of death from cancer in men of all ages.  However, it is rare in men younger than 40.  The levels of a substance called prostate specific antigen, or PSA, is often high in men with prostate cancer, but it may also be high in other prostate conditions.  Symptoms of prostate cancer include:  painful urination or difficulty with urination, low back pain, and pain with ejaculation.  Prostate cancer treatment depends on the stage of the cancer.  Treatment may include surgery, radiation therapy, chemotherapy or control of hormones that affect the cancer.</a:t>
            </a:r>
          </a:p>
          <a:p>
            <a:endParaRPr lang="en-US" altLang="en-US" smtClean="0">
              <a:latin typeface="Arial" panose="020B0604020202020204" pitchFamily="34" charset="0"/>
            </a:endParaRP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2E45B5A-7F1C-463E-8BAE-1A6075955ABA}" type="slidenum">
              <a:rPr lang="en-US" altLang="en-US">
                <a:latin typeface="Calibri" panose="020F0502020204030204" pitchFamily="34" charset="0"/>
              </a:rPr>
              <a:pPr eaLnBrk="1" hangingPunct="1"/>
              <a:t>10</a:t>
            </a:fld>
            <a:endParaRPr lang="en-US" altLang="en-US">
              <a:latin typeface="Calibri" panose="020F0502020204030204" pitchFamily="34" charset="0"/>
            </a:endParaRPr>
          </a:p>
        </p:txBody>
      </p:sp>
    </p:spTree>
    <p:extLst>
      <p:ext uri="{BB962C8B-B14F-4D97-AF65-F5344CB8AC3E}">
        <p14:creationId xmlns:p14="http://schemas.microsoft.com/office/powerpoint/2010/main" val="14532125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This concludes Reproductive System.</a:t>
            </a:r>
          </a:p>
          <a:p>
            <a:endParaRPr lang="en-US" altLang="en-US" smtClean="0">
              <a:latin typeface="Arial" panose="020B0604020202020204" pitchFamily="34" charset="0"/>
            </a:endParaRPr>
          </a:p>
          <a:p>
            <a:r>
              <a:rPr lang="en-US" altLang="en-US" smtClean="0">
                <a:latin typeface="Arial" panose="020B0604020202020204" pitchFamily="34" charset="0"/>
              </a:rPr>
              <a:t>In summary, we defined, explained and correctly pronounced medical terms related to the female and male reproductive systems.  We described common diseases and conditions with an overview of various treatments related to the female and male reproductive systems.</a:t>
            </a:r>
          </a:p>
          <a:p>
            <a:endParaRPr lang="en-US" altLang="en-US" smtClean="0">
              <a:latin typeface="Arial" panose="020B0604020202020204" pitchFamily="34" charset="0"/>
            </a:endParaRP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1233E6D-4097-4F6F-9DD8-BCAF0A4CB299}" type="slidenum">
              <a:rPr lang="en-US" altLang="en-US">
                <a:solidFill>
                  <a:srgbClr val="000000"/>
                </a:solidFill>
                <a:latin typeface="Calibri" panose="020F0502020204030204" pitchFamily="34" charset="0"/>
              </a:rPr>
              <a:pPr eaLnBrk="1" hangingPunct="1"/>
              <a:t>11</a:t>
            </a:fld>
            <a:endParaRPr lang="en-US" altLang="en-US">
              <a:solidFill>
                <a:srgbClr val="000000"/>
              </a:solidFill>
              <a:latin typeface="Calibri" panose="020F0502020204030204" pitchFamily="34" charset="0"/>
            </a:endParaRPr>
          </a:p>
        </p:txBody>
      </p:sp>
    </p:spTree>
    <p:extLst>
      <p:ext uri="{BB962C8B-B14F-4D97-AF65-F5344CB8AC3E}">
        <p14:creationId xmlns:p14="http://schemas.microsoft.com/office/powerpoint/2010/main" val="20126042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“No Audio”</a:t>
            </a: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729DBF9-DA58-40E6-994D-C12A62647D14}" type="slidenum">
              <a:rPr lang="en-US" altLang="en-US">
                <a:latin typeface="Calibri" panose="020F0502020204030204" pitchFamily="34" charset="0"/>
              </a:rPr>
              <a:pPr eaLnBrk="1" hangingPunct="1"/>
              <a:t>12</a:t>
            </a:fld>
            <a:endParaRPr lang="en-US" altLang="en-US">
              <a:latin typeface="Calibri" panose="020F0502020204030204" pitchFamily="34" charset="0"/>
            </a:endParaRPr>
          </a:p>
        </p:txBody>
      </p:sp>
    </p:spTree>
    <p:extLst>
      <p:ext uri="{BB962C8B-B14F-4D97-AF65-F5344CB8AC3E}">
        <p14:creationId xmlns:p14="http://schemas.microsoft.com/office/powerpoint/2010/main" val="7172488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Audio.</a:t>
            </a:r>
          </a:p>
          <a:p>
            <a:endParaRPr lang="en-US" dirty="0"/>
          </a:p>
        </p:txBody>
      </p:sp>
      <p:sp>
        <p:nvSpPr>
          <p:cNvPr id="4" name="Footer Placeholder 3"/>
          <p:cNvSpPr>
            <a:spLocks noGrp="1"/>
          </p:cNvSpPr>
          <p:nvPr>
            <p:ph type="ftr" sz="quarter" idx="10"/>
          </p:nvPr>
        </p:nvSpPr>
        <p:spPr/>
        <p:txBody>
          <a:bodyPr/>
          <a:lstStyle/>
          <a:p>
            <a:pPr>
              <a:defRPr/>
            </a:pPr>
            <a:r>
              <a:rPr lang="en-US" smtClean="0">
                <a:solidFill>
                  <a:prstClr val="black"/>
                </a:solidFill>
              </a:rPr>
              <a:t>Health IT Workforce Curriculum Version 4.0</a:t>
            </a:r>
            <a:endParaRPr lang="en-US" dirty="0">
              <a:solidFill>
                <a:prstClr val="black"/>
              </a:solidFill>
            </a:endParaRPr>
          </a:p>
        </p:txBody>
      </p:sp>
      <p:sp>
        <p:nvSpPr>
          <p:cNvPr id="5" name="Slide Number Placeholder 4"/>
          <p:cNvSpPr>
            <a:spLocks noGrp="1"/>
          </p:cNvSpPr>
          <p:nvPr>
            <p:ph type="sldNum" sz="quarter" idx="11"/>
          </p:nvPr>
        </p:nvSpPr>
        <p:spPr/>
        <p:txBody>
          <a:bodyPr/>
          <a:lstStyle/>
          <a:p>
            <a:fld id="{BC67021A-487C-4D8E-B66A-9A323BD1E9A7}" type="slidenum">
              <a:rPr lang="en-US" altLang="en-US">
                <a:solidFill>
                  <a:prstClr val="black"/>
                </a:solidFill>
              </a:rPr>
              <a:pPr/>
              <a:t>13</a:t>
            </a:fld>
            <a:endParaRPr lang="en-US" altLang="en-US">
              <a:solidFill>
                <a:prstClr val="black"/>
              </a:solidFill>
            </a:endParaRPr>
          </a:p>
        </p:txBody>
      </p:sp>
    </p:spTree>
    <p:extLst>
      <p:ext uri="{BB962C8B-B14F-4D97-AF65-F5344CB8AC3E}">
        <p14:creationId xmlns:p14="http://schemas.microsoft.com/office/powerpoint/2010/main" val="398789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extLst/>
        </p:spPr>
        <p:txBody>
          <a:bodyPr/>
          <a:lstStyle/>
          <a:p>
            <a:pPr>
              <a:defRPr/>
            </a:pPr>
            <a:r>
              <a:rPr lang="en-US" dirty="0" smtClean="0"/>
              <a:t>The objectives for this unit, Reproductive System, are to:</a:t>
            </a:r>
          </a:p>
          <a:p>
            <a:pPr marL="171450" indent="-171450">
              <a:buFont typeface="Arial" pitchFamily="34" charset="0"/>
              <a:buChar char="•"/>
              <a:defRPr/>
            </a:pPr>
            <a:r>
              <a:rPr lang="en-US" dirty="0" smtClean="0"/>
              <a:t>Define, understand and correctly pronounce medical terms related to the female reproductive system and male reproductive system.</a:t>
            </a:r>
          </a:p>
          <a:p>
            <a:pPr marL="171450" indent="-171450">
              <a:buFont typeface="Arial" pitchFamily="34" charset="0"/>
              <a:buChar char="•"/>
              <a:defRPr/>
            </a:pPr>
            <a:r>
              <a:rPr lang="en-US" dirty="0" smtClean="0"/>
              <a:t>Describe common diseases and conditions with an overview of various treatments related to the female reproductive system and male reproductive system.</a:t>
            </a:r>
          </a:p>
          <a:p>
            <a:pPr marL="171450" indent="-171450" eaLnBrk="1" hangingPunct="1">
              <a:spcBef>
                <a:spcPct val="0"/>
              </a:spcBef>
              <a:buFont typeface="Arial" pitchFamily="34" charset="0"/>
              <a:buChar char="•"/>
              <a:defRPr/>
            </a:pPr>
            <a:endParaRPr lang="en-US" dirty="0" smtClean="0"/>
          </a:p>
        </p:txBody>
      </p:sp>
      <p:sp>
        <p:nvSpPr>
          <p:cNvPr id="17411"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907F232-6B01-4374-B5D9-DC433EC896C1}" type="slidenum">
              <a:rPr lang="en-US" altLang="en-US">
                <a:latin typeface="Calibri" panose="020F0502020204030204" pitchFamily="34" charset="0"/>
              </a:rPr>
              <a:pPr eaLnBrk="1" hangingPunct="1"/>
              <a:t>2</a:t>
            </a:fld>
            <a:endParaRPr lang="en-US" altLang="en-US">
              <a:latin typeface="Calibri" panose="020F0502020204030204" pitchFamily="34" charset="0"/>
            </a:endParaRPr>
          </a:p>
        </p:txBody>
      </p:sp>
    </p:spTree>
    <p:extLst>
      <p:ext uri="{BB962C8B-B14F-4D97-AF65-F5344CB8AC3E}">
        <p14:creationId xmlns:p14="http://schemas.microsoft.com/office/powerpoint/2010/main" val="7543194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Our study of the male reproductive system begins with a review of male anatomy.  The male reproductive system produces the male hormone testosterone. It also produces sperm for copulation.</a:t>
            </a:r>
          </a:p>
          <a:p>
            <a:endParaRPr lang="en-US" altLang="en-US" smtClean="0">
              <a:latin typeface="Arial" panose="020B0604020202020204" pitchFamily="34" charset="0"/>
            </a:endParaRPr>
          </a:p>
          <a:p>
            <a:r>
              <a:rPr lang="en-US" altLang="en-US" smtClean="0">
                <a:latin typeface="Arial" panose="020B0604020202020204" pitchFamily="34" charset="0"/>
              </a:rPr>
              <a:t>The testes (pronounced  test-tees) are two egg-shaped organs inside the scrotum, the loose sac of skin located behind the penis.  Sperm cells are produced in the testes and are moved up into the body through the vas deferens. The vas deferens joins the urethra (pronounced you-wreath-ruh) which is a tube that opens to the outside of the body through the penis.  In addition to producing sperm, the testes also produce male hormones which are responsible for the development of the secondary sex characteristics such as facial hair, pubic hair and changes in the voice.</a:t>
            </a:r>
          </a:p>
        </p:txBody>
      </p:sp>
      <p:sp>
        <p:nvSpPr>
          <p:cNvPr id="34819"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116B300-12BA-4C61-BE35-725BB8A7A8A2}" type="slidenum">
              <a:rPr lang="en-US" altLang="en-US">
                <a:latin typeface="Calibri" panose="020F0502020204030204" pitchFamily="34" charset="0"/>
              </a:rPr>
              <a:pPr eaLnBrk="1" hangingPunct="1"/>
              <a:t>3</a:t>
            </a:fld>
            <a:endParaRPr lang="en-US" altLang="en-US">
              <a:latin typeface="Calibri" panose="020F0502020204030204" pitchFamily="34" charset="0"/>
            </a:endParaRPr>
          </a:p>
        </p:txBody>
      </p:sp>
    </p:spTree>
    <p:extLst>
      <p:ext uri="{BB962C8B-B14F-4D97-AF65-F5344CB8AC3E}">
        <p14:creationId xmlns:p14="http://schemas.microsoft.com/office/powerpoint/2010/main" val="32817453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Seminal vesicles are two structures lying behind the bladder.  They are connected to  the vas deferens and secrete a thick fluid that forms part of the semen.</a:t>
            </a:r>
          </a:p>
          <a:p>
            <a:endParaRPr lang="en-US" altLang="en-US" smtClean="0">
              <a:latin typeface="Arial" panose="020B0604020202020204" pitchFamily="34" charset="0"/>
            </a:endParaRPr>
          </a:p>
          <a:p>
            <a:r>
              <a:rPr lang="en-US" altLang="en-US" smtClean="0">
                <a:latin typeface="Arial" panose="020B0604020202020204" pitchFamily="34" charset="0"/>
              </a:rPr>
              <a:t>The prostate gland is about the size of a walnut and it produces part of the seminal fluid that carries sperm.  The prostate gland surrounds the neck of the bladder and urethra.</a:t>
            </a:r>
          </a:p>
          <a:p>
            <a:r>
              <a:rPr lang="en-US" altLang="en-US" smtClean="0">
                <a:latin typeface="Arial" panose="020B0604020202020204" pitchFamily="34" charset="0"/>
              </a:rPr>
              <a:t> </a:t>
            </a:r>
          </a:p>
          <a:p>
            <a:r>
              <a:rPr lang="en-US" altLang="en-US" smtClean="0">
                <a:latin typeface="Arial" panose="020B0604020202020204" pitchFamily="34" charset="0"/>
              </a:rPr>
              <a:t>The penis is the male organ of copulation and urination.  </a:t>
            </a:r>
          </a:p>
        </p:txBody>
      </p:sp>
      <p:sp>
        <p:nvSpPr>
          <p:cNvPr id="34819"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0573580-0748-4069-BB05-2597B53CC6B5}" type="slidenum">
              <a:rPr lang="en-US" altLang="en-US">
                <a:latin typeface="Calibri" panose="020F0502020204030204" pitchFamily="34" charset="0"/>
              </a:rPr>
              <a:pPr eaLnBrk="1" hangingPunct="1"/>
              <a:t>4</a:t>
            </a:fld>
            <a:endParaRPr lang="en-US" altLang="en-US">
              <a:latin typeface="Calibri" panose="020F0502020204030204" pitchFamily="34" charset="0"/>
            </a:endParaRPr>
          </a:p>
        </p:txBody>
      </p:sp>
    </p:spTree>
    <p:extLst>
      <p:ext uri="{BB962C8B-B14F-4D97-AF65-F5344CB8AC3E}">
        <p14:creationId xmlns:p14="http://schemas.microsoft.com/office/powerpoint/2010/main" val="33227484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Disorders and diseases of the penis can cause pain and affect a man’s sexual function and fertility.  Disorders of the penis include: Balanitis (pronounced bal (like balance)-uh-night-iss) which is the inflammation of the skin covering the head of the penis.</a:t>
            </a:r>
          </a:p>
          <a:p>
            <a:endParaRPr lang="en-US" altLang="en-US" smtClean="0">
              <a:latin typeface="Arial" panose="020B0604020202020204" pitchFamily="34" charset="0"/>
            </a:endParaRPr>
          </a:p>
          <a:p>
            <a:r>
              <a:rPr lang="en-US" altLang="en-US" smtClean="0">
                <a:latin typeface="Arial" panose="020B0604020202020204" pitchFamily="34" charset="0"/>
              </a:rPr>
              <a:t>Erectile dysfunction, which is the inability to obtain or maintain an erection.</a:t>
            </a:r>
          </a:p>
          <a:p>
            <a:endParaRPr lang="en-US" altLang="en-US" smtClean="0">
              <a:latin typeface="Arial" panose="020B0604020202020204" pitchFamily="34" charset="0"/>
            </a:endParaRPr>
          </a:p>
          <a:p>
            <a:r>
              <a:rPr lang="en-US" altLang="en-US" smtClean="0">
                <a:latin typeface="Arial" panose="020B0604020202020204" pitchFamily="34" charset="0"/>
              </a:rPr>
              <a:t>Other problems include infections. One infection of the penis is caused by Chlamydia (pronounced kluh-mid-ee-uh), which is a common bacterial sexually transmitted disease.  Symptoms include burning during urination or an abnormal discharge from the penis, but sometimes there are no symptoms.  The treatment is antibiotics.</a:t>
            </a:r>
          </a:p>
          <a:p>
            <a:endParaRPr lang="en-US" altLang="en-US" smtClean="0">
              <a:latin typeface="Arial" panose="020B0604020202020204" pitchFamily="34" charset="0"/>
            </a:endParaRPr>
          </a:p>
          <a:p>
            <a:r>
              <a:rPr lang="en-US" altLang="en-US" smtClean="0">
                <a:latin typeface="Arial" panose="020B0604020202020204" pitchFamily="34" charset="0"/>
              </a:rPr>
              <a:t>Genital warts are caused by the human papillomavirus (pronounced pap-ill-ome-uh-virus), or HPV (pronounced H-P-V).  In men, genital warts are less common than in women but might occur on the tip of the penis.  Warts can disappear on their own, however the virus stays in your body even after treatment so they can return.</a:t>
            </a:r>
          </a:p>
          <a:p>
            <a:endParaRPr lang="en-US" altLang="en-US" smtClean="0">
              <a:latin typeface="Arial" panose="020B0604020202020204" pitchFamily="34" charset="0"/>
            </a:endParaRPr>
          </a:p>
          <a:p>
            <a:r>
              <a:rPr lang="en-US" altLang="en-US" smtClean="0">
                <a:latin typeface="Arial" panose="020B0604020202020204" pitchFamily="34" charset="0"/>
              </a:rPr>
              <a:t>Gonorrhea is a curable STD common in young adults and caused by  bacteria.  It does not always manifest symptoms, but in men it can cause pain when urinating and a discharge from the penis.  If untreated, it can cause epididymitis (pronounced eppi-did-ih-might-iss), which is an infection of the ducts in the testes. Gonorrhea can be cured with antibiotics.</a:t>
            </a:r>
          </a:p>
        </p:txBody>
      </p:sp>
      <p:sp>
        <p:nvSpPr>
          <p:cNvPr id="36867"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F10E27F-606B-4E72-A45E-7CD851E58420}" type="slidenum">
              <a:rPr lang="en-US" altLang="en-US">
                <a:latin typeface="Calibri" panose="020F0502020204030204" pitchFamily="34" charset="0"/>
              </a:rPr>
              <a:pPr eaLnBrk="1" hangingPunct="1"/>
              <a:t>5</a:t>
            </a:fld>
            <a:endParaRPr lang="en-US" altLang="en-US">
              <a:latin typeface="Calibri" panose="020F0502020204030204" pitchFamily="34" charset="0"/>
            </a:endParaRPr>
          </a:p>
        </p:txBody>
      </p:sp>
    </p:spTree>
    <p:extLst>
      <p:ext uri="{BB962C8B-B14F-4D97-AF65-F5344CB8AC3E}">
        <p14:creationId xmlns:p14="http://schemas.microsoft.com/office/powerpoint/2010/main" val="22032202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Some common problems with the prostate include these disorders and diseases.</a:t>
            </a:r>
          </a:p>
          <a:p>
            <a:endParaRPr lang="en-US" altLang="en-US" smtClean="0">
              <a:latin typeface="Arial" panose="020B0604020202020204" pitchFamily="34" charset="0"/>
            </a:endParaRPr>
          </a:p>
          <a:p>
            <a:r>
              <a:rPr lang="en-US" altLang="en-US" smtClean="0">
                <a:latin typeface="Arial" panose="020B0604020202020204" pitchFamily="34" charset="0"/>
              </a:rPr>
              <a:t>Prostatitis (pronounced pross-tuh-tight-iss) is an infection of the prostate gland, usually caused by bacteria.</a:t>
            </a:r>
          </a:p>
          <a:p>
            <a:r>
              <a:rPr lang="en-US" altLang="en-US" smtClean="0">
                <a:latin typeface="Arial" panose="020B0604020202020204" pitchFamily="34" charset="0"/>
              </a:rPr>
              <a:t>Benign prostatic (pronounced pross-static) hypertrophy, or BPH (pronounced B=P-H), is an enlargement of the prostate gland, commonly seen in males over 50.  Symptoms include dribbling after urination, and frequent urination, especially at night.  Possible treatments include resection of the portion of the gland that is obstructing the urethra.</a:t>
            </a:r>
          </a:p>
          <a:p>
            <a:endParaRPr lang="en-US" altLang="en-US" smtClean="0">
              <a:latin typeface="Arial" panose="020B0604020202020204" pitchFamily="34" charset="0"/>
            </a:endParaRPr>
          </a:p>
          <a:p>
            <a:r>
              <a:rPr lang="en-US" altLang="en-US" smtClean="0">
                <a:latin typeface="Arial" panose="020B0604020202020204" pitchFamily="34" charset="0"/>
              </a:rPr>
              <a:t>Prostate cancer is the third most common cause of death from cancer in men of all ages.  It is rare in men younger than 40.  The levels of a substance called prostate specific antigen  or PSA (pronounced P-S-A) is often high in men with prostate cancer, but it may also be high with other prostate conditions.  Symptoms of prostate cancer include:  painful or difficult urination, low back pain, and pain with ejaculation.  Prostate cancer treatment depends on the stage of the cancer.  Treatment may include surgery, radiation therapy, chemotherapy or control of hormones that affect the cancer.</a:t>
            </a:r>
          </a:p>
          <a:p>
            <a:pPr eaLnBrk="1" hangingPunct="1">
              <a:spcBef>
                <a:spcPct val="0"/>
              </a:spcBef>
            </a:pPr>
            <a:endParaRPr lang="en-US" altLang="en-US" smtClean="0">
              <a:latin typeface="Arial" panose="020B0604020202020204" pitchFamily="34" charset="0"/>
            </a:endParaRPr>
          </a:p>
        </p:txBody>
      </p:sp>
      <p:sp>
        <p:nvSpPr>
          <p:cNvPr id="38915"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1466E84-F2D0-44F8-8F82-83E2CDF4877E}" type="slidenum">
              <a:rPr lang="en-US" altLang="en-US">
                <a:latin typeface="Calibri" panose="020F0502020204030204" pitchFamily="34" charset="0"/>
              </a:rPr>
              <a:pPr eaLnBrk="1" hangingPunct="1"/>
              <a:t>6</a:t>
            </a:fld>
            <a:endParaRPr lang="en-US" altLang="en-US">
              <a:latin typeface="Calibri" panose="020F0502020204030204" pitchFamily="34" charset="0"/>
            </a:endParaRPr>
          </a:p>
        </p:txBody>
      </p:sp>
    </p:spTree>
    <p:extLst>
      <p:ext uri="{BB962C8B-B14F-4D97-AF65-F5344CB8AC3E}">
        <p14:creationId xmlns:p14="http://schemas.microsoft.com/office/powerpoint/2010/main" val="35330617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mtClean="0">
                <a:latin typeface="Arial" panose="020B0604020202020204" pitchFamily="34" charset="0"/>
              </a:rPr>
              <a:t>There are also various disorders that affect the testicles.  For example, testicles can get inflamed or infected.  Symptoms include a lump, redness, pain or other changes in the testicle.  Diagnosis and treatment depend on the specific conditions.</a:t>
            </a:r>
          </a:p>
        </p:txBody>
      </p:sp>
      <p:sp>
        <p:nvSpPr>
          <p:cNvPr id="40963"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D3D6D50-4284-42A2-8788-075DD2AB06CA}" type="slidenum">
              <a:rPr lang="en-US" altLang="en-US">
                <a:latin typeface="Calibri" panose="020F0502020204030204" pitchFamily="34" charset="0"/>
              </a:rPr>
              <a:pPr eaLnBrk="1" hangingPunct="1"/>
              <a:t>7</a:t>
            </a:fld>
            <a:endParaRPr lang="en-US" altLang="en-US">
              <a:latin typeface="Calibri" panose="020F0502020204030204" pitchFamily="34" charset="0"/>
            </a:endParaRPr>
          </a:p>
        </p:txBody>
      </p:sp>
    </p:spTree>
    <p:extLst>
      <p:ext uri="{BB962C8B-B14F-4D97-AF65-F5344CB8AC3E}">
        <p14:creationId xmlns:p14="http://schemas.microsoft.com/office/powerpoint/2010/main" val="35627226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And finally, testicular cancer can form in a man’s testicles.  This type of cancer mainly affects young men between the ages of 20 and 39.  It is also more common in men who have had abnormal testicle development, have had an undescended testicle and have a family history of the cancer.</a:t>
            </a:r>
          </a:p>
          <a:p>
            <a:endParaRPr lang="en-US" altLang="en-US" smtClean="0">
              <a:latin typeface="Arial" panose="020B0604020202020204" pitchFamily="34" charset="0"/>
            </a:endParaRPr>
          </a:p>
          <a:p>
            <a:r>
              <a:rPr lang="en-US" altLang="en-US" smtClean="0">
                <a:latin typeface="Arial" panose="020B0604020202020204" pitchFamily="34" charset="0"/>
              </a:rPr>
              <a:t>Symptoms include pain, swelling, or lumps in the testicles or groin area.</a:t>
            </a:r>
          </a:p>
          <a:p>
            <a:endParaRPr lang="en-US" altLang="en-US" smtClean="0">
              <a:latin typeface="Arial" panose="020B0604020202020204" pitchFamily="34" charset="0"/>
            </a:endParaRPr>
          </a:p>
          <a:p>
            <a:r>
              <a:rPr lang="en-US" altLang="en-US" smtClean="0">
                <a:latin typeface="Arial" panose="020B0604020202020204" pitchFamily="34" charset="0"/>
              </a:rPr>
              <a:t>Diagnostic tests used to confirm the diagnosis of testicular cancer include an open biopsy or a needle biopsy. Treatment options include surgery, radiation and/or chemotherapy.  Treatments may also cause infertility.</a:t>
            </a:r>
          </a:p>
          <a:p>
            <a:pPr eaLnBrk="1" hangingPunct="1">
              <a:spcBef>
                <a:spcPct val="0"/>
              </a:spcBef>
            </a:pPr>
            <a:endParaRPr lang="en-US" altLang="en-US" smtClean="0">
              <a:latin typeface="Arial" panose="020B0604020202020204" pitchFamily="34" charset="0"/>
            </a:endParaRPr>
          </a:p>
        </p:txBody>
      </p:sp>
      <p:sp>
        <p:nvSpPr>
          <p:cNvPr id="40963"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7285085-0A1B-4C19-8D98-539E96C348FE}" type="slidenum">
              <a:rPr lang="en-US" altLang="en-US">
                <a:latin typeface="Calibri" panose="020F0502020204030204" pitchFamily="34" charset="0"/>
              </a:rPr>
              <a:pPr eaLnBrk="1" hangingPunct="1"/>
              <a:t>8</a:t>
            </a:fld>
            <a:endParaRPr lang="en-US" altLang="en-US">
              <a:latin typeface="Calibri" panose="020F0502020204030204" pitchFamily="34" charset="0"/>
            </a:endParaRPr>
          </a:p>
        </p:txBody>
      </p:sp>
    </p:spTree>
    <p:extLst>
      <p:ext uri="{BB962C8B-B14F-4D97-AF65-F5344CB8AC3E}">
        <p14:creationId xmlns:p14="http://schemas.microsoft.com/office/powerpoint/2010/main" val="30846467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Here are some key word parts related to the male reproductive system along with their meanings.  In the third column you can see some of the medical terms that we can create by combining word parts.  </a:t>
            </a:r>
          </a:p>
          <a:p>
            <a:endParaRPr lang="en-US" altLang="en-US" smtClean="0">
              <a:latin typeface="Arial" panose="020B0604020202020204" pitchFamily="34" charset="0"/>
            </a:endParaRPr>
          </a:p>
          <a:p>
            <a:r>
              <a:rPr lang="en-US" altLang="en-US" smtClean="0">
                <a:latin typeface="Arial" panose="020B0604020202020204" pitchFamily="34" charset="0"/>
              </a:rPr>
              <a:t>You should return to the online medical dictionary to hear the pronunciation and become familiar with the meaning of the created terms. </a:t>
            </a:r>
          </a:p>
        </p:txBody>
      </p:sp>
    </p:spTree>
    <p:extLst>
      <p:ext uri="{BB962C8B-B14F-4D97-AF65-F5344CB8AC3E}">
        <p14:creationId xmlns:p14="http://schemas.microsoft.com/office/powerpoint/2010/main" val="10850456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9"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15"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7"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8"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dirty="0" smtClean="0"/>
              <a:t>Click to edit Master text styles</a:t>
            </a:r>
          </a:p>
        </p:txBody>
      </p:sp>
      <p:sp>
        <p:nvSpPr>
          <p:cNvPr id="19"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997138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dirty="0" smtClean="0"/>
              <a:t>Click to edit Master text styles</a:t>
            </a:r>
          </a:p>
          <a:p>
            <a:pPr lvl="1"/>
            <a:r>
              <a:rPr lang="en-US" dirty="0"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18148005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dirty="0" smtClean="0"/>
              <a:t>Click to edit Master text styles</a:t>
            </a:r>
          </a:p>
          <a:p>
            <a:pPr lvl="1"/>
            <a:r>
              <a:rPr lang="en-US" dirty="0"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dirty="0" smtClean="0"/>
              <a:t>Click to edit Master text styles</a:t>
            </a:r>
          </a:p>
          <a:p>
            <a:pPr lvl="1"/>
            <a:r>
              <a:rPr lang="en-US" dirty="0"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dirty="0" smtClean="0"/>
              <a:t>Click to edit Master text styles</a:t>
            </a:r>
          </a:p>
          <a:p>
            <a:pPr lvl="1"/>
            <a:r>
              <a:rPr lang="en-US" dirty="0"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46280028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dirty="0" smtClean="0"/>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80290439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a:solidFill>
                  <a:srgbClr val="0070C0"/>
                </a:solidFill>
                <a:cs typeface="Arial" panose="020B0604020202020204" pitchFamily="34" charset="0"/>
              </a:rPr>
              <a:t>Creating a Custom Layout</a:t>
            </a:r>
          </a:p>
          <a:p>
            <a:r>
              <a:rPr lang="en-US" dirty="0">
                <a:solidFill>
                  <a:prstClr val="black"/>
                </a:solidFill>
              </a:rPr>
              <a:t>Follow the instructions on this slide layout if none of the existing layouts (in the current template) work well for the current slide you would like to create or edit.</a:t>
            </a:r>
            <a:endParaRPr lang="en-US" dirty="0">
              <a:solidFill>
                <a:prstClr val="black"/>
              </a:solidFill>
            </a:endParaRPr>
          </a:p>
        </p:txBody>
      </p:sp>
      <p:sp>
        <p:nvSpPr>
          <p:cNvPr id="6" name="TextBox 5"/>
          <p:cNvSpPr txBox="1"/>
          <p:nvPr userDrawn="1"/>
        </p:nvSpPr>
        <p:spPr>
          <a:xfrm>
            <a:off x="101600" y="2567642"/>
            <a:ext cx="9144000" cy="3970318"/>
          </a:xfrm>
          <a:prstGeom prst="rect">
            <a:avLst/>
          </a:prstGeom>
          <a:noFill/>
        </p:spPr>
        <p:txBody>
          <a:bodyPr wrap="square" rtlCol="0">
            <a:spAutoFit/>
          </a:bodyPr>
          <a:lstStyle/>
          <a:p>
            <a:r>
              <a:rPr lang="en-US" dirty="0">
                <a:solidFill>
                  <a:prstClr val="black"/>
                </a:solidFill>
              </a:rPr>
              <a:t>To create a custom new layout, </a:t>
            </a:r>
            <a:r>
              <a:rPr lang="en-US" b="1" dirty="0">
                <a:solidFill>
                  <a:prstClr val="black"/>
                </a:solidFill>
              </a:rPr>
              <a:t>in the Slide Master view </a:t>
            </a:r>
            <a:r>
              <a:rPr lang="en-US" dirty="0">
                <a:solidFill>
                  <a:prstClr val="black"/>
                </a:solidFill>
              </a:rPr>
              <a:t>do the following:</a:t>
            </a:r>
          </a:p>
          <a:p>
            <a:pPr marL="214313" indent="-214313">
              <a:buFont typeface="Arial" panose="020B0604020202020204" pitchFamily="34" charset="0"/>
              <a:buChar char="•"/>
            </a:pPr>
            <a:r>
              <a:rPr lang="en-US" b="1" dirty="0">
                <a:solidFill>
                  <a:prstClr val="black"/>
                </a:solidFill>
              </a:rPr>
              <a:t>DUPLICATE</a:t>
            </a:r>
            <a:r>
              <a:rPr lang="en-US" dirty="0">
                <a:solidFill>
                  <a:prstClr val="black"/>
                </a:solidFill>
              </a:rPr>
              <a:t> an existing layout to create a new layout.</a:t>
            </a:r>
          </a:p>
          <a:p>
            <a:pPr marL="214313" indent="-214313">
              <a:buFont typeface="Arial" panose="020B0604020202020204" pitchFamily="34" charset="0"/>
              <a:buChar char="•"/>
            </a:pPr>
            <a:r>
              <a:rPr lang="en-US" b="1" dirty="0">
                <a:solidFill>
                  <a:prstClr val="black"/>
                </a:solidFill>
              </a:rPr>
              <a:t>RENAME</a:t>
            </a:r>
            <a:r>
              <a:rPr lang="en-US" dirty="0">
                <a:solidFill>
                  <a:prstClr val="black"/>
                </a:solidFill>
              </a:rPr>
              <a:t> the new layout.</a:t>
            </a:r>
          </a:p>
          <a:p>
            <a:pPr marL="214313" indent="-214313">
              <a:buFont typeface="Arial" panose="020B0604020202020204" pitchFamily="34" charset="0"/>
              <a:buChar char="•"/>
            </a:pPr>
            <a:r>
              <a:rPr lang="en-US" b="1" dirty="0">
                <a:solidFill>
                  <a:prstClr val="black"/>
                </a:solidFill>
              </a:rPr>
              <a:t>Insert or Remove as appropriate PLACEHOLDERS </a:t>
            </a:r>
            <a:r>
              <a:rPr lang="en-US" dirty="0">
                <a:solidFill>
                  <a:prstClr val="black"/>
                </a:solidFill>
              </a:rPr>
              <a:t>on your new layout, resizing &amp; formatting as appropriate. </a:t>
            </a:r>
            <a:r>
              <a:rPr lang="en-US" sz="1600" dirty="0">
                <a:solidFill>
                  <a:prstClr val="black"/>
                </a:solidFill>
              </a:rPr>
              <a:t>(Do not edit your content in the slide master. All content should be edited in the normal presentation design view.) </a:t>
            </a:r>
            <a:r>
              <a:rPr lang="en-US" b="1" dirty="0">
                <a:solidFill>
                  <a:prstClr val="black"/>
                </a:solidFill>
              </a:rPr>
              <a:t>NEVER REMOVE THE LAYOUT’S TITLE CONTAINER</a:t>
            </a:r>
            <a:r>
              <a:rPr lang="en-US" dirty="0">
                <a:solidFill>
                  <a:prstClr val="black"/>
                </a:solidFill>
              </a:rPr>
              <a:t>. </a:t>
            </a:r>
            <a:r>
              <a:rPr lang="en-US" sz="1600" dirty="0">
                <a:solidFill>
                  <a:prstClr val="black"/>
                </a:solidFill>
              </a:rPr>
              <a:t>(It can be resized or formatted, but never removed.)</a:t>
            </a:r>
            <a:endParaRPr lang="en-US" dirty="0">
              <a:solidFill>
                <a:prstClr val="black"/>
              </a:solidFill>
            </a:endParaRPr>
          </a:p>
          <a:p>
            <a:pPr marL="214313" indent="-214313">
              <a:buFont typeface="Arial" panose="020B0604020202020204" pitchFamily="34" charset="0"/>
              <a:buChar char="•"/>
            </a:pPr>
            <a:r>
              <a:rPr lang="en-US" dirty="0">
                <a:solidFill>
                  <a:prstClr val="black"/>
                </a:solidFill>
              </a:rPr>
              <a:t>Check the </a:t>
            </a:r>
            <a:r>
              <a:rPr lang="en-US" b="1" dirty="0">
                <a:solidFill>
                  <a:prstClr val="black"/>
                </a:solidFill>
              </a:rPr>
              <a:t>READING ORDER </a:t>
            </a:r>
            <a:r>
              <a:rPr lang="en-US" dirty="0">
                <a:solidFill>
                  <a:prstClr val="black"/>
                </a:solidFill>
              </a:rPr>
              <a:t>of your new layout. (</a:t>
            </a:r>
            <a:r>
              <a:rPr lang="en-US" sz="1350" u="sng" dirty="0">
                <a:solidFill>
                  <a:prstClr val="black"/>
                </a:solidFill>
                <a:latin typeface="Arial"/>
                <a:hlinkClick r:id="rId2"/>
              </a:rPr>
              <a:t>http://accessibility.psu.edu/microsoftoffice/powerpoint/</a:t>
            </a:r>
            <a:r>
              <a:rPr lang="en-US" sz="1350" dirty="0">
                <a:solidFill>
                  <a:prstClr val="black"/>
                </a:solidFill>
                <a:latin typeface="Arial"/>
              </a:rPr>
              <a:t>) </a:t>
            </a:r>
            <a:r>
              <a:rPr lang="en-US" dirty="0">
                <a:solidFill>
                  <a:prstClr val="black"/>
                </a:solidFill>
              </a:rPr>
              <a:t>Reorder as appropriate so the slide layout’s </a:t>
            </a:r>
            <a:r>
              <a:rPr lang="en-US" b="1" dirty="0">
                <a:solidFill>
                  <a:prstClr val="black"/>
                </a:solidFill>
              </a:rPr>
              <a:t>TITLE is read first</a:t>
            </a:r>
            <a:r>
              <a:rPr lang="en-US" dirty="0">
                <a:solidFill>
                  <a:prstClr val="black"/>
                </a:solidFill>
              </a:rPr>
              <a:t>.</a:t>
            </a:r>
          </a:p>
          <a:p>
            <a:pPr marL="214313" indent="-214313">
              <a:buFont typeface="Arial" panose="020B0604020202020204" pitchFamily="34" charset="0"/>
              <a:buChar char="•"/>
            </a:pPr>
            <a:r>
              <a:rPr lang="en-US" b="1" dirty="0">
                <a:solidFill>
                  <a:prstClr val="black"/>
                </a:solidFill>
              </a:rPr>
              <a:t>SAVE</a:t>
            </a:r>
            <a:r>
              <a:rPr lang="en-US" dirty="0">
                <a:solidFill>
                  <a:prstClr val="black"/>
                </a:solidFill>
              </a:rPr>
              <a:t> your presentation.</a:t>
            </a:r>
          </a:p>
          <a:p>
            <a:pPr marL="214313" indent="-214313">
              <a:buFont typeface="Arial" panose="020B0604020202020204" pitchFamily="34" charset="0"/>
              <a:buChar char="•"/>
            </a:pPr>
            <a:r>
              <a:rPr lang="en-US" b="1" dirty="0">
                <a:solidFill>
                  <a:prstClr val="black"/>
                </a:solidFill>
              </a:rPr>
              <a:t>Close the Master View </a:t>
            </a:r>
            <a:r>
              <a:rPr lang="en-US" dirty="0">
                <a:solidFill>
                  <a:prstClr val="black"/>
                </a:solidFill>
              </a:rPr>
              <a:t>and return to your normal editing (design) view.</a:t>
            </a:r>
          </a:p>
          <a:p>
            <a:pPr marL="214313" indent="-214313">
              <a:buFont typeface="Arial" panose="020B0604020202020204" pitchFamily="34" charset="0"/>
              <a:buChar char="•"/>
            </a:pPr>
            <a:r>
              <a:rPr lang="en-US" b="1" dirty="0">
                <a:solidFill>
                  <a:prstClr val="black"/>
                </a:solidFill>
              </a:rPr>
              <a:t>Insert a new slide using </a:t>
            </a:r>
            <a:r>
              <a:rPr lang="en-US" b="1">
                <a:solidFill>
                  <a:prstClr val="black"/>
                </a:solidFill>
              </a:rPr>
              <a:t>your custom-named </a:t>
            </a:r>
            <a:r>
              <a:rPr lang="en-US" b="1" dirty="0">
                <a:solidFill>
                  <a:prstClr val="black"/>
                </a:solidFill>
              </a:rPr>
              <a:t>new layout </a:t>
            </a:r>
            <a:r>
              <a:rPr lang="en-US" dirty="0">
                <a:solidFill>
                  <a:prstClr val="black"/>
                </a:solidFill>
              </a:rPr>
              <a:t>or apply the new layout to an existing slide.</a:t>
            </a:r>
            <a:endParaRPr lang="en-US" dirty="0">
              <a:solidFill>
                <a:prstClr val="black"/>
              </a:solidFill>
            </a:endParaRPr>
          </a:p>
        </p:txBody>
      </p:sp>
    </p:spTree>
    <p:extLst>
      <p:ext uri="{BB962C8B-B14F-4D97-AF65-F5344CB8AC3E}">
        <p14:creationId xmlns:p14="http://schemas.microsoft.com/office/powerpoint/2010/main" val="2037427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02824871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ONC Lecture w/referenc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9079153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89123596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 triple column 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2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2635250" cy="4572000"/>
          </a:xfrm>
          <a:prstGeom prst="rect">
            <a:avLst/>
          </a:prstGeom>
        </p:spPr>
        <p:txBody>
          <a:bodyPr/>
          <a:lstStyle>
            <a:lvl1pPr>
              <a:defRPr sz="2400">
                <a:latin typeface="+mn-lt"/>
              </a:defRPr>
            </a:lvl1pPr>
            <a:lvl2pPr>
              <a:buSzPct val="85000"/>
              <a:defRPr sz="2000">
                <a:latin typeface="+mn-lt"/>
              </a:defRPr>
            </a:lvl2pPr>
            <a:lvl3pPr marL="1143000" indent="-228600">
              <a:buSzPct val="80000"/>
              <a:buFont typeface="Courier New" panose="02070309020205020404" pitchFamily="49" charset="0"/>
              <a:buChar char="o"/>
              <a:defRPr sz="1800">
                <a:latin typeface="+mn-lt"/>
              </a:defRPr>
            </a:lvl3pPr>
            <a:lvl4pPr marL="1600200" indent="-228600">
              <a:buSzPct val="120000"/>
              <a:buFont typeface="Wingdings" panose="05000000000000000000" pitchFamily="2" charset="2"/>
              <a:buChar char="§"/>
              <a:defRPr sz="1600">
                <a:latin typeface="+mn-lt"/>
              </a:defRPr>
            </a:lvl4pPr>
            <a:lvl5pPr marL="2057400" indent="-228600">
              <a:buSzPct val="70000"/>
              <a:buFont typeface="Wingdings" panose="05000000000000000000" pitchFamily="2" charset="2"/>
              <a:buChar char="q"/>
              <a:defRPr sz="1600">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Text Placeholder 1"/>
          <p:cNvSpPr>
            <a:spLocks noGrp="1"/>
          </p:cNvSpPr>
          <p:nvPr>
            <p:ph type="body" sz="quarter" idx="32" hasCustomPrompt="1"/>
          </p:nvPr>
        </p:nvSpPr>
        <p:spPr>
          <a:xfrm>
            <a:off x="779007" y="6278880"/>
            <a:ext cx="2027692"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6050577" y="1600200"/>
            <a:ext cx="2635250" cy="4572000"/>
          </a:xfrm>
          <a:prstGeom prst="rect">
            <a:avLst/>
          </a:prstGeom>
        </p:spPr>
        <p:txBody>
          <a:bodyPr/>
          <a:lstStyle>
            <a:lvl1pPr>
              <a:defRPr sz="2800"/>
            </a:lvl1pPr>
            <a:lvl2pPr>
              <a:buSzPct val="85000"/>
              <a:defRPr sz="2400"/>
            </a:lvl2pPr>
            <a:lvl3pPr marL="1143000" indent="-228600">
              <a:buSzPct val="80000"/>
              <a:buFont typeface="Courier New" panose="02070309020205020404" pitchFamily="49" charset="0"/>
              <a:buChar char="o"/>
              <a:defRPr lang="en-US" sz="20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sz="1800"/>
            </a:lvl4pPr>
            <a:lvl5pPr marL="2057400" indent="-228600">
              <a:buSzPct val="70000"/>
              <a:buFont typeface="Wingdings" panose="05000000000000000000" pitchFamily="2" charset="2"/>
              <a:buChar char="q"/>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Text Placeholder 1"/>
          <p:cNvSpPr>
            <a:spLocks noGrp="1"/>
          </p:cNvSpPr>
          <p:nvPr>
            <p:ph type="body" sz="quarter" idx="33" hasCustomPrompt="1"/>
          </p:nvPr>
        </p:nvSpPr>
        <p:spPr>
          <a:xfrm>
            <a:off x="6050577" y="6263640"/>
            <a:ext cx="2034420"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
        <p:nvSpPr>
          <p:cNvPr id="9" name="Content Placeholder 1"/>
          <p:cNvSpPr>
            <a:spLocks noGrp="1"/>
          </p:cNvSpPr>
          <p:nvPr>
            <p:ph sz="quarter" idx="34"/>
          </p:nvPr>
        </p:nvSpPr>
        <p:spPr>
          <a:xfrm>
            <a:off x="3253889" y="1600200"/>
            <a:ext cx="2635250" cy="4572000"/>
          </a:xfrm>
          <a:prstGeom prst="rect">
            <a:avLst/>
          </a:prstGeom>
        </p:spPr>
        <p:txBody>
          <a:bodyPr/>
          <a:lstStyle>
            <a:lvl1pPr>
              <a:defRPr sz="2400">
                <a:latin typeface="+mn-lt"/>
              </a:defRPr>
            </a:lvl1pPr>
            <a:lvl2pPr>
              <a:buSzPct val="85000"/>
              <a:defRPr sz="2000">
                <a:latin typeface="+mn-lt"/>
              </a:defRPr>
            </a:lvl2pPr>
            <a:lvl3pPr marL="1143000" indent="-228600">
              <a:buSzPct val="80000"/>
              <a:buFont typeface="Courier New" panose="02070309020205020404" pitchFamily="49" charset="0"/>
              <a:buChar char="o"/>
              <a:defRPr sz="1800">
                <a:latin typeface="+mn-lt"/>
              </a:defRPr>
            </a:lvl3pPr>
            <a:lvl4pPr marL="1600200" indent="-228600">
              <a:buSzPct val="120000"/>
              <a:buFont typeface="Wingdings" panose="05000000000000000000" pitchFamily="2" charset="2"/>
              <a:buChar char="§"/>
              <a:defRPr sz="1600">
                <a:latin typeface="+mn-lt"/>
              </a:defRPr>
            </a:lvl4pPr>
            <a:lvl5pPr marL="2057400" indent="-228600">
              <a:buSzPct val="70000"/>
              <a:buFont typeface="Wingdings" panose="05000000000000000000" pitchFamily="2" charset="2"/>
              <a:buChar char="q"/>
              <a:defRPr sz="1600">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ext Placeholder 1"/>
          <p:cNvSpPr>
            <a:spLocks noGrp="1"/>
          </p:cNvSpPr>
          <p:nvPr>
            <p:ph type="body" sz="quarter" idx="35" hasCustomPrompt="1"/>
          </p:nvPr>
        </p:nvSpPr>
        <p:spPr>
          <a:xfrm>
            <a:off x="3414258" y="6278880"/>
            <a:ext cx="2027692"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Tree>
    <p:extLst>
      <p:ext uri="{BB962C8B-B14F-4D97-AF65-F5344CB8AC3E}">
        <p14:creationId xmlns:p14="http://schemas.microsoft.com/office/powerpoint/2010/main" val="93520330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30278902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76029060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dirty="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97926360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2068001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603607780"/>
      </p:ext>
    </p:extLst>
  </p:cSld>
  <p:clrMap bg1="lt1" tx1="dk1" bg2="lt2" tx2="dk2" accent1="accent1" accent2="accent2" accent3="accent3" accent4="accent4" accent5="accent5" accent6="accent6" hlink="hlink" folHlink="folHlink"/>
  <p:sldLayoutIdLst>
    <p:sldLayoutId id="2147484042" r:id="rId1"/>
    <p:sldLayoutId id="2147484043" r:id="rId2"/>
    <p:sldLayoutId id="2147484044" r:id="rId3"/>
    <p:sldLayoutId id="2147484045" r:id="rId4"/>
    <p:sldLayoutId id="2147484046" r:id="rId5"/>
    <p:sldLayoutId id="2147484047" r:id="rId6"/>
    <p:sldLayoutId id="2147484048" r:id="rId7"/>
    <p:sldLayoutId id="2147484049" r:id="rId8"/>
    <p:sldLayoutId id="2147484050" r:id="rId9"/>
    <p:sldLayoutId id="2147484051" r:id="rId10"/>
    <p:sldLayoutId id="2147484052" r:id="rId11"/>
    <p:sldLayoutId id="2147484053" r:id="rId12"/>
    <p:sldLayoutId id="2147484054" r:id="rId13"/>
  </p:sldLayoutIdLst>
  <p:timing>
    <p:tnLst>
      <p:par>
        <p:cTn id="1" dur="indefinite" restart="never" nodeType="tmRoot"/>
      </p:par>
    </p:tnLst>
  </p:timing>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hyperlink" Target="http://www.nlm.nih.gov/medlineplus/malereproductivesystem.html" TargetMode="External"/><Relationship Id="rId2" Type="http://schemas.openxmlformats.org/officeDocument/2006/relationships/notesSlide" Target="../notesSlides/notesSlide12.xml"/><Relationship Id="rId1" Type="http://schemas.openxmlformats.org/officeDocument/2006/relationships/slideLayout" Target="../slideLayouts/slideLayout11.xml"/><Relationship Id="rId4" Type="http://schemas.openxmlformats.org/officeDocument/2006/relationships/hyperlink" Target="http://en.wikibooks.org/wiki/File:Male_anatomy.png"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Terminology in Healthcare and </a:t>
            </a:r>
            <a:br>
              <a:rPr lang="en-US" altLang="en-US" smtClean="0"/>
            </a:br>
            <a:r>
              <a:rPr lang="en-US" altLang="en-US" smtClean="0"/>
              <a:t>Public Health Settings</a:t>
            </a:r>
            <a:endParaRPr lang="en-US" altLang="en-US" smtClean="0"/>
          </a:p>
        </p:txBody>
      </p:sp>
      <p:sp>
        <p:nvSpPr>
          <p:cNvPr id="11267" name="Text Placeholder 2"/>
          <p:cNvSpPr>
            <a:spLocks noGrp="1"/>
          </p:cNvSpPr>
          <p:nvPr>
            <p:ph type="body" sz="half" idx="2"/>
          </p:nvPr>
        </p:nvSpPr>
        <p:spPr/>
        <p:txBody>
          <a:bodyPr/>
          <a:lstStyle/>
          <a:p>
            <a:r>
              <a:rPr lang="en-US" altLang="en-US" smtClean="0"/>
              <a:t>Reproductive System</a:t>
            </a:r>
            <a:endParaRPr lang="en-US" altLang="en-US" smtClean="0"/>
          </a:p>
        </p:txBody>
      </p:sp>
      <p:sp>
        <p:nvSpPr>
          <p:cNvPr id="6148" name="Text Placeholder 3"/>
          <p:cNvSpPr>
            <a:spLocks noGrp="1"/>
          </p:cNvSpPr>
          <p:nvPr>
            <p:ph type="body" sz="quarter" idx="11"/>
          </p:nvPr>
        </p:nvSpPr>
        <p:spPr/>
        <p:txBody>
          <a:bodyPr/>
          <a:lstStyle/>
          <a:p>
            <a:r>
              <a:rPr lang="en-US" dirty="0" smtClean="0"/>
              <a:t>Lecture b – Male Reproductive System</a:t>
            </a:r>
            <a:endParaRPr lang="en-US" dirty="0" smtClean="0"/>
          </a:p>
        </p:txBody>
      </p:sp>
      <p:sp>
        <p:nvSpPr>
          <p:cNvPr id="11269" name="Text Placeholder 4"/>
          <p:cNvSpPr>
            <a:spLocks noGrp="1"/>
          </p:cNvSpPr>
          <p:nvPr>
            <p:ph type="body" sz="quarter" idx="12"/>
          </p:nvPr>
        </p:nvSpPr>
        <p:spPr/>
        <p:txBody>
          <a:bodyPr/>
          <a:lstStyle/>
          <a:p>
            <a:r>
              <a:rPr lang="en-US" dirty="0"/>
              <a:t>This material (Comp 3 Unit 10) was developed by the University of Alabama at Birmingham, funded by the Department of Health and Human Services, Office of the National Coordinator for Health Information Technology under Award Number 90WT0007. </a:t>
            </a:r>
          </a:p>
          <a:p>
            <a:r>
              <a:rPr lang="en-US" dirty="0"/>
              <a:t>This work is licensed under the Creative Commons Attribution-</a:t>
            </a:r>
            <a:r>
              <a:rPr lang="en-US" dirty="0" err="1"/>
              <a:t>NonCommercial</a:t>
            </a:r>
            <a:r>
              <a:rPr lang="en-US" dirty="0"/>
              <a:t>-</a:t>
            </a:r>
            <a:r>
              <a:rPr lang="en-US" dirty="0" err="1"/>
              <a:t>ShareAlike</a:t>
            </a:r>
            <a:r>
              <a:rPr lang="en-US" dirty="0"/>
              <a:t> 4.0 International License. To view a copy of this license, visit </a:t>
            </a:r>
            <a:r>
              <a:rPr lang="en-US" dirty="0">
                <a:hlinkClick r:id="rId3"/>
              </a:rPr>
              <a:t>http://creativecommons.org</a:t>
            </a:r>
            <a:r>
              <a:rPr lang="en-US" dirty="0"/>
              <a: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smtClean="0"/>
              <a:t>Tell me, Detective . . .</a:t>
            </a:r>
            <a:endParaRPr lang="en-US" altLang="en-US" smtClean="0"/>
          </a:p>
        </p:txBody>
      </p:sp>
      <p:sp>
        <p:nvSpPr>
          <p:cNvPr id="20483" name="Content Placeholder 3"/>
          <p:cNvSpPr>
            <a:spLocks noGrp="1"/>
          </p:cNvSpPr>
          <p:nvPr>
            <p:ph sz="quarter" idx="14"/>
          </p:nvPr>
        </p:nvSpPr>
        <p:spPr>
          <a:xfrm>
            <a:off x="457199" y="1600200"/>
            <a:ext cx="5202237" cy="4572000"/>
          </a:xfrm>
        </p:spPr>
        <p:txBody>
          <a:bodyPr/>
          <a:lstStyle/>
          <a:p>
            <a:r>
              <a:rPr lang="en-US" dirty="0" smtClean="0"/>
              <a:t>An elderly gentleman presented to the Urology Clinic with painful urination, difficulty with urination and low back pain.  The urologist ordered a PSA test.</a:t>
            </a:r>
          </a:p>
          <a:p>
            <a:r>
              <a:rPr lang="en-US" dirty="0" smtClean="0"/>
              <a:t>What diagnosis is the physician trying to confirm? </a:t>
            </a:r>
            <a:endParaRPr lang="en-US" dirty="0" smtClean="0"/>
          </a:p>
        </p:txBody>
      </p:sp>
      <p:sp>
        <p:nvSpPr>
          <p:cNvPr id="9" name="Text Placeholder 8"/>
          <p:cNvSpPr>
            <a:spLocks noGrp="1"/>
          </p:cNvSpPr>
          <p:nvPr>
            <p:ph type="body" sz="quarter" idx="32"/>
          </p:nvPr>
        </p:nvSpPr>
        <p:spPr/>
        <p:txBody>
          <a:bodyPr/>
          <a:lstStyle/>
          <a:p>
            <a:endParaRPr lang="en-US"/>
          </a:p>
        </p:txBody>
      </p:sp>
      <p:pic>
        <p:nvPicPr>
          <p:cNvPr id="11" name="Picture 2" descr="The image shows a dtective looking through a magnifying glass. The detective resembles the famous literary character, Sherlock Holmes. "/>
          <p:cNvPicPr>
            <a:picLocks noGrp="1" noChangeAspect="1" noChangeArrowheads="1"/>
          </p:cNvPicPr>
          <p:nvPr>
            <p:ph sz="quarter" idx="18"/>
          </p:nvPr>
        </p:nvPicPr>
        <p:blipFill>
          <a:blip r:embed="rId3" cstate="print">
            <a:extLst>
              <a:ext uri="{28A0092B-C50C-407E-A947-70E740481C1C}">
                <a14:useLocalDpi xmlns:a14="http://schemas.microsoft.com/office/drawing/2010/main" val="0"/>
              </a:ext>
            </a:extLst>
          </a:blip>
          <a:srcRect/>
          <a:stretch>
            <a:fillRect/>
          </a:stretch>
        </p:blipFill>
        <p:spPr>
          <a:xfrm>
            <a:off x="5659437" y="1931099"/>
            <a:ext cx="2438896" cy="3336226"/>
          </a:xfrm>
        </p:spPr>
      </p:pic>
      <p:sp>
        <p:nvSpPr>
          <p:cNvPr id="10" name="Text Placeholder 9"/>
          <p:cNvSpPr>
            <a:spLocks noGrp="1"/>
          </p:cNvSpPr>
          <p:nvPr>
            <p:ph type="body" sz="quarter" idx="33"/>
          </p:nvPr>
        </p:nvSpPr>
        <p:spPr/>
        <p:txBody>
          <a:bodyPr/>
          <a:lstStyle/>
          <a:p>
            <a:endParaRPr lang="en-US"/>
          </a:p>
        </p:txBody>
      </p:sp>
      <p:sp>
        <p:nvSpPr>
          <p:cNvPr id="11270"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62A9AA8-6AE0-45A6-9FE5-6D003D3ACEDF}" type="slidenum">
              <a:rPr lang="en-US" altLang="en-US" smtClean="0"/>
              <a:pPr/>
              <a:t>10</a:t>
            </a:fld>
            <a:endParaRPr lang="en-US"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dirty="0" smtClean="0"/>
              <a:t>Reproductive System</a:t>
            </a:r>
            <a:br>
              <a:rPr lang="en-US" altLang="en-US" dirty="0" smtClean="0"/>
            </a:br>
            <a:r>
              <a:rPr lang="en-US" altLang="en-US" dirty="0" smtClean="0"/>
              <a:t>Summary – Lecture b</a:t>
            </a:r>
            <a:endParaRPr lang="en-US" altLang="en-US" dirty="0" smtClean="0"/>
          </a:p>
        </p:txBody>
      </p:sp>
      <p:sp>
        <p:nvSpPr>
          <p:cNvPr id="21507" name="Content Placeholder 2"/>
          <p:cNvSpPr>
            <a:spLocks noGrp="1"/>
          </p:cNvSpPr>
          <p:nvPr>
            <p:ph type="body" sz="quarter" idx="11"/>
          </p:nvPr>
        </p:nvSpPr>
        <p:spPr/>
        <p:txBody>
          <a:bodyPr/>
          <a:lstStyle/>
          <a:p>
            <a:r>
              <a:rPr lang="en-US" altLang="en-US" dirty="0" smtClean="0"/>
              <a:t>Define, explain and correctly pronounce medical terms related to the female and male reproductive systems</a:t>
            </a:r>
          </a:p>
          <a:p>
            <a:r>
              <a:rPr lang="en-US" altLang="en-US" dirty="0" smtClean="0"/>
              <a:t>Describe common diseases and conditions with an overview of various treatments related to the female and male reproductive systems</a:t>
            </a:r>
            <a:endParaRPr lang="en-US" altLang="en-US" dirty="0" smtClean="0"/>
          </a:p>
        </p:txBody>
      </p:sp>
      <p:sp>
        <p:nvSpPr>
          <p:cNvPr id="21508" name="Slide Number Placeholder 4"/>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74C3D1B-6B6E-413A-A702-ED6E7D51252D}" type="slidenum">
              <a:rPr lang="en-US" altLang="en-US" smtClean="0"/>
              <a:pPr/>
              <a:t>11</a:t>
            </a:fld>
            <a:endParaRPr lang="en-US"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dirty="0" smtClean="0"/>
              <a:t>Male Reproductive System</a:t>
            </a:r>
            <a:br>
              <a:rPr lang="en-US" altLang="en-US" dirty="0" smtClean="0"/>
            </a:br>
            <a:r>
              <a:rPr lang="en-US" altLang="en-US" dirty="0" smtClean="0"/>
              <a:t>References-Lecture b</a:t>
            </a:r>
            <a:endParaRPr lang="en-US" altLang="en-US" dirty="0" smtClean="0"/>
          </a:p>
        </p:txBody>
      </p:sp>
      <p:sp>
        <p:nvSpPr>
          <p:cNvPr id="3" name="Text Placeholder 2"/>
          <p:cNvSpPr>
            <a:spLocks noGrp="1"/>
          </p:cNvSpPr>
          <p:nvPr>
            <p:ph type="body" sz="quarter" idx="16"/>
          </p:nvPr>
        </p:nvSpPr>
        <p:spPr/>
        <p:txBody>
          <a:bodyPr/>
          <a:lstStyle/>
          <a:p>
            <a:r>
              <a:rPr lang="en-US" dirty="0" smtClean="0"/>
              <a:t>References</a:t>
            </a:r>
          </a:p>
          <a:p>
            <a:pPr lvl="1"/>
            <a:r>
              <a:rPr lang="en-US" dirty="0" smtClean="0"/>
              <a:t>MedlinePlus [Internet].  Male reproductive system.  Bethesda (MD): National Library of Medicine (US); [updated 2011 Jul 27]. Available from: </a:t>
            </a:r>
            <a:r>
              <a:rPr lang="en-US" dirty="0" smtClean="0">
                <a:hlinkClick r:id="rId3"/>
              </a:rPr>
              <a:t>www.nlm.nih.gov</a:t>
            </a:r>
            <a:r>
              <a:rPr lang="en-US" dirty="0" smtClean="0"/>
              <a:t> </a:t>
            </a:r>
          </a:p>
        </p:txBody>
      </p:sp>
      <p:sp>
        <p:nvSpPr>
          <p:cNvPr id="10" name="Text Placeholder 9"/>
          <p:cNvSpPr>
            <a:spLocks noGrp="1"/>
          </p:cNvSpPr>
          <p:nvPr>
            <p:ph type="body" sz="quarter" idx="20"/>
          </p:nvPr>
        </p:nvSpPr>
        <p:spPr/>
        <p:txBody>
          <a:bodyPr/>
          <a:lstStyle/>
          <a:p>
            <a:r>
              <a:rPr lang="en-US" dirty="0"/>
              <a:t>Images</a:t>
            </a:r>
          </a:p>
          <a:p>
            <a:pPr lvl="1"/>
            <a:r>
              <a:rPr lang="en-US" dirty="0"/>
              <a:t>Slide 3, 4: CC BY-SA Available From: </a:t>
            </a:r>
            <a:r>
              <a:rPr lang="en-US" dirty="0" smtClean="0">
                <a:hlinkClick r:id="rId4"/>
              </a:rPr>
              <a:t>en.wikibooks.org</a:t>
            </a:r>
            <a:r>
              <a:rPr lang="en-US" dirty="0" smtClean="0"/>
              <a:t> </a:t>
            </a:r>
            <a:endParaRPr lang="en-US" dirty="0"/>
          </a:p>
        </p:txBody>
      </p:sp>
      <p:sp>
        <p:nvSpPr>
          <p:cNvPr id="11" name="Text Placeholder 10"/>
          <p:cNvSpPr>
            <a:spLocks noGrp="1"/>
          </p:cNvSpPr>
          <p:nvPr>
            <p:ph type="body" sz="quarter" idx="21"/>
          </p:nvPr>
        </p:nvSpPr>
        <p:spPr/>
        <p:txBody>
          <a:bodyPr/>
          <a:lstStyle/>
          <a:p>
            <a:endParaRPr lang="en-US"/>
          </a:p>
        </p:txBody>
      </p:sp>
      <p:sp>
        <p:nvSpPr>
          <p:cNvPr id="23556"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870728C-E587-473C-8303-B9901FC40F7A}" type="slidenum">
              <a:rPr lang="en-US" altLang="en-US" smtClean="0"/>
              <a:pPr/>
              <a:t>12</a:t>
            </a:fld>
            <a:endParaRPr lang="en-US"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Terminology in Health Care and Public Health Settings</a:t>
            </a:r>
            <a:r>
              <a:rPr lang="en-US" dirty="0" smtClean="0"/>
              <a:t/>
            </a:r>
            <a:br>
              <a:rPr lang="en-US" dirty="0" smtClean="0"/>
            </a:br>
            <a:r>
              <a:rPr lang="en-US" dirty="0" smtClean="0"/>
              <a:t>Reproductive System Lecture b</a:t>
            </a:r>
            <a:endParaRPr lang="en-US" dirty="0"/>
          </a:p>
        </p:txBody>
      </p:sp>
      <p:sp>
        <p:nvSpPr>
          <p:cNvPr id="3" name="Content Placeholder 2"/>
          <p:cNvSpPr>
            <a:spLocks noGrp="1"/>
          </p:cNvSpPr>
          <p:nvPr>
            <p:ph sz="quarter" idx="14"/>
          </p:nvPr>
        </p:nvSpPr>
        <p:spPr/>
        <p:txBody>
          <a:bodyPr/>
          <a:lstStyle/>
          <a:p>
            <a:r>
              <a:rPr lang="en-US" dirty="0" smtClean="0"/>
              <a:t>This material was developed by the University of Alabama at Birmingham, funded by the Department of Health and Human Services, Office of the National Coordinator for Health Information Technology under Award Number 90WT0007.</a:t>
            </a:r>
            <a:endParaRPr 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13</a:t>
            </a:fld>
            <a:endParaRPr lang="en-US" dirty="0"/>
          </a:p>
        </p:txBody>
      </p:sp>
    </p:spTree>
    <p:extLst>
      <p:ext uri="{BB962C8B-B14F-4D97-AF65-F5344CB8AC3E}">
        <p14:creationId xmlns:p14="http://schemas.microsoft.com/office/powerpoint/2010/main" val="35867025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Reproductive System</a:t>
            </a:r>
            <a:br>
              <a:rPr lang="en-US" altLang="en-US" smtClean="0"/>
            </a:br>
            <a:r>
              <a:rPr lang="en-US" altLang="en-US" smtClean="0"/>
              <a:t> Learning Objectives</a:t>
            </a:r>
            <a:endParaRPr lang="en-US" altLang="en-US" smtClean="0"/>
          </a:p>
        </p:txBody>
      </p:sp>
      <p:sp>
        <p:nvSpPr>
          <p:cNvPr id="12291" name="Content Placeholder 2"/>
          <p:cNvSpPr>
            <a:spLocks noGrp="1"/>
          </p:cNvSpPr>
          <p:nvPr>
            <p:ph sz="quarter" idx="14"/>
          </p:nvPr>
        </p:nvSpPr>
        <p:spPr/>
        <p:txBody>
          <a:bodyPr/>
          <a:lstStyle/>
          <a:p>
            <a:r>
              <a:rPr lang="en-US" altLang="en-US" smtClean="0"/>
              <a:t>Define, understand and correctly pronounce medical terms related to the female and male reproductive systems</a:t>
            </a:r>
          </a:p>
          <a:p>
            <a:r>
              <a:rPr lang="en-US" altLang="en-US" smtClean="0"/>
              <a:t>Describe common diseases and conditions with an overview of various treatments  related to the female and male reproductive systems</a:t>
            </a:r>
            <a:endParaRPr lang="en-US" altLang="en-US" smtClean="0"/>
          </a:p>
        </p:txBody>
      </p:sp>
      <p:sp>
        <p:nvSpPr>
          <p:cNvPr id="3076"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54F7B35-BF87-4A81-8DB3-9BD4246290E1}" type="slidenum">
              <a:rPr lang="en-US" altLang="en-US" smtClean="0"/>
              <a:pPr/>
              <a:t>2</a:t>
            </a:fld>
            <a:endParaRPr lang="en-US" altLang="en-US"/>
          </a:p>
        </p:txBody>
      </p:sp>
    </p:spTree>
  </p:cSld>
  <p:clrMapOvr>
    <a:masterClrMapping/>
  </p:clrMapOvr>
  <p:transition advTm="25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Male Reproductive System Overview</a:t>
            </a:r>
            <a:endParaRPr lang="en-US" dirty="0" smtClean="0"/>
          </a:p>
        </p:txBody>
      </p:sp>
      <p:sp>
        <p:nvSpPr>
          <p:cNvPr id="13315" name="Content Placeholder 2"/>
          <p:cNvSpPr>
            <a:spLocks noGrp="1"/>
          </p:cNvSpPr>
          <p:nvPr>
            <p:ph sz="quarter" idx="14"/>
          </p:nvPr>
        </p:nvSpPr>
        <p:spPr/>
        <p:txBody>
          <a:bodyPr/>
          <a:lstStyle/>
          <a:p>
            <a:r>
              <a:rPr lang="en-US" altLang="en-US" dirty="0" smtClean="0"/>
              <a:t>Testes </a:t>
            </a:r>
          </a:p>
          <a:p>
            <a:r>
              <a:rPr lang="en-US" altLang="en-US" dirty="0" smtClean="0"/>
              <a:t>Scrotum</a:t>
            </a:r>
          </a:p>
          <a:p>
            <a:r>
              <a:rPr lang="en-US" altLang="en-US" dirty="0" smtClean="0"/>
              <a:t>Network of excretory ducts</a:t>
            </a:r>
          </a:p>
          <a:p>
            <a:pPr lvl="1"/>
            <a:r>
              <a:rPr lang="en-US" altLang="en-US" dirty="0" smtClean="0"/>
              <a:t>Epididymis</a:t>
            </a:r>
          </a:p>
          <a:p>
            <a:pPr lvl="1"/>
            <a:r>
              <a:rPr lang="en-US" altLang="en-US" dirty="0" smtClean="0"/>
              <a:t>Ductus deferens (vas deferens)</a:t>
            </a:r>
          </a:p>
          <a:p>
            <a:pPr lvl="1"/>
            <a:r>
              <a:rPr lang="en-US" altLang="en-US" dirty="0" smtClean="0"/>
              <a:t>Ejaculatory ducts</a:t>
            </a:r>
            <a:endParaRPr lang="en-US" altLang="en-US" dirty="0" smtClean="0"/>
          </a:p>
        </p:txBody>
      </p:sp>
      <p:sp>
        <p:nvSpPr>
          <p:cNvPr id="9" name="Text Placeholder 8"/>
          <p:cNvSpPr>
            <a:spLocks noGrp="1"/>
          </p:cNvSpPr>
          <p:nvPr>
            <p:ph type="body" sz="quarter" idx="32"/>
          </p:nvPr>
        </p:nvSpPr>
        <p:spPr/>
        <p:txBody>
          <a:bodyPr/>
          <a:lstStyle/>
          <a:p>
            <a:endParaRPr lang="en-US"/>
          </a:p>
        </p:txBody>
      </p:sp>
      <p:pic>
        <p:nvPicPr>
          <p:cNvPr id="13316" name="Content Placeholder 8" descr="The image identifes the placement of the organs of the male reproductive system including the testis, epididymis, scrotum, penis glans and foreskin, the prostate gland, seminal vesicle and ejaculatory duct  in relationship to the sigmoid colon, rectum, bladder and the urethral opening."/>
          <p:cNvPicPr>
            <a:picLocks noGrp="1" noChangeAspect="1"/>
          </p:cNvPicPr>
          <p:nvPr>
            <p:ph sz="quarter" idx="18"/>
          </p:nvPr>
        </p:nvPicPr>
        <p:blipFill>
          <a:blip r:embed="rId3">
            <a:extLst>
              <a:ext uri="{28A0092B-C50C-407E-A947-70E740481C1C}">
                <a14:useLocalDpi xmlns:a14="http://schemas.microsoft.com/office/drawing/2010/main" val="0"/>
              </a:ext>
            </a:extLst>
          </a:blip>
          <a:stretch>
            <a:fillRect/>
          </a:stretch>
        </p:blipFill>
        <p:spPr>
          <a:xfrm>
            <a:off x="4648200" y="2568230"/>
            <a:ext cx="4041775" cy="2635940"/>
          </a:xfrm>
        </p:spPr>
      </p:pic>
      <p:sp>
        <p:nvSpPr>
          <p:cNvPr id="10" name="Text Placeholder 9"/>
          <p:cNvSpPr>
            <a:spLocks noGrp="1"/>
          </p:cNvSpPr>
          <p:nvPr>
            <p:ph type="body" sz="quarter" idx="33"/>
          </p:nvPr>
        </p:nvSpPr>
        <p:spPr/>
        <p:txBody>
          <a:bodyPr/>
          <a:lstStyle/>
          <a:p>
            <a:endParaRPr lang="en-US"/>
          </a:p>
        </p:txBody>
      </p:sp>
      <p:sp>
        <p:nvSpPr>
          <p:cNvPr id="4103"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3782FE3-1BD3-44F9-B555-2A3BD41E46EA}" type="slidenum">
              <a:rPr lang="en-US" altLang="en-US" smtClean="0"/>
              <a:pPr/>
              <a:t>3</a:t>
            </a:fld>
            <a:endParaRPr lang="en-US" altLang="en-US"/>
          </a:p>
        </p:txBody>
      </p:sp>
    </p:spTree>
  </p:cSld>
  <p:clrMapOvr>
    <a:masterClrMapping/>
  </p:clrMapOvr>
  <p:transition advTm="570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Male Reproductive System Overview 2</a:t>
            </a:r>
            <a:endParaRPr lang="en-US" dirty="0" smtClean="0"/>
          </a:p>
        </p:txBody>
      </p:sp>
      <p:sp>
        <p:nvSpPr>
          <p:cNvPr id="14339" name="Content Placeholder 2"/>
          <p:cNvSpPr>
            <a:spLocks noGrp="1"/>
          </p:cNvSpPr>
          <p:nvPr>
            <p:ph sz="quarter" idx="14"/>
          </p:nvPr>
        </p:nvSpPr>
        <p:spPr/>
        <p:txBody>
          <a:bodyPr/>
          <a:lstStyle/>
          <a:p>
            <a:r>
              <a:rPr lang="en-US" altLang="en-US" dirty="0"/>
              <a:t>Network of excretory ducts</a:t>
            </a:r>
          </a:p>
          <a:p>
            <a:pPr lvl="1"/>
            <a:r>
              <a:rPr lang="en-US" altLang="en-US" dirty="0" smtClean="0"/>
              <a:t>Seminal vesicles</a:t>
            </a:r>
          </a:p>
          <a:p>
            <a:pPr lvl="1"/>
            <a:r>
              <a:rPr lang="en-US" altLang="en-US" dirty="0" smtClean="0"/>
              <a:t>Prostate gland</a:t>
            </a:r>
          </a:p>
          <a:p>
            <a:pPr lvl="1"/>
            <a:r>
              <a:rPr lang="en-US" altLang="en-US" dirty="0" smtClean="0"/>
              <a:t>Penis </a:t>
            </a:r>
            <a:endParaRPr lang="en-US" altLang="en-US" dirty="0" smtClean="0"/>
          </a:p>
        </p:txBody>
      </p:sp>
      <p:sp>
        <p:nvSpPr>
          <p:cNvPr id="9" name="Text Placeholder 8"/>
          <p:cNvSpPr>
            <a:spLocks noGrp="1"/>
          </p:cNvSpPr>
          <p:nvPr>
            <p:ph type="body" sz="quarter" idx="32"/>
          </p:nvPr>
        </p:nvSpPr>
        <p:spPr/>
        <p:txBody>
          <a:bodyPr/>
          <a:lstStyle/>
          <a:p>
            <a:endParaRPr lang="en-US"/>
          </a:p>
        </p:txBody>
      </p:sp>
      <p:pic>
        <p:nvPicPr>
          <p:cNvPr id="14340" name="Content Placeholder 8" descr="The image identifes the placement of the organs of the male reproductive system including the testis, epididymis, scrotum, penis glans and foreskin, the prostate gland, seminal vesicle and ejaculatory duct  in relationship to the sigmoid colon, rectum, bladder and the urethral opening."/>
          <p:cNvPicPr>
            <a:picLocks noGrp="1" noChangeAspect="1"/>
          </p:cNvPicPr>
          <p:nvPr>
            <p:ph sz="quarter" idx="18"/>
          </p:nvPr>
        </p:nvPicPr>
        <p:blipFill>
          <a:blip r:embed="rId3">
            <a:extLst>
              <a:ext uri="{28A0092B-C50C-407E-A947-70E740481C1C}">
                <a14:useLocalDpi xmlns:a14="http://schemas.microsoft.com/office/drawing/2010/main" val="0"/>
              </a:ext>
            </a:extLst>
          </a:blip>
          <a:stretch>
            <a:fillRect/>
          </a:stretch>
        </p:blipFill>
        <p:spPr>
          <a:xfrm>
            <a:off x="4648200" y="2568230"/>
            <a:ext cx="4041775" cy="2635940"/>
          </a:xfrm>
        </p:spPr>
      </p:pic>
      <p:sp>
        <p:nvSpPr>
          <p:cNvPr id="10" name="Text Placeholder 9"/>
          <p:cNvSpPr>
            <a:spLocks noGrp="1"/>
          </p:cNvSpPr>
          <p:nvPr>
            <p:ph type="body" sz="quarter" idx="33"/>
          </p:nvPr>
        </p:nvSpPr>
        <p:spPr/>
        <p:txBody>
          <a:bodyPr/>
          <a:lstStyle/>
          <a:p>
            <a:endParaRPr lang="en-US"/>
          </a:p>
        </p:txBody>
      </p:sp>
      <p:sp>
        <p:nvSpPr>
          <p:cNvPr id="5127"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4740884-6489-4D74-8AB9-687F36B44AE4}" type="slidenum">
              <a:rPr lang="en-US" altLang="en-US" smtClean="0"/>
              <a:pPr/>
              <a:t>4</a:t>
            </a:fld>
            <a:endParaRPr lang="en-US" altLang="en-US"/>
          </a:p>
        </p:txBody>
      </p:sp>
    </p:spTree>
  </p:cSld>
  <p:clrMapOvr>
    <a:masterClrMapping/>
  </p:clrMapOvr>
  <p:transition advTm="57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smtClean="0"/>
              <a:t>Disorders and Diseases </a:t>
            </a:r>
            <a:br>
              <a:rPr lang="en-US" altLang="en-US" smtClean="0"/>
            </a:br>
            <a:r>
              <a:rPr lang="en-US" altLang="en-US" smtClean="0"/>
              <a:t>of the Penis</a:t>
            </a:r>
            <a:endParaRPr lang="en-US" altLang="en-US" smtClean="0"/>
          </a:p>
        </p:txBody>
      </p:sp>
      <p:sp>
        <p:nvSpPr>
          <p:cNvPr id="15363" name="Content Placeholder 2"/>
          <p:cNvSpPr>
            <a:spLocks noGrp="1"/>
          </p:cNvSpPr>
          <p:nvPr>
            <p:ph sz="quarter" idx="14"/>
          </p:nvPr>
        </p:nvSpPr>
        <p:spPr/>
        <p:txBody>
          <a:bodyPr/>
          <a:lstStyle/>
          <a:p>
            <a:r>
              <a:rPr lang="en-US" altLang="en-US" smtClean="0"/>
              <a:t>Balanitis</a:t>
            </a:r>
          </a:p>
          <a:p>
            <a:pPr lvl="1"/>
            <a:r>
              <a:rPr lang="en-US" altLang="en-US" smtClean="0"/>
              <a:t>Inflammation of the skin covering the head of the penis</a:t>
            </a:r>
          </a:p>
          <a:p>
            <a:r>
              <a:rPr lang="en-US" altLang="en-US" smtClean="0"/>
              <a:t>Erectile Dysfunction</a:t>
            </a:r>
          </a:p>
          <a:p>
            <a:pPr lvl="1"/>
            <a:r>
              <a:rPr lang="en-US" altLang="en-US" smtClean="0"/>
              <a:t>Inability to obtain or maintain an erection</a:t>
            </a:r>
          </a:p>
          <a:p>
            <a:r>
              <a:rPr lang="en-US" altLang="en-US" smtClean="0"/>
              <a:t>Infections</a:t>
            </a:r>
          </a:p>
          <a:p>
            <a:pPr lvl="1"/>
            <a:r>
              <a:rPr lang="en-US" altLang="en-US" smtClean="0"/>
              <a:t>Chlamydia</a:t>
            </a:r>
          </a:p>
          <a:p>
            <a:pPr lvl="1"/>
            <a:r>
              <a:rPr lang="en-US" altLang="en-US" smtClean="0"/>
              <a:t>Genital warts</a:t>
            </a:r>
          </a:p>
          <a:p>
            <a:pPr lvl="1"/>
            <a:r>
              <a:rPr lang="en-US" altLang="en-US" smtClean="0"/>
              <a:t>Gonorrhea</a:t>
            </a:r>
            <a:endParaRPr lang="en-US" altLang="en-US" smtClean="0"/>
          </a:p>
        </p:txBody>
      </p:sp>
      <p:sp>
        <p:nvSpPr>
          <p:cNvPr id="6148"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F1BD6A8-4B38-4D79-827A-EFDE5D1B3470}" type="slidenum">
              <a:rPr lang="en-US" altLang="en-US" smtClean="0"/>
              <a:pPr/>
              <a:t>5</a:t>
            </a:fld>
            <a:endParaRPr lang="en-US" altLang="en-US"/>
          </a:p>
        </p:txBody>
      </p:sp>
    </p:spTree>
  </p:cSld>
  <p:clrMapOvr>
    <a:masterClrMapping/>
  </p:clrMapOvr>
  <p:transition advTm="69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Disorders and Diseases </a:t>
            </a:r>
            <a:br>
              <a:rPr lang="en-US" smtClean="0"/>
            </a:br>
            <a:r>
              <a:rPr lang="en-US" smtClean="0"/>
              <a:t>of the Prostate</a:t>
            </a:r>
            <a:endParaRPr lang="en-US" dirty="0" smtClean="0"/>
          </a:p>
        </p:txBody>
      </p:sp>
      <p:sp>
        <p:nvSpPr>
          <p:cNvPr id="16387" name="Content Placeholder 2"/>
          <p:cNvSpPr>
            <a:spLocks noGrp="1"/>
          </p:cNvSpPr>
          <p:nvPr>
            <p:ph sz="quarter" idx="14"/>
          </p:nvPr>
        </p:nvSpPr>
        <p:spPr/>
        <p:txBody>
          <a:bodyPr/>
          <a:lstStyle/>
          <a:p>
            <a:r>
              <a:rPr lang="en-US" altLang="en-US" smtClean="0"/>
              <a:t>Prostatitis</a:t>
            </a:r>
          </a:p>
          <a:p>
            <a:r>
              <a:rPr lang="en-US" altLang="en-US" smtClean="0"/>
              <a:t>Benign prostatic hypertrophy (BPH)</a:t>
            </a:r>
          </a:p>
          <a:p>
            <a:r>
              <a:rPr lang="en-US" altLang="en-US" smtClean="0"/>
              <a:t>Prostate Cancer</a:t>
            </a:r>
          </a:p>
          <a:p>
            <a:pPr lvl="1"/>
            <a:r>
              <a:rPr lang="en-US" altLang="en-US" smtClean="0"/>
              <a:t>Rare in men under 40</a:t>
            </a:r>
          </a:p>
          <a:p>
            <a:pPr lvl="1"/>
            <a:r>
              <a:rPr lang="en-US" altLang="en-US" smtClean="0"/>
              <a:t>PSA diagnostic test</a:t>
            </a:r>
          </a:p>
          <a:p>
            <a:pPr lvl="1"/>
            <a:r>
              <a:rPr lang="en-US" altLang="en-US" smtClean="0"/>
              <a:t>Symptoms</a:t>
            </a:r>
          </a:p>
          <a:p>
            <a:pPr lvl="2"/>
            <a:r>
              <a:rPr lang="en-US" altLang="en-US" smtClean="0"/>
              <a:t>painful or difficulty with urination</a:t>
            </a:r>
          </a:p>
          <a:p>
            <a:pPr lvl="2"/>
            <a:r>
              <a:rPr lang="en-US" altLang="en-US" smtClean="0"/>
              <a:t>low back pain</a:t>
            </a:r>
          </a:p>
          <a:p>
            <a:pPr lvl="2"/>
            <a:r>
              <a:rPr lang="en-US" altLang="en-US" smtClean="0"/>
              <a:t>pain with ejaculation </a:t>
            </a:r>
          </a:p>
          <a:p>
            <a:pPr lvl="1"/>
            <a:r>
              <a:rPr lang="en-US" altLang="en-US" smtClean="0"/>
              <a:t>Treatment depends on stage of cancer</a:t>
            </a:r>
            <a:endParaRPr lang="en-US" altLang="en-US" smtClean="0"/>
          </a:p>
        </p:txBody>
      </p:sp>
      <p:sp>
        <p:nvSpPr>
          <p:cNvPr id="7172"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4A32617-066F-4C9A-8D01-EF260AD20E3A}" type="slidenum">
              <a:rPr lang="en-US" altLang="en-US" smtClean="0"/>
              <a:pPr/>
              <a:t>6</a:t>
            </a:fld>
            <a:endParaRPr lang="en-US" altLang="en-US"/>
          </a:p>
        </p:txBody>
      </p:sp>
    </p:spTree>
  </p:cSld>
  <p:clrMapOvr>
    <a:masterClrMapping/>
  </p:clrMapOvr>
  <p:transition advTm="7200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Disorders and Diseases</a:t>
            </a:r>
            <a:br>
              <a:rPr lang="en-US" smtClean="0"/>
            </a:br>
            <a:r>
              <a:rPr lang="en-US" smtClean="0"/>
              <a:t>of the Testicles</a:t>
            </a:r>
            <a:endParaRPr lang="en-US" dirty="0" smtClean="0"/>
          </a:p>
        </p:txBody>
      </p:sp>
      <p:sp>
        <p:nvSpPr>
          <p:cNvPr id="17411" name="Content Placeholder 2"/>
          <p:cNvSpPr>
            <a:spLocks noGrp="1"/>
          </p:cNvSpPr>
          <p:nvPr>
            <p:ph sz="quarter" idx="14"/>
          </p:nvPr>
        </p:nvSpPr>
        <p:spPr/>
        <p:txBody>
          <a:bodyPr/>
          <a:lstStyle/>
          <a:p>
            <a:r>
              <a:rPr lang="en-US" altLang="en-US" dirty="0" smtClean="0"/>
              <a:t>Testicular disorders</a:t>
            </a:r>
          </a:p>
          <a:p>
            <a:pPr lvl="1"/>
            <a:r>
              <a:rPr lang="en-US" altLang="en-US" dirty="0" smtClean="0"/>
              <a:t>Inflammation or infection</a:t>
            </a:r>
          </a:p>
          <a:p>
            <a:pPr lvl="1"/>
            <a:r>
              <a:rPr lang="en-US" altLang="en-US" dirty="0" smtClean="0"/>
              <a:t>Symptoms</a:t>
            </a:r>
          </a:p>
          <a:p>
            <a:pPr lvl="2"/>
            <a:r>
              <a:rPr lang="en-US" altLang="en-US" dirty="0" smtClean="0"/>
              <a:t>Lump</a:t>
            </a:r>
          </a:p>
          <a:p>
            <a:pPr lvl="2"/>
            <a:r>
              <a:rPr lang="en-US" altLang="en-US" dirty="0" smtClean="0"/>
              <a:t>Redness</a:t>
            </a:r>
          </a:p>
          <a:p>
            <a:pPr lvl="2"/>
            <a:r>
              <a:rPr lang="en-US" altLang="en-US" dirty="0" smtClean="0"/>
              <a:t>Pain</a:t>
            </a:r>
          </a:p>
          <a:p>
            <a:pPr lvl="2"/>
            <a:r>
              <a:rPr lang="en-US" altLang="en-US" dirty="0" smtClean="0"/>
              <a:t>Other changes in testicle</a:t>
            </a:r>
          </a:p>
          <a:p>
            <a:pPr lvl="1"/>
            <a:r>
              <a:rPr lang="en-US" altLang="en-US" dirty="0" smtClean="0"/>
              <a:t>Treatment depends on cause</a:t>
            </a:r>
            <a:endParaRPr lang="en-US" altLang="en-US" dirty="0" smtClean="0"/>
          </a:p>
        </p:txBody>
      </p:sp>
      <p:sp>
        <p:nvSpPr>
          <p:cNvPr id="8196"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9E2DAFB-15CF-4512-B941-44DA8AD21EDF}" type="slidenum">
              <a:rPr lang="en-US" altLang="en-US" smtClean="0"/>
              <a:pPr/>
              <a:t>7</a:t>
            </a:fld>
            <a:endParaRPr lang="en-US" altLang="en-US"/>
          </a:p>
        </p:txBody>
      </p:sp>
    </p:spTree>
  </p:cSld>
  <p:clrMapOvr>
    <a:masterClrMapping/>
  </p:clrMapOvr>
  <p:transition advTm="520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Disorders and Diseases</a:t>
            </a:r>
            <a:br>
              <a:rPr lang="en-US" dirty="0" smtClean="0"/>
            </a:br>
            <a:r>
              <a:rPr lang="en-US" dirty="0" smtClean="0"/>
              <a:t>of the Testicles 2</a:t>
            </a:r>
            <a:endParaRPr lang="en-US" dirty="0" smtClean="0"/>
          </a:p>
        </p:txBody>
      </p:sp>
      <p:sp>
        <p:nvSpPr>
          <p:cNvPr id="18435" name="Content Placeholder 2"/>
          <p:cNvSpPr>
            <a:spLocks noGrp="1"/>
          </p:cNvSpPr>
          <p:nvPr>
            <p:ph sz="quarter" idx="14"/>
          </p:nvPr>
        </p:nvSpPr>
        <p:spPr/>
        <p:txBody>
          <a:bodyPr/>
          <a:lstStyle/>
          <a:p>
            <a:r>
              <a:rPr lang="en-US" altLang="en-US" dirty="0" smtClean="0"/>
              <a:t>Testicular Cancer</a:t>
            </a:r>
          </a:p>
          <a:p>
            <a:pPr lvl="1"/>
            <a:r>
              <a:rPr lang="en-US" altLang="en-US" dirty="0" smtClean="0"/>
              <a:t>Risk factors</a:t>
            </a:r>
          </a:p>
          <a:p>
            <a:pPr lvl="2"/>
            <a:r>
              <a:rPr lang="en-US" altLang="en-US" dirty="0" smtClean="0"/>
              <a:t>Age: mainly young men between 20-39 years</a:t>
            </a:r>
          </a:p>
          <a:p>
            <a:pPr lvl="2"/>
            <a:r>
              <a:rPr lang="en-US" altLang="en-US" dirty="0" smtClean="0"/>
              <a:t>History of undescended testicle</a:t>
            </a:r>
          </a:p>
          <a:p>
            <a:pPr lvl="2"/>
            <a:r>
              <a:rPr lang="en-US" altLang="en-US" dirty="0" smtClean="0"/>
              <a:t>Family history of testicular cancer</a:t>
            </a:r>
          </a:p>
          <a:p>
            <a:pPr lvl="1"/>
            <a:r>
              <a:rPr lang="en-US" altLang="en-US" dirty="0" smtClean="0"/>
              <a:t>Symptoms</a:t>
            </a:r>
          </a:p>
          <a:p>
            <a:pPr lvl="2"/>
            <a:r>
              <a:rPr lang="en-US" altLang="en-US" dirty="0" smtClean="0"/>
              <a:t>Pain, swelling or lumps</a:t>
            </a:r>
          </a:p>
          <a:p>
            <a:pPr lvl="1"/>
            <a:r>
              <a:rPr lang="en-US" altLang="en-US" dirty="0" smtClean="0"/>
              <a:t>Treated by surgery, radiation or chemotherapy</a:t>
            </a:r>
          </a:p>
          <a:p>
            <a:pPr lvl="1"/>
            <a:r>
              <a:rPr lang="en-US" altLang="en-US" dirty="0" smtClean="0"/>
              <a:t>Complications of treatment: infertility	</a:t>
            </a:r>
            <a:endParaRPr lang="en-US" altLang="en-US" dirty="0" smtClean="0"/>
          </a:p>
        </p:txBody>
      </p:sp>
      <p:sp>
        <p:nvSpPr>
          <p:cNvPr id="9220"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A9D4738-98BB-4ADC-A13E-A3B45E9F8B2D}" type="slidenum">
              <a:rPr lang="en-US" altLang="en-US" smtClean="0"/>
              <a:pPr/>
              <a:t>8</a:t>
            </a:fld>
            <a:endParaRPr lang="en-US" altLang="en-US"/>
          </a:p>
        </p:txBody>
      </p:sp>
    </p:spTree>
  </p:cSld>
  <p:clrMapOvr>
    <a:masterClrMapping/>
  </p:clrMapOvr>
  <p:transition advTm="5200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smtClean="0"/>
              <a:t> Combining Forms</a:t>
            </a:r>
            <a:br>
              <a:rPr lang="en-US" altLang="en-US" smtClean="0"/>
            </a:br>
            <a:r>
              <a:rPr lang="en-US" altLang="en-US" smtClean="0"/>
              <a:t>Male Reproductive System</a:t>
            </a:r>
            <a:endParaRPr lang="en-US" altLang="en-US" smtClean="0"/>
          </a:p>
        </p:txBody>
      </p:sp>
      <p:graphicFrame>
        <p:nvGraphicFramePr>
          <p:cNvPr id="8" name="Content Placeholder 7" descr="Table showing the combining forms of the male reproductive system, including key work part, meaning and examples."/>
          <p:cNvGraphicFramePr>
            <a:graphicFrameLocks noGrp="1"/>
          </p:cNvGraphicFramePr>
          <p:nvPr>
            <p:ph type="tbl" sz="quarter" idx="14"/>
            <p:extLst>
              <p:ext uri="{D42A27DB-BD31-4B8C-83A1-F6EECF244321}">
                <p14:modId xmlns:p14="http://schemas.microsoft.com/office/powerpoint/2010/main" val="2022344015"/>
              </p:ext>
            </p:extLst>
          </p:nvPr>
        </p:nvGraphicFramePr>
        <p:xfrm>
          <a:off x="457200" y="1600200"/>
          <a:ext cx="8229599" cy="3657600"/>
        </p:xfrm>
        <a:graphic>
          <a:graphicData uri="http://schemas.openxmlformats.org/drawingml/2006/table">
            <a:tbl>
              <a:tblPr firstRow="1" bandRow="1">
                <a:tableStyleId>{2D5ABB26-0587-4C30-8999-92F81FD0307C}</a:tableStyleId>
              </a:tblPr>
              <a:tblGrid>
                <a:gridCol w="2735045"/>
                <a:gridCol w="2784910"/>
                <a:gridCol w="2709644"/>
              </a:tblGrid>
              <a:tr h="370840">
                <a:tc>
                  <a:txBody>
                    <a:bodyPr/>
                    <a:lstStyle/>
                    <a:p>
                      <a:r>
                        <a:rPr lang="en-US" sz="2400" b="1" dirty="0" smtClean="0">
                          <a:latin typeface="Arial" pitchFamily="34" charset="0"/>
                          <a:cs typeface="Arial" pitchFamily="34" charset="0"/>
                        </a:rPr>
                        <a:t>Key Word Forms</a:t>
                      </a:r>
                      <a:r>
                        <a:rPr lang="en-US" sz="2400" b="1" baseline="0" dirty="0" smtClean="0">
                          <a:latin typeface="Arial" pitchFamily="34" charset="0"/>
                          <a:cs typeface="Arial" pitchFamily="34" charset="0"/>
                        </a:rPr>
                        <a:t> </a:t>
                      </a:r>
                      <a:endParaRPr lang="en-US" sz="2400" b="1" dirty="0">
                        <a:latin typeface="Arial" pitchFamily="34" charset="0"/>
                        <a:cs typeface="Arial" pitchFamily="34" charset="0"/>
                      </a:endParaRPr>
                    </a:p>
                  </a:txBody>
                  <a:tcPr marL="93162" marR="93162"/>
                </a:tc>
                <a:tc>
                  <a:txBody>
                    <a:bodyPr/>
                    <a:lstStyle/>
                    <a:p>
                      <a:r>
                        <a:rPr lang="en-US" sz="2400" b="1" dirty="0" smtClean="0">
                          <a:latin typeface="Arial" pitchFamily="34" charset="0"/>
                          <a:cs typeface="Arial" pitchFamily="34" charset="0"/>
                        </a:rPr>
                        <a:t>Meaning</a:t>
                      </a:r>
                      <a:endParaRPr lang="en-US" sz="2400" b="1" dirty="0">
                        <a:latin typeface="Arial" pitchFamily="34" charset="0"/>
                        <a:cs typeface="Arial" pitchFamily="34" charset="0"/>
                      </a:endParaRPr>
                    </a:p>
                  </a:txBody>
                  <a:tcPr marL="93162" marR="93162"/>
                </a:tc>
                <a:tc>
                  <a:txBody>
                    <a:bodyPr/>
                    <a:lstStyle/>
                    <a:p>
                      <a:r>
                        <a:rPr lang="en-US" sz="2400" b="1" dirty="0" smtClean="0">
                          <a:latin typeface="Arial" pitchFamily="34" charset="0"/>
                          <a:cs typeface="Arial" pitchFamily="34" charset="0"/>
                        </a:rPr>
                        <a:t>Sample Term</a:t>
                      </a:r>
                      <a:endParaRPr lang="en-US" sz="2400" b="1" dirty="0">
                        <a:latin typeface="Arial" pitchFamily="34" charset="0"/>
                        <a:cs typeface="Arial" pitchFamily="34" charset="0"/>
                      </a:endParaRPr>
                    </a:p>
                  </a:txBody>
                  <a:tcPr marL="93162" marR="93162"/>
                </a:tc>
              </a:tr>
              <a:tr h="370840">
                <a:tc>
                  <a:txBody>
                    <a:bodyPr/>
                    <a:lstStyle/>
                    <a:p>
                      <a:r>
                        <a:rPr lang="en-US" sz="2400" dirty="0" smtClean="0">
                          <a:latin typeface="Arial" pitchFamily="34" charset="0"/>
                          <a:cs typeface="Arial" pitchFamily="34" charset="0"/>
                        </a:rPr>
                        <a:t>Gonad/o</a:t>
                      </a:r>
                      <a:endParaRPr lang="en-US" sz="2400" dirty="0">
                        <a:latin typeface="Arial" pitchFamily="34" charset="0"/>
                        <a:cs typeface="Arial" pitchFamily="34" charset="0"/>
                      </a:endParaRPr>
                    </a:p>
                  </a:txBody>
                  <a:tcPr marL="93162" marR="93162"/>
                </a:tc>
                <a:tc>
                  <a:txBody>
                    <a:bodyPr/>
                    <a:lstStyle/>
                    <a:p>
                      <a:r>
                        <a:rPr lang="en-US" sz="2400" dirty="0" smtClean="0">
                          <a:latin typeface="Arial" pitchFamily="34" charset="0"/>
                          <a:cs typeface="Arial" pitchFamily="34" charset="0"/>
                        </a:rPr>
                        <a:t>Gonad</a:t>
                      </a:r>
                      <a:endParaRPr lang="en-US" sz="2400" dirty="0">
                        <a:latin typeface="Arial" pitchFamily="34" charset="0"/>
                        <a:cs typeface="Arial" pitchFamily="34" charset="0"/>
                      </a:endParaRPr>
                    </a:p>
                  </a:txBody>
                  <a:tcPr marL="93162" marR="93162"/>
                </a:tc>
                <a:tc>
                  <a:txBody>
                    <a:bodyPr/>
                    <a:lstStyle/>
                    <a:p>
                      <a:r>
                        <a:rPr lang="en-US" sz="2400" dirty="0" smtClean="0">
                          <a:latin typeface="Arial" pitchFamily="34" charset="0"/>
                          <a:cs typeface="Arial" pitchFamily="34" charset="0"/>
                        </a:rPr>
                        <a:t>Hypergonadism</a:t>
                      </a:r>
                      <a:endParaRPr lang="en-US" sz="2400" dirty="0">
                        <a:latin typeface="Arial" pitchFamily="34" charset="0"/>
                        <a:cs typeface="Arial" pitchFamily="34" charset="0"/>
                      </a:endParaRPr>
                    </a:p>
                  </a:txBody>
                  <a:tcPr marL="93162" marR="93162"/>
                </a:tc>
              </a:tr>
              <a:tr h="370840">
                <a:tc>
                  <a:txBody>
                    <a:bodyPr/>
                    <a:lstStyle/>
                    <a:p>
                      <a:r>
                        <a:rPr lang="en-US" sz="2400" dirty="0" smtClean="0">
                          <a:latin typeface="Arial" pitchFamily="34" charset="0"/>
                          <a:cs typeface="Arial" pitchFamily="34" charset="0"/>
                        </a:rPr>
                        <a:t>Orch/o</a:t>
                      </a:r>
                      <a:endParaRPr lang="en-US" sz="2400" dirty="0">
                        <a:latin typeface="Arial" pitchFamily="34" charset="0"/>
                        <a:cs typeface="Arial" pitchFamily="34" charset="0"/>
                      </a:endParaRPr>
                    </a:p>
                  </a:txBody>
                  <a:tcPr marL="93162" marR="93162"/>
                </a:tc>
                <a:tc>
                  <a:txBody>
                    <a:bodyPr/>
                    <a:lstStyle/>
                    <a:p>
                      <a:r>
                        <a:rPr lang="en-US" sz="2400" dirty="0" smtClean="0">
                          <a:latin typeface="Arial" pitchFamily="34" charset="0"/>
                          <a:cs typeface="Arial" pitchFamily="34" charset="0"/>
                        </a:rPr>
                        <a:t>Testis	</a:t>
                      </a:r>
                      <a:endParaRPr lang="en-US" sz="2400" dirty="0">
                        <a:latin typeface="Arial" pitchFamily="34" charset="0"/>
                        <a:cs typeface="Arial" pitchFamily="34" charset="0"/>
                      </a:endParaRPr>
                    </a:p>
                  </a:txBody>
                  <a:tcPr marL="93162" marR="93162"/>
                </a:tc>
                <a:tc>
                  <a:txBody>
                    <a:bodyPr/>
                    <a:lstStyle/>
                    <a:p>
                      <a:r>
                        <a:rPr lang="en-US" sz="2400" dirty="0" smtClean="0">
                          <a:latin typeface="Arial" pitchFamily="34" charset="0"/>
                          <a:cs typeface="Arial" pitchFamily="34" charset="0"/>
                        </a:rPr>
                        <a:t>Orchitis</a:t>
                      </a:r>
                      <a:endParaRPr lang="en-US" sz="2400" dirty="0">
                        <a:latin typeface="Arial" pitchFamily="34" charset="0"/>
                        <a:cs typeface="Arial" pitchFamily="34" charset="0"/>
                      </a:endParaRPr>
                    </a:p>
                  </a:txBody>
                  <a:tcPr marL="93162" marR="93162"/>
                </a:tc>
              </a:tr>
              <a:tr h="370840">
                <a:tc>
                  <a:txBody>
                    <a:bodyPr/>
                    <a:lstStyle/>
                    <a:p>
                      <a:r>
                        <a:rPr lang="en-US" sz="2400" dirty="0" smtClean="0">
                          <a:latin typeface="Arial" pitchFamily="34" charset="0"/>
                          <a:cs typeface="Arial" pitchFamily="34" charset="0"/>
                        </a:rPr>
                        <a:t>Orchi/o	</a:t>
                      </a:r>
                      <a:endParaRPr lang="en-US" sz="2400" dirty="0">
                        <a:latin typeface="Arial" pitchFamily="34" charset="0"/>
                        <a:cs typeface="Arial" pitchFamily="34" charset="0"/>
                      </a:endParaRPr>
                    </a:p>
                  </a:txBody>
                  <a:tcPr marL="93162" marR="93162"/>
                </a:tc>
                <a:tc>
                  <a:txBody>
                    <a:bodyPr/>
                    <a:lstStyle/>
                    <a:p>
                      <a:r>
                        <a:rPr lang="en-US" sz="2400" dirty="0" smtClean="0">
                          <a:latin typeface="Arial" pitchFamily="34" charset="0"/>
                          <a:cs typeface="Arial" pitchFamily="34" charset="0"/>
                        </a:rPr>
                        <a:t>Testis	</a:t>
                      </a:r>
                      <a:endParaRPr lang="en-US" sz="2400" dirty="0">
                        <a:latin typeface="Arial" pitchFamily="34" charset="0"/>
                        <a:cs typeface="Arial" pitchFamily="34" charset="0"/>
                      </a:endParaRPr>
                    </a:p>
                  </a:txBody>
                  <a:tcPr marL="93162" marR="93162"/>
                </a:tc>
                <a:tc>
                  <a:txBody>
                    <a:bodyPr/>
                    <a:lstStyle/>
                    <a:p>
                      <a:r>
                        <a:rPr lang="en-US" sz="2400" dirty="0" smtClean="0">
                          <a:latin typeface="Arial" pitchFamily="34" charset="0"/>
                          <a:cs typeface="Arial" pitchFamily="34" charset="0"/>
                        </a:rPr>
                        <a:t>Orchiectomy</a:t>
                      </a:r>
                      <a:endParaRPr lang="en-US" sz="2400" dirty="0">
                        <a:latin typeface="Arial" pitchFamily="34" charset="0"/>
                        <a:cs typeface="Arial" pitchFamily="34" charset="0"/>
                      </a:endParaRPr>
                    </a:p>
                  </a:txBody>
                  <a:tcPr marL="93162" marR="93162"/>
                </a:tc>
              </a:tr>
              <a:tr h="370840">
                <a:tc>
                  <a:txBody>
                    <a:bodyPr/>
                    <a:lstStyle/>
                    <a:p>
                      <a:r>
                        <a:rPr lang="en-US" sz="2400" dirty="0" smtClean="0">
                          <a:latin typeface="Arial" pitchFamily="34" charset="0"/>
                          <a:cs typeface="Arial" pitchFamily="34" charset="0"/>
                        </a:rPr>
                        <a:t>Prostat/o</a:t>
                      </a:r>
                      <a:endParaRPr lang="en-US" sz="2400" dirty="0">
                        <a:latin typeface="Arial" pitchFamily="34" charset="0"/>
                        <a:cs typeface="Arial" pitchFamily="34" charset="0"/>
                      </a:endParaRPr>
                    </a:p>
                  </a:txBody>
                  <a:tcPr marL="93162" marR="93162"/>
                </a:tc>
                <a:tc>
                  <a:txBody>
                    <a:bodyPr/>
                    <a:lstStyle/>
                    <a:p>
                      <a:r>
                        <a:rPr lang="en-US" sz="2400" dirty="0" smtClean="0">
                          <a:latin typeface="Arial" pitchFamily="34" charset="0"/>
                          <a:cs typeface="Arial" pitchFamily="34" charset="0"/>
                        </a:rPr>
                        <a:t>Prostate</a:t>
                      </a:r>
                      <a:endParaRPr lang="en-US" sz="2400" dirty="0">
                        <a:latin typeface="Arial" pitchFamily="34" charset="0"/>
                        <a:cs typeface="Arial" pitchFamily="34" charset="0"/>
                      </a:endParaRPr>
                    </a:p>
                  </a:txBody>
                  <a:tcPr marL="93162" marR="93162"/>
                </a:tc>
                <a:tc>
                  <a:txBody>
                    <a:bodyPr/>
                    <a:lstStyle/>
                    <a:p>
                      <a:r>
                        <a:rPr lang="en-US" sz="2400" dirty="0" smtClean="0">
                          <a:latin typeface="Arial" pitchFamily="34" charset="0"/>
                          <a:cs typeface="Arial" pitchFamily="34" charset="0"/>
                        </a:rPr>
                        <a:t>Prostatectomy</a:t>
                      </a:r>
                      <a:endParaRPr lang="en-US" sz="2400" dirty="0">
                        <a:latin typeface="Arial" pitchFamily="34" charset="0"/>
                        <a:cs typeface="Arial" pitchFamily="34" charset="0"/>
                      </a:endParaRPr>
                    </a:p>
                  </a:txBody>
                  <a:tcPr marL="93162" marR="93162"/>
                </a:tc>
              </a:tr>
              <a:tr h="370840">
                <a:tc>
                  <a:txBody>
                    <a:bodyPr/>
                    <a:lstStyle/>
                    <a:p>
                      <a:r>
                        <a:rPr lang="en-US" sz="2400" dirty="0" smtClean="0">
                          <a:latin typeface="Arial" pitchFamily="34" charset="0"/>
                          <a:cs typeface="Arial" pitchFamily="34" charset="0"/>
                        </a:rPr>
                        <a:t>Spermat/o	        </a:t>
                      </a:r>
                      <a:endParaRPr lang="en-US" sz="2400" dirty="0">
                        <a:latin typeface="Arial" pitchFamily="34" charset="0"/>
                        <a:cs typeface="Arial" pitchFamily="34" charset="0"/>
                      </a:endParaRPr>
                    </a:p>
                  </a:txBody>
                  <a:tcPr marL="93162" marR="93162"/>
                </a:tc>
                <a:tc>
                  <a:txBody>
                    <a:bodyPr/>
                    <a:lstStyle/>
                    <a:p>
                      <a:r>
                        <a:rPr lang="en-US" sz="2400" dirty="0" smtClean="0">
                          <a:latin typeface="Arial" pitchFamily="34" charset="0"/>
                          <a:cs typeface="Arial" pitchFamily="34" charset="0"/>
                        </a:rPr>
                        <a:t>Sperm</a:t>
                      </a:r>
                      <a:endParaRPr lang="en-US" sz="2400" dirty="0">
                        <a:latin typeface="Arial" pitchFamily="34" charset="0"/>
                        <a:cs typeface="Arial" pitchFamily="34" charset="0"/>
                      </a:endParaRPr>
                    </a:p>
                  </a:txBody>
                  <a:tcPr marL="93162" marR="93162"/>
                </a:tc>
                <a:tc>
                  <a:txBody>
                    <a:bodyPr/>
                    <a:lstStyle/>
                    <a:p>
                      <a:r>
                        <a:rPr lang="en-US" sz="2400" dirty="0" smtClean="0">
                          <a:latin typeface="Arial" pitchFamily="34" charset="0"/>
                          <a:cs typeface="Arial" pitchFamily="34" charset="0"/>
                        </a:rPr>
                        <a:t>Spermatoid</a:t>
                      </a:r>
                      <a:endParaRPr lang="en-US" sz="2400" dirty="0">
                        <a:latin typeface="Arial" pitchFamily="34" charset="0"/>
                        <a:cs typeface="Arial" pitchFamily="34" charset="0"/>
                      </a:endParaRPr>
                    </a:p>
                  </a:txBody>
                  <a:tcPr marL="93162" marR="93162"/>
                </a:tc>
              </a:tr>
              <a:tr h="370840">
                <a:tc>
                  <a:txBody>
                    <a:bodyPr/>
                    <a:lstStyle/>
                    <a:p>
                      <a:r>
                        <a:rPr lang="en-US" sz="2400" dirty="0" smtClean="0">
                          <a:latin typeface="Arial" pitchFamily="34" charset="0"/>
                          <a:cs typeface="Arial" pitchFamily="34" charset="0"/>
                        </a:rPr>
                        <a:t>Test/o</a:t>
                      </a:r>
                      <a:endParaRPr lang="en-US" sz="2400" dirty="0">
                        <a:latin typeface="Arial" pitchFamily="34" charset="0"/>
                        <a:cs typeface="Arial" pitchFamily="34" charset="0"/>
                      </a:endParaRPr>
                    </a:p>
                  </a:txBody>
                  <a:tcPr marL="93162" marR="93162"/>
                </a:tc>
                <a:tc>
                  <a:txBody>
                    <a:bodyPr/>
                    <a:lstStyle/>
                    <a:p>
                      <a:r>
                        <a:rPr lang="en-US" sz="2400" dirty="0" smtClean="0">
                          <a:latin typeface="Arial" pitchFamily="34" charset="0"/>
                          <a:cs typeface="Arial" pitchFamily="34" charset="0"/>
                        </a:rPr>
                        <a:t>Testis</a:t>
                      </a:r>
                      <a:endParaRPr lang="en-US" sz="2400" dirty="0">
                        <a:latin typeface="Arial" pitchFamily="34" charset="0"/>
                        <a:cs typeface="Arial" pitchFamily="34" charset="0"/>
                      </a:endParaRPr>
                    </a:p>
                  </a:txBody>
                  <a:tcPr marL="93162" marR="93162"/>
                </a:tc>
                <a:tc>
                  <a:txBody>
                    <a:bodyPr/>
                    <a:lstStyle/>
                    <a:p>
                      <a:r>
                        <a:rPr lang="en-US" sz="2400" dirty="0" smtClean="0">
                          <a:latin typeface="Arial" pitchFamily="34" charset="0"/>
                          <a:cs typeface="Arial" pitchFamily="34" charset="0"/>
                        </a:rPr>
                        <a:t>Testitis</a:t>
                      </a:r>
                      <a:endParaRPr lang="en-US" sz="2400" dirty="0">
                        <a:latin typeface="Arial" pitchFamily="34" charset="0"/>
                        <a:cs typeface="Arial" pitchFamily="34" charset="0"/>
                      </a:endParaRPr>
                    </a:p>
                  </a:txBody>
                  <a:tcPr marL="93162" marR="93162"/>
                </a:tc>
              </a:tr>
              <a:tr h="370840">
                <a:tc>
                  <a:txBody>
                    <a:bodyPr/>
                    <a:lstStyle/>
                    <a:p>
                      <a:r>
                        <a:rPr lang="en-US" sz="2400" dirty="0" smtClean="0">
                          <a:latin typeface="Arial" pitchFamily="34" charset="0"/>
                          <a:cs typeface="Arial" pitchFamily="34" charset="0"/>
                        </a:rPr>
                        <a:t>Vas</a:t>
                      </a:r>
                      <a:endParaRPr lang="en-US" sz="2400" dirty="0">
                        <a:latin typeface="Arial" pitchFamily="34" charset="0"/>
                        <a:cs typeface="Arial" pitchFamily="34" charset="0"/>
                      </a:endParaRPr>
                    </a:p>
                  </a:txBody>
                  <a:tcPr marL="93162" marR="93162"/>
                </a:tc>
                <a:tc>
                  <a:txBody>
                    <a:bodyPr/>
                    <a:lstStyle/>
                    <a:p>
                      <a:r>
                        <a:rPr lang="en-US" sz="2400" dirty="0" smtClean="0">
                          <a:latin typeface="Arial" pitchFamily="34" charset="0"/>
                          <a:cs typeface="Arial" pitchFamily="34" charset="0"/>
                        </a:rPr>
                        <a:t>Vas deferens</a:t>
                      </a:r>
                      <a:endParaRPr lang="en-US" sz="2400" dirty="0">
                        <a:latin typeface="Arial" pitchFamily="34" charset="0"/>
                        <a:cs typeface="Arial" pitchFamily="34" charset="0"/>
                      </a:endParaRPr>
                    </a:p>
                  </a:txBody>
                  <a:tcPr marL="93162" marR="93162"/>
                </a:tc>
                <a:tc>
                  <a:txBody>
                    <a:bodyPr/>
                    <a:lstStyle/>
                    <a:p>
                      <a:r>
                        <a:rPr lang="en-US" sz="2400" dirty="0" smtClean="0">
                          <a:latin typeface="Arial" pitchFamily="34" charset="0"/>
                          <a:cs typeface="Arial" pitchFamily="34" charset="0"/>
                        </a:rPr>
                        <a:t>Vasectomy</a:t>
                      </a:r>
                      <a:endParaRPr lang="en-US" sz="2400" dirty="0">
                        <a:latin typeface="Arial" pitchFamily="34" charset="0"/>
                        <a:cs typeface="Arial" pitchFamily="34" charset="0"/>
                      </a:endParaRPr>
                    </a:p>
                  </a:txBody>
                  <a:tcPr marL="93162" marR="93162"/>
                </a:tc>
              </a:tr>
            </a:tbl>
          </a:graphicData>
        </a:graphic>
      </p:graphicFrame>
      <p:sp>
        <p:nvSpPr>
          <p:cNvPr id="6" name="Text Placeholder 5"/>
          <p:cNvSpPr>
            <a:spLocks noGrp="1"/>
          </p:cNvSpPr>
          <p:nvPr>
            <p:ph type="body" sz="quarter" idx="32"/>
          </p:nvPr>
        </p:nvSpPr>
        <p:spPr/>
        <p:txBody>
          <a:bodyPr/>
          <a:lstStyle/>
          <a:p>
            <a:endParaRPr lang="en-US"/>
          </a:p>
        </p:txBody>
      </p:sp>
      <p:sp>
        <p:nvSpPr>
          <p:cNvPr id="10246"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36F1D1F-2A25-4782-8FC5-760E5A4FFC22}" type="slidenum">
              <a:rPr lang="en-US" altLang="en-US" smtClean="0"/>
              <a:pPr/>
              <a:t>9</a:t>
            </a:fld>
            <a:endParaRPr lang="en-US" altLang="en-US"/>
          </a:p>
        </p:txBody>
      </p:sp>
    </p:spTree>
  </p:cSld>
  <p:clrMapOvr>
    <a:masterClrMapping/>
  </p:clrMapOvr>
  <p:transition advTm="23000"/>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THEME_BG_IMAGE" val=""/>
  <p:tag name="MMPROD_10195PHOTO" val=""/>
  <p:tag name="MMPROD_10195LOGO" val="iVBORw0KGgoAAAANSUhEUgAAAIgAAAAyCAYAAACH65NBAAAAGXRFWHRTb2Z0d2FyZQBBZG9iZSBJbWFnZVJlYWR5ccllPAAACuNJREFUeNrsXWtsFNcVPmdmdmZ3vd611w/8AGygvIIhCqJpSlJUR22j0kiJUIsqtUJKf6SqqkZRlShSVVWtmlaq+oMfVf+0VX9UqtQf/ZGWvqSIkiikyBAeBgMG/MCAscHr977ncXru7Jjw2PeuEfu40sU7s+Px3HO/c853zj13QCKCequ3TE2qi6DesjVl5QMi1qVRb3a736vULUi95WdB7lmSt145Aha1cy/sTrpxhn777x/zp2V8+9Vk2Z4wlmwEVXkTEA7yM0WAIH9TJ6Ef5iO/oSMn/wKh5SV+LiPjtYb5bb7+u3x/L1Q2L0O7W7TAY7oKkcSHMDp9lO4uzsOVSZ1l8MDg6NfvFQYQ9jX9JEEDCyv/J0IkiPNEAvRxH+I+W7bhWpbGg91JYPaB4irETgKajIel6D4G2Wk+c4mFEX5YQClwmx2gSO8SWT0oy9XjJhTpi+hRX4fmhilcjP6JGt2/oz+8P8lKk0wrh7xIKlFc8JFCut3iuof/7eHuKetIEzoxSFDoRUHPZHf+/Ui8nQGwhj+pGf6CDDK+y9d3QRXxMFsOkgTEPwmhEwKed/C5rf/E3ZteArfayMoiFQeQ4iErO5OAq6AOxd+TQHYsJWZwLd9gaR4ky3QhVh8ls/0NW0VSFCAVt8Gunj/jC9sOsttuZpDIjw8gK9NRSU3wG0n6GYOjsRrB8QhQFBXIMnywtfvn0Nu+l0/5cil0LUcxCmjKL5hr9YIARy2E+YKXaW4gmTpwV+/3IejbzGe1bCCpXYCY1ksMikNk6qrw1TWU5GDWxZ5lfWs/NPk+y2ea6wB5uEUTPgbHT9jcBkBSatB28piRGUln0+dAc3WkjWZrGCAyC+VH7Fp2ieHXYgZZhIRkWQBtgS2gyCLCc2eyIrUHEMN8gcHxOum6u1pyHkWz1kZPG8uiJVtqoqYAgj/Yz1ELuxbTaLHNbC03EW+6ZA9zEp9DVGsYIJaTO3eJlD3uhfsTfIXK1TLtLGU5yiQIAMpVbpF6JqsAbZHEUoTCgtAgS56oNtTIMC38+t7tLJDvkcGuxaUWPQmYtGJg6oYdFmsuL99TLjZExlgyAvPhmUKWNTI9GgNehqaGVtAkbwp6mBueKVRJ2S6uboCQDQ4D/B4VuoPvIFkdJBc5ZCZ1aJFOHw4dg+mFUfB7DezvO0B+d4+Ym0KBJokU+K3ZCXpvQKyWTXKPlepB8eU9+2FL18sEloa5xiksV0yPsnU1IEuCs7oBIjQ7ocexf2c/+9t9lsGK73IVCTY23+Mz1+D8xAAfnYFI4g5HAJ9HSe4p1uuhjMInXOd+Ekpd4FRktEkn0Zf4YbV8Ihm2XiEwLQFMPRNIqhsgYvW3K7gWOpv3iHQ6FAkOJrWAcTNMR89/wIfD3Afx+W0xUJXSyhoCDc1shfpgbWsDT25YeIpi7SQrQwO7vEMoYYByUEsSNRNiIW9y7iZb2Hk+Fa9NCyJksb51h72QiFjcKqKt6QrB4MhpWI5ddQByF9a3aVDk2tMKQaagrxuDvjfKErOyhRMEWkxpVgIuvksyHpKwDDdD19mChLK5t6oFiBAS2YUzlgxS8QkxMnXAhfgdOnHlBB9e4X4LhHizhIYFPWNZohi+hxhjHksGpCcZ8JpJpy+dhKXohA32lAWpPRdjQ6KUZJhwLagY9NGl40waRviM6Et2sc18pGxAfpycHU0Gw8jkVRi49hEfXnYAYtaqiylNoCJyuREagZHpQce1TGctW3yiB0MpMN4MjdORT/4ueJQzpqVsrrJetJzNFJsQta1HynKIaCNayRG//cPn9uCLO7ugzT/Fx3PZrEcdIFlCWtufnx0/DTNLlx3uMcvWw6rUIa1wMmr29MIzvd/Br+7+IWzsECF61irAOkDSElPGwUz4Fh2/fNzx0ze4Jx646O5CxA4vK4yToduTinaC3oP47Gd+Cl5tPZ921TlI3qZYhLUy0cjUMGzt1rErqEJv+0ZQ5R5m/Z9e2N3iYbVsrEgu4tKAkuxCu5sZJJuHWRF+D4Y5lc7d1AGSzlkzSnDHuu2gKr2gyAcYCOn8tAyytKFUMIoU/n0xV1mYRircxewgURkk8TDglq7X4OzYx7AYXU5HWJUyItOC1ShaJmfK4PGEgylfTRIEPN32esYqbqJCCywwKPkAjSxtDohBqxCSK2cILaZL9QgGsg562vbB+YlRPht+2IqUCyAILllbFU5jmObj9vWpfTXyqoJD6BMuREM0NHEOJCmKEpY8RrKEZVBU3Ny5G5oauu3tIllAYiuDiNY2rPkCnZ/4F5+aejhSKwtA7AfzeZpgx7pNcPGmJjbllI3x+9wBkOVeMHWmUipA1byuAsWuv3kYuPaByEfwqBbK5SGx2XcQ/N7X2JJoOVeaRV1IS6NwlaL00LsqAGH0AymSG5/f/i1ob5qk23N/ZZDM8FdWvlv80jbT2gSa603mAbvBsKCamm2l3MwWO5qT0Oafwe7gjP2FVcImMZOtbbAxCGuaOkDKc6OP4CteTVS2py09xJW1gBV/hW+9EuKDlqLoka4DGnQHksYgu5wQ+0OjFEXg398oltTJ0GWsKuvhtIQehUh8DNzqPI9VL8MdTZ7wZpb90zyvrrzT+Iap0+Ejb/Onf3AfvX99qGwkVTwKuVxM74w1oKpfKVdIxlph7wiDanwTkqhI01x95XRbZDLntYRVlws0Z3bCTM4nzMVSQAJOJVM5Vik/1YD6a7LyNbwouwr8jXtuBNPNfVqAiMtLXWSsv7GoUjDF5sawjEya+ChALAqhjE1kvzgAq1zfSrNOVSEfkaiLJkT+Q3AgKzdAksYnoCnr2Y5ogFW6sciJ/+GeqcSigGKrkChrrGR+JAAyuzzNnyIOSHIAZDHyN2j177cLX6syEe8khyTZhInQGOhGlENCqwiQSRD0raGA1FGpm79t/WDOSON3RDmDqE2N5QQIDU8ewz2eU+hzv8jcRao2LiG0HoT1mA6P0n+H3ucw8wqH0ksFmxBNUbC/72sY8ByoWGEYSZGjjsL43TE+EnmYaG4LcmpkDlr8v4Kn1j7HMZOvoPeCVYBrEQW76PYSXbg0CHPLZ/jsaUjooYIBYqoSBBqeqmT+ZUcjF28NQjgu6mzvQJrq9nROxKT/nDmB7f4/YlvjG2ToUC1JqpT1SABMLY7B7TlhVkWV+pjjfwsaIL76rAYeNVGhwTArChuLheQUnRk9xTxkxLEgeS33C0HF6OTIYXxmQ5PUHTxkJdk1KSqk8vpUudYjwdZD9Rp0bvgsa40Ah72jrah1o/kIVaIMhMLbxdgRK0THho7CYlTUpl6DDLWpmWioBcO3btNy7Jewq2cWe9q+CQ3QSUbCeXsgViZAxH6Qmfh1mJy9whZRaE0IctRkZmySvQNctffrPvFkVNSdmKntoyKROR0eo4Gr/4MbMx/z1+ccRUmb6s8Wp+gsyHGanD0MT/dewI6mL2OLfxc0aK1M6rTKSwLwhFouk4auim2TK/tbYkUvJoq9k5a1jKhEQTfR2QT9hMZtbBkSegzmwiG6fncURqcvcmh7nr+64LjYaCbX8Mhi3aP3tvPzAe6d3Lu5t0Lq7Xir88rL1W8inLvo8I+CucdDshFy2eF0/5Oe8XBIqCgrEHUfN7lPO+CwHrE4eQLkfmEIQHicvrKwU4kAEcRy0RGMWeK9XA4w/JCl8PcJAojpgCTi5DzS7uwvBiD1VkMt7XJ//T8Wqrd07f8CDACjxVlcKTAfYgAAAABJRU5ErkJggg=="/>
  <p:tag name="MMPROD_TAG_VCONFIG" val="PD94bWwgdmVyc2lvbj0iMS4wIiBlbmNvZGluZz0iVVRGLTgiPz4NCjxjb25maWd1cmF0aW9uPg0KCTxicmFuZGluZz4NCgkJPHVpZm9udCBuYW1lPSJGT05UX05PVEVTX1RFWFQiIHZhbHVlPSJWZXJkYW5hLDksZmFsc2UsZmFsc2UsZmFsc2UiLz4NCgk8L2JyYW5kaW5nPg0KCTxjb2xvcnM+DQoJCTx1aWNvbG9yIG5hbWU9InByaW1hcnkiIHZhbHVlPSIweDMxMzEzMSIvPg0KCQk8dWljb2xvciBuYW1lPSJnbG93IiB2YWx1ZT0iMHgwMDAwMDAiLz4NCgkJPHVpY29sb3IgbmFtZT0idGV4dCIgdmFsdWU9IjB4RkZGRkZGIi8+DQoJCTx1aWNvbG9yIG5hbWU9ImxpZ2h0IiB2YWx1ZT0iMHg0ODQ4NDgiLz4NCgkJPHVpY29sb3IgbmFtZT0ic2hhZG93IiB2YWx1ZT0iMHgwMDAwMDAiLz4NCgkJPHVpY29sb3IgbmFtZT0iYmFja2dyb3VuZCIgdmFsdWU9IjB4QzBDMEMwIi8+DQoJPC9jb2xvcnM+DQoJPGxheW91dD4NCgkJPHVpc2hvdyBuYW1lPSJwcmVzZW50YXRpb250aXRsZSIgdmFsdWU9InRydWUiLz4NCgkJPHVpc2hvdyBuYW1lPSJwcmVzZW50ZXJwaG90byIgdmFsdWU9ImZhbHNlIi8+DQoJCTx1aXNob3cgbmFtZT0icHJlc2VudGVybmFtZSIgdmFsdWU9ImZhbHNlIi8+DQoJCTx1aXNob3cgbmFtZT0icHJlc2VudGVydGl0bGUiIHZhbHVlPSJmYWxzZSIvPg0KCQk8dWlzaG93IG5hbWU9InByZXNlbnRlcmVtYWlsIiB2YWx1ZT0iZmFsc2UiLz4NCgkJPHVpc2hvdyBuYW1lPSJwcmVzZW50ZXJiaW8iIHZhbHVlPSJmYWxzZSIvPg0KCQk8dWlzaG93IG5hbWU9ImNvbXBhbnlsb2dvIiB2YWx1ZT0iZmFsc2UiLz4NCgkJPHVpc2hvdyBuYW1lPSJzaWRlYmFyIiB2YWx1ZT0idHJ1ZSIvPg0KCQk8dWlzaG93IG5hbWU9Im91dGxpbmUiIHZhbHVlPSJ0cnVlIi8+DQoJCTx1aXNob3cgbmFtZT0idGh1bWJuYWlsIiB2YWx1ZT0idHJ1ZSIvPg0KCQk8dWlzaG93IG5hbWU9Im5vdGVzIiB2YWx1ZT0idHJ1ZSIvPg0KCQk8dWlzaG93IG5hbWU9InNlYXJjaCIgdmFsdWU9InRydWUiLz4NCgkJPHVpc2hvdyBuYW1lPSJxdWl6IiB2YWx1ZT0iZmFsc2UiLz4NCgkJPHVpc2hvdyBuYW1lPSJhdHRhY2htZW50cyIgdmFsdWU9InRydWUiLz4NCgkJPHVpc2hvdyBuYW1lPSJ1dGlscyIgdmFsdWU9InRydWUiLz4NCgkJPHVpc2hvdyBuYW1lPSJ2b2x1bWUiIHZhbHVlPSJ0cnVlIi8+DQoJCTx1aXNob3cgbmFtZT0icGxheWJhciIgdmFsdWU9InRydWUiLz4NCgkJPHVpc2hvdyBuYW1lPSJ0YWxraW5naGVhZCIgdmFsdWU9InRydWUiLz4NCgkJPHVpc2hvdyBuYW1lPSJzaWRlYmFyb25yaWdodCIgdmFsdWU9InRydWUiLz4NCgkJPHVpc2hvdyBuYW1lPSJ2aWV3Y2hhbmdlIiB2YWx1ZT0idHJ1ZSIvPg0KCQk8dWlzaG93IG5hbWU9ImFsd2F5c1NjcnVuY2giIHZhbHVlPSJmYWxzZSIvPg0KCQk8dWlzaG93IG5hbWU9ImluaXRpYWxkaXNwbGF5bW9kZWlzbm9ybWFsIiB2YWx1ZT0idHJ1ZSIvPg0KCQk8dWlyZXBsYWNlIG5hbWU9ImxvZ28iIHZhbHVlPSIiLz4NCgkJPHVpcmVwbGFjZSBuYW1lPSJiZ2ltYWdlIiB2YWx1ZT0iVUFCX0xvZ28ucG5nIi8+DQoJCTx1aXJlcGxhY2UgbmFtZT0iaW5pdGlhbHRhYiIgdmFsdWU9Im91dGxpbmUiLz4NCgk8L2xheW91dD4NCgk8bGFuZ3VhZ2UgaWQ9ImVu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lNsaWRlICVuIi8+DQoJCTwhLS0gc3Vic3RpdHV0aW9uOiAlbiA9PSBzbGlkZSBudW1iZXIgLS0+DQoJCTwhLS0gc3Vic3RpdHV0aW9uOiAldCA9PSB0b3RhbCBzbGlkZSBjb3VudCAtLT4NCgkJPHVpdGV4dCBuYW1lPSJTQ1JVQkJBUlNUQVRVU19TTElERUlORk8iIHZhbHVlPSJTbGlkZSAlbiAvICV0IHwgIi8+DQoJCTx1aXRleHQgbmFtZT0iU0NSVUJCQVJTVEFUVVNfU1RPUFBFRCIgdmFsdWU9IlN0b3BwZWQiLz4NCgkJPHVpdGV4dCBuYW1lPSJTQ1JVQkJBUlNUQVRVU19QTEFZSU5HIiB2YWx1ZT0iUGxheWluZyIvPg0KCQk8dWl0ZXh0IG5hbWU9IlNDUlVCQkFSU1RBVFVTX05PQVVESU8iIHZhbHVlPSJObyBBdWRpbyIvPg0KCQk8dWl0ZXh0IG5hbWU9IlNDUlVCQkFSU1RBVFVTX1ZJRFBMQVlJTkciIHZhbHVlPSJWaWRlbyBQbGF5aW5nIi8+DQoJCTx1aXRleHQgbmFtZT0iU0NSVUJCQVJTVEFUVVNfTE9BRElORyIgdmFsdWU9IkxvYWRpbmciLz4NCgkJPHVpdGV4dCBuYW1lPSJTQ1JVQkJBUlNUQVRVU19CVUZGRVJJTkciIHZhbHVlPSJCdWZmZXJpbmciLz4NCgkJPHVpdGV4dCBuYW1lPSJTQ1JVQkJBUlNUQVRVU19RVUVTVElPTiIgdmFsdWU9IkFuc3dlciBRdWVzdGlvbiIvPg0KCQk8dWl0ZXh0IG5hbWU9IlNDUlVCQkFSU1RBVFVTX1JFVklFV1FVSVoiIHZhbHVlPSJSZXZpZXdpbmcgUXVpeiIvPg0KCQk8IS0tIHN1YnN0aXR1dGlvbjogJW0gPT0gbWludXRlcyByZW1haW5pbmcgLS0+DQoJCTwhLS0gc3Vic3RpdHV0aW9uOiAlcyA9PSBzZWNvbmRzIHJlbWFpbmluZyAtLT4NCgkJPHVpdGV4dCBuYW1lPSJFTEFQU0VEIiB2YWx1ZT0iJW0gTWludXRlcyAlcyBTZWNvbmRzIFJlbWFpbmluZyIvPg0KCQk8dWl0ZXh0IG5hbWU9Ik5PVEZPVU5EIiB2YWx1ZT0iTm90aGluZyBGb3VuZCIvPg0KCQk8dWl0ZXh0IG5hbWU9IkFUVEFDSE1FTlRTIiB2YWx1ZT0iQXR0YWNobWVudH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WN0Ii8+DQoJCTx1aXRleHQgbmFtZT0iVEFCX1FVSVoiIHZhbHVlPSJRdWl6Ii8+DQoJCTx1aXRleHQgbmFtZT0iVEFCX09VVExJTkUiIHZhbHVlPSJPdXRsaW5lIi8+DQoJCTx1aXRleHQgbmFtZT0iVEFCX1RIVU1CIiB2YWx1ZT0iVGh1bWIiLz4NCgkJPHVpdGV4dCBuYW1lPSJUQUJfTk9URVMiIHZhbHVlPSJOb3RlcyIvPg0KCQk8dWl0ZXh0IG5hbWU9IlRBQl9TRUFSQ0giIHZhbHVlPSJTZWFyY2giLz4NCgkJPHVpdGV4dCBuYW1lPSJTTElERV9IRUFESU5HIiB2YWx1ZT0iU2xpZGUgVGl0bGUiLz4NCgkJPHVpdGV4dCBuYW1lPSJEVVJBVElPTl9IRUFESU5HIiB2YWx1ZT0iRHVyYXRpb24iLz4NCgkJPHVpdGV4dCBuYW1lPSJTRUFSQ0hfSEVBRElORyIgdmFsdWU9IlNlYXJjaCBmb3IgdGV4dDoiLz4NCgkJPHVpdGV4dCBuYW1lPSJUSFVNQl9IRUFESU5HIiB2YWx1ZT0iU2xpZGUiLz4NCgkJPHVpdGV4dCBuYW1lPSJUSFVNQl9JTkZPIiB2YWx1ZT0iU2xpZGUgVGl0bGUvRHVyYXRpb24iLz4NCgkJPHVpdGV4dCBuYW1lPSJBVFRBQ0hOQU1FX0hFQURJTkciIHZhbHVlPSJGaWxlIE5hbWUiLz4NCgkJPHVpdGV4dCBuYW1lPSJBVFRBQ0hTSVpFX0hFQURJTkciIHZhbHVlPSJTaXplIi8+DQoJCTx1aXRleHQgbmFtZT0iU0xJREVfTk9URVMiIHZhbHVlPSJTbGlkZSBOb3RlcyIvPg0KCQk8IS0tcXVpeiBwb2QgYW5kIG1lc3NhZ2UgYm94IHRleHRzLS0+DQoJCTx1aXRleHQgbmFtZT0iUVVJWlBPRF9RVUlaX0FUVEVNUFQiIHZhbHVlPSJRdWl6IEF0dGVtcHQ6Ii8+DQoJCTx1aXRleHQgbmFtZT0iUVVJWlBPRF9RVUlaX0FUVEVNUFRfVkFMVUUiIHZhbHVlPSIlbiBvZiAldCIvPg0KCQk8dWl0ZXh0IG5hbWU9IlFVSVpQT0RfUVVJWl9TQ09SRSIgdmFsdWU9IlNjb3JlZDoiLz4NCgkJPHVpdGV4dCBuYW1lPSJRVUlaUE9EX1FVSVpfUEFTU1NDT1JFIiB2YWx1ZT0iUGFzc2luZyBTY29yZToiLz4NCgkJPHVpdGV4dCBuYW1lPSJRVUlaUE9EX1FVSVpfTUFYU0NPUkUiIHZhbHVlPSJNYXggU2NvcmU6Ii8+DQoJCTx1aXRleHQgbmFtZT0iUVVJWlBPRF9RVUVTQVRNUFRfU1RSIiB2YWx1ZT0iQXR0ZW1wdDogJW4gb2YgJXQiLz4NCgkJPHVpdGV4dCBuYW1lPSJRVUlaUE9EX1FVRVNUWVBFX1NUUiIgdmFsdWU9IlR5cGU6ICVzIi8+DQoJCTx1aXRleHQgbmFtZT0iUVVJWlBPRF9RVUVTVFlQRV9HUkQiIHZhbHVlPSJHcmFkZWQiLz4NCgkJPHVpdGV4dCBuYW1lPSJRVUlaUE9EX1FVRVNUWVBFX1NWWSIgdmFsdWU9IlN1cnZleSIvPg0KCQk8dWl0ZXh0IG5hbWU9IlFVSVpQT0RfUVVJWkFUTVBUX0lORiIgdmFsdWU9IkluZmluaXRlIi8+DQoJCTx1aXRleHQgbmFtZT0iUVVJWlBPRF9RVUVTQVRNUFRfSU5GIiB2YWx1ZT0iSW5maW5pdGUiLz4NCgkJPHVpdGV4dCBuYW1lPSJXQVJOSU5HTVNHX1lFU1NUUklORyIgdmFsdWU9IlllcyIvPg0KCQk8dWl0ZXh0IG5hbWU9IldBUk5JTkdNU0dfTk9TVFJJTkciIHZhbHVlPSJObyIvPg0KCQk8dWl0ZXh0IG5hbWU9IldBUk5JTkdNU0dfVElUTEVTVFJJTkciIHZhbHVlPSJRdWl6IE5hdmlnYXRpb24gV2FybmluZyIvPg0KCQk8dWl0ZXh0IG5hbWU9IldBUk5JTkdNU0dfTVNHU1RSSU5HIiB2YWx1ZT0iVGhlcmUgYXJlIHVuLWF0dGVtcHRlZCBxdWVzdGlvbnMgaW4gdGhpcyBRdWl6LiYjeEE7JiN4QTtDbGlja2luZyBZZXMgd2lsbCB0YWtlIHlvdSBvdXQgb2YgdGhlIFF1aXouIENsaWNrIE5vIHRvIGNvbnRpbnVlIHRoZSBRdWl6LiIvPg0KCQk8dWl0ZXh0IG5hbWU9IklORk9STUFUSU9OX0gyNjRfRkxBU0hQTEFZRVIiIHZhbHVlPSJUaGUgY3VycmVudCB2ZXJzaW9uIG9mIEZsYXNoIFBsYXllciBpbnN0YWxsZWQgb24geW91ciBtYWNoaW5lIGRvZXMgbm90IHN1cHBvcnQgdGhpcyB2aWRlby4gQ2xpY2sgb24gdGhlIHZpZGVvIGFyZWEgdG8gZG93bmxvYWQgdGhlIGxhdGVzdC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lNob3cgc2lkZWJhciB0byBwYXJ0aWNpcGFudHMiLz4NCgkJPHVpdGV4dCBuYW1lPSJNVVRFIiB2YWx1ZT0iTXV0ZSIvPg0KCQk8dWl0ZXh0IG5hbWU9IkRPQ1dSQVBfVElUTEUiIHZhbHVlPSJQcmVzZW50ZXIgRmlsZSBBdHRhY2htZW50Ii8+DQoJCTx1aXRleHQgbmFtZT0iRE9DV1JBUF9NU0ciIHZhbHVlPSJTYXZlIHRvIE15IENvbXB1dGVyIi8+DQoJCTx1aXRleHQgbmFtZT0iRE9DV1JBUF9QUk9NUFQiIHZhbHVlPSJDbGljayB0byBEb3dubG9hZCIvPg0KCTwvbGFuZ3VhZ2U+DQoJPGxhbmd1YWdlIGlkPSJkZS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Gb2xpZSAlbiIvPg0KCQk8IS0tIHN1YnN0aXR1dGlvbjogJW4gPT0gc2xpZGUgbnVtYmVyIC0tPg0KCQk8IS0tIHN1YnN0aXR1dGlvbjogJXQgPT0gdG90YWwgc2xpZGUgY291bnQgLS0+DQoJCTx1aXRleHQgbmFtZT0iU0NSVUJCQVJTVEFUVVNfU0xJREVJTkZPIiB2YWx1ZT0iRm9saWUgJW4gLyAldCB8ICIvPg0KCQk8dWl0ZXh0IG5hbWU9IlNDUlVCQkFSU1RBVFVTX1NUT1BQRUQiIHZhbHVlPSJCZWVuZGV0Ii8+DQoJCTx1aXRleHQgbmFtZT0iU0NSVUJCQVJTVEFUVVNfUExBWUlORyIgdmFsdWU9IldpZWRlcmdhYmUiLz4NCgkJPHVpdGV4dCBuYW1lPSJTQ1JVQkJBUlNUQVRVU19OT0FVRElPIiB2YWx1ZT0iS2VpbiBBdWRpbyIvPg0KCQk8dWl0ZXh0IG5hbWU9IlNDUlVCQkFSU1RBVFVTX1ZJRFBMQVlJTkciIHZhbHVlPSJWaWRlbyB3aXJkIGFiZ2VzcGllbHQiLz4NCgkJPHVpdGV4dCBuYW1lPSJTQ1JVQkJBUlNUQVRVU19MT0FESU5HIiB2YWx1ZT0iTGFkZW4iLz4NCgkJPHVpdGV4dCBuYW1lPSJTQ1JVQkJBUlNUQVRVU19CVUZGRVJJTkciIHZhbHVlPSJQdWZmZXJuIi8+DQoJCTx1aXRleHQgbmFtZT0iU0NSVUJCQVJTVEFUVVNfUVVFU1RJT04iIHZhbHVlPSJGcmFnZSBiZWFudHdvcnRlbiIvPg0KCQk8dWl0ZXh0IG5hbWU9IlNDUlVCQkFSU1RBVFVTX1JFVklFV1FVSVoiIHZhbHVlPSJOb2NobWFscyBkdXJjaHNlaGVuIi8+DQoJCTwhLS0gc3Vic3RpdHV0aW9uOiAlbSA9PSBtaW51dGVzIHJlbWFpbmluZyAtLT4NCgkJPCEtLSBzdWJzdGl0dXRpb246ICVzID09IHNlY29uZHMgcmVtYWluaW5nIC0tPg0KCQk8dWl0ZXh0IG5hbWU9IkVMQVBTRUQiIHZhbHVlPSJSZXN0ZGF1ZXI6ICVtIE1pbnV0ZW4gJXMgU2VrdW5kZW4iLz4NCgkJPHVpdGV4dCBuYW1lPSJOT1RGT1VORCIgdmFsdWU9Ik5pY2h0cyBnZWZ1bmRlbiIvPg0KCQk8dWl0ZXh0IG5hbWU9IkFUVEFDSE1FTlRTIiB2YWx1ZT0iQW5sYWdlbiIvPg0KCQk8IS0tIHN1YnN0aXR1dGlvbjogJXAgPT0gY3VycmVudCBzcGVha2VyJ3MgdGl0bGUgLS0+DQoJCTx1aXRleHQgbmFtZT0iQklPV0lOX1RJVExFIiB2YWx1ZT0iU3ByZWNoZXI6ICVwIi8+DQoJCTx1aXRleHQgbmFtZT0iQklPQlROX1RJVExFIiB2YWx1ZT0iU3ByZWNoZXIiLz4NCgkJPHVpdGV4dCBuYW1lPSJESVZJREVSQlROX1RJVExFIiB2YWx1ZT0ifCIvPg0KCQk8dWl0ZXh0IG5hbWU9IkNPTlRBQ1RCVE5fVElUTEUiIHZhbHVlPSJLb250YWt0Ii8+DQoJCTx1aXRleHQgbmFtZT0iVEFCX1FVSVoiIHZhbHVlPSJRdWl6Ii8+DQoJCTx1aXRleHQgbmFtZT0iVEFCX09VVExJTkUiIHZhbHVlPSJTdHJ1a3R1ciIvPg0KCQk8dWl0ZXh0IG5hbWU9IlRBQl9USFVNQiIgdmFsdWU9Ik1pbmlhdHVyIi8+DQoJCTx1aXRleHQgbmFtZT0iVEFCX05PVEVTIiB2YWx1ZT0iTm90aXplbiIvPg0KCQk8dWl0ZXh0IG5hbWU9IlRBQl9TRUFSQ0giIHZhbHVlPSJTdWNoZW4iLz4NCgkJPHVpdGV4dCBuYW1lPSJTTElERV9IRUFESU5HIiB2YWx1ZT0iRm9saWVudGl0ZWwiLz4NCgkJPHVpdGV4dCBuYW1lPSJEVVJBVElPTl9IRUFESU5HIiB2YWx1ZT0iRGF1ZXIiLz4NCgkJPHVpdGV4dCBuYW1lPSJTRUFSQ0hfSEVBRElORyIgdmFsdWU9IlRleHQgc3VjaGVuOiIvPg0KCQk8dWl0ZXh0IG5hbWU9IlRIVU1CX0hFQURJTkciIHZhbHVlPSJGb2xpZSIvPg0KCQk8dWl0ZXh0IG5hbWU9IlRIVU1CX0lORk8iIHZhbHVlPSJGb2xpZW50aXRlbC9EYXVlciIvPg0KCQk8dWl0ZXh0IG5hbWU9IkFUVEFDSE5BTUVfSEVBRElORyIgdmFsdWU9IkRhdGVpbmFtZSIvPg0KCQk8dWl0ZXh0IG5hbWU9IkFUVEFDSFNJWkVfSEVBRElORyIgdmFsdWU9Ikdyw7bDn2UiLz4NCgkJPHVpdGV4dCBuYW1lPSJTTElERV9OT1RFUyIgdmFsdWU9IkZvbGllbm5vdGl6ZW4iLz4NCgkJPCEtLXF1aXogcG9kIGFuZCBtZXNzYWdlIGJveCB0ZXh0cy0tPg0KCQk8dWl0ZXh0IG5hbWU9IlFVSVpQT0RfUVVJWl9BVFRFTVBUIiB2YWx1ZT0iUXVpenZlcnN1Y2g6Ii8+DQoJCTx1aXRleHQgbmFtZT0iUVVJWlBPRF9RVUlaX0FUVEVNUFRfVkFMVUUiIHZhbHVlPSIlbiB2b24gJXQiLz4NCgkJPHVpdGV4dCBuYW1lPSJRVUlaUE9EX1FVSVpfU0NPUkUiIHZhbHVlPSJFcnJlaWNodDoiLz4NCgkJPHVpdGV4dCBuYW1lPSJRVUlaUE9EX1FVSVpfUEFTU1NDT1JFIiB2YWx1ZT0iTWluZGVzdHB1bmt0emFobDoiLz4NCgkJPHVpdGV4dCBuYW1lPSJRVUlaUE9EX1FVSVpfTUFYU0NPUkUiIHZhbHVlPSJNYXhpbWFsZSBQdW5rdHphaGw6Ii8+DQoJCTx1aXRleHQgbmFtZT0iUVVJWlBPRF9RVUVTQVRNUFRfU1RSIiB2YWx1ZT0iVmVyc3VjaDogJW4gdm9uICV0Ii8+DQoJCTx1aXRleHQgbmFtZT0iUVVJWlBPRF9RVUVTVFlQRV9TVFIiIHZhbHVlPSJUeXA6ICVzIi8+DQoJCTx1aXRleHQgbmFtZT0iUVVJWlBPRF9RVUVTVFlQRV9HUkQiIHZhbHVlPSJCZXdlcnRldCIvPg0KCQk8dWl0ZXh0IG5hbWU9IlFVSVpQT0RfUVVFU1RZUEVfU1ZZIiB2YWx1ZT0iVW1mcmFnZSIvPg0KCQk8dWl0ZXh0IG5hbWU9IlFVSVpQT0RfUVVJWkFUTVBUX0lORiIgdmFsdWU9IlVuZW5kbGljaCIvPg0KCQk8dWl0ZXh0IG5hbWU9IlFVSVpQT0RfUVVFU0FUTVBUX0lORiIgdmFsdWU9IlVuZW5kbGljaCIvPg0KCQk8dWl0ZXh0IG5hbWU9IldBUk5JTkdNU0dfWUVTU1RSSU5HIiB2YWx1ZT0iSmEiLz4NCgkJPHVpdGV4dCBuYW1lPSJXQVJOSU5HTVNHX05PU1RSSU5HIiB2YWx1ZT0iTmVpbiIvPg0KCQk8dWl0ZXh0IG5hbWU9IldBUk5JTkdNU0dfVElUTEVTVFJJTkciIHZhbHVlPSJRdWl6bmF2aWdhdGlvbnN3YXJudW5nIi8+DQoJCTx1aXRleHQgbmFtZT0iV0FSTklOR01TR19NU0dTVFJJTkciIHZhbHVlPSJJbiBkaWVzZW0gUXVpeiBnaWJ0IGVzIHVuYmVhbnR3b3J0ZXRlIEZyYWdlbi4mI3hBOyYjeEE7V2VubiBTaWUgYXVmICZxdW90O0phJnF1b3Q7IGtsaWNrZW4sIHdpcmQgZGFzIFF1aXogYmVlbmRldC4gS2xpY2tlbiBTaWUgYXVmICZxdW90O05laW4mcXVvdDssIHVtIG1pdCBkZW0gUXVpeiBmb3J0enVmYWhyZW4uIi8+DQoJCTx1aXRleHQgbmFtZT0iSU5GT1JNQVRJT05fSDI2NF9GTEFTSFBMQVlFUiIgdmFsdWU9IkRhcyBWaWRlbyB3aXJkIHZvbiBkZXIgbW9tZW50YW4gYXVmIGRpZXNlbSBDb21wdXRlciBpbnN0YWxsaWVydGVuIFZlcnNpb24gdm9uIEZsYXNoIFBsYXllciBuaWNodCB1bnRlcnN0w7x0enQuIEtsaWNrZW4gU2llIGF1ZiBkZW4gVmlkZW9iZXJlaWNoLCB1bSBkaWUgYWt0dWVsbGUgVmVyc2lvbiB2b24gRmxhc2ggUGxheWVyIGhlcnVudGVyenVs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RGVuIFRlaWxuZWhtZXJuIGRpZSBTZWl0ZW5sZWlzdGUgYW56ZWlnZW4iLz4NCgkJPHVpdGV4dCBuYW1lPSJNVVRFIiB2YWx1ZT0iVG9uIGF1cyIvPg0KCQk8dWl0ZXh0IG5hbWU9IkRPQ1dSQVBfVElUTEUiIHZhbHVlPSJQcmVzZW50ZXItQW5oYW5nIi8+DQoJCTx1aXRleHQgbmFtZT0iRE9DV1JBUF9NU0ciIHZhbHVlPSJBdWYgbWVpbmVtIEFyYmVpdHNwbGF0eiBzcGVpY2hlcm4iLz4NCgkJPHVpdGV4dCBuYW1lPSJET0NXUkFQX1BST01QVCIgdmFsdWU9Ilp1bSBIZXJ1bnRlcmxhZGVuIGtsaWNrZW4iLz4NCgk8L2xhbmd1YWdlPg0KCTxsYW5ndWFnZSBpZD0iZn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cG9zaXRpdmUgJW4iLz4NCgkJPCEtLSBzdWJzdGl0dXRpb246ICVuID09IHNsaWRlIG51bWJlciAtLT4NCgkJPCEtLSBzdWJzdGl0dXRpb246ICV0ID09IHRvdGFsIHNsaWRlIGNvdW50IC0tPg0KCQk8dWl0ZXh0IG5hbWU9IlNDUlVCQkFSU1RBVFVTX1NMSURFSU5GTyIgdmFsdWU9IkRpYXBvc2l0aXZlICVuIC8gJXQgfCAiLz4NCgkJPHVpdGV4dCBuYW1lPSJTQ1JVQkJBUlNUQVRVU19TVE9QUEVEIiB2YWx1ZT0iQXJyw6p0w6llIi8+DQoJCTx1aXRleHQgbmFtZT0iU0NSVUJCQVJTVEFUVVNfUExBWUlORyIgdmFsdWU9IkxlY3R1cmUiLz4NCgkJPHVpdGV4dCBuYW1lPSJTQ1JVQkJBUlNUQVRVU19OT0FVRElPIiB2YWx1ZT0iUGFzIGRlIHNvbiIvPg0KCQk8dWl0ZXh0IG5hbWU9IlNDUlVCQkFSU1RBVFVTX1ZJRFBMQVlJTkciIHZhbHVlPSJMZWN0dXJlIHZpZMOpbyBlbiBjb3VycyIvPg0KCQk8dWl0ZXh0IG5hbWU9IlNDUlVCQkFSU1RBVFVTX0xPQURJTkciIHZhbHVlPSJDaGFyZ2VtZW50IGVuIGNvdXJzIi8+DQoJCTx1aXRleHQgbmFtZT0iU0NSVUJCQVJTVEFUVVNfQlVGRkVSSU5HIiB2YWx1ZT0iTWlzZSBlbiBtw6ltb2lyZSIvPg0KCQk8dWl0ZXh0IG5hbWU9IlNDUlVCQkFSU1RBVFVTX1FVRVNUSU9OIiB2YWx1ZT0iUsOpcG9uZHJlIMOgIGxhIHF1ZXN0aW9uIi8+DQoJCTx1aXRleHQgbmFtZT0iU0NSVUJCQVJTVEFUVVNfUkVWSUVXUVVJWiIgdmFsdWU9IlLDqXZpc2lvbiBkdSBxdWVzdGlvbm5haXJlIi8+DQoJCTwhLS0gc3Vic3RpdHV0aW9uOiAlbSA9PSBtaW51dGVzIHJlbWFpbmluZyAtLT4NCgkJPCEtLSBzdWJzdGl0dXRpb246ICVzID09IHNlY29uZHMgcmVtYWluaW5nIC0tPg0KCQk8dWl0ZXh0IG5hbWU9IkVMQVBTRUQiIHZhbHVlPSIlbSBtaW51dGVzICVzIHNlY29uZGVzIHJlc3RhbnRlcyIvPg0KCQk8dWl0ZXh0IG5hbWU9Ik5PVEZPVU5EIiB2YWx1ZT0iUmllbiB0cm91dsOpIi8+DQoJCTx1aXRleHQgbmFtZT0iQVRUQUNITUVOVFMiIHZhbHVlPSJQacOoY2VzIGpvaW50ZXMiLz4NCgkJPCEtLSBzdWJzdGl0dXRpb246ICVwID09IGN1cnJlbnQgc3BlYWtlcidzIHRpdGxlIC0tPg0KCQk8dWl0ZXh0IG5hbWU9IkJJT1dJTl9USVRMRSIgdmFsdWU9IkJpbyA6ICVwIi8+DQoJCTx1aXRleHQgbmFtZT0iQklPQlROX1RJVExFIiB2YWx1ZT0iQmlvIDoiLz4NCgkJPHVpdGV4dCBuYW1lPSJESVZJREVSQlROX1RJVExFIiB2YWx1ZT0ifCIvPg0KCQk8dWl0ZXh0IG5hbWU9IkNPTlRBQ1RCVE5fVElUTEUiIHZhbHVlPSJDb250YWN0Ii8+DQoJCTx1aXRleHQgbmFtZT0iVEFCX1FVSVoiIHZhbHVlPSJRdWl6Ii8+DQoJCTx1aXRleHQgbmFtZT0iVEFCX09VVExJTkUiIHZhbHVlPSJQbGFuIi8+DQoJCTx1aXRleHQgbmFtZT0iVEFCX1RIVU1CIiB2YWx1ZT0iRGlhcG9zIi8+DQoJCTx1aXRleHQgbmFtZT0iVEFCX05PVEVTIiB2YWx1ZT0iTm90ZXMiLz4NCgkJPHVpdGV4dCBuYW1lPSJUQUJfU0VBUkNIIiB2YWx1ZT0iUmVjaGVyY2hlIi8+DQoJCTx1aXRleHQgbmFtZT0iU0xJREVfSEVBRElORyIgdmFsdWU9IlRpdHJlIGRlIGxhIGRpYXBvc2l0aXZlIi8+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DQoJCTx1aXRleHQgbmFtZT0iQVRUQUNITkFNRV9IRUFESU5HIiB2YWx1ZT0iTm9tIGRlIGZpY2hpZXIiLz4NCgkJPHVpdGV4dCBuYW1lPSJBVFRBQ0hTSVpFX0hFQURJTkciIHZhbHVlPSJUYWlsbGUiLz4NCgkJPHVpdGV4dCBuYW1lPSJTTElERV9OT1RFUyIgdmFsdWU9IkNvbW1lbnRhaXJlcyBkZXMgZGlhcG9zaXRpdmVzIi8+DQoJCTwhLS1xdWl6IHBvZCBhbmQgbWVzc2FnZSBib3ggdGV4dHMtLT4NCgkJPHVpdGV4dCBuYW1lPSJRVUlaUE9EX1FVSVpfQVRURU1QVCIgdmFsdWU9IlRlbnRhdGl2ZSBkZSBxdWVzdGlvbm5haXJlIDoiLz4NCgkJPHVpdGV4dCBuYW1lPSJRVUlaUE9EX1FVSVpfQVRURU1QVF9WQUxVRSIgdmFsdWU9IiVuIHN1ciAldCIvPg0KCQk8dWl0ZXh0IG5hbWU9IlFVSVpQT0RfUVVJWl9TQ09SRSIgdmFsdWU9Ik5vdGUgb2J0ZW51ZSA6Ii8+DQoJCTx1aXRleHQgbmFtZT0iUVVJWlBPRF9RVUlaX1BBU1NTQ09SRSIgdmFsdWU9Ik5vdGUgZCdhZG1pc3NpYmlsaXTDqcKgOiIvPg0KCQk8dWl0ZXh0IG5hbWU9IlFVSVpQT0RfUVVJWl9NQVhTQ09SRSIgdmFsdWU9Ik5vdGUgbWF4aW1hbGUgOiIvPg0KCQk8dWl0ZXh0IG5hbWU9IlFVSVpQT0RfUVVFU0FUTVBUX1NUUiIgdmFsdWU9IlRlbnRhdGl2ZSA6ICVuIHN1ciAldCIvPg0KCQk8dWl0ZXh0IG5hbWU9IlFVSVpQT0RfUVVFU1RZUEVfU1RSIiB2YWx1ZT0iVHlwZTogJXMiLz4NCgkJPHVpdGV4dCBuYW1lPSJRVUlaUE9EX1FVRVNUWVBFX0dSRCIgdmFsdWU9Ik5vdMOpIi8+DQoJCTx1aXRleHQgbmFtZT0iUVVJWlBPRF9RVUVTVFlQRV9TVlkiIHZhbHVlPSJFbnF1w6p0ZSIvPg0KCQk8dWl0ZXh0IG5hbWU9IlFVSVpQT0RfUVVJWkFUTVBUX0lORiIgdmFsdWU9IklsbGltaXTDqSIvPg0KCQk8dWl0ZXh0IG5hbWU9IlFVSVpQT0RfUVVFU0FUTVBUX0lORiIgdmFsdWU9IklsbGltaXTDqSIvPg0KCQk8dWl0ZXh0IG5hbWU9IldBUk5JTkdNU0dfWUVTU1RSSU5HIiB2YWx1ZT0iT3VpIi8+DQoJCTx1aXRleHQgbmFtZT0iV0FSTklOR01TR19OT1NUUklORyIgdmFsdWU9Ik5vbiIvPg0KCQk8dWl0ZXh0IG5hbWU9IldBUk5JTkdNU0dfVElUTEVTVFJJTkciIHZhbHVlPSJBdmVydGlzc2VtZW50IGRlIG5hdmlnYXRpb24gZHUgcXVlc3Rpb25uYWlyZSIvPg0KCQk8dWl0ZXh0IG5hbWU9IldBUk5JTkdNU0dfTVNHU1RSSU5HIiB2YWx1ZT0iVm91cyBuJ2F2ZXogcGFzIHLDqXBvbmR1IMOgIGNlcnRhaW5lcyBxdWVzdGlvbnMgZGUgY2UgcXVlc3Rpb25uYWlyZS4mI3hBOyYjeEE7U2kgdm91cyBjbGlxdWV6IHN1ciBPdWksIHZvdXMgcXVpdHRlcmV6IGxlIHF1ZXN0aW9ubmFpcmUuIENsaXF1ZXogc3VyIE5vbiBwb3VyIGNvbnRpbnVlciBsZSBxdWVzdGlvbm5haXJlLiIvPg0KCQk8dWl0ZXh0IG5hbWU9IklORk9STUFUSU9OX0gyNjRfRkxBU0hQTEFZRVIiIHZhbHVlPSJMYSB2ZXJzaW9uIGRlIEZsYXNoIFBsYXllciBhY3R1ZWxsZW1lbnQgaW5zdGFsbMOpZSBzdXIgdm90cmUgbWFjaGluZSBuZSBwcmVuZCBwYXMgZW4gY2hhcmdlIGNlIHR5cGUgZGUgdmlkw6lvLiBDbGlxdWV6IHN1ciBsYSB6b25lIHZpZMOpbyBwb3VyIHTDqWzDqWNoYXJnZXIgbGEgZGVybmnDqHJlIHZlcnNpb24gZGU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250cmVyIGwnZW5jYWRyw6kgYXV4IHBhcnRpY2lwYW50cyIvPg0KCQk8dWl0ZXh0IG5hbWU9Ik1VVEUiIHZhbHVlPSJNdWV0Ii8+DQoJCTx1aXRleHQgbmFtZT0iRE9DV1JBUF9USVRMRSIgdmFsdWU9IlBpw6hjZSBqb2ludGUgUHJlc2VudGVyIi8+DQoJCTx1aXRleHQgbmFtZT0iRE9DV1JBUF9NU0ciIHZhbHVlPSJFbnJlZ2lzdHJlciBzdXIgbW9uIG9yZGluYXRldXIiLz4NCgkJPHVpdGV4dCBuYW1lPSJET0NXUkFQX1BST01QVCIgdmFsdWU9IkNsaXF1ZXIgcG91ciB0w6lsw6ljaGFyZ2VyIi8+DQoJPC9sYW5ndWFnZT4NCgk8bGFuZ3VhZ2UgaWQ9Imph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xMSxmYWxzZSxmYWxzZSx0cnVlIi8+DQoJCTx1aWZvbnQgbmFtZT0iRk9OVF9CSU9XSU4iIHZhbHVlPSJWZXJkYW5hLDExLGZhbHNlLGZhbHNlLGZhbHNlIi8+DQoJCTx1aWZvbnQgbmFtZT0iRk9OVF9MSVNUSEVBRElORyIgdmFsdWU9IlZlcmRhbmEsMTEsZmFsc2UsZmFsc2UsZmFsc2UiLz4NCgkJPHVpZm9udCBuYW1lPSJGT05UX1dJTlRJVExFIiB2YWx1ZT0iVmVyZGFuYSwxM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jgrnjg6njgqTjg4kgOiAlbiIvPg0KCQk8IS0tIHN1YnN0aXR1dGlvbjogJW4gPT0gc2xpZGUgbnVtYmVyIC0tPg0KCQk8IS0tIHN1YnN0aXR1dGlvbjogJXQgPT0gdG90YWwgc2xpZGUgY291bnQgLS0+DQoJCTx1aXRleHQgbmFtZT0iU0NSVUJCQVJTVEFUVVNfU0xJREVJTkZPIiB2YWx1ZT0i44K544Op44Kk44OJIDogJW4gLyAldCB8ICIvPg0KCQk8dWl0ZXh0IG5hbWU9IlNDUlVCQkFSU1RBVFVTX1NUT1BQRUQiIHZhbHVlPSLlgZzmraIiLz4NCgkJPHVpdGV4dCBuYW1lPSJTQ1JVQkJBUlNUQVRVU19QTEFZSU5HIiB2YWx1ZT0i5YaN55Sf5LitIi8+DQoJCTx1aXRleHQgbmFtZT0iU0NSVUJCQVJTVEFUVVNfTk9BVURJTyIgdmFsdWU9Iumfs+WjsOOBquOBlyIvPg0KCQk8dWl0ZXh0IG5hbWU9IlNDUlVCQkFSU1RBVFVTX1ZJRFBMQVlJTkciIHZhbHVlPSLjg5Pjg4fjgqrlho3nlJ/kuK0iLz4NCgkJPHVpdGV4dCBuYW1lPSJTQ1JVQkJBUlNUQVRVU19MT0FESU5HIiB2YWx1ZT0i44Ot44O844OJ5LitIi8+DQoJCTx1aXRleHQgbmFtZT0iU0NSVUJCQVJTVEFUVVNfQlVGRkVSSU5HIiB2YWx1ZT0i44OQ44OD44OV44Kh5LitIi8+DQoJCTx1aXRleHQgbmFtZT0iU0NSVUJCQVJTVEFUVVNfUVVFU1RJT04iIHZhbHVlPSLos6rllY/jgavnrZTjgYjjgabkuIvjgZXjgYQiLz4NCgkJPHVpdGV4dCBuYW1lPSJTQ1JVQkJBUlNUQVRVU19SRVZJRVdRVUlaIiB2YWx1ZT0i44Kv44Kk44K644KS44Os44OT44Ol44O844GX44Gm44GE44G+44GZIi8+DQoJCTwhLS0gc3Vic3RpdHV0aW9uOiAlbSA9PSBtaW51dGVzIHJlbWFpbmluZyAtLT4NCgkJPCEtLSBzdWJzdGl0dXRpb246ICVzID09IHNlY29uZHMgcmVtYWluaW5nIC0tPg0KCQk8dWl0ZXh0IG5hbWU9IkVMQVBTRUQiIHZhbHVlPSLmrovjgoogOiAlbSDliIYgJXMg56eSIi8+DQoJCTx1aXRleHQgbmFtZT0iTk9URk9VTkQiIHZhbHVlPSLkvZXjgoLopovjgaTjgYvjgorjgb7jgZvjgpMiLz4NCgkJPHVpdGV4dCBuYW1lPSJBVFRBQ0hNRU5UUyIgdmFsdWU9Iua3u+S7mCIvPg0KCQk8IS0tIHN1YnN0aXR1dGlvbjogJXAgPT0gY3VycmVudCBzcGVha2VyJ3MgdGl0bGUgLS0+DQoJCTx1aXRleHQgbmFtZT0iQklPV0lOX1RJVExFIiB2YWx1ZT0i57WM5q20IDogJXAiLz4NCgkJPHVpdGV4dCBuYW1lPSJCSU9CVE5fVElUTEUiIHZhbHVlPSLntYzmrbQiLz4NCgkJPHVpdGV4dCBuYW1lPSJESVZJREVSQlROX1RJVExFIiB2YWx1ZT0ifCIvPg0KCQk8dWl0ZXh0IG5hbWU9IkNPTlRBQ1RCVE5fVElUTEUiIHZhbHVlPSLjgYrllY/jgYTlkIjjgo/jgZsiLz4NCgkJPHVpdGV4dCBuYW1lPSJUQUJfUVVJWiIgdmFsdWU9IuOCr+OCpOOCuiIvPg0KCQk8dWl0ZXh0IG5hbWU9IlRBQl9PVVRMSU5FIiB2YWx1ZT0i44Ki44Km44OI44Op44Kk44OzIi8+DQoJCTx1aXRleHQgbmFtZT0iVEFCX1RIVU1CIiB2YWx1ZT0i44K144Og44ON44O844OrIi8+DQoJCTx1aXRleHQgbmFtZT0iVEFCX05PVEVTIiB2YWx1ZT0i44OO44O844OIIi8+DQoJCTx1aXRleHQgbmFtZT0iVEFCX1NFQVJDSCIgdmFsdWU9IuaknOe0oiIvPg0KCQk8dWl0ZXh0IG5hbWU9IlNMSURFX0hFQURJTkciIHZhbHVlPSLjgrnjg6njgqTjg4njgr/jgqTjg4jjg6siLz4NCgkJPHVpdGV4dCBuYW1lPSJEVVJBVElPTl9IRUFESU5HIiB2YWx1ZT0i6ZW344GVIi8+DQoJCTx1aXRleHQgbmFtZT0iU0VBUkNIX0hFQURJTkciIHZhbHVlPSLmpJzntKLjgZnjgovjg4bjgq3jgrnjg4ggOiAiLz4NCgkJPHVpdGV4dCBuYW1lPSJUSFVNQl9IRUFESU5HIiB2YWx1ZT0i44K544Op44Kk44OJIi8+DQoJCTx1aXRleHQgbmFtZT0iVEhVTUJfSU5GTyIgdmFsdWU9IuOCueODqeOCpOODieOCv+OCpOODiOODqyAvIOmVt+OBlSIvPg0KCQk8dWl0ZXh0IG5hbWU9IkFUVEFDSE5BTUVfSEVBRElORyIgdmFsdWU9IuODleOCoeOCpOODq+WQjSIvPg0KCQk8dWl0ZXh0IG5hbWU9IkFUVEFDSFNJWkVfSEVBRElORyIgdmFsdWU9IuOCteOCpOOCuiIvPg0KCQk8dWl0ZXh0IG5hbWU9IlNMSURFX05PVEVTIiB2YWx1ZT0i44K544Op44Kk44OJ44OO44O844OIIi8+DQoJCTwhLS1xdWl6IHBvZCBhbmQgbWVzc2FnZSBib3ggdGV4dHMtLT4NCgkJPHVpdGV4dCBuYW1lPSJRVUlaUE9EX1FVSVpfQVRURU1QVCIgdmFsdWU9IuOCr+OCpOOCuuippuihjOWbnuaVsCA6ICIvPg0KCQk8dWl0ZXh0IG5hbWU9IlFVSVpQT0RfUVVJWl9BVFRFTVBUX1ZBTFVFIiB2YWx1ZT0iJW4gLyAldCIvPg0KCQk8dWl0ZXh0IG5hbWU9IlFVSVpQT0RfUVVJWl9TQ09SRSIgdmFsdWU9IuOCueOCs+OCoiA6ICIvPg0KCQk8dWl0ZXh0IG5hbWU9IlFVSVpQT0RfUVVJWl9QQVNTU0NPUkUiIHZhbHVlPSLlkIjmoLzngrkgOiIvPg0KCQk8dWl0ZXh0IG5hbWU9IlFVSVpQT0RfUVVJWl9NQVhTQ09SRSIgdmFsdWU9IuacgOmrmOW+l+eCuSA6ICIvPg0KCQk8dWl0ZXh0IG5hbWU9IlFVSVpQT0RfUVVFU0FUTVBUX1NUUiIgdmFsdWU9IuippuihjOWbnuaVsCA6ICVuIC8gJXQiLz4NCgkJPHVpdGV4dCBuYW1lPSJRVUlaUE9EX1FVRVNUWVBFX1NUUiIgdmFsdWU9IuOCv+OCpOODlyA6ICVzIi8+DQoJCTx1aXRleHQgbmFtZT0iUVVJWlBPRF9RVUVTVFlQRV9HUkQiIHZhbHVlPSLoqZXkvqEiLz4NCgkJPHVpdGV4dCBuYW1lPSJRVUlaUE9EX1FVRVNUWVBFX1NWWSIgdmFsdWU9IuOCouODs+OCseODvOODiCIvPg0KCQk8dWl0ZXh0IG5hbWU9IlFVSVpQT0RfUVVJWkFUTVBUX0lORiIgdmFsdWU9IueEoeWItumZkCIvPg0KCQk8dWl0ZXh0IG5hbWU9IlFVSVpQT0RfUVVFU0FUTVBUX0lORiIgdmFsdWU9IueEoeWItumZkCIvPg0KCQk8dWl0ZXh0IG5hbWU9IldBUk5JTkdNU0dfWUVTU1RSSU5HIiB2YWx1ZT0i44Gv44GEIi8+DQoJCTx1aXRleHQgbmFtZT0iV0FSTklOR01TR19OT1NUUklORyIgdmFsdWU9IuOBhOOBhOOBiCIvPg0KCQk8dWl0ZXh0IG5hbWU9IldBUk5JTkdNU0dfVElUTEVTVFJJTkciIHZhbHVlPSLjgq/jgqTjgrrjga7jg4rjg5PjgrLjg7zjgrfjg6fjg7PjgavplqLjgZnjgovorablkYoiLz4NCgkJPHVpdGV4dCBuYW1lPSJXQVJOSU5HTVNHX01TR1NUUklORyIgdmFsdWU9IuOBk+OBruOCr+OCpOOCuuOBq+OBr+OAgeOBvuOBoOino+etlOOBl+OBpuOBhOOBquOBhOizquWVj+OBjOOBguOCiuOBvuOBmeOAgiYjeEE7JiN4QTsg44Kv44Kk44K644KS57WC5LqG44GZ44KL44Gr44Gv44CB44CM44Gv44GE44CN44KS44Kv44Oq44OD44Kv44GX44G+44GZ44CC44Kv44Kk44K644KS57aa6KGM44GZ44KL44Gr44Gv44CB44CM44GE44GE44GI44CN44KS44Kv44Oq44OD44Kv44GX44G+44GZ44CCIi8+DQoJCTx1aXRleHQgbmFtZT0iSU5GT1JNQVRJT05fSDI2NF9GTEFTSFBMQVlFUiIgdmFsdWU9IuOBiuS9v+OBhOOBruOCs+ODs+ODlOODpeODvOOCv+OBq+ePvuWcqOOCpOODs+OCueODiOODvOODq+OBleOCjOOBpuOBhOOCiyBGbGFzaCBQbGF5ZXIg44Gu44OQ44O844K444On44Oz44Gv44CB44GT44Gu44OT44OH44Kq44KS44K144Od44O844OI44GX44Gm44GE44G+44Gb44KT44CC5pyA5paw44GuIEZsYXNoIFBsYXllciDjgpLjg4Djgqbjg7Pjg63jg7zjg4njgZnjgovjgavjga/jgIHjg5Pjg4fjgqrpoJjln5/jgpLjgq/jg6rjg4Pjgq/jgZfjgabjgY/jgaDjgZXjgYT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44K144Kk44OJ44OQ44O844KS5Y+C5Yqg6ICF44Gr6KaL44Gb44KLIi8+DQoJCTx1aXRleHQgbmFtZT0iTVVURSIgdmFsdWU9IuODn+ODpeODvOODiCIvPg0KCQk8dWl0ZXh0IG5hbWU9IkRPQ1dSQVBfVElUTEUiIHZhbHVlPSJQcmVzZW50ZXIg5re75LuY44OV44Kh44Kk44OrIi8+DQoJCTx1aXRleHQgbmFtZT0iRE9DV1JBUF9NU0ciIHZhbHVlPSLjg57jgqTjgrPjg7Pjg5Tjg6Xjg7zjgr/jgavkv53lrZgiLz4NCgkJPHVpdGV4dCBuYW1lPSJET0NXUkFQX1BST01QVCIgdmFsdWU9IuOCr+ODquODg+OCr+OBl+OBpuODgOOCpuODs+ODreODvOODiSIvPg0KCTwvbGFuZ3VhZ2U+DQoJPGxhbmd1YWdlIGlkPSJrbyI+DQoJCTwhLS0gZm9ybWF0IGZvciB1aWZvbnQgdmFsdWUgaXMgImZvbnQsc2l6ZSxpc2JvbGQsaXNpdGFsaWMsaXNzaGFkb3dlZCIgLS0+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DQoJCTx1aWZvbnQgbmFtZT0iRk9OVF9FTEFQU0VEVElNRSIgdmFsdWU9IlZlcmRhbmEsMTEsdHJ1ZSxmYWxzZSxmYWxzZSIvPg0KCQk8dWlmb250IG5hbWU9IkZPTlRfVVRJTFNNRU5VIiB2YWx1ZT0iVmVyZGFuYSw5LHRydWUsZmFsc2UsZmFsc2UiLz4NCgkJPHVpZm9udCBuYW1lPSJGT05UX1RBQlMiIHZhbHVlPSJWZXJkYW5hLDExLGZhbHNlLGZhbHNlLGZhbHNlIi8+DQoJCTx1aWZvbnQgbmFtZT0iRk9OVF9QUkVTRU5UQVRJT05OQU1FIiB2YWx1ZT0iVmVyZGFuYSwxNSxmYWxzZSxmYWxzZSx0cnVlIi8+DQoJCTx1aWZvbnQgbmFtZT0iRk9OVF9QUkVTRU5URVJOQU1FIiB2YWx1ZT0iVmVyZGFuYSwxNSx0cnVlLGZhbHNlLHRydWUiLz4NCgkJPHVpZm9udCBuYW1lPSJGT05UX1BSRVNFTlRFUlRJVExFIiB2YWx1ZT0iVmVyZGFuYSwxMSxmYWxzZSxmYWxzZSx0cnVlIi8+DQoJCTx1aWZvbnQgbmFtZT0iRk9OVF9CSU9CVE4iIHZhbHVlPSJWZXJkYW5hLDEx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MTEsZmFsc2UsZmFsc2UsdHJ1ZSIvPg0KCQk8dWlmb250IG5hbWU9IkZPTlRfQklPV0lOIiB2YWx1ZT0iVmVyZGFuYSwxMSxmYWxzZSxmYWxzZSxmYWxzZSIvPg0KCQk8dWlmb250IG5hbWU9IkZPTlRfTElTVEhFQURJTkciIHZhbHVlPSJWZXJkYW5hLDExLGZhbHNlLGZhbHNlLGZhbHNlIi8+DQoJCTx1aWZvbnQgbmFtZT0iRk9OVF9XSU5USVRMRSIgdmFsdWU9IlZlcmRhbmEsMTE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7Iqs65287J2065OcICVuIi8+DQoJCTwhLS0gc3Vic3RpdHV0aW9uOiAlbiA9PSBzbGlkZSBudW1iZXIgLS0+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DQoJCTx1aXRleHQgbmFtZT0iU0NSVUJCQVJTVEFUVVNfTk9BVURJTyIgdmFsdWU9IuyYpOuUlOyYpCDsl4bsnYwiLz4NCgkJPHVpdGV4dCBuYW1lPSJTQ1JVQkJBUlNUQVRVU19WSURQTEFZSU5HIiB2YWx1ZT0i67mE65SU7JikIOyerOyDnSDspJEiLz4NCgkJPHVpdGV4dCBuYW1lPSJTQ1JVQkJBUlNUQVRVU19MT0FESU5HIiB2YWx1ZT0i66Gc65SpIi8+DQoJCTx1aXRleHQgbmFtZT0iU0NSVUJCQVJTVEFUVVNfQlVGRkVSSU5HIiB2YWx1ZT0i67KE7Y2866eBIi8+DQoJCTx1aXRleHQgbmFtZT0iU0NSVUJCQVJTVEFUVVNfUVVFU1RJT04iIHZhbHVlPSLsp4jrrLjsl5Ag64u17ZWY6riwIi8+DQoJCTx1aXRleHQgbmFtZT0iU0NSVUJCQVJTVEFUVVNfUkVWSUVXUVVJWiIgdmFsdWU9IuyniOusuCDri6Tsi5zrs7TquLAiLz4NCgkJPCEtLSBzdWJzdGl0dXRpb246ICVtID09IG1pbnV0ZXMgcmVtYWluaW5nIC0tPg0KCQk8IS0tIHN1YnN0aXR1dGlvbjogJXMgPT0gc2Vjb25kcyByZW1haW5pbmcgLS0+DQoJCTx1aXRleHQgbmFtZT0iRUxBUFNFRCIgdmFsdWU9IiVt67aEICVz7LSIIOuCqOydjCIvPg0KCQk8dWl0ZXh0IG5hbWU9Ik5PVEZPVU5EIiB2YWx1ZT0i7JeG7J2MIi8+DQoJCTx1aXRleHQgbmFtZT0iQVRUQUNITUVOVFMiIHZhbHVlPSLssqjrtoAg7YyM7J28Ii8+DQoJCTwhLS0gc3Vic3RpdHV0aW9uOiAlcCA9PSBjdXJyZW50IHNwZWFrZXIncyB0aXRsZSAtLT4NCgkJPHVpdGV4dCBuYW1lPSJCSU9XSU5fVElUTEUiIHZhbHVlPSLqsr3roKUg7IaM6rCcOiAlcCIvPg0KCQk8dWl0ZXh0IG5hbWU9IkJJT0JUTl9USVRMRSIgdmFsdWU9IuqyveugpSDshozqsJwiLz4NCgkJPHVpdGV4dCBuYW1lPSJESVZJREVSQlROX1RJVExFIiB2YWx1ZT0ifCIvPg0KCQk8dWl0ZXh0IG5hbWU9IkNPTlRBQ1RCVE5fVElUTEUiIHZhbHVlPSLsl7Drnb3sspgiLz4NCgkJPHVpdGV4dCBuYW1lPSJUQUJfUVVJWiIgdmFsdWU9Iu2AtOymiCIvPg0KCQk8dWl0ZXh0IG5hbWU9IlRBQl9PVVRMSU5FIiB2YWx1ZT0i6rCc7JqUIi8+DQoJCTx1aXRleHQgbmFtZT0iVEFCX1RIVU1CIiB2YWx1ZT0i7LaV7IaM7YyQIi8+DQoJCTx1aXRleHQgbmFtZT0iVEFCX05PVEVTIiB2YWx1ZT0i64W47Yq4Ii8+DQoJCTx1aXRleHQgbmFtZT0iVEFCX1NFQVJDSCIgdmFsdWU9IuqygOyDiSIvPg0KCQk8dWl0ZXh0IG5hbWU9IlNMSURFX0hFQURJTkciIHZhbHVlPSLsiqzrnbzsnbTrk5wg7KCc66qpIi8+DQoJCTx1aXRleHQgbmFtZT0iRFVSQVRJT05fSEVBRElORyIgdmFsdWU9IuyerOyDneyLnOqwhCIvPg0KCQk8dWl0ZXh0IG5hbWU9IlNFQVJDSF9IRUFESU5HIiB2YWx1ZT0i7YWN7Iqk7Yq4IOqygOyDiToiLz4NCgkJPHVpdGV4dCBuYW1lPSJUSFVNQl9IRUFESU5HIiB2YWx1ZT0i7Iqs65287J2065OcIi8+DQoJCTx1aXRleHQgbmFtZT0iVEhVTUJfSU5GTyIgdmFsdWU9IuygnOuqqS/snqzsg53si5zqsIQiLz4NCgkJPHVpdGV4dCBuYW1lPSJBVFRBQ0hOQU1FX0hFQURJTkciIHZhbHVlPSLtjIzsnbwg7J2066aEIi8+DQoJCTx1aXRleHQgbmFtZT0iQVRUQUNIU0laRV9IRUFESU5HIiB2YWx1ZT0i7YGs6riwIi8+DQoJCTx1aXRleHQgbmFtZT0iU0xJREVfTk9URVMiIHZhbHVlPSLsiqzrnbzsnbTrk5wg64W47Yq4Ii8+DQoJCTwhLS1xdWl6IHBvZCBhbmQgbWVzc2FnZSBib3ggdGV4dHMtLT4NCgkJPHVpdGV4dCBuYW1lPSJRVUlaUE9EX1FVSVpfQVRURU1QVCIgdmFsdWU9Iu2AtOymiCDsi5zrj4Qg7Zqf7IiYOiIvPg0KCQk8dWl0ZXh0IG5hbWU9IlFVSVpQT0RfUVVJWl9BVFRFTVBUX1ZBTFVFIiB2YWx1ZT0iJW4vJXQiLz4NCgkJPHVpdGV4dCBuYW1lPSJRVUlaUE9EX1FVSVpfU0NPUkUiIHZhbHVlPSLrk53soJA6Ii8+DQoJCTx1aXRleHQgbmFtZT0iUVVJWlBPRF9RVUlaX1BBU1NTQ09SRSIgdmFsdWU9Iu2GteqzvCDsoJDsiJg6Ii8+DQoJCTx1aXRleHQgbmFtZT0iUVVJWlBPRF9RVUlaX01BWFNDT1JFIiB2YWx1ZT0i7LWc6rOgIOygkOyImDoiLz4NCgkJPHVpdGV4dCBuYW1lPSJRVUlaUE9EX1FVRVNBVE1QVF9TVFIiIHZhbHVlPSLsi5zrj4Qg7Zqf7IiYOiAlbi8ldCIvPg0KCQk8dWl0ZXh0IG5hbWU9IlFVSVpQT0RfUVVFU1RZUEVfU1RSIiB2YWx1ZT0i7Jyg7ZiVOiAlcyIvPg0KCQk8dWl0ZXh0IG5hbWU9IlFVSVpQT0RfUVVFU1RZUEVfR1JEIiB2YWx1ZT0i7KCQ7IiYIOunpOq4sOq4sCDsmYTro4wiLz4NCgkJPHVpdGV4dCBuYW1lPSJRVUlaUE9EX1FVRVNUWVBFX1NWWSIgdmFsdWU9IuyEpOusuCDsobDsgqwiLz4NCgkJPHVpdGV4dCBuYW1lPSJRVUlaUE9EX1FVSVpBVE1QVF9JTkYiIHZhbHVlPSLrrLTtlZwiLz4NCgkJPHVpdGV4dCBuYW1lPSJRVUlaUE9EX1FVRVNBVE1QVF9JTkYiIHZhbHVlPSLrrLTtlZwiLz4NCgkJPHVpdGV4dCBuYW1lPSJXQVJOSU5HTVNHX1lFU1NUUklORyIgdmFsdWU9IuyYiCIvPg0KCQk8dWl0ZXh0IG5hbWU9IldBUk5JTkdNU0dfTk9TVFJJTkciIHZhbHVlPSLslYTri4jsmKQiLz4NCgkJPHVpdGV4dCBuYW1lPSJXQVJOSU5HTVNHX1RJVExFU1RSSU5HIiB2YWx1ZT0i7YC07KaIIOuCtOu5hOqyjOydtOyFmCDqsr3qs6AiLz4NCgkJPHVpdGV4dCBuYW1lPSJXQVJOSU5HTVNHX01TR1NUUklORyIgdmFsdWU9IuydtCDtgLTspojsl5DshJwg7Iuc64+E7ZWY7KeAIOyViuydgCDsp4jrrLjsnbQg7J6I7Iq164uI64ukLiYjeEE7JiN4QTvtgLTspojrpbwg7KKF66OM7ZWY66Ck66m0IFvsmIhd66W8IO2BtOumre2VmOqzoCwg7YC07KaI66W8IOqzhOyGje2VmOugpOuptCBb7JWE64uI7JikXeulvCDtgbTrpq3tlZjsi63si5zsmKQuIi8+DQoJCTx1aXRleHQgbmFtZT0iSU5GT1JNQVRJT05fSDI2NF9GTEFTSFBMQVlFUiIgdmFsdWU9IuyLnOyKpO2FnOyXkCDshKTsuZjrkJjslrQg7J6I64qUIO2YhOyerCDrsoTsoITsnZggRmxhc2ggUGxheWVy64qUIOydtCDruYTrlJTsmKTrpbwg7KeA7JuQ7ZWY7KeAIOyViuyKteuLiOuLpC4g7LWc7IugIEZsYXNoIFBsYXllcuulvCDri6TsmrTroZzrk5ztlZjroKTrqbQg67mE65SU7JikIOyYgeyXreydhCDtgbTrpq3tlZjsi63si5zsmKQ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ywuOyXrOyekOyXkOqyjCDshLjroZwg66eJ64yAIOuztOydtOq4sCIvPg0KCQk8dWl0ZXh0IG5hbWU9Ik1VVEUiIHZhbHVlPSLsnYzshozqsbAiLz4NCgkJPHVpdGV4dCBuYW1lPSJET0NXUkFQX1RJVExFIiB2YWx1ZT0iUHJlc2VudGVyIO2MjOydvCDssqjrtoAiLz4NCgkJPHVpdGV4dCBuYW1lPSJET0NXUkFQX01TRyIgdmFsdWU9IuuCtCDsu7Ttk6jthLDsl5Ag7KCA7J6lIi8+DQoJCTx1aXRleHQgbmFtZT0iRE9DV1JBUF9QUk9NUFQiIHZhbHVlPSLtgbTrpq3tlZjsl6wg64uk7Jq066Gc65OcIi8+DQoJPC9sYW5ndWFnZT4NCgk8bGFuZ3VhZ2UgaWQ9ImVz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DQoJCTwhLS0gc3Vic3RpdHV0aW9uOiAlbiA9PSBzbGlkZSBudW1iZXIgLS0+DQoJCTwhLS0gc3Vic3RpdHV0aW9uOiAldCA9PSB0b3RhbCBzbGlkZSBjb3VudCAtLT4NCgkJPHVpdGV4dCBuYW1lPSJTQ1JVQkJBUlNUQVRVU19TTElERUlORk8iIHZhbHVlPSJEaWFwb3NpdGl2YSAlbiAvICV0IHwgIi8+DQoJCTx1aXRleHQgbmFtZT0iU0NSVUJCQVJTVEFUVVNfU1RPUFBFRCIgdmFsdWU9IkRldGVuaWRhIi8+DQoJCTx1aXRleHQgbmFtZT0iU0NSVUJCQVJTVEFUVVNfUExBWUlORyIgdmFsdWU9IlJlcHJvZHVjaWVuZG8iLz4NCgkJPHVpdGV4dCBuYW1lPSJTQ1JVQkJBUlNUQVRVU19OT0FVRElPIiB2YWx1ZT0iU2luIHNvbmlkbyIvPg0KCQk8dWl0ZXh0IG5hbWU9IlNDUlVCQkFSU1RBVFVTX1ZJRFBMQVlJTkciIHZhbHVlPSJWw61kZW8gZW4gcmVwcm9kLiIvPg0KCQk8dWl0ZXh0IG5hbWU9IlNDUlVCQkFSU1RBVFVTX0xPQURJTkciIHZhbHVlPSJDYXJnYW5kbyIvPg0KCQk8dWl0ZXh0IG5hbWU9IlNDUlVCQkFSU1RBVFVTX0JVRkZFUklORyIgdmFsdWU9IkFsbWFjZW5hbmRvIGVuIGLDumZlciIvPg0KCQk8dWl0ZXh0IG5hbWU9IlNDUlVCQkFSU1RBVFVTX1FVRVNUSU9OIiB2YWx1ZT0iQ29udGVzdGFyIHByZWd1bnRhIi8+DQoJCTx1aXRleHQgbmFtZT0iU0NSVUJCQVJTVEFUVVNfUkVWSUVXUVVJWiIgdmFsdWU9IlJldmlzYW5kbyBwcnVlYmEiLz4NCgkJPCEtLSBzdWJzdGl0dXRpb246ICVtID09IG1pbnV0ZXMgcmVtYWluaW5nIC0tPg0KCQk8IS0tIHN1YnN0aXR1dGlvbjogJXMgPT0gc2Vjb25kcyByZW1haW5pbmcgLS0+DQoJCTx1aXRleHQgbmFtZT0iRUxBUFNFRCIgdmFsdWU9IiVtIG1pbnV0b3MgJXMgc2VndW5kb3MgcmVzdGFudGVzIi8+DQoJCTx1aXRleHQgbmFtZT0iTk9URk9VTkQiIHZhbHVlPSJObyBzZSBoYSBlbmNvbnRyYWRvIG5hZGEiLz4NCgkJPHVpdGV4dCBuYW1lPSJBVFRBQ0hNRU5UUyIgdmFsdWU9IkFyY2hpdm9zIGFkanVudG9zIi8+DQoJCTwhLS0gc3Vic3RpdHV0aW9uOiAlcCA9PSBjdXJyZW50IHNwZWFrZXIncyB0aXRsZSAtLT4NCgkJPHVpdGV4dCBuYW1lPSJCSU9XSU5fVElUTEUiIHZhbHVlPSJCaW9ncmFmw61hOiAlcCIvPg0KCQk8dWl0ZXh0IG5hbWU9IkJJT0JUTl9USVRMRSIgdmFsdWU9IkJpb2dyYWbDrWEiLz4NCgkJPHVpdGV4dCBuYW1lPSJESVZJREVSQlROX1RJVExFIiB2YWx1ZT0ifCIvPg0KCQk8dWl0ZXh0IG5hbWU9IkNPTlRBQ1RCVE5fVElUTEUiIHZhbHVlPSJDb250YWN0byIvPg0KCQk8dWl0ZXh0IG5hbWU9IlRBQl9RVUlaIiB2YWx1ZT0iUHJ1ZWJhIi8+DQoJCTx1aXRleHQgbmFtZT0iVEFCX09VVExJTkUiIHZhbHVlPSJDb250b3JubyIvPg0KCQk8dWl0ZXh0IG5hbWU9IlRBQl9USFVNQiIgdmFsdWU9Ik1pbmlhdC4iLz4NCgkJPHVpdGV4dCBuYW1lPSJUQUJfTk9URVMiIHZhbHVlPSJOb3RhcyIvPg0KCQk8dWl0ZXh0IG5hbWU9IlRBQl9TRUFSQ0giIHZhbHVlPSJCdXNjYXIiLz4NCgkJPHVpdGV4dCBuYW1lPSJTTElERV9IRUFESU5HIiB2YWx1ZT0iVMOtdHVsbyBkZSBkaWFwb3NpdGl2YSIvPg0KCQk8dWl0ZXh0IG5hbWU9IkRVUkFUSU9OX0hFQURJTkciIHZhbHVlPSJEdXJhYy4iLz4NCgkJPHVpdGV4dCBuYW1lPSJTRUFSQ0hfSEVBRElORyIgdmFsdWU9IkJ1c2NhciB0ZXh0bzoiLz4NCgkJPHVpdGV4dCBuYW1lPSJUSFVNQl9IRUFESU5HIiB2YWx1ZT0iRGlhcG9zaXRpdmEiLz4NCgkJPHVpdGV4dCBuYW1lPSJUSFVNQl9JTkZPIiB2YWx1ZT0iRHVyLi9Uw610LiBkaWFwLiIvPg0KCQk8dWl0ZXh0IG5hbWU9IkFUVEFDSE5BTUVfSEVBRElORyIgdmFsdWU9Ik5vbWJyZSBkZSBhcmNoaXZvIi8+DQoJCTx1aXRleHQgbmFtZT0iQVRUQUNIU0laRV9IRUFESU5HIiB2YWx1ZT0iVGFtYcOxbyIvPg0KCQk8dWl0ZXh0IG5hbWU9IlNMSURFX05PVEVTIiB2YWx1ZT0iTm90YXMgZGUgZGlhcG9zaXRpdmEiLz4NCgkJPCEtLXF1aXogcG9kIGFuZCBtZXNzYWdlIGJveCB0ZXh0cy0tPg0KCQk8dWl0ZXh0IG5hbWU9IlFVSVpQT0RfUVVJWl9BVFRFTVBUIiB2YWx1ZT0iSW50ZW50byBkZSBwcnVlYmE6Ii8+DQoJCTx1aXRleHQgbmFtZT0iUVVJWlBPRF9RVUlaX0FUVEVNUFRfVkFMVUUiIHZhbHVlPSIlbiBkZSAldCIvPg0KCQk8dWl0ZXh0IG5hbWU9IlFVSVpQT0RfUVVJWl9TQ09SRSIgdmFsdWU9IlB1bnR1YWNpw7NuOiIvPg0KCQk8dWl0ZXh0IG5hbWU9IlFVSVpQT0RfUVVJWl9QQVNTU0NPUkUiIHZhbHVlPSJQdW50dWFjacOzbiBwYXJhIGFwcm9iYXI6Ii8+DQoJCTx1aXRleHQgbmFtZT0iUVVJWlBPRF9RVUlaX01BWFNDT1JFIiB2YWx1ZT0iUHVudHVhY2nDs24gbcOheGltYToiLz4NCgkJPHVpdGV4dCBuYW1lPSJRVUlaUE9EX1FVRVNBVE1QVF9TVFIiIHZhbHVlPSJJbnRlbnRvczogJW4gZGUgJXQiLz4NCgkJPHVpdGV4dCBuYW1lPSJRVUlaUE9EX1FVRVNUWVBFX1NUUiIgdmFsdWU9IlRpcG86ICVzIi8+DQoJCTx1aXRleHQgbmFtZT0iUVVJWlBPRF9RVUVTVFlQRV9HUkQiIHZhbHVlPSJDb24gcHVudHVhY2nDs24iLz4NCgkJPHVpdGV4dCBuYW1lPSJRVUlaUE9EX1FVRVNUWVBFX1NWWSIgdmFsdWU9IkVuY3Vlc3RhIi8+DQoJCTx1aXRleHQgbmFtZT0iUVVJWlBPRF9RVUlaQVRNUFRfSU5GIiB2YWx1ZT0iSW5maW5pdG8iLz4NCgkJPHVpdGV4dCBuYW1lPSJRVUlaUE9EX1FVRVNBVE1QVF9JTkYiIHZhbHVlPSJJbmZpbml0byIvPg0KCQk8dWl0ZXh0IG5hbWU9IldBUk5JTkdNU0dfWUVTU1RSSU5HIiB2YWx1ZT0iU8OtIi8+DQoJCTx1aXRleHQgbmFtZT0iV0FSTklOR01TR19OT1NUUklORyIgdmFsdWU9Ik5vIi8+DQoJCTx1aXRleHQgbmFtZT0iV0FSTklOR01TR19USVRMRVNUUklORyIgdmFsdWU9IkF2aXNvIGRlIG5hdmVnYWNpw7NuIGRlIHBydWViYSIvPg0KCQk8dWl0ZXh0IG5hbWU9IldBUk5JTkdNU0dfTVNHU1RSSU5HIiB2YWx1ZT0iSGF5IHByZWd1bnRhcyBzaW4gaW50ZW50b3MgZW4gZXN0YSBwcnVlYmEuJiN4QTsmI3hBO1BhcmEgc2FsaXIgZGUgbGEgcHJ1ZWJhLCBoYWdhIGNsaWMgZW4gU8OtLiBQYXJhIGNvbnRpbnVhciwgaGFnYSBjbGljIGVuIE5vLiIvPg0KCQk8dWl0ZXh0IG5hbWU9IklORk9STUFUSU9OX0gyNjRfRkxBU0hQTEFZRVIiIHZhbHVlPSJMYSB2ZXJzacOzbiBhY3R1YWwgZGUgRmxhc2ggUGxheWVyIGluc3RhbGFkYSBlbiBlbCBvcmRlbmFkb3Igbm8gZXMgY29tcGF0aWJsZSBjb24gZXN0ZSB2w61kZW8uIEhhZ2EgY2xpYyBlbiBlbCDDoXJlYSBkZSB2w61kZW8gcGFyYSBkZXNjYXJnYXIgbGEgw7psdGltYSB2ZXJzacOzbiBkZSBGbGFzaCBQbGF5ZXIuIi8+DQoJCTwhLS0gc3Vic3RpdHV0aW9uOiAlcCA9PSBwcmVzZW50YXRpb24gdGl0bGUgLS0+DQoJCTwhLS0gc3Vic3RpdHV0aW9uOiAlcyA9PSBzbGlkZSB0aXRsZSAtLT4NCgkJPCEtLSBzdWJzdGl0dXRpb246ICVuID09IHNsaWRlIG51bWJlciAtLT4NCgkJPHVpdGV4dCBuYW1lPSJCT09LTUFSSyIgdmFsdWU9IkFkb2JlIFByZXNlbnRlcjogJXAiLz4NCgkJPCEtLSBzdWJzdGl0dXRpb246ICVwID09IHByZXNlbnRhdGlvbiB0aXRsZSAtLT4NCgkJPCEtLSBzdWJzdGl0dXRpb246ICVzID09IHNsaWRlIHRpdGxlIC0tPg0KCQk8IS0tIHN1YnN0aXR1dGlvbjogJW4gPT0gc2xpZGUgbnVtYmVyIC0tPg0KCQk8dWl0ZXh0IG5hbWU9IkJPT0tNQVJLU0xJREUiIHZhbHVlPSJBZG9iZSBQcmVzZW50ZXI6ICVwICVzIi8+DQoJCTx1aXRleHQgbmFtZT0iU0hPV1NJREVCQVIiIHZhbHVlPSJNb3N0cmFyIGJhcnJhIGxhdGVyYWwgYSBsb3MgcGFydGljaXBhbnRlcyIvPg0KCQk8dWl0ZXh0IG5hbWU9Ik1VVEUiIHZhbHVlPSJTaWxlbmNpYXIiLz4NCgkJPHVpdGV4dCBuYW1lPSJET0NXUkFQX1RJVExFIiB2YWx1ZT0iQXJjaGl2byBhZGp1bnRvIGRlIFByZXNlbnRlciIvPg0KCQk8dWl0ZXh0IG5hbWU9IkRPQ1dSQVBfTVNHIiB2YWx1ZT0iR3VhcmRhciBlbiBNaSBQQyIvPg0KCQk8dWl0ZXh0IG5hbWU9IkRPQ1dSQVBfUFJPTVBUIiB2YWx1ZT0iSGFnYSBjbGljIGVuIERlc2NhcmdhciIvPg0KCTwvbGFuZ3VhZ2U+DQoJPGxhbmd1YWdlIGlkPSJwd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TbGlkZSAlbiIvPg0KCQk8IS0tIHN1YnN0aXR1dGlvbjogJW4gPT0gc2xpZGUgbnVtYmVyIC0tPg0KCQk8IS0tIHN1YnN0aXR1dGlvbjogJXQgPT0gdG90YWwgc2xpZGUgY291bnQgLS0+DQoJCTx1aXRleHQgbmFtZT0iU0NSVUJCQVJTVEFUVVNfU0xJREVJTkZPIiB2YWx1ZT0iU2xpZGUgJW4gLyAldCB8ICIvPg0KCQk8dWl0ZXh0IG5hbWU9IlNDUlVCQkFSU1RBVFVTX1NUT1BQRUQiIHZhbHVlPSJQYXJhZG8iLz4NCgkJPHVpdGV4dCBuYW1lPSJTQ1JVQkJBUlNUQVRVU19QTEFZSU5HIiB2YWx1ZT0iUmVwcm9kdXppbmRvIi8+DQoJCTx1aXRleHQgbmFtZT0iU0NSVUJCQVJTVEFUVVNfTk9BVURJTyIgdmFsdWU9IlNlbSDDoXVkaW8iLz4NCgkJPHVpdGV4dCBuYW1lPSJTQ1JVQkJBUlNUQVRVU19WSURQTEFZSU5HIiB2YWx1ZT0iVsOtZGVvIGVtIHJlcHJvZHXDp8OjbyIvPg0KCQk8dWl0ZXh0IG5hbWU9IlNDUlVCQkFSU1RBVFVTX0xPQURJTkciIHZhbHVlPSJDYXJyZWdhbmRvIi8+DQoJCTx1aXRleHQgbmFtZT0iU0NSVUJCQVJTVEFUVVNfQlVGRkVSSU5HIiB2YWx1ZT0iQXJtYXplbmFuZG8gZW0gYnVmZmVyIi8+DQoJCTx1aXRleHQgbmFtZT0iU0NSVUJCQVJTVEFUVVNfUVVFU1RJT04iIHZhbHVlPSJSZXNwb25kZXIgcGVyZ3VudGEiLz4NCgkJPHVpdGV4dCBuYW1lPSJTQ1JVQkJBUlNUQVRVU19SRVZJRVdRVUlaIiB2YWx1ZT0iUmV2aXNhbmRvIHF1ZXN0aW9uw6FyaW8iLz4NCgkJPCEtLSBzdWJzdGl0dXRpb246ICVtID09IG1pbnV0ZXMgcmVtYWluaW5nIC0tPg0KCQk8IS0tIHN1YnN0aXR1dGlvbjogJXMgPT0gc2Vjb25kcyByZW1haW5pbmcgLS0+DQoJCTx1aXRleHQgbmFtZT0iRUxBUFNFRCIgdmFsdWU9IiVtIG1pbnV0b3MgJXMgc2VndW5kb3MgcmVzdGFudGVzIi8+DQoJCTx1aXRleHQgbmFtZT0iTk9URk9VTkQiIHZhbHVlPSJOYWRhIGVuY29udHJhZG8iLz4NCgkJPHVpdGV4dCBuYW1lPSJBVFRBQ0hNRU5UUyIgdmFsdWU9IkFuZXhv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dG8iLz4NCgkJPHVpdGV4dCBuYW1lPSJUQUJfUVVJWiIgdmFsdWU9IlF1ZXN0LiIvPg0KCQk8dWl0ZXh0IG5hbWU9IlRBQl9PVVRMSU5FIiB2YWx1ZT0iRXNxdWVtYSIvPg0KCQk8dWl0ZXh0IG5hbWU9IlRBQl9USFVNQiIgdmFsdWU9Ik1pbmkiLz4NCgkJPHVpdGV4dCBuYW1lPSJUQUJfTk9URVMiIHZhbHVlPSJOb3RhcyIvPg0KCQk8dWl0ZXh0IG5hbWU9IlRBQl9TRUFSQ0giIHZhbHVlPSJCdXNjYSIvPg0KCQk8dWl0ZXh0IG5hbWU9IlNMSURFX0hFQURJTkciIHZhbHVlPSJUw610dWxvIGRvIHNsaWRlIi8+DQoJCTx1aXRleHQgbmFtZT0iRFVSQVRJT05fSEVBRElORyIgdmFsdWU9IkR1cmHDp8OjbyIvPg0KCQk8dWl0ZXh0IG5hbWU9IlNFQVJDSF9IRUFESU5HIiB2YWx1ZT0iUHJvY3VyYXIgdGV4dG86Ii8+DQoJCTx1aXRleHQgbmFtZT0iVEhVTUJfSEVBRElORyIgdmFsdWU9IlNsaWRlIi8+DQoJCTx1aXRleHQgbmFtZT0iVEhVTUJfSU5GTyIgdmFsdWU9IlTDrXR1bG8vRHVyYcOnw6NvIGRvIHNsaWRlIi8+DQoJCTx1aXRleHQgbmFtZT0iQVRUQUNITkFNRV9IRUFESU5HIiB2YWx1ZT0iTm9tZSBkbyBhcnF1aXZvIi8+DQoJCTx1aXRleHQgbmFtZT0iQVRUQUNIU0laRV9IRUFESU5HIiB2YWx1ZT0iVGFtYW5obyIvPg0KCQk8dWl0ZXh0IG5hbWU9IlNMSURFX05PVEVTIiB2YWx1ZT0iQW5vdGHDp8O1ZXMgZG8gc2xpZGUiLz4NCgkJPCEtLXF1aXogcG9kIGFuZCBtZXNzYWdlIGJveCB0ZXh0cy0tPg0KCQk8dWl0ZXh0IG5hbWU9IlFVSVpQT0RfUVVJWl9BVFRFTVBUIiB2YWx1ZT0iVGVudGF0aXZhIG5vIHF1ZXN0aW9uw6FyaW86Ii8+DQoJCTx1aXRleHQgbmFtZT0iUVVJWlBPRF9RVUlaX0FUVEVNUFRfVkFMVUUiIHZhbHVlPSIlbiBkZSAldCIvPg0KCQk8dWl0ZXh0IG5hbWU9IlFVSVpQT0RfUVVJWl9TQ09SRSIgdmFsdWU9IlBvbnR1YcOnw6NvOiIvPg0KCQk8dWl0ZXh0IG5hbWU9IlFVSVpQT0RfUVVJWl9QQVNTU0NPUkUiIHZhbHVlPSJQb250dWHDp8OjbyBkZSBhcHJvdmHDp8OjbzoiLz4NCgkJPHVpdGV4dCBuYW1lPSJRVUlaUE9EX1FVSVpfTUFYU0NPUkUiIHZhbHVlPSJQb250dWHDp8OjbyBtw6F4aW1hOiIvPg0KCQk8dWl0ZXh0IG5hbWU9IlFVSVpQT0RfUVVFU0FUTVBUX1NUUiIgdmFsdWU9IlRlbnRhdGl2YTogJW4gZGUgJXQiLz4NCgkJPHVpdGV4dCBuYW1lPSJRVUlaUE9EX1FVRVNUWVBFX1NUUiIgdmFsdWU9IlRpcG86ICVzIi8+DQoJCTx1aXRleHQgbmFtZT0iUVVJWlBPRF9RVUVTVFlQRV9HUkQiIHZhbHVlPSJDbGFzc2lmaWNhdMOzcmlhIi8+DQoJCTx1aXRleHQgbmFtZT0iUVVJWlBPRF9RVUVTVFlQRV9TVlkiIHZhbHVlPSJQZXNxdWlzYSIvPg0KCQk8dWl0ZXh0IG5hbWU9IlFVSVpQT0RfUVVJWkFUTVBUX0lORiIgdmFsdWU9IkluZmluaXRvIi8+DQoJCTx1aXRleHQgbmFtZT0iUVVJWlBPRF9RVUVTQVRNUFRfSU5GIiB2YWx1ZT0iSW5maW5pdG8iLz4NCgkJPHVpdGV4dCBuYW1lPSJXQVJOSU5HTVNHX1lFU1NUUklORyIgdmFsdWU9IlNpbSIvPg0KCQk8dWl0ZXh0IG5hbWU9IldBUk5JTkdNU0dfTk9TVFJJTkciIHZhbHVlPSJOw6NvIi8+DQoJCTx1aXRleHQgbmFtZT0iV0FSTklOR01TR19USVRMRVNUUklORyIgdmFsdWU9IkFsZXJ0YSBkZSBuYXZlZ2HDp8OjbyBkbyBxdWVzdGlvbsOhcmlvIi8+DQoJCTx1aXRleHQgbmFtZT0iV0FSTklOR01TR19NU0dTVFJJTkciIHZhbHVlPSJFeGlzdGVtIHBlcmd1bnRhcyBxdWUgbsOjbyBmb3JhbSByZXNwb25kaWRhcyBuZXN0ZSBxdWVzdGlvbsOhcmlvLiYjeEE7JiN4QTtDbGlxdWUgZW0gU2ltIHBhcmEgc2FpciBkbyBxdWVzdGlvbsOhcmlvIG91IGVtIE7Do28gc2UgcXVpc2VyIGNvbnRpbnVhci4iLz4NCgkJPHVpdGV4dCBuYW1lPSJJTkZPUk1BVElPTl9IMjY0X0ZMQVNIUExBWUVSIiB2YWx1ZT0iQSB2ZXJzw6NvIGF0dWFsIGRvIEZsYXNoIFBsYXllciBpbnN0YWxhZGEgbm8gY29tcHV0YWRvciBuw6NvIG9mZXJlY2Ugc3Vwb3J0ZSBhIGVzc2UgdsOtZGVvLiBDbGlxdWUgbmEgw6FyZWEgZG8gdsOtZGVvIHBhcmEgYmFpeGFyIGEgdmVyc8OjbyBtYWlzIHJlY2VudGUgZG8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3N0cmFyIGJhcnJhIGxhdGVyYWwgYW8gcGFydGljaXBhbnRlcyIvPg0KCQk8dWl0ZXh0IG5hbWU9Ik1VVEUiIHZhbHVlPSJNdWRvIi8+DQoJCTx1aXRleHQgbmFtZT0iRE9DV1JBUF9USVRMRSIgdmFsdWU9IkFuZXhvIGRlIGFycXVpdm8gZG8gUHJlc2VudGVyIi8+DQoJCTx1aXRleHQgbmFtZT0iRE9DV1JBUF9NU0ciIHZhbHVlPSJTYWx2YXIgZW0gTWV1IGNvbXB1dGFkb3IiLz4NCgkJPHVpdGV4dCBuYW1lPSJET0NXUkFQX1BST01QVCIgdmFsdWU9IkNsaXF1ZSBwYXJhIGJhaXhhciIvPg0KCTwvbGFuZ3VhZ2U+DQoJPGxhbmd1YWdlIGlkPSJpd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Fwb3NpdGl2YSAlbiIvPg0KCQk8IS0tIHN1YnN0aXR1dGlvbjogJW4gPT0gc2xpZGUgbnVtYmVyIC0tPg0KCQk8IS0tIHN1YnN0aXR1dGlvbjogJXQgPT0gdG90YWwgc2xpZGUgY291bnQgLS0+DQoJCTx1aXRleHQgbmFtZT0iU0NSVUJCQVJTVEFUVVNfU0xJREVJTkZPIiB2YWx1ZT0iRGlhcG9zaXRpdmEgJW4gLyAldCB8ICIvPg0KCQk8dWl0ZXh0IG5hbWU9IlNDUlVCQkFSU1RBVFVTX1NUT1BQRUQiIHZhbHVlPSJJbnRlcnJvdHRvIi8+DQoJCTx1aXRleHQgbmFtZT0iU0NSVUJCQVJTVEFUVVNfUExBWUlORyIgdmFsdWU9IlJpcHJvZHV6aW9uZSIvPg0KCQk8dWl0ZXh0IG5hbWU9IlNDUlVCQkFSU1RBVFVTX05PQVVESU8iIHZhbHVlPSJBdWRpbyBpbmF0dC4iLz4NCgkJPHVpdGV4dCBuYW1lPSJTQ1JVQkJBUlNUQVRVU19WSURQTEFZSU5HIiB2YWx1ZT0iVmlkZW8gaW4gcmlwcm9kdXppb25lIi8+DQoJCTx1aXRleHQgbmFtZT0iU0NSVUJCQVJTVEFUVVNfTE9BRElORyIgdmFsdWU9IkNhcmljYW1lbnRvIi8+DQoJCTx1aXRleHQgbmFtZT0iU0NSVUJCQVJTVEFUVVNfQlVGRkVSSU5HIiB2YWx1ZT0iQnVmZmVyaW5nIi8+DQoJCTx1aXRleHQgbmFtZT0iU0NSVUJCQVJTVEFUVVNfUVVFU1RJT04iIHZhbHVlPSJSaXNwb25kaSBhIGRvbWFuZGEiLz4NCgkJPHVpdGV4dCBuYW1lPSJTQ1JVQkJBUlNUQVRVU19SRVZJRVdRVUlaIiB2YWx1ZT0iUmV2aXNpb25lIGRlbCBxdWl6Ii8+DQoJCTwhLS0gc3Vic3RpdHV0aW9uOiAlbSA9PSBtaW51dGVzIHJlbWFpbmluZyAtLT4NCgkJPCEtLSBzdWJzdGl0dXRpb246ICVzID09IHNlY29uZHMgcmVtYWluaW5nIC0tPg0KCQk8dWl0ZXh0IG5hbWU9IkVMQVBTRUQiIHZhbHVlPSIlbSBNaW51dGkgJXMgU2Vjb25kaSByaW1hbmVudGkiLz4NCgkJPHVpdGV4dCBuYW1lPSJOT1RGT1VORCIgdmFsdWU9Ik5lc3N1biBlbGVtZW50byB0cm92YXRvIi8+DQoJCTx1aXRleHQgbmFtZT0iQVRUQUNITUVOVFMiIHZhbHVlPSJBbGxlZ2F0aS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QuIi8+DQoJCTx1aXRleHQgbmFtZT0iVEFCX1FVSVoiIHZhbHVlPSJRdWl6Ii8+DQoJCTx1aXRleHQgbmFtZT0iVEFCX09VVExJTkUiIHZhbHVlPSJTdHJ1dHR1cmEiLz4NCgkJPHVpdGV4dCBuYW1lPSJUQUJfVEhVTUIiIHZhbHVlPSJNaW5pYXR1cmUiLz4NCgkJPHVpdGV4dCBuYW1lPSJUQUJfTk9URVMiIHZhbHVlPSJOb3RlIi8+DQoJCTx1aXRleHQgbmFtZT0iVEFCX1NFQVJDSCIgdmFsdWU9IkNlcmNhIi8+DQoJCTx1aXRleHQgbmFtZT0iU0xJREVfSEVBRElORyIgdmFsdWU9IlRpdG9sbyBkaWFwb3NpdGl2YSIvPg0KCQk8dWl0ZXh0IG5hbWU9IkRVUkFUSU9OX0hFQURJTkciIHZhbHVlPSJEdXJhdGEiLz4NCgkJPHVpdGV4dCBuYW1lPSJTRUFSQ0hfSEVBRElORyIgdmFsdWU9IkNlcmNhIHRlc3RvOiIvPg0KCQk8dWl0ZXh0IG5hbWU9IlRIVU1CX0hFQURJTkciIHZhbHVlPSJEaWFwb3NpdGl2YSIvPg0KCQk8dWl0ZXh0IG5hbWU9IlRIVU1CX0lORk8iIHZhbHVlPSJUaXRvbG8vVGVtcG8iLz4NCgkJPHVpdGV4dCBuYW1lPSJBVFRBQ0hOQU1FX0hFQURJTkciIHZhbHVlPSJOb21lIGZpbGUiLz4NCgkJPHVpdGV4dCBuYW1lPSJBVFRBQ0hTSVpFX0hFQURJTkciIHZhbHVlPSJEaW1lbnNpb25lIi8+DQoJCTx1aXRleHQgbmFtZT0iU0xJREVfTk9URVMiIHZhbHVlPSJOb3RlIGRpYXBvc2l0aXZhIi8+DQoJCTwhLS1xdWl6IHBvZCBhbmQgbWVzc2FnZSBib3ggdGV4dHMtLT4NCgkJPHVpdGV4dCBuYW1lPSJRVUlaUE9EX1FVSVpfQVRURU1QVCIgdmFsdWU9IlRlbnRhdGl2byBxdWl6OiIvPg0KCQk8dWl0ZXh0IG5hbWU9IlFVSVpQT0RfUVVJWl9BVFRFTVBUX1ZBTFVFIiB2YWx1ZT0iJW4gZGkgJXQiLz4NCgkJPHVpdGV4dCBuYW1lPSJRVUlaUE9EX1FVSVpfU0NPUkUiIHZhbHVlPSJQdW50ZWdnaW86Ii8+DQoJCTx1aXRleHQgbmFtZT0iUVVJWlBPRF9RVUlaX1BBU1NTQ09SRSIgdmFsdWU9IlB1bnRlZ2dpbyBtaW5pbW86Ii8+DQoJCTx1aXRleHQgbmFtZT0iUVVJWlBPRF9RVUlaX01BWFNDT1JFIiB2YWx1ZT0iUHVudGVnZ2lvIG1hc3NpbW86Ii8+DQoJCTx1aXRleHQgbmFtZT0iUVVJWlBPRF9RVUVTQVRNUFRfU1RSIiB2YWx1ZT0iVGVudGF0aXZvOiAlbiBkaSAldCIvPg0KCQk8dWl0ZXh0IG5hbWU9IlFVSVpQT0RfUVVFU1RZUEVfU1RSIiB2YWx1ZT0iVGlwbzogJXMiLz4NCgkJPHVpdGV4dCBuYW1lPSJRVUlaUE9EX1FVRVNUWVBFX0dSRCIgdmFsdWU9IkNvbiB2YWx1dGF6aW9uZSIvPg0KCQk8dWl0ZXh0IG5hbWU9IlFVSVpQT0RfUVVFU1RZUEVfU1ZZIiB2YWx1ZT0iSW5kYWdpbmUiLz4NCgkJPHVpdGV4dCBuYW1lPSJRVUlaUE9EX1FVSVpBVE1QVF9JTkYiIHZhbHVlPSJJbmZpbml0aSIvPg0KCQk8dWl0ZXh0IG5hbWU9IlFVSVpQT0RfUVVFU0FUTVBUX0lORiIgdmFsdWU9IkluZmluaXRpIi8+DQoJCTx1aXRleHQgbmFtZT0iV0FSTklOR01TR19ZRVNTVFJJTkciIHZhbHVlPSJTw6wiLz4NCgkJPHVpdGV4dCBuYW1lPSJXQVJOSU5HTVNHX05PU1RSSU5HIiB2YWx1ZT0iTm8iLz4NCgkJPHVpdGV4dCBuYW1lPSJXQVJOSU5HTVNHX1RJVExFU1RSSU5HIiB2YWx1ZT0iQXZ2ZXJ0ZW56YSBuYXZpZ2F6aW9uZSBxdWl6Ii8+DQoJCTx1aXRleHQgbmFtZT0iV0FSTklOR01TR19NU0dTVFJJTkciIHZhbHVlPSJPY2NvcnJlIGFuY29yYSByaXNwb25kZXJlIGFkIGFsY3VuZSBkb21hbmRlIGRlbCBxdWl6LiYjeEE7JiN4QTtTZSBmYXRlIGNsaWMgc3UgU8OsLCB1c2NpcmV0ZSBkYWwgcXVpei4gRmF0ZSBjbGljIHN1IE5vIHBlciBjb250aW51YXJlIGlsIHF1aXouIi8+DQoJCTx1aXRleHQgbmFtZT0iSU5GT1JNQVRJT05fSDI2NF9GTEFTSFBMQVlFUiIgdmFsdWU9IkxhIHZlcnNpb25lIGRpIEZsYXNoIFBsYXllciBhdHR1YWxtZW50ZSBpbnN0YWxsYXRhIG5vbiBzdXBwb3J0YSBxdWVzdG8gdmlkZW8uIEZhdGUgY2xpYyBzdWxsJ2FyZWEgZGVsIHZpZGVvIHBlciBzY2FyaWNhcmUgbCd1bHRpbWEgdmVyc2lvbmUgZGk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3N0cmEgYmFycmEgbGF0ZXJhbGUgYWkgcGFydGVjaXBhbnRpIi8+DQoJCTx1aXRleHQgbmFtZT0iTVVURSIgdmFsdWU9IkRpc2F0dGl2YSBhdWRpbyIvPg0KCQk8dWl0ZXh0IG5hbWU9IkRPQ1dSQVBfVElUTEUiIHZhbHVlPSJBbGxlZ2F0byBmaWxlIFByZXNlbnRlciIvPg0KCQk8dWl0ZXh0IG5hbWU9IkRPQ1dSQVBfTVNHIiB2YWx1ZT0iU2FsdmEgaW4gUmlzb3JzZSBkZWwgY29tcHV0ZXIiLz4NCgkJPHVpdGV4dCBuYW1lPSJET0NXUkFQX1BST01QVCIgdmFsdWU9IkNsaWMgcGVyIHNjYXJpY2FyZSIvPg0KCTwvbGFuZ3VhZ2U+DQoJPGxhbmd1YWdlIGlkPSJub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EgJW4iLz4NCgkJPCEtLSBzdWJzdGl0dXRpb246ICVuID09IHNsaWRlIG51bWJlciAtLT4NCgkJPCEtLSBzdWJzdGl0dXRpb246ICV0ID09IHRvdGFsIHNsaWRlIGNvdW50IC0tPg0KCQk8dWl0ZXh0IG5hbWU9IlNDUlVCQkFSU1RBVFVTX1NMSURFSU5GTyIgdmFsdWU9IkRpYSAlbiAvICV0IHwgIi8+DQoJCTx1aXRleHQgbmFtZT0iU0NSVUJCQVJTVEFUVVNfU1RPUFBFRCIgdmFsdWU9Ikdlc3RvcHQiLz4NCgkJPHVpdGV4dCBuYW1lPSJTQ1JVQkJBUlNUQVRVU19QTEFZSU5HIiB2YWx1ZT0iQWZzcGVsZW4iLz4NCgkJPHVpdGV4dCBuYW1lPSJTQ1JVQkJBUlNUQVRVU19OT0FVRElPIiB2YWx1ZT0iR2VlbiBhdWRpbyIvPg0KCQk8dWl0ZXh0IG5hbWU9IlNDUlVCQkFSU1RBVFVTX1ZJRFBMQVlJTkciIHZhbHVlPSJWaWRlbyBhZnNwZWxlbiIvPg0KCQk8dWl0ZXh0IG5hbWU9IlNDUlVCQkFSU1RBVFVTX0xPQURJTkciIHZhbHVlPSJMYWRlbiIvPg0KCQk8dWl0ZXh0IG5hbWU9IlNDUlVCQkFSU1RBVFVTX0JVRkZFUklORyIgdmFsdWU9IkJ1ZmZlcmVuIi8+DQoJCTx1aXRleHQgbmFtZT0iU0NSVUJCQVJTVEFUVVNfUVVFU1RJT04iIHZhbHVlPSJWcmFhZyBtZXQgYW50d29vcmQiLz4NCgkJPHVpdGV4dCBuYW1lPSJTQ1JVQkJBUlNUQVRVU19SRVZJRVdRVUlaIiB2YWx1ZT0iUXVpeiBjb250cm9sZXJlbiIvPg0KCQk8IS0tIHN1YnN0aXR1dGlvbjogJW0gPT0gbWludXRlcyByZW1haW5pbmcgLS0+DQoJCTwhLS0gc3Vic3RpdHV0aW9uOiAlcyA9PSBzZWNvbmRzIHJlbWFpbmluZyAtLT4NCgkJPHVpdGV4dCBuYW1lPSJFTEFQU0VEIiB2YWx1ZT0iRXIgcmVzdGVyZW4gJW0gbWludXRlbiAlcyBzZWNvbmRlbiIvPg0KCQk8dWl0ZXh0IG5hbWU9Ik5PVEZPVU5EIiB2YWx1ZT0iTmlldHMgZ2V2b25kZW4iLz4NCgkJPHVpdGV4dCBuYW1lPSJBVFRBQ0hNRU5UUyIgdmFsdWU9IkJpamxhZ2VuIi8+DQoJCTwhLS0gc3Vic3RpdHV0aW9uOiAlcCA9PSBjdXJyZW50IHNwZWFrZXIncyB0aXRsZSAtLT4NCgkJPHVpdGV4dCBuYW1lPSJCSU9XSU5fVElUTEUiIHZhbHVlPSJCaW9ncmFmaWU6ICVwIi8+DQoJCTx1aXRleHQgbmFtZT0iQklPQlROX1RJVExFIiB2YWx1ZT0iQmlvZ3JhZmllIi8+DQoJCTx1aXRleHQgbmFtZT0iRElWSURFUkJUTl9USVRMRSIgdmFsdWU9InwiLz4NCgkJPHVpdGV4dCBuYW1lPSJDT05UQUNUQlROX1RJVExFIiB2YWx1ZT0iQ29udGFjdCIvPg0KCQk8dWl0ZXh0IG5hbWU9IlRBQl9RVUlaIiB2YWx1ZT0iUXVpeiIvPg0KCQk8dWl0ZXh0IG5hbWU9IlRBQl9PVVRMSU5FIiB2YWx1ZT0iT3ZlcnppY2h0Ii8+DQoJCTx1aXRleHQgbmFtZT0iVEFCX1RIVU1CIiB2YWx1ZT0iTWluaWF0dXVyIi8+DQoJCTx1aXRleHQgbmFtZT0iVEFCX05PVEVTIiB2YWx1ZT0iTm90aXRpZXMiLz4NCgkJPHVpdGV4dCBuYW1lPSJUQUJfU0VBUkNIIiB2YWx1ZT0iWm9la2VuIi8+DQoJCTx1aXRleHQgbmFtZT0iU0xJREVfSEVBRElORyIgdmFsdWU9IlRpdGVsIHZhbiBkaWEiLz4NCgkJPHVpdGV4dCBuYW1lPSJEVVJBVElPTl9IRUFESU5HIiB2YWx1ZT0iRHV1ciIvPg0KCQk8dWl0ZXh0IG5hbWU9IlNFQVJDSF9IRUFESU5HIiB2YWx1ZT0iWm9la2VuIG5hYXIgdGVrc3Q6Ii8+DQoJCTx1aXRleHQgbmFtZT0iVEhVTUJfSEVBRElORyIgdmFsdWU9IkRpYSIvPg0KCQk8dWl0ZXh0IG5hbWU9IlRIVU1CX0lORk8iIHZhbHVlPSJUaXRlbC9kdXVyIHZhbiBkaWEiLz4NCgkJPHVpdGV4dCBuYW1lPSJBVFRBQ0hOQU1FX0hFQURJTkciIHZhbHVlPSJCZXN0YW5kc25hYW0iLz4NCgkJPHVpdGV4dCBuYW1lPSJBVFRBQ0hTSVpFX0hFQURJTkciIHZhbHVlPSJHcm9vdHRlIi8+DQoJCTx1aXRleHQgbmFtZT0iU0xJREVfTk9URVMiIHZhbHVlPSJEaWFub3RpdGllcyIvPg0KCQk8IS0tcXVpeiBwb2QgYW5kIG1lc3NhZ2UgYm94IHRleHRzLS0+DQoJCTx1aXRleHQgbmFtZT0iUVVJWlBPRF9RVUlaX0FUVEVNUFQiIHZhbHVlPSJRdWl6cG9naW5nOiIvPg0KCQk8dWl0ZXh0IG5hbWU9IlFVSVpQT0RfUVVJWl9BVFRFTVBUX1ZBTFVFIiB2YWx1ZT0iJW4gdmFuICV0Ii8+DQoJCTx1aXRleHQgbmFtZT0iUVVJWlBPRF9RVUlaX1NDT1JFIiB2YWx1ZT0iQmVoYWFsZGUgc2NvcmU6Ii8+DQoJCTx1aXRleHQgbmFtZT0iUVVJWlBPRF9RVUlaX1BBU1NTQ09SRSIgdmFsdWU9IlZvbGRvZW5kZSBzY29yZToiLz4NCgkJPHVpdGV4dCBuYW1lPSJRVUlaUE9EX1FVSVpfTUFYU0NPUkUiIHZhbHVlPSJNYXhpbWFhbCBoYWFsYmFyZSBzY29yZToiLz4NCgkJPHVpdGV4dCBuYW1lPSJRVUlaUE9EX1FVRVNBVE1QVF9TVFIiIHZhbHVlPSJQb2dpbmc6ICVuIHZhbiAldCIvPg0KCQk8dWl0ZXh0IG5hbWU9IlFVSVpQT0RfUVVFU1RZUEVfU1RSIiB2YWx1ZT0iVHlwZTogJXMiLz4NCgkJPHVpdGV4dCBuYW1lPSJRVUlaUE9EX1FVRVNUWVBFX0dSRCIgdmFsdWU9IlRlbHQgdm9vciBzY29yZSIvPg0KCQk8dWl0ZXh0IG5hbWU9IlFVSVpQT0RfUVVFU1RZUEVfU1ZZIiB2YWx1ZT0iRW5xdcOqdGUiLz4NCgkJPHVpdGV4dCBuYW1lPSJRVUlaUE9EX1FVSVpBVE1QVF9JTkYiIHZhbHVlPSJPbmJlcGVya3QiLz4NCgkJPHVpdGV4dCBuYW1lPSJRVUlaUE9EX1FVRVNBVE1QVF9JTkYiIHZhbHVlPSJPbmJlcGVya3QiLz4NCgkJPHVpdGV4dCBuYW1lPSJXQVJOSU5HTVNHX1lFU1NUUklORyIgdmFsdWU9IkphIi8+DQoJCTx1aXRleHQgbmFtZT0iV0FSTklOR01TR19OT1NUUklORyIgdmFsdWU9Ik5lZSIvPg0KCQk8dWl0ZXh0IG5hbWU9IldBUk5JTkdNU0dfVElUTEVTVFJJTkciIHZhbHVlPSJXYWFyc2NodXdpbmcgbWV0IGJldHJla2tpbmcgdG90IHF1aXpuYXZpZ2F0aWUiLz4NCgkJPHVpdGV4dCBuYW1lPSJXQVJOSU5HTVNHX01TR1NUUklORyIgdmFsdWU9IlUgaGVidCBuaWV0IGFsbGUgdnJhZ2VuIGluIGRlemUgcXVpeiBiZWFudHdvb3JkLiYjeEE7JiN4QTtLbGlrIG9wIEphIG9tIGRlIHF1aXogYWYgdGUgc2x1aXRlbi4gS2xpayBvcCBOZWUgb20gZGUgcXVpeiB2b29ydCB0ZSB6ZXR0ZW4uIi8+DQoJCTx1aXRleHQgbmFtZT0iSU5GT1JNQVRJT05fSDI2NF9GTEFTSFBMQVlFUiIgdmFsdWU9IkRlemUgdmlkZW8gd29yZHQgbmlldCBvbmRlcnN0ZXVuZCBkb29yIGRlIHZlcnNpZSB2YW4gRmxhc2ggUGxheWVyIGRpZSBtb21lbnRlZWwgb3AgdXcgY29tcHV0ZXIgaXMgZ2XDr25zdGFsbGVlcmQuIEtsaWsgaW4gZGUgdmlkZW8gb20gZGUgbmlldXdzdGUgRmxhc2ggUGxheWVyIHRlIGRvd25sb2FkZW4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lppanBhbmVlbCBhYW4gZGVlbG5lbWVycyB3ZWVyZ2V2ZW4iLz4NCgkJPHVpdGV4dCBuYW1lPSJNVVRFIiB2YWx1ZT0iRGVtcGVuIi8+DQoJCTx1aXRleHQgbmFtZT0iRE9DV1JBUF9USVRMRSIgdmFsdWU9IlByZXNlbnRlci1iZXN0YW5kc2JpamxhZ2UiLz4NCgkJPHVpdGV4dCBuYW1lPSJET0NXUkFQX01TRyIgdmFsdWU9Ik9wc2xhYW4gaW4gRGV6ZSBjb21wdXRlciIvPg0KCQk8dWl0ZXh0IG5hbWU9IkRPQ1dSQVBfUFJPTVBUIiB2YWx1ZT0iS2xpayBvbSB0ZSBkb3dubG9hZGVuIi8+DQoJPC9sYW5ndWFnZT4NCgk8bGFuZ3VhZ2UgaWQ9ImNuIj4NCgkJPCEtLSBmb3JtYXQgZm9yIHVpZm9udCB2YWx1ZSBpcyAiZm9udCxzaXplLGlzYm9sZCxpc2l0YWxpYyxpc3NoYWRvd2VkIiAtLT4NCgkJPHVpZm9udCBuYW1lPSJGT05UX1FVSVpaSU5HIiB2YWx1ZT0i5a6L5L2TLTE4MDMwLDEwLGZhbHNlLGZhbHNlLGZhbHNlIi8+DQoJCTx1aWZvbnQgbmFtZT0iRk9OVF9TQ1JVQlNUQVRVUyIgdmFsdWU9IuWui+S9ky0xODAzMCwxMCx0cnVlLGZhbHNlLHRydWUiLz4NCgkJPHVpZm9udCBuYW1lPSJGT05UX1NDUlVCVElNRSIgdmFsdWU9IuWui+S9ky0xODAzMCwxMCxmYWxzZSxmYWxzZSx0cnVlIi8+DQoJCTx1aWZvbnQgbmFtZT0iRk9OVF9FTEFQU0VEVElNRSIgdmFsdWU9IuWui+S9ky0xODAzMCwxMCx0cnVlLGZhbHNlLHRydWUiLz4NCgkJPHVpZm9udCBuYW1lPSJGT05UX1VUSUxTTUVOVSIgdmFsdWU9IuWui+S9ky0xODAzMCwxMCx0cnVlLGZhbHNlLGZhbHNlIi8+DQoJCTx1aWZvbnQgbmFtZT0iRk9OVF9UQUJTIiB2YWx1ZT0i5a6L5L2TLTE4MDMwLDE0LHRydWUsZmFsc2UsdHJ1ZSIvPg0KCQk8dWlmb250IG5hbWU9IkZPTlRfUFJFU0VOVEFUSU9OTkFNRSIgdmFsdWU9IuWui+S9ky0xODAzMCwxNCxmYWxzZSxmYWxzZSx0cnVlIi8+DQoJCTx1aWZvbnQgbmFtZT0iRk9OVF9QUkVTRU5URVJOQU1FIiB2YWx1ZT0i5a6L5L2TLTE4MDMwLDE0LHRydWUsZmFsc2UsdHJ1ZSIvPg0KCQk8dWlmb250IG5hbWU9IkZPTlRfUFJFU0VOVEVSVElUTEUiIHZhbHVlPSLlrovkvZMtMTgwMzAsMTMsZmFsc2UsZmFsc2UsdHJ1ZSIvPg0KCQk8dWlmb250IG5hbWU9IkZPTlRfQklPQlROIiB2YWx1ZT0i5a6L5L2TLTE4MDMwLDEwLGZhbHNlLGZhbHNlLHRydWUiLz4NCgkJPHVpZm9udCBuYW1lPSJGT05UX05PVEVTIiB2YWx1ZT0i5a6L5L2TLTE4MDMwLDEyLGZhbHNlLGZhbHNlLGZhbHNlIi8+DQoJCTx1aWZvbnQgbmFtZT0iRk9OVF9PVVRMSU5FIiB2YWx1ZT0i5a6L5L2TLTE4MDMwLDEyLGZhbHNlLGZhbHNlLHRydWUiLz4NCgkJPHVpZm9udCBuYW1lPSJGT05UX1NFQVJDSCIgdmFsdWU9IuWui+S9ky0xODAzMCwxMixmYWxzZSxmYWxzZSx0cnVlIi8+DQoJCTx1aWZvbnQgbmFtZT0iRk9OVF9USFVNQiIgdmFsdWU9IuWui+S9ky0xODAzMCwxMCxmYWxzZSxmYWxzZSx0cnVlIi8+DQoJCTx1aWZvbnQgbmFtZT0iRk9OVF9CSU9XSU4iIHZhbHVlPSLlrovkvZMtMTgwMzAsMTIsZmFsc2UsZmFsc2UsZmFsc2UiLz4NCgkJPHVpZm9udCBuYW1lPSJGT05UX0xJU1RIRUFESU5HIiB2YWx1ZT0i5a6L5L2TLTE4MDMwLDEwLGZhbHNlLGZhbHNlLGZhbHNlIi8+DQoJCTx1aWZvbnQgbmFtZT0iRk9OVF9XSU5USVRMRSIgdmFsdWU9IuWui+S9ky0xODAzMCwxMCxmYWxzZSxmYWxzZSx0cnVlIi8+DQoJCTx1aWZvbnQgbmFtZT0iRk9OVF9BVFRBQ0hNRU5UUyIgdmFsdWU9IuWui+S9ky0xODAzMCwxMixmYWxzZSxmYWxzZSx0cnVlIi8+DQoJCTwhLS1xdWl6IHBvZCBhbmQgbWVzc2FnZSBib3ggdGV4dCBmb250cy0tPg0KCQk8dWlmb250IG5hbWU9IkZPTlRfTVNHQk9YX1dJTlRJVExFIiB2YWx1ZT0i5a6L5L2TLTE4MDMwLDEyLHRydWUsZmFsc2UsdHJ1ZSIvPg0KCQk8dWlmb250IG5hbWU9IkZPTlRfTVNHQk9YX01TRyIgdmFsdWU9IuWui+S9ky0xODAzMCwxMixmYWxzZSxmYWxzZSx0cnVlIi8+DQoJCTx1aWZvbnQgbmFtZT0iRk9OVF9NU0dCT1hfT1BUSU9OUyIgdmFsdWU9IuWui+S9ky0xODAzMCwxMCx0cnVlLGZhbHNlLHRydWUiLz4NCgkJPHVpZm9udCBuYW1lPSJGT05UX1FVSVpQT0RfUVVJWl9USVRMRSIgdmFsdWU9IuWui+S9ky0xODAzMCwxMix0cnVlLGZhbHNlLHRydWUiLz4NCgkJPHVpZm9udCBuYW1lPSJGT05UX1FVSVpQT0RfUVVJWl9BVFRFTVBUIiB2YWx1ZT0i5a6L5L2TLTE4MDMwLDEwLGZhbHNlLGZhbHNlLHRydWUiLz4NCgkJPHVpZm9udCBuYW1lPSJGT05UX1FVSVpQT0RfUVVJWl9BVFRFTVBUX1ZBTFVFIiB2YWx1ZT0i5a6L5L2TLTE4MDMwLDEwLHRydWUsZmFsc2UsdHJ1ZSIvPg0KCQk8dWlmb250IG5hbWU9IkZPTlRfUVVJWlBPRF9RVUVTVElPTl9TQ09SRSIgdmFsdWU9IuWui+S9ky0xODAzMCwxMCxmYWxzZSxmYWxzZSx0cnVlIi8+DQoJCTx1aWZvbnQgbmFtZT0iRk9OVF9RVUlaUE9EX1FVRVNUSU9OX1NDT1JFX1ZBTFVFIiB2YWx1ZT0i5a6L5L2TLTE4MDMwLDEwLHRydWUsZmFsc2UsdHJ1ZSIvPg0KCQk8dWlmb250IG5hbWU9IkZPTlRfUVVJWlBPRF9RVUVTVElPTl9BVFRFTVBUIiB2YWx1ZT0i5a6L5L2TLTE4MDMwLDEwLGZhbHNlLGZhbHNlLHRydWUiLz4NCgkJPHVpZm9udCBuYW1lPSJGT05UX1FVSVpQT0RfUVVFU1RJT05fQVRURU1QVF9WQUxVRSIgdmFsdWU9IuWui+S9ky0xODAzMCwxMCx0cnVlLGZhbHNlLHRydWUiLz4NCgkJPHVpZm9udCBuYW1lPSJGT05UX1FVSVpQT0RfUVVFU1RJT05fVEFHIiB2YWx1ZT0i5a6L5L2TLTE4MDMwLDEyLHRydWUsZmFsc2UsdHJ1ZSIvPg0KCQk8dWlmb250IG5hbWU9IkZPTlRfUVVJWlBPRF9RVUlaX1FVRVNUSU9OX0NPVU5UIiB2YWx1ZT0i5a6L5L2TLTE4MDMwLDEwLGZhbHNlLGZhbHNlLHRydWUiLz4NCgkJPHVpZm9udCBuYW1lPSJGT05UX1FVSVpQT0RfUVVJWl9RVUVTVElPTl9DT1VOVF9WQUxVRSIgdmFsdWU9IuWui+S9ky0xODAzMCwxMCx0cnVlLGZhbHNlLHRydWUiLz4NCgkJPHVpZm9udCBuYW1lPSJGT05UX1FVSVpQT0RfUVVJWl9RVUVTVElPTl9BVFRFTVBURUQiIHZhbHVlPSLlrovkvZMtMTgwMzAsMTAsZmFsc2UsZmFsc2UsdHJ1ZSIvPg0KCQk8dWlmb250IG5hbWU9IkZPTlRfUVVJWlBPRF9RVUlaX1FVRVNUSU9OX0FUVEVNUFRFRF9WQUxVRSIgdmFsdWU9IuWui+S9ky0xODAzMCwxMCx0cnVlLGZhbHNlLHRydWUiLz4NCgkJPHVpZm9udCBuYW1lPSJGT05UX1FVSVpQT0RfUVVJWl9TQ09SRV9UQUciIHZhbHVlPSLlrovkvZMtMTgwMzAsMTIsdHJ1ZSxmYWxzZSx0cnVlIi8+DQoJCTx1aWZvbnQgbmFtZT0iRk9OVF9RVUlaUE9EX1FVSVpfU0NPUkUiIHZhbHVlPSLlrovkvZMtMTgwMzAsMTAsZmFsc2UsZmFsc2UsdHJ1ZSIvPg0KCQk8dWlmb250IG5hbWU9IkZPTlRfUVVJWlBPRF9RVUlaX1NDT1JFX1ZBTFVFIiB2YWx1ZT0i5a6L5L2TLTE4MDMwLDEwLHRydWUsZmFsc2UsdHJ1ZSIvPg0KCQk8dWlmb250IG5hbWU9IkZPTlRfUVVJWlBPRF9RVUlaX01BWFNDT1JFIiB2YWx1ZT0i5a6L5L2TLTE4MDMwLDEwLGZhbHNlLGZhbHNlLHRydWUiLz4NCgkJPHVpZm9udCBuYW1lPSJGT05UX1FVSVpQT0RfUVVJWl9NQVhTQ09SRV9WQUxVRSIgdmFsdWU9IuWui+S9ky0xODAzMCwxMCx0cnVlLGZhbHNlLHRydWUiLz4NCgkJPHVpZm9udCBuYW1lPSJGT05UX1FVSVpQT0RfUVVJWl9QQVNTU0NPUkUiIHZhbHVlPSLlrovkvZMtMTgwMzAsMTAsZmFsc2UsZmFsc2UsdHJ1ZSIvPg0KCQk8dWlmb250IG5hbWU9IkZPTlRfUVVJWlBPRF9RVUlaX1BBU1NTQ09SRV9WQUxVRSIgdmFsdWU9IuWui+S9ky0xODAzMCwxMCx0cnVlLGZhbHNlLHRydWUiLz4NCgkJPCEtLSB1aXRleHQgLS0+DQoJCTwhLS0gc3Vic3RpdHV0aW9uOiAlbiA9PSBzbGlkZSBudW1iZXIgLS0+DQoJCTx1aXRleHQgbmFtZT0iVU5OQU1FRFNMSURFVElUTEUiIHZhbHVlPSLlubvnga/niYcgJW4iLz4NCgkJPCEtLSBzdWJzdGl0dXRpb246ICVuID09IHNsaWRlIG51bWJlciAtLT4NCgkJPCEtLSBzdWJzdGl0dXRpb246ICV0ID09IHRvdGFsIHNsaWRlIGNvdW50IC0tPg0KCQk8dWl0ZXh0IG5hbWU9IlNDUlVCQkFSU1RBVFVTX1NMSURFSU5GTyIgdmFsdWU9IuW5u+eBr+eJhyAlbiAvICV0IHwgIi8+DQoJCTx1aXRleHQgbmFtZT0iU0NSVUJCQVJTVEFUVVNfU1RPUFBFRCIgdmFsdWU9IuW3suWBnOatoiIvPg0KCQk8dWl0ZXh0IG5hbWU9IlNDUlVCQkFSU1RBVFVTX1BMQVlJTkciIHZhbHVlPSLmraPlnKjmkq3mlL4iLz4NCgkJPHVpdGV4dCBuYW1lPSJTQ1JVQkJBUlNUQVRVU19OT0FVRElPIiB2YWx1ZT0i5peg6Z+z6aKRIi8+DQoJCTx1aXRleHQgbmFtZT0iU0NSVUJCQVJTVEFUVVNfVklEUExBWUlORyIgdmFsdWU9IuinhumikeaSreaUviIvPg0KCQk8dWl0ZXh0IG5hbWU9IlNDUlVCQkFSU1RBVFVTX0xPQURJTkciIHZhbHVlPSLmraPlnKjovb3lhaUiLz4NCgkJPHVpdGV4dCBuYW1lPSJTQ1JVQkJBUlNUQVRVU19CVUZGRVJJTkciIHZhbHVlPSLmraPlnKjov5vooYznvJPlhrLlpITnkIYiLz4NCgkJPHVpdGV4dCBuYW1lPSJTQ1JVQkJBUlNUQVRVU19RVUVTVElPTiIgdmFsdWU9IuWbnuetlOmXrumimCIvPg0KCQk8dWl0ZXh0IG5hbWU9IlNDUlVCQkFSU1RBVFVTX1JFVklFV1FVSVoiIHZhbHVlPSLmraPlnKjlrqHpmIXmtYvpqowiLz4NCgkJPCEtLSBzdWJzdGl0dXRpb246ICVtID09IG1pbnV0ZXMgcmVtYWluaW5nIC0tPg0KCQk8IS0tIHN1YnN0aXR1dGlvbjogJXMgPT0gc2Vjb25kcyByZW1haW5pbmcgLS0+DQoJCTx1aXRleHQgbmFtZT0iRUxBUFNFRCIgdmFsdWU9IuWJqeS9mSAlbSDliIbpkp8gJXMg56eSIi8+DQoJCTx1aXRleHQgbmFtZT0iTk9URk9VTkQiIHZhbHVlPSLmnKrmib7liLDku7vkvZXlhoXlrrkiLz4NCgkJPHVpdGV4dCBuYW1lPSJBVFRBQ0hNRU5UUyIgdmFsdWU9IumZhOS7tiIvPg0KCQk8IS0tIHN1YnN0aXR1dGlvbjogJXAgPT0gY3VycmVudCBzcGVha2VyJ3MgdGl0bGUgLS0+DQoJCTx1aXRleHQgbmFtZT0iQklPV0lOX1RJVExFIiB2YWx1ZT0i5Liq5Lq6566A5LuLOiAlcCIvPg0KCQk8dWl0ZXh0IG5hbWU9IkJJT0JUTl9USVRMRSIgdmFsdWU9IuS4quS6uueugOS7iyIvPg0KCQk8dWl0ZXh0IG5hbWU9IkRJVklERVJCVE5fVElUTEUiIHZhbHVlPSJ8Ii8+DQoJCTx1aXRleHQgbmFtZT0iQ09OVEFDVEJUTl9USVRMRSIgdmFsdWU9IuiBlOezu+aWueW8jyIvPg0KCQk8dWl0ZXh0IG5hbWU9IlRBQl9RVUlaIiB2YWx1ZT0i5rWL6aqMIi8+DQoJCTx1aXRleHQgbmFtZT0iVEFCX09VVExJTkUiIHZhbHVlPSLlpKfnurIiLz4NCgkJPHVpdGV4dCBuYW1lPSJUQUJfVEhVTUIiIHZhbHVlPSLnvKnnlaXlm74iLz4NCgkJPHVpdGV4dCBuYW1lPSJUQUJfTk9URVMiIHZhbHVlPSLlpIfms6giLz4NCgkJPHVpdGV4dCBuYW1lPSJUQUJfU0VBUkNIIiB2YWx1ZT0i5pCc57SiIi8+DQoJCTx1aXRleHQgbmFtZT0iU0xJREVfSEVBRElORyIgdmFsdWU9IuW5u+eBr+eJh+agh+mimCIvPg0KCQk8dWl0ZXh0IG5hbWU9IkRVUkFUSU9OX0hFQURJTkciIHZhbHVlPSLmjIHnu63ml7bpl7QiLz4NCgkJPHVpdGV4dCBuYW1lPSJTRUFSQ0hfSEVBRElORyIgdmFsdWU9IuaQnOe0ouaWh+acrDoiLz4NCgkJPHVpdGV4dCBuYW1lPSJUSFVNQl9IRUFESU5HIiB2YWx1ZT0i5bm754Gv54mHIi8+DQoJCTx1aXRleHQgbmFtZT0iVEhVTUJfSU5GTyIgdmFsdWU9IuW5u+eBr+eJh+agh+mimC/mjIHnu63ml7bpl7QiLz4NCgkJPHVpdGV4dCBuYW1lPSJBVFRBQ0hOQU1FX0hFQURJTkciIHZhbHVlPSLmlofku7blkI0iLz4NCgkJPHVpdGV4dCBuYW1lPSJBVFRBQ0hTSVpFX0hFQURJTkciIHZhbHVlPSLlpKflsI8iLz4NCgkJPHVpdGV4dCBuYW1lPSJTTElERV9OT1RFUyIgdmFsdWU9IuW5u+eBr+eJh+Wkh+azqCIvPg0KCQk8IS0tcXVpeiBwb2QgYW5kIG1lc3NhZ2UgYm94IHRleHRzLS0+DQoJCTx1aXRleHQgbmFtZT0iUVVJWlBPRF9RVUlaX0FUVEVNUFQiIHZhbHVlPSLmtYvpqozlsJ3or5XmrKHmlbA6Ii8+DQoJCTx1aXRleHQgbmFtZT0iUVVJWlBPRF9RVUlaX0FUVEVNUFRfVkFMVUUiIHZhbHVlPSLnrKwgJW4g5qyh77yM5YWxICV0IOasoSIvPg0KCQk8dWl0ZXh0IG5hbWU9IlFVSVpQT0RfUVVJWl9TQ09SRSIgdmFsdWU9IuW+l+WIhjoiLz4NCgkJPHVpdGV4dCBuYW1lPSJRVUlaUE9EX1FVSVpfUEFTU1NDT1JFIiB2YWx1ZT0i5Y+K5qC85YiG5pWwOiIvPg0KCQk8dWl0ZXh0IG5hbWU9IlFVSVpQT0RfUVVJWl9NQVhTQ09SRSIgdmFsdWU9IuacgOmrmOWIhuaVsDoiLz4NCgkJPHVpdGV4dCBuYW1lPSJRVUlaUE9EX1FVRVNBVE1QVF9TVFIiIHZhbHVlPSLlsJ3or5XmrKHmlbA6IOesrCAlbiDmrKHvvIzlhbEgJXQg5qyhIi8+DQoJCTx1aXRleHQgbmFtZT0iUVVJWlBPRF9RVUVTVFlQRV9TVFIiIHZhbHVlPSLnsbvlnos6ICVzIi8+DQoJCTx1aXRleHQgbmFtZT0iUVVJWlBPRF9RVUVTVFlQRV9HUkQiIHZhbHVlPSLor4TnuqciLz4NCgkJPHVpdGV4dCBuYW1lPSJRVUlaUE9EX1FVRVNUWVBFX1NWWSIgdmFsdWU9Iuiwg+afpSIvPg0KCQk8dWl0ZXh0IG5hbWU9IlFVSVpQT0RfUVVJWkFUTVBUX0lORiIgdmFsdWU9IuaXoOmZkCIvPg0KCQk8dWl0ZXh0IG5hbWU9IlFVSVpQT0RfUVVFU0FUTVBUX0lORiIgdmFsdWU9IuaXoOmZkCIvPg0KCQk8dWl0ZXh0IG5hbWU9IldBUk5JTkdNU0dfWUVTU1RSSU5HIiB2YWx1ZT0i5pivIi8+DQoJCTx1aXRleHQgbmFtZT0iV0FSTklOR01TR19OT1NUUklORyIgdmFsdWU9IuWQpiIvPg0KCQk8dWl0ZXh0IG5hbWU9IldBUk5JTkdNU0dfVElUTEVTVFJJTkciIHZhbHVlPSLmtYvpqozlr7zoiKrorablkYoiLz4NCgkJPHVpdGV4dCBuYW1lPSJXQVJOSU5HTVNHX01TR1NUUklORyIgdmFsdWU9IuatpOa1i+mqjOS4reacieacquWwneivleS9nOetlOeahOmXrumimOOAgiYjeEE7JiN4QTvljZXlh7vigJzmmK/igJ3pgIDlh7rmraTmtYvpqozjgILljZXlh7vigJzlkKbigJ3nu6fnu63mtYvpqozjgIIiLz4NCgkJPHVpdGV4dCBuYW1lPSJJTkZPUk1BVElPTl9IMjY0X0ZMQVNIUExBWUVSIiB2YWx1ZT0i5b2T5YmN5a6J6KOF5Zyo5oKo55qE6K6h566X5py65LiK55qEIEZsYXNoIFBsYXllciDniYjmnKzkuI3mlK/mjIHor6Xop4bpopHjgILljZXlh7vop4bpopHljLrln5/kuIvovb3mnIDmlrDniYjmnKznmoQgRmxhc2ggUGxheWVy44CC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WQkeWPguWKoOiAheaYvuekuuaPkOimgeagjyIvPg0KCQk8dWl0ZXh0IG5hbWU9Ik1VVEUiIHZhbHVlPSLpnZnpn7MiLz4NCgkJPHVpdGV4dCBuYW1lPSJET0NXUkFQX1RJVExFIiB2YWx1ZT0iUHJlc2VudGVyIOaWh+S7tumZhOS7tiIvPg0KCQk8dWl0ZXh0IG5hbWU9IkRPQ1dSQVBfTVNHIiB2YWx1ZT0i5L+d5a2Y5Yiw5oiR55qE6K6h566X5py6Ii8+DQoJCTx1aXRleHQgbmFtZT0iRE9DV1JBUF9QUk9NUFQiIHZhbHVlPSLljZXlh7vku6XkuIvovb0iLz4NCgk8L2xhbmd1YWdlPg0KPC9jb25maWd1cmF0aW9uPg0K"/>
  <p:tag name="MMPROD_UIDATA" val="&lt;database version=&quot;7.0&quot;&gt;&lt;object type=&quot;1&quot; unique_id=&quot;10001&quot;&gt;&lt;property id=&quot;20141&quot; value=&quot;Reproductive Systems&quot;/&gt;&lt;property id=&quot;20144&quot; value=&quot;1&quot;/&gt;&lt;property id=&quot;20146&quot; value=&quot;0&quot;/&gt;&lt;property id=&quot;20147&quot; value=&quot;0&quot;/&gt;&lt;property id=&quot;20148&quot; value=&quot;5&quot;/&gt;&lt;property id=&quot;20180&quot; value=&quot;1&quot;/&gt;&lt;property id=&quot;20181&quot; value=&quot;1&quot;/&gt;&lt;property id=&quot;20182&quot; value=&quot;0&quot;/&gt;&lt;property id=&quot;20183&quot; value=&quot;1&quot;/&gt;&lt;property id=&quot;20184&quot; value=&quot;7&quot;/&gt;&lt;property id=&quot;20193&quot; value=&quot;-1&quot;/&gt;&lt;property id=&quot;20224&quot; value=&quot;C:\Users\Lorrinda Khan\Desktop\VERSION 3 UPLOAD ONE FROM DAN\Version 3 Upload 2\UNLOAD FOLDER\comp 3\comp3_unit10a&quot;/&gt;&lt;property id=&quot;20250&quot; value=&quot;0&quot;/&gt;&lt;property id=&quot;20251&quot; value=&quot;1&quot;/&gt;&lt;property id=&quot;20259&quot; value=&quot;0&quot;/&gt;&lt;object type=&quot;8&quot; unique_id=&quot;10002&quot;&gt;&lt;/object&gt;&lt;object type=&quot;2&quot; unique_id=&quot;10003&quot;&gt;&lt;object type=&quot;3&quot; unique_id=&quot;10005&quot;&gt;&lt;property id=&quot;20148&quot; value=&quot;5&quot;/&gt;&lt;property id=&quot;20300&quot; value=&quot;Slide 2 - &amp;quot;Reproductive System&amp;#x0D;&amp;#x0A; Learning Objectives&amp;quot;&quot;/&gt;&lt;property id=&quot;20303&quot; value=&quot;UAB&quot;/&gt;&lt;property id=&quot;20307&quot; value=&quot;257&quot;/&gt;&lt;property id=&quot;20309&quot; value=&quot;10195&quot;/&gt;&lt;/object&gt;&lt;object type=&quot;3&quot; unique_id=&quot;10207&quot;&gt;&lt;property id=&quot;20148&quot; value=&quot;5&quot;/&gt;&lt;property id=&quot;20300&quot; value=&quot;Slide 3 - &amp;quot;Male Reproductive System Overview&amp;quot;&quot;/&gt;&lt;property id=&quot;20303&quot; value=&quot;-1&quot;/&gt;&lt;property id=&quot;20307&quot; value=&quot;281&quot;/&gt;&lt;property id=&quot;20309&quot; value=&quot;-1&quot;/&gt;&lt;/object&gt;&lt;object type=&quot;3&quot; unique_id=&quot;10208&quot;&gt;&lt;property id=&quot;20148&quot; value=&quot;5&quot;/&gt;&lt;property id=&quot;20300&quot; value=&quot;Slide 4 - &amp;quot;Male Reproductive System Overview 2&amp;quot;&quot;/&gt;&lt;property id=&quot;20303&quot; value=&quot;-1&quot;/&gt;&lt;property id=&quot;20307&quot; value=&quot;287&quot;/&gt;&lt;property id=&quot;20309&quot; value=&quot;-1&quot;/&gt;&lt;/object&gt;&lt;object type=&quot;3&quot; unique_id=&quot;10209&quot;&gt;&lt;property id=&quot;20148&quot; value=&quot;5&quot;/&gt;&lt;property id=&quot;20300&quot; value=&quot;Slide 5 - &amp;quot;Disorders and Diseases &amp;#x0D;&amp;#x0A;of the Penis&amp;quot;&quot;/&gt;&lt;property id=&quot;20303&quot; value=&quot;-1&quot;/&gt;&lt;property id=&quot;20307&quot; value=&quot;282&quot;/&gt;&lt;property id=&quot;20309&quot; value=&quot;-1&quot;/&gt;&lt;/object&gt;&lt;object type=&quot;3&quot; unique_id=&quot;10210&quot;&gt;&lt;property id=&quot;20148&quot; value=&quot;5&quot;/&gt;&lt;property id=&quot;20300&quot; value=&quot;Slide 6 - &amp;quot;Disorders and Diseases &amp;#x0D;&amp;#x0A;of the Prostate&amp;quot;&quot;/&gt;&lt;property id=&quot;20303&quot; value=&quot;-1&quot;/&gt;&lt;property id=&quot;20307&quot; value=&quot;283&quot;/&gt;&lt;property id=&quot;20309&quot; value=&quot;-1&quot;/&gt;&lt;/object&gt;&lt;object type=&quot;3&quot; unique_id=&quot;10211&quot;&gt;&lt;property id=&quot;20148&quot; value=&quot;5&quot;/&gt;&lt;property id=&quot;20300&quot; value=&quot;Slide 7 - &amp;quot;Disorders and Diseases&amp;#x0D;&amp;#x0A;of the Testicles&amp;quot;&quot;/&gt;&lt;property id=&quot;20303&quot; value=&quot;-1&quot;/&gt;&lt;property id=&quot;20307&quot; value=&quot;284&quot;/&gt;&lt;property id=&quot;20309&quot; value=&quot;-1&quot;/&gt;&lt;/object&gt;&lt;object type=&quot;3&quot; unique_id=&quot;10212&quot;&gt;&lt;property id=&quot;20148&quot; value=&quot;5&quot;/&gt;&lt;property id=&quot;20300&quot; value=&quot;Slide 8 - &amp;quot;Disorders and Diseases&amp;#x0D;&amp;#x0A;of the Testicles 2&amp;quot;&quot;/&gt;&lt;property id=&quot;20303&quot; value=&quot;-1&quot;/&gt;&lt;property id=&quot;20307&quot; value=&quot;288&quot;/&gt;&lt;property id=&quot;20309&quot; value=&quot;-1&quot;/&gt;&lt;/object&gt;&lt;object type=&quot;3&quot; unique_id=&quot;10213&quot;&gt;&lt;property id=&quot;20148&quot; value=&quot;5&quot;/&gt;&lt;property id=&quot;20300&quot; value=&quot;Slide 9 - &amp;quot; Combining Forms&amp;#x0D;&amp;#x0A;Male Reproductive System&amp;quot;&quot;/&gt;&lt;property id=&quot;20303&quot; value=&quot;-1&quot;/&gt;&lt;property id=&quot;20307&quot; value=&quot;285&quot;/&gt;&lt;property id=&quot;20309&quot; value=&quot;-1&quot;/&gt;&lt;/object&gt;&lt;object type=&quot;3&quot; unique_id=&quot;10214&quot;&gt;&lt;property id=&quot;20148&quot; value=&quot;5&quot;/&gt;&lt;property id=&quot;20300&quot; value=&quot;Slide 10 - &amp;quot;Tell me, Detective . . .&amp;quot;&quot;/&gt;&lt;property id=&quot;20303&quot; value=&quot;-1&quot;/&gt;&lt;property id=&quot;20307&quot; value=&quot;286&quot;/&gt;&lt;property id=&quot;20309&quot; value=&quot;-1&quot;/&gt;&lt;/object&gt;&lt;object type=&quot;3&quot; unique_id=&quot;16756&quot;&gt;&lt;property id=&quot;20148&quot; value=&quot;5&quot;/&gt;&lt;property id=&quot;20300&quot; value=&quot;Slide 1 - &amp;quot;Terminology in Healthcare and &amp;#x0D;&amp;#x0A;Public Health Settings&amp;quot;&quot;/&gt;&lt;property id=&quot;20307&quot; value=&quot;291&quot;/&gt;&lt;property id=&quot;20309&quot; value=&quot;-1&quot;/&gt;&lt;/object&gt;&lt;object type=&quot;3&quot; unique_id=&quot;16762&quot;&gt;&lt;property id=&quot;20148&quot; value=&quot;5&quot;/&gt;&lt;property id=&quot;20300&quot; value=&quot;Slide 11 - &amp;quot;Reproductive System&amp;#x0D;&amp;#x0A;Summary – Lecture b&amp;quot;&quot;/&gt;&lt;property id=&quot;20307&quot; value=&quot;292&quot;/&gt;&lt;property id=&quot;20309&quot; value=&quot;-1&quot;/&gt;&lt;/object&gt;&lt;object type=&quot;3&quot; unique_id=&quot;16763&quot;&gt;&lt;property id=&quot;20148&quot; value=&quot;5&quot;/&gt;&lt;property id=&quot;20300&quot; value=&quot;Slide 12 - &amp;quot;Male Reproductive System&amp;#x0D;&amp;#x0A;References-Lecture b&amp;quot;&quot;/&gt;&lt;property id=&quot;20307&quot; value=&quot;293&quot;/&gt;&lt;property id=&quot;20309&quot; value=&quot;-1&quot;/&gt;&lt;/object&gt;&lt;object type=&quot;3&quot; unique_id=&quot;16769&quot;&gt;&lt;property id=&quot;20148&quot; value=&quot;5&quot;/&gt;&lt;property id=&quot;20300&quot; value=&quot;Slide 13 - &amp;quot;Terminology in Health Care and Public Health Settings&amp;#x0D;&amp;#x0A;Reproductive System Lecture b&amp;quot;&quot;/&gt;&lt;property id=&quot;20307&quot; value=&quot;294&quot;/&gt;&lt;/object&gt;&lt;/object&gt;&lt;object type=&quot;4&quot; unique_id=&quot;10114&quot;&gt;&lt;object type=&quot;5&quot; unique_id=&quot;10195&quot;&gt;&lt;property id=&quot;20149&quot; value=&quot;UAB&quot;/&gt;&lt;property id=&quot;20159&quot; value=&quot;UAB_Logo.png&quot;/&gt;&lt;/object&gt;&lt;/object&gt;&lt;object type=&quot;10&quot; unique_id=&quot;10132&quot;&gt;&lt;object type=&quot;11&quot; unique_id=&quot;10133&quot;&gt;&lt;property id=&quot;20180&quot; value=&quot;1&quot;/&gt;&lt;property id=&quot;20181&quot; value=&quot;1&quot;/&gt;&lt;property id=&quot;20182&quot; value=&quot;0&quot;/&gt;&lt;property id=&quot;20183&quot; value=&quot;1&quot;/&gt;&lt;/object&gt;&lt;object type=&quot;12&quot; unique_id=&quot;10134&quot;&gt;&lt;/object&gt;&lt;/object&gt;&lt;/object&gt;&lt;/database&gt;"/>
  <p:tag name="SECTOMILLISECCONVERTED" val="1"/>
</p:tagLst>
</file>

<file path=ppt/theme/theme1.xml><?xml version="1.0" encoding="utf-8"?>
<a:theme xmlns:a="http://schemas.openxmlformats.org/drawingml/2006/main" name="ONC-Template-FINAL DRAF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MKM CompX_unitY_Lecture_Slides_Template.potx" id="{4FF466A4-E752-4EC5-A455-0F519C93B28D}" vid="{E25E3796-8ED8-4B54-80E8-6ED0B80A76F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CCC146E0DE07B4B93A0BE9D14803BE0" ma:contentTypeVersion="5" ma:contentTypeDescription="Create a new document." ma:contentTypeScope="" ma:versionID="eee9308b4a521e6cfc381d9909808db1">
  <xsd:schema xmlns:xsd="http://www.w3.org/2001/XMLSchema" xmlns:p="http://schemas.microsoft.com/office/2006/metadata/properties" xmlns:ns2="26839647-32cc-4e8d-ac64-5cb1d6f9c044" targetNamespace="http://schemas.microsoft.com/office/2006/metadata/properties" ma:root="true" ma:fieldsID="18594fd37b04ee2386042ddb7e2caf77" ns2:_="">
    <xsd:import namespace="26839647-32cc-4e8d-ac64-5cb1d6f9c044"/>
    <xsd:element name="properties">
      <xsd:complexType>
        <xsd:sequence>
          <xsd:element name="documentManagement">
            <xsd:complexType>
              <xsd:all>
                <xsd:element ref="ns2:Stattus"/>
                <xsd:element ref="ns2:Location"/>
                <xsd:element ref="ns2:Component"/>
                <xsd:element ref="ns2:File_x0020_Type0"/>
                <xsd:element ref="ns2:Comp_x0020_Leader_x0020_Notes" minOccurs="0"/>
              </xsd:all>
            </xsd:complexType>
          </xsd:element>
        </xsd:sequence>
      </xsd:complexType>
    </xsd:element>
  </xsd:schema>
  <xsd:schema xmlns:xsd="http://www.w3.org/2001/XMLSchema" xmlns:dms="http://schemas.microsoft.com/office/2006/documentManagement/types" targetNamespace="26839647-32cc-4e8d-ac64-5cb1d6f9c044" elementFormDefault="qualified">
    <xsd:import namespace="http://schemas.microsoft.com/office/2006/documentManagement/types"/>
    <xsd:element name="Stattus" ma:index="2" ma:displayName="Status" ma:default="Not Started" ma:format="Dropdown" ma:internalName="Stattus">
      <xsd:simpleType>
        <xsd:restriction base="dms:Choice">
          <xsd:enumeration value="Not Started"/>
          <xsd:enumeration value="In Progress"/>
          <xsd:enumeration value="In Progress - Review"/>
          <xsd:enumeration value="Final"/>
          <xsd:enumeration value="Proof-reading"/>
          <xsd:enumeration value="Needs Review"/>
          <xsd:enumeration value="Ready for Proofing"/>
          <xsd:enumeration value="Ready for Audio"/>
          <xsd:enumeration value="Ready for Instructor Manual"/>
        </xsd:restriction>
      </xsd:simpleType>
    </xsd:element>
    <xsd:element name="Location" ma:index="3" ma:displayName="Location" ma:default="Component Leader" ma:description="Location in the process workflow" ma:format="Dropdown" ma:internalName="Location">
      <xsd:simpleType>
        <xsd:restriction base="dms:Choice">
          <xsd:enumeration value="Audio Prep"/>
          <xsd:enumeration value="Component Leader"/>
          <xsd:enumeration value="Instructor Manuals"/>
          <xsd:enumeration value="Proof-reader"/>
          <xsd:enumeration value="Review"/>
          <xsd:enumeration value="Testing"/>
          <xsd:enumeration value="Upload"/>
          <xsd:enumeration value="DO NOT USE"/>
        </xsd:restriction>
      </xsd:simpleType>
    </xsd:element>
    <xsd:element name="Component" ma:index="4" ma:displayName="Component" ma:default="All Components" ma:format="Dropdown" ma:internalName="Component">
      <xsd:simpleType>
        <xsd:restriction base="dms:Choice">
          <xsd:enumeration value="Component 3"/>
          <xsd:enumeration value="Component 5"/>
          <xsd:enumeration value="Component 16"/>
          <xsd:enumeration value="Component 18"/>
          <xsd:enumeration value="All Components"/>
        </xsd:restriction>
      </xsd:simpleType>
    </xsd:element>
    <xsd:element name="File_x0020_Type0" ma:index="5" ma:displayName="File Type" ma:default="Slides" ma:description="Type of document" ma:format="Dropdown" ma:internalName="File_x0020_Type0">
      <xsd:simpleType>
        <xsd:union memberTypes="dms:Text">
          <xsd:simpleType>
            <xsd:restriction base="dms:Choice">
              <xsd:enumeration value="Activities"/>
              <xsd:enumeration value="Assessment"/>
              <xsd:enumeration value="Instructor Manual"/>
              <xsd:enumeration value="Item Analysis"/>
              <xsd:enumeration value="Notes"/>
              <xsd:enumeration value="Objectives"/>
              <xsd:enumeration value="References"/>
              <xsd:enumeration value="Slides"/>
              <xsd:enumeration value="Transcript"/>
            </xsd:restriction>
          </xsd:simpleType>
        </xsd:union>
      </xsd:simpleType>
    </xsd:element>
    <xsd:element name="Comp_x0020_Leader_x0020_Notes" ma:index="6" nillable="true" ma:displayName="Comp Leader Notes" ma:internalName="Comp_x0020_Leader_x0020_Notes">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LongProperties xmlns="http://schemas.microsoft.com/office/2006/metadata/long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Comp_x0020_Leader_x0020_Notes xmlns="26839647-32cc-4e8d-ac64-5cb1d6f9c044" xsi:nil="true"/>
    <Component xmlns="26839647-32cc-4e8d-ac64-5cb1d6f9c044">Component 3</Component>
    <Location xmlns="26839647-32cc-4e8d-ac64-5cb1d6f9c044">Proof-reader</Location>
    <File_x0020_Type0 xmlns="26839647-32cc-4e8d-ac64-5cb1d6f9c044">Slides</File_x0020_Type0>
    <Stattus xmlns="26839647-32cc-4e8d-ac64-5cb1d6f9c044">Ready for Proofing</Stattus>
  </documentManagement>
</p:properties>
</file>

<file path=customXml/itemProps1.xml><?xml version="1.0" encoding="utf-8"?>
<ds:datastoreItem xmlns:ds="http://schemas.openxmlformats.org/officeDocument/2006/customXml" ds:itemID="{64025C30-4DDC-4B23-B4C5-E308EE5D00D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6839647-32cc-4e8d-ac64-5cb1d6f9c044"/>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6C8DFABC-3A1A-4E28-9FD2-67DC9B377ED2}">
  <ds:schemaRefs>
    <ds:schemaRef ds:uri="http://schemas.microsoft.com/office/2006/metadata/longProperties"/>
  </ds:schemaRefs>
</ds:datastoreItem>
</file>

<file path=customXml/itemProps3.xml><?xml version="1.0" encoding="utf-8"?>
<ds:datastoreItem xmlns:ds="http://schemas.openxmlformats.org/officeDocument/2006/customXml" ds:itemID="{FC6374F8-DF87-4D54-91FE-5509012F698B}">
  <ds:schemaRefs>
    <ds:schemaRef ds:uri="http://schemas.microsoft.com/sharepoint/v3/contenttype/forms"/>
  </ds:schemaRefs>
</ds:datastoreItem>
</file>

<file path=customXml/itemProps4.xml><?xml version="1.0" encoding="utf-8"?>
<ds:datastoreItem xmlns:ds="http://schemas.openxmlformats.org/officeDocument/2006/customXml" ds:itemID="{A9F7DE86-4529-4FC4-8680-D7F640CB9459}">
  <ds:schemaRefs>
    <ds:schemaRef ds:uri="http://schemas.openxmlformats.org/package/2006/metadata/core-properties"/>
    <ds:schemaRef ds:uri="http://schemas.microsoft.com/office/2006/documentManagement/types"/>
    <ds:schemaRef ds:uri="http://purl.org/dc/terms/"/>
    <ds:schemaRef ds:uri="http://purl.org/dc/dcmitype/"/>
    <ds:schemaRef ds:uri="26839647-32cc-4e8d-ac64-5cb1d6f9c044"/>
    <ds:schemaRef ds:uri="http://schemas.microsoft.com/office/2006/metadata/properties"/>
    <ds:schemaRef ds:uri="http://purl.org/dc/elements/1.1/"/>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1152</TotalTime>
  <Words>1654</Words>
  <Application>Microsoft Office PowerPoint</Application>
  <PresentationFormat>On-screen Show (4:3)</PresentationFormat>
  <Paragraphs>168</Paragraphs>
  <Slides>13</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Tahoma</vt:lpstr>
      <vt:lpstr>Calibri</vt:lpstr>
      <vt:lpstr>Verdana</vt:lpstr>
      <vt:lpstr>ONC-Template-FINAL DRAFT</vt:lpstr>
      <vt:lpstr>Terminology in Healthcare and  Public Health Settings</vt:lpstr>
      <vt:lpstr>Reproductive System  Learning Objectives</vt:lpstr>
      <vt:lpstr>Male Reproductive System Overview</vt:lpstr>
      <vt:lpstr>Male Reproductive System Overview 2</vt:lpstr>
      <vt:lpstr>Disorders and Diseases  of the Penis</vt:lpstr>
      <vt:lpstr>Disorders and Diseases  of the Prostate</vt:lpstr>
      <vt:lpstr>Disorders and Diseases of the Testicles</vt:lpstr>
      <vt:lpstr>Disorders and Diseases of the Testicles 2</vt:lpstr>
      <vt:lpstr> Combining Forms Male Reproductive System</vt:lpstr>
      <vt:lpstr>Tell me, Detective . . .</vt:lpstr>
      <vt:lpstr>Reproductive System Summary – Lecture b</vt:lpstr>
      <vt:lpstr>Male Reproductive System References-Lecture b</vt:lpstr>
      <vt:lpstr>Terminology in Health Care and Public Health Settings Reproductive System Lecture b</vt:lpstr>
    </vt:vector>
  </TitlesOfParts>
  <Company>Office of the National Coordinator for Health Information Technology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 3, Unit 10 lecture b slides</dc:title>
  <dc:subject>Terminology in Healthcare and Public Health Settings; Reproductive System</dc:subject>
  <dc:creator>U.S. Department of Health and Human Services Office of the National Coordinator for Health Information Technology</dc:creator>
  <cp:keywords>Health IT; Health IT Curriculum; Terminology; Reproductive System</cp:keywords>
  <cp:lastModifiedBy>Meg N Bruck</cp:lastModifiedBy>
  <cp:revision>174</cp:revision>
  <dcterms:created xsi:type="dcterms:W3CDTF">2010-07-05T13:51:24Z</dcterms:created>
  <dcterms:modified xsi:type="dcterms:W3CDTF">2016-05-18T17:23:48Z</dcterms:modified>
  <cp:category>HIT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ies>
</file>