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5"/>
  </p:sldMasterIdLst>
  <p:notesMasterIdLst>
    <p:notesMasterId r:id="rId29"/>
  </p:notesMasterIdLst>
  <p:handoutMasterIdLst>
    <p:handoutMasterId r:id="rId30"/>
  </p:handoutMasterIdLst>
  <p:sldIdLst>
    <p:sldId id="286" r:id="rId6"/>
    <p:sldId id="257" r:id="rId7"/>
    <p:sldId id="291" r:id="rId8"/>
    <p:sldId id="274" r:id="rId9"/>
    <p:sldId id="259" r:id="rId10"/>
    <p:sldId id="264" r:id="rId11"/>
    <p:sldId id="275" r:id="rId12"/>
    <p:sldId id="260" r:id="rId13"/>
    <p:sldId id="265" r:id="rId14"/>
    <p:sldId id="276" r:id="rId15"/>
    <p:sldId id="261" r:id="rId16"/>
    <p:sldId id="281" r:id="rId17"/>
    <p:sldId id="262" r:id="rId18"/>
    <p:sldId id="277" r:id="rId19"/>
    <p:sldId id="279" r:id="rId20"/>
    <p:sldId id="278" r:id="rId21"/>
    <p:sldId id="282" r:id="rId22"/>
    <p:sldId id="263" r:id="rId23"/>
    <p:sldId id="280" r:id="rId24"/>
    <p:sldId id="283" r:id="rId25"/>
    <p:sldId id="292" r:id="rId26"/>
    <p:sldId id="293" r:id="rId27"/>
    <p:sldId id="294" r:id="rId28"/>
  </p:sldIdLst>
  <p:sldSz cx="9144000" cy="6858000" type="screen4x3"/>
  <p:notesSz cx="7315200" cy="96012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12" autoAdjust="0"/>
    <p:restoredTop sz="82042" autoAdjust="0"/>
  </p:normalViewPr>
  <p:slideViewPr>
    <p:cSldViewPr showGuides="1">
      <p:cViewPr varScale="1">
        <p:scale>
          <a:sx n="70" d="100"/>
          <a:sy n="70" d="100"/>
        </p:scale>
        <p:origin x="-91"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8" d="100"/>
          <a:sy n="88" d="100"/>
        </p:scale>
        <p:origin x="-1848"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wrap="square" lIns="94851" tIns="47425" rIns="94851" bIns="47425" numCol="1" anchor="b" anchorCtr="0" compatLnSpc="1">
            <a:prstTxWarp prst="textNoShape">
              <a:avLst/>
            </a:prstTxWarp>
          </a:bodyPr>
          <a:lstStyle>
            <a:lvl1pPr algn="r">
              <a:defRPr sz="1200"/>
            </a:lvl1pPr>
          </a:lstStyle>
          <a:p>
            <a:fld id="{13E4F40D-699F-4FF9-B54A-9DA07E4DD414}" type="slidenum">
              <a:rPr lang="en-US" altLang="en-US"/>
              <a:pPr/>
              <a:t>‹#›</a:t>
            </a:fld>
            <a:endParaRPr lang="en-US" altLang="en-US"/>
          </a:p>
        </p:txBody>
      </p:sp>
    </p:spTree>
    <p:extLst>
      <p:ext uri="{BB962C8B-B14F-4D97-AF65-F5344CB8AC3E}">
        <p14:creationId xmlns:p14="http://schemas.microsoft.com/office/powerpoint/2010/main" val="1202863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8A28944C-2C61-42FF-98FB-B726FA3E1C18}"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wrap="square" lIns="96653" tIns="48327" rIns="96653" bIns="48327"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a:defRPr sz="1200">
                <a:latin typeface="Calibri" panose="020F0502020204030204" pitchFamily="34" charset="0"/>
              </a:defRPr>
            </a:lvl1pPr>
          </a:lstStyle>
          <a:p>
            <a:fld id="{3429819D-202A-4C53-AB49-F56F54A695AF}" type="slidenum">
              <a:rPr lang="en-US" altLang="en-US"/>
              <a:pPr/>
              <a:t>‹#›</a:t>
            </a:fld>
            <a:endParaRPr lang="en-US" altLang="en-US"/>
          </a:p>
        </p:txBody>
      </p:sp>
    </p:spTree>
    <p:extLst>
      <p:ext uri="{BB962C8B-B14F-4D97-AF65-F5344CB8AC3E}">
        <p14:creationId xmlns:p14="http://schemas.microsoft.com/office/powerpoint/2010/main" val="3289106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Welcome to Terminology in Healthcare and Public Health Settings, Reproductive System.  This is lecture a, the female reproductive system.  </a:t>
            </a:r>
          </a:p>
          <a:p>
            <a:pPr eaLnBrk="1" hangingPunct="1">
              <a:spcBef>
                <a:spcPct val="0"/>
              </a:spcBef>
            </a:pPr>
            <a:endParaRPr lang="en-US" altLang="en-US" smtClean="0">
              <a:latin typeface="Arial" panose="020B0604020202020204" pitchFamily="34" charset="0"/>
            </a:endParaRP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C7DDD1-62AC-4251-B8CA-D6091AA00702}"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2022373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Trichomoniasis (pronounced trick-uh-moan-EYE-uh-sis) is a sexually transmitted disease caused by a parasite.  Symptoms include a green or yellow discharge from the vagina, itching in or near the vagina and discomfort with urination.  This disease is also treated with antibiotics.</a:t>
            </a:r>
          </a:p>
          <a:p>
            <a:pPr eaLnBrk="1" hangingPunct="1">
              <a:spcBef>
                <a:spcPct val="0"/>
              </a:spcBef>
            </a:pPr>
            <a:endParaRPr lang="en-US" altLang="en-US" sz="1200"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E263F7-8ED9-417D-8914-2B00A7463211}"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1321623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Pelvic inflammatory disease or PID (pronounced P-I-D) is an infection and inflammation of the female reproductive organs.  It can lead to scarring of the fallopian tubes, which can, in turn, result in infertility, ectopic pregnancy, pelvic pain and other problems.  PID is the most common preventable cause of infertility in the US.  Common causes are gonorrhea and chlamydia (pronounced cluh-mid-ee-uh), which is another STD caused by bacteria, but other bacteria can also cause PID.</a:t>
            </a:r>
          </a:p>
          <a:p>
            <a:endParaRPr lang="en-US" altLang="en-US" sz="1200" smtClean="0">
              <a:latin typeface="Arial" panose="020B0604020202020204" pitchFamily="34" charset="0"/>
            </a:endParaRPr>
          </a:p>
          <a:p>
            <a:r>
              <a:rPr lang="en-US" altLang="en-US" sz="1200" smtClean="0">
                <a:latin typeface="Arial" panose="020B0604020202020204" pitchFamily="34" charset="0"/>
              </a:rPr>
              <a:t>Some women have no symptoms.  Others have pain in the lower abdomen, fever, foul- smelling vaginal discharge, irregular bleeding and painful intercourse.   Treatment for PID involves antibiotics, and early treatment is desirable to avoid the risks of infertility.</a:t>
            </a:r>
          </a:p>
          <a:p>
            <a:pPr eaLnBrk="1" hangingPunct="1">
              <a:spcBef>
                <a:spcPct val="0"/>
              </a:spcBef>
            </a:pPr>
            <a:endParaRPr lang="en-US" altLang="en-US" sz="1200"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E1729D-A441-41DC-8051-07A4B64784D2}"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146669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Ovarian cancer generally occurs in women over 50 years of age, but it can also occur in younger women.  This type of cancer is very difficult to detect.  When the diagnosis is made in an early stage, there is a better chance of recovery for the patient. </a:t>
            </a:r>
          </a:p>
          <a:p>
            <a:endParaRPr lang="en-US" altLang="en-US" sz="1200" smtClean="0">
              <a:latin typeface="Arial" panose="020B0604020202020204" pitchFamily="34" charset="0"/>
            </a:endParaRPr>
          </a:p>
          <a:p>
            <a:r>
              <a:rPr lang="en-US" altLang="en-US" sz="1200" smtClean="0">
                <a:latin typeface="Arial" panose="020B0604020202020204" pitchFamily="34" charset="0"/>
              </a:rPr>
              <a:t>Symptoms include a heavy feeling in the pelvic area, pain in the lower abdomen, bleeding from the vaginal area, weight gain or weight loss, abnormal periods and unexplained back pain that worsens over time. </a:t>
            </a:r>
          </a:p>
          <a:p>
            <a:endParaRPr lang="en-US" altLang="en-US" sz="1200" smtClean="0">
              <a:latin typeface="Arial" panose="020B0604020202020204" pitchFamily="34" charset="0"/>
            </a:endParaRPr>
          </a:p>
          <a:p>
            <a:r>
              <a:rPr lang="en-US" altLang="en-US" sz="1200" smtClean="0">
                <a:latin typeface="Arial" panose="020B0604020202020204" pitchFamily="34" charset="0"/>
              </a:rPr>
              <a:t>Treatment is usually surgery followed by chemotherapy.</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7A3FDB-2C4B-4336-B26A-0FC70D82C8BD}"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1934452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200" smtClean="0">
                <a:latin typeface="Arial" panose="020B0604020202020204" pitchFamily="34" charset="0"/>
              </a:rPr>
              <a:t>There are several medical problems associated with the uterus.  Dysfunctional uterine bleeding, for example, may be the first sign of a uterine disease.  Causes of abnormal bleeding include uterine fibroids, hormone disorders, the use of birth control pills, thyroid problems, polyps, cancer, infection or pregnancy.  Diagnosis requires pelvic exams, blood tests and/or other procedures.  Treatment depends on the cause of the dysfunctional uterine bleeding.</a:t>
            </a:r>
          </a:p>
          <a:p>
            <a:pPr eaLnBrk="1" hangingPunct="1">
              <a:spcBef>
                <a:spcPct val="0"/>
              </a:spcBef>
            </a:pPr>
            <a:endParaRPr lang="en-US" altLang="en-US" sz="1200" smtClean="0">
              <a:latin typeface="Arial" panose="020B0604020202020204" pitchFamily="34" charset="0"/>
            </a:endParaRPr>
          </a:p>
        </p:txBody>
      </p:sp>
      <p:sp>
        <p:nvSpPr>
          <p:cNvPr id="3174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8A3842-CE00-4705-886C-6C048A58833B}"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310452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200" smtClean="0">
                <a:latin typeface="Arial" panose="020B0604020202020204" pitchFamily="34" charset="0"/>
              </a:rPr>
              <a:t>Another problem, endometriosis (pronounced endo-meet-tree-oh-sis), occurs when the lining of the uterus grows outside the uterus. The tissue may grow on the ovaries, behind the uterus or on the bowels or bladder.  The tissue outside of the uterus may cause pain, infertility and excessive bleeding during the menstrual cycle.  The cause of endometriosis is not known.  Treatment includes pain medications, hormones, and sometimes surgery.</a:t>
            </a:r>
          </a:p>
          <a:p>
            <a:pPr eaLnBrk="1" hangingPunct="1">
              <a:spcBef>
                <a:spcPct val="0"/>
              </a:spcBef>
            </a:pPr>
            <a:endParaRPr lang="en-US" altLang="en-US" sz="1200" smtClean="0">
              <a:latin typeface="Arial" panose="020B0604020202020204" pitchFamily="34" charset="0"/>
            </a:endParaRPr>
          </a:p>
        </p:txBody>
      </p:sp>
      <p:sp>
        <p:nvSpPr>
          <p:cNvPr id="3174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174EDD-8A67-45F9-9887-838F20B92542}"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393349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200" smtClean="0">
                <a:latin typeface="Arial" panose="020B0604020202020204" pitchFamily="34" charset="0"/>
              </a:rPr>
              <a:t>Uterine (pronounced you –ter-in) fibroids are the most common non-cancerous tumors in women of childbearing age.  Fibroids are made of muscle cells and other tissues that grow in and around the wall of the uterus.  The cause is unknown.  Risk factors include being African-American and being overweight.  Symptoms include painful menstrual cycles, bleeding between cycles, frequent urination, lower back pain and reproductive problems.  Treatment for fibroids includes medications and possibly surgery.</a:t>
            </a:r>
          </a:p>
          <a:p>
            <a:pPr eaLnBrk="1" hangingPunct="1">
              <a:spcBef>
                <a:spcPct val="0"/>
              </a:spcBef>
            </a:pPr>
            <a:endParaRPr lang="en-US" altLang="en-US" sz="1200" smtClean="0">
              <a:latin typeface="Arial" panose="020B0604020202020204" pitchFamily="34" charset="0"/>
            </a:endParaRPr>
          </a:p>
        </p:txBody>
      </p:sp>
      <p:sp>
        <p:nvSpPr>
          <p:cNvPr id="3174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2BB48F-6B98-4BA4-800D-5F6D16496F25}"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576840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200" smtClean="0">
                <a:latin typeface="Arial" panose="020B0604020202020204" pitchFamily="34" charset="0"/>
              </a:rPr>
              <a:t>Adenomyosis (pronounced  ADD-en-oh-my-OH-sis) occurs when the endometrium grows into the muscular layer of the uterus.  Treatment includes pain medications, hormones and surgery.</a:t>
            </a:r>
          </a:p>
          <a:p>
            <a:pPr eaLnBrk="1" hangingPunct="1">
              <a:spcBef>
                <a:spcPct val="0"/>
              </a:spcBef>
            </a:pPr>
            <a:endParaRPr lang="en-US" altLang="en-US" sz="1200" smtClean="0">
              <a:latin typeface="Arial" panose="020B0604020202020204" pitchFamily="34" charset="0"/>
            </a:endParaRPr>
          </a:p>
        </p:txBody>
      </p:sp>
      <p:sp>
        <p:nvSpPr>
          <p:cNvPr id="3174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28ECA6-8E99-41D7-9AB9-86889597D13A}"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2249318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Cancer also occurs in the uterus.  There are different types of uterine cancer.  The most common type begins in the lining of the uterus called the endometrium and is called endometrial cancer.</a:t>
            </a:r>
          </a:p>
          <a:p>
            <a:endParaRPr lang="en-US" altLang="en-US" sz="1200" smtClean="0">
              <a:latin typeface="Arial" panose="020B0604020202020204" pitchFamily="34" charset="0"/>
            </a:endParaRPr>
          </a:p>
          <a:p>
            <a:r>
              <a:rPr lang="en-US" altLang="en-US" sz="1200" smtClean="0">
                <a:latin typeface="Arial" panose="020B0604020202020204" pitchFamily="34" charset="0"/>
              </a:rPr>
              <a:t>This type of cancer usually occurs after menopause.  Other factors that may increase the risks are obesity and taking hormone replacement therapy.  </a:t>
            </a:r>
          </a:p>
          <a:p>
            <a:endParaRPr lang="en-US" altLang="en-US" sz="1200" smtClean="0">
              <a:latin typeface="Arial" panose="020B0604020202020204" pitchFamily="34" charset="0"/>
            </a:endParaRPr>
          </a:p>
          <a:p>
            <a:r>
              <a:rPr lang="en-US" altLang="en-US" sz="1200" smtClean="0">
                <a:latin typeface="Arial" panose="020B0604020202020204" pitchFamily="34" charset="0"/>
              </a:rPr>
              <a:t>The symptoms include unusual vaginal bleeding or discharge, trouble urinating, pelvic pain and pain during intercourse. </a:t>
            </a:r>
          </a:p>
          <a:p>
            <a:r>
              <a:rPr lang="en-US" altLang="en-US" sz="1200" smtClean="0">
                <a:latin typeface="Arial" panose="020B0604020202020204" pitchFamily="34" charset="0"/>
              </a:rPr>
              <a:t> </a:t>
            </a:r>
          </a:p>
          <a:p>
            <a:r>
              <a:rPr lang="en-US" altLang="en-US" sz="1200" smtClean="0">
                <a:latin typeface="Arial" panose="020B0604020202020204" pitchFamily="34" charset="0"/>
              </a:rPr>
              <a:t>Treatment varies depending on the patient’s age, how advanced the cancer is and whether hormones affect its growth.  Treatment is usually a hysterectomy, a surgical procedure to remove the uterus.  Other treatments that may be recommended include hormone therapy and radiation therapy.</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2A7912-30AF-4A6F-AC22-DB6E2FCC8C74}"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3492572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The last disease of the female reproductive system is vaginal cancer.  The risk factors for vaginal cancer include being over age 60, having HPV, and having a mother who took diethylstilbestrol (pronounced dye-ethyl-still-best-trol),or DES (pronounced D-E-S), while pregnant.</a:t>
            </a:r>
          </a:p>
          <a:p>
            <a:endParaRPr lang="en-US" altLang="en-US" sz="1200" smtClean="0">
              <a:latin typeface="Arial" panose="020B0604020202020204" pitchFamily="34" charset="0"/>
            </a:endParaRPr>
          </a:p>
          <a:p>
            <a:r>
              <a:rPr lang="en-US" altLang="en-US" sz="1200" smtClean="0">
                <a:latin typeface="Arial" panose="020B0604020202020204" pitchFamily="34" charset="0"/>
              </a:rPr>
              <a:t>The symptoms of vaginal cancer include bleeding that is irregular, lumps in the vagina, and pelvic pain.</a:t>
            </a:r>
          </a:p>
          <a:p>
            <a:endParaRPr lang="en-US" altLang="en-US" sz="1200" smtClean="0">
              <a:latin typeface="Arial" panose="020B0604020202020204" pitchFamily="34" charset="0"/>
            </a:endParaRPr>
          </a:p>
          <a:p>
            <a:r>
              <a:rPr lang="en-US" altLang="en-US" sz="1200" smtClean="0">
                <a:latin typeface="Arial" panose="020B0604020202020204" pitchFamily="34" charset="0"/>
              </a:rPr>
              <a:t>Treatment options include surgery, radiation, and chemotherapy.</a:t>
            </a:r>
          </a:p>
          <a:p>
            <a:pPr eaLnBrk="1" hangingPunct="1"/>
            <a:endParaRPr lang="en-US" altLang="en-US" sz="1200"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DEDB26-427E-4E33-8AD2-1CA6AE1E6E7B}"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3578782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Here are some key word parts related to the female reproductive system along with their meanings.  In the third column you can see some of the medical terms that we can create by combining word parts.  You should return to the online medical dictionary to hear the pronunciation and become familiar with the meaning of the created terms.                 </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602824-EDB6-497B-9F98-05AAEEF3E161}"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391774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a:lstStyle/>
          <a:p>
            <a:pPr>
              <a:defRPr/>
            </a:pPr>
            <a:r>
              <a:rPr lang="en-US" dirty="0" smtClean="0"/>
              <a:t>The objectives for this unit, Reproductive System, are to:</a:t>
            </a:r>
          </a:p>
          <a:p>
            <a:pPr marL="171450" indent="-171450">
              <a:buFont typeface="Arial" pitchFamily="34" charset="0"/>
              <a:buChar char="•"/>
              <a:defRPr/>
            </a:pPr>
            <a:r>
              <a:rPr lang="en-US" dirty="0" smtClean="0"/>
              <a:t>Define, understand and correctly pronounce medical terms related to the female reproductive system and male reproductive system.</a:t>
            </a:r>
          </a:p>
          <a:p>
            <a:pPr marL="171450" indent="-171450">
              <a:buFont typeface="Arial" pitchFamily="34" charset="0"/>
              <a:buChar char="•"/>
              <a:defRPr/>
            </a:pPr>
            <a:r>
              <a:rPr lang="en-US" dirty="0" smtClean="0"/>
              <a:t>Describe common diseases and conditions with an overview of various treatments related to the female reproductive system and male reproductive system.</a:t>
            </a:r>
          </a:p>
          <a:p>
            <a:pPr marL="171450" indent="-171450" eaLnBrk="1" hangingPunct="1">
              <a:spcBef>
                <a:spcPct val="0"/>
              </a:spcBef>
              <a:buFont typeface="Arial" pitchFamily="34" charset="0"/>
              <a:buChar char="•"/>
              <a:defRPr/>
            </a:pPr>
            <a:endParaRPr lang="en-US" dirty="0" smtClean="0"/>
          </a:p>
        </p:txBody>
      </p:sp>
      <p:sp>
        <p:nvSpPr>
          <p:cNvPr id="1741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1B4CD4-1DB7-4514-B76F-B40B409C1BFC}"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1070667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Now see if you can figure out the diagnosis.</a:t>
            </a:r>
          </a:p>
          <a:p>
            <a:endParaRPr lang="en-US" altLang="en-US" sz="1200" smtClean="0">
              <a:latin typeface="Arial" panose="020B0604020202020204" pitchFamily="34" charset="0"/>
            </a:endParaRPr>
          </a:p>
          <a:p>
            <a:r>
              <a:rPr lang="en-US" altLang="en-US" sz="1200" smtClean="0">
                <a:latin typeface="Arial" panose="020B0604020202020204" pitchFamily="34" charset="0"/>
              </a:rPr>
              <a:t>A patient in her early forties presented to the Gynecology Clinic with irregular bleeding, a vaginal lump and pelvic pain.  Her history revealed that her mother had taken diethylstilbestrol ((pronounced dye-ethyl-still-best-trol), or DES,</a:t>
            </a:r>
            <a:r>
              <a:rPr lang="en-US" altLang="en-US" sz="1200" b="1" smtClean="0">
                <a:latin typeface="Arial" panose="020B0604020202020204" pitchFamily="34" charset="0"/>
              </a:rPr>
              <a:t> </a:t>
            </a:r>
            <a:r>
              <a:rPr lang="en-US" altLang="en-US" sz="1200" smtClean="0">
                <a:latin typeface="Arial" panose="020B0604020202020204" pitchFamily="34" charset="0"/>
              </a:rPr>
              <a:t>while she was pregnant. What is a diagnosis that would need to be excluded?</a:t>
            </a:r>
          </a:p>
          <a:p>
            <a:endParaRPr lang="en-US" altLang="en-US" sz="1200" smtClean="0">
              <a:latin typeface="Arial" panose="020B0604020202020204" pitchFamily="34" charset="0"/>
            </a:endParaRPr>
          </a:p>
          <a:p>
            <a:endParaRPr lang="en-US" altLang="en-US" sz="1200" smtClean="0">
              <a:latin typeface="Arial" panose="020B0604020202020204" pitchFamily="34" charset="0"/>
            </a:endParaRPr>
          </a:p>
          <a:p>
            <a:r>
              <a:rPr lang="en-US" altLang="en-US" sz="1200" smtClean="0">
                <a:latin typeface="Arial" panose="020B0604020202020204" pitchFamily="34" charset="0"/>
              </a:rPr>
              <a:t>Did you guess vaginal cancer?  </a:t>
            </a:r>
          </a:p>
          <a:p>
            <a:r>
              <a:rPr lang="en-US" altLang="en-US" sz="1200" smtClean="0">
                <a:latin typeface="Arial" panose="020B0604020202020204" pitchFamily="34" charset="0"/>
              </a:rPr>
              <a:t>The risk factors for vaginal cancer include being over age 60, having HPV, and having a mother who took diethylstilbestrol (pronounced dye-ethyl-still-best-trol), or DES (pronounced D-E-S), while pregnant.</a:t>
            </a:r>
          </a:p>
          <a:p>
            <a:endParaRPr lang="en-US" altLang="en-US" sz="1200" smtClean="0">
              <a:latin typeface="Arial" panose="020B0604020202020204" pitchFamily="34" charset="0"/>
            </a:endParaRPr>
          </a:p>
          <a:p>
            <a:r>
              <a:rPr lang="en-US" altLang="en-US" sz="1200" smtClean="0">
                <a:latin typeface="Arial" panose="020B0604020202020204" pitchFamily="34" charset="0"/>
              </a:rPr>
              <a:t>The symptoms of vaginal cancer include bleeding that is irregular, lumps in the vagina, and pelvic pain.</a:t>
            </a:r>
          </a:p>
          <a:p>
            <a:endParaRPr lang="en-US" altLang="en-US" sz="1200" smtClean="0">
              <a:latin typeface="Arial" panose="020B0604020202020204" pitchFamily="34" charset="0"/>
            </a:endParaRPr>
          </a:p>
          <a:p>
            <a:r>
              <a:rPr lang="en-US" altLang="en-US" sz="1200" smtClean="0">
                <a:latin typeface="Arial" panose="020B0604020202020204" pitchFamily="34" charset="0"/>
              </a:rPr>
              <a:t>Treatment options include surgery, radiation, and chemotherapy.</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D0FEFF-BF6C-4865-BA1D-0C0B453453A9}"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1743971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This concludes Lecture a of Reproductive System.</a:t>
            </a:r>
          </a:p>
          <a:p>
            <a:endParaRPr lang="en-US" altLang="en-US" sz="1200" smtClean="0">
              <a:latin typeface="Arial" panose="020B0604020202020204" pitchFamily="34" charset="0"/>
            </a:endParaRPr>
          </a:p>
          <a:p>
            <a:r>
              <a:rPr lang="en-US" altLang="en-US" sz="1200" smtClean="0">
                <a:latin typeface="Arial" panose="020B0604020202020204" pitchFamily="34" charset="0"/>
              </a:rPr>
              <a:t>In summary, we defined, explained and correctly pronounced medical terms related to the female reproductive system.  We described common diseases and conditions with an overview of various treatments related to the female reproductive system.</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C28647-0BF3-4D9A-81BF-F13FEA6D5A87}"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3718196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ED93DB-C97C-4719-9B88-622BA546E5DD}"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2285358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23</a:t>
            </a:fld>
            <a:endParaRPr lang="en-US" altLang="en-US">
              <a:solidFill>
                <a:prstClr val="black"/>
              </a:solidFill>
            </a:endParaRPr>
          </a:p>
        </p:txBody>
      </p:sp>
    </p:spTree>
    <p:extLst>
      <p:ext uri="{BB962C8B-B14F-4D97-AF65-F5344CB8AC3E}">
        <p14:creationId xmlns:p14="http://schemas.microsoft.com/office/powerpoint/2010/main" val="2405484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p:txBody>
          <a:bodyPr/>
          <a:lstStyle/>
          <a:p>
            <a:pPr>
              <a:defRPr/>
            </a:pPr>
            <a:r>
              <a:rPr lang="en-US" sz="1100" dirty="0" smtClean="0"/>
              <a:t>The reproductive systems in the male and female are concerned with producing new members of our species.  Let’s start with the female reproductive system. The female reproductive system consists of internal and external genitalia.  The internal reproductive organs consist of the ovaries, uterus (pronounced you-ter-us), fallopian (pronounced full-OH-Pee-en) tubes and the vagina as shown in the slide.</a:t>
            </a:r>
          </a:p>
          <a:p>
            <a:pPr>
              <a:defRPr/>
            </a:pPr>
            <a:endParaRPr lang="en-US" sz="1100" dirty="0" smtClean="0"/>
          </a:p>
          <a:p>
            <a:pPr>
              <a:defRPr/>
            </a:pPr>
            <a:r>
              <a:rPr lang="en-US" sz="1100" dirty="0" smtClean="0"/>
              <a:t>Mammary glands are found in the breasts.  While these glands are not part of the reproductive process, they are considered part of the female reproductive system since they have a lactation function – they produce milk for the newborn child.</a:t>
            </a:r>
          </a:p>
          <a:p>
            <a:pPr>
              <a:defRPr/>
            </a:pPr>
            <a:endParaRPr lang="en-US" sz="1100" dirty="0" smtClean="0"/>
          </a:p>
          <a:p>
            <a:pPr>
              <a:defRPr/>
            </a:pPr>
            <a:r>
              <a:rPr lang="en-US" sz="1100" dirty="0" smtClean="0"/>
              <a:t>The ovaries are small, paired organs that produce the eggs, or ova.  The ovaries also  secrete the female hormones, estrogen and progesterone.</a:t>
            </a:r>
          </a:p>
          <a:p>
            <a:pPr>
              <a:defRPr/>
            </a:pPr>
            <a:endParaRPr lang="en-US" sz="1100" dirty="0" smtClean="0"/>
          </a:p>
          <a:p>
            <a:pPr>
              <a:defRPr/>
            </a:pPr>
            <a:r>
              <a:rPr lang="en-US" sz="1100" dirty="0" smtClean="0"/>
              <a:t>The fallopian tubes, also called oviducts, are tubes leading from the ovaries into the uterus. The oviducts are lined with cilia  (pronounced silly-uh) (hair-like projections) that push an egg, or ovum, through the tubes.</a:t>
            </a:r>
          </a:p>
          <a:p>
            <a:pPr eaLnBrk="1" hangingPunct="1">
              <a:lnSpc>
                <a:spcPct val="80000"/>
              </a:lnSpc>
              <a:spcBef>
                <a:spcPct val="0"/>
              </a:spcBef>
              <a:defRPr/>
            </a:pPr>
            <a:endParaRPr lang="en-US" sz="1050" dirty="0" smtClean="0"/>
          </a:p>
          <a:p>
            <a:pPr eaLnBrk="1" hangingPunct="1">
              <a:lnSpc>
                <a:spcPct val="80000"/>
              </a:lnSpc>
              <a:spcBef>
                <a:spcPct val="0"/>
              </a:spcBef>
              <a:defRPr/>
            </a:pPr>
            <a:endParaRPr lang="en-US" sz="1100" dirty="0" smtClean="0"/>
          </a:p>
        </p:txBody>
      </p:sp>
      <p:sp>
        <p:nvSpPr>
          <p:cNvPr id="1945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776F65-B863-45A1-A6C9-9B819A0B34B2}"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1126550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The uterus is the major female reproductive organ. It is a pear-shaped, muscular organ.  Its main function is to receive a fertilized ovum (pronounced OH-vumm), which becomes an embryo and implants into the endometrium (pronounced endo-MEE-tree-um).  The endometrium is the inside lining of the uterus which provides the nutritional and protective support for the fetus to develop and grow. </a:t>
            </a:r>
          </a:p>
          <a:p>
            <a:endParaRPr lang="en-US" altLang="en-US" sz="1200" smtClean="0">
              <a:latin typeface="Arial" panose="020B0604020202020204" pitchFamily="34" charset="0"/>
            </a:endParaRPr>
          </a:p>
          <a:p>
            <a:r>
              <a:rPr lang="en-US" altLang="en-US" sz="1200" smtClean="0">
                <a:latin typeface="Arial" panose="020B0604020202020204" pitchFamily="34" charset="0"/>
              </a:rPr>
              <a:t>The cervix is the lower, narrow portion of the uterus where it connects to the top end of the vagina.  It is cone-shaped and also is referred to as the neck of the uterus.</a:t>
            </a:r>
          </a:p>
          <a:p>
            <a:endParaRPr lang="en-US" altLang="en-US" sz="1200" smtClean="0">
              <a:latin typeface="Arial" panose="020B0604020202020204" pitchFamily="34" charset="0"/>
            </a:endParaRPr>
          </a:p>
          <a:p>
            <a:r>
              <a:rPr lang="en-US" altLang="en-US" sz="1200" smtClean="0">
                <a:latin typeface="Arial" panose="020B0604020202020204" pitchFamily="34" charset="0"/>
              </a:rPr>
              <a:t>The vagina is a muscular, tube-shaped organ connecting the uterus to the outside of the body.</a:t>
            </a:r>
          </a:p>
          <a:p>
            <a:endParaRPr lang="en-US" altLang="en-US" sz="1200" smtClean="0">
              <a:latin typeface="Arial" panose="020B0604020202020204" pitchFamily="34" charset="0"/>
            </a:endParaRPr>
          </a:p>
          <a:p>
            <a:r>
              <a:rPr lang="en-US" altLang="en-US" sz="1200" smtClean="0">
                <a:latin typeface="Arial" panose="020B0604020202020204" pitchFamily="34" charset="0"/>
              </a:rPr>
              <a:t>When a pregnant female goes into labor, the female reproductive tract goes through a series of physiological processes to move the fetus through the vagina (also called the birth canal), including cervical dilatation and uterine contractions which work together to expel the fetus.</a:t>
            </a:r>
          </a:p>
        </p:txBody>
      </p:sp>
      <p:sp>
        <p:nvSpPr>
          <p:cNvPr id="1945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A40F80-272E-4879-A2F6-EFE4DB9C783A}"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954944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Now let’s look at some of the disorders and diseases of the female reproductive system.  </a:t>
            </a:r>
          </a:p>
          <a:p>
            <a:endParaRPr lang="en-US" altLang="en-US" sz="1200" smtClean="0">
              <a:latin typeface="Arial" panose="020B0604020202020204" pitchFamily="34" charset="0"/>
            </a:endParaRPr>
          </a:p>
          <a:p>
            <a:r>
              <a:rPr lang="en-US" altLang="en-US" sz="1200" smtClean="0">
                <a:latin typeface="Arial" panose="020B0604020202020204" pitchFamily="34" charset="0"/>
              </a:rPr>
              <a:t>Most women experience breast changes at some point in their lives.  A woman’s age, hormone levels and medications may cause lumps, bumps or discharges. Minor and serious breast problems often have similar symptoms. This is a list of common breast disorders that are non-cancerous in females.</a:t>
            </a:r>
          </a:p>
          <a:p>
            <a:endParaRPr lang="en-US" altLang="en-US" sz="1200" smtClean="0">
              <a:latin typeface="Arial" panose="020B0604020202020204" pitchFamily="34" charset="0"/>
            </a:endParaRPr>
          </a:p>
          <a:p>
            <a:r>
              <a:rPr lang="en-US" altLang="en-US" sz="1200" smtClean="0">
                <a:latin typeface="Arial" panose="020B0604020202020204" pitchFamily="34" charset="0"/>
              </a:rPr>
              <a:t>Fibrocystic breasts are characterized by lumpiness, thickening and swelling .  This condition is often associated with a female’s menstrual cycle. Cysts, which are fluid-filled lumps, are another breast disorder.  Fibroadenomas (pronounced fibro (like fiber)-ad-en-ome-uhs) are benign solid, round, rubbery lumps that move easily when pushed. Intraductal papillomas (pronounced papp-ill-omas) are growths similar to warts near the nipple of the breast.</a:t>
            </a:r>
          </a:p>
        </p:txBody>
      </p:sp>
      <p:sp>
        <p:nvSpPr>
          <p:cNvPr id="2150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E64254-01FD-4B93-9DB1-426C121A3F80}"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612634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Breast cancer affects one in eight women during their lives.  One of the risk factors is your age.  The chance of getting breast cancer increases as you get older.  Another risk factor is your genetic inheritance.  There are two genes, BRCA1 (pronounced B-R-C-A one) and BRCA 2, that, if present, greatly increase your risk.  There are also certain personal factors, such as beginning the menstrual cycle before age 12 or going through menopause after age 55, that also increase the likelihood that you will get breast cancer.  Additional risk factors include being overweight, having dense breasts, using hormone replacement therapy, taking birth control pills, drinking alcohol, or not having children or having your first child after age 35.  Symptoms of breast cancer include a lump, a change in the size or shape of the breast or a discharge from the nipple.  </a:t>
            </a:r>
          </a:p>
          <a:p>
            <a:pPr eaLnBrk="1" hangingPunct="1">
              <a:lnSpc>
                <a:spcPct val="90000"/>
              </a:lnSpc>
              <a:spcBef>
                <a:spcPct val="0"/>
              </a:spcBef>
            </a:pPr>
            <a:endParaRPr lang="en-US" altLang="en-US" sz="1200" smtClean="0">
              <a:latin typeface="Arial" panose="020B0604020202020204" pitchFamily="34" charset="0"/>
            </a:endParaRPr>
          </a:p>
        </p:txBody>
      </p:sp>
      <p:sp>
        <p:nvSpPr>
          <p:cNvPr id="2355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C83875-CCC0-49A7-9271-A7FD6AF18289}"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4598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Breast self-examinations and mammography can help detect breast cancer early, when it is more treatable.</a:t>
            </a:r>
          </a:p>
          <a:p>
            <a:endParaRPr lang="en-US" altLang="en-US" sz="1200" smtClean="0">
              <a:latin typeface="Arial" panose="020B0604020202020204" pitchFamily="34" charset="0"/>
            </a:endParaRPr>
          </a:p>
          <a:p>
            <a:r>
              <a:rPr lang="en-US" altLang="en-US" sz="1200" smtClean="0">
                <a:latin typeface="Arial" panose="020B0604020202020204" pitchFamily="34" charset="0"/>
              </a:rPr>
              <a:t>A breast biopsy is when a small amount of tissue is removed in order to identify signs of breast cancer.  There are several types of biopsies.  An open biopsy is when a surgeon excises some breast tissue through an open incision.  A needle biopsy allows fluid and tissue to be withdrawn using a needle.  These tissue samples are then sent to a pathologist for examination under a microscope.</a:t>
            </a:r>
          </a:p>
          <a:p>
            <a:endParaRPr lang="en-US" altLang="en-US" sz="1200" smtClean="0">
              <a:latin typeface="Arial" panose="020B0604020202020204" pitchFamily="34" charset="0"/>
            </a:endParaRPr>
          </a:p>
          <a:p>
            <a:r>
              <a:rPr lang="en-US" altLang="en-US" sz="1200" smtClean="0">
                <a:latin typeface="Arial" panose="020B0604020202020204" pitchFamily="34" charset="0"/>
              </a:rPr>
              <a:t>When a breast cancer diagnosis is reached, treatment options include radiation, chemotherapy, hormone therapy and surgery.  Surgery can be a lumpectomy, where only the lump is taken out, or mastectomy which is excision (pronounced ex-siz-zhun), that is removal, of the whole breast.</a:t>
            </a:r>
          </a:p>
          <a:p>
            <a:endParaRPr lang="en-US" altLang="en-US" sz="1200" smtClean="0">
              <a:latin typeface="Arial" panose="020B0604020202020204" pitchFamily="34" charset="0"/>
            </a:endParaRPr>
          </a:p>
          <a:p>
            <a:r>
              <a:rPr lang="en-US" altLang="en-US" sz="1200" smtClean="0">
                <a:latin typeface="Arial" panose="020B0604020202020204" pitchFamily="34" charset="0"/>
              </a:rPr>
              <a:t>Men can have breast cancer as well, but the number of cases is small.</a:t>
            </a:r>
          </a:p>
        </p:txBody>
      </p:sp>
      <p:sp>
        <p:nvSpPr>
          <p:cNvPr id="2355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B615C9-F0FF-4DE3-AE01-D60272F01665}"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4129641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smtClean="0">
                <a:latin typeface="Arial" panose="020B0604020202020204" pitchFamily="34" charset="0"/>
              </a:rPr>
              <a:t>This slide lists the disorders and diseases associated with the cervix.  </a:t>
            </a:r>
          </a:p>
          <a:p>
            <a:r>
              <a:rPr lang="en-US" altLang="en-US" sz="1200" smtClean="0">
                <a:latin typeface="Arial" panose="020B0604020202020204" pitchFamily="34" charset="0"/>
              </a:rPr>
              <a:t>Cervicitis (pronounced service-SIGHT-iss) is the inflammation of the cervix.</a:t>
            </a:r>
          </a:p>
          <a:p>
            <a:r>
              <a:rPr lang="en-US" altLang="en-US" sz="1200" smtClean="0">
                <a:latin typeface="Arial" panose="020B0604020202020204" pitchFamily="34" charset="0"/>
              </a:rPr>
              <a:t>Cervical incompetence is the widening of the cervical opening during pregnancy prior to the full-term development of the fetus.</a:t>
            </a:r>
          </a:p>
          <a:p>
            <a:r>
              <a:rPr lang="en-US" altLang="en-US" sz="1200" smtClean="0">
                <a:latin typeface="Arial" panose="020B0604020202020204" pitchFamily="34" charset="0"/>
              </a:rPr>
              <a:t>Cervical polyps and cysts are abnormal growths on the cervix.</a:t>
            </a:r>
          </a:p>
          <a:p>
            <a:r>
              <a:rPr lang="en-US" altLang="en-US" sz="1200" smtClean="0">
                <a:latin typeface="Arial" panose="020B0604020202020204" pitchFamily="34" charset="0"/>
              </a:rPr>
              <a:t>Human papillomaviruses (pronounced  papp-ill-ome-uh-viruses) or HPV (pronounced H-P-V) are common viruses that can cause warts.  There are more than one hundred types of HPV.  Most are harmless, but about thirty types put one at risk for cancer.  They are classified as low-risk or high-risk.  </a:t>
            </a:r>
          </a:p>
          <a:p>
            <a:endParaRPr lang="en-US" altLang="en-US" sz="1200" smtClean="0">
              <a:latin typeface="Arial" panose="020B0604020202020204" pitchFamily="34" charset="0"/>
            </a:endParaRPr>
          </a:p>
          <a:p>
            <a:r>
              <a:rPr lang="en-US" altLang="en-US" sz="1200" smtClean="0">
                <a:latin typeface="Arial" panose="020B0604020202020204" pitchFamily="34" charset="0"/>
              </a:rPr>
              <a:t>Low-risk HPV can cause genital warts. Genital warts are a sexually transmitted disease  or STD (pronounced S-T-D) caused by human papillomavirus (HPV).  The warts are soft, moist, pink or flesh-colored bumps.  In females, the warts usually occur around the vagina, on the cervix or anus.  The warts might disappear on their own, or they can be treated or removed.  However, the virus stays in your body even after treatment so they can return.</a:t>
            </a:r>
          </a:p>
          <a:p>
            <a:r>
              <a:rPr lang="en-US" altLang="en-US" sz="1200" smtClean="0">
                <a:latin typeface="Arial" panose="020B0604020202020204" pitchFamily="34" charset="0"/>
              </a:rPr>
              <a:t>High-risk HPV can lead to cancers of the cervix, vulva, vagina, and anus.</a:t>
            </a:r>
          </a:p>
          <a:p>
            <a:r>
              <a:rPr lang="en-US" altLang="en-US" sz="1200" smtClean="0">
                <a:latin typeface="Arial" panose="020B0604020202020204" pitchFamily="34" charset="0"/>
              </a:rPr>
              <a:t>Pap smears can be used to diagnose changes in the cervix associated with these problems.  There is a vaccine which protects against several types of HPV.</a:t>
            </a:r>
          </a:p>
        </p:txBody>
      </p:sp>
      <p:sp>
        <p:nvSpPr>
          <p:cNvPr id="2560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5BB17C-4C99-4F43-A820-CAFFFAB0DBB8}"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2582473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xfrm>
            <a:off x="762000" y="4495800"/>
            <a:ext cx="5851525"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200" smtClean="0">
                <a:latin typeface="Arial" panose="020B0604020202020204" pitchFamily="34" charset="0"/>
              </a:rPr>
              <a:t>Gonorrhea is a curable STD.  The bacteria that causes gonorrhea can infect the genital tract, mouth or anus.   Symptoms in females include bleeding between menstrual cycles, pain when urinating and increased discharge from the vagina. Untreated, it can lead to pelvic inflammatory disease or PID (pronounced P-I-D) which can lead to infertility.  Treatment includes antibiotics.</a:t>
            </a:r>
          </a:p>
          <a:p>
            <a:pPr eaLnBrk="1" hangingPunct="1">
              <a:spcBef>
                <a:spcPct val="0"/>
              </a:spcBef>
            </a:pPr>
            <a:endParaRPr lang="en-US" altLang="en-US" sz="1200"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88C9BC-9354-4AA1-A7E0-EC626ACB922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15938783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213859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19562011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706232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69294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112526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99886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3758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63528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6342535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3489648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379973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950474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24668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50942072"/>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www.nlm.nih.gov/" TargetMode="External"/><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hyperlink" Target="https://commons.wikimedia.org/wiki/File:Illu_breast_anatomy.jpg" TargetMode="External"/><Relationship Id="rId4" Type="http://schemas.openxmlformats.org/officeDocument/2006/relationships/hyperlink" Target="http://en.wikibooks.org/wiki/File:Female_reproductive_system_lateral.pn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Terminology in Healthcare and </a:t>
            </a:r>
            <a:br>
              <a:rPr lang="en-US" altLang="en-US" smtClean="0"/>
            </a:br>
            <a:r>
              <a:rPr lang="en-US" altLang="en-US" smtClean="0"/>
              <a:t>Public Health Settings</a:t>
            </a:r>
          </a:p>
        </p:txBody>
      </p:sp>
      <p:sp>
        <p:nvSpPr>
          <p:cNvPr id="6147" name="Text Placeholder 2"/>
          <p:cNvSpPr>
            <a:spLocks noGrp="1"/>
          </p:cNvSpPr>
          <p:nvPr>
            <p:ph type="body" sz="half" idx="2"/>
          </p:nvPr>
        </p:nvSpPr>
        <p:spPr/>
        <p:txBody>
          <a:bodyPr/>
          <a:lstStyle/>
          <a:p>
            <a:r>
              <a:rPr lang="en-US" altLang="en-US" smtClean="0"/>
              <a:t>Reproductive System</a:t>
            </a:r>
          </a:p>
        </p:txBody>
      </p:sp>
      <p:sp>
        <p:nvSpPr>
          <p:cNvPr id="6148" name="Text Placeholder 3"/>
          <p:cNvSpPr>
            <a:spLocks noGrp="1"/>
          </p:cNvSpPr>
          <p:nvPr>
            <p:ph type="body" sz="quarter" idx="11"/>
          </p:nvPr>
        </p:nvSpPr>
        <p:spPr/>
        <p:txBody>
          <a:bodyPr/>
          <a:lstStyle/>
          <a:p>
            <a:r>
              <a:rPr lang="en-US" dirty="0" smtClean="0"/>
              <a:t>Lecture a – Female Reproductive System</a:t>
            </a:r>
          </a:p>
        </p:txBody>
      </p:sp>
      <p:sp>
        <p:nvSpPr>
          <p:cNvPr id="6149" name="Text Placeholder 4"/>
          <p:cNvSpPr>
            <a:spLocks noGrp="1"/>
          </p:cNvSpPr>
          <p:nvPr>
            <p:ph type="body" sz="quarter" idx="12"/>
          </p:nvPr>
        </p:nvSpPr>
        <p:spPr/>
        <p:txBody>
          <a:bodyPr/>
          <a:lstStyle/>
          <a:p>
            <a:r>
              <a:rPr lang="en-US" dirty="0"/>
              <a:t>This material (</a:t>
            </a:r>
            <a:r>
              <a:rPr lang="en-US"/>
              <a:t>Comp </a:t>
            </a:r>
            <a:r>
              <a:rPr lang="en-US" smtClean="0"/>
              <a:t>3 </a:t>
            </a:r>
            <a:r>
              <a:rPr lang="en-US"/>
              <a:t>Unit </a:t>
            </a:r>
            <a:r>
              <a:rPr lang="en-US" smtClean="0"/>
              <a:t>10)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Cervical Disorders and Diseases 3</a:t>
            </a:r>
          </a:p>
        </p:txBody>
      </p:sp>
      <p:sp>
        <p:nvSpPr>
          <p:cNvPr id="15363" name="Content Placeholder 2"/>
          <p:cNvSpPr>
            <a:spLocks noGrp="1"/>
          </p:cNvSpPr>
          <p:nvPr>
            <p:ph sz="quarter" idx="14"/>
          </p:nvPr>
        </p:nvSpPr>
        <p:spPr/>
        <p:txBody>
          <a:bodyPr/>
          <a:lstStyle/>
          <a:p>
            <a:r>
              <a:rPr lang="en-US" altLang="en-US" dirty="0" err="1" smtClean="0"/>
              <a:t>Trichomoniasis</a:t>
            </a:r>
            <a:endParaRPr lang="en-US" altLang="en-US" dirty="0" smtClean="0"/>
          </a:p>
          <a:p>
            <a:pPr lvl="1"/>
            <a:r>
              <a:rPr lang="en-US" altLang="en-US" dirty="0" smtClean="0"/>
              <a:t>Sexually transmitted disease</a:t>
            </a:r>
          </a:p>
          <a:p>
            <a:pPr lvl="1"/>
            <a:r>
              <a:rPr lang="en-US" altLang="en-US" dirty="0" smtClean="0"/>
              <a:t>Symptoms</a:t>
            </a:r>
          </a:p>
          <a:p>
            <a:pPr lvl="2"/>
            <a:r>
              <a:rPr lang="en-US" altLang="en-US" dirty="0" smtClean="0"/>
              <a:t>Green or yellow discharge</a:t>
            </a:r>
          </a:p>
          <a:p>
            <a:pPr lvl="2"/>
            <a:r>
              <a:rPr lang="en-US" altLang="en-US" dirty="0" smtClean="0"/>
              <a:t>Itching</a:t>
            </a:r>
          </a:p>
          <a:p>
            <a:pPr lvl="2"/>
            <a:r>
              <a:rPr lang="en-US" altLang="en-US" dirty="0" smtClean="0"/>
              <a:t>Burning when urinating</a:t>
            </a:r>
          </a:p>
          <a:p>
            <a:pPr lvl="1"/>
            <a:r>
              <a:rPr lang="en-US" altLang="en-US" dirty="0" smtClean="0"/>
              <a:t>Treatment</a:t>
            </a:r>
          </a:p>
          <a:p>
            <a:pPr lvl="2"/>
            <a:r>
              <a:rPr lang="en-US" altLang="en-US" dirty="0" smtClean="0"/>
              <a:t>Antibiotics</a:t>
            </a:r>
          </a:p>
        </p:txBody>
      </p:sp>
      <p:sp>
        <p:nvSpPr>
          <p:cNvPr id="1536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213DE3-7C42-428E-B532-A3A9CAAC52A2}" type="slidenum">
              <a:rPr lang="en-US" altLang="en-US" smtClean="0"/>
              <a:pPr/>
              <a:t>10</a:t>
            </a:fld>
            <a:endParaRPr lang="en-US" altLang="en-US"/>
          </a:p>
        </p:txBody>
      </p:sp>
    </p:spTree>
  </p:cSld>
  <p:clrMapOvr>
    <a:masterClrMapping/>
  </p:clrMapOvr>
  <p:transition advTm="4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Pelvic Inflammatory Disease</a:t>
            </a:r>
          </a:p>
        </p:txBody>
      </p:sp>
      <p:sp>
        <p:nvSpPr>
          <p:cNvPr id="16387" name="Content Placeholder 2"/>
          <p:cNvSpPr>
            <a:spLocks noGrp="1"/>
          </p:cNvSpPr>
          <p:nvPr>
            <p:ph sz="quarter" idx="14"/>
          </p:nvPr>
        </p:nvSpPr>
        <p:spPr/>
        <p:txBody>
          <a:bodyPr/>
          <a:lstStyle/>
          <a:p>
            <a:r>
              <a:rPr lang="en-US" altLang="en-US" dirty="0" smtClean="0"/>
              <a:t>Infection of the female reproductive organs</a:t>
            </a:r>
          </a:p>
          <a:p>
            <a:r>
              <a:rPr lang="en-US" altLang="en-US" dirty="0" smtClean="0"/>
              <a:t>Symptoms</a:t>
            </a:r>
          </a:p>
          <a:p>
            <a:pPr lvl="1"/>
            <a:r>
              <a:rPr lang="en-US" altLang="en-US" sz="2400" dirty="0" smtClean="0"/>
              <a:t>Pain in the lower abdomen</a:t>
            </a:r>
          </a:p>
          <a:p>
            <a:pPr lvl="1"/>
            <a:r>
              <a:rPr lang="en-US" altLang="en-US" sz="2400" dirty="0" smtClean="0"/>
              <a:t>Fever</a:t>
            </a:r>
          </a:p>
          <a:p>
            <a:pPr lvl="1"/>
            <a:r>
              <a:rPr lang="en-US" altLang="en-US" sz="2400" dirty="0" smtClean="0"/>
              <a:t>Foul smelling vaginal discharge</a:t>
            </a:r>
          </a:p>
          <a:p>
            <a:pPr lvl="1"/>
            <a:r>
              <a:rPr lang="en-US" altLang="en-US" sz="2400" dirty="0" smtClean="0"/>
              <a:t>Irregular bleeding</a:t>
            </a:r>
          </a:p>
          <a:p>
            <a:r>
              <a:rPr lang="en-US" altLang="en-US" dirty="0" smtClean="0"/>
              <a:t>Complications</a:t>
            </a:r>
          </a:p>
          <a:p>
            <a:pPr lvl="1"/>
            <a:r>
              <a:rPr lang="en-US" altLang="en-US" sz="2400" dirty="0" smtClean="0"/>
              <a:t>Infertility</a:t>
            </a:r>
          </a:p>
          <a:p>
            <a:pPr lvl="1"/>
            <a:r>
              <a:rPr lang="en-US" altLang="en-US" sz="2400" dirty="0" smtClean="0"/>
              <a:t>Ectopic pregnancy</a:t>
            </a:r>
          </a:p>
          <a:p>
            <a:pPr lvl="1"/>
            <a:r>
              <a:rPr lang="en-US" altLang="en-US" sz="2400" dirty="0" smtClean="0"/>
              <a:t>Pelvic pain</a:t>
            </a:r>
          </a:p>
          <a:p>
            <a:pPr lvl="1"/>
            <a:r>
              <a:rPr lang="en-US" altLang="en-US" sz="2400" dirty="0" smtClean="0"/>
              <a:t>Treated with antibiotics</a:t>
            </a:r>
          </a:p>
        </p:txBody>
      </p:sp>
      <p:sp>
        <p:nvSpPr>
          <p:cNvPr id="1638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6A46D5-440B-4239-A713-7CB74E2A2AFA}" type="slidenum">
              <a:rPr lang="en-US" altLang="en-US" smtClean="0"/>
              <a:pPr/>
              <a:t>11</a:t>
            </a:fld>
            <a:endParaRPr lang="en-US" altLang="en-US"/>
          </a:p>
        </p:txBody>
      </p:sp>
    </p:spTree>
  </p:cSld>
  <p:clrMapOvr>
    <a:masterClrMapping/>
  </p:clrMapOvr>
  <p:transition advTm="5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Ovarian Cancer</a:t>
            </a:r>
          </a:p>
        </p:txBody>
      </p:sp>
      <p:sp>
        <p:nvSpPr>
          <p:cNvPr id="17411" name="Content Placeholder 2"/>
          <p:cNvSpPr>
            <a:spLocks noGrp="1"/>
          </p:cNvSpPr>
          <p:nvPr>
            <p:ph sz="quarter" idx="14"/>
          </p:nvPr>
        </p:nvSpPr>
        <p:spPr/>
        <p:txBody>
          <a:bodyPr/>
          <a:lstStyle/>
          <a:p>
            <a:r>
              <a:rPr lang="en-US" altLang="en-US" sz="2400" dirty="0" smtClean="0"/>
              <a:t>Risk Factors</a:t>
            </a:r>
          </a:p>
          <a:p>
            <a:pPr lvl="1"/>
            <a:r>
              <a:rPr lang="en-US" altLang="en-US" sz="2400" dirty="0" smtClean="0"/>
              <a:t>Generally occurs in females over 50 years of age</a:t>
            </a:r>
          </a:p>
          <a:p>
            <a:pPr lvl="1"/>
            <a:r>
              <a:rPr lang="en-US" altLang="en-US" sz="2400" dirty="0" smtClean="0"/>
              <a:t>Can occur in younger females </a:t>
            </a:r>
          </a:p>
          <a:p>
            <a:r>
              <a:rPr lang="en-US" altLang="en-US" sz="2400" dirty="0" smtClean="0"/>
              <a:t>Symptoms</a:t>
            </a:r>
          </a:p>
          <a:p>
            <a:pPr lvl="1"/>
            <a:r>
              <a:rPr lang="en-US" altLang="en-US" sz="2400" dirty="0" smtClean="0"/>
              <a:t>Heavy feeling in the pelvic area</a:t>
            </a:r>
          </a:p>
          <a:p>
            <a:pPr lvl="1"/>
            <a:r>
              <a:rPr lang="en-US" altLang="en-US" sz="2400" dirty="0" smtClean="0"/>
              <a:t>Pain in the lower abdomen or worsening back pain</a:t>
            </a:r>
          </a:p>
          <a:p>
            <a:pPr lvl="1"/>
            <a:r>
              <a:rPr lang="en-US" altLang="en-US" sz="2400" dirty="0" smtClean="0"/>
              <a:t>Vaginal bleeding or abnormal periods</a:t>
            </a:r>
          </a:p>
          <a:p>
            <a:pPr lvl="1"/>
            <a:r>
              <a:rPr lang="en-US" altLang="en-US" sz="2400" dirty="0" smtClean="0"/>
              <a:t>Weight gain or loss</a:t>
            </a:r>
          </a:p>
          <a:p>
            <a:r>
              <a:rPr lang="en-US" altLang="en-US" sz="2400" dirty="0" smtClean="0"/>
              <a:t>Treatment</a:t>
            </a:r>
          </a:p>
          <a:p>
            <a:pPr lvl="1"/>
            <a:r>
              <a:rPr lang="en-US" altLang="en-US" sz="2400" dirty="0" smtClean="0"/>
              <a:t>Surgery followed by chemotherapy</a:t>
            </a:r>
            <a:endParaRPr lang="en-US" altLang="en-US" dirty="0" smtClean="0"/>
          </a:p>
        </p:txBody>
      </p:sp>
      <p:sp>
        <p:nvSpPr>
          <p:cNvPr id="1741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97A2CA-7AAA-4941-B7B2-456D1EC0498B}"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Uterine Disorders and Diseases</a:t>
            </a:r>
          </a:p>
        </p:txBody>
      </p:sp>
      <p:sp>
        <p:nvSpPr>
          <p:cNvPr id="18435" name="Content Placeholder 2"/>
          <p:cNvSpPr>
            <a:spLocks noGrp="1"/>
          </p:cNvSpPr>
          <p:nvPr>
            <p:ph sz="quarter" idx="14"/>
          </p:nvPr>
        </p:nvSpPr>
        <p:spPr/>
        <p:txBody>
          <a:bodyPr/>
          <a:lstStyle/>
          <a:p>
            <a:r>
              <a:rPr lang="en-US" altLang="en-US" dirty="0" smtClean="0"/>
              <a:t>Dysfunctional uterine bleeding</a:t>
            </a:r>
          </a:p>
          <a:p>
            <a:pPr lvl="1"/>
            <a:r>
              <a:rPr lang="en-US" altLang="en-US" dirty="0" smtClean="0"/>
              <a:t>Variety of causes</a:t>
            </a:r>
          </a:p>
          <a:p>
            <a:pPr lvl="1"/>
            <a:r>
              <a:rPr lang="en-US" altLang="en-US" dirty="0" smtClean="0"/>
              <a:t>Diagnostic tests</a:t>
            </a:r>
          </a:p>
          <a:p>
            <a:pPr lvl="2"/>
            <a:r>
              <a:rPr lang="en-US" altLang="en-US" dirty="0" smtClean="0"/>
              <a:t>Blood tests</a:t>
            </a:r>
          </a:p>
          <a:p>
            <a:pPr lvl="2"/>
            <a:r>
              <a:rPr lang="en-US" altLang="en-US" dirty="0" smtClean="0"/>
              <a:t>Other tests</a:t>
            </a:r>
          </a:p>
          <a:p>
            <a:pPr lvl="1"/>
            <a:r>
              <a:rPr lang="en-US" altLang="en-US" dirty="0" smtClean="0"/>
              <a:t>Treatment</a:t>
            </a:r>
          </a:p>
          <a:p>
            <a:pPr lvl="2"/>
            <a:r>
              <a:rPr lang="en-US" altLang="en-US" dirty="0" smtClean="0"/>
              <a:t>Depends on the cause</a:t>
            </a:r>
          </a:p>
        </p:txBody>
      </p:sp>
      <p:sp>
        <p:nvSpPr>
          <p:cNvPr id="1843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AAFDBE-1EC5-420C-9A92-622167F48EB4}" type="slidenum">
              <a:rPr lang="en-US" altLang="en-US" smtClean="0"/>
              <a:pPr/>
              <a:t>13</a:t>
            </a:fld>
            <a:endParaRPr lang="en-US" altLang="en-US"/>
          </a:p>
        </p:txBody>
      </p:sp>
    </p:spTree>
  </p:cSld>
  <p:clrMapOvr>
    <a:masterClrMapping/>
  </p:clrMapOvr>
  <p:transition advTm="96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Uterine Disorders and Diseases 2</a:t>
            </a:r>
          </a:p>
        </p:txBody>
      </p:sp>
      <p:sp>
        <p:nvSpPr>
          <p:cNvPr id="19459" name="Content Placeholder 2"/>
          <p:cNvSpPr>
            <a:spLocks noGrp="1"/>
          </p:cNvSpPr>
          <p:nvPr>
            <p:ph sz="quarter" idx="14"/>
          </p:nvPr>
        </p:nvSpPr>
        <p:spPr/>
        <p:txBody>
          <a:bodyPr/>
          <a:lstStyle/>
          <a:p>
            <a:r>
              <a:rPr lang="en-US" altLang="en-US" dirty="0" smtClean="0"/>
              <a:t>Endometriosis</a:t>
            </a:r>
          </a:p>
          <a:p>
            <a:pPr lvl="1"/>
            <a:r>
              <a:rPr lang="en-US" altLang="en-US" dirty="0" smtClean="0"/>
              <a:t>Lining of uterus grows outside the uterus</a:t>
            </a:r>
          </a:p>
          <a:p>
            <a:pPr lvl="1"/>
            <a:r>
              <a:rPr lang="en-US" altLang="en-US" dirty="0" smtClean="0"/>
              <a:t>Unknown cause</a:t>
            </a:r>
          </a:p>
          <a:p>
            <a:pPr lvl="1"/>
            <a:r>
              <a:rPr lang="en-US" altLang="en-US" dirty="0" smtClean="0"/>
              <a:t>Treatment</a:t>
            </a:r>
          </a:p>
          <a:p>
            <a:pPr lvl="2"/>
            <a:r>
              <a:rPr lang="en-US" altLang="en-US" dirty="0" smtClean="0"/>
              <a:t>Medications</a:t>
            </a:r>
          </a:p>
          <a:p>
            <a:pPr lvl="2"/>
            <a:r>
              <a:rPr lang="en-US" altLang="en-US" dirty="0" smtClean="0"/>
              <a:t>Hormones</a:t>
            </a:r>
          </a:p>
          <a:p>
            <a:pPr lvl="2"/>
            <a:r>
              <a:rPr lang="en-US" altLang="en-US" dirty="0" smtClean="0"/>
              <a:t>Surgery</a:t>
            </a:r>
          </a:p>
        </p:txBody>
      </p:sp>
      <p:sp>
        <p:nvSpPr>
          <p:cNvPr id="1946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FA4AC4-BECB-4A6B-A227-17A530EE41DF}" type="slidenum">
              <a:rPr lang="en-US" altLang="en-US" smtClean="0"/>
              <a:pPr/>
              <a:t>14</a:t>
            </a:fld>
            <a:endParaRPr lang="en-US" altLang="en-US"/>
          </a:p>
        </p:txBody>
      </p:sp>
    </p:spTree>
  </p:cSld>
  <p:clrMapOvr>
    <a:masterClrMapping/>
  </p:clrMapOvr>
  <p:transition advTm="96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Uterine Disorders and Diseases 3</a:t>
            </a:r>
          </a:p>
        </p:txBody>
      </p:sp>
      <p:sp>
        <p:nvSpPr>
          <p:cNvPr id="20483" name="Content Placeholder 2"/>
          <p:cNvSpPr>
            <a:spLocks noGrp="1"/>
          </p:cNvSpPr>
          <p:nvPr>
            <p:ph sz="quarter" idx="14"/>
          </p:nvPr>
        </p:nvSpPr>
        <p:spPr/>
        <p:txBody>
          <a:bodyPr/>
          <a:lstStyle/>
          <a:p>
            <a:r>
              <a:rPr lang="en-US" altLang="en-US" dirty="0" smtClean="0"/>
              <a:t>Uterine fibroids</a:t>
            </a:r>
          </a:p>
          <a:p>
            <a:pPr lvl="1"/>
            <a:r>
              <a:rPr lang="en-US" altLang="en-US" sz="2400" dirty="0" smtClean="0"/>
              <a:t>Most common noncancerous tumor in women of child-bearing age</a:t>
            </a:r>
          </a:p>
          <a:p>
            <a:pPr lvl="1"/>
            <a:r>
              <a:rPr lang="en-US" altLang="en-US" sz="2400" dirty="0" smtClean="0"/>
              <a:t>Symptoms</a:t>
            </a:r>
          </a:p>
          <a:p>
            <a:pPr lvl="2"/>
            <a:r>
              <a:rPr lang="en-US" altLang="en-US" dirty="0" smtClean="0"/>
              <a:t>Painful menstrual cycles</a:t>
            </a:r>
          </a:p>
          <a:p>
            <a:pPr lvl="2"/>
            <a:r>
              <a:rPr lang="en-US" altLang="en-US" dirty="0" smtClean="0"/>
              <a:t>Bleeding between cycles</a:t>
            </a:r>
          </a:p>
          <a:p>
            <a:pPr lvl="2"/>
            <a:r>
              <a:rPr lang="en-US" altLang="en-US" dirty="0" smtClean="0"/>
              <a:t>Frequent urination</a:t>
            </a:r>
          </a:p>
          <a:p>
            <a:pPr lvl="2"/>
            <a:r>
              <a:rPr lang="en-US" altLang="en-US" dirty="0" smtClean="0"/>
              <a:t>Lower back pain</a:t>
            </a:r>
          </a:p>
          <a:p>
            <a:pPr lvl="2"/>
            <a:r>
              <a:rPr lang="en-US" altLang="en-US" dirty="0" smtClean="0"/>
              <a:t>Reproductive problems</a:t>
            </a:r>
          </a:p>
          <a:p>
            <a:pPr lvl="1"/>
            <a:r>
              <a:rPr lang="en-US" altLang="en-US" sz="2400" dirty="0" smtClean="0"/>
              <a:t>Treatment</a:t>
            </a:r>
          </a:p>
          <a:p>
            <a:pPr lvl="2"/>
            <a:r>
              <a:rPr lang="en-US" altLang="en-US" dirty="0" smtClean="0"/>
              <a:t>Medications</a:t>
            </a:r>
          </a:p>
          <a:p>
            <a:pPr lvl="2"/>
            <a:r>
              <a:rPr lang="en-US" altLang="en-US" dirty="0" smtClean="0"/>
              <a:t>Surgery</a:t>
            </a:r>
          </a:p>
        </p:txBody>
      </p:sp>
      <p:sp>
        <p:nvSpPr>
          <p:cNvPr id="2048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75EE1C-FB7C-4B94-B0CC-6F324227B7BC}" type="slidenum">
              <a:rPr lang="en-US" altLang="en-US" smtClean="0"/>
              <a:pPr/>
              <a:t>15</a:t>
            </a:fld>
            <a:endParaRPr lang="en-US" altLang="en-US"/>
          </a:p>
        </p:txBody>
      </p:sp>
    </p:spTree>
  </p:cSld>
  <p:clrMapOvr>
    <a:masterClrMapping/>
  </p:clrMapOvr>
  <p:transition advTm="96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Uterine Disorders and Diseases 4</a:t>
            </a:r>
          </a:p>
        </p:txBody>
      </p:sp>
      <p:sp>
        <p:nvSpPr>
          <p:cNvPr id="21507" name="Content Placeholder 2"/>
          <p:cNvSpPr>
            <a:spLocks noGrp="1"/>
          </p:cNvSpPr>
          <p:nvPr>
            <p:ph sz="quarter" idx="14"/>
          </p:nvPr>
        </p:nvSpPr>
        <p:spPr/>
        <p:txBody>
          <a:bodyPr/>
          <a:lstStyle/>
          <a:p>
            <a:r>
              <a:rPr lang="en-US" altLang="en-US" dirty="0" err="1" smtClean="0"/>
              <a:t>Adenomyosis</a:t>
            </a:r>
            <a:endParaRPr lang="en-US" altLang="en-US" dirty="0" smtClean="0"/>
          </a:p>
          <a:p>
            <a:pPr lvl="1"/>
            <a:r>
              <a:rPr lang="en-US" altLang="en-US" dirty="0" smtClean="0"/>
              <a:t>Endometrium (lining of uterus) grows into muscular layer of uterus</a:t>
            </a:r>
          </a:p>
          <a:p>
            <a:pPr lvl="1"/>
            <a:r>
              <a:rPr lang="en-US" altLang="en-US" dirty="0" smtClean="0"/>
              <a:t>Treatment</a:t>
            </a:r>
          </a:p>
        </p:txBody>
      </p:sp>
      <p:sp>
        <p:nvSpPr>
          <p:cNvPr id="2150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10B5F3-FF69-4AB8-B7A5-B31C76628EAB}" type="slidenum">
              <a:rPr lang="en-US" altLang="en-US" smtClean="0"/>
              <a:pPr/>
              <a:t>16</a:t>
            </a:fld>
            <a:endParaRPr lang="en-US" altLang="en-US"/>
          </a:p>
        </p:txBody>
      </p:sp>
    </p:spTree>
  </p:cSld>
  <p:clrMapOvr>
    <a:masterClrMapping/>
  </p:clrMapOvr>
  <p:transition advTm="96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Uterine Disorders and Diseases 5</a:t>
            </a:r>
          </a:p>
        </p:txBody>
      </p:sp>
      <p:sp>
        <p:nvSpPr>
          <p:cNvPr id="22531" name="Content Placeholder 2"/>
          <p:cNvSpPr>
            <a:spLocks noGrp="1"/>
          </p:cNvSpPr>
          <p:nvPr>
            <p:ph sz="quarter" idx="14"/>
          </p:nvPr>
        </p:nvSpPr>
        <p:spPr/>
        <p:txBody>
          <a:bodyPr/>
          <a:lstStyle/>
          <a:p>
            <a:r>
              <a:rPr lang="en-US" altLang="en-US" sz="2400" dirty="0" smtClean="0"/>
              <a:t>Cancer of the uterus</a:t>
            </a:r>
          </a:p>
          <a:p>
            <a:pPr lvl="1"/>
            <a:r>
              <a:rPr lang="en-US" altLang="en-US" sz="2400" dirty="0" smtClean="0"/>
              <a:t>Risk Factors</a:t>
            </a:r>
          </a:p>
          <a:p>
            <a:pPr lvl="2"/>
            <a:r>
              <a:rPr lang="en-US" altLang="en-US" sz="2000" dirty="0" smtClean="0"/>
              <a:t>Post-menopause</a:t>
            </a:r>
          </a:p>
          <a:p>
            <a:pPr lvl="2"/>
            <a:r>
              <a:rPr lang="en-US" altLang="en-US" sz="2000" dirty="0" smtClean="0"/>
              <a:t>Obesity </a:t>
            </a:r>
          </a:p>
          <a:p>
            <a:pPr lvl="2"/>
            <a:r>
              <a:rPr lang="en-US" altLang="en-US" sz="2000" dirty="0" smtClean="0"/>
              <a:t>Hormone replacement therapy</a:t>
            </a:r>
          </a:p>
          <a:p>
            <a:pPr lvl="1"/>
            <a:r>
              <a:rPr lang="en-US" altLang="en-US" sz="2400" dirty="0" smtClean="0"/>
              <a:t>Symptoms</a:t>
            </a:r>
          </a:p>
          <a:p>
            <a:pPr lvl="2"/>
            <a:r>
              <a:rPr lang="en-US" altLang="en-US" sz="2000" dirty="0" smtClean="0"/>
              <a:t>Vaginal bleeding, discharge</a:t>
            </a:r>
          </a:p>
          <a:p>
            <a:pPr lvl="2"/>
            <a:r>
              <a:rPr lang="en-US" altLang="en-US" sz="2000" dirty="0" smtClean="0"/>
              <a:t>Urinary difficulty</a:t>
            </a:r>
          </a:p>
          <a:p>
            <a:pPr lvl="2"/>
            <a:r>
              <a:rPr lang="en-US" altLang="en-US" sz="2000" dirty="0" smtClean="0"/>
              <a:t>Pelvic pain or pain during intercourse</a:t>
            </a:r>
          </a:p>
          <a:p>
            <a:pPr lvl="1"/>
            <a:r>
              <a:rPr lang="en-US" altLang="en-US" sz="2400" dirty="0" smtClean="0"/>
              <a:t>Treatments</a:t>
            </a:r>
          </a:p>
          <a:p>
            <a:pPr lvl="2"/>
            <a:r>
              <a:rPr lang="en-US" altLang="en-US" sz="2000" dirty="0" smtClean="0"/>
              <a:t>Hysterectomy</a:t>
            </a:r>
          </a:p>
          <a:p>
            <a:pPr lvl="2"/>
            <a:r>
              <a:rPr lang="en-US" altLang="en-US" sz="2000" dirty="0" smtClean="0"/>
              <a:t>Hormone therapy</a:t>
            </a:r>
          </a:p>
          <a:p>
            <a:pPr lvl="2"/>
            <a:r>
              <a:rPr lang="en-US" altLang="en-US" sz="2000" dirty="0" smtClean="0"/>
              <a:t>Radiation therapy</a:t>
            </a:r>
            <a:endParaRPr lang="en-US" altLang="en-US" dirty="0" smtClean="0"/>
          </a:p>
        </p:txBody>
      </p:sp>
      <p:sp>
        <p:nvSpPr>
          <p:cNvPr id="2253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1BD050-BE68-4A6A-84F0-4D0963CF51B5}"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Vaginal Disorders and Diseases</a:t>
            </a:r>
          </a:p>
        </p:txBody>
      </p:sp>
      <p:sp>
        <p:nvSpPr>
          <p:cNvPr id="23555" name="Content Placeholder 2"/>
          <p:cNvSpPr>
            <a:spLocks noGrp="1"/>
          </p:cNvSpPr>
          <p:nvPr>
            <p:ph sz="quarter" idx="14"/>
          </p:nvPr>
        </p:nvSpPr>
        <p:spPr/>
        <p:txBody>
          <a:bodyPr/>
          <a:lstStyle/>
          <a:p>
            <a:r>
              <a:rPr lang="en-US" altLang="en-US" sz="2400" dirty="0" smtClean="0"/>
              <a:t>Vaginal Cancer</a:t>
            </a:r>
          </a:p>
          <a:p>
            <a:pPr lvl="1"/>
            <a:r>
              <a:rPr lang="en-US" altLang="en-US" sz="2400" dirty="0" smtClean="0"/>
              <a:t>Increased Risk Factors</a:t>
            </a:r>
          </a:p>
          <a:p>
            <a:pPr lvl="2"/>
            <a:r>
              <a:rPr lang="en-US" altLang="en-US" sz="2000" dirty="0" smtClean="0"/>
              <a:t>Age 60 and older</a:t>
            </a:r>
          </a:p>
          <a:p>
            <a:pPr lvl="2"/>
            <a:r>
              <a:rPr lang="en-US" altLang="en-US" sz="2000" dirty="0" smtClean="0"/>
              <a:t>Females with HPV</a:t>
            </a:r>
          </a:p>
          <a:p>
            <a:pPr lvl="2"/>
            <a:r>
              <a:rPr lang="en-US" altLang="en-US" sz="2000" dirty="0" smtClean="0"/>
              <a:t>Mother took diethylstilbestrol (DES) while pregnant</a:t>
            </a:r>
          </a:p>
          <a:p>
            <a:pPr lvl="1"/>
            <a:r>
              <a:rPr lang="en-US" altLang="en-US" sz="2400" dirty="0" smtClean="0"/>
              <a:t>Symptoms</a:t>
            </a:r>
          </a:p>
          <a:p>
            <a:pPr lvl="2"/>
            <a:r>
              <a:rPr lang="en-US" altLang="en-US" sz="2000" dirty="0" smtClean="0"/>
              <a:t>Bleeding that is irregular</a:t>
            </a:r>
          </a:p>
          <a:p>
            <a:pPr lvl="2"/>
            <a:r>
              <a:rPr lang="en-US" altLang="en-US" sz="2000" dirty="0" smtClean="0"/>
              <a:t>Vaginal lump</a:t>
            </a:r>
          </a:p>
          <a:p>
            <a:pPr lvl="2"/>
            <a:r>
              <a:rPr lang="en-US" altLang="en-US" sz="2000" dirty="0" smtClean="0"/>
              <a:t>Pelvic pain</a:t>
            </a:r>
          </a:p>
          <a:p>
            <a:pPr lvl="1"/>
            <a:r>
              <a:rPr lang="en-US" altLang="en-US" sz="2400" dirty="0" smtClean="0"/>
              <a:t>Treatment</a:t>
            </a:r>
          </a:p>
          <a:p>
            <a:pPr lvl="2"/>
            <a:r>
              <a:rPr lang="en-US" altLang="en-US" sz="2000" dirty="0" smtClean="0"/>
              <a:t>Surgery </a:t>
            </a:r>
          </a:p>
          <a:p>
            <a:pPr lvl="2"/>
            <a:r>
              <a:rPr lang="en-US" altLang="en-US" sz="2000" dirty="0" smtClean="0"/>
              <a:t>Radiation</a:t>
            </a:r>
          </a:p>
          <a:p>
            <a:pPr lvl="2"/>
            <a:r>
              <a:rPr lang="en-US" altLang="en-US" sz="2000" dirty="0" smtClean="0"/>
              <a:t>Chemotherapy</a:t>
            </a:r>
          </a:p>
        </p:txBody>
      </p:sp>
      <p:sp>
        <p:nvSpPr>
          <p:cNvPr id="2355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CABD95-CB8D-4F8F-B958-B455C7AF3D4C}" type="slidenum">
              <a:rPr lang="en-US" altLang="en-US" smtClean="0"/>
              <a:pPr/>
              <a:t>18</a:t>
            </a:fld>
            <a:endParaRPr lang="en-US" altLang="en-US"/>
          </a:p>
        </p:txBody>
      </p:sp>
    </p:spTree>
  </p:cSld>
  <p:clrMapOvr>
    <a:masterClrMapping/>
  </p:clrMapOvr>
  <p:transition advTm="37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Female Reproductive System</a:t>
            </a:r>
            <a:br>
              <a:rPr lang="en-US" altLang="en-US" smtClean="0"/>
            </a:br>
            <a:r>
              <a:rPr lang="en-US" altLang="en-US" smtClean="0"/>
              <a:t>Combining Forms</a:t>
            </a:r>
          </a:p>
        </p:txBody>
      </p:sp>
      <p:graphicFrame>
        <p:nvGraphicFramePr>
          <p:cNvPr id="7" name="Content Placeholder 6" descr="Table showing the female reproductive system combining forms, including word form, meaning and example."/>
          <p:cNvGraphicFramePr>
            <a:graphicFrameLocks noGrp="1"/>
          </p:cNvGraphicFramePr>
          <p:nvPr>
            <p:ph type="tbl" sz="quarter" idx="14"/>
            <p:extLst>
              <p:ext uri="{D42A27DB-BD31-4B8C-83A1-F6EECF244321}">
                <p14:modId xmlns:p14="http://schemas.microsoft.com/office/powerpoint/2010/main" val="2797455875"/>
              </p:ext>
            </p:extLst>
          </p:nvPr>
        </p:nvGraphicFramePr>
        <p:xfrm>
          <a:off x="457200" y="1600200"/>
          <a:ext cx="8229601" cy="2967040"/>
        </p:xfrm>
        <a:graphic>
          <a:graphicData uri="http://schemas.openxmlformats.org/drawingml/2006/table">
            <a:tbl>
              <a:tblPr firstRow="1" bandRow="1">
                <a:tableStyleId>{2D5ABB26-0587-4C30-8999-92F81FD0307C}</a:tableStyleId>
              </a:tblPr>
              <a:tblGrid>
                <a:gridCol w="2532185"/>
                <a:gridCol w="2848708"/>
                <a:gridCol w="2848708"/>
              </a:tblGrid>
              <a:tr h="370880">
                <a:tc>
                  <a:txBody>
                    <a:bodyPr/>
                    <a:lstStyle/>
                    <a:p>
                      <a:pPr algn="l"/>
                      <a:r>
                        <a:rPr lang="en-US" sz="1800" b="1" dirty="0" smtClean="0">
                          <a:latin typeface="Arial" pitchFamily="34" charset="0"/>
                          <a:cs typeface="Arial" pitchFamily="34" charset="0"/>
                        </a:rPr>
                        <a:t>Key</a:t>
                      </a:r>
                      <a:r>
                        <a:rPr lang="en-US" sz="1800" b="1" baseline="0" dirty="0" smtClean="0">
                          <a:latin typeface="Arial" pitchFamily="34" charset="0"/>
                          <a:cs typeface="Arial" pitchFamily="34" charset="0"/>
                        </a:rPr>
                        <a:t> Word Forms</a:t>
                      </a:r>
                      <a:endParaRPr lang="en-US" sz="1800" b="1" dirty="0">
                        <a:latin typeface="Arial" pitchFamily="34" charset="0"/>
                        <a:cs typeface="Arial" pitchFamily="34" charset="0"/>
                      </a:endParaRPr>
                    </a:p>
                  </a:txBody>
                  <a:tcPr marL="94957" marR="94957" marT="45725" marB="45725"/>
                </a:tc>
                <a:tc>
                  <a:txBody>
                    <a:bodyPr/>
                    <a:lstStyle/>
                    <a:p>
                      <a:pPr algn="l"/>
                      <a:r>
                        <a:rPr lang="en-US" sz="1800" b="1" dirty="0" smtClean="0">
                          <a:latin typeface="Arial" pitchFamily="34" charset="0"/>
                          <a:cs typeface="Arial" pitchFamily="34" charset="0"/>
                        </a:rPr>
                        <a:t>Meaning</a:t>
                      </a:r>
                      <a:endParaRPr lang="en-US" sz="1800" b="1" dirty="0">
                        <a:latin typeface="Arial" pitchFamily="34" charset="0"/>
                        <a:cs typeface="Arial" pitchFamily="34" charset="0"/>
                      </a:endParaRPr>
                    </a:p>
                  </a:txBody>
                  <a:tcPr marL="94957" marR="94957" marT="45725" marB="45725"/>
                </a:tc>
                <a:tc>
                  <a:txBody>
                    <a:bodyPr/>
                    <a:lstStyle/>
                    <a:p>
                      <a:pPr algn="l"/>
                      <a:r>
                        <a:rPr lang="en-US" sz="1800" b="1" dirty="0" smtClean="0">
                          <a:latin typeface="Arial" pitchFamily="34" charset="0"/>
                          <a:cs typeface="Arial" pitchFamily="34" charset="0"/>
                        </a:rPr>
                        <a:t>SampleTerm</a:t>
                      </a:r>
                      <a:endParaRPr lang="en-US" sz="1800" b="1"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Cervic/o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Cervix</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Cervical</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Gynec/o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Woman</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Gynecomastica</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Hyster/o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Uterus</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Hysterectomy</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Mamm/o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Breast</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Mammogram</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Oophor/o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Ovary</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Oophorectomy</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Uter/o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Uterus</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Uterine</a:t>
                      </a:r>
                      <a:endParaRPr lang="en-US" sz="1800" dirty="0">
                        <a:latin typeface="Arial" pitchFamily="34" charset="0"/>
                        <a:cs typeface="Arial" pitchFamily="34" charset="0"/>
                      </a:endParaRPr>
                    </a:p>
                  </a:txBody>
                  <a:tcPr marL="94957" marR="94957" marT="45725" marB="45725"/>
                </a:tc>
              </a:tr>
              <a:tr h="370880">
                <a:tc>
                  <a:txBody>
                    <a:bodyPr/>
                    <a:lstStyle/>
                    <a:p>
                      <a:pPr algn="l"/>
                      <a:r>
                        <a:rPr lang="en-US" sz="1800" dirty="0" smtClean="0">
                          <a:latin typeface="Arial" pitchFamily="34" charset="0"/>
                          <a:cs typeface="Arial" pitchFamily="34" charset="0"/>
                        </a:rPr>
                        <a:t>Vagin/o</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Vagina</a:t>
                      </a:r>
                      <a:endParaRPr lang="en-US" sz="1800" dirty="0">
                        <a:latin typeface="Arial" pitchFamily="34" charset="0"/>
                        <a:cs typeface="Arial" pitchFamily="34" charset="0"/>
                      </a:endParaRPr>
                    </a:p>
                  </a:txBody>
                  <a:tcPr marL="94957" marR="94957" marT="45725" marB="45725"/>
                </a:tc>
                <a:tc>
                  <a:txBody>
                    <a:bodyPr/>
                    <a:lstStyle/>
                    <a:p>
                      <a:pPr algn="l"/>
                      <a:r>
                        <a:rPr lang="en-US" sz="1800" dirty="0" smtClean="0">
                          <a:latin typeface="Arial" pitchFamily="34" charset="0"/>
                          <a:cs typeface="Arial" pitchFamily="34" charset="0"/>
                        </a:rPr>
                        <a:t>Vaginitis</a:t>
                      </a:r>
                      <a:endParaRPr lang="en-US" sz="1800" dirty="0">
                        <a:latin typeface="Arial" pitchFamily="34" charset="0"/>
                        <a:cs typeface="Arial" pitchFamily="34" charset="0"/>
                      </a:endParaRPr>
                    </a:p>
                  </a:txBody>
                  <a:tcPr marL="94957" marR="94957" marT="45725" marB="45725"/>
                </a:tc>
              </a:tr>
            </a:tbl>
          </a:graphicData>
        </a:graphic>
      </p:graphicFrame>
      <p:sp>
        <p:nvSpPr>
          <p:cNvPr id="6" name="Text Placeholder 5"/>
          <p:cNvSpPr>
            <a:spLocks noGrp="1"/>
          </p:cNvSpPr>
          <p:nvPr>
            <p:ph type="body" sz="quarter" idx="32"/>
          </p:nvPr>
        </p:nvSpPr>
        <p:spPr/>
        <p:txBody>
          <a:bodyPr/>
          <a:lstStyle/>
          <a:p>
            <a:endParaRPr lang="en-US"/>
          </a:p>
        </p:txBody>
      </p:sp>
      <p:sp>
        <p:nvSpPr>
          <p:cNvPr id="2460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54076F-61A3-4FF3-9B65-1BD728979070}" type="slidenum">
              <a:rPr lang="en-US" altLang="en-US" smtClean="0"/>
              <a:pPr/>
              <a:t>19</a:t>
            </a:fld>
            <a:endParaRPr lang="en-US" altLang="en-US"/>
          </a:p>
        </p:txBody>
      </p:sp>
    </p:spTree>
  </p:cSld>
  <p:clrMapOvr>
    <a:masterClrMapping/>
  </p:clrMapOvr>
  <p:transition advTm="22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Reproductive System</a:t>
            </a:r>
            <a:br>
              <a:rPr lang="en-US" altLang="en-US" smtClean="0"/>
            </a:br>
            <a:r>
              <a:rPr lang="en-US" altLang="en-US" smtClean="0"/>
              <a:t>Learning Objectives</a:t>
            </a:r>
          </a:p>
        </p:txBody>
      </p:sp>
      <p:sp>
        <p:nvSpPr>
          <p:cNvPr id="7171" name="Content Placeholder 2"/>
          <p:cNvSpPr>
            <a:spLocks noGrp="1"/>
          </p:cNvSpPr>
          <p:nvPr>
            <p:ph sz="quarter" idx="14"/>
          </p:nvPr>
        </p:nvSpPr>
        <p:spPr/>
        <p:txBody>
          <a:bodyPr/>
          <a:lstStyle/>
          <a:p>
            <a:r>
              <a:rPr lang="en-US" altLang="en-US" dirty="0" smtClean="0"/>
              <a:t>Define, understand and correctly pronounce medical terms related to the female and male reproductive systems</a:t>
            </a:r>
          </a:p>
          <a:p>
            <a:r>
              <a:rPr lang="en-US" altLang="en-US" dirty="0" smtClean="0"/>
              <a:t>Describe common diseases and conditions with an overview of various treatments  related to the female and male reproductive systems</a:t>
            </a:r>
          </a:p>
        </p:txBody>
      </p:sp>
      <p:sp>
        <p:nvSpPr>
          <p:cNvPr id="71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B5679E-6E3B-4E8E-ACD6-5579B3A16973}" type="slidenum">
              <a:rPr lang="en-US" altLang="en-US" smtClean="0"/>
              <a:pPr/>
              <a:t>2</a:t>
            </a:fld>
            <a:endParaRPr lang="en-US" altLang="en-US"/>
          </a:p>
        </p:txBody>
      </p:sp>
    </p:spTree>
  </p:cSld>
  <p:clrMapOvr>
    <a:masterClrMapping/>
  </p:clrMapOvr>
  <p:transition advTm="2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Tell me, Detective . . .</a:t>
            </a:r>
          </a:p>
        </p:txBody>
      </p:sp>
      <p:sp>
        <p:nvSpPr>
          <p:cNvPr id="25603" name="Content Placeholder 2"/>
          <p:cNvSpPr>
            <a:spLocks noGrp="1"/>
          </p:cNvSpPr>
          <p:nvPr>
            <p:ph sz="quarter" idx="14"/>
          </p:nvPr>
        </p:nvSpPr>
        <p:spPr>
          <a:xfrm>
            <a:off x="457199" y="1600200"/>
            <a:ext cx="5202237" cy="4572000"/>
          </a:xfrm>
        </p:spPr>
        <p:txBody>
          <a:bodyPr/>
          <a:lstStyle/>
          <a:p>
            <a:r>
              <a:rPr lang="en-US" dirty="0" smtClean="0"/>
              <a:t>A patient in her early forties presented to the Gynecology Clinic with irregular bleeding, a vaginal lump and pelvic pain.  Her history revealed that her mother had taken diethylstilbestrol (DES) while she was pregnant. What is a diagnosis that would need to be excluded?</a:t>
            </a:r>
          </a:p>
        </p:txBody>
      </p:sp>
      <p:sp>
        <p:nvSpPr>
          <p:cNvPr id="9" name="Text Placeholder 8"/>
          <p:cNvSpPr>
            <a:spLocks noGrp="1"/>
          </p:cNvSpPr>
          <p:nvPr>
            <p:ph type="body" sz="quarter" idx="32"/>
          </p:nvPr>
        </p:nvSpPr>
        <p:spPr/>
        <p:txBody>
          <a:bodyPr/>
          <a:lstStyle/>
          <a:p>
            <a:endParaRPr lang="en-US"/>
          </a:p>
        </p:txBody>
      </p:sp>
      <p:pic>
        <p:nvPicPr>
          <p:cNvPr id="11" name="Picture 2" descr="The image shows a detective looking through a magnifying glass. The detective resembles the famous literary character, Sherlock Holmes. " title="Illustration: Detective"/>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659437" y="2505075"/>
            <a:ext cx="2019300" cy="2762250"/>
          </a:xfrm>
        </p:spPr>
      </p:pic>
      <p:sp>
        <p:nvSpPr>
          <p:cNvPr id="10" name="Text Placeholder 9"/>
          <p:cNvSpPr>
            <a:spLocks noGrp="1"/>
          </p:cNvSpPr>
          <p:nvPr>
            <p:ph type="body" sz="quarter" idx="33"/>
          </p:nvPr>
        </p:nvSpPr>
        <p:spPr/>
        <p:txBody>
          <a:bodyPr/>
          <a:lstStyle/>
          <a:p>
            <a:endParaRPr lang="en-US"/>
          </a:p>
        </p:txBody>
      </p:sp>
      <p:sp>
        <p:nvSpPr>
          <p:cNvPr id="2560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48B61B-7C2D-427C-B52D-A5B7DC41D88C}"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Reproductive System</a:t>
            </a:r>
            <a:br>
              <a:rPr lang="en-US" altLang="en-US" smtClean="0"/>
            </a:br>
            <a:r>
              <a:rPr lang="en-US" altLang="en-US" smtClean="0"/>
              <a:t>Summary – Lecture a</a:t>
            </a:r>
          </a:p>
        </p:txBody>
      </p:sp>
      <p:sp>
        <p:nvSpPr>
          <p:cNvPr id="26627" name="Content Placeholder 2"/>
          <p:cNvSpPr>
            <a:spLocks noGrp="1"/>
          </p:cNvSpPr>
          <p:nvPr>
            <p:ph type="body" sz="quarter" idx="11"/>
          </p:nvPr>
        </p:nvSpPr>
        <p:spPr/>
        <p:txBody>
          <a:bodyPr/>
          <a:lstStyle/>
          <a:p>
            <a:r>
              <a:rPr lang="en-US" altLang="en-US" dirty="0" smtClean="0"/>
              <a:t>Define, explain and correctly pronounce medical terms related to the female reproductive system</a:t>
            </a:r>
          </a:p>
          <a:p>
            <a:r>
              <a:rPr lang="en-US" altLang="en-US" dirty="0" smtClean="0"/>
              <a:t>Describe common diseases and conditions with an overview of various treatments related to the female reproductive system</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F12D22-7151-4BEF-906C-AC85D4416CF3}"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Female Reproductive System</a:t>
            </a:r>
            <a:br>
              <a:rPr lang="en-US" altLang="en-US" dirty="0" smtClean="0"/>
            </a:br>
            <a:r>
              <a:rPr lang="en-US" altLang="en-US" dirty="0" smtClean="0"/>
              <a:t>References – Lecture a</a:t>
            </a:r>
          </a:p>
        </p:txBody>
      </p:sp>
      <p:sp>
        <p:nvSpPr>
          <p:cNvPr id="3" name="Text Placeholder 2"/>
          <p:cNvSpPr>
            <a:spLocks noGrp="1"/>
          </p:cNvSpPr>
          <p:nvPr>
            <p:ph type="body" sz="quarter" idx="16"/>
          </p:nvPr>
        </p:nvSpPr>
        <p:spPr/>
        <p:txBody>
          <a:bodyPr/>
          <a:lstStyle/>
          <a:p>
            <a:r>
              <a:rPr lang="en-US" dirty="0" smtClean="0"/>
              <a:t>References</a:t>
            </a:r>
          </a:p>
          <a:p>
            <a:pPr lvl="1"/>
            <a:r>
              <a:rPr lang="en-US" dirty="0" smtClean="0"/>
              <a:t>MedlinePlus [Internet]. Female reproductive system. Bethesda (MD): National Library of Medicine (US); [updated 2011 Jul 27].  Available from: </a:t>
            </a:r>
            <a:r>
              <a:rPr lang="en-US" dirty="0" smtClean="0">
                <a:hlinkClick r:id="rId3" tooltip="National Library of Medicine, National Institutes of Health"/>
              </a:rPr>
              <a:t>www.nlm.nih.gov</a:t>
            </a:r>
            <a:endParaRPr lang="en-US" dirty="0"/>
          </a:p>
        </p:txBody>
      </p:sp>
      <p:sp>
        <p:nvSpPr>
          <p:cNvPr id="2" name="Text Placeholder 1"/>
          <p:cNvSpPr>
            <a:spLocks noGrp="1"/>
          </p:cNvSpPr>
          <p:nvPr>
            <p:ph type="body" sz="quarter" idx="20"/>
          </p:nvPr>
        </p:nvSpPr>
        <p:spPr/>
        <p:txBody>
          <a:bodyPr/>
          <a:lstStyle/>
          <a:p>
            <a:r>
              <a:rPr lang="en-US" dirty="0" smtClean="0"/>
              <a:t>Images</a:t>
            </a:r>
          </a:p>
          <a:p>
            <a:pPr lvl="1"/>
            <a:r>
              <a:rPr lang="en-US" dirty="0" smtClean="0"/>
              <a:t>Slide 3, 4: CC BY-SA	Available From: </a:t>
            </a:r>
            <a:r>
              <a:rPr lang="en-US" dirty="0" smtClean="0">
                <a:hlinkClick r:id="rId4" tooltip="Wikipedia"/>
              </a:rPr>
              <a:t>en.wikibooks.org</a:t>
            </a:r>
            <a:r>
              <a:rPr lang="en-US" dirty="0" smtClean="0"/>
              <a:t> </a:t>
            </a:r>
          </a:p>
          <a:p>
            <a:pPr lvl="1"/>
            <a:r>
              <a:rPr lang="en-US" dirty="0" smtClean="0"/>
              <a:t>Slide 6, 7: Available From: </a:t>
            </a:r>
            <a:r>
              <a:rPr lang="en-US" dirty="0" smtClean="0">
                <a:hlinkClick r:id="rId5" tooltip="commons.wikimedia.org"/>
              </a:rPr>
              <a:t>commons.wikimedia.org</a:t>
            </a:r>
            <a:r>
              <a:rPr lang="en-US" dirty="0" smtClean="0"/>
              <a:t>  </a:t>
            </a:r>
            <a:endParaRPr lang="en-US" dirty="0"/>
          </a:p>
        </p:txBody>
      </p:sp>
      <p:sp>
        <p:nvSpPr>
          <p:cNvPr id="11" name="Text Placeholder 10"/>
          <p:cNvSpPr>
            <a:spLocks noGrp="1"/>
          </p:cNvSpPr>
          <p:nvPr>
            <p:ph type="body" sz="quarter" idx="21"/>
          </p:nvPr>
        </p:nvSpPr>
        <p:spPr/>
        <p:txBody>
          <a:bodyPr/>
          <a:lstStyle/>
          <a:p>
            <a:endParaRPr lang="en-US" dirty="0"/>
          </a:p>
        </p:txBody>
      </p:sp>
      <p:sp>
        <p:nvSpPr>
          <p:cNvPr id="28676"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0C4531-0395-42A1-9DF1-D5DC50DBC938}" type="slidenum">
              <a:rPr lang="en-US" altLang="en-US" smtClean="0"/>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br>
              <a:rPr lang="en-US" dirty="0" smtClean="0"/>
            </a:br>
            <a:r>
              <a:rPr lang="en-US" dirty="0" smtClean="0"/>
              <a:t>Reproductive System Lecture a</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733405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Female Reproductive </a:t>
            </a:r>
            <a:br>
              <a:rPr lang="en-US" smtClean="0"/>
            </a:br>
            <a:r>
              <a:rPr lang="en-US" smtClean="0"/>
              <a:t>System Overview</a:t>
            </a:r>
            <a:endParaRPr lang="en-US" dirty="0" smtClean="0"/>
          </a:p>
        </p:txBody>
      </p:sp>
      <p:sp>
        <p:nvSpPr>
          <p:cNvPr id="8195" name="Content Placeholder 2"/>
          <p:cNvSpPr>
            <a:spLocks noGrp="1"/>
          </p:cNvSpPr>
          <p:nvPr>
            <p:ph sz="quarter" idx="14"/>
          </p:nvPr>
        </p:nvSpPr>
        <p:spPr/>
        <p:txBody>
          <a:bodyPr/>
          <a:lstStyle/>
          <a:p>
            <a:r>
              <a:rPr lang="en-US" altLang="en-US" smtClean="0"/>
              <a:t>Anatomy of the female reproductive system</a:t>
            </a:r>
          </a:p>
          <a:p>
            <a:pPr lvl="1"/>
            <a:r>
              <a:rPr lang="en-US" altLang="en-US" smtClean="0"/>
              <a:t>Breasts</a:t>
            </a:r>
          </a:p>
          <a:p>
            <a:pPr lvl="2"/>
            <a:r>
              <a:rPr lang="en-US" altLang="en-US" smtClean="0"/>
              <a:t>Mammary glands</a:t>
            </a:r>
          </a:p>
          <a:p>
            <a:pPr lvl="1"/>
            <a:r>
              <a:rPr lang="en-US" altLang="en-US" smtClean="0"/>
              <a:t>Ovaries</a:t>
            </a:r>
          </a:p>
          <a:p>
            <a:pPr lvl="1"/>
            <a:r>
              <a:rPr lang="en-US" altLang="en-US" smtClean="0"/>
              <a:t>Fallopian tubes</a:t>
            </a:r>
          </a:p>
        </p:txBody>
      </p:sp>
      <p:sp>
        <p:nvSpPr>
          <p:cNvPr id="9" name="Text Placeholder 8"/>
          <p:cNvSpPr>
            <a:spLocks noGrp="1"/>
          </p:cNvSpPr>
          <p:nvPr>
            <p:ph type="body" sz="quarter" idx="32"/>
          </p:nvPr>
        </p:nvSpPr>
        <p:spPr/>
        <p:txBody>
          <a:bodyPr/>
          <a:lstStyle/>
          <a:p>
            <a:endParaRPr lang="en-US"/>
          </a:p>
        </p:txBody>
      </p:sp>
      <p:pic>
        <p:nvPicPr>
          <p:cNvPr id="8199" name="Content Placeholder 10" descr="This is an image of the female reproductive system identifying the placement of the uterus, ovary, fallopian tube, vagina and cervix with other organs in the lower abdomen such as the sigmoid colon, the rectum, and bladder."/>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680917"/>
            <a:ext cx="4041775" cy="2410565"/>
          </a:xfrm>
        </p:spPr>
      </p:pic>
      <p:sp>
        <p:nvSpPr>
          <p:cNvPr id="10" name="Text Placeholder 9"/>
          <p:cNvSpPr>
            <a:spLocks noGrp="1"/>
          </p:cNvSpPr>
          <p:nvPr>
            <p:ph type="body" sz="quarter" idx="33"/>
          </p:nvPr>
        </p:nvSpPr>
        <p:spPr/>
        <p:txBody>
          <a:bodyPr/>
          <a:lstStyle/>
          <a:p>
            <a:endParaRPr lang="en-US"/>
          </a:p>
        </p:txBody>
      </p:sp>
      <p:sp>
        <p:nvSpPr>
          <p:cNvPr id="819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8FFF00-3F63-4C3F-A0EF-3100A98C0193}" type="slidenum">
              <a:rPr lang="en-US" altLang="en-US" smtClean="0"/>
              <a:pPr/>
              <a:t>3</a:t>
            </a:fld>
            <a:endParaRPr lang="en-US" altLang="en-US"/>
          </a:p>
        </p:txBody>
      </p:sp>
    </p:spTree>
  </p:cSld>
  <p:clrMapOvr>
    <a:masterClrMapping/>
  </p:clrMapOvr>
  <p:transition advTm="1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Female Reproductive </a:t>
            </a:r>
            <a:br>
              <a:rPr lang="en-US" dirty="0" smtClean="0"/>
            </a:br>
            <a:r>
              <a:rPr lang="en-US" dirty="0" smtClean="0"/>
              <a:t>System Overview 2</a:t>
            </a:r>
          </a:p>
        </p:txBody>
      </p:sp>
      <p:sp>
        <p:nvSpPr>
          <p:cNvPr id="9219" name="Content Placeholder 2"/>
          <p:cNvSpPr>
            <a:spLocks noGrp="1"/>
          </p:cNvSpPr>
          <p:nvPr>
            <p:ph sz="quarter" idx="14"/>
          </p:nvPr>
        </p:nvSpPr>
        <p:spPr/>
        <p:txBody>
          <a:bodyPr/>
          <a:lstStyle/>
          <a:p>
            <a:r>
              <a:rPr lang="en-US" altLang="en-US" smtClean="0"/>
              <a:t>Anatomy of the female reproductive system</a:t>
            </a:r>
          </a:p>
          <a:p>
            <a:pPr lvl="1"/>
            <a:r>
              <a:rPr lang="en-US" altLang="en-US" smtClean="0"/>
              <a:t>Breasts</a:t>
            </a:r>
          </a:p>
          <a:p>
            <a:pPr lvl="1"/>
            <a:r>
              <a:rPr lang="en-US" altLang="en-US" smtClean="0"/>
              <a:t>Ovaries</a:t>
            </a:r>
          </a:p>
          <a:p>
            <a:pPr lvl="1"/>
            <a:r>
              <a:rPr lang="en-US" altLang="en-US" smtClean="0"/>
              <a:t>Fallopian tubes</a:t>
            </a:r>
          </a:p>
          <a:p>
            <a:pPr lvl="1"/>
            <a:r>
              <a:rPr lang="en-US" altLang="en-US" smtClean="0"/>
              <a:t>Uterus</a:t>
            </a:r>
          </a:p>
          <a:p>
            <a:pPr lvl="1"/>
            <a:r>
              <a:rPr lang="en-US" altLang="en-US" smtClean="0"/>
              <a:t>Cervix</a:t>
            </a:r>
          </a:p>
          <a:p>
            <a:pPr lvl="1"/>
            <a:r>
              <a:rPr lang="en-US" altLang="en-US" smtClean="0"/>
              <a:t>Vagina</a:t>
            </a:r>
          </a:p>
        </p:txBody>
      </p:sp>
      <p:sp>
        <p:nvSpPr>
          <p:cNvPr id="9" name="Text Placeholder 8"/>
          <p:cNvSpPr>
            <a:spLocks noGrp="1"/>
          </p:cNvSpPr>
          <p:nvPr>
            <p:ph type="body" sz="quarter" idx="32"/>
          </p:nvPr>
        </p:nvSpPr>
        <p:spPr/>
        <p:txBody>
          <a:bodyPr/>
          <a:lstStyle/>
          <a:p>
            <a:endParaRPr lang="en-US"/>
          </a:p>
        </p:txBody>
      </p:sp>
      <p:pic>
        <p:nvPicPr>
          <p:cNvPr id="9223" name="Content Placeholder 10" descr="This is an image of the female reproductive system identifying the placement of the uterus, ovary, fallopian tube, vagina and cervix with other organs in the lower abdomen such as the sigmoid colon, the rectum, and bladder." title="Illustration: Female Reproductive System Overview"/>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680917"/>
            <a:ext cx="4041775" cy="2410565"/>
          </a:xfrm>
        </p:spPr>
      </p:pic>
      <p:sp>
        <p:nvSpPr>
          <p:cNvPr id="10" name="Text Placeholder 9"/>
          <p:cNvSpPr>
            <a:spLocks noGrp="1"/>
          </p:cNvSpPr>
          <p:nvPr>
            <p:ph type="body" sz="quarter" idx="33"/>
          </p:nvPr>
        </p:nvSpPr>
        <p:spPr/>
        <p:txBody>
          <a:bodyPr/>
          <a:lstStyle/>
          <a:p>
            <a:endParaRPr lang="en-US"/>
          </a:p>
        </p:txBody>
      </p:sp>
      <p:sp>
        <p:nvSpPr>
          <p:cNvPr id="92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FD05A2-1A2E-4635-BFD8-6F510F2224C4}" type="slidenum">
              <a:rPr lang="en-US" altLang="en-US" smtClean="0"/>
              <a:pPr/>
              <a:t>4</a:t>
            </a:fld>
            <a:endParaRPr lang="en-US" altLang="en-US"/>
          </a:p>
        </p:txBody>
      </p:sp>
    </p:spTree>
  </p:cSld>
  <p:clrMapOvr>
    <a:masterClrMapping/>
  </p:clrMapOvr>
  <p:transition advTm="1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Breast Disorders and Diseases</a:t>
            </a:r>
          </a:p>
        </p:txBody>
      </p:sp>
      <p:sp>
        <p:nvSpPr>
          <p:cNvPr id="10243" name="Content Placeholder 2"/>
          <p:cNvSpPr>
            <a:spLocks noGrp="1"/>
          </p:cNvSpPr>
          <p:nvPr>
            <p:ph sz="quarter" idx="14"/>
          </p:nvPr>
        </p:nvSpPr>
        <p:spPr/>
        <p:txBody>
          <a:bodyPr/>
          <a:lstStyle/>
          <a:p>
            <a:r>
              <a:rPr lang="en-US" altLang="en-US" sz="2400" dirty="0" smtClean="0"/>
              <a:t>Fibrocystic breasts</a:t>
            </a:r>
          </a:p>
          <a:p>
            <a:pPr lvl="1"/>
            <a:r>
              <a:rPr lang="en-US" altLang="en-US" sz="2400" dirty="0" smtClean="0"/>
              <a:t>Lumpiness, thickening and swelling</a:t>
            </a:r>
          </a:p>
          <a:p>
            <a:pPr lvl="1"/>
            <a:r>
              <a:rPr lang="en-US" altLang="en-US" sz="2400" dirty="0" smtClean="0"/>
              <a:t>Often associated with a female’s menstrual cycle</a:t>
            </a:r>
          </a:p>
          <a:p>
            <a:r>
              <a:rPr lang="en-US" altLang="en-US" sz="2400" dirty="0" smtClean="0"/>
              <a:t>Cysts</a:t>
            </a:r>
          </a:p>
          <a:p>
            <a:pPr lvl="1"/>
            <a:r>
              <a:rPr lang="en-US" altLang="en-US" sz="2400" dirty="0" smtClean="0"/>
              <a:t>Fluid-filled lumps</a:t>
            </a:r>
          </a:p>
          <a:p>
            <a:r>
              <a:rPr lang="en-US" altLang="en-US" sz="2400" dirty="0" err="1" smtClean="0"/>
              <a:t>Fibroadenomas</a:t>
            </a:r>
            <a:endParaRPr lang="en-US" altLang="en-US" sz="2400" dirty="0" smtClean="0"/>
          </a:p>
          <a:p>
            <a:pPr lvl="1"/>
            <a:r>
              <a:rPr lang="en-US" altLang="en-US" sz="2400" dirty="0" smtClean="0"/>
              <a:t>Solid, round, rubbery lumps</a:t>
            </a:r>
          </a:p>
          <a:p>
            <a:pPr lvl="1"/>
            <a:r>
              <a:rPr lang="en-US" altLang="en-US" sz="2400" dirty="0" smtClean="0"/>
              <a:t>Move easily when pushed</a:t>
            </a:r>
          </a:p>
          <a:p>
            <a:r>
              <a:rPr lang="en-US" altLang="en-US" sz="2400" dirty="0" err="1" smtClean="0"/>
              <a:t>Intraductal</a:t>
            </a:r>
            <a:r>
              <a:rPr lang="en-US" altLang="en-US" sz="2400" dirty="0" smtClean="0"/>
              <a:t> </a:t>
            </a:r>
            <a:r>
              <a:rPr lang="en-US" altLang="en-US" sz="2400" dirty="0" err="1" smtClean="0"/>
              <a:t>papillomas</a:t>
            </a:r>
            <a:endParaRPr lang="en-US" altLang="en-US" sz="2400" dirty="0" smtClean="0"/>
          </a:p>
          <a:p>
            <a:pPr lvl="1"/>
            <a:r>
              <a:rPr lang="en-US" altLang="en-US" sz="2400" dirty="0" smtClean="0"/>
              <a:t>Growths similar to warts near the nipple of the breast</a:t>
            </a:r>
            <a:endParaRPr lang="en-US" altLang="en-US" dirty="0" smtClean="0"/>
          </a:p>
        </p:txBody>
      </p:sp>
      <p:sp>
        <p:nvSpPr>
          <p:cNvPr id="102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9BB3C9-2D6F-40D6-91E3-8F4F8B45AB60}" type="slidenum">
              <a:rPr lang="en-US" altLang="en-US" smtClean="0"/>
              <a:pPr/>
              <a:t>5</a:t>
            </a:fld>
            <a:endParaRPr lang="en-US" altLang="en-US"/>
          </a:p>
        </p:txBody>
      </p:sp>
    </p:spTree>
  </p:cSld>
  <p:clrMapOvr>
    <a:masterClrMapping/>
  </p:clrMapOvr>
  <p:transition advTm="46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Breast Cancer</a:t>
            </a:r>
          </a:p>
        </p:txBody>
      </p:sp>
      <p:sp>
        <p:nvSpPr>
          <p:cNvPr id="11267" name="Content Placeholder 2"/>
          <p:cNvSpPr>
            <a:spLocks noGrp="1"/>
          </p:cNvSpPr>
          <p:nvPr>
            <p:ph sz="quarter" idx="14"/>
          </p:nvPr>
        </p:nvSpPr>
        <p:spPr>
          <a:xfrm>
            <a:off x="457199" y="1600200"/>
            <a:ext cx="4471987" cy="4572000"/>
          </a:xfrm>
        </p:spPr>
        <p:txBody>
          <a:bodyPr/>
          <a:lstStyle/>
          <a:p>
            <a:r>
              <a:rPr lang="en-US" altLang="en-US" sz="2400" dirty="0" smtClean="0"/>
              <a:t>Risk Factors</a:t>
            </a:r>
          </a:p>
          <a:p>
            <a:pPr lvl="1"/>
            <a:r>
              <a:rPr lang="en-US" altLang="en-US" sz="2400" dirty="0" smtClean="0"/>
              <a:t>Older age </a:t>
            </a:r>
          </a:p>
          <a:p>
            <a:pPr lvl="1"/>
            <a:r>
              <a:rPr lang="en-US" altLang="en-US" sz="2400" dirty="0" smtClean="0"/>
              <a:t>Genetics</a:t>
            </a:r>
          </a:p>
          <a:p>
            <a:pPr lvl="1"/>
            <a:r>
              <a:rPr lang="en-US" altLang="en-US" sz="2400" dirty="0" smtClean="0"/>
              <a:t>Overweight</a:t>
            </a:r>
          </a:p>
          <a:p>
            <a:pPr lvl="1"/>
            <a:r>
              <a:rPr lang="en-US" altLang="en-US" sz="2400" dirty="0" smtClean="0"/>
              <a:t>Dense breasts</a:t>
            </a:r>
          </a:p>
          <a:p>
            <a:pPr lvl="1"/>
            <a:r>
              <a:rPr lang="en-US" altLang="en-US" sz="2400" dirty="0" smtClean="0"/>
              <a:t>Hormone use</a:t>
            </a:r>
          </a:p>
          <a:p>
            <a:pPr lvl="1"/>
            <a:r>
              <a:rPr lang="en-US" altLang="en-US" sz="2400" dirty="0" smtClean="0"/>
              <a:t>First child after age 35</a:t>
            </a:r>
          </a:p>
          <a:p>
            <a:r>
              <a:rPr lang="en-US" altLang="en-US" sz="2400" dirty="0" smtClean="0"/>
              <a:t>Symptoms </a:t>
            </a:r>
          </a:p>
          <a:p>
            <a:pPr lvl="1"/>
            <a:r>
              <a:rPr lang="en-US" altLang="en-US" sz="2400" dirty="0" smtClean="0"/>
              <a:t>Lump</a:t>
            </a:r>
          </a:p>
          <a:p>
            <a:pPr lvl="1"/>
            <a:r>
              <a:rPr lang="en-US" altLang="en-US" sz="2400" dirty="0" smtClean="0"/>
              <a:t>Change in size or shape</a:t>
            </a:r>
          </a:p>
          <a:p>
            <a:pPr lvl="1"/>
            <a:r>
              <a:rPr lang="en-US" altLang="en-US" sz="2400" dirty="0" smtClean="0"/>
              <a:t>Nipple discharge</a:t>
            </a:r>
          </a:p>
        </p:txBody>
      </p:sp>
      <p:sp>
        <p:nvSpPr>
          <p:cNvPr id="8" name="Text Placeholder 7"/>
          <p:cNvSpPr>
            <a:spLocks noGrp="1"/>
          </p:cNvSpPr>
          <p:nvPr>
            <p:ph type="body" sz="quarter" idx="32"/>
          </p:nvPr>
        </p:nvSpPr>
        <p:spPr/>
        <p:txBody>
          <a:bodyPr/>
          <a:lstStyle/>
          <a:p>
            <a:endParaRPr lang="en-US"/>
          </a:p>
        </p:txBody>
      </p:sp>
      <p:pic>
        <p:nvPicPr>
          <p:cNvPr id="11268" name="Content Placeholder 8" descr="This image depicts the anatomy of the female breast identifying the chest wall and pectoralis muscles  underneath.  The lobules and fatty tissue within the breast are identified as well as the nipple, areloa and mammary ducts." title="Illustration: Breast Anatomy"/>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29187" y="1670050"/>
            <a:ext cx="3479800" cy="4432300"/>
          </a:xfrm>
        </p:spPr>
      </p:pic>
      <p:sp>
        <p:nvSpPr>
          <p:cNvPr id="9" name="Text Placeholder 8"/>
          <p:cNvSpPr>
            <a:spLocks noGrp="1"/>
          </p:cNvSpPr>
          <p:nvPr>
            <p:ph type="body" sz="quarter" idx="33"/>
          </p:nvPr>
        </p:nvSpPr>
        <p:spPr/>
        <p:txBody>
          <a:bodyPr/>
          <a:lstStyle/>
          <a:p>
            <a:endParaRPr lang="en-US"/>
          </a:p>
        </p:txBody>
      </p:sp>
      <p:sp>
        <p:nvSpPr>
          <p:cNvPr id="1126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447203-9E62-4A6B-816D-828BA8FCF532}" type="slidenum">
              <a:rPr lang="en-US" altLang="en-US" smtClean="0"/>
              <a:pPr/>
              <a:t>6</a:t>
            </a:fld>
            <a:endParaRPr lang="en-US" altLang="en-US"/>
          </a:p>
        </p:txBody>
      </p:sp>
    </p:spTree>
  </p:cSld>
  <p:clrMapOvr>
    <a:masterClrMapping/>
  </p:clrMapOvr>
  <p:transition advTm="79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Breast </a:t>
            </a:r>
            <a:r>
              <a:rPr lang="en-US" altLang="en-US" dirty="0" smtClean="0"/>
              <a:t>Cancer 2</a:t>
            </a:r>
            <a:endParaRPr lang="en-US" altLang="en-US" dirty="0"/>
          </a:p>
        </p:txBody>
      </p:sp>
      <p:sp>
        <p:nvSpPr>
          <p:cNvPr id="12291" name="Content Placeholder 2"/>
          <p:cNvSpPr>
            <a:spLocks noGrp="1"/>
          </p:cNvSpPr>
          <p:nvPr>
            <p:ph sz="quarter" idx="14"/>
          </p:nvPr>
        </p:nvSpPr>
        <p:spPr/>
        <p:txBody>
          <a:bodyPr/>
          <a:lstStyle/>
          <a:p>
            <a:r>
              <a:rPr lang="en-US" altLang="en-US" sz="2400" dirty="0" smtClean="0"/>
              <a:t>Diagnostic Tests</a:t>
            </a:r>
          </a:p>
          <a:p>
            <a:pPr lvl="1"/>
            <a:r>
              <a:rPr lang="en-US" altLang="en-US" sz="2400" dirty="0" smtClean="0"/>
              <a:t>Mammography</a:t>
            </a:r>
          </a:p>
          <a:p>
            <a:pPr lvl="1"/>
            <a:r>
              <a:rPr lang="en-US" altLang="en-US" sz="2400" dirty="0" smtClean="0"/>
              <a:t>Biopsy</a:t>
            </a:r>
          </a:p>
          <a:p>
            <a:pPr lvl="2"/>
            <a:r>
              <a:rPr lang="en-US" altLang="en-US" sz="2000" dirty="0" smtClean="0"/>
              <a:t>Open</a:t>
            </a:r>
          </a:p>
          <a:p>
            <a:pPr lvl="2"/>
            <a:r>
              <a:rPr lang="en-US" altLang="en-US" sz="2000" dirty="0" smtClean="0"/>
              <a:t>Needle</a:t>
            </a:r>
          </a:p>
          <a:p>
            <a:r>
              <a:rPr lang="en-US" altLang="en-US" sz="2400" dirty="0" smtClean="0"/>
              <a:t>Treatment</a:t>
            </a:r>
          </a:p>
          <a:p>
            <a:pPr lvl="1"/>
            <a:r>
              <a:rPr lang="en-US" altLang="en-US" sz="2400" dirty="0" smtClean="0"/>
              <a:t>Radiation</a:t>
            </a:r>
          </a:p>
          <a:p>
            <a:pPr lvl="1"/>
            <a:r>
              <a:rPr lang="en-US" altLang="en-US" sz="2400" dirty="0" smtClean="0"/>
              <a:t>Chemotherapy</a:t>
            </a:r>
          </a:p>
          <a:p>
            <a:pPr lvl="1"/>
            <a:r>
              <a:rPr lang="en-US" altLang="en-US" sz="2400" dirty="0" smtClean="0"/>
              <a:t>Hormone Therapy</a:t>
            </a:r>
          </a:p>
          <a:p>
            <a:pPr lvl="1"/>
            <a:r>
              <a:rPr lang="en-US" altLang="en-US" sz="2400" dirty="0" smtClean="0"/>
              <a:t>Surgery</a:t>
            </a:r>
          </a:p>
          <a:p>
            <a:pPr lvl="2"/>
            <a:r>
              <a:rPr lang="en-US" altLang="en-US" sz="2000" dirty="0" smtClean="0"/>
              <a:t>Lumpectomy</a:t>
            </a:r>
          </a:p>
          <a:p>
            <a:pPr lvl="2"/>
            <a:r>
              <a:rPr lang="en-US" altLang="en-US" sz="2000" dirty="0" smtClean="0"/>
              <a:t>Mastectomy</a:t>
            </a:r>
          </a:p>
        </p:txBody>
      </p:sp>
      <p:sp>
        <p:nvSpPr>
          <p:cNvPr id="8" name="Text Placeholder 7"/>
          <p:cNvSpPr>
            <a:spLocks noGrp="1"/>
          </p:cNvSpPr>
          <p:nvPr>
            <p:ph type="body" sz="quarter" idx="32"/>
          </p:nvPr>
        </p:nvSpPr>
        <p:spPr/>
        <p:txBody>
          <a:bodyPr/>
          <a:lstStyle/>
          <a:p>
            <a:endParaRPr lang="en-US"/>
          </a:p>
        </p:txBody>
      </p:sp>
      <p:pic>
        <p:nvPicPr>
          <p:cNvPr id="12292" name="Content Placeholder 8" descr="This image depicts the anatomy of the female breast identifying the chest wall and pectoralis muscles  underneath.  The lobules and fatty tissue within the breast are identified as well as the nipple, areloa and mammary ducts." title="Illustration: Breast Anatomy"/>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29187" y="1670050"/>
            <a:ext cx="3479800" cy="4432300"/>
          </a:xfrm>
        </p:spPr>
      </p:pic>
      <p:sp>
        <p:nvSpPr>
          <p:cNvPr id="9" name="Text Placeholder 8"/>
          <p:cNvSpPr>
            <a:spLocks noGrp="1"/>
          </p:cNvSpPr>
          <p:nvPr>
            <p:ph type="body" sz="quarter" idx="33"/>
          </p:nvPr>
        </p:nvSpPr>
        <p:spPr/>
        <p:txBody>
          <a:bodyPr/>
          <a:lstStyle/>
          <a:p>
            <a:endParaRPr lang="en-US"/>
          </a:p>
        </p:txBody>
      </p:sp>
      <p:sp>
        <p:nvSpPr>
          <p:cNvPr id="1229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2B40FE-9FA4-496D-86A9-5CA7724B019D}" type="slidenum">
              <a:rPr lang="en-US" altLang="en-US" smtClean="0"/>
              <a:pPr/>
              <a:t>7</a:t>
            </a:fld>
            <a:endParaRPr lang="en-US" altLang="en-US"/>
          </a:p>
        </p:txBody>
      </p:sp>
    </p:spTree>
  </p:cSld>
  <p:clrMapOvr>
    <a:masterClrMapping/>
  </p:clrMapOvr>
  <p:transition advTm="79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Cervical Disorders and Diseases</a:t>
            </a:r>
          </a:p>
        </p:txBody>
      </p:sp>
      <p:sp>
        <p:nvSpPr>
          <p:cNvPr id="13315" name="Content Placeholder 2"/>
          <p:cNvSpPr>
            <a:spLocks noGrp="1"/>
          </p:cNvSpPr>
          <p:nvPr>
            <p:ph sz="quarter" idx="14"/>
          </p:nvPr>
        </p:nvSpPr>
        <p:spPr/>
        <p:txBody>
          <a:bodyPr/>
          <a:lstStyle/>
          <a:p>
            <a:r>
              <a:rPr lang="en-US" altLang="en-US" dirty="0" smtClean="0"/>
              <a:t>Cervicitis</a:t>
            </a:r>
          </a:p>
          <a:p>
            <a:r>
              <a:rPr lang="en-US" altLang="en-US" dirty="0" smtClean="0"/>
              <a:t>Cervical incompetence</a:t>
            </a:r>
          </a:p>
          <a:p>
            <a:r>
              <a:rPr lang="en-US" altLang="en-US" dirty="0" smtClean="0"/>
              <a:t>Cervical polyps and cysts</a:t>
            </a:r>
          </a:p>
          <a:p>
            <a:r>
              <a:rPr lang="en-US" altLang="en-US" dirty="0" smtClean="0"/>
              <a:t>Human papillomavirus (HPV)</a:t>
            </a:r>
          </a:p>
          <a:p>
            <a:pPr lvl="1"/>
            <a:r>
              <a:rPr lang="en-US" altLang="en-US" dirty="0" smtClean="0"/>
              <a:t>Low Risk HPV</a:t>
            </a:r>
          </a:p>
          <a:p>
            <a:pPr lvl="1"/>
            <a:r>
              <a:rPr lang="en-US" altLang="en-US" dirty="0" smtClean="0"/>
              <a:t>High Risk HPV</a:t>
            </a:r>
          </a:p>
          <a:p>
            <a:pPr lvl="1"/>
            <a:r>
              <a:rPr lang="en-US" altLang="en-US" dirty="0" smtClean="0"/>
              <a:t>Diagnostic test</a:t>
            </a:r>
          </a:p>
          <a:p>
            <a:pPr lvl="2"/>
            <a:r>
              <a:rPr lang="en-US" altLang="en-US" dirty="0" smtClean="0"/>
              <a:t> Pap smears to detect changes in the cervix</a:t>
            </a:r>
          </a:p>
          <a:p>
            <a:pPr lvl="1"/>
            <a:r>
              <a:rPr lang="en-US" altLang="en-US" dirty="0" smtClean="0"/>
              <a:t>Treatment </a:t>
            </a:r>
          </a:p>
          <a:p>
            <a:pPr lvl="2"/>
            <a:r>
              <a:rPr lang="en-US" altLang="en-US" dirty="0" smtClean="0"/>
              <a:t>Vaccines for several types of HPV</a:t>
            </a:r>
          </a:p>
        </p:txBody>
      </p:sp>
      <p:sp>
        <p:nvSpPr>
          <p:cNvPr id="1331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E92980-0EE0-4655-9E3C-4591BAAACABB}" type="slidenum">
              <a:rPr lang="en-US" altLang="en-US" smtClean="0"/>
              <a:pPr/>
              <a:t>8</a:t>
            </a:fld>
            <a:endParaRPr lang="en-US" altLang="en-US"/>
          </a:p>
        </p:txBody>
      </p:sp>
    </p:spTree>
  </p:cSld>
  <p:clrMapOvr>
    <a:masterClrMapping/>
  </p:clrMapOvr>
  <p:transition advTm="7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Cervical Disorders and Diseases 2</a:t>
            </a:r>
          </a:p>
        </p:txBody>
      </p:sp>
      <p:sp>
        <p:nvSpPr>
          <p:cNvPr id="14339" name="Content Placeholder 2"/>
          <p:cNvSpPr>
            <a:spLocks noGrp="1"/>
          </p:cNvSpPr>
          <p:nvPr>
            <p:ph sz="quarter" idx="14"/>
          </p:nvPr>
        </p:nvSpPr>
        <p:spPr/>
        <p:txBody>
          <a:bodyPr/>
          <a:lstStyle/>
          <a:p>
            <a:r>
              <a:rPr lang="en-US" altLang="en-US" dirty="0" smtClean="0"/>
              <a:t>Gonorrhea</a:t>
            </a:r>
          </a:p>
          <a:p>
            <a:pPr lvl="1"/>
            <a:r>
              <a:rPr lang="en-US" altLang="en-US" dirty="0" smtClean="0"/>
              <a:t>Sexually transmitted disease</a:t>
            </a:r>
          </a:p>
          <a:p>
            <a:pPr lvl="1"/>
            <a:r>
              <a:rPr lang="en-US" altLang="en-US" dirty="0" smtClean="0"/>
              <a:t>Symptoms</a:t>
            </a:r>
          </a:p>
          <a:p>
            <a:pPr lvl="2"/>
            <a:r>
              <a:rPr lang="en-US" altLang="en-US" dirty="0" smtClean="0"/>
              <a:t>Bleeding</a:t>
            </a:r>
          </a:p>
          <a:p>
            <a:pPr lvl="2"/>
            <a:r>
              <a:rPr lang="en-US" altLang="en-US" dirty="0" smtClean="0"/>
              <a:t>Pain</a:t>
            </a:r>
          </a:p>
          <a:p>
            <a:pPr lvl="1"/>
            <a:r>
              <a:rPr lang="en-US" altLang="en-US" dirty="0" smtClean="0"/>
              <a:t>Treatment</a:t>
            </a:r>
          </a:p>
          <a:p>
            <a:pPr lvl="2"/>
            <a:r>
              <a:rPr lang="en-US" altLang="en-US" dirty="0" smtClean="0"/>
              <a:t>Antibiotics</a:t>
            </a:r>
          </a:p>
          <a:p>
            <a:pPr lvl="1"/>
            <a:r>
              <a:rPr lang="en-US" altLang="en-US" dirty="0" smtClean="0"/>
              <a:t>Untreated can lead to pelvic inflammatory disease</a:t>
            </a:r>
          </a:p>
        </p:txBody>
      </p:sp>
      <p:sp>
        <p:nvSpPr>
          <p:cNvPr id="1434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05D0F2-1E3D-472F-90EC-B86C14986FED}" type="slidenum">
              <a:rPr lang="en-US" altLang="en-US" smtClean="0"/>
              <a:pPr/>
              <a:t>9</a:t>
            </a:fld>
            <a:endParaRPr lang="en-US" altLang="en-US"/>
          </a:p>
        </p:txBody>
      </p:sp>
    </p:spTree>
  </p:cSld>
  <p:clrMapOvr>
    <a:masterClrMapping/>
  </p:clrMapOvr>
  <p:transition advTm="42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195PHOTO" val=""/>
  <p:tag name="MMPROD_10195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Reproductive System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Lorrinda Khan\Desktop\VERSION 3 UPLOAD ONE FROM DAN\Version 3 Upload 2\UNLOAD FOLDER\comp 3\comp3_unit10a&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2 - &amp;quot;Reproductive System&amp;#x0D;&amp;#x0A;Learning Objectives&amp;quot;&quot;/&gt;&lt;property id=&quot;20303&quot; value=&quot;UAB&quot;/&gt;&lt;property id=&quot;20307&quot; value=&quot;257&quot;/&gt;&lt;property id=&quot;20309&quot; value=&quot;10195&quot;/&gt;&lt;/object&gt;&lt;object type=&quot;3&quot; unique_id=&quot;10007&quot;&gt;&lt;property id=&quot;20148&quot; value=&quot;5&quot;/&gt;&lt;property id=&quot;20300&quot; value=&quot;Slide 5 - &amp;quot;Breast Disorders and Diseases&amp;quot;&quot;/&gt;&lt;property id=&quot;20303&quot; value=&quot;UAB&quot;/&gt;&lt;property id=&quot;20307&quot; value=&quot;259&quot;/&gt;&lt;property id=&quot;20309&quot; value=&quot;10195&quot;/&gt;&lt;/object&gt;&lt;object type=&quot;3&quot; unique_id=&quot;10008&quot;&gt;&lt;property id=&quot;20148&quot; value=&quot;5&quot;/&gt;&lt;property id=&quot;20300&quot; value=&quot;Slide 6 - &amp;quot;Breast Cancer&amp;quot;&quot;/&gt;&lt;property id=&quot;20303&quot; value=&quot;UAB&quot;/&gt;&lt;property id=&quot;20307&quot; value=&quot;264&quot;/&gt;&lt;property id=&quot;20309&quot; value=&quot;10195&quot;/&gt;&lt;/object&gt;&lt;object type=&quot;3&quot; unique_id=&quot;10009&quot;&gt;&lt;property id=&quot;20148&quot; value=&quot;5&quot;/&gt;&lt;property id=&quot;20300&quot; value=&quot;Slide 8 - &amp;quot;Cervical Disorders and Diseases&amp;quot;&quot;/&gt;&lt;property id=&quot;20303&quot; value=&quot;UAB&quot;/&gt;&lt;property id=&quot;20307&quot; value=&quot;260&quot;/&gt;&lt;property id=&quot;20309&quot; value=&quot;10195&quot;/&gt;&lt;/object&gt;&lt;object type=&quot;3&quot; unique_id=&quot;10010&quot;&gt;&lt;property id=&quot;20148&quot; value=&quot;5&quot;/&gt;&lt;property id=&quot;20300&quot; value=&quot;Slide 9 - &amp;quot;Cervical Disorders and Diseases 2&amp;quot;&quot;/&gt;&lt;property id=&quot;20303&quot; value=&quot;UAB&quot;/&gt;&lt;property id=&quot;20307&quot; value=&quot;265&quot;/&gt;&lt;property id=&quot;20309&quot; value=&quot;10195&quot;/&gt;&lt;/object&gt;&lt;object type=&quot;3&quot; unique_id=&quot;10011&quot;&gt;&lt;property id=&quot;20148&quot; value=&quot;5&quot;/&gt;&lt;property id=&quot;20300&quot; value=&quot;Slide 11 - &amp;quot;Pelvic Inflammatory Disease&amp;quot;&quot;/&gt;&lt;property id=&quot;20303&quot; value=&quot;UAB&quot;/&gt;&lt;property id=&quot;20307&quot; value=&quot;261&quot;/&gt;&lt;property id=&quot;20309&quot; value=&quot;10195&quot;/&gt;&lt;/object&gt;&lt;object type=&quot;3&quot; unique_id=&quot;10012&quot;&gt;&lt;property id=&quot;20148&quot; value=&quot;5&quot;/&gt;&lt;property id=&quot;20300&quot; value=&quot;Slide 13 - &amp;quot;Uterine Disorders and Diseases&amp;quot;&quot;/&gt;&lt;property id=&quot;20303&quot; value=&quot;UAB&quot;/&gt;&lt;property id=&quot;20307&quot; value=&quot;262&quot;/&gt;&lt;property id=&quot;20309&quot; value=&quot;10195&quot;/&gt;&lt;/object&gt;&lt;object type=&quot;3&quot; unique_id=&quot;10013&quot;&gt;&lt;property id=&quot;20148&quot; value=&quot;5&quot;/&gt;&lt;property id=&quot;20300&quot; value=&quot;Slide 18 - &amp;quot;Vaginal Disorders and Diseases&amp;quot;&quot;/&gt;&lt;property id=&quot;20303&quot; value=&quot;UAB&quot;/&gt;&lt;property id=&quot;20307&quot; value=&quot;263&quot;/&gt;&lt;property id=&quot;20309&quot; value=&quot;10195&quot;/&gt;&lt;/object&gt;&lt;object type=&quot;3&quot; unique_id=&quot;10207&quot;&gt;&lt;property id=&quot;20148&quot; value=&quot;5&quot;/&gt;&lt;property id=&quot;20300&quot; value=&quot;Slide 4 - &amp;quot;Female Reproductive &amp;#x0D;&amp;#x0A;System Overview 2&amp;quot;&quot;/&gt;&lt;property id=&quot;20307&quot; value=&quot;274&quot;/&gt;&lt;property id=&quot;20309&quot; value=&quot;-1&quot;/&gt;&lt;/object&gt;&lt;object type=&quot;3&quot; unique_id=&quot;10208&quot;&gt;&lt;property id=&quot;20148&quot; value=&quot;5&quot;/&gt;&lt;property id=&quot;20300&quot; value=&quot;Slide 7 - &amp;quot;Breast Cancer 2&amp;quot;&quot;/&gt;&lt;property id=&quot;20307&quot; value=&quot;275&quot;/&gt;&lt;property id=&quot;20309&quot; value=&quot;-1&quot;/&gt;&lt;/object&gt;&lt;object type=&quot;3&quot; unique_id=&quot;10209&quot;&gt;&lt;property id=&quot;20148&quot; value=&quot;5&quot;/&gt;&lt;property id=&quot;20300&quot; value=&quot;Slide 10 - &amp;quot;Cervical Disorders and Diseases 3&amp;quot;&quot;/&gt;&lt;property id=&quot;20307&quot; value=&quot;276&quot;/&gt;&lt;property id=&quot;20309&quot; value=&quot;-1&quot;/&gt;&lt;/object&gt;&lt;object type=&quot;3&quot; unique_id=&quot;10210&quot;&gt;&lt;property id=&quot;20148&quot; value=&quot;5&quot;/&gt;&lt;property id=&quot;20300&quot; value=&quot;Slide 12 - &amp;quot;Ovarian Cancer&amp;quot;&quot;/&gt;&lt;property id=&quot;20307&quot; value=&quot;281&quot;/&gt;&lt;property id=&quot;20309&quot; value=&quot;-1&quot;/&gt;&lt;/object&gt;&lt;object type=&quot;3&quot; unique_id=&quot;10211&quot;&gt;&lt;property id=&quot;20148&quot; value=&quot;5&quot;/&gt;&lt;property id=&quot;20300&quot; value=&quot;Slide 14 - &amp;quot;Uterine Disorders and Diseases 2&amp;quot;&quot;/&gt;&lt;property id=&quot;20307&quot; value=&quot;277&quot;/&gt;&lt;property id=&quot;20309&quot; value=&quot;-1&quot;/&gt;&lt;/object&gt;&lt;object type=&quot;3&quot; unique_id=&quot;10212&quot;&gt;&lt;property id=&quot;20148&quot; value=&quot;5&quot;/&gt;&lt;property id=&quot;20300&quot; value=&quot;Slide 15 - &amp;quot;Uterine Disorders and Diseases 3&amp;quot;&quot;/&gt;&lt;property id=&quot;20307&quot; value=&quot;279&quot;/&gt;&lt;property id=&quot;20309&quot; value=&quot;-1&quot;/&gt;&lt;/object&gt;&lt;object type=&quot;3&quot; unique_id=&quot;10213&quot;&gt;&lt;property id=&quot;20148&quot; value=&quot;5&quot;/&gt;&lt;property id=&quot;20300&quot; value=&quot;Slide 16 - &amp;quot;Uterine Disorders and Diseases 4&amp;quot;&quot;/&gt;&lt;property id=&quot;20307&quot; value=&quot;278&quot;/&gt;&lt;property id=&quot;20309&quot; value=&quot;-1&quot;/&gt;&lt;/object&gt;&lt;object type=&quot;3&quot; unique_id=&quot;10214&quot;&gt;&lt;property id=&quot;20148&quot; value=&quot;5&quot;/&gt;&lt;property id=&quot;20300&quot; value=&quot;Slide 17 - &amp;quot;Uterine Disorders and Diseases 5&amp;quot;&quot;/&gt;&lt;property id=&quot;20307&quot; value=&quot;282&quot;/&gt;&lt;property id=&quot;20309&quot; value=&quot;-1&quot;/&gt;&lt;/object&gt;&lt;object type=&quot;3&quot; unique_id=&quot;10215&quot;&gt;&lt;property id=&quot;20148&quot; value=&quot;5&quot;/&gt;&lt;property id=&quot;20300&quot; value=&quot;Slide 19 - &amp;quot;Female Reproductive System&amp;#x0D;&amp;#x0A;Combining Forms&amp;quot;&quot;/&gt;&lt;property id=&quot;20307&quot; value=&quot;280&quot;/&gt;&lt;property id=&quot;20309&quot; value=&quot;-1&quot;/&gt;&lt;/object&gt;&lt;object type=&quot;3&quot; unique_id=&quot;10216&quot;&gt;&lt;property id=&quot;20148&quot; value=&quot;5&quot;/&gt;&lt;property id=&quot;20300&quot; value=&quot;Slide 20 - &amp;quot;Tell me, Detective . . .&amp;quot;&quot;/&gt;&lt;property id=&quot;20307&quot; value=&quot;283&quot;/&gt;&lt;property id=&quot;20309&quot; value=&quot;-1&quot;/&gt;&lt;/object&gt;&lt;object type=&quot;3&quot; unique_id=&quot;11844&quot;&gt;&lt;property id=&quot;20148&quot; value=&quot;5&quot;/&gt;&lt;property id=&quot;20300&quot; value=&quot;Slide 1 - &amp;quot;Terminology in Healthcare and &amp;#x0D;&amp;#x0A;Public Health Settings&amp;quot;&quot;/&gt;&lt;property id=&quot;20307&quot; value=&quot;286&quot;/&gt;&lt;property id=&quot;20309&quot; value=&quot;-1&quot;/&gt;&lt;/object&gt;&lt;object type=&quot;3&quot; unique_id=&quot;11845&quot;&gt;&lt;property id=&quot;20148&quot; value=&quot;5&quot;/&gt;&lt;property id=&quot;20300&quot; value=&quot;Slide 3 - &amp;quot;Female Reproductive &amp;#x0D;&amp;#x0A;System Overview&amp;quot;&quot;/&gt;&lt;property id=&quot;20307&quot; value=&quot;291&quot;/&gt;&lt;property id=&quot;20309&quot; value=&quot;-1&quot;/&gt;&lt;/object&gt;&lt;object type=&quot;3&quot; unique_id=&quot;11851&quot;&gt;&lt;property id=&quot;20148&quot; value=&quot;5&quot;/&gt;&lt;property id=&quot;20300&quot; value=&quot;Slide 21 - &amp;quot;Reproductive System&amp;#x0D;&amp;#x0A;Summary – Lecture a&amp;quot;&quot;/&gt;&lt;property id=&quot;20307&quot; value=&quot;292&quot;/&gt;&lt;property id=&quot;20309&quot; value=&quot;-1&quot;/&gt;&lt;/object&gt;&lt;object type=&quot;3&quot; unique_id=&quot;11852&quot;&gt;&lt;property id=&quot;20148&quot; value=&quot;5&quot;/&gt;&lt;property id=&quot;20300&quot; value=&quot;Slide 22 - &amp;quot;Female Reproductive System&amp;#x0D;&amp;#x0A;References – Lecture a&amp;quot;&quot;/&gt;&lt;property id=&quot;20307&quot; value=&quot;293&quot;/&gt;&lt;property id=&quot;20309&quot; value=&quot;-1&quot;/&gt;&lt;/object&gt;&lt;object type=&quot;3&quot; unique_id=&quot;14540&quot;&gt;&lt;property id=&quot;20148&quot; value=&quot;5&quot;/&gt;&lt;property id=&quot;20300&quot; value=&quot;Slide 23 - &amp;quot;Terminology in Health Care and Public Health Settings&amp;#x0D;&amp;#x0A;Reproductive System Lecture a&amp;quot;&quot;/&gt;&lt;property id=&quot;20307&quot; value=&quot;294&quot;/&gt;&lt;/object&gt;&lt;/object&gt;&lt;object type=&quot;4&quot; unique_id=&quot;10114&quot;&gt;&lt;object type=&quot;5&quot; unique_id=&quot;10195&quot;&gt;&lt;property id=&quot;20149&quot; value=&quot;UAB&quot;/&gt;&lt;property id=&quot;20159&quot; value=&quot;UAB_Logo.png&quot;/&gt;&lt;/object&gt;&lt;/object&gt;&lt;object type=&quot;10&quot; unique_id=&quot;10132&quot;&gt;&lt;object type=&quot;11&quot; unique_id=&quot;10133&quot;&gt;&lt;property id=&quot;20180&quot; value=&quot;1&quot;/&gt;&lt;property id=&quot;20181&quot; value=&quot;1&quot;/&gt;&lt;property id=&quot;20182&quot; value=&quot;0&quot;/&gt;&lt;property id=&quot;20183&quot; value=&quot;1&quot;/&gt;&lt;/object&gt;&lt;object type=&quot;12&quot; unique_id=&quot;10134&quot;&gt;&lt;/objec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Final</Stattus>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463C4E50-092A-48AC-B1D3-E68916AEED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5507514-C780-44A4-B5C6-8823B6D73D39}">
  <ds:schemaRefs>
    <ds:schemaRef ds:uri="http://schemas.microsoft.com/sharepoint/v3/contenttype/forms"/>
  </ds:schemaRefs>
</ds:datastoreItem>
</file>

<file path=customXml/itemProps3.xml><?xml version="1.0" encoding="utf-8"?>
<ds:datastoreItem xmlns:ds="http://schemas.openxmlformats.org/officeDocument/2006/customXml" ds:itemID="{3743BA83-39A2-4FEE-A496-4E08DFCF6165}">
  <ds:schemaRefs>
    <ds:schemaRef ds:uri="http://www.w3.org/XML/1998/namespace"/>
    <ds:schemaRef ds:uri="http://purl.org/dc/dcmitype/"/>
    <ds:schemaRef ds:uri="http://purl.org/dc/terms/"/>
    <ds:schemaRef ds:uri="http://schemas.microsoft.com/office/2006/documentManagement/types"/>
    <ds:schemaRef ds:uri="http://purl.org/dc/elements/1.1/"/>
    <ds:schemaRef ds:uri="http://schemas.openxmlformats.org/package/2006/metadata/core-properties"/>
    <ds:schemaRef ds:uri="26839647-32cc-4e8d-ac64-5cb1d6f9c044"/>
    <ds:schemaRef ds:uri="http://schemas.microsoft.com/office/2006/metadata/properties"/>
  </ds:schemaRefs>
</ds:datastoreItem>
</file>

<file path=customXml/itemProps4.xml><?xml version="1.0" encoding="utf-8"?>
<ds:datastoreItem xmlns:ds="http://schemas.openxmlformats.org/officeDocument/2006/customXml" ds:itemID="{CCF6B595-FBDF-4D07-9D11-FB9017ABC9F6}">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1430</TotalTime>
  <Words>2853</Words>
  <Application>Microsoft Office PowerPoint</Application>
  <PresentationFormat>On-screen Show (4:3)</PresentationFormat>
  <Paragraphs>337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ONC-Template-FINAL DRAFT</vt:lpstr>
      <vt:lpstr>Terminology in Healthcare and  Public Health Settings</vt:lpstr>
      <vt:lpstr>Reproductive System Learning Objectives</vt:lpstr>
      <vt:lpstr>Female Reproductive  System Overview</vt:lpstr>
      <vt:lpstr>Female Reproductive  System Overview 2</vt:lpstr>
      <vt:lpstr>Breast Disorders and Diseases</vt:lpstr>
      <vt:lpstr>Breast Cancer</vt:lpstr>
      <vt:lpstr>Breast Cancer 2</vt:lpstr>
      <vt:lpstr>Cervical Disorders and Diseases</vt:lpstr>
      <vt:lpstr>Cervical Disorders and Diseases 2</vt:lpstr>
      <vt:lpstr>Cervical Disorders and Diseases 3</vt:lpstr>
      <vt:lpstr>Pelvic Inflammatory Disease</vt:lpstr>
      <vt:lpstr>Ovarian Cancer</vt:lpstr>
      <vt:lpstr>Uterine Disorders and Diseases</vt:lpstr>
      <vt:lpstr>Uterine Disorders and Diseases 2</vt:lpstr>
      <vt:lpstr>Uterine Disorders and Diseases 3</vt:lpstr>
      <vt:lpstr>Uterine Disorders and Diseases 4</vt:lpstr>
      <vt:lpstr>Uterine Disorders and Diseases 5</vt:lpstr>
      <vt:lpstr>Vaginal Disorders and Diseases</vt:lpstr>
      <vt:lpstr>Female Reproductive System Combining Forms</vt:lpstr>
      <vt:lpstr>Tell me, Detective . . .</vt:lpstr>
      <vt:lpstr>Reproductive System Summary – Lecture a</vt:lpstr>
      <vt:lpstr>Female Reproductive System References – Lecture a</vt:lpstr>
      <vt:lpstr>Terminology in Health Care and Public Health Settings Reproductive System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Unit10 lecture a slides</dc:title>
  <dc:subject>Terminology in Healthcare and Public Health Settings; Reproductive System</dc:subject>
  <dc:creator>U.S. Department of Health and Human Services Office of the National Coordinator for Health Information Technology</dc:creator>
  <cp:keywords>Health IT; Health IT Curriculum; Terminology; Reproductive System</cp:keywords>
  <cp:lastModifiedBy>admin</cp:lastModifiedBy>
  <cp:revision>199</cp:revision>
  <dcterms:created xsi:type="dcterms:W3CDTF">2010-07-05T13:51:24Z</dcterms:created>
  <dcterms:modified xsi:type="dcterms:W3CDTF">2017-06-01T21:18:52Z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