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7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custDataLst>
    <p:tags r:id="rId20"/>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85" autoAdjust="0"/>
    <p:restoredTop sz="85590" autoAdjust="0"/>
  </p:normalViewPr>
  <p:slideViewPr>
    <p:cSldViewPr snapToGrid="0">
      <p:cViewPr varScale="1">
        <p:scale>
          <a:sx n="74" d="100"/>
          <a:sy n="74" d="100"/>
        </p:scale>
        <p:origin x="-710" y="-62"/>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6/1/2017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14624136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third and final category is technical safeguards. This includes issues such as access control. According to the specifications, every user of a system containing PHI is required to have a unique, personal user identification, and there needs to be emergency access to information when appropriate.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One addressable specification is automatic logoff. Institutions must decide how quickly they want a system to automatically log off a user; in operational settings, different groups have different ideas on the length of time before automatic logoff should occur.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Encryption and decryption are listed as addressable specifications because the developers of the HIPAA security regulations realized that the technology would be changing and that people within organizations would be able to make the best decisions on specific encryption and decryption needs.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Audit controls are required under the technical safeguards, while integrity mechanisms that authenticate PHI are addressable. Authentication of the individual and/or the institution is a required specification; transmission security is addressable.</a:t>
            </a:r>
          </a:p>
        </p:txBody>
      </p:sp>
      <p:sp>
        <p:nvSpPr>
          <p:cNvPr id="235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235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0A222063-C33D-40EA-9749-A95C4E2CA8D5}" type="slidenum">
              <a:rPr lang="en-US" altLang="en-US"/>
              <a:pPr/>
              <a:t>10</a:t>
            </a:fld>
            <a:endParaRPr lang="en-US" altLang="en-US"/>
          </a:p>
        </p:txBody>
      </p:sp>
    </p:spTree>
    <p:extLst>
      <p:ext uri="{BB962C8B-B14F-4D97-AF65-F5344CB8AC3E}">
        <p14:creationId xmlns:p14="http://schemas.microsoft.com/office/powerpoint/2010/main" val="1111660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Business associates and all related subcontractors are required to implement safeguards to protect a covered entity’s PHI and report back to the covered entity any security incident. Business associates and subcontractors are subject to all breach notification rules when the number of patient records breached exceeds five hundred—that is, the breach must be reported to the local media and to the HHS Office for Civil Rights.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There are also regulations regarding the documentation of entity security practices and procedures that must be maintained for six years. The documentation must be made available to those responsible for implementing security, and it must be reviewed and updated periodically.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meaningful use criteria of the HITECH Act also specify various government encryption standards, discussed in a previous lecture, such as advanced encryption standard (AES), the standard for encryption and decryption; transport layer security (TLS) and Internet Protocol Security (IPsec) </a:t>
            </a:r>
            <a:r>
              <a:rPr lang="en-US" sz="1000" i="1" kern="1200" dirty="0">
                <a:solidFill>
                  <a:schemeClr val="tx1"/>
                </a:solidFill>
                <a:effectLst/>
                <a:latin typeface="Arial" pitchFamily="34" charset="0"/>
                <a:ea typeface="+mn-ea"/>
                <a:cs typeface="Arial" pitchFamily="34" charset="0"/>
              </a:rPr>
              <a:t>[eye-pee-</a:t>
            </a:r>
            <a:r>
              <a:rPr lang="en-US" sz="1000" b="1" i="1" kern="1200" dirty="0" err="1">
                <a:solidFill>
                  <a:schemeClr val="tx1"/>
                </a:solidFill>
                <a:effectLst/>
                <a:latin typeface="Arial" pitchFamily="34" charset="0"/>
                <a:ea typeface="+mn-ea"/>
                <a:cs typeface="Arial" pitchFamily="34" charset="0"/>
              </a:rPr>
              <a:t>sehk</a:t>
            </a:r>
            <a:r>
              <a:rPr lang="en-US" sz="1000" i="1" kern="1200" dirty="0">
                <a:solidFill>
                  <a:schemeClr val="tx1"/>
                </a:solidFill>
                <a:effectLst/>
                <a:latin typeface="Arial" pitchFamily="34" charset="0"/>
                <a:ea typeface="+mn-ea"/>
                <a:cs typeface="Arial" pitchFamily="34" charset="0"/>
              </a:rPr>
              <a:t>]</a:t>
            </a:r>
            <a:r>
              <a:rPr lang="en-US" sz="1000" kern="1200" dirty="0">
                <a:solidFill>
                  <a:schemeClr val="tx1"/>
                </a:solidFill>
                <a:effectLst/>
                <a:latin typeface="Arial" pitchFamily="34" charset="0"/>
                <a:ea typeface="+mn-ea"/>
                <a:cs typeface="Arial" pitchFamily="34" charset="0"/>
              </a:rPr>
              <a:t>, which cover how information moves across networks; and the latest secure hash algorithms (SHA-2) </a:t>
            </a:r>
            <a:r>
              <a:rPr lang="en-US" sz="1000" i="1" kern="1200" dirty="0">
                <a:solidFill>
                  <a:schemeClr val="tx1"/>
                </a:solidFill>
                <a:effectLst/>
                <a:latin typeface="Arial" pitchFamily="34" charset="0"/>
                <a:ea typeface="+mn-ea"/>
                <a:cs typeface="Arial" pitchFamily="34" charset="0"/>
              </a:rPr>
              <a:t>[S-H-A-two]</a:t>
            </a:r>
            <a:r>
              <a:rPr lang="en-US" sz="1000" kern="1200" dirty="0">
                <a:solidFill>
                  <a:schemeClr val="tx1"/>
                </a:solidFill>
                <a:effectLst/>
                <a:latin typeface="Arial" pitchFamily="34" charset="0"/>
                <a:ea typeface="+mn-ea"/>
                <a:cs typeface="Arial" pitchFamily="34" charset="0"/>
              </a:rPr>
              <a:t>, which verify that information is transmitted intact from one point to another.</a:t>
            </a:r>
          </a:p>
          <a:p>
            <a:endParaRPr lang="en-US" altLang="en-US" dirty="0">
              <a:latin typeface="Arial" charset="0"/>
              <a:cs typeface="Arial" charset="0"/>
            </a:endParaRPr>
          </a:p>
        </p:txBody>
      </p:sp>
      <p:sp>
        <p:nvSpPr>
          <p:cNvPr id="256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867C26F-838F-4E6D-9907-FC11429DC481}" type="slidenum">
              <a:rPr lang="en-US" altLang="en-US"/>
              <a:pPr/>
              <a:t>11</a:t>
            </a:fld>
            <a:endParaRPr lang="en-US" altLang="en-US"/>
          </a:p>
        </p:txBody>
      </p:sp>
    </p:spTree>
    <p:extLst>
      <p:ext uri="{BB962C8B-B14F-4D97-AF65-F5344CB8AC3E}">
        <p14:creationId xmlns:p14="http://schemas.microsoft.com/office/powerpoint/2010/main" val="42484698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In bringing this discussion of privacy and confidentiality and security together, what can we conclude? Clearly, the ongoing breaches of data are getting worse, as discussed in previous lectures, so serious attention needs to be paid to privacy and security issues—they’re not to be taken lightly.</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However, it’s also probable that complete security of all health information is impossible. Too many people access information, too many of the applications are not as robust as they could be, and as discussed in a previous lecture, security is a trade-off with ease of use.</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As such, there needs to be a happy medium where the desired level of security can be attained without compromising the benefits of health IT, such as error prevention and improved quality.</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Another question that comes up is, Will the theoretical (and some real) concerns about privacy and security be tempered somewhat when society sees more of the benefits of health IT?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 final question might be, would other societal changes lessen the impact of the problem? That is, would security risks be reduced if the legal system more rigorously prosecuted discrimination, if the health care finance system were more equitable, or if the health insurance system had a safety net to prevent people from losing their health coverage when, for example, they change jobs?</a:t>
            </a:r>
          </a:p>
          <a:p>
            <a:endParaRPr lang="en-US" altLang="en-US" dirty="0">
              <a:latin typeface="Arial" charset="0"/>
              <a:cs typeface="Arial" charset="0"/>
            </a:endParaRPr>
          </a:p>
        </p:txBody>
      </p:sp>
      <p:sp>
        <p:nvSpPr>
          <p:cNvPr id="276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276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56A9D7E4-EBD7-49DC-803E-BF1FAD9D6803}" type="slidenum">
              <a:rPr lang="en-US" altLang="en-US"/>
              <a:pPr/>
              <a:t>12</a:t>
            </a:fld>
            <a:endParaRPr lang="en-US" altLang="en-US"/>
          </a:p>
        </p:txBody>
      </p:sp>
    </p:spTree>
    <p:extLst>
      <p:ext uri="{BB962C8B-B14F-4D97-AF65-F5344CB8AC3E}">
        <p14:creationId xmlns:p14="http://schemas.microsoft.com/office/powerpoint/2010/main" val="40821117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This concludes Lecture d of </a:t>
            </a:r>
            <a:r>
              <a:rPr lang="en-US" sz="1000" b="1" i="1" kern="1200" dirty="0">
                <a:solidFill>
                  <a:schemeClr val="tx1"/>
                </a:solidFill>
                <a:effectLst/>
                <a:latin typeface="Arial" pitchFamily="34" charset="0"/>
                <a:ea typeface="+mn-ea"/>
                <a:cs typeface="Arial" pitchFamily="34" charset="0"/>
              </a:rPr>
              <a:t>Privacy, Confidentiality and Security</a:t>
            </a:r>
            <a:r>
              <a:rPr lang="en-US" sz="1000" kern="1200" dirty="0">
                <a:solidFill>
                  <a:schemeClr val="tx1"/>
                </a:solidFill>
                <a:effectLst/>
                <a:latin typeface="Arial" pitchFamily="34" charset="0"/>
                <a:ea typeface="+mn-ea"/>
                <a:cs typeface="Arial" pitchFamily="34" charset="0"/>
              </a:rPr>
              <a:t>. In summary, the HIPAA Security Rule aims to be actionable but flexible. Its rules are either required or addressable, and they fall into three categories: administrative, physical, and technical.</a:t>
            </a:r>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AFB377E1-082E-4F9B-A3AD-B71BCCBA87C9}" type="slidenum">
              <a:rPr lang="en-US" altLang="en-US"/>
              <a:pPr/>
              <a:t>13</a:t>
            </a:fld>
            <a:endParaRPr lang="en-US" altLang="en-US"/>
          </a:p>
        </p:txBody>
      </p:sp>
    </p:spTree>
    <p:extLst>
      <p:ext uri="{BB962C8B-B14F-4D97-AF65-F5344CB8AC3E}">
        <p14:creationId xmlns:p14="http://schemas.microsoft.com/office/powerpoint/2010/main" val="1589155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This also concludes </a:t>
            </a:r>
            <a:r>
              <a:rPr lang="en-US" sz="1000" b="1" i="1" kern="1200" dirty="0">
                <a:solidFill>
                  <a:schemeClr val="tx1"/>
                </a:solidFill>
                <a:effectLst/>
                <a:latin typeface="Arial" pitchFamily="34" charset="0"/>
                <a:ea typeface="+mn-ea"/>
                <a:cs typeface="Arial" pitchFamily="34" charset="0"/>
              </a:rPr>
              <a:t>Privacy, Confidentiality, and Security</a:t>
            </a:r>
            <a:r>
              <a:rPr lang="en-US" sz="1000" kern="1200" dirty="0">
                <a:solidFill>
                  <a:schemeClr val="tx1"/>
                </a:solidFill>
                <a:effectLst/>
                <a:latin typeface="Arial" pitchFamily="34" charset="0"/>
                <a:ea typeface="+mn-ea"/>
                <a:cs typeface="Arial" pitchFamily="34" charset="0"/>
              </a:rPr>
              <a:t>. In summary, the major aspects of privacy, confidentiality, and security of health information were reviewed, and the HIPAA Privacy and Security Rules were explored. Privacy is the right to keep information to ourselves, whereas confidentiality is the right to keep information about ourselves from being disclosed to others. Security in this context is the protection of sensitive health information. There are many technologies to maintain security, but human vigilance is also required. Finally, the HIPAA Privacy and Security Rules spell out the requirements for health care organizations and those with whom they do business in the United States.</a:t>
            </a:r>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C0CA7C0D-F001-44D9-B7C0-750B6BEF131A}" type="slidenum">
              <a:rPr lang="en-US" altLang="en-US"/>
              <a:pPr/>
              <a:t>14</a:t>
            </a:fld>
            <a:endParaRPr lang="en-US" altLang="en-US"/>
          </a:p>
        </p:txBody>
      </p:sp>
    </p:spTree>
    <p:extLst>
      <p:ext uri="{BB962C8B-B14F-4D97-AF65-F5344CB8AC3E}">
        <p14:creationId xmlns:p14="http://schemas.microsoft.com/office/powerpoint/2010/main" val="42012351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latin typeface="Arial" charset="0"/>
                <a:cs typeface="Arial" charset="0"/>
              </a:rPr>
              <a:t>No audio.</a:t>
            </a:r>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52458679-1E80-4C2A-A785-06715805369F}" type="slidenum">
              <a:rPr lang="en-US" altLang="en-US"/>
              <a:pPr/>
              <a:t>15</a:t>
            </a:fld>
            <a:endParaRPr lang="en-US" altLang="en-US"/>
          </a:p>
        </p:txBody>
      </p:sp>
    </p:spTree>
    <p:extLst>
      <p:ext uri="{BB962C8B-B14F-4D97-AF65-F5344CB8AC3E}">
        <p14:creationId xmlns:p14="http://schemas.microsoft.com/office/powerpoint/2010/main" val="26647592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16</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Welcome to </a:t>
            </a:r>
            <a:r>
              <a:rPr lang="en-US" sz="1000" b="1" kern="1200" dirty="0">
                <a:solidFill>
                  <a:schemeClr val="tx1"/>
                </a:solidFill>
                <a:effectLst/>
                <a:latin typeface="Arial" pitchFamily="34" charset="0"/>
                <a:ea typeface="+mn-ea"/>
                <a:cs typeface="Arial" pitchFamily="34" charset="0"/>
              </a:rPr>
              <a:t>The </a:t>
            </a:r>
            <a:r>
              <a:rPr lang="en-US" sz="1000" b="1" i="1" kern="1200" dirty="0">
                <a:solidFill>
                  <a:schemeClr val="tx1"/>
                </a:solidFill>
                <a:effectLst/>
                <a:latin typeface="Arial" pitchFamily="34" charset="0"/>
                <a:ea typeface="+mn-ea"/>
                <a:cs typeface="Arial" pitchFamily="34" charset="0"/>
              </a:rPr>
              <a:t>Culture of Health Care: Privacy, Confidentiality, and Security</a:t>
            </a:r>
            <a:r>
              <a:rPr lang="en-US" sz="1000" kern="1200" dirty="0">
                <a:solidFill>
                  <a:schemeClr val="tx1"/>
                </a:solidFill>
                <a:effectLst/>
                <a:latin typeface="Arial" pitchFamily="34" charset="0"/>
                <a:ea typeface="+mn-ea"/>
                <a:cs typeface="Arial" pitchFamily="34" charset="0"/>
              </a:rPr>
              <a:t>. This is Lecture d.</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component, </a:t>
            </a:r>
            <a:r>
              <a:rPr lang="en-US" sz="1000" b="1" i="1" kern="1200" dirty="0">
                <a:solidFill>
                  <a:schemeClr val="tx1"/>
                </a:solidFill>
                <a:effectLst/>
                <a:latin typeface="Arial" pitchFamily="34" charset="0"/>
                <a:ea typeface="+mn-ea"/>
                <a:cs typeface="Arial" pitchFamily="34" charset="0"/>
              </a:rPr>
              <a:t>The Culture of Health Care</a:t>
            </a:r>
            <a:r>
              <a:rPr lang="en-US" sz="1000" kern="1200" dirty="0">
                <a:solidFill>
                  <a:schemeClr val="tx1"/>
                </a:solidFill>
                <a:effectLst/>
                <a:latin typeface="Arial" pitchFamily="34" charset="0"/>
                <a:ea typeface="+mn-ea"/>
                <a:cs typeface="Arial" pitchFamily="34" charset="0"/>
              </a:rPr>
              <a:t>, addresses job expectations in health care settings. It discusses how care is organized within a practice setting, privacy laws, and professional and ethical issues encountered in the workplace.</a:t>
            </a:r>
          </a:p>
        </p:txBody>
      </p:sp>
      <p:sp>
        <p:nvSpPr>
          <p:cNvPr id="71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71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9B096EE5-1859-4F1F-A838-63BFE2D9A54D}" type="slidenum">
              <a:rPr lang="en-US" altLang="en-US"/>
              <a:pPr/>
              <a:t>2</a:t>
            </a:fld>
            <a:endParaRPr lang="en-US" altLang="en-US"/>
          </a:p>
        </p:txBody>
      </p:sp>
    </p:spTree>
    <p:extLst>
      <p:ext uri="{BB962C8B-B14F-4D97-AF65-F5344CB8AC3E}">
        <p14:creationId xmlns:p14="http://schemas.microsoft.com/office/powerpoint/2010/main" val="2128189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objectives for </a:t>
            </a:r>
            <a:r>
              <a:rPr lang="en-US" sz="1000" b="1" i="1" kern="1200" dirty="0">
                <a:solidFill>
                  <a:schemeClr val="tx1"/>
                </a:solidFill>
                <a:effectLst/>
                <a:latin typeface="Arial" pitchFamily="34" charset="0"/>
                <a:ea typeface="+mn-ea"/>
                <a:cs typeface="Arial" pitchFamily="34" charset="0"/>
              </a:rPr>
              <a:t>Privacy, Confidentiality, and Security</a:t>
            </a:r>
            <a:r>
              <a:rPr lang="en-US" sz="1000" b="1" kern="120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n-ea"/>
                <a:cs typeface="Arial" pitchFamily="34" charset="0"/>
              </a:rPr>
              <a:t>are to:</a:t>
            </a:r>
          </a:p>
          <a:p>
            <a:endParaRPr lang="en-US" sz="1000" kern="1200" dirty="0">
              <a:solidFill>
                <a:schemeClr val="tx1"/>
              </a:solidFill>
              <a:effectLst/>
              <a:latin typeface="Arial" pitchFamily="34" charset="0"/>
              <a:ea typeface="+mn-ea"/>
              <a:cs typeface="Arial" pitchFamily="34" charset="0"/>
            </a:endParaRPr>
          </a:p>
          <a:p>
            <a:pPr marL="400050" lvl="0" indent="-171450">
              <a:buFont typeface="Arial" panose="020B0604020202020204" pitchFamily="34" charset="0"/>
              <a:buChar char="•"/>
            </a:pPr>
            <a:r>
              <a:rPr lang="en-US" sz="1000" kern="1200" baseline="0" dirty="0">
                <a:solidFill>
                  <a:schemeClr val="tx1"/>
                </a:solidFill>
                <a:effectLst/>
                <a:latin typeface="Arial" pitchFamily="34" charset="0"/>
                <a:ea typeface="+mn-ea"/>
                <a:cs typeface="Arial" pitchFamily="34" charset="0"/>
              </a:rPr>
              <a:t>Define and discern the differences between privacy, confidentiality, and security </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Discuss methods for using information technology to protect privacy and confidentiality</a:t>
            </a:r>
          </a:p>
          <a:p>
            <a:pPr marL="400050" lvl="0" indent="-171450">
              <a:buFont typeface="Arial" panose="020B0604020202020204" pitchFamily="34" charset="0"/>
              <a:buChar char="•"/>
            </a:pPr>
            <a:r>
              <a:rPr lang="en-US" sz="1000" kern="1200" baseline="0" dirty="0">
                <a:solidFill>
                  <a:schemeClr val="tx1"/>
                </a:solidFill>
                <a:effectLst/>
                <a:latin typeface="Arial" pitchFamily="34" charset="0"/>
                <a:ea typeface="+mn-ea"/>
                <a:cs typeface="Arial" pitchFamily="34" charset="0"/>
              </a:rPr>
              <a:t>Describe and apply privacy, confidentiality, and security under the tenets of the HIPAA Privacy and </a:t>
            </a:r>
            <a:r>
              <a:rPr lang="en-US" sz="1000" kern="1200" baseline="0">
                <a:solidFill>
                  <a:schemeClr val="tx1"/>
                </a:solidFill>
                <a:effectLst/>
                <a:latin typeface="Arial" pitchFamily="34" charset="0"/>
                <a:ea typeface="+mn-ea"/>
                <a:cs typeface="Arial" pitchFamily="34" charset="0"/>
              </a:rPr>
              <a:t>Security rules </a:t>
            </a:r>
            <a:endParaRPr lang="en-US" sz="1000" kern="1200" baseline="0" dirty="0">
              <a:solidFill>
                <a:schemeClr val="tx1"/>
              </a:solidFill>
              <a:effectLst/>
              <a:latin typeface="Arial" pitchFamily="34" charset="0"/>
              <a:ea typeface="+mn-ea"/>
              <a:cs typeface="Arial" pitchFamily="34" charset="0"/>
            </a:endParaRPr>
          </a:p>
          <a:p>
            <a:pPr marL="400050" lvl="0" indent="-171450">
              <a:buFont typeface="Arial" panose="020B0604020202020204" pitchFamily="34" charset="0"/>
              <a:buChar char="•"/>
            </a:pPr>
            <a:r>
              <a:rPr lang="en-US" sz="1000" kern="1200" baseline="0" dirty="0">
                <a:solidFill>
                  <a:schemeClr val="tx1"/>
                </a:solidFill>
                <a:effectLst/>
                <a:latin typeface="Arial" pitchFamily="34" charset="0"/>
                <a:ea typeface="+mn-ea"/>
                <a:cs typeface="Arial" pitchFamily="34" charset="0"/>
              </a:rPr>
              <a:t>Discuss the intersection of a patient’s right to privacy with the need to share and exchange patient information. </a:t>
            </a:r>
          </a:p>
          <a:p>
            <a:pPr eaLnBrk="1" hangingPunct="1">
              <a:spcBef>
                <a:spcPct val="0"/>
              </a:spcBef>
              <a:buFontTx/>
              <a:buNone/>
            </a:pPr>
            <a:endParaRPr lang="en-US" altLang="en-US" dirty="0">
              <a:latin typeface="Arial" charset="0"/>
              <a:cs typeface="Arial" charset="0"/>
            </a:endParaRPr>
          </a:p>
        </p:txBody>
      </p:sp>
      <p:sp>
        <p:nvSpPr>
          <p:cNvPr id="92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92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CC1F41F3-7868-41D0-9CDD-5E1D3E772106}" type="slidenum">
              <a:rPr lang="en-US" altLang="en-US"/>
              <a:pPr/>
              <a:t>3</a:t>
            </a:fld>
            <a:endParaRPr lang="en-US" altLang="en-US"/>
          </a:p>
        </p:txBody>
      </p:sp>
    </p:spTree>
    <p:extLst>
      <p:ext uri="{BB962C8B-B14F-4D97-AF65-F5344CB8AC3E}">
        <p14:creationId xmlns:p14="http://schemas.microsoft.com/office/powerpoint/2010/main" val="2535366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This lecture discusses the Health Insurance Portability and Accountability Act (HIPAA) [</a:t>
            </a:r>
            <a:r>
              <a:rPr lang="en-US" sz="1000" b="1" kern="1200" dirty="0">
                <a:solidFill>
                  <a:schemeClr val="tx1"/>
                </a:solidFill>
                <a:effectLst/>
                <a:latin typeface="Arial" pitchFamily="34" charset="0"/>
                <a:ea typeface="+mn-ea"/>
                <a:cs typeface="Arial" pitchFamily="34" charset="0"/>
              </a:rPr>
              <a:t>hip</a:t>
            </a:r>
            <a:r>
              <a:rPr lang="en-US" sz="1000" kern="1200" dirty="0">
                <a:solidFill>
                  <a:schemeClr val="tx1"/>
                </a:solidFill>
                <a:effectLst/>
                <a:latin typeface="Arial" pitchFamily="34" charset="0"/>
                <a:ea typeface="+mn-ea"/>
                <a:cs typeface="Arial" pitchFamily="34" charset="0"/>
              </a:rPr>
              <a:t>-uh] Security Rule. There’s a very readable overview of the HIPAA Security Rule on the Centers for Medicare and Medicaid Services, or CMS, website called Security 101 for Covered Entities. A number of other documents that go into detail on the specifics of the Security Rule are publicly available through such sources as the Department of Health and Human Services (HHS) website. The Health Information and Management Systems Society, HIMSS, offers the Privacy and Security Toolkit, which contains analysis of the HIPAA law as well as tools and resources for understanding and implementing various elements of the law. This toolkit, like many other industry resources, provides HIPAA information on specific aspects of the rule, such as with mobile devices, health information exchange organizations, public health, and cloud computing. Many industry resources focus on a specific health care professional, such as physicians, nurses, business associates, and human resources.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terminology of the HIPAA Security Rule is aligned with the Privacy Rule, so that presumably we could identify areas of the Security Rule that map back to the Privacy Rule.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HIPAA Security Rule aims to minimize specificity and to be </a:t>
            </a:r>
            <a:r>
              <a:rPr lang="en-US" sz="1000" i="1" kern="1200" dirty="0">
                <a:solidFill>
                  <a:schemeClr val="tx1"/>
                </a:solidFill>
                <a:effectLst/>
                <a:latin typeface="Arial" pitchFamily="34" charset="0"/>
                <a:ea typeface="+mn-ea"/>
                <a:cs typeface="Arial" pitchFamily="34" charset="0"/>
              </a:rPr>
              <a:t>technology-neutral</a:t>
            </a:r>
            <a:r>
              <a:rPr lang="en-US" sz="1000" kern="1200" dirty="0">
                <a:solidFill>
                  <a:schemeClr val="tx1"/>
                </a:solidFill>
                <a:effectLst/>
                <a:latin typeface="Arial" pitchFamily="34" charset="0"/>
                <a:ea typeface="+mn-ea"/>
                <a:cs typeface="Arial" pitchFamily="34" charset="0"/>
              </a:rPr>
              <a:t> to allow covered entities scalability, flexibility, and adaptability as technologies change. As such, there are only thirteen required implementation specifics. The remainder of the rules are </a:t>
            </a:r>
            <a:r>
              <a:rPr lang="en-US" sz="1000" i="1" kern="1200" dirty="0">
                <a:solidFill>
                  <a:schemeClr val="tx1"/>
                </a:solidFill>
                <a:effectLst/>
                <a:latin typeface="Arial" pitchFamily="34" charset="0"/>
                <a:ea typeface="+mn-ea"/>
                <a:cs typeface="Arial" pitchFamily="34" charset="0"/>
              </a:rPr>
              <a:t>addressable</a:t>
            </a:r>
            <a:r>
              <a:rPr lang="en-US" sz="1000" kern="1200" dirty="0">
                <a:solidFill>
                  <a:schemeClr val="tx1"/>
                </a:solidFill>
                <a:effectLst/>
                <a:latin typeface="Arial" pitchFamily="34" charset="0"/>
                <a:ea typeface="+mn-ea"/>
                <a:cs typeface="Arial" pitchFamily="34" charset="0"/>
              </a:rPr>
              <a:t>; that is, they concern approaches that may or may not be reasonable for a particular covered entity. As with the HIPAA Privacy Rule, the Security Rule has been enhanced and modified under the Health Information Technology for Economic and Clinical Health Act (HITECH [high-</a:t>
            </a:r>
            <a:r>
              <a:rPr lang="en-US" sz="1000" b="1" kern="1200" dirty="0">
                <a:solidFill>
                  <a:schemeClr val="tx1"/>
                </a:solidFill>
                <a:effectLst/>
                <a:latin typeface="Arial" pitchFamily="34" charset="0"/>
                <a:ea typeface="+mn-ea"/>
                <a:cs typeface="Arial" pitchFamily="34" charset="0"/>
              </a:rPr>
              <a:t>tech</a:t>
            </a:r>
            <a:r>
              <a:rPr lang="en-US" sz="1000" kern="1200" dirty="0">
                <a:solidFill>
                  <a:schemeClr val="tx1"/>
                </a:solidFill>
                <a:effectLst/>
                <a:latin typeface="Arial" pitchFamily="34" charset="0"/>
                <a:ea typeface="+mn-ea"/>
                <a:cs typeface="Arial" pitchFamily="34" charset="0"/>
              </a:rPr>
              <a:t>]) and other legislative updates. Also, various state security laws must be addressed in conjunction with HIPAA requirements. </a:t>
            </a:r>
          </a:p>
        </p:txBody>
      </p:sp>
      <p:sp>
        <p:nvSpPr>
          <p:cNvPr id="112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112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CA7A75A-6ABD-47B6-8731-139B74EACDF1}" type="slidenum">
              <a:rPr lang="en-US" altLang="en-US"/>
              <a:pPr/>
              <a:t>4</a:t>
            </a:fld>
            <a:endParaRPr lang="en-US" altLang="en-US"/>
          </a:p>
        </p:txBody>
      </p:sp>
    </p:spTree>
    <p:extLst>
      <p:ext uri="{BB962C8B-B14F-4D97-AF65-F5344CB8AC3E}">
        <p14:creationId xmlns:p14="http://schemas.microsoft.com/office/powerpoint/2010/main" val="1130454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general provisions of the Security Rule are that covered entities, their business associates, and subcontractors must ensure confidentiality, integrity, and availability of electronic protected health information (PHI) that is created, received, transmitted, and maintained by the entity. Entities must protect against reasonably anticipated threats and hazards to such information by having a secure data center and using encryption where appropriate. They also must protect against reasonably anticipated uses or disclosures that are not permitted or that are required by the Privacy Rule. Entities must also ensure compliance by their workforce in implementing the security and privacy rules.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HHS provides guidance on conducting risk assessments. One important feature of this reference is that it helps determine whether something that is addressable </a:t>
            </a:r>
            <a:r>
              <a:rPr lang="en-US" sz="1000" i="1" kern="1200" dirty="0">
                <a:solidFill>
                  <a:schemeClr val="tx1"/>
                </a:solidFill>
                <a:effectLst/>
                <a:latin typeface="Arial" pitchFamily="34" charset="0"/>
                <a:ea typeface="+mn-ea"/>
                <a:cs typeface="Arial" pitchFamily="34" charset="0"/>
              </a:rPr>
              <a:t>should be</a:t>
            </a:r>
            <a:r>
              <a:rPr lang="en-US" sz="1000" kern="1200" dirty="0">
                <a:solidFill>
                  <a:schemeClr val="tx1"/>
                </a:solidFill>
                <a:effectLst/>
                <a:latin typeface="Arial" pitchFamily="34" charset="0"/>
                <a:ea typeface="+mn-ea"/>
                <a:cs typeface="Arial" pitchFamily="34" charset="0"/>
              </a:rPr>
              <a:t> addressed by the provider. If the provider chooses not to address it, the decision should be documented in the risk analysis. There are many other publicly available risk assessment resources as well. </a:t>
            </a:r>
          </a:p>
          <a:p>
            <a:endParaRPr lang="en-US" altLang="en-US" dirty="0">
              <a:latin typeface="Arial" charset="0"/>
              <a:cs typeface="Arial" charset="0"/>
            </a:endParaRPr>
          </a:p>
        </p:txBody>
      </p:sp>
      <p:sp>
        <p:nvSpPr>
          <p:cNvPr id="133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133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DB37376-36B4-4E1F-9336-DFA78A34C27F}" type="slidenum">
              <a:rPr lang="en-US" altLang="en-US"/>
              <a:pPr/>
              <a:t>5</a:t>
            </a:fld>
            <a:endParaRPr lang="en-US" altLang="en-US"/>
          </a:p>
        </p:txBody>
      </p:sp>
    </p:spTree>
    <p:extLst>
      <p:ext uri="{BB962C8B-B14F-4D97-AF65-F5344CB8AC3E}">
        <p14:creationId xmlns:p14="http://schemas.microsoft.com/office/powerpoint/2010/main" val="4107702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What are the required safeguards? They are grouped into three categories: administrative, physical, and technical. </a:t>
            </a:r>
          </a:p>
          <a:p>
            <a:endParaRPr lang="en-US" sz="1000" kern="1200" dirty="0">
              <a:solidFill>
                <a:schemeClr val="tx1"/>
              </a:solidFill>
              <a:effectLst/>
              <a:latin typeface="Arial" pitchFamily="34" charset="0"/>
              <a:ea typeface="+mn-ea"/>
              <a:cs typeface="Arial" pitchFamily="34" charset="0"/>
            </a:endParaRP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Administrative safeguards are policies and procedures that are designed to prevent, detect, and contain security violations. </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Physical safeguards include protecting facilities, equipment, and media where medical information is stored. </a:t>
            </a:r>
          </a:p>
          <a:p>
            <a:pPr marL="4000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Technical safeguards are various technical policies and procedures governing use of and access to PHI. </a:t>
            </a:r>
          </a:p>
          <a:p>
            <a:pPr lvl="0"/>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following slides show some features from each category, though these aren’t exhaustive. The overview article referenced earlier further enumerates all of these safeguards, as do many other sources of information. Security risk assessment is very similar to the risk analysis presented in Lecture c on the HIPAA Privacy Rule. Oversight and management of both the security and privacy risk assessment ideally should tie into the organization’s overall governance and risk management program. </a:t>
            </a:r>
          </a:p>
          <a:p>
            <a:endParaRPr lang="en-US" altLang="en-US" dirty="0">
              <a:latin typeface="Arial" charset="0"/>
              <a:cs typeface="Arial" charset="0"/>
            </a:endParaRPr>
          </a:p>
        </p:txBody>
      </p:sp>
      <p:sp>
        <p:nvSpPr>
          <p:cNvPr id="153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153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66800540-67F7-4081-8884-95875477775B}" type="slidenum">
              <a:rPr lang="en-US" altLang="en-US"/>
              <a:pPr/>
              <a:t>6</a:t>
            </a:fld>
            <a:endParaRPr lang="en-US" altLang="en-US"/>
          </a:p>
        </p:txBody>
      </p:sp>
    </p:spTree>
    <p:extLst>
      <p:ext uri="{BB962C8B-B14F-4D97-AF65-F5344CB8AC3E}">
        <p14:creationId xmlns:p14="http://schemas.microsoft.com/office/powerpoint/2010/main" val="5807738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This slide shows the first part of the list of administrative safeguards from the Security 101 document. Perhaps the most important of the required standards is a security management process that includes an analysis of risk, how risk is managed, and any sanction policy. Procedures for addressing security violations as well as an overall information system activity review are also needed. Additionally, security responsibility must be assigned, usually to the chief security officer. The role of the chief security officer includes providing administrative management within the organization as well as providing technical expertise. The security for the rest of the workforce is addressable, as are aspects of information access management with the exception of the requirement that health care clearinghouse functions must be isolated for analysis with regard to security issues. </a:t>
            </a:r>
          </a:p>
          <a:p>
            <a:endParaRPr lang="en-US" altLang="en-US" dirty="0">
              <a:latin typeface="Arial" charset="0"/>
              <a:cs typeface="Arial" charset="0"/>
            </a:endParaRPr>
          </a:p>
        </p:txBody>
      </p:sp>
      <p:sp>
        <p:nvSpPr>
          <p:cNvPr id="174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174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4C437AA0-4291-460D-BDB1-77ADF1591162}" type="slidenum">
              <a:rPr lang="en-US" altLang="en-US"/>
              <a:pPr/>
              <a:t>7</a:t>
            </a:fld>
            <a:endParaRPr lang="en-US" altLang="en-US"/>
          </a:p>
        </p:txBody>
      </p:sp>
    </p:spTree>
    <p:extLst>
      <p:ext uri="{BB962C8B-B14F-4D97-AF65-F5344CB8AC3E}">
        <p14:creationId xmlns:p14="http://schemas.microsoft.com/office/powerpoint/2010/main" val="38065015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Continuing with the administrative safeguards, security awareness and workforce training cover concerns such as security reminders, protection from malicious software like viruses and spyware, login monitoring, audit trails, and password management. All of these issues must be addressed, and a process must be in place for security incident procedures. Organizations also need a contingency plan, which includes data backup, disaster recovery, and emergency response procedures. There also needs to be evaluation of the security process as it pertains to the explicit agreements with an organization’s business associates and their subcontractors. A disaster recovery plan for the information technology department and the organization should be developed and tested annually. </a:t>
            </a:r>
          </a:p>
          <a:p>
            <a:endParaRPr lang="en-US" altLang="en-US" dirty="0">
              <a:latin typeface="Arial" charset="0"/>
              <a:cs typeface="Arial" charset="0"/>
            </a:endParaRPr>
          </a:p>
        </p:txBody>
      </p:sp>
      <p:sp>
        <p:nvSpPr>
          <p:cNvPr id="194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194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81FA82B6-D00B-4B1E-9A4C-C85A460601A3}" type="slidenum">
              <a:rPr lang="en-US" altLang="en-US"/>
              <a:pPr/>
              <a:t>8</a:t>
            </a:fld>
            <a:endParaRPr lang="en-US" altLang="en-US"/>
          </a:p>
        </p:txBody>
      </p:sp>
    </p:spTree>
    <p:extLst>
      <p:ext uri="{BB962C8B-B14F-4D97-AF65-F5344CB8AC3E}">
        <p14:creationId xmlns:p14="http://schemas.microsoft.com/office/powerpoint/2010/main" val="997164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000" kern="1200" dirty="0">
                <a:solidFill>
                  <a:schemeClr val="tx1"/>
                </a:solidFill>
                <a:effectLst/>
                <a:latin typeface="Arial" pitchFamily="34" charset="0"/>
                <a:ea typeface="+mn-ea"/>
                <a:cs typeface="Arial" pitchFamily="34" charset="0"/>
              </a:rPr>
              <a:t>The second category of safeguards is physical safeguards. Access to the facility is addressable, so the facility must have a security plan with contingency operations, maintenance records, and other controls. The facility includes the data center location and associated data center hardware, software, and network access points as well as physical access controls to the area. There are requirements for workstation use, physical security of the workstation, and dealing with devices and media. There are explicit regulations for how media containing PHI is disposed of or reused. There are also addressable issues on accountability for media and its backup and storage. Also, the secure use of various types of mobile devices must be addressed. </a:t>
            </a:r>
          </a:p>
        </p:txBody>
      </p:sp>
      <p:sp>
        <p:nvSpPr>
          <p:cNvPr id="215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fontAlgn="base">
              <a:spcBef>
                <a:spcPct val="0"/>
              </a:spcBef>
              <a:spcAft>
                <a:spcPct val="0"/>
              </a:spcAft>
            </a:pPr>
            <a:endParaRPr lang="en-US" altLang="en-US"/>
          </a:p>
        </p:txBody>
      </p:sp>
      <p:sp>
        <p:nvSpPr>
          <p:cNvPr id="215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3C4E1AE-FBCD-4B8E-A9B9-E8EB2E818213}" type="slidenum">
              <a:rPr lang="en-US" altLang="en-US"/>
              <a:pPr/>
              <a:t>9</a:t>
            </a:fld>
            <a:endParaRPr lang="en-US" altLang="en-US"/>
          </a:p>
        </p:txBody>
      </p:sp>
    </p:spTree>
    <p:extLst>
      <p:ext uri="{BB962C8B-B14F-4D97-AF65-F5344CB8AC3E}">
        <p14:creationId xmlns:p14="http://schemas.microsoft.com/office/powerpoint/2010/main" val="20711984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a:t>Click to edit Master text styles</a:t>
            </a:r>
          </a:p>
        </p:txBody>
      </p:sp>
    </p:spTree>
    <p:extLst>
      <p:ext uri="{BB962C8B-B14F-4D97-AF65-F5344CB8AC3E}">
        <p14:creationId xmlns:p14="http://schemas.microsoft.com/office/powerpoint/2010/main" val="28513053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3B05F5C4-785E-45BC-8C5E-9B270449DFE2}" type="slidenum">
              <a:rPr lang="en-US" altLang="en-US"/>
              <a:pPr/>
              <a:t>‹#›</a:t>
            </a:fld>
            <a:endParaRPr lang="en-US" altLang="en-US"/>
          </a:p>
        </p:txBody>
      </p:sp>
      <p:sp>
        <p:nvSpPr>
          <p:cNvPr id="5" name="Date Placeholder 4"/>
          <p:cNvSpPr>
            <a:spLocks noGrp="1"/>
          </p:cNvSpPr>
          <p:nvPr>
            <p:ph type="dt" sz="half" idx="16"/>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6" name="Footer Placeholder 5"/>
          <p:cNvSpPr>
            <a:spLocks noGrp="1"/>
          </p:cNvSpPr>
          <p:nvPr>
            <p:ph type="ftr" sz="quarter" idx="17"/>
          </p:nvPr>
        </p:nvSpPr>
        <p:spPr>
          <a:xfrm>
            <a:off x="2667000" y="6218238"/>
            <a:ext cx="3810000" cy="639762"/>
          </a:xfrm>
          <a:prstGeom prst="rect">
            <a:avLst/>
          </a:prstGeom>
        </p:spPr>
        <p:txBody>
          <a:bodyPr/>
          <a:lstStyle>
            <a:lvl1pPr>
              <a:defRPr/>
            </a:lvl1pPr>
          </a:lstStyle>
          <a:p>
            <a:pPr>
              <a:defRPr/>
            </a:pPr>
            <a:r>
              <a:rPr lang="en-US"/>
              <a:t>The Culture of Healthcare                                                       Privacy, Confidentiality, and Security                                                                           Lecture d</a:t>
            </a:r>
          </a:p>
        </p:txBody>
      </p:sp>
    </p:spTree>
    <p:extLst>
      <p:ext uri="{BB962C8B-B14F-4D97-AF65-F5344CB8AC3E}">
        <p14:creationId xmlns:p14="http://schemas.microsoft.com/office/powerpoint/2010/main" val="30592757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a:t>Click to edit Master text styles</a:t>
            </a:r>
          </a:p>
          <a:p>
            <a:pPr lvl="1"/>
            <a:r>
              <a:rPr lang="en-US"/>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a:t>Click to edit Master text styles</a:t>
            </a:r>
          </a:p>
          <a:p>
            <a:pPr lvl="1"/>
            <a:r>
              <a:rPr lang="en-US"/>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a:t>Click to edit Master text styles</a:t>
            </a:r>
          </a:p>
          <a:p>
            <a:pPr lvl="1"/>
            <a:r>
              <a:rPr lang="en-US"/>
              <a:t>Second level</a:t>
            </a:r>
          </a:p>
        </p:txBody>
      </p:sp>
      <p:sp>
        <p:nvSpPr>
          <p:cNvPr id="6" name="Slide Number Placeholder 5"/>
          <p:cNvSpPr>
            <a:spLocks noGrp="1"/>
          </p:cNvSpPr>
          <p:nvPr>
            <p:ph type="sldNum" sz="quarter" idx="22"/>
          </p:nvPr>
        </p:nvSpPr>
        <p:spPr/>
        <p:txBody>
          <a:bodyPr/>
          <a:lstStyle>
            <a:lvl1pPr>
              <a:defRPr/>
            </a:lvl1pPr>
          </a:lstStyle>
          <a:p>
            <a:fld id="{EDF50DDC-D61A-4B3F-BAC8-09BB835714CD}" type="slidenum">
              <a:rPr lang="en-US" altLang="en-US"/>
              <a:pPr/>
              <a:t>‹#›</a:t>
            </a:fld>
            <a:endParaRPr lang="en-US" altLang="en-US"/>
          </a:p>
        </p:txBody>
      </p:sp>
      <p:sp>
        <p:nvSpPr>
          <p:cNvPr id="7" name="Date Placeholder 4"/>
          <p:cNvSpPr>
            <a:spLocks noGrp="1"/>
          </p:cNvSpPr>
          <p:nvPr>
            <p:ph type="dt" sz="half" idx="23"/>
          </p:nvPr>
        </p:nvSpPr>
        <p:spPr>
          <a:xfrm>
            <a:off x="457200" y="6248400"/>
            <a:ext cx="2133600" cy="549275"/>
          </a:xfrm>
          <a:prstGeom prst="rect">
            <a:avLst/>
          </a:prstGeom>
        </p:spPr>
        <p:txBody>
          <a:bodyPr/>
          <a:lstStyle>
            <a:lvl1pPr>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2667000" y="6218238"/>
            <a:ext cx="3810000" cy="639762"/>
          </a:xfrm>
          <a:prstGeom prst="rect">
            <a:avLst/>
          </a:prstGeom>
        </p:spPr>
        <p:txBody>
          <a:bodyPr/>
          <a:lstStyle>
            <a:lvl1pPr>
              <a:defRPr/>
            </a:lvl1pPr>
          </a:lstStyle>
          <a:p>
            <a:pPr>
              <a:defRPr/>
            </a:pPr>
            <a:r>
              <a:rPr lang="en-US"/>
              <a:t>The Culture of Healthcare                                                       Privacy, Confidentiality, and Security                                                                           Lecture d</a:t>
            </a:r>
          </a:p>
        </p:txBody>
      </p:sp>
    </p:spTree>
    <p:extLst>
      <p:ext uri="{BB962C8B-B14F-4D97-AF65-F5344CB8AC3E}">
        <p14:creationId xmlns:p14="http://schemas.microsoft.com/office/powerpoint/2010/main" val="3148527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8.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8.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8" Type="http://schemas.openxmlformats.org/officeDocument/2006/relationships/hyperlink" Target="http://www.hhs.gov/about/news/2014/03/28/hhs-releases-security-risk-assessment-tool-to-help-providers-with-hipaa-compliance.html" TargetMode="External"/><Relationship Id="rId3" Type="http://schemas.openxmlformats.org/officeDocument/2006/relationships/notesSlide" Target="../notesSlides/notesSlide15.xml"/><Relationship Id="rId7" Type="http://schemas.openxmlformats.org/officeDocument/2006/relationships/hyperlink" Target="https://www.hhs.gov/sites/default/files/ocr/privacy/hipaa/administrative/securityrule/rafinalguidancepdf.pdf" TargetMode="External"/><Relationship Id="rId2" Type="http://schemas.openxmlformats.org/officeDocument/2006/relationships/slideLayout" Target="../slideLayouts/slideLayout9.xml"/><Relationship Id="rId1" Type="http://schemas.openxmlformats.org/officeDocument/2006/relationships/tags" Target="../tags/tag16.xml"/><Relationship Id="rId6" Type="http://schemas.openxmlformats.org/officeDocument/2006/relationships/hyperlink" Target="http://www.hhs.gov/hipaa/for-professionals/security/laws-regulations/index.html" TargetMode="External"/><Relationship Id="rId5" Type="http://schemas.openxmlformats.org/officeDocument/2006/relationships/hyperlink" Target="https://www.healthit.gov/providers-professionals/security-risk-assessment" TargetMode="External"/><Relationship Id="rId4" Type="http://schemas.openxmlformats.org/officeDocument/2006/relationships/hyperlink" Target="http://www.hhs.gov/sites/default/files/ocr/privacy/hipaa/administrative/securityrule/security101.pdf" TargetMode="External"/><Relationship Id="rId9" Type="http://schemas.openxmlformats.org/officeDocument/2006/relationships/hyperlink" Target="http://www.himss.org/ResourceLibrary/ResourceDetail.aspx?ItemNumber=1719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5669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a:t>Technical Safeguards</a:t>
            </a:r>
          </a:p>
        </p:txBody>
      </p:sp>
      <p:sp>
        <p:nvSpPr>
          <p:cNvPr id="12291" name="Content Placeholder 2"/>
          <p:cNvSpPr>
            <a:spLocks noGrp="1"/>
          </p:cNvSpPr>
          <p:nvPr>
            <p:ph sz="quarter" idx="14"/>
          </p:nvPr>
        </p:nvSpPr>
        <p:spPr/>
        <p:txBody>
          <a:bodyPr/>
          <a:lstStyle/>
          <a:p>
            <a:r>
              <a:rPr lang="en-US" sz="2000" dirty="0"/>
              <a:t>Access control</a:t>
            </a:r>
          </a:p>
          <a:p>
            <a:pPr lvl="1"/>
            <a:r>
              <a:rPr lang="en-US" sz="1600" dirty="0"/>
              <a:t>Unique user identification (R)</a:t>
            </a:r>
          </a:p>
          <a:p>
            <a:pPr lvl="1"/>
            <a:r>
              <a:rPr lang="en-US" sz="1600" dirty="0"/>
              <a:t>Emergency access procedure (R)</a:t>
            </a:r>
          </a:p>
          <a:p>
            <a:pPr lvl="1"/>
            <a:r>
              <a:rPr lang="en-US" sz="1600" dirty="0"/>
              <a:t>Automatic logoff (A)</a:t>
            </a:r>
          </a:p>
          <a:p>
            <a:pPr lvl="1"/>
            <a:r>
              <a:rPr lang="en-US" sz="1600" dirty="0"/>
              <a:t>Encryption and decryption (A)</a:t>
            </a:r>
          </a:p>
          <a:p>
            <a:r>
              <a:rPr lang="en-US" sz="2000" dirty="0"/>
              <a:t>Audit controls (R)</a:t>
            </a:r>
          </a:p>
          <a:p>
            <a:r>
              <a:rPr lang="en-US" sz="2000" dirty="0"/>
              <a:t>Integrity—mechanism to authenticate electronic PHI (A)</a:t>
            </a:r>
          </a:p>
          <a:p>
            <a:r>
              <a:rPr lang="en-US" sz="2000" dirty="0"/>
              <a:t>Person or entity authentication (R)</a:t>
            </a:r>
          </a:p>
          <a:p>
            <a:r>
              <a:rPr lang="en-US" sz="2000" dirty="0"/>
              <a:t>Transmission security</a:t>
            </a:r>
          </a:p>
          <a:p>
            <a:pPr lvl="1"/>
            <a:r>
              <a:rPr lang="en-US" sz="1600" dirty="0"/>
              <a:t>Integrity controls (A)</a:t>
            </a:r>
          </a:p>
          <a:p>
            <a:pPr lvl="1"/>
            <a:r>
              <a:rPr lang="en-US" sz="1600" dirty="0"/>
              <a:t>Encryption (A)</a:t>
            </a:r>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a:t>Other Regulations</a:t>
            </a:r>
          </a:p>
        </p:txBody>
      </p:sp>
      <p:sp>
        <p:nvSpPr>
          <p:cNvPr id="3" name="Content Placeholder 2"/>
          <p:cNvSpPr>
            <a:spLocks noGrp="1"/>
          </p:cNvSpPr>
          <p:nvPr>
            <p:ph sz="quarter" idx="14"/>
          </p:nvPr>
        </p:nvSpPr>
        <p:spPr/>
        <p:txBody>
          <a:bodyPr/>
          <a:lstStyle/>
          <a:p>
            <a:r>
              <a:rPr lang="en-US" sz="2400" dirty="0"/>
              <a:t>Business associates and subcontractors are required to</a:t>
            </a:r>
          </a:p>
          <a:p>
            <a:pPr lvl="1"/>
            <a:r>
              <a:rPr lang="en-US" sz="2000" dirty="0"/>
              <a:t>Implement safeguards to protect covered entity’s PHI</a:t>
            </a:r>
          </a:p>
          <a:p>
            <a:pPr lvl="1"/>
            <a:r>
              <a:rPr lang="en-US" sz="2000" dirty="0"/>
              <a:t>Ensure its agents meet same standards</a:t>
            </a:r>
          </a:p>
          <a:p>
            <a:pPr lvl="1"/>
            <a:r>
              <a:rPr lang="en-US" sz="2000" dirty="0"/>
              <a:t>Report to covered entity any security incident</a:t>
            </a:r>
          </a:p>
          <a:p>
            <a:r>
              <a:rPr lang="en-US" sz="2400" dirty="0"/>
              <a:t>Documentation of covered entity must be</a:t>
            </a:r>
          </a:p>
          <a:p>
            <a:pPr lvl="1"/>
            <a:r>
              <a:rPr lang="en-US" sz="2000" dirty="0"/>
              <a:t>Maintained for six years</a:t>
            </a:r>
          </a:p>
          <a:p>
            <a:pPr lvl="1"/>
            <a:r>
              <a:rPr lang="en-US" sz="2000" dirty="0"/>
              <a:t>Available to those responsible for implementing</a:t>
            </a:r>
          </a:p>
          <a:p>
            <a:pPr lvl="1"/>
            <a:r>
              <a:rPr lang="en-US" sz="2000" dirty="0"/>
              <a:t>Reviewed and updated periodically</a:t>
            </a:r>
          </a:p>
          <a:p>
            <a:r>
              <a:rPr lang="en-US" sz="2400" dirty="0"/>
              <a:t>HITECH meaningful use criteria specify use of various encryption standards (e.g., AES, TLS, IPsec, SHA-2)</a:t>
            </a:r>
          </a:p>
        </p:txBody>
      </p:sp>
      <p:sp>
        <p:nvSpPr>
          <p:cNvPr id="6" name="Slide Number Placeholder 5"/>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6"/>
          <p:cNvSpPr>
            <a:spLocks noGrp="1"/>
          </p:cNvSpPr>
          <p:nvPr>
            <p:ph type="title"/>
          </p:nvPr>
        </p:nvSpPr>
        <p:spPr/>
        <p:txBody>
          <a:bodyPr/>
          <a:lstStyle/>
          <a:p>
            <a:r>
              <a:rPr lang="en-US" altLang="en-US"/>
              <a:t>In the End…</a:t>
            </a:r>
            <a:endParaRPr lang="en-US" altLang="en-US" dirty="0"/>
          </a:p>
        </p:txBody>
      </p:sp>
      <p:sp>
        <p:nvSpPr>
          <p:cNvPr id="14339" name="Content Placeholder 7"/>
          <p:cNvSpPr>
            <a:spLocks noGrp="1"/>
          </p:cNvSpPr>
          <p:nvPr>
            <p:ph sz="quarter" idx="14"/>
          </p:nvPr>
        </p:nvSpPr>
        <p:spPr/>
        <p:txBody>
          <a:bodyPr/>
          <a:lstStyle/>
          <a:p>
            <a:r>
              <a:rPr lang="en-US" sz="2800" dirty="0"/>
              <a:t>Ongoing breaches of data are worsening, but</a:t>
            </a:r>
          </a:p>
          <a:p>
            <a:pPr lvl="1"/>
            <a:r>
              <a:rPr lang="en-US" sz="2400" dirty="0"/>
              <a:t>Complete security of all health information is impossible</a:t>
            </a:r>
          </a:p>
          <a:p>
            <a:pPr lvl="1"/>
            <a:r>
              <a:rPr lang="en-US" sz="2400" dirty="0"/>
              <a:t>Security is a trade-off with ease of use; a happy medium must be found</a:t>
            </a:r>
          </a:p>
          <a:p>
            <a:pPr lvl="1"/>
            <a:r>
              <a:rPr lang="en-US" sz="2400" dirty="0"/>
              <a:t>Will concerns be tempered when society sees more benefits of health IT?</a:t>
            </a:r>
          </a:p>
          <a:p>
            <a:pPr lvl="1"/>
            <a:r>
              <a:rPr lang="en-US" sz="2400" dirty="0"/>
              <a:t>Would other societal changes lessen the impact of this problem (changes in legal system, health care financing, etc.)?</a:t>
            </a:r>
          </a:p>
        </p:txBody>
      </p:sp>
      <p:sp>
        <p:nvSpPr>
          <p:cNvPr id="5" name="Slide Number Placeholder 4"/>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74320" y="274637"/>
            <a:ext cx="8595360" cy="1143000"/>
          </a:xfrm>
        </p:spPr>
        <p:txBody>
          <a:bodyPr/>
          <a:lstStyle/>
          <a:p>
            <a:r>
              <a:rPr lang="en-US" dirty="0"/>
              <a:t>Privacy, Confidentiality, and Security</a:t>
            </a:r>
            <a:br>
              <a:rPr lang="en-US" dirty="0"/>
            </a:br>
            <a:r>
              <a:rPr lang="en-US" dirty="0"/>
              <a:t>Summary – Lecture d</a:t>
            </a:r>
          </a:p>
        </p:txBody>
      </p:sp>
      <p:sp>
        <p:nvSpPr>
          <p:cNvPr id="28675" name="Text Placeholder 3"/>
          <p:cNvSpPr>
            <a:spLocks noGrp="1"/>
          </p:cNvSpPr>
          <p:nvPr>
            <p:ph type="body" sz="quarter" idx="11"/>
          </p:nvPr>
        </p:nvSpPr>
        <p:spPr/>
        <p:txBody>
          <a:bodyPr/>
          <a:lstStyle/>
          <a:p>
            <a:r>
              <a:rPr lang="en-US" altLang="en-US" dirty="0"/>
              <a:t>HIPAA Security Rule aims to be actionable but flexible</a:t>
            </a:r>
          </a:p>
          <a:p>
            <a:r>
              <a:rPr lang="en-US" altLang="en-US" dirty="0"/>
              <a:t>Rules are either required or addressable</a:t>
            </a:r>
          </a:p>
          <a:p>
            <a:r>
              <a:rPr lang="en-US" altLang="en-US" dirty="0"/>
              <a:t>Rules fall into three categories:</a:t>
            </a:r>
          </a:p>
          <a:p>
            <a:pPr lvl="1"/>
            <a:r>
              <a:rPr lang="en-US" altLang="en-US" dirty="0"/>
              <a:t>Administrative</a:t>
            </a:r>
          </a:p>
          <a:p>
            <a:pPr lvl="1"/>
            <a:r>
              <a:rPr lang="en-US" altLang="en-US" dirty="0"/>
              <a:t>Physical</a:t>
            </a:r>
          </a:p>
          <a:p>
            <a:pPr lvl="1"/>
            <a:r>
              <a:rPr lang="en-US" altLang="en-US" dirty="0"/>
              <a:t>Technical</a:t>
            </a:r>
          </a:p>
        </p:txBody>
      </p:sp>
      <p:sp>
        <p:nvSpPr>
          <p:cNvPr id="5" name="Slide Number Placeholder 4"/>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74637"/>
            <a:ext cx="8595360" cy="1143000"/>
          </a:xfrm>
        </p:spPr>
        <p:txBody>
          <a:bodyPr/>
          <a:lstStyle/>
          <a:p>
            <a:r>
              <a:rPr lang="en-US" dirty="0"/>
              <a:t>Privacy, Confidentiality, and Security</a:t>
            </a:r>
            <a:br>
              <a:rPr lang="en-US" dirty="0"/>
            </a:br>
            <a:r>
              <a:rPr lang="en-US" dirty="0"/>
              <a:t>Summary</a:t>
            </a:r>
          </a:p>
        </p:txBody>
      </p:sp>
      <p:sp>
        <p:nvSpPr>
          <p:cNvPr id="16387" name="Content Placeholder 2"/>
          <p:cNvSpPr>
            <a:spLocks noGrp="1"/>
          </p:cNvSpPr>
          <p:nvPr>
            <p:ph type="body" sz="quarter" idx="11"/>
          </p:nvPr>
        </p:nvSpPr>
        <p:spPr>
          <a:xfrm>
            <a:off x="457200" y="1600199"/>
            <a:ext cx="8229600" cy="4763655"/>
          </a:xfrm>
        </p:spPr>
        <p:txBody>
          <a:bodyPr/>
          <a:lstStyle/>
          <a:p>
            <a:r>
              <a:rPr lang="en-US" sz="2800" dirty="0"/>
              <a:t>Privacy is the right to keep information to yourself</a:t>
            </a:r>
          </a:p>
          <a:p>
            <a:r>
              <a:rPr lang="en-US" sz="2800" dirty="0"/>
              <a:t>Confidentiality is the right to keep information about yourself from being disclosed to others</a:t>
            </a:r>
          </a:p>
          <a:p>
            <a:r>
              <a:rPr lang="en-US" sz="2800" dirty="0"/>
              <a:t>Security in this context is the protection of sensitive health information</a:t>
            </a:r>
          </a:p>
          <a:p>
            <a:r>
              <a:rPr lang="en-US" sz="2800" dirty="0"/>
              <a:t>There are many technologies to maintain security, but human vigilance is also required</a:t>
            </a:r>
          </a:p>
          <a:p>
            <a:r>
              <a:rPr lang="en-US" sz="2800" dirty="0"/>
              <a:t>The HIPAA Privacy and Security Rules spell out the requirements for the United States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7"/>
            <a:ext cx="8595360" cy="1143000"/>
          </a:xfrm>
        </p:spPr>
        <p:txBody>
          <a:bodyPr/>
          <a:lstStyle/>
          <a:p>
            <a:r>
              <a:rPr lang="en-US" dirty="0"/>
              <a:t>Privacy, Confidentiality, and Security</a:t>
            </a:r>
            <a:br>
              <a:rPr lang="en-US" dirty="0"/>
            </a:br>
            <a:r>
              <a:rPr lang="en-US" dirty="0"/>
              <a:t>References – Lecture d</a:t>
            </a:r>
          </a:p>
        </p:txBody>
      </p:sp>
      <p:sp>
        <p:nvSpPr>
          <p:cNvPr id="32771" name="Text Placeholder 5"/>
          <p:cNvSpPr>
            <a:spLocks noGrp="1"/>
          </p:cNvSpPr>
          <p:nvPr>
            <p:ph type="body" sz="quarter" idx="16"/>
          </p:nvPr>
        </p:nvSpPr>
        <p:spPr>
          <a:xfrm>
            <a:off x="457200" y="1600200"/>
            <a:ext cx="8229600" cy="4663440"/>
          </a:xfrm>
        </p:spPr>
        <p:txBody>
          <a:bodyPr/>
          <a:lstStyle/>
          <a:p>
            <a:r>
              <a:rPr lang="en-US" altLang="en-US" dirty="0"/>
              <a:t>References </a:t>
            </a:r>
          </a:p>
          <a:p>
            <a:r>
              <a:rPr lang="en-US" sz="1400" b="0" dirty="0"/>
              <a:t>CMS (Centers for Medicare and Medicaid Services)</a:t>
            </a:r>
            <a:r>
              <a:rPr lang="x-none" sz="1400" b="0" dirty="0"/>
              <a:t>. (2007). Security 101 for </a:t>
            </a:r>
            <a:r>
              <a:rPr lang="en-US" sz="1400" b="0" dirty="0"/>
              <a:t>c</a:t>
            </a:r>
            <a:r>
              <a:rPr lang="x-none" sz="1400" b="0" dirty="0"/>
              <a:t>overed </a:t>
            </a:r>
            <a:r>
              <a:rPr lang="en-US" sz="1400" b="0" dirty="0"/>
              <a:t>e</a:t>
            </a:r>
            <a:r>
              <a:rPr lang="x-none" sz="1400" b="0" dirty="0"/>
              <a:t>ntities. Baltimore, MD: Centers for Medicare and Medicaid Services. Retrieved from </a:t>
            </a:r>
            <a:r>
              <a:rPr lang="en-US" sz="1400" b="0" dirty="0">
                <a:hlinkClick r:id="rId4" tooltip="Security 101 for covered entities (pdf)"/>
              </a:rPr>
              <a:t>http://www.hhs.gov/sites/default/files/ocr/privacy/hipaa/administrative/securityrule/security101.pdf</a:t>
            </a:r>
            <a:endParaRPr lang="en-US" altLang="en-US" sz="1400" b="0" dirty="0"/>
          </a:p>
          <a:p>
            <a:r>
              <a:rPr lang="en-US" altLang="en-US" sz="1400" b="0" dirty="0"/>
              <a:t>HealthIT.gov. (2014). Security risk assessment. Retrieved from </a:t>
            </a:r>
            <a:r>
              <a:rPr lang="en-US" altLang="en-US" sz="1400" b="0" dirty="0">
                <a:hlinkClick r:id="rId5" tooltip="Security risk assessment"/>
              </a:rPr>
              <a:t>https://www.healthit.gov/providers-professionals/security-risk-assessment</a:t>
            </a:r>
            <a:endParaRPr lang="en-US" altLang="en-US" sz="1400" b="0" dirty="0"/>
          </a:p>
          <a:p>
            <a:r>
              <a:rPr lang="en-US" sz="1400" b="0" dirty="0"/>
              <a:t>HHS (U.S. Department of Health and Human Services)</a:t>
            </a:r>
            <a:r>
              <a:rPr lang="x-none" sz="1400" b="0" dirty="0"/>
              <a:t>.</a:t>
            </a:r>
            <a:r>
              <a:rPr lang="en-US" sz="1400" b="0" dirty="0"/>
              <a:t> (</a:t>
            </a:r>
            <a:r>
              <a:rPr lang="en-US" sz="1400" b="0" dirty="0" err="1"/>
              <a:t>n.d.</a:t>
            </a:r>
            <a:r>
              <a:rPr lang="en-US" sz="1400" b="0" dirty="0"/>
              <a:t>). Summary of the HIPAA security rule. Retrieved from </a:t>
            </a:r>
            <a:r>
              <a:rPr lang="en-US" sz="1400" b="0" dirty="0">
                <a:hlinkClick r:id="rId6" tooltip="Summary of the HIPAA security rule. at hhs.gov"/>
              </a:rPr>
              <a:t>http://www.hhs.gov/hipaa/for-professionals/security/laws-regulations/index.html</a:t>
            </a:r>
            <a:endParaRPr lang="en-US" sz="1400" b="0" dirty="0"/>
          </a:p>
          <a:p>
            <a:r>
              <a:rPr lang="en-US" sz="1400" b="0" dirty="0"/>
              <a:t>HHS</a:t>
            </a:r>
            <a:r>
              <a:rPr lang="x-none" sz="1400" b="0" dirty="0"/>
              <a:t>.</a:t>
            </a:r>
            <a:r>
              <a:rPr lang="en-US" sz="1400" b="0" dirty="0"/>
              <a:t> (2010). Guidance on risk analysis requirements under the HIPAA security rule. Washington, DC: Department of Health and Human Services. Retrieved from </a:t>
            </a:r>
            <a:r>
              <a:rPr lang="en-US" sz="1400" b="0" dirty="0">
                <a:hlinkClick r:id="rId7" tooltip="Guidance on risk analysis requirements under the HIPAA security rule (PDF) at hhs.gov"/>
              </a:rPr>
              <a:t>https://www.hhs.gov/sites/default/files/ocr/privacy/hipaa/administrative/securityrule/rafinalguidancepdf.pdf</a:t>
            </a:r>
            <a:endParaRPr lang="en-US" sz="1400" b="0" dirty="0"/>
          </a:p>
          <a:p>
            <a:r>
              <a:rPr lang="en-US" altLang="en-US" sz="1400" b="0" dirty="0"/>
              <a:t>HHS Press Office. (2014, March 28). HHS releases security risk assessment tool to help providers with HIPAA compliance. Retrieved from </a:t>
            </a:r>
            <a:r>
              <a:rPr lang="en-US" altLang="en-US" sz="1400" b="0" dirty="0">
                <a:hlinkClick r:id="rId8" tooltip="HHS releases security risk assessment tool to help providers with HIPAA compliance at hhs.gov"/>
              </a:rPr>
              <a:t>http://www.hhs.gov/about/news/2014/03/28/hhs-releases-security-risk-assessment-tool-to-help-providers-with-hipaa-compliance.html</a:t>
            </a:r>
            <a:endParaRPr lang="en-US" altLang="en-US" sz="1400" b="0" dirty="0"/>
          </a:p>
          <a:p>
            <a:r>
              <a:rPr lang="en-US" altLang="en-US" sz="1400" b="0" dirty="0"/>
              <a:t>HIMSS (Health Information and Management Systems Society). (2013). Introduction to the risk assessment toolkit and security risk assessment basics. Retrieved from </a:t>
            </a:r>
            <a:r>
              <a:rPr lang="en-US" altLang="en-US" sz="1400" b="0" dirty="0">
                <a:hlinkClick r:id="rId9" tooltip="Introduction to the risk assessment toolkit and security risk assessment basics at himss.org"/>
              </a:rPr>
              <a:t>http://www.himss.org/ResourceLibrary/ResourceDetail.aspx?ItemNumber=17193</a:t>
            </a:r>
            <a:endParaRPr lang="en-US" altLang="en-US" sz="1400" b="0" dirty="0"/>
          </a:p>
        </p:txBody>
      </p:sp>
      <p:sp>
        <p:nvSpPr>
          <p:cNvPr id="9" name="Slide Number Placeholder 8"/>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274636"/>
            <a:ext cx="8595360" cy="2267712"/>
          </a:xfrm>
        </p:spPr>
        <p:txBody>
          <a:bodyPr/>
          <a:lstStyle/>
          <a:p>
            <a:r>
              <a:rPr lang="en-US" dirty="0"/>
              <a:t>The Culture of Health Care</a:t>
            </a:r>
            <a:br>
              <a:rPr lang="en-US" dirty="0"/>
            </a:br>
            <a:r>
              <a:rPr lang="en-US" dirty="0"/>
              <a:t>Privacy, Confidentiality, and Security</a:t>
            </a:r>
            <a:br>
              <a:rPr lang="en-US" dirty="0"/>
            </a:br>
            <a:r>
              <a:rPr lang="en-US" dirty="0"/>
              <a:t>Lecture d</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5" name="Slide Number Placeholder 4"/>
          <p:cNvSpPr>
            <a:spLocks noGrp="1"/>
          </p:cNvSpPr>
          <p:nvPr>
            <p:ph type="sldNum" sz="quarter" idx="4"/>
          </p:nvPr>
        </p:nvSpPr>
        <p:spPr/>
        <p:txBody>
          <a:bodyPr/>
          <a:lstStyle/>
          <a:p>
            <a:fld id="{F3BF8891-5E06-46C2-89A4-6DB85D39BA35}" type="slidenum">
              <a:rPr lang="en-US" smtClean="0"/>
              <a:pPr/>
              <a:t>16</a:t>
            </a:fld>
            <a:endParaRPr lang="en-US" dirty="0"/>
          </a:p>
        </p:txBody>
      </p:sp>
    </p:spTree>
    <p:extLst>
      <p:ext uri="{BB962C8B-B14F-4D97-AF65-F5344CB8AC3E}">
        <p14:creationId xmlns:p14="http://schemas.microsoft.com/office/powerpoint/2010/main" val="1872787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a:t>The Culture of Health Care</a:t>
            </a:r>
          </a:p>
        </p:txBody>
      </p:sp>
      <p:sp>
        <p:nvSpPr>
          <p:cNvPr id="6147" name="Text Placeholder 2"/>
          <p:cNvSpPr>
            <a:spLocks noGrp="1"/>
          </p:cNvSpPr>
          <p:nvPr>
            <p:ph type="body" sz="half" idx="2"/>
          </p:nvPr>
        </p:nvSpPr>
        <p:spPr>
          <a:xfrm>
            <a:off x="1188720" y="3517900"/>
            <a:ext cx="6766560" cy="762000"/>
          </a:xfrm>
        </p:spPr>
        <p:txBody>
          <a:bodyPr/>
          <a:lstStyle/>
          <a:p>
            <a:r>
              <a:rPr lang="en-US" altLang="en-US" dirty="0"/>
              <a:t>Privacy, Confidentiality, and Security</a:t>
            </a:r>
          </a:p>
        </p:txBody>
      </p:sp>
      <p:sp>
        <p:nvSpPr>
          <p:cNvPr id="6148" name="Text Placeholder 3"/>
          <p:cNvSpPr>
            <a:spLocks noGrp="1"/>
          </p:cNvSpPr>
          <p:nvPr>
            <p:ph type="body" sz="quarter" idx="11"/>
          </p:nvPr>
        </p:nvSpPr>
        <p:spPr/>
        <p:txBody>
          <a:bodyPr/>
          <a:lstStyle/>
          <a:p>
            <a:r>
              <a:rPr lang="en-US" altLang="en-US"/>
              <a:t>Lecture d</a:t>
            </a:r>
          </a:p>
        </p:txBody>
      </p:sp>
      <p:sp>
        <p:nvSpPr>
          <p:cNvPr id="7" name="Text Placeholder 4"/>
          <p:cNvSpPr>
            <a:spLocks noGrp="1"/>
          </p:cNvSpPr>
          <p:nvPr>
            <p:ph type="body" sz="quarter" idx="12"/>
          </p:nvPr>
        </p:nvSpPr>
        <p:spPr/>
        <p:txBody>
          <a:bodyPr/>
          <a:lstStyle/>
          <a:p>
            <a:r>
              <a:rPr lang="en-US" altLang="en-US" dirty="0"/>
              <a:t>This material (Comp 2 Unit 9)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lang="en-US" altLang="en-US" dirty="0"/>
              <a:t>This work is licensed under the Creative Commons Attribution-</a:t>
            </a:r>
            <a:r>
              <a:rPr lang="en-US" altLang="en-US" dirty="0" err="1"/>
              <a:t>NonCommercial</a:t>
            </a:r>
            <a:r>
              <a:rPr lang="en-US" altLang="en-US" dirty="0"/>
              <a:t>-</a:t>
            </a:r>
            <a:r>
              <a:rPr lang="en-US" altLang="en-US" dirty="0" err="1"/>
              <a:t>ShareAlike</a:t>
            </a:r>
            <a:r>
              <a:rPr lang="en-US" altLang="en-US" dirty="0"/>
              <a:t> 4.0 International License. To view a copy of this license, visit </a:t>
            </a:r>
            <a:r>
              <a:rPr lang="en-US" altLang="en-US" dirty="0">
                <a:solidFill>
                  <a:prstClr val="black"/>
                </a:solidFill>
                <a:ea typeface="Calibri" pitchFamily="34" charset="0"/>
                <a:cs typeface="Times New Roman" pitchFamily="18" charset="0"/>
                <a:hlinkClick r:id="rId4" tooltip="Link to Creative Commons CC BY NC SA 4.0 International License"/>
              </a:rPr>
              <a:t>http://creativecommons.org/licenses/by-nc-sa/4.0/</a:t>
            </a:r>
            <a:r>
              <a:rPr lang="en-US" altLang="en-US" dirty="0"/>
              <a:t>.</a:t>
            </a: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74320" y="274638"/>
            <a:ext cx="8595360" cy="1143000"/>
          </a:xfrm>
        </p:spPr>
        <p:txBody>
          <a:bodyPr/>
          <a:lstStyle/>
          <a:p>
            <a:r>
              <a:rPr lang="en-US"/>
              <a:t>Privacy, Confidentiality, and Security</a:t>
            </a:r>
            <a:br>
              <a:rPr lang="en-US"/>
            </a:br>
            <a:r>
              <a:rPr lang="en-US"/>
              <a:t>Learning Objectives</a:t>
            </a:r>
            <a:endParaRPr lang="en-US" dirty="0"/>
          </a:p>
        </p:txBody>
      </p:sp>
      <p:sp>
        <p:nvSpPr>
          <p:cNvPr id="5123" name="Text Placeholder 3"/>
          <p:cNvSpPr>
            <a:spLocks noGrp="1"/>
          </p:cNvSpPr>
          <p:nvPr>
            <p:ph sz="quarter" idx="14"/>
          </p:nvPr>
        </p:nvSpPr>
        <p:spPr>
          <a:xfrm>
            <a:off x="457200" y="1600200"/>
            <a:ext cx="8229600" cy="4663440"/>
          </a:xfrm>
        </p:spPr>
        <p:txBody>
          <a:bodyPr/>
          <a:lstStyle/>
          <a:p>
            <a:r>
              <a:rPr lang="en-US" sz="2600" dirty="0"/>
              <a:t>Define and discern the differences between privacy, confidentiality, and security (Lecture a).</a:t>
            </a:r>
          </a:p>
          <a:p>
            <a:r>
              <a:rPr lang="en-US" sz="2600" dirty="0"/>
              <a:t>Discuss methods for using information technology to protect privacy and confidentiality(Lecture b).</a:t>
            </a:r>
          </a:p>
          <a:p>
            <a:r>
              <a:rPr lang="en-US" sz="2600" dirty="0"/>
              <a:t>Describe and apply privacy, confidentiality, and security under the tenets of HIPAA Privacy and Security rules (Lectures c and d).</a:t>
            </a:r>
          </a:p>
          <a:p>
            <a:r>
              <a:rPr lang="en-US" sz="2600" dirty="0"/>
              <a:t>Discuss the intersection of a patient’s right to privacy with the need to share and exchange patient information (Lecture d).</a:t>
            </a:r>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6"/>
          <p:cNvSpPr>
            <a:spLocks noGrp="1"/>
          </p:cNvSpPr>
          <p:nvPr>
            <p:ph type="title"/>
          </p:nvPr>
        </p:nvSpPr>
        <p:spPr/>
        <p:txBody>
          <a:bodyPr/>
          <a:lstStyle/>
          <a:p>
            <a:r>
              <a:rPr lang="en-US" altLang="en-US"/>
              <a:t>HIPAA Security Rule</a:t>
            </a:r>
            <a:endParaRPr lang="en-US" altLang="en-US" dirty="0"/>
          </a:p>
        </p:txBody>
      </p:sp>
      <p:sp>
        <p:nvSpPr>
          <p:cNvPr id="7171" name="Content Placeholder 7"/>
          <p:cNvSpPr>
            <a:spLocks noGrp="1"/>
          </p:cNvSpPr>
          <p:nvPr>
            <p:ph sz="quarter" idx="14"/>
          </p:nvPr>
        </p:nvSpPr>
        <p:spPr>
          <a:xfrm>
            <a:off x="457200" y="1600199"/>
            <a:ext cx="8229600" cy="4874491"/>
          </a:xfrm>
        </p:spPr>
        <p:txBody>
          <a:bodyPr/>
          <a:lstStyle/>
          <a:p>
            <a:r>
              <a:rPr lang="en-US" sz="2400" dirty="0"/>
              <a:t>Readable overview in Security 101 for Covered Entities (CMS, 2007)</a:t>
            </a:r>
          </a:p>
          <a:p>
            <a:r>
              <a:rPr lang="en-US" sz="2400" dirty="0"/>
              <a:t>Aligned with terminology of Privacy Rule</a:t>
            </a:r>
          </a:p>
          <a:p>
            <a:r>
              <a:rPr lang="en-US" sz="2400" dirty="0"/>
              <a:t>Aims to minimize specificity to allow scalability, flexibility, and changes in technology</a:t>
            </a:r>
          </a:p>
          <a:p>
            <a:r>
              <a:rPr lang="en-US" sz="2400" dirty="0"/>
              <a:t>For covered entities, business associates, and subcontractors, rules are either</a:t>
            </a:r>
          </a:p>
          <a:p>
            <a:pPr lvl="1"/>
            <a:r>
              <a:rPr lang="en-US" sz="2000" dirty="0"/>
              <a:t>Required: Must be implemented</a:t>
            </a:r>
          </a:p>
          <a:p>
            <a:pPr lvl="1"/>
            <a:r>
              <a:rPr lang="en-US" sz="2000" dirty="0"/>
              <a:t>Addressable: If reasonable and appropriate to implement</a:t>
            </a:r>
          </a:p>
          <a:p>
            <a:r>
              <a:rPr lang="en-US" sz="2400" dirty="0"/>
              <a:t>As with HIPAA Privacy Rule, modifications under HITECH and other legislative actions</a:t>
            </a:r>
          </a:p>
          <a:p>
            <a:r>
              <a:rPr lang="en-US" sz="2400" dirty="0"/>
              <a:t>State laws are instrumental </a:t>
            </a:r>
          </a:p>
        </p:txBody>
      </p:sp>
      <p:sp>
        <p:nvSpPr>
          <p:cNvPr id="8" name="Slide Number Placeholder 7"/>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General Provisions</a:t>
            </a:r>
            <a:endParaRPr lang="en-US" altLang="en-US" dirty="0"/>
          </a:p>
        </p:txBody>
      </p:sp>
      <p:sp>
        <p:nvSpPr>
          <p:cNvPr id="3" name="Content Placeholder 2"/>
          <p:cNvSpPr>
            <a:spLocks noGrp="1"/>
          </p:cNvSpPr>
          <p:nvPr>
            <p:ph sz="quarter" idx="14"/>
          </p:nvPr>
        </p:nvSpPr>
        <p:spPr/>
        <p:txBody>
          <a:bodyPr/>
          <a:lstStyle/>
          <a:p>
            <a:r>
              <a:rPr lang="en-US" sz="2400" dirty="0"/>
              <a:t>Covered entities, business associates, and their subcontractors must</a:t>
            </a:r>
          </a:p>
          <a:p>
            <a:pPr lvl="1"/>
            <a:r>
              <a:rPr lang="en-US" sz="2000" dirty="0"/>
              <a:t>Ensure confidentiality, integrity, and availability of electronic PHI that they create, receive, transmit, and maintain</a:t>
            </a:r>
          </a:p>
          <a:p>
            <a:pPr lvl="1"/>
            <a:r>
              <a:rPr lang="en-US" sz="2000" dirty="0"/>
              <a:t>Protect against reasonably anticipated threats and hazards to such information</a:t>
            </a:r>
          </a:p>
          <a:p>
            <a:pPr lvl="1"/>
            <a:r>
              <a:rPr lang="en-US" sz="2000" dirty="0"/>
              <a:t>Protect against reasonably anticipated uses or disclosures not permitted or required by Privacy Rule</a:t>
            </a:r>
          </a:p>
          <a:p>
            <a:pPr lvl="1"/>
            <a:r>
              <a:rPr lang="en-US" sz="2000" dirty="0"/>
              <a:t>Ensure compliance by workforce</a:t>
            </a:r>
          </a:p>
          <a:p>
            <a:r>
              <a:rPr lang="en-US" sz="2400" dirty="0"/>
              <a:t>HHS (2010) provides guidance on conducting risk assessments and helps determine whether an issue that’s addressable should be addressed by the provider</a:t>
            </a:r>
          </a:p>
        </p:txBody>
      </p:sp>
      <p:sp>
        <p:nvSpPr>
          <p:cNvPr id="6" name="Slide Number Placeholder 5"/>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a:t>Required Safeguards</a:t>
            </a:r>
            <a:endParaRPr lang="en-US" altLang="en-US" dirty="0"/>
          </a:p>
        </p:txBody>
      </p:sp>
      <p:sp>
        <p:nvSpPr>
          <p:cNvPr id="14339" name="Content Placeholder 2"/>
          <p:cNvSpPr>
            <a:spLocks noGrp="1"/>
          </p:cNvSpPr>
          <p:nvPr>
            <p:ph sz="quarter" idx="14"/>
          </p:nvPr>
        </p:nvSpPr>
        <p:spPr/>
        <p:txBody>
          <a:bodyPr/>
          <a:lstStyle/>
          <a:p>
            <a:r>
              <a:rPr lang="en-US" altLang="en-US"/>
              <a:t>Grouped into three categories</a:t>
            </a:r>
          </a:p>
          <a:p>
            <a:pPr lvl="1"/>
            <a:r>
              <a:rPr lang="en-US" altLang="en-US"/>
              <a:t>Administrative: Policies and procedures designed to prevent, detect, contain, and correct security violations</a:t>
            </a:r>
          </a:p>
          <a:p>
            <a:pPr lvl="1"/>
            <a:r>
              <a:rPr lang="en-US" altLang="en-US"/>
              <a:t>Physical: Protecting facilities, equipment, and media</a:t>
            </a:r>
          </a:p>
          <a:p>
            <a:pPr lvl="1"/>
            <a:r>
              <a:rPr lang="en-US" altLang="en-US"/>
              <a:t>Technical: Implementing technological policies and procedures</a:t>
            </a:r>
          </a:p>
          <a:p>
            <a:r>
              <a:rPr lang="en-US" altLang="en-US"/>
              <a:t>Following slides from Security 101</a:t>
            </a:r>
            <a:endParaRPr lang="en-US" alt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Administrative Safeguards</a:t>
            </a:r>
          </a:p>
        </p:txBody>
      </p:sp>
      <p:sp>
        <p:nvSpPr>
          <p:cNvPr id="3" name="Content Placeholder 2"/>
          <p:cNvSpPr>
            <a:spLocks noGrp="1"/>
          </p:cNvSpPr>
          <p:nvPr>
            <p:ph sz="quarter" idx="14"/>
          </p:nvPr>
        </p:nvSpPr>
        <p:spPr>
          <a:xfrm>
            <a:off x="457199" y="1600200"/>
            <a:ext cx="8228627" cy="4809836"/>
          </a:xfrm>
        </p:spPr>
        <p:txBody>
          <a:bodyPr>
            <a:noAutofit/>
          </a:bodyPr>
          <a:lstStyle/>
          <a:p>
            <a:pPr>
              <a:buFont typeface="Arial" panose="020B0604020202020204" pitchFamily="34" charset="0"/>
              <a:buChar char="•"/>
              <a:defRPr/>
            </a:pPr>
            <a:r>
              <a:rPr lang="en-US" sz="2000" dirty="0"/>
              <a:t>Security management process</a:t>
            </a:r>
          </a:p>
          <a:p>
            <a:pPr lvl="1">
              <a:buFont typeface="Arial" panose="020B0604020202020204" pitchFamily="34" charset="0"/>
              <a:buChar char="–"/>
              <a:defRPr/>
            </a:pPr>
            <a:r>
              <a:rPr lang="en-US" sz="1600" dirty="0"/>
              <a:t>Risk analysis (R)</a:t>
            </a:r>
          </a:p>
          <a:p>
            <a:pPr lvl="1">
              <a:buFont typeface="Arial" panose="020B0604020202020204" pitchFamily="34" charset="0"/>
              <a:buChar char="–"/>
              <a:defRPr/>
            </a:pPr>
            <a:r>
              <a:rPr lang="en-US" sz="1600" dirty="0"/>
              <a:t>Risk management (R)</a:t>
            </a:r>
          </a:p>
          <a:p>
            <a:pPr lvl="1">
              <a:buFont typeface="Arial" panose="020B0604020202020204" pitchFamily="34" charset="0"/>
              <a:buChar char="–"/>
              <a:defRPr/>
            </a:pPr>
            <a:r>
              <a:rPr lang="en-US" sz="1600" dirty="0"/>
              <a:t>Sanction policy (R)</a:t>
            </a:r>
          </a:p>
          <a:p>
            <a:pPr lvl="1">
              <a:buFont typeface="Arial" panose="020B0604020202020204" pitchFamily="34" charset="0"/>
              <a:buChar char="–"/>
              <a:defRPr/>
            </a:pPr>
            <a:r>
              <a:rPr lang="en-US" sz="1600" dirty="0"/>
              <a:t>Information system activity review (R)</a:t>
            </a:r>
          </a:p>
          <a:p>
            <a:pPr>
              <a:buFont typeface="Arial" panose="020B0604020202020204" pitchFamily="34" charset="0"/>
              <a:buChar char="•"/>
              <a:defRPr/>
            </a:pPr>
            <a:r>
              <a:rPr lang="en-US" sz="2000" dirty="0"/>
              <a:t>Assigned security responsibility (R)</a:t>
            </a:r>
          </a:p>
          <a:p>
            <a:pPr>
              <a:buFont typeface="Arial" panose="020B0604020202020204" pitchFamily="34" charset="0"/>
              <a:buChar char="•"/>
              <a:defRPr/>
            </a:pPr>
            <a:r>
              <a:rPr lang="en-US" sz="2000" dirty="0"/>
              <a:t>Workforce security</a:t>
            </a:r>
          </a:p>
          <a:p>
            <a:pPr lvl="1">
              <a:buFont typeface="Arial" panose="020B0604020202020204" pitchFamily="34" charset="0"/>
              <a:buChar char="–"/>
              <a:defRPr/>
            </a:pPr>
            <a:r>
              <a:rPr lang="en-US" sz="1600" dirty="0"/>
              <a:t>Authorization and/or supervision (A)</a:t>
            </a:r>
          </a:p>
          <a:p>
            <a:pPr lvl="1">
              <a:buFont typeface="Arial" panose="020B0604020202020204" pitchFamily="34" charset="0"/>
              <a:buChar char="–"/>
              <a:defRPr/>
            </a:pPr>
            <a:r>
              <a:rPr lang="en-US" sz="1600" dirty="0"/>
              <a:t>Workforce clearance procedure (A)</a:t>
            </a:r>
          </a:p>
          <a:p>
            <a:pPr lvl="1">
              <a:buFont typeface="Arial" panose="020B0604020202020204" pitchFamily="34" charset="0"/>
              <a:buChar char="–"/>
              <a:defRPr/>
            </a:pPr>
            <a:r>
              <a:rPr lang="en-US" sz="1600" dirty="0"/>
              <a:t>Termination procedures (A)</a:t>
            </a:r>
          </a:p>
          <a:p>
            <a:pPr>
              <a:buFont typeface="Arial" panose="020B0604020202020204" pitchFamily="34" charset="0"/>
              <a:buChar char="•"/>
              <a:defRPr/>
            </a:pPr>
            <a:r>
              <a:rPr lang="en-US" sz="2000" dirty="0"/>
              <a:t>Information access management</a:t>
            </a:r>
          </a:p>
          <a:p>
            <a:pPr lvl="1">
              <a:buFont typeface="Arial" panose="020B0604020202020204" pitchFamily="34" charset="0"/>
              <a:buChar char="–"/>
              <a:defRPr/>
            </a:pPr>
            <a:r>
              <a:rPr lang="en-US" sz="1600" dirty="0"/>
              <a:t>Isolating healthcare clearinghouse functions (R)</a:t>
            </a:r>
          </a:p>
          <a:p>
            <a:pPr lvl="1">
              <a:buFont typeface="Arial" panose="020B0604020202020204" pitchFamily="34" charset="0"/>
              <a:buChar char="–"/>
              <a:defRPr/>
            </a:pPr>
            <a:r>
              <a:rPr lang="en-US" sz="1600" dirty="0"/>
              <a:t>Access authorization (A)</a:t>
            </a:r>
          </a:p>
          <a:p>
            <a:pPr lvl="1">
              <a:buFont typeface="Arial" panose="020B0604020202020204" pitchFamily="34" charset="0"/>
              <a:buChar char="–"/>
              <a:defRPr/>
            </a:pPr>
            <a:r>
              <a:rPr lang="en-US" sz="1600" dirty="0"/>
              <a:t>Access establishment and modification (A)</a:t>
            </a:r>
          </a:p>
        </p:txBody>
      </p:sp>
      <p:sp>
        <p:nvSpPr>
          <p:cNvPr id="4" name="Content Placeholder 3"/>
          <p:cNvSpPr>
            <a:spLocks noGrp="1"/>
          </p:cNvSpPr>
          <p:nvPr>
            <p:ph sz="quarter" idx="18"/>
          </p:nvPr>
        </p:nvSpPr>
        <p:spPr>
          <a:xfrm>
            <a:off x="5741735" y="3413529"/>
            <a:ext cx="2944091" cy="1036782"/>
          </a:xfrm>
        </p:spPr>
        <p:txBody>
          <a:bodyPr/>
          <a:lstStyle/>
          <a:p>
            <a:pPr marL="0" lvl="1" indent="0">
              <a:buNone/>
            </a:pPr>
            <a:r>
              <a:rPr lang="en-US" b="1" dirty="0"/>
              <a:t>R = required</a:t>
            </a:r>
          </a:p>
          <a:p>
            <a:pPr marL="0" lvl="1" indent="0">
              <a:buNone/>
            </a:pPr>
            <a:r>
              <a:rPr lang="en-US" b="1" dirty="0"/>
              <a:t>A = addressable</a:t>
            </a:r>
          </a:p>
        </p:txBody>
      </p:sp>
      <p:sp>
        <p:nvSpPr>
          <p:cNvPr id="16388"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2800">
                <a:solidFill>
                  <a:schemeClr val="tx1"/>
                </a:solidFill>
                <a:latin typeface="Arial" charset="0"/>
              </a:defRPr>
            </a:lvl1pPr>
            <a:lvl2pPr marL="742950" indent="-285750">
              <a:spcBef>
                <a:spcPct val="20000"/>
              </a:spcBef>
              <a:buFont typeface="Arial" charset="0"/>
              <a:buChar char="–"/>
              <a:defRPr sz="2800">
                <a:solidFill>
                  <a:schemeClr val="tx1"/>
                </a:solidFill>
                <a:latin typeface="Arial" charset="0"/>
              </a:defRPr>
            </a:lvl2pPr>
            <a:lvl3pPr marL="1143000" indent="-228600">
              <a:spcBef>
                <a:spcPct val="20000"/>
              </a:spcBef>
              <a:buFont typeface="Arial" charset="0"/>
              <a:buChar char="•"/>
              <a:defRPr sz="2400">
                <a:solidFill>
                  <a:schemeClr val="tx1"/>
                </a:solidFill>
                <a:latin typeface="Arial" charset="0"/>
              </a:defRPr>
            </a:lvl3pPr>
            <a:lvl4pPr marL="1600200" indent="-228600">
              <a:spcBef>
                <a:spcPct val="20000"/>
              </a:spcBef>
              <a:buFont typeface="Arial" charset="0"/>
              <a:buChar char="–"/>
              <a:defRPr sz="2000">
                <a:solidFill>
                  <a:schemeClr val="tx1"/>
                </a:solidFill>
                <a:latin typeface="Arial" charset="0"/>
              </a:defRPr>
            </a:lvl4pPr>
            <a:lvl5pPr marL="2057400" indent="-228600">
              <a:spcBef>
                <a:spcPct val="20000"/>
              </a:spcBef>
              <a:buFont typeface="Arial" charset="0"/>
              <a:buChar char="»"/>
              <a:defRPr sz="2000">
                <a:solidFill>
                  <a:schemeClr val="tx1"/>
                </a:solidFill>
                <a:latin typeface="Arial" charset="0"/>
              </a:defRPr>
            </a:lvl5pPr>
            <a:lvl6pPr marL="2514600" indent="-2286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eaLnBrk="0" fontAlgn="base" hangingPunct="0">
              <a:spcBef>
                <a:spcPct val="20000"/>
              </a:spcBef>
              <a:spcAft>
                <a:spcPct val="0"/>
              </a:spcAft>
              <a:buFont typeface="Arial" charset="0"/>
              <a:buChar char="»"/>
              <a:defRPr sz="2000">
                <a:solidFill>
                  <a:schemeClr val="tx1"/>
                </a:solidFill>
                <a:latin typeface="Arial" charset="0"/>
              </a:defRPr>
            </a:lvl9pPr>
          </a:lstStyle>
          <a:p>
            <a:pPr>
              <a:spcBef>
                <a:spcPct val="0"/>
              </a:spcBef>
              <a:buFontTx/>
              <a:buNone/>
            </a:pPr>
            <a:fld id="{A3AA38E5-F7E9-4F06-88E6-9768B53ED9B2}" type="slidenum">
              <a:rPr lang="en-US" altLang="en-US" sz="1000">
                <a:solidFill>
                  <a:srgbClr val="898989"/>
                </a:solidFill>
              </a:rPr>
              <a:pPr>
                <a:spcBef>
                  <a:spcPct val="0"/>
                </a:spcBef>
                <a:buFontTx/>
                <a:buNone/>
              </a:pPr>
              <a:t>7</a:t>
            </a:fld>
            <a:endParaRPr lang="en-US" altLang="en-US" sz="1000">
              <a:solidFill>
                <a:srgbClr val="898989"/>
              </a:solidFill>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a:t>Administrative Safeguards Continued</a:t>
            </a:r>
            <a:endParaRPr lang="en-US" altLang="en-US" dirty="0"/>
          </a:p>
        </p:txBody>
      </p:sp>
      <p:sp>
        <p:nvSpPr>
          <p:cNvPr id="10243" name="Content Placeholder 2"/>
          <p:cNvSpPr>
            <a:spLocks noGrp="1"/>
          </p:cNvSpPr>
          <p:nvPr>
            <p:ph sz="quarter" idx="14"/>
          </p:nvPr>
        </p:nvSpPr>
        <p:spPr>
          <a:xfrm>
            <a:off x="457200" y="1600200"/>
            <a:ext cx="8229600" cy="4856018"/>
          </a:xfrm>
        </p:spPr>
        <p:txBody>
          <a:bodyPr/>
          <a:lstStyle/>
          <a:p>
            <a:r>
              <a:rPr lang="en-US" sz="2000" dirty="0"/>
              <a:t>Security awareness and training</a:t>
            </a:r>
          </a:p>
          <a:p>
            <a:pPr lvl="1"/>
            <a:r>
              <a:rPr lang="en-US" sz="1600" dirty="0"/>
              <a:t>Security reminders (A)</a:t>
            </a:r>
          </a:p>
          <a:p>
            <a:pPr lvl="1"/>
            <a:r>
              <a:rPr lang="en-US" sz="1600" dirty="0"/>
              <a:t>Protection from malicious software (A)</a:t>
            </a:r>
          </a:p>
          <a:p>
            <a:pPr lvl="1"/>
            <a:r>
              <a:rPr lang="en-US" sz="1600" dirty="0"/>
              <a:t>Log-in monitoring (A)</a:t>
            </a:r>
          </a:p>
          <a:p>
            <a:pPr lvl="1"/>
            <a:r>
              <a:rPr lang="en-US" sz="1600" dirty="0"/>
              <a:t>Password management (A)</a:t>
            </a:r>
          </a:p>
          <a:p>
            <a:r>
              <a:rPr lang="en-US" sz="2000" dirty="0"/>
              <a:t>Security incident procedures—response &amp; reporting (R)</a:t>
            </a:r>
          </a:p>
          <a:p>
            <a:r>
              <a:rPr lang="en-US" sz="2000" dirty="0"/>
              <a:t>Contingency plan</a:t>
            </a:r>
          </a:p>
          <a:p>
            <a:pPr lvl="1"/>
            <a:r>
              <a:rPr lang="en-US" sz="1600" dirty="0"/>
              <a:t>Data back-up plan (R)</a:t>
            </a:r>
          </a:p>
          <a:p>
            <a:pPr lvl="1"/>
            <a:r>
              <a:rPr lang="en-US" sz="1600" dirty="0"/>
              <a:t>Disaster recovery plan (R)</a:t>
            </a:r>
          </a:p>
          <a:p>
            <a:pPr lvl="1"/>
            <a:r>
              <a:rPr lang="en-US" sz="1600" dirty="0"/>
              <a:t>Emergency mode operation plan (R)</a:t>
            </a:r>
          </a:p>
          <a:p>
            <a:pPr lvl="1"/>
            <a:r>
              <a:rPr lang="en-US" sz="1600" dirty="0"/>
              <a:t>Testing and revision procedures (A)</a:t>
            </a:r>
          </a:p>
          <a:p>
            <a:pPr lvl="1"/>
            <a:r>
              <a:rPr lang="en-US" sz="1600" dirty="0"/>
              <a:t>Application and data criticality analysis (A)</a:t>
            </a:r>
          </a:p>
          <a:p>
            <a:r>
              <a:rPr lang="en-US" sz="2000" dirty="0"/>
              <a:t>Evaluation (R)</a:t>
            </a:r>
          </a:p>
          <a:p>
            <a:r>
              <a:rPr lang="en-US" sz="2000" dirty="0"/>
              <a:t>Business association contracts, subcontractors, and other arrangements (R)</a:t>
            </a:r>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a:t>Physical Safeguards</a:t>
            </a:r>
          </a:p>
        </p:txBody>
      </p:sp>
      <p:sp>
        <p:nvSpPr>
          <p:cNvPr id="11267" name="Content Placeholder 2"/>
          <p:cNvSpPr>
            <a:spLocks noGrp="1"/>
          </p:cNvSpPr>
          <p:nvPr>
            <p:ph sz="quarter" idx="14"/>
          </p:nvPr>
        </p:nvSpPr>
        <p:spPr/>
        <p:txBody>
          <a:bodyPr/>
          <a:lstStyle/>
          <a:p>
            <a:r>
              <a:rPr lang="en-US" sz="2000" dirty="0"/>
              <a:t>Facility access controls</a:t>
            </a:r>
          </a:p>
          <a:p>
            <a:pPr lvl="1"/>
            <a:r>
              <a:rPr lang="en-US" sz="1600" dirty="0"/>
              <a:t>Contingency operations (A)</a:t>
            </a:r>
          </a:p>
          <a:p>
            <a:pPr lvl="1"/>
            <a:r>
              <a:rPr lang="en-US" sz="1600" dirty="0"/>
              <a:t>Facility security plan (A)</a:t>
            </a:r>
          </a:p>
          <a:p>
            <a:pPr lvl="1"/>
            <a:r>
              <a:rPr lang="en-US" sz="1600" dirty="0"/>
              <a:t>Access control and validation procedures (A)</a:t>
            </a:r>
          </a:p>
          <a:p>
            <a:pPr lvl="1"/>
            <a:r>
              <a:rPr lang="en-US" sz="1600" dirty="0"/>
              <a:t>Maintenance records (A)</a:t>
            </a:r>
          </a:p>
          <a:p>
            <a:r>
              <a:rPr lang="en-US" sz="2000" dirty="0"/>
              <a:t>Workstation use (R)</a:t>
            </a:r>
          </a:p>
          <a:p>
            <a:r>
              <a:rPr lang="en-US" sz="2000" dirty="0"/>
              <a:t>Workstation security (R)</a:t>
            </a:r>
          </a:p>
          <a:p>
            <a:r>
              <a:rPr lang="en-US" sz="2000" dirty="0"/>
              <a:t>Device and media controls</a:t>
            </a:r>
          </a:p>
          <a:p>
            <a:pPr lvl="1"/>
            <a:r>
              <a:rPr lang="en-US" sz="1600" dirty="0"/>
              <a:t>Disposal (R)</a:t>
            </a:r>
          </a:p>
          <a:p>
            <a:pPr lvl="1"/>
            <a:r>
              <a:rPr lang="en-US" sz="1600" dirty="0"/>
              <a:t>Media re-use (R)</a:t>
            </a:r>
          </a:p>
          <a:p>
            <a:pPr lvl="1"/>
            <a:r>
              <a:rPr lang="en-US" sz="1600" dirty="0"/>
              <a:t>Accountability (A)</a:t>
            </a:r>
          </a:p>
          <a:p>
            <a:pPr lvl="1"/>
            <a:r>
              <a:rPr lang="en-US" sz="1600" dirty="0"/>
              <a:t>Data backup and storage (A)</a:t>
            </a:r>
          </a:p>
        </p:txBody>
      </p:sp>
      <p:sp>
        <p:nvSpPr>
          <p:cNvPr id="5" name="Slide Number Placeholder 4"/>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d\comp2_unit9d_S- 8_V3.mp3"/>
  <p:tag name="AUDIO_ID" val="277"/>
  <p:tag name="ELAPSEDTIME" val="33.228"/>
  <p:tag name="ARTICULATE_SLIDE_NAV" val="8"/>
  <p:tag name="ARTICULATE_SLIDE_GUID" val="5740f206-d23f-44fd-85da-e8f788468ce7"/>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d\comp2_unit9d_S- 9_V3.mp3"/>
  <p:tag name="AUDIO_ID" val="278"/>
  <p:tag name="ELAPSEDTIME" val="69.016"/>
  <p:tag name="ARTICULATE_SLIDE_NAV" val="9"/>
  <p:tag name="ARTICULATE_SLIDE_GUID" val="fca6f633-4aef-4341-86af-41b1c167b222"/>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d\comp2_unit9d_S- 10_V3.mp3"/>
  <p:tag name="AUDIO_ID" val="279"/>
  <p:tag name="ELAPSEDTIME" val="83.227"/>
  <p:tag name="ARTICULATE_SLIDE_NAV" val="10"/>
  <p:tag name="ARTICULATE_SLIDE_GUID" val="b42754c8-8cbf-4c3e-a967-4ca00b46fdab"/>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d\comp2_unit9d_S- 11_V3.mp3"/>
  <p:tag name="AUDIO_ID" val="261"/>
  <p:tag name="ELAPSEDTIME" val="78.054"/>
  <p:tag name="ARTICULATE_SLIDE_NAV" val="11"/>
  <p:tag name="ARTICULATE_SLIDE_GUID" val="5bfad2e3-a35b-4b62-8f01-55488890efff"/>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d\comp2_unit9d_S- 12_V3.mp3"/>
  <p:tag name="AUDIO_ID" val="264"/>
  <p:tag name="ELAPSEDTIME" val="19.697"/>
  <p:tag name="ARTICULATE_SLIDE_NAV" val="12"/>
  <p:tag name="ARTICULATE_SLIDE_GUID" val="a9d1c5ed-64b3-4c26-93b7-0684d0911297"/>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d\comp2_unit9d_S- 13_V3.mp3"/>
  <p:tag name="AUDIO_ID" val="270"/>
  <p:tag name="ELAPSEDTIME" val="48.092"/>
  <p:tag name="ARTICULATE_SLIDE_NAV" val="13"/>
  <p:tag name="ARTICULATE_SLIDE_GUID" val="0d426f74-e495-4ef5-a6de-498d625c36b7"/>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30_sec_silence.mp3"/>
  <p:tag name="AUDIO_ID" val="267"/>
  <p:tag name="ELAPSEDTIME" val="7.515"/>
  <p:tag name="ARTICULATE_SLIDE_NAV" val="14"/>
  <p:tag name="ARTICULATE_SLIDE_GUID" val="fc2a3d2f-ff4c-4155-aa17-312a6282f0bb"/>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kidmorn\LOCALS~1\Temp\articulate\presenter\imgtemp\51lRItt2_files\slide0001_image001.jpg"/>
</p:tagLst>
</file>

<file path=ppt/tags/tag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d\comp2_unit9d_S- 1_V3.mp3"/>
  <p:tag name="AUDIO_ID" val="256"/>
  <p:tag name="ELAPSEDTIME" val="21.238"/>
  <p:tag name="ARTICULATE_SLIDE_NAV" val="1"/>
  <p:tag name="ARTICULATE_SLIDE_GUID" val="772d6fd2-2ddd-4755-aa5c-a44e71d3ca8f"/>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d\comp2_unit9d_S- 2_V3.mp3"/>
  <p:tag name="AUDIO_ID" val="257"/>
  <p:tag name="ELAPSEDTIME" val="30.564"/>
  <p:tag name="ARTICULATE_SLIDE_NAV" val="2"/>
  <p:tag name="ARTICULATE_SLIDE_GUID" val="c4fe1aa5-e9a3-43ec-8a21-159f5abf0aa2"/>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d\comp2_unit9d_S- 3_V3.mp3"/>
  <p:tag name="AUDIO_ID" val="269"/>
  <p:tag name="ELAPSEDTIME" val="76.121"/>
  <p:tag name="ARTICULATE_SLIDE_NAV" val="3"/>
  <p:tag name="ARTICULATE_SLIDE_GUID" val="3f751071-c327-4691-85d8-f78f1fc2debf"/>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d\comp2_unit9d_S- 4_V3.mp3"/>
  <p:tag name="AUDIO_ID" val="273"/>
  <p:tag name="ELAPSEDTIME" val="55.223"/>
  <p:tag name="ARTICULATE_SLIDE_NAV" val="4"/>
  <p:tag name="ARTICULATE_SLIDE_GUID" val="eb0d3e34-20d4-4af2-9c79-383b8e4f18ee"/>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d\comp2_unit9d_S- 5_V3.mp3"/>
  <p:tag name="AUDIO_ID" val="274"/>
  <p:tag name="ELAPSEDTIME" val="43.625"/>
  <p:tag name="ARTICULATE_SLIDE_NAV" val="5"/>
  <p:tag name="ARTICULATE_SLIDE_GUID" val="8c78f9ba-4149-4954-939d-b108b9a1b891"/>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d\comp2_unit9d_S- 6_V3.mp3"/>
  <p:tag name="AUDIO_ID" val="275"/>
  <p:tag name="ELAPSEDTIME" val="43.991"/>
  <p:tag name="ARTICULATE_SLIDE_NAV" val="6"/>
  <p:tag name="ARTICULATE_SLIDE_GUID" val="6d1aa7bd-1fb1-47c7-aee7-3031e159c57b"/>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2\Unit9\FINALIZED\comp2_unit9\comp2_unit9\comp2_unit9d\comp2_unit9d_S- 7_V3.mp3"/>
  <p:tag name="AUDIO_ID" val="276"/>
  <p:tag name="ELAPSEDTIME" val="40.151"/>
  <p:tag name="ARTICULATE_SLIDE_NAV" val="7"/>
  <p:tag name="ARTICULATE_SLIDE_GUID" val="e80675dc-4d67-47b4-8765-2835f19b7173"/>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118</TotalTime>
  <Words>3156</Words>
  <Application>Microsoft Office PowerPoint</Application>
  <PresentationFormat>On-screen Show (4:3)</PresentationFormat>
  <Paragraphs>213</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ONC-Template-FINAL DRAFT</vt:lpstr>
      <vt:lpstr>PowerPoint Presentation</vt:lpstr>
      <vt:lpstr>The Culture of Health Care</vt:lpstr>
      <vt:lpstr>Privacy, Confidentiality, and Security Learning Objectives</vt:lpstr>
      <vt:lpstr>HIPAA Security Rule</vt:lpstr>
      <vt:lpstr>General Provisions</vt:lpstr>
      <vt:lpstr>Required Safeguards</vt:lpstr>
      <vt:lpstr>Administrative Safeguards</vt:lpstr>
      <vt:lpstr>Administrative Safeguards Continued</vt:lpstr>
      <vt:lpstr>Physical Safeguards</vt:lpstr>
      <vt:lpstr>Technical Safeguards</vt:lpstr>
      <vt:lpstr>Other Regulations</vt:lpstr>
      <vt:lpstr>In the End…</vt:lpstr>
      <vt:lpstr>Privacy, Confidentiality, and Security Summary – Lecture d</vt:lpstr>
      <vt:lpstr>Privacy, Confidentiality, and Security Summary</vt:lpstr>
      <vt:lpstr>Privacy, Confidentiality, and Security References – Lecture d</vt:lpstr>
      <vt:lpstr>The Culture of Health Care Privacy, Confidentiality, and Security Lecture 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d, Component 2, Unit 9</dc:title>
  <dc:subject>The Culture of Health Care, Privacy, Confidentiality, and Security, Lecture d</dc:subject>
  <dc:creator>U.S. Department of Health and Human Services, Office of the National Coordinator for Health Information Technology</dc:creator>
  <cp:keywords>Health IT, health IT curriculum, health IT training, culture of health care, privacy, security, confidentiality, HIPAA</cp:keywords>
  <cp:lastModifiedBy>admin</cp:lastModifiedBy>
  <cp:revision>15</cp:revision>
  <dcterms:created xsi:type="dcterms:W3CDTF">2016-05-05T18:19:01Z</dcterms:created>
  <dcterms:modified xsi:type="dcterms:W3CDTF">2017-06-01T17:29:26Z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