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8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2" autoAdjust="0"/>
    <p:restoredTop sz="86439" autoAdjust="0"/>
  </p:normalViewPr>
  <p:slideViewPr>
    <p:cSldViewPr snapToGrid="0">
      <p:cViewPr varScale="1">
        <p:scale>
          <a:sx n="59" d="100"/>
          <a:sy n="59" d="100"/>
        </p:scale>
        <p:origin x="-77" y="-403"/>
      </p:cViewPr>
      <p:guideLst>
        <p:guide orient="horz" pos="2160"/>
        <p:guide orient="horz" pos="3888"/>
        <p:guide orient="horz" pos="1008"/>
        <p:guide pos="2880"/>
        <p:guide pos="2875"/>
      </p:guideLst>
    </p:cSldViewPr>
  </p:slideViewPr>
  <p:outlineViewPr>
    <p:cViewPr>
      <p:scale>
        <a:sx n="33" d="100"/>
        <a:sy n="33" d="100"/>
      </p:scale>
      <p:origin x="53" y="105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416126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What are the key compliance areas for the HIPAA Privacy Rule?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Health care organizations must post and inform patients of their Notice of Privacy Practices.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HIPAA address issues related to authorization of the use of PHI.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There are rules that apply to business associates and subcontractors.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There are allowable disclosures, rules around marketing, and rules around physician and staff training.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Finally, there are penalties for noncompliance with the privacy rules.</a:t>
            </a:r>
          </a:p>
          <a:p>
            <a:pPr lvl="0"/>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These areas are discussed in the slides that follow. </a:t>
            </a: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E04A051-62F3-48E4-8604-7AED238ABD35}" type="slidenum">
              <a:rPr lang="en-US" altLang="en-US"/>
              <a:pPr>
                <a:spcBef>
                  <a:spcPct val="0"/>
                </a:spcBef>
              </a:pPr>
              <a:t>10</a:t>
            </a:fld>
            <a:endParaRPr lang="en-US" altLang="en-US"/>
          </a:p>
        </p:txBody>
      </p:sp>
    </p:spTree>
    <p:extLst>
      <p:ext uri="{BB962C8B-B14F-4D97-AF65-F5344CB8AC3E}">
        <p14:creationId xmlns:p14="http://schemas.microsoft.com/office/powerpoint/2010/main" val="3138242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One of the cornerstones of the HIPAA Privacy Rule is the Notice of Privacy Practices, or NPP [N-P-P]. People who have obtained health care in the United States in the last decade or so will have come across an NPP and probably had to sign it. The NPP states what the patient rights are. Under the HIPAA Privacy Rule, the patient has the right to know the privacy practices of a covered entity, such as a physician practice or hospital. The notice should contain the uses and disclosures of personal health information, including those that extend beyond TPO. The NPP should also describe individual rights as well as the legal duties of the covered entities. Part of the problem with these documents is that their readability is comparable to what is seen in medical journal articles. In other words, they are highly technical and are probably beyond the readability of eighty percent of the U.S. adult population.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2013 HIPAA update strengthened the patient’s rights with increased protection and control of personal health information. There are many publicly available industry resources to assist in compliance with NPP requirements, including resources and tools available on the HHS website “Notice of Privacy Practices for Protected Health Information.” </a:t>
            </a: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A3D0446-AAD5-4187-B31B-13FC818BB6FD}" type="slidenum">
              <a:rPr lang="en-US" altLang="en-US"/>
              <a:pPr>
                <a:spcBef>
                  <a:spcPct val="0"/>
                </a:spcBef>
              </a:pPr>
              <a:t>11</a:t>
            </a:fld>
            <a:endParaRPr lang="en-US" altLang="en-US"/>
          </a:p>
        </p:txBody>
      </p:sp>
    </p:spTree>
    <p:extLst>
      <p:ext uri="{BB962C8B-B14F-4D97-AF65-F5344CB8AC3E}">
        <p14:creationId xmlns:p14="http://schemas.microsoft.com/office/powerpoint/2010/main" val="2004817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Some other aspects of privacy practices are that they must be written in plain language, although later slides will show that this is somewhat of an issue. Practices and organizations have to state that they reserve the right to change the NPP. There must be some sort of complaint process by which a patient can challenge whether the privacy practices have been inappropriate. Every practice organization must designate a privacy official, essentially a chief privacy officer. In smaller practices, this role may be filled by the office manager or perhaps one of the physicians in the practice. Listed on this slide is the link to the Oregon Health &amp; Science University’s NPP, which has been translated into numerous languages. There are many publicly available resources that provide NPP template forms and tools. </a:t>
            </a: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104D3B3-095D-47D8-8252-E734B65B1B5C}" type="slidenum">
              <a:rPr lang="en-US" altLang="en-US"/>
              <a:pPr>
                <a:spcBef>
                  <a:spcPct val="0"/>
                </a:spcBef>
              </a:pPr>
              <a:t>12</a:t>
            </a:fld>
            <a:endParaRPr lang="en-US" altLang="en-US"/>
          </a:p>
        </p:txBody>
      </p:sp>
    </p:spTree>
    <p:extLst>
      <p:ext uri="{BB962C8B-B14F-4D97-AF65-F5344CB8AC3E}">
        <p14:creationId xmlns:p14="http://schemas.microsoft.com/office/powerpoint/2010/main" val="5756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HIPAA Privacy Rule requires that an authorization be obtained for the use of PHI for purposes other than for TPO. The covered entity is not allowed to condition treatments of the patient on whether or not an individual gives authorization for use of PHI beyond TPO. When covered entities release PHI, reasonable safeguards must be in place to limit the use to the minimum necessary standard, as defined by the statute from the HHS Office for Civil Rights.</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BD2F251-64B6-4364-AF72-04C2A9835A40}" type="slidenum">
              <a:rPr lang="en-US" altLang="en-US"/>
              <a:pPr>
                <a:spcBef>
                  <a:spcPct val="0"/>
                </a:spcBef>
              </a:pPr>
              <a:t>13</a:t>
            </a:fld>
            <a:endParaRPr lang="en-US" altLang="en-US"/>
          </a:p>
        </p:txBody>
      </p:sp>
    </p:spTree>
    <p:extLst>
      <p:ext uri="{BB962C8B-B14F-4D97-AF65-F5344CB8AC3E}">
        <p14:creationId xmlns:p14="http://schemas.microsoft.com/office/powerpoint/2010/main" val="354529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Authorizations must include the following: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The names of authorized persons making use of or disclosing the information</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The description of the information</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An expiration date so the authorization does not last into perpetuity</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Instructions on the patient’s right to revoke the authorization and how to do so </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A statement of the specific purpose of use or disclosure, and </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S PGothic" panose="020B0600070205080204" pitchFamily="34" charset="-128"/>
                <a:cs typeface="Arial" pitchFamily="34" charset="0"/>
              </a:rPr>
              <a:t>A signature and date by the patient</a:t>
            </a:r>
          </a:p>
          <a:p>
            <a:pPr lvl="0"/>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Additional information may be required for designated restricted or sensitive health information, as described by federal and state law, such as with behavioral health and mental health information and records, developmental disability patient health information, and records on alcohol or other substance abuse patient health information or records. </a:t>
            </a:r>
          </a:p>
          <a:p>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07BEC14-BE70-4D46-A6E6-89DEFB00B254}" type="slidenum">
              <a:rPr lang="en-US" altLang="en-US"/>
              <a:pPr>
                <a:spcBef>
                  <a:spcPct val="0"/>
                </a:spcBef>
              </a:pPr>
              <a:t>14</a:t>
            </a:fld>
            <a:endParaRPr lang="en-US" altLang="en-US"/>
          </a:p>
        </p:txBody>
      </p:sp>
    </p:spTree>
    <p:extLst>
      <p:ext uri="{BB962C8B-B14F-4D97-AF65-F5344CB8AC3E}">
        <p14:creationId xmlns:p14="http://schemas.microsoft.com/office/powerpoint/2010/main" val="121700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HIPAA defines business associates and sets rules for their interactions with covered entities. These have been strengthened or updated since the original rule. A “business associate” is [quote] “a person or entity that performs certain functions or activities that involve the use or disclosure of protected health information on behalf of, or in providing services to, a covered entity.” [end quote] Business associates are directly accountable to HHS for compliance and are subject to breach notification rules. Covered entities must have signed agreements with all of their business associates.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Examples of a provider’s business associates include billing companies, vendors, software vendors, personal health record vendors, health information exchange organizations, e-prescribing gateways, and other persons or entities that provide data transmission services with respect to PHI to a covered entity and that require access on a routine basis to such PHI. Also included is any subcontractor that creates, receives, maintains, or transmits PHI on behalf of the business associate, such as those involved in claims processing and administration, data analysis, utilization review, quality assurance, patient safety activities, and benefits management.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the original HIPAA legislation, covered entities were only required to obtain what was called satisfactory assurances of privacy protections from business associates. Business associates are now required to meet the same rules that covered entities must meet. For example, each business associate must sign an agreement with the covered entity, stating that it will adhere to all of the HIPAA privacy rules. When business associates undergo a breach of information, the associated subcontractors are also subject to the same HIPAA breach notification rules that may include investigation and remediation.</a:t>
            </a:r>
          </a:p>
          <a:p>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2DB4FDD-F4DC-4B5E-8A50-B65EF2D68362}" type="slidenum">
              <a:rPr lang="en-US" altLang="en-US"/>
              <a:pPr>
                <a:spcBef>
                  <a:spcPct val="0"/>
                </a:spcBef>
              </a:pPr>
              <a:t>15</a:t>
            </a:fld>
            <a:endParaRPr lang="en-US" altLang="en-US"/>
          </a:p>
        </p:txBody>
      </p:sp>
    </p:spTree>
    <p:extLst>
      <p:ext uri="{BB962C8B-B14F-4D97-AF65-F5344CB8AC3E}">
        <p14:creationId xmlns:p14="http://schemas.microsoft.com/office/powerpoint/2010/main" val="1413318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What are some of the allowable disclosures outside of TPO? One area is research. HHS has a publication that describes what is and isn’t allowed under the HIPAA Privacy Rule. In general, authorization by the patient is required, and the NPP usually contains a clause that allows information to be used for research purposes. However, some waivers can be granted without the patient’s explicit approval by either an institutional review board, also known as an IRB [I-R-B], or a privacy board. The Privacy Rule states that when this authorization waiver is used, there must be no more than a minimal risk of disclosure of information and that the research could not be practically conducted without the waiver and without access to personal health information.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Some public health disclosures are allowed so that information gathered by public health agencies can be released. Information in specific areas such as child abuse, exposure to communicable diseases, and workforce surveillance can also be disclosed. Some other areas where disclosure is permitted include information related to law enforcement, issues related to decedents’ [</a:t>
            </a:r>
            <a:r>
              <a:rPr lang="en-US" sz="1000" kern="1200" dirty="0" err="1">
                <a:solidFill>
                  <a:schemeClr val="tx1"/>
                </a:solidFill>
                <a:effectLst/>
                <a:latin typeface="Arial" pitchFamily="34" charset="0"/>
                <a:ea typeface="MS PGothic" panose="020B0600070205080204" pitchFamily="34" charset="-128"/>
                <a:cs typeface="Arial" pitchFamily="34" charset="0"/>
              </a:rPr>
              <a:t>dih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a:solidFill>
                  <a:schemeClr val="tx1"/>
                </a:solidFill>
                <a:effectLst/>
                <a:latin typeface="Arial" pitchFamily="34" charset="0"/>
                <a:ea typeface="MS PGothic" panose="020B0600070205080204" pitchFamily="34" charset="-128"/>
                <a:cs typeface="Arial" pitchFamily="34" charset="0"/>
              </a:rPr>
              <a:t>seed</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ents</a:t>
            </a:r>
            <a:r>
              <a:rPr lang="en-US" sz="1000" kern="1200" dirty="0">
                <a:solidFill>
                  <a:schemeClr val="tx1"/>
                </a:solidFill>
                <a:effectLst/>
                <a:latin typeface="Arial" pitchFamily="34" charset="0"/>
                <a:ea typeface="MS PGothic" panose="020B0600070205080204" pitchFamily="34" charset="-128"/>
                <a:cs typeface="Arial" pitchFamily="34" charset="0"/>
              </a:rPr>
              <a:t>] and cadaveric [</a:t>
            </a:r>
            <a:r>
              <a:rPr lang="en-US" sz="1000" b="1" kern="1200" dirty="0" err="1">
                <a:solidFill>
                  <a:schemeClr val="tx1"/>
                </a:solidFill>
                <a:effectLst/>
                <a:latin typeface="Arial" pitchFamily="34" charset="0"/>
                <a:ea typeface="MS PGothic" panose="020B0600070205080204" pitchFamily="34" charset="-128"/>
                <a:cs typeface="Arial" pitchFamily="34" charset="0"/>
              </a:rPr>
              <a:t>ka</a:t>
            </a:r>
            <a:r>
              <a:rPr lang="en-US" sz="1000" kern="1200" dirty="0">
                <a:solidFill>
                  <a:schemeClr val="tx1"/>
                </a:solidFill>
                <a:effectLst/>
                <a:latin typeface="Arial" pitchFamily="34" charset="0"/>
                <a:ea typeface="MS PGothic" panose="020B0600070205080204" pitchFamily="34" charset="-128"/>
                <a:cs typeface="Arial" pitchFamily="34" charset="0"/>
              </a:rPr>
              <a:t>-duh-</a:t>
            </a:r>
            <a:r>
              <a:rPr lang="en-US" sz="1000" kern="1200" dirty="0" err="1">
                <a:solidFill>
                  <a:schemeClr val="tx1"/>
                </a:solidFill>
                <a:effectLst/>
                <a:latin typeface="Arial" pitchFamily="34" charset="0"/>
                <a:ea typeface="MS PGothic" panose="020B0600070205080204" pitchFamily="34" charset="-128"/>
                <a:cs typeface="Arial" pitchFamily="34" charset="0"/>
              </a:rPr>
              <a:t>vehr</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ihk</a:t>
            </a:r>
            <a:r>
              <a:rPr lang="en-US" sz="1000" kern="1200" dirty="0">
                <a:solidFill>
                  <a:schemeClr val="tx1"/>
                </a:solidFill>
                <a:effectLst/>
                <a:latin typeface="Arial" pitchFamily="34" charset="0"/>
                <a:ea typeface="MS PGothic" panose="020B0600070205080204" pitchFamily="34" charset="-128"/>
                <a:cs typeface="Arial" pitchFamily="34" charset="0"/>
              </a:rPr>
              <a:t>] tissue donation.</a:t>
            </a:r>
          </a:p>
          <a:p>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99249C5-DE7D-4F39-8213-EBDDC5C6DD75}" type="slidenum">
              <a:rPr lang="en-US" altLang="en-US"/>
              <a:pPr>
                <a:spcBef>
                  <a:spcPct val="0"/>
                </a:spcBef>
              </a:pPr>
              <a:t>16</a:t>
            </a:fld>
            <a:endParaRPr lang="en-US" altLang="en-US"/>
          </a:p>
        </p:txBody>
      </p:sp>
    </p:spTree>
    <p:extLst>
      <p:ext uri="{BB962C8B-B14F-4D97-AF65-F5344CB8AC3E}">
        <p14:creationId xmlns:p14="http://schemas.microsoft.com/office/powerpoint/2010/main" val="1197441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Using health information for marketing, defined in HIPAA as a communication about a product or service that encourages recipients of the communication to purchase or use the product or service, requires authorization of the individual.</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Activities such as a health care provider recommending a treatment to a patient or encouraging a patient to keep an appointment or to refill a prescription have been defined as outside the scope of marketing for providers. So when a provider recommends a treatment, it’s not considered to be marketing; likewise, notifying patients about appointments and prescription refills is not marketing.</a:t>
            </a:r>
          </a:p>
          <a:p>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A704607-D1E0-449C-8778-091D67D172BE}" type="slidenum">
              <a:rPr lang="en-US" altLang="en-US"/>
              <a:pPr>
                <a:spcBef>
                  <a:spcPct val="0"/>
                </a:spcBef>
              </a:pPr>
              <a:t>17</a:t>
            </a:fld>
            <a:endParaRPr lang="en-US" altLang="en-US"/>
          </a:p>
        </p:txBody>
      </p:sp>
    </p:spTree>
    <p:extLst>
      <p:ext uri="{BB962C8B-B14F-4D97-AF65-F5344CB8AC3E}">
        <p14:creationId xmlns:p14="http://schemas.microsoft.com/office/powerpoint/2010/main" val="796180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Another aspect of the HIPAA privacy regulations is physician and staff training, which has been a substantial expense to health care organizations. The regulation states that practices and organizations must designate a privacy officer, develop policies and procedures, provide privacy training to the workforce, and develop a system of sanctions for employees who violate the privacy law. There’s sometimes frustration when individuals have to complete HIPAA training at each and every organization they are associated with. For example, a researcher would have to complete similar HIPAA training at all of the institutions that he or she collaborates with, resulting in a lot of repetition.</a:t>
            </a:r>
          </a:p>
          <a:p>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44794B7-F0DF-45F5-BDC5-5AA4BFDCFD86}" type="slidenum">
              <a:rPr lang="en-US" altLang="en-US"/>
              <a:pPr>
                <a:spcBef>
                  <a:spcPct val="0"/>
                </a:spcBef>
              </a:pPr>
              <a:t>18</a:t>
            </a:fld>
            <a:endParaRPr lang="en-US" altLang="en-US"/>
          </a:p>
        </p:txBody>
      </p:sp>
    </p:spTree>
    <p:extLst>
      <p:ext uri="{BB962C8B-B14F-4D97-AF65-F5344CB8AC3E}">
        <p14:creationId xmlns:p14="http://schemas.microsoft.com/office/powerpoint/2010/main" val="1994198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Obviously, the HIPAA Privacy Rule must have teeth. In fact, the original HIPAA Privacy Rule was criticized for the relatively modest penalties and minimal prosecutions that took place when the rule was launched.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HIPAA has a tiered penalty structure that is administered in line with the nature and circumstances of the violation. This ranges from a violation in which the individual did not know (and by exercising reasonable diligence would not have known) that HIPAA was violated all the way to the extreme circumstance in which a HIPAA violation resulted from willful neglect and with no correction implemented. The assessed penalty relates to the level of culpability characterizing the violation, which can range from twenty-five-thousand dollars up to a maximum penalty of one-point-five million dollars. If multiple HIPAA violations occur, penalties could surpass one-point-five million dollars.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OCR enforces the privacy standards, while the Centers for Medicare &amp; Medicaid Services (CMS) enforces both the transaction and code set standards and the security standards of the HIPAA regulation. </a:t>
            </a:r>
          </a:p>
          <a:p>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31E2170-2B3B-4A6E-AE61-DDCEF855DD8B}" type="slidenum">
              <a:rPr lang="en-US" altLang="en-US"/>
              <a:pPr>
                <a:spcBef>
                  <a:spcPct val="0"/>
                </a:spcBef>
              </a:pPr>
              <a:t>19</a:t>
            </a:fld>
            <a:endParaRPr lang="en-US" altLang="en-US"/>
          </a:p>
        </p:txBody>
      </p:sp>
    </p:spTree>
    <p:extLst>
      <p:ext uri="{BB962C8B-B14F-4D97-AF65-F5344CB8AC3E}">
        <p14:creationId xmlns:p14="http://schemas.microsoft.com/office/powerpoint/2010/main" val="148751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 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c.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addresses job expectations in health care settings. It discusses how care is organized within a practice setting, privacy laws, and professional and ethical issues encountered in the workplace.</a:t>
            </a: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45B6409-6CF9-4D34-AB59-41BBA8FAAD1B}" type="slidenum">
              <a:rPr lang="en-US" altLang="en-US"/>
              <a:pPr>
                <a:spcBef>
                  <a:spcPct val="0"/>
                </a:spcBef>
              </a:pPr>
              <a:t>2</a:t>
            </a:fld>
            <a:endParaRPr lang="en-US" altLang="en-US"/>
          </a:p>
        </p:txBody>
      </p:sp>
    </p:spTree>
    <p:extLst>
      <p:ext uri="{BB962C8B-B14F-4D97-AF65-F5344CB8AC3E}">
        <p14:creationId xmlns:p14="http://schemas.microsoft.com/office/powerpoint/2010/main" val="34771535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One question that’s often asked is whether the HIPAA Privacy Rule truly protects privacy. There has been a lot of work on different aspects of the HIPAA Privacy Rule: how well it works, how it can be strengthened, and so forth. Reviews in 2000, after the privacy rule was launched, by the Government Accountability Office, and in 2007 by the National Committee on Vital and Health Statistics (NCVHS), found that adherence was actually less problematic than many had anticipated.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HIPAA Privacy Rule has now become part of health care delivery. One area where there have been many concerns is in the impact of HIPAA on clinical research. Some studies have documented, for example, that finding and accessing patients to participate in research has become more difficult. Researchers report more difficulty in doing their work, and at the same time, they report that they don’t believe privacy is being substantially enhanced. This concern has led some organizations, in particular, the Association of Academic Health Centers and the Institute of Medicine, to argue for revisions to the HIPAA Privacy Rule to make research easier.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also have been some assessments of the HIPAA Privacy Rule with regard to public health. In general, public health authorities are relatively satisfied with HIPAA and don’t find it too onerous [</a:t>
            </a:r>
            <a:r>
              <a:rPr lang="en-US" sz="1000" b="1" kern="1200" dirty="0">
                <a:solidFill>
                  <a:schemeClr val="tx1"/>
                </a:solidFill>
                <a:effectLst/>
                <a:latin typeface="Arial" pitchFamily="34" charset="0"/>
                <a:ea typeface="MS PGothic" panose="020B0600070205080204" pitchFamily="34" charset="-128"/>
                <a:cs typeface="Arial" pitchFamily="34" charset="0"/>
              </a:rPr>
              <a:t>on</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er</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uhs</a:t>
            </a:r>
            <a:r>
              <a:rPr lang="en-US" sz="1000" kern="1200" dirty="0">
                <a:solidFill>
                  <a:schemeClr val="tx1"/>
                </a:solidFill>
                <a:effectLst/>
                <a:latin typeface="Arial" pitchFamily="34" charset="0"/>
                <a:ea typeface="MS PGothic" panose="020B0600070205080204" pitchFamily="34" charset="-128"/>
                <a:cs typeface="Arial" pitchFamily="34" charset="0"/>
              </a:rPr>
              <a:t>]. One approach that has been advocated is for less emphasis on patient consent and more emphasis on a framework that makes it easier to share appropriate TPO, with some modifications of how </a:t>
            </a:r>
            <a:r>
              <a:rPr lang="en-US" sz="1000" i="1" kern="1200" dirty="0">
                <a:solidFill>
                  <a:schemeClr val="tx1"/>
                </a:solidFill>
                <a:effectLst/>
                <a:latin typeface="Arial" pitchFamily="34" charset="0"/>
                <a:ea typeface="MS PGothic" panose="020B0600070205080204" pitchFamily="34" charset="-128"/>
                <a:cs typeface="Arial" pitchFamily="34" charset="0"/>
              </a:rPr>
              <a:t>operations</a:t>
            </a:r>
            <a:r>
              <a:rPr lang="en-US" sz="1000" kern="1200" dirty="0">
                <a:solidFill>
                  <a:schemeClr val="tx1"/>
                </a:solidFill>
                <a:effectLst/>
                <a:latin typeface="Arial" pitchFamily="34" charset="0"/>
                <a:ea typeface="MS PGothic" panose="020B0600070205080204" pitchFamily="34" charset="-128"/>
                <a:cs typeface="Arial" pitchFamily="34" charset="0"/>
              </a:rPr>
              <a:t> is defined, coupled with more rigorous restrictions on other uses, particularly marketing.</a:t>
            </a:r>
          </a:p>
          <a:p>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C19A05D-9902-4536-9745-86D0BECE85FA}" type="slidenum">
              <a:rPr lang="en-US" altLang="en-US"/>
              <a:pPr>
                <a:spcBef>
                  <a:spcPct val="0"/>
                </a:spcBef>
              </a:pPr>
              <a:t>20</a:t>
            </a:fld>
            <a:endParaRPr lang="en-US" altLang="en-US"/>
          </a:p>
        </p:txBody>
      </p:sp>
    </p:spTree>
    <p:extLst>
      <p:ext uri="{BB962C8B-B14F-4D97-AF65-F5344CB8AC3E}">
        <p14:creationId xmlns:p14="http://schemas.microsoft.com/office/powerpoint/2010/main" val="3718594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There are other modifications to the HIPAA Privacy Rule under the HITECH legislation. One area concerns breach notification. Obviously, patients must be informed, but when the breach exceeds five hundred patients, the OCR as well as the local media or local press, must be notified. In fact, the OCR maintains a web page that lists all breaches of more than five hundred patients, which can be accessed through the URL on this slide. There are also some modifications that allow patients to put more restrictions on disclosures. For example, when patients pay for medical care out-of-pocket instead of through their insurance, they can stipulate that information not be sent to payers. There are also stricter rules for appropriate disclosures of TPO. These disclosures must be tracked and records maintained for three years. In addition, covered entities that have electronic health records have to either provide or, if the patient requests, transmit PHI in electronic format as the patient directs. Finally, one other clause allows patients to opt out of fundraising appeals.</a:t>
            </a:r>
          </a:p>
          <a:p>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AE40C9B-83D0-4194-8273-00415825E4AA}" type="slidenum">
              <a:rPr lang="en-US" altLang="en-US"/>
              <a:pPr>
                <a:spcBef>
                  <a:spcPct val="0"/>
                </a:spcBef>
              </a:pPr>
              <a:t>21</a:t>
            </a:fld>
            <a:endParaRPr lang="en-US" altLang="en-US"/>
          </a:p>
        </p:txBody>
      </p:sp>
    </p:spTree>
    <p:extLst>
      <p:ext uri="{BB962C8B-B14F-4D97-AF65-F5344CB8AC3E}">
        <p14:creationId xmlns:p14="http://schemas.microsoft.com/office/powerpoint/2010/main" val="2171224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c of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In summary, the HIPAA Privacy Rule restricts disclosure of information not authorized by a patient. It has been enhanced by the HITECH Act. It’s important to remember that patient authorization for disclosure is not required for treatment, payment, or operations. Finally, the HIPAA Privacy Rule defines covered entities and business associates of those entities that also must adhere to the privacy regulations.</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D570887-316C-4821-B4F0-8BE19DCE515B}" type="slidenum">
              <a:rPr lang="en-US" altLang="en-US"/>
              <a:pPr>
                <a:spcBef>
                  <a:spcPct val="0"/>
                </a:spcBef>
              </a:pPr>
              <a:t>22</a:t>
            </a:fld>
            <a:endParaRPr lang="en-US" altLang="en-US"/>
          </a:p>
        </p:txBody>
      </p:sp>
    </p:spTree>
    <p:extLst>
      <p:ext uri="{BB962C8B-B14F-4D97-AF65-F5344CB8AC3E}">
        <p14:creationId xmlns:p14="http://schemas.microsoft.com/office/powerpoint/2010/main" val="2693873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341B0CA-B7DA-4639-87DF-E03D16754484}" type="slidenum">
              <a:rPr lang="en-US" altLang="en-US"/>
              <a:pPr>
                <a:spcBef>
                  <a:spcPct val="0"/>
                </a:spcBef>
              </a:pPr>
              <a:t>23</a:t>
            </a:fld>
            <a:endParaRPr lang="en-US" altLang="en-US"/>
          </a:p>
        </p:txBody>
      </p:sp>
    </p:spTree>
    <p:extLst>
      <p:ext uri="{BB962C8B-B14F-4D97-AF65-F5344CB8AC3E}">
        <p14:creationId xmlns:p14="http://schemas.microsoft.com/office/powerpoint/2010/main" val="18894820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E498620-7BDF-4D55-825F-1B28B49A6F5A}" type="slidenum">
              <a:rPr lang="en-US" altLang="en-US"/>
              <a:pPr>
                <a:spcBef>
                  <a:spcPct val="0"/>
                </a:spcBef>
              </a:pPr>
              <a:t>24</a:t>
            </a:fld>
            <a:endParaRPr lang="en-US" altLang="en-US"/>
          </a:p>
        </p:txBody>
      </p:sp>
    </p:spTree>
    <p:extLst>
      <p:ext uri="{BB962C8B-B14F-4D97-AF65-F5344CB8AC3E}">
        <p14:creationId xmlns:p14="http://schemas.microsoft.com/office/powerpoint/2010/main" val="26098520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solidFill>
                <a:srgbClr val="000000"/>
              </a:solidFill>
            </a:endParaRPr>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9A5ABCE-752E-4D1A-90D9-6A6CCF5601CD}" type="slidenum">
              <a:rPr lang="en-US" altLang="en-US">
                <a:solidFill>
                  <a:srgbClr val="000000"/>
                </a:solidFill>
              </a:rPr>
              <a:pPr>
                <a:spcBef>
                  <a:spcPct val="0"/>
                </a:spcBef>
              </a:pPr>
              <a:t>25</a:t>
            </a:fld>
            <a:endParaRPr lang="en-US" altLang="en-US">
              <a:solidFill>
                <a:srgbClr val="000000"/>
              </a:solidFill>
            </a:endParaRPr>
          </a:p>
        </p:txBody>
      </p:sp>
    </p:spTree>
    <p:extLst>
      <p:ext uri="{BB962C8B-B14F-4D97-AF65-F5344CB8AC3E}">
        <p14:creationId xmlns:p14="http://schemas.microsoft.com/office/powerpoint/2010/main" val="8856909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a:p>
        </p:txBody>
      </p:sp>
    </p:spTree>
    <p:extLst>
      <p:ext uri="{BB962C8B-B14F-4D97-AF65-F5344CB8AC3E}">
        <p14:creationId xmlns:p14="http://schemas.microsoft.com/office/powerpoint/2010/main" val="31923801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for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b="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Define and discern the differences between privacy, confidentiality, and security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methods for using information technology to protect privacy and confidentiality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and apply privacy, confidentiality, and security under the tenets of the HIPAA </a:t>
            </a:r>
            <a:r>
              <a:rPr lang="en-US" sz="1000" kern="1200">
                <a:solidFill>
                  <a:schemeClr val="tx1"/>
                </a:solidFill>
                <a:effectLst/>
                <a:latin typeface="Arial" pitchFamily="34" charset="0"/>
                <a:ea typeface="MS PGothic" panose="020B0600070205080204" pitchFamily="34" charset="-128"/>
                <a:cs typeface="Arial" pitchFamily="34" charset="0"/>
              </a:rPr>
              <a:t>Privacy and Security rules </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the intersection of a patient’s right to privacy with the need to share and exchange patient information</a:t>
            </a:r>
          </a:p>
          <a:p>
            <a:pPr eaLnBrk="1" hangingPunct="1">
              <a:spcBef>
                <a:spcPct val="0"/>
              </a:spcBef>
              <a:buFontTx/>
              <a:buChar char="•"/>
            </a:pPr>
            <a:endParaRPr lang="en-US" altLang="en-US" dirty="0">
              <a:latin typeface="Arial" charset="0"/>
              <a:cs typeface="Arial"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4B980B1-1E87-4F9F-91EA-FAE39499096C}" type="slidenum">
              <a:rPr lang="en-US" altLang="en-US"/>
              <a:pPr>
                <a:spcBef>
                  <a:spcPct val="0"/>
                </a:spcBef>
              </a:pPr>
              <a:t>3</a:t>
            </a:fld>
            <a:endParaRPr lang="en-US" altLang="en-US"/>
          </a:p>
        </p:txBody>
      </p:sp>
    </p:spTree>
    <p:extLst>
      <p:ext uri="{BB962C8B-B14F-4D97-AF65-F5344CB8AC3E}">
        <p14:creationId xmlns:p14="http://schemas.microsoft.com/office/powerpoint/2010/main" val="3879410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lecture discusses the Health Insurance Portability and Accountability Act (HIPAA) [</a:t>
            </a:r>
            <a:r>
              <a:rPr lang="en-US" sz="1000" b="1" kern="1200" dirty="0">
                <a:solidFill>
                  <a:schemeClr val="tx1"/>
                </a:solidFill>
                <a:effectLst/>
                <a:latin typeface="Arial" pitchFamily="34" charset="0"/>
                <a:ea typeface="MS PGothic" panose="020B0600070205080204" pitchFamily="34" charset="-128"/>
                <a:cs typeface="Arial" pitchFamily="34" charset="0"/>
              </a:rPr>
              <a:t>hip</a:t>
            </a:r>
            <a:r>
              <a:rPr lang="en-US" sz="1000" kern="1200" dirty="0">
                <a:solidFill>
                  <a:schemeClr val="tx1"/>
                </a:solidFill>
                <a:effectLst/>
                <a:latin typeface="Arial" pitchFamily="34" charset="0"/>
                <a:ea typeface="MS PGothic" panose="020B0600070205080204" pitchFamily="34" charset="-128"/>
                <a:cs typeface="Arial" pitchFamily="34" charset="0"/>
              </a:rPr>
              <a:t>-uh] Privacy Rule, which was signed into effect in 2006.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2008, the Genetic Information Nondiscrimination Act specifically addressed genetic information under the HIPAA Privacy Rule, prohibiting health plans from using or disclosing genetic information for underwriting purposes. The 2009 Health Information Technology for Economic and Clinical Health Act, or HITECH [high-</a:t>
            </a:r>
            <a:r>
              <a:rPr lang="en-US" sz="1000" b="1" kern="1200" dirty="0">
                <a:solidFill>
                  <a:schemeClr val="tx1"/>
                </a:solidFill>
                <a:effectLst/>
                <a:latin typeface="Arial" pitchFamily="34" charset="0"/>
                <a:ea typeface="MS PGothic" panose="020B0600070205080204" pitchFamily="34" charset="-128"/>
                <a:cs typeface="Arial" pitchFamily="34" charset="0"/>
              </a:rPr>
              <a:t>tech</a:t>
            </a:r>
            <a:r>
              <a:rPr lang="en-US" sz="1000" kern="1200" dirty="0">
                <a:solidFill>
                  <a:schemeClr val="tx1"/>
                </a:solidFill>
                <a:effectLst/>
                <a:latin typeface="Arial" pitchFamily="34" charset="0"/>
                <a:ea typeface="MS PGothic" panose="020B0600070205080204" pitchFamily="34" charset="-128"/>
                <a:cs typeface="Arial" pitchFamily="34" charset="0"/>
              </a:rPr>
              <a:t>] legislation, provided updates to the rules. Since the 2009 rule publication and HITECH, additional updates have been made through the federal rule-making process regarding the meaningful use program stages. In 2013, the HIPAA rule that focused on increasing the public’s privacy protections and rights regarding their health information was updated and strengthened the government’s ability to enforce the law regardless of where the information is held, whether by a health plan, a health care provider, or one of their business associates.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also ongoing attempts to ensure that federal and state privacy laws are in agreement with each other. Aligning these laws is a significant work effort, since all state laws are not the same. The benefit of this effort results in not only protection of personal health information but also support in addressing the various issues involved in interstate commerce. </a:t>
            </a: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0FA37F3-5718-4C18-95DD-8EBB8B2B73CC}" type="slidenum">
              <a:rPr lang="en-US" altLang="en-US"/>
              <a:pPr>
                <a:spcBef>
                  <a:spcPct val="0"/>
                </a:spcBef>
              </a:pPr>
              <a:t>4</a:t>
            </a:fld>
            <a:endParaRPr lang="en-US" altLang="en-US"/>
          </a:p>
        </p:txBody>
      </p:sp>
    </p:spTree>
    <p:extLst>
      <p:ext uri="{BB962C8B-B14F-4D97-AF65-F5344CB8AC3E}">
        <p14:creationId xmlns:p14="http://schemas.microsoft.com/office/powerpoint/2010/main" val="3253135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many summaries available on the HIPAA rules, several of which are listed on this slide.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paper by ID Experts presents a relatively concise overview of the HIPAA omnibus law. </a:t>
            </a:r>
            <a:r>
              <a:rPr lang="en-US" sz="1000" kern="1200" dirty="0" err="1">
                <a:solidFill>
                  <a:schemeClr val="tx1"/>
                </a:solidFill>
                <a:effectLst/>
                <a:latin typeface="Arial" pitchFamily="34" charset="0"/>
                <a:ea typeface="MS PGothic" panose="020B0600070205080204" pitchFamily="34" charset="-128"/>
                <a:cs typeface="Arial" pitchFamily="34" charset="0"/>
              </a:rPr>
              <a:t>BridgeFront</a:t>
            </a:r>
            <a:r>
              <a:rPr lang="en-US" sz="1000" kern="1200" dirty="0">
                <a:solidFill>
                  <a:schemeClr val="tx1"/>
                </a:solidFill>
                <a:effectLst/>
                <a:latin typeface="Arial" pitchFamily="34" charset="0"/>
                <a:ea typeface="MS PGothic" panose="020B0600070205080204" pitchFamily="34" charset="-128"/>
                <a:cs typeface="Arial" pitchFamily="34" charset="0"/>
              </a:rPr>
              <a:t> focuses on some of the legal implications, and the Leyva [lay-vat] summary is focused more on the clinical side of the original law.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Health IT government website has many publicly available resources, such as “HIPAA and Health IT,” which contain information regarding the Privacy Rule and ways it facilitates electronic data exchange. This site also has a Security Information Series, which has resources designed for HIPAA-covered entities, including guidelines for implementation. The Health Information and Management Systems Society (HIMSS) has the Privacy and Security Toolkit, which contains an analysis of the HIPAA law as well as tools and resources for understanding and implementing various elements of the law. This toolkit, like many other industry resources, provides HIPAA information on how the rule applies to specific areas, such as mobile devices, health information exchange organizations, public health, and cloud computing. Many industry resources focus on a specific health care professional, such as physicians, nurses, business associates, and human resources, for example. The National Institutes of Health (NIH) provides information on the HIPAA Privacy Rule specifically for the research community. Many organizations, such as the American Health Information Management Association (AHIMA), offer online HIPAA privacy and security courses with some offering certification. The Department of Health and Human Services (HHS) offers publicly available materials, called “Helping Entities Implement Privacy and Security Protections,” to support providers with HIPAA employee training. In addition, HHS offers “HIPAA for Individuals,” which provides information and resources for U.S. citizens to assist them in understanding their rights under HIPAA. </a:t>
            </a:r>
          </a:p>
          <a:p>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A5D5DE9-1D52-4946-AF04-3951CAAAB01A}" type="slidenum">
              <a:rPr lang="en-US" altLang="en-US"/>
              <a:pPr>
                <a:spcBef>
                  <a:spcPct val="0"/>
                </a:spcBef>
              </a:pPr>
              <a:t>5</a:t>
            </a:fld>
            <a:endParaRPr lang="en-US" altLang="en-US"/>
          </a:p>
        </p:txBody>
      </p:sp>
    </p:spTree>
    <p:extLst>
      <p:ext uri="{BB962C8B-B14F-4D97-AF65-F5344CB8AC3E}">
        <p14:creationId xmlns:p14="http://schemas.microsoft.com/office/powerpoint/2010/main" val="734337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Those who work in a health care setting in the United States are probably familiar with the HIPAA Privacy Rule. Patients receiving care in the United States also are exposed to the HIPAA Privacy Rule. The HIPAA Privacy Rule applies to covered entities, which are essentially any entities that electronically bill or are involved in the billing process for patient care services. One category of covered entities is health care providers, such as clinicians, hospitals, and clinics. Another category is health plans, such as health maintenance organizations (HMOs), insurance companies, and others, including business associates. This rule also applies to health care clearinghouses that deal with sensitive health information usually concerning billing services.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key point about HIPAA that leads to a lot of misconceptions is that the HIPAA Privacy Rule doesn’t require patient authorization to disclose information for treatment, payments, or operations, sometimes called TPO [tee-pee-oh]. Probably the biggest misconception is that when a patient is transferred from one institution to another, the referring institution would be in violation of the HIPAA Privacy Rule by sending the patient’s information to the second institution. Not true! When a patient is transferred, it’s within the legal rights of everyone involved in the patient’s health care to disclose information to each other for the care of the patient.</a:t>
            </a: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2877309-58E7-4328-9D8F-2886A7C9984F}" type="slidenum">
              <a:rPr lang="en-US" altLang="en-US"/>
              <a:pPr>
                <a:spcBef>
                  <a:spcPct val="0"/>
                </a:spcBef>
              </a:pPr>
              <a:t>6</a:t>
            </a:fld>
            <a:endParaRPr lang="en-US" altLang="en-US"/>
          </a:p>
        </p:txBody>
      </p:sp>
    </p:spTree>
    <p:extLst>
      <p:ext uri="{BB962C8B-B14F-4D97-AF65-F5344CB8AC3E}">
        <p14:creationId xmlns:p14="http://schemas.microsoft.com/office/powerpoint/2010/main" val="1262140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Notice of Privacy Practices is essentially an oath of privacy. An interesting Web page devoted to oaths of privacy in health care notes that physicians have been taking privacy seriously for quite some time. The Hippocratic Oath, or the Oath of Hippocrates, developed in the fifth century BC, requires the physician to state, “All that may come to my knowledge in the exercise of my profession or outside of my profession or in daily commerce with men, which ought not to be spread abroad I will keep secret and never reveal.” Likewise, the Declaration of Geneva, usually considered to be the modern-day replacement of the Hippocratic Oath, states, “I will respect the secrets which are confided in me even after the patient has died.” </a:t>
            </a: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AE3DEFC-6883-493E-BC32-85DF8345DC13}" type="slidenum">
              <a:rPr lang="en-US" altLang="en-US"/>
              <a:pPr>
                <a:spcBef>
                  <a:spcPct val="0"/>
                </a:spcBef>
              </a:pPr>
              <a:t>7</a:t>
            </a:fld>
            <a:endParaRPr lang="en-US" altLang="en-US"/>
          </a:p>
        </p:txBody>
      </p:sp>
    </p:spTree>
    <p:extLst>
      <p:ext uri="{BB962C8B-B14F-4D97-AF65-F5344CB8AC3E}">
        <p14:creationId xmlns:p14="http://schemas.microsoft.com/office/powerpoint/2010/main" val="24245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What is covered by the HIPAA privacy regulations? The privacy regulations cover protected health information, or PHI [P-H-I]. This is information that is collected from the patient and created by a covered entity, such as a health care provider, clearinghouse, or health plan. It’s individually identifiable and electronically transmitted information. HIPAA regulations extend to covered entities and business associates of the covered entities.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For example, if a business works with a health care institution for whom the HIPAA regulations apply, then those regulations apply to that business as well. De-identified information is not covered; issues with so-called de-identified information were discussed in a previous lecture.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various levels of pre-emption: HIPAA trumps state law if state law is less protective of privacy and security, but state laws that go beyond the HIPAA protections are not nullified by HIPAA and must be followed.</a:t>
            </a:r>
          </a:p>
          <a:p>
            <a:endParaRPr lang="en-US" altLang="en-US" dirty="0">
              <a:latin typeface="Arial"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17F0C19-CF1F-4403-A922-EDF49F2D8E1C}" type="slidenum">
              <a:rPr lang="en-US" altLang="en-US"/>
              <a:pPr>
                <a:spcBef>
                  <a:spcPct val="0"/>
                </a:spcBef>
              </a:pPr>
              <a:t>8</a:t>
            </a:fld>
            <a:endParaRPr lang="en-US" altLang="en-US"/>
          </a:p>
        </p:txBody>
      </p:sp>
    </p:spTree>
    <p:extLst>
      <p:ext uri="{BB962C8B-B14F-4D97-AF65-F5344CB8AC3E}">
        <p14:creationId xmlns:p14="http://schemas.microsoft.com/office/powerpoint/2010/main" val="267727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What types of identifiers fall under PHI? The HIPAA definition of PHI is broad and comprehensive. The regulations define nineteen different types of patient data that can be PHI. Obviously, this includes information such as name and address, but it also includes ZIP code, employer’s e-mail address and telephone numbers, photographic images, Social Security number, medical record number, and any web URLs associated with the patient. Finally, any other unique identifying number, characteristic, or code is also considered PHI. </a:t>
            </a:r>
          </a:p>
          <a:p>
            <a:endParaRPr lang="en-US" altLang="en-US" dirty="0">
              <a:latin typeface="Arial" charset="0"/>
              <a:cs typeface="Arial" charset="0"/>
            </a:endParaRP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0F52354-15E1-41E1-83E5-0827D358C444}" type="slidenum">
              <a:rPr lang="en-US" altLang="en-US"/>
              <a:pPr>
                <a:spcBef>
                  <a:spcPct val="0"/>
                </a:spcBef>
              </a:pPr>
              <a:t>9</a:t>
            </a:fld>
            <a:endParaRPr lang="en-US" altLang="en-US"/>
          </a:p>
        </p:txBody>
      </p:sp>
    </p:spTree>
    <p:extLst>
      <p:ext uri="{BB962C8B-B14F-4D97-AF65-F5344CB8AC3E}">
        <p14:creationId xmlns:p14="http://schemas.microsoft.com/office/powerpoint/2010/main" val="3839279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988499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06EB47F7-1D1F-41B2-B207-7C76B8693B63}"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c</a:t>
            </a:r>
          </a:p>
        </p:txBody>
      </p:sp>
    </p:spTree>
    <p:extLst>
      <p:ext uri="{BB962C8B-B14F-4D97-AF65-F5344CB8AC3E}">
        <p14:creationId xmlns:p14="http://schemas.microsoft.com/office/powerpoint/2010/main" val="824789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5"/>
          <p:cNvSpPr>
            <a:spLocks noGrp="1"/>
          </p:cNvSpPr>
          <p:nvPr>
            <p:ph type="sldNum" sz="quarter" idx="16"/>
          </p:nvPr>
        </p:nvSpPr>
        <p:spPr/>
        <p:txBody>
          <a:bodyPr/>
          <a:lstStyle>
            <a:lvl1pPr>
              <a:defRPr/>
            </a:lvl1pPr>
          </a:lstStyle>
          <a:p>
            <a:fld id="{76E90F31-C0DA-4ACA-82B1-C84EE53ADF3F}"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c</a:t>
            </a:r>
          </a:p>
        </p:txBody>
      </p:sp>
    </p:spTree>
    <p:extLst>
      <p:ext uri="{BB962C8B-B14F-4D97-AF65-F5344CB8AC3E}">
        <p14:creationId xmlns:p14="http://schemas.microsoft.com/office/powerpoint/2010/main" val="2889390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D649DC13-E6F3-4ABC-95F2-A1221B2E9AC0}"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c</a:t>
            </a:r>
          </a:p>
        </p:txBody>
      </p:sp>
    </p:spTree>
    <p:extLst>
      <p:ext uri="{BB962C8B-B14F-4D97-AF65-F5344CB8AC3E}">
        <p14:creationId xmlns:p14="http://schemas.microsoft.com/office/powerpoint/2010/main" val="401622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hyperlink" Target="http://www.ohsu.edu/xd/about/services/integrity/ips/npp.cfm"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hyperlink" Target="http://www.hhs.gov/ocr/index.htm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www.hhs.gov/hipaa/for-professionals/breach-notification/index.html"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8" Type="http://schemas.openxmlformats.org/officeDocument/2006/relationships/hyperlink" Target="http://www.gao.gov/new.items/d04965.pdf" TargetMode="External"/><Relationship Id="rId3" Type="http://schemas.openxmlformats.org/officeDocument/2006/relationships/notesSlide" Target="../notesSlides/notesSlide23.xml"/><Relationship Id="rId7" Type="http://schemas.openxmlformats.org/officeDocument/2006/relationships/hyperlink" Target="http://www.hhs.gov/sites/default/files/ocr/privacy/hipaa/administrative/securityrule/security101.pdf" TargetMode="External"/><Relationship Id="rId2" Type="http://schemas.openxmlformats.org/officeDocument/2006/relationships/slideLayout" Target="../slideLayouts/slideLayout9.xml"/><Relationship Id="rId1" Type="http://schemas.openxmlformats.org/officeDocument/2006/relationships/tags" Target="../tags/tag24.xml"/><Relationship Id="rId6" Type="http://schemas.openxmlformats.org/officeDocument/2006/relationships/hyperlink" Target="http://www.hipaarx.net/downloads/ARRA_HIPAA_White_Paper.pdf" TargetMode="External"/><Relationship Id="rId5" Type="http://schemas.openxmlformats.org/officeDocument/2006/relationships/hyperlink" Target="http://www.ahima.org/education/onlineed/Programs/hipaa" TargetMode="External"/><Relationship Id="rId4" Type="http://schemas.openxmlformats.org/officeDocument/2006/relationships/hyperlink" Target="http://www.aapsonline.org/ethics/oaths.htm" TargetMode="External"/><Relationship Id="rId9" Type="http://schemas.openxmlformats.org/officeDocument/2006/relationships/hyperlink" Target="https://www.healthit.gov/policy-researchers-implementers/hipaa-and-health-it"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hhs.gov/hipaa/for-professionals/privacy/guidance/minimum-necessary-requirement/index.html" TargetMode="External"/><Relationship Id="rId3" Type="http://schemas.openxmlformats.org/officeDocument/2006/relationships/notesSlide" Target="../notesSlides/notesSlide24.xml"/><Relationship Id="rId7" Type="http://schemas.openxmlformats.org/officeDocument/2006/relationships/hyperlink" Target="http://www.hhs.gov/hipaa/for-individuals/index.html" TargetMode="External"/><Relationship Id="rId12" Type="http://schemas.openxmlformats.org/officeDocument/2006/relationships/hyperlink" Target="http://app.himssanalytics.org/docs/ID_Experts_111509.pdf" TargetMode="External"/><Relationship Id="rId2" Type="http://schemas.openxmlformats.org/officeDocument/2006/relationships/slideLayout" Target="../slideLayouts/slideLayout9.xml"/><Relationship Id="rId1" Type="http://schemas.openxmlformats.org/officeDocument/2006/relationships/tags" Target="../tags/tag25.xml"/><Relationship Id="rId6" Type="http://schemas.openxmlformats.org/officeDocument/2006/relationships/hyperlink" Target="http://www.hhs.gov/hipaa/for-professionals/training/index.html" TargetMode="External"/><Relationship Id="rId11" Type="http://schemas.openxmlformats.org/officeDocument/2006/relationships/hyperlink" Target="http://www.himss.org/library/healthcare-privacy-security/toolkit" TargetMode="External"/><Relationship Id="rId5" Type="http://schemas.openxmlformats.org/officeDocument/2006/relationships/hyperlink" Target="http://www.hhs.gov/hipaa/for-professionals/covered-entities/index.html" TargetMode="External"/><Relationship Id="rId10" Type="http://schemas.openxmlformats.org/officeDocument/2006/relationships/hyperlink" Target="http://www.hhs.gov/about/news/2013/01/17/new-rule-protects-patient-privacy-secures-health-information.html" TargetMode="External"/><Relationship Id="rId4" Type="http://schemas.openxmlformats.org/officeDocument/2006/relationships/hyperlink" Target="https://www.healthit.gov/providers-professionals/ehr-privacy-security/resources" TargetMode="External"/><Relationship Id="rId9" Type="http://schemas.openxmlformats.org/officeDocument/2006/relationships/hyperlink" Target="http://www.hhs.gov/hipaa/for-professionals/privacy/guidance/privacy-practices-for-protected-health-information/index.html"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hyperlink" Target="http://www.cdc.gov/nchs/data/ncvhs/ncvhs05-06.pdf" TargetMode="External"/><Relationship Id="rId2" Type="http://schemas.openxmlformats.org/officeDocument/2006/relationships/slideLayout" Target="../slideLayouts/slideLayout9.xml"/><Relationship Id="rId1" Type="http://schemas.openxmlformats.org/officeDocument/2006/relationships/tags" Target="../tags/tag26.xml"/><Relationship Id="rId6" Type="http://schemas.openxmlformats.org/officeDocument/2006/relationships/hyperlink" Target="http://www.nationalacademies.org/hmd/~/media/Files/Report%20Files/2009/Beyond-the-HIPAA-Privacy-Rule-Enhancing-Privacy-Improving-Health-Through-Research/HIPAA%20report%20brief%20FINAL.ashx" TargetMode="External"/><Relationship Id="rId5" Type="http://schemas.openxmlformats.org/officeDocument/2006/relationships/hyperlink" Target="http://lpa.idexpertscorp.com/acton/attachment/6200/f-002d/1/-/-/-/-/file.pdf" TargetMode="External"/><Relationship Id="rId4" Type="http://schemas.openxmlformats.org/officeDocument/2006/relationships/hyperlink" Target="http://www.trideapartners.com/blog/wp-content/uploads/2013/09/HIPAAFinal-Rule.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cdt.org/healthprivacy/20090126Consent.pdf" TargetMode="External"/><Relationship Id="rId7" Type="http://schemas.openxmlformats.org/officeDocument/2006/relationships/hyperlink" Target="http://www.aahcdc.org/Portals/41/Series/Issue-Briefs/HIPAA_Privacy_Rule_Impedes_Research_Growth.pdf?ver=2017-02-17-141347-363"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 Id="rId6" Type="http://schemas.openxmlformats.org/officeDocument/2006/relationships/hyperlink" Target="http://www.aahcdc.org/Portals/0/pdf/AAHC_HIPAA_Privacy_Rule_Impedes_Research_Growth.pdf" TargetMode="External"/><Relationship Id="rId5" Type="http://schemas.openxmlformats.org/officeDocument/2006/relationships/hyperlink" Target="http://www.ohsu.edu/xd/about/services/integrity/ips/npp.cfm" TargetMode="External"/><Relationship Id="rId4" Type="http://schemas.openxmlformats.org/officeDocument/2006/relationships/hyperlink" Target="https://privacyruleandresearch.nih.gov/"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openxmlformats.org/officeDocument/2006/relationships/hyperlink" Target="http://www.hhs.gov/about/news/2013/01/17/new-rule-protects-patient-privacy-secures-health-information.html" TargetMode="External"/><Relationship Id="rId3" Type="http://schemas.openxmlformats.org/officeDocument/2006/relationships/notesSlide" Target="../notesSlides/notesSlide4.xml"/><Relationship Id="rId7" Type="http://schemas.openxmlformats.org/officeDocument/2006/relationships/hyperlink" Target="http://www.hhs.gov/ocr/privacy" TargetMode="Externa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hyperlink" Target="http://www.eeoc.gov/laws/statutes/gina.cfm" TargetMode="External"/><Relationship Id="rId5" Type="http://schemas.openxmlformats.org/officeDocument/2006/relationships/hyperlink" Target="http://www.hhs.gov/ocr/privacy/hipaa/understanding/srsummary.html" TargetMode="External"/><Relationship Id="rId4" Type="http://schemas.openxmlformats.org/officeDocument/2006/relationships/hyperlink" Target="http://www.hhs.gov/ocr/privacy/hipaa/understanding/summary"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7852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Key Privacy Compliance Areas</a:t>
            </a:r>
          </a:p>
        </p:txBody>
      </p:sp>
      <p:sp>
        <p:nvSpPr>
          <p:cNvPr id="22531" name="Content Placeholder 2"/>
          <p:cNvSpPr>
            <a:spLocks noGrp="1"/>
          </p:cNvSpPr>
          <p:nvPr>
            <p:ph sz="quarter" idx="14"/>
          </p:nvPr>
        </p:nvSpPr>
        <p:spPr/>
        <p:txBody>
          <a:bodyPr/>
          <a:lstStyle/>
          <a:p>
            <a:r>
              <a:rPr lang="en-US" altLang="en-US"/>
              <a:t>Notice of privacy practices</a:t>
            </a:r>
          </a:p>
          <a:p>
            <a:r>
              <a:rPr lang="en-US" altLang="en-US"/>
              <a:t>Authorization</a:t>
            </a:r>
          </a:p>
          <a:p>
            <a:r>
              <a:rPr lang="en-US" altLang="en-US"/>
              <a:t>Business associates and subcontractors</a:t>
            </a:r>
          </a:p>
          <a:p>
            <a:r>
              <a:rPr lang="en-US" altLang="en-US"/>
              <a:t>Allowable disclosures</a:t>
            </a:r>
          </a:p>
          <a:p>
            <a:r>
              <a:rPr lang="en-US" altLang="en-US"/>
              <a:t>Marketing</a:t>
            </a:r>
          </a:p>
          <a:p>
            <a:r>
              <a:rPr lang="en-US" altLang="en-US"/>
              <a:t>Physician and staff training</a:t>
            </a:r>
          </a:p>
          <a:p>
            <a:r>
              <a:rPr lang="en-US" altLang="en-US"/>
              <a:t>Penalties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Notice of Privacy Practices</a:t>
            </a:r>
          </a:p>
        </p:txBody>
      </p:sp>
      <p:sp>
        <p:nvSpPr>
          <p:cNvPr id="24579" name="Content Placeholder 2"/>
          <p:cNvSpPr>
            <a:spLocks noGrp="1"/>
          </p:cNvSpPr>
          <p:nvPr>
            <p:ph sz="quarter" idx="14"/>
          </p:nvPr>
        </p:nvSpPr>
        <p:spPr/>
        <p:txBody>
          <a:bodyPr/>
          <a:lstStyle/>
          <a:p>
            <a:r>
              <a:rPr lang="en-US" altLang="en-US" sz="2000" dirty="0"/>
              <a:t>Patient has right to</a:t>
            </a:r>
          </a:p>
          <a:p>
            <a:pPr lvl="1"/>
            <a:r>
              <a:rPr lang="en-US" altLang="en-US" sz="1800" dirty="0"/>
              <a:t>Adequate notice of privacy practices</a:t>
            </a:r>
          </a:p>
          <a:p>
            <a:pPr lvl="1"/>
            <a:r>
              <a:rPr lang="en-US" altLang="en-US" sz="1800" dirty="0"/>
              <a:t>Uses and disclosures of PHI</a:t>
            </a:r>
          </a:p>
          <a:p>
            <a:pPr lvl="1"/>
            <a:r>
              <a:rPr lang="en-US" altLang="en-US" sz="1800" dirty="0"/>
              <a:t>Description of individual rights</a:t>
            </a:r>
          </a:p>
          <a:p>
            <a:pPr lvl="1"/>
            <a:r>
              <a:rPr lang="en-US" altLang="en-US" sz="1800" dirty="0"/>
              <a:t>Covered entities</a:t>
            </a:r>
            <a:r>
              <a:rPr lang="ja-JP" altLang="en-US" sz="1800" dirty="0"/>
              <a:t>’</a:t>
            </a:r>
            <a:r>
              <a:rPr lang="en-US" altLang="ja-JP" sz="1800" dirty="0"/>
              <a:t> legal duties</a:t>
            </a:r>
          </a:p>
          <a:p>
            <a:r>
              <a:rPr lang="en-US" altLang="en-US" sz="2000" dirty="0"/>
              <a:t>One problem is readability of Notice of Privacy Practices (NPP) forms comparable to medical journal articles and beyond 80% of U.S. adults (Breese &amp; Burman, 2005)</a:t>
            </a:r>
          </a:p>
          <a:p>
            <a:r>
              <a:rPr lang="en-US" altLang="en-US" sz="2000" dirty="0"/>
              <a:t>Physicians</a:t>
            </a:r>
            <a:r>
              <a:rPr lang="ja-JP" altLang="en-US" sz="2000" dirty="0"/>
              <a:t>’</a:t>
            </a:r>
            <a:r>
              <a:rPr lang="en-US" altLang="ja-JP" sz="2000" dirty="0"/>
              <a:t> requirements for obtaining NPP consent include</a:t>
            </a:r>
          </a:p>
          <a:p>
            <a:pPr lvl="1"/>
            <a:r>
              <a:rPr lang="ja-JP" altLang="en-US" sz="1800" dirty="0"/>
              <a:t>“</a:t>
            </a:r>
            <a:r>
              <a:rPr lang="en-US" altLang="ja-JP" sz="1800" dirty="0"/>
              <a:t>Good faith effort</a:t>
            </a:r>
            <a:r>
              <a:rPr lang="ja-JP" altLang="en-US" sz="1800" dirty="0"/>
              <a:t>”</a:t>
            </a:r>
            <a:r>
              <a:rPr lang="en-US" altLang="ja-JP" sz="1800" dirty="0"/>
              <a:t> to obtain acknowledgment during first provision of in-person service</a:t>
            </a:r>
          </a:p>
          <a:p>
            <a:pPr lvl="1"/>
            <a:r>
              <a:rPr lang="en-US" altLang="en-US" sz="1800" dirty="0"/>
              <a:t>Failure to obtain is not penalized (per Bush administration revision)</a:t>
            </a:r>
          </a:p>
          <a:p>
            <a:r>
              <a:rPr lang="en-US" altLang="en-US" sz="2000" dirty="0"/>
              <a:t>Many publicly available industry resources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Other Aspects of Privacy Practices</a:t>
            </a:r>
          </a:p>
        </p:txBody>
      </p:sp>
      <p:sp>
        <p:nvSpPr>
          <p:cNvPr id="26627" name="Content Placeholder 2"/>
          <p:cNvSpPr>
            <a:spLocks noGrp="1"/>
          </p:cNvSpPr>
          <p:nvPr>
            <p:ph sz="quarter" idx="14"/>
          </p:nvPr>
        </p:nvSpPr>
        <p:spPr/>
        <p:txBody>
          <a:bodyPr/>
          <a:lstStyle/>
          <a:p>
            <a:r>
              <a:rPr lang="en-US" altLang="en-US" sz="2800" dirty="0"/>
              <a:t>Must be written in plain language</a:t>
            </a:r>
          </a:p>
          <a:p>
            <a:r>
              <a:rPr lang="en-US" altLang="en-US" sz="2800" dirty="0"/>
              <a:t>Practices/organizations must state they preserve the right to change NPP</a:t>
            </a:r>
          </a:p>
          <a:p>
            <a:r>
              <a:rPr lang="en-US" altLang="en-US" sz="2800" dirty="0"/>
              <a:t>There must be a complaint process</a:t>
            </a:r>
          </a:p>
          <a:p>
            <a:r>
              <a:rPr lang="en-US" altLang="en-US" sz="2800" dirty="0"/>
              <a:t>Practices/organizations must designate a privacy official in the office</a:t>
            </a:r>
          </a:p>
          <a:p>
            <a:r>
              <a:rPr lang="en-US" altLang="en-US" sz="2800" dirty="0"/>
              <a:t>See </a:t>
            </a:r>
            <a:r>
              <a:rPr lang="en-US" sz="2800" dirty="0"/>
              <a:t>Oregon Health &amp; Science University’s</a:t>
            </a:r>
            <a:r>
              <a:rPr lang="en-US" altLang="en-US" sz="2800" dirty="0"/>
              <a:t> examples of NPP:</a:t>
            </a:r>
            <a:br>
              <a:rPr lang="en-US" altLang="en-US" sz="2800" dirty="0"/>
            </a:br>
            <a:r>
              <a:rPr lang="en-US" altLang="en-US" sz="2800" dirty="0">
                <a:hlinkClick r:id="rId4" tooltip="Link to privacy practices document"/>
              </a:rPr>
              <a:t>http://www.ohsu.edu/xd/about/services/integrity/ips/npp.cfm</a:t>
            </a:r>
            <a:endParaRPr lang="en-US" altLang="en-US" sz="28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Authorizations</a:t>
            </a:r>
          </a:p>
        </p:txBody>
      </p:sp>
      <p:sp>
        <p:nvSpPr>
          <p:cNvPr id="28675" name="Content Placeholder 2"/>
          <p:cNvSpPr>
            <a:spLocks noGrp="1"/>
          </p:cNvSpPr>
          <p:nvPr>
            <p:ph sz="quarter" idx="14"/>
          </p:nvPr>
        </p:nvSpPr>
        <p:spPr/>
        <p:txBody>
          <a:bodyPr/>
          <a:lstStyle/>
          <a:p>
            <a:r>
              <a:rPr lang="en-US" altLang="en-US"/>
              <a:t>Providers must obtain authorization before using PHI for purposes other than TPO</a:t>
            </a:r>
          </a:p>
          <a:p>
            <a:r>
              <a:rPr lang="en-US" altLang="en-US"/>
              <a:t>They may not condition treatment on an individual’s authorization</a:t>
            </a:r>
          </a:p>
          <a:p>
            <a:r>
              <a:rPr lang="en-US" altLang="en-US"/>
              <a:t>Covered entities must make “reasonable safeguards” to limit the use or disclosure of PHI to the minimum amount necessary</a:t>
            </a:r>
          </a:p>
          <a:p>
            <a:pPr lvl="1"/>
            <a:r>
              <a:rPr lang="en-US" altLang="en-US"/>
              <a:t>Non-treatment disclosure governed by “Minimum Necessary” standard (HHS, 2003)</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Authorizations Must Include</a:t>
            </a:r>
          </a:p>
        </p:txBody>
      </p:sp>
      <p:sp>
        <p:nvSpPr>
          <p:cNvPr id="30723" name="Content Placeholder 2"/>
          <p:cNvSpPr>
            <a:spLocks noGrp="1"/>
          </p:cNvSpPr>
          <p:nvPr>
            <p:ph sz="quarter" idx="14"/>
          </p:nvPr>
        </p:nvSpPr>
        <p:spPr/>
        <p:txBody>
          <a:bodyPr/>
          <a:lstStyle/>
          <a:p>
            <a:r>
              <a:rPr lang="en-US" altLang="en-US"/>
              <a:t>Names of authorized persons making use of disclosure</a:t>
            </a:r>
          </a:p>
          <a:p>
            <a:r>
              <a:rPr lang="en-US" altLang="en-US"/>
              <a:t>Description of information</a:t>
            </a:r>
          </a:p>
          <a:p>
            <a:r>
              <a:rPr lang="en-US" altLang="en-US"/>
              <a:t>Expiration of date of event</a:t>
            </a:r>
          </a:p>
          <a:p>
            <a:r>
              <a:rPr lang="en-US" altLang="en-US"/>
              <a:t>Patient’s right to revoke and instructions on how to do so</a:t>
            </a:r>
          </a:p>
          <a:p>
            <a:r>
              <a:rPr lang="en-US" altLang="en-US"/>
              <a:t>Purpose of use or disclosure</a:t>
            </a:r>
          </a:p>
          <a:p>
            <a:r>
              <a:rPr lang="en-US" altLang="en-US"/>
              <a:t>Signature and date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t>Business Associates</a:t>
            </a:r>
          </a:p>
        </p:txBody>
      </p:sp>
      <p:sp>
        <p:nvSpPr>
          <p:cNvPr id="3" name="Content Placeholder 2"/>
          <p:cNvSpPr>
            <a:spLocks noGrp="1"/>
          </p:cNvSpPr>
          <p:nvPr>
            <p:ph sz="quarter" idx="14"/>
          </p:nvPr>
        </p:nvSpPr>
        <p:spPr/>
        <p:txBody>
          <a:bodyPr/>
          <a:lstStyle/>
          <a:p>
            <a:r>
              <a:rPr lang="en-US"/>
              <a:t>Business associate (BA)</a:t>
            </a:r>
          </a:p>
          <a:p>
            <a:pPr lvl="1"/>
            <a:r>
              <a:rPr lang="en-US"/>
              <a:t>Does work on behalf of a covered entity using or disclosing PHI</a:t>
            </a:r>
          </a:p>
          <a:p>
            <a:pPr lvl="2"/>
            <a:r>
              <a:rPr lang="en-US"/>
              <a:t>Anyone who comes in contact with and uses PHI</a:t>
            </a:r>
          </a:p>
          <a:p>
            <a:pPr lvl="1"/>
            <a:r>
              <a:rPr lang="en-US"/>
              <a:t>Must sign agreement with covered entity</a:t>
            </a:r>
          </a:p>
          <a:p>
            <a:pPr lvl="1"/>
            <a:r>
              <a:rPr lang="en-US"/>
              <a:t>Is directly  accountable to HHS for compliance and subject to breach notification rules</a:t>
            </a:r>
          </a:p>
          <a:p>
            <a:pPr lvl="1"/>
            <a:r>
              <a:rPr lang="en-US"/>
              <a:t>Includes all subcontractors to business associates </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p:txBody>
          <a:bodyPr/>
          <a:lstStyle/>
          <a:p>
            <a:r>
              <a:rPr lang="en-US" altLang="en-US" dirty="0"/>
              <a:t>Allowable Non-TPO Disclosures</a:t>
            </a:r>
          </a:p>
        </p:txBody>
      </p:sp>
      <p:sp>
        <p:nvSpPr>
          <p:cNvPr id="2" name="Content Placeholder 1"/>
          <p:cNvSpPr>
            <a:spLocks noGrp="1"/>
          </p:cNvSpPr>
          <p:nvPr>
            <p:ph sz="quarter" idx="14"/>
          </p:nvPr>
        </p:nvSpPr>
        <p:spPr>
          <a:xfrm>
            <a:off x="457200" y="1600200"/>
            <a:ext cx="4041648" cy="4902200"/>
          </a:xfrm>
        </p:spPr>
        <p:txBody>
          <a:bodyPr/>
          <a:lstStyle/>
          <a:p>
            <a:r>
              <a:rPr lang="en-US" altLang="en-US" sz="2400" dirty="0"/>
              <a:t>Research</a:t>
            </a:r>
          </a:p>
          <a:p>
            <a:pPr lvl="1"/>
            <a:r>
              <a:rPr lang="en-US" altLang="en-US" sz="2000" dirty="0"/>
              <a:t>Overview: HHS, 2004</a:t>
            </a:r>
          </a:p>
          <a:p>
            <a:pPr lvl="1"/>
            <a:r>
              <a:rPr lang="en-US" altLang="en-US" sz="2000" dirty="0"/>
              <a:t>Authorization by patient is generally required</a:t>
            </a:r>
          </a:p>
          <a:p>
            <a:pPr lvl="1"/>
            <a:r>
              <a:rPr lang="en-US" altLang="en-US" sz="2000" dirty="0"/>
              <a:t>Authorization waiver can be provided by an institutional review board (IRB) or privacy board approval</a:t>
            </a:r>
          </a:p>
          <a:p>
            <a:pPr lvl="2"/>
            <a:r>
              <a:rPr lang="en-US" altLang="en-US" sz="1800" dirty="0"/>
              <a:t>Must involve “no more than a minimal risk”</a:t>
            </a:r>
            <a:endParaRPr lang="en-US" altLang="ja-JP" sz="1800" dirty="0"/>
          </a:p>
          <a:p>
            <a:pPr lvl="2"/>
            <a:r>
              <a:rPr lang="en-US" altLang="en-US" sz="1800" dirty="0"/>
              <a:t>Research could not be practically conducted without waiver and without access to PHI</a:t>
            </a:r>
          </a:p>
        </p:txBody>
      </p:sp>
      <p:sp>
        <p:nvSpPr>
          <p:cNvPr id="3" name="Content Placeholder 2"/>
          <p:cNvSpPr>
            <a:spLocks noGrp="1"/>
          </p:cNvSpPr>
          <p:nvPr>
            <p:ph sz="quarter" idx="18"/>
          </p:nvPr>
        </p:nvSpPr>
        <p:spPr/>
        <p:txBody>
          <a:bodyPr/>
          <a:lstStyle/>
          <a:p>
            <a:r>
              <a:rPr lang="en-US" altLang="en-US" sz="2400" dirty="0"/>
              <a:t>Public Health</a:t>
            </a:r>
          </a:p>
          <a:p>
            <a:pPr lvl="1"/>
            <a:r>
              <a:rPr lang="en-US" altLang="en-US" sz="2000" dirty="0"/>
              <a:t>Can be disclosed to public health agencies for public health activities</a:t>
            </a:r>
          </a:p>
          <a:p>
            <a:pPr lvl="1"/>
            <a:r>
              <a:rPr lang="en-US" altLang="en-US" sz="2000" dirty="0"/>
              <a:t>Also allowed for child abuse reporting, exposure to communicable diseases, and workforce surveillance</a:t>
            </a:r>
          </a:p>
          <a:p>
            <a:r>
              <a:rPr lang="en-US" altLang="en-US" sz="2400" dirty="0"/>
              <a:t>Other</a:t>
            </a:r>
          </a:p>
          <a:p>
            <a:pPr lvl="1"/>
            <a:r>
              <a:rPr lang="en-US" altLang="en-US" sz="2000" dirty="0"/>
              <a:t>Law enforcement</a:t>
            </a:r>
          </a:p>
          <a:p>
            <a:pPr lvl="1"/>
            <a:r>
              <a:rPr lang="en-US" altLang="en-US" sz="2000" dirty="0"/>
              <a:t>Decedents</a:t>
            </a:r>
          </a:p>
          <a:p>
            <a:pPr lvl="1"/>
            <a:r>
              <a:rPr lang="en-US" altLang="en-US" sz="2000" dirty="0"/>
              <a:t>Cadaveric tissue donation</a:t>
            </a:r>
          </a:p>
        </p:txBody>
      </p:sp>
      <p:sp>
        <p:nvSpPr>
          <p:cNvPr id="10" name="Slide Number Placeholder 9"/>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Marketing</a:t>
            </a:r>
          </a:p>
        </p:txBody>
      </p:sp>
      <p:sp>
        <p:nvSpPr>
          <p:cNvPr id="36867" name="Content Placeholder 2"/>
          <p:cNvSpPr>
            <a:spLocks noGrp="1"/>
          </p:cNvSpPr>
          <p:nvPr>
            <p:ph sz="quarter" idx="14"/>
          </p:nvPr>
        </p:nvSpPr>
        <p:spPr/>
        <p:txBody>
          <a:bodyPr/>
          <a:lstStyle/>
          <a:p>
            <a:r>
              <a:rPr lang="en-US" altLang="en-US" sz="2800" dirty="0"/>
              <a:t>Defined as </a:t>
            </a:r>
            <a:r>
              <a:rPr lang="ja-JP" altLang="en-US" sz="2800" dirty="0"/>
              <a:t>“</a:t>
            </a:r>
            <a:r>
              <a:rPr lang="en-US" altLang="ja-JP" sz="2800" dirty="0"/>
              <a:t>a communication about a product/service that encourages recipients of the communication to purchase/use the product/service</a:t>
            </a:r>
            <a:r>
              <a:rPr lang="ja-JP" altLang="en-US" sz="2800" dirty="0"/>
              <a:t>”</a:t>
            </a:r>
            <a:endParaRPr lang="en-US" altLang="ja-JP" sz="2800" dirty="0"/>
          </a:p>
          <a:p>
            <a:r>
              <a:rPr lang="en-US" altLang="en-US" sz="2800" dirty="0"/>
              <a:t>Using PHI for marketing requires authorization from the individual</a:t>
            </a:r>
          </a:p>
          <a:p>
            <a:r>
              <a:rPr lang="en-US" altLang="en-US" sz="2800" dirty="0"/>
              <a:t>Is not marketing for providers if treatment is</a:t>
            </a:r>
          </a:p>
          <a:p>
            <a:pPr lvl="1"/>
            <a:r>
              <a:rPr lang="en-US" altLang="en-US" sz="2400" dirty="0"/>
              <a:t>Therapy recommendation</a:t>
            </a:r>
          </a:p>
          <a:p>
            <a:pPr lvl="1"/>
            <a:r>
              <a:rPr lang="en-US" altLang="en-US" sz="2400" dirty="0"/>
              <a:t>Appointment notification</a:t>
            </a:r>
          </a:p>
          <a:p>
            <a:pPr lvl="1"/>
            <a:r>
              <a:rPr lang="en-US" altLang="en-US" sz="2400" dirty="0"/>
              <a:t>Prescription refill reminder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a:t>Physician and Staff Training</a:t>
            </a:r>
          </a:p>
        </p:txBody>
      </p:sp>
      <p:sp>
        <p:nvSpPr>
          <p:cNvPr id="38915" name="Content Placeholder 2"/>
          <p:cNvSpPr>
            <a:spLocks noGrp="1"/>
          </p:cNvSpPr>
          <p:nvPr>
            <p:ph sz="quarter" idx="14"/>
          </p:nvPr>
        </p:nvSpPr>
        <p:spPr/>
        <p:txBody>
          <a:bodyPr/>
          <a:lstStyle/>
          <a:p>
            <a:r>
              <a:rPr lang="en-US" altLang="en-US"/>
              <a:t>Practices/organizations must</a:t>
            </a:r>
          </a:p>
          <a:p>
            <a:pPr lvl="1"/>
            <a:r>
              <a:rPr lang="en-US" altLang="en-US"/>
              <a:t>Designate a privacy Officer</a:t>
            </a:r>
          </a:p>
          <a:p>
            <a:pPr lvl="1"/>
            <a:r>
              <a:rPr lang="en-US" altLang="en-US"/>
              <a:t>Develop policies and procedures</a:t>
            </a:r>
          </a:p>
          <a:p>
            <a:pPr lvl="1"/>
            <a:r>
              <a:rPr lang="en-US" altLang="en-US"/>
              <a:t>Provide privacy training to workforce</a:t>
            </a:r>
          </a:p>
          <a:p>
            <a:pPr lvl="1"/>
            <a:r>
              <a:rPr lang="en-US" altLang="en-US"/>
              <a:t>Develop a system of sanctions for employees who violate privacy laws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a:t>Penalties</a:t>
            </a:r>
          </a:p>
        </p:txBody>
      </p:sp>
      <p:sp>
        <p:nvSpPr>
          <p:cNvPr id="40963" name="Content Placeholder 2"/>
          <p:cNvSpPr>
            <a:spLocks noGrp="1"/>
          </p:cNvSpPr>
          <p:nvPr>
            <p:ph sz="quarter" idx="14"/>
          </p:nvPr>
        </p:nvSpPr>
        <p:spPr>
          <a:xfrm>
            <a:off x="457200" y="1600199"/>
            <a:ext cx="8229600" cy="4910667"/>
          </a:xfrm>
        </p:spPr>
        <p:txBody>
          <a:bodyPr/>
          <a:lstStyle/>
          <a:p>
            <a:r>
              <a:rPr lang="en-US" altLang="en-US" sz="2800" dirty="0"/>
              <a:t>Enforced by HHS Office for Civil Rights </a:t>
            </a:r>
            <a:r>
              <a:rPr lang="en-US" altLang="en-US" sz="2800" dirty="0">
                <a:hlinkClick r:id="rId4" tooltip="HHS Office for Civil Rights website"/>
              </a:rPr>
              <a:t>http://www.hhs.gov/ocr/index.html </a:t>
            </a:r>
            <a:endParaRPr lang="en-US" altLang="en-US" sz="2800" dirty="0"/>
          </a:p>
          <a:p>
            <a:r>
              <a:rPr lang="en-US" altLang="en-US" sz="2800" dirty="0"/>
              <a:t>Penalties higher for </a:t>
            </a:r>
            <a:r>
              <a:rPr lang="ja-JP" altLang="en-US" sz="2800" dirty="0"/>
              <a:t>“</a:t>
            </a:r>
            <a:r>
              <a:rPr lang="en-US" altLang="ja-JP" sz="2800" dirty="0"/>
              <a:t>willful neglect</a:t>
            </a:r>
            <a:r>
              <a:rPr lang="ja-JP" altLang="en-US" sz="2800" dirty="0"/>
              <a:t>”</a:t>
            </a:r>
            <a:r>
              <a:rPr lang="en-US" altLang="ja-JP" sz="2800" dirty="0"/>
              <a:t> (i.e., offender knew about violation or was recklessly indifferent)</a:t>
            </a:r>
          </a:p>
          <a:p>
            <a:r>
              <a:rPr lang="en-US" altLang="en-US" sz="2800" dirty="0"/>
              <a:t>Original HIPAA criticized for modest penalties and minimal prosecutions</a:t>
            </a:r>
          </a:p>
          <a:p>
            <a:r>
              <a:rPr lang="en-US" altLang="en-US" sz="2800" dirty="0"/>
              <a:t>HITECH increased severity of penalties:</a:t>
            </a:r>
          </a:p>
          <a:p>
            <a:pPr lvl="1"/>
            <a:r>
              <a:rPr lang="en-US" altLang="en-US" sz="2400" dirty="0"/>
              <a:t>Tiered penalty structure ranging from $25,000 to $1.5 million per year, with $100 to $50,000 per violation (for each record)</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a:ea typeface="MS PGothic" pitchFamily="34" charset="-128"/>
              </a:rPr>
              <a:t>The Culture of Health Care</a:t>
            </a:r>
          </a:p>
        </p:txBody>
      </p:sp>
      <p:sp>
        <p:nvSpPr>
          <p:cNvPr id="6147" name="Text Placeholder 2"/>
          <p:cNvSpPr>
            <a:spLocks noGrp="1"/>
          </p:cNvSpPr>
          <p:nvPr>
            <p:ph type="body" sz="half" idx="2"/>
          </p:nvPr>
        </p:nvSpPr>
        <p:spPr>
          <a:xfrm>
            <a:off x="1188720" y="3517900"/>
            <a:ext cx="6766560" cy="762000"/>
          </a:xfrm>
        </p:spPr>
        <p:txBody>
          <a:bodyPr/>
          <a:lstStyle/>
          <a:p>
            <a:pPr eaLnBrk="1" hangingPunct="1"/>
            <a:r>
              <a:rPr lang="en-US" altLang="en-US" dirty="0">
                <a:ea typeface="MS PGothic" pitchFamily="34" charset="-128"/>
              </a:rPr>
              <a:t>Privacy, Confidentiality, and Security</a:t>
            </a:r>
          </a:p>
          <a:p>
            <a:pPr eaLnBrk="1" hangingPunct="1"/>
            <a:endParaRPr lang="en-US" altLang="en-US" dirty="0">
              <a:ea typeface="MS PGothic" pitchFamily="34" charset="-128"/>
            </a:endParaRPr>
          </a:p>
        </p:txBody>
      </p:sp>
      <p:sp>
        <p:nvSpPr>
          <p:cNvPr id="6148" name="Text Placeholder 3"/>
          <p:cNvSpPr>
            <a:spLocks noGrp="1"/>
          </p:cNvSpPr>
          <p:nvPr>
            <p:ph type="body" sz="quarter" idx="11"/>
          </p:nvPr>
        </p:nvSpPr>
        <p:spPr/>
        <p:txBody>
          <a:bodyPr/>
          <a:lstStyle/>
          <a:p>
            <a:pPr eaLnBrk="1" hangingPunct="1"/>
            <a:r>
              <a:rPr lang="en-US" altLang="en-US" dirty="0"/>
              <a:t>Lecture c</a:t>
            </a:r>
          </a:p>
        </p:txBody>
      </p:sp>
      <p:sp>
        <p:nvSpPr>
          <p:cNvPr id="7" name="Text Placeholder 4"/>
          <p:cNvSpPr>
            <a:spLocks noGrp="1"/>
          </p:cNvSpPr>
          <p:nvPr>
            <p:ph type="body" sz="quarter" idx="12"/>
          </p:nvPr>
        </p:nvSpPr>
        <p:spPr/>
        <p:txBody>
          <a:bodyPr/>
          <a:lstStyle/>
          <a:p>
            <a:pPr algn="ctr"/>
            <a:r>
              <a:rPr lang="en-US" altLang="en-US" i="1" dirty="0">
                <a:ea typeface="Calibri" pitchFamily="34" charset="0"/>
                <a:cs typeface="Times New Roman" pitchFamily="18" charset="0"/>
              </a:rPr>
              <a:t>This material (Comp 2 Unit 9)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i="1" dirty="0">
                <a:ea typeface="Calibri" pitchFamily="34" charset="0"/>
                <a:cs typeface="Times New Roman" pitchFamily="18" charset="0"/>
              </a:rPr>
              <a:t>.</a:t>
            </a:r>
            <a:endParaRPr lang="en-US" altLang="en-US" dirty="0">
              <a:ea typeface="Calibri" pitchFamily="34" charset="0"/>
              <a:cs typeface="Arial"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HIPAA Privacy Rule</a:t>
            </a:r>
            <a:br>
              <a:rPr lang="en-US" dirty="0"/>
            </a:br>
            <a:r>
              <a:rPr lang="en-US" dirty="0"/>
              <a:t>Protect Privacy?</a:t>
            </a:r>
          </a:p>
        </p:txBody>
      </p:sp>
      <p:sp>
        <p:nvSpPr>
          <p:cNvPr id="43011" name="Content Placeholder 2"/>
          <p:cNvSpPr>
            <a:spLocks noGrp="1"/>
          </p:cNvSpPr>
          <p:nvPr>
            <p:ph sz="quarter" idx="14"/>
          </p:nvPr>
        </p:nvSpPr>
        <p:spPr>
          <a:xfrm>
            <a:off x="457200" y="1600199"/>
            <a:ext cx="8229600" cy="4936067"/>
          </a:xfrm>
        </p:spPr>
        <p:txBody>
          <a:bodyPr/>
          <a:lstStyle/>
          <a:p>
            <a:r>
              <a:rPr lang="en-US" altLang="en-US" sz="2000" dirty="0"/>
              <a:t>Reviews by GAO (2004) and NCVHS (Kanaan, 2007) found adherence less problematic than anticipated</a:t>
            </a:r>
          </a:p>
          <a:p>
            <a:r>
              <a:rPr lang="en-US" altLang="en-US" sz="2000" dirty="0"/>
              <a:t>Major concerns relate to difficulty in performing clinical research</a:t>
            </a:r>
          </a:p>
          <a:p>
            <a:pPr lvl="1"/>
            <a:r>
              <a:rPr lang="en-US" altLang="en-US" sz="1800" dirty="0"/>
              <a:t>Finding and accessing patients for research more difficult (Armstrong et al., 2005)</a:t>
            </a:r>
          </a:p>
          <a:p>
            <a:pPr lvl="1"/>
            <a:r>
              <a:rPr lang="en-US" altLang="en-US" sz="1800" dirty="0"/>
              <a:t>Two-thirds of researchers surveyed reported more difficulty in work; only one-quarter believed privacy enhanced (Ness, 2007)</a:t>
            </a:r>
          </a:p>
          <a:p>
            <a:pPr lvl="1"/>
            <a:r>
              <a:rPr lang="en-US" altLang="en-US" sz="1800" dirty="0"/>
              <a:t>Reports from AAHC (Steinberg, &amp; Rubin, 2009) and Institute of Medicine (2009) argue for revision to make research easier</a:t>
            </a:r>
          </a:p>
          <a:p>
            <a:r>
              <a:rPr lang="en-US" altLang="en-US" sz="2000" dirty="0"/>
              <a:t>Also concerns with implications for public health (</a:t>
            </a:r>
            <a:r>
              <a:rPr lang="en-US" altLang="en-US" sz="2000" dirty="0" err="1"/>
              <a:t>Kamoie</a:t>
            </a:r>
            <a:r>
              <a:rPr lang="en-US" altLang="en-US" sz="2000" dirty="0"/>
              <a:t> &amp; Hodge, 2004)</a:t>
            </a:r>
          </a:p>
          <a:p>
            <a:r>
              <a:rPr lang="en-US" altLang="en-US" sz="2000" dirty="0"/>
              <a:t>Another view calls for less emphasis on consent and more on a framework that makes for easier sharing of TPO (with some modifications of </a:t>
            </a:r>
            <a:r>
              <a:rPr lang="ja-JP" altLang="en-US" sz="2000" dirty="0"/>
              <a:t>“</a:t>
            </a:r>
            <a:r>
              <a:rPr lang="en-US" altLang="ja-JP" sz="2000" dirty="0"/>
              <a:t>O</a:t>
            </a:r>
            <a:r>
              <a:rPr lang="ja-JP" altLang="en-US" sz="2000" dirty="0"/>
              <a:t>”</a:t>
            </a:r>
            <a:r>
              <a:rPr lang="en-US" altLang="ja-JP" sz="2000" dirty="0"/>
              <a:t>) with more rigorous restrictions on other uses, such as marketing (McGraw, 2009; McGraw et al., 2009)</a:t>
            </a:r>
            <a:endParaRPr lang="en-US" altLang="en-US" sz="20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Other Modifications in HITECH</a:t>
            </a:r>
          </a:p>
        </p:txBody>
      </p:sp>
      <p:sp>
        <p:nvSpPr>
          <p:cNvPr id="45059" name="Content Placeholder 2"/>
          <p:cNvSpPr>
            <a:spLocks noGrp="1"/>
          </p:cNvSpPr>
          <p:nvPr>
            <p:ph sz="quarter" idx="14"/>
          </p:nvPr>
        </p:nvSpPr>
        <p:spPr/>
        <p:txBody>
          <a:bodyPr/>
          <a:lstStyle/>
          <a:p>
            <a:r>
              <a:rPr lang="en-US" altLang="en-US" sz="2400" dirty="0"/>
              <a:t>Breach notification: When 500 or more patients affected, breach must be reported to local media and OCR</a:t>
            </a:r>
          </a:p>
          <a:p>
            <a:pPr lvl="1"/>
            <a:r>
              <a:rPr lang="en-US" altLang="en-US" sz="2000" dirty="0">
                <a:hlinkClick r:id="rId4" tooltip="Link to article about HIPAA breach notification requirements"/>
              </a:rPr>
              <a:t>www.hhs.gov/hipaa/for-professionals/breach-notification/index.htm</a:t>
            </a:r>
            <a:r>
              <a:rPr lang="en-US" altLang="en-US" sz="2000" dirty="0">
                <a:hlinkClick r:id="rId4" tooltip="Link to article about HIPAA breach notification requirements"/>
              </a:rPr>
              <a:t>l</a:t>
            </a:r>
            <a:endParaRPr lang="en-US" altLang="en-US" sz="2000" dirty="0"/>
          </a:p>
          <a:p>
            <a:pPr lvl="1"/>
            <a:r>
              <a:rPr lang="en-US" altLang="en-US" sz="2000" dirty="0"/>
              <a:t>Restrictions on disclosures</a:t>
            </a:r>
          </a:p>
          <a:p>
            <a:pPr lvl="1"/>
            <a:r>
              <a:rPr lang="en-US" altLang="en-US" sz="2000" dirty="0"/>
              <a:t>Information about services paid for out of pocket must be withheld from payers upon request</a:t>
            </a:r>
          </a:p>
          <a:p>
            <a:pPr lvl="1"/>
            <a:r>
              <a:rPr lang="en-US" altLang="en-US" sz="2000" dirty="0"/>
              <a:t>TPO disclosures must be tracked and records maintained for three years</a:t>
            </a:r>
          </a:p>
          <a:p>
            <a:pPr lvl="1"/>
            <a:r>
              <a:rPr lang="en-US" altLang="en-US" sz="2000" dirty="0"/>
              <a:t>Covered entities with EHRs must provide or transmit PHI in electronic format as directed by patient</a:t>
            </a:r>
          </a:p>
          <a:p>
            <a:r>
              <a:rPr lang="en-US" altLang="en-US" sz="2400" dirty="0"/>
              <a:t>Patients can opt out of fundraising appeals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Summary – Lecture c</a:t>
            </a:r>
          </a:p>
        </p:txBody>
      </p:sp>
      <p:sp>
        <p:nvSpPr>
          <p:cNvPr id="47107" name="Text Placeholder 3"/>
          <p:cNvSpPr>
            <a:spLocks noGrp="1"/>
          </p:cNvSpPr>
          <p:nvPr>
            <p:ph type="body" sz="quarter" idx="11"/>
          </p:nvPr>
        </p:nvSpPr>
        <p:spPr/>
        <p:txBody>
          <a:bodyPr/>
          <a:lstStyle/>
          <a:p>
            <a:r>
              <a:rPr lang="en-US" altLang="en-US"/>
              <a:t>HIPAA Privacy Rule restricts disclosure of information not authorized by a patient</a:t>
            </a:r>
          </a:p>
          <a:p>
            <a:r>
              <a:rPr lang="en-US" altLang="en-US"/>
              <a:t>Privacy Rule is enhanced in HITECH Act</a:t>
            </a:r>
          </a:p>
          <a:p>
            <a:r>
              <a:rPr lang="en-US" altLang="en-US"/>
              <a:t>Patient authorization is not required for treatment, payment, or operations (TPO)</a:t>
            </a:r>
          </a:p>
          <a:p>
            <a:r>
              <a:rPr lang="en-US" altLang="en-US"/>
              <a:t>HIPAA Privacy Rule defines covered entities that must adhere and defines business associates of those entities that also must adhere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c</a:t>
            </a:r>
          </a:p>
        </p:txBody>
      </p:sp>
      <p:sp>
        <p:nvSpPr>
          <p:cNvPr id="59394" name="Text Placeholder 2"/>
          <p:cNvSpPr>
            <a:spLocks noGrp="1"/>
          </p:cNvSpPr>
          <p:nvPr>
            <p:ph type="body" sz="quarter" idx="16"/>
          </p:nvPr>
        </p:nvSpPr>
        <p:spPr>
          <a:xfrm>
            <a:off x="457200" y="1600199"/>
            <a:ext cx="8229600" cy="4758267"/>
          </a:xfrm>
        </p:spPr>
        <p:txBody>
          <a:bodyPr/>
          <a:lstStyle/>
          <a:p>
            <a:r>
              <a:rPr lang="en-US" altLang="en-US" dirty="0"/>
              <a:t>References </a:t>
            </a:r>
          </a:p>
          <a:p>
            <a:r>
              <a:rPr lang="en-US" altLang="en-US" sz="1400" b="0" dirty="0"/>
              <a:t>AAPS (Association of American Physicians and Surgeons). (</a:t>
            </a:r>
            <a:r>
              <a:rPr lang="en-US" altLang="en-US" sz="1400" b="0" dirty="0" err="1"/>
              <a:t>n.d.</a:t>
            </a:r>
            <a:r>
              <a:rPr lang="en-US" altLang="en-US" sz="1400" b="0" dirty="0"/>
              <a:t>). Physician oaths.  Retrieved from </a:t>
            </a:r>
            <a:r>
              <a:rPr lang="en-US" altLang="en-US" sz="1400" b="0" dirty="0">
                <a:hlinkClick r:id="rId4" tooltip="Physician oaths at aapsonline.org"/>
              </a:rPr>
              <a:t>http://www.aapsonline.org/ethics/oaths.htm</a:t>
            </a:r>
            <a:r>
              <a:rPr lang="en-US" altLang="en-US" sz="1400" b="0" dirty="0"/>
              <a:t> </a:t>
            </a:r>
          </a:p>
          <a:p>
            <a:r>
              <a:rPr lang="en-US" altLang="en-US" sz="1400" b="0" dirty="0"/>
              <a:t>AHIMA (</a:t>
            </a:r>
            <a:r>
              <a:rPr lang="en-US" sz="1400" b="0" dirty="0"/>
              <a:t>American Health Information Management Association</a:t>
            </a:r>
            <a:r>
              <a:rPr lang="en-US" altLang="en-US" sz="1400" b="0" dirty="0"/>
              <a:t>). (2016). </a:t>
            </a:r>
            <a:r>
              <a:rPr lang="en-US" sz="1400" b="0" dirty="0"/>
              <a:t>AHIMA introduces new online HIPAA privacy and security course. </a:t>
            </a:r>
            <a:r>
              <a:rPr lang="en-US" altLang="en-US" sz="1400" b="0" dirty="0"/>
              <a:t>Retrieved from </a:t>
            </a:r>
            <a:r>
              <a:rPr lang="en-US" altLang="en-US" sz="1400" b="0" dirty="0">
                <a:hlinkClick r:id="rId5" tooltip="Overview: Your Road Map to HIPAA Privacy and Security Rules"/>
              </a:rPr>
              <a:t>http://www.ahima.org/education/onlineed/Programs/hipaa</a:t>
            </a:r>
            <a:endParaRPr lang="en-US" altLang="en-US" sz="1400" b="0" dirty="0"/>
          </a:p>
          <a:p>
            <a:r>
              <a:rPr lang="en-US" altLang="en-US" sz="1400" b="0" dirty="0"/>
              <a:t>Armstrong, D., Kline-Rogers, </a:t>
            </a:r>
            <a:r>
              <a:rPr lang="en-US" sz="1400" b="0" dirty="0"/>
              <a:t>E., Jani, S. M., et al. </a:t>
            </a:r>
            <a:r>
              <a:rPr lang="en-US" altLang="en-US" sz="1400" b="0" dirty="0"/>
              <a:t>(2005). Potential impact of the HIPAA privacy rule on data collection in a registry of patients with acute coronary syndrome. </a:t>
            </a:r>
            <a:r>
              <a:rPr lang="en-US" altLang="en-US" sz="1400" b="0" i="1" dirty="0"/>
              <a:t>Archives of Internal Medicine</a:t>
            </a:r>
            <a:r>
              <a:rPr lang="en-US" altLang="en-US" sz="1400" b="0" dirty="0"/>
              <a:t>, 165, 1125–1129. </a:t>
            </a:r>
          </a:p>
          <a:p>
            <a:r>
              <a:rPr lang="en-US" altLang="en-US" sz="1400" b="0" dirty="0"/>
              <a:t>Breese, P., &amp; Burman, W. (2005). Readability of notice of privacy forms used by major health care institutions. </a:t>
            </a:r>
            <a:r>
              <a:rPr lang="en-US" altLang="en-US" sz="1400" b="0" i="1" dirty="0"/>
              <a:t>JAMA</a:t>
            </a:r>
            <a:r>
              <a:rPr lang="en-US" altLang="en-US" sz="1400" b="0" dirty="0"/>
              <a:t>, 293, 1593–1594.</a:t>
            </a:r>
          </a:p>
          <a:p>
            <a:r>
              <a:rPr lang="en-US" altLang="en-US" sz="1400" b="0" dirty="0" err="1"/>
              <a:t>BridgeFront</a:t>
            </a:r>
            <a:r>
              <a:rPr lang="en-US" altLang="en-US" sz="1400" b="0" dirty="0"/>
              <a:t>. (2009). Impact of the American Recovery &amp; Reinvestment Act of 2009 on HIPAA privacy &amp; security. Retrieved from </a:t>
            </a:r>
            <a:r>
              <a:rPr lang="en-US" altLang="en-US" sz="1400" b="0" dirty="0">
                <a:hlinkClick r:id="rId6" tooltip="). Impact of the American Recovery &amp; Reinvestment Act of 2009 on HIPAA privacy &amp; security.  (PDF)"/>
              </a:rPr>
              <a:t>http://www.hipaarx.net/downloads/ARRA_HIPAA_White_Paper.pdf </a:t>
            </a:r>
            <a:endParaRPr lang="en-US" altLang="en-US" sz="1400" b="0" dirty="0"/>
          </a:p>
          <a:p>
            <a:r>
              <a:rPr lang="en-US" altLang="en-US" sz="1400" b="0" dirty="0"/>
              <a:t>Centers for Medicare and Medicaid Services (CMS). (2007). </a:t>
            </a:r>
            <a:r>
              <a:rPr lang="en-US" altLang="en-US" sz="1400" b="0" i="1" dirty="0"/>
              <a:t>Security 101 for covered entities</a:t>
            </a:r>
            <a:r>
              <a:rPr lang="en-US" altLang="en-US" sz="1400" b="0" dirty="0"/>
              <a:t>. Baltimore, MD: CMS. Retrieved from </a:t>
            </a:r>
            <a:r>
              <a:rPr lang="en-US" altLang="en-US" sz="1400" b="0" dirty="0">
                <a:hlinkClick r:id="rId7" tooltip="Security 101 for covered entities, Link to pdf"/>
              </a:rPr>
              <a:t>http://www.hhs.gov/sites/default/files/ocr/privacy/hipaa/administrative/securityrule/security101.pdf</a:t>
            </a:r>
            <a:endParaRPr lang="en-US" altLang="en-US" sz="1400" b="0" dirty="0"/>
          </a:p>
          <a:p>
            <a:r>
              <a:rPr lang="en-US" altLang="en-US" sz="1400" b="0" dirty="0"/>
              <a:t>GAO (Government Accounting Office). (2004). Health information: First-year experiences under the federal privacy rule. Retrieved from </a:t>
            </a:r>
            <a:r>
              <a:rPr lang="en-US" altLang="en-US" sz="1400" b="0" dirty="0">
                <a:hlinkClick r:id="rId8" tooltip="First-year experiences under the federal privacy rule, Link to GAO PDF"/>
              </a:rPr>
              <a:t>http://www.gao.gov/new.items/d04965.pdf</a:t>
            </a:r>
            <a:endParaRPr lang="en-US" altLang="en-US" sz="1400" b="0" dirty="0"/>
          </a:p>
          <a:p>
            <a:r>
              <a:rPr lang="en-US" altLang="en-US" sz="1400" b="0" dirty="0"/>
              <a:t>HealthIT.gov. (2016). HIPAA and health IT. Retrieved from </a:t>
            </a:r>
            <a:r>
              <a:rPr lang="en-US" altLang="en-US" sz="1400" b="0" dirty="0">
                <a:hlinkClick r:id="rId9" tooltip="PAA and health IT at HealthIT.gov"/>
              </a:rPr>
              <a:t>https://www.healthit.gov/policy-researchers-implementers/hipaa-and-health-it</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c Continued</a:t>
            </a:r>
          </a:p>
        </p:txBody>
      </p:sp>
      <p:sp>
        <p:nvSpPr>
          <p:cNvPr id="61442" name="Text Placeholder 2"/>
          <p:cNvSpPr>
            <a:spLocks noGrp="1"/>
          </p:cNvSpPr>
          <p:nvPr>
            <p:ph type="body" sz="quarter" idx="16"/>
          </p:nvPr>
        </p:nvSpPr>
        <p:spPr>
          <a:xfrm>
            <a:off x="457200" y="1600199"/>
            <a:ext cx="8229600" cy="5037667"/>
          </a:xfrm>
        </p:spPr>
        <p:txBody>
          <a:bodyPr/>
          <a:lstStyle/>
          <a:p>
            <a:r>
              <a:rPr lang="en-US" altLang="en-US" sz="1400" b="0" dirty="0"/>
              <a:t>HealthIT.gov. (2016). Health IT privacy and security resources. Retrieved from </a:t>
            </a:r>
            <a:r>
              <a:rPr lang="en-US" altLang="en-US" sz="1400" b="0" dirty="0">
                <a:hlinkClick r:id="rId4" tooltip="Health IT privacy and security resources, Link to document"/>
              </a:rPr>
              <a:t>https://www.healthit.gov/providers-professionals/ehr-privacy-security/resources</a:t>
            </a:r>
            <a:endParaRPr lang="en-US" altLang="en-US" sz="1400" b="0" dirty="0"/>
          </a:p>
          <a:p>
            <a:r>
              <a:rPr lang="en-US" altLang="en-US" sz="1400" b="0" dirty="0"/>
              <a:t>HHS (Department of Health and Human Services). (</a:t>
            </a:r>
            <a:r>
              <a:rPr lang="en-US" altLang="en-US" sz="1400" b="0" dirty="0" err="1"/>
              <a:t>n.d.</a:t>
            </a:r>
            <a:r>
              <a:rPr lang="en-US" altLang="en-US" sz="1400" b="0" dirty="0"/>
              <a:t>) Covered Entities and Business associates. Retrieved from </a:t>
            </a:r>
            <a:r>
              <a:rPr lang="en-US" altLang="en-US" sz="1400" b="0" dirty="0">
                <a:hlinkClick r:id="rId5" tooltip="Covered Entities and Business associates., Link to website"/>
              </a:rPr>
              <a:t>http://www.hhs.gov/hipaa/for-professionals/covered-entities/index.html</a:t>
            </a:r>
            <a:endParaRPr lang="en-US" altLang="en-US" sz="1400" b="0" dirty="0"/>
          </a:p>
          <a:p>
            <a:r>
              <a:rPr lang="en-US" altLang="en-US" sz="1400" b="0" dirty="0"/>
              <a:t>HHS. (</a:t>
            </a:r>
            <a:r>
              <a:rPr lang="en-US" altLang="en-US" sz="1400" b="0" dirty="0" err="1"/>
              <a:t>n.d.</a:t>
            </a:r>
            <a:r>
              <a:rPr lang="en-US" altLang="en-US" sz="1400" b="0" dirty="0"/>
              <a:t>). Helping entities implement privacy and security protections. Retrieved from </a:t>
            </a:r>
            <a:r>
              <a:rPr lang="en-US" altLang="en-US" sz="1400" b="0" dirty="0">
                <a:hlinkClick r:id="rId6" tooltip="Helping entities implement privacy and security protections, Link to website"/>
              </a:rPr>
              <a:t>http://www.hhs.gov/hipaa/for-professionals/training/index.html</a:t>
            </a:r>
            <a:endParaRPr lang="en-US" altLang="en-US" sz="1400" b="0" dirty="0"/>
          </a:p>
          <a:p>
            <a:r>
              <a:rPr lang="en-US" altLang="en-US" sz="1400" b="0" dirty="0"/>
              <a:t>HHS. (</a:t>
            </a:r>
            <a:r>
              <a:rPr lang="en-US" altLang="en-US" sz="1400" b="0" dirty="0" err="1"/>
              <a:t>n.d.</a:t>
            </a:r>
            <a:r>
              <a:rPr lang="en-US" altLang="en-US" sz="1400" b="0" dirty="0"/>
              <a:t>). HIPAA for individuals. Retrieved from </a:t>
            </a:r>
            <a:r>
              <a:rPr lang="en-US" altLang="en-US" sz="1400" b="0" dirty="0">
                <a:hlinkClick r:id="rId7" tooltip="HIPAA for individuals, Link to website"/>
              </a:rPr>
              <a:t>http://www.hhs.gov/hipaa/for-individuals/index.html</a:t>
            </a:r>
            <a:endParaRPr lang="en-US" altLang="en-US" sz="1400" b="0" dirty="0"/>
          </a:p>
          <a:p>
            <a:r>
              <a:rPr lang="en-US" sz="1400" b="0" dirty="0"/>
              <a:t>HHS. (2003). Minimum necessary requirement. Retrieved from </a:t>
            </a:r>
            <a:r>
              <a:rPr lang="en-US" sz="1400" b="0" dirty="0">
                <a:hlinkClick r:id="rId8" tooltip="Minimum necessary requirement, Link to article"/>
              </a:rPr>
              <a:t>http://www.hhs.gov/hipaa/for-professionals/privacy/guidance/minimum-necessary-requirement/index.html</a:t>
            </a:r>
            <a:endParaRPr lang="en-US" sz="1400" b="0" dirty="0"/>
          </a:p>
          <a:p>
            <a:r>
              <a:rPr lang="en-US" altLang="en-US" sz="1400" b="0" dirty="0"/>
              <a:t>HHS. (</a:t>
            </a:r>
            <a:r>
              <a:rPr lang="en-US" altLang="en-US" sz="1400" b="0" dirty="0" err="1"/>
              <a:t>n.d.</a:t>
            </a:r>
            <a:r>
              <a:rPr lang="en-US" altLang="en-US" sz="1400" b="0" dirty="0"/>
              <a:t>). Notice of privacy practices for protected health information. Retrieved from </a:t>
            </a:r>
            <a:r>
              <a:rPr lang="en-US" altLang="en-US" sz="1400" b="0" dirty="0">
                <a:hlinkClick r:id="rId9" tooltip="Link to website"/>
              </a:rPr>
              <a:t>http://</a:t>
            </a:r>
            <a:r>
              <a:rPr lang="en-US" altLang="en-US" sz="1400" b="0" dirty="0">
                <a:hlinkClick r:id="rId9" tooltip="Notice of privacy practices for protected health information. "/>
              </a:rPr>
              <a:t>www.hhs.gov/hipaa/for-professionals/privacy/guidance/privacy-practices-for-protected-health-information/index.html</a:t>
            </a:r>
            <a:endParaRPr lang="en-US" altLang="en-US" sz="1400" b="0" dirty="0"/>
          </a:p>
          <a:p>
            <a:r>
              <a:rPr lang="en-US" altLang="en-US" sz="1400" b="0" dirty="0"/>
              <a:t>HHS. (2013). New rule protects patient privacy, secures health information. HHS Press Office. Retrieved from </a:t>
            </a:r>
            <a:r>
              <a:rPr lang="en-US" altLang="en-US" sz="1400" b="0" dirty="0">
                <a:hlinkClick r:id="rId10" tooltip="New rule protects patient privacy, secures health information., ink to website"/>
              </a:rPr>
              <a:t>http://www.hhs.gov/about/news/2013/01/17/new-rule-protects-patient-privacy-secures-health-information.html</a:t>
            </a:r>
            <a:endParaRPr lang="en-US" altLang="en-US" sz="1400" b="0" dirty="0"/>
          </a:p>
          <a:p>
            <a:r>
              <a:rPr lang="en-US" altLang="en-US" sz="1400" b="0" dirty="0"/>
              <a:t>HIMSS (</a:t>
            </a:r>
            <a:r>
              <a:rPr lang="en-US" sz="1400" b="0" dirty="0"/>
              <a:t>Health Information and Management Systems Society</a:t>
            </a:r>
            <a:r>
              <a:rPr lang="en-US" altLang="en-US" sz="1400" b="0" dirty="0"/>
              <a:t>). (2016). HIMSS privacy and security toolkit. Retrieved from </a:t>
            </a:r>
            <a:r>
              <a:rPr lang="en-US" altLang="en-US" sz="1400" b="0" dirty="0">
                <a:hlinkClick r:id="rId11" tooltip="HIMSS privacy and security toolkit, Link to website"/>
              </a:rPr>
              <a:t>http://www.himss.org/library/healthcare-privacy-security/toolkit</a:t>
            </a:r>
            <a:endParaRPr lang="en-US" altLang="en-US" sz="1400" b="0" dirty="0"/>
          </a:p>
          <a:p>
            <a:r>
              <a:rPr lang="en-US" altLang="en-US" sz="1400" b="0" dirty="0"/>
              <a:t>HIMSS. (2009). 2009 HIMSS analytics report: Evaluating HITECH’s impact on healthcare privacy and security. Chicago, IL: HIMSS Analytics. Retrieved from </a:t>
            </a:r>
            <a:r>
              <a:rPr lang="en-US" altLang="en-US" sz="1400" b="0" dirty="0">
                <a:hlinkClick r:id="rId12" tooltip="Evaluating HITECH’s impact on healthcare privacy and security, Link to pdf"/>
              </a:rPr>
              <a:t>http://app.himssanalytics.org/docs/ID_Experts_111509.pdf</a:t>
            </a:r>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c Continued 2</a:t>
            </a:r>
          </a:p>
        </p:txBody>
      </p:sp>
      <p:sp>
        <p:nvSpPr>
          <p:cNvPr id="61442" name="Text Placeholder 2"/>
          <p:cNvSpPr>
            <a:spLocks noGrp="1"/>
          </p:cNvSpPr>
          <p:nvPr>
            <p:ph type="body" sz="quarter" idx="16"/>
          </p:nvPr>
        </p:nvSpPr>
        <p:spPr>
          <a:xfrm>
            <a:off x="457200" y="1600199"/>
            <a:ext cx="8229600" cy="4834467"/>
          </a:xfrm>
        </p:spPr>
        <p:txBody>
          <a:bodyPr/>
          <a:lstStyle/>
          <a:p>
            <a:r>
              <a:rPr lang="en-US" sz="1400" b="0" dirty="0"/>
              <a:t>Hirsch, R., and </a:t>
            </a:r>
            <a:r>
              <a:rPr lang="en-US" sz="1400" b="0" dirty="0" err="1"/>
              <a:t>Deixler</a:t>
            </a:r>
            <a:r>
              <a:rPr lang="en-US" sz="1400" b="0" dirty="0"/>
              <a:t>, H. (2013). Final HIPAA Omnibus Rule brings sweeping changes to health care privacy law: HIPAA privacy and security obligations extended to business associates and subcontractors. </a:t>
            </a:r>
            <a:r>
              <a:rPr lang="en-US" sz="1400" b="0" i="1" dirty="0"/>
              <a:t>Privacy &amp; Security Law Report</a:t>
            </a:r>
            <a:r>
              <a:rPr lang="en-US" sz="1400" b="0" dirty="0"/>
              <a:t>, 12 PVLR 168. Retrieved from </a:t>
            </a:r>
            <a:r>
              <a:rPr lang="en-US" sz="1400" b="0" dirty="0">
                <a:hlinkClick r:id="rId4" tooltip="inal HIPAA Omnibus Rule brings sweeping changes to health care privacy law: HIPAA privacy and security obligations extended to business associates and subcontractors, Link to pdf document"/>
              </a:rPr>
              <a:t>http://www.trideapartners.com/blog/wp-content/uploads/2013/09/HIPAAFinal-Rule.pdf</a:t>
            </a:r>
            <a:endParaRPr lang="en-US" sz="1400" b="0" dirty="0"/>
          </a:p>
          <a:p>
            <a:r>
              <a:rPr lang="en-US" altLang="en-US" sz="1400" b="0" dirty="0"/>
              <a:t>Houser, S., Houser, H., &amp; </a:t>
            </a:r>
            <a:r>
              <a:rPr lang="en-US" altLang="en-US" sz="1400" b="0" dirty="0" err="1"/>
              <a:t>Shewchuk</a:t>
            </a:r>
            <a:r>
              <a:rPr lang="en-US" altLang="en-US" sz="1400" b="0" dirty="0"/>
              <a:t>, R. (2007). Assessing the effects of the HIPAA privacy rule on release of patient information by healthcare facilities. </a:t>
            </a:r>
            <a:r>
              <a:rPr lang="en-US" altLang="en-US" sz="1400" b="0" i="1" dirty="0"/>
              <a:t>Perspectives in Health Information Management</a:t>
            </a:r>
            <a:r>
              <a:rPr lang="en-US" altLang="en-US" sz="1400" b="0" dirty="0"/>
              <a:t>, 23(4), 1. </a:t>
            </a:r>
          </a:p>
          <a:p>
            <a:r>
              <a:rPr lang="en-US" altLang="en-US" sz="1400" b="0" dirty="0"/>
              <a:t>ID Experts. (2014). The HIPAA Final Omnibus Rule. Portland, OR: ID Experts. Retrieved from </a:t>
            </a:r>
            <a:r>
              <a:rPr lang="en-US" altLang="en-US" sz="1400" b="0" dirty="0">
                <a:hlinkClick r:id="rId5" tooltip="The HIPAA Final Omnibus Rule, Link to PDF"/>
              </a:rPr>
              <a:t>http://lpa.idexpertscorp.com/acton/attachment/6200/f-002d/1/-/-/-/-/file.pdf</a:t>
            </a:r>
            <a:endParaRPr lang="en-US" altLang="en-US" sz="1400" b="0" dirty="0"/>
          </a:p>
          <a:p>
            <a:r>
              <a:rPr lang="en-US" altLang="en-US" sz="1400" b="0" dirty="0"/>
              <a:t>IOM (Institute of Medicine). (2009). Beyond the HIPAA Privacy Rule: Enhancing privacy, improving health through research. </a:t>
            </a:r>
            <a:r>
              <a:rPr lang="en-US" altLang="en-US" sz="1400" b="0" i="1" dirty="0"/>
              <a:t>Report Brief</a:t>
            </a:r>
            <a:r>
              <a:rPr lang="en-US" altLang="en-US" sz="1400" b="0" dirty="0"/>
              <a:t>. Retrieved from </a:t>
            </a:r>
            <a:r>
              <a:rPr lang="en-US" altLang="en-US" sz="1400" b="0" dirty="0">
                <a:hlinkClick r:id="rId6" tooltip="Beyond the HIPAA Privacy Rule: Enhancing privacy, improving health through research, Link to report brief"/>
              </a:rPr>
              <a:t>http://www.nationalacademies.org/hmd/ ~/media/Files/Report%20Files/2009/Beyond-the-HIPAA-Privacy-Rule-Enhancing-Privacy-Improving-Health-Through-Research/HIPAA%20report%20brief%20FINAL.ashx</a:t>
            </a:r>
            <a:endParaRPr lang="en-US" altLang="en-US" sz="1400" b="0" dirty="0"/>
          </a:p>
          <a:p>
            <a:r>
              <a:rPr lang="en-US" altLang="en-US" sz="1400" b="0" dirty="0" err="1"/>
              <a:t>Kamoie</a:t>
            </a:r>
            <a:r>
              <a:rPr lang="en-US" altLang="en-US" sz="1400" b="0" dirty="0"/>
              <a:t>, B., &amp; Hodge, J. (2004). HIPAA's implications for public health policy and practice: guidance from the CDC. </a:t>
            </a:r>
            <a:r>
              <a:rPr lang="en-US" altLang="en-US" sz="1400" b="0" i="1" dirty="0"/>
              <a:t>Public Health Reports</a:t>
            </a:r>
            <a:r>
              <a:rPr lang="en-US" altLang="en-US" sz="1400" b="0" dirty="0"/>
              <a:t>, 119, 216–219. </a:t>
            </a:r>
          </a:p>
          <a:p>
            <a:r>
              <a:rPr lang="en-US" altLang="en-US" sz="1400" b="0" dirty="0"/>
              <a:t>Kanaan, S. (2007). NCVHS Report 2005–2006. Retrieved from </a:t>
            </a:r>
            <a:r>
              <a:rPr lang="en-US" altLang="en-US" sz="1400" b="0" dirty="0">
                <a:hlinkClick r:id="rId7" tooltip="NCVHS Report 2005–2006, Link to PDF"/>
              </a:rPr>
              <a:t>http://www.cdc.gov/nchs/data/ncvhs/ncvhs05-06.pdf </a:t>
            </a:r>
            <a:endParaRPr lang="en-US" altLang="en-US" sz="1400" b="0" dirty="0"/>
          </a:p>
          <a:p>
            <a:r>
              <a:rPr lang="en-US" altLang="en-US" sz="1400" b="0" dirty="0"/>
              <a:t>Leyva, C., &amp; Leyva, D. (2011). </a:t>
            </a:r>
            <a:r>
              <a:rPr lang="en-US" altLang="en-US" sz="1400" b="0" i="1" dirty="0"/>
              <a:t>HIPAA survival guide for providers: Privacy &amp; security rules</a:t>
            </a:r>
            <a:r>
              <a:rPr lang="en-US" altLang="en-US" sz="1400" b="0" dirty="0"/>
              <a:t>, 3rd ed. Largo, FL: HITECH Survival Guide.</a:t>
            </a:r>
          </a:p>
        </p:txBody>
      </p:sp>
      <p:sp>
        <p:nvSpPr>
          <p:cNvPr id="9" name="Slide Number Placeholder 8"/>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c Continued 3</a:t>
            </a:r>
          </a:p>
        </p:txBody>
      </p:sp>
      <p:sp>
        <p:nvSpPr>
          <p:cNvPr id="10" name="Content Placeholder 9"/>
          <p:cNvSpPr>
            <a:spLocks noGrp="1"/>
          </p:cNvSpPr>
          <p:nvPr>
            <p:ph type="body" sz="quarter" idx="16"/>
          </p:nvPr>
        </p:nvSpPr>
        <p:spPr>
          <a:xfrm>
            <a:off x="457200" y="1600200"/>
            <a:ext cx="8229600" cy="4495800"/>
          </a:xfrm>
        </p:spPr>
        <p:txBody>
          <a:bodyPr/>
          <a:lstStyle/>
          <a:p>
            <a:r>
              <a:rPr lang="en-US" altLang="en-US" sz="1400" b="0" dirty="0"/>
              <a:t>McGraw, D. (2009). </a:t>
            </a:r>
            <a:r>
              <a:rPr lang="en-US" altLang="en-US" sz="1400" b="0" i="1" dirty="0"/>
              <a:t>Rethinking the role of consent in protecting health information privacy</a:t>
            </a:r>
            <a:r>
              <a:rPr lang="en-US" altLang="en-US" sz="1400" b="0" dirty="0"/>
              <a:t>. Washington, DC: Center for Democracy &amp; Technology. Retrieved from </a:t>
            </a:r>
            <a:r>
              <a:rPr lang="en-US" altLang="en-US" sz="1400" b="0" dirty="0">
                <a:hlinkClick r:id="rId3" tooltip="Rethinking the role of consent in protecting health information privacy, Link to pdf document"/>
              </a:rPr>
              <a:t>http://www.cdt.org/healthprivacy/20090126Consent.pdf</a:t>
            </a:r>
            <a:endParaRPr lang="en-US" altLang="en-US" sz="1400" b="0" dirty="0"/>
          </a:p>
          <a:p>
            <a:r>
              <a:rPr lang="en-US" altLang="en-US" sz="1400" b="0" dirty="0"/>
              <a:t>McGraw, D., Dempsey, J., Harris, L., &amp; Goldman, J. (2009). Privacy as an enabler, not an impediment: Building trust into health information exchange. </a:t>
            </a:r>
            <a:r>
              <a:rPr lang="en-US" altLang="en-US" sz="1400" b="0" i="1" dirty="0"/>
              <a:t>Health Affairs</a:t>
            </a:r>
            <a:r>
              <a:rPr lang="en-US" altLang="en-US" sz="1400" b="0" dirty="0"/>
              <a:t>, 28, 416–427. </a:t>
            </a:r>
          </a:p>
          <a:p>
            <a:r>
              <a:rPr lang="en-US" altLang="en-US" sz="1400" b="0" dirty="0"/>
              <a:t>Nass, S., </a:t>
            </a:r>
            <a:r>
              <a:rPr lang="en-US" altLang="en-US" sz="1400" b="0" dirty="0" err="1"/>
              <a:t>Levit</a:t>
            </a:r>
            <a:r>
              <a:rPr lang="en-US" altLang="en-US" sz="1400" b="0" dirty="0"/>
              <a:t>, L., &amp; </a:t>
            </a:r>
            <a:r>
              <a:rPr lang="en-US" altLang="en-US" sz="1400" b="0" dirty="0" err="1"/>
              <a:t>Gostin</a:t>
            </a:r>
            <a:r>
              <a:rPr lang="en-US" altLang="en-US" sz="1400" b="0" dirty="0"/>
              <a:t>, L. (Eds.). (2009). </a:t>
            </a:r>
            <a:r>
              <a:rPr lang="en-US" altLang="en-US" sz="1400" b="0" i="1" dirty="0"/>
              <a:t>Beyond the HIPAA privacy rule: Enhancing privacy, improving health through research</a:t>
            </a:r>
            <a:r>
              <a:rPr lang="en-US" altLang="en-US" sz="1400" b="0" dirty="0"/>
              <a:t>. Washington, DC: National Academies Press.</a:t>
            </a:r>
          </a:p>
          <a:p>
            <a:r>
              <a:rPr lang="en-US" altLang="en-US" sz="1400" b="0" dirty="0"/>
              <a:t>National Institutes of Health (2007). HIPAA privacy rule. Retrieved from  </a:t>
            </a:r>
            <a:r>
              <a:rPr lang="en-US" altLang="en-US" sz="1400" b="0" dirty="0">
                <a:hlinkClick r:id="rId4" tooltip="HIPAA privacy rule, Link to document"/>
              </a:rPr>
              <a:t>https://privacyruleandresearch.nih.gov</a:t>
            </a:r>
            <a:endParaRPr lang="en-US" altLang="en-US" sz="1400" b="0" dirty="0"/>
          </a:p>
          <a:p>
            <a:r>
              <a:rPr lang="en-US" altLang="en-US" sz="1400" b="0" dirty="0"/>
              <a:t>Ness, R. (2007). Influence of the HIPAA privacy rule on health research. </a:t>
            </a:r>
            <a:r>
              <a:rPr lang="en-US" altLang="en-US" sz="1400" b="0" i="1" dirty="0"/>
              <a:t>JAMA</a:t>
            </a:r>
            <a:r>
              <a:rPr lang="en-US" altLang="en-US" sz="1400" b="0" dirty="0"/>
              <a:t>, 298, 2164–2170. </a:t>
            </a:r>
          </a:p>
          <a:p>
            <a:r>
              <a:rPr lang="en-US" altLang="en-US" sz="1400" b="0" dirty="0"/>
              <a:t>Oregon Health and Science University. OHSU notice of privacy practices.  Retrieved from </a:t>
            </a:r>
            <a:r>
              <a:rPr lang="en-US" altLang="en-US" sz="1400" b="0" dirty="0">
                <a:hlinkClick r:id="rId5" tooltip="Influence of the HIPAA privacy rule on health research, Link to website"/>
              </a:rPr>
              <a:t>http://www.ohsu.edu/xd/about/services/integrity/ips/npp.cfm</a:t>
            </a:r>
            <a:endParaRPr lang="en-US" altLang="en-US" sz="1400" b="0" dirty="0"/>
          </a:p>
          <a:p>
            <a:r>
              <a:rPr lang="en-US" altLang="en-US" sz="1400" b="0" dirty="0"/>
              <a:t>Steinberg, M., &amp; Rubin, E. (2009). The HIPAA Privacy Rule: Lacks patient benefit, impedes research growth. Association of Academic Health Centers (AAHC). Retrieved from </a:t>
            </a:r>
            <a:r>
              <a:rPr lang="en-US" altLang="en-US" sz="1400" b="0" dirty="0" smtClean="0">
                <a:hlinkClick r:id="rId6" tooltip="The HIPAA Privacy Rule: Lacks patient benefit, impedes research growth. Association of Academic Health Centers (AAHC), Link to PDF"/>
              </a:rPr>
              <a:t>http://</a:t>
            </a:r>
            <a:r>
              <a:rPr lang="en-US" altLang="en-US" sz="1400" b="0" dirty="0" smtClean="0">
                <a:hlinkClick r:id="rId7" tooltip="The HIPAA Privacy Rule: Lacks patient benefit, impedes research growth. Association of Academic Health Centers (AAHC), Link to PDF"/>
              </a:rPr>
              <a:t>http://www.aahcdc.org/Portals/41/Series/Issue-Briefs/HIPAA_Privacy_Rule_Impedes_Research_Growth.pdf?ver=2017-02-17-141347-363</a:t>
            </a:r>
            <a:endParaRPr lang="en-US" altLang="en-US" sz="1400" b="0" dirty="0"/>
          </a:p>
          <a:p>
            <a:r>
              <a:rPr lang="en-US" altLang="en-US" sz="1400" b="0" dirty="0"/>
              <a:t>Terry, N. (2014). </a:t>
            </a:r>
            <a:r>
              <a:rPr lang="en-US" sz="1400" b="0" dirty="0"/>
              <a:t>Health privacy is difficult but not impossible in a post-HIPAA data-driven world. </a:t>
            </a:r>
            <a:r>
              <a:rPr lang="en-US" sz="1400" b="0" i="1" dirty="0"/>
              <a:t>Chest</a:t>
            </a:r>
            <a:r>
              <a:rPr lang="en-US" sz="1400" b="0" dirty="0"/>
              <a:t>, 146(3), 835–840. </a:t>
            </a:r>
          </a:p>
        </p:txBody>
      </p:sp>
      <p:sp>
        <p:nvSpPr>
          <p:cNvPr id="9" name="Slide Number Placeholder 8"/>
          <p:cNvSpPr>
            <a:spLocks noGrp="1"/>
          </p:cNvSpPr>
          <p:nvPr>
            <p:ph type="sldNum" sz="quarter" idx="4"/>
          </p:nvPr>
        </p:nvSpPr>
        <p:spPr/>
        <p:txBody>
          <a:bodyPr/>
          <a:lstStyle/>
          <a:p>
            <a:fld id="{F3BF8891-5E06-46C2-89A4-6DB85D39BA35}"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Privacy, Confidentiality, and Security</a:t>
            </a:r>
            <a:br>
              <a:rPr lang="en-US" dirty="0"/>
            </a:br>
            <a:r>
              <a:rPr lang="en-US" dirty="0"/>
              <a:t>Lecture c</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4320" y="274638"/>
            <a:ext cx="8595360" cy="1143000"/>
          </a:xfrm>
        </p:spPr>
        <p:txBody>
          <a:bodyPr/>
          <a:lstStyle/>
          <a:p>
            <a:r>
              <a:rPr lang="en-US" dirty="0"/>
              <a:t>Privacy, Confidentiality, and Security</a:t>
            </a:r>
            <a:br>
              <a:rPr lang="en-US" dirty="0"/>
            </a:br>
            <a:r>
              <a:rPr lang="en-US" dirty="0"/>
              <a:t>Learning Objectives</a:t>
            </a:r>
          </a:p>
        </p:txBody>
      </p:sp>
      <p:sp>
        <p:nvSpPr>
          <p:cNvPr id="8195" name="Text Placeholder 3"/>
          <p:cNvSpPr>
            <a:spLocks noGrp="1"/>
          </p:cNvSpPr>
          <p:nvPr>
            <p:ph sz="quarter" idx="14"/>
          </p:nvPr>
        </p:nvSpPr>
        <p:spPr/>
        <p:txBody>
          <a:bodyPr/>
          <a:lstStyle/>
          <a:p>
            <a:r>
              <a:rPr lang="en-US" altLang="en-US" sz="2600" dirty="0"/>
              <a:t>Define and discern the differences between privacy, confidentiality, and security (Lecture a).</a:t>
            </a:r>
          </a:p>
          <a:p>
            <a:r>
              <a:rPr lang="en-US" altLang="en-US" sz="2600" dirty="0"/>
              <a:t>Discuss methods for using information technology to protect privacy and confidentiality (Lecture b).</a:t>
            </a:r>
          </a:p>
          <a:p>
            <a:r>
              <a:rPr lang="en-US" altLang="en-US" sz="2600" dirty="0"/>
              <a:t>Describe and apply privacy, confidentiality, and security under the tenets of HIPAA Privacy and Security rules (Lectures c and d).</a:t>
            </a:r>
          </a:p>
          <a:p>
            <a:r>
              <a:rPr lang="en-US" altLang="en-US" sz="2600" dirty="0"/>
              <a:t>Discuss the intersection of a patient’</a:t>
            </a:r>
            <a:r>
              <a:rPr lang="en-US" altLang="ja-JP" sz="2600" dirty="0"/>
              <a:t>s right to privacy with the need to share and exchange patient information (Lecture d).</a:t>
            </a:r>
            <a:endParaRPr lang="en-US" altLang="en-US" sz="26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dirty="0"/>
              <a:t>HIPAA Privacy and Security</a:t>
            </a:r>
          </a:p>
        </p:txBody>
      </p:sp>
      <p:sp>
        <p:nvSpPr>
          <p:cNvPr id="10243" name="Content Placeholder 7"/>
          <p:cNvSpPr>
            <a:spLocks noGrp="1"/>
          </p:cNvSpPr>
          <p:nvPr>
            <p:ph sz="quarter" idx="14"/>
          </p:nvPr>
        </p:nvSpPr>
        <p:spPr/>
        <p:txBody>
          <a:bodyPr/>
          <a:lstStyle/>
          <a:p>
            <a:r>
              <a:rPr lang="en-US" altLang="en-US" sz="1800" dirty="0"/>
              <a:t>2006 HIPAA Rule</a:t>
            </a:r>
          </a:p>
          <a:p>
            <a:pPr lvl="1"/>
            <a:r>
              <a:rPr lang="en-US" altLang="en-US" sz="1600" dirty="0"/>
              <a:t>Privacy Rule: </a:t>
            </a:r>
            <a:br>
              <a:rPr lang="en-US" altLang="en-US" sz="1600" dirty="0"/>
            </a:br>
            <a:r>
              <a:rPr lang="en-US" altLang="en-US" sz="1600" dirty="0">
                <a:hlinkClick r:id="rId4" tooltip="Link to Privacy rule document"/>
              </a:rPr>
              <a:t>http://www.hhs.gov/ocr/privacy/hipaa/understanding/summary</a:t>
            </a:r>
            <a:r>
              <a:rPr lang="en-US" altLang="en-US" sz="1600" dirty="0"/>
              <a:t> </a:t>
            </a:r>
          </a:p>
          <a:p>
            <a:pPr lvl="1"/>
            <a:r>
              <a:rPr lang="en-US" altLang="en-US" sz="1600" dirty="0"/>
              <a:t>Security Rule: </a:t>
            </a:r>
            <a:r>
              <a:rPr lang="en-US" altLang="en-US" sz="1600" dirty="0">
                <a:hlinkClick r:id="rId5" tooltip="Link to Security rule document"/>
              </a:rPr>
              <a:t>www.hhs.gov/ocr/privacy/hipaa/understanding/srsummary.html </a:t>
            </a:r>
            <a:endParaRPr lang="en-US" altLang="en-US" sz="1600" dirty="0"/>
          </a:p>
          <a:p>
            <a:r>
              <a:rPr lang="en-US" altLang="en-US" sz="1800" dirty="0"/>
              <a:t>2008 Genetic Information Nondiscrimination Act (GINA) </a:t>
            </a:r>
          </a:p>
          <a:p>
            <a:pPr lvl="1"/>
            <a:r>
              <a:rPr lang="en-US" altLang="en-US" sz="1600" dirty="0"/>
              <a:t>Genetic information is protected under the HIPAA Privacy Rule </a:t>
            </a:r>
          </a:p>
          <a:p>
            <a:pPr lvl="1"/>
            <a:r>
              <a:rPr lang="en-US" altLang="en-US" sz="1600" dirty="0"/>
              <a:t>Prohibits most health plans from using/disclosing genetic information for underwriting purposes</a:t>
            </a:r>
          </a:p>
          <a:p>
            <a:pPr lvl="1"/>
            <a:r>
              <a:rPr lang="en-US" altLang="en-US" sz="1600" dirty="0">
                <a:hlinkClick r:id="rId6" tooltip="Link to Genetic Information Nondiscrimination Act"/>
              </a:rPr>
              <a:t>www.eeoc.gov/laws/statutes/gina.cfm</a:t>
            </a:r>
            <a:r>
              <a:rPr lang="en-US" altLang="en-US" sz="1600" dirty="0"/>
              <a:t> </a:t>
            </a:r>
          </a:p>
          <a:p>
            <a:r>
              <a:rPr lang="en-US" altLang="en-US" sz="1800" dirty="0"/>
              <a:t>2009 ARRA/HITECH legislation enhanced both rules</a:t>
            </a:r>
          </a:p>
          <a:p>
            <a:pPr lvl="1"/>
            <a:r>
              <a:rPr lang="en-US" altLang="en-US" sz="1600" dirty="0">
                <a:hlinkClick r:id="rId7" tooltip="Link to document"/>
              </a:rPr>
              <a:t>http://www.hhs.gov/ocr/privacy</a:t>
            </a:r>
            <a:endParaRPr lang="en-US" altLang="en-US" sz="1600" dirty="0"/>
          </a:p>
          <a:p>
            <a:r>
              <a:rPr lang="en-US" altLang="en-US" sz="1800" dirty="0"/>
              <a:t>2013 HIPAA Rule updated</a:t>
            </a:r>
          </a:p>
          <a:p>
            <a:pPr lvl="1"/>
            <a:r>
              <a:rPr lang="en-US" altLang="en-US" sz="1600" dirty="0"/>
              <a:t>Strengthens privacy protections, new rights for individuals to their health information, strengthens the government</a:t>
            </a:r>
            <a:r>
              <a:rPr lang="ja-JP" altLang="en-US" sz="1600" dirty="0"/>
              <a:t>’</a:t>
            </a:r>
            <a:r>
              <a:rPr lang="en-US" altLang="ja-JP" sz="1600" dirty="0"/>
              <a:t>s ability to enforce the law</a:t>
            </a:r>
          </a:p>
          <a:p>
            <a:pPr lvl="1"/>
            <a:r>
              <a:rPr lang="en-US" altLang="en-US" sz="1600" dirty="0">
                <a:hlinkClick r:id="rId8" tooltip="Link to article about 2013 HIPAA Rule update"/>
              </a:rPr>
              <a:t>www.hhs.gov/about/news/2013/01/17/new-rule-protects-patient-privacy-secures-health-information.html</a:t>
            </a:r>
            <a:r>
              <a:rPr lang="en-US" altLang="en-US" sz="1600" dirty="0"/>
              <a:t> </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dirty="0"/>
              <a:t>HIPAA Privacy and Security Continued</a:t>
            </a:r>
          </a:p>
        </p:txBody>
      </p:sp>
      <p:sp>
        <p:nvSpPr>
          <p:cNvPr id="12291" name="Content Placeholder 7"/>
          <p:cNvSpPr>
            <a:spLocks noGrp="1"/>
          </p:cNvSpPr>
          <p:nvPr>
            <p:ph sz="quarter" idx="14"/>
          </p:nvPr>
        </p:nvSpPr>
        <p:spPr/>
        <p:txBody>
          <a:bodyPr/>
          <a:lstStyle/>
          <a:p>
            <a:pPr lvl="1"/>
            <a:r>
              <a:rPr lang="en-US" altLang="en-US"/>
              <a:t>Original rule summaries available (ID Experts, 2014; BridgeFront, 2009; Leyva, 2011)</a:t>
            </a:r>
          </a:p>
          <a:p>
            <a:pPr lvl="1"/>
            <a:r>
              <a:rPr lang="en-US" altLang="en-US"/>
              <a:t>HHS resources such as  HIPAA &amp; Health IT</a:t>
            </a:r>
          </a:p>
          <a:p>
            <a:pPr lvl="1"/>
            <a:r>
              <a:rPr lang="en-US" altLang="en-US"/>
              <a:t>Various HIPAA tool kits </a:t>
            </a:r>
          </a:p>
          <a:p>
            <a:pPr lvl="1"/>
            <a:r>
              <a:rPr lang="en-US" altLang="en-US"/>
              <a:t>NIH’s research entities guides</a:t>
            </a:r>
          </a:p>
          <a:p>
            <a:pPr lvl="1"/>
            <a:r>
              <a:rPr lang="en-US" altLang="en-US"/>
              <a:t>Employee training resources</a:t>
            </a:r>
          </a:p>
          <a:p>
            <a:pPr lvl="1"/>
            <a:r>
              <a:rPr lang="en-US" altLang="en-US"/>
              <a:t>HIPAA certificates and training courses</a:t>
            </a:r>
          </a:p>
          <a:p>
            <a:pPr lvl="1"/>
            <a:r>
              <a:rPr lang="en-US" altLang="en-US"/>
              <a:t>HHS’s consumer resources for the public</a:t>
            </a:r>
          </a:p>
          <a:p>
            <a:pPr lvl="2"/>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HIPAA Privacy Rule</a:t>
            </a:r>
          </a:p>
        </p:txBody>
      </p:sp>
      <p:sp>
        <p:nvSpPr>
          <p:cNvPr id="14339" name="Content Placeholder 2"/>
          <p:cNvSpPr>
            <a:spLocks noGrp="1"/>
          </p:cNvSpPr>
          <p:nvPr>
            <p:ph sz="quarter" idx="14"/>
          </p:nvPr>
        </p:nvSpPr>
        <p:spPr/>
        <p:txBody>
          <a:bodyPr/>
          <a:lstStyle/>
          <a:p>
            <a:r>
              <a:rPr lang="en-US" altLang="en-US" sz="2000" dirty="0"/>
              <a:t>Applies to </a:t>
            </a:r>
            <a:r>
              <a:rPr lang="ja-JP" altLang="en-US" sz="2000" dirty="0"/>
              <a:t>“</a:t>
            </a:r>
            <a:r>
              <a:rPr lang="en-US" altLang="ja-JP" sz="2000" dirty="0"/>
              <a:t>covered entities</a:t>
            </a:r>
            <a:r>
              <a:rPr lang="ja-JP" altLang="en-US" sz="2000" dirty="0"/>
              <a:t>”</a:t>
            </a:r>
            <a:r>
              <a:rPr lang="en-US" altLang="ja-JP" sz="2000" dirty="0"/>
              <a:t> (CEs)—any entity that bills electronically</a:t>
            </a:r>
          </a:p>
          <a:p>
            <a:pPr lvl="1"/>
            <a:r>
              <a:rPr lang="en-US" altLang="en-US" sz="1800" dirty="0"/>
              <a:t>Health care providers</a:t>
            </a:r>
          </a:p>
          <a:p>
            <a:pPr lvl="2"/>
            <a:r>
              <a:rPr lang="en-US" altLang="en-US" sz="1600" dirty="0"/>
              <a:t>Clinicians, hospitals, clinics, etc.</a:t>
            </a:r>
          </a:p>
          <a:p>
            <a:pPr lvl="1"/>
            <a:r>
              <a:rPr lang="en-US" altLang="en-US" sz="1800" dirty="0"/>
              <a:t>Health plans</a:t>
            </a:r>
          </a:p>
          <a:p>
            <a:pPr lvl="2"/>
            <a:r>
              <a:rPr lang="en-US" altLang="en-US" sz="1600" dirty="0"/>
              <a:t>HMOs, insurance companies, etc.</a:t>
            </a:r>
          </a:p>
          <a:p>
            <a:pPr lvl="1"/>
            <a:r>
              <a:rPr lang="en-US" altLang="en-US" sz="1800" dirty="0"/>
              <a:t>Healthcare clearinghouses</a:t>
            </a:r>
          </a:p>
          <a:p>
            <a:pPr lvl="2"/>
            <a:r>
              <a:rPr lang="en-US" altLang="en-US" sz="1600" dirty="0"/>
              <a:t>Billing services</a:t>
            </a:r>
          </a:p>
          <a:p>
            <a:pPr lvl="1"/>
            <a:r>
              <a:rPr lang="en-US" altLang="en-US" sz="1800" dirty="0"/>
              <a:t>Business associates</a:t>
            </a:r>
          </a:p>
          <a:p>
            <a:r>
              <a:rPr lang="en-US" altLang="en-US" sz="2000" dirty="0"/>
              <a:t>Patient must authorize any disclosure, with the exception of </a:t>
            </a:r>
            <a:r>
              <a:rPr lang="ja-JP" altLang="en-US" sz="2000" dirty="0"/>
              <a:t>“</a:t>
            </a:r>
            <a:r>
              <a:rPr lang="en-US" altLang="ja-JP" sz="2000" dirty="0"/>
              <a:t>treatment, payment, or operations</a:t>
            </a:r>
            <a:r>
              <a:rPr lang="ja-JP" altLang="en-US" sz="2000" dirty="0"/>
              <a:t>”</a:t>
            </a:r>
            <a:r>
              <a:rPr lang="en-US" altLang="ja-JP" sz="2000" dirty="0"/>
              <a:t> (TPO); does not preclude health care providers from sharing data for patient care, a common misunderstanding (Houser, </a:t>
            </a:r>
            <a:r>
              <a:rPr lang="en-US" altLang="en-US" sz="2000" dirty="0"/>
              <a:t>Houser, &amp; </a:t>
            </a:r>
            <a:r>
              <a:rPr lang="en-US" altLang="en-US" sz="2000" dirty="0" err="1"/>
              <a:t>Shewchuk</a:t>
            </a:r>
            <a:r>
              <a:rPr lang="en-US" altLang="en-US" sz="2000" dirty="0"/>
              <a:t>,</a:t>
            </a:r>
            <a:r>
              <a:rPr lang="en-US" altLang="ja-JP" sz="2000" dirty="0"/>
              <a:t> 2007)</a:t>
            </a:r>
            <a:endParaRPr lang="en-US" altLang="en-US" sz="20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Oaths of Privacy</a:t>
            </a:r>
            <a:br>
              <a:rPr lang="en-US" dirty="0"/>
            </a:br>
            <a:r>
              <a:rPr lang="en-US" dirty="0"/>
              <a:t>Are Not New</a:t>
            </a:r>
          </a:p>
        </p:txBody>
      </p:sp>
      <p:sp>
        <p:nvSpPr>
          <p:cNvPr id="16387" name="Content Placeholder 2"/>
          <p:cNvSpPr>
            <a:spLocks noGrp="1"/>
          </p:cNvSpPr>
          <p:nvPr>
            <p:ph sz="quarter" idx="14"/>
          </p:nvPr>
        </p:nvSpPr>
        <p:spPr>
          <a:xfrm>
            <a:off x="457200" y="1600200"/>
            <a:ext cx="8229600" cy="4572000"/>
          </a:xfrm>
        </p:spPr>
        <p:txBody>
          <a:bodyPr/>
          <a:lstStyle/>
          <a:p>
            <a:r>
              <a:rPr lang="en-US" altLang="en-US" dirty="0"/>
              <a:t>Oath of Hippocrates, fifth century BC</a:t>
            </a:r>
          </a:p>
          <a:p>
            <a:pPr lvl="1"/>
            <a:r>
              <a:rPr lang="en-US" altLang="en-US" dirty="0"/>
              <a:t>“All that may come to my knowledge in the exercise of my profession or outside of my profession or in daily commerce with men, which ought not to be spread abroad, I will keep secret and never reveal.”</a:t>
            </a:r>
            <a:endParaRPr lang="en-US" altLang="ja-JP" dirty="0"/>
          </a:p>
          <a:p>
            <a:r>
              <a:rPr lang="en-US" altLang="en-US" dirty="0"/>
              <a:t>Declaration of Geneva, 20th century</a:t>
            </a:r>
          </a:p>
          <a:p>
            <a:pPr lvl="1"/>
            <a:r>
              <a:rPr lang="en-US" altLang="en-US" dirty="0"/>
              <a:t>“I will respect the secrets which are confided in me, even after the patient has died.”</a:t>
            </a:r>
          </a:p>
        </p:txBody>
      </p:sp>
      <p:sp>
        <p:nvSpPr>
          <p:cNvPr id="14" name="Text Placeholder 13"/>
          <p:cNvSpPr>
            <a:spLocks noGrp="1"/>
          </p:cNvSpPr>
          <p:nvPr>
            <p:ph type="body" sz="quarter" idx="32"/>
          </p:nvPr>
        </p:nvSpPr>
        <p:spPr/>
        <p:txBody>
          <a:bodyPr/>
          <a:lstStyle/>
          <a:p>
            <a:r>
              <a:rPr lang="en-US" altLang="en-US" dirty="0">
                <a:cs typeface="Arial" charset="0"/>
              </a:rPr>
              <a:t>AAPS, </a:t>
            </a:r>
            <a:r>
              <a:rPr lang="en-US" altLang="en-US" dirty="0" err="1">
                <a:cs typeface="Arial" charset="0"/>
              </a:rPr>
              <a:t>n.d.</a:t>
            </a:r>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What Is Covered?</a:t>
            </a:r>
          </a:p>
        </p:txBody>
      </p:sp>
      <p:sp>
        <p:nvSpPr>
          <p:cNvPr id="18435" name="Content Placeholder 2"/>
          <p:cNvSpPr>
            <a:spLocks noGrp="1"/>
          </p:cNvSpPr>
          <p:nvPr>
            <p:ph sz="quarter" idx="14"/>
          </p:nvPr>
        </p:nvSpPr>
        <p:spPr/>
        <p:txBody>
          <a:bodyPr/>
          <a:lstStyle/>
          <a:p>
            <a:r>
              <a:rPr lang="en-US" altLang="en-US" sz="2400" dirty="0"/>
              <a:t>Protected health information (PHI)</a:t>
            </a:r>
          </a:p>
          <a:p>
            <a:pPr lvl="1"/>
            <a:r>
              <a:rPr lang="en-US" altLang="en-US" sz="2000" dirty="0"/>
              <a:t>Collected from patient and created by covered entity</a:t>
            </a:r>
          </a:p>
          <a:p>
            <a:pPr lvl="1"/>
            <a:r>
              <a:rPr lang="en-US" altLang="en-US" sz="2000" dirty="0"/>
              <a:t>Individually identifiable</a:t>
            </a:r>
          </a:p>
          <a:p>
            <a:pPr lvl="1"/>
            <a:r>
              <a:rPr lang="en-US" altLang="en-US" sz="2000" dirty="0"/>
              <a:t>Electronically transmitted—in reality, all information</a:t>
            </a:r>
          </a:p>
          <a:p>
            <a:r>
              <a:rPr lang="en-US" altLang="en-US" sz="2400" dirty="0"/>
              <a:t>Extends to covered entities and business associates</a:t>
            </a:r>
          </a:p>
          <a:p>
            <a:r>
              <a:rPr lang="en-US" altLang="en-US" sz="2400" dirty="0"/>
              <a:t>De-identified information is not covered</a:t>
            </a:r>
          </a:p>
          <a:p>
            <a:r>
              <a:rPr lang="en-US" altLang="en-US" sz="2400" dirty="0"/>
              <a:t>Pre-emption</a:t>
            </a:r>
          </a:p>
          <a:p>
            <a:pPr lvl="1"/>
            <a:r>
              <a:rPr lang="en-US" altLang="en-US" sz="2000" dirty="0"/>
              <a:t>HIPAA trumps state law if state law is less protective of privacy and security, but state laws that go beyond the HIPAA protections are not nullified by HIPAA and must be followed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dirty="0"/>
              <a:t>Identifiers Contained in Protected Health Information (PHI)</a:t>
            </a:r>
          </a:p>
        </p:txBody>
      </p:sp>
      <p:sp>
        <p:nvSpPr>
          <p:cNvPr id="3" name="Content Placeholder 2"/>
          <p:cNvSpPr>
            <a:spLocks noGrp="1"/>
          </p:cNvSpPr>
          <p:nvPr>
            <p:ph sz="quarter" idx="14"/>
          </p:nvPr>
        </p:nvSpPr>
        <p:spPr/>
        <p:txBody>
          <a:bodyPr/>
          <a:lstStyle/>
          <a:p>
            <a:r>
              <a:rPr lang="en-US" sz="2000" dirty="0"/>
              <a:t>Name</a:t>
            </a:r>
          </a:p>
          <a:p>
            <a:r>
              <a:rPr lang="en-US" sz="2000" dirty="0"/>
              <a:t>Address (street address, city, county, ZIP code)</a:t>
            </a:r>
          </a:p>
          <a:p>
            <a:r>
              <a:rPr lang="en-US" sz="2000" dirty="0"/>
              <a:t>Names of relatives</a:t>
            </a:r>
          </a:p>
          <a:p>
            <a:r>
              <a:rPr lang="en-US" sz="2000" dirty="0"/>
              <a:t>Names of employers</a:t>
            </a:r>
          </a:p>
          <a:p>
            <a:r>
              <a:rPr lang="en-US" sz="2000" dirty="0"/>
              <a:t>E-mail address </a:t>
            </a:r>
          </a:p>
          <a:p>
            <a:r>
              <a:rPr lang="en-US" sz="2000" dirty="0"/>
              <a:t>Fax number </a:t>
            </a:r>
          </a:p>
          <a:p>
            <a:r>
              <a:rPr lang="en-US" sz="2000" dirty="0"/>
              <a:t>Telephone number </a:t>
            </a:r>
          </a:p>
          <a:p>
            <a:r>
              <a:rPr lang="en-US" sz="2000" dirty="0"/>
              <a:t>Birth date</a:t>
            </a:r>
          </a:p>
          <a:p>
            <a:r>
              <a:rPr lang="en-US" sz="2000" dirty="0"/>
              <a:t>Finger or voice prints </a:t>
            </a:r>
          </a:p>
          <a:p>
            <a:r>
              <a:rPr lang="en-US" sz="2000" dirty="0"/>
              <a:t>Photographic images </a:t>
            </a:r>
          </a:p>
          <a:p>
            <a:r>
              <a:rPr lang="en-US" sz="2000" dirty="0"/>
              <a:t>Social Security number</a:t>
            </a:r>
          </a:p>
        </p:txBody>
      </p:sp>
      <p:sp>
        <p:nvSpPr>
          <p:cNvPr id="4" name="Content Placeholder 3"/>
          <p:cNvSpPr>
            <a:spLocks noGrp="1"/>
          </p:cNvSpPr>
          <p:nvPr>
            <p:ph sz="quarter" idx="18"/>
          </p:nvPr>
        </p:nvSpPr>
        <p:spPr/>
        <p:txBody>
          <a:bodyPr/>
          <a:lstStyle/>
          <a:p>
            <a:r>
              <a:rPr lang="en-US" sz="2000" dirty="0"/>
              <a:t>Internet protocol (IP) address</a:t>
            </a:r>
          </a:p>
          <a:p>
            <a:r>
              <a:rPr lang="en-US" sz="2000" dirty="0"/>
              <a:t>Any vehicle or device serial number </a:t>
            </a:r>
          </a:p>
          <a:p>
            <a:r>
              <a:rPr lang="en-US" sz="2000" dirty="0"/>
              <a:t>Medical record number </a:t>
            </a:r>
          </a:p>
          <a:p>
            <a:r>
              <a:rPr lang="en-US" sz="2000" dirty="0"/>
              <a:t>Health plan beneficiary number </a:t>
            </a:r>
          </a:p>
          <a:p>
            <a:r>
              <a:rPr lang="en-US" sz="2000" dirty="0"/>
              <a:t>Account number</a:t>
            </a:r>
          </a:p>
          <a:p>
            <a:r>
              <a:rPr lang="en-US" sz="2000" dirty="0"/>
              <a:t>Certificate/license number </a:t>
            </a:r>
          </a:p>
          <a:p>
            <a:r>
              <a:rPr lang="en-US" sz="2000" dirty="0"/>
              <a:t>Web URL </a:t>
            </a:r>
          </a:p>
          <a:p>
            <a:r>
              <a:rPr lang="en-US" sz="2000" dirty="0"/>
              <a:t>Any other unique identifying number, characteristic, or code</a:t>
            </a:r>
          </a:p>
        </p:txBody>
      </p:sp>
      <p:sp>
        <p:nvSpPr>
          <p:cNvPr id="13" name="Slide Number Placeholder 12"/>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7_V3.mp3"/>
  <p:tag name="AUDIO_ID" val="261"/>
  <p:tag name="ELAPSEDTIME" val="39.68"/>
  <p:tag name="ARTICULATE_SLIDE_GUID" val="9d744a60-8080-4a05-84d2-d95066418d2d"/>
  <p:tag name="ARTICULATE_SLIDE_NAV" val="7"/>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8_V3.mp3"/>
  <p:tag name="AUDIO_ID" val="276"/>
  <p:tag name="ELAPSEDTIME" val="41.143"/>
  <p:tag name="ARTICULATE_SLIDE_GUID" val="1eb76d2d-7065-4cd7-ba50-ff976912e196"/>
  <p:tag name="ARTICULATE_SLIDE_NAV" val="8"/>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9_V3.mp3"/>
  <p:tag name="AUDIO_ID" val="277"/>
  <p:tag name="ELAPSEDTIME" val="75.129"/>
  <p:tag name="ARTICULATE_SLIDE_GUID" val="5d2988b4-552e-4c9a-8bf7-2e218d4f8365"/>
  <p:tag name="ARTICULATE_SLIDE_NAV" val="9"/>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0_V3.mp3"/>
  <p:tag name="AUDIO_ID" val="278"/>
  <p:tag name="ELAPSEDTIME" val="44.304"/>
  <p:tag name="ARTICULATE_SLIDE_GUID" val="548707f2-fa8c-49b8-aa79-b448ac82ec06"/>
  <p:tag name="ARTICULATE_SLIDE_NAV" val="10"/>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1_V3.mp3"/>
  <p:tag name="AUDIO_ID" val="279"/>
  <p:tag name="ELAPSEDTIME" val="29.127"/>
  <p:tag name="ARTICULATE_SLIDE_GUID" val="a3ae3bca-c633-4997-9680-19a6244a029e"/>
  <p:tag name="ARTICULATE_SLIDE_NAV" val="1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2_V3.mp3"/>
  <p:tag name="AUDIO_ID" val="280"/>
  <p:tag name="ELAPSEDTIME" val="27.298"/>
  <p:tag name="ARTICULATE_SLIDE_GUID" val="cd2a763e-610b-4800-9da5-9a63c049ccd3"/>
  <p:tag name="ARTICULATE_SLIDE_NAV" val="12"/>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3_V3.mp3"/>
  <p:tag name="AUDIO_ID" val="281"/>
  <p:tag name="ELAPSEDTIME" val="76.173"/>
  <p:tag name="ARTICULATE_SLIDE_GUID" val="7ce531e5-721f-4efc-b078-70ea931c3b75"/>
  <p:tag name="ARTICULATE_SLIDE_NAV" val="13"/>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4_V3.mp3"/>
  <p:tag name="AUDIO_ID" val="282"/>
  <p:tag name="ELAPSEDTIME" val="80.405"/>
  <p:tag name="ARTICULATE_SLIDE_GUID" val="620cc2ce-47af-411c-877b-2b95f783e3e8"/>
  <p:tag name="ARTICULATE_SLIDE_NAV" val="14"/>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5_V3.mp3"/>
  <p:tag name="AUDIO_ID" val="283"/>
  <p:tag name="ELAPSEDTIME" val="42.92"/>
  <p:tag name="ARTICULATE_SLIDE_GUID" val="3a97444b-dc52-47cb-8638-b9d18a4b3b44"/>
  <p:tag name="ARTICULATE_SLIDE_NAV" val="15"/>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6_V3.mp3"/>
  <p:tag name="AUDIO_ID" val="284"/>
  <p:tag name="ELAPSEDTIME" val="41.274"/>
  <p:tag name="ARTICULATE_SLIDE_GUID" val="0ecb5742-dea8-474b-aea3-5c5a58d84082"/>
  <p:tag name="ARTICULATE_SLIDE_NAV" val="16"/>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3eIXtVqm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7_V3.mp3"/>
  <p:tag name="AUDIO_ID" val="285"/>
  <p:tag name="ELAPSEDTIME" val="41.248"/>
  <p:tag name="ARTICULATE_SLIDE_GUID" val="ddc672bd-d5f6-46ec-971a-ca8cfe254b98"/>
  <p:tag name="ARTICULATE_SLIDE_NAV" val="17"/>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8_V3.mp3"/>
  <p:tag name="AUDIO_ID" val="286"/>
  <p:tag name="ELAPSEDTIME" val="99.135"/>
  <p:tag name="ARTICULATE_SLIDE_GUID" val="d7e9c961-2155-4fb7-9978-c31f233ca671"/>
  <p:tag name="ARTICULATE_SLIDE_NAV" val="18"/>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9_V3.mp3"/>
  <p:tag name="AUDIO_ID" val="287"/>
  <p:tag name="ELAPSEDTIME" val="72.098"/>
  <p:tag name="ARTICULATE_SLIDE_GUID" val="71c9f46c-9e8b-4f05-9d1e-28cdfd08728c"/>
  <p:tag name="ARTICULATE_SLIDE_NAV" val="19"/>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20_V3.mp3"/>
  <p:tag name="AUDIO_ID" val="264"/>
  <p:tag name="ELAPSEDTIME" val="34.325"/>
  <p:tag name="ARTICULATE_SLIDE_GUID" val="0b547f38-7e92-4b9e-bbfe-2aa3a60aef7e"/>
  <p:tag name="ARTICULATE_SLIDE_NAV" val="20"/>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71"/>
  <p:tag name="ELAPSEDTIME" val="7.515"/>
  <p:tag name="ARTICULATE_SLIDE_GUID" val="bafba886-6256-4ce8-b1fa-47b8f42a78fa"/>
  <p:tag name="ARTICULATE_SLIDE_NAV" val="2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88"/>
  <p:tag name="ELAPSEDTIME" val="7.515"/>
  <p:tag name="ARTICULATE_SLIDE_GUID" val="2bce57f4-67dc-44c3-a54a-f3851be0bf79"/>
  <p:tag name="ARTICULATE_SLIDE_NAV" val="22"/>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88"/>
  <p:tag name="ELAPSEDTIME" val="7.515"/>
  <p:tag name="ARTICULATE_SLIDE_GUID" val="2bce57f4-67dc-44c3-a54a-f3851be0bf79"/>
  <p:tag name="ARTICULATE_SLIDE_NAV" val="22"/>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1_V3.mp3"/>
  <p:tag name="AUDIO_ID" val="256"/>
  <p:tag name="ELAPSEDTIME" val="21.447"/>
  <p:tag name="ARTICULATE_SLIDE_GUID" val="3e2b7606-ac2c-433d-bc62-c6ab85ca800e"/>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2_V3.mp3"/>
  <p:tag name="AUDIO_ID" val="257"/>
  <p:tag name="ELAPSEDTIME" val="24.817"/>
  <p:tag name="ARTICULATE_SLIDE_GUID" val="dcfffc60-3f7f-4f76-90bd-1390ba8a013a"/>
  <p:tag name="ARTICULATE_SLIDE_NAV" val="2"/>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3_V3.mp3"/>
  <p:tag name="AUDIO_ID" val="269"/>
  <p:tag name="ELAPSEDTIME" val="60.448"/>
  <p:tag name="ARTICULATE_SLIDE_GUID" val="c396588b-01f3-4b74-9f5a-9f7ca66e4d2d"/>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3_V3.mp3"/>
  <p:tag name="AUDIO_ID" val="269"/>
  <p:tag name="ELAPSEDTIME" val="60.448"/>
  <p:tag name="ARTICULATE_SLIDE_GUID" val="c396588b-01f3-4b74-9f5a-9f7ca66e4d2d"/>
  <p:tag name="ARTICULATE_SLIDE_NAV" val="3"/>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4_V3.mp3"/>
  <p:tag name="AUDIO_ID" val="273"/>
  <p:tag name="ELAPSEDTIME" val="76.748"/>
  <p:tag name="ARTICULATE_SLIDE_GUID" val="1a088665-713c-48b0-b0ec-4cc311d672a7"/>
  <p:tag name="ARTICULATE_SLIDE_NAV" val="4"/>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5_V3.mp3"/>
  <p:tag name="AUDIO_ID" val="274"/>
  <p:tag name="ELAPSEDTIME" val="49.633"/>
  <p:tag name="ARTICULATE_SLIDE_GUID" val="f865b6c4-d903-4391-ae63-82754b3c5068"/>
  <p:tag name="ARTICULATE_SLIDE_NAV" val="5"/>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c\comp2_unit9c_S- 6_V3.mp3"/>
  <p:tag name="AUDIO_ID" val="275"/>
  <p:tag name="ELAPSEDTIME" val="62.668"/>
  <p:tag name="ARTICULATE_SLIDE_GUID" val="fecc1c08-2b50-45c6-891d-3aa372474768"/>
  <p:tag name="ARTICULATE_SLIDE_NAV" val="6"/>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2507</TotalTime>
  <Words>5930</Words>
  <Application>Microsoft Office PowerPoint</Application>
  <PresentationFormat>On-screen Show (4:3)</PresentationFormat>
  <Paragraphs>350</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ONC-Template-FINAL DRAFT</vt:lpstr>
      <vt:lpstr>PowerPoint Presentation</vt:lpstr>
      <vt:lpstr>The Culture of Health Care</vt:lpstr>
      <vt:lpstr>Privacy, Confidentiality, and Security Learning Objectives</vt:lpstr>
      <vt:lpstr>HIPAA Privacy and Security</vt:lpstr>
      <vt:lpstr>HIPAA Privacy and Security Continued</vt:lpstr>
      <vt:lpstr>HIPAA Privacy Rule</vt:lpstr>
      <vt:lpstr>Physician Oaths of Privacy Are Not New</vt:lpstr>
      <vt:lpstr>What Is Covered?</vt:lpstr>
      <vt:lpstr>Identifiers Contained in Protected Health Information (PHI)</vt:lpstr>
      <vt:lpstr>Key Privacy Compliance Areas</vt:lpstr>
      <vt:lpstr>Notice of Privacy Practices</vt:lpstr>
      <vt:lpstr>Other Aspects of Privacy Practices</vt:lpstr>
      <vt:lpstr>Authorizations</vt:lpstr>
      <vt:lpstr>Authorizations Must Include</vt:lpstr>
      <vt:lpstr>Business Associates</vt:lpstr>
      <vt:lpstr>Allowable Non-TPO Disclosures</vt:lpstr>
      <vt:lpstr>Marketing</vt:lpstr>
      <vt:lpstr>Physician and Staff Training</vt:lpstr>
      <vt:lpstr>Penalties</vt:lpstr>
      <vt:lpstr>Does HIPAA Privacy Rule Protect Privacy?</vt:lpstr>
      <vt:lpstr>Other Modifications in HITECH</vt:lpstr>
      <vt:lpstr>Privacy, Confidentiality, and Security Summary – Lecture c</vt:lpstr>
      <vt:lpstr>Privacy, Confidentiality, and Security References – Lecture c</vt:lpstr>
      <vt:lpstr>Privacy, Confidentiality, and Security References – Lecture c Continued</vt:lpstr>
      <vt:lpstr>Privacy, Confidentiality, and Security References – Lecture c Continued 2</vt:lpstr>
      <vt:lpstr>Privacy, Confidentiality, and Security References – Lecture c Continued 3</vt:lpstr>
      <vt:lpstr>The Culture of Health Care Privacy, Confidentiality, and Security Lecture c</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2, Unit 9</dc:title>
  <dc:subject>The Culture of Health Care, Privacy, Confidentiality, and Security, Lecture c</dc:subject>
  <dc:creator>U.S. Department of Health and Human Services, Office of the National Coordinator for Health Information Technology</dc:creator>
  <cp:keywords>Health IT, health IT curriculum, health IT training, culture of health care, privacy, security, confidentiality, HIPAA</cp:keywords>
  <cp:lastModifiedBy>admin</cp:lastModifiedBy>
  <cp:revision>19</cp:revision>
  <dcterms:created xsi:type="dcterms:W3CDTF">2016-05-04T22:56:48Z</dcterms:created>
  <dcterms:modified xsi:type="dcterms:W3CDTF">2017-06-01T18:22:12Z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