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7.xml" ContentType="application/vnd.openxmlformats-officedocument.presentationml.notesSlide+xml"/>
  <Override PartName="/ppt/tags/tag21.xml" ContentType="application/vnd.openxmlformats-officedocument.presentationml.tags+xml"/>
  <Override PartName="/ppt/notesSlides/notesSlide18.xml" ContentType="application/vnd.openxmlformats-officedocument.presentationml.notesSlide+xml"/>
  <Override PartName="/ppt/tags/tag22.xml" ContentType="application/vnd.openxmlformats-officedocument.presentationml.tags+xml"/>
  <Override PartName="/ppt/notesSlides/notesSlide19.xml" ContentType="application/vnd.openxmlformats-officedocument.presentationml.notesSlide+xml"/>
  <Override PartName="/ppt/tags/tag23.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8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custDataLst>
    <p:tags r:id="rId2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899" autoAdjust="0"/>
  </p:normalViewPr>
  <p:slideViewPr>
    <p:cSldViewPr snapToGrid="0">
      <p:cViewPr varScale="1">
        <p:scale>
          <a:sx n="81" d="100"/>
          <a:sy n="81" d="100"/>
        </p:scale>
        <p:origin x="-413" y="-8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794"/>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801685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There are many different threats to security. According to the 2015 HIMSS Survey, sixty-four percent of breaches were from external sources, and fifty-four percent were from internal sources.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Outsider threats may be from organized crime, hacktivists, cyber thieves, and overseas hackers. When attacks originate from overseas, little can be done legally. The three most common attacks are spear phishing (when an email appears to be from a legitimate business but is actually from a hacker), Trojans (when malware or spyware is disguised as legitimate software), and </a:t>
            </a:r>
            <a:r>
              <a:rPr lang="en-US" sz="1000" kern="1200" dirty="0" err="1">
                <a:solidFill>
                  <a:schemeClr val="tx1"/>
                </a:solidFill>
                <a:effectLst/>
                <a:latin typeface="Arial" pitchFamily="34" charset="0"/>
                <a:ea typeface="MS PGothic" panose="020B0600070205080204" pitchFamily="34" charset="-128"/>
                <a:cs typeface="Arial" pitchFamily="34" charset="0"/>
              </a:rPr>
              <a:t>malvertising</a:t>
            </a:r>
            <a:r>
              <a:rPr lang="en-US" sz="1000" kern="1200" dirty="0">
                <a:solidFill>
                  <a:schemeClr val="tx1"/>
                </a:solidFill>
                <a:effectLst/>
                <a:latin typeface="Arial" pitchFamily="34" charset="0"/>
                <a:ea typeface="MS PGothic" panose="020B0600070205080204" pitchFamily="34" charset="-128"/>
                <a:cs typeface="Arial" pitchFamily="34" charset="0"/>
              </a:rPr>
              <a:t>. Insider threats and breaches may be from careless insiders who accidentally disclose or access information, the curious insider who accesses information, or the malicious insider who is a disgruntled or dissatisfied employee who accesses information inappropriately. </a:t>
            </a:r>
          </a:p>
        </p:txBody>
      </p:sp>
      <p:sp>
        <p:nvSpPr>
          <p:cNvPr id="235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35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5B02F7CF-F3B3-4F4C-9337-948864A78397}" type="slidenum">
              <a:rPr lang="en-US" altLang="en-US"/>
              <a:pPr>
                <a:spcBef>
                  <a:spcPct val="0"/>
                </a:spcBef>
              </a:pPr>
              <a:t>10</a:t>
            </a:fld>
            <a:endParaRPr lang="en-US" altLang="en-US"/>
          </a:p>
        </p:txBody>
      </p:sp>
    </p:spTree>
    <p:extLst>
      <p:ext uri="{BB962C8B-B14F-4D97-AF65-F5344CB8AC3E}">
        <p14:creationId xmlns:p14="http://schemas.microsoft.com/office/powerpoint/2010/main" val="4197941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 variety of technologies can be used to secure information. There are deterrents, which do not exclude people from breaching security but give them pause for doing so, such as putting up alerts when, for example, an employee’s medical record is about to be accessed. Another deterrent is the audit trail. System management precautions also can be taken. A number of software systems do not protect information as well as they should, and an analysis of vulnerability can reveal such risks.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Here are some obstacles that can prevent individuals from getting to private information:</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Authentication: The user must provide credentials, usually a password, to access a system or file</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Authorization: The user is given (or denied) permission to specifically access, read, write, edit, create, move, and/or delete files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Integrity management: The soundness of the overall system is assessed and maintained</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Digital signatures: A code is attached to electronically transmitted messages to validate that the sender is who he or she claims to be</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Encryption: Data is converted into “</a:t>
            </a:r>
            <a:r>
              <a:rPr lang="en-US" sz="1000" kern="1200" dirty="0" err="1">
                <a:solidFill>
                  <a:schemeClr val="tx1"/>
                </a:solidFill>
                <a:effectLst/>
                <a:latin typeface="Arial" pitchFamily="34" charset="0"/>
                <a:ea typeface="MS PGothic" panose="020B0600070205080204" pitchFamily="34" charset="-128"/>
                <a:cs typeface="Arial" pitchFamily="34" charset="0"/>
              </a:rPr>
              <a:t>ciphertext</a:t>
            </a:r>
            <a:r>
              <a:rPr lang="en-US" sz="1000" kern="1200" dirty="0">
                <a:solidFill>
                  <a:schemeClr val="tx1"/>
                </a:solidFill>
                <a:effectLst/>
                <a:latin typeface="Arial" pitchFamily="34" charset="0"/>
                <a:ea typeface="MS PGothic" panose="020B0600070205080204" pitchFamily="34" charset="-128"/>
                <a:cs typeface="Arial" pitchFamily="34" charset="0"/>
              </a:rPr>
              <a:t>” by the sender, and it can be read only if the recipient has a key (covered in the next two slides)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Firewalls: Software, hardware, or both, designed to keep systems inaccessible from, say, Internet users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Rights management: Digital “locks” are used to protect or restrict the use of proprietary hardware and software and copyrighted material—for example, a software program may have an embedded tag that allows the program to be installed only a limited number of times</a:t>
            </a: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FE2F4D0-A45A-4CB1-986D-C4A21523DE5D}" type="slidenum">
              <a:rPr lang="en-US" altLang="en-US"/>
              <a:pPr>
                <a:spcBef>
                  <a:spcPct val="0"/>
                </a:spcBef>
              </a:pPr>
              <a:t>11</a:t>
            </a:fld>
            <a:endParaRPr lang="en-US" altLang="en-US"/>
          </a:p>
        </p:txBody>
      </p:sp>
    </p:spTree>
    <p:extLst>
      <p:ext uri="{BB962C8B-B14F-4D97-AF65-F5344CB8AC3E}">
        <p14:creationId xmlns:p14="http://schemas.microsoft.com/office/powerpoint/2010/main" val="2112441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next slides discuss encryption. Although encryption is a necessary precaution, it is not sufficient to ensure security. Any medical communication, whether an e-mail or transmission of a medical record, should be encrypted if it is being sent over a public network, because anyone with the right know-how could intercept that information.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What is encryption? t is when information is scrambled using a </a:t>
            </a:r>
            <a:r>
              <a:rPr lang="en-US" sz="1000" i="1" kern="1200" dirty="0">
                <a:solidFill>
                  <a:schemeClr val="tx1"/>
                </a:solidFill>
                <a:effectLst/>
                <a:latin typeface="Arial" pitchFamily="34" charset="0"/>
                <a:ea typeface="MS PGothic" panose="020B0600070205080204" pitchFamily="34" charset="-128"/>
                <a:cs typeface="Arial" pitchFamily="34" charset="0"/>
              </a:rPr>
              <a:t>key, which essentially is a randomly generated “secret code.” As an oversimplified example, a key might convert every A to a 9, every B to a $, and so on, before a message or document is sent.</a:t>
            </a:r>
            <a:r>
              <a:rPr lang="en-US" sz="1000" kern="1200" dirty="0">
                <a:solidFill>
                  <a:schemeClr val="tx1"/>
                </a:solidFill>
                <a:effectLst/>
                <a:latin typeface="Arial" pitchFamily="34" charset="0"/>
                <a:ea typeface="MS PGothic" panose="020B0600070205080204" pitchFamily="34" charset="-128"/>
                <a:cs typeface="Arial" pitchFamily="34" charset="0"/>
              </a:rPr>
              <a:t> The recipient must possess a key to unscramble the message. There are different types of encryption. </a:t>
            </a:r>
            <a:r>
              <a:rPr lang="en-US" sz="1000" i="1" kern="1200" dirty="0">
                <a:solidFill>
                  <a:schemeClr val="tx1"/>
                </a:solidFill>
                <a:effectLst/>
                <a:latin typeface="Arial" pitchFamily="34" charset="0"/>
                <a:ea typeface="MS PGothic" panose="020B0600070205080204" pitchFamily="34" charset="-128"/>
                <a:cs typeface="Arial" pitchFamily="34" charset="0"/>
              </a:rPr>
              <a:t>Symmetric</a:t>
            </a:r>
            <a:r>
              <a:rPr lang="en-US" sz="1000" kern="1200" dirty="0">
                <a:solidFill>
                  <a:schemeClr val="tx1"/>
                </a:solidFill>
                <a:effectLst/>
                <a:latin typeface="Arial" pitchFamily="34" charset="0"/>
                <a:ea typeface="MS PGothic" panose="020B0600070205080204" pitchFamily="34" charset="-128"/>
                <a:cs typeface="Arial" pitchFamily="34" charset="0"/>
              </a:rPr>
              <a:t> encryption is when information is scrambled and unscrambled with the same key. </a:t>
            </a:r>
            <a:r>
              <a:rPr lang="en-US" sz="1000" i="1" kern="1200" dirty="0">
                <a:solidFill>
                  <a:schemeClr val="tx1"/>
                </a:solidFill>
                <a:effectLst/>
                <a:latin typeface="Arial" pitchFamily="34" charset="0"/>
                <a:ea typeface="MS PGothic" panose="020B0600070205080204" pitchFamily="34" charset="-128"/>
                <a:cs typeface="Arial" pitchFamily="34" charset="0"/>
              </a:rPr>
              <a:t>Asymmetric</a:t>
            </a:r>
            <a:r>
              <a:rPr lang="en-US" sz="1000" kern="1200" dirty="0">
                <a:solidFill>
                  <a:schemeClr val="tx1"/>
                </a:solidFill>
                <a:effectLst/>
                <a:latin typeface="Arial" pitchFamily="34" charset="0"/>
                <a:ea typeface="MS PGothic" panose="020B0600070205080204" pitchFamily="34" charset="-128"/>
                <a:cs typeface="Arial" pitchFamily="34" charset="0"/>
              </a:rPr>
              <a:t> encryption, sometimes called public-key encryption, is when a different key is used for scrambling than for unscrambling the information.</a:t>
            </a: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6A15B06-EB04-42F3-ACA6-3CB0F69A3A45}" type="slidenum">
              <a:rPr lang="en-US" altLang="en-US"/>
              <a:pPr>
                <a:spcBef>
                  <a:spcPct val="0"/>
                </a:spcBef>
              </a:pPr>
              <a:t>12</a:t>
            </a:fld>
            <a:endParaRPr lang="en-US" altLang="en-US"/>
          </a:p>
        </p:txBody>
      </p:sp>
    </p:spTree>
    <p:extLst>
      <p:ext uri="{BB962C8B-B14F-4D97-AF65-F5344CB8AC3E}">
        <p14:creationId xmlns:p14="http://schemas.microsoft.com/office/powerpoint/2010/main" val="38800293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 number of important standards related to encryption and other functions are listed on this slide. Not everyone in the informatics field needs to become an expert, but it is important to know how these standards are applied in different roles—for example, how they will be mandated in the Health Insurance Portability and Accountability Act or in the HITECH [high-</a:t>
            </a:r>
            <a:r>
              <a:rPr lang="en-US" sz="1000" b="1" kern="1200" dirty="0">
                <a:solidFill>
                  <a:schemeClr val="tx1"/>
                </a:solidFill>
                <a:effectLst/>
                <a:latin typeface="Arial" pitchFamily="34" charset="0"/>
                <a:ea typeface="MS PGothic" panose="020B0600070205080204" pitchFamily="34" charset="-128"/>
                <a:cs typeface="Arial" pitchFamily="34" charset="0"/>
              </a:rPr>
              <a:t>tech</a:t>
            </a:r>
            <a:r>
              <a:rPr lang="en-US" sz="1000" kern="1200" dirty="0">
                <a:solidFill>
                  <a:schemeClr val="tx1"/>
                </a:solidFill>
                <a:effectLst/>
                <a:latin typeface="Arial" pitchFamily="34" charset="0"/>
                <a:ea typeface="MS PGothic" panose="020B0600070205080204" pitchFamily="34" charset="-128"/>
                <a:cs typeface="Arial" pitchFamily="34" charset="0"/>
              </a:rPr>
              <a:t>] criteria for the meaningful use of electronic health records.</a:t>
            </a:r>
          </a:p>
          <a:p>
            <a:r>
              <a:rPr lang="en-US" sz="1000" kern="1200" dirty="0">
                <a:solidFill>
                  <a:schemeClr val="tx1"/>
                </a:solidFill>
                <a:effectLst/>
                <a:latin typeface="Arial" pitchFamily="34" charset="0"/>
                <a:ea typeface="MS PGothic" panose="020B0600070205080204" pitchFamily="34" charset="-128"/>
                <a:cs typeface="Arial" pitchFamily="34" charset="0"/>
              </a:rPr>
              <a:t> </a:t>
            </a:r>
          </a:p>
          <a:p>
            <a:r>
              <a:rPr lang="en-US" sz="1000" kern="1200" dirty="0">
                <a:solidFill>
                  <a:schemeClr val="tx1"/>
                </a:solidFill>
                <a:effectLst/>
                <a:latin typeface="Arial" pitchFamily="34" charset="0"/>
                <a:ea typeface="MS PGothic" panose="020B0600070205080204" pitchFamily="34" charset="-128"/>
                <a:cs typeface="Arial" pitchFamily="34" charset="0"/>
              </a:rPr>
              <a:t>First, there is the encryption standard itself, the advanced encryption standard, or AES [ay-</a:t>
            </a:r>
            <a:r>
              <a:rPr lang="en-US" sz="1000" kern="1200" dirty="0" err="1">
                <a:solidFill>
                  <a:schemeClr val="tx1"/>
                </a:solidFill>
                <a:effectLst/>
                <a:latin typeface="Arial" pitchFamily="34" charset="0"/>
                <a:ea typeface="MS PGothic" panose="020B0600070205080204" pitchFamily="34" charset="-128"/>
                <a:cs typeface="Arial" pitchFamily="34" charset="0"/>
              </a:rPr>
              <a:t>ee</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ess</a:t>
            </a:r>
            <a:r>
              <a:rPr lang="en-US" sz="1000" kern="1200" dirty="0">
                <a:solidFill>
                  <a:schemeClr val="tx1"/>
                </a:solidFill>
                <a:effectLst/>
                <a:latin typeface="Arial" pitchFamily="34" charset="0"/>
                <a:ea typeface="MS PGothic" panose="020B0600070205080204" pitchFamily="34" charset="-128"/>
                <a:cs typeface="Arial" pitchFamily="34" charset="0"/>
              </a:rPr>
              <a:t>], that has been designated by the National Institute for Standards and Technology, or NIST [</a:t>
            </a:r>
            <a:r>
              <a:rPr lang="en-US" sz="1000" kern="1200" dirty="0" err="1">
                <a:solidFill>
                  <a:schemeClr val="tx1"/>
                </a:solidFill>
                <a:effectLst/>
                <a:latin typeface="Arial" pitchFamily="34" charset="0"/>
                <a:ea typeface="MS PGothic" panose="020B0600070205080204" pitchFamily="34" charset="-128"/>
                <a:cs typeface="Arial" pitchFamily="34" charset="0"/>
              </a:rPr>
              <a:t>nihst</a:t>
            </a:r>
            <a:r>
              <a:rPr lang="en-US" sz="1000" kern="1200" dirty="0">
                <a:solidFill>
                  <a:schemeClr val="tx1"/>
                </a:solidFill>
                <a:effectLst/>
                <a:latin typeface="Arial" pitchFamily="34" charset="0"/>
                <a:ea typeface="MS PGothic" panose="020B0600070205080204" pitchFamily="34" charset="-128"/>
                <a:cs typeface="Arial" pitchFamily="34" charset="0"/>
              </a:rPr>
              <a:t>], as the standard for robust enough encryption and decryption to be used in computer systems for securing information such as health information. Of course, information is not just encrypted and decrypted on individual machines; it moves across networks, so the movement of data from point to point also requires a process that not only encrypts the data but also make sure that it stays secure as it moves across those connections.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emerging standard is transport layer security, or </a:t>
            </a:r>
            <a:r>
              <a:rPr lang="en-US" sz="1000" i="1" kern="1200" dirty="0">
                <a:solidFill>
                  <a:schemeClr val="tx1"/>
                </a:solidFill>
                <a:effectLst/>
                <a:latin typeface="Arial" pitchFamily="34" charset="0"/>
                <a:ea typeface="MS PGothic" panose="020B0600070205080204" pitchFamily="34" charset="-128"/>
                <a:cs typeface="Arial" pitchFamily="34" charset="0"/>
              </a:rPr>
              <a:t>TLS</a:t>
            </a:r>
            <a:r>
              <a:rPr lang="en-US" sz="1000" kern="1200" dirty="0">
                <a:solidFill>
                  <a:schemeClr val="tx1"/>
                </a:solidFill>
                <a:effectLst/>
                <a:latin typeface="Arial" pitchFamily="34" charset="0"/>
                <a:ea typeface="MS PGothic" panose="020B0600070205080204" pitchFamily="34" charset="-128"/>
                <a:cs typeface="Arial" pitchFamily="34" charset="0"/>
              </a:rPr>
              <a:t>, which succeeds a standard that was a very prominent route in the early days of the World Wide Web, the secure sockets layer, or </a:t>
            </a:r>
            <a:r>
              <a:rPr lang="en-US" sz="1000" i="1" kern="1200" dirty="0">
                <a:solidFill>
                  <a:schemeClr val="tx1"/>
                </a:solidFill>
                <a:effectLst/>
                <a:latin typeface="Arial" pitchFamily="34" charset="0"/>
                <a:ea typeface="MS PGothic" panose="020B0600070205080204" pitchFamily="34" charset="-128"/>
                <a:cs typeface="Arial" pitchFamily="34" charset="0"/>
              </a:rPr>
              <a:t>SSL</a:t>
            </a:r>
            <a:r>
              <a:rPr lang="en-US" sz="1000" kern="1200" dirty="0">
                <a:solidFill>
                  <a:schemeClr val="tx1"/>
                </a:solidFill>
                <a:effectLst/>
                <a:latin typeface="Arial" pitchFamily="34" charset="0"/>
                <a:ea typeface="MS PGothic" panose="020B0600070205080204" pitchFamily="34" charset="-128"/>
                <a:cs typeface="Arial" pitchFamily="34" charset="0"/>
              </a:rPr>
              <a:t>. Of course, information moves according to a protocol, such as </a:t>
            </a:r>
            <a:r>
              <a:rPr lang="en-US" sz="1000" i="1" kern="1200" dirty="0">
                <a:solidFill>
                  <a:schemeClr val="tx1"/>
                </a:solidFill>
                <a:effectLst/>
                <a:latin typeface="Arial" pitchFamily="34" charset="0"/>
                <a:ea typeface="MS PGothic" panose="020B0600070205080204" pitchFamily="34" charset="-128"/>
                <a:cs typeface="Arial" pitchFamily="34" charset="0"/>
              </a:rPr>
              <a:t>IP</a:t>
            </a:r>
            <a:r>
              <a:rPr lang="en-US" sz="1000" kern="1200" dirty="0">
                <a:solidFill>
                  <a:schemeClr val="tx1"/>
                </a:solidFill>
                <a:effectLst/>
                <a:latin typeface="Arial" pitchFamily="34" charset="0"/>
                <a:ea typeface="MS PGothic" panose="020B0600070205080204" pitchFamily="34" charset="-128"/>
                <a:cs typeface="Arial" pitchFamily="34" charset="0"/>
              </a:rPr>
              <a:t> [eye-pee], so there is an Internet Protocol Security, or </a:t>
            </a:r>
            <a:r>
              <a:rPr lang="en-US" sz="1000" i="1" kern="1200" dirty="0">
                <a:solidFill>
                  <a:schemeClr val="tx1"/>
                </a:solidFill>
                <a:effectLst/>
                <a:latin typeface="Arial" pitchFamily="34" charset="0"/>
                <a:ea typeface="MS PGothic" panose="020B0600070205080204" pitchFamily="34" charset="-128"/>
                <a:cs typeface="Arial" pitchFamily="34" charset="0"/>
              </a:rPr>
              <a:t>IPsec</a:t>
            </a:r>
            <a:r>
              <a:rPr lang="en-US" sz="1000" kern="1200" dirty="0">
                <a:solidFill>
                  <a:schemeClr val="tx1"/>
                </a:solidFill>
                <a:effectLst/>
                <a:latin typeface="Arial" pitchFamily="34" charset="0"/>
                <a:ea typeface="MS PGothic" panose="020B0600070205080204" pitchFamily="34" charset="-128"/>
                <a:cs typeface="Arial" pitchFamily="34" charset="0"/>
              </a:rPr>
              <a:t> [eye-pee-sec]. This is part of the IP Internet protocol communications process that was developed for the new version of IP, version 6, but it has been pulled from that version and added to version 4, which is what most people use when they connect to the Internet.</a:t>
            </a:r>
          </a:p>
          <a:p>
            <a:r>
              <a:rPr lang="en-US" sz="1000" kern="1200" dirty="0">
                <a:solidFill>
                  <a:schemeClr val="tx1"/>
                </a:solidFill>
                <a:effectLst/>
                <a:latin typeface="Arial" pitchFamily="34" charset="0"/>
                <a:ea typeface="MS PGothic" panose="020B0600070205080204" pitchFamily="34" charset="-128"/>
                <a:cs typeface="Arial" pitchFamily="34" charset="0"/>
              </a:rPr>
              <a:t> </a:t>
            </a:r>
          </a:p>
          <a:p>
            <a:r>
              <a:rPr lang="en-US" sz="1000" kern="1200" dirty="0">
                <a:solidFill>
                  <a:schemeClr val="tx1"/>
                </a:solidFill>
                <a:effectLst/>
                <a:latin typeface="Arial" pitchFamily="34" charset="0"/>
                <a:ea typeface="MS PGothic" panose="020B0600070205080204" pitchFamily="34" charset="-128"/>
                <a:cs typeface="Arial" pitchFamily="34" charset="0"/>
              </a:rPr>
              <a:t>In addition to making sure information is secure from one point to another across a network, the system needs to ensure the integrity of the information—that it has not been altered either by transmission errors or by malicious users. Secure hash algorithms, or </a:t>
            </a:r>
            <a:r>
              <a:rPr lang="en-US" sz="1000" i="1" kern="1200" dirty="0">
                <a:solidFill>
                  <a:schemeClr val="tx1"/>
                </a:solidFill>
                <a:effectLst/>
                <a:latin typeface="Arial" pitchFamily="34" charset="0"/>
                <a:ea typeface="MS PGothic" panose="020B0600070205080204" pitchFamily="34" charset="-128"/>
                <a:cs typeface="Arial" pitchFamily="34" charset="0"/>
              </a:rPr>
              <a:t>SHA</a:t>
            </a:r>
            <a:r>
              <a:rPr lang="en-US" sz="1000"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err="1">
                <a:solidFill>
                  <a:schemeClr val="tx1"/>
                </a:solidFill>
                <a:effectLst/>
                <a:latin typeface="Arial" pitchFamily="34" charset="0"/>
                <a:ea typeface="MS PGothic" panose="020B0600070205080204" pitchFamily="34" charset="-128"/>
                <a:cs typeface="Arial" pitchFamily="34" charset="0"/>
              </a:rPr>
              <a:t>ess</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aych</a:t>
            </a:r>
            <a:r>
              <a:rPr lang="en-US" sz="1000" kern="1200" dirty="0">
                <a:solidFill>
                  <a:schemeClr val="tx1"/>
                </a:solidFill>
                <a:effectLst/>
                <a:latin typeface="Arial" pitchFamily="34" charset="0"/>
                <a:ea typeface="MS PGothic" panose="020B0600070205080204" pitchFamily="34" charset="-128"/>
                <a:cs typeface="Arial" pitchFamily="34" charset="0"/>
              </a:rPr>
              <a:t>-ay], ensure the integrity of transmitted information documents. The original SHA protocol was found to have some security flaws, so SHA-2 [</a:t>
            </a:r>
            <a:r>
              <a:rPr lang="en-US" sz="1000" kern="1200" dirty="0" err="1">
                <a:solidFill>
                  <a:schemeClr val="tx1"/>
                </a:solidFill>
                <a:effectLst/>
                <a:latin typeface="Arial" pitchFamily="34" charset="0"/>
                <a:ea typeface="MS PGothic" panose="020B0600070205080204" pitchFamily="34" charset="-128"/>
                <a:cs typeface="Arial" pitchFamily="34" charset="0"/>
              </a:rPr>
              <a:t>ess</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aych</a:t>
            </a:r>
            <a:r>
              <a:rPr lang="en-US" sz="1000" kern="1200" dirty="0">
                <a:solidFill>
                  <a:schemeClr val="tx1"/>
                </a:solidFill>
                <a:effectLst/>
                <a:latin typeface="Arial" pitchFamily="34" charset="0"/>
                <a:ea typeface="MS PGothic" panose="020B0600070205080204" pitchFamily="34" charset="-128"/>
                <a:cs typeface="Arial" pitchFamily="34" charset="0"/>
              </a:rPr>
              <a:t>-ay-two] has emerged and is the more robust way of ensuring the integrity of data transmission across networks. Wikipedia provides a nice overview of these standards, as does the NIST website, listed on this slide.</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5148D123-DF5A-4C92-B8C9-13B920C2D126}" type="slidenum">
              <a:rPr lang="en-US" altLang="en-US"/>
              <a:pPr>
                <a:spcBef>
                  <a:spcPct val="0"/>
                </a:spcBef>
              </a:pPr>
              <a:t>13</a:t>
            </a:fld>
            <a:endParaRPr lang="en-US" altLang="en-US"/>
          </a:p>
        </p:txBody>
      </p:sp>
    </p:spTree>
    <p:extLst>
      <p:ext uri="{BB962C8B-B14F-4D97-AF65-F5344CB8AC3E}">
        <p14:creationId xmlns:p14="http://schemas.microsoft.com/office/powerpoint/2010/main" val="40582624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“For the Record” report lists a number of best practices, divided into organizational and technical practices. In addition, other best practices for protecting information have emerged in the industry. This slide identifies just a few areas divided into organizational and technical.</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Organizational practices encompass overall information and security governance for the organization. This includes policies and procedures regarding security, privacy and confidentiality, education and training programs, and the all-important sanctions which ensure that when an individual is caught breaching security, he or she faces appropriate penalties. Patients also need to be given access to the audit trail so they can see who has accessed their record and then determine whether it has been done appropriately. Management dashboards are tools for oversight of the organization’s performance. Privacy and security must be included in the organization’s risk management program, which includes overall compliance management of regulations and laws. Risk management is involved in ongoing risk (vulnerability) assessments, event disaster planning and recovery processes, as well as remediation and mitigation.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Technical best practices include securing information access such as with user authentication, audit trails, identity management, and activity monitoring. Protecting the data assets encompasses cloud management; third-party outsource suppliers’ protection; data warehouses, repositories, databases, and storage security; and end-point device protection, including all mobile devices. Infrastructure management includes physical security management, security analytics, and infrastructure protection.</a:t>
            </a:r>
          </a:p>
          <a:p>
            <a:endParaRPr lang="en-US" altLang="en-US" dirty="0">
              <a:latin typeface="Arial" charset="0"/>
              <a:cs typeface="Arial" charset="0"/>
            </a:endParaRP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dirty="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55EE48D-E315-431D-81E9-A2D4172503BE}" type="slidenum">
              <a:rPr lang="en-US" altLang="en-US"/>
              <a:pPr>
                <a:spcBef>
                  <a:spcPct val="0"/>
                </a:spcBef>
              </a:pPr>
              <a:t>14</a:t>
            </a:fld>
            <a:endParaRPr lang="en-US" altLang="en-US" dirty="0"/>
          </a:p>
        </p:txBody>
      </p:sp>
    </p:spTree>
    <p:extLst>
      <p:ext uri="{BB962C8B-B14F-4D97-AF65-F5344CB8AC3E}">
        <p14:creationId xmlns:p14="http://schemas.microsoft.com/office/powerpoint/2010/main" val="3246110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next slides elaborate on authentication and passwords. Authentication is the process of gaining access to a secure computer, for example, logging onto a computer. The usual approach for authentication is the password, which is a piece of information that the computer user “knows.”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With more secure systems, organizations may require information about a physical characteristic, or what you “have,” such as a biometric device that registers thumbprints or the use of a smart card or some other physical key that enables the user to access the machine. Most of these systems have pros and cons that must be worked through by the organization for effective use.</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terms of passwords, the ideal password is one that can be remembered but that no one else can guess. This is easier said than done, especially today, when the typical Internet user may interact with many different sites, each of which requires the use of a password. In many health care organizations, especially large organizations, single sign-on is used, where the user only has to authenticate once and then has access to the other systems that they need. Of course, the downside to single sign-on is that if an unauthorized user gains access through an authorized user’s sign-on, the unauthorized user gains access to every point that is open to the authorized user.</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Two-factor authentication, which is commonly used in health care, is a security process that requires the user to provide two means of identification from separate categories of credentials; one is typically a physical token, such as a card, and the other is typically something memorized, such as a security code or PIN (personal identification number). Three-factor authentication is the strongest authentication method but has proven difficult to implement in the provider environment. </a:t>
            </a:r>
          </a:p>
          <a:p>
            <a:endParaRPr lang="en-US" altLang="en-US" dirty="0">
              <a:latin typeface="Arial" charset="0"/>
              <a:cs typeface="Arial" charset="0"/>
            </a:endParaRP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dirty="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E75A355-3408-4F29-A417-C5C78F98EE99}" type="slidenum">
              <a:rPr lang="en-US" altLang="en-US"/>
              <a:pPr>
                <a:spcBef>
                  <a:spcPct val="0"/>
                </a:spcBef>
              </a:pPr>
              <a:t>15</a:t>
            </a:fld>
            <a:endParaRPr lang="en-US" altLang="en-US" dirty="0"/>
          </a:p>
        </p:txBody>
      </p:sp>
    </p:spTree>
    <p:extLst>
      <p:ext uri="{BB962C8B-B14F-4D97-AF65-F5344CB8AC3E}">
        <p14:creationId xmlns:p14="http://schemas.microsoft.com/office/powerpoint/2010/main" val="1714807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There are a number of challenges with passwords. One approach that is commonly used is </a:t>
            </a:r>
            <a:r>
              <a:rPr lang="en-US" sz="1000" i="1" kern="1200" dirty="0">
                <a:solidFill>
                  <a:schemeClr val="tx1"/>
                </a:solidFill>
                <a:effectLst/>
                <a:latin typeface="Arial" pitchFamily="34" charset="0"/>
                <a:ea typeface="MS PGothic" panose="020B0600070205080204" pitchFamily="34" charset="-128"/>
                <a:cs typeface="Arial" pitchFamily="34" charset="0"/>
              </a:rPr>
              <a:t>password aging:</a:t>
            </a:r>
            <a:r>
              <a:rPr lang="en-US" sz="1000" kern="1200" dirty="0">
                <a:solidFill>
                  <a:schemeClr val="tx1"/>
                </a:solidFill>
                <a:effectLst/>
                <a:latin typeface="Arial" pitchFamily="34" charset="0"/>
                <a:ea typeface="MS PGothic" panose="020B0600070205080204" pitchFamily="34" charset="-128"/>
                <a:cs typeface="Arial" pitchFamily="34" charset="0"/>
              </a:rPr>
              <a:t> the password expires after a certain time—for instance, six months—and then the user has to create a new password. A number of security experts have written about password aging, and the foremost conclusion is that password aging isn’t a good approach to security, and it may induce counterproductive behaviors, such as writing passwords down or somehow making them easier to guess. One report argues that other measures are more effective. Session locking, for instance, allows only one or a small number of simultaneous logons, so a user can log on to only a limited number of places at the same time. There are also login failure lockouts—after a certain number of unsuccessful attempts, the individual is locked out. But clearly, passwords will continue to be an issue in terms of protecting the security of information, including health information.</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dirty="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9F15AAC7-C5E0-4FDE-AD07-41FEE620C1C9}" type="slidenum">
              <a:rPr lang="en-US" altLang="en-US"/>
              <a:pPr>
                <a:spcBef>
                  <a:spcPct val="0"/>
                </a:spcBef>
              </a:pPr>
              <a:t>16</a:t>
            </a:fld>
            <a:endParaRPr lang="en-US" altLang="en-US" dirty="0"/>
          </a:p>
        </p:txBody>
      </p:sp>
    </p:spTree>
    <p:extLst>
      <p:ext uri="{BB962C8B-B14F-4D97-AF65-F5344CB8AC3E}">
        <p14:creationId xmlns:p14="http://schemas.microsoft.com/office/powerpoint/2010/main" val="688253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In the big picture of health information, security represents a trade-off. At one end of the spectrum, no security is in place, and a website shows the user any page requested, which is appropriate most of the time. At the other end of the spectrum is the extreme level of security employed by government agencies such as the CIA and the National Security Administration (NSA, </a:t>
            </a:r>
            <a:r>
              <a:rPr lang="en-US" sz="1000" kern="1200" dirty="0" err="1">
                <a:solidFill>
                  <a:schemeClr val="tx1"/>
                </a:solidFill>
                <a:effectLst/>
                <a:latin typeface="Arial" pitchFamily="34" charset="0"/>
                <a:ea typeface="MS PGothic" panose="020B0600070205080204" pitchFamily="34" charset="-128"/>
                <a:cs typeface="Arial" pitchFamily="34" charset="0"/>
              </a:rPr>
              <a:t>enn</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ess</a:t>
            </a:r>
            <a:r>
              <a:rPr lang="en-US" sz="1000" kern="1200" dirty="0">
                <a:solidFill>
                  <a:schemeClr val="tx1"/>
                </a:solidFill>
                <a:effectLst/>
                <a:latin typeface="Arial" pitchFamily="34" charset="0"/>
                <a:ea typeface="MS PGothic" panose="020B0600070205080204" pitchFamily="34" charset="-128"/>
                <a:cs typeface="Arial" pitchFamily="34" charset="0"/>
              </a:rPr>
              <a:t>-ay).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Neither of these extremes works well for health care security. Health information can’t be freely available for anyone to look at, but it also can’t be buried in the kind of total security that the CIA or NSA uses. For extremely high-level security, there is a price—a person can’t, for example, bring an ordinary laptop into a CIA building.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health care settings, many different people may be looking at information or may need to access it quickly in order to maintain the workflow and get the work done. For health information security, there has to be some kind of happy medium that protects information but still allows it to be quickly and easily accessed by authorized people.</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 must be a balance between the strength of the security and ease of access to clinical information, especially in critical situations. “Breaking the glass” refers to a quick means for a clinician who doesn’t have access privileges to certain patient information to gain access under circumstances such as a patient emergency. </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dirty="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9D130F6C-321A-49DD-973B-CE730064051B}" type="slidenum">
              <a:rPr lang="en-US" altLang="en-US"/>
              <a:pPr>
                <a:spcBef>
                  <a:spcPct val="0"/>
                </a:spcBef>
              </a:pPr>
              <a:t>17</a:t>
            </a:fld>
            <a:endParaRPr lang="en-US" altLang="en-US" dirty="0"/>
          </a:p>
        </p:txBody>
      </p:sp>
    </p:spTree>
    <p:extLst>
      <p:ext uri="{BB962C8B-B14F-4D97-AF65-F5344CB8AC3E}">
        <p14:creationId xmlns:p14="http://schemas.microsoft.com/office/powerpoint/2010/main" val="370833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HITECH program funded four Strategic Healthcare IT Advanced Research Projects (SHARP). One of these projects, called SHARPS (sharp-</a:t>
            </a:r>
            <a:r>
              <a:rPr lang="en-US" sz="1000" kern="1200" dirty="0" err="1">
                <a:solidFill>
                  <a:schemeClr val="tx1"/>
                </a:solidFill>
                <a:effectLst/>
                <a:latin typeface="Arial" pitchFamily="34" charset="0"/>
                <a:ea typeface="MS PGothic" panose="020B0600070205080204" pitchFamily="34" charset="-128"/>
                <a:cs typeface="Arial" pitchFamily="34" charset="0"/>
              </a:rPr>
              <a:t>ess</a:t>
            </a:r>
            <a:r>
              <a:rPr lang="en-US" sz="1000" kern="1200" dirty="0">
                <a:solidFill>
                  <a:schemeClr val="tx1"/>
                </a:solidFill>
                <a:effectLst/>
                <a:latin typeface="Arial" pitchFamily="34" charset="0"/>
                <a:ea typeface="MS PGothic" panose="020B0600070205080204" pitchFamily="34" charset="-128"/>
                <a:cs typeface="Arial" pitchFamily="34" charset="0"/>
              </a:rPr>
              <a:t>), focused on security issues in four environments: electronic health records (EHRs), health information exchanges (HIEs), personal health records (PHRs), and telemedicine. The information developed from this effort is available at www.sharps.org.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ONC provides many resources that have been developed for providers. They are available at https://www.healthit.gov/policy-researchers-implementers/clinical-quality-measures.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We have discussed NIST and its role in ongoing research. There are many other public and private organizations and government efforts that focus on privacy and security across the country.</a:t>
            </a:r>
          </a:p>
          <a:p>
            <a:endParaRPr lang="en-US" altLang="en-US" dirty="0">
              <a:latin typeface="Arial" charset="0"/>
              <a:cs typeface="Arial" charset="0"/>
            </a:endParaRP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dirty="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86553DCD-89D3-4882-A838-2387B64C237A}" type="slidenum">
              <a:rPr lang="en-US" altLang="en-US"/>
              <a:pPr>
                <a:spcBef>
                  <a:spcPct val="0"/>
                </a:spcBef>
              </a:pPr>
              <a:t>18</a:t>
            </a:fld>
            <a:endParaRPr lang="en-US" altLang="en-US" dirty="0"/>
          </a:p>
        </p:txBody>
      </p:sp>
    </p:spTree>
    <p:extLst>
      <p:ext uri="{BB962C8B-B14F-4D97-AF65-F5344CB8AC3E}">
        <p14:creationId xmlns:p14="http://schemas.microsoft.com/office/powerpoint/2010/main" val="23986623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slide closes the general conversation on privacy, security, and confidentiality with a few general issues to ponder.</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Who owns information? When a health care provider creates information, puts it on a computer system that the provider owns or, for that matter, on a piece of paper, who actually owns that information? Most people would argue that the patient owns the information, although the medium is perhaps owned by others. When information is moved across systems, ownership of the information starts to blur.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Informed consent is another issue. It refers to permission given by a patient to a health care provider and acknowledging that the patient agrees to treatment with full knowledge of the possible risks and benefits. How is informed consent best implemented to ensure that people really understand the issues and are truly willing to give consent?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When does the public good exceed personal privacy? Should it be for public health measures, for medical research, for law enforcement?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What conflicts are there with business interests when it comes to privacy and confidentiality?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And, finally, how will individuals be allowed to opt out of different systems? Should they be allowed to opt out of any specific piece of information, or should it be an all or nothing choice?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If people are allowed to choose different options, what are the costs of each, and is it appropriate for health care providers to override those choices when access to vital patient information is necessary to provide the best medical care and/or to advocate for the common good?</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dirty="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969EF91-58D7-468C-8BF1-2BD77C4C9D9E}" type="slidenum">
              <a:rPr lang="en-US" altLang="en-US"/>
              <a:pPr>
                <a:spcBef>
                  <a:spcPct val="0"/>
                </a:spcBef>
              </a:pPr>
              <a:t>19</a:t>
            </a:fld>
            <a:endParaRPr lang="en-US" altLang="en-US" dirty="0"/>
          </a:p>
        </p:txBody>
      </p:sp>
    </p:spTree>
    <p:extLst>
      <p:ext uri="{BB962C8B-B14F-4D97-AF65-F5344CB8AC3E}">
        <p14:creationId xmlns:p14="http://schemas.microsoft.com/office/powerpoint/2010/main" val="2826343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Welcome to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 Privacy, Confidentiality, and Security</a:t>
            </a:r>
            <a:r>
              <a:rPr lang="en-US" sz="1000" kern="1200" dirty="0">
                <a:solidFill>
                  <a:schemeClr val="tx1"/>
                </a:solidFill>
                <a:effectLst/>
                <a:latin typeface="Arial" pitchFamily="34" charset="0"/>
                <a:ea typeface="MS PGothic" panose="020B0600070205080204" pitchFamily="34" charset="-128"/>
                <a:cs typeface="Arial" pitchFamily="34" charset="0"/>
              </a:rPr>
              <a:t>. This is Lecture b.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component,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a:t>
            </a:r>
            <a:r>
              <a:rPr lang="en-US" sz="1000" i="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a:solidFill>
                  <a:schemeClr val="tx1"/>
                </a:solidFill>
                <a:effectLst/>
                <a:latin typeface="Arial" pitchFamily="34" charset="0"/>
                <a:ea typeface="MS PGothic" panose="020B0600070205080204" pitchFamily="34" charset="-128"/>
                <a:cs typeface="Arial" pitchFamily="34" charset="0"/>
              </a:rPr>
              <a:t> addresses job expectations in health care settings. It discusses how care is organized within a practice setting, privacy laws, and professional and ethical issues encountered in the workplace.</a:t>
            </a:r>
          </a:p>
        </p:txBody>
      </p:sp>
      <p:sp>
        <p:nvSpPr>
          <p:cNvPr id="71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BC056B2F-FC18-4D8E-810C-E4E46500603D}" type="slidenum">
              <a:rPr lang="en-US" altLang="en-US"/>
              <a:pPr>
                <a:spcBef>
                  <a:spcPct val="0"/>
                </a:spcBef>
              </a:pPr>
              <a:t>2</a:t>
            </a:fld>
            <a:endParaRPr lang="en-US" altLang="en-US"/>
          </a:p>
        </p:txBody>
      </p:sp>
    </p:spTree>
    <p:extLst>
      <p:ext uri="{BB962C8B-B14F-4D97-AF65-F5344CB8AC3E}">
        <p14:creationId xmlns:p14="http://schemas.microsoft.com/office/powerpoint/2010/main" val="42233238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This concludes Lecture b of </a:t>
            </a:r>
            <a:r>
              <a:rPr lang="en-US" sz="1000" b="1" i="1" kern="1200" dirty="0">
                <a:solidFill>
                  <a:schemeClr val="tx1"/>
                </a:solidFill>
                <a:effectLst/>
                <a:latin typeface="Arial" pitchFamily="34" charset="0"/>
                <a:ea typeface="MS PGothic" panose="020B0600070205080204" pitchFamily="34" charset="-128"/>
                <a:cs typeface="Arial" pitchFamily="34" charset="0"/>
              </a:rPr>
              <a:t>Privacy, Confidentiality, and Security</a:t>
            </a:r>
            <a:r>
              <a:rPr lang="en-US" sz="1000" kern="1200" dirty="0">
                <a:solidFill>
                  <a:schemeClr val="tx1"/>
                </a:solidFill>
                <a:effectLst/>
                <a:latin typeface="Arial" pitchFamily="34" charset="0"/>
                <a:ea typeface="MS PGothic" panose="020B0600070205080204" pitchFamily="34" charset="-128"/>
                <a:cs typeface="Arial" pitchFamily="34" charset="0"/>
              </a:rPr>
              <a:t>. In summary, there are many points where private patient information can “leak” out of the health care system. There are also many technologies for protecting security that must be used. One of these, encryption, is necessary but not sufficient by itself. Finally, issues of privacy and security apply to both electronic and paper-based information. </a:t>
            </a:r>
          </a:p>
          <a:p>
            <a:pPr eaLnBrk="1" hangingPunct="1">
              <a:spcBef>
                <a:spcPct val="0"/>
              </a:spcBef>
            </a:pPr>
            <a:endParaRPr lang="en-US" altLang="en-US" dirty="0">
              <a:latin typeface="Arial" charset="0"/>
              <a:cs typeface="Arial" charset="0"/>
            </a:endParaRP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dirty="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CD54AB28-48A7-42CC-8123-8F2691982F4D}" type="slidenum">
              <a:rPr lang="en-US" altLang="en-US"/>
              <a:pPr>
                <a:spcBef>
                  <a:spcPct val="0"/>
                </a:spcBef>
              </a:pPr>
              <a:t>20</a:t>
            </a:fld>
            <a:endParaRPr lang="en-US" altLang="en-US" dirty="0"/>
          </a:p>
        </p:txBody>
      </p:sp>
    </p:spTree>
    <p:extLst>
      <p:ext uri="{BB962C8B-B14F-4D97-AF65-F5344CB8AC3E}">
        <p14:creationId xmlns:p14="http://schemas.microsoft.com/office/powerpoint/2010/main" val="9497868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92D7EA3C-C04F-48E5-B6E0-9774BD8AA581}" type="slidenum">
              <a:rPr lang="en-US" altLang="en-US"/>
              <a:pPr>
                <a:spcBef>
                  <a:spcPct val="0"/>
                </a:spcBef>
              </a:pPr>
              <a:t>21</a:t>
            </a:fld>
            <a:endParaRPr lang="en-US" altLang="en-US"/>
          </a:p>
        </p:txBody>
      </p:sp>
    </p:spTree>
    <p:extLst>
      <p:ext uri="{BB962C8B-B14F-4D97-AF65-F5344CB8AC3E}">
        <p14:creationId xmlns:p14="http://schemas.microsoft.com/office/powerpoint/2010/main" val="4193422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9D49EE7-69BD-48B6-BBBF-8FB4C16088DB}" type="slidenum">
              <a:rPr lang="en-US" altLang="en-US"/>
              <a:pPr>
                <a:spcBef>
                  <a:spcPct val="0"/>
                </a:spcBef>
              </a:pPr>
              <a:t>22</a:t>
            </a:fld>
            <a:endParaRPr lang="en-US" altLang="en-US"/>
          </a:p>
        </p:txBody>
      </p:sp>
    </p:spTree>
    <p:extLst>
      <p:ext uri="{BB962C8B-B14F-4D97-AF65-F5344CB8AC3E}">
        <p14:creationId xmlns:p14="http://schemas.microsoft.com/office/powerpoint/2010/main" val="32760329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23</a:t>
            </a:fld>
            <a:endParaRPr lang="en-US" altLang="en-US"/>
          </a:p>
        </p:txBody>
      </p:sp>
    </p:spTree>
    <p:extLst>
      <p:ext uri="{BB962C8B-B14F-4D97-AF65-F5344CB8AC3E}">
        <p14:creationId xmlns:p14="http://schemas.microsoft.com/office/powerpoint/2010/main" val="3998692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24</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objectives of </a:t>
            </a:r>
            <a:r>
              <a:rPr lang="en-US" sz="1000" b="1" i="1" kern="1200" dirty="0">
                <a:solidFill>
                  <a:schemeClr val="tx1"/>
                </a:solidFill>
                <a:effectLst/>
                <a:latin typeface="Arial" pitchFamily="34" charset="0"/>
                <a:ea typeface="MS PGothic" panose="020B0600070205080204" pitchFamily="34" charset="-128"/>
                <a:cs typeface="Arial" pitchFamily="34" charset="0"/>
              </a:rPr>
              <a:t>Privacy, Confidentiality, and Security</a:t>
            </a:r>
            <a:r>
              <a:rPr lang="en-US" sz="1000" b="1"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are to:</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Define and discern the differences between privacy, confidentiality, and security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Discuss methods for using information technology to protect privacy and confidentiality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and apply privacy, confidentiality, and security under the tenets of the HIPAA Privacy and </a:t>
            </a:r>
            <a:r>
              <a:rPr lang="en-US" sz="1000" kern="1200">
                <a:solidFill>
                  <a:schemeClr val="tx1"/>
                </a:solidFill>
                <a:effectLst/>
                <a:latin typeface="Arial" pitchFamily="34" charset="0"/>
                <a:ea typeface="MS PGothic" panose="020B0600070205080204" pitchFamily="34" charset="-128"/>
                <a:cs typeface="Arial" pitchFamily="34" charset="0"/>
              </a:rPr>
              <a:t>Security rules </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Discuss the intersection of a patient’s right to privacy with the need to share and exchange patient information</a:t>
            </a:r>
          </a:p>
        </p:txBody>
      </p:sp>
      <p:sp>
        <p:nvSpPr>
          <p:cNvPr id="92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EAC195EA-D72A-4AD4-99ED-2B9B5C61C3C0}" type="slidenum">
              <a:rPr lang="en-US" altLang="en-US"/>
              <a:pPr>
                <a:spcBef>
                  <a:spcPct val="0"/>
                </a:spcBef>
              </a:pPr>
              <a:t>3</a:t>
            </a:fld>
            <a:endParaRPr lang="en-US" altLang="en-US"/>
          </a:p>
        </p:txBody>
      </p:sp>
    </p:spTree>
    <p:extLst>
      <p:ext uri="{BB962C8B-B14F-4D97-AF65-F5344CB8AC3E}">
        <p14:creationId xmlns:p14="http://schemas.microsoft.com/office/powerpoint/2010/main" val="322326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lecture discusses concerns that people have about security of health information. One of the ways to protect privacy is to make information more secure. There are many books and resources available that provide insight into security best practices, including assessment, ongoing management, and training and education.</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Office of the National Coordinator for Health Information Technology (ONC), in coordination with the U.S. Department of Health and Human Services (HHS) Office for Civil Rights (OCR), created the </a:t>
            </a:r>
            <a:r>
              <a:rPr lang="en-US" sz="1000" i="1" kern="1200" dirty="0">
                <a:solidFill>
                  <a:schemeClr val="tx1"/>
                </a:solidFill>
                <a:effectLst/>
                <a:latin typeface="Arial" pitchFamily="34" charset="0"/>
                <a:ea typeface="MS PGothic" panose="020B0600070205080204" pitchFamily="34" charset="-128"/>
                <a:cs typeface="Arial" pitchFamily="34" charset="0"/>
              </a:rPr>
              <a:t>Guide to Privacy and Security of Electronic Health Information</a:t>
            </a:r>
            <a:r>
              <a:rPr lang="en-US" sz="1000" kern="1200" dirty="0">
                <a:solidFill>
                  <a:schemeClr val="tx1"/>
                </a:solidFill>
                <a:effectLst/>
                <a:latin typeface="Arial" pitchFamily="34" charset="0"/>
                <a:ea typeface="MS PGothic" panose="020B0600070205080204" pitchFamily="34" charset="-128"/>
                <a:cs typeface="Arial" pitchFamily="34" charset="0"/>
              </a:rPr>
              <a:t> to help you integrate privacy and security into a health care practice. You can access the guide at https://www.healthit.gov/sites/default/files/pdf/privacy/privacy-and-security-guide.pdf.</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These organizations have also provided a YouTube video to complement the Guide. Check out the video called “Guide to Privacy and Security of Electronic Health Information” located at https://www.youtube.com/watch?v=phrXsdnhE7w.</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What concerns do people have about security? The following slides look at the many points of leakage in the system, some of the consequences of poor security, and the related topic of medical identity theft. It’s important to remember that security is not unique to electronic systems—it is also an issue for paper systems. </a:t>
            </a:r>
          </a:p>
        </p:txBody>
      </p:sp>
      <p:sp>
        <p:nvSpPr>
          <p:cNvPr id="112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B463D24-1A8C-4573-B5BC-0F3A022D47D1}" type="slidenum">
              <a:rPr lang="en-US" altLang="en-US"/>
              <a:pPr>
                <a:spcBef>
                  <a:spcPct val="0"/>
                </a:spcBef>
              </a:pPr>
              <a:t>4</a:t>
            </a:fld>
            <a:endParaRPr lang="en-US" altLang="en-US"/>
          </a:p>
        </p:txBody>
      </p:sp>
    </p:spTree>
    <p:extLst>
      <p:ext uri="{BB962C8B-B14F-4D97-AF65-F5344CB8AC3E}">
        <p14:creationId xmlns:p14="http://schemas.microsoft.com/office/powerpoint/2010/main" val="2882943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As anyone who works in a health care setting knows, there are many points where information can leak out of the system. This figure, adapted from </a:t>
            </a:r>
            <a:r>
              <a:rPr lang="en-US" sz="1000" kern="1200" dirty="0" err="1">
                <a:solidFill>
                  <a:schemeClr val="tx1"/>
                </a:solidFill>
                <a:effectLst/>
                <a:latin typeface="Arial" pitchFamily="34" charset="0"/>
                <a:ea typeface="MS PGothic" panose="020B0600070205080204" pitchFamily="34" charset="-128"/>
                <a:cs typeface="Arial" pitchFamily="34" charset="0"/>
              </a:rPr>
              <a:t>Rindfleisch</a:t>
            </a:r>
            <a:r>
              <a:rPr lang="en-US" sz="1000" kern="1200" dirty="0">
                <a:solidFill>
                  <a:schemeClr val="tx1"/>
                </a:solidFill>
                <a:effectLst/>
                <a:latin typeface="Arial" pitchFamily="34" charset="0"/>
                <a:ea typeface="MS PGothic" panose="020B0600070205080204" pitchFamily="34" charset="-128"/>
                <a:cs typeface="Arial" pitchFamily="34" charset="0"/>
              </a:rPr>
              <a:t> [</a:t>
            </a:r>
            <a:r>
              <a:rPr lang="en-US" sz="1000" b="1" kern="1200" dirty="0" err="1">
                <a:solidFill>
                  <a:schemeClr val="tx1"/>
                </a:solidFill>
                <a:effectLst/>
                <a:latin typeface="Arial" pitchFamily="34" charset="0"/>
                <a:ea typeface="MS PGothic" panose="020B0600070205080204" pitchFamily="34" charset="-128"/>
                <a:cs typeface="Arial" pitchFamily="34" charset="0"/>
              </a:rPr>
              <a:t>rihnd</a:t>
            </a:r>
            <a:r>
              <a:rPr lang="en-US" sz="1000" kern="1200" dirty="0" err="1">
                <a:solidFill>
                  <a:schemeClr val="tx1"/>
                </a:solidFill>
                <a:effectLst/>
                <a:latin typeface="Arial" pitchFamily="34" charset="0"/>
                <a:ea typeface="MS PGothic" panose="020B0600070205080204" pitchFamily="34" charset="-128"/>
                <a:cs typeface="Arial" pitchFamily="34" charset="0"/>
              </a:rPr>
              <a:t>-flahysh</a:t>
            </a:r>
            <a:r>
              <a:rPr lang="en-US" sz="1000" kern="1200" dirty="0">
                <a:solidFill>
                  <a:schemeClr val="tx1"/>
                </a:solidFill>
                <a:effectLst/>
                <a:latin typeface="Arial" pitchFamily="34" charset="0"/>
                <a:ea typeface="MS PGothic" panose="020B0600070205080204" pitchFamily="34" charset="-128"/>
                <a:cs typeface="Arial" pitchFamily="34" charset="0"/>
              </a:rPr>
              <a:t>], shows how information flows through the health care provider organization. Information is first generated in the provision of patient care by health care providers, clinics, and hospitals. It then flows to health care support activity, such as payers of health care, the insurance companies that reimburse, quality reviews that measure the quality of care delivered, and other types of administration. There are also what </a:t>
            </a:r>
            <a:r>
              <a:rPr lang="en-US" sz="1000" kern="1200" dirty="0" err="1">
                <a:solidFill>
                  <a:schemeClr val="tx1"/>
                </a:solidFill>
                <a:effectLst/>
                <a:latin typeface="Arial" pitchFamily="34" charset="0"/>
                <a:ea typeface="MS PGothic" panose="020B0600070205080204" pitchFamily="34" charset="-128"/>
                <a:cs typeface="Arial" pitchFamily="34" charset="0"/>
              </a:rPr>
              <a:t>Rindfleisch</a:t>
            </a:r>
            <a:r>
              <a:rPr lang="en-US" sz="1000" kern="1200" dirty="0">
                <a:solidFill>
                  <a:schemeClr val="tx1"/>
                </a:solidFill>
                <a:effectLst/>
                <a:latin typeface="Arial" pitchFamily="34" charset="0"/>
                <a:ea typeface="MS PGothic" panose="020B0600070205080204" pitchFamily="34" charset="-128"/>
                <a:cs typeface="Arial" pitchFamily="34" charset="0"/>
              </a:rPr>
              <a:t> describes as social uses of information, everything from insurance eligibility to reporting to public health authorities and to using data in medical research. Fortunately, use of health information is now regulated by the Health Insurance Portability and Accountability Act (HIPAA). There are also commercial uses of information, such as for marketing, participating in managed care organizations that may use data for various purposes to try to improve the quality or efficiency of the care they deliver, and the monitoring of drug usage. Another leakage point revolves around patients and their families as they engage in the care process.</a:t>
            </a:r>
          </a:p>
          <a:p>
            <a:endParaRPr lang="en-US" altLang="en-US" dirty="0">
              <a:latin typeface="Arial" charset="0"/>
              <a:cs typeface="Arial" charset="0"/>
            </a:endParaRPr>
          </a:p>
        </p:txBody>
      </p:sp>
      <p:sp>
        <p:nvSpPr>
          <p:cNvPr id="133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33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5C4BA758-73AD-49E2-94A1-0F80D01EB467}" type="slidenum">
              <a:rPr lang="en-US" altLang="en-US"/>
              <a:pPr>
                <a:spcBef>
                  <a:spcPct val="0"/>
                </a:spcBef>
              </a:pPr>
              <a:t>5</a:t>
            </a:fld>
            <a:endParaRPr lang="en-US" altLang="en-US"/>
          </a:p>
        </p:txBody>
      </p:sp>
    </p:spTree>
    <p:extLst>
      <p:ext uri="{BB962C8B-B14F-4D97-AF65-F5344CB8AC3E}">
        <p14:creationId xmlns:p14="http://schemas.microsoft.com/office/powerpoint/2010/main" val="4252553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It’s important to note that even though concerns about privacy and security are heightened with electronic systems, paper records have their own set of privacy and security problems. In fact, some have argued that paper medical records may be more prone than electronic records to breaches of security and disclosure. Unlike electronic records, it is very difficult to audit the trail of a paper chart. Even with paper-based tracking documents, it is not clear exactly where the chart goes and who has looked at it. Electronic information systems are able to provide a detailed audit trail as a background process that identifies everyone who logs into the software application and tracks their specific system activities with a date and time stamp.</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 are also issues with fax machines and scanners. Even in this electronic era, many people still rely on fax machines and scanners to move information. When the document comes out of fax machines, anyone can view the paper, and it is difficult to track where the paper goes. Also, data stored in fax machines and scanners can easily be accessed.</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Records also continue to be photocopied. We photocopy for many reasons: the patient goes to a new provider, the insurance company needs to have documentation that a specific procedure was done or referral was made, and records get abstracted by individual people. After copying, the paper copies may be scanned into information systems. More advanced systems allow scanning of documents directly into the software application. Whether they are paper or electronic, records are also copied for research or quality assurance purposes.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Most health care insurers belong to the Medical Information Bureau, which monitors for insurance fraud and other insurance-related concerns. The Medical Information Bureau has developed a huge database of individuals’ health care claims, looking very properly for health insurance fraud but also collecting quite a bit of information on individuals’ personal health. </a:t>
            </a:r>
          </a:p>
        </p:txBody>
      </p:sp>
      <p:sp>
        <p:nvSpPr>
          <p:cNvPr id="153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53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4CAEA3C-8C22-44AD-A7B3-1522D92E93BC}" type="slidenum">
              <a:rPr lang="en-US" altLang="en-US"/>
              <a:pPr>
                <a:spcBef>
                  <a:spcPct val="0"/>
                </a:spcBef>
              </a:pPr>
              <a:t>6</a:t>
            </a:fld>
            <a:endParaRPr lang="en-US" altLang="en-US"/>
          </a:p>
        </p:txBody>
      </p:sp>
    </p:spTree>
    <p:extLst>
      <p:ext uri="{BB962C8B-B14F-4D97-AF65-F5344CB8AC3E}">
        <p14:creationId xmlns:p14="http://schemas.microsoft.com/office/powerpoint/2010/main" val="1057607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Aware of the consequences of poor security, </a:t>
            </a:r>
            <a:r>
              <a:rPr lang="en-US" sz="1000" kern="1200" dirty="0" err="1">
                <a:solidFill>
                  <a:schemeClr val="tx1"/>
                </a:solidFill>
                <a:effectLst/>
                <a:latin typeface="Arial" pitchFamily="34" charset="0"/>
                <a:ea typeface="MS PGothic" panose="020B0600070205080204" pitchFamily="34" charset="-128"/>
                <a:cs typeface="Arial" pitchFamily="34" charset="0"/>
              </a:rPr>
              <a:t>Rindflesich</a:t>
            </a:r>
            <a:r>
              <a:rPr lang="en-US" sz="1000" kern="1200" dirty="0">
                <a:solidFill>
                  <a:schemeClr val="tx1"/>
                </a:solidFill>
                <a:effectLst/>
                <a:latin typeface="Arial" pitchFamily="34" charset="0"/>
                <a:ea typeface="MS PGothic" panose="020B0600070205080204" pitchFamily="34" charset="-128"/>
                <a:cs typeface="Arial" pitchFamily="34" charset="0"/>
              </a:rPr>
              <a:t> pointed out in the late 1990s that patients take various actions to protect their security. They avoid seeking health care. They lie or withhold information so private information won’t end up in their charts. Health care providers also have concerns about security, so they may avoid entering sensitive data that could be important in the care of a patient by others, and they may also devise workarounds to entering that information.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 California Health Care Foundation survey of health care consumers found that thirteen percent engaged in activity that the foundation termed privacy-protective—activities that might put their health at risk, such as asking a doctor to leave out a diagnosis, perhaps to prevent someone from knowing that they have a certain diagnosis. Some consumers also pay for tests out-of-pocket because they do not want to submit an insurance claim, knowing that when a claim is submitted, the insurance company then knows that the test was done. Others avoid seeing their regular doctor for some problems because they want to protect their privacy and avoid revealing sensitive information. These examples demonstrate why clinicians may use patient-sourced information as complementary data to provider-sourced information. </a:t>
            </a:r>
          </a:p>
          <a:p>
            <a:endParaRPr lang="en-US" altLang="en-US" dirty="0">
              <a:latin typeface="Arial" charset="0"/>
              <a:cs typeface="Arial" charset="0"/>
            </a:endParaRPr>
          </a:p>
        </p:txBody>
      </p:sp>
      <p:sp>
        <p:nvSpPr>
          <p:cNvPr id="174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CED971D3-AC5D-44BB-B138-CD3464E16584}" type="slidenum">
              <a:rPr lang="en-US" altLang="en-US"/>
              <a:pPr>
                <a:spcBef>
                  <a:spcPct val="0"/>
                </a:spcBef>
              </a:pPr>
              <a:t>7</a:t>
            </a:fld>
            <a:endParaRPr lang="en-US" altLang="en-US"/>
          </a:p>
        </p:txBody>
      </p:sp>
    </p:spTree>
    <p:extLst>
      <p:ext uri="{BB962C8B-B14F-4D97-AF65-F5344CB8AC3E}">
        <p14:creationId xmlns:p14="http://schemas.microsoft.com/office/powerpoint/2010/main" val="2881771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 final security concern is medical identity theft, which significantly increased as the use of information technology expanded in health care. Medical identity information is more valuable than financial information, and the theft can go undetected for some time. When this happens, the victims are not only the individuals whose medical records have been compromised but also health care providers, health plans, and society at large who pay for health care.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2008, the American Health Information Management Association (AHIMA [uh-</a:t>
            </a:r>
            <a:r>
              <a:rPr lang="en-US" sz="1000" b="1" kern="1200" dirty="0" err="1">
                <a:solidFill>
                  <a:schemeClr val="tx1"/>
                </a:solidFill>
                <a:effectLst/>
                <a:latin typeface="Arial" pitchFamily="34" charset="0"/>
                <a:ea typeface="MS PGothic" panose="020B0600070205080204" pitchFamily="34" charset="-128"/>
                <a:cs typeface="Arial" pitchFamily="34" charset="0"/>
              </a:rPr>
              <a:t>hee</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muh</a:t>
            </a:r>
            <a:r>
              <a:rPr lang="en-US" sz="1000" kern="1200" dirty="0">
                <a:solidFill>
                  <a:schemeClr val="tx1"/>
                </a:solidFill>
                <a:effectLst/>
                <a:latin typeface="Arial" pitchFamily="34" charset="0"/>
                <a:ea typeface="MS PGothic" panose="020B0600070205080204" pitchFamily="34" charset="-128"/>
                <a:cs typeface="Arial" pitchFamily="34" charset="0"/>
              </a:rPr>
              <a:t>]) determined that general identity theft is a growing concern and that the value of medical identity information is much higher than that of other information, such as Social Security numbers.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Today, medical identity theft is one of the top crimes facing the country, and projections indicate that this problem will only continue. The 2015 Medical Identity Fraud Alliance annual report, supported by </a:t>
            </a:r>
            <a:r>
              <a:rPr lang="en-US" sz="1000" kern="1200" dirty="0" err="1">
                <a:solidFill>
                  <a:schemeClr val="tx1"/>
                </a:solidFill>
                <a:effectLst/>
                <a:latin typeface="Arial" pitchFamily="34" charset="0"/>
                <a:ea typeface="MS PGothic" panose="020B0600070205080204" pitchFamily="34" charset="-128"/>
                <a:cs typeface="Arial" pitchFamily="34" charset="0"/>
              </a:rPr>
              <a:t>Ponemon</a:t>
            </a:r>
            <a:r>
              <a:rPr lang="en-US" sz="1000" kern="1200" dirty="0">
                <a:solidFill>
                  <a:schemeClr val="tx1"/>
                </a:solidFill>
                <a:effectLst/>
                <a:latin typeface="Arial" pitchFamily="34" charset="0"/>
                <a:ea typeface="MS PGothic" panose="020B0600070205080204" pitchFamily="34" charset="-128"/>
                <a:cs typeface="Arial" pitchFamily="34" charset="0"/>
              </a:rPr>
              <a:t> Institute, showed that medical identity theft incidents increased twenty-one-point-seven percent from 2014. The study estimated that two-point-three-two million adult-aged Americans or close family members became victims of medical identity theft during or before 2014.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Medical identity theft is costly. Sixty-five percent of medical identity theft victims in the 2015 study had to pay an average of thirteen thousand five hundred dollars to resolve the crime. In some cases, they paid the health care provider, repaid the insurer for services obtained by the thief, or engaged an identity service provider or legal counsel to help resolve the incident and prevent future fraud. (</a:t>
            </a:r>
            <a:r>
              <a:rPr lang="en-US" sz="1000" kern="1200" dirty="0" err="1">
                <a:solidFill>
                  <a:schemeClr val="tx1"/>
                </a:solidFill>
                <a:effectLst/>
                <a:latin typeface="Arial" pitchFamily="34" charset="0"/>
                <a:ea typeface="MS PGothic" panose="020B0600070205080204" pitchFamily="34" charset="-128"/>
                <a:cs typeface="Arial" pitchFamily="34" charset="0"/>
              </a:rPr>
              <a:t>Ponemon</a:t>
            </a:r>
            <a:r>
              <a:rPr lang="en-US" sz="1000" kern="1200" dirty="0">
                <a:solidFill>
                  <a:schemeClr val="tx1"/>
                </a:solidFill>
                <a:effectLst/>
                <a:latin typeface="Arial" pitchFamily="34" charset="0"/>
                <a:ea typeface="MS PGothic" panose="020B0600070205080204" pitchFamily="34" charset="-128"/>
                <a:cs typeface="Arial" pitchFamily="34" charset="0"/>
              </a:rPr>
              <a:t> 2015)</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It can be months before a victim uncovers an incident, and few achieve resolution of the incident, which places them at risk for future theft. Medical identity is used to obtain health care services, prescription pharmaceuticals, or medical equipment and to fraudulently receive government benefits such as Medicare or Medicaid. Some thieves access a victim’s medical records and/or modify the record.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HHS, along with other organizations, addresses this problem and publishes resources that outline various approaches to prevention, detection, and remediation of medical identity theft.</a:t>
            </a:r>
          </a:p>
          <a:p>
            <a:endParaRPr lang="en-US" altLang="en-US" dirty="0">
              <a:latin typeface="Arial" charset="0"/>
              <a:cs typeface="Arial" charset="0"/>
            </a:endParaRP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DAD902DC-A398-4012-B67D-3B5148B4E7C7}" type="slidenum">
              <a:rPr lang="en-US" altLang="en-US"/>
              <a:pPr>
                <a:spcBef>
                  <a:spcPct val="0"/>
                </a:spcBef>
              </a:pPr>
              <a:t>8</a:t>
            </a:fld>
            <a:endParaRPr lang="en-US" altLang="en-US"/>
          </a:p>
        </p:txBody>
      </p:sp>
    </p:spTree>
    <p:extLst>
      <p:ext uri="{BB962C8B-B14F-4D97-AF65-F5344CB8AC3E}">
        <p14:creationId xmlns:p14="http://schemas.microsoft.com/office/powerpoint/2010/main" val="497069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next slides discuss tools for protecting health information. A good source to begin with is the Institute of Medicine (IOM) report “For the Record,” which addresses issues of protecting electronic health information. The report was commissioned by the National Library of Medicine and informed the HIPAA [hip-uh] legislation. It also made recommendations on immediate and future best practices. While some of the content in the book is dated, the framework provides a good way of thinking about the problem.</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As already mentioned, ONC, in coordination with OCR, created the </a:t>
            </a:r>
            <a:r>
              <a:rPr lang="en-US" sz="1000" i="1" kern="1200" dirty="0">
                <a:solidFill>
                  <a:schemeClr val="tx1"/>
                </a:solidFill>
                <a:effectLst/>
                <a:latin typeface="Arial" pitchFamily="34" charset="0"/>
                <a:ea typeface="MS PGothic" panose="020B0600070205080204" pitchFamily="34" charset="-128"/>
                <a:cs typeface="Arial" pitchFamily="34" charset="0"/>
              </a:rPr>
              <a:t>Guide to Privacy and Security of Electronic Health Information</a:t>
            </a:r>
            <a:r>
              <a:rPr lang="en-US" sz="1000" kern="1200" dirty="0">
                <a:solidFill>
                  <a:schemeClr val="tx1"/>
                </a:solidFill>
                <a:effectLst/>
                <a:latin typeface="Arial" pitchFamily="34" charset="0"/>
                <a:ea typeface="MS PGothic" panose="020B0600070205080204" pitchFamily="34" charset="-128"/>
                <a:cs typeface="Arial" pitchFamily="34" charset="0"/>
              </a:rPr>
              <a: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Many other industry activities, resources, and publications are publically available and address various aspects of privacy and security practices, practices pertaining to specific technologies such as mobile devices, as well as training resources for security professionals. In 2013, the President of the United States issued Executive Order (EO) 13636, Improving Critical Infrastructure Cybersecurity, which directed NIST—National Institute of Standards and Technology—to work with stakeholders to develop a voluntary framework for reducing cyber risks to critical infrastructure. The NIST website has many resources publically available, and NIST’s work continues in development of practices, guidelines, and tools to support effective cybersecurity efforts. The Framework for Improving Critical Infrastructure Cybersecurity is found at http://www.nist.gov/cyberframework/upload/cybersecurity-framework-021214.pdf.</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SANS (at www.SANS.org) is an example of an industry resource that focuses on security training and certification of security professionals as well as on research.</a:t>
            </a:r>
          </a:p>
        </p:txBody>
      </p:sp>
      <p:sp>
        <p:nvSpPr>
          <p:cNvPr id="215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C449BB4F-6BEC-4A82-8336-934077B12A02}" type="slidenum">
              <a:rPr lang="en-US" altLang="en-US"/>
              <a:pPr>
                <a:spcBef>
                  <a:spcPct val="0"/>
                </a:spcBef>
              </a:pPr>
              <a:t>9</a:t>
            </a:fld>
            <a:endParaRPr lang="en-US" altLang="en-US"/>
          </a:p>
        </p:txBody>
      </p:sp>
    </p:spTree>
    <p:extLst>
      <p:ext uri="{BB962C8B-B14F-4D97-AF65-F5344CB8AC3E}">
        <p14:creationId xmlns:p14="http://schemas.microsoft.com/office/powerpoint/2010/main" val="20098953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2540476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B6DACC2E-7F61-4286-AF71-B3F6668885BF}" type="slidenum">
              <a:rPr lang="en-US" altLang="en-US"/>
              <a:pPr/>
              <a:t>‹#›</a:t>
            </a:fld>
            <a:endParaRPr lang="en-US" altLang="en-US"/>
          </a:p>
        </p:txBody>
      </p:sp>
    </p:spTree>
    <p:extLst>
      <p:ext uri="{BB962C8B-B14F-4D97-AF65-F5344CB8AC3E}">
        <p14:creationId xmlns:p14="http://schemas.microsoft.com/office/powerpoint/2010/main" val="683625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5"/>
          <p:cNvSpPr>
            <a:spLocks noGrp="1"/>
          </p:cNvSpPr>
          <p:nvPr>
            <p:ph type="sldNum" sz="quarter" idx="16"/>
          </p:nvPr>
        </p:nvSpPr>
        <p:spPr/>
        <p:txBody>
          <a:bodyPr/>
          <a:lstStyle>
            <a:lvl1pPr>
              <a:defRPr/>
            </a:lvl1pPr>
          </a:lstStyle>
          <a:p>
            <a:fld id="{E2063BE8-E3DB-44E6-B080-329DF41C9E7F}" type="slidenum">
              <a:rPr lang="en-US" altLang="en-US"/>
              <a:pPr/>
              <a:t>‹#›</a:t>
            </a:fld>
            <a:endParaRPr lang="en-US" altLang="en-US"/>
          </a:p>
        </p:txBody>
      </p:sp>
      <p:sp>
        <p:nvSpPr>
          <p:cNvPr id="6" name="Date Placeholder 4"/>
          <p:cNvSpPr>
            <a:spLocks noGrp="1"/>
          </p:cNvSpPr>
          <p:nvPr>
            <p:ph type="dt" sz="half" idx="17"/>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2667000" y="6218238"/>
            <a:ext cx="3810000" cy="639762"/>
          </a:xfrm>
          <a:prstGeom prst="rect">
            <a:avLst/>
          </a:prstGeom>
        </p:spPr>
        <p:txBody>
          <a:bodyPr/>
          <a:lstStyle>
            <a:lvl1pPr>
              <a:defRPr/>
            </a:lvl1pPr>
          </a:lstStyle>
          <a:p>
            <a:pPr>
              <a:defRPr/>
            </a:pPr>
            <a:r>
              <a:rPr lang="en-US"/>
              <a:t>The Culture of Healthcare                                                       Privacy, Confidentiality, and Security                                                                           Lecture b</a:t>
            </a:r>
          </a:p>
        </p:txBody>
      </p:sp>
    </p:spTree>
    <p:extLst>
      <p:ext uri="{BB962C8B-B14F-4D97-AF65-F5344CB8AC3E}">
        <p14:creationId xmlns:p14="http://schemas.microsoft.com/office/powerpoint/2010/main" val="4029150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5"/>
          <p:cNvSpPr>
            <a:spLocks noGrp="1"/>
          </p:cNvSpPr>
          <p:nvPr>
            <p:ph type="sldNum" sz="quarter" idx="16"/>
          </p:nvPr>
        </p:nvSpPr>
        <p:spPr/>
        <p:txBody>
          <a:bodyPr/>
          <a:lstStyle>
            <a:lvl1pPr>
              <a:defRPr/>
            </a:lvl1pPr>
          </a:lstStyle>
          <a:p>
            <a:fld id="{804DC882-45F4-4FC9-95ED-1A7A1D834B78}" type="slidenum">
              <a:rPr lang="en-US" altLang="en-US"/>
              <a:pPr/>
              <a:t>‹#›</a:t>
            </a:fld>
            <a:endParaRPr lang="en-US" altLang="en-US"/>
          </a:p>
        </p:txBody>
      </p:sp>
    </p:spTree>
    <p:extLst>
      <p:ext uri="{BB962C8B-B14F-4D97-AF65-F5344CB8AC3E}">
        <p14:creationId xmlns:p14="http://schemas.microsoft.com/office/powerpoint/2010/main" val="322034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1C106FFD-3B8E-4723-A8CB-3B1B15195C32}"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The Culture of Healthcare                                                       Privacy, Confidentiality, and Security                                                                           Lecture b</a:t>
            </a:r>
          </a:p>
        </p:txBody>
      </p:sp>
    </p:spTree>
    <p:extLst>
      <p:ext uri="{BB962C8B-B14F-4D97-AF65-F5344CB8AC3E}">
        <p14:creationId xmlns:p14="http://schemas.microsoft.com/office/powerpoint/2010/main" val="1953834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hyperlink" Target="http://csrc.nist.gov/groups/ST/toolkit/index.html" TargetMode="External"/><Relationship Id="rId4" Type="http://schemas.openxmlformats.org/officeDocument/2006/relationships/hyperlink" Target="https://en.wikipedia.org/wiki/Secure_Hash_Algorithm"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4.jpeg"/><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2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hyperlink" Target="http://hipaa.yale.edu/security/break-glass-procedure-granting-emergency-access-critical-ephi-systems" TargetMode="External"/><Relationship Id="rId2" Type="http://schemas.openxmlformats.org/officeDocument/2006/relationships/slideLayout" Target="../slideLayouts/slideLayout9.xml"/><Relationship Id="rId1" Type="http://schemas.openxmlformats.org/officeDocument/2006/relationships/tags" Target="../tags/tag24.xml"/><Relationship Id="rId6" Type="http://schemas.openxmlformats.org/officeDocument/2006/relationships/hyperlink" Target="http://www.nap.edu/catalog/5595/for-the-record-protecting-electronic-health-information" TargetMode="External"/><Relationship Id="rId5" Type="http://schemas.openxmlformats.org/officeDocument/2006/relationships/hyperlink" Target="http://www.chcf.org/topics/view.cfm?itemID=115694" TargetMode="External"/><Relationship Id="rId4" Type="http://schemas.openxmlformats.org/officeDocument/2006/relationships/hyperlink" Target="http://library.ahima.org/PdfView?oid=22958"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healthit.gov/sites/default/files/pdf/privacy/privacy-and-security-guide.pdf" TargetMode="External"/><Relationship Id="rId3" Type="http://schemas.openxmlformats.org/officeDocument/2006/relationships/notesSlide" Target="../notesSlides/notesSlide22.xml"/><Relationship Id="rId7" Type="http://schemas.openxmlformats.org/officeDocument/2006/relationships/hyperlink" Target="http://www.nist.gov/cyberframework/upload/cybersecurity-framework-021214.pdf" TargetMode="External"/><Relationship Id="rId2" Type="http://schemas.openxmlformats.org/officeDocument/2006/relationships/slideLayout" Target="../slideLayouts/slideLayout9.xml"/><Relationship Id="rId1" Type="http://schemas.openxmlformats.org/officeDocument/2006/relationships/tags" Target="../tags/tag25.xml"/><Relationship Id="rId6" Type="http://schemas.openxmlformats.org/officeDocument/2006/relationships/hyperlink" Target="http://csrc.nist.gov/groups/ST/toolkit" TargetMode="External"/><Relationship Id="rId5" Type="http://schemas.openxmlformats.org/officeDocument/2006/relationships/hyperlink" Target="http://nvlpubs.nist.gov/nistpubs/FIPS/NIST.FIPS.180-4.pdf" TargetMode="External"/><Relationship Id="rId4" Type="http://schemas.openxmlformats.org/officeDocument/2006/relationships/hyperlink" Target="https://www.nap.edu/read/5595/chapter/2#4" TargetMode="External"/><Relationship Id="rId9" Type="http://schemas.openxmlformats.org/officeDocument/2006/relationships/hyperlink" Target="https://www2.idexpertscorp.com/fifth-annual-ponemon-study-on-privacy-security-incidents-of-healthcare-dat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sans.org/about" TargetMode="External"/><Relationship Id="rId2" Type="http://schemas.openxmlformats.org/officeDocument/2006/relationships/notesSlide" Target="../notesSlides/notesSlide23.xml"/><Relationship Id="rId1" Type="http://schemas.openxmlformats.org/officeDocument/2006/relationships/slideLayout" Target="../slideLayouts/slideLayout9.xml"/><Relationship Id="rId4" Type="http://schemas.openxmlformats.org/officeDocument/2006/relationships/hyperlink" Target="https://en.wikipedia.org/wiki/Secure_Hash_Algorith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hyperlink" Target="https://www.youtube.com/watch?v=phrXsdnhE7w"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3.jpe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564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Threats to Security</a:t>
            </a:r>
          </a:p>
        </p:txBody>
      </p:sp>
      <p:sp>
        <p:nvSpPr>
          <p:cNvPr id="22531" name="Content Placeholder 2"/>
          <p:cNvSpPr>
            <a:spLocks noGrp="1"/>
          </p:cNvSpPr>
          <p:nvPr>
            <p:ph sz="quarter" idx="14"/>
          </p:nvPr>
        </p:nvSpPr>
        <p:spPr/>
        <p:txBody>
          <a:bodyPr/>
          <a:lstStyle/>
          <a:p>
            <a:r>
              <a:rPr lang="en-US" altLang="en-US"/>
              <a:t>Insider</a:t>
            </a:r>
          </a:p>
          <a:p>
            <a:pPr lvl="1"/>
            <a:r>
              <a:rPr lang="en-US" altLang="en-US"/>
              <a:t>Accidental disclosure</a:t>
            </a:r>
          </a:p>
          <a:p>
            <a:pPr lvl="1"/>
            <a:r>
              <a:rPr lang="en-US" altLang="en-US"/>
              <a:t>Curiosity</a:t>
            </a:r>
          </a:p>
          <a:p>
            <a:pPr lvl="1"/>
            <a:r>
              <a:rPr lang="en-US" altLang="en-US"/>
              <a:t>Malicious/subornation</a:t>
            </a:r>
          </a:p>
          <a:p>
            <a:r>
              <a:rPr lang="en-US" altLang="en-US"/>
              <a:t>Outsider </a:t>
            </a:r>
          </a:p>
          <a:p>
            <a:pPr lvl="1"/>
            <a:r>
              <a:rPr lang="en-US" altLang="en-US"/>
              <a:t>Organized crime</a:t>
            </a:r>
          </a:p>
          <a:p>
            <a:pPr lvl="1"/>
            <a:r>
              <a:rPr lang="en-US" altLang="en-US"/>
              <a:t>Hacktivists</a:t>
            </a:r>
          </a:p>
          <a:p>
            <a:pPr lvl="1"/>
            <a:r>
              <a:rPr lang="en-US" altLang="en-US"/>
              <a:t>Cyber thieves</a:t>
            </a:r>
          </a:p>
          <a:p>
            <a:pPr lvl="1"/>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Technologies to Secure Information</a:t>
            </a:r>
          </a:p>
        </p:txBody>
      </p:sp>
      <p:sp>
        <p:nvSpPr>
          <p:cNvPr id="2" name="Content Placeholder 1"/>
          <p:cNvSpPr>
            <a:spLocks noGrp="1"/>
          </p:cNvSpPr>
          <p:nvPr>
            <p:ph sz="quarter" idx="14"/>
          </p:nvPr>
        </p:nvSpPr>
        <p:spPr/>
        <p:txBody>
          <a:bodyPr/>
          <a:lstStyle/>
          <a:p>
            <a:r>
              <a:rPr lang="en-US" altLang="en-US"/>
              <a:t>Deterrents</a:t>
            </a:r>
          </a:p>
          <a:p>
            <a:pPr lvl="1"/>
            <a:r>
              <a:rPr lang="en-US" altLang="en-US"/>
              <a:t>Alerts</a:t>
            </a:r>
          </a:p>
          <a:p>
            <a:pPr lvl="1"/>
            <a:r>
              <a:rPr lang="en-US" altLang="en-US"/>
              <a:t>Audit trails</a:t>
            </a:r>
          </a:p>
          <a:p>
            <a:r>
              <a:rPr lang="en-US" altLang="en-US"/>
              <a:t>System management precautions</a:t>
            </a:r>
          </a:p>
          <a:p>
            <a:pPr lvl="1"/>
            <a:r>
              <a:rPr lang="en-US" altLang="en-US"/>
              <a:t>Software management</a:t>
            </a:r>
          </a:p>
          <a:p>
            <a:pPr lvl="1"/>
            <a:r>
              <a:rPr lang="en-US" altLang="en-US"/>
              <a:t>Analysis of vulnerability</a:t>
            </a:r>
            <a:endParaRPr lang="en-US" altLang="en-US" dirty="0"/>
          </a:p>
        </p:txBody>
      </p:sp>
      <p:sp>
        <p:nvSpPr>
          <p:cNvPr id="3" name="Content Placeholder 2"/>
          <p:cNvSpPr>
            <a:spLocks noGrp="1"/>
          </p:cNvSpPr>
          <p:nvPr>
            <p:ph sz="quarter" idx="18"/>
          </p:nvPr>
        </p:nvSpPr>
        <p:spPr/>
        <p:txBody>
          <a:bodyPr/>
          <a:lstStyle/>
          <a:p>
            <a:r>
              <a:rPr lang="en-US" altLang="en-US"/>
              <a:t>Obstacles</a:t>
            </a:r>
          </a:p>
          <a:p>
            <a:pPr lvl="1"/>
            <a:r>
              <a:rPr lang="en-US" altLang="en-US"/>
              <a:t>Authentication</a:t>
            </a:r>
          </a:p>
          <a:p>
            <a:pPr lvl="1"/>
            <a:r>
              <a:rPr lang="en-US" altLang="en-US"/>
              <a:t>Authorization</a:t>
            </a:r>
          </a:p>
          <a:p>
            <a:pPr lvl="1"/>
            <a:r>
              <a:rPr lang="en-US" altLang="en-US"/>
              <a:t>Integrity management</a:t>
            </a:r>
          </a:p>
          <a:p>
            <a:pPr lvl="1"/>
            <a:r>
              <a:rPr lang="en-US" altLang="en-US"/>
              <a:t>Digital signatures</a:t>
            </a:r>
          </a:p>
          <a:p>
            <a:pPr lvl="1"/>
            <a:r>
              <a:rPr lang="en-US" altLang="en-US"/>
              <a:t>Encryption</a:t>
            </a:r>
          </a:p>
          <a:p>
            <a:pPr lvl="1"/>
            <a:r>
              <a:rPr lang="en-US" altLang="en-US"/>
              <a:t>Firewalls</a:t>
            </a:r>
          </a:p>
          <a:p>
            <a:pPr lvl="1"/>
            <a:r>
              <a:rPr lang="en-US" altLang="en-US"/>
              <a:t>Rights management</a:t>
            </a:r>
            <a:endParaRPr lang="en-US" altLang="en-US"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Encryption</a:t>
            </a:r>
            <a:endParaRPr lang="en-US" altLang="en-US" dirty="0"/>
          </a:p>
        </p:txBody>
      </p:sp>
      <p:sp>
        <p:nvSpPr>
          <p:cNvPr id="26627" name="Content Placeholder 2"/>
          <p:cNvSpPr>
            <a:spLocks noGrp="1"/>
          </p:cNvSpPr>
          <p:nvPr>
            <p:ph sz="quarter" idx="14"/>
          </p:nvPr>
        </p:nvSpPr>
        <p:spPr/>
        <p:txBody>
          <a:bodyPr/>
          <a:lstStyle/>
          <a:p>
            <a:r>
              <a:rPr lang="en-US" altLang="en-US" sz="2400" dirty="0"/>
              <a:t>Necessary but not sufficient to ensure security</a:t>
            </a:r>
          </a:p>
          <a:p>
            <a:pPr lvl="1"/>
            <a:r>
              <a:rPr lang="en-US" altLang="en-US" sz="2000" dirty="0"/>
              <a:t>Is a </a:t>
            </a:r>
            <a:r>
              <a:rPr lang="ja-JP" altLang="en-US" sz="2000" dirty="0"/>
              <a:t>“</a:t>
            </a:r>
            <a:r>
              <a:rPr lang="en-US" altLang="ja-JP" sz="2000" dirty="0"/>
              <a:t>safe harbor</a:t>
            </a:r>
            <a:r>
              <a:rPr lang="ja-JP" altLang="en-US" sz="2000" dirty="0"/>
              <a:t>”</a:t>
            </a:r>
            <a:r>
              <a:rPr lang="en-US" altLang="ja-JP" sz="2000" dirty="0"/>
              <a:t> under federal and state laws when data loss occurs</a:t>
            </a:r>
          </a:p>
          <a:p>
            <a:r>
              <a:rPr lang="en-US" altLang="en-US" sz="2400" dirty="0"/>
              <a:t>Should, however, be used for all communications over public networks, such as the Internet, and with mobile devices</a:t>
            </a:r>
          </a:p>
          <a:p>
            <a:r>
              <a:rPr lang="en-US" altLang="en-US" sz="2400" dirty="0"/>
              <a:t>Information is scrambled and unscrambled using a key</a:t>
            </a:r>
          </a:p>
          <a:p>
            <a:r>
              <a:rPr lang="en-US" altLang="en-US" sz="2400" dirty="0"/>
              <a:t>Types: Symmetric and asymmetric</a:t>
            </a:r>
          </a:p>
          <a:p>
            <a:pPr lvl="1"/>
            <a:r>
              <a:rPr lang="en-US" altLang="en-US" sz="2000" dirty="0"/>
              <a:t>Asymmetric, also known as public key encryption, can be used for digital certificates, electronic signatures, and so on</a:t>
            </a:r>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Standards for Encryption and Related Functions</a:t>
            </a:r>
            <a:endParaRPr lang="en-US" dirty="0"/>
          </a:p>
        </p:txBody>
      </p:sp>
      <p:sp>
        <p:nvSpPr>
          <p:cNvPr id="28675" name="Content Placeholder 2"/>
          <p:cNvSpPr>
            <a:spLocks noGrp="1"/>
          </p:cNvSpPr>
          <p:nvPr>
            <p:ph sz="quarter" idx="14"/>
          </p:nvPr>
        </p:nvSpPr>
        <p:spPr>
          <a:xfrm>
            <a:off x="457200" y="1600199"/>
            <a:ext cx="8229600" cy="5063067"/>
          </a:xfrm>
        </p:spPr>
        <p:txBody>
          <a:bodyPr/>
          <a:lstStyle/>
          <a:p>
            <a:r>
              <a:rPr lang="en-US" altLang="en-US" sz="1800" dirty="0"/>
              <a:t>Advanced Encryption Standard (AES): NIST-designated standard for encryption/decryption (</a:t>
            </a:r>
            <a:r>
              <a:rPr lang="en-US" altLang="en-US" sz="1800" dirty="0" err="1"/>
              <a:t>Daemen</a:t>
            </a:r>
            <a:r>
              <a:rPr lang="en-US" altLang="en-US" sz="1800" dirty="0"/>
              <a:t> &amp; </a:t>
            </a:r>
            <a:r>
              <a:rPr lang="en-US" altLang="en-US" sz="1800" dirty="0" err="1"/>
              <a:t>Rijmen</a:t>
            </a:r>
            <a:r>
              <a:rPr lang="en-US" altLang="en-US" sz="1800" dirty="0"/>
              <a:t>, 2002)</a:t>
            </a:r>
          </a:p>
          <a:p>
            <a:r>
              <a:rPr lang="en-US" altLang="en-US" sz="1800" dirty="0"/>
              <a:t>Transport Layer Security (TLS) and predecessor, Secure Sockets Layer (SSL): Cryptographic protocols that provide security for communications over all points on networks (</a:t>
            </a:r>
            <a:r>
              <a:rPr lang="en-US" altLang="en-US" sz="1800" dirty="0" err="1"/>
              <a:t>Rescorla</a:t>
            </a:r>
            <a:r>
              <a:rPr lang="en-US" altLang="en-US" sz="1800" dirty="0"/>
              <a:t>, 2001)</a:t>
            </a:r>
          </a:p>
          <a:p>
            <a:r>
              <a:rPr lang="en-US" altLang="en-US" sz="1800" dirty="0"/>
              <a:t>Internet Protocol Security (IPsec): Protocol for securing Internet Protocol (IP) communications by authenticating and encrypting each IP packet of a data stream</a:t>
            </a:r>
          </a:p>
          <a:p>
            <a:pPr lvl="1"/>
            <a:r>
              <a:rPr lang="en-US" altLang="en-US" sz="1600" dirty="0"/>
              <a:t>Part of IPv6 but also added as standalone on top of IPv4</a:t>
            </a:r>
          </a:p>
          <a:p>
            <a:r>
              <a:rPr lang="en-US" altLang="en-US" sz="1800" dirty="0"/>
              <a:t>Secure Hash Algorithm (SHA): Protocols that ensure integrity of transmitted information and documents (NIST, 2002)</a:t>
            </a:r>
          </a:p>
          <a:p>
            <a:pPr lvl="1"/>
            <a:r>
              <a:rPr lang="en-US" altLang="en-US" sz="1600" dirty="0"/>
              <a:t>Security flaws have been identified in SHA-1, so SHA-2 family of protocols has been developed</a:t>
            </a:r>
          </a:p>
          <a:p>
            <a:r>
              <a:rPr lang="en-US" altLang="en-US" sz="1800" dirty="0"/>
              <a:t>For more: </a:t>
            </a:r>
          </a:p>
          <a:p>
            <a:pPr lvl="1"/>
            <a:r>
              <a:rPr lang="en-US" altLang="en-US" sz="1600" dirty="0"/>
              <a:t>Secure Hash Algorithm </a:t>
            </a:r>
            <a:r>
              <a:rPr lang="en-US" altLang="en-US" sz="1600" dirty="0">
                <a:hlinkClick r:id="rId4" tooltip="Secure Hash Algorithm at Wikipedia "/>
              </a:rPr>
              <a:t>https://en.wikipedia.org/wiki/Secure_Hash_Algorithm</a:t>
            </a:r>
            <a:endParaRPr lang="en-US" altLang="en-US" sz="1600" dirty="0"/>
          </a:p>
          <a:p>
            <a:pPr lvl="1"/>
            <a:r>
              <a:rPr lang="en-US" altLang="en-US" sz="1600" dirty="0"/>
              <a:t>N</a:t>
            </a:r>
            <a:r>
              <a:rPr lang="en-US" sz="1600" dirty="0"/>
              <a:t>IST’s Cryptographic Toolkit</a:t>
            </a:r>
            <a:r>
              <a:rPr lang="en-US" sz="1600" b="1" i="1" dirty="0"/>
              <a:t> </a:t>
            </a:r>
            <a:r>
              <a:rPr lang="en-US" altLang="en-US" sz="1600" dirty="0" smtClean="0">
                <a:hlinkClick r:id="rId5"/>
              </a:rPr>
              <a:t>http://csrc.nist.gov/groups/ST/toolkit/index.html</a:t>
            </a:r>
            <a:endParaRPr lang="en-US" altLang="en-US" sz="160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i="1" dirty="0"/>
              <a:t>For the Record </a:t>
            </a:r>
            <a:r>
              <a:rPr lang="en-US" altLang="en-US" dirty="0"/>
              <a:t>Best Practices</a:t>
            </a:r>
            <a:br>
              <a:rPr lang="en-US" altLang="en-US" dirty="0"/>
            </a:br>
            <a:r>
              <a:rPr lang="en-US" altLang="en-US" sz="2200" dirty="0"/>
              <a:t>(</a:t>
            </a:r>
            <a:r>
              <a:rPr lang="en-US" sz="2200" dirty="0"/>
              <a:t>Committee on Maintaining Privacy and Security</a:t>
            </a:r>
            <a:r>
              <a:rPr lang="en-US" altLang="en-US" sz="2200" dirty="0"/>
              <a:t>, 1997)</a:t>
            </a:r>
          </a:p>
        </p:txBody>
      </p:sp>
      <p:sp>
        <p:nvSpPr>
          <p:cNvPr id="2" name="Content Placeholder 1"/>
          <p:cNvSpPr>
            <a:spLocks noGrp="1"/>
          </p:cNvSpPr>
          <p:nvPr>
            <p:ph sz="quarter" idx="14"/>
          </p:nvPr>
        </p:nvSpPr>
        <p:spPr/>
        <p:txBody>
          <a:bodyPr/>
          <a:lstStyle/>
          <a:p>
            <a:r>
              <a:rPr lang="en-US" altLang="en-US" sz="2400" dirty="0"/>
              <a:t>Organizational</a:t>
            </a:r>
          </a:p>
          <a:p>
            <a:pPr lvl="1"/>
            <a:r>
              <a:rPr lang="en-US" altLang="en-US" sz="2000" dirty="0"/>
              <a:t>Information &amp; security governance</a:t>
            </a:r>
          </a:p>
          <a:p>
            <a:pPr lvl="1"/>
            <a:r>
              <a:rPr lang="en-US" altLang="en-US" sz="2000" dirty="0"/>
              <a:t>Confidentiality and security policies and committees</a:t>
            </a:r>
          </a:p>
          <a:p>
            <a:pPr lvl="1"/>
            <a:r>
              <a:rPr lang="en-US" altLang="en-US" sz="2000" dirty="0"/>
              <a:t>Education and training programs</a:t>
            </a:r>
          </a:p>
          <a:p>
            <a:pPr lvl="1"/>
            <a:r>
              <a:rPr lang="en-US" altLang="en-US" sz="2000" dirty="0"/>
              <a:t>Sanctions</a:t>
            </a:r>
          </a:p>
          <a:p>
            <a:pPr lvl="1"/>
            <a:r>
              <a:rPr lang="en-US" altLang="en-US" sz="2000" dirty="0"/>
              <a:t>Patient access to audit trails</a:t>
            </a:r>
          </a:p>
          <a:p>
            <a:pPr lvl="1"/>
            <a:r>
              <a:rPr lang="en-US" altLang="en-US" sz="2000" dirty="0"/>
              <a:t>Management dashboards </a:t>
            </a:r>
          </a:p>
          <a:p>
            <a:pPr lvl="1"/>
            <a:r>
              <a:rPr lang="en-US" altLang="en-US" sz="2000" dirty="0"/>
              <a:t>Risk management and compliance</a:t>
            </a:r>
          </a:p>
        </p:txBody>
      </p:sp>
      <p:sp>
        <p:nvSpPr>
          <p:cNvPr id="3" name="Content Placeholder 2"/>
          <p:cNvSpPr>
            <a:spLocks noGrp="1"/>
          </p:cNvSpPr>
          <p:nvPr>
            <p:ph sz="quarter" idx="18"/>
          </p:nvPr>
        </p:nvSpPr>
        <p:spPr/>
        <p:txBody>
          <a:bodyPr/>
          <a:lstStyle/>
          <a:p>
            <a:r>
              <a:rPr lang="en-US" altLang="en-US" sz="2400" dirty="0"/>
              <a:t>Technical</a:t>
            </a:r>
          </a:p>
          <a:p>
            <a:pPr lvl="1"/>
            <a:r>
              <a:rPr lang="en-US" altLang="en-US" sz="2000" dirty="0"/>
              <a:t>Authentication of users</a:t>
            </a:r>
          </a:p>
          <a:p>
            <a:pPr lvl="1"/>
            <a:r>
              <a:rPr lang="en-US" altLang="en-US" sz="2000" dirty="0"/>
              <a:t>Audit trails</a:t>
            </a:r>
          </a:p>
          <a:p>
            <a:pPr lvl="1"/>
            <a:r>
              <a:rPr lang="en-US" altLang="en-US" sz="2000" dirty="0"/>
              <a:t>Physical security and disaster recovery</a:t>
            </a:r>
          </a:p>
          <a:p>
            <a:pPr lvl="1"/>
            <a:r>
              <a:rPr lang="en-US" altLang="en-US" sz="2000" dirty="0"/>
              <a:t>Protection of remote access points and external communications</a:t>
            </a:r>
          </a:p>
          <a:p>
            <a:pPr lvl="1"/>
            <a:r>
              <a:rPr lang="en-US" altLang="en-US" sz="2000" dirty="0"/>
              <a:t>Software discipline</a:t>
            </a:r>
          </a:p>
          <a:p>
            <a:pPr lvl="1"/>
            <a:r>
              <a:rPr lang="en-US" altLang="en-US" sz="2000" dirty="0"/>
              <a:t>Ongoing system vulnerability assessment</a:t>
            </a:r>
          </a:p>
          <a:p>
            <a:pPr lvl="1"/>
            <a:r>
              <a:rPr lang="en-US" altLang="en-US" sz="2000" dirty="0"/>
              <a:t>Infrastructure management </a:t>
            </a:r>
          </a:p>
        </p:txBody>
      </p:sp>
      <p:sp>
        <p:nvSpPr>
          <p:cNvPr id="10" name="Slide Number Placeholder 9"/>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Authentication and Passwords</a:t>
            </a:r>
            <a:endParaRPr lang="en-US" altLang="en-US" dirty="0"/>
          </a:p>
        </p:txBody>
      </p:sp>
      <p:sp>
        <p:nvSpPr>
          <p:cNvPr id="32771" name="Content Placeholder 2"/>
          <p:cNvSpPr>
            <a:spLocks noGrp="1"/>
          </p:cNvSpPr>
          <p:nvPr>
            <p:ph sz="quarter" idx="14"/>
          </p:nvPr>
        </p:nvSpPr>
        <p:spPr>
          <a:xfrm>
            <a:off x="457200" y="1600199"/>
            <a:ext cx="8229600" cy="5139267"/>
          </a:xfrm>
        </p:spPr>
        <p:txBody>
          <a:bodyPr/>
          <a:lstStyle/>
          <a:p>
            <a:r>
              <a:rPr lang="en-US" altLang="en-US" sz="2400" dirty="0"/>
              <a:t>Authentication: Process of gaining access to secure computer</a:t>
            </a:r>
          </a:p>
          <a:p>
            <a:r>
              <a:rPr lang="en-US" altLang="en-US" sz="2400" dirty="0"/>
              <a:t>Usual approach is passwords (</a:t>
            </a:r>
            <a:r>
              <a:rPr lang="ja-JP" altLang="en-US" sz="2400" dirty="0"/>
              <a:t>“</a:t>
            </a:r>
            <a:r>
              <a:rPr lang="en-US" altLang="ja-JP" sz="2400" dirty="0"/>
              <a:t>what you know</a:t>
            </a:r>
            <a:r>
              <a:rPr lang="ja-JP" altLang="en-US" sz="2400" dirty="0"/>
              <a:t>”</a:t>
            </a:r>
            <a:r>
              <a:rPr lang="en-US" altLang="ja-JP" sz="2400" dirty="0"/>
              <a:t>), but secure systems may add physical entities (</a:t>
            </a:r>
            <a:r>
              <a:rPr lang="ja-JP" altLang="en-US" sz="2400" dirty="0"/>
              <a:t>“</a:t>
            </a:r>
            <a:r>
              <a:rPr lang="en-US" altLang="ja-JP" sz="2400" dirty="0"/>
              <a:t>what you have</a:t>
            </a:r>
            <a:r>
              <a:rPr lang="ja-JP" altLang="en-US" sz="2400" dirty="0"/>
              <a:t>”</a:t>
            </a:r>
            <a:r>
              <a:rPr lang="en-US" altLang="ja-JP" sz="2400" dirty="0"/>
              <a:t>)</a:t>
            </a:r>
          </a:p>
          <a:p>
            <a:pPr lvl="1"/>
            <a:r>
              <a:rPr lang="en-US" altLang="en-US" sz="2000" dirty="0"/>
              <a:t>Biometric devices: Physical characteristic (e.g., thumbprint)</a:t>
            </a:r>
          </a:p>
          <a:p>
            <a:pPr lvl="1"/>
            <a:r>
              <a:rPr lang="en-US" altLang="en-US" sz="2000" dirty="0"/>
              <a:t>Physical devices: Smart card or some other physical </a:t>
            </a:r>
            <a:r>
              <a:rPr lang="ja-JP" altLang="en-US" sz="2000" dirty="0"/>
              <a:t>“</a:t>
            </a:r>
            <a:r>
              <a:rPr lang="en-US" altLang="ja-JP" sz="2000" dirty="0"/>
              <a:t>key</a:t>
            </a:r>
            <a:r>
              <a:rPr lang="ja-JP" altLang="en-US" sz="2000" dirty="0"/>
              <a:t>”</a:t>
            </a:r>
            <a:endParaRPr lang="en-US" altLang="ja-JP" sz="2000" dirty="0"/>
          </a:p>
          <a:p>
            <a:r>
              <a:rPr lang="en-US" altLang="en-US" sz="2400" dirty="0"/>
              <a:t>Ideal password is one you can remember but no one else can guess</a:t>
            </a:r>
          </a:p>
          <a:p>
            <a:r>
              <a:rPr lang="en-US" altLang="en-US" sz="2400" dirty="0"/>
              <a:t>Typical Internet user interacts with many sites for which he/she must use password</a:t>
            </a:r>
          </a:p>
          <a:p>
            <a:pPr lvl="1"/>
            <a:r>
              <a:rPr lang="en-US" altLang="ja-JP" sz="2000" dirty="0"/>
              <a:t>“single sign-on” is commonly used </a:t>
            </a:r>
          </a:p>
          <a:p>
            <a:r>
              <a:rPr lang="en-US" altLang="en-US" sz="2400" dirty="0"/>
              <a:t>Two-factor authentication</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Some Challenges with Passwords</a:t>
            </a:r>
            <a:endParaRPr lang="en-US" altLang="en-US" dirty="0"/>
          </a:p>
        </p:txBody>
      </p:sp>
      <p:sp>
        <p:nvSpPr>
          <p:cNvPr id="34819" name="Content Placeholder 2"/>
          <p:cNvSpPr>
            <a:spLocks noGrp="1"/>
          </p:cNvSpPr>
          <p:nvPr>
            <p:ph sz="quarter" idx="14"/>
          </p:nvPr>
        </p:nvSpPr>
        <p:spPr/>
        <p:txBody>
          <a:bodyPr/>
          <a:lstStyle/>
          <a:p>
            <a:r>
              <a:rPr lang="en-US" altLang="en-US"/>
              <a:t>Common approach to security is password “aging” (i.e., expiration), which is less effective than other measures (Wagner, Allan, &amp; Heiser, 2005)</a:t>
            </a:r>
          </a:p>
          <a:p>
            <a:pPr lvl="1"/>
            <a:r>
              <a:rPr lang="en-US" altLang="en-US"/>
              <a:t>Session-locking: One or small number of simultaneous logons</a:t>
            </a:r>
          </a:p>
          <a:p>
            <a:pPr lvl="1"/>
            <a:r>
              <a:rPr lang="en-US" altLang="en-US"/>
              <a:t>Login failure lockout: After 3 to 5 attempts</a:t>
            </a:r>
          </a:p>
          <a:p>
            <a:r>
              <a:rPr lang="en-US" altLang="en-US"/>
              <a:t>Password aging may also induce counterproductive behavior (Allan, 2005)</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Health Information Security Is Probably a Trade-off</a:t>
            </a:r>
            <a:endParaRPr lang="en-US" altLang="en-US" dirty="0"/>
          </a:p>
        </p:txBody>
      </p:sp>
      <p:pic>
        <p:nvPicPr>
          <p:cNvPr id="36871" name="Picture Placeholder 5" descr="Spectrum of no security, such as Web pages, to totial security, such as CIA or NSA. Figure asks Where is the happy medium for healthcare?"/>
          <p:cNvPicPr>
            <a:picLocks noGrp="1" noChangeAspect="1"/>
          </p:cNvPicPr>
          <p:nvPr>
            <p:ph type="pic" sz="quarter" idx="14"/>
            <p:custDataLst>
              <p:tags r:id="rId2"/>
            </p:custDataLst>
          </p:nvPr>
        </p:nvPicPr>
        <p:blipFill>
          <a:blip r:embed="rId5">
            <a:extLst>
              <a:ext uri="{28A0092B-C50C-407E-A947-70E740481C1C}">
                <a14:useLocalDpi xmlns:a14="http://schemas.microsoft.com/office/drawing/2010/main" val="0"/>
              </a:ext>
            </a:extLst>
          </a:blip>
          <a:stretch>
            <a:fillRect/>
          </a:stretch>
        </p:blipFill>
        <p:spPr>
          <a:xfrm>
            <a:off x="484632" y="2376074"/>
            <a:ext cx="8174736" cy="2944368"/>
          </a:xfrm>
        </p:spPr>
      </p:pic>
      <p:sp>
        <p:nvSpPr>
          <p:cNvPr id="36867" name="Text Placeholder 6"/>
          <p:cNvSpPr>
            <a:spLocks noGrp="1"/>
          </p:cNvSpPr>
          <p:nvPr>
            <p:ph type="body" sz="quarter" idx="32"/>
          </p:nvPr>
        </p:nvSpPr>
        <p:spPr/>
        <p:txBody>
          <a:bodyPr/>
          <a:lstStyle/>
          <a:p>
            <a:r>
              <a:rPr lang="en-US" altLang="en-US"/>
              <a:t>9.3  Chart. Health information security is a trade-off (CC BY-NC-SA 3.0, 2012).</a:t>
            </a:r>
            <a:endParaRPr lang="en-US" alt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 Need for Ongoing Research</a:t>
            </a:r>
            <a:endParaRPr lang="en-US" dirty="0"/>
          </a:p>
        </p:txBody>
      </p:sp>
      <p:sp>
        <p:nvSpPr>
          <p:cNvPr id="3" name="Content Placeholder 2"/>
          <p:cNvSpPr>
            <a:spLocks noGrp="1"/>
          </p:cNvSpPr>
          <p:nvPr>
            <p:ph sz="quarter" idx="14"/>
          </p:nvPr>
        </p:nvSpPr>
        <p:spPr/>
        <p:txBody>
          <a:bodyPr/>
          <a:lstStyle/>
          <a:p>
            <a:r>
              <a:rPr lang="en-US" sz="2800" dirty="0"/>
              <a:t>One of the four HITECH Strategic Healthcare IT Advanced Research Projects (SHARP) projects was focused on security: www.sharps.org</a:t>
            </a:r>
          </a:p>
          <a:p>
            <a:r>
              <a:rPr lang="en-US" sz="2800" dirty="0"/>
              <a:t>Resources provided by ONC on many aspects of privacy and security </a:t>
            </a:r>
          </a:p>
          <a:p>
            <a:pPr lvl="1"/>
            <a:r>
              <a:rPr lang="en-US" sz="2400" dirty="0"/>
              <a:t>Security risk assessments, mobile devices, to name a few</a:t>
            </a:r>
          </a:p>
          <a:p>
            <a:r>
              <a:rPr lang="en-US" sz="2800" dirty="0"/>
              <a:t>NIST</a:t>
            </a:r>
          </a:p>
          <a:p>
            <a:r>
              <a:rPr lang="en-US" sz="2800" dirty="0"/>
              <a:t>Many other initiatives </a:t>
            </a:r>
          </a:p>
        </p:txBody>
      </p:sp>
      <p:sp>
        <p:nvSpPr>
          <p:cNvPr id="7" name="Slide Number Placeholder 6"/>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t>Other Issues to Ponder…</a:t>
            </a:r>
            <a:endParaRPr lang="en-US" altLang="en-US" dirty="0"/>
          </a:p>
        </p:txBody>
      </p:sp>
      <p:sp>
        <p:nvSpPr>
          <p:cNvPr id="40963" name="Content Placeholder 2"/>
          <p:cNvSpPr>
            <a:spLocks noGrp="1"/>
          </p:cNvSpPr>
          <p:nvPr>
            <p:ph sz="quarter" idx="14"/>
          </p:nvPr>
        </p:nvSpPr>
        <p:spPr/>
        <p:txBody>
          <a:bodyPr/>
          <a:lstStyle/>
          <a:p>
            <a:r>
              <a:rPr lang="en-US" altLang="en-US" sz="2800" dirty="0"/>
              <a:t>Who owns information?</a:t>
            </a:r>
          </a:p>
          <a:p>
            <a:r>
              <a:rPr lang="en-US" altLang="en-US" sz="2800" dirty="0"/>
              <a:t>How is informed consent implemented?</a:t>
            </a:r>
          </a:p>
          <a:p>
            <a:r>
              <a:rPr lang="en-US" altLang="en-US" sz="2800" dirty="0"/>
              <a:t>When does public good exceed personal privacy?</a:t>
            </a:r>
          </a:p>
          <a:p>
            <a:pPr lvl="1"/>
            <a:r>
              <a:rPr lang="en-US" altLang="en-US" sz="2400" dirty="0"/>
              <a:t>e.g., public health, research, law enforcement</a:t>
            </a:r>
          </a:p>
          <a:p>
            <a:r>
              <a:rPr lang="en-US" altLang="en-US" sz="2800" dirty="0"/>
              <a:t>What conflicts are there with business interests?</a:t>
            </a:r>
          </a:p>
          <a:p>
            <a:r>
              <a:rPr lang="en-US" altLang="en-US" sz="2800" dirty="0"/>
              <a:t>How do we let individuals “opt out” of systems?</a:t>
            </a:r>
          </a:p>
          <a:p>
            <a:pPr lvl="1"/>
            <a:r>
              <a:rPr lang="en-US" altLang="en-US" sz="2400" dirty="0"/>
              <a:t>What are the costs? When do we override?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dirty="0">
                <a:ea typeface="MS PGothic" pitchFamily="34" charset="-128"/>
              </a:rPr>
              <a:t>The Culture of Health Care</a:t>
            </a:r>
          </a:p>
        </p:txBody>
      </p:sp>
      <p:sp>
        <p:nvSpPr>
          <p:cNvPr id="6147" name="Text Placeholder 2"/>
          <p:cNvSpPr>
            <a:spLocks noGrp="1"/>
          </p:cNvSpPr>
          <p:nvPr>
            <p:ph type="body" sz="half" idx="2"/>
          </p:nvPr>
        </p:nvSpPr>
        <p:spPr>
          <a:xfrm>
            <a:off x="1188720" y="3517900"/>
            <a:ext cx="6766560" cy="762000"/>
          </a:xfrm>
        </p:spPr>
        <p:txBody>
          <a:bodyPr/>
          <a:lstStyle/>
          <a:p>
            <a:pPr eaLnBrk="1" hangingPunct="1"/>
            <a:r>
              <a:rPr lang="en-US" altLang="en-US" dirty="0">
                <a:ea typeface="MS PGothic" pitchFamily="34" charset="-128"/>
              </a:rPr>
              <a:t>Privacy, Confidentiality, and Security</a:t>
            </a:r>
          </a:p>
        </p:txBody>
      </p:sp>
      <p:sp>
        <p:nvSpPr>
          <p:cNvPr id="6148" name="Text Placeholder 3"/>
          <p:cNvSpPr>
            <a:spLocks noGrp="1"/>
          </p:cNvSpPr>
          <p:nvPr>
            <p:ph type="body" sz="quarter" idx="11"/>
          </p:nvPr>
        </p:nvSpPr>
        <p:spPr/>
        <p:txBody>
          <a:bodyPr/>
          <a:lstStyle/>
          <a:p>
            <a:pPr eaLnBrk="1" hangingPunct="1"/>
            <a:r>
              <a:rPr lang="en-US" altLang="en-US" dirty="0"/>
              <a:t>Lecture b</a:t>
            </a:r>
          </a:p>
        </p:txBody>
      </p:sp>
      <p:sp>
        <p:nvSpPr>
          <p:cNvPr id="7" name="Text Placeholder 4"/>
          <p:cNvSpPr>
            <a:spLocks noGrp="1"/>
          </p:cNvSpPr>
          <p:nvPr>
            <p:ph type="body" sz="quarter" idx="12"/>
          </p:nvPr>
        </p:nvSpPr>
        <p:spPr/>
        <p:txBody>
          <a:bodyPr/>
          <a:lstStyle/>
          <a:p>
            <a:pPr algn="ctr"/>
            <a:r>
              <a:rPr lang="en-US" altLang="en-US" i="1" dirty="0">
                <a:ea typeface="Calibri" pitchFamily="34" charset="0"/>
                <a:cs typeface="Times New Roman" pitchFamily="18" charset="0"/>
              </a:rPr>
              <a:t>This material (Comp 2 Unit 9)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pPr algn="ctr"/>
            <a:r>
              <a:rPr lang="en-US" altLang="en-US" i="1" dirty="0">
                <a:ea typeface="Calibri" pitchFamily="34" charset="0"/>
                <a:cs typeface="Times New Roman" pitchFamily="18" charset="0"/>
              </a:rPr>
              <a:t>This work is licensed under the Creative Commons Attribution-</a:t>
            </a:r>
            <a:r>
              <a:rPr lang="en-US" altLang="en-US" i="1" dirty="0" err="1">
                <a:ea typeface="Calibri" pitchFamily="34" charset="0"/>
                <a:cs typeface="Times New Roman" pitchFamily="18" charset="0"/>
              </a:rPr>
              <a:t>NonCommercial</a:t>
            </a:r>
            <a:r>
              <a:rPr lang="en-US" altLang="en-US" i="1" dirty="0">
                <a:ea typeface="Calibri" pitchFamily="34" charset="0"/>
                <a:cs typeface="Times New Roman" pitchFamily="18" charset="0"/>
              </a:rPr>
              <a:t>-</a:t>
            </a:r>
            <a:r>
              <a:rPr lang="en-US" altLang="en-US" i="1" dirty="0" err="1">
                <a:ea typeface="Calibri" pitchFamily="34" charset="0"/>
                <a:cs typeface="Times New Roman" pitchFamily="18" charset="0"/>
              </a:rPr>
              <a:t>ShareAlike</a:t>
            </a:r>
            <a:r>
              <a:rPr lang="en-US" altLang="en-US" i="1" dirty="0">
                <a:ea typeface="Calibri" pitchFamily="34" charset="0"/>
                <a:cs typeface="Times New Roman" pitchFamily="18" charset="0"/>
              </a:rPr>
              <a:t> 4.0 International License. To view a copy of this license, visit </a:t>
            </a:r>
            <a:r>
              <a:rPr lang="en-US" altLang="en-US" i="1"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i="1" dirty="0">
                <a:ea typeface="Calibri" pitchFamily="34" charset="0"/>
                <a:cs typeface="Times New Roman" pitchFamily="18" charset="0"/>
              </a:rPr>
              <a:t>.</a:t>
            </a:r>
            <a:endParaRPr lang="en-US" altLang="en-US" dirty="0">
              <a:ea typeface="Calibri" pitchFamily="34" charset="0"/>
              <a:cs typeface="Arial" charset="0"/>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Summary – Lecture b</a:t>
            </a:r>
          </a:p>
        </p:txBody>
      </p:sp>
      <p:sp>
        <p:nvSpPr>
          <p:cNvPr id="43011" name="Text Placeholder 3"/>
          <p:cNvSpPr>
            <a:spLocks noGrp="1"/>
          </p:cNvSpPr>
          <p:nvPr>
            <p:ph type="body" sz="quarter" idx="11"/>
          </p:nvPr>
        </p:nvSpPr>
        <p:spPr/>
        <p:txBody>
          <a:bodyPr/>
          <a:lstStyle/>
          <a:p>
            <a:r>
              <a:rPr lang="en-US" altLang="en-US"/>
              <a:t>There are many points where information can “leak” out of the system</a:t>
            </a:r>
          </a:p>
          <a:p>
            <a:r>
              <a:rPr lang="en-US" altLang="en-US"/>
              <a:t>Many technologies are available for protecting security</a:t>
            </a:r>
          </a:p>
          <a:p>
            <a:r>
              <a:rPr lang="en-US" altLang="en-US"/>
              <a:t>Encryption is necessary but not sufficient</a:t>
            </a:r>
          </a:p>
          <a:p>
            <a:r>
              <a:rPr lang="en-US" altLang="en-US"/>
              <a:t>Paper-based information has its own security problems</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b</a:t>
            </a:r>
          </a:p>
        </p:txBody>
      </p:sp>
      <p:sp>
        <p:nvSpPr>
          <p:cNvPr id="55298" name="Text Placeholder 5"/>
          <p:cNvSpPr>
            <a:spLocks noGrp="1"/>
          </p:cNvSpPr>
          <p:nvPr>
            <p:ph type="body" sz="quarter" idx="16"/>
          </p:nvPr>
        </p:nvSpPr>
        <p:spPr>
          <a:xfrm>
            <a:off x="457200" y="1600200"/>
            <a:ext cx="8229600" cy="5118100"/>
          </a:xfrm>
        </p:spPr>
        <p:txBody>
          <a:bodyPr/>
          <a:lstStyle/>
          <a:p>
            <a:r>
              <a:rPr lang="en-US" altLang="en-US" dirty="0"/>
              <a:t>References</a:t>
            </a:r>
          </a:p>
          <a:p>
            <a:r>
              <a:rPr lang="en-US" altLang="en-US" sz="1400" b="0" dirty="0"/>
              <a:t>Allan, A. (2005). </a:t>
            </a:r>
            <a:r>
              <a:rPr lang="en-US" altLang="en-US" sz="1400" b="0" i="1" dirty="0"/>
              <a:t>Password aging can burden an already-weak authentication method</a:t>
            </a:r>
            <a:r>
              <a:rPr lang="en-US" altLang="en-US" sz="1400" b="0" dirty="0"/>
              <a:t>. Stamford, CT: Gartner.</a:t>
            </a:r>
          </a:p>
          <a:p>
            <a:r>
              <a:rPr lang="en-US" sz="1400" b="0" dirty="0"/>
              <a:t>American Health Information Management Association. (2003).</a:t>
            </a:r>
            <a:r>
              <a:rPr lang="en-US" altLang="en-US" sz="1400" b="0" dirty="0"/>
              <a:t> Flow of patient health information inside and outside the healthcare industry. Retrieved from </a:t>
            </a:r>
            <a:r>
              <a:rPr lang="en-US" altLang="en-US" sz="1400" b="0" dirty="0">
                <a:hlinkClick r:id="rId4" tooltip="Flow of patient health information inside and outside the healthcare industr, link to pdf."/>
              </a:rPr>
              <a:t>http://library.ahima.org/PdfView?oid=22958</a:t>
            </a:r>
            <a:endParaRPr lang="en-US" altLang="en-US" sz="1400" b="0" dirty="0"/>
          </a:p>
          <a:p>
            <a:r>
              <a:rPr lang="en-US" sz="1400" b="0" dirty="0"/>
              <a:t>Bowe, Robin. (2013). Identity crisis: Organizations are implementing medical identity theft teams to combat rising incidents. </a:t>
            </a:r>
            <a:r>
              <a:rPr lang="en-US" sz="1400" b="0" i="1" dirty="0"/>
              <a:t>Journal of AHIMA</a:t>
            </a:r>
            <a:r>
              <a:rPr lang="en-US" sz="1400" b="0" dirty="0"/>
              <a:t>, </a:t>
            </a:r>
            <a:r>
              <a:rPr lang="en-US" sz="1400" b="0" i="1" dirty="0"/>
              <a:t>84</a:t>
            </a:r>
            <a:r>
              <a:rPr lang="en-US" sz="1400" b="0" dirty="0"/>
              <a:t>(1), 38–42.</a:t>
            </a:r>
          </a:p>
          <a:p>
            <a:r>
              <a:rPr lang="en-US" altLang="en-US" sz="1400" b="0" dirty="0"/>
              <a:t>California Health Care Foundation (CHCF). (2005). National consumer health privacy survey 2005. Oakland: CHCF. Retrieved from </a:t>
            </a:r>
            <a:r>
              <a:rPr lang="en-US" altLang="en-US" sz="1400" b="0" dirty="0">
                <a:hlinkClick r:id="rId5" tooltip="National consumer health privacy survey 2005, Link to website"/>
              </a:rPr>
              <a:t>http://www.chcf.org/topics/view.cfm?itemID=115694</a:t>
            </a:r>
            <a:endParaRPr lang="en-US" altLang="en-US" sz="1400" b="0" dirty="0"/>
          </a:p>
          <a:p>
            <a:r>
              <a:rPr lang="en-US" sz="1400" b="0" dirty="0"/>
              <a:t>Committee on Maintaining Privacy and Security in Health Care Applications of the National Information Infrastructure</a:t>
            </a:r>
            <a:r>
              <a:rPr lang="en-US" altLang="en-US" sz="1400" b="0" dirty="0"/>
              <a:t>. (1997). </a:t>
            </a:r>
            <a:r>
              <a:rPr lang="en-US" altLang="en-US" sz="1400" b="0" i="1" dirty="0"/>
              <a:t>For the record: Protecting electronic health information</a:t>
            </a:r>
            <a:r>
              <a:rPr lang="en-US" altLang="en-US" sz="1400" b="0" dirty="0"/>
              <a:t>. Washington, DC: National Academies Press. Retrieved from </a:t>
            </a:r>
            <a:r>
              <a:rPr lang="en-US" altLang="en-US" sz="1400" b="0" dirty="0">
                <a:hlinkClick r:id="rId6" tooltip="Privacy and Security in Health Care Applications of the National Information Infrastructure, link to pdf document download site"/>
              </a:rPr>
              <a:t>http://www.nap.edu/catalog/5595/for-the-record-protecting-electronic-health-information</a:t>
            </a:r>
            <a:endParaRPr lang="en-US" altLang="en-US" sz="1400" b="0" dirty="0"/>
          </a:p>
          <a:p>
            <a:r>
              <a:rPr lang="en-US" altLang="en-US" sz="1400" b="0" dirty="0" err="1"/>
              <a:t>Daemen</a:t>
            </a:r>
            <a:r>
              <a:rPr lang="en-US" altLang="en-US" sz="1400" b="0" dirty="0"/>
              <a:t>, J., &amp; </a:t>
            </a:r>
            <a:r>
              <a:rPr lang="en-US" altLang="en-US" sz="1400" b="0" dirty="0" err="1"/>
              <a:t>Rijmen</a:t>
            </a:r>
            <a:r>
              <a:rPr lang="en-US" altLang="en-US" sz="1400" b="0" dirty="0"/>
              <a:t>, V. (2002). </a:t>
            </a:r>
            <a:r>
              <a:rPr lang="en-US" altLang="en-US" sz="1400" b="0" i="1" dirty="0"/>
              <a:t>The design of </a:t>
            </a:r>
            <a:r>
              <a:rPr lang="en-US" altLang="en-US" sz="1400" b="0" i="1" dirty="0" err="1"/>
              <a:t>Rijndael</a:t>
            </a:r>
            <a:r>
              <a:rPr lang="en-US" altLang="en-US" sz="1400" b="0" i="1" dirty="0"/>
              <a:t>: AES—The advanced encryption standard</a:t>
            </a:r>
            <a:r>
              <a:rPr lang="en-US" altLang="en-US" sz="1400" b="0" dirty="0"/>
              <a:t>. Berlin, Germany: Springer-</a:t>
            </a:r>
            <a:r>
              <a:rPr lang="en-US" altLang="en-US" sz="1400" b="0" dirty="0" err="1"/>
              <a:t>Verlag</a:t>
            </a:r>
            <a:r>
              <a:rPr lang="en-US" altLang="en-US" sz="1400" b="0" dirty="0"/>
              <a:t>. </a:t>
            </a:r>
          </a:p>
          <a:p>
            <a:r>
              <a:rPr lang="en-US" altLang="en-US" sz="1400" b="0" dirty="0" err="1"/>
              <a:t>Herzig</a:t>
            </a:r>
            <a:r>
              <a:rPr lang="en-US" altLang="en-US" sz="1400" b="0" dirty="0"/>
              <a:t>, T. (Ed.). (2010). </a:t>
            </a:r>
            <a:r>
              <a:rPr lang="en-US" altLang="en-US" sz="1400" b="0" i="1" dirty="0"/>
              <a:t>Information security in healthcare—Managing risk</a:t>
            </a:r>
            <a:r>
              <a:rPr lang="en-US" altLang="en-US" sz="1400" b="0" dirty="0"/>
              <a:t>. Chicago, IL: Healthcare Information Management Systems Society.</a:t>
            </a:r>
          </a:p>
          <a:p>
            <a:r>
              <a:rPr lang="en-US" altLang="en-US" sz="1400" b="0" dirty="0"/>
              <a:t>Joint NEMA/COCIR/JIRA Security and Privacy Committee (SPC). (2004). </a:t>
            </a:r>
            <a:r>
              <a:rPr lang="en-US" altLang="en-US" sz="1400" b="0" i="1" dirty="0"/>
              <a:t>Break glass procedure: Granting emergency access to critical </a:t>
            </a:r>
            <a:r>
              <a:rPr lang="en-US" altLang="en-US" sz="1400" b="0" i="1" dirty="0" err="1"/>
              <a:t>ePHI</a:t>
            </a:r>
            <a:r>
              <a:rPr lang="en-US" altLang="en-US" sz="1400" b="0" i="1" dirty="0"/>
              <a:t> systems</a:t>
            </a:r>
            <a:r>
              <a:rPr lang="en-US" altLang="en-US" sz="1400" b="0" dirty="0"/>
              <a:t>. Retrieved from</a:t>
            </a:r>
            <a:r>
              <a:rPr lang="en-US" altLang="en-US" sz="1400" b="0" dirty="0">
                <a:hlinkClick r:id="rId7" tooltip="Link to document"/>
              </a:rPr>
              <a:t> http://hipaa.yale.edu/ security/break-glass-procedure-granting-emergency-access-critical-ephi-systems</a:t>
            </a:r>
            <a:endParaRPr lang="en-US" altLang="en-US" sz="1400" b="0" dirty="0"/>
          </a:p>
          <a:p>
            <a:endParaRPr lang="en-US" altLang="en-US" sz="1400" b="0" dirty="0"/>
          </a:p>
          <a:p>
            <a:endParaRPr lang="en-US" altLang="en-US" sz="1400" b="0" dirty="0"/>
          </a:p>
          <a:p>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b Continued</a:t>
            </a:r>
          </a:p>
        </p:txBody>
      </p:sp>
      <p:sp>
        <p:nvSpPr>
          <p:cNvPr id="47107" name="Text Placeholder 5"/>
          <p:cNvSpPr>
            <a:spLocks noGrp="1"/>
          </p:cNvSpPr>
          <p:nvPr>
            <p:ph type="body" sz="quarter" idx="16"/>
          </p:nvPr>
        </p:nvSpPr>
        <p:spPr>
          <a:xfrm>
            <a:off x="457200" y="1600200"/>
            <a:ext cx="8229600" cy="4876800"/>
          </a:xfrm>
        </p:spPr>
        <p:txBody>
          <a:bodyPr/>
          <a:lstStyle/>
          <a:p>
            <a:r>
              <a:rPr lang="en-US" sz="1400" b="0" dirty="0"/>
              <a:t>McNabb, J., &amp; Rhodes, H. B. (2014). Combating the privacy crime that can KILL. </a:t>
            </a:r>
            <a:r>
              <a:rPr lang="en-US" sz="1400" b="0" i="1" dirty="0"/>
              <a:t>Journal of AHIMA</a:t>
            </a:r>
            <a:r>
              <a:rPr lang="en-US" sz="1400" b="0" dirty="0"/>
              <a:t>, </a:t>
            </a:r>
            <a:r>
              <a:rPr lang="en-US" sz="1400" b="0" i="1" dirty="0"/>
              <a:t>85</a:t>
            </a:r>
            <a:r>
              <a:rPr lang="en-US" sz="1400" b="0" dirty="0"/>
              <a:t>(4), 26–29.</a:t>
            </a:r>
            <a:endParaRPr lang="en-US" altLang="en-US" sz="1400" b="0" dirty="0"/>
          </a:p>
          <a:p>
            <a:r>
              <a:rPr lang="en-US" altLang="en-US" sz="1400" b="0" dirty="0"/>
              <a:t>National Academies Press (1997). For the record protecting electronic health information. Retrieved from </a:t>
            </a:r>
            <a:r>
              <a:rPr lang="en-US" altLang="en-US" sz="1400" b="0" dirty="0">
                <a:hlinkClick r:id="rId4" tooltip="Link to website"/>
              </a:rPr>
              <a:t>https://www.nap.edu/read/5595/chapter/2#4</a:t>
            </a:r>
            <a:endParaRPr lang="en-US" altLang="en-US" sz="1400" b="0" dirty="0"/>
          </a:p>
          <a:p>
            <a:r>
              <a:rPr lang="en-US" altLang="en-US" sz="1400" b="0" dirty="0"/>
              <a:t>National Institute for Standards and Technology (NIST). (2015). </a:t>
            </a:r>
            <a:r>
              <a:rPr lang="en-US" altLang="en-US" sz="1400" b="0" i="1" dirty="0"/>
              <a:t>Secure hash standard</a:t>
            </a:r>
            <a:r>
              <a:rPr lang="en-US" altLang="en-US" sz="1400" b="0" dirty="0"/>
              <a:t>. Gaithersburg, MD: National Institute for Standards and Technology. Retrieved from </a:t>
            </a:r>
            <a:r>
              <a:rPr lang="en-US" altLang="en-US" sz="1400" b="0" dirty="0">
                <a:hlinkClick r:id="rId5" tooltip="Link to pdf document"/>
              </a:rPr>
              <a:t>http://nvlpubs.nist.gov/nistpubs/FIPS/NIST.FIPS.180-4.pdf </a:t>
            </a:r>
            <a:endParaRPr lang="en-US" altLang="en-US" sz="1400" b="0" dirty="0"/>
          </a:p>
          <a:p>
            <a:r>
              <a:rPr lang="en-US" sz="1400" b="0" dirty="0"/>
              <a:t>National Institute of Standards and Technology (NIST). (2014). Cryptographic toolkit. </a:t>
            </a:r>
            <a:r>
              <a:rPr lang="en-US" altLang="en-US" sz="1400" b="0" dirty="0"/>
              <a:t>Retrieved from </a:t>
            </a:r>
            <a:r>
              <a:rPr lang="en-US" altLang="en-US" sz="1400" b="0" dirty="0">
                <a:hlinkClick r:id="rId6" tooltip="Link to web site"/>
              </a:rPr>
              <a:t>http://csrc.nist.gov/groups/ST/toolkit</a:t>
            </a:r>
            <a:endParaRPr lang="en-US" altLang="en-US" sz="1400" b="0" dirty="0"/>
          </a:p>
          <a:p>
            <a:r>
              <a:rPr lang="en-US" altLang="en-US" sz="1400" b="0" dirty="0"/>
              <a:t>National Institute of Standards and Technology (NIST). (2014). </a:t>
            </a:r>
            <a:r>
              <a:rPr lang="en-US" altLang="en-US" sz="1400" b="0" i="1" dirty="0"/>
              <a:t>Framework for improving critical infrastructure cybersecurity</a:t>
            </a:r>
            <a:r>
              <a:rPr lang="en-US" altLang="en-US" sz="1400" b="0" dirty="0"/>
              <a:t>. Retrieved from </a:t>
            </a:r>
            <a:r>
              <a:rPr lang="en-US" altLang="en-US" sz="1400" b="0" dirty="0">
                <a:hlinkClick r:id="rId7" tooltip="Link to document"/>
              </a:rPr>
              <a:t>http://www.nist.gov/cyberframework/upload/ cybersecurity-framework-021214.pdf</a:t>
            </a:r>
            <a:endParaRPr lang="en-US" altLang="en-US" sz="1400" b="0" dirty="0"/>
          </a:p>
          <a:p>
            <a:r>
              <a:rPr lang="en-US" altLang="en-US" sz="1400" b="0" dirty="0"/>
              <a:t>Office of the National Coordinator for Health Information Technology (ONC) &amp; </a:t>
            </a:r>
            <a:r>
              <a:rPr lang="en-US" sz="1400" b="0" dirty="0"/>
              <a:t>Office for Civil Rights (OCR)</a:t>
            </a:r>
            <a:r>
              <a:rPr lang="en-US" altLang="en-US" sz="1400" b="0" dirty="0"/>
              <a:t>. (2015). </a:t>
            </a:r>
            <a:r>
              <a:rPr lang="en-US" altLang="en-US" sz="1400" b="0" i="1" dirty="0"/>
              <a:t>Guide to privacy and security of electronic health information</a:t>
            </a:r>
            <a:r>
              <a:rPr lang="en-US" altLang="en-US" sz="1400" b="0" dirty="0"/>
              <a:t>. Retrieved from </a:t>
            </a:r>
            <a:r>
              <a:rPr lang="en-US" altLang="en-US" sz="1400" b="0" dirty="0">
                <a:hlinkClick r:id="rId8" tooltip="Guide to privacy and security of electronic health information, link to pdf document"/>
              </a:rPr>
              <a:t>https://www.healthit.gov/sites/default/files/pdf/privacy/privacy-and-security-guide.pdf</a:t>
            </a:r>
            <a:endParaRPr lang="en-US" altLang="en-US" sz="1400" b="0" dirty="0"/>
          </a:p>
          <a:p>
            <a:r>
              <a:rPr lang="en-US" altLang="en-US" sz="1400" b="0" dirty="0" err="1"/>
              <a:t>Pabrai</a:t>
            </a:r>
            <a:r>
              <a:rPr lang="en-US" altLang="en-US" sz="1400" b="0" dirty="0"/>
              <a:t>, A. (2008, January 23). The single sign-on solution. </a:t>
            </a:r>
            <a:r>
              <a:rPr lang="en-US" altLang="en-US" sz="1400" b="0" i="1" dirty="0"/>
              <a:t>H&amp;HN’s Most Wired Magazine</a:t>
            </a:r>
            <a:r>
              <a:rPr lang="en-US" altLang="en-US" sz="1400" b="0" dirty="0"/>
              <a:t>. </a:t>
            </a:r>
          </a:p>
          <a:p>
            <a:r>
              <a:rPr lang="en-US" altLang="en-US" sz="1400" b="0" dirty="0" err="1"/>
              <a:t>Ponemon</a:t>
            </a:r>
            <a:r>
              <a:rPr lang="en-US" altLang="en-US" sz="1400" b="0" dirty="0"/>
              <a:t> Institute. (2015). Fifth annual benchmark study on privacy and security of healthcare data. Retrieved from </a:t>
            </a:r>
            <a:r>
              <a:rPr lang="en-US" altLang="en-US" sz="1400" b="0" dirty="0">
                <a:hlinkClick r:id="rId9" tooltip="Fifth annual benchmark study on privacy and security of healthcare data, link to article"/>
              </a:rPr>
              <a:t>https://www2.idexpertscorp.com/fifth-annual-ponemon-study-on-privacy-security-incidents-of-healthcare-data </a:t>
            </a:r>
            <a:endParaRPr lang="en-US" altLang="en-US" sz="1400" b="0" dirty="0"/>
          </a:p>
          <a:p>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8"/>
          <p:cNvSpPr>
            <a:spLocks noGrp="1"/>
          </p:cNvSpPr>
          <p:nvPr>
            <p:ph type="title"/>
          </p:nvPr>
        </p:nvSpPr>
        <p:spPr>
          <a:xfrm>
            <a:off x="274320" y="274637"/>
            <a:ext cx="8595360" cy="1143000"/>
          </a:xfrm>
        </p:spPr>
        <p:txBody>
          <a:bodyPr/>
          <a:lstStyle/>
          <a:p>
            <a:r>
              <a:rPr lang="en-US" altLang="en-US" dirty="0"/>
              <a:t>Privacy, Confidentiality, and Security References – Lecture b Continued 2</a:t>
            </a:r>
          </a:p>
        </p:txBody>
      </p:sp>
      <p:sp>
        <p:nvSpPr>
          <p:cNvPr id="7" name="Text Placeholder 6"/>
          <p:cNvSpPr>
            <a:spLocks noGrp="1"/>
          </p:cNvSpPr>
          <p:nvPr>
            <p:ph type="body" sz="quarter" idx="16"/>
          </p:nvPr>
        </p:nvSpPr>
        <p:spPr>
          <a:xfrm>
            <a:off x="457200" y="1600199"/>
            <a:ext cx="8229600" cy="2621605"/>
          </a:xfrm>
        </p:spPr>
        <p:txBody>
          <a:bodyPr/>
          <a:lstStyle/>
          <a:p>
            <a:pPr lvl="0"/>
            <a:r>
              <a:rPr lang="en-US" altLang="en-US" sz="1400" b="0" dirty="0" err="1"/>
              <a:t>Rescorla</a:t>
            </a:r>
            <a:r>
              <a:rPr lang="en-US" altLang="en-US" sz="1400" b="0" dirty="0"/>
              <a:t>, E. (2001). </a:t>
            </a:r>
            <a:r>
              <a:rPr lang="en-US" altLang="en-US" sz="1400" b="0" i="1" dirty="0"/>
              <a:t>SSL and TLS: Designing and building secure systems</a:t>
            </a:r>
            <a:r>
              <a:rPr lang="en-US" altLang="en-US" sz="1400" b="0" dirty="0"/>
              <a:t>.  Boston: Addison Wesley. </a:t>
            </a:r>
          </a:p>
          <a:p>
            <a:pPr lvl="0"/>
            <a:r>
              <a:rPr lang="en-US" altLang="en-US" sz="1400" b="0" dirty="0" err="1"/>
              <a:t>Rindfleisch</a:t>
            </a:r>
            <a:r>
              <a:rPr lang="en-US" altLang="en-US" sz="1400" b="0" dirty="0"/>
              <a:t>, T. (1997). Privacy, information technology, and healthcare. </a:t>
            </a:r>
            <a:r>
              <a:rPr lang="en-US" altLang="en-US" sz="1400" b="0" i="1" dirty="0"/>
              <a:t>Communications of the ACM</a:t>
            </a:r>
            <a:r>
              <a:rPr lang="en-US" altLang="en-US" sz="1400" b="0" dirty="0"/>
              <a:t>, </a:t>
            </a:r>
            <a:r>
              <a:rPr lang="en-US" altLang="en-US" sz="1400" b="0" i="1" dirty="0"/>
              <a:t>40</a:t>
            </a:r>
            <a:r>
              <a:rPr lang="en-US" altLang="en-US" sz="1400" b="0" dirty="0"/>
              <a:t>(8), 93–100. </a:t>
            </a:r>
          </a:p>
          <a:p>
            <a:pPr lvl="0"/>
            <a:r>
              <a:rPr lang="en-US" altLang="en-US" sz="1400" b="0" dirty="0" err="1"/>
              <a:t>Rothfeder</a:t>
            </a:r>
            <a:r>
              <a:rPr lang="en-US" altLang="en-US" sz="1400" b="0" dirty="0"/>
              <a:t>, J. (1992). </a:t>
            </a:r>
            <a:r>
              <a:rPr lang="en-US" altLang="en-US" sz="1400" b="0" i="1" dirty="0"/>
              <a:t>Privacy for sale: How computerization has made everyone’ s private life an open secret</a:t>
            </a:r>
            <a:r>
              <a:rPr lang="en-US" altLang="en-US" sz="1400" b="0" dirty="0"/>
              <a:t>. New York: Simon &amp; Schuster. </a:t>
            </a:r>
          </a:p>
          <a:p>
            <a:pPr lvl="0"/>
            <a:r>
              <a:rPr lang="en-US" altLang="en-US" sz="1400" b="0" dirty="0"/>
              <a:t>The SANS Institute. (2016). About (SANS). Retrieved from </a:t>
            </a:r>
            <a:r>
              <a:rPr lang="en-US" altLang="en-US" sz="1400" b="0" dirty="0">
                <a:hlinkClick r:id="rId3" tooltip="About (SANS), Link to website"/>
              </a:rPr>
              <a:t>https://www.sans.org/about</a:t>
            </a:r>
            <a:endParaRPr lang="en-US" altLang="en-US" sz="1400" b="0" dirty="0"/>
          </a:p>
          <a:p>
            <a:pPr lvl="0"/>
            <a:r>
              <a:rPr lang="en-US" altLang="en-US" sz="1400" b="0" dirty="0"/>
              <a:t>Wagner, R., Allan, A., &amp; </a:t>
            </a:r>
            <a:r>
              <a:rPr lang="en-US" altLang="en-US" sz="1400" b="0" dirty="0" err="1"/>
              <a:t>Heiser</a:t>
            </a:r>
            <a:r>
              <a:rPr lang="en-US" altLang="en-US" sz="1400" b="0" dirty="0"/>
              <a:t>, J. (2005). </a:t>
            </a:r>
            <a:r>
              <a:rPr lang="en-US" altLang="en-US" sz="1400" b="0" i="1" dirty="0"/>
              <a:t>Eight security practices offer more value than password aging</a:t>
            </a:r>
            <a:r>
              <a:rPr lang="en-US" altLang="en-US" sz="1400" b="0" dirty="0"/>
              <a:t>. Stamford, CT: Gartner. </a:t>
            </a:r>
          </a:p>
          <a:p>
            <a:pPr lvl="0"/>
            <a:r>
              <a:rPr lang="en-US" altLang="en-US" sz="1400" b="0" dirty="0"/>
              <a:t>Wikipedia. (2016). Secure hash algorithm. Retrieved from </a:t>
            </a:r>
            <a:r>
              <a:rPr lang="en-US" altLang="en-US" sz="1400" b="0" dirty="0">
                <a:hlinkClick r:id="rId4" tooltip="Secure hash algorithm, link to article"/>
              </a:rPr>
              <a:t>https://en.wikipedia.org/wiki/Secure_Hash_Algorithm</a:t>
            </a:r>
            <a:endParaRPr lang="en-US" altLang="en-US" sz="1400" b="0" dirty="0"/>
          </a:p>
        </p:txBody>
      </p:sp>
      <p:sp>
        <p:nvSpPr>
          <p:cNvPr id="13" name="Text Placeholder 12"/>
          <p:cNvSpPr>
            <a:spLocks noGrp="1"/>
          </p:cNvSpPr>
          <p:nvPr>
            <p:ph type="body" sz="quarter" idx="20"/>
          </p:nvPr>
        </p:nvSpPr>
        <p:spPr>
          <a:xfrm>
            <a:off x="457200" y="4404366"/>
            <a:ext cx="8229600" cy="1371600"/>
          </a:xfrm>
        </p:spPr>
        <p:txBody>
          <a:bodyPr/>
          <a:lstStyle/>
          <a:p>
            <a:pPr lvl="0"/>
            <a:r>
              <a:rPr lang="en-US" altLang="en-US" dirty="0">
                <a:solidFill>
                  <a:prstClr val="black"/>
                </a:solidFill>
              </a:rPr>
              <a:t>Charts, Tables, Figures</a:t>
            </a:r>
          </a:p>
          <a:p>
            <a:pPr lvl="0"/>
            <a:r>
              <a:rPr lang="en-US" altLang="en-US" sz="1400" b="0" dirty="0">
                <a:solidFill>
                  <a:prstClr val="black"/>
                </a:solidFill>
              </a:rPr>
              <a:t>9.2  Chart.  Flow of information in health care (</a:t>
            </a:r>
            <a:r>
              <a:rPr lang="en-US" altLang="en-US" sz="1400" b="0" dirty="0" err="1">
                <a:solidFill>
                  <a:prstClr val="black"/>
                </a:solidFill>
              </a:rPr>
              <a:t>Rindfleisch</a:t>
            </a:r>
            <a:r>
              <a:rPr lang="en-US" altLang="en-US" sz="1400" b="0" dirty="0">
                <a:solidFill>
                  <a:prstClr val="black"/>
                </a:solidFill>
              </a:rPr>
              <a:t>, 1997).</a:t>
            </a:r>
          </a:p>
          <a:p>
            <a:pPr lvl="0"/>
            <a:r>
              <a:rPr lang="en-US" altLang="en-US" sz="1400" b="0" dirty="0">
                <a:solidFill>
                  <a:prstClr val="black"/>
                </a:solidFill>
              </a:rPr>
              <a:t>9.3  Chart.  Health information security is a trade-off (CC BY-NC-SA 3.0, 2012).</a:t>
            </a:r>
          </a:p>
        </p:txBody>
      </p:sp>
      <p:sp>
        <p:nvSpPr>
          <p:cNvPr id="2" name="Slide Number Placeholder 1"/>
          <p:cNvSpPr>
            <a:spLocks noGrp="1"/>
          </p:cNvSpPr>
          <p:nvPr>
            <p:ph type="sldNum" sz="quarter" idx="4"/>
          </p:nvPr>
        </p:nvSpPr>
        <p:spPr/>
        <p:txBody>
          <a:bodyPr/>
          <a:lstStyle/>
          <a:p>
            <a:fld id="{F3BF8891-5E06-46C2-89A4-6DB85D39BA35}"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636"/>
            <a:ext cx="8595360" cy="2267712"/>
          </a:xfrm>
        </p:spPr>
        <p:txBody>
          <a:bodyPr/>
          <a:lstStyle/>
          <a:p>
            <a:r>
              <a:rPr lang="en-US" dirty="0"/>
              <a:t>The Culture of Health Care</a:t>
            </a:r>
            <a:br>
              <a:rPr lang="en-US" dirty="0"/>
            </a:br>
            <a:r>
              <a:rPr lang="en-US" dirty="0"/>
              <a:t>Privacy, Confidentiality, and Security</a:t>
            </a:r>
            <a:br>
              <a:rPr lang="en-US" dirty="0"/>
            </a:br>
            <a:r>
              <a:rPr lang="en-US" dirty="0"/>
              <a:t>Lecture b</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24</a:t>
            </a:fld>
            <a:endParaRPr lang="en-US" dirty="0"/>
          </a:p>
        </p:txBody>
      </p:sp>
    </p:spTree>
    <p:extLst>
      <p:ext uri="{BB962C8B-B14F-4D97-AF65-F5344CB8AC3E}">
        <p14:creationId xmlns:p14="http://schemas.microsoft.com/office/powerpoint/2010/main" val="187278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4320" y="274638"/>
            <a:ext cx="8595360" cy="1143000"/>
          </a:xfrm>
        </p:spPr>
        <p:txBody>
          <a:bodyPr/>
          <a:lstStyle/>
          <a:p>
            <a:r>
              <a:rPr lang="en-US" dirty="0"/>
              <a:t>Privacy, Confidentiality, and Security</a:t>
            </a:r>
            <a:br>
              <a:rPr lang="en-US" dirty="0"/>
            </a:br>
            <a:r>
              <a:rPr lang="en-US" dirty="0"/>
              <a:t>Learning Objectives</a:t>
            </a:r>
          </a:p>
        </p:txBody>
      </p:sp>
      <p:sp>
        <p:nvSpPr>
          <p:cNvPr id="8195" name="Text Placeholder 3"/>
          <p:cNvSpPr>
            <a:spLocks noGrp="1"/>
          </p:cNvSpPr>
          <p:nvPr>
            <p:ph sz="quarter" idx="14"/>
          </p:nvPr>
        </p:nvSpPr>
        <p:spPr/>
        <p:txBody>
          <a:bodyPr/>
          <a:lstStyle/>
          <a:p>
            <a:r>
              <a:rPr lang="en-US" altLang="en-US" sz="2600" dirty="0"/>
              <a:t>Define and discern the differences between privacy, confidentiality, and security (Lecture a).</a:t>
            </a:r>
          </a:p>
          <a:p>
            <a:r>
              <a:rPr lang="en-US" altLang="en-US" sz="2600" dirty="0"/>
              <a:t>Discuss methods for using information technology to protect privacy and confidentiality (Lecture b).</a:t>
            </a:r>
          </a:p>
          <a:p>
            <a:r>
              <a:rPr lang="en-US" altLang="en-US" sz="2600" dirty="0"/>
              <a:t>Describe and apply privacy, confidentiality, and security under the tenets of HIPAA Privacy and Security rules (Lectures c and d).</a:t>
            </a:r>
          </a:p>
          <a:p>
            <a:r>
              <a:rPr lang="en-US" altLang="en-US" sz="2600" dirty="0"/>
              <a:t>Discuss the intersection of a patient’s right to privacy with the need to share and exchange patient information (Lecture d).</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a:t>Concerns about Security</a:t>
            </a:r>
          </a:p>
        </p:txBody>
      </p:sp>
      <p:sp>
        <p:nvSpPr>
          <p:cNvPr id="10243" name="Content Placeholder 2"/>
          <p:cNvSpPr>
            <a:spLocks noGrp="1"/>
          </p:cNvSpPr>
          <p:nvPr>
            <p:ph sz="quarter" idx="14"/>
          </p:nvPr>
        </p:nvSpPr>
        <p:spPr/>
        <p:txBody>
          <a:bodyPr/>
          <a:lstStyle/>
          <a:p>
            <a:r>
              <a:rPr lang="en-US" altLang="en-US" sz="2800" dirty="0"/>
              <a:t>Comprehensive overview (</a:t>
            </a:r>
            <a:r>
              <a:rPr lang="en-US" altLang="en-US" sz="2800" dirty="0" err="1"/>
              <a:t>Herzig</a:t>
            </a:r>
            <a:r>
              <a:rPr lang="en-US" altLang="en-US" sz="2800" dirty="0"/>
              <a:t>, 2010)</a:t>
            </a:r>
          </a:p>
          <a:p>
            <a:r>
              <a:rPr lang="en-US" altLang="en-US" sz="2800" dirty="0"/>
              <a:t>Guide to Privacy and Security of Electronic Health Information (ONC &amp; OCR, 2015)</a:t>
            </a:r>
          </a:p>
          <a:p>
            <a:pPr lvl="1"/>
            <a:r>
              <a:rPr lang="en-US" altLang="en-US" dirty="0">
                <a:hlinkClick r:id="rId4" tooltip="Link to YouTube video"/>
              </a:rPr>
              <a:t>https://www.youtube.com/watch?v=phrXsdnhE7w </a:t>
            </a:r>
            <a:endParaRPr lang="en-US" altLang="en-US" dirty="0"/>
          </a:p>
          <a:p>
            <a:r>
              <a:rPr lang="en-US" altLang="en-US" sz="2800" dirty="0"/>
              <a:t>Many points of leakage</a:t>
            </a:r>
          </a:p>
          <a:p>
            <a:r>
              <a:rPr lang="en-US" altLang="en-US" sz="2800" dirty="0"/>
              <a:t>A problem for paper records, too</a:t>
            </a:r>
          </a:p>
          <a:p>
            <a:r>
              <a:rPr lang="en-US" altLang="en-US" sz="2800" dirty="0"/>
              <a:t>Consequences of poor security</a:t>
            </a:r>
          </a:p>
          <a:p>
            <a:r>
              <a:rPr lang="en-US" altLang="en-US" sz="2800" dirty="0"/>
              <a:t>Medical identity theft</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Flow of Information in Health Care: Many Points to “Leak”</a:t>
            </a:r>
            <a:endParaRPr lang="en-US" altLang="en-US" dirty="0"/>
          </a:p>
        </p:txBody>
      </p:sp>
      <p:pic>
        <p:nvPicPr>
          <p:cNvPr id="12291" name="Picture Placeholder 7" descr="Shows the many possible points of leak of information. Information starts in capture from direct patient care from provider, clinic, and/or hospital. One flow is to support activity, such as payors, quality reviews, and administration. The may continue to commercial uses, such as marketing, managed care, and drug usage. Another flow from direct patient care is social uses, such as insurance eligibility, public health, or medical research. (Rindfleisch, 1997)"/>
          <p:cNvPicPr>
            <a:picLocks noGrp="1" noChangeAspect="1"/>
          </p:cNvPicPr>
          <p:nvPr>
            <p:ph type="pic" sz="quarter" idx="14"/>
            <p:custDataLst>
              <p:tags r:id="rId2"/>
            </p:custDataLst>
          </p:nvPr>
        </p:nvPicPr>
        <p:blipFill rotWithShape="1">
          <a:blip r:embed="rId5">
            <a:extLst>
              <a:ext uri="{28A0092B-C50C-407E-A947-70E740481C1C}">
                <a14:useLocalDpi xmlns:a14="http://schemas.microsoft.com/office/drawing/2010/main" val="0"/>
              </a:ext>
            </a:extLst>
          </a:blip>
          <a:stretch/>
        </p:blipFill>
        <p:spPr>
          <a:xfrm>
            <a:off x="819912" y="1714672"/>
            <a:ext cx="7504176" cy="4498848"/>
          </a:xfrm>
        </p:spPr>
      </p:pic>
      <p:sp>
        <p:nvSpPr>
          <p:cNvPr id="12292" name="Text Placeholder 3"/>
          <p:cNvSpPr>
            <a:spLocks noGrp="1"/>
          </p:cNvSpPr>
          <p:nvPr>
            <p:ph type="body" sz="quarter" idx="32"/>
          </p:nvPr>
        </p:nvSpPr>
        <p:spPr/>
        <p:txBody>
          <a:bodyPr/>
          <a:lstStyle/>
          <a:p>
            <a:r>
              <a:rPr lang="en-US" altLang="en-US"/>
              <a:t>9.2  Chart. Flow of information in health care (Rindfleisch, 1997).</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Security for Paper Records Is a Significant Problem</a:t>
            </a:r>
            <a:endParaRPr lang="en-US" dirty="0"/>
          </a:p>
        </p:txBody>
      </p:sp>
      <p:sp>
        <p:nvSpPr>
          <p:cNvPr id="14339" name="Content Placeholder 2"/>
          <p:cNvSpPr>
            <a:spLocks noGrp="1"/>
          </p:cNvSpPr>
          <p:nvPr>
            <p:ph sz="quarter" idx="14"/>
          </p:nvPr>
        </p:nvSpPr>
        <p:spPr/>
        <p:txBody>
          <a:bodyPr/>
          <a:lstStyle/>
          <a:p>
            <a:r>
              <a:rPr lang="en-US" altLang="en-US" sz="2800" dirty="0"/>
              <a:t>Difficult to audit trail of paper chart</a:t>
            </a:r>
          </a:p>
          <a:p>
            <a:r>
              <a:rPr lang="en-US" altLang="en-US" sz="2800" dirty="0"/>
              <a:t>Fax machines, scanners are easily accessible</a:t>
            </a:r>
          </a:p>
          <a:p>
            <a:r>
              <a:rPr lang="en-US" altLang="en-US" sz="2800" dirty="0"/>
              <a:t>Records frequently copied for many reasons</a:t>
            </a:r>
          </a:p>
          <a:p>
            <a:pPr lvl="1"/>
            <a:r>
              <a:rPr lang="en-US" altLang="en-US" sz="2400" dirty="0"/>
              <a:t>New providers, insurance purposes</a:t>
            </a:r>
          </a:p>
          <a:p>
            <a:r>
              <a:rPr lang="en-US" altLang="en-US" sz="2800" dirty="0"/>
              <a:t>Records abstracted for variety of purposes</a:t>
            </a:r>
          </a:p>
          <a:p>
            <a:pPr lvl="1"/>
            <a:r>
              <a:rPr lang="en-US" altLang="en-US" sz="2400" dirty="0"/>
              <a:t>Research</a:t>
            </a:r>
          </a:p>
          <a:p>
            <a:pPr lvl="1"/>
            <a:r>
              <a:rPr lang="en-US" altLang="en-US" sz="2400" dirty="0"/>
              <a:t>Quality assurance</a:t>
            </a:r>
          </a:p>
          <a:p>
            <a:pPr lvl="1"/>
            <a:r>
              <a:rPr lang="en-US" altLang="en-US" sz="2400" dirty="0"/>
              <a:t>Insurance fraud → Medical Information Bureau (</a:t>
            </a:r>
            <a:r>
              <a:rPr lang="en-US" altLang="en-US" sz="2400" dirty="0" err="1"/>
              <a:t>Rothfeder</a:t>
            </a:r>
            <a:r>
              <a:rPr lang="en-US" altLang="en-US" sz="2400" dirty="0"/>
              <a:t>, 1992)</a:t>
            </a:r>
          </a:p>
        </p:txBody>
      </p:sp>
      <p:sp>
        <p:nvSpPr>
          <p:cNvPr id="6" name="Slide Number Placeholder 5"/>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Potential Consequences of Poor Security</a:t>
            </a:r>
          </a:p>
        </p:txBody>
      </p:sp>
      <p:sp>
        <p:nvSpPr>
          <p:cNvPr id="16387" name="Content Placeholder 2"/>
          <p:cNvSpPr>
            <a:spLocks noGrp="1"/>
          </p:cNvSpPr>
          <p:nvPr>
            <p:ph sz="quarter" idx="14"/>
          </p:nvPr>
        </p:nvSpPr>
        <p:spPr>
          <a:xfrm>
            <a:off x="457200" y="1600200"/>
            <a:ext cx="8229600" cy="5054600"/>
          </a:xfrm>
        </p:spPr>
        <p:txBody>
          <a:bodyPr/>
          <a:lstStyle/>
          <a:p>
            <a:r>
              <a:rPr lang="en-US" altLang="en-US" sz="2800" dirty="0"/>
              <a:t>According to </a:t>
            </a:r>
            <a:r>
              <a:rPr lang="en-US" altLang="en-US" sz="2800" dirty="0" err="1"/>
              <a:t>Rindfleish</a:t>
            </a:r>
            <a:r>
              <a:rPr lang="en-US" altLang="en-US" sz="2800" dirty="0"/>
              <a:t> (1997)</a:t>
            </a:r>
          </a:p>
          <a:p>
            <a:pPr lvl="1"/>
            <a:r>
              <a:rPr lang="en-US" altLang="en-US" sz="2400" dirty="0"/>
              <a:t>Patients avoid health care</a:t>
            </a:r>
          </a:p>
          <a:p>
            <a:pPr lvl="1"/>
            <a:r>
              <a:rPr lang="en-US" altLang="en-US" sz="2400" dirty="0"/>
              <a:t>Patients lie</a:t>
            </a:r>
          </a:p>
          <a:p>
            <a:pPr lvl="1"/>
            <a:r>
              <a:rPr lang="en-US" altLang="en-US" sz="2400" dirty="0"/>
              <a:t>Providers avoid entering sensitive data</a:t>
            </a:r>
          </a:p>
          <a:p>
            <a:pPr lvl="1"/>
            <a:r>
              <a:rPr lang="en-US" altLang="en-US" sz="2400" dirty="0"/>
              <a:t>Providers devise workarounds</a:t>
            </a:r>
          </a:p>
          <a:p>
            <a:r>
              <a:rPr lang="en-US" altLang="en-US" sz="2800" dirty="0"/>
              <a:t>California Health Care Foundation (2005)</a:t>
            </a:r>
          </a:p>
          <a:p>
            <a:pPr lvl="1"/>
            <a:r>
              <a:rPr lang="en-US" altLang="en-US" sz="2400" dirty="0"/>
              <a:t>13% of consumers admit to engaging in </a:t>
            </a:r>
            <a:r>
              <a:rPr lang="ja-JP" altLang="en-US" sz="2400" dirty="0"/>
              <a:t>“</a:t>
            </a:r>
            <a:r>
              <a:rPr lang="en-US" altLang="ja-JP" sz="2400" dirty="0"/>
              <a:t>privacy-protective</a:t>
            </a:r>
            <a:r>
              <a:rPr lang="ja-JP" altLang="en-US" sz="2400" dirty="0"/>
              <a:t>”</a:t>
            </a:r>
            <a:r>
              <a:rPr lang="en-US" altLang="ja-JP" sz="2400" dirty="0"/>
              <a:t> behaviors that might put health at risk, such as</a:t>
            </a:r>
          </a:p>
          <a:p>
            <a:pPr lvl="2"/>
            <a:r>
              <a:rPr lang="en-US" altLang="en-US" sz="2000" dirty="0"/>
              <a:t>Asking doctor to lie about diagnosis</a:t>
            </a:r>
          </a:p>
          <a:p>
            <a:pPr lvl="2"/>
            <a:r>
              <a:rPr lang="en-US" altLang="en-US" sz="2000" dirty="0"/>
              <a:t>Paying for a test because they did not want to submit a claim</a:t>
            </a:r>
          </a:p>
          <a:p>
            <a:pPr lvl="2"/>
            <a:r>
              <a:rPr lang="en-US" altLang="en-US" sz="2000" dirty="0"/>
              <a:t>Avoid seeing their regular doctor</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Medical Identity Theft</a:t>
            </a:r>
            <a:endParaRPr lang="en-US" altLang="en-US" dirty="0"/>
          </a:p>
        </p:txBody>
      </p:sp>
      <p:sp>
        <p:nvSpPr>
          <p:cNvPr id="18435" name="Content Placeholder 2"/>
          <p:cNvSpPr>
            <a:spLocks noGrp="1"/>
          </p:cNvSpPr>
          <p:nvPr>
            <p:ph sz="quarter" idx="14"/>
          </p:nvPr>
        </p:nvSpPr>
        <p:spPr/>
        <p:txBody>
          <a:bodyPr/>
          <a:lstStyle/>
          <a:p>
            <a:r>
              <a:rPr lang="en-US" altLang="en-US" sz="2800" dirty="0"/>
              <a:t>AHIMA reported in 2008 a growing concern of general identity theft</a:t>
            </a:r>
          </a:p>
          <a:p>
            <a:r>
              <a:rPr lang="en-US" altLang="en-US" sz="2800" dirty="0"/>
              <a:t>2015 Medical Identity Fraud Alliance Annual Report </a:t>
            </a:r>
          </a:p>
          <a:p>
            <a:pPr lvl="1"/>
            <a:r>
              <a:rPr lang="en-US" altLang="en-US" sz="2400" dirty="0"/>
              <a:t>Medical info more valuable than financial </a:t>
            </a:r>
          </a:p>
          <a:p>
            <a:pPr lvl="1"/>
            <a:r>
              <a:rPr lang="en-US" altLang="en-US" sz="2400" dirty="0"/>
              <a:t>Costly to the victim</a:t>
            </a:r>
          </a:p>
          <a:p>
            <a:pPr lvl="1"/>
            <a:r>
              <a:rPr lang="en-US" altLang="en-US" sz="2400" dirty="0"/>
              <a:t>Can be complex to solve over a long time  </a:t>
            </a:r>
          </a:p>
          <a:p>
            <a:r>
              <a:rPr lang="en-US" altLang="en-US" sz="2800" dirty="0"/>
              <a:t>HHS report outlines approaches to prevention, detection, and remediation (ONC &amp; OCR, 2015)</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6"/>
          <p:cNvSpPr>
            <a:spLocks noGrp="1"/>
          </p:cNvSpPr>
          <p:nvPr>
            <p:ph type="title"/>
          </p:nvPr>
        </p:nvSpPr>
        <p:spPr/>
        <p:txBody>
          <a:bodyPr/>
          <a:lstStyle/>
          <a:p>
            <a:r>
              <a:rPr lang="en-US" altLang="en-US"/>
              <a:t>Tools for Protecting Health Information</a:t>
            </a:r>
          </a:p>
        </p:txBody>
      </p:sp>
      <p:sp>
        <p:nvSpPr>
          <p:cNvPr id="20483" name="Content Placeholder 7"/>
          <p:cNvSpPr>
            <a:spLocks noGrp="1"/>
          </p:cNvSpPr>
          <p:nvPr>
            <p:ph sz="quarter" idx="14"/>
          </p:nvPr>
        </p:nvSpPr>
        <p:spPr/>
        <p:txBody>
          <a:bodyPr/>
          <a:lstStyle/>
          <a:p>
            <a:r>
              <a:rPr lang="en-US" altLang="en-US" sz="2800" dirty="0"/>
              <a:t>Brought to wider light by IOM report </a:t>
            </a:r>
            <a:r>
              <a:rPr lang="en-US" altLang="en-US" sz="2800" i="1" dirty="0"/>
              <a:t>For the Record </a:t>
            </a:r>
            <a:r>
              <a:rPr lang="en-US" altLang="en-US" sz="2800" dirty="0"/>
              <a:t>(</a:t>
            </a:r>
            <a:r>
              <a:rPr lang="en-US" sz="2800" dirty="0"/>
              <a:t>Committee on Maintaining Privacy and Security</a:t>
            </a:r>
            <a:r>
              <a:rPr lang="en-US" altLang="en-US" sz="2800" dirty="0"/>
              <a:t>,1997)</a:t>
            </a:r>
          </a:p>
          <a:p>
            <a:r>
              <a:rPr lang="en-US" altLang="en-US" sz="2800" dirty="0"/>
              <a:t>Guide to Privacy and Security of Electronic Health Information (ONC &amp; OCR, 2015)</a:t>
            </a:r>
          </a:p>
          <a:p>
            <a:r>
              <a:rPr lang="en-US" altLang="en-US" sz="2800" dirty="0"/>
              <a:t>NIST Critical Cybersecurity Infrastructure Framework</a:t>
            </a:r>
          </a:p>
          <a:p>
            <a:r>
              <a:rPr lang="en-US" altLang="en-US" sz="2800" dirty="0"/>
              <a:t>SANS </a:t>
            </a:r>
          </a:p>
          <a:p>
            <a:r>
              <a:rPr lang="en-US" altLang="en-US" sz="2800" dirty="0"/>
              <a:t>And many more ….</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7_V3.mp3"/>
  <p:tag name="AUDIO_ID" val="286"/>
  <p:tag name="ELAPSEDTIME" val="56.608"/>
  <p:tag name="ARTICULATE_SLIDE_NAV" val="7"/>
  <p:tag name="ARTICULATE_SLIDE_GUID" val="4d9d560a-92b2-4c13-8768-95538632923d"/>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8_V3.mp3"/>
  <p:tag name="AUDIO_ID" val="269"/>
  <p:tag name="ELAPSEDTIME" val="31.138"/>
  <p:tag name="ARTICULATE_SLIDE_NAV" val="8"/>
  <p:tag name="ARTICULATE_SLIDE_GUID" val="47b94c62-65ff-4fe9-a7f7-37086898cde5"/>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9_V3.mp3"/>
  <p:tag name="AUDIO_ID" val="273"/>
  <p:tag name="ELAPSEDTIME" val="42.162"/>
  <p:tag name="ARTICULATE_SLIDE_NAV" val="9"/>
  <p:tag name="ARTICULATE_SLIDE_GUID" val="6da5be47-8034-402e-a6eb-f1a2fdf591e5"/>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0_V3.mp3"/>
  <p:tag name="AUDIO_ID" val="274"/>
  <p:tag name="ELAPSEDTIME" val="81.868"/>
  <p:tag name="ARTICULATE_SLIDE_NAV" val="10"/>
  <p:tag name="ARTICULATE_SLIDE_GUID" val="5ef14ed3-8c15-4287-ad9b-4b9463e2064e"/>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1_V3.mp3"/>
  <p:tag name="AUDIO_ID" val="275"/>
  <p:tag name="ELAPSEDTIME" val="49.607"/>
  <p:tag name="ARTICULATE_SLIDE_NAV" val="11"/>
  <p:tag name="ARTICULATE_SLIDE_GUID" val="a62eebd8-3a05-4e20-9267-ccbd76cb49d6"/>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2_V3.mp3"/>
  <p:tag name="AUDIO_ID" val="276"/>
  <p:tag name="ELAPSEDTIME" val="142.525"/>
  <p:tag name="ARTICULATE_SLIDE_NAV" val="12"/>
  <p:tag name="ARTICULATE_SLIDE_GUID" val="710f78e7-3d83-44b0-a3cf-8fa367754ae4"/>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3_V3.mp3"/>
  <p:tag name="AUDIO_ID" val="277"/>
  <p:tag name="ELAPSEDTIME" val="54.596"/>
  <p:tag name="ARTICULATE_SLIDE_NAV" val="13"/>
  <p:tag name="ARTICULATE_SLIDE_GUID" val="25316ff4-66e9-498d-8312-d2d9567d2c76"/>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4_V3.mp3"/>
  <p:tag name="AUDIO_ID" val="278"/>
  <p:tag name="ELAPSEDTIME" val="72.438"/>
  <p:tag name="ARTICULATE_SLIDE_NAV" val="14"/>
  <p:tag name="ARTICULATE_SLIDE_GUID" val="52c88fe3-dbf2-4c10-a616-50e3a8dda925"/>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5_V3.mp3"/>
  <p:tag name="AUDIO_ID" val="279"/>
  <p:tag name="ELAPSEDTIME" val="59.951"/>
  <p:tag name="ARTICULATE_SLIDE_NAV" val="15"/>
  <p:tag name="ARTICULATE_SLIDE_GUID" val="a6504429-e578-41ce-b429-b39c4e7d0aa3"/>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6_V3.mp3"/>
  <p:tag name="AUDIO_ID" val="266"/>
  <p:tag name="ELAPSEDTIME" val="73.274"/>
  <p:tag name="ARTICULATE_SLIDE_NAV" val="16"/>
  <p:tag name="ARTICULATE_SLIDE_GUID" val="f2498d1f-7b9c-4930-a90e-00a218fc83af"/>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JXg9kpCi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7_V3.mp3"/>
  <p:tag name="AUDIO_ID" val="281"/>
  <p:tag name="ELAPSEDTIME" val="53.421"/>
  <p:tag name="ARTICULATE_SLIDE_NAV" val="17"/>
  <p:tag name="ARTICULATE_SLIDE_GUID" val="4927f8d2-3d89-48f9-8a0a-b1f389502342"/>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8_V3.mp3"/>
  <p:tag name="AUDIO_ID" val="280"/>
  <p:tag name="ELAPSEDTIME" val="86.544"/>
  <p:tag name="ARTICULATE_SLIDE_NAV" val="18"/>
  <p:tag name="ARTICULATE_SLIDE_GUID" val="8d7c5cf5-a395-4b4f-95a5-0a890ab1e3e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9_V3.mp3"/>
  <p:tag name="AUDIO_ID" val="264"/>
  <p:tag name="ELAPSEDTIME" val="30.224"/>
  <p:tag name="ARTICULATE_SLIDE_NAV" val="19"/>
  <p:tag name="ARTICULATE_SLIDE_GUID" val="af021aa3-63b0-4fd7-8c34-2edd7c22fa0c"/>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30_sec_silence.mp3"/>
  <p:tag name="AUDIO_ID" val="267"/>
  <p:tag name="ELAPSEDTIME" val="7.515"/>
  <p:tag name="ARTICULATE_SLIDE_NAV" val="20"/>
  <p:tag name="ARTICULATE_SLIDE_GUID" val="6d01b9d4-64ff-40be-b68b-744d18bf2400"/>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30_sec_silence.mp3"/>
  <p:tag name="AUDIO_ID" val="267"/>
  <p:tag name="ELAPSEDTIME" val="7.515"/>
  <p:tag name="ARTICULATE_SLIDE_NAV" val="20"/>
  <p:tag name="ARTICULATE_SLIDE_GUID" val="6d01b9d4-64ff-40be-b68b-744d18bf2400"/>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1_V3.mp3"/>
  <p:tag name="AUDIO_ID" val="256"/>
  <p:tag name="ELAPSEDTIME" val="22.701"/>
  <p:tag name="ARTICULATE_SLIDE_NAV" val="1"/>
  <p:tag name="ARTICULATE_SLIDE_GUID" val="aea9ebfd-34e1-4c3e-bff1-d0c04cd6dac7"/>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2_V3.mp3"/>
  <p:tag name="AUDIO_ID" val="257"/>
  <p:tag name="ELAPSEDTIME" val="25.47"/>
  <p:tag name="ARTICULATE_SLIDE_NAV" val="2"/>
  <p:tag name="ARTICULATE_SLIDE_GUID" val="8b358ba5-088a-46b5-adae-7a97d5558cbd"/>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3_V3.mp3"/>
  <p:tag name="AUDIO_ID" val="282"/>
  <p:tag name="ELAPSEDTIME" val="37.094"/>
  <p:tag name="ARTICULATE_SLIDE_NAV" val="3"/>
  <p:tag name="ARTICULATE_SLIDE_GUID" val="73538f49-7f91-4ad5-9695-411e3c9b9b9a"/>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4_V3.mp3"/>
  <p:tag name="AUDIO_ID" val="283"/>
  <p:tag name="ELAPSEDTIME" val="70.087"/>
  <p:tag name="ARTICULATE_SLIDE_NAV" val="4"/>
  <p:tag name="ARTICULATE_SLIDE_GUID" val="a758ef66-fbe1-41b2-b7c5-2ac6e14e6540"/>
</p:tagLst>
</file>

<file path=ppt/tags/tag7.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5_V3.mp3"/>
  <p:tag name="AUDIO_ID" val="284"/>
  <p:tag name="ELAPSEDTIME" val="88.477"/>
  <p:tag name="ARTICULATE_SLIDE_NAV" val="5"/>
  <p:tag name="ARTICULATE_SLIDE_GUID" val="23c2df37-9037-49db-bfde-36fd58315877"/>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b\comp2_unit9b_S- 6_V3.mp3"/>
  <p:tag name="AUDIO_ID" val="285"/>
  <p:tag name="ELAPSEDTIME" val="62.015"/>
  <p:tag name="ARTICULATE_SLIDE_NAV" val="6"/>
  <p:tag name="ARTICULATE_SLIDE_GUID" val="a76f6259-a60c-4fb6-9100-810215901b25"/>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330</TotalTime>
  <Words>5874</Words>
  <Application>Microsoft Office PowerPoint</Application>
  <PresentationFormat>On-screen Show (4:3)</PresentationFormat>
  <Paragraphs>340</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ONC-Template-FINAL DRAFT</vt:lpstr>
      <vt:lpstr>PowerPoint Presentation</vt:lpstr>
      <vt:lpstr>The Culture of Health Care</vt:lpstr>
      <vt:lpstr>Privacy, Confidentiality, and Security Learning Objectives</vt:lpstr>
      <vt:lpstr>Concerns about Security</vt:lpstr>
      <vt:lpstr>Flow of Information in Health Care: Many Points to “Leak”</vt:lpstr>
      <vt:lpstr>Security for Paper Records Is a Significant Problem</vt:lpstr>
      <vt:lpstr>Potential Consequences of Poor Security</vt:lpstr>
      <vt:lpstr>Medical Identity Theft</vt:lpstr>
      <vt:lpstr>Tools for Protecting Health Information</vt:lpstr>
      <vt:lpstr>Threats to Security</vt:lpstr>
      <vt:lpstr>Technologies to Secure Information</vt:lpstr>
      <vt:lpstr>Encryption</vt:lpstr>
      <vt:lpstr>Standards for Encryption and Related Functions</vt:lpstr>
      <vt:lpstr>For the Record Best Practices (Committee on Maintaining Privacy and Security, 1997)</vt:lpstr>
      <vt:lpstr>Authentication and Passwords</vt:lpstr>
      <vt:lpstr>Some Challenges with Passwords</vt:lpstr>
      <vt:lpstr>Health Information Security Is Probably a Trade-off</vt:lpstr>
      <vt:lpstr>A Need for Ongoing Research</vt:lpstr>
      <vt:lpstr>Other Issues to Ponder…</vt:lpstr>
      <vt:lpstr>Privacy, Confidentiality, and Security Summary – Lecture b</vt:lpstr>
      <vt:lpstr>Privacy, Confidentiality, and Security References – Lecture b</vt:lpstr>
      <vt:lpstr>Privacy, Confidentiality, and Security References – Lecture b Continued</vt:lpstr>
      <vt:lpstr>Privacy, Confidentiality, and Security References – Lecture b Continued 2</vt:lpstr>
      <vt:lpstr>The Culture of Health Care Privacy, Confidentiality, and Security Lecture b</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2, Unit 9</dc:title>
  <dc:subject>The Culture of Health Care, Privacy, Confidentiality, and Security, Lecture b</dc:subject>
  <dc:creator>U.S. Department of Health and Human Services, Office of the National Coordinator for Health Information Technology</dc:creator>
  <cp:keywords>Health IT, health IT curriculum, health IT training, culture of health care, privacy, security, confidentiality, HIPAA</cp:keywords>
  <cp:lastModifiedBy>admin</cp:lastModifiedBy>
  <cp:revision>28</cp:revision>
  <dcterms:created xsi:type="dcterms:W3CDTF">2016-05-04T22:02:00Z</dcterms:created>
  <dcterms:modified xsi:type="dcterms:W3CDTF">2017-06-01T18:34:30Z</dcterms:modified>
  <cp:category/>
</cp:coreProperties>
</file>