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8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4" autoAdjust="0"/>
    <p:restoredTop sz="86439" autoAdjust="0"/>
  </p:normalViewPr>
  <p:slideViewPr>
    <p:cSldViewPr snapToGrid="0">
      <p:cViewPr varScale="1">
        <p:scale>
          <a:sx n="59" d="100"/>
          <a:sy n="59" d="100"/>
        </p:scale>
        <p:origin x="-72" y="-403"/>
      </p:cViewPr>
      <p:guideLst>
        <p:guide orient="horz" pos="2160"/>
        <p:guide orient="horz" pos="3888"/>
        <p:guide orient="horz" pos="1008"/>
        <p:guide pos="2880"/>
        <p:guide pos="2875"/>
      </p:guideLst>
    </p:cSldViewPr>
  </p:slideViewPr>
  <p:outlineViewPr>
    <p:cViewPr>
      <p:scale>
        <a:sx n="33" d="100"/>
        <a:sy n="33" d="100"/>
      </p:scale>
      <p:origin x="0" y="5045"/>
    </p:cViewPr>
  </p:outlineViewPr>
  <p:notesTextViewPr>
    <p:cViewPr>
      <p:scale>
        <a:sx n="1" d="1"/>
        <a:sy n="1" d="1"/>
      </p:scale>
      <p:origin x="0" y="0"/>
    </p:cViewPr>
  </p:notesTextViewPr>
  <p:sorterViewPr>
    <p:cViewPr>
      <p:scale>
        <a:sx n="100" d="100"/>
        <a:sy n="100" d="100"/>
      </p:scale>
      <p:origin x="0" y="-10092"/>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youtu.be/33CIVjvYyEk"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185045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Two websites are devoted to documentation of disclosures.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Privacy Rights Clearinghouse provides a searchable Chronology of Data Breaches. The data includes medical breaches but is not limited to them. The site can be accessed at www.privacyrights.org/data-breach.</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Department of Health and Human Services (HHS [</a:t>
            </a:r>
            <a:r>
              <a:rPr lang="en-US" sz="1000" kern="1200" dirty="0" err="1">
                <a:solidFill>
                  <a:schemeClr val="tx1"/>
                </a:solidFill>
                <a:effectLst/>
                <a:latin typeface="Arial" pitchFamily="34" charset="0"/>
                <a:ea typeface="MS PGothic" panose="020B0600070205080204" pitchFamily="34" charset="-128"/>
                <a:cs typeface="Arial" pitchFamily="34" charset="0"/>
              </a:rPr>
              <a:t>aych-aych-ess</a:t>
            </a:r>
            <a:r>
              <a:rPr lang="en-US" sz="1000" kern="1200" dirty="0">
                <a:solidFill>
                  <a:schemeClr val="tx1"/>
                </a:solidFill>
                <a:effectLst/>
                <a:latin typeface="Arial" pitchFamily="34" charset="0"/>
                <a:ea typeface="MS PGothic" panose="020B0600070205080204" pitchFamily="34" charset="-128"/>
                <a:cs typeface="Arial" pitchFamily="34" charset="0"/>
              </a:rPr>
              <a:t>]) is required under the HITECH Act to post a list of breaches of unsecured PHI affecting 500 or more individuals. It is called by some their “wall of shame.” It can be accessed at https://ocrportal.hhs.gov/ocr/breach/breach_report.jsf. This website contains a running list of all report breaches. The top ten data breaches in 2015 accounted for over 111 million records, with the top six breaches impacting one million individuals. </a:t>
            </a:r>
          </a:p>
          <a:p>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AC2C89F-5D72-4EEB-B617-6964CF6E2E1C}" type="slidenum">
              <a:rPr lang="en-US" altLang="en-US"/>
              <a:pPr>
                <a:spcBef>
                  <a:spcPct val="0"/>
                </a:spcBef>
              </a:pPr>
              <a:t>10</a:t>
            </a:fld>
            <a:endParaRPr lang="en-US" altLang="en-US"/>
          </a:p>
        </p:txBody>
      </p:sp>
    </p:spTree>
    <p:extLst>
      <p:ext uri="{BB962C8B-B14F-4D97-AF65-F5344CB8AC3E}">
        <p14:creationId xmlns:p14="http://schemas.microsoft.com/office/powerpoint/2010/main" val="4282541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a:t>
            </a:r>
            <a:r>
              <a:rPr lang="en-US" sz="1000" kern="1200" dirty="0" err="1">
                <a:solidFill>
                  <a:schemeClr val="tx1"/>
                </a:solidFill>
                <a:effectLst/>
                <a:latin typeface="Arial" pitchFamily="34" charset="0"/>
                <a:ea typeface="MS PGothic" panose="020B0600070205080204" pitchFamily="34" charset="-128"/>
                <a:cs typeface="Arial" pitchFamily="34" charset="0"/>
              </a:rPr>
              <a:t>Ponemon</a:t>
            </a:r>
            <a:r>
              <a:rPr lang="en-US" sz="1000" kern="1200" dirty="0">
                <a:solidFill>
                  <a:schemeClr val="tx1"/>
                </a:solidFill>
                <a:effectLst/>
                <a:latin typeface="Arial" pitchFamily="34" charset="0"/>
                <a:ea typeface="MS PGothic" panose="020B0600070205080204" pitchFamily="34" charset="-128"/>
                <a:cs typeface="Arial" pitchFamily="34" charset="0"/>
              </a:rPr>
              <a:t> [</a:t>
            </a:r>
            <a:r>
              <a:rPr lang="en-US" sz="1000" b="1" kern="1200" dirty="0">
                <a:solidFill>
                  <a:schemeClr val="tx1"/>
                </a:solidFill>
                <a:effectLst/>
                <a:latin typeface="Arial" pitchFamily="34" charset="0"/>
                <a:ea typeface="MS PGothic" panose="020B0600070205080204" pitchFamily="34" charset="-128"/>
                <a:cs typeface="Arial" pitchFamily="34" charset="0"/>
              </a:rPr>
              <a:t>pone</a:t>
            </a:r>
            <a:r>
              <a:rPr lang="en-US" sz="1000" kern="1200" dirty="0">
                <a:solidFill>
                  <a:schemeClr val="tx1"/>
                </a:solidFill>
                <a:effectLst/>
                <a:latin typeface="Arial" pitchFamily="34" charset="0"/>
                <a:ea typeface="MS PGothic" panose="020B0600070205080204" pitchFamily="34" charset="-128"/>
                <a:cs typeface="Arial" pitchFamily="34" charset="0"/>
              </a:rPr>
              <a:t>-eh-mon] Institute publishes an annual report on the impact of security breaches on health care organizations. The 2015 report estimated that data breaches may [quote] “be costing the industry six billion dollars. More than 90 percent of health care organizations represented in this study had a data breach, and 40 percent had more than five data breaches over the past two years.” [end quote] (</a:t>
            </a:r>
            <a:r>
              <a:rPr lang="en-US" sz="1000" kern="1200" dirty="0" err="1">
                <a:solidFill>
                  <a:schemeClr val="tx1"/>
                </a:solidFill>
                <a:effectLst/>
                <a:latin typeface="Arial" pitchFamily="34" charset="0"/>
                <a:ea typeface="MS PGothic" panose="020B0600070205080204" pitchFamily="34" charset="-128"/>
                <a:cs typeface="Arial" pitchFamily="34" charset="0"/>
              </a:rPr>
              <a:t>Ponemon</a:t>
            </a:r>
            <a:r>
              <a:rPr lang="en-US" sz="1000" kern="1200" dirty="0">
                <a:solidFill>
                  <a:schemeClr val="tx1"/>
                </a:solidFill>
                <a:effectLst/>
                <a:latin typeface="Arial" pitchFamily="34" charset="0"/>
                <a:ea typeface="MS PGothic" panose="020B0600070205080204" pitchFamily="34" charset="-128"/>
                <a:cs typeface="Arial" pitchFamily="34" charset="0"/>
              </a:rPr>
              <a:t> Institute 2015). According to the study, the average cost of a data breach for health care organizations is estimated to be more than $2.1 million. A significant part of the cost was “lost business” by the organization.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For the first time, criminal attacks were the number one cause of data breaches in health care in 2015, according to the study. Criminal attacks on health care organizations are up one hundred twenty-five percent compared to five years ago. In fact, forty-five percent of health care organizations say the root cause of the data breach was a criminal attack, and twelve percent say it was due to a malicious insider. Half of all organizations indicated that they have little or no confidence in their ability to detect all patient data loss or theft.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HIMSS 2015 Security Survey identified the sources for breaches as the following: foreign sources, hacktivist, nation-state actor, malicious insider, hacker, social engineering, and online scam artist.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Interestingly, this threat has not impacted the security budgets for health care providers. The HIMSS report identified that health care providers spend on average less than six percent of their IT budget for security expenditures even though security is a top business priority. In contrast, the federal government spends sixteen percent of its IT budget on security, while financial and banking institutions spend twelve to fifteen percent.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Defenses are not keeping pace with the volume of attacks and the new trends and methods of threats and breaches. </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3AA612C-2077-4C2F-9C98-5CC2AEC7D1C3}" type="slidenum">
              <a:rPr lang="en-US" altLang="en-US"/>
              <a:pPr>
                <a:spcBef>
                  <a:spcPct val="0"/>
                </a:spcBef>
              </a:pPr>
              <a:t>11</a:t>
            </a:fld>
            <a:endParaRPr lang="en-US" altLang="en-US"/>
          </a:p>
        </p:txBody>
      </p:sp>
    </p:spTree>
    <p:extLst>
      <p:ext uri="{BB962C8B-B14F-4D97-AF65-F5344CB8AC3E}">
        <p14:creationId xmlns:p14="http://schemas.microsoft.com/office/powerpoint/2010/main" val="3404863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Security challenges are created with the proliferation of health IT technologies and software applications. For example, there is an ever-growing use of electronic data in clinical workflows and use of technology by all health care providers. Likewise, health information exchange (HIE) and data sharing activities across multiple networks and cloud computing greatly expands the required perimeter of data protection. Financial constraints often result in shrinking technology budgets, which presents another point of potential vulnerability for the health care organization because it becomes more difficult to monitor and quickly respond to threats.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Patient and family engagement activities are increasing as they become more involved in their care using their own various devices and applications. There are also new models of health care, such as accountable care organizations (ACOs, ay-see-</a:t>
            </a:r>
            <a:r>
              <a:rPr lang="en-US" sz="1000" kern="1200" dirty="0" err="1">
                <a:solidFill>
                  <a:schemeClr val="tx1"/>
                </a:solidFill>
                <a:effectLst/>
                <a:latin typeface="Arial" pitchFamily="34" charset="0"/>
                <a:ea typeface="MS PGothic" panose="020B0600070205080204" pitchFamily="34" charset="-128"/>
                <a:cs typeface="Arial" pitchFamily="34" charset="0"/>
              </a:rPr>
              <a:t>ohs</a:t>
            </a:r>
            <a:r>
              <a:rPr lang="en-US" sz="1000" kern="1200" dirty="0">
                <a:solidFill>
                  <a:schemeClr val="tx1"/>
                </a:solidFill>
                <a:effectLst/>
                <a:latin typeface="Arial" pitchFamily="34" charset="0"/>
                <a:ea typeface="MS PGothic" panose="020B0600070205080204" pitchFamily="34" charset="-128"/>
                <a:cs typeface="Arial" pitchFamily="34" charset="0"/>
              </a:rPr>
              <a:t>) and care transitions (care across the patient care continuum) that require more members of a care team to access information. Clinicians also want to use their devices, such as personal laptops, tablet devices, smartphones, and so forth. This causes increased use of cellular and other wireless networks, which may be vulnerable if not properly encrypted, thus threatening security of medical devices and implantable devices. </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88F7EF3-1995-4D0C-A145-F2DE8D274B6D}" type="slidenum">
              <a:rPr lang="en-US" altLang="en-US"/>
              <a:pPr>
                <a:spcBef>
                  <a:spcPct val="0"/>
                </a:spcBef>
              </a:pPr>
              <a:t>12</a:t>
            </a:fld>
            <a:endParaRPr lang="en-US" altLang="en-US"/>
          </a:p>
        </p:txBody>
      </p:sp>
    </p:spTree>
    <p:extLst>
      <p:ext uri="{BB962C8B-B14F-4D97-AF65-F5344CB8AC3E}">
        <p14:creationId xmlns:p14="http://schemas.microsoft.com/office/powerpoint/2010/main" val="3767644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And, of course, technology itself can worsen the problem.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widely cited study by Wright looked at the USB drives (sometimes called thumb drives) commonly plugged into computers. These drives run a program that enables their use when they are plugged in, and that program can be modified to extract data from the computer. So if that computer has personal health information on it, the thumb drive can basically copy it from the computer.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Some personal health record systems and other consumer-targeted health applications may or may not have encryption functionality and could be easily compromised.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interesting analysis found that ten percent of hard drives sold by second-hand retailers in Canada had remnants of personal health information on them. Often, when computers are disposed of, the hard drives are not completely wiped clean, potentially providing access to personal information for the next user if that user knows how to extract it. This applies to both patient and consumer mobile devices and computers, as well as equipment owned by health care organizations.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Also of note is that PHI can be discovered by files available from peer-to-peer (P2P, pee-two-pee) file-sharing networks. One analysis found that half of one percent of all IP addresses on the Internet in the United States have discoverable PHI.</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Finally, another technology that can store PHI is the digital photocopier, which stores all copies on an internal hard disk. If this information is compromised, PHI can potentially be leaked. Fax machines and scanners may also store data that can include PHI.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 rule of thumb is to restrict physical access when possible and always encrypt. Physical access includes access to hardware devices but also the physical area where computers, servers, and network equipment are housed.</a:t>
            </a:r>
          </a:p>
          <a:p>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253357B-959C-4B1B-A437-60569D21339E}" type="slidenum">
              <a:rPr lang="en-US" altLang="en-US"/>
              <a:pPr>
                <a:spcBef>
                  <a:spcPct val="0"/>
                </a:spcBef>
              </a:pPr>
              <a:t>13</a:t>
            </a:fld>
            <a:endParaRPr lang="en-US" altLang="en-US"/>
          </a:p>
        </p:txBody>
      </p:sp>
    </p:spTree>
    <p:extLst>
      <p:ext uri="{BB962C8B-B14F-4D97-AF65-F5344CB8AC3E}">
        <p14:creationId xmlns:p14="http://schemas.microsoft.com/office/powerpoint/2010/main" val="3823453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are many challenges facing health care organizations in preparing and</a:t>
            </a:r>
            <a:r>
              <a:rPr lang="en-US" sz="1000" kern="1200" baseline="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maintaining proper security measures. These are just a few:</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Security budgets are not keeping pace with the complex technology environments and the growing risk of attacks; this limits the ability of health care organizations to address proper security measures.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The significant increase in threats and the growing sophistication level of attacks have created a situation in which providers cannot keep up an adequate offensive front.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There’s a need for more innovative, advanced security tools and in-depth approaches to keep pace with security threats and vulnerabilities.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There’s not enough qualified and skilled security expertise. Slightly more than half (fifty-three percent) of organizations have personnel with the necessary technical expertise to be able to identify and resolve data breaches involving the unauthorized access, loss, or theft of patient data.</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Paper remains an issue. Fifty-four percent of respondents indicate security incidents occurred involving paper documents with most involving less than one hundred PHI records.</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Data leakage is a primary threat with identity, and access management is a top priority.</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Not all organizations have nor can afford a full-time chief information security officer (CISO). This role is primarily found in larger organizations, while smaller organizations may include these job duties with another position.</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DEE90C2-0BA1-4B6F-9D14-A993761FF2D9}" type="slidenum">
              <a:rPr lang="en-US" altLang="en-US"/>
              <a:pPr>
                <a:spcBef>
                  <a:spcPct val="0"/>
                </a:spcBef>
              </a:pPr>
              <a:t>14</a:t>
            </a:fld>
            <a:endParaRPr lang="en-US" altLang="en-US"/>
          </a:p>
        </p:txBody>
      </p:sp>
    </p:spTree>
    <p:extLst>
      <p:ext uri="{BB962C8B-B14F-4D97-AF65-F5344CB8AC3E}">
        <p14:creationId xmlns:p14="http://schemas.microsoft.com/office/powerpoint/2010/main" val="947468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One question to ask is, “What is the role of government in protecting privacy and confidentiality?” This discussion begins by looking at the United States and then moves to other countries.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 are many state- and federal-level activities focused on privacy and security of PHI and data sharing. Under HITECH, two committees were formed: an HIT Policy Committee and an HIT Standards Committee. Two groups under these two committees focus on privacy and security.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Privacy and Security Workgroup, working under the HIT Policy Committee, provides input and makes recommendations on policy issues and opportunities to ensure that electronic data captured and exchanged is protected and shared only by means consistent with consumer needs and expectations.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API Task Force, working under the Health IT Joint Committee Collaboration, identifies both perceived and real privacy and security concerns that are barriers to the widespread adoption of open APIs in health care.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Please visit the URL on the slide, which is a flow chart depicting ONC’s Federal Advisory Committee Process for developing recommendations: https://www.healthit.gov/facas/sites/faca/files/develop-recommendations-SOP.pdf, outlines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Several previous federally supported groups have produced many publications that focus on privacy and security. These include HISPC, which focused on multi-state harmonization, and the Privacy and Security Tiger Team, which developed policies and recommendations. Publications from these groups and others are found on the www.HealthIT.gov website. The National Committee on Vital and Health Statistics, or NCVHS [N-C-V-H-S], has weighed in over the years on a number of privacy and security issues with various publications and recommendations for policies concerning health privacy.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example is the 2015 Precision Medicine Initiative. This initiative specifically provided ONC $5 million to support development of interoperability standards and requirements addressing privacy and enabling secure data exchange.</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B50238D-19BD-4C95-B828-3E11FA893C11}" type="slidenum">
              <a:rPr lang="en-US" altLang="en-US"/>
              <a:pPr>
                <a:spcBef>
                  <a:spcPct val="0"/>
                </a:spcBef>
              </a:pPr>
              <a:t>15</a:t>
            </a:fld>
            <a:endParaRPr lang="en-US" altLang="en-US"/>
          </a:p>
        </p:txBody>
      </p:sp>
    </p:spTree>
    <p:extLst>
      <p:ext uri="{BB962C8B-B14F-4D97-AF65-F5344CB8AC3E}">
        <p14:creationId xmlns:p14="http://schemas.microsoft.com/office/powerpoint/2010/main" val="3737645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Most federal agencies are involved in privacy and security, including the Office of the Inspector General (OIG), Office of Civil Rights (OCR), Federal Trade Commission (FTC), Food and Drug Administration (FDA), Federal Communications Commission (FCC), Department of Health and Human Services (HHS), and Department of Justice (DOJ).</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eHealth Exchange, previously the Nationwide Health Information Network, is a network of exchange partners, located across the United States, who securely share clinical information over the Internet using a standardized approach. One hallmark of the eHealth Exchange is the Data Use and Reciprocal Support Agreement (DURSA), which all participants must adhere to and which ensures secure data exchange.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addition, states are very involved in supporting effective privacy and security policies and activities, including creation of new laws for their states and working with other states to create and maintain an environment of secured interstate activities and commerce.</a:t>
            </a:r>
          </a:p>
          <a:p>
            <a:endParaRPr lang="en-US" altLang="en-US" dirty="0">
              <a:latin typeface="Arial" charset="0"/>
              <a:cs typeface="Arial" charset="0"/>
            </a:endParaRP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D169C46-61B7-4FB7-BE33-DAF64AA046F5}" type="slidenum">
              <a:rPr lang="en-US" altLang="en-US"/>
              <a:pPr>
                <a:spcBef>
                  <a:spcPct val="0"/>
                </a:spcBef>
              </a:pPr>
              <a:t>16</a:t>
            </a:fld>
            <a:endParaRPr lang="en-US" altLang="en-US"/>
          </a:p>
        </p:txBody>
      </p:sp>
    </p:spTree>
    <p:extLst>
      <p:ext uri="{BB962C8B-B14F-4D97-AF65-F5344CB8AC3E}">
        <p14:creationId xmlns:p14="http://schemas.microsoft.com/office/powerpoint/2010/main" val="3551049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United States is not the only government that has been addressing privacy and security activities.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January 2012, the European Commission proposed a comprehensive reform of data protection rules in the European Union (EU) with the objective of giving back to citizens control over of their personal data and to simplify the regulatory environment for business. The data protection reform is a key enabler of the Digital Single Market. Under EU law, personal data can be gathered legally only under strict conditions, for a legitimate purpose. </a:t>
            </a:r>
          </a:p>
          <a:p>
            <a:r>
              <a:rPr lang="en-US" sz="1000" kern="1200" dirty="0">
                <a:solidFill>
                  <a:schemeClr val="tx1"/>
                </a:solidFill>
                <a:effectLst/>
                <a:latin typeface="Arial" pitchFamily="34" charset="0"/>
                <a:ea typeface="MS PGothic" panose="020B0600070205080204" pitchFamily="34" charset="-128"/>
                <a:cs typeface="Arial" pitchFamily="34" charset="0"/>
              </a:rPr>
              <a:t>Furthermore, persons or organizations that collect and manage personal information must protect it from misuse and must respect certain rights of the data owners, which are guaranteed by EU law. The belief driving this initiative is that everyone has the right to the protection of personal data.</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February 2016, the European Commission finalized the [quote] “reform of EU data protection rules, which apply to all companies providing services on the EU market. The Commission negotiated the EU–U.S. Umbrella Agreement ensuring high data protection standards for data transfers across the Atlantic for law enforcement purposes. The Commission achieved a renewed sound framework for commercial data exchange: the EU–U.S. Privacy Shield.” [end quote] The United States will publish written commitments in the U.S. Federal Register and assurance on the safeguards and limitations concerning public authorities’ access to data.</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Previously, the European Commission devoted efforts to the protection of individual privacy. The 2007 directive 95/46/EC provided a set of fairly stringent rules that essentially allows data processing only with consent or in some highly specific circumstances, such as a legal obligation, or what is defined as a public necessity, usually revolving around public health.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These are just examples of what other governments are doing around privacy and security. </a:t>
            </a:r>
          </a:p>
          <a:p>
            <a:endParaRPr lang="en-US" altLang="en-US" dirty="0">
              <a:latin typeface="Arial" charset="0"/>
              <a:cs typeface="Arial" charset="0"/>
            </a:endParaRP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6A0418A-30F0-4093-9A65-BB14E78BC313}" type="slidenum">
              <a:rPr lang="en-US" altLang="en-US"/>
              <a:pPr>
                <a:spcBef>
                  <a:spcPct val="0"/>
                </a:spcBef>
              </a:pPr>
              <a:t>17</a:t>
            </a:fld>
            <a:endParaRPr lang="en-US" altLang="en-US"/>
          </a:p>
        </p:txBody>
      </p:sp>
    </p:spTree>
    <p:extLst>
      <p:ext uri="{BB962C8B-B14F-4D97-AF65-F5344CB8AC3E}">
        <p14:creationId xmlns:p14="http://schemas.microsoft.com/office/powerpoint/2010/main" val="1971160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There are a number of related issues for medical privacy. Ownership of health information is complex and varies from state to state. Additionally, court decisions may relate to health information in one state but not apply to health information from other states. In general, the person or organization that holds the record is considered to be the owner of the information. Once health information has been given to a provider or organization, patients have rights to access and copy their health information but are not considered to own the information. A comparison of state policies on medical record ownership is available at www.healthinfolaw.org/comparative-analysis/who-owns-medical-records-50-state-comparison.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For example, if an office practice or hospital had paper charts, and had bought and owned the paper the charts were printed on, it was presumed that the practice or hospital owned the information on that paper. However, in the electronic era, information moves freely across networks from one system to another, and ownership of that information becomes less clear.</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As the amount of information increases, there’s an increased economic value to health care providers, pharmaceutical companies, insurance companies, research institutions, and others who may want to use that data for various purposes. The article by </a:t>
            </a:r>
            <a:r>
              <a:rPr lang="en-US" sz="1000" kern="1200" dirty="0" err="1">
                <a:solidFill>
                  <a:schemeClr val="tx1"/>
                </a:solidFill>
                <a:effectLst/>
                <a:latin typeface="Arial" pitchFamily="34" charset="0"/>
                <a:ea typeface="MS PGothic" panose="020B0600070205080204" pitchFamily="34" charset="-128"/>
                <a:cs typeface="Arial" pitchFamily="34" charset="0"/>
              </a:rPr>
              <a:t>Rodwin</a:t>
            </a:r>
            <a:r>
              <a:rPr lang="en-US" sz="1000" kern="1200" dirty="0">
                <a:solidFill>
                  <a:schemeClr val="tx1"/>
                </a:solidFill>
                <a:effectLst/>
                <a:latin typeface="Arial" pitchFamily="34" charset="0"/>
                <a:ea typeface="MS PGothic" panose="020B0600070205080204" pitchFamily="34" charset="-128"/>
                <a:cs typeface="Arial" pitchFamily="34" charset="0"/>
              </a:rPr>
              <a:t>, in particular, argues that when there is an economic advantage gained by the use of that information, then at least some of that gain should be shared back to the patient.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concern is compelled disclosures of information—that is, even though laws and regulations may highly protect information, individuals may sometimes be compelled to disclose information for nonclinical care reasons in the health care setting. Employers, insurance companies, and even government agencies sometimes require people to sign authorizations releasing their health information for various purposes. Health care providers need to be aware of requiring individuals to disclose information that is not really being used for health-related activities.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Another growing issue concerns the human genome [</a:t>
            </a:r>
            <a:r>
              <a:rPr lang="en-US" sz="1000" b="1" kern="1200" dirty="0" err="1">
                <a:solidFill>
                  <a:schemeClr val="tx1"/>
                </a:solidFill>
                <a:effectLst/>
                <a:latin typeface="Arial" pitchFamily="34" charset="0"/>
                <a:ea typeface="MS PGothic" panose="020B0600070205080204" pitchFamily="34" charset="-128"/>
                <a:cs typeface="Arial" pitchFamily="34" charset="0"/>
              </a:rPr>
              <a:t>jee</a:t>
            </a:r>
            <a:r>
              <a:rPr lang="en-US" sz="1000" kern="1200" dirty="0" err="1">
                <a:solidFill>
                  <a:schemeClr val="tx1"/>
                </a:solidFill>
                <a:effectLst/>
                <a:latin typeface="Arial" pitchFamily="34" charset="0"/>
                <a:ea typeface="MS PGothic" panose="020B0600070205080204" pitchFamily="34" charset="-128"/>
                <a:cs typeface="Arial" pitchFamily="34" charset="0"/>
              </a:rPr>
              <a:t>-nohm</a:t>
            </a:r>
            <a:r>
              <a:rPr lang="en-US" sz="1000" kern="1200" dirty="0">
                <a:solidFill>
                  <a:schemeClr val="tx1"/>
                </a:solidFill>
                <a:effectLst/>
                <a:latin typeface="Arial" pitchFamily="34" charset="0"/>
                <a:ea typeface="MS PGothic" panose="020B0600070205080204" pitchFamily="34" charset="-128"/>
                <a:cs typeface="Arial" pitchFamily="34" charset="0"/>
              </a:rPr>
              <a:t>], which may be a person’s ultimate personal identifier. A person’s genome is what makes each person an individual. Individual genes and the variation that they have from others’ genes are unequivocally unique to each person. Health information can be de-identified, but with genomic information, individuals may be easily identifiable.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Access to the genomic information manifests itself in a number of ways. For example, a person’s genome can be identified by the genomic [ </a:t>
            </a:r>
            <a:r>
              <a:rPr lang="en-US" sz="1000" kern="1200" dirty="0" err="1">
                <a:solidFill>
                  <a:schemeClr val="tx1"/>
                </a:solidFill>
                <a:effectLst/>
                <a:latin typeface="Arial" pitchFamily="34" charset="0"/>
                <a:ea typeface="MS PGothic" panose="020B0600070205080204" pitchFamily="34" charset="-128"/>
                <a:cs typeface="Arial" pitchFamily="34" charset="0"/>
              </a:rPr>
              <a:t>ji-</a:t>
            </a:r>
            <a:r>
              <a:rPr lang="en-US" sz="1000" b="1" kern="1200" dirty="0" err="1">
                <a:solidFill>
                  <a:schemeClr val="tx1"/>
                </a:solidFill>
                <a:effectLst/>
                <a:latin typeface="Arial" pitchFamily="34" charset="0"/>
                <a:ea typeface="MS PGothic" panose="020B0600070205080204" pitchFamily="34" charset="-128"/>
                <a:cs typeface="Arial" pitchFamily="34" charset="0"/>
              </a:rPr>
              <a:t>noh</a:t>
            </a:r>
            <a:r>
              <a:rPr lang="en-US" sz="1000" kern="1200" dirty="0" err="1">
                <a:solidFill>
                  <a:schemeClr val="tx1"/>
                </a:solidFill>
                <a:effectLst/>
                <a:latin typeface="Arial" pitchFamily="34" charset="0"/>
                <a:ea typeface="MS PGothic" panose="020B0600070205080204" pitchFamily="34" charset="-128"/>
                <a:cs typeface="Arial" pitchFamily="34" charset="0"/>
              </a:rPr>
              <a:t>-mik</a:t>
            </a:r>
            <a:r>
              <a:rPr lang="en-US" sz="1000" kern="1200" dirty="0">
                <a:solidFill>
                  <a:schemeClr val="tx1"/>
                </a:solidFill>
                <a:effectLst/>
                <a:latin typeface="Arial" pitchFamily="34" charset="0"/>
                <a:ea typeface="MS PGothic" panose="020B0600070205080204" pitchFamily="34" charset="-128"/>
                <a:cs typeface="Arial" pitchFamily="34" charset="0"/>
              </a:rPr>
              <a:t>] information in his or her siblings. There are a growing number of genome-wide association studies that attempt to associate variation in an individual’s genome with different diseases. There’s actually a requirement for researchers to put this data in public databanks, although usually the individual personal information is protected and is available only to the researchers, who can legitimately access it. It is not too difficult to identify an individual from genomic data, so as research moves forward with genomics and personalized medicine, more privacy issues will come to the fore.</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Genetic Information Nondiscrimination Act of 2008 was enacted as a mechanism to ensure that genetic information is not used to discriminate against an individual in health insurance and employment settings. </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270F19D-B907-47A2-B0BA-2094F6228351}" type="slidenum">
              <a:rPr lang="en-US" altLang="en-US"/>
              <a:pPr>
                <a:spcBef>
                  <a:spcPct val="0"/>
                </a:spcBef>
              </a:pPr>
              <a:t>18</a:t>
            </a:fld>
            <a:endParaRPr lang="en-US" altLang="en-US"/>
          </a:p>
        </p:txBody>
      </p:sp>
    </p:spTree>
    <p:extLst>
      <p:ext uri="{BB962C8B-B14F-4D97-AF65-F5344CB8AC3E}">
        <p14:creationId xmlns:p14="http://schemas.microsoft.com/office/powerpoint/2010/main" val="492102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Another number of organizations have tried to define health information rights. One example is the Declaration of Health Data Rights, which comes from a group of mostly personal health record (PHR [pee-</a:t>
            </a:r>
            <a:r>
              <a:rPr lang="en-US" sz="1000" kern="1200" dirty="0" err="1">
                <a:solidFill>
                  <a:schemeClr val="tx1"/>
                </a:solidFill>
                <a:effectLst/>
                <a:latin typeface="Arial" pitchFamily="34" charset="0"/>
                <a:ea typeface="MS PGothic" panose="020B0600070205080204" pitchFamily="34" charset="-128"/>
                <a:cs typeface="Arial" pitchFamily="34" charset="0"/>
              </a:rPr>
              <a:t>aych</a:t>
            </a:r>
            <a:r>
              <a:rPr lang="en-US" sz="1000" kern="1200" dirty="0">
                <a:solidFill>
                  <a:schemeClr val="tx1"/>
                </a:solidFill>
                <a:effectLst/>
                <a:latin typeface="Arial" pitchFamily="34" charset="0"/>
                <a:ea typeface="MS PGothic" panose="020B0600070205080204" pitchFamily="34" charset="-128"/>
                <a:cs typeface="Arial" pitchFamily="34" charset="0"/>
              </a:rPr>
              <a:t>-are]) vendors. This group advocates that all individuals should have the right to their own health data. They should also have the right to know the source of each health data element. In addition, individuals should have the right to take possession of a complete copy of their individual health data, without delay, at minimal or no cost. If data exists in computable form, it must be made available in that form. Finally, individuals should have the right to share their health data with others as they see fit. The American Health Information Management Association (AHIMA, a-</a:t>
            </a:r>
            <a:r>
              <a:rPr lang="en-US" sz="1000" kern="1200" dirty="0" err="1">
                <a:solidFill>
                  <a:schemeClr val="tx1"/>
                </a:solidFill>
                <a:effectLst/>
                <a:latin typeface="Arial" pitchFamily="34" charset="0"/>
                <a:ea typeface="MS PGothic" panose="020B0600070205080204" pitchFamily="34" charset="-128"/>
                <a:cs typeface="Arial" pitchFamily="34" charset="0"/>
              </a:rPr>
              <a:t>hee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mah</a:t>
            </a:r>
            <a:r>
              <a:rPr lang="en-US" sz="1000" kern="1200" dirty="0">
                <a:solidFill>
                  <a:schemeClr val="tx1"/>
                </a:solidFill>
                <a:effectLst/>
                <a:latin typeface="Arial" pitchFamily="34" charset="0"/>
                <a:ea typeface="MS PGothic" panose="020B0600070205080204" pitchFamily="34" charset="-128"/>
                <a:cs typeface="Arial" pitchFamily="34" charset="0"/>
              </a:rPr>
              <a:t>) also has a Health Information Bill of Rights that is slightly more detailed but has similar provisions.</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b="0" kern="1200" dirty="0">
                <a:solidFill>
                  <a:schemeClr val="tx1"/>
                </a:solidFill>
                <a:effectLst/>
                <a:latin typeface="Arial" pitchFamily="34" charset="0"/>
                <a:ea typeface="MS PGothic" panose="020B0600070205080204" pitchFamily="34" charset="-128"/>
                <a:cs typeface="Arial" pitchFamily="34" charset="0"/>
              </a:rPr>
              <a:t>The Health Insurance Portability and Accountability Act of 1996 (HIPAA) Privacy Rule includes provisions for patient’s health information privacy rights. These include the right to access health information, right to an accounting of disclosures of health information, right to correct or amend health information, right to notice of privacy practices, and right to file a complaint. More information can be found at https://www.healthit.gov/patients-families/your-health-information-rights. The Privacy Right Clearing House also provides information on HIPAA’s privacy rule at https://www.privacyrights.org/content/hipaa-privacy-rule-patients-rights. </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endParaRPr lang="en-US" altLang="en-US" dirty="0">
              <a:latin typeface="Arial" charset="0"/>
              <a:cs typeface="Arial" charset="0"/>
            </a:endParaRPr>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EB3F2FC4-F83D-4EE4-B508-FB048225E818}" type="slidenum">
              <a:rPr lang="en-US" altLang="en-US"/>
              <a:pPr>
                <a:spcBef>
                  <a:spcPct val="0"/>
                </a:spcBef>
              </a:pPr>
              <a:t>19</a:t>
            </a:fld>
            <a:endParaRPr lang="en-US" altLang="en-US"/>
          </a:p>
        </p:txBody>
      </p:sp>
    </p:spTree>
    <p:extLst>
      <p:ext uri="{BB962C8B-B14F-4D97-AF65-F5344CB8AC3E}">
        <p14:creationId xmlns:p14="http://schemas.microsoft.com/office/powerpoint/2010/main" val="382148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Welcome to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 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This is Lecture a.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component, </a:t>
            </a:r>
            <a:r>
              <a:rPr lang="en-US" sz="1000" b="1" i="1" kern="1200" dirty="0">
                <a:solidFill>
                  <a:schemeClr val="tx1"/>
                </a:solidFill>
                <a:effectLst/>
                <a:latin typeface="Arial" pitchFamily="34" charset="0"/>
                <a:ea typeface="MS PGothic" panose="020B0600070205080204" pitchFamily="34" charset="-128"/>
                <a:cs typeface="Arial" pitchFamily="34" charset="0"/>
              </a:rPr>
              <a:t>The Culture of Health Care</a:t>
            </a:r>
            <a:r>
              <a:rPr lang="en-US" sz="1000" i="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addresses job expectations in health care settings. It discusses how care is organized within a practice setting, privacy laws, and professional and ethical issues encountered in the workplace.</a:t>
            </a: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118B04A-A5C7-4C87-AD5B-EA99F548AE7E}" type="slidenum">
              <a:rPr lang="en-US" altLang="en-US"/>
              <a:pPr>
                <a:spcBef>
                  <a:spcPct val="0"/>
                </a:spcBef>
              </a:pPr>
              <a:t>2</a:t>
            </a:fld>
            <a:endParaRPr lang="en-US" altLang="en-US"/>
          </a:p>
        </p:txBody>
      </p:sp>
    </p:spTree>
    <p:extLst>
      <p:ext uri="{BB962C8B-B14F-4D97-AF65-F5344CB8AC3E}">
        <p14:creationId xmlns:p14="http://schemas.microsoft.com/office/powerpoint/2010/main" val="3178384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When data is referred to as being </a:t>
            </a:r>
            <a:r>
              <a:rPr lang="en-US" sz="1000" i="1" kern="1200" dirty="0">
                <a:solidFill>
                  <a:schemeClr val="tx1"/>
                </a:solidFill>
                <a:effectLst/>
                <a:latin typeface="Arial" pitchFamily="34" charset="0"/>
                <a:ea typeface="MS PGothic" panose="020B0600070205080204" pitchFamily="34" charset="-128"/>
                <a:cs typeface="Arial" pitchFamily="34" charset="0"/>
              </a:rPr>
              <a:t>de-identified</a:t>
            </a:r>
            <a:r>
              <a:rPr lang="en-US" sz="1000" kern="1200" dirty="0">
                <a:solidFill>
                  <a:schemeClr val="tx1"/>
                </a:solidFill>
                <a:effectLst/>
                <a:latin typeface="Arial" pitchFamily="34" charset="0"/>
                <a:ea typeface="MS PGothic" panose="020B0600070205080204" pitchFamily="34" charset="-128"/>
                <a:cs typeface="Arial" pitchFamily="34" charset="0"/>
              </a:rPr>
              <a:t>, it means that personally identifying characteristics of the data, such as name or address, or other fields that make up personal health information have been removed. Is de-identification secure? It may not always be as secure as intended.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Sweeney brought this to light and has received notice in the popular press. When she was completing her PhD at MIT, she did a widely cited study that essentially identified William Weld, the governor of Massachusetts at the time, through information found by linking to publicly available data sources. Her research also showed that eighty-seven percent of the U.S. population could be uniquely identified by their five-digit ZIP code, gender, and date of birth.</a:t>
            </a:r>
          </a:p>
          <a:p>
            <a:r>
              <a:rPr lang="en-US" sz="1000" kern="1200" dirty="0">
                <a:solidFill>
                  <a:schemeClr val="tx1"/>
                </a:solidFill>
                <a:effectLst/>
                <a:latin typeface="Arial" pitchFamily="34" charset="0"/>
                <a:ea typeface="MS PGothic" panose="020B0600070205080204" pitchFamily="34" charset="-128"/>
                <a:cs typeface="Arial" pitchFamily="34" charset="0"/>
              </a:rPr>
              <a:t> </a:t>
            </a:r>
          </a:p>
          <a:p>
            <a:r>
              <a:rPr lang="en-US" sz="1000" kern="1200" dirty="0">
                <a:solidFill>
                  <a:schemeClr val="tx1"/>
                </a:solidFill>
                <a:effectLst/>
                <a:latin typeface="Arial" pitchFamily="34" charset="0"/>
                <a:ea typeface="MS PGothic" panose="020B0600070205080204" pitchFamily="34" charset="-128"/>
                <a:cs typeface="Arial" pitchFamily="34" charset="0"/>
              </a:rPr>
              <a:t>So when relatively common data elements are combined, individual identities may be easily identified. In the case of William Weld, Sweeney was able to access a health insurance database for state employees, and Governor Weld was obviously a state employee. Sweeney also was able to purchase the voter registration list for the city of Cambridge, Massachusetts, where the governor lived. She then combined these two databases, linking the ZIP code, gender, and date of birth, and was able to identify the governor, as will be demonstrated further in the next slide.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Just as genomic data generated in clinical research studies may make individuals identifiable, some recent research has shown how Social Security numbers of individuals can be predicted from public data, because so many data sets contain Social Security numbers.</a:t>
            </a:r>
          </a:p>
          <a:p>
            <a:endParaRPr lang="en-US" altLang="en-US" dirty="0">
              <a:latin typeface="Arial" charset="0"/>
              <a:cs typeface="Arial" charset="0"/>
            </a:endParaRP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C5F63B5-A5E0-49ED-B6D4-50063ABC42F0}" type="slidenum">
              <a:rPr lang="en-US" altLang="en-US"/>
              <a:pPr>
                <a:spcBef>
                  <a:spcPct val="0"/>
                </a:spcBef>
              </a:pPr>
              <a:t>20</a:t>
            </a:fld>
            <a:endParaRPr lang="en-US" altLang="en-US"/>
          </a:p>
        </p:txBody>
      </p:sp>
    </p:spTree>
    <p:extLst>
      <p:ext uri="{BB962C8B-B14F-4D97-AF65-F5344CB8AC3E}">
        <p14:creationId xmlns:p14="http://schemas.microsoft.com/office/powerpoint/2010/main" val="290098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S PGothic" panose="020B0600070205080204" pitchFamily="34" charset="-128"/>
                <a:cs typeface="Arial" pitchFamily="34" charset="0"/>
              </a:rPr>
              <a:t>This slide demonstrates how Governor Weld was identified. On the left is the so-called de-identified state employee health database, which included state employees’ ethnicity, visits to health care providers, diagnoses, procedures, medications, and charges. It also contained ZIP codes, dates of birth, and gender. The Cambridge voter registration database included name, address, registered party affiliation, and the same ZIP codes, dates of birth, and gender. Governor Weld was one of those eighty-seven percent who had a unique combination of ZIP code, date of birth, and gender. Sweeney took Weld’s voter registration information and then accessed his entire medical information.</a:t>
            </a:r>
          </a:p>
          <a:p>
            <a:endParaRPr lang="en-US" altLang="en-US" dirty="0">
              <a:latin typeface="Arial" charset="0"/>
              <a:cs typeface="Arial" charset="0"/>
            </a:endParaRP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90DAE15-53CF-4810-984A-0536DAA09006}" type="slidenum">
              <a:rPr lang="en-US" altLang="en-US"/>
              <a:pPr>
                <a:spcBef>
                  <a:spcPct val="0"/>
                </a:spcBef>
              </a:pPr>
              <a:t>21</a:t>
            </a:fld>
            <a:endParaRPr lang="en-US" altLang="en-US"/>
          </a:p>
        </p:txBody>
      </p:sp>
    </p:spTree>
    <p:extLst>
      <p:ext uri="{BB962C8B-B14F-4D97-AF65-F5344CB8AC3E}">
        <p14:creationId xmlns:p14="http://schemas.microsoft.com/office/powerpoint/2010/main" val="3407462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concludes Lecture a of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kern="1200" dirty="0">
                <a:solidFill>
                  <a:schemeClr val="tx1"/>
                </a:solidFill>
                <a:effectLst/>
                <a:latin typeface="Arial" pitchFamily="34" charset="0"/>
                <a:ea typeface="MS PGothic" panose="020B0600070205080204" pitchFamily="34" charset="-128"/>
                <a:cs typeface="Arial" pitchFamily="34" charset="0"/>
              </a:rPr>
              <a:t>. In summary, it’s important to distinguish </a:t>
            </a:r>
            <a:r>
              <a:rPr lang="en-US" sz="1000" i="1" kern="1200" dirty="0">
                <a:solidFill>
                  <a:schemeClr val="tx1"/>
                </a:solidFill>
                <a:effectLst/>
                <a:latin typeface="Arial" pitchFamily="34" charset="0"/>
                <a:ea typeface="MS PGothic" panose="020B0600070205080204" pitchFamily="34" charset="-128"/>
                <a:cs typeface="Arial" pitchFamily="34" charset="0"/>
              </a:rPr>
              <a:t>privacy</a:t>
            </a:r>
            <a:r>
              <a:rPr lang="en-US" sz="1000" kern="1200" dirty="0">
                <a:solidFill>
                  <a:schemeClr val="tx1"/>
                </a:solidFill>
                <a:effectLst/>
                <a:latin typeface="Arial" pitchFamily="34" charset="0"/>
                <a:ea typeface="MS PGothic" panose="020B0600070205080204" pitchFamily="34" charset="-128"/>
                <a:cs typeface="Arial" pitchFamily="34" charset="0"/>
              </a:rPr>
              <a:t>, which is the right to keep information to yourself, from </a:t>
            </a:r>
            <a:r>
              <a:rPr lang="en-US" sz="1000" i="1" kern="1200" dirty="0">
                <a:solidFill>
                  <a:schemeClr val="tx1"/>
                </a:solidFill>
                <a:effectLst/>
                <a:latin typeface="Arial" pitchFamily="34" charset="0"/>
                <a:ea typeface="MS PGothic" panose="020B0600070205080204" pitchFamily="34" charset="-128"/>
                <a:cs typeface="Arial" pitchFamily="34" charset="0"/>
              </a:rPr>
              <a:t>confidentiality</a:t>
            </a:r>
            <a:r>
              <a:rPr lang="en-US" sz="1000" kern="1200" dirty="0">
                <a:solidFill>
                  <a:schemeClr val="tx1"/>
                </a:solidFill>
                <a:effectLst/>
                <a:latin typeface="Arial" pitchFamily="34" charset="0"/>
                <a:ea typeface="MS PGothic" panose="020B0600070205080204" pitchFamily="34" charset="-128"/>
                <a:cs typeface="Arial" pitchFamily="34" charset="0"/>
              </a:rPr>
              <a:t>, which is the right to keep information about yourself from being disclosed to others. For many reasons, breaches and disclosures of patient information are increasing. In addition, the concept of de-identified information is not necessarily as secure as originally thought.</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FBCDAD7-2A5E-40C9-BC0F-A442981AA469}" type="slidenum">
              <a:rPr lang="en-US" altLang="en-US"/>
              <a:pPr>
                <a:spcBef>
                  <a:spcPct val="0"/>
                </a:spcBef>
              </a:pPr>
              <a:t>22</a:t>
            </a:fld>
            <a:endParaRPr lang="en-US" altLang="en-US"/>
          </a:p>
        </p:txBody>
      </p:sp>
    </p:spTree>
    <p:extLst>
      <p:ext uri="{BB962C8B-B14F-4D97-AF65-F5344CB8AC3E}">
        <p14:creationId xmlns:p14="http://schemas.microsoft.com/office/powerpoint/2010/main" val="7532875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1512284-7BDA-49A8-88D6-BC37CF57E40D}" type="slidenum">
              <a:rPr lang="en-US" altLang="en-US"/>
              <a:pPr>
                <a:spcBef>
                  <a:spcPct val="0"/>
                </a:spcBef>
              </a:pPr>
              <a:t>23</a:t>
            </a:fld>
            <a:endParaRPr lang="en-US" altLang="en-US"/>
          </a:p>
        </p:txBody>
      </p:sp>
    </p:spTree>
    <p:extLst>
      <p:ext uri="{BB962C8B-B14F-4D97-AF65-F5344CB8AC3E}">
        <p14:creationId xmlns:p14="http://schemas.microsoft.com/office/powerpoint/2010/main" val="36810660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a:p>
            <a:endParaRPr lang="en-US" altLang="en-US" dirty="0">
              <a:latin typeface="Arial" charset="0"/>
              <a:cs typeface="Arial" charset="0"/>
            </a:endParaRPr>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AC50FB0-2C29-4370-BC8C-357610041429}" type="slidenum">
              <a:rPr lang="en-US" altLang="en-US"/>
              <a:pPr>
                <a:spcBef>
                  <a:spcPct val="0"/>
                </a:spcBef>
              </a:pPr>
              <a:t>24</a:t>
            </a:fld>
            <a:endParaRPr lang="en-US" altLang="en-US"/>
          </a:p>
        </p:txBody>
      </p:sp>
    </p:spTree>
    <p:extLst>
      <p:ext uri="{BB962C8B-B14F-4D97-AF65-F5344CB8AC3E}">
        <p14:creationId xmlns:p14="http://schemas.microsoft.com/office/powerpoint/2010/main" val="24481197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25DBB1E5-B069-40D3-B3B4-42A255FEA0EE}" type="slidenum">
              <a:rPr lang="en-US" altLang="en-US"/>
              <a:pPr>
                <a:spcBef>
                  <a:spcPct val="0"/>
                </a:spcBef>
              </a:pPr>
              <a:t>25</a:t>
            </a:fld>
            <a:endParaRPr lang="en-US" altLang="en-US"/>
          </a:p>
        </p:txBody>
      </p:sp>
    </p:spTree>
    <p:extLst>
      <p:ext uri="{BB962C8B-B14F-4D97-AF65-F5344CB8AC3E}">
        <p14:creationId xmlns:p14="http://schemas.microsoft.com/office/powerpoint/2010/main" val="27866458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8909D05A-170E-4DFE-AB06-D26C49C577F6}" type="slidenum">
              <a:rPr lang="en-US" altLang="en-US"/>
              <a:pPr>
                <a:spcBef>
                  <a:spcPct val="0"/>
                </a:spcBef>
              </a:pPr>
              <a:t>26</a:t>
            </a:fld>
            <a:endParaRPr lang="en-US" altLang="en-US"/>
          </a:p>
        </p:txBody>
      </p:sp>
    </p:spTree>
    <p:extLst>
      <p:ext uri="{BB962C8B-B14F-4D97-AF65-F5344CB8AC3E}">
        <p14:creationId xmlns:p14="http://schemas.microsoft.com/office/powerpoint/2010/main" val="31461577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8F27981-AF78-44D2-BA0A-99927836489D}" type="slidenum">
              <a:rPr lang="en-US" altLang="en-US"/>
              <a:pPr>
                <a:spcBef>
                  <a:spcPct val="0"/>
                </a:spcBef>
              </a:pPr>
              <a:t>27</a:t>
            </a:fld>
            <a:endParaRPr lang="en-US" altLang="en-US"/>
          </a:p>
        </p:txBody>
      </p:sp>
    </p:spTree>
    <p:extLst>
      <p:ext uri="{BB962C8B-B14F-4D97-AF65-F5344CB8AC3E}">
        <p14:creationId xmlns:p14="http://schemas.microsoft.com/office/powerpoint/2010/main" val="22602879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a:p>
        </p:txBody>
      </p:sp>
    </p:spTree>
    <p:extLst>
      <p:ext uri="{BB962C8B-B14F-4D97-AF65-F5344CB8AC3E}">
        <p14:creationId xmlns:p14="http://schemas.microsoft.com/office/powerpoint/2010/main" val="4115813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objectives for </a:t>
            </a:r>
            <a:r>
              <a:rPr lang="en-US" sz="1000" b="1" i="1" kern="1200" dirty="0">
                <a:solidFill>
                  <a:schemeClr val="tx1"/>
                </a:solidFill>
                <a:effectLst/>
                <a:latin typeface="Arial" pitchFamily="34" charset="0"/>
                <a:ea typeface="MS PGothic" panose="020B0600070205080204" pitchFamily="34" charset="-128"/>
                <a:cs typeface="Arial" pitchFamily="34" charset="0"/>
              </a:rPr>
              <a:t>Privacy, Confidentiality, and Security</a:t>
            </a:r>
            <a:r>
              <a:rPr lang="en-US" sz="1000" b="1" kern="1200" dirty="0">
                <a:solidFill>
                  <a:schemeClr val="tx1"/>
                </a:solidFill>
                <a:effectLst/>
                <a:latin typeface="Arial" pitchFamily="34" charset="0"/>
                <a:ea typeface="MS PGothic" panose="020B0600070205080204" pitchFamily="34" charset="-128"/>
                <a:cs typeface="Arial" pitchFamily="34" charset="0"/>
              </a:rPr>
              <a:t> </a:t>
            </a:r>
            <a:r>
              <a:rPr lang="en-US" sz="1000" kern="1200" dirty="0">
                <a:solidFill>
                  <a:schemeClr val="tx1"/>
                </a:solidFill>
                <a:effectLst/>
                <a:latin typeface="Arial" pitchFamily="34" charset="0"/>
                <a:ea typeface="MS PGothic" panose="020B0600070205080204" pitchFamily="34" charset="-128"/>
                <a:cs typeface="Arial" pitchFamily="34" charset="0"/>
              </a:rPr>
              <a:t>are to:</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Define and discern the differences between privacy, confidentiality, and security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methods for using information technology to protect privacy and confidentiality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Describe and apply privacy, confidentiality, and security under the tenets of the HIPAA Privacy and </a:t>
            </a:r>
            <a:r>
              <a:rPr lang="en-US" sz="1000" kern="1200">
                <a:solidFill>
                  <a:schemeClr val="tx1"/>
                </a:solidFill>
                <a:effectLst/>
                <a:latin typeface="Arial" pitchFamily="34" charset="0"/>
                <a:ea typeface="MS PGothic" panose="020B0600070205080204" pitchFamily="34" charset="-128"/>
                <a:cs typeface="Arial" pitchFamily="34" charset="0"/>
              </a:rPr>
              <a:t>Security rules </a:t>
            </a:r>
            <a:endParaRPr lang="en-US" sz="1000" kern="1200" dirty="0">
              <a:solidFill>
                <a:schemeClr val="tx1"/>
              </a:solidFill>
              <a:effectLst/>
              <a:latin typeface="Arial" pitchFamily="34" charset="0"/>
              <a:ea typeface="MS PGothic" panose="020B0600070205080204" pitchFamily="34" charset="-128"/>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S PGothic" panose="020B0600070205080204" pitchFamily="34" charset="-128"/>
                <a:cs typeface="Arial" pitchFamily="34" charset="0"/>
              </a:rPr>
              <a:t>Discuss the intersection of a patient’s right to privacy with the need to share and exchange patient information. </a:t>
            </a:r>
          </a:p>
          <a:p>
            <a:pPr eaLnBrk="1" hangingPunct="1">
              <a:spcBef>
                <a:spcPct val="0"/>
              </a:spcBef>
            </a:pPr>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F16FE81-C139-4F5D-A3A7-F86D7A0FB2DF}" type="slidenum">
              <a:rPr lang="en-US" altLang="en-US"/>
              <a:pPr>
                <a:spcBef>
                  <a:spcPct val="0"/>
                </a:spcBef>
              </a:pPr>
              <a:t>3</a:t>
            </a:fld>
            <a:endParaRPr lang="en-US" altLang="en-US"/>
          </a:p>
        </p:txBody>
      </p:sp>
    </p:spTree>
    <p:extLst>
      <p:ext uri="{BB962C8B-B14F-4D97-AF65-F5344CB8AC3E}">
        <p14:creationId xmlns:p14="http://schemas.microsoft.com/office/powerpoint/2010/main" val="3998783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This unit defines important terms related to privacy, confidentiality, and security. It discusses reasons for concerns about privacy and security in the context of health information. Tools for protecting health information are examined, followed by a discussion of the Health Insurance Portability and Accountability Act, or HIPAA [</a:t>
            </a:r>
            <a:r>
              <a:rPr lang="en-US" sz="1000" b="1" kern="1200" dirty="0">
                <a:solidFill>
                  <a:schemeClr val="tx1"/>
                </a:solidFill>
                <a:effectLst/>
                <a:latin typeface="Arial" pitchFamily="34" charset="0"/>
                <a:ea typeface="MS PGothic" panose="020B0600070205080204" pitchFamily="34" charset="-128"/>
                <a:cs typeface="Arial" pitchFamily="34" charset="0"/>
              </a:rPr>
              <a:t>hip</a:t>
            </a:r>
            <a:r>
              <a:rPr lang="en-US" sz="1000" kern="1200" dirty="0">
                <a:solidFill>
                  <a:schemeClr val="tx1"/>
                </a:solidFill>
                <a:effectLst/>
                <a:latin typeface="Arial" pitchFamily="34" charset="0"/>
                <a:ea typeface="MS PGothic" panose="020B0600070205080204" pitchFamily="34" charset="-128"/>
                <a:cs typeface="Arial" pitchFamily="34" charset="0"/>
              </a:rPr>
              <a:t>-uh] regulations and what additions have been made in the HITECH [high-</a:t>
            </a:r>
            <a:r>
              <a:rPr lang="en-US" sz="1000" b="1" kern="1200" dirty="0" err="1">
                <a:solidFill>
                  <a:schemeClr val="tx1"/>
                </a:solidFill>
                <a:effectLst/>
                <a:latin typeface="Arial" pitchFamily="34" charset="0"/>
                <a:ea typeface="MS PGothic" panose="020B0600070205080204" pitchFamily="34" charset="-128"/>
                <a:cs typeface="Arial" pitchFamily="34" charset="0"/>
              </a:rPr>
              <a:t>tek</a:t>
            </a:r>
            <a:r>
              <a:rPr lang="en-US" sz="1000" kern="1200" dirty="0">
                <a:solidFill>
                  <a:schemeClr val="tx1"/>
                </a:solidFill>
                <a:effectLst/>
                <a:latin typeface="Arial" pitchFamily="34" charset="0"/>
                <a:ea typeface="MS PGothic" panose="020B0600070205080204" pitchFamily="34" charset="-128"/>
                <a:cs typeface="Arial" pitchFamily="34" charset="0"/>
              </a:rPr>
              <a:t>] (Health Information Technology for Economic and Clinical Health Act) legislation.</a:t>
            </a: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C788F2A-3252-4981-B749-0520536FCEFD}" type="slidenum">
              <a:rPr lang="en-US" altLang="en-US"/>
              <a:pPr>
                <a:spcBef>
                  <a:spcPct val="0"/>
                </a:spcBef>
              </a:pPr>
              <a:t>4</a:t>
            </a:fld>
            <a:endParaRPr lang="en-US" altLang="en-US"/>
          </a:p>
        </p:txBody>
      </p:sp>
    </p:spTree>
    <p:extLst>
      <p:ext uri="{BB962C8B-B14F-4D97-AF65-F5344CB8AC3E}">
        <p14:creationId xmlns:p14="http://schemas.microsoft.com/office/powerpoint/2010/main" val="1586906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i="1" kern="1200" dirty="0">
                <a:solidFill>
                  <a:schemeClr val="tx1"/>
                </a:solidFill>
                <a:effectLst/>
                <a:latin typeface="Arial" pitchFamily="34" charset="0"/>
                <a:ea typeface="MS PGothic" panose="020B0600070205080204" pitchFamily="34" charset="-128"/>
                <a:cs typeface="Arial" pitchFamily="34" charset="0"/>
              </a:rPr>
              <a:t>Privacy</a:t>
            </a:r>
            <a:r>
              <a:rPr lang="en-US" sz="1000" kern="1200" dirty="0">
                <a:solidFill>
                  <a:schemeClr val="tx1"/>
                </a:solidFill>
                <a:effectLst/>
                <a:latin typeface="Arial" pitchFamily="34" charset="0"/>
                <a:ea typeface="MS PGothic" panose="020B0600070205080204" pitchFamily="34" charset="-128"/>
                <a:cs typeface="Arial" pitchFamily="34" charset="0"/>
              </a:rPr>
              <a:t> is the individual’s right to keep information to himself or herself. It is the right to be left alone, the right to keep personal information secret, and in essence, the right to control personal information.</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i="1" kern="1200" dirty="0">
                <a:solidFill>
                  <a:schemeClr val="tx1"/>
                </a:solidFill>
                <a:effectLst/>
                <a:latin typeface="Arial" pitchFamily="34" charset="0"/>
                <a:ea typeface="MS PGothic" panose="020B0600070205080204" pitchFamily="34" charset="-128"/>
                <a:cs typeface="Arial" pitchFamily="34" charset="0"/>
              </a:rPr>
              <a:t>Confidentiality</a:t>
            </a:r>
            <a:r>
              <a:rPr lang="en-US" sz="1000" kern="1200" dirty="0">
                <a:solidFill>
                  <a:schemeClr val="tx1"/>
                </a:solidFill>
                <a:effectLst/>
                <a:latin typeface="Arial" pitchFamily="34" charset="0"/>
                <a:ea typeface="MS PGothic" panose="020B0600070205080204" pitchFamily="34" charset="-128"/>
                <a:cs typeface="Arial" pitchFamily="34" charset="0"/>
              </a:rPr>
              <a:t>, by contrast, is the individual’s right to keep information about himself or herself from being disclosed to other people. When a patient vests confidentiality in a physician and a health care system, it is expected that personal information is kept confidential and not disclosed to others. Data is shared or disseminated only to those with a “need to know.”</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i="1" kern="1200" dirty="0">
                <a:solidFill>
                  <a:schemeClr val="tx1"/>
                </a:solidFill>
                <a:effectLst/>
                <a:latin typeface="Arial" pitchFamily="34" charset="0"/>
                <a:ea typeface="MS PGothic" panose="020B0600070205080204" pitchFamily="34" charset="-128"/>
                <a:cs typeface="Arial" pitchFamily="34" charset="0"/>
              </a:rPr>
              <a:t>Security</a:t>
            </a:r>
            <a:r>
              <a:rPr lang="en-US" sz="1000" kern="1200" dirty="0">
                <a:solidFill>
                  <a:schemeClr val="tx1"/>
                </a:solidFill>
                <a:effectLst/>
                <a:latin typeface="Arial" pitchFamily="34" charset="0"/>
                <a:ea typeface="MS PGothic" panose="020B0600070205080204" pitchFamily="34" charset="-128"/>
                <a:cs typeface="Arial" pitchFamily="34" charset="0"/>
              </a:rPr>
              <a:t> is the activity of protecting personal information. It consists of mechanisms to assure the safety of data and the systems in which the data reside. Security should address the physical security of the buildings, equipment, and storage media as well as the data and informational assets retained by all health care organizations.</a:t>
            </a: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5C798CAE-CB20-48C1-88F9-09B6D9CD358D}" type="slidenum">
              <a:rPr lang="en-US" altLang="en-US"/>
              <a:pPr>
                <a:spcBef>
                  <a:spcPct val="0"/>
                </a:spcBef>
              </a:pPr>
              <a:t>5</a:t>
            </a:fld>
            <a:endParaRPr lang="en-US" altLang="en-US"/>
          </a:p>
        </p:txBody>
      </p:sp>
    </p:spTree>
    <p:extLst>
      <p:ext uri="{BB962C8B-B14F-4D97-AF65-F5344CB8AC3E}">
        <p14:creationId xmlns:p14="http://schemas.microsoft.com/office/powerpoint/2010/main" val="629135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i="1" kern="1200" dirty="0">
                <a:solidFill>
                  <a:schemeClr val="tx1"/>
                </a:solidFill>
                <a:effectLst/>
                <a:latin typeface="Arial" pitchFamily="34" charset="0"/>
                <a:ea typeface="MS PGothic" panose="020B0600070205080204" pitchFamily="34" charset="-128"/>
                <a:cs typeface="Arial" pitchFamily="34" charset="0"/>
              </a:rPr>
              <a:t>Individually identifiable health information</a:t>
            </a:r>
            <a:r>
              <a:rPr lang="en-US" sz="1000" kern="1200" dirty="0">
                <a:solidFill>
                  <a:schemeClr val="tx1"/>
                </a:solidFill>
                <a:effectLst/>
                <a:latin typeface="Arial" pitchFamily="34" charset="0"/>
                <a:ea typeface="MS PGothic" panose="020B0600070205080204" pitchFamily="34" charset="-128"/>
                <a:cs typeface="Arial" pitchFamily="34" charset="0"/>
              </a:rPr>
              <a:t>, or IIHI [</a:t>
            </a:r>
            <a:r>
              <a:rPr lang="en-US" sz="1000" b="1" kern="1200" dirty="0">
                <a:solidFill>
                  <a:schemeClr val="tx1"/>
                </a:solidFill>
                <a:effectLst/>
                <a:latin typeface="Arial" pitchFamily="34" charset="0"/>
                <a:ea typeface="MS PGothic" panose="020B0600070205080204" pitchFamily="34" charset="-128"/>
                <a:cs typeface="Arial" pitchFamily="34" charset="0"/>
              </a:rPr>
              <a:t>eye</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b="1" kern="1200" dirty="0">
                <a:solidFill>
                  <a:schemeClr val="tx1"/>
                </a:solidFill>
                <a:effectLst/>
                <a:latin typeface="Arial" pitchFamily="34" charset="0"/>
                <a:ea typeface="MS PGothic" panose="020B0600070205080204" pitchFamily="34" charset="-128"/>
                <a:cs typeface="Arial" pitchFamily="34" charset="0"/>
              </a:rPr>
              <a:t>eye</a:t>
            </a:r>
            <a:r>
              <a:rPr lang="en-US" sz="1000" kern="1200" dirty="0">
                <a:solidFill>
                  <a:schemeClr val="tx1"/>
                </a:solidFill>
                <a:effectLst/>
                <a:latin typeface="Arial" pitchFamily="34" charset="0"/>
                <a:ea typeface="MS PGothic" panose="020B0600070205080204" pitchFamily="34" charset="-128"/>
                <a:cs typeface="Arial" pitchFamily="34" charset="0"/>
              </a:rPr>
              <a:t>-H-</a:t>
            </a:r>
            <a:r>
              <a:rPr lang="en-US" sz="1000" b="1" kern="1200" dirty="0">
                <a:solidFill>
                  <a:schemeClr val="tx1"/>
                </a:solidFill>
                <a:effectLst/>
                <a:latin typeface="Arial" pitchFamily="34" charset="0"/>
                <a:ea typeface="MS PGothic" panose="020B0600070205080204" pitchFamily="34" charset="-128"/>
                <a:cs typeface="Arial" pitchFamily="34" charset="0"/>
              </a:rPr>
              <a:t>eye</a:t>
            </a:r>
            <a:r>
              <a:rPr lang="en-US" sz="1000" kern="1200" dirty="0">
                <a:solidFill>
                  <a:schemeClr val="tx1"/>
                </a:solidFill>
                <a:effectLst/>
                <a:latin typeface="Arial" pitchFamily="34" charset="0"/>
                <a:ea typeface="MS PGothic" panose="020B0600070205080204" pitchFamily="34" charset="-128"/>
                <a:cs typeface="Arial" pitchFamily="34" charset="0"/>
              </a:rPr>
              <a:t>], is any data that can be correlated with an individual—for example, information in a medical record or a database that can be linked to a specific patient. A related term is </a:t>
            </a:r>
            <a:r>
              <a:rPr lang="en-US" sz="1000" i="1" kern="1200" dirty="0">
                <a:solidFill>
                  <a:schemeClr val="tx1"/>
                </a:solidFill>
                <a:effectLst/>
                <a:latin typeface="Arial" pitchFamily="34" charset="0"/>
                <a:ea typeface="MS PGothic" panose="020B0600070205080204" pitchFamily="34" charset="-128"/>
                <a:cs typeface="Arial" pitchFamily="34" charset="0"/>
              </a:rPr>
              <a:t>protected health information,</a:t>
            </a:r>
            <a:r>
              <a:rPr lang="en-US" sz="1000" kern="1200" dirty="0">
                <a:solidFill>
                  <a:schemeClr val="tx1"/>
                </a:solidFill>
                <a:effectLst/>
                <a:latin typeface="Arial" pitchFamily="34" charset="0"/>
                <a:ea typeface="MS PGothic" panose="020B0600070205080204" pitchFamily="34" charset="-128"/>
                <a:cs typeface="Arial" pitchFamily="34" charset="0"/>
              </a:rPr>
              <a:t> or PHI, which is defined as individually identifiable health information. The HIPAA privacy rule defines individually identifiable health information as a subset of health information, including demographic and other health information related to past, present, or future physical or mental health or condition of an individual that is created or received by a health care provider, health plan, employer, or health care clearinghouse.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Finally, </a:t>
            </a:r>
            <a:r>
              <a:rPr lang="en-US" sz="1000" i="1" kern="1200" dirty="0">
                <a:solidFill>
                  <a:schemeClr val="tx1"/>
                </a:solidFill>
                <a:effectLst/>
                <a:latin typeface="Arial" pitchFamily="34" charset="0"/>
                <a:ea typeface="MS PGothic" panose="020B0600070205080204" pitchFamily="34" charset="-128"/>
                <a:cs typeface="Arial" pitchFamily="34" charset="0"/>
              </a:rPr>
              <a:t>consent</a:t>
            </a:r>
            <a:r>
              <a:rPr lang="en-US" sz="1000" kern="1200" dirty="0">
                <a:solidFill>
                  <a:schemeClr val="tx1"/>
                </a:solidFill>
                <a:effectLst/>
                <a:latin typeface="Arial" pitchFamily="34" charset="0"/>
                <a:ea typeface="MS PGothic" panose="020B0600070205080204" pitchFamily="34" charset="-128"/>
                <a:cs typeface="Arial" pitchFamily="34" charset="0"/>
              </a:rPr>
              <a:t> is a broad term, but it is defined here in the context of privacy. When consent is given to the health care provider organization and/or physician, it entails written or verbal permission to allow use of individually identifiable health information for the activity of providing health care or for participation in a research project or related activity.</a:t>
            </a: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F2DA032-B939-4CB3-A1D9-1E4A7DE3A93F}" type="slidenum">
              <a:rPr lang="en-US" altLang="en-US"/>
              <a:pPr>
                <a:spcBef>
                  <a:spcPct val="0"/>
                </a:spcBef>
              </a:pPr>
              <a:t>6</a:t>
            </a:fld>
            <a:endParaRPr lang="en-US" altLang="en-US"/>
          </a:p>
        </p:txBody>
      </p:sp>
    </p:spTree>
    <p:extLst>
      <p:ext uri="{BB962C8B-B14F-4D97-AF65-F5344CB8AC3E}">
        <p14:creationId xmlns:p14="http://schemas.microsoft.com/office/powerpoint/2010/main" val="1981576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The remainder of this lecture focuses on concerns about privacy and security, beginning with the notion of personal privacy versus the common good. The discussion continues regarding disclosures of personal health information, examining some of the concerns that the public has about the privacy of health information. Finally, the lecture closes with a few comments about de-identified data.</a:t>
            </a: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5E7FB11-E4CF-49BD-ACE1-671F0AA99558}" type="slidenum">
              <a:rPr lang="en-US" altLang="en-US"/>
              <a:pPr>
                <a:spcBef>
                  <a:spcPct val="0"/>
                </a:spcBef>
              </a:pPr>
              <a:t>7</a:t>
            </a:fld>
            <a:endParaRPr lang="en-US" altLang="en-US"/>
          </a:p>
        </p:txBody>
      </p:sp>
    </p:spTree>
    <p:extLst>
      <p:ext uri="{BB962C8B-B14F-4D97-AF65-F5344CB8AC3E}">
        <p14:creationId xmlns:p14="http://schemas.microsoft.com/office/powerpoint/2010/main" val="69856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Consider the notion of personal privacy versus the common good. Some of the concerns are well demonstrated in a video that was produced in 2011 by the American Civil Liberties Union, which is available at </a:t>
            </a:r>
            <a:r>
              <a:rPr lang="en-US" sz="1000" u="sng" kern="1200" dirty="0">
                <a:solidFill>
                  <a:schemeClr val="tx1"/>
                </a:solidFill>
                <a:effectLst/>
                <a:latin typeface="Arial" pitchFamily="34" charset="0"/>
                <a:ea typeface="MS PGothic" panose="020B0600070205080204" pitchFamily="34" charset="-128"/>
                <a:cs typeface="Arial" pitchFamily="34" charset="0"/>
                <a:hlinkClick r:id="rId3"/>
              </a:rPr>
              <a:t>https://youtu.be/33CIVjvYyEk</a:t>
            </a:r>
            <a:r>
              <a:rPr lang="en-US" sz="1000" kern="1200" dirty="0">
                <a:solidFill>
                  <a:schemeClr val="tx1"/>
                </a:solidFill>
                <a:effectLst/>
                <a:latin typeface="Arial" pitchFamily="34" charset="0"/>
                <a:ea typeface="MS PGothic" panose="020B0600070205080204" pitchFamily="34" charset="-128"/>
                <a:cs typeface="Arial" pitchFamily="34" charset="0"/>
              </a:rPr>
              <a: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In this video, a pizza restaurant has access to customers’ medical information, and they penalize them for things like ordering extra cheese when their cholesterol levels are shown to be high. It is a video worth watching even though it takes a very specific point of view.</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There’s a broad spectrum of views on personal privacy versus the common good, often reflecting underlying political beliefs.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At one end of the spectrum is the view that although personal privacy is important, there are some instances when the common good of society outweighs personal privacy. An example that is often given is </a:t>
            </a:r>
            <a:r>
              <a:rPr lang="en-US" sz="1000" kern="1200" dirty="0" err="1">
                <a:solidFill>
                  <a:schemeClr val="tx1"/>
                </a:solidFill>
                <a:effectLst/>
                <a:latin typeface="Arial" pitchFamily="34" charset="0"/>
                <a:ea typeface="MS PGothic" panose="020B0600070205080204" pitchFamily="34" charset="-128"/>
                <a:cs typeface="Arial" pitchFamily="34" charset="0"/>
              </a:rPr>
              <a:t>biosurveillance</a:t>
            </a:r>
            <a:r>
              <a:rPr lang="en-US" sz="1000" kern="1200" dirty="0">
                <a:solidFill>
                  <a:schemeClr val="tx1"/>
                </a:solidFill>
                <a:effectLst/>
                <a:latin typeface="Arial" pitchFamily="34" charset="0"/>
                <a:ea typeface="MS PGothic" panose="020B0600070205080204" pitchFamily="34" charset="-128"/>
                <a:cs typeface="Arial" pitchFamily="34" charset="0"/>
              </a:rPr>
              <a:t> [buy-oh-sur-</a:t>
            </a:r>
            <a:r>
              <a:rPr lang="en-US" sz="1000" b="1" kern="1200" dirty="0" err="1">
                <a:solidFill>
                  <a:schemeClr val="tx1"/>
                </a:solidFill>
                <a:effectLst/>
                <a:latin typeface="Arial" pitchFamily="34" charset="0"/>
                <a:ea typeface="MS PGothic" panose="020B0600070205080204" pitchFamily="34" charset="-128"/>
                <a:cs typeface="Arial" pitchFamily="34" charset="0"/>
              </a:rPr>
              <a:t>vay</a:t>
            </a:r>
            <a:r>
              <a:rPr lang="en-US" sz="1000" kern="1200" dirty="0">
                <a:solidFill>
                  <a:schemeClr val="tx1"/>
                </a:solidFill>
                <a:effectLst/>
                <a:latin typeface="Arial" pitchFamily="34" charset="0"/>
                <a:ea typeface="MS PGothic" panose="020B0600070205080204" pitchFamily="34" charset="-128"/>
                <a:cs typeface="Arial" pitchFamily="34" charset="0"/>
              </a:rPr>
              <a:t>-</a:t>
            </a:r>
            <a:r>
              <a:rPr lang="en-US" sz="1000" kern="1200" dirty="0" err="1">
                <a:solidFill>
                  <a:schemeClr val="tx1"/>
                </a:solidFill>
                <a:effectLst/>
                <a:latin typeface="Arial" pitchFamily="34" charset="0"/>
                <a:ea typeface="MS PGothic" panose="020B0600070205080204" pitchFamily="34" charset="-128"/>
                <a:cs typeface="Arial" pitchFamily="34" charset="0"/>
              </a:rPr>
              <a:t>lehns</a:t>
            </a:r>
            <a:r>
              <a:rPr lang="en-US" sz="1000" kern="1200" dirty="0">
                <a:solidFill>
                  <a:schemeClr val="tx1"/>
                </a:solidFill>
                <a:effectLst/>
                <a:latin typeface="Arial" pitchFamily="34" charset="0"/>
                <a:ea typeface="MS PGothic" panose="020B0600070205080204" pitchFamily="34" charset="-128"/>
                <a:cs typeface="Arial" pitchFamily="34" charset="0"/>
              </a:rPr>
              <a:t>], whether it is monitoring emerging natural diseases or things like bioterrorism. Early intervention and response is possible with more information. Another example is clinical research. When more clinical research is conducted, the ability to provide quality health care is increased.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other end of the spectrum holds that personal privacy trumps everything, that there should really be no reason to violate a person’s privacy without explicit consent. Others have called for a more balanced approach between personal privacy and the common good. For more information on this topic, some good articulations can be found in documents from the California Health Care Foundation, an editorial by Dr. Don </a:t>
            </a:r>
            <a:r>
              <a:rPr lang="en-US" sz="1000" kern="1200" dirty="0" err="1">
                <a:solidFill>
                  <a:schemeClr val="tx1"/>
                </a:solidFill>
                <a:effectLst/>
                <a:latin typeface="Arial" pitchFamily="34" charset="0"/>
                <a:ea typeface="MS PGothic" panose="020B0600070205080204" pitchFamily="34" charset="-128"/>
                <a:cs typeface="Arial" pitchFamily="34" charset="0"/>
              </a:rPr>
              <a:t>Detmer</a:t>
            </a:r>
            <a:r>
              <a:rPr lang="en-US" sz="1000" kern="1200" dirty="0">
                <a:solidFill>
                  <a:schemeClr val="tx1"/>
                </a:solidFill>
                <a:effectLst/>
                <a:latin typeface="Arial" pitchFamily="34" charset="0"/>
                <a:ea typeface="MS PGothic" panose="020B0600070205080204" pitchFamily="34" charset="-128"/>
                <a:cs typeface="Arial" pitchFamily="34" charset="0"/>
              </a:rPr>
              <a:t>, and a policy paper from the American College of Physicians. As with many ethical issues, there are no explicitly right or wrong answers, and each individual has to decide where their views fall on the spectrum; however, the U.S. political process, not the individual, will more than likely determine how personal privacy and common good in terms of health care are balanced. </a:t>
            </a:r>
          </a:p>
          <a:p>
            <a:endParaRPr lang="en-US" altLang="en-US" dirty="0">
              <a:latin typeface="Arial" charset="0"/>
              <a:cs typeface="Arial" charset="0"/>
            </a:endParaRP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1EAFBA43-5785-4C6B-93AB-F8C4E5C862FB}" type="slidenum">
              <a:rPr lang="en-US" altLang="en-US"/>
              <a:pPr>
                <a:spcBef>
                  <a:spcPct val="0"/>
                </a:spcBef>
              </a:pPr>
              <a:t>8</a:t>
            </a:fld>
            <a:endParaRPr lang="en-US" altLang="en-US"/>
          </a:p>
        </p:txBody>
      </p:sp>
    </p:spTree>
    <p:extLst>
      <p:ext uri="{BB962C8B-B14F-4D97-AF65-F5344CB8AC3E}">
        <p14:creationId xmlns:p14="http://schemas.microsoft.com/office/powerpoint/2010/main" val="3506596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S PGothic" panose="020B0600070205080204" pitchFamily="34" charset="-128"/>
                <a:cs typeface="Arial" pitchFamily="34" charset="0"/>
              </a:rPr>
              <a:t>It is important to know about patient information disclosure and how to prevent it from happening in the future.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Disclosures occur due to a variety of reasons, including mobile devices or data storage media that is lost or stolen, as well as cybersecurity attacks on an organization’s technology infrastructure. Not all cybersecurity attacks result in patient information disclosure, but any threat of an actual attack or breach places the organization at high risk. Also, hackers may not reveal they have stolen the information until long after the event. Health care providers are a prime target for cyberattacks due in part to the value of PHI on the black market.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Anyone can be subject to a breach, including health care providers, vendors, insurance companies, patients, and consumers. The increasing use of mobile devices such as smart phones, tablets, and laptops poses unique issues with the effort of protecting both physical and data assets. Any device that connects to a network is vulnerable, including medical devices. Also, implantable devices such as pacemakers are prone to hackers.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This slide provides just a sampling of the many types of events that can result in disclosure of PHI. These examples range from 2005 to 2016, which demonstrates this is not a recent issue.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One particularly egregious [</a:t>
            </a:r>
            <a:r>
              <a:rPr lang="en-US" sz="1000" kern="1200" dirty="0" err="1">
                <a:solidFill>
                  <a:schemeClr val="tx1"/>
                </a:solidFill>
                <a:effectLst/>
                <a:latin typeface="Arial" pitchFamily="34" charset="0"/>
                <a:ea typeface="MS PGothic" panose="020B0600070205080204" pitchFamily="34" charset="-128"/>
                <a:cs typeface="Arial" pitchFamily="34" charset="0"/>
              </a:rPr>
              <a:t>ih-</a:t>
            </a:r>
            <a:r>
              <a:rPr lang="en-US" sz="1000" b="1" kern="1200" dirty="0" err="1">
                <a:solidFill>
                  <a:schemeClr val="tx1"/>
                </a:solidFill>
                <a:effectLst/>
                <a:latin typeface="Arial" pitchFamily="34" charset="0"/>
                <a:ea typeface="MS PGothic" panose="020B0600070205080204" pitchFamily="34" charset="-128"/>
                <a:cs typeface="Arial" pitchFamily="34" charset="0"/>
              </a:rPr>
              <a:t>gree</a:t>
            </a:r>
            <a:r>
              <a:rPr lang="en-US" sz="1000" kern="1200" dirty="0" err="1">
                <a:solidFill>
                  <a:schemeClr val="tx1"/>
                </a:solidFill>
                <a:effectLst/>
                <a:latin typeface="Arial" pitchFamily="34" charset="0"/>
                <a:ea typeface="MS PGothic" panose="020B0600070205080204" pitchFamily="34" charset="-128"/>
                <a:cs typeface="Arial" pitchFamily="34" charset="0"/>
              </a:rPr>
              <a:t>-juhs</a:t>
            </a:r>
            <a:r>
              <a:rPr lang="en-US" sz="1000" kern="1200" dirty="0">
                <a:solidFill>
                  <a:schemeClr val="tx1"/>
                </a:solidFill>
                <a:effectLst/>
                <a:latin typeface="Arial" pitchFamily="34" charset="0"/>
                <a:ea typeface="MS PGothic" panose="020B0600070205080204" pitchFamily="34" charset="-128"/>
                <a:cs typeface="Arial" pitchFamily="34" charset="0"/>
              </a:rPr>
              <a:t>] story happened in Portland, Oregon, on New Year’s Eve 2005. An individual left in his car disks, backup tapes, and other media that contained records of about 365,000 patients who were seen by a visiting nurse association. This indiscretion naturally received a lot of press and demonstrated the need to be careful if one manages devices with PHI. This type of event has continued to occur over the years regardless of the amount of press.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The Veterans Administration system has had a number of episodes, probably the largest of which was when a laptop with the data of over a million veterans was stolen. The laptop was recovered, and it appeared that the data was not accessed, but of course, no one knows exactly what went on with the machine when it was in the hands of those who stole it.</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Improper disclosure of research participants’ PHI resulted in a HIPAA settlement in 2016. Anthem, a large insurance payer organization, was hacked, exposing over 80 million customers’ PHI. Over the past several years, many health care providers have had their clinical and operational software systems and networks frozen until some type of “ransom” was paid. These events do not necessarily expose PHI, but they demonstrate the organization’s vulnerability and place their PHI at high risk. </a:t>
            </a:r>
          </a:p>
          <a:p>
            <a:endParaRPr lang="en-US" sz="1000" kern="1200" dirty="0">
              <a:solidFill>
                <a:schemeClr val="tx1"/>
              </a:solidFill>
              <a:effectLst/>
              <a:latin typeface="Arial" pitchFamily="34" charset="0"/>
              <a:ea typeface="MS PGothic" panose="020B0600070205080204" pitchFamily="34" charset="-128"/>
              <a:cs typeface="Arial" pitchFamily="34" charset="0"/>
            </a:endParaRPr>
          </a:p>
          <a:p>
            <a:r>
              <a:rPr lang="en-US" sz="1000" kern="1200" dirty="0">
                <a:solidFill>
                  <a:schemeClr val="tx1"/>
                </a:solidFill>
                <a:effectLst/>
                <a:latin typeface="Arial" pitchFamily="34" charset="0"/>
                <a:ea typeface="MS PGothic" panose="020B0600070205080204" pitchFamily="34" charset="-128"/>
                <a:cs typeface="Arial" pitchFamily="34" charset="0"/>
              </a:rPr>
              <a:t>Again, these are only a few of the many examples of breaches, attacks, and loss of PHI impacting health care organizations, providers, and their patients.</a:t>
            </a:r>
          </a:p>
          <a:p>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FCDADBF-859B-4485-BD67-22461AC01D7D}" type="slidenum">
              <a:rPr lang="en-US" altLang="en-US"/>
              <a:pPr>
                <a:spcBef>
                  <a:spcPct val="0"/>
                </a:spcBef>
              </a:pPr>
              <a:t>9</a:t>
            </a:fld>
            <a:endParaRPr lang="en-US" altLang="en-US"/>
          </a:p>
        </p:txBody>
      </p:sp>
    </p:spTree>
    <p:extLst>
      <p:ext uri="{BB962C8B-B14F-4D97-AF65-F5344CB8AC3E}">
        <p14:creationId xmlns:p14="http://schemas.microsoft.com/office/powerpoint/2010/main" val="3606655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71750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5" name="Slide Number Placeholder 5"/>
          <p:cNvSpPr>
            <a:spLocks noGrp="1"/>
          </p:cNvSpPr>
          <p:nvPr>
            <p:ph type="sldNum" sz="quarter" idx="16"/>
          </p:nvPr>
        </p:nvSpPr>
        <p:spPr/>
        <p:txBody>
          <a:bodyPr/>
          <a:lstStyle>
            <a:lvl1pPr>
              <a:defRPr/>
            </a:lvl1pPr>
          </a:lstStyle>
          <a:p>
            <a:fld id="{C751EC9F-8243-4B5F-9C58-DB40982B0FB3}" type="slidenum">
              <a:rPr lang="en-US" altLang="en-US"/>
              <a:pPr/>
              <a:t>‹#›</a:t>
            </a:fld>
            <a:endParaRPr lang="en-US" altLang="en-US"/>
          </a:p>
        </p:txBody>
      </p:sp>
      <p:sp>
        <p:nvSpPr>
          <p:cNvPr id="6"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fld id="{4CAA9ABD-1C96-41D1-958C-BE62470F7546}" type="datetime1">
              <a:rPr lang="en-US" smtClean="0"/>
              <a:t>6/1/2017</a:t>
            </a:fld>
            <a:endParaRPr lang="en-US"/>
          </a:p>
        </p:txBody>
      </p:sp>
      <p:sp>
        <p:nvSpPr>
          <p:cNvPr id="7"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The Culture of Health Care                                                        Privacy, Confidentiality, and Security                                                                           Lecture a</a:t>
            </a:r>
          </a:p>
        </p:txBody>
      </p:sp>
    </p:spTree>
    <p:extLst>
      <p:ext uri="{BB962C8B-B14F-4D97-AF65-F5344CB8AC3E}">
        <p14:creationId xmlns:p14="http://schemas.microsoft.com/office/powerpoint/2010/main" val="2306264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66A6A76C-221F-4BD1-82D8-E80364C9F839}"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fld id="{3AF2A96F-EBBF-4BE9-938D-01B0E703799C}" type="datetime1">
              <a:rPr lang="en-US" smtClean="0"/>
              <a:t>6/1/2017</a:t>
            </a:fld>
            <a:endParaRPr lang="en-US"/>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 Care                                                        Privacy, Confidentiality, and Security                                                                           Lecture a</a:t>
            </a:r>
          </a:p>
        </p:txBody>
      </p:sp>
    </p:spTree>
    <p:extLst>
      <p:ext uri="{BB962C8B-B14F-4D97-AF65-F5344CB8AC3E}">
        <p14:creationId xmlns:p14="http://schemas.microsoft.com/office/powerpoint/2010/main" val="2919702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5" r:id="rId13"/>
    <p:sldLayoutId id="2147484276"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hyperlink" Target="https://ocrportal.hhs.gov/ocr/breach/breach_report.jsf" TargetMode="External"/><Relationship Id="rId4" Type="http://schemas.openxmlformats.org/officeDocument/2006/relationships/hyperlink" Target="http://www.privacyrights.org/data-breach"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s://www.healthit.gov/facas/sites/faca/files/develop-recommendations-SOP.pdf"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www.healthinfolaw.org/comparative-analysis/who-owns-medical-records-50-state-comparison"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hyperlink" Target="http://www.healthit.gov/patients-families/your-health-information-rights" TargetMode="External"/><Relationship Id="rId5" Type="http://schemas.openxmlformats.org/officeDocument/2006/relationships/hyperlink" Target="http://bok.ahima.org/PdfView?oid=107674" TargetMode="External"/><Relationship Id="rId4" Type="http://schemas.openxmlformats.org/officeDocument/2006/relationships/hyperlink" Target="https://sites.tufts.edu/prep/2009/07/07/declaration-of-health-data-rights"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3.jpeg"/><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8" Type="http://schemas.openxmlformats.org/officeDocument/2006/relationships/hyperlink" Target="http://www.biomedcentral.com/1755-8794/1/32" TargetMode="External"/><Relationship Id="rId3" Type="http://schemas.openxmlformats.org/officeDocument/2006/relationships/notesSlide" Target="../notesSlides/notesSlide23.xml"/><Relationship Id="rId7" Type="http://schemas.openxmlformats.org/officeDocument/2006/relationships/hyperlink" Target="http://www.chcf.org/topics/view.cfm?itemID=115694" TargetMode="External"/><Relationship Id="rId2" Type="http://schemas.openxmlformats.org/officeDocument/2006/relationships/slideLayout" Target="../slideLayouts/slideLayout9.xml"/><Relationship Id="rId1" Type="http://schemas.openxmlformats.org/officeDocument/2006/relationships/tags" Target="../tags/tag25.xml"/><Relationship Id="rId6" Type="http://schemas.openxmlformats.org/officeDocument/2006/relationships/hyperlink" Target="http://www.acponline.org/advocacy/where_we_stand/policy/hit_privacy.pdf" TargetMode="External"/><Relationship Id="rId5" Type="http://schemas.openxmlformats.org/officeDocument/2006/relationships/hyperlink" Target="http://bok.ahima.org/PdfView?oid=107674" TargetMode="External"/><Relationship Id="rId10" Type="http://schemas.openxmlformats.org/officeDocument/2006/relationships/hyperlink" Target="http://www.ncvhs.hhs.gov/wp-content/uploads/2014/05/080220lt.pdf" TargetMode="External"/><Relationship Id="rId4" Type="http://schemas.openxmlformats.org/officeDocument/2006/relationships/hyperlink" Target="https://youtu.be/33CIVjvYyEk" TargetMode="External"/><Relationship Id="rId9" Type="http://schemas.openxmlformats.org/officeDocument/2006/relationships/hyperlink" Target="http://www.ncvhs.hhs.gov/recommendations-reports-presentations/june-22-2006-letter-to-the-secretary-recommendations-regarding-privacy-and-confidentiality-in-the-nationwide-health-information-network/"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jamanetwork.com/journals/jama/article-abstract/183601" TargetMode="External"/><Relationship Id="rId3" Type="http://schemas.openxmlformats.org/officeDocument/2006/relationships/notesSlide" Target="../notesSlides/notesSlide24.xml"/><Relationship Id="rId7" Type="http://schemas.openxmlformats.org/officeDocument/2006/relationships/hyperlink" Target="http://scholarship.law.georgetown.edu/cgi/viewcontent.cgi?article=1086&amp;context=facpub" TargetMode="External"/><Relationship Id="rId2" Type="http://schemas.openxmlformats.org/officeDocument/2006/relationships/slideLayout" Target="../slideLayouts/slideLayout9.xml"/><Relationship Id="rId1" Type="http://schemas.openxmlformats.org/officeDocument/2006/relationships/tags" Target="../tags/tag26.xml"/><Relationship Id="rId6" Type="http://schemas.openxmlformats.org/officeDocument/2006/relationships/hyperlink" Target="http://ec.europa.eu/justice/data-protection/index_en.htm" TargetMode="External"/><Relationship Id="rId5" Type="http://schemas.openxmlformats.org/officeDocument/2006/relationships/hyperlink" Target="http://ec.europa.eu/justice/newsroom/data-protection/news/160229_en.htm" TargetMode="External"/><Relationship Id="rId4" Type="http://schemas.openxmlformats.org/officeDocument/2006/relationships/hyperlink" Target="http://www.modernhealthcare.com/article/20160217/NEWS/160219920"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modernhealthcare.com/article/20160303/NEWS/160309922/healthcare-underspends-on-cybersecurity-as-attacks-accelerate" TargetMode="External"/><Relationship Id="rId3" Type="http://schemas.openxmlformats.org/officeDocument/2006/relationships/notesSlide" Target="../notesSlides/notesSlide25.xml"/><Relationship Id="rId7" Type="http://schemas.openxmlformats.org/officeDocument/2006/relationships/hyperlink" Target="http://www.cbsnews.com/stories/2010/04/19/eveningnews/main6412439.shtml" TargetMode="External"/><Relationship Id="rId2" Type="http://schemas.openxmlformats.org/officeDocument/2006/relationships/slideLayout" Target="../slideLayouts/slideLayout9.xml"/><Relationship Id="rId1" Type="http://schemas.openxmlformats.org/officeDocument/2006/relationships/tags" Target="../tags/tag27.xml"/><Relationship Id="rId6" Type="http://schemas.openxmlformats.org/officeDocument/2006/relationships/hyperlink" Target="http://www.himss.org/2015-cybersecurity-survey" TargetMode="External"/><Relationship Id="rId5" Type="http://schemas.openxmlformats.org/officeDocument/2006/relationships/hyperlink" Target="https://www.healthit.gov/patients-families/your-health-information-rights" TargetMode="External"/><Relationship Id="rId4" Type="http://schemas.openxmlformats.org/officeDocument/2006/relationships/hyperlink" Target="https://www.healthit.gov/policy-researchers-implementers/health-information-security-privacy-collaboration-hispc" TargetMode="External"/><Relationship Id="rId9" Type="http://schemas.openxmlformats.org/officeDocument/2006/relationships/hyperlink" Target="http://www.washingtonpost.com/wp-dyn/content/article/2006/06/29/AR2006062900352.html"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healthcare-informatics.com/news-item/anthem-hit-large-data-brach" TargetMode="External"/><Relationship Id="rId3" Type="http://schemas.openxmlformats.org/officeDocument/2006/relationships/notesSlide" Target="../notesSlides/notesSlide26.xml"/><Relationship Id="rId7" Type="http://schemas.openxmlformats.org/officeDocument/2006/relationships/hyperlink" Target="https://patientprivacyrights.org/" TargetMode="Externa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s://www.technologyreview.com/s/533631/2015-could-be-the-year-of-the-hospital-hack" TargetMode="External"/><Relationship Id="rId5" Type="http://schemas.openxmlformats.org/officeDocument/2006/relationships/hyperlink" Target="http://www.forbes.com/sites/danmunro/2015/12/31/data-breaches-in-healthcare-total-over-112-million-records-in-2015/#356bb7337fd5" TargetMode="External"/><Relationship Id="rId4" Type="http://schemas.openxmlformats.org/officeDocument/2006/relationships/hyperlink" Target="http://www.healthinfolaw.org/comparative-analysis/who-owns-medical-records-50-state-comparison" TargetMode="External"/><Relationship Id="rId9" Type="http://schemas.openxmlformats.org/officeDocument/2006/relationships/hyperlink" Target="https://www2.idexpertscorp.com/fifth-annual-ponemon-study-on-privacy-security-incidents-of-healthcare-data"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youtube.com/watch?v=f1JPjLCxPFQ" TargetMode="External"/><Relationship Id="rId3" Type="http://schemas.openxmlformats.org/officeDocument/2006/relationships/notesSlide" Target="../notesSlides/notesSlide27.xml"/><Relationship Id="rId7" Type="http://schemas.openxmlformats.org/officeDocument/2006/relationships/hyperlink" Target="http://sequoiaproject.org/ehealth-exchange/onboarding/dursa"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s://www.privacyrights.org/content/hipaa-privacy-rule-patients-rights" TargetMode="External"/><Relationship Id="rId5" Type="http://schemas.openxmlformats.org/officeDocument/2006/relationships/hyperlink" Target="http://www.privacyrights.org/data-breach" TargetMode="External"/><Relationship Id="rId4" Type="http://schemas.openxmlformats.org/officeDocument/2006/relationships/hyperlink" Target="http://ihcrp.georgetown.edu/pdfs/prittse-consent.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sites.tufts.edu/prep/2009/07/07/declaration-of-health-data-rights" TargetMode="External"/><Relationship Id="rId2" Type="http://schemas.openxmlformats.org/officeDocument/2006/relationships/notesSlide" Target="../notesSlides/notesSlide28.xml"/><Relationship Id="rId1" Type="http://schemas.openxmlformats.org/officeDocument/2006/relationships/slideLayout" Target="../slideLayouts/slideLayout9.xml"/><Relationship Id="rId6" Type="http://schemas.openxmlformats.org/officeDocument/2006/relationships/hyperlink" Target="https://www.whitehouse.gov/the-press-office/2015/01/30/fact-sheet-president-obama-s-precision-medicine-initiative" TargetMode="External"/><Relationship Id="rId5" Type="http://schemas.openxmlformats.org/officeDocument/2006/relationships/hyperlink" Target="http://www.hhs.gov/about/news/2016/03/17/improper-disclosure-research-participants-protected-health-information-results-in-hipaa-settlement.html" TargetMode="External"/><Relationship Id="rId4" Type="http://schemas.openxmlformats.org/officeDocument/2006/relationships/hyperlink" Target="https://ocrportal.hhs.gov/ocr/breach/breach_report.js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hyperlink" Target="http://www.patientprivacyrights.org/" TargetMode="External"/><Relationship Id="rId4" Type="http://schemas.openxmlformats.org/officeDocument/2006/relationships/hyperlink" Target="https://youtu.be/33CIVjvYyEk"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8376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Information Disclosures Continued</a:t>
            </a:r>
          </a:p>
        </p:txBody>
      </p:sp>
      <p:sp>
        <p:nvSpPr>
          <p:cNvPr id="26627" name="Content Placeholder 2"/>
          <p:cNvSpPr>
            <a:spLocks noGrp="1"/>
          </p:cNvSpPr>
          <p:nvPr>
            <p:ph sz="quarter" idx="14"/>
          </p:nvPr>
        </p:nvSpPr>
        <p:spPr>
          <a:xfrm>
            <a:off x="457200" y="1600200"/>
            <a:ext cx="8229600" cy="4781550"/>
          </a:xfrm>
        </p:spPr>
        <p:txBody>
          <a:bodyPr/>
          <a:lstStyle/>
          <a:p>
            <a:r>
              <a:rPr lang="en-US" altLang="en-US" sz="2800" dirty="0"/>
              <a:t>Privacy Rights Clearinghouse provides searchable Chronology of Data Breaches—not limited to medical</a:t>
            </a:r>
          </a:p>
          <a:p>
            <a:pPr lvl="1"/>
            <a:r>
              <a:rPr lang="en-US" altLang="en-US" sz="2400" dirty="0">
                <a:hlinkClick r:id="rId4" tooltip="Chronology of Data Breaches—not limited to medical, Link to website"/>
              </a:rPr>
              <a:t>http://www.privacyrights.org/data-breach </a:t>
            </a:r>
            <a:endParaRPr lang="en-US" altLang="en-US" sz="2400" dirty="0"/>
          </a:p>
          <a:p>
            <a:r>
              <a:rPr lang="en-US" altLang="en-US" sz="2800" dirty="0"/>
              <a:t>HHS (2016a) must post list of breaches of unsecured PHI affecting 500 or more individuals (</a:t>
            </a:r>
            <a:r>
              <a:rPr lang="ja-JP" altLang="en-US" sz="2800" dirty="0"/>
              <a:t>“</a:t>
            </a:r>
            <a:r>
              <a:rPr lang="en-US" altLang="ja-JP" sz="2800" dirty="0"/>
              <a:t>wall of shame</a:t>
            </a:r>
            <a:r>
              <a:rPr lang="ja-JP" altLang="en-US" sz="2800" dirty="0"/>
              <a:t>”</a:t>
            </a:r>
            <a:r>
              <a:rPr lang="en-US" altLang="ja-JP" sz="2800" dirty="0"/>
              <a:t>)</a:t>
            </a:r>
          </a:p>
          <a:p>
            <a:pPr lvl="1"/>
            <a:r>
              <a:rPr lang="en-US" altLang="en-US" sz="2400" dirty="0">
                <a:hlinkClick r:id="rId5" tooltip="Link to website"/>
              </a:rPr>
              <a:t>https://</a:t>
            </a:r>
            <a:r>
              <a:rPr lang="en-US" altLang="en-US" sz="2400" dirty="0">
                <a:hlinkClick r:id="rId5" tooltip="Breaches of unsecured protected health information at HHS.gov, Link to website"/>
              </a:rPr>
              <a:t>ocrportal.hhs.gov/ocr/breach/breach_report.jsf</a:t>
            </a:r>
            <a:endParaRPr lang="en-US" altLang="en-US" sz="2400" dirty="0"/>
          </a:p>
          <a:p>
            <a:pPr lvl="1"/>
            <a:r>
              <a:rPr lang="en-US" altLang="en-US" sz="2400" dirty="0"/>
              <a:t>2015 top 10 data breaches accounted for just over 111 million records;  the top six breaches affected at least 1 million individuals</a:t>
            </a:r>
          </a:p>
        </p:txBody>
      </p:sp>
      <p:sp>
        <p:nvSpPr>
          <p:cNvPr id="6" name="Slide Number Placeholder 5"/>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Breaches Adversely Impact Organizations </a:t>
            </a:r>
          </a:p>
        </p:txBody>
      </p:sp>
      <p:sp>
        <p:nvSpPr>
          <p:cNvPr id="28675" name="Content Placeholder 2"/>
          <p:cNvSpPr>
            <a:spLocks noGrp="1"/>
          </p:cNvSpPr>
          <p:nvPr>
            <p:ph sz="quarter" idx="14"/>
          </p:nvPr>
        </p:nvSpPr>
        <p:spPr>
          <a:xfrm>
            <a:off x="457200" y="1600199"/>
            <a:ext cx="8229600" cy="4752975"/>
          </a:xfrm>
        </p:spPr>
        <p:txBody>
          <a:bodyPr/>
          <a:lstStyle/>
          <a:p>
            <a:r>
              <a:rPr lang="en-US" altLang="en-US" sz="2200" dirty="0"/>
              <a:t>Costs (</a:t>
            </a:r>
            <a:r>
              <a:rPr lang="en-US" altLang="en-US" sz="2200" dirty="0" err="1"/>
              <a:t>Ponemon</a:t>
            </a:r>
            <a:r>
              <a:rPr lang="en-US" altLang="en-US" sz="2200" dirty="0"/>
              <a:t> Institute, 2015)</a:t>
            </a:r>
          </a:p>
          <a:p>
            <a:pPr lvl="1"/>
            <a:r>
              <a:rPr lang="en-US" altLang="en-US" sz="1800" dirty="0"/>
              <a:t>Estimated cost to the industry: $6 billion</a:t>
            </a:r>
          </a:p>
          <a:p>
            <a:pPr lvl="1"/>
            <a:r>
              <a:rPr lang="en-US" altLang="en-US" sz="1800" dirty="0"/>
              <a:t>Average cost per breach: $2.1 million</a:t>
            </a:r>
          </a:p>
          <a:p>
            <a:pPr lvl="1"/>
            <a:r>
              <a:rPr lang="en-US" altLang="en-US" sz="1800" dirty="0"/>
              <a:t>Significant part of cost: “lost business”</a:t>
            </a:r>
          </a:p>
          <a:p>
            <a:pPr lvl="1">
              <a:spcBef>
                <a:spcPts val="24"/>
              </a:spcBef>
            </a:pPr>
            <a:r>
              <a:rPr lang="en-US" altLang="en-US" sz="1800" dirty="0"/>
              <a:t>Criminal attacks up 125% in healthcare organizations—now number 1 cause of breaches</a:t>
            </a:r>
          </a:p>
          <a:p>
            <a:r>
              <a:rPr lang="en-US" altLang="en-US" sz="2200" dirty="0"/>
              <a:t> Attack sources (HIMSS, 2015) </a:t>
            </a:r>
          </a:p>
          <a:p>
            <a:pPr lvl="1"/>
            <a:r>
              <a:rPr lang="en-US" altLang="en-US" sz="1800" dirty="0"/>
              <a:t>Foreign sources, hacktivist, nation-state actor, malicious insider, hacker, social engineering, online scam artist </a:t>
            </a:r>
          </a:p>
          <a:p>
            <a:r>
              <a:rPr lang="en-US" altLang="en-US" sz="2200" dirty="0"/>
              <a:t>Security budgets (HIMSS, 2015)</a:t>
            </a:r>
          </a:p>
          <a:p>
            <a:pPr lvl="1"/>
            <a:r>
              <a:rPr lang="en-US" altLang="en-US" sz="1800" dirty="0"/>
              <a:t>Health care providers average &gt; than  6% of the IT budget for security </a:t>
            </a:r>
          </a:p>
          <a:p>
            <a:pPr lvl="1"/>
            <a:r>
              <a:rPr lang="en-US" altLang="en-US" sz="1800" dirty="0"/>
              <a:t>Federal government spends 16% of its IT budget on security, while financial and banking institutions spend 12% to 15%</a:t>
            </a:r>
          </a:p>
          <a:p>
            <a:pPr lvl="1"/>
            <a:r>
              <a:rPr lang="en-US" altLang="en-US" sz="1800" dirty="0"/>
              <a:t>Information security is a business priority </a:t>
            </a:r>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from Proliferation of Technologies and Applications</a:t>
            </a:r>
          </a:p>
        </p:txBody>
      </p:sp>
      <p:sp>
        <p:nvSpPr>
          <p:cNvPr id="3" name="Content Placeholder 2"/>
          <p:cNvSpPr>
            <a:spLocks noGrp="1"/>
          </p:cNvSpPr>
          <p:nvPr>
            <p:ph sz="quarter" idx="14"/>
          </p:nvPr>
        </p:nvSpPr>
        <p:spPr/>
        <p:txBody>
          <a:bodyPr/>
          <a:lstStyle/>
          <a:p>
            <a:r>
              <a:rPr lang="en-US" sz="2400" dirty="0"/>
              <a:t>Increased technology use by all care providers </a:t>
            </a:r>
          </a:p>
          <a:p>
            <a:r>
              <a:rPr lang="en-US" sz="2400" dirty="0"/>
              <a:t>Health information exchange and data sharing activities across multiple networks  </a:t>
            </a:r>
          </a:p>
          <a:p>
            <a:r>
              <a:rPr lang="en-US" sz="2400" dirty="0"/>
              <a:t>Cloud computing and third-party outsourcing </a:t>
            </a:r>
          </a:p>
          <a:p>
            <a:r>
              <a:rPr lang="en-US" sz="2400" dirty="0"/>
              <a:t>Increased use by patients, families, and consumers of their devices (tablets, smartphones, etc.)</a:t>
            </a:r>
          </a:p>
          <a:p>
            <a:r>
              <a:rPr lang="en-US" sz="2400" dirty="0"/>
              <a:t>New models of care require more care providers to access data across the patient care continuum </a:t>
            </a:r>
          </a:p>
          <a:p>
            <a:r>
              <a:rPr lang="en-US" sz="2400" dirty="0"/>
              <a:t>Clinicians using their own devices</a:t>
            </a:r>
          </a:p>
          <a:p>
            <a:pPr lvl="1"/>
            <a:r>
              <a:rPr lang="en-US" sz="2000" dirty="0"/>
              <a:t>Personal laptops, tablet devices, smartphones, and so on</a:t>
            </a:r>
          </a:p>
          <a:p>
            <a:r>
              <a:rPr lang="en-US" sz="2400" dirty="0"/>
              <a:t>Connected medical devices and implantable devices </a:t>
            </a:r>
          </a:p>
        </p:txBody>
      </p:sp>
      <p:sp>
        <p:nvSpPr>
          <p:cNvPr id="7" name="Slide Number Placeholder 6"/>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a:t>Some Technologies Can Worsen the Problem</a:t>
            </a:r>
          </a:p>
        </p:txBody>
      </p:sp>
      <p:sp>
        <p:nvSpPr>
          <p:cNvPr id="32771" name="Content Placeholder 2"/>
          <p:cNvSpPr>
            <a:spLocks noGrp="1"/>
          </p:cNvSpPr>
          <p:nvPr>
            <p:ph sz="quarter" idx="14"/>
          </p:nvPr>
        </p:nvSpPr>
        <p:spPr>
          <a:xfrm>
            <a:off x="457200" y="1600199"/>
            <a:ext cx="8229600" cy="5019675"/>
          </a:xfrm>
        </p:spPr>
        <p:txBody>
          <a:bodyPr/>
          <a:lstStyle/>
          <a:p>
            <a:r>
              <a:rPr lang="en-US" altLang="en-US" sz="2200" dirty="0"/>
              <a:t>USB (</a:t>
            </a:r>
            <a:r>
              <a:rPr lang="ja-JP" altLang="en-US" sz="2200" dirty="0"/>
              <a:t>“</a:t>
            </a:r>
            <a:r>
              <a:rPr lang="en-US" altLang="ja-JP" sz="2200" dirty="0"/>
              <a:t>thumb</a:t>
            </a:r>
            <a:r>
              <a:rPr lang="ja-JP" altLang="en-US" sz="2200" dirty="0"/>
              <a:t>”</a:t>
            </a:r>
            <a:r>
              <a:rPr lang="en-US" altLang="ja-JP" sz="2200" dirty="0"/>
              <a:t>) drives run programs when plugged into USB port; can be modified to extract data from computer (Wright &amp; </a:t>
            </a:r>
            <a:r>
              <a:rPr lang="en-US" altLang="ja-JP" sz="2200" dirty="0" err="1"/>
              <a:t>Sittig</a:t>
            </a:r>
            <a:r>
              <a:rPr lang="en-US" altLang="ja-JP" sz="2200" dirty="0"/>
              <a:t>, 2007a, 2007b)</a:t>
            </a:r>
          </a:p>
          <a:p>
            <a:r>
              <a:rPr lang="en-US" altLang="en-US" sz="2200" dirty="0"/>
              <a:t>Personal health records, other systems, may lack encryption and  be easily compromised</a:t>
            </a:r>
          </a:p>
          <a:p>
            <a:r>
              <a:rPr lang="en-US" altLang="en-US" sz="2200" dirty="0"/>
              <a:t>10% of hard drives sold by a second-hand retailer in Canada had remnants of personal health information (El </a:t>
            </a:r>
            <a:r>
              <a:rPr lang="en-US" altLang="en-US" sz="2200" dirty="0" err="1"/>
              <a:t>Emam</a:t>
            </a:r>
            <a:r>
              <a:rPr lang="en-US" altLang="en-US" sz="2200" dirty="0"/>
              <a:t>, </a:t>
            </a:r>
            <a:r>
              <a:rPr lang="en-US" sz="2200" dirty="0" err="1"/>
              <a:t>Neri</a:t>
            </a:r>
            <a:r>
              <a:rPr lang="en-US" sz="2200" dirty="0"/>
              <a:t>, &amp; </a:t>
            </a:r>
            <a:r>
              <a:rPr lang="en-US" sz="2200" dirty="0" err="1"/>
              <a:t>Jonker</a:t>
            </a:r>
            <a:r>
              <a:rPr lang="en-US" sz="2200" dirty="0"/>
              <a:t>, </a:t>
            </a:r>
            <a:r>
              <a:rPr lang="en-US" altLang="en-US" sz="2200" dirty="0"/>
              <a:t>2007)</a:t>
            </a:r>
          </a:p>
          <a:p>
            <a:r>
              <a:rPr lang="en-US" altLang="en-US" sz="2200" dirty="0"/>
              <a:t>Peer-to-peer (P2P) file sharing—0.5% of all U.S. IP addresses have PHI (El </a:t>
            </a:r>
            <a:r>
              <a:rPr lang="en-US" altLang="en-US" sz="2200" dirty="0" err="1"/>
              <a:t>Emam</a:t>
            </a:r>
            <a:r>
              <a:rPr lang="en-US" altLang="en-US" sz="2200" dirty="0"/>
              <a:t> et al., 2010)</a:t>
            </a:r>
          </a:p>
          <a:p>
            <a:pPr>
              <a:spcAft>
                <a:spcPts val="800"/>
              </a:spcAft>
            </a:pPr>
            <a:r>
              <a:rPr lang="en-US" altLang="en-US" sz="2200" dirty="0"/>
              <a:t>Digital photocopiers store all copies made (</a:t>
            </a:r>
            <a:r>
              <a:rPr lang="en-US" altLang="en-US" sz="2200" dirty="0" err="1"/>
              <a:t>Keteyian</a:t>
            </a:r>
            <a:r>
              <a:rPr lang="en-US" altLang="en-US" sz="2200" dirty="0"/>
              <a:t>, 2010); scanners may also store copies</a:t>
            </a:r>
          </a:p>
          <a:p>
            <a:pPr marL="0" indent="0" algn="ctr">
              <a:buNone/>
            </a:pPr>
            <a:r>
              <a:rPr lang="en-US" altLang="en-US" sz="2400" i="1" dirty="0"/>
              <a:t>Restrict physical access where possible, always encrypt!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dirty="0"/>
              <a:t>Health Care Organizations Are Not </a:t>
            </a:r>
            <a:br>
              <a:rPr lang="en-US" dirty="0"/>
            </a:br>
            <a:r>
              <a:rPr lang="en-US" dirty="0"/>
              <a:t>Well Prepared for Security</a:t>
            </a:r>
          </a:p>
        </p:txBody>
      </p:sp>
      <p:sp>
        <p:nvSpPr>
          <p:cNvPr id="34819" name="Content Placeholder 7"/>
          <p:cNvSpPr>
            <a:spLocks noGrp="1"/>
          </p:cNvSpPr>
          <p:nvPr>
            <p:ph sz="quarter" idx="14"/>
          </p:nvPr>
        </p:nvSpPr>
        <p:spPr/>
        <p:txBody>
          <a:bodyPr/>
          <a:lstStyle/>
          <a:p>
            <a:r>
              <a:rPr lang="en-US" altLang="en-US" sz="2000" dirty="0"/>
              <a:t>Security budgets are not keeping pace with complex IT environments and the growing risk of  attacks (HIMSS, 2015)  </a:t>
            </a:r>
          </a:p>
          <a:p>
            <a:r>
              <a:rPr lang="en-US" altLang="en-US" sz="2000" dirty="0"/>
              <a:t>Growing sophistication of attacks and number of threats make it hard to keep up</a:t>
            </a:r>
          </a:p>
          <a:p>
            <a:r>
              <a:rPr lang="en-US" altLang="en-US" sz="2000" dirty="0"/>
              <a:t>There is a need for innovative, advanced security tools and in-depth approaches  to address  threats and vulnerabilities (HIMSS, 2015) </a:t>
            </a:r>
          </a:p>
          <a:p>
            <a:r>
              <a:rPr lang="en-US" altLang="en-US" sz="2000" dirty="0"/>
              <a:t>There is not enough highly skilled, security expertise (</a:t>
            </a:r>
            <a:r>
              <a:rPr lang="en-US" altLang="en-US" sz="2000" dirty="0" err="1"/>
              <a:t>Ponemon</a:t>
            </a:r>
            <a:r>
              <a:rPr lang="en-US" altLang="en-US" sz="2000" dirty="0"/>
              <a:t> Institute, 2015) </a:t>
            </a:r>
          </a:p>
          <a:p>
            <a:r>
              <a:rPr lang="en-US" altLang="en-US" sz="2000" dirty="0"/>
              <a:t>Paper security breaches remain an issue (</a:t>
            </a:r>
            <a:r>
              <a:rPr lang="en-US" altLang="en-US" sz="2000" dirty="0" err="1"/>
              <a:t>Ponemon</a:t>
            </a:r>
            <a:r>
              <a:rPr lang="en-US" altLang="en-US" sz="2000" dirty="0"/>
              <a:t> Institute, 2015)</a:t>
            </a:r>
          </a:p>
          <a:p>
            <a:r>
              <a:rPr lang="en-US" altLang="en-US" sz="2000" dirty="0"/>
              <a:t>Data leakage is a primary threat</a:t>
            </a:r>
          </a:p>
          <a:p>
            <a:pPr lvl="1"/>
            <a:r>
              <a:rPr lang="en-US" altLang="en-US" sz="1600" dirty="0"/>
              <a:t>Identity and access management is a top priority</a:t>
            </a:r>
          </a:p>
          <a:p>
            <a:r>
              <a:rPr lang="en-US" altLang="en-US" sz="2000" dirty="0"/>
              <a:t>Chief information security officers (CISO) are not in all organizations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What Is the Role of Government?</a:t>
            </a:r>
          </a:p>
        </p:txBody>
      </p:sp>
      <p:sp>
        <p:nvSpPr>
          <p:cNvPr id="36867" name="Content Placeholder 2"/>
          <p:cNvSpPr>
            <a:spLocks noGrp="1"/>
          </p:cNvSpPr>
          <p:nvPr>
            <p:ph sz="quarter" idx="14"/>
          </p:nvPr>
        </p:nvSpPr>
        <p:spPr/>
        <p:txBody>
          <a:bodyPr/>
          <a:lstStyle/>
          <a:p>
            <a:r>
              <a:rPr lang="en-US" altLang="en-US" sz="2000" dirty="0"/>
              <a:t>The American Recovery and Reinvestment Act of 2009 (ARRA) provided creation of the HIT Policy Committee and an HIT Standards Committee under the auspices of the Federal Advisory Committee Act (FACA). Groups under these two committees include </a:t>
            </a:r>
          </a:p>
          <a:p>
            <a:pPr lvl="1"/>
            <a:r>
              <a:rPr lang="en-US" altLang="en-US" sz="1600" i="1" dirty="0"/>
              <a:t>Privacy and Security Workgroup</a:t>
            </a:r>
            <a:r>
              <a:rPr lang="en-US" altLang="en-US" sz="1600" dirty="0"/>
              <a:t>: Focus on policy issues and opportunities to ensure electronic data captured and exchanged is protected and shared consistent with consumer needs and expectations </a:t>
            </a:r>
          </a:p>
          <a:p>
            <a:pPr lvl="1"/>
            <a:r>
              <a:rPr lang="en-US" altLang="en-US" sz="1600" i="1" dirty="0"/>
              <a:t>API Task Force</a:t>
            </a:r>
            <a:r>
              <a:rPr lang="en-US" altLang="en-US" sz="1600" dirty="0"/>
              <a:t>: Identifies privacy and security concerns that are barriers to widespread adoption of open APIs in health care </a:t>
            </a:r>
          </a:p>
          <a:p>
            <a:r>
              <a:rPr lang="en-US" altLang="en-US" sz="2000" dirty="0"/>
              <a:t>ONC’s Federal Advisory Committee Process: </a:t>
            </a:r>
            <a:r>
              <a:rPr lang="en-US" altLang="en-US" sz="2000" dirty="0">
                <a:hlinkClick r:id="rId4" tooltip="Link to website"/>
              </a:rPr>
              <a:t>https://</a:t>
            </a:r>
            <a:r>
              <a:rPr lang="en-US" altLang="en-US" sz="2000" dirty="0">
                <a:hlinkClick r:id="rId4" tooltip="Flowchart Depicting ONC’s Federal Advisory Committee, link to PDF"/>
              </a:rPr>
              <a:t>www.healthit.gov/facas/sites/faca/files/develop-recommendations-SOP.pdf</a:t>
            </a:r>
            <a:endParaRPr lang="en-US" altLang="en-US" sz="2000" dirty="0"/>
          </a:p>
          <a:p>
            <a:r>
              <a:rPr lang="en-US" altLang="en-US" sz="2000" dirty="0"/>
              <a:t>2015 Precision Medicine Initiative: ONC was funded $5 million to support development of interoperability standards and requirements addressing privacy and enabling secure data exchange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a:t>What Is the Role of Government? Continued</a:t>
            </a:r>
          </a:p>
        </p:txBody>
      </p:sp>
      <p:sp>
        <p:nvSpPr>
          <p:cNvPr id="3" name="Content Placeholder 2"/>
          <p:cNvSpPr>
            <a:spLocks noGrp="1"/>
          </p:cNvSpPr>
          <p:nvPr>
            <p:ph sz="quarter" idx="14"/>
          </p:nvPr>
        </p:nvSpPr>
        <p:spPr/>
        <p:txBody>
          <a:bodyPr/>
          <a:lstStyle/>
          <a:p>
            <a:r>
              <a:rPr lang="en-US" sz="2000" dirty="0"/>
              <a:t>Most federal agencies actively involved with privacy and security </a:t>
            </a:r>
          </a:p>
          <a:p>
            <a:pPr lvl="1"/>
            <a:r>
              <a:rPr lang="en-US" sz="1600" dirty="0"/>
              <a:t>Including the Office of the Inspector General (OIG), the Office of Civil Rights (OCR), Federal Trade Commission (FTC), Food and Drug Administration (FDA), Federal Communications Commission (FCC), Department of Health and Human Services (HHS), and Department of Justice (DOJ)</a:t>
            </a:r>
          </a:p>
          <a:p>
            <a:r>
              <a:rPr lang="en-US" sz="2000" dirty="0"/>
              <a:t>The eHealth Exchange, previously the Nationwide Health Information Network, is a “network of  exchange partners who securely share clinical information over the Internet across the US, using a standardized approach”</a:t>
            </a:r>
          </a:p>
          <a:p>
            <a:pPr lvl="1"/>
            <a:r>
              <a:rPr lang="en-US" sz="1600" dirty="0"/>
              <a:t>Data Use and Reciprocal Support Agreement (DURSA) ensures secure data exchange—all eHealth Exchange participants required to follow</a:t>
            </a:r>
          </a:p>
          <a:p>
            <a:r>
              <a:rPr lang="en-US" sz="2000" dirty="0"/>
              <a:t>States are involved in privacy and security policymaking and in creation of new laws</a:t>
            </a:r>
          </a:p>
        </p:txBody>
      </p:sp>
      <p:sp>
        <p:nvSpPr>
          <p:cNvPr id="6" name="Slide Number Placeholder 5"/>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a:t>What Do Other Governments Do?</a:t>
            </a:r>
          </a:p>
        </p:txBody>
      </p:sp>
      <p:sp>
        <p:nvSpPr>
          <p:cNvPr id="40963" name="Content Placeholder 2"/>
          <p:cNvSpPr>
            <a:spLocks noGrp="1"/>
          </p:cNvSpPr>
          <p:nvPr>
            <p:ph sz="quarter" idx="14"/>
          </p:nvPr>
        </p:nvSpPr>
        <p:spPr/>
        <p:txBody>
          <a:bodyPr/>
          <a:lstStyle/>
          <a:p>
            <a:r>
              <a:rPr lang="en-US" altLang="en-US" dirty="0"/>
              <a:t>2012 European Commission Directive</a:t>
            </a:r>
          </a:p>
          <a:p>
            <a:pPr lvl="1"/>
            <a:r>
              <a:rPr lang="en-US" altLang="en-US" dirty="0"/>
              <a:t>Proposed comprehensive reform on data protection rules in the European Union</a:t>
            </a:r>
          </a:p>
          <a:p>
            <a:r>
              <a:rPr lang="en-US" altLang="en-US" dirty="0"/>
              <a:t>February, 2016: Finalized the reform of the EU data protection rules </a:t>
            </a:r>
          </a:p>
          <a:p>
            <a:pPr lvl="1"/>
            <a:r>
              <a:rPr lang="en-US" altLang="en-US" dirty="0"/>
              <a:t>EU–US Umbrella Agreement ensuring data protection for data transfers across the Atlantic (European Commission, 2016) </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a:t>Related Issues for Medical Privacy</a:t>
            </a:r>
          </a:p>
        </p:txBody>
      </p:sp>
      <p:sp>
        <p:nvSpPr>
          <p:cNvPr id="43011" name="Content Placeholder 2"/>
          <p:cNvSpPr>
            <a:spLocks noGrp="1"/>
          </p:cNvSpPr>
          <p:nvPr>
            <p:ph sz="quarter" idx="14"/>
          </p:nvPr>
        </p:nvSpPr>
        <p:spPr/>
        <p:txBody>
          <a:bodyPr/>
          <a:lstStyle/>
          <a:p>
            <a:r>
              <a:rPr lang="en-US" altLang="en-US" sz="2000" dirty="0"/>
              <a:t>Who </a:t>
            </a:r>
            <a:r>
              <a:rPr lang="ja-JP" altLang="en-US" sz="2000" dirty="0"/>
              <a:t>“</a:t>
            </a:r>
            <a:r>
              <a:rPr lang="en-US" altLang="ja-JP" sz="2000" dirty="0"/>
              <a:t>owns</a:t>
            </a:r>
            <a:r>
              <a:rPr lang="ja-JP" altLang="en-US" sz="2000" dirty="0"/>
              <a:t>”</a:t>
            </a:r>
            <a:r>
              <a:rPr lang="en-US" altLang="ja-JP" sz="2000" dirty="0"/>
              <a:t> medical information?</a:t>
            </a:r>
          </a:p>
          <a:p>
            <a:pPr lvl="1"/>
            <a:r>
              <a:rPr lang="en-US" altLang="en-US" sz="1600" dirty="0"/>
              <a:t>Complex; varies from state to state (</a:t>
            </a:r>
            <a:r>
              <a:rPr lang="en-US" altLang="en-US" sz="1600" dirty="0">
                <a:hlinkClick r:id="rId4" tooltip="Link to 50 state comparison of health information law"/>
              </a:rPr>
              <a:t>http://www.healthinfolaw.org/comparative-analysis/who-owns-medical-records-50-state-comparison</a:t>
            </a:r>
            <a:r>
              <a:rPr lang="en-US" altLang="en-US" sz="1600" dirty="0"/>
              <a:t>)</a:t>
            </a:r>
          </a:p>
          <a:p>
            <a:pPr lvl="1"/>
            <a:r>
              <a:rPr lang="en-US" altLang="en-US" sz="1600" dirty="0"/>
              <a:t>May have economic value, which should be shared back to patient  (Hall &amp; Shulman, 2009; </a:t>
            </a:r>
            <a:r>
              <a:rPr lang="en-US" altLang="en-US" sz="1600" dirty="0" err="1"/>
              <a:t>Rodwin</a:t>
            </a:r>
            <a:r>
              <a:rPr lang="en-US" altLang="en-US" sz="1600" dirty="0"/>
              <a:t>, 2009)</a:t>
            </a:r>
          </a:p>
          <a:p>
            <a:r>
              <a:rPr lang="ja-JP" altLang="en-US" sz="2000" dirty="0"/>
              <a:t>“</a:t>
            </a:r>
            <a:r>
              <a:rPr lang="en-US" altLang="ja-JP" sz="2000" dirty="0"/>
              <a:t>Compelled</a:t>
            </a:r>
            <a:r>
              <a:rPr lang="ja-JP" altLang="en-US" sz="2000" dirty="0"/>
              <a:t>”</a:t>
            </a:r>
            <a:r>
              <a:rPr lang="en-US" altLang="ja-JP" sz="2000" dirty="0"/>
              <a:t> disclosures (Rothstein &amp; </a:t>
            </a:r>
            <a:r>
              <a:rPr lang="en-US" altLang="ja-JP" sz="2000" dirty="0" err="1"/>
              <a:t>Talbott</a:t>
            </a:r>
            <a:r>
              <a:rPr lang="en-US" altLang="ja-JP" sz="2000" dirty="0"/>
              <a:t>, 2006)</a:t>
            </a:r>
          </a:p>
          <a:p>
            <a:pPr lvl="1"/>
            <a:r>
              <a:rPr lang="en-US" altLang="en-US" sz="1600" dirty="0"/>
              <a:t>We are often compelled to disclose information for nonclinical care reasons</a:t>
            </a:r>
          </a:p>
          <a:p>
            <a:r>
              <a:rPr lang="en-US" altLang="en-US" sz="2000" dirty="0"/>
              <a:t>Ultimate </a:t>
            </a:r>
            <a:r>
              <a:rPr lang="ja-JP" altLang="en-US" sz="2000" dirty="0"/>
              <a:t>“</a:t>
            </a:r>
            <a:r>
              <a:rPr lang="en-US" altLang="ja-JP" sz="2000" dirty="0"/>
              <a:t>personal identifier</a:t>
            </a:r>
            <a:r>
              <a:rPr lang="ja-JP" altLang="en-US" sz="2000" dirty="0"/>
              <a:t>”</a:t>
            </a:r>
            <a:r>
              <a:rPr lang="en-US" altLang="ja-JP" sz="2000" dirty="0"/>
              <a:t> may be individual’s genome (McGuire &amp; Gibbs, 2006)</a:t>
            </a:r>
          </a:p>
          <a:p>
            <a:pPr lvl="1"/>
            <a:r>
              <a:rPr lang="en-US" altLang="en-US" sz="1600" dirty="0"/>
              <a:t>Even </a:t>
            </a:r>
            <a:r>
              <a:rPr lang="ja-JP" altLang="en-US" sz="1600" dirty="0"/>
              <a:t>“</a:t>
            </a:r>
            <a:r>
              <a:rPr lang="en-US" altLang="ja-JP" sz="1600" dirty="0"/>
              <a:t>de-identified</a:t>
            </a:r>
            <a:r>
              <a:rPr lang="ja-JP" altLang="en-US" sz="1600" dirty="0"/>
              <a:t>”</a:t>
            </a:r>
            <a:r>
              <a:rPr lang="en-US" altLang="ja-JP" sz="1600" dirty="0"/>
              <a:t> data may compromise privacy (</a:t>
            </a:r>
            <a:r>
              <a:rPr lang="en-US" altLang="ja-JP" sz="1600" dirty="0" err="1"/>
              <a:t>Malin</a:t>
            </a:r>
            <a:r>
              <a:rPr lang="en-US" altLang="ja-JP" sz="1600" dirty="0"/>
              <a:t> &amp; Sweeney, 2005)</a:t>
            </a:r>
          </a:p>
          <a:p>
            <a:pPr lvl="1"/>
            <a:r>
              <a:rPr lang="en-US" altLang="en-US" sz="1600" dirty="0"/>
              <a:t>Genome of family members can identify siblings (</a:t>
            </a:r>
            <a:r>
              <a:rPr lang="en-US" altLang="en-US" sz="1600" dirty="0" err="1"/>
              <a:t>Cassa</a:t>
            </a:r>
            <a:r>
              <a:rPr lang="en-US" altLang="en-US" sz="1600" dirty="0"/>
              <a:t> et al., 2008)</a:t>
            </a:r>
          </a:p>
          <a:p>
            <a:pPr lvl="1"/>
            <a:r>
              <a:rPr lang="en-US" altLang="en-US" sz="1600" dirty="0"/>
              <a:t>Data from genome-wide association studies can reveal individual-level information (Lumley &amp; Rice, 2010)</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Health Information Rights</a:t>
            </a:r>
          </a:p>
        </p:txBody>
      </p:sp>
      <p:sp>
        <p:nvSpPr>
          <p:cNvPr id="45059" name="Content Placeholder 2"/>
          <p:cNvSpPr>
            <a:spLocks noGrp="1"/>
          </p:cNvSpPr>
          <p:nvPr>
            <p:ph sz="quarter" idx="14"/>
          </p:nvPr>
        </p:nvSpPr>
        <p:spPr>
          <a:xfrm>
            <a:off x="457200" y="1600200"/>
            <a:ext cx="8229600" cy="4819650"/>
          </a:xfrm>
        </p:spPr>
        <p:txBody>
          <a:bodyPr/>
          <a:lstStyle/>
          <a:p>
            <a:r>
              <a:rPr lang="en-US" altLang="en-US" sz="2200" dirty="0"/>
              <a:t>Declaration of Health Data Rights</a:t>
            </a:r>
          </a:p>
          <a:p>
            <a:pPr lvl="1"/>
            <a:r>
              <a:rPr lang="en-US" altLang="en-US" sz="1800" dirty="0"/>
              <a:t>Right to our own health data</a:t>
            </a:r>
          </a:p>
          <a:p>
            <a:pPr lvl="1"/>
            <a:r>
              <a:rPr lang="en-US" altLang="en-US" sz="1800" dirty="0"/>
              <a:t>Right to know the source of each health data element</a:t>
            </a:r>
          </a:p>
          <a:p>
            <a:pPr lvl="1"/>
            <a:r>
              <a:rPr lang="en-US" altLang="en-US" sz="1800" dirty="0"/>
              <a:t>Right to take possession of a complete copy of our individual health data, without delay, at minimal or no cost; if data exist in computable form, they must be made available in that form</a:t>
            </a:r>
          </a:p>
          <a:p>
            <a:pPr lvl="1"/>
            <a:r>
              <a:rPr lang="en-US" altLang="en-US" sz="1800" dirty="0"/>
              <a:t>Right to share our health data with others as we see fit</a:t>
            </a:r>
          </a:p>
          <a:p>
            <a:pPr lvl="1"/>
            <a:r>
              <a:rPr lang="en-US" altLang="en-US" sz="1800" dirty="0"/>
              <a:t>Read: </a:t>
            </a:r>
            <a:r>
              <a:rPr lang="en-US" altLang="en-US" sz="1800" dirty="0">
                <a:hlinkClick r:id="rId4" tooltip="Link to article on health data rights"/>
              </a:rPr>
              <a:t>https://sites.tufts.edu/prep/2009/07/07/declaration-of-health-data-rights</a:t>
            </a:r>
            <a:endParaRPr lang="en-US" altLang="en-US" sz="1800" dirty="0"/>
          </a:p>
          <a:p>
            <a:r>
              <a:rPr lang="en-US" altLang="en-US" sz="2200" dirty="0"/>
              <a:t>AHIMA Health Information Bill of Rights (2009)</a:t>
            </a:r>
          </a:p>
          <a:p>
            <a:pPr lvl="1"/>
            <a:r>
              <a:rPr lang="en-US" altLang="en-US" sz="1800" dirty="0">
                <a:hlinkClick r:id="rId5" tooltip="Link to the AHIMA Health Information Bill of Rights PDF"/>
              </a:rPr>
              <a:t>http://bok.ahima.org/PdfView?oid=107674</a:t>
            </a:r>
            <a:r>
              <a:rPr lang="en-US" altLang="en-US" sz="1800" dirty="0"/>
              <a:t> </a:t>
            </a:r>
          </a:p>
          <a:p>
            <a:pPr lvl="1"/>
            <a:r>
              <a:rPr lang="en-US" altLang="en-US" sz="1800" dirty="0"/>
              <a:t>Slightly more detailed but with similar provisions</a:t>
            </a:r>
          </a:p>
          <a:p>
            <a:r>
              <a:rPr lang="en-US" altLang="en-US" sz="2200" dirty="0"/>
              <a:t>HIPAA Privacy Rule Provisions (2016)</a:t>
            </a:r>
          </a:p>
          <a:p>
            <a:pPr lvl="1"/>
            <a:r>
              <a:rPr lang="en-US" altLang="en-US" sz="1800" dirty="0">
                <a:hlinkClick r:id="rId6" tooltip="Link to the HIPAA Privacy Rule  Provisions"/>
              </a:rPr>
              <a:t>www.healthit.gov/patients-families/your-health-information-rights</a:t>
            </a:r>
            <a:endParaRPr lang="en-US" altLang="en-US" sz="18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a:t>The Culture of Health Care</a:t>
            </a:r>
          </a:p>
        </p:txBody>
      </p:sp>
      <p:sp>
        <p:nvSpPr>
          <p:cNvPr id="10243" name="Text Placeholder 2"/>
          <p:cNvSpPr>
            <a:spLocks noGrp="1"/>
          </p:cNvSpPr>
          <p:nvPr>
            <p:ph type="body" sz="half" idx="2"/>
          </p:nvPr>
        </p:nvSpPr>
        <p:spPr>
          <a:xfrm>
            <a:off x="1188720" y="3517900"/>
            <a:ext cx="6766560" cy="762000"/>
          </a:xfrm>
        </p:spPr>
        <p:txBody>
          <a:bodyPr/>
          <a:lstStyle/>
          <a:p>
            <a:r>
              <a:rPr lang="en-US" altLang="en-US" dirty="0"/>
              <a:t>Privacy, Confidentiality, and Security</a:t>
            </a:r>
          </a:p>
        </p:txBody>
      </p:sp>
      <p:sp>
        <p:nvSpPr>
          <p:cNvPr id="10244" name="Text Placeholder 3"/>
          <p:cNvSpPr>
            <a:spLocks noGrp="1"/>
          </p:cNvSpPr>
          <p:nvPr>
            <p:ph type="body" sz="quarter" idx="11"/>
          </p:nvPr>
        </p:nvSpPr>
        <p:spPr/>
        <p:txBody>
          <a:bodyPr/>
          <a:lstStyle/>
          <a:p>
            <a:r>
              <a:rPr lang="en-US" altLang="en-US" dirty="0"/>
              <a:t>Lecture a</a:t>
            </a:r>
          </a:p>
        </p:txBody>
      </p:sp>
      <p:sp>
        <p:nvSpPr>
          <p:cNvPr id="7" name="Text Placeholder 4"/>
          <p:cNvSpPr>
            <a:spLocks noGrp="1"/>
          </p:cNvSpPr>
          <p:nvPr>
            <p:ph type="body" sz="quarter" idx="12"/>
          </p:nvPr>
        </p:nvSpPr>
        <p:spPr>
          <a:xfrm>
            <a:off x="685800" y="5232400"/>
            <a:ext cx="7772400" cy="1371600"/>
          </a:xfrm>
        </p:spPr>
        <p:txBody>
          <a:bodyPr/>
          <a:lstStyle/>
          <a:p>
            <a:r>
              <a:rPr lang="en-US" altLang="en-US" dirty="0"/>
              <a:t>This material (Comp 2 Unit 9)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dirty="0"/>
              <a:t>Is </a:t>
            </a:r>
            <a:r>
              <a:rPr lang="ja-JP" altLang="en-US" dirty="0"/>
              <a:t>“</a:t>
            </a:r>
            <a:r>
              <a:rPr lang="en-US" altLang="ja-JP" dirty="0"/>
              <a:t>De-identified</a:t>
            </a:r>
            <a:r>
              <a:rPr lang="ja-JP" altLang="en-US" dirty="0"/>
              <a:t>”</a:t>
            </a:r>
            <a:r>
              <a:rPr lang="en-US" altLang="ja-JP" dirty="0"/>
              <a:t> Data More Secure? Not Necessarily</a:t>
            </a:r>
            <a:endParaRPr lang="en-US" altLang="en-US" dirty="0"/>
          </a:p>
        </p:txBody>
      </p:sp>
      <p:sp>
        <p:nvSpPr>
          <p:cNvPr id="47107" name="Content Placeholder 2"/>
          <p:cNvSpPr>
            <a:spLocks noGrp="1"/>
          </p:cNvSpPr>
          <p:nvPr>
            <p:ph sz="quarter" idx="14"/>
          </p:nvPr>
        </p:nvSpPr>
        <p:spPr/>
        <p:txBody>
          <a:bodyPr/>
          <a:lstStyle/>
          <a:p>
            <a:r>
              <a:rPr lang="en-US" altLang="en-US" sz="2200" dirty="0"/>
              <a:t>87% of US population uniquely identified by five-digit ZIP code, gender, and date of birth (Sweeney, 2002)</a:t>
            </a:r>
          </a:p>
          <a:p>
            <a:r>
              <a:rPr lang="en-US" altLang="en-US" sz="2200" dirty="0"/>
              <a:t>Sweeney identified William Weld, governor of Massachusetts, in health insurance database for state employees by purchasing voter registration for Cambridge, Massachusetts, for $20 and linking ZIP code, gender, and date of birth to </a:t>
            </a:r>
            <a:r>
              <a:rPr lang="ja-JP" altLang="en-US" sz="2200" dirty="0"/>
              <a:t>“</a:t>
            </a:r>
            <a:r>
              <a:rPr lang="en-US" altLang="ja-JP" sz="2200" dirty="0"/>
              <a:t>de-identified</a:t>
            </a:r>
            <a:r>
              <a:rPr lang="ja-JP" altLang="en-US" sz="2200" dirty="0"/>
              <a:t>”</a:t>
            </a:r>
            <a:r>
              <a:rPr lang="en-US" altLang="ja-JP" sz="2200" dirty="0"/>
              <a:t> medical database (Sweeney, 1997)</a:t>
            </a:r>
          </a:p>
          <a:p>
            <a:r>
              <a:rPr lang="en-US" altLang="en-US" sz="2200" dirty="0"/>
              <a:t>Genomic data can aid re-identification in clinical research studies (</a:t>
            </a:r>
            <a:r>
              <a:rPr lang="en-US" altLang="en-US" sz="2200" dirty="0" err="1"/>
              <a:t>Malin</a:t>
            </a:r>
            <a:r>
              <a:rPr lang="en-US" altLang="en-US" sz="2200" dirty="0"/>
              <a:t> &amp; Sweeney, 2005; Lumley &amp; Rice, 2010)</a:t>
            </a:r>
          </a:p>
          <a:p>
            <a:r>
              <a:rPr lang="en-US" altLang="en-US" sz="2200" dirty="0"/>
              <a:t>Social security numbers can be predicted from public data (</a:t>
            </a:r>
            <a:r>
              <a:rPr lang="en-US" altLang="en-US" sz="2200" dirty="0" err="1"/>
              <a:t>Acquisti</a:t>
            </a:r>
            <a:r>
              <a:rPr lang="en-US" altLang="en-US" sz="2200" dirty="0"/>
              <a:t> &amp; Gross, 2009)</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a:t>How Governor Weld Was Identified</a:t>
            </a:r>
            <a:endParaRPr lang="en-US" altLang="en-US" dirty="0"/>
          </a:p>
        </p:txBody>
      </p:sp>
      <p:pic>
        <p:nvPicPr>
          <p:cNvPr id="49159" name="Picture Placeholder 5" descr="Left circle has state employee health data, including ethnicity, visit date, diagnosis, procedure, medication, and charges. It also has zip code, date of birth, and gender, which is common to data from right circle that also contains name, address, date registered, party affiliation, and date last voted. The overlapping data enabled identification of Governor Weld.&#10;(Adapted from Sweeney, 1997)."/>
          <p:cNvPicPr>
            <a:picLocks noGrp="1" noChangeAspect="1"/>
          </p:cNvPicPr>
          <p:nvPr>
            <p:ph type="pic" sz="quarter" idx="14"/>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716280" y="1628775"/>
            <a:ext cx="7711440" cy="4206240"/>
          </a:xfrm>
        </p:spPr>
      </p:pic>
      <p:sp>
        <p:nvSpPr>
          <p:cNvPr id="49155" name="Text Placeholder 6"/>
          <p:cNvSpPr>
            <a:spLocks noGrp="1"/>
          </p:cNvSpPr>
          <p:nvPr>
            <p:ph type="body" sz="quarter" idx="32"/>
          </p:nvPr>
        </p:nvSpPr>
        <p:spPr/>
        <p:txBody>
          <a:bodyPr/>
          <a:lstStyle/>
          <a:p>
            <a:r>
              <a:rPr lang="en-US" altLang="en-US"/>
              <a:t>9.1  Figure: The overlapping data enabled identification of the Governor. (Adapted from Sweeney, 1997).</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Summary – Lecture a</a:t>
            </a:r>
          </a:p>
        </p:txBody>
      </p:sp>
      <p:sp>
        <p:nvSpPr>
          <p:cNvPr id="51203" name="Text Placeholder 3"/>
          <p:cNvSpPr>
            <a:spLocks noGrp="1"/>
          </p:cNvSpPr>
          <p:nvPr>
            <p:ph type="body" sz="quarter" idx="11"/>
          </p:nvPr>
        </p:nvSpPr>
        <p:spPr/>
        <p:txBody>
          <a:bodyPr/>
          <a:lstStyle/>
          <a:p>
            <a:r>
              <a:rPr lang="en-US" altLang="en-US"/>
              <a:t>Privacy is the right to keep information to ourselves, whereas confidentiality is the right to keep information about ourselves from being disclosed to others</a:t>
            </a:r>
          </a:p>
          <a:p>
            <a:r>
              <a:rPr lang="en-US" altLang="en-US"/>
              <a:t>For many reasons, breaches and disclosures of patient information are increasing</a:t>
            </a:r>
          </a:p>
          <a:p>
            <a:r>
              <a:rPr lang="en-US" altLang="en-US"/>
              <a:t>“De-identified” information is not necessarily more secure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274320" y="274637"/>
            <a:ext cx="8595360" cy="1143000"/>
          </a:xfrm>
        </p:spPr>
        <p:txBody>
          <a:bodyPr/>
          <a:lstStyle/>
          <a:p>
            <a:r>
              <a:rPr lang="en-US" altLang="en-US" dirty="0" smtClean="0"/>
              <a:t>Privacy, Confidentiality, and Security</a:t>
            </a:r>
            <a:br>
              <a:rPr lang="en-US" altLang="en-US" dirty="0" smtClean="0"/>
            </a:br>
            <a:r>
              <a:rPr lang="en-US" altLang="en-US" dirty="0" smtClean="0"/>
              <a:t>References – Lecture a</a:t>
            </a:r>
            <a:endParaRPr lang="en-US" altLang="en-US" dirty="0"/>
          </a:p>
        </p:txBody>
      </p:sp>
      <p:sp>
        <p:nvSpPr>
          <p:cNvPr id="59394" name="Text Placeholder 5"/>
          <p:cNvSpPr>
            <a:spLocks noGrp="1"/>
          </p:cNvSpPr>
          <p:nvPr>
            <p:ph type="body" sz="quarter" idx="16"/>
          </p:nvPr>
        </p:nvSpPr>
        <p:spPr>
          <a:xfrm>
            <a:off x="457200" y="1600200"/>
            <a:ext cx="8229600" cy="5212080"/>
          </a:xfrm>
        </p:spPr>
        <p:txBody>
          <a:bodyPr/>
          <a:lstStyle/>
          <a:p>
            <a:r>
              <a:rPr lang="en-US" altLang="en-US" dirty="0" smtClean="0"/>
              <a:t>References </a:t>
            </a:r>
          </a:p>
          <a:p>
            <a:r>
              <a:rPr lang="en-US" altLang="en-US" sz="1400" b="0" dirty="0" err="1" smtClean="0"/>
              <a:t>Acluvideos</a:t>
            </a:r>
            <a:r>
              <a:rPr lang="en-US" altLang="en-US" sz="1400" b="0" dirty="0" smtClean="0"/>
              <a:t>. (2009) Scary Pizza [Video file] Retrieved from </a:t>
            </a:r>
            <a:r>
              <a:rPr lang="en-US" altLang="en-US" sz="1400" b="0" dirty="0" smtClean="0">
                <a:hlinkClick r:id="rId4" tooltip="Link to Scary Pizza video"/>
              </a:rPr>
              <a:t>https://youtu.be/33CIVjvYyEk </a:t>
            </a:r>
            <a:endParaRPr lang="en-US" altLang="en-US" sz="1400" b="0" dirty="0" smtClean="0"/>
          </a:p>
          <a:p>
            <a:r>
              <a:rPr lang="en-US" altLang="en-US" sz="1400" b="0" dirty="0" err="1" smtClean="0"/>
              <a:t>Acquisti</a:t>
            </a:r>
            <a:r>
              <a:rPr lang="en-US" altLang="en-US" sz="1400" b="0" dirty="0" smtClean="0"/>
              <a:t>, A., &amp; Gross, R. (2009). Predicting Social Security numbers from public data. </a:t>
            </a:r>
            <a:r>
              <a:rPr lang="en-US" altLang="en-US" sz="1400" b="0" i="1" dirty="0" smtClean="0"/>
              <a:t>Proceedings of the National Academy of Sciences</a:t>
            </a:r>
            <a:r>
              <a:rPr lang="en-US" altLang="en-US" sz="1400" b="0" dirty="0" smtClean="0"/>
              <a:t>, 106, 10975–10980. </a:t>
            </a:r>
          </a:p>
          <a:p>
            <a:r>
              <a:rPr lang="en-US" altLang="en-US" sz="1400" b="0" dirty="0" smtClean="0"/>
              <a:t>AHIMA. (</a:t>
            </a:r>
            <a:r>
              <a:rPr lang="en-US" altLang="en-US" sz="1400" b="0" dirty="0" err="1" smtClean="0"/>
              <a:t>n.d.</a:t>
            </a:r>
            <a:r>
              <a:rPr lang="en-US" altLang="en-US" sz="1400" b="0" dirty="0" smtClean="0"/>
              <a:t>). AHIMA consumer health information bill of rights. Retrieved from </a:t>
            </a:r>
            <a:r>
              <a:rPr lang="en-US" altLang="en-US" sz="1400" b="0" dirty="0" smtClean="0">
                <a:hlinkClick r:id="rId5" tooltip="Link to the AHIMA consumer health information bill of rights"/>
              </a:rPr>
              <a:t>http://bok.ahima.org/PdfView?oid=107674</a:t>
            </a:r>
            <a:endParaRPr lang="en-US" altLang="en-US" sz="1400" b="0" dirty="0" smtClean="0"/>
          </a:p>
          <a:p>
            <a:r>
              <a:rPr lang="en-US" altLang="en-US" sz="1400" b="0" dirty="0" smtClean="0"/>
              <a:t>American College of Physicians. (2011). Health information technology &amp; privacy: Position paper. Retrieved from </a:t>
            </a:r>
            <a:r>
              <a:rPr lang="en-US" altLang="en-US" sz="1400" b="0" dirty="0" smtClean="0">
                <a:hlinkClick r:id="rId6" tooltip="Link to website"/>
              </a:rPr>
              <a:t>http://www.acponline.org/advocacy/where_we_stand/policy/hit_privacy.pdf </a:t>
            </a:r>
            <a:endParaRPr lang="en-US" altLang="en-US" sz="1400" b="0" dirty="0" smtClean="0"/>
          </a:p>
          <a:p>
            <a:r>
              <a:rPr lang="en-US" altLang="en-US" sz="1400" b="0" dirty="0" smtClean="0"/>
              <a:t>California Health Care Foundation (CHCF). (2005). National consumer health privacy survey 2005. Oakland: CHCF. Retrieved from </a:t>
            </a:r>
            <a:r>
              <a:rPr lang="en-US" altLang="en-US" sz="1400" b="0" dirty="0" smtClean="0">
                <a:hlinkClick r:id="rId7" tooltip="Link to website"/>
              </a:rPr>
              <a:t>http://www.chcf.org/topics/view.cfm?itemID=115694</a:t>
            </a:r>
            <a:endParaRPr lang="en-US" altLang="en-US" sz="1400" b="0" dirty="0" smtClean="0"/>
          </a:p>
          <a:p>
            <a:r>
              <a:rPr lang="en-US" altLang="en-US" sz="1400" b="0" dirty="0" err="1" smtClean="0"/>
              <a:t>Cassa</a:t>
            </a:r>
            <a:r>
              <a:rPr lang="en-US" altLang="en-US" sz="1400" b="0" dirty="0" smtClean="0"/>
              <a:t>, C., Schmidt, B., </a:t>
            </a:r>
            <a:r>
              <a:rPr lang="en-US" altLang="en-US" sz="1400" b="0" dirty="0" err="1" smtClean="0"/>
              <a:t>Kohane</a:t>
            </a:r>
            <a:r>
              <a:rPr lang="en-US" altLang="en-US" sz="1400" b="0" dirty="0" smtClean="0"/>
              <a:t>, I., &amp; </a:t>
            </a:r>
            <a:r>
              <a:rPr lang="en-US" altLang="en-US" sz="1400" b="0" dirty="0" err="1" smtClean="0"/>
              <a:t>Mandl</a:t>
            </a:r>
            <a:r>
              <a:rPr lang="en-US" altLang="en-US" sz="1400" b="0" dirty="0" smtClean="0"/>
              <a:t>, K. (2008). My sister's keeper?: Genomic research and the identifiability of siblings. </a:t>
            </a:r>
            <a:r>
              <a:rPr lang="en-US" altLang="en-US" sz="1400" b="0" i="1" dirty="0" smtClean="0"/>
              <a:t>BMC Medical Genomics</a:t>
            </a:r>
            <a:r>
              <a:rPr lang="en-US" altLang="en-US" sz="1400" b="0" dirty="0" smtClean="0"/>
              <a:t>, </a:t>
            </a:r>
            <a:r>
              <a:rPr lang="en-US" altLang="en-US" sz="1400" b="0" i="1" dirty="0" smtClean="0"/>
              <a:t>1</a:t>
            </a:r>
            <a:r>
              <a:rPr lang="en-US" altLang="en-US" sz="1400" b="0" dirty="0" smtClean="0"/>
              <a:t>(1), 32. Retrieved from </a:t>
            </a:r>
            <a:r>
              <a:rPr lang="en-US" altLang="en-US" sz="1400" b="0" dirty="0" smtClean="0">
                <a:hlinkClick r:id="rId8" tooltip="Link to website"/>
              </a:rPr>
              <a:t>http://www.biomedcentral.com/1755-8794/1/32</a:t>
            </a:r>
            <a:endParaRPr lang="en-US" altLang="en-US" sz="1400" b="0" dirty="0" smtClean="0"/>
          </a:p>
          <a:p>
            <a:r>
              <a:rPr lang="en-US" altLang="en-US" sz="1400" b="0" dirty="0" smtClean="0"/>
              <a:t>Cohn, S. (2006). Privacy and confidentiality in the nationwide health information network. Washington, DC: National Committee for Vital and Health Statistics. Retrieved from </a:t>
            </a:r>
            <a:r>
              <a:rPr lang="en-US" altLang="en-US" sz="1400" b="0" dirty="0" smtClean="0">
                <a:hlinkClick r:id="rId9" tooltip="Link to website"/>
              </a:rPr>
              <a:t>http://www.ncvhs.hhs.gov/recommendations-reports-presentations/june-22-2006-letter-to-the-secretary-recommendations-regarding-privacy-and-confidentiality-in-the-nationwide-health-information-network/</a:t>
            </a:r>
            <a:endParaRPr lang="en-US" altLang="en-US" sz="1400" b="0" dirty="0" smtClean="0"/>
          </a:p>
          <a:p>
            <a:r>
              <a:rPr lang="en-US" altLang="en-US" sz="1400" b="0" dirty="0" smtClean="0"/>
              <a:t>Cohn, S. (2008). </a:t>
            </a:r>
            <a:r>
              <a:rPr lang="en-US" sz="1400" b="0" dirty="0" smtClean="0"/>
              <a:t>Individual control of sensitive health information accessible via the Nationwide Health Information Network for purposes of treatment. Retrieved from </a:t>
            </a:r>
            <a:r>
              <a:rPr lang="en-US" sz="1400" b="0" dirty="0" smtClean="0">
                <a:hlinkClick r:id="rId10" tooltip="Link to pdf document"/>
              </a:rPr>
              <a:t>http://www.ncvhs.hhs.gov/wp-content/uploads/2014/05/080220lt.pdf</a:t>
            </a:r>
            <a:endParaRPr 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a Continued</a:t>
            </a:r>
          </a:p>
        </p:txBody>
      </p:sp>
      <p:sp>
        <p:nvSpPr>
          <p:cNvPr id="55299" name="Text Placeholder 5"/>
          <p:cNvSpPr>
            <a:spLocks noGrp="1"/>
          </p:cNvSpPr>
          <p:nvPr>
            <p:ph type="body" sz="quarter" idx="16"/>
          </p:nvPr>
        </p:nvSpPr>
        <p:spPr>
          <a:xfrm>
            <a:off x="457200" y="1600199"/>
            <a:ext cx="8229600" cy="5014609"/>
          </a:xfrm>
        </p:spPr>
        <p:txBody>
          <a:bodyPr/>
          <a:lstStyle/>
          <a:p>
            <a:r>
              <a:rPr lang="en-US" altLang="en-US" sz="1400" b="0" dirty="0"/>
              <a:t>Conn, J. (2016, February 17). Hospital pays hackers $17,000 to unlock EHRs frozen in “ransomware” attack. </a:t>
            </a:r>
            <a:r>
              <a:rPr lang="en-US" altLang="en-US" sz="1400" b="0" i="1" dirty="0"/>
              <a:t>Modern Healthcare</a:t>
            </a:r>
            <a:r>
              <a:rPr lang="en-US" altLang="en-US" sz="1400" b="0" dirty="0"/>
              <a:t>. Retrieved from </a:t>
            </a:r>
            <a:r>
              <a:rPr lang="en-US" altLang="en-US" sz="1400" b="0" dirty="0">
                <a:hlinkClick r:id="rId4" tooltip="ospital pays hackers $17,000 to unlock EHRs frozen in “ransomware” attack, Link to article"/>
              </a:rPr>
              <a:t>http</a:t>
            </a:r>
            <a:r>
              <a:rPr lang="en-US" altLang="en-US" sz="1400" b="0" dirty="0" smtClean="0">
                <a:hlinkClick r:id="rId4" tooltip="ospital pays hackers $17,000 to unlock EHRs frozen in “ransomware” attack, Link to article"/>
              </a:rPr>
              <a:t>://www.modernhealthcare.com/article/20160217</a:t>
            </a:r>
            <a:r>
              <a:rPr lang="en-US" altLang="en-US" sz="1400" b="0" dirty="0">
                <a:hlinkClick r:id="rId4" tooltip="ospital pays hackers $17,000 to unlock EHRs frozen in “ransomware” attack, Link to article"/>
              </a:rPr>
              <a:t>/ NEWS/160219920</a:t>
            </a:r>
            <a:endParaRPr lang="en-US" altLang="en-US" sz="1400" b="0" dirty="0"/>
          </a:p>
          <a:p>
            <a:r>
              <a:rPr lang="en-US" altLang="en-US" sz="1400" b="0" dirty="0" err="1"/>
              <a:t>Detmer</a:t>
            </a:r>
            <a:r>
              <a:rPr lang="en-US" altLang="en-US" sz="1400" b="0" dirty="0"/>
              <a:t>, D. (2010). Activating a full architectural model: Improving health through robust population health records. </a:t>
            </a:r>
            <a:r>
              <a:rPr lang="en-US" altLang="en-US" sz="1400" b="0" i="1" dirty="0"/>
              <a:t>Journal of the American Medical Informatics Association</a:t>
            </a:r>
            <a:r>
              <a:rPr lang="en-US" altLang="en-US" sz="1400" b="0" dirty="0"/>
              <a:t>, 17, 367–369.</a:t>
            </a:r>
          </a:p>
          <a:p>
            <a:r>
              <a:rPr lang="en-US" sz="1400" b="0" dirty="0"/>
              <a:t>El </a:t>
            </a:r>
            <a:r>
              <a:rPr lang="en-US" sz="1400" b="0" dirty="0" err="1"/>
              <a:t>Emam</a:t>
            </a:r>
            <a:r>
              <a:rPr lang="en-US" sz="1400" b="0" dirty="0"/>
              <a:t>, K., </a:t>
            </a:r>
            <a:r>
              <a:rPr lang="en-US" sz="1400" b="0" dirty="0" err="1"/>
              <a:t>Neri</a:t>
            </a:r>
            <a:r>
              <a:rPr lang="en-US" sz="1400" b="0" dirty="0"/>
              <a:t>, E., &amp; </a:t>
            </a:r>
            <a:r>
              <a:rPr lang="en-US" sz="1400" b="0" dirty="0" err="1"/>
              <a:t>Jonker</a:t>
            </a:r>
            <a:r>
              <a:rPr lang="en-US" sz="1400" b="0" dirty="0"/>
              <a:t>, E. (2007). An evaluation of personal health information remnants in second-hand personal computer disk drives. </a:t>
            </a:r>
            <a:r>
              <a:rPr lang="en-US" sz="1400" b="0" i="1" dirty="0"/>
              <a:t>Journal of Medical Internet Research</a:t>
            </a:r>
            <a:r>
              <a:rPr lang="en-US" sz="1400" b="0" dirty="0"/>
              <a:t>, </a:t>
            </a:r>
            <a:r>
              <a:rPr lang="en-US" sz="1400" b="0" i="1" dirty="0"/>
              <a:t>9</a:t>
            </a:r>
            <a:r>
              <a:rPr lang="en-US" sz="1400" b="0" dirty="0"/>
              <a:t>(3), e24.</a:t>
            </a:r>
          </a:p>
          <a:p>
            <a:r>
              <a:rPr lang="en-US" altLang="en-US" sz="1400" b="0" dirty="0"/>
              <a:t>El </a:t>
            </a:r>
            <a:r>
              <a:rPr lang="en-US" altLang="en-US" sz="1400" b="0" dirty="0" err="1"/>
              <a:t>Emam</a:t>
            </a:r>
            <a:r>
              <a:rPr lang="en-US" altLang="en-US" sz="1400" b="0" dirty="0"/>
              <a:t>, K., </a:t>
            </a:r>
            <a:r>
              <a:rPr lang="en-US" altLang="en-US" sz="1400" b="0" dirty="0" err="1"/>
              <a:t>Neri</a:t>
            </a:r>
            <a:r>
              <a:rPr lang="en-US" altLang="en-US" sz="1400" b="0" dirty="0"/>
              <a:t>, E., </a:t>
            </a:r>
            <a:r>
              <a:rPr lang="en-US" altLang="en-US" sz="1400" b="0" dirty="0" err="1"/>
              <a:t>Jonker</a:t>
            </a:r>
            <a:r>
              <a:rPr lang="en-US" altLang="en-US" sz="1400" b="0" dirty="0"/>
              <a:t>, E., </a:t>
            </a:r>
            <a:r>
              <a:rPr lang="en-US" altLang="en-US" sz="1400" b="0" dirty="0" err="1"/>
              <a:t>Sokolova</a:t>
            </a:r>
            <a:r>
              <a:rPr lang="en-US" altLang="en-US" sz="1400" b="0" dirty="0"/>
              <a:t>, M., Peyton, L., </a:t>
            </a:r>
            <a:r>
              <a:rPr lang="en-US" altLang="en-US" sz="1400" b="0" dirty="0" err="1"/>
              <a:t>Neisa</a:t>
            </a:r>
            <a:r>
              <a:rPr lang="en-US" altLang="en-US" sz="1400" b="0" dirty="0"/>
              <a:t>, A., &amp; </a:t>
            </a:r>
            <a:r>
              <a:rPr lang="en-US" altLang="en-US" sz="1400" b="0" dirty="0" err="1"/>
              <a:t>Scassa</a:t>
            </a:r>
            <a:r>
              <a:rPr lang="en-US" altLang="en-US" sz="1400" b="0" dirty="0"/>
              <a:t>, T. (2010). The inadvertent disclosure of personal health information through peer-to-peer file sharing programs. </a:t>
            </a:r>
            <a:r>
              <a:rPr lang="en-US" altLang="en-US" sz="1400" b="0" i="1" dirty="0"/>
              <a:t>Journal of the American Medical Informatics Association</a:t>
            </a:r>
            <a:r>
              <a:rPr lang="en-US" altLang="en-US" sz="1400" b="0" dirty="0"/>
              <a:t>, 17, 148–158. </a:t>
            </a:r>
          </a:p>
          <a:p>
            <a:r>
              <a:rPr lang="en-US" altLang="en-US" sz="1400" b="0" dirty="0"/>
              <a:t>European Commission. (2016, February 29). European Commission unveils EU-U.S. privacy shield. Retrieved from </a:t>
            </a:r>
            <a:r>
              <a:rPr lang="en-US" altLang="en-US" sz="1400" b="0" dirty="0">
                <a:hlinkClick r:id="rId5" tooltip="European Commission unveils EU-U.S. privacy shield, Link to website"/>
              </a:rPr>
              <a:t>http://ec.europa.eu/justice/newsroom/data-protection/news/160229_en.htm </a:t>
            </a:r>
            <a:endParaRPr lang="en-US" altLang="en-US" sz="1400" b="0" dirty="0"/>
          </a:p>
          <a:p>
            <a:r>
              <a:rPr lang="en-US" sz="1400" b="0" dirty="0"/>
              <a:t>European Commission. (2016, March 23). Protection of personal data. Retrieved from </a:t>
            </a:r>
            <a:r>
              <a:rPr lang="en-US" sz="1400" b="0" dirty="0">
                <a:hlinkClick r:id="rId6" tooltip="Protection of personal data, Link to website"/>
              </a:rPr>
              <a:t>http://</a:t>
            </a:r>
            <a:r>
              <a:rPr lang="en-US" sz="1400" b="0" dirty="0" smtClean="0">
                <a:hlinkClick r:id="rId6" tooltip="Protection of personal data, Link to website"/>
              </a:rPr>
              <a:t>ec.europa.eu/justice/data-protection/index_en.htm</a:t>
            </a:r>
            <a:r>
              <a:rPr lang="en-US" sz="1400" b="0" dirty="0" smtClean="0"/>
              <a:t> </a:t>
            </a:r>
            <a:endParaRPr lang="en-US" altLang="en-US" sz="1400" b="0" dirty="0"/>
          </a:p>
          <a:p>
            <a:r>
              <a:rPr lang="en-US" altLang="en-US" sz="1400" b="0" dirty="0" err="1"/>
              <a:t>Gostin</a:t>
            </a:r>
            <a:r>
              <a:rPr lang="en-US" altLang="en-US" sz="1400" b="0" dirty="0"/>
              <a:t>, L., &amp; Hodge, J. (2002). Personal privacy and common goods: a framework for balancing under the national health information privacy rule. </a:t>
            </a:r>
            <a:r>
              <a:rPr lang="en-US" altLang="en-US" sz="1400" b="0" i="1" dirty="0"/>
              <a:t>Minnesota Law Review</a:t>
            </a:r>
            <a:r>
              <a:rPr lang="en-US" altLang="en-US" sz="1400" b="0" dirty="0"/>
              <a:t>, 86, 1439–1479. Retrieved from </a:t>
            </a:r>
            <a:r>
              <a:rPr lang="en-US" altLang="en-US" sz="1400" b="0" dirty="0">
                <a:hlinkClick r:id="rId7" tooltip="Personal privacy and common goods: a framework for balancing under the national health information privacy rule, Link to journal article"/>
              </a:rPr>
              <a:t>http://scholarship.law.georgetown.edu/cgi/viewcontent.cgi?article=1086&amp;context=facpub</a:t>
            </a:r>
            <a:endParaRPr lang="en-US" altLang="en-US" sz="1400" b="0" dirty="0"/>
          </a:p>
          <a:p>
            <a:r>
              <a:rPr lang="en-US" altLang="en-US" sz="1400" b="0" dirty="0"/>
              <a:t>Hall, M., &amp; Schulman, K. (2009). Ownership of medical information. </a:t>
            </a:r>
            <a:r>
              <a:rPr lang="en-US" altLang="en-US" sz="1400" b="0" i="1" dirty="0"/>
              <a:t>JAMA</a:t>
            </a:r>
            <a:r>
              <a:rPr lang="en-US" altLang="en-US" sz="1400" b="0" dirty="0"/>
              <a:t>, 301, 1282–1284. Retrieved from </a:t>
            </a:r>
            <a:r>
              <a:rPr lang="en-US" altLang="en-US" sz="1400" b="0" dirty="0">
                <a:hlinkClick r:id="rId8" tooltip="Ownership of medical information, Link to journal article"/>
              </a:rPr>
              <a:t>http://</a:t>
            </a:r>
            <a:r>
              <a:rPr lang="en-US" altLang="en-US" sz="1400" b="0" dirty="0" smtClean="0">
                <a:hlinkClick r:id="rId8" tooltip="Ownership of medical information, Link to journal article"/>
              </a:rPr>
              <a:t>jamanetwork.com/journals/jama/article-abstract/183601</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a Continued 2</a:t>
            </a:r>
          </a:p>
        </p:txBody>
      </p:sp>
      <p:sp>
        <p:nvSpPr>
          <p:cNvPr id="63490" name="Text Placeholder 5"/>
          <p:cNvSpPr>
            <a:spLocks noGrp="1"/>
          </p:cNvSpPr>
          <p:nvPr>
            <p:ph type="body" sz="quarter" idx="16"/>
          </p:nvPr>
        </p:nvSpPr>
        <p:spPr>
          <a:xfrm>
            <a:off x="457200" y="1600200"/>
            <a:ext cx="8229600" cy="4663440"/>
          </a:xfrm>
        </p:spPr>
        <p:txBody>
          <a:bodyPr/>
          <a:lstStyle/>
          <a:p>
            <a:r>
              <a:rPr lang="en-US" sz="1400" b="0" dirty="0"/>
              <a:t>HealthIT.gov. (2013). Federal-state healthcare coordination: Health information security and privacy collaboration (HISPC). Retrieved from </a:t>
            </a:r>
            <a:r>
              <a:rPr lang="en-US" sz="1400" b="0" dirty="0">
                <a:hlinkClick r:id="rId4" tooltip="Federal-state healthcare coordination: Health information security and privacy collaboration (HISPC), Link to article"/>
              </a:rPr>
              <a:t>https://www.healthit.gov/policy-researchers-implementers/health-information-security-privacy-collaboration-hispc</a:t>
            </a:r>
            <a:endParaRPr lang="en-US" sz="1400" b="0" dirty="0"/>
          </a:p>
          <a:p>
            <a:r>
              <a:rPr lang="en-US" altLang="en-US" sz="1400" b="0" dirty="0" smtClean="0"/>
              <a:t>HealthIT.gov</a:t>
            </a:r>
            <a:r>
              <a:rPr lang="en-US" altLang="en-US" sz="1400" b="0" dirty="0"/>
              <a:t>. (2016). Your health information rights. Retrieved from </a:t>
            </a:r>
            <a:r>
              <a:rPr lang="en-US" altLang="en-US" sz="1400" b="0" dirty="0">
                <a:hlinkClick r:id="rId5" tooltip="Your health information rights, Link to document"/>
              </a:rPr>
              <a:t>https://www.healthit.gov/patients-families/your-health-information-rights</a:t>
            </a:r>
            <a:endParaRPr lang="en-US" altLang="en-US" sz="1400" b="0" dirty="0"/>
          </a:p>
          <a:p>
            <a:r>
              <a:rPr lang="en-US" altLang="en-US" sz="1400" b="0" dirty="0"/>
              <a:t>HIMSS (Healthcare Information and Management Systems Society). (2015).  2015 HIMSS security survey. Retrieved from </a:t>
            </a:r>
            <a:r>
              <a:rPr lang="en-US" altLang="en-US" sz="1400" b="0" dirty="0">
                <a:hlinkClick r:id="rId6" tooltip="2015 HIMSS security survey, Link to document"/>
              </a:rPr>
              <a:t>http://www.himss.org/2015-cybersecurity-survey</a:t>
            </a:r>
            <a:r>
              <a:rPr lang="en-US" altLang="en-US" sz="1400" b="0" dirty="0"/>
              <a:t> (full report limited to members only; executive summary available free to download).</a:t>
            </a:r>
          </a:p>
          <a:p>
            <a:r>
              <a:rPr lang="en-US" altLang="en-US" sz="1400" b="0" dirty="0"/>
              <a:t>Hodge, J., </a:t>
            </a:r>
            <a:r>
              <a:rPr lang="en-US" altLang="en-US" sz="1400" b="0" dirty="0" err="1"/>
              <a:t>Gostin</a:t>
            </a:r>
            <a:r>
              <a:rPr lang="en-US" altLang="en-US" sz="1400" b="0" dirty="0"/>
              <a:t>, L., &amp; Jacobson, P. (1999). Legal issues concerning electronic health information:  Privacy, quality, and liability. </a:t>
            </a:r>
            <a:r>
              <a:rPr lang="en-US" altLang="en-US" sz="1400" b="0" i="1" dirty="0"/>
              <a:t>JAMA</a:t>
            </a:r>
            <a:r>
              <a:rPr lang="en-US" altLang="en-US" sz="1400" b="0" dirty="0"/>
              <a:t>, 282, 1466–1471. </a:t>
            </a:r>
          </a:p>
          <a:p>
            <a:r>
              <a:rPr lang="en-US" altLang="en-US" sz="1400" b="0" dirty="0" err="1"/>
              <a:t>Keteyian</a:t>
            </a:r>
            <a:r>
              <a:rPr lang="en-US" altLang="en-US" sz="1400" b="0" dirty="0"/>
              <a:t>, A. (2010, April 15). Digital photocopiers loaded with secrets. </a:t>
            </a:r>
            <a:r>
              <a:rPr lang="en-US" altLang="en-US" sz="1400" b="0" i="1" dirty="0"/>
              <a:t>CBS News</a:t>
            </a:r>
            <a:r>
              <a:rPr lang="en-US" altLang="en-US" sz="1400" b="0" dirty="0"/>
              <a:t>. Retrieved from </a:t>
            </a:r>
            <a:r>
              <a:rPr lang="en-US" altLang="en-US" sz="1400" b="0" dirty="0">
                <a:hlinkClick r:id="rId7" tooltip="Digital photocopiers loaded with secrets, Link to document"/>
              </a:rPr>
              <a:t>http://www.cbsnews.com/stories/2010/04/19/eveningnews/main6412439.shtml </a:t>
            </a:r>
            <a:endParaRPr lang="en-US" altLang="en-US" sz="1400" b="0" dirty="0"/>
          </a:p>
          <a:p>
            <a:r>
              <a:rPr lang="en-US" altLang="en-US" sz="1400" b="0" dirty="0"/>
              <a:t>Kutscher, B. (2016, March 3). Healthcare underspends on cybersecurity as attacks accelerate. </a:t>
            </a:r>
            <a:r>
              <a:rPr lang="en-US" altLang="en-US" sz="1400" b="0" i="1" dirty="0"/>
              <a:t>Modern Healthcare</a:t>
            </a:r>
            <a:r>
              <a:rPr lang="en-US" altLang="en-US" sz="1400" b="0" dirty="0"/>
              <a:t>. Retrieved from </a:t>
            </a:r>
            <a:r>
              <a:rPr lang="en-US" altLang="en-US" sz="1400" b="0" dirty="0">
                <a:hlinkClick r:id="rId8" tooltip="Healthcare underspends on cybersecurity as attacks accelerate, Link to document"/>
              </a:rPr>
              <a:t>http://www.modernhealthcare.com/article/20160303/NEWS/ 160309922/healthcare-underspends-on-cybersecurity-as-attacks-accelerate</a:t>
            </a:r>
            <a:endParaRPr lang="en-US" altLang="en-US" sz="1400" b="0" dirty="0"/>
          </a:p>
          <a:p>
            <a:r>
              <a:rPr lang="en-US" altLang="en-US" sz="1400" b="0" dirty="0"/>
              <a:t>Lee, C., &amp; Goldfarb, Z. (2006, June 30). Stolen VA laptop and hard drive recovered. </a:t>
            </a:r>
            <a:r>
              <a:rPr lang="en-US" altLang="en-US" sz="1400" b="0" i="1" dirty="0"/>
              <a:t>Washington Post</a:t>
            </a:r>
            <a:r>
              <a:rPr lang="en-US" altLang="en-US" sz="1400" b="0" dirty="0"/>
              <a:t>, p. A01. Retrieved from </a:t>
            </a:r>
            <a:r>
              <a:rPr lang="en-US" altLang="en-US" sz="1400" b="0" dirty="0">
                <a:hlinkClick r:id="rId9" tooltip="Stolen VA laptop and hard drive recovered, Link to document"/>
              </a:rPr>
              <a:t>http://www.washingtonpost.com/wp-dyn/content/article/2006/06/29/ AR2006062900352.html</a:t>
            </a:r>
            <a:endParaRPr lang="en-US" altLang="en-US" sz="1400" b="0" dirty="0"/>
          </a:p>
          <a:p>
            <a:r>
              <a:rPr lang="en-US" altLang="en-US" sz="1400" b="0" dirty="0"/>
              <a:t>Lumley, T., &amp; Rice, K. (2010). Potential for revealing individual-level information in genome-wide association studies. </a:t>
            </a:r>
            <a:r>
              <a:rPr lang="en-US" altLang="en-US" sz="1400" b="0" i="1" dirty="0"/>
              <a:t>JAMA</a:t>
            </a:r>
            <a:r>
              <a:rPr lang="en-US" altLang="en-US" sz="1400" b="0" dirty="0"/>
              <a:t>, 303, 859–860.</a:t>
            </a:r>
          </a:p>
        </p:txBody>
      </p:sp>
      <p:sp>
        <p:nvSpPr>
          <p:cNvPr id="10" name="Slide Number Placeholder 9"/>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a Continued 3</a:t>
            </a:r>
          </a:p>
        </p:txBody>
      </p:sp>
      <p:sp>
        <p:nvSpPr>
          <p:cNvPr id="65538" name="Text Placeholder 5"/>
          <p:cNvSpPr>
            <a:spLocks noGrp="1"/>
          </p:cNvSpPr>
          <p:nvPr>
            <p:ph type="body" sz="quarter" idx="16"/>
          </p:nvPr>
        </p:nvSpPr>
        <p:spPr>
          <a:xfrm>
            <a:off x="457200" y="1600200"/>
            <a:ext cx="8229600" cy="4991100"/>
          </a:xfrm>
        </p:spPr>
        <p:txBody>
          <a:bodyPr/>
          <a:lstStyle/>
          <a:p>
            <a:r>
              <a:rPr lang="en-US" altLang="en-US" sz="1400" b="0" dirty="0" err="1"/>
              <a:t>Malin</a:t>
            </a:r>
            <a:r>
              <a:rPr lang="en-US" altLang="en-US" sz="1400" b="0" dirty="0"/>
              <a:t>, B., &amp; Sweeney, L. (2005). How (not) to protect genomic data privacy in a distributed network: Using trail re-identification to evaluate and design anonymity protection systems. </a:t>
            </a:r>
            <a:r>
              <a:rPr lang="en-US" altLang="en-US" sz="1400" b="0" i="1" dirty="0"/>
              <a:t>Journal of Biomedical Informatics</a:t>
            </a:r>
            <a:r>
              <a:rPr lang="en-US" altLang="en-US" sz="1400" b="0" dirty="0"/>
              <a:t>, 37, 179–192. </a:t>
            </a:r>
          </a:p>
          <a:p>
            <a:r>
              <a:rPr lang="en-US" altLang="en-US" sz="1400" b="0" dirty="0"/>
              <a:t>McGuire, A., &amp; Gibbs, R. (2006). No longer de-identified. </a:t>
            </a:r>
            <a:r>
              <a:rPr lang="en-US" altLang="en-US" sz="1400" b="0" i="1" dirty="0"/>
              <a:t>Science</a:t>
            </a:r>
            <a:r>
              <a:rPr lang="en-US" altLang="en-US" sz="1400" b="0" dirty="0"/>
              <a:t>, 312, 370–371. </a:t>
            </a:r>
          </a:p>
          <a:p>
            <a:r>
              <a:rPr lang="en-US" altLang="en-US" sz="1400" b="0" dirty="0"/>
              <a:t>Milken Institute School of Public Health. (2012).  Who owns medical records: 50 state comparison.  Retrieved from </a:t>
            </a:r>
            <a:r>
              <a:rPr lang="en-US" sz="1400" b="0" dirty="0">
                <a:hlinkClick r:id="rId4" tooltip="Who owns medical records: 50 state comparison, Link to website"/>
              </a:rPr>
              <a:t>http://www.healthinfolaw.org/comparative-analysis/who-owns-medical-records-50-state-comparison</a:t>
            </a:r>
            <a:endParaRPr lang="en-US" altLang="en-US" sz="1400" b="0" dirty="0"/>
          </a:p>
          <a:p>
            <a:r>
              <a:rPr lang="en-US" altLang="en-US" sz="1400" b="0" dirty="0"/>
              <a:t>Munro, D. (2015, Dec. 31). Data breaches in healthcare totaled over 112 million records in 2015.  </a:t>
            </a:r>
            <a:r>
              <a:rPr lang="en-US" altLang="en-US" sz="1400" b="0" i="1" dirty="0"/>
              <a:t>Forbes, Pharma &amp; Healthcare</a:t>
            </a:r>
            <a:r>
              <a:rPr lang="en-US" altLang="en-US" sz="1400" b="0" dirty="0"/>
              <a:t>. Retrieved from </a:t>
            </a:r>
            <a:r>
              <a:rPr lang="en-US" altLang="en-US" sz="1400" b="0" dirty="0">
                <a:hlinkClick r:id="rId5" tooltip="Data breaches in healthcare totaled over 112 million records in 2015, Link to document"/>
              </a:rPr>
              <a:t>http://www.forbes.com/sites/danmunro/2015/ 12/31/data-breaches-in-healthcare-total-over-112-million-records-in-2015/#356bb7337fd5</a:t>
            </a:r>
            <a:endParaRPr lang="en-US" altLang="en-US" sz="1400" b="0" dirty="0"/>
          </a:p>
          <a:p>
            <a:r>
              <a:rPr lang="en-US" altLang="en-US" sz="1400" b="0" dirty="0" err="1"/>
              <a:t>Orcutt</a:t>
            </a:r>
            <a:r>
              <a:rPr lang="en-US" altLang="en-US" sz="1400" b="0" dirty="0"/>
              <a:t>, M. (2015, Dec. 23)  2015 could be the year of the hospital hack. </a:t>
            </a:r>
            <a:r>
              <a:rPr lang="en-US" altLang="en-US" sz="1400" b="0" i="1" dirty="0"/>
              <a:t>MIT Technology Review</a:t>
            </a:r>
            <a:r>
              <a:rPr lang="en-US" altLang="en-US" sz="1400" b="0" dirty="0"/>
              <a:t>. Retrieved from </a:t>
            </a:r>
            <a:r>
              <a:rPr lang="en-US" altLang="en-US" sz="1400" b="0" dirty="0">
                <a:hlinkClick r:id="rId6" tooltip="2015 could be the year of the hospital hack, Link to document"/>
              </a:rPr>
              <a:t>https://www.technologyreview.com/s/533631/2015-could-be-the-year-of-the-hospital-hack</a:t>
            </a:r>
            <a:endParaRPr lang="en-US" altLang="en-US" sz="1400" b="0" dirty="0"/>
          </a:p>
          <a:p>
            <a:r>
              <a:rPr lang="en-US" altLang="en-US" sz="1400" b="0" dirty="0"/>
              <a:t>Patient Privacy Rights Foundation. (</a:t>
            </a:r>
            <a:r>
              <a:rPr lang="en-US" altLang="en-US" sz="1400" b="0" dirty="0" err="1"/>
              <a:t>n.d.</a:t>
            </a:r>
            <a:r>
              <a:rPr lang="en-US" altLang="en-US" sz="1400" b="0" dirty="0"/>
              <a:t>). Patient privacy rights. Retrieved from </a:t>
            </a:r>
            <a:r>
              <a:rPr lang="en-US" altLang="en-US" sz="1400" b="0" dirty="0">
                <a:hlinkClick r:id="rId7" tooltip="Patient Privacy Rights Foundation, Link to website"/>
              </a:rPr>
              <a:t>https://patientprivacyrights.org</a:t>
            </a:r>
            <a:r>
              <a:rPr lang="en-US" altLang="en-US" sz="1400" b="0" dirty="0"/>
              <a:t> </a:t>
            </a:r>
          </a:p>
          <a:p>
            <a:r>
              <a:rPr lang="en-US" altLang="en-US" sz="1400" b="0" dirty="0" err="1"/>
              <a:t>Perma</a:t>
            </a:r>
            <a:r>
              <a:rPr lang="en-US" altLang="en-US" sz="1400" b="0" dirty="0"/>
              <a:t>, Gabriel. (2015, Feb. 5). Anthem hit by large data breach. </a:t>
            </a:r>
            <a:r>
              <a:rPr lang="en-US" altLang="en-US" sz="1400" b="0" i="1" dirty="0"/>
              <a:t>Healthcare Informatics</a:t>
            </a:r>
            <a:r>
              <a:rPr lang="en-US" altLang="en-US" sz="1400" b="0" dirty="0"/>
              <a:t>. Retrieved from </a:t>
            </a:r>
            <a:r>
              <a:rPr lang="en-US" altLang="en-US" sz="1400" b="0" dirty="0">
                <a:hlinkClick r:id="rId8" tooltip="Anthem hit by large data breach, Link to document"/>
              </a:rPr>
              <a:t>http://www.healthcare-informatics.com/news-item/anthem-hit-large-data-brach</a:t>
            </a:r>
            <a:endParaRPr lang="en-US" altLang="en-US" sz="1400" b="0" dirty="0"/>
          </a:p>
          <a:p>
            <a:r>
              <a:rPr lang="en-US" altLang="en-US" sz="1400" b="0" dirty="0" err="1"/>
              <a:t>Ponemon</a:t>
            </a:r>
            <a:r>
              <a:rPr lang="en-US" altLang="en-US" sz="1400" b="0" dirty="0"/>
              <a:t> Institute. (2015). Fifth annual benchmark study on privacy and security of healthcare data. Retrieved from </a:t>
            </a:r>
            <a:r>
              <a:rPr lang="en-US" altLang="en-US" sz="1400" b="0" dirty="0">
                <a:hlinkClick r:id="rId9" tooltip="Fifth annual benchmark study on privacy and security of healthcare data, Link to study"/>
              </a:rPr>
              <a:t>https://www2.idexpertscorp.com/fifth-annual-ponemon-study-on-privacy-security-incidents-of-healthcare-data</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a Continued 4</a:t>
            </a:r>
          </a:p>
        </p:txBody>
      </p:sp>
      <p:sp>
        <p:nvSpPr>
          <p:cNvPr id="61443" name="Text Placeholder 5"/>
          <p:cNvSpPr>
            <a:spLocks noGrp="1"/>
          </p:cNvSpPr>
          <p:nvPr>
            <p:ph type="body" sz="quarter" idx="16"/>
          </p:nvPr>
        </p:nvSpPr>
        <p:spPr>
          <a:xfrm>
            <a:off x="457200" y="1600200"/>
            <a:ext cx="8229600" cy="5212080"/>
          </a:xfrm>
        </p:spPr>
        <p:txBody>
          <a:bodyPr/>
          <a:lstStyle/>
          <a:p>
            <a:r>
              <a:rPr lang="en-US" altLang="en-US" sz="1400" b="0" dirty="0" err="1"/>
              <a:t>Pritts</a:t>
            </a:r>
            <a:r>
              <a:rPr lang="en-US" altLang="en-US" sz="1400" b="0" dirty="0"/>
              <a:t>, J., &amp; Connor, K. (2007). The implementation of e-consent mechanisms in three countries: Canada, England, and the Netherlands. Washington, DC: Substance Abuse and Mental Health Services Administration. Retrieved from </a:t>
            </a:r>
            <a:r>
              <a:rPr lang="en-US" altLang="en-US" sz="1400" b="0" dirty="0">
                <a:hlinkClick r:id="rId4" tooltip="The implementation of e-consent mechanisms in three countries: Canada, England, and the Netherlands, Link to pdf document"/>
              </a:rPr>
              <a:t>http://ihcrp.georgetown.edu/pdfs/prittse-consent.pdf</a:t>
            </a:r>
            <a:endParaRPr lang="en-US" altLang="en-US" sz="1400" b="0" dirty="0"/>
          </a:p>
          <a:p>
            <a:r>
              <a:rPr lang="en-US" altLang="en-US" sz="1400" b="0" dirty="0"/>
              <a:t>Privacy Rights Clearinghouse. (2005). Chronology of data breaches. Retrieved from </a:t>
            </a:r>
            <a:r>
              <a:rPr lang="en-US" altLang="en-US" sz="1400" b="0" dirty="0">
                <a:hlinkClick r:id="rId5" tooltip="Chronology of data breaches, Link to document"/>
              </a:rPr>
              <a:t>http://www.privacyrights.org/data-breach</a:t>
            </a:r>
            <a:endParaRPr lang="en-US" altLang="en-US" sz="1400" b="0" dirty="0"/>
          </a:p>
          <a:p>
            <a:r>
              <a:rPr lang="en-US" altLang="en-US" sz="1400" b="0" dirty="0"/>
              <a:t>Privacy Rights Clearinghouse. (2014). </a:t>
            </a:r>
            <a:r>
              <a:rPr lang="en-US" sz="1400" b="0" dirty="0"/>
              <a:t>Fact sheet 8c: The HIPAA privacy rule: Patients’ rights.  Retrieved from </a:t>
            </a:r>
            <a:r>
              <a:rPr lang="en-US" sz="1400" b="0" dirty="0">
                <a:hlinkClick r:id="rId6" tooltip="Link to document"/>
              </a:rPr>
              <a:t>https://www.privacyrights.org/content/hipaa-privacy-rule-patients-rights</a:t>
            </a:r>
            <a:endParaRPr lang="en-US" altLang="en-US" sz="1400" b="0" dirty="0"/>
          </a:p>
          <a:p>
            <a:r>
              <a:rPr lang="en-US" altLang="en-US" sz="1400" b="0" dirty="0" err="1"/>
              <a:t>Rodwin</a:t>
            </a:r>
            <a:r>
              <a:rPr lang="en-US" altLang="en-US" sz="1400" b="0" dirty="0"/>
              <a:t>, M. (2009). The case for public ownership of patient data. </a:t>
            </a:r>
            <a:r>
              <a:rPr lang="en-US" altLang="en-US" sz="1400" b="0" i="1" dirty="0"/>
              <a:t>JAMA</a:t>
            </a:r>
            <a:r>
              <a:rPr lang="en-US" altLang="en-US" sz="1400" b="0" dirty="0"/>
              <a:t>, 302, 86–88. </a:t>
            </a:r>
          </a:p>
          <a:p>
            <a:r>
              <a:rPr lang="en-US" altLang="en-US" sz="1400" b="0" dirty="0"/>
              <a:t>Rojas-Burke, J. (2006). Providence critics push for safer records. </a:t>
            </a:r>
            <a:r>
              <a:rPr lang="en-US" altLang="en-US" sz="1400" b="0" i="1" dirty="0"/>
              <a:t>The Oregonian</a:t>
            </a:r>
            <a:r>
              <a:rPr lang="en-US" altLang="en-US" sz="1400" b="0" dirty="0"/>
              <a:t>. </a:t>
            </a:r>
          </a:p>
          <a:p>
            <a:r>
              <a:rPr lang="en-US" altLang="en-US" sz="1400" b="0" dirty="0"/>
              <a:t>Rothstein, M., &amp; </a:t>
            </a:r>
            <a:r>
              <a:rPr lang="en-US" altLang="en-US" sz="1400" b="0" dirty="0" err="1"/>
              <a:t>Talbott</a:t>
            </a:r>
            <a:r>
              <a:rPr lang="en-US" altLang="en-US" sz="1400" b="0" dirty="0"/>
              <a:t>, M. (2006). Compelled disclosure of health information: Protecting against the greatest potential threat to privacy. </a:t>
            </a:r>
            <a:r>
              <a:rPr lang="en-US" altLang="en-US" sz="1400" b="0" i="1" dirty="0"/>
              <a:t>JAMA</a:t>
            </a:r>
            <a:r>
              <a:rPr lang="en-US" altLang="en-US" sz="1400" b="0" dirty="0"/>
              <a:t>, 295, 2882–2885. </a:t>
            </a:r>
          </a:p>
          <a:p>
            <a:r>
              <a:rPr lang="en-US" altLang="en-US" sz="1400" b="0" dirty="0"/>
              <a:t>Sequoia Project. (2016). Data use and reciprocal support agreement (DURSA). Retrieved from </a:t>
            </a:r>
            <a:r>
              <a:rPr lang="en-US" altLang="en-US" sz="1400" b="0" dirty="0">
                <a:hlinkClick r:id="rId7" tooltip="Data use and reciprocal support agreement (DURSA), Link to document"/>
              </a:rPr>
              <a:t>http://sequoiaproject.org/ehealth-exchange/onboarding/dursa</a:t>
            </a:r>
            <a:endParaRPr lang="en-US" altLang="en-US" sz="1400" b="0" dirty="0"/>
          </a:p>
          <a:p>
            <a:r>
              <a:rPr lang="en-US" altLang="en-US" sz="1400" b="0" dirty="0"/>
              <a:t>Sweeney, L. (1997). Guaranteeing anonymity when sharing medical data: The </a:t>
            </a:r>
            <a:r>
              <a:rPr lang="en-US" altLang="en-US" sz="1400" b="0" dirty="0" err="1"/>
              <a:t>Datafly</a:t>
            </a:r>
            <a:r>
              <a:rPr lang="en-US" altLang="en-US" sz="1400" b="0" dirty="0"/>
              <a:t> System. </a:t>
            </a:r>
            <a:r>
              <a:rPr lang="en-US" altLang="en-US" sz="1400" b="0" i="1" dirty="0"/>
              <a:t>Proceedings of the 1997 AMIA Annual Fall Symposium, Nashville</a:t>
            </a:r>
            <a:r>
              <a:rPr lang="en-US" altLang="en-US" sz="1400" b="0" dirty="0"/>
              <a:t>, TN, 51–55.</a:t>
            </a:r>
          </a:p>
          <a:p>
            <a:pPr marL="342900" lvl="1" indent="-342900">
              <a:buSzTx/>
            </a:pPr>
            <a:r>
              <a:rPr lang="en-US" altLang="en-US" dirty="0"/>
              <a:t>Sweeney, L. (2002). k-Anonymity: A model for protecting privacy. </a:t>
            </a:r>
            <a:r>
              <a:rPr lang="en-US" altLang="en-US" i="1" dirty="0"/>
              <a:t>International Journal on Uncertainty, Fuzziness, and Knowledge-based Systems</a:t>
            </a:r>
            <a:r>
              <a:rPr lang="en-US" altLang="en-US" dirty="0"/>
              <a:t>, </a:t>
            </a:r>
            <a:r>
              <a:rPr lang="en-US" altLang="en-US" i="1" dirty="0"/>
              <a:t>10</a:t>
            </a:r>
            <a:r>
              <a:rPr lang="en-US" altLang="en-US" dirty="0"/>
              <a:t>(5), 557–570. </a:t>
            </a:r>
          </a:p>
          <a:p>
            <a:pPr marL="342900" lvl="1" indent="-342900">
              <a:buSzTx/>
            </a:pPr>
            <a:r>
              <a:rPr lang="en-US" dirty="0" err="1"/>
              <a:t>TEDx</a:t>
            </a:r>
            <a:r>
              <a:rPr lang="en-US" dirty="0"/>
              <a:t> Talks (2104). Designing technology to restore privacy: Deborah C. Peel, MD at </a:t>
            </a:r>
            <a:r>
              <a:rPr lang="en-US" dirty="0" err="1"/>
              <a:t>TEDxTraverseCity</a:t>
            </a:r>
            <a:r>
              <a:rPr lang="en-US" dirty="0"/>
              <a:t> [Video File] Retrieved from </a:t>
            </a:r>
            <a:r>
              <a:rPr lang="en-US" dirty="0">
                <a:hlinkClick r:id="rId8" tooltip="Designing technology to restore privacy, link to video"/>
              </a:rPr>
              <a:t>https://www.youtube.com/watch?v=f1JPjLCxPFQ</a:t>
            </a:r>
            <a:endParaRPr lang="en-US" dirty="0"/>
          </a:p>
          <a:p>
            <a:pPr marL="342900" lvl="1" indent="-342900">
              <a:buSzTx/>
            </a:pPr>
            <a:endParaRPr lang="en-US" altLang="en-US" sz="1400" b="0" dirty="0"/>
          </a:p>
          <a:p>
            <a:endParaRPr lang="en-US" altLang="en-US" sz="1400" b="0"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74320" y="274637"/>
            <a:ext cx="8595360" cy="1143000"/>
          </a:xfrm>
        </p:spPr>
        <p:txBody>
          <a:bodyPr/>
          <a:lstStyle/>
          <a:p>
            <a:r>
              <a:rPr lang="en-US" altLang="en-US" dirty="0"/>
              <a:t>Privacy, Confidentiality, and Security</a:t>
            </a:r>
            <a:br>
              <a:rPr lang="en-US" altLang="en-US" dirty="0"/>
            </a:br>
            <a:r>
              <a:rPr lang="en-US" altLang="en-US" dirty="0"/>
              <a:t>References – Lecture a Continued 5</a:t>
            </a:r>
          </a:p>
        </p:txBody>
      </p:sp>
      <p:sp>
        <p:nvSpPr>
          <p:cNvPr id="7" name="Text Placeholder 6"/>
          <p:cNvSpPr>
            <a:spLocks noGrp="1"/>
          </p:cNvSpPr>
          <p:nvPr>
            <p:ph type="body" sz="quarter" idx="16"/>
          </p:nvPr>
        </p:nvSpPr>
        <p:spPr>
          <a:xfrm>
            <a:off x="457200" y="1600199"/>
            <a:ext cx="8229600" cy="3608071"/>
          </a:xfrm>
        </p:spPr>
        <p:txBody>
          <a:bodyPr/>
          <a:lstStyle/>
          <a:p>
            <a:pPr lvl="1"/>
            <a:r>
              <a:rPr lang="en-US" altLang="en-US" dirty="0"/>
              <a:t>Tufts University School of Medicine. (2009). Declaration of health data rights. Retrieved from </a:t>
            </a:r>
            <a:r>
              <a:rPr lang="en-US" altLang="en-US" dirty="0">
                <a:hlinkClick r:id="rId3" tooltip="Declaration of health data rights, Link to article"/>
              </a:rPr>
              <a:t>https://sites.tufts.edu/prep/2009/07/07/declaration-of-health-data-rights</a:t>
            </a:r>
            <a:endParaRPr lang="en-US" altLang="en-US" dirty="0"/>
          </a:p>
          <a:p>
            <a:r>
              <a:rPr lang="en-US" sz="1400" b="0" dirty="0"/>
              <a:t>U.S. Department of Health and Human Services (HHS). (2016a). Breaches affecting 500 or more individuals.  Retrieved from </a:t>
            </a:r>
            <a:r>
              <a:rPr lang="en-US" sz="1400" b="0" dirty="0">
                <a:hlinkClick r:id="rId4" tooltip="Breaches affecting 500 or more individuals, Link to website"/>
              </a:rPr>
              <a:t>https://ocrportal.hhs.gov/ocr/breach/breach_report.jsf</a:t>
            </a:r>
            <a:r>
              <a:rPr lang="en-US" sz="1400" b="0" dirty="0"/>
              <a:t> </a:t>
            </a:r>
          </a:p>
          <a:p>
            <a:r>
              <a:rPr lang="en-US" sz="1400" b="0" dirty="0"/>
              <a:t>U.S. Department of Health and Human Services (HHS). (2016b). Improper disclosure of research participants’ protected health information results in $3.9 million HIPAA settlement. Retrieved from </a:t>
            </a:r>
            <a:r>
              <a:rPr lang="en-US" altLang="en-US" sz="1400" b="0" dirty="0">
                <a:hlinkClick r:id="rId5" tooltip="mproper disclosure of research participants’ protected health information results in $3.9 million HIPAA settlement, Link to article"/>
              </a:rPr>
              <a:t>http://www.hhs.gov/about/news/2016/03/17/improper-disclosure-research-participants-protected-health-information-results-in-hipaa-settlement.html#</a:t>
            </a:r>
            <a:r>
              <a:rPr lang="en-US" altLang="en-US" sz="1400" b="0" dirty="0"/>
              <a:t>  </a:t>
            </a:r>
          </a:p>
          <a:p>
            <a:r>
              <a:rPr lang="en-US" altLang="en-US" sz="1400" b="0" dirty="0"/>
              <a:t>White House Office of the Press Secretary. (2015)  Fact sheet: President Obama’s precision medicine initiative. Retrieved from </a:t>
            </a:r>
            <a:r>
              <a:rPr lang="en-US" altLang="en-US" sz="1400" b="0" dirty="0">
                <a:hlinkClick r:id="rId6" tooltip="act sheet: President Obama’s precision medicine initiative, Link to document"/>
              </a:rPr>
              <a:t>https://www.whitehouse.gov/the-press-office/2015/01/30/fact-sheet-president-obama-s-precision-medicine-initiative</a:t>
            </a:r>
            <a:endParaRPr lang="en-US" altLang="en-US" sz="1400" b="0" dirty="0"/>
          </a:p>
          <a:p>
            <a:r>
              <a:rPr lang="en-US" altLang="en-US" sz="1400" b="0" dirty="0"/>
              <a:t>Wright, A., &amp; </a:t>
            </a:r>
            <a:r>
              <a:rPr lang="en-US" altLang="en-US" sz="1400" b="0" dirty="0" err="1"/>
              <a:t>Sittig</a:t>
            </a:r>
            <a:r>
              <a:rPr lang="en-US" altLang="en-US" sz="1400" b="0" dirty="0"/>
              <a:t>, D. (2007a). Encryption characteristics of two USB-based personal health record devices. </a:t>
            </a:r>
            <a:r>
              <a:rPr lang="en-US" altLang="en-US" sz="1400" b="0" i="1" dirty="0"/>
              <a:t>Journal of the American Medical Informatics Association</a:t>
            </a:r>
            <a:r>
              <a:rPr lang="en-US" altLang="en-US" sz="1400" b="0" dirty="0"/>
              <a:t>, 14, 397-399. </a:t>
            </a:r>
          </a:p>
          <a:p>
            <a:r>
              <a:rPr lang="en-US" altLang="en-US" sz="1400" b="0" dirty="0"/>
              <a:t>Wright, A., &amp; </a:t>
            </a:r>
            <a:r>
              <a:rPr lang="en-US" altLang="en-US" sz="1400" b="0" dirty="0" err="1"/>
              <a:t>Sittig</a:t>
            </a:r>
            <a:r>
              <a:rPr lang="en-US" altLang="en-US" sz="1400" b="0" dirty="0"/>
              <a:t>, D. (2007b). Security threat posed by USB-based personal health records. </a:t>
            </a:r>
            <a:r>
              <a:rPr lang="en-US" altLang="en-US" sz="1400" b="0" i="1" dirty="0"/>
              <a:t>Annals of Internal Medicine</a:t>
            </a:r>
            <a:r>
              <a:rPr lang="en-US" altLang="en-US" sz="1400" b="0" dirty="0"/>
              <a:t>, 146, 314–315.</a:t>
            </a:r>
          </a:p>
        </p:txBody>
      </p:sp>
      <p:sp>
        <p:nvSpPr>
          <p:cNvPr id="17" name="Text Placeholder 16"/>
          <p:cNvSpPr>
            <a:spLocks noGrp="1"/>
          </p:cNvSpPr>
          <p:nvPr>
            <p:ph type="body" sz="quarter" idx="20"/>
          </p:nvPr>
        </p:nvSpPr>
        <p:spPr>
          <a:xfrm>
            <a:off x="456227" y="5288280"/>
            <a:ext cx="8229600" cy="895350"/>
          </a:xfrm>
        </p:spPr>
        <p:txBody>
          <a:bodyPr/>
          <a:lstStyle/>
          <a:p>
            <a:pPr marL="0" indent="0">
              <a:spcBef>
                <a:spcPts val="250"/>
              </a:spcBef>
              <a:defRPr/>
            </a:pPr>
            <a:r>
              <a:rPr lang="en-US" altLang="en-US" sz="1400" dirty="0"/>
              <a:t>Tables, Charts, Figures</a:t>
            </a:r>
          </a:p>
          <a:p>
            <a:pPr marL="347472" lvl="1" indent="-347472">
              <a:spcBef>
                <a:spcPts val="250"/>
              </a:spcBef>
              <a:defRPr/>
            </a:pPr>
            <a:r>
              <a:rPr lang="en-US" altLang="en-US" dirty="0">
                <a:cs typeface="Arial" pitchFamily="34" charset="0"/>
              </a:rPr>
              <a:t>9.1  Figure 1  Adapted from  Sweeney, L. (1997). Guaranteeing anonymity when sharing medical </a:t>
            </a:r>
            <a:r>
              <a:rPr lang="en-US" altLang="en-US" dirty="0" smtClean="0">
                <a:cs typeface="Arial" pitchFamily="34" charset="0"/>
              </a:rPr>
              <a:t>data, the </a:t>
            </a:r>
            <a:r>
              <a:rPr lang="en-US" altLang="en-US" dirty="0" err="1">
                <a:cs typeface="Arial" pitchFamily="34" charset="0"/>
              </a:rPr>
              <a:t>Datafly</a:t>
            </a:r>
            <a:r>
              <a:rPr lang="en-US" altLang="en-US" dirty="0">
                <a:cs typeface="Arial" pitchFamily="34" charset="0"/>
              </a:rPr>
              <a:t> System. </a:t>
            </a:r>
            <a:r>
              <a:rPr lang="en-US" altLang="en-US" i="1" dirty="0">
                <a:cs typeface="Arial" pitchFamily="34" charset="0"/>
              </a:rPr>
              <a:t>Proceedings of the 1997 AMIA Annual Fall Symposium, </a:t>
            </a:r>
            <a:r>
              <a:rPr lang="en-US" altLang="en-US" dirty="0">
                <a:cs typeface="Arial" pitchFamily="34" charset="0"/>
              </a:rPr>
              <a:t>Nashville, TN, 51–55.</a:t>
            </a:r>
          </a:p>
        </p:txBody>
      </p:sp>
      <p:sp>
        <p:nvSpPr>
          <p:cNvPr id="16" name="Slide Number Placeholder 15"/>
          <p:cNvSpPr>
            <a:spLocks noGrp="1"/>
          </p:cNvSpPr>
          <p:nvPr>
            <p:ph type="sldNum" sz="quarter" idx="4"/>
          </p:nvPr>
        </p:nvSpPr>
        <p:spPr/>
        <p:txBody>
          <a:bodyPr/>
          <a:lstStyle/>
          <a:p>
            <a:fld id="{F3BF8891-5E06-46C2-89A4-6DB85D39BA35}"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Privacy, Confidentiality, and Security</a:t>
            </a:r>
            <a:br>
              <a:rPr lang="en-US" dirty="0"/>
            </a:br>
            <a:r>
              <a:rPr lang="en-US" dirty="0"/>
              <a:t>Lecture a</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29</a:t>
            </a:fld>
            <a:endParaRPr lang="en-US" dirty="0"/>
          </a:p>
        </p:txBody>
      </p:sp>
    </p:spTree>
    <p:extLst>
      <p:ext uri="{BB962C8B-B14F-4D97-AF65-F5344CB8AC3E}">
        <p14:creationId xmlns:p14="http://schemas.microsoft.com/office/powerpoint/2010/main" val="187278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4320" y="274638"/>
            <a:ext cx="8595360" cy="1143000"/>
          </a:xfrm>
        </p:spPr>
        <p:txBody>
          <a:bodyPr/>
          <a:lstStyle/>
          <a:p>
            <a:r>
              <a:rPr lang="en-US" dirty="0"/>
              <a:t>Privacy, Confidentiality, and Security</a:t>
            </a:r>
            <a:br>
              <a:rPr lang="en-US" dirty="0"/>
            </a:br>
            <a:r>
              <a:rPr lang="en-US" dirty="0"/>
              <a:t>Learning Objectives</a:t>
            </a:r>
          </a:p>
        </p:txBody>
      </p:sp>
      <p:sp>
        <p:nvSpPr>
          <p:cNvPr id="12291" name="Text Placeholder 3"/>
          <p:cNvSpPr>
            <a:spLocks noGrp="1"/>
          </p:cNvSpPr>
          <p:nvPr>
            <p:ph sz="quarter" idx="14"/>
          </p:nvPr>
        </p:nvSpPr>
        <p:spPr>
          <a:xfrm>
            <a:off x="457200" y="1600199"/>
            <a:ext cx="8229600" cy="4400551"/>
          </a:xfrm>
        </p:spPr>
        <p:txBody>
          <a:bodyPr/>
          <a:lstStyle/>
          <a:p>
            <a:r>
              <a:rPr lang="en-US" altLang="en-US" sz="2600" dirty="0"/>
              <a:t>Define and discern the differences between privacy, confidentiality, and security (Lecture a).</a:t>
            </a:r>
          </a:p>
          <a:p>
            <a:r>
              <a:rPr lang="en-US" altLang="en-US" sz="2600" dirty="0"/>
              <a:t>Discuss methods for using information technology to protect privacy and confidentiality (Lecture b).</a:t>
            </a:r>
          </a:p>
          <a:p>
            <a:r>
              <a:rPr lang="en-US" altLang="en-US" sz="2600" dirty="0"/>
              <a:t>Describe and apply privacy, confidentiality, and security under the tenets of HIPAA Privacy and Security rules (Lectures c and d).</a:t>
            </a:r>
          </a:p>
          <a:p>
            <a:r>
              <a:rPr lang="en-US" altLang="en-US" sz="2600" dirty="0"/>
              <a:t>Discuss the intersection of a patient’</a:t>
            </a:r>
            <a:r>
              <a:rPr lang="en-US" altLang="ja-JP" sz="2600" dirty="0"/>
              <a:t>s right to privacy with the need to share and exchange patient information (Lecture d).</a:t>
            </a:r>
            <a:endParaRPr lang="en-US" altLang="en-US" sz="26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a:xfrm>
            <a:off x="274320" y="274638"/>
            <a:ext cx="8595360" cy="1143000"/>
          </a:xfrm>
        </p:spPr>
        <p:txBody>
          <a:bodyPr/>
          <a:lstStyle/>
          <a:p>
            <a:r>
              <a:rPr lang="en-US" altLang="en-US" dirty="0"/>
              <a:t>Privacy, Confidentiality, and Security</a:t>
            </a:r>
          </a:p>
        </p:txBody>
      </p:sp>
      <p:sp>
        <p:nvSpPr>
          <p:cNvPr id="7171" name="Content Placeholder 7"/>
          <p:cNvSpPr>
            <a:spLocks noGrp="1"/>
          </p:cNvSpPr>
          <p:nvPr>
            <p:ph sz="quarter" idx="14"/>
          </p:nvPr>
        </p:nvSpPr>
        <p:spPr>
          <a:xfrm>
            <a:off x="457200" y="1600200"/>
            <a:ext cx="8229600" cy="4781550"/>
          </a:xfrm>
        </p:spPr>
        <p:txBody>
          <a:bodyPr/>
          <a:lstStyle/>
          <a:p>
            <a:r>
              <a:rPr lang="en-US" sz="2800" dirty="0"/>
              <a:t>Definitions</a:t>
            </a:r>
          </a:p>
          <a:p>
            <a:r>
              <a:rPr lang="en-US" sz="2800" dirty="0"/>
              <a:t>Concerns</a:t>
            </a:r>
          </a:p>
          <a:p>
            <a:pPr lvl="1"/>
            <a:r>
              <a:rPr lang="en-US" sz="2400" dirty="0"/>
              <a:t>Privacy</a:t>
            </a:r>
          </a:p>
          <a:p>
            <a:pPr lvl="1"/>
            <a:r>
              <a:rPr lang="en-US" sz="2400" dirty="0"/>
              <a:t>Security</a:t>
            </a:r>
          </a:p>
          <a:p>
            <a:r>
              <a:rPr lang="en-US" sz="2800" dirty="0"/>
              <a:t>Tools for protecting health information</a:t>
            </a:r>
          </a:p>
          <a:p>
            <a:r>
              <a:rPr lang="en-US" sz="2800" dirty="0"/>
              <a:t>HIPAA</a:t>
            </a:r>
          </a:p>
          <a:p>
            <a:pPr lvl="1"/>
            <a:r>
              <a:rPr lang="en-US" sz="2400" dirty="0"/>
              <a:t>Privacy Rule</a:t>
            </a:r>
          </a:p>
          <a:p>
            <a:pPr lvl="1"/>
            <a:r>
              <a:rPr lang="en-US" sz="2400" dirty="0"/>
              <a:t>Security Rule</a:t>
            </a:r>
          </a:p>
          <a:p>
            <a:pPr lvl="1"/>
            <a:r>
              <a:rPr lang="en-US" sz="2400" dirty="0"/>
              <a:t>Enhancements in HITECH</a:t>
            </a:r>
          </a:p>
          <a:p>
            <a:pPr lvl="1"/>
            <a:r>
              <a:rPr lang="en-US" sz="2400" dirty="0"/>
              <a:t>Implications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Definitions</a:t>
            </a:r>
          </a:p>
        </p:txBody>
      </p:sp>
      <p:sp>
        <p:nvSpPr>
          <p:cNvPr id="16387" name="Content Placeholder 2"/>
          <p:cNvSpPr>
            <a:spLocks noGrp="1"/>
          </p:cNvSpPr>
          <p:nvPr>
            <p:ph sz="quarter" idx="14"/>
          </p:nvPr>
        </p:nvSpPr>
        <p:spPr/>
        <p:txBody>
          <a:bodyPr/>
          <a:lstStyle/>
          <a:p>
            <a:r>
              <a:rPr lang="en-US" altLang="en-US" sz="2800" dirty="0"/>
              <a:t>Privacy</a:t>
            </a:r>
          </a:p>
          <a:p>
            <a:pPr lvl="1"/>
            <a:r>
              <a:rPr lang="en-US" altLang="en-US" sz="2400" dirty="0"/>
              <a:t>The right to be left alone</a:t>
            </a:r>
          </a:p>
          <a:p>
            <a:pPr lvl="1"/>
            <a:r>
              <a:rPr lang="en-US" altLang="en-US" sz="2400" dirty="0"/>
              <a:t>The right to keep personal information secret</a:t>
            </a:r>
          </a:p>
          <a:p>
            <a:pPr lvl="1"/>
            <a:r>
              <a:rPr lang="en-US" altLang="en-US" sz="2400" dirty="0"/>
              <a:t>The right to control personal information</a:t>
            </a:r>
          </a:p>
          <a:p>
            <a:r>
              <a:rPr lang="en-US" altLang="en-US" sz="2800" dirty="0"/>
              <a:t>Confidentiality</a:t>
            </a:r>
          </a:p>
          <a:p>
            <a:pPr lvl="1"/>
            <a:r>
              <a:rPr lang="en-US" altLang="en-US" sz="2400" dirty="0"/>
              <a:t>Sharing or disseminating data only to those with a </a:t>
            </a:r>
            <a:r>
              <a:rPr lang="ja-JP" altLang="en-US" sz="2400" dirty="0"/>
              <a:t>“</a:t>
            </a:r>
            <a:r>
              <a:rPr lang="en-US" altLang="ja-JP" sz="2400" dirty="0"/>
              <a:t>need to know</a:t>
            </a:r>
            <a:r>
              <a:rPr lang="ja-JP" altLang="en-US" sz="2400" dirty="0"/>
              <a:t>”</a:t>
            </a:r>
            <a:endParaRPr lang="en-US" altLang="ja-JP" sz="2400" dirty="0"/>
          </a:p>
          <a:p>
            <a:r>
              <a:rPr lang="en-US" altLang="en-US" sz="2800" dirty="0"/>
              <a:t>Security</a:t>
            </a:r>
          </a:p>
          <a:p>
            <a:pPr lvl="1"/>
            <a:r>
              <a:rPr lang="en-US" altLang="en-US" sz="2400" dirty="0"/>
              <a:t>Mechanisms to assure the safety of data and systems in which the data reside</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Definitions Continued</a:t>
            </a:r>
          </a:p>
        </p:txBody>
      </p:sp>
      <p:sp>
        <p:nvSpPr>
          <p:cNvPr id="18435" name="Content Placeholder 2"/>
          <p:cNvSpPr>
            <a:spLocks noGrp="1"/>
          </p:cNvSpPr>
          <p:nvPr>
            <p:ph sz="quarter" idx="14"/>
          </p:nvPr>
        </p:nvSpPr>
        <p:spPr/>
        <p:txBody>
          <a:bodyPr/>
          <a:lstStyle/>
          <a:p>
            <a:r>
              <a:rPr lang="en-US" altLang="en-US"/>
              <a:t>Individually identifiable health information (IIHI): Any data that can be correlated with an individual </a:t>
            </a:r>
          </a:p>
          <a:p>
            <a:pPr lvl="1"/>
            <a:r>
              <a:rPr lang="en-US" altLang="en-US"/>
              <a:t>Also called protected health information, or PHI</a:t>
            </a:r>
          </a:p>
          <a:p>
            <a:r>
              <a:rPr lang="en-US" altLang="en-US"/>
              <a:t>Consent (in context of privacy): Written or verbal permission to allow use of your IIHI</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ea typeface="MS PGothic" pitchFamily="34" charset="-128"/>
              </a:rPr>
              <a:t>Concerns about Privacy</a:t>
            </a:r>
          </a:p>
        </p:txBody>
      </p:sp>
      <p:sp>
        <p:nvSpPr>
          <p:cNvPr id="20483" name="Content Placeholder 2"/>
          <p:cNvSpPr>
            <a:spLocks noGrp="1"/>
          </p:cNvSpPr>
          <p:nvPr>
            <p:ph sz="quarter" idx="14"/>
          </p:nvPr>
        </p:nvSpPr>
        <p:spPr/>
        <p:txBody>
          <a:bodyPr/>
          <a:lstStyle/>
          <a:p>
            <a:pPr eaLnBrk="1" hangingPunct="1"/>
            <a:r>
              <a:rPr lang="en-US" altLang="en-US" dirty="0">
                <a:cs typeface="Arial" charset="0"/>
              </a:rPr>
              <a:t>Personal privacy vs. common good</a:t>
            </a:r>
            <a:endParaRPr lang="en-US" altLang="en-US" dirty="0">
              <a:solidFill>
                <a:srgbClr val="7F7F7F"/>
              </a:solidFill>
              <a:cs typeface="Arial" charset="0"/>
            </a:endParaRPr>
          </a:p>
          <a:p>
            <a:pPr eaLnBrk="1" hangingPunct="1"/>
            <a:r>
              <a:rPr lang="en-US" altLang="en-US" dirty="0">
                <a:cs typeface="Arial" charset="0"/>
              </a:rPr>
              <a:t>Continued disclosures</a:t>
            </a:r>
            <a:endParaRPr lang="en-US" altLang="en-US" dirty="0">
              <a:solidFill>
                <a:srgbClr val="7F7F7F"/>
              </a:solidFill>
              <a:cs typeface="Arial" charset="0"/>
            </a:endParaRPr>
          </a:p>
          <a:p>
            <a:pPr eaLnBrk="1" hangingPunct="1"/>
            <a:r>
              <a:rPr lang="en-US" altLang="en-US" dirty="0">
                <a:cs typeface="Arial" charset="0"/>
              </a:rPr>
              <a:t>Concerns of public</a:t>
            </a:r>
            <a:endParaRPr lang="en-US" altLang="en-US" dirty="0">
              <a:solidFill>
                <a:srgbClr val="7F7F7F"/>
              </a:solidFill>
              <a:cs typeface="Arial" charset="0"/>
            </a:endParaRPr>
          </a:p>
          <a:p>
            <a:pPr eaLnBrk="1" hangingPunct="1"/>
            <a:r>
              <a:rPr lang="en-US" altLang="en-US" dirty="0">
                <a:cs typeface="Arial" charset="0"/>
              </a:rPr>
              <a:t>De-identified data</a:t>
            </a:r>
          </a:p>
        </p:txBody>
      </p:sp>
      <p:sp>
        <p:nvSpPr>
          <p:cNvPr id="2048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1B375D15-33ED-4592-8049-D1EC4A2806D7}" type="slidenum">
              <a:rPr lang="en-US" altLang="en-US" sz="1000">
                <a:solidFill>
                  <a:srgbClr val="898989"/>
                </a:solidFill>
              </a:rPr>
              <a:pPr>
                <a:spcBef>
                  <a:spcPct val="0"/>
                </a:spcBef>
                <a:buFontTx/>
                <a:buNone/>
              </a:pPr>
              <a:t>7</a:t>
            </a:fld>
            <a:endParaRPr lang="en-US" altLang="en-US" sz="1000">
              <a:solidFill>
                <a:srgbClr val="898989"/>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Privacy vs. the Common Good</a:t>
            </a:r>
          </a:p>
        </p:txBody>
      </p:sp>
      <p:sp>
        <p:nvSpPr>
          <p:cNvPr id="22531" name="Content Placeholder 2"/>
          <p:cNvSpPr>
            <a:spLocks noGrp="1"/>
          </p:cNvSpPr>
          <p:nvPr>
            <p:ph sz="quarter" idx="14"/>
          </p:nvPr>
        </p:nvSpPr>
        <p:spPr/>
        <p:txBody>
          <a:bodyPr/>
          <a:lstStyle/>
          <a:p>
            <a:r>
              <a:rPr lang="en-US" altLang="en-US" sz="2400" dirty="0"/>
              <a:t>Concerns expressed in ACLU video </a:t>
            </a:r>
            <a:r>
              <a:rPr lang="en-US" altLang="en-US" sz="2400" dirty="0">
                <a:hlinkClick r:id="rId4" tooltip="Link to ACLU Privacy video"/>
              </a:rPr>
              <a:t>Scary Pizza</a:t>
            </a:r>
            <a:endParaRPr lang="en-US" altLang="en-US" sz="2400" dirty="0"/>
          </a:p>
          <a:p>
            <a:r>
              <a:rPr lang="en-US" altLang="en-US" sz="2400" dirty="0"/>
              <a:t>A spectrum of views:</a:t>
            </a:r>
          </a:p>
          <a:p>
            <a:pPr lvl="1"/>
            <a:r>
              <a:rPr lang="en-US" altLang="en-US" sz="2000" dirty="0"/>
              <a:t>One end holds that while personal privacy is important, there are some instances when the common good of society outweighs it, such as in </a:t>
            </a:r>
            <a:r>
              <a:rPr lang="en-US" altLang="en-US" sz="2000" dirty="0" err="1"/>
              <a:t>biosurveillance</a:t>
            </a:r>
            <a:r>
              <a:rPr lang="en-US" altLang="en-US" sz="2000" dirty="0"/>
              <a:t> (</a:t>
            </a:r>
            <a:r>
              <a:rPr lang="en-US" altLang="en-US" sz="2000" dirty="0" err="1"/>
              <a:t>Gostin</a:t>
            </a:r>
            <a:r>
              <a:rPr lang="en-US" altLang="en-US" sz="2000" dirty="0"/>
              <a:t> &amp; Hodge,  2002; Hodge, </a:t>
            </a:r>
            <a:r>
              <a:rPr lang="en-US" altLang="en-US" sz="2000" dirty="0" err="1"/>
              <a:t>Gostin</a:t>
            </a:r>
            <a:r>
              <a:rPr lang="en-US" altLang="en-US" sz="2000" dirty="0"/>
              <a:t>, &amp; Jacobson, 1999)</a:t>
            </a:r>
          </a:p>
          <a:p>
            <a:pPr lvl="1"/>
            <a:r>
              <a:rPr lang="en-US" altLang="en-US" sz="2000" dirty="0"/>
              <a:t>The other end holds that personal privacy trumps all other concerns (Privacy Rights Clearinghouse, 2009; see also video by Deborah Peel, Designing Technology to Restore Privacy, </a:t>
            </a:r>
            <a:r>
              <a:rPr lang="en-US" altLang="en-US" sz="2000" dirty="0">
                <a:hlinkClick r:id="rId5" tooltip="Patient Privacy Rights, Link to website"/>
              </a:rPr>
              <a:t>http://www.patientprivacyrights.org</a:t>
            </a:r>
            <a:r>
              <a:rPr lang="en-US" altLang="en-US" sz="2000" dirty="0"/>
              <a:t>)</a:t>
            </a:r>
          </a:p>
          <a:p>
            <a:pPr lvl="1"/>
            <a:r>
              <a:rPr lang="en-US" altLang="en-US" sz="2000" dirty="0"/>
              <a:t>More </a:t>
            </a:r>
            <a:r>
              <a:rPr lang="ja-JP" altLang="en-US" sz="2000" dirty="0"/>
              <a:t>“</a:t>
            </a:r>
            <a:r>
              <a:rPr lang="en-US" altLang="ja-JP" sz="2000" dirty="0"/>
              <a:t>balanced</a:t>
            </a:r>
            <a:r>
              <a:rPr lang="ja-JP" altLang="en-US" sz="2000" dirty="0"/>
              <a:t>”</a:t>
            </a:r>
            <a:r>
              <a:rPr lang="en-US" altLang="ja-JP" sz="2000" dirty="0"/>
              <a:t> views? (</a:t>
            </a:r>
            <a:r>
              <a:rPr lang="en-US" altLang="en-US" sz="2000" dirty="0"/>
              <a:t>California Health Care Foundation</a:t>
            </a:r>
            <a:r>
              <a:rPr lang="en-US" altLang="ja-JP" sz="2000" dirty="0"/>
              <a:t>, 2008; </a:t>
            </a:r>
            <a:r>
              <a:rPr lang="en-US" altLang="ja-JP" sz="2000" dirty="0" err="1"/>
              <a:t>Detmer</a:t>
            </a:r>
            <a:r>
              <a:rPr lang="en-US" altLang="ja-JP" sz="2000" dirty="0"/>
              <a:t>, 2010; American College of Physicians, 2011)</a:t>
            </a:r>
          </a:p>
          <a:p>
            <a:r>
              <a:rPr lang="en-US" altLang="en-US" sz="2400" dirty="0"/>
              <a:t>Where do your views fit?</a:t>
            </a:r>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Information Disclosures</a:t>
            </a:r>
          </a:p>
        </p:txBody>
      </p:sp>
      <p:sp>
        <p:nvSpPr>
          <p:cNvPr id="24579" name="Content Placeholder 2"/>
          <p:cNvSpPr>
            <a:spLocks noGrp="1"/>
          </p:cNvSpPr>
          <p:nvPr>
            <p:ph sz="quarter" idx="14"/>
          </p:nvPr>
        </p:nvSpPr>
        <p:spPr/>
        <p:txBody>
          <a:bodyPr/>
          <a:lstStyle/>
          <a:p>
            <a:r>
              <a:rPr lang="en-US" altLang="en-US" sz="1800" dirty="0"/>
              <a:t>Health care cybersecurity attacks over the past five years have increased 125% as the industry has become an easy target; personal health information is 50 times more valuable than financial information on the black market (Kutscher, 2016)  </a:t>
            </a:r>
          </a:p>
          <a:p>
            <a:r>
              <a:rPr lang="en-US" altLang="en-US" sz="1800" dirty="0"/>
              <a:t>Portland, Oregon, thieves broke into a car with back-up disks and tapes containing records of 365,000 patients (Rojas-Burke, 2006)</a:t>
            </a:r>
          </a:p>
          <a:p>
            <a:r>
              <a:rPr lang="en-US" altLang="en-US" sz="1800" dirty="0"/>
              <a:t>Several episodes from Virginia, including a laptop with data of more than 1 million veterans, recovered without apparent access (Lee &amp; Goldfarb, 2006)</a:t>
            </a:r>
          </a:p>
          <a:p>
            <a:r>
              <a:rPr lang="en-US" altLang="en-US" sz="1800" dirty="0"/>
              <a:t>Hack of Indianapolis-based payer Anthem’s IT systems exposed personal data of approximately 80 million customers (</a:t>
            </a:r>
            <a:r>
              <a:rPr lang="en-US" altLang="en-US" sz="1800" dirty="0" err="1"/>
              <a:t>Perma</a:t>
            </a:r>
            <a:r>
              <a:rPr lang="en-US" altLang="en-US" sz="1800" dirty="0"/>
              <a:t>, 2015)</a:t>
            </a:r>
          </a:p>
          <a:p>
            <a:r>
              <a:rPr lang="en-US" altLang="en-US" sz="1800" dirty="0"/>
              <a:t>Improper disclosure of research participants</a:t>
            </a:r>
            <a:r>
              <a:rPr lang="ja-JP" altLang="en-US" sz="1800" dirty="0"/>
              <a:t>’</a:t>
            </a:r>
            <a:r>
              <a:rPr lang="en-US" altLang="ja-JP" sz="1800" dirty="0"/>
              <a:t> PHI results in $3.9 million HIPAA settlement (U.S. Dept. of Health and Human Services [HHS], 2016b)</a:t>
            </a:r>
          </a:p>
          <a:p>
            <a:r>
              <a:rPr lang="en-US" altLang="en-US" sz="1800" dirty="0"/>
              <a:t>Hospital pays hackers $17,000 to unlock EHRs frozen in “ransomware” attack (Conn, 2016)</a:t>
            </a:r>
          </a:p>
        </p:txBody>
      </p:sp>
      <p:sp>
        <p:nvSpPr>
          <p:cNvPr id="6" name="Slide Number Placeholder 5"/>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e1b2661c-6455-499f-9463-15bf41fcbdbf"/>
  <p:tag name="AUDIO_IMPORT" val="C:\Documents and Settings\skidmorn\My Documents\Dropbox\NTDC\OHSU CDC\Comp2\Unit9\FINALIZED\comp2_unit9\comp2_unit9\comp2_unit9a\comp2_unit9a_S- 8_V3.mp3"/>
  <p:tag name="AUDIO_ID" val="277"/>
  <p:tag name="ELAPSEDTIME" val="128.366"/>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e1b2661c-6455-499f-9463-15bf41fcbdbf"/>
  <p:tag name="AUDIO_IMPORT" val="C:\Documents and Settings\skidmorn\My Documents\Dropbox\NTDC\OHSU CDC\Comp2\Unit9\FINALIZED\comp2_unit9\comp2_unit9\comp2_unit9a\comp2_unit9a_S- 8_V3.mp3"/>
  <p:tag name="AUDIO_ID" val="277"/>
  <p:tag name="ELAPSEDTIME" val="128.366"/>
  <p:tag name="ARTICULATE_SLIDE_NAV" val="8"/>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454e9a0a-3bc1-4bfd-a28b-e3b424bd3e9a"/>
  <p:tag name="AUDIO_IMPORT" val="C:\Documents and Settings\skidmorn\My Documents\Dropbox\NTDC\OHSU CDC\Comp2\Unit9\FINALIZED\comp2_unit9\comp2_unit9\comp2_unit9a\comp2_unit9a_S- 9_V3.mp3"/>
  <p:tag name="AUDIO_ID" val="291"/>
  <p:tag name="ELAPSEDTIME" val="46.342"/>
  <p:tag name="ARTICULATE_SLIDE_NAV" val="9"/>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c4a3172b-b0e0-453b-b808-37d8202e6258"/>
  <p:tag name="AUDIO_IMPORT" val="C:\Documents and Settings\skidmorn\My Documents\Dropbox\NTDC\OHSU CDC\Comp2\Unit9\FINALIZED\comp2_unit9\comp2_unit9\comp2_unit9a\comp2_unit9a_S- 10_V3.mp3"/>
  <p:tag name="AUDIO_ID" val="292"/>
  <p:tag name="ELAPSEDTIME" val="38.139"/>
  <p:tag name="ARTICULATE_SLIDE_NAV" val="10"/>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e69119a9-2679-490e-84fe-5f060a58c38d"/>
  <p:tag name="AUDIO_IMPORT" val="C:\Documents and Settings\skidmorn\My Documents\Dropbox\NTDC\OHSU CDC\Comp2\Unit9\FINALIZED\comp2_unit9\comp2_unit9\comp2_unit9a\comp2_unit9a_S- 11_V3.mp3"/>
  <p:tag name="AUDIO_ID" val="278"/>
  <p:tag name="ELAPSEDTIME" val="90.698"/>
  <p:tag name="ARTICULATE_SLIDE_NAV" val="1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ea83bfd4-06b9-4f7f-93dd-1400ba08b201"/>
  <p:tag name="AUDIO_IMPORT" val="C:\Documents and Settings\skidmorn\My Documents\Dropbox\NTDC\OHSU CDC\Comp2\Unit9\FINALIZED\comp2_unit9\comp2_unit9\comp2_unit9a\comp2_unit9a_S- 12_V3.mp3"/>
  <p:tag name="AUDIO_ID" val="261"/>
  <p:tag name="ELAPSEDTIME" val="87.302"/>
  <p:tag name="ARTICULATE_SLIDE_NAV" val="12"/>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416b1769-28ec-454e-9063-69566e4b2f93"/>
  <p:tag name="AUDIO_IMPORT" val="C:\Documents and Settings\skidmorn\My Documents\Dropbox\NTDC\OHSU CDC\Comp2\Unit9\FINALIZED\comp2_unit9\comp2_unit9\comp2_unit9a\comp2_unit9a_S- 13_V3.mp3"/>
  <p:tag name="AUDIO_ID" val="279"/>
  <p:tag name="ELAPSEDTIME" val="88.529"/>
  <p:tag name="ARTICULATE_SLIDE_NAV" val="13"/>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416b1769-28ec-454e-9063-69566e4b2f93"/>
  <p:tag name="AUDIO_IMPORT" val="C:\Documents and Settings\skidmorn\My Documents\Dropbox\NTDC\OHSU CDC\Comp2\Unit9\FINALIZED\comp2_unit9\comp2_unit9\comp2_unit9a\comp2_unit9a_S- 13_V3.mp3"/>
  <p:tag name="AUDIO_ID" val="279"/>
  <p:tag name="ELAPSEDTIME" val="88.529"/>
  <p:tag name="ARTICULATE_SLIDE_NAV" val="13"/>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65bed0b5-2053-4495-a364-95099389738e"/>
  <p:tag name="AUDIO_IMPORT" val="C:\Documents and Settings\skidmorn\My Documents\Dropbox\NTDC\OHSU CDC\Comp2\Unit9\FINALIZED\comp2_unit9\comp2_unit9\comp2_unit9a\comp2_unit9a_S- 14_V3.mp3"/>
  <p:tag name="AUDIO_ID" val="281"/>
  <p:tag name="ELAPSEDTIME" val="39.053"/>
  <p:tag name="ARTICULATE_SLIDE_NAV" val="14"/>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68ad99ba-a992-4ec5-b7ff-5666cc0bc917"/>
  <p:tag name="AUDIO_IMPORT" val="C:\Documents and Settings\skidmorn\My Documents\Dropbox\NTDC\OHSU CDC\Comp2\Unit9\FINALIZED\comp2_unit9\comp2_unit9\comp2_unit9a\comp2_unit9a_S- 15_V3.mp3"/>
  <p:tag name="AUDIO_ID" val="282"/>
  <p:tag name="ELAPSEDTIME" val="163.867"/>
  <p:tag name="ARTICULATE_SLIDE_NAV" val="15"/>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CIbNjWjq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ae3bea71-5336-4491-b8ae-27892c50646d"/>
  <p:tag name="AUDIO_IMPORT" val="C:\Documents and Settings\skidmorn\My Documents\Dropbox\NTDC\OHSU CDC\Comp2\Unit9\FINALIZED\comp2_unit9\comp2_unit9\comp2_unit9a\comp2_unit9a_S- 16_V3.mp3"/>
  <p:tag name="AUDIO_ID" val="284"/>
  <p:tag name="ELAPSEDTIME" val="55.876"/>
  <p:tag name="ARTICULATE_SLIDE_NAV" val="16"/>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3ef66d04-524c-401a-873c-0e378e31f91d"/>
  <p:tag name="AUDIO_IMPORT" val="C:\Documents and Settings\skidmorn\My Documents\Dropbox\NTDC\OHSU CDC\Comp2\Unit9\FINALIZED\comp2_unit9\comp2_unit9\comp2_unit9a\comp2_unit9a_S- 17_V3.mp3"/>
  <p:tag name="AUDIO_ID" val="285"/>
  <p:tag name="ELAPSEDTIME" val="102.818"/>
  <p:tag name="ARTICULATE_SLIDE_NAV" val="17"/>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444bbde9-f394-4b38-8489-c1f646737e15"/>
  <p:tag name="AUDIO_IMPORT" val="C:\Documents and Settings\skidmorn\My Documents\Dropbox\NTDC\OHSU CDC\Comp2\Unit9\FINALIZED\comp2_unit9\comp2_unit9\comp2_unit9a\comp2_unit9a_S- 18_V3.mp3"/>
  <p:tag name="AUDIO_ID" val="266"/>
  <p:tag name="ELAPSEDTIME" val="50.939"/>
  <p:tag name="ARTICULATE_SLIDE_NAV" val="18"/>
</p:tagLst>
</file>

<file path=ppt/tags/tag23.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8d4d9327-05d7-44da-ba87-7083e33946c7"/>
  <p:tag name="AUDIO_IMPORT" val="C:\Documents and Settings\skidmorn\My Documents\Dropbox\NTDC\OHSU CDC\Comp2\Unit9\FINALIZED\comp2_unit9\comp2_unit9\comp2_unit9a\comp2_unit9a_S- 19_V3.mp3"/>
  <p:tag name="AUDIO_ID" val="264"/>
  <p:tag name="ELAPSEDTIME" val="31.609"/>
  <p:tag name="ARTICULATE_SLIDE_NAV" val="19"/>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82247a64-89dc-4e8a-88d2-4a7949d49b10"/>
  <p:tag name="AUDIO_IMPORT" val="C:\Documents and Settings\skidmorn\My Documents\Dropbox\NTDC\OHSU CDC\Comp2\Unit9\FINALIZED\comp2_unit9\comp2_unit9\30_sec_silence.mp3"/>
  <p:tag name="AUDIO_ID" val="267"/>
  <p:tag name="ELAPSEDTIME" val="7.515"/>
  <p:tag name="ARTICULATE_SLIDE_NAV" val="20"/>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4d37fcce-9ee0-49b9-b05a-32ee19998924"/>
  <p:tag name="AUDIO_IMPORT" val="C:\Documents and Settings\skidmorn\My Documents\Dropbox\NTDC\OHSU CDC\Comp2\Unit9\FINALIZED\comp2_unit9\comp2_unit9\30_sec_silence.mp3"/>
  <p:tag name="AUDIO_ID" val="293"/>
  <p:tag name="ELAPSEDTIME" val="7.515"/>
  <p:tag name="ARTICULATE_SLIDE_NAV" val="21"/>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071143bb-4960-4c72-935c-ed51647ecc4b"/>
  <p:tag name="AUDIO_IMPORT" val="C:\Documents and Settings\skidmorn\My Documents\Dropbox\NTDC\OHSU CDC\Comp2\Unit9\FINALIZED\comp2_unit9\comp2_unit9\30_sec_silence.mp3"/>
  <p:tag name="AUDIO_ID" val="294"/>
  <p:tag name="ELAPSEDTIME" val="7.515"/>
  <p:tag name="ARTICULATE_SLIDE_NAV" val="22"/>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071143bb-4960-4c72-935c-ed51647ecc4b"/>
  <p:tag name="AUDIO_IMPORT" val="C:\Documents and Settings\skidmorn\My Documents\Dropbox\NTDC\OHSU CDC\Comp2\Unit9\FINALIZED\comp2_unit9\comp2_unit9\30_sec_silence.mp3"/>
  <p:tag name="AUDIO_ID" val="294"/>
  <p:tag name="ELAPSEDTIME" val="7.515"/>
  <p:tag name="ARTICULATE_SLIDE_NAV" val="22"/>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071143bb-4960-4c72-935c-ed51647ecc4b"/>
  <p:tag name="AUDIO_IMPORT" val="C:\Documents and Settings\skidmorn\My Documents\Dropbox\NTDC\OHSU CDC\Comp2\Unit9\FINALIZED\comp2_unit9\comp2_unit9\30_sec_silence.mp3"/>
  <p:tag name="AUDIO_ID" val="294"/>
  <p:tag name="ELAPSEDTIME" val="7.515"/>
  <p:tag name="ARTICULATE_SLIDE_NAV" val="22"/>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c2e55422-b71b-495e-a477-a6a3cc7649e1"/>
  <p:tag name="AUDIO_IMPORT" val="C:\Documents and Settings\skidmorn\My Documents\Dropbox\NTDC\OHSU CDC\Comp2\Unit9\FINALIZED\comp2_unit9\comp2_unit9\comp2_unit9a\comp2_unit9a_S- 1_V3.mp3"/>
  <p:tag name="AUDIO_ID" val="256"/>
  <p:tag name="ELAPSEDTIME" val="23.824"/>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4ed2e879-653d-4e44-9c41-6eb62aa11a0e"/>
  <p:tag name="AUDIO_IMPORT" val="C:\Documents and Settings\skidmorn\My Documents\Dropbox\NTDC\OHSU CDC\Comp2\Unit9\FINALIZED\comp2_unit9\comp2_unit9\comp2_unit9a\comp2_unit9a_S- 2_V3.mp3"/>
  <p:tag name="AUDIO_ID" val="257"/>
  <p:tag name="ELAPSEDTIME" val="27.507"/>
  <p:tag name="ARTICULATE_SLIDE_NAV" val="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333d1d40-d9c3-4c45-ac6d-5e6dcf122c6a"/>
  <p:tag name="AUDIO_IMPORT" val="C:\Documents and Settings\skidmorn\My Documents\Dropbox\NTDC\OHSU CDC\Comp2\Unit9\FINALIZED\comp2_unit9\comp2_unit9\comp2_unit9a\comp2_unit9a_S- 3_V3.mp3"/>
  <p:tag name="AUDIO_ID" val="269"/>
  <p:tag name="ELAPSEDTIME" val="25.627"/>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a99d9ec4-714c-4165-a4fc-5f27e5a15525"/>
  <p:tag name="AUDIO_IMPORT" val="C:\Documents and Settings\skidmorn\My Documents\Dropbox\NTDC\OHSU CDC\Comp2\Unit9\FINALIZED\comp2_unit9\comp2_unit9\comp2_unit9a\comp2_unit9a_S- 4_V3.mp3"/>
  <p:tag name="AUDIO_ID" val="273"/>
  <p:tag name="ELAPSEDTIME" val="51.488"/>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f8cbe25b-ebe3-4d5c-85f0-d012182d06b6"/>
  <p:tag name="AUDIO_IMPORT" val="C:\Documents and Settings\skidmorn\My Documents\Dropbox\NTDC\OHSU CDC\Comp2\Unit9\FINALIZED\comp2_unit9\comp2_unit9\comp2_unit9a\comp2_unit9a_S- 5_V3.mp3"/>
  <p:tag name="AUDIO_ID" val="274"/>
  <p:tag name="ELAPSEDTIME" val="50.025"/>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d2109455-9603-423a-99a7-13962cabf97b"/>
  <p:tag name="AUDIO_IMPORT" val="C:\Documents and Settings\skidmorn\My Documents\Dropbox\NTDC\OHSU CDC\Comp2\Unit9\FINALIZED\comp2_unit9\comp2_unit9\comp2_unit9a\comp2_unit9a_S- 6_V3.mp3"/>
  <p:tag name="AUDIO_ID" val="275"/>
  <p:tag name="ELAPSEDTIME" val="26.358"/>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23a4f4f2-d21e-4f8c-9912-69f26242ad2b"/>
  <p:tag name="AUDIO_IMPORT" val="C:\Documents and Settings\skidmorn\My Documents\Dropbox\NTDC\OHSU CDC\Comp2\Unit9\FINALIZED\comp2_unit9\comp2_unit9\comp2_unit9a\comp2_unit9a_S- 7_V3.mp3"/>
  <p:tag name="AUDIO_ID" val="276"/>
  <p:tag name="ELAPSEDTIME" val="145.241"/>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444</TotalTime>
  <Words>7800</Words>
  <Application>Microsoft Office PowerPoint</Application>
  <PresentationFormat>On-screen Show (4:3)</PresentationFormat>
  <Paragraphs>406</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ONC-Template-FINAL DRAFT</vt:lpstr>
      <vt:lpstr>PowerPoint Presentation</vt:lpstr>
      <vt:lpstr>The Culture of Health Care</vt:lpstr>
      <vt:lpstr>Privacy, Confidentiality, and Security Learning Objectives</vt:lpstr>
      <vt:lpstr>Privacy, Confidentiality, and Security</vt:lpstr>
      <vt:lpstr>Definitions</vt:lpstr>
      <vt:lpstr>Definitions Continued</vt:lpstr>
      <vt:lpstr>Concerns about Privacy</vt:lpstr>
      <vt:lpstr>Personal Privacy vs. the Common Good</vt:lpstr>
      <vt:lpstr>Patient Information Disclosures</vt:lpstr>
      <vt:lpstr>Patient Information Disclosures Continued</vt:lpstr>
      <vt:lpstr>Breaches Adversely Impact Organizations </vt:lpstr>
      <vt:lpstr>Challenges from Proliferation of Technologies and Applications</vt:lpstr>
      <vt:lpstr>Some Technologies Can Worsen the Problem</vt:lpstr>
      <vt:lpstr>Health Care Organizations Are Not  Well Prepared for Security</vt:lpstr>
      <vt:lpstr>What Is the Role of Government?</vt:lpstr>
      <vt:lpstr>What Is the Role of Government? Continued</vt:lpstr>
      <vt:lpstr>What Do Other Governments Do?</vt:lpstr>
      <vt:lpstr>Related Issues for Medical Privacy</vt:lpstr>
      <vt:lpstr>Health Information Rights</vt:lpstr>
      <vt:lpstr>Is “De-identified” Data More Secure? Not Necessarily</vt:lpstr>
      <vt:lpstr>How Governor Weld Was Identified</vt:lpstr>
      <vt:lpstr>Privacy, Confidentiality, and Security Summary – Lecture a</vt:lpstr>
      <vt:lpstr>Privacy, Confidentiality, and Security References – Lecture a</vt:lpstr>
      <vt:lpstr>Privacy, Confidentiality, and Security References – Lecture a Continued</vt:lpstr>
      <vt:lpstr>Privacy, Confidentiality, and Security References – Lecture a Continued 2</vt:lpstr>
      <vt:lpstr>Privacy, Confidentiality, and Security References – Lecture a Continued 3</vt:lpstr>
      <vt:lpstr>Privacy, Confidentiality, and Security References – Lecture a Continued 4</vt:lpstr>
      <vt:lpstr>Privacy, Confidentiality, and Security References – Lecture a Continued 5</vt:lpstr>
      <vt:lpstr>The Culture of Health Care Privacy, Confidentiality, and Security Lecture 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2, Unit 9</dc:title>
  <dc:subject>The Culture of Health Care, Privacy, Confidentiality, and Security, Lecture a</dc:subject>
  <dc:creator>U.S. Department of Health and Human Services, Office of the National Coordinator for Health Information Technology</dc:creator>
  <cp:keywords>Health IT, health IT curriculum, health IT training, culture of health care, privacy, security, confidentiality, HIPAA</cp:keywords>
  <cp:lastModifiedBy>admin</cp:lastModifiedBy>
  <cp:revision>33</cp:revision>
  <dcterms:created xsi:type="dcterms:W3CDTF">2016-05-04T20:26:26Z</dcterms:created>
  <dcterms:modified xsi:type="dcterms:W3CDTF">2017-06-01T19:07:03Z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