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notesSlides/notesSlide10.xml" ContentType="application/vnd.openxmlformats-officedocument.presentationml.notesSlide+xml"/>
  <Override PartName="/ppt/tags/tag11.xml" ContentType="application/vnd.openxmlformats-officedocument.presentationml.tags+xml"/>
  <Override PartName="/ppt/notesSlides/notesSlide11.xml" ContentType="application/vnd.openxmlformats-officedocument.presentationml.notesSlide+xml"/>
  <Override PartName="/ppt/tags/tag12.xml" ContentType="application/vnd.openxmlformats-officedocument.presentationml.tags+xml"/>
  <Override PartName="/ppt/notesSlides/notesSlide12.xml" ContentType="application/vnd.openxmlformats-officedocument.presentationml.notesSlide+xml"/>
  <Override PartName="/ppt/tags/tag13.xml" ContentType="application/vnd.openxmlformats-officedocument.presentationml.tags+xml"/>
  <Override PartName="/ppt/notesSlides/notesSlide13.xml" ContentType="application/vnd.openxmlformats-officedocument.presentationml.notesSlide+xml"/>
  <Override PartName="/ppt/tags/tag14.xml" ContentType="application/vnd.openxmlformats-officedocument.presentationml.tags+xml"/>
  <Override PartName="/ppt/notesSlides/notesSlide14.xml" ContentType="application/vnd.openxmlformats-officedocument.presentationml.notesSlide+xml"/>
  <Override PartName="/ppt/tags/tag15.xml" ContentType="application/vnd.openxmlformats-officedocument.presentationml.tags+xml"/>
  <Override PartName="/ppt/notesSlides/notesSlide15.xml" ContentType="application/vnd.openxmlformats-officedocument.presentationml.notesSlide+xml"/>
  <Override PartName="/ppt/tags/tag16.xml" ContentType="application/vnd.openxmlformats-officedocument.presentationml.tags+xml"/>
  <Override PartName="/ppt/notesSlides/notesSlide16.xml" ContentType="application/vnd.openxmlformats-officedocument.presentationml.notesSlide+xml"/>
  <Override PartName="/ppt/tags/tag17.xml" ContentType="application/vnd.openxmlformats-officedocument.presentationml.tags+xml"/>
  <Override PartName="/ppt/notesSlides/notesSlide17.xml" ContentType="application/vnd.openxmlformats-officedocument.presentationml.notesSlide+xml"/>
  <Override PartName="/ppt/tags/tag18.xml" ContentType="application/vnd.openxmlformats-officedocument.presentationml.tags+xml"/>
  <Override PartName="/ppt/notesSlides/notesSlide18.xml" ContentType="application/vnd.openxmlformats-officedocument.presentationml.notesSlide+xml"/>
  <Override PartName="/ppt/tags/tag19.xml" ContentType="application/vnd.openxmlformats-officedocument.presentationml.tags+xml"/>
  <Override PartName="/ppt/notesSlides/notesSlide19.xml" ContentType="application/vnd.openxmlformats-officedocument.presentationml.notesSlide+xml"/>
  <Override PartName="/ppt/tags/tag20.xml" ContentType="application/vnd.openxmlformats-officedocument.presentationml.tags+xml"/>
  <Override PartName="/ppt/notesSlides/notesSlide20.xml" ContentType="application/vnd.openxmlformats-officedocument.presentationml.notesSlide+xml"/>
  <Override PartName="/ppt/tags/tag21.xml" ContentType="application/vnd.openxmlformats-officedocument.presentationml.tags+xml"/>
  <Override PartName="/ppt/notesSlides/notesSlide21.xml" ContentType="application/vnd.openxmlformats-officedocument.presentationml.notesSlide+xml"/>
  <Override PartName="/ppt/tags/tag22.xml" ContentType="application/vnd.openxmlformats-officedocument.presentationml.tags+xml"/>
  <Override PartName="/ppt/notesSlides/notesSlide22.xml" ContentType="application/vnd.openxmlformats-officedocument.presentationml.notesSlide+xml"/>
  <Override PartName="/ppt/tags/tag23.xml" ContentType="application/vnd.openxmlformats-officedocument.presentationml.tags+xml"/>
  <Override PartName="/ppt/notesSlides/notesSlide23.xml" ContentType="application/vnd.openxmlformats-officedocument.presentationml.notesSlide+xml"/>
  <Override PartName="/ppt/tags/tag24.xml" ContentType="application/vnd.openxmlformats-officedocument.presentationml.tags+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handoutMasterIdLst>
    <p:handoutMasterId r:id="rId28"/>
  </p:handoutMasterIdLst>
  <p:sldIdLst>
    <p:sldId id="282" r:id="rId2"/>
    <p:sldId id="281"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custDataLst>
    <p:tags r:id="rId29"/>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5401" autoAdjust="0"/>
  </p:normalViewPr>
  <p:slideViewPr>
    <p:cSldViewPr snapToGrid="0">
      <p:cViewPr>
        <p:scale>
          <a:sx n="79" d="100"/>
          <a:sy n="79" d="100"/>
        </p:scale>
        <p:origin x="-346" y="1027"/>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036"/>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5/22/2017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5/22/2017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4107543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 concept of medical futility is controversial for many reasons. Some people fear that the concept will be used to divert health care resources from disadvantaged populations. For example, some people worry that treatments could be labeled as futile in order to save money that would otherwise be spent on expensive treatments for elderly people in the last weeks of life or on patients who have a diagnosis such as cancer. People who support the concept of medical futility say that denying futile treatment makes it more likely that patients will receive the best treatment individualized to their situation. For example, rather than giving an expensive drug that is unlikely to save the life of a patient with late-stage cancer, a patient would be given hospice [</a:t>
            </a:r>
            <a:r>
              <a:rPr lang="en-US" sz="1000" b="1" kern="1200" dirty="0">
                <a:solidFill>
                  <a:schemeClr val="tx1"/>
                </a:solidFill>
                <a:effectLst/>
                <a:latin typeface="Arial" pitchFamily="34" charset="0"/>
                <a:ea typeface="+mn-ea"/>
                <a:cs typeface="Arial" pitchFamily="34" charset="0"/>
              </a:rPr>
              <a:t>ha</a:t>
            </a:r>
            <a:r>
              <a:rPr lang="en-US" sz="1000" kern="1200" dirty="0">
                <a:solidFill>
                  <a:schemeClr val="tx1"/>
                </a:solidFill>
                <a:effectLst/>
                <a:latin typeface="Arial" pitchFamily="34" charset="0"/>
                <a:ea typeface="+mn-ea"/>
                <a:cs typeface="Arial" pitchFamily="34" charset="0"/>
              </a:rPr>
              <a:t>-</a:t>
            </a:r>
            <a:r>
              <a:rPr lang="en-US" sz="1000" kern="1200" dirty="0" err="1">
                <a:solidFill>
                  <a:schemeClr val="tx1"/>
                </a:solidFill>
                <a:effectLst/>
                <a:latin typeface="Arial" pitchFamily="34" charset="0"/>
                <a:ea typeface="+mn-ea"/>
                <a:cs typeface="Arial" pitchFamily="34" charset="0"/>
              </a:rPr>
              <a:t>spis</a:t>
            </a:r>
            <a:r>
              <a:rPr lang="en-US" sz="1000" kern="1200" dirty="0">
                <a:solidFill>
                  <a:schemeClr val="tx1"/>
                </a:solidFill>
                <a:effectLst/>
                <a:latin typeface="Arial" pitchFamily="34" charset="0"/>
                <a:ea typeface="+mn-ea"/>
                <a:cs typeface="Arial" pitchFamily="34" charset="0"/>
              </a:rPr>
              <a:t>] care to improve his or her quality of life until the end. This is another area where lines may be blurred between the movement toward pay-for-performance reimbursement, covered services by insurance companies, the patient’s wishes, and clinical practice. </a:t>
            </a:r>
            <a:endParaRPr lang="en-US" altLang="en-US" dirty="0">
              <a:latin typeface="Arial" charset="0"/>
              <a:cs typeface="Arial" charset="0"/>
            </a:endParaRPr>
          </a:p>
        </p:txBody>
      </p:sp>
      <p:sp>
        <p:nvSpPr>
          <p:cNvPr id="235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235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0775E886-3F3F-4359-A6BF-8F0A1DA3C722}" type="slidenum">
              <a:rPr lang="en-US" altLang="en-US"/>
              <a:pPr>
                <a:spcBef>
                  <a:spcPct val="0"/>
                </a:spcBef>
              </a:pPr>
              <a:t>10</a:t>
            </a:fld>
            <a:endParaRPr lang="en-US" altLang="en-US"/>
          </a:p>
        </p:txBody>
      </p:sp>
    </p:spTree>
    <p:extLst>
      <p:ext uri="{BB962C8B-B14F-4D97-AF65-F5344CB8AC3E}">
        <p14:creationId xmlns:p14="http://schemas.microsoft.com/office/powerpoint/2010/main" val="14518527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Respect for autonomy is a core element of medical ethics. However, sometimes patients reach a point where they are no longer able to decide for themselves about their health care. People use advance directives to make their wishes known in advance if such a situation arises. Two kinds of advance directives are living wills and durable powers of attorney for health care. Sometimes they are contained in one document. The laws governing these documents vary from state to state, but the basic aspects are governed by a federal law called the Patient Self-Determination Act.</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In a living will, a person describes his or her wishes about life-prolonging care. For example, some people may say they don’t want to be resuscitated if their heart stops beating, which is a “do not resuscitate,” or DNR order. Others may request not to be fed through tubes if they slip into a permanent vegetative state.</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In a durable power of attorney for health care, individuals assign someone else to make medical decisions for them when they are no longer able to. This document can be combined with a living will. For example, a living will might specify that the person doesn’t want artificial feeding but that all other important decisions are left to the judgment of the person named in the power of attorney.</a:t>
            </a:r>
            <a:endParaRPr lang="en-US" altLang="en-US" dirty="0">
              <a:latin typeface="Arial" charset="0"/>
              <a:cs typeface="Arial" charset="0"/>
            </a:endParaRPr>
          </a:p>
        </p:txBody>
      </p:sp>
      <p:sp>
        <p:nvSpPr>
          <p:cNvPr id="256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256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D8E25DC5-4126-4428-8F22-2B1315C5B048}" type="slidenum">
              <a:rPr lang="en-US" altLang="en-US"/>
              <a:pPr>
                <a:spcBef>
                  <a:spcPct val="0"/>
                </a:spcBef>
              </a:pPr>
              <a:t>11</a:t>
            </a:fld>
            <a:endParaRPr lang="en-US" altLang="en-US"/>
          </a:p>
        </p:txBody>
      </p:sp>
    </p:spTree>
    <p:extLst>
      <p:ext uri="{BB962C8B-B14F-4D97-AF65-F5344CB8AC3E}">
        <p14:creationId xmlns:p14="http://schemas.microsoft.com/office/powerpoint/2010/main" val="15789981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One of the arguments in support of advance directives is that they help preserve patient autonomy. In addition, it’s argued that they can help prevent the waste of limited health care resources. Furthermore, proponents say that advance directives can help family members know the patient’s wishes and help provide the family with peace of mind.</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Opponents of advance directives say that directives may make health care providers limit care inappropriately, leading to denying a patient potentially beneficial treatment. In addition, it’s argued that some people are motivated by fear when writing a living will and therefore give unrealistic instructions. For example, they may underestimate their ability to handle pain or disability, or they may underestimate what their own will to live would be. It’s also argued that powers of attorney can waste health care providers’ time. For example, health care professionals may need to spend time finding the person who is designated to make decisions.</a:t>
            </a:r>
            <a:endParaRPr lang="en-US" altLang="en-US" dirty="0">
              <a:latin typeface="Arial" charset="0"/>
              <a:cs typeface="Arial" charset="0"/>
            </a:endParaRPr>
          </a:p>
        </p:txBody>
      </p:sp>
      <p:sp>
        <p:nvSpPr>
          <p:cNvPr id="276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276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A82A4CD8-1F4B-4814-985C-AEE00AC946D5}" type="slidenum">
              <a:rPr lang="en-US" altLang="en-US"/>
              <a:pPr>
                <a:spcBef>
                  <a:spcPct val="0"/>
                </a:spcBef>
              </a:pPr>
              <a:t>12</a:t>
            </a:fld>
            <a:endParaRPr lang="en-US" altLang="en-US"/>
          </a:p>
        </p:txBody>
      </p:sp>
    </p:spTree>
    <p:extLst>
      <p:ext uri="{BB962C8B-B14F-4D97-AF65-F5344CB8AC3E}">
        <p14:creationId xmlns:p14="http://schemas.microsoft.com/office/powerpoint/2010/main" val="14304055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According to a report by the Institute of Medicine, [quote] “A conflict of interest is a set of circumstances that creates a risk that professional judgment or actions regarding a primary interest will be unduly influenced by a secondary interest.” [end quote]</a:t>
            </a:r>
          </a:p>
          <a:p>
            <a:endParaRPr lang="en-US" altLang="en-US" dirty="0">
              <a:latin typeface="Arial" charset="0"/>
              <a:cs typeface="Arial" charset="0"/>
            </a:endParaRPr>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01488046-FAE3-4A8E-B062-F4914E3FCB83}" type="slidenum">
              <a:rPr lang="en-US" altLang="en-US"/>
              <a:pPr>
                <a:spcBef>
                  <a:spcPct val="0"/>
                </a:spcBef>
              </a:pPr>
              <a:t>13</a:t>
            </a:fld>
            <a:endParaRPr lang="en-US" altLang="en-US"/>
          </a:p>
        </p:txBody>
      </p:sp>
    </p:spTree>
    <p:extLst>
      <p:ext uri="{BB962C8B-B14F-4D97-AF65-F5344CB8AC3E}">
        <p14:creationId xmlns:p14="http://schemas.microsoft.com/office/powerpoint/2010/main" val="1176636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Primary interests include such ideals as ethical obligations and professional duties. Secondary interests are an individual health care professional’s personal motivations.</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It’s not wrong for a physician to make a fair profit or to want respect from peers. A problem arises only when these personal goals have the potential to compromise decision-making about a primary interest, such as the best possible patient care.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An example of a potential conflict of interest is the practice of pharmaceutical companies giving gifts to physicians. Some researchers argue that even small gifts, such as pens and coffee mugs, can influence physicians to prescribe the company’s drugs more often.</a:t>
            </a:r>
          </a:p>
          <a:p>
            <a:endParaRPr lang="en-US" altLang="en-US" dirty="0">
              <a:latin typeface="Arial" charset="0"/>
              <a:cs typeface="Arial" charset="0"/>
            </a:endParaRPr>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E33BCB57-142D-4F06-B927-E07233667086}" type="slidenum">
              <a:rPr lang="en-US" altLang="en-US"/>
              <a:pPr>
                <a:spcBef>
                  <a:spcPct val="0"/>
                </a:spcBef>
              </a:pPr>
              <a:t>14</a:t>
            </a:fld>
            <a:endParaRPr lang="en-US" altLang="en-US"/>
          </a:p>
        </p:txBody>
      </p:sp>
    </p:spTree>
    <p:extLst>
      <p:ext uri="{BB962C8B-B14F-4D97-AF65-F5344CB8AC3E}">
        <p14:creationId xmlns:p14="http://schemas.microsoft.com/office/powerpoint/2010/main" val="6152489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One major area in which physicians face conflicts of interest is compensation for their services. Whether physicians are paid by the service or by the patient, their method of compensation involves potential conflicts of interest.</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When physicians are paid for each service they provide, they may find reasons to maximize their number of services. If they inappropriately provide unnecessary services, they are increasing health care spending at the expense of the patient and society. In addition, physicians might be motivated to select services with a high profit margin, such as diagnostic imaging, when it may not be appropriate. Physicians who are paid a flat fee per patient may be motivated to minimize the number of services they provide to each person.</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Compensation is just one example of the many kinds of conflicts of interest that physicians face in clinical practice.</a:t>
            </a:r>
            <a:endParaRPr lang="en-US" altLang="en-US" dirty="0">
              <a:latin typeface="Arial" charset="0"/>
              <a:cs typeface="Arial" charset="0"/>
            </a:endParaRPr>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16804761-D734-4F93-A1BC-BF8A5ACB50AA}" type="slidenum">
              <a:rPr lang="en-US" altLang="en-US"/>
              <a:pPr>
                <a:spcBef>
                  <a:spcPct val="0"/>
                </a:spcBef>
              </a:pPr>
              <a:t>15</a:t>
            </a:fld>
            <a:endParaRPr lang="en-US" altLang="en-US"/>
          </a:p>
        </p:txBody>
      </p:sp>
    </p:spTree>
    <p:extLst>
      <p:ext uri="{BB962C8B-B14F-4D97-AF65-F5344CB8AC3E}">
        <p14:creationId xmlns:p14="http://schemas.microsoft.com/office/powerpoint/2010/main" val="30428964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A topic of much ongoing study is health care disparities. It’s well documented that, on average, middle-class and rich people receive better health care than poor people do; white people receive better health care than people of color do; and people who have no disabilities receive better health care than people who have disabilities. In addition, within each of these groups there are differences in average overall health.</a:t>
            </a:r>
            <a:endParaRPr lang="en-US" altLang="en-US" dirty="0">
              <a:latin typeface="Arial" charset="0"/>
              <a:cs typeface="Arial" charset="0"/>
            </a:endParaRPr>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3B706D45-FEBA-494D-8DED-E0CFE43860DB}" type="slidenum">
              <a:rPr lang="en-US" altLang="en-US"/>
              <a:pPr>
                <a:spcBef>
                  <a:spcPct val="0"/>
                </a:spcBef>
              </a:pPr>
              <a:t>16</a:t>
            </a:fld>
            <a:endParaRPr lang="en-US" altLang="en-US"/>
          </a:p>
        </p:txBody>
      </p:sp>
    </p:spTree>
    <p:extLst>
      <p:ext uri="{BB962C8B-B14F-4D97-AF65-F5344CB8AC3E}">
        <p14:creationId xmlns:p14="http://schemas.microsoft.com/office/powerpoint/2010/main" val="22290801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There are numerous reasons why the health of one group of people differs from that of another group. One reason is that groups of people have different biological characteristics. Another reason is that people in one group may have higher rates of participation in potentially health-damaging activities. Exposure to unhealthy work environments or neighborhoods can also vary between members of different groups. In addition, there are differences in access to health care.</a:t>
            </a:r>
            <a:endParaRPr lang="en-US" altLang="en-US" dirty="0">
              <a:latin typeface="Arial" charset="0"/>
              <a:cs typeface="Arial" charset="0"/>
            </a:endParaRP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C7918257-B7A4-487E-A115-D9C94E73EC05}" type="slidenum">
              <a:rPr lang="en-US" altLang="en-US"/>
              <a:pPr>
                <a:spcBef>
                  <a:spcPct val="0"/>
                </a:spcBef>
              </a:pPr>
              <a:t>17</a:t>
            </a:fld>
            <a:endParaRPr lang="en-US" altLang="en-US"/>
          </a:p>
        </p:txBody>
      </p:sp>
    </p:spTree>
    <p:extLst>
      <p:ext uri="{BB962C8B-B14F-4D97-AF65-F5344CB8AC3E}">
        <p14:creationId xmlns:p14="http://schemas.microsoft.com/office/powerpoint/2010/main" val="15310952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A combination of factors can turn a difference in health into a social inequity in health. The difference must be systematic, socially produced, and unfair. How to address discrimination in health care is the topic of vigorous, ongoing debate.</a:t>
            </a:r>
            <a:endParaRPr lang="en-US" altLang="en-US" dirty="0">
              <a:latin typeface="Arial" charset="0"/>
              <a:cs typeface="Arial" charset="0"/>
            </a:endParaRP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BC845537-F08B-4B9F-A412-4AA8D231200A}" type="slidenum">
              <a:rPr lang="en-US" altLang="en-US"/>
              <a:pPr>
                <a:spcBef>
                  <a:spcPct val="0"/>
                </a:spcBef>
              </a:pPr>
              <a:t>18</a:t>
            </a:fld>
            <a:endParaRPr lang="en-US" altLang="en-US"/>
          </a:p>
        </p:txBody>
      </p:sp>
    </p:spTree>
    <p:extLst>
      <p:ext uri="{BB962C8B-B14F-4D97-AF65-F5344CB8AC3E}">
        <p14:creationId xmlns:p14="http://schemas.microsoft.com/office/powerpoint/2010/main" val="19062647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 term </a:t>
            </a:r>
            <a:r>
              <a:rPr lang="en-US" sz="1000" i="1" kern="1200" dirty="0">
                <a:solidFill>
                  <a:schemeClr val="tx1"/>
                </a:solidFill>
                <a:effectLst/>
                <a:latin typeface="Arial" pitchFamily="34" charset="0"/>
                <a:ea typeface="+mn-ea"/>
                <a:cs typeface="Arial" pitchFamily="34" charset="0"/>
              </a:rPr>
              <a:t>conscientious objection</a:t>
            </a:r>
            <a:r>
              <a:rPr lang="en-US" sz="1000" kern="1200" dirty="0">
                <a:solidFill>
                  <a:schemeClr val="tx1"/>
                </a:solidFill>
                <a:effectLst/>
                <a:latin typeface="Arial" pitchFamily="34" charset="0"/>
                <a:ea typeface="+mn-ea"/>
                <a:cs typeface="Arial" pitchFamily="34" charset="0"/>
              </a:rPr>
              <a:t> refers to a situation in which a health care professional has a moral or religious objection to providing a particular medical intervention. There have been numerous situations in which medical professionals have refused to provide medical interventions on the basis of their beliefs. In fact, recently some medical students have been refusing to even learn about certain procedures.</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flip side of a health care professional’s right to refuse to provide certain interventions is the right of patients to determine the course of their own health care. For example, if a woman who needs emergency contraception has access to only one pharmacy, and the pharmacist refuses to provide emergency contraception, then patient autonomy is lost.</a:t>
            </a:r>
            <a:endParaRPr lang="en-US" altLang="en-US" dirty="0">
              <a:latin typeface="Arial" charset="0"/>
              <a:cs typeface="Arial" charset="0"/>
            </a:endParaRP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E247CBF4-B1E4-403F-93A4-C7021F0FDB0A}" type="slidenum">
              <a:rPr lang="en-US" altLang="en-US"/>
              <a:pPr>
                <a:spcBef>
                  <a:spcPct val="0"/>
                </a:spcBef>
              </a:pPr>
              <a:t>19</a:t>
            </a:fld>
            <a:endParaRPr lang="en-US" altLang="en-US"/>
          </a:p>
        </p:txBody>
      </p:sp>
    </p:spTree>
    <p:extLst>
      <p:ext uri="{BB962C8B-B14F-4D97-AF65-F5344CB8AC3E}">
        <p14:creationId xmlns:p14="http://schemas.microsoft.com/office/powerpoint/2010/main" val="698777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ＭＳ Ｐゴシック" panose="020B0600070205080204" pitchFamily="34" charset="-128"/>
                <a:cs typeface="Arial" pitchFamily="34" charset="0"/>
              </a:rPr>
              <a:t>Welcome to </a:t>
            </a:r>
            <a:r>
              <a:rPr lang="en-US" sz="1000" b="1" i="1" kern="1200" dirty="0">
                <a:solidFill>
                  <a:schemeClr val="tx1"/>
                </a:solidFill>
                <a:effectLst/>
                <a:latin typeface="Arial" pitchFamily="34" charset="0"/>
                <a:ea typeface="ＭＳ Ｐゴシック" panose="020B0600070205080204" pitchFamily="34" charset="-128"/>
                <a:cs typeface="Arial" pitchFamily="34" charset="0"/>
              </a:rPr>
              <a:t>The Culture of Health Care: Ethics and Professionalism</a:t>
            </a:r>
            <a:r>
              <a:rPr lang="en-US" sz="1000" kern="1200" dirty="0">
                <a:solidFill>
                  <a:schemeClr val="tx1"/>
                </a:solidFill>
                <a:effectLst/>
                <a:latin typeface="Arial" pitchFamily="34" charset="0"/>
                <a:ea typeface="ＭＳ Ｐゴシック" panose="020B0600070205080204" pitchFamily="34" charset="-128"/>
                <a:cs typeface="Arial" pitchFamily="34" charset="0"/>
              </a:rPr>
              <a:t>. This is Lecture c. </a:t>
            </a:r>
          </a:p>
          <a:p>
            <a:endParaRPr lang="en-US" sz="1000" kern="1200" dirty="0">
              <a:solidFill>
                <a:schemeClr val="tx1"/>
              </a:solidFill>
              <a:effectLst/>
              <a:latin typeface="Arial" pitchFamily="34" charset="0"/>
              <a:ea typeface="ＭＳ Ｐゴシック" panose="020B0600070205080204" pitchFamily="34" charset="-128"/>
              <a:cs typeface="Arial" pitchFamily="34" charset="0"/>
            </a:endParaRPr>
          </a:p>
          <a:p>
            <a:r>
              <a:rPr lang="en-US" sz="1000" kern="1200" dirty="0">
                <a:solidFill>
                  <a:schemeClr val="tx1"/>
                </a:solidFill>
                <a:effectLst/>
                <a:latin typeface="Arial" pitchFamily="34" charset="0"/>
                <a:ea typeface="ＭＳ Ｐゴシック" panose="020B0600070205080204" pitchFamily="34" charset="-128"/>
                <a:cs typeface="Arial" pitchFamily="34" charset="0"/>
              </a:rPr>
              <a:t>The component, </a:t>
            </a:r>
            <a:r>
              <a:rPr lang="en-US" sz="1000" b="1" i="1" kern="1200" dirty="0">
                <a:solidFill>
                  <a:schemeClr val="tx1"/>
                </a:solidFill>
                <a:effectLst/>
                <a:latin typeface="Arial" pitchFamily="34" charset="0"/>
                <a:ea typeface="ＭＳ Ｐゴシック" panose="020B0600070205080204" pitchFamily="34" charset="-128"/>
                <a:cs typeface="Arial" pitchFamily="34" charset="0"/>
              </a:rPr>
              <a:t>The Culture of Health Care</a:t>
            </a:r>
            <a:r>
              <a:rPr lang="en-US" sz="1000" kern="1200" dirty="0">
                <a:solidFill>
                  <a:schemeClr val="tx1"/>
                </a:solidFill>
                <a:effectLst/>
                <a:latin typeface="Arial" pitchFamily="34" charset="0"/>
                <a:ea typeface="ＭＳ Ｐゴシック" panose="020B0600070205080204" pitchFamily="34" charset="-128"/>
                <a:cs typeface="Arial" pitchFamily="34" charset="0"/>
              </a:rPr>
              <a:t>, addresses job expectations in health care settings. It discusses how care is organized within a practice setting, privacy laws, and professional and ethical issues encountered in the workplace.</a:t>
            </a:r>
          </a:p>
          <a:p>
            <a:pPr eaLnBrk="1" hangingPunct="1">
              <a:spcBef>
                <a:spcPct val="0"/>
              </a:spcBef>
            </a:pPr>
            <a:endParaRPr lang="en-US" altLang="en-US" dirty="0">
              <a:latin typeface="Arial" charset="0"/>
              <a:cs typeface="Arial" charset="0"/>
            </a:endParaRPr>
          </a:p>
        </p:txBody>
      </p:sp>
      <p:sp>
        <p:nvSpPr>
          <p:cNvPr id="71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ＭＳ Ｐゴシック"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71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ＭＳ Ｐゴシック"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3C03A98B-7B58-444A-8F36-C1323189E4A0}" type="slidenum">
              <a:rPr lang="en-US" altLang="en-US"/>
              <a:pPr>
                <a:spcBef>
                  <a:spcPct val="0"/>
                </a:spcBef>
              </a:pPr>
              <a:t>2</a:t>
            </a:fld>
            <a:endParaRPr lang="en-US" altLang="en-US"/>
          </a:p>
        </p:txBody>
      </p:sp>
    </p:spTree>
    <p:extLst>
      <p:ext uri="{BB962C8B-B14F-4D97-AF65-F5344CB8AC3E}">
        <p14:creationId xmlns:p14="http://schemas.microsoft.com/office/powerpoint/2010/main" val="26690427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Laws address the clash between the conscientious objections of health care professionals and the respect for patient autonomy. These laws vary widely among states. For example, some states have laws that protect the right of physicians and pharmacists to refuse to dispense emergency contraception. Other states require these professionals to provide women with such drugs.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Given the strong competing individual rights of health care professionals and patients, issues of conscientious objection are likely to be the topic of passionate debate for the foreseeable future.</a:t>
            </a:r>
            <a:endParaRPr lang="en-US" altLang="en-US" dirty="0">
              <a:latin typeface="Arial" charset="0"/>
              <a:cs typeface="Arial" charset="0"/>
            </a:endParaRPr>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7281D78B-1D4B-4196-B017-36CDDB4A6879}" type="slidenum">
              <a:rPr lang="en-US" altLang="en-US"/>
              <a:pPr>
                <a:spcBef>
                  <a:spcPct val="0"/>
                </a:spcBef>
              </a:pPr>
              <a:t>20</a:t>
            </a:fld>
            <a:endParaRPr lang="en-US" altLang="en-US"/>
          </a:p>
        </p:txBody>
      </p:sp>
    </p:spTree>
    <p:extLst>
      <p:ext uri="{BB962C8B-B14F-4D97-AF65-F5344CB8AC3E}">
        <p14:creationId xmlns:p14="http://schemas.microsoft.com/office/powerpoint/2010/main" val="11235730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This concludes Lecture c of </a:t>
            </a:r>
            <a:r>
              <a:rPr lang="en-US" sz="1000" b="1" i="1" kern="1200" dirty="0">
                <a:solidFill>
                  <a:schemeClr val="tx1"/>
                </a:solidFill>
                <a:effectLst/>
                <a:latin typeface="Arial" pitchFamily="34" charset="0"/>
                <a:ea typeface="+mn-ea"/>
                <a:cs typeface="Arial" pitchFamily="34" charset="0"/>
              </a:rPr>
              <a:t>Ethics and Professionalism</a:t>
            </a:r>
            <a:r>
              <a:rPr lang="en-US" sz="1000" kern="1200" dirty="0">
                <a:solidFill>
                  <a:schemeClr val="tx1"/>
                </a:solidFill>
                <a:effectLst/>
                <a:latin typeface="Arial" pitchFamily="34" charset="0"/>
                <a:ea typeface="+mn-ea"/>
                <a:cs typeface="Arial" pitchFamily="34" charset="0"/>
              </a:rPr>
              <a:t>. In summary, health care professionals face numerous difficult ethical questions, including informed consent, end-of-life issues, conflicts of interest, health care disparities, and conscientious objection.</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Informed consent is based in the duty to respect patient autonomy and is one of the pillars of the physician-patient relationship. End-of-life care presents difficult questions about the definition of death, whether medical futility is a useful concept, and whether patients should be encouraged to complete advance directives. Conflicts of interest can pose temptations for physicians as they attempt to balance their personal interests with their ethical duties. Health differences have many causes, and inequities require society-wide solutions. Conscientious objections represent a clash between health care professionals’ rights and patients’ rights. They are addressed by laws that vary from state to state and that continue to evolve.</a:t>
            </a:r>
            <a:endParaRPr lang="en-US" altLang="en-US" dirty="0">
              <a:latin typeface="Arial" charset="0"/>
              <a:cs typeface="Arial" charset="0"/>
            </a:endParaRPr>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1509CFE4-2B55-4B28-8B19-6A61C88B72BF}" type="slidenum">
              <a:rPr lang="en-US" altLang="en-US"/>
              <a:pPr>
                <a:spcBef>
                  <a:spcPct val="0"/>
                </a:spcBef>
              </a:pPr>
              <a:t>21</a:t>
            </a:fld>
            <a:endParaRPr lang="en-US" altLang="en-US"/>
          </a:p>
        </p:txBody>
      </p:sp>
    </p:spTree>
    <p:extLst>
      <p:ext uri="{BB962C8B-B14F-4D97-AF65-F5344CB8AC3E}">
        <p14:creationId xmlns:p14="http://schemas.microsoft.com/office/powerpoint/2010/main" val="2832114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2EAFF97E-D0BB-4FDB-8267-D8AC6A40D917}" type="slidenum">
              <a:rPr lang="en-US" altLang="en-US"/>
              <a:pPr>
                <a:spcBef>
                  <a:spcPct val="0"/>
                </a:spcBef>
              </a:pPr>
              <a:t>22</a:t>
            </a:fld>
            <a:endParaRPr lang="en-US" altLang="en-US"/>
          </a:p>
        </p:txBody>
      </p:sp>
    </p:spTree>
    <p:extLst>
      <p:ext uri="{BB962C8B-B14F-4D97-AF65-F5344CB8AC3E}">
        <p14:creationId xmlns:p14="http://schemas.microsoft.com/office/powerpoint/2010/main" val="4572996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a:p>
            <a:endParaRPr lang="en-US" altLang="en-US" dirty="0">
              <a:latin typeface="Arial" charset="0"/>
              <a:cs typeface="Arial" charset="0"/>
            </a:endParaRPr>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647EBFA5-0DD9-4A3B-BFFB-615D996DB293}" type="slidenum">
              <a:rPr lang="en-US" altLang="en-US"/>
              <a:pPr>
                <a:spcBef>
                  <a:spcPct val="0"/>
                </a:spcBef>
              </a:pPr>
              <a:t>23</a:t>
            </a:fld>
            <a:endParaRPr lang="en-US" altLang="en-US"/>
          </a:p>
        </p:txBody>
      </p:sp>
    </p:spTree>
    <p:extLst>
      <p:ext uri="{BB962C8B-B14F-4D97-AF65-F5344CB8AC3E}">
        <p14:creationId xmlns:p14="http://schemas.microsoft.com/office/powerpoint/2010/main" val="19841742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a:p>
            <a:endParaRPr lang="en-US" altLang="en-US" dirty="0">
              <a:latin typeface="Arial" charset="0"/>
              <a:cs typeface="Arial" charset="0"/>
            </a:endParaRPr>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B256F430-3F6D-4A03-8B16-C36B3A42BE9D}" type="slidenum">
              <a:rPr lang="en-US" altLang="en-US"/>
              <a:pPr>
                <a:spcBef>
                  <a:spcPct val="0"/>
                </a:spcBef>
              </a:pPr>
              <a:t>24</a:t>
            </a:fld>
            <a:endParaRPr lang="en-US" altLang="en-US"/>
          </a:p>
        </p:txBody>
      </p:sp>
    </p:spTree>
    <p:extLst>
      <p:ext uri="{BB962C8B-B14F-4D97-AF65-F5344CB8AC3E}">
        <p14:creationId xmlns:p14="http://schemas.microsoft.com/office/powerpoint/2010/main" val="16902612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25</a:t>
            </a:fld>
            <a:endParaRPr lang="en-US" altLang="en-US"/>
          </a:p>
        </p:txBody>
      </p:sp>
    </p:spTree>
    <p:extLst>
      <p:ext uri="{BB962C8B-B14F-4D97-AF65-F5344CB8AC3E}">
        <p14:creationId xmlns:p14="http://schemas.microsoft.com/office/powerpoint/2010/main" val="1173772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 objectives for </a:t>
            </a:r>
            <a:r>
              <a:rPr lang="en-US" sz="1000" b="1" i="1" kern="1200" dirty="0">
                <a:solidFill>
                  <a:schemeClr val="tx1"/>
                </a:solidFill>
                <a:effectLst/>
                <a:latin typeface="Arial" pitchFamily="34" charset="0"/>
                <a:ea typeface="+mn-ea"/>
                <a:cs typeface="Arial" pitchFamily="34" charset="0"/>
              </a:rPr>
              <a:t>Ethics and Professionalism</a:t>
            </a:r>
            <a:r>
              <a:rPr lang="en-US" sz="1000" kern="1200" dirty="0">
                <a:solidFill>
                  <a:schemeClr val="tx1"/>
                </a:solidFill>
                <a:effectLst/>
                <a:latin typeface="Arial" pitchFamily="34" charset="0"/>
                <a:ea typeface="+mn-ea"/>
                <a:cs typeface="Arial" pitchFamily="34" charset="0"/>
              </a:rPr>
              <a:t> are to:</a:t>
            </a:r>
          </a:p>
          <a:p>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Discuss foundational concepts in medical ethics and professionalism </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Examine the relationships among ethical ideals, professionalism, and legal duties</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Apply the general principles of ethics and professionalism to specific topics </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Examine ethical issues in health informatics</a:t>
            </a:r>
            <a:endParaRPr lang="en-US" sz="1000" kern="1200" dirty="0">
              <a:solidFill>
                <a:schemeClr val="tx1"/>
              </a:solidFill>
              <a:effectLst/>
              <a:latin typeface="Arial" pitchFamily="34" charset="0"/>
              <a:ea typeface="+mn-ea"/>
              <a:cs typeface="Arial" pitchFamily="34" charset="0"/>
            </a:endParaRPr>
          </a:p>
        </p:txBody>
      </p:sp>
      <p:sp>
        <p:nvSpPr>
          <p:cNvPr id="92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92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D51649CC-552D-44C9-9F4E-BBFEB569118C}" type="slidenum">
              <a:rPr lang="en-US" altLang="en-US"/>
              <a:pPr>
                <a:spcBef>
                  <a:spcPct val="0"/>
                </a:spcBef>
              </a:pPr>
              <a:t>3</a:t>
            </a:fld>
            <a:endParaRPr lang="en-US" altLang="en-US"/>
          </a:p>
        </p:txBody>
      </p:sp>
    </p:spTree>
    <p:extLst>
      <p:ext uri="{BB962C8B-B14F-4D97-AF65-F5344CB8AC3E}">
        <p14:creationId xmlns:p14="http://schemas.microsoft.com/office/powerpoint/2010/main" val="2852307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This lecture discusses contemporary topics in medical ethics. It provides several examples and top-line descriptions of some of the complicated issues that health care professionals face. This lecture focuses on informed consent, end-of-life issues, conflicts of interest, health care disparities, and conscientious objection.</a:t>
            </a:r>
          </a:p>
          <a:p>
            <a:endParaRPr lang="en-US" altLang="en-US" dirty="0">
              <a:latin typeface="Arial" charset="0"/>
              <a:cs typeface="Arial" charset="0"/>
            </a:endParaRPr>
          </a:p>
        </p:txBody>
      </p:sp>
      <p:sp>
        <p:nvSpPr>
          <p:cNvPr id="112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B9F4C939-1D33-4F57-8F9B-6209A711584F}" type="slidenum">
              <a:rPr lang="en-US" altLang="en-US"/>
              <a:pPr>
                <a:spcBef>
                  <a:spcPct val="0"/>
                </a:spcBef>
              </a:pPr>
              <a:t>4</a:t>
            </a:fld>
            <a:endParaRPr lang="en-US" altLang="en-US"/>
          </a:p>
        </p:txBody>
      </p:sp>
    </p:spTree>
    <p:extLst>
      <p:ext uri="{BB962C8B-B14F-4D97-AF65-F5344CB8AC3E}">
        <p14:creationId xmlns:p14="http://schemas.microsoft.com/office/powerpoint/2010/main" val="2190057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Informed consent is based in the duty to respect patient autonomy. Health care professionals are required, as both a legal and an ethical duty, to obtain informed consent from patients before administering treatment. Lack of informed consent is often the basis for a malpractice case.</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One of the basic tenets [</a:t>
            </a:r>
            <a:r>
              <a:rPr lang="en-US" sz="1000" b="1" kern="1200" dirty="0">
                <a:solidFill>
                  <a:schemeClr val="tx1"/>
                </a:solidFill>
                <a:effectLst/>
                <a:latin typeface="Arial" pitchFamily="34" charset="0"/>
                <a:ea typeface="+mn-ea"/>
                <a:cs typeface="Arial" pitchFamily="34" charset="0"/>
              </a:rPr>
              <a:t>ten</a:t>
            </a:r>
            <a:r>
              <a:rPr lang="en-US" sz="1000" kern="1200" dirty="0">
                <a:solidFill>
                  <a:schemeClr val="tx1"/>
                </a:solidFill>
                <a:effectLst/>
                <a:latin typeface="Arial" pitchFamily="34" charset="0"/>
                <a:ea typeface="+mn-ea"/>
                <a:cs typeface="Arial" pitchFamily="34" charset="0"/>
              </a:rPr>
              <a:t>-its] of informed consent is that the patient must be capable of making medical decisions. Most adults are presumed to have this capacity unless there is strong evidence to the contrary. An adult who is capable of making his or her own medical decisions must be given all the relevant information necessary to give valid informed consent. The information must be provided in a way that is understandable to the patient, and the patient must voluntarily communicate a decision to accept the treatment.</a:t>
            </a:r>
            <a:endParaRPr lang="en-US" altLang="en-US" dirty="0">
              <a:latin typeface="Arial" charset="0"/>
              <a:cs typeface="Arial" charset="0"/>
            </a:endParaRPr>
          </a:p>
        </p:txBody>
      </p:sp>
      <p:sp>
        <p:nvSpPr>
          <p:cNvPr id="133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133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68C73C5F-470B-42A4-8CC6-517E925D13F4}" type="slidenum">
              <a:rPr lang="en-US" altLang="en-US"/>
              <a:pPr>
                <a:spcBef>
                  <a:spcPct val="0"/>
                </a:spcBef>
              </a:pPr>
              <a:t>5</a:t>
            </a:fld>
            <a:endParaRPr lang="en-US" altLang="en-US"/>
          </a:p>
        </p:txBody>
      </p:sp>
    </p:spTree>
    <p:extLst>
      <p:ext uri="{BB962C8B-B14F-4D97-AF65-F5344CB8AC3E}">
        <p14:creationId xmlns:p14="http://schemas.microsoft.com/office/powerpoint/2010/main" val="641711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Before giving informed consent, a patient needs to know the nature of the proposed treatment. This includes the purpose of the treatment and a description of how the treatment will be administered or performed. In order to give informed consent, a person also needs to know about the alternatives to the proposed treatment and the risks and benefits of each option. Physicians and nursing staff primarily have the responsibility of discussing treatment options and details with the patient and ensuring that the patient has a proper understanding of the medical treatment, associated risks, and benefits. Once the patient signs the informed consent, the document becomes part of the patient’s legal medical record. </a:t>
            </a:r>
          </a:p>
        </p:txBody>
      </p:sp>
      <p:sp>
        <p:nvSpPr>
          <p:cNvPr id="153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153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DF3D36BA-AEB0-4FCE-AEA6-027295F0DC5B}" type="slidenum">
              <a:rPr lang="en-US" altLang="en-US"/>
              <a:pPr>
                <a:spcBef>
                  <a:spcPct val="0"/>
                </a:spcBef>
              </a:pPr>
              <a:t>6</a:t>
            </a:fld>
            <a:endParaRPr lang="en-US" altLang="en-US"/>
          </a:p>
        </p:txBody>
      </p:sp>
    </p:spTree>
    <p:extLst>
      <p:ext uri="{BB962C8B-B14F-4D97-AF65-F5344CB8AC3E}">
        <p14:creationId xmlns:p14="http://schemas.microsoft.com/office/powerpoint/2010/main" val="18112101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If an adult doesn’t have the ability to make informed decisions, that person is said to lack the mental capacity to give informed consent. Examples are an adult with a severe developmental disability and an adult with dementia. Typically, in these cases, another person is designated to make decisions for the patient. That person is called a </a:t>
            </a:r>
            <a:r>
              <a:rPr lang="en-US" sz="1000" i="1" kern="1200" dirty="0">
                <a:solidFill>
                  <a:schemeClr val="tx1"/>
                </a:solidFill>
                <a:effectLst/>
                <a:latin typeface="Arial" pitchFamily="34" charset="0"/>
                <a:ea typeface="+mn-ea"/>
                <a:cs typeface="Arial" pitchFamily="34" charset="0"/>
              </a:rPr>
              <a:t>surrogate decision-maker</a:t>
            </a:r>
            <a:r>
              <a:rPr lang="en-US" sz="1000" kern="1200" dirty="0">
                <a:solidFill>
                  <a:schemeClr val="tx1"/>
                </a:solidFill>
                <a:effectLst/>
                <a:latin typeface="Arial" pitchFamily="34" charset="0"/>
                <a:ea typeface="+mn-ea"/>
                <a:cs typeface="Arial" pitchFamily="34" charset="0"/>
              </a:rPr>
              <a:t>.</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A child might have the mental ability and understanding to make his or her own decisions, but the law may deny them that right. In that case, the child is said to lack </a:t>
            </a:r>
            <a:r>
              <a:rPr lang="en-US" sz="1000" i="1" kern="1200" dirty="0">
                <a:solidFill>
                  <a:schemeClr val="tx1"/>
                </a:solidFill>
                <a:effectLst/>
                <a:latin typeface="Arial" pitchFamily="34" charset="0"/>
                <a:ea typeface="+mn-ea"/>
                <a:cs typeface="Arial" pitchFamily="34" charset="0"/>
              </a:rPr>
              <a:t>legal</a:t>
            </a:r>
            <a:r>
              <a:rPr lang="en-US" sz="1000" kern="1200" dirty="0">
                <a:solidFill>
                  <a:schemeClr val="tx1"/>
                </a:solidFill>
                <a:effectLst/>
                <a:latin typeface="Arial" pitchFamily="34" charset="0"/>
                <a:ea typeface="+mn-ea"/>
                <a:cs typeface="Arial" pitchFamily="34" charset="0"/>
              </a:rPr>
              <a:t> capacity to give informed consent.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Sometimes an emergency situation is an exception to the rule of getting informed consent before treatment. For example, if a patient is unconscious and a surrogate decision-maker is not available in a life-threatening situation, it may be determined that the patient has given implied consent to treatment. Furthermore, some experts say that the principle of beneficence [</a:t>
            </a:r>
            <a:r>
              <a:rPr lang="en-US" sz="1000" kern="1200" dirty="0" err="1">
                <a:solidFill>
                  <a:schemeClr val="tx1"/>
                </a:solidFill>
                <a:effectLst/>
                <a:latin typeface="Arial" pitchFamily="34" charset="0"/>
                <a:ea typeface="+mn-ea"/>
                <a:cs typeface="Arial" pitchFamily="34" charset="0"/>
              </a:rPr>
              <a:t>beh</a:t>
            </a:r>
            <a:r>
              <a:rPr lang="en-US" sz="1000" kern="1200" dirty="0">
                <a:solidFill>
                  <a:schemeClr val="tx1"/>
                </a:solidFill>
                <a:effectLst/>
                <a:latin typeface="Arial" pitchFamily="34" charset="0"/>
                <a:ea typeface="+mn-ea"/>
                <a:cs typeface="Arial" pitchFamily="34" charset="0"/>
              </a:rPr>
              <a:t>-</a:t>
            </a:r>
            <a:r>
              <a:rPr lang="en-US" sz="1000" b="1" kern="1200" dirty="0" err="1">
                <a:solidFill>
                  <a:schemeClr val="tx1"/>
                </a:solidFill>
                <a:effectLst/>
                <a:latin typeface="Arial" pitchFamily="34" charset="0"/>
                <a:ea typeface="+mn-ea"/>
                <a:cs typeface="Arial" pitchFamily="34" charset="0"/>
              </a:rPr>
              <a:t>neff</a:t>
            </a:r>
            <a:r>
              <a:rPr lang="en-US" sz="1000" kern="1200" dirty="0">
                <a:solidFill>
                  <a:schemeClr val="tx1"/>
                </a:solidFill>
                <a:effectLst/>
                <a:latin typeface="Arial" pitchFamily="34" charset="0"/>
                <a:ea typeface="+mn-ea"/>
                <a:cs typeface="Arial" pitchFamily="34" charset="0"/>
              </a:rPr>
              <a:t>-</a:t>
            </a:r>
            <a:r>
              <a:rPr lang="en-US" sz="1000" kern="1200" dirty="0" err="1">
                <a:solidFill>
                  <a:schemeClr val="tx1"/>
                </a:solidFill>
                <a:effectLst/>
                <a:latin typeface="Arial" pitchFamily="34" charset="0"/>
                <a:ea typeface="+mn-ea"/>
                <a:cs typeface="Arial" pitchFamily="34" charset="0"/>
              </a:rPr>
              <a:t>fuh</a:t>
            </a:r>
            <a:r>
              <a:rPr lang="en-US" sz="1000" kern="1200" dirty="0">
                <a:solidFill>
                  <a:schemeClr val="tx1"/>
                </a:solidFill>
                <a:effectLst/>
                <a:latin typeface="Arial" pitchFamily="34" charset="0"/>
                <a:ea typeface="+mn-ea"/>
                <a:cs typeface="Arial" pitchFamily="34" charset="0"/>
              </a:rPr>
              <a:t>-sense] requires that treatment be provided under these circumstances.</a:t>
            </a:r>
          </a:p>
          <a:p>
            <a:endParaRPr lang="en-US" altLang="en-US" dirty="0">
              <a:latin typeface="Arial" charset="0"/>
              <a:cs typeface="Arial" charset="0"/>
            </a:endParaRPr>
          </a:p>
        </p:txBody>
      </p:sp>
      <p:sp>
        <p:nvSpPr>
          <p:cNvPr id="174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174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C01DAAE3-7A4E-4BD3-9D0F-F1D70D14E33B}" type="slidenum">
              <a:rPr lang="en-US" altLang="en-US"/>
              <a:pPr>
                <a:spcBef>
                  <a:spcPct val="0"/>
                </a:spcBef>
              </a:pPr>
              <a:t>7</a:t>
            </a:fld>
            <a:endParaRPr lang="en-US" altLang="en-US"/>
          </a:p>
        </p:txBody>
      </p:sp>
    </p:spTree>
    <p:extLst>
      <p:ext uri="{BB962C8B-B14F-4D97-AF65-F5344CB8AC3E}">
        <p14:creationId xmlns:p14="http://schemas.microsoft.com/office/powerpoint/2010/main" val="5023348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One definition of death is the point at which vital physical functions cease. However, medical advances have made it possible to blur the line between life and death. Cardiac resuscitation has made it possible to restart a dead heart. Ventilators have made it possible to keep a body breathing after brain function has ended. There are a multitude of ethical issues about how death is defined and when an individual person can be considered dead.</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next few slides look at two other prominent issues related to end-of-life care: medical futility and advance directives.</a:t>
            </a:r>
            <a:endParaRPr lang="en-US" altLang="en-US" dirty="0">
              <a:latin typeface="Arial" charset="0"/>
              <a:cs typeface="Arial" charset="0"/>
            </a:endParaRPr>
          </a:p>
        </p:txBody>
      </p:sp>
      <p:sp>
        <p:nvSpPr>
          <p:cNvPr id="194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194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763D4620-D1A9-41BF-BFE8-27F5517EC49E}" type="slidenum">
              <a:rPr lang="en-US" altLang="en-US"/>
              <a:pPr>
                <a:spcBef>
                  <a:spcPct val="0"/>
                </a:spcBef>
              </a:pPr>
              <a:t>8</a:t>
            </a:fld>
            <a:endParaRPr lang="en-US" altLang="en-US"/>
          </a:p>
        </p:txBody>
      </p:sp>
    </p:spTree>
    <p:extLst>
      <p:ext uri="{BB962C8B-B14F-4D97-AF65-F5344CB8AC3E}">
        <p14:creationId xmlns:p14="http://schemas.microsoft.com/office/powerpoint/2010/main" val="38574631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i="1" kern="1200" dirty="0">
                <a:solidFill>
                  <a:schemeClr val="tx1"/>
                </a:solidFill>
                <a:effectLst/>
                <a:latin typeface="Arial" pitchFamily="34" charset="0"/>
                <a:ea typeface="+mn-ea"/>
                <a:cs typeface="Arial" pitchFamily="34" charset="0"/>
              </a:rPr>
              <a:t>Medical futility</a:t>
            </a:r>
            <a:r>
              <a:rPr lang="en-US" sz="1000" kern="1200" dirty="0">
                <a:solidFill>
                  <a:schemeClr val="tx1"/>
                </a:solidFill>
                <a:effectLst/>
                <a:latin typeface="Arial" pitchFamily="34" charset="0"/>
                <a:ea typeface="+mn-ea"/>
                <a:cs typeface="Arial" pitchFamily="34" charset="0"/>
              </a:rPr>
              <a:t> is the term for a situation in which a physician concludes that providing treatment would not appreciably improve the patient’s condition. This decision is made by considering published evidence from studies of other patients and the physicians’ estimates about whether the individual patient would receive some benefit from the treatment being considered.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Advocates of the concept of medical futility say that denying futile treatment is not health care rationing. The decision is not made by considering how much the treatment will cost but rather whether an individual patient will benefit.</a:t>
            </a:r>
            <a:endParaRPr lang="en-US" altLang="en-US" dirty="0">
              <a:latin typeface="Arial" charset="0"/>
              <a:cs typeface="Arial" charset="0"/>
            </a:endParaRPr>
          </a:p>
        </p:txBody>
      </p:sp>
      <p:sp>
        <p:nvSpPr>
          <p:cNvPr id="215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215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C3F98576-D92A-4408-8F24-CF7222EB4C9B}" type="slidenum">
              <a:rPr lang="en-US" altLang="en-US"/>
              <a:pPr>
                <a:spcBef>
                  <a:spcPct val="0"/>
                </a:spcBef>
              </a:pPr>
              <a:t>9</a:t>
            </a:fld>
            <a:endParaRPr lang="en-US" altLang="en-US"/>
          </a:p>
        </p:txBody>
      </p:sp>
    </p:spTree>
    <p:extLst>
      <p:ext uri="{BB962C8B-B14F-4D97-AF65-F5344CB8AC3E}">
        <p14:creationId xmlns:p14="http://schemas.microsoft.com/office/powerpoint/2010/main" val="29230704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p:cNvSpPr>
            <a:spLocks noGrp="1"/>
          </p:cNvSpPr>
          <p:nvPr>
            <p:ph type="sldNum" sz="quarter" idx="15"/>
          </p:nvPr>
        </p:nvSpPr>
        <p:spPr/>
        <p:txBody>
          <a:bodyPr/>
          <a:lstStyle>
            <a:lvl1pPr>
              <a:defRPr/>
            </a:lvl1pPr>
          </a:lstStyle>
          <a:p>
            <a:fld id="{83F32B49-819C-4655-9D85-B946DFE9A78C}" type="slidenum">
              <a:rPr lang="en-US" altLang="en-US"/>
              <a:pPr/>
              <a:t>‹#›</a:t>
            </a:fld>
            <a:endParaRPr lang="en-US" altLang="en-US"/>
          </a:p>
        </p:txBody>
      </p:sp>
      <p:sp>
        <p:nvSpPr>
          <p:cNvPr id="5" name="Date Placeholder 4"/>
          <p:cNvSpPr>
            <a:spLocks noGrp="1"/>
          </p:cNvSpPr>
          <p:nvPr>
            <p:ph type="dt" sz="half" idx="16"/>
          </p:nvPr>
        </p:nvSpPr>
        <p:spPr>
          <a:xfrm>
            <a:off x="457200" y="6248400"/>
            <a:ext cx="2133600" cy="549275"/>
          </a:xfrm>
          <a:prstGeom prst="rect">
            <a:avLst/>
          </a:prstGeom>
        </p:spPr>
        <p:txBody>
          <a:bodyPr/>
          <a:lstStyle>
            <a:lvl1pPr>
              <a:defRPr/>
            </a:lvl1pPr>
          </a:lstStyle>
          <a:p>
            <a:pPr>
              <a:defRPr/>
            </a:pPr>
            <a:endParaRPr lang="en-US"/>
          </a:p>
        </p:txBody>
      </p:sp>
      <p:sp>
        <p:nvSpPr>
          <p:cNvPr id="6" name="Footer Placeholder 5"/>
          <p:cNvSpPr>
            <a:spLocks noGrp="1"/>
          </p:cNvSpPr>
          <p:nvPr>
            <p:ph type="ftr" sz="quarter" idx="17"/>
          </p:nvPr>
        </p:nvSpPr>
        <p:spPr>
          <a:xfrm>
            <a:off x="2667000" y="6218238"/>
            <a:ext cx="3810000" cy="639762"/>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7744732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rtlCol="0">
            <a:normAutofit/>
          </a:bodyPr>
          <a:lstStyle/>
          <a:p>
            <a:pPr lvl="0"/>
            <a:r>
              <a:rPr lang="en-US" noProof="0" dirty="0"/>
              <a:t>Click icon to add table</a:t>
            </a:r>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5"/>
          <p:cNvSpPr>
            <a:spLocks noGrp="1"/>
          </p:cNvSpPr>
          <p:nvPr>
            <p:ph type="sldNum" sz="quarter" idx="16"/>
          </p:nvPr>
        </p:nvSpPr>
        <p:spPr/>
        <p:txBody>
          <a:bodyPr/>
          <a:lstStyle>
            <a:lvl1pPr>
              <a:defRPr/>
            </a:lvl1pPr>
          </a:lstStyle>
          <a:p>
            <a:fld id="{0A7C7D7A-0675-409C-8EA6-707875C7B85A}" type="slidenum">
              <a:rPr lang="en-US" altLang="en-US"/>
              <a:pPr/>
              <a:t>‹#›</a:t>
            </a:fld>
            <a:endParaRPr lang="en-US" altLang="en-US"/>
          </a:p>
        </p:txBody>
      </p:sp>
      <p:sp>
        <p:nvSpPr>
          <p:cNvPr id="6" name="Date Placeholder 4"/>
          <p:cNvSpPr>
            <a:spLocks noGrp="1"/>
          </p:cNvSpPr>
          <p:nvPr>
            <p:ph type="dt" sz="half" idx="17"/>
          </p:nvPr>
        </p:nvSpPr>
        <p:spPr>
          <a:xfrm>
            <a:off x="457200" y="6248400"/>
            <a:ext cx="2133600" cy="549275"/>
          </a:xfrm>
          <a:prstGeom prst="rect">
            <a:avLst/>
          </a:prstGeom>
        </p:spPr>
        <p:txBody>
          <a:bodyPr/>
          <a:lstStyle>
            <a:lvl1pPr>
              <a:defRPr/>
            </a:lvl1pPr>
          </a:lstStyle>
          <a:p>
            <a:pPr>
              <a:defRPr/>
            </a:pPr>
            <a:endParaRPr lang="en-US"/>
          </a:p>
        </p:txBody>
      </p:sp>
      <p:sp>
        <p:nvSpPr>
          <p:cNvPr id="7" name="Footer Placeholder 5"/>
          <p:cNvSpPr>
            <a:spLocks noGrp="1"/>
          </p:cNvSpPr>
          <p:nvPr>
            <p:ph type="ftr" sz="quarter" idx="18"/>
          </p:nvPr>
        </p:nvSpPr>
        <p:spPr>
          <a:xfrm>
            <a:off x="2667000" y="6218238"/>
            <a:ext cx="3810000" cy="639762"/>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13589136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5"/>
          <p:cNvSpPr>
            <a:spLocks noGrp="1"/>
          </p:cNvSpPr>
          <p:nvPr>
            <p:ph type="sldNum" sz="quarter" idx="22"/>
          </p:nvPr>
        </p:nvSpPr>
        <p:spPr/>
        <p:txBody>
          <a:bodyPr/>
          <a:lstStyle>
            <a:lvl1pPr>
              <a:defRPr/>
            </a:lvl1pPr>
          </a:lstStyle>
          <a:p>
            <a:fld id="{2260F673-F805-4954-8B22-2E637EF195BC}" type="slidenum">
              <a:rPr lang="en-US" altLang="en-US"/>
              <a:pPr/>
              <a:t>‹#›</a:t>
            </a:fld>
            <a:endParaRPr lang="en-US" altLang="en-US"/>
          </a:p>
        </p:txBody>
      </p:sp>
      <p:sp>
        <p:nvSpPr>
          <p:cNvPr id="7" name="Date Placeholder 4"/>
          <p:cNvSpPr>
            <a:spLocks noGrp="1"/>
          </p:cNvSpPr>
          <p:nvPr>
            <p:ph type="dt" sz="half" idx="23"/>
          </p:nvPr>
        </p:nvSpPr>
        <p:spPr>
          <a:xfrm>
            <a:off x="457200" y="6248400"/>
            <a:ext cx="2133600" cy="549275"/>
          </a:xfrm>
          <a:prstGeom prst="rect">
            <a:avLst/>
          </a:prstGeom>
        </p:spPr>
        <p:txBody>
          <a:bodyPr/>
          <a:lstStyle>
            <a:lvl1pPr>
              <a:defRPr/>
            </a:lvl1pPr>
          </a:lstStyle>
          <a:p>
            <a:pPr>
              <a:defRPr/>
            </a:pPr>
            <a:endParaRPr lang="en-US"/>
          </a:p>
        </p:txBody>
      </p:sp>
      <p:sp>
        <p:nvSpPr>
          <p:cNvPr id="11" name="Footer Placeholder 5"/>
          <p:cNvSpPr>
            <a:spLocks noGrp="1"/>
          </p:cNvSpPr>
          <p:nvPr>
            <p:ph type="ftr" sz="quarter" idx="24"/>
          </p:nvPr>
        </p:nvSpPr>
        <p:spPr>
          <a:xfrm>
            <a:off x="2667000" y="6218238"/>
            <a:ext cx="3810000" cy="639762"/>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145208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4" r:id="rId12"/>
    <p:sldLayoutId id="2147484275" r:id="rId13"/>
    <p:sldLayoutId id="2147484276" r:id="rId14"/>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5.xml"/><Relationship Id="rId1" Type="http://schemas.openxmlformats.org/officeDocument/2006/relationships/tags" Target="../tags/tag10.xml"/><Relationship Id="rId4" Type="http://schemas.openxmlformats.org/officeDocument/2006/relationships/hyperlink" Target="https://creativecommons.org/licenses/by-nc-sa/3.0/" TargetMode="Externa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5.xml"/><Relationship Id="rId1" Type="http://schemas.openxmlformats.org/officeDocument/2006/relationships/tags" Target="../tags/tag12.xml"/><Relationship Id="rId4" Type="http://schemas.openxmlformats.org/officeDocument/2006/relationships/hyperlink" Target="https://creativecommons.org/licenses/by-nc-sa/3.0/" TargetMode="Externa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5.xml"/><Relationship Id="rId1" Type="http://schemas.openxmlformats.org/officeDocument/2006/relationships/tags" Target="../tags/tag14.xml"/><Relationship Id="rId4" Type="http://schemas.openxmlformats.org/officeDocument/2006/relationships/hyperlink" Target="https://creativecommons.org/licenses/by-nc-sa/3.0/" TargetMode="Externa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creativecommons.org/licenses/by-nc-sa/4.0/" TargetMode="Externa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8.xml"/><Relationship Id="rId1" Type="http://schemas.openxmlformats.org/officeDocument/2006/relationships/tags" Target="../tags/tag2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hyperlink" Target="http://jme.bmj.com/content/41/1/79.full" TargetMode="External"/><Relationship Id="rId2" Type="http://schemas.openxmlformats.org/officeDocument/2006/relationships/slideLayout" Target="../slideLayouts/slideLayout9.xml"/><Relationship Id="rId1" Type="http://schemas.openxmlformats.org/officeDocument/2006/relationships/tags" Target="../tags/tag22.xml"/><Relationship Id="rId6" Type="http://schemas.openxmlformats.org/officeDocument/2006/relationships/hyperlink" Target="https://depts.washington.edu/bioethx/topics/futil.html" TargetMode="External"/><Relationship Id="rId5" Type="http://schemas.openxmlformats.org/officeDocument/2006/relationships/hyperlink" Target="http://www.ncbi.nlm.nih.gov/books/NBK22942" TargetMode="External"/><Relationship Id="rId4" Type="http://schemas.openxmlformats.org/officeDocument/2006/relationships/hyperlink" Target="http://depts.washington.edu/bioethx/topics/consent.html" TargetMode="Externa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9.xml"/><Relationship Id="rId1" Type="http://schemas.openxmlformats.org/officeDocument/2006/relationships/tags" Target="../tags/tag23.xml"/><Relationship Id="rId5" Type="http://schemas.openxmlformats.org/officeDocument/2006/relationships/hyperlink" Target="http://publicaciones.ops.org.ar/publicaciones/piezas%20comunicacionales/cursoDDS/cursoeng/Textos%20Completos/the%20concepts%20and%20principles%20of%20equity%20and%20health.pdf" TargetMode="External"/><Relationship Id="rId4" Type="http://schemas.openxmlformats.org/officeDocument/2006/relationships/hyperlink" Target="http://www.ahc.umn.edu/img/assets/26104/End_of_Life.pdf" TargetMode="Externa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9.xml"/><Relationship Id="rId1" Type="http://schemas.openxmlformats.org/officeDocument/2006/relationships/tags" Target="../tags/tag24.xml"/><Relationship Id="rId5" Type="http://schemas.openxmlformats.org/officeDocument/2006/relationships/hyperlink" Target="https://creativecommons.org/licenses/by-nc-sa/3.0/" TargetMode="External"/><Relationship Id="rId4" Type="http://schemas.openxmlformats.org/officeDocument/2006/relationships/hyperlink" Target="http://www.who.int/social_determinants/resources/leveling_up_part1.pdf"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30513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a:t>Arguments about Futility</a:t>
            </a:r>
          </a:p>
        </p:txBody>
      </p:sp>
      <p:graphicFrame>
        <p:nvGraphicFramePr>
          <p:cNvPr id="2" name="Content Placeholder 1" descr="Two-column table that lists pros and cons arguments about futility.&#10;&#10;Pros:&#10;&#10; Spares patient pain, expense and inconvenience of unnecessary treatment.&#10;&#10;Increases chances that patient will receive more appropriate care. &#10; &#10;Saves health care resources.&#10;&#10;Cons:&#10;&#10;Care could be labeled as futile to divert resources from disadvantaged populations. &#10;&#10;Definitions of what is futile are unclear&#10;&#10;Treatments that patients consider beneficial could be eliminated if providers consider them futile. &#10;" title="Table: Arguments About Futility"/>
          <p:cNvGraphicFramePr>
            <a:graphicFrameLocks noGrp="1"/>
          </p:cNvGraphicFramePr>
          <p:nvPr>
            <p:ph type="tbl" sz="quarter" idx="14"/>
            <p:extLst>
              <p:ext uri="{D42A27DB-BD31-4B8C-83A1-F6EECF244321}">
                <p14:modId xmlns:p14="http://schemas.microsoft.com/office/powerpoint/2010/main" val="2425114652"/>
              </p:ext>
            </p:extLst>
          </p:nvPr>
        </p:nvGraphicFramePr>
        <p:xfrm>
          <a:off x="457200" y="1600200"/>
          <a:ext cx="8229600" cy="3911599"/>
        </p:xfrm>
        <a:graphic>
          <a:graphicData uri="http://schemas.openxmlformats.org/drawingml/2006/table">
            <a:tbl>
              <a:tblPr firstRow="1" bandRow="1">
                <a:tableStyleId>{7DF18680-E054-41AD-8BC1-D1AEF772440D}</a:tableStyleId>
              </a:tblPr>
              <a:tblGrid>
                <a:gridCol w="4114800">
                  <a:extLst>
                    <a:ext uri="{9D8B030D-6E8A-4147-A177-3AD203B41FA5}">
                      <a16:colId xmlns="" xmlns:a16="http://schemas.microsoft.com/office/drawing/2014/main" val="20000"/>
                    </a:ext>
                  </a:extLst>
                </a:gridCol>
                <a:gridCol w="4114800">
                  <a:extLst>
                    <a:ext uri="{9D8B030D-6E8A-4147-A177-3AD203B41FA5}">
                      <a16:colId xmlns="" xmlns:a16="http://schemas.microsoft.com/office/drawing/2014/main" val="20001"/>
                    </a:ext>
                  </a:extLst>
                </a:gridCol>
              </a:tblGrid>
              <a:tr h="428698">
                <a:tc>
                  <a:txBody>
                    <a:bodyPr/>
                    <a:lstStyle/>
                    <a:p>
                      <a:pPr algn="ctr"/>
                      <a:r>
                        <a:rPr lang="en-US" sz="2400" dirty="0"/>
                        <a:t>Pros</a:t>
                      </a:r>
                    </a:p>
                  </a:txBody>
                  <a:tcPr marT="45727" marB="45727"/>
                </a:tc>
                <a:tc>
                  <a:txBody>
                    <a:bodyPr/>
                    <a:lstStyle/>
                    <a:p>
                      <a:pPr algn="ctr"/>
                      <a:r>
                        <a:rPr lang="en-US" sz="2400" dirty="0"/>
                        <a:t>Cons</a:t>
                      </a:r>
                    </a:p>
                  </a:txBody>
                  <a:tcPr marT="45727" marB="45727"/>
                </a:tc>
                <a:extLst>
                  <a:ext uri="{0D108BD9-81ED-4DB2-BD59-A6C34878D82A}">
                    <a16:rowId xmlns="" xmlns:a16="http://schemas.microsoft.com/office/drawing/2014/main" val="10000"/>
                  </a:ext>
                </a:extLst>
              </a:tr>
              <a:tr h="1047689">
                <a:tc>
                  <a:txBody>
                    <a:bodyPr/>
                    <a:lstStyle/>
                    <a:p>
                      <a:pPr marL="285750" indent="-285750">
                        <a:buFont typeface="Arial" pitchFamily="34" charset="0"/>
                        <a:buChar char="•"/>
                      </a:pPr>
                      <a:r>
                        <a:rPr lang="en-US" sz="2000" dirty="0"/>
                        <a:t>Spares patient</a:t>
                      </a:r>
                      <a:r>
                        <a:rPr lang="en-US" sz="2000" baseline="0" dirty="0"/>
                        <a:t> pain, expense,  and</a:t>
                      </a:r>
                      <a:r>
                        <a:rPr lang="en-US" sz="2000" dirty="0"/>
                        <a:t> inconvenience of unnecessary</a:t>
                      </a:r>
                      <a:r>
                        <a:rPr lang="en-US" sz="2000" baseline="0" dirty="0"/>
                        <a:t> treatment</a:t>
                      </a:r>
                    </a:p>
                  </a:txBody>
                  <a:tcPr marT="45727" marB="45727"/>
                </a:tc>
                <a:tc>
                  <a:txBody>
                    <a:bodyPr/>
                    <a:lstStyle/>
                    <a:p>
                      <a:pPr marL="285750" indent="-285750">
                        <a:buFont typeface="Arial" pitchFamily="34" charset="0"/>
                        <a:buChar char="•"/>
                      </a:pPr>
                      <a:r>
                        <a:rPr lang="en-US" sz="2000" dirty="0"/>
                        <a:t>Care could</a:t>
                      </a:r>
                      <a:r>
                        <a:rPr lang="en-US" sz="2000" baseline="0" dirty="0"/>
                        <a:t> be labeled as futile to divert resources from disadvantaged populations</a:t>
                      </a:r>
                    </a:p>
                  </a:txBody>
                  <a:tcPr marT="45727" marB="45727"/>
                </a:tc>
                <a:extLst>
                  <a:ext uri="{0D108BD9-81ED-4DB2-BD59-A6C34878D82A}">
                    <a16:rowId xmlns="" xmlns:a16="http://schemas.microsoft.com/office/drawing/2014/main" val="10001"/>
                  </a:ext>
                </a:extLst>
              </a:tr>
              <a:tr h="1047713">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baseline="0" dirty="0"/>
                        <a:t>Increases chances that patient will receive more appropriate care</a:t>
                      </a:r>
                    </a:p>
                  </a:txBody>
                  <a:tcPr marT="45727" marB="45727"/>
                </a:tc>
                <a:tc>
                  <a:txBody>
                    <a:bodyPr/>
                    <a:lstStyle/>
                    <a:p>
                      <a:pPr marL="285750" indent="-285750">
                        <a:buFont typeface="Arial" pitchFamily="34" charset="0"/>
                        <a:buChar char="•"/>
                      </a:pPr>
                      <a:r>
                        <a:rPr lang="en-US" sz="2000" baseline="0" dirty="0"/>
                        <a:t>Definitions of what is futile are unclear</a:t>
                      </a:r>
                    </a:p>
                  </a:txBody>
                  <a:tcPr marT="45727" marB="45727"/>
                </a:tc>
                <a:extLst>
                  <a:ext uri="{0D108BD9-81ED-4DB2-BD59-A6C34878D82A}">
                    <a16:rowId xmlns="" xmlns:a16="http://schemas.microsoft.com/office/drawing/2014/main" val="10002"/>
                  </a:ext>
                </a:extLst>
              </a:tr>
              <a:tr h="1358983">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baseline="0" dirty="0"/>
                        <a:t>Saves health care resources</a:t>
                      </a:r>
                      <a:endParaRPr lang="en-US" sz="2000" dirty="0"/>
                    </a:p>
                  </a:txBody>
                  <a:tcPr marT="45727" marB="45727"/>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baseline="0" dirty="0"/>
                        <a:t>Treatments that patients consider beneficial could be limited or eliminated if providers consider them futile</a:t>
                      </a:r>
                      <a:endParaRPr lang="en-US" sz="2000" dirty="0"/>
                    </a:p>
                  </a:txBody>
                  <a:tcPr marT="45727" marB="45727"/>
                </a:tc>
                <a:extLst>
                  <a:ext uri="{0D108BD9-81ED-4DB2-BD59-A6C34878D82A}">
                    <a16:rowId xmlns="" xmlns:a16="http://schemas.microsoft.com/office/drawing/2014/main" val="10003"/>
                  </a:ext>
                </a:extLst>
              </a:tr>
            </a:tbl>
          </a:graphicData>
        </a:graphic>
      </p:graphicFrame>
      <p:sp>
        <p:nvSpPr>
          <p:cNvPr id="22542" name="Text Placeholder 6"/>
          <p:cNvSpPr>
            <a:spLocks noGrp="1"/>
          </p:cNvSpPr>
          <p:nvPr>
            <p:ph type="body" sz="quarter" idx="32"/>
          </p:nvPr>
        </p:nvSpPr>
        <p:spPr/>
        <p:txBody>
          <a:bodyPr/>
          <a:lstStyle/>
          <a:p>
            <a:r>
              <a:rPr lang="en-US" altLang="en-US" sz="1200" dirty="0">
                <a:latin typeface="Arial" charset="0"/>
                <a:cs typeface="Arial" charset="0"/>
              </a:rPr>
              <a:t>8.7 Table:  Pros and cons of medical futility (</a:t>
            </a:r>
            <a:r>
              <a:rPr lang="en-US" altLang="en-US" sz="1200" dirty="0">
                <a:latin typeface="Arial" charset="0"/>
                <a:cs typeface="Arial" charset="0"/>
                <a:hlinkClick r:id="rId4" tooltip="Link to Creative Commons Attribution, Non Commercial, Share Alike 3.0 License"/>
              </a:rPr>
              <a:t>CC </a:t>
            </a:r>
            <a:r>
              <a:rPr lang="en-US" altLang="en-US" sz="1200" dirty="0" smtClean="0">
                <a:latin typeface="Arial" charset="0"/>
                <a:cs typeface="Arial" charset="0"/>
                <a:hlinkClick r:id="rId4" tooltip="Link to Creative Commons Attribution, Non Commercial, Share Alike 3.0 License"/>
              </a:rPr>
              <a:t>BY-NC-SA</a:t>
            </a:r>
            <a:r>
              <a:rPr lang="en-US" altLang="en-US" sz="1200" dirty="0" smtClean="0">
                <a:latin typeface="Arial" charset="0"/>
                <a:cs typeface="Arial" charset="0"/>
              </a:rPr>
              <a:t>, </a:t>
            </a:r>
            <a:r>
              <a:rPr lang="en-US" altLang="en-US" sz="1200" dirty="0">
                <a:latin typeface="Arial" charset="0"/>
                <a:cs typeface="Arial" charset="0"/>
              </a:rPr>
              <a:t>2012). </a:t>
            </a:r>
          </a:p>
        </p:txBody>
      </p:sp>
      <p:sp>
        <p:nvSpPr>
          <p:cNvPr id="22543"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fld id="{311B25CD-65E2-4C7F-8F00-5BF99C679A4D}" type="slidenum">
              <a:rPr lang="en-US" altLang="en-US" sz="1000">
                <a:solidFill>
                  <a:srgbClr val="898989"/>
                </a:solidFill>
              </a:rPr>
              <a:pPr>
                <a:spcBef>
                  <a:spcPct val="0"/>
                </a:spcBef>
                <a:buFontTx/>
                <a:buNone/>
              </a:pPr>
              <a:t>10</a:t>
            </a:fld>
            <a:endParaRPr lang="en-US" altLang="en-US" sz="1000">
              <a:solidFill>
                <a:srgbClr val="898989"/>
              </a:solidFill>
            </a:endParaRP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a:t>Advance Directives</a:t>
            </a:r>
          </a:p>
        </p:txBody>
      </p:sp>
      <p:sp>
        <p:nvSpPr>
          <p:cNvPr id="24579" name="Content Placeholder 2"/>
          <p:cNvSpPr>
            <a:spLocks noGrp="1"/>
          </p:cNvSpPr>
          <p:nvPr>
            <p:ph sz="quarter" idx="14"/>
          </p:nvPr>
        </p:nvSpPr>
        <p:spPr/>
        <p:txBody>
          <a:bodyPr/>
          <a:lstStyle/>
          <a:p>
            <a:r>
              <a:rPr lang="en-US" altLang="en-US"/>
              <a:t>Living will</a:t>
            </a:r>
          </a:p>
          <a:p>
            <a:pPr lvl="1"/>
            <a:r>
              <a:rPr lang="en-US" altLang="en-US"/>
              <a:t>“Do not resuscitate”</a:t>
            </a:r>
          </a:p>
          <a:p>
            <a:pPr lvl="1"/>
            <a:r>
              <a:rPr lang="en-US" altLang="en-US"/>
              <a:t>Wishes regarding artificial food or drink</a:t>
            </a:r>
          </a:p>
          <a:p>
            <a:endParaRPr lang="en-US" altLang="en-US"/>
          </a:p>
          <a:p>
            <a:r>
              <a:rPr lang="en-US" altLang="en-US"/>
              <a:t>Durable power of attorney for health care</a:t>
            </a:r>
          </a:p>
          <a:p>
            <a:pPr lvl="1"/>
            <a:r>
              <a:rPr lang="en-US" altLang="en-US"/>
              <a:t>Designates someone to make decisions</a:t>
            </a:r>
          </a:p>
          <a:p>
            <a:pPr lvl="1"/>
            <a:r>
              <a:rPr lang="en-US" altLang="en-US"/>
              <a:t>Can be combined with instructions in living will</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a:t>Arguments about</a:t>
            </a:r>
            <a:br>
              <a:rPr lang="en-US" altLang="en-US"/>
            </a:br>
            <a:r>
              <a:rPr lang="en-US" altLang="en-US"/>
              <a:t>Advance Directives</a:t>
            </a:r>
          </a:p>
        </p:txBody>
      </p:sp>
      <p:graphicFrame>
        <p:nvGraphicFramePr>
          <p:cNvPr id="2" name="Content Placeholder 1" descr="Two-column table listing the pros of advanced directives on the left side, and the cons of advance directives on the right side.&#10;&#10;Pros: &#10;&#10;Preserves patient autonomy&#10;Prevents waste of resources. &#10;Helps family know patient's wishes. &#10;&#10;Cons:&#10;&#10;May lead to under-treatment&#10;May be motivated by fear&#10;Can waste providers' time. " title="Arguments about Advance Directives"/>
          <p:cNvGraphicFramePr>
            <a:graphicFrameLocks noGrp="1"/>
          </p:cNvGraphicFramePr>
          <p:nvPr>
            <p:ph type="tbl" sz="quarter" idx="14"/>
            <p:extLst>
              <p:ext uri="{D42A27DB-BD31-4B8C-83A1-F6EECF244321}">
                <p14:modId xmlns:p14="http://schemas.microsoft.com/office/powerpoint/2010/main" val="4188602530"/>
              </p:ext>
            </p:extLst>
          </p:nvPr>
        </p:nvGraphicFramePr>
        <p:xfrm>
          <a:off x="457200" y="1600200"/>
          <a:ext cx="8229600" cy="2506134"/>
        </p:xfrm>
        <a:graphic>
          <a:graphicData uri="http://schemas.openxmlformats.org/drawingml/2006/table">
            <a:tbl>
              <a:tblPr firstRow="1" bandRow="1">
                <a:tableStyleId>{7DF18680-E054-41AD-8BC1-D1AEF772440D}</a:tableStyleId>
              </a:tblPr>
              <a:tblGrid>
                <a:gridCol w="4114800">
                  <a:extLst>
                    <a:ext uri="{9D8B030D-6E8A-4147-A177-3AD203B41FA5}">
                      <a16:colId xmlns="" xmlns:a16="http://schemas.microsoft.com/office/drawing/2014/main" val="20000"/>
                    </a:ext>
                  </a:extLst>
                </a:gridCol>
                <a:gridCol w="4114800">
                  <a:extLst>
                    <a:ext uri="{9D8B030D-6E8A-4147-A177-3AD203B41FA5}">
                      <a16:colId xmlns="" xmlns:a16="http://schemas.microsoft.com/office/drawing/2014/main" val="20001"/>
                    </a:ext>
                  </a:extLst>
                </a:gridCol>
              </a:tblGrid>
              <a:tr h="546257">
                <a:tc>
                  <a:txBody>
                    <a:bodyPr/>
                    <a:lstStyle/>
                    <a:p>
                      <a:pPr marL="0" indent="0" algn="ctr"/>
                      <a:r>
                        <a:rPr lang="en-US" sz="2400" dirty="0"/>
                        <a:t>Pros</a:t>
                      </a:r>
                    </a:p>
                  </a:txBody>
                  <a:tcPr marT="45708" marB="45708"/>
                </a:tc>
                <a:tc>
                  <a:txBody>
                    <a:bodyPr/>
                    <a:lstStyle/>
                    <a:p>
                      <a:pPr algn="ctr"/>
                      <a:r>
                        <a:rPr lang="en-US" sz="2400" dirty="0"/>
                        <a:t>Cons</a:t>
                      </a:r>
                    </a:p>
                  </a:txBody>
                  <a:tcPr marT="45708" marB="45708"/>
                </a:tc>
                <a:extLst>
                  <a:ext uri="{0D108BD9-81ED-4DB2-BD59-A6C34878D82A}">
                    <a16:rowId xmlns="" xmlns:a16="http://schemas.microsoft.com/office/drawing/2014/main" val="10000"/>
                  </a:ext>
                </a:extLst>
              </a:tr>
              <a:tr h="545943">
                <a:tc>
                  <a:txBody>
                    <a:bodyPr/>
                    <a:lstStyle/>
                    <a:p>
                      <a:pPr marL="225425" indent="-225425" algn="l">
                        <a:buFont typeface="Arial" pitchFamily="34" charset="0"/>
                        <a:buChar char="•"/>
                      </a:pPr>
                      <a:r>
                        <a:rPr lang="en-US" sz="2000" dirty="0"/>
                        <a:t>Preserves patient</a:t>
                      </a:r>
                      <a:r>
                        <a:rPr lang="en-US" sz="2000" baseline="0" dirty="0"/>
                        <a:t> autonomy</a:t>
                      </a:r>
                      <a:endParaRPr lang="en-US" sz="2000" dirty="0"/>
                    </a:p>
                  </a:txBody>
                  <a:tcPr marT="45708" marB="45708"/>
                </a:tc>
                <a:tc>
                  <a:txBody>
                    <a:bodyPr/>
                    <a:lstStyle/>
                    <a:p>
                      <a:pPr marL="225425" indent="-225425" algn="l">
                        <a:buFont typeface="Arial" pitchFamily="34" charset="0"/>
                        <a:buChar char="•"/>
                      </a:pPr>
                      <a:r>
                        <a:rPr lang="en-US" sz="2000" dirty="0"/>
                        <a:t>May lead to </a:t>
                      </a:r>
                      <a:r>
                        <a:rPr lang="en-US" sz="2000" dirty="0" err="1"/>
                        <a:t>undertreatment</a:t>
                      </a:r>
                      <a:endParaRPr lang="en-US" sz="2000" dirty="0"/>
                    </a:p>
                  </a:txBody>
                  <a:tcPr marT="45708" marB="45708"/>
                </a:tc>
                <a:extLst>
                  <a:ext uri="{0D108BD9-81ED-4DB2-BD59-A6C34878D82A}">
                    <a16:rowId xmlns="" xmlns:a16="http://schemas.microsoft.com/office/drawing/2014/main" val="10001"/>
                  </a:ext>
                </a:extLst>
              </a:tr>
              <a:tr h="558800">
                <a:tc>
                  <a:txBody>
                    <a:bodyPr/>
                    <a:lstStyle/>
                    <a:p>
                      <a:pPr marL="225425" marR="0" indent="-22542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a:t>Prevents waste of resources</a:t>
                      </a:r>
                    </a:p>
                  </a:txBody>
                  <a:tcPr marT="45708" marB="45708"/>
                </a:tc>
                <a:tc>
                  <a:txBody>
                    <a:bodyPr/>
                    <a:lstStyle/>
                    <a:p>
                      <a:pPr marL="225425" marR="0" indent="-22542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a:t>May</a:t>
                      </a:r>
                      <a:r>
                        <a:rPr lang="en-US" sz="2000" baseline="0" dirty="0"/>
                        <a:t> be motivated by fear</a:t>
                      </a:r>
                    </a:p>
                  </a:txBody>
                  <a:tcPr marT="45708" marB="45708"/>
                </a:tc>
                <a:extLst>
                  <a:ext uri="{0D108BD9-81ED-4DB2-BD59-A6C34878D82A}">
                    <a16:rowId xmlns="" xmlns:a16="http://schemas.microsoft.com/office/drawing/2014/main" val="10002"/>
                  </a:ext>
                </a:extLst>
              </a:tr>
              <a:tr h="855134">
                <a:tc>
                  <a:txBody>
                    <a:bodyPr/>
                    <a:lstStyle/>
                    <a:p>
                      <a:pPr marL="225425" marR="0" indent="-22542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a:t>Helps family know patient’s wishes</a:t>
                      </a:r>
                    </a:p>
                  </a:txBody>
                  <a:tcPr marT="45708" marB="45708"/>
                </a:tc>
                <a:tc>
                  <a:txBody>
                    <a:bodyPr/>
                    <a:lstStyle/>
                    <a:p>
                      <a:pPr marL="225425" marR="0" indent="-22542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a:t>Can waste providers’ time</a:t>
                      </a:r>
                    </a:p>
                  </a:txBody>
                  <a:tcPr marT="45708" marB="45708"/>
                </a:tc>
                <a:extLst>
                  <a:ext uri="{0D108BD9-81ED-4DB2-BD59-A6C34878D82A}">
                    <a16:rowId xmlns="" xmlns:a16="http://schemas.microsoft.com/office/drawing/2014/main" val="10003"/>
                  </a:ext>
                </a:extLst>
              </a:tr>
            </a:tbl>
          </a:graphicData>
        </a:graphic>
      </p:graphicFrame>
      <p:sp>
        <p:nvSpPr>
          <p:cNvPr id="26638" name="Text Placeholder 6"/>
          <p:cNvSpPr>
            <a:spLocks noGrp="1"/>
          </p:cNvSpPr>
          <p:nvPr>
            <p:ph type="body" sz="quarter" idx="32"/>
          </p:nvPr>
        </p:nvSpPr>
        <p:spPr/>
        <p:txBody>
          <a:bodyPr/>
          <a:lstStyle/>
          <a:p>
            <a:r>
              <a:rPr lang="en-US" altLang="en-US" sz="1200" dirty="0">
                <a:latin typeface="Arial" charset="0"/>
                <a:cs typeface="Arial" charset="0"/>
              </a:rPr>
              <a:t>8.8 Table:  Pros and cons of advance directives </a:t>
            </a:r>
            <a:r>
              <a:rPr lang="en-US" altLang="en-US" sz="1200" dirty="0" smtClean="0">
                <a:latin typeface="Arial" charset="0"/>
                <a:cs typeface="Arial" charset="0"/>
              </a:rPr>
              <a:t>(</a:t>
            </a:r>
            <a:r>
              <a:rPr lang="en-US" altLang="en-US" dirty="0">
                <a:latin typeface="Arial" charset="0"/>
                <a:cs typeface="Arial" charset="0"/>
                <a:hlinkClick r:id="rId4" tooltip="Link to Creative Commons Attribution, Non Commercial, Share Alike 3.0 License"/>
              </a:rPr>
              <a:t>CC BY-NC-SA</a:t>
            </a:r>
            <a:r>
              <a:rPr lang="en-US" altLang="en-US" sz="1200" dirty="0" smtClean="0">
                <a:latin typeface="Arial" charset="0"/>
                <a:cs typeface="Arial" charset="0"/>
              </a:rPr>
              <a:t>, </a:t>
            </a:r>
            <a:r>
              <a:rPr lang="en-US" altLang="en-US" sz="1200" dirty="0">
                <a:latin typeface="Arial" charset="0"/>
                <a:cs typeface="Arial" charset="0"/>
              </a:rPr>
              <a:t>2012). </a:t>
            </a:r>
          </a:p>
          <a:p>
            <a:endParaRPr lang="en-US" altLang="en-US" sz="1200" dirty="0">
              <a:latin typeface="Arial" charset="0"/>
              <a:cs typeface="Arial" charset="0"/>
            </a:endParaRPr>
          </a:p>
        </p:txBody>
      </p:sp>
      <p:sp>
        <p:nvSpPr>
          <p:cNvPr id="26639"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fld id="{D9AD33ED-45D9-42D6-8CFB-23BE0CCBAD3E}" type="slidenum">
              <a:rPr lang="en-US" altLang="en-US" sz="1000">
                <a:solidFill>
                  <a:srgbClr val="898989"/>
                </a:solidFill>
              </a:rPr>
              <a:pPr>
                <a:spcBef>
                  <a:spcPct val="0"/>
                </a:spcBef>
                <a:buFontTx/>
                <a:buNone/>
              </a:pPr>
              <a:t>12</a:t>
            </a:fld>
            <a:endParaRPr lang="en-US" altLang="en-US" sz="1000">
              <a:solidFill>
                <a:srgbClr val="898989"/>
              </a:solidFill>
            </a:endParaRP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a:t>Conflict of Interest</a:t>
            </a:r>
            <a:endParaRPr lang="en-US" altLang="en-US" dirty="0"/>
          </a:p>
        </p:txBody>
      </p:sp>
      <p:sp>
        <p:nvSpPr>
          <p:cNvPr id="28675" name="Content Placeholder 2"/>
          <p:cNvSpPr>
            <a:spLocks noGrp="1"/>
          </p:cNvSpPr>
          <p:nvPr>
            <p:ph sz="quarter" idx="14"/>
          </p:nvPr>
        </p:nvSpPr>
        <p:spPr/>
        <p:txBody>
          <a:bodyPr/>
          <a:lstStyle/>
          <a:p>
            <a:pPr marL="0" indent="0" algn="ctr">
              <a:buNone/>
            </a:pPr>
            <a:r>
              <a:rPr lang="en-US" altLang="en-US" dirty="0"/>
              <a:t>“A conflict of interest is a set of circumstances that creates a risk that professional judgment or actions regarding a primary interest will be unduly influenced by a secondary interest.”</a:t>
            </a:r>
          </a:p>
          <a:p>
            <a:pPr marL="0" indent="0" algn="r">
              <a:buNone/>
            </a:pPr>
            <a:r>
              <a:rPr lang="en-US" altLang="en-US" dirty="0"/>
              <a:t>—Institute of Medicine (2009)</a:t>
            </a:r>
          </a:p>
        </p:txBody>
      </p:sp>
      <p:sp>
        <p:nvSpPr>
          <p:cNvPr id="5" name="Slide Number Placeholder 4"/>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descr="Two-column table listing the primary interests on the left side and the secondar interests on the right side."/>
          <p:cNvSpPr>
            <a:spLocks noGrp="1"/>
          </p:cNvSpPr>
          <p:nvPr>
            <p:ph type="title"/>
          </p:nvPr>
        </p:nvSpPr>
        <p:spPr/>
        <p:txBody>
          <a:bodyPr/>
          <a:lstStyle/>
          <a:p>
            <a:r>
              <a:rPr lang="en-US" altLang="en-US"/>
              <a:t>Primary and Secondary Interests in Medical Practice</a:t>
            </a:r>
          </a:p>
        </p:txBody>
      </p:sp>
      <p:graphicFrame>
        <p:nvGraphicFramePr>
          <p:cNvPr id="7" name="Content Placeholder 1" descr="Primary Interests:&#10;&#10;The welfare of patients. &#10;The integrity of medical research. &#10;The quality of medical education. &#10;&#10;Secondary Interests:&#10;&#10;Financial gain. &#10;Desire for professional advancement. &#10;Recognition for personal achievement&#10;Favors to friends and family or to students and colleagues" title="Table: Primary and Secondary Interests in Medical Practice. "/>
          <p:cNvGraphicFramePr>
            <a:graphicFrameLocks noGrp="1"/>
          </p:cNvGraphicFramePr>
          <p:nvPr>
            <p:ph type="tbl" sz="quarter" idx="14"/>
            <p:extLst>
              <p:ext uri="{D42A27DB-BD31-4B8C-83A1-F6EECF244321}">
                <p14:modId xmlns:p14="http://schemas.microsoft.com/office/powerpoint/2010/main" val="245528279"/>
              </p:ext>
            </p:extLst>
          </p:nvPr>
        </p:nvGraphicFramePr>
        <p:xfrm>
          <a:off x="457200" y="1600200"/>
          <a:ext cx="8229600" cy="3454383"/>
        </p:xfrm>
        <a:graphic>
          <a:graphicData uri="http://schemas.openxmlformats.org/drawingml/2006/table">
            <a:tbl>
              <a:tblPr firstRow="1" bandRow="1">
                <a:tableStyleId>{7DF18680-E054-41AD-8BC1-D1AEF772440D}</a:tableStyleId>
              </a:tblPr>
              <a:tblGrid>
                <a:gridCol w="4114800">
                  <a:extLst>
                    <a:ext uri="{9D8B030D-6E8A-4147-A177-3AD203B41FA5}">
                      <a16:colId xmlns="" xmlns:a16="http://schemas.microsoft.com/office/drawing/2014/main" val="20000"/>
                    </a:ext>
                  </a:extLst>
                </a:gridCol>
                <a:gridCol w="4114800">
                  <a:extLst>
                    <a:ext uri="{9D8B030D-6E8A-4147-A177-3AD203B41FA5}">
                      <a16:colId xmlns="" xmlns:a16="http://schemas.microsoft.com/office/drawing/2014/main" val="20001"/>
                    </a:ext>
                  </a:extLst>
                </a:gridCol>
              </a:tblGrid>
              <a:tr h="457267">
                <a:tc>
                  <a:txBody>
                    <a:bodyPr/>
                    <a:lstStyle/>
                    <a:p>
                      <a:pPr algn="ctr"/>
                      <a:r>
                        <a:rPr lang="en-US" sz="2400" dirty="0"/>
                        <a:t>Primary</a:t>
                      </a:r>
                      <a:r>
                        <a:rPr lang="en-US" sz="2400" baseline="0" dirty="0"/>
                        <a:t> </a:t>
                      </a:r>
                      <a:endParaRPr lang="en-US" sz="2400" dirty="0"/>
                    </a:p>
                  </a:txBody>
                  <a:tcPr marT="45732" marB="45732"/>
                </a:tc>
                <a:tc>
                  <a:txBody>
                    <a:bodyPr/>
                    <a:lstStyle/>
                    <a:p>
                      <a:pPr algn="ctr"/>
                      <a:r>
                        <a:rPr lang="en-US" sz="2400" dirty="0"/>
                        <a:t>Secondary</a:t>
                      </a:r>
                    </a:p>
                  </a:txBody>
                  <a:tcPr marT="45732" marB="45732"/>
                </a:tc>
                <a:extLst>
                  <a:ext uri="{0D108BD9-81ED-4DB2-BD59-A6C34878D82A}">
                    <a16:rowId xmlns="" xmlns:a16="http://schemas.microsoft.com/office/drawing/2014/main" val="10000"/>
                  </a:ext>
                </a:extLst>
              </a:tr>
              <a:tr h="482533">
                <a:tc>
                  <a:txBody>
                    <a:bodyPr/>
                    <a:lstStyle/>
                    <a:p>
                      <a:pPr marL="285750" indent="-285750">
                        <a:buFont typeface="Arial" pitchFamily="34" charset="0"/>
                        <a:buChar char="•"/>
                      </a:pPr>
                      <a:r>
                        <a:rPr lang="en-US" sz="2000" dirty="0"/>
                        <a:t>The welfare of patients</a:t>
                      </a:r>
                    </a:p>
                  </a:txBody>
                  <a:tcPr marT="45732" marB="45732"/>
                </a:tc>
                <a:tc>
                  <a:txBody>
                    <a:bodyPr/>
                    <a:lstStyle/>
                    <a:p>
                      <a:pPr marL="285750" indent="-285750">
                        <a:buFont typeface="Arial" pitchFamily="34" charset="0"/>
                        <a:buChar char="•"/>
                      </a:pPr>
                      <a:r>
                        <a:rPr lang="en-US" sz="2000" dirty="0"/>
                        <a:t>Financial gain</a:t>
                      </a:r>
                    </a:p>
                  </a:txBody>
                  <a:tcPr marT="45732" marB="45732"/>
                </a:tc>
                <a:extLst>
                  <a:ext uri="{0D108BD9-81ED-4DB2-BD59-A6C34878D82A}">
                    <a16:rowId xmlns="" xmlns:a16="http://schemas.microsoft.com/office/drawing/2014/main" val="10001"/>
                  </a:ext>
                </a:extLst>
              </a:tr>
              <a:tr h="829733">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a:t>The integrity of medical</a:t>
                      </a:r>
                      <a:r>
                        <a:rPr lang="en-US" sz="2000" baseline="0" dirty="0"/>
                        <a:t> </a:t>
                      </a:r>
                      <a:r>
                        <a:rPr lang="en-US" sz="2000" dirty="0"/>
                        <a:t>research</a:t>
                      </a:r>
                    </a:p>
                  </a:txBody>
                  <a:tcPr marT="45732" marB="45732"/>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a:t>Desire for professional advancement</a:t>
                      </a:r>
                    </a:p>
                  </a:txBody>
                  <a:tcPr marT="45732" marB="45732"/>
                </a:tc>
                <a:extLst>
                  <a:ext uri="{0D108BD9-81ED-4DB2-BD59-A6C34878D82A}">
                    <a16:rowId xmlns="" xmlns:a16="http://schemas.microsoft.com/office/drawing/2014/main" val="10002"/>
                  </a:ext>
                </a:extLst>
              </a:tr>
              <a:tr h="846667">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a:t>The quality of medical education </a:t>
                      </a:r>
                    </a:p>
                  </a:txBody>
                  <a:tcPr marT="45732" marB="45732"/>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a:t>Recognition for personal achievement</a:t>
                      </a:r>
                    </a:p>
                  </a:txBody>
                  <a:tcPr marT="45732" marB="45732"/>
                </a:tc>
                <a:extLst>
                  <a:ext uri="{0D108BD9-81ED-4DB2-BD59-A6C34878D82A}">
                    <a16:rowId xmlns="" xmlns:a16="http://schemas.microsoft.com/office/drawing/2014/main" val="10003"/>
                  </a:ext>
                </a:extLst>
              </a:tr>
              <a:tr h="838183">
                <a:tc>
                  <a:txBody>
                    <a:bodyPr/>
                    <a:lstStyle/>
                    <a:p>
                      <a:pPr marL="285750" indent="-285750">
                        <a:buFont typeface="Arial" pitchFamily="34" charset="0"/>
                        <a:buChar char="•"/>
                      </a:pPr>
                      <a:endParaRPr lang="en-US" sz="2000" dirty="0"/>
                    </a:p>
                  </a:txBody>
                  <a:tcPr marT="45732" marB="45732"/>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baseline="0" dirty="0"/>
                        <a:t>Favors to friends and family or to students and colleagues</a:t>
                      </a:r>
                    </a:p>
                  </a:txBody>
                  <a:tcPr marT="45732" marB="45732"/>
                </a:tc>
                <a:extLst>
                  <a:ext uri="{0D108BD9-81ED-4DB2-BD59-A6C34878D82A}">
                    <a16:rowId xmlns="" xmlns:a16="http://schemas.microsoft.com/office/drawing/2014/main" val="10004"/>
                  </a:ext>
                </a:extLst>
              </a:tr>
            </a:tbl>
          </a:graphicData>
        </a:graphic>
      </p:graphicFrame>
      <p:sp>
        <p:nvSpPr>
          <p:cNvPr id="30734" name="Text Placeholder 8"/>
          <p:cNvSpPr>
            <a:spLocks noGrp="1"/>
          </p:cNvSpPr>
          <p:nvPr>
            <p:ph type="body" sz="quarter" idx="32"/>
          </p:nvPr>
        </p:nvSpPr>
        <p:spPr/>
        <p:txBody>
          <a:bodyPr/>
          <a:lstStyle/>
          <a:p>
            <a:r>
              <a:rPr lang="en-US" altLang="en-US" sz="1200" dirty="0">
                <a:latin typeface="Arial" charset="0"/>
                <a:cs typeface="Arial" charset="0"/>
              </a:rPr>
              <a:t>8.9 Table:  Primary and secondary interests in medical practice </a:t>
            </a:r>
            <a:r>
              <a:rPr lang="en-US" altLang="en-US" sz="1200" dirty="0" smtClean="0">
                <a:latin typeface="Arial" charset="0"/>
                <a:cs typeface="Arial" charset="0"/>
              </a:rPr>
              <a:t>(</a:t>
            </a:r>
            <a:r>
              <a:rPr lang="en-US" altLang="en-US" dirty="0">
                <a:latin typeface="Arial" charset="0"/>
                <a:cs typeface="Arial" charset="0"/>
                <a:hlinkClick r:id="rId4" tooltip="Link to Creative Commons Attribution, Non Commercial, Share Alike 3.0 License"/>
              </a:rPr>
              <a:t>CC BY-NC-SA</a:t>
            </a:r>
            <a:r>
              <a:rPr lang="en-US" altLang="en-US" sz="1200" dirty="0" smtClean="0">
                <a:latin typeface="Arial" charset="0"/>
                <a:cs typeface="Arial" charset="0"/>
              </a:rPr>
              <a:t>, </a:t>
            </a:r>
            <a:r>
              <a:rPr lang="en-US" altLang="en-US" sz="1200" dirty="0">
                <a:latin typeface="Arial" charset="0"/>
                <a:cs typeface="Arial" charset="0"/>
              </a:rPr>
              <a:t>2012). </a:t>
            </a:r>
          </a:p>
          <a:p>
            <a:endParaRPr lang="en-US" altLang="en-US" dirty="0">
              <a:latin typeface="Arial" charset="0"/>
              <a:cs typeface="Arial" charset="0"/>
            </a:endParaRPr>
          </a:p>
        </p:txBody>
      </p:sp>
      <p:sp>
        <p:nvSpPr>
          <p:cNvPr id="30735"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fld id="{BBEB6227-27C6-4646-8D76-E5E6B1021DB2}" type="slidenum">
              <a:rPr lang="en-US" altLang="en-US" sz="1000">
                <a:solidFill>
                  <a:srgbClr val="898989"/>
                </a:solidFill>
              </a:rPr>
              <a:pPr>
                <a:spcBef>
                  <a:spcPct val="0"/>
                </a:spcBef>
                <a:buFontTx/>
                <a:buNone/>
              </a:pPr>
              <a:t>14</a:t>
            </a:fld>
            <a:endParaRPr lang="en-US" altLang="en-US" sz="1000">
              <a:solidFill>
                <a:srgbClr val="898989"/>
              </a:solidFill>
            </a:endParaRPr>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a:t>Physician Compensation</a:t>
            </a:r>
          </a:p>
        </p:txBody>
      </p:sp>
      <p:sp>
        <p:nvSpPr>
          <p:cNvPr id="32771" name="Content Placeholder 2"/>
          <p:cNvSpPr>
            <a:spLocks noGrp="1"/>
          </p:cNvSpPr>
          <p:nvPr>
            <p:ph sz="quarter" idx="14"/>
          </p:nvPr>
        </p:nvSpPr>
        <p:spPr/>
        <p:txBody>
          <a:bodyPr/>
          <a:lstStyle/>
          <a:p>
            <a:r>
              <a:rPr lang="en-US" altLang="en-US"/>
              <a:t>Payment for each service</a:t>
            </a:r>
          </a:p>
          <a:p>
            <a:pPr lvl="1"/>
            <a:r>
              <a:rPr lang="en-US" altLang="en-US"/>
              <a:t>Can motivate physicians to inappropriately increase the number of services they provide</a:t>
            </a:r>
          </a:p>
          <a:p>
            <a:pPr lvl="1"/>
            <a:r>
              <a:rPr lang="en-US" altLang="en-US"/>
              <a:t>Can motivate selection of services that have a high profit margin </a:t>
            </a:r>
          </a:p>
          <a:p>
            <a:r>
              <a:rPr lang="en-US" altLang="en-US"/>
              <a:t>Flat fee per patient</a:t>
            </a:r>
          </a:p>
          <a:p>
            <a:pPr lvl="1"/>
            <a:r>
              <a:rPr lang="en-US" altLang="en-US"/>
              <a:t>Can motivate undertreatment</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a:t>Health Care Disparities</a:t>
            </a:r>
          </a:p>
        </p:txBody>
      </p:sp>
      <p:sp>
        <p:nvSpPr>
          <p:cNvPr id="34819" name="Content Placeholder 2"/>
          <p:cNvSpPr>
            <a:spLocks noGrp="1"/>
          </p:cNvSpPr>
          <p:nvPr>
            <p:ph sz="quarter" idx="14"/>
          </p:nvPr>
        </p:nvSpPr>
        <p:spPr/>
        <p:txBody>
          <a:bodyPr/>
          <a:lstStyle/>
          <a:p>
            <a:r>
              <a:rPr lang="en-US" altLang="en-US"/>
              <a:t>Differences in access to health care</a:t>
            </a:r>
          </a:p>
          <a:p>
            <a:r>
              <a:rPr lang="en-US" altLang="en-US"/>
              <a:t>Differences in quality of health care</a:t>
            </a:r>
          </a:p>
          <a:p>
            <a:r>
              <a:rPr lang="en-US" altLang="en-US"/>
              <a:t>Differences in overall health</a:t>
            </a:r>
          </a:p>
          <a:p>
            <a:r>
              <a:rPr lang="en-US" altLang="en-US"/>
              <a:t>Most frequent comparisons are by</a:t>
            </a:r>
          </a:p>
          <a:p>
            <a:pPr lvl="1"/>
            <a:r>
              <a:rPr lang="en-US" altLang="en-US"/>
              <a:t>Socioeconomic status</a:t>
            </a:r>
          </a:p>
          <a:p>
            <a:pPr lvl="1"/>
            <a:r>
              <a:rPr lang="en-US" altLang="en-US"/>
              <a:t>Race</a:t>
            </a:r>
          </a:p>
          <a:p>
            <a:pPr lvl="1"/>
            <a:r>
              <a:rPr lang="en-US" altLang="en-US"/>
              <a:t>Presence or absence of disability</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a:t>Causes of Health Differences</a:t>
            </a:r>
          </a:p>
        </p:txBody>
      </p:sp>
      <p:sp>
        <p:nvSpPr>
          <p:cNvPr id="19459" name="Content Placeholder 2"/>
          <p:cNvSpPr>
            <a:spLocks noGrp="1"/>
          </p:cNvSpPr>
          <p:nvPr>
            <p:ph sz="quarter" idx="14"/>
          </p:nvPr>
        </p:nvSpPr>
        <p:spPr/>
        <p:txBody>
          <a:bodyPr/>
          <a:lstStyle/>
          <a:p>
            <a:r>
              <a:rPr lang="en-US"/>
              <a:t>Natural biological variation</a:t>
            </a:r>
          </a:p>
          <a:p>
            <a:r>
              <a:rPr lang="en-US"/>
              <a:t>Voluntary participation in potentially health-damaging  activities, such as certain sports </a:t>
            </a:r>
          </a:p>
          <a:p>
            <a:r>
              <a:rPr lang="en-US"/>
              <a:t>Exposure to unhealthy, stressful living and working conditions</a:t>
            </a:r>
          </a:p>
          <a:p>
            <a:r>
              <a:rPr lang="en-US"/>
              <a:t>Inadequate access to essential health services and other basic services</a:t>
            </a:r>
          </a:p>
          <a:p>
            <a:endParaRPr lang="en-US" dirty="0"/>
          </a:p>
        </p:txBody>
      </p:sp>
      <p:sp>
        <p:nvSpPr>
          <p:cNvPr id="8" name="Slide Number Placeholder 7"/>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Systematic Discrimination</a:t>
            </a:r>
          </a:p>
        </p:txBody>
      </p:sp>
      <p:sp>
        <p:nvSpPr>
          <p:cNvPr id="21507" name="Content Placeholder 2"/>
          <p:cNvSpPr>
            <a:spLocks noGrp="1"/>
          </p:cNvSpPr>
          <p:nvPr>
            <p:ph sz="quarter" idx="14"/>
          </p:nvPr>
        </p:nvSpPr>
        <p:spPr/>
        <p:txBody>
          <a:bodyPr/>
          <a:lstStyle/>
          <a:p>
            <a:r>
              <a:rPr lang="en-US" dirty="0"/>
              <a:t>Three features, when combined, turn a mere difference in health into a social inequity in health:</a:t>
            </a:r>
          </a:p>
          <a:p>
            <a:pPr lvl="1"/>
            <a:r>
              <a:rPr lang="en-US" dirty="0"/>
              <a:t>The difference is systematic</a:t>
            </a:r>
          </a:p>
          <a:p>
            <a:pPr lvl="1"/>
            <a:r>
              <a:rPr lang="en-US" dirty="0"/>
              <a:t>The difference is socially produced and therefore modifiable</a:t>
            </a:r>
          </a:p>
          <a:p>
            <a:pPr lvl="1"/>
            <a:r>
              <a:rPr lang="en-US" dirty="0"/>
              <a:t>The difference is unfair</a:t>
            </a:r>
          </a:p>
        </p:txBody>
      </p:sp>
      <p:sp>
        <p:nvSpPr>
          <p:cNvPr id="8" name="Slide Number Placeholder 7"/>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a:t>Conscientious Objection</a:t>
            </a:r>
          </a:p>
        </p:txBody>
      </p:sp>
      <p:sp>
        <p:nvSpPr>
          <p:cNvPr id="40963" name="Content Placeholder 2"/>
          <p:cNvSpPr>
            <a:spLocks noGrp="1"/>
          </p:cNvSpPr>
          <p:nvPr>
            <p:ph sz="quarter" idx="14"/>
          </p:nvPr>
        </p:nvSpPr>
        <p:spPr/>
        <p:txBody>
          <a:bodyPr/>
          <a:lstStyle/>
          <a:p>
            <a:r>
              <a:rPr lang="en-US" altLang="en-US" sz="2800" dirty="0"/>
              <a:t>A health care professional’s moral or religious objection to a certain medical intervention</a:t>
            </a:r>
          </a:p>
          <a:p>
            <a:r>
              <a:rPr lang="en-US" altLang="en-US" sz="2800" dirty="0"/>
              <a:t>Health care professionals have refused to provide medical interventions, for example:</a:t>
            </a:r>
          </a:p>
          <a:p>
            <a:pPr lvl="1"/>
            <a:r>
              <a:rPr lang="en-US" altLang="en-US" sz="2400" dirty="0"/>
              <a:t>Abortions</a:t>
            </a:r>
          </a:p>
          <a:p>
            <a:pPr lvl="1"/>
            <a:r>
              <a:rPr lang="en-US" altLang="en-US" sz="2400" dirty="0"/>
              <a:t>Sterilization procedures, such as vasectomy</a:t>
            </a:r>
          </a:p>
          <a:p>
            <a:pPr lvl="1"/>
            <a:r>
              <a:rPr lang="en-US" altLang="en-US" sz="2400" dirty="0"/>
              <a:t>Pain medications for terminally ill patients</a:t>
            </a:r>
          </a:p>
          <a:p>
            <a:pPr lvl="1"/>
            <a:r>
              <a:rPr lang="en-US" altLang="en-US" sz="2400" dirty="0"/>
              <a:t>Emergency contraception</a:t>
            </a:r>
          </a:p>
        </p:txBody>
      </p:sp>
      <p:sp>
        <p:nvSpPr>
          <p:cNvPr id="5" name="Slide Number Placeholder 4"/>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a:t>The Culture of Health Care</a:t>
            </a:r>
          </a:p>
        </p:txBody>
      </p:sp>
      <p:sp>
        <p:nvSpPr>
          <p:cNvPr id="6147" name="Text Placeholder 2"/>
          <p:cNvSpPr>
            <a:spLocks noGrp="1"/>
          </p:cNvSpPr>
          <p:nvPr>
            <p:ph type="body" sz="half" idx="2"/>
          </p:nvPr>
        </p:nvSpPr>
        <p:spPr/>
        <p:txBody>
          <a:bodyPr/>
          <a:lstStyle/>
          <a:p>
            <a:r>
              <a:rPr lang="en-US" altLang="en-US"/>
              <a:t>Ethics and Professionalism</a:t>
            </a:r>
          </a:p>
        </p:txBody>
      </p:sp>
      <p:sp>
        <p:nvSpPr>
          <p:cNvPr id="6148" name="Text Placeholder 3"/>
          <p:cNvSpPr>
            <a:spLocks noGrp="1"/>
          </p:cNvSpPr>
          <p:nvPr>
            <p:ph type="body" sz="quarter" idx="11"/>
          </p:nvPr>
        </p:nvSpPr>
        <p:spPr/>
        <p:txBody>
          <a:bodyPr/>
          <a:lstStyle/>
          <a:p>
            <a:r>
              <a:rPr lang="en-US" altLang="en-US" dirty="0"/>
              <a:t>Lecture c</a:t>
            </a:r>
          </a:p>
        </p:txBody>
      </p:sp>
      <p:sp>
        <p:nvSpPr>
          <p:cNvPr id="7" name="Text Placeholder 4"/>
          <p:cNvSpPr>
            <a:spLocks noGrp="1"/>
          </p:cNvSpPr>
          <p:nvPr>
            <p:ph type="body" sz="quarter" idx="12"/>
          </p:nvPr>
        </p:nvSpPr>
        <p:spPr/>
        <p:txBody>
          <a:bodyPr/>
          <a:lstStyle/>
          <a:p>
            <a:r>
              <a:rPr lang="en-US" altLang="en-US" dirty="0"/>
              <a:t>This material (Comp 2 Unit 8)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r>
              <a:rPr lang="en-US" altLang="en-US" dirty="0"/>
              <a:t>This work is licensed under the Creative Commons Attribution-</a:t>
            </a:r>
            <a:r>
              <a:rPr lang="en-US" altLang="en-US" dirty="0" err="1"/>
              <a:t>NonCommercial</a:t>
            </a:r>
            <a:r>
              <a:rPr lang="en-US" altLang="en-US" dirty="0"/>
              <a:t>-</a:t>
            </a:r>
            <a:r>
              <a:rPr lang="en-US" altLang="en-US" dirty="0" err="1"/>
              <a:t>ShareAlike</a:t>
            </a:r>
            <a:r>
              <a:rPr lang="en-US" altLang="en-US" dirty="0"/>
              <a:t> 4.0 International License. To view a copy of this license, visit </a:t>
            </a:r>
            <a:r>
              <a:rPr lang="en-US" altLang="en-US" dirty="0">
                <a:solidFill>
                  <a:prstClr val="black"/>
                </a:solidFill>
                <a:ea typeface="Calibri" pitchFamily="34" charset="0"/>
                <a:cs typeface="Times New Roman" pitchFamily="18" charset="0"/>
                <a:hlinkClick r:id="rId4" tooltip="Link to Creative Commons CC BY NC SA 4.0 International License"/>
              </a:rPr>
              <a:t>http://creativecommons.org/licenses/by-nc-sa/4.0/</a:t>
            </a:r>
            <a:r>
              <a:rPr lang="en-US" altLang="en-US" dirty="0"/>
              <a:t>.</a:t>
            </a: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a:t>Conscience, Ethics, and Law</a:t>
            </a:r>
          </a:p>
        </p:txBody>
      </p:sp>
      <p:sp>
        <p:nvSpPr>
          <p:cNvPr id="43011" name="Content Placeholder 2"/>
          <p:cNvSpPr>
            <a:spLocks noGrp="1"/>
          </p:cNvSpPr>
          <p:nvPr>
            <p:ph sz="quarter" idx="14"/>
          </p:nvPr>
        </p:nvSpPr>
        <p:spPr/>
        <p:txBody>
          <a:bodyPr/>
          <a:lstStyle/>
          <a:p>
            <a:r>
              <a:rPr lang="en-US" altLang="en-US"/>
              <a:t>Laws protect patients’ rights to access to medical interventions</a:t>
            </a:r>
          </a:p>
          <a:p>
            <a:r>
              <a:rPr lang="en-US" altLang="en-US"/>
              <a:t>Laws protect medical professionals’ rights to refuse to provide certain medical interventions</a:t>
            </a:r>
          </a:p>
          <a:p>
            <a:r>
              <a:rPr lang="en-US" altLang="en-US"/>
              <a:t>Laws vary from state to state</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a:t>Ethics and Professionalism </a:t>
            </a:r>
            <a:br>
              <a:rPr lang="en-US" altLang="en-US"/>
            </a:br>
            <a:r>
              <a:rPr lang="en-US" altLang="en-US"/>
              <a:t>Summary – Lecture c</a:t>
            </a:r>
          </a:p>
        </p:txBody>
      </p:sp>
      <p:sp>
        <p:nvSpPr>
          <p:cNvPr id="45059" name="Content Placeholder 2"/>
          <p:cNvSpPr>
            <a:spLocks noGrp="1"/>
          </p:cNvSpPr>
          <p:nvPr>
            <p:ph type="body" sz="quarter" idx="11"/>
          </p:nvPr>
        </p:nvSpPr>
        <p:spPr>
          <a:xfrm>
            <a:off x="457200" y="1600199"/>
            <a:ext cx="8229600" cy="4817533"/>
          </a:xfrm>
        </p:spPr>
        <p:txBody>
          <a:bodyPr/>
          <a:lstStyle/>
          <a:p>
            <a:r>
              <a:rPr lang="en-US" altLang="en-US" sz="2800" dirty="0"/>
              <a:t>Informed consent is based in the duty to respect patient autonomy</a:t>
            </a:r>
          </a:p>
          <a:p>
            <a:r>
              <a:rPr lang="en-US" altLang="en-US" sz="2800" dirty="0"/>
              <a:t>Caring for terminally ill patients involves thorny ethical questions about the definition of death, medical futility, and the use of advance directives</a:t>
            </a:r>
          </a:p>
          <a:p>
            <a:r>
              <a:rPr lang="en-US" altLang="en-US" sz="2800" dirty="0"/>
              <a:t>Conflicts of interest can pose temptations</a:t>
            </a:r>
          </a:p>
          <a:p>
            <a:r>
              <a:rPr lang="en-US" altLang="en-US" sz="2800" dirty="0"/>
              <a:t>Health inequities require society-wide solutions</a:t>
            </a:r>
          </a:p>
          <a:p>
            <a:r>
              <a:rPr lang="en-US" altLang="en-US" sz="2800" dirty="0"/>
              <a:t>Conscientious objection represents a clash between professionals’ rights and patients’ rights</a:t>
            </a:r>
          </a:p>
        </p:txBody>
      </p:sp>
      <p:sp>
        <p:nvSpPr>
          <p:cNvPr id="8" name="Slide Number Placeholder 7"/>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Ethics and Professionalism </a:t>
            </a:r>
            <a:br>
              <a:rPr lang="en-US" altLang="en-US"/>
            </a:br>
            <a:r>
              <a:rPr lang="en-US" altLang="en-US"/>
              <a:t>References – Lecture c</a:t>
            </a:r>
            <a:endParaRPr lang="en-US" altLang="en-US" dirty="0"/>
          </a:p>
        </p:txBody>
      </p:sp>
      <p:sp>
        <p:nvSpPr>
          <p:cNvPr id="47107" name="Text Placeholder 5"/>
          <p:cNvSpPr>
            <a:spLocks noGrp="1"/>
          </p:cNvSpPr>
          <p:nvPr>
            <p:ph type="body" sz="quarter" idx="16"/>
          </p:nvPr>
        </p:nvSpPr>
        <p:spPr>
          <a:xfrm>
            <a:off x="457200" y="1600199"/>
            <a:ext cx="8229600" cy="4524375"/>
          </a:xfrm>
        </p:spPr>
        <p:txBody>
          <a:bodyPr/>
          <a:lstStyle/>
          <a:p>
            <a:r>
              <a:rPr lang="en-US" altLang="en-US" dirty="0"/>
              <a:t>References</a:t>
            </a:r>
          </a:p>
          <a:p>
            <a:r>
              <a:rPr lang="en-US" sz="1400" b="0" dirty="0" err="1"/>
              <a:t>Braveman</a:t>
            </a:r>
            <a:r>
              <a:rPr lang="en-US" sz="1400" b="0" dirty="0"/>
              <a:t>, P. (2014). What are health disparities and health equity? We need to be clear. </a:t>
            </a:r>
            <a:r>
              <a:rPr lang="en-US" sz="1400" b="0" i="1" dirty="0"/>
              <a:t>Public Health Reports</a:t>
            </a:r>
            <a:r>
              <a:rPr lang="en-US" sz="1400" b="0" dirty="0"/>
              <a:t>, 129. </a:t>
            </a:r>
          </a:p>
          <a:p>
            <a:r>
              <a:rPr lang="x-none" sz="1400" b="0" dirty="0"/>
              <a:t>Committee on Bioethics, American Academy of Pediatrics.</a:t>
            </a:r>
            <a:r>
              <a:rPr lang="en-US" sz="1400" b="0" dirty="0"/>
              <a:t> (2009).</a:t>
            </a:r>
            <a:r>
              <a:rPr lang="x-none" sz="1400" b="0" dirty="0"/>
              <a:t> Policy statement: </a:t>
            </a:r>
            <a:r>
              <a:rPr lang="en-US" sz="1400" b="0" dirty="0"/>
              <a:t>P</a:t>
            </a:r>
            <a:r>
              <a:rPr lang="x-none" sz="1400" b="0" dirty="0"/>
              <a:t>hysician refusal to provide information or treatment on the basis of claims of conscience. </a:t>
            </a:r>
            <a:r>
              <a:rPr lang="pt-BR" sz="1400" b="0" i="1" dirty="0"/>
              <a:t>Pediatrics</a:t>
            </a:r>
            <a:r>
              <a:rPr lang="pt-BR" sz="1400" b="0" dirty="0"/>
              <a:t>, </a:t>
            </a:r>
            <a:r>
              <a:rPr lang="pt-BR" sz="1400" b="0" i="1" dirty="0"/>
              <a:t>124</a:t>
            </a:r>
            <a:r>
              <a:rPr lang="pt-BR" sz="1400" b="0" dirty="0"/>
              <a:t>(6),1689–1693.</a:t>
            </a:r>
            <a:endParaRPr lang="en-US" sz="1400" b="0" dirty="0"/>
          </a:p>
          <a:p>
            <a:r>
              <a:rPr lang="en-US" sz="1400" b="0" dirty="0"/>
              <a:t>De </a:t>
            </a:r>
            <a:r>
              <a:rPr lang="en-US" sz="1400" b="0" dirty="0" err="1"/>
              <a:t>Bord</a:t>
            </a:r>
            <a:r>
              <a:rPr lang="en-US" sz="1400" b="0" dirty="0"/>
              <a:t>, J</a:t>
            </a:r>
            <a:r>
              <a:rPr lang="x-none" sz="1400" b="0" dirty="0"/>
              <a:t>. </a:t>
            </a:r>
            <a:r>
              <a:rPr lang="en-US" sz="1400" b="0" dirty="0"/>
              <a:t>(2014). </a:t>
            </a:r>
            <a:r>
              <a:rPr lang="x-none" sz="1400" b="0" dirty="0"/>
              <a:t>Ethics in medicine: </a:t>
            </a:r>
            <a:r>
              <a:rPr lang="en-US" sz="1400" b="0" dirty="0"/>
              <a:t>I</a:t>
            </a:r>
            <a:r>
              <a:rPr lang="x-none" sz="1400" b="0" dirty="0"/>
              <a:t>nformed consent</a:t>
            </a:r>
            <a:r>
              <a:rPr lang="en-US" sz="1400" b="0" dirty="0"/>
              <a:t>.</a:t>
            </a:r>
            <a:r>
              <a:rPr lang="x-none" sz="1400" b="0" dirty="0"/>
              <a:t> University of Washington School of Medicine</a:t>
            </a:r>
            <a:r>
              <a:rPr lang="en-US" sz="1400" b="0" dirty="0"/>
              <a:t>.</a:t>
            </a:r>
            <a:r>
              <a:rPr lang="x-none" sz="1400" b="0" dirty="0"/>
              <a:t> </a:t>
            </a:r>
            <a:r>
              <a:rPr lang="en-US" sz="1400" b="0" dirty="0"/>
              <a:t>Retrieved </a:t>
            </a:r>
            <a:r>
              <a:rPr lang="x-none" sz="1400" b="0" dirty="0"/>
              <a:t>from </a:t>
            </a:r>
            <a:r>
              <a:rPr lang="x-none" sz="1400" b="0" dirty="0">
                <a:hlinkClick r:id="rId4" tooltip="Link to document"/>
              </a:rPr>
              <a:t>http://depts.washington.edu/bioethx/topics/consent.html</a:t>
            </a:r>
            <a:endParaRPr lang="en-US" sz="1400" b="0" dirty="0"/>
          </a:p>
          <a:p>
            <a:r>
              <a:rPr lang="x-none" sz="1400" b="0" dirty="0"/>
              <a:t>del Carmen</a:t>
            </a:r>
            <a:r>
              <a:rPr lang="en-US" sz="1400" b="0" dirty="0"/>
              <a:t>,</a:t>
            </a:r>
            <a:r>
              <a:rPr lang="x-none" sz="1400" b="0" dirty="0"/>
              <a:t> M</a:t>
            </a:r>
            <a:r>
              <a:rPr lang="en-US" sz="1400" b="0" dirty="0"/>
              <a:t>. </a:t>
            </a:r>
            <a:r>
              <a:rPr lang="x-none" sz="1400" b="0" dirty="0"/>
              <a:t>G</a:t>
            </a:r>
            <a:r>
              <a:rPr lang="en-US" sz="1400" b="0" dirty="0"/>
              <a:t>.</a:t>
            </a:r>
            <a:r>
              <a:rPr lang="x-none" sz="1400" b="0" dirty="0"/>
              <a:t>, </a:t>
            </a:r>
            <a:r>
              <a:rPr lang="en-US" sz="1400" b="0" dirty="0"/>
              <a:t>&amp; </a:t>
            </a:r>
            <a:r>
              <a:rPr lang="x-none" sz="1400" b="0" dirty="0"/>
              <a:t>Joffe</a:t>
            </a:r>
            <a:r>
              <a:rPr lang="en-US" sz="1400" b="0" dirty="0"/>
              <a:t>,</a:t>
            </a:r>
            <a:r>
              <a:rPr lang="x-none" sz="1400" b="0" dirty="0"/>
              <a:t> S. </a:t>
            </a:r>
            <a:r>
              <a:rPr lang="en-US" sz="1400" b="0" dirty="0"/>
              <a:t>(2005) </a:t>
            </a:r>
            <a:r>
              <a:rPr lang="x-none" sz="1400" b="0" dirty="0"/>
              <a:t>Informed consent for medical treatment and research: </a:t>
            </a:r>
            <a:r>
              <a:rPr lang="en-US" sz="1400" b="0" dirty="0"/>
              <a:t>A</a:t>
            </a:r>
            <a:r>
              <a:rPr lang="x-none" sz="1400" b="0" dirty="0"/>
              <a:t> review. </a:t>
            </a:r>
            <a:r>
              <a:rPr lang="x-none" sz="1400" b="0" i="1" dirty="0"/>
              <a:t>Oncologist</a:t>
            </a:r>
            <a:r>
              <a:rPr lang="en-US" sz="1400" b="0" dirty="0"/>
              <a:t>,</a:t>
            </a:r>
            <a:r>
              <a:rPr lang="x-none" sz="1400" b="0" dirty="0"/>
              <a:t> </a:t>
            </a:r>
            <a:r>
              <a:rPr lang="x-none" sz="1400" b="0" i="1" dirty="0"/>
              <a:t>10</a:t>
            </a:r>
            <a:r>
              <a:rPr lang="x-none" sz="1400" b="0" dirty="0"/>
              <a:t>(8)</a:t>
            </a:r>
            <a:r>
              <a:rPr lang="en-US" sz="1400" b="0" dirty="0"/>
              <a:t>, </a:t>
            </a:r>
            <a:r>
              <a:rPr lang="x-none" sz="1400" b="0" dirty="0"/>
              <a:t>636</a:t>
            </a:r>
            <a:r>
              <a:rPr lang="en-US" sz="1400" b="0" dirty="0"/>
              <a:t>–</a:t>
            </a:r>
            <a:r>
              <a:rPr lang="x-none" sz="1400" b="0" dirty="0"/>
              <a:t>641.</a:t>
            </a:r>
            <a:endParaRPr lang="en-US" sz="1400" b="0" dirty="0"/>
          </a:p>
          <a:p>
            <a:r>
              <a:rPr lang="x-none" sz="1400" b="0" dirty="0"/>
              <a:t>Institute of Medicine</a:t>
            </a:r>
            <a:r>
              <a:rPr lang="en-US" sz="1400" b="0" dirty="0"/>
              <a:t>.</a:t>
            </a:r>
            <a:r>
              <a:rPr lang="x-none" sz="1400" b="0" dirty="0"/>
              <a:t> </a:t>
            </a:r>
            <a:r>
              <a:rPr lang="en-US" sz="1400" b="0" dirty="0"/>
              <a:t>(</a:t>
            </a:r>
            <a:r>
              <a:rPr lang="x-none" sz="1400" b="0" dirty="0"/>
              <a:t>2009</a:t>
            </a:r>
            <a:r>
              <a:rPr lang="en-US" sz="1400" b="0" i="1" dirty="0"/>
              <a:t>).</a:t>
            </a:r>
            <a:r>
              <a:rPr lang="x-none" sz="1400" b="0" i="1" dirty="0"/>
              <a:t> Conflict of interest in medical research, education, and practice</a:t>
            </a:r>
            <a:r>
              <a:rPr lang="en-US" sz="1400" b="0" dirty="0"/>
              <a:t>.</a:t>
            </a:r>
            <a:r>
              <a:rPr lang="x-none" sz="1400" b="0" dirty="0"/>
              <a:t> </a:t>
            </a:r>
            <a:r>
              <a:rPr lang="en-US" sz="1400" b="0" dirty="0"/>
              <a:t>Retrieved </a:t>
            </a:r>
            <a:r>
              <a:rPr lang="x-none" sz="1400" b="0" dirty="0"/>
              <a:t>from</a:t>
            </a:r>
            <a:r>
              <a:rPr lang="en-US" sz="1400" b="0" dirty="0"/>
              <a:t> </a:t>
            </a:r>
            <a:r>
              <a:rPr lang="en-US" sz="1400" b="0" dirty="0">
                <a:hlinkClick r:id="rId5" tooltip="Link to website"/>
              </a:rPr>
              <a:t>http://www.ncbi.nlm.nih.gov/books/NBK22942</a:t>
            </a:r>
            <a:endParaRPr lang="en-US" sz="1400" b="0" dirty="0"/>
          </a:p>
          <a:p>
            <a:r>
              <a:rPr lang="en-US" sz="1400" b="0" dirty="0" err="1"/>
              <a:t>Jecker</a:t>
            </a:r>
            <a:r>
              <a:rPr lang="en-US" sz="1400" b="0" dirty="0"/>
              <a:t>, N. S. (2014). Ethics in medicine: Medical futility. University of Washington School of Medicine. Retrieved from </a:t>
            </a:r>
            <a:r>
              <a:rPr lang="en-US" sz="1400" b="0" dirty="0">
                <a:hlinkClick r:id="rId6" tooltip="Link to website"/>
              </a:rPr>
              <a:t>https://depts.washington.edu/bioethx/topics/futil.html </a:t>
            </a:r>
            <a:endParaRPr lang="en-US" sz="1400" b="0" dirty="0"/>
          </a:p>
          <a:p>
            <a:r>
              <a:rPr lang="en-US" sz="1400" b="0" dirty="0"/>
              <a:t>Kong, W. M. (2015). What is good medical ethics? A clinician’s perspective. </a:t>
            </a:r>
            <a:r>
              <a:rPr lang="en-US" sz="1400" b="0" i="1" dirty="0"/>
              <a:t>Journal of Medical Ethics</a:t>
            </a:r>
            <a:r>
              <a:rPr lang="en-US" sz="1400" b="0" dirty="0"/>
              <a:t>, </a:t>
            </a:r>
            <a:r>
              <a:rPr lang="en-US" sz="1400" b="0" i="1" dirty="0"/>
              <a:t>41</a:t>
            </a:r>
            <a:r>
              <a:rPr lang="en-US" sz="1400" b="0" dirty="0"/>
              <a:t>(1), 79–82. Retrieved from </a:t>
            </a:r>
            <a:r>
              <a:rPr lang="en-US" sz="1400" b="0" dirty="0">
                <a:hlinkClick r:id="rId7" tooltip="Link to article"/>
              </a:rPr>
              <a:t>http://jme.bmj.com/content/41/1/79.full </a:t>
            </a:r>
            <a:endParaRPr lang="en-US" sz="1400" b="0" dirty="0"/>
          </a:p>
          <a:p>
            <a:r>
              <a:rPr lang="en-US" sz="1400" b="0" dirty="0"/>
              <a:t>Marmot, M., Allen, J., Bell, R., Bloomer, E., &amp; </a:t>
            </a:r>
            <a:r>
              <a:rPr lang="en-US" sz="1400" b="0" dirty="0" err="1"/>
              <a:t>Goldblatt</a:t>
            </a:r>
            <a:r>
              <a:rPr lang="en-US" sz="1400" b="0" dirty="0"/>
              <a:t>, P. (2012). WHO European review of social determinants of health and the health divide. </a:t>
            </a:r>
            <a:r>
              <a:rPr lang="en-US" sz="1400" b="0" i="1" dirty="0"/>
              <a:t>Lancet</a:t>
            </a:r>
            <a:r>
              <a:rPr lang="en-US" sz="1400" b="0" dirty="0"/>
              <a:t>, </a:t>
            </a:r>
            <a:r>
              <a:rPr lang="en-US" sz="1400" b="0" i="1" dirty="0"/>
              <a:t>380</a:t>
            </a:r>
            <a:r>
              <a:rPr lang="en-US" sz="1400" b="0" dirty="0"/>
              <a:t>(9846), 1011–1029. </a:t>
            </a:r>
          </a:p>
        </p:txBody>
      </p:sp>
      <p:sp>
        <p:nvSpPr>
          <p:cNvPr id="9" name="Slide Number Placeholder 8"/>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57200" y="274637"/>
            <a:ext cx="8229600" cy="1143000"/>
          </a:xfrm>
        </p:spPr>
        <p:txBody>
          <a:bodyPr/>
          <a:lstStyle/>
          <a:p>
            <a:r>
              <a:rPr lang="en-US" altLang="en-US" dirty="0"/>
              <a:t>Ethics and Professionalism </a:t>
            </a:r>
            <a:br>
              <a:rPr lang="en-US" altLang="en-US" dirty="0"/>
            </a:br>
            <a:r>
              <a:rPr lang="en-US" altLang="en-US" dirty="0"/>
              <a:t>References – Lecture c Continued</a:t>
            </a:r>
          </a:p>
        </p:txBody>
      </p:sp>
      <p:sp>
        <p:nvSpPr>
          <p:cNvPr id="25603" name="Text Placeholder 2"/>
          <p:cNvSpPr>
            <a:spLocks noGrp="1"/>
          </p:cNvSpPr>
          <p:nvPr>
            <p:ph type="body" sz="quarter" idx="16"/>
          </p:nvPr>
        </p:nvSpPr>
        <p:spPr>
          <a:xfrm>
            <a:off x="457200" y="1600199"/>
            <a:ext cx="8229600" cy="4663441"/>
          </a:xfrm>
        </p:spPr>
        <p:txBody>
          <a:bodyPr/>
          <a:lstStyle/>
          <a:p>
            <a:r>
              <a:rPr lang="en-US" sz="1400" b="0" dirty="0"/>
              <a:t>Oakley, J. (2015). Good medical ethics, from the inside out—and back again. </a:t>
            </a:r>
            <a:r>
              <a:rPr lang="en-US" sz="1400" b="0" i="1" dirty="0"/>
              <a:t>Journal of Medical Ethics</a:t>
            </a:r>
            <a:r>
              <a:rPr lang="en-US" sz="1400" b="0" dirty="0"/>
              <a:t>, 41(1), 48–51.</a:t>
            </a:r>
          </a:p>
          <a:p>
            <a:r>
              <a:rPr lang="x-none" sz="1400" b="0" dirty="0"/>
              <a:t>Pope TM.</a:t>
            </a:r>
            <a:r>
              <a:rPr lang="en-US" sz="1400" b="0" dirty="0"/>
              <a:t>(2010).</a:t>
            </a:r>
            <a:r>
              <a:rPr lang="x-none" sz="1400" b="0" dirty="0"/>
              <a:t> Legal briefing: </a:t>
            </a:r>
            <a:r>
              <a:rPr lang="en-US" sz="1400" b="0" dirty="0"/>
              <a:t>C</a:t>
            </a:r>
            <a:r>
              <a:rPr lang="x-none" sz="1400" b="0" dirty="0"/>
              <a:t>onscience clauses and conscientious refusal. </a:t>
            </a:r>
            <a:r>
              <a:rPr lang="x-none" sz="1400" b="0" i="1" dirty="0"/>
              <a:t>J</a:t>
            </a:r>
            <a:r>
              <a:rPr lang="en-US" sz="1400" b="0" i="1" dirty="0" err="1"/>
              <a:t>ournal</a:t>
            </a:r>
            <a:r>
              <a:rPr lang="en-US" sz="1400" b="0" i="1" dirty="0"/>
              <a:t> of</a:t>
            </a:r>
            <a:r>
              <a:rPr lang="x-none" sz="1400" b="0" i="1" dirty="0"/>
              <a:t> Clin</a:t>
            </a:r>
            <a:r>
              <a:rPr lang="en-US" sz="1400" b="0" i="1" dirty="0" err="1"/>
              <a:t>ical</a:t>
            </a:r>
            <a:r>
              <a:rPr lang="x-none" sz="1400" b="0" i="1" dirty="0"/>
              <a:t> Ethics</a:t>
            </a:r>
            <a:r>
              <a:rPr lang="en-US" sz="1400" b="0" dirty="0"/>
              <a:t>,</a:t>
            </a:r>
            <a:r>
              <a:rPr lang="x-none" sz="1400" b="0" dirty="0"/>
              <a:t> 21(2)</a:t>
            </a:r>
            <a:r>
              <a:rPr lang="en-US" sz="1400" b="0" dirty="0"/>
              <a:t>, </a:t>
            </a:r>
            <a:r>
              <a:rPr lang="x-none" sz="1400" b="0" dirty="0"/>
              <a:t>163</a:t>
            </a:r>
            <a:r>
              <a:rPr lang="en-US" sz="1400" b="0" dirty="0"/>
              <a:t>–</a:t>
            </a:r>
            <a:r>
              <a:rPr lang="x-none" sz="1400" b="0" dirty="0"/>
              <a:t>176.</a:t>
            </a:r>
            <a:endParaRPr lang="en-US" sz="1400" b="0" dirty="0"/>
          </a:p>
          <a:p>
            <a:r>
              <a:rPr lang="en-US" sz="1400" b="0" dirty="0"/>
              <a:t>Rich, BA. (2015). Your morality, my mortality: Conscientious objection and the standard of care. </a:t>
            </a:r>
            <a:r>
              <a:rPr lang="en-US" sz="1400" b="0" i="1" dirty="0"/>
              <a:t>Cambridge Quarterly of Healthcare Ethics</a:t>
            </a:r>
            <a:r>
              <a:rPr lang="en-US" sz="1400" b="0" dirty="0"/>
              <a:t>, </a:t>
            </a:r>
            <a:r>
              <a:rPr lang="en-US" sz="1400" b="0" i="1" dirty="0"/>
              <a:t>24</a:t>
            </a:r>
            <a:r>
              <a:rPr lang="en-US" sz="1400" b="0" dirty="0"/>
              <a:t>(2), 214–220. </a:t>
            </a:r>
          </a:p>
          <a:p>
            <a:r>
              <a:rPr lang="x-none" sz="1400" b="0" dirty="0"/>
              <a:t>Schneiderman</a:t>
            </a:r>
            <a:r>
              <a:rPr lang="en-US" sz="1400" b="0" dirty="0"/>
              <a:t>,</a:t>
            </a:r>
            <a:r>
              <a:rPr lang="x-none" sz="1400" b="0" dirty="0"/>
              <a:t> L</a:t>
            </a:r>
            <a:r>
              <a:rPr lang="en-US" sz="1400" b="0" dirty="0"/>
              <a:t>. </a:t>
            </a:r>
            <a:r>
              <a:rPr lang="x-none" sz="1400" b="0" dirty="0"/>
              <a:t>J</a:t>
            </a:r>
            <a:r>
              <a:rPr lang="en-US" sz="1400" b="0" dirty="0"/>
              <a:t>.</a:t>
            </a:r>
            <a:r>
              <a:rPr lang="x-none" sz="1400" b="0" dirty="0"/>
              <a:t>, Jecker</a:t>
            </a:r>
            <a:r>
              <a:rPr lang="en-US" sz="1400" b="0" dirty="0"/>
              <a:t>,</a:t>
            </a:r>
            <a:r>
              <a:rPr lang="x-none" sz="1400" b="0" dirty="0"/>
              <a:t> N</a:t>
            </a:r>
            <a:r>
              <a:rPr lang="en-US" sz="1400" b="0" dirty="0"/>
              <a:t>. </a:t>
            </a:r>
            <a:r>
              <a:rPr lang="x-none" sz="1400" b="0" dirty="0"/>
              <a:t>S</a:t>
            </a:r>
            <a:r>
              <a:rPr lang="en-US" sz="1400" b="0" dirty="0"/>
              <a:t>.</a:t>
            </a:r>
            <a:r>
              <a:rPr lang="x-none" sz="1400" b="0" dirty="0"/>
              <a:t>, </a:t>
            </a:r>
            <a:r>
              <a:rPr lang="en-US" sz="1400" b="0" dirty="0"/>
              <a:t>&amp; </a:t>
            </a:r>
            <a:r>
              <a:rPr lang="x-none" sz="1400" b="0" dirty="0"/>
              <a:t>Jonsen</a:t>
            </a:r>
            <a:r>
              <a:rPr lang="en-US" sz="1400" b="0" dirty="0"/>
              <a:t>,</a:t>
            </a:r>
            <a:r>
              <a:rPr lang="x-none" sz="1400" b="0" dirty="0"/>
              <a:t> A</a:t>
            </a:r>
            <a:r>
              <a:rPr lang="en-US" sz="1400" b="0" dirty="0"/>
              <a:t>. </a:t>
            </a:r>
            <a:r>
              <a:rPr lang="x-none" sz="1400" b="0" dirty="0"/>
              <a:t>R. </a:t>
            </a:r>
            <a:r>
              <a:rPr lang="en-US" sz="1400" b="0" dirty="0"/>
              <a:t>(1990). </a:t>
            </a:r>
            <a:r>
              <a:rPr lang="x-none" sz="1400" b="0" dirty="0"/>
              <a:t>Medical futility: </a:t>
            </a:r>
            <a:r>
              <a:rPr lang="en-US" sz="1400" b="0" dirty="0"/>
              <a:t>I</a:t>
            </a:r>
            <a:r>
              <a:rPr lang="x-none" sz="1400" b="0" dirty="0"/>
              <a:t>ts meaning and ethical implications. </a:t>
            </a:r>
            <a:r>
              <a:rPr lang="x-none" sz="1400" b="0" i="1" dirty="0"/>
              <a:t>Ann</a:t>
            </a:r>
            <a:r>
              <a:rPr lang="en-US" sz="1400" b="0" i="1" dirty="0" err="1"/>
              <a:t>als</a:t>
            </a:r>
            <a:r>
              <a:rPr lang="en-US" sz="1400" b="0" i="1" dirty="0"/>
              <a:t> of</a:t>
            </a:r>
            <a:r>
              <a:rPr lang="x-none" sz="1400" b="0" i="1" dirty="0"/>
              <a:t> Intern</a:t>
            </a:r>
            <a:r>
              <a:rPr lang="en-US" sz="1400" b="0" i="1" dirty="0"/>
              <a:t>al </a:t>
            </a:r>
            <a:r>
              <a:rPr lang="x-none" sz="1400" b="0" i="1" dirty="0"/>
              <a:t>Med</a:t>
            </a:r>
            <a:r>
              <a:rPr lang="en-US" sz="1400" b="0" i="1" dirty="0" err="1"/>
              <a:t>icine</a:t>
            </a:r>
            <a:r>
              <a:rPr lang="en-US" sz="1400" b="0" dirty="0"/>
              <a:t>,</a:t>
            </a:r>
            <a:r>
              <a:rPr lang="x-none" sz="1400" b="0" dirty="0"/>
              <a:t> 112</a:t>
            </a:r>
            <a:r>
              <a:rPr lang="en-US" sz="1400" b="0" dirty="0"/>
              <a:t>, </a:t>
            </a:r>
            <a:r>
              <a:rPr lang="x-none" sz="1400" b="0" dirty="0"/>
              <a:t>949</a:t>
            </a:r>
            <a:r>
              <a:rPr lang="en-US" sz="1400" b="0" dirty="0"/>
              <a:t>–</a:t>
            </a:r>
            <a:r>
              <a:rPr lang="x-none" sz="1400" b="0" dirty="0"/>
              <a:t>954.</a:t>
            </a:r>
            <a:endParaRPr lang="en-US" sz="1400" b="0" dirty="0"/>
          </a:p>
          <a:p>
            <a:r>
              <a:rPr lang="x-none" sz="1400" b="0" dirty="0"/>
              <a:t>Tillyard</a:t>
            </a:r>
            <a:r>
              <a:rPr lang="en-US" sz="1400" b="0" dirty="0"/>
              <a:t>,</a:t>
            </a:r>
            <a:r>
              <a:rPr lang="x-none" sz="1400" b="0" dirty="0"/>
              <a:t> A</a:t>
            </a:r>
            <a:r>
              <a:rPr lang="en-US" sz="1400" b="0" dirty="0"/>
              <a:t>. </a:t>
            </a:r>
            <a:r>
              <a:rPr lang="x-none" sz="1400" b="0" dirty="0"/>
              <a:t>R. </a:t>
            </a:r>
            <a:r>
              <a:rPr lang="en-US" sz="1400" b="0" dirty="0"/>
              <a:t>(2007). </a:t>
            </a:r>
            <a:r>
              <a:rPr lang="x-none" sz="1400" b="0" dirty="0"/>
              <a:t>Ethics review: “</a:t>
            </a:r>
            <a:r>
              <a:rPr lang="en-US" sz="1400" b="0" dirty="0"/>
              <a:t>L</a:t>
            </a:r>
            <a:r>
              <a:rPr lang="x-none" sz="1400" b="0" dirty="0"/>
              <a:t>iving wills” and intensive care—</a:t>
            </a:r>
            <a:r>
              <a:rPr lang="en-US" sz="1400" b="0" dirty="0"/>
              <a:t>A</a:t>
            </a:r>
            <a:r>
              <a:rPr lang="x-none" sz="1400" b="0" dirty="0"/>
              <a:t>n overview of the American experience. </a:t>
            </a:r>
            <a:r>
              <a:rPr lang="x-none" sz="1400" b="0" i="1" dirty="0"/>
              <a:t>Critical Care</a:t>
            </a:r>
            <a:r>
              <a:rPr lang="en-US" sz="1400" b="0" dirty="0"/>
              <a:t>, </a:t>
            </a:r>
            <a:r>
              <a:rPr lang="x-none" sz="1400" b="0" i="1" dirty="0"/>
              <a:t>11</a:t>
            </a:r>
            <a:r>
              <a:rPr lang="x-none" sz="1400" b="0" dirty="0"/>
              <a:t>(4)</a:t>
            </a:r>
            <a:r>
              <a:rPr lang="en-US" sz="1400" b="0" dirty="0"/>
              <a:t>, </a:t>
            </a:r>
            <a:r>
              <a:rPr lang="x-none" sz="1400" b="0" dirty="0"/>
              <a:t>219. </a:t>
            </a:r>
            <a:endParaRPr lang="en-US" sz="1400" b="0" dirty="0"/>
          </a:p>
          <a:p>
            <a:r>
              <a:rPr lang="x-none" sz="1400" b="0" dirty="0"/>
              <a:t>University of Minnesota Center for Bioethics</a:t>
            </a:r>
            <a:r>
              <a:rPr lang="en-US" sz="1400" b="0" dirty="0"/>
              <a:t>. (2005).</a:t>
            </a:r>
            <a:r>
              <a:rPr lang="x-none" sz="1400" b="0" dirty="0"/>
              <a:t> </a:t>
            </a:r>
            <a:r>
              <a:rPr lang="x-none" sz="1400" b="0" i="1" dirty="0"/>
              <a:t>End of life care: An ethical overview</a:t>
            </a:r>
            <a:r>
              <a:rPr lang="en-US" sz="1400" b="0" dirty="0"/>
              <a:t>.</a:t>
            </a:r>
            <a:r>
              <a:rPr lang="x-none" sz="1400" b="0" dirty="0"/>
              <a:t> </a:t>
            </a:r>
            <a:r>
              <a:rPr lang="en-US" sz="1400" b="0" dirty="0"/>
              <a:t>Retrieved </a:t>
            </a:r>
            <a:r>
              <a:rPr lang="x-none" sz="1400" b="0" dirty="0"/>
              <a:t>from </a:t>
            </a:r>
            <a:r>
              <a:rPr lang="x-none" sz="1400" b="0" dirty="0">
                <a:hlinkClick r:id="rId4" tooltip="http://www.ahc.umn.edu/img/assets/26104/End_of_Life.pdf"/>
              </a:rPr>
              <a:t>http://www.ahc.umn.edu/img/assets/26104/End_of_Life.pdf </a:t>
            </a:r>
            <a:endParaRPr lang="en-US" sz="1400" b="0" dirty="0"/>
          </a:p>
          <a:p>
            <a:r>
              <a:rPr lang="en-US" sz="1400" b="0" dirty="0"/>
              <a:t>Wade, J., Donovan, J., </a:t>
            </a:r>
            <a:r>
              <a:rPr lang="en-US" sz="1400" b="0" dirty="0" err="1"/>
              <a:t>Paramasivan</a:t>
            </a:r>
            <a:r>
              <a:rPr lang="en-US" sz="1400" b="0" dirty="0"/>
              <a:t>, S., Lane, A., Neal, D., &amp; </a:t>
            </a:r>
            <a:r>
              <a:rPr lang="en-US" sz="1400" b="0" dirty="0" err="1"/>
              <a:t>Hamdy</a:t>
            </a:r>
            <a:r>
              <a:rPr lang="en-US" sz="1400" b="0" dirty="0"/>
              <a:t>, F. (2013). Evaluating best practice in informed consent discussions: A new method of evaluating information provision and patient understanding during trial recruitment consultations. </a:t>
            </a:r>
            <a:r>
              <a:rPr lang="en-US" sz="1400" b="0" i="1" dirty="0"/>
              <a:t>Trials</a:t>
            </a:r>
            <a:r>
              <a:rPr lang="en-US" sz="1400" b="0" dirty="0"/>
              <a:t>, </a:t>
            </a:r>
            <a:r>
              <a:rPr lang="en-US" sz="1400" b="0" i="1" dirty="0"/>
              <a:t>14</a:t>
            </a:r>
            <a:r>
              <a:rPr lang="en-US" sz="1400" b="0" dirty="0"/>
              <a:t>(</a:t>
            </a:r>
            <a:r>
              <a:rPr lang="en-US" sz="1400" b="0" dirty="0" err="1"/>
              <a:t>Suppl</a:t>
            </a:r>
            <a:r>
              <a:rPr lang="en-US" sz="1400" b="0" dirty="0"/>
              <a:t> 1), O70. </a:t>
            </a:r>
            <a:endParaRPr lang="en-US" sz="1400" b="0" dirty="0" smtClean="0"/>
          </a:p>
          <a:p>
            <a:r>
              <a:rPr lang="x-none" sz="1400" b="0" dirty="0"/>
              <a:t>Whitehead</a:t>
            </a:r>
            <a:r>
              <a:rPr lang="en-US" sz="1400" b="0" dirty="0"/>
              <a:t>,</a:t>
            </a:r>
            <a:r>
              <a:rPr lang="x-none" sz="1400" b="0" dirty="0"/>
              <a:t> M. </a:t>
            </a:r>
            <a:r>
              <a:rPr lang="en-US" sz="1400" b="0" dirty="0"/>
              <a:t>(1990). </a:t>
            </a:r>
            <a:r>
              <a:rPr lang="x-none" sz="1400" b="0" dirty="0"/>
              <a:t>The concepts and principles of equity and health</a:t>
            </a:r>
            <a:r>
              <a:rPr lang="en-US" sz="1400" b="0" dirty="0"/>
              <a:t>.</a:t>
            </a:r>
            <a:r>
              <a:rPr lang="x-none" sz="1400" b="0" dirty="0"/>
              <a:t> World Health Organization Regional Office for Europe. </a:t>
            </a:r>
            <a:r>
              <a:rPr lang="en-US" sz="1400" b="0" dirty="0"/>
              <a:t>Retrieved </a:t>
            </a:r>
            <a:r>
              <a:rPr lang="x-none" sz="1400" b="0" dirty="0"/>
              <a:t>from </a:t>
            </a:r>
            <a:r>
              <a:rPr lang="en-US" sz="1400" b="0" dirty="0">
                <a:hlinkClick r:id="rId5" tooltip="Link to PDF"/>
              </a:rPr>
              <a:t>http://publicaciones.ops.org.ar/publicaciones/piezas%20comunicacionales/cursoDDS/cursoeng/Textos%20Completos/the%20concepts%20and%20principles%20of%20equity%20and%20health.pdf </a:t>
            </a:r>
            <a:endParaRPr lang="en-US" sz="1400" b="0" dirty="0"/>
          </a:p>
          <a:p>
            <a:endParaRPr lang="en-US" dirty="0"/>
          </a:p>
          <a:p>
            <a:endParaRPr lang="en-US" dirty="0"/>
          </a:p>
          <a:p>
            <a:endParaRPr lang="en-US"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365760" y="274637"/>
            <a:ext cx="8412480" cy="1143000"/>
          </a:xfrm>
        </p:spPr>
        <p:txBody>
          <a:bodyPr/>
          <a:lstStyle/>
          <a:p>
            <a:r>
              <a:rPr lang="en-US" altLang="en-US" dirty="0" smtClean="0"/>
              <a:t>Ethics and Professionalism </a:t>
            </a:r>
            <a:br>
              <a:rPr lang="en-US" altLang="en-US" dirty="0" smtClean="0"/>
            </a:br>
            <a:r>
              <a:rPr lang="en-US" altLang="en-US" dirty="0" smtClean="0"/>
              <a:t>References – Lecture c Continued 2</a:t>
            </a:r>
            <a:endParaRPr lang="en-US" altLang="en-US" dirty="0"/>
          </a:p>
        </p:txBody>
      </p:sp>
      <p:sp>
        <p:nvSpPr>
          <p:cNvPr id="25603" name="Text Placeholder 2"/>
          <p:cNvSpPr>
            <a:spLocks noGrp="1"/>
          </p:cNvSpPr>
          <p:nvPr>
            <p:ph type="body" sz="quarter" idx="16"/>
          </p:nvPr>
        </p:nvSpPr>
        <p:spPr>
          <a:xfrm>
            <a:off x="457200" y="1600199"/>
            <a:ext cx="8229600" cy="871087"/>
          </a:xfrm>
        </p:spPr>
        <p:txBody>
          <a:bodyPr/>
          <a:lstStyle/>
          <a:p>
            <a:r>
              <a:rPr lang="x-none" sz="1400" b="0" dirty="0" smtClean="0"/>
              <a:t>Whitehead</a:t>
            </a:r>
            <a:r>
              <a:rPr lang="en-US" sz="1400" b="0" dirty="0" smtClean="0"/>
              <a:t>,</a:t>
            </a:r>
            <a:r>
              <a:rPr lang="x-none" sz="1400" b="0" dirty="0" smtClean="0"/>
              <a:t> M</a:t>
            </a:r>
            <a:r>
              <a:rPr lang="en-US" sz="1400" b="0" dirty="0" smtClean="0"/>
              <a:t>.</a:t>
            </a:r>
            <a:r>
              <a:rPr lang="x-none" sz="1400" b="0" dirty="0" smtClean="0"/>
              <a:t>,</a:t>
            </a:r>
            <a:r>
              <a:rPr lang="en-US" sz="1400" b="0" dirty="0" smtClean="0"/>
              <a:t> &amp;</a:t>
            </a:r>
            <a:r>
              <a:rPr lang="x-none" sz="1400" b="0" dirty="0" smtClean="0"/>
              <a:t> Dahlgren</a:t>
            </a:r>
            <a:r>
              <a:rPr lang="en-US" sz="1400" b="0" dirty="0" smtClean="0"/>
              <a:t>,</a:t>
            </a:r>
            <a:r>
              <a:rPr lang="x-none" sz="1400" b="0" dirty="0" smtClean="0"/>
              <a:t> G. </a:t>
            </a:r>
            <a:r>
              <a:rPr lang="en-US" sz="1400" b="0" dirty="0" smtClean="0"/>
              <a:t>(2006). Levelling up (part 1): A discussion paper on concepts and principles for tackling social inequities in health. </a:t>
            </a:r>
            <a:r>
              <a:rPr lang="x-none" sz="1400" b="0" dirty="0" smtClean="0"/>
              <a:t>World Health Organization Regional Office for Europe</a:t>
            </a:r>
            <a:r>
              <a:rPr lang="en-US" sz="1400" b="0" dirty="0" smtClean="0"/>
              <a:t>.</a:t>
            </a:r>
            <a:r>
              <a:rPr lang="x-none" sz="1400" b="0" dirty="0" smtClean="0"/>
              <a:t> </a:t>
            </a:r>
            <a:r>
              <a:rPr lang="en-US" sz="1400" b="0" dirty="0" smtClean="0"/>
              <a:t>Retrieved </a:t>
            </a:r>
            <a:r>
              <a:rPr lang="x-none" sz="1400" b="0" dirty="0" smtClean="0"/>
              <a:t>from: </a:t>
            </a:r>
            <a:r>
              <a:rPr lang="x-none" sz="1400" b="0" dirty="0" smtClean="0">
                <a:hlinkClick r:id="rId4" tooltip="Link to document"/>
              </a:rPr>
              <a:t>http://www.who.int/social_determinants/resources/leveling_up_part1.pdf</a:t>
            </a:r>
            <a:endParaRPr lang="en-US" sz="1400" b="0" dirty="0"/>
          </a:p>
        </p:txBody>
      </p:sp>
      <p:sp>
        <p:nvSpPr>
          <p:cNvPr id="7" name="Text Placeholder 6"/>
          <p:cNvSpPr>
            <a:spLocks noGrp="1"/>
          </p:cNvSpPr>
          <p:nvPr>
            <p:ph type="body" sz="quarter" idx="20"/>
          </p:nvPr>
        </p:nvSpPr>
        <p:spPr>
          <a:xfrm>
            <a:off x="457200" y="2653848"/>
            <a:ext cx="8229600" cy="1371600"/>
          </a:xfrm>
        </p:spPr>
        <p:txBody>
          <a:bodyPr/>
          <a:lstStyle/>
          <a:p>
            <a:r>
              <a:rPr lang="en-US" dirty="0" smtClean="0"/>
              <a:t>Tables, Charts, Figures</a:t>
            </a:r>
          </a:p>
          <a:p>
            <a:r>
              <a:rPr lang="en-US" sz="1400" b="0" dirty="0" smtClean="0"/>
              <a:t>8.7 Table: Pros and Cons of medical futility (</a:t>
            </a:r>
            <a:r>
              <a:rPr lang="en-US" altLang="en-US" sz="1400" b="0" dirty="0" smtClean="0">
                <a:hlinkClick r:id="rId5" tooltip="Link to Creative Commons Attribution, Non Commercial, Share Alike 3.0 License"/>
              </a:rPr>
              <a:t>CC BY-NC-SA</a:t>
            </a:r>
            <a:r>
              <a:rPr lang="en-US" sz="1400" b="0" dirty="0" smtClean="0"/>
              <a:t>, 2012). </a:t>
            </a:r>
          </a:p>
          <a:p>
            <a:r>
              <a:rPr lang="en-US" sz="1400" b="0" dirty="0" smtClean="0"/>
              <a:t>8.8 Table: Pros and Cons of advance directives (</a:t>
            </a:r>
            <a:r>
              <a:rPr lang="en-US" altLang="en-US" sz="1400" b="0" dirty="0" smtClean="0">
                <a:hlinkClick r:id="rId5" tooltip="Link to Creative Commons Attribution, Non Commercial, Share Alike 3.0 License"/>
              </a:rPr>
              <a:t>CC BY-NC-SA</a:t>
            </a:r>
            <a:r>
              <a:rPr lang="en-US" sz="1400" b="0" dirty="0" smtClean="0"/>
              <a:t>, 2012). </a:t>
            </a:r>
          </a:p>
          <a:p>
            <a:r>
              <a:rPr lang="en-US" sz="1400" b="0" dirty="0" smtClean="0"/>
              <a:t>8.9 Table: Primary and secondary interests in medical practice (</a:t>
            </a:r>
            <a:r>
              <a:rPr lang="en-US" altLang="en-US" sz="1400" b="0" dirty="0" smtClean="0">
                <a:hlinkClick r:id="rId5" tooltip="Link to Creative Commons Attribution, Non Commercial, Share Alike 3.0 License"/>
              </a:rPr>
              <a:t>CC BY-NC-SA</a:t>
            </a:r>
            <a:r>
              <a:rPr lang="en-US" sz="1400" b="0" dirty="0" smtClean="0"/>
              <a:t>, 2012).</a:t>
            </a:r>
            <a:endParaRPr lang="en-US" sz="1400" b="0"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6"/>
            <a:ext cx="8229600" cy="2267712"/>
          </a:xfrm>
        </p:spPr>
        <p:txBody>
          <a:bodyPr/>
          <a:lstStyle/>
          <a:p>
            <a:r>
              <a:rPr lang="en-US" dirty="0"/>
              <a:t>The Culture of Health Care</a:t>
            </a:r>
            <a:br>
              <a:rPr lang="en-US" dirty="0"/>
            </a:br>
            <a:r>
              <a:rPr lang="en-US" dirty="0"/>
              <a:t>Ethics and Professionalism</a:t>
            </a:r>
            <a:br>
              <a:rPr lang="en-US" dirty="0"/>
            </a:br>
            <a:r>
              <a:rPr lang="en-US" dirty="0"/>
              <a:t>Lecture c</a:t>
            </a:r>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5" name="Slide Number Placeholder 4"/>
          <p:cNvSpPr>
            <a:spLocks noGrp="1"/>
          </p:cNvSpPr>
          <p:nvPr>
            <p:ph type="sldNum" sz="quarter" idx="4"/>
          </p:nvPr>
        </p:nvSpPr>
        <p:spPr/>
        <p:txBody>
          <a:bodyPr/>
          <a:lstStyle/>
          <a:p>
            <a:fld id="{F3BF8891-5E06-46C2-89A4-6DB85D39BA35}" type="slidenum">
              <a:rPr lang="en-US" smtClean="0"/>
              <a:pPr/>
              <a:t>25</a:t>
            </a:fld>
            <a:endParaRPr lang="en-US" dirty="0"/>
          </a:p>
        </p:txBody>
      </p:sp>
    </p:spTree>
    <p:extLst>
      <p:ext uri="{BB962C8B-B14F-4D97-AF65-F5344CB8AC3E}">
        <p14:creationId xmlns:p14="http://schemas.microsoft.com/office/powerpoint/2010/main" val="1872787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Ethics and Professionalism </a:t>
            </a:r>
            <a:br>
              <a:rPr lang="en-US"/>
            </a:br>
            <a:r>
              <a:rPr lang="en-US"/>
              <a:t>Learning Objectives</a:t>
            </a:r>
            <a:endParaRPr lang="en-US" dirty="0"/>
          </a:p>
        </p:txBody>
      </p:sp>
      <p:sp>
        <p:nvSpPr>
          <p:cNvPr id="5123" name="Text Placeholder 3"/>
          <p:cNvSpPr>
            <a:spLocks noGrp="1"/>
          </p:cNvSpPr>
          <p:nvPr>
            <p:ph sz="quarter" idx="14"/>
          </p:nvPr>
        </p:nvSpPr>
        <p:spPr/>
        <p:txBody>
          <a:bodyPr/>
          <a:lstStyle/>
          <a:p>
            <a:r>
              <a:rPr lang="en-US" sz="2800" dirty="0"/>
              <a:t>Discuss foundational concepts in medical ethics and professionalism (Lecture a).</a:t>
            </a:r>
          </a:p>
          <a:p>
            <a:r>
              <a:rPr lang="en-US" sz="2800" dirty="0"/>
              <a:t>Examine the relationships among ethical ideals, professionalism, and legal duties (Lectures a, b).</a:t>
            </a:r>
          </a:p>
          <a:p>
            <a:r>
              <a:rPr lang="en-US" sz="2800" dirty="0"/>
              <a:t>Apply the general principles of ethics and professionalism to specific topics (Lectures c, d).</a:t>
            </a:r>
          </a:p>
          <a:p>
            <a:r>
              <a:rPr lang="en-US" sz="2800" dirty="0"/>
              <a:t>Examine ethical issues in health informatics (Lecture d).</a:t>
            </a:r>
          </a:p>
        </p:txBody>
      </p:sp>
      <p:sp>
        <p:nvSpPr>
          <p:cNvPr id="5" name="Slide Number Placeholder 4"/>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a:t>Contemporary Topics</a:t>
            </a:r>
            <a:br>
              <a:rPr lang="en-US" altLang="en-US"/>
            </a:br>
            <a:r>
              <a:rPr lang="en-US" altLang="en-US"/>
              <a:t>in Medical Ethics</a:t>
            </a:r>
            <a:endParaRPr lang="en-US" altLang="en-US" dirty="0"/>
          </a:p>
        </p:txBody>
      </p:sp>
      <p:sp>
        <p:nvSpPr>
          <p:cNvPr id="10243" name="Content Placeholder 2"/>
          <p:cNvSpPr>
            <a:spLocks noGrp="1"/>
          </p:cNvSpPr>
          <p:nvPr>
            <p:ph sz="quarter" idx="14"/>
          </p:nvPr>
        </p:nvSpPr>
        <p:spPr/>
        <p:txBody>
          <a:bodyPr/>
          <a:lstStyle/>
          <a:p>
            <a:r>
              <a:rPr lang="en-US" altLang="en-US"/>
              <a:t>Informed consent</a:t>
            </a:r>
          </a:p>
          <a:p>
            <a:r>
              <a:rPr lang="en-US" altLang="en-US"/>
              <a:t>End-of-life issues</a:t>
            </a:r>
          </a:p>
          <a:p>
            <a:r>
              <a:rPr lang="en-US" altLang="en-US"/>
              <a:t>Conflicts of interest</a:t>
            </a:r>
          </a:p>
          <a:p>
            <a:r>
              <a:rPr lang="en-US" altLang="en-US"/>
              <a:t>Health care disparities</a:t>
            </a:r>
          </a:p>
          <a:p>
            <a:r>
              <a:rPr lang="en-US" altLang="en-US"/>
              <a:t>Conscientious objection</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a:t>Informed Consent</a:t>
            </a:r>
          </a:p>
        </p:txBody>
      </p:sp>
      <p:sp>
        <p:nvSpPr>
          <p:cNvPr id="7171" name="Content Placeholder 2"/>
          <p:cNvSpPr>
            <a:spLocks noGrp="1"/>
          </p:cNvSpPr>
          <p:nvPr>
            <p:ph sz="quarter" idx="14"/>
          </p:nvPr>
        </p:nvSpPr>
        <p:spPr/>
        <p:txBody>
          <a:bodyPr/>
          <a:lstStyle/>
          <a:p>
            <a:pPr marL="0" indent="0">
              <a:buNone/>
            </a:pPr>
            <a:r>
              <a:rPr lang="en-US" dirty="0"/>
              <a:t>Patients must</a:t>
            </a:r>
          </a:p>
          <a:p>
            <a:r>
              <a:rPr lang="en-US" dirty="0"/>
              <a:t>Be capable of making medical decisions</a:t>
            </a:r>
          </a:p>
          <a:p>
            <a:r>
              <a:rPr lang="en-US" dirty="0"/>
              <a:t>Be provided with all relevant information</a:t>
            </a:r>
          </a:p>
          <a:p>
            <a:r>
              <a:rPr lang="en-US" dirty="0"/>
              <a:t>Understand the information given</a:t>
            </a:r>
          </a:p>
          <a:p>
            <a:r>
              <a:rPr lang="en-US" dirty="0"/>
              <a:t>Communicate a decision</a:t>
            </a:r>
          </a:p>
          <a:p>
            <a:r>
              <a:rPr lang="en-US" dirty="0"/>
              <a:t>Make voluntary decisions</a:t>
            </a:r>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a:t>Relevant Information</a:t>
            </a:r>
          </a:p>
        </p:txBody>
      </p:sp>
      <p:sp>
        <p:nvSpPr>
          <p:cNvPr id="14339" name="Content Placeholder 2"/>
          <p:cNvSpPr>
            <a:spLocks noGrp="1"/>
          </p:cNvSpPr>
          <p:nvPr>
            <p:ph sz="quarter" idx="14"/>
          </p:nvPr>
        </p:nvSpPr>
        <p:spPr/>
        <p:txBody>
          <a:bodyPr/>
          <a:lstStyle/>
          <a:p>
            <a:r>
              <a:rPr lang="en-US" altLang="en-US"/>
              <a:t>Nature of the treatment</a:t>
            </a:r>
          </a:p>
          <a:p>
            <a:pPr lvl="1"/>
            <a:r>
              <a:rPr lang="en-US" altLang="en-US"/>
              <a:t>What is the purpose?</a:t>
            </a:r>
          </a:p>
          <a:p>
            <a:pPr lvl="1"/>
            <a:r>
              <a:rPr lang="en-US" altLang="en-US"/>
              <a:t>What will be done?</a:t>
            </a:r>
          </a:p>
          <a:p>
            <a:r>
              <a:rPr lang="en-US" altLang="en-US"/>
              <a:t>Availability of reasonable alternatives</a:t>
            </a:r>
          </a:p>
          <a:p>
            <a:r>
              <a:rPr lang="en-US" altLang="en-US"/>
              <a:t>Risks and benefits of proposed treatment</a:t>
            </a:r>
          </a:p>
        </p:txBody>
      </p:sp>
      <p:sp>
        <p:nvSpPr>
          <p:cNvPr id="5" name="Slide Number Placeholder 4"/>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a:t>Examples of Exceptions to Informed Consent Requirement</a:t>
            </a:r>
          </a:p>
        </p:txBody>
      </p:sp>
      <p:sp>
        <p:nvSpPr>
          <p:cNvPr id="9219" name="Content Placeholder 2"/>
          <p:cNvSpPr>
            <a:spLocks noGrp="1"/>
          </p:cNvSpPr>
          <p:nvPr>
            <p:ph sz="quarter" idx="14"/>
          </p:nvPr>
        </p:nvSpPr>
        <p:spPr>
          <a:xfrm>
            <a:off x="457200" y="1600199"/>
            <a:ext cx="8229600" cy="4842933"/>
          </a:xfrm>
        </p:spPr>
        <p:txBody>
          <a:bodyPr/>
          <a:lstStyle/>
          <a:p>
            <a:r>
              <a:rPr lang="en-US" dirty="0"/>
              <a:t>Patient lacks mental capacity</a:t>
            </a:r>
          </a:p>
          <a:p>
            <a:pPr lvl="1"/>
            <a:r>
              <a:rPr lang="en-US" dirty="0"/>
              <a:t>Adult with severe developmental disability</a:t>
            </a:r>
          </a:p>
          <a:p>
            <a:pPr lvl="1"/>
            <a:r>
              <a:rPr lang="en-US" dirty="0"/>
              <a:t>Adult has severe dementia</a:t>
            </a:r>
          </a:p>
          <a:p>
            <a:pPr lvl="1"/>
            <a:r>
              <a:rPr lang="en-US" dirty="0"/>
              <a:t>Children usually lack legal capacity</a:t>
            </a:r>
          </a:p>
          <a:p>
            <a:r>
              <a:rPr lang="en-US" dirty="0"/>
              <a:t>Implied or presumed consent in an emergency</a:t>
            </a:r>
          </a:p>
          <a:p>
            <a:pPr lvl="1"/>
            <a:r>
              <a:rPr lang="en-US" dirty="0"/>
              <a:t>Patient is unconscious OR lacks capacity</a:t>
            </a:r>
          </a:p>
          <a:p>
            <a:pPr marL="457200" lvl="1" indent="0">
              <a:buNone/>
              <a:tabLst>
                <a:tab pos="3200400" algn="l"/>
              </a:tabLst>
            </a:pPr>
            <a:r>
              <a:rPr lang="en-US" dirty="0"/>
              <a:t>	AND</a:t>
            </a:r>
          </a:p>
          <a:p>
            <a:pPr lvl="1"/>
            <a:r>
              <a:rPr lang="en-US" dirty="0"/>
              <a:t>No surrogate decision-maker is available</a:t>
            </a:r>
          </a:p>
        </p:txBody>
      </p:sp>
      <p:sp>
        <p:nvSpPr>
          <p:cNvPr id="5" name="Slide Number Placeholder 4"/>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a:t>End-of-Life Issues</a:t>
            </a:r>
          </a:p>
        </p:txBody>
      </p:sp>
      <p:sp>
        <p:nvSpPr>
          <p:cNvPr id="18435" name="Content Placeholder 2"/>
          <p:cNvSpPr>
            <a:spLocks noGrp="1"/>
          </p:cNvSpPr>
          <p:nvPr>
            <p:ph sz="quarter" idx="14"/>
          </p:nvPr>
        </p:nvSpPr>
        <p:spPr/>
        <p:txBody>
          <a:bodyPr/>
          <a:lstStyle/>
          <a:p>
            <a:r>
              <a:rPr lang="en-US" altLang="en-US"/>
              <a:t>Definition of death can be unclear</a:t>
            </a:r>
          </a:p>
          <a:p>
            <a:pPr lvl="1"/>
            <a:r>
              <a:rPr lang="en-US" altLang="en-US"/>
              <a:t>Can a person be “alive” if his/her heart has stopped beating?</a:t>
            </a:r>
          </a:p>
          <a:p>
            <a:pPr lvl="1"/>
            <a:r>
              <a:rPr lang="en-US" altLang="en-US"/>
              <a:t>Can a person be “dead” if he/she is still breathing?</a:t>
            </a:r>
          </a:p>
          <a:p>
            <a:r>
              <a:rPr lang="en-US" altLang="en-US"/>
              <a:t>Other prominent end-of-life issues</a:t>
            </a:r>
          </a:p>
          <a:p>
            <a:pPr lvl="1"/>
            <a:r>
              <a:rPr lang="en-US" altLang="en-US"/>
              <a:t>Medical futility</a:t>
            </a:r>
          </a:p>
          <a:p>
            <a:pPr lvl="1"/>
            <a:r>
              <a:rPr lang="en-US" altLang="en-US"/>
              <a:t>Advance directives</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a:t>Medical Futility</a:t>
            </a:r>
          </a:p>
        </p:txBody>
      </p:sp>
      <p:sp>
        <p:nvSpPr>
          <p:cNvPr id="20483" name="Content Placeholder 2"/>
          <p:cNvSpPr>
            <a:spLocks noGrp="1"/>
          </p:cNvSpPr>
          <p:nvPr>
            <p:ph sz="quarter" idx="14"/>
          </p:nvPr>
        </p:nvSpPr>
        <p:spPr/>
        <p:txBody>
          <a:bodyPr/>
          <a:lstStyle/>
          <a:p>
            <a:r>
              <a:rPr lang="en-US" altLang="en-US" sz="2800" dirty="0"/>
              <a:t>Treatment would not improve the patient’s condition</a:t>
            </a:r>
          </a:p>
          <a:p>
            <a:pPr lvl="1"/>
            <a:r>
              <a:rPr lang="en-US" altLang="en-US" sz="2400" dirty="0"/>
              <a:t>Decision considers the unique situation of an individual patient</a:t>
            </a:r>
          </a:p>
          <a:p>
            <a:pPr lvl="1"/>
            <a:r>
              <a:rPr lang="en-US" altLang="en-US" sz="2400" dirty="0"/>
              <a:t>Should be consistent with general professional standards</a:t>
            </a:r>
          </a:p>
          <a:p>
            <a:r>
              <a:rPr lang="en-US" altLang="en-US" sz="2800" dirty="0"/>
              <a:t>Relationship to health care “rationing”</a:t>
            </a:r>
          </a:p>
          <a:p>
            <a:pPr lvl="1"/>
            <a:r>
              <a:rPr lang="en-US" altLang="en-US" sz="2400" dirty="0"/>
              <a:t>Advocates say there is no cost/benefit analysis</a:t>
            </a:r>
          </a:p>
          <a:p>
            <a:pPr lvl="1"/>
            <a:r>
              <a:rPr lang="en-US" altLang="en-US" sz="2400" dirty="0"/>
              <a:t>Question is benefit of treatment for individual</a:t>
            </a:r>
          </a:p>
        </p:txBody>
      </p:sp>
      <p:sp>
        <p:nvSpPr>
          <p:cNvPr id="5" name="Slide Number Placeholder 4"/>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NAV" val="9"/>
  <p:tag name="ARTICULATE_SLIDE_GUID" val="703a3ad2-052d-45eb-a2e5-02968bae6e3a"/>
  <p:tag name="AUDIO_IMPORT" val="C:\Documents and Settings\skidmorn\My Documents\Dropbox\NTDC\OHSU CDC\Comp2\Unit8\OldFiles\comp2_unit8\comp2_unit8\comp2_unit8c\comp2_unit8c_S-9_V3.mp3"/>
  <p:tag name="AUDIO_ID" val="318"/>
  <p:tag name="ELAPSEDTIME" val="47.465"/>
</p:tagLst>
</file>

<file path=ppt/tags/tag11.xml><?xml version="1.0" encoding="utf-8"?>
<p:tagLst xmlns:a="http://schemas.openxmlformats.org/drawingml/2006/main" xmlns:r="http://schemas.openxmlformats.org/officeDocument/2006/relationships" xmlns:p="http://schemas.openxmlformats.org/presentationml/2006/main">
  <p:tag name="ARTICULATE_SLIDE_NAV" val="10"/>
  <p:tag name="ARTICULATE_SLIDE_GUID" val="6eb0e128-2f13-4dc0-85f6-168542a8490a"/>
  <p:tag name="AUDIO_IMPORT" val="C:\Documents and Settings\skidmorn\My Documents\Dropbox\NTDC\OHSU CDC\Comp2\Unit8\OldFiles\comp2_unit8\comp2_unit8\comp2_unit8c\comp2_unit8c_S-10_V3.mp3"/>
  <p:tag name="AUDIO_ID" val="292"/>
  <p:tag name="ELAPSEDTIME" val="84.193"/>
</p:tagLst>
</file>

<file path=ppt/tags/tag12.xml><?xml version="1.0" encoding="utf-8"?>
<p:tagLst xmlns:a="http://schemas.openxmlformats.org/drawingml/2006/main" xmlns:r="http://schemas.openxmlformats.org/officeDocument/2006/relationships" xmlns:p="http://schemas.openxmlformats.org/presentationml/2006/main">
  <p:tag name="ARTICULATE_SLIDE_NAV" val="11"/>
  <p:tag name="ARTICULATE_SLIDE_GUID" val="5d6a79f1-aefa-4090-9ff8-59248fcada4f"/>
  <p:tag name="AUDIO_IMPORT" val="C:\Documents and Settings\skidmorn\My Documents\Dropbox\NTDC\OHSU CDC\Comp2\Unit8\OldFiles\comp2_unit8\comp2_unit8\comp2_unit8c\comp2_unit8c_S-11_V3.mp3"/>
  <p:tag name="AUDIO_ID" val="320"/>
  <p:tag name="ELAPSEDTIME" val="60.866"/>
</p:tagLst>
</file>

<file path=ppt/tags/tag13.xml><?xml version="1.0" encoding="utf-8"?>
<p:tagLst xmlns:a="http://schemas.openxmlformats.org/drawingml/2006/main" xmlns:r="http://schemas.openxmlformats.org/officeDocument/2006/relationships" xmlns:p="http://schemas.openxmlformats.org/presentationml/2006/main">
  <p:tag name="ARTICULATE_SLIDE_NAV" val="12"/>
  <p:tag name="ARTICULATE_SLIDE_GUID" val="abae3591-3c4d-4b2a-8db4-95dcb10eb9e7"/>
  <p:tag name="AUDIO_IMPORT" val="C:\Documents and Settings\skidmorn\My Documents\Dropbox\NTDC\OHSU CDC\Comp2\Unit8\OldFiles\comp2_unit8\comp2_unit8\comp2_unit8c\comp2_unit8c_S-12_V3.mp3"/>
  <p:tag name="AUDIO_ID" val="314"/>
  <p:tag name="ELAPSEDTIME" val="16.51"/>
</p:tagLst>
</file>

<file path=ppt/tags/tag14.xml><?xml version="1.0" encoding="utf-8"?>
<p:tagLst xmlns:a="http://schemas.openxmlformats.org/drawingml/2006/main" xmlns:r="http://schemas.openxmlformats.org/officeDocument/2006/relationships" xmlns:p="http://schemas.openxmlformats.org/presentationml/2006/main">
  <p:tag name="ARTICULATE_SLIDE_NAV" val="13"/>
  <p:tag name="ARTICULATE_SLIDE_GUID" val="9d08895e-6eee-44dc-91c0-432f620e03b8"/>
  <p:tag name="AUDIO_IMPORT" val="C:\Documents and Settings\skidmorn\My Documents\Dropbox\NTDC\OHSU CDC\Comp2\Unit8\OldFiles\comp2_unit8\comp2_unit8\comp2_unit8c\comp2_unit8c_S-13_V3.mp3"/>
  <p:tag name="AUDIO_ID" val="300"/>
  <p:tag name="ELAPSEDTIME" val="44.983"/>
</p:tagLst>
</file>

<file path=ppt/tags/tag15.xml><?xml version="1.0" encoding="utf-8"?>
<p:tagLst xmlns:a="http://schemas.openxmlformats.org/drawingml/2006/main" xmlns:r="http://schemas.openxmlformats.org/officeDocument/2006/relationships" xmlns:p="http://schemas.openxmlformats.org/presentationml/2006/main">
  <p:tag name="ARTICULATE_SLIDE_NAV" val="14"/>
  <p:tag name="ARTICULATE_SLIDE_GUID" val="b56ccbd7-a856-4ca9-9967-5b71206249e5"/>
  <p:tag name="AUDIO_IMPORT" val="C:\Documents and Settings\skidmorn\My Documents\Dropbox\NTDC\OHSU CDC\Comp2\Unit8\OldFiles\comp2_unit8\comp2_unit8\comp2_unit8c\comp2_unit8c_S-14_V3.mp3"/>
  <p:tag name="AUDIO_ID" val="322"/>
  <p:tag name="ELAPSEDTIME" val="53.787"/>
</p:tagLst>
</file>

<file path=ppt/tags/tag16.xml><?xml version="1.0" encoding="utf-8"?>
<p:tagLst xmlns:a="http://schemas.openxmlformats.org/drawingml/2006/main" xmlns:r="http://schemas.openxmlformats.org/officeDocument/2006/relationships" xmlns:p="http://schemas.openxmlformats.org/presentationml/2006/main">
  <p:tag name="ARTICULATE_SLIDE_NAV" val="15"/>
  <p:tag name="ARTICULATE_SLIDE_GUID" val="64dc0e27-8e1d-42d6-ae08-ea517e03e76f"/>
  <p:tag name="AUDIO_IMPORT" val="C:\Documents and Settings\skidmorn\My Documents\Dropbox\NTDC\OHSU CDC\Comp2\Unit8\OldFiles\comp2_unit8\comp2_unit8\comp2_unit8c\comp2_unit8c_S-15_V3.mp3"/>
  <p:tag name="AUDIO_ID" val="301"/>
  <p:tag name="ELAPSEDTIME" val="28.866"/>
</p:tagLst>
</file>

<file path=ppt/tags/tag17.xml><?xml version="1.0" encoding="utf-8"?>
<p:tagLst xmlns:a="http://schemas.openxmlformats.org/drawingml/2006/main" xmlns:r="http://schemas.openxmlformats.org/officeDocument/2006/relationships" xmlns:p="http://schemas.openxmlformats.org/presentationml/2006/main">
  <p:tag name="ARTICULATE_SLIDE_NAV" val="16"/>
  <p:tag name="ARTICULATE_SLIDE_GUID" val="5772f0d7-4774-4e96-b9f8-7f11071c5608"/>
  <p:tag name="AUDIO_IMPORT" val="C:\Documents and Settings\skidmorn\My Documents\Dropbox\NTDC\OHSU CDC\Comp2\Unit8\OldFiles\comp2_unit8\comp2_unit8\comp2_unit8c\comp2_unit8c_S-16_V3.mp3"/>
  <p:tag name="AUDIO_ID" val="304"/>
  <p:tag name="ELAPSEDTIME" val="30.355"/>
</p:tagLst>
</file>

<file path=ppt/tags/tag18.xml><?xml version="1.0" encoding="utf-8"?>
<p:tagLst xmlns:a="http://schemas.openxmlformats.org/drawingml/2006/main" xmlns:r="http://schemas.openxmlformats.org/officeDocument/2006/relationships" xmlns:p="http://schemas.openxmlformats.org/presentationml/2006/main">
  <p:tag name="ARTICULATE_SLIDE_NAV" val="17"/>
  <p:tag name="ARTICULATE_SLIDE_GUID" val="82fe151d-c028-4308-b793-c8653949d638"/>
  <p:tag name="AUDIO_IMPORT" val="C:\Documents and Settings\skidmorn\My Documents\Dropbox\NTDC\OHSU CDC\Comp2\Unit8\OldFiles\comp2_unit8\comp2_unit8\comp2_unit8c\comp2_unit8c_S-17_V3.mp3"/>
  <p:tag name="AUDIO_ID" val="323"/>
  <p:tag name="ELAPSEDTIME" val="17.894"/>
</p:tagLst>
</file>

<file path=ppt/tags/tag19.xml><?xml version="1.0" encoding="utf-8"?>
<p:tagLst xmlns:a="http://schemas.openxmlformats.org/drawingml/2006/main" xmlns:r="http://schemas.openxmlformats.org/officeDocument/2006/relationships" xmlns:p="http://schemas.openxmlformats.org/presentationml/2006/main">
  <p:tag name="ARTICULATE_SLIDE_NAV" val="18"/>
  <p:tag name="ARTICULATE_SLIDE_GUID" val="7b058741-50e9-4c34-b29e-2fd223847853"/>
  <p:tag name="AUDIO_IMPORT" val="C:\Documents and Settings\skidmorn\My Documents\Dropbox\NTDC\OHSU CDC\Comp2\Unit8\OldFiles\comp2_unit8\comp2_unit8\comp2_unit8c\comp2_unit8c_S-18_V3.mp3"/>
  <p:tag name="AUDIO_ID" val="312"/>
  <p:tag name="ELAPSEDTIME" val="46.028"/>
</p:tagLst>
</file>

<file path=ppt/tags/tag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8\FINALIZED\comp2_unit8\comp2_unit8\comp2_unit8a\comp2_unit8a_S- 1_V3.wav"/>
  <p:tag name="AUDIO_ID" val="256"/>
  <p:tag name="ELAPSEDTIME" val="22.022"/>
  <p:tag name="ARTICULATE_SLIDE_NAV" val="1"/>
  <p:tag name="ARTICULATE_SLIDE_GUID" val="b625a850-d84b-446a-b012-04804b802df5"/>
</p:tagLst>
</file>

<file path=ppt/tags/tag20.xml><?xml version="1.0" encoding="utf-8"?>
<p:tagLst xmlns:a="http://schemas.openxmlformats.org/drawingml/2006/main" xmlns:r="http://schemas.openxmlformats.org/officeDocument/2006/relationships" xmlns:p="http://schemas.openxmlformats.org/presentationml/2006/main">
  <p:tag name="ARTICULATE_SLIDE_NAV" val="19"/>
  <p:tag name="ARTICULATE_SLIDE_GUID" val="a6dc5b04-7b75-44ff-b607-d9552a0c42b6"/>
  <p:tag name="AUDIO_IMPORT" val="C:\Documents and Settings\skidmorn\My Documents\Dropbox\NTDC\OHSU CDC\Comp2\Unit8\OldFiles\comp2_unit8\comp2_unit8\comp2_unit8c\comp2_unit8c_S-19_V3.mp3"/>
  <p:tag name="AUDIO_ID" val="310"/>
  <p:tag name="ELAPSEDTIME" val="37.486"/>
</p:tagLst>
</file>

<file path=ppt/tags/tag21.xml><?xml version="1.0" encoding="utf-8"?>
<p:tagLst xmlns:a="http://schemas.openxmlformats.org/drawingml/2006/main" xmlns:r="http://schemas.openxmlformats.org/officeDocument/2006/relationships" xmlns:p="http://schemas.openxmlformats.org/presentationml/2006/main">
  <p:tag name="ARTICULATE_SLIDE_NAV" val="20"/>
  <p:tag name="ARTICULATE_SLIDE_GUID" val="15ac15c7-9e4d-4fcc-8d93-4e6466cad539"/>
  <p:tag name="AUDIO_IMPORT" val="C:\Documents and Settings\skidmorn\My Documents\Dropbox\NTDC\OHSU CDC\Comp2\Unit8\OldFiles\comp2_unit8\comp2_unit8\comp2_unit8c\comp2_unit8c_S-20_V3.mp3"/>
  <p:tag name="AUDIO_ID" val="311"/>
  <p:tag name="ELAPSEDTIME" val="67.762"/>
</p:tagLst>
</file>

<file path=ppt/tags/tag22.xml><?xml version="1.0" encoding="utf-8"?>
<p:tagLst xmlns:a="http://schemas.openxmlformats.org/drawingml/2006/main" xmlns:r="http://schemas.openxmlformats.org/officeDocument/2006/relationships" xmlns:p="http://schemas.openxmlformats.org/presentationml/2006/main">
  <p:tag name="ARTICULATE_SLIDE_NAV" val="21"/>
  <p:tag name="ARTICULATE_SLIDE_GUID" val="402212ab-7167-4294-9fc2-ed102632f7a0"/>
  <p:tag name="AUDIO_IMPORT" val="C:\Documents and Settings\skidmorn\My Documents\Dropbox\NTDC\OHSU CDC\Comp2\Unit8\OldFiles\comp2_unit8\comp2_unit8\Copy (2) of 30_sec_silence.mp3"/>
  <p:tag name="AUDIO_ID" val="290"/>
  <p:tag name="ELAPSEDTIME" val="7.515"/>
</p:tagLst>
</file>

<file path=ppt/tags/tag23.xml><?xml version="1.0" encoding="utf-8"?>
<p:tagLst xmlns:a="http://schemas.openxmlformats.org/drawingml/2006/main" xmlns:r="http://schemas.openxmlformats.org/officeDocument/2006/relationships" xmlns:p="http://schemas.openxmlformats.org/presentationml/2006/main">
  <p:tag name="ARTICULATE_SLIDE_NAV" val="22"/>
  <p:tag name="ARTICULATE_SLIDE_GUID" val="53021ff3-57d2-4b6e-9f40-d3f96143725e"/>
  <p:tag name="AUDIO_IMPORT" val="C:\Documents and Settings\skidmorn\My Documents\Dropbox\NTDC\OHSU CDC\Comp2\Unit8\OldFiles\comp2_unit8\comp2_unit8\Copy (3) of 30_sec_silence.mp3"/>
  <p:tag name="AUDIO_ID" val="324"/>
  <p:tag name="ELAPSEDTIME" val="7.515"/>
</p:tagLst>
</file>

<file path=ppt/tags/tag24.xml><?xml version="1.0" encoding="utf-8"?>
<p:tagLst xmlns:a="http://schemas.openxmlformats.org/drawingml/2006/main" xmlns:r="http://schemas.openxmlformats.org/officeDocument/2006/relationships" xmlns:p="http://schemas.openxmlformats.org/presentationml/2006/main">
  <p:tag name="ARTICULATE_SLIDE_NAV" val="22"/>
  <p:tag name="ARTICULATE_SLIDE_GUID" val="53021ff3-57d2-4b6e-9f40-d3f96143725e"/>
  <p:tag name="AUDIO_IMPORT" val="C:\Documents and Settings\skidmorn\My Documents\Dropbox\NTDC\OHSU CDC\Comp2\Unit8\OldFiles\comp2_unit8\comp2_unit8\Copy (3) of 30_sec_silence.mp3"/>
  <p:tag name="AUDIO_ID" val="324"/>
  <p:tag name="ELAPSEDTIME" val="7.515"/>
</p:tagLst>
</file>

<file path=ppt/tags/tag3.xml><?xml version="1.0" encoding="utf-8"?>
<p:tagLst xmlns:a="http://schemas.openxmlformats.org/drawingml/2006/main" xmlns:r="http://schemas.openxmlformats.org/officeDocument/2006/relationships" xmlns:p="http://schemas.openxmlformats.org/presentationml/2006/main">
  <p:tag name="ARTICULATE_SLIDE_NAV" val="2"/>
  <p:tag name="ARTICULATE_SLIDE_GUID" val="17b552dd-dca5-495a-8665-d30e8e617a6f"/>
  <p:tag name="AUDIO_IMPORT" val="C:\Documents and Settings\skidmorn\My Documents\Dropbox\NTDC\OHSU CDC\Comp2\Unit8\OldFiles\comp2_unit8\comp2_unit8\comp2_unit8c\comp2_unit8c_S-2_V3.mp3"/>
  <p:tag name="AUDIO_ID" val="257"/>
  <p:tag name="ELAPSEDTIME" val="25.548"/>
</p:tagLst>
</file>

<file path=ppt/tags/tag4.xml><?xml version="1.0" encoding="utf-8"?>
<p:tagLst xmlns:a="http://schemas.openxmlformats.org/drawingml/2006/main" xmlns:r="http://schemas.openxmlformats.org/officeDocument/2006/relationships" xmlns:p="http://schemas.openxmlformats.org/presentationml/2006/main">
  <p:tag name="ARTICULATE_SLIDE_NAV" val="3"/>
  <p:tag name="ARTICULATE_SLIDE_GUID" val="a90994dd-01d3-41d0-991b-d998c7ddf7dc"/>
  <p:tag name="AUDIO_IMPORT" val="C:\Documents and Settings\skidmorn\My Documents\Dropbox\NTDC\OHSU CDC\Comp2\Unit8\OldFiles\comp2_unit8\comp2_unit8\comp2_unit8c\comp2_unit8c_S-3_V3.mp3"/>
  <p:tag name="AUDIO_ID" val="315"/>
  <p:tag name="ELAPSEDTIME" val="19.749"/>
</p:tagLst>
</file>

<file path=ppt/tags/tag5.xml><?xml version="1.0" encoding="utf-8"?>
<p:tagLst xmlns:a="http://schemas.openxmlformats.org/drawingml/2006/main" xmlns:r="http://schemas.openxmlformats.org/officeDocument/2006/relationships" xmlns:p="http://schemas.openxmlformats.org/presentationml/2006/main">
  <p:tag name="ARTICULATE_SLIDE_NAV" val="4"/>
  <p:tag name="ARTICULATE_SLIDE_GUID" val="4acda86d-a944-46b6-be23-2e8ac445427c"/>
  <p:tag name="AUDIO_IMPORT" val="C:\Documents and Settings\skidmorn\My Documents\Dropbox\NTDC\OHSU CDC\Comp2\Unit8\OldFiles\comp2_unit8\comp2_unit8\comp2_unit8c\comp2_unit8c_S-4_V3.mp3"/>
  <p:tag name="AUDIO_ID" val="291"/>
  <p:tag name="ELAPSEDTIME" val="52.115"/>
</p:tagLst>
</file>

<file path=ppt/tags/tag6.xml><?xml version="1.0" encoding="utf-8"?>
<p:tagLst xmlns:a="http://schemas.openxmlformats.org/drawingml/2006/main" xmlns:r="http://schemas.openxmlformats.org/officeDocument/2006/relationships" xmlns:p="http://schemas.openxmlformats.org/presentationml/2006/main">
  <p:tag name="ARTICULATE_SLIDE_NAV" val="5"/>
  <p:tag name="ARTICULATE_SLIDE_GUID" val="6076cc71-8d8f-48b1-9ad1-f5e507a86d68"/>
  <p:tag name="AUDIO_IMPORT" val="C:\Documents and Settings\skidmorn\My Documents\Dropbox\NTDC\OHSU CDC\Comp2\Unit8\OldFiles\comp2_unit8\comp2_unit8\comp2_unit8c\comp2_unit8c_S-5_V3.mp3"/>
  <p:tag name="AUDIO_ID" val="316"/>
  <p:tag name="ELAPSEDTIME" val="20.428"/>
</p:tagLst>
</file>

<file path=ppt/tags/tag7.xml><?xml version="1.0" encoding="utf-8"?>
<p:tagLst xmlns:a="http://schemas.openxmlformats.org/drawingml/2006/main" xmlns:r="http://schemas.openxmlformats.org/officeDocument/2006/relationships" xmlns:p="http://schemas.openxmlformats.org/presentationml/2006/main">
  <p:tag name="ARTICULATE_SLIDE_NAV" val="6"/>
  <p:tag name="ARTICULATE_SLIDE_GUID" val="f5d92916-c4d7-4587-bad3-d72833c3f3c4"/>
  <p:tag name="AUDIO_IMPORT" val="C:\Documents and Settings\skidmorn\My Documents\Dropbox\NTDC\OHSU CDC\Comp2\Unit8\OldFiles\comp2_unit8\comp2_unit8\comp2_unit8c\comp2_unit8c_S-6_V3.mp3"/>
  <p:tag name="AUDIO_ID" val="321"/>
  <p:tag name="ELAPSEDTIME" val="62.59"/>
</p:tagLst>
</file>

<file path=ppt/tags/tag8.xml><?xml version="1.0" encoding="utf-8"?>
<p:tagLst xmlns:a="http://schemas.openxmlformats.org/drawingml/2006/main" xmlns:r="http://schemas.openxmlformats.org/officeDocument/2006/relationships" xmlns:p="http://schemas.openxmlformats.org/presentationml/2006/main">
  <p:tag name="ARTICULATE_SLIDE_NAV" val="7"/>
  <p:tag name="ARTICULATE_SLIDE_GUID" val="59381b5d-c9ce-4a0d-bfd8-02a2e6075ff4"/>
  <p:tag name="AUDIO_IMPORT" val="C:\Documents and Settings\skidmorn\My Documents\Dropbox\NTDC\OHSU CDC\Comp2\Unit8\OldFiles\comp2_unit8\comp2_unit8\comp2_unit8c\comp2_unit8c_S-7_V3.mp3"/>
  <p:tag name="AUDIO_ID" val="293"/>
  <p:tag name="ELAPSEDTIME" val="40.49"/>
</p:tagLst>
</file>

<file path=ppt/tags/tag9.xml><?xml version="1.0" encoding="utf-8"?>
<p:tagLst xmlns:a="http://schemas.openxmlformats.org/drawingml/2006/main" xmlns:r="http://schemas.openxmlformats.org/officeDocument/2006/relationships" xmlns:p="http://schemas.openxmlformats.org/presentationml/2006/main">
  <p:tag name="ARTICULATE_SLIDE_NAV" val="8"/>
  <p:tag name="ARTICULATE_SLIDE_GUID" val="6f066514-78c2-4e86-bfb6-4a01e8720d88"/>
  <p:tag name="AUDIO_IMPORT" val="C:\Documents and Settings\skidmorn\My Documents\Dropbox\NTDC\OHSU CDC\Comp2\Unit8\OldFiles\comp2_unit8\comp2_unit8\comp2_unit8c\comp2_unit8c_S-8_V3.mp3"/>
  <p:tag name="AUDIO_ID" val="317"/>
  <p:tag name="ELAPSEDTIME" val="36.44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 (1)</Template>
  <TotalTime>331</TotalTime>
  <Words>3448</Words>
  <Application>Microsoft Office PowerPoint</Application>
  <PresentationFormat>On-screen Show (4:3)</PresentationFormat>
  <Paragraphs>275</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ONC-Template-FINAL DRAFT</vt:lpstr>
      <vt:lpstr>PowerPoint Presentation</vt:lpstr>
      <vt:lpstr>The Culture of Health Care</vt:lpstr>
      <vt:lpstr>Ethics and Professionalism  Learning Objectives</vt:lpstr>
      <vt:lpstr>Contemporary Topics in Medical Ethics</vt:lpstr>
      <vt:lpstr>Informed Consent</vt:lpstr>
      <vt:lpstr>Relevant Information</vt:lpstr>
      <vt:lpstr>Examples of Exceptions to Informed Consent Requirement</vt:lpstr>
      <vt:lpstr>End-of-Life Issues</vt:lpstr>
      <vt:lpstr>Medical Futility</vt:lpstr>
      <vt:lpstr>Arguments about Futility</vt:lpstr>
      <vt:lpstr>Advance Directives</vt:lpstr>
      <vt:lpstr>Arguments about Advance Directives</vt:lpstr>
      <vt:lpstr>Conflict of Interest</vt:lpstr>
      <vt:lpstr>Primary and Secondary Interests in Medical Practice</vt:lpstr>
      <vt:lpstr>Physician Compensation</vt:lpstr>
      <vt:lpstr>Health Care Disparities</vt:lpstr>
      <vt:lpstr>Causes of Health Differences</vt:lpstr>
      <vt:lpstr>Systematic Discrimination</vt:lpstr>
      <vt:lpstr>Conscientious Objection</vt:lpstr>
      <vt:lpstr>Conscience, Ethics, and Law</vt:lpstr>
      <vt:lpstr>Ethics and Professionalism  Summary – Lecture c</vt:lpstr>
      <vt:lpstr>Ethics and Professionalism  References – Lecture c</vt:lpstr>
      <vt:lpstr>Ethics and Professionalism  References – Lecture c Continued</vt:lpstr>
      <vt:lpstr>Ethics and Professionalism  References – Lecture c Continued 2</vt:lpstr>
      <vt:lpstr>The Culture of Health Care Ethics and Professionalism Lecture 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c, Component 2, Unit 8</dc:title>
  <dc:subject>The Culture of Health Care, Ethics and Professionalism, Lecture c</dc:subject>
  <dc:creator>U.S. Department of Health and Human Services, Office of the National Coordinator for Health Information Technology</dc:creator>
  <cp:keywords>Health IT, health IT curriculum, health IT training, culture of health care, medical ethics, professionalism, legal duties, health informatics ethics</cp:keywords>
  <cp:lastModifiedBy>The Department of Health and Human Services</cp:lastModifiedBy>
  <cp:revision>20</cp:revision>
  <dcterms:created xsi:type="dcterms:W3CDTF">2016-05-02T22:05:10Z</dcterms:created>
  <dcterms:modified xsi:type="dcterms:W3CDTF">2017-05-22T17:15:57Z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