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notesSlides/notesSlide16.xml" ContentType="application/vnd.openxmlformats-officedocument.presentationml.notesSlide+xml"/>
  <Override PartName="/ppt/tags/tag18.xml" ContentType="application/vnd.openxmlformats-officedocument.presentationml.tags+xml"/>
  <Override PartName="/ppt/notesSlides/notesSlide17.xml" ContentType="application/vnd.openxmlformats-officedocument.presentationml.notesSlide+xml"/>
  <Override PartName="/ppt/tags/tag19.xml" ContentType="application/vnd.openxmlformats-officedocument.presentationml.tags+xml"/>
  <Override PartName="/ppt/notesSlides/notesSlide18.xml" ContentType="application/vnd.openxmlformats-officedocument.presentationml.notesSlide+xml"/>
  <Override PartName="/ppt/tags/tag20.xml" ContentType="application/vnd.openxmlformats-officedocument.presentationml.tags+xml"/>
  <Override PartName="/ppt/notesSlides/notesSlide19.xml" ContentType="application/vnd.openxmlformats-officedocument.presentationml.notesSlide+xml"/>
  <Override PartName="/ppt/tags/tag21.xml" ContentType="application/vnd.openxmlformats-officedocument.presentationml.tags+xml"/>
  <Override PartName="/ppt/notesSlides/notesSlide20.xml" ContentType="application/vnd.openxmlformats-officedocument.presentationml.notesSlide+xml"/>
  <Override PartName="/ppt/tags/tag22.xml" ContentType="application/vnd.openxmlformats-officedocument.presentationml.tags+xml"/>
  <Override PartName="/ppt/notesSlides/notesSlide21.xml" ContentType="application/vnd.openxmlformats-officedocument.presentationml.notesSlide+xml"/>
  <Override PartName="/ppt/tags/tag23.xml" ContentType="application/vnd.openxmlformats-officedocument.presentationml.tags+xml"/>
  <Override PartName="/ppt/notesSlides/notesSlide22.xml" ContentType="application/vnd.openxmlformats-officedocument.presentationml.notesSlide+xml"/>
  <Override PartName="/ppt/tags/tag24.xml" ContentType="application/vnd.openxmlformats-officedocument.presentationml.tags+xml"/>
  <Override PartName="/ppt/notesSlides/notesSlide23.xml" ContentType="application/vnd.openxmlformats-officedocument.presentationml.notesSlide+xml"/>
  <Override PartName="/ppt/tags/tag25.xml" ContentType="application/vnd.openxmlformats-officedocument.presentationml.tags+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8"/>
  </p:notesMasterIdLst>
  <p:handoutMasterIdLst>
    <p:handoutMasterId r:id="rId29"/>
  </p:handoutMasterIdLst>
  <p:sldIdLst>
    <p:sldId id="282"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custDataLst>
    <p:tags r:id="rId30"/>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5401" autoAdjust="0"/>
  </p:normalViewPr>
  <p:slideViewPr>
    <p:cSldViewPr snapToGrid="0">
      <p:cViewPr>
        <p:scale>
          <a:sx n="83" d="100"/>
          <a:sy n="83" d="100"/>
        </p:scale>
        <p:origin x="-259" y="850"/>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3756"/>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5/22/2017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5/22/2017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n-ea"/>
                <a:cs typeface="Arial" pitchFamily="34" charset="0"/>
              </a:rPr>
              <a:t>No audio. Recording preparation.</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a:p>
        </p:txBody>
      </p:sp>
    </p:spTree>
    <p:extLst>
      <p:ext uri="{BB962C8B-B14F-4D97-AF65-F5344CB8AC3E}">
        <p14:creationId xmlns:p14="http://schemas.microsoft.com/office/powerpoint/2010/main" val="31657915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An investigation by a state medical board addresses the responsibility of the physician to the medical profession. A malpractice case is different in that it addresses the liability of a physician regarding the treatment of an individual patient. A physician might face both a board investigation and a malpractice lawsuit for the same act or situation.</a:t>
            </a:r>
            <a:endParaRPr lang="en-US" altLang="en-US" dirty="0">
              <a:latin typeface="Arial" charset="0"/>
              <a:cs typeface="Arial" charset="0"/>
            </a:endParaRPr>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fontAlgn="base">
              <a:spcBef>
                <a:spcPct val="0"/>
              </a:spcBef>
              <a:spcAft>
                <a:spcPct val="0"/>
              </a:spcAft>
            </a:pPr>
            <a:endParaRPr lang="en-US" altLang="en-US"/>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6BACE86F-83C9-43D1-8C33-FBB71F0644E4}" type="slidenum">
              <a:rPr lang="en-US" altLang="en-US" smtClean="0"/>
              <a:pPr>
                <a:spcBef>
                  <a:spcPct val="0"/>
                </a:spcBef>
              </a:pPr>
              <a:t>10</a:t>
            </a:fld>
            <a:endParaRPr lang="en-US" altLang="en-US"/>
          </a:p>
        </p:txBody>
      </p:sp>
    </p:spTree>
    <p:extLst>
      <p:ext uri="{BB962C8B-B14F-4D97-AF65-F5344CB8AC3E}">
        <p14:creationId xmlns:p14="http://schemas.microsoft.com/office/powerpoint/2010/main" val="1824651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000" kern="1200" dirty="0">
                <a:solidFill>
                  <a:schemeClr val="tx1"/>
                </a:solidFill>
                <a:effectLst/>
                <a:latin typeface="Arial" pitchFamily="34" charset="0"/>
                <a:ea typeface="+mn-ea"/>
                <a:cs typeface="Arial" pitchFamily="34" charset="0"/>
              </a:rPr>
              <a:t>There are four parts to proving a claim of medical malpractice. The first is that the health care provider had a duty to the patient who is bringing the case. This is an example of where malpractice law and ethics interact. When does a specific health care professional have a duty to a specific patient?</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x-none" sz="1000" kern="1200" dirty="0">
                <a:solidFill>
                  <a:schemeClr val="tx1"/>
                </a:solidFill>
                <a:effectLst/>
                <a:latin typeface="Arial" pitchFamily="34" charset="0"/>
                <a:ea typeface="+mn-ea"/>
                <a:cs typeface="Arial" pitchFamily="34" charset="0"/>
              </a:rPr>
              <a:t>The second element of malpractice is that the minimum standards of care were not met in some way. Perhaps a surgeon performed an operation for which he or she was not properly trained, or a physician did not fully inform a patient about the risks of a treatment. This second element of malpractice is closely intertwined with standards of professionalism.</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x-none" sz="1000" kern="1200" dirty="0">
                <a:solidFill>
                  <a:schemeClr val="tx1"/>
                </a:solidFill>
                <a:effectLst/>
                <a:latin typeface="Arial" pitchFamily="34" charset="0"/>
                <a:ea typeface="+mn-ea"/>
                <a:cs typeface="Arial" pitchFamily="34" charset="0"/>
              </a:rPr>
              <a:t>The last two elements of a successful malpractice case are that the failure to meet the standard of care caused some kind of injury, and the injury resulted in damages, such as emotional distress or lost time from work. Lack of professionalism is not malpractice if it does not result in some injury and if the injury does not result in harm to the patient.</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Malpractice law applies not only to doctors but also to other health care providers. Nurses, pharmacists, physical therapists, who can be sued successfully if the elements of a malpractice case are met.</a:t>
            </a:r>
            <a:endParaRPr lang="en-US" altLang="en-US" dirty="0">
              <a:latin typeface="Arial" charset="0"/>
              <a:cs typeface="Arial" charset="0"/>
            </a:endParaRPr>
          </a:p>
        </p:txBody>
      </p:sp>
      <p:sp>
        <p:nvSpPr>
          <p:cNvPr id="481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fontAlgn="base">
              <a:spcBef>
                <a:spcPct val="0"/>
              </a:spcBef>
              <a:spcAft>
                <a:spcPct val="0"/>
              </a:spcAft>
            </a:pPr>
            <a:endParaRPr lang="en-US" altLang="en-US"/>
          </a:p>
        </p:txBody>
      </p:sp>
      <p:sp>
        <p:nvSpPr>
          <p:cNvPr id="481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B9D71733-735A-4450-8ABE-507CE9397802}" type="slidenum">
              <a:rPr lang="en-US" altLang="en-US" smtClean="0"/>
              <a:pPr>
                <a:spcBef>
                  <a:spcPct val="0"/>
                </a:spcBef>
              </a:pPr>
              <a:t>11</a:t>
            </a:fld>
            <a:endParaRPr lang="en-US" altLang="en-US"/>
          </a:p>
        </p:txBody>
      </p:sp>
    </p:spTree>
    <p:extLst>
      <p:ext uri="{BB962C8B-B14F-4D97-AF65-F5344CB8AC3E}">
        <p14:creationId xmlns:p14="http://schemas.microsoft.com/office/powerpoint/2010/main" val="42464637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000" kern="1200" dirty="0">
                <a:solidFill>
                  <a:schemeClr val="tx1"/>
                </a:solidFill>
                <a:effectLst/>
                <a:latin typeface="Arial" pitchFamily="34" charset="0"/>
                <a:ea typeface="+mn-ea"/>
                <a:cs typeface="Arial" pitchFamily="34" charset="0"/>
              </a:rPr>
              <a:t>Another way in which law, ethics, and professionalism intersect is in the self-regulation of the health care profession. On one hand, the health care profession holds itself to lofty ethical goals. On the other hand, the severity of the potential consequences can make it difficult for the profession to police itself.</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Most health care professionals behave ethically, but sometimes, unethical acts or practices occur. General attributes of the culture of health care can make it difficult for people to report unethical behavior to their bosses or to outside authorities.</a:t>
            </a:r>
            <a:endParaRPr lang="en-US" altLang="en-US" dirty="0">
              <a:latin typeface="Arial" charset="0"/>
              <a:cs typeface="Arial" charset="0"/>
            </a:endParaRPr>
          </a:p>
        </p:txBody>
      </p:sp>
      <p:sp>
        <p:nvSpPr>
          <p:cNvPr id="491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fontAlgn="base">
              <a:spcBef>
                <a:spcPct val="0"/>
              </a:spcBef>
              <a:spcAft>
                <a:spcPct val="0"/>
              </a:spcAft>
            </a:pPr>
            <a:endParaRPr lang="en-US" altLang="en-US"/>
          </a:p>
        </p:txBody>
      </p:sp>
      <p:sp>
        <p:nvSpPr>
          <p:cNvPr id="491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68AFEB82-F15B-4AA1-AD4B-49CC648DA261}" type="slidenum">
              <a:rPr lang="en-US" altLang="en-US" smtClean="0"/>
              <a:pPr>
                <a:spcBef>
                  <a:spcPct val="0"/>
                </a:spcBef>
              </a:pPr>
              <a:t>12</a:t>
            </a:fld>
            <a:endParaRPr lang="en-US" altLang="en-US"/>
          </a:p>
        </p:txBody>
      </p:sp>
    </p:spTree>
    <p:extLst>
      <p:ext uri="{BB962C8B-B14F-4D97-AF65-F5344CB8AC3E}">
        <p14:creationId xmlns:p14="http://schemas.microsoft.com/office/powerpoint/2010/main" val="41546450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000" kern="1200" dirty="0">
                <a:solidFill>
                  <a:schemeClr val="tx1"/>
                </a:solidFill>
                <a:effectLst/>
                <a:latin typeface="Arial" pitchFamily="34" charset="0"/>
                <a:ea typeface="+mn-ea"/>
                <a:cs typeface="Arial" pitchFamily="34" charset="0"/>
              </a:rPr>
              <a:t>Children are often told, “Do as I say, not as I do.” But the lessons learned by example are very powerful. So far, this unit has outlined a strong set of ethical values that are formally taught in medical schools. However, many experts say that when it comes to prevailing ethical values, medical education contains a “hidden curriculum.” According to the widely discussed ideas of sociology professor Frederic Hafferty [haf-fur-tee], medical students acquire their ethical standards in a variety of ways, some of which make up the hidden curriculum.</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 next slides explain how institutional policies, standards for evaluation, resource-allocation decisions, and institutional language can influence what medical students learn about ethics.</a:t>
            </a:r>
            <a:endParaRPr lang="en-US" altLang="en-US" dirty="0">
              <a:latin typeface="Arial" charset="0"/>
              <a:cs typeface="Arial" charset="0"/>
            </a:endParaRPr>
          </a:p>
        </p:txBody>
      </p:sp>
      <p:sp>
        <p:nvSpPr>
          <p:cNvPr id="501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fontAlgn="base">
              <a:spcBef>
                <a:spcPct val="0"/>
              </a:spcBef>
              <a:spcAft>
                <a:spcPct val="0"/>
              </a:spcAft>
            </a:pPr>
            <a:endParaRPr lang="en-US" altLang="en-US"/>
          </a:p>
        </p:txBody>
      </p:sp>
      <p:sp>
        <p:nvSpPr>
          <p:cNvPr id="501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FD7750F6-FFDA-4448-9490-BFEBBFEBE5B1}" type="slidenum">
              <a:rPr lang="en-US" altLang="en-US" smtClean="0"/>
              <a:pPr>
                <a:spcBef>
                  <a:spcPct val="0"/>
                </a:spcBef>
              </a:pPr>
              <a:t>13</a:t>
            </a:fld>
            <a:endParaRPr lang="en-US" altLang="en-US"/>
          </a:p>
        </p:txBody>
      </p:sp>
    </p:spTree>
    <p:extLst>
      <p:ext uri="{BB962C8B-B14F-4D97-AF65-F5344CB8AC3E}">
        <p14:creationId xmlns:p14="http://schemas.microsoft.com/office/powerpoint/2010/main" val="26263671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Students learn about values from the policies of the institution. For example, if a medical school’s brochures feature statements about how much grant money its faculty members generate, this tells students that attracting money to the institution is an important internal value. How faculty are selected for promotion and what type of student is selected as chief resident also makes a statement about the values the organization embraces. The attributes and behaviors of those who are promoted may be more powerful indicators of institutional values than ethics policies or ethics classes.</a:t>
            </a:r>
            <a:endParaRPr lang="en-US" altLang="en-US" dirty="0">
              <a:latin typeface="Arial" charset="0"/>
              <a:cs typeface="Arial" charset="0"/>
            </a:endParaRPr>
          </a:p>
        </p:txBody>
      </p:sp>
      <p:sp>
        <p:nvSpPr>
          <p:cNvPr id="512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fontAlgn="base">
              <a:spcBef>
                <a:spcPct val="0"/>
              </a:spcBef>
              <a:spcAft>
                <a:spcPct val="0"/>
              </a:spcAft>
            </a:pPr>
            <a:endParaRPr lang="en-US" altLang="en-US"/>
          </a:p>
        </p:txBody>
      </p:sp>
      <p:sp>
        <p:nvSpPr>
          <p:cNvPr id="512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D77A95A6-008E-4C66-84C5-62CFC83EE375}" type="slidenum">
              <a:rPr lang="en-US" altLang="en-US" smtClean="0"/>
              <a:pPr>
                <a:spcBef>
                  <a:spcPct val="0"/>
                </a:spcBef>
              </a:pPr>
              <a:t>14</a:t>
            </a:fld>
            <a:endParaRPr lang="en-US" altLang="en-US"/>
          </a:p>
        </p:txBody>
      </p:sp>
    </p:spTree>
    <p:extLst>
      <p:ext uri="{BB962C8B-B14F-4D97-AF65-F5344CB8AC3E}">
        <p14:creationId xmlns:p14="http://schemas.microsoft.com/office/powerpoint/2010/main" val="31072976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When students observe an institution’s environment, they form ideas about what is most valued by the institution and the profession based on things like the size of faculty offices and department facilities. In addition, the language that is used day to day sends a powerful message. Professor </a:t>
            </a:r>
            <a:r>
              <a:rPr lang="en-US" sz="1000" kern="1200" dirty="0" err="1">
                <a:solidFill>
                  <a:schemeClr val="tx1"/>
                </a:solidFill>
                <a:effectLst/>
                <a:latin typeface="Arial" pitchFamily="34" charset="0"/>
                <a:ea typeface="+mn-ea"/>
                <a:cs typeface="Arial" pitchFamily="34" charset="0"/>
              </a:rPr>
              <a:t>Hafferty</a:t>
            </a:r>
            <a:r>
              <a:rPr lang="en-US" sz="1000" kern="1200" dirty="0">
                <a:solidFill>
                  <a:schemeClr val="tx1"/>
                </a:solidFill>
                <a:effectLst/>
                <a:latin typeface="Arial" pitchFamily="34" charset="0"/>
                <a:ea typeface="+mn-ea"/>
                <a:cs typeface="Arial" pitchFamily="34" charset="0"/>
              </a:rPr>
              <a:t> observed that when the language of investment professionals becomes commonly used by medical professionals, that sends a message about the relative importance of the business aspects of practicing medicine.</a:t>
            </a:r>
            <a:endParaRPr lang="en-US" altLang="en-US" dirty="0">
              <a:latin typeface="Arial" charset="0"/>
              <a:cs typeface="Arial" charset="0"/>
            </a:endParaRPr>
          </a:p>
        </p:txBody>
      </p:sp>
      <p:sp>
        <p:nvSpPr>
          <p:cNvPr id="5222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fontAlgn="base">
              <a:spcBef>
                <a:spcPct val="0"/>
              </a:spcBef>
              <a:spcAft>
                <a:spcPct val="0"/>
              </a:spcAft>
            </a:pPr>
            <a:endParaRPr lang="en-US" altLang="en-US"/>
          </a:p>
        </p:txBody>
      </p:sp>
      <p:sp>
        <p:nvSpPr>
          <p:cNvPr id="522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E5A71DE7-FBB3-4A5B-AEEC-FFF66A2FA5FB}" type="slidenum">
              <a:rPr lang="en-US" altLang="en-US" smtClean="0"/>
              <a:pPr>
                <a:spcBef>
                  <a:spcPct val="0"/>
                </a:spcBef>
              </a:pPr>
              <a:t>15</a:t>
            </a:fld>
            <a:endParaRPr lang="en-US" altLang="en-US"/>
          </a:p>
        </p:txBody>
      </p:sp>
    </p:spTree>
    <p:extLst>
      <p:ext uri="{BB962C8B-B14F-4D97-AF65-F5344CB8AC3E}">
        <p14:creationId xmlns:p14="http://schemas.microsoft.com/office/powerpoint/2010/main" val="11970466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000" kern="1200" dirty="0">
                <a:solidFill>
                  <a:schemeClr val="tx1"/>
                </a:solidFill>
                <a:effectLst/>
                <a:latin typeface="Arial" pitchFamily="34" charset="0"/>
                <a:ea typeface="+mn-ea"/>
                <a:cs typeface="Arial" pitchFamily="34" charset="0"/>
              </a:rPr>
              <a:t>Two other experts examined several well-known cases in which institutions refused to acknowledge ethical lapses by doctors or researchers, even after extensive investigations. The problems were exposed only when the facts of these cases were investigated by outside authorities. The conclusion from the study was that learned institutional values in medicine can create a culture in which it’s difficult to report the ethical gaps of others.</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 study identified three general types of barriers to disclosing unethical behavior: personal motivations, institutional motivations, and shared understandings of how physicians behave.</a:t>
            </a:r>
            <a:endParaRPr lang="en-US" altLang="en-US" dirty="0">
              <a:latin typeface="Arial" charset="0"/>
              <a:cs typeface="Arial" charset="0"/>
            </a:endParaRPr>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fontAlgn="base">
              <a:spcBef>
                <a:spcPct val="0"/>
              </a:spcBef>
              <a:spcAft>
                <a:spcPct val="0"/>
              </a:spcAft>
            </a:pPr>
            <a:endParaRPr lang="en-US" altLang="en-US"/>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9A5B474C-5F6C-4CB6-8D1E-45DC35F1B968}" type="slidenum">
              <a:rPr lang="en-US" altLang="en-US" smtClean="0"/>
              <a:pPr>
                <a:spcBef>
                  <a:spcPct val="0"/>
                </a:spcBef>
              </a:pPr>
              <a:t>16</a:t>
            </a:fld>
            <a:endParaRPr lang="en-US" altLang="en-US"/>
          </a:p>
        </p:txBody>
      </p:sp>
    </p:spTree>
    <p:extLst>
      <p:ext uri="{BB962C8B-B14F-4D97-AF65-F5344CB8AC3E}">
        <p14:creationId xmlns:p14="http://schemas.microsoft.com/office/powerpoint/2010/main" val="892296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000" kern="1200" dirty="0">
                <a:solidFill>
                  <a:schemeClr val="tx1"/>
                </a:solidFill>
                <a:effectLst/>
                <a:latin typeface="Arial" pitchFamily="34" charset="0"/>
                <a:ea typeface="+mn-ea"/>
                <a:cs typeface="Arial" pitchFamily="34" charset="0"/>
              </a:rPr>
              <a:t>All of this leads to another area in which law, ethics, and professionalism intertwine: whistleblowing. The term </a:t>
            </a:r>
            <a:r>
              <a:rPr lang="x-none" sz="1000" i="1" kern="1200" dirty="0">
                <a:solidFill>
                  <a:schemeClr val="tx1"/>
                </a:solidFill>
                <a:effectLst/>
                <a:latin typeface="Arial" pitchFamily="34" charset="0"/>
                <a:ea typeface="+mn-ea"/>
                <a:cs typeface="Arial" pitchFamily="34" charset="0"/>
              </a:rPr>
              <a:t>whistleblower</a:t>
            </a:r>
            <a:r>
              <a:rPr lang="x-none" sz="1000" kern="1200" dirty="0">
                <a:solidFill>
                  <a:schemeClr val="tx1"/>
                </a:solidFill>
                <a:effectLst/>
                <a:latin typeface="Arial" pitchFamily="34" charset="0"/>
                <a:ea typeface="+mn-ea"/>
                <a:cs typeface="Arial" pitchFamily="34" charset="0"/>
              </a:rPr>
              <a:t> refers to someone who reports illegal or unethical behavior to his or her superiors at work or to outside authorities. A wide range of activities have been described as health care whistleblowing, from telling a patient about an error to disclosing violations of professional conduct that are occurring throughout an entire institution. </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Generally, about six out of ten people who observe workplace misconduct report it to their superiors or to outside authorities. The figure may be even lower in the health care professions. In one study, only about five of one hundred medical students who were in the last weeks of their training said they would report unethical behavior.</a:t>
            </a:r>
            <a:endParaRPr lang="en-US" altLang="en-US" dirty="0">
              <a:latin typeface="Arial" charset="0"/>
              <a:cs typeface="Arial" charset="0"/>
            </a:endParaRPr>
          </a:p>
        </p:txBody>
      </p:sp>
      <p:sp>
        <p:nvSpPr>
          <p:cNvPr id="542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fontAlgn="base">
              <a:spcBef>
                <a:spcPct val="0"/>
              </a:spcBef>
              <a:spcAft>
                <a:spcPct val="0"/>
              </a:spcAft>
            </a:pPr>
            <a:endParaRPr lang="en-US" altLang="en-US"/>
          </a:p>
        </p:txBody>
      </p:sp>
      <p:sp>
        <p:nvSpPr>
          <p:cNvPr id="542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E94E8CAD-1FA5-4C9E-9896-7BA1DB6428A3}" type="slidenum">
              <a:rPr lang="en-US" altLang="en-US" smtClean="0"/>
              <a:pPr>
                <a:spcBef>
                  <a:spcPct val="0"/>
                </a:spcBef>
              </a:pPr>
              <a:t>17</a:t>
            </a:fld>
            <a:endParaRPr lang="en-US" altLang="en-US"/>
          </a:p>
        </p:txBody>
      </p:sp>
    </p:spTree>
    <p:extLst>
      <p:ext uri="{BB962C8B-B14F-4D97-AF65-F5344CB8AC3E}">
        <p14:creationId xmlns:p14="http://schemas.microsoft.com/office/powerpoint/2010/main" val="1858625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000" kern="1200" dirty="0">
                <a:solidFill>
                  <a:schemeClr val="tx1"/>
                </a:solidFill>
                <a:effectLst/>
                <a:latin typeface="Arial" pitchFamily="34" charset="0"/>
                <a:ea typeface="+mn-ea"/>
                <a:cs typeface="Arial" pitchFamily="34" charset="0"/>
              </a:rPr>
              <a:t>Under a federal law called the False Claims Act, citizens who have evidence of fraud against federal government contracts and programs can sue, on behalf of the government, in order to recover the stolen funds. In compensation for their risk and effort, the whistleblowers may be rewarded with a portion of the funds recovered, typically between fifteen and twenty-five percent.</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In fiscal year 2015, the federal government recovered $3.5 billion dollars from False Claims Act cases. Of the $3.5 billion dollars recovered, $1.9 billion dollars was related to health care fraud. Prominent examples of health care fraud are falsified claims for Medicare and Medicaid reimbursement.</a:t>
            </a:r>
            <a:endParaRPr lang="en-US" altLang="en-US" dirty="0">
              <a:latin typeface="Arial" charset="0"/>
              <a:cs typeface="Arial" charset="0"/>
            </a:endParaRPr>
          </a:p>
        </p:txBody>
      </p:sp>
      <p:sp>
        <p:nvSpPr>
          <p:cNvPr id="553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fontAlgn="base">
              <a:spcBef>
                <a:spcPct val="0"/>
              </a:spcBef>
              <a:spcAft>
                <a:spcPct val="0"/>
              </a:spcAft>
            </a:pPr>
            <a:endParaRPr lang="en-US" altLang="en-US"/>
          </a:p>
        </p:txBody>
      </p:sp>
      <p:sp>
        <p:nvSpPr>
          <p:cNvPr id="553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8993402A-1099-41F6-B73C-8863928F86FB}" type="slidenum">
              <a:rPr lang="en-US" altLang="en-US" smtClean="0"/>
              <a:pPr>
                <a:spcBef>
                  <a:spcPct val="0"/>
                </a:spcBef>
              </a:pPr>
              <a:t>18</a:t>
            </a:fld>
            <a:endParaRPr lang="en-US" altLang="en-US"/>
          </a:p>
        </p:txBody>
      </p:sp>
    </p:spTree>
    <p:extLst>
      <p:ext uri="{BB962C8B-B14F-4D97-AF65-F5344CB8AC3E}">
        <p14:creationId xmlns:p14="http://schemas.microsoft.com/office/powerpoint/2010/main" val="33794547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About fifteen percent of employees who report workplace misconduct face negative consequences. According to research conducted by the Ethics Resource Center, sixty percent of whistleblowers who reported retaliation said they were given a cold shoulder by their coworkers. Furthermore, sixty-two percent experienced verbal abuse by a superior. In addition, forty-three percent said that as a consequence of their whistleblowing, they did not receive promotions or raises. At the most extreme end, four percent of whistleblowers reported physical harm to themselves or their property.</a:t>
            </a:r>
            <a:endParaRPr lang="en-US" altLang="en-US" dirty="0">
              <a:latin typeface="Arial" charset="0"/>
              <a:cs typeface="Arial" charset="0"/>
            </a:endParaRPr>
          </a:p>
        </p:txBody>
      </p:sp>
      <p:sp>
        <p:nvSpPr>
          <p:cNvPr id="563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fontAlgn="base">
              <a:spcBef>
                <a:spcPct val="0"/>
              </a:spcBef>
              <a:spcAft>
                <a:spcPct val="0"/>
              </a:spcAft>
            </a:pPr>
            <a:endParaRPr lang="en-US" altLang="en-US"/>
          </a:p>
        </p:txBody>
      </p:sp>
      <p:sp>
        <p:nvSpPr>
          <p:cNvPr id="563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524EA7C8-4E7E-4F81-84F4-EEA3F7C5DA37}" type="slidenum">
              <a:rPr lang="en-US" altLang="en-US" smtClean="0"/>
              <a:pPr>
                <a:spcBef>
                  <a:spcPct val="0"/>
                </a:spcBef>
              </a:pPr>
              <a:t>19</a:t>
            </a:fld>
            <a:endParaRPr lang="en-US" altLang="en-US"/>
          </a:p>
        </p:txBody>
      </p:sp>
    </p:spTree>
    <p:extLst>
      <p:ext uri="{BB962C8B-B14F-4D97-AF65-F5344CB8AC3E}">
        <p14:creationId xmlns:p14="http://schemas.microsoft.com/office/powerpoint/2010/main" val="3651492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000" kern="1200" dirty="0">
                <a:solidFill>
                  <a:schemeClr val="tx1"/>
                </a:solidFill>
                <a:effectLst/>
                <a:latin typeface="Arial" pitchFamily="34" charset="0"/>
                <a:ea typeface="+mn-ea"/>
                <a:cs typeface="Arial" pitchFamily="34" charset="0"/>
              </a:rPr>
              <a:t>Welcome to </a:t>
            </a:r>
            <a:r>
              <a:rPr lang="x-none" sz="1000" b="1" i="1" kern="1200" dirty="0">
                <a:solidFill>
                  <a:schemeClr val="tx1"/>
                </a:solidFill>
                <a:effectLst/>
                <a:latin typeface="Arial" pitchFamily="34" charset="0"/>
                <a:ea typeface="+mn-ea"/>
                <a:cs typeface="Arial" pitchFamily="34" charset="0"/>
              </a:rPr>
              <a:t>The Culture of Health Care</a:t>
            </a:r>
            <a:r>
              <a:rPr lang="en-US" sz="1000" b="1" i="1" kern="1200" dirty="0">
                <a:solidFill>
                  <a:schemeClr val="tx1"/>
                </a:solidFill>
                <a:effectLst/>
                <a:latin typeface="Arial" pitchFamily="34" charset="0"/>
                <a:ea typeface="+mn-ea"/>
                <a:cs typeface="Arial" pitchFamily="34" charset="0"/>
              </a:rPr>
              <a:t>:</a:t>
            </a:r>
            <a:r>
              <a:rPr lang="x-none" sz="1000" b="1" i="1" kern="1200" dirty="0">
                <a:solidFill>
                  <a:schemeClr val="tx1"/>
                </a:solidFill>
                <a:effectLst/>
                <a:latin typeface="Arial" pitchFamily="34" charset="0"/>
                <a:ea typeface="+mn-ea"/>
                <a:cs typeface="Arial" pitchFamily="34" charset="0"/>
              </a:rPr>
              <a:t> Ethics and Professionalism</a:t>
            </a:r>
            <a:r>
              <a:rPr lang="x-none" sz="1000" kern="1200" dirty="0">
                <a:solidFill>
                  <a:schemeClr val="tx1"/>
                </a:solidFill>
                <a:effectLst/>
                <a:latin typeface="Arial" pitchFamily="34" charset="0"/>
                <a:ea typeface="+mn-ea"/>
                <a:cs typeface="Arial" pitchFamily="34" charset="0"/>
              </a:rPr>
              <a:t>. This is Lecture b. </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 component, </a:t>
            </a:r>
            <a:r>
              <a:rPr lang="en-US" sz="1000" b="1" i="1" kern="1200" dirty="0">
                <a:solidFill>
                  <a:schemeClr val="tx1"/>
                </a:solidFill>
                <a:effectLst/>
                <a:latin typeface="Arial" pitchFamily="34" charset="0"/>
                <a:ea typeface="+mn-ea"/>
                <a:cs typeface="Arial" pitchFamily="34" charset="0"/>
              </a:rPr>
              <a:t>The Culture of Health Care</a:t>
            </a:r>
            <a:r>
              <a:rPr lang="en-US" sz="1000" kern="1200" dirty="0">
                <a:solidFill>
                  <a:schemeClr val="tx1"/>
                </a:solidFill>
                <a:effectLst/>
                <a:latin typeface="Arial" pitchFamily="34" charset="0"/>
                <a:ea typeface="+mn-ea"/>
                <a:cs typeface="Arial" pitchFamily="34" charset="0"/>
              </a:rPr>
              <a:t>, addresses job expectations in health care settings. It discusses how care is organized within a practice setting, privacy laws, and professional and ethical issues encountered in the workplace.</a:t>
            </a:r>
            <a:endParaRPr lang="en-US" altLang="en-US" dirty="0">
              <a:latin typeface="Arial" charset="0"/>
              <a:cs typeface="Arial" charset="0"/>
            </a:endParaRPr>
          </a:p>
        </p:txBody>
      </p:sp>
      <p:sp>
        <p:nvSpPr>
          <p:cNvPr id="389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fontAlgn="base">
              <a:spcBef>
                <a:spcPct val="0"/>
              </a:spcBef>
              <a:spcAft>
                <a:spcPct val="0"/>
              </a:spcAft>
            </a:pPr>
            <a:endParaRPr lang="en-US" altLang="en-US"/>
          </a:p>
        </p:txBody>
      </p:sp>
      <p:sp>
        <p:nvSpPr>
          <p:cNvPr id="389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782B6376-DAA7-437B-A6C5-E8321FB2881A}" type="slidenum">
              <a:rPr lang="en-US" altLang="en-US" smtClean="0"/>
              <a:pPr>
                <a:spcBef>
                  <a:spcPct val="0"/>
                </a:spcBef>
              </a:pPr>
              <a:t>2</a:t>
            </a:fld>
            <a:endParaRPr lang="en-US" altLang="en-US"/>
          </a:p>
        </p:txBody>
      </p:sp>
    </p:spTree>
    <p:extLst>
      <p:ext uri="{BB962C8B-B14F-4D97-AF65-F5344CB8AC3E}">
        <p14:creationId xmlns:p14="http://schemas.microsoft.com/office/powerpoint/2010/main" val="30215626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000" kern="1200" dirty="0">
                <a:solidFill>
                  <a:schemeClr val="tx1"/>
                </a:solidFill>
                <a:effectLst/>
                <a:latin typeface="Arial" pitchFamily="34" charset="0"/>
                <a:ea typeface="+mn-ea"/>
                <a:cs typeface="Arial" pitchFamily="34" charset="0"/>
              </a:rPr>
              <a:t>Many federal laws protect whistleblowers from retaliation, depending on the circumstances. For example, whistleblowers who disclose information about unsafe workplaces may be protected from job discrimination by the federal Occupational Safety and Health Act.</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Unfortunately, it can be difficult to prove that a negative act, such as an employer’s failure to promote a whistleblower, is really retaliation for the whistleblowing.</a:t>
            </a:r>
            <a:endParaRPr lang="en-US" altLang="en-US" dirty="0">
              <a:latin typeface="Arial" charset="0"/>
              <a:cs typeface="Arial" charset="0"/>
            </a:endParaRPr>
          </a:p>
        </p:txBody>
      </p:sp>
      <p:sp>
        <p:nvSpPr>
          <p:cNvPr id="573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fontAlgn="base">
              <a:spcBef>
                <a:spcPct val="0"/>
              </a:spcBef>
              <a:spcAft>
                <a:spcPct val="0"/>
              </a:spcAft>
            </a:pPr>
            <a:endParaRPr lang="en-US" altLang="en-US"/>
          </a:p>
        </p:txBody>
      </p:sp>
      <p:sp>
        <p:nvSpPr>
          <p:cNvPr id="573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7236D950-98FF-43DB-A536-3A594DD67610}" type="slidenum">
              <a:rPr lang="en-US" altLang="en-US" smtClean="0"/>
              <a:pPr>
                <a:spcBef>
                  <a:spcPct val="0"/>
                </a:spcBef>
              </a:pPr>
              <a:t>20</a:t>
            </a:fld>
            <a:endParaRPr lang="en-US" altLang="en-US"/>
          </a:p>
        </p:txBody>
      </p:sp>
    </p:spTree>
    <p:extLst>
      <p:ext uri="{BB962C8B-B14F-4D97-AF65-F5344CB8AC3E}">
        <p14:creationId xmlns:p14="http://schemas.microsoft.com/office/powerpoint/2010/main" val="37088755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000" kern="1200" dirty="0">
                <a:solidFill>
                  <a:schemeClr val="tx1"/>
                </a:solidFill>
                <a:effectLst/>
                <a:latin typeface="Arial" pitchFamily="34" charset="0"/>
                <a:ea typeface="+mn-ea"/>
                <a:cs typeface="Arial" pitchFamily="34" charset="0"/>
              </a:rPr>
              <a:t>This concludes Lecture b of </a:t>
            </a:r>
            <a:r>
              <a:rPr lang="x-none" sz="1000" b="1" i="1" kern="1200" dirty="0">
                <a:solidFill>
                  <a:schemeClr val="tx1"/>
                </a:solidFill>
                <a:effectLst/>
                <a:latin typeface="Arial" pitchFamily="34" charset="0"/>
                <a:ea typeface="+mn-ea"/>
                <a:cs typeface="Arial" pitchFamily="34" charset="0"/>
              </a:rPr>
              <a:t>Ethics and Professionalism</a:t>
            </a:r>
            <a:r>
              <a:rPr lang="x-none" sz="1000" kern="1200" dirty="0">
                <a:solidFill>
                  <a:schemeClr val="tx1"/>
                </a:solidFill>
                <a:effectLst/>
                <a:latin typeface="Arial" pitchFamily="34" charset="0"/>
                <a:ea typeface="+mn-ea"/>
                <a:cs typeface="Arial" pitchFamily="34" charset="0"/>
              </a:rPr>
              <a:t>. In summary, health care professionals must meet both ethical standards and legal standards. Sometimes these are the same, but not always. Ethical standards may overlap or intersect with legal standards, and the two types of standards may even conflict. Just because something is legal does not mean it’s necessarily ethical.</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x-none" sz="1000" kern="1200" dirty="0">
                <a:solidFill>
                  <a:schemeClr val="tx1"/>
                </a:solidFill>
                <a:effectLst/>
                <a:latin typeface="Arial" pitchFamily="34" charset="0"/>
                <a:ea typeface="+mn-ea"/>
                <a:cs typeface="Arial" pitchFamily="34" charset="0"/>
              </a:rPr>
              <a:t>One source of legal standards for physicians is each state’s medical practices law. It defines the practice of medicine within the state, establishes a state medical board, administers testing and licensing of physicians, and specifies procedures for investigation, enforcement, and discipline. The state medical board writes rules and regulations to carry out the law. There are similar state boards for other professionals—nursing, pharmacy, and dentistry, to name a few. </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x-none" sz="1000" kern="1200" dirty="0">
                <a:solidFill>
                  <a:schemeClr val="tx1"/>
                </a:solidFill>
                <a:effectLst/>
                <a:latin typeface="Arial" pitchFamily="34" charset="0"/>
                <a:ea typeface="+mn-ea"/>
                <a:cs typeface="Arial" pitchFamily="34" charset="0"/>
              </a:rPr>
              <a:t>A source of legal standards for all health care professionals is each state’s malpractice laws. In order to bring a successful malpractice suit, the patient must prove that the health care provider had a duty to the patient, that minimum standards of care were not met, that the failure to meet the standards caused an injury, and that the injury resulted in damages.</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Certain values in the culture of health care, such as the belief in doctors’ independence, make it difficult to disclose illegal or unethical behavior. The hidden curriculum in medical schools may teach students more about ethics than formal ethics training does. In 2011, a large amount of health care fraud was reported under the federal False Claims Act, showing that unethical behavior is more common in the health care professions than people might like to think.</a:t>
            </a:r>
            <a:endParaRPr lang="en-US" altLang="en-US" dirty="0">
              <a:latin typeface="Arial" charset="0"/>
              <a:cs typeface="Arial" charset="0"/>
            </a:endParaRPr>
          </a:p>
        </p:txBody>
      </p:sp>
      <p:sp>
        <p:nvSpPr>
          <p:cNvPr id="583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fontAlgn="base">
              <a:spcBef>
                <a:spcPct val="0"/>
              </a:spcBef>
              <a:spcAft>
                <a:spcPct val="0"/>
              </a:spcAft>
            </a:pPr>
            <a:endParaRPr lang="en-US" altLang="en-US"/>
          </a:p>
        </p:txBody>
      </p:sp>
      <p:sp>
        <p:nvSpPr>
          <p:cNvPr id="583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174882F8-6512-404D-8491-FAFE6C6F81CA}" type="slidenum">
              <a:rPr lang="en-US" altLang="en-US" smtClean="0"/>
              <a:pPr>
                <a:spcBef>
                  <a:spcPct val="0"/>
                </a:spcBef>
              </a:pPr>
              <a:t>21</a:t>
            </a:fld>
            <a:endParaRPr lang="en-US" altLang="en-US"/>
          </a:p>
        </p:txBody>
      </p:sp>
    </p:spTree>
    <p:extLst>
      <p:ext uri="{BB962C8B-B14F-4D97-AF65-F5344CB8AC3E}">
        <p14:creationId xmlns:p14="http://schemas.microsoft.com/office/powerpoint/2010/main" val="34848946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latin typeface="Arial" charset="0"/>
                <a:cs typeface="Arial" charset="0"/>
              </a:rPr>
              <a:t>No audio.</a:t>
            </a:r>
          </a:p>
          <a:p>
            <a:endParaRPr lang="en-US" altLang="en-US" dirty="0">
              <a:latin typeface="Arial" charset="0"/>
              <a:cs typeface="Arial" charset="0"/>
            </a:endParaRPr>
          </a:p>
        </p:txBody>
      </p:sp>
      <p:sp>
        <p:nvSpPr>
          <p:cNvPr id="593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fontAlgn="base">
              <a:spcBef>
                <a:spcPct val="0"/>
              </a:spcBef>
              <a:spcAft>
                <a:spcPct val="0"/>
              </a:spcAft>
            </a:pPr>
            <a:endParaRPr lang="en-US" altLang="en-US"/>
          </a:p>
        </p:txBody>
      </p:sp>
      <p:sp>
        <p:nvSpPr>
          <p:cNvPr id="593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C2CF2A53-6ADD-489F-AD10-E592F9F3A57D}" type="slidenum">
              <a:rPr lang="en-US" altLang="en-US" smtClean="0"/>
              <a:pPr>
                <a:spcBef>
                  <a:spcPct val="0"/>
                </a:spcBef>
              </a:pPr>
              <a:t>22</a:t>
            </a:fld>
            <a:endParaRPr lang="en-US" altLang="en-US"/>
          </a:p>
        </p:txBody>
      </p:sp>
    </p:spTree>
    <p:extLst>
      <p:ext uri="{BB962C8B-B14F-4D97-AF65-F5344CB8AC3E}">
        <p14:creationId xmlns:p14="http://schemas.microsoft.com/office/powerpoint/2010/main" val="5320279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latin typeface="Arial" charset="0"/>
                <a:cs typeface="Arial" charset="0"/>
              </a:rPr>
              <a:t>No audio.</a:t>
            </a:r>
          </a:p>
          <a:p>
            <a:endParaRPr lang="en-US" altLang="en-US" dirty="0">
              <a:latin typeface="Arial" charset="0"/>
              <a:cs typeface="Arial" charset="0"/>
            </a:endParaRPr>
          </a:p>
        </p:txBody>
      </p:sp>
      <p:sp>
        <p:nvSpPr>
          <p:cNvPr id="604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fontAlgn="base">
              <a:spcBef>
                <a:spcPct val="0"/>
              </a:spcBef>
              <a:spcAft>
                <a:spcPct val="0"/>
              </a:spcAft>
            </a:pPr>
            <a:endParaRPr lang="en-US" altLang="en-US"/>
          </a:p>
        </p:txBody>
      </p:sp>
      <p:sp>
        <p:nvSpPr>
          <p:cNvPr id="604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C0F05BB2-BCE6-4D47-9BEF-DD39F9483877}" type="slidenum">
              <a:rPr lang="en-US" altLang="en-US" smtClean="0"/>
              <a:pPr>
                <a:spcBef>
                  <a:spcPct val="0"/>
                </a:spcBef>
              </a:pPr>
              <a:t>23</a:t>
            </a:fld>
            <a:endParaRPr lang="en-US" altLang="en-US"/>
          </a:p>
        </p:txBody>
      </p:sp>
    </p:spTree>
    <p:extLst>
      <p:ext uri="{BB962C8B-B14F-4D97-AF65-F5344CB8AC3E}">
        <p14:creationId xmlns:p14="http://schemas.microsoft.com/office/powerpoint/2010/main" val="27524363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latin typeface="Arial" charset="0"/>
                <a:cs typeface="Arial" charset="0"/>
              </a:rPr>
              <a:t>No audio.</a:t>
            </a:r>
          </a:p>
          <a:p>
            <a:endParaRPr lang="en-US" altLang="en-US" dirty="0">
              <a:latin typeface="Arial" charset="0"/>
              <a:cs typeface="Arial" charset="0"/>
            </a:endParaRPr>
          </a:p>
        </p:txBody>
      </p:sp>
      <p:sp>
        <p:nvSpPr>
          <p:cNvPr id="614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fontAlgn="base">
              <a:spcBef>
                <a:spcPct val="0"/>
              </a:spcBef>
              <a:spcAft>
                <a:spcPct val="0"/>
              </a:spcAft>
            </a:pPr>
            <a:endParaRPr lang="en-US" altLang="en-US"/>
          </a:p>
        </p:txBody>
      </p:sp>
      <p:sp>
        <p:nvSpPr>
          <p:cNvPr id="614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B37793F7-4EDC-4E95-82B7-6C5B69B32D09}" type="slidenum">
              <a:rPr lang="en-US" altLang="en-US" smtClean="0"/>
              <a:pPr>
                <a:spcBef>
                  <a:spcPct val="0"/>
                </a:spcBef>
              </a:pPr>
              <a:t>24</a:t>
            </a:fld>
            <a:endParaRPr lang="en-US" altLang="en-US"/>
          </a:p>
        </p:txBody>
      </p:sp>
    </p:spTree>
    <p:extLst>
      <p:ext uri="{BB962C8B-B14F-4D97-AF65-F5344CB8AC3E}">
        <p14:creationId xmlns:p14="http://schemas.microsoft.com/office/powerpoint/2010/main" val="302341427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a:latin typeface="Arial" charset="0"/>
                <a:cs typeface="Arial" charset="0"/>
              </a:rPr>
              <a:t>No audio.</a:t>
            </a:r>
          </a:p>
          <a:p>
            <a:endParaRPr lang="en-US" dirty="0"/>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fld id="{3DEDCCB4-E0CE-4B78-9254-CCA8E4021EB2}" type="slidenum">
              <a:rPr lang="en-US" altLang="en-US" smtClean="0"/>
              <a:pPr>
                <a:defRPr/>
              </a:pPr>
              <a:t>25</a:t>
            </a:fld>
            <a:endParaRPr lang="en-US" altLang="en-US"/>
          </a:p>
        </p:txBody>
      </p:sp>
    </p:spTree>
    <p:extLst>
      <p:ext uri="{BB962C8B-B14F-4D97-AF65-F5344CB8AC3E}">
        <p14:creationId xmlns:p14="http://schemas.microsoft.com/office/powerpoint/2010/main" val="251827476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audio.</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26</a:t>
            </a:fld>
            <a:endParaRPr lang="en-US" altLang="en-US"/>
          </a:p>
        </p:txBody>
      </p:sp>
    </p:spTree>
    <p:extLst>
      <p:ext uri="{BB962C8B-B14F-4D97-AF65-F5344CB8AC3E}">
        <p14:creationId xmlns:p14="http://schemas.microsoft.com/office/powerpoint/2010/main" val="11737721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extLst/>
        </p:spPr>
        <p:txBody>
          <a:bodyPr wrap="square" numCol="1" anchor="t" anchorCtr="0" compatLnSpc="1">
            <a:prstTxWarp prst="textNoShape">
              <a:avLst/>
            </a:prstTxWarp>
          </a:bodyPr>
          <a:lstStyle/>
          <a:p>
            <a:r>
              <a:rPr lang="x-none" sz="1000" kern="1200" dirty="0">
                <a:solidFill>
                  <a:schemeClr val="tx1"/>
                </a:solidFill>
                <a:effectLst/>
                <a:latin typeface="Arial" pitchFamily="34" charset="0"/>
                <a:ea typeface="+mn-ea"/>
                <a:cs typeface="Arial" pitchFamily="34" charset="0"/>
              </a:rPr>
              <a:t>The objectives for </a:t>
            </a:r>
            <a:r>
              <a:rPr lang="x-none" sz="1000" b="1" i="1" kern="1200" dirty="0">
                <a:solidFill>
                  <a:schemeClr val="tx1"/>
                </a:solidFill>
                <a:effectLst/>
                <a:latin typeface="Arial" pitchFamily="34" charset="0"/>
                <a:ea typeface="+mn-ea"/>
                <a:cs typeface="Arial" pitchFamily="34" charset="0"/>
              </a:rPr>
              <a:t>Ethics and Professionalism</a:t>
            </a:r>
            <a:r>
              <a:rPr lang="x-none" sz="1000" b="1" kern="1200" dirty="0">
                <a:solidFill>
                  <a:schemeClr val="tx1"/>
                </a:solidFill>
                <a:effectLst/>
                <a:latin typeface="Arial" pitchFamily="34" charset="0"/>
                <a:ea typeface="+mn-ea"/>
                <a:cs typeface="Arial" pitchFamily="34" charset="0"/>
              </a:rPr>
              <a:t> </a:t>
            </a:r>
            <a:r>
              <a:rPr lang="x-none" sz="1000" kern="1200" dirty="0">
                <a:solidFill>
                  <a:schemeClr val="tx1"/>
                </a:solidFill>
                <a:effectLst/>
                <a:latin typeface="Arial" pitchFamily="34" charset="0"/>
                <a:ea typeface="+mn-ea"/>
                <a:cs typeface="Arial" pitchFamily="34" charset="0"/>
              </a:rPr>
              <a:t>are to:</a:t>
            </a:r>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Discuss foundational concepts in medical ethics and professionalism</a:t>
            </a:r>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Examine the relationships among ethical ideals, professionalism, and legal duties</a:t>
            </a:r>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Apply the general principles of ethics and professionalism to specific topics</a:t>
            </a:r>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Examine ethical issues in health informatics</a:t>
            </a:r>
            <a:endParaRPr lang="en-US" sz="1000" kern="1200" dirty="0">
              <a:solidFill>
                <a:schemeClr val="tx1"/>
              </a:solidFill>
              <a:effectLst/>
              <a:latin typeface="Arial" pitchFamily="34" charset="0"/>
              <a:ea typeface="+mn-ea"/>
              <a:cs typeface="Arial" pitchFamily="34" charset="0"/>
            </a:endParaRPr>
          </a:p>
          <a:p>
            <a:pPr eaLnBrk="1" hangingPunct="1">
              <a:spcBef>
                <a:spcPct val="0"/>
              </a:spcBef>
              <a:defRPr/>
            </a:pPr>
            <a:endParaRPr lang="en-US" dirty="0">
              <a:latin typeface="Arial" charset="0"/>
              <a:cs typeface="Arial" charset="0"/>
            </a:endParaRPr>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fontAlgn="base">
              <a:spcBef>
                <a:spcPct val="0"/>
              </a:spcBef>
              <a:spcAft>
                <a:spcPct val="0"/>
              </a:spcAft>
            </a:pPr>
            <a:endParaRPr lang="en-US" altLang="en-US"/>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0C3732F6-BF52-4C49-8371-A1F47BC86BEC}" type="slidenum">
              <a:rPr lang="en-US" altLang="en-US" smtClean="0"/>
              <a:pPr>
                <a:spcBef>
                  <a:spcPct val="0"/>
                </a:spcBef>
              </a:pPr>
              <a:t>3</a:t>
            </a:fld>
            <a:endParaRPr lang="en-US" altLang="en-US"/>
          </a:p>
        </p:txBody>
      </p:sp>
    </p:spTree>
    <p:extLst>
      <p:ext uri="{BB962C8B-B14F-4D97-AF65-F5344CB8AC3E}">
        <p14:creationId xmlns:p14="http://schemas.microsoft.com/office/powerpoint/2010/main" val="40659495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000" kern="1200" dirty="0">
                <a:solidFill>
                  <a:schemeClr val="tx1"/>
                </a:solidFill>
                <a:effectLst/>
                <a:latin typeface="Arial" pitchFamily="34" charset="0"/>
                <a:ea typeface="+mn-ea"/>
                <a:cs typeface="Arial" pitchFamily="34" charset="0"/>
              </a:rPr>
              <a:t>This lecture discusses ethical and legal standards and how they interact. People in the medical profession are required to meet both ethical standards and legal standards. Sometimes these standards are one and the same. For example, it would be both an ethical violation and a crime to perform disabling surgery on a healthy person. Sometimes, ethical standards and legal standards overlap or interact, and they are subject to interpretation by both legal authorities and professional oversight committees. In other cases, ethical and legal standards may conflict. For example, even though a physician has an ethical duty to maintain patient confidentiality, a court may order the release of a patient’s medical records for use in a lawsuit.</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In recent decades, two new academic fields—bioethics and </a:t>
            </a:r>
            <a:r>
              <a:rPr lang="en-US" sz="1000" i="1" kern="1200" dirty="0">
                <a:solidFill>
                  <a:schemeClr val="tx1"/>
                </a:solidFill>
                <a:effectLst/>
                <a:latin typeface="Arial" pitchFamily="34" charset="0"/>
                <a:ea typeface="+mn-ea"/>
                <a:cs typeface="Arial" pitchFamily="34" charset="0"/>
              </a:rPr>
              <a:t>health and human rights</a:t>
            </a:r>
            <a:r>
              <a:rPr lang="en-US" sz="1000" kern="1200" dirty="0">
                <a:solidFill>
                  <a:schemeClr val="tx1"/>
                </a:solidFill>
                <a:effectLst/>
                <a:latin typeface="Arial" pitchFamily="34" charset="0"/>
                <a:ea typeface="+mn-ea"/>
                <a:cs typeface="Arial" pitchFamily="34" charset="0"/>
              </a:rPr>
              <a:t>—have begun addressing ethical issues in medicine. Bioethics is the study of the ethical and moral implications of medical advances, research, and practice at the intersection of the law and the human rights of the patient. Examples include genetic engineering and drug research. Health and human rights examines a vast array of ethical concerns around such issues as health care inequities, vulnerable populations, reproductive and sexual health, death and dying, and more.</a:t>
            </a:r>
            <a:endParaRPr lang="en-US" altLang="en-US" dirty="0">
              <a:latin typeface="Arial" charset="0"/>
              <a:cs typeface="Arial" charset="0"/>
            </a:endParaRPr>
          </a:p>
        </p:txBody>
      </p:sp>
      <p:sp>
        <p:nvSpPr>
          <p:cNvPr id="409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fontAlgn="base">
              <a:spcBef>
                <a:spcPct val="0"/>
              </a:spcBef>
              <a:spcAft>
                <a:spcPct val="0"/>
              </a:spcAft>
            </a:pPr>
            <a:endParaRPr lang="en-US" altLang="en-US"/>
          </a:p>
        </p:txBody>
      </p:sp>
      <p:sp>
        <p:nvSpPr>
          <p:cNvPr id="409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55026C69-9A46-4477-AC28-912485A89783}" type="slidenum">
              <a:rPr lang="en-US" altLang="en-US" smtClean="0"/>
              <a:pPr>
                <a:spcBef>
                  <a:spcPct val="0"/>
                </a:spcBef>
              </a:pPr>
              <a:t>4</a:t>
            </a:fld>
            <a:endParaRPr lang="en-US" altLang="en-US"/>
          </a:p>
        </p:txBody>
      </p:sp>
    </p:spTree>
    <p:extLst>
      <p:ext uri="{BB962C8B-B14F-4D97-AF65-F5344CB8AC3E}">
        <p14:creationId xmlns:p14="http://schemas.microsoft.com/office/powerpoint/2010/main" val="29399354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a:spcBef>
                <a:spcPts val="0"/>
              </a:spcBef>
              <a:spcAft>
                <a:spcPts val="600"/>
              </a:spcAft>
            </a:pPr>
            <a:r>
              <a:rPr lang="x-none" sz="1000" dirty="0">
                <a:effectLst/>
                <a:latin typeface="Arial" panose="020B0604020202020204" pitchFamily="34" charset="0"/>
                <a:ea typeface="Calibri" panose="020F0502020204030204" pitchFamily="34" charset="0"/>
                <a:cs typeface="Times New Roman" panose="02020603050405020304" pitchFamily="18" charset="0"/>
              </a:rPr>
              <a:t>The American Medical Association has made a very clear statement about the relationship between ethics and law. It says:</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600"/>
              </a:spcAft>
            </a:pP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r>
              <a:rPr lang="en-US" sz="1000" dirty="0">
                <a:effectLst/>
                <a:latin typeface="Arial" panose="020B0604020202020204" pitchFamily="34" charset="0"/>
                <a:ea typeface="Times New Roman" panose="02020603050405020304" pitchFamily="18" charset="0"/>
                <a:cs typeface="Times New Roman" panose="02020603050405020304" pitchFamily="18" charset="0"/>
              </a:rPr>
              <a:t>[quote] “Ethical values and legal principles are usually closely related, but ethical obligations typically exceed legal duties. In some cases, the law mandates unethical conduct. In general, when physicians believe a law is unjust, they should work to change the law. In exceptional circumstances of unjust laws, ethical responsibilities should supersede legal obligations. The fact that a physician charged with allegedly illegal conduct is acquitted or exonerated in civil or criminal proceedings does not necessarily mean that the physician acted ethically.” [end quote]</a:t>
            </a:r>
            <a:endParaRPr lang="en-US" altLang="en-US" dirty="0">
              <a:latin typeface="Arial" charset="0"/>
              <a:cs typeface="Arial" charset="0"/>
            </a:endParaRPr>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fontAlgn="base">
              <a:spcBef>
                <a:spcPct val="0"/>
              </a:spcBef>
              <a:spcAft>
                <a:spcPct val="0"/>
              </a:spcAft>
            </a:pPr>
            <a:endParaRPr lang="en-US" altLang="en-US"/>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50B6154E-922A-4E34-81E0-63E16F17E160}" type="slidenum">
              <a:rPr lang="en-US" altLang="en-US" smtClean="0"/>
              <a:pPr>
                <a:spcBef>
                  <a:spcPct val="0"/>
                </a:spcBef>
              </a:pPr>
              <a:t>5</a:t>
            </a:fld>
            <a:endParaRPr lang="en-US" altLang="en-US"/>
          </a:p>
        </p:txBody>
      </p:sp>
    </p:spTree>
    <p:extLst>
      <p:ext uri="{BB962C8B-B14F-4D97-AF65-F5344CB8AC3E}">
        <p14:creationId xmlns:p14="http://schemas.microsoft.com/office/powerpoint/2010/main" val="15237691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a:spcBef>
                <a:spcPts val="0"/>
              </a:spcBef>
              <a:spcAft>
                <a:spcPts val="600"/>
              </a:spcAft>
            </a:pPr>
            <a:r>
              <a:rPr lang="x-none" sz="1000" dirty="0">
                <a:effectLst/>
                <a:latin typeface="Arial" panose="020B0604020202020204" pitchFamily="34" charset="0"/>
                <a:ea typeface="Calibri" panose="020F0502020204030204" pitchFamily="34" charset="0"/>
                <a:cs typeface="Times New Roman" panose="02020603050405020304" pitchFamily="18" charset="0"/>
              </a:rPr>
              <a:t>The relationship between professionalism and law is a two-way street. The law sets standards for professionalism, and standards set by a profession can provide a basis for legal responsibility. State medical practice laws are a primary source of legal standards of professionalism, but other state and federal laws also apply.</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600"/>
              </a:spcAft>
            </a:pP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r>
              <a:rPr lang="en-US" sz="1000" dirty="0">
                <a:effectLst/>
                <a:latin typeface="Arial" panose="020B0604020202020204" pitchFamily="34" charset="0"/>
                <a:ea typeface="Times New Roman" panose="02020603050405020304" pitchFamily="18" charset="0"/>
                <a:cs typeface="Times New Roman" panose="02020603050405020304" pitchFamily="18" charset="0"/>
              </a:rPr>
              <a:t>Courts sometimes decide that a health care professional did not meet the bottom-line standard for professionalism. In other words, health care professionals are sometimes found legally liable for actions that are not specifically prohibited by law.</a:t>
            </a:r>
            <a:endParaRPr lang="en-US" altLang="en-US" dirty="0">
              <a:latin typeface="Arial" charset="0"/>
              <a:cs typeface="Arial" charset="0"/>
            </a:endParaRPr>
          </a:p>
        </p:txBody>
      </p:sp>
      <p:sp>
        <p:nvSpPr>
          <p:cNvPr id="430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fontAlgn="base">
              <a:spcBef>
                <a:spcPct val="0"/>
              </a:spcBef>
              <a:spcAft>
                <a:spcPct val="0"/>
              </a:spcAft>
            </a:pPr>
            <a:endParaRPr lang="en-US" altLang="en-US"/>
          </a:p>
        </p:txBody>
      </p:sp>
      <p:sp>
        <p:nvSpPr>
          <p:cNvPr id="430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23DCDEA9-405B-42DF-8E82-EBE06B2D82A5}" type="slidenum">
              <a:rPr lang="en-US" altLang="en-US" smtClean="0"/>
              <a:pPr>
                <a:spcBef>
                  <a:spcPct val="0"/>
                </a:spcBef>
              </a:pPr>
              <a:t>6</a:t>
            </a:fld>
            <a:endParaRPr lang="en-US" altLang="en-US"/>
          </a:p>
        </p:txBody>
      </p:sp>
    </p:spTree>
    <p:extLst>
      <p:ext uri="{BB962C8B-B14F-4D97-AF65-F5344CB8AC3E}">
        <p14:creationId xmlns:p14="http://schemas.microsoft.com/office/powerpoint/2010/main" val="38513174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000" kern="1200" dirty="0">
                <a:solidFill>
                  <a:schemeClr val="tx1"/>
                </a:solidFill>
                <a:effectLst/>
                <a:latin typeface="Arial" pitchFamily="34" charset="0"/>
                <a:ea typeface="+mn-ea"/>
                <a:cs typeface="Arial" pitchFamily="34" charset="0"/>
              </a:rPr>
              <a:t>A state medical practice law defines the physician’s practice of medicine and establishes a state medical board. In addition, the law specifies the method for testing medical school graduates who want to be admitted as a physician to the practice of medicine, and it sets requirements for physician licensing. The law also establishes procedures for enforcing professional standards, investigating complaints against physicians, and disciplining doctors where appropriate.</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x-none" sz="1000" kern="1200" dirty="0">
                <a:solidFill>
                  <a:schemeClr val="tx1"/>
                </a:solidFill>
                <a:effectLst/>
                <a:latin typeface="Arial" pitchFamily="34" charset="0"/>
                <a:ea typeface="+mn-ea"/>
                <a:cs typeface="Arial" pitchFamily="34" charset="0"/>
              </a:rPr>
              <a:t>A group called the Federation of State Medical Boards has written a model state medical practice law. However, the states are not required to follow it, so the laws governing medical practice vary from state to state.</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x-none" sz="1000" kern="1200" dirty="0">
                <a:solidFill>
                  <a:schemeClr val="tx1"/>
                </a:solidFill>
                <a:effectLst/>
                <a:latin typeface="Arial" pitchFamily="34" charset="0"/>
                <a:ea typeface="+mn-ea"/>
                <a:cs typeface="Arial" pitchFamily="34" charset="0"/>
              </a:rPr>
              <a:t>Similar laws in each state govern other health care professions, such as nursing, pharmacy, and dentistry. Many states also regulate allied professions such as physical therapy.</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 next two slides look at physician medical practice laws; however, it’s important to remember that similar laws apply to dentists, nurses, and many other health care professionals in each state. The point is that in the culture of health care, the law plays a large role in the professional standards that must be met.</a:t>
            </a:r>
            <a:endParaRPr lang="en-US" altLang="en-US" dirty="0">
              <a:latin typeface="Arial" charset="0"/>
              <a:cs typeface="Arial" charset="0"/>
            </a:endParaRPr>
          </a:p>
        </p:txBody>
      </p:sp>
      <p:sp>
        <p:nvSpPr>
          <p:cNvPr id="440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fontAlgn="base">
              <a:spcBef>
                <a:spcPct val="0"/>
              </a:spcBef>
              <a:spcAft>
                <a:spcPct val="0"/>
              </a:spcAft>
            </a:pPr>
            <a:endParaRPr lang="en-US" altLang="en-US"/>
          </a:p>
        </p:txBody>
      </p:sp>
      <p:sp>
        <p:nvSpPr>
          <p:cNvPr id="440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CD1E1637-F48C-4EF0-9299-A124D62687A7}" type="slidenum">
              <a:rPr lang="en-US" altLang="en-US" smtClean="0"/>
              <a:pPr>
                <a:spcBef>
                  <a:spcPct val="0"/>
                </a:spcBef>
              </a:pPr>
              <a:t>7</a:t>
            </a:fld>
            <a:endParaRPr lang="en-US" altLang="en-US"/>
          </a:p>
        </p:txBody>
      </p:sp>
    </p:spTree>
    <p:extLst>
      <p:ext uri="{BB962C8B-B14F-4D97-AF65-F5344CB8AC3E}">
        <p14:creationId xmlns:p14="http://schemas.microsoft.com/office/powerpoint/2010/main" val="3590569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000" kern="1200" dirty="0">
                <a:solidFill>
                  <a:schemeClr val="tx1"/>
                </a:solidFill>
                <a:effectLst/>
                <a:latin typeface="Arial" pitchFamily="34" charset="0"/>
                <a:ea typeface="+mn-ea"/>
                <a:cs typeface="Arial" pitchFamily="34" charset="0"/>
              </a:rPr>
              <a:t>Although legislators decide the medical practice law in each state, the state medical board is in charge of the nuts-and-bolts governance of the medical profession for physicians. In some states, the board is an independent entity, whereas in other states it’s part of a larger organization, such as the state department of health.</a:t>
            </a:r>
            <a:endParaRPr lang="en-US" sz="1000" kern="1200" dirty="0">
              <a:solidFill>
                <a:schemeClr val="tx1"/>
              </a:solidFill>
              <a:effectLst/>
              <a:latin typeface="Arial" pitchFamily="34" charset="0"/>
              <a:ea typeface="+mn-ea"/>
              <a:cs typeface="Arial" pitchFamily="34" charset="0"/>
            </a:endParaRPr>
          </a:p>
          <a:p>
            <a:r>
              <a:rPr lang="x-none" sz="1000" kern="1200" dirty="0">
                <a:solidFill>
                  <a:schemeClr val="tx1"/>
                </a:solidFill>
                <a:effectLst/>
                <a:latin typeface="Arial" pitchFamily="34" charset="0"/>
                <a:ea typeface="+mn-ea"/>
                <a:cs typeface="Arial" pitchFamily="34" charset="0"/>
              </a:rPr>
              <a:t>A state medical board is usually made up of non-physician members of the community as well as physicians. However, the Federation of State Medical Boards recommends that physicians should be the majority and should have primary responsibility for overseeing the board’s licensing and education responsibilities. </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x-none" sz="1000" kern="1200" dirty="0">
                <a:solidFill>
                  <a:schemeClr val="tx1"/>
                </a:solidFill>
                <a:effectLst/>
                <a:latin typeface="Arial" pitchFamily="34" charset="0"/>
                <a:ea typeface="+mn-ea"/>
                <a:cs typeface="Arial" pitchFamily="34" charset="0"/>
              </a:rPr>
              <a:t>The typical powers and responsibilities of a state medical board include the ability to write rules and regulations based on the state medical practice law. For example, the board evaluates medical schools. It gives examinations to graduates who want to enter medical practice, and it investigates complaints against physicians. It’s responsible for disciplining physicians it finds to be in violation of professional standards. In addition, the board deals with any individuals who are practicing medicine without a license.</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Other health care professions may also have a state board, such as a state board of nursing or a state board of pharmacy. These operate in a manner similar to the medical board for physicians.</a:t>
            </a:r>
            <a:endParaRPr lang="en-US" altLang="en-US" dirty="0">
              <a:latin typeface="Arial" charset="0"/>
              <a:cs typeface="Arial" charset="0"/>
            </a:endParaRPr>
          </a:p>
        </p:txBody>
      </p:sp>
      <p:sp>
        <p:nvSpPr>
          <p:cNvPr id="450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fontAlgn="base">
              <a:spcBef>
                <a:spcPct val="0"/>
              </a:spcBef>
              <a:spcAft>
                <a:spcPct val="0"/>
              </a:spcAft>
            </a:pPr>
            <a:endParaRPr lang="en-US" altLang="en-US"/>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2D364679-D78E-4C19-A782-49AA2398397F}" type="slidenum">
              <a:rPr lang="en-US" altLang="en-US" smtClean="0"/>
              <a:pPr>
                <a:spcBef>
                  <a:spcPct val="0"/>
                </a:spcBef>
              </a:pPr>
              <a:t>8</a:t>
            </a:fld>
            <a:endParaRPr lang="en-US" altLang="en-US"/>
          </a:p>
        </p:txBody>
      </p:sp>
    </p:spTree>
    <p:extLst>
      <p:ext uri="{BB962C8B-B14F-4D97-AF65-F5344CB8AC3E}">
        <p14:creationId xmlns:p14="http://schemas.microsoft.com/office/powerpoint/2010/main" val="3585267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000" kern="1200" dirty="0">
                <a:solidFill>
                  <a:schemeClr val="tx1"/>
                </a:solidFill>
                <a:effectLst/>
                <a:latin typeface="Arial" pitchFamily="34" charset="0"/>
                <a:ea typeface="+mn-ea"/>
                <a:cs typeface="Arial" pitchFamily="34" charset="0"/>
              </a:rPr>
              <a:t>When a state medical board receives information suggesting that a physician has violated professional standards, it initiates an investigation. If sufficient evidence is found in the investigation, the board holds a hearing or some other procedure to determine whether a violation has occurred. This process must be conducted in a way that is fair and that protects the basic rights of the physician.</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x-none" sz="1000" kern="1200" dirty="0">
                <a:solidFill>
                  <a:schemeClr val="tx1"/>
                </a:solidFill>
                <a:effectLst/>
                <a:latin typeface="Arial" pitchFamily="34" charset="0"/>
                <a:ea typeface="+mn-ea"/>
                <a:cs typeface="Arial" pitchFamily="34" charset="0"/>
              </a:rPr>
              <a:t>If a violation is found to have occurred, the board can impose a penalty. In a professional setting, a penalty is usually called a </a:t>
            </a:r>
            <a:r>
              <a:rPr lang="x-none" sz="1000" i="1" kern="1200" dirty="0">
                <a:solidFill>
                  <a:schemeClr val="tx1"/>
                </a:solidFill>
                <a:effectLst/>
                <a:latin typeface="Arial" pitchFamily="34" charset="0"/>
                <a:ea typeface="+mn-ea"/>
                <a:cs typeface="Arial" pitchFamily="34" charset="0"/>
              </a:rPr>
              <a:t>sanction</a:t>
            </a:r>
            <a:r>
              <a:rPr lang="x-none" sz="1000" kern="1200" dirty="0">
                <a:solidFill>
                  <a:schemeClr val="tx1"/>
                </a:solidFill>
                <a:effectLst/>
                <a:latin typeface="Arial" pitchFamily="34" charset="0"/>
                <a:ea typeface="+mn-ea"/>
                <a:cs typeface="Arial" pitchFamily="34" charset="0"/>
              </a:rPr>
              <a:t>. Although a sanction is a punishment in a practical sense, it’s not intended to punish the individual physician. Rather, the purpose of a sanction is to protect the public from substandard medical practices. The sanction might be a monetary fine. If the physician’s violation involved substandard skills, the board may order him or her to seek additional medical education. If the violation involved a medical condition, such as drug addiction, the board might order the physician to submit to medical treatment. For serious violations, the board might also suspend or revoke the physician’s medical license. </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Setting professional standards through medical practice laws is one example of how ethics, professionalism, and law interact. The next two slides discuss another way in which these concepts interact: malpractice liability.</a:t>
            </a:r>
            <a:endParaRPr lang="en-US" altLang="en-US" dirty="0">
              <a:latin typeface="Arial" charset="0"/>
              <a:cs typeface="Arial" charset="0"/>
            </a:endParaRPr>
          </a:p>
        </p:txBody>
      </p:sp>
      <p:sp>
        <p:nvSpPr>
          <p:cNvPr id="460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fontAlgn="base">
              <a:spcBef>
                <a:spcPct val="0"/>
              </a:spcBef>
              <a:spcAft>
                <a:spcPct val="0"/>
              </a:spcAft>
            </a:pPr>
            <a:endParaRPr lang="en-US" altLang="en-US"/>
          </a:p>
        </p:txBody>
      </p:sp>
      <p:sp>
        <p:nvSpPr>
          <p:cNvPr id="460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3072F516-5D66-4A29-9D31-39A83F969F4A}" type="slidenum">
              <a:rPr lang="en-US" altLang="en-US" smtClean="0"/>
              <a:pPr>
                <a:spcBef>
                  <a:spcPct val="0"/>
                </a:spcBef>
              </a:pPr>
              <a:t>9</a:t>
            </a:fld>
            <a:endParaRPr lang="en-US" altLang="en-US"/>
          </a:p>
        </p:txBody>
      </p:sp>
    </p:spTree>
    <p:extLst>
      <p:ext uri="{BB962C8B-B14F-4D97-AF65-F5344CB8AC3E}">
        <p14:creationId xmlns:p14="http://schemas.microsoft.com/office/powerpoint/2010/main" val="4309482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a:t>Click to edit component title</a:t>
            </a:r>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a:t>DO NOT USE THIS LAYOUT</a:t>
            </a:r>
            <a:br>
              <a:rPr lang="en-US" dirty="0"/>
            </a:br>
            <a:r>
              <a:rPr lang="en-US" dirty="0"/>
              <a:t>except to follow its instructions in the Master View</a:t>
            </a:r>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latin typeface="Arial" panose="020B0604020202020204" pitchFamily="34" charset="0"/>
                <a:cs typeface="Arial" panose="020B0604020202020204" pitchFamily="34" charset="0"/>
              </a:rPr>
              <a:t>Creating</a:t>
            </a:r>
            <a:r>
              <a:rPr lang="en-US" sz="2400" b="1" baseline="0" dirty="0">
                <a:solidFill>
                  <a:srgbClr val="0070C0"/>
                </a:solidFill>
                <a:latin typeface="Arial" panose="020B0604020202020204" pitchFamily="34" charset="0"/>
                <a:cs typeface="Arial" panose="020B0604020202020204" pitchFamily="34" charset="0"/>
              </a:rPr>
              <a:t> a Custom Layout</a:t>
            </a:r>
          </a:p>
          <a:p>
            <a:r>
              <a:rPr lang="en-US" baseline="0" dirty="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a:t>To create a custom new layout, </a:t>
            </a:r>
            <a:r>
              <a:rPr lang="en-US" b="1" dirty="0"/>
              <a:t>in the Slide Master view </a:t>
            </a:r>
            <a:r>
              <a:rPr lang="en-US" dirty="0"/>
              <a:t>do the following:</a:t>
            </a:r>
          </a:p>
          <a:p>
            <a:pPr marL="214313" lvl="0" indent="-214313">
              <a:buFont typeface="Arial" panose="020B0604020202020204" pitchFamily="34" charset="0"/>
              <a:buChar char="•"/>
            </a:pPr>
            <a:r>
              <a:rPr lang="en-US" b="1" dirty="0"/>
              <a:t>DUPLICATE</a:t>
            </a:r>
            <a:r>
              <a:rPr lang="en-US" dirty="0"/>
              <a:t> an existing layout to create a new layout.</a:t>
            </a:r>
          </a:p>
          <a:p>
            <a:pPr marL="214313" lvl="0" indent="-214313">
              <a:buFont typeface="Arial" panose="020B0604020202020204" pitchFamily="34" charset="0"/>
              <a:buChar char="•"/>
            </a:pPr>
            <a:r>
              <a:rPr lang="en-US" b="1" dirty="0"/>
              <a:t>RENAME</a:t>
            </a:r>
            <a:r>
              <a:rPr lang="en-US" dirty="0"/>
              <a:t> the new layout.</a:t>
            </a:r>
          </a:p>
          <a:p>
            <a:pPr marL="214313" lvl="0" indent="-214313">
              <a:buFont typeface="Arial" panose="020B0604020202020204" pitchFamily="34" charset="0"/>
              <a:buChar char="•"/>
            </a:pPr>
            <a:r>
              <a:rPr lang="en-US" b="1" dirty="0"/>
              <a:t>Insert or Remove as appropriate PLACEHOLDERS </a:t>
            </a:r>
            <a:r>
              <a:rPr lang="en-US" dirty="0"/>
              <a:t>on your new layout, resizing &amp; formatting as appropriate. </a:t>
            </a:r>
            <a:r>
              <a:rPr lang="en-US" sz="1600" dirty="0"/>
              <a:t>(Do</a:t>
            </a:r>
            <a:r>
              <a:rPr lang="en-US" sz="1600" baseline="0" dirty="0"/>
              <a:t> not edit your content in the slide master. All content should be edited in the normal presentation design view.) </a:t>
            </a:r>
            <a:r>
              <a:rPr lang="en-US" b="1" baseline="0" dirty="0"/>
              <a:t>NEVER REMOVE THE LAYOUT’S TITLE CONTAINER</a:t>
            </a:r>
            <a:r>
              <a:rPr lang="en-US" baseline="0" dirty="0"/>
              <a:t>. </a:t>
            </a:r>
            <a:r>
              <a:rPr lang="en-US" sz="1600" baseline="0" dirty="0"/>
              <a:t>(It can be resized or formatted, but never removed.)</a:t>
            </a:r>
            <a:endParaRPr lang="en-US" baseline="0" dirty="0"/>
          </a:p>
          <a:p>
            <a:pPr marL="214313" lvl="0" indent="-214313">
              <a:buFont typeface="Arial" panose="020B0604020202020204" pitchFamily="34" charset="0"/>
              <a:buChar char="•"/>
            </a:pPr>
            <a:r>
              <a:rPr lang="en-US" dirty="0"/>
              <a:t>Check the</a:t>
            </a:r>
            <a:r>
              <a:rPr lang="en-US" baseline="0" dirty="0"/>
              <a:t> </a:t>
            </a:r>
            <a:r>
              <a:rPr lang="en-US" b="1" baseline="0" dirty="0"/>
              <a:t>READING ORDER </a:t>
            </a:r>
            <a:r>
              <a:rPr lang="en-US" baseline="0" dirty="0"/>
              <a:t>of your new layout. (</a:t>
            </a:r>
            <a:r>
              <a:rPr lang="en-US" sz="1350" u="sng" kern="1200" dirty="0">
                <a:solidFill>
                  <a:schemeClr val="tx1"/>
                </a:solidFill>
                <a:effectLst/>
                <a:latin typeface="+mn-lt"/>
                <a:ea typeface="+mn-ea"/>
                <a:cs typeface="+mn-cs"/>
                <a:hlinkClick r:id="rId2"/>
              </a:rPr>
              <a:t>http://accessibility.psu.edu/microsoftoffice/powerpoint/</a:t>
            </a:r>
            <a:r>
              <a:rPr lang="en-US" sz="1350" kern="1200" dirty="0">
                <a:solidFill>
                  <a:schemeClr val="tx1"/>
                </a:solidFill>
                <a:effectLst/>
                <a:latin typeface="+mn-lt"/>
                <a:ea typeface="+mn-ea"/>
                <a:cs typeface="+mn-cs"/>
              </a:rPr>
              <a:t>) </a:t>
            </a:r>
            <a:r>
              <a:rPr lang="en-US" baseline="0" dirty="0"/>
              <a:t>Reorder as appropriate so the slide layout’s </a:t>
            </a:r>
            <a:r>
              <a:rPr lang="en-US" b="1" baseline="0" dirty="0"/>
              <a:t>TITLE is read first</a:t>
            </a:r>
            <a:r>
              <a:rPr lang="en-US" baseline="0" dirty="0"/>
              <a:t>.</a:t>
            </a:r>
          </a:p>
          <a:p>
            <a:pPr marL="214313" lvl="0" indent="-214313">
              <a:buFont typeface="Arial" panose="020B0604020202020204" pitchFamily="34" charset="0"/>
              <a:buChar char="•"/>
            </a:pPr>
            <a:r>
              <a:rPr lang="en-US" b="1" baseline="0" dirty="0"/>
              <a:t>SAVE</a:t>
            </a:r>
            <a:r>
              <a:rPr lang="en-US" baseline="0" dirty="0"/>
              <a:t> your presentation.</a:t>
            </a:r>
          </a:p>
          <a:p>
            <a:pPr marL="214313" lvl="0" indent="-214313">
              <a:buFont typeface="Arial" panose="020B0604020202020204" pitchFamily="34" charset="0"/>
              <a:buChar char="•"/>
            </a:pPr>
            <a:r>
              <a:rPr lang="en-US" b="1" baseline="0" dirty="0"/>
              <a:t>Close the Master View </a:t>
            </a:r>
            <a:r>
              <a:rPr lang="en-US" b="0" baseline="0" dirty="0"/>
              <a:t>and return to your normal editing (design) view.</a:t>
            </a:r>
          </a:p>
          <a:p>
            <a:pPr marL="214313" lvl="0" indent="-214313">
              <a:buFont typeface="Arial" panose="020B0604020202020204" pitchFamily="34" charset="0"/>
              <a:buChar char="•"/>
            </a:pPr>
            <a:r>
              <a:rPr lang="en-US" b="1" baseline="0" dirty="0"/>
              <a:t>Insert a new slide using </a:t>
            </a:r>
            <a:r>
              <a:rPr lang="en-US" b="1" baseline="0"/>
              <a:t>your custom-named </a:t>
            </a:r>
            <a:r>
              <a:rPr lang="en-US" b="1" baseline="0" dirty="0"/>
              <a:t>new layout </a:t>
            </a:r>
            <a:r>
              <a:rPr lang="en-US" b="0" baseline="0" dirty="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custDataLst>
              <p:tags r:id="rId1"/>
            </p:custDataLst>
          </p:nvPr>
        </p:nvPicPr>
        <p:blipFill>
          <a:blip r:embed="rId3">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a:t>Click to edit Master text styles</a:t>
            </a:r>
          </a:p>
        </p:txBody>
      </p:sp>
    </p:spTree>
    <p:extLst>
      <p:ext uri="{BB962C8B-B14F-4D97-AF65-F5344CB8AC3E}">
        <p14:creationId xmlns:p14="http://schemas.microsoft.com/office/powerpoint/2010/main" val="10693631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5"/>
          <p:cNvSpPr>
            <a:spLocks noGrp="1"/>
          </p:cNvSpPr>
          <p:nvPr>
            <p:ph type="sldNum" sz="quarter" idx="15"/>
          </p:nvPr>
        </p:nvSpPr>
        <p:spPr/>
        <p:txBody>
          <a:bodyPr/>
          <a:lstStyle>
            <a:lvl1pPr>
              <a:defRPr/>
            </a:lvl1pPr>
          </a:lstStyle>
          <a:p>
            <a:pPr>
              <a:defRPr/>
            </a:pPr>
            <a:fld id="{4EEB0056-566B-470C-9147-4EFE3B909359}" type="slidenum">
              <a:rPr lang="en-US" altLang="en-US"/>
              <a:pPr>
                <a:defRPr/>
              </a:pPr>
              <a:t>‹#›</a:t>
            </a:fld>
            <a:endParaRPr lang="en-US" altLang="en-US"/>
          </a:p>
        </p:txBody>
      </p:sp>
    </p:spTree>
    <p:extLst>
      <p:ext uri="{BB962C8B-B14F-4D97-AF65-F5344CB8AC3E}">
        <p14:creationId xmlns:p14="http://schemas.microsoft.com/office/powerpoint/2010/main" val="36111918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Chart Placeholder 4"/>
          <p:cNvSpPr>
            <a:spLocks noGrp="1"/>
          </p:cNvSpPr>
          <p:nvPr>
            <p:ph type="chart" sz="quarter" idx="14"/>
          </p:nvPr>
        </p:nvSpPr>
        <p:spPr>
          <a:xfrm>
            <a:off x="457200" y="1752600"/>
            <a:ext cx="8229600" cy="3733800"/>
          </a:xfrm>
          <a:prstGeom prst="rect">
            <a:avLst/>
          </a:prstGeom>
        </p:spPr>
        <p:txBody>
          <a:bodyPr rtlCol="0">
            <a:normAutofit/>
          </a:bodyPr>
          <a:lstStyle>
            <a:lvl1pPr>
              <a:defRPr sz="2400"/>
            </a:lvl1pPr>
          </a:lstStyle>
          <a:p>
            <a:pPr lvl="0"/>
            <a:r>
              <a:rPr lang="en-US" noProof="0"/>
              <a:t>Click icon to add chart</a:t>
            </a:r>
            <a:endParaRPr lang="en-US" noProof="0" dirty="0"/>
          </a:p>
        </p:txBody>
      </p:sp>
      <p:sp>
        <p:nvSpPr>
          <p:cNvPr id="8"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a:t>Click to edit Master text styles</a:t>
            </a:r>
          </a:p>
        </p:txBody>
      </p:sp>
      <p:sp>
        <p:nvSpPr>
          <p:cNvPr id="6" name="Slide Number Placeholder 5"/>
          <p:cNvSpPr>
            <a:spLocks noGrp="1"/>
          </p:cNvSpPr>
          <p:nvPr>
            <p:ph type="sldNum" sz="quarter" idx="16"/>
          </p:nvPr>
        </p:nvSpPr>
        <p:spPr/>
        <p:txBody>
          <a:bodyPr/>
          <a:lstStyle>
            <a:lvl1pPr>
              <a:defRPr/>
            </a:lvl1pPr>
          </a:lstStyle>
          <a:p>
            <a:pPr>
              <a:defRPr/>
            </a:pPr>
            <a:fld id="{91D89C30-26AA-4B3C-AA1F-07085B8456FF}" type="slidenum">
              <a:rPr lang="en-US" altLang="en-US"/>
              <a:pPr>
                <a:defRPr/>
              </a:pPr>
              <a:t>‹#›</a:t>
            </a:fld>
            <a:endParaRPr lang="en-US" altLang="en-US"/>
          </a:p>
        </p:txBody>
      </p:sp>
      <p:sp>
        <p:nvSpPr>
          <p:cNvPr id="7" name="Date Placeholder 4"/>
          <p:cNvSpPr>
            <a:spLocks noGrp="1"/>
          </p:cNvSpPr>
          <p:nvPr>
            <p:ph type="dt" sz="half" idx="17"/>
          </p:nvPr>
        </p:nvSpPr>
        <p:spPr>
          <a:xfrm>
            <a:off x="457200" y="6248400"/>
            <a:ext cx="2133600" cy="549275"/>
          </a:xfrm>
          <a:prstGeom prst="rect">
            <a:avLst/>
          </a:prstGeom>
        </p:spPr>
        <p:txBody>
          <a:bodyPr/>
          <a:lstStyle>
            <a:lvl1pPr>
              <a:defRPr/>
            </a:lvl1pPr>
          </a:lstStyle>
          <a:p>
            <a:pPr>
              <a:defRPr/>
            </a:pPr>
            <a:r>
              <a:rPr lang="en-US"/>
              <a:t>Health IT Workforce Curriculum                                         Version 3.0/Spring 2012 </a:t>
            </a:r>
          </a:p>
        </p:txBody>
      </p:sp>
      <p:sp>
        <p:nvSpPr>
          <p:cNvPr id="9" name="Footer Placeholder 5"/>
          <p:cNvSpPr>
            <a:spLocks noGrp="1"/>
          </p:cNvSpPr>
          <p:nvPr>
            <p:ph type="ftr" sz="quarter" idx="18"/>
          </p:nvPr>
        </p:nvSpPr>
        <p:spPr>
          <a:xfrm>
            <a:off x="2667000" y="6218238"/>
            <a:ext cx="3810000" cy="639762"/>
          </a:xfrm>
          <a:prstGeom prst="rect">
            <a:avLst/>
          </a:prstGeom>
        </p:spPr>
        <p:txBody>
          <a:bodyPr/>
          <a:lstStyle>
            <a:lvl1pPr>
              <a:defRPr/>
            </a:lvl1pPr>
          </a:lstStyle>
          <a:p>
            <a:pPr>
              <a:defRPr/>
            </a:pPr>
            <a:r>
              <a:rPr lang="en-US"/>
              <a:t>Ethics and Professionalism                                                                                                  Medical ethics and professional values overview                                                                           Lecture a</a:t>
            </a:r>
          </a:p>
        </p:txBody>
      </p:sp>
    </p:spTree>
    <p:extLst>
      <p:ext uri="{BB962C8B-B14F-4D97-AF65-F5344CB8AC3E}">
        <p14:creationId xmlns:p14="http://schemas.microsoft.com/office/powerpoint/2010/main" val="42827209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ide by side one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447800"/>
            <a:ext cx="8229600" cy="4648200"/>
          </a:xfrm>
          <a:prstGeom prst="rect">
            <a:avLst/>
          </a:prstGeom>
        </p:spPr>
        <p:txBody>
          <a:bodyPr/>
          <a:lstStyle/>
          <a:p>
            <a:pPr lvl="0"/>
            <a:r>
              <a:rPr lang="en-US"/>
              <a:t>Click to edit Master text styles</a:t>
            </a:r>
          </a:p>
          <a:p>
            <a:pPr lvl="1"/>
            <a:r>
              <a:rPr lang="en-US"/>
              <a:t>Second level</a:t>
            </a:r>
          </a:p>
          <a:p>
            <a:pPr lvl="2"/>
            <a:r>
              <a:rPr lang="en-US"/>
              <a:t>Third level</a:t>
            </a:r>
          </a:p>
        </p:txBody>
      </p:sp>
      <p:sp>
        <p:nvSpPr>
          <p:cNvPr id="7" name="Content Placeholder 7"/>
          <p:cNvSpPr>
            <a:spLocks noGrp="1"/>
          </p:cNvSpPr>
          <p:nvPr>
            <p:ph sz="quarter" idx="18"/>
          </p:nvPr>
        </p:nvSpPr>
        <p:spPr>
          <a:xfrm>
            <a:off x="4572000" y="1981200"/>
            <a:ext cx="4114800" cy="1981200"/>
          </a:xfrm>
          <a:prstGeom prst="rect">
            <a:avLst/>
          </a:prstGeom>
        </p:spPr>
        <p:txBody>
          <a:bodyPr/>
          <a:lstStyle>
            <a:lvl1pPr>
              <a:buNone/>
              <a:defRPr sz="2800"/>
            </a:lvl1pPr>
          </a:lstStyle>
          <a:p>
            <a:pPr lvl="0"/>
            <a:r>
              <a:rPr lang="en-US"/>
              <a:t>Click to edit Master text styles</a:t>
            </a:r>
          </a:p>
        </p:txBody>
      </p:sp>
      <p:sp>
        <p:nvSpPr>
          <p:cNvPr id="11" name="Content Placeholder 7"/>
          <p:cNvSpPr>
            <a:spLocks noGrp="1"/>
          </p:cNvSpPr>
          <p:nvPr>
            <p:ph sz="quarter" idx="23"/>
          </p:nvPr>
        </p:nvSpPr>
        <p:spPr>
          <a:xfrm>
            <a:off x="4572000" y="3962400"/>
            <a:ext cx="4114800" cy="457200"/>
          </a:xfrm>
          <a:prstGeom prst="rect">
            <a:avLst/>
          </a:prstGeom>
        </p:spPr>
        <p:txBody>
          <a:bodyPr/>
          <a:lstStyle>
            <a:lvl1pPr>
              <a:buNone/>
              <a:defRPr sz="1200"/>
            </a:lvl1pPr>
          </a:lstStyle>
          <a:p>
            <a:pPr lvl="0"/>
            <a:r>
              <a:rPr lang="en-US"/>
              <a:t>Click to edit Master text styles</a:t>
            </a:r>
          </a:p>
        </p:txBody>
      </p:sp>
      <p:sp>
        <p:nvSpPr>
          <p:cNvPr id="6" name="Slide Number Placeholder 5"/>
          <p:cNvSpPr>
            <a:spLocks noGrp="1"/>
          </p:cNvSpPr>
          <p:nvPr>
            <p:ph type="sldNum" sz="quarter" idx="24"/>
          </p:nvPr>
        </p:nvSpPr>
        <p:spPr/>
        <p:txBody>
          <a:bodyPr/>
          <a:lstStyle>
            <a:lvl1pPr>
              <a:defRPr/>
            </a:lvl1pPr>
          </a:lstStyle>
          <a:p>
            <a:pPr>
              <a:defRPr/>
            </a:pPr>
            <a:fld id="{4643DECB-9FB2-4F1C-9867-D2CAB1BDE526}" type="slidenum">
              <a:rPr lang="en-US" altLang="en-US"/>
              <a:pPr>
                <a:defRPr/>
              </a:pPr>
              <a:t>‹#›</a:t>
            </a:fld>
            <a:endParaRPr lang="en-US" altLang="en-US"/>
          </a:p>
        </p:txBody>
      </p:sp>
      <p:sp>
        <p:nvSpPr>
          <p:cNvPr id="9" name="Date Placeholder 4"/>
          <p:cNvSpPr>
            <a:spLocks noGrp="1"/>
          </p:cNvSpPr>
          <p:nvPr>
            <p:ph type="dt" sz="half" idx="25"/>
          </p:nvPr>
        </p:nvSpPr>
        <p:spPr>
          <a:xfrm>
            <a:off x="457200" y="6248400"/>
            <a:ext cx="2133600" cy="549275"/>
          </a:xfrm>
          <a:prstGeom prst="rect">
            <a:avLst/>
          </a:prstGeom>
        </p:spPr>
        <p:txBody>
          <a:bodyPr/>
          <a:lstStyle>
            <a:lvl1pPr>
              <a:defRPr/>
            </a:lvl1pPr>
          </a:lstStyle>
          <a:p>
            <a:pPr>
              <a:defRPr/>
            </a:pPr>
            <a:r>
              <a:rPr lang="en-US"/>
              <a:t>Health IT Workforce Curriculum                                         Version 3.0/Spring 2012 </a:t>
            </a:r>
          </a:p>
        </p:txBody>
      </p:sp>
      <p:sp>
        <p:nvSpPr>
          <p:cNvPr id="10" name="Footer Placeholder 5"/>
          <p:cNvSpPr>
            <a:spLocks noGrp="1"/>
          </p:cNvSpPr>
          <p:nvPr>
            <p:ph type="ftr" sz="quarter" idx="26"/>
          </p:nvPr>
        </p:nvSpPr>
        <p:spPr>
          <a:xfrm>
            <a:off x="2667000" y="6218238"/>
            <a:ext cx="3810000" cy="639762"/>
          </a:xfrm>
          <a:prstGeom prst="rect">
            <a:avLst/>
          </a:prstGeom>
        </p:spPr>
        <p:txBody>
          <a:bodyPr/>
          <a:lstStyle>
            <a:lvl1pPr>
              <a:defRPr/>
            </a:lvl1pPr>
          </a:lstStyle>
          <a:p>
            <a:pPr>
              <a:defRPr/>
            </a:pPr>
            <a:r>
              <a:rPr lang="en-US"/>
              <a:t>Ethics and Professionalism                                                                                                  Medical ethics and professional values overview                                                                           Lecture a</a:t>
            </a:r>
          </a:p>
        </p:txBody>
      </p:sp>
    </p:spTree>
    <p:extLst>
      <p:ext uri="{BB962C8B-B14F-4D97-AF65-F5344CB8AC3E}">
        <p14:creationId xmlns:p14="http://schemas.microsoft.com/office/powerpoint/2010/main" val="4501134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able Placeholder 7"/>
          <p:cNvSpPr>
            <a:spLocks noGrp="1"/>
          </p:cNvSpPr>
          <p:nvPr>
            <p:ph type="tbl" sz="quarter" idx="14"/>
          </p:nvPr>
        </p:nvSpPr>
        <p:spPr>
          <a:xfrm>
            <a:off x="457200" y="1752600"/>
            <a:ext cx="8229600" cy="3657600"/>
          </a:xfrm>
          <a:prstGeom prst="rect">
            <a:avLst/>
          </a:prstGeom>
        </p:spPr>
        <p:txBody>
          <a:bodyPr rtlCol="0">
            <a:normAutofit/>
          </a:bodyPr>
          <a:lstStyle/>
          <a:p>
            <a:pPr lvl="0"/>
            <a:r>
              <a:rPr lang="en-US" noProof="0"/>
              <a:t>Click icon to add table</a:t>
            </a:r>
            <a:endParaRPr lang="en-US" noProof="0" dirty="0"/>
          </a:p>
        </p:txBody>
      </p:sp>
      <p:sp>
        <p:nvSpPr>
          <p:cNvPr id="9" name="Text Placeholder 9"/>
          <p:cNvSpPr>
            <a:spLocks noGrp="1"/>
          </p:cNvSpPr>
          <p:nvPr>
            <p:ph type="body" sz="quarter" idx="15"/>
          </p:nvPr>
        </p:nvSpPr>
        <p:spPr>
          <a:xfrm>
            <a:off x="457200" y="54864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a:t>Click to edit Master text styles</a:t>
            </a:r>
          </a:p>
        </p:txBody>
      </p:sp>
      <p:sp>
        <p:nvSpPr>
          <p:cNvPr id="5" name="Slide Number Placeholder 5"/>
          <p:cNvSpPr>
            <a:spLocks noGrp="1"/>
          </p:cNvSpPr>
          <p:nvPr>
            <p:ph type="sldNum" sz="quarter" idx="16"/>
          </p:nvPr>
        </p:nvSpPr>
        <p:spPr/>
        <p:txBody>
          <a:bodyPr/>
          <a:lstStyle>
            <a:lvl1pPr>
              <a:defRPr/>
            </a:lvl1pPr>
          </a:lstStyle>
          <a:p>
            <a:pPr>
              <a:defRPr/>
            </a:pPr>
            <a:fld id="{A0F825F7-D26D-4CE6-9E79-9401BE5088B8}" type="slidenum">
              <a:rPr lang="en-US" altLang="en-US"/>
              <a:pPr>
                <a:defRPr/>
              </a:pPr>
              <a:t>‹#›</a:t>
            </a:fld>
            <a:endParaRPr lang="en-US" altLang="en-US"/>
          </a:p>
        </p:txBody>
      </p:sp>
      <p:sp>
        <p:nvSpPr>
          <p:cNvPr id="6" name="Date Placeholder 4"/>
          <p:cNvSpPr>
            <a:spLocks noGrp="1"/>
          </p:cNvSpPr>
          <p:nvPr>
            <p:ph type="dt" sz="half" idx="17"/>
          </p:nvPr>
        </p:nvSpPr>
        <p:spPr>
          <a:xfrm>
            <a:off x="457200" y="6248400"/>
            <a:ext cx="2133600" cy="549275"/>
          </a:xfrm>
          <a:prstGeom prst="rect">
            <a:avLst/>
          </a:prstGeom>
        </p:spPr>
        <p:txBody>
          <a:bodyPr/>
          <a:lstStyle>
            <a:lvl1pPr>
              <a:defRPr/>
            </a:lvl1pPr>
          </a:lstStyle>
          <a:p>
            <a:pPr>
              <a:defRPr/>
            </a:pPr>
            <a:r>
              <a:rPr lang="en-US"/>
              <a:t>Health IT Workforce Curriculum                                         Version 3.0/Spring 2012 </a:t>
            </a:r>
          </a:p>
        </p:txBody>
      </p:sp>
      <p:sp>
        <p:nvSpPr>
          <p:cNvPr id="7" name="Footer Placeholder 5"/>
          <p:cNvSpPr>
            <a:spLocks noGrp="1"/>
          </p:cNvSpPr>
          <p:nvPr>
            <p:ph type="ftr" sz="quarter" idx="18"/>
          </p:nvPr>
        </p:nvSpPr>
        <p:spPr>
          <a:xfrm>
            <a:off x="2667000" y="6218238"/>
            <a:ext cx="3810000" cy="639762"/>
          </a:xfrm>
          <a:prstGeom prst="rect">
            <a:avLst/>
          </a:prstGeom>
        </p:spPr>
        <p:txBody>
          <a:bodyPr/>
          <a:lstStyle>
            <a:lvl1pPr>
              <a:defRPr/>
            </a:lvl1pPr>
          </a:lstStyle>
          <a:p>
            <a:pPr>
              <a:defRPr/>
            </a:pPr>
            <a:r>
              <a:rPr lang="en-US"/>
              <a:t>Ethics and Professionalism                                                                                                  Medical ethics and professional values overview                                                                           Lecture a</a:t>
            </a:r>
          </a:p>
        </p:txBody>
      </p:sp>
    </p:spTree>
    <p:extLst>
      <p:ext uri="{BB962C8B-B14F-4D97-AF65-F5344CB8AC3E}">
        <p14:creationId xmlns:p14="http://schemas.microsoft.com/office/powerpoint/2010/main" val="4872642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a:t>Click to edit Master text styles</a:t>
            </a:r>
          </a:p>
          <a:p>
            <a:pPr lvl="1"/>
            <a:r>
              <a:rPr lang="en-US"/>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a:t>Click to edit Master text styles</a:t>
            </a:r>
          </a:p>
          <a:p>
            <a:pPr lvl="1"/>
            <a:r>
              <a:rPr lang="en-US"/>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a:t>Click to edit Master text styles</a:t>
            </a:r>
          </a:p>
          <a:p>
            <a:pPr lvl="1"/>
            <a:r>
              <a:rPr lang="en-US"/>
              <a:t>Second level</a:t>
            </a:r>
          </a:p>
        </p:txBody>
      </p:sp>
      <p:sp>
        <p:nvSpPr>
          <p:cNvPr id="6" name="Slide Number Placeholder 5"/>
          <p:cNvSpPr>
            <a:spLocks noGrp="1"/>
          </p:cNvSpPr>
          <p:nvPr>
            <p:ph type="sldNum" sz="quarter" idx="22"/>
          </p:nvPr>
        </p:nvSpPr>
        <p:spPr/>
        <p:txBody>
          <a:bodyPr/>
          <a:lstStyle>
            <a:lvl1pPr>
              <a:defRPr/>
            </a:lvl1pPr>
          </a:lstStyle>
          <a:p>
            <a:pPr>
              <a:defRPr/>
            </a:pPr>
            <a:fld id="{9771FC0A-FD33-4AB2-A50F-855A11387223}" type="slidenum">
              <a:rPr lang="en-US" altLang="en-US"/>
              <a:pPr>
                <a:defRPr/>
              </a:pPr>
              <a:t>‹#›</a:t>
            </a:fld>
            <a:endParaRPr lang="en-US" altLang="en-US"/>
          </a:p>
        </p:txBody>
      </p:sp>
      <p:sp>
        <p:nvSpPr>
          <p:cNvPr id="7" name="Date Placeholder 4"/>
          <p:cNvSpPr>
            <a:spLocks noGrp="1"/>
          </p:cNvSpPr>
          <p:nvPr>
            <p:ph type="dt" sz="half" idx="23"/>
          </p:nvPr>
        </p:nvSpPr>
        <p:spPr>
          <a:xfrm>
            <a:off x="457200" y="6248400"/>
            <a:ext cx="2133600" cy="549275"/>
          </a:xfrm>
          <a:prstGeom prst="rect">
            <a:avLst/>
          </a:prstGeom>
        </p:spPr>
        <p:txBody>
          <a:bodyPr/>
          <a:lstStyle>
            <a:lvl1pPr>
              <a:defRPr/>
            </a:lvl1pPr>
          </a:lstStyle>
          <a:p>
            <a:pPr>
              <a:defRPr/>
            </a:pPr>
            <a:r>
              <a:rPr lang="en-US"/>
              <a:t>Health IT Workforce Curriculum                                         Version 3.0/Spring 2012 </a:t>
            </a:r>
          </a:p>
        </p:txBody>
      </p:sp>
      <p:sp>
        <p:nvSpPr>
          <p:cNvPr id="11" name="Footer Placeholder 5"/>
          <p:cNvSpPr>
            <a:spLocks noGrp="1"/>
          </p:cNvSpPr>
          <p:nvPr>
            <p:ph type="ftr" sz="quarter" idx="24"/>
          </p:nvPr>
        </p:nvSpPr>
        <p:spPr>
          <a:xfrm>
            <a:off x="2667000" y="6218238"/>
            <a:ext cx="3810000" cy="639762"/>
          </a:xfrm>
          <a:prstGeom prst="rect">
            <a:avLst/>
          </a:prstGeom>
        </p:spPr>
        <p:txBody>
          <a:bodyPr/>
          <a:lstStyle>
            <a:lvl1pPr>
              <a:defRPr/>
            </a:lvl1pPr>
          </a:lstStyle>
          <a:p>
            <a:pPr>
              <a:defRPr/>
            </a:pPr>
            <a:r>
              <a:rPr lang="en-US"/>
              <a:t>Ethics and Professionalism                                                                                                  Medical ethics and professional values overview                                                                           Lecture b</a:t>
            </a:r>
          </a:p>
        </p:txBody>
      </p:sp>
    </p:spTree>
    <p:extLst>
      <p:ext uri="{BB962C8B-B14F-4D97-AF65-F5344CB8AC3E}">
        <p14:creationId xmlns:p14="http://schemas.microsoft.com/office/powerpoint/2010/main" val="1043889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table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chart attribution.</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image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a:t>Click to edit Master text styles</a:t>
            </a:r>
          </a:p>
          <a:p>
            <a:pPr lvl="1"/>
            <a:r>
              <a:rPr lang="en-US"/>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a:t>Click to edit Master text styles</a:t>
            </a:r>
          </a:p>
          <a:p>
            <a:pPr lvl="1"/>
            <a:r>
              <a:rPr lang="en-US"/>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a:t>Click to edit Master text styles</a:t>
            </a:r>
          </a:p>
          <a:p>
            <a:pPr lvl="1"/>
            <a:r>
              <a:rPr lang="en-US"/>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a:t>Click to edit Master text styles</a:t>
            </a:r>
          </a:p>
          <a:p>
            <a:pPr lvl="1"/>
            <a:r>
              <a:rPr lang="en-US"/>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 id="2147484273" r:id="rId12"/>
    <p:sldLayoutId id="2147484274" r:id="rId13"/>
    <p:sldLayoutId id="2147484275" r:id="rId14"/>
    <p:sldLayoutId id="2147484276" r:id="rId15"/>
    <p:sldLayoutId id="2147484277" r:id="rId16"/>
    <p:sldLayoutId id="2147484278" r:id="rId17"/>
  </p:sldLayoutIdLst>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3.xml"/><Relationship Id="rId1" Type="http://schemas.openxmlformats.org/officeDocument/2006/relationships/tags" Target="../tags/tag19.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hyperlink" Target="http://creativecommons.org/licenses/by-nc-sa/4.0/" TargetMode="Externa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5.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8.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8" Type="http://schemas.openxmlformats.org/officeDocument/2006/relationships/hyperlink" Target="https://depts.washington.edu/bioethx/topics/law.html" TargetMode="External"/><Relationship Id="rId3" Type="http://schemas.openxmlformats.org/officeDocument/2006/relationships/notesSlide" Target="../notesSlides/notesSlide22.xml"/><Relationship Id="rId7" Type="http://schemas.openxmlformats.org/officeDocument/2006/relationships/hyperlink" Target="http://www.ncbi.nlm.nih.gov/pmc/articles/PMC2563274/" TargetMode="External"/><Relationship Id="rId2" Type="http://schemas.openxmlformats.org/officeDocument/2006/relationships/slideLayout" Target="../slideLayouts/slideLayout9.xml"/><Relationship Id="rId1" Type="http://schemas.openxmlformats.org/officeDocument/2006/relationships/tags" Target="../tags/tag23.xml"/><Relationship Id="rId6" Type="http://schemas.openxmlformats.org/officeDocument/2006/relationships/hyperlink" Target="http://www.ama-assn.org/ama/pub/physician-resources/medical-ethics/code-medical-ethics/frequently-asked-questions.page" TargetMode="External"/><Relationship Id="rId5" Type="http://schemas.openxmlformats.org/officeDocument/2006/relationships/hyperlink" Target="http://www.ama-assn.org/ama/pub/physician-resources/medical-ethics/code-medical-ethics.page" TargetMode="External"/><Relationship Id="rId4" Type="http://schemas.openxmlformats.org/officeDocument/2006/relationships/hyperlink" Target="http://journalofethics.ama-assn.org/2012/09/coet1-1209.html" TargetMode="External"/><Relationship Id="rId9" Type="http://schemas.openxmlformats.org/officeDocument/2006/relationships/hyperlink" Target="https://www.practicalbioethics.org/what-is-bioethics" TargetMode="Externa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9.xml"/><Relationship Id="rId1" Type="http://schemas.openxmlformats.org/officeDocument/2006/relationships/tags" Target="../tags/tag24.xml"/><Relationship Id="rId6" Type="http://schemas.openxmlformats.org/officeDocument/2006/relationships/hyperlink" Target="http://www.fsmb.org/Media/Default/PDF/FSMB/Advocacy/GRPOL_essentials.pdf" TargetMode="External"/><Relationship Id="rId5" Type="http://schemas.openxmlformats.org/officeDocument/2006/relationships/hyperlink" Target="https://www.ethics.org/resources/free-toolkit/toolkit-glossary" TargetMode="External"/><Relationship Id="rId4" Type="http://schemas.openxmlformats.org/officeDocument/2006/relationships/hyperlink" Target="http://www.economist.com/news/united-states/21603078-why-thieves-love-americas-health-care-system-272-billion-swindle"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jme.bmj.com/content/41/1/75.full" TargetMode="External"/><Relationship Id="rId3" Type="http://schemas.openxmlformats.org/officeDocument/2006/relationships/notesSlide" Target="../notesSlides/notesSlide24.xml"/><Relationship Id="rId7" Type="http://schemas.openxmlformats.org/officeDocument/2006/relationships/hyperlink" Target="http://scholarship.shu.edu/cgi/viewcontent.cgi?article=1006&amp;context=health_law_outlook#page=27" TargetMode="External"/><Relationship Id="rId2" Type="http://schemas.openxmlformats.org/officeDocument/2006/relationships/slideLayout" Target="../slideLayouts/slideLayout9.xml"/><Relationship Id="rId1" Type="http://schemas.openxmlformats.org/officeDocument/2006/relationships/tags" Target="../tags/tag25.xml"/><Relationship Id="rId6" Type="http://schemas.openxmlformats.org/officeDocument/2006/relationships/hyperlink" Target="http://journal.publications.chestnet.org/article.aspx?articleid=1732168" TargetMode="External"/><Relationship Id="rId5" Type="http://schemas.openxmlformats.org/officeDocument/2006/relationships/hyperlink" Target="http://www.nejm.org/doi/full/10.1056/nejmsr0912039" TargetMode="External"/><Relationship Id="rId4" Type="http://schemas.openxmlformats.org/officeDocument/2006/relationships/hyperlink" Target="https://www.researchgate.net/profile/%20Annegret_Hannawa2/publication/232252062_Principles_of_medical_ethics_Implications_for_the_disclosure_of_medical_errors" TargetMode="External"/><Relationship Id="rId9" Type="http://schemas.openxmlformats.org/officeDocument/2006/relationships/hyperlink" Target="http://www.ncbi.nlm.nih.gov/pmc/articles/PMC4529038"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finance.yahoo.com/news/Justice-reports-record-false-apf-3660225829.html?x=0" TargetMode="External"/><Relationship Id="rId2" Type="http://schemas.openxmlformats.org/officeDocument/2006/relationships/notesSlide" Target="../notesSlides/notesSlide25.xml"/><Relationship Id="rId1" Type="http://schemas.openxmlformats.org/officeDocument/2006/relationships/slideLayout" Target="../slideLayouts/slideLayout9.xml"/><Relationship Id="rId5" Type="http://schemas.openxmlformats.org/officeDocument/2006/relationships/hyperlink" Target="http://depts.washington.edu/bioethx/topics/law.html" TargetMode="External"/><Relationship Id="rId4" Type="http://schemas.openxmlformats.org/officeDocument/2006/relationships/hyperlink" Target="https://www.justice.gov/opa/pr/justice-department-recovers-over-35-billion-false-claims-act-cases-fiscal-year-2015"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tags" Target="../tags/tag7.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960259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a:t>Investigation vs. Malpractice </a:t>
            </a:r>
            <a:endParaRPr lang="en-US" altLang="en-US" dirty="0"/>
          </a:p>
        </p:txBody>
      </p:sp>
      <p:sp>
        <p:nvSpPr>
          <p:cNvPr id="22531" name="Content Placeholder 2"/>
          <p:cNvSpPr>
            <a:spLocks noGrp="1"/>
          </p:cNvSpPr>
          <p:nvPr>
            <p:ph sz="quarter" idx="14"/>
          </p:nvPr>
        </p:nvSpPr>
        <p:spPr/>
        <p:txBody>
          <a:bodyPr/>
          <a:lstStyle/>
          <a:p>
            <a:r>
              <a:rPr lang="en-US" altLang="en-US"/>
              <a:t>State medical board investigation</a:t>
            </a:r>
          </a:p>
          <a:p>
            <a:pPr lvl="1"/>
            <a:r>
              <a:rPr lang="en-US" altLang="en-US"/>
              <a:t>Addresses physician’s responsibility to the medical profession</a:t>
            </a:r>
          </a:p>
          <a:p>
            <a:r>
              <a:rPr lang="en-US" altLang="en-US"/>
              <a:t>Malpractice lawsuit</a:t>
            </a:r>
          </a:p>
          <a:p>
            <a:pPr lvl="1"/>
            <a:r>
              <a:rPr lang="en-US" altLang="en-US"/>
              <a:t>Addresses physician’s liability to patient</a:t>
            </a:r>
          </a:p>
          <a:p>
            <a:r>
              <a:rPr lang="en-US" altLang="en-US"/>
              <a:t>The same act or situation may result in both an investigation and a lawsuit</a:t>
            </a:r>
          </a:p>
          <a:p>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a:t>Four Basics of Malpractice </a:t>
            </a:r>
          </a:p>
        </p:txBody>
      </p:sp>
      <p:sp>
        <p:nvSpPr>
          <p:cNvPr id="23555" name="Content Placeholder 2"/>
          <p:cNvSpPr>
            <a:spLocks noGrp="1"/>
          </p:cNvSpPr>
          <p:nvPr>
            <p:ph sz="quarter" idx="14"/>
          </p:nvPr>
        </p:nvSpPr>
        <p:spPr/>
        <p:txBody>
          <a:bodyPr/>
          <a:lstStyle/>
          <a:p>
            <a:r>
              <a:rPr lang="en-US" altLang="en-US"/>
              <a:t>Health care provider had a duty to the patient</a:t>
            </a:r>
          </a:p>
          <a:p>
            <a:r>
              <a:rPr lang="en-US" altLang="en-US"/>
              <a:t>Minimum standards of care were not met</a:t>
            </a:r>
          </a:p>
          <a:p>
            <a:r>
              <a:rPr lang="en-US" altLang="en-US"/>
              <a:t>The failure to meet standards of care caused an injury</a:t>
            </a:r>
          </a:p>
          <a:p>
            <a:r>
              <a:rPr lang="en-US" altLang="en-US"/>
              <a:t>The injury resulted in damages (harm)</a:t>
            </a:r>
          </a:p>
          <a:p>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11</a:t>
            </a:fld>
            <a:endParaRPr lang="en-US" dirty="0"/>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a:t>Professionalism and</a:t>
            </a:r>
            <a:br>
              <a:rPr lang="en-US" altLang="en-US"/>
            </a:br>
            <a:r>
              <a:rPr lang="en-US" altLang="en-US"/>
              <a:t>the Culture of Health Care</a:t>
            </a:r>
            <a:endParaRPr lang="en-US" altLang="en-US" dirty="0"/>
          </a:p>
        </p:txBody>
      </p:sp>
      <p:sp>
        <p:nvSpPr>
          <p:cNvPr id="24579" name="Content Placeholder 2"/>
          <p:cNvSpPr>
            <a:spLocks noGrp="1"/>
          </p:cNvSpPr>
          <p:nvPr>
            <p:ph sz="quarter" idx="14"/>
          </p:nvPr>
        </p:nvSpPr>
        <p:spPr/>
        <p:txBody>
          <a:bodyPr/>
          <a:lstStyle/>
          <a:p>
            <a:r>
              <a:rPr lang="en-US" altLang="en-US"/>
              <a:t>Lofty goals can compete with fear of potential consequences</a:t>
            </a:r>
          </a:p>
          <a:p>
            <a:r>
              <a:rPr lang="en-US" altLang="en-US"/>
              <a:t>Prevailing attitudes in the health care culture can make it difficult to uncover ethical lapses</a:t>
            </a:r>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12</a:t>
            </a:fld>
            <a:endParaRPr lang="en-US" dirty="0"/>
          </a:p>
        </p:txBody>
      </p: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a:t>The Hidden Curriculum</a:t>
            </a:r>
            <a:br>
              <a:rPr lang="en-US" altLang="en-US"/>
            </a:br>
            <a:r>
              <a:rPr lang="en-US" altLang="en-US"/>
              <a:t>in Medical Education</a:t>
            </a:r>
          </a:p>
        </p:txBody>
      </p:sp>
      <p:sp>
        <p:nvSpPr>
          <p:cNvPr id="25603" name="Content Placeholder 2"/>
          <p:cNvSpPr>
            <a:spLocks noGrp="1"/>
          </p:cNvSpPr>
          <p:nvPr>
            <p:ph sz="quarter" idx="14"/>
          </p:nvPr>
        </p:nvSpPr>
        <p:spPr/>
        <p:txBody>
          <a:bodyPr/>
          <a:lstStyle/>
          <a:p>
            <a:r>
              <a:rPr lang="en-US" altLang="en-US"/>
              <a:t>The “culture” of a medical school can contradict formal medical ethics training</a:t>
            </a:r>
          </a:p>
          <a:p>
            <a:r>
              <a:rPr lang="en-US" altLang="en-US"/>
              <a:t>Students learn by:</a:t>
            </a:r>
          </a:p>
          <a:p>
            <a:pPr lvl="1"/>
            <a:r>
              <a:rPr lang="en-US" altLang="en-US"/>
              <a:t>“Reading between the lines” of written institutional policies</a:t>
            </a:r>
          </a:p>
          <a:p>
            <a:pPr lvl="1"/>
            <a:r>
              <a:rPr lang="en-US" altLang="en-US"/>
              <a:t>Observing standards used for evaluation of success</a:t>
            </a:r>
          </a:p>
          <a:p>
            <a:pPr lvl="1"/>
            <a:r>
              <a:rPr lang="en-US" altLang="en-US"/>
              <a:t>Following the money</a:t>
            </a:r>
          </a:p>
          <a:p>
            <a:pPr lvl="1"/>
            <a:r>
              <a:rPr lang="en-US" altLang="en-US"/>
              <a:t>Noticing the language an institution uses</a:t>
            </a:r>
          </a:p>
        </p:txBody>
      </p:sp>
      <p:sp>
        <p:nvSpPr>
          <p:cNvPr id="5" name="Slide Number Placeholder 4"/>
          <p:cNvSpPr>
            <a:spLocks noGrp="1"/>
          </p:cNvSpPr>
          <p:nvPr>
            <p:ph type="sldNum" sz="quarter" idx="4"/>
          </p:nvPr>
        </p:nvSpPr>
        <p:spPr/>
        <p:txBody>
          <a:bodyPr/>
          <a:lstStyle/>
          <a:p>
            <a:fld id="{F3BF8891-5E06-46C2-89A4-6DB85D39BA35}" type="slidenum">
              <a:rPr lang="en-US" smtClean="0"/>
              <a:pPr/>
              <a:t>13</a:t>
            </a:fld>
            <a:endParaRPr lang="en-US" dirty="0"/>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a:t>How the Hidden Curriculum</a:t>
            </a:r>
            <a:br>
              <a:rPr lang="en-US" altLang="en-US"/>
            </a:br>
            <a:r>
              <a:rPr lang="en-US" altLang="en-US"/>
              <a:t>Is Taught</a:t>
            </a:r>
            <a:endParaRPr lang="en-US" altLang="en-US" dirty="0"/>
          </a:p>
        </p:txBody>
      </p:sp>
      <p:sp>
        <p:nvSpPr>
          <p:cNvPr id="26627" name="Content Placeholder 2"/>
          <p:cNvSpPr>
            <a:spLocks noGrp="1"/>
          </p:cNvSpPr>
          <p:nvPr>
            <p:ph sz="quarter" idx="14"/>
          </p:nvPr>
        </p:nvSpPr>
        <p:spPr/>
        <p:txBody>
          <a:bodyPr/>
          <a:lstStyle/>
          <a:p>
            <a:r>
              <a:rPr lang="en-US" altLang="en-US"/>
              <a:t>Institutional policies</a:t>
            </a:r>
          </a:p>
          <a:p>
            <a:pPr lvl="1"/>
            <a:r>
              <a:rPr lang="en-US" altLang="en-US"/>
              <a:t>Statements about how much federal grant money the faculty is generating tell students that attracting money to the institution is an important value</a:t>
            </a:r>
          </a:p>
          <a:p>
            <a:r>
              <a:rPr lang="en-US" altLang="en-US"/>
              <a:t>Evaluation activities</a:t>
            </a:r>
          </a:p>
          <a:p>
            <a:pPr lvl="1"/>
            <a:r>
              <a:rPr lang="en-US" altLang="en-US"/>
              <a:t>The attributes and behaviors of those who are promoted may be more influential than ethics statements</a:t>
            </a:r>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14</a:t>
            </a:fld>
            <a:endParaRPr lang="en-US" dirty="0"/>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a:t>How the Hidden Curriculum</a:t>
            </a:r>
            <a:br>
              <a:rPr lang="en-US" altLang="en-US"/>
            </a:br>
            <a:r>
              <a:rPr lang="en-US" altLang="en-US"/>
              <a:t>Is Taught Continued</a:t>
            </a:r>
            <a:endParaRPr lang="en-US" altLang="en-US" dirty="0"/>
          </a:p>
        </p:txBody>
      </p:sp>
      <p:sp>
        <p:nvSpPr>
          <p:cNvPr id="27651" name="Content Placeholder 2"/>
          <p:cNvSpPr>
            <a:spLocks noGrp="1"/>
          </p:cNvSpPr>
          <p:nvPr>
            <p:ph sz="quarter" idx="14"/>
          </p:nvPr>
        </p:nvSpPr>
        <p:spPr/>
        <p:txBody>
          <a:bodyPr/>
          <a:lstStyle/>
          <a:p>
            <a:r>
              <a:rPr lang="en-US" altLang="en-US" dirty="0"/>
              <a:t>Resource-allocation decisions</a:t>
            </a:r>
          </a:p>
          <a:p>
            <a:pPr lvl="1"/>
            <a:r>
              <a:rPr lang="en-US" altLang="en-US" dirty="0"/>
              <a:t>Office space</a:t>
            </a:r>
          </a:p>
          <a:p>
            <a:pPr lvl="1"/>
            <a:r>
              <a:rPr lang="en-US" altLang="en-US" dirty="0"/>
              <a:t>Which programs are funded</a:t>
            </a:r>
          </a:p>
          <a:p>
            <a:r>
              <a:rPr lang="en-US" altLang="en-US" dirty="0"/>
              <a:t>Institutional language about money</a:t>
            </a:r>
          </a:p>
        </p:txBody>
      </p:sp>
      <p:sp>
        <p:nvSpPr>
          <p:cNvPr id="5" name="Slide Number Placeholder 4"/>
          <p:cNvSpPr>
            <a:spLocks noGrp="1"/>
          </p:cNvSpPr>
          <p:nvPr>
            <p:ph type="sldNum" sz="quarter" idx="4"/>
          </p:nvPr>
        </p:nvSpPr>
        <p:spPr/>
        <p:txBody>
          <a:bodyPr/>
          <a:lstStyle/>
          <a:p>
            <a:fld id="{F3BF8891-5E06-46C2-89A4-6DB85D39BA35}" type="slidenum">
              <a:rPr lang="en-US" smtClean="0"/>
              <a:pPr/>
              <a:t>15</a:t>
            </a:fld>
            <a:endParaRPr lang="en-US" dirty="0"/>
          </a:p>
        </p:txBody>
      </p:sp>
    </p:spTree>
    <p:custDataLst>
      <p:tags r:id="rId1"/>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a:t>Barriers to Disclosing</a:t>
            </a:r>
            <a:br>
              <a:rPr lang="en-US" altLang="en-US"/>
            </a:br>
            <a:r>
              <a:rPr lang="en-US" altLang="en-US"/>
              <a:t>Unethical Behavior</a:t>
            </a:r>
            <a:endParaRPr lang="en-US" altLang="en-US" dirty="0"/>
          </a:p>
        </p:txBody>
      </p:sp>
      <p:sp>
        <p:nvSpPr>
          <p:cNvPr id="28675" name="Content Placeholder 2"/>
          <p:cNvSpPr>
            <a:spLocks noGrp="1"/>
          </p:cNvSpPr>
          <p:nvPr>
            <p:ph sz="quarter" idx="14"/>
          </p:nvPr>
        </p:nvSpPr>
        <p:spPr/>
        <p:txBody>
          <a:bodyPr/>
          <a:lstStyle/>
          <a:p>
            <a:r>
              <a:rPr lang="en-US" altLang="en-US"/>
              <a:t>Personal motivations </a:t>
            </a:r>
          </a:p>
          <a:p>
            <a:pPr lvl="1"/>
            <a:r>
              <a:rPr lang="en-US" altLang="en-US"/>
              <a:t>Loyalty to the profession</a:t>
            </a:r>
          </a:p>
          <a:p>
            <a:r>
              <a:rPr lang="en-US" altLang="en-US"/>
              <a:t>Institutional motivations</a:t>
            </a:r>
          </a:p>
          <a:p>
            <a:pPr lvl="1"/>
            <a:r>
              <a:rPr lang="en-US" altLang="en-US"/>
              <a:t>Fear of negative publicity associated with a scandal</a:t>
            </a:r>
          </a:p>
          <a:p>
            <a:r>
              <a:rPr lang="en-US" altLang="en-US"/>
              <a:t>Understandings about physician behavior</a:t>
            </a:r>
          </a:p>
          <a:p>
            <a:pPr lvl="1"/>
            <a:r>
              <a:rPr lang="en-US" altLang="en-US"/>
              <a:t>Be confident and exercise independent judgment</a:t>
            </a:r>
          </a:p>
          <a:p>
            <a:pPr lvl="1"/>
            <a:r>
              <a:rPr lang="en-US" altLang="en-US"/>
              <a:t>Do not raise concerns with others</a:t>
            </a:r>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16</a:t>
            </a:fld>
            <a:endParaRPr lang="en-US" dirty="0"/>
          </a:p>
        </p:txBody>
      </p:sp>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a:t>Whistleblowing</a:t>
            </a:r>
            <a:br>
              <a:rPr lang="en-US" altLang="en-US"/>
            </a:br>
            <a:r>
              <a:rPr lang="en-US" altLang="en-US"/>
              <a:t>and Health Care Ethics</a:t>
            </a:r>
            <a:endParaRPr lang="en-US" altLang="en-US" dirty="0"/>
          </a:p>
        </p:txBody>
      </p:sp>
      <p:sp>
        <p:nvSpPr>
          <p:cNvPr id="29699" name="Content Placeholder 2"/>
          <p:cNvSpPr>
            <a:spLocks noGrp="1"/>
          </p:cNvSpPr>
          <p:nvPr>
            <p:ph sz="quarter" idx="14"/>
          </p:nvPr>
        </p:nvSpPr>
        <p:spPr/>
        <p:txBody>
          <a:bodyPr/>
          <a:lstStyle/>
          <a:p>
            <a:r>
              <a:rPr lang="en-US" altLang="en-US"/>
              <a:t>Generally, about 6 out of 10 people who observe workplace misconduct will report it </a:t>
            </a:r>
          </a:p>
          <a:p>
            <a:r>
              <a:rPr lang="en-US" altLang="en-US"/>
              <a:t>The percentage may be even lower in the health care field</a:t>
            </a:r>
          </a:p>
          <a:p>
            <a:pPr lvl="1"/>
            <a:r>
              <a:rPr lang="en-US" altLang="en-US"/>
              <a:t>Fewer than 5% of medical students in their last weeks of training said they would report unethical behavior</a:t>
            </a:r>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17</a:t>
            </a:fld>
            <a:endParaRPr lang="en-US" dirty="0"/>
          </a:p>
        </p:txBody>
      </p:sp>
    </p:spTree>
    <p:custDataLst>
      <p:tags r:id="rId1"/>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274637"/>
            <a:ext cx="8229600" cy="1143000"/>
          </a:xfrm>
        </p:spPr>
        <p:txBody>
          <a:bodyPr/>
          <a:lstStyle/>
          <a:p>
            <a:r>
              <a:rPr lang="en-US" altLang="en-US" dirty="0"/>
              <a:t>Funds Recovered Due to Whistleblowing in 2015</a:t>
            </a:r>
          </a:p>
        </p:txBody>
      </p:sp>
      <p:sp>
        <p:nvSpPr>
          <p:cNvPr id="30724" name="Content Placeholder 14"/>
          <p:cNvSpPr>
            <a:spLocks noGrp="1"/>
          </p:cNvSpPr>
          <p:nvPr>
            <p:ph type="body" sz="quarter" idx="32"/>
          </p:nvPr>
        </p:nvSpPr>
        <p:spPr>
          <a:xfrm>
            <a:off x="2160194" y="4768904"/>
            <a:ext cx="4823614" cy="533400"/>
          </a:xfrm>
        </p:spPr>
        <p:txBody>
          <a:bodyPr/>
          <a:lstStyle/>
          <a:p>
            <a:r>
              <a:rPr lang="en-US" altLang="en-US" dirty="0"/>
              <a:t>8.5  Chart: Health care fraud</a:t>
            </a:r>
          </a:p>
          <a:p>
            <a:endParaRPr lang="en-US" altLang="en-US" dirty="0"/>
          </a:p>
        </p:txBody>
      </p:sp>
      <p:sp>
        <p:nvSpPr>
          <p:cNvPr id="14" name="Content Placeholder 13"/>
          <p:cNvSpPr>
            <a:spLocks noGrp="1"/>
          </p:cNvSpPr>
          <p:nvPr>
            <p:ph sz="quarter" idx="18"/>
          </p:nvPr>
        </p:nvSpPr>
        <p:spPr>
          <a:xfrm>
            <a:off x="457198" y="5024176"/>
            <a:ext cx="8232650" cy="1148024"/>
          </a:xfrm>
        </p:spPr>
        <p:txBody>
          <a:bodyPr/>
          <a:lstStyle/>
          <a:p>
            <a:pPr marL="0" indent="0">
              <a:buNone/>
            </a:pPr>
            <a:r>
              <a:rPr lang="en-US" dirty="0"/>
              <a:t>Of the $3.5 billion recovered, $1.9  billion was related to health care fraud</a:t>
            </a:r>
          </a:p>
        </p:txBody>
      </p:sp>
      <p:sp>
        <p:nvSpPr>
          <p:cNvPr id="2" name="Text Placeholder 1"/>
          <p:cNvSpPr>
            <a:spLocks noGrp="1"/>
          </p:cNvSpPr>
          <p:nvPr>
            <p:ph type="body" sz="quarter" idx="33"/>
          </p:nvPr>
        </p:nvSpPr>
        <p:spPr>
          <a:xfrm>
            <a:off x="457198" y="6278880"/>
            <a:ext cx="7641135" cy="533400"/>
          </a:xfrm>
        </p:spPr>
        <p:txBody>
          <a:bodyPr/>
          <a:lstStyle/>
          <a:p>
            <a:r>
              <a:rPr lang="en-US" dirty="0"/>
              <a:t>Department of Justice, 2015</a:t>
            </a:r>
          </a:p>
        </p:txBody>
      </p:sp>
      <p:sp>
        <p:nvSpPr>
          <p:cNvPr id="15" name="Slide Number Placeholder 14"/>
          <p:cNvSpPr>
            <a:spLocks noGrp="1"/>
          </p:cNvSpPr>
          <p:nvPr>
            <p:ph type="sldNum" sz="quarter" idx="4"/>
          </p:nvPr>
        </p:nvSpPr>
        <p:spPr/>
        <p:txBody>
          <a:bodyPr/>
          <a:lstStyle/>
          <a:p>
            <a:fld id="{F3BF8891-5E06-46C2-89A4-6DB85D39BA35}" type="slidenum">
              <a:rPr lang="en-US" smtClean="0"/>
              <a:pPr/>
              <a:t>18</a:t>
            </a:fld>
            <a:endParaRPr lang="en-US" dirty="0"/>
          </a:p>
        </p:txBody>
      </p:sp>
      <p:pic>
        <p:nvPicPr>
          <p:cNvPr id="9" name="Content Placeholder 8" descr="Graphic showing total funds recovered due to whistleblowing in 2015--54% in the area of health care; 46% in other areas." title="8.5 Pie Chart: Health care fraud"/>
          <p:cNvPicPr>
            <a:picLocks noGrp="1" noChangeAspect="1"/>
          </p:cNvPicPr>
          <p:nvPr>
            <p:ph sz="quarter" idx="14"/>
          </p:nvPr>
        </p:nvPicPr>
        <p:blipFill rotWithShape="1">
          <a:blip r:embed="rId4"/>
          <a:srcRect l="1268" t="478" r="1311" b="1816"/>
          <a:stretch/>
        </p:blipFill>
        <p:spPr>
          <a:xfrm>
            <a:off x="2154417" y="1417638"/>
            <a:ext cx="4835167" cy="3378780"/>
          </a:xfrm>
          <a:prstGeom prst="rect">
            <a:avLst/>
          </a:prstGeom>
        </p:spPr>
      </p:pic>
    </p:spTree>
    <p:custDataLst>
      <p:tags r:id="rId1"/>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a:t>Retaliation for Whistleblowing</a:t>
            </a:r>
            <a:endParaRPr lang="en-US" altLang="en-US" dirty="0"/>
          </a:p>
        </p:txBody>
      </p:sp>
      <p:sp>
        <p:nvSpPr>
          <p:cNvPr id="31747" name="Content Placeholder 2"/>
          <p:cNvSpPr>
            <a:spLocks noGrp="1"/>
          </p:cNvSpPr>
          <p:nvPr>
            <p:ph sz="quarter" idx="14"/>
          </p:nvPr>
        </p:nvSpPr>
        <p:spPr/>
        <p:txBody>
          <a:bodyPr/>
          <a:lstStyle/>
          <a:p>
            <a:r>
              <a:rPr lang="en-US" altLang="en-US"/>
              <a:t>About 15% of whistleblowers face retaliation </a:t>
            </a:r>
          </a:p>
          <a:p>
            <a:r>
              <a:rPr lang="en-US" altLang="en-US"/>
              <a:t>Can range from mild to severe, for example:</a:t>
            </a:r>
          </a:p>
          <a:p>
            <a:pPr lvl="1"/>
            <a:r>
              <a:rPr lang="en-US" altLang="en-US"/>
              <a:t>Snubbed by coworkers</a:t>
            </a:r>
          </a:p>
          <a:p>
            <a:pPr lvl="1"/>
            <a:r>
              <a:rPr lang="en-US" altLang="en-US"/>
              <a:t>Verbal abuse by supervisor</a:t>
            </a:r>
          </a:p>
          <a:p>
            <a:pPr lvl="1"/>
            <a:r>
              <a:rPr lang="en-US" altLang="en-US"/>
              <a:t>Denied promotion or raises</a:t>
            </a:r>
          </a:p>
          <a:p>
            <a:pPr lvl="1"/>
            <a:r>
              <a:rPr lang="en-US" altLang="en-US"/>
              <a:t>Property damage</a:t>
            </a:r>
          </a:p>
          <a:p>
            <a:pPr lvl="1"/>
            <a:r>
              <a:rPr lang="en-US" altLang="en-US"/>
              <a:t>Physical assault</a:t>
            </a:r>
          </a:p>
          <a:p>
            <a:endParaRPr lang="en-US" altLang="en-US"/>
          </a:p>
          <a:p>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19</a:t>
            </a:fld>
            <a:endParaRPr lang="en-US" dirty="0"/>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altLang="en-US"/>
              <a:t>The Culture of Health Care</a:t>
            </a:r>
          </a:p>
        </p:txBody>
      </p:sp>
      <p:sp>
        <p:nvSpPr>
          <p:cNvPr id="14339" name="Text Placeholder 2"/>
          <p:cNvSpPr>
            <a:spLocks noGrp="1"/>
          </p:cNvSpPr>
          <p:nvPr>
            <p:ph type="body" sz="half" idx="2"/>
          </p:nvPr>
        </p:nvSpPr>
        <p:spPr/>
        <p:txBody>
          <a:bodyPr/>
          <a:lstStyle/>
          <a:p>
            <a:pPr eaLnBrk="1" hangingPunct="1"/>
            <a:r>
              <a:rPr lang="en-US" altLang="en-US"/>
              <a:t>Ethics and Professionalism</a:t>
            </a:r>
          </a:p>
        </p:txBody>
      </p:sp>
      <p:sp>
        <p:nvSpPr>
          <p:cNvPr id="14340" name="Text Placeholder 3"/>
          <p:cNvSpPr>
            <a:spLocks noGrp="1"/>
          </p:cNvSpPr>
          <p:nvPr>
            <p:ph type="body" sz="quarter" idx="11"/>
          </p:nvPr>
        </p:nvSpPr>
        <p:spPr/>
        <p:txBody>
          <a:bodyPr/>
          <a:lstStyle/>
          <a:p>
            <a:pPr eaLnBrk="1" hangingPunct="1"/>
            <a:r>
              <a:rPr lang="en-US" altLang="en-US"/>
              <a:t>Lecture b</a:t>
            </a:r>
          </a:p>
        </p:txBody>
      </p:sp>
      <p:sp>
        <p:nvSpPr>
          <p:cNvPr id="7" name="Text Placeholder 4"/>
          <p:cNvSpPr>
            <a:spLocks noGrp="1"/>
          </p:cNvSpPr>
          <p:nvPr>
            <p:ph type="body" sz="quarter" idx="12"/>
          </p:nvPr>
        </p:nvSpPr>
        <p:spPr>
          <a:xfrm>
            <a:off x="685800" y="5232399"/>
            <a:ext cx="7772400" cy="1343891"/>
          </a:xfrm>
        </p:spPr>
        <p:txBody>
          <a:bodyPr/>
          <a:lstStyle/>
          <a:p>
            <a:pPr algn="ctr"/>
            <a:r>
              <a:rPr lang="en-US" altLang="en-US" i="1" dirty="0">
                <a:ea typeface="Calibri" pitchFamily="34" charset="0"/>
                <a:cs typeface="Times New Roman" pitchFamily="18" charset="0"/>
              </a:rPr>
              <a:t>This material (Comp 2 Unit 8)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a:p>
            <a:r>
              <a:rPr lang="en-US" altLang="en-US" i="1" dirty="0">
                <a:ea typeface="Calibri" pitchFamily="34" charset="0"/>
                <a:cs typeface="Times New Roman" pitchFamily="18" charset="0"/>
              </a:rPr>
              <a:t>This work is licensed under the Creative Commons Attribution-</a:t>
            </a:r>
            <a:r>
              <a:rPr lang="en-US" altLang="en-US" i="1" dirty="0" err="1">
                <a:ea typeface="Calibri" pitchFamily="34" charset="0"/>
                <a:cs typeface="Times New Roman" pitchFamily="18" charset="0"/>
              </a:rPr>
              <a:t>NonCommercial</a:t>
            </a:r>
            <a:r>
              <a:rPr lang="en-US" altLang="en-US" i="1" dirty="0">
                <a:ea typeface="Calibri" pitchFamily="34" charset="0"/>
                <a:cs typeface="Times New Roman" pitchFamily="18" charset="0"/>
              </a:rPr>
              <a:t>-</a:t>
            </a:r>
            <a:r>
              <a:rPr lang="en-US" altLang="en-US" i="1" dirty="0" err="1">
                <a:ea typeface="Calibri" pitchFamily="34" charset="0"/>
                <a:cs typeface="Times New Roman" pitchFamily="18" charset="0"/>
              </a:rPr>
              <a:t>ShareAlike</a:t>
            </a:r>
            <a:r>
              <a:rPr lang="en-US" altLang="en-US" i="1" dirty="0">
                <a:ea typeface="Calibri" pitchFamily="34" charset="0"/>
                <a:cs typeface="Times New Roman" pitchFamily="18" charset="0"/>
              </a:rPr>
              <a:t> 4.0 International License. To view a copy of this license, visit </a:t>
            </a:r>
            <a:r>
              <a:rPr lang="en-US" altLang="en-US" dirty="0">
                <a:solidFill>
                  <a:prstClr val="black"/>
                </a:solidFill>
                <a:ea typeface="Calibri" pitchFamily="34" charset="0"/>
                <a:cs typeface="Times New Roman" pitchFamily="18" charset="0"/>
                <a:hlinkClick r:id="rId4" tooltip="Link to Creative Commons CC BY NC SA 4.0 International License"/>
              </a:rPr>
              <a:t>http://creativecommons.org/licenses/by-nc-sa/4.0/</a:t>
            </a:r>
            <a:r>
              <a:rPr lang="en-US" altLang="en-US" dirty="0"/>
              <a:t>.</a:t>
            </a:r>
            <a:endParaRPr lang="en-US" altLang="en-US" dirty="0">
              <a:ea typeface="Calibri" pitchFamily="34" charset="0"/>
              <a:cs typeface="Arial" charset="0"/>
            </a:endParaRPr>
          </a:p>
        </p:txBody>
      </p:sp>
    </p:spTree>
    <p:custDataLst>
      <p:tags r:id="rId1"/>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dirty="0"/>
              <a:t>Protection of Whistleblowers</a:t>
            </a:r>
          </a:p>
        </p:txBody>
      </p:sp>
      <p:graphicFrame>
        <p:nvGraphicFramePr>
          <p:cNvPr id="2" name="Content Placeholder 1" descr="Lists the various laws and where they apply.&#10;Federal Law: False Claims Act.&#10;Example of When It Applies: A false claim for payment has been made, such as Medicare fraud.&#10;&#10;Federal Law: Occupational Safety and Health Act&#10;Example of When It Applies: Practices that result in an unsafe workplace. &#10;&#10;Federal Law: Clean Air Act. &#10;Example of When It Applies: Practices that contribute to air pollution. &#10;&#10;Federal Law: Solid Waste Disposal Act&#10;Example of When It Applies: Improper disposal of solid waste&#10;" title="Table: Protection of Whistleblowers"/>
          <p:cNvGraphicFramePr>
            <a:graphicFrameLocks noGrp="1"/>
          </p:cNvGraphicFramePr>
          <p:nvPr>
            <p:ph type="tbl" sz="quarter" idx="14"/>
            <p:extLst>
              <p:ext uri="{D42A27DB-BD31-4B8C-83A1-F6EECF244321}">
                <p14:modId xmlns:p14="http://schemas.microsoft.com/office/powerpoint/2010/main" val="1641773141"/>
              </p:ext>
            </p:extLst>
          </p:nvPr>
        </p:nvGraphicFramePr>
        <p:xfrm>
          <a:off x="457200" y="1600200"/>
          <a:ext cx="8229600" cy="4114800"/>
        </p:xfrm>
        <a:graphic>
          <a:graphicData uri="http://schemas.openxmlformats.org/drawingml/2006/table">
            <a:tbl>
              <a:tblPr firstRow="1" bandRow="1">
                <a:tableStyleId>{7DF18680-E054-41AD-8BC1-D1AEF772440D}</a:tableStyleId>
              </a:tblPr>
              <a:tblGrid>
                <a:gridCol w="3733800">
                  <a:extLst>
                    <a:ext uri="{9D8B030D-6E8A-4147-A177-3AD203B41FA5}">
                      <a16:colId xmlns:a16="http://schemas.microsoft.com/office/drawing/2014/main" xmlns="" val="20000"/>
                    </a:ext>
                  </a:extLst>
                </a:gridCol>
                <a:gridCol w="4495800">
                  <a:extLst>
                    <a:ext uri="{9D8B030D-6E8A-4147-A177-3AD203B41FA5}">
                      <a16:colId xmlns:a16="http://schemas.microsoft.com/office/drawing/2014/main" xmlns="" val="20001"/>
                    </a:ext>
                  </a:extLst>
                </a:gridCol>
              </a:tblGrid>
              <a:tr h="370840">
                <a:tc>
                  <a:txBody>
                    <a:bodyPr/>
                    <a:lstStyle/>
                    <a:p>
                      <a:r>
                        <a:rPr lang="en-US" sz="2400" dirty="0"/>
                        <a:t>Federal Law</a:t>
                      </a:r>
                    </a:p>
                  </a:txBody>
                  <a:tcPr/>
                </a:tc>
                <a:tc>
                  <a:txBody>
                    <a:bodyPr/>
                    <a:lstStyle/>
                    <a:p>
                      <a:r>
                        <a:rPr lang="en-US" sz="2400" dirty="0"/>
                        <a:t>Example</a:t>
                      </a:r>
                      <a:r>
                        <a:rPr lang="en-US" sz="2400" baseline="0" dirty="0"/>
                        <a:t> of When It Applies</a:t>
                      </a:r>
                      <a:endParaRPr lang="en-US" sz="2400" dirty="0"/>
                    </a:p>
                  </a:txBody>
                  <a:tcPr/>
                </a:tc>
                <a:extLst>
                  <a:ext uri="{0D108BD9-81ED-4DB2-BD59-A6C34878D82A}">
                    <a16:rowId xmlns:a16="http://schemas.microsoft.com/office/drawing/2014/main" xmlns="" val="10000"/>
                  </a:ext>
                </a:extLst>
              </a:tr>
              <a:tr h="370840">
                <a:tc>
                  <a:txBody>
                    <a:bodyPr/>
                    <a:lstStyle/>
                    <a:p>
                      <a:r>
                        <a:rPr lang="en-US" sz="2400" dirty="0"/>
                        <a:t>False Claims</a:t>
                      </a:r>
                      <a:r>
                        <a:rPr lang="en-US" sz="2400" baseline="0" dirty="0"/>
                        <a:t> Act</a:t>
                      </a:r>
                      <a:endParaRPr lang="en-US" sz="2400" dirty="0"/>
                    </a:p>
                  </a:txBody>
                  <a:tcPr/>
                </a:tc>
                <a:tc>
                  <a:txBody>
                    <a:bodyPr/>
                    <a:lstStyle/>
                    <a:p>
                      <a:r>
                        <a:rPr lang="en-US" sz="2400" dirty="0"/>
                        <a:t>A false claim</a:t>
                      </a:r>
                      <a:r>
                        <a:rPr lang="en-US" sz="2400" baseline="0" dirty="0"/>
                        <a:t> for payment has been made, such as Medicare fraud</a:t>
                      </a:r>
                      <a:endParaRPr lang="en-US" sz="2400" dirty="0"/>
                    </a:p>
                  </a:txBody>
                  <a:tcPr/>
                </a:tc>
                <a:extLst>
                  <a:ext uri="{0D108BD9-81ED-4DB2-BD59-A6C34878D82A}">
                    <a16:rowId xmlns:a16="http://schemas.microsoft.com/office/drawing/2014/main" xmlns="" val="10001"/>
                  </a:ext>
                </a:extLst>
              </a:tr>
              <a:tr h="370840">
                <a:tc>
                  <a:txBody>
                    <a:bodyPr/>
                    <a:lstStyle/>
                    <a:p>
                      <a:r>
                        <a:rPr lang="en-US" sz="2400" dirty="0"/>
                        <a:t>Occupational</a:t>
                      </a:r>
                      <a:r>
                        <a:rPr lang="en-US" sz="2400" baseline="0" dirty="0"/>
                        <a:t> Safety and Health Act</a:t>
                      </a:r>
                      <a:endParaRPr lang="en-US" sz="2400" dirty="0"/>
                    </a:p>
                  </a:txBody>
                  <a:tcPr/>
                </a:tc>
                <a:tc>
                  <a:txBody>
                    <a:bodyPr/>
                    <a:lstStyle/>
                    <a:p>
                      <a:r>
                        <a:rPr lang="en-US" sz="2400" dirty="0"/>
                        <a:t>Practices that result in an unsafe workplace</a:t>
                      </a:r>
                    </a:p>
                  </a:txBody>
                  <a:tcPr/>
                </a:tc>
                <a:extLst>
                  <a:ext uri="{0D108BD9-81ED-4DB2-BD59-A6C34878D82A}">
                    <a16:rowId xmlns:a16="http://schemas.microsoft.com/office/drawing/2014/main" xmlns="" val="10002"/>
                  </a:ext>
                </a:extLst>
              </a:tr>
              <a:tr h="370840">
                <a:tc>
                  <a:txBody>
                    <a:bodyPr/>
                    <a:lstStyle/>
                    <a:p>
                      <a:r>
                        <a:rPr lang="en-US" sz="2400" dirty="0"/>
                        <a:t>Clean Air Act</a:t>
                      </a:r>
                    </a:p>
                  </a:txBody>
                  <a:tcPr/>
                </a:tc>
                <a:tc>
                  <a:txBody>
                    <a:bodyPr/>
                    <a:lstStyle/>
                    <a:p>
                      <a:r>
                        <a:rPr lang="en-US" sz="2400" dirty="0"/>
                        <a:t>Practices that contribute to air pollution</a:t>
                      </a:r>
                    </a:p>
                  </a:txBody>
                  <a:tcPr/>
                </a:tc>
                <a:extLst>
                  <a:ext uri="{0D108BD9-81ED-4DB2-BD59-A6C34878D82A}">
                    <a16:rowId xmlns:a16="http://schemas.microsoft.com/office/drawing/2014/main" xmlns="" val="10003"/>
                  </a:ext>
                </a:extLst>
              </a:tr>
              <a:tr h="370840">
                <a:tc>
                  <a:txBody>
                    <a:bodyPr/>
                    <a:lstStyle/>
                    <a:p>
                      <a:r>
                        <a:rPr lang="en-US" sz="2400" dirty="0"/>
                        <a:t>Solid</a:t>
                      </a:r>
                      <a:r>
                        <a:rPr lang="en-US" sz="2400" baseline="0" dirty="0"/>
                        <a:t> Waste Disposal Act</a:t>
                      </a:r>
                      <a:endParaRPr lang="en-US" sz="2400" dirty="0"/>
                    </a:p>
                  </a:txBody>
                  <a:tcPr/>
                </a:tc>
                <a:tc>
                  <a:txBody>
                    <a:bodyPr/>
                    <a:lstStyle/>
                    <a:p>
                      <a:r>
                        <a:rPr lang="en-US" sz="2400" dirty="0"/>
                        <a:t>Improper disposal of solid waste</a:t>
                      </a:r>
                    </a:p>
                  </a:txBody>
                  <a:tcPr/>
                </a:tc>
                <a:extLst>
                  <a:ext uri="{0D108BD9-81ED-4DB2-BD59-A6C34878D82A}">
                    <a16:rowId xmlns:a16="http://schemas.microsoft.com/office/drawing/2014/main" xmlns="" val="10004"/>
                  </a:ext>
                </a:extLst>
              </a:tr>
            </a:tbl>
          </a:graphicData>
        </a:graphic>
      </p:graphicFrame>
      <p:sp>
        <p:nvSpPr>
          <p:cNvPr id="32791" name="Text Placeholder 6"/>
          <p:cNvSpPr>
            <a:spLocks noGrp="1"/>
          </p:cNvSpPr>
          <p:nvPr>
            <p:ph type="body" sz="quarter" idx="32"/>
          </p:nvPr>
        </p:nvSpPr>
        <p:spPr/>
        <p:txBody>
          <a:bodyPr/>
          <a:lstStyle/>
          <a:p>
            <a:r>
              <a:rPr lang="en-US" altLang="en-US" sz="1200" dirty="0">
                <a:latin typeface="Arial" charset="0"/>
                <a:cs typeface="Arial" charset="0"/>
              </a:rPr>
              <a:t>8.6  Table:  Protection of whistleblowers (CC BY-NC-SA 3.0, 2012). </a:t>
            </a:r>
          </a:p>
        </p:txBody>
      </p:sp>
      <p:sp>
        <p:nvSpPr>
          <p:cNvPr id="32792"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28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spcBef>
                <a:spcPct val="0"/>
              </a:spcBef>
              <a:buFontTx/>
              <a:buNone/>
            </a:pPr>
            <a:fld id="{C18192F0-298B-460C-8039-71DF5B298870}" type="slidenum">
              <a:rPr lang="en-US" altLang="en-US" sz="1000" smtClean="0">
                <a:solidFill>
                  <a:srgbClr val="898989"/>
                </a:solidFill>
              </a:rPr>
              <a:pPr>
                <a:spcBef>
                  <a:spcPct val="0"/>
                </a:spcBef>
                <a:buFontTx/>
                <a:buNone/>
              </a:pPr>
              <a:t>20</a:t>
            </a:fld>
            <a:endParaRPr lang="en-US" altLang="en-US" sz="1000">
              <a:solidFill>
                <a:srgbClr val="898989"/>
              </a:solidFill>
            </a:endParaRPr>
          </a:p>
        </p:txBody>
      </p:sp>
    </p:spTree>
    <p:custDataLst>
      <p:tags r:id="rId1"/>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a:t>Ethics and Professionalism </a:t>
            </a:r>
            <a:br>
              <a:rPr lang="en-US" altLang="en-US"/>
            </a:br>
            <a:r>
              <a:rPr lang="en-US" altLang="en-US"/>
              <a:t>Summary – Lecture b</a:t>
            </a:r>
            <a:endParaRPr lang="en-US" altLang="en-US" dirty="0"/>
          </a:p>
        </p:txBody>
      </p:sp>
      <p:sp>
        <p:nvSpPr>
          <p:cNvPr id="33795" name="Content Placeholder 2"/>
          <p:cNvSpPr>
            <a:spLocks noGrp="1"/>
          </p:cNvSpPr>
          <p:nvPr>
            <p:ph type="body" sz="quarter" idx="11"/>
          </p:nvPr>
        </p:nvSpPr>
        <p:spPr/>
        <p:txBody>
          <a:bodyPr/>
          <a:lstStyle/>
          <a:p>
            <a:r>
              <a:rPr lang="en-US" altLang="en-US" sz="2800" dirty="0"/>
              <a:t>Health care professionals must meet both ethical and legal standards</a:t>
            </a:r>
          </a:p>
          <a:p>
            <a:pPr lvl="1"/>
            <a:r>
              <a:rPr lang="en-US" altLang="en-US" sz="2400" dirty="0"/>
              <a:t>Sometimes these standards are the same, but not always</a:t>
            </a:r>
          </a:p>
          <a:p>
            <a:r>
              <a:rPr lang="en-US" altLang="en-US" sz="2800" dirty="0"/>
              <a:t>The sources of legal standards for health care professionals include state medical practices laws and malpractice law</a:t>
            </a:r>
          </a:p>
          <a:p>
            <a:r>
              <a:rPr lang="en-US" altLang="en-US" sz="2800" dirty="0"/>
              <a:t>The culture of health care includes expectations that may make it difficult to disclose illegal or unethical behavior or practices</a:t>
            </a:r>
          </a:p>
        </p:txBody>
      </p:sp>
      <p:sp>
        <p:nvSpPr>
          <p:cNvPr id="5" name="Slide Number Placeholder 4"/>
          <p:cNvSpPr>
            <a:spLocks noGrp="1"/>
          </p:cNvSpPr>
          <p:nvPr>
            <p:ph type="sldNum" sz="quarter" idx="4"/>
          </p:nvPr>
        </p:nvSpPr>
        <p:spPr/>
        <p:txBody>
          <a:bodyPr/>
          <a:lstStyle/>
          <a:p>
            <a:fld id="{F3BF8891-5E06-46C2-89A4-6DB85D39BA35}" type="slidenum">
              <a:rPr lang="en-US" smtClean="0"/>
              <a:pPr/>
              <a:t>21</a:t>
            </a:fld>
            <a:endParaRPr lang="en-US" dirty="0"/>
          </a:p>
        </p:txBody>
      </p:sp>
    </p:spTree>
    <p:custDataLst>
      <p:tags r:id="rId1"/>
    </p:custData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dirty="0"/>
              <a:t>Ethics and Professionalism </a:t>
            </a:r>
            <a:br>
              <a:rPr lang="en-US" altLang="en-US" dirty="0"/>
            </a:br>
            <a:r>
              <a:rPr lang="en-US" altLang="en-US" dirty="0"/>
              <a:t>References – Lecture b</a:t>
            </a:r>
          </a:p>
        </p:txBody>
      </p:sp>
      <p:sp>
        <p:nvSpPr>
          <p:cNvPr id="34819" name="Text Placeholder 5"/>
          <p:cNvSpPr>
            <a:spLocks noGrp="1"/>
          </p:cNvSpPr>
          <p:nvPr>
            <p:ph type="body" sz="quarter" idx="16"/>
          </p:nvPr>
        </p:nvSpPr>
        <p:spPr>
          <a:xfrm>
            <a:off x="457200" y="1600199"/>
            <a:ext cx="8229600" cy="4981353"/>
          </a:xfrm>
        </p:spPr>
        <p:txBody>
          <a:bodyPr/>
          <a:lstStyle/>
          <a:p>
            <a:r>
              <a:rPr lang="en-US" altLang="en-US" dirty="0"/>
              <a:t>References</a:t>
            </a:r>
          </a:p>
          <a:p>
            <a:r>
              <a:rPr lang="en-US" altLang="en-US" sz="1400" b="0" dirty="0" err="1"/>
              <a:t>Aasland</a:t>
            </a:r>
            <a:r>
              <a:rPr lang="en-US" altLang="en-US" sz="1400" b="0" dirty="0"/>
              <a:t>, O.G., &amp; Forde, R. (2005). Impact of feeling responsible for adverse events on doctors’ personal and professional lives: The importance of being open to criticism from colleagues. </a:t>
            </a:r>
            <a:r>
              <a:rPr lang="en-US" altLang="en-US" sz="1400" b="0" i="1" dirty="0"/>
              <a:t>Quality and Safety in Health Care</a:t>
            </a:r>
            <a:r>
              <a:rPr lang="en-US" altLang="en-US" sz="1400" b="0" dirty="0"/>
              <a:t>, 14(1), 13–17.</a:t>
            </a:r>
          </a:p>
          <a:p>
            <a:r>
              <a:rPr lang="en-US" altLang="en-US" sz="1400" b="0" dirty="0"/>
              <a:t>American Medical Association. (2012). </a:t>
            </a:r>
            <a:r>
              <a:rPr lang="en-US" sz="1400" b="0" dirty="0"/>
              <a:t>The AMA </a:t>
            </a:r>
            <a:r>
              <a:rPr lang="en-US" sz="1400" b="0" i="1" dirty="0"/>
              <a:t>Code of Medical Ethics'</a:t>
            </a:r>
            <a:r>
              <a:rPr lang="en-US" sz="1400" b="0" dirty="0"/>
              <a:t> Opinions on Confidentiality of Patient Information.</a:t>
            </a:r>
            <a:r>
              <a:rPr lang="en-US" altLang="en-US" sz="1400" b="0" dirty="0"/>
              <a:t> Opinion E-5.05—Confidentiality. </a:t>
            </a:r>
            <a:r>
              <a:rPr lang="en-US" altLang="en-US" sz="1400" b="0" i="1" dirty="0"/>
              <a:t>AMA Journal of Ethics</a:t>
            </a:r>
            <a:r>
              <a:rPr lang="en-US" altLang="en-US" sz="1400" b="0" dirty="0"/>
              <a:t>. Retrieved from </a:t>
            </a:r>
            <a:r>
              <a:rPr lang="en-US" altLang="en-US" sz="1400" b="0" dirty="0">
                <a:hlinkClick r:id="rId4" tooltip="Link to website"/>
              </a:rPr>
              <a:t>http://journalofethics.ama-assn.org/2012/09/coet1-1209.html </a:t>
            </a:r>
            <a:endParaRPr lang="en-US" altLang="en-US" sz="1400" b="0" dirty="0"/>
          </a:p>
          <a:p>
            <a:r>
              <a:rPr lang="en-US" altLang="en-US" sz="1400" b="0" dirty="0"/>
              <a:t>American Medical Association. (</a:t>
            </a:r>
            <a:r>
              <a:rPr lang="en-US" altLang="en-US" sz="1400" b="0" dirty="0" smtClean="0"/>
              <a:t>2016). </a:t>
            </a:r>
            <a:r>
              <a:rPr lang="en-US" altLang="en-US" sz="1400" b="0" dirty="0"/>
              <a:t>AMA’s code of medical ethics. Retrieved from </a:t>
            </a:r>
            <a:r>
              <a:rPr lang="en-US" altLang="en-US" sz="1400" b="0" dirty="0">
                <a:hlinkClick r:id="rId5" tooltip="Link to webpage"/>
              </a:rPr>
              <a:t>http://www.ama-assn.org/ama/pub/physician-resources/medical-ethics/code-medical-ethics.page</a:t>
            </a:r>
            <a:endParaRPr lang="en-US" altLang="en-US" sz="1400" b="0" dirty="0"/>
          </a:p>
          <a:p>
            <a:r>
              <a:rPr lang="en-US" altLang="en-US" sz="1400" b="0" dirty="0"/>
              <a:t>American Medical Association. (</a:t>
            </a:r>
            <a:r>
              <a:rPr lang="en-US" altLang="en-US" sz="1400" b="0" dirty="0" smtClean="0"/>
              <a:t>2016). </a:t>
            </a:r>
            <a:r>
              <a:rPr lang="en-US" altLang="en-US" sz="1400" b="0" dirty="0"/>
              <a:t>Frequently asked questions in ethics. Retrieved from </a:t>
            </a:r>
            <a:r>
              <a:rPr lang="en-US" altLang="en-US" sz="1400" b="0" dirty="0">
                <a:hlinkClick r:id="rId6" tooltip="Link to website"/>
              </a:rPr>
              <a:t>http://</a:t>
            </a:r>
            <a:r>
              <a:rPr lang="en-US" altLang="en-US" sz="1400" b="0" dirty="0" smtClean="0">
                <a:hlinkClick r:id="rId6" tooltip="Link to website"/>
              </a:rPr>
              <a:t>www.ama-assn.org/ama/pub/physician-resources/medical-ethics/code-medical-ethics/frequently-asked-questions.page</a:t>
            </a:r>
            <a:endParaRPr lang="en-US" altLang="en-US" sz="1400" b="0" dirty="0"/>
          </a:p>
          <a:p>
            <a:r>
              <a:rPr lang="en-US" altLang="en-US" sz="1400" b="0" dirty="0" err="1"/>
              <a:t>Benatar</a:t>
            </a:r>
            <a:r>
              <a:rPr lang="en-US" altLang="en-US" sz="1400" b="0" dirty="0"/>
              <a:t>, D. (2006).  Bioethics and health and human rights: a critical view. </a:t>
            </a:r>
            <a:r>
              <a:rPr lang="en-US" altLang="en-US" sz="1400" b="0" i="1" dirty="0"/>
              <a:t>Journal of Medical Ethics</a:t>
            </a:r>
            <a:r>
              <a:rPr lang="en-US" altLang="en-US" sz="1400" b="0" dirty="0"/>
              <a:t>, </a:t>
            </a:r>
            <a:r>
              <a:rPr lang="en-US" altLang="en-US" sz="1400" b="0" i="1" dirty="0"/>
              <a:t>32</a:t>
            </a:r>
            <a:r>
              <a:rPr lang="en-US" altLang="en-US" sz="1400" b="0" dirty="0"/>
              <a:t>(1), 17–20. Retrieved from </a:t>
            </a:r>
            <a:r>
              <a:rPr lang="en-US" altLang="en-US" sz="1400" b="0" dirty="0">
                <a:hlinkClick r:id="rId7" tooltip="Link to pdf article"/>
              </a:rPr>
              <a:t>http://www.ncbi.nlm.nih.gov/pmc/articles/PMC2563274</a:t>
            </a:r>
            <a:r>
              <a:rPr lang="en-US" altLang="en-US" sz="1400" b="0" dirty="0"/>
              <a:t>/</a:t>
            </a:r>
          </a:p>
          <a:p>
            <a:r>
              <a:rPr lang="en-US" altLang="en-US" sz="1400" b="0" dirty="0" err="1"/>
              <a:t>Bolsin</a:t>
            </a:r>
            <a:r>
              <a:rPr lang="en-US" altLang="en-US" sz="1400" b="0" dirty="0"/>
              <a:t>, S., </a:t>
            </a:r>
            <a:r>
              <a:rPr lang="en-US" altLang="en-US" sz="1400" b="0" dirty="0" err="1"/>
              <a:t>Faunce</a:t>
            </a:r>
            <a:r>
              <a:rPr lang="en-US" altLang="en-US" sz="1400" b="0" dirty="0"/>
              <a:t>, T., &amp; Oakley, J. (2005). Practical virtue ethics: Healthcare whistleblowing and portable digital technology. </a:t>
            </a:r>
            <a:r>
              <a:rPr lang="en-US" altLang="en-US" sz="1400" b="0" i="1" dirty="0"/>
              <a:t>Journal of Medical Ethics</a:t>
            </a:r>
            <a:r>
              <a:rPr lang="en-US" altLang="en-US" sz="1400" b="0" dirty="0"/>
              <a:t>, </a:t>
            </a:r>
            <a:r>
              <a:rPr lang="en-US" altLang="en-US" sz="1400" b="0" i="1" dirty="0"/>
              <a:t>31</a:t>
            </a:r>
            <a:r>
              <a:rPr lang="en-US" altLang="en-US" sz="1400" b="0" dirty="0"/>
              <a:t>(10), 612–618.</a:t>
            </a:r>
          </a:p>
          <a:p>
            <a:r>
              <a:rPr lang="en-US" altLang="en-US" sz="1400" b="0" dirty="0"/>
              <a:t>Brock, L. V., &amp;  </a:t>
            </a:r>
            <a:r>
              <a:rPr lang="en-US" altLang="en-US" sz="1400" b="0" dirty="0" err="1"/>
              <a:t>Mastroianni</a:t>
            </a:r>
            <a:r>
              <a:rPr lang="en-US" altLang="en-US" sz="1400" b="0" dirty="0"/>
              <a:t>, A. (2013). Clinical ethics and law. University of Washington School of Medicine. Retrieved from </a:t>
            </a:r>
            <a:r>
              <a:rPr lang="en-US" altLang="en-US" sz="1400" b="0" dirty="0">
                <a:hlinkClick r:id="rId8" tooltip="Link to article"/>
              </a:rPr>
              <a:t>https://depts.washington.edu/bioethx/topics/law.html</a:t>
            </a:r>
            <a:endParaRPr lang="en-US" altLang="en-US" sz="1400" b="0" dirty="0"/>
          </a:p>
          <a:p>
            <a:r>
              <a:rPr lang="en-US" altLang="en-US" sz="1400" b="0" dirty="0"/>
              <a:t>Center for Practical Bioethics. (</a:t>
            </a:r>
            <a:r>
              <a:rPr lang="en-US" altLang="en-US" sz="1400" b="0" dirty="0" err="1"/>
              <a:t>n.d.</a:t>
            </a:r>
            <a:r>
              <a:rPr lang="en-US" altLang="en-US" sz="1400" b="0" dirty="0"/>
              <a:t>). What is bioethics? Retrieved from </a:t>
            </a:r>
            <a:r>
              <a:rPr lang="en-US" altLang="en-US" sz="1400" b="0" dirty="0">
                <a:hlinkClick r:id="rId9" tooltip="Link to document"/>
              </a:rPr>
              <a:t>https://www.practicalbioethics.org/what-is-bioethics</a:t>
            </a:r>
            <a:endParaRPr lang="en-US" altLang="en-US" sz="1400" b="0" dirty="0"/>
          </a:p>
          <a:p>
            <a:endParaRPr lang="en-US" altLang="en-US" sz="1400" b="0" dirty="0"/>
          </a:p>
        </p:txBody>
      </p:sp>
      <p:sp>
        <p:nvSpPr>
          <p:cNvPr id="9" name="Slide Number Placeholder 8"/>
          <p:cNvSpPr>
            <a:spLocks noGrp="1"/>
          </p:cNvSpPr>
          <p:nvPr>
            <p:ph type="sldNum" sz="quarter" idx="4"/>
          </p:nvPr>
        </p:nvSpPr>
        <p:spPr/>
        <p:txBody>
          <a:bodyPr/>
          <a:lstStyle/>
          <a:p>
            <a:fld id="{F3BF8891-5E06-46C2-89A4-6DB85D39BA35}" type="slidenum">
              <a:rPr lang="en-US" smtClean="0"/>
              <a:pPr/>
              <a:t>22</a:t>
            </a:fld>
            <a:endParaRPr lang="en-US" dirty="0"/>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dirty="0"/>
              <a:t>Ethics and Professionalism </a:t>
            </a:r>
            <a:br>
              <a:rPr lang="en-US" altLang="en-US" dirty="0"/>
            </a:br>
            <a:r>
              <a:rPr lang="en-US" altLang="en-US" dirty="0"/>
              <a:t>References – Lecture b Continued</a:t>
            </a:r>
          </a:p>
        </p:txBody>
      </p:sp>
      <p:sp>
        <p:nvSpPr>
          <p:cNvPr id="59395" name="Text Placeholder 5"/>
          <p:cNvSpPr>
            <a:spLocks noGrp="1"/>
          </p:cNvSpPr>
          <p:nvPr>
            <p:ph type="body" sz="quarter" idx="16"/>
          </p:nvPr>
        </p:nvSpPr>
        <p:spPr>
          <a:xfrm>
            <a:off x="457200" y="1600200"/>
            <a:ext cx="8229600" cy="4663440"/>
          </a:xfrm>
        </p:spPr>
        <p:txBody>
          <a:bodyPr/>
          <a:lstStyle/>
          <a:p>
            <a:r>
              <a:rPr lang="en-US" altLang="en-US" sz="1400" b="0" i="1" dirty="0"/>
              <a:t>The Economist</a:t>
            </a:r>
            <a:r>
              <a:rPr lang="en-US" altLang="en-US" sz="1400" b="0" dirty="0"/>
              <a:t>. (2014, May 31</a:t>
            </a:r>
            <a:r>
              <a:rPr lang="en-US" altLang="en-US" sz="1400" b="0" dirty="0" smtClean="0"/>
              <a:t>). </a:t>
            </a:r>
            <a:r>
              <a:rPr lang="en-US" altLang="en-US" sz="1400" b="0" dirty="0"/>
              <a:t>The $272 billion swindle. Why thieves love America’s health-care system. Retrieved from </a:t>
            </a:r>
            <a:r>
              <a:rPr lang="en-US" altLang="en-US" sz="1400" b="0" dirty="0">
                <a:hlinkClick r:id="rId4" tooltip="Link to article"/>
              </a:rPr>
              <a:t>http://www.economist.com/news/united-states/21603078-why-thieves-love-americas-health-care-system-272-billion-swindle</a:t>
            </a:r>
            <a:endParaRPr lang="en-US" altLang="en-US" sz="1400" b="0" dirty="0"/>
          </a:p>
          <a:p>
            <a:r>
              <a:rPr lang="en-US" altLang="en-US" sz="1400" b="0" dirty="0"/>
              <a:t>Ethics &amp; Compliance Initiative. (</a:t>
            </a:r>
            <a:r>
              <a:rPr lang="en-US" altLang="en-US" sz="1400" b="0" dirty="0" err="1"/>
              <a:t>n.d.</a:t>
            </a:r>
            <a:r>
              <a:rPr lang="en-US" altLang="en-US" sz="1400" b="0" dirty="0"/>
              <a:t>). Ethics and compliance glossary. Retrieved from </a:t>
            </a:r>
            <a:r>
              <a:rPr lang="en-US" altLang="en-US" sz="1400" b="0" dirty="0">
                <a:hlinkClick r:id="rId5" tooltip="Link to website"/>
              </a:rPr>
              <a:t>https://www.ethics.org/resources/free-toolkit/toolkit-glossary </a:t>
            </a:r>
            <a:endParaRPr lang="en-US" altLang="en-US" sz="1400" b="0" dirty="0"/>
          </a:p>
          <a:p>
            <a:r>
              <a:rPr lang="en-US" altLang="en-US" sz="1400" b="0" dirty="0" err="1"/>
              <a:t>Farnan</a:t>
            </a:r>
            <a:r>
              <a:rPr lang="en-US" altLang="en-US" sz="1400" b="0" dirty="0"/>
              <a:t>, J. M., </a:t>
            </a:r>
            <a:r>
              <a:rPr lang="en-US" altLang="en-US" sz="1400" b="0" dirty="0" err="1"/>
              <a:t>Sulmasy</a:t>
            </a:r>
            <a:r>
              <a:rPr lang="en-US" altLang="en-US" sz="1400" b="0" dirty="0"/>
              <a:t>, L. S., </a:t>
            </a:r>
            <a:r>
              <a:rPr lang="en-US" altLang="en-US" sz="1400" b="0" dirty="0" err="1"/>
              <a:t>Worster</a:t>
            </a:r>
            <a:r>
              <a:rPr lang="en-US" altLang="en-US" sz="1400" b="0" dirty="0"/>
              <a:t>, B. K., Chaudhry, H. J., Rhyne, J. A., &amp; Arora, V. M. (2013). Online medical professionalism: Patient and public relationships: Policy statement from the American College of Physicians and the Federation of State Medical Boards. </a:t>
            </a:r>
            <a:r>
              <a:rPr lang="en-US" altLang="en-US" sz="1400" b="0" i="1" dirty="0"/>
              <a:t>Annals of Internal Medicine</a:t>
            </a:r>
            <a:r>
              <a:rPr lang="en-US" altLang="en-US" sz="1400" b="0" dirty="0"/>
              <a:t>, 158(8), 620–627. </a:t>
            </a:r>
          </a:p>
          <a:p>
            <a:r>
              <a:rPr lang="x-none" sz="1400" b="0" dirty="0"/>
              <a:t>Federation of State Medical Boards. </a:t>
            </a:r>
            <a:r>
              <a:rPr lang="en-US" sz="1400" b="0" dirty="0"/>
              <a:t>(2015)</a:t>
            </a:r>
            <a:r>
              <a:rPr lang="x-none" sz="1400" b="0" dirty="0"/>
              <a:t>. </a:t>
            </a:r>
            <a:r>
              <a:rPr lang="x-none" sz="1400" b="0" i="1" dirty="0"/>
              <a:t>Essentials of a </a:t>
            </a:r>
            <a:r>
              <a:rPr lang="en-US" sz="1400" b="0" i="1" dirty="0"/>
              <a:t>state </a:t>
            </a:r>
            <a:r>
              <a:rPr lang="x-none" sz="1400" b="0" i="1" dirty="0"/>
              <a:t>medical and osteopathic practice act</a:t>
            </a:r>
            <a:r>
              <a:rPr lang="en-US" sz="1400" b="0" dirty="0"/>
              <a:t>. Retrieved </a:t>
            </a:r>
            <a:r>
              <a:rPr lang="x-none" sz="1400" b="0" dirty="0"/>
              <a:t>from </a:t>
            </a:r>
            <a:r>
              <a:rPr lang="x-none" sz="1400" b="0" dirty="0">
                <a:hlinkClick r:id="rId6" tooltip="Link to pdf"/>
              </a:rPr>
              <a:t>http://www.fsmb.org/Media/Default/PDF/FSMB/Advocacy/GRPOL_essentials.pdf </a:t>
            </a:r>
            <a:endParaRPr lang="en-US" sz="1400" b="0" dirty="0"/>
          </a:p>
          <a:p>
            <a:r>
              <a:rPr lang="en-US" sz="1400" b="0" dirty="0" err="1"/>
              <a:t>Gillon</a:t>
            </a:r>
            <a:r>
              <a:rPr lang="en-US" sz="1400" b="0" dirty="0"/>
              <a:t>, R., &amp; Higgs, R. (2015). What is it to do good medical ethics? A kaleidoscope of views. </a:t>
            </a:r>
            <a:r>
              <a:rPr lang="en-US" sz="1400" b="0" i="1" dirty="0"/>
              <a:t>Journal of Medical Ethics</a:t>
            </a:r>
            <a:r>
              <a:rPr lang="en-US" sz="1400" b="0" dirty="0"/>
              <a:t>, </a:t>
            </a:r>
            <a:r>
              <a:rPr lang="en-US" sz="1400" b="0" i="1" dirty="0"/>
              <a:t>41</a:t>
            </a:r>
            <a:r>
              <a:rPr lang="en-US" sz="1400" b="0" dirty="0"/>
              <a:t>(1), 1–4.</a:t>
            </a:r>
          </a:p>
          <a:p>
            <a:r>
              <a:rPr lang="x-none" sz="1400" b="0" dirty="0"/>
              <a:t>Grunwald H</a:t>
            </a:r>
            <a:r>
              <a:rPr lang="en-US" sz="1400" b="0" dirty="0"/>
              <a:t>. </a:t>
            </a:r>
            <a:r>
              <a:rPr lang="x-none" sz="1400" b="0" dirty="0"/>
              <a:t>W</a:t>
            </a:r>
            <a:r>
              <a:rPr lang="en-US" sz="1400" b="0" dirty="0"/>
              <a:t>.</a:t>
            </a:r>
            <a:r>
              <a:rPr lang="x-none" sz="1400" b="0" dirty="0"/>
              <a:t>, Howard D</a:t>
            </a:r>
            <a:r>
              <a:rPr lang="en-US" sz="1400" b="0" dirty="0"/>
              <a:t>. </a:t>
            </a:r>
            <a:r>
              <a:rPr lang="x-none" sz="1400" b="0" dirty="0"/>
              <a:t>S</a:t>
            </a:r>
            <a:r>
              <a:rPr lang="en-US" sz="1400" b="0" dirty="0"/>
              <a:t>.</a:t>
            </a:r>
            <a:r>
              <a:rPr lang="x-none" sz="1400" b="0" dirty="0"/>
              <a:t>, McCabe M</a:t>
            </a:r>
            <a:r>
              <a:rPr lang="en-US" sz="1400" b="0" dirty="0"/>
              <a:t>. </a:t>
            </a:r>
            <a:r>
              <a:rPr lang="x-none" sz="1400" b="0" dirty="0"/>
              <a:t>S</a:t>
            </a:r>
            <a:r>
              <a:rPr lang="en-US" sz="1400" b="0" dirty="0"/>
              <a:t>.</a:t>
            </a:r>
            <a:r>
              <a:rPr lang="x-none" sz="1400" b="0" dirty="0"/>
              <a:t>, Storm C</a:t>
            </a:r>
            <a:r>
              <a:rPr lang="en-US" sz="1400" b="0" dirty="0"/>
              <a:t>. </a:t>
            </a:r>
            <a:r>
              <a:rPr lang="x-none" sz="1400" b="0" dirty="0"/>
              <a:t>D</a:t>
            </a:r>
            <a:r>
              <a:rPr lang="en-US" sz="1400" b="0" dirty="0"/>
              <a:t>.</a:t>
            </a:r>
            <a:r>
              <a:rPr lang="x-none" sz="1400" b="0" dirty="0"/>
              <a:t>, </a:t>
            </a:r>
            <a:r>
              <a:rPr lang="en-US" sz="1400" b="0" dirty="0"/>
              <a:t>&amp; </a:t>
            </a:r>
            <a:r>
              <a:rPr lang="x-none" sz="1400" b="0" dirty="0"/>
              <a:t>Rodriguez M</a:t>
            </a:r>
            <a:r>
              <a:rPr lang="en-US" sz="1400" b="0" dirty="0"/>
              <a:t>. </a:t>
            </a:r>
            <a:r>
              <a:rPr lang="x-none" sz="1400" b="0" dirty="0"/>
              <a:t>A. </a:t>
            </a:r>
            <a:r>
              <a:rPr lang="en-US" sz="1400" b="0" dirty="0"/>
              <a:t>(2008) </a:t>
            </a:r>
            <a:r>
              <a:rPr lang="x-none" sz="1400" b="0" dirty="0"/>
              <a:t>Misdiagnosis: </a:t>
            </a:r>
            <a:r>
              <a:rPr lang="en-US" sz="1400" b="0" dirty="0"/>
              <a:t>D</a:t>
            </a:r>
            <a:r>
              <a:rPr lang="x-none" sz="1400" b="0" dirty="0"/>
              <a:t>isclosing a colleague’s error. </a:t>
            </a:r>
            <a:r>
              <a:rPr lang="en-US" sz="1400" b="0" i="1" dirty="0"/>
              <a:t>Journal of Oncology </a:t>
            </a:r>
            <a:r>
              <a:rPr lang="x-none" sz="1400" b="0" i="1" dirty="0"/>
              <a:t>Pract</a:t>
            </a:r>
            <a:r>
              <a:rPr lang="en-US" sz="1400" b="0" i="1" dirty="0"/>
              <a:t>ice</a:t>
            </a:r>
            <a:r>
              <a:rPr lang="en-US" sz="1400" b="0" dirty="0"/>
              <a:t>,</a:t>
            </a:r>
            <a:r>
              <a:rPr lang="x-none" sz="1400" b="0" dirty="0"/>
              <a:t> 4(3)</a:t>
            </a:r>
            <a:r>
              <a:rPr lang="en-US" sz="1400" b="0" dirty="0"/>
              <a:t>, </a:t>
            </a:r>
            <a:r>
              <a:rPr lang="x-none" sz="1400" b="0" dirty="0"/>
              <a:t>158</a:t>
            </a:r>
            <a:r>
              <a:rPr lang="en-US" sz="1400" b="0" dirty="0"/>
              <a:t>–</a:t>
            </a:r>
            <a:r>
              <a:rPr lang="x-none" sz="1400" b="0" dirty="0"/>
              <a:t>160.</a:t>
            </a:r>
            <a:endParaRPr lang="en-US" sz="1400" b="0" dirty="0"/>
          </a:p>
          <a:p>
            <a:r>
              <a:rPr lang="x-none" sz="1400" b="0" dirty="0"/>
              <a:t>Hafferty FW. </a:t>
            </a:r>
            <a:r>
              <a:rPr lang="en-US" sz="1400" b="0" dirty="0"/>
              <a:t>(1998) </a:t>
            </a:r>
            <a:r>
              <a:rPr lang="x-none" sz="1400" b="0" dirty="0"/>
              <a:t>Beyond curriculum reform: confronting medicine's hidden curriculum. </a:t>
            </a:r>
            <a:r>
              <a:rPr lang="x-none" sz="1400" b="0" i="1" dirty="0"/>
              <a:t>Aca</a:t>
            </a:r>
            <a:r>
              <a:rPr lang="en-US" sz="1400" b="0" i="1" dirty="0"/>
              <a:t>demy of</a:t>
            </a:r>
            <a:r>
              <a:rPr lang="x-none" sz="1400" b="0" i="1" dirty="0"/>
              <a:t> </a:t>
            </a:r>
            <a:r>
              <a:rPr lang="en-US" sz="1400" b="0" i="1" dirty="0"/>
              <a:t>Medicine,</a:t>
            </a:r>
            <a:r>
              <a:rPr lang="x-none" sz="1400" b="0" dirty="0"/>
              <a:t> </a:t>
            </a:r>
            <a:r>
              <a:rPr lang="x-none" sz="1400" b="0" i="1" dirty="0"/>
              <a:t>73</a:t>
            </a:r>
            <a:r>
              <a:rPr lang="x-none" sz="1400" b="0" dirty="0"/>
              <a:t>(4):</a:t>
            </a:r>
            <a:r>
              <a:rPr lang="en-US" sz="1400" b="0" dirty="0"/>
              <a:t> </a:t>
            </a:r>
            <a:r>
              <a:rPr lang="x-none" sz="1400" b="0" dirty="0"/>
              <a:t>403</a:t>
            </a:r>
            <a:r>
              <a:rPr lang="en-US" sz="1400" b="0" dirty="0"/>
              <a:t>–</a:t>
            </a:r>
            <a:r>
              <a:rPr lang="x-none" sz="1400" b="0" dirty="0"/>
              <a:t>407 </a:t>
            </a:r>
            <a:endParaRPr lang="en-US" sz="1400" b="0" dirty="0"/>
          </a:p>
        </p:txBody>
      </p:sp>
      <p:sp>
        <p:nvSpPr>
          <p:cNvPr id="9" name="Slide Number Placeholder 8"/>
          <p:cNvSpPr>
            <a:spLocks noGrp="1"/>
          </p:cNvSpPr>
          <p:nvPr>
            <p:ph type="sldNum" sz="quarter" idx="4"/>
          </p:nvPr>
        </p:nvSpPr>
        <p:spPr/>
        <p:txBody>
          <a:bodyPr/>
          <a:lstStyle/>
          <a:p>
            <a:fld id="{F3BF8891-5E06-46C2-89A4-6DB85D39BA35}" type="slidenum">
              <a:rPr lang="en-US" smtClean="0"/>
              <a:pPr/>
              <a:t>23</a:t>
            </a:fld>
            <a:endParaRPr lang="en-US" dirty="0"/>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365760" y="274637"/>
            <a:ext cx="8412480" cy="1143000"/>
          </a:xfrm>
        </p:spPr>
        <p:txBody>
          <a:bodyPr/>
          <a:lstStyle/>
          <a:p>
            <a:r>
              <a:rPr lang="en-US" altLang="en-US" dirty="0"/>
              <a:t>Ethics and Professionalism </a:t>
            </a:r>
            <a:br>
              <a:rPr lang="en-US" altLang="en-US" dirty="0"/>
            </a:br>
            <a:r>
              <a:rPr lang="en-US" altLang="en-US" dirty="0"/>
              <a:t>References – Lecture b Continued 2</a:t>
            </a:r>
          </a:p>
        </p:txBody>
      </p:sp>
      <p:sp>
        <p:nvSpPr>
          <p:cNvPr id="63490" name="Text Placeholder 2"/>
          <p:cNvSpPr>
            <a:spLocks noGrp="1"/>
          </p:cNvSpPr>
          <p:nvPr>
            <p:ph type="body" sz="quarter" idx="16"/>
          </p:nvPr>
        </p:nvSpPr>
        <p:spPr>
          <a:xfrm>
            <a:off x="457200" y="1600200"/>
            <a:ext cx="8229600" cy="5212080"/>
          </a:xfrm>
        </p:spPr>
        <p:txBody>
          <a:bodyPr/>
          <a:lstStyle/>
          <a:p>
            <a:r>
              <a:rPr lang="en-US" sz="1400" b="0" dirty="0" err="1"/>
              <a:t>Hannawa</a:t>
            </a:r>
            <a:r>
              <a:rPr lang="en-US" sz="1400" b="0" dirty="0"/>
              <a:t>, A. F. (2012). Principles of medical ethics: implications for the disclosure of medical errors. </a:t>
            </a:r>
            <a:r>
              <a:rPr lang="en-US" sz="1400" b="0" i="1" dirty="0"/>
              <a:t>Medicolegal and Bioethics</a:t>
            </a:r>
            <a:r>
              <a:rPr lang="en-US" sz="1400" b="0" dirty="0"/>
              <a:t>,</a:t>
            </a:r>
            <a:r>
              <a:rPr lang="en-US" sz="1400" b="0" i="1" dirty="0"/>
              <a:t> 2</a:t>
            </a:r>
            <a:r>
              <a:rPr lang="en-US" sz="1400" b="0" dirty="0"/>
              <a:t>, 1–1. Retrieved from </a:t>
            </a:r>
            <a:r>
              <a:rPr lang="en-US" sz="1400" b="0" dirty="0">
                <a:hlinkClick r:id="rId4" tooltip="Link to website"/>
              </a:rPr>
              <a:t>https://www.researchgate.net/profile/ Annegret_Hannawa2/publication/232252062_Principles_of_medical_ethics_Implications_for_the_disclosure_of_medical_errors</a:t>
            </a:r>
            <a:endParaRPr lang="en-US" sz="1400" b="0" dirty="0"/>
          </a:p>
          <a:p>
            <a:r>
              <a:rPr lang="en-US" sz="1400" b="0" dirty="0" err="1"/>
              <a:t>Kesselheim</a:t>
            </a:r>
            <a:r>
              <a:rPr lang="en-US" sz="1400" b="0" dirty="0"/>
              <a:t>, A. S., </a:t>
            </a:r>
            <a:r>
              <a:rPr lang="en-US" sz="1400" b="0" dirty="0" err="1"/>
              <a:t>Studdert</a:t>
            </a:r>
            <a:r>
              <a:rPr lang="en-US" sz="1400" b="0" dirty="0"/>
              <a:t>, D. M., &amp; Mello, M. M. (2010). Whistle-blowers’ experiences in fraud litigation against pharmaceutical companies. </a:t>
            </a:r>
            <a:r>
              <a:rPr lang="en-US" sz="1400" b="0" i="1" dirty="0"/>
              <a:t>New England Journal of Medicine</a:t>
            </a:r>
            <a:r>
              <a:rPr lang="en-US" sz="1400" b="0" dirty="0"/>
              <a:t>, </a:t>
            </a:r>
            <a:r>
              <a:rPr lang="en-US" sz="1400" b="0" i="1" dirty="0"/>
              <a:t>362</a:t>
            </a:r>
            <a:r>
              <a:rPr lang="en-US" sz="1400" b="0" dirty="0"/>
              <a:t>(19), 1832–1839.  Retrieved from </a:t>
            </a:r>
            <a:r>
              <a:rPr lang="en-US" sz="1400" b="0" dirty="0">
                <a:hlinkClick r:id="rId5" tooltip="Link to article"/>
              </a:rPr>
              <a:t>http://www.nejm.org/doi/full/10.1056/nejmsr0912039</a:t>
            </a:r>
            <a:endParaRPr lang="en-US" sz="1400" b="0" dirty="0"/>
          </a:p>
          <a:p>
            <a:r>
              <a:rPr lang="en-US" sz="1400" b="0" dirty="0"/>
              <a:t>Klaas, P. B., Berge, K. H., Klaas, K. M., Klaas, J. P., &amp; Larson, A. N. (2014). When patients are harmed, but are not wronged: Ethics, law, and history. </a:t>
            </a:r>
            <a:r>
              <a:rPr lang="en-US" sz="1400" b="0" i="1" dirty="0"/>
              <a:t>Mayo Clinic Proceedings</a:t>
            </a:r>
            <a:r>
              <a:rPr lang="en-US" sz="1400" b="0" dirty="0"/>
              <a:t>, </a:t>
            </a:r>
            <a:r>
              <a:rPr lang="en-US" sz="1400" b="0" i="1" dirty="0"/>
              <a:t>89</a:t>
            </a:r>
            <a:r>
              <a:rPr lang="en-US" sz="1400" b="0" dirty="0"/>
              <a:t>(9), 1279–1286. </a:t>
            </a:r>
          </a:p>
          <a:p>
            <a:r>
              <a:rPr lang="en-US" sz="1400" b="0" dirty="0"/>
              <a:t>Krause, J. H. (2013). Kickbacks, self-referrals, and false claims: The hazy boundaries of health-care fraud. </a:t>
            </a:r>
            <a:r>
              <a:rPr lang="en-US" sz="1400" b="0" i="1" dirty="0"/>
              <a:t>CHEST Journal</a:t>
            </a:r>
            <a:r>
              <a:rPr lang="en-US" sz="1400" b="0" dirty="0"/>
              <a:t>, </a:t>
            </a:r>
            <a:r>
              <a:rPr lang="en-US" sz="1400" b="0" i="1" dirty="0"/>
              <a:t>144</a:t>
            </a:r>
            <a:r>
              <a:rPr lang="en-US" sz="1400" b="0" dirty="0"/>
              <a:t>(3), 1045–1050. Retrieved from </a:t>
            </a:r>
            <a:r>
              <a:rPr lang="en-US" sz="1400" b="0" dirty="0">
                <a:hlinkClick r:id="rId6" tooltip="Link to journal article"/>
              </a:rPr>
              <a:t>http://journal.publications.chestnet.org/ </a:t>
            </a:r>
            <a:r>
              <a:rPr lang="en-US" sz="1400" b="0" dirty="0" err="1">
                <a:hlinkClick r:id="rId6" tooltip="Link to journal article"/>
              </a:rPr>
              <a:t>article.aspx?articleid</a:t>
            </a:r>
            <a:r>
              <a:rPr lang="en-US" sz="1400" b="0" dirty="0">
                <a:hlinkClick r:id="rId6" tooltip="Link to journal article"/>
              </a:rPr>
              <a:t>=1732168 </a:t>
            </a:r>
            <a:endParaRPr lang="en-US" sz="1400" b="0" dirty="0"/>
          </a:p>
          <a:p>
            <a:r>
              <a:rPr lang="en-US" sz="1400" b="0" dirty="0"/>
              <a:t>Lyons, C. (2012). Medical malpractice apology law: “Don’t tell me what happened, tell me that you’re sorry.”. </a:t>
            </a:r>
            <a:r>
              <a:rPr lang="en-US" sz="1400" b="0" i="1" dirty="0"/>
              <a:t>Health Law Outlook</a:t>
            </a:r>
            <a:r>
              <a:rPr lang="en-US" sz="1400" b="0" dirty="0"/>
              <a:t>, </a:t>
            </a:r>
            <a:r>
              <a:rPr lang="en-US" sz="1400" b="0" i="1" dirty="0"/>
              <a:t>27</a:t>
            </a:r>
            <a:r>
              <a:rPr lang="en-US" sz="1400" b="0" dirty="0"/>
              <a:t>.  Retrieved from </a:t>
            </a:r>
            <a:r>
              <a:rPr lang="en-US" sz="1400" b="0" dirty="0">
                <a:hlinkClick r:id="rId7" tooltip="Link to journal article"/>
              </a:rPr>
              <a:t>http://scholarship.shu.edu/cgi/viewcontent .</a:t>
            </a:r>
            <a:r>
              <a:rPr lang="en-US" sz="1400" b="0" dirty="0" err="1">
                <a:hlinkClick r:id="rId7" tooltip="Link to journal article"/>
              </a:rPr>
              <a:t>cgi?article</a:t>
            </a:r>
            <a:r>
              <a:rPr lang="en-US" sz="1400" b="0" dirty="0">
                <a:hlinkClick r:id="rId7" tooltip="Link to journal article"/>
              </a:rPr>
              <a:t>=1006&amp;context=</a:t>
            </a:r>
            <a:r>
              <a:rPr lang="en-US" sz="1400" b="0" dirty="0" err="1">
                <a:hlinkClick r:id="rId7" tooltip="Link to journal article"/>
              </a:rPr>
              <a:t>health_law_outlook#page</a:t>
            </a:r>
            <a:r>
              <a:rPr lang="en-US" sz="1400" b="0" dirty="0">
                <a:hlinkClick r:id="rId7" tooltip="Link to journal article"/>
              </a:rPr>
              <a:t>=27</a:t>
            </a:r>
            <a:r>
              <a:rPr lang="en-US" sz="1400" b="0" dirty="0"/>
              <a:t> </a:t>
            </a:r>
          </a:p>
          <a:p>
            <a:r>
              <a:rPr lang="en-US" sz="1400" b="0" dirty="0"/>
              <a:t>Macklin, R. (2015). Can one do good medical ethics without principles? </a:t>
            </a:r>
            <a:r>
              <a:rPr lang="en-US" sz="1400" b="0" i="1" dirty="0"/>
              <a:t>Journal of Medical Ethics</a:t>
            </a:r>
            <a:r>
              <a:rPr lang="en-US" sz="1400" b="0" dirty="0"/>
              <a:t>, 41, 75–78. Retrieved from </a:t>
            </a:r>
            <a:r>
              <a:rPr lang="en-US" sz="1400" b="0" dirty="0">
                <a:hlinkClick r:id="rId8" tooltip="Link to article"/>
              </a:rPr>
              <a:t>http://jme.bmj.com/content/41/1/75.full</a:t>
            </a:r>
            <a:endParaRPr lang="en-US" sz="1400" b="0" dirty="0"/>
          </a:p>
          <a:p>
            <a:r>
              <a:rPr lang="en-US" sz="1400" b="0" dirty="0" err="1"/>
              <a:t>Mannion</a:t>
            </a:r>
            <a:r>
              <a:rPr lang="en-US" sz="1400" b="0" dirty="0"/>
              <a:t>, R., &amp; Davies, H. T. (2015). Cultures of silence and cultures of voice: The role of whistleblowing in healthcare </a:t>
            </a:r>
            <a:r>
              <a:rPr lang="en-US" sz="1400" b="0" dirty="0" err="1"/>
              <a:t>organisations</a:t>
            </a:r>
            <a:r>
              <a:rPr lang="en-US" sz="1400" b="0" dirty="0"/>
              <a:t>. </a:t>
            </a:r>
            <a:r>
              <a:rPr lang="en-US" sz="1400" b="0" i="1" dirty="0"/>
              <a:t>International Journal of Health Policy and Management</a:t>
            </a:r>
            <a:r>
              <a:rPr lang="en-US" sz="1400" b="0" dirty="0"/>
              <a:t>, </a:t>
            </a:r>
            <a:r>
              <a:rPr lang="en-US" sz="1400" b="0" i="1" dirty="0"/>
              <a:t>4</a:t>
            </a:r>
            <a:r>
              <a:rPr lang="en-US" sz="1400" b="0" dirty="0"/>
              <a:t>(8), 503. Retrieved from </a:t>
            </a:r>
            <a:r>
              <a:rPr lang="en-US" sz="1400" b="0" dirty="0">
                <a:hlinkClick r:id="rId9" tooltip="Link to journal article"/>
              </a:rPr>
              <a:t>http://www.ncbi.nlm.nih.gov/pmc/articles/PMC4529038</a:t>
            </a:r>
            <a:endParaRPr lang="en-US" sz="1400" b="0" dirty="0"/>
          </a:p>
        </p:txBody>
      </p:sp>
      <p:sp>
        <p:nvSpPr>
          <p:cNvPr id="9" name="Slide Number Placeholder 8"/>
          <p:cNvSpPr>
            <a:spLocks noGrp="1"/>
          </p:cNvSpPr>
          <p:nvPr>
            <p:ph type="sldNum" sz="quarter" idx="4"/>
          </p:nvPr>
        </p:nvSpPr>
        <p:spPr/>
        <p:txBody>
          <a:bodyPr/>
          <a:lstStyle/>
          <a:p>
            <a:fld id="{F3BF8891-5E06-46C2-89A4-6DB85D39BA35}" type="slidenum">
              <a:rPr lang="en-US" smtClean="0"/>
              <a:pPr/>
              <a:t>24</a:t>
            </a:fld>
            <a:endParaRPr lang="en-US" dirty="0"/>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365760" y="274637"/>
            <a:ext cx="8412480" cy="1143000"/>
          </a:xfrm>
        </p:spPr>
        <p:txBody>
          <a:bodyPr/>
          <a:lstStyle/>
          <a:p>
            <a:r>
              <a:rPr lang="en-US" altLang="en-US" dirty="0"/>
              <a:t>Ethics and Professionalism </a:t>
            </a:r>
            <a:br>
              <a:rPr lang="en-US" altLang="en-US" dirty="0"/>
            </a:br>
            <a:r>
              <a:rPr lang="en-US" altLang="en-US" dirty="0"/>
              <a:t>References – Lecture b Continued 3</a:t>
            </a:r>
          </a:p>
        </p:txBody>
      </p:sp>
      <p:sp>
        <p:nvSpPr>
          <p:cNvPr id="10" name="Text Placeholder 2"/>
          <p:cNvSpPr>
            <a:spLocks noGrp="1"/>
          </p:cNvSpPr>
          <p:nvPr>
            <p:ph type="body" sz="quarter" idx="16"/>
          </p:nvPr>
        </p:nvSpPr>
        <p:spPr>
          <a:xfrm>
            <a:off x="457200" y="1600200"/>
            <a:ext cx="8229600" cy="3409122"/>
          </a:xfrm>
        </p:spPr>
        <p:txBody>
          <a:bodyPr/>
          <a:lstStyle/>
          <a:p>
            <a:r>
              <a:rPr lang="en-US" sz="1400" b="0" dirty="0" err="1"/>
              <a:t>Outterson</a:t>
            </a:r>
            <a:r>
              <a:rPr lang="en-US" sz="1400" b="0" dirty="0"/>
              <a:t>, K. (2012). Punishing health care fraud—Is the GSK settlement sufficient?. </a:t>
            </a:r>
            <a:r>
              <a:rPr lang="en-US" sz="1400" b="0" i="1" dirty="0"/>
              <a:t>New England Journal of Medicine</a:t>
            </a:r>
            <a:r>
              <a:rPr lang="en-US" sz="1400" b="0" dirty="0"/>
              <a:t>, </a:t>
            </a:r>
            <a:r>
              <a:rPr lang="en-US" sz="1400" b="0" i="1" dirty="0"/>
              <a:t>367</a:t>
            </a:r>
            <a:r>
              <a:rPr lang="en-US" sz="1400" b="0" dirty="0"/>
              <a:t>(12), 1082–1085.</a:t>
            </a:r>
            <a:endParaRPr lang="en-US" altLang="en-US" sz="1400" b="0" dirty="0"/>
          </a:p>
          <a:p>
            <a:r>
              <a:rPr lang="en-US" altLang="en-US" sz="1400" b="0" dirty="0"/>
              <a:t>Pickler N. (2011, December 19). Justice reports record false claims recoveries. </a:t>
            </a:r>
            <a:r>
              <a:rPr lang="en-US" altLang="en-US" sz="1400" b="0" i="1" dirty="0"/>
              <a:t>Yahoo Finance News</a:t>
            </a:r>
            <a:r>
              <a:rPr lang="en-US" altLang="en-US" sz="1400" b="0" dirty="0"/>
              <a:t>.  Retrieved from </a:t>
            </a:r>
            <a:r>
              <a:rPr lang="en-US" altLang="en-US" sz="1400" b="0" dirty="0">
                <a:hlinkClick r:id="rId3" tooltip="Link to article"/>
              </a:rPr>
              <a:t>http://finance.yahoo.com/news/Justice-reports-record-false-apf-3660225829.html?x=0</a:t>
            </a:r>
            <a:endParaRPr lang="en-US" altLang="en-US" sz="1400" b="0" dirty="0"/>
          </a:p>
          <a:p>
            <a:r>
              <a:rPr lang="en-US" altLang="en-US" sz="1400" b="0" dirty="0"/>
              <a:t>Rhodes, R., &amp; Strain, J. J. (2004). Whistleblowing in academic medicine. </a:t>
            </a:r>
            <a:r>
              <a:rPr lang="en-US" altLang="en-US" sz="1400" b="0" i="1" dirty="0"/>
              <a:t>Journal of Medical Ethics</a:t>
            </a:r>
            <a:r>
              <a:rPr lang="en-US" altLang="en-US" sz="1400" b="0" dirty="0"/>
              <a:t>, </a:t>
            </a:r>
            <a:r>
              <a:rPr lang="en-US" altLang="en-US" sz="1400" b="0" i="1" dirty="0"/>
              <a:t>30</a:t>
            </a:r>
            <a:r>
              <a:rPr lang="en-US" altLang="en-US" sz="1400" b="0" dirty="0"/>
              <a:t>(1), 35–39.</a:t>
            </a:r>
          </a:p>
          <a:p>
            <a:r>
              <a:rPr lang="en-US" altLang="en-US" sz="1400" b="0" dirty="0"/>
              <a:t>U.S. Department of Justice (2015). </a:t>
            </a:r>
            <a:r>
              <a:rPr lang="en-US" sz="1400" b="0" dirty="0"/>
              <a:t>Justice Department recovers over $3.5 Billion from False Claims Act cases in fiscal year 2015. Retrieved from </a:t>
            </a:r>
            <a:r>
              <a:rPr lang="en-US" sz="1400" b="0" dirty="0">
                <a:hlinkClick r:id="rId4" tooltip="Link to press release"/>
              </a:rPr>
              <a:t>https://www.justice.gov/opa/pr/justice-department-recovers-over-35-billion-false-claims-act-cases-fiscal-year-2015</a:t>
            </a:r>
            <a:r>
              <a:rPr lang="en-US" sz="1400" b="0" dirty="0"/>
              <a:t> </a:t>
            </a:r>
          </a:p>
          <a:p>
            <a:r>
              <a:rPr lang="en-US" altLang="en-US" sz="1400" b="0" dirty="0" err="1"/>
              <a:t>Vincler</a:t>
            </a:r>
            <a:r>
              <a:rPr lang="en-US" altLang="en-US" sz="1400" b="0" dirty="0"/>
              <a:t>, L.  A. (2013).  Ethics in medicine: Clinical ethics and law. University of Washington School of Medicine. Retrieved from </a:t>
            </a:r>
            <a:r>
              <a:rPr lang="en-US" altLang="en-US" sz="1400" b="0" dirty="0">
                <a:hlinkClick r:id="rId5" tooltip="Link to website"/>
              </a:rPr>
              <a:t>http://depts.washington.edu/bioethx/topics/law.html</a:t>
            </a:r>
            <a:r>
              <a:rPr lang="en-US" altLang="en-US" sz="1400" b="0" dirty="0"/>
              <a:t> </a:t>
            </a:r>
          </a:p>
          <a:p>
            <a:r>
              <a:rPr lang="en-US" sz="1400" b="0" dirty="0"/>
              <a:t>Wallace, I. M. (2015). Is patient confidentiality compromised with the electronic health record?: A position paper. </a:t>
            </a:r>
            <a:r>
              <a:rPr lang="en-US" sz="1400" b="0" i="1" dirty="0"/>
              <a:t>Computers Informatics Nursing</a:t>
            </a:r>
            <a:r>
              <a:rPr lang="en-US" sz="1400" b="0" dirty="0"/>
              <a:t>, </a:t>
            </a:r>
            <a:r>
              <a:rPr lang="en-US" sz="1400" b="0" i="1" dirty="0"/>
              <a:t>33</a:t>
            </a:r>
            <a:r>
              <a:rPr lang="en-US" sz="1400" b="0" dirty="0"/>
              <a:t>(2), 58–62 </a:t>
            </a:r>
          </a:p>
        </p:txBody>
      </p:sp>
      <p:sp>
        <p:nvSpPr>
          <p:cNvPr id="2" name="Text Placeholder 1"/>
          <p:cNvSpPr>
            <a:spLocks noGrp="1"/>
          </p:cNvSpPr>
          <p:nvPr>
            <p:ph type="body" sz="quarter" idx="20"/>
          </p:nvPr>
        </p:nvSpPr>
        <p:spPr>
          <a:xfrm>
            <a:off x="456227" y="5191885"/>
            <a:ext cx="8229600" cy="1371600"/>
          </a:xfrm>
        </p:spPr>
        <p:txBody>
          <a:bodyPr/>
          <a:lstStyle/>
          <a:p>
            <a:r>
              <a:rPr lang="en-US" altLang="en-US" dirty="0"/>
              <a:t>Charts, Tables, Figures</a:t>
            </a:r>
          </a:p>
          <a:p>
            <a:r>
              <a:rPr lang="en-US" altLang="en-US" sz="1400" b="0" dirty="0"/>
              <a:t>8.4 Figure: Standards of professionalism (CC BY-NC-SA 3.0, 2012).</a:t>
            </a:r>
          </a:p>
          <a:p>
            <a:r>
              <a:rPr lang="en-US" altLang="en-US" sz="1400" b="0" dirty="0"/>
              <a:t>8.5 Chart: Health care fraud  (CC BY-NC-SA 3.0, 2016).  </a:t>
            </a:r>
          </a:p>
          <a:p>
            <a:r>
              <a:rPr lang="en-US" altLang="en-US" sz="1400" b="0" dirty="0"/>
              <a:t>8.6 Table: Protection of whistleblowers (CC BY-NC-SA 3.0, 2012).</a:t>
            </a:r>
          </a:p>
        </p:txBody>
      </p:sp>
      <p:sp>
        <p:nvSpPr>
          <p:cNvPr id="8" name="Slide Number Placeholder 7"/>
          <p:cNvSpPr>
            <a:spLocks noGrp="1"/>
          </p:cNvSpPr>
          <p:nvPr>
            <p:ph type="sldNum" sz="quarter" idx="4"/>
          </p:nvPr>
        </p:nvSpPr>
        <p:spPr/>
        <p:txBody>
          <a:bodyPr/>
          <a:lstStyle/>
          <a:p>
            <a:fld id="{F3BF8891-5E06-46C2-89A4-6DB85D39BA35}" type="slidenum">
              <a:rPr lang="en-US" smtClean="0"/>
              <a:pPr/>
              <a:t>25</a:t>
            </a:fld>
            <a:endParaRPr lang="en-US" dirty="0"/>
          </a:p>
        </p:txBody>
      </p:sp>
    </p:spTree>
    <p:extLst>
      <p:ext uri="{BB962C8B-B14F-4D97-AF65-F5344CB8AC3E}">
        <p14:creationId xmlns:p14="http://schemas.microsoft.com/office/powerpoint/2010/main" val="39121149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6"/>
            <a:ext cx="8229600" cy="2267712"/>
          </a:xfrm>
        </p:spPr>
        <p:txBody>
          <a:bodyPr/>
          <a:lstStyle/>
          <a:p>
            <a:r>
              <a:rPr lang="en-US" dirty="0"/>
              <a:t>The Culture of Health Care</a:t>
            </a:r>
            <a:br>
              <a:rPr lang="en-US" dirty="0"/>
            </a:br>
            <a:r>
              <a:rPr lang="en-US" dirty="0"/>
              <a:t>Ethics and Professionalism</a:t>
            </a:r>
            <a:br>
              <a:rPr lang="en-US" dirty="0"/>
            </a:br>
            <a:r>
              <a:rPr lang="en-US" dirty="0"/>
              <a:t>Lecture b</a:t>
            </a:r>
          </a:p>
        </p:txBody>
      </p:sp>
      <p:sp>
        <p:nvSpPr>
          <p:cNvPr id="3" name="Content Placeholder 2"/>
          <p:cNvSpPr>
            <a:spLocks noGrp="1"/>
          </p:cNvSpPr>
          <p:nvPr>
            <p:ph sz="quarter" idx="14"/>
          </p:nvPr>
        </p:nvSpPr>
        <p:spPr/>
        <p:txBody>
          <a:bodyPr/>
          <a:lstStyle/>
          <a:p>
            <a:r>
              <a:rPr lang="en-US" sz="2800" dirty="0"/>
              <a:t>This material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p:txBody>
      </p:sp>
      <p:sp>
        <p:nvSpPr>
          <p:cNvPr id="5" name="Slide Number Placeholder 4"/>
          <p:cNvSpPr>
            <a:spLocks noGrp="1"/>
          </p:cNvSpPr>
          <p:nvPr>
            <p:ph type="sldNum" sz="quarter" idx="4"/>
          </p:nvPr>
        </p:nvSpPr>
        <p:spPr/>
        <p:txBody>
          <a:bodyPr/>
          <a:lstStyle/>
          <a:p>
            <a:fld id="{F3BF8891-5E06-46C2-89A4-6DB85D39BA35}" type="slidenum">
              <a:rPr lang="en-US" smtClean="0"/>
              <a:pPr/>
              <a:t>26</a:t>
            </a:fld>
            <a:endParaRPr lang="en-US" dirty="0"/>
          </a:p>
        </p:txBody>
      </p:sp>
    </p:spTree>
    <p:extLst>
      <p:ext uri="{BB962C8B-B14F-4D97-AF65-F5344CB8AC3E}">
        <p14:creationId xmlns:p14="http://schemas.microsoft.com/office/powerpoint/2010/main" val="1872787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t>Ethics and Professionalism </a:t>
            </a:r>
            <a:br>
              <a:rPr lang="en-US"/>
            </a:br>
            <a:r>
              <a:rPr lang="en-US"/>
              <a:t>Learning Objectives</a:t>
            </a:r>
            <a:endParaRPr lang="en-US" dirty="0"/>
          </a:p>
        </p:txBody>
      </p:sp>
      <p:sp>
        <p:nvSpPr>
          <p:cNvPr id="5123" name="Text Placeholder 3"/>
          <p:cNvSpPr>
            <a:spLocks noGrp="1"/>
          </p:cNvSpPr>
          <p:nvPr>
            <p:ph sz="quarter" idx="14"/>
          </p:nvPr>
        </p:nvSpPr>
        <p:spPr/>
        <p:txBody>
          <a:bodyPr/>
          <a:lstStyle/>
          <a:p>
            <a:r>
              <a:rPr lang="en-US" sz="2800" dirty="0"/>
              <a:t>Discuss foundational concepts in medical ethics and professionalism (Lecture a).</a:t>
            </a:r>
          </a:p>
          <a:p>
            <a:r>
              <a:rPr lang="en-US" sz="2800" dirty="0"/>
              <a:t>Examine the relationships among ethical ideals, professionalism, and legal duties (Lecture a, b).</a:t>
            </a:r>
          </a:p>
          <a:p>
            <a:r>
              <a:rPr lang="en-US" sz="2800" dirty="0"/>
              <a:t>Apply the general principles of ethics and professionalism to specific topics (Lecture c, d).</a:t>
            </a:r>
          </a:p>
          <a:p>
            <a:r>
              <a:rPr lang="en-US" sz="2800" dirty="0"/>
              <a:t>Examine ethical issues in health informatics (Lecture d).</a:t>
            </a:r>
          </a:p>
        </p:txBody>
      </p:sp>
      <p:sp>
        <p:nvSpPr>
          <p:cNvPr id="5" name="Slide Number Placeholder 4"/>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a:t>Ethical Standards and</a:t>
            </a:r>
            <a:br>
              <a:rPr lang="en-US" altLang="en-US"/>
            </a:br>
            <a:r>
              <a:rPr lang="en-US" altLang="en-US"/>
              <a:t>Legal Standards</a:t>
            </a:r>
            <a:endParaRPr lang="en-US" altLang="en-US" dirty="0"/>
          </a:p>
        </p:txBody>
      </p:sp>
      <p:sp>
        <p:nvSpPr>
          <p:cNvPr id="16387" name="Content Placeholder 2"/>
          <p:cNvSpPr>
            <a:spLocks noGrp="1"/>
          </p:cNvSpPr>
          <p:nvPr>
            <p:ph sz="quarter" idx="14"/>
          </p:nvPr>
        </p:nvSpPr>
        <p:spPr>
          <a:xfrm>
            <a:off x="457200" y="1600200"/>
            <a:ext cx="8229600" cy="4800600"/>
          </a:xfrm>
        </p:spPr>
        <p:txBody>
          <a:bodyPr/>
          <a:lstStyle/>
          <a:p>
            <a:r>
              <a:rPr lang="en-US" altLang="en-US" sz="2800" dirty="0"/>
              <a:t>Sometimes they are the same</a:t>
            </a:r>
          </a:p>
          <a:p>
            <a:pPr lvl="1"/>
            <a:r>
              <a:rPr lang="en-US" altLang="en-US" sz="2400" dirty="0"/>
              <a:t>Example: Both law and ethics prohibit harmful surgery on a healthy patient</a:t>
            </a:r>
          </a:p>
          <a:p>
            <a:r>
              <a:rPr lang="en-US" altLang="en-US" sz="2800" dirty="0"/>
              <a:t>Sometimes they overlap or interact</a:t>
            </a:r>
          </a:p>
          <a:p>
            <a:pPr lvl="1"/>
            <a:r>
              <a:rPr lang="en-US" altLang="en-US" sz="2400" dirty="0"/>
              <a:t>Example of overlap: State and federal laws set standards for the practice of medicine</a:t>
            </a:r>
          </a:p>
          <a:p>
            <a:pPr lvl="1"/>
            <a:r>
              <a:rPr lang="en-US" altLang="en-US" sz="2400" dirty="0"/>
              <a:t>Example of interaction: Failure to meet professional standards can create legal liability (malpractice case)</a:t>
            </a:r>
          </a:p>
          <a:p>
            <a:r>
              <a:rPr lang="en-US" altLang="en-US" sz="2800" dirty="0"/>
              <a:t>Sometimes they conflict</a:t>
            </a:r>
          </a:p>
          <a:p>
            <a:pPr lvl="1"/>
            <a:r>
              <a:rPr lang="en-US" altLang="en-US" sz="2400" dirty="0"/>
              <a:t>Example: Court orders disclosure of patient information</a:t>
            </a:r>
          </a:p>
        </p:txBody>
      </p:sp>
      <p:sp>
        <p:nvSpPr>
          <p:cNvPr id="5" name="Slide Number Placeholder 4"/>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a:t>AMA Opinion</a:t>
            </a:r>
            <a:endParaRPr lang="en-US" altLang="en-US" dirty="0"/>
          </a:p>
        </p:txBody>
      </p:sp>
      <p:sp>
        <p:nvSpPr>
          <p:cNvPr id="17411" name="Content Placeholder 2"/>
          <p:cNvSpPr>
            <a:spLocks noGrp="1"/>
          </p:cNvSpPr>
          <p:nvPr>
            <p:ph sz="quarter" idx="14"/>
          </p:nvPr>
        </p:nvSpPr>
        <p:spPr/>
        <p:txBody>
          <a:bodyPr/>
          <a:lstStyle/>
          <a:p>
            <a:r>
              <a:rPr lang="en-US" altLang="en-US" sz="2400" dirty="0"/>
              <a:t>Ethical values and legal principles are closely related</a:t>
            </a:r>
          </a:p>
          <a:p>
            <a:r>
              <a:rPr lang="en-US" altLang="en-US" sz="2400" dirty="0"/>
              <a:t>Ethical obligations typically exceed legal duties</a:t>
            </a:r>
          </a:p>
          <a:p>
            <a:r>
              <a:rPr lang="en-US" altLang="en-US" sz="2400" dirty="0"/>
              <a:t>Sometimes the law mandates unethical conduct</a:t>
            </a:r>
          </a:p>
          <a:p>
            <a:r>
              <a:rPr lang="en-US" altLang="en-US" sz="2400" dirty="0"/>
              <a:t>Generally, physicians should obey current laws and work to change unjust laws</a:t>
            </a:r>
          </a:p>
          <a:p>
            <a:r>
              <a:rPr lang="en-US" altLang="en-US" sz="2400" dirty="0"/>
              <a:t>In rare cases, ethical responsibilities should take priority over unjust laws </a:t>
            </a:r>
          </a:p>
          <a:p>
            <a:r>
              <a:rPr lang="en-US" altLang="en-US" sz="2400" dirty="0"/>
              <a:t>Even if a legal proceeding finds a physician to be innocent, he or she may have acted unethically</a:t>
            </a:r>
          </a:p>
        </p:txBody>
      </p:sp>
      <p:sp>
        <p:nvSpPr>
          <p:cNvPr id="5" name="Slide Number Placeholder 4"/>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a:t>Standards of Professionalism</a:t>
            </a:r>
          </a:p>
        </p:txBody>
      </p:sp>
      <p:pic>
        <p:nvPicPr>
          <p:cNvPr id="18435" name="Picture 8" descr="A partially translucent slate blue box on the left and a partially translucent light blue box on the right overlap to create an box of an intermediate blue color in the center. The text on the left says legal requirements. The text on the right says professional standards. Both phrases extend into the area of overlapping color. Below the text is a medium blue two-headed arrow that extends across about 7/8ths of the width of the figure." title="Diagram: Standards of Professionalism"/>
          <p:cNvPicPr>
            <a:picLocks noGrp="1" noChangeAspect="1" noChangeArrowheads="1"/>
          </p:cNvPicPr>
          <p:nvPr>
            <p:ph type="pic" sz="quarter" idx="14"/>
          </p:nvPr>
        </p:nvPicPr>
        <p:blipFill>
          <a:blip r:embed="rId4">
            <a:extLst>
              <a:ext uri="{28A0092B-C50C-407E-A947-70E740481C1C}">
                <a14:useLocalDpi xmlns:a14="http://schemas.microsoft.com/office/drawing/2010/main" val="0"/>
              </a:ext>
            </a:extLst>
          </a:blip>
          <a:stretch>
            <a:fillRect/>
          </a:stretch>
        </p:blipFill>
        <p:spPr>
          <a:xfrm>
            <a:off x="292237" y="1690635"/>
            <a:ext cx="8559526" cy="4115157"/>
          </a:xfrm>
        </p:spPr>
      </p:pic>
      <p:sp>
        <p:nvSpPr>
          <p:cNvPr id="18436" name="Text Placeholder 6"/>
          <p:cNvSpPr>
            <a:spLocks noGrp="1"/>
          </p:cNvSpPr>
          <p:nvPr>
            <p:ph type="body" sz="quarter" idx="32"/>
          </p:nvPr>
        </p:nvSpPr>
        <p:spPr/>
        <p:txBody>
          <a:bodyPr/>
          <a:lstStyle/>
          <a:p>
            <a:r>
              <a:rPr lang="en-US" altLang="en-US" sz="1400" dirty="0">
                <a:latin typeface="Arial" charset="0"/>
                <a:cs typeface="Arial" charset="0"/>
              </a:rPr>
              <a:t>8.4  Figure: Standards of professionalism (CC BY-NC-SA 3.0, 2012).  </a:t>
            </a:r>
          </a:p>
        </p:txBody>
      </p:sp>
      <p:sp>
        <p:nvSpPr>
          <p:cNvPr id="18437"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28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spcBef>
                <a:spcPct val="0"/>
              </a:spcBef>
              <a:buFontTx/>
              <a:buNone/>
            </a:pPr>
            <a:fld id="{00A8B683-E6A6-44F5-BFB8-0C375D95A234}" type="slidenum">
              <a:rPr lang="en-US" altLang="en-US" sz="1000" smtClean="0">
                <a:solidFill>
                  <a:srgbClr val="898989"/>
                </a:solidFill>
              </a:rPr>
              <a:pPr>
                <a:spcBef>
                  <a:spcPct val="0"/>
                </a:spcBef>
                <a:buFontTx/>
                <a:buNone/>
              </a:pPr>
              <a:t>6</a:t>
            </a:fld>
            <a:endParaRPr lang="en-US" altLang="en-US" sz="1000">
              <a:solidFill>
                <a:srgbClr val="898989"/>
              </a:solidFill>
            </a:endParaRPr>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a:t>State Medical Practice Law</a:t>
            </a:r>
            <a:endParaRPr lang="en-US" altLang="en-US" dirty="0"/>
          </a:p>
        </p:txBody>
      </p:sp>
      <p:sp>
        <p:nvSpPr>
          <p:cNvPr id="19459" name="Content Placeholder 2"/>
          <p:cNvSpPr>
            <a:spLocks noGrp="1"/>
          </p:cNvSpPr>
          <p:nvPr>
            <p:ph sz="quarter" idx="14"/>
          </p:nvPr>
        </p:nvSpPr>
        <p:spPr/>
        <p:txBody>
          <a:bodyPr/>
          <a:lstStyle/>
          <a:p>
            <a:r>
              <a:rPr lang="en-US" altLang="en-US"/>
              <a:t>Defines the practice of medicine within the state</a:t>
            </a:r>
          </a:p>
          <a:p>
            <a:r>
              <a:rPr lang="en-US" altLang="en-US"/>
              <a:t>Establishes a state medical board</a:t>
            </a:r>
          </a:p>
          <a:p>
            <a:r>
              <a:rPr lang="en-US" altLang="en-US"/>
              <a:t>Governs testing and licensing of physicians</a:t>
            </a:r>
          </a:p>
          <a:p>
            <a:r>
              <a:rPr lang="en-US" altLang="en-US"/>
              <a:t>Specifies procedures for investigation, enforcement, and discipline of physicians</a:t>
            </a:r>
          </a:p>
          <a:p>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7</a:t>
            </a:fld>
            <a:endParaRPr lang="en-US" dirty="0"/>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a:t>State Medical Board</a:t>
            </a:r>
            <a:endParaRPr lang="en-US" altLang="en-US" dirty="0"/>
          </a:p>
        </p:txBody>
      </p:sp>
      <p:sp>
        <p:nvSpPr>
          <p:cNvPr id="20483" name="Content Placeholder 2"/>
          <p:cNvSpPr>
            <a:spLocks noGrp="1"/>
          </p:cNvSpPr>
          <p:nvPr>
            <p:ph sz="quarter" idx="14"/>
          </p:nvPr>
        </p:nvSpPr>
        <p:spPr/>
        <p:txBody>
          <a:bodyPr/>
          <a:lstStyle/>
          <a:p>
            <a:r>
              <a:rPr lang="en-US" altLang="en-US"/>
              <a:t>The majority of the members are physicians, but should also include non-physicians</a:t>
            </a:r>
          </a:p>
          <a:p>
            <a:r>
              <a:rPr lang="en-US" altLang="en-US"/>
              <a:t>Writes rules and regulations</a:t>
            </a:r>
          </a:p>
          <a:p>
            <a:r>
              <a:rPr lang="en-US" altLang="en-US"/>
              <a:t>Gives examinations and awards medical licenses</a:t>
            </a:r>
          </a:p>
          <a:p>
            <a:r>
              <a:rPr lang="en-US" altLang="en-US"/>
              <a:t>Investigates complaints, holds hearings</a:t>
            </a:r>
          </a:p>
          <a:p>
            <a:r>
              <a:rPr lang="en-US" altLang="en-US"/>
              <a:t>Administers disciplinary actions</a:t>
            </a:r>
          </a:p>
          <a:p>
            <a:r>
              <a:rPr lang="en-US" altLang="en-US"/>
              <a:t>Evaluates medical education programs</a:t>
            </a:r>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a:t>Unprofessional Conduct</a:t>
            </a:r>
          </a:p>
        </p:txBody>
      </p:sp>
      <p:sp>
        <p:nvSpPr>
          <p:cNvPr id="21507" name="Content Placeholder 2"/>
          <p:cNvSpPr>
            <a:spLocks noGrp="1"/>
          </p:cNvSpPr>
          <p:nvPr>
            <p:ph sz="quarter" idx="14"/>
          </p:nvPr>
        </p:nvSpPr>
        <p:spPr/>
        <p:txBody>
          <a:bodyPr/>
          <a:lstStyle/>
          <a:p>
            <a:r>
              <a:rPr lang="en-US" altLang="en-US"/>
              <a:t>Investigators gather information</a:t>
            </a:r>
          </a:p>
          <a:p>
            <a:r>
              <a:rPr lang="en-US" altLang="en-US"/>
              <a:t>Board determines whether unprofessional conduct has occurred </a:t>
            </a:r>
          </a:p>
          <a:p>
            <a:r>
              <a:rPr lang="en-US" altLang="en-US"/>
              <a:t>Board imposes sanctions</a:t>
            </a:r>
          </a:p>
          <a:p>
            <a:pPr lvl="1"/>
            <a:r>
              <a:rPr lang="en-US" altLang="en-US"/>
              <a:t>Fines</a:t>
            </a:r>
          </a:p>
          <a:p>
            <a:pPr lvl="1"/>
            <a:r>
              <a:rPr lang="en-US" altLang="en-US"/>
              <a:t>Mandatory medical education</a:t>
            </a:r>
          </a:p>
          <a:p>
            <a:pPr lvl="1"/>
            <a:r>
              <a:rPr lang="en-US" altLang="en-US"/>
              <a:t>Mandatory medical treatment</a:t>
            </a:r>
          </a:p>
          <a:p>
            <a:pPr lvl="1"/>
            <a:r>
              <a:rPr lang="en-US" altLang="en-US"/>
              <a:t>Suspension or revocation of license</a:t>
            </a:r>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8\FINALIZED\comp2_unit8\comp2_unit8\comp2_unit8b\comp2_unit8b_S-8_V3.mp3"/>
  <p:tag name="AUDIO_ID" val="276"/>
  <p:tag name="ELAPSEDTIME" val="86.205"/>
  <p:tag name="ARTICULATE_SLIDE_NAV" val="8"/>
  <p:tag name="ARTICULATE_SLIDE_GUID" val="6698655b-130a-4f34-9664-4497d2d1ab6c"/>
</p:tagLst>
</file>

<file path=ppt/tags/tag1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8\FINALIZED\comp2_unit8\comp2_unit8\comp2_unit8b\comp2_unit8b_S-9_V3.mp3"/>
  <p:tag name="AUDIO_ID" val="292"/>
  <p:tag name="ELAPSEDTIME" val="21.055"/>
  <p:tag name="ARTICULATE_SLIDE_NAV" val="9"/>
  <p:tag name="ARTICULATE_SLIDE_GUID" val="6e54d5a3-bcf8-4e90-86c7-59abc3764948"/>
</p:tagLst>
</file>

<file path=ppt/tags/tag1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8\FINALIZED\comp2_unit8\comp2_unit8\comp2_unit8b\comp2_unit8b_S-10_V3.mp3"/>
  <p:tag name="AUDIO_ID" val="291"/>
  <p:tag name="ELAPSEDTIME" val="81.711"/>
  <p:tag name="ARTICULATE_SLIDE_NAV" val="10"/>
  <p:tag name="ARTICULATE_SLIDE_GUID" val="4b911b3d-d01d-4b25-a072-c16008a95e43"/>
</p:tagLst>
</file>

<file path=ppt/tags/tag1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8\FINALIZED\comp2_unit8\comp2_unit8\comp2_unit8b\comp2_unit8b_S-11_V3.mp3"/>
  <p:tag name="AUDIO_ID" val="278"/>
  <p:tag name="ELAPSEDTIME" val="38.609"/>
  <p:tag name="ARTICULATE_SLIDE_NAV" val="11"/>
  <p:tag name="ARTICULATE_SLIDE_GUID" val="ee40b6cb-9018-41be-88b0-b3418aee25f2"/>
</p:tagLst>
</file>

<file path=ppt/tags/tag1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8\FINALIZED\comp2_unit8\comp2_unit8\comp2_unit8b\comp2_unit8b_S-12_V3.mp3"/>
  <p:tag name="AUDIO_ID" val="284"/>
  <p:tag name="ELAPSEDTIME" val="51.906"/>
  <p:tag name="ARTICULATE_SLIDE_NAV" val="12"/>
  <p:tag name="ARTICULATE_SLIDE_GUID" val="56fd9a63-31ed-4d81-a480-1458f38f5149"/>
</p:tagLst>
</file>

<file path=ppt/tags/tag1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8\FINALIZED\comp2_unit8\comp2_unit8\comp2_unit8b\comp2_unit8b_S-13_V3.mp3"/>
  <p:tag name="AUDIO_ID" val="285"/>
  <p:tag name="ELAPSEDTIME" val="38.087"/>
  <p:tag name="ARTICULATE_SLIDE_NAV" val="13"/>
  <p:tag name="ARTICULATE_SLIDE_GUID" val="6dcc2f5b-5061-4191-be4c-85c1a464d182"/>
</p:tagLst>
</file>

<file path=ppt/tags/tag1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8\FINALIZED\comp2_unit8\comp2_unit8\comp2_unit8b\comp2_unit8b_S-14_V3.mp3"/>
  <p:tag name="AUDIO_ID" val="286"/>
  <p:tag name="ELAPSEDTIME" val="31.269"/>
  <p:tag name="ARTICULATE_SLIDE_NAV" val="14"/>
  <p:tag name="ARTICULATE_SLIDE_GUID" val="df18bb03-6675-4f33-b6e9-d9f06e182f86"/>
</p:tagLst>
</file>

<file path=ppt/tags/tag1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8\FINALIZED\comp2_unit8\comp2_unit8\comp2_unit8b\comp2_unit8b_S-15_V3.mp3"/>
  <p:tag name="AUDIO_ID" val="287"/>
  <p:tag name="ELAPSEDTIME" val="42.058"/>
  <p:tag name="ARTICULATE_SLIDE_NAV" val="15"/>
  <p:tag name="ARTICULATE_SLIDE_GUID" val="36257736-2c3c-41af-b0ad-7346cc276038"/>
</p:tagLst>
</file>

<file path=ppt/tags/tag1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8\FINALIZED\comp2_unit8\comp2_unit8\comp2_unit8b\comp2_unit8b_S-16_V3.mp3"/>
  <p:tag name="AUDIO_ID" val="282"/>
  <p:tag name="ELAPSEDTIME" val="54.231"/>
  <p:tag name="ARTICULATE_SLIDE_NAV" val="16"/>
  <p:tag name="ARTICULATE_SLIDE_GUID" val="cabf79c0-5f29-4140-92d7-62b3072287d8"/>
</p:tagLst>
</file>

<file path=ppt/tags/tag1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8\FINALIZED\comp2_unit8\comp2_unit8\comp2_unit8b\comp2_unit8b_S-17_V3.mp3"/>
  <p:tag name="AUDIO_ID" val="294"/>
  <p:tag name="ELAPSEDTIME" val="53.708"/>
  <p:tag name="ARTICULATE_SLIDE_NAV" val="17"/>
  <p:tag name="ARTICULATE_SLIDE_GUID" val="52ca9e92-1984-489d-83e4-c4f7ae1d9515"/>
</p:tagLst>
</file>

<file path=ppt/tags/tag2.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skidmorn\LOCALS~1\Temp\articulate\presenter\imgtemp\wc1qzgNR_files\slide0001_image001.jpg"/>
</p:tagLst>
</file>

<file path=ppt/tags/tag2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8\FINALIZED\comp2_unit8\comp2_unit8\comp2_unit8b\comp2_unit8b_S-18_V3.mp3"/>
  <p:tag name="AUDIO_ID" val="289"/>
  <p:tag name="ELAPSEDTIME" val="39.158"/>
  <p:tag name="ARTICULATE_SLIDE_NAV" val="18"/>
  <p:tag name="ARTICULATE_SLIDE_GUID" val="acc8e87e-6ae3-4cd9-b7cb-ce042a6be5de"/>
</p:tagLst>
</file>

<file path=ppt/tags/tag2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8\FINALIZED\comp2_unit8\comp2_unit8\comp2_unit8b\comp2_unit8b_S-19_V3.mp3"/>
  <p:tag name="AUDIO_ID" val="281"/>
  <p:tag name="ELAPSEDTIME" val="29.545"/>
  <p:tag name="ARTICULATE_SLIDE_NAV" val="19"/>
  <p:tag name="ARTICULATE_SLIDE_GUID" val="f41d5afa-5491-4c73-ba86-d214b584bb9b"/>
</p:tagLst>
</file>

<file path=ppt/tags/tag2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8\FINALIZED\comp2_unit8\comp2_unit8\comp2_unit8b\comp2_unit8b_S-20_V3.mp3"/>
  <p:tag name="AUDIO_ID" val="288"/>
  <p:tag name="ELAPSEDTIME" val="107.494"/>
  <p:tag name="ARTICULATE_SLIDE_NAV" val="20"/>
  <p:tag name="ARTICULATE_SLIDE_GUID" val="d192a7bf-e85c-4255-8f95-5f69b9cc4063"/>
</p:tagLst>
</file>

<file path=ppt/tags/tag2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8\FINALIZED\comp2_unit8\comp2_unit8\Copy (2) of 30_sec_silence.mp3"/>
  <p:tag name="AUDIO_ID" val="267"/>
  <p:tag name="ELAPSEDTIME" val="7.515"/>
  <p:tag name="ARTICULATE_SLIDE_NAV" val="21"/>
  <p:tag name="ARTICULATE_SLIDE_GUID" val="fbf83966-aeff-416c-a096-a9a0c4fd1f68"/>
</p:tagLst>
</file>

<file path=ppt/tags/tag2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8\FINALIZED\comp2_unit8\comp2_unit8\Copy (3) of 30_sec_silence.mp3"/>
  <p:tag name="AUDIO_ID" val="290"/>
  <p:tag name="ELAPSEDTIME" val="7.515"/>
  <p:tag name="ARTICULATE_SLIDE_NAV" val="22"/>
  <p:tag name="ARTICULATE_SLIDE_GUID" val="140ceaed-97dd-4c18-bac5-3bacbb76d67c"/>
</p:tagLst>
</file>

<file path=ppt/tags/tag2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8\FINALIZED\comp2_unit8\comp2_unit8\Copy of 30_sec_silence.mp3"/>
  <p:tag name="AUDIO_ID" val="293"/>
  <p:tag name="ELAPSEDTIME" val="7.515"/>
  <p:tag name="ARTICULATE_SLIDE_NAV" val="23"/>
  <p:tag name="ARTICULATE_SLIDE_GUID" val="b19af705-1c6d-41af-b538-84da5c6018c4"/>
</p:tagLst>
</file>

<file path=ppt/tags/tag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8\FINALIZED\comp2_unit8\comp2_unit8\comp2_unit8b\comp2_unit8b_S-1_V3.wav"/>
  <p:tag name="AUDIO_ID" val="256"/>
  <p:tag name="ELAPSEDTIME" val="20.846"/>
  <p:tag name="ARTICULATE_SLIDE_NAV" val="1"/>
  <p:tag name="ARTICULATE_SLIDE_GUID" val="cbc2db9a-9c44-4790-8fc7-a437388ffe15"/>
</p:tagLst>
</file>

<file path=ppt/tags/tag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8\FINALIZED\comp2_unit8\comp2_unit8\comp2_unit8b\comp2_unit8b_S-2_V3.mp3"/>
  <p:tag name="AUDIO_ID" val="257"/>
  <p:tag name="ELAPSEDTIME" val="25.052"/>
  <p:tag name="ARTICULATE_SLIDE_NAV" val="2"/>
  <p:tag name="ARTICULATE_SLIDE_GUID" val="de1643ee-a344-4754-85ae-ed25b98c75d0"/>
</p:tagLst>
</file>

<file path=ppt/tags/tag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8\FINALIZED\comp2_unit8\comp2_unit8\comp2_unit8b\comp2_unit8b_S-3_V3.mp3"/>
  <p:tag name="AUDIO_ID" val="268"/>
  <p:tag name="ELAPSEDTIME" val="45.976"/>
  <p:tag name="ARTICULATE_SLIDE_NAV" val="3"/>
  <p:tag name="ARTICULATE_SLIDE_GUID" val="0b843988-a405-4e3e-b5e5-f35a3ac06ff0"/>
</p:tagLst>
</file>

<file path=ppt/tags/tag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8\FINALIZED\comp2_unit8\comp2_unit8\comp2_unit8b\comp2_unit8b_S-4_V3.mp3"/>
  <p:tag name="AUDIO_ID" val="270"/>
  <p:tag name="ELAPSEDTIME" val="48.04"/>
  <p:tag name="ARTICULATE_SLIDE_NAV" val="4"/>
  <p:tag name="ARTICULATE_SLIDE_GUID" val="182eaa68-e8b0-4b61-b200-1cad0bad8cb8"/>
</p:tagLst>
</file>

<file path=ppt/tags/tag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8\FINALIZED\comp2_unit8\comp2_unit8\comp2_unit8b\comp2_unit8b_S-5_V3.mp3"/>
  <p:tag name="AUDIO_ID" val="269"/>
  <p:tag name="ELAPSEDTIME" val="35.867"/>
  <p:tag name="ARTICULATE_SLIDE_NAV" val="5"/>
  <p:tag name="ARTICULATE_SLIDE_GUID" val="f04923d5-3258-4c43-82a8-1e0bb5bd8a40"/>
</p:tagLst>
</file>

<file path=ppt/tags/tag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8\FINALIZED\comp2_unit8\comp2_unit8\comp2_unit8b\comp2_unit8b_S-6_V3.mp3"/>
  <p:tag name="AUDIO_ID" val="271"/>
  <p:tag name="ELAPSEDTIME" val="85.473"/>
  <p:tag name="ARTICULATE_SLIDE_NAV" val="6"/>
  <p:tag name="ARTICULATE_SLIDE_GUID" val="216645af-8d2c-4c69-ad94-3caa50a0794d"/>
</p:tagLst>
</file>

<file path=ppt/tags/tag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8\FINALIZED\comp2_unit8\comp2_unit8\comp2_unit8b\comp2_unit8b_S-7_V3.mp3"/>
  <p:tag name="AUDIO_ID" val="275"/>
  <p:tag name="ELAPSEDTIME" val="76.304"/>
  <p:tag name="ARTICULATE_SLIDE_NAV" val="7"/>
  <p:tag name="ARTICULATE_SLIDE_GUID" val="f850a84a-98cb-4171-b5cb-e72198c46035"/>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Presentation5" id="{F3C279EB-09F4-4463-A693-049580B0FB62}" vid="{9CC84E02-A305-455F-B386-302636134F7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Template>
  <TotalTime>151</TotalTime>
  <Words>4024</Words>
  <Application>Microsoft Office PowerPoint</Application>
  <PresentationFormat>On-screen Show (4:3)</PresentationFormat>
  <Paragraphs>287</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ONC-Template-FINAL DRAFT</vt:lpstr>
      <vt:lpstr>PowerPoint Presentation</vt:lpstr>
      <vt:lpstr>The Culture of Health Care</vt:lpstr>
      <vt:lpstr>Ethics and Professionalism  Learning Objectives</vt:lpstr>
      <vt:lpstr>Ethical Standards and Legal Standards</vt:lpstr>
      <vt:lpstr>AMA Opinion</vt:lpstr>
      <vt:lpstr>Standards of Professionalism</vt:lpstr>
      <vt:lpstr>State Medical Practice Law</vt:lpstr>
      <vt:lpstr>State Medical Board</vt:lpstr>
      <vt:lpstr>Unprofessional Conduct</vt:lpstr>
      <vt:lpstr>Investigation vs. Malpractice </vt:lpstr>
      <vt:lpstr>Four Basics of Malpractice </vt:lpstr>
      <vt:lpstr>Professionalism and the Culture of Health Care</vt:lpstr>
      <vt:lpstr>The Hidden Curriculum in Medical Education</vt:lpstr>
      <vt:lpstr>How the Hidden Curriculum Is Taught</vt:lpstr>
      <vt:lpstr>How the Hidden Curriculum Is Taught Continued</vt:lpstr>
      <vt:lpstr>Barriers to Disclosing Unethical Behavior</vt:lpstr>
      <vt:lpstr>Whistleblowing and Health Care Ethics</vt:lpstr>
      <vt:lpstr>Funds Recovered Due to Whistleblowing in 2015</vt:lpstr>
      <vt:lpstr>Retaliation for Whistleblowing</vt:lpstr>
      <vt:lpstr>Protection of Whistleblowers</vt:lpstr>
      <vt:lpstr>Ethics and Professionalism  Summary – Lecture b</vt:lpstr>
      <vt:lpstr>Ethics and Professionalism  References – Lecture b</vt:lpstr>
      <vt:lpstr>Ethics and Professionalism  References – Lecture b Continued</vt:lpstr>
      <vt:lpstr>Ethics and Professionalism  References – Lecture b Continued 2</vt:lpstr>
      <vt:lpstr>Ethics and Professionalism  References – Lecture b Continued 3</vt:lpstr>
      <vt:lpstr>The Culture of Health Care Ethics and Professionalism Lecture b</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b, Component 2, Unit 8</dc:title>
  <dc:subject>The Culture of Health Care, Ethics and Professionalism, Lecture b</dc:subject>
  <dc:creator>U.S. Department of Health and Human Services, Office of the National Coordinator for Health Information Technology</dc:creator>
  <cp:keywords>Health IT, health IT curriculum, health IT training, culture of health care, medical ethics, professionalism, legal duties, health informatics ethics</cp:keywords>
  <cp:lastModifiedBy>The Department of Health and Human Services</cp:lastModifiedBy>
  <cp:revision>21</cp:revision>
  <dcterms:created xsi:type="dcterms:W3CDTF">2016-05-03T15:04:06Z</dcterms:created>
  <dcterms:modified xsi:type="dcterms:W3CDTF">2017-05-22T17:09:27Z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