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ppt/tags/tag24.xml" ContentType="application/vnd.openxmlformats-officedocument.presentationml.tags+xml"/>
  <Override PartName="/ppt/notesSlides/notesSlide24.xml" ContentType="application/vnd.openxmlformats-officedocument.presentationml.notesSlide+xml"/>
  <Override PartName="/ppt/tags/tag25.xml" ContentType="application/vnd.openxmlformats-officedocument.presentationml.tags+xml"/>
  <Override PartName="/ppt/notesSlides/notesSlide25.xml" ContentType="application/vnd.openxmlformats-officedocument.presentationml.notesSlide+xml"/>
  <Override PartName="/ppt/tags/tag26.xml" ContentType="application/vnd.openxmlformats-officedocument.presentationml.tags+xml"/>
  <Override PartName="/ppt/notesSlides/notesSlide26.xml" ContentType="application/vnd.openxmlformats-officedocument.presentationml.notesSlide+xml"/>
  <Override PartName="/ppt/tags/tag27.xml" ContentType="application/vnd.openxmlformats-officedocument.presentationml.tags+xml"/>
  <Override PartName="/ppt/notesSlides/notesSlide27.xml" ContentType="application/vnd.openxmlformats-officedocument.presentationml.notesSlide+xml"/>
  <Override PartName="/ppt/tags/tag28.xml" ContentType="application/vnd.openxmlformats-officedocument.presentationml.tags+xml"/>
  <Override PartName="/ppt/notesSlides/notesSlide28.xml" ContentType="application/vnd.openxmlformats-officedocument.presentationml.notesSlide+xml"/>
  <Override PartName="/ppt/tags/tag29.xml" ContentType="application/vnd.openxmlformats-officedocument.presentationml.tags+xml"/>
  <Override PartName="/ppt/notesSlides/notesSlide29.xml" ContentType="application/vnd.openxmlformats-officedocument.presentationml.notesSlide+xml"/>
  <Override PartName="/ppt/tags/tag30.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handoutMasterIdLst>
    <p:handoutMasterId r:id="rId38"/>
  </p:handoutMasterIdLst>
  <p:sldIdLst>
    <p:sldId id="29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custDataLst>
    <p:tags r:id="rId3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59912" autoAdjust="0"/>
  </p:normalViewPr>
  <p:slideViewPr>
    <p:cSldViewPr snapToGrid="0">
      <p:cViewPr>
        <p:scale>
          <a:sx n="47" d="100"/>
          <a:sy n="47" d="100"/>
        </p:scale>
        <p:origin x="-1282" y="-5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832"/>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4112325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Whether or not EHRs are associated with improved quality, it’s clear that they can augment the data that is used in quality measures. In fact, today it’s really a requirement. There certainly is great value to the coded information contained in an EHR. One analysis by Tang and colleagues found that an EHR significantly improved the ability to assess diabetes quality measures. In addition, administrative data (sometimes called claims data) alone is not sufficient for calculating, for example, health care effectiveness data and information set (or HEDIS [</a:t>
            </a:r>
            <a:r>
              <a:rPr lang="en-US" sz="1000" b="1" kern="1200" dirty="0" err="1">
                <a:solidFill>
                  <a:schemeClr val="tx1"/>
                </a:solidFill>
                <a:effectLst/>
                <a:latin typeface="Arial" pitchFamily="34" charset="0"/>
                <a:ea typeface="MS PGothic" panose="020B0600070205080204" pitchFamily="34" charset="-128"/>
                <a:cs typeface="Arial" pitchFamily="34" charset="0"/>
              </a:rPr>
              <a:t>hee-</a:t>
            </a:r>
            <a:r>
              <a:rPr lang="en-US" sz="1000" kern="1200" dirty="0" err="1">
                <a:solidFill>
                  <a:schemeClr val="tx1"/>
                </a:solidFill>
                <a:effectLst/>
                <a:latin typeface="Arial" pitchFamily="34" charset="0"/>
                <a:ea typeface="MS PGothic" panose="020B0600070205080204" pitchFamily="34" charset="-128"/>
                <a:cs typeface="Arial" pitchFamily="34" charset="0"/>
              </a:rPr>
              <a:t>diss</a:t>
            </a:r>
            <a:r>
              <a:rPr lang="en-US" sz="1000" kern="1200" dirty="0">
                <a:solidFill>
                  <a:schemeClr val="tx1"/>
                </a:solidFill>
                <a:effectLst/>
                <a:latin typeface="Arial" pitchFamily="34" charset="0"/>
                <a:ea typeface="MS PGothic" panose="020B0600070205080204" pitchFamily="34" charset="-128"/>
                <a:cs typeface="Arial" pitchFamily="34" charset="0"/>
              </a:rPr>
              <a:t>]), measures.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Data from the EHR can improve the accuracy of calculating HEDIS measures as well as calculating metrics such as disease-specific mortality; however, the existence of an EHR system doesn’t necessarily mean the EHRs contain quality data. A lot of data in the EHR is narrative text that is difficult to access and process. It has been shown in heart failure, for example, that some important data needed to assess quality becomes inaccessible because it’s in the form of clinical notes. One example of this is exclusion data for medications that patients should be on, such as a beta blocker or an angiotensin [an-</a:t>
            </a:r>
            <a:r>
              <a:rPr lang="en-US" sz="1000" kern="1200" dirty="0" err="1">
                <a:solidFill>
                  <a:schemeClr val="tx1"/>
                </a:solidFill>
                <a:effectLst/>
                <a:latin typeface="Arial" pitchFamily="34" charset="0"/>
                <a:ea typeface="MS PGothic" panose="020B0600070205080204" pitchFamily="34" charset="-128"/>
                <a:cs typeface="Arial" pitchFamily="34" charset="0"/>
              </a:rPr>
              <a:t>jee</a:t>
            </a:r>
            <a:r>
              <a:rPr lang="en-US" sz="1000" kern="1200" dirty="0">
                <a:solidFill>
                  <a:schemeClr val="tx1"/>
                </a:solidFill>
                <a:effectLst/>
                <a:latin typeface="Arial" pitchFamily="34" charset="0"/>
                <a:ea typeface="MS PGothic" panose="020B0600070205080204" pitchFamily="34" charset="-128"/>
                <a:cs typeface="Arial" pitchFamily="34" charset="0"/>
              </a:rPr>
              <a:t>-oh-</a:t>
            </a:r>
            <a:r>
              <a:rPr lang="en-US" sz="1000" b="1" kern="1200" dirty="0">
                <a:solidFill>
                  <a:schemeClr val="tx1"/>
                </a:solidFill>
                <a:effectLst/>
                <a:latin typeface="Arial" pitchFamily="34" charset="0"/>
                <a:ea typeface="MS PGothic" panose="020B0600070205080204" pitchFamily="34" charset="-128"/>
                <a:cs typeface="Arial" pitchFamily="34" charset="0"/>
              </a:rPr>
              <a:t>ten</a:t>
            </a:r>
            <a:r>
              <a:rPr lang="en-US" sz="1000" kern="1200" dirty="0">
                <a:solidFill>
                  <a:schemeClr val="tx1"/>
                </a:solidFill>
                <a:effectLst/>
                <a:latin typeface="Arial" pitchFamily="34" charset="0"/>
                <a:ea typeface="MS PGothic" panose="020B0600070205080204" pitchFamily="34" charset="-128"/>
                <a:cs typeface="Arial" pitchFamily="34" charset="0"/>
              </a:rPr>
              <a:t>-sin]-converting enzyme inhibitor. On the other hand, some data can be extracted by natural language processing techniques as effectively as manual abstraction in particular areas. There’s no general ability to do natural language processing in every area, but in some areas, such as smoking cessation advice, the diabetic foot exam, and congestive heart failure, it’s possible to create natural language processing systems that recognize data that can be used to feed quality measures.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EHR may be a mix of discrete data and text information. System applications exist that can be applied to text for data mining, resulting in data that can be reportable and ultimately used in quality reporting. These systems are not perfect, and they require human oversight; however, they provide another tool to support data retrieval that can be used in quality reporting activities. </a:t>
            </a: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6502068-14A3-42DF-8282-CAA10A208814}" type="slidenum">
              <a:rPr lang="en-US" altLang="en-US"/>
              <a:pPr>
                <a:spcBef>
                  <a:spcPct val="0"/>
                </a:spcBef>
              </a:pPr>
              <a:t>10</a:t>
            </a:fld>
            <a:endParaRPr lang="en-US" altLang="en-US"/>
          </a:p>
        </p:txBody>
      </p:sp>
    </p:spTree>
    <p:extLst>
      <p:ext uri="{BB962C8B-B14F-4D97-AF65-F5344CB8AC3E}">
        <p14:creationId xmlns:p14="http://schemas.microsoft.com/office/powerpoint/2010/main" val="343779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Next is a discussion of the results of current approaches to quality measurement and a review of research that has attempted to determine whether better performance on quality measures, particularly process measures, leads to improved patient outcomes. There’s evidence both for and against these approaches, and other problems might arise from the current strategies to measure quality.</a:t>
            </a:r>
          </a:p>
          <a:p>
            <a:endParaRPr lang="en-US" altLang="en-US" dirty="0">
              <a:latin typeface="Arial"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49A70F1-A386-4825-BC86-136A623C5029}" type="slidenum">
              <a:rPr lang="en-US" altLang="en-US"/>
              <a:pPr>
                <a:spcBef>
                  <a:spcPct val="0"/>
                </a:spcBef>
              </a:pPr>
              <a:t>11</a:t>
            </a:fld>
            <a:endParaRPr lang="en-US" altLang="en-US"/>
          </a:p>
        </p:txBody>
      </p:sp>
    </p:spTree>
    <p:extLst>
      <p:ext uri="{BB962C8B-B14F-4D97-AF65-F5344CB8AC3E}">
        <p14:creationId xmlns:p14="http://schemas.microsoft.com/office/powerpoint/2010/main" val="4206811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U.S. health care system is moving away from the traditional fee-for-service model (payment regardless of patient outcomes or quality) and toward a pay-for-performance (P4P [P-for-P]) model that links provider payment to the patient’s outcome of care. The accountable care organization (ACO) is one model in the United States that supports P4P based on the results of patient care outcomes demonstrated by all providers across the patient care continuum. Although some have failed, ACOs have explored ways to change the current provider reimbursement methodology under health care payment reform. The English Quality and Outcomes Framework is a P4P program that ties twenty-five percent of the pay for general practitioners in England to their performance on one hundred twenty-nine quality indicators. The initial assumption was that there would be about seventy-five percent achievement, but there actually has been about ninety-seven percent achievement, which has ended up increasing the cost of the program because the targets for higher quality care were met by most physicians.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finding is that most of the quality improvement occurred as the program was starting and has since leveled off. Of note is that one of the major unintended consequences of this program has been its excess focus on the EHR and all its prompts for quality measures. On a positive note, another study found that the quality gaps in care for more “deprived” areas has been reduced.</a:t>
            </a:r>
          </a:p>
          <a:p>
            <a:endParaRPr lang="en-US" altLang="en-US" dirty="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C622D2E-A053-4294-8306-6EC9FA410F5D}" type="slidenum">
              <a:rPr lang="en-US" altLang="en-US"/>
              <a:pPr>
                <a:spcBef>
                  <a:spcPct val="0"/>
                </a:spcBef>
              </a:pPr>
              <a:t>12</a:t>
            </a:fld>
            <a:endParaRPr lang="en-US" altLang="en-US"/>
          </a:p>
        </p:txBody>
      </p:sp>
    </p:spTree>
    <p:extLst>
      <p:ext uri="{BB962C8B-B14F-4D97-AF65-F5344CB8AC3E}">
        <p14:creationId xmlns:p14="http://schemas.microsoft.com/office/powerpoint/2010/main" val="149119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So, does better performance on process measures lead to better outcomes? Yes and no. Patients who choose a top-performing hospital or surgeon, one in the top quartile [</a:t>
            </a:r>
            <a:r>
              <a:rPr lang="en-US" sz="1000" b="1" kern="1200" dirty="0" err="1">
                <a:solidFill>
                  <a:schemeClr val="tx1"/>
                </a:solidFill>
                <a:effectLst/>
                <a:latin typeface="Arial" pitchFamily="34" charset="0"/>
                <a:ea typeface="MS PGothic" panose="020B0600070205080204" pitchFamily="34" charset="-128"/>
                <a:cs typeface="Arial" pitchFamily="34" charset="0"/>
              </a:rPr>
              <a:t>kwawr</a:t>
            </a:r>
            <a:r>
              <a:rPr lang="en-US" sz="1000" kern="1200" dirty="0" err="1">
                <a:solidFill>
                  <a:schemeClr val="tx1"/>
                </a:solidFill>
                <a:effectLst/>
                <a:latin typeface="Arial" pitchFamily="34" charset="0"/>
                <a:ea typeface="MS PGothic" panose="020B0600070205080204" pitchFamily="34" charset="-128"/>
                <a:cs typeface="Arial" pitchFamily="34" charset="0"/>
              </a:rPr>
              <a:t>-tahyl</a:t>
            </a:r>
            <a:r>
              <a:rPr lang="en-US" sz="1000" kern="1200" dirty="0">
                <a:solidFill>
                  <a:schemeClr val="tx1"/>
                </a:solidFill>
                <a:effectLst/>
                <a:latin typeface="Arial" pitchFamily="34" charset="0"/>
                <a:ea typeface="MS PGothic" panose="020B0600070205080204" pitchFamily="34" charset="-128"/>
                <a:cs typeface="Arial" pitchFamily="34" charset="0"/>
              </a:rPr>
              <a:t>], have one-half the mortality rate of those who choose a hospital or surgeon in the lowest quartile. If all patients could make this choice, they would likely experience lower mortality. It has also been shown that participation in the Hospital Quality Alliance by hospitals is associated with lower mortality for myocardial infarction [my-o-</a:t>
            </a:r>
            <a:r>
              <a:rPr lang="en-US" sz="1000" b="1" kern="1200" dirty="0">
                <a:solidFill>
                  <a:schemeClr val="tx1"/>
                </a:solidFill>
                <a:effectLst/>
                <a:latin typeface="Arial" pitchFamily="34" charset="0"/>
                <a:ea typeface="MS PGothic" panose="020B0600070205080204" pitchFamily="34" charset="-128"/>
                <a:cs typeface="Arial" pitchFamily="34" charset="0"/>
              </a:rPr>
              <a:t>car</a:t>
            </a:r>
            <a:r>
              <a:rPr lang="en-US" sz="1000" kern="1200" dirty="0">
                <a:solidFill>
                  <a:schemeClr val="tx1"/>
                </a:solidFill>
                <a:effectLst/>
                <a:latin typeface="Arial" pitchFamily="34" charset="0"/>
                <a:ea typeface="MS PGothic" panose="020B0600070205080204" pitchFamily="34" charset="-128"/>
                <a:cs typeface="Arial" pitchFamily="34" charset="0"/>
              </a:rPr>
              <a:t>-dee-</a:t>
            </a:r>
            <a:r>
              <a:rPr lang="en-US" sz="1000" kern="1200" dirty="0" err="1">
                <a:solidFill>
                  <a:schemeClr val="tx1"/>
                </a:solidFill>
                <a:effectLst/>
                <a:latin typeface="Arial" pitchFamily="34" charset="0"/>
                <a:ea typeface="MS PGothic" panose="020B0600070205080204" pitchFamily="34" charset="-128"/>
                <a:cs typeface="Arial" pitchFamily="34" charset="0"/>
              </a:rPr>
              <a:t>ul</a:t>
            </a:r>
            <a:r>
              <a:rPr lang="en-US" sz="1000" kern="1200" dirty="0">
                <a:solidFill>
                  <a:schemeClr val="tx1"/>
                </a:solidFill>
                <a:effectLst/>
                <a:latin typeface="Arial" pitchFamily="34" charset="0"/>
                <a:ea typeface="MS PGothic" panose="020B0600070205080204" pitchFamily="34" charset="-128"/>
                <a:cs typeface="Arial" pitchFamily="34" charset="0"/>
              </a:rPr>
              <a:t> in-</a:t>
            </a:r>
            <a:r>
              <a:rPr lang="en-US" sz="1000" b="1" kern="1200" dirty="0" err="1">
                <a:solidFill>
                  <a:schemeClr val="tx1"/>
                </a:solidFill>
                <a:effectLst/>
                <a:latin typeface="Arial" pitchFamily="34" charset="0"/>
                <a:ea typeface="MS PGothic" panose="020B0600070205080204" pitchFamily="34" charset="-128"/>
                <a:cs typeface="Arial" pitchFamily="34" charset="0"/>
              </a:rPr>
              <a:t>farc</a:t>
            </a:r>
            <a:r>
              <a:rPr lang="en-US" sz="1000" kern="1200" dirty="0">
                <a:solidFill>
                  <a:schemeClr val="tx1"/>
                </a:solidFill>
                <a:effectLst/>
                <a:latin typeface="Arial" pitchFamily="34" charset="0"/>
                <a:ea typeface="MS PGothic" panose="020B0600070205080204" pitchFamily="34" charset="-128"/>
                <a:cs typeface="Arial" pitchFamily="34" charset="0"/>
              </a:rPr>
              <a:t>-shun], or MI, pneumonia, and congestive heart failure (CHF). In addition, it has been shown that adopting the Leapfrog Group practices is associated with better quality and lower mortality for acute MI, so there are some instances where better performance on quality measures leads to better outcomes.</a:t>
            </a:r>
          </a:p>
          <a:p>
            <a:endParaRPr lang="en-US" altLang="en-US" dirty="0">
              <a:latin typeface="Arial" charset="0"/>
              <a:cs typeface="Arial" charset="0"/>
            </a:endParaRP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85D542A2-39BB-4DCE-A63F-66153E5CE7F5}" type="slidenum">
              <a:rPr lang="en-US" altLang="en-US"/>
              <a:pPr>
                <a:spcBef>
                  <a:spcPct val="0"/>
                </a:spcBef>
              </a:pPr>
              <a:t>13</a:t>
            </a:fld>
            <a:endParaRPr lang="en-US" altLang="en-US"/>
          </a:p>
        </p:txBody>
      </p:sp>
    </p:spTree>
    <p:extLst>
      <p:ext uri="{BB962C8B-B14F-4D97-AF65-F5344CB8AC3E}">
        <p14:creationId xmlns:p14="http://schemas.microsoft.com/office/powerpoint/2010/main" val="3238950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Unfortunately, the story does not end there. Other studies have produced negative findings. One, for example, found that across various quality process measures, hospitals could predict only small differences in mortality from MI, CHF, and pneumonia. Another study found that the measures for quality of care of CHF developed by the American College of Cardiology and the American Heart Association have little relationship to mortality or re-hospitalization rates. Perhaps one of the most negative studies showed that hospitals that participated in a particular P4P quality effort didn’t produce an improved quality of care—the hospitals didn’t do any better in the quality measures, and of course, none of the patients had better outcomes. Other studies have been negative as well. In one, a smoking cessation quality metric didn’t correlate with actual smoking cessation. In another, a door-to-balloon measure for acute MI didn’t correlate with other quality measures or mortality. Finally, use of Centers for Medicare and Medicaid Services (CMS, [C-M-S]) heart failure measures has not been associated with better outcomes.</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8969CA4-9999-47D3-A0D7-56CBFD6FAA0F}" type="slidenum">
              <a:rPr lang="en-US" altLang="en-US"/>
              <a:pPr>
                <a:spcBef>
                  <a:spcPct val="0"/>
                </a:spcBef>
              </a:pPr>
              <a:t>14</a:t>
            </a:fld>
            <a:endParaRPr lang="en-US" altLang="en-US"/>
          </a:p>
        </p:txBody>
      </p:sp>
    </p:spTree>
    <p:extLst>
      <p:ext uri="{BB962C8B-B14F-4D97-AF65-F5344CB8AC3E}">
        <p14:creationId xmlns:p14="http://schemas.microsoft.com/office/powerpoint/2010/main" val="523111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Does public reporting have any effect on quality measures? A recent systematic review looked at studies addressing this question and found that there was very little evidence of improved quality of care when the performance of a physician or hospital was publicly reported. Another study, however, did show that public reporting, when combined with P4P, improved performance and quality measures compared to public reporting alone. Another study looked at general internists in the United States and assessed their views on approaches to quality; it found that many internists supported financial incentives for quality, but they had concerns for public reporting, especially the impact that it would have on the incentive to care for patients who were sicker or had more complex medical conditions. More recently, studies have shown that public report cards in Canada didn’t improve indicators for MI or CHF and that patients have difficulty understanding such report cards, suggesting a better approach might consist of a framework and plain language.</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8A5A832-9699-494B-B5BA-196D2F769F55}" type="slidenum">
              <a:rPr lang="en-US" altLang="en-US"/>
              <a:pPr>
                <a:spcBef>
                  <a:spcPct val="0"/>
                </a:spcBef>
              </a:pPr>
              <a:t>15</a:t>
            </a:fld>
            <a:endParaRPr lang="en-US" altLang="en-US"/>
          </a:p>
        </p:txBody>
      </p:sp>
    </p:spTree>
    <p:extLst>
      <p:ext uri="{BB962C8B-B14F-4D97-AF65-F5344CB8AC3E}">
        <p14:creationId xmlns:p14="http://schemas.microsoft.com/office/powerpoint/2010/main" val="3584520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The next topic examines some of the challenges, limitations, and ethical issues in quality measurement and improvement.</a:t>
            </a:r>
          </a:p>
          <a:p>
            <a:endParaRPr lang="en-US" altLang="en-US" dirty="0">
              <a:latin typeface="Arial"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9B7C6B6-BF8F-4FFE-8CB6-FEE7549A8C0B}" type="slidenum">
              <a:rPr lang="en-US" altLang="en-US"/>
              <a:pPr>
                <a:spcBef>
                  <a:spcPct val="0"/>
                </a:spcBef>
              </a:pPr>
              <a:t>16</a:t>
            </a:fld>
            <a:endParaRPr lang="en-US" altLang="en-US"/>
          </a:p>
        </p:txBody>
      </p:sp>
    </p:spTree>
    <p:extLst>
      <p:ext uri="{BB962C8B-B14F-4D97-AF65-F5344CB8AC3E}">
        <p14:creationId xmlns:p14="http://schemas.microsoft.com/office/powerpoint/2010/main" val="2067871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are a number of challenges related to quality measurement. One of these issues, for example, is in elderly patients, who often have complex comorbidities [</a:t>
            </a:r>
            <a:r>
              <a:rPr lang="en-US" sz="1000" b="1" kern="1200" dirty="0" err="1">
                <a:solidFill>
                  <a:schemeClr val="tx1"/>
                </a:solidFill>
                <a:effectLst/>
                <a:latin typeface="Arial" pitchFamily="34" charset="0"/>
                <a:ea typeface="MS PGothic" panose="020B0600070205080204" pitchFamily="34" charset="-128"/>
                <a:cs typeface="Arial" pitchFamily="34" charset="0"/>
              </a:rPr>
              <a:t>koh</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mohr</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a:solidFill>
                  <a:schemeClr val="tx1"/>
                </a:solidFill>
                <a:effectLst/>
                <a:latin typeface="Arial" pitchFamily="34" charset="0"/>
                <a:ea typeface="MS PGothic" panose="020B0600070205080204" pitchFamily="34" charset="-128"/>
                <a:cs typeface="Arial" pitchFamily="34" charset="0"/>
              </a:rPr>
              <a:t>bid</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ihd</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eez</a:t>
            </a:r>
            <a:r>
              <a:rPr lang="en-US" sz="1000" kern="1200" dirty="0">
                <a:solidFill>
                  <a:schemeClr val="tx1"/>
                </a:solidFill>
                <a:effectLst/>
                <a:latin typeface="Arial" pitchFamily="34" charset="0"/>
                <a:ea typeface="MS PGothic" panose="020B0600070205080204" pitchFamily="34" charset="-128"/>
                <a:cs typeface="Arial" pitchFamily="34" charset="0"/>
              </a:rPr>
              <a:t>] with multiple diseases present. These may render recommendations and guidelines, which sometimes work their way into performance measures, as inappropriate. The UK P4P system, for example, allows exclusions based on various factors. One analysis addressed the issue of whether this practice might result in practitioners trying to game the system by trying to get patients excluded when they should not be, and this was found not to be the case.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issue is that the care of patients in Medicare tends to be dispersed among many physicians. A patient may have a primary care physician and then see a specialist affiliated with a different hospital, so it’s difficult to attribute quality to a physician or hospital when the patient’s care is shared by several practitioners.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New results in clinical trials can render some measures obsolete. Given the recent changes in recommendations for lowering cholesterol and the treatment of diabetes, if the results from a clinical trial don’t support the recommendations of current quality measures, then these measures can become obsolete.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Some measures have unintended consequences. Robert </a:t>
            </a:r>
            <a:r>
              <a:rPr lang="en-US" sz="1000" kern="1200" dirty="0" err="1">
                <a:solidFill>
                  <a:schemeClr val="tx1"/>
                </a:solidFill>
                <a:effectLst/>
                <a:latin typeface="Arial" pitchFamily="34" charset="0"/>
                <a:ea typeface="MS PGothic" panose="020B0600070205080204" pitchFamily="34" charset="-128"/>
                <a:cs typeface="Arial" pitchFamily="34" charset="0"/>
              </a:rPr>
              <a:t>Wachter</a:t>
            </a:r>
            <a:r>
              <a:rPr lang="en-US" sz="1000" kern="1200" dirty="0">
                <a:solidFill>
                  <a:schemeClr val="tx1"/>
                </a:solidFill>
                <a:effectLst/>
                <a:latin typeface="Arial" pitchFamily="34" charset="0"/>
                <a:ea typeface="MS PGothic" panose="020B0600070205080204" pitchFamily="34" charset="-128"/>
                <a:cs typeface="Arial" pitchFamily="34" charset="0"/>
              </a:rPr>
              <a:t> [</a:t>
            </a:r>
            <a:r>
              <a:rPr lang="en-US" sz="1000" b="1" kern="1200" dirty="0">
                <a:solidFill>
                  <a:schemeClr val="tx1"/>
                </a:solidFill>
                <a:effectLst/>
                <a:latin typeface="Arial" pitchFamily="34" charset="0"/>
                <a:ea typeface="MS PGothic" panose="020B0600070205080204" pitchFamily="34" charset="-128"/>
                <a:cs typeface="Arial" pitchFamily="34" charset="0"/>
              </a:rPr>
              <a:t>wok</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tr</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a well-known writer and quality expert, gives the somewhat funny, although concerning, example of patients who come into his hospital at the University of California, San Francisco, with CHF and get treated with antibiotics inappropriately.</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Why do they get treated with antibiotics when they come in with CHF? When an acutely ill patient presents at the hospital, a clinician first applies diagnostic efforts to determine whether the patient has pneumonia. The diagnosis of CHF is not always immediately clear, and the clinician may choose to observe the patient; however, some physicians may prescribe antibiotics to ensure that they meet the quality measure, only to discover later that the patient has CHF.</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It has also been shown that the multiplicity of measures leads to conflict reports, such as in stroke care, where some measures used for other types of patients may not be appropriate for all stroke patients.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Additional analysis has found that most physicians don’t have large enough practice caseloads to reliably measure differences. Berwick has suggested a need to focus on multiple measures and on all payers, not just Medicare or one insurer.</a:t>
            </a:r>
          </a:p>
          <a:p>
            <a:endParaRPr lang="en-US" altLang="en-US" dirty="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CA0FAE8-B13F-45A8-BCD0-CAC77ECF24F2}" type="slidenum">
              <a:rPr lang="en-US" altLang="en-US"/>
              <a:pPr>
                <a:spcBef>
                  <a:spcPct val="0"/>
                </a:spcBef>
              </a:pPr>
              <a:t>17</a:t>
            </a:fld>
            <a:endParaRPr lang="en-US" altLang="en-US"/>
          </a:p>
        </p:txBody>
      </p:sp>
    </p:spTree>
    <p:extLst>
      <p:ext uri="{BB962C8B-B14F-4D97-AF65-F5344CB8AC3E}">
        <p14:creationId xmlns:p14="http://schemas.microsoft.com/office/powerpoint/2010/main" val="1225005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There are also challenges for certain practice environments. Some of the measures have been configured, for example, such that the small numbers of patients in smaller hospitals can inflate performance relative to large hospitals–measures need to be adjusted for different settings. It has also been shown that safety-net hospitals have ongoing issues with funding and staffing that impact their ability to provide quality care. They are, after all, safety-net hospitals where people can go for care when they may not have other options. In fact, the mission of these institutions could be adversely affected if tied into P4P, and this measure may actually worsen some of the health care disparities that these institutions are set up to address. Finally, small medical practices have challenges. These practices have limited time, multiple payers, and relatively small amounts of money for capital investment. For the area of Massachusetts in which one physician practices, he asks, “Is it becoming overly burdensome for some of these practices to be overwhelmed by all of these different quality measurements and other aspects of computerization of their practices?”</a:t>
            </a:r>
          </a:p>
          <a:p>
            <a:endParaRPr lang="en-US" alt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979EBBF-A10D-4D6A-B5A3-783B9CEF5FE4}" type="slidenum">
              <a:rPr lang="en-US" altLang="en-US"/>
              <a:pPr>
                <a:spcBef>
                  <a:spcPct val="0"/>
                </a:spcBef>
              </a:pPr>
              <a:t>18</a:t>
            </a:fld>
            <a:endParaRPr lang="en-US" altLang="en-US"/>
          </a:p>
        </p:txBody>
      </p:sp>
    </p:spTree>
    <p:extLst>
      <p:ext uri="{BB962C8B-B14F-4D97-AF65-F5344CB8AC3E}">
        <p14:creationId xmlns:p14="http://schemas.microsoft.com/office/powerpoint/2010/main" val="3735529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are also some ethical issues for brief analysis—further exploration of the papers listed on this slide is highly recommended for those who seek a deeper understanding of ethical issues.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One issue concerns patient consent. When someone takes part in a research project, there’s a process of protection for human participants. This issue came to the fore when a research project looking at the implementation of quality measures had not been properly vetted by the institutional review board or the human subject’s committee to determine whether the research protocols were ethical. So a decision needs to be made on whether to treat quality interventions as part of patient care or as research. Lynn, Snyder, and Miller explore this issue and tend to advocate that it be viewed as part of care.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is also the issue of who pays for preventable complications—it’s advocated that the patient not be responsible. Of course, the challenge is the identification of truly preventable complications. It is obvious that an object left in a patient is a preventable complication, and most would agree that the organization should be penalized in some way. Other complications, however, are less obvious. When a patient gets pneumonia on a ventilator, is it because the patient was insufficiently suctioned? or improperly moved? or not put into isolation? Whether such a case of pneumonia is truly a preventable complication is unclear, and the question of whether it should be paid for is a little murky.</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Affordable Care Act raised a similar potential issue with the Hospital Readmissions Reduction Program, which requires CMS to reduce payments to participating hospitals that have excess readmissions of patients within 30 days of their hospital discharge.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are also tensions regarding quality issues. For example, customers and purchasers may have different priorities when it comes to quality measurement. Customers may want to see everything and have everything focused on their improved care. Purchasers may be more focused on the economic aspects. Tension also exists between the desire to improve care and not always having knowledge of the best ways to do so. There may also be tensions between a physician’s internal motivations for his or her patients and P4P initiatives. One study fortunately found that the internal motivations of physicians were not adversely impacted in a P4P situation.</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1AC5B9C-56D4-4CA8-83D9-90B8892993AB}" type="slidenum">
              <a:rPr lang="en-US" altLang="en-US"/>
              <a:pPr>
                <a:spcBef>
                  <a:spcPct val="0"/>
                </a:spcBef>
              </a:pPr>
              <a:t>19</a:t>
            </a:fld>
            <a:endParaRPr lang="en-US" altLang="en-US"/>
          </a:p>
        </p:txBody>
      </p:sp>
    </p:spTree>
    <p:extLst>
      <p:ext uri="{BB962C8B-B14F-4D97-AF65-F5344CB8AC3E}">
        <p14:creationId xmlns:p14="http://schemas.microsoft.com/office/powerpoint/2010/main" val="507674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Welcome to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 Quality Measurement and Improvement</a:t>
            </a:r>
            <a:r>
              <a:rPr lang="en-US" sz="1000" kern="1200" dirty="0">
                <a:solidFill>
                  <a:schemeClr val="tx1"/>
                </a:solidFill>
                <a:effectLst/>
                <a:latin typeface="Arial" pitchFamily="34" charset="0"/>
                <a:ea typeface="MS PGothic" panose="020B0600070205080204" pitchFamily="34" charset="-128"/>
                <a:cs typeface="Arial" pitchFamily="34" charset="0"/>
              </a:rPr>
              <a:t>. This is Lecture c.</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component,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a:t>
            </a:r>
            <a:r>
              <a:rPr lang="en-US" sz="1000" kern="1200" dirty="0">
                <a:solidFill>
                  <a:schemeClr val="tx1"/>
                </a:solidFill>
                <a:effectLst/>
                <a:latin typeface="Arial" pitchFamily="34" charset="0"/>
                <a:ea typeface="MS PGothic" panose="020B0600070205080204" pitchFamily="34" charset="-128"/>
                <a:cs typeface="Arial" pitchFamily="34" charset="0"/>
              </a:rPr>
              <a:t>, addresses job expectations in health care settings. It discusses how care is organized within a practice setting, privacy laws, and professional and ethical issues encountered in the workplace.</a:t>
            </a: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3FCB1EB-4EB6-4E99-B5AD-723DAED1BC94}" type="slidenum">
              <a:rPr lang="en-US" altLang="en-US"/>
              <a:pPr>
                <a:spcBef>
                  <a:spcPct val="0"/>
                </a:spcBef>
              </a:pPr>
              <a:t>2</a:t>
            </a:fld>
            <a:endParaRPr lang="en-US" altLang="en-US"/>
          </a:p>
        </p:txBody>
      </p:sp>
    </p:spTree>
    <p:extLst>
      <p:ext uri="{BB962C8B-B14F-4D97-AF65-F5344CB8AC3E}">
        <p14:creationId xmlns:p14="http://schemas.microsoft.com/office/powerpoint/2010/main" val="38235410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Finally, how can a high-performance health care provider system be achieved? The Institute of Medicine, the ONC, and others have talked of the need to build a “learning” health care system. Such a system requires an infrastructure, including informatics, to learn what works.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This issue was addressed in a recent report by the Commonwealth Fund, an organization that has been measuring the quality problems in health care. It advocates that the high-performance health care provider be guided by certain principles, detailed in its report, and summarized on this slide.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All patients should have access to care and information, but they should also be held accountable for that information and for making appropriate decisions. Health care providers then must provide coordination of care across the patient care continuum and take on this notion of continuous learning and improvement.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Some have argued the value of focusing more on the value of care than on its quality.</a:t>
            </a:r>
          </a:p>
          <a:p>
            <a:endParaRPr lang="en-US" altLang="en-US" dirty="0">
              <a:latin typeface="Arial" charset="0"/>
              <a:cs typeface="Arial"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FB8237C-1A71-4CA1-94C2-60BC8EFADB71}" type="slidenum">
              <a:rPr lang="en-US" altLang="en-US"/>
              <a:pPr>
                <a:spcBef>
                  <a:spcPct val="0"/>
                </a:spcBef>
              </a:pPr>
              <a:t>20</a:t>
            </a:fld>
            <a:endParaRPr lang="en-US" altLang="en-US"/>
          </a:p>
        </p:txBody>
      </p:sp>
    </p:spTree>
    <p:extLst>
      <p:ext uri="{BB962C8B-B14F-4D97-AF65-F5344CB8AC3E}">
        <p14:creationId xmlns:p14="http://schemas.microsoft.com/office/powerpoint/2010/main" val="2887557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CMS updated the 2016 Quality Strategy, which was released in November, 2015. [quote] “CMS’s goal is to shift Medicare payments from volume to value—tying 30 percent of traditional Medicare payments to alternative payment models and tying 85 percent of all traditional Medicare payments to quality or value— all by the end of 2016.” [quote] These goals will drive a health care provider system that delivers improved care, spends health care dollars more wisely, and makes our communities healthier. Clearly, health care providers must be at the top of their game for supporting this new quality strategy.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[quote] “The 2016 CMS Quality Strategy goals reflect the six priorities set out in the NQS and identify quality-focused objectives that CMS can drive or enable to further these goals: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228600" lvl="1"/>
            <a:r>
              <a:rPr lang="en-US" dirty="0">
                <a:effectLst/>
                <a:latin typeface="Arial" panose="020B0604020202020204" pitchFamily="34" charset="0"/>
              </a:rPr>
              <a:t>Goal 1: Make care safer by reducing harm caused in the delivery of care.</a:t>
            </a:r>
            <a:endParaRPr lang="en-US" dirty="0">
              <a:effectLst/>
            </a:endParaRPr>
          </a:p>
          <a:p>
            <a:pPr marL="228600" lvl="1"/>
            <a:r>
              <a:rPr lang="en-US" dirty="0">
                <a:effectLst/>
                <a:latin typeface="Arial" panose="020B0604020202020204" pitchFamily="34" charset="0"/>
              </a:rPr>
              <a:t>Goal 2: Strengthen person and family engagement as partners in care.</a:t>
            </a:r>
            <a:endParaRPr lang="en-US" dirty="0">
              <a:effectLst/>
            </a:endParaRPr>
          </a:p>
          <a:p>
            <a:pPr marL="228600" lvl="1"/>
            <a:r>
              <a:rPr lang="en-US" dirty="0">
                <a:effectLst/>
                <a:latin typeface="Arial" panose="020B0604020202020204" pitchFamily="34" charset="0"/>
              </a:rPr>
              <a:t>Goal 3: Promote effective communication and coordination of care.</a:t>
            </a:r>
            <a:endParaRPr lang="en-US" dirty="0">
              <a:effectLst/>
            </a:endParaRPr>
          </a:p>
          <a:p>
            <a:pPr marL="228600" lvl="1"/>
            <a:r>
              <a:rPr lang="en-US" dirty="0">
                <a:effectLst/>
                <a:latin typeface="Arial" panose="020B0604020202020204" pitchFamily="34" charset="0"/>
              </a:rPr>
              <a:t>Goal 4: Promote effective prevention and treatment of chronic disease.</a:t>
            </a:r>
            <a:endParaRPr lang="en-US" dirty="0">
              <a:effectLst/>
            </a:endParaRPr>
          </a:p>
          <a:p>
            <a:pPr marL="228600" lvl="1"/>
            <a:r>
              <a:rPr lang="en-US" dirty="0">
                <a:effectLst/>
                <a:latin typeface="Arial" panose="020B0604020202020204" pitchFamily="34" charset="0"/>
              </a:rPr>
              <a:t>Goal 5: Work with communities to promote best practices of healthy living.</a:t>
            </a:r>
            <a:endParaRPr lang="en-US" dirty="0">
              <a:effectLst/>
            </a:endParaRPr>
          </a:p>
          <a:p>
            <a:pPr marL="228600" lvl="1"/>
            <a:r>
              <a:rPr lang="en-US" dirty="0">
                <a:effectLst/>
                <a:latin typeface="Arial" panose="020B0604020202020204" pitchFamily="34" charset="0"/>
              </a:rPr>
              <a:t>Goal 6: Make care affordable.” [end quote]</a:t>
            </a:r>
            <a:endParaRPr lang="en-US" dirty="0">
              <a:effectLst/>
            </a:endParaRPr>
          </a:p>
          <a:p>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4367FB2-D2C7-4912-8467-9A7B159FBA10}" type="slidenum">
              <a:rPr lang="en-US" altLang="en-US"/>
              <a:pPr>
                <a:spcBef>
                  <a:spcPct val="0"/>
                </a:spcBef>
              </a:pPr>
              <a:t>21</a:t>
            </a:fld>
            <a:endParaRPr lang="en-US" altLang="en-US"/>
          </a:p>
        </p:txBody>
      </p:sp>
    </p:spTree>
    <p:extLst>
      <p:ext uri="{BB962C8B-B14F-4D97-AF65-F5344CB8AC3E}">
        <p14:creationId xmlns:p14="http://schemas.microsoft.com/office/powerpoint/2010/main" val="2916514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[quote] “To meet these six goals CMS will:</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Measure and publicly report providers’ quality performance and cost of services provided;</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Provide technical assistance and foster learning networks for quality improvement;</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Adopt evidence-based National Coverage Determinations;</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Create incentives for quality and value;</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Set standards for providers that support quality improvement; and</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Create survey and certification processes that evaluate capacity for quality assurance and quality improvement” [end quote]</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89901234-98D7-443E-B9A3-622A351039D6}" type="slidenum">
              <a:rPr lang="en-US" altLang="en-US" smtClean="0"/>
              <a:pPr/>
              <a:t>22</a:t>
            </a:fld>
            <a:endParaRPr lang="en-US" altLang="en-US"/>
          </a:p>
        </p:txBody>
      </p:sp>
    </p:spTree>
    <p:extLst>
      <p:ext uri="{BB962C8B-B14F-4D97-AF65-F5344CB8AC3E}">
        <p14:creationId xmlns:p14="http://schemas.microsoft.com/office/powerpoint/2010/main" val="1184319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concludes Lecture c of </a:t>
            </a:r>
            <a:r>
              <a:rPr lang="en-US" sz="1000" b="1" i="1" kern="1200" dirty="0">
                <a:solidFill>
                  <a:schemeClr val="tx1"/>
                </a:solidFill>
                <a:effectLst/>
                <a:latin typeface="Arial" pitchFamily="34" charset="0"/>
                <a:ea typeface="MS PGothic" panose="020B0600070205080204" pitchFamily="34" charset="-128"/>
                <a:cs typeface="Arial" pitchFamily="34" charset="0"/>
              </a:rPr>
              <a:t>Quality Measurement and Improvement</a:t>
            </a:r>
            <a:r>
              <a:rPr lang="en-US" sz="1000" i="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 In summary, the lecture has shown that there’s an important role for informatics and IT in helping to measure health care quality. The research to date on quality measurement and improvement efforts shows mixed results. There are also challenges in measuring quality, particularly in certain practice environments, as well as ethical issues to resolve.</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7D910E3-8515-4A46-9524-0DBA62F69440}" type="slidenum">
              <a:rPr lang="en-US" altLang="en-US"/>
              <a:pPr>
                <a:spcBef>
                  <a:spcPct val="0"/>
                </a:spcBef>
              </a:pPr>
              <a:t>23</a:t>
            </a:fld>
            <a:endParaRPr lang="en-US" altLang="en-US"/>
          </a:p>
        </p:txBody>
      </p:sp>
    </p:spTree>
    <p:extLst>
      <p:ext uri="{BB962C8B-B14F-4D97-AF65-F5344CB8AC3E}">
        <p14:creationId xmlns:p14="http://schemas.microsoft.com/office/powerpoint/2010/main" val="1477628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concludes </a:t>
            </a:r>
            <a:r>
              <a:rPr lang="en-US" sz="1000" b="1" i="1" kern="1200" dirty="0">
                <a:solidFill>
                  <a:schemeClr val="tx1"/>
                </a:solidFill>
                <a:effectLst/>
                <a:latin typeface="Arial" pitchFamily="34" charset="0"/>
                <a:ea typeface="MS PGothic" panose="020B0600070205080204" pitchFamily="34" charset="-128"/>
                <a:cs typeface="Arial" pitchFamily="34" charset="0"/>
              </a:rPr>
              <a:t>Quality Measurement and Improvement</a:t>
            </a:r>
            <a:r>
              <a:rPr lang="en-US" sz="1000" kern="1200" dirty="0">
                <a:solidFill>
                  <a:schemeClr val="tx1"/>
                </a:solidFill>
                <a:effectLst/>
                <a:latin typeface="Arial" pitchFamily="34" charset="0"/>
                <a:ea typeface="MS PGothic" panose="020B0600070205080204" pitchFamily="34" charset="-128"/>
                <a:cs typeface="Arial" pitchFamily="34" charset="0"/>
              </a:rPr>
              <a:t>. This unit discussed the three major types of health care quality measures: structural, process, and outcome measures. Many different instances of these health care quality measures are used in a variety of settings, from health plans to inpatient to outpatient, including those that are part of the HITECH meaningful use program. Information technology has an important role in measuring and improving health care quality. Finally, the results of current health care quality efforts in the United States show mixed successes and a number of challenges.</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DA64F3F-6C5F-4E6F-A53A-5FFEB81D52AB}" type="slidenum">
              <a:rPr lang="en-US" altLang="en-US"/>
              <a:pPr>
                <a:spcBef>
                  <a:spcPct val="0"/>
                </a:spcBef>
              </a:pPr>
              <a:t>24</a:t>
            </a:fld>
            <a:endParaRPr lang="en-US" altLang="en-US"/>
          </a:p>
        </p:txBody>
      </p:sp>
    </p:spTree>
    <p:extLst>
      <p:ext uri="{BB962C8B-B14F-4D97-AF65-F5344CB8AC3E}">
        <p14:creationId xmlns:p14="http://schemas.microsoft.com/office/powerpoint/2010/main" val="20462473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2F8DF63-03CA-4392-8BBA-09F835D6B46A}" type="slidenum">
              <a:rPr lang="en-US" altLang="en-US"/>
              <a:pPr>
                <a:spcBef>
                  <a:spcPct val="0"/>
                </a:spcBef>
              </a:pPr>
              <a:t>25</a:t>
            </a:fld>
            <a:endParaRPr lang="en-US" altLang="en-US"/>
          </a:p>
        </p:txBody>
      </p:sp>
    </p:spTree>
    <p:extLst>
      <p:ext uri="{BB962C8B-B14F-4D97-AF65-F5344CB8AC3E}">
        <p14:creationId xmlns:p14="http://schemas.microsoft.com/office/powerpoint/2010/main" val="33914743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0CFD0CB-D954-424B-BF7F-EA8B226C52B8}" type="slidenum">
              <a:rPr lang="en-US" altLang="en-US"/>
              <a:pPr>
                <a:spcBef>
                  <a:spcPct val="0"/>
                </a:spcBef>
              </a:pPr>
              <a:t>26</a:t>
            </a:fld>
            <a:endParaRPr lang="en-US" altLang="en-US"/>
          </a:p>
        </p:txBody>
      </p:sp>
    </p:spTree>
    <p:extLst>
      <p:ext uri="{BB962C8B-B14F-4D97-AF65-F5344CB8AC3E}">
        <p14:creationId xmlns:p14="http://schemas.microsoft.com/office/powerpoint/2010/main" val="40901764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43223F69-A5D7-4131-9C31-B5FD7C5DF546}" type="slidenum">
              <a:rPr lang="en-US" altLang="en-US"/>
              <a:pPr>
                <a:spcBef>
                  <a:spcPct val="0"/>
                </a:spcBef>
              </a:pPr>
              <a:t>27</a:t>
            </a:fld>
            <a:endParaRPr lang="en-US" altLang="en-US"/>
          </a:p>
        </p:txBody>
      </p:sp>
    </p:spTree>
    <p:extLst>
      <p:ext uri="{BB962C8B-B14F-4D97-AF65-F5344CB8AC3E}">
        <p14:creationId xmlns:p14="http://schemas.microsoft.com/office/powerpoint/2010/main" val="5912950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AE89B48-8A55-44E0-827D-98032FFF90F1}" type="slidenum">
              <a:rPr lang="en-US" altLang="en-US"/>
              <a:pPr>
                <a:spcBef>
                  <a:spcPct val="0"/>
                </a:spcBef>
              </a:pPr>
              <a:t>28</a:t>
            </a:fld>
            <a:endParaRPr lang="en-US" altLang="en-US"/>
          </a:p>
        </p:txBody>
      </p:sp>
    </p:spTree>
    <p:extLst>
      <p:ext uri="{BB962C8B-B14F-4D97-AF65-F5344CB8AC3E}">
        <p14:creationId xmlns:p14="http://schemas.microsoft.com/office/powerpoint/2010/main" val="1064982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B41CE31-381F-4A86-8362-869839A62ECD}" type="slidenum">
              <a:rPr lang="en-US" altLang="en-US"/>
              <a:pPr>
                <a:spcBef>
                  <a:spcPct val="0"/>
                </a:spcBef>
              </a:pPr>
              <a:t>29</a:t>
            </a:fld>
            <a:endParaRPr lang="en-US" altLang="en-US"/>
          </a:p>
        </p:txBody>
      </p:sp>
    </p:spTree>
    <p:extLst>
      <p:ext uri="{BB962C8B-B14F-4D97-AF65-F5344CB8AC3E}">
        <p14:creationId xmlns:p14="http://schemas.microsoft.com/office/powerpoint/2010/main" val="3759567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objectives for </a:t>
            </a:r>
            <a:r>
              <a:rPr lang="en-US" sz="1000" b="1" i="1" kern="1200" dirty="0">
                <a:solidFill>
                  <a:schemeClr val="tx1"/>
                </a:solidFill>
                <a:effectLst/>
                <a:latin typeface="Arial" pitchFamily="34" charset="0"/>
                <a:ea typeface="MS PGothic" panose="020B0600070205080204" pitchFamily="34" charset="-128"/>
                <a:cs typeface="Arial" pitchFamily="34" charset="0"/>
              </a:rPr>
              <a:t>Quality Measurement and Improvement </a:t>
            </a:r>
            <a:r>
              <a:rPr lang="en-US" sz="1000" kern="1200" dirty="0">
                <a:solidFill>
                  <a:schemeClr val="tx1"/>
                </a:solidFill>
                <a:effectLst/>
                <a:latin typeface="Arial" pitchFamily="34" charset="0"/>
                <a:ea typeface="MS PGothic" panose="020B0600070205080204" pitchFamily="34" charset="-128"/>
                <a:cs typeface="Arial" pitchFamily="34" charset="0"/>
              </a:rPr>
              <a:t>are to:</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Define health care quality and the major types of quality measures: structural, process, and outcome measures</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Describe the current state of health care quality in the United States</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Discuss quality measures used in various health care settings in the United States, including those required for the HITECH meaningful use program</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Describe the role of information technology in measuring and improving health care quality</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S PGothic" panose="020B0600070205080204" pitchFamily="34" charset="-128"/>
                <a:cs typeface="Arial" pitchFamily="34" charset="0"/>
              </a:rPr>
              <a:t>Describe the results of current health care quality efforts in the United States</a:t>
            </a:r>
            <a:endParaRPr lang="en-US" sz="1000" kern="1200" dirty="0">
              <a:solidFill>
                <a:schemeClr val="tx1"/>
              </a:solidFill>
              <a:effectLst/>
              <a:latin typeface="Arial" pitchFamily="34" charset="0"/>
              <a:ea typeface="MS PGothic" panose="020B0600070205080204" pitchFamily="34" charset="-128"/>
              <a:cs typeface="Arial" pitchFamily="34" charset="0"/>
            </a:endParaRP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D4F549A-D084-47A1-8202-0DC787BD6560}" type="slidenum">
              <a:rPr lang="en-US" altLang="en-US"/>
              <a:pPr>
                <a:spcBef>
                  <a:spcPct val="0"/>
                </a:spcBef>
              </a:pPr>
              <a:t>3</a:t>
            </a:fld>
            <a:endParaRPr lang="en-US" altLang="en-US"/>
          </a:p>
        </p:txBody>
      </p:sp>
    </p:spTree>
    <p:extLst>
      <p:ext uri="{BB962C8B-B14F-4D97-AF65-F5344CB8AC3E}">
        <p14:creationId xmlns:p14="http://schemas.microsoft.com/office/powerpoint/2010/main" val="15144482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44F3338-6168-4966-9322-8ED5B5CB5D7B}" type="slidenum">
              <a:rPr lang="en-US" altLang="en-US"/>
              <a:pPr>
                <a:spcBef>
                  <a:spcPct val="0"/>
                </a:spcBef>
              </a:pPr>
              <a:t>30</a:t>
            </a:fld>
            <a:endParaRPr lang="en-US" altLang="en-US"/>
          </a:p>
        </p:txBody>
      </p:sp>
    </p:spTree>
    <p:extLst>
      <p:ext uri="{BB962C8B-B14F-4D97-AF65-F5344CB8AC3E}">
        <p14:creationId xmlns:p14="http://schemas.microsoft.com/office/powerpoint/2010/main" val="16199319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Arial" charset="0"/>
                <a:cs typeface="Arial" charset="0"/>
              </a:rPr>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31</a:t>
            </a:fld>
            <a:endParaRPr lang="en-US" altLang="en-US"/>
          </a:p>
        </p:txBody>
      </p:sp>
    </p:spTree>
    <p:extLst>
      <p:ext uri="{BB962C8B-B14F-4D97-AF65-F5344CB8AC3E}">
        <p14:creationId xmlns:p14="http://schemas.microsoft.com/office/powerpoint/2010/main" val="20721603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Arial" charset="0"/>
                <a:cs typeface="Arial" charset="0"/>
              </a:rPr>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32</a:t>
            </a:fld>
            <a:endParaRPr lang="en-US" altLang="en-US"/>
          </a:p>
        </p:txBody>
      </p:sp>
    </p:spTree>
    <p:extLst>
      <p:ext uri="{BB962C8B-B14F-4D97-AF65-F5344CB8AC3E}">
        <p14:creationId xmlns:p14="http://schemas.microsoft.com/office/powerpoint/2010/main" val="1127054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Arial" charset="0"/>
                <a:cs typeface="Arial" charset="0"/>
              </a:rPr>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33</a:t>
            </a:fld>
            <a:endParaRPr lang="en-US" altLang="en-US"/>
          </a:p>
        </p:txBody>
      </p:sp>
    </p:spTree>
    <p:extLst>
      <p:ext uri="{BB962C8B-B14F-4D97-AF65-F5344CB8AC3E}">
        <p14:creationId xmlns:p14="http://schemas.microsoft.com/office/powerpoint/2010/main" val="5207818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Arial" charset="0"/>
                <a:cs typeface="Arial" charset="0"/>
              </a:rPr>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34</a:t>
            </a:fld>
            <a:endParaRPr lang="en-US" altLang="en-US"/>
          </a:p>
        </p:txBody>
      </p:sp>
    </p:spTree>
    <p:extLst>
      <p:ext uri="{BB962C8B-B14F-4D97-AF65-F5344CB8AC3E}">
        <p14:creationId xmlns:p14="http://schemas.microsoft.com/office/powerpoint/2010/main" val="10720297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35</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lecture discusses the role of information technology and informatics in the context of quality measurement and improvement and looks at the results of current approaches to quality measurement.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What is the role of information technology, or IT, and informatics? Clearly, quality improvement can’t be done without quality measurement, and measurement can’t be done reliably without the use of electronic information systems to capture data. Of course, quality improvement goes beyond IT, and informatics serves a role, as demonstrated by some of the programs listed on this slide. </a:t>
            </a:r>
            <a:r>
              <a:rPr lang="en-US" sz="1000" kern="1200" dirty="0" err="1">
                <a:solidFill>
                  <a:schemeClr val="tx1"/>
                </a:solidFill>
                <a:effectLst/>
                <a:latin typeface="Arial" pitchFamily="34" charset="0"/>
                <a:ea typeface="MS PGothic" panose="020B0600070205080204" pitchFamily="34" charset="-128"/>
                <a:cs typeface="Arial" pitchFamily="34" charset="0"/>
              </a:rPr>
              <a:t>Fowles</a:t>
            </a:r>
            <a:r>
              <a:rPr lang="en-US" sz="1000"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err="1">
                <a:solidFill>
                  <a:schemeClr val="tx1"/>
                </a:solidFill>
                <a:effectLst/>
                <a:latin typeface="Arial" pitchFamily="34" charset="0"/>
                <a:ea typeface="MS PGothic" panose="020B0600070205080204" pitchFamily="34" charset="-128"/>
                <a:cs typeface="Arial" pitchFamily="34" charset="0"/>
              </a:rPr>
              <a:t>fowlz</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i="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recently published a series of case studies that demonstrated the real-world use for quality measurement and improvement.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Standards are emerging for quality measures and their reporting. There is the Quality Reporting Document Architecture or QRDA [</a:t>
            </a:r>
            <a:r>
              <a:rPr lang="en-US" sz="1000" b="1" kern="1200" dirty="0" err="1">
                <a:solidFill>
                  <a:schemeClr val="tx1"/>
                </a:solidFill>
                <a:effectLst/>
                <a:latin typeface="Arial" pitchFamily="34" charset="0"/>
                <a:ea typeface="MS PGothic" panose="020B0600070205080204" pitchFamily="34" charset="-128"/>
                <a:cs typeface="Arial" pitchFamily="34" charset="0"/>
              </a:rPr>
              <a:t>quer</a:t>
            </a:r>
            <a:r>
              <a:rPr lang="en-US" sz="1000" b="1"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a:solidFill>
                  <a:schemeClr val="tx1"/>
                </a:solidFill>
                <a:effectLst/>
                <a:latin typeface="Arial" pitchFamily="34" charset="0"/>
                <a:ea typeface="MS PGothic" panose="020B0600070205080204" pitchFamily="34" charset="-128"/>
                <a:cs typeface="Arial" pitchFamily="34" charset="0"/>
              </a:rPr>
              <a:t>duh] for quality reports, and more recently, the Hospital Quality Measures Format, abbreviated as HQMF [H-Q-M-F]. HQMF, or </a:t>
            </a:r>
            <a:r>
              <a:rPr lang="en-US" sz="1000" i="1" kern="1200" dirty="0" err="1">
                <a:solidFill>
                  <a:schemeClr val="tx1"/>
                </a:solidFill>
                <a:effectLst/>
                <a:latin typeface="Arial" pitchFamily="34" charset="0"/>
                <a:ea typeface="MS PGothic" panose="020B0600070205080204" pitchFamily="34" charset="-128"/>
                <a:cs typeface="Arial" pitchFamily="34" charset="0"/>
              </a:rPr>
              <a:t>eMeasures</a:t>
            </a:r>
            <a:r>
              <a:rPr lang="en-US" sz="1000" kern="1200" dirty="0">
                <a:solidFill>
                  <a:schemeClr val="tx1"/>
                </a:solidFill>
                <a:effectLst/>
                <a:latin typeface="Arial" pitchFamily="34" charset="0"/>
                <a:ea typeface="MS PGothic" panose="020B0600070205080204" pitchFamily="34" charset="-128"/>
                <a:cs typeface="Arial" pitchFamily="34" charset="0"/>
              </a:rPr>
              <a:t>, is an effort to “retool” 113 quality measures that are easy to extract from electronic health records (EHR [E-H-R]) data and are easy to express in HQMF. They are listed at the website on this slide.</a:t>
            </a:r>
          </a:p>
          <a:p>
            <a:endParaRPr lang="en-US" altLang="en-US" dirty="0">
              <a:latin typeface="Arial" charset="0"/>
              <a:cs typeface="Arial" charset="0"/>
            </a:endParaRP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9D3DEA1-A895-454B-81F8-ACB6CF1C0E87}" type="slidenum">
              <a:rPr lang="en-US" altLang="en-US"/>
              <a:pPr>
                <a:spcBef>
                  <a:spcPct val="0"/>
                </a:spcBef>
              </a:pPr>
              <a:t>4</a:t>
            </a:fld>
            <a:endParaRPr lang="en-US" altLang="en-US"/>
          </a:p>
        </p:txBody>
      </p:sp>
    </p:spTree>
    <p:extLst>
      <p:ext uri="{BB962C8B-B14F-4D97-AF65-F5344CB8AC3E}">
        <p14:creationId xmlns:p14="http://schemas.microsoft.com/office/powerpoint/2010/main" val="3867863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is some evidence that EHR use is associated with better quality, or at least better quality measures, in some settings, particularly inpatient settings. One analysis looked at hospitals in the University Health Consortium, a consortium of academic teaching hospitals. When they looked at sites that had achieved HIMSS [</a:t>
            </a:r>
            <a:r>
              <a:rPr lang="en-US" sz="1000" kern="1200" dirty="0" err="1">
                <a:solidFill>
                  <a:schemeClr val="tx1"/>
                </a:solidFill>
                <a:effectLst/>
                <a:latin typeface="Arial" pitchFamily="34" charset="0"/>
                <a:ea typeface="MS PGothic" panose="020B0600070205080204" pitchFamily="34" charset="-128"/>
                <a:cs typeface="Arial" pitchFamily="34" charset="0"/>
              </a:rPr>
              <a:t>himz</a:t>
            </a:r>
            <a:r>
              <a:rPr lang="en-US" sz="1000" kern="1200" dirty="0">
                <a:solidFill>
                  <a:schemeClr val="tx1"/>
                </a:solidFill>
                <a:effectLst/>
                <a:latin typeface="Arial" pitchFamily="34" charset="0"/>
                <a:ea typeface="MS PGothic" panose="020B0600070205080204" pitchFamily="34" charset="-128"/>
                <a:cs typeface="Arial" pitchFamily="34" charset="0"/>
              </a:rPr>
              <a:t>]—or Healthcare Information and Management Systems Society—Analytics Stage 4 or higher (that is, had achieved EHR adoption that includes computerized physician order entry and clinical decision support), those institutions were found to have higher scores on quality measures. Since 1994, the HIMSS Nicholas E. Davies Award of Excellence has recognized outstanding achievement of provider organizations that use information technology and EHRs [quote] “to substantially improve patient outcomes while achieving return on investment. The Davies Awards program promotes EHR-enabled improvement in patient outcomes through sharing case studies and lessons learned on implementation strategies, workflow design, best practice adherence, and patient engagement.” [end quote]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resource comes from the magazine </a:t>
            </a:r>
            <a:r>
              <a:rPr lang="en-US" sz="1000" i="1" kern="1200" dirty="0">
                <a:solidFill>
                  <a:schemeClr val="tx1"/>
                </a:solidFill>
                <a:effectLst/>
                <a:latin typeface="Arial" pitchFamily="34" charset="0"/>
                <a:ea typeface="MS PGothic" panose="020B0600070205080204" pitchFamily="34" charset="-128"/>
                <a:cs typeface="Arial" pitchFamily="34" charset="0"/>
              </a:rPr>
              <a:t>Hospitals and Health Networks</a:t>
            </a:r>
            <a:r>
              <a:rPr lang="en-US" sz="1000" kern="1200" dirty="0">
                <a:solidFill>
                  <a:schemeClr val="tx1"/>
                </a:solidFill>
                <a:effectLst/>
                <a:latin typeface="Arial" pitchFamily="34" charset="0"/>
                <a:ea typeface="MS PGothic" panose="020B0600070205080204" pitchFamily="34" charset="-128"/>
                <a:cs typeface="Arial" pitchFamily="34" charset="0"/>
              </a:rPr>
              <a:t>, which [quote] “sponsors the annual Most Wired Survey, an industry-standard benchmark study. The survey is designed to measure IT adoption in U.S. hospitals and health systems and is a useful tool for hospital and health system leadership to map their IT strategic plan. Health Forum, an American Hospital Association information company, distributes, collects, and analyzes the Most Wired data and develops benchmarks that are becoming the industry standard for measuring IT adoption for operational, financial, and clinical performance in health care delivery systems.” [end quote] The result is an annual Most Wired report identifying the top most wired or technology enriched hospitals in the United States. They found that Most Wired hospitals were more likely than other hospitals to have higher scores on certain quality measures.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outpatient settings, however, the impact of health IT systems on quality improvement is less clear. For example, a few studies have shown that the presence of an EHR didn’t correlate with better quality in treatment of diabetes measures and general ambulatory quality measures. Baron’s advice is useful: Better quality is “not automatic” and requires substantial effort.</a:t>
            </a: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A492CAF-D0A9-41CA-97B5-30912E1E70F3}" type="slidenum">
              <a:rPr lang="en-US" altLang="en-US"/>
              <a:pPr>
                <a:spcBef>
                  <a:spcPct val="0"/>
                </a:spcBef>
              </a:pPr>
              <a:t>5</a:t>
            </a:fld>
            <a:endParaRPr lang="en-US" altLang="en-US"/>
          </a:p>
        </p:txBody>
      </p:sp>
    </p:spTree>
    <p:extLst>
      <p:ext uri="{BB962C8B-B14F-4D97-AF65-F5344CB8AC3E}">
        <p14:creationId xmlns:p14="http://schemas.microsoft.com/office/powerpoint/2010/main" val="28459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There are many publically available resources for case studies and education resources. This slide provides a sampling of industry organizations that provide publically available case studies, best practices, and examples of quality improvement activities plus ways health care providers leveraged these efforts to improve patient care delivery and patient care outcomes and safety. </a:t>
            </a:r>
          </a:p>
          <a:p>
            <a:endParaRPr lang="en-US" altLang="en-US" dirty="0">
              <a:latin typeface="Arial" charset="0"/>
              <a:cs typeface="Arial" charset="0"/>
            </a:endParaRP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A8517EF-9909-4326-9906-C32C55AB51F2}" type="slidenum">
              <a:rPr lang="en-US" altLang="en-US"/>
              <a:pPr>
                <a:spcBef>
                  <a:spcPct val="0"/>
                </a:spcBef>
              </a:pPr>
              <a:t>6</a:t>
            </a:fld>
            <a:endParaRPr lang="en-US" altLang="en-US"/>
          </a:p>
        </p:txBody>
      </p:sp>
    </p:spTree>
    <p:extLst>
      <p:ext uri="{BB962C8B-B14F-4D97-AF65-F5344CB8AC3E}">
        <p14:creationId xmlns:p14="http://schemas.microsoft.com/office/powerpoint/2010/main" val="995331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Providers rely on many resources and assets to conduct effective quality activities, including IT, organizational leadership, and staffing. The breadth of IT and software systems used for quality activities depends on the provider size, the type of provider, and the nature of the quality activities engaged in. Small providers naturally may not have the breadth of systems and technology that a large organization may have.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general, an organization can use many technology systems and tools for quality activities. Data collected for quality measures typically comes from source systems, which include clinical information systems; EHRs; radiology, laboratory, and physical therapy/rehabilitation systems; patient care plan systems; and decision support systems, to name just a few. Financial and billing systems can be sources of data as well. Some organizations use data warehouses or similar repository tools to support data aggregation efforts. Analytics and reporting tools are used to support specific quality analysis and reporting activities.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Organizational leadership and executive support is critical for a successful quality program for any provider organization. Executive support from the chief of medical staff, chief nursing informatics officer, and chief medical informatics officer is needed because quality is an organization-wide effort. Executives must also engage in the organization’s data governance strategies that include [quote] “policies and procedures for the business use and technical management of data across the organization. Common goals of data governance are to improve data’s quality; remediate its inconsistencies; share it broadly; leverage its aggregate for competitive advantage; manage change relative to data usage; and comply with internal and external regulations and standards for data usage. Data governance is an organizational structure that oversees the broad use and usability of data as an enterprise asset.” [end quote] Data governance is critical as quality initiatives move across multiple provider organizations throughout the patient care continuum.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Quality initiatives are a matter for all staff. Specific quality studies may involve data around processes, operations, finance, patient satisfaction, or marketing of specific information as well as clinical practice and patient care. Specific quality studies direct not only the data required but the staff that should be involved in the study. Information technology staff is indirectly involved in quality activities through support of source system applications, analytic tools, and reporting tools. Large organizations may have clinical informatics staff or health care informatics staff, including the chief nursing informatics officer and chief medical informatics officer, whose duties include quality initiatives. Training and education for all staff should focus on the organization’s overall quality program, the quality initiatives, and staff roles. This is not a one-time education event but an ongoing effort, since quality reporting is an ongoing activity.</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Very early on, quality activities were supported through use of paper; however, today’s quality initiatives require IT, including data source systems, analytics tools, and reporting tools as well as technical staff and informatics staff. Today’s complexity of data collection and analytics to support multiple quality initiatives can be effectively handled only with the use of technology.</a:t>
            </a:r>
          </a:p>
          <a:p>
            <a:endParaRPr lang="en-US" altLang="en-US" dirty="0">
              <a:latin typeface="Arial" charset="0"/>
              <a:cs typeface="Arial" charset="0"/>
            </a:endParaRP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2B462682-29A1-4448-8AB9-D36AA0343A9E}" type="slidenum">
              <a:rPr lang="en-US" altLang="en-US"/>
              <a:pPr>
                <a:spcBef>
                  <a:spcPct val="0"/>
                </a:spcBef>
              </a:pPr>
              <a:t>7</a:t>
            </a:fld>
            <a:endParaRPr lang="en-US" altLang="en-US"/>
          </a:p>
        </p:txBody>
      </p:sp>
    </p:spTree>
    <p:extLst>
      <p:ext uri="{BB962C8B-B14F-4D97-AF65-F5344CB8AC3E}">
        <p14:creationId xmlns:p14="http://schemas.microsoft.com/office/powerpoint/2010/main" val="3106565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are many industry initiatives supporting the advancement of information technology and systems. A few of these are listed on this slide.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 parallel effort to the HITECH EHR meaningful use program is the Health IT Certification Program that provides for the certification of health IT standards, software implementation specifications, and software certification. Providers participating in the meaningful use program must use a certified EHR system. As the meaningful use stage regulations are updated, the EHR certification criterion is also updated to complement each stage. This certification program has advanced the use of data standards and system functionality, promoting effective system data collection and analytics for quality measures and reporting as well as for patient care. In turn, the meaningful use stage measurements have promoted the engagement of patients and their families with providers as well as the exchange of patient information across the patient care continuum.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Various standards development organizations, such as Health Level Seven International (HL7 for short), support data standards development through input and work effort from industry expertise. A standards development organization has primary activities in developing, coordinating, promulgating, revising, amending, interpreting, or otherwise producing technical standards. HL7 standards are used in clinical information systems such as EHRs. There are standards and implementation guidelines for all the various types of data, including financial/billing, laboratory, and radiology/imaging, to name a few. Also, HL7 worked with the National Quality Forum and the Office of the National Coordinator for Health Information Technology (ONC) to identify and promote effective use of the EHR with quality measure standards.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Integrating the Healthcare Enterprise (IHE) supports the Quality, Research, and Public Health Technical Framework. Through the work of industry volunteers, various technical profiles are available for implementation to facilitate quality data collection, research, and reporting. Just a few areas addressed include clinical research, drug safety content, early </a:t>
            </a:r>
            <a:r>
              <a:rPr lang="en-US" sz="1000" kern="1200">
                <a:solidFill>
                  <a:schemeClr val="tx1"/>
                </a:solidFill>
                <a:effectLst/>
                <a:latin typeface="Arial" pitchFamily="34" charset="0"/>
                <a:ea typeface="MS PGothic" panose="020B0600070205080204" pitchFamily="34" charset="-128"/>
                <a:cs typeface="Arial" pitchFamily="34" charset="0"/>
              </a:rPr>
              <a:t>hearing loss detection </a:t>
            </a:r>
            <a:r>
              <a:rPr lang="en-US" sz="1000" kern="1200" dirty="0">
                <a:solidFill>
                  <a:schemeClr val="tx1"/>
                </a:solidFill>
                <a:effectLst/>
                <a:latin typeface="Arial" pitchFamily="34" charset="0"/>
                <a:ea typeface="MS PGothic" panose="020B0600070205080204" pitchFamily="34" charset="-128"/>
                <a:cs typeface="Arial" pitchFamily="34" charset="0"/>
              </a:rPr>
              <a:t>and implementation, and newborn screening as well as aggregate data exchange and structured data capture. These tools are leveraged in the development and deployment of clinical information systems.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a:t>
            </a:r>
            <a:r>
              <a:rPr lang="en-US" sz="1000" kern="1200" dirty="0" err="1">
                <a:solidFill>
                  <a:schemeClr val="tx1"/>
                </a:solidFill>
                <a:effectLst/>
                <a:latin typeface="Arial" pitchFamily="34" charset="0"/>
                <a:ea typeface="MS PGothic" panose="020B0600070205080204" pitchFamily="34" charset="-128"/>
                <a:cs typeface="Arial" pitchFamily="34" charset="0"/>
              </a:rPr>
              <a:t>CommonWell</a:t>
            </a:r>
            <a:r>
              <a:rPr lang="en-US" sz="1000" kern="1200" dirty="0">
                <a:solidFill>
                  <a:schemeClr val="tx1"/>
                </a:solidFill>
                <a:effectLst/>
                <a:latin typeface="Arial" pitchFamily="34" charset="0"/>
                <a:ea typeface="MS PGothic" panose="020B0600070205080204" pitchFamily="34" charset="-128"/>
                <a:cs typeface="Arial" pitchFamily="34" charset="0"/>
              </a:rPr>
              <a:t> Health Alliance is a vendor-led industry organization driving interoperability services in health care technology that enables seamless, trusted, nationwide access to health care information for providers. Results include provider access to IT systems that support better management of patient identity, linking patients across multiple organizations, and improved secure data access and exchange. </a:t>
            </a:r>
            <a:r>
              <a:rPr lang="en-US" sz="1000" kern="1200" dirty="0" err="1">
                <a:solidFill>
                  <a:schemeClr val="tx1"/>
                </a:solidFill>
                <a:effectLst/>
                <a:latin typeface="Arial" pitchFamily="34" charset="0"/>
                <a:ea typeface="MS PGothic" panose="020B0600070205080204" pitchFamily="34" charset="-128"/>
                <a:cs typeface="Arial" pitchFamily="34" charset="0"/>
              </a:rPr>
              <a:t>CommonWell’s</a:t>
            </a:r>
            <a:r>
              <a:rPr lang="en-US" sz="1000" kern="1200" dirty="0">
                <a:solidFill>
                  <a:schemeClr val="tx1"/>
                </a:solidFill>
                <a:effectLst/>
                <a:latin typeface="Arial" pitchFamily="34" charset="0"/>
                <a:ea typeface="MS PGothic" panose="020B0600070205080204" pitchFamily="34" charset="-128"/>
                <a:cs typeface="Arial" pitchFamily="34" charset="0"/>
              </a:rPr>
              <a:t> services are focused on vendor adoption of neutral technology platforms that break down the barriers inhibiting effective health data exchange while promoting a national infrastructure with common standards and policies.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are many other industry initiatives that focus on the development, implementation, and promotion of information systems supporting clinical practice, improved patient care outcomes, and enhanced patient safety.</a:t>
            </a: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11B2908-CE78-436B-BD49-4663B9A8DE4D}" type="slidenum">
              <a:rPr lang="en-US" altLang="en-US"/>
              <a:pPr>
                <a:spcBef>
                  <a:spcPct val="0"/>
                </a:spcBef>
              </a:pPr>
              <a:t>8</a:t>
            </a:fld>
            <a:endParaRPr lang="en-US" altLang="en-US"/>
          </a:p>
        </p:txBody>
      </p:sp>
    </p:spTree>
    <p:extLst>
      <p:ext uri="{BB962C8B-B14F-4D97-AF65-F5344CB8AC3E}">
        <p14:creationId xmlns:p14="http://schemas.microsoft.com/office/powerpoint/2010/main" val="2228037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Several industry efforts are focused on the demonstration of effective use of information technology and systems along with tools and resources that providers can access to support their technology activities.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HIMSS Nicholas E. Davies Award of Excellence recognizes excellence in the implementation and use of health IT, specifically EHRs for health care [quote] “organizations, private practices, and public health systems. The Davies Award is based on an evaluation framework that involves a two-step process, and is modeled after the Baldrige Award. Applicants are asked for assessment and documentation of their progress based on four key areas, including management, functionality, technology, and overall value. The application process serves as an introspective self-assessment that is valuable for planning an EHR implementation.” [end quote] Categories include hospitals (enterprise), ambulatory, public health, and community. All Davies winner applications that are provider case studies are located on the HIMSS.org website.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[quote] “HIMSS Analytics has tracked the adoption of EMR technologies within hospitals since 2005 and within clinics since 2012 using the EMR Adoption Model (EMRAM [</a:t>
            </a:r>
            <a:r>
              <a:rPr lang="en-US" sz="1000" kern="1200" dirty="0" err="1">
                <a:solidFill>
                  <a:schemeClr val="tx1"/>
                </a:solidFill>
                <a:effectLst/>
                <a:latin typeface="Arial" pitchFamily="34" charset="0"/>
                <a:ea typeface="MS PGothic" panose="020B0600070205080204" pitchFamily="34" charset="-128"/>
                <a:cs typeface="Arial" pitchFamily="34" charset="0"/>
              </a:rPr>
              <a:t>em</a:t>
            </a:r>
            <a:r>
              <a:rPr lang="en-US" sz="1000" kern="1200" dirty="0">
                <a:solidFill>
                  <a:schemeClr val="tx1"/>
                </a:solidFill>
                <a:effectLst/>
                <a:latin typeface="Arial" pitchFamily="34" charset="0"/>
                <a:ea typeface="MS PGothic" panose="020B0600070205080204" pitchFamily="34" charset="-128"/>
                <a:cs typeface="Arial" pitchFamily="34" charset="0"/>
              </a:rPr>
              <a:t>-ram]) and Ambulatory EMR Adoption Model. Institutions work to complete the eight stages (0 through 7), with the goal of reaching Stage 7: an environment where paper charts are no longer used.” [end quote] The list of current providers that have achieved Stage 7 is located on the HIMSS website at www.himssanalytics.org/stage7. Case studies are available for Stage 7 health care organizations that demonstrated superior use of health IT systems that resulted in improved process performance, care quality, and patient safety. These are accessible from the HIMSS Analytics website and include insight on the organizations’ journey to achieve Stage 7 EMRAM, which can be beneficial to others who are seeking to achieve EMRAM status.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HIMSS Analytics released the Continuity of Care Maturity Model that goes beyond EMRAM Stage 7 to help [quote] “optimize outcomes for health systems and patients alike. This global maturity model addresses the convergence of interoperability, information exchange, care coordination, patient engagement, and analytics with the ultimate goal of holistic individual and population health management.” [end quote]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HIMSS Health IT Value Suite is a resource highlighting hundreds of examples of hospitals, physician practices, communities, and accountable care organizations that have realized the full value of using IT and information systems. Resources include many detailed case studies that reveal strategy, tactics, and the measures of providers’ experience in realizing the benefits and value of IT.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Many industry-wide resources and IT conferences are used to assist providers in the identification and selection of the best software and technology, including those for quality-related initiatives. KLAS Research is an example of a firm that provides vendor and product reviews, research, as well as U.S. and international industry reports that are all focused on the effective use of IT systems. Providers can use this resource to assist in selecting the best tool for their organization. Vendor profiles are listed by software vendor type, such as quality reporting tools, EHRs, and decision support systems.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These are just a few of the available resources available to providers. </a:t>
            </a: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EB31218-FDB1-4725-9CFE-E33CA59E2313}" type="slidenum">
              <a:rPr lang="en-US" altLang="en-US"/>
              <a:pPr>
                <a:spcBef>
                  <a:spcPct val="0"/>
                </a:spcBef>
              </a:pPr>
              <a:t>9</a:t>
            </a:fld>
            <a:endParaRPr lang="en-US" altLang="en-US"/>
          </a:p>
        </p:txBody>
      </p:sp>
    </p:spTree>
    <p:extLst>
      <p:ext uri="{BB962C8B-B14F-4D97-AF65-F5344CB8AC3E}">
        <p14:creationId xmlns:p14="http://schemas.microsoft.com/office/powerpoint/2010/main" val="24199150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390478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7852079D-4DC6-45BF-9154-CA25F280CB06}"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The Culture of Healthcare                                                       Quality Measurement and Improvement                                                                           Lecture c</a:t>
            </a:r>
          </a:p>
        </p:txBody>
      </p:sp>
    </p:spTree>
    <p:extLst>
      <p:ext uri="{BB962C8B-B14F-4D97-AF65-F5344CB8AC3E}">
        <p14:creationId xmlns:p14="http://schemas.microsoft.com/office/powerpoint/2010/main" val="270162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139D3DC0-C93C-4058-B1A6-EF36986E52EB}"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Healthcare                                                       Quality Measurement and Improvement                                                                           Lecture c</a:t>
            </a:r>
          </a:p>
        </p:txBody>
      </p:sp>
    </p:spTree>
    <p:extLst>
      <p:ext uri="{BB962C8B-B14F-4D97-AF65-F5344CB8AC3E}">
        <p14:creationId xmlns:p14="http://schemas.microsoft.com/office/powerpoint/2010/main" val="287553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8.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8.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9.xml"/><Relationship Id="rId1" Type="http://schemas.openxmlformats.org/officeDocument/2006/relationships/tags" Target="../tags/tag25.xml"/><Relationship Id="rId4" Type="http://schemas.openxmlformats.org/officeDocument/2006/relationships/hyperlink" Target="http://www.hl7.org/Library/Committees/pedsdata/QRDA%20Phase%20I%20Public%20Report.pdf"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9.xml"/><Relationship Id="rId1" Type="http://schemas.openxmlformats.org/officeDocument/2006/relationships/tags" Target="../tags/tag26.xml"/><Relationship Id="rId5" Type="http://schemas.openxmlformats.org/officeDocument/2006/relationships/hyperlink" Target="http://www.commonwellalliance.org/" TargetMode="External"/><Relationship Id="rId4" Type="http://schemas.openxmlformats.org/officeDocument/2006/relationships/hyperlink" Target="https://blog.cms.gov/2015/11/25/cms-updates-its-quality-strategy-to-build-a-better-smarter-and-healthier-health-care-delivery-system"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9.xml"/><Relationship Id="rId1" Type="http://schemas.openxmlformats.org/officeDocument/2006/relationships/tags" Target="../tags/tag27.xml"/><Relationship Id="rId4" Type="http://schemas.openxmlformats.org/officeDocument/2006/relationships/hyperlink" Target="http://www.commonwealthfund.org/publications/publications_show.htm?doc_id=685103"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himss.org/ValueSuite" TargetMode="External"/><Relationship Id="rId3" Type="http://schemas.openxmlformats.org/officeDocument/2006/relationships/notesSlide" Target="../notesSlides/notesSlide28.xml"/><Relationship Id="rId7" Type="http://schemas.openxmlformats.org/officeDocument/2006/relationships/hyperlink" Target="http://www.himss.org/News/NewsDetail.aspx?ItemNumber=34979" TargetMode="External"/><Relationship Id="rId2" Type="http://schemas.openxmlformats.org/officeDocument/2006/relationships/slideLayout" Target="../slideLayouts/slideLayout9.xml"/><Relationship Id="rId1" Type="http://schemas.openxmlformats.org/officeDocument/2006/relationships/tags" Target="../tags/tag28.xml"/><Relationship Id="rId6" Type="http://schemas.openxmlformats.org/officeDocument/2006/relationships/hyperlink" Target="https://www.healthit.gov/policy-researchers-implementers/about-onc-health-it-certification-program" TargetMode="External"/><Relationship Id="rId11" Type="http://schemas.openxmlformats.org/officeDocument/2006/relationships/hyperlink" Target="http://www.himssanalytics.org/case-study-list" TargetMode="External"/><Relationship Id="rId5" Type="http://schemas.openxmlformats.org/officeDocument/2006/relationships/hyperlink" Target="http://www.hl7.org/" TargetMode="External"/><Relationship Id="rId10" Type="http://schemas.openxmlformats.org/officeDocument/2006/relationships/hyperlink" Target="http://www.himssanalytics.org/provider-solutions" TargetMode="External"/><Relationship Id="rId4" Type="http://schemas.openxmlformats.org/officeDocument/2006/relationships/hyperlink" Target="http://www.himss.org/search/searchresults.aspx?Keywords=davies+winners+case+studies&amp;Topic=2798" TargetMode="External"/><Relationship Id="rId9" Type="http://schemas.openxmlformats.org/officeDocument/2006/relationships/hyperlink" Target="https://app.himssanalytics.org/emram/continuity.aspx"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hyperlink" Target="http://www.klasresearch.com/" TargetMode="External"/><Relationship Id="rId2" Type="http://schemas.openxmlformats.org/officeDocument/2006/relationships/slideLayout" Target="../slideLayouts/slideLayout9.xml"/><Relationship Id="rId1" Type="http://schemas.openxmlformats.org/officeDocument/2006/relationships/tags" Target="../tags/tag29.xml"/><Relationship Id="rId6" Type="http://schemas.openxmlformats.org/officeDocument/2006/relationships/hyperlink" Target="http://www.ihe.net/Quality_Research_and_Public_Health/" TargetMode="External"/><Relationship Id="rId5" Type="http://schemas.openxmlformats.org/officeDocument/2006/relationships/hyperlink" Target="http://www.ihe.net/" TargetMode="External"/><Relationship Id="rId4" Type="http://schemas.openxmlformats.org/officeDocument/2006/relationships/hyperlink" Target="http://www.himssanalytics.org/stage7"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9.xml"/><Relationship Id="rId1" Type="http://schemas.openxmlformats.org/officeDocument/2006/relationships/tags" Target="../tags/tag30.xml"/><Relationship Id="rId4" Type="http://schemas.openxmlformats.org/officeDocument/2006/relationships/hyperlink" Target="http://www.qualityforum.org/Projects/e-g/eMeasures/Electronic_Quality_Measures_(eMeasures).asp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hyperlink" Target="http://www.pbmchealth.org/news-and-events/in-the-news/peconic-bay-medical-center-hospitals-health-networks-2013-mo" TargetMode="External"/><Relationship Id="rId2" Type="http://schemas.openxmlformats.org/officeDocument/2006/relationships/notesSlide" Target="../notesSlides/notesSlide32.xml"/><Relationship Id="rId1" Type="http://schemas.openxmlformats.org/officeDocument/2006/relationships/slideLayout" Target="../slideLayouts/slideLayout9.xml"/><Relationship Id="rId4" Type="http://schemas.openxmlformats.org/officeDocument/2006/relationships/hyperlink" Target="https://tdwi.org/articles/2008/05/27/data-governance-strategies-helping-your-organization-comply-transform-and-integrate.asp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commonwealthfund.org/publications/publications_show.htm?doc_id=698139" TargetMode="External"/><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hyperlink" Target="http://www.hhnmag.com/ext/resources/inc-hhn/pdfs/2015/MostWired_2015_complete1.pdf" TargetMode="External"/><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hyperlink" Target="http://www.qualityforum.org/Projects/e-g/eMeasures/Electronic_Quality_Measures.aspx" TargetMode="External"/><Relationship Id="rId4" Type="http://schemas.openxmlformats.org/officeDocument/2006/relationships/hyperlink" Target="http://www.hqmf.org/"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hyperlink" Target="http://www.hl7.org/"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2946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EHRs Can Augment Data Used in Quality Measures</a:t>
            </a:r>
            <a:endParaRPr lang="en-US" dirty="0"/>
          </a:p>
        </p:txBody>
      </p:sp>
      <p:sp>
        <p:nvSpPr>
          <p:cNvPr id="22531" name="Content Placeholder 2"/>
          <p:cNvSpPr>
            <a:spLocks noGrp="1"/>
          </p:cNvSpPr>
          <p:nvPr>
            <p:ph sz="quarter" idx="14"/>
          </p:nvPr>
        </p:nvSpPr>
        <p:spPr>
          <a:xfrm>
            <a:off x="457200" y="1600199"/>
            <a:ext cx="8229600" cy="4817533"/>
          </a:xfrm>
        </p:spPr>
        <p:txBody>
          <a:bodyPr/>
          <a:lstStyle/>
          <a:p>
            <a:r>
              <a:rPr lang="en-US" altLang="en-US" sz="2000" dirty="0"/>
              <a:t>Coded information in EHR</a:t>
            </a:r>
          </a:p>
          <a:p>
            <a:pPr lvl="1"/>
            <a:r>
              <a:rPr lang="en-US" altLang="en-US" sz="1800" dirty="0"/>
              <a:t>Improves ability to assess diabetes quality measures (Tang, 2007)</a:t>
            </a:r>
          </a:p>
          <a:p>
            <a:pPr lvl="1"/>
            <a:r>
              <a:rPr lang="en-US" altLang="en-US" sz="1800" dirty="0"/>
              <a:t>Administrative (or </a:t>
            </a:r>
            <a:r>
              <a:rPr lang="ja-JP" altLang="en-US" sz="1800" dirty="0"/>
              <a:t>“</a:t>
            </a:r>
            <a:r>
              <a:rPr lang="en-US" altLang="ja-JP" sz="1800" dirty="0"/>
              <a:t>claims</a:t>
            </a:r>
            <a:r>
              <a:rPr lang="ja-JP" altLang="en-US" sz="1800" dirty="0"/>
              <a:t>”</a:t>
            </a:r>
            <a:r>
              <a:rPr lang="en-US" altLang="ja-JP" sz="1800" dirty="0"/>
              <a:t>) data insufficient to calculate HEDIS measures—EHR data can improve accuracy of calculating HEDIS measures (</a:t>
            </a:r>
            <a:r>
              <a:rPr lang="en-US" altLang="ja-JP" sz="1800" dirty="0" err="1"/>
              <a:t>Pawlson</a:t>
            </a:r>
            <a:r>
              <a:rPr lang="en-US" altLang="ja-JP" sz="1800" dirty="0"/>
              <a:t>, </a:t>
            </a:r>
            <a:r>
              <a:rPr lang="en-US" altLang="en-US" sz="1800" dirty="0" err="1"/>
              <a:t>Scholle</a:t>
            </a:r>
            <a:r>
              <a:rPr lang="en-US" altLang="en-US" sz="1800" dirty="0"/>
              <a:t>, &amp; Powers, </a:t>
            </a:r>
            <a:r>
              <a:rPr lang="en-US" altLang="ja-JP" sz="1800" dirty="0"/>
              <a:t>2007)</a:t>
            </a:r>
          </a:p>
          <a:p>
            <a:r>
              <a:rPr lang="en-US" altLang="en-US" sz="2000" dirty="0"/>
              <a:t>But some measures are in narrative text that is harder to access</a:t>
            </a:r>
          </a:p>
          <a:p>
            <a:pPr lvl="1"/>
            <a:r>
              <a:rPr lang="en-US" altLang="en-US" sz="1800" dirty="0"/>
              <a:t>In heart failure, important data inaccessible in clinical notes, especially exclusion data for medications (Baker et al., 2007)</a:t>
            </a:r>
          </a:p>
          <a:p>
            <a:pPr lvl="1"/>
            <a:r>
              <a:rPr lang="en-US" altLang="en-US" sz="1800" dirty="0"/>
              <a:t>Some data can be extracted by natural language processing (NLP) as effectively as manual abstractors in areas such as smoking cessation advice (Hazlehurst et al., 2005), diabetic foot exam (</a:t>
            </a:r>
            <a:r>
              <a:rPr lang="en-US" altLang="en-US" sz="1800" dirty="0" err="1"/>
              <a:t>Pakhomov</a:t>
            </a:r>
            <a:r>
              <a:rPr lang="en-US" altLang="en-US" sz="1800" dirty="0"/>
              <a:t> et al., 2008), and congestive heart failure (CHF) (</a:t>
            </a:r>
            <a:r>
              <a:rPr lang="en-US" altLang="en-US" sz="1800" dirty="0" err="1"/>
              <a:t>Pakhomov</a:t>
            </a:r>
            <a:r>
              <a:rPr lang="en-US" altLang="en-US" sz="1800" dirty="0"/>
              <a:t> et al., 2008)</a:t>
            </a:r>
          </a:p>
          <a:p>
            <a:r>
              <a:rPr lang="en-US" altLang="en-US" sz="2000" dirty="0"/>
              <a:t>Overall, EHR data quality is mixed for quality measurement; important attributes to improve include are granularity, timeliness, and comparability (Chan, </a:t>
            </a:r>
            <a:r>
              <a:rPr lang="en-US" altLang="en-US" sz="2000" dirty="0" err="1"/>
              <a:t>Fowles</a:t>
            </a:r>
            <a:r>
              <a:rPr lang="en-US" altLang="en-US" sz="2000" dirty="0"/>
              <a:t>, &amp; Weiner, 2010)</a:t>
            </a:r>
          </a:p>
        </p:txBody>
      </p:sp>
      <p:sp>
        <p:nvSpPr>
          <p:cNvPr id="6" name="Slide Number Placeholder 5"/>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Results of Current Approaches</a:t>
            </a:r>
          </a:p>
        </p:txBody>
      </p:sp>
      <p:sp>
        <p:nvSpPr>
          <p:cNvPr id="24579" name="Content Placeholder 2"/>
          <p:cNvSpPr>
            <a:spLocks noGrp="1"/>
          </p:cNvSpPr>
          <p:nvPr>
            <p:ph sz="quarter" idx="14"/>
          </p:nvPr>
        </p:nvSpPr>
        <p:spPr/>
        <p:txBody>
          <a:bodyPr/>
          <a:lstStyle/>
          <a:p>
            <a:r>
              <a:rPr lang="en-US" altLang="en-US"/>
              <a:t>Does better performance on measures lead to improved patient outcomes?</a:t>
            </a:r>
          </a:p>
          <a:p>
            <a:r>
              <a:rPr lang="en-US" altLang="en-US"/>
              <a:t>What problems arise from current approaches?</a:t>
            </a:r>
          </a:p>
          <a:p>
            <a:r>
              <a:rPr lang="en-US" altLang="en-US"/>
              <a:t>Results in other countries, such as in England</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English Quality and Outcomes Framework (QOF)</a:t>
            </a:r>
            <a:endParaRPr lang="en-US" dirty="0"/>
          </a:p>
        </p:txBody>
      </p:sp>
      <p:sp>
        <p:nvSpPr>
          <p:cNvPr id="26627" name="Content Placeholder 2"/>
          <p:cNvSpPr>
            <a:spLocks noGrp="1"/>
          </p:cNvSpPr>
          <p:nvPr>
            <p:ph sz="quarter" idx="14"/>
          </p:nvPr>
        </p:nvSpPr>
        <p:spPr/>
        <p:txBody>
          <a:bodyPr/>
          <a:lstStyle/>
          <a:p>
            <a:r>
              <a:rPr lang="en-US" altLang="en-US" sz="2000" dirty="0"/>
              <a:t>P4P program that ties 25% of pay to 129 quality indicators</a:t>
            </a:r>
          </a:p>
          <a:p>
            <a:r>
              <a:rPr lang="en-US" altLang="en-US" sz="2000" dirty="0"/>
              <a:t>Initial assumption In England was 75% achievement, but it ended up being 97%, which increased costs (Doran et al., 2006)</a:t>
            </a:r>
          </a:p>
          <a:p>
            <a:pPr lvl="1"/>
            <a:r>
              <a:rPr lang="en-US" altLang="en-US" sz="1800" dirty="0"/>
              <a:t>Most quality improvement occurred during pre-evaluation period and has since leveled out (Campbell et al., 2009)</a:t>
            </a:r>
          </a:p>
          <a:p>
            <a:r>
              <a:rPr lang="en-US" altLang="en-US" sz="2000" dirty="0"/>
              <a:t>Other findings of note</a:t>
            </a:r>
          </a:p>
          <a:p>
            <a:pPr lvl="1"/>
            <a:r>
              <a:rPr lang="en-US" altLang="en-US" sz="1800" dirty="0"/>
              <a:t>Ability to exclude patients in measures has not led to </a:t>
            </a:r>
            <a:r>
              <a:rPr lang="ja-JP" altLang="en-US" sz="1800" dirty="0"/>
              <a:t>“</a:t>
            </a:r>
            <a:r>
              <a:rPr lang="en-US" altLang="ja-JP" sz="1800" dirty="0"/>
              <a:t>gaming</a:t>
            </a:r>
            <a:r>
              <a:rPr lang="ja-JP" altLang="en-US" sz="1800" dirty="0"/>
              <a:t>”</a:t>
            </a:r>
            <a:r>
              <a:rPr lang="en-US" altLang="ja-JP" sz="1800" dirty="0"/>
              <a:t> of system (Doran et al., 2008)</a:t>
            </a:r>
          </a:p>
          <a:p>
            <a:pPr lvl="1"/>
            <a:r>
              <a:rPr lang="en-US" altLang="en-US" sz="1800" dirty="0"/>
              <a:t>Major </a:t>
            </a:r>
            <a:r>
              <a:rPr lang="ja-JP" altLang="en-US" sz="1800" dirty="0"/>
              <a:t>“</a:t>
            </a:r>
            <a:r>
              <a:rPr lang="en-US" altLang="ja-JP" sz="1800" dirty="0"/>
              <a:t>unintended consequence</a:t>
            </a:r>
            <a:r>
              <a:rPr lang="ja-JP" altLang="en-US" sz="1800" dirty="0"/>
              <a:t>”</a:t>
            </a:r>
            <a:r>
              <a:rPr lang="en-US" altLang="ja-JP" sz="1800" dirty="0"/>
              <a:t> has been excess focus on EHR and prompts for quality measures (McDonald &amp; Roland, 2009)</a:t>
            </a:r>
          </a:p>
          <a:p>
            <a:pPr lvl="1"/>
            <a:r>
              <a:rPr lang="en-US" altLang="en-US" sz="1800" dirty="0"/>
              <a:t>Gap for care in more </a:t>
            </a:r>
            <a:r>
              <a:rPr lang="ja-JP" altLang="en-US" sz="1800" dirty="0"/>
              <a:t>“</a:t>
            </a:r>
            <a:r>
              <a:rPr lang="en-US" altLang="ja-JP" sz="1800" dirty="0"/>
              <a:t>deprived</a:t>
            </a:r>
            <a:r>
              <a:rPr lang="ja-JP" altLang="en-US" sz="1800" dirty="0"/>
              <a:t>”</a:t>
            </a:r>
            <a:r>
              <a:rPr lang="en-US" altLang="ja-JP" sz="1800" dirty="0"/>
              <a:t> areas has been reduced (Ashworth, Medina, &amp; Morgan, 2009)</a:t>
            </a:r>
            <a:endParaRPr lang="en-US" altLang="en-US" sz="180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Performance on Measures = Better Outcomes? Yes</a:t>
            </a:r>
          </a:p>
        </p:txBody>
      </p:sp>
      <p:sp>
        <p:nvSpPr>
          <p:cNvPr id="28675" name="Content Placeholder 2"/>
          <p:cNvSpPr>
            <a:spLocks noGrp="1"/>
          </p:cNvSpPr>
          <p:nvPr>
            <p:ph sz="quarter" idx="14"/>
          </p:nvPr>
        </p:nvSpPr>
        <p:spPr/>
        <p:txBody>
          <a:bodyPr/>
          <a:lstStyle/>
          <a:p>
            <a:r>
              <a:rPr lang="en-US" altLang="en-US" sz="2800" dirty="0"/>
              <a:t>Patients choosing top-performing hospital or surgeon had one-half mortality of those who chose one in lowest quartile (</a:t>
            </a:r>
            <a:r>
              <a:rPr lang="en-US" altLang="en-US" sz="2800" dirty="0" err="1"/>
              <a:t>Jha</a:t>
            </a:r>
            <a:r>
              <a:rPr lang="en-US" altLang="en-US" sz="2800" dirty="0"/>
              <a:t> &amp; Epstein, 2006)</a:t>
            </a:r>
          </a:p>
          <a:p>
            <a:r>
              <a:rPr lang="en-US" altLang="en-US" sz="2800" dirty="0"/>
              <a:t>Participation in HQA associated with lower mortality for MI, pneumonia, and CHF (</a:t>
            </a:r>
            <a:r>
              <a:rPr lang="en-US" altLang="en-US" sz="2800" dirty="0" err="1"/>
              <a:t>Jha</a:t>
            </a:r>
            <a:r>
              <a:rPr lang="en-US" altLang="en-US" sz="2800" dirty="0"/>
              <a:t> et al., 2007)</a:t>
            </a:r>
          </a:p>
          <a:p>
            <a:r>
              <a:rPr lang="en-US" altLang="en-US" sz="2800" dirty="0"/>
              <a:t>Adopting Leapfrog Group practices associated with better quality and lower mortality for acute MI (</a:t>
            </a:r>
            <a:r>
              <a:rPr lang="en-US" altLang="en-US" sz="2800" dirty="0" err="1"/>
              <a:t>Jha</a:t>
            </a:r>
            <a:r>
              <a:rPr lang="en-US" altLang="en-US" sz="2800" dirty="0"/>
              <a:t> et al., 2008)</a:t>
            </a:r>
          </a:p>
        </p:txBody>
      </p:sp>
      <p:sp>
        <p:nvSpPr>
          <p:cNvPr id="6" name="Slide Number Placeholder 5"/>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Better Performance on Measures = Better Outcomes? No</a:t>
            </a:r>
            <a:endParaRPr lang="en-US" dirty="0"/>
          </a:p>
        </p:txBody>
      </p:sp>
      <p:sp>
        <p:nvSpPr>
          <p:cNvPr id="3" name="Content Placeholder 2"/>
          <p:cNvSpPr>
            <a:spLocks noGrp="1"/>
          </p:cNvSpPr>
          <p:nvPr>
            <p:ph sz="quarter" idx="14"/>
          </p:nvPr>
        </p:nvSpPr>
        <p:spPr/>
        <p:txBody>
          <a:bodyPr/>
          <a:lstStyle/>
          <a:p>
            <a:r>
              <a:rPr lang="en-US" sz="2000" dirty="0"/>
              <a:t>Process measures in hospitals predict small differences in mortality in MI, CHF, and pneumonia (Werner &amp; </a:t>
            </a:r>
            <a:r>
              <a:rPr lang="en-US" sz="2000" dirty="0" err="1"/>
              <a:t>Bradlow</a:t>
            </a:r>
            <a:r>
              <a:rPr lang="en-US" sz="2000" dirty="0"/>
              <a:t>, 2006)</a:t>
            </a:r>
          </a:p>
          <a:p>
            <a:r>
              <a:rPr lang="en-US" sz="2000" dirty="0"/>
              <a:t>CHF measures of ACC/AHA have little relationship to mortality or </a:t>
            </a:r>
            <a:r>
              <a:rPr lang="en-US" sz="2000" dirty="0" err="1"/>
              <a:t>rehospitalization</a:t>
            </a:r>
            <a:r>
              <a:rPr lang="en-US" sz="2000" dirty="0"/>
              <a:t> rates (</a:t>
            </a:r>
            <a:r>
              <a:rPr lang="en-US" sz="2000" dirty="0" err="1"/>
              <a:t>Fonarow</a:t>
            </a:r>
            <a:r>
              <a:rPr lang="en-US" sz="2000" dirty="0"/>
              <a:t> et al., 2007)</a:t>
            </a:r>
          </a:p>
          <a:p>
            <a:r>
              <a:rPr lang="en-US" sz="2000" dirty="0"/>
              <a:t>Participation of hospitals in MI P4P quality effort did not improve quality of care or better outcomes (Glickman et al., 2007)</a:t>
            </a:r>
          </a:p>
          <a:p>
            <a:r>
              <a:rPr lang="en-US" sz="2000" dirty="0"/>
              <a:t>Smoking cessation quality metric did not correlate with actual smoking cessation (Reeves et al., 2008)</a:t>
            </a:r>
          </a:p>
          <a:p>
            <a:r>
              <a:rPr lang="en-US" sz="2000" dirty="0"/>
              <a:t>Door-to-balloon measure for acute MI not correlated with other quality measures or mortality (Wang et al., 2009)</a:t>
            </a:r>
          </a:p>
          <a:p>
            <a:r>
              <a:rPr lang="en-US" sz="2000" dirty="0"/>
              <a:t>CMS heart failure measures not associated with better outcomes (Patterson et al., 2010)</a:t>
            </a:r>
          </a:p>
        </p:txBody>
      </p:sp>
      <p:sp>
        <p:nvSpPr>
          <p:cNvPr id="7" name="Slide Number Placeholder 6"/>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Effect of Public Reporting of Quality</a:t>
            </a:r>
          </a:p>
        </p:txBody>
      </p:sp>
      <p:sp>
        <p:nvSpPr>
          <p:cNvPr id="3" name="Content Placeholder 2"/>
          <p:cNvSpPr>
            <a:spLocks noGrp="1"/>
          </p:cNvSpPr>
          <p:nvPr>
            <p:ph sz="quarter" idx="14"/>
          </p:nvPr>
        </p:nvSpPr>
        <p:spPr/>
        <p:txBody>
          <a:bodyPr/>
          <a:lstStyle/>
          <a:p>
            <a:r>
              <a:rPr lang="en-US" sz="2000" dirty="0"/>
              <a:t>Systematic review finds scant evidence for documented benefit in quality of care (Fung et al., 2008)</a:t>
            </a:r>
          </a:p>
          <a:p>
            <a:r>
              <a:rPr lang="en-US" sz="2000" dirty="0"/>
              <a:t>Combining public reporting with P4P improves performance on measures, whereas reporting alone does not (</a:t>
            </a:r>
            <a:r>
              <a:rPr lang="en-US" sz="2000" dirty="0" err="1"/>
              <a:t>Lindenauer</a:t>
            </a:r>
            <a:r>
              <a:rPr lang="en-US" sz="2000" dirty="0"/>
              <a:t> et al., 2007)</a:t>
            </a:r>
          </a:p>
          <a:p>
            <a:r>
              <a:rPr lang="en-US" sz="2000" dirty="0"/>
              <a:t>US general internists support financial incentives for quality, although they have concerns about public reporting, especially its impact on incentive to care for sicker or more complex patients (</a:t>
            </a:r>
            <a:r>
              <a:rPr lang="en-US" sz="2000" dirty="0" err="1"/>
              <a:t>Casalino</a:t>
            </a:r>
            <a:r>
              <a:rPr lang="en-US" sz="2000" dirty="0"/>
              <a:t> et al., 2007)</a:t>
            </a:r>
          </a:p>
          <a:p>
            <a:r>
              <a:rPr lang="en-US" sz="2000" dirty="0"/>
              <a:t>Public report cards in Canada did not improve indicators for MI or heart failure (</a:t>
            </a:r>
            <a:r>
              <a:rPr lang="en-US" sz="2000" dirty="0" err="1"/>
              <a:t>Tu</a:t>
            </a:r>
            <a:r>
              <a:rPr lang="en-US" sz="2000" dirty="0"/>
              <a:t> et al., 2009)</a:t>
            </a:r>
          </a:p>
          <a:p>
            <a:r>
              <a:rPr lang="en-US" sz="2000" dirty="0"/>
              <a:t>Patients have difficulty understanding; better approach consists of a framework and plain language (Hibbard, Greene, &amp; Daniel, 2010)</a:t>
            </a:r>
          </a:p>
        </p:txBody>
      </p:sp>
      <p:sp>
        <p:nvSpPr>
          <p:cNvPr id="6" name="Slide Number Placeholder 5"/>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Problems from Current Approaches</a:t>
            </a:r>
          </a:p>
        </p:txBody>
      </p:sp>
      <p:sp>
        <p:nvSpPr>
          <p:cNvPr id="34819" name="Content Placeholder 2"/>
          <p:cNvSpPr>
            <a:spLocks noGrp="1"/>
          </p:cNvSpPr>
          <p:nvPr>
            <p:ph sz="quarter" idx="14"/>
          </p:nvPr>
        </p:nvSpPr>
        <p:spPr/>
        <p:txBody>
          <a:bodyPr/>
          <a:lstStyle/>
          <a:p>
            <a:r>
              <a:rPr lang="en-US" altLang="en-US"/>
              <a:t>Measurement issues</a:t>
            </a:r>
          </a:p>
          <a:p>
            <a:r>
              <a:rPr lang="en-US" altLang="en-US"/>
              <a:t>Challenges for certain practice environments</a:t>
            </a:r>
          </a:p>
          <a:p>
            <a:r>
              <a:rPr lang="en-US" altLang="en-US"/>
              <a:t>Ethical issues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a:t>Measurement Issues</a:t>
            </a:r>
          </a:p>
        </p:txBody>
      </p:sp>
      <p:sp>
        <p:nvSpPr>
          <p:cNvPr id="36867" name="Content Placeholder 2"/>
          <p:cNvSpPr>
            <a:spLocks noGrp="1"/>
          </p:cNvSpPr>
          <p:nvPr>
            <p:ph sz="quarter" idx="14"/>
          </p:nvPr>
        </p:nvSpPr>
        <p:spPr>
          <a:xfrm>
            <a:off x="457200" y="1600199"/>
            <a:ext cx="8229600" cy="4885267"/>
          </a:xfrm>
        </p:spPr>
        <p:txBody>
          <a:bodyPr/>
          <a:lstStyle/>
          <a:p>
            <a:r>
              <a:rPr lang="en-US" altLang="en-US" sz="1800" dirty="0"/>
              <a:t>Elderly patients often have complex comorbidities that render recommendations in guidelines (and performance measures) inappropriate (Boyd et al., 2005)</a:t>
            </a:r>
          </a:p>
          <a:p>
            <a:pPr lvl="1"/>
            <a:r>
              <a:rPr lang="en-US" altLang="en-US" sz="1600" dirty="0"/>
              <a:t>Experience to date in England (Doran et al., 2008) and US (</a:t>
            </a:r>
            <a:r>
              <a:rPr lang="en-US" altLang="en-US" sz="1600" dirty="0" err="1"/>
              <a:t>Persell</a:t>
            </a:r>
            <a:r>
              <a:rPr lang="en-US" altLang="en-US" sz="1600" dirty="0"/>
              <a:t> et al., 2010) show most physician-recorded exceptions appropriate</a:t>
            </a:r>
          </a:p>
          <a:p>
            <a:r>
              <a:rPr lang="en-US" altLang="en-US" sz="1800" dirty="0"/>
              <a:t>Medicare patients</a:t>
            </a:r>
            <a:r>
              <a:rPr lang="ja-JP" altLang="en-US" sz="1800" dirty="0"/>
              <a:t>’</a:t>
            </a:r>
            <a:r>
              <a:rPr lang="en-US" altLang="ja-JP" sz="1800" dirty="0"/>
              <a:t> care dispersed among many physicians, so it</a:t>
            </a:r>
            <a:r>
              <a:rPr lang="ja-JP" altLang="en-US" sz="1800" dirty="0"/>
              <a:t>’</a:t>
            </a:r>
            <a:r>
              <a:rPr lang="en-US" altLang="ja-JP" sz="1800" dirty="0"/>
              <a:t>s hard to attribute quality (Pham et al., 2007)</a:t>
            </a:r>
          </a:p>
          <a:p>
            <a:r>
              <a:rPr lang="en-US" altLang="en-US" sz="1800" dirty="0"/>
              <a:t>New results in clinical trials can render some measures obsolete (e.g., lowering cholesterol, diabetes) (</a:t>
            </a:r>
            <a:r>
              <a:rPr lang="en-US" altLang="en-US" sz="1800" dirty="0" err="1"/>
              <a:t>Krumholz</a:t>
            </a:r>
            <a:r>
              <a:rPr lang="en-US" altLang="en-US" sz="1800" dirty="0"/>
              <a:t> &amp; Lee, 2008)</a:t>
            </a:r>
          </a:p>
          <a:p>
            <a:r>
              <a:rPr lang="en-US" altLang="en-US" sz="1800" dirty="0"/>
              <a:t>Some measures have unintended consequences, (e.g., time to first antibiotic dose in pneumonia) (</a:t>
            </a:r>
            <a:r>
              <a:rPr lang="en-US" altLang="en-US" sz="1800" dirty="0" err="1"/>
              <a:t>Wachter</a:t>
            </a:r>
            <a:r>
              <a:rPr lang="en-US" altLang="en-US" sz="1800" dirty="0"/>
              <a:t> et al., 2008)</a:t>
            </a:r>
          </a:p>
          <a:p>
            <a:r>
              <a:rPr lang="en-US" altLang="en-US" sz="1800" dirty="0"/>
              <a:t>Multiplicity of measures leads to conflict reports (e.g., in stroke care) (Kelly et al., 2008)</a:t>
            </a:r>
          </a:p>
          <a:p>
            <a:r>
              <a:rPr lang="en-US" altLang="en-US" sz="1800" dirty="0"/>
              <a:t>Most physicians don’t have large enough practice caseloads to reliably measure differences (</a:t>
            </a:r>
            <a:r>
              <a:rPr lang="en-US" altLang="en-US" sz="1800" dirty="0" err="1"/>
              <a:t>Scholle</a:t>
            </a:r>
            <a:r>
              <a:rPr lang="en-US" altLang="en-US" sz="1800" dirty="0"/>
              <a:t> et al., 2008; </a:t>
            </a:r>
            <a:r>
              <a:rPr lang="en-US" altLang="en-US" sz="1800" dirty="0" err="1"/>
              <a:t>Nyweide</a:t>
            </a:r>
            <a:r>
              <a:rPr lang="en-US" altLang="en-US" sz="1800" dirty="0"/>
              <a:t> et al., 2009)</a:t>
            </a:r>
          </a:p>
          <a:p>
            <a:pPr lvl="1"/>
            <a:r>
              <a:rPr lang="en-US" altLang="en-US" sz="1600" dirty="0"/>
              <a:t>Need to focus on multiple measures and all payers (Berwick et al., 2009)</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 for Certain Practice Environments</a:t>
            </a:r>
            <a:endParaRPr lang="en-US" dirty="0"/>
          </a:p>
        </p:txBody>
      </p:sp>
      <p:sp>
        <p:nvSpPr>
          <p:cNvPr id="38915" name="Content Placeholder 2"/>
          <p:cNvSpPr>
            <a:spLocks noGrp="1"/>
          </p:cNvSpPr>
          <p:nvPr>
            <p:ph sz="quarter" idx="14"/>
          </p:nvPr>
        </p:nvSpPr>
        <p:spPr/>
        <p:txBody>
          <a:bodyPr/>
          <a:lstStyle/>
          <a:p>
            <a:r>
              <a:rPr lang="en-US" altLang="en-US" sz="2400" dirty="0"/>
              <a:t>Small numbers in small hospitals can inflate performance relative to large hospitals (O</a:t>
            </a:r>
            <a:r>
              <a:rPr lang="ja-JP" altLang="en-US" sz="2400" dirty="0"/>
              <a:t>’</a:t>
            </a:r>
            <a:r>
              <a:rPr lang="en-US" altLang="ja-JP" sz="2400" dirty="0"/>
              <a:t>Brien, DeLong, &amp; Peterson, 2008)</a:t>
            </a:r>
          </a:p>
          <a:p>
            <a:r>
              <a:rPr lang="ja-JP" altLang="en-US" sz="2400" dirty="0"/>
              <a:t>“</a:t>
            </a:r>
            <a:r>
              <a:rPr lang="en-US" altLang="ja-JP" sz="2400" dirty="0"/>
              <a:t>Safety-net</a:t>
            </a:r>
            <a:r>
              <a:rPr lang="ja-JP" altLang="en-US" sz="2400" dirty="0"/>
              <a:t>”</a:t>
            </a:r>
            <a:r>
              <a:rPr lang="en-US" altLang="ja-JP" sz="2400" dirty="0"/>
              <a:t> hospitals—ongoing funding and staffing issues impact ability to provide quality care. Mission could be adversely affected by P4P (Werner, Goldman, &amp; Dudley, 2008) and worsen already existing disparities (</a:t>
            </a:r>
            <a:r>
              <a:rPr lang="en-US" altLang="ja-JP" sz="2400" dirty="0" err="1"/>
              <a:t>Casalino</a:t>
            </a:r>
            <a:r>
              <a:rPr lang="en-US" altLang="ja-JP" sz="2400" dirty="0"/>
              <a:t> et al., 2007)</a:t>
            </a:r>
          </a:p>
          <a:p>
            <a:r>
              <a:rPr lang="en-US" altLang="en-US" sz="2400" dirty="0"/>
              <a:t>Small practices have limited time, multiple payers, and low capital investment (Landon &amp; Normand, 2008)</a:t>
            </a:r>
          </a:p>
          <a:p>
            <a:pPr lvl="1"/>
            <a:r>
              <a:rPr lang="en-US" altLang="en-US" sz="2000" dirty="0"/>
              <a:t>Is it overly burdensome? (Vonnegut, 2007)</a:t>
            </a:r>
          </a:p>
        </p:txBody>
      </p:sp>
      <p:sp>
        <p:nvSpPr>
          <p:cNvPr id="6" name="Slide Number Placeholder 5"/>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Ethical Issues</a:t>
            </a:r>
          </a:p>
        </p:txBody>
      </p:sp>
      <p:sp>
        <p:nvSpPr>
          <p:cNvPr id="40963" name="Content Placeholder 2"/>
          <p:cNvSpPr>
            <a:spLocks noGrp="1"/>
          </p:cNvSpPr>
          <p:nvPr>
            <p:ph sz="quarter" idx="14"/>
          </p:nvPr>
        </p:nvSpPr>
        <p:spPr/>
        <p:txBody>
          <a:bodyPr/>
          <a:lstStyle/>
          <a:p>
            <a:r>
              <a:rPr lang="en-US" altLang="en-US" sz="2000" dirty="0"/>
              <a:t>Patient consent</a:t>
            </a:r>
          </a:p>
          <a:p>
            <a:pPr lvl="1"/>
            <a:r>
              <a:rPr lang="en-US" altLang="en-US" sz="1800" dirty="0"/>
              <a:t>Treat as part of care or like research with human subjects protection (Lynn et al., 2007; Snyder &amp; </a:t>
            </a:r>
            <a:r>
              <a:rPr lang="en-US" altLang="en-US" sz="1800" dirty="0" err="1"/>
              <a:t>Neubauer</a:t>
            </a:r>
            <a:r>
              <a:rPr lang="en-US" altLang="en-US" sz="1800" dirty="0"/>
              <a:t>, 2007; Miller &amp; Emanuel, 2008)?</a:t>
            </a:r>
          </a:p>
          <a:p>
            <a:r>
              <a:rPr lang="en-US" altLang="en-US" sz="2000" dirty="0"/>
              <a:t>Not paying for preventable complications</a:t>
            </a:r>
          </a:p>
          <a:p>
            <a:pPr lvl="1"/>
            <a:r>
              <a:rPr lang="en-US" altLang="en-US" sz="1800" dirty="0"/>
              <a:t>Some obvious (e.g., objects left in patients), others less so (e.g., ventilator-associated pneumonia) (</a:t>
            </a:r>
            <a:r>
              <a:rPr lang="en-US" altLang="en-US" sz="1800" dirty="0" err="1"/>
              <a:t>Pronovost</a:t>
            </a:r>
            <a:r>
              <a:rPr lang="en-US" altLang="en-US" sz="1800" dirty="0"/>
              <a:t>, </a:t>
            </a:r>
            <a:r>
              <a:rPr lang="en-US" altLang="en-US" sz="1800" dirty="0" err="1"/>
              <a:t>Goeschel</a:t>
            </a:r>
            <a:r>
              <a:rPr lang="en-US" altLang="en-US" sz="1800" dirty="0"/>
              <a:t>, &amp; </a:t>
            </a:r>
            <a:r>
              <a:rPr lang="en-US" altLang="en-US" sz="1800" dirty="0" err="1"/>
              <a:t>Wachter</a:t>
            </a:r>
            <a:r>
              <a:rPr lang="en-US" altLang="en-US" sz="1800" dirty="0"/>
              <a:t>, 2008)</a:t>
            </a:r>
          </a:p>
          <a:p>
            <a:r>
              <a:rPr lang="en-US" altLang="en-US" sz="2000" dirty="0"/>
              <a:t>Tensions between</a:t>
            </a:r>
          </a:p>
          <a:p>
            <a:pPr lvl="1"/>
            <a:r>
              <a:rPr lang="ja-JP" altLang="en-US" sz="1800" dirty="0"/>
              <a:t>“</a:t>
            </a:r>
            <a:r>
              <a:rPr lang="en-US" altLang="ja-JP" sz="1800" dirty="0"/>
              <a:t>Customers</a:t>
            </a:r>
            <a:r>
              <a:rPr lang="ja-JP" altLang="en-US" sz="1800" dirty="0"/>
              <a:t>”</a:t>
            </a:r>
            <a:r>
              <a:rPr lang="en-US" altLang="ja-JP" sz="1800" dirty="0"/>
              <a:t> and </a:t>
            </a:r>
            <a:r>
              <a:rPr lang="ja-JP" altLang="en-US" sz="1800" dirty="0"/>
              <a:t>“</a:t>
            </a:r>
            <a:r>
              <a:rPr lang="en-US" altLang="ja-JP" sz="1800" dirty="0"/>
              <a:t>purchasers</a:t>
            </a:r>
            <a:r>
              <a:rPr lang="ja-JP" altLang="en-US" sz="1800" dirty="0"/>
              <a:t>”</a:t>
            </a:r>
            <a:r>
              <a:rPr lang="en-US" altLang="ja-JP" sz="1800" dirty="0"/>
              <a:t> in US system (Milstein &amp; Lee, 2007)</a:t>
            </a:r>
          </a:p>
          <a:p>
            <a:pPr lvl="1"/>
            <a:r>
              <a:rPr lang="ja-JP" altLang="en-US" sz="1800" dirty="0"/>
              <a:t>“</a:t>
            </a:r>
            <a:r>
              <a:rPr lang="en-US" altLang="ja-JP" sz="1800" dirty="0"/>
              <a:t>Needing to improve care and knowing how to do it</a:t>
            </a:r>
            <a:r>
              <a:rPr lang="ja-JP" altLang="en-US" sz="1800" dirty="0"/>
              <a:t>”</a:t>
            </a:r>
            <a:r>
              <a:rPr lang="en-US" altLang="ja-JP" sz="1800" dirty="0"/>
              <a:t> (</a:t>
            </a:r>
            <a:r>
              <a:rPr lang="en-US" altLang="ja-JP" sz="1800" dirty="0" err="1"/>
              <a:t>Auerbach</a:t>
            </a:r>
            <a:r>
              <a:rPr lang="en-US" altLang="ja-JP" sz="1800" dirty="0"/>
              <a:t>, </a:t>
            </a:r>
            <a:r>
              <a:rPr lang="en-US" altLang="ja-JP" sz="1800" dirty="0" err="1"/>
              <a:t>Landefeld</a:t>
            </a:r>
            <a:r>
              <a:rPr lang="en-US" altLang="ja-JP" sz="1800" dirty="0"/>
              <a:t>, &amp; </a:t>
            </a:r>
            <a:r>
              <a:rPr lang="en-US" altLang="ja-JP" sz="1800" dirty="0" err="1"/>
              <a:t>Shojania</a:t>
            </a:r>
            <a:r>
              <a:rPr lang="en-US" altLang="ja-JP" sz="1800" dirty="0"/>
              <a:t>, 2007)</a:t>
            </a:r>
          </a:p>
          <a:p>
            <a:pPr lvl="1"/>
            <a:r>
              <a:rPr lang="en-US" altLang="en-US" sz="1800" dirty="0"/>
              <a:t>Physician internal motivations—not found to be adversely impacted in one UK study (McDonald et al., 2007)</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The Culture of Health Care</a:t>
            </a:r>
          </a:p>
        </p:txBody>
      </p:sp>
      <p:sp>
        <p:nvSpPr>
          <p:cNvPr id="5123" name="Text Placeholder 2"/>
          <p:cNvSpPr>
            <a:spLocks noGrp="1"/>
          </p:cNvSpPr>
          <p:nvPr>
            <p:ph type="body" sz="half" idx="2"/>
          </p:nvPr>
        </p:nvSpPr>
        <p:spPr>
          <a:xfrm>
            <a:off x="914400" y="3517900"/>
            <a:ext cx="7315200" cy="762000"/>
          </a:xfrm>
        </p:spPr>
        <p:txBody>
          <a:bodyPr/>
          <a:lstStyle/>
          <a:p>
            <a:r>
              <a:rPr lang="en-US" dirty="0"/>
              <a:t>Quality Measurement and Improvement</a:t>
            </a:r>
          </a:p>
        </p:txBody>
      </p:sp>
      <p:sp>
        <p:nvSpPr>
          <p:cNvPr id="6148" name="Text Placeholder 3"/>
          <p:cNvSpPr>
            <a:spLocks noGrp="1"/>
          </p:cNvSpPr>
          <p:nvPr>
            <p:ph type="body" sz="quarter" idx="11"/>
          </p:nvPr>
        </p:nvSpPr>
        <p:spPr/>
        <p:txBody>
          <a:bodyPr/>
          <a:lstStyle/>
          <a:p>
            <a:r>
              <a:rPr lang="en-US" altLang="en-US"/>
              <a:t>Lecture c</a:t>
            </a:r>
          </a:p>
        </p:txBody>
      </p:sp>
      <p:sp>
        <p:nvSpPr>
          <p:cNvPr id="6149" name="Text Placeholder 4"/>
          <p:cNvSpPr>
            <a:spLocks noGrp="1"/>
          </p:cNvSpPr>
          <p:nvPr>
            <p:ph type="body" sz="quarter" idx="12"/>
          </p:nvPr>
        </p:nvSpPr>
        <p:spPr>
          <a:xfrm>
            <a:off x="685800" y="5232399"/>
            <a:ext cx="7772400" cy="1363133"/>
          </a:xfrm>
        </p:spPr>
        <p:txBody>
          <a:bodyPr/>
          <a:lstStyle/>
          <a:p>
            <a:r>
              <a:rPr lang="en-US" altLang="en-US" dirty="0">
                <a:ea typeface="Calibri" panose="020F0502020204030204" pitchFamily="34" charset="0"/>
                <a:cs typeface="Times New Roman" panose="02020603050405020304" pitchFamily="18" charset="0"/>
              </a:rPr>
              <a:t>This material (Comp 2 Unit 7)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ea typeface="Calibri" panose="020F0502020204030204" pitchFamily="34" charset="0"/>
                <a:cs typeface="Times New Roman" panose="02020603050405020304" pitchFamily="18" charset="0"/>
              </a:rPr>
              <a:t>This work is licensed under the Creative Commons Attribution-</a:t>
            </a:r>
            <a:r>
              <a:rPr lang="en-US" altLang="en-US" dirty="0" err="1">
                <a:ea typeface="Calibri" panose="020F0502020204030204" pitchFamily="34" charset="0"/>
                <a:cs typeface="Times New Roman" panose="02020603050405020304" pitchFamily="18" charset="0"/>
              </a:rPr>
              <a:t>NonCommercial</a:t>
            </a:r>
            <a:r>
              <a:rPr lang="en-US" altLang="en-US" dirty="0">
                <a:ea typeface="Calibri" panose="020F0502020204030204" pitchFamily="34" charset="0"/>
                <a:cs typeface="Times New Roman" panose="02020603050405020304" pitchFamily="18" charset="0"/>
              </a:rPr>
              <a:t>-</a:t>
            </a:r>
            <a:r>
              <a:rPr lang="en-US" altLang="en-US" dirty="0" err="1">
                <a:ea typeface="Calibri" panose="020F0502020204030204" pitchFamily="34" charset="0"/>
                <a:cs typeface="Times New Roman" panose="02020603050405020304" pitchFamily="18" charset="0"/>
              </a:rPr>
              <a:t>ShareAlike</a:t>
            </a:r>
            <a:r>
              <a:rPr lang="en-US" altLang="en-US" dirty="0">
                <a:ea typeface="Calibri" panose="020F0502020204030204" pitchFamily="34" charset="0"/>
                <a:cs typeface="Times New Roman" panose="02020603050405020304" pitchFamily="18" charset="0"/>
              </a:rPr>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ea typeface="Calibri" panose="020F0502020204030204" pitchFamily="34" charset="0"/>
                <a:cs typeface="Times New Roman" panose="02020603050405020304" pitchFamily="18" charset="0"/>
              </a:rPr>
              <a:t>.</a:t>
            </a:r>
            <a:endParaRPr lang="en-US" altLang="en-US" dirty="0">
              <a:ea typeface="Calibri" panose="020F0502020204030204" pitchFamily="34" charset="0"/>
              <a:cs typeface="Arial" panose="020B0604020202020204" pitchFamily="34" charset="0"/>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11480" y="274638"/>
            <a:ext cx="8321040" cy="1143000"/>
          </a:xfrm>
        </p:spPr>
        <p:txBody>
          <a:bodyPr/>
          <a:lstStyle/>
          <a:p>
            <a:r>
              <a:rPr lang="en-US" altLang="en-US" dirty="0"/>
              <a:t>How Can We Achieve a </a:t>
            </a:r>
            <a:r>
              <a:rPr lang="ja-JP" altLang="en-US" dirty="0"/>
              <a:t>“</a:t>
            </a:r>
            <a:r>
              <a:rPr lang="en-US" altLang="ja-JP" dirty="0"/>
              <a:t>High-Performance</a:t>
            </a:r>
            <a:r>
              <a:rPr lang="ja-JP" altLang="en-US" dirty="0"/>
              <a:t>”</a:t>
            </a:r>
            <a:r>
              <a:rPr lang="en-US" altLang="ja-JP" dirty="0"/>
              <a:t> Health Care System?</a:t>
            </a:r>
            <a:endParaRPr lang="en-US" altLang="en-US" dirty="0"/>
          </a:p>
        </p:txBody>
      </p:sp>
      <p:sp>
        <p:nvSpPr>
          <p:cNvPr id="43011" name="Content Placeholder 2"/>
          <p:cNvSpPr>
            <a:spLocks noGrp="1"/>
          </p:cNvSpPr>
          <p:nvPr>
            <p:ph sz="quarter" idx="14"/>
          </p:nvPr>
        </p:nvSpPr>
        <p:spPr/>
        <p:txBody>
          <a:bodyPr/>
          <a:lstStyle/>
          <a:p>
            <a:r>
              <a:rPr lang="en-US" altLang="en-US" sz="2400" dirty="0"/>
              <a:t>Need a </a:t>
            </a:r>
            <a:r>
              <a:rPr lang="ja-JP" altLang="en-US" sz="2400" dirty="0"/>
              <a:t>“</a:t>
            </a:r>
            <a:r>
              <a:rPr lang="en-US" altLang="ja-JP" sz="2400" dirty="0"/>
              <a:t>learning</a:t>
            </a:r>
            <a:r>
              <a:rPr lang="ja-JP" altLang="en-US" sz="2400" dirty="0"/>
              <a:t>”</a:t>
            </a:r>
            <a:r>
              <a:rPr lang="en-US" altLang="ja-JP" sz="2400" dirty="0"/>
              <a:t> health care system (Olsen, </a:t>
            </a:r>
            <a:r>
              <a:rPr lang="en-US" altLang="ja-JP" sz="2400" dirty="0" err="1"/>
              <a:t>Aisner</a:t>
            </a:r>
            <a:r>
              <a:rPr lang="en-US" altLang="ja-JP" sz="2400" dirty="0"/>
              <a:t>, &amp; McGinnis, 2007)</a:t>
            </a:r>
          </a:p>
          <a:p>
            <a:pPr lvl="1"/>
            <a:r>
              <a:rPr lang="en-US" altLang="en-US" sz="2000" dirty="0"/>
              <a:t>Must build infrastructure, including informatics, to learn what works (Olsen, 2010; Friedman, 2010)</a:t>
            </a:r>
          </a:p>
          <a:p>
            <a:r>
              <a:rPr lang="en-US" altLang="en-US" sz="2400" dirty="0"/>
              <a:t>Should be guided by principles (Shih et al., 2008)</a:t>
            </a:r>
          </a:p>
          <a:p>
            <a:pPr lvl="1"/>
            <a:r>
              <a:rPr lang="en-US" altLang="en-US" sz="2000" dirty="0"/>
              <a:t>Patients have access to care and information but are also accountable</a:t>
            </a:r>
          </a:p>
          <a:p>
            <a:pPr lvl="1"/>
            <a:r>
              <a:rPr lang="en-US" altLang="en-US" sz="2000" dirty="0"/>
              <a:t>System must provide coordination of care and aim for continuous learning and improvement</a:t>
            </a:r>
          </a:p>
          <a:p>
            <a:r>
              <a:rPr lang="en-US" altLang="en-US" sz="2400" dirty="0"/>
              <a:t>Should we be thinking more of </a:t>
            </a:r>
            <a:r>
              <a:rPr lang="ja-JP" altLang="en-US" sz="2400" dirty="0"/>
              <a:t>“</a:t>
            </a:r>
            <a:r>
              <a:rPr lang="en-US" altLang="ja-JP" sz="2400" dirty="0"/>
              <a:t>value</a:t>
            </a:r>
            <a:r>
              <a:rPr lang="ja-JP" altLang="en-US" sz="2400" dirty="0"/>
              <a:t>”</a:t>
            </a:r>
            <a:r>
              <a:rPr lang="en-US" altLang="ja-JP" sz="2400" dirty="0"/>
              <a:t> than </a:t>
            </a:r>
            <a:r>
              <a:rPr lang="ja-JP" altLang="en-US" sz="2400" dirty="0"/>
              <a:t>“</a:t>
            </a:r>
            <a:r>
              <a:rPr lang="en-US" altLang="ja-JP" sz="2400" dirty="0"/>
              <a:t>quality?</a:t>
            </a:r>
            <a:r>
              <a:rPr lang="ja-JP" altLang="en-US" sz="2400" dirty="0"/>
              <a:t>”</a:t>
            </a:r>
            <a:r>
              <a:rPr lang="en-US" altLang="ja-JP" sz="2400" dirty="0"/>
              <a:t> (Porter, 2010; Brook, 2010)</a:t>
            </a:r>
            <a:endParaRPr lang="en-US" alt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a:t>2016 CMS Quality Strategy Goals </a:t>
            </a:r>
          </a:p>
        </p:txBody>
      </p:sp>
      <p:sp>
        <p:nvSpPr>
          <p:cNvPr id="55298" name="Content Placeholder 2"/>
          <p:cNvSpPr>
            <a:spLocks noGrp="1"/>
          </p:cNvSpPr>
          <p:nvPr>
            <p:ph sz="quarter" idx="14"/>
          </p:nvPr>
        </p:nvSpPr>
        <p:spPr/>
        <p:txBody>
          <a:bodyPr/>
          <a:lstStyle/>
          <a:p>
            <a:r>
              <a:rPr lang="en-US" altLang="en-US" dirty="0"/>
              <a:t>Six priority goals  </a:t>
            </a:r>
          </a:p>
          <a:p>
            <a:pPr lvl="1"/>
            <a:r>
              <a:rPr lang="en-US" altLang="en-US" dirty="0"/>
              <a:t>Safer care </a:t>
            </a:r>
          </a:p>
          <a:p>
            <a:pPr lvl="1"/>
            <a:r>
              <a:rPr lang="en-US" altLang="en-US" dirty="0"/>
              <a:t>Patient/family engagement </a:t>
            </a:r>
          </a:p>
          <a:p>
            <a:pPr lvl="1"/>
            <a:r>
              <a:rPr lang="en-US" altLang="en-US" dirty="0"/>
              <a:t>Communication across care coordination </a:t>
            </a:r>
          </a:p>
          <a:p>
            <a:pPr lvl="1"/>
            <a:r>
              <a:rPr lang="en-US" altLang="en-US" dirty="0"/>
              <a:t>Effective prevention and treatment of chronic disease</a:t>
            </a:r>
          </a:p>
          <a:p>
            <a:pPr lvl="1"/>
            <a:r>
              <a:rPr lang="en-US" altLang="en-US" dirty="0"/>
              <a:t>Healthy living best practices </a:t>
            </a:r>
          </a:p>
          <a:p>
            <a:pPr lvl="1"/>
            <a:r>
              <a:rPr lang="en-US" altLang="en-US" dirty="0"/>
              <a:t>Affordable care</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How to Achieve Quality </a:t>
            </a:r>
            <a:br>
              <a:rPr lang="en-US" altLang="en-US"/>
            </a:br>
            <a:r>
              <a:rPr lang="en-US" altLang="en-US"/>
              <a:t>Strategy Goals?</a:t>
            </a:r>
          </a:p>
        </p:txBody>
      </p:sp>
      <p:sp>
        <p:nvSpPr>
          <p:cNvPr id="3" name="Content Placeholder 2"/>
          <p:cNvSpPr>
            <a:spLocks noGrp="1"/>
          </p:cNvSpPr>
          <p:nvPr>
            <p:ph sz="quarter" idx="14"/>
          </p:nvPr>
        </p:nvSpPr>
        <p:spPr/>
        <p:txBody>
          <a:bodyPr/>
          <a:lstStyle/>
          <a:p>
            <a:pPr marL="0" indent="0">
              <a:buNone/>
            </a:pPr>
            <a:r>
              <a:rPr lang="en-US" sz="2400" dirty="0"/>
              <a:t>CMS will:</a:t>
            </a:r>
          </a:p>
          <a:p>
            <a:r>
              <a:rPr lang="en-US" sz="2400" dirty="0"/>
              <a:t>Measure and publicly report providers’ performance and cost</a:t>
            </a:r>
          </a:p>
          <a:p>
            <a:r>
              <a:rPr lang="en-US" sz="2400" dirty="0"/>
              <a:t>Provide technical assistance and foster learning networks</a:t>
            </a:r>
          </a:p>
          <a:p>
            <a:r>
              <a:rPr lang="en-US" sz="2400" dirty="0"/>
              <a:t>Adopt evidence-based National Coverage Determinations</a:t>
            </a:r>
          </a:p>
          <a:p>
            <a:r>
              <a:rPr lang="en-US" sz="2400" dirty="0"/>
              <a:t>Create incentives for quality and value</a:t>
            </a:r>
          </a:p>
          <a:p>
            <a:r>
              <a:rPr lang="en-US" sz="2400" dirty="0"/>
              <a:t>Set quality standards for providers </a:t>
            </a:r>
          </a:p>
          <a:p>
            <a:r>
              <a:rPr lang="en-US" sz="2400" dirty="0"/>
              <a:t>Create processes to evaluate quality improvement</a:t>
            </a:r>
          </a:p>
        </p:txBody>
      </p:sp>
      <p:sp>
        <p:nvSpPr>
          <p:cNvPr id="6" name="Slide Number Placeholder 5"/>
          <p:cNvSpPr>
            <a:spLocks noGrp="1"/>
          </p:cNvSpPr>
          <p:nvPr>
            <p:ph type="sldNum" sz="quarter" idx="4"/>
          </p:nvPr>
        </p:nvSpPr>
        <p:spPr/>
        <p:txBody>
          <a:bodyPr/>
          <a:lstStyle/>
          <a:p>
            <a:fld id="{F3BF8891-5E06-46C2-89A4-6DB85D39BA35}"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a:t>Quality Measurement and Improvement</a:t>
            </a:r>
            <a:br>
              <a:rPr lang="en-US" altLang="en-US"/>
            </a:br>
            <a:r>
              <a:rPr lang="en-US" altLang="en-US"/>
              <a:t>Summary – Lecture c</a:t>
            </a:r>
          </a:p>
        </p:txBody>
      </p:sp>
      <p:sp>
        <p:nvSpPr>
          <p:cNvPr id="48131" name="Text Placeholder 3"/>
          <p:cNvSpPr>
            <a:spLocks noGrp="1"/>
          </p:cNvSpPr>
          <p:nvPr>
            <p:ph type="body" sz="quarter" idx="11"/>
          </p:nvPr>
        </p:nvSpPr>
        <p:spPr/>
        <p:txBody>
          <a:bodyPr/>
          <a:lstStyle/>
          <a:p>
            <a:r>
              <a:rPr lang="en-US" altLang="en-US"/>
              <a:t>There is an important role for informatics and IT in helping to measure health care quality</a:t>
            </a:r>
          </a:p>
          <a:p>
            <a:r>
              <a:rPr lang="en-US" altLang="en-US"/>
              <a:t>The research to date shows conflicting results for quality improvement efforts</a:t>
            </a:r>
          </a:p>
          <a:p>
            <a:r>
              <a:rPr lang="en-US" altLang="en-US"/>
              <a:t>There are also challenges in measuring quality, particularly in certain practice environments, as well as ethical issues to resolve</a:t>
            </a:r>
          </a:p>
        </p:txBody>
      </p:sp>
      <p:sp>
        <p:nvSpPr>
          <p:cNvPr id="5" name="Slide Number Placeholder 4"/>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Quality Measurement and Improvement</a:t>
            </a:r>
            <a:br>
              <a:rPr lang="en-US" dirty="0"/>
            </a:br>
            <a:r>
              <a:rPr lang="en-US" dirty="0"/>
              <a:t>Summary</a:t>
            </a:r>
          </a:p>
        </p:txBody>
      </p:sp>
      <p:sp>
        <p:nvSpPr>
          <p:cNvPr id="21507" name="Content Placeholder 2"/>
          <p:cNvSpPr>
            <a:spLocks noGrp="1"/>
          </p:cNvSpPr>
          <p:nvPr>
            <p:ph type="body" sz="quarter" idx="11"/>
          </p:nvPr>
        </p:nvSpPr>
        <p:spPr/>
        <p:txBody>
          <a:bodyPr/>
          <a:lstStyle/>
          <a:p>
            <a:r>
              <a:rPr lang="en-US" sz="2400" dirty="0"/>
              <a:t>There are three major types of health care quality measures: structural, process, and outcome measures</a:t>
            </a:r>
          </a:p>
          <a:p>
            <a:r>
              <a:rPr lang="en-US" sz="2400" dirty="0"/>
              <a:t>Many different health care quality measures are used in a variety of settings, from health plans to inpatient to outpatient, including those that are part of the HITECH meaningful use program</a:t>
            </a:r>
          </a:p>
          <a:p>
            <a:r>
              <a:rPr lang="en-US" sz="2400" dirty="0"/>
              <a:t>Information technology has an important role in measuring and improving health care quality</a:t>
            </a:r>
          </a:p>
          <a:p>
            <a:r>
              <a:rPr lang="en-US" sz="2400" dirty="0"/>
              <a:t>The results of current health care quality efforts in the United States show mixed successes and a number of challenges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itle 1"/>
          <p:cNvSpPr>
            <a:spLocks noGrp="1"/>
          </p:cNvSpPr>
          <p:nvPr>
            <p:ph type="title"/>
          </p:nvPr>
        </p:nvSpPr>
        <p:spPr>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a:t>
            </a:r>
          </a:p>
        </p:txBody>
      </p:sp>
      <p:sp>
        <p:nvSpPr>
          <p:cNvPr id="62466" name="Text Placeholder 5"/>
          <p:cNvSpPr>
            <a:spLocks noGrp="1"/>
          </p:cNvSpPr>
          <p:nvPr>
            <p:ph type="body" sz="quarter" idx="16"/>
          </p:nvPr>
        </p:nvSpPr>
        <p:spPr>
          <a:xfrm>
            <a:off x="457200" y="1600199"/>
            <a:ext cx="8229600" cy="4766733"/>
          </a:xfrm>
        </p:spPr>
        <p:txBody>
          <a:bodyPr/>
          <a:lstStyle/>
          <a:p>
            <a:pPr eaLnBrk="1" hangingPunct="1">
              <a:buFont typeface="Arial" panose="020B0604020202020204" pitchFamily="34" charset="0"/>
              <a:buNone/>
              <a:defRPr/>
            </a:pPr>
            <a:r>
              <a:rPr lang="en-US" altLang="en-US" sz="1400" dirty="0"/>
              <a:t>References</a:t>
            </a:r>
          </a:p>
          <a:p>
            <a:pPr marL="465138" indent="-465138">
              <a:buFont typeface="Arial" panose="020B0604020202020204" pitchFamily="34" charset="0"/>
              <a:buNone/>
              <a:defRPr/>
            </a:pPr>
            <a:r>
              <a:rPr lang="en-US" altLang="en-US" sz="1400" b="0" dirty="0" err="1"/>
              <a:t>Alschuler</a:t>
            </a:r>
            <a:r>
              <a:rPr lang="en-US" altLang="en-US" sz="1400" b="0" dirty="0"/>
              <a:t>, L., Bennett, C., </a:t>
            </a:r>
            <a:r>
              <a:rPr lang="en-US" altLang="en-US" sz="1400" b="0" dirty="0" err="1"/>
              <a:t>Kallem</a:t>
            </a:r>
            <a:r>
              <a:rPr lang="en-US" altLang="en-US" sz="1400" b="0" dirty="0"/>
              <a:t>, C., </a:t>
            </a:r>
            <a:r>
              <a:rPr lang="en-US" altLang="en-US" sz="1400" b="0" dirty="0" err="1"/>
              <a:t>Kuhl</a:t>
            </a:r>
            <a:r>
              <a:rPr lang="en-US" altLang="en-US" sz="1400" b="0" dirty="0"/>
              <a:t>, J., &amp; Yu, F. (2007). </a:t>
            </a:r>
            <a:r>
              <a:rPr lang="en-US" altLang="en-US" sz="1400" b="0" i="1" dirty="0"/>
              <a:t>Quality Reporting Document Architecture (QRDA) Initiative—Phase I Final Report</a:t>
            </a:r>
            <a:r>
              <a:rPr lang="en-US" altLang="en-US" sz="1400" b="0" dirty="0"/>
              <a:t>. Ann Arbor, MI: Health Level Seven. Retrieved from </a:t>
            </a:r>
            <a:r>
              <a:rPr lang="en-US" altLang="en-US" sz="1400" b="0" u="sng" dirty="0">
                <a:hlinkClick r:id="rId4" tooltip="Link to pdf document"/>
              </a:rPr>
              <a:t>http://www.hl7.org/Library/Committees/pedsdata/QRDA%20Phase% 20I%20Public%20Report.pdf</a:t>
            </a:r>
            <a:r>
              <a:rPr lang="en-US" altLang="en-US" sz="1400" b="0" dirty="0">
                <a:hlinkClick r:id="rId4" tooltip="Link to pdf document"/>
              </a:rPr>
              <a:t> </a:t>
            </a:r>
            <a:endParaRPr lang="en-US" altLang="en-US" sz="1400" b="0" dirty="0"/>
          </a:p>
          <a:p>
            <a:pPr marL="465138" indent="-465138">
              <a:buFont typeface="Arial" panose="020B0604020202020204" pitchFamily="34" charset="0"/>
              <a:buNone/>
              <a:defRPr/>
            </a:pPr>
            <a:r>
              <a:rPr lang="en-US" altLang="en-US" sz="1400" b="0" dirty="0"/>
              <a:t>Ashworth, M., Medina, J., &amp; Morgan, M. (2008). Effect of social deprivation on blood pressure monitoring and control in England: A survey of data from the quality and outcomes framework. </a:t>
            </a:r>
            <a:r>
              <a:rPr lang="en-US" altLang="en-US" sz="1400" b="0" i="1" dirty="0"/>
              <a:t>British Medical Journal, 337</a:t>
            </a:r>
            <a:r>
              <a:rPr lang="en-US" altLang="en-US" sz="1400" b="0" dirty="0"/>
              <a:t>, a2030. </a:t>
            </a:r>
          </a:p>
          <a:p>
            <a:pPr marL="465138" indent="-465138">
              <a:buFont typeface="Arial" panose="020B0604020202020204" pitchFamily="34" charset="0"/>
              <a:buNone/>
              <a:defRPr/>
            </a:pPr>
            <a:r>
              <a:rPr lang="en-US" altLang="en-US" sz="1400" b="0" dirty="0" err="1"/>
              <a:t>Auerbach</a:t>
            </a:r>
            <a:r>
              <a:rPr lang="en-US" altLang="en-US" sz="1400" b="0" dirty="0"/>
              <a:t>, A., </a:t>
            </a:r>
            <a:r>
              <a:rPr lang="en-US" altLang="en-US" sz="1400" b="0" dirty="0" err="1"/>
              <a:t>Landefeld</a:t>
            </a:r>
            <a:r>
              <a:rPr lang="en-US" altLang="en-US" sz="1400" b="0" dirty="0"/>
              <a:t>, C., &amp; </a:t>
            </a:r>
            <a:r>
              <a:rPr lang="en-US" altLang="en-US" sz="1400" b="0" dirty="0" err="1"/>
              <a:t>Shojania</a:t>
            </a:r>
            <a:r>
              <a:rPr lang="en-US" altLang="en-US" sz="1400" b="0" dirty="0"/>
              <a:t>, K. (2007). The tension between needing to improve care and knowing how to do it. </a:t>
            </a:r>
            <a:r>
              <a:rPr lang="en-US" altLang="en-US" sz="1400" b="0" i="1" dirty="0"/>
              <a:t>New England Journal of Medicine, 357</a:t>
            </a:r>
            <a:r>
              <a:rPr lang="en-US" altLang="en-US" sz="1400" b="0" dirty="0"/>
              <a:t>, 608–613. </a:t>
            </a:r>
          </a:p>
          <a:p>
            <a:pPr marL="465138" indent="-465138">
              <a:buFont typeface="Arial" panose="020B0604020202020204" pitchFamily="34" charset="0"/>
              <a:buNone/>
              <a:defRPr/>
            </a:pPr>
            <a:r>
              <a:rPr lang="en-US" altLang="en-US" sz="1400" b="0" dirty="0"/>
              <a:t>Baker, D., </a:t>
            </a:r>
            <a:r>
              <a:rPr lang="en-US" altLang="en-US" sz="1400" b="0" dirty="0" err="1"/>
              <a:t>Persell</a:t>
            </a:r>
            <a:r>
              <a:rPr lang="en-US" altLang="en-US" sz="1400" b="0" dirty="0"/>
              <a:t>, S., Thompson, J., </a:t>
            </a:r>
            <a:r>
              <a:rPr lang="en-US" altLang="en-US" sz="1400" b="0" dirty="0" err="1"/>
              <a:t>Soman</a:t>
            </a:r>
            <a:r>
              <a:rPr lang="en-US" altLang="en-US" sz="1400" b="0" dirty="0"/>
              <a:t>, N., </a:t>
            </a:r>
            <a:r>
              <a:rPr lang="en-US" altLang="en-US" sz="1400" b="0" dirty="0" err="1"/>
              <a:t>Burgner</a:t>
            </a:r>
            <a:r>
              <a:rPr lang="en-US" altLang="en-US" sz="1400" b="0" dirty="0"/>
              <a:t>, K., </a:t>
            </a:r>
            <a:r>
              <a:rPr lang="en-US" altLang="en-US" sz="1400" b="0" dirty="0" err="1"/>
              <a:t>Liss</a:t>
            </a:r>
            <a:r>
              <a:rPr lang="en-US" altLang="en-US" sz="1400" b="0" dirty="0"/>
              <a:t>, D., &amp; </a:t>
            </a:r>
            <a:r>
              <a:rPr lang="en-US" altLang="en-US" sz="1400" b="0" dirty="0" err="1"/>
              <a:t>Kmetik</a:t>
            </a:r>
            <a:r>
              <a:rPr lang="en-US" altLang="en-US" sz="1400" b="0" dirty="0"/>
              <a:t>, K. (2007). Automated review of electronic health records to assess quality of care for outpatients with heart failure. </a:t>
            </a:r>
            <a:r>
              <a:rPr lang="en-US" altLang="en-US" sz="1400" b="0" i="1" dirty="0"/>
              <a:t>Annals of Internal Medicine, 146</a:t>
            </a:r>
            <a:r>
              <a:rPr lang="en-US" altLang="en-US" sz="1400" b="0" dirty="0"/>
              <a:t>, 270–277. </a:t>
            </a:r>
          </a:p>
          <a:p>
            <a:pPr marL="465138" indent="-465138">
              <a:buFont typeface="Arial" panose="020B0604020202020204" pitchFamily="34" charset="0"/>
              <a:buNone/>
              <a:defRPr/>
            </a:pPr>
            <a:r>
              <a:rPr lang="en-US" altLang="en-US" sz="1400" b="0" dirty="0"/>
              <a:t>Baron, R. (2007). Quality improvement with an electronic health record: Achievable, but not automatic. </a:t>
            </a:r>
            <a:r>
              <a:rPr lang="en-US" altLang="en-US" sz="1400" b="0" i="1" dirty="0"/>
              <a:t>Annals of Internal Medicine</a:t>
            </a:r>
            <a:r>
              <a:rPr lang="en-US" altLang="en-US" sz="1400" b="0" dirty="0"/>
              <a:t>, </a:t>
            </a:r>
            <a:r>
              <a:rPr lang="en-US" altLang="en-US" sz="1400" b="0" i="1" dirty="0"/>
              <a:t>147</a:t>
            </a:r>
            <a:r>
              <a:rPr lang="en-US" altLang="en-US" sz="1400" b="0" dirty="0"/>
              <a:t>, 549–552. </a:t>
            </a:r>
          </a:p>
          <a:p>
            <a:pPr marL="465138" indent="-465138">
              <a:buFont typeface="Arial" panose="020B0604020202020204" pitchFamily="34" charset="0"/>
              <a:buNone/>
              <a:defRPr/>
            </a:pPr>
            <a:r>
              <a:rPr lang="en-US" altLang="en-US" sz="1400" b="0" dirty="0"/>
              <a:t>Berwick, D. (2009). Measuring physicians’ quality and performance: Adrift on Lake </a:t>
            </a:r>
            <a:r>
              <a:rPr lang="en-US" altLang="en-US" sz="1400" b="0" dirty="0" err="1"/>
              <a:t>Wobegon</a:t>
            </a:r>
            <a:r>
              <a:rPr lang="en-US" altLang="en-US" sz="1400" b="0" dirty="0"/>
              <a:t>. </a:t>
            </a:r>
            <a:r>
              <a:rPr lang="en-US" altLang="en-US" sz="1400" b="0" i="1" dirty="0"/>
              <a:t>JAMA</a:t>
            </a:r>
            <a:r>
              <a:rPr lang="en-US" altLang="en-US" sz="1400" b="0" dirty="0"/>
              <a:t>, 302, 2485–2486. </a:t>
            </a:r>
          </a:p>
          <a:p>
            <a:pPr marL="465138" indent="-465138">
              <a:buFont typeface="Arial" panose="020B0604020202020204" pitchFamily="34" charset="0"/>
              <a:buNone/>
              <a:defRPr/>
            </a:pPr>
            <a:r>
              <a:rPr lang="en-US" altLang="en-US" sz="1400" b="0" dirty="0"/>
              <a:t>Boyd, C., Darer, J., Boult, C., Fried, L., Boult, L., &amp; Wu, A. (2005). Clinical practice guidelines and quality of care for older patients with multiple comorbid diseases: Implications for pay for performance. </a:t>
            </a:r>
            <a:r>
              <a:rPr lang="en-US" altLang="en-US" sz="1400" b="0" i="1" dirty="0"/>
              <a:t>JAMA, 294</a:t>
            </a:r>
            <a:r>
              <a:rPr lang="en-US" altLang="en-US" sz="1400" b="0" dirty="0"/>
              <a:t>, 716–724. </a:t>
            </a:r>
          </a:p>
          <a:p>
            <a:pPr eaLnBrk="1" hangingPunct="1">
              <a:buFont typeface="Arial" panose="020B0604020202020204" pitchFamily="34" charset="0"/>
              <a:buNone/>
              <a:defRPr/>
            </a:pPr>
            <a:endParaRPr lang="en-US" altLang="en-US" sz="1400" dirty="0"/>
          </a:p>
        </p:txBody>
      </p:sp>
      <p:sp>
        <p:nvSpPr>
          <p:cNvPr id="5222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0CD2E64C-D3E3-4F4D-8141-40C21D29D4D1}" type="slidenum">
              <a:rPr lang="en-US" altLang="en-US" sz="1000">
                <a:solidFill>
                  <a:srgbClr val="898989"/>
                </a:solidFill>
              </a:rPr>
              <a:pPr>
                <a:spcBef>
                  <a:spcPct val="0"/>
                </a:spcBef>
                <a:buFontTx/>
                <a:buNone/>
              </a:pPr>
              <a:t>25</a:t>
            </a:fld>
            <a:endParaRPr lang="en-US" altLang="en-US" sz="1000">
              <a:solidFill>
                <a:srgbClr val="898989"/>
              </a:solidFill>
            </a:endParaRP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itle 1"/>
          <p:cNvSpPr>
            <a:spLocks noGrp="1"/>
          </p:cNvSpPr>
          <p:nvPr>
            <p:ph type="title"/>
          </p:nvPr>
        </p:nvSpPr>
        <p:spPr>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a:t>
            </a:r>
          </a:p>
        </p:txBody>
      </p:sp>
      <p:sp>
        <p:nvSpPr>
          <p:cNvPr id="64514" name="Text Placeholder 5"/>
          <p:cNvSpPr>
            <a:spLocks noGrp="1"/>
          </p:cNvSpPr>
          <p:nvPr>
            <p:ph type="body" sz="quarter" idx="16"/>
          </p:nvPr>
        </p:nvSpPr>
        <p:spPr>
          <a:xfrm>
            <a:off x="457200" y="1600199"/>
            <a:ext cx="8229600" cy="4969933"/>
          </a:xfrm>
        </p:spPr>
        <p:txBody>
          <a:bodyPr/>
          <a:lstStyle/>
          <a:p>
            <a:pPr marL="465138" indent="-465138">
              <a:lnSpc>
                <a:spcPts val="1600"/>
              </a:lnSpc>
              <a:defRPr/>
            </a:pPr>
            <a:r>
              <a:rPr lang="en-US" altLang="en-US" sz="1400" b="0" dirty="0"/>
              <a:t>Brook, R. (2010). The end of the quality improvement movement: long live improving value. </a:t>
            </a:r>
            <a:r>
              <a:rPr lang="en-US" altLang="en-US" sz="1400" b="0" i="1" dirty="0"/>
              <a:t>Journal of the American Medical Association, 304</a:t>
            </a:r>
            <a:r>
              <a:rPr lang="en-US" altLang="en-US" sz="1400" b="0" dirty="0"/>
              <a:t>, 1831–1832. </a:t>
            </a:r>
          </a:p>
          <a:p>
            <a:pPr marL="465138" indent="-465138" eaLnBrk="1" hangingPunct="1">
              <a:lnSpc>
                <a:spcPts val="1600"/>
              </a:lnSpc>
              <a:defRPr/>
            </a:pPr>
            <a:r>
              <a:rPr lang="en-US" altLang="en-US" sz="1400" b="0" dirty="0"/>
              <a:t>Campbell, S., Reeves, D., </a:t>
            </a:r>
            <a:r>
              <a:rPr lang="en-US" altLang="en-US" sz="1400" b="0" dirty="0" err="1"/>
              <a:t>Kontopantelis</a:t>
            </a:r>
            <a:r>
              <a:rPr lang="en-US" altLang="en-US" sz="1400" b="0" dirty="0"/>
              <a:t>, E., </a:t>
            </a:r>
            <a:r>
              <a:rPr lang="en-US" altLang="en-US" sz="1400" b="0" dirty="0" err="1"/>
              <a:t>Sibbald</a:t>
            </a:r>
            <a:r>
              <a:rPr lang="en-US" altLang="en-US" sz="1400" b="0" dirty="0"/>
              <a:t>, B., &amp; Roland, M. (2009). Effects of pay for performance on the quality of primary care in England. </a:t>
            </a:r>
            <a:r>
              <a:rPr lang="en-US" altLang="en-US" sz="1400" b="0" i="1" dirty="0"/>
              <a:t>New England Journal of Medicine, 361</a:t>
            </a:r>
            <a:r>
              <a:rPr lang="en-US" altLang="en-US" sz="1400" b="0" dirty="0"/>
              <a:t>, 368–378. </a:t>
            </a:r>
          </a:p>
          <a:p>
            <a:pPr marL="465138" indent="-465138" eaLnBrk="1" hangingPunct="1">
              <a:lnSpc>
                <a:spcPts val="1600"/>
              </a:lnSpc>
              <a:defRPr/>
            </a:pPr>
            <a:r>
              <a:rPr lang="en-US" altLang="en-US" sz="1400" b="0" dirty="0" err="1"/>
              <a:t>Casalino</a:t>
            </a:r>
            <a:r>
              <a:rPr lang="en-US" altLang="en-US" sz="1400" b="0" dirty="0"/>
              <a:t>, L., Alexander, G., Jin, L., &amp; </a:t>
            </a:r>
            <a:r>
              <a:rPr lang="en-US" altLang="en-US" sz="1400" b="0" dirty="0" err="1"/>
              <a:t>Konetzka</a:t>
            </a:r>
            <a:r>
              <a:rPr lang="en-US" altLang="en-US" sz="1400" b="0" dirty="0"/>
              <a:t>, R. (2007). General internists’ views on pay-for-performance and public reporting of quality scores: a national survey. </a:t>
            </a:r>
            <a:r>
              <a:rPr lang="en-US" altLang="en-US" sz="1400" b="0" i="1" dirty="0"/>
              <a:t>Health Affairs, 26</a:t>
            </a:r>
            <a:r>
              <a:rPr lang="en-US" altLang="en-US" sz="1400" b="0" dirty="0"/>
              <a:t>, 492–499.</a:t>
            </a:r>
          </a:p>
          <a:p>
            <a:pPr marL="457200" indent="-457200" eaLnBrk="1" hangingPunct="1">
              <a:lnSpc>
                <a:spcPts val="1600"/>
              </a:lnSpc>
              <a:buFont typeface="Arial" panose="020B0604020202020204" pitchFamily="34" charset="0"/>
              <a:buNone/>
              <a:defRPr/>
            </a:pPr>
            <a:r>
              <a:rPr lang="en-US" altLang="en-US" sz="1400" b="0" dirty="0" err="1"/>
              <a:t>Cebul</a:t>
            </a:r>
            <a:r>
              <a:rPr lang="en-US" altLang="en-US" sz="1400" b="0" dirty="0"/>
              <a:t>, R., Love, T., Jain, A., &amp; Hebert, C. (2011). Electronic health records and quality of diabetes care. </a:t>
            </a:r>
            <a:r>
              <a:rPr lang="en-US" altLang="en-US" sz="1400" b="0" i="1" dirty="0"/>
              <a:t>New England Journal of Medicine</a:t>
            </a:r>
            <a:r>
              <a:rPr lang="en-US" altLang="en-US" sz="1400" b="0" dirty="0"/>
              <a:t>, 365, 825–833. </a:t>
            </a:r>
          </a:p>
          <a:p>
            <a:pPr marL="457200" indent="-457200">
              <a:lnSpc>
                <a:spcPts val="1600"/>
              </a:lnSpc>
              <a:buFont typeface="Arial" panose="020B0604020202020204" pitchFamily="34" charset="0"/>
              <a:buNone/>
              <a:defRPr/>
            </a:pPr>
            <a:r>
              <a:rPr lang="en-US" sz="1400" b="0" dirty="0"/>
              <a:t>Centers for Medicare &amp; Medicaid Services (CMS) (2015, November 25). CMS updates its quality strategy to build a better, smarter, and healthier health care delivery system [Web log post] Retrieved from </a:t>
            </a:r>
            <a:r>
              <a:rPr lang="en-US" sz="1400" b="0" dirty="0">
                <a:hlinkClick r:id="rId4" tooltip="Link to document"/>
              </a:rPr>
              <a:t>https://blog.cms.gov/2015/11/25/cms-updates-its-quality-strategy-to-build-a-better-smarter-and-healthier-health-care-delivery-system</a:t>
            </a:r>
            <a:endParaRPr lang="en-US" altLang="en-US" sz="1400" b="0" dirty="0"/>
          </a:p>
          <a:p>
            <a:pPr marL="457200" indent="-457200">
              <a:lnSpc>
                <a:spcPts val="1600"/>
              </a:lnSpc>
              <a:buFont typeface="Arial" panose="020B0604020202020204" pitchFamily="34" charset="0"/>
              <a:buNone/>
              <a:defRPr/>
            </a:pPr>
            <a:r>
              <a:rPr lang="en-US" altLang="en-US" sz="1400" b="0" dirty="0"/>
              <a:t>Chan, K., </a:t>
            </a:r>
            <a:r>
              <a:rPr lang="en-US" altLang="en-US" sz="1400" b="0" dirty="0" err="1"/>
              <a:t>Fowles</a:t>
            </a:r>
            <a:r>
              <a:rPr lang="en-US" altLang="en-US" sz="1400" b="0" dirty="0"/>
              <a:t>, J., &amp; Weiner, J. (2010). Electronic health records and reliability and validity of quality measures: a review of the literature. </a:t>
            </a:r>
            <a:r>
              <a:rPr lang="en-US" altLang="en-US" sz="1400" b="0" i="1" dirty="0"/>
              <a:t>Medical Care Research and Review</a:t>
            </a:r>
            <a:r>
              <a:rPr lang="en-US" altLang="en-US" sz="1400" b="0" dirty="0"/>
              <a:t>, </a:t>
            </a:r>
            <a:r>
              <a:rPr lang="en-US" sz="1400" b="0" dirty="0"/>
              <a:t>67(5), 503–527</a:t>
            </a:r>
            <a:r>
              <a:rPr lang="en-US" altLang="en-US" sz="1400" b="0" dirty="0"/>
              <a:t>. </a:t>
            </a:r>
          </a:p>
          <a:p>
            <a:pPr marL="457200" indent="-457200">
              <a:lnSpc>
                <a:spcPts val="1600"/>
              </a:lnSpc>
              <a:buFont typeface="Arial" panose="020B0604020202020204" pitchFamily="34" charset="0"/>
              <a:buNone/>
              <a:defRPr/>
            </a:pPr>
            <a:r>
              <a:rPr lang="en-US" altLang="en-US" sz="1400" b="0" dirty="0" err="1"/>
              <a:t>Commonwell</a:t>
            </a:r>
            <a:r>
              <a:rPr lang="en-US" altLang="en-US" sz="1400" b="0" dirty="0"/>
              <a:t> Health Alliance. (2016). Why </a:t>
            </a:r>
            <a:r>
              <a:rPr lang="en-US" altLang="en-US" sz="1400" b="0" dirty="0" err="1"/>
              <a:t>Commonwell</a:t>
            </a:r>
            <a:r>
              <a:rPr lang="en-US" altLang="en-US" sz="1400" b="0" dirty="0"/>
              <a:t> Health Alliance. Retrieved from </a:t>
            </a:r>
            <a:r>
              <a:rPr lang="en-US" altLang="en-US" sz="1400" b="0" dirty="0">
                <a:hlinkClick r:id="rId5" tooltip="Link to website"/>
              </a:rPr>
              <a:t>http://www.commonwellalliance.org</a:t>
            </a:r>
            <a:endParaRPr lang="en-US" altLang="en-US" sz="1400" b="0" dirty="0"/>
          </a:p>
          <a:p>
            <a:pPr marL="457200" indent="-457200">
              <a:lnSpc>
                <a:spcPts val="1600"/>
              </a:lnSpc>
              <a:defRPr/>
            </a:pPr>
            <a:r>
              <a:rPr lang="en-US" sz="1400" b="0" dirty="0" err="1"/>
              <a:t>Crosson</a:t>
            </a:r>
            <a:r>
              <a:rPr lang="en-US" sz="1400" b="0" dirty="0"/>
              <a:t>, J. C., </a:t>
            </a:r>
            <a:r>
              <a:rPr lang="en-US" sz="1400" b="0" dirty="0" err="1"/>
              <a:t>Ohman</a:t>
            </a:r>
            <a:r>
              <a:rPr lang="en-US" sz="1400" b="0" dirty="0"/>
              <a:t>-Strickland, P. A., Hahn K. A., et al. (2007). Electronic medical records and diabetes quality of care: Results from a sample of family medicine practices. </a:t>
            </a:r>
            <a:r>
              <a:rPr lang="en-US" sz="1400" b="0" i="1" dirty="0"/>
              <a:t>Annals of Family Medicine, </a:t>
            </a:r>
            <a:r>
              <a:rPr lang="en-US" sz="1400" b="0" dirty="0"/>
              <a:t>5 (3), 209–215. </a:t>
            </a:r>
          </a:p>
          <a:p>
            <a:pPr marL="457200" indent="-457200">
              <a:defRPr/>
            </a:pPr>
            <a:r>
              <a:rPr lang="en-US" altLang="en-US" sz="1400" b="0" dirty="0"/>
              <a:t> </a:t>
            </a:r>
          </a:p>
          <a:p>
            <a:pPr marL="457200" indent="-457200">
              <a:buFont typeface="Arial" panose="020B0604020202020204" pitchFamily="34" charset="0"/>
              <a:buNone/>
              <a:defRPr/>
            </a:pPr>
            <a:endParaRPr lang="en-US" altLang="en-US" sz="1400" b="0" dirty="0"/>
          </a:p>
          <a:p>
            <a:pPr eaLnBrk="1" hangingPunct="1">
              <a:buFont typeface="Arial" panose="020B0604020202020204" pitchFamily="34" charset="0"/>
              <a:buChar char="•"/>
              <a:defRPr/>
            </a:pPr>
            <a:endParaRPr lang="en-US" altLang="en-US" sz="1400" b="0" dirty="0"/>
          </a:p>
          <a:p>
            <a:pPr eaLnBrk="1" hangingPunct="1">
              <a:buFont typeface="Arial" panose="020B0604020202020204" pitchFamily="34" charset="0"/>
              <a:buNone/>
              <a:defRPr/>
            </a:pPr>
            <a:endParaRPr lang="en-US" altLang="en-US" sz="1400" dirty="0"/>
          </a:p>
          <a:p>
            <a:pPr eaLnBrk="1" hangingPunct="1">
              <a:buFont typeface="Arial" panose="020B0604020202020204" pitchFamily="34" charset="0"/>
              <a:buNone/>
              <a:defRPr/>
            </a:pPr>
            <a:endParaRPr lang="en-US" altLang="en-US" sz="1400" dirty="0"/>
          </a:p>
        </p:txBody>
      </p:sp>
      <p:sp>
        <p:nvSpPr>
          <p:cNvPr id="5427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179E5C7A-78CA-48B0-A3AD-0451A918357F}" type="slidenum">
              <a:rPr lang="en-US" altLang="en-US" sz="1000">
                <a:solidFill>
                  <a:srgbClr val="898989"/>
                </a:solidFill>
              </a:rPr>
              <a:pPr>
                <a:spcBef>
                  <a:spcPct val="0"/>
                </a:spcBef>
                <a:buFontTx/>
                <a:buNone/>
              </a:pPr>
              <a:t>26</a:t>
            </a:fld>
            <a:endParaRPr lang="en-US" altLang="en-US" sz="1000">
              <a:solidFill>
                <a:srgbClr val="898989"/>
              </a:solidFill>
            </a:endParaRP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2</a:t>
            </a:r>
          </a:p>
        </p:txBody>
      </p:sp>
      <p:sp>
        <p:nvSpPr>
          <p:cNvPr id="66562" name="Text Placeholder 5"/>
          <p:cNvSpPr>
            <a:spLocks noGrp="1"/>
          </p:cNvSpPr>
          <p:nvPr>
            <p:ph type="body" sz="quarter" idx="16"/>
          </p:nvPr>
        </p:nvSpPr>
        <p:spPr>
          <a:xfrm>
            <a:off x="457200" y="1600199"/>
            <a:ext cx="8229600" cy="4809067"/>
          </a:xfrm>
        </p:spPr>
        <p:txBody>
          <a:bodyPr/>
          <a:lstStyle/>
          <a:p>
            <a:pPr marL="465138" indent="-465138">
              <a:lnSpc>
                <a:spcPts val="1580"/>
              </a:lnSpc>
              <a:buFont typeface="Arial" panose="020B0604020202020204" pitchFamily="34" charset="0"/>
              <a:buNone/>
              <a:defRPr/>
            </a:pPr>
            <a:r>
              <a:rPr lang="en-US" altLang="en-US" sz="1400" b="0" dirty="0"/>
              <a:t>Doran, T., </a:t>
            </a:r>
            <a:r>
              <a:rPr lang="en-US" altLang="en-US" sz="1400" b="0" dirty="0" err="1"/>
              <a:t>Fullwood</a:t>
            </a:r>
            <a:r>
              <a:rPr lang="en-US" altLang="en-US" sz="1400" b="0" dirty="0"/>
              <a:t>, C., </a:t>
            </a:r>
            <a:r>
              <a:rPr lang="en-US" altLang="en-US" sz="1400" b="0" dirty="0" err="1"/>
              <a:t>Gravelle</a:t>
            </a:r>
            <a:r>
              <a:rPr lang="en-US" altLang="en-US" sz="1400" b="0" dirty="0"/>
              <a:t>, H., Reeves, D., </a:t>
            </a:r>
            <a:r>
              <a:rPr lang="en-US" altLang="en-US" sz="1400" b="0" dirty="0" err="1"/>
              <a:t>Kontopantelis</a:t>
            </a:r>
            <a:r>
              <a:rPr lang="en-US" altLang="en-US" sz="1400" b="0" dirty="0"/>
              <a:t>, E., </a:t>
            </a:r>
            <a:r>
              <a:rPr lang="en-US" altLang="en-US" sz="1400" b="0" dirty="0" err="1"/>
              <a:t>Hiroeh</a:t>
            </a:r>
            <a:r>
              <a:rPr lang="en-US" altLang="en-US" sz="1400" b="0" dirty="0"/>
              <a:t>, U., &amp; Roland, M. (2006). Pay-for-performance programs in family practices in the United Kingdom. </a:t>
            </a:r>
            <a:r>
              <a:rPr lang="en-US" altLang="en-US" sz="1400" b="0" i="1" dirty="0"/>
              <a:t>New England Journal of Medicine, 355</a:t>
            </a:r>
            <a:r>
              <a:rPr lang="en-US" altLang="en-US" sz="1400" b="0" dirty="0"/>
              <a:t>, 375–384. </a:t>
            </a:r>
          </a:p>
          <a:p>
            <a:pPr marL="457200" indent="-457200">
              <a:lnSpc>
                <a:spcPts val="1580"/>
              </a:lnSpc>
              <a:defRPr/>
            </a:pPr>
            <a:r>
              <a:rPr lang="en-US" altLang="en-US" sz="1400" b="0" dirty="0"/>
              <a:t>Doran, T., </a:t>
            </a:r>
            <a:r>
              <a:rPr lang="en-US" altLang="en-US" sz="1400" b="0" dirty="0" err="1"/>
              <a:t>Fullwood</a:t>
            </a:r>
            <a:r>
              <a:rPr lang="en-US" altLang="en-US" sz="1400" b="0" dirty="0"/>
              <a:t>, C., Reeves, D., </a:t>
            </a:r>
            <a:r>
              <a:rPr lang="en-US" altLang="en-US" sz="1400" b="0" dirty="0" err="1"/>
              <a:t>Gravelle</a:t>
            </a:r>
            <a:r>
              <a:rPr lang="en-US" altLang="en-US" sz="1400" b="0" dirty="0"/>
              <a:t>, H., &amp; Roland, M. (2008). Exclusion of patients from pay-for-performance targets by English physicians. </a:t>
            </a:r>
            <a:r>
              <a:rPr lang="en-US" altLang="en-US" sz="1400" b="0" i="1" dirty="0"/>
              <a:t>New England Journal of Medicine, 359</a:t>
            </a:r>
            <a:r>
              <a:rPr lang="en-US" altLang="en-US" sz="1400" b="0" dirty="0"/>
              <a:t>, 274–284. </a:t>
            </a:r>
          </a:p>
          <a:p>
            <a:pPr marL="457200" indent="-457200">
              <a:lnSpc>
                <a:spcPts val="1580"/>
              </a:lnSpc>
              <a:defRPr/>
            </a:pPr>
            <a:r>
              <a:rPr lang="en-US" altLang="en-US" sz="1400" b="0" dirty="0" err="1"/>
              <a:t>Fonarow</a:t>
            </a:r>
            <a:r>
              <a:rPr lang="en-US" altLang="en-US" sz="1400" b="0" dirty="0"/>
              <a:t>, G., Abraham, W., Albert, N., </a:t>
            </a:r>
            <a:r>
              <a:rPr lang="en-US" altLang="en-US" sz="1400" b="0" dirty="0" err="1"/>
              <a:t>Stough</a:t>
            </a:r>
            <a:r>
              <a:rPr lang="en-US" altLang="en-US" sz="1400" b="0" dirty="0"/>
              <a:t>, W., </a:t>
            </a:r>
            <a:r>
              <a:rPr lang="en-US" altLang="en-US" sz="1400" b="0" dirty="0" err="1"/>
              <a:t>Gheorghiade</a:t>
            </a:r>
            <a:r>
              <a:rPr lang="en-US" altLang="en-US" sz="1400" b="0" dirty="0"/>
              <a:t>, M., Greenberg, B., &amp; Young, J. (2007). Association between performance measures and clinical outcomes for patients hospitalized with heart failure. </a:t>
            </a:r>
            <a:r>
              <a:rPr lang="en-US" altLang="en-US" sz="1400" b="0" i="1" dirty="0"/>
              <a:t>JAMA, 297</a:t>
            </a:r>
            <a:r>
              <a:rPr lang="en-US" altLang="en-US" sz="1400" b="0" dirty="0"/>
              <a:t>, 61–70. </a:t>
            </a:r>
          </a:p>
          <a:p>
            <a:pPr marL="457200" indent="-457200">
              <a:lnSpc>
                <a:spcPts val="1580"/>
              </a:lnSpc>
              <a:defRPr/>
            </a:pPr>
            <a:r>
              <a:rPr lang="en-US" altLang="en-US" sz="1400" b="0" dirty="0"/>
              <a:t>Fowles, J., Kind, E., </a:t>
            </a:r>
            <a:r>
              <a:rPr lang="en-US" altLang="en-US" sz="1400" b="0" dirty="0" err="1"/>
              <a:t>Awwad</a:t>
            </a:r>
            <a:r>
              <a:rPr lang="en-US" altLang="en-US" sz="1400" b="0" dirty="0"/>
              <a:t>, S., Weiner, J., &amp; Chan, K. (2008). </a:t>
            </a:r>
            <a:r>
              <a:rPr lang="en-US" altLang="en-US" sz="1400" b="0" i="1" dirty="0"/>
              <a:t>Performance measures using electronic health records: Five case studies</a:t>
            </a:r>
            <a:r>
              <a:rPr lang="en-US" altLang="en-US" sz="1400" b="0" dirty="0"/>
              <a:t>. Washington, DC: Commonwealth Fund. Retrieved from </a:t>
            </a:r>
            <a:r>
              <a:rPr lang="en-US" altLang="en-US" sz="1400" b="0" u="sng" dirty="0">
                <a:hlinkClick r:id="rId4" tooltip="Link to website"/>
              </a:rPr>
              <a:t>http://www.commonwealthfund.org/publications/publications_show.htm?doc_id=685103</a:t>
            </a:r>
            <a:r>
              <a:rPr lang="en-US" altLang="en-US" sz="1400" b="0" dirty="0">
                <a:hlinkClick r:id="rId4" tooltip="Link to website"/>
              </a:rPr>
              <a:t> </a:t>
            </a:r>
            <a:endParaRPr lang="en-US" altLang="en-US" sz="1400" b="0" dirty="0"/>
          </a:p>
          <a:p>
            <a:pPr marL="457200" indent="-457200">
              <a:lnSpc>
                <a:spcPts val="1580"/>
              </a:lnSpc>
              <a:buFont typeface="Arial" panose="020B0604020202020204" pitchFamily="34" charset="0"/>
              <a:buNone/>
              <a:defRPr/>
            </a:pPr>
            <a:r>
              <a:rPr lang="en-US" altLang="en-US" sz="1400" b="0" dirty="0"/>
              <a:t>Friedman, C. P., Wong, A. K., &amp; Blumenthal, D. (2010). Achieving a nationwide learning health system. </a:t>
            </a:r>
            <a:r>
              <a:rPr lang="en-US" altLang="en-US" sz="1400" b="0" i="1" dirty="0"/>
              <a:t>Science Translational Medicine</a:t>
            </a:r>
            <a:r>
              <a:rPr lang="en-US" altLang="en-US" sz="1400" b="0" dirty="0"/>
              <a:t>, 2(57), 57cm29–57cm29.</a:t>
            </a:r>
          </a:p>
          <a:p>
            <a:pPr marL="457200" indent="-457200">
              <a:lnSpc>
                <a:spcPts val="1580"/>
              </a:lnSpc>
              <a:buFont typeface="Arial" panose="020B0604020202020204" pitchFamily="34" charset="0"/>
              <a:buNone/>
              <a:defRPr/>
            </a:pPr>
            <a:r>
              <a:rPr lang="en-US" altLang="en-US" sz="1400" b="0" dirty="0"/>
              <a:t>Fung, C., Lim, Y., </a:t>
            </a:r>
            <a:r>
              <a:rPr lang="en-US" altLang="en-US" sz="1400" b="0" dirty="0" err="1"/>
              <a:t>Mattke</a:t>
            </a:r>
            <a:r>
              <a:rPr lang="en-US" altLang="en-US" sz="1400" b="0" dirty="0"/>
              <a:t>, S., </a:t>
            </a:r>
            <a:r>
              <a:rPr lang="en-US" altLang="en-US" sz="1400" b="0" dirty="0" err="1"/>
              <a:t>Damberg</a:t>
            </a:r>
            <a:r>
              <a:rPr lang="en-US" altLang="en-US" sz="1400" b="0" dirty="0"/>
              <a:t>, C., &amp; </a:t>
            </a:r>
            <a:r>
              <a:rPr lang="en-US" altLang="en-US" sz="1400" b="0" dirty="0" err="1"/>
              <a:t>Shekelle</a:t>
            </a:r>
            <a:r>
              <a:rPr lang="en-US" altLang="en-US" sz="1400" b="0" dirty="0"/>
              <a:t>, P. (2008). Systematic review: The evidence that publishing patient care performance data improves quality of care. </a:t>
            </a:r>
            <a:r>
              <a:rPr lang="en-US" altLang="en-US" sz="1400" b="0" i="1" dirty="0"/>
              <a:t>Annals of Internal Medicine, 148</a:t>
            </a:r>
            <a:r>
              <a:rPr lang="en-US" altLang="en-US" sz="1400" b="0" dirty="0"/>
              <a:t>, 111–123. </a:t>
            </a:r>
          </a:p>
          <a:p>
            <a:pPr marL="457200" indent="-457200">
              <a:lnSpc>
                <a:spcPts val="1580"/>
              </a:lnSpc>
              <a:defRPr/>
            </a:pPr>
            <a:r>
              <a:rPr lang="en-US" altLang="en-US" sz="1400" b="0" dirty="0"/>
              <a:t>Glickman, S., </a:t>
            </a:r>
            <a:r>
              <a:rPr lang="en-US" sz="1400" b="0" dirty="0" err="1"/>
              <a:t>Ou</a:t>
            </a:r>
            <a:r>
              <a:rPr lang="en-US" sz="1400" b="0" dirty="0"/>
              <a:t>, F. S., DeLong, E. R.,</a:t>
            </a:r>
            <a:r>
              <a:rPr lang="en-US" altLang="en-US" sz="1400" b="0" dirty="0"/>
              <a:t> et al. (2007). Pay for performance, quality of care, and outcomes in acute myocardial infarction. </a:t>
            </a:r>
            <a:r>
              <a:rPr lang="en-US" altLang="en-US" sz="1400" b="0" i="1" dirty="0"/>
              <a:t>JAMA, 297</a:t>
            </a:r>
            <a:r>
              <a:rPr lang="en-US" altLang="en-US" sz="1400" b="0" dirty="0"/>
              <a:t>, 2373–2380. </a:t>
            </a:r>
          </a:p>
          <a:p>
            <a:pPr marL="457200" indent="-457200">
              <a:lnSpc>
                <a:spcPts val="1580"/>
              </a:lnSpc>
              <a:defRPr/>
            </a:pPr>
            <a:r>
              <a:rPr lang="en-US" sz="1400" b="0" dirty="0"/>
              <a:t>Hazlehurst, B., </a:t>
            </a:r>
            <a:r>
              <a:rPr lang="en-US" sz="1400" b="0" dirty="0" err="1"/>
              <a:t>Sittig</a:t>
            </a:r>
            <a:r>
              <a:rPr lang="en-US" sz="1400" b="0" dirty="0"/>
              <a:t>, D. F., Stevens V. J., et al. (2005). Using natural language processing to assess tobacco care quality in the EMR. </a:t>
            </a:r>
            <a:r>
              <a:rPr lang="en-US" sz="1400" b="0" i="1" dirty="0"/>
              <a:t>American Journal of Preventive Medicine,</a:t>
            </a:r>
            <a:r>
              <a:rPr lang="en-US" sz="1400" b="0" dirty="0"/>
              <a:t> 29, 434–439. </a:t>
            </a:r>
          </a:p>
          <a:p>
            <a:pPr marL="0" indent="0">
              <a:lnSpc>
                <a:spcPts val="1580"/>
              </a:lnSpc>
              <a:buFont typeface="Arial" panose="020B0604020202020204" pitchFamily="34" charset="0"/>
              <a:buNone/>
              <a:defRPr/>
            </a:pPr>
            <a:endParaRPr lang="en-US" altLang="en-US" sz="1400" b="0" dirty="0"/>
          </a:p>
          <a:p>
            <a:pPr marL="0" indent="0">
              <a:lnSpc>
                <a:spcPts val="1580"/>
              </a:lnSpc>
              <a:buFont typeface="Arial" panose="020B0604020202020204" pitchFamily="34" charset="0"/>
              <a:buNone/>
              <a:defRPr/>
            </a:pPr>
            <a:endParaRPr lang="en-US" altLang="en-US" sz="1400" b="0" dirty="0"/>
          </a:p>
        </p:txBody>
      </p:sp>
      <p:sp>
        <p:nvSpPr>
          <p:cNvPr id="5632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14AB8920-6D9F-4B18-B46D-54F820A3B01C}" type="slidenum">
              <a:rPr lang="en-US" altLang="en-US" sz="1000">
                <a:solidFill>
                  <a:srgbClr val="898989"/>
                </a:solidFill>
              </a:rPr>
              <a:pPr>
                <a:spcBef>
                  <a:spcPct val="0"/>
                </a:spcBef>
                <a:buFontTx/>
                <a:buNone/>
              </a:pPr>
              <a:t>27</a:t>
            </a:fld>
            <a:endParaRPr lang="en-US" altLang="en-US" sz="1000">
              <a:solidFill>
                <a:srgbClr val="898989"/>
              </a:solidFill>
            </a:endParaRPr>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3</a:t>
            </a:r>
          </a:p>
        </p:txBody>
      </p:sp>
      <p:sp>
        <p:nvSpPr>
          <p:cNvPr id="68610" name="Text Placeholder 5"/>
          <p:cNvSpPr>
            <a:spLocks noGrp="1"/>
          </p:cNvSpPr>
          <p:nvPr>
            <p:ph type="body" sz="quarter" idx="16"/>
          </p:nvPr>
        </p:nvSpPr>
        <p:spPr>
          <a:xfrm>
            <a:off x="457200" y="1600199"/>
            <a:ext cx="8229600" cy="4834467"/>
          </a:xfrm>
        </p:spPr>
        <p:txBody>
          <a:bodyPr/>
          <a:lstStyle/>
          <a:p>
            <a:pPr eaLnBrk="1" hangingPunct="1">
              <a:lnSpc>
                <a:spcPts val="1680"/>
              </a:lnSpc>
              <a:spcBef>
                <a:spcPts val="336"/>
              </a:spcBef>
              <a:buFont typeface="Arial" panose="020B0604020202020204" pitchFamily="34" charset="0"/>
              <a:buNone/>
              <a:defRPr/>
            </a:pPr>
            <a:r>
              <a:rPr lang="en-US" altLang="en-US" sz="1400" b="0" dirty="0"/>
              <a:t>Health Information Management and Systems Society (HIMSS). (2016). Davies Award of Excellence winners case studies. Retrieved from </a:t>
            </a:r>
            <a:r>
              <a:rPr lang="en-US" altLang="en-US" sz="1400" b="0" dirty="0">
                <a:hlinkClick r:id="rId4" tooltip="Link to website"/>
              </a:rPr>
              <a:t>http://www.himss.org/search/searchresults.aspx? Keywords=</a:t>
            </a:r>
            <a:r>
              <a:rPr lang="en-US" altLang="en-US" sz="1400" b="0" dirty="0" err="1">
                <a:hlinkClick r:id="rId4" tooltip="Link to website"/>
              </a:rPr>
              <a:t>davies+winners+case+studies&amp;Topic</a:t>
            </a:r>
            <a:r>
              <a:rPr lang="en-US" altLang="en-US" sz="1400" b="0" dirty="0">
                <a:hlinkClick r:id="rId4" tooltip="Link to website"/>
              </a:rPr>
              <a:t>=2798</a:t>
            </a:r>
            <a:endParaRPr lang="en-US" altLang="en-US" sz="1400" b="0" dirty="0"/>
          </a:p>
          <a:p>
            <a:pPr marL="465138" indent="-465138" eaLnBrk="1" hangingPunct="1">
              <a:lnSpc>
                <a:spcPts val="1680"/>
              </a:lnSpc>
              <a:spcBef>
                <a:spcPts val="336"/>
              </a:spcBef>
              <a:defRPr/>
            </a:pPr>
            <a:r>
              <a:rPr lang="en-US" altLang="en-US" sz="1400" b="0" dirty="0"/>
              <a:t>Health Level Seven International. (2016). Health Level Seven. Retrieved from </a:t>
            </a:r>
            <a:r>
              <a:rPr lang="en-US" altLang="en-US" sz="1400" b="0" dirty="0">
                <a:hlinkClick r:id="rId5" tooltip="Link to website"/>
              </a:rPr>
              <a:t>http://www.HL7.org</a:t>
            </a:r>
            <a:endParaRPr lang="en-US" altLang="en-US" sz="1400" b="0" dirty="0"/>
          </a:p>
          <a:p>
            <a:pPr marL="465138" indent="-465138" eaLnBrk="1" hangingPunct="1">
              <a:lnSpc>
                <a:spcPts val="1680"/>
              </a:lnSpc>
              <a:spcBef>
                <a:spcPts val="336"/>
              </a:spcBef>
              <a:buFont typeface="Arial" panose="020B0604020202020204" pitchFamily="34" charset="0"/>
              <a:buNone/>
              <a:defRPr/>
            </a:pPr>
            <a:r>
              <a:rPr lang="en-US" altLang="en-US" sz="1400" b="0" dirty="0"/>
              <a:t>HealthIT.gov (2016). ONC Health IT Certification Program. Retrieved from </a:t>
            </a:r>
            <a:r>
              <a:rPr lang="en-US" altLang="en-US" sz="1400" b="0" dirty="0">
                <a:hlinkClick r:id="rId6" tooltip="Link to website"/>
              </a:rPr>
              <a:t>https://www.healthit.gov/ policy-researchers-implementers/about-</a:t>
            </a:r>
            <a:r>
              <a:rPr lang="en-US" altLang="en-US" sz="1400" b="0" dirty="0" err="1">
                <a:hlinkClick r:id="rId6" tooltip="Link to website"/>
              </a:rPr>
              <a:t>onc</a:t>
            </a:r>
            <a:r>
              <a:rPr lang="en-US" altLang="en-US" sz="1400" b="0" dirty="0">
                <a:hlinkClick r:id="rId6" tooltip="Link to website"/>
              </a:rPr>
              <a:t>-health-it-certification-program</a:t>
            </a:r>
            <a:endParaRPr lang="en-US" altLang="en-US" sz="1400" b="0" dirty="0"/>
          </a:p>
          <a:p>
            <a:pPr marL="465138" indent="-465138" eaLnBrk="1" hangingPunct="1">
              <a:lnSpc>
                <a:spcPts val="1680"/>
              </a:lnSpc>
              <a:spcBef>
                <a:spcPts val="336"/>
              </a:spcBef>
              <a:defRPr/>
            </a:pPr>
            <a:r>
              <a:rPr lang="en-US" altLang="en-US" sz="1400" b="0" dirty="0"/>
              <a:t>Hibbard, J., Greene, J., &amp; Daniel, D. (2010). What is quality anyway? Performance reports that clearly communicate to consumers the meaning of quality of care. </a:t>
            </a:r>
            <a:r>
              <a:rPr lang="en-US" altLang="en-US" sz="1400" b="0" i="1" dirty="0"/>
              <a:t>Medical Care Research and Review</a:t>
            </a:r>
            <a:r>
              <a:rPr lang="en-US" altLang="en-US" sz="1400" b="0" dirty="0"/>
              <a:t>, </a:t>
            </a:r>
            <a:r>
              <a:rPr lang="en-US" sz="1400" b="0" i="1" dirty="0"/>
              <a:t>67</a:t>
            </a:r>
            <a:r>
              <a:rPr lang="en-US" sz="1400" b="0" dirty="0"/>
              <a:t>(3), 275–93</a:t>
            </a:r>
            <a:r>
              <a:rPr lang="en-US" altLang="en-US" sz="1400" b="0" dirty="0"/>
              <a:t>. </a:t>
            </a:r>
          </a:p>
          <a:p>
            <a:pPr marL="465138" indent="-465138" eaLnBrk="1" hangingPunct="1">
              <a:lnSpc>
                <a:spcPts val="1680"/>
              </a:lnSpc>
              <a:spcBef>
                <a:spcPts val="336"/>
              </a:spcBef>
              <a:defRPr/>
            </a:pPr>
            <a:r>
              <a:rPr lang="en-US" altLang="en-US" sz="1400" b="0" dirty="0"/>
              <a:t>HIMSS (Health Information and Management Systems Society). (2014). </a:t>
            </a:r>
            <a:r>
              <a:rPr lang="en-US" sz="1400" b="0" dirty="0"/>
              <a:t>Lakeland HealthCare selected as 2014 HIMSS Enterprise Davies Award recipient. Retrieved from </a:t>
            </a:r>
            <a:r>
              <a:rPr lang="en-US" altLang="en-US" sz="1400" b="0" dirty="0">
                <a:hlinkClick r:id="rId7" tooltip="Link to website"/>
              </a:rPr>
              <a:t>http://www.himss.org/News/NewsDetail.aspx?ItemNumber=34979</a:t>
            </a:r>
            <a:endParaRPr lang="en-US" altLang="en-US" sz="1400" b="0" dirty="0"/>
          </a:p>
          <a:p>
            <a:pPr marL="465138" indent="-465138" eaLnBrk="1" hangingPunct="1">
              <a:lnSpc>
                <a:spcPts val="1680"/>
              </a:lnSpc>
              <a:spcBef>
                <a:spcPts val="336"/>
              </a:spcBef>
              <a:defRPr/>
            </a:pPr>
            <a:r>
              <a:rPr lang="en-US" altLang="en-US" sz="1400" b="0" dirty="0"/>
              <a:t>HIMSS. (2016). Health IT value suite. Retrieved from </a:t>
            </a:r>
            <a:r>
              <a:rPr lang="en-US" altLang="en-US" sz="1400" b="0" dirty="0">
                <a:hlinkClick r:id="rId8" tooltip="Link to website"/>
              </a:rPr>
              <a:t>http://www.himss.org/ValueSuite </a:t>
            </a:r>
            <a:endParaRPr lang="en-US" altLang="en-US" sz="1400" b="0" dirty="0"/>
          </a:p>
          <a:p>
            <a:pPr marL="465138" indent="-465138" eaLnBrk="1" hangingPunct="1">
              <a:lnSpc>
                <a:spcPts val="1680"/>
              </a:lnSpc>
              <a:spcBef>
                <a:spcPts val="336"/>
              </a:spcBef>
              <a:defRPr/>
            </a:pPr>
            <a:r>
              <a:rPr lang="en-US" altLang="en-US" sz="1400" b="0" dirty="0"/>
              <a:t>HIMSS Analytics. (2016a). Continuity of care maturity model. Retrieved from </a:t>
            </a:r>
            <a:r>
              <a:rPr lang="en-US" altLang="en-US" sz="1400" b="0" dirty="0">
                <a:hlinkClick r:id="rId9" tooltip="Link to website"/>
              </a:rPr>
              <a:t>https://app.himssanalytics.org/emram/continuity.aspx</a:t>
            </a:r>
            <a:endParaRPr lang="en-US" altLang="en-US" sz="1400" b="0" dirty="0"/>
          </a:p>
          <a:p>
            <a:pPr marL="465138" indent="-465138" eaLnBrk="1" hangingPunct="1">
              <a:lnSpc>
                <a:spcPts val="1680"/>
              </a:lnSpc>
              <a:spcBef>
                <a:spcPts val="336"/>
              </a:spcBef>
              <a:defRPr/>
            </a:pPr>
            <a:r>
              <a:rPr lang="en-US" altLang="en-US" sz="1400" b="0" dirty="0"/>
              <a:t>HIMSS Analytics. (2016b). Electronic medical record adoption model (EMRAM). Retrieved from </a:t>
            </a:r>
            <a:r>
              <a:rPr lang="en-US" altLang="en-US" sz="1400" b="0" dirty="0">
                <a:hlinkClick r:id="rId10" tooltip="Link to website"/>
              </a:rPr>
              <a:t>http://www.himssanalytics.org/provider-solutions</a:t>
            </a:r>
            <a:endParaRPr lang="en-US" altLang="en-US" sz="1400" b="0" dirty="0"/>
          </a:p>
          <a:p>
            <a:pPr marL="465138" indent="-465138" eaLnBrk="1" hangingPunct="1">
              <a:lnSpc>
                <a:spcPts val="1680"/>
              </a:lnSpc>
              <a:spcBef>
                <a:spcPts val="336"/>
              </a:spcBef>
              <a:defRPr/>
            </a:pPr>
            <a:r>
              <a:rPr lang="en-US" altLang="en-US" sz="1400" b="0" dirty="0"/>
              <a:t>HIMSS Analytics. (2016c). EMRAM stage 7 case studies. Retrieved from </a:t>
            </a:r>
            <a:r>
              <a:rPr lang="en-US" altLang="en-US" sz="1400" b="0" dirty="0">
                <a:hlinkClick r:id="rId11" tooltip="Link to website"/>
              </a:rPr>
              <a:t>http://www.himssanalytics.org/case-study-list</a:t>
            </a:r>
            <a:endParaRPr lang="en-US" altLang="en-US" sz="1400" b="0" dirty="0"/>
          </a:p>
          <a:p>
            <a:pPr eaLnBrk="1" hangingPunct="1">
              <a:lnSpc>
                <a:spcPts val="1680"/>
              </a:lnSpc>
              <a:spcBef>
                <a:spcPts val="336"/>
              </a:spcBef>
              <a:buFont typeface="Arial" panose="020B0604020202020204" pitchFamily="34" charset="0"/>
              <a:buChar char="•"/>
              <a:defRPr/>
            </a:pPr>
            <a:endParaRPr lang="en-US" altLang="en-US" sz="1400" b="0" dirty="0"/>
          </a:p>
          <a:p>
            <a:pPr eaLnBrk="1" hangingPunct="1">
              <a:lnSpc>
                <a:spcPts val="1680"/>
              </a:lnSpc>
              <a:spcBef>
                <a:spcPts val="336"/>
              </a:spcBef>
              <a:buFont typeface="Arial" panose="020B0604020202020204" pitchFamily="34" charset="0"/>
              <a:buNone/>
              <a:defRPr/>
            </a:pPr>
            <a:endParaRPr lang="en-US" altLang="en-US" sz="1400" dirty="0"/>
          </a:p>
          <a:p>
            <a:pPr eaLnBrk="1" hangingPunct="1">
              <a:lnSpc>
                <a:spcPts val="1680"/>
              </a:lnSpc>
              <a:spcBef>
                <a:spcPts val="336"/>
              </a:spcBef>
              <a:buFont typeface="Arial" panose="020B0604020202020204" pitchFamily="34" charset="0"/>
              <a:buNone/>
              <a:defRPr/>
            </a:pPr>
            <a:endParaRPr lang="en-US" altLang="en-US" sz="1400" dirty="0"/>
          </a:p>
        </p:txBody>
      </p:sp>
      <p:sp>
        <p:nvSpPr>
          <p:cNvPr id="5837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CBEBC895-5492-4B9B-B288-070E81B897A9}" type="slidenum">
              <a:rPr lang="en-US" altLang="en-US" sz="1000">
                <a:solidFill>
                  <a:srgbClr val="898989"/>
                </a:solidFill>
              </a:rPr>
              <a:pPr>
                <a:spcBef>
                  <a:spcPct val="0"/>
                </a:spcBef>
                <a:buFontTx/>
                <a:buNone/>
              </a:pPr>
              <a:t>28</a:t>
            </a:fld>
            <a:endParaRPr lang="en-US" altLang="en-US" sz="1000">
              <a:solidFill>
                <a:srgbClr val="898989"/>
              </a:solidFill>
            </a:endParaRPr>
          </a:p>
        </p:txBody>
      </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4</a:t>
            </a:r>
          </a:p>
        </p:txBody>
      </p:sp>
      <p:sp>
        <p:nvSpPr>
          <p:cNvPr id="70658" name="Text Placeholder 5"/>
          <p:cNvSpPr>
            <a:spLocks noGrp="1"/>
          </p:cNvSpPr>
          <p:nvPr>
            <p:ph type="body" sz="quarter" idx="16"/>
          </p:nvPr>
        </p:nvSpPr>
        <p:spPr>
          <a:xfrm>
            <a:off x="457200" y="1600200"/>
            <a:ext cx="8229600" cy="4876800"/>
          </a:xfrm>
        </p:spPr>
        <p:txBody>
          <a:bodyPr/>
          <a:lstStyle/>
          <a:p>
            <a:pPr eaLnBrk="1" hangingPunct="1">
              <a:lnSpc>
                <a:spcPts val="1580"/>
              </a:lnSpc>
              <a:spcBef>
                <a:spcPts val="300"/>
              </a:spcBef>
              <a:buFont typeface="Arial" panose="020B0604020202020204" pitchFamily="34" charset="0"/>
              <a:buNone/>
              <a:defRPr/>
            </a:pPr>
            <a:r>
              <a:rPr lang="en-US" altLang="en-US" sz="1400" b="0" dirty="0"/>
              <a:t>HIMSS Analytics. (2016d). Validated stage 6 &amp; 7 providers list. Retrieved from </a:t>
            </a:r>
            <a:r>
              <a:rPr lang="en-US" altLang="en-US" sz="1400" b="0" dirty="0">
                <a:hlinkClick r:id="rId4" tooltip="Link to website"/>
              </a:rPr>
              <a:t>http://www.himssanalytics.org/stage7</a:t>
            </a:r>
            <a:endParaRPr lang="en-US" altLang="en-US" sz="1400" b="0" dirty="0"/>
          </a:p>
          <a:p>
            <a:pPr marL="465138" indent="-465138" eaLnBrk="1" hangingPunct="1">
              <a:lnSpc>
                <a:spcPts val="1580"/>
              </a:lnSpc>
              <a:spcBef>
                <a:spcPts val="300"/>
              </a:spcBef>
              <a:defRPr/>
            </a:pPr>
            <a:r>
              <a:rPr lang="en-US" altLang="en-US" sz="1400" b="0" dirty="0"/>
              <a:t>IHE (</a:t>
            </a:r>
            <a:r>
              <a:rPr lang="en-US" sz="1400" b="0" dirty="0"/>
              <a:t>Integrating the Healthcare Enterprise</a:t>
            </a:r>
            <a:r>
              <a:rPr lang="en-US" altLang="en-US" sz="1400" b="0" dirty="0"/>
              <a:t>). (2016). Integrating the healthcare enterprise. Retrieved from </a:t>
            </a:r>
            <a:r>
              <a:rPr lang="en-US" altLang="en-US" sz="1400" b="0" dirty="0">
                <a:hlinkClick r:id="rId5" tooltip="Link to website"/>
              </a:rPr>
              <a:t>http://www.ihe.net</a:t>
            </a:r>
            <a:endParaRPr lang="en-US" altLang="en-US" sz="1400" b="0" dirty="0"/>
          </a:p>
          <a:p>
            <a:pPr marL="465138" indent="-465138" eaLnBrk="1" hangingPunct="1">
              <a:lnSpc>
                <a:spcPts val="1580"/>
              </a:lnSpc>
              <a:spcBef>
                <a:spcPts val="300"/>
              </a:spcBef>
              <a:defRPr/>
            </a:pPr>
            <a:r>
              <a:rPr lang="en-US" altLang="en-US" sz="1400" b="0" dirty="0"/>
              <a:t>IHE. (2016). Quality, research and public health. Retrieved from </a:t>
            </a:r>
            <a:r>
              <a:rPr lang="en-US" altLang="en-US" sz="1400" b="0" dirty="0">
                <a:hlinkClick r:id="rId6" tooltip="Link to website"/>
              </a:rPr>
              <a:t>http://www.ihe.net/Quality_Research_and_Public_Health</a:t>
            </a:r>
            <a:endParaRPr lang="en-US" altLang="en-US" sz="1400" b="0" dirty="0"/>
          </a:p>
          <a:p>
            <a:pPr marL="465138" indent="-465138">
              <a:lnSpc>
                <a:spcPts val="1580"/>
              </a:lnSpc>
              <a:spcBef>
                <a:spcPts val="300"/>
              </a:spcBef>
              <a:defRPr/>
            </a:pPr>
            <a:r>
              <a:rPr lang="en-US" altLang="en-US" sz="1400" b="0" dirty="0" err="1"/>
              <a:t>Jha</a:t>
            </a:r>
            <a:r>
              <a:rPr lang="en-US" altLang="en-US" sz="1400" b="0" dirty="0"/>
              <a:t>, A., </a:t>
            </a:r>
            <a:r>
              <a:rPr lang="en-US" altLang="en-US" sz="1400" b="0" dirty="0" err="1"/>
              <a:t>Orav</a:t>
            </a:r>
            <a:r>
              <a:rPr lang="en-US" altLang="en-US" sz="1400" b="0" dirty="0"/>
              <a:t>, E., Ridgway, A., Zheng, J., &amp; Epstein, A. (2008). Does the Leapfrog program help identify high-quality hospitals? </a:t>
            </a:r>
            <a:r>
              <a:rPr lang="en-US" altLang="en-US" sz="1400" b="0" i="1" dirty="0"/>
              <a:t>Joint Commission Journal on Quality and Patient Safety, 34</a:t>
            </a:r>
            <a:r>
              <a:rPr lang="en-US" altLang="en-US" sz="1400" b="0" dirty="0"/>
              <a:t>, 318. </a:t>
            </a:r>
          </a:p>
          <a:p>
            <a:pPr marL="465138" indent="-465138">
              <a:lnSpc>
                <a:spcPts val="1580"/>
              </a:lnSpc>
              <a:spcBef>
                <a:spcPts val="300"/>
              </a:spcBef>
              <a:defRPr/>
            </a:pPr>
            <a:r>
              <a:rPr lang="en-US" altLang="en-US" sz="1400" b="0" dirty="0"/>
              <a:t>Kelly, A., Thompson, J., Tuttle, D., </a:t>
            </a:r>
            <a:r>
              <a:rPr lang="en-US" altLang="en-US" sz="1400" b="0" dirty="0" err="1"/>
              <a:t>Benesch</a:t>
            </a:r>
            <a:r>
              <a:rPr lang="en-US" altLang="en-US" sz="1400" b="0" dirty="0"/>
              <a:t>, C., &amp; Holloway, R. (2008). Public reporting of quality data for stroke: Is it measuring quality? </a:t>
            </a:r>
            <a:r>
              <a:rPr lang="en-US" altLang="en-US" sz="1400" b="0" i="1" dirty="0"/>
              <a:t>Stroke, </a:t>
            </a:r>
            <a:r>
              <a:rPr lang="en-US" altLang="en-US" sz="1400" b="0" dirty="0"/>
              <a:t>39, 3367–3371. </a:t>
            </a:r>
          </a:p>
          <a:p>
            <a:pPr marL="465138" indent="-465138">
              <a:lnSpc>
                <a:spcPts val="1580"/>
              </a:lnSpc>
              <a:spcBef>
                <a:spcPts val="300"/>
              </a:spcBef>
              <a:defRPr/>
            </a:pPr>
            <a:r>
              <a:rPr lang="en-US" altLang="en-US" sz="1400" b="0" dirty="0"/>
              <a:t>KLAS Research. (2016). KLAS (home page). Retrieved from </a:t>
            </a:r>
            <a:r>
              <a:rPr lang="en-US" altLang="en-US" sz="1400" b="0" dirty="0">
                <a:hlinkClick r:id="rId7" tooltip="Link to website"/>
              </a:rPr>
              <a:t>http://www.klasresearch.com</a:t>
            </a:r>
            <a:endParaRPr lang="en-US" altLang="en-US" sz="1400" dirty="0"/>
          </a:p>
          <a:p>
            <a:pPr marL="465138" indent="-465138">
              <a:lnSpc>
                <a:spcPts val="1580"/>
              </a:lnSpc>
              <a:spcBef>
                <a:spcPts val="300"/>
              </a:spcBef>
              <a:defRPr/>
            </a:pPr>
            <a:r>
              <a:rPr lang="en-US" altLang="en-US" sz="1400" b="0" dirty="0" err="1"/>
              <a:t>Krumholz</a:t>
            </a:r>
            <a:r>
              <a:rPr lang="en-US" altLang="en-US" sz="1400" b="0" dirty="0"/>
              <a:t>, H., &amp; Lee, T. (2008). Redefining quality—Implications of recent clinical trials. </a:t>
            </a:r>
            <a:r>
              <a:rPr lang="en-US" altLang="en-US" sz="1400" b="0" i="1" dirty="0"/>
              <a:t>New England Journal of Medicine, </a:t>
            </a:r>
            <a:r>
              <a:rPr lang="en-US" altLang="en-US" sz="1400" b="0" dirty="0"/>
              <a:t>358, 2537–2539. </a:t>
            </a:r>
          </a:p>
          <a:p>
            <a:pPr marL="465138" indent="-465138">
              <a:lnSpc>
                <a:spcPts val="1580"/>
              </a:lnSpc>
              <a:spcBef>
                <a:spcPts val="300"/>
              </a:spcBef>
              <a:defRPr/>
            </a:pPr>
            <a:r>
              <a:rPr lang="en-US" altLang="en-US" sz="1400" b="0" dirty="0"/>
              <a:t>Landon, B., &amp; Normand, S. (2008). Performance measurement in the small office practice: Challenges and potential solutions. </a:t>
            </a:r>
            <a:r>
              <a:rPr lang="en-US" altLang="en-US" sz="1400" b="0" i="1" dirty="0"/>
              <a:t>Annals of Internal Medicine, 148</a:t>
            </a:r>
            <a:r>
              <a:rPr lang="en-US" altLang="en-US" sz="1400" b="0" dirty="0"/>
              <a:t>, 353–357. </a:t>
            </a:r>
          </a:p>
          <a:p>
            <a:pPr marL="465138" indent="-465138">
              <a:lnSpc>
                <a:spcPts val="1580"/>
              </a:lnSpc>
              <a:spcBef>
                <a:spcPts val="300"/>
              </a:spcBef>
              <a:defRPr/>
            </a:pPr>
            <a:r>
              <a:rPr lang="en-US" altLang="en-US" sz="1400" b="0" dirty="0"/>
              <a:t>Lee, S., &amp; Walter, L. (2011). Quality indicators for older adults: preventing unintended harms. </a:t>
            </a:r>
            <a:r>
              <a:rPr lang="en-US" altLang="en-US" sz="1400" b="0" i="1" dirty="0"/>
              <a:t>JAMA, 306</a:t>
            </a:r>
            <a:r>
              <a:rPr lang="en-US" altLang="en-US" sz="1400" b="0" dirty="0"/>
              <a:t>, 1481–1482. </a:t>
            </a:r>
          </a:p>
          <a:p>
            <a:pPr marL="465138" indent="-465138">
              <a:lnSpc>
                <a:spcPts val="1580"/>
              </a:lnSpc>
              <a:spcBef>
                <a:spcPts val="300"/>
              </a:spcBef>
              <a:defRPr/>
            </a:pPr>
            <a:r>
              <a:rPr lang="en-US" altLang="en-US" sz="1400" b="0" dirty="0" err="1"/>
              <a:t>Lindenauer</a:t>
            </a:r>
            <a:r>
              <a:rPr lang="en-US" altLang="en-US" sz="1400" b="0" dirty="0"/>
              <a:t>, P., Remus, D., Roman, S., Rothberg, M., Benjamin, E., Ma, A., &amp; </a:t>
            </a:r>
            <a:r>
              <a:rPr lang="en-US" altLang="en-US" sz="1400" b="0" dirty="0" err="1"/>
              <a:t>Bratzler</a:t>
            </a:r>
            <a:r>
              <a:rPr lang="en-US" altLang="en-US" sz="1400" b="0" dirty="0"/>
              <a:t>, D. (2007). Public reporting and pay for performance in hospital quality improvement. </a:t>
            </a:r>
            <a:r>
              <a:rPr lang="en-US" altLang="en-US" sz="1400" b="0" i="1" dirty="0"/>
              <a:t>New England Journal of Medicine, 356</a:t>
            </a:r>
            <a:r>
              <a:rPr lang="en-US" altLang="en-US" sz="1400" b="0" dirty="0"/>
              <a:t>, 486–496. </a:t>
            </a:r>
          </a:p>
        </p:txBody>
      </p:sp>
      <p:sp>
        <p:nvSpPr>
          <p:cNvPr id="6041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3863BD4D-1025-4F4F-8C7D-410095B20CE7}" type="slidenum">
              <a:rPr lang="en-US" altLang="en-US" sz="1000">
                <a:solidFill>
                  <a:srgbClr val="898989"/>
                </a:solidFill>
              </a:rPr>
              <a:pPr>
                <a:spcBef>
                  <a:spcPct val="0"/>
                </a:spcBef>
                <a:buFontTx/>
                <a:buNone/>
              </a:pPr>
              <a:t>29</a:t>
            </a:fld>
            <a:endParaRPr lang="en-US" altLang="en-US" sz="1000">
              <a:solidFill>
                <a:srgbClr val="898989"/>
              </a:solidFill>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Quality Measurement and Improvement</a:t>
            </a:r>
            <a:br>
              <a:rPr lang="en-US"/>
            </a:br>
            <a:r>
              <a:rPr lang="en-US"/>
              <a:t>Learning Objectives</a:t>
            </a:r>
            <a:endParaRPr lang="en-US" dirty="0"/>
          </a:p>
        </p:txBody>
      </p:sp>
      <p:sp>
        <p:nvSpPr>
          <p:cNvPr id="5123" name="Text Placeholder 3"/>
          <p:cNvSpPr>
            <a:spLocks noGrp="1"/>
          </p:cNvSpPr>
          <p:nvPr>
            <p:ph sz="quarter" idx="14"/>
          </p:nvPr>
        </p:nvSpPr>
        <p:spPr>
          <a:xfrm>
            <a:off x="457200" y="1600199"/>
            <a:ext cx="8229600" cy="4783667"/>
          </a:xfrm>
        </p:spPr>
        <p:txBody>
          <a:bodyPr/>
          <a:lstStyle/>
          <a:p>
            <a:r>
              <a:rPr lang="en-US" sz="2400" dirty="0"/>
              <a:t>Define health care quality and the major types of quality measures: structural, process, and outcome measures (Lecture a).</a:t>
            </a:r>
          </a:p>
          <a:p>
            <a:r>
              <a:rPr lang="en-US" sz="2400" dirty="0"/>
              <a:t>Describe the current state of health care quality in the United States (Lecture a).</a:t>
            </a:r>
          </a:p>
          <a:p>
            <a:r>
              <a:rPr lang="en-US" sz="2400" dirty="0"/>
              <a:t>Discuss quality measures used in various health care settings in the US, including those required for the HITECH meaningful use program (Lecture b).</a:t>
            </a:r>
          </a:p>
          <a:p>
            <a:r>
              <a:rPr lang="en-US" sz="2400" dirty="0"/>
              <a:t>Describe the role of information technology in measuring and improving health care quality (Lecture c).</a:t>
            </a:r>
          </a:p>
          <a:p>
            <a:r>
              <a:rPr lang="en-US" sz="2400" dirty="0"/>
              <a:t>Describe the results of current health care quality efforts in the United States (Lecture c).</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5</a:t>
            </a:r>
          </a:p>
        </p:txBody>
      </p:sp>
      <p:sp>
        <p:nvSpPr>
          <p:cNvPr id="72706" name="Text Placeholder 5"/>
          <p:cNvSpPr>
            <a:spLocks noGrp="1"/>
          </p:cNvSpPr>
          <p:nvPr>
            <p:ph type="body" sz="quarter" idx="16"/>
          </p:nvPr>
        </p:nvSpPr>
        <p:spPr>
          <a:xfrm>
            <a:off x="457200" y="1600199"/>
            <a:ext cx="8229600" cy="4792133"/>
          </a:xfrm>
        </p:spPr>
        <p:txBody>
          <a:bodyPr/>
          <a:lstStyle/>
          <a:p>
            <a:pPr marL="465138" indent="-465138">
              <a:lnSpc>
                <a:spcPts val="1580"/>
              </a:lnSpc>
              <a:spcBef>
                <a:spcPts val="300"/>
              </a:spcBef>
              <a:defRPr/>
            </a:pPr>
            <a:r>
              <a:rPr lang="en-US" altLang="en-US" sz="1400" b="0" dirty="0"/>
              <a:t>Linder, J., Ma, J., Bates, D., Middleton, B., &amp; Stafford, R. (2007). Electronic health record use and the quality of ambulatory care in the United States. </a:t>
            </a:r>
            <a:r>
              <a:rPr lang="en-US" altLang="en-US" sz="1400" b="0" i="1" dirty="0"/>
              <a:t>Archives of Internal Medicine, </a:t>
            </a:r>
            <a:r>
              <a:rPr lang="en-US" altLang="en-US" sz="1400" b="0" dirty="0"/>
              <a:t>167, 1400–1405. </a:t>
            </a:r>
          </a:p>
          <a:p>
            <a:pPr marL="465138" indent="-465138">
              <a:lnSpc>
                <a:spcPts val="1580"/>
              </a:lnSpc>
              <a:spcBef>
                <a:spcPts val="300"/>
              </a:spcBef>
              <a:defRPr/>
            </a:pPr>
            <a:r>
              <a:rPr lang="en-US" altLang="en-US" sz="1400" b="0" dirty="0"/>
              <a:t>Lynn, J., Baily, M., </a:t>
            </a:r>
            <a:r>
              <a:rPr lang="en-US" altLang="en-US" sz="1400" b="0" dirty="0" err="1"/>
              <a:t>Bottrell</a:t>
            </a:r>
            <a:r>
              <a:rPr lang="en-US" altLang="en-US" sz="1400" b="0" dirty="0"/>
              <a:t>, M., et al. (2007). The ethics of using quality improvement methods in health care. </a:t>
            </a:r>
            <a:r>
              <a:rPr lang="en-US" altLang="en-US" sz="1400" b="0" i="1" dirty="0"/>
              <a:t>Annals of Internal Medicine, </a:t>
            </a:r>
            <a:r>
              <a:rPr lang="en-US" altLang="en-US" sz="1400" b="0" dirty="0"/>
              <a:t>146, 666–673. </a:t>
            </a:r>
          </a:p>
          <a:p>
            <a:pPr marL="465138" indent="-465138" eaLnBrk="1" hangingPunct="1">
              <a:lnSpc>
                <a:spcPts val="1580"/>
              </a:lnSpc>
              <a:spcBef>
                <a:spcPts val="300"/>
              </a:spcBef>
              <a:defRPr/>
            </a:pPr>
            <a:r>
              <a:rPr lang="en-US" altLang="en-US" sz="1400" b="0" dirty="0"/>
              <a:t>McDonald, R., Harrison, S., </a:t>
            </a:r>
            <a:r>
              <a:rPr lang="en-US" altLang="en-US" sz="1400" b="0" dirty="0" err="1"/>
              <a:t>Checkland</a:t>
            </a:r>
            <a:r>
              <a:rPr lang="en-US" altLang="en-US" sz="1400" b="0" dirty="0"/>
              <a:t>, K., Campbell, S., &amp; Roland, M. (2007). Impact of financial incentives on clinical autonomy and internal motivation in primary care: ethnographic study. </a:t>
            </a:r>
            <a:r>
              <a:rPr lang="en-US" altLang="en-US" sz="1400" b="0" i="1" dirty="0"/>
              <a:t>British Medical Journal, </a:t>
            </a:r>
            <a:r>
              <a:rPr lang="en-US" altLang="en-US" sz="1400" b="0" dirty="0"/>
              <a:t>334, 1357–1359. </a:t>
            </a:r>
          </a:p>
          <a:p>
            <a:pPr marL="465138" indent="-465138">
              <a:lnSpc>
                <a:spcPts val="1580"/>
              </a:lnSpc>
              <a:spcBef>
                <a:spcPts val="300"/>
              </a:spcBef>
              <a:defRPr/>
            </a:pPr>
            <a:r>
              <a:rPr lang="en-US" altLang="en-US" sz="1400" b="0" dirty="0"/>
              <a:t>McDonald, R., &amp; Roland, M. (2009). Pay for performance in primary care in England and California: comparison of unintended consequences. </a:t>
            </a:r>
            <a:r>
              <a:rPr lang="en-US" altLang="en-US" sz="1400" b="0" i="1" dirty="0"/>
              <a:t>Annals of Family Medicine, </a:t>
            </a:r>
            <a:r>
              <a:rPr lang="en-US" altLang="en-US" sz="1400" b="0" dirty="0"/>
              <a:t>7, 121–127. </a:t>
            </a:r>
          </a:p>
          <a:p>
            <a:pPr marL="465138" indent="-465138">
              <a:lnSpc>
                <a:spcPts val="1580"/>
              </a:lnSpc>
              <a:spcBef>
                <a:spcPts val="300"/>
              </a:spcBef>
              <a:defRPr/>
            </a:pPr>
            <a:r>
              <a:rPr lang="en-US" altLang="en-US" sz="1400" b="0" dirty="0"/>
              <a:t>Miller, F., &amp; Emanuel, E. (2008). Quality-improvement research and informed consent. </a:t>
            </a:r>
            <a:r>
              <a:rPr lang="en-US" altLang="en-US" sz="1400" b="0" i="1" dirty="0"/>
              <a:t>New England Journal of Medicine, </a:t>
            </a:r>
            <a:r>
              <a:rPr lang="en-US" altLang="en-US" sz="1400" b="0" dirty="0"/>
              <a:t>358, 765–767. </a:t>
            </a:r>
          </a:p>
          <a:p>
            <a:pPr marL="465138" indent="-465138">
              <a:lnSpc>
                <a:spcPts val="1580"/>
              </a:lnSpc>
              <a:spcBef>
                <a:spcPts val="300"/>
              </a:spcBef>
              <a:defRPr/>
            </a:pPr>
            <a:r>
              <a:rPr lang="en-US" altLang="en-US" sz="1400" b="0" dirty="0"/>
              <a:t>Milstein, A., &amp; Lee, T. (2007). Comparing physicians on efficiency. </a:t>
            </a:r>
            <a:r>
              <a:rPr lang="en-US" altLang="en-US" sz="1400" b="0" i="1" dirty="0"/>
              <a:t>New England Journal of Medicine, </a:t>
            </a:r>
            <a:r>
              <a:rPr lang="en-US" altLang="en-US" sz="1400" b="0" dirty="0"/>
              <a:t>357, 2649–2652. </a:t>
            </a:r>
          </a:p>
          <a:p>
            <a:pPr marL="465138" indent="-465138">
              <a:lnSpc>
                <a:spcPts val="1580"/>
              </a:lnSpc>
              <a:spcBef>
                <a:spcPts val="300"/>
              </a:spcBef>
              <a:defRPr/>
            </a:pPr>
            <a:r>
              <a:rPr lang="en-US" altLang="en-US" sz="1400" b="0" dirty="0"/>
              <a:t>Mohan, V., &amp; </a:t>
            </a:r>
            <a:r>
              <a:rPr lang="en-US" altLang="en-US" sz="1400" b="0" dirty="0" err="1"/>
              <a:t>Hersh</a:t>
            </a:r>
            <a:r>
              <a:rPr lang="en-US" altLang="en-US" sz="1400" b="0" dirty="0"/>
              <a:t>, W. (2011). EHRs and health care quality: Correlation with out-of-date, differently purposed data does not equate with causality. </a:t>
            </a:r>
            <a:r>
              <a:rPr lang="en-US" altLang="en-US" sz="1400" b="0" i="1" dirty="0"/>
              <a:t>Archives of Internal Medicine, </a:t>
            </a:r>
            <a:r>
              <a:rPr lang="en-US" altLang="en-US" sz="1400" b="0" dirty="0"/>
              <a:t>171, 952–953.</a:t>
            </a:r>
          </a:p>
          <a:p>
            <a:pPr marL="465138" indent="-465138">
              <a:lnSpc>
                <a:spcPts val="1580"/>
              </a:lnSpc>
              <a:spcBef>
                <a:spcPts val="300"/>
              </a:spcBef>
              <a:buFont typeface="Arial" panose="020B0604020202020204" pitchFamily="34" charset="0"/>
              <a:buNone/>
              <a:defRPr/>
            </a:pPr>
            <a:r>
              <a:rPr lang="en-US" altLang="en-US" sz="1400" b="0" dirty="0"/>
              <a:t>National Quality Forum. (2016) Electronic quality measures (</a:t>
            </a:r>
            <a:r>
              <a:rPr lang="en-US" altLang="en-US" sz="1400" b="0" dirty="0" err="1"/>
              <a:t>eMeasures</a:t>
            </a:r>
            <a:r>
              <a:rPr lang="en-US" altLang="en-US" sz="1400" b="0" dirty="0"/>
              <a:t>). Retrieved from </a:t>
            </a:r>
            <a:r>
              <a:rPr lang="en-US" altLang="en-US" sz="1400" b="0" dirty="0">
                <a:hlinkClick r:id="rId4" tooltip="Link to website"/>
              </a:rPr>
              <a:t>http://www. qualityforum.org/Projects/e-g/</a:t>
            </a:r>
            <a:r>
              <a:rPr lang="en-US" altLang="en-US" sz="1400" b="0" dirty="0" err="1">
                <a:hlinkClick r:id="rId4" tooltip="Link to website"/>
              </a:rPr>
              <a:t>eMeasures</a:t>
            </a:r>
            <a:r>
              <a:rPr lang="en-US" altLang="en-US" sz="1400" b="0" dirty="0">
                <a:hlinkClick r:id="rId4" tooltip="Link to website"/>
              </a:rPr>
              <a:t>/Electronic_Quality_Measures_(eMeasures).aspx</a:t>
            </a:r>
            <a:endParaRPr lang="en-US" altLang="en-US" sz="1400" b="0" dirty="0"/>
          </a:p>
          <a:p>
            <a:pPr marL="465138" indent="-465138">
              <a:lnSpc>
                <a:spcPts val="1580"/>
              </a:lnSpc>
              <a:spcBef>
                <a:spcPts val="300"/>
              </a:spcBef>
              <a:defRPr/>
            </a:pPr>
            <a:r>
              <a:rPr lang="en-US" altLang="en-US" sz="1400" b="0" dirty="0" err="1"/>
              <a:t>Nyweide</a:t>
            </a:r>
            <a:r>
              <a:rPr lang="en-US" altLang="en-US" sz="1400" b="0" dirty="0"/>
              <a:t>, D., Weeks, W., Gottlieb, D., </a:t>
            </a:r>
            <a:r>
              <a:rPr lang="en-US" altLang="en-US" sz="1400" b="0" dirty="0" err="1"/>
              <a:t>Casalino</a:t>
            </a:r>
            <a:r>
              <a:rPr lang="en-US" altLang="en-US" sz="1400" b="0" dirty="0"/>
              <a:t>, L., &amp; Fisher, E. (2009). Relationship of primary care physicians’ patient caseload with measurement of quality and cost performance. </a:t>
            </a:r>
            <a:r>
              <a:rPr lang="en-US" altLang="en-US" sz="1400" b="0" i="1" dirty="0"/>
              <a:t>JAMA, </a:t>
            </a:r>
            <a:r>
              <a:rPr lang="en-US" altLang="en-US" sz="1400" b="0" dirty="0"/>
              <a:t>302, 2444–2450. </a:t>
            </a:r>
          </a:p>
        </p:txBody>
      </p:sp>
      <p:sp>
        <p:nvSpPr>
          <p:cNvPr id="6246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3609B946-9C93-4F19-9411-0F8A64195A6D}" type="slidenum">
              <a:rPr lang="en-US" altLang="en-US" sz="1000">
                <a:solidFill>
                  <a:srgbClr val="898989"/>
                </a:solidFill>
              </a:rPr>
              <a:pPr>
                <a:spcBef>
                  <a:spcPct val="0"/>
                </a:spcBef>
                <a:buFontTx/>
                <a:buNone/>
              </a:pPr>
              <a:t>30</a:t>
            </a:fld>
            <a:endParaRPr lang="en-US" altLang="en-US" sz="1000">
              <a:solidFill>
                <a:srgbClr val="898989"/>
              </a:solidFill>
            </a:endParaRPr>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6</a:t>
            </a:r>
          </a:p>
        </p:txBody>
      </p:sp>
      <p:sp>
        <p:nvSpPr>
          <p:cNvPr id="12" name="Text Placeholder 5"/>
          <p:cNvSpPr>
            <a:spLocks noGrp="1"/>
          </p:cNvSpPr>
          <p:nvPr>
            <p:ph type="body" sz="quarter" idx="16"/>
          </p:nvPr>
        </p:nvSpPr>
        <p:spPr>
          <a:xfrm>
            <a:off x="457200" y="1600200"/>
            <a:ext cx="8229600" cy="4663440"/>
          </a:xfrm>
        </p:spPr>
        <p:txBody>
          <a:bodyPr/>
          <a:lstStyle/>
          <a:p>
            <a:pPr eaLnBrk="1" hangingPunct="1">
              <a:buFont typeface="Arial" panose="020B0604020202020204" pitchFamily="34" charset="0"/>
              <a:buNone/>
              <a:defRPr/>
            </a:pPr>
            <a:r>
              <a:rPr lang="en-US" altLang="en-US" sz="1400" b="0" dirty="0"/>
              <a:t>O’Brien, S., DeLong, E., &amp; Peterson, E. (2008). Impact of case volume on hospital performance assessment. </a:t>
            </a:r>
            <a:r>
              <a:rPr lang="en-US" altLang="en-US" sz="1400" b="0" i="1" dirty="0"/>
              <a:t>Archives of Internal Medicine, </a:t>
            </a:r>
            <a:r>
              <a:rPr lang="en-US" altLang="en-US" sz="1400" b="0" dirty="0"/>
              <a:t>168, 1277–1284. </a:t>
            </a:r>
          </a:p>
          <a:p>
            <a:pPr marL="465138" indent="-465138">
              <a:lnSpc>
                <a:spcPts val="1580"/>
              </a:lnSpc>
              <a:spcBef>
                <a:spcPts val="300"/>
              </a:spcBef>
              <a:defRPr/>
            </a:pPr>
            <a:r>
              <a:rPr lang="en-US" altLang="en-US" sz="1400" b="0" dirty="0"/>
              <a:t>Olsen, L., </a:t>
            </a:r>
            <a:r>
              <a:rPr lang="en-US" altLang="en-US" sz="1400" b="0" dirty="0" err="1"/>
              <a:t>Aisner</a:t>
            </a:r>
            <a:r>
              <a:rPr lang="en-US" altLang="en-US" sz="1400" b="0" dirty="0"/>
              <a:t>, D., &amp; McGinnis, J. (Eds.). (2007). </a:t>
            </a:r>
            <a:r>
              <a:rPr lang="en-US" altLang="en-US" sz="1400" b="0" i="1" dirty="0"/>
              <a:t>The learning healthcare system—Workshop summary</a:t>
            </a:r>
            <a:r>
              <a:rPr lang="en-US" altLang="en-US" sz="1400" b="0" dirty="0"/>
              <a:t>. Washington, DC: National Academies Press. </a:t>
            </a:r>
          </a:p>
          <a:p>
            <a:pPr marL="465138" indent="-465138">
              <a:lnSpc>
                <a:spcPts val="1580"/>
              </a:lnSpc>
              <a:spcBef>
                <a:spcPts val="300"/>
              </a:spcBef>
              <a:defRPr/>
            </a:pPr>
            <a:r>
              <a:rPr lang="en-US" altLang="en-US" sz="1400" b="0" dirty="0"/>
              <a:t>Olsen, L., &amp; Young, P. L. (2010). </a:t>
            </a:r>
            <a:r>
              <a:rPr lang="en-US" altLang="en-US" sz="1400" b="0" i="1" dirty="0"/>
              <a:t>The Healthcare Imperative: Lowering costs and improving outcomes: Workshop series summary</a:t>
            </a:r>
            <a:r>
              <a:rPr lang="en-US" altLang="en-US" sz="1400" b="0" dirty="0"/>
              <a:t>. Washington, DC: National Academies Press.</a:t>
            </a:r>
          </a:p>
          <a:p>
            <a:pPr marL="465138" indent="-465138">
              <a:lnSpc>
                <a:spcPts val="1580"/>
              </a:lnSpc>
              <a:spcBef>
                <a:spcPts val="300"/>
              </a:spcBef>
              <a:defRPr/>
            </a:pPr>
            <a:r>
              <a:rPr lang="en-US" altLang="en-US" sz="1400" b="0" dirty="0" err="1"/>
              <a:t>Pakhomov</a:t>
            </a:r>
            <a:r>
              <a:rPr lang="en-US" altLang="en-US" sz="1400" b="0" dirty="0"/>
              <a:t>, S., </a:t>
            </a:r>
            <a:r>
              <a:rPr lang="en-US" altLang="en-US" sz="1400" b="0" dirty="0" err="1"/>
              <a:t>Bjornsen</a:t>
            </a:r>
            <a:r>
              <a:rPr lang="en-US" altLang="en-US" sz="1400" b="0" dirty="0"/>
              <a:t>, S., Hanson, P., &amp; Smith, S. (2008). Quality performance measurement using the text of electronic medical records. </a:t>
            </a:r>
            <a:r>
              <a:rPr lang="en-US" altLang="en-US" sz="1400" b="0" i="1" dirty="0"/>
              <a:t>Medical Decision Making, </a:t>
            </a:r>
            <a:r>
              <a:rPr lang="en-US" altLang="en-US" sz="1400" b="0" dirty="0"/>
              <a:t>28, 462–470. </a:t>
            </a:r>
          </a:p>
          <a:p>
            <a:pPr marL="465138" indent="-465138" eaLnBrk="1" hangingPunct="1">
              <a:buFont typeface="Arial" panose="020B0604020202020204" pitchFamily="34" charset="0"/>
              <a:buNone/>
              <a:defRPr/>
            </a:pPr>
            <a:r>
              <a:rPr lang="en-US" altLang="en-US" sz="1400" b="0" dirty="0" err="1"/>
              <a:t>Pakhomov</a:t>
            </a:r>
            <a:r>
              <a:rPr lang="en-US" altLang="en-US" sz="1400" b="0" dirty="0"/>
              <a:t>, S., Hanson, P., </a:t>
            </a:r>
            <a:r>
              <a:rPr lang="en-US" altLang="en-US" sz="1400" b="0" dirty="0" err="1"/>
              <a:t>Bjornsen</a:t>
            </a:r>
            <a:r>
              <a:rPr lang="en-US" altLang="en-US" sz="1400" b="0" dirty="0"/>
              <a:t>, S., &amp; Smith, S. (2008). Automatic classification of foot examination findings using statistical natural language processing and machine learning. </a:t>
            </a:r>
            <a:r>
              <a:rPr lang="en-US" altLang="en-US" sz="1400" b="0" i="1" dirty="0"/>
              <a:t>Journal of the American Medical Informatics Association</a:t>
            </a:r>
            <a:r>
              <a:rPr lang="en-US" altLang="en-US" sz="1400" b="0" dirty="0"/>
              <a:t>, </a:t>
            </a:r>
            <a:r>
              <a:rPr lang="en-US" sz="1400" b="0" i="1" dirty="0"/>
              <a:t>15</a:t>
            </a:r>
            <a:r>
              <a:rPr lang="en-US" sz="1400" b="0" dirty="0"/>
              <a:t>(2), 198–202</a:t>
            </a:r>
            <a:r>
              <a:rPr lang="en-US" altLang="en-US" sz="1400" b="0" dirty="0"/>
              <a:t>. </a:t>
            </a:r>
          </a:p>
          <a:p>
            <a:pPr marL="465138" indent="-465138" eaLnBrk="1" hangingPunct="1">
              <a:defRPr/>
            </a:pPr>
            <a:r>
              <a:rPr lang="en-US" altLang="en-US" sz="1400" b="0" dirty="0"/>
              <a:t>Patterson, M., Hernandez, A., Hammill, B., et al. (2010). Process of care performance measures and long-term outcomes in patients hospitalized with heart failure. </a:t>
            </a:r>
            <a:r>
              <a:rPr lang="en-US" altLang="en-US" sz="1400" b="0" i="1" dirty="0"/>
              <a:t>Medical Care, 48</a:t>
            </a:r>
            <a:r>
              <a:rPr lang="en-US" altLang="en-US" sz="1400" b="0" dirty="0"/>
              <a:t>, 210–216. </a:t>
            </a:r>
          </a:p>
          <a:p>
            <a:pPr eaLnBrk="1" hangingPunct="1">
              <a:defRPr/>
            </a:pPr>
            <a:r>
              <a:rPr lang="en-US" altLang="en-US" sz="1400" b="0" dirty="0" err="1"/>
              <a:t>Pawlson</a:t>
            </a:r>
            <a:r>
              <a:rPr lang="en-US" altLang="en-US" sz="1400" b="0" dirty="0"/>
              <a:t>, L., </a:t>
            </a:r>
            <a:r>
              <a:rPr lang="en-US" altLang="en-US" sz="1400" b="0" dirty="0" err="1"/>
              <a:t>Scholle</a:t>
            </a:r>
            <a:r>
              <a:rPr lang="en-US" altLang="en-US" sz="1400" b="0" dirty="0"/>
              <a:t>, S., &amp; Powers, A. (2007). Comparison of administrative-only versus administrative plus chart review data for reporting HEDIS hybrid measures. </a:t>
            </a:r>
            <a:r>
              <a:rPr lang="en-US" altLang="en-US" sz="1400" b="0" i="1" dirty="0"/>
              <a:t>American Journal of Managed Care, 13</a:t>
            </a:r>
            <a:r>
              <a:rPr lang="en-US" altLang="en-US" sz="1400" b="0" dirty="0"/>
              <a:t>, 553–558. </a:t>
            </a:r>
          </a:p>
          <a:p>
            <a:pPr marL="465138" indent="-465138">
              <a:defRPr/>
            </a:pPr>
            <a:r>
              <a:rPr lang="en-US" altLang="en-US" sz="1400" b="0" dirty="0" err="1"/>
              <a:t>Persell</a:t>
            </a:r>
            <a:r>
              <a:rPr lang="en-US" altLang="en-US" sz="1400" b="0" dirty="0"/>
              <a:t>, S., Dolan, N., </a:t>
            </a:r>
            <a:r>
              <a:rPr lang="en-US" altLang="en-US" sz="1400" b="0" dirty="0" err="1"/>
              <a:t>Friesema</a:t>
            </a:r>
            <a:r>
              <a:rPr lang="en-US" altLang="en-US" sz="1400" b="0" dirty="0"/>
              <a:t>, E., Thompson, J., Kaiser, D., &amp; Baker, D. (2010). Frequency of inappropriate medical exceptions to quality measures. </a:t>
            </a:r>
            <a:r>
              <a:rPr lang="en-US" altLang="en-US" sz="1400" b="0" i="1" dirty="0"/>
              <a:t>Annals of Internal Medicine, 152</a:t>
            </a:r>
            <a:r>
              <a:rPr lang="en-US" altLang="en-US" sz="1400" b="0" dirty="0"/>
              <a:t>, 225. </a:t>
            </a:r>
          </a:p>
          <a:p>
            <a:pPr marL="465138" indent="-465138">
              <a:defRPr/>
            </a:pPr>
            <a:endParaRPr lang="en-US" altLang="en-US" sz="1400" b="0" dirty="0"/>
          </a:p>
        </p:txBody>
      </p:sp>
      <p:sp>
        <p:nvSpPr>
          <p:cNvPr id="6451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0443A66F-EE72-4BF2-94B0-EEC98031B29F}" type="slidenum">
              <a:rPr lang="en-US" altLang="en-US" sz="1000">
                <a:solidFill>
                  <a:srgbClr val="898989"/>
                </a:solidFill>
              </a:rPr>
              <a:pPr>
                <a:spcBef>
                  <a:spcPct val="0"/>
                </a:spcBef>
                <a:buFontTx/>
                <a:buNone/>
              </a:pPr>
              <a:t>31</a:t>
            </a:fld>
            <a:endParaRPr lang="en-US" altLang="en-US" sz="1000">
              <a:solidFill>
                <a:srgbClr val="89898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7</a:t>
            </a:r>
          </a:p>
        </p:txBody>
      </p:sp>
      <p:sp>
        <p:nvSpPr>
          <p:cNvPr id="10" name="Text Placeholder 5"/>
          <p:cNvSpPr>
            <a:spLocks noGrp="1"/>
          </p:cNvSpPr>
          <p:nvPr>
            <p:ph type="body" sz="quarter" idx="16"/>
          </p:nvPr>
        </p:nvSpPr>
        <p:spPr>
          <a:xfrm>
            <a:off x="457200" y="1600200"/>
            <a:ext cx="8229600" cy="4663440"/>
          </a:xfrm>
        </p:spPr>
        <p:txBody>
          <a:bodyPr/>
          <a:lstStyle/>
          <a:p>
            <a:pPr marL="465138" indent="-465138">
              <a:defRPr/>
            </a:pPr>
            <a:r>
              <a:rPr lang="en-US" altLang="en-US" sz="1400" b="0" dirty="0"/>
              <a:t>PBMC Health. (2013). Hospitals &amp; health networks 2013 most wired innovator award finalist. Retrieved from </a:t>
            </a:r>
            <a:r>
              <a:rPr lang="en-US" altLang="en-US" sz="1400" b="0" dirty="0">
                <a:hlinkClick r:id="rId3" tooltip="Link to document"/>
              </a:rPr>
              <a:t>http://www.pbmchealth.org/news-and-events/in-the-news/peconic-bay-medical-center-hospitals-health-networks-2013-mo</a:t>
            </a:r>
            <a:endParaRPr lang="en-US" altLang="en-US" sz="1400" b="0" dirty="0"/>
          </a:p>
          <a:p>
            <a:pPr marL="465138" indent="-465138">
              <a:defRPr/>
            </a:pPr>
            <a:r>
              <a:rPr lang="en-US" altLang="en-US" sz="1400" b="0" dirty="0"/>
              <a:t>Pham, H., </a:t>
            </a:r>
            <a:r>
              <a:rPr lang="en-US" altLang="en-US" sz="1400" b="0" dirty="0" err="1"/>
              <a:t>Schrag</a:t>
            </a:r>
            <a:r>
              <a:rPr lang="en-US" altLang="en-US" sz="1400" b="0" dirty="0"/>
              <a:t>, D., O’Malley, A., Wu, B., &amp; Bach, P. (2007). Care patterns in Medicare and their implications for pay for performance. </a:t>
            </a:r>
            <a:r>
              <a:rPr lang="en-US" altLang="en-US" sz="1400" b="0" i="1" dirty="0"/>
              <a:t>New England Journal of Medicine, </a:t>
            </a:r>
            <a:r>
              <a:rPr lang="en-US" altLang="en-US" sz="1400" b="0" dirty="0"/>
              <a:t>356, 1130–1139. </a:t>
            </a:r>
          </a:p>
          <a:p>
            <a:pPr marL="0" indent="0">
              <a:defRPr/>
            </a:pPr>
            <a:r>
              <a:rPr lang="en-US" altLang="en-US" sz="1400" b="0" dirty="0"/>
              <a:t>Porter, M. (2010). What is value in health care? </a:t>
            </a:r>
            <a:r>
              <a:rPr lang="en-US" altLang="en-US" sz="1400" b="0" i="1" dirty="0"/>
              <a:t>New England Journal of Medicine, </a:t>
            </a:r>
            <a:r>
              <a:rPr lang="en-US" altLang="en-US" sz="1400" b="0" dirty="0"/>
              <a:t>363, 2481–2483. </a:t>
            </a:r>
          </a:p>
          <a:p>
            <a:pPr marL="457200" indent="-457200" eaLnBrk="1" hangingPunct="1">
              <a:defRPr/>
            </a:pPr>
            <a:r>
              <a:rPr lang="en-US" altLang="en-US" sz="1400" b="0" dirty="0" err="1"/>
              <a:t>Pronovost</a:t>
            </a:r>
            <a:r>
              <a:rPr lang="en-US" altLang="en-US" sz="1400" b="0" dirty="0"/>
              <a:t>, P., </a:t>
            </a:r>
            <a:r>
              <a:rPr lang="en-US" altLang="en-US" sz="1400" b="0" dirty="0" err="1"/>
              <a:t>Goeschel</a:t>
            </a:r>
            <a:r>
              <a:rPr lang="en-US" altLang="en-US" sz="1400" b="0" dirty="0"/>
              <a:t>, C., &amp; Wachter, R. (2008). The wisdom and justice of not paying for “preventable complications.” </a:t>
            </a:r>
            <a:r>
              <a:rPr lang="en-US" altLang="en-US" sz="1400" b="0" i="1" dirty="0"/>
              <a:t>JAMA, </a:t>
            </a:r>
            <a:r>
              <a:rPr lang="en-US" altLang="en-US" sz="1400" b="0" dirty="0"/>
              <a:t>299, 2197–2199. </a:t>
            </a:r>
          </a:p>
          <a:p>
            <a:pPr marL="457200" indent="-457200">
              <a:defRPr/>
            </a:pPr>
            <a:r>
              <a:rPr lang="en-US" altLang="en-US" sz="1400" b="0" dirty="0"/>
              <a:t>Reeves, G., </a:t>
            </a:r>
            <a:r>
              <a:rPr lang="en-US" sz="1400" b="0" dirty="0"/>
              <a:t>TY Wang, T. Y., Reid, K. J., </a:t>
            </a:r>
            <a:r>
              <a:rPr lang="en-US" altLang="en-US" sz="1400" b="0" dirty="0"/>
              <a:t>et al. (2008). Dissociation between hospital performance of the smoking cessation counseling quality metric and cessation outcomes after myocardial infarction. </a:t>
            </a:r>
            <a:r>
              <a:rPr lang="en-US" altLang="en-US" sz="1400" b="0" i="1" dirty="0"/>
              <a:t>Archives of Internal Medicine, </a:t>
            </a:r>
            <a:r>
              <a:rPr lang="en-US" altLang="en-US" sz="1400" b="0" dirty="0"/>
              <a:t>168, 2111–2117. </a:t>
            </a:r>
          </a:p>
          <a:p>
            <a:pPr marL="457200" indent="-457200">
              <a:defRPr/>
            </a:pPr>
            <a:r>
              <a:rPr lang="en-US" sz="1400" b="0" dirty="0"/>
              <a:t>Romano, M. J., &amp; Stafford, R. S. (2011). Electronic health records and clinical decision support systems impact on national ambulatory care quality.</a:t>
            </a:r>
            <a:r>
              <a:rPr lang="en-US" sz="1400" b="0" i="1" dirty="0"/>
              <a:t> Archives of Internal Medicine, 171</a:t>
            </a:r>
            <a:r>
              <a:rPr lang="en-US" sz="1400" b="0" dirty="0"/>
              <a:t> (10), 897–903. </a:t>
            </a:r>
          </a:p>
          <a:p>
            <a:pPr marL="457200" indent="-457200">
              <a:defRPr/>
            </a:pPr>
            <a:r>
              <a:rPr lang="en-US" altLang="en-US" sz="1400" b="0" dirty="0" err="1"/>
              <a:t>Russom</a:t>
            </a:r>
            <a:r>
              <a:rPr lang="en-US" altLang="en-US" sz="1400" b="0" dirty="0"/>
              <a:t>, P. (2008). </a:t>
            </a:r>
            <a:r>
              <a:rPr lang="en-US" sz="1400" b="0" dirty="0"/>
              <a:t>Definitions of data governance. Retrieved from </a:t>
            </a:r>
            <a:r>
              <a:rPr lang="en-US" sz="1400" b="0" dirty="0">
                <a:hlinkClick r:id="rId4" tooltip="Link to website"/>
              </a:rPr>
              <a:t>https://tdwi.org/articles/2008/05/27/ data-governance-strategies-helping-your-organization-comply-transform-and-integrate.aspx</a:t>
            </a:r>
            <a:endParaRPr lang="en-US" sz="1400" b="0" dirty="0"/>
          </a:p>
          <a:p>
            <a:pPr marL="457200" indent="-457200">
              <a:buFont typeface="Arial" panose="020B0604020202020204" pitchFamily="34" charset="0"/>
              <a:buNone/>
              <a:defRPr/>
            </a:pPr>
            <a:r>
              <a:rPr lang="en-US" altLang="en-US" sz="1400" b="0" dirty="0" err="1"/>
              <a:t>Scholle</a:t>
            </a:r>
            <a:r>
              <a:rPr lang="en-US" altLang="en-US" sz="1400" b="0" dirty="0"/>
              <a:t>, S., </a:t>
            </a:r>
            <a:r>
              <a:rPr lang="en-US" altLang="en-US" sz="1400" b="0" dirty="0" err="1"/>
              <a:t>Roski</a:t>
            </a:r>
            <a:r>
              <a:rPr lang="en-US" altLang="en-US" sz="1400" b="0" dirty="0"/>
              <a:t>, J., Adams, J., et al. (2008). Benchmarking physician performance: Reliability of individual and composite measures. </a:t>
            </a:r>
            <a:r>
              <a:rPr lang="en-US" altLang="en-US" sz="1400" b="0" i="1" dirty="0"/>
              <a:t>American Journal of Managed Care, </a:t>
            </a:r>
            <a:r>
              <a:rPr lang="en-US" altLang="en-US" sz="1400" b="0" dirty="0"/>
              <a:t>14, 829–838. </a:t>
            </a:r>
          </a:p>
        </p:txBody>
      </p:sp>
      <p:sp>
        <p:nvSpPr>
          <p:cNvPr id="6554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819BD0A8-7658-4745-AB6C-AB3CEA31EB2C}" type="slidenum">
              <a:rPr lang="en-US" altLang="en-US" sz="1000">
                <a:solidFill>
                  <a:srgbClr val="898989"/>
                </a:solidFill>
              </a:rPr>
              <a:pPr>
                <a:spcBef>
                  <a:spcPct val="0"/>
                </a:spcBef>
                <a:buFontTx/>
                <a:buNone/>
              </a:pPr>
              <a:t>32</a:t>
            </a:fld>
            <a:endParaRPr lang="en-US" altLang="en-US" sz="1000">
              <a:solidFill>
                <a:srgbClr val="89898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8</a:t>
            </a:r>
          </a:p>
        </p:txBody>
      </p:sp>
      <p:sp>
        <p:nvSpPr>
          <p:cNvPr id="12" name="Text Placeholder 5"/>
          <p:cNvSpPr>
            <a:spLocks noGrp="1"/>
          </p:cNvSpPr>
          <p:nvPr>
            <p:ph type="body" sz="quarter" idx="16"/>
          </p:nvPr>
        </p:nvSpPr>
        <p:spPr>
          <a:xfrm>
            <a:off x="457200" y="1600200"/>
            <a:ext cx="8229600" cy="4663440"/>
          </a:xfrm>
        </p:spPr>
        <p:txBody>
          <a:bodyPr/>
          <a:lstStyle/>
          <a:p>
            <a:pPr eaLnBrk="1" hangingPunct="1">
              <a:lnSpc>
                <a:spcPts val="1580"/>
              </a:lnSpc>
              <a:buFont typeface="Arial" panose="020B0604020202020204" pitchFamily="34" charset="0"/>
              <a:buNone/>
              <a:defRPr/>
            </a:pPr>
            <a:r>
              <a:rPr lang="en-US" altLang="en-US" sz="1400" dirty="0"/>
              <a:t>References</a:t>
            </a:r>
            <a:endParaRPr lang="en-US" altLang="en-US" sz="1400" b="0" dirty="0"/>
          </a:p>
          <a:p>
            <a:pPr marL="457200" indent="-457200">
              <a:lnSpc>
                <a:spcPts val="1580"/>
              </a:lnSpc>
              <a:defRPr/>
            </a:pPr>
            <a:r>
              <a:rPr lang="en-US" altLang="en-US" sz="1400" b="0" dirty="0"/>
              <a:t>Shih, A., Davis, K., </a:t>
            </a:r>
            <a:r>
              <a:rPr lang="en-US" altLang="en-US" sz="1400" b="0" dirty="0" err="1"/>
              <a:t>Schoenbaum</a:t>
            </a:r>
            <a:r>
              <a:rPr lang="en-US" altLang="en-US" sz="1400" b="0" dirty="0"/>
              <a:t>, S., Gauthier, A., </a:t>
            </a:r>
            <a:r>
              <a:rPr lang="en-US" altLang="en-US" sz="1400" b="0" dirty="0" err="1"/>
              <a:t>Nuzum</a:t>
            </a:r>
            <a:r>
              <a:rPr lang="en-US" altLang="en-US" sz="1400" b="0" dirty="0"/>
              <a:t>, R., &amp; McCarthy, D. (2008). Organizing the U.S. health care delivery system for high performance. Washington, DC: Commonwealth Fund. Retrieved from </a:t>
            </a:r>
            <a:r>
              <a:rPr lang="en-US" altLang="en-US" sz="1400" b="0" u="sng" dirty="0">
                <a:hlinkClick r:id="rId3" tooltip="Link to website"/>
              </a:rPr>
              <a:t>http://www.commonwealthfund.org/publications/publications_show.htm?doc_id =698139</a:t>
            </a:r>
            <a:endParaRPr lang="en-US" altLang="en-US" sz="1400" b="0" dirty="0"/>
          </a:p>
          <a:p>
            <a:pPr marL="457200" indent="-457200">
              <a:lnSpc>
                <a:spcPts val="1580"/>
              </a:lnSpc>
              <a:defRPr/>
            </a:pPr>
            <a:r>
              <a:rPr lang="en-US" altLang="en-US" sz="1400" b="0" dirty="0"/>
              <a:t>Snyder, L., &amp; Neubauer, R. (2007). Pay-for-performance principles that promote patient-centered care: An ethics manifesto. </a:t>
            </a:r>
            <a:r>
              <a:rPr lang="en-US" altLang="en-US" sz="1400" b="0" i="1" dirty="0"/>
              <a:t>Annals of Internal Medicine, </a:t>
            </a:r>
            <a:r>
              <a:rPr lang="en-US" altLang="en-US" sz="1400" b="0" dirty="0"/>
              <a:t>147, 792–794. </a:t>
            </a:r>
          </a:p>
          <a:p>
            <a:pPr marL="457200" indent="-457200">
              <a:lnSpc>
                <a:spcPts val="1580"/>
              </a:lnSpc>
              <a:defRPr/>
            </a:pPr>
            <a:r>
              <a:rPr lang="en-US" sz="1400" b="0" dirty="0"/>
              <a:t>Tang, P. C., Ralston, M., </a:t>
            </a:r>
            <a:r>
              <a:rPr lang="en-US" sz="1400" b="0" dirty="0" err="1"/>
              <a:t>Arrigotti</a:t>
            </a:r>
            <a:r>
              <a:rPr lang="en-US" sz="1400" b="0" dirty="0"/>
              <a:t>, M. F., Qureshi, L., &amp; Graham, J. (</a:t>
            </a:r>
            <a:r>
              <a:rPr lang="en-US" sz="1400" b="0" dirty="0" err="1"/>
              <a:t>n.d.</a:t>
            </a:r>
            <a:r>
              <a:rPr lang="en-US" sz="1400" b="0" dirty="0"/>
              <a:t>). </a:t>
            </a:r>
            <a:r>
              <a:rPr lang="en-US" sz="1400" b="0" i="1" dirty="0"/>
              <a:t>Comparison of Methodologies for Calculating Quality Measures Based on Administrative Data versus Clinical Data from an Electronic Health Record System: Implications for Performance Measures</a:t>
            </a:r>
            <a:r>
              <a:rPr lang="en-US" sz="1400" b="0" dirty="0"/>
              <a:t>. American Medical Informatics Association. </a:t>
            </a:r>
          </a:p>
          <a:p>
            <a:pPr marL="457200" indent="-457200">
              <a:lnSpc>
                <a:spcPts val="1580"/>
              </a:lnSpc>
              <a:buFont typeface="Arial" panose="020B0604020202020204" pitchFamily="34" charset="0"/>
              <a:buNone/>
              <a:defRPr/>
            </a:pPr>
            <a:r>
              <a:rPr lang="en-US" altLang="en-US" sz="1400" b="0" dirty="0" err="1"/>
              <a:t>Tu</a:t>
            </a:r>
            <a:r>
              <a:rPr lang="en-US" altLang="en-US" sz="1400" b="0" dirty="0"/>
              <a:t>, J., Donovan, L., Lee, D., et al. (2009). Effectiveness of public report cards for improving the quality of cardiac care: the EFFECT study: A randomized trial. </a:t>
            </a:r>
            <a:r>
              <a:rPr lang="en-US" altLang="en-US" sz="1400" b="0" i="1" dirty="0"/>
              <a:t>JAMA, </a:t>
            </a:r>
            <a:r>
              <a:rPr lang="en-US" altLang="en-US" sz="1400" b="0" dirty="0"/>
              <a:t>302, 2330–2337. </a:t>
            </a:r>
          </a:p>
          <a:p>
            <a:pPr marL="457200" indent="-457200">
              <a:lnSpc>
                <a:spcPts val="1580"/>
              </a:lnSpc>
              <a:buFont typeface="Arial" panose="020B0604020202020204" pitchFamily="34" charset="0"/>
              <a:buNone/>
              <a:defRPr/>
            </a:pPr>
            <a:r>
              <a:rPr lang="en-US" altLang="en-US" sz="1400" b="0" dirty="0"/>
              <a:t>Vonnegut, M. (2007). Is quality improvement improving quality? A view from the doctor's office. </a:t>
            </a:r>
            <a:r>
              <a:rPr lang="en-US" altLang="en-US" sz="1400" b="0" i="1" dirty="0"/>
              <a:t>New England Journal of Medicine</a:t>
            </a:r>
            <a:r>
              <a:rPr lang="en-US" altLang="en-US" sz="1400" b="0" dirty="0"/>
              <a:t>, 357, 2652–2653. </a:t>
            </a:r>
          </a:p>
          <a:p>
            <a:pPr marL="457200" indent="-457200">
              <a:lnSpc>
                <a:spcPts val="1580"/>
              </a:lnSpc>
              <a:buFont typeface="Arial" panose="020B0604020202020204" pitchFamily="34" charset="0"/>
              <a:buNone/>
              <a:defRPr/>
            </a:pPr>
            <a:r>
              <a:rPr lang="en-US" altLang="en-US" sz="1400" b="0" dirty="0" err="1"/>
              <a:t>Wachter</a:t>
            </a:r>
            <a:r>
              <a:rPr lang="en-US" altLang="en-US" sz="1400" b="0" dirty="0"/>
              <a:t>, R., Flanders, S., Fee, C., &amp; </a:t>
            </a:r>
            <a:r>
              <a:rPr lang="en-US" altLang="en-US" sz="1400" b="0" dirty="0" err="1"/>
              <a:t>Pronovost</a:t>
            </a:r>
            <a:r>
              <a:rPr lang="en-US" altLang="en-US" sz="1400" b="0" dirty="0"/>
              <a:t>, P. (2008). Public reporting of antibiotic timing in patients with pneumonia: Lessons from a flawed performance measure. Annals of Internal Medicine, 149, 29–32.</a:t>
            </a:r>
          </a:p>
          <a:p>
            <a:pPr marL="457200" indent="-457200">
              <a:lnSpc>
                <a:spcPts val="1580"/>
              </a:lnSpc>
              <a:defRPr/>
            </a:pPr>
            <a:r>
              <a:rPr lang="en-US" altLang="en-US" sz="1400" b="0" dirty="0"/>
              <a:t>Wang, T., </a:t>
            </a:r>
            <a:r>
              <a:rPr lang="en-US" altLang="en-US" sz="1400" b="0" dirty="0" err="1"/>
              <a:t>Fonarow</a:t>
            </a:r>
            <a:r>
              <a:rPr lang="en-US" altLang="en-US" sz="1400" b="0" dirty="0"/>
              <a:t>, G., Hernandez, A., et al. (2009). The dissociation between door-to-balloon time improvement and improvements in other acute myocardial infarction care processes and patient outcomes. </a:t>
            </a:r>
            <a:r>
              <a:rPr lang="en-US" altLang="en-US" sz="1400" b="0" i="1" dirty="0"/>
              <a:t>Archives of Internal Medicine, </a:t>
            </a:r>
            <a:r>
              <a:rPr lang="en-US" altLang="en-US" sz="1400" b="0" dirty="0"/>
              <a:t>169, 1411–1419. </a:t>
            </a:r>
          </a:p>
          <a:p>
            <a:pPr marL="457200" indent="-457200">
              <a:lnSpc>
                <a:spcPts val="1580"/>
              </a:lnSpc>
              <a:buFont typeface="Arial" panose="020B0604020202020204" pitchFamily="34" charset="0"/>
              <a:buNone/>
              <a:defRPr/>
            </a:pPr>
            <a:endParaRPr lang="en-US" altLang="en-US" sz="1400" b="0" dirty="0"/>
          </a:p>
          <a:p>
            <a:pPr marL="0" indent="0" eaLnBrk="1" hangingPunct="1">
              <a:lnSpc>
                <a:spcPts val="1580"/>
              </a:lnSpc>
              <a:buFont typeface="Arial" panose="020B0604020202020204" pitchFamily="34" charset="0"/>
              <a:buNone/>
              <a:defRPr/>
            </a:pPr>
            <a:endParaRPr lang="en-US" altLang="en-US" sz="1400" dirty="0"/>
          </a:p>
        </p:txBody>
      </p:sp>
      <p:sp>
        <p:nvSpPr>
          <p:cNvPr id="6656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19FC3E26-0517-4A6E-9DAA-41484D1C77B8}" type="slidenum">
              <a:rPr lang="en-US" altLang="en-US" sz="1000">
                <a:solidFill>
                  <a:srgbClr val="898989"/>
                </a:solidFill>
              </a:rPr>
              <a:pPr>
                <a:spcBef>
                  <a:spcPct val="0"/>
                </a:spcBef>
                <a:buFontTx/>
                <a:buNone/>
              </a:pPr>
              <a:t>33</a:t>
            </a:fld>
            <a:endParaRPr lang="en-US" altLang="en-US" sz="1000">
              <a:solidFill>
                <a:srgbClr val="89898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365760" y="274637"/>
            <a:ext cx="8412480" cy="1143000"/>
          </a:xfrm>
          <a:solidFill>
            <a:schemeClr val="bg1"/>
          </a:solidFill>
        </p:spPr>
        <p:txBody>
          <a:bodyPr/>
          <a:lstStyle/>
          <a:p>
            <a:pPr eaLnBrk="1" hangingPunct="1"/>
            <a:r>
              <a:rPr lang="en-US" altLang="en-US" dirty="0">
                <a:ea typeface="MS PGothic" pitchFamily="34" charset="-128"/>
              </a:rPr>
              <a:t>Quality Measurement and Improvement</a:t>
            </a:r>
            <a:br>
              <a:rPr lang="en-US" altLang="en-US" dirty="0">
                <a:ea typeface="MS PGothic" pitchFamily="34" charset="-128"/>
              </a:rPr>
            </a:br>
            <a:r>
              <a:rPr lang="en-US" altLang="en-US" dirty="0">
                <a:ea typeface="MS PGothic" pitchFamily="34" charset="-128"/>
              </a:rPr>
              <a:t>References – Lecture c Continued 9</a:t>
            </a:r>
          </a:p>
        </p:txBody>
      </p:sp>
      <p:sp>
        <p:nvSpPr>
          <p:cNvPr id="11" name="Text Placeholder 5"/>
          <p:cNvSpPr>
            <a:spLocks noGrp="1"/>
          </p:cNvSpPr>
          <p:nvPr>
            <p:ph type="body" sz="quarter" idx="16"/>
          </p:nvPr>
        </p:nvSpPr>
        <p:spPr>
          <a:xfrm>
            <a:off x="457200" y="1721387"/>
            <a:ext cx="8229600" cy="2032000"/>
          </a:xfrm>
        </p:spPr>
        <p:txBody>
          <a:bodyPr/>
          <a:lstStyle/>
          <a:p>
            <a:pPr marL="457200" indent="-457200">
              <a:defRPr/>
            </a:pPr>
            <a:r>
              <a:rPr lang="en-US" altLang="en-US" sz="1400" b="0" dirty="0"/>
              <a:t>Weinstock, M., </a:t>
            </a:r>
            <a:r>
              <a:rPr lang="en-US" altLang="en-US" sz="1400" b="0" dirty="0" err="1"/>
              <a:t>Hoppszallern</a:t>
            </a:r>
            <a:r>
              <a:rPr lang="en-US" altLang="en-US" sz="1400" b="0" dirty="0"/>
              <a:t>, S. (2015). 2015 most wired. H&amp;HN. July. 26-39. Retrieved from  </a:t>
            </a:r>
            <a:r>
              <a:rPr lang="en-US" altLang="en-US" sz="1400" b="0" dirty="0">
                <a:hlinkClick r:id="rId3" tooltip="Link to PDF"/>
              </a:rPr>
              <a:t>http://www.hhnmag.com/ext/resources/inc-hhn/pdfs/2015/MostWired_2015_complete1.pdf</a:t>
            </a:r>
            <a:endParaRPr lang="en-US" altLang="en-US" sz="1400" b="0" dirty="0"/>
          </a:p>
          <a:p>
            <a:pPr marL="457200" indent="-457200">
              <a:buFont typeface="Arial" panose="020B0604020202020204" pitchFamily="34" charset="0"/>
              <a:buNone/>
              <a:defRPr/>
            </a:pPr>
            <a:r>
              <a:rPr lang="en-US" altLang="en-US" sz="1400" b="0" i="1" dirty="0"/>
              <a:t>Relationship between </a:t>
            </a:r>
            <a:r>
              <a:rPr lang="en-US" altLang="en-US" sz="1400" b="0" dirty="0"/>
              <a:t>Medicare’s hospital compare performance measures and mortality rates. </a:t>
            </a:r>
            <a:r>
              <a:rPr lang="en-US" altLang="en-US" sz="1400" b="0" i="1" dirty="0"/>
              <a:t>JAMA, </a:t>
            </a:r>
            <a:r>
              <a:rPr lang="en-US" altLang="en-US" sz="1400" b="0" dirty="0"/>
              <a:t>296, 2694–2702. </a:t>
            </a:r>
          </a:p>
          <a:p>
            <a:pPr marL="457200" indent="-457200">
              <a:buFont typeface="Arial" panose="020B0604020202020204" pitchFamily="34" charset="0"/>
              <a:buNone/>
              <a:defRPr/>
            </a:pPr>
            <a:r>
              <a:rPr lang="en-US" altLang="en-US" sz="1400" b="0" dirty="0"/>
              <a:t>Werner, R., Goldman, L., &amp; Dudley, R. (2008). Comparison of change in quality of care between safety-net and non-safety-net hospitals. </a:t>
            </a:r>
            <a:r>
              <a:rPr lang="en-US" altLang="en-US" sz="1400" b="0" i="1" dirty="0"/>
              <a:t>JAMA, </a:t>
            </a:r>
            <a:r>
              <a:rPr lang="en-US" altLang="en-US" sz="1400" b="0" dirty="0"/>
              <a:t>299, 2180–2187. </a:t>
            </a:r>
          </a:p>
          <a:p>
            <a:pPr marL="0" indent="0" eaLnBrk="1" hangingPunct="1">
              <a:buFont typeface="Arial" panose="020B0604020202020204" pitchFamily="34" charset="0"/>
              <a:buNone/>
              <a:defRPr/>
            </a:pPr>
            <a:endParaRPr lang="en-US" altLang="en-US" sz="14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34</a:t>
            </a:fld>
            <a:endParaRPr lang="en-US" dirty="0"/>
          </a:p>
        </p:txBody>
      </p:sp>
    </p:spTree>
    <p:extLst>
      <p:ext uri="{BB962C8B-B14F-4D97-AF65-F5344CB8AC3E}">
        <p14:creationId xmlns:p14="http://schemas.microsoft.com/office/powerpoint/2010/main" val="27341946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Quality Measurement and Improvement</a:t>
            </a:r>
            <a:br>
              <a:rPr lang="en-US" dirty="0"/>
            </a:br>
            <a:r>
              <a:rPr lang="en-US" dirty="0"/>
              <a:t>Lecture c</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35</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t>Role of IT and Informatics</a:t>
            </a:r>
          </a:p>
        </p:txBody>
      </p:sp>
      <p:sp>
        <p:nvSpPr>
          <p:cNvPr id="10243" name="Content Placeholder 2"/>
          <p:cNvSpPr>
            <a:spLocks noGrp="1"/>
          </p:cNvSpPr>
          <p:nvPr>
            <p:ph sz="quarter" idx="14"/>
          </p:nvPr>
        </p:nvSpPr>
        <p:spPr/>
        <p:txBody>
          <a:bodyPr/>
          <a:lstStyle/>
          <a:p>
            <a:r>
              <a:rPr lang="en-US" altLang="en-US" sz="2000" dirty="0"/>
              <a:t>Need electronic data (IT) and means to understand it (informatics)</a:t>
            </a:r>
          </a:p>
          <a:p>
            <a:r>
              <a:rPr lang="en-US" altLang="en-US" sz="2000" dirty="0"/>
              <a:t>Series of case studies demonstrate real-world use for quality measurement and improvement (</a:t>
            </a:r>
            <a:r>
              <a:rPr lang="en-US" altLang="en-US" sz="2000" dirty="0" err="1"/>
              <a:t>Fowles</a:t>
            </a:r>
            <a:r>
              <a:rPr lang="en-US" altLang="en-US" sz="2000" dirty="0"/>
              <a:t> et al., 2008)</a:t>
            </a:r>
          </a:p>
          <a:p>
            <a:r>
              <a:rPr lang="en-US" altLang="en-US" sz="2000" dirty="0"/>
              <a:t>Standards emerging for measures and their reporting</a:t>
            </a:r>
          </a:p>
          <a:p>
            <a:pPr lvl="1"/>
            <a:r>
              <a:rPr lang="en-US" altLang="en-US" sz="1800" dirty="0"/>
              <a:t>Quality Reporting Document Architecture (QRDA) for quality reports (</a:t>
            </a:r>
            <a:r>
              <a:rPr lang="en-US" altLang="en-US" sz="1800" dirty="0" err="1"/>
              <a:t>Alschuler</a:t>
            </a:r>
            <a:r>
              <a:rPr lang="en-US" altLang="en-US" sz="1800" dirty="0"/>
              <a:t> et al., 2007)</a:t>
            </a:r>
          </a:p>
          <a:p>
            <a:pPr lvl="1"/>
            <a:r>
              <a:rPr lang="en-US" altLang="en-US" sz="1800" dirty="0"/>
              <a:t>Hospital Quality Measures Format (HQMF) for individual measures (</a:t>
            </a:r>
            <a:r>
              <a:rPr lang="en-US" altLang="en-US" sz="1800" dirty="0">
                <a:hlinkClick r:id="rId4" tooltip="Link to website"/>
              </a:rPr>
              <a:t>http://www.hqmf.org</a:t>
            </a:r>
            <a:r>
              <a:rPr lang="en-US" altLang="en-US" sz="1800" dirty="0"/>
              <a:t>) </a:t>
            </a:r>
          </a:p>
          <a:p>
            <a:pPr lvl="1"/>
            <a:r>
              <a:rPr lang="en-US" altLang="en-US" sz="1800" dirty="0" err="1"/>
              <a:t>eMeasures</a:t>
            </a:r>
            <a:r>
              <a:rPr lang="en-US" altLang="en-US" sz="1800" dirty="0"/>
              <a:t>: Effort to </a:t>
            </a:r>
            <a:r>
              <a:rPr lang="ja-JP" altLang="en-US" sz="1800" dirty="0"/>
              <a:t>“</a:t>
            </a:r>
            <a:r>
              <a:rPr lang="en-US" altLang="ja-JP" sz="1800" dirty="0"/>
              <a:t>retool</a:t>
            </a:r>
            <a:r>
              <a:rPr lang="ja-JP" altLang="en-US" sz="1800" dirty="0"/>
              <a:t>”</a:t>
            </a:r>
            <a:r>
              <a:rPr lang="en-US" altLang="ja-JP" sz="1800" dirty="0"/>
              <a:t> 113 quality measures easy to extract from EHR data and express in HQMF</a:t>
            </a:r>
          </a:p>
          <a:p>
            <a:pPr lvl="2"/>
            <a:r>
              <a:rPr lang="en-US" altLang="en-US" sz="1600" dirty="0">
                <a:hlinkClick r:id="rId5" tooltip="Link to website"/>
              </a:rPr>
              <a:t>http://www.qualityforum.org/Projects/eg/eMeasures/Electronic_Quality_Measures.aspx </a:t>
            </a:r>
            <a:endParaRPr lang="en-US" altLang="en-US" sz="16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Role of IT and Informatics Continued</a:t>
            </a:r>
            <a:endParaRPr lang="en-US" altLang="en-US" dirty="0"/>
          </a:p>
        </p:txBody>
      </p:sp>
      <p:sp>
        <p:nvSpPr>
          <p:cNvPr id="12291" name="Content Placeholder 2"/>
          <p:cNvSpPr>
            <a:spLocks noGrp="1"/>
          </p:cNvSpPr>
          <p:nvPr>
            <p:ph sz="quarter" idx="14"/>
          </p:nvPr>
        </p:nvSpPr>
        <p:spPr/>
        <p:txBody>
          <a:bodyPr/>
          <a:lstStyle/>
          <a:p>
            <a:r>
              <a:rPr lang="en-US" altLang="en-US" sz="2000" dirty="0"/>
              <a:t>In inpatient settings</a:t>
            </a:r>
          </a:p>
          <a:p>
            <a:pPr lvl="1"/>
            <a:r>
              <a:rPr lang="en-US" altLang="en-US" sz="1800" dirty="0"/>
              <a:t>University </a:t>
            </a:r>
            <a:r>
              <a:rPr lang="en-US" altLang="en-US" sz="1800" dirty="0" err="1"/>
              <a:t>HealthSystem</a:t>
            </a:r>
            <a:r>
              <a:rPr lang="en-US" altLang="en-US" sz="1800" dirty="0"/>
              <a:t> Consortium (UHC) sites at HIMSS Analytics Stage 4 or higher adoption have higher scores on quality measures (HIMSS Analytics, 2006)</a:t>
            </a:r>
          </a:p>
          <a:p>
            <a:pPr lvl="1"/>
            <a:r>
              <a:rPr lang="ja-JP" altLang="en-US" sz="1800" dirty="0"/>
              <a:t>“</a:t>
            </a:r>
            <a:r>
              <a:rPr lang="en-US" altLang="ja-JP" sz="1800" dirty="0"/>
              <a:t>Most wired</a:t>
            </a:r>
            <a:r>
              <a:rPr lang="ja-JP" altLang="en-US" sz="1800" dirty="0"/>
              <a:t>”</a:t>
            </a:r>
            <a:r>
              <a:rPr lang="en-US" altLang="ja-JP" sz="1800" dirty="0"/>
              <a:t> hospitals more likely to have higher quality measures (Weinstock 2015)</a:t>
            </a:r>
          </a:p>
          <a:p>
            <a:r>
              <a:rPr lang="en-US" altLang="en-US" sz="2000" dirty="0"/>
              <a:t>Mixed results in outpatient settings</a:t>
            </a:r>
          </a:p>
          <a:p>
            <a:pPr lvl="1"/>
            <a:r>
              <a:rPr lang="en-US" altLang="en-US" sz="1800" dirty="0"/>
              <a:t>Presence of EHR not correlated with better quality in treatment of diabetes measures (</a:t>
            </a:r>
            <a:r>
              <a:rPr lang="en-US" altLang="en-US" sz="1800" dirty="0" err="1"/>
              <a:t>Crosson</a:t>
            </a:r>
            <a:r>
              <a:rPr lang="en-US" altLang="en-US" sz="1800" dirty="0"/>
              <a:t> et al., 2007) and general ambulatory quality measures (Linder et al., 2007; Romano &amp; Stafford, 2011)</a:t>
            </a:r>
          </a:p>
          <a:p>
            <a:pPr lvl="1"/>
            <a:r>
              <a:rPr lang="en-US" altLang="en-US" sz="1800" dirty="0"/>
              <a:t>Targeted quality improvement does lead to better outcomes (</a:t>
            </a:r>
            <a:r>
              <a:rPr lang="en-US" altLang="en-US" sz="1800" dirty="0" err="1"/>
              <a:t>Cebul</a:t>
            </a:r>
            <a:r>
              <a:rPr lang="en-US" altLang="en-US" sz="1800" dirty="0"/>
              <a:t> et al., 2011)</a:t>
            </a:r>
          </a:p>
          <a:p>
            <a:r>
              <a:rPr lang="en-US" altLang="en-US" sz="2000" dirty="0"/>
              <a:t>Better quality </a:t>
            </a:r>
            <a:r>
              <a:rPr lang="ja-JP" altLang="en-US" sz="2000" dirty="0"/>
              <a:t>“</a:t>
            </a:r>
            <a:r>
              <a:rPr lang="en-US" altLang="ja-JP" sz="2000" dirty="0"/>
              <a:t>not automatic</a:t>
            </a:r>
            <a:r>
              <a:rPr lang="ja-JP" altLang="en-US" sz="2000" dirty="0"/>
              <a:t>”</a:t>
            </a:r>
            <a:r>
              <a:rPr lang="en-US" altLang="ja-JP" sz="2000" dirty="0"/>
              <a:t> and requires substantial effort (Baron, 2007)</a:t>
            </a:r>
            <a:endParaRPr lang="en-US" altLang="en-US" sz="20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Case Studies, Best Practices, and Education Resources   </a:t>
            </a:r>
          </a:p>
        </p:txBody>
      </p:sp>
      <p:sp>
        <p:nvSpPr>
          <p:cNvPr id="14339" name="Content Placeholder 2"/>
          <p:cNvSpPr>
            <a:spLocks noGrp="1"/>
          </p:cNvSpPr>
          <p:nvPr>
            <p:ph sz="quarter" idx="14"/>
          </p:nvPr>
        </p:nvSpPr>
        <p:spPr>
          <a:xfrm>
            <a:off x="457200" y="1600200"/>
            <a:ext cx="8229600" cy="4927600"/>
          </a:xfrm>
        </p:spPr>
        <p:txBody>
          <a:bodyPr/>
          <a:lstStyle/>
          <a:p>
            <a:r>
              <a:rPr lang="en-US" altLang="en-US" dirty="0"/>
              <a:t>Institute for Healthcare Improvement (ihi.org)</a:t>
            </a:r>
          </a:p>
          <a:p>
            <a:r>
              <a:rPr lang="en-US" altLang="en-US" dirty="0"/>
              <a:t>American Society for Quality (ASQ.org) </a:t>
            </a:r>
          </a:p>
          <a:p>
            <a:r>
              <a:rPr lang="en-US" altLang="en-US" dirty="0"/>
              <a:t>National Heart, Lung, and Blood Institute (NHLBI.org) </a:t>
            </a:r>
          </a:p>
          <a:p>
            <a:r>
              <a:rPr lang="en-US" altLang="en-US" dirty="0"/>
              <a:t>National Institutes of Health (NIH.org)</a:t>
            </a:r>
          </a:p>
          <a:p>
            <a:r>
              <a:rPr lang="en-US" altLang="en-US" dirty="0"/>
              <a:t>AHRQ: Centers for Excellence and case studies (CAHPS.AHRQ.org) </a:t>
            </a:r>
          </a:p>
          <a:p>
            <a:endParaRPr lang="en-US" altLang="en-US" dirty="0"/>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Resources for Quality-Related Activities</a:t>
            </a:r>
          </a:p>
        </p:txBody>
      </p:sp>
      <p:sp>
        <p:nvSpPr>
          <p:cNvPr id="16387" name="Content Placeholder 2"/>
          <p:cNvSpPr>
            <a:spLocks noGrp="1"/>
          </p:cNvSpPr>
          <p:nvPr>
            <p:ph sz="quarter" idx="14"/>
          </p:nvPr>
        </p:nvSpPr>
        <p:spPr>
          <a:xfrm>
            <a:off x="457200" y="1600199"/>
            <a:ext cx="8229600" cy="4961467"/>
          </a:xfrm>
        </p:spPr>
        <p:txBody>
          <a:bodyPr/>
          <a:lstStyle/>
          <a:p>
            <a:r>
              <a:rPr lang="en-US" altLang="en-US" sz="2400" dirty="0"/>
              <a:t>Systems and Tools</a:t>
            </a:r>
          </a:p>
          <a:p>
            <a:pPr lvl="1"/>
            <a:r>
              <a:rPr lang="en-US" altLang="en-US" sz="2000" dirty="0"/>
              <a:t> Source systems: Clinical systems, EHRs, and so on</a:t>
            </a:r>
          </a:p>
          <a:p>
            <a:pPr lvl="1"/>
            <a:r>
              <a:rPr lang="en-US" altLang="en-US" sz="2000" dirty="0"/>
              <a:t> Decision support systems </a:t>
            </a:r>
          </a:p>
          <a:p>
            <a:pPr lvl="1"/>
            <a:r>
              <a:rPr lang="en-US" altLang="en-US" sz="2000" dirty="0"/>
              <a:t> Data warehousing, analytics, and reporting tools</a:t>
            </a:r>
          </a:p>
          <a:p>
            <a:r>
              <a:rPr lang="en-US" altLang="en-US" sz="2400" dirty="0"/>
              <a:t>Organizational and executive support</a:t>
            </a:r>
          </a:p>
          <a:p>
            <a:pPr lvl="1"/>
            <a:r>
              <a:rPr lang="en-US" altLang="en-US" sz="2000" dirty="0"/>
              <a:t> Data governance </a:t>
            </a:r>
          </a:p>
          <a:p>
            <a:pPr lvl="1"/>
            <a:r>
              <a:rPr lang="en-US" altLang="en-US" sz="2000" dirty="0"/>
              <a:t> Quality activities </a:t>
            </a:r>
          </a:p>
          <a:p>
            <a:r>
              <a:rPr lang="en-US" altLang="en-US" sz="2400" dirty="0"/>
              <a:t>Staffing</a:t>
            </a:r>
          </a:p>
          <a:p>
            <a:pPr lvl="1"/>
            <a:r>
              <a:rPr lang="en-US" altLang="en-US" sz="2000" dirty="0"/>
              <a:t> All staff </a:t>
            </a:r>
          </a:p>
          <a:p>
            <a:pPr lvl="1"/>
            <a:r>
              <a:rPr lang="en-US" altLang="en-US" sz="2000" dirty="0"/>
              <a:t> Information technology </a:t>
            </a:r>
          </a:p>
          <a:p>
            <a:pPr lvl="2"/>
            <a:r>
              <a:rPr lang="en-US" altLang="en-US" sz="1800" dirty="0"/>
              <a:t>Analysts, application support, etc.  </a:t>
            </a:r>
          </a:p>
          <a:p>
            <a:pPr lvl="1"/>
            <a:r>
              <a:rPr lang="en-US" altLang="en-US" sz="2000" dirty="0"/>
              <a:t> Informatics: CNIO, CMIO </a:t>
            </a:r>
          </a:p>
          <a:p>
            <a:pPr lvl="1"/>
            <a:r>
              <a:rPr lang="en-US" altLang="en-US" sz="2000" dirty="0"/>
              <a:t> Training and education of quality program and use of systems </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Supporting the Advancement of Health IT </a:t>
            </a:r>
          </a:p>
        </p:txBody>
      </p:sp>
      <p:sp>
        <p:nvSpPr>
          <p:cNvPr id="18435" name="Content Placeholder 2"/>
          <p:cNvSpPr>
            <a:spLocks noGrp="1"/>
          </p:cNvSpPr>
          <p:nvPr>
            <p:ph sz="quarter" idx="14"/>
          </p:nvPr>
        </p:nvSpPr>
        <p:spPr/>
        <p:txBody>
          <a:bodyPr/>
          <a:lstStyle/>
          <a:p>
            <a:r>
              <a:rPr lang="en-US" altLang="en-US" dirty="0"/>
              <a:t>Health IT certification requirements </a:t>
            </a:r>
          </a:p>
          <a:p>
            <a:r>
              <a:rPr lang="en-US" altLang="en-US" dirty="0"/>
              <a:t>Standards development organizations</a:t>
            </a:r>
          </a:p>
          <a:p>
            <a:pPr lvl="1"/>
            <a:r>
              <a:rPr lang="en-US" altLang="en-US" dirty="0"/>
              <a:t>Example: </a:t>
            </a:r>
            <a:r>
              <a:rPr lang="en-US" altLang="en-US" dirty="0">
                <a:hlinkClick r:id="rId4" tooltip="Link to website"/>
              </a:rPr>
              <a:t>http://www.HL7.org</a:t>
            </a:r>
            <a:r>
              <a:rPr lang="en-US" altLang="en-US" dirty="0"/>
              <a:t> </a:t>
            </a:r>
          </a:p>
          <a:p>
            <a:r>
              <a:rPr lang="en-US" altLang="en-US" dirty="0"/>
              <a:t>Integrating the Healthcare Enterprise (IHE)</a:t>
            </a:r>
          </a:p>
          <a:p>
            <a:r>
              <a:rPr lang="en-US" altLang="en-US" dirty="0" err="1"/>
              <a:t>Commonwell</a:t>
            </a:r>
            <a:r>
              <a:rPr lang="en-US" altLang="en-US" dirty="0"/>
              <a:t> Health Alliance</a:t>
            </a:r>
          </a:p>
          <a:p>
            <a:r>
              <a:rPr lang="en-US" altLang="en-US" dirty="0"/>
              <a:t>Other industry resources</a:t>
            </a:r>
          </a:p>
          <a:p>
            <a:endParaRPr lang="en-US" altLang="en-US" dirty="0"/>
          </a:p>
          <a:p>
            <a:endParaRPr lang="en-US" altLang="en-US" dirty="0"/>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Demonstrating Effective Use of Health IT</a:t>
            </a:r>
          </a:p>
        </p:txBody>
      </p:sp>
      <p:sp>
        <p:nvSpPr>
          <p:cNvPr id="20483" name="Content Placeholder 2"/>
          <p:cNvSpPr>
            <a:spLocks noGrp="1"/>
          </p:cNvSpPr>
          <p:nvPr>
            <p:ph sz="quarter" idx="14"/>
          </p:nvPr>
        </p:nvSpPr>
        <p:spPr/>
        <p:txBody>
          <a:bodyPr/>
          <a:lstStyle/>
          <a:p>
            <a:r>
              <a:rPr lang="en-US" altLang="en-US"/>
              <a:t>HIMSS Davies Award of Excellence winners </a:t>
            </a:r>
          </a:p>
          <a:p>
            <a:r>
              <a:rPr lang="en-US" altLang="en-US"/>
              <a:t>HIMSS Analytics EMRAM model </a:t>
            </a:r>
          </a:p>
          <a:p>
            <a:r>
              <a:rPr lang="en-US" altLang="en-US"/>
              <a:t>HIMSS Continuity of Care Maturity model</a:t>
            </a:r>
          </a:p>
          <a:p>
            <a:r>
              <a:rPr lang="en-US" altLang="en-US"/>
              <a:t>HIMSS IT Value Suite</a:t>
            </a:r>
          </a:p>
          <a:p>
            <a:r>
              <a:rPr lang="en-US" altLang="en-US"/>
              <a:t>KLAS Research</a:t>
            </a:r>
          </a:p>
          <a:p>
            <a:endParaRPr lang="en-US" altLang="en-US"/>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4_V3.mp3"/>
  <p:tag name="AUDIO_ID" val="275"/>
  <p:tag name="ELAPSEDTIME" val="100.65"/>
  <p:tag name="ARTICULATE_SLIDE_NAV" val="4"/>
  <p:tag name="ARTICULATE_SLIDE_GUID" val="3b92d313-d903-42e7-85b0-2e6bb262c25b"/>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5_V3.mp3"/>
  <p:tag name="AUDIO_ID" val="276"/>
  <p:tag name="ELAPSEDTIME" val="123.272"/>
  <p:tag name="ARTICULATE_SLIDE_NAV" val="5"/>
  <p:tag name="ARTICULATE_SLIDE_GUID" val="ed01375f-b709-4081-9d52-e9afd737fa73"/>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6_V3.mp3"/>
  <p:tag name="AUDIO_ID" val="277"/>
  <p:tag name="ELAPSEDTIME" val="25.339"/>
  <p:tag name="ARTICULATE_SLIDE_NAV" val="6"/>
  <p:tag name="ARTICULATE_SLIDE_GUID" val="26f15516-d92c-4933-8882-191e910de9ec"/>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7_V3.mp3"/>
  <p:tag name="AUDIO_ID" val="278"/>
  <p:tag name="ELAPSEDTIME" val="61.284"/>
  <p:tag name="ARTICULATE_SLIDE_NAV" val="7"/>
  <p:tag name="ARTICULATE_SLIDE_GUID" val="c20776d0-a0e2-4548-954a-56dd83b59565"/>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8_V3.mp3"/>
  <p:tag name="AUDIO_ID" val="279"/>
  <p:tag name="ELAPSEDTIME" val="56.268"/>
  <p:tag name="ARTICULATE_SLIDE_NAV" val="8"/>
  <p:tag name="ARTICULATE_SLIDE_GUID" val="085c15be-252d-40bc-bd6a-bd4eed322287"/>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9_V3.mp3"/>
  <p:tag name="AUDIO_ID" val="280"/>
  <p:tag name="ELAPSEDTIME" val="83.592"/>
  <p:tag name="ARTICULATE_SLIDE_NAV" val="9"/>
  <p:tag name="ARTICULATE_SLIDE_GUID" val="e478d256-3a4f-497c-ba8d-214e43dfba55"/>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0_V3.mp3"/>
  <p:tag name="AUDIO_ID" val="281"/>
  <p:tag name="ELAPSEDTIME" val="74.214"/>
  <p:tag name="ARTICULATE_SLIDE_NAV" val="10"/>
  <p:tag name="ARTICULATE_SLIDE_GUID" val="13f2f78d-5ec1-49f9-87a3-72a81cfbcbb8"/>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1_V3.mp3"/>
  <p:tag name="AUDIO_ID" val="282"/>
  <p:tag name="ELAPSEDTIME" val="9.561"/>
  <p:tag name="ARTICULATE_SLIDE_NAV" val="11"/>
  <p:tag name="ARTICULATE_SLIDE_GUID" val="6fea71bb-daff-4f4a-bf22-aec9aa8223dd"/>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2_V3.mp3"/>
  <p:tag name="AUDIO_ID" val="283"/>
  <p:tag name="ELAPSEDTIME" val="167.55"/>
  <p:tag name="ARTICULATE_SLIDE_NAV" val="12"/>
  <p:tag name="ARTICULATE_SLIDE_GUID" val="425a2c86-13d0-4205-ae56-41d9ff60096d"/>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3_V3.mp3"/>
  <p:tag name="AUDIO_ID" val="284"/>
  <p:tag name="ELAPSEDTIME" val="88.32"/>
  <p:tag name="ARTICULATE_SLIDE_NAV" val="13"/>
  <p:tag name="ARTICULATE_SLIDE_GUID" val="fbbb05d9-f4f2-4062-af1b-c6e1f8d63a9a"/>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930b8Tsr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4_V3.mp3"/>
  <p:tag name="AUDIO_ID" val="285"/>
  <p:tag name="ELAPSEDTIME" val="149.212"/>
  <p:tag name="ARTICULATE_SLIDE_NAV" val="14"/>
  <p:tag name="ARTICULATE_SLIDE_GUID" val="892d86a4-99f6-4ed9-b6a1-3c58866dc2a5"/>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5_V3.mp3"/>
  <p:tag name="AUDIO_ID" val="286"/>
  <p:tag name="ELAPSEDTIME" val="63.347"/>
  <p:tag name="ARTICULATE_SLIDE_NAV" val="15"/>
  <p:tag name="ARTICULATE_SLIDE_GUID" val="cf994190-3c5c-4a19-84cf-96d4871c2537"/>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5_V3.mp3"/>
  <p:tag name="AUDIO_ID" val="286"/>
  <p:tag name="ELAPSEDTIME" val="63.347"/>
  <p:tag name="ARTICULATE_SLIDE_NAV" val="15"/>
  <p:tag name="ARTICULATE_SLIDE_GUID" val="cf994190-3c5c-4a19-84cf-96d4871c2537"/>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6_V3.mp3"/>
  <p:tag name="AUDIO_ID" val="287"/>
  <p:tag name="ELAPSEDTIME" val="29.754"/>
  <p:tag name="ARTICULATE_SLIDE_NAV" val="16"/>
  <p:tag name="ARTICULATE_SLIDE_GUID" val="24d2a58e-0419-4bf7-a1a9-c0aa2f53e867"/>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7_V3.mp3"/>
  <p:tag name="AUDIO_ID" val="270"/>
  <p:tag name="ELAPSEDTIME" val="45.636"/>
  <p:tag name="ARTICULATE_SLIDE_NAV" val="17"/>
  <p:tag name="ARTICULATE_SLIDE_GUID" val="9b1cc846-7353-4759-a627-d03a0985a4d0"/>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67"/>
  <p:tag name="ELAPSEDTIME" val="7.515"/>
  <p:tag name="ARTICULATE_SLIDE_NAV" val="18"/>
  <p:tag name="ARTICULATE_SLIDE_GUID" val="83a510ed-003b-4586-845e-1f09f5c754de"/>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88"/>
  <p:tag name="ELAPSEDTIME" val="7.515"/>
  <p:tag name="ARTICULATE_SLIDE_NAV" val="19"/>
  <p:tag name="ARTICULATE_SLIDE_GUID" val="899230d1-3b68-4c45-b124-814f866440c6"/>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89"/>
  <p:tag name="ELAPSEDTIME" val="7.515"/>
  <p:tag name="ARTICULATE_SLIDE_NAV" val="20"/>
  <p:tag name="ARTICULATE_SLIDE_GUID" val="43aa6e5f-5811-44f7-b32f-dcc685dbe02a"/>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90"/>
  <p:tag name="ELAPSEDTIME" val="7.515"/>
  <p:tag name="ARTICULATE_SLIDE_NAV" val="21"/>
  <p:tag name="ARTICULATE_SLIDE_GUID" val="5ec44136-a94d-4ee7-a7c6-6eeeb2ea90bf"/>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91"/>
  <p:tag name="ELAPSEDTIME" val="7.515"/>
  <p:tag name="ARTICULATE_SLIDE_NAV" val="22"/>
  <p:tag name="ARTICULATE_SLIDE_GUID" val="3c1d2720-75a7-47c4-a310-dc60619455be"/>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1_V3.mp3"/>
  <p:tag name="AUDIO_ID" val="256"/>
  <p:tag name="ELAPSEDTIME" val="24.242"/>
  <p:tag name="ARTICULATE_SLIDE_NAV" val="1"/>
  <p:tag name="ARTICULATE_SLIDE_GUID" val="614f73c8-5f14-4e74-9586-eb7cead7ee4f"/>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30_sec_silence.mp3"/>
  <p:tag name="AUDIO_ID" val="291"/>
  <p:tag name="ELAPSEDTIME" val="7.515"/>
  <p:tag name="ARTICULATE_SLIDE_NAV" val="22"/>
  <p:tag name="ARTICULATE_SLIDE_GUID" val="3c1d2720-75a7-47c4-a310-dc60619455be"/>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2_V3.mp3"/>
  <p:tag name="AUDIO_ID" val="257"/>
  <p:tag name="ELAPSEDTIME" val="43.625"/>
  <p:tag name="ARTICULATE_SLIDE_NAV" val="2"/>
  <p:tag name="ARTICULATE_SLIDE_GUID" val="2fef8075-eaf8-45b8-b329-6bfa31996184"/>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3_V3.mp3"/>
  <p:tag name="AUDIO_ID" val="273"/>
  <p:tag name="ELAPSEDTIME" val="95.818"/>
  <p:tag name="ARTICULATE_SLIDE_NAV" val="3"/>
  <p:tag name="ARTICULATE_SLIDE_GUID" val="ab41815d-71bc-4f80-baae-87a734c85412"/>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4_V3.mp3"/>
  <p:tag name="AUDIO_ID" val="275"/>
  <p:tag name="ELAPSEDTIME" val="100.65"/>
  <p:tag name="ARTICULATE_SLIDE_NAV" val="4"/>
  <p:tag name="ARTICULATE_SLIDE_GUID" val="3b92d313-d903-42e7-85b0-2e6bb262c25b"/>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4_V3.mp3"/>
  <p:tag name="AUDIO_ID" val="275"/>
  <p:tag name="ELAPSEDTIME" val="100.65"/>
  <p:tag name="ARTICULATE_SLIDE_NAV" val="4"/>
  <p:tag name="ARTICULATE_SLIDE_GUID" val="3b92d313-d903-42e7-85b0-2e6bb262c25b"/>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4_V3.mp3"/>
  <p:tag name="AUDIO_ID" val="275"/>
  <p:tag name="ELAPSEDTIME" val="100.65"/>
  <p:tag name="ARTICULATE_SLIDE_NAV" val="4"/>
  <p:tag name="ARTICULATE_SLIDE_GUID" val="3b92d313-d903-42e7-85b0-2e6bb262c25b"/>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7\FINALIZED\comp2_unit7\comp2_unit7\comp2_unit7c\comp2_unit7c_S-4_V3.mp3"/>
  <p:tag name="AUDIO_ID" val="275"/>
  <p:tag name="ELAPSEDTIME" val="100.65"/>
  <p:tag name="ARTICULATE_SLIDE_NAV" val="4"/>
  <p:tag name="ARTICULATE_SLIDE_GUID" val="3b92d313-d903-42e7-85b0-2e6bb262c25b"/>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252</TotalTime>
  <Words>10038</Words>
  <Application>Microsoft Office PowerPoint</Application>
  <PresentationFormat>On-screen Show (4:3)</PresentationFormat>
  <Paragraphs>455</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ONC-Template-FINAL DRAFT</vt:lpstr>
      <vt:lpstr>PowerPoint Presentation</vt:lpstr>
      <vt:lpstr>The Culture of Health Care</vt:lpstr>
      <vt:lpstr>Quality Measurement and Improvement Learning Objectives</vt:lpstr>
      <vt:lpstr>Role of IT and Informatics</vt:lpstr>
      <vt:lpstr>Role of IT and Informatics Continued</vt:lpstr>
      <vt:lpstr>Case Studies, Best Practices, and Education Resources   </vt:lpstr>
      <vt:lpstr>Resources for Quality-Related Activities</vt:lpstr>
      <vt:lpstr>Supporting the Advancement of Health IT </vt:lpstr>
      <vt:lpstr>Demonstrating Effective Use of Health IT</vt:lpstr>
      <vt:lpstr>EHRs Can Augment Data Used in Quality Measures</vt:lpstr>
      <vt:lpstr>Results of Current Approaches</vt:lpstr>
      <vt:lpstr>English Quality and Outcomes Framework (QOF)</vt:lpstr>
      <vt:lpstr>Better Performance on Measures = Better Outcomes? Yes</vt:lpstr>
      <vt:lpstr>Better Performance on Measures = Better Outcomes? No</vt:lpstr>
      <vt:lpstr>Effect of Public Reporting of Quality</vt:lpstr>
      <vt:lpstr>Problems from Current Approaches</vt:lpstr>
      <vt:lpstr>Measurement Issues</vt:lpstr>
      <vt:lpstr>Challenges for Certain Practice Environments</vt:lpstr>
      <vt:lpstr>Ethical Issues</vt:lpstr>
      <vt:lpstr>How Can We Achieve a “High-Performance” Health Care System?</vt:lpstr>
      <vt:lpstr>2016 CMS Quality Strategy Goals </vt:lpstr>
      <vt:lpstr>How to Achieve Quality  Strategy Goals?</vt:lpstr>
      <vt:lpstr>Quality Measurement and Improvement Summary – Lecture c</vt:lpstr>
      <vt:lpstr>Quality Measurement and Improvement Summary</vt:lpstr>
      <vt:lpstr>Quality Measurement and Improvement References – Lecture c</vt:lpstr>
      <vt:lpstr>Quality Measurement and Improvement References – Lecture c Continued</vt:lpstr>
      <vt:lpstr>Quality Measurement and Improvement References – Lecture c Continued 2</vt:lpstr>
      <vt:lpstr>Quality Measurement and Improvement References – Lecture c Continued 3</vt:lpstr>
      <vt:lpstr>Quality Measurement and Improvement References – Lecture c Continued 4</vt:lpstr>
      <vt:lpstr>Quality Measurement and Improvement References – Lecture c Continued 5</vt:lpstr>
      <vt:lpstr>Quality Measurement and Improvement References – Lecture c Continued 6</vt:lpstr>
      <vt:lpstr>Quality Measurement and Improvement References – Lecture c Continued 7</vt:lpstr>
      <vt:lpstr>Quality Measurement and Improvement References – Lecture c Continued 8</vt:lpstr>
      <vt:lpstr>Quality Measurement and Improvement References – Lecture c Continued 9</vt:lpstr>
      <vt:lpstr>The Culture of Health Care Quality Measurement and Improvement Lecture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Culture of Health Care: Quality Measurement and Improvement</dc:title>
  <dc:subject>The Culture of Health Care, Quality Measurement and Improvement, Lecture c</dc:subject>
  <dc:creator>U.S. Department of Health and Human Services, Office of the National Coordinator for Health Information Technology</dc:creator>
  <cp:keywords>Health IT, health IT curriculum, health IT training, culture of health care, quality measurement, quality improvement, health care quality, technology and health care quality, quality measures, quality measurement</cp:keywords>
  <cp:lastModifiedBy>The Department of Health and Human Services</cp:lastModifiedBy>
  <cp:revision>24</cp:revision>
  <dcterms:created xsi:type="dcterms:W3CDTF">2016-05-09T22:45:56Z</dcterms:created>
  <dcterms:modified xsi:type="dcterms:W3CDTF">2017-05-22T17:21:22Z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