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custDataLst>
    <p:tags r:id="rId2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ian" initials="V"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2083" autoAdjust="0"/>
  </p:normalViewPr>
  <p:slideViewPr>
    <p:cSldViewPr snapToGrid="0">
      <p:cViewPr>
        <p:scale>
          <a:sx n="76" d="100"/>
          <a:sy n="76" d="100"/>
        </p:scale>
        <p:origin x="-442" y="-43"/>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03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cms.gov/Regulations-and-Guidance/Legislation/EHRIncentivePrograms/Downloads/2016_EPWhatYouNeedtoKnowfor2016.pdf"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cms.gov/Regulations-and-Guidance/Legislation/EHRIncentivePrograms/Downloads/2016_EHWhatYouNeedtoKnowfor2016.pdf"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1029466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Here are the HQA categories and some examples of the measures. The broad categories are myocardial infarction, heart failure, pneumonia, surgical infection prevention, and children’s asthma care. Within these categories are a variety of mainly process measures; these are the quality measures that are reported to HQA and posted on the Hospital Compare website. Among the measures for myocardial infarction are actions such as aspirin given upon arrival at the hospital; when the diagnosis is made and when the patient is discharged; as well as inpatient mortality. For heart failure, the provision of discharge instructions and the evaluation of the patient’s left ventricular systolic [</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si-</a:t>
            </a:r>
            <a:r>
              <a:rPr lang="en-US" sz="1000" b="1" dirty="0" err="1">
                <a:effectLst/>
                <a:latin typeface="Arial" panose="020B0604020202020204" pitchFamily="34" charset="0"/>
                <a:ea typeface="Times New Roman" panose="02020603050405020304" pitchFamily="18" charset="0"/>
                <a:cs typeface="Times New Roman" panose="02020603050405020304" pitchFamily="18" charset="0"/>
              </a:rPr>
              <a:t>stol</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-ik</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000" i="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function are measures. For pneumonia, the measures include time to blood culture positivity and antibiotics as well as vaccinations for pneumococcus [</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noo-muh-</a:t>
            </a:r>
            <a:r>
              <a:rPr lang="en-US" sz="1000" b="1" dirty="0" err="1">
                <a:effectLst/>
                <a:latin typeface="Arial" panose="020B0604020202020204" pitchFamily="34" charset="0"/>
                <a:ea typeface="Times New Roman" panose="02020603050405020304" pitchFamily="18" charset="0"/>
                <a:cs typeface="Times New Roman" panose="02020603050405020304" pitchFamily="18" charset="0"/>
              </a:rPr>
              <a:t>kok</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-uhs</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and influenza. For surgical infection prevention, the measures look at prophylactic antibiotics as well as prophylaxis for deep venous [</a:t>
            </a:r>
            <a:r>
              <a:rPr lang="en-US" sz="1000" b="1" dirty="0" err="1">
                <a:effectLst/>
                <a:latin typeface="Arial" panose="020B0604020202020204" pitchFamily="34" charset="0"/>
                <a:ea typeface="Times New Roman" panose="02020603050405020304" pitchFamily="18" charset="0"/>
                <a:cs typeface="Times New Roman" panose="02020603050405020304" pitchFamily="18" charset="0"/>
              </a:rPr>
              <a:t>vee</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-nuhs</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thrombosis. For childhood asthma, the measures are the need for reliever medication while hospitalized and the development of a Home Management Plan of Care Document.</a:t>
            </a:r>
            <a:endParaRPr lang="en-US" altLang="en-US" dirty="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F5352D3-351B-4667-A0A2-EC27CB13749E}" type="slidenum">
              <a:rPr lang="en-US" altLang="en-US" sz="900"/>
              <a:pPr>
                <a:spcBef>
                  <a:spcPct val="0"/>
                </a:spcBef>
              </a:pPr>
              <a:t>10</a:t>
            </a:fld>
            <a:endParaRPr lang="en-US" altLang="en-US" sz="900"/>
          </a:p>
        </p:txBody>
      </p:sp>
    </p:spTree>
    <p:extLst>
      <p:ext uri="{BB962C8B-B14F-4D97-AF65-F5344CB8AC3E}">
        <p14:creationId xmlns:p14="http://schemas.microsoft.com/office/powerpoint/2010/main" val="1473258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Some quality initiatives in the inpatient setting aren’t tied into the U.S. government and Medicare reimbursement. A long-standing, ongoing project is the National Surgical Quality Improvement Program, or NSQIP [</a:t>
            </a:r>
            <a:r>
              <a:rPr lang="en-US" sz="1000" b="1" dirty="0" err="1">
                <a:effectLst/>
                <a:latin typeface="Arial" panose="020B0604020202020204" pitchFamily="34" charset="0"/>
                <a:ea typeface="Times New Roman" panose="02020603050405020304" pitchFamily="18" charset="0"/>
                <a:cs typeface="Times New Roman" panose="02020603050405020304" pitchFamily="18" charset="0"/>
              </a:rPr>
              <a:t>niss</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-quip]. This effort is led mainly by the American College of Surgeons to measure, risk-adjust, and improve the quality of surgical care. For organizations that are academic medical centers, there’s the University </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HealthSystem</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Consortium, or UHC. The focus of UHC is on quality measurements for benchmarking academic medical centers. Data is provided to UAC, and reports are returned to each organization. Viewers of this training may be part of these organizations and therefore familiar with the green and red dots (anywhere from one-half to one or two of each of these dots represents positive deviation or negative deviation from the standard of quality).</a:t>
            </a:r>
            <a:endParaRPr lang="en-US" altLang="en-US" dirty="0">
              <a:latin typeface="Arial" charset="0"/>
              <a:cs typeface="Arial" charset="0"/>
            </a:endParaRP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BE88A82-DAE0-404E-B90B-92AC347234EE}" type="slidenum">
              <a:rPr lang="en-US" altLang="en-US" sz="900"/>
              <a:pPr>
                <a:spcBef>
                  <a:spcPct val="0"/>
                </a:spcBef>
              </a:pPr>
              <a:t>11</a:t>
            </a:fld>
            <a:endParaRPr lang="en-US" altLang="en-US" sz="900"/>
          </a:p>
        </p:txBody>
      </p:sp>
    </p:spTree>
    <p:extLst>
      <p:ext uri="{BB962C8B-B14F-4D97-AF65-F5344CB8AC3E}">
        <p14:creationId xmlns:p14="http://schemas.microsoft.com/office/powerpoint/2010/main" val="1252452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HITECH’s meaningful use rules were predicated on five health care goals for the United States. One of these goals is improving quality, safety, and efficiency with core measures for both eligible professionals and eligible hospitals. The ultimate goal was that [quote] “meaningful use compliance will result in better clinical outcomes, improved population health outcomes, increased transparency and efficiency, empowered individuals and more robust research data on health systems.” [end quote] Eligible professionals or providers could participate in the meaningful use program for either Medicare or Medicaid patients—but not both.</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Medicare is the federal health insurance program for people who are sixty-five or older, certain younger people with disabilities, and people with end-stage renal disease (permanent kidney failure requiring dialysis or a transplant). Medicaid is a joint federal and state program that helps low-income individuals or families pay for the costs associated with long-term medical and custodial care, provided they qualify. Medicaid is run by the state, and coverage may vary from one state to another.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The meaningful use framework provided a platform for these objectives to evolve over a period of years through a series of stages. Meaningful use was deployed in 2010, and objectives shifted as the program continued. There is ongoing discussion regarding implementation of new measures, and there have been discussions about discontinuing the meaningful use program, particularly in light of the advent of MACRA, which is discussed later in this lecture.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Under meaningful use, eligible providers and hospitals have been required to report clinical quality measures (CQM) selected by CMS for using certified EHR technology in order to successfully participate in the Medicare and Medicaid EHR Incentive Programs. The CMS website provides detailed information about requirements for meaningful use stages and the reporting time schedule that providers must follow, which is based on the stage they are reporting on. Also, providers must use the specified release of their certified EHR system that corresponds to the stage for which they are reporting. The EHR certification program has been regulated in conjunction with the meaningful use program.</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following slides summarize the CQM measurement reporting requirement options.</a:t>
            </a:r>
            <a:endParaRPr lang="en-US" altLang="en-US" dirty="0">
              <a:latin typeface="Arial" charset="0"/>
              <a:cs typeface="Arial" charset="0"/>
            </a:endParaRP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22F098A2-D9C3-4D87-87AD-CACD3291B558}" type="slidenum">
              <a:rPr lang="en-US" altLang="en-US" sz="900"/>
              <a:pPr>
                <a:spcBef>
                  <a:spcPct val="0"/>
                </a:spcBef>
              </a:pPr>
              <a:t>12</a:t>
            </a:fld>
            <a:endParaRPr lang="en-US" altLang="en-US" sz="900"/>
          </a:p>
        </p:txBody>
      </p:sp>
    </p:spTree>
    <p:extLst>
      <p:ext uri="{BB962C8B-B14F-4D97-AF65-F5344CB8AC3E}">
        <p14:creationId xmlns:p14="http://schemas.microsoft.com/office/powerpoint/2010/main" val="20199010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Eligible professionals demonstrating 2016 CQMs were required to report on ten objectives, and eligible hospitals were required to report on nine objectives.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Both groups have the same objectives, except that physicians also have an objective about secure messaging. The measures for each objective are similar, except for situations that relate specifically to physicians or to hospitals.</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For example, objective 1 for both professionals and hospitals is “protect patient health information.” And the measurement that they must meet is “to conduct or review a security risk analysis.”</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Objective 2 for both professionals and hospitals is “Clinical decision support.” Measure one is “Implement five clinical decision support interventions related to high-priority health conditions.” Measure two is “Enable and implement functionality for drug-drug and drug-allergy interaction checks for the entire reporting period.”</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However, physicians who write fewer than 100 medication orders during the reporting period are exempt from measure two.</a:t>
            </a:r>
            <a:endParaRPr lang="en-US" altLang="en-US" dirty="0">
              <a:latin typeface="Arial" charset="0"/>
              <a:cs typeface="Arial" charset="0"/>
            </a:endParaRP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B2B4BA73-A0BC-4301-BACF-090E9830644C}" type="slidenum">
              <a:rPr lang="en-US" altLang="en-US" sz="900"/>
              <a:pPr>
                <a:spcBef>
                  <a:spcPct val="0"/>
                </a:spcBef>
              </a:pPr>
              <a:t>13</a:t>
            </a:fld>
            <a:endParaRPr lang="en-US" altLang="en-US" sz="900"/>
          </a:p>
        </p:txBody>
      </p:sp>
    </p:spTree>
    <p:extLst>
      <p:ext uri="{BB962C8B-B14F-4D97-AF65-F5344CB8AC3E}">
        <p14:creationId xmlns:p14="http://schemas.microsoft.com/office/powerpoint/2010/main" val="41204587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The 2016 list of CQM measures for eligible professionals (physicians) is located at </a:t>
            </a:r>
            <a:r>
              <a:rPr lang="x-none" sz="1000" u="sng" kern="1200" dirty="0">
                <a:solidFill>
                  <a:schemeClr val="tx1"/>
                </a:solidFill>
                <a:effectLst/>
                <a:latin typeface="Arial" pitchFamily="34" charset="0"/>
                <a:ea typeface="+mn-ea"/>
                <a:cs typeface="Arial" pitchFamily="34" charset="0"/>
                <a:hlinkClick r:id="rId3" tooltip="Link to pdf document"/>
              </a:rPr>
              <a:t>https://www.cms.gov/Regulations-and-Guidance/Legislation/EHRIncentivePrograms/Downloads/2016_EPWhatYouNeedtoKnowfor2016.pdf</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The 2016 list of CQM measures for eligible hospitals and critical access hospitals is located at </a:t>
            </a:r>
            <a:r>
              <a:rPr lang="x-none" sz="1000" u="sng" kern="1200" dirty="0">
                <a:solidFill>
                  <a:schemeClr val="tx1"/>
                </a:solidFill>
                <a:effectLst/>
                <a:latin typeface="Arial" pitchFamily="34" charset="0"/>
                <a:ea typeface="+mn-ea"/>
                <a:cs typeface="Arial" pitchFamily="34" charset="0"/>
                <a:hlinkClick r:id="rId4" tooltip="Link to pdf document"/>
              </a:rPr>
              <a:t>https://www.cms.gov/Regulations-and-Guidance/Legislation/EHRIncentivePrograms/Downloads/2016_EHWhatYouNeedtoKnowfor2016.pdf</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You will see that the CQM measures on both websites are linked to NQF quality measures.</a:t>
            </a:r>
            <a:endParaRPr lang="en-US" altLang="en-US" dirty="0">
              <a:latin typeface="Arial" charset="0"/>
              <a:cs typeface="Arial" charset="0"/>
            </a:endParaRP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D1BC2DF-0B3C-45E1-85F8-AC6356226018}" type="slidenum">
              <a:rPr lang="en-US" altLang="en-US" sz="900"/>
              <a:pPr>
                <a:spcBef>
                  <a:spcPct val="0"/>
                </a:spcBef>
              </a:pPr>
              <a:t>14</a:t>
            </a:fld>
            <a:endParaRPr lang="en-US" altLang="en-US" sz="900"/>
          </a:p>
        </p:txBody>
      </p:sp>
    </p:spTree>
    <p:extLst>
      <p:ext uri="{BB962C8B-B14F-4D97-AF65-F5344CB8AC3E}">
        <p14:creationId xmlns:p14="http://schemas.microsoft.com/office/powerpoint/2010/main" val="1393409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list of all CQMs for both eligible professionals and eligible hospitals is too long to display for this lecture, but this slide provides one example of the measures used in the program. This measure for eligible professionals focuses on children with pharyngitis [far-in-</a:t>
            </a:r>
            <a:r>
              <a:rPr lang="en-US" sz="1000" b="1" dirty="0" err="1">
                <a:effectLst/>
                <a:latin typeface="Arial" panose="020B0604020202020204" pitchFamily="34" charset="0"/>
                <a:ea typeface="Times New Roman" panose="02020603050405020304" pitchFamily="18" charset="0"/>
                <a:cs typeface="Times New Roman" panose="02020603050405020304" pitchFamily="18" charset="0"/>
              </a:rPr>
              <a:t>jie</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tiss</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or sore throat. You can see that the quality measure is identified with the CMS e-measure identification number and the NQF number. This measure represents one of the six NQS domains—specifically, the efficient use of health care resources, which is required in later stages of the meaningful use criteria. The NCQA is identified as the steward of this specific measure, which includes oversight of the official measure description and the required measurement (numerator and denominator) statement. This example illustrates how individual quality measures in the meaningful use program are now identified and aligned across multiple quality measure programs. The official description is to measure the percentage of children two to eighteen years of age who were diagnosed with pharyngitis, ordered an antibiotic, and received a group A streptococcus (strep) test for the episode.</a:t>
            </a:r>
            <a:endParaRPr lang="en-US" altLang="en-US" dirty="0">
              <a:latin typeface="Arial" charset="0"/>
              <a:cs typeface="Arial" charset="0"/>
            </a:endParaRP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EE4E6FA-3DCA-421E-BC0D-343B52ACCEB5}" type="slidenum">
              <a:rPr lang="en-US" altLang="en-US" sz="900"/>
              <a:pPr>
                <a:spcBef>
                  <a:spcPct val="0"/>
                </a:spcBef>
              </a:pPr>
              <a:t>15</a:t>
            </a:fld>
            <a:endParaRPr lang="en-US" altLang="en-US" sz="900"/>
          </a:p>
        </p:txBody>
      </p:sp>
    </p:spTree>
    <p:extLst>
      <p:ext uri="{BB962C8B-B14F-4D97-AF65-F5344CB8AC3E}">
        <p14:creationId xmlns:p14="http://schemas.microsoft.com/office/powerpoint/2010/main" val="2517482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The numerator statement (or data collected) is the number of children with a group A streptococcus test in the seven-day period from three days prior through three days after the diagnosis of pharyngitis.</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denominator statement (or the data collected) is the number of children ages two to eighteen years who had an outpatient or emergency department visit with a diagnosis of pharyngitis during the measurement period and an antibiotic ordered within three days after the visit.</a:t>
            </a:r>
            <a:endParaRPr lang="en-US" altLang="en-US" dirty="0">
              <a:latin typeface="Arial" charset="0"/>
              <a:cs typeface="Arial" charset="0"/>
            </a:endParaRP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CC43DEB-FFD7-4048-B725-4EF35ACC29D2}" type="slidenum">
              <a:rPr lang="en-US" altLang="en-US" sz="900"/>
              <a:pPr>
                <a:spcBef>
                  <a:spcPct val="0"/>
                </a:spcBef>
              </a:pPr>
              <a:t>16</a:t>
            </a:fld>
            <a:endParaRPr lang="en-US" altLang="en-US" sz="900"/>
          </a:p>
        </p:txBody>
      </p:sp>
    </p:spTree>
    <p:extLst>
      <p:ext uri="{BB962C8B-B14F-4D97-AF65-F5344CB8AC3E}">
        <p14:creationId xmlns:p14="http://schemas.microsoft.com/office/powerpoint/2010/main" val="14777693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This slide provides an example of a quality measure for eligible hospitals. This measure focuses on the use of antithrombotic [an-tee-throm-</a:t>
            </a:r>
            <a:r>
              <a:rPr lang="x-none" sz="1000" b="1" dirty="0">
                <a:effectLst/>
                <a:latin typeface="Arial" panose="020B0604020202020204" pitchFamily="34" charset="0"/>
                <a:ea typeface="Calibri" panose="020F0502020204030204" pitchFamily="34" charset="0"/>
                <a:cs typeface="Times New Roman" panose="02020603050405020304" pitchFamily="18" charset="0"/>
              </a:rPr>
              <a:t>bah</a:t>
            </a:r>
            <a:r>
              <a:rPr lang="x-none" sz="1000" dirty="0">
                <a:effectLst/>
                <a:latin typeface="Arial" panose="020B0604020202020204" pitchFamily="34" charset="0"/>
                <a:ea typeface="Calibri" panose="020F0502020204030204" pitchFamily="34" charset="0"/>
                <a:cs typeface="Times New Roman" panose="02020603050405020304" pitchFamily="18" charset="0"/>
              </a:rPr>
              <a:t>-tick] therapy prescribed at discharge for ischemic [iss-</a:t>
            </a:r>
            <a:r>
              <a:rPr lang="x-none" sz="1000" b="1" dirty="0">
                <a:effectLst/>
                <a:latin typeface="Arial" panose="020B0604020202020204" pitchFamily="34" charset="0"/>
                <a:ea typeface="Calibri" panose="020F0502020204030204" pitchFamily="34" charset="0"/>
                <a:cs typeface="Times New Roman" panose="02020603050405020304" pitchFamily="18" charset="0"/>
              </a:rPr>
              <a:t>skee</a:t>
            </a:r>
            <a:r>
              <a:rPr lang="x-none" sz="1000" dirty="0">
                <a:effectLst/>
                <a:latin typeface="Arial" panose="020B0604020202020204" pitchFamily="34" charset="0"/>
                <a:ea typeface="Calibri" panose="020F0502020204030204" pitchFamily="34" charset="0"/>
                <a:cs typeface="Times New Roman" panose="02020603050405020304" pitchFamily="18" charset="0"/>
              </a:rPr>
              <a:t>-mick] stroke level 2 patients—or stroke patients prescribed medication to prevent blood clots.</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As with the example for eligible professionals, this description includes identifiers for this measure used in other quality measure programs. The CMS </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eMeasure</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NQF number, and version number are identified. The Joint Commission is the designated steward for this measure, which is aligned with the NQS priority of clinical process and effectiveness. The formal description is </a:t>
            </a:r>
            <a:r>
              <a:rPr lang="en-US" sz="1000" i="1" dirty="0">
                <a:effectLst/>
                <a:latin typeface="Arial" panose="020B0604020202020204" pitchFamily="34" charset="0"/>
                <a:ea typeface="Times New Roman" panose="02020603050405020304" pitchFamily="18" charset="0"/>
                <a:cs typeface="Times New Roman" panose="02020603050405020304" pitchFamily="18" charset="0"/>
              </a:rPr>
              <a:t>ischemic stroke; patients prescribed antithrombotic therapy at hospital discharge</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a:t>
            </a:r>
            <a:endParaRPr lang="en-US" altLang="en-US" dirty="0">
              <a:latin typeface="Arial" charset="0"/>
              <a:cs typeface="Arial" charset="0"/>
            </a:endParaRP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B494D24D-0A8C-4D87-9DF9-0B52233BEA35}" type="slidenum">
              <a:rPr lang="en-US" altLang="en-US" sz="900"/>
              <a:pPr>
                <a:spcBef>
                  <a:spcPct val="0"/>
                </a:spcBef>
              </a:pPr>
              <a:t>17</a:t>
            </a:fld>
            <a:endParaRPr lang="en-US" altLang="en-US" sz="900"/>
          </a:p>
        </p:txBody>
      </p:sp>
    </p:spTree>
    <p:extLst>
      <p:ext uri="{BB962C8B-B14F-4D97-AF65-F5344CB8AC3E}">
        <p14:creationId xmlns:p14="http://schemas.microsoft.com/office/powerpoint/2010/main" val="40638921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numerator of the quality measure is the total number of stroke patients who are prescribed antithrombotic therapy at hospitals. The denominator is the total number of ischemic stroke patients.</a:t>
            </a:r>
            <a:endParaRPr lang="en-US" altLang="en-US" dirty="0">
              <a:latin typeface="Arial" charset="0"/>
              <a:cs typeface="Arial" charset="0"/>
            </a:endParaRP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BBFBF80-135A-4F0C-970A-F8C6CEDA6781}" type="slidenum">
              <a:rPr lang="en-US" altLang="en-US" sz="900"/>
              <a:pPr>
                <a:spcBef>
                  <a:spcPct val="0"/>
                </a:spcBef>
              </a:pPr>
              <a:t>18</a:t>
            </a:fld>
            <a:endParaRPr lang="en-US" altLang="en-US" sz="900"/>
          </a:p>
        </p:txBody>
      </p:sp>
    </p:spTree>
    <p:extLst>
      <p:ext uri="{BB962C8B-B14F-4D97-AF65-F5344CB8AC3E}">
        <p14:creationId xmlns:p14="http://schemas.microsoft.com/office/powerpoint/2010/main" val="3332182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ts val="0"/>
              </a:spcBef>
              <a:spcAft>
                <a:spcPts val="600"/>
              </a:spcAft>
              <a:buClrTx/>
              <a:buSzTx/>
              <a:buFontTx/>
              <a:buNone/>
              <a:tabLst/>
              <a:defRPr/>
            </a:pPr>
            <a:r>
              <a:rPr kumimoji="0" lang="x-none"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Medicare Access &amp; CHIP Reauthorization Act of 2015 (MACRA) is a payment reform regulation that changes how Medicare reimburses providers for the care they provide to Medicare patients. It includes a new framework for rewarding health care providers for giving better care (not just more care) and for combining existing quality reporting programs into one new system. </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ts val="0"/>
              </a:spcBef>
              <a:spcAft>
                <a:spcPts val="6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ts val="0"/>
              </a:spcBef>
              <a:spcAft>
                <a:spcPts val="600"/>
              </a:spcAft>
              <a:buClrTx/>
              <a:buSzTx/>
              <a:buFontTx/>
              <a:buNone/>
              <a:tabLst/>
              <a:defRPr/>
            </a:pPr>
            <a:r>
              <a:rPr kumimoji="0" lang="x-none"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MACRA supports the goal of paying for value and better care, which is the same goal of many other programs, including meaningful use and quality measure programs. The goal of MACRA is to make it easier for providers to participate in federal quality programs through participation in either the Merit-Based Incentive Payment System (MIPS [mips]) or the Alternative Payment Models (APMs [A-P-ems]).</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ts val="0"/>
              </a:spcBef>
              <a:spcAft>
                <a:spcPts val="6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ts val="0"/>
              </a:spcBef>
              <a:spcAft>
                <a:spcPts val="600"/>
              </a:spcAft>
              <a:buClrTx/>
              <a:buSzTx/>
              <a:buFontTx/>
              <a:buNone/>
              <a:tabLst/>
              <a:defRPr/>
            </a:pPr>
            <a:r>
              <a:rPr kumimoji="0" lang="x-none"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MIPS program combines parts of the PQRS, the value modifier (or value-based payment modifier), and the Medicare EHR incentive program (meaningful use) into a single program based on quality, resource use, clinical practice improvement, and meaningful use of certified EHR technology.</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ts val="0"/>
              </a:spcBef>
              <a:spcAft>
                <a:spcPts val="6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ts val="0"/>
              </a:spcBef>
              <a:spcAft>
                <a:spcPts val="600"/>
              </a:spcAft>
              <a:buClrTx/>
              <a:buSzTx/>
              <a:buFontTx/>
              <a:buNone/>
              <a:tabLst/>
              <a:defRPr/>
            </a:pPr>
            <a:r>
              <a:rPr kumimoji="0" lang="x-none"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 APM program provides new ways to reimburse providers for the care provided to Medicare patients. Examples include</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ts val="0"/>
              </a:spcBef>
              <a:spcAft>
                <a:spcPts val="600"/>
              </a:spcAft>
              <a:buClrTx/>
              <a:buSzTx/>
              <a:buFont typeface="Symbol" panose="05050102010706020507" pitchFamily="18" charset="2"/>
              <a:buChar char=""/>
              <a:tabLst/>
              <a:defRPr/>
            </a:pPr>
            <a:r>
              <a:rPr kumimoji="0" lang="x-none"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Payment of a lump-sum incentive payment from 2019 to 2024 to some providers. </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ts val="0"/>
              </a:spcBef>
              <a:spcAft>
                <a:spcPts val="600"/>
              </a:spcAft>
              <a:buClrTx/>
              <a:buSzTx/>
              <a:buFont typeface="Symbol" panose="05050102010706020507" pitchFamily="18" charset="2"/>
              <a:buChar char=""/>
              <a:tabLst/>
              <a:defRPr/>
            </a:pPr>
            <a:r>
              <a:rPr kumimoji="0" lang="x-none"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Increased transparency of physician-focused payment models.</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ts val="0"/>
              </a:spcBef>
              <a:spcAft>
                <a:spcPts val="1600"/>
              </a:spcAft>
              <a:buClrTx/>
              <a:buSzTx/>
              <a:buFont typeface="Symbol" panose="05050102010706020507" pitchFamily="18" charset="2"/>
              <a:buChar char=""/>
              <a:tabLst/>
              <a:defRPr/>
            </a:pPr>
            <a:r>
              <a:rPr kumimoji="0" lang="x-none"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Offer of higher annual payments to some providers beginning in 2026. </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ts val="0"/>
              </a:spcBef>
              <a:spcAft>
                <a:spcPts val="6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ts val="0"/>
              </a:spcBef>
              <a:spcAft>
                <a:spcPts val="600"/>
              </a:spcAft>
              <a:buClrTx/>
              <a:buSzTx/>
              <a:buFontTx/>
              <a:buNone/>
              <a:tabLst/>
              <a:defRPr/>
            </a:pPr>
            <a:r>
              <a:rPr kumimoji="0" lang="x-none"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Examples of organizations or care delivery models that are considered participants in the APM program include accountable care organizations, patient-centered medical homes, and bundled payment models.</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MIPS and APMs implementation is through a phased process based on specific timelines that began in 2015 and will continue through 2021 and beyond. The traditional fee-for-service reimbursement model is targeted to be phased out by 2020 for Medicare patients, leaving MIPS and certified APM participants as the new Medicare reimbursement models.</a:t>
            </a:r>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1A398A39-E038-4F9C-A605-5B46AD426EAB}" type="slidenum">
              <a:rPr lang="en-US" altLang="en-US" sz="900"/>
              <a:pPr>
                <a:spcBef>
                  <a:spcPct val="0"/>
                </a:spcBef>
              </a:pPr>
              <a:t>19</a:t>
            </a:fld>
            <a:endParaRPr lang="en-US" altLang="en-US" sz="900"/>
          </a:p>
        </p:txBody>
      </p:sp>
    </p:spTree>
    <p:extLst>
      <p:ext uri="{BB962C8B-B14F-4D97-AF65-F5344CB8AC3E}">
        <p14:creationId xmlns:p14="http://schemas.microsoft.com/office/powerpoint/2010/main" val="3774734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Welcome </a:t>
            </a:r>
            <a:r>
              <a:rPr lang="en-US" sz="1000" dirty="0">
                <a:effectLst/>
                <a:latin typeface="Arial" panose="020B0604020202020204" pitchFamily="34" charset="0"/>
                <a:ea typeface="Calibri" panose="020F0502020204030204" pitchFamily="34" charset="0"/>
                <a:cs typeface="Times New Roman" panose="02020603050405020304" pitchFamily="18" charset="0"/>
              </a:rPr>
              <a:t>to </a:t>
            </a:r>
            <a:r>
              <a:rPr lang="x-none" sz="1000" b="1" i="1" dirty="0">
                <a:effectLst/>
                <a:latin typeface="Arial" panose="020B0604020202020204" pitchFamily="34" charset="0"/>
                <a:ea typeface="Calibri" panose="020F0502020204030204" pitchFamily="34" charset="0"/>
                <a:cs typeface="Times New Roman" panose="02020603050405020304" pitchFamily="18" charset="0"/>
              </a:rPr>
              <a:t>The Culture of Health Care: Quality Measurement and Improvement</a:t>
            </a:r>
            <a:r>
              <a:rPr lang="x-none" sz="1000" dirty="0">
                <a:effectLst/>
                <a:latin typeface="Arial" panose="020B0604020202020204" pitchFamily="34" charset="0"/>
                <a:ea typeface="Calibri" panose="020F0502020204030204" pitchFamily="34" charset="0"/>
                <a:cs typeface="Times New Roman" panose="02020603050405020304" pitchFamily="18" charset="0"/>
              </a:rPr>
              <a:t>. This is Lecture b.</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component, </a:t>
            </a:r>
            <a:r>
              <a:rPr lang="en-US" sz="1000" b="1" i="1" dirty="0">
                <a:effectLst/>
                <a:latin typeface="Arial" panose="020B0604020202020204" pitchFamily="34" charset="0"/>
                <a:ea typeface="Times New Roman" panose="02020603050405020304" pitchFamily="18" charset="0"/>
                <a:cs typeface="Times New Roman" panose="02020603050405020304" pitchFamily="18" charset="0"/>
              </a:rPr>
              <a:t>The Culture of Health Care</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addresses job expectations in health care settings. It discusses how care is organized within a practice setting, privacy laws, and professional and ethical issues encountered in the workplace.</a:t>
            </a:r>
            <a:endParaRPr lang="en-US" altLang="en-US" dirty="0">
              <a:latin typeface="Arial" charset="0"/>
              <a:cs typeface="Arial" charset="0"/>
            </a:endParaRPr>
          </a:p>
        </p:txBody>
      </p:sp>
      <p:sp>
        <p:nvSpPr>
          <p:cNvPr id="174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46B9C3C7-D66C-4A53-BECD-E80B785934F3}" type="slidenum">
              <a:rPr lang="en-US" altLang="en-US" sz="900"/>
              <a:pPr>
                <a:spcBef>
                  <a:spcPct val="0"/>
                </a:spcBef>
              </a:pPr>
              <a:t>2</a:t>
            </a:fld>
            <a:endParaRPr lang="en-US" altLang="en-US" sz="900"/>
          </a:p>
        </p:txBody>
      </p:sp>
    </p:spTree>
    <p:extLst>
      <p:ext uri="{BB962C8B-B14F-4D97-AF65-F5344CB8AC3E}">
        <p14:creationId xmlns:p14="http://schemas.microsoft.com/office/powerpoint/2010/main" val="1274729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This concludes Lecture b of </a:t>
            </a:r>
            <a:r>
              <a:rPr lang="x-none" sz="1000" b="1" i="1" dirty="0">
                <a:effectLst/>
                <a:latin typeface="Arial" panose="020B0604020202020204" pitchFamily="34" charset="0"/>
                <a:ea typeface="Calibri" panose="020F0502020204030204" pitchFamily="34" charset="0"/>
                <a:cs typeface="Times New Roman" panose="02020603050405020304" pitchFamily="18" charset="0"/>
              </a:rPr>
              <a:t>Quality Measurement and Improvement</a:t>
            </a:r>
            <a:r>
              <a:rPr lang="x-none" sz="1000" dirty="0">
                <a:effectLst/>
                <a:latin typeface="Arial" panose="020B0604020202020204" pitchFamily="34" charset="0"/>
                <a:ea typeface="Calibri" panose="020F0502020204030204" pitchFamily="34" charset="0"/>
                <a:cs typeface="Times New Roman" panose="02020603050405020304" pitchFamily="18" charset="0"/>
              </a:rPr>
              <a:t>.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This lecture discussed many different health care quality measures that are used in a variety of settings, from health plans to inpatient to outpatient. Health plans most commonly assess quality using the HEDIS measures of NCQA. Outpatient settings most often use measures in the PQRS program. Inpatient settings have a variety of measures, but most commonly used are those of the HQA. One of the core meaningful use criteria for eligible professionals and eligible hospitals is a series of quality measures.</a:t>
            </a:r>
            <a:endParaRPr lang="en-US" altLang="en-US" dirty="0">
              <a:latin typeface="Arial" charset="0"/>
              <a:cs typeface="Arial" charset="0"/>
            </a:endParaRP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E2D7EA9B-8B24-40EE-9282-CDD9C9DE8855}" type="slidenum">
              <a:rPr lang="en-US" altLang="en-US" sz="900"/>
              <a:pPr>
                <a:spcBef>
                  <a:spcPct val="0"/>
                </a:spcBef>
              </a:pPr>
              <a:t>20</a:t>
            </a:fld>
            <a:endParaRPr lang="en-US" altLang="en-US" sz="900"/>
          </a:p>
        </p:txBody>
      </p:sp>
    </p:spTree>
    <p:extLst>
      <p:ext uri="{BB962C8B-B14F-4D97-AF65-F5344CB8AC3E}">
        <p14:creationId xmlns:p14="http://schemas.microsoft.com/office/powerpoint/2010/main" val="2129919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8C5AA7E5-0331-4F12-BB6E-212D41BBC51D}" type="slidenum">
              <a:rPr lang="en-US" altLang="en-US" sz="900"/>
              <a:pPr>
                <a:spcBef>
                  <a:spcPct val="0"/>
                </a:spcBef>
              </a:pPr>
              <a:t>21</a:t>
            </a:fld>
            <a:endParaRPr lang="en-US" altLang="en-US" sz="900"/>
          </a:p>
        </p:txBody>
      </p:sp>
    </p:spTree>
    <p:extLst>
      <p:ext uri="{BB962C8B-B14F-4D97-AF65-F5344CB8AC3E}">
        <p14:creationId xmlns:p14="http://schemas.microsoft.com/office/powerpoint/2010/main" val="6796642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BB5986D7-A56A-4249-936F-1245112F0B0F}" type="slidenum">
              <a:rPr lang="en-US" altLang="en-US" sz="900"/>
              <a:pPr>
                <a:spcBef>
                  <a:spcPct val="0"/>
                </a:spcBef>
              </a:pPr>
              <a:t>22</a:t>
            </a:fld>
            <a:endParaRPr lang="en-US" altLang="en-US" sz="900"/>
          </a:p>
        </p:txBody>
      </p:sp>
    </p:spTree>
    <p:extLst>
      <p:ext uri="{BB962C8B-B14F-4D97-AF65-F5344CB8AC3E}">
        <p14:creationId xmlns:p14="http://schemas.microsoft.com/office/powerpoint/2010/main" val="22241633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23</a:t>
            </a:fld>
            <a:endParaRPr lang="en-US" altLang="en-US"/>
          </a:p>
        </p:txBody>
      </p:sp>
    </p:spTree>
    <p:extLst>
      <p:ext uri="{BB962C8B-B14F-4D97-AF65-F5344CB8AC3E}">
        <p14:creationId xmlns:p14="http://schemas.microsoft.com/office/powerpoint/2010/main" val="1259056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24</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The Objectives for </a:t>
            </a:r>
            <a:r>
              <a:rPr lang="x-none" sz="1000" b="1" i="1" dirty="0">
                <a:effectLst/>
                <a:latin typeface="Arial" panose="020B0604020202020204" pitchFamily="34" charset="0"/>
                <a:ea typeface="Calibri" panose="020F0502020204030204" pitchFamily="34" charset="0"/>
                <a:cs typeface="Times New Roman" panose="02020603050405020304" pitchFamily="18" charset="0"/>
              </a:rPr>
              <a:t>Quality Measurement and Improvement</a:t>
            </a:r>
            <a:r>
              <a:rPr lang="x-none" sz="1000" b="1" dirty="0">
                <a:effectLst/>
                <a:latin typeface="Arial" panose="020B0604020202020204" pitchFamily="34" charset="0"/>
                <a:ea typeface="Calibri" panose="020F0502020204030204" pitchFamily="34" charset="0"/>
                <a:cs typeface="Times New Roman" panose="02020603050405020304" pitchFamily="18" charset="0"/>
              </a:rPr>
              <a:t> </a:t>
            </a:r>
            <a:r>
              <a:rPr lang="x-none" sz="1000" dirty="0">
                <a:effectLst/>
                <a:latin typeface="Arial" panose="020B0604020202020204" pitchFamily="34" charset="0"/>
                <a:ea typeface="Calibri" panose="020F0502020204030204" pitchFamily="34" charset="0"/>
                <a:cs typeface="Times New Roman" panose="02020603050405020304" pitchFamily="18" charset="0"/>
              </a:rPr>
              <a:t>are to:</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x-none" sz="1000" dirty="0">
                <a:effectLst/>
                <a:latin typeface="Arial" panose="020B0604020202020204" pitchFamily="34" charset="0"/>
                <a:ea typeface="Calibri" panose="020F0502020204030204" pitchFamily="34" charset="0"/>
                <a:cs typeface="Times New Roman" panose="02020603050405020304" pitchFamily="18" charset="0"/>
              </a:rPr>
              <a:t>Define health care quality and the major types of quality measures: structural, process, and outcome measures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x-none" sz="1000" dirty="0">
                <a:effectLst/>
                <a:latin typeface="Arial" panose="020B0604020202020204" pitchFamily="34" charset="0"/>
                <a:ea typeface="Calibri" panose="020F0502020204030204" pitchFamily="34" charset="0"/>
                <a:cs typeface="Times New Roman" panose="02020603050405020304" pitchFamily="18" charset="0"/>
              </a:rPr>
              <a:t>Describe the current state of health care quality in the United States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x-none" sz="1000" dirty="0">
                <a:effectLst/>
                <a:latin typeface="Arial" panose="020B0604020202020204" pitchFamily="34" charset="0"/>
                <a:ea typeface="Calibri" panose="020F0502020204030204" pitchFamily="34" charset="0"/>
                <a:cs typeface="Times New Roman" panose="02020603050405020304" pitchFamily="18" charset="0"/>
              </a:rPr>
              <a:t>Discuss quality measures used in various health care settings in the United States, including those required for the HITECH (Health Information Technology for Economic and Clinical Health Act) meaningful-use program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x-none" sz="1000" dirty="0">
                <a:effectLst/>
                <a:latin typeface="Arial" panose="020B0604020202020204" pitchFamily="34" charset="0"/>
                <a:ea typeface="Calibri" panose="020F0502020204030204" pitchFamily="34" charset="0"/>
                <a:cs typeface="Times New Roman" panose="02020603050405020304" pitchFamily="18" charset="0"/>
              </a:rPr>
              <a:t>Describe the role of information technology in measuring and improving health care quality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Describe the results of current health care quality efforts in the United States</a:t>
            </a:r>
            <a:endParaRPr lang="en-US" altLang="en-US" dirty="0">
              <a:latin typeface="Arial" charset="0"/>
              <a:cs typeface="Arial" charset="0"/>
            </a:endParaRP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AB61E4E6-0275-4D59-A578-18FC3A5FAFA1}" type="slidenum">
              <a:rPr lang="en-US" altLang="en-US" sz="900"/>
              <a:pPr>
                <a:spcBef>
                  <a:spcPct val="0"/>
                </a:spcBef>
              </a:pPr>
              <a:t>3</a:t>
            </a:fld>
            <a:endParaRPr lang="en-US" altLang="en-US" sz="900"/>
          </a:p>
        </p:txBody>
      </p:sp>
    </p:spTree>
    <p:extLst>
      <p:ext uri="{BB962C8B-B14F-4D97-AF65-F5344CB8AC3E}">
        <p14:creationId xmlns:p14="http://schemas.microsoft.com/office/powerpoint/2010/main" val="4287743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This lecture examines quality measures that are currently used under the meaningful use requirements of the Heath Information and Technology (HITECH) [high-tech] Act.</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A sampling of current quality programs and measures in use appears on the screen. Berwick has noted that we are “early” in the science of quality improvement. What exactly is that science? An Institute of Medicine report describes the science behind health care quality assessment. Many measures have been developed, all reflecting different perspectives, somewhat like standards. The Agency for Healthcare Research and Quality, or AHRQ [A-H-R-Q], maintains a clearinghouse of the different types of measures that are available, where they are being used, and so forth. But there’s clearly a growing consensus that we need to develop standardized sets so that we can implement them in standardized ways and obtain value from them. In the following slides, we talk about specific quality measures from different perspectives―the perspectives of health plans, outpatient medicine, and inpatient medicine—and we look at the quality measures required under the meaningful use rules of the HITECH Act.</a:t>
            </a:r>
            <a:endParaRPr lang="en-US" altLang="en-US" dirty="0">
              <a:latin typeface="Arial" charset="0"/>
              <a:cs typeface="Arial" charset="0"/>
            </a:endParaRPr>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E7F87849-9EEE-44CD-8EC5-D7C0740BDD24}" type="slidenum">
              <a:rPr lang="en-US" altLang="en-US" sz="900"/>
              <a:pPr>
                <a:spcBef>
                  <a:spcPct val="0"/>
                </a:spcBef>
              </a:pPr>
              <a:t>4</a:t>
            </a:fld>
            <a:endParaRPr lang="en-US" altLang="en-US" sz="900"/>
          </a:p>
        </p:txBody>
      </p:sp>
    </p:spTree>
    <p:extLst>
      <p:ext uri="{BB962C8B-B14F-4D97-AF65-F5344CB8AC3E}">
        <p14:creationId xmlns:p14="http://schemas.microsoft.com/office/powerpoint/2010/main" val="2168162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The first topic is health plans. Why health plans? Health plans have a historic role: they were among the first to measure quality, at least as process measures, and to act on the findings. They should be noted and commended for being pioneers in this area, and in fact, there’s a health care quality measurement set called HEDIS [hee-diss], the Health Plan Employer Data and Information Set, developed by NCQA [N-C-Q-A], the National Committee for Quality Assurance. HEDIS has sixty measures that are mainly health care process measures used to evaluate health plans and particularly health maintenance organizations. [quote] “These measures address a range of health issues, including asthma medication use; persistence of beta-blocker treatment after a heart attack; controlling high blood pressure; comprehensive diabetes care; breast cancer screening; antidepressant medication management; immunization status; and advising smokers to quit. HEDIS is used by more than ninety percent of America’s health plans.” [end quote]</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NCQA reports, which were covered in the previous lecture, calculate lives saved based on outcomes that occur from adherence to these process measures.</a:t>
            </a:r>
            <a:endParaRPr lang="en-US" altLang="en-US" dirty="0">
              <a:latin typeface="Arial" charset="0"/>
              <a:cs typeface="Arial" charset="0"/>
            </a:endParaRPr>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131D2EFE-1901-4CE9-9DB8-77E1F910484D}" type="slidenum">
              <a:rPr lang="en-US" altLang="en-US" sz="900"/>
              <a:pPr>
                <a:spcBef>
                  <a:spcPct val="0"/>
                </a:spcBef>
              </a:pPr>
              <a:t>5</a:t>
            </a:fld>
            <a:endParaRPr lang="en-US" altLang="en-US" sz="900"/>
          </a:p>
        </p:txBody>
      </p:sp>
    </p:spTree>
    <p:extLst>
      <p:ext uri="{BB962C8B-B14F-4D97-AF65-F5344CB8AC3E}">
        <p14:creationId xmlns:p14="http://schemas.microsoft.com/office/powerpoint/2010/main" val="861851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For a more detailed review, HEDIS has a number of categories and specific measures within those categories. One category includes effectiveness-of-care measures, such as childhood and adult immunization; use of beta blockers after myocardial infarction [my-o-car-dee-</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ul</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in-</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farc</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-shun]</a:t>
            </a:r>
            <a:r>
              <a:rPr lang="en-US" sz="1000" i="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or MI</a:t>
            </a:r>
            <a:r>
              <a:rPr lang="en-US" sz="1000" i="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[M-I]; screening for various types of cancer; and a number of measures related to chronic diabetes care. Another category includes measures on access and availability to care, such as access to preventive health measures, how available primary care providers are, and how soon prenatal care is initiated. HEDIS also has measures related to satisfaction with care, including member satisfaction surveys and the use of various services such as preventive measures. These measures allow health plans to compare themselves to other health plans.</a:t>
            </a:r>
            <a:endParaRPr lang="en-US" altLang="en-US" dirty="0">
              <a:latin typeface="Arial" charset="0"/>
              <a:cs typeface="Arial" charset="0"/>
            </a:endParaRP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6D3732F-E253-4C14-B883-CBB88EDFC511}" type="slidenum">
              <a:rPr lang="en-US" altLang="en-US" sz="900"/>
              <a:pPr>
                <a:spcBef>
                  <a:spcPct val="0"/>
                </a:spcBef>
              </a:pPr>
              <a:t>6</a:t>
            </a:fld>
            <a:endParaRPr lang="en-US" altLang="en-US" sz="900"/>
          </a:p>
        </p:txBody>
      </p:sp>
    </p:spTree>
    <p:extLst>
      <p:ext uri="{BB962C8B-B14F-4D97-AF65-F5344CB8AC3E}">
        <p14:creationId xmlns:p14="http://schemas.microsoft.com/office/powerpoint/2010/main" val="3276309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What about quality reporting in the outpatient setting? In the United States, efforts in this setting are led by the Centers for Medicare and Medicaid Services (CMS, [C-M-S])</a:t>
            </a:r>
            <a:r>
              <a:rPr lang="x-none" sz="1000" i="1" dirty="0">
                <a:effectLst/>
                <a:latin typeface="Arial" panose="020B0604020202020204" pitchFamily="34" charset="0"/>
                <a:ea typeface="Calibri" panose="020F0502020204030204" pitchFamily="34" charset="0"/>
                <a:cs typeface="Times New Roman" panose="02020603050405020304" pitchFamily="18" charset="0"/>
              </a:rPr>
              <a:t>,</a:t>
            </a:r>
            <a:r>
              <a:rPr lang="x-none" sz="1000" dirty="0">
                <a:effectLst/>
                <a:latin typeface="Arial" panose="020B0604020202020204" pitchFamily="34" charset="0"/>
                <a:ea typeface="Calibri" panose="020F0502020204030204" pitchFamily="34" charset="0"/>
                <a:cs typeface="Times New Roman" panose="02020603050405020304" pitchFamily="18" charset="0"/>
              </a:rPr>
              <a:t> mostly in the Medicare program. The major CMS program is the Physician Quality Reporting System (PQRS, [P-Q-R-S]), which was formerly called Physician Quality Reporting Initiative. The program initially provided physicians participating in Medicare an extra one percent reimbursement for reporting on a large number of measures (a total of one hundred ninety-four in 2011). They also received zero-point-five percent for maintenance of certification in their medical specialty. Starting in 2015, the bonus changed to reduced payments for participants who did not meet specified objectives.</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Another CMS program was the Electronic Prescribing (eRx, [E-R-X]) Incentive Program. This program initially provided an additional extra one percent reimbursement for use of e-prescribing. In 2012, the bonus incentive period expired, and payment reductions began for participants who did not meet specified objectives.</a:t>
            </a:r>
            <a:endParaRPr lang="en-US" altLang="en-US" dirty="0">
              <a:latin typeface="Arial" charset="0"/>
              <a:cs typeface="Arial" charset="0"/>
            </a:endParaRP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2CC0970-EA73-402A-8633-79F097FDC2E8}" type="slidenum">
              <a:rPr lang="en-US" altLang="en-US" sz="900"/>
              <a:pPr>
                <a:spcBef>
                  <a:spcPct val="0"/>
                </a:spcBef>
              </a:pPr>
              <a:t>7</a:t>
            </a:fld>
            <a:endParaRPr lang="en-US" altLang="en-US" sz="900"/>
          </a:p>
        </p:txBody>
      </p:sp>
    </p:spTree>
    <p:extLst>
      <p:ext uri="{BB962C8B-B14F-4D97-AF65-F5344CB8AC3E}">
        <p14:creationId xmlns:p14="http://schemas.microsoft.com/office/powerpoint/2010/main" val="124477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PQRS enables health care professionals to measure, for example, the following conditions:</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For diabetes mellitus, the quality measure is the percentage of patients aged eighteen to seventy-five years with diabetes mellitus whose most recent blood test showed a hemoglobin A1c level greater than nine-point-zero percent.</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For patients undergoing resection for lung or esophageal [ee-soff-uh-</a:t>
            </a:r>
            <a:r>
              <a:rPr lang="x-none" sz="1000" b="1" dirty="0">
                <a:effectLst/>
                <a:latin typeface="Arial" panose="020B0604020202020204" pitchFamily="34" charset="0"/>
                <a:ea typeface="Calibri" panose="020F0502020204030204" pitchFamily="34" charset="0"/>
                <a:cs typeface="Times New Roman" panose="02020603050405020304" pitchFamily="18" charset="0"/>
              </a:rPr>
              <a:t>gee</a:t>
            </a:r>
            <a:r>
              <a:rPr lang="x-none" sz="1000" dirty="0">
                <a:effectLst/>
                <a:latin typeface="Arial" panose="020B0604020202020204" pitchFamily="34" charset="0"/>
                <a:ea typeface="Calibri" panose="020F0502020204030204" pitchFamily="34" charset="0"/>
                <a:cs typeface="Times New Roman" panose="02020603050405020304" pitchFamily="18" charset="0"/>
              </a:rPr>
              <a:t>-ul] cancer and requiring thoracic surgery, the measure is the percentage of surgical patients aged eighteen years and older who had clinical TNM [T-N-M] staging prior to surgery. TNM stands for tumor, node, metastases [meh-</a:t>
            </a:r>
            <a:r>
              <a:rPr lang="x-none" sz="1000" b="1" dirty="0">
                <a:effectLst/>
                <a:latin typeface="Arial" panose="020B0604020202020204" pitchFamily="34" charset="0"/>
                <a:ea typeface="Calibri" panose="020F0502020204030204" pitchFamily="34" charset="0"/>
                <a:cs typeface="Times New Roman" panose="02020603050405020304" pitchFamily="18" charset="0"/>
              </a:rPr>
              <a:t>tass</a:t>
            </a:r>
            <a:r>
              <a:rPr lang="x-none" sz="1000" dirty="0">
                <a:effectLst/>
                <a:latin typeface="Arial" panose="020B0604020202020204" pitchFamily="34" charset="0"/>
                <a:ea typeface="Calibri" panose="020F0502020204030204" pitchFamily="34" charset="0"/>
                <a:cs typeface="Times New Roman" panose="02020603050405020304" pitchFamily="18" charset="0"/>
              </a:rPr>
              <a:t>-ti-seez], and TNM staging determines the extent of cancer in the patient’s body.</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For weight assessment and counseling for children and adolescents, the quality measurement is the percentage of children aged two to eighteen years whose weight is classified based on BMI [B-M-I], or body mass index, percentile for age and gender.</a:t>
            </a:r>
            <a:endParaRPr lang="en-US" altLang="en-US" dirty="0">
              <a:latin typeface="Arial" charset="0"/>
              <a:cs typeface="Arial" charset="0"/>
            </a:endParaRP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5B04DA9-2F56-4CFA-876F-118148440ACB}" type="slidenum">
              <a:rPr lang="en-US" altLang="en-US" sz="900"/>
              <a:pPr>
                <a:spcBef>
                  <a:spcPct val="0"/>
                </a:spcBef>
              </a:pPr>
              <a:t>8</a:t>
            </a:fld>
            <a:endParaRPr lang="en-US" altLang="en-US" sz="900"/>
          </a:p>
        </p:txBody>
      </p:sp>
    </p:spTree>
    <p:extLst>
      <p:ext uri="{BB962C8B-B14F-4D97-AF65-F5344CB8AC3E}">
        <p14:creationId xmlns:p14="http://schemas.microsoft.com/office/powerpoint/2010/main" val="1118824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There are also quality measures for inpatient settings. Much of this activity is overseen by an organization (actually a collaboration of organizations) called the Hospital Quality Alliance, or HQA [H-Q-A]</a:t>
            </a:r>
            <a:r>
              <a:rPr lang="x-none" sz="1000" i="1" dirty="0">
                <a:effectLst/>
                <a:latin typeface="Arial" panose="020B0604020202020204" pitchFamily="34" charset="0"/>
                <a:ea typeface="Calibri" panose="020F0502020204030204" pitchFamily="34" charset="0"/>
                <a:cs typeface="Times New Roman" panose="02020603050405020304" pitchFamily="18" charset="0"/>
              </a:rPr>
              <a:t>.</a:t>
            </a:r>
            <a:r>
              <a:rPr lang="x-none" sz="1000" dirty="0">
                <a:effectLst/>
                <a:latin typeface="Arial" panose="020B0604020202020204" pitchFamily="34" charset="0"/>
                <a:ea typeface="Calibri" panose="020F0502020204030204" pitchFamily="34" charset="0"/>
                <a:cs typeface="Times New Roman" panose="02020603050405020304" pitchFamily="18" charset="0"/>
              </a:rPr>
              <a:t> The HQA includes the CMS, The Joint Commission, and others who have created a starter set of quality measures for various conditions initially focused in core areas such as acute myocardial infarction, heart failure, pneumonia, and hip/knee replacement.</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Hospital Compare Project is a voluntary program that publishes on a website the quality measures submitted by various organizations so that individuals can compare reporting hospitals with regard to these quality measures. The HQA Project consists of two programs based on reporting that is done to CMS. One part is the Inpatient Quality Reporting (IQR), which is for the HQA data in the core areas, and hospitals that don’t participate actually have a two percent reduction in their Medicare reimbursement. There’s another collection of information that doesn’t measure process quality but patient satisfaction. This is the Hospital Consumer Assessment of Health Care Providers, or HCAPHS [H-caps], a measure of patient satisfaction, that is also reported as part of the Hospital Compare Project.</a:t>
            </a:r>
            <a:endParaRPr lang="en-US" altLang="en-US" dirty="0">
              <a:latin typeface="Arial" charset="0"/>
              <a:cs typeface="Arial" charset="0"/>
            </a:endParaRP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sz="90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D2EAD8FA-2376-474C-9024-C53DF8894D8A}" type="slidenum">
              <a:rPr lang="en-US" altLang="en-US" sz="900"/>
              <a:pPr>
                <a:spcBef>
                  <a:spcPct val="0"/>
                </a:spcBef>
              </a:pPr>
              <a:t>9</a:t>
            </a:fld>
            <a:endParaRPr lang="en-US" altLang="en-US" sz="900"/>
          </a:p>
        </p:txBody>
      </p:sp>
    </p:spTree>
    <p:extLst>
      <p:ext uri="{BB962C8B-B14F-4D97-AF65-F5344CB8AC3E}">
        <p14:creationId xmlns:p14="http://schemas.microsoft.com/office/powerpoint/2010/main" val="28735230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3165614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FB409DCD-894C-49AA-AA21-6CC7E40A5B39}"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r>
              <a:rPr lang="en-US"/>
              <a:t>The Culture of Health Care                                                      Quality Measurement and Improvement                                                                           Lecture b</a:t>
            </a:r>
          </a:p>
        </p:txBody>
      </p:sp>
    </p:spTree>
    <p:extLst>
      <p:ext uri="{BB962C8B-B14F-4D97-AF65-F5344CB8AC3E}">
        <p14:creationId xmlns:p14="http://schemas.microsoft.com/office/powerpoint/2010/main" val="982850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B5892942-CEB4-4D67-9145-9EFFD7DDC521}"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The Culture of Health Care                                                      Quality Measurement and Improvement                                                                           Lecture b</a:t>
            </a:r>
          </a:p>
        </p:txBody>
      </p:sp>
    </p:spTree>
    <p:extLst>
      <p:ext uri="{BB962C8B-B14F-4D97-AF65-F5344CB8AC3E}">
        <p14:creationId xmlns:p14="http://schemas.microsoft.com/office/powerpoint/2010/main" val="1201378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hyperlink" Target="http://www.uhc.edu/" TargetMode="External"/><Relationship Id="rId4" Type="http://schemas.openxmlformats.org/officeDocument/2006/relationships/hyperlink" Target="http://www.acsnsqip.org/"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hyperlink" Target="https://www.cms.gov/Regulations-and-Guidance/Legislation/EHRIncentivePrograms/Downloads/2016_EHWhatYouNeedtoKnowfor2016.pdf" TargetMode="External"/><Relationship Id="rId4" Type="http://schemas.openxmlformats.org/officeDocument/2006/relationships/hyperlink" Target="https://www.cms.gov/Regulations-and-Guidance/Legislation/EHRIncentivePrograms/Downloads/2016_EPWhatYouNeedtoKnowfor2016.pdf"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8" Type="http://schemas.openxmlformats.org/officeDocument/2006/relationships/hyperlink" Target="https://www.cms.gov/Medicare/Quality-Initiatives-Patient-Assessment-Instruments/Value-Based-Programs/MACRA-MIPS-and-APMs/MACRA-MIPS-and-APMs.html" TargetMode="External"/><Relationship Id="rId3" Type="http://schemas.openxmlformats.org/officeDocument/2006/relationships/notesSlide" Target="../notesSlides/notesSlide21.xml"/><Relationship Id="rId7" Type="http://schemas.openxmlformats.org/officeDocument/2006/relationships/hyperlink" Target="https://www.cms.gov/Regulations-and-Guidance/Legislation/EHRIncentivePrograms/index.html" TargetMode="External"/><Relationship Id="rId2" Type="http://schemas.openxmlformats.org/officeDocument/2006/relationships/slideLayout" Target="../slideLayouts/slideLayout9.xml"/><Relationship Id="rId1" Type="http://schemas.openxmlformats.org/officeDocument/2006/relationships/tags" Target="../tags/tag22.xml"/><Relationship Id="rId6" Type="http://schemas.openxmlformats.org/officeDocument/2006/relationships/hyperlink" Target="https://www.cms.gov/regulations-and-guidance/legislation/ehrincentiveprograms/clinicalqualitymeasures.html" TargetMode="External"/><Relationship Id="rId5" Type="http://schemas.openxmlformats.org/officeDocument/2006/relationships/hyperlink" Target="https://www.cms.gov/regulations-and-guidance/legislation/ehrincentiveprograms/2014_clinicalqualitymeasures.html" TargetMode="External"/><Relationship Id="rId4" Type="http://schemas.openxmlformats.org/officeDocument/2006/relationships/hyperlink" Target="http://s3.gi.org/nataffairs/thisweek/2011PQRSPhysQualRptMeasuresList.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rand.org/pubs/technical_reports/TR1148.html" TargetMode="External"/><Relationship Id="rId3" Type="http://schemas.openxmlformats.org/officeDocument/2006/relationships/notesSlide" Target="../notesSlides/notesSlide22.xml"/><Relationship Id="rId7" Type="http://schemas.openxmlformats.org/officeDocument/2006/relationships/hyperlink" Target="https://www.cms.gov/Regulations-and-Guidance/Legislation/EHRIncentivePrograms/Downloads/2016_EPWhatYouNeedtoKnowfor2016.pdf" TargetMode="External"/><Relationship Id="rId2" Type="http://schemas.openxmlformats.org/officeDocument/2006/relationships/slideLayout" Target="../slideLayouts/slideLayout9.xml"/><Relationship Id="rId1" Type="http://schemas.openxmlformats.org/officeDocument/2006/relationships/tags" Target="../tags/tag23.xml"/><Relationship Id="rId6" Type="http://schemas.openxmlformats.org/officeDocument/2006/relationships/hyperlink" Target="https://www.cms.gov/Regulations-and-Guidance/Legislation/EHRIncentivePrograms/Downloads/2016_EHWhatYouNeedtoKnowfor2016.pdf" TargetMode="External"/><Relationship Id="rId5" Type="http://schemas.openxmlformats.org/officeDocument/2006/relationships/hyperlink" Target="https://www.cms.gov/Medicare/Quality-Initiatives-Patient-Assessment-Instruments/Value-Based-Programs/MACRA-MIPS-and-APMs/Timeline.pdf" TargetMode="External"/><Relationship Id="rId4" Type="http://schemas.openxmlformats.org/officeDocument/2006/relationships/hyperlink" Target="https://www.cms.gov/Medicare/Quality-Initiatives-Patient-Assessment-Instruments/Value-Based-Programs/MACRA-MIPS-and-APMs/MACRA-LAN-PPT.pdf" TargetMode="External"/><Relationship Id="rId9" Type="http://schemas.openxmlformats.org/officeDocument/2006/relationships/hyperlink" Target="http://www.gao.gov/new.items/d1115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3.amazonaws.com/rdcms-himss/files/production/public/FileDownloads/MU%20Stage%203%20FR%202015%202017%20Fact%20Sheet%20for%20EPs.pdf" TargetMode="External"/><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hyperlink" Target="http://www.cms.gov/ERxIncentive" TargetMode="External"/><Relationship Id="rId5" Type="http://schemas.openxmlformats.org/officeDocument/2006/relationships/hyperlink" Target="http://www.cms.hhs.gov/pqri" TargetMode="External"/><Relationship Id="rId4" Type="http://schemas.openxmlformats.org/officeDocument/2006/relationships/hyperlink" Target="http://www.cms.hhs.gov/"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hyperlink" Target="http://www.hospitalcompare.hhs.gov/" TargetMode="External"/><Relationship Id="rId4" Type="http://schemas.openxmlformats.org/officeDocument/2006/relationships/hyperlink" Target="http://www.hospitalqualityallianc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22650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HQA Categories and Examples</a:t>
            </a:r>
            <a:endParaRPr lang="en-US" altLang="en-US" dirty="0"/>
          </a:p>
        </p:txBody>
      </p:sp>
      <p:sp>
        <p:nvSpPr>
          <p:cNvPr id="32771" name="Content Placeholder 2"/>
          <p:cNvSpPr>
            <a:spLocks noGrp="1"/>
          </p:cNvSpPr>
          <p:nvPr>
            <p:ph sz="quarter" idx="14"/>
          </p:nvPr>
        </p:nvSpPr>
        <p:spPr>
          <a:xfrm>
            <a:off x="457200" y="1600200"/>
            <a:ext cx="8229600" cy="5130800"/>
          </a:xfrm>
        </p:spPr>
        <p:txBody>
          <a:bodyPr/>
          <a:lstStyle/>
          <a:p>
            <a:r>
              <a:rPr lang="en-US" altLang="en-US" sz="2000" dirty="0"/>
              <a:t>Myocardial infarction</a:t>
            </a:r>
          </a:p>
          <a:p>
            <a:pPr lvl="1"/>
            <a:r>
              <a:rPr lang="en-US" altLang="en-US" sz="1800" dirty="0"/>
              <a:t>Aspirin at arrival and discharge</a:t>
            </a:r>
          </a:p>
          <a:p>
            <a:pPr lvl="1"/>
            <a:r>
              <a:rPr lang="en-US" altLang="en-US" sz="1800" dirty="0"/>
              <a:t>Inpatient mortality</a:t>
            </a:r>
          </a:p>
          <a:p>
            <a:r>
              <a:rPr lang="en-US" altLang="en-US" sz="2000" dirty="0"/>
              <a:t>Heart failure</a:t>
            </a:r>
          </a:p>
          <a:p>
            <a:pPr lvl="1"/>
            <a:r>
              <a:rPr lang="en-US" altLang="en-US" sz="1800" dirty="0"/>
              <a:t>Discharge instructions</a:t>
            </a:r>
          </a:p>
          <a:p>
            <a:pPr lvl="1"/>
            <a:r>
              <a:rPr lang="en-US" altLang="en-US" sz="1800" dirty="0"/>
              <a:t>Evaluation of left ventricular systolic function</a:t>
            </a:r>
          </a:p>
          <a:p>
            <a:r>
              <a:rPr lang="en-US" altLang="en-US" sz="2000" dirty="0"/>
              <a:t>Pneumonia</a:t>
            </a:r>
          </a:p>
          <a:p>
            <a:pPr lvl="1"/>
            <a:r>
              <a:rPr lang="en-US" altLang="en-US" sz="1800" dirty="0"/>
              <a:t>Time to blood cultures and antibiotics</a:t>
            </a:r>
          </a:p>
          <a:p>
            <a:pPr lvl="1"/>
            <a:r>
              <a:rPr lang="en-US" altLang="en-US" sz="1800" dirty="0"/>
              <a:t>Pneumococcal and influenza vaccinations</a:t>
            </a:r>
          </a:p>
          <a:p>
            <a:r>
              <a:rPr lang="en-US" altLang="en-US" sz="2000" dirty="0"/>
              <a:t>Surgical infection prevention</a:t>
            </a:r>
          </a:p>
          <a:p>
            <a:pPr lvl="1"/>
            <a:r>
              <a:rPr lang="en-US" altLang="en-US" sz="1800" dirty="0"/>
              <a:t>Prophylactic antibiotics</a:t>
            </a:r>
          </a:p>
          <a:p>
            <a:pPr lvl="1"/>
            <a:r>
              <a:rPr lang="en-US" altLang="en-US" sz="1800" dirty="0"/>
              <a:t>Prophylaxis for deep venous thrombosis</a:t>
            </a:r>
          </a:p>
          <a:p>
            <a:r>
              <a:rPr lang="en-US" altLang="en-US" sz="2000" dirty="0"/>
              <a:t>Children’s asthma care</a:t>
            </a:r>
          </a:p>
          <a:p>
            <a:pPr lvl="1"/>
            <a:r>
              <a:rPr lang="en-US" altLang="en-US" sz="1800" dirty="0"/>
              <a:t>Reliever medication while hospitalized</a:t>
            </a:r>
          </a:p>
          <a:p>
            <a:pPr lvl="1"/>
            <a:r>
              <a:rPr lang="en-US" altLang="en-US" sz="1800" dirty="0"/>
              <a:t>Home Management Plan of Care Document</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Other Inpatient Quality Initiatives</a:t>
            </a:r>
            <a:endParaRPr lang="en-US" altLang="en-US" dirty="0"/>
          </a:p>
        </p:txBody>
      </p:sp>
      <p:sp>
        <p:nvSpPr>
          <p:cNvPr id="34819" name="Content Placeholder 2"/>
          <p:cNvSpPr>
            <a:spLocks noGrp="1"/>
          </p:cNvSpPr>
          <p:nvPr>
            <p:ph sz="quarter" idx="14"/>
          </p:nvPr>
        </p:nvSpPr>
        <p:spPr/>
        <p:txBody>
          <a:bodyPr/>
          <a:lstStyle/>
          <a:p>
            <a:r>
              <a:rPr lang="en-US" altLang="en-US" sz="2800" dirty="0"/>
              <a:t>National Surgical Quality Improvement Program (NSQIP: </a:t>
            </a:r>
            <a:r>
              <a:rPr lang="en-US" altLang="en-US" sz="2800" dirty="0">
                <a:hlinkClick r:id="rId4" tooltip="Link to website"/>
              </a:rPr>
              <a:t>http://www.acsnsqip.org</a:t>
            </a:r>
            <a:r>
              <a:rPr lang="en-US" altLang="en-US" sz="2800" dirty="0"/>
              <a:t>) </a:t>
            </a:r>
          </a:p>
          <a:p>
            <a:pPr lvl="1"/>
            <a:r>
              <a:rPr lang="en-US" altLang="en-US" sz="2400" dirty="0"/>
              <a:t>Effort of American College of Surgeons to measure, risk-adjust, and improve quality of surgical care</a:t>
            </a:r>
          </a:p>
          <a:p>
            <a:r>
              <a:rPr lang="en-US" altLang="en-US" sz="2800" dirty="0"/>
              <a:t>University Health System Consortium (UHC: </a:t>
            </a:r>
            <a:r>
              <a:rPr lang="en-US" altLang="en-US" sz="2800" dirty="0">
                <a:hlinkClick r:id="rId5" tooltip="Link to website"/>
              </a:rPr>
              <a:t>http://www.uhc.edu</a:t>
            </a:r>
            <a:r>
              <a:rPr lang="en-US" altLang="en-US" sz="2800" dirty="0"/>
              <a:t>) </a:t>
            </a:r>
          </a:p>
          <a:p>
            <a:pPr lvl="1"/>
            <a:r>
              <a:rPr lang="en-US" altLang="en-US" sz="2400" dirty="0"/>
              <a:t>Quality measurements to benchmark academic medical centers</a:t>
            </a:r>
          </a:p>
          <a:p>
            <a:pPr lvl="1"/>
            <a:r>
              <a:rPr lang="en-US" altLang="en-US" sz="2400" dirty="0"/>
              <a:t>Measured by </a:t>
            </a:r>
            <a:r>
              <a:rPr lang="en-US" altLang="ja-JP" sz="2400" dirty="0"/>
              <a:t>green and red dots (½ a dot to 2 dots)</a:t>
            </a:r>
            <a:endParaRPr lang="en-US" altLang="en-US" sz="24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t>Clinical Quality Measures and HITECH</a:t>
            </a:r>
            <a:endParaRPr lang="en-US" dirty="0"/>
          </a:p>
        </p:txBody>
      </p:sp>
      <p:sp>
        <p:nvSpPr>
          <p:cNvPr id="36867" name="Content Placeholder 2"/>
          <p:cNvSpPr>
            <a:spLocks noGrp="1"/>
          </p:cNvSpPr>
          <p:nvPr>
            <p:ph sz="quarter" idx="14"/>
          </p:nvPr>
        </p:nvSpPr>
        <p:spPr>
          <a:xfrm>
            <a:off x="457200" y="1600200"/>
            <a:ext cx="8229600" cy="4724400"/>
          </a:xfrm>
        </p:spPr>
        <p:txBody>
          <a:bodyPr/>
          <a:lstStyle/>
          <a:p>
            <a:r>
              <a:rPr lang="en-US" altLang="en-US" dirty="0"/>
              <a:t>One goal: Improving quality, safety, and efficiency</a:t>
            </a:r>
          </a:p>
          <a:p>
            <a:r>
              <a:rPr lang="en-US" altLang="en-US" dirty="0"/>
              <a:t>Meaningful use achieved over multiple stages and years</a:t>
            </a:r>
          </a:p>
          <a:p>
            <a:r>
              <a:rPr lang="en-US" altLang="en-US" dirty="0"/>
              <a:t>Quality requirements are closely aligned with other CMS quality reporting programs </a:t>
            </a:r>
          </a:p>
          <a:p>
            <a:r>
              <a:rPr lang="en-US" altLang="en-US" dirty="0"/>
              <a:t>There is ongoing discussion regarding implementing new measures or discontinuing meaningful use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a:t>2016 and Onward </a:t>
            </a:r>
            <a:br>
              <a:rPr lang="en-US" dirty="0"/>
            </a:br>
            <a:r>
              <a:rPr lang="en-US" dirty="0"/>
              <a:t>Clinical Quality Measures </a:t>
            </a:r>
          </a:p>
        </p:txBody>
      </p:sp>
      <p:sp>
        <p:nvSpPr>
          <p:cNvPr id="12" name="Content Placeholder 11"/>
          <p:cNvSpPr>
            <a:spLocks noGrp="1"/>
          </p:cNvSpPr>
          <p:nvPr>
            <p:ph sz="quarter" idx="14"/>
          </p:nvPr>
        </p:nvSpPr>
        <p:spPr/>
        <p:txBody>
          <a:bodyPr/>
          <a:lstStyle/>
          <a:p>
            <a:pPr marL="0" indent="0">
              <a:buNone/>
            </a:pPr>
            <a:r>
              <a:rPr lang="en-US" altLang="en-US" sz="2400" dirty="0"/>
              <a:t>Eligible professionals (physicians): Report on 10 objectives</a:t>
            </a:r>
          </a:p>
          <a:p>
            <a:r>
              <a:rPr lang="en-US" altLang="en-US" sz="2400" dirty="0"/>
              <a:t>Example—</a:t>
            </a:r>
            <a:r>
              <a:rPr lang="en-US" sz="2400" dirty="0"/>
              <a:t>Objective 1: Protect patient health information</a:t>
            </a:r>
          </a:p>
          <a:p>
            <a:pPr lvl="1"/>
            <a:r>
              <a:rPr lang="en-US" altLang="en-US" sz="2400" dirty="0"/>
              <a:t>Measure: Conduct or review a security risk analysis</a:t>
            </a:r>
          </a:p>
          <a:p>
            <a:pPr marL="57150" indent="0">
              <a:buNone/>
            </a:pPr>
            <a:r>
              <a:rPr lang="en-US" altLang="en-US" sz="2400" dirty="0"/>
              <a:t>Eligible hospitals and critical access hospitals: Report on 9  objectives</a:t>
            </a:r>
          </a:p>
          <a:p>
            <a:r>
              <a:rPr lang="en-US" altLang="en-US" sz="2400" dirty="0"/>
              <a:t>Example—Objective 2: Clinical decision support</a:t>
            </a:r>
          </a:p>
          <a:p>
            <a:pPr lvl="1"/>
            <a:r>
              <a:rPr lang="en-US" altLang="en-US" sz="2400" dirty="0"/>
              <a:t>Measure 1: Implement five clinical decision support interventions related to high-priority health conditions</a:t>
            </a:r>
          </a:p>
          <a:p>
            <a:pPr lvl="1"/>
            <a:r>
              <a:rPr lang="en-US" altLang="en-US" sz="2400" dirty="0"/>
              <a:t>Measure 2: Enable and implement functionality for drug-drug and drug-allergy interaction checks for entire reporting period</a:t>
            </a:r>
            <a:endParaRPr lang="en-US" altLang="en-US" dirty="0"/>
          </a:p>
        </p:txBody>
      </p:sp>
      <p:sp>
        <p:nvSpPr>
          <p:cNvPr id="13" name="Slide Number Placeholder 12"/>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t>Clinical Quality Measures </a:t>
            </a:r>
            <a:br>
              <a:rPr lang="en-US"/>
            </a:br>
            <a:r>
              <a:rPr lang="en-US"/>
              <a:t>for Meaningful Use</a:t>
            </a:r>
            <a:endParaRPr lang="en-US" dirty="0"/>
          </a:p>
        </p:txBody>
      </p:sp>
      <p:sp>
        <p:nvSpPr>
          <p:cNvPr id="26627" name="Content Placeholder 2"/>
          <p:cNvSpPr>
            <a:spLocks noGrp="1"/>
          </p:cNvSpPr>
          <p:nvPr>
            <p:ph sz="quarter" idx="14"/>
          </p:nvPr>
        </p:nvSpPr>
        <p:spPr/>
        <p:txBody>
          <a:bodyPr/>
          <a:lstStyle/>
          <a:p>
            <a:pPr marL="0" indent="0">
              <a:buNone/>
            </a:pPr>
            <a:r>
              <a:rPr lang="en-US" altLang="en-US" sz="2400" dirty="0"/>
              <a:t>Eligible professionals (physicians)</a:t>
            </a:r>
          </a:p>
          <a:p>
            <a:r>
              <a:rPr lang="en-US" altLang="en-US" sz="2400" dirty="0"/>
              <a:t>2016 list of CQM measures located at </a:t>
            </a:r>
            <a:r>
              <a:rPr lang="en-US" altLang="en-US" sz="2400" dirty="0">
                <a:hlinkClick r:id="rId4" tooltip="Link to pdf document"/>
              </a:rPr>
              <a:t>https://www.cms.gov/Regulations-and-Guidance/Legislation/EHRIncentivePrograms/Downloads/2016_EPWhatYouNeedtoKnowfor2016.pdf</a:t>
            </a:r>
            <a:endParaRPr lang="en-US" altLang="en-US" sz="2400" dirty="0"/>
          </a:p>
          <a:p>
            <a:pPr marL="0" indent="0">
              <a:buNone/>
            </a:pPr>
            <a:r>
              <a:rPr lang="en-US" altLang="en-US" sz="2400" dirty="0"/>
              <a:t>Eligible hospitals and critical access hospitals</a:t>
            </a:r>
          </a:p>
          <a:p>
            <a:r>
              <a:rPr lang="en-US" altLang="en-US" sz="2400" dirty="0"/>
              <a:t>2016 list of CQM measures located at  </a:t>
            </a:r>
            <a:r>
              <a:rPr lang="en-US" altLang="en-US" sz="2400" dirty="0">
                <a:hlinkClick r:id="rId5" tooltip="Link to pdf document"/>
              </a:rPr>
              <a:t>https://www.cms.gov/Regulations-and-Guidance/Legislation/EHRIncentivePrograms/Downloads/2016_EHWhatYouNeedtoKnowfor2016.pdf</a:t>
            </a:r>
            <a:endParaRPr lang="en-US" altLang="en-US" sz="24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t>CQM: Eligible Professional </a:t>
            </a:r>
            <a:br>
              <a:rPr lang="en-US"/>
            </a:br>
            <a:r>
              <a:rPr lang="en-US"/>
              <a:t>(Physician) Example</a:t>
            </a:r>
            <a:endParaRPr lang="en-US" dirty="0"/>
          </a:p>
        </p:txBody>
      </p:sp>
      <p:sp>
        <p:nvSpPr>
          <p:cNvPr id="5" name="Content Placeholder 4"/>
          <p:cNvSpPr>
            <a:spLocks noGrp="1"/>
          </p:cNvSpPr>
          <p:nvPr>
            <p:ph sz="quarter" idx="14"/>
          </p:nvPr>
        </p:nvSpPr>
        <p:spPr/>
        <p:txBody>
          <a:bodyPr/>
          <a:lstStyle/>
          <a:p>
            <a:pPr indent="-228600">
              <a:buNone/>
            </a:pPr>
            <a:r>
              <a:rPr lang="en-US" altLang="en-US" sz="2400" b="1" dirty="0"/>
              <a:t>Measure:</a:t>
            </a:r>
            <a:r>
              <a:rPr lang="en-US" altLang="en-US" sz="2400" dirty="0"/>
              <a:t> Appropriate testing for children with pharyngitis (sore throat) </a:t>
            </a:r>
          </a:p>
          <a:p>
            <a:pPr indent="-228600">
              <a:buNone/>
            </a:pPr>
            <a:r>
              <a:rPr lang="en-US" altLang="en-US" sz="2400" b="1" dirty="0"/>
              <a:t>CMS </a:t>
            </a:r>
            <a:r>
              <a:rPr lang="en-US" altLang="en-US" sz="2400" b="1" dirty="0" err="1"/>
              <a:t>eMeasure</a:t>
            </a:r>
            <a:r>
              <a:rPr lang="en-US" altLang="en-US" sz="2400" b="1" dirty="0"/>
              <a:t> Identification:</a:t>
            </a:r>
            <a:r>
              <a:rPr lang="en-US" altLang="en-US" sz="2400" dirty="0"/>
              <a:t> CMS146v1</a:t>
            </a:r>
          </a:p>
          <a:p>
            <a:pPr indent="-228600">
              <a:buNone/>
            </a:pPr>
            <a:r>
              <a:rPr lang="en-US" altLang="en-US" sz="2400" b="1" dirty="0"/>
              <a:t>NQF #: </a:t>
            </a:r>
            <a:r>
              <a:rPr lang="en-US" altLang="en-US" sz="2400" dirty="0"/>
              <a:t>0002</a:t>
            </a:r>
          </a:p>
          <a:p>
            <a:pPr indent="-228600">
              <a:buNone/>
            </a:pPr>
            <a:r>
              <a:rPr lang="en-US" altLang="en-US" sz="2400" b="1" dirty="0"/>
              <a:t>NQS’s Priority Domain: </a:t>
            </a:r>
            <a:r>
              <a:rPr lang="en-US" altLang="en-US" sz="2400" dirty="0"/>
              <a:t>Efficient Use of Healthcare Resources</a:t>
            </a:r>
          </a:p>
          <a:p>
            <a:pPr indent="-228600">
              <a:buNone/>
            </a:pPr>
            <a:r>
              <a:rPr lang="en-US" altLang="en-US" sz="2400" b="1" dirty="0"/>
              <a:t>Measure Steward: </a:t>
            </a:r>
            <a:r>
              <a:rPr lang="en-US" altLang="en-US" sz="2400" dirty="0"/>
              <a:t>National Committee for Quality Assurance</a:t>
            </a:r>
          </a:p>
          <a:p>
            <a:pPr indent="-228600">
              <a:buNone/>
            </a:pPr>
            <a:r>
              <a:rPr lang="en-US" altLang="en-US" sz="2400" b="1" dirty="0"/>
              <a:t>Description:</a:t>
            </a:r>
            <a:r>
              <a:rPr lang="en-US" altLang="en-US" sz="2400" dirty="0"/>
              <a:t> Percentage of children 2–18 years who were diagnosed with pharyngitis, ordered an antibiotic, and received a group A streptococcus (strep) test for episode</a:t>
            </a:r>
          </a:p>
        </p:txBody>
      </p:sp>
      <p:sp>
        <p:nvSpPr>
          <p:cNvPr id="6" name="Slide Number Placeholder 5"/>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CQM: Eligible Professional </a:t>
            </a:r>
            <a:br>
              <a:rPr lang="en-US" altLang="en-US" dirty="0"/>
            </a:br>
            <a:r>
              <a:rPr lang="en-US" altLang="en-US" dirty="0"/>
              <a:t>(Physician) Example Continued</a:t>
            </a:r>
            <a:endParaRPr lang="en-US" dirty="0"/>
          </a:p>
        </p:txBody>
      </p:sp>
      <p:sp>
        <p:nvSpPr>
          <p:cNvPr id="5" name="Content Placeholder 4"/>
          <p:cNvSpPr>
            <a:spLocks noGrp="1"/>
          </p:cNvSpPr>
          <p:nvPr>
            <p:ph sz="quarter" idx="14"/>
          </p:nvPr>
        </p:nvSpPr>
        <p:spPr>
          <a:xfrm>
            <a:off x="457200" y="1691640"/>
            <a:ext cx="8229600" cy="4572000"/>
          </a:xfrm>
        </p:spPr>
        <p:txBody>
          <a:bodyPr/>
          <a:lstStyle/>
          <a:p>
            <a:pPr>
              <a:buNone/>
            </a:pPr>
            <a:r>
              <a:rPr lang="en-US" altLang="en-US" sz="2400" b="1" dirty="0"/>
              <a:t>Measure: </a:t>
            </a:r>
            <a:r>
              <a:rPr lang="en-US" altLang="en-US" sz="2400" dirty="0"/>
              <a:t>Appropriate testing for children with pharyngitis (sore throat)</a:t>
            </a:r>
            <a:endParaRPr lang="en-US" altLang="en-US" sz="2400" b="1" dirty="0"/>
          </a:p>
          <a:p>
            <a:pPr>
              <a:spcBef>
                <a:spcPts val="1800"/>
              </a:spcBef>
              <a:buNone/>
            </a:pPr>
            <a:r>
              <a:rPr lang="en-US" altLang="en-US" sz="2400" b="1" dirty="0"/>
              <a:t>Numerator statement:</a:t>
            </a:r>
            <a:r>
              <a:rPr lang="en-US" altLang="en-US" sz="2400" dirty="0"/>
              <a:t> Children with a group A streptococcus test in the 7-day period from 3 days prior through 3 days after the diagnosis of pharyngitis</a:t>
            </a:r>
          </a:p>
          <a:p>
            <a:pPr>
              <a:spcBef>
                <a:spcPts val="1800"/>
              </a:spcBef>
              <a:buNone/>
            </a:pPr>
            <a:r>
              <a:rPr lang="en-US" altLang="en-US" sz="2400" b="1" dirty="0"/>
              <a:t>Denominator statement:</a:t>
            </a:r>
            <a:r>
              <a:rPr lang="en-US" altLang="en-US" sz="2400" dirty="0"/>
              <a:t> Children aged 2–18 years who had an outpatient or emergency department (ED) visit with a diagnosis of pharyngitis during the measurement period and an antibiotic ordered on or 3 days after the visit</a:t>
            </a:r>
          </a:p>
        </p:txBody>
      </p:sp>
      <p:sp>
        <p:nvSpPr>
          <p:cNvPr id="4506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AA2A9E2E-ADDF-4D18-9956-B9EF68BC5812}" type="slidenum">
              <a:rPr lang="en-US" altLang="en-US" sz="1000">
                <a:solidFill>
                  <a:srgbClr val="898989"/>
                </a:solidFill>
              </a:rPr>
              <a:pPr>
                <a:spcBef>
                  <a:spcPct val="0"/>
                </a:spcBef>
                <a:buFontTx/>
                <a:buNone/>
              </a:pPr>
              <a:t>16</a:t>
            </a:fld>
            <a:endParaRPr lang="en-US" altLang="en-US" sz="1000">
              <a:solidFill>
                <a:srgbClr val="898989"/>
              </a:solidFill>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CQM: Eligible Hospital Example</a:t>
            </a:r>
            <a:endParaRPr lang="en-US" dirty="0"/>
          </a:p>
        </p:txBody>
      </p:sp>
      <p:sp>
        <p:nvSpPr>
          <p:cNvPr id="5" name="Content Placeholder 4"/>
          <p:cNvSpPr>
            <a:spLocks noGrp="1"/>
          </p:cNvSpPr>
          <p:nvPr>
            <p:ph sz="quarter" idx="14"/>
          </p:nvPr>
        </p:nvSpPr>
        <p:spPr>
          <a:xfrm>
            <a:off x="457200" y="1600199"/>
            <a:ext cx="8229600" cy="4809067"/>
          </a:xfrm>
        </p:spPr>
        <p:txBody>
          <a:bodyPr/>
          <a:lstStyle/>
          <a:p>
            <a:pPr>
              <a:buNone/>
            </a:pPr>
            <a:r>
              <a:rPr lang="en-US" altLang="en-US" sz="2400" b="1" dirty="0"/>
              <a:t>Measure: </a:t>
            </a:r>
            <a:r>
              <a:rPr lang="en-US" altLang="en-US" sz="2400" dirty="0"/>
              <a:t>Stroke 2, ischemic stroke—discharge on antithrombotic therapy (drug to prevent blood clots) </a:t>
            </a:r>
          </a:p>
          <a:p>
            <a:pPr>
              <a:spcBef>
                <a:spcPts val="1800"/>
              </a:spcBef>
              <a:buNone/>
            </a:pPr>
            <a:r>
              <a:rPr lang="en-US" altLang="en-US" sz="2400" b="1" dirty="0"/>
              <a:t>CMS </a:t>
            </a:r>
            <a:r>
              <a:rPr lang="en-US" altLang="en-US" sz="2400" b="1" dirty="0" err="1"/>
              <a:t>eMeasure</a:t>
            </a:r>
            <a:r>
              <a:rPr lang="en-US" altLang="en-US" sz="2400" b="1" dirty="0"/>
              <a:t>: </a:t>
            </a:r>
            <a:r>
              <a:rPr lang="en-US" altLang="en-US" sz="2400" dirty="0"/>
              <a:t>104</a:t>
            </a:r>
          </a:p>
          <a:p>
            <a:pPr>
              <a:spcBef>
                <a:spcPts val="1800"/>
              </a:spcBef>
              <a:buNone/>
            </a:pPr>
            <a:r>
              <a:rPr lang="en-US" altLang="en-US" sz="2400" b="1" dirty="0"/>
              <a:t>NQF#: </a:t>
            </a:r>
            <a:r>
              <a:rPr lang="en-US" altLang="en-US" sz="2400" dirty="0"/>
              <a:t>0435</a:t>
            </a:r>
          </a:p>
          <a:p>
            <a:pPr>
              <a:spcBef>
                <a:spcPts val="1800"/>
              </a:spcBef>
              <a:buNone/>
            </a:pPr>
            <a:r>
              <a:rPr lang="en-US" altLang="en-US" sz="2400" b="1" dirty="0"/>
              <a:t>Version#: </a:t>
            </a:r>
            <a:r>
              <a:rPr lang="en-US" altLang="en-US" sz="2400" dirty="0"/>
              <a:t>2</a:t>
            </a:r>
          </a:p>
          <a:p>
            <a:pPr>
              <a:spcBef>
                <a:spcPts val="1800"/>
              </a:spcBef>
              <a:buNone/>
            </a:pPr>
            <a:r>
              <a:rPr lang="en-US" altLang="en-US" sz="2400" b="1" dirty="0"/>
              <a:t>Measure Steward:</a:t>
            </a:r>
            <a:r>
              <a:rPr lang="en-US" altLang="en-US" sz="2400" dirty="0"/>
              <a:t> The Joint Commission</a:t>
            </a:r>
          </a:p>
          <a:p>
            <a:pPr>
              <a:spcBef>
                <a:spcPts val="1800"/>
              </a:spcBef>
              <a:buNone/>
            </a:pPr>
            <a:r>
              <a:rPr lang="en-US" altLang="en-US" sz="2400" b="1" dirty="0"/>
              <a:t>NQS Priority: </a:t>
            </a:r>
            <a:r>
              <a:rPr lang="en-US" altLang="en-US" sz="2400" dirty="0"/>
              <a:t>Clinical process/effectiveness</a:t>
            </a:r>
          </a:p>
          <a:p>
            <a:pPr>
              <a:spcBef>
                <a:spcPts val="1800"/>
              </a:spcBef>
              <a:buNone/>
            </a:pPr>
            <a:r>
              <a:rPr lang="en-US" altLang="en-US" sz="2400" b="1" dirty="0"/>
              <a:t>Description: </a:t>
            </a:r>
            <a:r>
              <a:rPr lang="en-US" altLang="en-US" sz="2400" dirty="0"/>
              <a:t>Ischemic stroke patients prescribed antithrombotic therapy at hospital discharge.</a:t>
            </a:r>
          </a:p>
        </p:txBody>
      </p:sp>
      <p:sp>
        <p:nvSpPr>
          <p:cNvPr id="6" name="Slide Number Placeholder 5"/>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CQM: Eligible Hospital Example</a:t>
            </a:r>
            <a:br>
              <a:rPr lang="en-US"/>
            </a:br>
            <a:r>
              <a:rPr lang="en-US"/>
              <a:t>Continued</a:t>
            </a:r>
            <a:endParaRPr lang="en-US" dirty="0"/>
          </a:p>
        </p:txBody>
      </p:sp>
      <p:sp>
        <p:nvSpPr>
          <p:cNvPr id="5" name="Content Placeholder 4"/>
          <p:cNvSpPr>
            <a:spLocks noGrp="1"/>
          </p:cNvSpPr>
          <p:nvPr>
            <p:ph sz="quarter" idx="14"/>
          </p:nvPr>
        </p:nvSpPr>
        <p:spPr/>
        <p:txBody>
          <a:bodyPr/>
          <a:lstStyle/>
          <a:p>
            <a:pPr>
              <a:buNone/>
            </a:pPr>
            <a:r>
              <a:rPr lang="en-US" altLang="en-US" b="1" dirty="0"/>
              <a:t>Measure: </a:t>
            </a:r>
            <a:r>
              <a:rPr lang="en-US" altLang="en-US" dirty="0"/>
              <a:t>Stroke 2, ischemic stroke—discharge on antithrombotic therapy</a:t>
            </a:r>
            <a:endParaRPr lang="en-US" altLang="en-US" b="1" dirty="0"/>
          </a:p>
          <a:p>
            <a:pPr>
              <a:spcBef>
                <a:spcPts val="1800"/>
              </a:spcBef>
              <a:buNone/>
            </a:pPr>
            <a:r>
              <a:rPr lang="en-US" altLang="en-US" b="1" dirty="0"/>
              <a:t>Numerator: </a:t>
            </a:r>
            <a:r>
              <a:rPr lang="en-US" altLang="en-US" dirty="0"/>
              <a:t>Number of stroke patients prescribed antithrombotic therapy at hospitals</a:t>
            </a:r>
            <a:endParaRPr lang="en-US" altLang="en-US" b="1" dirty="0"/>
          </a:p>
          <a:p>
            <a:pPr>
              <a:spcBef>
                <a:spcPts val="1800"/>
              </a:spcBef>
              <a:buNone/>
            </a:pPr>
            <a:r>
              <a:rPr lang="en-US" altLang="en-US" b="1" dirty="0"/>
              <a:t>Denominator: </a:t>
            </a:r>
            <a:r>
              <a:rPr lang="en-US" altLang="en-US" dirty="0"/>
              <a:t>Number of ischemic stroke patients</a:t>
            </a:r>
          </a:p>
        </p:txBody>
      </p:sp>
      <p:sp>
        <p:nvSpPr>
          <p:cNvPr id="6" name="Slide Number Placeholder 5"/>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Medicare Access &amp; CHIP Reauthorization Act of 2015 (MACRA)</a:t>
            </a:r>
          </a:p>
        </p:txBody>
      </p:sp>
      <p:sp>
        <p:nvSpPr>
          <p:cNvPr id="51203" name="Content Placeholder 2"/>
          <p:cNvSpPr>
            <a:spLocks noGrp="1"/>
          </p:cNvSpPr>
          <p:nvPr>
            <p:ph sz="quarter" idx="14"/>
          </p:nvPr>
        </p:nvSpPr>
        <p:spPr>
          <a:xfrm>
            <a:off x="457200" y="1600200"/>
            <a:ext cx="8229600" cy="4923148"/>
          </a:xfrm>
        </p:spPr>
        <p:txBody>
          <a:bodyPr/>
          <a:lstStyle/>
          <a:p>
            <a:r>
              <a:rPr lang="en-US" altLang="en-US" dirty="0"/>
              <a:t>Two components:</a:t>
            </a:r>
          </a:p>
          <a:p>
            <a:pPr lvl="1"/>
            <a:r>
              <a:rPr lang="en-US" altLang="en-US" dirty="0"/>
              <a:t>The Merit-Based Incentive Payment System (MIPS) </a:t>
            </a:r>
          </a:p>
          <a:p>
            <a:pPr lvl="2"/>
            <a:r>
              <a:rPr lang="en-US" altLang="en-US" dirty="0"/>
              <a:t>Combines programs into a single system </a:t>
            </a:r>
          </a:p>
          <a:p>
            <a:pPr lvl="1"/>
            <a:r>
              <a:rPr lang="en-US" altLang="en-US" dirty="0"/>
              <a:t>The Alternative Payment Models (APMs):  </a:t>
            </a:r>
          </a:p>
          <a:p>
            <a:pPr lvl="2"/>
            <a:r>
              <a:rPr lang="en-US" altLang="en-US" dirty="0"/>
              <a:t>New models for provider reimbursement such as accountable care organizations and patient-centered medical homes</a:t>
            </a:r>
          </a:p>
          <a:p>
            <a:r>
              <a:rPr lang="en-US" altLang="en-US" dirty="0"/>
              <a:t>Applies to Medicaid patients</a:t>
            </a:r>
          </a:p>
          <a:p>
            <a:r>
              <a:rPr lang="en-US" altLang="en-US" dirty="0"/>
              <a:t>2020 targeted timeframe</a:t>
            </a:r>
          </a:p>
          <a:p>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The Culture of Health Care</a:t>
            </a:r>
          </a:p>
        </p:txBody>
      </p:sp>
      <p:sp>
        <p:nvSpPr>
          <p:cNvPr id="5123" name="Text Placeholder 2"/>
          <p:cNvSpPr>
            <a:spLocks noGrp="1"/>
          </p:cNvSpPr>
          <p:nvPr>
            <p:ph type="body" sz="half" idx="2"/>
          </p:nvPr>
        </p:nvSpPr>
        <p:spPr>
          <a:xfrm>
            <a:off x="914400" y="3517900"/>
            <a:ext cx="7315200" cy="762000"/>
          </a:xfrm>
        </p:spPr>
        <p:txBody>
          <a:bodyPr/>
          <a:lstStyle/>
          <a:p>
            <a:r>
              <a:rPr lang="en-US" dirty="0"/>
              <a:t>Quality Measurement and Improvement</a:t>
            </a:r>
          </a:p>
        </p:txBody>
      </p:sp>
      <p:sp>
        <p:nvSpPr>
          <p:cNvPr id="16388" name="Text Placeholder 3"/>
          <p:cNvSpPr>
            <a:spLocks noGrp="1"/>
          </p:cNvSpPr>
          <p:nvPr>
            <p:ph type="body" sz="quarter" idx="11"/>
          </p:nvPr>
        </p:nvSpPr>
        <p:spPr/>
        <p:txBody>
          <a:bodyPr/>
          <a:lstStyle/>
          <a:p>
            <a:r>
              <a:rPr lang="en-US" altLang="en-US"/>
              <a:t>Lecture b</a:t>
            </a:r>
          </a:p>
        </p:txBody>
      </p:sp>
      <p:sp>
        <p:nvSpPr>
          <p:cNvPr id="7" name="Text Placeholder 4"/>
          <p:cNvSpPr>
            <a:spLocks noGrp="1"/>
          </p:cNvSpPr>
          <p:nvPr>
            <p:ph type="body" sz="quarter" idx="12"/>
          </p:nvPr>
        </p:nvSpPr>
        <p:spPr>
          <a:xfrm>
            <a:off x="685800" y="5232399"/>
            <a:ext cx="7772400" cy="1329267"/>
          </a:xfrm>
        </p:spPr>
        <p:txBody>
          <a:bodyPr/>
          <a:lstStyle/>
          <a:p>
            <a:r>
              <a:rPr lang="en-US" altLang="en-US" dirty="0">
                <a:ea typeface="Calibri" panose="020F0502020204030204" pitchFamily="34" charset="0"/>
                <a:cs typeface="Times New Roman" panose="02020603050405020304" pitchFamily="18" charset="0"/>
              </a:rPr>
              <a:t>This material (Comp 2 Unit 7)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ea typeface="Calibri" panose="020F0502020204030204" pitchFamily="34" charset="0"/>
                <a:cs typeface="Times New Roman" panose="02020603050405020304" pitchFamily="18" charset="0"/>
              </a:rPr>
              <a:t>This work is licensed under the Creative Commons Attribution-</a:t>
            </a:r>
            <a:r>
              <a:rPr lang="en-US" altLang="en-US" dirty="0" err="1">
                <a:ea typeface="Calibri" panose="020F0502020204030204" pitchFamily="34" charset="0"/>
                <a:cs typeface="Times New Roman" panose="02020603050405020304" pitchFamily="18" charset="0"/>
              </a:rPr>
              <a:t>NonCommercial</a:t>
            </a:r>
            <a:r>
              <a:rPr lang="en-US" altLang="en-US" dirty="0">
                <a:ea typeface="Calibri" panose="020F0502020204030204" pitchFamily="34" charset="0"/>
                <a:cs typeface="Times New Roman" panose="02020603050405020304" pitchFamily="18" charset="0"/>
              </a:rPr>
              <a:t>-</a:t>
            </a:r>
            <a:r>
              <a:rPr lang="en-US" altLang="en-US" dirty="0" err="1">
                <a:ea typeface="Calibri" panose="020F0502020204030204" pitchFamily="34" charset="0"/>
                <a:cs typeface="Times New Roman" panose="02020603050405020304" pitchFamily="18" charset="0"/>
              </a:rPr>
              <a:t>ShareAlike</a:t>
            </a:r>
            <a:r>
              <a:rPr lang="en-US" altLang="en-US" dirty="0">
                <a:ea typeface="Calibri" panose="020F0502020204030204" pitchFamily="34" charset="0"/>
                <a:cs typeface="Times New Roman" panose="02020603050405020304" pitchFamily="18" charset="0"/>
              </a:rPr>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ea typeface="Calibri" panose="020F0502020204030204" pitchFamily="34" charset="0"/>
                <a:cs typeface="Times New Roman" panose="02020603050405020304" pitchFamily="18" charset="0"/>
              </a:rPr>
              <a:t>.</a:t>
            </a:r>
            <a:endParaRPr lang="en-US" altLang="en-US" dirty="0">
              <a:ea typeface="Calibri" panose="020F0502020204030204" pitchFamily="34" charset="0"/>
              <a:cs typeface="Arial" panose="020B0604020202020204" pitchFamily="34" charset="0"/>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a:t>Quality Measurement and Improvement</a:t>
            </a:r>
            <a:br>
              <a:rPr lang="en-US" altLang="en-US"/>
            </a:br>
            <a:r>
              <a:rPr lang="en-US" altLang="en-US"/>
              <a:t>Summary – Lecture b</a:t>
            </a:r>
            <a:endParaRPr lang="en-US" altLang="en-US" dirty="0"/>
          </a:p>
        </p:txBody>
      </p:sp>
      <p:sp>
        <p:nvSpPr>
          <p:cNvPr id="22531" name="Text Placeholder 3"/>
          <p:cNvSpPr>
            <a:spLocks noGrp="1"/>
          </p:cNvSpPr>
          <p:nvPr>
            <p:ph type="body" sz="quarter" idx="11"/>
          </p:nvPr>
        </p:nvSpPr>
        <p:spPr/>
        <p:txBody>
          <a:bodyPr/>
          <a:lstStyle/>
          <a:p>
            <a:r>
              <a:rPr lang="en-US" sz="2400" dirty="0"/>
              <a:t>Many different health care quality measures are used in a variety of settings from health plans to inpatient to outpatient</a:t>
            </a:r>
          </a:p>
          <a:p>
            <a:r>
              <a:rPr lang="en-US" sz="2400" dirty="0"/>
              <a:t>Health plans most commonly assess quality using the HEDIS measures of NCQA</a:t>
            </a:r>
          </a:p>
          <a:p>
            <a:r>
              <a:rPr lang="en-US" sz="2400" dirty="0"/>
              <a:t>Outpatient settings most often use PQRS measures</a:t>
            </a:r>
          </a:p>
          <a:p>
            <a:r>
              <a:rPr lang="en-US" sz="2400" dirty="0"/>
              <a:t>Inpatient settings have a variety of measures, but HQA measures are most commonly used</a:t>
            </a:r>
          </a:p>
          <a:p>
            <a:r>
              <a:rPr lang="en-US" sz="2400" dirty="0"/>
              <a:t>One of the core meaningful use criteria for eligible professionals and hospitals is a series of quality measures</a:t>
            </a:r>
          </a:p>
        </p:txBody>
      </p:sp>
      <p:sp>
        <p:nvSpPr>
          <p:cNvPr id="7" name="Slide Number Placeholder 6"/>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b</a:t>
            </a:r>
          </a:p>
        </p:txBody>
      </p:sp>
      <p:sp>
        <p:nvSpPr>
          <p:cNvPr id="2" name="Text Placeholder 5"/>
          <p:cNvSpPr>
            <a:spLocks noGrp="1"/>
          </p:cNvSpPr>
          <p:nvPr>
            <p:ph type="body" sz="quarter" idx="16"/>
          </p:nvPr>
        </p:nvSpPr>
        <p:spPr>
          <a:xfrm>
            <a:off x="457200" y="1600199"/>
            <a:ext cx="8229600" cy="4838307"/>
          </a:xfrm>
        </p:spPr>
        <p:txBody>
          <a:bodyPr/>
          <a:lstStyle/>
          <a:p>
            <a:pPr eaLnBrk="1" hangingPunct="1">
              <a:buFont typeface="Arial" panose="020B0604020202020204" pitchFamily="34" charset="0"/>
              <a:buNone/>
              <a:defRPr/>
            </a:pPr>
            <a:r>
              <a:rPr lang="en-US" altLang="en-US" sz="1400" dirty="0"/>
              <a:t>References</a:t>
            </a:r>
          </a:p>
          <a:p>
            <a:pPr marL="457200" indent="-457200">
              <a:buFont typeface="Arial" panose="020B0604020202020204" pitchFamily="34" charset="0"/>
              <a:buNone/>
              <a:defRPr/>
            </a:pPr>
            <a:r>
              <a:rPr lang="en-US" sz="1400" b="0" dirty="0"/>
              <a:t>2011 Physician quality reporting system (physician quality reporting) measures list. Retrieved from </a:t>
            </a:r>
            <a:r>
              <a:rPr lang="en-US" sz="1400" b="0" dirty="0">
                <a:hlinkClick r:id="rId4" tooltip="Link to pdf document"/>
              </a:rPr>
              <a:t>http://s3.gi.org/nataffairs/thisweek/2011PQRSPhysQualRptMeasuresList.pdf</a:t>
            </a:r>
            <a:endParaRPr lang="en-US" sz="1400" b="0" dirty="0"/>
          </a:p>
          <a:p>
            <a:pPr marL="457200" indent="-457200">
              <a:buFont typeface="Arial" panose="020B0604020202020204" pitchFamily="34" charset="0"/>
              <a:buNone/>
              <a:defRPr/>
            </a:pPr>
            <a:r>
              <a:rPr lang="en-US" altLang="en-US" sz="1400" b="0" dirty="0"/>
              <a:t>Berwick, D. (2008). The science of improvement. </a:t>
            </a:r>
            <a:r>
              <a:rPr lang="en-US" altLang="en-US" sz="1400" b="0" i="1" dirty="0"/>
              <a:t>JAMA</a:t>
            </a:r>
            <a:r>
              <a:rPr lang="en-US" altLang="en-US" sz="1400" b="0" dirty="0"/>
              <a:t>, 299, 1182–1184. </a:t>
            </a:r>
            <a:endParaRPr lang="en-US" altLang="en-US" sz="1400" dirty="0"/>
          </a:p>
          <a:p>
            <a:pPr marL="457200" indent="-457200">
              <a:buFont typeface="Arial" panose="020B0604020202020204" pitchFamily="34" charset="0"/>
              <a:buNone/>
              <a:defRPr/>
            </a:pPr>
            <a:r>
              <a:rPr lang="en-US" altLang="en-US" sz="1400" b="0" dirty="0"/>
              <a:t>Blumenthal, D., &amp; </a:t>
            </a:r>
            <a:r>
              <a:rPr lang="en-US" altLang="en-US" sz="1400" b="0" dirty="0" err="1"/>
              <a:t>Tavenner</a:t>
            </a:r>
            <a:r>
              <a:rPr lang="en-US" altLang="en-US" sz="1400" b="0" dirty="0"/>
              <a:t>, M. (2010). The “meaningful use” regulation for electronic health records. </a:t>
            </a:r>
            <a:r>
              <a:rPr lang="en-US" altLang="en-US" sz="1400" b="0" i="1" dirty="0"/>
              <a:t>New England Journal of Medicine</a:t>
            </a:r>
            <a:r>
              <a:rPr lang="en-US" altLang="en-US" sz="1400" b="0" dirty="0"/>
              <a:t>, 363, 501–504. </a:t>
            </a:r>
            <a:endParaRPr lang="en-US" altLang="en-US" sz="1400" dirty="0"/>
          </a:p>
          <a:p>
            <a:pPr marL="457200" indent="-457200">
              <a:buFont typeface="Arial" panose="020B0604020202020204" pitchFamily="34" charset="0"/>
              <a:buNone/>
              <a:defRPr/>
            </a:pPr>
            <a:r>
              <a:rPr lang="en-US" sz="1400" b="0" dirty="0"/>
              <a:t>Centers for Medicare &amp; Medicaid Services.</a:t>
            </a:r>
            <a:r>
              <a:rPr lang="en-US" altLang="en-US" sz="1400" b="0" dirty="0"/>
              <a:t> (2015). 2014 clinical quality measures. Retrieved from </a:t>
            </a:r>
            <a:r>
              <a:rPr lang="en-US" altLang="en-US" sz="1400" b="0" dirty="0">
                <a:hlinkClick r:id="rId5" tooltip="link to pdf document"/>
              </a:rPr>
              <a:t>https://www.cms.gov/regulations-and-guidance/legislation/ehrincentiveprograms/2014_ clinicalqualitymeasures.html</a:t>
            </a:r>
            <a:endParaRPr lang="en-US" altLang="en-US" sz="1400" b="0" dirty="0"/>
          </a:p>
          <a:p>
            <a:pPr marL="457200" indent="-457200">
              <a:buFont typeface="Arial" panose="020B0604020202020204" pitchFamily="34" charset="0"/>
              <a:buNone/>
              <a:defRPr/>
            </a:pPr>
            <a:r>
              <a:rPr lang="en-US" sz="1400" b="0" dirty="0"/>
              <a:t>Centers for Medicare &amp; Medicaid Services. (2015).</a:t>
            </a:r>
            <a:r>
              <a:rPr lang="en-US" altLang="en-US" sz="1400" b="0" dirty="0"/>
              <a:t> Clinical quality measures basics. Retrieved from </a:t>
            </a:r>
            <a:r>
              <a:rPr lang="en-US" altLang="en-US" sz="1400" b="0" dirty="0">
                <a:hlinkClick r:id="rId6" tooltip="Link to pdf document"/>
              </a:rPr>
              <a:t>https://www.cms.gov/regulations-and-guidance/legislation/ehrincentiveprograms/clinicalqualitymeasures.html</a:t>
            </a:r>
            <a:endParaRPr lang="en-US" altLang="en-US" sz="1400" b="0" dirty="0"/>
          </a:p>
          <a:p>
            <a:pPr marL="457200" indent="-457200">
              <a:buFont typeface="Arial" panose="020B0604020202020204" pitchFamily="34" charset="0"/>
              <a:buNone/>
              <a:defRPr/>
            </a:pPr>
            <a:r>
              <a:rPr lang="en-US" sz="1400" b="0" dirty="0"/>
              <a:t>Centers for Medicare &amp; Medicaid Services</a:t>
            </a:r>
            <a:r>
              <a:rPr lang="en-US" altLang="en-US" sz="1400" b="0" dirty="0"/>
              <a:t>. (2016). Electronic health records (EHR) incentive programs (HITECH meaningful use). Retrieved from </a:t>
            </a:r>
            <a:r>
              <a:rPr lang="en-US" altLang="en-US" sz="1400" b="0" dirty="0">
                <a:hlinkClick r:id="rId7" tooltip="Link to website"/>
              </a:rPr>
              <a:t>https://www.cms.gov/Regulations-and-Guidance/Legislation/EHRIncentivePrograms/index.html</a:t>
            </a:r>
            <a:endParaRPr lang="en-US" altLang="en-US" sz="1400" b="0" dirty="0"/>
          </a:p>
          <a:p>
            <a:pPr marL="457200" indent="-457200">
              <a:buFont typeface="Arial" panose="020B0604020202020204" pitchFamily="34" charset="0"/>
              <a:buNone/>
              <a:defRPr/>
            </a:pPr>
            <a:r>
              <a:rPr lang="en-US" sz="1400" b="0" dirty="0"/>
              <a:t>Centers for Medicare &amp; Medicaid Services.</a:t>
            </a:r>
            <a:r>
              <a:rPr lang="en-US" altLang="en-US" sz="1400" b="0" dirty="0"/>
              <a:t> (2016). The Merit-Based Incentive Payment System (MIPS) &amp; Alternative Payment Models (APMs)—MACRA: Delivery system reform, Medicare payment reform. Retrieved from </a:t>
            </a:r>
            <a:r>
              <a:rPr lang="en-US" altLang="en-US" sz="1400" b="0" dirty="0">
                <a:hlinkClick r:id="rId8" tooltip="Link to website"/>
              </a:rPr>
              <a:t>https://www.cms.gov/Medicare/Quality-Initiatives-Patient-Assessment-Instruments/Value-Based-Programs/MACRA-MIPS-and-APMs/MACRA-MIPS-and-APMs.html</a:t>
            </a:r>
            <a:endParaRPr lang="en-US" altLang="en-US" sz="1400" b="0" dirty="0"/>
          </a:p>
          <a:p>
            <a:pPr marL="457200" indent="-457200">
              <a:buFont typeface="Arial" panose="020B0604020202020204" pitchFamily="34" charset="0"/>
              <a:buNone/>
              <a:defRPr/>
            </a:pPr>
            <a:endParaRPr lang="en-US" altLang="en-US" sz="1400" b="0" dirty="0"/>
          </a:p>
          <a:p>
            <a:pPr>
              <a:buFont typeface="Arial" panose="020B0604020202020204" pitchFamily="34" charset="0"/>
              <a:buChar char="•"/>
              <a:defRPr/>
            </a:pPr>
            <a:endParaRPr lang="en-US" altLang="en-US" sz="1400" b="0" dirty="0"/>
          </a:p>
        </p:txBody>
      </p:sp>
      <p:sp>
        <p:nvSpPr>
          <p:cNvPr id="5530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39946551-CA64-4479-AB80-D5884ECB4EF3}" type="slidenum">
              <a:rPr lang="en-US" altLang="en-US" sz="1000">
                <a:solidFill>
                  <a:srgbClr val="898989"/>
                </a:solidFill>
              </a:rPr>
              <a:pPr>
                <a:spcBef>
                  <a:spcPct val="0"/>
                </a:spcBef>
                <a:buFontTx/>
                <a:buNone/>
              </a:pPr>
              <a:t>21</a:t>
            </a:fld>
            <a:endParaRPr lang="en-US" altLang="en-US" sz="1000">
              <a:solidFill>
                <a:srgbClr val="898989"/>
              </a:solidFill>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b Continued</a:t>
            </a:r>
          </a:p>
        </p:txBody>
      </p:sp>
      <p:sp>
        <p:nvSpPr>
          <p:cNvPr id="2" name="Text Placeholder 5"/>
          <p:cNvSpPr>
            <a:spLocks noGrp="1"/>
          </p:cNvSpPr>
          <p:nvPr>
            <p:ph type="body" sz="quarter" idx="16"/>
          </p:nvPr>
        </p:nvSpPr>
        <p:spPr>
          <a:xfrm>
            <a:off x="457200" y="1600200"/>
            <a:ext cx="8229600" cy="4663440"/>
          </a:xfrm>
        </p:spPr>
        <p:txBody>
          <a:bodyPr/>
          <a:lstStyle/>
          <a:p>
            <a:pPr eaLnBrk="1" hangingPunct="1">
              <a:buFont typeface="Arial" panose="020B0604020202020204" pitchFamily="34" charset="0"/>
              <a:buNone/>
              <a:defRPr/>
            </a:pPr>
            <a:r>
              <a:rPr lang="en-US" sz="1400" b="0" dirty="0"/>
              <a:t>Centers for Medicare &amp; Medicaid Services. (</a:t>
            </a:r>
            <a:r>
              <a:rPr lang="en-US" sz="1400" b="0" dirty="0" err="1"/>
              <a:t>n.d.</a:t>
            </a:r>
            <a:r>
              <a:rPr lang="en-US" sz="1400" b="0" dirty="0"/>
              <a:t>).</a:t>
            </a:r>
            <a:r>
              <a:rPr lang="en-US" altLang="en-US" sz="1400" b="0" dirty="0"/>
              <a:t> Path to value. Retrieved from </a:t>
            </a:r>
            <a:r>
              <a:rPr lang="en-US" altLang="en-US" sz="1400" b="0" dirty="0">
                <a:hlinkClick r:id="rId4" tooltip="Link to pdf"/>
              </a:rPr>
              <a:t>https://www.cms.gov/Medicare/Quality-Initiatives-Patient-Assessment-Instruments/Value-Based-Programs/MACRA-MIPS-and-APMs/MACRA-LAN-PPT.pdf</a:t>
            </a:r>
            <a:r>
              <a:rPr lang="en-US" altLang="en-US" sz="1400" b="0" dirty="0"/>
              <a:t>.</a:t>
            </a:r>
          </a:p>
          <a:p>
            <a:pPr marL="457200" indent="-457200">
              <a:buFont typeface="Arial" panose="020B0604020202020204" pitchFamily="34" charset="0"/>
              <a:buNone/>
              <a:defRPr/>
            </a:pPr>
            <a:r>
              <a:rPr lang="en-US" sz="1400" b="0" dirty="0"/>
              <a:t>Centers for Medicare &amp; Medicaid Services</a:t>
            </a:r>
            <a:r>
              <a:rPr lang="en-US" altLang="en-US" sz="1400" b="0" dirty="0"/>
              <a:t>. (</a:t>
            </a:r>
            <a:r>
              <a:rPr lang="en-US" altLang="en-US" sz="1400" b="0" dirty="0" err="1"/>
              <a:t>n.d.</a:t>
            </a:r>
            <a:r>
              <a:rPr lang="en-US" altLang="en-US" sz="1400" b="0" dirty="0"/>
              <a:t>). MACRA implementation timeline. Retrieved from </a:t>
            </a:r>
            <a:r>
              <a:rPr lang="en-US" altLang="en-US" sz="1400" b="0" dirty="0">
                <a:hlinkClick r:id="rId5" tooltip="Link to pdf"/>
              </a:rPr>
              <a:t>https://www.cms.gov/Medicare/Quality-Initiatives-Patient-Assessment-Instruments/Value-Based-Programs/MACRA-MIPS-and-APMs/Timeline.pdf</a:t>
            </a:r>
            <a:endParaRPr lang="en-US" altLang="en-US" sz="1400" b="0" dirty="0"/>
          </a:p>
          <a:p>
            <a:pPr marL="457200" indent="-457200">
              <a:defRPr/>
            </a:pPr>
            <a:r>
              <a:rPr lang="en-US" altLang="en-US" sz="1400" b="0" dirty="0"/>
              <a:t>Centers for Medicare &amp; Medicaid Services. (</a:t>
            </a:r>
            <a:r>
              <a:rPr lang="en-US" altLang="en-US" sz="1400" b="0" dirty="0" err="1"/>
              <a:t>n.d.</a:t>
            </a:r>
            <a:r>
              <a:rPr lang="en-US" altLang="en-US" sz="1400" b="0" dirty="0"/>
              <a:t>). </a:t>
            </a:r>
            <a:r>
              <a:rPr lang="en-US" sz="1400" b="0" dirty="0"/>
              <a:t>EHR incentive programs for eligible hospitals and critical access hospitals: What you need to know for 2016 </a:t>
            </a:r>
            <a:r>
              <a:rPr lang="en-US" sz="1400" b="0" dirty="0" err="1"/>
              <a:t>tipsheet</a:t>
            </a:r>
            <a:r>
              <a:rPr lang="en-US" sz="1400" b="0" dirty="0"/>
              <a:t>. Retrieved from </a:t>
            </a:r>
            <a:r>
              <a:rPr lang="en-US" sz="1400" b="0" dirty="0">
                <a:hlinkClick r:id="rId6"/>
              </a:rPr>
              <a:t>https://www.cms.gov/Regulations-and-Guidance/Legislation/EHRIncentivePrograms/ Downloads/2016_EHWhatYouNeedtoKnowfor2016.pdf</a:t>
            </a:r>
            <a:endParaRPr lang="en-US" sz="1400" b="0" dirty="0"/>
          </a:p>
          <a:p>
            <a:pPr marL="457200" indent="-457200">
              <a:defRPr/>
            </a:pPr>
            <a:r>
              <a:rPr lang="en-US" altLang="en-US" sz="1400" b="0" dirty="0"/>
              <a:t>Centers for Medicare &amp; Medicaid Services (</a:t>
            </a:r>
            <a:r>
              <a:rPr lang="en-US" altLang="en-US" sz="1400" b="0" dirty="0" err="1"/>
              <a:t>n.d.</a:t>
            </a:r>
            <a:r>
              <a:rPr lang="en-US" altLang="en-US" sz="1400" b="0" dirty="0"/>
              <a:t>). </a:t>
            </a:r>
            <a:r>
              <a:rPr lang="en-US" sz="1400" b="0" dirty="0"/>
              <a:t>EHR incentive programs for eligible professionals: What you need to know for 2016 </a:t>
            </a:r>
            <a:r>
              <a:rPr lang="en-US" sz="1400" b="0" dirty="0" err="1"/>
              <a:t>tipsheet</a:t>
            </a:r>
            <a:r>
              <a:rPr lang="en-US" sz="1400" b="0" dirty="0"/>
              <a:t>. </a:t>
            </a:r>
            <a:r>
              <a:rPr lang="en-US" sz="1400" b="0" u="sng" dirty="0">
                <a:hlinkClick r:id="rId7"/>
              </a:rPr>
              <a:t>https://www.cms.gov/Regulations-and-Guidance/ Legislation/</a:t>
            </a:r>
            <a:r>
              <a:rPr lang="en-US" sz="1400" b="0" u="sng" dirty="0" err="1">
                <a:hlinkClick r:id="rId7"/>
              </a:rPr>
              <a:t>EHRIncentivePrograms</a:t>
            </a:r>
            <a:r>
              <a:rPr lang="en-US" sz="1400" b="0" u="sng" dirty="0">
                <a:hlinkClick r:id="rId7"/>
              </a:rPr>
              <a:t>/Downloads/2016_EPWhatYouNeedtoKnowfor2016.pdf</a:t>
            </a:r>
            <a:endParaRPr lang="en-US" sz="1400" b="0" dirty="0"/>
          </a:p>
          <a:p>
            <a:pPr marL="457200" indent="-457200">
              <a:defRPr/>
            </a:pPr>
            <a:r>
              <a:rPr lang="en-US" altLang="en-US" sz="1400" b="0" dirty="0" err="1"/>
              <a:t>Damberg</a:t>
            </a:r>
            <a:r>
              <a:rPr lang="en-US" altLang="en-US" sz="1400" b="0" dirty="0"/>
              <a:t>, C., </a:t>
            </a:r>
            <a:r>
              <a:rPr lang="en-US" altLang="en-US" sz="1400" b="0" dirty="0" err="1"/>
              <a:t>Sorbero</a:t>
            </a:r>
            <a:r>
              <a:rPr lang="en-US" altLang="en-US" sz="1400" b="0" dirty="0"/>
              <a:t>, M. E., Lovejoy, S. L., et al. (2011). </a:t>
            </a:r>
            <a:r>
              <a:rPr lang="en-US" altLang="en-US" sz="1400" b="0" i="1" dirty="0"/>
              <a:t>An evaluation of the use of performance measures in healthcare</a:t>
            </a:r>
            <a:r>
              <a:rPr lang="en-US" altLang="en-US" sz="1400" b="0" dirty="0"/>
              <a:t>. Santa Monica, CA: RAND Corp. Retrieved from </a:t>
            </a:r>
            <a:r>
              <a:rPr lang="en-US" altLang="en-US" sz="1400" b="0" dirty="0">
                <a:hlinkClick r:id="rId8" tooltip="Link to website"/>
              </a:rPr>
              <a:t>http://www.rand.org/pubs/technical_reports/TR1148.html </a:t>
            </a:r>
            <a:endParaRPr lang="en-US" altLang="en-US" sz="1400" dirty="0"/>
          </a:p>
          <a:p>
            <a:pPr marL="457200" indent="-457200">
              <a:defRPr/>
            </a:pPr>
            <a:r>
              <a:rPr lang="en-US" altLang="en-US" sz="1400" b="0" dirty="0"/>
              <a:t>Government Accountability Office. (2011). CMS should address inconsistencies in its two incentive programs that encourage the use of health information technology. Washington, DC: Government Accountability Office. Retrieved from </a:t>
            </a:r>
            <a:r>
              <a:rPr lang="en-US" altLang="en-US" sz="1400" b="0" dirty="0">
                <a:hlinkClick r:id="rId9" tooltip="Link to pdf document"/>
              </a:rPr>
              <a:t>http://www.gao.gov/new.items/d11159.pdf </a:t>
            </a:r>
            <a:endParaRPr lang="en-US" altLang="en-US" sz="1400" dirty="0"/>
          </a:p>
          <a:p>
            <a:pPr marL="457200" indent="-457200">
              <a:defRPr/>
            </a:pPr>
            <a:endParaRPr lang="en-US" altLang="en-US" sz="1400" b="0" dirty="0"/>
          </a:p>
          <a:p>
            <a:pPr marL="0" indent="0" eaLnBrk="1" hangingPunct="1">
              <a:defRPr/>
            </a:pPr>
            <a:endParaRPr lang="en-US" altLang="en-US" sz="1400" b="0" dirty="0"/>
          </a:p>
        </p:txBody>
      </p:sp>
      <p:sp>
        <p:nvSpPr>
          <p:cNvPr id="5734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71FAC72B-F6BF-42FE-A8A6-747453C999BB}" type="slidenum">
              <a:rPr lang="en-US" altLang="en-US" sz="1000">
                <a:solidFill>
                  <a:srgbClr val="898989"/>
                </a:solidFill>
              </a:rPr>
              <a:pPr>
                <a:spcBef>
                  <a:spcPct val="0"/>
                </a:spcBef>
                <a:buFontTx/>
                <a:buNone/>
              </a:pPr>
              <a:t>22</a:t>
            </a:fld>
            <a:endParaRPr lang="en-US" altLang="en-US" sz="1000">
              <a:solidFill>
                <a:srgbClr val="898989"/>
              </a:solidFill>
            </a:endParaRPr>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65760" y="274637"/>
            <a:ext cx="8412480" cy="1143000"/>
          </a:xfrm>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b Continued 2</a:t>
            </a:r>
          </a:p>
        </p:txBody>
      </p:sp>
      <p:sp>
        <p:nvSpPr>
          <p:cNvPr id="10" name="Text Placeholder 5"/>
          <p:cNvSpPr>
            <a:spLocks noGrp="1"/>
          </p:cNvSpPr>
          <p:nvPr>
            <p:ph type="body" sz="quarter" idx="16"/>
          </p:nvPr>
        </p:nvSpPr>
        <p:spPr>
          <a:xfrm>
            <a:off x="457200" y="1600199"/>
            <a:ext cx="8229600" cy="2321351"/>
          </a:xfrm>
        </p:spPr>
        <p:txBody>
          <a:bodyPr/>
          <a:lstStyle/>
          <a:p>
            <a:pPr marL="457200" indent="-457200">
              <a:defRPr/>
            </a:pPr>
            <a:r>
              <a:rPr lang="en-US" sz="1400" b="0" dirty="0"/>
              <a:t>Healthcare Information and Management Systems Society (</a:t>
            </a:r>
            <a:r>
              <a:rPr lang="en-US" altLang="en-US" sz="1400" b="0" dirty="0"/>
              <a:t>HIMSS). (2015)  Reporting on clinical quality measures using certified EHR technology by eligible professionals 2015–2017. Retrieved from </a:t>
            </a:r>
            <a:r>
              <a:rPr lang="en-US" altLang="en-US" sz="1400" b="0" dirty="0">
                <a:hlinkClick r:id="rId3" tooltip="Link to pdf"/>
              </a:rPr>
              <a:t>http://s3.amazonaws.com/rdcms-himss/files/production/public/FileDownloads/ MU%20Stage%203%20FR%202015%202017%20Fact%20Sheet%20for%20EPs.pdf</a:t>
            </a:r>
            <a:endParaRPr lang="en-US" altLang="en-US" sz="1400" b="0" dirty="0"/>
          </a:p>
          <a:p>
            <a:pPr marL="457200" indent="-457200">
              <a:buFont typeface="Arial" panose="020B0604020202020204" pitchFamily="34" charset="0"/>
              <a:buNone/>
              <a:defRPr/>
            </a:pPr>
            <a:r>
              <a:rPr lang="en-US" altLang="en-US" sz="1400" b="0" dirty="0"/>
              <a:t>Institute of Medicine. (2006). </a:t>
            </a:r>
            <a:r>
              <a:rPr lang="en-US" altLang="en-US" sz="1400" b="0" i="1" dirty="0"/>
              <a:t>Performance measurement: Accelerating improvement</a:t>
            </a:r>
            <a:r>
              <a:rPr lang="en-US" altLang="en-US" sz="1400" b="0" dirty="0"/>
              <a:t>. Washington, DC: National Academies Press. </a:t>
            </a:r>
            <a:endParaRPr lang="en-US" altLang="en-US" sz="1400" dirty="0"/>
          </a:p>
          <a:p>
            <a:pPr marL="457200" indent="-457200">
              <a:buFont typeface="Arial" panose="020B0604020202020204" pitchFamily="34" charset="0"/>
              <a:buNone/>
              <a:defRPr/>
            </a:pPr>
            <a:r>
              <a:rPr lang="en-US" altLang="en-US" sz="1400" b="0" dirty="0" err="1"/>
              <a:t>Pronovost</a:t>
            </a:r>
            <a:r>
              <a:rPr lang="en-US" altLang="en-US" sz="1400" b="0" dirty="0"/>
              <a:t>, P., &amp; </a:t>
            </a:r>
            <a:r>
              <a:rPr lang="en-US" altLang="en-US" sz="1400" b="0" dirty="0" err="1"/>
              <a:t>Lilford</a:t>
            </a:r>
            <a:r>
              <a:rPr lang="en-US" altLang="en-US" sz="1400" b="0" dirty="0"/>
              <a:t>, R. (2011). A road map for improving the performance of performance measures. </a:t>
            </a:r>
            <a:r>
              <a:rPr lang="en-US" altLang="en-US" sz="1400" b="0" i="1" dirty="0"/>
              <a:t>Health Affairs,</a:t>
            </a:r>
            <a:r>
              <a:rPr lang="en-US" altLang="en-US" sz="1400" b="0" dirty="0"/>
              <a:t> 30, 569–573.</a:t>
            </a:r>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extLst>
      <p:ext uri="{BB962C8B-B14F-4D97-AF65-F5344CB8AC3E}">
        <p14:creationId xmlns:p14="http://schemas.microsoft.com/office/powerpoint/2010/main" val="2085131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Quality Measurement and Improvement</a:t>
            </a:r>
            <a:br>
              <a:rPr lang="en-US" dirty="0"/>
            </a:br>
            <a:r>
              <a:rPr lang="en-US" dirty="0"/>
              <a:t>Lecture b</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24</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Quality Measurement and Improvement</a:t>
            </a:r>
            <a:br>
              <a:rPr lang="en-US"/>
            </a:br>
            <a:r>
              <a:rPr lang="en-US"/>
              <a:t>Learning Objectives</a:t>
            </a:r>
            <a:endParaRPr lang="en-US" dirty="0"/>
          </a:p>
        </p:txBody>
      </p:sp>
      <p:sp>
        <p:nvSpPr>
          <p:cNvPr id="5123" name="Text Placeholder 3"/>
          <p:cNvSpPr>
            <a:spLocks noGrp="1"/>
          </p:cNvSpPr>
          <p:nvPr>
            <p:ph sz="quarter" idx="14"/>
          </p:nvPr>
        </p:nvSpPr>
        <p:spPr>
          <a:xfrm>
            <a:off x="457200" y="1600200"/>
            <a:ext cx="8229600" cy="4826000"/>
          </a:xfrm>
        </p:spPr>
        <p:txBody>
          <a:bodyPr/>
          <a:lstStyle/>
          <a:p>
            <a:r>
              <a:rPr lang="en-US" sz="2400" dirty="0"/>
              <a:t>Define health care quality and the major types of quality measures: structural, process, and outcome measures (Lecture a).</a:t>
            </a:r>
          </a:p>
          <a:p>
            <a:r>
              <a:rPr lang="en-US" sz="2400" dirty="0"/>
              <a:t>Describe the current state of health care quality in the United States (Lecture a).</a:t>
            </a:r>
          </a:p>
          <a:p>
            <a:r>
              <a:rPr lang="en-US" sz="2400" dirty="0"/>
              <a:t>Discuss quality measures used in various health care settings in the US, including those required for the HITECH meaningful use program (Lecture b).</a:t>
            </a:r>
          </a:p>
          <a:p>
            <a:r>
              <a:rPr lang="en-US" sz="2400" dirty="0"/>
              <a:t>Describe the role of information technology in measuring and improving health care quality (Lecture c).</a:t>
            </a:r>
          </a:p>
          <a:p>
            <a:r>
              <a:rPr lang="en-US" sz="2400" dirty="0"/>
              <a:t>Describe the results of current health care quality efforts in the US (Lecture c).</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Sampling of Current Quality Programs and Measures</a:t>
            </a:r>
            <a:endParaRPr lang="en-US" dirty="0"/>
          </a:p>
        </p:txBody>
      </p:sp>
      <p:sp>
        <p:nvSpPr>
          <p:cNvPr id="20483" name="Content Placeholder 2"/>
          <p:cNvSpPr>
            <a:spLocks noGrp="1"/>
          </p:cNvSpPr>
          <p:nvPr>
            <p:ph sz="quarter" idx="14"/>
          </p:nvPr>
        </p:nvSpPr>
        <p:spPr>
          <a:xfrm>
            <a:off x="457200" y="1600200"/>
            <a:ext cx="8229600" cy="4749800"/>
          </a:xfrm>
        </p:spPr>
        <p:txBody>
          <a:bodyPr/>
          <a:lstStyle/>
          <a:p>
            <a:r>
              <a:rPr lang="en-US" altLang="en-US" sz="2000" dirty="0"/>
              <a:t>Many sets and acronyms, and they change constantly</a:t>
            </a:r>
          </a:p>
          <a:p>
            <a:pPr lvl="1"/>
            <a:r>
              <a:rPr lang="en-US" altLang="en-US" sz="1800" dirty="0"/>
              <a:t>Still </a:t>
            </a:r>
            <a:r>
              <a:rPr lang="ja-JP" altLang="en-US" sz="1800" dirty="0"/>
              <a:t>“</a:t>
            </a:r>
            <a:r>
              <a:rPr lang="en-US" altLang="ja-JP" sz="1800" dirty="0"/>
              <a:t>early</a:t>
            </a:r>
            <a:r>
              <a:rPr lang="ja-JP" altLang="en-US" sz="1800" dirty="0"/>
              <a:t>”</a:t>
            </a:r>
            <a:r>
              <a:rPr lang="en-US" altLang="ja-JP" sz="1800" dirty="0"/>
              <a:t> in the science of quality improvement (Berwick, 2008)</a:t>
            </a:r>
          </a:p>
          <a:p>
            <a:pPr lvl="1"/>
            <a:r>
              <a:rPr lang="ja-JP" altLang="en-US" sz="1800" dirty="0"/>
              <a:t>“</a:t>
            </a:r>
            <a:r>
              <a:rPr lang="en-US" altLang="ja-JP" sz="1800" dirty="0"/>
              <a:t>Science</a:t>
            </a:r>
            <a:r>
              <a:rPr lang="ja-JP" altLang="en-US" sz="1800" dirty="0"/>
              <a:t>”</a:t>
            </a:r>
            <a:r>
              <a:rPr lang="en-US" altLang="ja-JP" sz="1800" dirty="0"/>
              <a:t> defined in an IOM report (2006)</a:t>
            </a:r>
          </a:p>
          <a:p>
            <a:pPr lvl="1"/>
            <a:r>
              <a:rPr lang="en-US" altLang="en-US" sz="1800" dirty="0"/>
              <a:t>Many measurements in use (</a:t>
            </a:r>
            <a:r>
              <a:rPr lang="en-US" altLang="en-US" sz="1800" dirty="0" err="1"/>
              <a:t>Damberg</a:t>
            </a:r>
            <a:r>
              <a:rPr lang="en-US" altLang="en-US" sz="1800" dirty="0"/>
              <a:t>, 2011) but still need improvement (</a:t>
            </a:r>
            <a:r>
              <a:rPr lang="en-US" altLang="en-US" sz="1800" dirty="0" err="1"/>
              <a:t>Pronovost</a:t>
            </a:r>
            <a:r>
              <a:rPr lang="en-US" altLang="en-US" sz="1800" dirty="0"/>
              <a:t>, 2011)</a:t>
            </a:r>
          </a:p>
          <a:p>
            <a:r>
              <a:rPr lang="en-US" altLang="en-US" sz="2000" dirty="0"/>
              <a:t>Many measures have been developed, reflecting various perspectives</a:t>
            </a:r>
          </a:p>
          <a:p>
            <a:pPr lvl="1"/>
            <a:r>
              <a:rPr lang="en-US" altLang="en-US" sz="1800" dirty="0"/>
              <a:t>AHRQ maintains clearinghouse: www.qualitymeasures.ahrq.gov</a:t>
            </a:r>
          </a:p>
          <a:p>
            <a:pPr lvl="1"/>
            <a:r>
              <a:rPr lang="en-US" altLang="en-US" sz="1800" dirty="0"/>
              <a:t>Growing consensus that standard sets are needed for each perspective</a:t>
            </a:r>
          </a:p>
          <a:p>
            <a:r>
              <a:rPr lang="en-US" altLang="en-US" sz="2000" dirty="0"/>
              <a:t>We view them from following perspectives:</a:t>
            </a:r>
          </a:p>
          <a:p>
            <a:pPr lvl="1"/>
            <a:r>
              <a:rPr lang="en-US" altLang="en-US" sz="1800" dirty="0"/>
              <a:t>Health plans</a:t>
            </a:r>
          </a:p>
          <a:p>
            <a:pPr lvl="1"/>
            <a:r>
              <a:rPr lang="en-US" altLang="en-US" sz="1800" dirty="0"/>
              <a:t>Outpatient</a:t>
            </a:r>
          </a:p>
          <a:p>
            <a:pPr lvl="1"/>
            <a:r>
              <a:rPr lang="en-US" altLang="en-US" sz="1800" dirty="0"/>
              <a:t>Inpatient</a:t>
            </a:r>
          </a:p>
          <a:p>
            <a:pPr lvl="1"/>
            <a:r>
              <a:rPr lang="en-US" altLang="en-US" sz="1800" dirty="0"/>
              <a:t>Quality measures in HITECH meaningful use program</a:t>
            </a:r>
          </a:p>
        </p:txBody>
      </p:sp>
      <p:sp>
        <p:nvSpPr>
          <p:cNvPr id="6" name="Slide Number Placeholder 5"/>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Quality Reporting for Health Plans</a:t>
            </a:r>
            <a:endParaRPr lang="en-US" altLang="en-US" dirty="0"/>
          </a:p>
        </p:txBody>
      </p:sp>
      <p:sp>
        <p:nvSpPr>
          <p:cNvPr id="22531" name="Content Placeholder 2"/>
          <p:cNvSpPr>
            <a:spLocks noGrp="1"/>
          </p:cNvSpPr>
          <p:nvPr>
            <p:ph sz="quarter" idx="14"/>
          </p:nvPr>
        </p:nvSpPr>
        <p:spPr/>
        <p:txBody>
          <a:bodyPr/>
          <a:lstStyle/>
          <a:p>
            <a:r>
              <a:rPr lang="en-US" altLang="en-US"/>
              <a:t>Called out because of historic role</a:t>
            </a:r>
          </a:p>
          <a:p>
            <a:r>
              <a:rPr lang="en-US" altLang="en-US"/>
              <a:t>Health Plan Employer Data and Information Set (HEDIS) by NCQA provides 60 measures that evaluate health plans, particularly health maintenance organizations</a:t>
            </a:r>
          </a:p>
          <a:p>
            <a:r>
              <a:rPr lang="en-US" altLang="en-US"/>
              <a:t>NCQA annual reports calculate lives saved based on outcomes from adherence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HEDIS Categories and </a:t>
            </a:r>
            <a:br>
              <a:rPr lang="en-US"/>
            </a:br>
            <a:r>
              <a:rPr lang="en-US"/>
              <a:t>Example Measures</a:t>
            </a:r>
            <a:endParaRPr lang="en-US" dirty="0"/>
          </a:p>
        </p:txBody>
      </p:sp>
      <p:sp>
        <p:nvSpPr>
          <p:cNvPr id="3" name="Content Placeholder 2"/>
          <p:cNvSpPr>
            <a:spLocks noGrp="1"/>
          </p:cNvSpPr>
          <p:nvPr>
            <p:ph sz="quarter" idx="14"/>
          </p:nvPr>
        </p:nvSpPr>
        <p:spPr>
          <a:xfrm>
            <a:off x="457200" y="1600199"/>
            <a:ext cx="8229600" cy="5071533"/>
          </a:xfrm>
        </p:spPr>
        <p:txBody>
          <a:bodyPr/>
          <a:lstStyle/>
          <a:p>
            <a:r>
              <a:rPr lang="en-US" sz="2400" dirty="0"/>
              <a:t>Effectiveness of care</a:t>
            </a:r>
          </a:p>
          <a:p>
            <a:pPr lvl="1"/>
            <a:r>
              <a:rPr lang="en-US" sz="2000" dirty="0"/>
              <a:t>Childhood and adult immunizations</a:t>
            </a:r>
          </a:p>
          <a:p>
            <a:pPr lvl="1"/>
            <a:r>
              <a:rPr lang="en-US" sz="2000" dirty="0"/>
              <a:t>Use of beta blockers after myocardial infarction</a:t>
            </a:r>
          </a:p>
          <a:p>
            <a:pPr lvl="1"/>
            <a:r>
              <a:rPr lang="en-US" sz="2000" dirty="0"/>
              <a:t>Screening for various types of cancer</a:t>
            </a:r>
          </a:p>
          <a:p>
            <a:pPr lvl="1"/>
            <a:r>
              <a:rPr lang="en-US" sz="2000" dirty="0"/>
              <a:t>Comprehensive diabetes care</a:t>
            </a:r>
          </a:p>
          <a:p>
            <a:r>
              <a:rPr lang="en-US" sz="2400" dirty="0"/>
              <a:t>Access to/availability of care</a:t>
            </a:r>
          </a:p>
          <a:p>
            <a:pPr lvl="1"/>
            <a:r>
              <a:rPr lang="en-US" sz="2000" dirty="0"/>
              <a:t>Access to preventive health services</a:t>
            </a:r>
          </a:p>
          <a:p>
            <a:pPr lvl="1"/>
            <a:r>
              <a:rPr lang="en-US" sz="2000" dirty="0"/>
              <a:t>Availability of primary care providers</a:t>
            </a:r>
          </a:p>
          <a:p>
            <a:pPr lvl="1"/>
            <a:r>
              <a:rPr lang="en-US" sz="2000" dirty="0"/>
              <a:t>Initiation of prenatal care</a:t>
            </a:r>
          </a:p>
          <a:p>
            <a:r>
              <a:rPr lang="en-US" sz="2400" dirty="0"/>
              <a:t>Satisfaction with care</a:t>
            </a:r>
          </a:p>
          <a:p>
            <a:pPr lvl="1"/>
            <a:r>
              <a:rPr lang="en-US" sz="2000" dirty="0"/>
              <a:t>Member satisfaction surveys</a:t>
            </a:r>
          </a:p>
          <a:p>
            <a:r>
              <a:rPr lang="en-US" sz="2400" dirty="0"/>
              <a:t>Use of service</a:t>
            </a:r>
          </a:p>
          <a:p>
            <a:pPr lvl="1"/>
            <a:r>
              <a:rPr lang="en-US" sz="2000" dirty="0"/>
              <a:t>Rate trends</a:t>
            </a:r>
          </a:p>
        </p:txBody>
      </p:sp>
      <p:sp>
        <p:nvSpPr>
          <p:cNvPr id="7" name="Slide Number Placeholder 6"/>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Reporting for Outpatient Setting</a:t>
            </a:r>
            <a:endParaRPr lang="en-US" altLang="en-US" dirty="0"/>
          </a:p>
        </p:txBody>
      </p:sp>
      <p:sp>
        <p:nvSpPr>
          <p:cNvPr id="26627" name="Content Placeholder 2"/>
          <p:cNvSpPr>
            <a:spLocks noGrp="1"/>
          </p:cNvSpPr>
          <p:nvPr>
            <p:ph sz="quarter" idx="14"/>
          </p:nvPr>
        </p:nvSpPr>
        <p:spPr/>
        <p:txBody>
          <a:bodyPr/>
          <a:lstStyle/>
          <a:p>
            <a:r>
              <a:rPr lang="en-US" altLang="en-US" sz="2000" dirty="0"/>
              <a:t>In United States, major efforts led by Centers for Medicare and Medicaid Services (CMS: </a:t>
            </a:r>
            <a:r>
              <a:rPr lang="en-US" altLang="en-US" sz="2000" dirty="0">
                <a:hlinkClick r:id="rId4" tooltip="Link to website"/>
              </a:rPr>
              <a:t>http://www.cms.hhs.gov</a:t>
            </a:r>
            <a:r>
              <a:rPr lang="en-US" altLang="en-US" sz="2000" dirty="0"/>
              <a:t>) in Medicare program</a:t>
            </a:r>
          </a:p>
          <a:p>
            <a:r>
              <a:rPr lang="en-US" altLang="en-US" sz="2000" dirty="0"/>
              <a:t>Physician Quality Reporting System (PQRS, formerly PQRI: </a:t>
            </a:r>
            <a:r>
              <a:rPr lang="en-US" altLang="en-US" sz="2000" dirty="0">
                <a:hlinkClick r:id="rId5" tooltip="Link to website"/>
              </a:rPr>
              <a:t>http://www.cms.hhs.gov/pqri</a:t>
            </a:r>
            <a:r>
              <a:rPr lang="en-US" altLang="en-US" sz="2000" dirty="0"/>
              <a:t>)</a:t>
            </a:r>
          </a:p>
          <a:p>
            <a:pPr lvl="1"/>
            <a:r>
              <a:rPr lang="en-US" altLang="en-US" sz="1800" dirty="0"/>
              <a:t>– Initially reimbursed extra 1% for reporting on large number of measures</a:t>
            </a:r>
          </a:p>
          <a:p>
            <a:pPr lvl="1"/>
            <a:r>
              <a:rPr lang="en-US" altLang="en-US" sz="1800" dirty="0"/>
              <a:t>– Also offered 0.5% for maintaining certification</a:t>
            </a:r>
          </a:p>
          <a:p>
            <a:pPr lvl="1"/>
            <a:r>
              <a:rPr lang="en-US" altLang="en-US" sz="1800" dirty="0"/>
              <a:t>– Penalties for failing to meet objectives began in 2015</a:t>
            </a:r>
          </a:p>
          <a:p>
            <a:r>
              <a:rPr lang="en-US" altLang="en-US" sz="2000" dirty="0"/>
              <a:t>Electronic Prescribing (eRx) Incentive Program (</a:t>
            </a:r>
            <a:r>
              <a:rPr lang="en-US" altLang="en-US" sz="2000" dirty="0">
                <a:hlinkClick r:id="rId6" tooltip="Link to website"/>
              </a:rPr>
              <a:t>http://www.cms.gov/ERxIncentive</a:t>
            </a:r>
            <a:r>
              <a:rPr lang="en-US" altLang="en-US" sz="2000" dirty="0"/>
              <a:t>)</a:t>
            </a:r>
          </a:p>
          <a:p>
            <a:pPr lvl="1"/>
            <a:r>
              <a:rPr lang="en-US" altLang="en-US" sz="1800" dirty="0"/>
              <a:t>Reimbursed extra 1% for using eRx (through 2013)</a:t>
            </a:r>
          </a:p>
          <a:p>
            <a:pPr lvl="1"/>
            <a:r>
              <a:rPr lang="en-US" altLang="en-US" sz="1800" dirty="0"/>
              <a:t>Began penalizing in 2012 for non-use of eRx</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Example PQRS Measures</a:t>
            </a:r>
            <a:endParaRPr lang="en-US" altLang="en-US" dirty="0"/>
          </a:p>
        </p:txBody>
      </p:sp>
      <p:sp>
        <p:nvSpPr>
          <p:cNvPr id="3" name="Content Placeholder 2"/>
          <p:cNvSpPr>
            <a:spLocks noGrp="1"/>
          </p:cNvSpPr>
          <p:nvPr>
            <p:ph sz="quarter" idx="14"/>
          </p:nvPr>
        </p:nvSpPr>
        <p:spPr>
          <a:xfrm>
            <a:off x="457200" y="1600200"/>
            <a:ext cx="8229600" cy="4749800"/>
          </a:xfrm>
        </p:spPr>
        <p:txBody>
          <a:bodyPr/>
          <a:lstStyle/>
          <a:p>
            <a:r>
              <a:rPr lang="en-US" sz="2400" dirty="0"/>
              <a:t>Hemoglobin a1c, poor control in diabetes mellitus</a:t>
            </a:r>
          </a:p>
          <a:p>
            <a:pPr lvl="1"/>
            <a:r>
              <a:rPr lang="en-US" sz="2000" dirty="0"/>
              <a:t>Percentage of patients aged 18 to 75 years with diabetes mellitus whose most recent hemoglobin A1c test was greater than 9.0%</a:t>
            </a:r>
          </a:p>
          <a:p>
            <a:r>
              <a:rPr lang="en-US" sz="2400" dirty="0"/>
              <a:t>Thoracic surgery: Recording of clinical stage for lung cancer and esophageal cancer resection</a:t>
            </a:r>
          </a:p>
          <a:p>
            <a:pPr lvl="1"/>
            <a:r>
              <a:rPr lang="en-US" sz="2000" dirty="0"/>
              <a:t>Percentage of surgical patients aged 18 years and older undergoing resection for lung or esophageal cancer who had clinical TNM staging prior to surgery</a:t>
            </a:r>
          </a:p>
          <a:p>
            <a:r>
              <a:rPr lang="en-US" sz="2400" dirty="0"/>
              <a:t>Weight assessment and counseling for children and adolescents</a:t>
            </a:r>
          </a:p>
          <a:p>
            <a:pPr lvl="1"/>
            <a:r>
              <a:rPr lang="en-US" sz="2000" dirty="0"/>
              <a:t>Percentage of children 2 to 18 years of age whose weight is classified on basis of BMI percentile for age and gender</a:t>
            </a:r>
          </a:p>
        </p:txBody>
      </p:sp>
      <p:sp>
        <p:nvSpPr>
          <p:cNvPr id="6" name="Slide Number Placeholder 5"/>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a:t>Reporting for Inpatient Setting</a:t>
            </a:r>
            <a:endParaRPr lang="en-US" altLang="en-US" dirty="0"/>
          </a:p>
        </p:txBody>
      </p:sp>
      <p:sp>
        <p:nvSpPr>
          <p:cNvPr id="30723" name="Content Placeholder 2"/>
          <p:cNvSpPr>
            <a:spLocks noGrp="1"/>
          </p:cNvSpPr>
          <p:nvPr>
            <p:ph sz="quarter" idx="14"/>
          </p:nvPr>
        </p:nvSpPr>
        <p:spPr/>
        <p:txBody>
          <a:bodyPr/>
          <a:lstStyle/>
          <a:p>
            <a:r>
              <a:rPr lang="en-US" altLang="en-US" sz="2400" dirty="0"/>
              <a:t>Hospital Quality Alliance  (HQA)  </a:t>
            </a:r>
            <a:r>
              <a:rPr lang="en-US" altLang="en-US" sz="2400" dirty="0">
                <a:hlinkClick r:id="rId4" tooltip="link to website"/>
              </a:rPr>
              <a:t>www.hospitalqualityalliance.org</a:t>
            </a:r>
            <a:r>
              <a:rPr lang="en-US" altLang="en-US" sz="2400" dirty="0"/>
              <a:t> </a:t>
            </a:r>
          </a:p>
          <a:p>
            <a:pPr lvl="1"/>
            <a:r>
              <a:rPr lang="en-US" altLang="en-US" sz="2000" dirty="0"/>
              <a:t>Collaboration among CMS, The Joint Commission, and others to create a starter set of quality measures for various conditions</a:t>
            </a:r>
          </a:p>
          <a:p>
            <a:pPr lvl="1"/>
            <a:r>
              <a:rPr lang="en-US" altLang="en-US" sz="2000" dirty="0"/>
              <a:t>In Hospital Compare Project, hospitals voluntarily provide quality information that can be accessed via </a:t>
            </a:r>
            <a:r>
              <a:rPr lang="en-US" altLang="en-US" sz="2000" dirty="0">
                <a:hlinkClick r:id="rId5" tooltip="Link to website"/>
              </a:rPr>
              <a:t>www.hospitalcompare.hhs.gov</a:t>
            </a:r>
            <a:r>
              <a:rPr lang="en-US" altLang="en-US" sz="2000" dirty="0"/>
              <a:t>  </a:t>
            </a:r>
          </a:p>
          <a:p>
            <a:pPr lvl="1"/>
            <a:r>
              <a:rPr lang="en-US" altLang="en-US" sz="2000" dirty="0"/>
              <a:t>Consists of two programs based on reporting to CMS:</a:t>
            </a:r>
          </a:p>
          <a:p>
            <a:pPr lvl="2"/>
            <a:r>
              <a:rPr lang="en-US" altLang="en-US" sz="1800" dirty="0"/>
              <a:t>Inpatient Quality Reporting (IQR)—for HQA data; nonparticipation = 2% Medicare reimbursement reduction</a:t>
            </a:r>
          </a:p>
          <a:p>
            <a:pPr lvl="2"/>
            <a:r>
              <a:rPr lang="en-US" altLang="en-US" sz="1800" dirty="0"/>
              <a:t>Hospital Consumer Assessment of Healthcare Providers and Systems (HCAPHS)—reporting of patient satisfaction at hospitals</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8_V3.mp3"/>
  <p:tag name="AUDIO_ID" val="278"/>
  <p:tag name="ELAPSEDTIME" val="85.604"/>
  <p:tag name="ARTICULATE_SLIDE_NAV" val="8"/>
  <p:tag name="ARTICULATE_SLIDE_GUID" val="146b7db7-96f1-4bc8-b1b0-75f3fe94acf0"/>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9_V3.mp3"/>
  <p:tag name="AUDIO_ID" val="279"/>
  <p:tag name="ELAPSEDTIME" val="76.565"/>
  <p:tag name="ARTICULATE_SLIDE_NAV" val="9"/>
  <p:tag name="ARTICULATE_SLIDE_GUID" val="c9850d04-1030-4cd9-8184-05660494a574"/>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0_V3.mp3"/>
  <p:tag name="AUDIO_ID" val="280"/>
  <p:tag name="ELAPSEDTIME" val="65.646"/>
  <p:tag name="ARTICULATE_SLIDE_NAV" val="10"/>
  <p:tag name="ARTICULATE_SLIDE_GUID" val="1f026a43-f90e-4f84-b517-abb05c3bd3af"/>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1_V3.mp3"/>
  <p:tag name="AUDIO_ID" val="281"/>
  <p:tag name="ELAPSEDTIME" val="29.127"/>
  <p:tag name="ARTICULATE_SLIDE_NAV" val="11"/>
  <p:tag name="ARTICULATE_SLIDE_GUID" val="a0682e88-aebc-42e1-96ea-3fc01f98592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1_V3.mp3"/>
  <p:tag name="AUDIO_ID" val="281"/>
  <p:tag name="ELAPSEDTIME" val="29.127"/>
  <p:tag name="ARTICULATE_SLIDE_NAV" val="11"/>
  <p:tag name="ARTICULATE_SLIDE_GUID" val="a0682e88-aebc-42e1-96ea-3fc01f98592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1_V3.mp3"/>
  <p:tag name="AUDIO_ID" val="281"/>
  <p:tag name="ELAPSEDTIME" val="29.127"/>
  <p:tag name="ARTICULATE_SLIDE_NAV" val="11"/>
  <p:tag name="ARTICULATE_SLIDE_GUID" val="a0682e88-aebc-42e1-96ea-3fc01f98592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1_V3.mp3"/>
  <p:tag name="AUDIO_ID" val="281"/>
  <p:tag name="ELAPSEDTIME" val="29.127"/>
  <p:tag name="ARTICULATE_SLIDE_NAV" val="11"/>
  <p:tag name="ARTICULATE_SLIDE_GUID" val="a0682e88-aebc-42e1-96ea-3fc01f98592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1_V3.mp3"/>
  <p:tag name="AUDIO_ID" val="281"/>
  <p:tag name="ELAPSEDTIME" val="29.127"/>
  <p:tag name="ARTICULATE_SLIDE_NAV" val="11"/>
  <p:tag name="ARTICULATE_SLIDE_GUID" val="a0682e88-aebc-42e1-96ea-3fc01f98592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1_V3.mp3"/>
  <p:tag name="AUDIO_ID" val="281"/>
  <p:tag name="ELAPSEDTIME" val="29.127"/>
  <p:tag name="ARTICULATE_SLIDE_NAV" val="11"/>
  <p:tag name="ARTICULATE_SLIDE_GUID" val="a0682e88-aebc-42e1-96ea-3fc01f98592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1_V3.mp3"/>
  <p:tag name="AUDIO_ID" val="281"/>
  <p:tag name="ELAPSEDTIME" val="29.127"/>
  <p:tag name="ARTICULATE_SLIDE_NAV" val="11"/>
  <p:tag name="ARTICULATE_SLIDE_GUID" val="a0682e88-aebc-42e1-96ea-3fc01f985921"/>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aIgLZGAz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2_V3.mp3"/>
  <p:tag name="AUDIO_ID" val="282"/>
  <p:tag name="ELAPSEDTIME" val="64.418"/>
  <p:tag name="ARTICULATE_SLIDE_NAV" val="12"/>
  <p:tag name="ARTICULATE_SLIDE_GUID" val="9cf1a4ca-fdc2-4c99-9e55-493aa34013ea"/>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8_V3.mp3"/>
  <p:tag name="AUDIO_ID" val="264"/>
  <p:tag name="ELAPSEDTIME" val="46.316"/>
  <p:tag name="ARTICULATE_SLIDE_NAV" val="18"/>
  <p:tag name="ARTICULATE_SLIDE_GUID" val="f11a5dab-1412-40c2-b853-e9c5741e3ddd"/>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30_sec_silence.mp3"/>
  <p:tag name="AUDIO_ID" val="267"/>
  <p:tag name="ELAPSEDTIME" val="7.515"/>
  <p:tag name="ARTICULATE_SLIDE_NAV" val="19"/>
  <p:tag name="ARTICULATE_SLIDE_GUID" val="650415cc-8d87-4996-bf43-41b9d64985bd"/>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30_sec_silence.mp3"/>
  <p:tag name="AUDIO_ID" val="267"/>
  <p:tag name="ELAPSEDTIME" val="7.515"/>
  <p:tag name="ARTICULATE_SLIDE_NAV" val="19"/>
  <p:tag name="ARTICULATE_SLIDE_GUID" val="650415cc-8d87-4996-bf43-41b9d64985bd"/>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1_V3.mp3"/>
  <p:tag name="AUDIO_ID" val="256"/>
  <p:tag name="ELAPSEDTIME" val="23.589"/>
  <p:tag name="ARTICULATE_SLIDE_NAV" val="1"/>
  <p:tag name="ARTICULATE_SLIDE_GUID" val="53765bb7-15dd-41f0-8996-ff3680d638bf"/>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2_V3.mp3"/>
  <p:tag name="AUDIO_ID" val="257"/>
  <p:tag name="ELAPSEDTIME" val="45.245"/>
  <p:tag name="ARTICULATE_SLIDE_NAV" val="2"/>
  <p:tag name="ARTICULATE_SLIDE_GUID" val="fab9c47d-f7e3-48e9-b76d-cc12dcda1edc"/>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3_V3.mp3"/>
  <p:tag name="AUDIO_ID" val="273"/>
  <p:tag name="ELAPSEDTIME" val="81.372"/>
  <p:tag name="ARTICULATE_SLIDE_NAV" val="3"/>
  <p:tag name="ARTICULATE_SLIDE_GUID" val="81bf7eb1-d31c-4d59-8601-5b0585d81c9c"/>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4_V3.mp3"/>
  <p:tag name="AUDIO_ID" val="274"/>
  <p:tag name="ELAPSEDTIME" val="54.126"/>
  <p:tag name="ARTICULATE_SLIDE_NAV" val="4"/>
  <p:tag name="ARTICULATE_SLIDE_GUID" val="c83a6e8a-77db-41b0-aa7d-5a27542d4975"/>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5_V3.mp3"/>
  <p:tag name="AUDIO_ID" val="275"/>
  <p:tag name="ELAPSEDTIME" val="58.28"/>
  <p:tag name="ARTICULATE_SLIDE_NAV" val="5"/>
  <p:tag name="ARTICULATE_SLIDE_GUID" val="836f6de8-8052-472e-8714-bc900f2e898d"/>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6_V3.mp3"/>
  <p:tag name="AUDIO_ID" val="276"/>
  <p:tag name="ELAPSEDTIME" val="85.212"/>
  <p:tag name="ARTICULATE_SLIDE_NAV" val="6"/>
  <p:tag name="ARTICULATE_SLIDE_GUID" val="d209f97f-de30-4ba9-993e-64becd1b857d"/>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b\comp2_unit7b_S-7_V3.mp3"/>
  <p:tag name="AUDIO_ID" val="277"/>
  <p:tag name="ELAPSEDTIME" val="59.246"/>
  <p:tag name="ARTICULATE_SLIDE_NAV" val="7"/>
  <p:tag name="ARTICULATE_SLIDE_GUID" val="ee6df494-af3c-4ba4-9be7-eb5c27d5b572"/>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247</TotalTime>
  <Words>5012</Words>
  <Application>Microsoft Office PowerPoint</Application>
  <PresentationFormat>On-screen Show (4:3)</PresentationFormat>
  <Paragraphs>298</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ONC-Template-FINAL DRAFT</vt:lpstr>
      <vt:lpstr>PowerPoint Presentation</vt:lpstr>
      <vt:lpstr>The Culture of Health Care</vt:lpstr>
      <vt:lpstr>Quality Measurement and Improvement Learning Objectives</vt:lpstr>
      <vt:lpstr>Sampling of Current Quality Programs and Measures</vt:lpstr>
      <vt:lpstr>Quality Reporting for Health Plans</vt:lpstr>
      <vt:lpstr>HEDIS Categories and  Example Measures</vt:lpstr>
      <vt:lpstr>Reporting for Outpatient Setting</vt:lpstr>
      <vt:lpstr>Example PQRS Measures</vt:lpstr>
      <vt:lpstr>Reporting for Inpatient Setting</vt:lpstr>
      <vt:lpstr>HQA Categories and Examples</vt:lpstr>
      <vt:lpstr>Other Inpatient Quality Initiatives</vt:lpstr>
      <vt:lpstr>Clinical Quality Measures and HITECH</vt:lpstr>
      <vt:lpstr>2016 and Onward  Clinical Quality Measures </vt:lpstr>
      <vt:lpstr>Clinical Quality Measures  for Meaningful Use</vt:lpstr>
      <vt:lpstr>CQM: Eligible Professional  (Physician) Example</vt:lpstr>
      <vt:lpstr>CQM: Eligible Professional  (Physician) Example Continued</vt:lpstr>
      <vt:lpstr>CQM: Eligible Hospital Example</vt:lpstr>
      <vt:lpstr>CQM: Eligible Hospital Example Continued</vt:lpstr>
      <vt:lpstr>Medicare Access &amp; CHIP Reauthorization Act of 2015 (MACRA)</vt:lpstr>
      <vt:lpstr>Quality Measurement and Improvement Summary – Lecture b</vt:lpstr>
      <vt:lpstr>Quality Measurement and Improvement References – Lecture b</vt:lpstr>
      <vt:lpstr>Quality Measurement and Improvement References – Lecture b Continued</vt:lpstr>
      <vt:lpstr>Quality Measurement and Improvement References – Lecture b Continued 2</vt:lpstr>
      <vt:lpstr>The Culture of Health Care Quality Measurement and Improvement Lecture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Culture of Health Care: Quality Measurement and Improvement-- Lecture b</dc:title>
  <dc:subject>The Culture of Health Care, Quality Measurement and Improvement, Lecture b</dc:subject>
  <dc:creator>U.S. Department of Health and Human Services, Office of the National Coordinator for Health Information Technology</dc:creator>
  <cp:keywords>Health IT, health IT curriculum, health IT training, culture of health care, quality measurement, quality improvement, health care quality, technology and health care quality, quality measures, quality measurement</cp:keywords>
  <cp:lastModifiedBy>The Department of Health and Human Services</cp:lastModifiedBy>
  <cp:revision>16</cp:revision>
  <dcterms:created xsi:type="dcterms:W3CDTF">2016-05-09T20:55:46Z</dcterms:created>
  <dcterms:modified xsi:type="dcterms:W3CDTF">2017-05-22T17:21:01Z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