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ppt/tags/tag20.xml" ContentType="application/vnd.openxmlformats-officedocument.presentationml.tags+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autoAdjust="0"/>
    <p:restoredTop sz="86439" autoAdjust="0"/>
  </p:normalViewPr>
  <p:slideViewPr>
    <p:cSldViewPr snapToGrid="0">
      <p:cViewPr>
        <p:scale>
          <a:sx n="66" d="100"/>
          <a:sy n="66" d="100"/>
        </p:scale>
        <p:origin x="-58" y="-211"/>
      </p:cViewPr>
      <p:guideLst>
        <p:guide orient="horz" pos="2160"/>
        <p:guide orient="horz" pos="3888"/>
        <p:guide orient="horz" pos="1008"/>
        <p:guide pos="2880"/>
        <p:guide pos="2875"/>
      </p:guideLst>
    </p:cSldViewPr>
  </p:slideViewPr>
  <p:outlineViewPr>
    <p:cViewPr>
      <p:scale>
        <a:sx n="33" d="100"/>
        <a:sy n="33" d="100"/>
      </p:scale>
      <p:origin x="0" y="2314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583406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Registered nurses are the most common type of nurse. According to the Bureau of Labor Statistics, as of 2014 there were about 2.7 million employed RNs in the U.S.—the highest number of employees of any health care profession. Employment of RNs is expected to grow by 16% between 2014 and 2024, much faster than the rate of growth expected in other occupations.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RNs have more education and, as a result, more responsibilities than LPNs. In direct patient care, RNs plan patient care, give medications and other therapies, and keep patient records. They teach patients, patient families, and the public how to prevent and manage medical problems. RNs consult with doctors about patient care, and they manage LPNs and other health care providers, such as nursing assistants.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Some LPNs who want greater career opportunities pursue further training to become RNs.</a:t>
            </a:r>
          </a:p>
          <a:p>
            <a:pPr>
              <a:spcBef>
                <a:spcPct val="0"/>
              </a:spcBef>
            </a:pPr>
            <a:endParaRPr lang="en-US" altLang="en-US" dirty="0">
              <a:latin typeface="Arial" charset="0"/>
              <a:cs typeface="Arial" charset="0"/>
            </a:endParaRPr>
          </a:p>
        </p:txBody>
      </p:sp>
      <p:sp>
        <p:nvSpPr>
          <p:cNvPr id="23556"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23557"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D70FC34-46B8-42D3-8BE9-0F67233E2E4F}" type="slidenum">
              <a:rPr lang="en-US" altLang="en-US" sz="1000"/>
              <a:pPr algn="r" eaLnBrk="1" hangingPunct="1"/>
              <a:t>10</a:t>
            </a:fld>
            <a:endParaRPr lang="en-US" altLang="en-US" sz="1000"/>
          </a:p>
        </p:txBody>
      </p:sp>
    </p:spTree>
    <p:extLst>
      <p:ext uri="{BB962C8B-B14F-4D97-AF65-F5344CB8AC3E}">
        <p14:creationId xmlns:p14="http://schemas.microsoft.com/office/powerpoint/2010/main" val="3912305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As of 2014, more than 60% of RNs were employed by hospitals. They also work in physician practices, patients’ homes, nursing care facilities, workplaces, schools, and other settings.</a:t>
            </a:r>
          </a:p>
        </p:txBody>
      </p:sp>
      <p:sp>
        <p:nvSpPr>
          <p:cNvPr id="25604"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25605"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44CFA8C9-7EE7-41BB-AE9B-3998206652B6}" type="slidenum">
              <a:rPr lang="en-US" altLang="en-US" sz="1000"/>
              <a:pPr algn="r" eaLnBrk="1" hangingPunct="1"/>
              <a:t>11</a:t>
            </a:fld>
            <a:endParaRPr lang="en-US" altLang="en-US" sz="1000"/>
          </a:p>
        </p:txBody>
      </p:sp>
    </p:spTree>
    <p:extLst>
      <p:ext uri="{BB962C8B-B14F-4D97-AF65-F5344CB8AC3E}">
        <p14:creationId xmlns:p14="http://schemas.microsoft.com/office/powerpoint/2010/main" val="952361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a:solidFill>
                  <a:schemeClr val="tx1"/>
                </a:solidFill>
                <a:effectLst/>
                <a:latin typeface="Arial" pitchFamily="34" charset="0"/>
                <a:ea typeface="+mn-ea"/>
                <a:cs typeface="Arial" pitchFamily="34" charset="0"/>
              </a:rPr>
              <a:t>Career options for nurses have greatly expanded beyond the direct patient care setting. Today, nurses can be found in administrative positions, such as chief operating officers, chief executive officers, and chief information officers, as well as in other operational roles in the provider setting. Other career areas for nursing include public health, insurance companies, legal firms, pharmaceutical companies, and state and federal agencies.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Health information technology and informatics have opened up significant opportunities for nurses both within the provider setting and externally, such as with consulting firms, software vendors, and other technology firms. New opportunities are expected to continue to grow in the future because technology experts understand the importance of having clinicians as part of their team in providing health care technology solutions. Clinicians assist in providing efficient clinical systems and technology that support the clinician’s ability to provide effective patient care. </a:t>
            </a:r>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8998E071-BA04-499C-B341-AFBCB752403F}" type="slidenum">
              <a:rPr lang="en-US" altLang="en-US" smtClean="0"/>
              <a:pPr/>
              <a:t>12</a:t>
            </a:fld>
            <a:endParaRPr lang="en-US" altLang="en-US"/>
          </a:p>
        </p:txBody>
      </p:sp>
    </p:spTree>
    <p:extLst>
      <p:ext uri="{BB962C8B-B14F-4D97-AF65-F5344CB8AC3E}">
        <p14:creationId xmlns:p14="http://schemas.microsoft.com/office/powerpoint/2010/main" val="3747311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Like LPNs, RNs must follow a three-step process to work in their state. Educational requirements, however, are more rigorous for RNs than for LPNs.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RNs study nursing for two to four years. In the past, nursing diploma programs were typically based in a hospital provider setting. These programs slowly evolved to academic-based programs. Today, a person may earn an associate’s degree in nursing from a two-year college or a bachelor’s of science degree in nursing from a four-year college or university. During the program, students study science and nursing in the classroom and receive supervised, hands-on experience with patients in a health care facility, such as a hospital or a public health department.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Students then must take a national licensing exam for registered nurses. Once they pass the exam and meet all their state requirements, they can work as an RN under a state license.</a:t>
            </a:r>
          </a:p>
        </p:txBody>
      </p:sp>
      <p:sp>
        <p:nvSpPr>
          <p:cNvPr id="28676"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28677"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C41019D9-78A7-4D11-AFF1-BC28D2A6E17B}" type="slidenum">
              <a:rPr lang="en-US" altLang="en-US" sz="1000"/>
              <a:pPr algn="r" eaLnBrk="1" hangingPunct="1"/>
              <a:t>13</a:t>
            </a:fld>
            <a:endParaRPr lang="en-US" altLang="en-US" sz="1000"/>
          </a:p>
        </p:txBody>
      </p:sp>
    </p:spTree>
    <p:extLst>
      <p:ext uri="{BB962C8B-B14F-4D97-AF65-F5344CB8AC3E}">
        <p14:creationId xmlns:p14="http://schemas.microsoft.com/office/powerpoint/2010/main" val="2334010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Advanced practice nurses are RNs who have pursued additional education. APNs can provide a wider range of medical services than an RN can.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There are four types of APNs: certified registered nurse anesthetists [uh-NESS-</a:t>
            </a:r>
            <a:r>
              <a:rPr lang="en-US" sz="1000" kern="1200" dirty="0" err="1">
                <a:solidFill>
                  <a:schemeClr val="tx1"/>
                </a:solidFill>
                <a:effectLst/>
                <a:latin typeface="Arial" pitchFamily="34" charset="0"/>
                <a:ea typeface="+mn-ea"/>
                <a:cs typeface="Arial" pitchFamily="34" charset="0"/>
              </a:rPr>
              <a:t>thi</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tists</a:t>
            </a:r>
            <a:r>
              <a:rPr lang="en-US" sz="1000" kern="1200" dirty="0">
                <a:solidFill>
                  <a:schemeClr val="tx1"/>
                </a:solidFill>
                <a:effectLst/>
                <a:latin typeface="Arial" pitchFamily="34" charset="0"/>
                <a:ea typeface="+mn-ea"/>
                <a:cs typeface="Arial" pitchFamily="34" charset="0"/>
              </a:rPr>
              <a:t>], certified nurse-midwives, nurse practitioners, and clinical nurse specialists. A certified registered nurse anesthetist can give anesthesia to patients. A certified nurse-midwife can provide certain kinds of gynecological and obstetrical care to women. A nurse practitioner often provides primary care to patients and may write prescriptions, depending on the state licensure laws. A clinical nurse specialist, who specializes in one area of medicine, can treat patients, conduct research, and work as an administrator, among other tasks. </a:t>
            </a:r>
          </a:p>
        </p:txBody>
      </p:sp>
      <p:sp>
        <p:nvSpPr>
          <p:cNvPr id="30724"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30725"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15739E8-705B-4DC5-AC2C-DAD62625399E}" type="slidenum">
              <a:rPr lang="en-US" altLang="en-US" sz="1000"/>
              <a:pPr algn="r" eaLnBrk="1" hangingPunct="1"/>
              <a:t>14</a:t>
            </a:fld>
            <a:endParaRPr lang="en-US" altLang="en-US" sz="1000"/>
          </a:p>
        </p:txBody>
      </p:sp>
    </p:spTree>
    <p:extLst>
      <p:ext uri="{BB962C8B-B14F-4D97-AF65-F5344CB8AC3E}">
        <p14:creationId xmlns:p14="http://schemas.microsoft.com/office/powerpoint/2010/main" val="3985182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To obtain work, APNs must already be licensed as RNs and have work experience as RNs. They also must earn a master’s or higher degree in nursing, and they must meet their state’s requirements to work as an APN.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APNs are also called </a:t>
            </a:r>
            <a:r>
              <a:rPr lang="en-US" sz="1000" i="1" kern="1200" dirty="0">
                <a:solidFill>
                  <a:schemeClr val="tx1"/>
                </a:solidFill>
                <a:effectLst/>
                <a:latin typeface="Arial" pitchFamily="34" charset="0"/>
                <a:ea typeface="+mn-ea"/>
                <a:cs typeface="Arial" pitchFamily="34" charset="0"/>
              </a:rPr>
              <a:t>advanced practice registered nurses</a:t>
            </a:r>
            <a:r>
              <a:rPr lang="en-US" sz="1000" kern="1200" dirty="0">
                <a:solidFill>
                  <a:schemeClr val="tx1"/>
                </a:solidFill>
                <a:effectLst/>
                <a:latin typeface="Arial" pitchFamily="34" charset="0"/>
                <a:ea typeface="+mn-ea"/>
                <a:cs typeface="Arial" pitchFamily="34" charset="0"/>
              </a:rPr>
              <a:t>.</a:t>
            </a:r>
          </a:p>
          <a:p>
            <a:endParaRPr lang="en-US" altLang="en-US" dirty="0">
              <a:latin typeface="Arial" charset="0"/>
              <a:cs typeface="Arial" charset="0"/>
            </a:endParaRPr>
          </a:p>
        </p:txBody>
      </p:sp>
      <p:sp>
        <p:nvSpPr>
          <p:cNvPr id="32772"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32773"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5ECC7B8F-EC30-4C67-BCC0-B7C0112A5257}" type="slidenum">
              <a:rPr lang="en-US" altLang="en-US" sz="1000"/>
              <a:pPr algn="r" eaLnBrk="1" hangingPunct="1"/>
              <a:t>15</a:t>
            </a:fld>
            <a:endParaRPr lang="en-US" altLang="en-US" sz="1000"/>
          </a:p>
        </p:txBody>
      </p:sp>
    </p:spTree>
    <p:extLst>
      <p:ext uri="{BB962C8B-B14F-4D97-AF65-F5344CB8AC3E}">
        <p14:creationId xmlns:p14="http://schemas.microsoft.com/office/powerpoint/2010/main" val="947890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Like many health care providers, most nurses pursue continuing education to keep their skills updated, to maintain their license, and to meet their employer’s requirements. Nurses take continuing education courses online or in classrooms through accredited organizations.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Some nurses may also choose to earn a certificate in a specialty. Nurses who want to specialize in a particular area can become certified by taking an exam from an approved organization, such as the American Nurses Credentialing Center. The certificate is usually not required to work in the specialty, but it provides proof of the nurse’s skills and knowledge in that area.</a:t>
            </a:r>
          </a:p>
          <a:p>
            <a:endParaRPr lang="en-US" altLang="en-US" dirty="0">
              <a:latin typeface="Arial" charset="0"/>
              <a:cs typeface="Arial" charset="0"/>
            </a:endParaRPr>
          </a:p>
        </p:txBody>
      </p:sp>
      <p:sp>
        <p:nvSpPr>
          <p:cNvPr id="34820"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34821"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15CE7AE-6C14-46A9-BC9E-829C05DD9D65}" type="slidenum">
              <a:rPr lang="en-US" altLang="en-US" sz="1000"/>
              <a:pPr algn="r" eaLnBrk="1" hangingPunct="1"/>
              <a:t>16</a:t>
            </a:fld>
            <a:endParaRPr lang="en-US" altLang="en-US" sz="1000"/>
          </a:p>
        </p:txBody>
      </p:sp>
    </p:spTree>
    <p:extLst>
      <p:ext uri="{BB962C8B-B14F-4D97-AF65-F5344CB8AC3E}">
        <p14:creationId xmlns:p14="http://schemas.microsoft.com/office/powerpoint/2010/main" val="8259084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Nurse practitioners, or NPs [N-Ps], can earn certifications to specialize in various areas of nursing care. This slide lists the NP specialty exams that are available from the American Nurses Credentialing Center, or ANCC [A-N-C-C].</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NPs can practice completely independently of a physician in some states. In other states, they must collaborate with a physician or be supervised by a physician when making a diagnosis or prescribing treatment. The level of independent practice of an NP varies by state and is managed through the state licensure process. </a:t>
            </a:r>
          </a:p>
        </p:txBody>
      </p:sp>
      <p:sp>
        <p:nvSpPr>
          <p:cNvPr id="36868"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36869"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08CDB800-2D57-45A5-A125-9B718DC490E8}" type="slidenum">
              <a:rPr lang="en-US" altLang="en-US" sz="1000"/>
              <a:pPr algn="r" eaLnBrk="1" hangingPunct="1"/>
              <a:t>17</a:t>
            </a:fld>
            <a:endParaRPr lang="en-US" altLang="en-US" sz="1000"/>
          </a:p>
        </p:txBody>
      </p:sp>
    </p:spTree>
    <p:extLst>
      <p:ext uri="{BB962C8B-B14F-4D97-AF65-F5344CB8AC3E}">
        <p14:creationId xmlns:p14="http://schemas.microsoft.com/office/powerpoint/2010/main" val="4049814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 clinical nurse specialist, or CNSs [C-N-S], can also earn certifications to specialize in particular areas of nursing care. This slide lists the CNS specialty exams that are available from the American Nurses Credentialing Center.</a:t>
            </a:r>
          </a:p>
        </p:txBody>
      </p:sp>
      <p:sp>
        <p:nvSpPr>
          <p:cNvPr id="38916"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38917"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E230F5C-6FC6-433B-A9B7-85EACCE6A5FE}" type="slidenum">
              <a:rPr lang="en-US" altLang="en-US" sz="1000"/>
              <a:pPr algn="r" eaLnBrk="1" hangingPunct="1"/>
              <a:t>18</a:t>
            </a:fld>
            <a:endParaRPr lang="en-US" altLang="en-US" sz="1000"/>
          </a:p>
        </p:txBody>
      </p:sp>
    </p:spTree>
    <p:extLst>
      <p:ext uri="{BB962C8B-B14F-4D97-AF65-F5344CB8AC3E}">
        <p14:creationId xmlns:p14="http://schemas.microsoft.com/office/powerpoint/2010/main" val="26536438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LPNs and RNs can also earn specialty certificates. This slide lists just some of the RN specialty exams that are available from the American Nurses Credentialing Center.</a:t>
            </a:r>
          </a:p>
        </p:txBody>
      </p:sp>
      <p:sp>
        <p:nvSpPr>
          <p:cNvPr id="40964"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40965"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A464A90E-8217-4A2A-AAB0-4187982254A1}" type="slidenum">
              <a:rPr lang="en-US" altLang="en-US" sz="1000"/>
              <a:pPr algn="r" eaLnBrk="1" hangingPunct="1"/>
              <a:t>19</a:t>
            </a:fld>
            <a:endParaRPr lang="en-US" altLang="en-US" sz="1000"/>
          </a:p>
        </p:txBody>
      </p:sp>
    </p:spTree>
    <p:extLst>
      <p:ext uri="{BB962C8B-B14F-4D97-AF65-F5344CB8AC3E}">
        <p14:creationId xmlns:p14="http://schemas.microsoft.com/office/powerpoint/2010/main" val="3700527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Welcome to </a:t>
            </a:r>
            <a:r>
              <a:rPr lang="en-US" sz="1000" b="1" i="1" kern="1200" dirty="0">
                <a:solidFill>
                  <a:schemeClr val="tx1"/>
                </a:solidFill>
                <a:effectLst/>
                <a:latin typeface="Arial" pitchFamily="34" charset="0"/>
                <a:ea typeface="+mn-ea"/>
                <a:cs typeface="Arial" pitchFamily="34" charset="0"/>
              </a:rPr>
              <a:t>The Culture of Health Care: Nursing Care Processes</a:t>
            </a:r>
            <a:r>
              <a:rPr lang="en-US" sz="1000" kern="1200" dirty="0">
                <a:solidFill>
                  <a:schemeClr val="tx1"/>
                </a:solidFill>
                <a:effectLst/>
                <a:latin typeface="Arial" pitchFamily="34" charset="0"/>
                <a:ea typeface="+mn-ea"/>
                <a:cs typeface="Arial" pitchFamily="34" charset="0"/>
              </a:rPr>
              <a:t>. This is Lecture a.</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kern="1200" dirty="0">
                <a:solidFill>
                  <a:schemeClr val="tx1"/>
                </a:solidFill>
                <a:effectLst/>
                <a:latin typeface="Arial" pitchFamily="34" charset="0"/>
                <a:ea typeface="+mn-ea"/>
                <a:cs typeface="Arial" pitchFamily="34" charset="0"/>
              </a:rPr>
              <a:t>, addresses job expectations in health care settings. It discusses how care is organized within a practice setting, privacy laws, and professional and ethical issues encountered in the workplace.</a:t>
            </a:r>
          </a:p>
          <a:p>
            <a:pPr>
              <a:spcBef>
                <a:spcPct val="0"/>
              </a:spcBef>
            </a:pPr>
            <a:endParaRPr lang="en-US" altLang="en-US" dirty="0">
              <a:latin typeface="Arial" charset="0"/>
              <a:cs typeface="Arial" charset="0"/>
            </a:endParaRP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fld id="{A1DF697A-1C2A-497E-B971-6DB25510C0E5}" type="slidenum">
              <a:rPr lang="en-US" altLang="en-US"/>
              <a:pPr/>
              <a:t>2</a:t>
            </a:fld>
            <a:endParaRPr lang="en-US" altLang="en-US"/>
          </a:p>
        </p:txBody>
      </p:sp>
    </p:spTree>
    <p:extLst>
      <p:ext uri="{BB962C8B-B14F-4D97-AF65-F5344CB8AC3E}">
        <p14:creationId xmlns:p14="http://schemas.microsoft.com/office/powerpoint/2010/main" val="3227445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Like specialty certificates, higher education can help nurses advance. As discussed, RNs can earn a master’s degree in nursing to become an advanced practice nurse. They can also earn doctoral degrees in nursing, either a doctor of philosophy, or PhD, or a doctor of nursing practice, or DNP. The PhD program trains a nurse to do research and teaching, and the DNP program trains a nurse in leadership and other skills. Today, many nurses may seek advanced degrees in disciplines such as informatics or business, which support other roles that nurses hold in today’s industry. </a:t>
            </a:r>
          </a:p>
          <a:p>
            <a:endParaRPr lang="en-US" altLang="en-US" dirty="0">
              <a:latin typeface="Arial" charset="0"/>
              <a:cs typeface="Arial" charset="0"/>
            </a:endParaRPr>
          </a:p>
        </p:txBody>
      </p:sp>
      <p:sp>
        <p:nvSpPr>
          <p:cNvPr id="43012"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43013"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56D38246-4AA1-42EB-A869-DD51C2721C04}" type="slidenum">
              <a:rPr lang="en-US" altLang="en-US" sz="1000"/>
              <a:pPr algn="r" eaLnBrk="1" hangingPunct="1"/>
              <a:t>20</a:t>
            </a:fld>
            <a:endParaRPr lang="en-US" altLang="en-US" sz="1000"/>
          </a:p>
        </p:txBody>
      </p:sp>
    </p:spTree>
    <p:extLst>
      <p:ext uri="{BB962C8B-B14F-4D97-AF65-F5344CB8AC3E}">
        <p14:creationId xmlns:p14="http://schemas.microsoft.com/office/powerpoint/2010/main" val="42586457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concludes Lecture a of </a:t>
            </a:r>
            <a:r>
              <a:rPr lang="en-US" sz="1000" b="1" i="1" kern="1200" dirty="0">
                <a:solidFill>
                  <a:schemeClr val="tx1"/>
                </a:solidFill>
                <a:effectLst/>
                <a:latin typeface="Arial" pitchFamily="34" charset="0"/>
                <a:ea typeface="+mn-ea"/>
                <a:cs typeface="Arial" pitchFamily="34" charset="0"/>
              </a:rPr>
              <a:t>Nursing Care Processes</a:t>
            </a:r>
            <a:r>
              <a:rPr lang="en-US" sz="1000" kern="1200" dirty="0">
                <a:solidFill>
                  <a:schemeClr val="tx1"/>
                </a:solidFill>
                <a:effectLst/>
                <a:latin typeface="Arial" pitchFamily="34" charset="0"/>
                <a:ea typeface="+mn-ea"/>
                <a:cs typeface="Arial" pitchFamily="34" charset="0"/>
              </a:rPr>
              <a:t>. In summary, nurses have a wide variety of roles in the health care system. They might provide bedside care to a patient, teach the public about health issues, conduct research, or work as administrators in a health care organization. Many nurses specialize by working with patients with certain kinds of health problems, working with certain patient populations, and/or working in certain types of health care settings. Most nurses work directly with patients, providing care and teaching them about health issues, for employers as diverse as hospitals, schools, clinics, and home health care services.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All nurses have formal training in nursing, must pass a national nursing exam, and must meet any state requirements. RNs, the most common type of nurse, can become APNs and take on greater responsibility if they pursue additional training.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Nurses can add to their skills by pursuing continuing medical education and certification in their area of specialty. Some nurses pursue a master’s degree or doctoral degree to increase their knowledge and advance their careers.</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fld id="{A4FA9B19-1534-4F61-B732-8DF8544E051F}" type="slidenum">
              <a:rPr lang="en-US" altLang="en-US"/>
              <a:pPr/>
              <a:t>21</a:t>
            </a:fld>
            <a:endParaRPr lang="en-US" altLang="en-US"/>
          </a:p>
        </p:txBody>
      </p:sp>
    </p:spTree>
    <p:extLst>
      <p:ext uri="{BB962C8B-B14F-4D97-AF65-F5344CB8AC3E}">
        <p14:creationId xmlns:p14="http://schemas.microsoft.com/office/powerpoint/2010/main" val="2790086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fld id="{6DD4DAEE-41BF-428F-97BB-90EF7B722797}" type="slidenum">
              <a:rPr lang="en-US" altLang="en-US"/>
              <a:pPr/>
              <a:t>22</a:t>
            </a:fld>
            <a:endParaRPr lang="en-US" altLang="en-US"/>
          </a:p>
        </p:txBody>
      </p:sp>
    </p:spTree>
    <p:extLst>
      <p:ext uri="{BB962C8B-B14F-4D97-AF65-F5344CB8AC3E}">
        <p14:creationId xmlns:p14="http://schemas.microsoft.com/office/powerpoint/2010/main" val="2744669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a:p>
        </p:txBody>
      </p:sp>
    </p:spTree>
    <p:extLst>
      <p:ext uri="{BB962C8B-B14F-4D97-AF65-F5344CB8AC3E}">
        <p14:creationId xmlns:p14="http://schemas.microsoft.com/office/powerpoint/2010/main" val="1030150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By the end of this unit, </a:t>
            </a:r>
            <a:r>
              <a:rPr lang="en-US" sz="1000" b="1" i="1" kern="1200" dirty="0">
                <a:solidFill>
                  <a:schemeClr val="tx1"/>
                </a:solidFill>
                <a:effectLst/>
                <a:latin typeface="Arial" pitchFamily="34" charset="0"/>
                <a:ea typeface="+mn-ea"/>
                <a:cs typeface="Arial" pitchFamily="34" charset="0"/>
              </a:rPr>
              <a:t>Nursing Care Processes, </a:t>
            </a:r>
            <a:r>
              <a:rPr lang="en-US" sz="1000" kern="1200" dirty="0">
                <a:solidFill>
                  <a:schemeClr val="tx1"/>
                </a:solidFill>
                <a:effectLst/>
                <a:latin typeface="Arial" pitchFamily="34" charset="0"/>
                <a:ea typeface="+mn-ea"/>
                <a:cs typeface="Arial" pitchFamily="34" charset="0"/>
              </a:rPr>
              <a:t>students will be able to:</a:t>
            </a:r>
          </a:p>
          <a:p>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what nurses do and how they are trained</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Discuss the role of certified nursing assistants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how nurses make clinical decisions and assess patients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Identify the settings where nurses work</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Discuss the procedures that nurses perform</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Identify nursing career opportunities, including those not involved with direct patient care.</a:t>
            </a: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fld id="{54E5920B-3472-45D8-BE48-8F9A6F663B58}" type="slidenum">
              <a:rPr lang="en-US" altLang="en-US"/>
              <a:pPr/>
              <a:t>3</a:t>
            </a:fld>
            <a:endParaRPr lang="en-US" altLang="en-US"/>
          </a:p>
        </p:txBody>
      </p:sp>
    </p:spTree>
    <p:extLst>
      <p:ext uri="{BB962C8B-B14F-4D97-AF65-F5344CB8AC3E}">
        <p14:creationId xmlns:p14="http://schemas.microsoft.com/office/powerpoint/2010/main" val="2094307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lecture discusses nursing roles, responsibilities, and work settings. It also describes what nurses do, how they are trained, and where they work.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Nurses fill a wide range of roles within health care, but usually they focus on caring for patients and teaching others about health issues. Many nurses provide direct patient care. Depending on their training and expertise, nurses might assist a patient with personal care, such as with dressing or bathing; provide care for a health problem, such as changing the dressing on a patient’s wound; screen a patient for diseases; assist doctors with procedures; or give a patient medication. Some highly trained nurses, such as nurse practitioners, may even write prescriptions depending on the scope of state licensure. The degree of direct patient care that nurses provide varies according to their job position and the provider type. For example, in a hospital inpatient setting, a certified nursing assistant, or CNA [C-N-A], may provide much of the care related to activities of daily living. The CNA frees up the nurse to focus on skilled care activities, such as medication administration, procedures, and wound care, as well as management duties. A CNA is one who has received training and education in patient care that resulted in a certification. CNAs are not licensed professionals and must work with direct supervision.</a:t>
            </a:r>
          </a:p>
          <a:p>
            <a:pPr>
              <a:spcBef>
                <a:spcPct val="0"/>
              </a:spcBef>
            </a:pPr>
            <a:endParaRPr lang="en-US" altLang="en-US" dirty="0">
              <a:latin typeface="Arial" charset="0"/>
              <a:cs typeface="Arial" charset="0"/>
            </a:endParaRP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36600" indent="-282575">
              <a:defRPr>
                <a:solidFill>
                  <a:schemeClr val="tx1"/>
                </a:solidFill>
                <a:latin typeface="Arial" charset="0"/>
                <a:cs typeface="Arial" charset="0"/>
              </a:defRPr>
            </a:lvl2pPr>
            <a:lvl3pPr marL="1135063" indent="-227013">
              <a:defRPr>
                <a:solidFill>
                  <a:schemeClr val="tx1"/>
                </a:solidFill>
                <a:latin typeface="Arial" charset="0"/>
                <a:cs typeface="Arial" charset="0"/>
              </a:defRPr>
            </a:lvl3pPr>
            <a:lvl4pPr marL="1589088" indent="-227013">
              <a:defRPr>
                <a:solidFill>
                  <a:schemeClr val="tx1"/>
                </a:solidFill>
                <a:latin typeface="Arial" charset="0"/>
                <a:cs typeface="Arial" charset="0"/>
              </a:defRPr>
            </a:lvl4pPr>
            <a:lvl5pPr marL="2043113" indent="-227013">
              <a:defRPr>
                <a:solidFill>
                  <a:schemeClr val="tx1"/>
                </a:solidFill>
                <a:latin typeface="Arial" charset="0"/>
                <a:cs typeface="Arial" charset="0"/>
              </a:defRPr>
            </a:lvl5pPr>
            <a:lvl6pPr marL="2500313" indent="-227013" eaLnBrk="0" fontAlgn="base" hangingPunct="0">
              <a:spcBef>
                <a:spcPct val="0"/>
              </a:spcBef>
              <a:spcAft>
                <a:spcPct val="0"/>
              </a:spcAft>
              <a:defRPr>
                <a:solidFill>
                  <a:schemeClr val="tx1"/>
                </a:solidFill>
                <a:latin typeface="Arial" charset="0"/>
                <a:cs typeface="Arial" charset="0"/>
              </a:defRPr>
            </a:lvl6pPr>
            <a:lvl7pPr marL="2957513" indent="-227013" eaLnBrk="0" fontAlgn="base" hangingPunct="0">
              <a:spcBef>
                <a:spcPct val="0"/>
              </a:spcBef>
              <a:spcAft>
                <a:spcPct val="0"/>
              </a:spcAft>
              <a:defRPr>
                <a:solidFill>
                  <a:schemeClr val="tx1"/>
                </a:solidFill>
                <a:latin typeface="Arial" charset="0"/>
                <a:cs typeface="Arial" charset="0"/>
              </a:defRPr>
            </a:lvl7pPr>
            <a:lvl8pPr marL="3414713" indent="-227013" eaLnBrk="0" fontAlgn="base" hangingPunct="0">
              <a:spcBef>
                <a:spcPct val="0"/>
              </a:spcBef>
              <a:spcAft>
                <a:spcPct val="0"/>
              </a:spcAft>
              <a:defRPr>
                <a:solidFill>
                  <a:schemeClr val="tx1"/>
                </a:solidFill>
                <a:latin typeface="Arial" charset="0"/>
                <a:cs typeface="Arial" charset="0"/>
              </a:defRPr>
            </a:lvl8pPr>
            <a:lvl9pPr marL="3871913" indent="-227013" eaLnBrk="0" fontAlgn="base" hangingPunct="0">
              <a:spcBef>
                <a:spcPct val="0"/>
              </a:spcBef>
              <a:spcAft>
                <a:spcPct val="0"/>
              </a:spcAft>
              <a:defRPr>
                <a:solidFill>
                  <a:schemeClr val="tx1"/>
                </a:solidFill>
                <a:latin typeface="Arial" charset="0"/>
                <a:cs typeface="Arial" charset="0"/>
              </a:defRPr>
            </a:lvl9pPr>
          </a:lstStyle>
          <a:p>
            <a:fld id="{B23D1E19-FE31-4E23-B096-781407AB5AC7}" type="slidenum">
              <a:rPr lang="en-US" altLang="en-US"/>
              <a:pPr/>
              <a:t>4</a:t>
            </a:fld>
            <a:endParaRPr lang="en-US" altLang="en-US"/>
          </a:p>
        </p:txBody>
      </p:sp>
    </p:spTree>
    <p:extLst>
      <p:ext uri="{BB962C8B-B14F-4D97-AF65-F5344CB8AC3E}">
        <p14:creationId xmlns:p14="http://schemas.microsoft.com/office/powerpoint/2010/main" val="752991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Teaching and patient education is also an important part of the job for many nurses. Because nurses have a lot of contact with patients and their families, they often educate patients and their families on ways to manage a health problem, such as diabetes. Some nurses teach health and wellness topics, such as how to avoid heart disease, to the public. Nurses with more advanced training can advise health care organizations about patient care or other health topics.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Nurses play a role in the overall management of a patient’s care. Often, many different people provide health care services to one patient. The nurse may function as the coordinator of care. In addition, a nurse may serve in a management role, providing oversight of a nursing department or a nursing unit. In this role, the nurse manages the additional nursing staff and nursing aides who care for the patients. Finally, nurses can assist in conducting research on health care and on health topics in many roles. </a:t>
            </a:r>
          </a:p>
        </p:txBody>
      </p:sp>
      <p:sp>
        <p:nvSpPr>
          <p:cNvPr id="13316"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13317"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54C5A5E3-8359-4B07-8134-DC4413C6783C}" type="slidenum">
              <a:rPr lang="en-US" altLang="en-US" sz="1000"/>
              <a:pPr algn="r" eaLnBrk="1" hangingPunct="1"/>
              <a:t>5</a:t>
            </a:fld>
            <a:endParaRPr lang="en-US" altLang="en-US" sz="1000"/>
          </a:p>
        </p:txBody>
      </p:sp>
    </p:spTree>
    <p:extLst>
      <p:ext uri="{BB962C8B-B14F-4D97-AF65-F5344CB8AC3E}">
        <p14:creationId xmlns:p14="http://schemas.microsoft.com/office/powerpoint/2010/main" val="409241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Just as many other health care professionals do, some nurses specialize in one or more areas of medicine. There are several specialty areas in nursing. A nurse can specialize in treating a particular body system, such as the circulatory system, or in treating certain health problems, such as cancer. Some nurses focus on treating certain patient populations, such as children or the elderly, or work in certain settings, such as schools, workplaces, or patients’ homes. They may develop expertise in specific treatment modalities, such as interventional radiology. Specific care setting also offer specialty opportunities for nurses, such as emergency department nursing, critical care nursing, or surgical/recovery department nursing. Although we often think of nurses as working at a patient’s bedside, nurses don’t always work directly with patients. Those who specialize in informatics, for example, help improve information technologies and communication in health care. Other areas include case management, quality reporting, patient safety, and other operational functions. </a:t>
            </a:r>
          </a:p>
        </p:txBody>
      </p:sp>
      <p:sp>
        <p:nvSpPr>
          <p:cNvPr id="15364"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15365"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4C562CF4-F7D3-46B4-92E1-42C933EFE19D}" type="slidenum">
              <a:rPr lang="en-US" altLang="en-US" sz="1000"/>
              <a:pPr algn="r" eaLnBrk="1" hangingPunct="1"/>
              <a:t>6</a:t>
            </a:fld>
            <a:endParaRPr lang="en-US" altLang="en-US" sz="1000"/>
          </a:p>
        </p:txBody>
      </p:sp>
    </p:spTree>
    <p:extLst>
      <p:ext uri="{BB962C8B-B14F-4D97-AF65-F5344CB8AC3E}">
        <p14:creationId xmlns:p14="http://schemas.microsoft.com/office/powerpoint/2010/main" val="3147873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 are many different types of nurses working in a variety of specialty areas in the United States. In general, most nurses fall into three categories: licensed practical nurse, or LPN [L-P-N], registered nurse, or RN [R-N], and advanced practice nurse, or APN [A-P-N]. Of the three categories, LPNs have the least amount of education. APNs have the greatest amount of education and the most responsibility.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For example, APNs can prescribe medications; LPNs and RNs cannot.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Most US nurses are RNs.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next slides describe what each type of nurse does, how they are educated, and where they work.</a:t>
            </a:r>
          </a:p>
        </p:txBody>
      </p:sp>
      <p:sp>
        <p:nvSpPr>
          <p:cNvPr id="17412"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17413"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D80C2121-DA90-4368-BC3F-249C3BC2C926}" type="slidenum">
              <a:rPr lang="en-US" altLang="en-US" sz="1000"/>
              <a:pPr algn="r" eaLnBrk="1" hangingPunct="1"/>
              <a:t>7</a:t>
            </a:fld>
            <a:endParaRPr lang="en-US" altLang="en-US" sz="1000"/>
          </a:p>
        </p:txBody>
      </p:sp>
    </p:spTree>
    <p:extLst>
      <p:ext uri="{BB962C8B-B14F-4D97-AF65-F5344CB8AC3E}">
        <p14:creationId xmlns:p14="http://schemas.microsoft.com/office/powerpoint/2010/main" val="1275782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LPNs, similarly to RNs, provide basic patient care, such as medication administration, patient monitoring, assisting with patient procedures, taking patient vital signs, and documenting in the patient’s medical record. Like many direct care providers, LPNs provide teaching and education to the patient and family members. An LPN must function under the direct supervision of an RN or a physician.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Approximately half of LPNs work in hospitals or nursing care facilities. They also work in doctor’s offices, outpatient centers, and other settings. Depending on where they work, these nurses sometimes fill roles outside of providing direct patient care; examples of these roles include appointment scheduling, patient admissions, and even information technology.</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California and Texas, LPNs are called </a:t>
            </a:r>
            <a:r>
              <a:rPr lang="en-US" sz="1000" i="1" kern="1200" dirty="0">
                <a:solidFill>
                  <a:schemeClr val="tx1"/>
                </a:solidFill>
                <a:effectLst/>
                <a:latin typeface="Arial" pitchFamily="34" charset="0"/>
                <a:ea typeface="+mn-ea"/>
                <a:cs typeface="Arial" pitchFamily="34" charset="0"/>
              </a:rPr>
              <a:t>licensed vocational nurses</a:t>
            </a:r>
            <a:r>
              <a:rPr lang="en-US" sz="1000" kern="1200" dirty="0">
                <a:solidFill>
                  <a:schemeClr val="tx1"/>
                </a:solidFill>
                <a:effectLst/>
                <a:latin typeface="Arial" pitchFamily="34" charset="0"/>
                <a:ea typeface="+mn-ea"/>
                <a:cs typeface="Arial" pitchFamily="34" charset="0"/>
              </a:rPr>
              <a: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As with other licensed professionals, LPNs must be state licensed and practice at the level of that state licensure. For example, there are limitations for LPNs administering medications in some states. </a:t>
            </a:r>
          </a:p>
        </p:txBody>
      </p:sp>
      <p:sp>
        <p:nvSpPr>
          <p:cNvPr id="19460"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19461"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B4F12EBD-8409-4F00-82D2-617796FC774E}" type="slidenum">
              <a:rPr lang="en-US" altLang="en-US" sz="1000"/>
              <a:pPr algn="r" eaLnBrk="1" hangingPunct="1"/>
              <a:t>8</a:t>
            </a:fld>
            <a:endParaRPr lang="en-US" altLang="en-US" sz="1000"/>
          </a:p>
        </p:txBody>
      </p:sp>
    </p:spTree>
    <p:extLst>
      <p:ext uri="{BB962C8B-B14F-4D97-AF65-F5344CB8AC3E}">
        <p14:creationId xmlns:p14="http://schemas.microsoft.com/office/powerpoint/2010/main" val="1457602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 are three steps to becoming an LPN in the US.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First, a student must complete about one year of nursing training in a program approved by his or her state. These training programs are offered at institutions such as vocational schools and community colleges. Students study science and nursing in the classroom and also perform supervised, hands-on patient care.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When they complete their training, students must take and pass a national exam for licensed practical nurses in order to earn their nursing license.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To work in their state, students who pass the national exam must also meet all of their state’s requirements. For example, a state might require that applicants pass a background check or that applicants provide proof that they graduated from high school.</a:t>
            </a:r>
          </a:p>
        </p:txBody>
      </p:sp>
      <p:sp>
        <p:nvSpPr>
          <p:cNvPr id="21508" name="Footer Placeholder 3"/>
          <p:cNvSpPr txBox="1">
            <a:spLocks noGrp="1"/>
          </p:cNvSpPr>
          <p:nvPr/>
        </p:nvSpPr>
        <p:spPr bwMode="auto">
          <a:xfrm>
            <a:off x="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000"/>
          </a:p>
        </p:txBody>
      </p:sp>
      <p:sp>
        <p:nvSpPr>
          <p:cNvPr id="21509" name="Slide Number Placeholder 4"/>
          <p:cNvSpPr txBox="1">
            <a:spLocks noGrp="1"/>
          </p:cNvSpPr>
          <p:nvPr/>
        </p:nvSpPr>
        <p:spPr bwMode="auto">
          <a:xfrm>
            <a:off x="5232400" y="6657975"/>
            <a:ext cx="4002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8" tIns="46149" rIns="92298" bIns="46149"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6F89EF79-8608-4AFD-88B8-ADEA951765EE}" type="slidenum">
              <a:rPr lang="en-US" altLang="en-US" sz="1000"/>
              <a:pPr algn="r" eaLnBrk="1" hangingPunct="1"/>
              <a:t>9</a:t>
            </a:fld>
            <a:endParaRPr lang="en-US" altLang="en-US" sz="1000"/>
          </a:p>
        </p:txBody>
      </p:sp>
    </p:spTree>
    <p:extLst>
      <p:ext uri="{BB962C8B-B14F-4D97-AF65-F5344CB8AC3E}">
        <p14:creationId xmlns:p14="http://schemas.microsoft.com/office/powerpoint/2010/main" val="2984140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1745265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5"/>
          </p:nvPr>
        </p:nvSpPr>
        <p:spPr/>
        <p:txBody>
          <a:bodyPr/>
          <a:lstStyle>
            <a:lvl1pPr>
              <a:defRPr/>
            </a:lvl1pPr>
          </a:lstStyle>
          <a:p>
            <a:fld id="{D3CAA109-18AB-474E-B687-04BE84DBB5C2}"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fld id="{329B9001-533A-4C14-989F-72CF38444C27}" type="datetime1">
              <a:rPr lang="en-US"/>
              <a:pPr>
                <a:defRPr/>
              </a:pPr>
              <a:t>6/1/2017</a:t>
            </a:fld>
            <a:endParaRPr lang="en-US"/>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493789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360FE6A4-9725-4E52-9A53-D6635D741DD0}" type="slidenum">
              <a:rPr lang="en-US" altLang="en-US"/>
              <a:pPr/>
              <a:t>‹#›</a:t>
            </a:fld>
            <a:endParaRPr lang="en-US" altLang="en-US"/>
          </a:p>
        </p:txBody>
      </p:sp>
      <p:sp>
        <p:nvSpPr>
          <p:cNvPr id="3" name="Date Placeholder 4"/>
          <p:cNvSpPr>
            <a:spLocks noGrp="1"/>
          </p:cNvSpPr>
          <p:nvPr>
            <p:ph type="dt" sz="half" idx="11"/>
          </p:nvPr>
        </p:nvSpPr>
        <p:spPr>
          <a:xfrm>
            <a:off x="457200" y="6248400"/>
            <a:ext cx="2133600" cy="549275"/>
          </a:xfrm>
          <a:prstGeom prst="rect">
            <a:avLst/>
          </a:prstGeom>
        </p:spPr>
        <p:txBody>
          <a:bodyPr/>
          <a:lstStyle>
            <a:lvl1pPr>
              <a:defRPr/>
            </a:lvl1pPr>
          </a:lstStyle>
          <a:p>
            <a:pPr>
              <a:defRPr/>
            </a:pPr>
            <a:fld id="{F2926268-8F02-4F32-82D3-D944B0DD8FC4}" type="datetime1">
              <a:rPr lang="en-US"/>
              <a:pPr>
                <a:defRPr/>
              </a:pPr>
              <a:t>6/1/2017</a:t>
            </a:fld>
            <a:endParaRPr lang="en-US"/>
          </a:p>
        </p:txBody>
      </p:sp>
      <p:sp>
        <p:nvSpPr>
          <p:cNvPr id="4" name="Footer Placeholder 5"/>
          <p:cNvSpPr>
            <a:spLocks noGrp="1"/>
          </p:cNvSpPr>
          <p:nvPr>
            <p:ph type="ftr" sz="quarter" idx="12"/>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237876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22"/>
          </p:nvPr>
        </p:nvSpPr>
        <p:spPr/>
        <p:txBody>
          <a:bodyPr/>
          <a:lstStyle>
            <a:lvl1pPr>
              <a:defRPr/>
            </a:lvl1pPr>
          </a:lstStyle>
          <a:p>
            <a:fld id="{46633D0B-0D9E-4138-8CC8-35F990DAC603}"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fld id="{35359519-DF41-462F-B97E-2EF5FFE5E024}" type="datetime1">
              <a:rPr lang="en-US"/>
              <a:pPr>
                <a:defRPr/>
              </a:pPr>
              <a:t>6/1/2017</a:t>
            </a:fld>
            <a:endParaRPr lang="en-US"/>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25591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8" Type="http://schemas.openxmlformats.org/officeDocument/2006/relationships/hyperlink" Target="http://www.nursecredentialing.org/Certification" TargetMode="External"/><Relationship Id="rId3" Type="http://schemas.openxmlformats.org/officeDocument/2006/relationships/notesSlide" Target="../notesSlides/notesSlide22.xml"/><Relationship Id="rId7" Type="http://schemas.openxmlformats.org/officeDocument/2006/relationships/hyperlink" Target="https://learn.ana-nursingknowledge.org/" TargetMode="External"/><Relationship Id="rId2" Type="http://schemas.openxmlformats.org/officeDocument/2006/relationships/slideLayout" Target="../slideLayouts/slideLayout9.xml"/><Relationship Id="rId1" Type="http://schemas.openxmlformats.org/officeDocument/2006/relationships/tags" Target="../tags/tag22.xml"/><Relationship Id="rId6" Type="http://schemas.openxmlformats.org/officeDocument/2006/relationships/hyperlink" Target="http://nursingworld.org/EspeciallyForYou/What-is-Nursing/Tools-You-Need/RegisteredNurseLicensing.html" TargetMode="External"/><Relationship Id="rId5" Type="http://schemas.openxmlformats.org/officeDocument/2006/relationships/hyperlink" Target="http://www.amia.org/programs/working-groups/nursing-informatics" TargetMode="External"/><Relationship Id="rId10" Type="http://schemas.openxmlformats.org/officeDocument/2006/relationships/hyperlink" Target="http://nursing.advanceweb.com/Archives/Article-Archives/Roles-Outside-the-Hospital.aspx" TargetMode="External"/><Relationship Id="rId4" Type="http://schemas.openxmlformats.org/officeDocument/2006/relationships/hyperlink" Target="http://www.aanp.org/images/documents/publications/qualityofpractice.pdf" TargetMode="External"/><Relationship Id="rId9" Type="http://schemas.openxmlformats.org/officeDocument/2006/relationships/hyperlink" Target="http://www.medscape.com/viewarticle/520714_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bls.gov/ooh/healthcare/licensed-practical-and-licensed-vocational-nurses.htm"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 Id="rId5" Type="http://schemas.openxmlformats.org/officeDocument/2006/relationships/hyperlink" Target="http://www.bls.gov/opub/ted/2015/registered-nurses-employment-and-wages-by-state-and-metropolitan-area.htm" TargetMode="External"/><Relationship Id="rId4" Type="http://schemas.openxmlformats.org/officeDocument/2006/relationships/hyperlink" Target="http://www.bls.gov/ooh/healthcare/registered-nurses.ht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8196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What RNs Do</a:t>
            </a:r>
          </a:p>
        </p:txBody>
      </p:sp>
      <p:sp>
        <p:nvSpPr>
          <p:cNvPr id="13315" name="Content Placeholder 5"/>
          <p:cNvSpPr>
            <a:spLocks noGrp="1"/>
          </p:cNvSpPr>
          <p:nvPr>
            <p:ph sz="quarter" idx="14"/>
          </p:nvPr>
        </p:nvSpPr>
        <p:spPr/>
        <p:txBody>
          <a:bodyPr/>
          <a:lstStyle/>
          <a:p>
            <a:r>
              <a:rPr lang="en-US" dirty="0"/>
              <a:t>Registered nurses (RNs) are a large part of the health care workforce. They might</a:t>
            </a:r>
          </a:p>
          <a:p>
            <a:pPr lvl="1"/>
            <a:r>
              <a:rPr lang="en-US" dirty="0"/>
              <a:t>Plan patient care</a:t>
            </a:r>
          </a:p>
          <a:p>
            <a:pPr lvl="1"/>
            <a:r>
              <a:rPr lang="en-US" dirty="0"/>
              <a:t>Give medications and perform procedures</a:t>
            </a:r>
          </a:p>
          <a:p>
            <a:pPr lvl="1"/>
            <a:r>
              <a:rPr lang="en-US" dirty="0"/>
              <a:t>Manage and document in patient records</a:t>
            </a:r>
          </a:p>
          <a:p>
            <a:pPr lvl="1"/>
            <a:r>
              <a:rPr lang="en-US" dirty="0"/>
              <a:t>Teach patients, their families, and the public</a:t>
            </a:r>
          </a:p>
          <a:p>
            <a:pPr lvl="1"/>
            <a:r>
              <a:rPr lang="en-US" dirty="0"/>
              <a:t>Consult with doctors</a:t>
            </a:r>
          </a:p>
          <a:p>
            <a:pPr lvl="1"/>
            <a:r>
              <a:rPr lang="en-US" dirty="0"/>
              <a:t>Manage LPNs, CNAs, and other caregivers  </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Where RNs Work</a:t>
            </a:r>
          </a:p>
        </p:txBody>
      </p:sp>
      <p:sp>
        <p:nvSpPr>
          <p:cNvPr id="24579" name="Content Placeholder 5"/>
          <p:cNvSpPr>
            <a:spLocks noGrp="1"/>
          </p:cNvSpPr>
          <p:nvPr>
            <p:ph sz="quarter" idx="14"/>
          </p:nvPr>
        </p:nvSpPr>
        <p:spPr/>
        <p:txBody>
          <a:bodyPr/>
          <a:lstStyle/>
          <a:p>
            <a:r>
              <a:rPr lang="en-US" altLang="en-US"/>
              <a:t>Many RNs work in hospitals</a:t>
            </a:r>
          </a:p>
          <a:p>
            <a:r>
              <a:rPr lang="en-US" altLang="en-US"/>
              <a:t>They also work in</a:t>
            </a:r>
          </a:p>
          <a:p>
            <a:pPr lvl="1"/>
            <a:r>
              <a:rPr lang="en-US" altLang="en-US"/>
              <a:t>Doctor’s offices, ambulatory care </a:t>
            </a:r>
          </a:p>
          <a:p>
            <a:pPr lvl="1"/>
            <a:r>
              <a:rPr lang="en-US" altLang="en-US"/>
              <a:t>Home health care services, hospice  </a:t>
            </a:r>
          </a:p>
          <a:p>
            <a:pPr lvl="1"/>
            <a:r>
              <a:rPr lang="en-US" altLang="en-US"/>
              <a:t>Nursing care facilities</a:t>
            </a:r>
          </a:p>
          <a:p>
            <a:pPr lvl="1"/>
            <a:r>
              <a:rPr lang="en-US" altLang="en-US"/>
              <a:t>Workplaces and employer services</a:t>
            </a:r>
          </a:p>
          <a:p>
            <a:pPr lvl="1"/>
            <a:r>
              <a:rPr lang="en-US" altLang="en-US"/>
              <a:t>Schools</a:t>
            </a:r>
          </a:p>
          <a:p>
            <a:pPr lvl="1"/>
            <a:r>
              <a:rPr lang="en-US" altLang="en-US"/>
              <a:t>Military</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2"/>
          <p:cNvSpPr>
            <a:spLocks noGrp="1"/>
          </p:cNvSpPr>
          <p:nvPr>
            <p:ph type="title"/>
          </p:nvPr>
        </p:nvSpPr>
        <p:spPr/>
        <p:txBody>
          <a:bodyPr/>
          <a:lstStyle/>
          <a:p>
            <a:r>
              <a:rPr lang="en-US" altLang="en-US" dirty="0"/>
              <a:t>Expanded Roles and Settings</a:t>
            </a:r>
            <a:br>
              <a:rPr lang="en-US" altLang="en-US" dirty="0"/>
            </a:br>
            <a:r>
              <a:rPr lang="en-US" altLang="en-US" dirty="0"/>
              <a:t>for Nurses</a:t>
            </a:r>
          </a:p>
        </p:txBody>
      </p:sp>
      <p:sp>
        <p:nvSpPr>
          <p:cNvPr id="26627" name="Content Placeholder 3"/>
          <p:cNvSpPr>
            <a:spLocks noGrp="1"/>
          </p:cNvSpPr>
          <p:nvPr>
            <p:ph sz="quarter" idx="14"/>
          </p:nvPr>
        </p:nvSpPr>
        <p:spPr/>
        <p:txBody>
          <a:bodyPr/>
          <a:lstStyle/>
          <a:p>
            <a:r>
              <a:rPr lang="en-US" altLang="en-US"/>
              <a:t>Administration/management</a:t>
            </a:r>
          </a:p>
          <a:p>
            <a:r>
              <a:rPr lang="en-US" altLang="en-US"/>
              <a:t>Leadership </a:t>
            </a:r>
          </a:p>
          <a:p>
            <a:r>
              <a:rPr lang="en-US" altLang="en-US"/>
              <a:t>Public health</a:t>
            </a:r>
          </a:p>
          <a:p>
            <a:r>
              <a:rPr lang="en-US" altLang="en-US"/>
              <a:t>Insurance companies</a:t>
            </a:r>
          </a:p>
          <a:p>
            <a:r>
              <a:rPr lang="en-US" altLang="en-US"/>
              <a:t>Health IT/informatics</a:t>
            </a:r>
            <a:endParaRPr lang="en-US" alt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a:t>Education and Licensing of RNs</a:t>
            </a:r>
          </a:p>
        </p:txBody>
      </p:sp>
      <p:sp>
        <p:nvSpPr>
          <p:cNvPr id="27651" name="Content Placeholder 5"/>
          <p:cNvSpPr>
            <a:spLocks noGrp="1"/>
          </p:cNvSpPr>
          <p:nvPr>
            <p:ph sz="quarter" idx="14"/>
          </p:nvPr>
        </p:nvSpPr>
        <p:spPr/>
        <p:txBody>
          <a:bodyPr/>
          <a:lstStyle/>
          <a:p>
            <a:r>
              <a:rPr lang="en-US" altLang="en-US" dirty="0"/>
              <a:t>Three steps to becoming an RN:</a:t>
            </a:r>
          </a:p>
          <a:p>
            <a:pPr lvl="1"/>
            <a:r>
              <a:rPr lang="en-US" altLang="en-US" dirty="0"/>
              <a:t>Earn a nursing diploma, an associate’s degree in nursing, or a bachelor’s of science in nursing over 2 to 4 years</a:t>
            </a:r>
          </a:p>
          <a:p>
            <a:pPr lvl="1"/>
            <a:r>
              <a:rPr lang="en-US" altLang="en-US" dirty="0"/>
              <a:t>Pass a national licensing exam for RNs</a:t>
            </a:r>
          </a:p>
          <a:p>
            <a:pPr lvl="1"/>
            <a:r>
              <a:rPr lang="en-US" altLang="en-US" dirty="0"/>
              <a:t>Meet all state requirements for state licensure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What APNs Do</a:t>
            </a:r>
          </a:p>
        </p:txBody>
      </p:sp>
      <p:sp>
        <p:nvSpPr>
          <p:cNvPr id="29699" name="Content Placeholder 5"/>
          <p:cNvSpPr>
            <a:spLocks noGrp="1"/>
          </p:cNvSpPr>
          <p:nvPr>
            <p:ph sz="quarter" idx="14"/>
          </p:nvPr>
        </p:nvSpPr>
        <p:spPr/>
        <p:txBody>
          <a:bodyPr/>
          <a:lstStyle/>
          <a:p>
            <a:r>
              <a:rPr lang="en-US" altLang="en-US" dirty="0"/>
              <a:t>RNs with extra training can become advanced practice nurses (APNs)</a:t>
            </a:r>
          </a:p>
          <a:p>
            <a:r>
              <a:rPr lang="en-US" altLang="en-US" dirty="0"/>
              <a:t>Depending on their training, APNs can</a:t>
            </a:r>
          </a:p>
          <a:p>
            <a:pPr lvl="1"/>
            <a:r>
              <a:rPr lang="en-US" altLang="en-US" dirty="0"/>
              <a:t>Give patients anesthesia (certified registered nurse anesthetist)</a:t>
            </a:r>
          </a:p>
          <a:p>
            <a:pPr lvl="1"/>
            <a:r>
              <a:rPr lang="en-US" altLang="en-US" dirty="0"/>
              <a:t>Provide gynecological and obstetrical care (certified nurse-midwife)</a:t>
            </a:r>
          </a:p>
          <a:p>
            <a:pPr lvl="1"/>
            <a:r>
              <a:rPr lang="en-US" altLang="en-US" dirty="0"/>
              <a:t>Provide primary care (nurse practitioner, NP)</a:t>
            </a:r>
          </a:p>
          <a:p>
            <a:pPr lvl="1"/>
            <a:r>
              <a:rPr lang="en-US" altLang="en-US" dirty="0"/>
              <a:t>Treat patients and conduct research (clinical nurse specialist, CNS)</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Education and Licensing of APNs</a:t>
            </a:r>
          </a:p>
        </p:txBody>
      </p:sp>
      <p:sp>
        <p:nvSpPr>
          <p:cNvPr id="31747" name="Content Placeholder 5"/>
          <p:cNvSpPr>
            <a:spLocks noGrp="1"/>
          </p:cNvSpPr>
          <p:nvPr>
            <p:ph sz="quarter" idx="14"/>
          </p:nvPr>
        </p:nvSpPr>
        <p:spPr/>
        <p:txBody>
          <a:bodyPr/>
          <a:lstStyle/>
          <a:p>
            <a:r>
              <a:rPr lang="en-US" altLang="en-US"/>
              <a:t>Three steps to becoming an APN:</a:t>
            </a:r>
          </a:p>
          <a:p>
            <a:pPr lvl="1"/>
            <a:r>
              <a:rPr lang="en-US" altLang="en-US"/>
              <a:t>Earn an RN license and work as an RN</a:t>
            </a:r>
          </a:p>
          <a:p>
            <a:pPr lvl="1"/>
            <a:r>
              <a:rPr lang="en-US" altLang="en-US"/>
              <a:t>Earn a master’s degree or higher in nursing</a:t>
            </a:r>
          </a:p>
          <a:p>
            <a:pPr lvl="1"/>
            <a:r>
              <a:rPr lang="en-US" altLang="en-US"/>
              <a:t>Meet state requirements to work as an APN</a:t>
            </a:r>
          </a:p>
          <a:p>
            <a:r>
              <a:rPr lang="en-US" altLang="en-US"/>
              <a:t>APNs are also called advanced practice registered nurses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Continuing Education</a:t>
            </a:r>
            <a:br>
              <a:rPr lang="en-US" altLang="en-US" dirty="0"/>
            </a:br>
            <a:r>
              <a:rPr lang="en-US" altLang="en-US" dirty="0"/>
              <a:t>and Credentialing</a:t>
            </a:r>
          </a:p>
        </p:txBody>
      </p:sp>
      <p:sp>
        <p:nvSpPr>
          <p:cNvPr id="33795" name="Content Placeholder 5"/>
          <p:cNvSpPr>
            <a:spLocks noGrp="1"/>
          </p:cNvSpPr>
          <p:nvPr>
            <p:ph sz="quarter" idx="14"/>
          </p:nvPr>
        </p:nvSpPr>
        <p:spPr/>
        <p:txBody>
          <a:bodyPr/>
          <a:lstStyle/>
          <a:p>
            <a:r>
              <a:rPr lang="en-US" altLang="en-US"/>
              <a:t>All nurses pursue continuing education to meet various requirements</a:t>
            </a:r>
          </a:p>
          <a:p>
            <a:r>
              <a:rPr lang="en-US" altLang="en-US"/>
              <a:t>All nurses can become certified in a specialty by taking an exam from an approved organization</a:t>
            </a:r>
            <a:endParaRPr lang="en-US" alt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a:t>ANCC Nurse Practitioner Certifications</a:t>
            </a:r>
          </a:p>
        </p:txBody>
      </p:sp>
      <p:sp>
        <p:nvSpPr>
          <p:cNvPr id="35843" name="Content Placeholder 5"/>
          <p:cNvSpPr>
            <a:spLocks noGrp="1"/>
          </p:cNvSpPr>
          <p:nvPr>
            <p:ph sz="quarter" idx="14"/>
          </p:nvPr>
        </p:nvSpPr>
        <p:spPr>
          <a:xfrm>
            <a:off x="457200" y="1600200"/>
            <a:ext cx="8229600" cy="4572000"/>
          </a:xfrm>
        </p:spPr>
        <p:txBody>
          <a:bodyPr/>
          <a:lstStyle/>
          <a:p>
            <a:r>
              <a:rPr lang="en-US" altLang="en-US" sz="2800" dirty="0"/>
              <a:t>Acute care</a:t>
            </a:r>
          </a:p>
          <a:p>
            <a:r>
              <a:rPr lang="en-US" altLang="en-US" sz="2800" dirty="0"/>
              <a:t>Adult nurse</a:t>
            </a:r>
          </a:p>
          <a:p>
            <a:r>
              <a:rPr lang="en-US" altLang="en-US" sz="2800" dirty="0"/>
              <a:t>Gerontology: Acute/primary care</a:t>
            </a:r>
          </a:p>
          <a:p>
            <a:r>
              <a:rPr lang="en-US" altLang="en-US" sz="2800" dirty="0"/>
              <a:t>Psychiatric-mental health</a:t>
            </a:r>
          </a:p>
          <a:p>
            <a:r>
              <a:rPr lang="en-US" altLang="en-US" sz="2800" dirty="0"/>
              <a:t>Family</a:t>
            </a:r>
          </a:p>
          <a:p>
            <a:r>
              <a:rPr lang="en-US" altLang="en-US" sz="2800" dirty="0"/>
              <a:t>Gerontology</a:t>
            </a:r>
          </a:p>
          <a:p>
            <a:r>
              <a:rPr lang="en-US" altLang="en-US" sz="2800" dirty="0"/>
              <a:t>Pediatric primary rare</a:t>
            </a:r>
          </a:p>
          <a:p>
            <a:r>
              <a:rPr lang="en-US" altLang="en-US" sz="2800" dirty="0"/>
              <a:t>Diabetes management—advanced</a:t>
            </a:r>
          </a:p>
          <a:p>
            <a:r>
              <a:rPr lang="en-US" altLang="en-US" sz="2800" dirty="0"/>
              <a:t>Emergency</a:t>
            </a:r>
          </a:p>
        </p:txBody>
      </p:sp>
      <p:sp>
        <p:nvSpPr>
          <p:cNvPr id="13" name="Text Placeholder 12"/>
          <p:cNvSpPr>
            <a:spLocks noGrp="1"/>
          </p:cNvSpPr>
          <p:nvPr>
            <p:ph type="body" sz="quarter" idx="32"/>
          </p:nvPr>
        </p:nvSpPr>
        <p:spPr>
          <a:xfrm>
            <a:off x="457198" y="6278880"/>
            <a:ext cx="4853356" cy="533400"/>
          </a:xfrm>
        </p:spPr>
        <p:txBody>
          <a:bodyPr/>
          <a:lstStyle/>
          <a:p>
            <a:r>
              <a:rPr lang="en-US" altLang="en-US" dirty="0"/>
              <a:t>American Nurses Credentialing Center (ANCC), 2016.</a:t>
            </a:r>
          </a:p>
        </p:txBody>
      </p:sp>
      <p:sp>
        <p:nvSpPr>
          <p:cNvPr id="15" name="Slide Number Placeholder 1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a:t>ANCC Clinical Nurse Certifications</a:t>
            </a:r>
          </a:p>
        </p:txBody>
      </p:sp>
      <p:sp>
        <p:nvSpPr>
          <p:cNvPr id="37891" name="Content Placeholder 5"/>
          <p:cNvSpPr>
            <a:spLocks noGrp="1"/>
          </p:cNvSpPr>
          <p:nvPr>
            <p:ph sz="quarter" idx="14"/>
          </p:nvPr>
        </p:nvSpPr>
        <p:spPr>
          <a:xfrm>
            <a:off x="457200" y="1600200"/>
            <a:ext cx="8229600" cy="4572000"/>
          </a:xfrm>
        </p:spPr>
        <p:txBody>
          <a:bodyPr/>
          <a:lstStyle/>
          <a:p>
            <a:r>
              <a:rPr lang="en-US" altLang="en-US" dirty="0"/>
              <a:t>Adult health</a:t>
            </a:r>
          </a:p>
          <a:p>
            <a:r>
              <a:rPr lang="en-US" altLang="en-US" dirty="0"/>
              <a:t>Gerontology: Acute/primary care</a:t>
            </a:r>
          </a:p>
          <a:p>
            <a:r>
              <a:rPr lang="en-US" altLang="en-US" dirty="0"/>
              <a:t>Home health</a:t>
            </a:r>
          </a:p>
          <a:p>
            <a:r>
              <a:rPr lang="en-US" altLang="en-US" dirty="0"/>
              <a:t>Psychiatric-mental health: Adult/child/adolescent</a:t>
            </a:r>
          </a:p>
          <a:p>
            <a:r>
              <a:rPr lang="en-US" altLang="en-US" dirty="0"/>
              <a:t>Pediatric </a:t>
            </a:r>
          </a:p>
          <a:p>
            <a:r>
              <a:rPr lang="en-US" altLang="en-US" dirty="0"/>
              <a:t>Public/community health</a:t>
            </a:r>
          </a:p>
        </p:txBody>
      </p:sp>
      <p:sp>
        <p:nvSpPr>
          <p:cNvPr id="9" name="Text Placeholder 8"/>
          <p:cNvSpPr>
            <a:spLocks noGrp="1"/>
          </p:cNvSpPr>
          <p:nvPr>
            <p:ph type="body" sz="quarter" idx="32"/>
          </p:nvPr>
        </p:nvSpPr>
        <p:spPr>
          <a:xfrm>
            <a:off x="457198" y="6278880"/>
            <a:ext cx="4862148" cy="533400"/>
          </a:xfrm>
        </p:spPr>
        <p:txBody>
          <a:bodyPr/>
          <a:lstStyle/>
          <a:p>
            <a:r>
              <a:rPr lang="en-US" altLang="en-US" dirty="0"/>
              <a:t>American Nurses Credentialing Center (ANCC), 2016</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a:t>Examples of Other Nursing Specialties</a:t>
            </a:r>
          </a:p>
        </p:txBody>
      </p:sp>
      <p:sp>
        <p:nvSpPr>
          <p:cNvPr id="39939" name="Content Placeholder 5"/>
          <p:cNvSpPr>
            <a:spLocks noGrp="1"/>
          </p:cNvSpPr>
          <p:nvPr>
            <p:ph sz="quarter" idx="14"/>
          </p:nvPr>
        </p:nvSpPr>
        <p:spPr>
          <a:xfrm>
            <a:off x="457200" y="1600200"/>
            <a:ext cx="8229600" cy="4572000"/>
          </a:xfrm>
        </p:spPr>
        <p:txBody>
          <a:bodyPr/>
          <a:lstStyle/>
          <a:p>
            <a:r>
              <a:rPr lang="en-US" altLang="en-US" sz="2800" dirty="0"/>
              <a:t>Cardiac rehabilitation</a:t>
            </a:r>
          </a:p>
          <a:p>
            <a:r>
              <a:rPr lang="en-US" altLang="en-US" sz="2800" dirty="0"/>
              <a:t>Case management</a:t>
            </a:r>
          </a:p>
          <a:p>
            <a:r>
              <a:rPr lang="en-US" altLang="en-US" sz="2800" dirty="0"/>
              <a:t>College health</a:t>
            </a:r>
          </a:p>
          <a:p>
            <a:r>
              <a:rPr lang="en-US" altLang="en-US" sz="2800" dirty="0"/>
              <a:t>Genetics</a:t>
            </a:r>
          </a:p>
          <a:p>
            <a:r>
              <a:rPr lang="en-US" altLang="en-US" sz="2800" dirty="0"/>
              <a:t>Informatics</a:t>
            </a:r>
          </a:p>
          <a:p>
            <a:r>
              <a:rPr lang="en-US" altLang="en-US" sz="2800" dirty="0"/>
              <a:t>Medical-surgical</a:t>
            </a:r>
          </a:p>
          <a:p>
            <a:r>
              <a:rPr lang="en-US" altLang="en-US" sz="2800" dirty="0"/>
              <a:t>Nurse executive</a:t>
            </a:r>
          </a:p>
          <a:p>
            <a:r>
              <a:rPr lang="en-US" altLang="en-US" sz="2800" dirty="0"/>
              <a:t>Pain management</a:t>
            </a:r>
          </a:p>
          <a:p>
            <a:r>
              <a:rPr lang="en-US" altLang="en-US" sz="2800" dirty="0"/>
              <a:t>Perinatal (newborns)</a:t>
            </a:r>
          </a:p>
        </p:txBody>
      </p:sp>
      <p:sp>
        <p:nvSpPr>
          <p:cNvPr id="3" name="Text Placeholder 2"/>
          <p:cNvSpPr>
            <a:spLocks noGrp="1"/>
          </p:cNvSpPr>
          <p:nvPr>
            <p:ph type="body" sz="quarter" idx="32"/>
          </p:nvPr>
        </p:nvSpPr>
        <p:spPr>
          <a:xfrm>
            <a:off x="457198" y="6278880"/>
            <a:ext cx="4545625" cy="533400"/>
          </a:xfrm>
        </p:spPr>
        <p:txBody>
          <a:bodyPr/>
          <a:lstStyle/>
          <a:p>
            <a:r>
              <a:rPr lang="en-US" altLang="en-US" dirty="0"/>
              <a:t>American Nurses Credentialing Center (ANCC), 2016</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The Culture of Health Care</a:t>
            </a:r>
          </a:p>
        </p:txBody>
      </p:sp>
      <p:sp>
        <p:nvSpPr>
          <p:cNvPr id="6147" name="Text Placeholder 2"/>
          <p:cNvSpPr>
            <a:spLocks noGrp="1"/>
          </p:cNvSpPr>
          <p:nvPr>
            <p:ph type="body" sz="half" idx="2"/>
          </p:nvPr>
        </p:nvSpPr>
        <p:spPr/>
        <p:txBody>
          <a:bodyPr/>
          <a:lstStyle/>
          <a:p>
            <a:r>
              <a:rPr lang="en-US" altLang="en-US"/>
              <a:t>Nursing Care Processes</a:t>
            </a:r>
            <a:endParaRPr lang="en-US" altLang="en-US" dirty="0"/>
          </a:p>
        </p:txBody>
      </p:sp>
      <p:sp>
        <p:nvSpPr>
          <p:cNvPr id="6148" name="Text Placeholder 3"/>
          <p:cNvSpPr>
            <a:spLocks noGrp="1"/>
          </p:cNvSpPr>
          <p:nvPr>
            <p:ph type="body" sz="quarter" idx="11"/>
          </p:nvPr>
        </p:nvSpPr>
        <p:spPr/>
        <p:txBody>
          <a:bodyPr/>
          <a:lstStyle/>
          <a:p>
            <a:r>
              <a:rPr lang="en-US" altLang="en-US"/>
              <a:t>Lecture a </a:t>
            </a:r>
            <a:endParaRPr lang="en-US" altLang="en-US" dirty="0"/>
          </a:p>
        </p:txBody>
      </p:sp>
      <p:sp>
        <p:nvSpPr>
          <p:cNvPr id="6149" name="Text Placeholder 4"/>
          <p:cNvSpPr>
            <a:spLocks noGrp="1"/>
          </p:cNvSpPr>
          <p:nvPr>
            <p:ph type="body" sz="quarter" idx="12"/>
          </p:nvPr>
        </p:nvSpPr>
        <p:spPr>
          <a:xfrm>
            <a:off x="685800" y="5232399"/>
            <a:ext cx="7772400" cy="1361831"/>
          </a:xfrm>
        </p:spPr>
        <p:txBody>
          <a:bodyPr/>
          <a:lstStyle/>
          <a:p>
            <a:r>
              <a:rPr lang="en-US" altLang="en-US" dirty="0"/>
              <a:t>This material (Comp 2 Unit 6)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a:t>Advanced Degrees for Nurses</a:t>
            </a:r>
          </a:p>
        </p:txBody>
      </p:sp>
      <p:sp>
        <p:nvSpPr>
          <p:cNvPr id="19459" name="Content Placeholder 5"/>
          <p:cNvSpPr>
            <a:spLocks noGrp="1"/>
          </p:cNvSpPr>
          <p:nvPr>
            <p:ph sz="quarter" idx="14"/>
          </p:nvPr>
        </p:nvSpPr>
        <p:spPr/>
        <p:txBody>
          <a:bodyPr/>
          <a:lstStyle/>
          <a:p>
            <a:r>
              <a:rPr lang="en-US" sz="2800" dirty="0"/>
              <a:t>Nurses can pursue advanced degrees for career growth:</a:t>
            </a:r>
          </a:p>
          <a:p>
            <a:r>
              <a:rPr lang="en-US" sz="2800" dirty="0"/>
              <a:t>A master’s degree lets an RN become an APN if he or she meets the other requirements</a:t>
            </a:r>
          </a:p>
          <a:p>
            <a:r>
              <a:rPr lang="en-US" sz="2800" dirty="0"/>
              <a:t>Doctoral degrees</a:t>
            </a:r>
          </a:p>
          <a:p>
            <a:pPr lvl="1"/>
            <a:r>
              <a:rPr lang="en-US" sz="2400" dirty="0"/>
              <a:t>PhD: Prepares nurses for research and teaching</a:t>
            </a:r>
          </a:p>
          <a:p>
            <a:pPr lvl="1"/>
            <a:r>
              <a:rPr lang="en-US" sz="2400" dirty="0"/>
              <a:t>DNP: Degree names and programs vary, but they always emphasize advanced nursing practice and usually also leadership and management</a:t>
            </a:r>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a:t>Nursing Care Processes</a:t>
            </a:r>
            <a:br>
              <a:rPr lang="en-US" altLang="en-US" dirty="0"/>
            </a:br>
            <a:r>
              <a:rPr lang="en-US" altLang="en-US" dirty="0"/>
              <a:t>Summary – Lecture a</a:t>
            </a:r>
          </a:p>
        </p:txBody>
      </p:sp>
      <p:sp>
        <p:nvSpPr>
          <p:cNvPr id="44035" name="Text Placeholder 3"/>
          <p:cNvSpPr>
            <a:spLocks noGrp="1"/>
          </p:cNvSpPr>
          <p:nvPr>
            <p:ph type="body" sz="quarter" idx="11"/>
          </p:nvPr>
        </p:nvSpPr>
        <p:spPr/>
        <p:txBody>
          <a:bodyPr/>
          <a:lstStyle/>
          <a:p>
            <a:r>
              <a:rPr lang="en-US" altLang="en-US" sz="2800" dirty="0"/>
              <a:t>Nursing roles include patient care, teaching, research, and administration</a:t>
            </a:r>
          </a:p>
          <a:p>
            <a:r>
              <a:rPr lang="en-US" altLang="en-US" sz="2800" dirty="0"/>
              <a:t>Specialization lets nurses gain expertise in certain areas of medicine</a:t>
            </a:r>
          </a:p>
          <a:p>
            <a:r>
              <a:rPr lang="en-US" altLang="en-US" sz="2800" dirty="0"/>
              <a:t>All nurses must have formal training, pass a national exam, and meet state requirements</a:t>
            </a:r>
          </a:p>
          <a:p>
            <a:r>
              <a:rPr lang="en-US" altLang="en-US" sz="2800" dirty="0"/>
              <a:t>Nurses stay licensed and build their careers by pursuing continuing medical education, certification, and advanced degrees</a:t>
            </a:r>
          </a:p>
          <a:p>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a:t>Nursing Care Processes</a:t>
            </a:r>
            <a:br>
              <a:rPr lang="en-US" altLang="en-US" dirty="0"/>
            </a:br>
            <a:r>
              <a:rPr lang="en-US" altLang="en-US" dirty="0"/>
              <a:t>References – Lecture a</a:t>
            </a:r>
          </a:p>
        </p:txBody>
      </p:sp>
      <p:sp>
        <p:nvSpPr>
          <p:cNvPr id="45059" name="Text Placeholder 5"/>
          <p:cNvSpPr>
            <a:spLocks noGrp="1"/>
          </p:cNvSpPr>
          <p:nvPr>
            <p:ph type="body" sz="quarter" idx="16"/>
          </p:nvPr>
        </p:nvSpPr>
        <p:spPr>
          <a:xfrm>
            <a:off x="457200" y="1591406"/>
            <a:ext cx="8229600" cy="4651131"/>
          </a:xfrm>
        </p:spPr>
        <p:txBody>
          <a:bodyPr/>
          <a:lstStyle/>
          <a:p>
            <a:r>
              <a:rPr lang="en-US" altLang="en-US" dirty="0"/>
              <a:t>References</a:t>
            </a:r>
          </a:p>
          <a:p>
            <a:r>
              <a:rPr lang="en-US" altLang="en-US" sz="1400" b="0" dirty="0"/>
              <a:t>American Association of Nurse Practitioners. (2015). </a:t>
            </a:r>
            <a:r>
              <a:rPr lang="en-US" altLang="en-US" sz="1400" b="0" i="1" dirty="0" smtClean="0"/>
              <a:t>Quality of nurse practitioner practice</a:t>
            </a:r>
            <a:r>
              <a:rPr lang="en-US" altLang="en-US" sz="1400" b="0" dirty="0" smtClean="0"/>
              <a:t>. Retrieved </a:t>
            </a:r>
            <a:r>
              <a:rPr lang="en-US" altLang="en-US" sz="1400" b="0" dirty="0"/>
              <a:t>from </a:t>
            </a:r>
            <a:r>
              <a:rPr lang="en-US" altLang="en-US" sz="1400" b="0" dirty="0">
                <a:hlinkClick r:id="rId4" tooltip="Quality of nurse practitioner practice (pdf)"/>
              </a:rPr>
              <a:t>http://www.aanp.org/images/documents/publications/qualityofpractice.pdf</a:t>
            </a:r>
            <a:endParaRPr lang="en-US" altLang="en-US" sz="1400" b="0" dirty="0"/>
          </a:p>
          <a:p>
            <a:r>
              <a:rPr lang="en-US" altLang="en-US" sz="1400" b="0" dirty="0"/>
              <a:t> American Medical Informatics Association. (2016). </a:t>
            </a:r>
            <a:r>
              <a:rPr lang="en-US" altLang="en-US" sz="1400" b="0" i="1" dirty="0"/>
              <a:t>Nursing informatics</a:t>
            </a:r>
            <a:r>
              <a:rPr lang="en-US" altLang="en-US" sz="1400" b="0" dirty="0"/>
              <a:t>. Retrieved from </a:t>
            </a:r>
            <a:r>
              <a:rPr lang="en-US" altLang="en-US" sz="1400" b="0" dirty="0">
                <a:hlinkClick r:id="rId5" tooltip="Nursing informatics website"/>
              </a:rPr>
              <a:t>http://www.amia.org/programs/working-groups/nursing-informatics</a:t>
            </a:r>
            <a:endParaRPr lang="en-US" altLang="en-US" sz="1400" b="0" dirty="0"/>
          </a:p>
          <a:p>
            <a:r>
              <a:rPr lang="en-US" altLang="en-US" sz="1400" b="0" dirty="0"/>
              <a:t>American Nurses Association. (2016). How to become a nurse. Retrieved from </a:t>
            </a:r>
            <a:r>
              <a:rPr lang="en-US" altLang="en-US" sz="1400" b="0" dirty="0">
                <a:hlinkClick r:id="rId6" tooltip="How to become a nurse webpage "/>
              </a:rPr>
              <a:t>http://nursingworld.org/EspeciallyForYou/What-is-Nursing/Tools-You-Need/RegisteredNurseLicensing.html</a:t>
            </a:r>
            <a:endParaRPr lang="en-US" altLang="en-US" sz="1400" b="0" dirty="0"/>
          </a:p>
          <a:p>
            <a:r>
              <a:rPr lang="en-US" altLang="en-US" sz="1400" b="0" dirty="0"/>
              <a:t>American Nurses Association, Center for Continuing Education and Professional Development. (2016). Nursing Knowledge Center. Retrieved from </a:t>
            </a:r>
            <a:r>
              <a:rPr lang="en-US" altLang="en-US" sz="1400" b="0" dirty="0" smtClean="0">
                <a:hlinkClick r:id="rId7" tooltip="Center for Continuing Education and Professional Development. (2016)"/>
              </a:rPr>
              <a:t>https://learn.ana-nursingknowledge.org/</a:t>
            </a:r>
            <a:endParaRPr lang="en-US" altLang="en-US" sz="1400" b="0" dirty="0"/>
          </a:p>
          <a:p>
            <a:r>
              <a:rPr lang="en-US" altLang="en-US" sz="1400" b="0" dirty="0"/>
              <a:t>American Nurses Credentialing Center. (2016). ANCC Certification Center. Retrieved from </a:t>
            </a:r>
            <a:r>
              <a:rPr lang="en-US" altLang="en-US" sz="1400" b="0" dirty="0">
                <a:hlinkClick r:id="rId8" tooltip="). ANCC Certification Center"/>
              </a:rPr>
              <a:t>http://www.nursecredentialing.org/Certification</a:t>
            </a:r>
            <a:endParaRPr lang="en-US" altLang="en-US" sz="1400" b="0" dirty="0"/>
          </a:p>
          <a:p>
            <a:r>
              <a:rPr lang="en-US" altLang="en-US" sz="1400" b="0" dirty="0"/>
              <a:t>Gordon, Suzanne. (2006). What do nurses really do? </a:t>
            </a:r>
            <a:r>
              <a:rPr lang="en-US" altLang="en-US" sz="1400" b="0" i="1" dirty="0"/>
              <a:t>Topics in Advanced Practice Nursing </a:t>
            </a:r>
            <a:r>
              <a:rPr lang="en-US" altLang="en-US" sz="1400" b="0" i="1" dirty="0" err="1"/>
              <a:t>eJournal</a:t>
            </a:r>
            <a:r>
              <a:rPr lang="en-US" altLang="en-US" sz="1400" b="0" dirty="0"/>
              <a:t>, 6(1). Retrieved from </a:t>
            </a:r>
            <a:r>
              <a:rPr lang="en-US" altLang="en-US" sz="1400" b="0" dirty="0">
                <a:hlinkClick r:id="rId9" tooltip="What do nurses really do? at Medscape.com (free registration required)"/>
              </a:rPr>
              <a:t>http://www.medscape.com/viewarticle/520714_2</a:t>
            </a:r>
            <a:endParaRPr lang="en-US" altLang="en-US" sz="1400" b="0" dirty="0"/>
          </a:p>
          <a:p>
            <a:r>
              <a:rPr lang="en-US" altLang="en-US" sz="1400" b="0" dirty="0"/>
              <a:t>Stinson, S. (2014). Roles outside the hospital. Advance Healthcare Network for Nurses. Retrieved from </a:t>
            </a:r>
            <a:r>
              <a:rPr lang="en-US" altLang="en-US" sz="1400" b="0" dirty="0">
                <a:hlinkClick r:id="rId10" tooltip="Roles outside the hospital"/>
              </a:rPr>
              <a:t>http://nursing.advanceweb.com/Archives/Article-Archives/Roles-Outside-the-Hospital.aspx </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Nursing Care Processes</a:t>
            </a:r>
            <a:br>
              <a:rPr lang="en-US" altLang="en-US" dirty="0"/>
            </a:br>
            <a:r>
              <a:rPr lang="en-US" altLang="en-US" dirty="0"/>
              <a:t>References – Lecture a Continued</a:t>
            </a:r>
            <a:endParaRPr lang="en-US" dirty="0"/>
          </a:p>
        </p:txBody>
      </p:sp>
      <p:sp>
        <p:nvSpPr>
          <p:cNvPr id="3" name="Text Placeholder 2"/>
          <p:cNvSpPr>
            <a:spLocks noGrp="1"/>
          </p:cNvSpPr>
          <p:nvPr>
            <p:ph type="body" sz="quarter" idx="16"/>
          </p:nvPr>
        </p:nvSpPr>
        <p:spPr>
          <a:xfrm>
            <a:off x="457200" y="1600200"/>
            <a:ext cx="8229600" cy="2919046"/>
          </a:xfrm>
        </p:spPr>
        <p:txBody>
          <a:bodyPr/>
          <a:lstStyle/>
          <a:p>
            <a:r>
              <a:rPr lang="en-US" altLang="en-US" dirty="0"/>
              <a:t>References</a:t>
            </a:r>
          </a:p>
          <a:p>
            <a:r>
              <a:rPr lang="en-US" altLang="en-US" sz="1400" b="0" dirty="0"/>
              <a:t>U.S. Department of Labor, Bureau of Labor Statistics. (2015). Licensed practical and licensed vocational nurses. In </a:t>
            </a:r>
            <a:r>
              <a:rPr lang="en-US" altLang="en-US" sz="1400" b="0" i="1" dirty="0"/>
              <a:t>Occupational Outlook Handbook</a:t>
            </a:r>
            <a:r>
              <a:rPr lang="en-US" altLang="en-US" sz="1400" b="0" dirty="0"/>
              <a:t>, 2014–15 ed. Retrieved from </a:t>
            </a:r>
            <a:r>
              <a:rPr lang="en-US" altLang="en-US" sz="1400" b="0" dirty="0">
                <a:hlinkClick r:id="rId3" tooltip="Licensed practical and licensed vocational nurses at www.bls.gov"/>
              </a:rPr>
              <a:t>http://www.bls.gov/ooh/healthcare/licensed-practical-and-licensed-vocational-nurses.htm </a:t>
            </a:r>
            <a:endParaRPr lang="en-US" altLang="en-US" sz="1400" b="0" dirty="0"/>
          </a:p>
          <a:p>
            <a:r>
              <a:rPr lang="en-US" altLang="en-US" sz="1400" b="0" dirty="0"/>
              <a:t>U.S. Department of Labor, Bureau of Labor Statistics. (2015). Registered nurses. In </a:t>
            </a:r>
            <a:r>
              <a:rPr lang="en-US" altLang="en-US" sz="1400" b="0" i="1" dirty="0"/>
              <a:t>Occupational Outlook Handbook</a:t>
            </a:r>
            <a:r>
              <a:rPr lang="en-US" altLang="en-US" sz="1400" b="0" dirty="0"/>
              <a:t>, 2014–15 ed. Retrieved from </a:t>
            </a:r>
            <a:r>
              <a:rPr lang="en-US" altLang="en-US" sz="1400" b="0" dirty="0">
                <a:hlinkClick r:id="rId4" tooltip="Registered nurses at www.bls.gov"/>
              </a:rPr>
              <a:t>http://www.bls.gov/ooh/healthcare/registered-nurses.htm </a:t>
            </a:r>
            <a:endParaRPr lang="en-US" altLang="en-US" sz="1400" b="0" dirty="0"/>
          </a:p>
          <a:p>
            <a:r>
              <a:rPr lang="en-US" altLang="en-US" sz="1400" b="0" dirty="0"/>
              <a:t>U.S. Department of Labor, Bureau of Labor Statistics. (2015,  Aug. 19). </a:t>
            </a:r>
            <a:r>
              <a:rPr lang="en-US" sz="1400" b="0" dirty="0"/>
              <a:t>Registered nurses employment and wages by state and metropolitan area. </a:t>
            </a:r>
            <a:r>
              <a:rPr lang="en-US" altLang="en-US" sz="1400" b="0" dirty="0"/>
              <a:t>Retrieved from </a:t>
            </a:r>
            <a:r>
              <a:rPr lang="en-US" altLang="en-US" sz="1400" b="0" dirty="0">
                <a:hlinkClick r:id="rId5" tooltip="Registered nurses employment and wages by state and metropolitan area at www.bls.gov"/>
              </a:rPr>
              <a:t>http://www.bls.gov/opub/ted/2015/registered-nurses-employment-and-wages-by-state-and-metropolitan-area.htm</a:t>
            </a:r>
            <a:endParaRPr lang="en-US" altLang="en-US" sz="1400" b="0" dirty="0"/>
          </a:p>
        </p:txBody>
      </p:sp>
      <p:sp>
        <p:nvSpPr>
          <p:cNvPr id="6" name="Slide Number Placeholder 5"/>
          <p:cNvSpPr>
            <a:spLocks noGrp="1"/>
          </p:cNvSpPr>
          <p:nvPr>
            <p:ph type="sldNum" sz="quarter" idx="4"/>
          </p:nvPr>
        </p:nvSpPr>
        <p:spPr/>
        <p:txBody>
          <a:bodyPr/>
          <a:lstStyle/>
          <a:p>
            <a:fld id="{46633D0B-0D9E-4138-8CC8-35F990DAC603}" type="slidenum">
              <a:rPr lang="en-US" altLang="en-US" smtClean="0"/>
              <a:pPr/>
              <a:t>23</a:t>
            </a:fld>
            <a:endParaRPr lang="en-US" altLang="en-US"/>
          </a:p>
        </p:txBody>
      </p:sp>
    </p:spTree>
    <p:extLst>
      <p:ext uri="{BB962C8B-B14F-4D97-AF65-F5344CB8AC3E}">
        <p14:creationId xmlns:p14="http://schemas.microsoft.com/office/powerpoint/2010/main" val="4002175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Nursing Care Processes</a:t>
            </a:r>
            <a:br>
              <a:rPr lang="en-US" dirty="0"/>
            </a:br>
            <a:r>
              <a:rPr lang="en-US" dirty="0"/>
              <a:t>Lecture a</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Nursing Care Processes</a:t>
            </a:r>
            <a:br>
              <a:rPr lang="en-US" altLang="en-US"/>
            </a:br>
            <a:r>
              <a:rPr lang="en-US" altLang="en-US"/>
              <a:t>Learning Objectives</a:t>
            </a:r>
          </a:p>
        </p:txBody>
      </p:sp>
      <p:sp>
        <p:nvSpPr>
          <p:cNvPr id="8195" name="Text Placeholder 3"/>
          <p:cNvSpPr>
            <a:spLocks noGrp="1"/>
          </p:cNvSpPr>
          <p:nvPr>
            <p:ph sz="quarter" idx="14"/>
          </p:nvPr>
        </p:nvSpPr>
        <p:spPr/>
        <p:txBody>
          <a:bodyPr/>
          <a:lstStyle/>
          <a:p>
            <a:r>
              <a:rPr lang="en-US" altLang="en-US" sz="2400" dirty="0"/>
              <a:t>Describe what nurses do and how they are trained (Lecture a).</a:t>
            </a:r>
          </a:p>
          <a:p>
            <a:r>
              <a:rPr lang="en-US" altLang="en-US" sz="2400" dirty="0"/>
              <a:t>Discuss the role of certified nursing assistants (Lecture a). </a:t>
            </a:r>
          </a:p>
          <a:p>
            <a:r>
              <a:rPr lang="en-US" altLang="en-US" sz="2400" dirty="0"/>
              <a:t>Describe how nurses make clinical decisions and assess patients (Lecture b).</a:t>
            </a:r>
          </a:p>
          <a:p>
            <a:r>
              <a:rPr lang="en-US" altLang="en-US" sz="2400" dirty="0"/>
              <a:t>Identify the settings where nurses work (Lectures a, c).</a:t>
            </a:r>
          </a:p>
          <a:p>
            <a:r>
              <a:rPr lang="en-US" altLang="en-US" sz="2400" dirty="0"/>
              <a:t>Discuss the procedures that nurses perform (Lecture c).</a:t>
            </a:r>
          </a:p>
          <a:p>
            <a:r>
              <a:rPr lang="en-US" altLang="en-US" sz="2400" dirty="0"/>
              <a:t>Identify nursing career opportunities, including those not involved with direct patient care (Lectures a, b, c).</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a:t>What Do Nurses Do?</a:t>
            </a:r>
          </a:p>
        </p:txBody>
      </p:sp>
      <p:sp>
        <p:nvSpPr>
          <p:cNvPr id="10243" name="Content Placeholder 5"/>
          <p:cNvSpPr>
            <a:spLocks noGrp="1"/>
          </p:cNvSpPr>
          <p:nvPr>
            <p:ph sz="quarter" idx="14"/>
          </p:nvPr>
        </p:nvSpPr>
        <p:spPr>
          <a:xfrm>
            <a:off x="457200" y="1600199"/>
            <a:ext cx="8229600" cy="4994031"/>
          </a:xfrm>
        </p:spPr>
        <p:txBody>
          <a:bodyPr/>
          <a:lstStyle/>
          <a:p>
            <a:r>
              <a:rPr lang="en-US" altLang="en-US" dirty="0"/>
              <a:t>Provide direct and indirect patient care:</a:t>
            </a:r>
          </a:p>
          <a:p>
            <a:pPr lvl="1"/>
            <a:r>
              <a:rPr lang="en-US" altLang="en-US" dirty="0"/>
              <a:t>Deliver direct, hands-on patient care </a:t>
            </a:r>
          </a:p>
          <a:p>
            <a:pPr lvl="1"/>
            <a:r>
              <a:rPr lang="en-US" altLang="en-US" dirty="0"/>
              <a:t>Screen, assess, and monitor patients</a:t>
            </a:r>
          </a:p>
          <a:p>
            <a:pPr lvl="1"/>
            <a:r>
              <a:rPr lang="en-US" altLang="en-US" dirty="0"/>
              <a:t>Perform or assist physicians with procedures </a:t>
            </a:r>
          </a:p>
          <a:p>
            <a:pPr lvl="1"/>
            <a:r>
              <a:rPr lang="en-US" altLang="en-US" dirty="0"/>
              <a:t>Administer medication</a:t>
            </a:r>
          </a:p>
          <a:p>
            <a:pPr lvl="1"/>
            <a:r>
              <a:rPr lang="en-US" altLang="en-US" dirty="0"/>
              <a:t>Write prescriptions (if licensed)</a:t>
            </a:r>
          </a:p>
          <a:p>
            <a:pPr lvl="1"/>
            <a:r>
              <a:rPr lang="en-US" altLang="en-US" dirty="0"/>
              <a:t>Coordinate care activities with other caregivers</a:t>
            </a:r>
          </a:p>
          <a:p>
            <a:pPr lvl="1"/>
            <a:r>
              <a:rPr lang="en-US" altLang="en-US" dirty="0"/>
              <a:t>RNs supervise LPNs, CNAs, and potentially other caregivers</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What Do Nurses Do? Continued</a:t>
            </a:r>
          </a:p>
        </p:txBody>
      </p:sp>
      <p:sp>
        <p:nvSpPr>
          <p:cNvPr id="12291" name="Content Placeholder 5"/>
          <p:cNvSpPr>
            <a:spLocks noGrp="1"/>
          </p:cNvSpPr>
          <p:nvPr>
            <p:ph sz="quarter" idx="14"/>
          </p:nvPr>
        </p:nvSpPr>
        <p:spPr/>
        <p:txBody>
          <a:bodyPr/>
          <a:lstStyle/>
          <a:p>
            <a:r>
              <a:rPr lang="en-US" altLang="en-US"/>
              <a:t>Educate patients and families on disease management, care activities, and health issues</a:t>
            </a:r>
          </a:p>
          <a:p>
            <a:r>
              <a:rPr lang="en-US" altLang="en-US"/>
              <a:t>Educate public on health issues</a:t>
            </a:r>
          </a:p>
          <a:p>
            <a:r>
              <a:rPr lang="en-US" altLang="en-US"/>
              <a:t>Advise organizations on health issues </a:t>
            </a:r>
          </a:p>
          <a:p>
            <a:r>
              <a:rPr lang="en-US" altLang="en-US"/>
              <a:t>Conduct research on health care topics </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Nursing Specialties</a:t>
            </a:r>
          </a:p>
        </p:txBody>
      </p:sp>
      <p:sp>
        <p:nvSpPr>
          <p:cNvPr id="14339" name="Content Placeholder 5"/>
          <p:cNvSpPr>
            <a:spLocks noGrp="1"/>
          </p:cNvSpPr>
          <p:nvPr>
            <p:ph sz="quarter" idx="14"/>
          </p:nvPr>
        </p:nvSpPr>
        <p:spPr/>
        <p:txBody>
          <a:bodyPr/>
          <a:lstStyle/>
          <a:p>
            <a:r>
              <a:rPr lang="en-US" altLang="en-US"/>
              <a:t>Several ways to specialize in nursing:</a:t>
            </a:r>
          </a:p>
          <a:p>
            <a:pPr lvl="1"/>
            <a:r>
              <a:rPr lang="en-US" altLang="en-US"/>
              <a:t>By body system (e.g., circulatory system)</a:t>
            </a:r>
          </a:p>
          <a:p>
            <a:pPr lvl="1"/>
            <a:r>
              <a:rPr lang="en-US" altLang="en-US"/>
              <a:t>By health problem (e.g., cancer)</a:t>
            </a:r>
          </a:p>
          <a:p>
            <a:pPr lvl="1"/>
            <a:r>
              <a:rPr lang="en-US" altLang="en-US"/>
              <a:t>By patient population (e.g., older people)</a:t>
            </a:r>
          </a:p>
          <a:p>
            <a:pPr lvl="1"/>
            <a:r>
              <a:rPr lang="en-US" altLang="en-US"/>
              <a:t>By location (e.g., schools)</a:t>
            </a:r>
          </a:p>
          <a:p>
            <a:r>
              <a:rPr lang="en-US" altLang="en-US"/>
              <a:t>Some specialties do not involve direct patient care (e.g., nursing informatics)</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Types of Nurses</a:t>
            </a:r>
          </a:p>
        </p:txBody>
      </p:sp>
      <p:sp>
        <p:nvSpPr>
          <p:cNvPr id="10243" name="Content Placeholder 5"/>
          <p:cNvSpPr>
            <a:spLocks noGrp="1"/>
          </p:cNvSpPr>
          <p:nvPr>
            <p:ph sz="quarter" idx="14"/>
          </p:nvPr>
        </p:nvSpPr>
        <p:spPr/>
        <p:txBody>
          <a:bodyPr/>
          <a:lstStyle/>
          <a:p>
            <a:r>
              <a:rPr lang="en-US" dirty="0"/>
              <a:t>Three general categories of nurses based on education levels:</a:t>
            </a:r>
          </a:p>
          <a:p>
            <a:pPr lvl="1"/>
            <a:r>
              <a:rPr lang="en-US" dirty="0"/>
              <a:t>Licensed practical nurses (LPNs)</a:t>
            </a:r>
          </a:p>
          <a:p>
            <a:pPr lvl="1"/>
            <a:r>
              <a:rPr lang="en-US" dirty="0"/>
              <a:t>Registered nurses (RNs) (most common)</a:t>
            </a:r>
          </a:p>
          <a:p>
            <a:pPr lvl="1"/>
            <a:r>
              <a:rPr lang="en-US" dirty="0"/>
              <a:t>Advanced practice nurses (APNs) (most advanced level of responsibility)</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What LPNs Do</a:t>
            </a:r>
          </a:p>
        </p:txBody>
      </p:sp>
      <p:sp>
        <p:nvSpPr>
          <p:cNvPr id="18435" name="Content Placeholder 5"/>
          <p:cNvSpPr>
            <a:spLocks noGrp="1"/>
          </p:cNvSpPr>
          <p:nvPr>
            <p:ph sz="quarter" idx="14"/>
          </p:nvPr>
        </p:nvSpPr>
        <p:spPr/>
        <p:txBody>
          <a:bodyPr/>
          <a:lstStyle/>
          <a:p>
            <a:r>
              <a:rPr lang="en-US" altLang="en-US" dirty="0"/>
              <a:t>Licensed practical nurses (LPNs):</a:t>
            </a:r>
          </a:p>
          <a:p>
            <a:pPr lvl="1"/>
            <a:r>
              <a:rPr lang="en-US" altLang="en-US" dirty="0"/>
              <a:t>Provide patient care and help with self-care</a:t>
            </a:r>
          </a:p>
          <a:p>
            <a:pPr lvl="1"/>
            <a:r>
              <a:rPr lang="en-US" altLang="en-US" dirty="0"/>
              <a:t>Document in the patient’s medical record </a:t>
            </a:r>
          </a:p>
          <a:p>
            <a:pPr lvl="1"/>
            <a:r>
              <a:rPr lang="en-US" altLang="en-US" dirty="0"/>
              <a:t>Teach family members how to care for the patient</a:t>
            </a:r>
          </a:p>
          <a:p>
            <a:r>
              <a:rPr lang="en-US" altLang="en-US" dirty="0"/>
              <a:t>Some states call LPNs licensed vocational nurses</a:t>
            </a:r>
          </a:p>
          <a:p>
            <a:r>
              <a:rPr lang="en-US" altLang="en-US" dirty="0"/>
              <a:t>Licensed professional by state but </a:t>
            </a:r>
            <a:r>
              <a:rPr lang="en-US" altLang="en-US"/>
              <a:t>must practiced </a:t>
            </a:r>
            <a:r>
              <a:rPr lang="en-US" altLang="en-US" dirty="0"/>
              <a:t>under another professional  </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a:t>Education and Licensing of LPNs</a:t>
            </a:r>
          </a:p>
        </p:txBody>
      </p:sp>
      <p:sp>
        <p:nvSpPr>
          <p:cNvPr id="20483" name="Content Placeholder 5"/>
          <p:cNvSpPr>
            <a:spLocks noGrp="1"/>
          </p:cNvSpPr>
          <p:nvPr>
            <p:ph sz="quarter" idx="14"/>
          </p:nvPr>
        </p:nvSpPr>
        <p:spPr/>
        <p:txBody>
          <a:bodyPr/>
          <a:lstStyle/>
          <a:p>
            <a:r>
              <a:rPr lang="en-US" altLang="en-US" dirty="0"/>
              <a:t>Becoming an LPN is a three-step process:</a:t>
            </a:r>
          </a:p>
          <a:p>
            <a:pPr lvl="1"/>
            <a:r>
              <a:rPr lang="en-US" altLang="en-US" dirty="0"/>
              <a:t>Complete a state-approved training program that lasts about 1 year</a:t>
            </a:r>
          </a:p>
          <a:p>
            <a:pPr lvl="1"/>
            <a:r>
              <a:rPr lang="en-US" altLang="en-US" dirty="0"/>
              <a:t>Pass a national licensing exam for LPNs</a:t>
            </a:r>
          </a:p>
          <a:p>
            <a:pPr lvl="1"/>
            <a:r>
              <a:rPr lang="en-US" altLang="en-US" dirty="0"/>
              <a:t>Meet all state requirements for licensure to work, such as passing a background check</a:t>
            </a:r>
          </a:p>
          <a:p>
            <a:endParaRPr lang="en-US" altLang="en-US" dirty="0"/>
          </a:p>
          <a:p>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8_V3.mp3"/>
  <p:tag name="AUDIO_ID" val="281"/>
  <p:tag name="ELAPSEDTIME" val="50.182"/>
  <p:tag name="ARTICULATE_SLIDE_GUID" val="0b92361e-3423-44f9-89e8-60472d351eb8"/>
  <p:tag name="ARTICULATE_SLIDE_NAV" val="8"/>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9_V3.mp3"/>
  <p:tag name="AUDIO_ID" val="282"/>
  <p:tag name="ELAPSEDTIME" val="52.716"/>
  <p:tag name="ARTICULATE_SLIDE_GUID" val="604adf0d-dd2d-47fd-8ade-adecd30e478d"/>
  <p:tag name="ARTICULATE_SLIDE_NAV" val="9"/>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0_V3.mp3"/>
  <p:tag name="AUDIO_ID" val="283"/>
  <p:tag name="ELAPSEDTIME" val="27.847"/>
  <p:tag name="ARTICULATE_SLIDE_GUID" val="f7864fa7-24f0-41bb-ba9d-b9cd3878c22b"/>
  <p:tag name="ARTICULATE_SLIDE_NAV" val="10"/>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1_V3.mp3"/>
  <p:tag name="AUDIO_ID" val="284"/>
  <p:tag name="ELAPSEDTIME" val="53.708"/>
  <p:tag name="ARTICULATE_SLIDE_GUID" val="29d920fd-97fa-45c4-91a7-37a97e0871e0"/>
  <p:tag name="ARTICULATE_SLIDE_NAV" val="1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2_V3.mp3"/>
  <p:tag name="AUDIO_ID" val="285"/>
  <p:tag name="ELAPSEDTIME" val="58.933"/>
  <p:tag name="ARTICULATE_SLIDE_GUID" val="273756eb-227d-4b77-ad5f-db102e69bcf5"/>
  <p:tag name="ARTICULATE_SLIDE_NAV" val="12"/>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3_V3.mp3"/>
  <p:tag name="AUDIO_ID" val="286"/>
  <p:tag name="ELAPSEDTIME" val="24.791"/>
  <p:tag name="ARTICULATE_SLIDE_GUID" val="0064e8fc-a094-4d35-ba96-120c458fd330"/>
  <p:tag name="ARTICULATE_SLIDE_NAV" val="13"/>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4_V3.mp3"/>
  <p:tag name="AUDIO_ID" val="297"/>
  <p:tag name="ELAPSEDTIME" val="39.393"/>
  <p:tag name="ARTICULATE_SLIDE_GUID" val="6a222029-e5d7-49d5-9ecb-31a7e399c449"/>
  <p:tag name="ARTICULATE_SLIDE_NAV" val="14"/>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5_V3.mp3"/>
  <p:tag name="AUDIO_ID" val="294"/>
  <p:tag name="ELAPSEDTIME" val="30.093"/>
  <p:tag name="ARTICULATE_SLIDE_GUID" val="66d54ba8-6956-459a-a173-f2e77d536e79"/>
  <p:tag name="ARTICULATE_SLIDE_NAV" val="15"/>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6_V3.mp3"/>
  <p:tag name="AUDIO_ID" val="295"/>
  <p:tag name="ELAPSEDTIME" val="15.752"/>
  <p:tag name="ARTICULATE_SLIDE_GUID" val="5f3fee11-c1fe-4da5-9a21-eda31cb328c2"/>
  <p:tag name="ARTICULATE_SLIDE_NAV" val="16"/>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7_V3.mp3"/>
  <p:tag name="AUDIO_ID" val="296"/>
  <p:tag name="ELAPSEDTIME" val="13.349"/>
  <p:tag name="ARTICULATE_SLIDE_GUID" val="f4beb0c4-e74b-46e5-937b-5498c84050d0"/>
  <p:tag name="ARTICULATE_SLIDE_NAV" val="17"/>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tAbybOBo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8_V3.mp3"/>
  <p:tag name="AUDIO_ID" val="287"/>
  <p:tag name="ELAPSEDTIME" val="30.172"/>
  <p:tag name="ARTICULATE_SLIDE_GUID" val="af87729b-aada-4439-bdca-6c0469e63d17"/>
  <p:tag name="ARTICULATE_SLIDE_NAV" val="18"/>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19_V3.mp3"/>
  <p:tag name="AUDIO_ID" val="264"/>
  <p:tag name="ELAPSEDTIME" val="72.438"/>
  <p:tag name="ARTICULATE_SLIDE_GUID" val="5b4dac36-6200-4888-8a08-ab3601425209"/>
  <p:tag name="ARTICULATE_SLIDE_NAV" val="19"/>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30_sec_silence.mp3"/>
  <p:tag name="AUDIO_ID" val="267"/>
  <p:tag name="ELAPSEDTIME" val="7.515"/>
  <p:tag name="ARTICULATE_SLIDE_GUID" val="53bb73a4-ccc0-4869-bb96-22db78d054dd"/>
  <p:tag name="ARTICULATE_SLIDE_NAV" val="20"/>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8b9ee82e-d6b5-4132-9e7f-4912db0c46f4"/>
  <p:tag name="AUDIO_IMPORT" val="C:\Documents and Settings\skidmorn\My Documents\Dropbox\NTDC\OHSU CDC\Comp2\Unit6\FINALIZED\comp2_unit6\comp2_unit6\comp2_unit6a\comp2_unit6a_S-1_V3.wav"/>
  <p:tag name="AUDIO_ID" val="256"/>
  <p:tag name="ELAPSEDTIME" val="22.1"/>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2_V3.mp3"/>
  <p:tag name="AUDIO_ID" val="257"/>
  <p:tag name="ELAPSEDTIME" val="20.219"/>
  <p:tag name="ARTICULATE_SLIDE_GUID" val="1eeb32ca-4398-4327-b4a3-e01b145c133e"/>
  <p:tag name="ARTICULATE_SLIDE_NAV" val="2"/>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3_V3.mp3"/>
  <p:tag name="AUDIO_ID" val="258"/>
  <p:tag name="ELAPSEDTIME" val="43.364"/>
  <p:tag name="ARTICULATE_SLIDE_GUID" val="d01300e5-74dc-4e18-b21e-75b56a2a8363"/>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4_V3.mp3"/>
  <p:tag name="AUDIO_ID" val="289"/>
  <p:tag name="ELAPSEDTIME" val="47.021"/>
  <p:tag name="ARTICULATE_SLIDE_GUID" val="41561ee8-2432-4c21-8238-a95892d5e7d6"/>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5_V3.mp3"/>
  <p:tag name="AUDIO_ID" val="290"/>
  <p:tag name="ELAPSEDTIME" val="47.334"/>
  <p:tag name="ARTICULATE_SLIDE_GUID" val="49af1810-ed9f-4499-8584-b72cb12d1929"/>
  <p:tag name="ARTICULATE_SLIDE_NAV" val="5"/>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6_V3.mp3"/>
  <p:tag name="AUDIO_ID" val="279"/>
  <p:tag name="ELAPSEDTIME" val="61.545"/>
  <p:tag name="ARTICULATE_SLIDE_GUID" val="16bbc8a3-1a1f-4edc-950d-78e15a2624fa"/>
  <p:tag name="ARTICULATE_SLIDE_NAV" val="6"/>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6\FINALIZED\comp2_unit6\comp2_unit6\comp2_unit6a\comp2_unit6a_S-7_V3.mp3"/>
  <p:tag name="AUDIO_ID" val="280"/>
  <p:tag name="ELAPSEDTIME" val="56.582"/>
  <p:tag name="ARTICULATE_SLIDE_GUID" val="e4dc7e8e-60b4-4b5e-851a-61619d8e3877"/>
  <p:tag name="ARTICULATE_SLIDE_NAV" val="7"/>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295</TotalTime>
  <Words>3672</Words>
  <Application>Microsoft Office PowerPoint</Application>
  <PresentationFormat>On-screen Show (4:3)</PresentationFormat>
  <Paragraphs>275</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ONC-Template-FINAL DRAFT</vt:lpstr>
      <vt:lpstr>PowerPoint Presentation</vt:lpstr>
      <vt:lpstr>The Culture of Health Care</vt:lpstr>
      <vt:lpstr>Nursing Care Processes Learning Objectives</vt:lpstr>
      <vt:lpstr>What Do Nurses Do?</vt:lpstr>
      <vt:lpstr>What Do Nurses Do? Continued</vt:lpstr>
      <vt:lpstr>Nursing Specialties</vt:lpstr>
      <vt:lpstr>Types of Nurses</vt:lpstr>
      <vt:lpstr>What LPNs Do</vt:lpstr>
      <vt:lpstr>Education and Licensing of LPNs</vt:lpstr>
      <vt:lpstr>What RNs Do</vt:lpstr>
      <vt:lpstr>Where RNs Work</vt:lpstr>
      <vt:lpstr>Expanded Roles and Settings for Nurses</vt:lpstr>
      <vt:lpstr>Education and Licensing of RNs</vt:lpstr>
      <vt:lpstr>What APNs Do</vt:lpstr>
      <vt:lpstr>Education and Licensing of APNs</vt:lpstr>
      <vt:lpstr>Continuing Education and Credentialing</vt:lpstr>
      <vt:lpstr>ANCC Nurse Practitioner Certifications</vt:lpstr>
      <vt:lpstr>ANCC Clinical Nurse Certifications</vt:lpstr>
      <vt:lpstr>Examples of Other Nursing Specialties</vt:lpstr>
      <vt:lpstr>Advanced Degrees for Nurses</vt:lpstr>
      <vt:lpstr>Nursing Care Processes Summary – Lecture a</vt:lpstr>
      <vt:lpstr>Nursing Care Processes References – Lecture a</vt:lpstr>
      <vt:lpstr>Nursing Care Processes References – Lecture a Continued</vt:lpstr>
      <vt:lpstr>The Culture of Health Care Nursing Care Processes Lecture 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2, Unit 6</dc:title>
  <dc:subject>The Culture of Health Care, Nursing Care Processes, Lecture a</dc:subject>
  <dc:creator>U.S. Department of Health and Human Services, Office of the National Coordinator for Health Information Technology</dc:creator>
  <cp:keywords>Health IT, health IT curriculum, health IT training, culture of health care, nursing care processes, LPNs, RNs, ANPs, CNAs, clinical decisions, nursing careers</cp:keywords>
  <cp:lastModifiedBy>admin</cp:lastModifiedBy>
  <cp:revision>11</cp:revision>
  <dcterms:created xsi:type="dcterms:W3CDTF">2016-04-27T18:26:12Z</dcterms:created>
  <dcterms:modified xsi:type="dcterms:W3CDTF">2017-06-01T17:04:20Z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