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7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custDataLst>
    <p:tags r:id="rId2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074" autoAdjust="0"/>
  </p:normalViewPr>
  <p:slideViewPr>
    <p:cSldViewPr snapToGrid="0">
      <p:cViewPr>
        <p:scale>
          <a:sx n="100" d="100"/>
          <a:sy n="100" d="100"/>
        </p:scale>
        <p:origin x="562" y="1738"/>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9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60767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6C901C14-8883-417E-A1D8-28F0C52B6472}" type="slidenum">
              <a:rPr lang="en-US" altLang="en-US" sz="1200" smtClean="0"/>
              <a:pPr>
                <a:spcBef>
                  <a:spcPct val="0"/>
                </a:spcBef>
              </a:pPr>
              <a:t>10</a:t>
            </a:fld>
            <a:endParaRPr lang="en-US" altLang="en-US" sz="12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Practice guidelines certainly have limitations. One challenge for guidelines is that they are difficult to apply in complex patients. For example, a study by Boyd and colleagues looked at fifteen common diseases. They took the best known guidelines for those diseases and assessed them for use in elderly patients who had many comorbid or coexisting conditions. They reached the conclusion that following the guidelines to the letter would have undesirable effects because of the presence of these other conditions. In fact, if these guidelines were tied into pay-for-performance schemes, there may be some negative implications in that physicians who adhere to the letter of the guidelines may actually not be providing the highest quality of care.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Guidelines can be difficult to implement in electronic health records. In particular, it’s challenging to take the logic that is in guidelines and integrate it into the workflow. Some of the logic in guidelines is somewhat vague and may not fit into easy rules that can be implemented in a decision support system. A paper by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Maviglia</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mahv-ee-lya</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and coauthors</a:t>
            </a:r>
            <a:r>
              <a:rPr lang="en-US" sz="1000" i="1"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gives a number of examples of that challenge. Another problem with guidelines is the influence of the pharmaceutical industry: many individuals who work on developing clinical guidelines are also funded in part by the pharmaceutical industry. About eighty-seven percent of authors, at least in the survey that was done for this paper, have ties to industry. About fifty-eight percent of them received financial support for their research, and some of those individuals also serve as employees or consultants to pharmaceutical companies, raising questions of objectivity. Also, some services and care activities recommended in a guideline may not be covered by insurance companies or may not be approved by the insurance company for payment.</a:t>
            </a:r>
            <a:endParaRPr lang="en-US" altLang="en-US" dirty="0"/>
          </a:p>
        </p:txBody>
      </p:sp>
    </p:spTree>
    <p:extLst>
      <p:ext uri="{BB962C8B-B14F-4D97-AF65-F5344CB8AC3E}">
        <p14:creationId xmlns:p14="http://schemas.microsoft.com/office/powerpoint/2010/main" val="3047806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B91FC060-D847-436D-8CF4-A05DCE96653B}" type="slidenum">
              <a:rPr lang="en-US" altLang="en-US" sz="1200" smtClean="0"/>
              <a:pPr>
                <a:spcBef>
                  <a:spcPct val="0"/>
                </a:spcBef>
              </a:pPr>
              <a:t>11</a:t>
            </a:fld>
            <a:endParaRPr lang="en-US" alt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What is the future of guidelines? Many health care systems are convinced of their value. They are convinced that clinical practice guidelines standardize and improve care and perhaps lower costs. The use of guidelines will likely increase with both the proliferation of electronic health records and the implementation of quality measures and pay-for-performance models. Guidelines are easily accessible. If you’re interested in guidelines, the National Guidelines Clearinghouse at www.guideline.gov has over a thousand in its database, most of which can be downloaded.</a:t>
            </a:r>
          </a:p>
          <a:p>
            <a:pPr eaLnBrk="1" hangingPunct="1"/>
            <a:endParaRPr lang="en-US" altLang="en-US" dirty="0"/>
          </a:p>
        </p:txBody>
      </p:sp>
    </p:spTree>
    <p:extLst>
      <p:ext uri="{BB962C8B-B14F-4D97-AF65-F5344CB8AC3E}">
        <p14:creationId xmlns:p14="http://schemas.microsoft.com/office/powerpoint/2010/main" val="1391745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7CA874C-57C7-4101-BA7F-7BF4E3D9FEE9}" type="slidenum">
              <a:rPr lang="en-US" altLang="en-US" sz="1200" smtClean="0"/>
              <a:pPr>
                <a:spcBef>
                  <a:spcPct val="0"/>
                </a:spcBef>
              </a:pPr>
              <a:t>12</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Now let’s look at decision analysis. Decision analysis applies a formal structure that allows the integration of evidence about both beneficial and harmful effects of treatment options with associated data use and preferences. Decision analysis enables us to explicitly lay out the factors that go into decision making and assign numerical values and calculate a value and quantitative measure to guide decision making. Decision analysis can be applied to the care of a single patient, but more commonly in recent years, decision analysis has been used to inform decisions about policy.</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000" kern="1200" dirty="0">
              <a:solidFill>
                <a:schemeClr val="tx1"/>
              </a:solidFill>
              <a:effectLst/>
              <a:latin typeface="Arial" pitchFamily="34" charset="0"/>
              <a:ea typeface="+mn-ea"/>
              <a:cs typeface="Arial" pitchFamily="34" charset="0"/>
            </a:endParaRPr>
          </a:p>
        </p:txBody>
      </p:sp>
    </p:spTree>
    <p:extLst>
      <p:ext uri="{BB962C8B-B14F-4D97-AF65-F5344CB8AC3E}">
        <p14:creationId xmlns:p14="http://schemas.microsoft.com/office/powerpoint/2010/main" val="76719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69F6C2C8-0063-489B-B6B9-EF9A0CF17DEF}" type="slidenum">
              <a:rPr lang="en-US" altLang="en-US" sz="1200" smtClean="0"/>
              <a:pPr>
                <a:spcBef>
                  <a:spcPct val="0"/>
                </a:spcBef>
              </a:pPr>
              <a:t>13</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Here is an example of a simple decision analysis that revolves around the decision to use anticoagulation in a patient with atrial [</a:t>
            </a:r>
            <a:r>
              <a:rPr kumimoji="0" lang="en-US" sz="1000" b="1"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ey</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-tree-</a:t>
            </a:r>
            <a:r>
              <a:rPr kumimoji="0" lang="en-US" sz="1000"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uhl</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 fibrillation [fib-</a:t>
            </a:r>
            <a:r>
              <a:rPr kumimoji="0" lang="en-US" sz="1000"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ril</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a:t>
            </a:r>
            <a:r>
              <a:rPr kumimoji="0" lang="en-US" sz="1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lay</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-shun]</a:t>
            </a:r>
            <a:r>
              <a:rPr kumimoji="0" lang="en-US" sz="1000" b="0"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 </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Atrial fibrillation is where the upper chamber of the heart fibrillates [</a:t>
            </a:r>
            <a:r>
              <a:rPr kumimoji="0" lang="en-US" sz="1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fib</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a:t>
            </a:r>
            <a:r>
              <a:rPr kumimoji="0" lang="en-US" sz="1000"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ri</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a:t>
            </a:r>
            <a:r>
              <a:rPr kumimoji="0" lang="en-US" sz="1000"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lates</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 and blood can accumulate because it’s not properly pumped out of the atrium. This can form clots, and if the individual then goes back into a normal rhythm, the clot can be pushed forward out of the heart and pieces of it can potentially go up into the cerebral circulation and cause a stroke. There are basically three options for a patient with atrial fibrillation in whom we want to prevent stroke. We can do nothing, give no prophylaxis. We can use aspirin, which is a mild blood thinner. Or we can administer warfarin [</a:t>
            </a:r>
            <a:r>
              <a:rPr kumimoji="0" lang="en-US" sz="1000" b="1"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wawr</a:t>
            </a:r>
            <a:r>
              <a:rPr kumimoji="0" lang="en-US" sz="1000"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-fuh-rin</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 also known as Coumadin [</a:t>
            </a:r>
            <a:r>
              <a:rPr kumimoji="0" lang="en-US" sz="1000" b="1"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koo</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a:t>
            </a:r>
            <a:r>
              <a:rPr kumimoji="0" lang="en-US" sz="1000"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muh</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-din], which is a much more potent blood thinner. For each of these options we have two possibilities: the patient can either have a stroke or not have a stroke. And any one of these options will potentially lead to adverse bleeding. Because we have two possible options, we have four permutations: no stroke with no bleed, a stroke with no bleed, no stroke with bleeding, and a stroke with bleeding. Obviously, the best thing for the patient would be to have neither a stroke nor bleeding. We know from the medical literature than warfarin is more effective at preventing stroke, but it also has a higher rate of bleeding. We’d actually apply numbers into these different pathways through the decision analysis to make our decision. The circles are the chance nodes because with each of these treatments there’s a chance of any of those four outcomes; the diamond is the decision node for the decision that we’re trying to make.</a:t>
            </a:r>
            <a:endParaRPr kumimoji="0" lang="en-US" alt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0737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2801C5C-4877-4256-9511-52035614BAAC}" type="slidenum">
              <a:rPr lang="en-US" altLang="en-US" sz="1200" smtClean="0"/>
              <a:pPr>
                <a:spcBef>
                  <a:spcPct val="0"/>
                </a:spcBef>
              </a:pPr>
              <a:t>14</a:t>
            </a:fld>
            <a:endParaRPr lang="en-US" alt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How do we actually use a decision analysis? Essentially, we have to put numerical values on the pathways through the decision tree. Some of those pathways involve incorporating utility values that the patient has. Patients may express preferences for adverse outcomes. They may be more tolerable of stroke or of bleeding. Sometimes in the cases of surgery patients, they may be more willing to tolerate the up-front risks of surgery than to risk the consequence of not having surgery and possibly having a longer-term worse outcome. So we plug evidence values and utility values into the tree, then we do a process called </a:t>
            </a:r>
            <a:r>
              <a:rPr lang="en-US" sz="1000" i="1" dirty="0">
                <a:effectLst/>
                <a:latin typeface="Arial" panose="020B0604020202020204" pitchFamily="34" charset="0"/>
                <a:ea typeface="Calibri" panose="020F0502020204030204" pitchFamily="34" charset="0"/>
                <a:cs typeface="Times New Roman" panose="02020603050405020304" pitchFamily="18" charset="0"/>
              </a:rPr>
              <a:t>folding the tree back</a:t>
            </a:r>
            <a:r>
              <a:rPr lang="en-US" sz="1000" dirty="0">
                <a:effectLst/>
                <a:latin typeface="Arial" panose="020B0604020202020204" pitchFamily="34" charset="0"/>
                <a:ea typeface="Calibri" panose="020F0502020204030204" pitchFamily="34" charset="0"/>
                <a:cs typeface="Times New Roman" panose="02020603050405020304" pitchFamily="18" charset="0"/>
              </a:rPr>
              <a:t>, where we basically determine the optimal pathway through the tree.</a:t>
            </a:r>
          </a:p>
          <a:p>
            <a:pPr eaLnBrk="1" hangingPunct="1"/>
            <a:endParaRPr lang="en-US" altLang="en-US" dirty="0"/>
          </a:p>
        </p:txBody>
      </p:sp>
    </p:spTree>
    <p:extLst>
      <p:ext uri="{BB962C8B-B14F-4D97-AF65-F5344CB8AC3E}">
        <p14:creationId xmlns:p14="http://schemas.microsoft.com/office/powerpoint/2010/main" val="8256081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F5746F1-5923-4172-836D-1D9DCFA35C7D}" type="slidenum">
              <a:rPr lang="en-US" altLang="en-US" sz="1200" smtClean="0"/>
              <a:pPr>
                <a:spcBef>
                  <a:spcPct val="0"/>
                </a:spcBef>
              </a:pPr>
              <a:t>15</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What are the limitations of decision analysis? Decision analysis may present an idealized situation that may not completely apply to a patient, although it does give a framework for making a decision or deviating from a standardized approach. The real challenge with decision analysis, particularly when we apply it to individual patients, is that it’s time consuming and very dependent on trying to quantify things that may not be quantifiable, such as how much risk to assign to one outcome versus another. Decision analysis has not had a major impact when used on the individual level, though for policy decisions, it’s actually been quite valuable.</a:t>
            </a:r>
          </a:p>
        </p:txBody>
      </p:sp>
    </p:spTree>
    <p:extLst>
      <p:ext uri="{BB962C8B-B14F-4D97-AF65-F5344CB8AC3E}">
        <p14:creationId xmlns:p14="http://schemas.microsoft.com/office/powerpoint/2010/main" val="669669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This concludes Lecture </a:t>
            </a:r>
            <a:r>
              <a:rPr lang="en-US" sz="1000" b="0" i="0" dirty="0">
                <a:effectLst/>
                <a:latin typeface="Arial" panose="020B0604020202020204" pitchFamily="34" charset="0"/>
                <a:ea typeface="Calibri" panose="020F0502020204030204" pitchFamily="34" charset="0"/>
                <a:cs typeface="Times New Roman" panose="02020603050405020304" pitchFamily="18" charset="0"/>
              </a:rPr>
              <a:t>g</a:t>
            </a:r>
            <a:r>
              <a:rPr lang="en-US" sz="1000" dirty="0">
                <a:effectLst/>
                <a:latin typeface="Arial" panose="020B0604020202020204" pitchFamily="34" charset="0"/>
                <a:ea typeface="Calibri" panose="020F0502020204030204" pitchFamily="34" charset="0"/>
                <a:cs typeface="Times New Roman" panose="02020603050405020304" pitchFamily="18" charset="0"/>
              </a:rPr>
              <a:t> of </a:t>
            </a:r>
            <a:r>
              <a:rPr lang="en-US" sz="1000" b="1" i="1" dirty="0">
                <a:effectLst/>
                <a:latin typeface="Arial" panose="020B0604020202020204" pitchFamily="34" charset="0"/>
                <a:ea typeface="Calibri" panose="020F0502020204030204" pitchFamily="34" charset="0"/>
                <a:cs typeface="Times New Roman" panose="02020603050405020304" pitchFamily="18" charset="0"/>
              </a:rPr>
              <a:t>Evidence-Based Practice</a:t>
            </a:r>
            <a:r>
              <a:rPr lang="en-US" sz="1000" dirty="0">
                <a:effectLst/>
                <a:latin typeface="Arial" panose="020B0604020202020204" pitchFamily="34" charset="0"/>
                <a:ea typeface="Calibri" panose="020F0502020204030204" pitchFamily="34" charset="0"/>
                <a:cs typeface="Times New Roman" panose="02020603050405020304" pitchFamily="18" charset="0"/>
              </a:rPr>
              <a:t>. In summary, there are two main approaches for making recommendations based on evidence: clinical practice guidelines and decision analyses. Clinical practice guidelines provide steps and decision points for providing clinical care. Decision analysis allows elucidation of a framework for making optimal decisions.</a:t>
            </a:r>
          </a:p>
          <a:p>
            <a:endParaRPr lang="en-US" altLang="en-US" dirty="0"/>
          </a:p>
        </p:txBody>
      </p:sp>
      <p:sp>
        <p:nvSpPr>
          <p:cNvPr id="43012"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a:p>
        </p:txBody>
      </p:sp>
      <p:sp>
        <p:nvSpPr>
          <p:cNvPr id="4301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3964F2A-3D81-4315-AB84-9A314BE1BC6F}" type="slidenum">
              <a:rPr lang="en-US" altLang="en-US" sz="1200" smtClean="0"/>
              <a:pPr>
                <a:spcBef>
                  <a:spcPct val="0"/>
                </a:spcBef>
              </a:pPr>
              <a:t>16</a:t>
            </a:fld>
            <a:endParaRPr lang="en-US" altLang="en-US" sz="1200"/>
          </a:p>
        </p:txBody>
      </p:sp>
    </p:spTree>
    <p:extLst>
      <p:ext uri="{BB962C8B-B14F-4D97-AF65-F5344CB8AC3E}">
        <p14:creationId xmlns:p14="http://schemas.microsoft.com/office/powerpoint/2010/main" val="3812395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dirty="0">
                <a:effectLst/>
                <a:latin typeface="Arial" panose="020B0604020202020204" pitchFamily="34" charset="0"/>
                <a:ea typeface="Times New Roman" panose="02020603050405020304" pitchFamily="18" charset="0"/>
                <a:cs typeface="Times New Roman" panose="02020603050405020304" pitchFamily="18" charset="0"/>
              </a:rPr>
              <a:t>This also concludes </a:t>
            </a:r>
            <a:r>
              <a:rPr lang="en-US" sz="1000" b="1" i="1" dirty="0">
                <a:effectLst/>
                <a:latin typeface="Arial" panose="020B0604020202020204" pitchFamily="34" charset="0"/>
                <a:ea typeface="Times New Roman" panose="02020603050405020304" pitchFamily="18" charset="0"/>
                <a:cs typeface="Times New Roman" panose="02020603050405020304" pitchFamily="18" charset="0"/>
              </a:rPr>
              <a:t>Evidence-Based Practice</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 In summary, evidence-based medicine provides a set of tools and a disciplined approach to informing clinical decision making. It helps us to find the best evidence to answer the four basic types of clinical questions: interventions, diagnosis, harm, and prognosis. It also provides two approaches to making recommendations: clinical practice guidelines and decision analyses.</a:t>
            </a:r>
            <a:endParaRPr lang="en-US" altLang="en-US" dirty="0"/>
          </a:p>
        </p:txBody>
      </p:sp>
      <p:sp>
        <p:nvSpPr>
          <p:cNvPr id="45060"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a:p>
        </p:txBody>
      </p:sp>
      <p:sp>
        <p:nvSpPr>
          <p:cNvPr id="450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F2E35E3-17D0-46CD-8078-88A47E4D68AA}" type="slidenum">
              <a:rPr lang="en-US" altLang="en-US" sz="1200" smtClean="0"/>
              <a:pPr>
                <a:spcBef>
                  <a:spcPct val="0"/>
                </a:spcBef>
              </a:pPr>
              <a:t>17</a:t>
            </a:fld>
            <a:endParaRPr lang="en-US" altLang="en-US" sz="1200"/>
          </a:p>
        </p:txBody>
      </p:sp>
    </p:spTree>
    <p:extLst>
      <p:ext uri="{BB962C8B-B14F-4D97-AF65-F5344CB8AC3E}">
        <p14:creationId xmlns:p14="http://schemas.microsoft.com/office/powerpoint/2010/main" val="3867253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 audio.</a:t>
            </a:r>
          </a:p>
        </p:txBody>
      </p:sp>
      <p:sp>
        <p:nvSpPr>
          <p:cNvPr id="4710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a:p>
        </p:txBody>
      </p:sp>
      <p:sp>
        <p:nvSpPr>
          <p:cNvPr id="4710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C45C005-D1D6-4EE6-B3A6-05721B041FAD}" type="slidenum">
              <a:rPr lang="en-US" altLang="en-US" sz="1200" smtClean="0"/>
              <a:pPr>
                <a:spcBef>
                  <a:spcPct val="0"/>
                </a:spcBef>
              </a:pPr>
              <a:t>18</a:t>
            </a:fld>
            <a:endParaRPr lang="en-US" altLang="en-US" sz="1200"/>
          </a:p>
        </p:txBody>
      </p:sp>
    </p:spTree>
    <p:extLst>
      <p:ext uri="{BB962C8B-B14F-4D97-AF65-F5344CB8AC3E}">
        <p14:creationId xmlns:p14="http://schemas.microsoft.com/office/powerpoint/2010/main" val="1448118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 audio.</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E2BB9703-8E23-435E-871B-D8795C1AE9C5}" type="slidenum">
              <a:rPr lang="en-US" altLang="en-US" sz="1200" smtClean="0"/>
              <a:pPr>
                <a:spcBef>
                  <a:spcPct val="0"/>
                </a:spcBef>
              </a:pPr>
              <a:t>19</a:t>
            </a:fld>
            <a:endParaRPr lang="en-US" altLang="en-US" sz="1200"/>
          </a:p>
        </p:txBody>
      </p:sp>
    </p:spTree>
    <p:extLst>
      <p:ext uri="{BB962C8B-B14F-4D97-AF65-F5344CB8AC3E}">
        <p14:creationId xmlns:p14="http://schemas.microsoft.com/office/powerpoint/2010/main" val="367467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3870D85F-B43C-41A2-B2EF-8A77DF4143B1}" type="slidenum">
              <a:rPr lang="en-US" altLang="en-US" sz="1200" smtClean="0"/>
              <a:pPr>
                <a:spcBef>
                  <a:spcPct val="0"/>
                </a:spcBef>
              </a:pPr>
              <a:t>2</a:t>
            </a:fld>
            <a:endParaRPr lang="en-US" altLang="en-US"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x-none" sz="1000" kern="1200" dirty="0">
                <a:solidFill>
                  <a:schemeClr val="tx1"/>
                </a:solidFill>
                <a:effectLst/>
                <a:latin typeface="Arial" pitchFamily="34" charset="0"/>
                <a:ea typeface="+mn-ea"/>
                <a:cs typeface="Arial" pitchFamily="34" charset="0"/>
              </a:rPr>
              <a:t>Welcome to </a:t>
            </a:r>
            <a:r>
              <a:rPr lang="x-none" sz="1000" b="1" i="1" kern="1200" dirty="0">
                <a:solidFill>
                  <a:schemeClr val="tx1"/>
                </a:solidFill>
                <a:effectLst/>
                <a:latin typeface="Arial" pitchFamily="34" charset="0"/>
                <a:ea typeface="+mn-ea"/>
                <a:cs typeface="Arial" pitchFamily="34" charset="0"/>
              </a:rPr>
              <a:t>The Culture of Health Care: Evidence-Based Practice</a:t>
            </a:r>
            <a:r>
              <a:rPr lang="x-none" sz="1000" kern="1200" dirty="0">
                <a:solidFill>
                  <a:schemeClr val="tx1"/>
                </a:solidFill>
                <a:effectLst/>
                <a:latin typeface="Arial" pitchFamily="34" charset="0"/>
                <a:ea typeface="+mn-ea"/>
                <a:cs typeface="Arial" pitchFamily="34" charset="0"/>
              </a:rPr>
              <a:t>. This is Lecture </a:t>
            </a:r>
            <a:r>
              <a:rPr lang="x-none" sz="1000" b="0" i="0" kern="1200" dirty="0">
                <a:solidFill>
                  <a:schemeClr val="tx1"/>
                </a:solidFill>
                <a:effectLst/>
                <a:latin typeface="Arial" pitchFamily="34" charset="0"/>
                <a:ea typeface="+mn-ea"/>
                <a:cs typeface="Arial" pitchFamily="34" charset="0"/>
              </a:rPr>
              <a:t>g</a:t>
            </a:r>
            <a:r>
              <a:rPr lang="x-none" sz="1000" kern="1200" dirty="0">
                <a:solidFill>
                  <a:schemeClr val="tx1"/>
                </a:solidFill>
                <a:effectLst/>
                <a:latin typeface="Arial" pitchFamily="34" charset="0"/>
                <a:ea typeface="+mn-ea"/>
                <a:cs typeface="Arial" pitchFamily="34" charset="0"/>
              </a:rPr>
              <a:t>.</a:t>
            </a:r>
            <a:endParaRPr lang="en-US" sz="1000" kern="1200" dirty="0">
              <a:solidFill>
                <a:schemeClr val="tx1"/>
              </a:solidFill>
              <a:effectLst/>
              <a:latin typeface="Arial" pitchFamily="34" charset="0"/>
              <a:ea typeface="+mn-ea"/>
              <a:cs typeface="Arial" pitchFamily="34" charset="0"/>
            </a:endParaRP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addresses job expectations in health care settings. It discusses how care is organized within a practice setting, privacy laws, and professional and ethical issues encountered in the workplace.</a:t>
            </a:r>
          </a:p>
          <a:p>
            <a:pPr eaLnBrk="1" hangingPunct="1"/>
            <a:endParaRPr lang="en-US" altLang="en-US" dirty="0"/>
          </a:p>
        </p:txBody>
      </p:sp>
    </p:spTree>
    <p:extLst>
      <p:ext uri="{BB962C8B-B14F-4D97-AF65-F5344CB8AC3E}">
        <p14:creationId xmlns:p14="http://schemas.microsoft.com/office/powerpoint/2010/main" val="11358434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a:p>
        </p:txBody>
      </p:sp>
    </p:spTree>
    <p:extLst>
      <p:ext uri="{BB962C8B-B14F-4D97-AF65-F5344CB8AC3E}">
        <p14:creationId xmlns:p14="http://schemas.microsoft.com/office/powerpoint/2010/main" val="40822646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21</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By the end of this unit, </a:t>
            </a:r>
            <a:r>
              <a:rPr lang="en-US" sz="1000" b="1" i="1" dirty="0">
                <a:effectLst/>
                <a:latin typeface="Arial" panose="020B0604020202020204" pitchFamily="34" charset="0"/>
                <a:ea typeface="Calibri" panose="020F0502020204030204" pitchFamily="34" charset="0"/>
                <a:cs typeface="Times New Roman" panose="02020603050405020304" pitchFamily="18" charset="0"/>
              </a:rPr>
              <a:t>Evidence-Based Practice</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i="1" dirty="0">
                <a:effectLst/>
                <a:latin typeface="Arial" panose="020B0604020202020204" pitchFamily="34" charset="0"/>
                <a:ea typeface="Calibri" panose="020F0502020204030204" pitchFamily="34" charset="0"/>
                <a:cs typeface="Times New Roman" panose="02020603050405020304" pitchFamily="18" charset="0"/>
              </a:rPr>
              <a:t> </a:t>
            </a:r>
            <a:r>
              <a:rPr lang="en-US" sz="1000" dirty="0">
                <a:effectLst/>
                <a:latin typeface="Arial" panose="020B0604020202020204" pitchFamily="34" charset="0"/>
                <a:ea typeface="Calibri" panose="020F0502020204030204" pitchFamily="34" charset="0"/>
                <a:cs typeface="Times New Roman" panose="02020603050405020304" pitchFamily="18" charset="0"/>
              </a:rPr>
              <a:t>students will be able to:</a:t>
            </a: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Define the key tenets of evidence-based medicine (EBM) and </a:t>
            </a:r>
            <a:r>
              <a:rPr lang="en-US" sz="1000" dirty="0">
                <a:effectLst/>
                <a:latin typeface="Arial" panose="020B0604020202020204" pitchFamily="34" charset="0"/>
                <a:ea typeface="Calibri" panose="020F0502020204030204" pitchFamily="34" charset="0"/>
                <a:cs typeface="Times New Roman" panose="02020603050405020304" pitchFamily="18" charset="0"/>
              </a:rPr>
              <a:t>its</a:t>
            </a:r>
            <a:r>
              <a:rPr lang="x-none" sz="1000" dirty="0">
                <a:effectLst/>
                <a:latin typeface="Arial" panose="020B0604020202020204" pitchFamily="34" charset="0"/>
                <a:ea typeface="Calibri" panose="020F0502020204030204" pitchFamily="34" charset="0"/>
                <a:cs typeface="Times New Roman" panose="02020603050405020304" pitchFamily="18" charset="0"/>
              </a:rPr>
              <a:t> role in the culture of health care</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Construct answerable clinical questions and critically appraise evidence answering them.</a:t>
            </a: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Explain how EBM can be applied to intervention studies, including the phrasing of answerable questions, finding evidence to answer them, and applying them to given clinical situations.</a:t>
            </a: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Describe how EBM can be applied to key clinical questions of diagnosis, harm, and prognosis.</a:t>
            </a:r>
          </a:p>
          <a:p>
            <a:pPr marL="342900" marR="0" lvl="0" indent="-342900">
              <a:spcBef>
                <a:spcPts val="0"/>
              </a:spcBef>
              <a:spcAft>
                <a:spcPts val="600"/>
              </a:spcAft>
              <a:buFont typeface="Symbol" panose="05050102010706020507" pitchFamily="18" charset="2"/>
              <a:buChar char=""/>
            </a:pPr>
            <a:r>
              <a:rPr lang="en-US" sz="1000" dirty="0">
                <a:effectLst/>
                <a:latin typeface="Arial" panose="020B0604020202020204" pitchFamily="34" charset="0"/>
                <a:ea typeface="Calibri" panose="020F0502020204030204" pitchFamily="34" charset="0"/>
                <a:cs typeface="Times New Roman" panose="02020603050405020304" pitchFamily="18" charset="0"/>
              </a:rPr>
              <a:t>Discuss the benefits and limitations to summarizing evidence.</a:t>
            </a:r>
          </a:p>
          <a:p>
            <a:pPr marL="342900" marR="0" lvl="0" indent="-342900">
              <a:spcBef>
                <a:spcPts val="0"/>
              </a:spcBef>
              <a:spcAft>
                <a:spcPts val="1600"/>
              </a:spcAft>
              <a:buFont typeface="Symbol" panose="05050102010706020507" pitchFamily="18" charset="2"/>
              <a:buChar char=""/>
            </a:pPr>
            <a:r>
              <a:rPr lang="x-none" sz="1000" dirty="0">
                <a:effectLst/>
                <a:latin typeface="Arial" panose="020B0604020202020204" pitchFamily="34" charset="0"/>
                <a:ea typeface="Calibri" panose="020F0502020204030204" pitchFamily="34" charset="0"/>
                <a:cs typeface="Times New Roman" panose="02020603050405020304" pitchFamily="18" charset="0"/>
              </a:rPr>
              <a:t>Describe how EBM is used in clinical settings through clinical practice guidelines and decision analysis.</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endParaRPr lang="en-US" altLang="en-US" dirty="0"/>
          </a:p>
        </p:txBody>
      </p:sp>
      <p:sp>
        <p:nvSpPr>
          <p:cNvPr id="1638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a:p>
        </p:txBody>
      </p:sp>
      <p:sp>
        <p:nvSpPr>
          <p:cNvPr id="1638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56452473-3874-42BE-91D2-BCB4DE11FC05}" type="slidenum">
              <a:rPr lang="en-US" altLang="en-US" sz="1200" smtClean="0"/>
              <a:pPr>
                <a:spcBef>
                  <a:spcPct val="0"/>
                </a:spcBef>
              </a:pPr>
              <a:t>3</a:t>
            </a:fld>
            <a:endParaRPr lang="en-US" altLang="en-US" sz="1200"/>
          </a:p>
        </p:txBody>
      </p:sp>
    </p:spTree>
    <p:extLst>
      <p:ext uri="{BB962C8B-B14F-4D97-AF65-F5344CB8AC3E}">
        <p14:creationId xmlns:p14="http://schemas.microsoft.com/office/powerpoint/2010/main" val="3349599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DE8BA160-C4C1-4301-81BB-F37733266A52}" type="slidenum">
              <a:rPr lang="en-US" altLang="en-US" sz="1200" smtClean="0"/>
              <a:pPr>
                <a:spcBef>
                  <a:spcPct val="0"/>
                </a:spcBef>
              </a:pPr>
              <a:t>4</a:t>
            </a:fld>
            <a:endParaRPr lang="en-US" alt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In this lecture, we discuss in detail practice guidelines and decision analysis.</a:t>
            </a:r>
          </a:p>
        </p:txBody>
      </p:sp>
    </p:spTree>
    <p:extLst>
      <p:ext uri="{BB962C8B-B14F-4D97-AF65-F5344CB8AC3E}">
        <p14:creationId xmlns:p14="http://schemas.microsoft.com/office/powerpoint/2010/main" val="3334856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70CB917-AF3D-4E6A-A652-513B79C77590}" type="slidenum">
              <a:rPr lang="en-US" altLang="en-US" sz="1200" smtClean="0"/>
              <a:pPr>
                <a:spcBef>
                  <a:spcPct val="0"/>
                </a:spcBef>
              </a:pPr>
              <a:t>5</a:t>
            </a:fld>
            <a:endParaRPr lang="en-US" alt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What is a clinical practice guideline? It’s basically a series of steps, sometimes called an </a:t>
            </a:r>
            <a:r>
              <a:rPr lang="x-none" sz="1000" i="1" dirty="0">
                <a:effectLst/>
                <a:latin typeface="Arial" panose="020B0604020202020204" pitchFamily="34" charset="0"/>
                <a:ea typeface="Calibri" panose="020F0502020204030204" pitchFamily="34" charset="0"/>
                <a:cs typeface="Times New Roman" panose="02020603050405020304" pitchFamily="18" charset="0"/>
              </a:rPr>
              <a:t>algorithm </a:t>
            </a:r>
            <a:r>
              <a:rPr lang="x-none" sz="1000" dirty="0">
                <a:effectLst/>
                <a:latin typeface="Arial" panose="020B0604020202020204" pitchFamily="34" charset="0"/>
                <a:ea typeface="Calibri" panose="020F0502020204030204" pitchFamily="34" charset="0"/>
                <a:cs typeface="Times New Roman" panose="02020603050405020304" pitchFamily="18" charset="0"/>
              </a:rPr>
              <a:t>[</a:t>
            </a:r>
            <a:r>
              <a:rPr lang="x-none" sz="1000" b="1" dirty="0">
                <a:effectLst/>
                <a:latin typeface="Arial" panose="020B0604020202020204" pitchFamily="34" charset="0"/>
                <a:ea typeface="Calibri" panose="020F0502020204030204" pitchFamily="34" charset="0"/>
                <a:cs typeface="Times New Roman" panose="02020603050405020304" pitchFamily="18" charset="0"/>
              </a:rPr>
              <a:t>al</a:t>
            </a:r>
            <a:r>
              <a:rPr lang="x-none" sz="1000" dirty="0">
                <a:effectLst/>
                <a:latin typeface="Arial" panose="020B0604020202020204" pitchFamily="34" charset="0"/>
                <a:ea typeface="Calibri" panose="020F0502020204030204" pitchFamily="34" charset="0"/>
                <a:cs typeface="Times New Roman" panose="02020603050405020304" pitchFamily="18" charset="0"/>
              </a:rPr>
              <a:t>-guh-rith-uhm], that walks us through the provision of clinical care, either the work-up to reach a diagnosis or the steps of the treatment. Clinical practice guidelines can be provided in a number of ways. Sometimes they’re presented in a textual format or in tables that list steps to be taken in certain conditions. Often, they’re presented as an algorithm</a:t>
            </a:r>
            <a:r>
              <a:rPr lang="x-none" sz="1000" i="1" dirty="0">
                <a:effectLst/>
                <a:latin typeface="Arial" panose="020B0604020202020204" pitchFamily="34" charset="0"/>
                <a:ea typeface="Calibri" panose="020F0502020204030204" pitchFamily="34" charset="0"/>
                <a:cs typeface="Times New Roman" panose="02020603050405020304" pitchFamily="18" charset="0"/>
              </a:rPr>
              <a:t>.</a:t>
            </a:r>
            <a:endParaRPr lang="en-US" sz="1000" i="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Algorithms [</a:t>
            </a:r>
            <a:r>
              <a:rPr lang="en-US" sz="1000" b="1" dirty="0">
                <a:effectLst/>
                <a:latin typeface="Arial" panose="020B0604020202020204" pitchFamily="34" charset="0"/>
                <a:ea typeface="Calibri" panose="020F0502020204030204" pitchFamily="34" charset="0"/>
                <a:cs typeface="Times New Roman" panose="02020603050405020304" pitchFamily="18" charset="0"/>
              </a:rPr>
              <a:t>al</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dirty="0" err="1">
                <a:effectLst/>
                <a:latin typeface="Arial" panose="020B0604020202020204" pitchFamily="34" charset="0"/>
                <a:ea typeface="Calibri" panose="020F0502020204030204" pitchFamily="34" charset="0"/>
                <a:cs typeface="Times New Roman" panose="02020603050405020304" pitchFamily="18" charset="0"/>
              </a:rPr>
              <a:t>guh</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dirty="0" err="1">
                <a:effectLst/>
                <a:latin typeface="Arial" panose="020B0604020202020204" pitchFamily="34" charset="0"/>
                <a:ea typeface="Calibri" panose="020F0502020204030204" pitchFamily="34" charset="0"/>
                <a:cs typeface="Times New Roman" panose="02020603050405020304" pitchFamily="18" charset="0"/>
              </a:rPr>
              <a:t>rith-uhmz</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i="1" dirty="0">
                <a:effectLst/>
                <a:latin typeface="Arial" panose="020B0604020202020204" pitchFamily="34" charset="0"/>
                <a:ea typeface="Calibri" panose="020F0502020204030204" pitchFamily="34" charset="0"/>
                <a:cs typeface="Times New Roman" panose="02020603050405020304" pitchFamily="18" charset="0"/>
              </a:rPr>
              <a:t> </a:t>
            </a:r>
            <a:r>
              <a:rPr lang="en-US" sz="1000" dirty="0">
                <a:effectLst/>
                <a:latin typeface="Arial" panose="020B0604020202020204" pitchFamily="34" charset="0"/>
                <a:ea typeface="Calibri" panose="020F0502020204030204" pitchFamily="34" charset="0"/>
                <a:cs typeface="Times New Roman" panose="02020603050405020304" pitchFamily="18" charset="0"/>
              </a:rPr>
              <a:t>have different types of steps. Action steps describe specific actions for us to perform. Conditional steps describe an action based on some criterion. In branch steps, the flow may be directed to one or more other steps. Finally, in synchronization steps, we come back from the branch steps to a single point.</a:t>
            </a:r>
          </a:p>
          <a:p>
            <a:pPr eaLnBrk="1" hangingPunct="1"/>
            <a:endParaRPr lang="en-US" altLang="en-US" dirty="0"/>
          </a:p>
        </p:txBody>
      </p:sp>
    </p:spTree>
    <p:extLst>
      <p:ext uri="{BB962C8B-B14F-4D97-AF65-F5344CB8AC3E}">
        <p14:creationId xmlns:p14="http://schemas.microsoft.com/office/powerpoint/2010/main" val="1828035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38CFB85C-6643-4265-9291-CAE9B63B09B6}" type="slidenum">
              <a:rPr lang="en-US" altLang="en-US" sz="1200" smtClean="0"/>
              <a:pPr>
                <a:spcBef>
                  <a:spcPct val="0"/>
                </a:spcBef>
              </a:pPr>
              <a:t>6</a:t>
            </a:fld>
            <a:endParaRPr lang="en-US" altLang="en-US"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This slide shows a very simple practice guideline that might be used, for example, to decide whether someone should get a flu shot. The recommendations on who should get a flu shot vary, but in this guideline, we see who they’re recommended for. Our first action step in the guideline is to collect some data. We branch because we need to get two pieces of data: the occupation of the individual and his or her age. We wait until we get both pieces of data, which is synchronization step one. We then reach conditional step one, where we ask if the age is less than twelve. According to this guideline, we should immunize everyone who is under the age of twelve and we should use the pediatric dosage that is modified for their weight and size. If they are older than twelve, we then ask if they are a health care worker or are older than age sixty-five. If either is true, we give the adult dosage. We go to that action step. Otherwise—which probably doesn’t reflect current practice—we don’t. This is a sample algorithm to show you the different kinds of steps that you might see in a clinical practice guideline.</a:t>
            </a:r>
          </a:p>
          <a:p>
            <a:pPr eaLnBrk="1" hangingPunct="1"/>
            <a:endParaRPr lang="en-US" altLang="en-US" dirty="0"/>
          </a:p>
        </p:txBody>
      </p:sp>
    </p:spTree>
    <p:extLst>
      <p:ext uri="{BB962C8B-B14F-4D97-AF65-F5344CB8AC3E}">
        <p14:creationId xmlns:p14="http://schemas.microsoft.com/office/powerpoint/2010/main" val="3275925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6DE5EDE8-79DD-445C-9091-520933D68E1E}" type="slidenum">
              <a:rPr lang="en-US" altLang="en-US" sz="1200" smtClean="0"/>
              <a:pPr>
                <a:spcBef>
                  <a:spcPct val="0"/>
                </a:spcBef>
              </a:pPr>
              <a:t>7</a:t>
            </a:fld>
            <a:endParaRPr lang="en-US" altLang="en-US"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How do we appraise a clinical practice guideline? In some ways it’s easier than appraising, say, a randomized control trial because we have fewer questions to ask. But a clinical practice guideline has many more steps that need to be appraised as opposed to just the major question that you look at in a randomized control trial. If we retrieve a clinical practice guideline and we’re thinking about putting it into practice, what questions do we ask? Essentially, there are three.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The first question is, Did the developers carry out a comprehensive, reproducible literature search within the last twelve months? In other words, are they up-to-date on their topic? If they are looking at diagnosis of a certain type of cancer, for example, or at treatment of diabetes, are they current on the latest evidence? Have they reviewed the literature comprehensively?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The second question is whether each of the recommendations is tagged by the level of evidence upon which it’s based and linked to a specific citation. If the practice guideline makes a recommendation for a test or treatment, what is the level of evidence to support that recommendation? Where can we find the published research? </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The third question pertains to applicability. Is the guideline applicable in a particular clinical setting? Applicability raises some practical questions. For example, is there a high enough burden of illness to warrant use of the guideline in this particular setting? If the disease occurs rarely, then we probably don’t want to go to the trouble of changing workflow and other kinds of actions to implement the guideline. Is there adequate belief among the users of the guideline concerning the value of the interventions and their consequences? Have we convinced those who are going to implement the guideline that it’s worth doing so? And might the cost and barriers be too high for the community? If a certain type of diagnostic test or treatment is not readily available, might the barriers be too high for implementation, making the use of the guideline somewhat moot?</a:t>
            </a:r>
          </a:p>
        </p:txBody>
      </p:sp>
    </p:spTree>
    <p:extLst>
      <p:ext uri="{BB962C8B-B14F-4D97-AF65-F5344CB8AC3E}">
        <p14:creationId xmlns:p14="http://schemas.microsoft.com/office/powerpoint/2010/main" val="444855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609EA19-2331-4B30-BD4E-B63EC9E35D0B}" type="slidenum">
              <a:rPr lang="en-US" altLang="en-US" sz="1200" smtClean="0"/>
              <a:pPr>
                <a:spcBef>
                  <a:spcPct val="0"/>
                </a:spcBef>
              </a:pPr>
              <a:t>8</a:t>
            </a:fld>
            <a:endParaRPr lang="en-US" alt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600"/>
              </a:spcAft>
            </a:pPr>
            <a:r>
              <a:rPr lang="x-none" sz="1000" dirty="0">
                <a:effectLst/>
                <a:latin typeface="Arial" panose="020B0604020202020204" pitchFamily="34" charset="0"/>
                <a:ea typeface="Calibri" panose="020F0502020204030204" pitchFamily="34" charset="0"/>
                <a:cs typeface="Times New Roman" panose="02020603050405020304" pitchFamily="18" charset="0"/>
              </a:rPr>
              <a:t>One of the big questions with practice guidelines is whether it’s more effective to use them in paper or electronic form. The problem with paper guidelines is illustrated in this slide, showing the number of guidelines these particular practitioners had received. Hibble and his coauthors collected copies of all the guidelines that had been mailed over a one-year period to a sample of twenty-two practices in the Cambridge and Huntingdon Health Authority region of England. They found that each practice received eight-hundred-fifty-five guidelines, some a page or two long, some bound in booklet form, some in folders. When the guidelines were stacked, the pile was sixty-eight centimeters high and weighed twenty-eight kilograms or 27 inches high and weighing 62 pounds.</a:t>
            </a: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Clearly, it’s a challenge to use any particular guideline when it’s one among hundreds in a two-foot stack, and you aren’t sure whether it’s just a sheet of paper or a spiral-bound booklet. It may be better to electronically disseminate guidelines, especially if you can codify [</a:t>
            </a:r>
            <a:r>
              <a:rPr lang="en-US" sz="1000" b="1" dirty="0" err="1">
                <a:effectLst/>
                <a:latin typeface="Arial" panose="020B0604020202020204" pitchFamily="34" charset="0"/>
                <a:ea typeface="Calibri" panose="020F0502020204030204" pitchFamily="34" charset="0"/>
                <a:cs typeface="Times New Roman" panose="02020603050405020304" pitchFamily="18" charset="0"/>
              </a:rPr>
              <a:t>kod</a:t>
            </a:r>
            <a:r>
              <a:rPr lang="en-US" sz="1000" dirty="0">
                <a:effectLst/>
                <a:latin typeface="Arial" panose="020B0604020202020204" pitchFamily="34" charset="0"/>
                <a:ea typeface="Calibri" panose="020F0502020204030204" pitchFamily="34" charset="0"/>
                <a:cs typeface="Times New Roman" panose="02020603050405020304" pitchFamily="18" charset="0"/>
              </a:rPr>
              <a:t>-uh-</a:t>
            </a:r>
            <a:r>
              <a:rPr lang="en-US" sz="1000" dirty="0" err="1">
                <a:effectLst/>
                <a:latin typeface="Arial" panose="020B0604020202020204" pitchFamily="34" charset="0"/>
                <a:ea typeface="Calibri" panose="020F0502020204030204" pitchFamily="34" charset="0"/>
                <a:cs typeface="Times New Roman" panose="02020603050405020304" pitchFamily="18" charset="0"/>
              </a:rPr>
              <a:t>fahy</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i="1" dirty="0">
                <a:effectLst/>
                <a:latin typeface="Arial" panose="020B0604020202020204" pitchFamily="34" charset="0"/>
                <a:ea typeface="Calibri" panose="020F0502020204030204" pitchFamily="34" charset="0"/>
                <a:cs typeface="Times New Roman" panose="02020603050405020304" pitchFamily="18" charset="0"/>
              </a:rPr>
              <a:t> </a:t>
            </a:r>
            <a:r>
              <a:rPr lang="en-US" sz="1000" dirty="0">
                <a:effectLst/>
                <a:latin typeface="Arial" panose="020B0604020202020204" pitchFamily="34" charset="0"/>
                <a:ea typeface="Calibri" panose="020F0502020204030204" pitchFamily="34" charset="0"/>
                <a:cs typeface="Times New Roman" panose="02020603050405020304" pitchFamily="18" charset="0"/>
              </a:rPr>
              <a:t>the recommendations in the electronic health record, so that the recommendations come up automatically. Electronic health records, other clinical systems, and decision support systems can provide access to practice guidelines while the clinician is at the point of making clinical decisions. Some systems provide the capability for clinicians to import the guideline into the electronic health record so that it can be tailored to the specific patient.</a:t>
            </a:r>
          </a:p>
          <a:p>
            <a:pPr eaLnBrk="1" hangingPunct="1"/>
            <a:endParaRPr lang="en-US" altLang="en-US" dirty="0"/>
          </a:p>
        </p:txBody>
      </p:sp>
    </p:spTree>
    <p:extLst>
      <p:ext uri="{BB962C8B-B14F-4D97-AF65-F5344CB8AC3E}">
        <p14:creationId xmlns:p14="http://schemas.microsoft.com/office/powerpoint/2010/main" val="1780520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1AFBE627-D74D-4CE8-AD6A-04E45FDD6840}" type="slidenum">
              <a:rPr lang="en-US" altLang="en-US" sz="1200" smtClean="0"/>
              <a:pPr>
                <a:spcBef>
                  <a:spcPct val="0"/>
                </a:spcBef>
              </a:pPr>
              <a:t>9</a:t>
            </a:fld>
            <a:endParaRPr lang="en-US" altLang="en-US"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Research has shown that physicians often don’t adhere to guidelines. Cabana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kuh</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b="1" dirty="0" err="1">
                <a:effectLst/>
                <a:latin typeface="Arial" panose="020B0604020202020204" pitchFamily="34" charset="0"/>
                <a:ea typeface="Calibri" panose="020F0502020204030204" pitchFamily="34" charset="0"/>
                <a:cs typeface="Times New Roman" panose="02020603050405020304" pitchFamily="18" charset="0"/>
              </a:rPr>
              <a:t>bahn</a:t>
            </a:r>
            <a:r>
              <a:rPr lang="en-US" sz="1000" dirty="0">
                <a:effectLst/>
                <a:latin typeface="Arial" panose="020B0604020202020204" pitchFamily="34" charset="0"/>
                <a:ea typeface="Calibri" panose="020F0502020204030204" pitchFamily="34" charset="0"/>
                <a:cs typeface="Times New Roman" panose="02020603050405020304" pitchFamily="18" charset="0"/>
              </a:rPr>
              <a:t>-uh] and his coauthors found that guidelines weren’t used by physicians for a variety of reasons. They were either unaware of them, they disagreed with them, or they didn’t want to change their existing practice. In some highly regarded practices in the United Kingdom,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Gabbay</a:t>
            </a:r>
            <a:r>
              <a:rPr lang="en-US" sz="1000" dirty="0">
                <a:effectLst/>
                <a:latin typeface="Arial" panose="020B0604020202020204" pitchFamily="34" charset="0"/>
                <a:ea typeface="Calibri" panose="020F0502020204030204" pitchFamily="34" charset="0"/>
                <a:cs typeface="Times New Roman" panose="02020603050405020304" pitchFamily="18" charset="0"/>
              </a:rPr>
              <a:t> and Le May found that physicians and nurses rarely accessed or used research evidence. Instead, they used what the authors described as </a:t>
            </a:r>
            <a:r>
              <a:rPr lang="en-US" sz="1000" i="1" dirty="0" err="1">
                <a:effectLst/>
                <a:latin typeface="Arial" panose="020B0604020202020204" pitchFamily="34" charset="0"/>
                <a:ea typeface="Calibri" panose="020F0502020204030204" pitchFamily="34" charset="0"/>
                <a:cs typeface="Times New Roman" panose="02020603050405020304" pitchFamily="18" charset="0"/>
              </a:rPr>
              <a:t>mindlines</a:t>
            </a:r>
            <a:r>
              <a:rPr lang="en-US" sz="1000" dirty="0">
                <a:effectLst/>
                <a:latin typeface="Arial" panose="020B0604020202020204" pitchFamily="34" charset="0"/>
                <a:ea typeface="Calibri" panose="020F0502020204030204" pitchFamily="34" charset="0"/>
                <a:cs typeface="Times New Roman" panose="02020603050405020304" pitchFamily="18" charset="0"/>
              </a:rPr>
              <a:t> that basically represented their rationale, which at times was at odds with research evidence. In other research, Lin found that there was a substantial lack of adherence to a guideline recommendation on the use of stress testing before percutaneous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pur</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dirty="0" err="1">
                <a:effectLst/>
                <a:latin typeface="Arial" panose="020B0604020202020204" pitchFamily="34" charset="0"/>
                <a:ea typeface="Calibri" panose="020F0502020204030204" pitchFamily="34" charset="0"/>
                <a:cs typeface="Times New Roman" panose="02020603050405020304" pitchFamily="18" charset="0"/>
              </a:rPr>
              <a:t>kyoo</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b="1" dirty="0" err="1">
                <a:effectLst/>
                <a:latin typeface="Arial" panose="020B0604020202020204" pitchFamily="34" charset="0"/>
                <a:ea typeface="Calibri" panose="020F0502020204030204" pitchFamily="34" charset="0"/>
                <a:cs typeface="Times New Roman" panose="02020603050405020304" pitchFamily="18" charset="0"/>
              </a:rPr>
              <a:t>tey</a:t>
            </a:r>
            <a:r>
              <a:rPr lang="en-US" sz="1000" dirty="0">
                <a:effectLst/>
                <a:latin typeface="Arial" panose="020B0604020202020204" pitchFamily="34" charset="0"/>
                <a:ea typeface="Calibri" panose="020F0502020204030204" pitchFamily="34" charset="0"/>
                <a:cs typeface="Times New Roman" panose="02020603050405020304" pitchFamily="18" charset="0"/>
              </a:rPr>
              <a:t>-nee-</a:t>
            </a:r>
            <a:r>
              <a:rPr lang="en-US" sz="1000" dirty="0" err="1">
                <a:effectLst/>
                <a:latin typeface="Arial" panose="020B0604020202020204" pitchFamily="34" charset="0"/>
                <a:ea typeface="Calibri" panose="020F0502020204030204" pitchFamily="34" charset="0"/>
                <a:cs typeface="Times New Roman" panose="02020603050405020304" pitchFamily="18" charset="0"/>
              </a:rPr>
              <a:t>uhs</a:t>
            </a:r>
            <a:r>
              <a:rPr lang="en-US" sz="1000" dirty="0">
                <a:effectLst/>
                <a:latin typeface="Arial" panose="020B0604020202020204" pitchFamily="34" charset="0"/>
                <a:ea typeface="Calibri" panose="020F0502020204030204" pitchFamily="34" charset="0"/>
                <a:cs typeface="Times New Roman" panose="02020603050405020304" pitchFamily="18" charset="0"/>
              </a:rPr>
              <a:t>] coronary intervention. That is, according to the best evidence and the guidelines that incorporate this evidence, patients should not have percutaneous coronary interventions, such as coronary angioplasty [</a:t>
            </a:r>
            <a:r>
              <a:rPr lang="en-US" sz="1000" b="1" dirty="0">
                <a:effectLst/>
                <a:latin typeface="Arial" panose="020B0604020202020204" pitchFamily="34" charset="0"/>
                <a:ea typeface="Calibri" panose="020F0502020204030204" pitchFamily="34" charset="0"/>
                <a:cs typeface="Times New Roman" panose="02020603050405020304" pitchFamily="18" charset="0"/>
              </a:rPr>
              <a:t>an</a:t>
            </a:r>
            <a:r>
              <a:rPr lang="en-US" sz="1000" dirty="0">
                <a:effectLst/>
                <a:latin typeface="Arial" panose="020B0604020202020204" pitchFamily="34" charset="0"/>
                <a:ea typeface="Calibri" panose="020F0502020204030204" pitchFamily="34" charset="0"/>
                <a:cs typeface="Times New Roman" panose="02020603050405020304" pitchFamily="18" charset="0"/>
              </a:rPr>
              <a:t>-</a:t>
            </a:r>
            <a:r>
              <a:rPr lang="en-US" sz="1000" dirty="0" err="1">
                <a:effectLst/>
                <a:latin typeface="Arial" panose="020B0604020202020204" pitchFamily="34" charset="0"/>
                <a:ea typeface="Calibri" panose="020F0502020204030204" pitchFamily="34" charset="0"/>
                <a:cs typeface="Times New Roman" panose="02020603050405020304" pitchFamily="18" charset="0"/>
              </a:rPr>
              <a:t>jee</a:t>
            </a:r>
            <a:r>
              <a:rPr lang="en-US" sz="1000" dirty="0">
                <a:effectLst/>
                <a:latin typeface="Arial" panose="020B0604020202020204" pitchFamily="34" charset="0"/>
                <a:ea typeface="Calibri" panose="020F0502020204030204" pitchFamily="34" charset="0"/>
                <a:cs typeface="Times New Roman" panose="02020603050405020304" pitchFamily="18" charset="0"/>
              </a:rPr>
              <a:t>-uh-</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plas</a:t>
            </a:r>
            <a:r>
              <a:rPr lang="en-US" sz="1000" dirty="0">
                <a:effectLst/>
                <a:latin typeface="Arial" panose="020B0604020202020204" pitchFamily="34" charset="0"/>
                <a:ea typeface="Calibri" panose="020F0502020204030204" pitchFamily="34" charset="0"/>
                <a:cs typeface="Times New Roman" panose="02020603050405020304" pitchFamily="18" charset="0"/>
              </a:rPr>
              <a:t>-tee] or stent placement, unless they have symptoms documented by stress testing. Yet many cardiologists skip the step of stress testing and move straight to the percutaneous coronary intervention. In an editorial, Diamond was concerned about this finding, and he attributes the situation to financial incentives for such intervention and advocates what he calls evidence-based reimbursement.</a:t>
            </a:r>
          </a:p>
        </p:txBody>
      </p:sp>
    </p:spTree>
    <p:extLst>
      <p:ext uri="{BB962C8B-B14F-4D97-AF65-F5344CB8AC3E}">
        <p14:creationId xmlns:p14="http://schemas.microsoft.com/office/powerpoint/2010/main" val="2850028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4061513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dirty="0"/>
              <a:t>Click to edit Master text styles</a:t>
            </a:r>
          </a:p>
          <a:p>
            <a:pPr lvl="1"/>
            <a:r>
              <a:rPr lang="en-US" dirty="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12C1DCC4-50A6-45C0-927B-ECAA690CDCD5}" type="slidenum">
              <a:rPr lang="en-US" altLang="en-US"/>
              <a:pPr>
                <a:defRPr/>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4"/>
          </p:nvPr>
        </p:nvSpPr>
        <p:spPr>
          <a:xfrm>
            <a:off x="281940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g</a:t>
            </a:r>
          </a:p>
        </p:txBody>
      </p:sp>
    </p:spTree>
    <p:extLst>
      <p:ext uri="{BB962C8B-B14F-4D97-AF65-F5344CB8AC3E}">
        <p14:creationId xmlns:p14="http://schemas.microsoft.com/office/powerpoint/2010/main" val="74165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pPr>
              <a:defRPr/>
            </a:pPr>
            <a:fld id="{BA2B7673-F0ED-4C8E-BC9B-948536106C78}"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g</a:t>
            </a:r>
          </a:p>
        </p:txBody>
      </p:sp>
    </p:spTree>
    <p:extLst>
      <p:ext uri="{BB962C8B-B14F-4D97-AF65-F5344CB8AC3E}">
        <p14:creationId xmlns:p14="http://schemas.microsoft.com/office/powerpoint/2010/main" val="459694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pPr>
              <a:defRPr/>
            </a:pPr>
            <a:fld id="{D03F29B6-31E3-42AD-A239-2FF68509188F}" type="slidenum">
              <a:rPr lang="en-US" altLang="en-US"/>
              <a:pPr>
                <a:defRPr/>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g</a:t>
            </a:r>
          </a:p>
        </p:txBody>
      </p:sp>
    </p:spTree>
    <p:extLst>
      <p:ext uri="{BB962C8B-B14F-4D97-AF65-F5344CB8AC3E}">
        <p14:creationId xmlns:p14="http://schemas.microsoft.com/office/powerpoint/2010/main" val="2322664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ide by Side with all cap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a:t>Click to edit Master text styles</a:t>
            </a:r>
          </a:p>
        </p:txBody>
      </p:sp>
      <p:sp>
        <p:nvSpPr>
          <p:cNvPr id="9" name="Slide Number Placeholder 2"/>
          <p:cNvSpPr>
            <a:spLocks noGrp="1"/>
          </p:cNvSpPr>
          <p:nvPr>
            <p:ph type="sldNum" sz="quarter" idx="24"/>
          </p:nvPr>
        </p:nvSpPr>
        <p:spPr>
          <a:xfrm>
            <a:off x="6858000" y="6356350"/>
            <a:ext cx="1828800" cy="365125"/>
          </a:xfrm>
        </p:spPr>
        <p:txBody>
          <a:bodyPr/>
          <a:lstStyle>
            <a:lvl1pPr>
              <a:defRPr/>
            </a:lvl1pPr>
          </a:lstStyle>
          <a:p>
            <a:pPr>
              <a:defRPr/>
            </a:pPr>
            <a:fld id="{AAAFEB69-DE10-4B69-A72E-0FFAE0F5E012}" type="slidenum">
              <a:rPr lang="en-US" altLang="en-US"/>
              <a:pPr>
                <a:defRPr/>
              </a:pPr>
              <a:t>‹#›</a:t>
            </a:fld>
            <a:endParaRPr lang="en-US" altLang="en-US"/>
          </a:p>
        </p:txBody>
      </p:sp>
      <p:sp>
        <p:nvSpPr>
          <p:cNvPr id="12" name="Date Placeholder 4"/>
          <p:cNvSpPr>
            <a:spLocks noGrp="1"/>
          </p:cNvSpPr>
          <p:nvPr>
            <p:ph type="dt" sz="half" idx="25"/>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3" name="Footer Placeholder 5"/>
          <p:cNvSpPr>
            <a:spLocks noGrp="1"/>
          </p:cNvSpPr>
          <p:nvPr>
            <p:ph type="ftr" sz="quarter" idx="26"/>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g</a:t>
            </a:r>
          </a:p>
        </p:txBody>
      </p:sp>
    </p:spTree>
    <p:extLst>
      <p:ext uri="{BB962C8B-B14F-4D97-AF65-F5344CB8AC3E}">
        <p14:creationId xmlns:p14="http://schemas.microsoft.com/office/powerpoint/2010/main" val="2474493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a:t>Click to edit Master text styles</a:t>
            </a:r>
          </a:p>
          <a:p>
            <a:pPr lvl="1"/>
            <a:r>
              <a:rPr lang="en-US" dirty="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0FD0F346-AB77-4E9E-8945-377DD185E297}" type="slidenum">
              <a:rPr lang="en-US" altLang="en-US"/>
              <a:pPr>
                <a:defRPr/>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4"/>
          </p:nvPr>
        </p:nvSpPr>
        <p:spPr>
          <a:xfrm>
            <a:off x="2819400" y="6340475"/>
            <a:ext cx="3475038" cy="4413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g</a:t>
            </a:r>
          </a:p>
        </p:txBody>
      </p:sp>
    </p:spTree>
    <p:extLst>
      <p:ext uri="{BB962C8B-B14F-4D97-AF65-F5344CB8AC3E}">
        <p14:creationId xmlns:p14="http://schemas.microsoft.com/office/powerpoint/2010/main" val="2549127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pPr>
              <a:defRPr/>
            </a:pPr>
            <a:fld id="{11D9235C-6E4B-4DE5-89E8-3E55AF9316A8}"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r>
              <a:rPr lang="en-US"/>
              <a:t>The Culture of Healthcare                                                        Evidence-Based Practice                                                                           Lecture g</a:t>
            </a:r>
          </a:p>
        </p:txBody>
      </p:sp>
    </p:spTree>
    <p:extLst>
      <p:ext uri="{BB962C8B-B14F-4D97-AF65-F5344CB8AC3E}">
        <p14:creationId xmlns:p14="http://schemas.microsoft.com/office/powerpoint/2010/main" val="630135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 id="2147484278" r:id="rId17"/>
    <p:sldLayoutId id="2147484279" r:id="rId18"/>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hyperlink" Target="http://www.guideline.gov/"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4.jpeg"/><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8.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9.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9.xml"/><Relationship Id="rId1" Type="http://schemas.openxmlformats.org/officeDocument/2006/relationships/tags" Target="../tags/tag21.xml"/><Relationship Id="rId6" Type="http://schemas.openxmlformats.org/officeDocument/2006/relationships/hyperlink" Target="http://bmcmededuc.biomedcentral.com/articles/10.1186/s12909-015-0510-3" TargetMode="External"/><Relationship Id="rId5" Type="http://schemas.openxmlformats.org/officeDocument/2006/relationships/hyperlink" Target="http://archinte.jamanetwork.com/article.aspx?articleid=1384245" TargetMode="External"/><Relationship Id="rId4" Type="http://schemas.openxmlformats.org/officeDocument/2006/relationships/hyperlink" Target="https://www.researchgate.net/profile/Soudabeh_Khodambashi2/publication/281409241_Lessons_Learnt_from_Evaluation_of_Computer_Interpretable_Clinical_Guidelines_Tools_and_Methods_Literature_Review/links/55e5d7ac08aebdc0f58b88c0.pdf"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journals.plos.org/plosone/article?id=10.1371/journal.pone.0025153" TargetMode="External"/><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7963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Limitations of Guidelines</a:t>
            </a:r>
          </a:p>
        </p:txBody>
      </p:sp>
      <p:sp>
        <p:nvSpPr>
          <p:cNvPr id="21507" name="Rectangle 3"/>
          <p:cNvSpPr>
            <a:spLocks noGrp="1" noChangeArrowheads="1"/>
          </p:cNvSpPr>
          <p:nvPr>
            <p:ph sz="quarter" idx="14"/>
          </p:nvPr>
        </p:nvSpPr>
        <p:spPr/>
        <p:txBody>
          <a:bodyPr/>
          <a:lstStyle/>
          <a:p>
            <a:r>
              <a:rPr lang="en-US" sz="2400" dirty="0"/>
              <a:t>May not apply in complex patients—for 15 common diseases, following best-known guidelines in elderly patients with comorbid diseases may have undesirable effects and implications for pay-for-performance schemes (Boyd et al., 2005)</a:t>
            </a:r>
          </a:p>
          <a:p>
            <a:r>
              <a:rPr lang="en-US" sz="2400" dirty="0"/>
              <a:t>Difficult to implement in EHRs—issues include precise coding of logic and integration into workflow (</a:t>
            </a:r>
            <a:r>
              <a:rPr lang="en-US" sz="2400" dirty="0" err="1"/>
              <a:t>Maviglia</a:t>
            </a:r>
            <a:r>
              <a:rPr lang="en-US" sz="2400" dirty="0"/>
              <a:t> et al., 2003)</a:t>
            </a:r>
          </a:p>
          <a:p>
            <a:r>
              <a:rPr lang="en-US" sz="2400" dirty="0"/>
              <a:t>May be influenced by pharmaceutical industry—87% of authors have ties to industry, 58% receive financial support for research, and 38% serve as employees or consultants (Choudhry, </a:t>
            </a:r>
            <a:r>
              <a:rPr lang="en-US" sz="2400" dirty="0" err="1"/>
              <a:t>Stelfox</a:t>
            </a:r>
            <a:r>
              <a:rPr lang="en-US" sz="2400" dirty="0"/>
              <a:t>, &amp; </a:t>
            </a:r>
            <a:r>
              <a:rPr lang="en-US" sz="2400" dirty="0" err="1"/>
              <a:t>Detsky</a:t>
            </a:r>
            <a:r>
              <a:rPr lang="en-US" sz="2400" dirty="0"/>
              <a:t>, 2002; Norris, 2011)</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The Future of Guidelines</a:t>
            </a:r>
          </a:p>
        </p:txBody>
      </p:sp>
      <p:sp>
        <p:nvSpPr>
          <p:cNvPr id="31747" name="Rectangle 3"/>
          <p:cNvSpPr>
            <a:spLocks noGrp="1" noChangeArrowheads="1"/>
          </p:cNvSpPr>
          <p:nvPr>
            <p:ph sz="quarter" idx="14"/>
          </p:nvPr>
        </p:nvSpPr>
        <p:spPr>
          <a:xfrm>
            <a:off x="457200" y="1600200"/>
            <a:ext cx="8229600" cy="4800600"/>
          </a:xfrm>
        </p:spPr>
        <p:txBody>
          <a:bodyPr/>
          <a:lstStyle/>
          <a:p>
            <a:r>
              <a:rPr lang="en-US" altLang="en-US" dirty="0"/>
              <a:t>Many health care systems are convinced they help standardize and improve care and/or lower cost (Bristow, 2013)</a:t>
            </a:r>
          </a:p>
          <a:p>
            <a:r>
              <a:rPr lang="en-US" altLang="en-US" dirty="0"/>
              <a:t>Use will likely increase with proliferation of electronic health records and/or quality improvement efforts (Peleg, 2013)</a:t>
            </a:r>
          </a:p>
          <a:p>
            <a:r>
              <a:rPr lang="en-US" altLang="en-US" dirty="0"/>
              <a:t>Growing number are available from National Guidelines Clearinghouse (link at  </a:t>
            </a:r>
            <a:r>
              <a:rPr lang="en-US" altLang="en-US" dirty="0">
                <a:hlinkClick r:id="rId4" tooltip="Website for the Guideline Clearninghouse"/>
              </a:rPr>
              <a:t>http://www.guideline.gov</a:t>
            </a:r>
            <a:r>
              <a:rPr lang="en-US" altLang="en-US" dirty="0"/>
              <a:t>)</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Decision Analysis</a:t>
            </a:r>
          </a:p>
        </p:txBody>
      </p:sp>
      <p:sp>
        <p:nvSpPr>
          <p:cNvPr id="33795" name="Rectangle 3"/>
          <p:cNvSpPr>
            <a:spLocks noGrp="1" noChangeArrowheads="1"/>
          </p:cNvSpPr>
          <p:nvPr>
            <p:ph sz="quarter" idx="14"/>
          </p:nvPr>
        </p:nvSpPr>
        <p:spPr/>
        <p:txBody>
          <a:bodyPr/>
          <a:lstStyle/>
          <a:p>
            <a:r>
              <a:rPr lang="en-US" altLang="en-US"/>
              <a:t>Applies a formal structure for integrating evidence about beneficial and harmful effects of treatment options with associated values and preferences</a:t>
            </a:r>
          </a:p>
          <a:p>
            <a:r>
              <a:rPr lang="en-US" altLang="en-US"/>
              <a:t>They can be applied to guide decision making of single patient or to inform decisions about clinical policy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Decision Analysis for Anticoagulation in Atrial Fibrillation</a:t>
            </a:r>
          </a:p>
        </p:txBody>
      </p:sp>
      <p:sp>
        <p:nvSpPr>
          <p:cNvPr id="35843" name="Rectangle 4"/>
          <p:cNvSpPr>
            <a:spLocks noGrp="1" noChangeArrowheads="1"/>
          </p:cNvSpPr>
          <p:nvPr>
            <p:ph sz="quarter" idx="14"/>
          </p:nvPr>
        </p:nvSpPr>
        <p:spPr>
          <a:xfrm>
            <a:off x="457200" y="2558264"/>
            <a:ext cx="3518899" cy="2445251"/>
          </a:xfrm>
        </p:spPr>
        <p:txBody>
          <a:bodyPr/>
          <a:lstStyle/>
          <a:p>
            <a:r>
              <a:rPr lang="en-US" altLang="en-US" dirty="0"/>
              <a:t>Diamond is a decision node</a:t>
            </a:r>
          </a:p>
          <a:p>
            <a:r>
              <a:rPr lang="en-US" altLang="en-US" dirty="0"/>
              <a:t>Circles are chance nodes</a:t>
            </a:r>
          </a:p>
        </p:txBody>
      </p:sp>
      <p:pic>
        <p:nvPicPr>
          <p:cNvPr id="35846" name="Picture 9" descr="Diagram depicting the decision analysis for anticoagulation in atrial fibrillation – adapted from Guyatt, 2008.&#10;&#10;A Patient presents with Atrial Fibrillation. &#10;&#10;Three treatment options are presented: No Prophylaxis, Aspirin, and Warfarin. &#10;&#10;Four Outcomes are presented: No Stroke, no Bleed; Stroke, No Bleed; No Stroke, Bleed; Stroke and Bleed. &#10;&#10;&#10;" title="Diagram: Decision Analysis for Anticoagulation in Atrial Fibrillation"/>
          <p:cNvPicPr>
            <a:picLocks noGrp="1" noChangeAspect="1" noChangeArrowheads="1"/>
          </p:cNvPicPr>
          <p:nvPr>
            <p:ph sz="quarter" idx="18"/>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4067175" y="1772677"/>
            <a:ext cx="4619625" cy="3962400"/>
          </a:xfrm>
        </p:spPr>
      </p:pic>
      <p:sp>
        <p:nvSpPr>
          <p:cNvPr id="2" name="Text Placeholder 1"/>
          <p:cNvSpPr>
            <a:spLocks noGrp="1"/>
          </p:cNvSpPr>
          <p:nvPr>
            <p:ph type="body" sz="quarter" idx="33"/>
          </p:nvPr>
        </p:nvSpPr>
        <p:spPr>
          <a:xfrm>
            <a:off x="4171307" y="5610742"/>
            <a:ext cx="4798031" cy="533400"/>
          </a:xfrm>
        </p:spPr>
        <p:txBody>
          <a:bodyPr/>
          <a:lstStyle/>
          <a:p>
            <a:pPr marL="339725" indent="-339725"/>
            <a:r>
              <a:rPr lang="en-US" altLang="en-US" dirty="0"/>
              <a:t>5.7  Chart: Decision analysis for anticoagulation in atrial fibrillation. Adapted from </a:t>
            </a:r>
            <a:r>
              <a:rPr lang="en-US" altLang="en-US" dirty="0" err="1"/>
              <a:t>Guyatt</a:t>
            </a:r>
            <a:r>
              <a:rPr lang="en-US" altLang="en-US" dirty="0"/>
              <a:t> (2014).</a:t>
            </a:r>
          </a:p>
        </p:txBody>
      </p:sp>
      <p:sp>
        <p:nvSpPr>
          <p:cNvPr id="10" name="Slide Number Placeholder 9"/>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a:t>Using a Decision Analysis</a:t>
            </a:r>
          </a:p>
        </p:txBody>
      </p:sp>
      <p:sp>
        <p:nvSpPr>
          <p:cNvPr id="37891" name="Rectangle 3"/>
          <p:cNvSpPr>
            <a:spLocks noGrp="1" noChangeArrowheads="1"/>
          </p:cNvSpPr>
          <p:nvPr>
            <p:ph sz="quarter" idx="14"/>
          </p:nvPr>
        </p:nvSpPr>
        <p:spPr/>
        <p:txBody>
          <a:bodyPr/>
          <a:lstStyle/>
          <a:p>
            <a:r>
              <a:rPr lang="en-US" altLang="en-US"/>
              <a:t>Elicit utility values for outcomes from patient, such as risk of adverse events from disease or treatment</a:t>
            </a:r>
          </a:p>
          <a:p>
            <a:r>
              <a:rPr lang="en-US" altLang="en-US"/>
              <a:t>Calculate probabilities of events based on best evidence</a:t>
            </a:r>
          </a:p>
          <a:p>
            <a:r>
              <a:rPr lang="en-US" altLang="en-US"/>
              <a:t>“Fold back” decision tree to calculate overall utility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2"/>
          <p:cNvSpPr>
            <a:spLocks noGrp="1" noChangeArrowheads="1"/>
          </p:cNvSpPr>
          <p:nvPr>
            <p:ph type="title"/>
          </p:nvPr>
        </p:nvSpPr>
        <p:spPr/>
        <p:txBody>
          <a:bodyPr/>
          <a:lstStyle/>
          <a:p>
            <a:r>
              <a:rPr lang="en-US" altLang="en-US"/>
              <a:t>Limitations of Decision Analysis</a:t>
            </a:r>
          </a:p>
        </p:txBody>
      </p:sp>
      <p:sp>
        <p:nvSpPr>
          <p:cNvPr id="39939" name="Rectangle 13"/>
          <p:cNvSpPr>
            <a:spLocks noGrp="1" noChangeArrowheads="1"/>
          </p:cNvSpPr>
          <p:nvPr>
            <p:ph sz="quarter" idx="14"/>
          </p:nvPr>
        </p:nvSpPr>
        <p:spPr/>
        <p:txBody>
          <a:bodyPr/>
          <a:lstStyle/>
          <a:p>
            <a:r>
              <a:rPr lang="en-US" altLang="en-US"/>
              <a:t>Presents idealized situation that may not apply to a patient but give a framework for making decisions and/or deviating from standard approach</a:t>
            </a:r>
          </a:p>
          <a:p>
            <a:r>
              <a:rPr lang="en-US" altLang="en-US"/>
              <a:t>Decision analyses are time-consuming on individual level and may be dependent on quantification of values and fuzzy situations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a:t>Evidence-Based Practice</a:t>
            </a:r>
            <a:br>
              <a:rPr lang="en-US" altLang="en-US"/>
            </a:br>
            <a:r>
              <a:rPr lang="en-US" altLang="en-US"/>
              <a:t>Summary – Lecture g</a:t>
            </a:r>
          </a:p>
        </p:txBody>
      </p:sp>
      <p:sp>
        <p:nvSpPr>
          <p:cNvPr id="41988" name="Text Placeholder 3"/>
          <p:cNvSpPr>
            <a:spLocks noGrp="1"/>
          </p:cNvSpPr>
          <p:nvPr>
            <p:ph type="body" sz="quarter" idx="11"/>
          </p:nvPr>
        </p:nvSpPr>
        <p:spPr/>
        <p:txBody>
          <a:bodyPr/>
          <a:lstStyle/>
          <a:p>
            <a:r>
              <a:rPr lang="en-US" altLang="en-US"/>
              <a:t>Two main approaches for making recommendations based on evidence</a:t>
            </a:r>
          </a:p>
          <a:p>
            <a:r>
              <a:rPr lang="en-US" altLang="en-US"/>
              <a:t>Clinical practice guidelines provide steps and decision points for providing clinical care</a:t>
            </a:r>
          </a:p>
          <a:p>
            <a:r>
              <a:rPr lang="en-US" altLang="en-US"/>
              <a:t>Decision analysis allows elucidation of a framework for making optimal decisions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Evidence-Based Practice</a:t>
            </a:r>
            <a:br>
              <a:rPr lang="en-US" altLang="en-US"/>
            </a:br>
            <a:r>
              <a:rPr lang="en-US" altLang="en-US"/>
              <a:t>Summary </a:t>
            </a:r>
            <a:endParaRPr lang="en-US" altLang="en-US" dirty="0"/>
          </a:p>
        </p:txBody>
      </p:sp>
      <p:sp>
        <p:nvSpPr>
          <p:cNvPr id="44035" name="Content Placeholder 2"/>
          <p:cNvSpPr>
            <a:spLocks noGrp="1"/>
          </p:cNvSpPr>
          <p:nvPr>
            <p:ph type="body" sz="quarter" idx="11"/>
          </p:nvPr>
        </p:nvSpPr>
        <p:spPr/>
        <p:txBody>
          <a:bodyPr/>
          <a:lstStyle/>
          <a:p>
            <a:r>
              <a:rPr lang="en-US" altLang="en-US" sz="3000" dirty="0"/>
              <a:t>EBM provides a set of tools and a disciplined approach to informing clinical decision making</a:t>
            </a:r>
          </a:p>
          <a:p>
            <a:r>
              <a:rPr lang="en-US" altLang="en-US" sz="3000" dirty="0"/>
              <a:t>Helps to find the best evidence to answer the four basic types of clinical questions: interventions, diagnosis, harm, and prognosis</a:t>
            </a:r>
          </a:p>
          <a:p>
            <a:r>
              <a:rPr lang="en-US" altLang="en-US" sz="3000" dirty="0"/>
              <a:t>Provides two approaches to making recommendations: clinical practice guidelines and decision analyses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a:t>Evidence-Based Practice</a:t>
            </a:r>
            <a:br>
              <a:rPr lang="en-US" altLang="en-US"/>
            </a:br>
            <a:r>
              <a:rPr lang="en-US" altLang="en-US"/>
              <a:t>References – Lecture g</a:t>
            </a:r>
          </a:p>
        </p:txBody>
      </p:sp>
      <p:sp>
        <p:nvSpPr>
          <p:cNvPr id="46084" name="Text Placeholder 5"/>
          <p:cNvSpPr>
            <a:spLocks noGrp="1"/>
          </p:cNvSpPr>
          <p:nvPr>
            <p:ph type="body" sz="quarter" idx="16"/>
          </p:nvPr>
        </p:nvSpPr>
        <p:spPr/>
        <p:txBody>
          <a:bodyPr/>
          <a:lstStyle/>
          <a:p>
            <a:r>
              <a:rPr lang="en-US" altLang="en-US" dirty="0"/>
              <a:t>References </a:t>
            </a:r>
          </a:p>
          <a:p>
            <a:r>
              <a:rPr lang="en-US" altLang="en-US" sz="1400" b="0" dirty="0"/>
              <a:t>Boyd, C., Darer, J., Boult, C., Fried, L., Boult, L., &amp; Wu, A. (2005). Clinical practice guidelines and quality of care for older patients with multiple comorbid diseases: Implications for pay for performance. Journal of the American Medical Association, 294, 716–724. </a:t>
            </a:r>
          </a:p>
          <a:p>
            <a:r>
              <a:rPr lang="en-US" altLang="en-US" sz="1400" b="0" dirty="0"/>
              <a:t>Bristow, R. E., Chang, J., </a:t>
            </a:r>
            <a:r>
              <a:rPr lang="en-US" altLang="en-US" sz="1400" b="0" dirty="0" err="1"/>
              <a:t>Ziogas</a:t>
            </a:r>
            <a:r>
              <a:rPr lang="en-US" altLang="en-US" sz="1400" b="0" dirty="0"/>
              <a:t>, A., &amp; Anton-Culver, H. (2013). Adherence to treatment guidelines for ovarian cancer as a measure of quality </a:t>
            </a:r>
            <a:r>
              <a:rPr lang="en-US" altLang="en-US" sz="1400" b="0" dirty="0" err="1"/>
              <a:t>care.Obstetrics</a:t>
            </a:r>
            <a:r>
              <a:rPr lang="en-US" altLang="en-US" sz="1400" b="0" dirty="0"/>
              <a:t> &amp; Gynecology, 121(6), 1226-1234.</a:t>
            </a:r>
          </a:p>
          <a:p>
            <a:r>
              <a:rPr lang="en-US" altLang="en-US" sz="1400" b="0" dirty="0"/>
              <a:t>Cabana, M., Rand, C., </a:t>
            </a:r>
            <a:r>
              <a:rPr lang="en-US" altLang="en-US" sz="1400" b="0" dirty="0" err="1"/>
              <a:t>Powe</a:t>
            </a:r>
            <a:r>
              <a:rPr lang="en-US" altLang="en-US" sz="1400" b="0" dirty="0"/>
              <a:t>, N., Wu, A., Wilson, M., </a:t>
            </a:r>
            <a:r>
              <a:rPr lang="en-US" altLang="en-US" sz="1400" b="0" dirty="0" err="1"/>
              <a:t>Abboud</a:t>
            </a:r>
            <a:r>
              <a:rPr lang="en-US" altLang="en-US" sz="1400" b="0" dirty="0"/>
              <a:t>, P., &amp; Rubin, H. (1999). Why don’t physicians follow clinical practice guidelines? A framework for improvement. Journal of the American Medical Association, 282, 1458–1465. </a:t>
            </a:r>
          </a:p>
          <a:p>
            <a:r>
              <a:rPr lang="en-US" altLang="en-US" sz="1400" b="0" dirty="0"/>
              <a:t>Choudhry, N., </a:t>
            </a:r>
            <a:r>
              <a:rPr lang="en-US" altLang="en-US" sz="1400" b="0" dirty="0" err="1"/>
              <a:t>Stelfox</a:t>
            </a:r>
            <a:r>
              <a:rPr lang="en-US" altLang="en-US" sz="1400" b="0" dirty="0"/>
              <a:t>, H., &amp; </a:t>
            </a:r>
            <a:r>
              <a:rPr lang="en-US" altLang="en-US" sz="1400" b="0" dirty="0" err="1"/>
              <a:t>Detsky</a:t>
            </a:r>
            <a:r>
              <a:rPr lang="en-US" altLang="en-US" sz="1400" b="0" dirty="0"/>
              <a:t>, A. (2002). Relationships between authors of clinical practice guidelines and the pharmaceutical industry. Journal of the American Medical Association, 287, 612–617. </a:t>
            </a:r>
          </a:p>
          <a:p>
            <a:r>
              <a:rPr lang="en-US" altLang="en-US" sz="1400" b="0" dirty="0"/>
              <a:t>Diamond, G., &amp; </a:t>
            </a:r>
            <a:r>
              <a:rPr lang="en-US" altLang="en-US" sz="1400" b="0" dirty="0" err="1"/>
              <a:t>Kaul</a:t>
            </a:r>
            <a:r>
              <a:rPr lang="en-US" altLang="en-US" sz="1400" b="0" dirty="0"/>
              <a:t>, S. (2008). The disconnect between practice guidelines and clinical practice—Stressed out. Journal of the American Medical Association, 300, 1817–1819. </a:t>
            </a:r>
          </a:p>
          <a:p>
            <a:r>
              <a:rPr lang="en-US" altLang="en-US" sz="1400" b="0" dirty="0" err="1"/>
              <a:t>Gabbay</a:t>
            </a:r>
            <a:r>
              <a:rPr lang="en-US" altLang="en-US" sz="1400" b="0" dirty="0"/>
              <a:t>, J., &amp; </a:t>
            </a:r>
            <a:r>
              <a:rPr lang="en-US" altLang="en-US" sz="1400" b="0" dirty="0" err="1"/>
              <a:t>LeMay</a:t>
            </a:r>
            <a:r>
              <a:rPr lang="en-US" altLang="en-US" sz="1400" b="0" dirty="0"/>
              <a:t>, A. (2004). Evidence based guidelines or collectively constructed “</a:t>
            </a:r>
            <a:r>
              <a:rPr lang="en-US" altLang="en-US" sz="1400" b="0" dirty="0" err="1"/>
              <a:t>mindlines</a:t>
            </a:r>
            <a:r>
              <a:rPr lang="en-US" altLang="en-US" sz="1400" b="0" dirty="0"/>
              <a:t>”? Ethnographic study of knowledge management in primary care. British Medical Journal, 329, 1013. </a:t>
            </a:r>
          </a:p>
          <a:p>
            <a:r>
              <a:rPr lang="en-US" altLang="en-US" sz="1400" b="0" dirty="0" err="1"/>
              <a:t>Guyatt</a:t>
            </a:r>
            <a:r>
              <a:rPr lang="en-US" altLang="en-US" sz="1400" b="0" dirty="0"/>
              <a:t>, G., Rennie, D., Meade, M., &amp; Cook, D. (2014). Users’ guides to the medical literature: Essentials of evidence-based clinical practice, 3rd ed. New York: McGraw-Hill. </a:t>
            </a:r>
          </a:p>
        </p:txBody>
      </p:sp>
      <p:sp>
        <p:nvSpPr>
          <p:cNvPr id="9" name="Slide Number Placeholder 8"/>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a:t>Evidence-Based Practice</a:t>
            </a:r>
            <a:br>
              <a:rPr lang="en-US" altLang="en-US"/>
            </a:br>
            <a:r>
              <a:rPr lang="en-US" altLang="en-US"/>
              <a:t>References – Lecture g Continued</a:t>
            </a:r>
            <a:endParaRPr lang="en-US" altLang="en-US" dirty="0"/>
          </a:p>
        </p:txBody>
      </p:sp>
      <p:sp>
        <p:nvSpPr>
          <p:cNvPr id="48131" name="Text Placeholder 4"/>
          <p:cNvSpPr>
            <a:spLocks noGrp="1"/>
          </p:cNvSpPr>
          <p:nvPr>
            <p:ph type="body" sz="quarter" idx="16"/>
          </p:nvPr>
        </p:nvSpPr>
        <p:spPr>
          <a:xfrm>
            <a:off x="457200" y="1600199"/>
            <a:ext cx="8229600" cy="4872519"/>
          </a:xfrm>
        </p:spPr>
        <p:txBody>
          <a:bodyPr/>
          <a:lstStyle/>
          <a:p>
            <a:r>
              <a:rPr lang="en-US" altLang="en-US" dirty="0"/>
              <a:t>References</a:t>
            </a:r>
          </a:p>
          <a:p>
            <a:r>
              <a:rPr lang="en-US" altLang="en-US" sz="1400" b="0" dirty="0" err="1"/>
              <a:t>Hibble</a:t>
            </a:r>
            <a:r>
              <a:rPr lang="en-US" altLang="en-US" sz="1400" b="0" dirty="0"/>
              <a:t>, A., </a:t>
            </a:r>
            <a:r>
              <a:rPr lang="en-US" altLang="en-US" sz="1400" b="0" dirty="0" err="1"/>
              <a:t>Kanka</a:t>
            </a:r>
            <a:r>
              <a:rPr lang="en-US" altLang="en-US" sz="1400" b="0" dirty="0"/>
              <a:t>, D., </a:t>
            </a:r>
            <a:r>
              <a:rPr lang="en-US" altLang="en-US" sz="1400" b="0" dirty="0" err="1"/>
              <a:t>Penchion</a:t>
            </a:r>
            <a:r>
              <a:rPr lang="en-US" altLang="en-US" sz="1400" b="0" dirty="0"/>
              <a:t> , D., &amp; </a:t>
            </a:r>
            <a:r>
              <a:rPr lang="en-US" altLang="en-US" sz="1400" b="0" dirty="0" err="1"/>
              <a:t>Pooles</a:t>
            </a:r>
            <a:r>
              <a:rPr lang="en-US" altLang="en-US" sz="1400" b="0" dirty="0"/>
              <a:t>, F. (1998). Guidelines in general practice: The new Tower of Babel? British Medical Journal, 317, 862–863. </a:t>
            </a:r>
          </a:p>
          <a:p>
            <a:r>
              <a:rPr lang="en-US" altLang="en-US" sz="1400" b="0" dirty="0" err="1"/>
              <a:t>Khodambashi</a:t>
            </a:r>
            <a:r>
              <a:rPr lang="en-US" altLang="en-US" sz="1400" b="0" dirty="0"/>
              <a:t>, S., &amp; </a:t>
            </a:r>
            <a:r>
              <a:rPr lang="en-US" altLang="en-US" sz="1400" b="0" dirty="0" err="1"/>
              <a:t>Nytrø</a:t>
            </a:r>
            <a:r>
              <a:rPr lang="en-US" altLang="en-US" sz="1400" b="0" dirty="0"/>
              <a:t>, Ø. (2015). Lessons Learnt from Evaluation of Computer Interpretable Clinical Guidelines Tools and Methods: Literature Review. Studies in health technology and informatics, 216, 980.  Retrieved from </a:t>
            </a:r>
            <a:r>
              <a:rPr lang="en-US" altLang="en-US" sz="1400" b="0" dirty="0">
                <a:hlinkClick r:id="rId4" tooltip="Llink to pdf article"/>
              </a:rPr>
              <a:t>https://www.researchgate.net/profile/Soudabeh_Khodambashi2/publication/281409241_Lessons_Learnt_from_Evaluation_of_Computer_Interpretable_Clinical_Guidelines_Tools_and_Methods_Literature_Review/links/55e5d7ac08aebdc0f58b88c0.pdf</a:t>
            </a:r>
            <a:endParaRPr lang="en-US" altLang="en-US" sz="1400" b="0" dirty="0"/>
          </a:p>
          <a:p>
            <a:r>
              <a:rPr lang="en-US" altLang="en-US" sz="1400" b="0" dirty="0"/>
              <a:t>Kung, J., Miller, R. R., &amp; </a:t>
            </a:r>
            <a:r>
              <a:rPr lang="en-US" altLang="en-US" sz="1400" b="0" dirty="0" err="1"/>
              <a:t>Mackowiak</a:t>
            </a:r>
            <a:r>
              <a:rPr lang="en-US" altLang="en-US" sz="1400" b="0" dirty="0"/>
              <a:t>, P. A. (2012). Failure of clinical practice guidelines to meet institute of medicine standards: two more decades of little, if any, progress. Archives of internal medicine, 172(21), 1628-1633. Retrieved from </a:t>
            </a:r>
            <a:r>
              <a:rPr lang="en-US" altLang="en-US" sz="1400" b="0" dirty="0">
                <a:hlinkClick r:id="rId5" tooltip="Link to article"/>
              </a:rPr>
              <a:t>http://archinte.jamanetwork.com/article.aspx?articleid=1384245</a:t>
            </a:r>
            <a:endParaRPr lang="en-US" altLang="en-US" sz="1400" b="0" dirty="0"/>
          </a:p>
          <a:p>
            <a:r>
              <a:rPr lang="en-US" altLang="en-US" sz="1400" b="0" dirty="0"/>
              <a:t>Lin, G., Dudley, R., Lucas, F., </a:t>
            </a:r>
            <a:r>
              <a:rPr lang="en-US" altLang="en-US" sz="1400" b="0" dirty="0" err="1"/>
              <a:t>Malenka</a:t>
            </a:r>
            <a:r>
              <a:rPr lang="en-US" altLang="en-US" sz="1400" b="0" dirty="0"/>
              <a:t>, D., </a:t>
            </a:r>
            <a:r>
              <a:rPr lang="en-US" altLang="en-US" sz="1400" b="0" dirty="0" err="1"/>
              <a:t>Vittinghoff</a:t>
            </a:r>
            <a:r>
              <a:rPr lang="en-US" altLang="en-US" sz="1400" b="0" dirty="0"/>
              <a:t>, E., &amp; </a:t>
            </a:r>
            <a:r>
              <a:rPr lang="en-US" altLang="en-US" sz="1400" b="0" dirty="0" err="1"/>
              <a:t>Redberg</a:t>
            </a:r>
            <a:r>
              <a:rPr lang="en-US" altLang="en-US" sz="1400" b="0" dirty="0"/>
              <a:t>, R. (2008). Frequency of stress testing to document ischemia prior to elective percutaneous coronary intervention. Journal of the American Medical Association, 300, 1765–1773. </a:t>
            </a:r>
          </a:p>
          <a:p>
            <a:r>
              <a:rPr lang="en-US" altLang="en-US" sz="1400" b="0" dirty="0" err="1"/>
              <a:t>Manikam</a:t>
            </a:r>
            <a:r>
              <a:rPr lang="en-US" altLang="en-US" sz="1400" b="0" dirty="0"/>
              <a:t>, L., et </a:t>
            </a:r>
            <a:r>
              <a:rPr lang="en-US" altLang="en-US" sz="1400" b="0" dirty="0" err="1"/>
              <a:t>als</a:t>
            </a:r>
            <a:r>
              <a:rPr lang="en-US" altLang="en-US" sz="1400" b="0" dirty="0"/>
              <a:t>. (2015). What drives junior doctors to use clinical practice guidelines? A national cross-sectional survey of foundation doctors in England &amp; Wales. BMC medical education, 15(1), 1. Retrieved from </a:t>
            </a:r>
            <a:r>
              <a:rPr lang="en-US" altLang="en-US" sz="1400" b="0" dirty="0">
                <a:hlinkClick r:id="rId6" tooltip="Link to article"/>
              </a:rPr>
              <a:t>http://bmcmededuc.biomedcentral.com/articles/10.1186/s12909-015-0510-3</a:t>
            </a:r>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r>
              <a:rPr lang="en-US" altLang="en-US"/>
              <a:t>The Culture of Health Care</a:t>
            </a:r>
          </a:p>
        </p:txBody>
      </p:sp>
      <p:sp>
        <p:nvSpPr>
          <p:cNvPr id="13315" name="Subtitle 5"/>
          <p:cNvSpPr>
            <a:spLocks noGrp="1"/>
          </p:cNvSpPr>
          <p:nvPr>
            <p:ph type="body" sz="half" idx="2"/>
          </p:nvPr>
        </p:nvSpPr>
        <p:spPr/>
        <p:txBody>
          <a:bodyPr/>
          <a:lstStyle/>
          <a:p>
            <a:r>
              <a:rPr lang="en-US" altLang="en-US"/>
              <a:t>Evidence-Based Practice</a:t>
            </a:r>
          </a:p>
        </p:txBody>
      </p:sp>
      <p:sp>
        <p:nvSpPr>
          <p:cNvPr id="13316" name="Text Placeholder 5"/>
          <p:cNvSpPr>
            <a:spLocks noGrp="1"/>
          </p:cNvSpPr>
          <p:nvPr>
            <p:ph type="body" sz="quarter" idx="11"/>
          </p:nvPr>
        </p:nvSpPr>
        <p:spPr/>
        <p:txBody>
          <a:bodyPr/>
          <a:lstStyle/>
          <a:p>
            <a:r>
              <a:rPr lang="en-US" altLang="en-US"/>
              <a:t>Lecture g</a:t>
            </a:r>
          </a:p>
          <a:p>
            <a:endParaRPr lang="en-US" altLang="en-US"/>
          </a:p>
        </p:txBody>
      </p:sp>
      <p:sp>
        <p:nvSpPr>
          <p:cNvPr id="13317" name="Text Placeholder 6"/>
          <p:cNvSpPr>
            <a:spLocks noGrp="1"/>
          </p:cNvSpPr>
          <p:nvPr>
            <p:ph type="body" sz="quarter" idx="12"/>
          </p:nvPr>
        </p:nvSpPr>
        <p:spPr>
          <a:xfrm>
            <a:off x="685800" y="5232399"/>
            <a:ext cx="7772400" cy="1312333"/>
          </a:xfrm>
        </p:spPr>
        <p:txBody>
          <a:bodyPr/>
          <a:lstStyle/>
          <a:p>
            <a:r>
              <a:rPr lang="en-US" altLang="en-US" dirty="0"/>
              <a:t>This material (Comp2 Unit 5)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t>This work is licensed under the Creative Commons Attribution-</a:t>
            </a:r>
            <a:r>
              <a:rPr lang="en-US" altLang="en-US" dirty="0" err="1"/>
              <a:t>NonCommercial</a:t>
            </a:r>
            <a:r>
              <a:rPr lang="en-US" altLang="en-US" dirty="0"/>
              <a:t>-</a:t>
            </a:r>
            <a:r>
              <a:rPr lang="en-US" altLang="en-US" dirty="0" err="1"/>
              <a:t>ShareAlike</a:t>
            </a:r>
            <a:r>
              <a:rPr lang="en-US" altLang="en-US" dirty="0"/>
              <a:t> 4.0 International License. To view a copy of this license, visit </a:t>
            </a:r>
            <a:r>
              <a:rPr lang="en-US" altLang="en-US" dirty="0">
                <a:ea typeface="Calibri" pitchFamily="34" charset="0"/>
                <a:cs typeface="Times New Roman" pitchFamily="18" charset="0"/>
                <a:hlinkClick r:id="rId4" tooltip="Link to Creative Commons CC BY NC SA 4.0 International License"/>
              </a:rPr>
              <a:t>http://creativecommons.org/licenses/by-nc-sa/4.0/</a:t>
            </a:r>
            <a:r>
              <a:rPr lang="en-US" altLang="en-US" dirty="0"/>
              <a:t>.</a:t>
            </a:r>
          </a:p>
        </p:txBody>
      </p:sp>
    </p:spTree>
    <p:custDataLst>
      <p:tags r:id="rId1"/>
    </p:custData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65760" y="274637"/>
            <a:ext cx="8412480" cy="1143000"/>
          </a:xfrm>
        </p:spPr>
        <p:txBody>
          <a:bodyPr/>
          <a:lstStyle/>
          <a:p>
            <a:r>
              <a:rPr lang="en-US" altLang="en-US" dirty="0"/>
              <a:t>Evidence-Based Practice</a:t>
            </a:r>
            <a:br>
              <a:rPr lang="en-US" altLang="en-US" dirty="0"/>
            </a:br>
            <a:r>
              <a:rPr lang="en-US" altLang="en-US" dirty="0"/>
              <a:t>References – Lecture g Continued 2</a:t>
            </a:r>
          </a:p>
        </p:txBody>
      </p:sp>
      <p:sp>
        <p:nvSpPr>
          <p:cNvPr id="50179" name="Text Placeholder 2"/>
          <p:cNvSpPr>
            <a:spLocks noGrp="1"/>
          </p:cNvSpPr>
          <p:nvPr>
            <p:ph type="body" sz="quarter" idx="16"/>
          </p:nvPr>
        </p:nvSpPr>
        <p:spPr/>
        <p:txBody>
          <a:bodyPr/>
          <a:lstStyle/>
          <a:p>
            <a:r>
              <a:rPr lang="en-US" altLang="en-US" dirty="0"/>
              <a:t>References</a:t>
            </a:r>
          </a:p>
          <a:p>
            <a:r>
              <a:rPr lang="en-US" altLang="en-US" sz="1400" b="0" dirty="0" err="1"/>
              <a:t>Maviglia</a:t>
            </a:r>
            <a:r>
              <a:rPr lang="en-US" altLang="en-US" sz="1400" b="0" dirty="0"/>
              <a:t>, S., </a:t>
            </a:r>
            <a:r>
              <a:rPr lang="en-US" altLang="en-US" sz="1400" b="0" dirty="0" err="1"/>
              <a:t>Zielstorff</a:t>
            </a:r>
            <a:r>
              <a:rPr lang="en-US" altLang="en-US" sz="1400" b="0" dirty="0"/>
              <a:t>, R., </a:t>
            </a:r>
            <a:r>
              <a:rPr lang="en-US" altLang="en-US" sz="1400" b="0" dirty="0" err="1"/>
              <a:t>Paterno</a:t>
            </a:r>
            <a:r>
              <a:rPr lang="en-US" altLang="en-US" sz="1400" b="0" dirty="0"/>
              <a:t>, M., </a:t>
            </a:r>
            <a:r>
              <a:rPr lang="en-US" altLang="en-US" sz="1400" b="0" dirty="0" err="1"/>
              <a:t>Teich</a:t>
            </a:r>
            <a:r>
              <a:rPr lang="en-US" altLang="en-US" sz="1400" b="0" dirty="0"/>
              <a:t>, J., Bates, D., &amp; </a:t>
            </a:r>
            <a:r>
              <a:rPr lang="en-US" altLang="en-US" sz="1400" b="0" dirty="0" err="1"/>
              <a:t>Kuperman</a:t>
            </a:r>
            <a:r>
              <a:rPr lang="en-US" altLang="en-US" sz="1400" b="0" dirty="0"/>
              <a:t>, G. (2003). Automating complex guidelines for chronic disease: Lessons learned. Journal of the American Medical Informatics Association, 10, 154–165. </a:t>
            </a:r>
          </a:p>
          <a:p>
            <a:r>
              <a:rPr lang="en-US" altLang="en-US" sz="1400" b="0" dirty="0"/>
              <a:t>Norris, S. L., </a:t>
            </a:r>
            <a:r>
              <a:rPr lang="en-US" altLang="en-US" sz="1400" b="0" dirty="0" err="1"/>
              <a:t>Holmer</a:t>
            </a:r>
            <a:r>
              <a:rPr lang="en-US" altLang="en-US" sz="1400" b="0" dirty="0"/>
              <a:t>, H. K., Ogden, L. A., &amp; </a:t>
            </a:r>
            <a:r>
              <a:rPr lang="en-US" altLang="en-US" sz="1400" b="0" dirty="0" err="1"/>
              <a:t>Burda</a:t>
            </a:r>
            <a:r>
              <a:rPr lang="en-US" altLang="en-US" sz="1400" b="0" dirty="0"/>
              <a:t>, B. U. (2011). Conflict of interest in clinical practice guideline development: a systematic review. </a:t>
            </a:r>
            <a:r>
              <a:rPr lang="en-US" altLang="en-US" sz="1400" b="0" dirty="0" err="1"/>
              <a:t>PloS</a:t>
            </a:r>
            <a:r>
              <a:rPr lang="en-US" altLang="en-US" sz="1400" b="0" dirty="0"/>
              <a:t> one, 6(10), e25153. Retrieved from </a:t>
            </a:r>
            <a:r>
              <a:rPr lang="en-US" altLang="en-US" sz="1400" b="0" dirty="0">
                <a:hlinkClick r:id="rId3" tooltip="Link to pdf article"/>
              </a:rPr>
              <a:t>http://journals.plos.org/plosone/article?id=10.1371/journal.pone.0025153</a:t>
            </a:r>
            <a:endParaRPr lang="en-US" altLang="en-US" sz="1400" b="0" dirty="0"/>
          </a:p>
          <a:p>
            <a:r>
              <a:rPr lang="en-US" altLang="en-US" sz="1400" b="0" dirty="0" err="1"/>
              <a:t>Ohno</a:t>
            </a:r>
            <a:r>
              <a:rPr lang="en-US" altLang="en-US" sz="1400" b="0" dirty="0"/>
              <a:t>-Machado, L., </a:t>
            </a:r>
            <a:r>
              <a:rPr lang="en-US" altLang="en-US" sz="1400" b="0" dirty="0" err="1"/>
              <a:t>Gennari</a:t>
            </a:r>
            <a:r>
              <a:rPr lang="en-US" altLang="en-US" sz="1400" b="0" dirty="0"/>
              <a:t>, J., Murphy, S., Jain, N., </a:t>
            </a:r>
            <a:r>
              <a:rPr lang="en-US" altLang="en-US" sz="1400" b="0" dirty="0" err="1"/>
              <a:t>Tu</a:t>
            </a:r>
            <a:r>
              <a:rPr lang="en-US" altLang="en-US" sz="1400" b="0" dirty="0"/>
              <a:t>, S., Oliver, D., . . . Barnett, G. (1998). The </a:t>
            </a:r>
            <a:r>
              <a:rPr lang="en-US" altLang="en-US" sz="1400" b="0" dirty="0" err="1"/>
              <a:t>GuideLine</a:t>
            </a:r>
            <a:r>
              <a:rPr lang="en-US" altLang="en-US" sz="1400" b="0" dirty="0"/>
              <a:t> Interchange Format: A model for representing guidelines. Journal of the American Medical Informatics Association, 5, 357–372.</a:t>
            </a:r>
          </a:p>
          <a:p>
            <a:r>
              <a:rPr lang="en-US" altLang="en-US" sz="1400" b="0" dirty="0"/>
              <a:t>Peleg, M. (2013). Computer-interpretable clinical guidelines: a methodological review. Journal of biomedical informatics, 46(4), 744-763. </a:t>
            </a:r>
          </a:p>
          <a:p>
            <a:r>
              <a:rPr lang="en-US" altLang="en-US" sz="1400" b="0" dirty="0"/>
              <a:t>Richards, D. (2006). Guidelines and the killer B’s. Evidence-based Dentistry 7, 1–2.</a:t>
            </a:r>
          </a:p>
          <a:p>
            <a:endParaRPr lang="en-US" altLang="en-US" dirty="0"/>
          </a:p>
        </p:txBody>
      </p:sp>
      <p:sp>
        <p:nvSpPr>
          <p:cNvPr id="9" name="Text Placeholder 8"/>
          <p:cNvSpPr>
            <a:spLocks noGrp="1"/>
          </p:cNvSpPr>
          <p:nvPr>
            <p:ph type="body" sz="quarter" idx="20"/>
          </p:nvPr>
        </p:nvSpPr>
        <p:spPr>
          <a:xfrm>
            <a:off x="457200" y="4977829"/>
            <a:ext cx="8229600" cy="1371600"/>
          </a:xfrm>
        </p:spPr>
        <p:txBody>
          <a:bodyPr/>
          <a:lstStyle/>
          <a:p>
            <a:r>
              <a:rPr lang="en-US" altLang="en-US" dirty="0"/>
              <a:t>Charts</a:t>
            </a:r>
          </a:p>
          <a:p>
            <a:r>
              <a:rPr lang="en-US" altLang="en-US" sz="1400" b="0" dirty="0"/>
              <a:t>5.6 Chart: Example guideline algorithm for the flu shot (Hersh, William, OHSU, 2010</a:t>
            </a:r>
          </a:p>
          <a:p>
            <a:pPr lvl="1"/>
            <a:r>
              <a:rPr lang="en-US" altLang="en-US" dirty="0"/>
              <a:t>5.7	Chart: Decision analysis for anticoagulation in atrial fibrillation. Adapted from </a:t>
            </a:r>
            <a:r>
              <a:rPr lang="en-US" altLang="en-US" dirty="0" err="1"/>
              <a:t>Guyatt</a:t>
            </a:r>
            <a:r>
              <a:rPr lang="en-US" altLang="en-US" dirty="0"/>
              <a:t>, 2014</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Evidence-Based Practice</a:t>
            </a:r>
            <a:br>
              <a:rPr lang="en-US" dirty="0"/>
            </a:br>
            <a:r>
              <a:rPr lang="en-US" dirty="0"/>
              <a:t>Lecture g</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Evidence-Based Practice</a:t>
            </a:r>
            <a:br>
              <a:rPr lang="en-US" altLang="en-US"/>
            </a:br>
            <a:r>
              <a:rPr lang="en-US" altLang="en-US"/>
              <a:t>Learning Objectives</a:t>
            </a:r>
          </a:p>
        </p:txBody>
      </p:sp>
      <p:sp>
        <p:nvSpPr>
          <p:cNvPr id="15363" name="Text Placeholder 3"/>
          <p:cNvSpPr>
            <a:spLocks noGrp="1"/>
          </p:cNvSpPr>
          <p:nvPr>
            <p:ph sz="quarter" idx="14"/>
          </p:nvPr>
        </p:nvSpPr>
        <p:spPr/>
        <p:txBody>
          <a:bodyPr/>
          <a:lstStyle/>
          <a:p>
            <a:r>
              <a:rPr lang="en-US" altLang="en-US" sz="2000" dirty="0"/>
              <a:t>Define the key tenets of evidence-based medicine (EBM) and its role in the culture of health care (Lectures a, b).</a:t>
            </a:r>
          </a:p>
          <a:p>
            <a:r>
              <a:rPr lang="en-US" altLang="en-US" sz="2000" dirty="0"/>
              <a:t>Construct answerable clinical questions and critically appraise evidence answering them (Lecture b).</a:t>
            </a:r>
          </a:p>
          <a:p>
            <a:r>
              <a:rPr lang="en-US" altLang="en-US" sz="2000" dirty="0"/>
              <a:t>Explain how EBM can be applied to intervention studies, including the phrasing of answerable questions, finding evidence to answer them, and applying them to given clinical situations (Lecture c).</a:t>
            </a:r>
          </a:p>
          <a:p>
            <a:r>
              <a:rPr lang="en-US" altLang="en-US" sz="2000" dirty="0"/>
              <a:t>Describe how EBM can be applied to key clinical questions of diagnosis, harm, and prognosis (Lectures d, e).</a:t>
            </a:r>
          </a:p>
          <a:p>
            <a:r>
              <a:rPr lang="en-US" altLang="en-US" sz="2000" dirty="0"/>
              <a:t>Discuss the benefits and limitations to summarizing evidence (Lecture f).</a:t>
            </a:r>
          </a:p>
          <a:p>
            <a:r>
              <a:rPr lang="en-US" altLang="en-US" sz="2000" dirty="0"/>
              <a:t>Describe how EBM is used in clinical settings through clinical practice guidelines and decision analysis (Lecture g).</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Techniques for Specifying Recommendations</a:t>
            </a:r>
            <a:endParaRPr lang="en-US" dirty="0"/>
          </a:p>
        </p:txBody>
      </p:sp>
      <p:sp>
        <p:nvSpPr>
          <p:cNvPr id="17411" name="Rectangle 3"/>
          <p:cNvSpPr>
            <a:spLocks noGrp="1" noChangeArrowheads="1"/>
          </p:cNvSpPr>
          <p:nvPr>
            <p:ph sz="quarter" idx="14"/>
          </p:nvPr>
        </p:nvSpPr>
        <p:spPr/>
        <p:txBody>
          <a:bodyPr/>
          <a:lstStyle/>
          <a:p>
            <a:r>
              <a:rPr lang="en-US" altLang="en-US"/>
              <a:t>Clinical practice guidelines</a:t>
            </a:r>
          </a:p>
          <a:p>
            <a:r>
              <a:rPr lang="en-US" altLang="en-US"/>
              <a:t>Decision analysis</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2"/>
          <p:cNvSpPr>
            <a:spLocks noGrp="1" noChangeArrowheads="1"/>
          </p:cNvSpPr>
          <p:nvPr>
            <p:ph type="title"/>
          </p:nvPr>
        </p:nvSpPr>
        <p:spPr/>
        <p:txBody>
          <a:bodyPr/>
          <a:lstStyle/>
          <a:p>
            <a:r>
              <a:rPr lang="en-US" altLang="en-US"/>
              <a:t>What Is a Clinical Practice Guideline?</a:t>
            </a:r>
          </a:p>
        </p:txBody>
      </p:sp>
      <p:sp>
        <p:nvSpPr>
          <p:cNvPr id="19459" name="Rectangle 13"/>
          <p:cNvSpPr>
            <a:spLocks noGrp="1" noChangeArrowheads="1"/>
          </p:cNvSpPr>
          <p:nvPr>
            <p:ph sz="quarter" idx="14"/>
          </p:nvPr>
        </p:nvSpPr>
        <p:spPr>
          <a:xfrm>
            <a:off x="457200" y="1600200"/>
            <a:ext cx="8229600" cy="4307440"/>
          </a:xfrm>
        </p:spPr>
        <p:txBody>
          <a:bodyPr/>
          <a:lstStyle/>
          <a:p>
            <a:r>
              <a:rPr lang="en-US" altLang="en-US" sz="3000" dirty="0"/>
              <a:t>Series of steps for providing clinical care</a:t>
            </a:r>
          </a:p>
          <a:p>
            <a:r>
              <a:rPr lang="en-US" altLang="en-US" sz="3000" dirty="0"/>
              <a:t>May consist of text/tables or algorithms</a:t>
            </a:r>
          </a:p>
          <a:p>
            <a:r>
              <a:rPr lang="en-US" altLang="en-US" sz="3000" dirty="0"/>
              <a:t>Algorithm steps (</a:t>
            </a:r>
            <a:r>
              <a:rPr lang="en-US" altLang="en-US" sz="3000" dirty="0" err="1"/>
              <a:t>Ohno</a:t>
            </a:r>
            <a:r>
              <a:rPr lang="en-US" altLang="en-US" sz="3000" dirty="0"/>
              <a:t>-Machado et al., 1998)</a:t>
            </a:r>
          </a:p>
          <a:p>
            <a:pPr lvl="1"/>
            <a:r>
              <a:rPr lang="en-US" altLang="en-US" sz="2600" dirty="0"/>
              <a:t>Action: Perform a specific action</a:t>
            </a:r>
          </a:p>
          <a:p>
            <a:pPr lvl="1"/>
            <a:r>
              <a:rPr lang="en-US" altLang="en-US" sz="2600" dirty="0"/>
              <a:t>Conditional: Carry out action based on criterion</a:t>
            </a:r>
          </a:p>
          <a:p>
            <a:pPr lvl="1"/>
            <a:r>
              <a:rPr lang="en-US" altLang="en-US" sz="2600" dirty="0"/>
              <a:t>Branch: Direct flow to one or more other steps</a:t>
            </a:r>
          </a:p>
          <a:p>
            <a:pPr lvl="1"/>
            <a:r>
              <a:rPr lang="en-US" altLang="en-US" sz="2600" dirty="0"/>
              <a:t>Synchronization: Converge paths back from branches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ea typeface="ＭＳ Ｐゴシック" panose="020B0600070205080204" pitchFamily="34" charset="-128"/>
              </a:rPr>
              <a:t>Example Guideline Algorithm</a:t>
            </a:r>
          </a:p>
        </p:txBody>
      </p:sp>
      <p:sp>
        <p:nvSpPr>
          <p:cNvPr id="21508" name="Text Placeholder 72"/>
          <p:cNvSpPr>
            <a:spLocks noGrp="1"/>
          </p:cNvSpPr>
          <p:nvPr>
            <p:ph type="body" sz="quarter" idx="32"/>
          </p:nvPr>
        </p:nvSpPr>
        <p:spPr/>
        <p:txBody>
          <a:bodyPr/>
          <a:lstStyle/>
          <a:p>
            <a:r>
              <a:rPr lang="en-US" altLang="en-US" dirty="0">
                <a:ea typeface="ＭＳ Ｐゴシック" panose="020B0600070205080204" pitchFamily="34" charset="-128"/>
              </a:rPr>
              <a:t>5.6 Chart: Example guideline algorithm for the flu shot (Hersh, 2010)</a:t>
            </a:r>
          </a:p>
        </p:txBody>
      </p:sp>
      <p:sp>
        <p:nvSpPr>
          <p:cNvPr id="21509"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AF23E588-FB73-4EEA-B7FA-605AA9E844CC}" type="slidenum">
              <a:rPr lang="en-US" altLang="en-US" sz="1000" smtClean="0">
                <a:solidFill>
                  <a:srgbClr val="898989"/>
                </a:solidFill>
              </a:rPr>
              <a:pPr>
                <a:spcBef>
                  <a:spcPct val="0"/>
                </a:spcBef>
                <a:buFontTx/>
                <a:buNone/>
              </a:pPr>
              <a:t>6</a:t>
            </a:fld>
            <a:endParaRPr lang="en-US" altLang="en-US" sz="1000">
              <a:solidFill>
                <a:srgbClr val="898989"/>
              </a:solidFill>
            </a:endParaRPr>
          </a:p>
        </p:txBody>
      </p:sp>
      <p:pic>
        <p:nvPicPr>
          <p:cNvPr id="8" name="Picture Placeholder 7" descr="Flow chart depicting an example guideline algorithm for the flu shot.&#10;(Hersh, 2010)&#10;&#10;from the START, Branch Step 1 is to Collect Data. &#10;Action Step 1 is Get Occupation. &#10;Action Step 2 is Get Age. &#10;Synchronization Step 1 is Wait until data is collected. &#10;Conditional Step 1 is Age &lt;12? If Yes, go to Action Step 3, Give Peds dose. Then stop. If No, Patient is not under age 12, then go on to Conditional Step 2-- Health Care worker or age &gt; 65? If No, Stop. If Yes, Action Step 4 Is Give Adult Dose, then Stop.  " title="5.6 Chart: Example Guideline Algorithm"/>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554388" y="1417637"/>
            <a:ext cx="8035224" cy="4816257"/>
          </a:xfrm>
        </p:spPr>
      </p:pic>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1143000"/>
          </a:xfrm>
        </p:spPr>
        <p:txBody>
          <a:bodyPr/>
          <a:lstStyle/>
          <a:p>
            <a:r>
              <a:rPr lang="en-US" dirty="0"/>
              <a:t>Appraising a Clinical </a:t>
            </a:r>
            <a:br>
              <a:rPr lang="en-US" dirty="0"/>
            </a:br>
            <a:r>
              <a:rPr lang="en-US" dirty="0"/>
              <a:t>Practice Guideline</a:t>
            </a:r>
            <a:br>
              <a:rPr lang="en-US" dirty="0"/>
            </a:br>
            <a:r>
              <a:rPr lang="en-US" sz="2800" dirty="0"/>
              <a:t>(Richards, 2006)</a:t>
            </a:r>
          </a:p>
        </p:txBody>
      </p:sp>
      <p:sp>
        <p:nvSpPr>
          <p:cNvPr id="23555" name="Rectangle 3"/>
          <p:cNvSpPr>
            <a:spLocks noGrp="1" noChangeArrowheads="1"/>
          </p:cNvSpPr>
          <p:nvPr>
            <p:ph sz="quarter" idx="14"/>
          </p:nvPr>
        </p:nvSpPr>
        <p:spPr/>
        <p:txBody>
          <a:bodyPr/>
          <a:lstStyle/>
          <a:p>
            <a:r>
              <a:rPr lang="en-US" altLang="en-US" sz="2400" dirty="0"/>
              <a:t>Did the developers carry out a comprehensive, reproducible literature search within the last 12 months?</a:t>
            </a:r>
          </a:p>
          <a:p>
            <a:r>
              <a:rPr lang="en-US" altLang="en-US" sz="2400" dirty="0"/>
              <a:t>Is each of its recommendations both tagged by the level of evidence upon which it is based and linked to a specific citation?</a:t>
            </a:r>
          </a:p>
          <a:p>
            <a:r>
              <a:rPr lang="en-US" altLang="en-US" sz="2400" dirty="0"/>
              <a:t>Is the guideline applicable in a particular clinical setting? That is, is there</a:t>
            </a:r>
          </a:p>
          <a:p>
            <a:pPr lvl="1"/>
            <a:r>
              <a:rPr lang="en-US" altLang="en-US" sz="2000" dirty="0"/>
              <a:t>High enough burden of illness to warrant use?</a:t>
            </a:r>
          </a:p>
          <a:p>
            <a:pPr lvl="1"/>
            <a:r>
              <a:rPr lang="en-US" altLang="en-US" sz="2000" dirty="0"/>
              <a:t>Adequate belief about the value of interventions and their consequences?</a:t>
            </a:r>
          </a:p>
          <a:p>
            <a:pPr lvl="1"/>
            <a:r>
              <a:rPr lang="en-US" altLang="en-US" sz="2000" dirty="0"/>
              <a:t>Costs and barriers too high for the community?</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Should They Be Distributed on Paper or Electronically?</a:t>
            </a:r>
            <a:endParaRPr lang="en-US" dirty="0"/>
          </a:p>
        </p:txBody>
      </p:sp>
      <p:sp>
        <p:nvSpPr>
          <p:cNvPr id="25603" name="Rectangle 3"/>
          <p:cNvSpPr>
            <a:spLocks noGrp="1" noChangeArrowheads="1"/>
          </p:cNvSpPr>
          <p:nvPr>
            <p:ph sz="quarter" idx="14"/>
          </p:nvPr>
        </p:nvSpPr>
        <p:spPr/>
        <p:txBody>
          <a:bodyPr/>
          <a:lstStyle/>
          <a:p>
            <a:r>
              <a:rPr lang="en-US" altLang="en-US" dirty="0" err="1"/>
              <a:t>Hibble</a:t>
            </a:r>
            <a:r>
              <a:rPr lang="en-US" altLang="en-US" dirty="0"/>
              <a:t> and coauthors (1998) found 855 guidelines had been disseminated to practices in an area of England</a:t>
            </a:r>
          </a:p>
          <a:p>
            <a:pPr lvl="1"/>
            <a:r>
              <a:rPr lang="en-US" altLang="en-US" dirty="0"/>
              <a:t>Pile was 68 cm high and weighed 28 kg (27 inches high and 62 pounds)</a:t>
            </a:r>
          </a:p>
          <a:p>
            <a:r>
              <a:rPr lang="en-US" altLang="en-US" dirty="0"/>
              <a:t>Electronic dissemination, especially codified for EHRs, may be a better approach</a:t>
            </a:r>
          </a:p>
          <a:p>
            <a:pPr lvl="1"/>
            <a:r>
              <a:rPr lang="en-US" altLang="en-US" dirty="0"/>
              <a:t>Can be encoded in decision logic</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Physicians Do Not Adhere </a:t>
            </a:r>
            <a:br>
              <a:rPr lang="en-US"/>
            </a:br>
            <a:r>
              <a:rPr lang="en-US"/>
              <a:t>to Guidelines</a:t>
            </a:r>
            <a:endParaRPr lang="en-US" dirty="0"/>
          </a:p>
        </p:txBody>
      </p:sp>
      <p:sp>
        <p:nvSpPr>
          <p:cNvPr id="19459" name="Rectangle 3"/>
          <p:cNvSpPr>
            <a:spLocks noGrp="1" noChangeArrowheads="1"/>
          </p:cNvSpPr>
          <p:nvPr>
            <p:ph sz="quarter" idx="14"/>
          </p:nvPr>
        </p:nvSpPr>
        <p:spPr/>
        <p:txBody>
          <a:bodyPr/>
          <a:lstStyle/>
          <a:p>
            <a:r>
              <a:rPr lang="en-US" sz="2400" dirty="0"/>
              <a:t>Cabana and colleagues (1999) found guidelines not used because physicians unaware of them, disagreed with them, or did not want to change existing practice (Kung, 2012; </a:t>
            </a:r>
            <a:r>
              <a:rPr lang="en-US" sz="2400" dirty="0" err="1"/>
              <a:t>Manikam</a:t>
            </a:r>
            <a:r>
              <a:rPr lang="en-US" sz="2400" dirty="0"/>
              <a:t>, 2015)</a:t>
            </a:r>
          </a:p>
          <a:p>
            <a:r>
              <a:rPr lang="en-US" sz="2400" dirty="0"/>
              <a:t>Physicians and nurses in highly regarded practices in UK rarely accessed or used research evidence, instead use “</a:t>
            </a:r>
            <a:r>
              <a:rPr lang="en-US" sz="2400" dirty="0" err="1"/>
              <a:t>mindlines</a:t>
            </a:r>
            <a:r>
              <a:rPr lang="en-US" sz="2400" dirty="0"/>
              <a:t>” (</a:t>
            </a:r>
            <a:r>
              <a:rPr lang="en-US" sz="2400" dirty="0" err="1"/>
              <a:t>Gabbay</a:t>
            </a:r>
            <a:r>
              <a:rPr lang="en-US" sz="2400" dirty="0"/>
              <a:t> &amp; le May, 2004)</a:t>
            </a:r>
          </a:p>
          <a:p>
            <a:r>
              <a:rPr lang="en-US" sz="2400" dirty="0"/>
              <a:t>Lin and colleagues (2008) found lack of adherence to recommendation of major guideline on use of stress testing before percutaneous coronary intervention</a:t>
            </a:r>
          </a:p>
          <a:p>
            <a:pPr lvl="1"/>
            <a:r>
              <a:rPr lang="en-US" sz="2000" dirty="0"/>
              <a:t>Diamond and </a:t>
            </a:r>
            <a:r>
              <a:rPr lang="en-US" sz="2000" dirty="0" err="1"/>
              <a:t>Kaul</a:t>
            </a:r>
            <a:r>
              <a:rPr lang="en-US" sz="2000" dirty="0"/>
              <a:t> (2008) attributes to financial incentives and advocates “evidence-based reimbursement”</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218ff62b-4c35-4fa6-b6e2-2ff12ab33ca2"/>
  <p:tag name="AUDIO_IMPORT" val="C:\Documents and Settings\skidmorn\Desktop\Downloads\NEWESTCOMP2_UNIT5G\comp2_unit5g_S8-NS.mp3"/>
  <p:tag name="AUDIO_ID" val="276"/>
  <p:tag name="ELAPSEDTIME" val="91.481"/>
  <p:tag name="ARTICULATE_SLIDE_NAV" val="8"/>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1f6670bb-eaed-40ef-94de-3e43ea77e3a9"/>
  <p:tag name="AUDIO_IMPORT" val="C:\Documents and Settings\skidmorn\Desktop\Downloads\NEWESTCOMP2_UNIT5G\comp2_unit5g_S9-NS.mp3"/>
  <p:tag name="AUDIO_ID" val="277"/>
  <p:tag name="ELAPSEDTIME" val="109.14"/>
  <p:tag name="ARTICULATE_SLIDE_NAV" val="9"/>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bd4f64a0-6589-4e95-8bea-2ec722e98099"/>
  <p:tag name="AUDIO_IMPORT" val="C:\Documents and Settings\skidmorn\Desktop\Downloads\NEWESTCOMP2_UNIT5G\comp2_unit5g_S10-NS.mp3"/>
  <p:tag name="AUDIO_ID" val="262"/>
  <p:tag name="ELAPSEDTIME" val="38.688"/>
  <p:tag name="ARTICULATE_SLIDE_NAV" val="10"/>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c301d48f-e179-4a00-bec3-e96a10403af1"/>
  <p:tag name="AUDIO_IMPORT" val="C:\Documents and Settings\skidmorn\Desktop\Downloads\NEWESTCOMP2_UNIT5G\comp2_unit5g_S11-NS.mp3"/>
  <p:tag name="AUDIO_ID" val="263"/>
  <p:tag name="ELAPSEDTIME" val="43.625"/>
  <p:tag name="ARTICULATE_SLIDE_NAV" val="1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2ceae70b-81fd-4264-ad93-0906ede88390"/>
  <p:tag name="AUDIO_IMPORT" val="C:\Documents and Settings\skidmorn\Desktop\Downloads\NEWESTCOMP2_UNIT5G\comp2_unit5g_S12-NS.mp3"/>
  <p:tag name="AUDIO_ID" val="267"/>
  <p:tag name="ELAPSEDTIME" val="117.369"/>
  <p:tag name="ARTICULATE_SLIDE_NAV" val="12"/>
</p:tagLst>
</file>

<file path=ppt/tags/tag1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UYTja2tE_files\slide0001_image001.jpg"/>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d8844688-d68e-4e12-a679-68a5617b0337"/>
  <p:tag name="AUDIO_IMPORT" val="C:\Documents and Settings\skidmorn\Desktop\Downloads\NEWESTCOMP2_UNIT5G\comp2_unit5g_S13-NS.mp3"/>
  <p:tag name="AUDIO_ID" val="268"/>
  <p:tag name="ELAPSEDTIME" val="52.716"/>
  <p:tag name="ARTICULATE_SLIDE_NAV" val="13"/>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c0a4dbce-c9b3-4e63-b6f3-5bf93850acae"/>
  <p:tag name="AUDIO_IMPORT" val="C:\Documents and Settings\skidmorn\Desktop\Downloads\NEWESTCOMP2_UNIT5G\comp2_unit5g_S14-NS.mp3"/>
  <p:tag name="AUDIO_ID" val="269"/>
  <p:tag name="ELAPSEDTIME" val="46.472"/>
  <p:tag name="ARTICULATE_SLIDE_NAV" val="14"/>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Desktop\Downloads\NEWESTCOMP2_UNIT5G\comp2_unit5g_S15-NS.mp3"/>
  <p:tag name="AUDIO_ID" val="283"/>
  <p:tag name="ELAPSEDTIME" val="28.082"/>
  <p:tag name="ARTICULATE_SLIDE_NAV" val="15"/>
  <p:tag name="ARTICULATE_SLIDE_GUID" val="e73e9935-9fd9-4a63-9e64-39c56c2ea307"/>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Desktop\Downloads\NEWESTCOMP2_UNIT5G\comp2_unit5g_S16-NS.mp3"/>
  <p:tag name="AUDIO_ID" val="284"/>
  <p:tag name="ELAPSEDTIME" val="32.053"/>
  <p:tag name="ARTICULATE_SLIDE_NAV" val="16"/>
  <p:tag name="ARTICULATE_SLIDE_GUID" val="a5ec12ce-5632-45be-89d2-7f7e683dbcf0"/>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hPT7HQJD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Desktop\Downloads\NEWESTCOMP2_UNIT5G\comp2_unit5g_S17-NS.mp3"/>
  <p:tag name="AUDIO_ID" val="285"/>
  <p:tag name="ELAPSEDTIME" val="7.515"/>
  <p:tag name="ARTICULATE_SLIDE_NAV" val="17"/>
  <p:tag name="ARTICULATE_SLIDE_GUID" val="45c264bf-64f8-4b40-9659-28353436ef38"/>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Desktop\Downloads\NEWESTCOMP2_UNIT5G\comp2_unit5g_S18-NS.mp3"/>
  <p:tag name="AUDIO_ID" val="286"/>
  <p:tag name="ELAPSEDTIME" val="7.515"/>
  <p:tag name="ARTICULATE_SLIDE_NAV" val="18"/>
  <p:tag name="ARTICULATE_SLIDE_GUID" val="da8533c7-d3c0-4cd1-8d57-177d6b4c350f"/>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413bcc97-6bc3-404f-b2a5-ccd595985c53"/>
  <p:tag name="AUDIO_IMPORT" val="C:\Documents and Settings\skidmorn\Desktop\Downloads\NEWESTCOMP2_UNIT5G\comp2_unit5g_S1-V3.mp3"/>
  <p:tag name="AUDIO_ID" val="256"/>
  <p:tag name="ELAPSEDTIME" val="22.936"/>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Desktop\Downloads\NEWESTCOMP2_UNIT5G\comp2_unit5g_S2-V3 .mp3"/>
  <p:tag name="AUDIO_ID" val="282"/>
  <p:tag name="ELAPSEDTIME" val="52.663"/>
  <p:tag name="ARTICULATE_SLIDE_NAV" val="2"/>
  <p:tag name="ARTICULATE_SLIDE_GUID" val="c2770563-e51c-4f02-8ebb-f6dc350a59f9"/>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24616bd4-16a3-4427-a6d5-7e96ae376695"/>
  <p:tag name="AUDIO_IMPORT" val="C:\Documents and Settings\skidmorn\Desktop\Downloads\NEWESTCOMP2_UNIT5G\comp2_unit5g_S3-NS.mp3"/>
  <p:tag name="AUDIO_ID" val="264"/>
  <p:tag name="ELAPSEDTIME" val="7.341"/>
  <p:tag name="ARTICULATE_SLIDE_NAV" val="3"/>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92cc754c-5137-41d7-868a-8f5659311e9c"/>
  <p:tag name="AUDIO_IMPORT" val="C:\Documents and Settings\skidmorn\Desktop\Downloads\NEWESTCOMP2_UNIT5G\comp2_unit5g_S4-NS.mp3"/>
  <p:tag name="AUDIO_ID" val="258"/>
  <p:tag name="ELAPSEDTIME" val="59.089"/>
  <p:tag name="ARTICULATE_SLIDE_NAV" val="4"/>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1ae1bbf8-1ec9-4077-98aa-01680c564cfa"/>
  <p:tag name="AUDIO_IMPORT" val="C:\Documents and Settings\skidmorn\Desktop\Downloads\NEWESTCOMP2_UNIT5G\comp2_unit5g_S5-NS.mp3"/>
  <p:tag name="AUDIO_ID" val="259"/>
  <p:tag name="ELAPSEDTIME" val="76.487"/>
  <p:tag name="ARTICULATE_SLIDE_NAV" val="5"/>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5818169f-269b-4e9d-b7db-25f21fcbe7f5"/>
  <p:tag name="AUDIO_IMPORT" val="C:\Documents and Settings\skidmorn\Desktop\Downloads\NEWESTCOMP2_UNIT5G\comp2_unit5g_S6-NS.mp3"/>
  <p:tag name="AUDIO_ID" val="279"/>
  <p:tag name="ELAPSEDTIME" val="140.513"/>
  <p:tag name="ARTICULATE_SLIDE_NAV" val="6"/>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6c77e344-263e-44c4-865a-9983af7e7aaf"/>
  <p:tag name="AUDIO_IMPORT" val="C:\Documents and Settings\skidmorn\Desktop\Downloads\NEWESTCOMP2_UNIT5G\comp2_unit5g_S7-NS.mp3"/>
  <p:tag name="AUDIO_ID" val="271"/>
  <p:tag name="ELAPSEDTIME" val="57.966"/>
  <p:tag name="ARTICULATE_SLIDE_NAV" val="7"/>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81</TotalTime>
  <Words>4015</Words>
  <Application>Microsoft Office PowerPoint</Application>
  <PresentationFormat>On-screen Show (4:3)</PresentationFormat>
  <Paragraphs>185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ONC-Template-FINAL DRAFT</vt:lpstr>
      <vt:lpstr>PowerPoint Presentation</vt:lpstr>
      <vt:lpstr>The Culture of Health Care</vt:lpstr>
      <vt:lpstr>Evidence-Based Practice Learning Objectives</vt:lpstr>
      <vt:lpstr>Techniques for Specifying Recommendations</vt:lpstr>
      <vt:lpstr>What Is a Clinical Practice Guideline?</vt:lpstr>
      <vt:lpstr>Example Guideline Algorithm</vt:lpstr>
      <vt:lpstr>Appraising a Clinical  Practice Guideline (Richards, 2006)</vt:lpstr>
      <vt:lpstr>Should They Be Distributed on Paper or Electronically?</vt:lpstr>
      <vt:lpstr>Physicians Do Not Adhere  to Guidelines</vt:lpstr>
      <vt:lpstr>Limitations of Guidelines</vt:lpstr>
      <vt:lpstr>The Future of Guidelines</vt:lpstr>
      <vt:lpstr>Decision Analysis</vt:lpstr>
      <vt:lpstr>Decision Analysis for Anticoagulation in Atrial Fibrillation</vt:lpstr>
      <vt:lpstr>Using a Decision Analysis</vt:lpstr>
      <vt:lpstr>Limitations of Decision Analysis</vt:lpstr>
      <vt:lpstr>Evidence-Based Practice Summary – Lecture g</vt:lpstr>
      <vt:lpstr>Evidence-Based Practice Summary </vt:lpstr>
      <vt:lpstr>Evidence-Based Practice References – Lecture g</vt:lpstr>
      <vt:lpstr>Evidence-Based Practice References – Lecture g Continued</vt:lpstr>
      <vt:lpstr>Evidence-Based Practice References – Lecture g Continued 2</vt:lpstr>
      <vt:lpstr>The Culture of Health Care Evidence-Based Practice Lecture 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g, Component 2, Unit 5</dc:title>
  <dc:subject>The Culture of Health Care, Evidence-Based Practice, Lecture g</dc:subject>
  <dc:creator>U.S. Department of Health and Human Services, Office of the National Coordinator for Health Information Technology</dc:creator>
  <cp:keywords>evidence-based medicine, comparative effectiveness research, evidence-based practice, syntheses, synopses, background questions, foreground questions, randomized controlled trial, RCT, Women’s Health Initiative, WHI, screening tests, diagnosis, diagnostic decision making, harm, prognosis, cohort study, case-control study, case series, case report, systematic review, meta-analysis, summary statistics, Cochrane Collaboration, Cochrane Database of Systematic Reviews, Cochrane Review, infoPOEMS, PIER, clinical practice guidelines, algorithm, action steps, conditional steps, branch steps, decision analysis, health IT, health IT curriculum, health IT training</cp:keywords>
  <cp:lastModifiedBy>The Department of Health and Human Services</cp:lastModifiedBy>
  <cp:revision>13</cp:revision>
  <dcterms:created xsi:type="dcterms:W3CDTF">2016-04-29T22:40:04Z</dcterms:created>
  <dcterms:modified xsi:type="dcterms:W3CDTF">2017-05-19T19:43:16Z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