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tags/tag3.xml" ContentType="application/vnd.openxmlformats-officedocument.presentationml.tags+xml"/>
  <Override PartName="/ppt/notesSlides/notesSlide5.xml" ContentType="application/vnd.openxmlformats-officedocument.presentationml.notesSlide+xml"/>
  <Override PartName="/ppt/tags/tag4.xml" ContentType="application/vnd.openxmlformats-officedocument.presentationml.tags+xml"/>
  <Override PartName="/ppt/notesSlides/notesSlide6.xml" ContentType="application/vnd.openxmlformats-officedocument.presentationml.notesSlide+xml"/>
  <Override PartName="/ppt/tags/tag5.xml" ContentType="application/vnd.openxmlformats-officedocument.presentationml.tags+xml"/>
  <Override PartName="/ppt/notesSlides/notesSlide7.xml" ContentType="application/vnd.openxmlformats-officedocument.presentationml.notesSlide+xml"/>
  <Override PartName="/ppt/tags/tag6.xml" ContentType="application/vnd.openxmlformats-officedocument.presentationml.tags+xml"/>
  <Override PartName="/ppt/notesSlides/notesSlide8.xml" ContentType="application/vnd.openxmlformats-officedocument.presentationml.notesSlide+xml"/>
  <Override PartName="/ppt/tags/tag7.xml" ContentType="application/vnd.openxmlformats-officedocument.presentationml.tags+xml"/>
  <Override PartName="/ppt/notesSlides/notesSlide9.xml" ContentType="application/vnd.openxmlformats-officedocument.presentationml.notesSlide+xml"/>
  <Override PartName="/ppt/tags/tag8.xml" ContentType="application/vnd.openxmlformats-officedocument.presentationml.tags+xml"/>
  <Override PartName="/ppt/notesSlides/notesSlide10.xml" ContentType="application/vnd.openxmlformats-officedocument.presentationml.notesSlide+xml"/>
  <Override PartName="/ppt/tags/tag9.xml" ContentType="application/vnd.openxmlformats-officedocument.presentationml.tags+xml"/>
  <Override PartName="/ppt/notesSlides/notesSlide11.xml" ContentType="application/vnd.openxmlformats-officedocument.presentationml.notesSlide+xml"/>
  <Override PartName="/ppt/tags/tag10.xml" ContentType="application/vnd.openxmlformats-officedocument.presentationml.tags+xml"/>
  <Override PartName="/ppt/notesSlides/notesSlide12.xml" ContentType="application/vnd.openxmlformats-officedocument.presentationml.notesSlide+xml"/>
  <Override PartName="/ppt/tags/tag11.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handoutMasterIdLst>
    <p:handoutMasterId r:id="rId23"/>
  </p:handoutMasterIdLst>
  <p:sldIdLst>
    <p:sldId id="27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custDataLst>
    <p:tags r:id="rId24"/>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4251" autoAdjust="0"/>
  </p:normalViewPr>
  <p:slideViewPr>
    <p:cSldViewPr snapToGrid="0">
      <p:cViewPr varScale="1">
        <p:scale>
          <a:sx n="46" d="100"/>
          <a:sy n="46" d="100"/>
        </p:scale>
        <p:origin x="-1306" y="-82"/>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5/19/2017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5/19/2017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No audio. Recording preparation.</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21186601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95636D83-529C-44EF-B944-D6467979DF6B}" type="slidenum">
              <a:rPr lang="en-US" altLang="en-US" sz="1200" smtClean="0">
                <a:latin typeface="Tahoma" panose="020B0604030504040204" pitchFamily="34" charset="0"/>
              </a:rPr>
              <a:pPr>
                <a:spcBef>
                  <a:spcPct val="0"/>
                </a:spcBef>
              </a:pPr>
              <a:t>10</a:t>
            </a:fld>
            <a:endParaRPr lang="en-US" altLang="en-US" sz="1200">
              <a:latin typeface="Tahoma" panose="020B0604030504040204" pitchFamily="34"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dirty="0">
                <a:effectLst/>
                <a:latin typeface="Arial" panose="020B0604020202020204" pitchFamily="34" charset="0"/>
                <a:ea typeface="Times New Roman" panose="02020603050405020304" pitchFamily="18" charset="0"/>
                <a:cs typeface="Times New Roman" panose="02020603050405020304" pitchFamily="18" charset="0"/>
              </a:rPr>
              <a:t>The main product of the Cochrane Collaboration is the Cochrane Database of Systematic Reviews. The Cochrane Collaboration and the database get their names from a British physician, Archie Cochrane, who stated in 1972 that “it’s surely a great criticism of our profession, that we’ve not organized a critical summary by specialty or subspecialty, adapted periodically of all relevant randomized controlled trials.” The Cochrane Database of Systematic Reviews embodies Archie Cochrane’s vision. The Cochrane Collaboration has been a mostly volunteer effort, and it has produced about two thousand systematic reviews in about a decade of existence. Two thousand reviews may sound comprehensive, but they cover only a fraction of medicine. Many people wonder how sustainable the Cochrane Collaboration and its database and other products will be over time.</a:t>
            </a:r>
            <a:endParaRPr lang="en-US" altLang="en-US" dirty="0"/>
          </a:p>
        </p:txBody>
      </p:sp>
    </p:spTree>
    <p:extLst>
      <p:ext uri="{BB962C8B-B14F-4D97-AF65-F5344CB8AC3E}">
        <p14:creationId xmlns:p14="http://schemas.microsoft.com/office/powerpoint/2010/main" val="16926666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32A3F67A-6B1C-4027-BEDC-76DE1C335258}" type="slidenum">
              <a:rPr lang="en-US" altLang="en-US" sz="1200" smtClean="0">
                <a:latin typeface="Tahoma" panose="020B0604030504040204" pitchFamily="34" charset="0"/>
              </a:rPr>
              <a:pPr>
                <a:spcBef>
                  <a:spcPct val="0"/>
                </a:spcBef>
              </a:pPr>
              <a:t>11</a:t>
            </a:fld>
            <a:endParaRPr lang="en-US" altLang="en-US" sz="1200">
              <a:latin typeface="Tahoma" panose="020B0604030504040204" pitchFamily="34"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dirty="0">
                <a:effectLst/>
                <a:latin typeface="Arial" panose="020B0604020202020204" pitchFamily="34" charset="0"/>
                <a:ea typeface="Times New Roman" panose="02020603050405020304" pitchFamily="18" charset="0"/>
                <a:cs typeface="Times New Roman" panose="02020603050405020304" pitchFamily="18" charset="0"/>
              </a:rPr>
              <a:t>A Cochrane Review is a systematic review, so it includes a statement of the clinical problem or question and sources of evidence, which are typically gathered from a literature search. A small number of Cochrane Reviews also include non-experimental data, although that practice is somewhat controversial. The inclusion and exclusion criteria for evidence are stated, and the results are presented in both tabulated and graphical form in a variety of ways. Next are the conclusions that come from the review. If there’s a meta-analysis, the results of the meta-analysis are described. Cochrane Reviews are maintained in an online collection of databases and include the date of the last substantive update or significant new evidence that was added to the review. The Cochrane Reviews are meant to be dynamic, living documents, not just reviews that get published in a journal and may be updated a few years later. The goal is for the Cochrane Reviews to be continuously updated.</a:t>
            </a:r>
            <a:endParaRPr lang="en-US" altLang="en-US" dirty="0"/>
          </a:p>
        </p:txBody>
      </p:sp>
    </p:spTree>
    <p:extLst>
      <p:ext uri="{BB962C8B-B14F-4D97-AF65-F5344CB8AC3E}">
        <p14:creationId xmlns:p14="http://schemas.microsoft.com/office/powerpoint/2010/main" val="10305821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9BA2BBC3-E9A5-4263-BDBC-28E12915A882}" type="slidenum">
              <a:rPr lang="en-US" altLang="en-US" sz="1200" smtClean="0">
                <a:latin typeface="Tahoma" panose="020B0604030504040204" pitchFamily="34" charset="0"/>
              </a:rPr>
              <a:pPr>
                <a:spcBef>
                  <a:spcPct val="0"/>
                </a:spcBef>
              </a:pPr>
              <a:t>12</a:t>
            </a:fld>
            <a:endParaRPr lang="en-US" altLang="en-US" sz="1200">
              <a:latin typeface="Tahoma" panose="020B0604030504040204" pitchFamily="34"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dirty="0">
                <a:effectLst/>
                <a:latin typeface="Arial" panose="020B0604020202020204" pitchFamily="34" charset="0"/>
                <a:ea typeface="Times New Roman" panose="02020603050405020304" pitchFamily="18" charset="0"/>
                <a:cs typeface="Times New Roman" panose="02020603050405020304" pitchFamily="18" charset="0"/>
              </a:rPr>
              <a:t>There are many sources of syntheses and synopses. The Cochrane Database of Systematic Reviews and PubMed Health from the National Library of Medicine are both excellent resources for syntheses. Synopses are also offered by publications such as </a:t>
            </a:r>
            <a:r>
              <a:rPr lang="en-US" sz="1000" i="1" dirty="0">
                <a:effectLst/>
                <a:latin typeface="Arial" panose="020B0604020202020204" pitchFamily="34" charset="0"/>
                <a:ea typeface="Times New Roman" panose="02020603050405020304" pitchFamily="18" charset="0"/>
                <a:cs typeface="Times New Roman" panose="02020603050405020304" pitchFamily="18" charset="0"/>
              </a:rPr>
              <a:t>Clinical Evidence</a:t>
            </a:r>
            <a:r>
              <a:rPr lang="en-US" sz="1000" dirty="0">
                <a:effectLst/>
                <a:latin typeface="Arial" panose="020B0604020202020204" pitchFamily="34" charset="0"/>
                <a:ea typeface="Times New Roman" panose="02020603050405020304" pitchFamily="18" charset="0"/>
                <a:cs typeface="Times New Roman" panose="02020603050405020304" pitchFamily="18" charset="0"/>
              </a:rPr>
              <a:t>, which bills itself as an evidence formulary and draws on Cochrane Reviews and other syntheses and individual studies to summarize evidence. Another important resource for synopses is </a:t>
            </a:r>
            <a:r>
              <a:rPr lang="en-US" sz="1000" dirty="0" err="1">
                <a:effectLst/>
                <a:latin typeface="Arial" panose="020B0604020202020204" pitchFamily="34" charset="0"/>
                <a:ea typeface="Times New Roman" panose="02020603050405020304" pitchFamily="18" charset="0"/>
                <a:cs typeface="Times New Roman" panose="02020603050405020304" pitchFamily="18" charset="0"/>
              </a:rPr>
              <a:t>InfoPOEMS</a:t>
            </a:r>
            <a:r>
              <a:rPr lang="en-US" sz="1000" dirty="0">
                <a:effectLst/>
                <a:latin typeface="Arial" panose="020B0604020202020204" pitchFamily="34" charset="0"/>
                <a:ea typeface="Times New Roman" panose="02020603050405020304" pitchFamily="18" charset="0"/>
                <a:cs typeface="Times New Roman" panose="02020603050405020304" pitchFamily="18" charset="0"/>
              </a:rPr>
              <a:t> [info-poems]—POEMS stands for Patient-Oriented Evidence that Matters. Finally, there’s the PIER [peer] resource, the Physicians’ Information and Education Resource, from the American College of Physicians.</a:t>
            </a:r>
            <a:endParaRPr lang="en-US" altLang="en-US" dirty="0"/>
          </a:p>
        </p:txBody>
      </p:sp>
    </p:spTree>
    <p:extLst>
      <p:ext uri="{BB962C8B-B14F-4D97-AF65-F5344CB8AC3E}">
        <p14:creationId xmlns:p14="http://schemas.microsoft.com/office/powerpoint/2010/main" val="26164510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2C95E76B-F961-4836-AFD5-3D96C4FFB395}" type="slidenum">
              <a:rPr lang="en-US" altLang="en-US" sz="1200" smtClean="0">
                <a:latin typeface="Tahoma" panose="020B0604030504040204" pitchFamily="34" charset="0"/>
              </a:rPr>
              <a:pPr>
                <a:spcBef>
                  <a:spcPct val="0"/>
                </a:spcBef>
              </a:pPr>
              <a:t>13</a:t>
            </a:fld>
            <a:endParaRPr lang="en-US" altLang="en-US" sz="1200">
              <a:latin typeface="Tahoma" panose="020B0604030504040204" pitchFamily="34"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1600"/>
              </a:spcAft>
            </a:pPr>
            <a:r>
              <a:rPr lang="en-US" sz="1000" dirty="0">
                <a:effectLst/>
                <a:latin typeface="Arial" panose="020B0604020202020204" pitchFamily="34" charset="0"/>
                <a:ea typeface="Times New Roman" panose="02020603050405020304" pitchFamily="18" charset="0"/>
                <a:cs typeface="Times New Roman" panose="02020603050405020304" pitchFamily="18" charset="0"/>
              </a:rPr>
              <a:t>Of course, there are some limitations to systematic reviews and summaries of evidence. Some people believe that the use of meta-analysis is misguided. Alvin Feinstein is a well-known epidemiologist who has written in many places about his concern with meta-analysis—he has called it “statistical alchemy.” We do sometimes see meta-analyses performed on the same topic, using many of the same studies, but reaching different conclusions for a variety of methodologic [meth-uh-dl-</a:t>
            </a:r>
            <a:r>
              <a:rPr lang="en-US" sz="1000" b="1" dirty="0" err="1">
                <a:effectLst/>
                <a:latin typeface="Arial" panose="020B0604020202020204" pitchFamily="34" charset="0"/>
                <a:ea typeface="Times New Roman" panose="02020603050405020304" pitchFamily="18" charset="0"/>
                <a:cs typeface="Times New Roman" panose="02020603050405020304" pitchFamily="18" charset="0"/>
              </a:rPr>
              <a:t>oj</a:t>
            </a:r>
            <a:r>
              <a:rPr lang="en-US" sz="1000" dirty="0">
                <a:effectLst/>
                <a:latin typeface="Arial" panose="020B0604020202020204" pitchFamily="34" charset="0"/>
                <a:ea typeface="Times New Roman" panose="02020603050405020304" pitchFamily="18" charset="0"/>
                <a:cs typeface="Times New Roman" panose="02020603050405020304" pitchFamily="18" charset="0"/>
              </a:rPr>
              <a:t>-</a:t>
            </a:r>
            <a:r>
              <a:rPr lang="en-US" sz="1000" dirty="0" err="1">
                <a:effectLst/>
                <a:latin typeface="Arial" panose="020B0604020202020204" pitchFamily="34" charset="0"/>
                <a:ea typeface="Times New Roman" panose="02020603050405020304" pitchFamily="18" charset="0"/>
                <a:cs typeface="Times New Roman" panose="02020603050405020304" pitchFamily="18" charset="0"/>
              </a:rPr>
              <a:t>ik</a:t>
            </a:r>
            <a:r>
              <a:rPr lang="en-US" sz="1000" dirty="0">
                <a:effectLst/>
                <a:latin typeface="Arial" panose="020B0604020202020204" pitchFamily="34" charset="0"/>
                <a:ea typeface="Times New Roman" panose="02020603050405020304" pitchFamily="18" charset="0"/>
                <a:cs typeface="Times New Roman" panose="02020603050405020304" pitchFamily="18" charset="0"/>
              </a:rPr>
              <a:t>] reasons. One study looked at the so-called half-life of knowledge, or how quickly knowledge became overturned. The domain of liver disease and meta-analysis actually had the shortest half-life, so when something was found to be the truth by meta-analysis, that truth lasted a shorter period of time than something discovered in a randomized controlled trial. Of course, publication bias may be exacerbated in systematic reviews because systematic reviews, in essence, are a sampling of studies, and they represent the spectrum of research done on a given topic. If there’s publication bias, then the systematic reviews are going to be more compromised because they rely on information being appropriately published. When there’s publication bias, it may lead us to draw incorrect conclusions from systematic reviews.</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709804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1600"/>
              </a:spcAft>
            </a:pPr>
            <a:r>
              <a:rPr lang="en-US" sz="1000" dirty="0">
                <a:effectLst/>
                <a:latin typeface="Arial" panose="020B0604020202020204" pitchFamily="34" charset="0"/>
                <a:ea typeface="Calibri" panose="020F0502020204030204" pitchFamily="34" charset="0"/>
                <a:cs typeface="Times New Roman" panose="02020603050405020304" pitchFamily="18" charset="0"/>
              </a:rPr>
              <a:t>This concludes Lecture </a:t>
            </a:r>
            <a:r>
              <a:rPr lang="en-US" sz="1000" b="0" i="0" dirty="0">
                <a:effectLst/>
                <a:latin typeface="Arial" panose="020B0604020202020204" pitchFamily="34" charset="0"/>
                <a:ea typeface="Calibri" panose="020F0502020204030204" pitchFamily="34" charset="0"/>
                <a:cs typeface="Times New Roman" panose="02020603050405020304" pitchFamily="18" charset="0"/>
              </a:rPr>
              <a:t>f</a:t>
            </a:r>
            <a:r>
              <a:rPr lang="en-US" sz="1000" dirty="0">
                <a:effectLst/>
                <a:latin typeface="Arial" panose="020B0604020202020204" pitchFamily="34" charset="0"/>
                <a:ea typeface="Calibri" panose="020F0502020204030204" pitchFamily="34" charset="0"/>
                <a:cs typeface="Times New Roman" panose="02020603050405020304" pitchFamily="18" charset="0"/>
              </a:rPr>
              <a:t> of </a:t>
            </a:r>
            <a:r>
              <a:rPr lang="en-US" sz="1000" b="1" i="1" dirty="0">
                <a:effectLst/>
                <a:latin typeface="Arial" panose="020B0604020202020204" pitchFamily="34" charset="0"/>
                <a:ea typeface="Calibri" panose="020F0502020204030204" pitchFamily="34" charset="0"/>
                <a:cs typeface="Times New Roman" panose="02020603050405020304" pitchFamily="18" charset="0"/>
              </a:rPr>
              <a:t>Evidence-Based Practice</a:t>
            </a:r>
            <a:r>
              <a:rPr lang="en-US" sz="1000" dirty="0">
                <a:effectLst/>
                <a:latin typeface="Arial" panose="020B0604020202020204" pitchFamily="34" charset="0"/>
                <a:ea typeface="Calibri" panose="020F0502020204030204" pitchFamily="34" charset="0"/>
                <a:cs typeface="Times New Roman" panose="02020603050405020304" pitchFamily="18" charset="0"/>
              </a:rPr>
              <a:t>. In summary, for many tests and treatments, there are multiple studies such that one study does not give the complete picture. This has provided incentive for the production of systematic reviews or evidence reports to bring together all the evidence on a treatment or test. According to the Haynes 4S model, syntheses bring primary data together, and synopses make it available to users in highly summarized form.</a:t>
            </a:r>
          </a:p>
        </p:txBody>
      </p:sp>
      <p:sp>
        <p:nvSpPr>
          <p:cNvPr id="35844"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endParaRPr lang="en-US" altLang="en-US"/>
          </a:p>
        </p:txBody>
      </p:sp>
      <p:sp>
        <p:nvSpPr>
          <p:cNvPr id="35845"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EF0F5E2B-30BB-44A2-9DD6-15A92DC55D62}" type="slidenum">
              <a:rPr lang="en-US" altLang="en-US" sz="1200" smtClean="0">
                <a:latin typeface="Tahoma" panose="020B0604030504040204" pitchFamily="34" charset="0"/>
              </a:rPr>
              <a:pPr>
                <a:spcBef>
                  <a:spcPct val="0"/>
                </a:spcBef>
              </a:pPr>
              <a:t>14</a:t>
            </a:fld>
            <a:endParaRPr lang="en-US" altLang="en-US" sz="1200">
              <a:latin typeface="Tahoma" panose="020B0604030504040204" pitchFamily="34" charset="0"/>
            </a:endParaRPr>
          </a:p>
        </p:txBody>
      </p:sp>
    </p:spTree>
    <p:extLst>
      <p:ext uri="{BB962C8B-B14F-4D97-AF65-F5344CB8AC3E}">
        <p14:creationId xmlns:p14="http://schemas.microsoft.com/office/powerpoint/2010/main" val="22292427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No audio.</a:t>
            </a:r>
          </a:p>
        </p:txBody>
      </p:sp>
      <p:sp>
        <p:nvSpPr>
          <p:cNvPr id="37892"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endParaRPr lang="en-US" altLang="en-US"/>
          </a:p>
        </p:txBody>
      </p:sp>
      <p:sp>
        <p:nvSpPr>
          <p:cNvPr id="37893"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BF43D994-925E-41AD-BFB8-C2D8E9B895BC}" type="slidenum">
              <a:rPr lang="en-US" altLang="en-US" sz="1200" smtClean="0">
                <a:latin typeface="Tahoma" panose="020B0604030504040204" pitchFamily="34" charset="0"/>
              </a:rPr>
              <a:pPr>
                <a:spcBef>
                  <a:spcPct val="0"/>
                </a:spcBef>
              </a:pPr>
              <a:t>15</a:t>
            </a:fld>
            <a:endParaRPr lang="en-US" altLang="en-US" sz="1200">
              <a:latin typeface="Tahoma" panose="020B0604030504040204" pitchFamily="34" charset="0"/>
            </a:endParaRPr>
          </a:p>
        </p:txBody>
      </p:sp>
    </p:spTree>
    <p:extLst>
      <p:ext uri="{BB962C8B-B14F-4D97-AF65-F5344CB8AC3E}">
        <p14:creationId xmlns:p14="http://schemas.microsoft.com/office/powerpoint/2010/main" val="35859684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No audio.</a:t>
            </a: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AE931053-EE08-4B7F-BF8E-7828DFAAD1A3}" type="slidenum">
              <a:rPr lang="en-US" altLang="en-US" sz="1200" smtClean="0">
                <a:latin typeface="Tahoma" panose="020B0604030504040204" pitchFamily="34" charset="0"/>
              </a:rPr>
              <a:pPr>
                <a:spcBef>
                  <a:spcPct val="0"/>
                </a:spcBef>
              </a:pPr>
              <a:t>16</a:t>
            </a:fld>
            <a:endParaRPr lang="en-US" altLang="en-US" sz="1200">
              <a:latin typeface="Tahoma" panose="020B0604030504040204" pitchFamily="34" charset="0"/>
            </a:endParaRPr>
          </a:p>
        </p:txBody>
      </p:sp>
    </p:spTree>
    <p:extLst>
      <p:ext uri="{BB962C8B-B14F-4D97-AF65-F5344CB8AC3E}">
        <p14:creationId xmlns:p14="http://schemas.microsoft.com/office/powerpoint/2010/main" val="30922938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17</a:t>
            </a:fld>
            <a:endParaRPr lang="en-US" altLang="en-US"/>
          </a:p>
        </p:txBody>
      </p:sp>
    </p:spTree>
    <p:extLst>
      <p:ext uri="{BB962C8B-B14F-4D97-AF65-F5344CB8AC3E}">
        <p14:creationId xmlns:p14="http://schemas.microsoft.com/office/powerpoint/2010/main" val="35579452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18</a:t>
            </a:fld>
            <a:endParaRPr lang="en-US" altLang="en-US"/>
          </a:p>
        </p:txBody>
      </p:sp>
    </p:spTree>
    <p:extLst>
      <p:ext uri="{BB962C8B-B14F-4D97-AF65-F5344CB8AC3E}">
        <p14:creationId xmlns:p14="http://schemas.microsoft.com/office/powerpoint/2010/main" val="38005304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19</a:t>
            </a:fld>
            <a:endParaRPr lang="en-US" altLang="en-US"/>
          </a:p>
        </p:txBody>
      </p:sp>
    </p:spTree>
    <p:extLst>
      <p:ext uri="{BB962C8B-B14F-4D97-AF65-F5344CB8AC3E}">
        <p14:creationId xmlns:p14="http://schemas.microsoft.com/office/powerpoint/2010/main" val="1959757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600"/>
              </a:spcAft>
            </a:pPr>
            <a:r>
              <a:rPr lang="x-none" sz="1000" dirty="0">
                <a:effectLst/>
                <a:latin typeface="Arial" panose="020B0604020202020204" pitchFamily="34" charset="0"/>
                <a:ea typeface="Calibri" panose="020F0502020204030204" pitchFamily="34" charset="0"/>
                <a:cs typeface="Times New Roman" panose="02020603050405020304" pitchFamily="18" charset="0"/>
              </a:rPr>
              <a:t>Welcome to </a:t>
            </a:r>
            <a:r>
              <a:rPr lang="x-none" sz="1000" b="1" i="1" dirty="0">
                <a:effectLst/>
                <a:latin typeface="Arial" panose="020B0604020202020204" pitchFamily="34" charset="0"/>
                <a:ea typeface="Calibri" panose="020F0502020204030204" pitchFamily="34" charset="0"/>
                <a:cs typeface="Times New Roman" panose="02020603050405020304" pitchFamily="18" charset="0"/>
              </a:rPr>
              <a:t>The Culture of Health Care: Evidence-Based Practice</a:t>
            </a:r>
            <a:r>
              <a:rPr lang="x-none" sz="1000" dirty="0">
                <a:effectLst/>
                <a:latin typeface="Arial" panose="020B0604020202020204" pitchFamily="34" charset="0"/>
                <a:ea typeface="Calibri" panose="020F0502020204030204" pitchFamily="34" charset="0"/>
                <a:cs typeface="Times New Roman" panose="02020603050405020304" pitchFamily="18" charset="0"/>
              </a:rPr>
              <a:t>. This is Lecture </a:t>
            </a:r>
            <a:r>
              <a:rPr lang="x-none" sz="1000" b="0" i="0" dirty="0">
                <a:effectLst/>
                <a:latin typeface="Arial" panose="020B0604020202020204" pitchFamily="34" charset="0"/>
                <a:ea typeface="Calibri" panose="020F0502020204030204" pitchFamily="34" charset="0"/>
                <a:cs typeface="Times New Roman" panose="02020603050405020304" pitchFamily="18" charset="0"/>
              </a:rPr>
              <a:t>f</a:t>
            </a:r>
            <a:r>
              <a:rPr lang="x-none" sz="1000" dirty="0">
                <a:effectLst/>
                <a:latin typeface="Arial" panose="020B0604020202020204" pitchFamily="34" charset="0"/>
                <a:ea typeface="Calibri" panose="020F0502020204030204" pitchFamily="34" charset="0"/>
                <a:cs typeface="Times New Roman" panose="02020603050405020304" pitchFamily="18" charset="0"/>
              </a:rPr>
              <a:t>.</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r>
              <a:rPr lang="en-US" sz="1000" dirty="0">
                <a:effectLst/>
                <a:latin typeface="Arial" panose="020B0604020202020204" pitchFamily="34" charset="0"/>
                <a:ea typeface="Times New Roman" panose="02020603050405020304" pitchFamily="18" charset="0"/>
                <a:cs typeface="Times New Roman" panose="02020603050405020304" pitchFamily="18" charset="0"/>
              </a:rPr>
              <a:t>The component, </a:t>
            </a:r>
            <a:r>
              <a:rPr lang="en-US" sz="1000" b="1" i="1" dirty="0">
                <a:effectLst/>
                <a:latin typeface="Arial" panose="020B0604020202020204" pitchFamily="34" charset="0"/>
                <a:ea typeface="Times New Roman" panose="02020603050405020304" pitchFamily="18" charset="0"/>
                <a:cs typeface="Times New Roman" panose="02020603050405020304" pitchFamily="18" charset="0"/>
              </a:rPr>
              <a:t>The Culture of Health Care</a:t>
            </a:r>
            <a:r>
              <a:rPr lang="en-US" sz="1000" i="1"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000" dirty="0">
                <a:effectLst/>
                <a:latin typeface="Arial" panose="020B0604020202020204" pitchFamily="34" charset="0"/>
                <a:ea typeface="Times New Roman" panose="02020603050405020304" pitchFamily="18" charset="0"/>
                <a:cs typeface="Times New Roman" panose="02020603050405020304" pitchFamily="18" charset="0"/>
              </a:rPr>
              <a:t>addresses job expectations in health care settings. It discusses how care is organized within a practice setting, privacy laws, and professional and ethical issues encountered in the workplace.</a:t>
            </a:r>
            <a:endParaRPr lang="en-US" altLang="en-US" dirty="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endParaRPr lang="en-US" altLang="en-US"/>
          </a:p>
        </p:txBody>
      </p:sp>
      <p:sp>
        <p:nvSpPr>
          <p:cNvPr id="11269"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821122ED-DC66-4355-897F-A0EBC738F849}" type="slidenum">
              <a:rPr lang="en-US" altLang="en-US" sz="1200" smtClean="0">
                <a:latin typeface="Tahoma" panose="020B0604030504040204" pitchFamily="34" charset="0"/>
              </a:rPr>
              <a:pPr>
                <a:spcBef>
                  <a:spcPct val="0"/>
                </a:spcBef>
              </a:pPr>
              <a:t>2</a:t>
            </a:fld>
            <a:endParaRPr lang="en-US" altLang="en-US" sz="1200">
              <a:latin typeface="Tahoma" panose="020B0604030504040204" pitchFamily="34" charset="0"/>
            </a:endParaRPr>
          </a:p>
        </p:txBody>
      </p:sp>
    </p:spTree>
    <p:extLst>
      <p:ext uri="{BB962C8B-B14F-4D97-AF65-F5344CB8AC3E}">
        <p14:creationId xmlns:p14="http://schemas.microsoft.com/office/powerpoint/2010/main" val="28627875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20</a:t>
            </a:fld>
            <a:endParaRPr lang="en-US" altLang="en-US"/>
          </a:p>
        </p:txBody>
      </p:sp>
    </p:spTree>
    <p:extLst>
      <p:ext uri="{BB962C8B-B14F-4D97-AF65-F5344CB8AC3E}">
        <p14:creationId xmlns:p14="http://schemas.microsoft.com/office/powerpoint/2010/main" val="1173772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600"/>
              </a:spcAft>
            </a:pPr>
            <a:r>
              <a:rPr lang="en-US" sz="1000" dirty="0">
                <a:effectLst/>
                <a:latin typeface="Arial" panose="020B0604020202020204" pitchFamily="34" charset="0"/>
                <a:ea typeface="Calibri" panose="020F0502020204030204" pitchFamily="34" charset="0"/>
                <a:cs typeface="Times New Roman" panose="02020603050405020304" pitchFamily="18" charset="0"/>
              </a:rPr>
              <a:t>By the end of this unit, </a:t>
            </a:r>
            <a:r>
              <a:rPr lang="en-US" sz="1000" b="1" i="1" dirty="0">
                <a:effectLst/>
                <a:latin typeface="Arial" panose="020B0604020202020204" pitchFamily="34" charset="0"/>
                <a:ea typeface="Calibri" panose="020F0502020204030204" pitchFamily="34" charset="0"/>
                <a:cs typeface="Times New Roman" panose="02020603050405020304" pitchFamily="18" charset="0"/>
              </a:rPr>
              <a:t>Evidence-Based Practice</a:t>
            </a:r>
            <a:r>
              <a:rPr lang="en-US" sz="1000" dirty="0">
                <a:effectLst/>
                <a:latin typeface="Arial" panose="020B0604020202020204" pitchFamily="34" charset="0"/>
                <a:ea typeface="Calibri" panose="020F0502020204030204" pitchFamily="34" charset="0"/>
                <a:cs typeface="Times New Roman" panose="02020603050405020304" pitchFamily="18" charset="0"/>
              </a:rPr>
              <a:t>,</a:t>
            </a:r>
            <a:r>
              <a:rPr lang="en-US" sz="1000" i="1" dirty="0">
                <a:effectLst/>
                <a:latin typeface="Arial" panose="020B0604020202020204" pitchFamily="34" charset="0"/>
                <a:ea typeface="Calibri" panose="020F0502020204030204" pitchFamily="34" charset="0"/>
                <a:cs typeface="Times New Roman" panose="02020603050405020304" pitchFamily="18" charset="0"/>
              </a:rPr>
              <a:t> </a:t>
            </a:r>
            <a:r>
              <a:rPr lang="en-US" sz="1000" dirty="0">
                <a:effectLst/>
                <a:latin typeface="Arial" panose="020B0604020202020204" pitchFamily="34" charset="0"/>
                <a:ea typeface="Calibri" panose="020F0502020204030204" pitchFamily="34" charset="0"/>
                <a:cs typeface="Times New Roman" panose="02020603050405020304" pitchFamily="18" charset="0"/>
              </a:rPr>
              <a:t>students will be able to:</a:t>
            </a:r>
          </a:p>
          <a:p>
            <a:pPr marL="0" marR="0">
              <a:spcBef>
                <a:spcPts val="0"/>
              </a:spcBef>
              <a:spcAft>
                <a:spcPts val="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600"/>
              </a:spcAft>
              <a:buFont typeface="Symbol" panose="05050102010706020507" pitchFamily="18" charset="2"/>
              <a:buChar char=""/>
            </a:pPr>
            <a:r>
              <a:rPr lang="x-none" sz="1000" dirty="0">
                <a:effectLst/>
                <a:latin typeface="Arial" panose="020B0604020202020204" pitchFamily="34" charset="0"/>
                <a:ea typeface="Calibri" panose="020F0502020204030204" pitchFamily="34" charset="0"/>
                <a:cs typeface="Times New Roman" panose="02020603050405020304" pitchFamily="18" charset="0"/>
              </a:rPr>
              <a:t>Define the key tenets of evidence-based medicine (EBM) and </a:t>
            </a:r>
            <a:r>
              <a:rPr lang="en-US" sz="1000" dirty="0">
                <a:effectLst/>
                <a:latin typeface="Arial" panose="020B0604020202020204" pitchFamily="34" charset="0"/>
                <a:ea typeface="Calibri" panose="020F0502020204030204" pitchFamily="34" charset="0"/>
                <a:cs typeface="Times New Roman" panose="02020603050405020304" pitchFamily="18" charset="0"/>
              </a:rPr>
              <a:t>its</a:t>
            </a:r>
            <a:r>
              <a:rPr lang="x-none" sz="1000" dirty="0">
                <a:effectLst/>
                <a:latin typeface="Arial" panose="020B0604020202020204" pitchFamily="34" charset="0"/>
                <a:ea typeface="Calibri" panose="020F0502020204030204" pitchFamily="34" charset="0"/>
                <a:cs typeface="Times New Roman" panose="02020603050405020304" pitchFamily="18" charset="0"/>
              </a:rPr>
              <a:t> role in the culture of health care</a:t>
            </a:r>
            <a:r>
              <a:rPr lang="en-US" sz="1000" dirty="0">
                <a:effectLst/>
                <a:latin typeface="Arial" panose="020B0604020202020204" pitchFamily="34" charset="0"/>
                <a:ea typeface="Calibri" panose="020F0502020204030204" pitchFamily="34" charset="0"/>
                <a:cs typeface="Times New Roman" panose="02020603050405020304" pitchFamily="18" charset="0"/>
              </a:rPr>
              <a:t>.</a:t>
            </a:r>
          </a:p>
          <a:p>
            <a:pPr marL="342900" marR="0" lvl="0" indent="-342900">
              <a:spcBef>
                <a:spcPts val="0"/>
              </a:spcBef>
              <a:spcAft>
                <a:spcPts val="600"/>
              </a:spcAft>
              <a:buFont typeface="Symbol" panose="05050102010706020507" pitchFamily="18" charset="2"/>
              <a:buChar char=""/>
            </a:pPr>
            <a:r>
              <a:rPr lang="en-US" sz="1000" dirty="0">
                <a:effectLst/>
                <a:latin typeface="Arial" panose="020B0604020202020204" pitchFamily="34" charset="0"/>
                <a:ea typeface="Calibri" panose="020F0502020204030204" pitchFamily="34" charset="0"/>
                <a:cs typeface="Times New Roman" panose="02020603050405020304" pitchFamily="18" charset="0"/>
              </a:rPr>
              <a:t>Construct answerable clinical questions and critically appraise evidence answering them.</a:t>
            </a:r>
          </a:p>
          <a:p>
            <a:pPr marL="342900" marR="0" lvl="0" indent="-342900">
              <a:spcBef>
                <a:spcPts val="0"/>
              </a:spcBef>
              <a:spcAft>
                <a:spcPts val="600"/>
              </a:spcAft>
              <a:buFont typeface="Symbol" panose="05050102010706020507" pitchFamily="18" charset="2"/>
              <a:buChar char=""/>
            </a:pPr>
            <a:r>
              <a:rPr lang="en-US" sz="1000" dirty="0">
                <a:effectLst/>
                <a:latin typeface="Arial" panose="020B0604020202020204" pitchFamily="34" charset="0"/>
                <a:ea typeface="Calibri" panose="020F0502020204030204" pitchFamily="34" charset="0"/>
                <a:cs typeface="Times New Roman" panose="02020603050405020304" pitchFamily="18" charset="0"/>
              </a:rPr>
              <a:t>Explain how EBM can be applied to intervention studies, including the phrasing of answerable questions, finding evidence to answer them, and applying them to given clinical situations.</a:t>
            </a:r>
          </a:p>
          <a:p>
            <a:pPr marL="342900" marR="0" lvl="0" indent="-342900">
              <a:spcBef>
                <a:spcPts val="0"/>
              </a:spcBef>
              <a:spcAft>
                <a:spcPts val="600"/>
              </a:spcAft>
              <a:buFont typeface="Symbol" panose="05050102010706020507" pitchFamily="18" charset="2"/>
              <a:buChar char=""/>
            </a:pPr>
            <a:r>
              <a:rPr lang="en-US" sz="1000" dirty="0">
                <a:effectLst/>
                <a:latin typeface="Arial" panose="020B0604020202020204" pitchFamily="34" charset="0"/>
                <a:ea typeface="Calibri" panose="020F0502020204030204" pitchFamily="34" charset="0"/>
                <a:cs typeface="Times New Roman" panose="02020603050405020304" pitchFamily="18" charset="0"/>
              </a:rPr>
              <a:t>Describe how EBM can be applied to key clinical questions of diagnosis, harm, and prognosis.</a:t>
            </a:r>
          </a:p>
          <a:p>
            <a:pPr marL="342900" marR="0" lvl="0" indent="-342900">
              <a:spcBef>
                <a:spcPts val="0"/>
              </a:spcBef>
              <a:spcAft>
                <a:spcPts val="600"/>
              </a:spcAft>
              <a:buFont typeface="Symbol" panose="05050102010706020507" pitchFamily="18" charset="2"/>
              <a:buChar char=""/>
            </a:pPr>
            <a:r>
              <a:rPr lang="en-US" sz="1000" dirty="0">
                <a:effectLst/>
                <a:latin typeface="Arial" panose="020B0604020202020204" pitchFamily="34" charset="0"/>
                <a:ea typeface="Calibri" panose="020F0502020204030204" pitchFamily="34" charset="0"/>
                <a:cs typeface="Times New Roman" panose="02020603050405020304" pitchFamily="18" charset="0"/>
              </a:rPr>
              <a:t>Discuss the benefits and limitations to summarizing evidence.</a:t>
            </a:r>
          </a:p>
          <a:p>
            <a:pPr marL="342900" marR="0" lvl="0" indent="-342900">
              <a:spcBef>
                <a:spcPts val="0"/>
              </a:spcBef>
              <a:spcAft>
                <a:spcPts val="1600"/>
              </a:spcAft>
              <a:buFont typeface="Symbol" panose="05050102010706020507" pitchFamily="18" charset="2"/>
              <a:buChar char=""/>
            </a:pPr>
            <a:r>
              <a:rPr lang="x-none" sz="1000" dirty="0">
                <a:effectLst/>
                <a:latin typeface="Arial" panose="020B0604020202020204" pitchFamily="34" charset="0"/>
                <a:ea typeface="Calibri" panose="020F0502020204030204" pitchFamily="34" charset="0"/>
                <a:cs typeface="Times New Roman" panose="02020603050405020304" pitchFamily="18" charset="0"/>
              </a:rPr>
              <a:t>Describe how EBM is used in clinical settings through clinical practice guidelines and decision analysis.</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3316"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endParaRPr lang="en-US" altLang="en-US"/>
          </a:p>
        </p:txBody>
      </p:sp>
      <p:sp>
        <p:nvSpPr>
          <p:cNvPr id="13317"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CAFAFD93-F4FA-4D15-BFFE-61482F445901}" type="slidenum">
              <a:rPr lang="en-US" altLang="en-US" sz="1200" smtClean="0">
                <a:latin typeface="Tahoma" panose="020B0604030504040204" pitchFamily="34" charset="0"/>
              </a:rPr>
              <a:pPr>
                <a:spcBef>
                  <a:spcPct val="0"/>
                </a:spcBef>
              </a:pPr>
              <a:t>3</a:t>
            </a:fld>
            <a:endParaRPr lang="en-US" altLang="en-US" sz="1200">
              <a:latin typeface="Tahoma" panose="020B0604030504040204" pitchFamily="34" charset="0"/>
            </a:endParaRPr>
          </a:p>
        </p:txBody>
      </p:sp>
    </p:spTree>
    <p:extLst>
      <p:ext uri="{BB962C8B-B14F-4D97-AF65-F5344CB8AC3E}">
        <p14:creationId xmlns:p14="http://schemas.microsoft.com/office/powerpoint/2010/main" val="8304783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678F7A48-A165-4F0F-AAB7-A54072960C14}" type="slidenum">
              <a:rPr lang="en-US" altLang="en-US" sz="1200" smtClean="0">
                <a:latin typeface="Tahoma" panose="020B0604030504040204" pitchFamily="34" charset="0"/>
              </a:rPr>
              <a:pPr>
                <a:spcBef>
                  <a:spcPct val="0"/>
                </a:spcBef>
              </a:pPr>
              <a:t>4</a:t>
            </a:fld>
            <a:endParaRPr lang="en-US" altLang="en-US" sz="1200">
              <a:latin typeface="Tahoma" panose="020B0604030504040204" pitchFamily="34" charset="0"/>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600"/>
              </a:spcAft>
            </a:pPr>
            <a:r>
              <a:rPr lang="x-none" sz="1000" dirty="0">
                <a:effectLst/>
                <a:latin typeface="Arial" panose="020B0604020202020204" pitchFamily="34" charset="0"/>
                <a:ea typeface="Calibri" panose="020F0502020204030204" pitchFamily="34" charset="0"/>
                <a:cs typeface="Times New Roman" panose="02020603050405020304" pitchFamily="18" charset="0"/>
              </a:rPr>
              <a:t>This lecture discusses summarizing evidence. </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1600"/>
              </a:spcAft>
            </a:pPr>
            <a:r>
              <a:rPr lang="en-US" sz="1000" dirty="0">
                <a:effectLst/>
                <a:latin typeface="Arial" panose="020B0604020202020204" pitchFamily="34" charset="0"/>
                <a:ea typeface="Calibri" panose="020F0502020204030204" pitchFamily="34" charset="0"/>
                <a:cs typeface="Times New Roman" panose="02020603050405020304" pitchFamily="18" charset="0"/>
              </a:rPr>
              <a:t>The idea behind summarizing evidence is that for many tests and treatments, there are multiple studies, such that one study doesn’t tell the whole story. One study may contradict others, or studies may complement each other and, taken together, make a much stronger case. For this reason, there’s a growing trend toward what are called </a:t>
            </a:r>
            <a:r>
              <a:rPr lang="en-US" sz="1000" i="1" dirty="0">
                <a:effectLst/>
                <a:latin typeface="Arial" panose="020B0604020202020204" pitchFamily="34" charset="0"/>
                <a:ea typeface="Calibri" panose="020F0502020204030204" pitchFamily="34" charset="0"/>
                <a:cs typeface="Times New Roman" panose="02020603050405020304" pitchFamily="18" charset="0"/>
              </a:rPr>
              <a:t>systematic reviews</a:t>
            </a:r>
            <a:r>
              <a:rPr lang="en-US" sz="1000" dirty="0">
                <a:effectLst/>
                <a:latin typeface="Arial" panose="020B0604020202020204" pitchFamily="34" charset="0"/>
                <a:ea typeface="Calibri" panose="020F0502020204030204" pitchFamily="34" charset="0"/>
                <a:cs typeface="Times New Roman" panose="02020603050405020304" pitchFamily="18" charset="0"/>
              </a:rPr>
              <a:t> or </a:t>
            </a:r>
            <a:r>
              <a:rPr lang="en-US" sz="1000" i="1" dirty="0">
                <a:effectLst/>
                <a:latin typeface="Arial" panose="020B0604020202020204" pitchFamily="34" charset="0"/>
                <a:ea typeface="Calibri" panose="020F0502020204030204" pitchFamily="34" charset="0"/>
                <a:cs typeface="Times New Roman" panose="02020603050405020304" pitchFamily="18" charset="0"/>
              </a:rPr>
              <a:t>evidence reports</a:t>
            </a:r>
            <a:r>
              <a:rPr lang="en-US" sz="1000" dirty="0">
                <a:effectLst/>
                <a:latin typeface="Arial" panose="020B0604020202020204" pitchFamily="34" charset="0"/>
                <a:ea typeface="Calibri" panose="020F0502020204030204" pitchFamily="34" charset="0"/>
                <a:cs typeface="Times New Roman" panose="02020603050405020304" pitchFamily="18" charset="0"/>
              </a:rPr>
              <a:t> that aim to bring all the evidence on a given test or treatment together. Remember the Haynes 4S model—it has studies at its foundation, then syntheses and synopses that bring the data together and make it available to users, particularly clinicians, in a highly digested form. Summarizing the evidence doesn’t mean simply collecting a few studies and combining their findings. There are methodologic challenges in summarizing the evidence. Such challenges were recently elucidated in a supplement to the journal </a:t>
            </a:r>
            <a:r>
              <a:rPr lang="en-US" sz="1000" i="1" dirty="0">
                <a:effectLst/>
                <a:latin typeface="Arial" panose="020B0604020202020204" pitchFamily="34" charset="0"/>
                <a:ea typeface="Calibri" panose="020F0502020204030204" pitchFamily="34" charset="0"/>
                <a:cs typeface="Times New Roman" panose="02020603050405020304" pitchFamily="18" charset="0"/>
              </a:rPr>
              <a:t>Annals of Internal Medicine</a:t>
            </a:r>
            <a:r>
              <a:rPr lang="en-US" sz="1000" dirty="0">
                <a:effectLst/>
                <a:latin typeface="Arial" panose="020B0604020202020204" pitchFamily="34" charset="0"/>
                <a:ea typeface="Calibri" panose="020F0502020204030204" pitchFamily="34" charset="0"/>
                <a:cs typeface="Times New Roman" panose="02020603050405020304" pitchFamily="18" charset="0"/>
              </a:rPr>
              <a:t>, emphasizing that methodology is required to do summarizations of evidence.</a:t>
            </a:r>
          </a:p>
        </p:txBody>
      </p:sp>
    </p:spTree>
    <p:extLst>
      <p:ext uri="{BB962C8B-B14F-4D97-AF65-F5344CB8AC3E}">
        <p14:creationId xmlns:p14="http://schemas.microsoft.com/office/powerpoint/2010/main" val="20682288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8DBCFE1B-F9A7-44C3-96EB-555DD6956078}" type="slidenum">
              <a:rPr lang="en-US" altLang="en-US" sz="1200" smtClean="0">
                <a:latin typeface="Tahoma" panose="020B0604030504040204" pitchFamily="34" charset="0"/>
              </a:rPr>
              <a:pPr>
                <a:spcBef>
                  <a:spcPct val="0"/>
                </a:spcBef>
              </a:pPr>
              <a:t>5</a:t>
            </a:fld>
            <a:endParaRPr lang="en-US" altLang="en-US" sz="1200">
              <a:latin typeface="Tahoma" panose="020B0604030504040204" pitchFamily="34"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600"/>
              </a:spcAft>
            </a:pPr>
            <a:r>
              <a:rPr lang="x-none" sz="1000" dirty="0">
                <a:effectLst/>
                <a:latin typeface="Arial" panose="020B0604020202020204" pitchFamily="34" charset="0"/>
                <a:ea typeface="Calibri" panose="020F0502020204030204" pitchFamily="34" charset="0"/>
                <a:cs typeface="Times New Roman" panose="02020603050405020304" pitchFamily="18" charset="0"/>
              </a:rPr>
              <a:t>If we’re going to create a systematic review, what are the steps? Guyatt [</a:t>
            </a:r>
            <a:r>
              <a:rPr lang="x-none" sz="1000" b="1" dirty="0">
                <a:effectLst/>
                <a:latin typeface="Arial" panose="020B0604020202020204" pitchFamily="34" charset="0"/>
                <a:ea typeface="Calibri" panose="020F0502020204030204" pitchFamily="34" charset="0"/>
                <a:cs typeface="Times New Roman" panose="02020603050405020304" pitchFamily="18" charset="0"/>
              </a:rPr>
              <a:t>guy</a:t>
            </a:r>
            <a:r>
              <a:rPr lang="x-none" sz="1000" dirty="0">
                <a:effectLst/>
                <a:latin typeface="Arial" panose="020B0604020202020204" pitchFamily="34" charset="0"/>
                <a:ea typeface="Calibri" panose="020F0502020204030204" pitchFamily="34" charset="0"/>
                <a:cs typeface="Times New Roman" panose="02020603050405020304" pitchFamily="18" charset="0"/>
              </a:rPr>
              <a:t>-iht], in a textbook on evidence-based medicine, describes the steps in creating a systematic review. First, we have to define the clinical question as it pertains to the population, intervention, comparison where appropriate, and outcome. We then conduct a literature search. We have to define the information sources we’re going to use and come up with a search strategy. In a systematic review, a literature search isn’t done just by typing a few terms into Medline. We have to conduct a comprehensive search of the literature and cast a broad net to ensure that we retrieve a sufficient number of articles to evaluate. We can then appropriately include what usually turns out to be a relatively small number of articles. </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r>
              <a:rPr lang="en-US" sz="1000" dirty="0">
                <a:effectLst/>
                <a:latin typeface="Arial" panose="020B0604020202020204" pitchFamily="34" charset="0"/>
                <a:ea typeface="Times New Roman" panose="02020603050405020304" pitchFamily="18" charset="0"/>
                <a:cs typeface="Times New Roman" panose="02020603050405020304" pitchFamily="18" charset="0"/>
              </a:rPr>
              <a:t>Once we have a large number of related articles, we establish inclusion and exclusion criteria for the articles that we’ll ultimately use in our review. Most steps in the process have measures of reproducibility, so typically, the Medline records—with their titles and abstracts as well as the full-text articles that we choose to analyze further—are selected in more than one copy to determine whether different individuals evaluating the same article have reached the same judgment. Once we identify the articles that we’re going to use in the systematic review, we abstract the data from them and then conduct the analysis. For example, if we’re going to perform a meta-analysis, we determine the method of pooling and explore heterogeneity [het-uh-row-</a:t>
            </a:r>
            <a:r>
              <a:rPr lang="en-US" sz="1000" dirty="0" err="1">
                <a:effectLst/>
                <a:latin typeface="Arial" panose="020B0604020202020204" pitchFamily="34" charset="0"/>
                <a:ea typeface="Times New Roman" panose="02020603050405020304" pitchFamily="18" charset="0"/>
                <a:cs typeface="Times New Roman" panose="02020603050405020304" pitchFamily="18" charset="0"/>
              </a:rPr>
              <a:t>juh</a:t>
            </a:r>
            <a:r>
              <a:rPr lang="en-US" sz="1000" dirty="0">
                <a:effectLst/>
                <a:latin typeface="Arial" panose="020B0604020202020204" pitchFamily="34" charset="0"/>
                <a:ea typeface="Times New Roman" panose="02020603050405020304" pitchFamily="18" charset="0"/>
                <a:cs typeface="Times New Roman" panose="02020603050405020304" pitchFamily="18" charset="0"/>
              </a:rPr>
              <a:t>-</a:t>
            </a:r>
            <a:r>
              <a:rPr lang="en-US" sz="1000" b="1" dirty="0">
                <a:effectLst/>
                <a:latin typeface="Arial" panose="020B0604020202020204" pitchFamily="34" charset="0"/>
                <a:ea typeface="Times New Roman" panose="02020603050405020304" pitchFamily="18" charset="0"/>
                <a:cs typeface="Times New Roman" panose="02020603050405020304" pitchFamily="18" charset="0"/>
              </a:rPr>
              <a:t>nee</a:t>
            </a:r>
            <a:r>
              <a:rPr lang="en-US" sz="1000" dirty="0">
                <a:effectLst/>
                <a:latin typeface="Arial" panose="020B0604020202020204" pitchFamily="34" charset="0"/>
                <a:ea typeface="Times New Roman" panose="02020603050405020304" pitchFamily="18" charset="0"/>
                <a:cs typeface="Times New Roman" panose="02020603050405020304" pitchFamily="18" charset="0"/>
              </a:rPr>
              <a:t>-</a:t>
            </a:r>
            <a:r>
              <a:rPr lang="en-US" sz="1000" dirty="0" err="1">
                <a:effectLst/>
                <a:latin typeface="Arial" panose="020B0604020202020204" pitchFamily="34" charset="0"/>
                <a:ea typeface="Times New Roman" panose="02020603050405020304" pitchFamily="18" charset="0"/>
                <a:cs typeface="Times New Roman" panose="02020603050405020304" pitchFamily="18" charset="0"/>
              </a:rPr>
              <a:t>i</a:t>
            </a:r>
            <a:r>
              <a:rPr lang="en-US" sz="1000" dirty="0">
                <a:effectLst/>
                <a:latin typeface="Arial" panose="020B0604020202020204" pitchFamily="34" charset="0"/>
                <a:ea typeface="Times New Roman" panose="02020603050405020304" pitchFamily="18" charset="0"/>
                <a:cs typeface="Times New Roman" panose="02020603050405020304" pitchFamily="18" charset="0"/>
              </a:rPr>
              <a:t>-tee] of the results, so we explore whether some results point in one direction of a treatment and other results point in a different direction. We also assess for publication and other types of bias.</a:t>
            </a:r>
            <a:endParaRPr lang="en-US" altLang="en-US" dirty="0"/>
          </a:p>
        </p:txBody>
      </p:sp>
    </p:spTree>
    <p:extLst>
      <p:ext uri="{BB962C8B-B14F-4D97-AF65-F5344CB8AC3E}">
        <p14:creationId xmlns:p14="http://schemas.microsoft.com/office/powerpoint/2010/main" val="31884124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75A0106E-3707-46DD-8FF1-CCC7BD65D43F}" type="slidenum">
              <a:rPr lang="en-US" altLang="en-US" sz="1200" smtClean="0">
                <a:latin typeface="Tahoma" panose="020B0604030504040204" pitchFamily="34" charset="0"/>
              </a:rPr>
              <a:pPr>
                <a:spcBef>
                  <a:spcPct val="0"/>
                </a:spcBef>
              </a:pPr>
              <a:t>6</a:t>
            </a:fld>
            <a:endParaRPr lang="en-US" altLang="en-US" sz="1200">
              <a:latin typeface="Tahoma" panose="020B0604030504040204" pitchFamily="34"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600"/>
              </a:spcAft>
            </a:pPr>
            <a:r>
              <a:rPr lang="x-none" sz="1000" dirty="0">
                <a:effectLst/>
                <a:latin typeface="Arial" panose="020B0604020202020204" pitchFamily="34" charset="0"/>
                <a:ea typeface="Calibri" panose="020F0502020204030204" pitchFamily="34" charset="0"/>
                <a:cs typeface="Times New Roman" panose="02020603050405020304" pitchFamily="18" charset="0"/>
              </a:rPr>
              <a:t>What kind of analysis do we perform in a systematic review? Systematic reviews often use meta-analysis, where the results of multiple studies that are appropriately similar are combined. If we have multiple studies that have looked at, for example, the use of a treatment in a disease with a certain patient population, it’s appropriate to combine these studies in a meta-analysis, which gives us more statistical power. When we have a larger sample size, it’s easier to achieve statistical significance, and we’re pooling data from different studies but from studies that are similar. We don’t have to do a meta-analysis in a systematic review. In fact, if the studies are too heterogeneous, because there are different patient characteristics, different settings, or other factors, it would be inappropriate to combine them in a meta-analysis. </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r>
              <a:rPr lang="en-US" sz="1000" dirty="0">
                <a:effectLst/>
                <a:latin typeface="Arial" panose="020B0604020202020204" pitchFamily="34" charset="0"/>
                <a:ea typeface="Times New Roman" panose="02020603050405020304" pitchFamily="18" charset="0"/>
                <a:cs typeface="Times New Roman" panose="02020603050405020304" pitchFamily="18" charset="0"/>
              </a:rPr>
              <a:t>In systematic reviews looking at telemedicine, for example, it’s difficult to do a meta-analysis when one telemedicine study is a dermatology study, another one is a radiology study, and yet another is a psychiatry study. When systematically reviewing the evidence for improved patient outcomes or improved ability to do diagnosis using any kind of telemedicine, it would be inappropriate to combine all the studies. It would perhaps be possible to combine a few studies in some areas, but in the case of telemedicine, these studies are quite heterogeneous. When we do a meta-analysis, we use a summary measure that gives us an indication of the treatment effect. We use either the odds ratio or the weighted mean difference, which we explain in the next slide.</a:t>
            </a:r>
            <a:endParaRPr lang="en-US" altLang="en-US" dirty="0"/>
          </a:p>
        </p:txBody>
      </p:sp>
    </p:spTree>
    <p:extLst>
      <p:ext uri="{BB962C8B-B14F-4D97-AF65-F5344CB8AC3E}">
        <p14:creationId xmlns:p14="http://schemas.microsoft.com/office/powerpoint/2010/main" val="42880945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0210D301-0693-4799-92DD-98AEF91A5428}" type="slidenum">
              <a:rPr lang="en-US" altLang="en-US" sz="1200" smtClean="0">
                <a:latin typeface="Tahoma" panose="020B0604030504040204" pitchFamily="34" charset="0"/>
              </a:rPr>
              <a:pPr>
                <a:spcBef>
                  <a:spcPct val="0"/>
                </a:spcBef>
              </a:pPr>
              <a:t>7</a:t>
            </a:fld>
            <a:endParaRPr lang="en-US" altLang="en-US" sz="1200">
              <a:latin typeface="Tahoma" panose="020B0604030504040204" pitchFamily="34"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600"/>
              </a:spcAft>
            </a:pPr>
            <a:r>
              <a:rPr lang="x-none" sz="1000" dirty="0">
                <a:effectLst/>
                <a:latin typeface="Arial" panose="020B0604020202020204" pitchFamily="34" charset="0"/>
                <a:ea typeface="Calibri" panose="020F0502020204030204" pitchFamily="34" charset="0"/>
                <a:cs typeface="Times New Roman" panose="02020603050405020304" pitchFamily="18" charset="0"/>
              </a:rPr>
              <a:t>In discussing the meaning of summary statistics, the odds ratio is used for binary events. Many studies are reported in terms of how they reduce certain events that we’re trying to avoid, such as death, complications of a disease, the development of a myocardial infarction, high blood pressure, kidney disease, diabetes, the recurrence of a disease, or the re-emergence of cancer after initial treatment. Usually, the odds ratio statistic is configured when it’s less than one, which indicates there’s a benefit for treatment. This is the approach, for example, that the Cochrane [</a:t>
            </a:r>
            <a:r>
              <a:rPr lang="x-none" sz="1000" b="1" dirty="0">
                <a:effectLst/>
                <a:latin typeface="Arial" panose="020B0604020202020204" pitchFamily="34" charset="0"/>
                <a:ea typeface="Calibri" panose="020F0502020204030204" pitchFamily="34" charset="0"/>
                <a:cs typeface="Times New Roman" panose="02020603050405020304" pitchFamily="18" charset="0"/>
              </a:rPr>
              <a:t>kock</a:t>
            </a:r>
            <a:r>
              <a:rPr lang="x-none" sz="1000" dirty="0">
                <a:effectLst/>
                <a:latin typeface="Arial" panose="020B0604020202020204" pitchFamily="34" charset="0"/>
                <a:ea typeface="Calibri" panose="020F0502020204030204" pitchFamily="34" charset="0"/>
                <a:cs typeface="Times New Roman" panose="02020603050405020304" pitchFamily="18" charset="0"/>
              </a:rPr>
              <a:t>-rihn] Collaboration uses—which we talk about later in this lecture. When the odds ratio is less than one, then there’s benefit for the treatment, and it turns out that when the confidence interval does not include the “odds ratio equals 1” line—when it does not cross over that line—our results are statistically significant. We can actually calculate, in a somewhat complicated formula, the number needed to treat from the odds ratios, so we can translate odds ratio findings into more meaningful information from a practical standpoint. </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r>
              <a:rPr lang="en-US" sz="1000" dirty="0">
                <a:effectLst/>
                <a:latin typeface="Arial" panose="020B0604020202020204" pitchFamily="34" charset="0"/>
                <a:ea typeface="Times New Roman" panose="02020603050405020304" pitchFamily="18" charset="0"/>
                <a:cs typeface="Times New Roman" panose="02020603050405020304" pitchFamily="18" charset="0"/>
              </a:rPr>
              <a:t>The other summary statistic is weighted mean difference. This statistic is used for numeric events such as measurements—for example, blood pressure value or blood sugar value. The weighted mean difference is usually configured such that a value less than zero indicates that there’s a treatment benefit, and a value of greater than zero indicates that there’s benefit for the control intervention—just as an odds ratio value of greater than one indicates that the control is of more benefit. Again, if the confidence interval crosses over the “weighted mean difference equals zero” line, or if it does not cross over that line, it means that the results are statistically significant.</a:t>
            </a:r>
            <a:endParaRPr lang="en-US" altLang="en-US" dirty="0"/>
          </a:p>
        </p:txBody>
      </p:sp>
    </p:spTree>
    <p:extLst>
      <p:ext uri="{BB962C8B-B14F-4D97-AF65-F5344CB8AC3E}">
        <p14:creationId xmlns:p14="http://schemas.microsoft.com/office/powerpoint/2010/main" val="38298901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DE09DBF6-7CA4-4D64-8742-D6680A6950A6}" type="slidenum">
              <a:rPr lang="en-US" altLang="en-US" sz="1200" smtClean="0">
                <a:latin typeface="Tahoma" panose="020B0604030504040204" pitchFamily="34" charset="0"/>
              </a:rPr>
              <a:pPr>
                <a:spcBef>
                  <a:spcPct val="0"/>
                </a:spcBef>
              </a:pPr>
              <a:t>8</a:t>
            </a:fld>
            <a:endParaRPr lang="en-US" altLang="en-US" sz="1200">
              <a:latin typeface="Tahoma" panose="020B0604030504040204" pitchFamily="34"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600"/>
              </a:spcAft>
            </a:pPr>
            <a:r>
              <a:rPr lang="x-none" sz="1000" dirty="0">
                <a:effectLst/>
                <a:latin typeface="Arial" panose="020B0604020202020204" pitchFamily="34" charset="0"/>
                <a:ea typeface="Calibri" panose="020F0502020204030204" pitchFamily="34" charset="0"/>
                <a:cs typeface="Times New Roman" panose="02020603050405020304" pitchFamily="18" charset="0"/>
              </a:rPr>
              <a:t>Let’s look at some examples of systematic reviews, in particular, systematic reviews of the treatment of cardiac risk factors. A group of meta-analyses published in the early part of the last decade found benefits for lowering cholesterol or homocysteine [hoh-moh-</a:t>
            </a:r>
            <a:r>
              <a:rPr lang="x-none" sz="1000" b="1" dirty="0">
                <a:effectLst/>
                <a:latin typeface="Arial" panose="020B0604020202020204" pitchFamily="34" charset="0"/>
                <a:ea typeface="Calibri" panose="020F0502020204030204" pitchFamily="34" charset="0"/>
                <a:cs typeface="Times New Roman" panose="02020603050405020304" pitchFamily="18" charset="0"/>
              </a:rPr>
              <a:t>sis</a:t>
            </a:r>
            <a:r>
              <a:rPr lang="x-none" sz="1000" dirty="0">
                <a:effectLst/>
                <a:latin typeface="Arial" panose="020B0604020202020204" pitchFamily="34" charset="0"/>
                <a:ea typeface="Calibri" panose="020F0502020204030204" pitchFamily="34" charset="0"/>
                <a:cs typeface="Times New Roman" panose="02020603050405020304" pitchFamily="18" charset="0"/>
              </a:rPr>
              <a:t>-tuh-een] levels, either with statin [</a:t>
            </a:r>
            <a:r>
              <a:rPr lang="x-none" sz="1000" b="1" dirty="0">
                <a:effectLst/>
                <a:latin typeface="Arial" panose="020B0604020202020204" pitchFamily="34" charset="0"/>
                <a:ea typeface="Calibri" panose="020F0502020204030204" pitchFamily="34" charset="0"/>
                <a:cs typeface="Times New Roman" panose="02020603050405020304" pitchFamily="18" charset="0"/>
              </a:rPr>
              <a:t>stat</a:t>
            </a:r>
            <a:r>
              <a:rPr lang="x-none" sz="1000" dirty="0">
                <a:effectLst/>
                <a:latin typeface="Arial" panose="020B0604020202020204" pitchFamily="34" charset="0"/>
                <a:ea typeface="Calibri" panose="020F0502020204030204" pitchFamily="34" charset="0"/>
                <a:cs typeface="Times New Roman" panose="02020603050405020304" pitchFamily="18" charset="0"/>
              </a:rPr>
              <a:t>-n]</a:t>
            </a:r>
            <a:r>
              <a:rPr lang="x-none" sz="1000" i="1" dirty="0">
                <a:effectLst/>
                <a:latin typeface="Arial" panose="020B0604020202020204" pitchFamily="34" charset="0"/>
                <a:ea typeface="Calibri" panose="020F0502020204030204" pitchFamily="34" charset="0"/>
                <a:cs typeface="Times New Roman" panose="02020603050405020304" pitchFamily="18" charset="0"/>
              </a:rPr>
              <a:t> </a:t>
            </a:r>
            <a:r>
              <a:rPr lang="x-none" sz="1000" dirty="0">
                <a:effectLst/>
                <a:latin typeface="Arial" panose="020B0604020202020204" pitchFamily="34" charset="0"/>
                <a:ea typeface="Calibri" panose="020F0502020204030204" pitchFamily="34" charset="0"/>
                <a:cs typeface="Times New Roman" panose="02020603050405020304" pitchFamily="18" charset="0"/>
              </a:rPr>
              <a:t>drugs or with other types of drugs or with other interventions such as diet... The combined publication of these meta-analyses led to a proposal for developing a so-called polypill [</a:t>
            </a:r>
            <a:r>
              <a:rPr lang="x-none" sz="1000" b="1" dirty="0">
                <a:effectLst/>
                <a:latin typeface="Arial" panose="020B0604020202020204" pitchFamily="34" charset="0"/>
                <a:ea typeface="Calibri" panose="020F0502020204030204" pitchFamily="34" charset="0"/>
                <a:cs typeface="Times New Roman" panose="02020603050405020304" pitchFamily="18" charset="0"/>
              </a:rPr>
              <a:t>pawl-</a:t>
            </a:r>
            <a:r>
              <a:rPr lang="x-none" sz="1000" dirty="0">
                <a:effectLst/>
                <a:latin typeface="Arial" panose="020B0604020202020204" pitchFamily="34" charset="0"/>
                <a:ea typeface="Calibri" panose="020F0502020204030204" pitchFamily="34" charset="0"/>
                <a:cs typeface="Times New Roman" panose="02020603050405020304" pitchFamily="18" charset="0"/>
              </a:rPr>
              <a:t>ih-pill] that would contain six medications: a statin, three blood pressure–lowering drugs in half their standard dose, a beta-blocker, folic acid, and aspirin. The authors argued that such a pill could potentially reduce cardiovascular disease in western countries by eighty percent. There was disagreement that giving everyone this pill would have this beneficial an outcome. Many argued that the polypill would need to be subjected to a randomized controlled trial. There was much correspondence in the </a:t>
            </a:r>
            <a:r>
              <a:rPr lang="x-none" sz="1000" i="1" dirty="0">
                <a:effectLst/>
                <a:latin typeface="Arial" panose="020B0604020202020204" pitchFamily="34" charset="0"/>
                <a:ea typeface="Calibri" panose="020F0502020204030204" pitchFamily="34" charset="0"/>
                <a:cs typeface="Times New Roman" panose="02020603050405020304" pitchFamily="18" charset="0"/>
              </a:rPr>
              <a:t>British Medical Journal</a:t>
            </a:r>
            <a:r>
              <a:rPr lang="x-none" sz="1000" dirty="0">
                <a:effectLst/>
                <a:latin typeface="Arial" panose="020B0604020202020204" pitchFamily="34" charset="0"/>
                <a:ea typeface="Calibri" panose="020F0502020204030204" pitchFamily="34" charset="0"/>
                <a:cs typeface="Times New Roman" panose="02020603050405020304" pitchFamily="18" charset="0"/>
              </a:rPr>
              <a:t> and elsewhere about the polypill. </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x-none" sz="1000" dirty="0">
                <a:effectLst/>
                <a:latin typeface="Arial" panose="020B0604020202020204" pitchFamily="34" charset="0"/>
                <a:ea typeface="Calibri" panose="020F0502020204030204" pitchFamily="34" charset="0"/>
                <a:cs typeface="Times New Roman" panose="02020603050405020304" pitchFamily="18" charset="0"/>
              </a:rPr>
              <a:t>A different suggestion was the notion of a poly-meal that would be natural and safe as well as tasty and would give people appropriate portions of wine, fish, dark chocolate, fruits and vegetables, garlic, and almonds. </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r>
              <a:rPr lang="en-US" sz="1000" dirty="0">
                <a:effectLst/>
                <a:latin typeface="Arial" panose="020B0604020202020204" pitchFamily="34" charset="0"/>
                <a:ea typeface="Times New Roman" panose="02020603050405020304" pitchFamily="18" charset="0"/>
                <a:cs typeface="Times New Roman" panose="02020603050405020304" pitchFamily="18" charset="0"/>
              </a:rPr>
              <a:t>The </a:t>
            </a:r>
            <a:r>
              <a:rPr lang="en-US" sz="1000" dirty="0" err="1">
                <a:effectLst/>
                <a:latin typeface="Arial" panose="020B0604020202020204" pitchFamily="34" charset="0"/>
                <a:ea typeface="Times New Roman" panose="02020603050405020304" pitchFamily="18" charset="0"/>
                <a:cs typeface="Times New Roman" panose="02020603050405020304" pitchFamily="18" charset="0"/>
              </a:rPr>
              <a:t>polypill</a:t>
            </a:r>
            <a:r>
              <a:rPr lang="en-US" sz="1000" dirty="0">
                <a:effectLst/>
                <a:latin typeface="Arial" panose="020B0604020202020204" pitchFamily="34" charset="0"/>
                <a:ea typeface="Times New Roman" panose="02020603050405020304" pitchFamily="18" charset="0"/>
                <a:cs typeface="Times New Roman" panose="02020603050405020304" pitchFamily="18" charset="0"/>
              </a:rPr>
              <a:t> has actually been developed and is undergoing initial clinical trials in India. The initial trial was in 2009 and showed favorable results at the time; a subsequent study in 2012 has shown that this pill does lower blood pressure and cholesterol beneficially.</a:t>
            </a:r>
            <a:endParaRPr lang="en-US" altLang="en-US" dirty="0"/>
          </a:p>
        </p:txBody>
      </p:sp>
    </p:spTree>
    <p:extLst>
      <p:ext uri="{BB962C8B-B14F-4D97-AF65-F5344CB8AC3E}">
        <p14:creationId xmlns:p14="http://schemas.microsoft.com/office/powerpoint/2010/main" val="39153639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98CAB814-DBE7-4203-9073-1E1F95D4B27E}" type="slidenum">
              <a:rPr lang="en-US" altLang="en-US" sz="1200" smtClean="0">
                <a:latin typeface="Tahoma" panose="020B0604030504040204" pitchFamily="34" charset="0"/>
              </a:rPr>
              <a:pPr>
                <a:spcBef>
                  <a:spcPct val="0"/>
                </a:spcBef>
              </a:pPr>
              <a:t>9</a:t>
            </a:fld>
            <a:endParaRPr lang="en-US" altLang="en-US" sz="1200">
              <a:latin typeface="Tahoma" panose="020B0604030504040204" pitchFamily="34"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dirty="0">
                <a:effectLst/>
                <a:latin typeface="Arial" panose="020B0604020202020204" pitchFamily="34" charset="0"/>
                <a:ea typeface="Times New Roman" panose="02020603050405020304" pitchFamily="18" charset="0"/>
                <a:cs typeface="Times New Roman" panose="02020603050405020304" pitchFamily="18" charset="0"/>
              </a:rPr>
              <a:t>The Cochrane Collaboration is an important international initiative with the aim of preparing and maintaining systematic reviews of the effects of health care interventions. The main focus of the Cochrane Collaboration is on interventions, not diagnosis or harm (unless the harm takes place in the context of an intervention or prognosis). There’s information, including the abstracts of all the reviews that the Cochrane Collaboration has produced, on its website at www.cochrane.org.</a:t>
            </a:r>
            <a:endParaRPr lang="en-US" altLang="en-US" dirty="0"/>
          </a:p>
        </p:txBody>
      </p:sp>
    </p:spTree>
    <p:extLst>
      <p:ext uri="{BB962C8B-B14F-4D97-AF65-F5344CB8AC3E}">
        <p14:creationId xmlns:p14="http://schemas.microsoft.com/office/powerpoint/2010/main" val="23687537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a:t>Click to edit component title</a:t>
            </a:r>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a:t>DO NOT USE THIS LAYOUT</a:t>
            </a:r>
            <a:br>
              <a:rPr lang="en-US" dirty="0"/>
            </a:br>
            <a:r>
              <a:rPr lang="en-US" dirty="0"/>
              <a:t>except to follow its instructions in the Master View</a:t>
            </a:r>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Creating</a:t>
            </a:r>
            <a:r>
              <a:rPr lang="en-US" sz="2400" b="1" baseline="0" dirty="0">
                <a:solidFill>
                  <a:srgbClr val="0070C0"/>
                </a:solidFill>
                <a:latin typeface="Arial" panose="020B0604020202020204" pitchFamily="34" charset="0"/>
                <a:cs typeface="Arial" panose="020B0604020202020204" pitchFamily="34" charset="0"/>
              </a:rPr>
              <a:t> a Custom Layout</a:t>
            </a:r>
          </a:p>
          <a:p>
            <a:r>
              <a:rPr lang="en-US" baseline="0" dirty="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a:t>To create a custom new layout, </a:t>
            </a:r>
            <a:r>
              <a:rPr lang="en-US" b="1" dirty="0"/>
              <a:t>in the Slide Master view </a:t>
            </a:r>
            <a:r>
              <a:rPr lang="en-US" dirty="0"/>
              <a:t>do the following:</a:t>
            </a:r>
          </a:p>
          <a:p>
            <a:pPr marL="214313" lvl="0" indent="-214313">
              <a:buFont typeface="Arial" panose="020B0604020202020204" pitchFamily="34" charset="0"/>
              <a:buChar char="•"/>
            </a:pPr>
            <a:r>
              <a:rPr lang="en-US" b="1" dirty="0"/>
              <a:t>DUPLICATE</a:t>
            </a:r>
            <a:r>
              <a:rPr lang="en-US" dirty="0"/>
              <a:t> an existing layout to create a new layout.</a:t>
            </a:r>
          </a:p>
          <a:p>
            <a:pPr marL="214313" lvl="0" indent="-214313">
              <a:buFont typeface="Arial" panose="020B0604020202020204" pitchFamily="34" charset="0"/>
              <a:buChar char="•"/>
            </a:pPr>
            <a:r>
              <a:rPr lang="en-US" b="1" dirty="0"/>
              <a:t>RENAME</a:t>
            </a:r>
            <a:r>
              <a:rPr lang="en-US" dirty="0"/>
              <a:t> the new layout.</a:t>
            </a:r>
          </a:p>
          <a:p>
            <a:pPr marL="214313" lvl="0" indent="-214313">
              <a:buFont typeface="Arial" panose="020B0604020202020204" pitchFamily="34" charset="0"/>
              <a:buChar char="•"/>
            </a:pPr>
            <a:r>
              <a:rPr lang="en-US" b="1" dirty="0"/>
              <a:t>Insert or Remove as appropriate PLACEHOLDERS </a:t>
            </a:r>
            <a:r>
              <a:rPr lang="en-US" dirty="0"/>
              <a:t>on your new layout, resizing &amp; formatting as appropriate. </a:t>
            </a:r>
            <a:r>
              <a:rPr lang="en-US" sz="1600" dirty="0"/>
              <a:t>(Do</a:t>
            </a:r>
            <a:r>
              <a:rPr lang="en-US" sz="1600" baseline="0" dirty="0"/>
              <a:t> not edit your content in the slide master. All content should be edited in the normal presentation design view.) </a:t>
            </a:r>
            <a:r>
              <a:rPr lang="en-US" b="1" baseline="0" dirty="0"/>
              <a:t>NEVER REMOVE THE LAYOUT’S TITLE CONTAINER</a:t>
            </a:r>
            <a:r>
              <a:rPr lang="en-US" baseline="0" dirty="0"/>
              <a:t>. </a:t>
            </a:r>
            <a:r>
              <a:rPr lang="en-US" sz="1600" baseline="0" dirty="0"/>
              <a:t>(It can be resized or formatted, but never removed.)</a:t>
            </a:r>
            <a:endParaRPr lang="en-US" baseline="0" dirty="0"/>
          </a:p>
          <a:p>
            <a:pPr marL="214313" lvl="0" indent="-214313">
              <a:buFont typeface="Arial" panose="020B0604020202020204" pitchFamily="34" charset="0"/>
              <a:buChar char="•"/>
            </a:pPr>
            <a:r>
              <a:rPr lang="en-US" dirty="0"/>
              <a:t>Check the</a:t>
            </a:r>
            <a:r>
              <a:rPr lang="en-US" baseline="0" dirty="0"/>
              <a:t> </a:t>
            </a:r>
            <a:r>
              <a:rPr lang="en-US" b="1" baseline="0" dirty="0"/>
              <a:t>READING ORDER </a:t>
            </a:r>
            <a:r>
              <a:rPr lang="en-US" baseline="0" dirty="0"/>
              <a:t>of your new layout. (</a:t>
            </a:r>
            <a:r>
              <a:rPr lang="en-US" sz="1350" u="sng" kern="1200" dirty="0">
                <a:solidFill>
                  <a:schemeClr val="tx1"/>
                </a:solidFill>
                <a:effectLst/>
                <a:latin typeface="+mn-lt"/>
                <a:ea typeface="+mn-ea"/>
                <a:cs typeface="+mn-cs"/>
                <a:hlinkClick r:id="rId2"/>
              </a:rPr>
              <a:t>http://accessibility.psu.edu/microsoftoffice/powerpoint/</a:t>
            </a:r>
            <a:r>
              <a:rPr lang="en-US" sz="1350" kern="1200" dirty="0">
                <a:solidFill>
                  <a:schemeClr val="tx1"/>
                </a:solidFill>
                <a:effectLst/>
                <a:latin typeface="+mn-lt"/>
                <a:ea typeface="+mn-ea"/>
                <a:cs typeface="+mn-cs"/>
              </a:rPr>
              <a:t>) </a:t>
            </a:r>
            <a:r>
              <a:rPr lang="en-US" baseline="0" dirty="0"/>
              <a:t>Reorder as appropriate so the slide layout’s </a:t>
            </a:r>
            <a:r>
              <a:rPr lang="en-US" b="1" baseline="0" dirty="0"/>
              <a:t>TITLE is read first</a:t>
            </a:r>
            <a:r>
              <a:rPr lang="en-US" baseline="0" dirty="0"/>
              <a:t>.</a:t>
            </a:r>
          </a:p>
          <a:p>
            <a:pPr marL="214313" lvl="0" indent="-214313">
              <a:buFont typeface="Arial" panose="020B0604020202020204" pitchFamily="34" charset="0"/>
              <a:buChar char="•"/>
            </a:pPr>
            <a:r>
              <a:rPr lang="en-US" b="1" baseline="0" dirty="0"/>
              <a:t>SAVE</a:t>
            </a:r>
            <a:r>
              <a:rPr lang="en-US" baseline="0" dirty="0"/>
              <a:t> your presentation.</a:t>
            </a:r>
          </a:p>
          <a:p>
            <a:pPr marL="214313" lvl="0" indent="-214313">
              <a:buFont typeface="Arial" panose="020B0604020202020204" pitchFamily="34" charset="0"/>
              <a:buChar char="•"/>
            </a:pPr>
            <a:r>
              <a:rPr lang="en-US" b="1" baseline="0" dirty="0"/>
              <a:t>Close the Master View </a:t>
            </a:r>
            <a:r>
              <a:rPr lang="en-US" b="0" baseline="0" dirty="0"/>
              <a:t>and return to your normal editing (design) view.</a:t>
            </a:r>
          </a:p>
          <a:p>
            <a:pPr marL="214313" lvl="0" indent="-214313">
              <a:buFont typeface="Arial" panose="020B0604020202020204" pitchFamily="34" charset="0"/>
              <a:buChar char="•"/>
            </a:pPr>
            <a:r>
              <a:rPr lang="en-US" b="1" baseline="0" dirty="0"/>
              <a:t>Insert a new slide using </a:t>
            </a:r>
            <a:r>
              <a:rPr lang="en-US" b="1" baseline="0"/>
              <a:t>your custom-named </a:t>
            </a:r>
            <a:r>
              <a:rPr lang="en-US" b="1" baseline="0" dirty="0"/>
              <a:t>new layout </a:t>
            </a:r>
            <a:r>
              <a:rPr lang="en-US" b="0" baseline="0" dirty="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dirty="0"/>
              <a:t>Click to edit Master title style</a:t>
            </a:r>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dirty="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dirty="0"/>
              <a:t>Click to edit Master text styles</a:t>
            </a:r>
          </a:p>
        </p:txBody>
      </p:sp>
    </p:spTree>
    <p:extLst>
      <p:ext uri="{BB962C8B-B14F-4D97-AF65-F5344CB8AC3E}">
        <p14:creationId xmlns:p14="http://schemas.microsoft.com/office/powerpoint/2010/main" val="31136376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a:t>Click to edit Master title style</a:t>
            </a:r>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pPr>
              <a:defRPr/>
            </a:pPr>
            <a:fld id="{854DF439-0CE3-4F1A-8394-C3490167BE7E}" type="slidenum">
              <a:rPr lang="en-US" altLang="en-US"/>
              <a:pPr>
                <a:defRPr/>
              </a:pPr>
              <a:t>‹#›</a:t>
            </a:fld>
            <a:endParaRPr lang="en-US" alt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6" name="Footer Placeholder 5"/>
          <p:cNvSpPr>
            <a:spLocks noGrp="1"/>
          </p:cNvSpPr>
          <p:nvPr>
            <p:ph type="ftr" sz="quarter" idx="17"/>
          </p:nvPr>
        </p:nvSpPr>
        <p:spPr>
          <a:xfrm>
            <a:off x="281940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The Culture of Healthcare                                                        Evidence-Based Practice                                                                           Lecture f</a:t>
            </a:r>
          </a:p>
        </p:txBody>
      </p:sp>
    </p:spTree>
    <p:extLst>
      <p:ext uri="{BB962C8B-B14F-4D97-AF65-F5344CB8AC3E}">
        <p14:creationId xmlns:p14="http://schemas.microsoft.com/office/powerpoint/2010/main" val="7049325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US"/>
              <a:t>Health IT Workforce Curriculum                                         Version 3.0/Spring 2012 </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a:t>The Culture of Healthcare                                                        Evidence-Based Practice                                                                           Lecture f</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EED082C-5B02-4297-A34E-83E2A3C133F3}" type="slidenum">
              <a:rPr lang="en-US" altLang="en-US"/>
              <a:pPr>
                <a:defRPr/>
              </a:pPr>
              <a:t>‹#›</a:t>
            </a:fld>
            <a:endParaRPr lang="en-US" altLang="en-US"/>
          </a:p>
        </p:txBody>
      </p:sp>
    </p:spTree>
    <p:extLst>
      <p:ext uri="{BB962C8B-B14F-4D97-AF65-F5344CB8AC3E}">
        <p14:creationId xmlns:p14="http://schemas.microsoft.com/office/powerpoint/2010/main" val="14781706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a:t>Click to edit Master title style</a:t>
            </a:r>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dirty="0"/>
              <a:t>Click to edit Master text styles</a:t>
            </a:r>
          </a:p>
          <a:p>
            <a:pPr lvl="1"/>
            <a:r>
              <a:rPr lang="en-US" dirty="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dirty="0"/>
              <a:t>Click to edit Master text styles</a:t>
            </a:r>
          </a:p>
          <a:p>
            <a:pPr lvl="1"/>
            <a:r>
              <a:rPr lang="en-US" dirty="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dirty="0"/>
              <a:t>Click to edit Master text styles</a:t>
            </a:r>
          </a:p>
          <a:p>
            <a:pPr lvl="1"/>
            <a:r>
              <a:rPr lang="en-US" dirty="0"/>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a:lvl1pPr>
          </a:lstStyle>
          <a:p>
            <a:pPr>
              <a:defRPr/>
            </a:pPr>
            <a:fld id="{36DCD4F8-4ADC-44F7-A254-E3274B2972F1}" type="slidenum">
              <a:rPr lang="en-US" altLang="en-US"/>
              <a:pPr>
                <a:defRPr/>
              </a:pPr>
              <a:t>‹#›</a:t>
            </a:fld>
            <a:endParaRPr lang="en-US" alt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11" name="Footer Placeholder 5"/>
          <p:cNvSpPr>
            <a:spLocks noGrp="1"/>
          </p:cNvSpPr>
          <p:nvPr>
            <p:ph type="ftr" sz="quarter" idx="24"/>
          </p:nvPr>
        </p:nvSpPr>
        <p:spPr>
          <a:xfrm>
            <a:off x="281940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The Culture of Healthcare                                                        Evidence-Based Practice                                                                           Lecture f</a:t>
            </a:r>
          </a:p>
        </p:txBody>
      </p:sp>
    </p:spTree>
    <p:extLst>
      <p:ext uri="{BB962C8B-B14F-4D97-AF65-F5344CB8AC3E}">
        <p14:creationId xmlns:p14="http://schemas.microsoft.com/office/powerpoint/2010/main" val="2593109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table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chart attribution.</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image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a:t>Click to edit Master text styles</a:t>
            </a:r>
          </a:p>
          <a:p>
            <a:pPr lvl="1"/>
            <a:r>
              <a:rPr lang="en-US"/>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a:t>Click to edit Master text styles</a:t>
            </a:r>
          </a:p>
          <a:p>
            <a:pPr lvl="1"/>
            <a:r>
              <a:rPr lang="en-US"/>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a:t>Click to edit Master text styles</a:t>
            </a:r>
          </a:p>
          <a:p>
            <a:pPr lvl="1"/>
            <a:r>
              <a:rPr lang="en-US"/>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a:t>Click to edit Master text styles</a:t>
            </a:r>
          </a:p>
          <a:p>
            <a:pPr lvl="1"/>
            <a:r>
              <a:rPr lang="en-US"/>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3" r:id="rId12"/>
    <p:sldLayoutId id="2147484274" r:id="rId13"/>
    <p:sldLayoutId id="2147484275" r:id="rId14"/>
    <p:sldLayoutId id="2147484276" r:id="rId15"/>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0.xml"/><Relationship Id="rId5" Type="http://schemas.openxmlformats.org/officeDocument/2006/relationships/hyperlink" Target="http://www.ncbi.nlm.nih.gov/pubmedhealth" TargetMode="External"/><Relationship Id="rId4" Type="http://schemas.openxmlformats.org/officeDocument/2006/relationships/hyperlink" Target="http://www.cochrane.org/" TargetMode="Externa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hyperlink" Target="http://journals.plos.org/plosone/article?id=10.1371/journal.pone.0066844" TargetMode="External"/><Relationship Id="rId2" Type="http://schemas.openxmlformats.org/officeDocument/2006/relationships/notesSlide" Target="../notesSlides/notesSlide15.xml"/><Relationship Id="rId1" Type="http://schemas.openxmlformats.org/officeDocument/2006/relationships/slideLayout" Target="../slideLayouts/slideLayout9.xml"/><Relationship Id="rId4" Type="http://schemas.openxmlformats.org/officeDocument/2006/relationships/hyperlink" Target="http://www.cmaj.ca/content/185/13/1117.full.pdf+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biomedcentral.com/1472-6947/1/5" TargetMode="External"/><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hyperlink" Target="http://onlinelibrary.wiley.com/doi/10.1111/resp.12783/epdf" TargetMode="External"/><Relationship Id="rId2" Type="http://schemas.openxmlformats.org/officeDocument/2006/relationships/notesSlide" Target="../notesSlides/notesSlide17.xml"/><Relationship Id="rId1" Type="http://schemas.openxmlformats.org/officeDocument/2006/relationships/slideLayout" Target="../slideLayouts/slideLayout9.xml"/><Relationship Id="rId4" Type="http://schemas.openxmlformats.org/officeDocument/2006/relationships/hyperlink" Target="http://jama.jamanetwork.com/article.aspx?articleID=1734704"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ncbi.nlm.nih.gov/pmc/articles/PMC3024725/pdf/ccap20_1p57.pdf" TargetMode="External"/><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hyperlink" Target="http://www.cochran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70517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p:cNvSpPr>
            <a:spLocks noGrp="1" noChangeArrowheads="1"/>
          </p:cNvSpPr>
          <p:nvPr>
            <p:ph type="title"/>
          </p:nvPr>
        </p:nvSpPr>
        <p:spPr/>
        <p:txBody>
          <a:bodyPr/>
          <a:lstStyle/>
          <a:p>
            <a:r>
              <a:rPr lang="en-US"/>
              <a:t>Cochrane Database of Systematic Reviews (CDSR)</a:t>
            </a:r>
            <a:endParaRPr lang="en-US" dirty="0"/>
          </a:p>
        </p:txBody>
      </p:sp>
      <p:sp>
        <p:nvSpPr>
          <p:cNvPr id="26627" name="Rectangle 7"/>
          <p:cNvSpPr>
            <a:spLocks noGrp="1" noChangeArrowheads="1"/>
          </p:cNvSpPr>
          <p:nvPr>
            <p:ph sz="quarter" idx="14"/>
          </p:nvPr>
        </p:nvSpPr>
        <p:spPr/>
        <p:txBody>
          <a:bodyPr/>
          <a:lstStyle/>
          <a:p>
            <a:pPr marL="0" indent="0" algn="ctr">
              <a:buNone/>
            </a:pPr>
            <a:r>
              <a:rPr lang="en-US" altLang="en-US" sz="2800" dirty="0"/>
              <a:t>“It is surely a great criticism of our profession that we have not organized a critical summary, by specialty or subspecialty, adapted periodically, of all relevant randomized controlled trials.”</a:t>
            </a:r>
          </a:p>
          <a:p>
            <a:pPr marL="457200" lvl="1" indent="0" algn="r">
              <a:buNone/>
            </a:pPr>
            <a:r>
              <a:rPr lang="en-US" altLang="en-US" sz="2400" dirty="0"/>
              <a:t>—Archie Cochrane, 1972</a:t>
            </a:r>
          </a:p>
          <a:p>
            <a:r>
              <a:rPr lang="en-US" altLang="en-US" sz="2800" dirty="0"/>
              <a:t>CDSR embodies Cochrane’s vision</a:t>
            </a:r>
          </a:p>
          <a:p>
            <a:r>
              <a:rPr lang="en-US" altLang="en-US" sz="2800" dirty="0"/>
              <a:t>About 2,000 reviews done but many more needed to cover medicine comprehensively</a:t>
            </a:r>
          </a:p>
        </p:txBody>
      </p:sp>
      <p:sp>
        <p:nvSpPr>
          <p:cNvPr id="5" name="Slide Number Placeholder 4"/>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en-US"/>
              <a:t>Elements of Cochrane Reviews</a:t>
            </a:r>
          </a:p>
        </p:txBody>
      </p:sp>
      <p:sp>
        <p:nvSpPr>
          <p:cNvPr id="28675" name="Rectangle 3"/>
          <p:cNvSpPr>
            <a:spLocks noGrp="1" noChangeArrowheads="1"/>
          </p:cNvSpPr>
          <p:nvPr>
            <p:ph sz="quarter" idx="14"/>
          </p:nvPr>
        </p:nvSpPr>
        <p:spPr>
          <a:xfrm>
            <a:off x="457200" y="1600199"/>
            <a:ext cx="8229600" cy="4968551"/>
          </a:xfrm>
        </p:spPr>
        <p:txBody>
          <a:bodyPr/>
          <a:lstStyle/>
          <a:p>
            <a:r>
              <a:rPr lang="en-US" altLang="en-US" sz="2600" dirty="0"/>
              <a:t>Statement of clinical problem or question</a:t>
            </a:r>
          </a:p>
          <a:p>
            <a:r>
              <a:rPr lang="en-US" altLang="en-US" sz="2600" dirty="0"/>
              <a:t>Sources of evidence</a:t>
            </a:r>
          </a:p>
          <a:p>
            <a:pPr lvl="1"/>
            <a:r>
              <a:rPr lang="en-US" altLang="en-US" sz="2200" dirty="0"/>
              <a:t>Literature search</a:t>
            </a:r>
          </a:p>
          <a:p>
            <a:pPr lvl="1"/>
            <a:r>
              <a:rPr lang="en-US" altLang="en-US" sz="2200" dirty="0"/>
              <a:t>Non-experimental data if included</a:t>
            </a:r>
          </a:p>
          <a:p>
            <a:r>
              <a:rPr lang="en-US" altLang="en-US" sz="2600" dirty="0"/>
              <a:t>Inclusion and exclusion criteria</a:t>
            </a:r>
          </a:p>
          <a:p>
            <a:r>
              <a:rPr lang="en-US" altLang="en-US" sz="2600" dirty="0"/>
              <a:t>Results in tabular and graphical form</a:t>
            </a:r>
          </a:p>
          <a:p>
            <a:r>
              <a:rPr lang="en-US" altLang="en-US" sz="2600" dirty="0"/>
              <a:t>Conclusions</a:t>
            </a:r>
          </a:p>
          <a:p>
            <a:r>
              <a:rPr lang="en-US" altLang="en-US" sz="2600" dirty="0"/>
              <a:t>Date of last update</a:t>
            </a:r>
          </a:p>
          <a:p>
            <a:pPr lvl="1"/>
            <a:r>
              <a:rPr lang="en-US" altLang="en-US" sz="2200" dirty="0"/>
              <a:t>Last substantive update or significant new evidence</a:t>
            </a:r>
          </a:p>
          <a:p>
            <a:r>
              <a:rPr lang="en-US" altLang="en-US" sz="2600" dirty="0"/>
              <a:t>Example of report: “A discussion of approaches to knowledge synthesis” (Hartling, 2014) </a:t>
            </a:r>
          </a:p>
        </p:txBody>
      </p:sp>
      <p:sp>
        <p:nvSpPr>
          <p:cNvPr id="5" name="Slide Number Placeholder 4"/>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a:t>Other Sources of </a:t>
            </a:r>
            <a:br>
              <a:rPr lang="en-US" altLang="en-US"/>
            </a:br>
            <a:r>
              <a:rPr lang="en-US" altLang="en-US"/>
              <a:t>Summarized Evidence</a:t>
            </a:r>
          </a:p>
        </p:txBody>
      </p:sp>
      <p:sp>
        <p:nvSpPr>
          <p:cNvPr id="23555" name="Rectangle 3"/>
          <p:cNvSpPr>
            <a:spLocks noGrp="1" noChangeArrowheads="1"/>
          </p:cNvSpPr>
          <p:nvPr>
            <p:ph sz="quarter" idx="14"/>
          </p:nvPr>
        </p:nvSpPr>
        <p:spPr/>
        <p:txBody>
          <a:bodyPr/>
          <a:lstStyle/>
          <a:p>
            <a:r>
              <a:rPr lang="en-US" sz="2800" dirty="0"/>
              <a:t>Syntheses found in:</a:t>
            </a:r>
          </a:p>
          <a:p>
            <a:pPr lvl="1"/>
            <a:r>
              <a:rPr lang="en-US" sz="2400" dirty="0"/>
              <a:t>CDSR: </a:t>
            </a:r>
            <a:r>
              <a:rPr lang="en-US" sz="2400" dirty="0">
                <a:hlinkClick r:id="rId4" tooltip="Link to Cochrane Collaboration"/>
              </a:rPr>
              <a:t>http://www.cochrane.org</a:t>
            </a:r>
            <a:endParaRPr lang="en-US" sz="2400" dirty="0"/>
          </a:p>
          <a:p>
            <a:pPr lvl="1"/>
            <a:r>
              <a:rPr lang="en-US" sz="2400" dirty="0"/>
              <a:t>PubMed Health: </a:t>
            </a:r>
            <a:r>
              <a:rPr lang="en-US" sz="2400" dirty="0">
                <a:hlinkClick r:id="rId5" tooltip="Link to Pubmedhealth"/>
              </a:rPr>
              <a:t>http://www.ncbi.nlm.nih.gov/pubmedhealth</a:t>
            </a:r>
            <a:endParaRPr lang="en-US" sz="2400" dirty="0"/>
          </a:p>
          <a:p>
            <a:r>
              <a:rPr lang="en-US" sz="2800" dirty="0"/>
              <a:t>Synopses</a:t>
            </a:r>
          </a:p>
          <a:p>
            <a:pPr lvl="1"/>
            <a:r>
              <a:rPr lang="en-US" sz="2400" dirty="0"/>
              <a:t>Clinical Evidence: “Evidence formulary”</a:t>
            </a:r>
          </a:p>
          <a:p>
            <a:pPr lvl="1"/>
            <a:r>
              <a:rPr lang="en-US" sz="2400" dirty="0" err="1"/>
              <a:t>InfoPOEMS</a:t>
            </a:r>
            <a:r>
              <a:rPr lang="en-US" sz="2400" dirty="0"/>
              <a:t>: “Patient-Oriented Evidence that Matters”</a:t>
            </a:r>
          </a:p>
          <a:p>
            <a:pPr lvl="1"/>
            <a:r>
              <a:rPr lang="en-US" sz="2400" dirty="0"/>
              <a:t>Physician’s Information and Education Resource (PIER) from the American College of Physicians</a:t>
            </a:r>
          </a:p>
        </p:txBody>
      </p:sp>
      <p:sp>
        <p:nvSpPr>
          <p:cNvPr id="5" name="Slide Number Placeholder 4"/>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en-US"/>
              <a:t>Limitations of Systematic Reviews</a:t>
            </a:r>
            <a:endParaRPr lang="en-US" altLang="en-US" dirty="0"/>
          </a:p>
        </p:txBody>
      </p:sp>
      <p:sp>
        <p:nvSpPr>
          <p:cNvPr id="32771" name="Rectangle 3"/>
          <p:cNvSpPr>
            <a:spLocks noGrp="1" noChangeArrowheads="1"/>
          </p:cNvSpPr>
          <p:nvPr>
            <p:ph sz="quarter" idx="14"/>
          </p:nvPr>
        </p:nvSpPr>
        <p:spPr>
          <a:xfrm>
            <a:off x="365760" y="1600200"/>
            <a:ext cx="8412480" cy="4800600"/>
          </a:xfrm>
        </p:spPr>
        <p:txBody>
          <a:bodyPr/>
          <a:lstStyle/>
          <a:p>
            <a:r>
              <a:rPr lang="en-US" altLang="en-US" sz="2800" dirty="0"/>
              <a:t>Not everyone accepts use of meta-analysis; Feinstein (1995) calls it “statistical alchemy”</a:t>
            </a:r>
          </a:p>
          <a:p>
            <a:r>
              <a:rPr lang="en-US" altLang="en-US" sz="2800" dirty="0"/>
              <a:t>Meta-analyses on same topic sometimes reach different conclusions due to methodologic differences (</a:t>
            </a:r>
            <a:r>
              <a:rPr lang="en-US" altLang="en-US" sz="2800" dirty="0" err="1"/>
              <a:t>Hopayian</a:t>
            </a:r>
            <a:r>
              <a:rPr lang="en-US" altLang="en-US" sz="2800" dirty="0"/>
              <a:t>, 2001)</a:t>
            </a:r>
          </a:p>
          <a:p>
            <a:r>
              <a:rPr lang="en-US" altLang="en-US" sz="2800" dirty="0"/>
              <a:t>“Truth” determined by meta-analysis has the shortest “half-life” of all knowledge (</a:t>
            </a:r>
            <a:r>
              <a:rPr lang="en-US" altLang="en-US" sz="2800" dirty="0" err="1"/>
              <a:t>Poynard</a:t>
            </a:r>
            <a:r>
              <a:rPr lang="en-US" altLang="en-US" sz="2800" dirty="0"/>
              <a:t> et al., 2002)</a:t>
            </a:r>
          </a:p>
          <a:p>
            <a:r>
              <a:rPr lang="en-US" altLang="en-US" sz="2800" dirty="0"/>
              <a:t>Effect of publication bias may be exacerbated in systematic reviews (</a:t>
            </a:r>
            <a:r>
              <a:rPr lang="en-US" altLang="en-US" sz="2800" dirty="0" err="1"/>
              <a:t>Dickersin</a:t>
            </a:r>
            <a:r>
              <a:rPr lang="en-US" altLang="en-US" sz="2800" dirty="0"/>
              <a:t>, 1997; </a:t>
            </a:r>
            <a:r>
              <a:rPr lang="en-US" altLang="en-US" sz="2800" dirty="0" err="1"/>
              <a:t>Dwan</a:t>
            </a:r>
            <a:r>
              <a:rPr lang="en-US" altLang="en-US" sz="2800" dirty="0"/>
              <a:t>, 2013)</a:t>
            </a:r>
          </a:p>
        </p:txBody>
      </p:sp>
      <p:sp>
        <p:nvSpPr>
          <p:cNvPr id="7" name="Slide Number Placeholder 6"/>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a:t>Evidence-Based Practice</a:t>
            </a:r>
            <a:br>
              <a:rPr lang="en-US" altLang="en-US"/>
            </a:br>
            <a:r>
              <a:rPr lang="en-US" altLang="en-US"/>
              <a:t>Summary - Lecture f</a:t>
            </a:r>
          </a:p>
        </p:txBody>
      </p:sp>
      <p:sp>
        <p:nvSpPr>
          <p:cNvPr id="34819" name="Content Placeholder 2"/>
          <p:cNvSpPr>
            <a:spLocks noGrp="1"/>
          </p:cNvSpPr>
          <p:nvPr>
            <p:ph type="body" sz="quarter" idx="11"/>
          </p:nvPr>
        </p:nvSpPr>
        <p:spPr/>
        <p:txBody>
          <a:bodyPr/>
          <a:lstStyle/>
          <a:p>
            <a:r>
              <a:rPr lang="en-US" altLang="en-US" sz="2800" dirty="0"/>
              <a:t>For many tests and treatments, there are multiple studies such that one study does not give the complete picture</a:t>
            </a:r>
          </a:p>
          <a:p>
            <a:r>
              <a:rPr lang="en-US" altLang="en-US" sz="2800" dirty="0"/>
              <a:t>This has led to the production of “systematic reviews” or “evidence reports” to bring together all the evidence on a treatment or test</a:t>
            </a:r>
          </a:p>
          <a:p>
            <a:r>
              <a:rPr lang="en-US" altLang="en-US" sz="2800" dirty="0"/>
              <a:t>Per the Haynes 4S model, syntheses bring primary data together, whereas synopses make it available to users in highly summarized form</a:t>
            </a:r>
          </a:p>
        </p:txBody>
      </p:sp>
      <p:sp>
        <p:nvSpPr>
          <p:cNvPr id="5" name="Slide Number Placeholder 4"/>
          <p:cNvSpPr>
            <a:spLocks noGrp="1"/>
          </p:cNvSpPr>
          <p:nvPr>
            <p:ph type="sldNum" sz="quarter" idx="4"/>
          </p:nvPr>
        </p:nvSpPr>
        <p:spPr/>
        <p:txBody>
          <a:bodyPr/>
          <a:lstStyle/>
          <a:p>
            <a:fld id="{F3BF8891-5E06-46C2-89A4-6DB85D39BA35}"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a:t>Evidence-Based Practice</a:t>
            </a:r>
            <a:br>
              <a:rPr lang="en-US" altLang="en-US"/>
            </a:br>
            <a:r>
              <a:rPr lang="en-US" altLang="en-US"/>
              <a:t>References – Lecture f</a:t>
            </a:r>
          </a:p>
        </p:txBody>
      </p:sp>
      <p:sp>
        <p:nvSpPr>
          <p:cNvPr id="36868" name="Text Placeholder 5"/>
          <p:cNvSpPr>
            <a:spLocks noGrp="1"/>
          </p:cNvSpPr>
          <p:nvPr>
            <p:ph type="body" sz="quarter" idx="16"/>
          </p:nvPr>
        </p:nvSpPr>
        <p:spPr>
          <a:xfrm>
            <a:off x="457200" y="1600200"/>
            <a:ext cx="8229600" cy="4663440"/>
          </a:xfrm>
        </p:spPr>
        <p:txBody>
          <a:bodyPr/>
          <a:lstStyle/>
          <a:p>
            <a:r>
              <a:rPr lang="en-US" altLang="en-US" dirty="0"/>
              <a:t>References </a:t>
            </a:r>
          </a:p>
          <a:p>
            <a:r>
              <a:rPr lang="en-US" altLang="en-US" sz="1400" b="0" dirty="0"/>
              <a:t>Bello, A., Wiebe, N., Garg, A., &amp; Tonelli, M. (2015). Evidence-based decision-making 2: Systematic reviews and meta-analysis. </a:t>
            </a:r>
            <a:r>
              <a:rPr lang="en-US" altLang="en-US" sz="1400" b="0" i="1" dirty="0"/>
              <a:t>Clinical Epidemiology: Practice and Methods</a:t>
            </a:r>
            <a:r>
              <a:rPr lang="en-US" altLang="en-US" sz="1400" b="0" dirty="0"/>
              <a:t>, 397-416.</a:t>
            </a:r>
          </a:p>
          <a:p>
            <a:r>
              <a:rPr lang="en-US" altLang="en-US" sz="1400" b="0" dirty="0"/>
              <a:t>Cipriani, A., Higgins, J. P., Geddes, J. R., &amp; </a:t>
            </a:r>
            <a:r>
              <a:rPr lang="en-US" altLang="en-US" sz="1400" b="0" dirty="0" err="1"/>
              <a:t>Salanti</a:t>
            </a:r>
            <a:r>
              <a:rPr lang="en-US" altLang="en-US" sz="1400" b="0" dirty="0"/>
              <a:t>, G. (2013). Conceptual and technical challenges in network meta-analysis. </a:t>
            </a:r>
            <a:r>
              <a:rPr lang="en-US" altLang="en-US" sz="1400" b="0" i="1" dirty="0"/>
              <a:t>Annals of internal medicine</a:t>
            </a:r>
            <a:r>
              <a:rPr lang="en-US" altLang="en-US" sz="1400" b="0" dirty="0"/>
              <a:t>, 159(2), 130-137. </a:t>
            </a:r>
          </a:p>
          <a:p>
            <a:r>
              <a:rPr lang="en-US" altLang="en-US" sz="1400" b="0" dirty="0" err="1"/>
              <a:t>Dickersin</a:t>
            </a:r>
            <a:r>
              <a:rPr lang="en-US" altLang="en-US" sz="1400" b="0" dirty="0"/>
              <a:t>, K. (1997). How important is publication bias? A synthesis of available data. </a:t>
            </a:r>
            <a:r>
              <a:rPr lang="en-US" altLang="en-US" sz="1400" b="0" i="1" dirty="0"/>
              <a:t>AIDS Education and Prevention</a:t>
            </a:r>
            <a:r>
              <a:rPr lang="en-US" altLang="en-US" sz="1400" b="0" dirty="0"/>
              <a:t>, 9, 15–21. </a:t>
            </a:r>
          </a:p>
          <a:p>
            <a:r>
              <a:rPr lang="en-US" altLang="en-US" sz="1400" b="0" dirty="0" err="1"/>
              <a:t>Dwan</a:t>
            </a:r>
            <a:r>
              <a:rPr lang="en-US" altLang="en-US" sz="1400" b="0" dirty="0"/>
              <a:t>, K., Gamble, C., Williamson, P. R., &amp; Kirkham, J. J. (2013). Systematic review of the empirical evidence of study publication bias and outcome reporting bias—an updated review. </a:t>
            </a:r>
            <a:r>
              <a:rPr lang="en-US" altLang="en-US" sz="1400" b="0" i="1" dirty="0" err="1"/>
              <a:t>PloS</a:t>
            </a:r>
            <a:r>
              <a:rPr lang="en-US" altLang="en-US" sz="1400" b="0" i="1" dirty="0"/>
              <a:t> one</a:t>
            </a:r>
            <a:r>
              <a:rPr lang="en-US" altLang="en-US" sz="1400" b="0" dirty="0"/>
              <a:t>, 8(7), e66844. Retrieved from </a:t>
            </a:r>
            <a:r>
              <a:rPr lang="en-US" altLang="en-US" sz="1400" b="0" dirty="0">
                <a:hlinkClick r:id="rId3" tooltip="Link to pdf article"/>
              </a:rPr>
              <a:t>http://journals.plos.org/plosone/article?id=10.1371/journal.pone.0066844</a:t>
            </a:r>
            <a:endParaRPr lang="en-US" altLang="en-US" sz="1400" b="0" dirty="0"/>
          </a:p>
          <a:p>
            <a:r>
              <a:rPr lang="en-US" altLang="en-US" sz="1400" b="0" dirty="0"/>
              <a:t>Feinstein, A. (1995). Meta-analysis:  Statistical alchemy for the 21st century. </a:t>
            </a:r>
            <a:r>
              <a:rPr lang="en-US" altLang="en-US" sz="1400" b="0" i="1" dirty="0"/>
              <a:t>Journal of Clinical Epidemiology</a:t>
            </a:r>
            <a:r>
              <a:rPr lang="en-US" altLang="en-US" sz="1400" b="0" dirty="0"/>
              <a:t>, 48, 71–79. </a:t>
            </a:r>
          </a:p>
          <a:p>
            <a:r>
              <a:rPr lang="en-US" altLang="en-US" sz="1400" b="0" dirty="0"/>
              <a:t>Franco, O., </a:t>
            </a:r>
            <a:r>
              <a:rPr lang="en-US" altLang="en-US" sz="1400" b="0" dirty="0" err="1"/>
              <a:t>Bonneux</a:t>
            </a:r>
            <a:r>
              <a:rPr lang="en-US" altLang="en-US" sz="1400" b="0" dirty="0"/>
              <a:t>, L., </a:t>
            </a:r>
            <a:r>
              <a:rPr lang="en-US" altLang="en-US" sz="1400" b="0" dirty="0" err="1"/>
              <a:t>deLaet</a:t>
            </a:r>
            <a:r>
              <a:rPr lang="en-US" altLang="en-US" sz="1400" b="0" dirty="0"/>
              <a:t>, C., </a:t>
            </a:r>
            <a:r>
              <a:rPr lang="en-US" altLang="en-US" sz="1400" b="0" dirty="0" err="1"/>
              <a:t>Peeters</a:t>
            </a:r>
            <a:r>
              <a:rPr lang="en-US" altLang="en-US" sz="1400" b="0" dirty="0"/>
              <a:t>, A., </a:t>
            </a:r>
            <a:r>
              <a:rPr lang="en-US" altLang="en-US" sz="1400" b="0" dirty="0" err="1"/>
              <a:t>Steyerberg</a:t>
            </a:r>
            <a:r>
              <a:rPr lang="en-US" altLang="en-US" sz="1400" b="0" dirty="0"/>
              <a:t>, E., &amp; </a:t>
            </a:r>
            <a:r>
              <a:rPr lang="en-US" altLang="en-US" sz="1400" b="0" dirty="0" err="1"/>
              <a:t>Mackenbach</a:t>
            </a:r>
            <a:r>
              <a:rPr lang="en-US" altLang="en-US" sz="1400" b="0" dirty="0"/>
              <a:t>, J. (2004). The </a:t>
            </a:r>
            <a:r>
              <a:rPr lang="en-US" altLang="en-US" sz="1400" b="0" dirty="0" err="1"/>
              <a:t>polymeal</a:t>
            </a:r>
            <a:r>
              <a:rPr lang="en-US" altLang="en-US" sz="1400" b="0" dirty="0"/>
              <a:t>: A more natural, safer, and probably tastier (than the </a:t>
            </a:r>
            <a:r>
              <a:rPr lang="en-US" altLang="en-US" sz="1400" b="0" dirty="0" err="1"/>
              <a:t>polypill</a:t>
            </a:r>
            <a:r>
              <a:rPr lang="en-US" altLang="en-US" sz="1400" b="0" dirty="0"/>
              <a:t>) strategy to reduce cardiovascular disease by more than 75%. </a:t>
            </a:r>
            <a:r>
              <a:rPr lang="en-US" altLang="en-US" sz="1400" b="0" i="1" dirty="0"/>
              <a:t>British Medical Journal</a:t>
            </a:r>
            <a:r>
              <a:rPr lang="en-US" altLang="en-US" sz="1400" b="0" dirty="0"/>
              <a:t>, 329, 1147–1150. </a:t>
            </a:r>
          </a:p>
          <a:p>
            <a:r>
              <a:rPr lang="en-US" altLang="en-US" sz="1400" b="0" dirty="0" err="1"/>
              <a:t>Grimshaw</a:t>
            </a:r>
            <a:r>
              <a:rPr lang="en-US" altLang="en-US" sz="1400" b="0" dirty="0"/>
              <a:t>, J., Craig, J., Tovey, D., &amp; Wilson, M. (2013). The Cochrane Collaboration 20 years in. </a:t>
            </a:r>
            <a:r>
              <a:rPr lang="en-US" altLang="en-US" sz="1400" b="0" i="1" dirty="0"/>
              <a:t>Canadian Medical Association Journal</a:t>
            </a:r>
            <a:r>
              <a:rPr lang="en-US" altLang="en-US" sz="1400" b="0" dirty="0"/>
              <a:t>, 185(13), 1117-1118. Retrieved from </a:t>
            </a:r>
            <a:r>
              <a:rPr lang="en-US" altLang="en-US" sz="1400" b="0" dirty="0">
                <a:hlinkClick r:id="rId4" tooltip="Link to pdf article"/>
              </a:rPr>
              <a:t>http://www.cmaj.ca/content/185/13/1117.full.pdf+html</a:t>
            </a:r>
            <a:endParaRPr lang="en-US" altLang="en-US" sz="1400" b="0" dirty="0"/>
          </a:p>
        </p:txBody>
      </p:sp>
      <p:sp>
        <p:nvSpPr>
          <p:cNvPr id="9" name="Slide Number Placeholder 8"/>
          <p:cNvSpPr>
            <a:spLocks noGrp="1"/>
          </p:cNvSpPr>
          <p:nvPr>
            <p:ph type="sldNum" sz="quarter" idx="4"/>
          </p:nvPr>
        </p:nvSpPr>
        <p:spPr/>
        <p:txBody>
          <a:bodyPr/>
          <a:lstStyle/>
          <a:p>
            <a:fld id="{F3BF8891-5E06-46C2-89A4-6DB85D39BA35}"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a:t>Evidence-Based Practice</a:t>
            </a:r>
            <a:br>
              <a:rPr lang="en-US" altLang="en-US" dirty="0"/>
            </a:br>
            <a:r>
              <a:rPr lang="en-US" altLang="en-US" dirty="0"/>
              <a:t>References – Lecture f Continued</a:t>
            </a:r>
          </a:p>
        </p:txBody>
      </p:sp>
      <p:sp>
        <p:nvSpPr>
          <p:cNvPr id="38915" name="Text Placeholder 2"/>
          <p:cNvSpPr>
            <a:spLocks noGrp="1"/>
          </p:cNvSpPr>
          <p:nvPr>
            <p:ph type="body" sz="quarter" idx="16"/>
          </p:nvPr>
        </p:nvSpPr>
        <p:spPr>
          <a:xfrm>
            <a:off x="457200" y="1600200"/>
            <a:ext cx="8229600" cy="4933950"/>
          </a:xfrm>
        </p:spPr>
        <p:txBody>
          <a:bodyPr/>
          <a:lstStyle/>
          <a:p>
            <a:r>
              <a:rPr lang="en-US" altLang="en-US" dirty="0"/>
              <a:t>References</a:t>
            </a:r>
          </a:p>
          <a:p>
            <a:r>
              <a:rPr lang="en-US" altLang="en-US" sz="1400" b="0" dirty="0" err="1"/>
              <a:t>Guyatt</a:t>
            </a:r>
            <a:r>
              <a:rPr lang="en-US" altLang="en-US" sz="1400" b="0" dirty="0"/>
              <a:t>, G., Rennie, D., Meade, M., &amp; Cook, D. (2014). </a:t>
            </a:r>
            <a:r>
              <a:rPr lang="en-US" altLang="en-US" sz="1400" b="0" i="1" dirty="0"/>
              <a:t>Users’ guides to the medical literature: A manual for evidence-based clinical practice</a:t>
            </a:r>
            <a:r>
              <a:rPr lang="en-US" altLang="en-US" sz="1400" b="0" dirty="0"/>
              <a:t>, 3rd ed. New York: McGraw-Hill. </a:t>
            </a:r>
          </a:p>
          <a:p>
            <a:r>
              <a:rPr lang="en-US" altLang="en-US" sz="1400" b="0" dirty="0"/>
              <a:t>Hartling, L., </a:t>
            </a:r>
            <a:r>
              <a:rPr lang="en-US" altLang="en-US" sz="1400" b="0" dirty="0" err="1"/>
              <a:t>Vandermeer</a:t>
            </a:r>
            <a:r>
              <a:rPr lang="en-US" altLang="en-US" sz="1400" b="0" dirty="0"/>
              <a:t>, B., &amp; </a:t>
            </a:r>
            <a:r>
              <a:rPr lang="en-US" altLang="en-US" sz="1400" b="0" dirty="0" err="1"/>
              <a:t>Fernandes</a:t>
            </a:r>
            <a:r>
              <a:rPr lang="en-US" altLang="en-US" sz="1400" b="0" dirty="0"/>
              <a:t>, R. M. (2014). Systematic reviews, overviews of reviews and comparative effectiveness reviews: a discussion of approaches to knowledge synthesis. </a:t>
            </a:r>
            <a:r>
              <a:rPr lang="en-US" altLang="en-US" sz="1400" b="0" i="1" dirty="0"/>
              <a:t>Evidence‐Based Child Health: A Cochrane Review Journal</a:t>
            </a:r>
            <a:r>
              <a:rPr lang="en-US" altLang="en-US" sz="1400" b="0" dirty="0"/>
              <a:t>, 9(2), 486-494.Haynes, R. (2001). Of studies, syntheses, synopses, and systems: The “4S” evolution of services for finding current best evidence</a:t>
            </a:r>
            <a:r>
              <a:rPr lang="en-US" altLang="en-US" sz="1400" b="0" i="1" dirty="0"/>
              <a:t>. ACP Journal Club</a:t>
            </a:r>
            <a:r>
              <a:rPr lang="en-US" altLang="en-US" sz="1400" b="0" dirty="0"/>
              <a:t>, 134, A11–A13. </a:t>
            </a:r>
          </a:p>
          <a:p>
            <a:r>
              <a:rPr lang="en-US" altLang="en-US" sz="1400" b="0" dirty="0" err="1"/>
              <a:t>Helfand</a:t>
            </a:r>
            <a:r>
              <a:rPr lang="en-US" altLang="en-US" sz="1400" b="0" dirty="0"/>
              <a:t>, M., Morton, S., </a:t>
            </a:r>
            <a:r>
              <a:rPr lang="en-US" altLang="en-US" sz="1400" b="0" dirty="0" err="1"/>
              <a:t>Guallar</a:t>
            </a:r>
            <a:r>
              <a:rPr lang="en-US" altLang="en-US" sz="1400" b="0" dirty="0"/>
              <a:t>, E., &amp; Mulrow, C. (2005). Challenges of summarizing better information for better health: The evidence-based practice center experience. </a:t>
            </a:r>
            <a:r>
              <a:rPr lang="en-US" altLang="en-US" sz="1400" b="0" i="1" dirty="0"/>
              <a:t>Annals of Internal Medicine</a:t>
            </a:r>
            <a:r>
              <a:rPr lang="en-US" altLang="en-US" sz="1400" b="0" dirty="0"/>
              <a:t>, 142(12, Part 2). </a:t>
            </a:r>
          </a:p>
          <a:p>
            <a:r>
              <a:rPr lang="en-US" altLang="en-US" sz="1400" b="0" dirty="0"/>
              <a:t>Hersh, W., </a:t>
            </a:r>
            <a:r>
              <a:rPr lang="en-US" altLang="en-US" sz="1400" b="0" dirty="0" err="1"/>
              <a:t>Helfand</a:t>
            </a:r>
            <a:r>
              <a:rPr lang="en-US" altLang="en-US" sz="1400" b="0" dirty="0"/>
              <a:t>, M., Wallace, J., Kraemer, D., Patterson, P., Shapiro, S., &amp; </a:t>
            </a:r>
            <a:r>
              <a:rPr lang="en-US" altLang="en-US" sz="1400" b="0" dirty="0" err="1"/>
              <a:t>Greenlick</a:t>
            </a:r>
            <a:r>
              <a:rPr lang="en-US" altLang="en-US" sz="1400" b="0" dirty="0"/>
              <a:t>, M. (2001). Clinical outcomes resulting from telemedicine interventions: a systematic review. </a:t>
            </a:r>
            <a:r>
              <a:rPr lang="en-US" altLang="en-US" sz="1400" b="0" i="1" dirty="0"/>
              <a:t>BMC Medical Informatics and Decision Making</a:t>
            </a:r>
            <a:r>
              <a:rPr lang="en-US" altLang="en-US" sz="1400" b="0" dirty="0"/>
              <a:t>, 1, 5. Retrieved from </a:t>
            </a:r>
            <a:r>
              <a:rPr lang="en-US" altLang="en-US" sz="1400" b="0" dirty="0">
                <a:hlinkClick r:id="rId3" tooltip="Link to article"/>
              </a:rPr>
              <a:t>http://www.biomedcentral.com/1472-6947/1/5</a:t>
            </a:r>
            <a:endParaRPr lang="en-US" altLang="en-US" sz="1400" b="0" dirty="0"/>
          </a:p>
          <a:p>
            <a:r>
              <a:rPr lang="en-US" altLang="en-US" sz="1400" b="0" dirty="0"/>
              <a:t>Hersh, W., </a:t>
            </a:r>
            <a:r>
              <a:rPr lang="en-US" altLang="en-US" sz="1400" b="0" dirty="0" err="1"/>
              <a:t>Helfand</a:t>
            </a:r>
            <a:r>
              <a:rPr lang="en-US" altLang="en-US" sz="1400" b="0" dirty="0"/>
              <a:t>, M., Wallace, J., Kraemer, D., Patterson, P., Shapiro, S., &amp; </a:t>
            </a:r>
            <a:r>
              <a:rPr lang="en-US" altLang="en-US" sz="1400" b="0" dirty="0" err="1"/>
              <a:t>Greenlick</a:t>
            </a:r>
            <a:r>
              <a:rPr lang="en-US" altLang="en-US" sz="1400" b="0" dirty="0"/>
              <a:t>, M. (2002). A systematic review of the efficacy of telemedicine for making diagnostic and management decisions. </a:t>
            </a:r>
            <a:r>
              <a:rPr lang="en-US" altLang="en-US" sz="1400" b="0" i="1" dirty="0"/>
              <a:t>Journal of Telemedicine and Telecare</a:t>
            </a:r>
            <a:r>
              <a:rPr lang="en-US" altLang="en-US" sz="1400" b="0" dirty="0"/>
              <a:t>, 8, 197-209.</a:t>
            </a:r>
          </a:p>
          <a:p>
            <a:pPr lvl="0"/>
            <a:r>
              <a:rPr lang="en-US" altLang="en-US" sz="1400" b="0" dirty="0"/>
              <a:t>Hersh, W., Hickam, D., Severance, S., Dana, T., </a:t>
            </a:r>
            <a:r>
              <a:rPr lang="en-US" altLang="en-US" sz="1400" b="0" dirty="0" err="1"/>
              <a:t>Krages</a:t>
            </a:r>
            <a:r>
              <a:rPr lang="en-US" altLang="en-US" sz="1400" b="0" dirty="0"/>
              <a:t>, K., &amp; </a:t>
            </a:r>
            <a:r>
              <a:rPr lang="en-US" altLang="en-US" sz="1400" b="0" dirty="0" err="1"/>
              <a:t>Helfand</a:t>
            </a:r>
            <a:r>
              <a:rPr lang="en-US" altLang="en-US" sz="1400" b="0" dirty="0"/>
              <a:t>, M. (2006). Diagnosis, access, and outcomes: update of a systematic review on telemedicine services. </a:t>
            </a:r>
            <a:r>
              <a:rPr lang="en-US" altLang="en-US" sz="1400" b="0" i="1" dirty="0"/>
              <a:t>Journal of Telemedicine &amp; Telecare</a:t>
            </a:r>
            <a:r>
              <a:rPr lang="en-US" altLang="en-US" sz="1400" b="0" dirty="0"/>
              <a:t>, 12(</a:t>
            </a:r>
            <a:r>
              <a:rPr lang="en-US" altLang="en-US" sz="1400" b="0" dirty="0" err="1"/>
              <a:t>Supp</a:t>
            </a:r>
            <a:r>
              <a:rPr lang="en-US" altLang="en-US" sz="1400" b="0" dirty="0"/>
              <a:t> 2), 3-31. </a:t>
            </a:r>
          </a:p>
          <a:p>
            <a:endParaRPr lang="en-US" altLang="en-US" sz="1400" b="0" dirty="0"/>
          </a:p>
          <a:p>
            <a:endParaRPr lang="en-US" altLang="en-US" sz="1400" b="0" dirty="0"/>
          </a:p>
        </p:txBody>
      </p:sp>
      <p:sp>
        <p:nvSpPr>
          <p:cNvPr id="9" name="Slide Number Placeholder 8"/>
          <p:cNvSpPr>
            <a:spLocks noGrp="1"/>
          </p:cNvSpPr>
          <p:nvPr>
            <p:ph type="sldNum" sz="quarter" idx="4"/>
          </p:nvPr>
        </p:nvSpPr>
        <p:spPr/>
        <p:txBody>
          <a:bodyPr/>
          <a:lstStyle/>
          <a:p>
            <a:fld id="{F3BF8891-5E06-46C2-89A4-6DB85D39BA35}"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411480" y="274637"/>
            <a:ext cx="8321040" cy="1143000"/>
          </a:xfrm>
        </p:spPr>
        <p:txBody>
          <a:bodyPr/>
          <a:lstStyle/>
          <a:p>
            <a:r>
              <a:rPr lang="en-US" altLang="en-US" dirty="0"/>
              <a:t>Evidence-Based Practice</a:t>
            </a:r>
            <a:br>
              <a:rPr lang="en-US" altLang="en-US" dirty="0"/>
            </a:br>
            <a:r>
              <a:rPr lang="en-US" altLang="en-US" dirty="0"/>
              <a:t>References – Lecture f Continued 2</a:t>
            </a:r>
          </a:p>
        </p:txBody>
      </p:sp>
      <p:sp>
        <p:nvSpPr>
          <p:cNvPr id="40963" name="Text Placeholder 2"/>
          <p:cNvSpPr>
            <a:spLocks noGrp="1"/>
          </p:cNvSpPr>
          <p:nvPr>
            <p:ph type="body" sz="quarter" idx="16"/>
          </p:nvPr>
        </p:nvSpPr>
        <p:spPr>
          <a:xfrm>
            <a:off x="457200" y="1600199"/>
            <a:ext cx="8229600" cy="4836695"/>
          </a:xfrm>
        </p:spPr>
        <p:txBody>
          <a:bodyPr/>
          <a:lstStyle/>
          <a:p>
            <a:r>
              <a:rPr lang="en-US" altLang="en-US" dirty="0"/>
              <a:t>References</a:t>
            </a:r>
          </a:p>
          <a:p>
            <a:r>
              <a:rPr lang="en-US" altLang="en-US" sz="1400" b="0" dirty="0" err="1"/>
              <a:t>Hopayian</a:t>
            </a:r>
            <a:r>
              <a:rPr lang="en-US" altLang="en-US" sz="1400" b="0" dirty="0"/>
              <a:t>, K. (2001). The need for caution in interpreting high quality systematic reviews. </a:t>
            </a:r>
            <a:r>
              <a:rPr lang="en-US" altLang="en-US" sz="1400" b="0" i="1" dirty="0"/>
              <a:t>British Medical Journal</a:t>
            </a:r>
            <a:r>
              <a:rPr lang="en-US" altLang="en-US" sz="1400" b="0" dirty="0"/>
              <a:t>, 323, 681-684. </a:t>
            </a:r>
          </a:p>
          <a:p>
            <a:r>
              <a:rPr lang="en-US" altLang="en-US" sz="1400" b="0" dirty="0"/>
              <a:t>Law, M., Wald, N., Morris, J., &amp; Jordan, R. (2003). Value of low dose combination treatment with blood pressure lowering drugs: analysis of 354 </a:t>
            </a:r>
            <a:r>
              <a:rPr lang="en-US" altLang="en-US" sz="1400" b="0" dirty="0" err="1"/>
              <a:t>randomised</a:t>
            </a:r>
            <a:r>
              <a:rPr lang="en-US" altLang="en-US" sz="1400" b="0" dirty="0"/>
              <a:t> trials.</a:t>
            </a:r>
            <a:r>
              <a:rPr lang="en-US" altLang="en-US" sz="1400" b="0" i="1" dirty="0"/>
              <a:t> British Medical Journal</a:t>
            </a:r>
            <a:r>
              <a:rPr lang="en-US" altLang="en-US" sz="1400" b="0" dirty="0"/>
              <a:t>, 326, 1427–1431. </a:t>
            </a:r>
          </a:p>
          <a:p>
            <a:r>
              <a:rPr lang="en-US" altLang="en-US" sz="1400" b="0" dirty="0"/>
              <a:t>Law, M., Wald, N., &amp; </a:t>
            </a:r>
            <a:r>
              <a:rPr lang="en-US" altLang="en-US" sz="1400" b="0" dirty="0" err="1"/>
              <a:t>Rudnicka</a:t>
            </a:r>
            <a:r>
              <a:rPr lang="en-US" altLang="en-US" sz="1400" b="0" dirty="0"/>
              <a:t>, A. (2003). Quantifying effect of statins on low density lipoprotein cholesterol, </a:t>
            </a:r>
            <a:r>
              <a:rPr lang="en-US" altLang="en-US" sz="1400" b="0" dirty="0" err="1"/>
              <a:t>ischaemic</a:t>
            </a:r>
            <a:r>
              <a:rPr lang="en-US" altLang="en-US" sz="1400" b="0" dirty="0"/>
              <a:t> heart disease, and stroke: systematic review and meta-analysis. </a:t>
            </a:r>
            <a:r>
              <a:rPr lang="en-US" altLang="en-US" sz="1400" b="0" i="1" dirty="0"/>
              <a:t>British Medical Journal</a:t>
            </a:r>
            <a:r>
              <a:rPr lang="en-US" altLang="en-US" sz="1400" b="0" dirty="0"/>
              <a:t>, 326, 1423–1427. </a:t>
            </a:r>
          </a:p>
          <a:p>
            <a:r>
              <a:rPr lang="en-US" altLang="en-US" sz="1400" b="0" dirty="0"/>
              <a:t>Levin, A. (2001). The Cochrane collaboration. </a:t>
            </a:r>
            <a:r>
              <a:rPr lang="en-US" altLang="en-US" sz="1400" b="0" i="1" dirty="0"/>
              <a:t>Annals of Internal Medicine</a:t>
            </a:r>
            <a:r>
              <a:rPr lang="en-US" altLang="en-US" sz="1400" b="0" dirty="0"/>
              <a:t>, 135, 309–312. </a:t>
            </a:r>
          </a:p>
          <a:p>
            <a:r>
              <a:rPr lang="en-US" altLang="en-US" sz="1400" b="0" dirty="0"/>
              <a:t>McKenzie, J. E., </a:t>
            </a:r>
            <a:r>
              <a:rPr lang="en-US" altLang="en-US" sz="1400" b="0" dirty="0" err="1"/>
              <a:t>Beller</a:t>
            </a:r>
            <a:r>
              <a:rPr lang="en-US" altLang="en-US" sz="1400" b="0" dirty="0"/>
              <a:t>, E. M., &amp; Forbes, A. B. (2016). Introduction to systematic reviews and meta‐analysis. </a:t>
            </a:r>
            <a:r>
              <a:rPr lang="en-US" altLang="en-US" sz="1400" b="0" i="1" dirty="0" err="1"/>
              <a:t>Respirology</a:t>
            </a:r>
            <a:r>
              <a:rPr lang="en-US" altLang="en-US" sz="1400" b="0" dirty="0"/>
              <a:t>, 21(4), 626-637.  Retrieved from </a:t>
            </a:r>
            <a:r>
              <a:rPr lang="en-US" altLang="en-US" sz="1400" b="0" dirty="0">
                <a:hlinkClick r:id="rId3" tooltip="Link to pdf article"/>
              </a:rPr>
              <a:t>http://onlinelibrary.wiley.com/doi/10.1111/resp.12783/epdf</a:t>
            </a:r>
            <a:endParaRPr lang="en-US" altLang="en-US" sz="1400" b="0" dirty="0"/>
          </a:p>
          <a:p>
            <a:r>
              <a:rPr lang="en-US" altLang="en-US" sz="1400" b="0" dirty="0" err="1"/>
              <a:t>Poynard</a:t>
            </a:r>
            <a:r>
              <a:rPr lang="en-US" altLang="en-US" sz="1400" b="0" dirty="0"/>
              <a:t>, T., </a:t>
            </a:r>
            <a:r>
              <a:rPr lang="en-US" altLang="en-US" sz="1400" b="0" dirty="0" err="1"/>
              <a:t>Munteanu</a:t>
            </a:r>
            <a:r>
              <a:rPr lang="en-US" altLang="en-US" sz="1400" b="0" dirty="0"/>
              <a:t>, M., </a:t>
            </a:r>
            <a:r>
              <a:rPr lang="en-US" altLang="en-US" sz="1400" b="0" dirty="0" err="1"/>
              <a:t>Ratziu</a:t>
            </a:r>
            <a:r>
              <a:rPr lang="en-US" altLang="en-US" sz="1400" b="0" dirty="0"/>
              <a:t>, V., </a:t>
            </a:r>
            <a:r>
              <a:rPr lang="en-US" altLang="en-US" sz="1400" b="0" dirty="0" err="1"/>
              <a:t>Benhamou</a:t>
            </a:r>
            <a:r>
              <a:rPr lang="en-US" altLang="en-US" sz="1400" b="0" dirty="0"/>
              <a:t>, Y., Martino, V. D., </a:t>
            </a:r>
            <a:r>
              <a:rPr lang="en-US" altLang="en-US" sz="1400" b="0" dirty="0" err="1"/>
              <a:t>Taieb</a:t>
            </a:r>
            <a:r>
              <a:rPr lang="en-US" altLang="en-US" sz="1400" b="0" dirty="0"/>
              <a:t>, J., &amp; </a:t>
            </a:r>
            <a:r>
              <a:rPr lang="en-US" altLang="en-US" sz="1400" b="0" dirty="0" err="1"/>
              <a:t>Opolon</a:t>
            </a:r>
            <a:r>
              <a:rPr lang="en-US" altLang="en-US" sz="1400" b="0" dirty="0"/>
              <a:t>, P. (2002). Truth survival in clinical research: An evidence-based requiem? </a:t>
            </a:r>
            <a:r>
              <a:rPr lang="en-US" altLang="en-US" sz="1400" b="0" i="1" dirty="0"/>
              <a:t>Annals of Internal Medicine</a:t>
            </a:r>
            <a:r>
              <a:rPr lang="en-US" altLang="en-US" sz="1400" b="0" dirty="0"/>
              <a:t>, 136, 888–895. </a:t>
            </a:r>
          </a:p>
          <a:p>
            <a:r>
              <a:rPr lang="en-US" altLang="en-US" sz="1400" b="0" dirty="0"/>
              <a:t>Thom, S., </a:t>
            </a:r>
            <a:r>
              <a:rPr lang="en-US" altLang="en-US" sz="1400" b="0" dirty="0" err="1"/>
              <a:t>Poulter</a:t>
            </a:r>
            <a:r>
              <a:rPr lang="en-US" altLang="en-US" sz="1400" b="0" dirty="0"/>
              <a:t>, N., Field, J., Patel, A., </a:t>
            </a:r>
            <a:r>
              <a:rPr lang="en-US" altLang="en-US" sz="1400" b="0" dirty="0" err="1"/>
              <a:t>Prabhakaran</a:t>
            </a:r>
            <a:r>
              <a:rPr lang="en-US" altLang="en-US" sz="1400" b="0" dirty="0"/>
              <a:t>, D., Stanton, A., ... &amp; </a:t>
            </a:r>
            <a:r>
              <a:rPr lang="en-US" altLang="en-US" sz="1400" b="0" dirty="0" err="1"/>
              <a:t>Bompoint</a:t>
            </a:r>
            <a:r>
              <a:rPr lang="en-US" altLang="en-US" sz="1400" b="0" dirty="0"/>
              <a:t>, S. (2013). Effects of a fixed-dose combination strategy on adherence and risk factors in patients with or at high risk of CVD: the UMPIRE randomized clinical trial. </a:t>
            </a:r>
            <a:r>
              <a:rPr lang="en-US" altLang="en-US" sz="1400" b="0" i="1" dirty="0"/>
              <a:t>JAMA</a:t>
            </a:r>
            <a:r>
              <a:rPr lang="en-US" altLang="en-US" sz="1400" b="0" dirty="0"/>
              <a:t>, 310(9), 918-929. Retrieved from </a:t>
            </a:r>
            <a:r>
              <a:rPr lang="en-US" altLang="en-US" sz="1400" b="0" dirty="0">
                <a:hlinkClick r:id="rId4" tooltip="Link to article"/>
              </a:rPr>
              <a:t>http://jama.jamanetwork.com/article.aspx?articleID=1734704</a:t>
            </a:r>
            <a:endParaRPr lang="en-US" altLang="en-US" sz="1400" b="0" dirty="0"/>
          </a:p>
          <a:p>
            <a:endParaRPr lang="en-US" altLang="en-US" sz="1400" b="0" dirty="0"/>
          </a:p>
        </p:txBody>
      </p:sp>
      <p:sp>
        <p:nvSpPr>
          <p:cNvPr id="11" name="Slide Number Placeholder 10"/>
          <p:cNvSpPr>
            <a:spLocks noGrp="1"/>
          </p:cNvSpPr>
          <p:nvPr>
            <p:ph type="sldNum" sz="quarter" idx="4"/>
          </p:nvPr>
        </p:nvSpPr>
        <p:spPr/>
        <p:txBody>
          <a:bodyPr/>
          <a:lstStyle/>
          <a:p>
            <a:fld id="{F3BF8891-5E06-46C2-89A4-6DB85D39BA35}"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Title 1"/>
          <p:cNvSpPr>
            <a:spLocks noGrp="1"/>
          </p:cNvSpPr>
          <p:nvPr>
            <p:ph type="title"/>
          </p:nvPr>
        </p:nvSpPr>
        <p:spPr>
          <a:xfrm>
            <a:off x="411480" y="274637"/>
            <a:ext cx="8321040" cy="1143000"/>
          </a:xfrm>
        </p:spPr>
        <p:txBody>
          <a:bodyPr/>
          <a:lstStyle/>
          <a:p>
            <a:r>
              <a:rPr lang="en-US" altLang="en-US" dirty="0"/>
              <a:t>Evidence-Based Practice</a:t>
            </a:r>
            <a:br>
              <a:rPr lang="en-US" altLang="en-US" dirty="0"/>
            </a:br>
            <a:r>
              <a:rPr lang="en-US" altLang="en-US" dirty="0"/>
              <a:t>References – Lecture f Continued 3</a:t>
            </a:r>
          </a:p>
        </p:txBody>
      </p:sp>
      <p:sp>
        <p:nvSpPr>
          <p:cNvPr id="41986" name="Text Placeholder 2"/>
          <p:cNvSpPr>
            <a:spLocks noGrp="1"/>
          </p:cNvSpPr>
          <p:nvPr>
            <p:ph type="body" sz="quarter" idx="16"/>
          </p:nvPr>
        </p:nvSpPr>
        <p:spPr>
          <a:xfrm>
            <a:off x="457200" y="1600200"/>
            <a:ext cx="8229600" cy="4663440"/>
          </a:xfrm>
        </p:spPr>
        <p:txBody>
          <a:bodyPr/>
          <a:lstStyle/>
          <a:p>
            <a:r>
              <a:rPr lang="en-US" altLang="en-US" dirty="0"/>
              <a:t>References</a:t>
            </a:r>
          </a:p>
          <a:p>
            <a:r>
              <a:rPr lang="en-US" altLang="en-US" sz="1400" b="0" dirty="0" err="1"/>
              <a:t>Uman</a:t>
            </a:r>
            <a:r>
              <a:rPr lang="en-US" altLang="en-US" sz="1400" b="0" dirty="0"/>
              <a:t>, L. S. (2011). Systematic reviews and meta-analyses. </a:t>
            </a:r>
            <a:r>
              <a:rPr lang="en-US" altLang="en-US" sz="1400" b="0" i="1" dirty="0"/>
              <a:t>Journal of the Canadian Academy of Child and Adolescent Psychiatry</a:t>
            </a:r>
            <a:r>
              <a:rPr lang="en-US" altLang="en-US" sz="1400" b="0" dirty="0"/>
              <a:t>, 20(1), 57. Retrieved from </a:t>
            </a:r>
            <a:r>
              <a:rPr lang="en-US" altLang="en-US" sz="1400" b="0" dirty="0">
                <a:hlinkClick r:id="rId3" tooltip="Link to pdf article"/>
              </a:rPr>
              <a:t>http://www.ncbi.nlm.nih.gov/pmc/articles/PMC3024725/pdf/ccap20_1p57.pdf</a:t>
            </a:r>
            <a:endParaRPr lang="en-US" altLang="en-US" sz="1400" b="0" dirty="0"/>
          </a:p>
          <a:p>
            <a:r>
              <a:rPr lang="en-US" altLang="en-US" sz="1400" b="0" dirty="0"/>
              <a:t>Wald, D., Law, M., &amp; Morris, J. (2002). Homocysteine and cardiovascular disease: Evidence on causality from a meta-analysis. </a:t>
            </a:r>
            <a:r>
              <a:rPr lang="en-US" altLang="en-US" sz="1400" b="0" i="1" dirty="0"/>
              <a:t>British Medical Journal</a:t>
            </a:r>
            <a:r>
              <a:rPr lang="en-US" altLang="en-US" sz="1400" b="0" dirty="0"/>
              <a:t>, 325, 1202–1206. </a:t>
            </a:r>
          </a:p>
          <a:p>
            <a:r>
              <a:rPr lang="en-US" altLang="en-US" sz="1400" b="0" dirty="0"/>
              <a:t>Wald, N., &amp; Law, M. (2003). A strategy to reduce cardiovascular disease by more than 80%. </a:t>
            </a:r>
            <a:r>
              <a:rPr lang="en-US" altLang="en-US" sz="1400" b="0" i="1" dirty="0"/>
              <a:t>British Medical Journal</a:t>
            </a:r>
            <a:r>
              <a:rPr lang="en-US" altLang="en-US" sz="1400" b="0" dirty="0"/>
              <a:t>, 326, 1419–1423.</a:t>
            </a:r>
          </a:p>
          <a:p>
            <a:r>
              <a:rPr lang="en-US" altLang="en-US" sz="1400" b="0" dirty="0"/>
              <a:t>Wald, D. S., Morris, J. K., &amp; Wald, N. J. (2012). Randomized </a:t>
            </a:r>
            <a:r>
              <a:rPr lang="en-US" altLang="en-US" sz="1400" b="0" dirty="0" err="1"/>
              <a:t>polypill</a:t>
            </a:r>
            <a:r>
              <a:rPr lang="en-US" altLang="en-US" sz="1400" b="0" dirty="0"/>
              <a:t> crossover trial in people aged 50 and over. </a:t>
            </a:r>
            <a:r>
              <a:rPr lang="en-US" altLang="en-US" sz="1400" b="0" i="1" dirty="0" err="1"/>
              <a:t>PLoS</a:t>
            </a:r>
            <a:r>
              <a:rPr lang="en-US" altLang="en-US" sz="1400" b="0" i="1" dirty="0"/>
              <a:t> One</a:t>
            </a:r>
            <a:r>
              <a:rPr lang="en-US" altLang="en-US" sz="1400" b="0" dirty="0"/>
              <a:t>, 7(7), e41297.</a:t>
            </a:r>
          </a:p>
          <a:p>
            <a:r>
              <a:rPr lang="en-US" altLang="en-US" sz="1400" b="0" dirty="0"/>
              <a:t>Yusuf, S., </a:t>
            </a:r>
            <a:r>
              <a:rPr lang="en-US" altLang="en-US" sz="1400" b="0" dirty="0" err="1"/>
              <a:t>Pais</a:t>
            </a:r>
            <a:r>
              <a:rPr lang="en-US" altLang="en-US" sz="1400" b="0" dirty="0"/>
              <a:t>, P., Afzal, R., Xavier, D., </a:t>
            </a:r>
            <a:r>
              <a:rPr lang="en-US" altLang="en-US" sz="1400" b="0" dirty="0" err="1"/>
              <a:t>Teo</a:t>
            </a:r>
            <a:r>
              <a:rPr lang="en-US" altLang="en-US" sz="1400" b="0" dirty="0"/>
              <a:t>, K., </a:t>
            </a:r>
            <a:r>
              <a:rPr lang="en-US" altLang="en-US" sz="1400" b="0" dirty="0" err="1"/>
              <a:t>Eikelboom</a:t>
            </a:r>
            <a:r>
              <a:rPr lang="en-US" altLang="en-US" sz="1400" b="0" dirty="0"/>
              <a:t>, J., </a:t>
            </a:r>
            <a:r>
              <a:rPr lang="en-US" altLang="en-US" sz="1400" b="0" dirty="0" err="1"/>
              <a:t>Sigamani</a:t>
            </a:r>
            <a:r>
              <a:rPr lang="en-US" altLang="en-US" sz="1400" b="0" dirty="0"/>
              <a:t>, A., ... Indian </a:t>
            </a:r>
            <a:r>
              <a:rPr lang="en-US" altLang="en-US" sz="1400" b="0" dirty="0" err="1"/>
              <a:t>Polycap</a:t>
            </a:r>
            <a:r>
              <a:rPr lang="en-US" altLang="en-US" sz="1400" b="0" dirty="0"/>
              <a:t> Study (TIPS). (2009). Effects of a </a:t>
            </a:r>
            <a:r>
              <a:rPr lang="en-US" altLang="en-US" sz="1400" b="0" dirty="0" err="1"/>
              <a:t>polypill</a:t>
            </a:r>
            <a:r>
              <a:rPr lang="en-US" altLang="en-US" sz="1400" b="0" dirty="0"/>
              <a:t> (</a:t>
            </a:r>
            <a:r>
              <a:rPr lang="en-US" altLang="en-US" sz="1400" b="0" dirty="0" err="1"/>
              <a:t>Polycap</a:t>
            </a:r>
            <a:r>
              <a:rPr lang="en-US" altLang="en-US" sz="1400" b="0" dirty="0"/>
              <a:t>) on risk factors in middle-aged individuals without cardiovascular disease (TIPS): A phase II, double-blind, </a:t>
            </a:r>
            <a:r>
              <a:rPr lang="en-US" altLang="en-US" sz="1400" b="0" dirty="0" err="1"/>
              <a:t>randomised</a:t>
            </a:r>
            <a:r>
              <a:rPr lang="en-US" altLang="en-US" sz="1400" b="0" dirty="0"/>
              <a:t> trial. </a:t>
            </a:r>
            <a:r>
              <a:rPr lang="en-US" altLang="en-US" sz="1400" b="0" i="1" dirty="0"/>
              <a:t>Lancet</a:t>
            </a:r>
            <a:r>
              <a:rPr lang="en-US" altLang="en-US" sz="1400" b="0" dirty="0"/>
              <a:t>, 373, 1341–1351. </a:t>
            </a:r>
          </a:p>
          <a:p>
            <a:r>
              <a:rPr lang="en-US" altLang="en-US" sz="1400" b="0" dirty="0"/>
              <a:t>Yusuf, S., </a:t>
            </a:r>
            <a:r>
              <a:rPr lang="en-US" altLang="en-US" sz="1400" b="0" dirty="0" err="1"/>
              <a:t>Pais</a:t>
            </a:r>
            <a:r>
              <a:rPr lang="en-US" altLang="en-US" sz="1400" b="0" dirty="0"/>
              <a:t>, P., </a:t>
            </a:r>
            <a:r>
              <a:rPr lang="en-US" altLang="en-US" sz="1400" b="0" dirty="0" err="1"/>
              <a:t>Sigamani</a:t>
            </a:r>
            <a:r>
              <a:rPr lang="en-US" altLang="en-US" sz="1400" b="0" dirty="0"/>
              <a:t>, A., Xavier, D., Afzal, R., Gao, P., &amp; </a:t>
            </a:r>
            <a:r>
              <a:rPr lang="en-US" altLang="en-US" sz="1400" b="0" dirty="0" err="1"/>
              <a:t>Teo</a:t>
            </a:r>
            <a:r>
              <a:rPr lang="en-US" altLang="en-US" sz="1400" b="0" dirty="0"/>
              <a:t>, K. K. (2012). Comparison of Risk Factor Reduction and Tolerability of a Full-Dose </a:t>
            </a:r>
            <a:r>
              <a:rPr lang="en-US" altLang="en-US" sz="1400" b="0" dirty="0" err="1"/>
              <a:t>Polypill</a:t>
            </a:r>
            <a:r>
              <a:rPr lang="en-US" altLang="en-US" sz="1400" b="0" dirty="0"/>
              <a:t> (With Potassium) Versus Low-Dose </a:t>
            </a:r>
            <a:r>
              <a:rPr lang="en-US" altLang="en-US" sz="1400" b="0" dirty="0" err="1"/>
              <a:t>Polypill</a:t>
            </a:r>
            <a:r>
              <a:rPr lang="en-US" altLang="en-US" sz="1400" b="0" dirty="0"/>
              <a:t> (</a:t>
            </a:r>
            <a:r>
              <a:rPr lang="en-US" altLang="en-US" sz="1400" b="0" dirty="0" err="1"/>
              <a:t>Polycap</a:t>
            </a:r>
            <a:r>
              <a:rPr lang="en-US" altLang="en-US" sz="1400" b="0" dirty="0"/>
              <a:t>) in Individuals at High Risk of Cardiovascular Diseases The Second Indian </a:t>
            </a:r>
            <a:r>
              <a:rPr lang="en-US" altLang="en-US" sz="1400" b="0" dirty="0" err="1"/>
              <a:t>Polycap</a:t>
            </a:r>
            <a:r>
              <a:rPr lang="en-US" altLang="en-US" sz="1400" b="0" dirty="0"/>
              <a:t> Study (TIPS-2) Investigators. Circulation: Cardiovascular Quality and Outcomes,5(4), 463-471.</a:t>
            </a:r>
          </a:p>
        </p:txBody>
      </p:sp>
      <p:sp>
        <p:nvSpPr>
          <p:cNvPr id="9" name="Slide Number Placeholder 8"/>
          <p:cNvSpPr>
            <a:spLocks noGrp="1"/>
          </p:cNvSpPr>
          <p:nvPr>
            <p:ph type="sldNum" sz="quarter" idx="4"/>
          </p:nvPr>
        </p:nvSpPr>
        <p:spPr/>
        <p:txBody>
          <a:bodyPr/>
          <a:lstStyle/>
          <a:p>
            <a:fld id="{F3BF8891-5E06-46C2-89A4-6DB85D39BA35}"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8"/>
          <p:cNvSpPr>
            <a:spLocks noGrp="1"/>
          </p:cNvSpPr>
          <p:nvPr>
            <p:ph type="title"/>
          </p:nvPr>
        </p:nvSpPr>
        <p:spPr>
          <a:xfrm>
            <a:off x="411480" y="274637"/>
            <a:ext cx="8321040" cy="1143000"/>
          </a:xfrm>
        </p:spPr>
        <p:txBody>
          <a:bodyPr/>
          <a:lstStyle/>
          <a:p>
            <a:r>
              <a:rPr lang="en-US" altLang="en-US" dirty="0"/>
              <a:t>Evidence-Based Practice</a:t>
            </a:r>
            <a:br>
              <a:rPr lang="en-US" altLang="en-US" dirty="0"/>
            </a:br>
            <a:r>
              <a:rPr lang="en-US" altLang="en-US" dirty="0"/>
              <a:t>References – Lecture f Continued 4</a:t>
            </a:r>
          </a:p>
        </p:txBody>
      </p:sp>
      <p:sp>
        <p:nvSpPr>
          <p:cNvPr id="10" name="Content Placeholder 9"/>
          <p:cNvSpPr>
            <a:spLocks noGrp="1"/>
          </p:cNvSpPr>
          <p:nvPr>
            <p:ph type="body" sz="quarter" idx="16"/>
          </p:nvPr>
        </p:nvSpPr>
        <p:spPr>
          <a:xfrm>
            <a:off x="457200" y="1600199"/>
            <a:ext cx="8229600" cy="2719137"/>
          </a:xfrm>
        </p:spPr>
        <p:txBody>
          <a:bodyPr/>
          <a:lstStyle/>
          <a:p>
            <a:r>
              <a:rPr lang="en-US" altLang="en-US" dirty="0"/>
              <a:t>References</a:t>
            </a:r>
          </a:p>
          <a:p>
            <a:r>
              <a:rPr lang="en-US" altLang="en-US" sz="1400" b="0" dirty="0"/>
              <a:t>Yusuf, S., </a:t>
            </a:r>
            <a:r>
              <a:rPr lang="en-US" altLang="en-US" sz="1400" b="0" dirty="0" err="1"/>
              <a:t>Pais</a:t>
            </a:r>
            <a:r>
              <a:rPr lang="en-US" altLang="en-US" sz="1400" b="0" dirty="0"/>
              <a:t>, P., Afzal, R., Xavier, D., </a:t>
            </a:r>
            <a:r>
              <a:rPr lang="en-US" altLang="en-US" sz="1400" b="0" dirty="0" err="1"/>
              <a:t>Teo</a:t>
            </a:r>
            <a:r>
              <a:rPr lang="en-US" altLang="en-US" sz="1400" b="0" dirty="0"/>
              <a:t>, K., </a:t>
            </a:r>
            <a:r>
              <a:rPr lang="en-US" altLang="en-US" sz="1400" b="0" dirty="0" err="1"/>
              <a:t>Eikelboom</a:t>
            </a:r>
            <a:r>
              <a:rPr lang="en-US" altLang="en-US" sz="1400" b="0" dirty="0"/>
              <a:t>, J., </a:t>
            </a:r>
            <a:r>
              <a:rPr lang="en-US" altLang="en-US" sz="1400" b="0" dirty="0" err="1"/>
              <a:t>Sigamani</a:t>
            </a:r>
            <a:r>
              <a:rPr lang="en-US" altLang="en-US" sz="1400" b="0" dirty="0"/>
              <a:t>, A., ... Indian </a:t>
            </a:r>
            <a:r>
              <a:rPr lang="en-US" altLang="en-US" sz="1400" b="0" dirty="0" err="1"/>
              <a:t>Polycap</a:t>
            </a:r>
            <a:r>
              <a:rPr lang="en-US" altLang="en-US" sz="1400" b="0" dirty="0"/>
              <a:t> Study (TIPS). (2009). Effects of a </a:t>
            </a:r>
            <a:r>
              <a:rPr lang="en-US" altLang="en-US" sz="1400" b="0" dirty="0" err="1"/>
              <a:t>polypill</a:t>
            </a:r>
            <a:r>
              <a:rPr lang="en-US" altLang="en-US" sz="1400" b="0" dirty="0"/>
              <a:t> (</a:t>
            </a:r>
            <a:r>
              <a:rPr lang="en-US" altLang="en-US" sz="1400" b="0" dirty="0" err="1"/>
              <a:t>Polycap</a:t>
            </a:r>
            <a:r>
              <a:rPr lang="en-US" altLang="en-US" sz="1400" b="0" dirty="0"/>
              <a:t>) on risk factors in middle-aged individuals without cardiovascular disease (TIPS): A phase II, double-blind, </a:t>
            </a:r>
            <a:r>
              <a:rPr lang="en-US" altLang="en-US" sz="1400" b="0" dirty="0" err="1"/>
              <a:t>randomised</a:t>
            </a:r>
            <a:r>
              <a:rPr lang="en-US" altLang="en-US" sz="1400" b="0" dirty="0"/>
              <a:t> trial. Lancet, 373, 1341–1351. </a:t>
            </a:r>
          </a:p>
          <a:p>
            <a:r>
              <a:rPr lang="en-US" altLang="en-US" sz="1400" b="0" dirty="0"/>
              <a:t>Yusuf, S., </a:t>
            </a:r>
            <a:r>
              <a:rPr lang="en-US" altLang="en-US" sz="1400" b="0" dirty="0" err="1"/>
              <a:t>Pais</a:t>
            </a:r>
            <a:r>
              <a:rPr lang="en-US" altLang="en-US" sz="1400" b="0" dirty="0"/>
              <a:t>, P., </a:t>
            </a:r>
            <a:r>
              <a:rPr lang="en-US" altLang="en-US" sz="1400" b="0" dirty="0" err="1"/>
              <a:t>Sigamani</a:t>
            </a:r>
            <a:r>
              <a:rPr lang="en-US" altLang="en-US" sz="1400" b="0" dirty="0"/>
              <a:t>, A., Xavier, D., Afzal, R., Gao, P., &amp; </a:t>
            </a:r>
            <a:r>
              <a:rPr lang="en-US" altLang="en-US" sz="1400" b="0" dirty="0" err="1"/>
              <a:t>Teo</a:t>
            </a:r>
            <a:r>
              <a:rPr lang="en-US" altLang="en-US" sz="1400" b="0" dirty="0"/>
              <a:t>, K. K. (2012). Comparison of Risk Factor Reduction and Tolerability of a Full-Dose </a:t>
            </a:r>
            <a:r>
              <a:rPr lang="en-US" altLang="en-US" sz="1400" b="0" dirty="0" err="1"/>
              <a:t>Polypill</a:t>
            </a:r>
            <a:r>
              <a:rPr lang="en-US" altLang="en-US" sz="1400" b="0" dirty="0"/>
              <a:t> (With Potassium) Versus Low-Dose </a:t>
            </a:r>
            <a:r>
              <a:rPr lang="en-US" altLang="en-US" sz="1400" b="0" dirty="0" err="1"/>
              <a:t>Polypill</a:t>
            </a:r>
            <a:r>
              <a:rPr lang="en-US" altLang="en-US" sz="1400" b="0" dirty="0"/>
              <a:t> (</a:t>
            </a:r>
            <a:r>
              <a:rPr lang="en-US" altLang="en-US" sz="1400" b="0" dirty="0" err="1"/>
              <a:t>Polycap</a:t>
            </a:r>
            <a:r>
              <a:rPr lang="en-US" altLang="en-US" sz="1400" b="0" dirty="0"/>
              <a:t>) in Individuals at High Risk of Cardiovascular Diseases The Second Indian </a:t>
            </a:r>
            <a:r>
              <a:rPr lang="en-US" altLang="en-US" sz="1400" b="0" dirty="0" err="1"/>
              <a:t>Polycap</a:t>
            </a:r>
            <a:r>
              <a:rPr lang="en-US" altLang="en-US" sz="1400" b="0" dirty="0"/>
              <a:t> Study (TIPS-2) Investigators. </a:t>
            </a:r>
            <a:r>
              <a:rPr lang="en-US" altLang="en-US" sz="1400" b="0" i="1" dirty="0"/>
              <a:t>Circulation: Cardiovascular Quality and Outcomes</a:t>
            </a:r>
            <a:r>
              <a:rPr lang="en-US" altLang="en-US" sz="1400" b="0" dirty="0"/>
              <a:t>,5(4), 463-471.</a:t>
            </a:r>
          </a:p>
          <a:p>
            <a:endParaRPr lang="en-US" sz="1400" b="0" dirty="0"/>
          </a:p>
        </p:txBody>
      </p:sp>
      <p:sp>
        <p:nvSpPr>
          <p:cNvPr id="12" name="Slide Number Placeholder 11"/>
          <p:cNvSpPr>
            <a:spLocks noGrp="1"/>
          </p:cNvSpPr>
          <p:nvPr>
            <p:ph type="sldNum" sz="quarter" idx="4"/>
          </p:nvPr>
        </p:nvSpPr>
        <p:spPr/>
        <p:txBody>
          <a:bodyPr/>
          <a:lstStyle/>
          <a:p>
            <a:fld id="{F3BF8891-5E06-46C2-89A4-6DB85D39BA35}"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altLang="en-US">
                <a:ea typeface="ＭＳ Ｐゴシック" panose="020B0600070205080204" pitchFamily="34" charset="-128"/>
              </a:rPr>
              <a:t>The Culture of Health Care</a:t>
            </a:r>
          </a:p>
        </p:txBody>
      </p:sp>
      <p:sp>
        <p:nvSpPr>
          <p:cNvPr id="10243" name="Text Placeholder 2"/>
          <p:cNvSpPr>
            <a:spLocks noGrp="1"/>
          </p:cNvSpPr>
          <p:nvPr>
            <p:ph type="body" sz="half" idx="2"/>
          </p:nvPr>
        </p:nvSpPr>
        <p:spPr/>
        <p:txBody>
          <a:bodyPr/>
          <a:lstStyle/>
          <a:p>
            <a:pPr eaLnBrk="1" hangingPunct="1"/>
            <a:r>
              <a:rPr lang="en-US" altLang="en-US">
                <a:ea typeface="ＭＳ Ｐゴシック" panose="020B0600070205080204" pitchFamily="34" charset="-128"/>
              </a:rPr>
              <a:t>Evidence-Based Practice</a:t>
            </a:r>
          </a:p>
        </p:txBody>
      </p:sp>
      <p:sp>
        <p:nvSpPr>
          <p:cNvPr id="10244" name="Text Placeholder 3"/>
          <p:cNvSpPr>
            <a:spLocks noGrp="1"/>
          </p:cNvSpPr>
          <p:nvPr>
            <p:ph type="body" sz="quarter" idx="11"/>
          </p:nvPr>
        </p:nvSpPr>
        <p:spPr/>
        <p:txBody>
          <a:bodyPr/>
          <a:lstStyle/>
          <a:p>
            <a:pPr eaLnBrk="1" hangingPunct="1"/>
            <a:r>
              <a:rPr lang="en-US" altLang="en-US">
                <a:ea typeface="ＭＳ Ｐゴシック" panose="020B0600070205080204" pitchFamily="34" charset="-128"/>
              </a:rPr>
              <a:t>Lecture f</a:t>
            </a:r>
          </a:p>
        </p:txBody>
      </p:sp>
      <p:sp>
        <p:nvSpPr>
          <p:cNvPr id="10245" name="Text Placeholder 4"/>
          <p:cNvSpPr>
            <a:spLocks noGrp="1"/>
          </p:cNvSpPr>
          <p:nvPr>
            <p:ph type="body" sz="quarter" idx="12"/>
          </p:nvPr>
        </p:nvSpPr>
        <p:spPr>
          <a:xfrm>
            <a:off x="685800" y="5232399"/>
            <a:ext cx="7772400" cy="1421063"/>
          </a:xfrm>
        </p:spPr>
        <p:txBody>
          <a:bodyPr/>
          <a:lstStyle/>
          <a:p>
            <a:pPr algn="ctr"/>
            <a:r>
              <a:rPr altLang="en-US" i="1" dirty="0">
                <a:ea typeface="Calibri" panose="020F0502020204030204" pitchFamily="34" charset="0"/>
                <a:cs typeface="Times New Roman" panose="02020603050405020304" pitchFamily="18" charset="0"/>
              </a:rPr>
              <a:t>This material (Comp 2 Unit 5)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a:p>
            <a:r>
              <a:rPr altLang="en-US" i="1" dirty="0">
                <a:ea typeface="Calibri" panose="020F0502020204030204" pitchFamily="34" charset="0"/>
                <a:cs typeface="Times New Roman" panose="02020603050405020304" pitchFamily="18" charset="0"/>
              </a:rPr>
              <a:t>This work is licensed under the Creative Commons Attribution-</a:t>
            </a:r>
            <a:r>
              <a:rPr altLang="en-US" i="1" dirty="0" err="1">
                <a:ea typeface="Calibri" panose="020F0502020204030204" pitchFamily="34" charset="0"/>
                <a:cs typeface="Times New Roman" panose="02020603050405020304" pitchFamily="18" charset="0"/>
              </a:rPr>
              <a:t>NonCommercial</a:t>
            </a:r>
            <a:r>
              <a:rPr altLang="en-US" i="1" dirty="0">
                <a:ea typeface="Calibri" panose="020F0502020204030204" pitchFamily="34" charset="0"/>
                <a:cs typeface="Times New Roman" panose="02020603050405020304" pitchFamily="18" charset="0"/>
              </a:rPr>
              <a:t>-</a:t>
            </a:r>
            <a:r>
              <a:rPr altLang="en-US" i="1" dirty="0" err="1">
                <a:ea typeface="Calibri" panose="020F0502020204030204" pitchFamily="34" charset="0"/>
                <a:cs typeface="Times New Roman" panose="02020603050405020304" pitchFamily="18" charset="0"/>
              </a:rPr>
              <a:t>ShareAlike</a:t>
            </a:r>
            <a:r>
              <a:rPr altLang="en-US" i="1" dirty="0">
                <a:ea typeface="Calibri" panose="020F0502020204030204" pitchFamily="34" charset="0"/>
                <a:cs typeface="Times New Roman" panose="02020603050405020304" pitchFamily="18" charset="0"/>
              </a:rPr>
              <a:t> 4.0 International License. To view a copy of this license, visit </a:t>
            </a:r>
            <a:r>
              <a:rPr lang="en-US" altLang="en-US" dirty="0">
                <a:ea typeface="Calibri" pitchFamily="34" charset="0"/>
                <a:cs typeface="Times New Roman" pitchFamily="18" charset="0"/>
                <a:hlinkClick r:id="rId3" tooltip="Link to Creative Commons CC BY NC SA 4.0 International License"/>
              </a:rPr>
              <a:t>http://creativecommons.org/licenses/by-nc-sa/4.0/</a:t>
            </a:r>
            <a:r>
              <a:rPr altLang="en-US" i="1" dirty="0">
                <a:ea typeface="Calibri" panose="020F0502020204030204" pitchFamily="34" charset="0"/>
                <a:cs typeface="Times New Roman" panose="02020603050405020304" pitchFamily="18" charset="0"/>
              </a:rPr>
              <a:t>.</a:t>
            </a:r>
            <a:endParaRPr altLang="en-US" dirty="0">
              <a:ea typeface="Calibri" panose="020F0502020204030204" pitchFamily="34" charset="0"/>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6"/>
            <a:ext cx="8229600" cy="2267712"/>
          </a:xfrm>
        </p:spPr>
        <p:txBody>
          <a:bodyPr/>
          <a:lstStyle/>
          <a:p>
            <a:r>
              <a:rPr lang="en-US" dirty="0"/>
              <a:t>The Culture of Health Care</a:t>
            </a:r>
            <a:br>
              <a:rPr lang="en-US" dirty="0"/>
            </a:br>
            <a:r>
              <a:rPr lang="en-US" dirty="0"/>
              <a:t>Evidence-Based Practice</a:t>
            </a:r>
            <a:br>
              <a:rPr lang="en-US" dirty="0"/>
            </a:br>
            <a:r>
              <a:rPr lang="en-US" dirty="0"/>
              <a:t>Lecture f</a:t>
            </a:r>
          </a:p>
        </p:txBody>
      </p:sp>
      <p:sp>
        <p:nvSpPr>
          <p:cNvPr id="3" name="Content Placeholder 2"/>
          <p:cNvSpPr>
            <a:spLocks noGrp="1"/>
          </p:cNvSpPr>
          <p:nvPr>
            <p:ph sz="quarter" idx="14"/>
          </p:nvPr>
        </p:nvSpPr>
        <p:spPr/>
        <p:txBody>
          <a:bodyPr/>
          <a:lstStyle/>
          <a:p>
            <a:r>
              <a:rPr lang="en-US" sz="2800" dirty="0"/>
              <a:t>This material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p:txBody>
      </p:sp>
      <p:sp>
        <p:nvSpPr>
          <p:cNvPr id="5" name="Slide Number Placeholder 4"/>
          <p:cNvSpPr>
            <a:spLocks noGrp="1"/>
          </p:cNvSpPr>
          <p:nvPr>
            <p:ph type="sldNum" sz="quarter" idx="4"/>
          </p:nvPr>
        </p:nvSpPr>
        <p:spPr/>
        <p:txBody>
          <a:bodyPr/>
          <a:lstStyle/>
          <a:p>
            <a:fld id="{F3BF8891-5E06-46C2-89A4-6DB85D39BA35}" type="slidenum">
              <a:rPr lang="en-US" smtClean="0"/>
              <a:pPr/>
              <a:t>20</a:t>
            </a:fld>
            <a:endParaRPr lang="en-US" dirty="0"/>
          </a:p>
        </p:txBody>
      </p:sp>
    </p:spTree>
    <p:extLst>
      <p:ext uri="{BB962C8B-B14F-4D97-AF65-F5344CB8AC3E}">
        <p14:creationId xmlns:p14="http://schemas.microsoft.com/office/powerpoint/2010/main" val="1872787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a:t>Evidence-Based Practice</a:t>
            </a:r>
            <a:br>
              <a:rPr lang="en-US" altLang="en-US"/>
            </a:br>
            <a:r>
              <a:rPr lang="en-US" altLang="en-US"/>
              <a:t>Learning Objectives</a:t>
            </a:r>
          </a:p>
        </p:txBody>
      </p:sp>
      <p:sp>
        <p:nvSpPr>
          <p:cNvPr id="12291" name="Text Placeholder 3"/>
          <p:cNvSpPr>
            <a:spLocks noGrp="1"/>
          </p:cNvSpPr>
          <p:nvPr>
            <p:ph sz="quarter" idx="14"/>
          </p:nvPr>
        </p:nvSpPr>
        <p:spPr/>
        <p:txBody>
          <a:bodyPr/>
          <a:lstStyle/>
          <a:p>
            <a:r>
              <a:rPr lang="en-US" altLang="en-US" sz="2000" dirty="0"/>
              <a:t>Define the key tenets of evidence-based medicine (EBM) and its role in the culture of health care (Lectures a, b).</a:t>
            </a:r>
          </a:p>
          <a:p>
            <a:r>
              <a:rPr lang="en-US" altLang="en-US" sz="2000" dirty="0"/>
              <a:t>Construct answerable clinical questions and critically appraise evidence answering them (Lecture b).</a:t>
            </a:r>
          </a:p>
          <a:p>
            <a:r>
              <a:rPr lang="en-US" altLang="en-US" sz="2000" dirty="0"/>
              <a:t>Explain how EBM can be applied to intervention studies, including the phrasing of answerable questions, finding evidence to answer them, and applying them to given clinical situations (Lecture c).</a:t>
            </a:r>
          </a:p>
          <a:p>
            <a:r>
              <a:rPr lang="en-US" altLang="en-US" sz="2000" dirty="0"/>
              <a:t>Describe how EBM can be applied to the other key clinical questions of diagnosis, harm, and prognosis (Lectures d, e).</a:t>
            </a:r>
          </a:p>
          <a:p>
            <a:r>
              <a:rPr lang="en-US" altLang="en-US" sz="2000" dirty="0"/>
              <a:t>Discuss the benefits and limitations to summarizing evidence (Lecture f).</a:t>
            </a:r>
          </a:p>
          <a:p>
            <a:r>
              <a:rPr lang="en-US" altLang="en-US" sz="2000" dirty="0"/>
              <a:t>Describe how EBM is used in clinical settings through clinical practice guidelines and decision analysis (Lecture g).</a:t>
            </a:r>
          </a:p>
        </p:txBody>
      </p:sp>
      <p:sp>
        <p:nvSpPr>
          <p:cNvPr id="5" name="Slide Number Placeholder 4"/>
          <p:cNvSpPr>
            <a:spLocks noGrp="1"/>
          </p:cNvSpPr>
          <p:nvPr>
            <p:ph type="sldNum" sz="quarter" idx="4"/>
          </p:nvPr>
        </p:nvSpPr>
        <p:spPr/>
        <p:txBody>
          <a:bodyPr/>
          <a:lstStyle/>
          <a:p>
            <a:fld id="{F3BF8891-5E06-46C2-89A4-6DB85D39BA35}"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4"/>
          <p:cNvSpPr>
            <a:spLocks noGrp="1" noChangeArrowheads="1"/>
          </p:cNvSpPr>
          <p:nvPr>
            <p:ph type="title"/>
          </p:nvPr>
        </p:nvSpPr>
        <p:spPr/>
        <p:txBody>
          <a:bodyPr/>
          <a:lstStyle/>
          <a:p>
            <a:r>
              <a:rPr lang="en-US" altLang="en-US"/>
              <a:t>Summarizing Evidence</a:t>
            </a:r>
          </a:p>
        </p:txBody>
      </p:sp>
      <p:sp>
        <p:nvSpPr>
          <p:cNvPr id="14339" name="Rectangle 15"/>
          <p:cNvSpPr>
            <a:spLocks noGrp="1" noChangeArrowheads="1"/>
          </p:cNvSpPr>
          <p:nvPr>
            <p:ph sz="quarter" idx="14"/>
          </p:nvPr>
        </p:nvSpPr>
        <p:spPr/>
        <p:txBody>
          <a:bodyPr/>
          <a:lstStyle/>
          <a:p>
            <a:r>
              <a:rPr lang="en-US" altLang="en-US" sz="2400" dirty="0"/>
              <a:t>For many tests and treatments, there are multiple studies such that one study does not tell the whole story</a:t>
            </a:r>
          </a:p>
          <a:p>
            <a:r>
              <a:rPr lang="en-US" altLang="en-US" sz="2400" dirty="0"/>
              <a:t>As such, there is a growing trend toward “systematic reviews” or “evidence reports” to bring together all the evidence on a treatment or test</a:t>
            </a:r>
          </a:p>
          <a:p>
            <a:r>
              <a:rPr lang="en-US" altLang="en-US" sz="2400" dirty="0"/>
              <a:t>Per the Haynes 4S model (Haynes, 2001), syntheses bring together primary data, whereas synopses make the data available to users in highly digested form</a:t>
            </a:r>
          </a:p>
          <a:p>
            <a:r>
              <a:rPr lang="en-US" altLang="en-US" sz="2400" dirty="0"/>
              <a:t>Summarizing the evidence presents many methodological challenges (</a:t>
            </a:r>
            <a:r>
              <a:rPr lang="en-US" altLang="en-US" sz="2400" dirty="0" err="1"/>
              <a:t>Helfand</a:t>
            </a:r>
            <a:r>
              <a:rPr lang="en-US" altLang="en-US" sz="2400" dirty="0"/>
              <a:t>, Morton, </a:t>
            </a:r>
            <a:r>
              <a:rPr lang="en-US" altLang="en-US" sz="2400" dirty="0" err="1"/>
              <a:t>Guallar</a:t>
            </a:r>
            <a:r>
              <a:rPr lang="en-US" altLang="en-US" sz="2400" dirty="0"/>
              <a:t>, &amp; Mulrow, 2005)</a:t>
            </a:r>
          </a:p>
        </p:txBody>
      </p:sp>
      <p:sp>
        <p:nvSpPr>
          <p:cNvPr id="5" name="Slide Number Placeholder 4"/>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 y="274638"/>
            <a:ext cx="9052560" cy="1143000"/>
          </a:xfrm>
        </p:spPr>
        <p:txBody>
          <a:bodyPr/>
          <a:lstStyle/>
          <a:p>
            <a:r>
              <a:rPr lang="en-US" altLang="en-US" sz="3200" dirty="0"/>
              <a:t>Steps in Creating a Systematic Review</a:t>
            </a:r>
            <a:br>
              <a:rPr lang="en-US" altLang="en-US" sz="3200" dirty="0"/>
            </a:br>
            <a:r>
              <a:rPr lang="en-US" altLang="en-US" sz="2800" dirty="0"/>
              <a:t>(</a:t>
            </a:r>
            <a:r>
              <a:rPr lang="en-US" sz="2800" dirty="0" err="1"/>
              <a:t>Guyatt</a:t>
            </a:r>
            <a:r>
              <a:rPr lang="en-US" sz="2800" dirty="0"/>
              <a:t>, Rennie, Meade, &amp; Cook, 2008)</a:t>
            </a:r>
            <a:endParaRPr lang="en-US" altLang="en-US" sz="2800" dirty="0"/>
          </a:p>
        </p:txBody>
      </p:sp>
      <p:sp>
        <p:nvSpPr>
          <p:cNvPr id="16387" name="Rectangle 3"/>
          <p:cNvSpPr>
            <a:spLocks noGrp="1" noChangeArrowheads="1"/>
          </p:cNvSpPr>
          <p:nvPr>
            <p:ph sz="quarter" idx="14"/>
          </p:nvPr>
        </p:nvSpPr>
        <p:spPr>
          <a:xfrm>
            <a:off x="457200" y="1600200"/>
            <a:ext cx="8229600" cy="4911132"/>
          </a:xfrm>
        </p:spPr>
        <p:txBody>
          <a:bodyPr/>
          <a:lstStyle/>
          <a:p>
            <a:r>
              <a:rPr lang="en-US" altLang="en-US" sz="2400" dirty="0"/>
              <a:t>Define the question—Population, intervention, comparison, outcome(s)</a:t>
            </a:r>
          </a:p>
          <a:p>
            <a:r>
              <a:rPr lang="en-US" altLang="en-US" sz="2400" dirty="0"/>
              <a:t>Conduct literature search—Define information sources and searching strategy</a:t>
            </a:r>
          </a:p>
          <a:p>
            <a:r>
              <a:rPr lang="en-US" altLang="en-US" sz="2400" dirty="0"/>
              <a:t>Apply inclusion and exclusion criteria for articles retrieved, and measure reproducibility</a:t>
            </a:r>
          </a:p>
          <a:p>
            <a:r>
              <a:rPr lang="en-US" altLang="en-US" sz="2400" dirty="0"/>
              <a:t>Abstract appropriate data</a:t>
            </a:r>
          </a:p>
          <a:p>
            <a:r>
              <a:rPr lang="en-US" altLang="en-US" sz="2400" dirty="0"/>
              <a:t>Conduct analysis—Determine method of pooling, explore heterogeneity, and assess for publication and other bias</a:t>
            </a:r>
          </a:p>
        </p:txBody>
      </p:sp>
      <p:sp>
        <p:nvSpPr>
          <p:cNvPr id="5" name="Slide Number Placeholder 4"/>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a:t>Types of Analysis in a Systematic Review</a:t>
            </a:r>
            <a:endParaRPr lang="en-US" altLang="en-US" dirty="0"/>
          </a:p>
        </p:txBody>
      </p:sp>
      <p:sp>
        <p:nvSpPr>
          <p:cNvPr id="18435" name="Rectangle 3"/>
          <p:cNvSpPr>
            <a:spLocks noGrp="1" noChangeArrowheads="1"/>
          </p:cNvSpPr>
          <p:nvPr>
            <p:ph sz="quarter" idx="14"/>
          </p:nvPr>
        </p:nvSpPr>
        <p:spPr/>
        <p:txBody>
          <a:bodyPr/>
          <a:lstStyle/>
          <a:p>
            <a:r>
              <a:rPr lang="en-US" altLang="en-US" sz="2800" dirty="0"/>
              <a:t>Meta-analysis, which combines results of multiple similar studies, is often used</a:t>
            </a:r>
          </a:p>
          <a:p>
            <a:r>
              <a:rPr lang="en-US" altLang="en-US" sz="2800" dirty="0"/>
              <a:t>Systematic review ≠ meta-analysis</a:t>
            </a:r>
          </a:p>
          <a:p>
            <a:pPr lvl="1"/>
            <a:r>
              <a:rPr lang="en-US" altLang="en-US" sz="2400" dirty="0"/>
              <a:t>Studies may be too heterogeneous in terms of patient characteristics, settings, or other factors, e.g., telemedicine outcomes and diagnosis (Hersh et al., 2001, 2002; Hersh, Hickam, et al., 2006)</a:t>
            </a:r>
          </a:p>
          <a:p>
            <a:r>
              <a:rPr lang="en-US" altLang="en-US" sz="2800" dirty="0"/>
              <a:t>When meta-analysis is done, summary measures employed usually include odds ratio or weighted mean difference</a:t>
            </a:r>
          </a:p>
        </p:txBody>
      </p:sp>
      <p:sp>
        <p:nvSpPr>
          <p:cNvPr id="5" name="Slide Number Placeholder 4"/>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a:t>Usual Meta-Analysis Summary Statistics</a:t>
            </a:r>
          </a:p>
        </p:txBody>
      </p:sp>
      <p:sp>
        <p:nvSpPr>
          <p:cNvPr id="15363" name="Rectangle 3"/>
          <p:cNvSpPr>
            <a:spLocks noGrp="1" noChangeArrowheads="1"/>
          </p:cNvSpPr>
          <p:nvPr>
            <p:ph sz="quarter" idx="14"/>
          </p:nvPr>
        </p:nvSpPr>
        <p:spPr/>
        <p:txBody>
          <a:bodyPr/>
          <a:lstStyle/>
          <a:p>
            <a:r>
              <a:rPr lang="en-US" sz="2400" dirty="0"/>
              <a:t>Odds ratio (OR)</a:t>
            </a:r>
          </a:p>
          <a:p>
            <a:pPr lvl="1"/>
            <a:r>
              <a:rPr lang="en-US" sz="2000" dirty="0"/>
              <a:t>Used for binary events, e.g., death, complication, recurrence</a:t>
            </a:r>
          </a:p>
          <a:p>
            <a:pPr lvl="1"/>
            <a:r>
              <a:rPr lang="en-US" sz="2000" dirty="0"/>
              <a:t>Usually configured such that OR &lt; 1 indicates treatment benefit</a:t>
            </a:r>
          </a:p>
          <a:p>
            <a:pPr lvl="1"/>
            <a:r>
              <a:rPr lang="en-US" sz="2000" dirty="0"/>
              <a:t>If confidence interval (CI) does not cross OR = 1 line, then results are statistically significant</a:t>
            </a:r>
          </a:p>
          <a:p>
            <a:pPr lvl="1"/>
            <a:r>
              <a:rPr lang="en-US" sz="2000" dirty="0"/>
              <a:t>Can calculate number needed to treat (NNT) from OR</a:t>
            </a:r>
          </a:p>
          <a:p>
            <a:r>
              <a:rPr lang="en-US" sz="2400" dirty="0"/>
              <a:t>Weighted mean difference (WMD)</a:t>
            </a:r>
          </a:p>
          <a:p>
            <a:pPr lvl="1"/>
            <a:r>
              <a:rPr lang="en-US" sz="2000" dirty="0"/>
              <a:t>Used for numeric events, e.g., measurements</a:t>
            </a:r>
          </a:p>
          <a:p>
            <a:pPr lvl="1"/>
            <a:r>
              <a:rPr lang="en-US" sz="2000" dirty="0"/>
              <a:t>Usually configured such that WMD &lt; 0 indicates treatment benefit</a:t>
            </a:r>
          </a:p>
          <a:p>
            <a:pPr lvl="1"/>
            <a:r>
              <a:rPr lang="en-US" sz="2000" dirty="0"/>
              <a:t>If CI does not cross WMD = 0 line, then results are statistically significant</a:t>
            </a:r>
          </a:p>
        </p:txBody>
      </p:sp>
      <p:sp>
        <p:nvSpPr>
          <p:cNvPr id="5" name="Slide Number Placeholder 4"/>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3"/>
          <p:cNvSpPr>
            <a:spLocks noGrp="1" noChangeArrowheads="1"/>
          </p:cNvSpPr>
          <p:nvPr>
            <p:ph type="title"/>
          </p:nvPr>
        </p:nvSpPr>
        <p:spPr/>
        <p:txBody>
          <a:bodyPr/>
          <a:lstStyle/>
          <a:p>
            <a:r>
              <a:rPr lang="en-US" altLang="en-US"/>
              <a:t>Systematic Reviews of Treatment of Cardiac Risk Factors</a:t>
            </a:r>
          </a:p>
        </p:txBody>
      </p:sp>
      <p:sp>
        <p:nvSpPr>
          <p:cNvPr id="19459" name="Rectangle 14"/>
          <p:cNvSpPr>
            <a:spLocks noGrp="1" noChangeArrowheads="1"/>
          </p:cNvSpPr>
          <p:nvPr>
            <p:ph sz="quarter" idx="14"/>
          </p:nvPr>
        </p:nvSpPr>
        <p:spPr/>
        <p:txBody>
          <a:bodyPr/>
          <a:lstStyle/>
          <a:p>
            <a:r>
              <a:rPr lang="en-US" sz="2000" dirty="0"/>
              <a:t>A series of meta-analyses found benefits for lowering cholesterol (Law, Wald, &amp; </a:t>
            </a:r>
            <a:r>
              <a:rPr lang="en-US" sz="2000" dirty="0" err="1"/>
              <a:t>Rudnicka</a:t>
            </a:r>
            <a:r>
              <a:rPr lang="en-US" sz="2000" dirty="0"/>
              <a:t>, 2003), blood pressure (Law, Wald, Morris, &amp; Jordan, 2003), and homocysteine (Wald, Law, &amp; Morris, 2002)</a:t>
            </a:r>
          </a:p>
          <a:p>
            <a:r>
              <a:rPr lang="en-US" sz="2000" dirty="0"/>
              <a:t>Led to proposal for development of a “</a:t>
            </a:r>
            <a:r>
              <a:rPr lang="en-US" sz="2000" dirty="0" err="1"/>
              <a:t>polypill</a:t>
            </a:r>
            <a:r>
              <a:rPr lang="en-US" sz="2000" dirty="0"/>
              <a:t>” (six medications: statin, three blood pressure–lowering drugs in half standard dose, beta blocker, folic acid, and aspirin) that could potentially reduce cardiovascular disease by 80% (Wald &amp; Law, 2003; Wald, 2012; Yusuf, 2012)</a:t>
            </a:r>
          </a:p>
          <a:p>
            <a:r>
              <a:rPr lang="en-US" sz="2000" dirty="0"/>
              <a:t>Though a “</a:t>
            </a:r>
            <a:r>
              <a:rPr lang="en-US" sz="2000" dirty="0" err="1"/>
              <a:t>polymeal</a:t>
            </a:r>
            <a:r>
              <a:rPr lang="en-US" sz="2000" dirty="0"/>
              <a:t>” may be natural, safer, and tastier, with wine, fish, dark chocolate, fruits and vegetables, garlic, and almonds (Franco, et al., 2004)</a:t>
            </a:r>
          </a:p>
          <a:p>
            <a:r>
              <a:rPr lang="en-US" sz="2000" dirty="0"/>
              <a:t>Initial clinical trial in India found lowering of blood pressure and cholesterol. Subsequent study confirmed the findings. (Yusuf et al., 2009; Yusuf, 2012)</a:t>
            </a:r>
          </a:p>
        </p:txBody>
      </p:sp>
      <p:sp>
        <p:nvSpPr>
          <p:cNvPr id="5" name="Slide Number Placeholder 4"/>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en-US" dirty="0"/>
              <a:t>The Cochrane Collaboration</a:t>
            </a:r>
            <a:br>
              <a:rPr lang="en-US" altLang="en-US" dirty="0"/>
            </a:br>
            <a:r>
              <a:rPr lang="en-US" altLang="en-US" sz="2800" dirty="0"/>
              <a:t>(Levin, 2001)</a:t>
            </a:r>
          </a:p>
        </p:txBody>
      </p:sp>
      <p:sp>
        <p:nvSpPr>
          <p:cNvPr id="24579" name="Rectangle 3"/>
          <p:cNvSpPr>
            <a:spLocks noGrp="1" noChangeArrowheads="1"/>
          </p:cNvSpPr>
          <p:nvPr>
            <p:ph sz="quarter" idx="14"/>
          </p:nvPr>
        </p:nvSpPr>
        <p:spPr/>
        <p:txBody>
          <a:bodyPr/>
          <a:lstStyle/>
          <a:p>
            <a:r>
              <a:rPr lang="en-US" altLang="en-US" sz="2800" dirty="0"/>
              <a:t>“An international collaboration with the aim of preparing and maintaining systematic reviews of the effects of health care interventions” (</a:t>
            </a:r>
            <a:r>
              <a:rPr lang="en-US" altLang="en-US" sz="2800" dirty="0" err="1"/>
              <a:t>Hersch</a:t>
            </a:r>
            <a:r>
              <a:rPr lang="en-US" altLang="en-US" sz="2800" dirty="0"/>
              <a:t>, 2008)</a:t>
            </a:r>
          </a:p>
          <a:p>
            <a:r>
              <a:rPr lang="en-US" altLang="en-US" sz="2800" dirty="0"/>
              <a:t>Largest producers of systematic reviews, limited to interventions</a:t>
            </a:r>
          </a:p>
          <a:p>
            <a:r>
              <a:rPr lang="en-US" altLang="en-US" sz="2800" dirty="0">
                <a:hlinkClick r:id="rId4" tooltip="Link to Cochrane Collaboration"/>
              </a:rPr>
              <a:t>http://www.cochrane.org</a:t>
            </a:r>
          </a:p>
          <a:p>
            <a:r>
              <a:rPr lang="en-US" altLang="en-US" sz="2800" dirty="0"/>
              <a:t>Celebrated its 20th anniversary in 2013 (</a:t>
            </a:r>
            <a:r>
              <a:rPr lang="en-US" altLang="en-US" sz="2800" dirty="0" err="1"/>
              <a:t>Grimshaw</a:t>
            </a:r>
            <a:r>
              <a:rPr lang="en-US" altLang="en-US" sz="2800" dirty="0"/>
              <a:t>, 2013)</a:t>
            </a:r>
          </a:p>
        </p:txBody>
      </p:sp>
      <p:sp>
        <p:nvSpPr>
          <p:cNvPr id="5" name="Slide Number Placeholder 4"/>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ELAPSEDTIME" val="103.098"/>
  <p:tag name="ARTICULATE_SLIDE_GUID" val="7ee44c37-5f01-4c82-93f3-f20b137f5d07"/>
  <p:tag name="ARTICULATE_SLIDE_NAV" val="12"/>
</p:tagLst>
</file>

<file path=ppt/tags/tag11.xml><?xml version="1.0" encoding="utf-8"?>
<p:tagLst xmlns:a="http://schemas.openxmlformats.org/drawingml/2006/main" xmlns:r="http://schemas.openxmlformats.org/officeDocument/2006/relationships" xmlns:p="http://schemas.openxmlformats.org/presentationml/2006/main">
  <p:tag name="ELAPSEDTIME" val="118.381"/>
  <p:tag name="ARTICULATE_SLIDE_GUID" val="54b78932-22e5-4269-a9c6-197c23277a24"/>
  <p:tag name="ARTICULATE_SLIDE_NAV" val="13"/>
</p:tagLst>
</file>

<file path=ppt/tags/tag2.xml><?xml version="1.0" encoding="utf-8"?>
<p:tagLst xmlns:a="http://schemas.openxmlformats.org/drawingml/2006/main" xmlns:r="http://schemas.openxmlformats.org/officeDocument/2006/relationships" xmlns:p="http://schemas.openxmlformats.org/presentationml/2006/main">
  <p:tag name="ELAPSEDTIME" val="95.297"/>
  <p:tag name="ARTICULATE_SLIDE_GUID" val="9e918695-4911-4940-bb53-3a89831c1c4f"/>
  <p:tag name="ARTICULATE_SLIDE_NAV" val="2"/>
</p:tagLst>
</file>

<file path=ppt/tags/tag3.xml><?xml version="1.0" encoding="utf-8"?>
<p:tagLst xmlns:a="http://schemas.openxmlformats.org/drawingml/2006/main" xmlns:r="http://schemas.openxmlformats.org/officeDocument/2006/relationships" xmlns:p="http://schemas.openxmlformats.org/presentationml/2006/main">
  <p:tag name="ELAPSEDTIME" val="147.822"/>
  <p:tag name="ARTICULATE_SLIDE_GUID" val="de35ccd5-9e59-42b0-8275-d1b1bb5eaaa4"/>
  <p:tag name="ARTICULATE_SLIDE_NAV" val="3"/>
</p:tagLst>
</file>

<file path=ppt/tags/tag4.xml><?xml version="1.0" encoding="utf-8"?>
<p:tagLst xmlns:a="http://schemas.openxmlformats.org/drawingml/2006/main" xmlns:r="http://schemas.openxmlformats.org/officeDocument/2006/relationships" xmlns:p="http://schemas.openxmlformats.org/presentationml/2006/main">
  <p:tag name="ELAPSEDTIME" val="139.02"/>
  <p:tag name="ARTICULATE_SLIDE_GUID" val="d95f54e4-94c2-473b-9ee0-b72abe31ad29"/>
  <p:tag name="ARTICULATE_SLIDE_NAV" val="4"/>
</p:tagLst>
</file>

<file path=ppt/tags/tag5.xml><?xml version="1.0" encoding="utf-8"?>
<p:tagLst xmlns:a="http://schemas.openxmlformats.org/drawingml/2006/main" xmlns:r="http://schemas.openxmlformats.org/officeDocument/2006/relationships" xmlns:p="http://schemas.openxmlformats.org/presentationml/2006/main">
  <p:tag name="ELAPSEDTIME" val="159.61"/>
  <p:tag name="ARTICULATE_SLIDE_GUID" val="20eef051-54b8-42c1-b650-84411a20c617"/>
  <p:tag name="ARTICULATE_SLIDE_NAV" val="5"/>
</p:tagLst>
</file>

<file path=ppt/tags/tag6.xml><?xml version="1.0" encoding="utf-8"?>
<p:tagLst xmlns:a="http://schemas.openxmlformats.org/drawingml/2006/main" xmlns:r="http://schemas.openxmlformats.org/officeDocument/2006/relationships" xmlns:p="http://schemas.openxmlformats.org/presentationml/2006/main">
  <p:tag name="ELAPSEDTIME" val="141.9"/>
  <p:tag name="ARTICULATE_SLIDE_GUID" val="cf5f108d-3c12-434b-b778-6c5ed774e700"/>
  <p:tag name="ARTICULATE_SLIDE_NAV" val="6"/>
</p:tagLst>
</file>

<file path=ppt/tags/tag7.xml><?xml version="1.0" encoding="utf-8"?>
<p:tagLst xmlns:a="http://schemas.openxmlformats.org/drawingml/2006/main" xmlns:r="http://schemas.openxmlformats.org/officeDocument/2006/relationships" xmlns:p="http://schemas.openxmlformats.org/presentationml/2006/main">
  <p:tag name="ELAPSEDTIME" val="81.938"/>
  <p:tag name="ARTICULATE_SLIDE_GUID" val="b84c90e5-c02a-4a2d-8d5d-766e633b63b0"/>
  <p:tag name="ARTICULATE_SLIDE_NAV" val="8"/>
</p:tagLst>
</file>

<file path=ppt/tags/tag8.xml><?xml version="1.0" encoding="utf-8"?>
<p:tagLst xmlns:a="http://schemas.openxmlformats.org/drawingml/2006/main" xmlns:r="http://schemas.openxmlformats.org/officeDocument/2006/relationships" xmlns:p="http://schemas.openxmlformats.org/presentationml/2006/main">
  <p:tag name="ELAPSEDTIME" val="91.011"/>
  <p:tag name="ARTICULATE_SLIDE_GUID" val="8ae04d78-b32d-476e-96ad-be9a1338dfd2"/>
  <p:tag name="ARTICULATE_SLIDE_NAV" val="9"/>
</p:tagLst>
</file>

<file path=ppt/tags/tag9.xml><?xml version="1.0" encoding="utf-8"?>
<p:tagLst xmlns:a="http://schemas.openxmlformats.org/drawingml/2006/main" xmlns:r="http://schemas.openxmlformats.org/officeDocument/2006/relationships" xmlns:p="http://schemas.openxmlformats.org/presentationml/2006/main">
  <p:tag name="ELAPSEDTIME" val="93.08401"/>
  <p:tag name="ARTICULATE_SLIDE_GUID" val="8b2ce1eb-fcb5-4b59-8dcd-5a2f4e7e1e1a"/>
  <p:tag name="ARTICULATE_SLIDE_NAV" val="10"/>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Presentation5" id="{F3C279EB-09F4-4463-A693-049580B0FB62}" vid="{9CC84E02-A305-455F-B386-302636134F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 (1)</Template>
  <TotalTime>307</TotalTime>
  <Words>4058</Words>
  <Application>Microsoft Office PowerPoint</Application>
  <PresentationFormat>On-screen Show (4:3)</PresentationFormat>
  <Paragraphs>205</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ONC-Template-FINAL DRAFT</vt:lpstr>
      <vt:lpstr>PowerPoint Presentation</vt:lpstr>
      <vt:lpstr>The Culture of Health Care</vt:lpstr>
      <vt:lpstr>Evidence-Based Practice Learning Objectives</vt:lpstr>
      <vt:lpstr>Summarizing Evidence</vt:lpstr>
      <vt:lpstr>Steps in Creating a Systematic Review (Guyatt, Rennie, Meade, &amp; Cook, 2008)</vt:lpstr>
      <vt:lpstr>Types of Analysis in a Systematic Review</vt:lpstr>
      <vt:lpstr>Usual Meta-Analysis Summary Statistics</vt:lpstr>
      <vt:lpstr>Systematic Reviews of Treatment of Cardiac Risk Factors</vt:lpstr>
      <vt:lpstr>The Cochrane Collaboration (Levin, 2001)</vt:lpstr>
      <vt:lpstr>Cochrane Database of Systematic Reviews (CDSR)</vt:lpstr>
      <vt:lpstr>Elements of Cochrane Reviews</vt:lpstr>
      <vt:lpstr>Other Sources of  Summarized Evidence</vt:lpstr>
      <vt:lpstr>Limitations of Systematic Reviews</vt:lpstr>
      <vt:lpstr>Evidence-Based Practice Summary - Lecture f</vt:lpstr>
      <vt:lpstr>Evidence-Based Practice References – Lecture f</vt:lpstr>
      <vt:lpstr>Evidence-Based Practice References – Lecture f Continued</vt:lpstr>
      <vt:lpstr>Evidence-Based Practice References – Lecture f Continued 2</vt:lpstr>
      <vt:lpstr>Evidence-Based Practice References – Lecture f Continued 3</vt:lpstr>
      <vt:lpstr>Evidence-Based Practice References – Lecture f Continued 4</vt:lpstr>
      <vt:lpstr>The Culture of Health Care Evidence-Based Practice Lecture f</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f, Component 2, Unit 5</dc:title>
  <dc:subject>The Culture of Health Care, Evidence-Based Practice, Lecture f</dc:subject>
  <dc:creator>U.S. Department of Health and Human Services, Office of the National Coordinator for Health Information Technology</dc:creator>
  <cp:keywords>evidence-based medicine, comparative effectiveness research, evidence-based practice, syntheses, synopses, background questions, foreground questions, randomized controlled trial, RCT, Women’s Health Initiative, WHI, screening tests, diagnosis, diagnostic decision making, harm, prognosis, cohort study, case-control study, case series, case report, systematic review, meta-analysis, summary statistics, Cochrane Collaboration, Cochrane Database of Systematic Reviews, Cochrane Review, infoPOEMS, PIER, clinical practice guidelines, algorithm, action steps, conditional steps, branch steps, decision analysis, health IT, health IT curriculum, health IT training</cp:keywords>
  <cp:lastModifiedBy>The Department of Health and Human Services</cp:lastModifiedBy>
  <cp:revision>16</cp:revision>
  <dcterms:created xsi:type="dcterms:W3CDTF">2016-04-29T17:43:30Z</dcterms:created>
  <dcterms:modified xsi:type="dcterms:W3CDTF">2017-05-19T19:35:32Z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