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70"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custDataLst>
    <p:tags r:id="rId18"/>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58" autoAdjust="0"/>
    <p:restoredTop sz="75964" autoAdjust="0"/>
  </p:normalViewPr>
  <p:slideViewPr>
    <p:cSldViewPr snapToGrid="0">
      <p:cViewPr varScale="1">
        <p:scale>
          <a:sx n="41" d="100"/>
          <a:sy n="41" d="100"/>
        </p:scale>
        <p:origin x="-1320" y="-77"/>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5/19/2017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5/19/2017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a:t>Health IT Workforce Curriculum Version 4.0</a:t>
            </a:r>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000" kern="1200" dirty="0">
                <a:solidFill>
                  <a:schemeClr val="tx1"/>
                </a:solidFill>
                <a:effectLst/>
                <a:latin typeface="Arial" pitchFamily="34" charset="0"/>
                <a:ea typeface="+mn-ea"/>
                <a:cs typeface="Arial" pitchFamily="34" charset="0"/>
              </a:rPr>
              <a:t>No audio. Recording preparation.</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38973423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F696EE4-CA71-46A5-8562-FC309FDEF3BD}" type="slidenum">
              <a:rPr lang="en-US" altLang="en-US" sz="1200" smtClean="0">
                <a:latin typeface="Times New Roman" panose="02020603050405020304" pitchFamily="18" charset="0"/>
              </a:rPr>
              <a:pPr>
                <a:spcBef>
                  <a:spcPct val="0"/>
                </a:spcBef>
              </a:pPr>
              <a:t>10</a:t>
            </a:fld>
            <a:endParaRPr lang="en-US" altLang="en-US" sz="1200">
              <a:latin typeface="Times New Roman" panose="02020603050405020304" pitchFamily="18" charset="0"/>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We finish this lecture with some discussion about clinical prediction rules. We don’t go into great detail, but many of you who are regular readers of the medical literature have probably seen papers where they are used. The idea behind clinical prediction rules is that we use results from multiple “tests,” in quotes here because the information used in clinical prediction rules includes not only things like blood tests and x-rays but also the presence of certain clinical findings, signs, and symptoms. All of these different pieces of data are used to predict the diagnosis. There are rules for critically appraising clinical prediction rule studies, and in essence, the best evidence for clinical prediction rules will establish the rule in one population and then validate it in another independent one.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As an example, the prediction of deep vein thrombosis, or DVT [D-V-T] is very important clinically because there are no medical tests that can definitively diagnose this condition. DT is a blood clot in the deep veins of the lower extremities, which as all clinicians know, puts the patient at risk for the clot breaking off and causing a pulmonary embolism—which can be serious and even fatal. Unfortunately, there are no tests that are both highly sensitive and specific for DVT, and so it’s helpful to try to develop clinical prediction rules that give us confidence in the diagnosis or help us rule out the diagnosis when we are seeing a patient who might have this condition. The prediction rule for DVT that Wells and colleagues developed has high sensitivity but moderate specificity. This is probably helpful because having high sensitivity, it’s good at ruling out disease, more so than at ruling it in. And with something as serious as DVT that can predispose to pulmonary embolism, it’s probably more important to be confident that we ruled out the disease rather than ruled it in.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There are many other areas where clinical prediction rules have been applied. One study looked at predicting coronary artery disease by looking at all the different so-called markers that have been proposed for coronary artery disease in recent years. Interestingly, this study found that none of these newer risk markers add more to known basic risk factors, such as cholesterol level, family history, hypertension, and diabetes. Another study showed limited evidence and inconsistent results about the relative prognostic ability of the most popular risk prediction models for cardiovascular disease.</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techniques of clinical prediction rules can be used to evaluate new markers for disease as they are developed as well as to compare results between studies.</a:t>
            </a:r>
            <a:endParaRPr lang="en-US" altLang="en-US" dirty="0"/>
          </a:p>
        </p:txBody>
      </p:sp>
    </p:spTree>
    <p:extLst>
      <p:ext uri="{BB962C8B-B14F-4D97-AF65-F5344CB8AC3E}">
        <p14:creationId xmlns:p14="http://schemas.microsoft.com/office/powerpoint/2010/main" val="4130966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a:ln/>
        </p:spPr>
      </p:sp>
      <p:sp>
        <p:nvSpPr>
          <p:cNvPr id="317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This concludes Lecture </a:t>
            </a:r>
            <a:r>
              <a:rPr lang="en-US" sz="1000" b="0" i="0" kern="1200" dirty="0">
                <a:solidFill>
                  <a:schemeClr val="tx1"/>
                </a:solidFill>
                <a:effectLst/>
                <a:latin typeface="Arial" pitchFamily="34" charset="0"/>
                <a:ea typeface="+mn-ea"/>
                <a:cs typeface="Arial" pitchFamily="34" charset="0"/>
              </a:rPr>
              <a:t>d</a:t>
            </a:r>
            <a:r>
              <a:rPr lang="en-US" sz="1000" kern="1200" dirty="0">
                <a:solidFill>
                  <a:schemeClr val="tx1"/>
                </a:solidFill>
                <a:effectLst/>
                <a:latin typeface="Arial" pitchFamily="34" charset="0"/>
                <a:ea typeface="+mn-ea"/>
                <a:cs typeface="Arial" pitchFamily="34" charset="0"/>
              </a:rPr>
              <a:t> of </a:t>
            </a:r>
            <a:r>
              <a:rPr lang="en-US" sz="1000" b="1" i="1" kern="1200" dirty="0">
                <a:solidFill>
                  <a:schemeClr val="tx1"/>
                </a:solidFill>
                <a:effectLst/>
                <a:latin typeface="Arial" pitchFamily="34" charset="0"/>
                <a:ea typeface="+mn-ea"/>
                <a:cs typeface="Arial" pitchFamily="34" charset="0"/>
              </a:rPr>
              <a:t>Evidence-Based Practice</a:t>
            </a:r>
            <a:r>
              <a:rPr lang="en-US" sz="1000" kern="1200" dirty="0">
                <a:solidFill>
                  <a:schemeClr val="tx1"/>
                </a:solidFill>
                <a:effectLst/>
                <a:latin typeface="Arial" pitchFamily="34" charset="0"/>
                <a:ea typeface="+mn-ea"/>
                <a:cs typeface="Arial" pitchFamily="34" charset="0"/>
              </a:rPr>
              <a:t>. In summary, another common type of question for which we seek evidence is diagnosis. The process of diagnosis involves logical reasoning and pattern recognition. It consists of two essential steps: generating a differential diagnosis and then incorporating new information from diagnostic tests to choose the most likely diagnosis.</a:t>
            </a:r>
            <a:endParaRPr lang="en-US" altLang="en-US" dirty="0"/>
          </a:p>
        </p:txBody>
      </p:sp>
      <p:sp>
        <p:nvSpPr>
          <p:cNvPr id="3174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sz="1200">
              <a:latin typeface="Times New Roman" panose="02020603050405020304" pitchFamily="18" charset="0"/>
            </a:endParaRPr>
          </a:p>
        </p:txBody>
      </p:sp>
      <p:sp>
        <p:nvSpPr>
          <p:cNvPr id="3174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8930B57F-5F70-4441-8AA8-7A44D1CAB70C}" type="slidenum">
              <a:rPr lang="en-US" altLang="en-US" sz="1200" smtClean="0">
                <a:latin typeface="Times New Roman" panose="02020603050405020304" pitchFamily="18" charset="0"/>
              </a:rPr>
              <a:pPr>
                <a:spcBef>
                  <a:spcPct val="0"/>
                </a:spcBef>
              </a:pPr>
              <a:t>11</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42240441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 audio.</a:t>
            </a:r>
          </a:p>
        </p:txBody>
      </p:sp>
      <p:sp>
        <p:nvSpPr>
          <p:cNvPr id="3379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sz="1200">
              <a:latin typeface="Times New Roman" panose="02020603050405020304" pitchFamily="18" charset="0"/>
            </a:endParaRPr>
          </a:p>
        </p:txBody>
      </p:sp>
      <p:sp>
        <p:nvSpPr>
          <p:cNvPr id="3379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76133A5-26F4-490D-86A6-4DA8F5B1B95D}" type="slidenum">
              <a:rPr lang="en-US" altLang="en-US" sz="1200" smtClean="0">
                <a:latin typeface="Times New Roman" panose="02020603050405020304" pitchFamily="18" charset="0"/>
              </a:rPr>
              <a:pPr>
                <a:spcBef>
                  <a:spcPct val="0"/>
                </a:spcBef>
              </a:pPr>
              <a:t>12</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39746150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a:t>No audio.</a:t>
            </a: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F7EF7502-18C7-403E-87C2-44B78183708A}" type="slidenum">
              <a:rPr lang="en-US" altLang="en-US" sz="1200" smtClean="0">
                <a:latin typeface="Times New Roman" panose="02020603050405020304" pitchFamily="18" charset="0"/>
              </a:rPr>
              <a:pPr>
                <a:spcBef>
                  <a:spcPct val="0"/>
                </a:spcBef>
              </a:pPr>
              <a:t>13</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30035679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 audio.</a:t>
            </a:r>
          </a:p>
        </p:txBody>
      </p:sp>
      <p:sp>
        <p:nvSpPr>
          <p:cNvPr id="4" name="Footer Placeholder 3"/>
          <p:cNvSpPr>
            <a:spLocks noGrp="1"/>
          </p:cNvSpPr>
          <p:nvPr>
            <p:ph type="ftr" sz="quarter" idx="10"/>
          </p:nvPr>
        </p:nvSpPr>
        <p:spPr/>
        <p:txBody>
          <a:bodyPr/>
          <a:lstStyle/>
          <a:p>
            <a:pPr>
              <a:defRPr/>
            </a:pPr>
            <a:r>
              <a:rPr lang="en-US"/>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14</a:t>
            </a:fld>
            <a:endParaRPr lang="en-US" altLang="en-US"/>
          </a:p>
        </p:txBody>
      </p:sp>
    </p:spTree>
    <p:extLst>
      <p:ext uri="{BB962C8B-B14F-4D97-AF65-F5344CB8AC3E}">
        <p14:creationId xmlns:p14="http://schemas.microsoft.com/office/powerpoint/2010/main" val="1173772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Welcome to </a:t>
            </a:r>
            <a:r>
              <a:rPr lang="en-US" sz="1000" b="1" i="1" kern="1200" dirty="0">
                <a:solidFill>
                  <a:schemeClr val="tx1"/>
                </a:solidFill>
                <a:effectLst/>
                <a:latin typeface="Arial" pitchFamily="34" charset="0"/>
                <a:ea typeface="+mn-ea"/>
                <a:cs typeface="Arial" pitchFamily="34" charset="0"/>
              </a:rPr>
              <a:t>The Culture of Health Care: Evidence-Based Practice</a:t>
            </a:r>
            <a:r>
              <a:rPr lang="en-US" sz="1000" kern="1200" dirty="0">
                <a:solidFill>
                  <a:schemeClr val="tx1"/>
                </a:solidFill>
                <a:effectLst/>
                <a:latin typeface="Arial" pitchFamily="34" charset="0"/>
                <a:ea typeface="+mn-ea"/>
                <a:cs typeface="Arial" pitchFamily="34" charset="0"/>
              </a:rPr>
              <a:t>. This is Lecture </a:t>
            </a:r>
            <a:r>
              <a:rPr lang="en-US" sz="1000" b="0" i="0" kern="1200" dirty="0">
                <a:solidFill>
                  <a:schemeClr val="tx1"/>
                </a:solidFill>
                <a:effectLst/>
                <a:latin typeface="Arial" pitchFamily="34" charset="0"/>
                <a:ea typeface="+mn-ea"/>
                <a:cs typeface="Arial" pitchFamily="34" charset="0"/>
              </a:rPr>
              <a:t>d</a:t>
            </a:r>
            <a:r>
              <a:rPr lang="en-US" sz="1000" kern="1200" dirty="0">
                <a:solidFill>
                  <a:schemeClr val="tx1"/>
                </a:solidFill>
                <a:effectLst/>
                <a:latin typeface="Arial" pitchFamily="34" charset="0"/>
                <a:ea typeface="+mn-ea"/>
                <a:cs typeface="Arial" pitchFamily="34" charset="0"/>
              </a:rPr>
              <a:t>.</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component, </a:t>
            </a:r>
            <a:r>
              <a:rPr lang="en-US" sz="1000" b="1" i="1" kern="1200" dirty="0">
                <a:solidFill>
                  <a:schemeClr val="tx1"/>
                </a:solidFill>
                <a:effectLst/>
                <a:latin typeface="Arial" pitchFamily="34" charset="0"/>
                <a:ea typeface="+mn-ea"/>
                <a:cs typeface="Arial" pitchFamily="34" charset="0"/>
              </a:rPr>
              <a:t>The Culture of Health Care</a:t>
            </a:r>
            <a:r>
              <a:rPr lang="en-US" sz="1000" kern="1200" dirty="0">
                <a:solidFill>
                  <a:schemeClr val="tx1"/>
                </a:solidFill>
                <a:effectLst/>
                <a:latin typeface="Arial" pitchFamily="34" charset="0"/>
                <a:ea typeface="+mn-ea"/>
                <a:cs typeface="Arial" pitchFamily="34" charset="0"/>
              </a:rPr>
              <a:t>, addresses job expectations in healthcare settings. It discusses how care is organized within a practice setting, privacy laws, and professional and ethical issues encountered in the workplace.</a:t>
            </a:r>
            <a:endParaRPr lang="en-US" altLang="en-US" dirty="0"/>
          </a:p>
        </p:txBody>
      </p:sp>
      <p:sp>
        <p:nvSpPr>
          <p:cNvPr id="13316"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endParaRPr lang="en-US" altLang="en-US" sz="1200">
              <a:latin typeface="Times New Roman" panose="02020603050405020304" pitchFamily="18" charset="0"/>
            </a:endParaRPr>
          </a:p>
        </p:txBody>
      </p:sp>
      <p:sp>
        <p:nvSpPr>
          <p:cNvPr id="1331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C3D2D213-FF4A-4AB4-9BBD-193251C0A9CF}" type="slidenum">
              <a:rPr lang="en-US" altLang="en-US" sz="1200" smtClean="0">
                <a:latin typeface="Times New Roman" panose="02020603050405020304" pitchFamily="18" charset="0"/>
              </a:rPr>
              <a:pPr>
                <a:spcBef>
                  <a:spcPct val="0"/>
                </a:spcBef>
              </a:pPr>
              <a:t>2</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358808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2291" name="Notes Placeholder 2"/>
          <p:cNvSpPr>
            <a:spLocks noGrp="1"/>
          </p:cNvSpPr>
          <p:nvPr>
            <p:ph type="body" idx="1"/>
          </p:nvPr>
        </p:nvSpPr>
        <p:spPr>
          <a:ln/>
          <a:extLst/>
        </p:spPr>
        <p:txBody>
          <a:bodyPr/>
          <a:lstStyle/>
          <a:p>
            <a:r>
              <a:rPr lang="en-US" sz="1000" kern="1200" dirty="0">
                <a:solidFill>
                  <a:schemeClr val="tx1"/>
                </a:solidFill>
                <a:effectLst/>
                <a:latin typeface="Arial" pitchFamily="34" charset="0"/>
                <a:ea typeface="+mn-ea"/>
                <a:cs typeface="Arial" pitchFamily="34" charset="0"/>
              </a:rPr>
              <a:t>The objectives for </a:t>
            </a:r>
            <a:r>
              <a:rPr lang="en-US" sz="1000" b="1" i="1" kern="1200" dirty="0">
                <a:solidFill>
                  <a:schemeClr val="tx1"/>
                </a:solidFill>
                <a:effectLst/>
                <a:latin typeface="Arial" pitchFamily="34" charset="0"/>
                <a:ea typeface="+mn-ea"/>
                <a:cs typeface="Arial" pitchFamily="34" charset="0"/>
              </a:rPr>
              <a:t>Evidence-Based Practice</a:t>
            </a:r>
            <a:r>
              <a:rPr lang="en-US" sz="1000" b="1" kern="1200" dirty="0">
                <a:solidFill>
                  <a:schemeClr val="tx1"/>
                </a:solidFill>
                <a:effectLst/>
                <a:latin typeface="Arial" pitchFamily="34" charset="0"/>
                <a:ea typeface="+mn-ea"/>
                <a:cs typeface="Arial" pitchFamily="34" charset="0"/>
              </a:rPr>
              <a:t> </a:t>
            </a:r>
            <a:r>
              <a:rPr lang="en-US" sz="1000" kern="1200" dirty="0">
                <a:solidFill>
                  <a:schemeClr val="tx1"/>
                </a:solidFill>
                <a:effectLst/>
                <a:latin typeface="Arial" pitchFamily="34" charset="0"/>
                <a:ea typeface="+mn-ea"/>
                <a:cs typeface="Arial" pitchFamily="34" charset="0"/>
              </a:rPr>
              <a:t>are to:</a:t>
            </a:r>
          </a:p>
          <a:p>
            <a:endParaRPr lang="en-US" sz="1000" kern="1200" dirty="0">
              <a:solidFill>
                <a:schemeClr val="tx1"/>
              </a:solidFill>
              <a:effectLst/>
              <a:latin typeface="Arial" pitchFamily="34" charset="0"/>
              <a:ea typeface="+mn-ea"/>
              <a:cs typeface="Arial" pitchFamily="34" charset="0"/>
            </a:endParaRP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Define the key tenets of evidence-based medicine (EBM) and its role in the culture of health care.</a:t>
            </a: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Construct answerable clinical questions and critically appraise evidence answering them.</a:t>
            </a: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Explain how EBM can be applied to intervention studies, including the phrasing of answerable questions, finding evidence to answer them, and applying them to given clinical situations.</a:t>
            </a: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how EBM can be applied to key clinical questions of diagnosis, harm, and prognosis.</a:t>
            </a:r>
          </a:p>
          <a:p>
            <a:pPr marL="171450" lvl="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Discuss the benefits and limitations to summarizing evidence.</a:t>
            </a:r>
          </a:p>
          <a:p>
            <a:pPr marL="171450" indent="-171450">
              <a:buFont typeface="Arial" panose="020B0604020202020204" pitchFamily="34" charset="0"/>
              <a:buChar char="•"/>
            </a:pPr>
            <a:r>
              <a:rPr lang="en-US" sz="1000" kern="1200" dirty="0">
                <a:solidFill>
                  <a:schemeClr val="tx1"/>
                </a:solidFill>
                <a:effectLst/>
                <a:latin typeface="Arial" pitchFamily="34" charset="0"/>
                <a:ea typeface="+mn-ea"/>
                <a:cs typeface="Arial" pitchFamily="34" charset="0"/>
              </a:rPr>
              <a:t>Describe how EBM is used in clinical settings through clinical practice guidelines and decision analysis.</a:t>
            </a:r>
            <a:endParaRPr lang="en-US" altLang="en-US" dirty="0"/>
          </a:p>
        </p:txBody>
      </p:sp>
      <p:sp>
        <p:nvSpPr>
          <p:cNvPr id="153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29F5C8B9-513E-4B07-A5C4-C0A32271C220}" type="slidenum">
              <a:rPr lang="en-US" altLang="en-US" sz="1200" smtClean="0">
                <a:latin typeface="Times New Roman" panose="02020603050405020304" pitchFamily="18" charset="0"/>
              </a:rPr>
              <a:pPr>
                <a:spcBef>
                  <a:spcPct val="0"/>
                </a:spcBef>
              </a:pPr>
              <a:t>3</a:t>
            </a:fld>
            <a:endParaRPr lang="en-US" altLang="en-US" sz="1200">
              <a:latin typeface="Times New Roman" panose="02020603050405020304" pitchFamily="18" charset="0"/>
            </a:endParaRPr>
          </a:p>
        </p:txBody>
      </p:sp>
    </p:spTree>
    <p:extLst>
      <p:ext uri="{BB962C8B-B14F-4D97-AF65-F5344CB8AC3E}">
        <p14:creationId xmlns:p14="http://schemas.microsoft.com/office/powerpoint/2010/main" val="25653014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22B25C8-2A84-4C01-BD91-6DBF1AA2AF5D}" type="slidenum">
              <a:rPr lang="en-US" altLang="en-US" sz="1200" smtClean="0">
                <a:latin typeface="Times New Roman" panose="02020603050405020304" pitchFamily="18" charset="0"/>
              </a:rPr>
              <a:pPr>
                <a:spcBef>
                  <a:spcPct val="0"/>
                </a:spcBef>
              </a:pPr>
              <a:t>4</a:t>
            </a:fld>
            <a:endParaRPr lang="en-US" altLang="en-US" sz="1200">
              <a:latin typeface="Times New Roman" panose="02020603050405020304" pitchFamily="1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This lecture discusses diagnoses, particularly the effectiveness of diagnostic tests.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How can we use evidence-based medicine to assess questions about diagnosis? If we look at the diagnostic process—the process of evaluating a patient and forming a diagnosis—we see that it involves both logical reasoning and pattern recognition. Logical reasoning is the ability to take into account different symptoms to rule in or rule out possible diagnoses based on the frequency, duration, severity, and other characteristics of the symptoms. Pattern recognition, as it applies to diagnosis, is the ability to look at the patterns of symptoms that we commonly see in various diseases.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The diagnostic process actually has two essential steps. Before we can begin talking about diagnostic tests, we have to enumerate all the diagnostic possibilities and estimate their likelihood. Diagnostic decision support systems generate a differential diagnosis not only of the possibilities but also of the likelihood of each possibility based on the data collected about the patient and his or her condition. The second step is to incorporate new information from diagnostic tests that affect the probabilities for different items of the differential diagnosis. We can then rule out some possibilities and choose the most likely diagnosis.</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In this lecture, we also discuss two variants on diagnosis. One is </a:t>
            </a:r>
            <a:r>
              <a:rPr lang="en-US" sz="1000" i="1" kern="1200" dirty="0">
                <a:solidFill>
                  <a:schemeClr val="tx1"/>
                </a:solidFill>
                <a:effectLst/>
                <a:latin typeface="Arial" pitchFamily="34" charset="0"/>
                <a:ea typeface="+mn-ea"/>
                <a:cs typeface="Arial" pitchFamily="34" charset="0"/>
              </a:rPr>
              <a:t>screening</a:t>
            </a:r>
            <a:r>
              <a:rPr lang="en-US" sz="1000" kern="1200" dirty="0">
                <a:solidFill>
                  <a:schemeClr val="tx1"/>
                </a:solidFill>
                <a:effectLst/>
                <a:latin typeface="Arial" pitchFamily="34" charset="0"/>
                <a:ea typeface="+mn-ea"/>
                <a:cs typeface="Arial" pitchFamily="34" charset="0"/>
              </a:rPr>
              <a:t>, which is the use of diagnostic tests to screen people who are healthy in an attempt to intervene early to alter the disease process. The second is </a:t>
            </a:r>
            <a:r>
              <a:rPr lang="en-US" sz="1000" i="1" kern="1200" dirty="0">
                <a:solidFill>
                  <a:schemeClr val="tx1"/>
                </a:solidFill>
                <a:effectLst/>
                <a:latin typeface="Arial" pitchFamily="34" charset="0"/>
                <a:ea typeface="+mn-ea"/>
                <a:cs typeface="Arial" pitchFamily="34" charset="0"/>
              </a:rPr>
              <a:t>clinical prediction rules</a:t>
            </a:r>
            <a:r>
              <a:rPr lang="en-US" sz="1000" kern="1200" dirty="0">
                <a:solidFill>
                  <a:schemeClr val="tx1"/>
                </a:solidFill>
                <a:effectLst/>
                <a:latin typeface="Arial" pitchFamily="34" charset="0"/>
                <a:ea typeface="+mn-ea"/>
                <a:cs typeface="Arial" pitchFamily="34" charset="0"/>
              </a:rPr>
              <a:t>, where many pieces of information, including diagnostic tests, are used to try to predict the presence or absence of a disease.</a:t>
            </a:r>
          </a:p>
        </p:txBody>
      </p:sp>
    </p:spTree>
    <p:extLst>
      <p:ext uri="{BB962C8B-B14F-4D97-AF65-F5344CB8AC3E}">
        <p14:creationId xmlns:p14="http://schemas.microsoft.com/office/powerpoint/2010/main" val="3209302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0095E219-0590-4BEB-9A0A-951797078A13}" type="slidenum">
              <a:rPr lang="en-US" altLang="en-US" sz="1200" smtClean="0">
                <a:latin typeface="Times New Roman" panose="02020603050405020304" pitchFamily="18" charset="0"/>
              </a:rPr>
              <a:pPr>
                <a:spcBef>
                  <a:spcPct val="0"/>
                </a:spcBef>
              </a:pPr>
              <a:t>5</a:t>
            </a:fld>
            <a:endParaRPr lang="en-US" altLang="en-US" sz="1200">
              <a:latin typeface="Times New Roman" panose="02020603050405020304" pitchFamily="18" charset="0"/>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kern="1200" dirty="0">
                <a:solidFill>
                  <a:schemeClr val="tx1"/>
                </a:solidFill>
                <a:effectLst/>
                <a:latin typeface="Arial" pitchFamily="34" charset="0"/>
                <a:ea typeface="+mn-ea"/>
                <a:cs typeface="Arial" pitchFamily="34" charset="0"/>
              </a:rPr>
              <a:t>When we talk about diagnosis, we usually talk about the certainty or perhaps the uncertainty of the diagnosis. We typically express certainty or uncertainty as a mathematical probability, which can sometimes seem daunting—particularly to those who have not been exposed to probability or diagnostic decision making. When we talk about probabilities, we talk about them on a scale from zero to one, which corresponds to the scale of zero percent to one-hundred percent. For example, when we flip a coin, the probability of getting heads is point five, or fifty percent. The same is true for the probability of getting tails if it’s a fair coin. An alternative expression of probabilities is to talk about the </a:t>
            </a:r>
            <a:r>
              <a:rPr lang="en-US" sz="1000" i="1" kern="1200" dirty="0">
                <a:solidFill>
                  <a:schemeClr val="tx1"/>
                </a:solidFill>
                <a:effectLst/>
                <a:latin typeface="Arial" pitchFamily="34" charset="0"/>
                <a:ea typeface="+mn-ea"/>
                <a:cs typeface="Arial" pitchFamily="34" charset="0"/>
              </a:rPr>
              <a:t>odds</a:t>
            </a:r>
            <a:r>
              <a:rPr lang="en-US" sz="1000" kern="1200" dirty="0">
                <a:solidFill>
                  <a:schemeClr val="tx1"/>
                </a:solidFill>
                <a:effectLst/>
                <a:latin typeface="Arial" pitchFamily="34" charset="0"/>
                <a:ea typeface="+mn-ea"/>
                <a:cs typeface="Arial" pitchFamily="34" charset="0"/>
              </a:rPr>
              <a:t>. The odds are the probability of an event occurring versus the probability of an event not occurring, or the ratio. The odds of getting heads on a coin flip is 1:1 [one to one]—</a:t>
            </a:r>
            <a:r>
              <a:rPr lang="en-US" sz="1000" i="1" kern="1200" dirty="0">
                <a:solidFill>
                  <a:schemeClr val="tx1"/>
                </a:solidFill>
                <a:effectLst/>
                <a:latin typeface="Arial" pitchFamily="34" charset="0"/>
                <a:ea typeface="+mn-ea"/>
                <a:cs typeface="Arial" pitchFamily="34" charset="0"/>
              </a:rPr>
              <a:t>one</a:t>
            </a:r>
            <a:r>
              <a:rPr lang="en-US" sz="1000" kern="1200" dirty="0">
                <a:solidFill>
                  <a:schemeClr val="tx1"/>
                </a:solidFill>
                <a:effectLst/>
                <a:latin typeface="Arial" pitchFamily="34" charset="0"/>
                <a:ea typeface="+mn-ea"/>
                <a:cs typeface="Arial" pitchFamily="34" charset="0"/>
              </a:rPr>
              <a:t> is another way to say it. When we roll a single die with six possibilities on the sides of the die, the probability of getting any number is one-sixth; the odds of getting any number are one to five.</a:t>
            </a:r>
            <a:endParaRPr lang="en-US" altLang="en-US" dirty="0"/>
          </a:p>
        </p:txBody>
      </p:sp>
    </p:spTree>
    <p:extLst>
      <p:ext uri="{BB962C8B-B14F-4D97-AF65-F5344CB8AC3E}">
        <p14:creationId xmlns:p14="http://schemas.microsoft.com/office/powerpoint/2010/main" val="713997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542DA701-E97F-434E-88B2-D61F2B795F5A}" type="slidenum">
              <a:rPr lang="en-US" altLang="en-US" sz="1200" smtClean="0">
                <a:latin typeface="Times New Roman" panose="02020603050405020304" pitchFamily="18" charset="0"/>
              </a:rPr>
              <a:pPr>
                <a:spcBef>
                  <a:spcPct val="0"/>
                </a:spcBef>
              </a:pPr>
              <a:t>6</a:t>
            </a:fld>
            <a:endParaRPr lang="en-US" altLang="en-US" sz="1200">
              <a:latin typeface="Times New Roman" panose="02020603050405020304" pitchFamily="18" charset="0"/>
            </a:endParaRPr>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kern="1200" dirty="0">
                <a:solidFill>
                  <a:schemeClr val="tx1"/>
                </a:solidFill>
                <a:effectLst/>
                <a:latin typeface="Arial" pitchFamily="34" charset="0"/>
                <a:ea typeface="+mn-ea"/>
                <a:cs typeface="Arial" pitchFamily="34" charset="0"/>
              </a:rPr>
              <a:t>Another principle to consider when talking about probability is that the sum of all probabilities should equal one. For example, with a coin flip, the probability of head or tails is each point-five, which adds up to one. </a:t>
            </a:r>
          </a:p>
          <a:p>
            <a:endParaRPr lang="en-US" sz="1000" kern="1200" dirty="0">
              <a:solidFill>
                <a:schemeClr val="tx1"/>
              </a:solidFill>
              <a:effectLst/>
              <a:latin typeface="Arial" pitchFamily="34" charset="0"/>
              <a:ea typeface="+mn-ea"/>
              <a:cs typeface="Arial" pitchFamily="34" charset="0"/>
            </a:endParaRPr>
          </a:p>
          <a:p>
            <a:r>
              <a:rPr lang="en-US" sz="1000" kern="1200" dirty="0">
                <a:solidFill>
                  <a:schemeClr val="tx1"/>
                </a:solidFill>
                <a:effectLst/>
                <a:latin typeface="Arial" pitchFamily="34" charset="0"/>
                <a:ea typeface="+mn-ea"/>
                <a:cs typeface="Arial" pitchFamily="34" charset="0"/>
              </a:rPr>
              <a:t>When we calculate the probability of a disease with information from a diagnostic test, we use Bayes’ [</a:t>
            </a:r>
            <a:r>
              <a:rPr lang="en-US" sz="1000" kern="1200" dirty="0" err="1">
                <a:solidFill>
                  <a:schemeClr val="tx1"/>
                </a:solidFill>
                <a:effectLst/>
                <a:latin typeface="Arial" pitchFamily="34" charset="0"/>
                <a:ea typeface="+mn-ea"/>
                <a:cs typeface="Arial" pitchFamily="34" charset="0"/>
              </a:rPr>
              <a:t>bayz</a:t>
            </a:r>
            <a:r>
              <a:rPr lang="en-US" sz="1000" kern="1200" dirty="0">
                <a:solidFill>
                  <a:schemeClr val="tx1"/>
                </a:solidFill>
                <a:effectLst/>
                <a:latin typeface="Arial" pitchFamily="34" charset="0"/>
                <a:ea typeface="+mn-ea"/>
                <a:cs typeface="Arial" pitchFamily="34" charset="0"/>
              </a:rPr>
              <a:t>] theorem, which is a statistical formula that gives us the post-test probability, sometimes called the </a:t>
            </a:r>
            <a:r>
              <a:rPr lang="en-US" sz="1000" i="1" kern="1200" dirty="0">
                <a:solidFill>
                  <a:schemeClr val="tx1"/>
                </a:solidFill>
                <a:effectLst/>
                <a:latin typeface="Arial" pitchFamily="34" charset="0"/>
                <a:ea typeface="+mn-ea"/>
                <a:cs typeface="Arial" pitchFamily="34" charset="0"/>
              </a:rPr>
              <a:t>posterior probability</a:t>
            </a:r>
            <a:r>
              <a:rPr lang="en-US" sz="1000" kern="1200" dirty="0">
                <a:solidFill>
                  <a:schemeClr val="tx1"/>
                </a:solidFill>
                <a:effectLst/>
                <a:latin typeface="Arial" pitchFamily="34" charset="0"/>
                <a:ea typeface="+mn-ea"/>
                <a:cs typeface="Arial" pitchFamily="34" charset="0"/>
              </a:rPr>
              <a:t>. In this case, it gives us the post-test probability of a disease being present. Bayes’ theorem has many uses in addition to medical diagnosis. The post-test probability is a function of both the pre-test probability and the results of the test. Bayes’ theorem tells us that it’s important to know what the prior or pre-test probability is because that information is used to calculate a new probability when test results are added.</a:t>
            </a:r>
            <a:endParaRPr lang="en-US" altLang="en-US" dirty="0"/>
          </a:p>
          <a:p>
            <a:r>
              <a:rPr lang="en-US" altLang="en-US" dirty="0"/>
              <a:t>When we calculate the probability of a disease with information from a diagnostic test, we use Bayes’ </a:t>
            </a:r>
            <a:r>
              <a:rPr lang="en-US" altLang="en-US" i="1" dirty="0"/>
              <a:t>[</a:t>
            </a:r>
            <a:r>
              <a:rPr lang="en-US" altLang="en-US" b="1" i="1" dirty="0" err="1"/>
              <a:t>bayz</a:t>
            </a:r>
            <a:r>
              <a:rPr lang="en-US" altLang="en-US" b="1" i="1" dirty="0"/>
              <a:t>]</a:t>
            </a:r>
            <a:r>
              <a:rPr lang="en-US" altLang="en-US" dirty="0"/>
              <a:t> Theorem, which is a statistical formula that gives us the post-test probability, sometimes called the posterior probability.  It gives us the post-test probability of, in this case, a disease being present.  Bayes’ </a:t>
            </a:r>
            <a:r>
              <a:rPr lang="en-US" altLang="en-US" i="1" dirty="0"/>
              <a:t>[</a:t>
            </a:r>
            <a:r>
              <a:rPr lang="en-US" altLang="en-US" b="1" i="1" dirty="0" err="1"/>
              <a:t>bayz</a:t>
            </a:r>
            <a:r>
              <a:rPr lang="en-US" altLang="en-US" b="1" i="1" dirty="0"/>
              <a:t>]</a:t>
            </a:r>
            <a:r>
              <a:rPr lang="en-US" altLang="en-US" dirty="0"/>
              <a:t> Theorem is also used for things other than medical diagnosis.  The post-test probability is a function of both the pre-test probability and the results of the test.  Bayes’ </a:t>
            </a:r>
            <a:r>
              <a:rPr lang="en-US" altLang="en-US" i="1" dirty="0"/>
              <a:t>[</a:t>
            </a:r>
            <a:r>
              <a:rPr lang="en-US" altLang="en-US" b="1" i="1" dirty="0" err="1"/>
              <a:t>bayz</a:t>
            </a:r>
            <a:r>
              <a:rPr lang="en-US" altLang="en-US" b="1" i="1" dirty="0"/>
              <a:t>]</a:t>
            </a:r>
            <a:r>
              <a:rPr lang="en-US" altLang="en-US" dirty="0"/>
              <a:t> Theorem tells us that it is important to know what the prior or pretest probability is as that information is used to calculate a new probability when test results are added.</a:t>
            </a:r>
          </a:p>
          <a:p>
            <a:pPr eaLnBrk="1" hangingPunct="1"/>
            <a:endParaRPr lang="en-US" altLang="en-US" dirty="0"/>
          </a:p>
        </p:txBody>
      </p:sp>
    </p:spTree>
    <p:extLst>
      <p:ext uri="{BB962C8B-B14F-4D97-AF65-F5344CB8AC3E}">
        <p14:creationId xmlns:p14="http://schemas.microsoft.com/office/powerpoint/2010/main" val="25272758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45ED2607-3F79-4E29-B1DC-053132A44039}" type="slidenum">
              <a:rPr lang="en-US" altLang="en-US" sz="1200" smtClean="0">
                <a:latin typeface="Times New Roman" panose="02020603050405020304" pitchFamily="18" charset="0"/>
              </a:rPr>
              <a:pPr>
                <a:spcBef>
                  <a:spcPct val="0"/>
                </a:spcBef>
              </a:pPr>
              <a:t>7</a:t>
            </a:fld>
            <a:endParaRPr lang="en-US" altLang="en-US" sz="1200">
              <a:latin typeface="Times New Roman" panose="02020603050405020304" pitchFamily="18" charset="0"/>
            </a:endParaRPr>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000" i="1" dirty="0">
                <a:effectLst/>
                <a:ea typeface="Times New Roman" panose="02020603050405020304" pitchFamily="18" charset="0"/>
              </a:rPr>
              <a:t>Thresholds</a:t>
            </a:r>
            <a:r>
              <a:rPr lang="en-US" sz="1000" dirty="0">
                <a:effectLst/>
                <a:latin typeface="Times New Roman" panose="02020603050405020304" pitchFamily="18" charset="0"/>
                <a:ea typeface="Times New Roman" panose="02020603050405020304" pitchFamily="18" charset="0"/>
              </a:rPr>
              <a:t> are also useful in diagnostics. This figure, from </a:t>
            </a:r>
            <a:r>
              <a:rPr lang="en-US" sz="1000" dirty="0" err="1">
                <a:effectLst/>
                <a:latin typeface="Times New Roman" panose="02020603050405020304" pitchFamily="18" charset="0"/>
                <a:ea typeface="Times New Roman" panose="02020603050405020304" pitchFamily="18" charset="0"/>
              </a:rPr>
              <a:t>Guyatt’s</a:t>
            </a:r>
            <a:r>
              <a:rPr lang="en-US" sz="1000" dirty="0">
                <a:effectLst/>
                <a:latin typeface="Times New Roman" panose="02020603050405020304" pitchFamily="18" charset="0"/>
                <a:ea typeface="Times New Roman" panose="02020603050405020304" pitchFamily="18" charset="0"/>
              </a:rPr>
              <a:t> [</a:t>
            </a:r>
            <a:r>
              <a:rPr lang="en-US" sz="1000" b="1" dirty="0">
                <a:effectLst/>
                <a:latin typeface="Times New Roman" panose="02020603050405020304" pitchFamily="18" charset="0"/>
                <a:ea typeface="Times New Roman" panose="02020603050405020304" pitchFamily="18" charset="0"/>
              </a:rPr>
              <a:t>guy</a:t>
            </a:r>
            <a:r>
              <a:rPr lang="en-US" sz="1000" dirty="0">
                <a:effectLst/>
                <a:latin typeface="Times New Roman" panose="02020603050405020304" pitchFamily="18" charset="0"/>
                <a:ea typeface="Times New Roman" panose="02020603050405020304" pitchFamily="18" charset="0"/>
              </a:rPr>
              <a:t>-</a:t>
            </a:r>
            <a:r>
              <a:rPr lang="en-US" sz="1000" dirty="0" err="1">
                <a:effectLst/>
                <a:latin typeface="Times New Roman" panose="02020603050405020304" pitchFamily="18" charset="0"/>
                <a:ea typeface="Times New Roman" panose="02020603050405020304" pitchFamily="18" charset="0"/>
              </a:rPr>
              <a:t>ihtz</a:t>
            </a:r>
            <a:r>
              <a:rPr lang="en-US" sz="1000" dirty="0">
                <a:effectLst/>
                <a:latin typeface="Times New Roman" panose="02020603050405020304" pitchFamily="18" charset="0"/>
                <a:ea typeface="Times New Roman" panose="02020603050405020304" pitchFamily="18" charset="0"/>
              </a:rPr>
              <a:t>]</a:t>
            </a:r>
            <a:r>
              <a:rPr lang="en-US" sz="1000" i="1" dirty="0">
                <a:effectLst/>
                <a:latin typeface="Times New Roman" panose="02020603050405020304" pitchFamily="18" charset="0"/>
                <a:ea typeface="Times New Roman" panose="02020603050405020304" pitchFamily="18" charset="0"/>
              </a:rPr>
              <a:t> </a:t>
            </a:r>
            <a:r>
              <a:rPr lang="en-US" sz="1000" dirty="0">
                <a:effectLst/>
                <a:latin typeface="Times New Roman" panose="02020603050405020304" pitchFamily="18" charset="0"/>
                <a:ea typeface="Times New Roman" panose="02020603050405020304" pitchFamily="18" charset="0"/>
              </a:rPr>
              <a:t>evidence-based medicine textbook, shows that there’s anywhere from a zero-to-one-hundred percent chance that a patient has a disease. Although we typically don’t quantify this in routine medical practice, there’s actually a threshold at which we decide to test the patient for a disease and a threshold at which we decide to treat the patient. Below the test threshold, we think the disease is so unlikely or perhaps so unimportant that no testing is warranted. At some point, we reach the threshold where we say, “We should really get a test to see if the patient has this disease.” So, our probability estimate tells us that further testing is required when we exceed the test threshold. As testing proceeds, we may reach a point—and it may not be 100 percent—where we are highly certain that the disease is present. When we cross over from the test to the treatment threshold, the probability that the patient has the disease is so high that we can make a confident, informed diagnosis and begin treatment. This process is different for different diseases, and the treatment threshold depends on both the benefit and the risk of the treatment. If the treatment for a serious disease has high benefit and relatively low risk, the treatment threshold may actually be lower than if it’s a treatment that potentially has a lot of adverse effects.</a:t>
            </a:r>
            <a:endParaRPr lang="en-US" altLang="en-US" dirty="0"/>
          </a:p>
        </p:txBody>
      </p:sp>
    </p:spTree>
    <p:extLst>
      <p:ext uri="{BB962C8B-B14F-4D97-AF65-F5344CB8AC3E}">
        <p14:creationId xmlns:p14="http://schemas.microsoft.com/office/powerpoint/2010/main" val="2971217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A1D598BE-CB88-4480-8CED-51018D51663F}" type="slidenum">
              <a:rPr lang="en-US" altLang="en-US" sz="1200" smtClean="0">
                <a:latin typeface="Times New Roman" panose="02020603050405020304" pitchFamily="18" charset="0"/>
              </a:rPr>
              <a:pPr>
                <a:spcBef>
                  <a:spcPct val="0"/>
                </a:spcBef>
              </a:pPr>
              <a:t>8</a:t>
            </a:fld>
            <a:endParaRPr lang="en-US" altLang="en-US" sz="1200">
              <a:latin typeface="Times New Roman" panose="02020603050405020304" pitchFamily="18" charset="0"/>
            </a:endParaRPr>
          </a:p>
        </p:txBody>
      </p:sp>
      <p:sp>
        <p:nvSpPr>
          <p:cNvPr id="25603" name="Rectangle 2"/>
          <p:cNvSpPr>
            <a:spLocks noGrp="1" noRot="1" noChangeAspect="1" noChangeArrowheads="1" noTextEdit="1"/>
          </p:cNvSpPr>
          <p:nvPr>
            <p:ph type="sldImg"/>
          </p:nvPr>
        </p:nvSpPr>
        <p:spPr>
          <a:xfrm>
            <a:off x="1144588" y="663575"/>
            <a:ext cx="4721225" cy="3541713"/>
          </a:xfrm>
          <a:ln/>
        </p:spPr>
      </p:sp>
      <p:sp>
        <p:nvSpPr>
          <p:cNvPr id="25604" name="Rectangle 3"/>
          <p:cNvSpPr>
            <a:spLocks noGrp="1" noChangeArrowheads="1"/>
          </p:cNvSpPr>
          <p:nvPr>
            <p:ph type="body" idx="1"/>
          </p:nvPr>
        </p:nvSpPr>
        <p:spPr>
          <a:xfrm>
            <a:off x="949325" y="4427538"/>
            <a:ext cx="5111750" cy="4205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000" dirty="0">
                <a:effectLst/>
                <a:latin typeface="Times New Roman" panose="02020603050405020304" pitchFamily="18" charset="0"/>
                <a:ea typeface="Times New Roman" panose="02020603050405020304" pitchFamily="18" charset="0"/>
              </a:rPr>
              <a:t>Screening is related to diagnosis but is not quite the same. Screening is the identification of unrecognized disease. What we hope to do with screening is recognize disease so we can intervene at an early stage. We may aim to keep the disease or its complications from occurring, sometimes called </a:t>
            </a:r>
            <a:r>
              <a:rPr lang="en-US" sz="1000" i="1" dirty="0">
                <a:effectLst/>
                <a:latin typeface="Times New Roman" panose="02020603050405020304" pitchFamily="18" charset="0"/>
                <a:ea typeface="Times New Roman" panose="02020603050405020304" pitchFamily="18" charset="0"/>
              </a:rPr>
              <a:t>primary prevention</a:t>
            </a:r>
            <a:r>
              <a:rPr lang="en-US" sz="1000" dirty="0">
                <a:effectLst/>
                <a:latin typeface="Times New Roman" panose="02020603050405020304" pitchFamily="18" charset="0"/>
                <a:ea typeface="Times New Roman" panose="02020603050405020304" pitchFamily="18" charset="0"/>
              </a:rPr>
              <a:t>. Or we may want to prevent complications from developing when the disease is already present, sometimes called </a:t>
            </a:r>
            <a:r>
              <a:rPr lang="en-US" sz="1000" i="1" dirty="0">
                <a:effectLst/>
                <a:latin typeface="Times New Roman" panose="02020603050405020304" pitchFamily="18" charset="0"/>
                <a:ea typeface="Times New Roman" panose="02020603050405020304" pitchFamily="18" charset="0"/>
              </a:rPr>
              <a:t>secondary prevention</a:t>
            </a:r>
            <a:r>
              <a:rPr lang="en-US" sz="1000" dirty="0">
                <a:effectLst/>
                <a:latin typeface="Times New Roman" panose="02020603050405020304" pitchFamily="18" charset="0"/>
                <a:ea typeface="Times New Roman" panose="02020603050405020304" pitchFamily="18" charset="0"/>
              </a:rPr>
              <a:t>. What are the attributes of a good screening test? It should have a low cost because we typically apply screening to large numbers of people. A good screening test has to lead to an effective intervention, ideally documented by a randomized controlled trial of the screening intervention. Finally, the test should be of high sensitivity because </a:t>
            </a:r>
            <a:r>
              <a:rPr lang="en-US" sz="1000" dirty="0">
                <a:solidFill>
                  <a:srgbClr val="000000"/>
                </a:solidFill>
                <a:effectLst/>
                <a:latin typeface="Times New Roman" panose="02020603050405020304" pitchFamily="18" charset="0"/>
                <a:ea typeface="Times New Roman" panose="02020603050405020304" pitchFamily="18" charset="0"/>
              </a:rPr>
              <a:t>we don’t want to miss any cases, for example, or have any false-negative cases. A positive screening is usually followed up with a test of high</a:t>
            </a:r>
            <a:r>
              <a:rPr lang="en-US" sz="1000" dirty="0">
                <a:effectLst/>
                <a:latin typeface="Times New Roman" panose="02020603050405020304" pitchFamily="18" charset="0"/>
                <a:ea typeface="Times New Roman" panose="02020603050405020304" pitchFamily="18" charset="0"/>
              </a:rPr>
              <a:t> specificity to make sure the screening result isn’t a false-positive.</a:t>
            </a:r>
            <a:endParaRPr lang="en-US" altLang="en-US" dirty="0"/>
          </a:p>
        </p:txBody>
      </p:sp>
    </p:spTree>
    <p:extLst>
      <p:ext uri="{BB962C8B-B14F-4D97-AF65-F5344CB8AC3E}">
        <p14:creationId xmlns:p14="http://schemas.microsoft.com/office/powerpoint/2010/main" val="3081796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000">
                <a:solidFill>
                  <a:schemeClr val="tx1"/>
                </a:solidFill>
                <a:latin typeface="Arial" panose="020B0604020202020204" pitchFamily="34" charset="0"/>
                <a:cs typeface="Arial" panose="020B0604020202020204" pitchFamily="34" charset="0"/>
              </a:defRPr>
            </a:lvl1pPr>
            <a:lvl2pPr marL="742950" indent="-285750">
              <a:spcBef>
                <a:spcPct val="30000"/>
              </a:spcBef>
              <a:defRPr sz="1000">
                <a:solidFill>
                  <a:schemeClr val="tx1"/>
                </a:solidFill>
                <a:latin typeface="Arial" panose="020B0604020202020204" pitchFamily="34" charset="0"/>
                <a:cs typeface="Arial" panose="020B0604020202020204" pitchFamily="34" charset="0"/>
              </a:defRPr>
            </a:lvl2pPr>
            <a:lvl3pPr marL="1143000" indent="-228600">
              <a:spcBef>
                <a:spcPct val="30000"/>
              </a:spcBef>
              <a:defRPr sz="1000">
                <a:solidFill>
                  <a:schemeClr val="tx1"/>
                </a:solidFill>
                <a:latin typeface="Arial" panose="020B0604020202020204" pitchFamily="34" charset="0"/>
                <a:cs typeface="Arial" panose="020B0604020202020204" pitchFamily="34" charset="0"/>
              </a:defRPr>
            </a:lvl3pPr>
            <a:lvl4pPr marL="1600200" indent="-228600">
              <a:spcBef>
                <a:spcPct val="30000"/>
              </a:spcBef>
              <a:defRPr sz="1000">
                <a:solidFill>
                  <a:schemeClr val="tx1"/>
                </a:solidFill>
                <a:latin typeface="Arial" panose="020B0604020202020204" pitchFamily="34" charset="0"/>
                <a:cs typeface="Arial" panose="020B0604020202020204" pitchFamily="34" charset="0"/>
              </a:defRPr>
            </a:lvl4pPr>
            <a:lvl5pPr marL="2057400" indent="-228600">
              <a:spcBef>
                <a:spcPct val="30000"/>
              </a:spcBef>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30000"/>
              </a:spcBef>
              <a:spcAft>
                <a:spcPct val="0"/>
              </a:spcAft>
              <a:defRPr sz="1000">
                <a:solidFill>
                  <a:schemeClr val="tx1"/>
                </a:solidFill>
                <a:latin typeface="Arial" panose="020B0604020202020204" pitchFamily="34" charset="0"/>
                <a:cs typeface="Arial" panose="020B0604020202020204" pitchFamily="34" charset="0"/>
              </a:defRPr>
            </a:lvl9pPr>
          </a:lstStyle>
          <a:p>
            <a:pPr>
              <a:spcBef>
                <a:spcPct val="0"/>
              </a:spcBef>
            </a:pPr>
            <a:fld id="{5B935771-BB7E-44B9-98A2-BED35E97225A}" type="slidenum">
              <a:rPr lang="en-US" altLang="en-US" sz="1200" smtClean="0">
                <a:latin typeface="Times New Roman" panose="02020603050405020304" pitchFamily="18" charset="0"/>
              </a:rPr>
              <a:pPr>
                <a:spcBef>
                  <a:spcPct val="0"/>
                </a:spcBef>
              </a:pPr>
              <a:t>9</a:t>
            </a:fld>
            <a:endParaRPr lang="en-US" altLang="en-US" sz="1200">
              <a:latin typeface="Times New Roman" panose="02020603050405020304" pitchFamily="18" charset="0"/>
            </a:endParaRPr>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a:spcBef>
                <a:spcPts val="0"/>
              </a:spcBef>
              <a:spcAft>
                <a:spcPts val="1600"/>
              </a:spcAft>
            </a:pPr>
            <a:r>
              <a:rPr lang="en-US" sz="1000" dirty="0">
                <a:effectLst/>
                <a:latin typeface="Arial" panose="020B0604020202020204" pitchFamily="34" charset="0"/>
                <a:ea typeface="Calibri" panose="020F0502020204030204" pitchFamily="34" charset="0"/>
                <a:cs typeface="Times New Roman" panose="02020603050405020304" pitchFamily="18" charset="0"/>
              </a:rPr>
              <a:t>Americans love screening tests even though there’s a lack of evidence for many of them. People are willing to have a test done even if a medical professional warns that the test may not be completely accurate or that there’s no good treatment for a particular disease even if it’s detected early. A key problem with screening tests is that the cost of false-positive tests is substantial. A 2004 study looked at the costs associated with false-positive results of prostate, lung, colorectal, and ovarian cancer screening. This study found that forty-three percent of people screened had at least one false-positive test result. That false-positive test led to increased medical spending in the following year by over one-thousand dollars per person screened.</a:t>
            </a:r>
          </a:p>
          <a:p>
            <a:pPr marL="0" marR="0">
              <a:spcBef>
                <a:spcPts val="0"/>
              </a:spcBef>
              <a:spcAft>
                <a:spcPts val="1600"/>
              </a:spcAft>
            </a:pPr>
            <a:endParaRPr lang="en-US" sz="1000" dirty="0">
              <a:effectLst/>
              <a:latin typeface="Arial" panose="020B0604020202020204" pitchFamily="34" charset="0"/>
              <a:ea typeface="Calibri" panose="020F0502020204030204" pitchFamily="34" charset="0"/>
              <a:cs typeface="Times New Roman" panose="02020603050405020304" pitchFamily="18" charset="0"/>
            </a:endParaRPr>
          </a:p>
          <a:p>
            <a:r>
              <a:rPr lang="en-US" sz="1000" dirty="0">
                <a:effectLst/>
                <a:latin typeface="Times New Roman" panose="02020603050405020304" pitchFamily="18" charset="0"/>
                <a:ea typeface="Times New Roman" panose="02020603050405020304" pitchFamily="18" charset="0"/>
              </a:rPr>
              <a:t>In recent years, there have been major public controversies over screening tests. In 2009, a review of the evidence called into question the value of mammography screening for breast cancer in women under 50, raising concern that for this population, the screening test caused more harm than benefit. In 2011, a similar situation occurred for prostate cancer screening with prostate-specific antigen, or PSA [P-S-A], raising questions about whether the excess surgery and its complications in those with a disease never destined to spread beyond the prostate outweighed the benefits of those with a disease likely to be fatal. The references on this slide point to both scientific analyses as well as well-written articles about screening controversies.</a:t>
            </a:r>
            <a:endParaRPr lang="en-US" altLang="en-US" dirty="0"/>
          </a:p>
        </p:txBody>
      </p:sp>
    </p:spTree>
    <p:extLst>
      <p:ext uri="{BB962C8B-B14F-4D97-AF65-F5344CB8AC3E}">
        <p14:creationId xmlns:p14="http://schemas.microsoft.com/office/powerpoint/2010/main" val="34611600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a:t>Click to edit component title</a:t>
            </a:r>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a:t>DO NOT USE THIS LAYOUT</a:t>
            </a:r>
            <a:br>
              <a:rPr lang="en-US" dirty="0"/>
            </a:br>
            <a:r>
              <a:rPr lang="en-US" dirty="0"/>
              <a:t>except to follow its instructions in the Master View</a:t>
            </a:r>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a:solidFill>
                  <a:srgbClr val="0070C0"/>
                </a:solidFill>
                <a:latin typeface="Arial" panose="020B0604020202020204" pitchFamily="34" charset="0"/>
                <a:cs typeface="Arial" panose="020B0604020202020204" pitchFamily="34" charset="0"/>
              </a:rPr>
              <a:t>Creating</a:t>
            </a:r>
            <a:r>
              <a:rPr lang="en-US" sz="2400" b="1" baseline="0" dirty="0">
                <a:solidFill>
                  <a:srgbClr val="0070C0"/>
                </a:solidFill>
                <a:latin typeface="Arial" panose="020B0604020202020204" pitchFamily="34" charset="0"/>
                <a:cs typeface="Arial" panose="020B0604020202020204" pitchFamily="34" charset="0"/>
              </a:rPr>
              <a:t> a Custom Layout</a:t>
            </a:r>
          </a:p>
          <a:p>
            <a:r>
              <a:rPr lang="en-US" baseline="0" dirty="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a:t>To create a custom new layout, </a:t>
            </a:r>
            <a:r>
              <a:rPr lang="en-US" b="1" dirty="0"/>
              <a:t>in the Slide Master view </a:t>
            </a:r>
            <a:r>
              <a:rPr lang="en-US" dirty="0"/>
              <a:t>do the following:</a:t>
            </a:r>
          </a:p>
          <a:p>
            <a:pPr marL="214313" lvl="0" indent="-214313">
              <a:buFont typeface="Arial" panose="020B0604020202020204" pitchFamily="34" charset="0"/>
              <a:buChar char="•"/>
            </a:pPr>
            <a:r>
              <a:rPr lang="en-US" b="1" dirty="0"/>
              <a:t>DUPLICATE</a:t>
            </a:r>
            <a:r>
              <a:rPr lang="en-US" dirty="0"/>
              <a:t> an existing layout to create a new layout.</a:t>
            </a:r>
          </a:p>
          <a:p>
            <a:pPr marL="214313" lvl="0" indent="-214313">
              <a:buFont typeface="Arial" panose="020B0604020202020204" pitchFamily="34" charset="0"/>
              <a:buChar char="•"/>
            </a:pPr>
            <a:r>
              <a:rPr lang="en-US" b="1" dirty="0"/>
              <a:t>RENAME</a:t>
            </a:r>
            <a:r>
              <a:rPr lang="en-US" dirty="0"/>
              <a:t> the new layout.</a:t>
            </a:r>
          </a:p>
          <a:p>
            <a:pPr marL="214313" lvl="0" indent="-214313">
              <a:buFont typeface="Arial" panose="020B0604020202020204" pitchFamily="34" charset="0"/>
              <a:buChar char="•"/>
            </a:pPr>
            <a:r>
              <a:rPr lang="en-US" b="1" dirty="0"/>
              <a:t>Insert or Remove as appropriate PLACEHOLDERS </a:t>
            </a:r>
            <a:r>
              <a:rPr lang="en-US" dirty="0"/>
              <a:t>on your new layout, resizing &amp; formatting as appropriate. </a:t>
            </a:r>
            <a:r>
              <a:rPr lang="en-US" sz="1600" dirty="0"/>
              <a:t>(Do</a:t>
            </a:r>
            <a:r>
              <a:rPr lang="en-US" sz="1600" baseline="0" dirty="0"/>
              <a:t> not edit your content in the slide master. All content should be edited in the normal presentation design view.) </a:t>
            </a:r>
            <a:r>
              <a:rPr lang="en-US" b="1" baseline="0" dirty="0"/>
              <a:t>NEVER REMOVE THE LAYOUT’S TITLE CONTAINER</a:t>
            </a:r>
            <a:r>
              <a:rPr lang="en-US" baseline="0" dirty="0"/>
              <a:t>. </a:t>
            </a:r>
            <a:r>
              <a:rPr lang="en-US" sz="1600" baseline="0" dirty="0"/>
              <a:t>(It can be resized or formatted, but never removed.)</a:t>
            </a:r>
            <a:endParaRPr lang="en-US" baseline="0" dirty="0"/>
          </a:p>
          <a:p>
            <a:pPr marL="214313" lvl="0" indent="-214313">
              <a:buFont typeface="Arial" panose="020B0604020202020204" pitchFamily="34" charset="0"/>
              <a:buChar char="•"/>
            </a:pPr>
            <a:r>
              <a:rPr lang="en-US" dirty="0"/>
              <a:t>Check the</a:t>
            </a:r>
            <a:r>
              <a:rPr lang="en-US" baseline="0" dirty="0"/>
              <a:t> </a:t>
            </a:r>
            <a:r>
              <a:rPr lang="en-US" b="1" baseline="0" dirty="0"/>
              <a:t>READING ORDER </a:t>
            </a:r>
            <a:r>
              <a:rPr lang="en-US" baseline="0" dirty="0"/>
              <a:t>of your new layout. (</a:t>
            </a:r>
            <a:r>
              <a:rPr lang="en-US" sz="1350" u="sng" kern="1200" dirty="0">
                <a:solidFill>
                  <a:schemeClr val="tx1"/>
                </a:solidFill>
                <a:effectLst/>
                <a:latin typeface="+mn-lt"/>
                <a:ea typeface="+mn-ea"/>
                <a:cs typeface="+mn-cs"/>
                <a:hlinkClick r:id="rId2"/>
              </a:rPr>
              <a:t>http://accessibility.psu.edu/microsoftoffice/powerpoint/</a:t>
            </a:r>
            <a:r>
              <a:rPr lang="en-US" sz="1350" kern="1200" dirty="0">
                <a:solidFill>
                  <a:schemeClr val="tx1"/>
                </a:solidFill>
                <a:effectLst/>
                <a:latin typeface="+mn-lt"/>
                <a:ea typeface="+mn-ea"/>
                <a:cs typeface="+mn-cs"/>
              </a:rPr>
              <a:t>) </a:t>
            </a:r>
            <a:r>
              <a:rPr lang="en-US" baseline="0" dirty="0"/>
              <a:t>Reorder as appropriate so the slide layout’s </a:t>
            </a:r>
            <a:r>
              <a:rPr lang="en-US" b="1" baseline="0" dirty="0"/>
              <a:t>TITLE is read first</a:t>
            </a:r>
            <a:r>
              <a:rPr lang="en-US" baseline="0" dirty="0"/>
              <a:t>.</a:t>
            </a:r>
          </a:p>
          <a:p>
            <a:pPr marL="214313" lvl="0" indent="-214313">
              <a:buFont typeface="Arial" panose="020B0604020202020204" pitchFamily="34" charset="0"/>
              <a:buChar char="•"/>
            </a:pPr>
            <a:r>
              <a:rPr lang="en-US" b="1" baseline="0" dirty="0"/>
              <a:t>SAVE</a:t>
            </a:r>
            <a:r>
              <a:rPr lang="en-US" baseline="0" dirty="0"/>
              <a:t> your presentation.</a:t>
            </a:r>
          </a:p>
          <a:p>
            <a:pPr marL="214313" lvl="0" indent="-214313">
              <a:buFont typeface="Arial" panose="020B0604020202020204" pitchFamily="34" charset="0"/>
              <a:buChar char="•"/>
            </a:pPr>
            <a:r>
              <a:rPr lang="en-US" b="1" baseline="0" dirty="0"/>
              <a:t>Close the Master View </a:t>
            </a:r>
            <a:r>
              <a:rPr lang="en-US" b="0" baseline="0" dirty="0"/>
              <a:t>and return to your normal editing (design) view.</a:t>
            </a:r>
          </a:p>
          <a:p>
            <a:pPr marL="214313" lvl="0" indent="-214313">
              <a:buFont typeface="Arial" panose="020B0604020202020204" pitchFamily="34" charset="0"/>
              <a:buChar char="•"/>
            </a:pPr>
            <a:r>
              <a:rPr lang="en-US" b="1" baseline="0" dirty="0"/>
              <a:t>Insert a new slide using </a:t>
            </a:r>
            <a:r>
              <a:rPr lang="en-US" b="1" baseline="0"/>
              <a:t>your custom-named </a:t>
            </a:r>
            <a:r>
              <a:rPr lang="en-US" b="1" baseline="0" dirty="0"/>
              <a:t>new layout </a:t>
            </a:r>
            <a:r>
              <a:rPr lang="en-US" b="0" baseline="0" dirty="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custDataLst>
              <p:tags r:id="rId1"/>
            </p:custDataLst>
          </p:nvPr>
        </p:nvPicPr>
        <p:blipFill>
          <a:blip r:embed="rId3">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dirty="0"/>
              <a:t>Click to edit Master title style</a:t>
            </a:r>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dirty="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dirty="0"/>
              <a:t>Click to edit Master text styles</a:t>
            </a:r>
          </a:p>
        </p:txBody>
      </p:sp>
    </p:spTree>
    <p:extLst>
      <p:ext uri="{BB962C8B-B14F-4D97-AF65-F5344CB8AC3E}">
        <p14:creationId xmlns:p14="http://schemas.microsoft.com/office/powerpoint/2010/main" val="12720054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Content Placeholder 7"/>
          <p:cNvSpPr>
            <a:spLocks noGrp="1"/>
          </p:cNvSpPr>
          <p:nvPr>
            <p:ph sz="quarter" idx="14"/>
          </p:nvPr>
        </p:nvSpPr>
        <p:spPr>
          <a:xfrm>
            <a:off x="457200" y="1984248"/>
            <a:ext cx="8229600" cy="4206240"/>
          </a:xfrm>
          <a:prstGeom prst="rect">
            <a:avLst/>
          </a:prstGeom>
        </p:spPr>
        <p:txBody>
          <a:bodyPr/>
          <a:lstStyle>
            <a:lvl1pPr>
              <a:defRPr>
                <a:latin typeface="+mn-lt"/>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pPr>
              <a:defRPr/>
            </a:pPr>
            <a:fld id="{0EE761ED-59D5-49F1-B558-2E198F258E96}"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0" hangingPunct="0">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6" name="Footer Placeholder 5"/>
          <p:cNvSpPr>
            <a:spLocks noGrp="1"/>
          </p:cNvSpPr>
          <p:nvPr>
            <p:ph type="ftr" sz="quarter" idx="17"/>
          </p:nvPr>
        </p:nvSpPr>
        <p:spPr>
          <a:xfrm>
            <a:off x="2819400" y="6345238"/>
            <a:ext cx="3475038" cy="365125"/>
          </a:xfrm>
          <a:prstGeom prst="rect">
            <a:avLst/>
          </a:prstGeom>
        </p:spPr>
        <p:txBody>
          <a:bodyPr/>
          <a:lstStyle>
            <a:lvl1pPr algn="ctr" eaLnBrk="0" hangingPunct="0">
              <a:defRPr sz="1000">
                <a:solidFill>
                  <a:schemeClr val="bg1">
                    <a:lumMod val="65000"/>
                  </a:schemeClr>
                </a:solidFill>
                <a:latin typeface="Arial" pitchFamily="34" charset="0"/>
                <a:cs typeface="Arial" pitchFamily="34" charset="0"/>
              </a:defRPr>
            </a:lvl1pPr>
          </a:lstStyle>
          <a:p>
            <a:pPr>
              <a:defRPr/>
            </a:pPr>
            <a:r>
              <a:rPr lang="en-US"/>
              <a:t>The Culture of Health Care                                                        Evidence-Based Practice                                                                           Lecture d</a:t>
            </a:r>
          </a:p>
        </p:txBody>
      </p:sp>
    </p:spTree>
    <p:extLst>
      <p:ext uri="{BB962C8B-B14F-4D97-AF65-F5344CB8AC3E}">
        <p14:creationId xmlns:p14="http://schemas.microsoft.com/office/powerpoint/2010/main" val="22363216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dirty="0"/>
              <a:t>Click to edit Master title style</a:t>
            </a:r>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dirty="0"/>
              <a:t>Click icon to add picture</a:t>
            </a:r>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dirty="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pPr>
              <a:defRPr/>
            </a:pPr>
            <a:fld id="{3C782008-6327-46E4-8448-8AE10C3BBC9F}" type="slidenum">
              <a:rPr lang="en-US" altLang="en-US"/>
              <a:pPr>
                <a:defRPr/>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eaLnBrk="0" hangingPunct="0">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8"/>
          </p:nvPr>
        </p:nvSpPr>
        <p:spPr>
          <a:xfrm>
            <a:off x="2819400" y="6345238"/>
            <a:ext cx="3475038" cy="365125"/>
          </a:xfrm>
          <a:prstGeom prst="rect">
            <a:avLst/>
          </a:prstGeom>
        </p:spPr>
        <p:txBody>
          <a:bodyPr/>
          <a:lstStyle>
            <a:lvl1pPr algn="ctr" eaLnBrk="0" hangingPunct="0">
              <a:defRPr sz="1000">
                <a:solidFill>
                  <a:schemeClr val="bg1">
                    <a:lumMod val="65000"/>
                  </a:schemeClr>
                </a:solidFill>
                <a:latin typeface="Arial" pitchFamily="34" charset="0"/>
                <a:cs typeface="Arial" pitchFamily="34" charset="0"/>
              </a:defRPr>
            </a:lvl1pPr>
          </a:lstStyle>
          <a:p>
            <a:pPr>
              <a:defRPr/>
            </a:pPr>
            <a:r>
              <a:rPr lang="en-US"/>
              <a:t>The Culture of Health Care                                                        Evidence-Based Practice                                                                           Lecture d</a:t>
            </a:r>
          </a:p>
        </p:txBody>
      </p:sp>
    </p:spTree>
    <p:extLst>
      <p:ext uri="{BB962C8B-B14F-4D97-AF65-F5344CB8AC3E}">
        <p14:creationId xmlns:p14="http://schemas.microsoft.com/office/powerpoint/2010/main" val="4021650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eaLnBrk="0" hangingPunct="0">
              <a:defRPr>
                <a:latin typeface="Arial" charset="0"/>
                <a:cs typeface="Arial" charset="0"/>
              </a:defRPr>
            </a:lvl1pPr>
          </a:lstStyle>
          <a:p>
            <a:pPr>
              <a:defRPr/>
            </a:pPr>
            <a:r>
              <a:rPr lang="en-US"/>
              <a:t>Health IT Workforce Curriculum                                         Version 3.0/Spring 2012 </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eaLnBrk="0" hangingPunct="0">
              <a:defRPr>
                <a:latin typeface="Arial" charset="0"/>
                <a:cs typeface="Arial" charset="0"/>
              </a:defRPr>
            </a:lvl1pPr>
          </a:lstStyle>
          <a:p>
            <a:pPr>
              <a:defRPr/>
            </a:pPr>
            <a:r>
              <a:rPr lang="en-US"/>
              <a:t>The Culture of Health Care                                                        Evidence-Based Practice                                                                           Lecture d</a:t>
            </a:r>
          </a:p>
        </p:txBody>
      </p:sp>
      <p:sp>
        <p:nvSpPr>
          <p:cNvPr id="6" name="Slide Number Placeholder 5"/>
          <p:cNvSpPr>
            <a:spLocks noGrp="1"/>
          </p:cNvSpPr>
          <p:nvPr>
            <p:ph type="sldNum" sz="quarter" idx="12"/>
          </p:nvPr>
        </p:nvSpPr>
        <p:spPr/>
        <p:txBody>
          <a:bodyPr/>
          <a:lstStyle>
            <a:lvl1pPr>
              <a:defRPr/>
            </a:lvl1pPr>
          </a:lstStyle>
          <a:p>
            <a:pPr>
              <a:defRPr/>
            </a:pPr>
            <a:fld id="{FC56831B-0F10-459C-A133-45A51CBA02C2}" type="slidenum">
              <a:rPr lang="en-US" altLang="en-US"/>
              <a:pPr>
                <a:defRPr/>
              </a:pPr>
              <a:t>‹#›</a:t>
            </a:fld>
            <a:endParaRPr lang="en-US" altLang="en-US"/>
          </a:p>
        </p:txBody>
      </p:sp>
    </p:spTree>
    <p:extLst>
      <p:ext uri="{BB962C8B-B14F-4D97-AF65-F5344CB8AC3E}">
        <p14:creationId xmlns:p14="http://schemas.microsoft.com/office/powerpoint/2010/main" val="17325895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dirty="0"/>
              <a:t>Click to edit Master text styles</a:t>
            </a:r>
          </a:p>
          <a:p>
            <a:pPr lvl="1"/>
            <a:r>
              <a:rPr lang="en-US" dirty="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BB766B6E-8FC3-4D69-BBE7-C4ED402A430B}" type="slidenum">
              <a:rPr lang="en-US" altLang="en-US"/>
              <a:pPr>
                <a:defRPr/>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eaLnBrk="0" hangingPunct="0">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7" name="Footer Placeholder 5"/>
          <p:cNvSpPr>
            <a:spLocks noGrp="1"/>
          </p:cNvSpPr>
          <p:nvPr>
            <p:ph type="ftr" sz="quarter" idx="14"/>
          </p:nvPr>
        </p:nvSpPr>
        <p:spPr>
          <a:xfrm>
            <a:off x="2819400" y="6345238"/>
            <a:ext cx="3475038" cy="365125"/>
          </a:xfrm>
          <a:prstGeom prst="rect">
            <a:avLst/>
          </a:prstGeom>
        </p:spPr>
        <p:txBody>
          <a:bodyPr/>
          <a:lstStyle>
            <a:lvl1pPr algn="ctr" eaLnBrk="0" hangingPunct="0">
              <a:defRPr sz="1000">
                <a:solidFill>
                  <a:schemeClr val="bg1">
                    <a:lumMod val="65000"/>
                  </a:schemeClr>
                </a:solidFill>
                <a:latin typeface="Arial" pitchFamily="34" charset="0"/>
                <a:cs typeface="Arial" pitchFamily="34" charset="0"/>
              </a:defRPr>
            </a:lvl1pPr>
          </a:lstStyle>
          <a:p>
            <a:pPr>
              <a:defRPr/>
            </a:pPr>
            <a:r>
              <a:rPr lang="en-US"/>
              <a:t>The Culture of Health Care                                                        Evidence-Based Practice                                                                           Lecture d</a:t>
            </a:r>
          </a:p>
        </p:txBody>
      </p:sp>
    </p:spTree>
    <p:extLst>
      <p:ext uri="{BB962C8B-B14F-4D97-AF65-F5344CB8AC3E}">
        <p14:creationId xmlns:p14="http://schemas.microsoft.com/office/powerpoint/2010/main" val="4094756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a:t>Click to edit Master title style</a:t>
            </a:r>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dirty="0"/>
              <a:t>Click to edit Master text styles</a:t>
            </a:r>
          </a:p>
          <a:p>
            <a:pPr lvl="1"/>
            <a:r>
              <a:rPr lang="en-US" dirty="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dirty="0"/>
              <a:t>Click to edit Master text styles</a:t>
            </a:r>
          </a:p>
          <a:p>
            <a:pPr lvl="1"/>
            <a:r>
              <a:rPr lang="en-US" dirty="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dirty="0"/>
              <a:t>Click to edit Master text styles</a:t>
            </a:r>
          </a:p>
          <a:p>
            <a:pPr lvl="1"/>
            <a:r>
              <a:rPr lang="en-US" dirty="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pPr>
              <a:defRPr/>
            </a:pPr>
            <a:fld id="{991EBAC3-374D-499C-9A4F-9FF54435308E}"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0" hangingPunct="0">
              <a:defRPr sz="1000">
                <a:solidFill>
                  <a:schemeClr val="bg1">
                    <a:lumMod val="65000"/>
                  </a:schemeClr>
                </a:solidFill>
                <a:latin typeface="Arial" pitchFamily="34" charset="0"/>
                <a:cs typeface="Arial" pitchFamily="34" charset="0"/>
              </a:defRPr>
            </a:lvl1pPr>
          </a:lstStyle>
          <a:p>
            <a:pPr>
              <a:defRPr/>
            </a:pPr>
            <a:r>
              <a:rPr lang="en-US"/>
              <a:t>Health IT Workforce Curriculum                                         Version 3.0/Spring 2012 </a:t>
            </a:r>
          </a:p>
        </p:txBody>
      </p:sp>
      <p:sp>
        <p:nvSpPr>
          <p:cNvPr id="11" name="Footer Placeholder 5"/>
          <p:cNvSpPr>
            <a:spLocks noGrp="1"/>
          </p:cNvSpPr>
          <p:nvPr>
            <p:ph type="ftr" sz="quarter" idx="24"/>
          </p:nvPr>
        </p:nvSpPr>
        <p:spPr>
          <a:xfrm>
            <a:off x="2819400" y="6345238"/>
            <a:ext cx="3475038" cy="365125"/>
          </a:xfrm>
          <a:prstGeom prst="rect">
            <a:avLst/>
          </a:prstGeom>
        </p:spPr>
        <p:txBody>
          <a:bodyPr/>
          <a:lstStyle>
            <a:lvl1pPr algn="ctr" eaLnBrk="0" hangingPunct="0">
              <a:defRPr sz="1000">
                <a:solidFill>
                  <a:schemeClr val="bg1">
                    <a:lumMod val="65000"/>
                  </a:schemeClr>
                </a:solidFill>
                <a:latin typeface="Arial" pitchFamily="34" charset="0"/>
                <a:cs typeface="Arial" pitchFamily="34" charset="0"/>
              </a:defRPr>
            </a:lvl1pPr>
          </a:lstStyle>
          <a:p>
            <a:pPr>
              <a:defRPr/>
            </a:pPr>
            <a:r>
              <a:rPr lang="en-US"/>
              <a:t>The Culture of Health Care                                                        Evidence-Based Practice                                                                           Lecture d</a:t>
            </a:r>
          </a:p>
        </p:txBody>
      </p:sp>
    </p:spTree>
    <p:extLst>
      <p:ext uri="{BB962C8B-B14F-4D97-AF65-F5344CB8AC3E}">
        <p14:creationId xmlns:p14="http://schemas.microsoft.com/office/powerpoint/2010/main" val="1930490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a:t>Click to edit Master text styles</a:t>
            </a:r>
          </a:p>
          <a:p>
            <a:pPr lvl="1"/>
            <a:r>
              <a:rPr lang="en-US"/>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content attribution. </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table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chart attribution.</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a:t>Click to edit image attribution.</a:t>
            </a:r>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a:t>Click to edit Master text styles</a:t>
            </a:r>
          </a:p>
          <a:p>
            <a:pPr lvl="1"/>
            <a:r>
              <a:rPr lang="en-US"/>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a:t>Click to edit Master text styles</a:t>
            </a:r>
          </a:p>
          <a:p>
            <a:pPr lvl="1"/>
            <a:r>
              <a:rPr lang="en-US"/>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a:t>Click to edit Master text styles</a:t>
            </a:r>
          </a:p>
          <a:p>
            <a:pPr lvl="1"/>
            <a:r>
              <a:rPr lang="en-US"/>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a:t>Click to edit Master text styles</a:t>
            </a:r>
          </a:p>
          <a:p>
            <a:pPr lvl="1"/>
            <a:r>
              <a:rPr lang="en-US"/>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 id="2147484278" r:id="rId17"/>
  </p:sldLayoutIdLst>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8.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hyperlink" Target="http://www.nytimes.com/2009/11/23/health/23cancer.html" TargetMode="External"/><Relationship Id="rId2" Type="http://schemas.openxmlformats.org/officeDocument/2006/relationships/slideLayout" Target="../slideLayouts/slideLayout9.xml"/><Relationship Id="rId1" Type="http://schemas.openxmlformats.org/officeDocument/2006/relationships/tags" Target="../tags/tag13.xml"/><Relationship Id="rId6" Type="http://schemas.openxmlformats.org/officeDocument/2006/relationships/hyperlink" Target="http://www.nytimes.com/2011/10/07/health/07prostate.html" TargetMode="External"/><Relationship Id="rId5" Type="http://schemas.openxmlformats.org/officeDocument/2006/relationships/hyperlink" Target="http://tlcprojects.org/NEAT/CultureSafety_P1.swf" TargetMode="External"/><Relationship Id="rId4" Type="http://schemas.openxmlformats.org/officeDocument/2006/relationships/hyperlink" Target="http://www.bmj.com/content/344/bmj.d8312" TargetMode="Externa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9.xml"/><Relationship Id="rId1" Type="http://schemas.openxmlformats.org/officeDocument/2006/relationships/tags" Target="../tags/tag14.xml"/><Relationship Id="rId4" Type="http://schemas.openxmlformats.org/officeDocument/2006/relationships/hyperlink" Target="http://www.bmj.com/content/344/bmj.e3318.full.pdf+html"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3.xml"/><Relationship Id="rId4" Type="http://schemas.openxmlformats.org/officeDocument/2006/relationships/hyperlink" Target="http://creativecommons.org/licenses/by-nc-sa/4.0/" TargetMode="Externa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87551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a:t>Clinical Prediction Rules</a:t>
            </a:r>
          </a:p>
        </p:txBody>
      </p:sp>
      <p:sp>
        <p:nvSpPr>
          <p:cNvPr id="28675" name="Rectangle 3"/>
          <p:cNvSpPr>
            <a:spLocks noGrp="1" noChangeArrowheads="1"/>
          </p:cNvSpPr>
          <p:nvPr>
            <p:ph sz="quarter" idx="14"/>
          </p:nvPr>
        </p:nvSpPr>
        <p:spPr>
          <a:xfrm>
            <a:off x="457200" y="1600200"/>
            <a:ext cx="8229600" cy="5108944"/>
          </a:xfrm>
        </p:spPr>
        <p:txBody>
          <a:bodyPr/>
          <a:lstStyle/>
          <a:p>
            <a:r>
              <a:rPr lang="en-US" altLang="en-US" sz="2400" dirty="0"/>
              <a:t>Use of results of multiple “tests” to predict diagnosis (Adams, 2012)</a:t>
            </a:r>
          </a:p>
          <a:p>
            <a:r>
              <a:rPr lang="en-US" altLang="en-US" sz="2400" dirty="0"/>
              <a:t>Best evidence establishes rule in one population and validates in another independent one</a:t>
            </a:r>
          </a:p>
          <a:p>
            <a:r>
              <a:rPr lang="en-US" altLang="en-US" sz="2400" dirty="0"/>
              <a:t>Examples of clinical prediction rules:</a:t>
            </a:r>
          </a:p>
          <a:p>
            <a:pPr lvl="2"/>
            <a:r>
              <a:rPr lang="en-US" altLang="en-US" sz="2000" dirty="0"/>
              <a:t>Predicting deep venous thrombosis (DVT) (Wells et al., 2000; Wells, Owen, Doucette, Fergusson, &amp; Tran,  2006; </a:t>
            </a:r>
            <a:r>
              <a:rPr lang="en-US" altLang="en-US" sz="2000" dirty="0" err="1"/>
              <a:t>Righini</a:t>
            </a:r>
            <a:r>
              <a:rPr lang="en-US" altLang="en-US" sz="2000" dirty="0"/>
              <a:t>, 2013)</a:t>
            </a:r>
          </a:p>
          <a:p>
            <a:pPr lvl="3"/>
            <a:r>
              <a:rPr lang="en-US" altLang="en-US" sz="1600" dirty="0"/>
              <a:t>High sensitivity, moderate specificity</a:t>
            </a:r>
          </a:p>
          <a:p>
            <a:pPr lvl="3"/>
            <a:r>
              <a:rPr lang="en-US" altLang="en-US" sz="1600" dirty="0"/>
              <a:t>Better for ruling out than ruling in disease</a:t>
            </a:r>
          </a:p>
          <a:p>
            <a:pPr lvl="2"/>
            <a:r>
              <a:rPr lang="en-US" altLang="en-US" sz="2000" dirty="0"/>
              <a:t>Coronary risk prediction—newer risk markers do not add more to known basic risk factors (Folsom et al., 2006)</a:t>
            </a:r>
          </a:p>
          <a:p>
            <a:pPr lvl="2"/>
            <a:r>
              <a:rPr lang="en-US" altLang="en-US" sz="2000" dirty="0"/>
              <a:t>Inconsistent results for prognostic ability of popular risk prediction models (</a:t>
            </a:r>
            <a:r>
              <a:rPr lang="en-US" altLang="en-US" sz="2000" dirty="0" err="1"/>
              <a:t>Siontis</a:t>
            </a:r>
            <a:r>
              <a:rPr lang="en-US" altLang="en-US" sz="2000" dirty="0"/>
              <a:t>, 2012)</a:t>
            </a:r>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a:t>Evidence-Based Practice </a:t>
            </a:r>
            <a:br>
              <a:rPr lang="en-US" altLang="en-US"/>
            </a:br>
            <a:r>
              <a:rPr lang="en-US" altLang="en-US"/>
              <a:t>Summary – Lecture d</a:t>
            </a:r>
          </a:p>
        </p:txBody>
      </p:sp>
      <p:sp>
        <p:nvSpPr>
          <p:cNvPr id="30723" name="Text Placeholder 3"/>
          <p:cNvSpPr>
            <a:spLocks noGrp="1"/>
          </p:cNvSpPr>
          <p:nvPr>
            <p:ph type="body" sz="quarter" idx="11"/>
          </p:nvPr>
        </p:nvSpPr>
        <p:spPr/>
        <p:txBody>
          <a:bodyPr/>
          <a:lstStyle/>
          <a:p>
            <a:r>
              <a:rPr lang="en-US" altLang="en-US"/>
              <a:t>Another common type of question for which we seek evidence is diagnosis</a:t>
            </a:r>
          </a:p>
          <a:p>
            <a:r>
              <a:rPr lang="en-US" altLang="en-US"/>
              <a:t>Process of diagnosis involves logical reasoning and pattern recognition</a:t>
            </a:r>
          </a:p>
          <a:p>
            <a:r>
              <a:rPr lang="en-US" altLang="en-US"/>
              <a:t>Diagnosis consists of two essential steps:</a:t>
            </a:r>
          </a:p>
          <a:p>
            <a:pPr lvl="1"/>
            <a:r>
              <a:rPr lang="en-US" altLang="en-US"/>
              <a:t>Generating  a differential diagnosis</a:t>
            </a:r>
          </a:p>
          <a:p>
            <a:pPr lvl="1"/>
            <a:r>
              <a:rPr lang="en-US" altLang="en-US"/>
              <a:t>Incorporating new information from diagnostic tests to choose the most likely diagnosis</a:t>
            </a:r>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a:t>Evidence-Based Practice</a:t>
            </a:r>
            <a:br>
              <a:rPr lang="en-US" altLang="en-US"/>
            </a:br>
            <a:r>
              <a:rPr lang="en-US" altLang="en-US"/>
              <a:t>References – Lecture d</a:t>
            </a:r>
          </a:p>
        </p:txBody>
      </p:sp>
      <p:sp>
        <p:nvSpPr>
          <p:cNvPr id="32771" name="Text Placeholder 5"/>
          <p:cNvSpPr>
            <a:spLocks noGrp="1"/>
          </p:cNvSpPr>
          <p:nvPr>
            <p:ph type="body" sz="quarter" idx="16"/>
          </p:nvPr>
        </p:nvSpPr>
        <p:spPr>
          <a:xfrm>
            <a:off x="457200" y="1600199"/>
            <a:ext cx="8229600" cy="4789967"/>
          </a:xfrm>
        </p:spPr>
        <p:txBody>
          <a:bodyPr/>
          <a:lstStyle/>
          <a:p>
            <a:r>
              <a:rPr lang="en-US" altLang="en-US" dirty="0"/>
              <a:t>References</a:t>
            </a:r>
          </a:p>
          <a:p>
            <a:r>
              <a:rPr lang="en-US" altLang="en-US" sz="1400" b="0" dirty="0"/>
              <a:t>Adams, S. &amp; </a:t>
            </a:r>
            <a:r>
              <a:rPr lang="en-US" altLang="en-US" sz="1400" b="0" dirty="0" err="1"/>
              <a:t>Leveson</a:t>
            </a:r>
            <a:r>
              <a:rPr lang="en-US" altLang="en-US" sz="1400" b="0" dirty="0"/>
              <a:t>, S. (2012) Clinical prediction rules. BMJ 2012;344:d8312.  Retrieved from </a:t>
            </a:r>
            <a:r>
              <a:rPr lang="en-US" altLang="en-US" sz="1400" b="0" dirty="0">
                <a:hlinkClick r:id="rId4" tooltip="Link to article"/>
              </a:rPr>
              <a:t>http://www.bmj.com/content/344/bmj.d8312</a:t>
            </a:r>
            <a:r>
              <a:rPr lang="en-US" altLang="en-US" sz="1400" b="0" dirty="0"/>
              <a:t> (</a:t>
            </a:r>
            <a:r>
              <a:rPr lang="en-US" sz="1400" b="0" dirty="0" err="1"/>
              <a:t>doi</a:t>
            </a:r>
            <a:r>
              <a:rPr lang="en-US" sz="1400" b="0" dirty="0"/>
              <a:t>: http://dx.doi.org/10.1136/bmj.d8312)</a:t>
            </a:r>
            <a:endParaRPr lang="en-US" altLang="en-US" sz="1400" b="0" dirty="0"/>
          </a:p>
          <a:p>
            <a:r>
              <a:rPr lang="en-US" altLang="en-US" sz="1400" b="0" dirty="0"/>
              <a:t>Chou, R., et. al. (2011). Screening for prostate cancer: A review of the evidence for the U.S. Preventive Services Task Force. </a:t>
            </a:r>
            <a:r>
              <a:rPr lang="en-US" altLang="en-US" sz="1400" b="0" i="1" dirty="0"/>
              <a:t>Annals of Internal Medicine</a:t>
            </a:r>
            <a:r>
              <a:rPr lang="en-US" altLang="en-US" sz="1400" b="0" dirty="0"/>
              <a:t>, 155(11), 762–771. </a:t>
            </a:r>
          </a:p>
          <a:p>
            <a:r>
              <a:rPr lang="en-US" altLang="en-US" sz="1400" b="0" dirty="0" err="1"/>
              <a:t>Ebright</a:t>
            </a:r>
            <a:r>
              <a:rPr lang="en-US" altLang="en-US" sz="1400" b="0" dirty="0"/>
              <a:t>, P. (2014). Culture of safety, part one: Moving beyond blame. University of California. MERLOT.  Retrieved from </a:t>
            </a:r>
            <a:r>
              <a:rPr lang="en-US" altLang="en-US" sz="1400" b="0" dirty="0">
                <a:hlinkClick r:id="rId5" tooltip="Link to article"/>
              </a:rPr>
              <a:t>http://tlcprojects.org/NEAT/CultureSafety_P1.swf   </a:t>
            </a:r>
            <a:endParaRPr lang="en-US" altLang="en-US" sz="1400" b="0" dirty="0"/>
          </a:p>
          <a:p>
            <a:r>
              <a:rPr lang="en-US" altLang="en-US" sz="1400" b="0" dirty="0"/>
              <a:t>Folsom, A., et al. (2006). An assessment of incremental coronary risk prediction using C-reactive protein and other novel risk markers: The atherosclerosis risk in communities study. </a:t>
            </a:r>
            <a:r>
              <a:rPr lang="en-US" altLang="en-US" sz="1400" b="0" i="1" dirty="0"/>
              <a:t>Archives of Internal Medicine</a:t>
            </a:r>
            <a:r>
              <a:rPr lang="en-US" altLang="en-US" sz="1400" b="0" dirty="0"/>
              <a:t>, 166, 1368–1373. </a:t>
            </a:r>
          </a:p>
          <a:p>
            <a:r>
              <a:rPr lang="en-US" altLang="en-US" sz="1400" b="0" dirty="0" err="1"/>
              <a:t>Guyatt</a:t>
            </a:r>
            <a:r>
              <a:rPr lang="en-US" altLang="en-US" sz="1400" b="0" dirty="0"/>
              <a:t>, G., Rennie, D., Meade, M., &amp; Cook, D. (2014). </a:t>
            </a:r>
            <a:r>
              <a:rPr lang="en-US" altLang="en-US" sz="1400" b="0" i="1" dirty="0"/>
              <a:t>Users’  guides to the medical literature: Essentials of evidence-based clinical practice</a:t>
            </a:r>
            <a:r>
              <a:rPr lang="en-US" altLang="en-US" sz="1400" b="0" dirty="0"/>
              <a:t>, 3rd edition. New York: McGraw-Hill. </a:t>
            </a:r>
          </a:p>
          <a:p>
            <a:r>
              <a:rPr lang="en-US" altLang="en-US" sz="1400" b="0" dirty="0"/>
              <a:t>Harris, G. (2011, Oct. 6). U.S. panel says no to prostate screening for healthy men. </a:t>
            </a:r>
            <a:r>
              <a:rPr lang="en-US" altLang="en-US" sz="1400" b="0" i="1" dirty="0"/>
              <a:t>New York Times</a:t>
            </a:r>
            <a:r>
              <a:rPr lang="en-US" altLang="en-US" sz="1400" b="0" dirty="0"/>
              <a:t>. Retrieved from </a:t>
            </a:r>
            <a:r>
              <a:rPr lang="en-US" altLang="en-US" sz="1400" b="0" dirty="0">
                <a:hlinkClick r:id="rId6" tooltip="Link to article"/>
              </a:rPr>
              <a:t>http://www.nytimes.com/2011/10/07/health/07prostate.html</a:t>
            </a:r>
            <a:endParaRPr lang="en-US" altLang="en-US" sz="1400" b="0" dirty="0"/>
          </a:p>
          <a:p>
            <a:r>
              <a:rPr lang="en-US" altLang="en-US" sz="1400" b="0" dirty="0" err="1"/>
              <a:t>Kolata</a:t>
            </a:r>
            <a:r>
              <a:rPr lang="en-US" altLang="en-US" sz="1400" b="0" dirty="0"/>
              <a:t>, G. (2009, Nov. 22). Behind cancer guidelines, quest for data. </a:t>
            </a:r>
            <a:r>
              <a:rPr lang="en-US" altLang="en-US" sz="1400" b="0" i="1" dirty="0"/>
              <a:t>New York Times</a:t>
            </a:r>
            <a:r>
              <a:rPr lang="en-US" altLang="en-US" sz="1400" b="0" dirty="0"/>
              <a:t>. Retrieved from </a:t>
            </a:r>
            <a:r>
              <a:rPr lang="en-US" altLang="en-US" sz="1400" b="0" dirty="0">
                <a:hlinkClick r:id="rId7" tooltip="Link to article"/>
              </a:rPr>
              <a:t>http://www.nytimes.com/2009/11/23/health/23cancer.html</a:t>
            </a:r>
            <a:endParaRPr lang="en-US" altLang="en-US" sz="1400" b="0" dirty="0"/>
          </a:p>
          <a:p>
            <a:r>
              <a:rPr lang="en-US" altLang="en-US" sz="1400" b="0" dirty="0" err="1"/>
              <a:t>Lafata</a:t>
            </a:r>
            <a:r>
              <a:rPr lang="en-US" altLang="en-US" sz="1400" b="0" dirty="0"/>
              <a:t>, J., Simpkins, J., </a:t>
            </a:r>
            <a:r>
              <a:rPr lang="en-US" altLang="en-US" sz="1400" b="0" dirty="0" err="1"/>
              <a:t>Lamerato</a:t>
            </a:r>
            <a:r>
              <a:rPr lang="en-US" altLang="en-US" sz="1400" b="0" dirty="0"/>
              <a:t>, L., Poisson, L., Divine, G., &amp; Johnson, C. (2004). The economic impact of false-positive cancer screens. </a:t>
            </a:r>
            <a:r>
              <a:rPr lang="en-US" altLang="en-US" sz="1400" b="0" i="1" dirty="0"/>
              <a:t>Cancer, Epidemiology, Biomarkers, &amp; Prevention</a:t>
            </a:r>
            <a:r>
              <a:rPr lang="en-US" altLang="en-US" sz="1400" b="0" dirty="0"/>
              <a:t>, 13, 2126–2132. </a:t>
            </a:r>
          </a:p>
        </p:txBody>
      </p:sp>
      <p:sp>
        <p:nvSpPr>
          <p:cNvPr id="9" name="Slide Number Placeholder 8"/>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dirty="0">
                <a:ea typeface="ＭＳ Ｐゴシック" panose="020B0600070205080204" pitchFamily="34" charset="-128"/>
              </a:rPr>
              <a:t>Evidence-Based Practice</a:t>
            </a:r>
            <a:br>
              <a:rPr lang="en-US" altLang="en-US" dirty="0">
                <a:ea typeface="ＭＳ Ｐゴシック" panose="020B0600070205080204" pitchFamily="34" charset="-128"/>
              </a:rPr>
            </a:br>
            <a:r>
              <a:rPr lang="en-US" altLang="en-US" dirty="0">
                <a:ea typeface="ＭＳ Ｐゴシック" panose="020B0600070205080204" pitchFamily="34" charset="-128"/>
              </a:rPr>
              <a:t>References – Lecture d Continued</a:t>
            </a:r>
          </a:p>
        </p:txBody>
      </p:sp>
      <p:sp>
        <p:nvSpPr>
          <p:cNvPr id="34819" name="PPTShape_0"/>
          <p:cNvSpPr>
            <a:spLocks noGrp="1"/>
          </p:cNvSpPr>
          <p:nvPr>
            <p:ph type="body" sz="quarter" idx="16"/>
          </p:nvPr>
        </p:nvSpPr>
        <p:spPr>
          <a:xfrm>
            <a:off x="457200" y="1600199"/>
            <a:ext cx="8229600" cy="3753293"/>
          </a:xfrm>
        </p:spPr>
        <p:txBody>
          <a:bodyPr/>
          <a:lstStyle/>
          <a:p>
            <a:pPr eaLnBrk="1" hangingPunct="1"/>
            <a:r>
              <a:rPr lang="en-US" altLang="en-US" sz="1400" b="0" dirty="0">
                <a:ea typeface="ＭＳ Ｐゴシック" panose="020B0600070205080204" pitchFamily="34" charset="-128"/>
              </a:rPr>
              <a:t>Nelson, H., Tyne, K., </a:t>
            </a:r>
            <a:r>
              <a:rPr lang="en-US" altLang="en-US" sz="1400" b="0" dirty="0" err="1">
                <a:ea typeface="ＭＳ Ｐゴシック" panose="020B0600070205080204" pitchFamily="34" charset="-128"/>
              </a:rPr>
              <a:t>Naik</a:t>
            </a:r>
            <a:r>
              <a:rPr lang="en-US" altLang="en-US" sz="1400" b="0" dirty="0">
                <a:ea typeface="ＭＳ Ｐゴシック" panose="020B0600070205080204" pitchFamily="34" charset="-128"/>
              </a:rPr>
              <a:t>, A., </a:t>
            </a:r>
            <a:r>
              <a:rPr lang="en-US" altLang="en-US" sz="1400" b="0" dirty="0" err="1">
                <a:ea typeface="ＭＳ Ｐゴシック" panose="020B0600070205080204" pitchFamily="34" charset="-128"/>
              </a:rPr>
              <a:t>Bougatsos</a:t>
            </a:r>
            <a:r>
              <a:rPr lang="en-US" altLang="en-US" sz="1400" b="0" dirty="0">
                <a:ea typeface="ＭＳ Ｐゴシック" panose="020B0600070205080204" pitchFamily="34" charset="-128"/>
              </a:rPr>
              <a:t>, C., Chan, B., &amp; Humphrey, L. (2009). Screening for breast cancer: An update for the U.S. Preventive Services Task Force. </a:t>
            </a:r>
            <a:r>
              <a:rPr lang="en-US" altLang="en-US" sz="1400" b="0" i="1" dirty="0">
                <a:ea typeface="ＭＳ Ｐゴシック" panose="020B0600070205080204" pitchFamily="34" charset="-128"/>
              </a:rPr>
              <a:t>Annals of Internal Medicine</a:t>
            </a:r>
            <a:r>
              <a:rPr lang="en-US" altLang="en-US" sz="1400" b="0" dirty="0">
                <a:ea typeface="ＭＳ Ｐゴシック" panose="020B0600070205080204" pitchFamily="34" charset="-128"/>
              </a:rPr>
              <a:t>, 151, 727–737.</a:t>
            </a:r>
          </a:p>
          <a:p>
            <a:pPr eaLnBrk="1" hangingPunct="1"/>
            <a:r>
              <a:rPr lang="en-US" altLang="en-US" sz="1400" b="0" dirty="0" err="1">
                <a:ea typeface="ＭＳ Ｐゴシック" panose="020B0600070205080204" pitchFamily="34" charset="-128"/>
              </a:rPr>
              <a:t>Righini</a:t>
            </a:r>
            <a:r>
              <a:rPr lang="en-US" altLang="en-US" sz="1400" b="0" dirty="0">
                <a:ea typeface="ＭＳ Ｐゴシック" panose="020B0600070205080204" pitchFamily="34" charset="-128"/>
              </a:rPr>
              <a:t>, M., et </a:t>
            </a:r>
            <a:r>
              <a:rPr lang="en-US" altLang="en-US" sz="1400" b="0" dirty="0" err="1">
                <a:ea typeface="ＭＳ Ｐゴシック" panose="020B0600070205080204" pitchFamily="34" charset="-128"/>
              </a:rPr>
              <a:t>als</a:t>
            </a:r>
            <a:r>
              <a:rPr lang="en-US" altLang="en-US" sz="1400" b="0" dirty="0">
                <a:ea typeface="ＭＳ Ｐゴシック" panose="020B0600070205080204" pitchFamily="34" charset="-128"/>
              </a:rPr>
              <a:t>. (2013). Predicting deep venous thrombosis in pregnancy: External validation of the LEFT clinical prediction rule. </a:t>
            </a:r>
            <a:r>
              <a:rPr lang="en-US" altLang="en-US" sz="1400" b="0" i="1" dirty="0" err="1">
                <a:ea typeface="ＭＳ Ｐゴシック" panose="020B0600070205080204" pitchFamily="34" charset="-128"/>
              </a:rPr>
              <a:t>Haematologica</a:t>
            </a:r>
            <a:r>
              <a:rPr lang="en-US" altLang="en-US" sz="1400" b="0" dirty="0">
                <a:ea typeface="ＭＳ Ｐゴシック" panose="020B0600070205080204" pitchFamily="34" charset="-128"/>
              </a:rPr>
              <a:t>, </a:t>
            </a:r>
            <a:r>
              <a:rPr lang="en-US" altLang="en-US" sz="1400" b="0" i="1" dirty="0">
                <a:ea typeface="ＭＳ Ｐゴシック" panose="020B0600070205080204" pitchFamily="34" charset="-128"/>
              </a:rPr>
              <a:t>98</a:t>
            </a:r>
            <a:r>
              <a:rPr lang="en-US" altLang="en-US" sz="1400" b="0" dirty="0">
                <a:ea typeface="ＭＳ Ｐゴシック" panose="020B0600070205080204" pitchFamily="34" charset="-128"/>
              </a:rPr>
              <a:t>(4), 545-548</a:t>
            </a:r>
          </a:p>
          <a:p>
            <a:pPr eaLnBrk="1" hangingPunct="1"/>
            <a:r>
              <a:rPr lang="en-US" altLang="en-US" sz="1400" b="0" dirty="0">
                <a:ea typeface="ＭＳ Ｐゴシック" panose="020B0600070205080204" pitchFamily="34" charset="-128"/>
              </a:rPr>
              <a:t>Schwartz, L., </a:t>
            </a:r>
            <a:r>
              <a:rPr lang="en-US" altLang="en-US" sz="1400" b="0" dirty="0" err="1">
                <a:ea typeface="ＭＳ Ｐゴシック" panose="020B0600070205080204" pitchFamily="34" charset="-128"/>
              </a:rPr>
              <a:t>Woloshin</a:t>
            </a:r>
            <a:r>
              <a:rPr lang="en-US" altLang="en-US" sz="1400" b="0" dirty="0">
                <a:ea typeface="ＭＳ Ｐゴシック" panose="020B0600070205080204" pitchFamily="34" charset="-128"/>
              </a:rPr>
              <a:t>, S., Fowler, F., &amp; Welch, H. (2004). Enthusiasm for cancer screening in the United States. </a:t>
            </a:r>
            <a:r>
              <a:rPr lang="en-US" altLang="en-US" sz="1400" b="0" i="1" dirty="0">
                <a:ea typeface="ＭＳ Ｐゴシック" panose="020B0600070205080204" pitchFamily="34" charset="-128"/>
              </a:rPr>
              <a:t>Journal of the American Medical Association</a:t>
            </a:r>
            <a:r>
              <a:rPr lang="en-US" altLang="en-US" sz="1400" b="0" dirty="0">
                <a:ea typeface="ＭＳ Ｐゴシック" panose="020B0600070205080204" pitchFamily="34" charset="-128"/>
              </a:rPr>
              <a:t>, 291, 71–78. </a:t>
            </a:r>
          </a:p>
          <a:p>
            <a:pPr eaLnBrk="1" hangingPunct="1"/>
            <a:r>
              <a:rPr lang="en-US" altLang="en-US" sz="1400" b="0" dirty="0" err="1">
                <a:ea typeface="ＭＳ Ｐゴシック" panose="020B0600070205080204" pitchFamily="34" charset="-128"/>
              </a:rPr>
              <a:t>Siontis</a:t>
            </a:r>
            <a:r>
              <a:rPr lang="en-US" altLang="en-US" sz="1400" b="0" dirty="0">
                <a:ea typeface="ＭＳ Ｐゴシック" panose="020B0600070205080204" pitchFamily="34" charset="-128"/>
              </a:rPr>
              <a:t>, G. (2012). </a:t>
            </a:r>
            <a:r>
              <a:rPr lang="en-US" altLang="en-US" sz="1400" b="0" dirty="0"/>
              <a:t>Comparisons of established risk prediction models for cardiovascular disease: systematic review  </a:t>
            </a:r>
            <a:r>
              <a:rPr lang="en-US" altLang="en-US" sz="1400" b="0" i="1" dirty="0"/>
              <a:t>BMJ</a:t>
            </a:r>
            <a:r>
              <a:rPr lang="en-US" altLang="en-US" sz="1400" b="0" dirty="0"/>
              <a:t> ;344:e3318.  Retrieved from </a:t>
            </a:r>
            <a:r>
              <a:rPr lang="en-US" altLang="en-US" sz="1400" b="0" dirty="0">
                <a:hlinkClick r:id="rId4" tooltip="Link to article"/>
              </a:rPr>
              <a:t>http://www.bmj.com/content/344/bmj.e3318.full.pdf+html</a:t>
            </a:r>
            <a:endParaRPr lang="en-US" altLang="en-US" sz="1400" b="0" dirty="0">
              <a:ea typeface="ＭＳ Ｐゴシック" panose="020B0600070205080204" pitchFamily="34" charset="-128"/>
            </a:endParaRPr>
          </a:p>
          <a:p>
            <a:pPr eaLnBrk="1" hangingPunct="1"/>
            <a:r>
              <a:rPr lang="en-US" altLang="en-US" sz="1400" b="0" dirty="0">
                <a:ea typeface="ＭＳ Ｐゴシック" panose="020B0600070205080204" pitchFamily="34" charset="-128"/>
              </a:rPr>
              <a:t>Wells, P., et al. (2000). Derivation of a simple clinical model to categorize patients probability of pulmonary embolism:  Increasing the models utility with the </a:t>
            </a:r>
            <a:r>
              <a:rPr lang="en-US" altLang="en-US" sz="1400" b="0" dirty="0" err="1">
                <a:ea typeface="ＭＳ Ｐゴシック" panose="020B0600070205080204" pitchFamily="34" charset="-128"/>
              </a:rPr>
              <a:t>SimpliRED</a:t>
            </a:r>
            <a:r>
              <a:rPr lang="en-US" altLang="en-US" sz="1400" b="0" dirty="0">
                <a:ea typeface="ＭＳ Ｐゴシック" panose="020B0600070205080204" pitchFamily="34" charset="-128"/>
              </a:rPr>
              <a:t> D-dimer. </a:t>
            </a:r>
            <a:r>
              <a:rPr lang="en-US" altLang="en-US" sz="1400" b="0" i="1" dirty="0">
                <a:ea typeface="ＭＳ Ｐゴシック" panose="020B0600070205080204" pitchFamily="34" charset="-128"/>
              </a:rPr>
              <a:t>Thrombosis and </a:t>
            </a:r>
            <a:r>
              <a:rPr lang="en-US" altLang="en-US" sz="1400" b="0" i="1" dirty="0" err="1">
                <a:ea typeface="ＭＳ Ｐゴシック" panose="020B0600070205080204" pitchFamily="34" charset="-128"/>
              </a:rPr>
              <a:t>Haemostasis</a:t>
            </a:r>
            <a:r>
              <a:rPr lang="en-US" altLang="en-US" sz="1400" b="0" dirty="0">
                <a:ea typeface="ＭＳ Ｐゴシック" panose="020B0600070205080204" pitchFamily="34" charset="-128"/>
              </a:rPr>
              <a:t>, 83, 416–420. </a:t>
            </a:r>
          </a:p>
          <a:p>
            <a:pPr eaLnBrk="1" hangingPunct="1"/>
            <a:r>
              <a:rPr lang="en-US" altLang="en-US" sz="1400" b="0" dirty="0">
                <a:ea typeface="ＭＳ Ｐゴシック" panose="020B0600070205080204" pitchFamily="34" charset="-128"/>
              </a:rPr>
              <a:t>Wells, P., Owen, C., Doucette, S., Fergusson, D., &amp; Tran, H. (2006). Does this patient have deep vein thrombosis? </a:t>
            </a:r>
            <a:r>
              <a:rPr lang="en-US" altLang="en-US" sz="1400" b="0" i="1" dirty="0">
                <a:ea typeface="ＭＳ Ｐゴシック" panose="020B0600070205080204" pitchFamily="34" charset="-128"/>
              </a:rPr>
              <a:t>Journal of the American Medical Association</a:t>
            </a:r>
            <a:r>
              <a:rPr lang="en-US" altLang="en-US" sz="1400" b="0" dirty="0">
                <a:ea typeface="ＭＳ Ｐゴシック" panose="020B0600070205080204" pitchFamily="34" charset="-128"/>
              </a:rPr>
              <a:t>, 295, 199–207.</a:t>
            </a:r>
          </a:p>
        </p:txBody>
      </p:sp>
      <p:sp>
        <p:nvSpPr>
          <p:cNvPr id="3" name="Text Placeholder 2"/>
          <p:cNvSpPr>
            <a:spLocks noGrp="1"/>
          </p:cNvSpPr>
          <p:nvPr>
            <p:ph type="body" sz="quarter" idx="21"/>
          </p:nvPr>
        </p:nvSpPr>
        <p:spPr>
          <a:xfrm>
            <a:off x="457200" y="5481083"/>
            <a:ext cx="8229600" cy="930350"/>
          </a:xfrm>
        </p:spPr>
        <p:txBody>
          <a:bodyPr/>
          <a:lstStyle/>
          <a:p>
            <a:r>
              <a:rPr lang="en-US" altLang="en-US" dirty="0">
                <a:ea typeface="ＭＳ Ｐゴシック" panose="020B0600070205080204" pitchFamily="34" charset="-128"/>
              </a:rPr>
              <a:t>Charts, Tables, Figures</a:t>
            </a:r>
          </a:p>
          <a:p>
            <a:r>
              <a:rPr lang="en-US" altLang="en-US" sz="1400" b="0" dirty="0">
                <a:ea typeface="ＭＳ Ｐゴシック" panose="020B0600070205080204" pitchFamily="34" charset="-128"/>
              </a:rPr>
              <a:t>5.4  Figure:  Adapted from </a:t>
            </a:r>
            <a:r>
              <a:rPr lang="en-US" altLang="en-US" sz="1400" b="0" dirty="0" err="1">
                <a:ea typeface="ＭＳ Ｐゴシック" panose="020B0600070205080204" pitchFamily="34" charset="-128"/>
              </a:rPr>
              <a:t>Guyatt</a:t>
            </a:r>
            <a:r>
              <a:rPr lang="en-US" altLang="en-US" sz="1400" b="0" dirty="0">
                <a:ea typeface="ＭＳ Ｐゴシック" panose="020B0600070205080204" pitchFamily="34" charset="-128"/>
              </a:rPr>
              <a:t>, G., Rennie, D., Meade, M., &amp; Cook, D. (2008). </a:t>
            </a:r>
            <a:r>
              <a:rPr lang="en-US" altLang="en-US" sz="1400" b="0" i="1" dirty="0">
                <a:ea typeface="ＭＳ Ｐゴシック" panose="020B0600070205080204" pitchFamily="34" charset="-128"/>
              </a:rPr>
              <a:t>Users’  guides to the medical literature: Essentials of evidence-based clinical practice</a:t>
            </a:r>
            <a:r>
              <a:rPr lang="en-US" altLang="en-US" sz="1400" b="0" dirty="0">
                <a:ea typeface="ＭＳ Ｐゴシック" panose="020B0600070205080204" pitchFamily="34" charset="-128"/>
              </a:rPr>
              <a:t>. New York: McGraw-Hill.</a:t>
            </a:r>
          </a:p>
        </p:txBody>
      </p:sp>
      <p:sp>
        <p:nvSpPr>
          <p:cNvPr id="3482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Arial" panose="020B0604020202020204" pitchFamily="34" charset="0"/>
              </a:defRPr>
            </a:lvl1pPr>
            <a:lvl2pPr marL="742950" indent="-285750">
              <a:spcBef>
                <a:spcPct val="20000"/>
              </a:spcBef>
              <a:buSzPct val="85000"/>
              <a:buFont typeface="Arial" panose="020B0604020202020204" pitchFamily="34" charset="0"/>
              <a:buChar char="–"/>
              <a:defRPr sz="2800">
                <a:solidFill>
                  <a:schemeClr val="tx1"/>
                </a:solidFill>
                <a:latin typeface="Arial" panose="020B0604020202020204" pitchFamily="34" charset="0"/>
              </a:defRPr>
            </a:lvl2pPr>
            <a:lvl3pPr marL="1143000" indent="-228600">
              <a:spcBef>
                <a:spcPct val="20000"/>
              </a:spcBef>
              <a:buSzPct val="80000"/>
              <a:buFont typeface="Courier New" panose="02070309020205020404" pitchFamily="49" charset="0"/>
              <a:buChar char="o"/>
              <a:defRPr sz="2400">
                <a:solidFill>
                  <a:schemeClr val="tx1"/>
                </a:solidFill>
                <a:latin typeface="Arial" panose="020B0604020202020204" pitchFamily="34" charset="0"/>
              </a:defRPr>
            </a:lvl3pPr>
            <a:lvl4pPr marL="1600200" indent="-228600">
              <a:spcBef>
                <a:spcPct val="20000"/>
              </a:spcBef>
              <a:buSzPct val="12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70000"/>
              <a:buFont typeface="Wingdings" panose="05000000000000000000" pitchFamily="2" charset="2"/>
              <a:buChar char="q"/>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70000"/>
              <a:buFont typeface="Wingdings" panose="05000000000000000000" pitchFamily="2" charset="2"/>
              <a:buChar char="q"/>
              <a:defRPr sz="2000">
                <a:solidFill>
                  <a:schemeClr val="tx1"/>
                </a:solidFill>
                <a:latin typeface="Arial" panose="020B0604020202020204" pitchFamily="34" charset="0"/>
              </a:defRPr>
            </a:lvl9pPr>
          </a:lstStyle>
          <a:p>
            <a:pPr>
              <a:spcBef>
                <a:spcPct val="0"/>
              </a:spcBef>
              <a:buFontTx/>
              <a:buNone/>
            </a:pPr>
            <a:fld id="{0F6F3901-CA71-4885-B151-50B5722F1DD9}" type="slidenum">
              <a:rPr lang="en-US" altLang="en-US" sz="1000" smtClean="0">
                <a:solidFill>
                  <a:srgbClr val="898989"/>
                </a:solidFill>
                <a:ea typeface="ＭＳ Ｐゴシック" panose="020B0600070205080204" pitchFamily="34" charset="-128"/>
              </a:rPr>
              <a:pPr>
                <a:spcBef>
                  <a:spcPct val="0"/>
                </a:spcBef>
                <a:buFontTx/>
                <a:buNone/>
              </a:pPr>
              <a:t>13</a:t>
            </a:fld>
            <a:endParaRPr lang="en-US" altLang="en-US" sz="1000">
              <a:solidFill>
                <a:srgbClr val="898989"/>
              </a:solidFill>
              <a:ea typeface="ＭＳ Ｐゴシック" panose="020B0600070205080204" pitchFamily="34" charset="-128"/>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6"/>
            <a:ext cx="8229600" cy="2267712"/>
          </a:xfrm>
        </p:spPr>
        <p:txBody>
          <a:bodyPr/>
          <a:lstStyle/>
          <a:p>
            <a:r>
              <a:rPr lang="en-US" dirty="0"/>
              <a:t>The Culture of Health Care</a:t>
            </a:r>
            <a:br>
              <a:rPr lang="en-US" dirty="0"/>
            </a:br>
            <a:r>
              <a:rPr lang="en-US" dirty="0"/>
              <a:t>Evidence-Based Practice</a:t>
            </a:r>
            <a:br>
              <a:rPr lang="en-US" dirty="0"/>
            </a:br>
            <a:r>
              <a:rPr lang="en-US" dirty="0"/>
              <a:t>Lecture d</a:t>
            </a:r>
          </a:p>
        </p:txBody>
      </p:sp>
      <p:sp>
        <p:nvSpPr>
          <p:cNvPr id="3" name="Content Placeholder 2"/>
          <p:cNvSpPr>
            <a:spLocks noGrp="1"/>
          </p:cNvSpPr>
          <p:nvPr>
            <p:ph sz="quarter" idx="14"/>
          </p:nvPr>
        </p:nvSpPr>
        <p:spPr/>
        <p:txBody>
          <a:bodyPr/>
          <a:lstStyle/>
          <a:p>
            <a:r>
              <a:rPr lang="en-US" sz="2800" dirty="0"/>
              <a:t>This material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p:txBody>
      </p:sp>
      <p:sp>
        <p:nvSpPr>
          <p:cNvPr id="5" name="Slide Number Placeholder 4"/>
          <p:cNvSpPr>
            <a:spLocks noGrp="1"/>
          </p:cNvSpPr>
          <p:nvPr>
            <p:ph type="sldNum" sz="quarter" idx="4"/>
          </p:nvPr>
        </p:nvSpPr>
        <p:spPr/>
        <p:txBody>
          <a:bodyPr/>
          <a:lstStyle/>
          <a:p>
            <a:fld id="{F3BF8891-5E06-46C2-89A4-6DB85D39BA35}" type="slidenum">
              <a:rPr lang="en-US" smtClean="0"/>
              <a:pPr/>
              <a:t>14</a:t>
            </a:fld>
            <a:endParaRPr lang="en-US" dirty="0"/>
          </a:p>
        </p:txBody>
      </p:sp>
    </p:spTree>
    <p:extLst>
      <p:ext uri="{BB962C8B-B14F-4D97-AF65-F5344CB8AC3E}">
        <p14:creationId xmlns:p14="http://schemas.microsoft.com/office/powerpoint/2010/main" val="187278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a:ea typeface="ＭＳ Ｐゴシック" panose="020B0600070205080204" pitchFamily="34" charset="-128"/>
              </a:rPr>
              <a:t>The Culture of Health Care</a:t>
            </a:r>
          </a:p>
        </p:txBody>
      </p:sp>
      <p:sp>
        <p:nvSpPr>
          <p:cNvPr id="12291" name="Text Placeholder 2"/>
          <p:cNvSpPr>
            <a:spLocks noGrp="1"/>
          </p:cNvSpPr>
          <p:nvPr>
            <p:ph type="body" sz="half" idx="2"/>
          </p:nvPr>
        </p:nvSpPr>
        <p:spPr/>
        <p:txBody>
          <a:bodyPr/>
          <a:lstStyle/>
          <a:p>
            <a:pPr eaLnBrk="1" hangingPunct="1"/>
            <a:r>
              <a:rPr lang="en-US" altLang="en-US">
                <a:ea typeface="ＭＳ Ｐゴシック" panose="020B0600070205080204" pitchFamily="34" charset="-128"/>
              </a:rPr>
              <a:t>Evidence-Based Practice</a:t>
            </a:r>
          </a:p>
        </p:txBody>
      </p:sp>
      <p:sp>
        <p:nvSpPr>
          <p:cNvPr id="12292" name="Text Placeholder 3"/>
          <p:cNvSpPr>
            <a:spLocks noGrp="1"/>
          </p:cNvSpPr>
          <p:nvPr>
            <p:ph type="body" sz="quarter" idx="11"/>
          </p:nvPr>
        </p:nvSpPr>
        <p:spPr/>
        <p:txBody>
          <a:bodyPr/>
          <a:lstStyle/>
          <a:p>
            <a:pPr eaLnBrk="1" hangingPunct="1"/>
            <a:r>
              <a:rPr lang="en-US" altLang="en-US" dirty="0">
                <a:ea typeface="ＭＳ Ｐゴシック" panose="020B0600070205080204" pitchFamily="34" charset="-128"/>
              </a:rPr>
              <a:t>Lecture d</a:t>
            </a:r>
          </a:p>
        </p:txBody>
      </p:sp>
      <p:sp>
        <p:nvSpPr>
          <p:cNvPr id="12293" name="Text Placeholder 4"/>
          <p:cNvSpPr>
            <a:spLocks noGrp="1"/>
          </p:cNvSpPr>
          <p:nvPr>
            <p:ph type="body" sz="quarter" idx="12"/>
          </p:nvPr>
        </p:nvSpPr>
        <p:spPr>
          <a:xfrm>
            <a:off x="685800" y="5232400"/>
            <a:ext cx="7772400" cy="1359786"/>
          </a:xfrm>
        </p:spPr>
        <p:txBody>
          <a:bodyPr/>
          <a:lstStyle/>
          <a:p>
            <a:pPr algn="ctr" eaLnBrk="1" hangingPunct="1"/>
            <a:r>
              <a:rPr altLang="en-US" i="1" dirty="0">
                <a:ea typeface="Calibri" panose="020F0502020204030204" pitchFamily="34" charset="0"/>
                <a:cs typeface="Times New Roman" panose="02020603050405020304" pitchFamily="18" charset="0"/>
              </a:rPr>
              <a:t>This material (Comp 2 Unit 5) was developed by Oregon Health &amp; Science University, funded by the Department of Health and Human Services, Office of the National Coordinator for Health Information Technology under Award Number IU24OC000015. This material was updated in 2016 by Bellevue College under Award Number 90WT0002.</a:t>
            </a:r>
          </a:p>
          <a:p>
            <a:r>
              <a:rPr altLang="en-US" i="1" dirty="0">
                <a:ea typeface="Calibri" panose="020F0502020204030204" pitchFamily="34" charset="0"/>
                <a:cs typeface="Times New Roman" panose="02020603050405020304" pitchFamily="18" charset="0"/>
              </a:rPr>
              <a:t>This work is licensed under the Creative Commons Attribution-</a:t>
            </a:r>
            <a:r>
              <a:rPr altLang="en-US" i="1" dirty="0" err="1">
                <a:ea typeface="Calibri" panose="020F0502020204030204" pitchFamily="34" charset="0"/>
                <a:cs typeface="Times New Roman" panose="02020603050405020304" pitchFamily="18" charset="0"/>
              </a:rPr>
              <a:t>NonCommercial</a:t>
            </a:r>
            <a:r>
              <a:rPr altLang="en-US" i="1" dirty="0">
                <a:ea typeface="Calibri" panose="020F0502020204030204" pitchFamily="34" charset="0"/>
                <a:cs typeface="Times New Roman" panose="02020603050405020304" pitchFamily="18" charset="0"/>
              </a:rPr>
              <a:t>-</a:t>
            </a:r>
            <a:r>
              <a:rPr altLang="en-US" i="1" dirty="0" err="1">
                <a:ea typeface="Calibri" panose="020F0502020204030204" pitchFamily="34" charset="0"/>
                <a:cs typeface="Times New Roman" panose="02020603050405020304" pitchFamily="18" charset="0"/>
              </a:rPr>
              <a:t>ShareAlike</a:t>
            </a:r>
            <a:r>
              <a:rPr altLang="en-US" i="1" dirty="0">
                <a:ea typeface="Calibri" panose="020F0502020204030204" pitchFamily="34" charset="0"/>
                <a:cs typeface="Times New Roman" panose="02020603050405020304" pitchFamily="18" charset="0"/>
              </a:rPr>
              <a:t> 4.0 International License. To view a copy of this license, visit </a:t>
            </a:r>
            <a:r>
              <a:rPr lang="en-US" altLang="en-US" dirty="0">
                <a:ea typeface="Calibri" pitchFamily="34" charset="0"/>
                <a:cs typeface="Times New Roman" pitchFamily="18" charset="0"/>
                <a:hlinkClick r:id="rId4" tooltip="Link to Creative Commons CC BY NC SA 4.0 International License"/>
              </a:rPr>
              <a:t>http://creativecommons.org/licenses/by-nc-sa/4.0/</a:t>
            </a:r>
            <a:r>
              <a:rPr altLang="en-US" i="1" dirty="0">
                <a:ea typeface="Calibri" panose="020F0502020204030204" pitchFamily="34" charset="0"/>
                <a:cs typeface="Times New Roman" panose="02020603050405020304" pitchFamily="18" charset="0"/>
              </a:rPr>
              <a:t>.</a:t>
            </a:r>
            <a:endParaRPr altLang="en-US" dirty="0">
              <a:ea typeface="Calibri" panose="020F0502020204030204" pitchFamily="34" charset="0"/>
              <a:cs typeface="Arial" panose="020B0604020202020204" pitchFamily="34" charset="0"/>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a:t>Evidence-Based Practice</a:t>
            </a:r>
            <a:br>
              <a:rPr lang="en-US" altLang="en-US" dirty="0"/>
            </a:br>
            <a:r>
              <a:rPr lang="en-US" altLang="en-US" dirty="0"/>
              <a:t>Learning Objectives</a:t>
            </a:r>
          </a:p>
        </p:txBody>
      </p:sp>
      <p:sp>
        <p:nvSpPr>
          <p:cNvPr id="14339" name="Content Placeholder 2"/>
          <p:cNvSpPr>
            <a:spLocks noGrp="1"/>
          </p:cNvSpPr>
          <p:nvPr>
            <p:ph sz="quarter" idx="14"/>
          </p:nvPr>
        </p:nvSpPr>
        <p:spPr/>
        <p:txBody>
          <a:bodyPr/>
          <a:lstStyle/>
          <a:p>
            <a:r>
              <a:rPr lang="en-US" altLang="en-US" sz="2000" dirty="0"/>
              <a:t>Define the key tenets of evidence-based medicine (EBM) and its role in the culture of health care (Lectures a, b).</a:t>
            </a:r>
          </a:p>
          <a:p>
            <a:r>
              <a:rPr lang="en-US" altLang="en-US" sz="2000" dirty="0"/>
              <a:t>Construct answerable clinical questions and critically appraise evidence answering them (Lecture b).</a:t>
            </a:r>
          </a:p>
          <a:p>
            <a:r>
              <a:rPr lang="en-US" altLang="en-US" sz="2000" dirty="0"/>
              <a:t>Explain how EBM can be applied to intervention studies, including the phrasing of answerable questions, finding evidence to answer them, and applying them to given clinical situations (Lecture c).</a:t>
            </a:r>
          </a:p>
          <a:p>
            <a:r>
              <a:rPr lang="en-US" altLang="en-US" sz="2000" dirty="0"/>
              <a:t>Describe how EBM can be applied to key clinical questions of diagnosis, harm, and prognosis (Lectures d, e).</a:t>
            </a:r>
          </a:p>
          <a:p>
            <a:r>
              <a:rPr lang="en-US" altLang="en-US" sz="2000" dirty="0"/>
              <a:t>Discuss the benefits and limitations to summarizing evidence (Lecture f).</a:t>
            </a:r>
          </a:p>
          <a:p>
            <a:r>
              <a:rPr lang="en-US" altLang="en-US" sz="2000" dirty="0"/>
              <a:t>Describe how EBM is used in clinical settings through clinical practice guidelines and decision analysis (Lecture g).</a:t>
            </a:r>
          </a:p>
        </p:txBody>
      </p:sp>
      <p:sp>
        <p:nvSpPr>
          <p:cNvPr id="5" name="Slide Number Placeholder 4"/>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Using EBM to Assess Questions </a:t>
            </a:r>
            <a:br>
              <a:rPr lang="en-US"/>
            </a:br>
            <a:r>
              <a:rPr lang="en-US"/>
              <a:t>about Diagnosis</a:t>
            </a:r>
            <a:endParaRPr lang="en-US" dirty="0"/>
          </a:p>
        </p:txBody>
      </p:sp>
      <p:sp>
        <p:nvSpPr>
          <p:cNvPr id="16387" name="Rectangle 3"/>
          <p:cNvSpPr>
            <a:spLocks noGrp="1" noChangeArrowheads="1"/>
          </p:cNvSpPr>
          <p:nvPr>
            <p:ph sz="quarter" idx="14"/>
          </p:nvPr>
        </p:nvSpPr>
        <p:spPr>
          <a:xfrm>
            <a:off x="457200" y="1600200"/>
            <a:ext cx="8229600" cy="4949456"/>
          </a:xfrm>
        </p:spPr>
        <p:txBody>
          <a:bodyPr/>
          <a:lstStyle/>
          <a:p>
            <a:r>
              <a:rPr lang="en-US" altLang="en-US" sz="2800" dirty="0"/>
              <a:t>Diagnostic process involves logical reasoning and pattern recognition</a:t>
            </a:r>
          </a:p>
          <a:p>
            <a:r>
              <a:rPr lang="en-US" altLang="en-US" sz="2800" dirty="0"/>
              <a:t>Consists of two essential steps:</a:t>
            </a:r>
          </a:p>
          <a:p>
            <a:pPr lvl="1"/>
            <a:r>
              <a:rPr lang="en-US" altLang="en-US" sz="2400" dirty="0"/>
              <a:t>Enumerate diagnostic possibilities and estimate their relative likelihood, generating differential diagnosis</a:t>
            </a:r>
          </a:p>
          <a:p>
            <a:pPr lvl="1"/>
            <a:r>
              <a:rPr lang="en-US" altLang="en-US" sz="2400" dirty="0"/>
              <a:t>Incorporate new information from diagnostic tests to change probabilities, rule out some possibilities, and choose most likely diagnosis</a:t>
            </a:r>
          </a:p>
          <a:p>
            <a:r>
              <a:rPr lang="en-US" altLang="en-US" sz="2800" dirty="0"/>
              <a:t>Two variations on diagnosis to be discussed:</a:t>
            </a:r>
          </a:p>
          <a:p>
            <a:pPr lvl="1"/>
            <a:r>
              <a:rPr lang="en-US" altLang="en-US" sz="2400" i="1" dirty="0"/>
              <a:t>Screening</a:t>
            </a:r>
          </a:p>
          <a:p>
            <a:pPr lvl="1"/>
            <a:r>
              <a:rPr lang="en-US" altLang="en-US" sz="2400" i="1" dirty="0"/>
              <a:t>Clinical prediction rules</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2"/>
          <p:cNvSpPr>
            <a:spLocks noGrp="1" noChangeArrowheads="1"/>
          </p:cNvSpPr>
          <p:nvPr>
            <p:ph type="title"/>
          </p:nvPr>
        </p:nvSpPr>
        <p:spPr/>
        <p:txBody>
          <a:bodyPr/>
          <a:lstStyle/>
          <a:p>
            <a:r>
              <a:rPr lang="en-US"/>
              <a:t>Diagnostic (Un)Certainty Can Be Expressed as Probabilities</a:t>
            </a:r>
            <a:endParaRPr lang="en-US" dirty="0"/>
          </a:p>
        </p:txBody>
      </p:sp>
      <p:sp>
        <p:nvSpPr>
          <p:cNvPr id="18435" name="Rectangle 13"/>
          <p:cNvSpPr>
            <a:spLocks noGrp="1" noChangeArrowheads="1"/>
          </p:cNvSpPr>
          <p:nvPr>
            <p:ph sz="quarter" idx="14"/>
          </p:nvPr>
        </p:nvSpPr>
        <p:spPr/>
        <p:txBody>
          <a:bodyPr/>
          <a:lstStyle/>
          <a:p>
            <a:r>
              <a:rPr lang="en-US" altLang="en-US" dirty="0"/>
              <a:t>Probability is expressed from 0.0 to 1.0</a:t>
            </a:r>
          </a:p>
          <a:p>
            <a:pPr lvl="1"/>
            <a:r>
              <a:rPr lang="en-US" altLang="en-US" dirty="0"/>
              <a:t>Probability of heads on a coin flip = 0.5</a:t>
            </a:r>
          </a:p>
          <a:p>
            <a:r>
              <a:rPr lang="en-US" altLang="en-US" dirty="0"/>
              <a:t>Alternative expression is odds</a:t>
            </a:r>
          </a:p>
          <a:p>
            <a:pPr lvl="1"/>
            <a:r>
              <a:rPr lang="en-US" altLang="en-US" dirty="0"/>
              <a:t>Odds = Probability of event occurring / Probability of event not occurring</a:t>
            </a:r>
          </a:p>
          <a:p>
            <a:pPr lvl="1"/>
            <a:r>
              <a:rPr lang="en-US" altLang="en-US" dirty="0"/>
              <a:t>Odds of heads on a coin flip = 0.5/0.5 = 1</a:t>
            </a:r>
          </a:p>
          <a:p>
            <a:r>
              <a:rPr lang="en-US" altLang="en-US" dirty="0"/>
              <a:t>Rolling a die</a:t>
            </a:r>
          </a:p>
          <a:p>
            <a:pPr lvl="1"/>
            <a:r>
              <a:rPr lang="en-US" altLang="en-US" dirty="0"/>
              <a:t>Probability of any number = 1/6</a:t>
            </a:r>
          </a:p>
          <a:p>
            <a:pPr lvl="1"/>
            <a:r>
              <a:rPr lang="en-US" altLang="en-US" dirty="0"/>
              <a:t>Odds of any number = 1/5</a:t>
            </a:r>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2"/>
          <p:cNvSpPr>
            <a:spLocks noGrp="1" noChangeArrowheads="1"/>
          </p:cNvSpPr>
          <p:nvPr>
            <p:ph type="title"/>
          </p:nvPr>
        </p:nvSpPr>
        <p:spPr/>
        <p:txBody>
          <a:bodyPr/>
          <a:lstStyle/>
          <a:p>
            <a:r>
              <a:rPr lang="en-US" altLang="en-US"/>
              <a:t>Some Other Probability Principles</a:t>
            </a:r>
          </a:p>
        </p:txBody>
      </p:sp>
      <p:sp>
        <p:nvSpPr>
          <p:cNvPr id="20483" name="Rectangle 13"/>
          <p:cNvSpPr>
            <a:spLocks noGrp="1" noChangeArrowheads="1"/>
          </p:cNvSpPr>
          <p:nvPr>
            <p:ph sz="quarter" idx="14"/>
          </p:nvPr>
        </p:nvSpPr>
        <p:spPr/>
        <p:txBody>
          <a:bodyPr/>
          <a:lstStyle/>
          <a:p>
            <a:r>
              <a:rPr lang="en-US" altLang="en-US" dirty="0"/>
              <a:t>Sum of all probabilities should equal 1</a:t>
            </a:r>
          </a:p>
          <a:p>
            <a:pPr lvl="1"/>
            <a:r>
              <a:rPr lang="en-US" altLang="en-US" dirty="0"/>
              <a:t>e.g., p[heads] + p[tails] = 0.5 + 0.5 = 1</a:t>
            </a:r>
          </a:p>
          <a:p>
            <a:r>
              <a:rPr lang="en-US" altLang="en-US" dirty="0"/>
              <a:t>Bayes’ theorem in diagnosis</a:t>
            </a:r>
          </a:p>
          <a:p>
            <a:pPr lvl="1"/>
            <a:r>
              <a:rPr lang="en-US" altLang="en-US" dirty="0"/>
              <a:t>Post-test (posterior) probability a function of pre-test (prior) probability and results of test</a:t>
            </a:r>
          </a:p>
          <a:p>
            <a:pPr lvl="1"/>
            <a:r>
              <a:rPr lang="en-US" altLang="en-US" dirty="0"/>
              <a:t>Post-test probability variable increases with positive test and decreases with negative test</a:t>
            </a:r>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a:t>Diagnostic and Therapeutic Thresholds </a:t>
            </a:r>
            <a:r>
              <a:rPr lang="en-US" sz="2800" dirty="0"/>
              <a:t>(</a:t>
            </a:r>
            <a:r>
              <a:rPr lang="en-US" sz="2800" dirty="0" err="1"/>
              <a:t>Guyatt</a:t>
            </a:r>
            <a:r>
              <a:rPr lang="en-US" sz="2800" dirty="0"/>
              <a:t>, 2008)</a:t>
            </a:r>
          </a:p>
        </p:txBody>
      </p:sp>
      <p:pic>
        <p:nvPicPr>
          <p:cNvPr id="3" name="Picture Placeholder 2" descr="Diagram of diagnostic and therapeutic thresholds.  There is a line depicting a range from zero percent to one-hundred percent.&#10;&#10;Just past zero percent is the Test Threshold.  Just before one-hundred percent is the Treatment Threshold.&#10;&#10;Diagram depicts that the probability below the test threshold as no testing being warranted; probability between test and treatment thresholds, further testing is required; and the probability above the treatment threshold, testing is completed and treatment commences.&#10;&#10;(Adapted from Guyatt, Rennie, Meade, &amp; Cook, 2008)" title="5.4 Figure: Diagram: Diagnostic and Therapeutic Thresholds (Guyatt, 2008)"/>
          <p:cNvPicPr>
            <a:picLocks noGrp="1" noChangeAspect="1"/>
          </p:cNvPicPr>
          <p:nvPr>
            <p:ph type="pic" sz="quarter" idx="14"/>
          </p:nvPr>
        </p:nvPicPr>
        <p:blipFill>
          <a:blip r:embed="rId4">
            <a:extLst>
              <a:ext uri="{28A0092B-C50C-407E-A947-70E740481C1C}">
                <a14:useLocalDpi xmlns:a14="http://schemas.microsoft.com/office/drawing/2010/main" val="0"/>
              </a:ext>
            </a:extLst>
          </a:blip>
          <a:stretch>
            <a:fillRect/>
          </a:stretch>
        </p:blipFill>
        <p:spPr>
          <a:xfrm>
            <a:off x="657225" y="1881346"/>
            <a:ext cx="7829550" cy="3933825"/>
          </a:xfrm>
        </p:spPr>
      </p:pic>
      <p:sp>
        <p:nvSpPr>
          <p:cNvPr id="22532" name="Text Placeholder 22"/>
          <p:cNvSpPr>
            <a:spLocks noGrp="1"/>
          </p:cNvSpPr>
          <p:nvPr>
            <p:ph type="body" sz="quarter" idx="32"/>
          </p:nvPr>
        </p:nvSpPr>
        <p:spPr/>
        <p:txBody>
          <a:bodyPr/>
          <a:lstStyle/>
          <a:p>
            <a:r>
              <a:rPr lang="en-US" altLang="en-US" dirty="0"/>
              <a:t>5.4  Figure:  Adapted from </a:t>
            </a:r>
            <a:r>
              <a:rPr lang="en-US" altLang="en-US" dirty="0" err="1"/>
              <a:t>Guyatt</a:t>
            </a:r>
            <a:r>
              <a:rPr lang="en-US" altLang="en-US" dirty="0"/>
              <a:t>, Rennie, Meade, &amp; Cook, 2008</a:t>
            </a:r>
          </a:p>
        </p:txBody>
      </p:sp>
      <p:sp>
        <p:nvSpPr>
          <p:cNvPr id="8" name="Slide Number Placeholder 7"/>
          <p:cNvSpPr>
            <a:spLocks noGrp="1"/>
          </p:cNvSpPr>
          <p:nvPr>
            <p:ph type="sldNum" sz="quarter" idx="4"/>
          </p:nvPr>
        </p:nvSpPr>
        <p:spPr/>
        <p:txBody>
          <a:bodyPr/>
          <a:lstStyle/>
          <a:p>
            <a:fld id="{F3BF8891-5E06-46C2-89A4-6DB85D39BA35}" type="slidenum">
              <a:rPr lang="en-US" smtClean="0"/>
              <a:pPr/>
              <a:t>7</a:t>
            </a:fld>
            <a:endParaRPr lang="en-US" dirty="0"/>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a:t>Screening Tests for Disease</a:t>
            </a:r>
          </a:p>
        </p:txBody>
      </p:sp>
      <p:sp>
        <p:nvSpPr>
          <p:cNvPr id="24579" name="Rectangle 3"/>
          <p:cNvSpPr>
            <a:spLocks noGrp="1" noChangeArrowheads="1"/>
          </p:cNvSpPr>
          <p:nvPr>
            <p:ph sz="quarter" idx="14"/>
          </p:nvPr>
        </p:nvSpPr>
        <p:spPr>
          <a:xfrm>
            <a:off x="457200" y="1600200"/>
            <a:ext cx="8229600" cy="4663440"/>
          </a:xfrm>
        </p:spPr>
        <p:txBody>
          <a:bodyPr/>
          <a:lstStyle/>
          <a:p>
            <a:r>
              <a:rPr lang="en-US" altLang="en-US" sz="2800" dirty="0"/>
              <a:t>“Identification of unrecognized disease”</a:t>
            </a:r>
          </a:p>
          <a:p>
            <a:r>
              <a:rPr lang="en-US" altLang="en-US" sz="2800" dirty="0"/>
              <a:t>Aim to keep disease (or complications) from occurring (primary prevention) or stop progression (secondary prevention)</a:t>
            </a:r>
          </a:p>
          <a:p>
            <a:r>
              <a:rPr lang="en-US" altLang="en-US" sz="2800" dirty="0"/>
              <a:t>Requirements for a screening test</a:t>
            </a:r>
          </a:p>
          <a:p>
            <a:pPr lvl="1"/>
            <a:r>
              <a:rPr lang="en-US" altLang="en-US" sz="2400" dirty="0"/>
              <a:t>Low cost</a:t>
            </a:r>
          </a:p>
          <a:p>
            <a:pPr lvl="1"/>
            <a:r>
              <a:rPr lang="en-US" altLang="en-US" sz="2400" dirty="0"/>
              <a:t>Intervention effective—ideally shown in randomized controlled trial</a:t>
            </a:r>
          </a:p>
          <a:p>
            <a:pPr lvl="1"/>
            <a:r>
              <a:rPr lang="en-US" altLang="en-US" sz="2400" dirty="0"/>
              <a:t>High sensitivity—do not want to miss any cases; usually follow up with test of high specificity</a:t>
            </a:r>
          </a:p>
        </p:txBody>
      </p:sp>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8"/>
          <p:cNvSpPr>
            <a:spLocks noGrp="1" noChangeArrowheads="1"/>
          </p:cNvSpPr>
          <p:nvPr>
            <p:ph type="title"/>
          </p:nvPr>
        </p:nvSpPr>
        <p:spPr/>
        <p:txBody>
          <a:bodyPr/>
          <a:lstStyle/>
          <a:p>
            <a:r>
              <a:rPr lang="en-US"/>
              <a:t>Americans Love Screening Tests Despite Lack of Evidence</a:t>
            </a:r>
            <a:endParaRPr lang="en-US" dirty="0"/>
          </a:p>
        </p:txBody>
      </p:sp>
      <p:sp>
        <p:nvSpPr>
          <p:cNvPr id="25603" name="Rectangle 9"/>
          <p:cNvSpPr>
            <a:spLocks noGrp="1" noChangeArrowheads="1"/>
          </p:cNvSpPr>
          <p:nvPr>
            <p:ph sz="quarter" idx="14"/>
          </p:nvPr>
        </p:nvSpPr>
        <p:spPr/>
        <p:txBody>
          <a:bodyPr/>
          <a:lstStyle/>
          <a:p>
            <a:r>
              <a:rPr lang="en-US" sz="2400" dirty="0"/>
              <a:t>Despite their limitations, screening tests for cancer are very popular with Americans (Schwartz, </a:t>
            </a:r>
            <a:r>
              <a:rPr lang="en-US" sz="2400" dirty="0" err="1"/>
              <a:t>Woloshin</a:t>
            </a:r>
            <a:r>
              <a:rPr lang="en-US" sz="2400" dirty="0"/>
              <a:t>, Fowler, &amp; Welch, 2004)</a:t>
            </a:r>
          </a:p>
          <a:p>
            <a:r>
              <a:rPr lang="en-US" sz="2400" dirty="0"/>
              <a:t>But cost of false-positive tests is substantial; in a study of screening for prostate, lung, colorectal, and ovarian cancer (</a:t>
            </a:r>
            <a:r>
              <a:rPr lang="en-US" sz="2400" dirty="0" err="1"/>
              <a:t>Lafata</a:t>
            </a:r>
            <a:r>
              <a:rPr lang="en-US" sz="2400" dirty="0"/>
              <a:t> et al., 2004):</a:t>
            </a:r>
          </a:p>
          <a:p>
            <a:pPr lvl="1"/>
            <a:r>
              <a:rPr lang="en-US" sz="2000" dirty="0"/>
              <a:t>43% of sample had at least one false-positive test</a:t>
            </a:r>
          </a:p>
          <a:p>
            <a:pPr lvl="1"/>
            <a:r>
              <a:rPr lang="en-US" sz="2000" dirty="0"/>
              <a:t>Increased medical spending in following year by over $1000 per </a:t>
            </a:r>
            <a:r>
              <a:rPr lang="en-US" sz="2000" smtClean="0"/>
              <a:t>person screened</a:t>
            </a:r>
            <a:endParaRPr lang="en-US" sz="2000" dirty="0"/>
          </a:p>
          <a:p>
            <a:r>
              <a:rPr lang="en-US" sz="2400" dirty="0"/>
              <a:t>Controversies in recent years over screening for</a:t>
            </a:r>
          </a:p>
          <a:p>
            <a:pPr lvl="1"/>
            <a:r>
              <a:rPr lang="en-US" sz="2000" dirty="0"/>
              <a:t>Breast cancer (Nelson et al., 2009; </a:t>
            </a:r>
            <a:r>
              <a:rPr lang="en-US" sz="2000" dirty="0" err="1"/>
              <a:t>Kolata</a:t>
            </a:r>
            <a:r>
              <a:rPr lang="en-US" sz="2000" dirty="0"/>
              <a:t>, 2009)</a:t>
            </a:r>
          </a:p>
          <a:p>
            <a:pPr lvl="1"/>
            <a:r>
              <a:rPr lang="en-US" sz="2000" dirty="0"/>
              <a:t>Prostate cancer (Chou et al., 2011; Harris, 2011)</a:t>
            </a:r>
          </a:p>
          <a:p>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GUID" val="1b9009b5-bb00-45c5-aac9-b7b7df586242"/>
  <p:tag name="AUDIO_IMPORT" val="C:\Documents and Settings\skidmorn\Desktop\V3_min_mp3s_by_slide\READY\C2U5d\comp2_unit5d_S8-V3 .mp3"/>
  <p:tag name="AUDIO_ID" val="283"/>
  <p:tag name="ELAPSEDTIME" val="104.255"/>
  <p:tag name="ARTICULATE_SLIDE_NAV" val="8"/>
</p:tagLst>
</file>

<file path=ppt/tags/tag11.xml><?xml version="1.0" encoding="utf-8"?>
<p:tagLst xmlns:a="http://schemas.openxmlformats.org/drawingml/2006/main" xmlns:r="http://schemas.openxmlformats.org/officeDocument/2006/relationships" xmlns:p="http://schemas.openxmlformats.org/presentationml/2006/main">
  <p:tag name="ARTICULATE_SLIDE_GUID" val="793429f4-058e-4478-9643-43040e243647"/>
  <p:tag name="AUDIO_IMPORT" val="C:\Documents and Settings\skidmorn\Desktop\V3_min_mp3s_by_slide\READY\C2U5d\comp2_unit5d_S9-NS.mp3"/>
  <p:tag name="AUDIO_ID" val="284"/>
  <p:tag name="ELAPSEDTIME" val="163.24"/>
  <p:tag name="ARTICULATE_SLIDE_NAV" val="9"/>
</p:tagLst>
</file>

<file path=ppt/tags/tag12.xml><?xml version="1.0" encoding="utf-8"?>
<p:tagLst xmlns:a="http://schemas.openxmlformats.org/drawingml/2006/main" xmlns:r="http://schemas.openxmlformats.org/officeDocument/2006/relationships" xmlns:p="http://schemas.openxmlformats.org/presentationml/2006/main">
  <p:tag name="ARTICULATE_SLIDE_GUID" val="db728546-f0cb-4723-9ebe-9559166f29ec"/>
  <p:tag name="AUDIO_IMPORT" val="C:\Documents and Settings\skidmorn\Desktop\V3_min_mp3s_by_slide\READY\C2U5d\comp2_unit5d_S10-V3 .mp3"/>
  <p:tag name="AUDIO_ID" val="287"/>
  <p:tag name="ELAPSEDTIME" val="27.978"/>
  <p:tag name="ARTICULATE_SLIDE_NAV" val="10"/>
</p:tagLst>
</file>

<file path=ppt/tags/tag13.xml><?xml version="1.0" encoding="utf-8"?>
<p:tagLst xmlns:a="http://schemas.openxmlformats.org/drawingml/2006/main" xmlns:r="http://schemas.openxmlformats.org/officeDocument/2006/relationships" xmlns:p="http://schemas.openxmlformats.org/presentationml/2006/main">
  <p:tag name="ARTICULATE_SLIDE_GUID" val="a6c2c2e1-d64f-4540-8170-f95c1961361e"/>
  <p:tag name="AUDIO_IMPORT" val="C:\Documents and Settings\skidmorn\Desktop\V3_min_mp3s_by_slide\READY\C2U5d\comp2_unit5d_S11-NS.mp3"/>
  <p:tag name="AUDIO_ID" val="288"/>
  <p:tag name="ELAPSEDTIME" val="7.515"/>
  <p:tag name="ARTICULATE_SLIDE_NAV" val="11"/>
</p:tagLst>
</file>

<file path=ppt/tags/tag14.xml><?xml version="1.0" encoding="utf-8"?>
<p:tagLst xmlns:a="http://schemas.openxmlformats.org/drawingml/2006/main" xmlns:r="http://schemas.openxmlformats.org/officeDocument/2006/relationships" xmlns:p="http://schemas.openxmlformats.org/presentationml/2006/main">
  <p:tag name="ARTICULATE_SLIDE_GUID" val="a2e938aa-7641-4e5e-bd4e-b232f62b28c9"/>
  <p:tag name="AUDIO_IMPORT" val="C:\Documents and Settings\skidmorn\Desktop\V3_min_mp3s_by_slide\READY\C2U5d\comp2_unit5d_S11-NS.mp3"/>
  <p:tag name="AUDIO_ID" val="290"/>
  <p:tag name="ELAPSEDTIME" val="7.515"/>
  <p:tag name="ARTICULATE_SLIDE_NAV" val="12"/>
</p:tagLst>
</file>

<file path=ppt/tags/tag2.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DOCUME~1\skidmorn\LOCALS~1\Temp\articulate\presenter\imgtemp\nVyCHhfb_files\slide0001_image001.jpg"/>
</p:tagLst>
</file>

<file path=ppt/tags/tag3.xml><?xml version="1.0" encoding="utf-8"?>
<p:tagLst xmlns:a="http://schemas.openxmlformats.org/drawingml/2006/main" xmlns:r="http://schemas.openxmlformats.org/officeDocument/2006/relationships" xmlns:p="http://schemas.openxmlformats.org/presentationml/2006/main">
  <p:tag name="ARTICULATE_SLIDE_GUID" val="7e714fc6-6efa-45f8-bc2a-ae95e4527590"/>
  <p:tag name="AUDIO_IMPORT" val="C:\Documents and Settings\skidmorn\Desktop\V3_min_mp3s_by_slide\READY\C2U5d\comp2_unit5d_S1-V3.mp3"/>
  <p:tag name="AUDIO_ID" val="285"/>
  <p:tag name="ELAPSEDTIME" val="17.137"/>
  <p:tag name="ARTICULATE_SLIDE_NAV" val="1"/>
</p:tagLst>
</file>

<file path=ppt/tags/tag4.xml><?xml version="1.0" encoding="utf-8"?>
<p:tagLst xmlns:a="http://schemas.openxmlformats.org/drawingml/2006/main" xmlns:r="http://schemas.openxmlformats.org/officeDocument/2006/relationships" xmlns:p="http://schemas.openxmlformats.org/presentationml/2006/main">
  <p:tag name="ARTICULATE_SLIDE_GUID" val="a99502d2-fec7-4466-8d1e-7a1a9b15140f"/>
  <p:tag name="AUDIO_IMPORT" val="C:\Documents and Settings\skidmorn\Desktop\V3_min_mp3s_by_slide\READY\C2U5d\comp2_unit5d_S2-V3.mp3"/>
  <p:tag name="AUDIO_ID" val="289"/>
  <p:tag name="ELAPSEDTIME" val="55.876"/>
  <p:tag name="ARTICULATE_SLIDE_NAV" val="2"/>
</p:tagLst>
</file>

<file path=ppt/tags/tag5.xml><?xml version="1.0" encoding="utf-8"?>
<p:tagLst xmlns:a="http://schemas.openxmlformats.org/drawingml/2006/main" xmlns:r="http://schemas.openxmlformats.org/officeDocument/2006/relationships" xmlns:p="http://schemas.openxmlformats.org/presentationml/2006/main">
  <p:tag name="ARTICULATE_SLIDE_GUID" val="30855932-05d0-4026-89b9-69b34a728750"/>
  <p:tag name="AUDIO_IMPORT" val="C:\Documents and Settings\skidmorn\Desktop\V3_min_mp3s_by_slide\READY\C2U5d\comp2_unit5d_S3-V3.mp3"/>
  <p:tag name="AUDIO_ID" val="257"/>
  <p:tag name="ELAPSEDTIME" val="105.77"/>
  <p:tag name="ARTICULATE_SLIDE_NAV" val="3"/>
</p:tagLst>
</file>

<file path=ppt/tags/tag6.xml><?xml version="1.0" encoding="utf-8"?>
<p:tagLst xmlns:a="http://schemas.openxmlformats.org/drawingml/2006/main" xmlns:r="http://schemas.openxmlformats.org/officeDocument/2006/relationships" xmlns:p="http://schemas.openxmlformats.org/presentationml/2006/main">
  <p:tag name="ARTICULATE_SLIDE_GUID" val="e54735fc-8081-4ac6-9245-e051ad7ead86"/>
  <p:tag name="AUDIO_IMPORT" val="C:\Documents and Settings\skidmorn\Desktop\V3_min_mp3s_by_slide\READY\C2U5d\comp2_unit5d_S4-NS.mp3"/>
  <p:tag name="AUDIO_ID" val="258"/>
  <p:tag name="ELAPSEDTIME" val="76.591"/>
  <p:tag name="ARTICULATE_SLIDE_NAV" val="4"/>
</p:tagLst>
</file>

<file path=ppt/tags/tag7.xml><?xml version="1.0" encoding="utf-8"?>
<p:tagLst xmlns:a="http://schemas.openxmlformats.org/drawingml/2006/main" xmlns:r="http://schemas.openxmlformats.org/officeDocument/2006/relationships" xmlns:p="http://schemas.openxmlformats.org/presentationml/2006/main">
  <p:tag name="ARTICULATE_SLIDE_GUID" val="752a6629-edb7-4d48-8c71-3c236e6113f6"/>
  <p:tag name="AUDIO_IMPORT" val="C:\Documents and Settings\skidmorn\Desktop\V3_min_mp3s_by_slide\READY\C2U5d\comp2_unit5d_S5-NS.mp3"/>
  <p:tag name="AUDIO_ID" val="260"/>
  <p:tag name="ELAPSEDTIME" val="61.362"/>
  <p:tag name="ARTICULATE_SLIDE_NAV" val="5"/>
</p:tagLst>
</file>

<file path=ppt/tags/tag8.xml><?xml version="1.0" encoding="utf-8"?>
<p:tagLst xmlns:a="http://schemas.openxmlformats.org/drawingml/2006/main" xmlns:r="http://schemas.openxmlformats.org/officeDocument/2006/relationships" xmlns:p="http://schemas.openxmlformats.org/presentationml/2006/main">
  <p:tag name="ARTICULATE_SLIDE_GUID" val="cd8197eb-4695-419f-8133-f73486ddbfb3"/>
  <p:tag name="AUDIO_IMPORT" val="C:\Documents and Settings\skidmorn\Desktop\V3_min_mp3s_by_slide\READY\C2U5d\comp2_unit5d_S6-NS.mp3"/>
  <p:tag name="AUDIO_ID" val="266"/>
  <p:tag name="ELAPSEDTIME" val="90.802"/>
  <p:tag name="ARTICULATE_SLIDE_NAV" val="6"/>
</p:tagLst>
</file>

<file path=ppt/tags/tag9.xml><?xml version="1.0" encoding="utf-8"?>
<p:tagLst xmlns:a="http://schemas.openxmlformats.org/drawingml/2006/main" xmlns:r="http://schemas.openxmlformats.org/officeDocument/2006/relationships" xmlns:p="http://schemas.openxmlformats.org/presentationml/2006/main">
  <p:tag name="ARTICULATE_SLIDE_GUID" val="2a8316b5-99c5-4c51-b18f-69f8a301e1e7"/>
  <p:tag name="AUDIO_IMPORT" val="C:\Documents and Settings\skidmorn\Desktop\V3_min_mp3s_by_slide\READY\C2U5d\comp2_unit5d_S7-V3 .mp3"/>
  <p:tag name="AUDIO_ID" val="282"/>
  <p:tag name="ELAPSEDTIME" val="70.009"/>
  <p:tag name="ARTICULATE_SLIDE_NAV" val="7"/>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5" id="{F3C279EB-09F4-4463-A693-049580B0FB62}" vid="{9CC84E02-A305-455F-B386-302636134F7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Template>
  <TotalTime>176</TotalTime>
  <Words>3229</Words>
  <Application>Microsoft Office PowerPoint</Application>
  <PresentationFormat>On-screen Show (4:3)</PresentationFormat>
  <Paragraphs>156</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ONC-Template-FINAL DRAFT</vt:lpstr>
      <vt:lpstr>PowerPoint Presentation</vt:lpstr>
      <vt:lpstr>The Culture of Health Care</vt:lpstr>
      <vt:lpstr>Evidence-Based Practice Learning Objectives</vt:lpstr>
      <vt:lpstr>Using EBM to Assess Questions  about Diagnosis</vt:lpstr>
      <vt:lpstr>Diagnostic (Un)Certainty Can Be Expressed as Probabilities</vt:lpstr>
      <vt:lpstr>Some Other Probability Principles</vt:lpstr>
      <vt:lpstr>Diagnostic and Therapeutic Thresholds (Guyatt, 2008)</vt:lpstr>
      <vt:lpstr>Screening Tests for Disease</vt:lpstr>
      <vt:lpstr>Americans Love Screening Tests Despite Lack of Evidence</vt:lpstr>
      <vt:lpstr>Clinical Prediction Rules</vt:lpstr>
      <vt:lpstr>Evidence-Based Practice  Summary – Lecture d</vt:lpstr>
      <vt:lpstr>Evidence-Based Practice References – Lecture d</vt:lpstr>
      <vt:lpstr>Evidence-Based Practice References – Lecture d Continued</vt:lpstr>
      <vt:lpstr>The Culture of Health Care Evidence-Based Practice Lecture 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d, Component 2, Unit 5</dc:title>
  <dc:subject>The Culture of Health Care, Evidence-Based Practice, Lecture d</dc:subject>
  <dc:creator>U.S. Department of Health and Human Services, Office of the National Coordinator for Health Information Technology</dc:creator>
  <cp:keywords>evidence-based medicine, comparative effectiveness research, evidence-based practice, syntheses, synopses, background questions, foreground questions, randomized controlled trial, RCT, Women’s Health Initiative, WHI, screening tests, diagnosis, diagnostic decision making, harm, prognosis, cohort study, case-control study, case series, case report, systematic review, meta-analysis, summary statistics, Cochrane Collaboration, Cochrane Database of Systematic Reviews, Cochrane Review, infoPOEMS, PIER, clinical practice guidelines, algorithm, action steps, conditional steps, branch steps, decision analysis, health IT, health IT curriculum, health IT training</cp:keywords>
  <cp:lastModifiedBy>The Department of Health and Human Services</cp:lastModifiedBy>
  <cp:revision>22</cp:revision>
  <dcterms:created xsi:type="dcterms:W3CDTF">2016-04-26T19:18:29Z</dcterms:created>
  <dcterms:modified xsi:type="dcterms:W3CDTF">2017-05-19T19:33:22Z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